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649FB8-3AF5-40D1-89AA-E988DCABCBBD}" v="26" dt="2026-10-19T19:13:19.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0" d="100"/>
          <a:sy n="100" d="100"/>
        </p:scale>
        <p:origin x="990" y="72"/>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undo custSel addSld modSld">
      <pc:chgData name="MARIA KARAMPELIA" userId="9dfcc2cac66bf474" providerId="LiveId" clId="{0FEA5FD1-C4E6-4F77-AB0B-A52281635803}" dt="2026-10-20T11:53:28.682" v="34530" actId="5793"/>
      <pc:docMkLst>
        <pc:docMk/>
      </pc:docMkLst>
      <pc:sldChg chg="modSp mod">
        <pc:chgData name="MARIA KARAMPELIA" userId="9dfcc2cac66bf474" providerId="LiveId" clId="{0FEA5FD1-C4E6-4F77-AB0B-A52281635803}" dt="2026-10-20T11:53:28.682" v="34530" actId="5793"/>
        <pc:sldMkLst>
          <pc:docMk/>
          <pc:sldMk cId="1862074785" sldId="256"/>
        </pc:sldMkLst>
        <pc:spChg chg="mod">
          <ac:chgData name="MARIA KARAMPELIA" userId="9dfcc2cac66bf474" providerId="LiveId" clId="{0FEA5FD1-C4E6-4F77-AB0B-A52281635803}" dt="2026-10-20T11:53:28.682" v="34530" actId="5793"/>
          <ac:spMkLst>
            <pc:docMk/>
            <pc:sldMk cId="1862074785" sldId="256"/>
            <ac:spMk id="2" creationId="{8570AEAC-5E18-CCEA-34CC-4C987BCFF1E1}"/>
          </ac:spMkLst>
        </pc:spChg>
        <pc:spChg chg="mod">
          <ac:chgData name="MARIA KARAMPELIA" userId="9dfcc2cac66bf474" providerId="LiveId" clId="{0FEA5FD1-C4E6-4F77-AB0B-A52281635803}" dt="2026-10-20T11:53:17.371" v="34518" actId="1076"/>
          <ac:spMkLst>
            <pc:docMk/>
            <pc:sldMk cId="1862074785" sldId="256"/>
            <ac:spMk id="3" creationId="{9DC82060-FFDE-221F-806A-01BD4EC663EB}"/>
          </ac:spMkLst>
        </pc:spChg>
      </pc:sldChg>
      <pc:sldChg chg="modSp mod">
        <pc:chgData name="MARIA KARAMPELIA" userId="9dfcc2cac66bf474" providerId="LiveId" clId="{0FEA5FD1-C4E6-4F77-AB0B-A52281635803}" dt="2026-10-16T10:22:48.746" v="6417" actId="20577"/>
        <pc:sldMkLst>
          <pc:docMk/>
          <pc:sldMk cId="3432272150" sldId="257"/>
        </pc:sldMkLst>
        <pc:spChg chg="mod">
          <ac:chgData name="MARIA KARAMPELIA" userId="9dfcc2cac66bf474" providerId="LiveId" clId="{0FEA5FD1-C4E6-4F77-AB0B-A52281635803}" dt="2026-10-16T04:43:43.868" v="1214" actId="14100"/>
          <ac:spMkLst>
            <pc:docMk/>
            <pc:sldMk cId="3432272150" sldId="257"/>
            <ac:spMk id="2" creationId="{A759D84D-DD3A-FA0E-5F94-EA149A992B77}"/>
          </ac:spMkLst>
        </pc:spChg>
        <pc:spChg chg="mod">
          <ac:chgData name="MARIA KARAMPELIA" userId="9dfcc2cac66bf474" providerId="LiveId" clId="{0FEA5FD1-C4E6-4F77-AB0B-A52281635803}" dt="2026-10-16T10:22:48.746" v="6417" actId="20577"/>
          <ac:spMkLst>
            <pc:docMk/>
            <pc:sldMk cId="3432272150" sldId="257"/>
            <ac:spMk id="3" creationId="{A0E567F5-97C7-2DA6-3AF4-75D1969FCB96}"/>
          </ac:spMkLst>
        </pc:spChg>
      </pc:sldChg>
      <pc:sldChg chg="modSp mod">
        <pc:chgData name="MARIA KARAMPELIA" userId="9dfcc2cac66bf474" providerId="LiveId" clId="{0FEA5FD1-C4E6-4F77-AB0B-A52281635803}" dt="2026-10-16T10:36:29.617" v="6418" actId="313"/>
        <pc:sldMkLst>
          <pc:docMk/>
          <pc:sldMk cId="3398352627" sldId="258"/>
        </pc:sldMkLst>
        <pc:spChg chg="mod">
          <ac:chgData name="MARIA KARAMPELIA" userId="9dfcc2cac66bf474" providerId="LiveId" clId="{0FEA5FD1-C4E6-4F77-AB0B-A52281635803}" dt="2026-10-16T04:56:34.079" v="2508" actId="27636"/>
          <ac:spMkLst>
            <pc:docMk/>
            <pc:sldMk cId="3398352627" sldId="258"/>
            <ac:spMk id="2" creationId="{B7119AA6-A5BE-3B8A-52C9-D68411D52B0C}"/>
          </ac:spMkLst>
        </pc:spChg>
        <pc:spChg chg="mod">
          <ac:chgData name="MARIA KARAMPELIA" userId="9dfcc2cac66bf474" providerId="LiveId" clId="{0FEA5FD1-C4E6-4F77-AB0B-A52281635803}" dt="2026-10-16T10:36:29.617" v="6418" actId="313"/>
          <ac:spMkLst>
            <pc:docMk/>
            <pc:sldMk cId="3398352627" sldId="258"/>
            <ac:spMk id="3" creationId="{448CA01A-26D6-B2D0-C699-F5E924D25796}"/>
          </ac:spMkLst>
        </pc:spChg>
      </pc:sldChg>
      <pc:sldChg chg="modSp mod">
        <pc:chgData name="MARIA KARAMPELIA" userId="9dfcc2cac66bf474" providerId="LiveId" clId="{0FEA5FD1-C4E6-4F77-AB0B-A52281635803}" dt="2026-10-16T10:20:50.582" v="6415" actId="20577"/>
        <pc:sldMkLst>
          <pc:docMk/>
          <pc:sldMk cId="1642074473" sldId="259"/>
        </pc:sldMkLst>
        <pc:spChg chg="mod">
          <ac:chgData name="MARIA KARAMPELIA" userId="9dfcc2cac66bf474" providerId="LiveId" clId="{0FEA5FD1-C4E6-4F77-AB0B-A52281635803}" dt="2026-10-16T10:20:50.582" v="6415" actId="20577"/>
          <ac:spMkLst>
            <pc:docMk/>
            <pc:sldMk cId="1642074473" sldId="259"/>
            <ac:spMk id="3" creationId="{F553AD0D-1C6A-C1BF-CEFE-A6EFC7DB4926}"/>
          </ac:spMkLst>
        </pc:spChg>
      </pc:sldChg>
      <pc:sldChg chg="modSp new mod">
        <pc:chgData name="MARIA KARAMPELIA" userId="9dfcc2cac66bf474" providerId="LiveId" clId="{0FEA5FD1-C4E6-4F77-AB0B-A52281635803}" dt="2026-10-16T10:39:05.156" v="6420" actId="114"/>
        <pc:sldMkLst>
          <pc:docMk/>
          <pc:sldMk cId="766737763" sldId="260"/>
        </pc:sldMkLst>
        <pc:spChg chg="mod">
          <ac:chgData name="MARIA KARAMPELIA" userId="9dfcc2cac66bf474" providerId="LiveId" clId="{0FEA5FD1-C4E6-4F77-AB0B-A52281635803}" dt="2026-10-16T05:10:05.898" v="3852" actId="27636"/>
          <ac:spMkLst>
            <pc:docMk/>
            <pc:sldMk cId="766737763" sldId="260"/>
            <ac:spMk id="2" creationId="{3A83F6D7-C89C-7B61-3FC7-A52EADA7C9F4}"/>
          </ac:spMkLst>
        </pc:spChg>
        <pc:spChg chg="mod">
          <ac:chgData name="MARIA KARAMPELIA" userId="9dfcc2cac66bf474" providerId="LiveId" clId="{0FEA5FD1-C4E6-4F77-AB0B-A52281635803}" dt="2026-10-16T10:39:05.156" v="6420" actId="114"/>
          <ac:spMkLst>
            <pc:docMk/>
            <pc:sldMk cId="766737763" sldId="260"/>
            <ac:spMk id="3" creationId="{356CE6EB-CA77-20FA-DDC9-BEA670486424}"/>
          </ac:spMkLst>
        </pc:spChg>
      </pc:sldChg>
      <pc:sldChg chg="modSp new mod">
        <pc:chgData name="MARIA KARAMPELIA" userId="9dfcc2cac66bf474" providerId="LiveId" clId="{0FEA5FD1-C4E6-4F77-AB0B-A52281635803}" dt="2026-10-16T10:42:52.363" v="6423" actId="20577"/>
        <pc:sldMkLst>
          <pc:docMk/>
          <pc:sldMk cId="2457940045" sldId="261"/>
        </pc:sldMkLst>
        <pc:spChg chg="mod">
          <ac:chgData name="MARIA KARAMPELIA" userId="9dfcc2cac66bf474" providerId="LiveId" clId="{0FEA5FD1-C4E6-4F77-AB0B-A52281635803}" dt="2026-10-16T05:22:48.581" v="5083" actId="27636"/>
          <ac:spMkLst>
            <pc:docMk/>
            <pc:sldMk cId="2457940045" sldId="261"/>
            <ac:spMk id="2" creationId="{5CFA6237-2BF5-A8CF-1F11-243ACF60F308}"/>
          </ac:spMkLst>
        </pc:spChg>
        <pc:spChg chg="mod">
          <ac:chgData name="MARIA KARAMPELIA" userId="9dfcc2cac66bf474" providerId="LiveId" clId="{0FEA5FD1-C4E6-4F77-AB0B-A52281635803}" dt="2026-10-16T10:42:52.363" v="6423" actId="20577"/>
          <ac:spMkLst>
            <pc:docMk/>
            <pc:sldMk cId="2457940045" sldId="261"/>
            <ac:spMk id="3" creationId="{07ED7CED-6B0A-5F4A-BF1C-94DC408F4FBA}"/>
          </ac:spMkLst>
        </pc:spChg>
      </pc:sldChg>
      <pc:sldChg chg="modSp new mod">
        <pc:chgData name="MARIA KARAMPELIA" userId="9dfcc2cac66bf474" providerId="LiveId" clId="{0FEA5FD1-C4E6-4F77-AB0B-A52281635803}" dt="2026-10-19T14:08:07.588" v="8115" actId="1076"/>
        <pc:sldMkLst>
          <pc:docMk/>
          <pc:sldMk cId="2623381691" sldId="262"/>
        </pc:sldMkLst>
        <pc:spChg chg="mod">
          <ac:chgData name="MARIA KARAMPELIA" userId="9dfcc2cac66bf474" providerId="LiveId" clId="{0FEA5FD1-C4E6-4F77-AB0B-A52281635803}" dt="2026-10-19T14:08:07.588" v="8115" actId="1076"/>
          <ac:spMkLst>
            <pc:docMk/>
            <pc:sldMk cId="2623381691" sldId="262"/>
            <ac:spMk id="2" creationId="{C6A14D97-2CCC-1A01-4FB2-69AB4F2550B0}"/>
          </ac:spMkLst>
        </pc:spChg>
        <pc:spChg chg="mod">
          <ac:chgData name="MARIA KARAMPELIA" userId="9dfcc2cac66bf474" providerId="LiveId" clId="{0FEA5FD1-C4E6-4F77-AB0B-A52281635803}" dt="2026-10-19T14:07:19.293" v="8114" actId="14100"/>
          <ac:spMkLst>
            <pc:docMk/>
            <pc:sldMk cId="2623381691" sldId="262"/>
            <ac:spMk id="3" creationId="{5E59C6A8-C5BA-B243-FEC0-BA1B5B4993B5}"/>
          </ac:spMkLst>
        </pc:spChg>
      </pc:sldChg>
      <pc:sldChg chg="modSp new mod">
        <pc:chgData name="MARIA KARAMPELIA" userId="9dfcc2cac66bf474" providerId="LiveId" clId="{0FEA5FD1-C4E6-4F77-AB0B-A52281635803}" dt="2026-10-19T14:34:46.384" v="10412" actId="113"/>
        <pc:sldMkLst>
          <pc:docMk/>
          <pc:sldMk cId="1551768575" sldId="263"/>
        </pc:sldMkLst>
        <pc:spChg chg="mod">
          <ac:chgData name="MARIA KARAMPELIA" userId="9dfcc2cac66bf474" providerId="LiveId" clId="{0FEA5FD1-C4E6-4F77-AB0B-A52281635803}" dt="2026-10-19T14:11:17.213" v="8164" actId="14100"/>
          <ac:spMkLst>
            <pc:docMk/>
            <pc:sldMk cId="1551768575" sldId="263"/>
            <ac:spMk id="2" creationId="{71FE2D64-C96C-9931-F282-5C11E2F37A5D}"/>
          </ac:spMkLst>
        </pc:spChg>
        <pc:spChg chg="mod">
          <ac:chgData name="MARIA KARAMPELIA" userId="9dfcc2cac66bf474" providerId="LiveId" clId="{0FEA5FD1-C4E6-4F77-AB0B-A52281635803}" dt="2026-10-19T14:34:46.384" v="10412" actId="113"/>
          <ac:spMkLst>
            <pc:docMk/>
            <pc:sldMk cId="1551768575" sldId="263"/>
            <ac:spMk id="3" creationId="{48C561EF-D816-D4B7-D5DA-3FBB58847487}"/>
          </ac:spMkLst>
        </pc:spChg>
      </pc:sldChg>
      <pc:sldChg chg="modSp new mod">
        <pc:chgData name="MARIA KARAMPELIA" userId="9dfcc2cac66bf474" providerId="LiveId" clId="{0FEA5FD1-C4E6-4F77-AB0B-A52281635803}" dt="2026-10-19T14:38:12.200" v="10705" actId="20577"/>
        <pc:sldMkLst>
          <pc:docMk/>
          <pc:sldMk cId="2289774201" sldId="264"/>
        </pc:sldMkLst>
        <pc:spChg chg="mod">
          <ac:chgData name="MARIA KARAMPELIA" userId="9dfcc2cac66bf474" providerId="LiveId" clId="{0FEA5FD1-C4E6-4F77-AB0B-A52281635803}" dt="2026-10-19T14:10:43.631" v="8154" actId="27636"/>
          <ac:spMkLst>
            <pc:docMk/>
            <pc:sldMk cId="2289774201" sldId="264"/>
            <ac:spMk id="2" creationId="{926A838A-CD52-EA23-CA99-582F7833D72C}"/>
          </ac:spMkLst>
        </pc:spChg>
        <pc:spChg chg="mod">
          <ac:chgData name="MARIA KARAMPELIA" userId="9dfcc2cac66bf474" providerId="LiveId" clId="{0FEA5FD1-C4E6-4F77-AB0B-A52281635803}" dt="2026-10-19T14:38:12.200" v="10705" actId="20577"/>
          <ac:spMkLst>
            <pc:docMk/>
            <pc:sldMk cId="2289774201" sldId="264"/>
            <ac:spMk id="3" creationId="{496AE942-35F4-1012-4ACF-CBBBEE62FE17}"/>
          </ac:spMkLst>
        </pc:spChg>
      </pc:sldChg>
      <pc:sldChg chg="modSp new mod">
        <pc:chgData name="MARIA KARAMPELIA" userId="9dfcc2cac66bf474" providerId="LiveId" clId="{0FEA5FD1-C4E6-4F77-AB0B-A52281635803}" dt="2026-10-19T14:50:49.409" v="11768" actId="113"/>
        <pc:sldMkLst>
          <pc:docMk/>
          <pc:sldMk cId="1185584998" sldId="265"/>
        </pc:sldMkLst>
        <pc:spChg chg="mod">
          <ac:chgData name="MARIA KARAMPELIA" userId="9dfcc2cac66bf474" providerId="LiveId" clId="{0FEA5FD1-C4E6-4F77-AB0B-A52281635803}" dt="2026-10-19T14:10:06.816" v="8145" actId="27636"/>
          <ac:spMkLst>
            <pc:docMk/>
            <pc:sldMk cId="1185584998" sldId="265"/>
            <ac:spMk id="2" creationId="{2A41648E-337E-AD87-66CB-78EF6BA140CA}"/>
          </ac:spMkLst>
        </pc:spChg>
        <pc:spChg chg="mod">
          <ac:chgData name="MARIA KARAMPELIA" userId="9dfcc2cac66bf474" providerId="LiveId" clId="{0FEA5FD1-C4E6-4F77-AB0B-A52281635803}" dt="2026-10-19T14:50:49.409" v="11768" actId="113"/>
          <ac:spMkLst>
            <pc:docMk/>
            <pc:sldMk cId="1185584998" sldId="265"/>
            <ac:spMk id="3" creationId="{0DD252FE-44ED-AAD4-83E0-3284162678B8}"/>
          </ac:spMkLst>
        </pc:spChg>
      </pc:sldChg>
      <pc:sldChg chg="modSp new mod">
        <pc:chgData name="MARIA KARAMPELIA" userId="9dfcc2cac66bf474" providerId="LiveId" clId="{0FEA5FD1-C4E6-4F77-AB0B-A52281635803}" dt="2026-10-19T15:06:21.429" v="12533" actId="207"/>
        <pc:sldMkLst>
          <pc:docMk/>
          <pc:sldMk cId="3753149461" sldId="266"/>
        </pc:sldMkLst>
        <pc:spChg chg="mod">
          <ac:chgData name="MARIA KARAMPELIA" userId="9dfcc2cac66bf474" providerId="LiveId" clId="{0FEA5FD1-C4E6-4F77-AB0B-A52281635803}" dt="2026-10-19T14:09:40.716" v="8137" actId="27636"/>
          <ac:spMkLst>
            <pc:docMk/>
            <pc:sldMk cId="3753149461" sldId="266"/>
            <ac:spMk id="2" creationId="{4EEC8EAD-107C-25AA-A5C9-A62CE8C944C0}"/>
          </ac:spMkLst>
        </pc:spChg>
        <pc:spChg chg="mod">
          <ac:chgData name="MARIA KARAMPELIA" userId="9dfcc2cac66bf474" providerId="LiveId" clId="{0FEA5FD1-C4E6-4F77-AB0B-A52281635803}" dt="2026-10-19T15:06:21.429" v="12533" actId="207"/>
          <ac:spMkLst>
            <pc:docMk/>
            <pc:sldMk cId="3753149461" sldId="266"/>
            <ac:spMk id="3" creationId="{2E8CDBEE-3BB6-9873-3171-3EE661C91DDD}"/>
          </ac:spMkLst>
        </pc:spChg>
      </pc:sldChg>
      <pc:sldChg chg="modSp new mod">
        <pc:chgData name="MARIA KARAMPELIA" userId="9dfcc2cac66bf474" providerId="LiveId" clId="{0FEA5FD1-C4E6-4F77-AB0B-A52281635803}" dt="2026-10-19T15:29:58.091" v="14154" actId="20577"/>
        <pc:sldMkLst>
          <pc:docMk/>
          <pc:sldMk cId="2830115149" sldId="267"/>
        </pc:sldMkLst>
        <pc:spChg chg="mod">
          <ac:chgData name="MARIA KARAMPELIA" userId="9dfcc2cac66bf474" providerId="LiveId" clId="{0FEA5FD1-C4E6-4F77-AB0B-A52281635803}" dt="2026-10-19T15:07:43.173" v="12534" actId="14100"/>
          <ac:spMkLst>
            <pc:docMk/>
            <pc:sldMk cId="2830115149" sldId="267"/>
            <ac:spMk id="2" creationId="{88929AF6-AA18-A894-6769-BE804F2DAA16}"/>
          </ac:spMkLst>
        </pc:spChg>
        <pc:spChg chg="mod">
          <ac:chgData name="MARIA KARAMPELIA" userId="9dfcc2cac66bf474" providerId="LiveId" clId="{0FEA5FD1-C4E6-4F77-AB0B-A52281635803}" dt="2026-10-19T15:29:58.091" v="14154" actId="20577"/>
          <ac:spMkLst>
            <pc:docMk/>
            <pc:sldMk cId="2830115149" sldId="267"/>
            <ac:spMk id="3" creationId="{53929134-5A3F-5C9E-175E-93ABE301D9DD}"/>
          </ac:spMkLst>
        </pc:spChg>
      </pc:sldChg>
      <pc:sldChg chg="modSp new mod">
        <pc:chgData name="MARIA KARAMPELIA" userId="9dfcc2cac66bf474" providerId="LiveId" clId="{0FEA5FD1-C4E6-4F77-AB0B-A52281635803}" dt="2026-10-19T15:40:03.875" v="15043" actId="20577"/>
        <pc:sldMkLst>
          <pc:docMk/>
          <pc:sldMk cId="1363873102" sldId="268"/>
        </pc:sldMkLst>
        <pc:spChg chg="mod">
          <ac:chgData name="MARIA KARAMPELIA" userId="9dfcc2cac66bf474" providerId="LiveId" clId="{0FEA5FD1-C4E6-4F77-AB0B-A52281635803}" dt="2026-10-19T15:08:08.855" v="12543" actId="27636"/>
          <ac:spMkLst>
            <pc:docMk/>
            <pc:sldMk cId="1363873102" sldId="268"/>
            <ac:spMk id="2" creationId="{23B6758A-DAB8-7B29-A0DD-B3200AC8DC53}"/>
          </ac:spMkLst>
        </pc:spChg>
        <pc:spChg chg="mod">
          <ac:chgData name="MARIA KARAMPELIA" userId="9dfcc2cac66bf474" providerId="LiveId" clId="{0FEA5FD1-C4E6-4F77-AB0B-A52281635803}" dt="2026-10-19T15:40:03.875" v="15043" actId="20577"/>
          <ac:spMkLst>
            <pc:docMk/>
            <pc:sldMk cId="1363873102" sldId="268"/>
            <ac:spMk id="3" creationId="{EE41A475-A12E-E20E-FD61-324CFFFAA6FB}"/>
          </ac:spMkLst>
        </pc:spChg>
      </pc:sldChg>
      <pc:sldChg chg="modSp new mod">
        <pc:chgData name="MARIA KARAMPELIA" userId="9dfcc2cac66bf474" providerId="LiveId" clId="{0FEA5FD1-C4E6-4F77-AB0B-A52281635803}" dt="2026-10-19T15:53:54.555" v="16222" actId="20577"/>
        <pc:sldMkLst>
          <pc:docMk/>
          <pc:sldMk cId="467923842" sldId="269"/>
        </pc:sldMkLst>
        <pc:spChg chg="mod">
          <ac:chgData name="MARIA KARAMPELIA" userId="9dfcc2cac66bf474" providerId="LiveId" clId="{0FEA5FD1-C4E6-4F77-AB0B-A52281635803}" dt="2026-10-19T15:08:47.886" v="12553" actId="27636"/>
          <ac:spMkLst>
            <pc:docMk/>
            <pc:sldMk cId="467923842" sldId="269"/>
            <ac:spMk id="2" creationId="{E662F36D-D2EF-1E6F-75EC-9246C2D08DC7}"/>
          </ac:spMkLst>
        </pc:spChg>
        <pc:spChg chg="mod">
          <ac:chgData name="MARIA KARAMPELIA" userId="9dfcc2cac66bf474" providerId="LiveId" clId="{0FEA5FD1-C4E6-4F77-AB0B-A52281635803}" dt="2026-10-19T15:53:54.555" v="16222" actId="20577"/>
          <ac:spMkLst>
            <pc:docMk/>
            <pc:sldMk cId="467923842" sldId="269"/>
            <ac:spMk id="3" creationId="{D2BA2017-0B82-890C-280D-28D1DE4B1B0E}"/>
          </ac:spMkLst>
        </pc:spChg>
      </pc:sldChg>
      <pc:sldChg chg="modSp new mod">
        <pc:chgData name="MARIA KARAMPELIA" userId="9dfcc2cac66bf474" providerId="LiveId" clId="{0FEA5FD1-C4E6-4F77-AB0B-A52281635803}" dt="2026-10-19T16:04:52.430" v="17269" actId="20577"/>
        <pc:sldMkLst>
          <pc:docMk/>
          <pc:sldMk cId="3742559410" sldId="270"/>
        </pc:sldMkLst>
        <pc:spChg chg="mod">
          <ac:chgData name="MARIA KARAMPELIA" userId="9dfcc2cac66bf474" providerId="LiveId" clId="{0FEA5FD1-C4E6-4F77-AB0B-A52281635803}" dt="2026-10-19T15:54:22.088" v="16228" actId="27636"/>
          <ac:spMkLst>
            <pc:docMk/>
            <pc:sldMk cId="3742559410" sldId="270"/>
            <ac:spMk id="2" creationId="{935BAE24-38F4-C537-4CD3-D3A636B4F8C4}"/>
          </ac:spMkLst>
        </pc:spChg>
        <pc:spChg chg="mod">
          <ac:chgData name="MARIA KARAMPELIA" userId="9dfcc2cac66bf474" providerId="LiveId" clId="{0FEA5FD1-C4E6-4F77-AB0B-A52281635803}" dt="2026-10-19T16:04:52.430" v="17269" actId="20577"/>
          <ac:spMkLst>
            <pc:docMk/>
            <pc:sldMk cId="3742559410" sldId="270"/>
            <ac:spMk id="3" creationId="{D049E096-FFC8-54EF-BE66-1A84AEE39C37}"/>
          </ac:spMkLst>
        </pc:spChg>
      </pc:sldChg>
      <pc:sldChg chg="modSp new mod">
        <pc:chgData name="MARIA KARAMPELIA" userId="9dfcc2cac66bf474" providerId="LiveId" clId="{0FEA5FD1-C4E6-4F77-AB0B-A52281635803}" dt="2026-10-19T16:59:37.954" v="18583" actId="113"/>
        <pc:sldMkLst>
          <pc:docMk/>
          <pc:sldMk cId="2865305572" sldId="271"/>
        </pc:sldMkLst>
        <pc:spChg chg="mod">
          <ac:chgData name="MARIA KARAMPELIA" userId="9dfcc2cac66bf474" providerId="LiveId" clId="{0FEA5FD1-C4E6-4F77-AB0B-A52281635803}" dt="2026-10-19T16:06:37.896" v="17319" actId="255"/>
          <ac:spMkLst>
            <pc:docMk/>
            <pc:sldMk cId="2865305572" sldId="271"/>
            <ac:spMk id="2" creationId="{9970A366-B92D-A5C4-5BF4-39FFE4CBB219}"/>
          </ac:spMkLst>
        </pc:spChg>
        <pc:spChg chg="mod">
          <ac:chgData name="MARIA KARAMPELIA" userId="9dfcc2cac66bf474" providerId="LiveId" clId="{0FEA5FD1-C4E6-4F77-AB0B-A52281635803}" dt="2026-10-19T16:59:37.954" v="18583" actId="113"/>
          <ac:spMkLst>
            <pc:docMk/>
            <pc:sldMk cId="2865305572" sldId="271"/>
            <ac:spMk id="3" creationId="{BAE613C7-A5B1-EFDB-03A5-B2F513493937}"/>
          </ac:spMkLst>
        </pc:spChg>
      </pc:sldChg>
      <pc:sldChg chg="modSp new mod">
        <pc:chgData name="MARIA KARAMPELIA" userId="9dfcc2cac66bf474" providerId="LiveId" clId="{0FEA5FD1-C4E6-4F77-AB0B-A52281635803}" dt="2026-10-19T17:17:55.488" v="20072"/>
        <pc:sldMkLst>
          <pc:docMk/>
          <pc:sldMk cId="3773022074" sldId="272"/>
        </pc:sldMkLst>
        <pc:spChg chg="mod">
          <ac:chgData name="MARIA KARAMPELIA" userId="9dfcc2cac66bf474" providerId="LiveId" clId="{0FEA5FD1-C4E6-4F77-AB0B-A52281635803}" dt="2026-10-19T16:08:12.532" v="17339" actId="27636"/>
          <ac:spMkLst>
            <pc:docMk/>
            <pc:sldMk cId="3773022074" sldId="272"/>
            <ac:spMk id="2" creationId="{2DDF0AB1-D187-5AB4-65F2-51D1D9FB9F97}"/>
          </ac:spMkLst>
        </pc:spChg>
        <pc:spChg chg="mod">
          <ac:chgData name="MARIA KARAMPELIA" userId="9dfcc2cac66bf474" providerId="LiveId" clId="{0FEA5FD1-C4E6-4F77-AB0B-A52281635803}" dt="2026-10-19T17:17:55.488" v="20072"/>
          <ac:spMkLst>
            <pc:docMk/>
            <pc:sldMk cId="3773022074" sldId="272"/>
            <ac:spMk id="3" creationId="{1F765742-F583-ACF4-6A02-C720B647B7FD}"/>
          </ac:spMkLst>
        </pc:spChg>
      </pc:sldChg>
      <pc:sldChg chg="modSp new mod">
        <pc:chgData name="MARIA KARAMPELIA" userId="9dfcc2cac66bf474" providerId="LiveId" clId="{0FEA5FD1-C4E6-4F77-AB0B-A52281635803}" dt="2026-10-19T17:33:20.756" v="21469" actId="20577"/>
        <pc:sldMkLst>
          <pc:docMk/>
          <pc:sldMk cId="3122748170" sldId="273"/>
        </pc:sldMkLst>
        <pc:spChg chg="mod">
          <ac:chgData name="MARIA KARAMPELIA" userId="9dfcc2cac66bf474" providerId="LiveId" clId="{0FEA5FD1-C4E6-4F77-AB0B-A52281635803}" dt="2026-10-19T16:08:40.021" v="17347" actId="27636"/>
          <ac:spMkLst>
            <pc:docMk/>
            <pc:sldMk cId="3122748170" sldId="273"/>
            <ac:spMk id="2" creationId="{5155BBB3-6EC8-F41F-A816-24E8827574E2}"/>
          </ac:spMkLst>
        </pc:spChg>
        <pc:spChg chg="mod">
          <ac:chgData name="MARIA KARAMPELIA" userId="9dfcc2cac66bf474" providerId="LiveId" clId="{0FEA5FD1-C4E6-4F77-AB0B-A52281635803}" dt="2026-10-19T17:33:20.756" v="21469" actId="20577"/>
          <ac:spMkLst>
            <pc:docMk/>
            <pc:sldMk cId="3122748170" sldId="273"/>
            <ac:spMk id="3" creationId="{F78688CB-EA75-1336-2DA4-611512D3EFB7}"/>
          </ac:spMkLst>
        </pc:spChg>
      </pc:sldChg>
      <pc:sldChg chg="modSp new mod">
        <pc:chgData name="MARIA KARAMPELIA" userId="9dfcc2cac66bf474" providerId="LiveId" clId="{0FEA5FD1-C4E6-4F77-AB0B-A52281635803}" dt="2026-10-19T18:24:30.267" v="23091" actId="14100"/>
        <pc:sldMkLst>
          <pc:docMk/>
          <pc:sldMk cId="1311156680" sldId="274"/>
        </pc:sldMkLst>
        <pc:spChg chg="mod">
          <ac:chgData name="MARIA KARAMPELIA" userId="9dfcc2cac66bf474" providerId="LiveId" clId="{0FEA5FD1-C4E6-4F77-AB0B-A52281635803}" dt="2026-10-19T16:09:06.940" v="17355" actId="27636"/>
          <ac:spMkLst>
            <pc:docMk/>
            <pc:sldMk cId="1311156680" sldId="274"/>
            <ac:spMk id="2" creationId="{4CB7230B-B9FC-6FE8-F8D7-3A00AEE5A908}"/>
          </ac:spMkLst>
        </pc:spChg>
        <pc:spChg chg="mod">
          <ac:chgData name="MARIA KARAMPELIA" userId="9dfcc2cac66bf474" providerId="LiveId" clId="{0FEA5FD1-C4E6-4F77-AB0B-A52281635803}" dt="2026-10-19T18:24:30.267" v="23091" actId="14100"/>
          <ac:spMkLst>
            <pc:docMk/>
            <pc:sldMk cId="1311156680" sldId="274"/>
            <ac:spMk id="3" creationId="{4242C423-81C9-E58C-DC5C-BD3779C788FA}"/>
          </ac:spMkLst>
        </pc:spChg>
      </pc:sldChg>
      <pc:sldChg chg="modSp new mod">
        <pc:chgData name="MARIA KARAMPELIA" userId="9dfcc2cac66bf474" providerId="LiveId" clId="{0FEA5FD1-C4E6-4F77-AB0B-A52281635803}" dt="2026-10-19T18:44:34.411" v="24555" actId="113"/>
        <pc:sldMkLst>
          <pc:docMk/>
          <pc:sldMk cId="1728899974" sldId="275"/>
        </pc:sldMkLst>
        <pc:spChg chg="mod">
          <ac:chgData name="MARIA KARAMPELIA" userId="9dfcc2cac66bf474" providerId="LiveId" clId="{0FEA5FD1-C4E6-4F77-AB0B-A52281635803}" dt="2026-10-19T16:09:35.355" v="17363" actId="27636"/>
          <ac:spMkLst>
            <pc:docMk/>
            <pc:sldMk cId="1728899974" sldId="275"/>
            <ac:spMk id="2" creationId="{831F3E00-3BE4-4272-A401-82C030B6BC12}"/>
          </ac:spMkLst>
        </pc:spChg>
        <pc:spChg chg="mod">
          <ac:chgData name="MARIA KARAMPELIA" userId="9dfcc2cac66bf474" providerId="LiveId" clId="{0FEA5FD1-C4E6-4F77-AB0B-A52281635803}" dt="2026-10-19T18:44:34.411" v="24555" actId="113"/>
          <ac:spMkLst>
            <pc:docMk/>
            <pc:sldMk cId="1728899974" sldId="275"/>
            <ac:spMk id="3" creationId="{C0B1E0A6-D1FE-4317-B2EB-9834E9DCAD97}"/>
          </ac:spMkLst>
        </pc:spChg>
      </pc:sldChg>
      <pc:sldChg chg="modSp new mod">
        <pc:chgData name="MARIA KARAMPELIA" userId="9dfcc2cac66bf474" providerId="LiveId" clId="{0FEA5FD1-C4E6-4F77-AB0B-A52281635803}" dt="2026-10-19T18:55:01.933" v="25553" actId="113"/>
        <pc:sldMkLst>
          <pc:docMk/>
          <pc:sldMk cId="2274524379" sldId="276"/>
        </pc:sldMkLst>
        <pc:spChg chg="mod">
          <ac:chgData name="MARIA KARAMPELIA" userId="9dfcc2cac66bf474" providerId="LiveId" clId="{0FEA5FD1-C4E6-4F77-AB0B-A52281635803}" dt="2026-10-19T18:45:28.262" v="24563" actId="27636"/>
          <ac:spMkLst>
            <pc:docMk/>
            <pc:sldMk cId="2274524379" sldId="276"/>
            <ac:spMk id="2" creationId="{E0942289-B41E-0841-8D2B-DA8A736F8215}"/>
          </ac:spMkLst>
        </pc:spChg>
        <pc:spChg chg="mod">
          <ac:chgData name="MARIA KARAMPELIA" userId="9dfcc2cac66bf474" providerId="LiveId" clId="{0FEA5FD1-C4E6-4F77-AB0B-A52281635803}" dt="2026-10-19T18:55:01.933" v="25553" actId="113"/>
          <ac:spMkLst>
            <pc:docMk/>
            <pc:sldMk cId="2274524379" sldId="276"/>
            <ac:spMk id="3" creationId="{0FFE04D4-3493-11F1-6E67-3053AD9DC43C}"/>
          </ac:spMkLst>
        </pc:spChg>
      </pc:sldChg>
      <pc:sldChg chg="modSp new mod">
        <pc:chgData name="MARIA KARAMPELIA" userId="9dfcc2cac66bf474" providerId="LiveId" clId="{0FEA5FD1-C4E6-4F77-AB0B-A52281635803}" dt="2026-10-19T19:25:48.267" v="26735" actId="20577"/>
        <pc:sldMkLst>
          <pc:docMk/>
          <pc:sldMk cId="2041688861" sldId="277"/>
        </pc:sldMkLst>
        <pc:spChg chg="mod">
          <ac:chgData name="MARIA KARAMPELIA" userId="9dfcc2cac66bf474" providerId="LiveId" clId="{0FEA5FD1-C4E6-4F77-AB0B-A52281635803}" dt="2026-10-19T18:56:18.492" v="25620" actId="27636"/>
          <ac:spMkLst>
            <pc:docMk/>
            <pc:sldMk cId="2041688861" sldId="277"/>
            <ac:spMk id="2" creationId="{6EE5C0B7-7FB0-ACFD-97C2-F6BBDFBC64F3}"/>
          </ac:spMkLst>
        </pc:spChg>
        <pc:spChg chg="mod">
          <ac:chgData name="MARIA KARAMPELIA" userId="9dfcc2cac66bf474" providerId="LiveId" clId="{0FEA5FD1-C4E6-4F77-AB0B-A52281635803}" dt="2026-10-19T19:25:48.267" v="26735" actId="20577"/>
          <ac:spMkLst>
            <pc:docMk/>
            <pc:sldMk cId="2041688861" sldId="277"/>
            <ac:spMk id="3" creationId="{C0FED41F-61A8-11DD-427E-DFFBF4C74823}"/>
          </ac:spMkLst>
        </pc:spChg>
      </pc:sldChg>
      <pc:sldChg chg="modSp new mod">
        <pc:chgData name="MARIA KARAMPELIA" userId="9dfcc2cac66bf474" providerId="LiveId" clId="{0FEA5FD1-C4E6-4F77-AB0B-A52281635803}" dt="2026-10-19T19:40:58.477" v="28195" actId="20577"/>
        <pc:sldMkLst>
          <pc:docMk/>
          <pc:sldMk cId="3813441020" sldId="278"/>
        </pc:sldMkLst>
        <pc:spChg chg="mod">
          <ac:chgData name="MARIA KARAMPELIA" userId="9dfcc2cac66bf474" providerId="LiveId" clId="{0FEA5FD1-C4E6-4F77-AB0B-A52281635803}" dt="2026-10-19T19:15:21.603" v="25699" actId="27636"/>
          <ac:spMkLst>
            <pc:docMk/>
            <pc:sldMk cId="3813441020" sldId="278"/>
            <ac:spMk id="2" creationId="{58A7EA92-8D7C-44CC-BDF0-B7CAC72BB85C}"/>
          </ac:spMkLst>
        </pc:spChg>
        <pc:spChg chg="mod">
          <ac:chgData name="MARIA KARAMPELIA" userId="9dfcc2cac66bf474" providerId="LiveId" clId="{0FEA5FD1-C4E6-4F77-AB0B-A52281635803}" dt="2026-10-19T19:40:58.477" v="28195" actId="20577"/>
          <ac:spMkLst>
            <pc:docMk/>
            <pc:sldMk cId="3813441020" sldId="278"/>
            <ac:spMk id="3" creationId="{7AA854CB-CA0A-B528-60DE-599C3AE62573}"/>
          </ac:spMkLst>
        </pc:spChg>
      </pc:sldChg>
      <pc:sldChg chg="modSp new mod">
        <pc:chgData name="MARIA KARAMPELIA" userId="9dfcc2cac66bf474" providerId="LiveId" clId="{0FEA5FD1-C4E6-4F77-AB0B-A52281635803}" dt="2026-10-19T19:54:54.056" v="29628" actId="20577"/>
        <pc:sldMkLst>
          <pc:docMk/>
          <pc:sldMk cId="462882920" sldId="279"/>
        </pc:sldMkLst>
        <pc:spChg chg="mod">
          <ac:chgData name="MARIA KARAMPELIA" userId="9dfcc2cac66bf474" providerId="LiveId" clId="{0FEA5FD1-C4E6-4F77-AB0B-A52281635803}" dt="2026-10-19T19:14:55.079" v="25692" actId="27636"/>
          <ac:spMkLst>
            <pc:docMk/>
            <pc:sldMk cId="462882920" sldId="279"/>
            <ac:spMk id="2" creationId="{06E93B19-77EA-3093-2AD0-62E917DAD293}"/>
          </ac:spMkLst>
        </pc:spChg>
        <pc:spChg chg="mod">
          <ac:chgData name="MARIA KARAMPELIA" userId="9dfcc2cac66bf474" providerId="LiveId" clId="{0FEA5FD1-C4E6-4F77-AB0B-A52281635803}" dt="2026-10-19T19:54:54.056" v="29628" actId="20577"/>
          <ac:spMkLst>
            <pc:docMk/>
            <pc:sldMk cId="462882920" sldId="279"/>
            <ac:spMk id="3" creationId="{43B2F956-99D4-B037-33F6-598A0D2628DE}"/>
          </ac:spMkLst>
        </pc:spChg>
      </pc:sldChg>
      <pc:sldChg chg="modSp new mod">
        <pc:chgData name="MARIA KARAMPELIA" userId="9dfcc2cac66bf474" providerId="LiveId" clId="{0FEA5FD1-C4E6-4F77-AB0B-A52281635803}" dt="2026-10-19T20:07:00.542" v="31019" actId="14100"/>
        <pc:sldMkLst>
          <pc:docMk/>
          <pc:sldMk cId="947710812" sldId="280"/>
        </pc:sldMkLst>
        <pc:spChg chg="mod">
          <ac:chgData name="MARIA KARAMPELIA" userId="9dfcc2cac66bf474" providerId="LiveId" clId="{0FEA5FD1-C4E6-4F77-AB0B-A52281635803}" dt="2026-10-19T19:14:32.163" v="25684" actId="27636"/>
          <ac:spMkLst>
            <pc:docMk/>
            <pc:sldMk cId="947710812" sldId="280"/>
            <ac:spMk id="2" creationId="{BAF8CFE9-BDC3-E294-7E69-91D12005567F}"/>
          </ac:spMkLst>
        </pc:spChg>
        <pc:spChg chg="mod">
          <ac:chgData name="MARIA KARAMPELIA" userId="9dfcc2cac66bf474" providerId="LiveId" clId="{0FEA5FD1-C4E6-4F77-AB0B-A52281635803}" dt="2026-10-19T20:07:00.542" v="31019" actId="14100"/>
          <ac:spMkLst>
            <pc:docMk/>
            <pc:sldMk cId="947710812" sldId="280"/>
            <ac:spMk id="3" creationId="{68CACB09-001E-8166-264D-722F00323580}"/>
          </ac:spMkLst>
        </pc:spChg>
      </pc:sldChg>
      <pc:sldChg chg="modSp new mod">
        <pc:chgData name="MARIA KARAMPELIA" userId="9dfcc2cac66bf474" providerId="LiveId" clId="{0FEA5FD1-C4E6-4F77-AB0B-A52281635803}" dt="2026-10-19T20:19:39.605" v="32568" actId="207"/>
        <pc:sldMkLst>
          <pc:docMk/>
          <pc:sldMk cId="2816649840" sldId="281"/>
        </pc:sldMkLst>
        <pc:spChg chg="mod">
          <ac:chgData name="MARIA KARAMPELIA" userId="9dfcc2cac66bf474" providerId="LiveId" clId="{0FEA5FD1-C4E6-4F77-AB0B-A52281635803}" dt="2026-10-19T19:14:12.262" v="25677" actId="27636"/>
          <ac:spMkLst>
            <pc:docMk/>
            <pc:sldMk cId="2816649840" sldId="281"/>
            <ac:spMk id="2" creationId="{0F760DAE-49AF-D873-555A-244CE0D2215D}"/>
          </ac:spMkLst>
        </pc:spChg>
        <pc:spChg chg="mod">
          <ac:chgData name="MARIA KARAMPELIA" userId="9dfcc2cac66bf474" providerId="LiveId" clId="{0FEA5FD1-C4E6-4F77-AB0B-A52281635803}" dt="2026-10-19T20:19:39.605" v="32568" actId="207"/>
          <ac:spMkLst>
            <pc:docMk/>
            <pc:sldMk cId="2816649840" sldId="281"/>
            <ac:spMk id="3" creationId="{A6FBD632-6373-5F69-2D23-6B11AAD40430}"/>
          </ac:spMkLst>
        </pc:spChg>
      </pc:sldChg>
      <pc:sldChg chg="modSp new mod">
        <pc:chgData name="MARIA KARAMPELIA" userId="9dfcc2cac66bf474" providerId="LiveId" clId="{0FEA5FD1-C4E6-4F77-AB0B-A52281635803}" dt="2026-10-19T20:29:13.536" v="33517" actId="20577"/>
        <pc:sldMkLst>
          <pc:docMk/>
          <pc:sldMk cId="3085166310" sldId="282"/>
        </pc:sldMkLst>
        <pc:spChg chg="mod">
          <ac:chgData name="MARIA KARAMPELIA" userId="9dfcc2cac66bf474" providerId="LiveId" clId="{0FEA5FD1-C4E6-4F77-AB0B-A52281635803}" dt="2026-10-19T19:13:52.405" v="25670" actId="27636"/>
          <ac:spMkLst>
            <pc:docMk/>
            <pc:sldMk cId="3085166310" sldId="282"/>
            <ac:spMk id="2" creationId="{89D9782F-E674-5DA1-5ED8-D1740BC97EE0}"/>
          </ac:spMkLst>
        </pc:spChg>
        <pc:spChg chg="mod">
          <ac:chgData name="MARIA KARAMPELIA" userId="9dfcc2cac66bf474" providerId="LiveId" clId="{0FEA5FD1-C4E6-4F77-AB0B-A52281635803}" dt="2026-10-19T20:29:13.536" v="33517" actId="20577"/>
          <ac:spMkLst>
            <pc:docMk/>
            <pc:sldMk cId="3085166310" sldId="282"/>
            <ac:spMk id="3" creationId="{B1F32CBB-7E77-A119-FB98-19E583D3A6AA}"/>
          </ac:spMkLst>
        </pc:spChg>
      </pc:sldChg>
      <pc:sldChg chg="modSp new mod">
        <pc:chgData name="MARIA KARAMPELIA" userId="9dfcc2cac66bf474" providerId="LiveId" clId="{0FEA5FD1-C4E6-4F77-AB0B-A52281635803}" dt="2026-10-19T20:37:12.014" v="34499" actId="20577"/>
        <pc:sldMkLst>
          <pc:docMk/>
          <pc:sldMk cId="3552705271" sldId="283"/>
        </pc:sldMkLst>
        <pc:spChg chg="mod">
          <ac:chgData name="MARIA KARAMPELIA" userId="9dfcc2cac66bf474" providerId="LiveId" clId="{0FEA5FD1-C4E6-4F77-AB0B-A52281635803}" dt="2026-10-19T19:13:31.437" v="25663" actId="27636"/>
          <ac:spMkLst>
            <pc:docMk/>
            <pc:sldMk cId="3552705271" sldId="283"/>
            <ac:spMk id="2" creationId="{D7787CAB-C5F9-9E01-82D9-7CF550B8BB35}"/>
          </ac:spMkLst>
        </pc:spChg>
        <pc:spChg chg="mod">
          <ac:chgData name="MARIA KARAMPELIA" userId="9dfcc2cac66bf474" providerId="LiveId" clId="{0FEA5FD1-C4E6-4F77-AB0B-A52281635803}" dt="2026-10-19T20:37:12.014" v="34499" actId="20577"/>
          <ac:spMkLst>
            <pc:docMk/>
            <pc:sldMk cId="3552705271" sldId="283"/>
            <ac:spMk id="3" creationId="{36EF18D1-74D6-4DA6-06A3-8CA9BD830F5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B21B16-18B1-4960-1A3D-83FBF3981348}"/>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85C2F06-A1CD-823B-9D0C-C40B20B5A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BEF7A9A2-366F-2329-C3E5-E2CB0493068B}"/>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5" name="Θέση υποσέλιδου 4">
            <a:extLst>
              <a:ext uri="{FF2B5EF4-FFF2-40B4-BE49-F238E27FC236}">
                <a16:creationId xmlns:a16="http://schemas.microsoft.com/office/drawing/2014/main" id="{BF4C0D27-F11B-1FA5-4649-A953CD9CCD1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BC58D71-7AB7-BDCD-47E1-FBF4AA98DB11}"/>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3349929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B5B6E6-6A54-76AB-7612-8CD02C96C0B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71E1EAB-13B9-595B-FC04-6196DEBAD66F}"/>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B9F8FFF-50B2-1AE0-381B-9FA0C44109D6}"/>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5" name="Θέση υποσέλιδου 4">
            <a:extLst>
              <a:ext uri="{FF2B5EF4-FFF2-40B4-BE49-F238E27FC236}">
                <a16:creationId xmlns:a16="http://schemas.microsoft.com/office/drawing/2014/main" id="{97FB5E3E-9BE2-9B9F-62C5-FA48C13A300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AC335D7-3965-8CDF-E020-5EB279868C5F}"/>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2298013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5A867A-21FA-A8BE-4D78-EAE5280D5D89}"/>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1683057-9397-4C08-6976-99F24E8FFB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4537EA2E-8175-64DF-BCCA-9F4668A784AD}"/>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5" name="Θέση υποσέλιδου 4">
            <a:extLst>
              <a:ext uri="{FF2B5EF4-FFF2-40B4-BE49-F238E27FC236}">
                <a16:creationId xmlns:a16="http://schemas.microsoft.com/office/drawing/2014/main" id="{058DB919-5643-0935-9B17-5C8A76BB255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9DAF719-70F2-F45A-85EE-E9C3DCDDDCFC}"/>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142880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6F14057-4C94-9EDA-FC0E-A17E3912871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79DF26A-5BFA-C61F-4521-46318555DEA6}"/>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8EFD261-1F07-C173-9F1F-D31547784BA0}"/>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DD676DDA-8717-3E32-C85D-4566A4F9C69C}"/>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6" name="Θέση υποσέλιδου 5">
            <a:extLst>
              <a:ext uri="{FF2B5EF4-FFF2-40B4-BE49-F238E27FC236}">
                <a16:creationId xmlns:a16="http://schemas.microsoft.com/office/drawing/2014/main" id="{D809BC3F-C025-D350-02FF-1E44E1E7C19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F54A580-35F9-326A-9962-82F26615EFB3}"/>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3876094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28B2FB-63AB-2C24-BCF1-9C0EC438FB23}"/>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F40546D-BF90-E2BB-999A-15A051082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9EA44C9F-AD5D-95BF-26D1-C85E562259B4}"/>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F2893E4B-090C-996C-E7C0-BF21308A20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F0A2539-2CD1-D33A-80EE-DD9CCC4BA5BE}"/>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7C68E48A-E063-FA14-33AB-7D205861297A}"/>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8" name="Θέση υποσέλιδου 7">
            <a:extLst>
              <a:ext uri="{FF2B5EF4-FFF2-40B4-BE49-F238E27FC236}">
                <a16:creationId xmlns:a16="http://schemas.microsoft.com/office/drawing/2014/main" id="{E27C7DDE-9CA1-14E7-2856-8FA1CBAC3B1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0958E3D6-5F2D-D3B7-48E8-6E1D76BD02F0}"/>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397908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9DD012-3D64-36C6-FF73-ED4A03BB16E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C66DBCF7-76BD-57E0-0A2C-16359A1FFD2E}"/>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4" name="Θέση υποσέλιδου 3">
            <a:extLst>
              <a:ext uri="{FF2B5EF4-FFF2-40B4-BE49-F238E27FC236}">
                <a16:creationId xmlns:a16="http://schemas.microsoft.com/office/drawing/2014/main" id="{75F6DD2B-BCFC-58AE-8345-367EBD189A18}"/>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3AC609C2-890C-D80D-3177-70A096D1B110}"/>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4222643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98E14B8-6149-1CAF-D294-5BB4CA998033}"/>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3" name="Θέση υποσέλιδου 2">
            <a:extLst>
              <a:ext uri="{FF2B5EF4-FFF2-40B4-BE49-F238E27FC236}">
                <a16:creationId xmlns:a16="http://schemas.microsoft.com/office/drawing/2014/main" id="{F1AA3ED3-3B89-BD2F-5656-9A874D44D88C}"/>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D299A35-1D1E-D07A-593B-4FD01C14EB5A}"/>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3725112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A7FA55-4427-9D7D-93F6-921B76035DA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7049F0B-C31F-B507-9539-E1AE6611C4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4FF7FB64-0D5A-6D26-A37B-8D58F96196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33463E7-1AD2-35C9-97DF-F6CC1C945A41}"/>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6" name="Θέση υποσέλιδου 5">
            <a:extLst>
              <a:ext uri="{FF2B5EF4-FFF2-40B4-BE49-F238E27FC236}">
                <a16:creationId xmlns:a16="http://schemas.microsoft.com/office/drawing/2014/main" id="{1269FC79-DFC1-B8F4-9AB8-9CC1EF97B16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6F66499-2FA5-5CB0-5873-F3174D9D8482}"/>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45771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E0DEDE-EBC6-6715-9FF7-CC7BDDE52CF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D8175056-707D-97D5-A420-779E00BB987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DBD3463F-65E0-0B3A-39B3-BA4C038765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7795F6C-ABDB-848F-50E6-28C1AFFAABE9}"/>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6" name="Θέση υποσέλιδου 5">
            <a:extLst>
              <a:ext uri="{FF2B5EF4-FFF2-40B4-BE49-F238E27FC236}">
                <a16:creationId xmlns:a16="http://schemas.microsoft.com/office/drawing/2014/main" id="{262AEC9C-C8C5-50D5-1803-FAFAE58B729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E45418AC-5107-80CB-AA54-5F95A518052E}"/>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3512208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E764C86-FB07-81C2-BA47-DB8DDAC70A8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CEED345-4A24-9059-46FF-B1A8153F6EA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4F622C3-7925-77DC-9369-2E3C1CB92C6C}"/>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5" name="Θέση υποσέλιδου 4">
            <a:extLst>
              <a:ext uri="{FF2B5EF4-FFF2-40B4-BE49-F238E27FC236}">
                <a16:creationId xmlns:a16="http://schemas.microsoft.com/office/drawing/2014/main" id="{ADD05DBC-C72A-8FDC-3500-04F1B32ECB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153AF10-F679-035C-F21A-89EBBFB0A124}"/>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4071820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594D6EAE-BAFB-D6BF-ADB4-CCB5E203204C}"/>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0F27A2EC-4AD2-A434-06A4-FB078704F775}"/>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435DBAA-0D92-9C2F-7F5A-B60DB350E16C}"/>
              </a:ext>
            </a:extLst>
          </p:cNvPr>
          <p:cNvSpPr>
            <a:spLocks noGrp="1"/>
          </p:cNvSpPr>
          <p:nvPr>
            <p:ph type="dt" sz="half" idx="10"/>
          </p:nvPr>
        </p:nvSpPr>
        <p:spPr/>
        <p:txBody>
          <a:bodyPr/>
          <a:lstStyle/>
          <a:p>
            <a:fld id="{91C4F9AF-E363-4F15-85CA-65B27C0E24EC}" type="datetimeFigureOut">
              <a:rPr lang="el-GR" smtClean="0"/>
              <a:t>20/10/2026</a:t>
            </a:fld>
            <a:endParaRPr lang="el-GR"/>
          </a:p>
        </p:txBody>
      </p:sp>
      <p:sp>
        <p:nvSpPr>
          <p:cNvPr id="5" name="Θέση υποσέλιδου 4">
            <a:extLst>
              <a:ext uri="{FF2B5EF4-FFF2-40B4-BE49-F238E27FC236}">
                <a16:creationId xmlns:a16="http://schemas.microsoft.com/office/drawing/2014/main" id="{14AF3127-76AB-4EF8-FD0E-A0074FD828D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A60B51B-FC08-A543-D513-5158504AADDE}"/>
              </a:ext>
            </a:extLst>
          </p:cNvPr>
          <p:cNvSpPr>
            <a:spLocks noGrp="1"/>
          </p:cNvSpPr>
          <p:nvPr>
            <p:ph type="sldNum" sz="quarter" idx="12"/>
          </p:nvPr>
        </p:nvSpPr>
        <p:spPr/>
        <p:txBody>
          <a:bodyPr/>
          <a:lstStyle/>
          <a:p>
            <a:fld id="{DFB94557-BAAC-4702-9936-C0BBED958AE4}" type="slidenum">
              <a:rPr lang="el-GR" smtClean="0"/>
              <a:t>‹#›</a:t>
            </a:fld>
            <a:endParaRPr lang="el-GR"/>
          </a:p>
        </p:txBody>
      </p:sp>
    </p:spTree>
    <p:extLst>
      <p:ext uri="{BB962C8B-B14F-4D97-AF65-F5344CB8AC3E}">
        <p14:creationId xmlns:p14="http://schemas.microsoft.com/office/powerpoint/2010/main" val="1250113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27161136-D5F3-2D80-039C-3F7E64557E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4D245D1-A2E9-607C-FD87-6CEEC01045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7E9FFEB-A881-322C-8379-0E82E6A87E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C4F9AF-E363-4F15-85CA-65B27C0E24EC}" type="datetimeFigureOut">
              <a:rPr lang="el-GR" smtClean="0"/>
              <a:t>20/10/2026</a:t>
            </a:fld>
            <a:endParaRPr lang="el-GR"/>
          </a:p>
        </p:txBody>
      </p:sp>
      <p:sp>
        <p:nvSpPr>
          <p:cNvPr id="5" name="Θέση υποσέλιδου 4">
            <a:extLst>
              <a:ext uri="{FF2B5EF4-FFF2-40B4-BE49-F238E27FC236}">
                <a16:creationId xmlns:a16="http://schemas.microsoft.com/office/drawing/2014/main" id="{69926944-142B-BB7F-BF0F-4F18DEEC42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E63F312B-440D-77B3-DB0E-40813F26F6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B94557-BAAC-4702-9936-C0BBED958AE4}" type="slidenum">
              <a:rPr lang="el-GR" smtClean="0"/>
              <a:t>‹#›</a:t>
            </a:fld>
            <a:endParaRPr lang="el-GR"/>
          </a:p>
        </p:txBody>
      </p:sp>
    </p:spTree>
    <p:extLst>
      <p:ext uri="{BB962C8B-B14F-4D97-AF65-F5344CB8AC3E}">
        <p14:creationId xmlns:p14="http://schemas.microsoft.com/office/powerpoint/2010/main" val="2693363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70AEAC-5E18-CCEA-34CC-4C987BCFF1E1}"/>
              </a:ext>
            </a:extLst>
          </p:cNvPr>
          <p:cNvSpPr>
            <a:spLocks noGrp="1"/>
          </p:cNvSpPr>
          <p:nvPr>
            <p:ph type="ctrTitle"/>
          </p:nvPr>
        </p:nvSpPr>
        <p:spPr>
          <a:xfrm>
            <a:off x="238125" y="0"/>
            <a:ext cx="11953875" cy="5410200"/>
          </a:xfrm>
        </p:spPr>
        <p:txBody>
          <a:bodyPr>
            <a:normAutofit fontScale="90000"/>
          </a:bodyPr>
          <a:lstStyle/>
          <a:p>
            <a:r>
              <a:rPr lang="el-GR" sz="5300" b="1" dirty="0"/>
              <a:t>ΤΑ ΠΕΝΤΕ ΜΕΓΑΛΑ </a:t>
            </a:r>
            <a:br>
              <a:rPr lang="el-GR" sz="5300" b="1" dirty="0"/>
            </a:br>
            <a:r>
              <a:rPr lang="el-GR" sz="5300" b="1" dirty="0"/>
              <a:t>ΖΩΝΤΑΝΑ ΘΡΗΣΚΕΥΜΑΤΑ</a:t>
            </a:r>
            <a:br>
              <a:rPr lang="el-GR" sz="5300" b="1" dirty="0"/>
            </a:br>
            <a:r>
              <a:rPr lang="el-GR" sz="5300" b="1" dirty="0"/>
              <a:t>ΕΝΟΤΗΤΑ 1</a:t>
            </a:r>
            <a:r>
              <a:rPr lang="el-GR" sz="5300" b="1" baseline="30000" dirty="0"/>
              <a:t>η</a:t>
            </a:r>
            <a:r>
              <a:rPr lang="el-GR" sz="5300" b="1" dirty="0"/>
              <a:t> </a:t>
            </a:r>
            <a:br>
              <a:rPr lang="el-GR" sz="5300" b="1" dirty="0"/>
            </a:br>
            <a:r>
              <a:rPr lang="el-GR" sz="4800" dirty="0">
                <a:solidFill>
                  <a:srgbClr val="FF0000"/>
                </a:solidFill>
              </a:rPr>
              <a:t>Από το βιβλίο του </a:t>
            </a:r>
            <a:r>
              <a:rPr lang="en-GB" sz="4800" dirty="0">
                <a:solidFill>
                  <a:srgbClr val="FF0000"/>
                </a:solidFill>
              </a:rPr>
              <a:t>WARD </a:t>
            </a:r>
            <a:r>
              <a:rPr lang="en-GB" sz="4800" dirty="0" err="1">
                <a:solidFill>
                  <a:srgbClr val="FF0000"/>
                </a:solidFill>
              </a:rPr>
              <a:t>McAFEE</a:t>
            </a:r>
            <a:r>
              <a:rPr lang="en-GB" sz="4800" dirty="0">
                <a:solidFill>
                  <a:srgbClr val="FF0000"/>
                </a:solidFill>
              </a:rPr>
              <a:t>, </a:t>
            </a:r>
            <a:r>
              <a:rPr lang="el-GR" sz="4800" dirty="0">
                <a:solidFill>
                  <a:srgbClr val="FF0000"/>
                </a:solidFill>
              </a:rPr>
              <a:t>Μετάφραση: Σάββας </a:t>
            </a:r>
            <a:r>
              <a:rPr lang="el-GR" sz="4800" dirty="0" err="1">
                <a:solidFill>
                  <a:srgbClr val="FF0000"/>
                </a:solidFill>
              </a:rPr>
              <a:t>Αγουρίδης</a:t>
            </a:r>
            <a:r>
              <a:rPr lang="el-GR" sz="4800" dirty="0">
                <a:solidFill>
                  <a:srgbClr val="FF0000"/>
                </a:solidFill>
              </a:rPr>
              <a:t>, Εκδόσεις: Άρτος Ζωής, Αθήνα 2022³, σσ. 9-38</a:t>
            </a:r>
            <a:br>
              <a:rPr lang="el-GR" sz="4800" dirty="0">
                <a:solidFill>
                  <a:srgbClr val="FF0000"/>
                </a:solidFill>
              </a:rPr>
            </a:br>
            <a:br>
              <a:rPr lang="el-GR" sz="4800" dirty="0">
                <a:solidFill>
                  <a:srgbClr val="FF0000"/>
                </a:solidFill>
              </a:rPr>
            </a:br>
            <a:endParaRPr lang="el-GR" sz="4800" dirty="0">
              <a:solidFill>
                <a:srgbClr val="FF0000"/>
              </a:solidFill>
            </a:endParaRPr>
          </a:p>
        </p:txBody>
      </p:sp>
      <p:sp>
        <p:nvSpPr>
          <p:cNvPr id="3" name="Υπότιτλος 2">
            <a:extLst>
              <a:ext uri="{FF2B5EF4-FFF2-40B4-BE49-F238E27FC236}">
                <a16:creationId xmlns:a16="http://schemas.microsoft.com/office/drawing/2014/main" id="{9DC82060-FFDE-221F-806A-01BD4EC663EB}"/>
              </a:ext>
            </a:extLst>
          </p:cNvPr>
          <p:cNvSpPr>
            <a:spLocks noGrp="1"/>
          </p:cNvSpPr>
          <p:nvPr>
            <p:ph type="subTitle" idx="1"/>
          </p:nvPr>
        </p:nvSpPr>
        <p:spPr>
          <a:xfrm>
            <a:off x="1438275" y="4981575"/>
            <a:ext cx="9144000" cy="1876425"/>
          </a:xfrm>
        </p:spPr>
        <p:txBody>
          <a:bodyPr>
            <a:normAutofit/>
          </a:bodyPr>
          <a:lstStyle/>
          <a:p>
            <a:endParaRPr lang="el-GR" dirty="0"/>
          </a:p>
          <a:p>
            <a:r>
              <a:rPr lang="el-GR" dirty="0"/>
              <a:t>ΜΑΡΙΑ ΚΑΡΑΜΠΕΛΙΑ</a:t>
            </a:r>
          </a:p>
          <a:p>
            <a:r>
              <a:rPr lang="el-GR" dirty="0"/>
              <a:t>Ζ΄ ΕΞΑΜΗΝΟ</a:t>
            </a:r>
          </a:p>
          <a:p>
            <a:r>
              <a:rPr lang="el-GR" dirty="0"/>
              <a:t>ΑΕΑΑ</a:t>
            </a:r>
          </a:p>
          <a:p>
            <a:endParaRPr lang="el-GR" dirty="0"/>
          </a:p>
        </p:txBody>
      </p:sp>
    </p:spTree>
    <p:extLst>
      <p:ext uri="{BB962C8B-B14F-4D97-AF65-F5344CB8AC3E}">
        <p14:creationId xmlns:p14="http://schemas.microsoft.com/office/powerpoint/2010/main" val="1862074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3E3C03-20C3-9FDE-E0FC-71EC51BA813E}"/>
              </a:ext>
            </a:extLst>
          </p:cNvPr>
          <p:cNvSpPr>
            <a:spLocks noGrp="1"/>
          </p:cNvSpPr>
          <p:nvPr>
            <p:ph type="title"/>
          </p:nvPr>
        </p:nvSpPr>
        <p:spPr>
          <a:xfrm>
            <a:off x="695325" y="18255"/>
            <a:ext cx="10515600" cy="743745"/>
          </a:xfrm>
        </p:spPr>
        <p:txBody>
          <a:bodyPr/>
          <a:lstStyle/>
          <a:p>
            <a:pPr algn="ctr"/>
            <a:r>
              <a:rPr lang="el-GR" dirty="0"/>
              <a:t>ΠΡΟΛΟΓΟΣ ΤΟΥ ΜΕΤΑΦΡΑΣΤΗ</a:t>
            </a:r>
          </a:p>
        </p:txBody>
      </p:sp>
      <p:sp>
        <p:nvSpPr>
          <p:cNvPr id="3" name="Θέση περιεχομένου 2">
            <a:extLst>
              <a:ext uri="{FF2B5EF4-FFF2-40B4-BE49-F238E27FC236}">
                <a16:creationId xmlns:a16="http://schemas.microsoft.com/office/drawing/2014/main" id="{F553AD0D-1C6A-C1BF-CEFE-A6EFC7DB4926}"/>
              </a:ext>
            </a:extLst>
          </p:cNvPr>
          <p:cNvSpPr>
            <a:spLocks noGrp="1"/>
          </p:cNvSpPr>
          <p:nvPr>
            <p:ph idx="1"/>
          </p:nvPr>
        </p:nvSpPr>
        <p:spPr>
          <a:xfrm>
            <a:off x="0" y="762000"/>
            <a:ext cx="12192000" cy="6096000"/>
          </a:xfrm>
        </p:spPr>
        <p:txBody>
          <a:bodyPr>
            <a:normAutofit fontScale="92500" lnSpcReduction="10000"/>
          </a:bodyPr>
          <a:lstStyle/>
          <a:p>
            <a:r>
              <a:rPr lang="el-GR" dirty="0"/>
              <a:t>Ο Καθηγητής Σάββας </a:t>
            </a:r>
            <a:r>
              <a:rPr lang="el-GR" dirty="0" err="1"/>
              <a:t>Αγουρίδης</a:t>
            </a:r>
            <a:r>
              <a:rPr lang="el-GR" dirty="0"/>
              <a:t> επέλεξε να μεταφράσει το βιβλίο αυτό του </a:t>
            </a:r>
            <a:r>
              <a:rPr lang="en-GB" dirty="0"/>
              <a:t>Mc</a:t>
            </a:r>
            <a:r>
              <a:rPr lang="el-GR" dirty="0"/>
              <a:t> </a:t>
            </a:r>
            <a:r>
              <a:rPr lang="en-GB" dirty="0" err="1"/>
              <a:t>Afee</a:t>
            </a:r>
            <a:r>
              <a:rPr lang="en-GB" dirty="0"/>
              <a:t> </a:t>
            </a:r>
            <a:r>
              <a:rPr lang="el-GR" dirty="0"/>
              <a:t>για τα πλεονεκτήματά του, που είναι μία σύντομη και ουσιαστική ιστορία των Μεγάλων Θρησκειών, η σαφήνεια στα βασικά χαρακτηριστικά της κάθε θρησκείας, η διαχρονικότητα της έκθεσης, και οι συγκριτικές παρατηρήσεις</a:t>
            </a:r>
            <a:r>
              <a:rPr lang="en-GB" dirty="0"/>
              <a:t> </a:t>
            </a:r>
            <a:r>
              <a:rPr lang="el-GR" dirty="0"/>
              <a:t>σε γενικές ή επιμέρους διδασκαλίες των μεγάλων θρησκειών κατά τρόπο αντικειμενικό, χωρίς θετικές ή αρνητικές αξιολογήσεις.</a:t>
            </a:r>
          </a:p>
          <a:p>
            <a:r>
              <a:rPr lang="el-GR" dirty="0"/>
              <a:t>Ο </a:t>
            </a:r>
            <a:r>
              <a:rPr lang="en-GB" dirty="0"/>
              <a:t>Mc</a:t>
            </a:r>
            <a:r>
              <a:rPr lang="el-GR" dirty="0"/>
              <a:t> </a:t>
            </a:r>
            <a:r>
              <a:rPr lang="en-GB" dirty="0" err="1"/>
              <a:t>Afee</a:t>
            </a:r>
            <a:r>
              <a:rPr lang="el-GR" dirty="0"/>
              <a:t> κατάλαβε τι και πώς θέλει ο σύγχρονος άνθρωπος να μάθει κάτι για τις μεγάλες θρησκείες του κόσμου. </a:t>
            </a:r>
          </a:p>
          <a:p>
            <a:r>
              <a:rPr lang="el-GR" dirty="0"/>
              <a:t>Ο ίδιος εξηγεί ότι διάλεξε τη </a:t>
            </a:r>
            <a:r>
              <a:rPr lang="el-GR" b="1" dirty="0"/>
              <a:t>μέθοδο της αντικειμενικής και όχι απολογητικής έκθεσης</a:t>
            </a:r>
            <a:r>
              <a:rPr lang="el-GR" dirty="0"/>
              <a:t>, παρά το γεγονός ότι ο ίδιος είναι ενεργό μέλος της χριστιανικής </a:t>
            </a:r>
            <a:r>
              <a:rPr lang="el-GR" dirty="0" err="1"/>
              <a:t>Μεθοδιστικής</a:t>
            </a:r>
            <a:r>
              <a:rPr lang="el-GR" dirty="0"/>
              <a:t> Εκκλησίας.</a:t>
            </a:r>
          </a:p>
          <a:p>
            <a:r>
              <a:rPr lang="el-GR" dirty="0"/>
              <a:t>Το βιβλίο αυτό χαρακτηρίζεται για την αντικειμενικότητά του, αυτό σημαίνει ότι η έκθεση κάθε θρησκείας γίνεται έτσι όπως θα την παρουσίαζαν οι οπαδοί της, και όχι από άλλο πρίσμα. Αυτό είναι σημαντικό, αφού ήδη βρισκόμαστε στον δρόμο της συνάντησης και του διαλόγου μεταξύ των Θρησκειών με προοπτική την προσέγγιση της ανθρωπότητας μέσω των Θρησκειών. Πώς είναι δυνατή αυτή η επικοινωνία, αν δεν ξέρει η κάθε θρησκεία τι ακριβώς πιστεύει η άλλη; </a:t>
            </a:r>
          </a:p>
        </p:txBody>
      </p:sp>
    </p:spTree>
    <p:extLst>
      <p:ext uri="{BB962C8B-B14F-4D97-AF65-F5344CB8AC3E}">
        <p14:creationId xmlns:p14="http://schemas.microsoft.com/office/powerpoint/2010/main" val="1642074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59D84D-DD3A-FA0E-5F94-EA149A992B77}"/>
              </a:ext>
            </a:extLst>
          </p:cNvPr>
          <p:cNvSpPr>
            <a:spLocks noGrp="1"/>
          </p:cNvSpPr>
          <p:nvPr>
            <p:ph type="title"/>
          </p:nvPr>
        </p:nvSpPr>
        <p:spPr>
          <a:xfrm>
            <a:off x="838200" y="18256"/>
            <a:ext cx="10515600" cy="753270"/>
          </a:xfrm>
        </p:spPr>
        <p:txBody>
          <a:bodyPr/>
          <a:lstStyle/>
          <a:p>
            <a:pPr algn="ctr"/>
            <a:r>
              <a:rPr lang="el-GR" dirty="0"/>
              <a:t>ΠΡΟΛΟΓΟΣ ΤΟΥ ΜΕΤΑΦΡΑΣΤΗ</a:t>
            </a:r>
          </a:p>
        </p:txBody>
      </p:sp>
      <p:sp>
        <p:nvSpPr>
          <p:cNvPr id="3" name="Θέση περιεχομένου 2">
            <a:extLst>
              <a:ext uri="{FF2B5EF4-FFF2-40B4-BE49-F238E27FC236}">
                <a16:creationId xmlns:a16="http://schemas.microsoft.com/office/drawing/2014/main" id="{A0E567F5-97C7-2DA6-3AF4-75D1969FCB96}"/>
              </a:ext>
            </a:extLst>
          </p:cNvPr>
          <p:cNvSpPr>
            <a:spLocks noGrp="1"/>
          </p:cNvSpPr>
          <p:nvPr>
            <p:ph idx="1"/>
          </p:nvPr>
        </p:nvSpPr>
        <p:spPr>
          <a:xfrm>
            <a:off x="0" y="704850"/>
            <a:ext cx="12192000" cy="6134894"/>
          </a:xfrm>
        </p:spPr>
        <p:txBody>
          <a:bodyPr>
            <a:normAutofit fontScale="92500" lnSpcReduction="10000"/>
          </a:bodyPr>
          <a:lstStyle/>
          <a:p>
            <a:r>
              <a:rPr lang="el-GR" dirty="0"/>
              <a:t>Αυτό που προέχει στα δικά μας δεδομένα είναι να μάθουμε κάτι σωστό για τις άλλες θρησκείες. Πόσοι Έλληνες ξέρουν σωστά π.χ. τον ισλαμισμό; Κι όμως, αυτό δεν είναι αναγκαίο μόνο για τη μόρφωσή μας, αλλά και για τη στενότερη γνωριμία προς τους γείτονές μας. Πόσοι Έλληνες είναι σε θέση να καταλάβουν τι γίνεται σήμερα στην Παλαιστίνη σε σχέση με την ιστορία της εβραϊκής θρησκείας; Κι όμως είμαστε «πέρασμα» για την Παλαιστίνη, που είναι και αυτή στη γειτονιά μας. Πόσοι στον τόπο μας ξέρουν γιατί η προτίμηση ενός αριθμού νέων, σήμερα, για τις Ανατολικές θρησκείες; Πολλοί άνθρωποι απλά διερωτώνται. Ο </a:t>
            </a:r>
            <a:r>
              <a:rPr lang="en-GB" dirty="0"/>
              <a:t>Mc</a:t>
            </a:r>
            <a:r>
              <a:rPr lang="el-GR" dirty="0"/>
              <a:t> </a:t>
            </a:r>
            <a:r>
              <a:rPr lang="en-GB" dirty="0" err="1"/>
              <a:t>Afee</a:t>
            </a:r>
            <a:r>
              <a:rPr lang="el-GR" dirty="0"/>
              <a:t> απαντάει σε σύγχρονα ερωτήματα για τα μεγάλα θρησκεύματα όσο πιο αντικειμενικά γίνεται από έναν επιστήμονα, που είναι συγχρόνως αφοσιωμένος στη δική του θρησκεία.</a:t>
            </a:r>
          </a:p>
          <a:p>
            <a:r>
              <a:rPr lang="el-GR" dirty="0"/>
              <a:t>Το βιβλίο απευθύνεται σε κάθε διανοούμενο και σπουδαστή οποιασδήποτε επιστήμης. Ιδιαιτέρως στους εκπαιδευτικούς και εργάτες της Εκκλησίας, κληρικούς και λαϊκούς, που αγωνίζονται για τα πανανθρώπινα ιδανικά και για μία κοινή πορεία της ανθρωπότητας προς την παγκόσμια κατανόηση, αμοιβαιότητα και αδελφοσύνη.</a:t>
            </a:r>
          </a:p>
          <a:p>
            <a:r>
              <a:rPr lang="el-GR" dirty="0"/>
              <a:t>Σύμφωνα μάλιστα με τον Πρόλογο του </a:t>
            </a:r>
            <a:r>
              <a:rPr lang="en-GB" dirty="0"/>
              <a:t>Mc</a:t>
            </a:r>
            <a:r>
              <a:rPr lang="el-GR" dirty="0"/>
              <a:t> </a:t>
            </a:r>
            <a:r>
              <a:rPr lang="en-GB" dirty="0" err="1"/>
              <a:t>Afee</a:t>
            </a:r>
            <a:r>
              <a:rPr lang="el-GR" dirty="0"/>
              <a:t>: «</a:t>
            </a:r>
            <a:r>
              <a:rPr lang="el-GR" i="1" dirty="0"/>
              <a:t>Καταλαβαίνει κανείς καλύτερα τη δική του θρησκεία μετά από μία αμερόληπτη μελέτη των άλλων μεγάλων θρησκειών του κόσμου</a:t>
            </a:r>
            <a:r>
              <a:rPr lang="el-GR" dirty="0"/>
              <a:t>».</a:t>
            </a:r>
          </a:p>
        </p:txBody>
      </p:sp>
    </p:spTree>
    <p:extLst>
      <p:ext uri="{BB962C8B-B14F-4D97-AF65-F5344CB8AC3E}">
        <p14:creationId xmlns:p14="http://schemas.microsoft.com/office/powerpoint/2010/main" val="3432272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119AA6-A5BE-3B8A-52C9-D68411D52B0C}"/>
              </a:ext>
            </a:extLst>
          </p:cNvPr>
          <p:cNvSpPr>
            <a:spLocks noGrp="1"/>
          </p:cNvSpPr>
          <p:nvPr>
            <p:ph type="title"/>
          </p:nvPr>
        </p:nvSpPr>
        <p:spPr>
          <a:xfrm>
            <a:off x="838200" y="18256"/>
            <a:ext cx="10515600" cy="662782"/>
          </a:xfrm>
        </p:spPr>
        <p:txBody>
          <a:bodyPr>
            <a:normAutofit fontScale="90000"/>
          </a:bodyPr>
          <a:lstStyle/>
          <a:p>
            <a:pPr algn="ctr"/>
            <a:r>
              <a:rPr lang="el-GR" dirty="0"/>
              <a:t>ΠΡΟΛΟΓΟΣ </a:t>
            </a:r>
            <a:r>
              <a:rPr lang="en-GB" dirty="0"/>
              <a:t>Mc</a:t>
            </a:r>
            <a:r>
              <a:rPr lang="el-GR" dirty="0"/>
              <a:t> </a:t>
            </a:r>
            <a:r>
              <a:rPr lang="en-GB" dirty="0" err="1"/>
              <a:t>Afee</a:t>
            </a:r>
            <a:endParaRPr lang="el-GR" dirty="0"/>
          </a:p>
        </p:txBody>
      </p:sp>
      <p:sp>
        <p:nvSpPr>
          <p:cNvPr id="3" name="Θέση περιεχομένου 2">
            <a:extLst>
              <a:ext uri="{FF2B5EF4-FFF2-40B4-BE49-F238E27FC236}">
                <a16:creationId xmlns:a16="http://schemas.microsoft.com/office/drawing/2014/main" id="{448CA01A-26D6-B2D0-C699-F5E924D25796}"/>
              </a:ext>
            </a:extLst>
          </p:cNvPr>
          <p:cNvSpPr>
            <a:spLocks noGrp="1"/>
          </p:cNvSpPr>
          <p:nvPr>
            <p:ph idx="1"/>
          </p:nvPr>
        </p:nvSpPr>
        <p:spPr>
          <a:xfrm>
            <a:off x="0" y="609600"/>
            <a:ext cx="12192000" cy="6248400"/>
          </a:xfrm>
        </p:spPr>
        <p:txBody>
          <a:bodyPr>
            <a:normAutofit fontScale="92500" lnSpcReduction="10000"/>
          </a:bodyPr>
          <a:lstStyle/>
          <a:p>
            <a:r>
              <a:rPr lang="el-GR" dirty="0"/>
              <a:t>Καθώς τελείωνε το βιβλίο του δέχτηκε από έναν αρχαιολόγο μία ερώτηση: «</a:t>
            </a:r>
            <a:r>
              <a:rPr lang="el-GR" i="1" dirty="0"/>
              <a:t>Θα πείτε τίποτε με το βιβλίο σας περί των γηγενών Αμερικάνικων θρησκειών</a:t>
            </a:r>
            <a:r>
              <a:rPr lang="el-GR" dirty="0"/>
              <a:t>;», και η απάντησή του ήταν «</a:t>
            </a:r>
            <a:r>
              <a:rPr lang="el-GR" i="1" dirty="0" err="1"/>
              <a:t>Εκάλυψα</a:t>
            </a:r>
            <a:r>
              <a:rPr lang="el-GR" i="1" dirty="0"/>
              <a:t> μόνο εκείνες τις θρησκείες που άσκησαν επιρροή στην ιστορία του κόσμου</a:t>
            </a:r>
            <a:r>
              <a:rPr lang="el-GR" dirty="0"/>
              <a:t>».</a:t>
            </a:r>
          </a:p>
          <a:p>
            <a:r>
              <a:rPr lang="el-GR" dirty="0"/>
              <a:t>Η ελπίδα μου κατά την καταγραφή αυτού του βιβλίου είναι ότι οι αναγνώστες θα αποκομίσουν μεγαλύτερη κατανόηση πολλών από τα ζωντανά καίρια θρησκευτικά ζητήματα που απασχολούν τους ανθρώπους σήμερα: Ποιο είναι το ελατήριο των Ιουδαίων από ολόκληρο τον κόσμο στην υποστήριξη της επιβίωσης του Ισραήλ με τόσο πάθος; Τι κάνει τον Ινδουισμό ελκυστικό σε Δυτικούς διανοούμενους και στα παιδιά του δρόμου, αυτούς που εγκαταλείπουν τον Αμερικάνικο πολιτισμό της Μέσης Τάξης; Γιατί υπάρχουν και σήμερα Δυτικοί οι οποίοι βρίσκουν τόσο ελκυστική την Ανατολική θρησκευτική σκέψη, όπως είναι σήμερα τυποποιημένη στο </a:t>
            </a:r>
            <a:r>
              <a:rPr lang="en-GB" dirty="0"/>
              <a:t>Zen</a:t>
            </a:r>
            <a:r>
              <a:rPr lang="el-GR" dirty="0"/>
              <a:t>, μία έκφραση Σπαρτιατική αλλά με ροπή προς την έκσταση; Ποια είναι η φύση της πνευματικής δυσπραγίας που φαίνεται να χαρακτηρίζει τον άλλοτε ανθηρό χριστιανικό πολιτισμό μας; Ποια είναι η προοπτική του Ισλάμ; Γιατί είναι σήμερα η πιο γρήγορα </a:t>
            </a:r>
            <a:r>
              <a:rPr lang="el-GR" dirty="0" err="1"/>
              <a:t>εξαπλούμενη</a:t>
            </a:r>
            <a:r>
              <a:rPr lang="el-GR" dirty="0"/>
              <a:t> θρησκεία στον κόσμο; Γιατί τόσο έντονα αντιτίθεται προς το κράτος του Ισραήλ; Αυτά είναι μερικά από τα ζητήματα που τίθενται στις σελίδες που ακολουθούν.</a:t>
            </a:r>
          </a:p>
        </p:txBody>
      </p:sp>
    </p:spTree>
    <p:extLst>
      <p:ext uri="{BB962C8B-B14F-4D97-AF65-F5344CB8AC3E}">
        <p14:creationId xmlns:p14="http://schemas.microsoft.com/office/powerpoint/2010/main" val="3398352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83F6D7-C89C-7B61-3FC7-A52EADA7C9F4}"/>
              </a:ext>
            </a:extLst>
          </p:cNvPr>
          <p:cNvSpPr>
            <a:spLocks noGrp="1"/>
          </p:cNvSpPr>
          <p:nvPr>
            <p:ph type="title"/>
          </p:nvPr>
        </p:nvSpPr>
        <p:spPr>
          <a:xfrm>
            <a:off x="838200" y="18256"/>
            <a:ext cx="10515600" cy="662782"/>
          </a:xfrm>
        </p:spPr>
        <p:txBody>
          <a:bodyPr>
            <a:normAutofit fontScale="90000"/>
          </a:bodyPr>
          <a:lstStyle/>
          <a:p>
            <a:pPr algn="ctr"/>
            <a:r>
              <a:rPr lang="el-GR" dirty="0"/>
              <a:t>ΠΡΟΛΟΓΟΣ </a:t>
            </a:r>
            <a:r>
              <a:rPr lang="en-GB" dirty="0"/>
              <a:t>Mc</a:t>
            </a:r>
            <a:r>
              <a:rPr lang="el-GR" dirty="0"/>
              <a:t> </a:t>
            </a:r>
            <a:r>
              <a:rPr lang="en-GB" dirty="0" err="1"/>
              <a:t>Afee</a:t>
            </a:r>
            <a:endParaRPr lang="el-GR" dirty="0"/>
          </a:p>
        </p:txBody>
      </p:sp>
      <p:sp>
        <p:nvSpPr>
          <p:cNvPr id="3" name="Θέση περιεχομένου 2">
            <a:extLst>
              <a:ext uri="{FF2B5EF4-FFF2-40B4-BE49-F238E27FC236}">
                <a16:creationId xmlns:a16="http://schemas.microsoft.com/office/drawing/2014/main" id="{356CE6EB-CA77-20FA-DDC9-BEA670486424}"/>
              </a:ext>
            </a:extLst>
          </p:cNvPr>
          <p:cNvSpPr>
            <a:spLocks noGrp="1"/>
          </p:cNvSpPr>
          <p:nvPr>
            <p:ph idx="1"/>
          </p:nvPr>
        </p:nvSpPr>
        <p:spPr>
          <a:xfrm>
            <a:off x="-1" y="609600"/>
            <a:ext cx="12192001" cy="6248400"/>
          </a:xfrm>
        </p:spPr>
        <p:txBody>
          <a:bodyPr>
            <a:normAutofit lnSpcReduction="10000"/>
          </a:bodyPr>
          <a:lstStyle/>
          <a:p>
            <a:r>
              <a:rPr lang="el-GR" dirty="0"/>
              <a:t>Δεν είναι πολύς καιρός που οι Αμερικανοί κατά πλειοψηφία θεωρούσαν τη διερεύνηση άλλων θρησκειών εκτός του χριστιανισμού ως άχρηστη, αν όχι επικίνδυνη. «Εγώ </a:t>
            </a:r>
            <a:r>
              <a:rPr lang="el-GR" dirty="0" err="1"/>
              <a:t>ειμί</a:t>
            </a:r>
            <a:r>
              <a:rPr lang="el-GR" dirty="0"/>
              <a:t> η οδός, η αλήθεια και η ζωή», λέει ο Ιησούς στο κατά </a:t>
            </a:r>
            <a:r>
              <a:rPr lang="el-GR" dirty="0" err="1"/>
              <a:t>Ιωάνν</a:t>
            </a:r>
            <a:r>
              <a:rPr lang="el-GR" dirty="0"/>
              <a:t>. 14,6. «Ουδείς έρχεται στον Πατέρα, ει μη </a:t>
            </a:r>
            <a:r>
              <a:rPr lang="el-GR" dirty="0" err="1"/>
              <a:t>δι</a:t>
            </a:r>
            <a:r>
              <a:rPr lang="el-GR" dirty="0"/>
              <a:t> εμού». Αυτός ο στίχος  χρησίμεψε ως οχυρό για όσους ήθελαν να περιορίσουν την μελέτη τους μόνο στον Χριστιανισμό. Πολλοί όμως εξέχοντες σύγχρονοι χριστιανοί διδάσκαλοι απέρριψαν τη στενή ερμηνεία αυτού του εδαφίου. Ένας από αυτούς είναι, ο </a:t>
            </a:r>
            <a:r>
              <a:rPr lang="en-GB" dirty="0"/>
              <a:t>Paul Tillich, </a:t>
            </a:r>
            <a:r>
              <a:rPr lang="el-GR" dirty="0"/>
              <a:t>έγραψε: «</a:t>
            </a:r>
            <a:r>
              <a:rPr lang="el-GR" i="1" dirty="0"/>
              <a:t>Πίστη δεν είναι η αποδοχή διδασκαλιών, κι αν ακόμα είναι χριστιανικές διδασκαλίες, αλλά η αποδοχή της ίδιας της δύναμης από την οποία ερχόμαστε και προς την οποία πηγαίνουμε, όποιες και αν είναι οι διδασκαλίες δια των οποίων την αποδεχόμαστε</a:t>
            </a:r>
            <a:r>
              <a:rPr lang="el-GR" dirty="0"/>
              <a:t>».</a:t>
            </a:r>
          </a:p>
          <a:p>
            <a:r>
              <a:rPr lang="el-GR" dirty="0"/>
              <a:t>Η έρευνά μου για τα άλλα θρησκεύματα πλούτισε την αντίληψή μου για το κήρυγμα του Ιησού. Ο Ιησούς απαίτησε το ατομικό εγώ να παραδώσει το </a:t>
            </a:r>
            <a:r>
              <a:rPr lang="el-GR" dirty="0" err="1"/>
              <a:t>βούλημά</a:t>
            </a:r>
            <a:r>
              <a:rPr lang="el-GR" dirty="0"/>
              <a:t> του στο θέλημα του Θεού. Το ίδιο μήνυμα μπορεί να βρεθεί  και στα διδάγματα άλλων θρησκειών του κόσμου. Ο Ιησούς κήρυξε μία ηθική κοινωνικής δικαιοσύνης. Το μήνυμα αυτό πάλλει επίσης μέσα στον Ιουδαϊσμό και στο Ισλάμ.</a:t>
            </a:r>
          </a:p>
        </p:txBody>
      </p:sp>
    </p:spTree>
    <p:extLst>
      <p:ext uri="{BB962C8B-B14F-4D97-AF65-F5344CB8AC3E}">
        <p14:creationId xmlns:p14="http://schemas.microsoft.com/office/powerpoint/2010/main" val="76673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FA6237-2BF5-A8CF-1F11-243ACF60F308}"/>
              </a:ext>
            </a:extLst>
          </p:cNvPr>
          <p:cNvSpPr>
            <a:spLocks noGrp="1"/>
          </p:cNvSpPr>
          <p:nvPr>
            <p:ph type="title"/>
          </p:nvPr>
        </p:nvSpPr>
        <p:spPr>
          <a:xfrm>
            <a:off x="838200" y="0"/>
            <a:ext cx="10515600" cy="681037"/>
          </a:xfrm>
        </p:spPr>
        <p:txBody>
          <a:bodyPr>
            <a:normAutofit fontScale="90000"/>
          </a:bodyPr>
          <a:lstStyle/>
          <a:p>
            <a:pPr algn="ctr"/>
            <a:r>
              <a:rPr lang="el-GR" dirty="0"/>
              <a:t>ΠΡΟΛΟΓΟΣ </a:t>
            </a:r>
            <a:r>
              <a:rPr lang="en-GB" dirty="0"/>
              <a:t>Mc</a:t>
            </a:r>
            <a:r>
              <a:rPr lang="el-GR" dirty="0"/>
              <a:t> </a:t>
            </a:r>
            <a:r>
              <a:rPr lang="en-GB" dirty="0" err="1"/>
              <a:t>Afee</a:t>
            </a:r>
            <a:endParaRPr lang="el-GR" dirty="0"/>
          </a:p>
        </p:txBody>
      </p:sp>
      <p:sp>
        <p:nvSpPr>
          <p:cNvPr id="3" name="Θέση περιεχομένου 2">
            <a:extLst>
              <a:ext uri="{FF2B5EF4-FFF2-40B4-BE49-F238E27FC236}">
                <a16:creationId xmlns:a16="http://schemas.microsoft.com/office/drawing/2014/main" id="{07ED7CED-6B0A-5F4A-BF1C-94DC408F4FBA}"/>
              </a:ext>
            </a:extLst>
          </p:cNvPr>
          <p:cNvSpPr>
            <a:spLocks noGrp="1"/>
          </p:cNvSpPr>
          <p:nvPr>
            <p:ph idx="1"/>
          </p:nvPr>
        </p:nvSpPr>
        <p:spPr>
          <a:xfrm>
            <a:off x="0" y="571500"/>
            <a:ext cx="12192000" cy="6286500"/>
          </a:xfrm>
        </p:spPr>
        <p:txBody>
          <a:bodyPr>
            <a:normAutofit fontScale="92500" lnSpcReduction="10000"/>
          </a:bodyPr>
          <a:lstStyle/>
          <a:p>
            <a:r>
              <a:rPr lang="el-GR" dirty="0"/>
              <a:t>Η έρευνά μου με έπεισε πως κάθε μία από τις κύριες θρησκείες του κόσμου είναι άξια σεβασμού. Όλες οι μεγάλες θρησκείες δείχνουν προς τον Θεό, ενίοτε με όμοιους και ενίοτε με μοναδικούς τρόπους. Μειονεκτήματα δεν αγνοούνται, ούτε μεγαλοποιούνται, έτσι ώστε να παραμορφώνεται η ουσιαστική ομορφιά κάθε πορτραίτου. Ένα κοινό θέμα διατρέχει όλες αυτές τις θρησκευτικές παραδόσεις. Όλες διδάσκουν πως το κακό εύκολα μασκαρεύεται σαν να ήταν ο σωτήρας, πως υπάρχει νόημα πέραν από την ανθρώπινη αυταρέσκεια, και πως τελικά υπάρχει υπέρβαση για τα ανθρώπινα παθήματα.</a:t>
            </a:r>
          </a:p>
          <a:p>
            <a:r>
              <a:rPr lang="el-GR" dirty="0"/>
              <a:t>Κάθε μία από τις θρησκείες έχει εκφράσει την άποψή της για το πώς ο κόσμος θα τελειώσει. Αυτές οι ιστορίες λένε στον άνθρωπο πως δεν είναι αυτός το τέλος, το παν, πως η ανθρώπινη ιστορία δεν είναι η εξιστόρηση ατελείωτης σειράς επιτευγμάτων αλλά πως σχετίζεται με θείους σκοπούς. Η γενική κατεύθυνση των χρόνων μας φυσικά οδηγεί στην περιέργεια πώς οι άνθρωποι του παρελθόντος είδαν το νόημα της ύπαρξης και τον σκοπό της ανθρώπινης κατάστασης. Αυτό το βιβλίο γράφτηκε για να ικανοποιήσει αυτή την περιέργεια. Δεν αξιώνει πως είναι κάτι περισσότερο από μία σύντομη εισαγωγή σε </a:t>
            </a:r>
            <a:r>
              <a:rPr lang="el-GR"/>
              <a:t>ένα περίπλοκο </a:t>
            </a:r>
            <a:r>
              <a:rPr lang="el-GR" dirty="0"/>
              <a:t>θέμα. Ενώ προορίζεται για να πληροφορήσει τον αναγνώστη, ελπίζουμε επίσης πως θα τον εμπνεύσει για παραπέρα έρευνα.</a:t>
            </a:r>
          </a:p>
        </p:txBody>
      </p:sp>
    </p:spTree>
    <p:extLst>
      <p:ext uri="{BB962C8B-B14F-4D97-AF65-F5344CB8AC3E}">
        <p14:creationId xmlns:p14="http://schemas.microsoft.com/office/powerpoint/2010/main" val="2457940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A14D97-2CCC-1A01-4FB2-69AB4F2550B0}"/>
              </a:ext>
            </a:extLst>
          </p:cNvPr>
          <p:cNvSpPr>
            <a:spLocks noGrp="1"/>
          </p:cNvSpPr>
          <p:nvPr>
            <p:ph type="title"/>
          </p:nvPr>
        </p:nvSpPr>
        <p:spPr>
          <a:xfrm>
            <a:off x="704850" y="9525"/>
            <a:ext cx="10515600" cy="676275"/>
          </a:xfrm>
        </p:spPr>
        <p:txBody>
          <a:bodyPr>
            <a:noAutofit/>
          </a:bodyPr>
          <a:lstStyle/>
          <a:p>
            <a:pPr algn="ctr"/>
            <a:r>
              <a:rPr lang="el-GR" sz="2800" b="1" dirty="0"/>
              <a:t>ΙΟΥΔΑΪΣΜΟΣ</a:t>
            </a:r>
            <a:br>
              <a:rPr lang="el-GR" sz="2800" b="1" dirty="0"/>
            </a:br>
            <a:r>
              <a:rPr lang="el-GR" sz="2800" b="1" dirty="0"/>
              <a:t>Η γένεση του Εβραϊκού Λαού</a:t>
            </a:r>
          </a:p>
        </p:txBody>
      </p:sp>
      <p:sp>
        <p:nvSpPr>
          <p:cNvPr id="3" name="Θέση περιεχομένου 2">
            <a:extLst>
              <a:ext uri="{FF2B5EF4-FFF2-40B4-BE49-F238E27FC236}">
                <a16:creationId xmlns:a16="http://schemas.microsoft.com/office/drawing/2014/main" id="{5E59C6A8-C5BA-B243-FEC0-BA1B5B4993B5}"/>
              </a:ext>
            </a:extLst>
          </p:cNvPr>
          <p:cNvSpPr>
            <a:spLocks noGrp="1"/>
          </p:cNvSpPr>
          <p:nvPr>
            <p:ph idx="1"/>
          </p:nvPr>
        </p:nvSpPr>
        <p:spPr>
          <a:xfrm>
            <a:off x="0" y="676274"/>
            <a:ext cx="12192000" cy="6181726"/>
          </a:xfrm>
        </p:spPr>
        <p:txBody>
          <a:bodyPr>
            <a:normAutofit fontScale="85000" lnSpcReduction="20000"/>
          </a:bodyPr>
          <a:lstStyle/>
          <a:p>
            <a:r>
              <a:rPr lang="el-GR" dirty="0"/>
              <a:t>Η ανθρωπότητα είναι διαιρεμένη σε δύο μεγάλες παραδόσεις: Ανατολή και Δύση.</a:t>
            </a:r>
          </a:p>
          <a:p>
            <a:r>
              <a:rPr lang="el-GR" dirty="0"/>
              <a:t>Η Ανατολή αναζητά απαντήσεις για τα υπέρτατα ερωτήματα προς τα εντός, στην εσωτερική φύση του ανθρώπου.</a:t>
            </a:r>
          </a:p>
          <a:p>
            <a:r>
              <a:rPr lang="el-GR" dirty="0"/>
              <a:t>Η δυτική παράδοση βρίσκει τα ίχνη της προς το θείο σε κοινωνικά και πολιτικά γεγονότα. Για τη Δύση, ο Θεός αποδείχνει τις προθέσεις του για την ανθρωπότητα με τέτοια γεγονότα, και γι’ αυτό ο κόσμος της ανθρώπινης δράσης είναι καταξιωμένος. Γι’  αυτό και ο Δυτικός έχει συνδεθεί προς μία ενεργό προσέγγιση της ζωής.</a:t>
            </a:r>
          </a:p>
          <a:p>
            <a:r>
              <a:rPr lang="el-GR" dirty="0"/>
              <a:t>Στον αρχαίο Δυτικό κόσμο βρίσκουμε συνήθως μία </a:t>
            </a:r>
            <a:r>
              <a:rPr lang="el-GR" b="1" dirty="0">
                <a:solidFill>
                  <a:srgbClr val="FF0000"/>
                </a:solidFill>
              </a:rPr>
              <a:t>κυκλική άποψη περί της ανθρώπινης ζωής</a:t>
            </a:r>
            <a:r>
              <a:rPr lang="el-GR" dirty="0"/>
              <a:t>. Τα ανθρώπινα γεγονότα δεν θεωρούνται μοναδικά, κάτι που δεν επανέρχεται ποτέ. Φαινόταν μάλλον αναντίρρητη η αντίληψη ότι τίποτε νέο δεν υπήρχε υπό τον ήλιο. Το Βιβλίο του Εκκλησιαστή διατύπωσε αργότερα την αρχαία αυτή άποψη, την οποία είχαν ενθαρρύνει τα εποχιακά πρότυπα της φύσης. </a:t>
            </a:r>
          </a:p>
          <a:p>
            <a:r>
              <a:rPr lang="el-GR" dirty="0"/>
              <a:t>Μετά μία </a:t>
            </a:r>
            <a:r>
              <a:rPr lang="el-GR" b="1" dirty="0">
                <a:solidFill>
                  <a:srgbClr val="FF0000"/>
                </a:solidFill>
              </a:rPr>
              <a:t>νέα ερμηνεία παρουσιάστηκε</a:t>
            </a:r>
            <a:r>
              <a:rPr lang="el-GR" dirty="0"/>
              <a:t>. Αναπτύχθηκε από έναν νομαδικό λαό, που δεν είχε ακόμη συνδεθεί με τις κυκλικές συνήθειες της γεωργίας. Αφού απέκτησε την εμπειρία μιας σειράς θαυματουργικών συμβάντων, ο λαός αυτός πίστεψε ότι</a:t>
            </a:r>
            <a:r>
              <a:rPr lang="el-GR" b="1" dirty="0"/>
              <a:t> </a:t>
            </a:r>
            <a:r>
              <a:rPr lang="el-GR" b="1" dirty="0">
                <a:solidFill>
                  <a:srgbClr val="FF0000"/>
                </a:solidFill>
              </a:rPr>
              <a:t>τα γεγονότα κατευθύνονται από μία προσωπικότητα έξω από τον άνθρωπο και ότι αυτή η υπερφυσική δύναμη είχε κάποιο σχέδιο γι’  αυτόν</a:t>
            </a:r>
            <a:r>
              <a:rPr lang="el-GR" dirty="0"/>
              <a:t>. Τελικά αυτό το θείο διάγραμμα κατέληξε να ονομαστεί </a:t>
            </a:r>
            <a:r>
              <a:rPr lang="el-GR" b="1" dirty="0">
                <a:solidFill>
                  <a:srgbClr val="FF0000"/>
                </a:solidFill>
              </a:rPr>
              <a:t>ιστορία</a:t>
            </a:r>
            <a:r>
              <a:rPr lang="el-GR" dirty="0"/>
              <a:t>, μία πίστη πως οι ανθρώπινες υποθέσεις είχαν την αρχή τους και την κατεύθυνσή τους σ’  έναν παντοδύναμο Θεό, ο οποίος τελικά θα οδηγήσει σ’ έναν σκοπό τη δημιουργία Του.</a:t>
            </a:r>
          </a:p>
          <a:p>
            <a:r>
              <a:rPr lang="el-GR" dirty="0"/>
              <a:t>Εδώ παρουσιάστηκε μία διαφοροποίηση μεταξύ Ανατολής και Δύσης</a:t>
            </a:r>
          </a:p>
        </p:txBody>
      </p:sp>
    </p:spTree>
    <p:extLst>
      <p:ext uri="{BB962C8B-B14F-4D97-AF65-F5344CB8AC3E}">
        <p14:creationId xmlns:p14="http://schemas.microsoft.com/office/powerpoint/2010/main" val="2623381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1FE2D64-C96C-9931-F282-5C11E2F37A5D}"/>
              </a:ext>
            </a:extLst>
          </p:cNvPr>
          <p:cNvSpPr>
            <a:spLocks noGrp="1"/>
          </p:cNvSpPr>
          <p:nvPr>
            <p:ph type="title"/>
          </p:nvPr>
        </p:nvSpPr>
        <p:spPr>
          <a:xfrm>
            <a:off x="838200" y="18256"/>
            <a:ext cx="10515600" cy="762794"/>
          </a:xfrm>
        </p:spPr>
        <p:txBody>
          <a:bodyPr>
            <a:normAutofit fontScale="90000"/>
          </a:bodyPr>
          <a:lstStyle/>
          <a:p>
            <a:pPr algn="ctr"/>
            <a:r>
              <a:rPr lang="el-GR" sz="3200" b="1" dirty="0"/>
              <a:t>ΙΟΥΔΑΪΣΜΟΣ</a:t>
            </a:r>
            <a:br>
              <a:rPr lang="el-GR" sz="3200" b="1" dirty="0"/>
            </a:br>
            <a:r>
              <a:rPr lang="el-GR" sz="3200" b="1" dirty="0"/>
              <a:t>Η γένεση του Εβραϊκού Λαού</a:t>
            </a:r>
            <a:endParaRPr lang="el-GR" sz="3200" dirty="0"/>
          </a:p>
        </p:txBody>
      </p:sp>
      <p:sp>
        <p:nvSpPr>
          <p:cNvPr id="3" name="Θέση περιεχομένου 2">
            <a:extLst>
              <a:ext uri="{FF2B5EF4-FFF2-40B4-BE49-F238E27FC236}">
                <a16:creationId xmlns:a16="http://schemas.microsoft.com/office/drawing/2014/main" id="{48C561EF-D816-D4B7-D5DA-3FBB58847487}"/>
              </a:ext>
            </a:extLst>
          </p:cNvPr>
          <p:cNvSpPr>
            <a:spLocks noGrp="1"/>
          </p:cNvSpPr>
          <p:nvPr>
            <p:ph idx="1"/>
          </p:nvPr>
        </p:nvSpPr>
        <p:spPr>
          <a:xfrm>
            <a:off x="0" y="876300"/>
            <a:ext cx="12192000" cy="5963444"/>
          </a:xfrm>
        </p:spPr>
        <p:txBody>
          <a:bodyPr>
            <a:normAutofit fontScale="92500" lnSpcReduction="10000"/>
          </a:bodyPr>
          <a:lstStyle/>
          <a:p>
            <a:r>
              <a:rPr lang="el-GR" dirty="0"/>
              <a:t>Η εβραϊκή πίστη θεμελιώθηκε στην ιδέα ενός Θεού χωριστά από αυτόν τον κόσμο αλλά βαθιά αναμεμιγμένου στις υποθέσεις του. Κατά περιστάσεις οι Εβραίοι ζούσαν την άμεση παρουσία του Θεού. Όλο και περισσότερο όμως αυτές οι επικοινωνίες αντικαταστάθηκαν από μία έμμεση γνώση του θείου θελήματος που αποκτήθηκε από την ιστορική ανάλυση. Οι Ιουδαίοι παρατηρούσαν την ιστορία για να τους οδηγήσει. Όταν η απελευθέρωση από τη δουλεία της Αιγύπτου πρόσφερε τον κύριο καταλύτη, αυτή η πίστη ρίζωσε στις πεποιθήσεις αυτού του έθνους. Τότε ό,τι είχε συμβεί πιο μπροστά, ερμηνεύτηκαν ξανά μέσα από αυτήν την προοπτική.</a:t>
            </a:r>
          </a:p>
          <a:p>
            <a:r>
              <a:rPr lang="el-GR" dirty="0"/>
              <a:t>Όταν αυτός ο λαός αποφάσισε να καταγράψει την ιστορική του σχέση με τον Θεό, την είδε να έχει την αρχή της με τον </a:t>
            </a:r>
            <a:r>
              <a:rPr lang="el-GR" b="1" dirty="0">
                <a:solidFill>
                  <a:srgbClr val="00B050"/>
                </a:solidFill>
              </a:rPr>
              <a:t>Αβραάμ</a:t>
            </a:r>
            <a:r>
              <a:rPr lang="el-GR" dirty="0"/>
              <a:t>. Αυτός μετακίνησε τη φυλή του από την </a:t>
            </a:r>
            <a:r>
              <a:rPr lang="en-GB" b="1" dirty="0">
                <a:solidFill>
                  <a:srgbClr val="00B050"/>
                </a:solidFill>
              </a:rPr>
              <a:t>Ur</a:t>
            </a:r>
            <a:r>
              <a:rPr lang="el-GR" b="1" dirty="0">
                <a:solidFill>
                  <a:srgbClr val="00B050"/>
                </a:solidFill>
              </a:rPr>
              <a:t> προς τη Χαναάν</a:t>
            </a:r>
            <a:r>
              <a:rPr lang="el-GR" dirty="0"/>
              <a:t>, που είναι το σημερινό Ισραήλ στα </a:t>
            </a:r>
            <a:r>
              <a:rPr lang="el-GR" b="1" dirty="0">
                <a:solidFill>
                  <a:srgbClr val="00B050"/>
                </a:solidFill>
              </a:rPr>
              <a:t>1900 περίπου π.Χ. </a:t>
            </a:r>
            <a:r>
              <a:rPr lang="el-GR" dirty="0"/>
              <a:t>Εκλεγμένος από τον Θεό για να ιδρύσει έναν νέο λαό, ο Αβραάμ είχε λόγους να αμφιβάλει για την τελική επιτυχία του σχεδίου. Με θεία επέμβαση δόθηκε η δυνατότητα στη Σάρα να γεννήσει έναν γιο, ο οποίος θα ανακηρύσσονταν ο νόμιμος φορέας του εβραϊκού πεπρωμένου. Με το όνομα </a:t>
            </a:r>
            <a:r>
              <a:rPr lang="el-GR" b="1" dirty="0">
                <a:solidFill>
                  <a:srgbClr val="FF0000"/>
                </a:solidFill>
              </a:rPr>
              <a:t>Ισαάκ</a:t>
            </a:r>
            <a:r>
              <a:rPr lang="el-GR" dirty="0"/>
              <a:t>, ο γιος αυτός γεννήθηκε από τη μάνα του στα γηρατειά της. </a:t>
            </a:r>
            <a:r>
              <a:rPr lang="el-GR" b="1" dirty="0">
                <a:solidFill>
                  <a:srgbClr val="FF0000"/>
                </a:solidFill>
              </a:rPr>
              <a:t>Εδώ έχουμε </a:t>
            </a:r>
            <a:r>
              <a:rPr lang="el-GR" b="1" dirty="0">
                <a:solidFill>
                  <a:srgbClr val="FF0000"/>
                </a:solidFill>
                <a:effectLst>
                  <a:outerShdw blurRad="38100" dist="38100" dir="2700000" algn="tl">
                    <a:srgbClr val="000000">
                      <a:alpha val="43137"/>
                    </a:srgbClr>
                  </a:outerShdw>
                </a:effectLst>
              </a:rPr>
              <a:t>το πρώτο θαύμα του Θεού</a:t>
            </a:r>
            <a:r>
              <a:rPr lang="el-GR" b="1" dirty="0">
                <a:solidFill>
                  <a:srgbClr val="FF0000"/>
                </a:solidFill>
              </a:rPr>
              <a:t>, προστάτη της αύξησης του Εβραϊκού έθνους</a:t>
            </a:r>
            <a:r>
              <a:rPr lang="el-GR" dirty="0"/>
              <a:t>. </a:t>
            </a:r>
          </a:p>
          <a:p>
            <a:endParaRPr lang="el-GR" dirty="0"/>
          </a:p>
        </p:txBody>
      </p:sp>
    </p:spTree>
    <p:extLst>
      <p:ext uri="{BB962C8B-B14F-4D97-AF65-F5344CB8AC3E}">
        <p14:creationId xmlns:p14="http://schemas.microsoft.com/office/powerpoint/2010/main" val="1551768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6A838A-CD52-EA23-CA99-582F7833D72C}"/>
              </a:ext>
            </a:extLst>
          </p:cNvPr>
          <p:cNvSpPr>
            <a:spLocks noGrp="1"/>
          </p:cNvSpPr>
          <p:nvPr>
            <p:ph type="title"/>
          </p:nvPr>
        </p:nvSpPr>
        <p:spPr>
          <a:xfrm>
            <a:off x="838200" y="1"/>
            <a:ext cx="10515600" cy="781050"/>
          </a:xfrm>
        </p:spPr>
        <p:txBody>
          <a:bodyPr>
            <a:normAutofit fontScale="90000"/>
          </a:bodyPr>
          <a:lstStyle/>
          <a:p>
            <a:pPr algn="ctr"/>
            <a:r>
              <a:rPr lang="el-GR" sz="3200" b="1" dirty="0"/>
              <a:t>ΙΟΥΔΑΪΣΜΟΣ</a:t>
            </a:r>
            <a:br>
              <a:rPr lang="el-GR" sz="3200" b="1" dirty="0"/>
            </a:br>
            <a:r>
              <a:rPr lang="el-GR" sz="3200" b="1" dirty="0"/>
              <a:t>Η γένεση του Εβραϊκού Λαού</a:t>
            </a:r>
            <a:endParaRPr lang="el-GR" sz="3200" dirty="0"/>
          </a:p>
        </p:txBody>
      </p:sp>
      <p:sp>
        <p:nvSpPr>
          <p:cNvPr id="3" name="Θέση περιεχομένου 2">
            <a:extLst>
              <a:ext uri="{FF2B5EF4-FFF2-40B4-BE49-F238E27FC236}">
                <a16:creationId xmlns:a16="http://schemas.microsoft.com/office/drawing/2014/main" id="{496AE942-35F4-1012-4ACF-CBBBEE62FE17}"/>
              </a:ext>
            </a:extLst>
          </p:cNvPr>
          <p:cNvSpPr>
            <a:spLocks noGrp="1"/>
          </p:cNvSpPr>
          <p:nvPr>
            <p:ph idx="1"/>
          </p:nvPr>
        </p:nvSpPr>
        <p:spPr>
          <a:xfrm>
            <a:off x="0" y="781051"/>
            <a:ext cx="12192000" cy="6076948"/>
          </a:xfrm>
        </p:spPr>
        <p:txBody>
          <a:bodyPr>
            <a:normAutofit lnSpcReduction="10000"/>
          </a:bodyPr>
          <a:lstStyle/>
          <a:p>
            <a:r>
              <a:rPr lang="el-GR" dirty="0"/>
              <a:t>Ο Ισαάκ στον καιρό του θα έκανε δύο γιους, και ο ένας από αυτούς που είχε το όνομα Ιακώβ, θα ήταν ο πατέρας των προγόνων των δώδεκα φυλών του Ισραήλ. Ο Ιωσήφ, ένας από τους δώδεκα γιους του Ιακώβ, προδόθηκε από τους μεγαλύτερους αδελφούς του και πουλήθηκε σκλάβος στην Αίγυπτο. Εδώ πάλι, ο Θεός θεωρήθηκε ότι καηύθυνε την πορεία του εκλεκτού λαού του. Ο Ιωσήφ από τη σκλαβιά υψώθηκε και έγινε ο δεύτερος σε δύναμη μετά τον Φαραώ, κι έτσι αργότερα χρησιμοποίησε τη θέση του για σώσει την οικογένειά του από την πείνα στη Χαναάν. Η πίστη ότι ο Θεός διευθύνει την ιστορία και μέσω αυτής αποκαλύπτει τον Εαυτό Του ήταν προφανής.</a:t>
            </a:r>
          </a:p>
          <a:p>
            <a:r>
              <a:rPr lang="el-GR" dirty="0"/>
              <a:t>Επί αιώνες πολλαπλασιαζόμενος στην Αίγυπτο ο λαός Ισραήλ ήταν σκλαβωμένος από τον Φαραώ που δεν ήξερε κανέναν Ιωσήφ. Η απελευθέρωσή τους από τον </a:t>
            </a:r>
            <a:r>
              <a:rPr lang="el-GR" b="1" dirty="0">
                <a:solidFill>
                  <a:srgbClr val="00B050"/>
                </a:solidFill>
              </a:rPr>
              <a:t>Μωυσή </a:t>
            </a:r>
            <a:r>
              <a:rPr lang="el-GR" dirty="0"/>
              <a:t>που ακολουθεί, με σαφήνεια τους έδειξε την αποκάλυψη του Θεού στην ιστορία. Αυτή η εμπειρία, που χρονολογείται στα </a:t>
            </a:r>
            <a:r>
              <a:rPr lang="el-GR" b="1" dirty="0">
                <a:solidFill>
                  <a:srgbClr val="00B050"/>
                </a:solidFill>
              </a:rPr>
              <a:t>1270 π.Χ. περίπου</a:t>
            </a:r>
            <a:r>
              <a:rPr lang="el-GR" dirty="0"/>
              <a:t>, έπεισε τον εβραϊκό λαό για την ειδική σχέση του με τον Θεό, ο οποίος υποσχέθηκε την εύνοιά του σε εκείνους που θα τηρούσαν τις εντολές του. Οι εντολές του Θεού προς τους Εβραίους κατά ένα μέρος αφορούσαν την ηθική συμπεριφορά των ανθρώπων.</a:t>
            </a:r>
          </a:p>
        </p:txBody>
      </p:sp>
    </p:spTree>
    <p:extLst>
      <p:ext uri="{BB962C8B-B14F-4D97-AF65-F5344CB8AC3E}">
        <p14:creationId xmlns:p14="http://schemas.microsoft.com/office/powerpoint/2010/main" val="2289774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41648E-337E-AD87-66CB-78EF6BA140CA}"/>
              </a:ext>
            </a:extLst>
          </p:cNvPr>
          <p:cNvSpPr>
            <a:spLocks noGrp="1"/>
          </p:cNvSpPr>
          <p:nvPr>
            <p:ph type="title"/>
          </p:nvPr>
        </p:nvSpPr>
        <p:spPr>
          <a:xfrm>
            <a:off x="838200" y="18256"/>
            <a:ext cx="10515600" cy="791370"/>
          </a:xfrm>
        </p:spPr>
        <p:txBody>
          <a:bodyPr>
            <a:normAutofit fontScale="90000"/>
          </a:bodyPr>
          <a:lstStyle/>
          <a:p>
            <a:pPr algn="ctr"/>
            <a:r>
              <a:rPr lang="el-GR" sz="3200" b="1" dirty="0"/>
              <a:t>ΙΟΥΔΑΪΣΜΟΣ</a:t>
            </a:r>
            <a:br>
              <a:rPr lang="el-GR" sz="3200" b="1" dirty="0"/>
            </a:br>
            <a:r>
              <a:rPr lang="el-GR" sz="3200" b="1" dirty="0"/>
              <a:t>Η γένεση του Εβραϊκού Λαού</a:t>
            </a:r>
            <a:endParaRPr lang="el-GR" sz="3200" dirty="0"/>
          </a:p>
        </p:txBody>
      </p:sp>
      <p:sp>
        <p:nvSpPr>
          <p:cNvPr id="3" name="Θέση περιεχομένου 2">
            <a:extLst>
              <a:ext uri="{FF2B5EF4-FFF2-40B4-BE49-F238E27FC236}">
                <a16:creationId xmlns:a16="http://schemas.microsoft.com/office/drawing/2014/main" id="{0DD252FE-44ED-AAD4-83E0-3284162678B8}"/>
              </a:ext>
            </a:extLst>
          </p:cNvPr>
          <p:cNvSpPr>
            <a:spLocks noGrp="1"/>
          </p:cNvSpPr>
          <p:nvPr>
            <p:ph idx="1"/>
          </p:nvPr>
        </p:nvSpPr>
        <p:spPr>
          <a:xfrm>
            <a:off x="0" y="809626"/>
            <a:ext cx="12192000" cy="6048374"/>
          </a:xfrm>
        </p:spPr>
        <p:txBody>
          <a:bodyPr/>
          <a:lstStyle/>
          <a:p>
            <a:r>
              <a:rPr lang="el-GR" dirty="0"/>
              <a:t>Η </a:t>
            </a:r>
            <a:r>
              <a:rPr lang="el-GR" b="1" dirty="0"/>
              <a:t>ιδέα μιας διαθήκης </a:t>
            </a:r>
            <a:r>
              <a:rPr lang="el-GR" dirty="0"/>
              <a:t>μεταξύ ενός Θεού και του λαού του ήταν κάτι εντελώς αντίθετο με την Αιγυπτιακή θρησκεία που επικεντρωνόταν σε μία ζωή μετά θάνατο, και η οποία αποκτιόταν όχι δια της ηθικής συμπεριφοράς αλλά μάλλον δια της εξαπάτησης των θεών. Η μαγεία μπορούσε να κρύψει τις κακές πράξεις του Αιγύπτιου πιστού. Αυτό δεν ήταν δυνατόν στον Ιουδαϊσμό, του οποίου ο Θεός δεν ήταν μόνο παντοδύναμος αλλά και παντογνώστης.  Σε αντίθεση με τους Αιγύπτιους, η προσοχή των Εβραίων στράφηκε μόνο στην αναπτυσσόμενη με τον Θεός σχέση τους σ’  αυτόν τον κόσμο. </a:t>
            </a:r>
          </a:p>
          <a:p>
            <a:r>
              <a:rPr lang="el-GR" dirty="0"/>
              <a:t>Είναι δυνατόν </a:t>
            </a:r>
            <a:r>
              <a:rPr lang="el-GR" b="1" dirty="0"/>
              <a:t>οι Εβραίοι </a:t>
            </a:r>
            <a:r>
              <a:rPr lang="el-GR" dirty="0"/>
              <a:t>να ενθαρρύνθηκαν από τις εμπειρίες τους στη δουλεία, ώστε </a:t>
            </a:r>
            <a:r>
              <a:rPr lang="el-GR" b="1" dirty="0"/>
              <a:t>να πιστέψουν σε ιδέες διαμετρικά αντίθετες προς εκείνες των μισητών Αιγυπτίων</a:t>
            </a:r>
            <a:r>
              <a:rPr lang="el-GR" dirty="0"/>
              <a:t>. Ο πρώιμος Ιουδαϊσμός ανέπτυξε έντονα αισθήματα κατά της ειδωλολατρίας και του πολυθεϊσμού της Αιγυπτιακής θρησκείας. Περιφρονημένοι από τους Αιγύπτιους σαν βρόμικοι κτηνοτρόφοι, οι Εβραίοι ωθήθηκαν να αποδεχθούν πεποιθήσεις που θα αναιρούσαν του εχθρού τους τον προσανατολισμό στη ζωή.</a:t>
            </a:r>
          </a:p>
        </p:txBody>
      </p:sp>
    </p:spTree>
    <p:extLst>
      <p:ext uri="{BB962C8B-B14F-4D97-AF65-F5344CB8AC3E}">
        <p14:creationId xmlns:p14="http://schemas.microsoft.com/office/powerpoint/2010/main" val="1185584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EC8EAD-107C-25AA-A5C9-A62CE8C944C0}"/>
              </a:ext>
            </a:extLst>
          </p:cNvPr>
          <p:cNvSpPr>
            <a:spLocks noGrp="1"/>
          </p:cNvSpPr>
          <p:nvPr>
            <p:ph type="title"/>
          </p:nvPr>
        </p:nvSpPr>
        <p:spPr>
          <a:xfrm>
            <a:off x="838200" y="18256"/>
            <a:ext cx="10515600" cy="791370"/>
          </a:xfrm>
        </p:spPr>
        <p:txBody>
          <a:bodyPr>
            <a:normAutofit fontScale="90000"/>
          </a:bodyPr>
          <a:lstStyle/>
          <a:p>
            <a:pPr algn="ctr"/>
            <a:r>
              <a:rPr lang="el-GR" sz="3200" b="1" dirty="0"/>
              <a:t>ΙΟΥΔΑΪΣΜΟΣ</a:t>
            </a:r>
            <a:br>
              <a:rPr lang="el-GR" sz="3200" b="1" dirty="0"/>
            </a:br>
            <a:r>
              <a:rPr lang="el-GR" sz="3200" b="1" dirty="0"/>
              <a:t>Η γένεση του Εβραϊκού Λαού</a:t>
            </a:r>
            <a:endParaRPr lang="el-GR" sz="3200" dirty="0"/>
          </a:p>
        </p:txBody>
      </p:sp>
      <p:sp>
        <p:nvSpPr>
          <p:cNvPr id="3" name="Θέση περιεχομένου 2">
            <a:extLst>
              <a:ext uri="{FF2B5EF4-FFF2-40B4-BE49-F238E27FC236}">
                <a16:creationId xmlns:a16="http://schemas.microsoft.com/office/drawing/2014/main" id="{2E8CDBEE-3BB6-9873-3171-3EE661C91DDD}"/>
              </a:ext>
            </a:extLst>
          </p:cNvPr>
          <p:cNvSpPr>
            <a:spLocks noGrp="1"/>
          </p:cNvSpPr>
          <p:nvPr>
            <p:ph idx="1"/>
          </p:nvPr>
        </p:nvSpPr>
        <p:spPr>
          <a:xfrm>
            <a:off x="0" y="809626"/>
            <a:ext cx="12192000" cy="6048374"/>
          </a:xfrm>
        </p:spPr>
        <p:txBody>
          <a:bodyPr>
            <a:normAutofit fontScale="92500" lnSpcReduction="10000"/>
          </a:bodyPr>
          <a:lstStyle/>
          <a:p>
            <a:r>
              <a:rPr lang="el-GR" dirty="0"/>
              <a:t>Αφού γλύτωσαν από την Αίγυπτο και ταξίδεψαν στην έρημο, οι Εβραίοι αισθάνθηκαν τον πειρασμό για θεούς που επιτρέπουν περισσότερα στον άνθρωπο. Δεν πίστευαν ακόμη πως ο δικός τους ήταν ο μόνος θεός του σύμπαντος. Πράγματι, ακόμη και η πρώτη εντολή του Μωυσή απλά ανέφερε πως οι Εβραίοι δεν μπορούσαν να έχουν άλλους θεούς πάνω από τον Θεό τους. Σε εκείνο το στάδιο ανάπτυξής του ο Ιουδαϊσμός είχε έντονη τάση προς τη μονοθεΐα. Ο μονοθεϊσμός θα ερχόταν αργότερα. Προς το παρόν οι Εβραίοι μπορούσαν να θαυμάζουν για τη δύναμη του ζηλιάρη Θεού τους και για την ειδική σχέση τους μ’  Αυτόν. Η </a:t>
            </a:r>
            <a:r>
              <a:rPr lang="el-GR" b="1" dirty="0">
                <a:solidFill>
                  <a:srgbClr val="FF0000"/>
                </a:solidFill>
              </a:rPr>
              <a:t>Έξοδος, κεφ. 19, 4-6</a:t>
            </a:r>
            <a:r>
              <a:rPr lang="el-GR" dirty="0"/>
              <a:t>, περιέγραψε τη μεταξύ τους διαθήκη σε ποιητική γλώσσα:</a:t>
            </a:r>
          </a:p>
          <a:p>
            <a:pPr marL="0" indent="0">
              <a:buNone/>
            </a:pPr>
            <a:r>
              <a:rPr lang="el-GR" i="1" dirty="0" err="1"/>
              <a:t>αὐτοὶ</a:t>
            </a:r>
            <a:r>
              <a:rPr lang="el-GR" i="1" dirty="0"/>
              <a:t> </a:t>
            </a:r>
            <a:r>
              <a:rPr lang="el-GR" i="1" dirty="0" err="1"/>
              <a:t>ἑωράκατε</a:t>
            </a:r>
            <a:r>
              <a:rPr lang="el-GR" i="1" dirty="0"/>
              <a:t> </a:t>
            </a:r>
            <a:r>
              <a:rPr lang="el-GR" i="1" dirty="0" err="1"/>
              <a:t>ὅσα</a:t>
            </a:r>
            <a:r>
              <a:rPr lang="el-GR" i="1" dirty="0"/>
              <a:t> </a:t>
            </a:r>
            <a:r>
              <a:rPr lang="el-GR" i="1" dirty="0" err="1"/>
              <a:t>πεποίηκα</a:t>
            </a:r>
            <a:r>
              <a:rPr lang="el-GR" i="1" dirty="0"/>
              <a:t> </a:t>
            </a:r>
            <a:r>
              <a:rPr lang="el-GR" i="1" dirty="0" err="1"/>
              <a:t>τοῖς</a:t>
            </a:r>
            <a:r>
              <a:rPr lang="el-GR" i="1" dirty="0"/>
              <a:t> </a:t>
            </a:r>
            <a:r>
              <a:rPr lang="el-GR" i="1" dirty="0" err="1"/>
              <a:t>Αἰγυπτίοις</a:t>
            </a:r>
            <a:endParaRPr lang="el-GR" i="1" dirty="0"/>
          </a:p>
          <a:p>
            <a:pPr marL="0" indent="0">
              <a:buNone/>
            </a:pPr>
            <a:r>
              <a:rPr lang="el-GR" i="1" dirty="0"/>
              <a:t>καὶ </a:t>
            </a:r>
            <a:r>
              <a:rPr lang="el-GR" i="1" dirty="0" err="1"/>
              <a:t>ἀνέλαβον</a:t>
            </a:r>
            <a:r>
              <a:rPr lang="el-GR" i="1" dirty="0"/>
              <a:t> </a:t>
            </a:r>
            <a:r>
              <a:rPr lang="el-GR" i="1" dirty="0" err="1"/>
              <a:t>ὑμᾶς</a:t>
            </a:r>
            <a:r>
              <a:rPr lang="el-GR" i="1" dirty="0"/>
              <a:t> </a:t>
            </a:r>
            <a:r>
              <a:rPr lang="el-GR" i="1" dirty="0" err="1"/>
              <a:t>ὡσεὶ</a:t>
            </a:r>
            <a:r>
              <a:rPr lang="el-GR" i="1" dirty="0"/>
              <a:t> ἐπὶ </a:t>
            </a:r>
            <a:r>
              <a:rPr lang="el-GR" i="1" dirty="0" err="1"/>
              <a:t>πτερύγων</a:t>
            </a:r>
            <a:r>
              <a:rPr lang="el-GR" i="1" dirty="0"/>
              <a:t> </a:t>
            </a:r>
            <a:r>
              <a:rPr lang="el-GR" i="1" dirty="0" err="1"/>
              <a:t>ἀετῶν</a:t>
            </a:r>
            <a:r>
              <a:rPr lang="el-GR" i="1" dirty="0"/>
              <a:t> καὶ </a:t>
            </a:r>
          </a:p>
          <a:p>
            <a:pPr marL="0" indent="0">
              <a:buNone/>
            </a:pPr>
            <a:r>
              <a:rPr lang="el-GR" i="1" dirty="0" err="1"/>
              <a:t>προσηγαγόμην</a:t>
            </a:r>
            <a:r>
              <a:rPr lang="el-GR" i="1" dirty="0"/>
              <a:t> </a:t>
            </a:r>
            <a:r>
              <a:rPr lang="el-GR" i="1" dirty="0" err="1"/>
              <a:t>ὑμᾶς</a:t>
            </a:r>
            <a:r>
              <a:rPr lang="el-GR" i="1" dirty="0"/>
              <a:t> πρὸς </a:t>
            </a:r>
            <a:r>
              <a:rPr lang="el-GR" i="1" dirty="0" err="1"/>
              <a:t>ἐμαυτόν</a:t>
            </a:r>
            <a:endParaRPr lang="el-GR" i="1" dirty="0"/>
          </a:p>
          <a:p>
            <a:pPr marL="0" indent="0">
              <a:buNone/>
            </a:pPr>
            <a:r>
              <a:rPr lang="el-GR" i="1" dirty="0"/>
              <a:t>καὶ </a:t>
            </a:r>
            <a:r>
              <a:rPr lang="el-GR" i="1" dirty="0" err="1"/>
              <a:t>νῦν</a:t>
            </a:r>
            <a:r>
              <a:rPr lang="el-GR" i="1" dirty="0"/>
              <a:t> </a:t>
            </a:r>
            <a:r>
              <a:rPr lang="el-GR" i="1" dirty="0" err="1"/>
              <a:t>ἐὰν</a:t>
            </a:r>
            <a:r>
              <a:rPr lang="el-GR" i="1" dirty="0"/>
              <a:t> </a:t>
            </a:r>
            <a:r>
              <a:rPr lang="el-GR" i="1" dirty="0" err="1"/>
              <a:t>ἀκοῇ</a:t>
            </a:r>
            <a:r>
              <a:rPr lang="el-GR" i="1" dirty="0"/>
              <a:t> </a:t>
            </a:r>
            <a:r>
              <a:rPr lang="el-GR" i="1" dirty="0" err="1"/>
              <a:t>ἀκούσητε</a:t>
            </a:r>
            <a:r>
              <a:rPr lang="el-GR" i="1" dirty="0"/>
              <a:t> τῆς </a:t>
            </a:r>
            <a:r>
              <a:rPr lang="el-GR" i="1" dirty="0" err="1"/>
              <a:t>ἐμῆς</a:t>
            </a:r>
            <a:r>
              <a:rPr lang="el-GR" i="1" dirty="0"/>
              <a:t> </a:t>
            </a:r>
            <a:r>
              <a:rPr lang="el-GR" i="1" dirty="0" err="1"/>
              <a:t>φωνῆς</a:t>
            </a:r>
            <a:r>
              <a:rPr lang="el-GR" i="1" dirty="0"/>
              <a:t> καὶ </a:t>
            </a:r>
            <a:r>
              <a:rPr lang="el-GR" i="1" dirty="0" err="1"/>
              <a:t>φυλάξητε</a:t>
            </a:r>
            <a:r>
              <a:rPr lang="el-GR" i="1" dirty="0"/>
              <a:t> τὴν </a:t>
            </a:r>
            <a:r>
              <a:rPr lang="el-GR" i="1" dirty="0" err="1"/>
              <a:t>διαθήκην</a:t>
            </a:r>
            <a:r>
              <a:rPr lang="el-GR" i="1" dirty="0"/>
              <a:t> μου, </a:t>
            </a:r>
          </a:p>
          <a:p>
            <a:pPr marL="0" indent="0">
              <a:buNone/>
            </a:pPr>
            <a:r>
              <a:rPr lang="el-GR" i="1" dirty="0" err="1"/>
              <a:t>ἔσεσθέ</a:t>
            </a:r>
            <a:r>
              <a:rPr lang="el-GR" i="1" dirty="0"/>
              <a:t> μοι </a:t>
            </a:r>
            <a:r>
              <a:rPr lang="el-GR" i="1" dirty="0" err="1"/>
              <a:t>λαὸς</a:t>
            </a:r>
            <a:r>
              <a:rPr lang="el-GR" i="1" dirty="0"/>
              <a:t> </a:t>
            </a:r>
            <a:r>
              <a:rPr lang="el-GR" i="1" dirty="0" err="1"/>
              <a:t>περιούσιος</a:t>
            </a:r>
            <a:r>
              <a:rPr lang="el-GR" i="1" dirty="0"/>
              <a:t> </a:t>
            </a:r>
            <a:r>
              <a:rPr lang="el-GR" i="1" dirty="0" err="1"/>
              <a:t>ἀπό</a:t>
            </a:r>
            <a:r>
              <a:rPr lang="el-GR" i="1" dirty="0"/>
              <a:t> </a:t>
            </a:r>
            <a:r>
              <a:rPr lang="el-GR" i="1" dirty="0" err="1"/>
              <a:t>πάντων</a:t>
            </a:r>
            <a:r>
              <a:rPr lang="el-GR" i="1" dirty="0"/>
              <a:t> τῶν </a:t>
            </a:r>
            <a:r>
              <a:rPr lang="el-GR" i="1" dirty="0" err="1"/>
              <a:t>ἐθνῶν</a:t>
            </a:r>
            <a:r>
              <a:rPr lang="el-GR" i="1" dirty="0"/>
              <a:t>· </a:t>
            </a:r>
          </a:p>
          <a:p>
            <a:pPr marL="0" indent="0">
              <a:buNone/>
            </a:pPr>
            <a:r>
              <a:rPr lang="el-GR" i="1" dirty="0" err="1"/>
              <a:t>ἐμὴ</a:t>
            </a:r>
            <a:r>
              <a:rPr lang="el-GR" i="1" dirty="0"/>
              <a:t> </a:t>
            </a:r>
            <a:r>
              <a:rPr lang="el-GR" i="1" dirty="0" err="1"/>
              <a:t>γάρ</a:t>
            </a:r>
            <a:r>
              <a:rPr lang="el-GR" i="1" dirty="0"/>
              <a:t> </a:t>
            </a:r>
            <a:r>
              <a:rPr lang="el-GR" i="1" dirty="0" err="1"/>
              <a:t>ἐστι</a:t>
            </a:r>
            <a:r>
              <a:rPr lang="el-GR" i="1" dirty="0"/>
              <a:t> </a:t>
            </a:r>
            <a:r>
              <a:rPr lang="el-GR" i="1" dirty="0" err="1"/>
              <a:t>πᾶσα</a:t>
            </a:r>
            <a:r>
              <a:rPr lang="el-GR" i="1" dirty="0"/>
              <a:t> ἡ </a:t>
            </a:r>
            <a:r>
              <a:rPr lang="el-GR" i="1" dirty="0" err="1"/>
              <a:t>γῆ</a:t>
            </a:r>
            <a:r>
              <a:rPr lang="el-GR" i="1" dirty="0"/>
              <a:t>· </a:t>
            </a:r>
            <a:r>
              <a:rPr lang="el-GR" i="1" dirty="0" err="1"/>
              <a:t>ὑμεῖς</a:t>
            </a:r>
            <a:r>
              <a:rPr lang="el-GR" i="1" dirty="0"/>
              <a:t> δὲ </a:t>
            </a:r>
            <a:r>
              <a:rPr lang="el-GR" i="1" dirty="0" err="1"/>
              <a:t>ἔσεσθέ</a:t>
            </a:r>
            <a:r>
              <a:rPr lang="el-GR" i="1" dirty="0"/>
              <a:t> μοι </a:t>
            </a:r>
            <a:r>
              <a:rPr lang="el-GR" i="1" dirty="0" err="1"/>
              <a:t>βασίλειον</a:t>
            </a:r>
            <a:r>
              <a:rPr lang="el-GR" i="1" dirty="0"/>
              <a:t> </a:t>
            </a:r>
            <a:r>
              <a:rPr lang="el-GR" i="1" dirty="0" err="1"/>
              <a:t>ἱεράτευμα</a:t>
            </a:r>
            <a:r>
              <a:rPr lang="el-GR" i="1" dirty="0"/>
              <a:t> καὶ </a:t>
            </a:r>
            <a:r>
              <a:rPr lang="el-GR" i="1" dirty="0" err="1"/>
              <a:t>ἔθνος</a:t>
            </a:r>
            <a:r>
              <a:rPr lang="el-GR" i="1" dirty="0"/>
              <a:t> </a:t>
            </a:r>
            <a:r>
              <a:rPr lang="el-GR" i="1" dirty="0" err="1"/>
              <a:t>ἅγιον</a:t>
            </a:r>
            <a:r>
              <a:rPr lang="el-GR" dirty="0"/>
              <a:t>.  </a:t>
            </a:r>
          </a:p>
        </p:txBody>
      </p:sp>
    </p:spTree>
    <p:extLst>
      <p:ext uri="{BB962C8B-B14F-4D97-AF65-F5344CB8AC3E}">
        <p14:creationId xmlns:p14="http://schemas.microsoft.com/office/powerpoint/2010/main" val="3753149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8929AF6-AA18-A894-6769-BE804F2DAA16}"/>
              </a:ext>
            </a:extLst>
          </p:cNvPr>
          <p:cNvSpPr>
            <a:spLocks noGrp="1"/>
          </p:cNvSpPr>
          <p:nvPr>
            <p:ph type="title"/>
          </p:nvPr>
        </p:nvSpPr>
        <p:spPr>
          <a:xfrm>
            <a:off x="838200" y="18255"/>
            <a:ext cx="10515600" cy="800895"/>
          </a:xfrm>
        </p:spPr>
        <p:txBody>
          <a:bodyPr>
            <a:normAutofit fontScale="90000"/>
          </a:bodyPr>
          <a:lstStyle/>
          <a:p>
            <a:pPr algn="ctr"/>
            <a:r>
              <a:rPr lang="el-GR" sz="3200" b="1" dirty="0"/>
              <a:t>ΙΟΥΔΑΪΣΜΟΣ</a:t>
            </a:r>
            <a:br>
              <a:rPr lang="el-GR" sz="3200" b="1" dirty="0"/>
            </a:br>
            <a:r>
              <a:rPr lang="el-GR" sz="3200" b="1" dirty="0"/>
              <a:t>Η γένεση του Εβραϊκού Λαού</a:t>
            </a:r>
            <a:endParaRPr lang="el-GR" sz="3200" dirty="0"/>
          </a:p>
        </p:txBody>
      </p:sp>
      <p:sp>
        <p:nvSpPr>
          <p:cNvPr id="3" name="Θέση περιεχομένου 2">
            <a:extLst>
              <a:ext uri="{FF2B5EF4-FFF2-40B4-BE49-F238E27FC236}">
                <a16:creationId xmlns:a16="http://schemas.microsoft.com/office/drawing/2014/main" id="{53929134-5A3F-5C9E-175E-93ABE301D9DD}"/>
              </a:ext>
            </a:extLst>
          </p:cNvPr>
          <p:cNvSpPr>
            <a:spLocks noGrp="1"/>
          </p:cNvSpPr>
          <p:nvPr>
            <p:ph idx="1"/>
          </p:nvPr>
        </p:nvSpPr>
        <p:spPr>
          <a:xfrm>
            <a:off x="0" y="819150"/>
            <a:ext cx="12192000" cy="6038850"/>
          </a:xfrm>
        </p:spPr>
        <p:txBody>
          <a:bodyPr>
            <a:normAutofit fontScale="85000" lnSpcReduction="20000"/>
          </a:bodyPr>
          <a:lstStyle/>
          <a:p>
            <a:r>
              <a:rPr lang="el-GR" dirty="0"/>
              <a:t>Ο Θεός δεν περιέλαβε μόνο τμήμα της ζωής, αλλά ολόκληρη τη ζωή τους. Τα λεξικά δείχνουν ότι η λέξη «άγιος» προέρχεται από τη λέξη «ολόκληρος». Ο Εβραϊκός λαός παρουσιάζεται ως έθνος άγιο, δηλαδή ως λαός εξολοκλήρου αφιερωμένος στον Θεό τους. </a:t>
            </a:r>
          </a:p>
          <a:p>
            <a:r>
              <a:rPr lang="el-GR" dirty="0"/>
              <a:t>Άλλοι λαοί την ίδια περίοδο σκέφτονταν τη ζωή όχι σαν ιστορία αλλά σαν ατελείωτη επανάληψη. Η κυκλική άποψη υποστηριζόταν από την παρατήρηση των επανερχόμενων εποχών της φύσης. Ο ουδέποτε επαναλαμβανόμενος χαρακτήρας ενός συμβάντος παραμεριζόταν ως κάτι ασήμαντο, χωρίς σπουδαιότητα και νόημα. Αντίθετα, η Εβραϊκή αντίληψη τόνιζε τις καινοφανείς απόψεις των γεγονότων. Ο Εβραϊσμός ήταν μία θρησκεία αφιερωμένη στην αλλαγή., διότι το χέρι του Θεού ήταν στις ιστορικές συνθήκες που άλλαζαν.</a:t>
            </a:r>
          </a:p>
          <a:p>
            <a:r>
              <a:rPr lang="el-GR" dirty="0"/>
              <a:t>Η Εβραϊκή αντίληψη περί χρόνου κινούμενου σε γραμμική πορεία ήταν καινοφανής και μοναδική. Ο Θεός ήταν ο κυβερνήτης ενός κόσμου που προχωρούσε προς έναν θείο σκοπό. Ο εκλεκτός λαός θα έπαιζε σημαντικό ρόλο κατά την ανάπτυξη αυτού του σκοπού. Στην πίστη αυτή εξυπακούεται η πεποίθηση πως ο Θεός νοιάζεται για τους αγώνες αυτού του κόσμου (πτώση Αδάμ, κατακλυσμός του Νώε, πύργος της Βαβέλ). Αφού ο Θεός ενέπλεκε τον εαυτό Του στα ανθρώπινα γεγονότα, ο κόσμος είχε νόημα και αξία. </a:t>
            </a:r>
          </a:p>
          <a:p>
            <a:r>
              <a:rPr lang="el-GR" dirty="0"/>
              <a:t>Στον Ιουδαϊσμό, ο Θεός έδωσε στον άνθρωπο κυριαρχία επάνω σε μία γη δημιουργημένη και αγαπημένη από Αυτόν. Δεν είναι συμπτωματικό ότι Εβραίοι έπαιξαν αργότερα σημαντικούς ρόλους στην εξέλιξη της νεότερης επιστήμης.  Ο Ιουδαϊσμός ενθάρρυνε την περιέργεια και το ενδιαφέρον για το φυσικό περιβάλλον.</a:t>
            </a:r>
          </a:p>
        </p:txBody>
      </p:sp>
    </p:spTree>
    <p:extLst>
      <p:ext uri="{BB962C8B-B14F-4D97-AF65-F5344CB8AC3E}">
        <p14:creationId xmlns:p14="http://schemas.microsoft.com/office/powerpoint/2010/main" val="2830115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B6758A-DAB8-7B29-A0DD-B3200AC8DC53}"/>
              </a:ext>
            </a:extLst>
          </p:cNvPr>
          <p:cNvSpPr>
            <a:spLocks noGrp="1"/>
          </p:cNvSpPr>
          <p:nvPr>
            <p:ph type="title"/>
          </p:nvPr>
        </p:nvSpPr>
        <p:spPr>
          <a:xfrm>
            <a:off x="838200" y="18256"/>
            <a:ext cx="10515600" cy="767957"/>
          </a:xfrm>
        </p:spPr>
        <p:txBody>
          <a:bodyPr>
            <a:normAutofit fontScale="90000"/>
          </a:bodyPr>
          <a:lstStyle/>
          <a:p>
            <a:pPr algn="ctr"/>
            <a:r>
              <a:rPr lang="el-GR" sz="3200" b="1" dirty="0"/>
              <a:t>ΙΟΥΔΑΪΣΜΟΣ</a:t>
            </a:r>
            <a:br>
              <a:rPr lang="el-GR" sz="3200" b="1" dirty="0"/>
            </a:br>
            <a:r>
              <a:rPr lang="el-GR" sz="3200" b="1" dirty="0"/>
              <a:t>Η γένεση του Εβραϊκού Λαού</a:t>
            </a:r>
            <a:endParaRPr lang="el-GR" sz="3200" dirty="0"/>
          </a:p>
        </p:txBody>
      </p:sp>
      <p:sp>
        <p:nvSpPr>
          <p:cNvPr id="3" name="Θέση περιεχομένου 2">
            <a:extLst>
              <a:ext uri="{FF2B5EF4-FFF2-40B4-BE49-F238E27FC236}">
                <a16:creationId xmlns:a16="http://schemas.microsoft.com/office/drawing/2014/main" id="{EE41A475-A12E-E20E-FD61-324CFFFAA6FB}"/>
              </a:ext>
            </a:extLst>
          </p:cNvPr>
          <p:cNvSpPr>
            <a:spLocks noGrp="1"/>
          </p:cNvSpPr>
          <p:nvPr>
            <p:ph idx="1"/>
          </p:nvPr>
        </p:nvSpPr>
        <p:spPr>
          <a:xfrm>
            <a:off x="0" y="786212"/>
            <a:ext cx="12192000" cy="6053532"/>
          </a:xfrm>
        </p:spPr>
        <p:txBody>
          <a:bodyPr/>
          <a:lstStyle/>
          <a:p>
            <a:r>
              <a:rPr lang="el-GR" dirty="0"/>
              <a:t>Το καθήκον του εκλεκτού λαού του Θεού ήταν η εμπλοκή σε εγκόσμιες υποθέσεις. Ως έθνος άγιο όφειλαν να τηρούν το θέλημα του Θεού μέσα στους ανθρώπινους αγώνες. Το καθήκον τους ήταν να κατορθώσουν αυτό που έπρεπε να γίνει. Αντίθετα οι γειτονικές τους θρησκείες της φύσης δέχονταν τον κόσμο όπως είναι. </a:t>
            </a:r>
          </a:p>
          <a:p>
            <a:r>
              <a:rPr lang="el-GR" dirty="0"/>
              <a:t>Κάνοντας το θέλημα του Θεού οι Εβραίοι επιδίωκαν να κάνουν τον κόσμο καλύτερο, εφόσον ήταν ο ενεργός μεσάζων στην πραγματοποίηση του θείου σχεδίου. Ο γόνιμος σπόρος της ιδέας της προόδου ήταν το πιο πολύτιμο δώρο του αρχαίου Ιουδαϊσμού στις επόμενες γενιές. </a:t>
            </a:r>
          </a:p>
          <a:p>
            <a:r>
              <a:rPr lang="el-GR" dirty="0"/>
              <a:t>Ενώ οι γείτονές τους περίμεναν με εμπιστοσύνη την αναγέννηση της φύσης κάθε άνοιξη, οι αρχαίοι Εβραίοι σκέφτονταν υπό τους όρους ενός πεπρωμένου και ενός τέλους των παθημάτων. Η δικαιοσύνη ήταν ο στόχος τους, και τελικά τα όρια των ηθικών τους ενδιαφερόντων θα έφταναν να περιλάβουν ολόκληρη την ανθρωπότητα. </a:t>
            </a:r>
          </a:p>
        </p:txBody>
      </p:sp>
    </p:spTree>
    <p:extLst>
      <p:ext uri="{BB962C8B-B14F-4D97-AF65-F5344CB8AC3E}">
        <p14:creationId xmlns:p14="http://schemas.microsoft.com/office/powerpoint/2010/main" val="1363873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62F36D-D2EF-1E6F-75EC-9246C2D08DC7}"/>
              </a:ext>
            </a:extLst>
          </p:cNvPr>
          <p:cNvSpPr>
            <a:spLocks noGrp="1"/>
          </p:cNvSpPr>
          <p:nvPr>
            <p:ph type="title"/>
          </p:nvPr>
        </p:nvSpPr>
        <p:spPr>
          <a:xfrm>
            <a:off x="838200" y="18255"/>
            <a:ext cx="10515600" cy="802141"/>
          </a:xfrm>
        </p:spPr>
        <p:txBody>
          <a:bodyPr>
            <a:normAutofit fontScale="90000"/>
          </a:bodyPr>
          <a:lstStyle/>
          <a:p>
            <a:pPr algn="ctr"/>
            <a:r>
              <a:rPr lang="el-GR" sz="3200" b="1" dirty="0"/>
              <a:t>ΙΟΥΔΑΪΣΜΟΣ</a:t>
            </a:r>
            <a:br>
              <a:rPr lang="el-GR" sz="3200" b="1" dirty="0"/>
            </a:br>
            <a:r>
              <a:rPr lang="el-GR" sz="3200" b="1" dirty="0"/>
              <a:t>Η γένεση του Εβραϊκού Λαού</a:t>
            </a:r>
            <a:endParaRPr lang="el-GR" sz="3200" dirty="0"/>
          </a:p>
        </p:txBody>
      </p:sp>
      <p:sp>
        <p:nvSpPr>
          <p:cNvPr id="3" name="Θέση περιεχομένου 2">
            <a:extLst>
              <a:ext uri="{FF2B5EF4-FFF2-40B4-BE49-F238E27FC236}">
                <a16:creationId xmlns:a16="http://schemas.microsoft.com/office/drawing/2014/main" id="{D2BA2017-0B82-890C-280D-28D1DE4B1B0E}"/>
              </a:ext>
            </a:extLst>
          </p:cNvPr>
          <p:cNvSpPr>
            <a:spLocks noGrp="1"/>
          </p:cNvSpPr>
          <p:nvPr>
            <p:ph idx="1"/>
          </p:nvPr>
        </p:nvSpPr>
        <p:spPr>
          <a:xfrm>
            <a:off x="0" y="752030"/>
            <a:ext cx="12192000" cy="6105970"/>
          </a:xfrm>
        </p:spPr>
        <p:txBody>
          <a:bodyPr>
            <a:normAutofit fontScale="92500"/>
          </a:bodyPr>
          <a:lstStyle/>
          <a:p>
            <a:r>
              <a:rPr lang="el-GR" dirty="0"/>
              <a:t>Οι θεοί των άλλων εθνών, την ίδια εποχή, έτειναν προς τον αμοραλισμό και την αδιαφορία προς τον άνθρωπο. Όχι όμως και ο Εβραϊκός Θεός που απαιτούσε οι άνθρωποι να είναι αγαθοί, κι όμως έδωσε στον άνθρωπο τη δύναμη της ηθικής εκλογής. Η ηθική εκλογή έδειχνε πως ο άνθρωπος είναι ελεύθερος και πως η αντίθετη προς το θέλημα του Θεού ηθική εκλογή, τιμωρείται. </a:t>
            </a:r>
          </a:p>
          <a:p>
            <a:r>
              <a:rPr lang="el-GR" dirty="0"/>
              <a:t>Ο Εβραϊκός Θεός είναι αόρατος και εν πολλοίς άγνωστος. Οι εντολές του έγιναν γνωστές δια του Μωυσή, αλλά όπως και ο ίδιος ο Μωυσής έμαθε, το να δει κανείς τον Θεό σήμαινε θάνατο. Ως αόρατος Θεός δεν είχε περιορισμένη δικαιοδοσία, αλλά μπορούσε να δει όλη την έρημο και τους πέρα λόφους. Αυτό ήταν αντίθετο στις ιδέες των καλλιεργητών εκείνης της περιοχής, των οποίων οι θεοί ζούσαν σε ορισμένους τόπους, είχαν περιορισμένους τόπους υπό την κυριαρχία τους και αντιπροσωπεύονταν από στημένα είδωλα. </a:t>
            </a:r>
          </a:p>
          <a:p>
            <a:r>
              <a:rPr lang="el-GR" dirty="0"/>
              <a:t>Ο πειρασμός των αρχαίων Εβραίων να στήσουν και αυτοί τον Θεό τους σε έναν τόπο ήταν ισχυρός. Πρώτα το </a:t>
            </a:r>
            <a:r>
              <a:rPr lang="el-GR" b="1" dirty="0">
                <a:solidFill>
                  <a:srgbClr val="FF0000"/>
                </a:solidFill>
              </a:rPr>
              <a:t>όρος </a:t>
            </a:r>
            <a:r>
              <a:rPr lang="el-GR" b="1" dirty="0" err="1">
                <a:solidFill>
                  <a:srgbClr val="FF0000"/>
                </a:solidFill>
              </a:rPr>
              <a:t>Χωρήβ</a:t>
            </a:r>
            <a:r>
              <a:rPr lang="el-GR" b="1" dirty="0">
                <a:solidFill>
                  <a:srgbClr val="FF0000"/>
                </a:solidFill>
              </a:rPr>
              <a:t> </a:t>
            </a:r>
            <a:r>
              <a:rPr lang="el-GR" dirty="0"/>
              <a:t>και αργότερα το </a:t>
            </a:r>
            <a:r>
              <a:rPr lang="el-GR" b="1" dirty="0">
                <a:solidFill>
                  <a:srgbClr val="FF0000"/>
                </a:solidFill>
              </a:rPr>
              <a:t>ιερό στα Ιεροσόλυμα </a:t>
            </a:r>
            <a:r>
              <a:rPr lang="el-GR" dirty="0"/>
              <a:t>θα αξιώσουν να είναι το σπίτι του Θεού. Τελικά όμως το όραμα του Ψαλμού 139, 7-10 θα κυριαρχούσε στην ιουδαϊκή σκέψη.</a:t>
            </a:r>
          </a:p>
        </p:txBody>
      </p:sp>
    </p:spTree>
    <p:extLst>
      <p:ext uri="{BB962C8B-B14F-4D97-AF65-F5344CB8AC3E}">
        <p14:creationId xmlns:p14="http://schemas.microsoft.com/office/powerpoint/2010/main" val="467923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5BAE24-38F4-C537-4CD3-D3A636B4F8C4}"/>
              </a:ext>
            </a:extLst>
          </p:cNvPr>
          <p:cNvSpPr>
            <a:spLocks noGrp="1"/>
          </p:cNvSpPr>
          <p:nvPr>
            <p:ph type="title"/>
          </p:nvPr>
        </p:nvSpPr>
        <p:spPr>
          <a:xfrm>
            <a:off x="838200" y="18255"/>
            <a:ext cx="10515600" cy="833083"/>
          </a:xfrm>
        </p:spPr>
        <p:txBody>
          <a:bodyPr>
            <a:normAutofit fontScale="90000"/>
          </a:bodyPr>
          <a:lstStyle/>
          <a:p>
            <a:pPr algn="ctr"/>
            <a:r>
              <a:rPr lang="el-GR" sz="3200" b="1" dirty="0"/>
              <a:t>ΙΟΥΔΑΪΣΜΟΣ</a:t>
            </a:r>
            <a:br>
              <a:rPr lang="el-GR" sz="3200" b="1" dirty="0"/>
            </a:br>
            <a:r>
              <a:rPr lang="el-GR" sz="3200" b="1" dirty="0"/>
              <a:t>Η γένεση του Εβραϊκού Λαού</a:t>
            </a:r>
            <a:endParaRPr lang="el-GR" sz="3200" dirty="0"/>
          </a:p>
        </p:txBody>
      </p:sp>
      <p:sp>
        <p:nvSpPr>
          <p:cNvPr id="3" name="Θέση περιεχομένου 2">
            <a:extLst>
              <a:ext uri="{FF2B5EF4-FFF2-40B4-BE49-F238E27FC236}">
                <a16:creationId xmlns:a16="http://schemas.microsoft.com/office/drawing/2014/main" id="{D049E096-FFC8-54EF-BE66-1A84AEE39C37}"/>
              </a:ext>
            </a:extLst>
          </p:cNvPr>
          <p:cNvSpPr>
            <a:spLocks noGrp="1"/>
          </p:cNvSpPr>
          <p:nvPr>
            <p:ph idx="1"/>
          </p:nvPr>
        </p:nvSpPr>
        <p:spPr>
          <a:xfrm>
            <a:off x="0" y="851338"/>
            <a:ext cx="12192000" cy="6006662"/>
          </a:xfrm>
        </p:spPr>
        <p:txBody>
          <a:bodyPr>
            <a:normAutofit lnSpcReduction="10000"/>
          </a:bodyPr>
          <a:lstStyle/>
          <a:p>
            <a:r>
              <a:rPr lang="el-GR" dirty="0"/>
              <a:t>Ενώ είναι αόρατος ο Εβραϊκός Θεός δεν ήταν μια απρόσωπη αφηρημένη δύναμη. Σαν θεότητα που νοιαζόταν για τα γεγονότα της ανθρωπότητας είχε προσωπικότητα. Ο άνθρωπος πλάστηκα κατά την εικόνα του και καθ’ </a:t>
            </a:r>
            <a:r>
              <a:rPr lang="el-GR" dirty="0" err="1"/>
              <a:t>ομοίση</a:t>
            </a:r>
            <a:r>
              <a:rPr lang="el-GR" dirty="0"/>
              <a:t>. Γι’  αυτό, και κατά πολλούς τρόπους, ο Εβραϊκός Θεός ήταν όπως οι άνθρωποι. Ως εκ τούτου ο άνθρωπος έχει αξία και αξιοπρέπεια. </a:t>
            </a:r>
          </a:p>
          <a:p>
            <a:r>
              <a:rPr lang="el-GR" dirty="0"/>
              <a:t>Σαν θεία προσωπικότητα, τα χαρακτηριστικά του αρχικά αντιπροσώπευαν τη σκοτεινότερη φύση του ανθρώπου. Ο Θεός κατά καιρούς απαιτούσε τον αφανισμό ολόκληρων φυλών – ανδρών, γυναικών και παιδιών.</a:t>
            </a:r>
          </a:p>
          <a:p>
            <a:r>
              <a:rPr lang="el-GR" dirty="0"/>
              <a:t>Οπωσδήποτε, εξαρχής ο Θεός ενδιαφερόταν πολύ για τις υποθέσεις του εκλεκτού λαού. Βαθμιαία αυτό το ενδιαφέρον κατέληξε να ερμηνευθεί ως αγάπη. Αρχικά είχε δείξει το ενδιαφέρον του για τον Εβραϊκό λαό απελευθερώνοντάς τον από την Αίγυπτο και οδηγώντας τον στη Χαναάν. Διαμόρφωσε έτσι την ιστορία, ώστε ο εκλεκτός του λαός να επιστρέψει στο σπίτι που του ανήκε δικαιωματικά. Θα εξακολουθούσε να αποκαλύπτει τον Εαυτό του με γεγονότα αυτού του κόσμου.</a:t>
            </a:r>
          </a:p>
        </p:txBody>
      </p:sp>
    </p:spTree>
    <p:extLst>
      <p:ext uri="{BB962C8B-B14F-4D97-AF65-F5344CB8AC3E}">
        <p14:creationId xmlns:p14="http://schemas.microsoft.com/office/powerpoint/2010/main" val="3742559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70A366-B92D-A5C4-5BF4-39FFE4CBB219}"/>
              </a:ext>
            </a:extLst>
          </p:cNvPr>
          <p:cNvSpPr>
            <a:spLocks noGrp="1"/>
          </p:cNvSpPr>
          <p:nvPr>
            <p:ph type="title"/>
          </p:nvPr>
        </p:nvSpPr>
        <p:spPr>
          <a:xfrm>
            <a:off x="838200" y="18255"/>
            <a:ext cx="10515600" cy="780531"/>
          </a:xfrm>
        </p:spPr>
        <p:txBody>
          <a:bodyPr>
            <a:noAutofit/>
          </a:bodyPr>
          <a:lstStyle/>
          <a:p>
            <a:pPr algn="ctr"/>
            <a:r>
              <a:rPr lang="el-GR" sz="3200" b="1" dirty="0"/>
              <a:t>Ιουδαϊσμός</a:t>
            </a:r>
            <a:br>
              <a:rPr lang="el-GR" sz="3200" b="1" dirty="0"/>
            </a:br>
            <a:r>
              <a:rPr lang="el-GR" sz="3200" b="1" dirty="0"/>
              <a:t>Η Εδραίωση της Εβραϊκής Πολιτείας</a:t>
            </a:r>
          </a:p>
        </p:txBody>
      </p:sp>
      <p:sp>
        <p:nvSpPr>
          <p:cNvPr id="3" name="Θέση περιεχομένου 2">
            <a:extLst>
              <a:ext uri="{FF2B5EF4-FFF2-40B4-BE49-F238E27FC236}">
                <a16:creationId xmlns:a16="http://schemas.microsoft.com/office/drawing/2014/main" id="{BAE613C7-A5B1-EFDB-03A5-B2F513493937}"/>
              </a:ext>
            </a:extLst>
          </p:cNvPr>
          <p:cNvSpPr>
            <a:spLocks noGrp="1"/>
          </p:cNvSpPr>
          <p:nvPr>
            <p:ph idx="1"/>
          </p:nvPr>
        </p:nvSpPr>
        <p:spPr>
          <a:xfrm>
            <a:off x="0" y="798786"/>
            <a:ext cx="12192000" cy="6040959"/>
          </a:xfrm>
        </p:spPr>
        <p:txBody>
          <a:bodyPr>
            <a:normAutofit fontScale="92500" lnSpcReduction="10000"/>
          </a:bodyPr>
          <a:lstStyle/>
          <a:p>
            <a:r>
              <a:rPr lang="el-GR" dirty="0"/>
              <a:t>Όταν ο Μωυσής πέθανε, ο Ιησούς του </a:t>
            </a:r>
            <a:r>
              <a:rPr lang="el-GR" dirty="0" err="1"/>
              <a:t>Ναυή</a:t>
            </a:r>
            <a:r>
              <a:rPr lang="el-GR" dirty="0"/>
              <a:t> ανέπτυξε στρατηγική για την είσοδο στη γη της επαγγελίας. Περιορίστηκε στην κατάληψη των πιο περιφερειακών οικισμών, αφήνοντας ήσυχους τους ισχυρότερους. Η επίθεσή του κατά της Ιεριχούς ταίριαζε μ’ αυτό το σχέδιο. Τα τείχη της Ιεριχούς γκρεμίστηκαν και όλοι οι κάτοικοί της αφανίστηκαν. Δημιουργήθηκαν  νέοι Εβραϊκοί. Σε απόσταση από τα ισχυρότερα </a:t>
            </a:r>
            <a:r>
              <a:rPr lang="el-GR" dirty="0" err="1"/>
              <a:t>Χαναανιτικά</a:t>
            </a:r>
            <a:r>
              <a:rPr lang="el-GR" dirty="0"/>
              <a:t> κέντρα στις εύφορες πεδιάδες και κοιλάδες, οι νέοι αυτοί οικισμοί βρίσκονταν στους λόφους και στα βουνά. Παρόμοια με ό,τι θα έκαναν οι Ιουδαίοι στην ίδια περιοχή 3000 χρόνια αργότερα, νέες περιοχές έγιναν κατοικήσιμες με θαρραλέες πρωτοποριακές προσπάθειες, ενώ η  ειρήνη διατηρήθηκε με τους Χαναναίους της πεδιάδας με την πληρωμή φόρου από τους </a:t>
            </a:r>
            <a:r>
              <a:rPr lang="el-GR" dirty="0" err="1"/>
              <a:t>Εβρίους</a:t>
            </a:r>
            <a:r>
              <a:rPr lang="el-GR" dirty="0"/>
              <a:t>. </a:t>
            </a:r>
          </a:p>
          <a:p>
            <a:r>
              <a:rPr lang="el-GR" dirty="0"/>
              <a:t>Ο Μωυσής στα </a:t>
            </a:r>
            <a:r>
              <a:rPr lang="el-GR" b="1" dirty="0">
                <a:solidFill>
                  <a:srgbClr val="00B050"/>
                </a:solidFill>
              </a:rPr>
              <a:t>1270 π.Χ.</a:t>
            </a:r>
            <a:r>
              <a:rPr lang="el-GR" dirty="0"/>
              <a:t> περίπου είχε οδηγήσει τον λαό Ισραήλ έξω από την Αίγυπτο. Μετά σαράντα χρόνια, ο λαός εισήλθε στη Χαναάν. Μετά 100 χρόνια η πληρωμή του φόρου σταμάτησε.</a:t>
            </a:r>
          </a:p>
          <a:p>
            <a:r>
              <a:rPr lang="el-GR" dirty="0"/>
              <a:t>Τότε, η άφιξη μια ελληνικής φυλής, γνωστής ως </a:t>
            </a:r>
            <a:r>
              <a:rPr lang="el-GR" b="1" dirty="0">
                <a:solidFill>
                  <a:srgbClr val="FF0000"/>
                </a:solidFill>
              </a:rPr>
              <a:t>Φιλισταίοι</a:t>
            </a:r>
            <a:r>
              <a:rPr lang="el-GR" dirty="0"/>
              <a:t>, εγκαινίασε ένα νέο κεφάλαιο στην Εβραϊκή ιστορία. Η αντίσταση στον νέο αυτό εχθρό χρειάζονταν ενότητα φυλών.</a:t>
            </a:r>
          </a:p>
        </p:txBody>
      </p:sp>
    </p:spTree>
    <p:extLst>
      <p:ext uri="{BB962C8B-B14F-4D97-AF65-F5344CB8AC3E}">
        <p14:creationId xmlns:p14="http://schemas.microsoft.com/office/powerpoint/2010/main" val="2865305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DF0AB1-D187-5AB4-65F2-51D1D9FB9F97}"/>
              </a:ext>
            </a:extLst>
          </p:cNvPr>
          <p:cNvSpPr>
            <a:spLocks noGrp="1"/>
          </p:cNvSpPr>
          <p:nvPr>
            <p:ph type="title"/>
          </p:nvPr>
        </p:nvSpPr>
        <p:spPr>
          <a:xfrm>
            <a:off x="838200" y="18255"/>
            <a:ext cx="10515600" cy="843593"/>
          </a:xfrm>
        </p:spPr>
        <p:txBody>
          <a:bodyPr>
            <a:normAutofit fontScale="90000"/>
          </a:bodyPr>
          <a:lstStyle/>
          <a:p>
            <a:pPr algn="ctr"/>
            <a:r>
              <a:rPr lang="el-GR" sz="3200" b="1" dirty="0"/>
              <a:t>Ιουδαϊσμός</a:t>
            </a:r>
            <a:br>
              <a:rPr lang="el-GR" sz="3200" b="1" dirty="0"/>
            </a:br>
            <a:r>
              <a:rPr lang="el-GR" sz="3200" b="1" dirty="0"/>
              <a:t>Η Εδραίωση της Εβραϊκής Πολιτείας</a:t>
            </a:r>
            <a:endParaRPr lang="el-GR" sz="3200" dirty="0"/>
          </a:p>
        </p:txBody>
      </p:sp>
      <p:sp>
        <p:nvSpPr>
          <p:cNvPr id="3" name="Θέση περιεχομένου 2">
            <a:extLst>
              <a:ext uri="{FF2B5EF4-FFF2-40B4-BE49-F238E27FC236}">
                <a16:creationId xmlns:a16="http://schemas.microsoft.com/office/drawing/2014/main" id="{1F765742-F583-ACF4-6A02-C720B647B7FD}"/>
              </a:ext>
            </a:extLst>
          </p:cNvPr>
          <p:cNvSpPr>
            <a:spLocks noGrp="1"/>
          </p:cNvSpPr>
          <p:nvPr>
            <p:ph idx="1"/>
          </p:nvPr>
        </p:nvSpPr>
        <p:spPr>
          <a:xfrm>
            <a:off x="0" y="861848"/>
            <a:ext cx="12192000" cy="5996152"/>
          </a:xfrm>
        </p:spPr>
        <p:txBody>
          <a:bodyPr>
            <a:normAutofit fontScale="92500" lnSpcReduction="20000"/>
          </a:bodyPr>
          <a:lstStyle/>
          <a:p>
            <a:r>
              <a:rPr lang="el-GR" dirty="0"/>
              <a:t>Στα μέσα του 11</a:t>
            </a:r>
            <a:r>
              <a:rPr lang="el-GR" baseline="30000" dirty="0"/>
              <a:t>ου</a:t>
            </a:r>
            <a:r>
              <a:rPr lang="el-GR" dirty="0"/>
              <a:t> αιώνα π.Χ. οι δώδεκα φυλές του Ισραήλ συμφώνησαν πως ο Σαούλ της φυλής Βενιαμίν έπρεπε να συγκεντρώσει τη διακυβέρνησή τους σε μία μοναρχία, καθώς απαιτούσε τώρα η νέα εξωτερική απειλή. Για κάμποσο καιρό έφερε τους Φιλισταίους σε δύσκολη θέση. Ωστόσο, απέτυχε να ακολουθήσει το θέλημα του Θεού και συνεπώς εξολοθρεύθηκε από τα ιστορικά γεγονότα. </a:t>
            </a:r>
          </a:p>
          <a:p>
            <a:r>
              <a:rPr lang="el-GR" dirty="0"/>
              <a:t>Διάδοχος του Σαούλ ήταν ο Δαβίδ, που ήταν πριν βαστάζος των όπλων του. Το όνομα «</a:t>
            </a:r>
            <a:r>
              <a:rPr lang="el-GR" dirty="0" err="1"/>
              <a:t>δαβίδ</a:t>
            </a:r>
            <a:r>
              <a:rPr lang="el-GR" dirty="0"/>
              <a:t>» είναι στρατιωτικός τίτλος. Το αρχικό του όνομα είναι άγνωστο. Ο Δαβίδ έγινε πρωταγωνιστής των νότιων φυλών, μιας ομάδας γνωστής ως «Ιούδας», που πρέπει να ήταν η μεγαλύτερη από αυτές τις φυλές. Από τη βάση αυτή ο Δαβίδ νίκησε τους Φιλισταίους και απελευθέρωσε τις βόρειες φυλές. Με τη νίκη, το πρώτο πρόβλημα που αντιμετώπισε ήταν η επανένωση των νότιων με τις βόρειες φυλές. </a:t>
            </a:r>
          </a:p>
          <a:p>
            <a:r>
              <a:rPr lang="el-GR" dirty="0"/>
              <a:t>Διάλεξε τα Ιεροσόλυμα, που η θέση τους ήταν κοντά στα όρια των δύο ομάδων φυλών. Όταν κέρδισαν τη γη της επαγγελίας, </a:t>
            </a:r>
            <a:r>
              <a:rPr lang="el-GR" b="1" dirty="0"/>
              <a:t>οι Εβραίοι σοφοί άρχισαν να μιλάνε για </a:t>
            </a:r>
            <a:r>
              <a:rPr lang="el-GR" b="1" dirty="0">
                <a:solidFill>
                  <a:srgbClr val="FF0000"/>
                </a:solidFill>
              </a:rPr>
              <a:t>δεύτερη διαθήκη </a:t>
            </a:r>
            <a:r>
              <a:rPr lang="el-GR" b="1" dirty="0"/>
              <a:t>που σχετιζόταν με τον Δαβίδ και με αυτό που γρήγορα γινόταν η ιερή πόλη της Ιερουσαλήμ. Η δεύτερη διαθήκη περιέγραφε τη </a:t>
            </a:r>
            <a:r>
              <a:rPr lang="el-GR" b="1" dirty="0">
                <a:solidFill>
                  <a:srgbClr val="FF0000"/>
                </a:solidFill>
                <a:effectLst>
                  <a:outerShdw blurRad="38100" dist="38100" dir="2700000" algn="tl">
                    <a:srgbClr val="000000">
                      <a:alpha val="43137"/>
                    </a:srgbClr>
                  </a:outerShdw>
                </a:effectLst>
              </a:rPr>
              <a:t>νέα βασιλική οικογένεια</a:t>
            </a:r>
            <a:r>
              <a:rPr lang="el-GR" b="1" dirty="0">
                <a:solidFill>
                  <a:srgbClr val="FF0000"/>
                </a:solidFill>
              </a:rPr>
              <a:t> </a:t>
            </a:r>
            <a:r>
              <a:rPr lang="el-GR" b="1" dirty="0"/>
              <a:t>των Ιουδαίων ως ευλογημένη από τον Θεό «από γενεάς εις </a:t>
            </a:r>
            <a:r>
              <a:rPr lang="el-GR" b="1" dirty="0" err="1"/>
              <a:t>γενεάν</a:t>
            </a:r>
            <a:r>
              <a:rPr lang="el-GR" b="1" dirty="0"/>
              <a:t>». Ως προς τα </a:t>
            </a:r>
            <a:r>
              <a:rPr lang="el-GR" b="1" dirty="0">
                <a:solidFill>
                  <a:srgbClr val="FF0000"/>
                </a:solidFill>
                <a:effectLst>
                  <a:outerShdw blurRad="38100" dist="38100" dir="2700000" algn="tl">
                    <a:srgbClr val="000000">
                      <a:alpha val="43137"/>
                    </a:srgbClr>
                  </a:outerShdw>
                </a:effectLst>
              </a:rPr>
              <a:t>Ιεροσόλυμα</a:t>
            </a:r>
            <a:r>
              <a:rPr lang="el-GR" b="1" dirty="0"/>
              <a:t>, αυτά είχαν εκλεγεί από τον Θεό ως αιώνια κατοικία Του</a:t>
            </a:r>
            <a:r>
              <a:rPr lang="el-GR" dirty="0"/>
              <a:t>. Η θεία εκλογή του οίκου Δαβίδ, θα γινόταν αργότερα μέρος της Χριστιανικής θεολογίας. </a:t>
            </a:r>
          </a:p>
        </p:txBody>
      </p:sp>
    </p:spTree>
    <p:extLst>
      <p:ext uri="{BB962C8B-B14F-4D97-AF65-F5344CB8AC3E}">
        <p14:creationId xmlns:p14="http://schemas.microsoft.com/office/powerpoint/2010/main" val="3773022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55BBB3-6EC8-F41F-A816-24E8827574E2}"/>
              </a:ext>
            </a:extLst>
          </p:cNvPr>
          <p:cNvSpPr>
            <a:spLocks noGrp="1"/>
          </p:cNvSpPr>
          <p:nvPr>
            <p:ph type="title"/>
          </p:nvPr>
        </p:nvSpPr>
        <p:spPr>
          <a:xfrm>
            <a:off x="838200" y="18255"/>
            <a:ext cx="10515600" cy="896145"/>
          </a:xfrm>
        </p:spPr>
        <p:txBody>
          <a:bodyPr>
            <a:normAutofit fontScale="90000"/>
          </a:bodyPr>
          <a:lstStyle/>
          <a:p>
            <a:pPr algn="ctr"/>
            <a:r>
              <a:rPr lang="el-GR" sz="3200" b="1" dirty="0"/>
              <a:t>Ιουδαϊσμός</a:t>
            </a:r>
            <a:br>
              <a:rPr lang="el-GR" sz="3200" b="1" dirty="0"/>
            </a:br>
            <a:r>
              <a:rPr lang="el-GR" sz="3200" b="1" dirty="0"/>
              <a:t>Η Εδραίωση της Εβραϊκής Πολιτείας</a:t>
            </a:r>
            <a:endParaRPr lang="el-GR" sz="3200" dirty="0"/>
          </a:p>
        </p:txBody>
      </p:sp>
      <p:sp>
        <p:nvSpPr>
          <p:cNvPr id="3" name="Θέση περιεχομένου 2">
            <a:extLst>
              <a:ext uri="{FF2B5EF4-FFF2-40B4-BE49-F238E27FC236}">
                <a16:creationId xmlns:a16="http://schemas.microsoft.com/office/drawing/2014/main" id="{F78688CB-EA75-1336-2DA4-611512D3EFB7}"/>
              </a:ext>
            </a:extLst>
          </p:cNvPr>
          <p:cNvSpPr>
            <a:spLocks noGrp="1"/>
          </p:cNvSpPr>
          <p:nvPr>
            <p:ph idx="1"/>
          </p:nvPr>
        </p:nvSpPr>
        <p:spPr>
          <a:xfrm>
            <a:off x="0" y="760288"/>
            <a:ext cx="12192000" cy="6097712"/>
          </a:xfrm>
        </p:spPr>
        <p:txBody>
          <a:bodyPr>
            <a:normAutofit fontScale="92500" lnSpcReduction="20000"/>
          </a:bodyPr>
          <a:lstStyle/>
          <a:p>
            <a:r>
              <a:rPr lang="el-GR" dirty="0"/>
              <a:t>Ο Δαβίδ ήθελε να κάνει πιο μεγάλη τη φήμη της Ιερουσαλήμ χτίζοντας ένα ιερό, έναν οίκο για τον Θεό, αλλά αυτό δεν επρόκειτο να γίνει. Κατά την παράδοση που επικρατούσε τότε στον Ισραήλ η μόνη κατοικία του Θεού </a:t>
            </a:r>
            <a:r>
              <a:rPr lang="el-GR" dirty="0" err="1"/>
              <a:t>ληταν</a:t>
            </a:r>
            <a:r>
              <a:rPr lang="el-GR" dirty="0"/>
              <a:t> η Κιβωτός της Διαθήκης. Ο Δαβίδ δεν άσκησε πίεση στο θέμα αυτό, απλώς μετέφερε την Κιβωτό της Διαθήκης στα Ιεροσόλυμα.</a:t>
            </a:r>
          </a:p>
          <a:p>
            <a:r>
              <a:rPr lang="el-GR" dirty="0"/>
              <a:t>Πράγματι ο Δαβίδ φάνηκε σαν ευλογημένος από τον Θεό. Όπως όμως σημειώνουν οι Παροιμίες 16, 18 «</a:t>
            </a:r>
            <a:r>
              <a:rPr lang="el-GR" i="1" dirty="0" err="1"/>
              <a:t>πρὸ</a:t>
            </a:r>
            <a:r>
              <a:rPr lang="el-GR" i="1" dirty="0"/>
              <a:t> </a:t>
            </a:r>
            <a:r>
              <a:rPr lang="el-GR" i="1" dirty="0" err="1"/>
              <a:t>συντριβῆς</a:t>
            </a:r>
            <a:r>
              <a:rPr lang="el-GR" i="1" dirty="0"/>
              <a:t> </a:t>
            </a:r>
            <a:r>
              <a:rPr lang="el-GR" i="1" dirty="0" err="1"/>
              <a:t>ἡγεῖται</a:t>
            </a:r>
            <a:r>
              <a:rPr lang="el-GR" i="1" dirty="0"/>
              <a:t> </a:t>
            </a:r>
            <a:r>
              <a:rPr lang="el-GR" i="1" dirty="0" err="1"/>
              <a:t>ὕβρις</a:t>
            </a:r>
            <a:r>
              <a:rPr lang="el-GR" dirty="0"/>
              <a:t>», και ο Δαβίδ δεν επρόκειτο να αποτελέσει εξαίρεση (Περίπτωση Ουρία- </a:t>
            </a:r>
            <a:r>
              <a:rPr lang="el-GR" dirty="0" err="1"/>
              <a:t>Βεερσεβά</a:t>
            </a:r>
            <a:r>
              <a:rPr lang="el-GR" dirty="0"/>
              <a:t>- έλεγχος προφήτου Νάθαν). </a:t>
            </a:r>
          </a:p>
          <a:p>
            <a:r>
              <a:rPr lang="el-GR" dirty="0"/>
              <a:t>Ο προφήτης Νάθαν κατέκρινε έντονα τον συντετριμμένο Δαβίδ και του τόνισε πως ακόμα και ο βασιλιάς δεν είναι πάνω από τις εντολές του Θεού. Ως προς την τιμωρία προφήτεψε πως κακό θα πέσει στον οίκο του Δαβίδ εξαιτίας της παράβασης (</a:t>
            </a:r>
            <a:r>
              <a:rPr lang="el-GR" dirty="0" err="1"/>
              <a:t>Άμνων</a:t>
            </a:r>
            <a:r>
              <a:rPr lang="el-GR" dirty="0"/>
              <a:t>, </a:t>
            </a:r>
            <a:r>
              <a:rPr lang="el-GR" dirty="0" err="1"/>
              <a:t>Αβεσαλώμ</a:t>
            </a:r>
            <a:r>
              <a:rPr lang="el-GR" dirty="0"/>
              <a:t>).</a:t>
            </a:r>
          </a:p>
          <a:p>
            <a:r>
              <a:rPr lang="el-GR" dirty="0"/>
              <a:t>Στα γεράματά του έπεισε την </a:t>
            </a:r>
            <a:r>
              <a:rPr lang="el-GR" dirty="0" err="1"/>
              <a:t>Βεερσεβά</a:t>
            </a:r>
            <a:r>
              <a:rPr lang="el-GR" dirty="0"/>
              <a:t> να παραιτηθεί υπέρ του γιου τους </a:t>
            </a:r>
            <a:r>
              <a:rPr lang="el-GR" b="1" dirty="0">
                <a:solidFill>
                  <a:srgbClr val="FF0000"/>
                </a:solidFill>
              </a:rPr>
              <a:t>Σολομώντα, που ανέβηκε στον θρόνο το 973 π.Χ., σε ηλικία 13 χρονών</a:t>
            </a:r>
            <a:r>
              <a:rPr lang="el-GR" dirty="0"/>
              <a:t>. Ο νεαρός βασιλιάς προώθησε το </a:t>
            </a:r>
            <a:r>
              <a:rPr lang="el-GR" dirty="0">
                <a:solidFill>
                  <a:srgbClr val="FF0000"/>
                </a:solidFill>
              </a:rPr>
              <a:t>σχέδιο κατασκευής του Ιερού</a:t>
            </a:r>
            <a:r>
              <a:rPr lang="el-GR" dirty="0"/>
              <a:t>, της μόνιμης κατοικίας του Θεού στα Ιεροσόλυμα. Ακούστηκαν φωνές αμφισβήτησης. Για να κτίσει το αμφισβητούμενο Ιερό στρατολόγησε εργασία από τις βόρειες φυλές, τις οποίες δεν συμπεριφέρθηκε καλά, γεγονός που τους έκανε να τον μισήσουν διπλά, και από το γεγονός ότι οι νότιες φυλές δεν υποχρεώθηκαν να εργαστούν το ίδιο στην ανοικοδόμηση του Ναού.</a:t>
            </a:r>
          </a:p>
        </p:txBody>
      </p:sp>
    </p:spTree>
    <p:extLst>
      <p:ext uri="{BB962C8B-B14F-4D97-AF65-F5344CB8AC3E}">
        <p14:creationId xmlns:p14="http://schemas.microsoft.com/office/powerpoint/2010/main" val="3122748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B7230B-B9FC-6FE8-F8D7-3A00AEE5A908}"/>
              </a:ext>
            </a:extLst>
          </p:cNvPr>
          <p:cNvSpPr>
            <a:spLocks noGrp="1"/>
          </p:cNvSpPr>
          <p:nvPr>
            <p:ph type="title"/>
          </p:nvPr>
        </p:nvSpPr>
        <p:spPr>
          <a:xfrm>
            <a:off x="838200" y="18255"/>
            <a:ext cx="10515600" cy="780531"/>
          </a:xfrm>
        </p:spPr>
        <p:txBody>
          <a:bodyPr>
            <a:normAutofit fontScale="90000"/>
          </a:bodyPr>
          <a:lstStyle/>
          <a:p>
            <a:pPr algn="ctr"/>
            <a:r>
              <a:rPr lang="el-GR" sz="3200" b="1" dirty="0"/>
              <a:t>Ιουδαϊσμός</a:t>
            </a:r>
            <a:br>
              <a:rPr lang="el-GR" sz="3200" b="1" dirty="0"/>
            </a:br>
            <a:r>
              <a:rPr lang="el-GR" sz="3200" b="1" dirty="0"/>
              <a:t>Η Εδραίωση της Εβραϊκής Πολιτείας</a:t>
            </a:r>
            <a:endParaRPr lang="el-GR" sz="3200" dirty="0"/>
          </a:p>
        </p:txBody>
      </p:sp>
      <p:sp>
        <p:nvSpPr>
          <p:cNvPr id="3" name="Θέση περιεχομένου 2">
            <a:extLst>
              <a:ext uri="{FF2B5EF4-FFF2-40B4-BE49-F238E27FC236}">
                <a16:creationId xmlns:a16="http://schemas.microsoft.com/office/drawing/2014/main" id="{4242C423-81C9-E58C-DC5C-BD3779C788FA}"/>
              </a:ext>
            </a:extLst>
          </p:cNvPr>
          <p:cNvSpPr>
            <a:spLocks noGrp="1"/>
          </p:cNvSpPr>
          <p:nvPr>
            <p:ph idx="1"/>
          </p:nvPr>
        </p:nvSpPr>
        <p:spPr>
          <a:xfrm>
            <a:off x="0" y="883578"/>
            <a:ext cx="12192000" cy="5974422"/>
          </a:xfrm>
        </p:spPr>
        <p:txBody>
          <a:bodyPr>
            <a:normAutofit fontScale="85000" lnSpcReduction="20000"/>
          </a:bodyPr>
          <a:lstStyle/>
          <a:p>
            <a:r>
              <a:rPr lang="el-GR" dirty="0"/>
              <a:t>Οι αποξενωμένες βόρειες φυλές με τον θάνατο του Σολομώντα επαναβεβαίωσαν τη δυσαρέσκειά τους. Ονομάζοντας τον εαυτό τους </a:t>
            </a:r>
            <a:r>
              <a:rPr lang="el-GR" b="1" dirty="0">
                <a:solidFill>
                  <a:srgbClr val="FF0000"/>
                </a:solidFill>
              </a:rPr>
              <a:t>Ισραήλ</a:t>
            </a:r>
            <a:r>
              <a:rPr lang="el-GR" dirty="0"/>
              <a:t>, αποκόπηκαν από τον οίκο του Δαβίδ. Το κράτος του </a:t>
            </a:r>
            <a:r>
              <a:rPr lang="el-GR" b="1" dirty="0">
                <a:solidFill>
                  <a:srgbClr val="FF0000"/>
                </a:solidFill>
              </a:rPr>
              <a:t>Ιούδα</a:t>
            </a:r>
            <a:r>
              <a:rPr lang="el-GR" dirty="0"/>
              <a:t>, το νότιο υπόλοιπο του πανίσχυρου </a:t>
            </a:r>
            <a:r>
              <a:rPr lang="el-GR" dirty="0" err="1"/>
              <a:t>Δαβιδικού</a:t>
            </a:r>
            <a:r>
              <a:rPr lang="el-GR" dirty="0"/>
              <a:t> βασιλείου, απολάμβανε το κύρος της δεύτερης διαθήκης. Ωστόσο, η αποχώρηση του Ισραήλ κατέστησε τους διαιρεμένους Εβραίους λεία των γειτόνων τους. Τα επόμενα 300 χρόνια παρουσιάζουν την εικόνα της παρακμής.</a:t>
            </a:r>
          </a:p>
          <a:p>
            <a:r>
              <a:rPr lang="el-GR" dirty="0"/>
              <a:t>Αυτή η ταλαίπωρη εποχή υπήρξε εποχή ακμής της Εβραϊκής προφητείας (προφήτης Ηλίας – βασίλισσα </a:t>
            </a:r>
            <a:r>
              <a:rPr lang="el-GR" dirty="0" err="1"/>
              <a:t>Ιεζάβελ</a:t>
            </a:r>
            <a:r>
              <a:rPr lang="el-GR" dirty="0"/>
              <a:t> – βασιλιάς </a:t>
            </a:r>
            <a:r>
              <a:rPr lang="el-GR" dirty="0" err="1"/>
              <a:t>Άχαβ</a:t>
            </a:r>
            <a:r>
              <a:rPr lang="el-GR" dirty="0"/>
              <a:t> – χωράφι </a:t>
            </a:r>
            <a:r>
              <a:rPr lang="el-GR" dirty="0" err="1"/>
              <a:t>Ναβώθ</a:t>
            </a:r>
            <a:r>
              <a:rPr lang="el-GR" dirty="0"/>
              <a:t>). Ο προφήτης </a:t>
            </a:r>
            <a:r>
              <a:rPr lang="el-GR" dirty="0" err="1"/>
              <a:t>Αμώς</a:t>
            </a:r>
            <a:r>
              <a:rPr lang="el-GR" dirty="0"/>
              <a:t> θύμιζε στον Ισραήλ το νόημα της μωσαϊκής διαθήκης. Η Εβραϊκή κοινότητα πρέπει να ζήσει είτε με τους νόμους της κοινωνικής δικαιοσύνης είτε να χάσει τα προνόμια του εκλεκτού λαού. Προβλέπει την καταστροφή του Ισραήλ, αν το εγωιστικό μοντέλο συμπεριφοράς συνεχιζόταν. </a:t>
            </a:r>
          </a:p>
          <a:p>
            <a:r>
              <a:rPr lang="el-GR" dirty="0"/>
              <a:t>Μία γενιά μετά τον </a:t>
            </a:r>
            <a:r>
              <a:rPr lang="el-GR" dirty="0" err="1"/>
              <a:t>Αμώς</a:t>
            </a:r>
            <a:r>
              <a:rPr lang="el-GR" dirty="0"/>
              <a:t> το κράτος του Ισραήλ δεν υπήρχε. Η Ασσυρία κατέλαβε τον Ισραήλ το 721 π.Χ., η τακτική των </a:t>
            </a:r>
            <a:r>
              <a:rPr lang="el-GR" dirty="0" err="1"/>
              <a:t>Ασσυρίων</a:t>
            </a:r>
            <a:r>
              <a:rPr lang="el-GR" dirty="0"/>
              <a:t> ήταν να αφανίσουν την ταυτότητα του έθνους τους. Εκτόπισαν από τον Ισραήλ 27.000 και αντίστοιχος αριθμός ξένων εγκαταστάθηκε στο αφανισμένο βασίλειο. Μετά από εκατοντάδες χρόνια, αυτή η ανάμειξη λαών που επιβλήθηκε γέννησε έναν νέο λαό, που έγινε γνωστός με το όνομα Σαμαρείτες. Αυτοί ήταν εν μέρει Εβραίοι και δέχονταν ως άγιες Γραφές μόνο τα βιβλία της Πεντατεύχου. Οι ανόθευτες βόρειες φυλές τους μισούσαν σαν αίρεση νοθείας. Έτσι, οι 10 βόρειες φυλές χάθηκαν από την ιστορία. Μετά απ’  αυτό ο Ιουδαϊσμός θα αναπτύσσονταν από τις νότιες φυλές του Ιούδα.</a:t>
            </a:r>
          </a:p>
          <a:p>
            <a:endParaRPr lang="el-GR" dirty="0"/>
          </a:p>
        </p:txBody>
      </p:sp>
    </p:spTree>
    <p:extLst>
      <p:ext uri="{BB962C8B-B14F-4D97-AF65-F5344CB8AC3E}">
        <p14:creationId xmlns:p14="http://schemas.microsoft.com/office/powerpoint/2010/main" val="1311156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31F3E00-3BE4-4272-A401-82C030B6BC12}"/>
              </a:ext>
            </a:extLst>
          </p:cNvPr>
          <p:cNvSpPr>
            <a:spLocks noGrp="1"/>
          </p:cNvSpPr>
          <p:nvPr>
            <p:ph type="title"/>
          </p:nvPr>
        </p:nvSpPr>
        <p:spPr>
          <a:xfrm>
            <a:off x="838200" y="18255"/>
            <a:ext cx="10515600" cy="759511"/>
          </a:xfrm>
        </p:spPr>
        <p:txBody>
          <a:bodyPr>
            <a:normAutofit fontScale="90000"/>
          </a:bodyPr>
          <a:lstStyle/>
          <a:p>
            <a:pPr algn="ctr"/>
            <a:r>
              <a:rPr lang="el-GR" sz="3200" b="1" dirty="0"/>
              <a:t>Ιουδαϊσμός</a:t>
            </a:r>
            <a:br>
              <a:rPr lang="el-GR" sz="3200" b="1" dirty="0"/>
            </a:br>
            <a:r>
              <a:rPr lang="el-GR" sz="3200" b="1" dirty="0"/>
              <a:t>Η Εδραίωση της Εβραϊκής Πολιτείας</a:t>
            </a:r>
            <a:endParaRPr lang="el-GR" sz="3200" dirty="0"/>
          </a:p>
        </p:txBody>
      </p:sp>
      <p:sp>
        <p:nvSpPr>
          <p:cNvPr id="3" name="Θέση περιεχομένου 2">
            <a:extLst>
              <a:ext uri="{FF2B5EF4-FFF2-40B4-BE49-F238E27FC236}">
                <a16:creationId xmlns:a16="http://schemas.microsoft.com/office/drawing/2014/main" id="{C0B1E0A6-D1FE-4317-B2EB-9834E9DCAD97}"/>
              </a:ext>
            </a:extLst>
          </p:cNvPr>
          <p:cNvSpPr>
            <a:spLocks noGrp="1"/>
          </p:cNvSpPr>
          <p:nvPr>
            <p:ph idx="1"/>
          </p:nvPr>
        </p:nvSpPr>
        <p:spPr>
          <a:xfrm>
            <a:off x="0" y="777766"/>
            <a:ext cx="12192000" cy="6080234"/>
          </a:xfrm>
        </p:spPr>
        <p:txBody>
          <a:bodyPr>
            <a:normAutofit fontScale="85000" lnSpcReduction="10000"/>
          </a:bodyPr>
          <a:lstStyle/>
          <a:p>
            <a:r>
              <a:rPr lang="el-GR" dirty="0"/>
              <a:t>Οι προφήτες του Ιούδα είχαν μία εύκολη εξήγηση αυτών των γεγονότων. Οι βόρειες φυλές αθέτησαν τη διαθήκη με τον οίκο Δαβίδ και γι’ αυτό υπέστησαν τις προβλεπόμενες συνέπειες. </a:t>
            </a:r>
          </a:p>
          <a:p>
            <a:r>
              <a:rPr lang="el-GR" dirty="0"/>
              <a:t>Το </a:t>
            </a:r>
            <a:r>
              <a:rPr lang="el-GR" b="1" dirty="0">
                <a:solidFill>
                  <a:srgbClr val="00B050"/>
                </a:solidFill>
              </a:rPr>
              <a:t>701 π.Χ. </a:t>
            </a:r>
            <a:r>
              <a:rPr lang="el-GR" dirty="0"/>
              <a:t>ασσυριακά στρατεύματα πολιόρκησαν τα Ιεροσόλυμα. Ο προφήτης Ησαΐας </a:t>
            </a:r>
            <a:r>
              <a:rPr lang="el-GR" dirty="0" err="1"/>
              <a:t>προείπε</a:t>
            </a:r>
            <a:r>
              <a:rPr lang="el-GR" dirty="0"/>
              <a:t> την καταστροφή του εχθρού. Επαληθεύθηκε, καθώς η πανώλη θέρισε το στρατόπεδο του εχθρού. Αυτό το κατά τα φαινόμενα θαύμα μεγάλωσε τη φήμη της Ιερουσαλήμ ως ιερής πόλης και έδωσε πολύ κύρος στα διαπιστευτήρια του Ησαΐα. Για τα επόμενα 100 χρόνια το κράτος του Ισραήλ χάρηκε σχετική ευημερία. Ωστόσο, ο βασιλιάς Μανασσής παραβίασε την πρώτη εντολή λατρεύοντας τον </a:t>
            </a:r>
            <a:r>
              <a:rPr lang="el-GR" dirty="0" err="1"/>
              <a:t>Βάαλ</a:t>
            </a:r>
            <a:r>
              <a:rPr lang="el-GR" dirty="0"/>
              <a:t> στο Ιερό. Ενθάρρυνε επίσης την πίστη στην ασσυριακή αστρική λατρεία. Όταν το κράτος του Ιούδα τσακίστηκε από παντοδύναμους εχθρούς, οι θρησκευόμενοι Εβραίοι το είδαν σαν αποτέλεσμα της ειδωλολατρίας του Μανασσή. </a:t>
            </a:r>
          </a:p>
          <a:p>
            <a:r>
              <a:rPr lang="el-GR" dirty="0"/>
              <a:t>Η </a:t>
            </a:r>
            <a:r>
              <a:rPr lang="el-GR" b="1" dirty="0">
                <a:solidFill>
                  <a:srgbClr val="00B050"/>
                </a:solidFill>
              </a:rPr>
              <a:t>Βαβυλώνα </a:t>
            </a:r>
            <a:r>
              <a:rPr lang="el-GR" dirty="0"/>
              <a:t>έγινε νέα απειλή για τον Ιούδα στα </a:t>
            </a:r>
            <a:r>
              <a:rPr lang="el-GR" b="1" dirty="0">
                <a:solidFill>
                  <a:srgbClr val="00B050"/>
                </a:solidFill>
              </a:rPr>
              <a:t>612 π.Χ.</a:t>
            </a:r>
            <a:r>
              <a:rPr lang="el-GR" dirty="0"/>
              <a:t>, όταν απρόσμενα η δύναμη αυτή συνέτριψε την Ασσυρία. Για ένα διάστημα το βασίλειο του Ιούδα πλήρωνε φόρο υποτέλειας στη Βαβυλώνα, μετά όμως αρνήθηκε την πληρωμή. Ο προφήτης Ιερεμίας </a:t>
            </a:r>
            <a:r>
              <a:rPr lang="el-GR" dirty="0" err="1"/>
              <a:t>προείπε</a:t>
            </a:r>
            <a:r>
              <a:rPr lang="el-GR" dirty="0"/>
              <a:t> πως η Βαβυλώνα θα γινόταν το όργανο του Θεού για την τιμωρία του Ιούδα εξαιτίας της ειδωλολατρίας του Μανασσή. Πράγματι, η Βαβυλώνα κατέστρεψε τον Ιούδα και έσυρε σε αιχμαλωσία τους εκλεκτούς πολίτες της στα </a:t>
            </a:r>
            <a:r>
              <a:rPr lang="el-GR" b="1" dirty="0">
                <a:solidFill>
                  <a:srgbClr val="00B050"/>
                </a:solidFill>
              </a:rPr>
              <a:t>586 π.Χ.</a:t>
            </a:r>
            <a:r>
              <a:rPr lang="el-GR" dirty="0"/>
              <a:t> Ο Ναός του Σολομώντα έγινε ερείπια και η Κιβωτός της Διαθήκης εξαφανίστηκε.</a:t>
            </a:r>
          </a:p>
        </p:txBody>
      </p:sp>
    </p:spTree>
    <p:extLst>
      <p:ext uri="{BB962C8B-B14F-4D97-AF65-F5344CB8AC3E}">
        <p14:creationId xmlns:p14="http://schemas.microsoft.com/office/powerpoint/2010/main" val="1728899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0942289-B41E-0841-8D2B-DA8A736F8215}"/>
              </a:ext>
            </a:extLst>
          </p:cNvPr>
          <p:cNvSpPr>
            <a:spLocks noGrp="1"/>
          </p:cNvSpPr>
          <p:nvPr>
            <p:ph type="title"/>
          </p:nvPr>
        </p:nvSpPr>
        <p:spPr>
          <a:xfrm>
            <a:off x="838200" y="18255"/>
            <a:ext cx="10515600" cy="762581"/>
          </a:xfrm>
        </p:spPr>
        <p:txBody>
          <a:bodyPr>
            <a:normAutofit fontScale="90000"/>
          </a:bodyPr>
          <a:lstStyle/>
          <a:p>
            <a:pPr algn="ctr"/>
            <a:r>
              <a:rPr lang="el-GR" sz="3600" b="1" dirty="0"/>
              <a:t>Ιουδαϊσμός</a:t>
            </a:r>
            <a:br>
              <a:rPr lang="el-GR" sz="3600" b="1" dirty="0"/>
            </a:br>
            <a:r>
              <a:rPr lang="el-GR" sz="3600" b="1" dirty="0"/>
              <a:t>Η Εδραίωση της Εβραϊκής Πολιτείας</a:t>
            </a:r>
            <a:endParaRPr lang="el-GR" sz="3600" dirty="0"/>
          </a:p>
        </p:txBody>
      </p:sp>
      <p:sp>
        <p:nvSpPr>
          <p:cNvPr id="3" name="Θέση περιεχομένου 2">
            <a:extLst>
              <a:ext uri="{FF2B5EF4-FFF2-40B4-BE49-F238E27FC236}">
                <a16:creationId xmlns:a16="http://schemas.microsoft.com/office/drawing/2014/main" id="{0FFE04D4-3493-11F1-6E67-3053AD9DC43C}"/>
              </a:ext>
            </a:extLst>
          </p:cNvPr>
          <p:cNvSpPr>
            <a:spLocks noGrp="1"/>
          </p:cNvSpPr>
          <p:nvPr>
            <p:ph idx="1"/>
          </p:nvPr>
        </p:nvSpPr>
        <p:spPr>
          <a:xfrm>
            <a:off x="0" y="893852"/>
            <a:ext cx="12192000" cy="5945893"/>
          </a:xfrm>
        </p:spPr>
        <p:txBody>
          <a:bodyPr>
            <a:normAutofit lnSpcReduction="10000"/>
          </a:bodyPr>
          <a:lstStyle/>
          <a:p>
            <a:r>
              <a:rPr lang="el-GR" dirty="0"/>
              <a:t>Η περήφανη ιστορία του Εβραϊκού λαού είχε φτάσει στο τέλος της. Θα χάνονταν δια παντός οι εξόριστοι του Ιούδα, όπως οι </a:t>
            </a:r>
            <a:r>
              <a:rPr lang="el-GR" dirty="0" err="1"/>
              <a:t>εκπατρισθέντες</a:t>
            </a:r>
            <a:r>
              <a:rPr lang="el-GR" dirty="0"/>
              <a:t> του Ισραήλ; </a:t>
            </a:r>
            <a:r>
              <a:rPr lang="el-GR" b="1" dirty="0"/>
              <a:t>Η πρώτη διαθήκη προφανώς καταλύθηκε</a:t>
            </a:r>
            <a:r>
              <a:rPr lang="el-GR" dirty="0"/>
              <a:t>. Ο Θεός δεν προστάτεψε τον εκλεκτό λαό Του, όπως είχε κάνει όταν οι </a:t>
            </a:r>
            <a:r>
              <a:rPr lang="el-GR" dirty="0" err="1"/>
              <a:t>Ασσύριοι</a:t>
            </a:r>
            <a:r>
              <a:rPr lang="el-GR" dirty="0"/>
              <a:t> αρχικά απείλησαν να καταστρέψουν τον Ιούδα. </a:t>
            </a:r>
            <a:r>
              <a:rPr lang="el-GR" b="1" dirty="0"/>
              <a:t>Η δεύτερη διαθήκη επίσης καταλύθηκε</a:t>
            </a:r>
            <a:r>
              <a:rPr lang="el-GR" dirty="0"/>
              <a:t>. Η Ιερουσαλήμ ερειπώθηκε και οι απόγονοι του Δαβίδ ήταν αλυσοδεμένοι. </a:t>
            </a:r>
          </a:p>
          <a:p>
            <a:r>
              <a:rPr lang="el-GR" dirty="0"/>
              <a:t>Οι εξόριστοι του Ιούδα διατήρησαν την παλιά τους πίστη. Δέχτηκαν τις δοκιμασίες τους ως τιμωρία του Θεού και ως πειθαρχία για τις παραβάσεις τους. Εξακολουθούσαν να βλέπουν τον εαυτό τους ως εκλεκτό λαό του Θεού και να προβλέπουν την αποκατάσταση του οίκου του Δαβίδ. Κατά την πιο σκοτεινή ώρα, η νέα ιδέα του ερχόμενου </a:t>
            </a:r>
            <a:r>
              <a:rPr lang="el-GR" dirty="0" err="1"/>
              <a:t>δαβιδίτη</a:t>
            </a:r>
            <a:r>
              <a:rPr lang="el-GR" dirty="0"/>
              <a:t> βασιλιά μαλάκωνε την αγωνία τους.</a:t>
            </a:r>
          </a:p>
          <a:p>
            <a:r>
              <a:rPr lang="el-GR" dirty="0"/>
              <a:t>Η ικανότητα του εβραϊκού πνεύματος να υπομένει και να ευδοκιμεί, ένα χαρακτηριστικό που θα εμφανιζόταν στο μέλλον πολλές φορές, </a:t>
            </a:r>
            <a:r>
              <a:rPr lang="el-GR" dirty="0" err="1"/>
              <a:t>τώρ</a:t>
            </a:r>
            <a:r>
              <a:rPr lang="el-GR" dirty="0"/>
              <a:t> επιβεβαίωσε </a:t>
            </a:r>
            <a:r>
              <a:rPr lang="el-GR" dirty="0" err="1"/>
              <a:t>ηρωϊκά</a:t>
            </a:r>
            <a:r>
              <a:rPr lang="el-GR" dirty="0"/>
              <a:t> αυτόν τον χαρακτήρα του.</a:t>
            </a:r>
          </a:p>
        </p:txBody>
      </p:sp>
    </p:spTree>
    <p:extLst>
      <p:ext uri="{BB962C8B-B14F-4D97-AF65-F5344CB8AC3E}">
        <p14:creationId xmlns:p14="http://schemas.microsoft.com/office/powerpoint/2010/main" val="2274524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E5C0B7-7FB0-ACFD-97C2-F6BBDFBC64F3}"/>
              </a:ext>
            </a:extLst>
          </p:cNvPr>
          <p:cNvSpPr>
            <a:spLocks noGrp="1"/>
          </p:cNvSpPr>
          <p:nvPr>
            <p:ph type="title"/>
          </p:nvPr>
        </p:nvSpPr>
        <p:spPr>
          <a:xfrm>
            <a:off x="0" y="18256"/>
            <a:ext cx="12192000" cy="813952"/>
          </a:xfrm>
        </p:spPr>
        <p:txBody>
          <a:bodyPr>
            <a:normAutofit fontScale="90000"/>
          </a:bodyPr>
          <a:lstStyle/>
          <a:p>
            <a:pPr algn="ctr"/>
            <a:r>
              <a:rPr lang="el-GR" sz="3200" b="1" dirty="0"/>
              <a:t>Ιουδαϊσμός</a:t>
            </a:r>
            <a:br>
              <a:rPr lang="el-GR" sz="3200" b="1" dirty="0"/>
            </a:br>
            <a:r>
              <a:rPr lang="el-GR" sz="3200" b="1" dirty="0"/>
              <a:t>Η Εβραϊκή Απάντηση στη Βαβυλώνια Αιχμαλωσία</a:t>
            </a:r>
          </a:p>
        </p:txBody>
      </p:sp>
      <p:sp>
        <p:nvSpPr>
          <p:cNvPr id="3" name="Θέση περιεχομένου 2">
            <a:extLst>
              <a:ext uri="{FF2B5EF4-FFF2-40B4-BE49-F238E27FC236}">
                <a16:creationId xmlns:a16="http://schemas.microsoft.com/office/drawing/2014/main" id="{C0FED41F-61A8-11DD-427E-DFFBF4C74823}"/>
              </a:ext>
            </a:extLst>
          </p:cNvPr>
          <p:cNvSpPr>
            <a:spLocks noGrp="1"/>
          </p:cNvSpPr>
          <p:nvPr>
            <p:ph idx="1"/>
          </p:nvPr>
        </p:nvSpPr>
        <p:spPr>
          <a:xfrm>
            <a:off x="-1" y="832208"/>
            <a:ext cx="12191999" cy="6007536"/>
          </a:xfrm>
        </p:spPr>
        <p:txBody>
          <a:bodyPr/>
          <a:lstStyle/>
          <a:p>
            <a:r>
              <a:rPr lang="el-GR" dirty="0"/>
              <a:t>Οι Γραφές περιγράφουν τη λατρεία του </a:t>
            </a:r>
            <a:r>
              <a:rPr lang="el-GR" dirty="0" err="1"/>
              <a:t>Βάαλ</a:t>
            </a:r>
            <a:r>
              <a:rPr lang="el-GR" dirty="0"/>
              <a:t> των αρχαίων </a:t>
            </a:r>
            <a:r>
              <a:rPr lang="el-GR" dirty="0" err="1"/>
              <a:t>Χαναανιτών</a:t>
            </a:r>
            <a:r>
              <a:rPr lang="el-GR" dirty="0"/>
              <a:t> ως τον εχθρό του Ιουδαϊσμού. Ωστόσο, η θεολογία του </a:t>
            </a:r>
            <a:r>
              <a:rPr lang="el-GR" dirty="0" err="1"/>
              <a:t>Βάαλ</a:t>
            </a:r>
            <a:r>
              <a:rPr lang="el-GR" dirty="0"/>
              <a:t> είχε παραδοσιακά τονίσει πως η ζωή ποτέ δεν καταστρέφεται πλήρως. Οι αναλογίες που αντλούσε από τη φύση ενθάρρυναν την αισιοδοξία. Έτσι, οι θεολόγοι του Ιουδαϊσμού ανέπτυξαν την ιδέα ότι λαμπρότερες ημέρες θα έρχονταν και πως το δίκαιο υπόλειμμα του Ιουδαϊκού λαού, οι Αιχμάλωτοι, στο τέλος θα νικήσει.</a:t>
            </a:r>
          </a:p>
          <a:p>
            <a:r>
              <a:rPr lang="el-GR" dirty="0"/>
              <a:t>Μέχρι τη Βαβυλώνια αιχμαλωσία ο Ιουδαϊσμός δεν είχε αναπτύξει την ιδέα της μετά θάνατο ζωής. Οι Γραφές μιλούν για το </a:t>
            </a:r>
            <a:r>
              <a:rPr lang="en-GB" dirty="0" err="1"/>
              <a:t>Sheol</a:t>
            </a:r>
            <a:r>
              <a:rPr lang="en-GB" dirty="0"/>
              <a:t>, </a:t>
            </a:r>
            <a:r>
              <a:rPr lang="el-GR" dirty="0"/>
              <a:t>έναν Εβραϊκό Κάτω κόσμο, όπου οι νεκροί ζούσαν, προσωρινές, σκιώδεις υπάρξεις. Αυτή η άποψη άλλαξε με την εμπειρία της εθνικής καταστροφής και της μαζικής απέλασης σε ξένη χώρα. Μέχρι την πτώση του Ιούδα, οι Εβραίοι πιστοί είχαν ενδιαφερθεί μόνο για υποθέσεις αυτού του κόσμου, αλλά καθώς οι εγκόσμιες συνθήκες δεν ενθάρρυναν πια τις ελπίδες τους, οι Ιουδαίοι τώρα κοίταζαν πέρα από την ανθρώπινη ιστορία.</a:t>
            </a:r>
          </a:p>
        </p:txBody>
      </p:sp>
    </p:spTree>
    <p:extLst>
      <p:ext uri="{BB962C8B-B14F-4D97-AF65-F5344CB8AC3E}">
        <p14:creationId xmlns:p14="http://schemas.microsoft.com/office/powerpoint/2010/main" val="2041688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8A7EA92-8D7C-44CC-BDF0-B7CAC72BB85C}"/>
              </a:ext>
            </a:extLst>
          </p:cNvPr>
          <p:cNvSpPr>
            <a:spLocks noGrp="1"/>
          </p:cNvSpPr>
          <p:nvPr>
            <p:ph type="title"/>
          </p:nvPr>
        </p:nvSpPr>
        <p:spPr>
          <a:xfrm>
            <a:off x="838200" y="18255"/>
            <a:ext cx="10515600" cy="885871"/>
          </a:xfrm>
        </p:spPr>
        <p:txBody>
          <a:bodyPr>
            <a:normAutofit fontScale="90000"/>
          </a:bodyPr>
          <a:lstStyle/>
          <a:p>
            <a:pPr algn="ctr"/>
            <a:r>
              <a:rPr lang="el-GR" sz="3600" b="1" dirty="0"/>
              <a:t>Ιουδαϊσμός</a:t>
            </a:r>
            <a:br>
              <a:rPr lang="el-GR" sz="3600" b="1" dirty="0"/>
            </a:br>
            <a:r>
              <a:rPr lang="el-GR" sz="3600" b="1" dirty="0"/>
              <a:t>Η Εβραϊκή Απάντηση στη Βαβυλώνια Αιχμαλωσία</a:t>
            </a:r>
            <a:endParaRPr lang="el-GR" sz="3600" dirty="0"/>
          </a:p>
        </p:txBody>
      </p:sp>
      <p:sp>
        <p:nvSpPr>
          <p:cNvPr id="3" name="Θέση περιεχομένου 2">
            <a:extLst>
              <a:ext uri="{FF2B5EF4-FFF2-40B4-BE49-F238E27FC236}">
                <a16:creationId xmlns:a16="http://schemas.microsoft.com/office/drawing/2014/main" id="{7AA854CB-CA0A-B528-60DE-599C3AE62573}"/>
              </a:ext>
            </a:extLst>
          </p:cNvPr>
          <p:cNvSpPr>
            <a:spLocks noGrp="1"/>
          </p:cNvSpPr>
          <p:nvPr>
            <p:ph idx="1"/>
          </p:nvPr>
        </p:nvSpPr>
        <p:spPr>
          <a:xfrm>
            <a:off x="0" y="904126"/>
            <a:ext cx="12192000" cy="5953874"/>
          </a:xfrm>
        </p:spPr>
        <p:txBody>
          <a:bodyPr>
            <a:normAutofit fontScale="92500" lnSpcReduction="20000"/>
          </a:bodyPr>
          <a:lstStyle/>
          <a:p>
            <a:r>
              <a:rPr lang="el-GR" dirty="0"/>
              <a:t>Ο Ιουδαϊσμός, πιστός στις αρχές του, δεν μπορούσε εύκολα να συλλάβει την αιώνια ζωή σαν ασώματη ύπαρξη. Αντιθέτως, οι νεκροί θα ανασταίνονταν και αυτοί που θα ζούσαν στην αθανασία θα είχαν τα φυσικά τους σώματα, που είχαν στη γη. Παρόμοια, η Ιουδαϊκή μεταθανάτια ζωή θα ήταν σε μία ανακαινισμένη γη.</a:t>
            </a:r>
          </a:p>
          <a:p>
            <a:r>
              <a:rPr lang="el-GR" dirty="0"/>
              <a:t>Αν η ζωή του Ιουδαίου δεν είχε σκληρά καταπιεστεί στη Βαβυλώνα, είναι αμφίβολο αν είχαν αναπτυχθεί κάποιες νέες θεολογικές αντιλήψεις. Οι ξεριζωμένοι Ιουδαίοι τα πήγαν αρκετά καλά στη Βαβυλώνα ως έμποροι. Έχει ενδιαφέρον ότι οι Εβραίοι θεωρούσαν τους εμπόρους ως παράσιτα. Το χωρίο του </a:t>
            </a:r>
            <a:r>
              <a:rPr lang="el-GR" dirty="0" err="1"/>
              <a:t>Ωσηέ</a:t>
            </a:r>
            <a:r>
              <a:rPr lang="el-GR" dirty="0"/>
              <a:t> 12,7 δείχνει προς αυτή την παλαιότερη εκτίμηση. Τώρα, οι Εβραίοι ως ξένοι στη Βαβυλώνα πέτυχαν σ’ αυτά τα επαγγέλματα.</a:t>
            </a:r>
          </a:p>
          <a:p>
            <a:r>
              <a:rPr lang="el-GR" dirty="0"/>
              <a:t>Η εμπορική απασχόληση και επικοινωνία υπήρξε παράγοντας για την εξαφάνιση πολλών διαφορετικών εθνικών ομάδων. Οι Ιουδαίοι της Βαβυλώνας αντιστάθηκαν επιτυχώς σ’ αυτή την τάση. Προσπάθησαν να διατηρήσουν την ξεχωριστή τους ταυτότητα κυρίως με την αυστηρή τήρηση του Σαββάτου. Ήταν αποφασισμένοι να αντιστρέψουν τη ροπή της θείας δυσμένειας, και έτσι το Σάββατο τηρείτο αυστηρά, από τη δύση του ηλίου της Παρασκευής μέχρι τη δύση του ηλίου του Σαββάτου. Αυτό βοήθησε στον διαχωρισμό της Ιουδαϊκής κοινότητας στη Βαβυλώνα, καθώς η αυστηρή τήρηση του Σαββάτου ήταν πολύ ορατή και καταστρεπτική ομαλών σχέσεων με τους εκτός. Συνεπώς, η κοινοτική ταυτότητα διατηρήθηκε στην ξένη γη. </a:t>
            </a:r>
          </a:p>
        </p:txBody>
      </p:sp>
    </p:spTree>
    <p:extLst>
      <p:ext uri="{BB962C8B-B14F-4D97-AF65-F5344CB8AC3E}">
        <p14:creationId xmlns:p14="http://schemas.microsoft.com/office/powerpoint/2010/main" val="3813441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6E93B19-77EA-3093-2AD0-62E917DAD293}"/>
              </a:ext>
            </a:extLst>
          </p:cNvPr>
          <p:cNvSpPr>
            <a:spLocks noGrp="1"/>
          </p:cNvSpPr>
          <p:nvPr>
            <p:ph type="title"/>
          </p:nvPr>
        </p:nvSpPr>
        <p:spPr>
          <a:xfrm>
            <a:off x="838200" y="18256"/>
            <a:ext cx="10515600" cy="824226"/>
          </a:xfrm>
        </p:spPr>
        <p:txBody>
          <a:bodyPr>
            <a:normAutofit fontScale="90000"/>
          </a:bodyPr>
          <a:lstStyle/>
          <a:p>
            <a:pPr algn="ctr"/>
            <a:r>
              <a:rPr lang="el-GR" sz="3600" b="1" dirty="0"/>
              <a:t>Ιουδαϊσμός</a:t>
            </a:r>
            <a:br>
              <a:rPr lang="el-GR" sz="3600" b="1" dirty="0"/>
            </a:br>
            <a:r>
              <a:rPr lang="el-GR" sz="3600" b="1" dirty="0"/>
              <a:t>Η Εβραϊκή Απάντηση στη Βαβυλώνια Αιχμαλωσία</a:t>
            </a:r>
            <a:endParaRPr lang="el-GR" sz="3600" dirty="0"/>
          </a:p>
        </p:txBody>
      </p:sp>
      <p:sp>
        <p:nvSpPr>
          <p:cNvPr id="3" name="Θέση περιεχομένου 2">
            <a:extLst>
              <a:ext uri="{FF2B5EF4-FFF2-40B4-BE49-F238E27FC236}">
                <a16:creationId xmlns:a16="http://schemas.microsoft.com/office/drawing/2014/main" id="{43B2F956-99D4-B037-33F6-598A0D2628DE}"/>
              </a:ext>
            </a:extLst>
          </p:cNvPr>
          <p:cNvSpPr>
            <a:spLocks noGrp="1"/>
          </p:cNvSpPr>
          <p:nvPr>
            <p:ph idx="1"/>
          </p:nvPr>
        </p:nvSpPr>
        <p:spPr>
          <a:xfrm>
            <a:off x="0" y="842482"/>
            <a:ext cx="12192000" cy="5997262"/>
          </a:xfrm>
        </p:spPr>
        <p:txBody>
          <a:bodyPr>
            <a:normAutofit fontScale="92500" lnSpcReduction="20000"/>
          </a:bodyPr>
          <a:lstStyle/>
          <a:p>
            <a:r>
              <a:rPr lang="el-GR" dirty="0"/>
              <a:t>Μετά από 50 χρόνια εξορίας ο </a:t>
            </a:r>
            <a:r>
              <a:rPr lang="el-GR" b="1" dirty="0">
                <a:solidFill>
                  <a:srgbClr val="00B050"/>
                </a:solidFill>
              </a:rPr>
              <a:t>Κύρος ο Μέγας της Περσίας </a:t>
            </a:r>
            <a:r>
              <a:rPr lang="el-GR" dirty="0"/>
              <a:t>κατάκτησε τη Βαβυλώνα. Καθώς διατέθηκε φιλικά προς τους Ιουδαίους αιχμαλώτους, που τον υποδέχθηκαν ως ελευθερωτή, ο Κύρος ενθάρρυνε ένα καραβάνι από 42.000 Ιουδαίους να επιστρέψουν στην Ιουδαία και να την κάνουν Περσική επαρχία. Επιπλέον, η ανοικοδόμηση του Ιερού στα Ιεροσόλυμα άρχισε υπό Περσική προστασία. </a:t>
            </a:r>
          </a:p>
          <a:p>
            <a:r>
              <a:rPr lang="el-GR" dirty="0"/>
              <a:t>Η δραματική αυτή αλλαγή γεγονότων μίλησε προς τον Ιουδαϊκό λαό. Πράγματι, ο Θεός τους ήταν θεός μέγας. Και πριν από το γεγονός αυτό, οι Ιουδαίοι είχαν καταλήξει στο συμπέρασμα πως ο δικός τους Θεός ήταν ο μόνος θεός. Η αιχμαλωσία στη Βαβυλώνα ήταν η δίκαιη κρίση του παντοδύναμου Θεού του σύμπαντος. Η Περσική απελευθέρωση ενθάρρυνε την πίστη αυτή.</a:t>
            </a:r>
          </a:p>
          <a:p>
            <a:r>
              <a:rPr lang="el-GR" dirty="0"/>
              <a:t>Όλο και περισσότερο το </a:t>
            </a:r>
            <a:r>
              <a:rPr lang="el-GR" b="1" dirty="0">
                <a:solidFill>
                  <a:srgbClr val="FF0000"/>
                </a:solidFill>
              </a:rPr>
              <a:t>όνομα </a:t>
            </a:r>
            <a:r>
              <a:rPr lang="el-GR" b="1" dirty="0" err="1">
                <a:solidFill>
                  <a:srgbClr val="FF0000"/>
                </a:solidFill>
              </a:rPr>
              <a:t>Γιαχβέ</a:t>
            </a:r>
            <a:r>
              <a:rPr lang="el-GR" b="1" dirty="0">
                <a:solidFill>
                  <a:srgbClr val="FF0000"/>
                </a:solidFill>
              </a:rPr>
              <a:t> </a:t>
            </a:r>
            <a:r>
              <a:rPr lang="el-GR" dirty="0" err="1"/>
              <a:t>χρησιμοποιόταν</a:t>
            </a:r>
            <a:r>
              <a:rPr lang="el-GR" dirty="0"/>
              <a:t> ως όνομα του Θεού. Με τον μυστηριώδη μη </a:t>
            </a:r>
            <a:r>
              <a:rPr lang="el-GR" dirty="0" err="1"/>
              <a:t>προφερόμενο</a:t>
            </a:r>
            <a:r>
              <a:rPr lang="el-GR" dirty="0"/>
              <a:t> χαρακτήρα της υπαινισσόταν την παντοδυναμία του Θεού. Οι Βαβυλώνιοι αιχμάλωτοι που επέστρεφαν δεν αναφέρονταν στον Θεό μ’ αυτό το όνομα κατά τις προφορικές επικοινωνίες, γιατί κάτι τέτοιο θα έδειχνε ασέβεια. Η άποψη ότι ο </a:t>
            </a:r>
            <a:r>
              <a:rPr lang="el-GR" dirty="0" err="1"/>
              <a:t>Γιαχβέ</a:t>
            </a:r>
            <a:r>
              <a:rPr lang="el-GR" dirty="0"/>
              <a:t> είναι Θεός όλων των λαών, είχε μεταμορφωτική επίδραση πάνω στην έννοια του «εκλεκτού λαού». Ο εκλεκτός λαός θα γινόταν διάκονος του κόσμου (Ιωνάς). Αυξήθηκαν οι προσπάθειες προσηλυτισμού. Για την επόμενη χιλιετία ο εκλεκτός λαός δεν θα ήταν κλειστή λέσχη, αλλά μία επεκτεινόμενη κοινότητα πιστών. </a:t>
            </a:r>
          </a:p>
        </p:txBody>
      </p:sp>
    </p:spTree>
    <p:extLst>
      <p:ext uri="{BB962C8B-B14F-4D97-AF65-F5344CB8AC3E}">
        <p14:creationId xmlns:p14="http://schemas.microsoft.com/office/powerpoint/2010/main" val="462882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F8CFE9-BDC3-E294-7E69-91D12005567F}"/>
              </a:ext>
            </a:extLst>
          </p:cNvPr>
          <p:cNvSpPr>
            <a:spLocks noGrp="1"/>
          </p:cNvSpPr>
          <p:nvPr>
            <p:ph type="title"/>
          </p:nvPr>
        </p:nvSpPr>
        <p:spPr>
          <a:xfrm>
            <a:off x="838200" y="18255"/>
            <a:ext cx="10515600" cy="916693"/>
          </a:xfrm>
        </p:spPr>
        <p:txBody>
          <a:bodyPr>
            <a:normAutofit fontScale="90000"/>
          </a:bodyPr>
          <a:lstStyle/>
          <a:p>
            <a:pPr algn="ctr"/>
            <a:r>
              <a:rPr lang="el-GR" sz="3600" b="1" dirty="0"/>
              <a:t>Ιουδαϊσμός</a:t>
            </a:r>
            <a:br>
              <a:rPr lang="el-GR" sz="3600" b="1" dirty="0"/>
            </a:br>
            <a:r>
              <a:rPr lang="el-GR" sz="3600" b="1" dirty="0"/>
              <a:t>Η Εβραϊκή Απάντηση στη Βαβυλώνια Αιχμαλωσία</a:t>
            </a:r>
            <a:endParaRPr lang="el-GR" sz="3600" dirty="0"/>
          </a:p>
        </p:txBody>
      </p:sp>
      <p:sp>
        <p:nvSpPr>
          <p:cNvPr id="3" name="Θέση περιεχομένου 2">
            <a:extLst>
              <a:ext uri="{FF2B5EF4-FFF2-40B4-BE49-F238E27FC236}">
                <a16:creationId xmlns:a16="http://schemas.microsoft.com/office/drawing/2014/main" id="{68CACB09-001E-8166-264D-722F00323580}"/>
              </a:ext>
            </a:extLst>
          </p:cNvPr>
          <p:cNvSpPr>
            <a:spLocks noGrp="1"/>
          </p:cNvSpPr>
          <p:nvPr>
            <p:ph idx="1"/>
          </p:nvPr>
        </p:nvSpPr>
        <p:spPr>
          <a:xfrm>
            <a:off x="0" y="1028700"/>
            <a:ext cx="12192000" cy="5811045"/>
          </a:xfrm>
        </p:spPr>
        <p:txBody>
          <a:bodyPr>
            <a:normAutofit fontScale="92500" lnSpcReduction="20000"/>
          </a:bodyPr>
          <a:lstStyle/>
          <a:p>
            <a:r>
              <a:rPr lang="el-GR" dirty="0"/>
              <a:t>Αυτή η νέα στάση άνοιξε και τους δύο δρόμους. Δεν </a:t>
            </a:r>
            <a:r>
              <a:rPr lang="el-GR" dirty="0" err="1"/>
              <a:t>διηύρυνε</a:t>
            </a:r>
            <a:r>
              <a:rPr lang="el-GR" dirty="0"/>
              <a:t> μόνο τη δυνατότητα για μη Εβραίους να γίνουν Ιουδαίοι, αλλά και έμμεσα ενίσχυσε την αφομοίωση ξένων ιδεών από τον Ιουδαϊσμό. Με το πρώτο αυτό βήμα ζωροαστρικές πεποιθήσεις θα γονιμοποιούσαν τον Ιουδαϊσμό. </a:t>
            </a:r>
          </a:p>
          <a:p>
            <a:r>
              <a:rPr lang="el-GR" dirty="0"/>
              <a:t>Ο Ζωροαστρισμός ήταν η θρησκεία των Περσών, ευεργετών του Ιουδαϊσμού. Ιδρυτής της ήταν ο Ζαρατούστρα (</a:t>
            </a:r>
            <a:r>
              <a:rPr lang="el-GR" dirty="0" err="1"/>
              <a:t>Ζωροάστρης</a:t>
            </a:r>
            <a:r>
              <a:rPr lang="el-GR" dirty="0"/>
              <a:t>) που πιστεύεται πως γεννήθηκε στη </a:t>
            </a:r>
            <a:r>
              <a:rPr lang="el-GR" dirty="0" err="1"/>
              <a:t>Μηδεία</a:t>
            </a:r>
            <a:r>
              <a:rPr lang="el-GR" dirty="0"/>
              <a:t> το 660 περίπου π.Χ. Όπως και ο Ιουδαϊσμός ήταν μία ηθική θρησκεία, που τόνιζε πρωταρχικά την ηθική ζωή. Είχε επίσης αναπτυγμένη εσχατολογία, που ήταν πολύ ελκυστική στους Ιουδαίους εκείνου του καιρού.</a:t>
            </a:r>
          </a:p>
          <a:p>
            <a:r>
              <a:rPr lang="el-GR" dirty="0"/>
              <a:t>Κατά την </a:t>
            </a:r>
            <a:r>
              <a:rPr lang="el-GR" dirty="0" err="1"/>
              <a:t>Ζωροάστρεια</a:t>
            </a:r>
            <a:r>
              <a:rPr lang="el-GR" dirty="0"/>
              <a:t> πίστη, όταν πεθαίνουν οι άνθρωποι πηγαίνουν στον ουρανό ή στον </a:t>
            </a:r>
            <a:r>
              <a:rPr lang="el-GR" dirty="0" err="1"/>
              <a:t>άδη</a:t>
            </a:r>
            <a:r>
              <a:rPr lang="el-GR" dirty="0"/>
              <a:t>, ανάλογα με το πώς έζησαν τη ζωή τους επί της γης. Εκεί ζουν ως ασώματα πνεύματα μέχρι το τέλος των ημερών, οπότε τα σώματα των νεκρών θα αναστηθούν και θα ενωθούν με τις ψυχές τους. Τότε, θα γίνει η τελική κρίση και οι πραγματικά κακοί άνθρωποι θα καταστραφούν δια παντός. Οι αγαθοί θα συνεχίσουν να ζουν μέσα σ’ έναν γήινο παράδεισο. Ο </a:t>
            </a:r>
            <a:r>
              <a:rPr lang="el-GR" dirty="0" err="1"/>
              <a:t>Ζωροάστρης</a:t>
            </a:r>
            <a:r>
              <a:rPr lang="el-GR" dirty="0"/>
              <a:t> δίδαξε την ύπαρξη ενός καλού και ενός κακού θεού. Οι δύο αυτές δυνάμεις μάχονται μέσα στον χρόνο μέχρι το τέλος της ιστορίας, οπόταν ο καλός θεός θα αναδειχθεί νικητής. Ακριβώς, προ του τέλους των ημερών, ο αγώνας μεταξύ καλού και κακού θα ενταθεί και οι δίκαιοι προσωρινά θα υποφέρουν.  </a:t>
            </a:r>
          </a:p>
        </p:txBody>
      </p:sp>
    </p:spTree>
    <p:extLst>
      <p:ext uri="{BB962C8B-B14F-4D97-AF65-F5344CB8AC3E}">
        <p14:creationId xmlns:p14="http://schemas.microsoft.com/office/powerpoint/2010/main" val="947710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760DAE-49AF-D873-555A-244CE0D2215D}"/>
              </a:ext>
            </a:extLst>
          </p:cNvPr>
          <p:cNvSpPr>
            <a:spLocks noGrp="1"/>
          </p:cNvSpPr>
          <p:nvPr>
            <p:ph type="title"/>
          </p:nvPr>
        </p:nvSpPr>
        <p:spPr>
          <a:xfrm>
            <a:off x="838200" y="1"/>
            <a:ext cx="10515600" cy="945222"/>
          </a:xfrm>
        </p:spPr>
        <p:txBody>
          <a:bodyPr>
            <a:normAutofit fontScale="90000"/>
          </a:bodyPr>
          <a:lstStyle/>
          <a:p>
            <a:pPr algn="ctr"/>
            <a:r>
              <a:rPr lang="el-GR" sz="3600" b="1" dirty="0"/>
              <a:t>Ιουδαϊσμός</a:t>
            </a:r>
            <a:br>
              <a:rPr lang="el-GR" sz="3600" b="1" dirty="0"/>
            </a:br>
            <a:r>
              <a:rPr lang="el-GR" sz="3600" b="1" dirty="0"/>
              <a:t>Η Εβραϊκή Απάντηση στη Βαβυλώνια Αιχμαλωσία</a:t>
            </a:r>
            <a:endParaRPr lang="el-GR" sz="3600" dirty="0"/>
          </a:p>
        </p:txBody>
      </p:sp>
      <p:sp>
        <p:nvSpPr>
          <p:cNvPr id="3" name="Θέση περιεχομένου 2">
            <a:extLst>
              <a:ext uri="{FF2B5EF4-FFF2-40B4-BE49-F238E27FC236}">
                <a16:creationId xmlns:a16="http://schemas.microsoft.com/office/drawing/2014/main" id="{A6FBD632-6373-5F69-2D23-6B11AAD40430}"/>
              </a:ext>
            </a:extLst>
          </p:cNvPr>
          <p:cNvSpPr>
            <a:spLocks noGrp="1"/>
          </p:cNvSpPr>
          <p:nvPr>
            <p:ph idx="1"/>
          </p:nvPr>
        </p:nvSpPr>
        <p:spPr>
          <a:xfrm>
            <a:off x="0" y="945223"/>
            <a:ext cx="12192000" cy="5912776"/>
          </a:xfrm>
        </p:spPr>
        <p:txBody>
          <a:bodyPr>
            <a:normAutofit fontScale="92500" lnSpcReduction="20000"/>
          </a:bodyPr>
          <a:lstStyle/>
          <a:p>
            <a:r>
              <a:rPr lang="el-GR" dirty="0"/>
              <a:t>Ο Ιουδαϊσμός δεν αφομοίωσε όλη τη Ζωροαστρική εσχατολογία. Η ιδέα των δύο θεών συγκρούονταν πολύ με τον Ιουδαϊκό μονοθεϊσμό για να γίνει αποδεκτή. Το μέγιστο που μπορούσε ο Ιουδαϊσμός να δεχτεί ήταν η ύπαρξη του Σατανά με δυνάμεις, με κανέναν τρόπο ίσες προς εκείνες του Θεού. Μερικές Ζωροαστρικές έννοιες επιτυχημένα μπολιάστηκαν πάνω στον Ιουδαϊσμό. Οι ιδέες του τέλους των ημερών, η τελική κρίση των καλών και των κακών, η καταστροφή των κακών ψυχών και η εγκαθίδρυση της βασιλείας του Θεού πάνω σε μία </a:t>
            </a:r>
            <a:r>
              <a:rPr lang="el-GR" dirty="0" err="1"/>
              <a:t>ανασυσταμένη</a:t>
            </a:r>
            <a:r>
              <a:rPr lang="el-GR" dirty="0"/>
              <a:t> γη υιοθετήθηκαν όλες από τον Ιουδαϊσμό κατά τους αιώνες που ακολούθησαν. Ο Χριστιανισμός θα προσλάμβανε αργότερα αυτές τις ιδέες, εκτός από την έννοια ότι οι αληθινά κακοί άνθρωποι θα καταστρέφονταν μετά την τελική κρίση. Αυτοί θα συνεχίσουν τη ζωή τους στην κόλαση.</a:t>
            </a:r>
          </a:p>
          <a:p>
            <a:r>
              <a:rPr lang="el-GR" dirty="0"/>
              <a:t>Ο Ιουδαϊσμός πρόσθεσε μία άλλη ιδέα σ’ αυτή την εσχατολογία. Ο </a:t>
            </a:r>
            <a:r>
              <a:rPr lang="el-GR" b="1" dirty="0">
                <a:solidFill>
                  <a:srgbClr val="FF0000"/>
                </a:solidFill>
              </a:rPr>
              <a:t>Μεσσίας</a:t>
            </a:r>
            <a:r>
              <a:rPr lang="el-GR" dirty="0"/>
              <a:t> θα είναι ο εισηγητής της βασιλείας του Θεού στο τέλος των ημερών. Θα ήταν απόγονος του βασιλιά Δαβίδ. Αυτό ήταν σαφές. Ωστόσο, οι ιδιότητες και το ύφος του Μεσσία ήταν υπό συζήτηση. Μερικοί νόμιζαν πως θα ήταν βασιλιάς – πολεμάρχης. Άλλοι τον σκέφτονταν ως πάσχοντα δούλο που θα πλήρωνε αυτός για τις αμαρτίες της ανθρωπότητας. Όλοι όμως συμφωνούσαν ότι, όταν εγκαθιδρυθεί η βασιλεία του Θεού, οι δίκαιοι κάτοικοι του βασιλείου του θα είχαν τον θείο νόμο γραμμένο στις καρδιές τους και δεν θα μπορούσαν πια να αμαρτήσουν. Τον καιρό εκείνο τα τέκνα του Ισραήλ θα κέρδιζαν την τελική νίκη και θα προΐσταντο επί των εθνών της γης.</a:t>
            </a:r>
          </a:p>
        </p:txBody>
      </p:sp>
    </p:spTree>
    <p:extLst>
      <p:ext uri="{BB962C8B-B14F-4D97-AF65-F5344CB8AC3E}">
        <p14:creationId xmlns:p14="http://schemas.microsoft.com/office/powerpoint/2010/main" val="2816649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9D9782F-E674-5DA1-5ED8-D1740BC97EE0}"/>
              </a:ext>
            </a:extLst>
          </p:cNvPr>
          <p:cNvSpPr>
            <a:spLocks noGrp="1"/>
          </p:cNvSpPr>
          <p:nvPr>
            <p:ph type="title"/>
          </p:nvPr>
        </p:nvSpPr>
        <p:spPr>
          <a:xfrm>
            <a:off x="838200" y="18256"/>
            <a:ext cx="10515600" cy="834500"/>
          </a:xfrm>
        </p:spPr>
        <p:txBody>
          <a:bodyPr>
            <a:normAutofit fontScale="90000"/>
          </a:bodyPr>
          <a:lstStyle/>
          <a:p>
            <a:pPr algn="ctr"/>
            <a:r>
              <a:rPr lang="el-GR" sz="3600" b="1" dirty="0"/>
              <a:t>Ιουδαϊσμός</a:t>
            </a:r>
            <a:br>
              <a:rPr lang="el-GR" sz="3600" b="1" dirty="0"/>
            </a:br>
            <a:r>
              <a:rPr lang="el-GR" sz="3600" b="1" dirty="0"/>
              <a:t>Η Εβραϊκή Απάντηση στη Βαβυλώνια Αιχμαλωσία</a:t>
            </a:r>
            <a:endParaRPr lang="el-GR" sz="3600" dirty="0"/>
          </a:p>
        </p:txBody>
      </p:sp>
      <p:sp>
        <p:nvSpPr>
          <p:cNvPr id="3" name="Θέση περιεχομένου 2">
            <a:extLst>
              <a:ext uri="{FF2B5EF4-FFF2-40B4-BE49-F238E27FC236}">
                <a16:creationId xmlns:a16="http://schemas.microsoft.com/office/drawing/2014/main" id="{B1F32CBB-7E77-A119-FB98-19E583D3A6AA}"/>
              </a:ext>
            </a:extLst>
          </p:cNvPr>
          <p:cNvSpPr>
            <a:spLocks noGrp="1"/>
          </p:cNvSpPr>
          <p:nvPr>
            <p:ph idx="1"/>
          </p:nvPr>
        </p:nvSpPr>
        <p:spPr>
          <a:xfrm>
            <a:off x="0" y="852756"/>
            <a:ext cx="12192000" cy="5986988"/>
          </a:xfrm>
        </p:spPr>
        <p:txBody>
          <a:bodyPr/>
          <a:lstStyle/>
          <a:p>
            <a:r>
              <a:rPr lang="el-GR" dirty="0"/>
              <a:t>Θα ήταν ανακριβής ο ισχυρισμός ότι ο Ιουδαϊσμός, εμπνεόμενος από τον Ζωροαστρισμό, ανέπτυξε την εσχατολογία του για την επερχόμενη βασιλεία του θεού. Ανεξάρτητες επιδράσεις οδηγούσαν προς αυτά τα θέματα πριν και μετά τη Βαβυλώνια αιχμαλωσία. Τα πρώτα κεφάλαια του </a:t>
            </a:r>
            <a:r>
              <a:rPr lang="el-GR" b="1" dirty="0"/>
              <a:t>Ησαΐα </a:t>
            </a:r>
            <a:r>
              <a:rPr lang="el-GR" dirty="0"/>
              <a:t>π.χ., γραμμένα πριν από την πτώση του Ιούδα, αναφέρονται και στις δύο ιδέες, της επερχόμενης βασιλείας και του </a:t>
            </a:r>
            <a:r>
              <a:rPr lang="el-GR" dirty="0" err="1"/>
              <a:t>Δαβιδίτη</a:t>
            </a:r>
            <a:r>
              <a:rPr lang="el-GR" dirty="0"/>
              <a:t> βασιλιά. Η ιδέα της γενικής ανάστασης κατά το τέλος των ημερών εμφανίζεται ήδη στο βιβλίο του </a:t>
            </a:r>
            <a:r>
              <a:rPr lang="el-GR" b="1" dirty="0"/>
              <a:t>Ιεζεκιήλ</a:t>
            </a:r>
            <a:r>
              <a:rPr lang="el-GR" dirty="0"/>
              <a:t> κατά τον χρόνο της Βαβυλώνιας αιχμαλωσίας. </a:t>
            </a:r>
          </a:p>
          <a:p>
            <a:r>
              <a:rPr lang="el-GR" dirty="0"/>
              <a:t>Η πολιτική αναταραχή που στροβίλιζε την περιοχή αυτή έδειχνε προς κάποιο αποκορύφωμα της ιστορίας. Είναι επίσης δυνατό, στοιχεία της θεολογίας του </a:t>
            </a:r>
            <a:r>
              <a:rPr lang="el-GR" dirty="0" err="1"/>
              <a:t>Ζωροάστρη</a:t>
            </a:r>
            <a:r>
              <a:rPr lang="el-GR" dirty="0"/>
              <a:t> να είναι εμπνευσμένα από ιουδαϊκές πηγές. Εν κατακλείδι, ο Ιουδαϊσμός ήταν ώριμος για την εσχατολογία που διατύπωνε ο Ζωροαστρισμός και οι κοινές με τη Ζωροαστρική πίστη σπερματικές ιδέες άνθισαν το ίδιο και στον Ιουδαϊσμό. </a:t>
            </a:r>
          </a:p>
        </p:txBody>
      </p:sp>
    </p:spTree>
    <p:extLst>
      <p:ext uri="{BB962C8B-B14F-4D97-AF65-F5344CB8AC3E}">
        <p14:creationId xmlns:p14="http://schemas.microsoft.com/office/powerpoint/2010/main" val="3085166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787CAB-C5F9-9E01-82D9-7CF550B8BB35}"/>
              </a:ext>
            </a:extLst>
          </p:cNvPr>
          <p:cNvSpPr>
            <a:spLocks noGrp="1"/>
          </p:cNvSpPr>
          <p:nvPr>
            <p:ph type="title"/>
          </p:nvPr>
        </p:nvSpPr>
        <p:spPr>
          <a:xfrm>
            <a:off x="838200" y="18255"/>
            <a:ext cx="10515600" cy="885871"/>
          </a:xfrm>
        </p:spPr>
        <p:txBody>
          <a:bodyPr>
            <a:normAutofit fontScale="90000"/>
          </a:bodyPr>
          <a:lstStyle/>
          <a:p>
            <a:pPr algn="ctr"/>
            <a:r>
              <a:rPr lang="el-GR" sz="3600" b="1" dirty="0"/>
              <a:t>Ιουδαϊσμός</a:t>
            </a:r>
            <a:br>
              <a:rPr lang="el-GR" sz="3600" b="1" dirty="0"/>
            </a:br>
            <a:r>
              <a:rPr lang="el-GR" sz="3600" b="1" dirty="0"/>
              <a:t>Η Εβραϊκή Απάντηση στη Βαβυλώνια Αιχμαλωσία</a:t>
            </a:r>
            <a:endParaRPr lang="el-GR" sz="3600" dirty="0"/>
          </a:p>
        </p:txBody>
      </p:sp>
      <p:sp>
        <p:nvSpPr>
          <p:cNvPr id="3" name="Θέση περιεχομένου 2">
            <a:extLst>
              <a:ext uri="{FF2B5EF4-FFF2-40B4-BE49-F238E27FC236}">
                <a16:creationId xmlns:a16="http://schemas.microsoft.com/office/drawing/2014/main" id="{36EF18D1-74D6-4DA6-06A3-8CA9BD830F54}"/>
              </a:ext>
            </a:extLst>
          </p:cNvPr>
          <p:cNvSpPr>
            <a:spLocks noGrp="1"/>
          </p:cNvSpPr>
          <p:nvPr>
            <p:ph idx="1"/>
          </p:nvPr>
        </p:nvSpPr>
        <p:spPr>
          <a:xfrm>
            <a:off x="0" y="904126"/>
            <a:ext cx="12192000" cy="5935619"/>
          </a:xfrm>
        </p:spPr>
        <p:txBody>
          <a:bodyPr>
            <a:normAutofit lnSpcReduction="10000"/>
          </a:bodyPr>
          <a:lstStyle/>
          <a:p>
            <a:r>
              <a:rPr lang="el-GR" dirty="0"/>
              <a:t>Δεν μπορούσε όμως όλος ο Ιουδαϊσμός να δεχτεί αυτές τις ιδέες. Μέχρι τα χρόνια του Ιησού από τη Ναζαρέτ πολύ ισχυρά στοιχεία μέσα στον Ιουδαϊσμό απέρριπταν τις έννοιες του ερχόμενου Μεσσία, του τέλους των ημερών και της εγκαθίδρυσης της βασιλείας του Θεού και της γενικής ανάστασης των νεκρών. </a:t>
            </a:r>
          </a:p>
          <a:p>
            <a:r>
              <a:rPr lang="el-GR" dirty="0"/>
              <a:t>Το βιβλίο του Εκκλησιαστή που γράφτηκε τον 3</a:t>
            </a:r>
            <a:r>
              <a:rPr lang="el-GR" baseline="30000" dirty="0"/>
              <a:t>ο</a:t>
            </a:r>
            <a:r>
              <a:rPr lang="el-GR" dirty="0"/>
              <a:t> αιώνα π.Χ., έμμεσα εξέφρασε αυτόν τον σκεπτικισμό και ειρωνικά έδειξε την ανθρώπινη ανάγκη για τη νέα εσχατολογία. Οι αρχικοί Εβραίοι είχαν </a:t>
            </a:r>
            <a:r>
              <a:rPr lang="el-GR" dirty="0" err="1"/>
              <a:t>συλάβει</a:t>
            </a:r>
            <a:r>
              <a:rPr lang="el-GR" dirty="0"/>
              <a:t> την έννοια της γραμμικής ιστορίας, αλλά στον συγγραφέα του Εκκλησιαστή σ’  αυτόν τον κόσμο όλα φαίνονταν ως ματαιότητα. </a:t>
            </a:r>
          </a:p>
          <a:p>
            <a:r>
              <a:rPr lang="el-GR" dirty="0"/>
              <a:t>Οι εμπειρίες του Ιουδαϊκού λαού κατά τη Βαβυλώνια αιχμαλωσία είχαν οδηγήσει προς τη νέα εσχατολογία. Η αγωνία τους για κάτι τέτοιο έμμεσα εκφράστηκε από την απαισιοδοξία του Εκκλησιαστή. Οι ερχόμενοι αιώνες μαρτυρούν για την επέκταση αυτής τους της ανάγκης αλλά και το συμπέρασμα της πίστης τους πως το τέλος αυτού του κόσμου </a:t>
            </a:r>
            <a:r>
              <a:rPr lang="el-GR"/>
              <a:t>έρχεται γρήγορα.</a:t>
            </a:r>
            <a:endParaRPr lang="el-GR" dirty="0"/>
          </a:p>
        </p:txBody>
      </p:sp>
    </p:spTree>
    <p:extLst>
      <p:ext uri="{BB962C8B-B14F-4D97-AF65-F5344CB8AC3E}">
        <p14:creationId xmlns:p14="http://schemas.microsoft.com/office/powerpoint/2010/main" val="355270527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789</TotalTime>
  <Words>5994</Words>
  <Application>Microsoft Office PowerPoint</Application>
  <PresentationFormat>Ευρεία οθόνη</PresentationFormat>
  <Paragraphs>114</Paragraphs>
  <Slides>28</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28</vt:i4>
      </vt:variant>
    </vt:vector>
  </HeadingPairs>
  <TitlesOfParts>
    <vt:vector size="32" baseType="lpstr">
      <vt:lpstr>Aptos</vt:lpstr>
      <vt:lpstr>Aptos Display</vt:lpstr>
      <vt:lpstr>Arial</vt:lpstr>
      <vt:lpstr>Θέμα του Office</vt:lpstr>
      <vt:lpstr>ΤΑ ΠΕΝΤΕ ΜΕΓΑΛΑ  ΖΩΝΤΑΝΑ ΘΡΗΣΚΕΥΜΑΤΑ ΕΝΟΤΗΤΑ 1η  Από το βιβλίο του WARD McAFEE, Μετάφραση: Σάββας Αγουρίδης, Εκδόσεις: Άρτος Ζωής, Αθήνα 2022³, σσ. 9-38  </vt:lpstr>
      <vt:lpstr>ΠΡΟΛΟΓΟΣ ΤΟΥ ΜΕΤΑΦΡΑΣΤΗ</vt:lpstr>
      <vt:lpstr>ΠΡΟΛΟΓΟΣ ΤΟΥ ΜΕΤΑΦΡΑΣΤΗ</vt:lpstr>
      <vt:lpstr>ΠΡΟΛΟΓΟΣ Mc Afee</vt:lpstr>
      <vt:lpstr>ΠΡΟΛΟΓΟΣ Mc Afee</vt:lpstr>
      <vt:lpstr>ΠΡΟΛΟΓΟΣ Mc Afee</vt:lpstr>
      <vt:lpstr>ΙΟΥΔΑΪΣΜΟΣ Η γένεση του Εβραϊκού Λαού</vt:lpstr>
      <vt:lpstr>ΙΟΥΔΑΪΣΜΟΣ Η γένεση του Εβραϊκού Λαού</vt:lpstr>
      <vt:lpstr>ΙΟΥΔΑΪΣΜΟΣ Η γένεση του Εβραϊκού Λαού</vt:lpstr>
      <vt:lpstr>ΙΟΥΔΑΪΣΜΟΣ Η γένεση του Εβραϊκού Λαού</vt:lpstr>
      <vt:lpstr>ΙΟΥΔΑΪΣΜΟΣ Η γένεση του Εβραϊκού Λαού</vt:lpstr>
      <vt:lpstr>ΙΟΥΔΑΪΣΜΟΣ Η γένεση του Εβραϊκού Λαού</vt:lpstr>
      <vt:lpstr>ΙΟΥΔΑΪΣΜΟΣ Η γένεση του Εβραϊκού Λαού</vt:lpstr>
      <vt:lpstr>ΙΟΥΔΑΪΣΜΟΣ Η γένεση του Εβραϊκού Λαού</vt:lpstr>
      <vt:lpstr>ΙΟΥΔΑΪΣΜΟΣ Η γένεση του Εβραϊκού Λαού</vt:lpstr>
      <vt:lpstr>Ιουδαϊσμός Η Εδραίωση της Εβραϊκής Πολιτείας</vt:lpstr>
      <vt:lpstr>Ιουδαϊσμός Η Εδραίωση της Εβραϊκής Πολιτείας</vt:lpstr>
      <vt:lpstr>Ιουδαϊσμός Η Εδραίωση της Εβραϊκής Πολιτείας</vt:lpstr>
      <vt:lpstr>Ιουδαϊσμός Η Εδραίωση της Εβραϊκής Πολιτείας</vt:lpstr>
      <vt:lpstr>Ιουδαϊσμός Η Εδραίωση της Εβραϊκής Πολιτείας</vt:lpstr>
      <vt:lpstr>Ιουδαϊσμός Η Εδραίωση της Εβραϊκής Πολιτείας</vt:lpstr>
      <vt:lpstr>Ιουδαϊσμός Η Εβραϊκή Απάντηση στη Βαβυλώνια Αιχμαλωσία</vt:lpstr>
      <vt:lpstr>Ιουδαϊσμός Η Εβραϊκή Απάντηση στη Βαβυλώνια Αιχμαλωσία</vt:lpstr>
      <vt:lpstr>Ιουδαϊσμός Η Εβραϊκή Απάντηση στη Βαβυλώνια Αιχμαλωσία</vt:lpstr>
      <vt:lpstr>Ιουδαϊσμός Η Εβραϊκή Απάντηση στη Βαβυλώνια Αιχμαλωσία</vt:lpstr>
      <vt:lpstr>Ιουδαϊσμός Η Εβραϊκή Απάντηση στη Βαβυλώνια Αιχμαλωσία</vt:lpstr>
      <vt:lpstr>Ιουδαϊσμός Η Εβραϊκή Απάντηση στη Βαβυλώνια Αιχμαλωσία</vt:lpstr>
      <vt:lpstr>Ιουδαϊσμός Η Εβραϊκή Απάντηση στη Βαβυλώνια Αιχμαλωσία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2026-10-16T04:23:36Z</dcterms:created>
  <dcterms:modified xsi:type="dcterms:W3CDTF">2026-10-20T11:53:35Z</dcterms:modified>
</cp:coreProperties>
</file>