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57" r:id="rId3"/>
    <p:sldId id="258" r:id="rId4"/>
    <p:sldId id="259" r:id="rId5"/>
    <p:sldId id="260" r:id="rId6"/>
    <p:sldId id="261" r:id="rId7"/>
    <p:sldId id="274" r:id="rId8"/>
    <p:sldId id="275" r:id="rId9"/>
    <p:sldId id="276" r:id="rId10"/>
    <p:sldId id="277" r:id="rId11"/>
    <p:sldId id="278" r:id="rId12"/>
    <p:sldId id="279" r:id="rId13"/>
    <p:sldId id="280" r:id="rId14"/>
    <p:sldId id="262" r:id="rId15"/>
    <p:sldId id="263" r:id="rId16"/>
    <p:sldId id="264" r:id="rId17"/>
    <p:sldId id="265" r:id="rId18"/>
    <p:sldId id="266" r:id="rId19"/>
    <p:sldId id="267" r:id="rId20"/>
    <p:sldId id="281" r:id="rId21"/>
    <p:sldId id="282" r:id="rId22"/>
    <p:sldId id="283" r:id="rId23"/>
    <p:sldId id="284" r:id="rId24"/>
    <p:sldId id="268" r:id="rId25"/>
    <p:sldId id="269" r:id="rId26"/>
    <p:sldId id="270" r:id="rId27"/>
    <p:sldId id="271" r:id="rId28"/>
    <p:sldId id="285" r:id="rId29"/>
    <p:sldId id="286" r:id="rId30"/>
    <p:sldId id="287" r:id="rId31"/>
    <p:sldId id="288" r:id="rId32"/>
    <p:sldId id="289" r:id="rId33"/>
    <p:sldId id="290" r:id="rId34"/>
    <p:sldId id="291" r:id="rId35"/>
    <p:sldId id="292" r:id="rId36"/>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6E84E9-1B71-43AB-8E1C-B519DFA903A3}" v="55" dt="2026-10-21T16:21:43.3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63" autoAdjust="0"/>
    <p:restoredTop sz="94660"/>
  </p:normalViewPr>
  <p:slideViewPr>
    <p:cSldViewPr snapToGrid="0">
      <p:cViewPr varScale="1">
        <p:scale>
          <a:sx n="100" d="100"/>
          <a:sy n="100" d="100"/>
        </p:scale>
        <p:origin x="702" y="102"/>
      </p:cViewPr>
      <p:guideLst/>
    </p:cSldViewPr>
  </p:slideViewPr>
  <p:notesTextViewPr>
    <p:cViewPr>
      <p:scale>
        <a:sx n="1" d="1"/>
        <a:sy n="1" d="1"/>
      </p:scale>
      <p:origin x="0" y="0"/>
    </p:cViewPr>
  </p:notesTextViewPr>
  <p:notesViewPr>
    <p:cSldViewPr snapToGrid="0">
      <p:cViewPr varScale="1">
        <p:scale>
          <a:sx n="80" d="100"/>
          <a:sy n="80" d="100"/>
        </p:scale>
        <p:origin x="2952" y="11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KARAMPELIA" userId="9dfcc2cac66bf474" providerId="LiveId" clId="{0FEA5FD1-C4E6-4F77-AB0B-A52281635803}"/>
    <pc:docChg chg="undo custSel addSld delSld modSld modMainMaster modNotesMaster">
      <pc:chgData name="MARIA KARAMPELIA" userId="9dfcc2cac66bf474" providerId="LiveId" clId="{0FEA5FD1-C4E6-4F77-AB0B-A52281635803}" dt="2026-10-21T16:22:25.685" v="34514" actId="113"/>
      <pc:docMkLst>
        <pc:docMk/>
      </pc:docMkLst>
      <pc:sldChg chg="modSp modNotes">
        <pc:chgData name="MARIA KARAMPELIA" userId="9dfcc2cac66bf474" providerId="LiveId" clId="{0FEA5FD1-C4E6-4F77-AB0B-A52281635803}" dt="2026-10-21T16:18:42.847" v="34508"/>
        <pc:sldMkLst>
          <pc:docMk/>
          <pc:sldMk cId="951853993" sldId="256"/>
        </pc:sldMkLst>
        <pc:spChg chg="mod">
          <ac:chgData name="MARIA KARAMPELIA" userId="9dfcc2cac66bf474" providerId="LiveId" clId="{0FEA5FD1-C4E6-4F77-AB0B-A52281635803}" dt="2026-10-21T16:18:42.847" v="34508"/>
          <ac:spMkLst>
            <pc:docMk/>
            <pc:sldMk cId="951853993" sldId="256"/>
            <ac:spMk id="2" creationId="{0B6C3611-8E18-C2B0-A825-ADD4BD94AB84}"/>
          </ac:spMkLst>
        </pc:spChg>
        <pc:spChg chg="mod">
          <ac:chgData name="MARIA KARAMPELIA" userId="9dfcc2cac66bf474" providerId="LiveId" clId="{0FEA5FD1-C4E6-4F77-AB0B-A52281635803}" dt="2026-10-21T16:18:42.847" v="34508"/>
          <ac:spMkLst>
            <pc:docMk/>
            <pc:sldMk cId="951853993" sldId="256"/>
            <ac:spMk id="3" creationId="{0D0F0235-A007-A15D-949A-74BB55CD76AE}"/>
          </ac:spMkLst>
        </pc:spChg>
      </pc:sldChg>
      <pc:sldChg chg="modSp mod">
        <pc:chgData name="MARIA KARAMPELIA" userId="9dfcc2cac66bf474" providerId="LiveId" clId="{0FEA5FD1-C4E6-4F77-AB0B-A52281635803}" dt="2026-10-21T16:18:42.847" v="34508"/>
        <pc:sldMkLst>
          <pc:docMk/>
          <pc:sldMk cId="499791735" sldId="257"/>
        </pc:sldMkLst>
        <pc:spChg chg="mod">
          <ac:chgData name="MARIA KARAMPELIA" userId="9dfcc2cac66bf474" providerId="LiveId" clId="{0FEA5FD1-C4E6-4F77-AB0B-A52281635803}" dt="2026-10-21T16:18:42.847" v="34508"/>
          <ac:spMkLst>
            <pc:docMk/>
            <pc:sldMk cId="499791735" sldId="257"/>
            <ac:spMk id="2" creationId="{67F989CC-2E99-3BF2-356C-B7764D3E631F}"/>
          </ac:spMkLst>
        </pc:spChg>
        <pc:spChg chg="mod">
          <ac:chgData name="MARIA KARAMPELIA" userId="9dfcc2cac66bf474" providerId="LiveId" clId="{0FEA5FD1-C4E6-4F77-AB0B-A52281635803}" dt="2026-10-21T16:18:42.847" v="34508"/>
          <ac:spMkLst>
            <pc:docMk/>
            <pc:sldMk cId="499791735" sldId="257"/>
            <ac:spMk id="3" creationId="{E07128D6-A024-2ADC-E036-2531DF8E0A09}"/>
          </ac:spMkLst>
        </pc:spChg>
      </pc:sldChg>
      <pc:sldChg chg="modSp mod">
        <pc:chgData name="MARIA KARAMPELIA" userId="9dfcc2cac66bf474" providerId="LiveId" clId="{0FEA5FD1-C4E6-4F77-AB0B-A52281635803}" dt="2026-10-21T16:18:42.847" v="34508"/>
        <pc:sldMkLst>
          <pc:docMk/>
          <pc:sldMk cId="4199683426" sldId="258"/>
        </pc:sldMkLst>
        <pc:spChg chg="mod">
          <ac:chgData name="MARIA KARAMPELIA" userId="9dfcc2cac66bf474" providerId="LiveId" clId="{0FEA5FD1-C4E6-4F77-AB0B-A52281635803}" dt="2026-10-21T16:18:42.847" v="34508"/>
          <ac:spMkLst>
            <pc:docMk/>
            <pc:sldMk cId="4199683426" sldId="258"/>
            <ac:spMk id="2" creationId="{9542321B-43E7-5E3D-1495-3342F4843DCC}"/>
          </ac:spMkLst>
        </pc:spChg>
        <pc:spChg chg="mod">
          <ac:chgData name="MARIA KARAMPELIA" userId="9dfcc2cac66bf474" providerId="LiveId" clId="{0FEA5FD1-C4E6-4F77-AB0B-A52281635803}" dt="2026-10-21T16:18:42.847" v="34508"/>
          <ac:spMkLst>
            <pc:docMk/>
            <pc:sldMk cId="4199683426" sldId="258"/>
            <ac:spMk id="3" creationId="{A584C707-67BB-44E6-9F42-F6CB495190D8}"/>
          </ac:spMkLst>
        </pc:spChg>
      </pc:sldChg>
      <pc:sldChg chg="modSp mod">
        <pc:chgData name="MARIA KARAMPELIA" userId="9dfcc2cac66bf474" providerId="LiveId" clId="{0FEA5FD1-C4E6-4F77-AB0B-A52281635803}" dt="2026-10-21T16:18:42.847" v="34508"/>
        <pc:sldMkLst>
          <pc:docMk/>
          <pc:sldMk cId="2831254636" sldId="259"/>
        </pc:sldMkLst>
        <pc:spChg chg="mod">
          <ac:chgData name="MARIA KARAMPELIA" userId="9dfcc2cac66bf474" providerId="LiveId" clId="{0FEA5FD1-C4E6-4F77-AB0B-A52281635803}" dt="2026-10-21T16:18:42.847" v="34508"/>
          <ac:spMkLst>
            <pc:docMk/>
            <pc:sldMk cId="2831254636" sldId="259"/>
            <ac:spMk id="2" creationId="{3089F26B-01A1-AA82-22EF-BEC11F5AB6E8}"/>
          </ac:spMkLst>
        </pc:spChg>
        <pc:spChg chg="mod">
          <ac:chgData name="MARIA KARAMPELIA" userId="9dfcc2cac66bf474" providerId="LiveId" clId="{0FEA5FD1-C4E6-4F77-AB0B-A52281635803}" dt="2026-10-21T16:18:42.847" v="34508"/>
          <ac:spMkLst>
            <pc:docMk/>
            <pc:sldMk cId="2831254636" sldId="259"/>
            <ac:spMk id="3" creationId="{DB85F876-6D42-3D73-0A59-6669D837B4E4}"/>
          </ac:spMkLst>
        </pc:spChg>
      </pc:sldChg>
      <pc:sldChg chg="modSp mod">
        <pc:chgData name="MARIA KARAMPELIA" userId="9dfcc2cac66bf474" providerId="LiveId" clId="{0FEA5FD1-C4E6-4F77-AB0B-A52281635803}" dt="2026-10-21T16:18:42.847" v="34508"/>
        <pc:sldMkLst>
          <pc:docMk/>
          <pc:sldMk cId="1488733705" sldId="260"/>
        </pc:sldMkLst>
        <pc:spChg chg="mod">
          <ac:chgData name="MARIA KARAMPELIA" userId="9dfcc2cac66bf474" providerId="LiveId" clId="{0FEA5FD1-C4E6-4F77-AB0B-A52281635803}" dt="2026-10-21T16:18:42.847" v="34508"/>
          <ac:spMkLst>
            <pc:docMk/>
            <pc:sldMk cId="1488733705" sldId="260"/>
            <ac:spMk id="2" creationId="{0142349C-8F77-ED36-7260-B741F4813078}"/>
          </ac:spMkLst>
        </pc:spChg>
        <pc:spChg chg="mod">
          <ac:chgData name="MARIA KARAMPELIA" userId="9dfcc2cac66bf474" providerId="LiveId" clId="{0FEA5FD1-C4E6-4F77-AB0B-A52281635803}" dt="2026-10-21T16:18:42.847" v="34508"/>
          <ac:spMkLst>
            <pc:docMk/>
            <pc:sldMk cId="1488733705" sldId="260"/>
            <ac:spMk id="3" creationId="{064384F2-CFE8-343E-6B20-CDEEA7218CA8}"/>
          </ac:spMkLst>
        </pc:spChg>
      </pc:sldChg>
      <pc:sldChg chg="modSp mod">
        <pc:chgData name="MARIA KARAMPELIA" userId="9dfcc2cac66bf474" providerId="LiveId" clId="{0FEA5FD1-C4E6-4F77-AB0B-A52281635803}" dt="2026-10-21T16:18:42.847" v="34508"/>
        <pc:sldMkLst>
          <pc:docMk/>
          <pc:sldMk cId="333974440" sldId="261"/>
        </pc:sldMkLst>
        <pc:spChg chg="mod">
          <ac:chgData name="MARIA KARAMPELIA" userId="9dfcc2cac66bf474" providerId="LiveId" clId="{0FEA5FD1-C4E6-4F77-AB0B-A52281635803}" dt="2026-10-21T16:18:42.847" v="34508"/>
          <ac:spMkLst>
            <pc:docMk/>
            <pc:sldMk cId="333974440" sldId="261"/>
            <ac:spMk id="2" creationId="{94058554-C2DF-B28E-7455-DD98B8C14D2E}"/>
          </ac:spMkLst>
        </pc:spChg>
        <pc:spChg chg="mod">
          <ac:chgData name="MARIA KARAMPELIA" userId="9dfcc2cac66bf474" providerId="LiveId" clId="{0FEA5FD1-C4E6-4F77-AB0B-A52281635803}" dt="2026-10-21T16:18:42.847" v="34508"/>
          <ac:spMkLst>
            <pc:docMk/>
            <pc:sldMk cId="333974440" sldId="261"/>
            <ac:spMk id="3" creationId="{39EE38AC-E910-A2D5-F414-0D66BBEFD5C9}"/>
          </ac:spMkLst>
        </pc:spChg>
      </pc:sldChg>
      <pc:sldChg chg="modSp mod">
        <pc:chgData name="MARIA KARAMPELIA" userId="9dfcc2cac66bf474" providerId="LiveId" clId="{0FEA5FD1-C4E6-4F77-AB0B-A52281635803}" dt="2026-10-21T16:18:42.847" v="34508"/>
        <pc:sldMkLst>
          <pc:docMk/>
          <pc:sldMk cId="4027578713" sldId="262"/>
        </pc:sldMkLst>
        <pc:spChg chg="mod">
          <ac:chgData name="MARIA KARAMPELIA" userId="9dfcc2cac66bf474" providerId="LiveId" clId="{0FEA5FD1-C4E6-4F77-AB0B-A52281635803}" dt="2026-10-21T16:18:42.847" v="34508"/>
          <ac:spMkLst>
            <pc:docMk/>
            <pc:sldMk cId="4027578713" sldId="262"/>
            <ac:spMk id="2" creationId="{6FD09B29-6FAD-5C31-299E-C87E89C54FB5}"/>
          </ac:spMkLst>
        </pc:spChg>
        <pc:spChg chg="mod">
          <ac:chgData name="MARIA KARAMPELIA" userId="9dfcc2cac66bf474" providerId="LiveId" clId="{0FEA5FD1-C4E6-4F77-AB0B-A52281635803}" dt="2026-10-21T16:18:42.847" v="34508"/>
          <ac:spMkLst>
            <pc:docMk/>
            <pc:sldMk cId="4027578713" sldId="262"/>
            <ac:spMk id="3" creationId="{23ABB68F-78F7-6741-8544-B423310B1DBB}"/>
          </ac:spMkLst>
        </pc:spChg>
      </pc:sldChg>
      <pc:sldChg chg="modSp new mod">
        <pc:chgData name="MARIA KARAMPELIA" userId="9dfcc2cac66bf474" providerId="LiveId" clId="{0FEA5FD1-C4E6-4F77-AB0B-A52281635803}" dt="2026-10-21T16:18:42.847" v="34508"/>
        <pc:sldMkLst>
          <pc:docMk/>
          <pc:sldMk cId="1163066070" sldId="263"/>
        </pc:sldMkLst>
        <pc:spChg chg="mod">
          <ac:chgData name="MARIA KARAMPELIA" userId="9dfcc2cac66bf474" providerId="LiveId" clId="{0FEA5FD1-C4E6-4F77-AB0B-A52281635803}" dt="2026-10-21T16:18:42.847" v="34508"/>
          <ac:spMkLst>
            <pc:docMk/>
            <pc:sldMk cId="1163066070" sldId="263"/>
            <ac:spMk id="2" creationId="{FB960DB1-567B-9893-6544-51A0E6FC6377}"/>
          </ac:spMkLst>
        </pc:spChg>
        <pc:spChg chg="mod">
          <ac:chgData name="MARIA KARAMPELIA" userId="9dfcc2cac66bf474" providerId="LiveId" clId="{0FEA5FD1-C4E6-4F77-AB0B-A52281635803}" dt="2026-10-21T16:18:42.847" v="34508"/>
          <ac:spMkLst>
            <pc:docMk/>
            <pc:sldMk cId="1163066070" sldId="263"/>
            <ac:spMk id="3" creationId="{8844EF00-DB79-E628-770E-3B5105A7600E}"/>
          </ac:spMkLst>
        </pc:spChg>
      </pc:sldChg>
      <pc:sldChg chg="modSp new mod">
        <pc:chgData name="MARIA KARAMPELIA" userId="9dfcc2cac66bf474" providerId="LiveId" clId="{0FEA5FD1-C4E6-4F77-AB0B-A52281635803}" dt="2026-10-21T16:18:42.847" v="34508"/>
        <pc:sldMkLst>
          <pc:docMk/>
          <pc:sldMk cId="3296558680" sldId="264"/>
        </pc:sldMkLst>
        <pc:spChg chg="mod">
          <ac:chgData name="MARIA KARAMPELIA" userId="9dfcc2cac66bf474" providerId="LiveId" clId="{0FEA5FD1-C4E6-4F77-AB0B-A52281635803}" dt="2026-10-21T16:18:42.847" v="34508"/>
          <ac:spMkLst>
            <pc:docMk/>
            <pc:sldMk cId="3296558680" sldId="264"/>
            <ac:spMk id="2" creationId="{34B242C1-A8A2-FAB1-2424-C75CF888236B}"/>
          </ac:spMkLst>
        </pc:spChg>
        <pc:spChg chg="mod">
          <ac:chgData name="MARIA KARAMPELIA" userId="9dfcc2cac66bf474" providerId="LiveId" clId="{0FEA5FD1-C4E6-4F77-AB0B-A52281635803}" dt="2026-10-21T16:18:42.847" v="34508"/>
          <ac:spMkLst>
            <pc:docMk/>
            <pc:sldMk cId="3296558680" sldId="264"/>
            <ac:spMk id="3" creationId="{3854A62E-629A-85BD-1D1B-4E0AC141DB57}"/>
          </ac:spMkLst>
        </pc:spChg>
      </pc:sldChg>
      <pc:sldChg chg="modSp new mod">
        <pc:chgData name="MARIA KARAMPELIA" userId="9dfcc2cac66bf474" providerId="LiveId" clId="{0FEA5FD1-C4E6-4F77-AB0B-A52281635803}" dt="2026-10-21T16:18:42.847" v="34508"/>
        <pc:sldMkLst>
          <pc:docMk/>
          <pc:sldMk cId="113595416" sldId="265"/>
        </pc:sldMkLst>
        <pc:spChg chg="mod">
          <ac:chgData name="MARIA KARAMPELIA" userId="9dfcc2cac66bf474" providerId="LiveId" clId="{0FEA5FD1-C4E6-4F77-AB0B-A52281635803}" dt="2026-10-21T16:18:42.847" v="34508"/>
          <ac:spMkLst>
            <pc:docMk/>
            <pc:sldMk cId="113595416" sldId="265"/>
            <ac:spMk id="2" creationId="{11820101-4A3D-A0A6-21A5-B5D6BC667399}"/>
          </ac:spMkLst>
        </pc:spChg>
        <pc:spChg chg="mod">
          <ac:chgData name="MARIA KARAMPELIA" userId="9dfcc2cac66bf474" providerId="LiveId" clId="{0FEA5FD1-C4E6-4F77-AB0B-A52281635803}" dt="2026-10-21T16:18:42.847" v="34508"/>
          <ac:spMkLst>
            <pc:docMk/>
            <pc:sldMk cId="113595416" sldId="265"/>
            <ac:spMk id="3" creationId="{98F78E42-0713-3DD1-678A-18492F1D9944}"/>
          </ac:spMkLst>
        </pc:spChg>
      </pc:sldChg>
      <pc:sldChg chg="modSp new mod">
        <pc:chgData name="MARIA KARAMPELIA" userId="9dfcc2cac66bf474" providerId="LiveId" clId="{0FEA5FD1-C4E6-4F77-AB0B-A52281635803}" dt="2026-10-21T16:18:42.847" v="34508"/>
        <pc:sldMkLst>
          <pc:docMk/>
          <pc:sldMk cId="4115442666" sldId="266"/>
        </pc:sldMkLst>
        <pc:spChg chg="mod">
          <ac:chgData name="MARIA KARAMPELIA" userId="9dfcc2cac66bf474" providerId="LiveId" clId="{0FEA5FD1-C4E6-4F77-AB0B-A52281635803}" dt="2026-10-21T16:18:42.847" v="34508"/>
          <ac:spMkLst>
            <pc:docMk/>
            <pc:sldMk cId="4115442666" sldId="266"/>
            <ac:spMk id="2" creationId="{B25512A8-2AB6-04F7-4538-069A3413276B}"/>
          </ac:spMkLst>
        </pc:spChg>
        <pc:spChg chg="mod">
          <ac:chgData name="MARIA KARAMPELIA" userId="9dfcc2cac66bf474" providerId="LiveId" clId="{0FEA5FD1-C4E6-4F77-AB0B-A52281635803}" dt="2026-10-21T16:18:42.847" v="34508"/>
          <ac:spMkLst>
            <pc:docMk/>
            <pc:sldMk cId="4115442666" sldId="266"/>
            <ac:spMk id="3" creationId="{C9134F86-B1B6-2C01-16D0-DD5AB8D1BFEE}"/>
          </ac:spMkLst>
        </pc:spChg>
      </pc:sldChg>
      <pc:sldChg chg="modSp new mod">
        <pc:chgData name="MARIA KARAMPELIA" userId="9dfcc2cac66bf474" providerId="LiveId" clId="{0FEA5FD1-C4E6-4F77-AB0B-A52281635803}" dt="2026-10-21T16:18:42.847" v="34508"/>
        <pc:sldMkLst>
          <pc:docMk/>
          <pc:sldMk cId="1077286418" sldId="267"/>
        </pc:sldMkLst>
        <pc:spChg chg="mod">
          <ac:chgData name="MARIA KARAMPELIA" userId="9dfcc2cac66bf474" providerId="LiveId" clId="{0FEA5FD1-C4E6-4F77-AB0B-A52281635803}" dt="2026-10-21T16:18:42.847" v="34508"/>
          <ac:spMkLst>
            <pc:docMk/>
            <pc:sldMk cId="1077286418" sldId="267"/>
            <ac:spMk id="2" creationId="{105F42E1-87A1-FCCF-0662-91314AB67D8F}"/>
          </ac:spMkLst>
        </pc:spChg>
        <pc:spChg chg="mod">
          <ac:chgData name="MARIA KARAMPELIA" userId="9dfcc2cac66bf474" providerId="LiveId" clId="{0FEA5FD1-C4E6-4F77-AB0B-A52281635803}" dt="2026-10-21T16:18:42.847" v="34508"/>
          <ac:spMkLst>
            <pc:docMk/>
            <pc:sldMk cId="1077286418" sldId="267"/>
            <ac:spMk id="3" creationId="{3768119A-9673-3450-6FA8-9B4D4DD1CAE8}"/>
          </ac:spMkLst>
        </pc:spChg>
      </pc:sldChg>
      <pc:sldChg chg="modSp new mod">
        <pc:chgData name="MARIA KARAMPELIA" userId="9dfcc2cac66bf474" providerId="LiveId" clId="{0FEA5FD1-C4E6-4F77-AB0B-A52281635803}" dt="2026-10-21T16:18:42.847" v="34508"/>
        <pc:sldMkLst>
          <pc:docMk/>
          <pc:sldMk cId="2086134227" sldId="268"/>
        </pc:sldMkLst>
        <pc:spChg chg="mod">
          <ac:chgData name="MARIA KARAMPELIA" userId="9dfcc2cac66bf474" providerId="LiveId" clId="{0FEA5FD1-C4E6-4F77-AB0B-A52281635803}" dt="2026-10-21T16:18:42.847" v="34508"/>
          <ac:spMkLst>
            <pc:docMk/>
            <pc:sldMk cId="2086134227" sldId="268"/>
            <ac:spMk id="2" creationId="{27F5ED09-F4CD-5380-14F7-8A2970128192}"/>
          </ac:spMkLst>
        </pc:spChg>
        <pc:spChg chg="mod">
          <ac:chgData name="MARIA KARAMPELIA" userId="9dfcc2cac66bf474" providerId="LiveId" clId="{0FEA5FD1-C4E6-4F77-AB0B-A52281635803}" dt="2026-10-21T16:18:42.847" v="34508"/>
          <ac:spMkLst>
            <pc:docMk/>
            <pc:sldMk cId="2086134227" sldId="268"/>
            <ac:spMk id="3" creationId="{2207B69A-5EE5-3EB1-F477-7CA404394100}"/>
          </ac:spMkLst>
        </pc:spChg>
      </pc:sldChg>
      <pc:sldChg chg="modSp new mod">
        <pc:chgData name="MARIA KARAMPELIA" userId="9dfcc2cac66bf474" providerId="LiveId" clId="{0FEA5FD1-C4E6-4F77-AB0B-A52281635803}" dt="2026-10-21T16:18:42.847" v="34508"/>
        <pc:sldMkLst>
          <pc:docMk/>
          <pc:sldMk cId="715565766" sldId="269"/>
        </pc:sldMkLst>
        <pc:spChg chg="mod">
          <ac:chgData name="MARIA KARAMPELIA" userId="9dfcc2cac66bf474" providerId="LiveId" clId="{0FEA5FD1-C4E6-4F77-AB0B-A52281635803}" dt="2026-10-21T16:18:42.847" v="34508"/>
          <ac:spMkLst>
            <pc:docMk/>
            <pc:sldMk cId="715565766" sldId="269"/>
            <ac:spMk id="2" creationId="{5094C6C7-9519-959C-4E5C-7B5BD40A4293}"/>
          </ac:spMkLst>
        </pc:spChg>
        <pc:spChg chg="mod">
          <ac:chgData name="MARIA KARAMPELIA" userId="9dfcc2cac66bf474" providerId="LiveId" clId="{0FEA5FD1-C4E6-4F77-AB0B-A52281635803}" dt="2026-10-21T16:18:42.847" v="34508"/>
          <ac:spMkLst>
            <pc:docMk/>
            <pc:sldMk cId="715565766" sldId="269"/>
            <ac:spMk id="3" creationId="{6CCA0CB1-43CB-2749-B80B-DF0D0C9C93C8}"/>
          </ac:spMkLst>
        </pc:spChg>
      </pc:sldChg>
      <pc:sldChg chg="modSp new mod">
        <pc:chgData name="MARIA KARAMPELIA" userId="9dfcc2cac66bf474" providerId="LiveId" clId="{0FEA5FD1-C4E6-4F77-AB0B-A52281635803}" dt="2026-10-21T16:18:42.847" v="34508"/>
        <pc:sldMkLst>
          <pc:docMk/>
          <pc:sldMk cId="252229056" sldId="270"/>
        </pc:sldMkLst>
        <pc:spChg chg="mod">
          <ac:chgData name="MARIA KARAMPELIA" userId="9dfcc2cac66bf474" providerId="LiveId" clId="{0FEA5FD1-C4E6-4F77-AB0B-A52281635803}" dt="2026-10-21T16:18:42.847" v="34508"/>
          <ac:spMkLst>
            <pc:docMk/>
            <pc:sldMk cId="252229056" sldId="270"/>
            <ac:spMk id="2" creationId="{B0EA9D22-2008-1083-7F9B-E5FA9AAC0B60}"/>
          </ac:spMkLst>
        </pc:spChg>
        <pc:spChg chg="mod">
          <ac:chgData name="MARIA KARAMPELIA" userId="9dfcc2cac66bf474" providerId="LiveId" clId="{0FEA5FD1-C4E6-4F77-AB0B-A52281635803}" dt="2026-10-21T16:18:42.847" v="34508"/>
          <ac:spMkLst>
            <pc:docMk/>
            <pc:sldMk cId="252229056" sldId="270"/>
            <ac:spMk id="3" creationId="{2CD03187-661F-B750-57A3-35CE71E6E400}"/>
          </ac:spMkLst>
        </pc:spChg>
      </pc:sldChg>
      <pc:sldChg chg="modSp new mod">
        <pc:chgData name="MARIA KARAMPELIA" userId="9dfcc2cac66bf474" providerId="LiveId" clId="{0FEA5FD1-C4E6-4F77-AB0B-A52281635803}" dt="2026-10-21T16:18:42.847" v="34508"/>
        <pc:sldMkLst>
          <pc:docMk/>
          <pc:sldMk cId="3948084900" sldId="271"/>
        </pc:sldMkLst>
        <pc:spChg chg="mod">
          <ac:chgData name="MARIA KARAMPELIA" userId="9dfcc2cac66bf474" providerId="LiveId" clId="{0FEA5FD1-C4E6-4F77-AB0B-A52281635803}" dt="2026-10-21T16:18:42.847" v="34508"/>
          <ac:spMkLst>
            <pc:docMk/>
            <pc:sldMk cId="3948084900" sldId="271"/>
            <ac:spMk id="2" creationId="{06C09155-52FE-DD7C-9CB1-D1A85E6D5D2D}"/>
          </ac:spMkLst>
        </pc:spChg>
        <pc:spChg chg="mod">
          <ac:chgData name="MARIA KARAMPELIA" userId="9dfcc2cac66bf474" providerId="LiveId" clId="{0FEA5FD1-C4E6-4F77-AB0B-A52281635803}" dt="2026-10-21T16:18:42.847" v="34508"/>
          <ac:spMkLst>
            <pc:docMk/>
            <pc:sldMk cId="3948084900" sldId="271"/>
            <ac:spMk id="3" creationId="{57D0D9E9-5BA8-3F89-D332-DE5D8CF1DE50}"/>
          </ac:spMkLst>
        </pc:spChg>
      </pc:sldChg>
      <pc:sldChg chg="modSp new del mod modNotes">
        <pc:chgData name="MARIA KARAMPELIA" userId="9dfcc2cac66bf474" providerId="LiveId" clId="{0FEA5FD1-C4E6-4F77-AB0B-A52281635803}" dt="2026-10-21T16:21:15.428" v="34509" actId="2696"/>
        <pc:sldMkLst>
          <pc:docMk/>
          <pc:sldMk cId="384814778" sldId="272"/>
        </pc:sldMkLst>
        <pc:spChg chg="mod">
          <ac:chgData name="MARIA KARAMPELIA" userId="9dfcc2cac66bf474" providerId="LiveId" clId="{0FEA5FD1-C4E6-4F77-AB0B-A52281635803}" dt="2026-10-21T16:18:42.847" v="34508"/>
          <ac:spMkLst>
            <pc:docMk/>
            <pc:sldMk cId="384814778" sldId="272"/>
            <ac:spMk id="2" creationId="{A8A946A7-FDE1-4162-85A6-B38800E1F6F6}"/>
          </ac:spMkLst>
        </pc:spChg>
        <pc:spChg chg="mod">
          <ac:chgData name="MARIA KARAMPELIA" userId="9dfcc2cac66bf474" providerId="LiveId" clId="{0FEA5FD1-C4E6-4F77-AB0B-A52281635803}" dt="2026-10-21T16:18:42.847" v="34508"/>
          <ac:spMkLst>
            <pc:docMk/>
            <pc:sldMk cId="384814778" sldId="272"/>
            <ac:spMk id="3" creationId="{90233E3B-5259-6054-E6FA-EBE4F21A95E0}"/>
          </ac:spMkLst>
        </pc:spChg>
      </pc:sldChg>
      <pc:sldChg chg="modSp new del mod">
        <pc:chgData name="MARIA KARAMPELIA" userId="9dfcc2cac66bf474" providerId="LiveId" clId="{0FEA5FD1-C4E6-4F77-AB0B-A52281635803}" dt="2026-10-21T16:21:15.428" v="34509" actId="2696"/>
        <pc:sldMkLst>
          <pc:docMk/>
          <pc:sldMk cId="3603222276" sldId="273"/>
        </pc:sldMkLst>
        <pc:spChg chg="mod">
          <ac:chgData name="MARIA KARAMPELIA" userId="9dfcc2cac66bf474" providerId="LiveId" clId="{0FEA5FD1-C4E6-4F77-AB0B-A52281635803}" dt="2026-10-21T16:18:42.847" v="34508"/>
          <ac:spMkLst>
            <pc:docMk/>
            <pc:sldMk cId="3603222276" sldId="273"/>
            <ac:spMk id="2" creationId="{814A836B-AEC0-8816-8279-FCC2B9063032}"/>
          </ac:spMkLst>
        </pc:spChg>
        <pc:spChg chg="mod">
          <ac:chgData name="MARIA KARAMPELIA" userId="9dfcc2cac66bf474" providerId="LiveId" clId="{0FEA5FD1-C4E6-4F77-AB0B-A52281635803}" dt="2026-10-21T16:18:42.847" v="34508"/>
          <ac:spMkLst>
            <pc:docMk/>
            <pc:sldMk cId="3603222276" sldId="273"/>
            <ac:spMk id="3" creationId="{E0ABFCD7-5466-498A-6BEC-C744347A8150}"/>
          </ac:spMkLst>
        </pc:spChg>
      </pc:sldChg>
      <pc:sldChg chg="modSp new del mod">
        <pc:chgData name="MARIA KARAMPELIA" userId="9dfcc2cac66bf474" providerId="LiveId" clId="{0FEA5FD1-C4E6-4F77-AB0B-A52281635803}" dt="2026-10-20T12:01:35.514" v="87" actId="2696"/>
        <pc:sldMkLst>
          <pc:docMk/>
          <pc:sldMk cId="169859404" sldId="274"/>
        </pc:sldMkLst>
        <pc:spChg chg="mod">
          <ac:chgData name="MARIA KARAMPELIA" userId="9dfcc2cac66bf474" providerId="LiveId" clId="{0FEA5FD1-C4E6-4F77-AB0B-A52281635803}" dt="2026-10-20T12:01:04.644" v="86"/>
          <ac:spMkLst>
            <pc:docMk/>
            <pc:sldMk cId="169859404" sldId="274"/>
            <ac:spMk id="2" creationId="{253DD6CA-A614-5C64-3354-5724B0E96FEA}"/>
          </ac:spMkLst>
        </pc:spChg>
      </pc:sldChg>
      <pc:sldChg chg="modSp new mod">
        <pc:chgData name="MARIA KARAMPELIA" userId="9dfcc2cac66bf474" providerId="LiveId" clId="{0FEA5FD1-C4E6-4F77-AB0B-A52281635803}" dt="2026-10-21T16:18:42.847" v="34508"/>
        <pc:sldMkLst>
          <pc:docMk/>
          <pc:sldMk cId="818196225" sldId="274"/>
        </pc:sldMkLst>
        <pc:spChg chg="mod">
          <ac:chgData name="MARIA KARAMPELIA" userId="9dfcc2cac66bf474" providerId="LiveId" clId="{0FEA5FD1-C4E6-4F77-AB0B-A52281635803}" dt="2026-10-21T16:18:42.847" v="34508"/>
          <ac:spMkLst>
            <pc:docMk/>
            <pc:sldMk cId="818196225" sldId="274"/>
            <ac:spMk id="2" creationId="{F89215D8-B96F-1726-207C-458BC68C7425}"/>
          </ac:spMkLst>
        </pc:spChg>
        <pc:spChg chg="mod">
          <ac:chgData name="MARIA KARAMPELIA" userId="9dfcc2cac66bf474" providerId="LiveId" clId="{0FEA5FD1-C4E6-4F77-AB0B-A52281635803}" dt="2026-10-21T16:18:42.847" v="34508"/>
          <ac:spMkLst>
            <pc:docMk/>
            <pc:sldMk cId="818196225" sldId="274"/>
            <ac:spMk id="3" creationId="{48E90DF9-CB0C-B154-505D-97B327FE1FCA}"/>
          </ac:spMkLst>
        </pc:spChg>
      </pc:sldChg>
      <pc:sldChg chg="modSp new mod">
        <pc:chgData name="MARIA KARAMPELIA" userId="9dfcc2cac66bf474" providerId="LiveId" clId="{0FEA5FD1-C4E6-4F77-AB0B-A52281635803}" dt="2026-10-21T16:18:42.847" v="34508"/>
        <pc:sldMkLst>
          <pc:docMk/>
          <pc:sldMk cId="374010295" sldId="275"/>
        </pc:sldMkLst>
        <pc:spChg chg="mod">
          <ac:chgData name="MARIA KARAMPELIA" userId="9dfcc2cac66bf474" providerId="LiveId" clId="{0FEA5FD1-C4E6-4F77-AB0B-A52281635803}" dt="2026-10-21T16:18:42.847" v="34508"/>
          <ac:spMkLst>
            <pc:docMk/>
            <pc:sldMk cId="374010295" sldId="275"/>
            <ac:spMk id="2" creationId="{01350259-9F8D-6B16-339B-D66B8E86B354}"/>
          </ac:spMkLst>
        </pc:spChg>
        <pc:spChg chg="mod">
          <ac:chgData name="MARIA KARAMPELIA" userId="9dfcc2cac66bf474" providerId="LiveId" clId="{0FEA5FD1-C4E6-4F77-AB0B-A52281635803}" dt="2026-10-21T16:18:42.847" v="34508"/>
          <ac:spMkLst>
            <pc:docMk/>
            <pc:sldMk cId="374010295" sldId="275"/>
            <ac:spMk id="3" creationId="{2C5E28B1-493F-EF35-F00D-F481253BC9A8}"/>
          </ac:spMkLst>
        </pc:spChg>
      </pc:sldChg>
      <pc:sldChg chg="modSp new mod">
        <pc:chgData name="MARIA KARAMPELIA" userId="9dfcc2cac66bf474" providerId="LiveId" clId="{0FEA5FD1-C4E6-4F77-AB0B-A52281635803}" dt="2026-10-21T16:18:42.847" v="34508"/>
        <pc:sldMkLst>
          <pc:docMk/>
          <pc:sldMk cId="2790631980" sldId="276"/>
        </pc:sldMkLst>
        <pc:spChg chg="mod">
          <ac:chgData name="MARIA KARAMPELIA" userId="9dfcc2cac66bf474" providerId="LiveId" clId="{0FEA5FD1-C4E6-4F77-AB0B-A52281635803}" dt="2026-10-21T16:18:42.847" v="34508"/>
          <ac:spMkLst>
            <pc:docMk/>
            <pc:sldMk cId="2790631980" sldId="276"/>
            <ac:spMk id="2" creationId="{C36393C0-F173-B5F0-8BB4-DB531CDE8368}"/>
          </ac:spMkLst>
        </pc:spChg>
        <pc:spChg chg="mod">
          <ac:chgData name="MARIA KARAMPELIA" userId="9dfcc2cac66bf474" providerId="LiveId" clId="{0FEA5FD1-C4E6-4F77-AB0B-A52281635803}" dt="2026-10-21T16:18:42.847" v="34508"/>
          <ac:spMkLst>
            <pc:docMk/>
            <pc:sldMk cId="2790631980" sldId="276"/>
            <ac:spMk id="3" creationId="{F1B435AC-989F-D662-1B57-3E5F18901E4D}"/>
          </ac:spMkLst>
        </pc:spChg>
      </pc:sldChg>
      <pc:sldChg chg="modSp new mod">
        <pc:chgData name="MARIA KARAMPELIA" userId="9dfcc2cac66bf474" providerId="LiveId" clId="{0FEA5FD1-C4E6-4F77-AB0B-A52281635803}" dt="2026-10-21T16:18:42.847" v="34508"/>
        <pc:sldMkLst>
          <pc:docMk/>
          <pc:sldMk cId="1114044634" sldId="277"/>
        </pc:sldMkLst>
        <pc:spChg chg="mod">
          <ac:chgData name="MARIA KARAMPELIA" userId="9dfcc2cac66bf474" providerId="LiveId" clId="{0FEA5FD1-C4E6-4F77-AB0B-A52281635803}" dt="2026-10-21T16:18:42.847" v="34508"/>
          <ac:spMkLst>
            <pc:docMk/>
            <pc:sldMk cId="1114044634" sldId="277"/>
            <ac:spMk id="2" creationId="{78BB892D-8756-889C-A444-04640141F303}"/>
          </ac:spMkLst>
        </pc:spChg>
        <pc:spChg chg="mod">
          <ac:chgData name="MARIA KARAMPELIA" userId="9dfcc2cac66bf474" providerId="LiveId" clId="{0FEA5FD1-C4E6-4F77-AB0B-A52281635803}" dt="2026-10-21T16:18:42.847" v="34508"/>
          <ac:spMkLst>
            <pc:docMk/>
            <pc:sldMk cId="1114044634" sldId="277"/>
            <ac:spMk id="3" creationId="{0D6E3C14-D80A-857A-A272-FD1E1593342F}"/>
          </ac:spMkLst>
        </pc:spChg>
      </pc:sldChg>
      <pc:sldChg chg="modSp new mod">
        <pc:chgData name="MARIA KARAMPELIA" userId="9dfcc2cac66bf474" providerId="LiveId" clId="{0FEA5FD1-C4E6-4F77-AB0B-A52281635803}" dt="2026-10-21T16:18:42.847" v="34508"/>
        <pc:sldMkLst>
          <pc:docMk/>
          <pc:sldMk cId="2720543810" sldId="278"/>
        </pc:sldMkLst>
        <pc:spChg chg="mod">
          <ac:chgData name="MARIA KARAMPELIA" userId="9dfcc2cac66bf474" providerId="LiveId" clId="{0FEA5FD1-C4E6-4F77-AB0B-A52281635803}" dt="2026-10-21T16:18:42.847" v="34508"/>
          <ac:spMkLst>
            <pc:docMk/>
            <pc:sldMk cId="2720543810" sldId="278"/>
            <ac:spMk id="2" creationId="{35FC20B5-8372-7CC7-38A4-D52A0D351B05}"/>
          </ac:spMkLst>
        </pc:spChg>
        <pc:spChg chg="mod">
          <ac:chgData name="MARIA KARAMPELIA" userId="9dfcc2cac66bf474" providerId="LiveId" clId="{0FEA5FD1-C4E6-4F77-AB0B-A52281635803}" dt="2026-10-21T16:18:42.847" v="34508"/>
          <ac:spMkLst>
            <pc:docMk/>
            <pc:sldMk cId="2720543810" sldId="278"/>
            <ac:spMk id="3" creationId="{4F6F31DB-A8FE-9375-BEA5-D3E42D862C47}"/>
          </ac:spMkLst>
        </pc:spChg>
      </pc:sldChg>
      <pc:sldChg chg="modSp new mod">
        <pc:chgData name="MARIA KARAMPELIA" userId="9dfcc2cac66bf474" providerId="LiveId" clId="{0FEA5FD1-C4E6-4F77-AB0B-A52281635803}" dt="2026-10-21T16:18:42.847" v="34508"/>
        <pc:sldMkLst>
          <pc:docMk/>
          <pc:sldMk cId="2261226789" sldId="279"/>
        </pc:sldMkLst>
        <pc:spChg chg="mod">
          <ac:chgData name="MARIA KARAMPELIA" userId="9dfcc2cac66bf474" providerId="LiveId" clId="{0FEA5FD1-C4E6-4F77-AB0B-A52281635803}" dt="2026-10-21T16:18:42.847" v="34508"/>
          <ac:spMkLst>
            <pc:docMk/>
            <pc:sldMk cId="2261226789" sldId="279"/>
            <ac:spMk id="2" creationId="{E51C0B3F-D15E-A83F-CAB6-DA6AD4A948B1}"/>
          </ac:spMkLst>
        </pc:spChg>
        <pc:spChg chg="mod">
          <ac:chgData name="MARIA KARAMPELIA" userId="9dfcc2cac66bf474" providerId="LiveId" clId="{0FEA5FD1-C4E6-4F77-AB0B-A52281635803}" dt="2026-10-21T16:18:42.847" v="34508"/>
          <ac:spMkLst>
            <pc:docMk/>
            <pc:sldMk cId="2261226789" sldId="279"/>
            <ac:spMk id="3" creationId="{269228B9-E8CB-D4A1-8EA6-DB69F0C993F4}"/>
          </ac:spMkLst>
        </pc:spChg>
      </pc:sldChg>
      <pc:sldChg chg="modSp new mod">
        <pc:chgData name="MARIA KARAMPELIA" userId="9dfcc2cac66bf474" providerId="LiveId" clId="{0FEA5FD1-C4E6-4F77-AB0B-A52281635803}" dt="2026-10-21T16:18:42.847" v="34508"/>
        <pc:sldMkLst>
          <pc:docMk/>
          <pc:sldMk cId="3773354101" sldId="280"/>
        </pc:sldMkLst>
        <pc:spChg chg="mod">
          <ac:chgData name="MARIA KARAMPELIA" userId="9dfcc2cac66bf474" providerId="LiveId" clId="{0FEA5FD1-C4E6-4F77-AB0B-A52281635803}" dt="2026-10-21T16:18:42.847" v="34508"/>
          <ac:spMkLst>
            <pc:docMk/>
            <pc:sldMk cId="3773354101" sldId="280"/>
            <ac:spMk id="2" creationId="{20503C55-47B1-5534-5301-3EAAEDB30F71}"/>
          </ac:spMkLst>
        </pc:spChg>
        <pc:spChg chg="mod">
          <ac:chgData name="MARIA KARAMPELIA" userId="9dfcc2cac66bf474" providerId="LiveId" clId="{0FEA5FD1-C4E6-4F77-AB0B-A52281635803}" dt="2026-10-21T16:18:42.847" v="34508"/>
          <ac:spMkLst>
            <pc:docMk/>
            <pc:sldMk cId="3773354101" sldId="280"/>
            <ac:spMk id="3" creationId="{9F9BBC5D-EA7E-8188-1F57-68E7E527ABA4}"/>
          </ac:spMkLst>
        </pc:spChg>
      </pc:sldChg>
      <pc:sldChg chg="modSp new mod">
        <pc:chgData name="MARIA KARAMPELIA" userId="9dfcc2cac66bf474" providerId="LiveId" clId="{0FEA5FD1-C4E6-4F77-AB0B-A52281635803}" dt="2026-10-21T16:18:42.847" v="34508"/>
        <pc:sldMkLst>
          <pc:docMk/>
          <pc:sldMk cId="2123261104" sldId="281"/>
        </pc:sldMkLst>
        <pc:spChg chg="mod">
          <ac:chgData name="MARIA KARAMPELIA" userId="9dfcc2cac66bf474" providerId="LiveId" clId="{0FEA5FD1-C4E6-4F77-AB0B-A52281635803}" dt="2026-10-21T16:18:42.847" v="34508"/>
          <ac:spMkLst>
            <pc:docMk/>
            <pc:sldMk cId="2123261104" sldId="281"/>
            <ac:spMk id="2" creationId="{3B034CAE-DA1D-7D2B-C9F1-BBACD4B0A970}"/>
          </ac:spMkLst>
        </pc:spChg>
        <pc:spChg chg="mod">
          <ac:chgData name="MARIA KARAMPELIA" userId="9dfcc2cac66bf474" providerId="LiveId" clId="{0FEA5FD1-C4E6-4F77-AB0B-A52281635803}" dt="2026-10-21T16:18:42.847" v="34508"/>
          <ac:spMkLst>
            <pc:docMk/>
            <pc:sldMk cId="2123261104" sldId="281"/>
            <ac:spMk id="3" creationId="{FEC4218B-85E9-5F86-CE94-C2AE22DEE6F9}"/>
          </ac:spMkLst>
        </pc:spChg>
      </pc:sldChg>
      <pc:sldChg chg="modSp new mod">
        <pc:chgData name="MARIA KARAMPELIA" userId="9dfcc2cac66bf474" providerId="LiveId" clId="{0FEA5FD1-C4E6-4F77-AB0B-A52281635803}" dt="2026-10-21T16:18:42.847" v="34508"/>
        <pc:sldMkLst>
          <pc:docMk/>
          <pc:sldMk cId="577802520" sldId="282"/>
        </pc:sldMkLst>
        <pc:spChg chg="mod">
          <ac:chgData name="MARIA KARAMPELIA" userId="9dfcc2cac66bf474" providerId="LiveId" clId="{0FEA5FD1-C4E6-4F77-AB0B-A52281635803}" dt="2026-10-21T16:18:42.847" v="34508"/>
          <ac:spMkLst>
            <pc:docMk/>
            <pc:sldMk cId="577802520" sldId="282"/>
            <ac:spMk id="2" creationId="{3E42CFCC-63A3-CEFE-F343-409DFF5858B1}"/>
          </ac:spMkLst>
        </pc:spChg>
        <pc:spChg chg="mod">
          <ac:chgData name="MARIA KARAMPELIA" userId="9dfcc2cac66bf474" providerId="LiveId" clId="{0FEA5FD1-C4E6-4F77-AB0B-A52281635803}" dt="2026-10-21T16:18:42.847" v="34508"/>
          <ac:spMkLst>
            <pc:docMk/>
            <pc:sldMk cId="577802520" sldId="282"/>
            <ac:spMk id="3" creationId="{AA60D243-ACC5-B7A6-459E-6DD6D786B312}"/>
          </ac:spMkLst>
        </pc:spChg>
      </pc:sldChg>
      <pc:sldChg chg="modSp new mod">
        <pc:chgData name="MARIA KARAMPELIA" userId="9dfcc2cac66bf474" providerId="LiveId" clId="{0FEA5FD1-C4E6-4F77-AB0B-A52281635803}" dt="2026-10-21T16:18:42.847" v="34508"/>
        <pc:sldMkLst>
          <pc:docMk/>
          <pc:sldMk cId="1341265568" sldId="283"/>
        </pc:sldMkLst>
        <pc:spChg chg="mod">
          <ac:chgData name="MARIA KARAMPELIA" userId="9dfcc2cac66bf474" providerId="LiveId" clId="{0FEA5FD1-C4E6-4F77-AB0B-A52281635803}" dt="2026-10-21T16:18:42.847" v="34508"/>
          <ac:spMkLst>
            <pc:docMk/>
            <pc:sldMk cId="1341265568" sldId="283"/>
            <ac:spMk id="2" creationId="{48F87B5B-FA42-F448-9462-FB9D68888296}"/>
          </ac:spMkLst>
        </pc:spChg>
        <pc:spChg chg="mod">
          <ac:chgData name="MARIA KARAMPELIA" userId="9dfcc2cac66bf474" providerId="LiveId" clId="{0FEA5FD1-C4E6-4F77-AB0B-A52281635803}" dt="2026-10-21T16:18:42.847" v="34508"/>
          <ac:spMkLst>
            <pc:docMk/>
            <pc:sldMk cId="1341265568" sldId="283"/>
            <ac:spMk id="3" creationId="{3CFB8FCF-382E-0B76-E76B-F5107DA240BB}"/>
          </ac:spMkLst>
        </pc:spChg>
      </pc:sldChg>
      <pc:sldChg chg="modSp new mod">
        <pc:chgData name="MARIA KARAMPELIA" userId="9dfcc2cac66bf474" providerId="LiveId" clId="{0FEA5FD1-C4E6-4F77-AB0B-A52281635803}" dt="2026-10-21T16:18:42.847" v="34508"/>
        <pc:sldMkLst>
          <pc:docMk/>
          <pc:sldMk cId="2895627633" sldId="284"/>
        </pc:sldMkLst>
        <pc:spChg chg="mod">
          <ac:chgData name="MARIA KARAMPELIA" userId="9dfcc2cac66bf474" providerId="LiveId" clId="{0FEA5FD1-C4E6-4F77-AB0B-A52281635803}" dt="2026-10-21T16:18:42.847" v="34508"/>
          <ac:spMkLst>
            <pc:docMk/>
            <pc:sldMk cId="2895627633" sldId="284"/>
            <ac:spMk id="2" creationId="{4BE42048-4EA8-75CB-C8CD-28DD275EFADC}"/>
          </ac:spMkLst>
        </pc:spChg>
        <pc:spChg chg="mod">
          <ac:chgData name="MARIA KARAMPELIA" userId="9dfcc2cac66bf474" providerId="LiveId" clId="{0FEA5FD1-C4E6-4F77-AB0B-A52281635803}" dt="2026-10-21T16:18:42.847" v="34508"/>
          <ac:spMkLst>
            <pc:docMk/>
            <pc:sldMk cId="2895627633" sldId="284"/>
            <ac:spMk id="3" creationId="{87C30B41-FBD4-ED50-0A54-DFB4B29E5C8D}"/>
          </ac:spMkLst>
        </pc:spChg>
      </pc:sldChg>
      <pc:sldChg chg="modSp new del mod">
        <pc:chgData name="MARIA KARAMPELIA" userId="9dfcc2cac66bf474" providerId="LiveId" clId="{0FEA5FD1-C4E6-4F77-AB0B-A52281635803}" dt="2026-10-21T16:21:15.428" v="34509" actId="2696"/>
        <pc:sldMkLst>
          <pc:docMk/>
          <pc:sldMk cId="1241851949" sldId="285"/>
        </pc:sldMkLst>
        <pc:spChg chg="mod">
          <ac:chgData name="MARIA KARAMPELIA" userId="9dfcc2cac66bf474" providerId="LiveId" clId="{0FEA5FD1-C4E6-4F77-AB0B-A52281635803}" dt="2026-10-21T16:18:42.847" v="34508"/>
          <ac:spMkLst>
            <pc:docMk/>
            <pc:sldMk cId="1241851949" sldId="285"/>
            <ac:spMk id="2" creationId="{5A05EADE-F025-DEF7-40E4-8A202AD19C8F}"/>
          </ac:spMkLst>
        </pc:spChg>
        <pc:spChg chg="mod">
          <ac:chgData name="MARIA KARAMPELIA" userId="9dfcc2cac66bf474" providerId="LiveId" clId="{0FEA5FD1-C4E6-4F77-AB0B-A52281635803}" dt="2026-10-21T16:18:42.847" v="34508"/>
          <ac:spMkLst>
            <pc:docMk/>
            <pc:sldMk cId="1241851949" sldId="285"/>
            <ac:spMk id="3" creationId="{E8BD8B85-939E-3035-375E-44BBBA7B765F}"/>
          </ac:spMkLst>
        </pc:spChg>
      </pc:sldChg>
      <pc:sldChg chg="add">
        <pc:chgData name="MARIA KARAMPELIA" userId="9dfcc2cac66bf474" providerId="LiveId" clId="{0FEA5FD1-C4E6-4F77-AB0B-A52281635803}" dt="2026-10-21T16:21:43.334" v="34510"/>
        <pc:sldMkLst>
          <pc:docMk/>
          <pc:sldMk cId="3099395025" sldId="285"/>
        </pc:sldMkLst>
      </pc:sldChg>
      <pc:sldChg chg="add">
        <pc:chgData name="MARIA KARAMPELIA" userId="9dfcc2cac66bf474" providerId="LiveId" clId="{0FEA5FD1-C4E6-4F77-AB0B-A52281635803}" dt="2026-10-21T16:21:43.334" v="34510"/>
        <pc:sldMkLst>
          <pc:docMk/>
          <pc:sldMk cId="3978713397" sldId="286"/>
        </pc:sldMkLst>
      </pc:sldChg>
      <pc:sldChg chg="add">
        <pc:chgData name="MARIA KARAMPELIA" userId="9dfcc2cac66bf474" providerId="LiveId" clId="{0FEA5FD1-C4E6-4F77-AB0B-A52281635803}" dt="2026-10-21T16:21:43.334" v="34510"/>
        <pc:sldMkLst>
          <pc:docMk/>
          <pc:sldMk cId="3449388681" sldId="287"/>
        </pc:sldMkLst>
      </pc:sldChg>
      <pc:sldChg chg="add">
        <pc:chgData name="MARIA KARAMPELIA" userId="9dfcc2cac66bf474" providerId="LiveId" clId="{0FEA5FD1-C4E6-4F77-AB0B-A52281635803}" dt="2026-10-21T16:21:43.334" v="34510"/>
        <pc:sldMkLst>
          <pc:docMk/>
          <pc:sldMk cId="1857642889" sldId="288"/>
        </pc:sldMkLst>
      </pc:sldChg>
      <pc:sldChg chg="add">
        <pc:chgData name="MARIA KARAMPELIA" userId="9dfcc2cac66bf474" providerId="LiveId" clId="{0FEA5FD1-C4E6-4F77-AB0B-A52281635803}" dt="2026-10-21T16:21:43.334" v="34510"/>
        <pc:sldMkLst>
          <pc:docMk/>
          <pc:sldMk cId="3829817818" sldId="289"/>
        </pc:sldMkLst>
      </pc:sldChg>
      <pc:sldChg chg="add">
        <pc:chgData name="MARIA KARAMPELIA" userId="9dfcc2cac66bf474" providerId="LiveId" clId="{0FEA5FD1-C4E6-4F77-AB0B-A52281635803}" dt="2026-10-21T16:21:43.334" v="34510"/>
        <pc:sldMkLst>
          <pc:docMk/>
          <pc:sldMk cId="1895178538" sldId="290"/>
        </pc:sldMkLst>
      </pc:sldChg>
      <pc:sldChg chg="add">
        <pc:chgData name="MARIA KARAMPELIA" userId="9dfcc2cac66bf474" providerId="LiveId" clId="{0FEA5FD1-C4E6-4F77-AB0B-A52281635803}" dt="2026-10-21T16:21:43.334" v="34510"/>
        <pc:sldMkLst>
          <pc:docMk/>
          <pc:sldMk cId="1910826349" sldId="291"/>
        </pc:sldMkLst>
      </pc:sldChg>
      <pc:sldChg chg="modSp add mod">
        <pc:chgData name="MARIA KARAMPELIA" userId="9dfcc2cac66bf474" providerId="LiveId" clId="{0FEA5FD1-C4E6-4F77-AB0B-A52281635803}" dt="2026-10-21T16:22:25.685" v="34514" actId="113"/>
        <pc:sldMkLst>
          <pc:docMk/>
          <pc:sldMk cId="3578185083" sldId="292"/>
        </pc:sldMkLst>
        <pc:spChg chg="mod">
          <ac:chgData name="MARIA KARAMPELIA" userId="9dfcc2cac66bf474" providerId="LiveId" clId="{0FEA5FD1-C4E6-4F77-AB0B-A52281635803}" dt="2026-10-21T16:22:25.685" v="34514" actId="113"/>
          <ac:spMkLst>
            <pc:docMk/>
            <pc:sldMk cId="3578185083" sldId="292"/>
            <ac:spMk id="3" creationId="{43D00F86-BBEF-12D7-332F-5F4294D6F3D1}"/>
          </ac:spMkLst>
        </pc:spChg>
      </pc:sldChg>
      <pc:sldMasterChg chg="modSp modSldLayout">
        <pc:chgData name="MARIA KARAMPELIA" userId="9dfcc2cac66bf474" providerId="LiveId" clId="{0FEA5FD1-C4E6-4F77-AB0B-A52281635803}" dt="2026-10-21T16:18:42.847" v="34508"/>
        <pc:sldMasterMkLst>
          <pc:docMk/>
          <pc:sldMasterMk cId="1102471901" sldId="2147483648"/>
        </pc:sldMasterMkLst>
        <pc:spChg chg="mod">
          <ac:chgData name="MARIA KARAMPELIA" userId="9dfcc2cac66bf474" providerId="LiveId" clId="{0FEA5FD1-C4E6-4F77-AB0B-A52281635803}" dt="2026-10-21T16:18:42.847" v="34508"/>
          <ac:spMkLst>
            <pc:docMk/>
            <pc:sldMasterMk cId="1102471901" sldId="2147483648"/>
            <ac:spMk id="2" creationId="{6E344869-CCCC-EE05-E269-C993AA9D48BF}"/>
          </ac:spMkLst>
        </pc:spChg>
        <pc:spChg chg="mod">
          <ac:chgData name="MARIA KARAMPELIA" userId="9dfcc2cac66bf474" providerId="LiveId" clId="{0FEA5FD1-C4E6-4F77-AB0B-A52281635803}" dt="2026-10-21T16:18:42.847" v="34508"/>
          <ac:spMkLst>
            <pc:docMk/>
            <pc:sldMasterMk cId="1102471901" sldId="2147483648"/>
            <ac:spMk id="3" creationId="{46192A9B-A78D-7B59-C24A-08724041C3FE}"/>
          </ac:spMkLst>
        </pc:spChg>
        <pc:spChg chg="mod">
          <ac:chgData name="MARIA KARAMPELIA" userId="9dfcc2cac66bf474" providerId="LiveId" clId="{0FEA5FD1-C4E6-4F77-AB0B-A52281635803}" dt="2026-10-21T16:18:42.847" v="34508"/>
          <ac:spMkLst>
            <pc:docMk/>
            <pc:sldMasterMk cId="1102471901" sldId="2147483648"/>
            <ac:spMk id="4" creationId="{95BBEF21-70F0-FE02-7C0D-146F108C7AFB}"/>
          </ac:spMkLst>
        </pc:spChg>
        <pc:spChg chg="mod">
          <ac:chgData name="MARIA KARAMPELIA" userId="9dfcc2cac66bf474" providerId="LiveId" clId="{0FEA5FD1-C4E6-4F77-AB0B-A52281635803}" dt="2026-10-21T16:18:42.847" v="34508"/>
          <ac:spMkLst>
            <pc:docMk/>
            <pc:sldMasterMk cId="1102471901" sldId="2147483648"/>
            <ac:spMk id="5" creationId="{CE48D711-ECB5-35DD-A4B4-79ABFDF57983}"/>
          </ac:spMkLst>
        </pc:spChg>
        <pc:spChg chg="mod">
          <ac:chgData name="MARIA KARAMPELIA" userId="9dfcc2cac66bf474" providerId="LiveId" clId="{0FEA5FD1-C4E6-4F77-AB0B-A52281635803}" dt="2026-10-21T16:18:42.847" v="34508"/>
          <ac:spMkLst>
            <pc:docMk/>
            <pc:sldMasterMk cId="1102471901" sldId="2147483648"/>
            <ac:spMk id="6" creationId="{CB37A4F3-40B7-1EB3-E915-7DBED240372A}"/>
          </ac:spMkLst>
        </pc:spChg>
        <pc:sldLayoutChg chg="modSp">
          <pc:chgData name="MARIA KARAMPELIA" userId="9dfcc2cac66bf474" providerId="LiveId" clId="{0FEA5FD1-C4E6-4F77-AB0B-A52281635803}" dt="2026-10-21T16:18:42.847" v="34508"/>
          <pc:sldLayoutMkLst>
            <pc:docMk/>
            <pc:sldMasterMk cId="1102471901" sldId="2147483648"/>
            <pc:sldLayoutMk cId="266472580" sldId="2147483649"/>
          </pc:sldLayoutMkLst>
          <pc:spChg chg="mod">
            <ac:chgData name="MARIA KARAMPELIA" userId="9dfcc2cac66bf474" providerId="LiveId" clId="{0FEA5FD1-C4E6-4F77-AB0B-A52281635803}" dt="2026-10-21T16:18:42.847" v="34508"/>
            <ac:spMkLst>
              <pc:docMk/>
              <pc:sldMasterMk cId="1102471901" sldId="2147483648"/>
              <pc:sldLayoutMk cId="266472580" sldId="2147483649"/>
              <ac:spMk id="2" creationId="{6B75F9E6-3FD8-B70B-14B5-AB51745F4737}"/>
            </ac:spMkLst>
          </pc:spChg>
          <pc:spChg chg="mod">
            <ac:chgData name="MARIA KARAMPELIA" userId="9dfcc2cac66bf474" providerId="LiveId" clId="{0FEA5FD1-C4E6-4F77-AB0B-A52281635803}" dt="2026-10-21T16:18:42.847" v="34508"/>
            <ac:spMkLst>
              <pc:docMk/>
              <pc:sldMasterMk cId="1102471901" sldId="2147483648"/>
              <pc:sldLayoutMk cId="266472580" sldId="2147483649"/>
              <ac:spMk id="3" creationId="{A2D4E38B-0EDC-8381-4851-3660CBC3EFE0}"/>
            </ac:spMkLst>
          </pc:spChg>
        </pc:sldLayoutChg>
        <pc:sldLayoutChg chg="modSp">
          <pc:chgData name="MARIA KARAMPELIA" userId="9dfcc2cac66bf474" providerId="LiveId" clId="{0FEA5FD1-C4E6-4F77-AB0B-A52281635803}" dt="2026-10-21T16:18:42.847" v="34508"/>
          <pc:sldLayoutMkLst>
            <pc:docMk/>
            <pc:sldMasterMk cId="1102471901" sldId="2147483648"/>
            <pc:sldLayoutMk cId="3626123907" sldId="2147483651"/>
          </pc:sldLayoutMkLst>
          <pc:spChg chg="mod">
            <ac:chgData name="MARIA KARAMPELIA" userId="9dfcc2cac66bf474" providerId="LiveId" clId="{0FEA5FD1-C4E6-4F77-AB0B-A52281635803}" dt="2026-10-21T16:18:42.847" v="34508"/>
            <ac:spMkLst>
              <pc:docMk/>
              <pc:sldMasterMk cId="1102471901" sldId="2147483648"/>
              <pc:sldLayoutMk cId="3626123907" sldId="2147483651"/>
              <ac:spMk id="2" creationId="{A6F7DD1D-8E50-40C5-1592-B3C018EDA14B}"/>
            </ac:spMkLst>
          </pc:spChg>
          <pc:spChg chg="mod">
            <ac:chgData name="MARIA KARAMPELIA" userId="9dfcc2cac66bf474" providerId="LiveId" clId="{0FEA5FD1-C4E6-4F77-AB0B-A52281635803}" dt="2026-10-21T16:18:42.847" v="34508"/>
            <ac:spMkLst>
              <pc:docMk/>
              <pc:sldMasterMk cId="1102471901" sldId="2147483648"/>
              <pc:sldLayoutMk cId="3626123907" sldId="2147483651"/>
              <ac:spMk id="3" creationId="{C063F0FB-AF17-7E27-182F-1095773C9C91}"/>
            </ac:spMkLst>
          </pc:spChg>
        </pc:sldLayoutChg>
        <pc:sldLayoutChg chg="modSp">
          <pc:chgData name="MARIA KARAMPELIA" userId="9dfcc2cac66bf474" providerId="LiveId" clId="{0FEA5FD1-C4E6-4F77-AB0B-A52281635803}" dt="2026-10-21T16:18:42.847" v="34508"/>
          <pc:sldLayoutMkLst>
            <pc:docMk/>
            <pc:sldMasterMk cId="1102471901" sldId="2147483648"/>
            <pc:sldLayoutMk cId="3652594203" sldId="2147483652"/>
          </pc:sldLayoutMkLst>
          <pc:spChg chg="mod">
            <ac:chgData name="MARIA KARAMPELIA" userId="9dfcc2cac66bf474" providerId="LiveId" clId="{0FEA5FD1-C4E6-4F77-AB0B-A52281635803}" dt="2026-10-21T16:18:42.847" v="34508"/>
            <ac:spMkLst>
              <pc:docMk/>
              <pc:sldMasterMk cId="1102471901" sldId="2147483648"/>
              <pc:sldLayoutMk cId="3652594203" sldId="2147483652"/>
              <ac:spMk id="3" creationId="{FB48E57E-6DE4-ADB7-9E1E-0987C6D2F62C}"/>
            </ac:spMkLst>
          </pc:spChg>
          <pc:spChg chg="mod">
            <ac:chgData name="MARIA KARAMPELIA" userId="9dfcc2cac66bf474" providerId="LiveId" clId="{0FEA5FD1-C4E6-4F77-AB0B-A52281635803}" dt="2026-10-21T16:18:42.847" v="34508"/>
            <ac:spMkLst>
              <pc:docMk/>
              <pc:sldMasterMk cId="1102471901" sldId="2147483648"/>
              <pc:sldLayoutMk cId="3652594203" sldId="2147483652"/>
              <ac:spMk id="4" creationId="{2019FE44-0BCB-6A33-1F76-60EA6416FAFC}"/>
            </ac:spMkLst>
          </pc:spChg>
        </pc:sldLayoutChg>
        <pc:sldLayoutChg chg="modSp">
          <pc:chgData name="MARIA KARAMPELIA" userId="9dfcc2cac66bf474" providerId="LiveId" clId="{0FEA5FD1-C4E6-4F77-AB0B-A52281635803}" dt="2026-10-21T16:18:42.847" v="34508"/>
          <pc:sldLayoutMkLst>
            <pc:docMk/>
            <pc:sldMasterMk cId="1102471901" sldId="2147483648"/>
            <pc:sldLayoutMk cId="3964635241" sldId="2147483653"/>
          </pc:sldLayoutMkLst>
          <pc:spChg chg="mod">
            <ac:chgData name="MARIA KARAMPELIA" userId="9dfcc2cac66bf474" providerId="LiveId" clId="{0FEA5FD1-C4E6-4F77-AB0B-A52281635803}" dt="2026-10-21T16:18:42.847" v="34508"/>
            <ac:spMkLst>
              <pc:docMk/>
              <pc:sldMasterMk cId="1102471901" sldId="2147483648"/>
              <pc:sldLayoutMk cId="3964635241" sldId="2147483653"/>
              <ac:spMk id="2" creationId="{F2F277B5-C3B8-6B69-0D6F-C40CAC19EEEC}"/>
            </ac:spMkLst>
          </pc:spChg>
          <pc:spChg chg="mod">
            <ac:chgData name="MARIA KARAMPELIA" userId="9dfcc2cac66bf474" providerId="LiveId" clId="{0FEA5FD1-C4E6-4F77-AB0B-A52281635803}" dt="2026-10-21T16:18:42.847" v="34508"/>
            <ac:spMkLst>
              <pc:docMk/>
              <pc:sldMasterMk cId="1102471901" sldId="2147483648"/>
              <pc:sldLayoutMk cId="3964635241" sldId="2147483653"/>
              <ac:spMk id="3" creationId="{6D1E2D46-6272-6E92-17BC-8AAB50610558}"/>
            </ac:spMkLst>
          </pc:spChg>
          <pc:spChg chg="mod">
            <ac:chgData name="MARIA KARAMPELIA" userId="9dfcc2cac66bf474" providerId="LiveId" clId="{0FEA5FD1-C4E6-4F77-AB0B-A52281635803}" dt="2026-10-21T16:18:42.847" v="34508"/>
            <ac:spMkLst>
              <pc:docMk/>
              <pc:sldMasterMk cId="1102471901" sldId="2147483648"/>
              <pc:sldLayoutMk cId="3964635241" sldId="2147483653"/>
              <ac:spMk id="4" creationId="{8BD3BD01-4F78-3431-F11A-2ADFC2D29DD3}"/>
            </ac:spMkLst>
          </pc:spChg>
          <pc:spChg chg="mod">
            <ac:chgData name="MARIA KARAMPELIA" userId="9dfcc2cac66bf474" providerId="LiveId" clId="{0FEA5FD1-C4E6-4F77-AB0B-A52281635803}" dt="2026-10-21T16:18:42.847" v="34508"/>
            <ac:spMkLst>
              <pc:docMk/>
              <pc:sldMasterMk cId="1102471901" sldId="2147483648"/>
              <pc:sldLayoutMk cId="3964635241" sldId="2147483653"/>
              <ac:spMk id="5" creationId="{C65E3A34-9A24-925D-AC53-E7516F77A5A6}"/>
            </ac:spMkLst>
          </pc:spChg>
          <pc:spChg chg="mod">
            <ac:chgData name="MARIA KARAMPELIA" userId="9dfcc2cac66bf474" providerId="LiveId" clId="{0FEA5FD1-C4E6-4F77-AB0B-A52281635803}" dt="2026-10-21T16:18:42.847" v="34508"/>
            <ac:spMkLst>
              <pc:docMk/>
              <pc:sldMasterMk cId="1102471901" sldId="2147483648"/>
              <pc:sldLayoutMk cId="3964635241" sldId="2147483653"/>
              <ac:spMk id="6" creationId="{996FA1E3-0371-3CF8-F89A-4CD530AD2111}"/>
            </ac:spMkLst>
          </pc:spChg>
        </pc:sldLayoutChg>
        <pc:sldLayoutChg chg="modSp">
          <pc:chgData name="MARIA KARAMPELIA" userId="9dfcc2cac66bf474" providerId="LiveId" clId="{0FEA5FD1-C4E6-4F77-AB0B-A52281635803}" dt="2026-10-21T16:18:42.847" v="34508"/>
          <pc:sldLayoutMkLst>
            <pc:docMk/>
            <pc:sldMasterMk cId="1102471901" sldId="2147483648"/>
            <pc:sldLayoutMk cId="2656484671" sldId="2147483656"/>
          </pc:sldLayoutMkLst>
          <pc:spChg chg="mod">
            <ac:chgData name="MARIA KARAMPELIA" userId="9dfcc2cac66bf474" providerId="LiveId" clId="{0FEA5FD1-C4E6-4F77-AB0B-A52281635803}" dt="2026-10-21T16:18:42.847" v="34508"/>
            <ac:spMkLst>
              <pc:docMk/>
              <pc:sldMasterMk cId="1102471901" sldId="2147483648"/>
              <pc:sldLayoutMk cId="2656484671" sldId="2147483656"/>
              <ac:spMk id="2" creationId="{62020832-049F-E660-AF12-B698FCE4C49B}"/>
            </ac:spMkLst>
          </pc:spChg>
          <pc:spChg chg="mod">
            <ac:chgData name="MARIA KARAMPELIA" userId="9dfcc2cac66bf474" providerId="LiveId" clId="{0FEA5FD1-C4E6-4F77-AB0B-A52281635803}" dt="2026-10-21T16:18:42.847" v="34508"/>
            <ac:spMkLst>
              <pc:docMk/>
              <pc:sldMasterMk cId="1102471901" sldId="2147483648"/>
              <pc:sldLayoutMk cId="2656484671" sldId="2147483656"/>
              <ac:spMk id="3" creationId="{0152B300-0C87-3403-F0AE-FDDEDD3A2449}"/>
            </ac:spMkLst>
          </pc:spChg>
          <pc:spChg chg="mod">
            <ac:chgData name="MARIA KARAMPELIA" userId="9dfcc2cac66bf474" providerId="LiveId" clId="{0FEA5FD1-C4E6-4F77-AB0B-A52281635803}" dt="2026-10-21T16:18:42.847" v="34508"/>
            <ac:spMkLst>
              <pc:docMk/>
              <pc:sldMasterMk cId="1102471901" sldId="2147483648"/>
              <pc:sldLayoutMk cId="2656484671" sldId="2147483656"/>
              <ac:spMk id="4" creationId="{B28140D2-3E7B-5AEE-F5B9-F280A00AC8AB}"/>
            </ac:spMkLst>
          </pc:spChg>
        </pc:sldLayoutChg>
        <pc:sldLayoutChg chg="modSp">
          <pc:chgData name="MARIA KARAMPELIA" userId="9dfcc2cac66bf474" providerId="LiveId" clId="{0FEA5FD1-C4E6-4F77-AB0B-A52281635803}" dt="2026-10-21T16:18:42.847" v="34508"/>
          <pc:sldLayoutMkLst>
            <pc:docMk/>
            <pc:sldMasterMk cId="1102471901" sldId="2147483648"/>
            <pc:sldLayoutMk cId="2236914959" sldId="2147483657"/>
          </pc:sldLayoutMkLst>
          <pc:spChg chg="mod">
            <ac:chgData name="MARIA KARAMPELIA" userId="9dfcc2cac66bf474" providerId="LiveId" clId="{0FEA5FD1-C4E6-4F77-AB0B-A52281635803}" dt="2026-10-21T16:18:42.847" v="34508"/>
            <ac:spMkLst>
              <pc:docMk/>
              <pc:sldMasterMk cId="1102471901" sldId="2147483648"/>
              <pc:sldLayoutMk cId="2236914959" sldId="2147483657"/>
              <ac:spMk id="2" creationId="{D5B6BDE3-8B1C-A55E-6C61-8F3FA8462610}"/>
            </ac:spMkLst>
          </pc:spChg>
          <pc:spChg chg="mod">
            <ac:chgData name="MARIA KARAMPELIA" userId="9dfcc2cac66bf474" providerId="LiveId" clId="{0FEA5FD1-C4E6-4F77-AB0B-A52281635803}" dt="2026-10-21T16:18:42.847" v="34508"/>
            <ac:spMkLst>
              <pc:docMk/>
              <pc:sldMasterMk cId="1102471901" sldId="2147483648"/>
              <pc:sldLayoutMk cId="2236914959" sldId="2147483657"/>
              <ac:spMk id="3" creationId="{D7B177E3-B22D-5F78-0739-6A2A04976B7B}"/>
            </ac:spMkLst>
          </pc:spChg>
          <pc:spChg chg="mod">
            <ac:chgData name="MARIA KARAMPELIA" userId="9dfcc2cac66bf474" providerId="LiveId" clId="{0FEA5FD1-C4E6-4F77-AB0B-A52281635803}" dt="2026-10-21T16:18:42.847" v="34508"/>
            <ac:spMkLst>
              <pc:docMk/>
              <pc:sldMasterMk cId="1102471901" sldId="2147483648"/>
              <pc:sldLayoutMk cId="2236914959" sldId="2147483657"/>
              <ac:spMk id="4" creationId="{3F75BDE9-1FA5-0C77-F6A9-7C8FC993376C}"/>
            </ac:spMkLst>
          </pc:spChg>
        </pc:sldLayoutChg>
        <pc:sldLayoutChg chg="modSp">
          <pc:chgData name="MARIA KARAMPELIA" userId="9dfcc2cac66bf474" providerId="LiveId" clId="{0FEA5FD1-C4E6-4F77-AB0B-A52281635803}" dt="2026-10-21T16:18:42.847" v="34508"/>
          <pc:sldLayoutMkLst>
            <pc:docMk/>
            <pc:sldMasterMk cId="1102471901" sldId="2147483648"/>
            <pc:sldLayoutMk cId="2008585845" sldId="2147483659"/>
          </pc:sldLayoutMkLst>
          <pc:spChg chg="mod">
            <ac:chgData name="MARIA KARAMPELIA" userId="9dfcc2cac66bf474" providerId="LiveId" clId="{0FEA5FD1-C4E6-4F77-AB0B-A52281635803}" dt="2026-10-21T16:18:42.847" v="34508"/>
            <ac:spMkLst>
              <pc:docMk/>
              <pc:sldMasterMk cId="1102471901" sldId="2147483648"/>
              <pc:sldLayoutMk cId="2008585845" sldId="2147483659"/>
              <ac:spMk id="2" creationId="{582715AB-F3AA-17A9-4837-DD448F6164B2}"/>
            </ac:spMkLst>
          </pc:spChg>
          <pc:spChg chg="mod">
            <ac:chgData name="MARIA KARAMPELIA" userId="9dfcc2cac66bf474" providerId="LiveId" clId="{0FEA5FD1-C4E6-4F77-AB0B-A52281635803}" dt="2026-10-21T16:18:42.847" v="34508"/>
            <ac:spMkLst>
              <pc:docMk/>
              <pc:sldMasterMk cId="1102471901" sldId="2147483648"/>
              <pc:sldLayoutMk cId="2008585845" sldId="2147483659"/>
              <ac:spMk id="3" creationId="{BF9D39B7-5128-281A-DF9F-73F1220C5555}"/>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895CB-8E88-4216-8FDC-7A0ED447244E}" type="datetimeFigureOut">
              <a:rPr lang="el-GR" smtClean="0"/>
              <a:t>21/10/2026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342C4A-5409-47D1-82A9-6951BA9724A2}" type="slidenum">
              <a:rPr lang="el-GR" smtClean="0"/>
              <a:t>‹#›</a:t>
            </a:fld>
            <a:endParaRPr lang="el-GR"/>
          </a:p>
        </p:txBody>
      </p:sp>
    </p:spTree>
    <p:extLst>
      <p:ext uri="{BB962C8B-B14F-4D97-AF65-F5344CB8AC3E}">
        <p14:creationId xmlns:p14="http://schemas.microsoft.com/office/powerpoint/2010/main" val="769797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685800" y="1143000"/>
            <a:ext cx="5486400" cy="3086100"/>
          </a:xfrm>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21342C4A-5409-47D1-82A9-6951BA9724A2}" type="slidenum">
              <a:rPr lang="el-GR" smtClean="0"/>
              <a:t>1</a:t>
            </a:fld>
            <a:endParaRPr lang="el-GR" dirty="0"/>
          </a:p>
        </p:txBody>
      </p:sp>
    </p:spTree>
    <p:extLst>
      <p:ext uri="{BB962C8B-B14F-4D97-AF65-F5344CB8AC3E}">
        <p14:creationId xmlns:p14="http://schemas.microsoft.com/office/powerpoint/2010/main" val="339972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50E41D83-6668-46FF-8989-12C0B73C7EC8}" type="slidenum">
              <a:rPr lang="el-GR" smtClean="0"/>
              <a:t>31</a:t>
            </a:fld>
            <a:endParaRPr lang="el-GR"/>
          </a:p>
        </p:txBody>
      </p:sp>
    </p:spTree>
    <p:extLst>
      <p:ext uri="{BB962C8B-B14F-4D97-AF65-F5344CB8AC3E}">
        <p14:creationId xmlns:p14="http://schemas.microsoft.com/office/powerpoint/2010/main" val="979045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B75F9E6-3FD8-B70B-14B5-AB51745F4737}"/>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A2D4E38B-0EDC-8381-4851-3660CBC3EF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A3C58E38-67B0-7DF4-CD0F-073D7A3B0D80}"/>
              </a:ext>
            </a:extLst>
          </p:cNvPr>
          <p:cNvSpPr>
            <a:spLocks noGrp="1"/>
          </p:cNvSpPr>
          <p:nvPr>
            <p:ph type="dt" sz="half" idx="10"/>
          </p:nvPr>
        </p:nvSpPr>
        <p:spPr/>
        <p:txBody>
          <a:bodyPr/>
          <a:lstStyle/>
          <a:p>
            <a:fld id="{921594AF-DAE8-499D-BCE3-C19E7B44F763}" type="datetimeFigureOut">
              <a:rPr lang="el-GR" smtClean="0"/>
              <a:t>21/10/2026</a:t>
            </a:fld>
            <a:endParaRPr lang="el-GR"/>
          </a:p>
        </p:txBody>
      </p:sp>
      <p:sp>
        <p:nvSpPr>
          <p:cNvPr id="5" name="Θέση υποσέλιδου 4">
            <a:extLst>
              <a:ext uri="{FF2B5EF4-FFF2-40B4-BE49-F238E27FC236}">
                <a16:creationId xmlns:a16="http://schemas.microsoft.com/office/drawing/2014/main" id="{832F0416-C68A-805F-0939-A43B9998380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BD1E5942-DC6F-7A62-E58C-5AA21CAEA635}"/>
              </a:ext>
            </a:extLst>
          </p:cNvPr>
          <p:cNvSpPr>
            <a:spLocks noGrp="1"/>
          </p:cNvSpPr>
          <p:nvPr>
            <p:ph type="sldNum" sz="quarter" idx="12"/>
          </p:nvPr>
        </p:nvSpPr>
        <p:spPr/>
        <p:txBody>
          <a:bodyPr/>
          <a:lstStyle/>
          <a:p>
            <a:fld id="{9A19006C-7DA3-4A53-83CA-8B3D1DFC906A}" type="slidenum">
              <a:rPr lang="el-GR" smtClean="0"/>
              <a:t>‹#›</a:t>
            </a:fld>
            <a:endParaRPr lang="el-GR"/>
          </a:p>
        </p:txBody>
      </p:sp>
    </p:spTree>
    <p:extLst>
      <p:ext uri="{BB962C8B-B14F-4D97-AF65-F5344CB8AC3E}">
        <p14:creationId xmlns:p14="http://schemas.microsoft.com/office/powerpoint/2010/main" val="266472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ACF726A-AD5D-1370-D1E0-53E78A2E830B}"/>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D49E22D-AEE9-293A-D79A-01C7BE9D986A}"/>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666A0A50-C26B-FEE2-2509-7106F08280A7}"/>
              </a:ext>
            </a:extLst>
          </p:cNvPr>
          <p:cNvSpPr>
            <a:spLocks noGrp="1"/>
          </p:cNvSpPr>
          <p:nvPr>
            <p:ph type="dt" sz="half" idx="10"/>
          </p:nvPr>
        </p:nvSpPr>
        <p:spPr/>
        <p:txBody>
          <a:bodyPr/>
          <a:lstStyle/>
          <a:p>
            <a:fld id="{921594AF-DAE8-499D-BCE3-C19E7B44F763}" type="datetimeFigureOut">
              <a:rPr lang="el-GR" smtClean="0"/>
              <a:t>21/10/2026</a:t>
            </a:fld>
            <a:endParaRPr lang="el-GR"/>
          </a:p>
        </p:txBody>
      </p:sp>
      <p:sp>
        <p:nvSpPr>
          <p:cNvPr id="5" name="Θέση υποσέλιδου 4">
            <a:extLst>
              <a:ext uri="{FF2B5EF4-FFF2-40B4-BE49-F238E27FC236}">
                <a16:creationId xmlns:a16="http://schemas.microsoft.com/office/drawing/2014/main" id="{F9DBE6E7-7F3D-61BF-F52C-586764BB620A}"/>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E1D1C35-F72D-CB30-22F8-61374146AD26}"/>
              </a:ext>
            </a:extLst>
          </p:cNvPr>
          <p:cNvSpPr>
            <a:spLocks noGrp="1"/>
          </p:cNvSpPr>
          <p:nvPr>
            <p:ph type="sldNum" sz="quarter" idx="12"/>
          </p:nvPr>
        </p:nvSpPr>
        <p:spPr/>
        <p:txBody>
          <a:bodyPr/>
          <a:lstStyle/>
          <a:p>
            <a:fld id="{9A19006C-7DA3-4A53-83CA-8B3D1DFC906A}" type="slidenum">
              <a:rPr lang="el-GR" smtClean="0"/>
              <a:t>‹#›</a:t>
            </a:fld>
            <a:endParaRPr lang="el-GR"/>
          </a:p>
        </p:txBody>
      </p:sp>
    </p:spTree>
    <p:extLst>
      <p:ext uri="{BB962C8B-B14F-4D97-AF65-F5344CB8AC3E}">
        <p14:creationId xmlns:p14="http://schemas.microsoft.com/office/powerpoint/2010/main" val="1334210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6F7DD1D-8E50-40C5-1592-B3C018EDA14B}"/>
              </a:ext>
            </a:extLst>
          </p:cNvPr>
          <p:cNvSpPr>
            <a:spLocks noGrp="1"/>
          </p:cNvSpPr>
          <p:nvPr>
            <p:ph type="title"/>
          </p:nvPr>
        </p:nvSpPr>
        <p:spPr>
          <a:xfrm>
            <a:off x="831851" y="1709740"/>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C063F0FB-AF17-7E27-182F-1095773C9C91}"/>
              </a:ext>
            </a:extLst>
          </p:cNvPr>
          <p:cNvSpPr>
            <a:spLocks noGrp="1"/>
          </p:cNvSpPr>
          <p:nvPr>
            <p:ph type="body" idx="1"/>
          </p:nvPr>
        </p:nvSpPr>
        <p:spPr>
          <a:xfrm>
            <a:off x="831851"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3A8C4777-FDD8-ED18-8093-7DD88009312A}"/>
              </a:ext>
            </a:extLst>
          </p:cNvPr>
          <p:cNvSpPr>
            <a:spLocks noGrp="1"/>
          </p:cNvSpPr>
          <p:nvPr>
            <p:ph type="dt" sz="half" idx="10"/>
          </p:nvPr>
        </p:nvSpPr>
        <p:spPr/>
        <p:txBody>
          <a:bodyPr/>
          <a:lstStyle/>
          <a:p>
            <a:fld id="{921594AF-DAE8-499D-BCE3-C19E7B44F763}" type="datetimeFigureOut">
              <a:rPr lang="el-GR" smtClean="0"/>
              <a:t>21/10/2026</a:t>
            </a:fld>
            <a:endParaRPr lang="el-GR"/>
          </a:p>
        </p:txBody>
      </p:sp>
      <p:sp>
        <p:nvSpPr>
          <p:cNvPr id="5" name="Θέση υποσέλιδου 4">
            <a:extLst>
              <a:ext uri="{FF2B5EF4-FFF2-40B4-BE49-F238E27FC236}">
                <a16:creationId xmlns:a16="http://schemas.microsoft.com/office/drawing/2014/main" id="{478E3D67-9ABC-0868-7D3E-3621F3F77B38}"/>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D1D7C083-1A11-A13B-3FCB-8423BA674933}"/>
              </a:ext>
            </a:extLst>
          </p:cNvPr>
          <p:cNvSpPr>
            <a:spLocks noGrp="1"/>
          </p:cNvSpPr>
          <p:nvPr>
            <p:ph type="sldNum" sz="quarter" idx="12"/>
          </p:nvPr>
        </p:nvSpPr>
        <p:spPr/>
        <p:txBody>
          <a:bodyPr/>
          <a:lstStyle/>
          <a:p>
            <a:fld id="{9A19006C-7DA3-4A53-83CA-8B3D1DFC906A}" type="slidenum">
              <a:rPr lang="el-GR" smtClean="0"/>
              <a:t>‹#›</a:t>
            </a:fld>
            <a:endParaRPr lang="el-GR"/>
          </a:p>
        </p:txBody>
      </p:sp>
    </p:spTree>
    <p:extLst>
      <p:ext uri="{BB962C8B-B14F-4D97-AF65-F5344CB8AC3E}">
        <p14:creationId xmlns:p14="http://schemas.microsoft.com/office/powerpoint/2010/main" val="3626123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8127098-2B07-A4AB-5398-A59AA0261A9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B48E57E-6DE4-ADB7-9E1E-0987C6D2F62C}"/>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2019FE44-0BCB-6A33-1F76-60EA6416FAFC}"/>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77C7F1CB-80CE-5BFB-26BE-9830B46C5DF1}"/>
              </a:ext>
            </a:extLst>
          </p:cNvPr>
          <p:cNvSpPr>
            <a:spLocks noGrp="1"/>
          </p:cNvSpPr>
          <p:nvPr>
            <p:ph type="dt" sz="half" idx="10"/>
          </p:nvPr>
        </p:nvSpPr>
        <p:spPr/>
        <p:txBody>
          <a:bodyPr/>
          <a:lstStyle/>
          <a:p>
            <a:fld id="{921594AF-DAE8-499D-BCE3-C19E7B44F763}" type="datetimeFigureOut">
              <a:rPr lang="el-GR" smtClean="0"/>
              <a:t>21/10/2026</a:t>
            </a:fld>
            <a:endParaRPr lang="el-GR"/>
          </a:p>
        </p:txBody>
      </p:sp>
      <p:sp>
        <p:nvSpPr>
          <p:cNvPr id="6" name="Θέση υποσέλιδου 5">
            <a:extLst>
              <a:ext uri="{FF2B5EF4-FFF2-40B4-BE49-F238E27FC236}">
                <a16:creationId xmlns:a16="http://schemas.microsoft.com/office/drawing/2014/main" id="{F9B21A31-5A31-03F7-09AC-1F70EC216E5D}"/>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D2793FB3-8B32-F853-3A15-A43802D494F8}"/>
              </a:ext>
            </a:extLst>
          </p:cNvPr>
          <p:cNvSpPr>
            <a:spLocks noGrp="1"/>
          </p:cNvSpPr>
          <p:nvPr>
            <p:ph type="sldNum" sz="quarter" idx="12"/>
          </p:nvPr>
        </p:nvSpPr>
        <p:spPr/>
        <p:txBody>
          <a:bodyPr/>
          <a:lstStyle/>
          <a:p>
            <a:fld id="{9A19006C-7DA3-4A53-83CA-8B3D1DFC906A}" type="slidenum">
              <a:rPr lang="el-GR" smtClean="0"/>
              <a:t>‹#›</a:t>
            </a:fld>
            <a:endParaRPr lang="el-GR"/>
          </a:p>
        </p:txBody>
      </p:sp>
    </p:spTree>
    <p:extLst>
      <p:ext uri="{BB962C8B-B14F-4D97-AF65-F5344CB8AC3E}">
        <p14:creationId xmlns:p14="http://schemas.microsoft.com/office/powerpoint/2010/main" val="3652594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2F277B5-C3B8-6B69-0D6F-C40CAC19EEEC}"/>
              </a:ext>
            </a:extLst>
          </p:cNvPr>
          <p:cNvSpPr>
            <a:spLocks noGrp="1"/>
          </p:cNvSpPr>
          <p:nvPr>
            <p:ph type="title"/>
          </p:nvPr>
        </p:nvSpPr>
        <p:spPr>
          <a:xfrm>
            <a:off x="839788" y="365127"/>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6D1E2D46-6272-6E92-17BC-8AAB50610558}"/>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8BD3BD01-4F78-3431-F11A-2ADFC2D29DD3}"/>
              </a:ext>
            </a:extLst>
          </p:cNvPr>
          <p:cNvSpPr>
            <a:spLocks noGrp="1"/>
          </p:cNvSpPr>
          <p:nvPr>
            <p:ph sz="half" idx="2"/>
          </p:nvPr>
        </p:nvSpPr>
        <p:spPr>
          <a:xfrm>
            <a:off x="839789"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C65E3A34-9A24-925D-AC53-E7516F77A5A6}"/>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996FA1E3-0371-3CF8-F89A-4CD530AD2111}"/>
              </a:ext>
            </a:extLst>
          </p:cNvPr>
          <p:cNvSpPr>
            <a:spLocks noGrp="1"/>
          </p:cNvSpPr>
          <p:nvPr>
            <p:ph sz="quarter" idx="4"/>
          </p:nvPr>
        </p:nvSpPr>
        <p:spPr>
          <a:xfrm>
            <a:off x="6172201"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3993C5C1-D45C-9188-D6FC-40154245F1F6}"/>
              </a:ext>
            </a:extLst>
          </p:cNvPr>
          <p:cNvSpPr>
            <a:spLocks noGrp="1"/>
          </p:cNvSpPr>
          <p:nvPr>
            <p:ph type="dt" sz="half" idx="10"/>
          </p:nvPr>
        </p:nvSpPr>
        <p:spPr/>
        <p:txBody>
          <a:bodyPr/>
          <a:lstStyle/>
          <a:p>
            <a:fld id="{921594AF-DAE8-499D-BCE3-C19E7B44F763}" type="datetimeFigureOut">
              <a:rPr lang="el-GR" smtClean="0"/>
              <a:t>21/10/2026</a:t>
            </a:fld>
            <a:endParaRPr lang="el-GR"/>
          </a:p>
        </p:txBody>
      </p:sp>
      <p:sp>
        <p:nvSpPr>
          <p:cNvPr id="8" name="Θέση υποσέλιδου 7">
            <a:extLst>
              <a:ext uri="{FF2B5EF4-FFF2-40B4-BE49-F238E27FC236}">
                <a16:creationId xmlns:a16="http://schemas.microsoft.com/office/drawing/2014/main" id="{55794348-8A88-3C65-F79A-AA12571AD17E}"/>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B7CA2AE0-2817-770D-2EA0-C4F85603D4FC}"/>
              </a:ext>
            </a:extLst>
          </p:cNvPr>
          <p:cNvSpPr>
            <a:spLocks noGrp="1"/>
          </p:cNvSpPr>
          <p:nvPr>
            <p:ph type="sldNum" sz="quarter" idx="12"/>
          </p:nvPr>
        </p:nvSpPr>
        <p:spPr/>
        <p:txBody>
          <a:bodyPr/>
          <a:lstStyle/>
          <a:p>
            <a:fld id="{9A19006C-7DA3-4A53-83CA-8B3D1DFC906A}" type="slidenum">
              <a:rPr lang="el-GR" smtClean="0"/>
              <a:t>‹#›</a:t>
            </a:fld>
            <a:endParaRPr lang="el-GR"/>
          </a:p>
        </p:txBody>
      </p:sp>
    </p:spTree>
    <p:extLst>
      <p:ext uri="{BB962C8B-B14F-4D97-AF65-F5344CB8AC3E}">
        <p14:creationId xmlns:p14="http://schemas.microsoft.com/office/powerpoint/2010/main" val="3964635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659AB76-D94F-210A-B376-B26611FF73E4}"/>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CEA20B26-E32D-F12F-4BE3-AF5A21B2D334}"/>
              </a:ext>
            </a:extLst>
          </p:cNvPr>
          <p:cNvSpPr>
            <a:spLocks noGrp="1"/>
          </p:cNvSpPr>
          <p:nvPr>
            <p:ph type="dt" sz="half" idx="10"/>
          </p:nvPr>
        </p:nvSpPr>
        <p:spPr/>
        <p:txBody>
          <a:bodyPr/>
          <a:lstStyle/>
          <a:p>
            <a:fld id="{921594AF-DAE8-499D-BCE3-C19E7B44F763}" type="datetimeFigureOut">
              <a:rPr lang="el-GR" smtClean="0"/>
              <a:t>21/10/2026</a:t>
            </a:fld>
            <a:endParaRPr lang="el-GR"/>
          </a:p>
        </p:txBody>
      </p:sp>
      <p:sp>
        <p:nvSpPr>
          <p:cNvPr id="4" name="Θέση υποσέλιδου 3">
            <a:extLst>
              <a:ext uri="{FF2B5EF4-FFF2-40B4-BE49-F238E27FC236}">
                <a16:creationId xmlns:a16="http://schemas.microsoft.com/office/drawing/2014/main" id="{7FADB3F4-2411-8AE2-075B-DFD2A73710E0}"/>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0674C6A3-D2F1-E1D9-3ECB-F619857BE094}"/>
              </a:ext>
            </a:extLst>
          </p:cNvPr>
          <p:cNvSpPr>
            <a:spLocks noGrp="1"/>
          </p:cNvSpPr>
          <p:nvPr>
            <p:ph type="sldNum" sz="quarter" idx="12"/>
          </p:nvPr>
        </p:nvSpPr>
        <p:spPr/>
        <p:txBody>
          <a:bodyPr/>
          <a:lstStyle/>
          <a:p>
            <a:fld id="{9A19006C-7DA3-4A53-83CA-8B3D1DFC906A}" type="slidenum">
              <a:rPr lang="el-GR" smtClean="0"/>
              <a:t>‹#›</a:t>
            </a:fld>
            <a:endParaRPr lang="el-GR"/>
          </a:p>
        </p:txBody>
      </p:sp>
    </p:spTree>
    <p:extLst>
      <p:ext uri="{BB962C8B-B14F-4D97-AF65-F5344CB8AC3E}">
        <p14:creationId xmlns:p14="http://schemas.microsoft.com/office/powerpoint/2010/main" val="3008579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C7FADEC-810E-7BAF-63BF-3C1021115658}"/>
              </a:ext>
            </a:extLst>
          </p:cNvPr>
          <p:cNvSpPr>
            <a:spLocks noGrp="1"/>
          </p:cNvSpPr>
          <p:nvPr>
            <p:ph type="dt" sz="half" idx="10"/>
          </p:nvPr>
        </p:nvSpPr>
        <p:spPr/>
        <p:txBody>
          <a:bodyPr/>
          <a:lstStyle/>
          <a:p>
            <a:fld id="{921594AF-DAE8-499D-BCE3-C19E7B44F763}" type="datetimeFigureOut">
              <a:rPr lang="el-GR" smtClean="0"/>
              <a:t>21/10/2026</a:t>
            </a:fld>
            <a:endParaRPr lang="el-GR"/>
          </a:p>
        </p:txBody>
      </p:sp>
      <p:sp>
        <p:nvSpPr>
          <p:cNvPr id="3" name="Θέση υποσέλιδου 2">
            <a:extLst>
              <a:ext uri="{FF2B5EF4-FFF2-40B4-BE49-F238E27FC236}">
                <a16:creationId xmlns:a16="http://schemas.microsoft.com/office/drawing/2014/main" id="{E1A59938-4F47-3DA5-CD77-69DB6A7242FB}"/>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10B632F8-AD10-DB95-3706-D08480D1C903}"/>
              </a:ext>
            </a:extLst>
          </p:cNvPr>
          <p:cNvSpPr>
            <a:spLocks noGrp="1"/>
          </p:cNvSpPr>
          <p:nvPr>
            <p:ph type="sldNum" sz="quarter" idx="12"/>
          </p:nvPr>
        </p:nvSpPr>
        <p:spPr/>
        <p:txBody>
          <a:bodyPr/>
          <a:lstStyle/>
          <a:p>
            <a:fld id="{9A19006C-7DA3-4A53-83CA-8B3D1DFC906A}" type="slidenum">
              <a:rPr lang="el-GR" smtClean="0"/>
              <a:t>‹#›</a:t>
            </a:fld>
            <a:endParaRPr lang="el-GR"/>
          </a:p>
        </p:txBody>
      </p:sp>
    </p:spTree>
    <p:extLst>
      <p:ext uri="{BB962C8B-B14F-4D97-AF65-F5344CB8AC3E}">
        <p14:creationId xmlns:p14="http://schemas.microsoft.com/office/powerpoint/2010/main" val="114526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2020832-049F-E660-AF12-B698FCE4C49B}"/>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152B300-0C87-3403-F0AE-FDDEDD3A2449}"/>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B28140D2-3E7B-5AEE-F5B9-F280A00AC8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10100057-EAB2-B9DA-87B1-B67A20DDD3CF}"/>
              </a:ext>
            </a:extLst>
          </p:cNvPr>
          <p:cNvSpPr>
            <a:spLocks noGrp="1"/>
          </p:cNvSpPr>
          <p:nvPr>
            <p:ph type="dt" sz="half" idx="10"/>
          </p:nvPr>
        </p:nvSpPr>
        <p:spPr/>
        <p:txBody>
          <a:bodyPr/>
          <a:lstStyle/>
          <a:p>
            <a:fld id="{921594AF-DAE8-499D-BCE3-C19E7B44F763}" type="datetimeFigureOut">
              <a:rPr lang="el-GR" smtClean="0"/>
              <a:t>21/10/2026</a:t>
            </a:fld>
            <a:endParaRPr lang="el-GR"/>
          </a:p>
        </p:txBody>
      </p:sp>
      <p:sp>
        <p:nvSpPr>
          <p:cNvPr id="6" name="Θέση υποσέλιδου 5">
            <a:extLst>
              <a:ext uri="{FF2B5EF4-FFF2-40B4-BE49-F238E27FC236}">
                <a16:creationId xmlns:a16="http://schemas.microsoft.com/office/drawing/2014/main" id="{16F19868-4118-ED97-912B-D0127553C381}"/>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B855B7D0-644C-6456-451F-4D450B4E714C}"/>
              </a:ext>
            </a:extLst>
          </p:cNvPr>
          <p:cNvSpPr>
            <a:spLocks noGrp="1"/>
          </p:cNvSpPr>
          <p:nvPr>
            <p:ph type="sldNum" sz="quarter" idx="12"/>
          </p:nvPr>
        </p:nvSpPr>
        <p:spPr/>
        <p:txBody>
          <a:bodyPr/>
          <a:lstStyle/>
          <a:p>
            <a:fld id="{9A19006C-7DA3-4A53-83CA-8B3D1DFC906A}" type="slidenum">
              <a:rPr lang="el-GR" smtClean="0"/>
              <a:t>‹#›</a:t>
            </a:fld>
            <a:endParaRPr lang="el-GR"/>
          </a:p>
        </p:txBody>
      </p:sp>
    </p:spTree>
    <p:extLst>
      <p:ext uri="{BB962C8B-B14F-4D97-AF65-F5344CB8AC3E}">
        <p14:creationId xmlns:p14="http://schemas.microsoft.com/office/powerpoint/2010/main" val="2656484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5B6BDE3-8B1C-A55E-6C61-8F3FA8462610}"/>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D7B177E3-B22D-5F78-0739-6A2A04976B7B}"/>
              </a:ext>
            </a:extLst>
          </p:cNvPr>
          <p:cNvSpPr>
            <a:spLocks noGrp="1" noChangeAspect="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3F75BDE9-1FA5-0C77-F6A9-7C8FC9933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6E9D4714-6148-FD11-2DFB-9404F65F1528}"/>
              </a:ext>
            </a:extLst>
          </p:cNvPr>
          <p:cNvSpPr>
            <a:spLocks noGrp="1"/>
          </p:cNvSpPr>
          <p:nvPr>
            <p:ph type="dt" sz="half" idx="10"/>
          </p:nvPr>
        </p:nvSpPr>
        <p:spPr/>
        <p:txBody>
          <a:bodyPr/>
          <a:lstStyle/>
          <a:p>
            <a:fld id="{921594AF-DAE8-499D-BCE3-C19E7B44F763}" type="datetimeFigureOut">
              <a:rPr lang="el-GR" smtClean="0"/>
              <a:t>21/10/2026</a:t>
            </a:fld>
            <a:endParaRPr lang="el-GR"/>
          </a:p>
        </p:txBody>
      </p:sp>
      <p:sp>
        <p:nvSpPr>
          <p:cNvPr id="6" name="Θέση υποσέλιδου 5">
            <a:extLst>
              <a:ext uri="{FF2B5EF4-FFF2-40B4-BE49-F238E27FC236}">
                <a16:creationId xmlns:a16="http://schemas.microsoft.com/office/drawing/2014/main" id="{48B5FA78-2064-1953-539B-D6D7AEB7CF2E}"/>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25D789FF-4B74-46B8-018A-AF8934789B62}"/>
              </a:ext>
            </a:extLst>
          </p:cNvPr>
          <p:cNvSpPr>
            <a:spLocks noGrp="1"/>
          </p:cNvSpPr>
          <p:nvPr>
            <p:ph type="sldNum" sz="quarter" idx="12"/>
          </p:nvPr>
        </p:nvSpPr>
        <p:spPr/>
        <p:txBody>
          <a:bodyPr/>
          <a:lstStyle/>
          <a:p>
            <a:fld id="{9A19006C-7DA3-4A53-83CA-8B3D1DFC906A}" type="slidenum">
              <a:rPr lang="el-GR" smtClean="0"/>
              <a:t>‹#›</a:t>
            </a:fld>
            <a:endParaRPr lang="el-GR"/>
          </a:p>
        </p:txBody>
      </p:sp>
    </p:spTree>
    <p:extLst>
      <p:ext uri="{BB962C8B-B14F-4D97-AF65-F5344CB8AC3E}">
        <p14:creationId xmlns:p14="http://schemas.microsoft.com/office/powerpoint/2010/main" val="2236914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044B4BE-9989-6575-14BA-39FB0A56F3A3}"/>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9716171C-61E3-2B36-F1A9-6B77B15C1138}"/>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DD26AFF2-B3E2-720D-6C49-EBA0DA6E24B7}"/>
              </a:ext>
            </a:extLst>
          </p:cNvPr>
          <p:cNvSpPr>
            <a:spLocks noGrp="1"/>
          </p:cNvSpPr>
          <p:nvPr>
            <p:ph type="dt" sz="half" idx="10"/>
          </p:nvPr>
        </p:nvSpPr>
        <p:spPr/>
        <p:txBody>
          <a:bodyPr/>
          <a:lstStyle/>
          <a:p>
            <a:fld id="{921594AF-DAE8-499D-BCE3-C19E7B44F763}" type="datetimeFigureOut">
              <a:rPr lang="el-GR" smtClean="0"/>
              <a:t>21/10/2026</a:t>
            </a:fld>
            <a:endParaRPr lang="el-GR"/>
          </a:p>
        </p:txBody>
      </p:sp>
      <p:sp>
        <p:nvSpPr>
          <p:cNvPr id="5" name="Θέση υποσέλιδου 4">
            <a:extLst>
              <a:ext uri="{FF2B5EF4-FFF2-40B4-BE49-F238E27FC236}">
                <a16:creationId xmlns:a16="http://schemas.microsoft.com/office/drawing/2014/main" id="{EEEEA9F3-A1E8-5BDD-F73B-47ECEA8D8108}"/>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7756F7D-9C64-0B6D-8501-2C79B0F898BB}"/>
              </a:ext>
            </a:extLst>
          </p:cNvPr>
          <p:cNvSpPr>
            <a:spLocks noGrp="1"/>
          </p:cNvSpPr>
          <p:nvPr>
            <p:ph type="sldNum" sz="quarter" idx="12"/>
          </p:nvPr>
        </p:nvSpPr>
        <p:spPr/>
        <p:txBody>
          <a:bodyPr/>
          <a:lstStyle/>
          <a:p>
            <a:fld id="{9A19006C-7DA3-4A53-83CA-8B3D1DFC906A}" type="slidenum">
              <a:rPr lang="el-GR" smtClean="0"/>
              <a:t>‹#›</a:t>
            </a:fld>
            <a:endParaRPr lang="el-GR"/>
          </a:p>
        </p:txBody>
      </p:sp>
    </p:spTree>
    <p:extLst>
      <p:ext uri="{BB962C8B-B14F-4D97-AF65-F5344CB8AC3E}">
        <p14:creationId xmlns:p14="http://schemas.microsoft.com/office/powerpoint/2010/main" val="1046365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582715AB-F3AA-17A9-4837-DD448F6164B2}"/>
              </a:ext>
            </a:extLst>
          </p:cNvPr>
          <p:cNvSpPr>
            <a:spLocks noGrp="1"/>
          </p:cNvSpPr>
          <p:nvPr>
            <p:ph type="title" orient="vert"/>
          </p:nvPr>
        </p:nvSpPr>
        <p:spPr>
          <a:xfrm>
            <a:off x="8724901"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BF9D39B7-5128-281A-DF9F-73F1220C5555}"/>
              </a:ext>
            </a:extLst>
          </p:cNvPr>
          <p:cNvSpPr>
            <a:spLocks noGrp="1"/>
          </p:cNvSpPr>
          <p:nvPr>
            <p:ph type="body" orient="vert" idx="1"/>
          </p:nvPr>
        </p:nvSpPr>
        <p:spPr>
          <a:xfrm>
            <a:off x="838201"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6CE486D-7E19-6914-FFCF-EDE5139D9828}"/>
              </a:ext>
            </a:extLst>
          </p:cNvPr>
          <p:cNvSpPr>
            <a:spLocks noGrp="1"/>
          </p:cNvSpPr>
          <p:nvPr>
            <p:ph type="dt" sz="half" idx="10"/>
          </p:nvPr>
        </p:nvSpPr>
        <p:spPr/>
        <p:txBody>
          <a:bodyPr/>
          <a:lstStyle/>
          <a:p>
            <a:fld id="{921594AF-DAE8-499D-BCE3-C19E7B44F763}" type="datetimeFigureOut">
              <a:rPr lang="el-GR" smtClean="0"/>
              <a:t>21/10/2026</a:t>
            </a:fld>
            <a:endParaRPr lang="el-GR"/>
          </a:p>
        </p:txBody>
      </p:sp>
      <p:sp>
        <p:nvSpPr>
          <p:cNvPr id="5" name="Θέση υποσέλιδου 4">
            <a:extLst>
              <a:ext uri="{FF2B5EF4-FFF2-40B4-BE49-F238E27FC236}">
                <a16:creationId xmlns:a16="http://schemas.microsoft.com/office/drawing/2014/main" id="{6617630F-F8C6-7C89-2470-61EE13A785F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0200AAF8-EFCF-22BE-9C02-01B89861A5D9}"/>
              </a:ext>
            </a:extLst>
          </p:cNvPr>
          <p:cNvSpPr>
            <a:spLocks noGrp="1"/>
          </p:cNvSpPr>
          <p:nvPr>
            <p:ph type="sldNum" sz="quarter" idx="12"/>
          </p:nvPr>
        </p:nvSpPr>
        <p:spPr/>
        <p:txBody>
          <a:bodyPr/>
          <a:lstStyle/>
          <a:p>
            <a:fld id="{9A19006C-7DA3-4A53-83CA-8B3D1DFC906A}" type="slidenum">
              <a:rPr lang="el-GR" smtClean="0"/>
              <a:t>‹#›</a:t>
            </a:fld>
            <a:endParaRPr lang="el-GR"/>
          </a:p>
        </p:txBody>
      </p:sp>
    </p:spTree>
    <p:extLst>
      <p:ext uri="{BB962C8B-B14F-4D97-AF65-F5344CB8AC3E}">
        <p14:creationId xmlns:p14="http://schemas.microsoft.com/office/powerpoint/2010/main" val="2008585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6E344869-CCCC-EE05-E269-C993AA9D48BF}"/>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46192A9B-A78D-7B59-C24A-08724041C3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95BBEF21-70F0-FE02-7C0D-146F108C7AFB}"/>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21594AF-DAE8-499D-BCE3-C19E7B44F763}" type="datetimeFigureOut">
              <a:rPr lang="el-GR" smtClean="0"/>
              <a:t>21/10/2026</a:t>
            </a:fld>
            <a:endParaRPr lang="el-GR"/>
          </a:p>
        </p:txBody>
      </p:sp>
      <p:sp>
        <p:nvSpPr>
          <p:cNvPr id="5" name="Θέση υποσέλιδου 4">
            <a:extLst>
              <a:ext uri="{FF2B5EF4-FFF2-40B4-BE49-F238E27FC236}">
                <a16:creationId xmlns:a16="http://schemas.microsoft.com/office/drawing/2014/main" id="{CE48D711-ECB5-35DD-A4B4-79ABFDF57983}"/>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CB37A4F3-40B7-1EB3-E915-7DBED240372A}"/>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A19006C-7DA3-4A53-83CA-8B3D1DFC906A}" type="slidenum">
              <a:rPr lang="el-GR" smtClean="0"/>
              <a:t>‹#›</a:t>
            </a:fld>
            <a:endParaRPr lang="el-GR"/>
          </a:p>
        </p:txBody>
      </p:sp>
    </p:spTree>
    <p:extLst>
      <p:ext uri="{BB962C8B-B14F-4D97-AF65-F5344CB8AC3E}">
        <p14:creationId xmlns:p14="http://schemas.microsoft.com/office/powerpoint/2010/main" val="1102471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B6C3611-8E18-C2B0-A825-ADD4BD94AB84}"/>
              </a:ext>
            </a:extLst>
          </p:cNvPr>
          <p:cNvSpPr>
            <a:spLocks noGrp="1"/>
          </p:cNvSpPr>
          <p:nvPr>
            <p:ph type="ctrTitle"/>
          </p:nvPr>
        </p:nvSpPr>
        <p:spPr>
          <a:xfrm>
            <a:off x="19050" y="110330"/>
            <a:ext cx="12172950" cy="4329114"/>
          </a:xfrm>
        </p:spPr>
        <p:txBody>
          <a:bodyPr>
            <a:normAutofit/>
          </a:bodyPr>
          <a:lstStyle/>
          <a:p>
            <a:r>
              <a:rPr lang="el-GR" sz="4800" b="1" dirty="0"/>
              <a:t>ΤΑ ΠΕΝΤΕ ΜΕΓΑΛΑ </a:t>
            </a:r>
            <a:br>
              <a:rPr lang="el-GR" sz="4800" b="1" dirty="0"/>
            </a:br>
            <a:r>
              <a:rPr lang="el-GR" sz="4800" b="1" dirty="0"/>
              <a:t>ΖΩΝΤΑΝΑ ΘΡΗΣΚΕΥΜΑΤΑ</a:t>
            </a:r>
            <a:br>
              <a:rPr lang="el-GR" sz="4800" b="1" dirty="0"/>
            </a:br>
            <a:r>
              <a:rPr lang="el-GR" sz="4800" b="1" dirty="0"/>
              <a:t>ΕΝΟΤΗΤΑ 2</a:t>
            </a:r>
            <a:r>
              <a:rPr lang="el-GR" sz="4800" b="1" baseline="30000" dirty="0"/>
              <a:t>η</a:t>
            </a:r>
            <a:r>
              <a:rPr lang="el-GR" sz="4800" b="1" dirty="0"/>
              <a:t> </a:t>
            </a:r>
            <a:br>
              <a:rPr lang="el-GR" sz="4800" b="1" dirty="0"/>
            </a:br>
            <a:r>
              <a:rPr lang="el-GR" sz="4800" dirty="0">
                <a:solidFill>
                  <a:srgbClr val="FF0000"/>
                </a:solidFill>
              </a:rPr>
              <a:t>Από το βιβλίο του </a:t>
            </a:r>
            <a:r>
              <a:rPr lang="en-GB" sz="4800" dirty="0">
                <a:solidFill>
                  <a:srgbClr val="FF0000"/>
                </a:solidFill>
              </a:rPr>
              <a:t>WARD </a:t>
            </a:r>
            <a:r>
              <a:rPr lang="en-GB" sz="4800" dirty="0" err="1">
                <a:solidFill>
                  <a:srgbClr val="FF0000"/>
                </a:solidFill>
              </a:rPr>
              <a:t>McAFEE</a:t>
            </a:r>
            <a:r>
              <a:rPr lang="en-GB" sz="4800" dirty="0">
                <a:solidFill>
                  <a:srgbClr val="FF0000"/>
                </a:solidFill>
              </a:rPr>
              <a:t>, </a:t>
            </a:r>
            <a:r>
              <a:rPr lang="el-GR" sz="4800" dirty="0">
                <a:solidFill>
                  <a:srgbClr val="FF0000"/>
                </a:solidFill>
              </a:rPr>
              <a:t>Μετάφραση: Σάββας </a:t>
            </a:r>
            <a:r>
              <a:rPr lang="el-GR" sz="4800" dirty="0" err="1">
                <a:solidFill>
                  <a:srgbClr val="FF0000"/>
                </a:solidFill>
              </a:rPr>
              <a:t>Αγουρίδης</a:t>
            </a:r>
            <a:r>
              <a:rPr lang="el-GR" sz="4800" dirty="0">
                <a:solidFill>
                  <a:srgbClr val="FF0000"/>
                </a:solidFill>
              </a:rPr>
              <a:t>, Εκδόσεις: Άρτος Ζωής, Αθήνα 2022³, σσ. 38-67</a:t>
            </a:r>
            <a:endParaRPr lang="el-GR" sz="4800" dirty="0"/>
          </a:p>
        </p:txBody>
      </p:sp>
      <p:sp>
        <p:nvSpPr>
          <p:cNvPr id="3" name="Υπότιτλος 2">
            <a:extLst>
              <a:ext uri="{FF2B5EF4-FFF2-40B4-BE49-F238E27FC236}">
                <a16:creationId xmlns:a16="http://schemas.microsoft.com/office/drawing/2014/main" id="{0D0F0235-A007-A15D-949A-74BB55CD76AE}"/>
              </a:ext>
            </a:extLst>
          </p:cNvPr>
          <p:cNvSpPr>
            <a:spLocks noGrp="1"/>
          </p:cNvSpPr>
          <p:nvPr>
            <p:ph type="subTitle" idx="1"/>
          </p:nvPr>
        </p:nvSpPr>
        <p:spPr>
          <a:xfrm>
            <a:off x="1457325" y="4621213"/>
            <a:ext cx="9144000" cy="1655762"/>
          </a:xfrm>
        </p:spPr>
        <p:txBody>
          <a:bodyPr>
            <a:normAutofit lnSpcReduction="10000"/>
          </a:bodyPr>
          <a:lstStyle/>
          <a:p>
            <a:endParaRPr lang="el-GR" dirty="0"/>
          </a:p>
          <a:p>
            <a:r>
              <a:rPr lang="el-GR" dirty="0"/>
              <a:t>ΜΑΡΙΑ ΚΑΡΑΜΠΕΛΙΑ</a:t>
            </a:r>
          </a:p>
          <a:p>
            <a:r>
              <a:rPr lang="el-GR" dirty="0"/>
              <a:t>Ζ΄ ΕΞΑΜΗΝΟ</a:t>
            </a:r>
          </a:p>
          <a:p>
            <a:r>
              <a:rPr lang="el-GR" dirty="0"/>
              <a:t>ΑΕΑΑ</a:t>
            </a:r>
          </a:p>
          <a:p>
            <a:endParaRPr lang="el-GR" dirty="0"/>
          </a:p>
        </p:txBody>
      </p:sp>
    </p:spTree>
    <p:extLst>
      <p:ext uri="{BB962C8B-B14F-4D97-AF65-F5344CB8AC3E}">
        <p14:creationId xmlns:p14="http://schemas.microsoft.com/office/powerpoint/2010/main" val="951853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7F989CC-2E99-3BF2-356C-B7764D3E631F}"/>
              </a:ext>
            </a:extLst>
          </p:cNvPr>
          <p:cNvSpPr>
            <a:spLocks noGrp="1"/>
          </p:cNvSpPr>
          <p:nvPr>
            <p:ph type="title"/>
          </p:nvPr>
        </p:nvSpPr>
        <p:spPr>
          <a:xfrm>
            <a:off x="0" y="18257"/>
            <a:ext cx="12192000" cy="953295"/>
          </a:xfrm>
        </p:spPr>
        <p:txBody>
          <a:bodyPr>
            <a:normAutofit fontScale="90000"/>
          </a:bodyPr>
          <a:lstStyle/>
          <a:p>
            <a:pPr algn="ctr"/>
            <a:r>
              <a:rPr lang="el-GR" sz="3600" b="1" dirty="0"/>
              <a:t>ΙΟΥΔΑΪΣΜΟΣ</a:t>
            </a:r>
            <a:br>
              <a:rPr lang="el-GR" sz="3600" b="1" dirty="0"/>
            </a:br>
            <a:r>
              <a:rPr lang="el-GR" sz="3600" b="1" dirty="0"/>
              <a:t>Ο Ιουδαϊσμός κατά την περίοδο του Δεύτερου Ναού</a:t>
            </a:r>
            <a:endParaRPr lang="el-GR" sz="3600" dirty="0"/>
          </a:p>
        </p:txBody>
      </p:sp>
      <p:sp>
        <p:nvSpPr>
          <p:cNvPr id="3" name="Θέση περιεχομένου 2">
            <a:extLst>
              <a:ext uri="{FF2B5EF4-FFF2-40B4-BE49-F238E27FC236}">
                <a16:creationId xmlns:a16="http://schemas.microsoft.com/office/drawing/2014/main" id="{E07128D6-A024-2ADC-E036-2531DF8E0A09}"/>
              </a:ext>
            </a:extLst>
          </p:cNvPr>
          <p:cNvSpPr>
            <a:spLocks noGrp="1"/>
          </p:cNvSpPr>
          <p:nvPr>
            <p:ph idx="1"/>
          </p:nvPr>
        </p:nvSpPr>
        <p:spPr>
          <a:xfrm>
            <a:off x="-1" y="1038224"/>
            <a:ext cx="12191999" cy="5819775"/>
          </a:xfrm>
        </p:spPr>
        <p:txBody>
          <a:bodyPr>
            <a:normAutofit fontScale="92500" lnSpcReduction="10000"/>
          </a:bodyPr>
          <a:lstStyle/>
          <a:p>
            <a:r>
              <a:rPr lang="el-GR" dirty="0"/>
              <a:t>Η Περσική κυριαρχία επί του Ιούδα διήρκεσε περίπου 200 χρόνια, μέχρις ότου ο </a:t>
            </a:r>
            <a:r>
              <a:rPr lang="el-GR" b="1" dirty="0">
                <a:solidFill>
                  <a:srgbClr val="00B050"/>
                </a:solidFill>
              </a:rPr>
              <a:t>Μέγας Αλέξανδρος </a:t>
            </a:r>
            <a:r>
              <a:rPr lang="el-GR" dirty="0"/>
              <a:t>από τη Μακεδονία σάρωσε την περιοχή στον δρόμο του για την Ινδία γύρω στο </a:t>
            </a:r>
            <a:r>
              <a:rPr lang="el-GR" b="1" dirty="0">
                <a:solidFill>
                  <a:srgbClr val="00B050"/>
                </a:solidFill>
              </a:rPr>
              <a:t>330 π.Χ.</a:t>
            </a:r>
            <a:r>
              <a:rPr lang="el-GR" dirty="0"/>
              <a:t> Στη συνέχεια οι </a:t>
            </a:r>
            <a:r>
              <a:rPr lang="el-GR" b="1" dirty="0" err="1">
                <a:solidFill>
                  <a:srgbClr val="00B050"/>
                </a:solidFill>
              </a:rPr>
              <a:t>Σελευκίδες</a:t>
            </a:r>
            <a:r>
              <a:rPr lang="el-GR" dirty="0"/>
              <a:t> κυβέρνησαν την επαρχία για δύο περίπου αιώνες. Η δυναστεία αυτή που ίδρυσε ένας από τους στρατηγούς του Αλεξάνδρου (</a:t>
            </a:r>
            <a:r>
              <a:rPr lang="el-GR" b="1" dirty="0"/>
              <a:t>Σέλευκος ο Νικάνορας</a:t>
            </a:r>
            <a:r>
              <a:rPr lang="el-GR" dirty="0"/>
              <a:t>) δοκίμασε το κουράγιο των Ιουδαίων.</a:t>
            </a:r>
          </a:p>
          <a:p>
            <a:r>
              <a:rPr lang="el-GR" dirty="0"/>
              <a:t>Ο ελληνικός τρόπος ζωής ήταν μεγάλος πειρασμός για τους αριστοκράτες ιουδαίους, αφού οι Έλληνες κυρίαρχοι αντιπροσώπευαν έναν πολιτισμό αξεπέραστο. Η ιουδαϊκή νεότητα ελκύονταν από την ελληνική δόξα ως προς τα αθλητικά και το ανθρώπινο σώμα. Γυμνές αθλητικές εμφανίσεις πρόσβαλλαν έντονα τους πιστούς Ιουδαίους (ιστορία Αδάμ – Εύας, Χαμ – γιος του Νώε). Οι ελληνικές πεποιθήσεις ήταν αρκετά αντίθετες, αφού θεωρούσαν την χωρίς ρούχα ανθρώπινη μορφή τους ως ιερό και θεία κοινωνία. </a:t>
            </a:r>
          </a:p>
          <a:p>
            <a:r>
              <a:rPr lang="el-GR" dirty="0"/>
              <a:t>Ενώ οι Ιουδαίοι </a:t>
            </a:r>
            <a:r>
              <a:rPr lang="el-GR" dirty="0" err="1"/>
              <a:t>σοκάρονταν</a:t>
            </a:r>
            <a:r>
              <a:rPr lang="el-GR" dirty="0"/>
              <a:t> από τους ελληνικούς κανόνες, ο αυξανόμενος ελληνικός πληθυσμός σκανδαλιζόταν από την Ιουδαϊκή περιτομή, σαν να επρόκειτο κατ’ αυτούς για χειρουργική βεβήλωση. Η ελληνική πολιτιστική εισροή απείλησε το μόνο εξωτερικό σύμβολο της εθνικής τους ταυτότητας. </a:t>
            </a:r>
          </a:p>
        </p:txBody>
      </p:sp>
    </p:spTree>
    <p:extLst>
      <p:ext uri="{BB962C8B-B14F-4D97-AF65-F5344CB8AC3E}">
        <p14:creationId xmlns:p14="http://schemas.microsoft.com/office/powerpoint/2010/main" val="499791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542321B-43E7-5E3D-1495-3342F4843DCC}"/>
              </a:ext>
            </a:extLst>
          </p:cNvPr>
          <p:cNvSpPr>
            <a:spLocks noGrp="1"/>
          </p:cNvSpPr>
          <p:nvPr>
            <p:ph type="title"/>
          </p:nvPr>
        </p:nvSpPr>
        <p:spPr>
          <a:xfrm>
            <a:off x="838200" y="1"/>
            <a:ext cx="10515600" cy="857250"/>
          </a:xfrm>
        </p:spPr>
        <p:txBody>
          <a:bodyPr>
            <a:normAutofit fontScale="90000"/>
          </a:bodyPr>
          <a:lstStyle/>
          <a:p>
            <a:pPr algn="ctr"/>
            <a:r>
              <a:rPr lang="el-GR" sz="3600" b="1" dirty="0"/>
              <a:t>ΙΟΥΔΑΪΣΜΟΣ</a:t>
            </a:r>
            <a:br>
              <a:rPr lang="el-GR" sz="3600" b="1" dirty="0"/>
            </a:br>
            <a:r>
              <a:rPr lang="el-GR" sz="3600" b="1" dirty="0"/>
              <a:t>Ο Ιουδαϊσμός κατά την περίοδο του Δεύτερου Ναού</a:t>
            </a:r>
            <a:endParaRPr lang="el-GR" sz="3600" dirty="0"/>
          </a:p>
        </p:txBody>
      </p:sp>
      <p:sp>
        <p:nvSpPr>
          <p:cNvPr id="3" name="Θέση περιεχομένου 2">
            <a:extLst>
              <a:ext uri="{FF2B5EF4-FFF2-40B4-BE49-F238E27FC236}">
                <a16:creationId xmlns:a16="http://schemas.microsoft.com/office/drawing/2014/main" id="{A584C707-67BB-44E6-9F42-F6CB495190D8}"/>
              </a:ext>
            </a:extLst>
          </p:cNvPr>
          <p:cNvSpPr>
            <a:spLocks noGrp="1"/>
          </p:cNvSpPr>
          <p:nvPr>
            <p:ph idx="1"/>
          </p:nvPr>
        </p:nvSpPr>
        <p:spPr>
          <a:xfrm>
            <a:off x="0" y="962025"/>
            <a:ext cx="12192000" cy="5895974"/>
          </a:xfrm>
        </p:spPr>
        <p:txBody>
          <a:bodyPr>
            <a:normAutofit fontScale="92500" lnSpcReduction="20000"/>
          </a:bodyPr>
          <a:lstStyle/>
          <a:p>
            <a:r>
              <a:rPr lang="el-GR" dirty="0"/>
              <a:t>Στα </a:t>
            </a:r>
            <a:r>
              <a:rPr lang="el-GR" b="1" dirty="0">
                <a:solidFill>
                  <a:srgbClr val="00B050"/>
                </a:solidFill>
              </a:rPr>
              <a:t>168 π.Χ. ο βασιλιάς </a:t>
            </a:r>
            <a:r>
              <a:rPr lang="el-GR" b="1" dirty="0" err="1">
                <a:solidFill>
                  <a:srgbClr val="00B050"/>
                </a:solidFill>
              </a:rPr>
              <a:t>Αντίοχος</a:t>
            </a:r>
            <a:r>
              <a:rPr lang="el-GR" dirty="0"/>
              <a:t>, ο </a:t>
            </a:r>
            <a:r>
              <a:rPr lang="el-GR" dirty="0" err="1"/>
              <a:t>Σελευκίδης</a:t>
            </a:r>
            <a:r>
              <a:rPr lang="el-GR" dirty="0"/>
              <a:t> άρχοντας των Ιουδαίων, διέταξε να στηθεί άγαλμα του Διός στον Ναό των Ιεροσολύμων, που έμοιαζε στον ίδιο τον </a:t>
            </a:r>
            <a:r>
              <a:rPr lang="el-GR" dirty="0" err="1"/>
              <a:t>Αντίοχο</a:t>
            </a:r>
            <a:r>
              <a:rPr lang="el-GR" dirty="0"/>
              <a:t> που πρόσθεσε στο όνομά του τον τίτλο «επιφανής». Στη συνέχεια διέταξε να ξεχάσει ο λαός τον </a:t>
            </a:r>
            <a:r>
              <a:rPr lang="el-GR" dirty="0" err="1"/>
              <a:t>Γιαχβέ</a:t>
            </a:r>
            <a:r>
              <a:rPr lang="el-GR" dirty="0"/>
              <a:t> και να λατρέψει τον Δία, και έκανε την περιτομή παράνομη με τον θάνατο ως ποινή της παράβασης. </a:t>
            </a:r>
          </a:p>
          <a:p>
            <a:r>
              <a:rPr lang="el-GR" dirty="0"/>
              <a:t>Τι θα έπρεπε να κάνουν οι Ιουδαίοι; Επανάσταση! Ο αρχηγός τους ονομάστηκε « σφυρί», ή </a:t>
            </a:r>
            <a:r>
              <a:rPr lang="el-GR" dirty="0" err="1"/>
              <a:t>Μακκαβαίος</a:t>
            </a:r>
            <a:r>
              <a:rPr lang="el-GR" dirty="0"/>
              <a:t>, και οι οπαδοί του έγιναν γνωστοί στην ιστορία ως Μακκαβαίοι. Στα </a:t>
            </a:r>
            <a:r>
              <a:rPr lang="el-GR" b="1" dirty="0">
                <a:solidFill>
                  <a:srgbClr val="00B050"/>
                </a:solidFill>
              </a:rPr>
              <a:t>142 π.Χ.</a:t>
            </a:r>
            <a:r>
              <a:rPr lang="el-GR" dirty="0"/>
              <a:t> κέρδισαν την εθνική τους ανεξαρτησία. Το αποτέλεσμα αυτό φαίνεται θαυματουργικό. Ένα νέο Ιουδαϊκό κράτος γεννήθηκε ξανά μετά από </a:t>
            </a:r>
            <a:r>
              <a:rPr lang="el-GR" dirty="0" err="1"/>
              <a:t>τεσσεράμιση</a:t>
            </a:r>
            <a:r>
              <a:rPr lang="el-GR" dirty="0"/>
              <a:t> αιώνες ξένης κυριαρχίας. </a:t>
            </a:r>
          </a:p>
          <a:p>
            <a:r>
              <a:rPr lang="el-GR" dirty="0"/>
              <a:t>Κατά τη διάρκεια του </a:t>
            </a:r>
            <a:r>
              <a:rPr lang="el-GR" dirty="0" err="1"/>
              <a:t>Μακκαβαϊκού</a:t>
            </a:r>
            <a:r>
              <a:rPr lang="el-GR" dirty="0"/>
              <a:t> πολέμου προωθήθηκαν η πίστη στην έννοια του τέλους των ημερών και εκείνη της προσωπικής αθανασίας. Καθώς οι Ιουδαίοι πολεμιστές έπεφταν στη μάχη, βάθαινε η πίστη πως τους περίμενε η ανταμοιβή τους στον παράδεισο. Το βιβλίο του Δανιήλ, που πιστεύεται ότι γράφτηκε στα αρχικά χρόνια του πολέμου, προφητεύει πως </a:t>
            </a:r>
            <a:r>
              <a:rPr lang="el-GR" b="1" dirty="0"/>
              <a:t>το τέλος της ιστορίας θα έρθει σε «70 εβδομάδες»</a:t>
            </a:r>
            <a:r>
              <a:rPr lang="el-GR" dirty="0"/>
              <a:t> (490 χρόνια) μετά την επιστροφή των Ιουδαίων από τη Βαβυλώνια αιχμαλωσία. Αυτό χρονολογεί το </a:t>
            </a:r>
            <a:r>
              <a:rPr lang="el-GR" dirty="0" err="1"/>
              <a:t>προφητευόμενο</a:t>
            </a:r>
            <a:r>
              <a:rPr lang="el-GR" dirty="0"/>
              <a:t> τέλος έναν αιώνα περίπου μετά τη </a:t>
            </a:r>
            <a:r>
              <a:rPr lang="el-GR" dirty="0" err="1"/>
              <a:t>Μακκαβαϊκή</a:t>
            </a:r>
            <a:r>
              <a:rPr lang="el-GR" dirty="0"/>
              <a:t> επανάσταση, κι έτσι εξηγεί την ένταση της προσδοκίας της ερχόμενης βασιλείας του Θεού στα χρόνια του Ιησού από τη Ναζαρέτ.  </a:t>
            </a:r>
          </a:p>
        </p:txBody>
      </p:sp>
    </p:spTree>
    <p:extLst>
      <p:ext uri="{BB962C8B-B14F-4D97-AF65-F5344CB8AC3E}">
        <p14:creationId xmlns:p14="http://schemas.microsoft.com/office/powerpoint/2010/main" val="4199683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089F26B-01A1-AA82-22EF-BEC11F5AB6E8}"/>
              </a:ext>
            </a:extLst>
          </p:cNvPr>
          <p:cNvSpPr>
            <a:spLocks noGrp="1"/>
          </p:cNvSpPr>
          <p:nvPr>
            <p:ph type="title"/>
          </p:nvPr>
        </p:nvSpPr>
        <p:spPr>
          <a:xfrm>
            <a:off x="838200" y="18257"/>
            <a:ext cx="10515600" cy="781845"/>
          </a:xfrm>
        </p:spPr>
        <p:txBody>
          <a:bodyPr>
            <a:normAutofit fontScale="90000"/>
          </a:bodyPr>
          <a:lstStyle/>
          <a:p>
            <a:pPr algn="ctr"/>
            <a:r>
              <a:rPr lang="el-GR" sz="3600" b="1" dirty="0"/>
              <a:t>ΙΟΥΔΑΪΣΜΟΣ</a:t>
            </a:r>
            <a:br>
              <a:rPr lang="el-GR" sz="3600" b="1" dirty="0"/>
            </a:br>
            <a:r>
              <a:rPr lang="el-GR" sz="3600" b="1" dirty="0"/>
              <a:t>Ο Ιουδαϊσμός κατά την περίοδο του Δεύτερου Ναού</a:t>
            </a:r>
            <a:endParaRPr lang="el-GR" sz="3600" dirty="0"/>
          </a:p>
        </p:txBody>
      </p:sp>
      <p:sp>
        <p:nvSpPr>
          <p:cNvPr id="3" name="Θέση περιεχομένου 2">
            <a:extLst>
              <a:ext uri="{FF2B5EF4-FFF2-40B4-BE49-F238E27FC236}">
                <a16:creationId xmlns:a16="http://schemas.microsoft.com/office/drawing/2014/main" id="{DB85F876-6D42-3D73-0A59-6669D837B4E4}"/>
              </a:ext>
            </a:extLst>
          </p:cNvPr>
          <p:cNvSpPr>
            <a:spLocks noGrp="1"/>
          </p:cNvSpPr>
          <p:nvPr>
            <p:ph idx="1"/>
          </p:nvPr>
        </p:nvSpPr>
        <p:spPr>
          <a:xfrm>
            <a:off x="0" y="866776"/>
            <a:ext cx="12192000" cy="5991225"/>
          </a:xfrm>
        </p:spPr>
        <p:txBody>
          <a:bodyPr>
            <a:normAutofit fontScale="92500" lnSpcReduction="10000"/>
          </a:bodyPr>
          <a:lstStyle/>
          <a:p>
            <a:r>
              <a:rPr lang="el-GR" dirty="0"/>
              <a:t>Στα </a:t>
            </a:r>
            <a:r>
              <a:rPr lang="el-GR" b="1" dirty="0">
                <a:solidFill>
                  <a:srgbClr val="00B050"/>
                </a:solidFill>
              </a:rPr>
              <a:t>63 π.Χ. </a:t>
            </a:r>
            <a:r>
              <a:rPr lang="el-GR" dirty="0"/>
              <a:t>με την κατάληψη του </a:t>
            </a:r>
            <a:r>
              <a:rPr lang="el-GR" dirty="0" err="1"/>
              <a:t>Μακκαβαϊκού</a:t>
            </a:r>
            <a:r>
              <a:rPr lang="el-GR" dirty="0"/>
              <a:t> βασιλείου από τον </a:t>
            </a:r>
            <a:r>
              <a:rPr lang="el-GR" b="1" dirty="0">
                <a:solidFill>
                  <a:srgbClr val="00B050"/>
                </a:solidFill>
              </a:rPr>
              <a:t>Ρωμαίο στρατηγό Πομπήιο</a:t>
            </a:r>
            <a:r>
              <a:rPr lang="el-GR" dirty="0"/>
              <a:t>, φάνηκε πως επαληθεύονταν η προφητεία του Δανιήλ. Στα 37 π.Χ. ο Ηρώδης που με γάμο συνδέθηκε με τη </a:t>
            </a:r>
            <a:r>
              <a:rPr lang="el-GR" dirty="0" err="1"/>
              <a:t>Μακκαβαϊκή</a:t>
            </a:r>
            <a:r>
              <a:rPr lang="el-GR" dirty="0"/>
              <a:t> δυναστεία διορίστηκε από τη Ρώμη διοικητής της επαρχίας της Ιουδαίας. Κατ’ όνομα Ιουδαίος ο βασιλιάς Ηρώδης ήταν μισητός από τους Ιουδαίους ως τύραννος (δολοφονίες – τρομοκρατία – φανταστικές δολοπλοκίες). Οι πράξεις και οι μέθοδοι του Ηρώδη συνέβαλαν να μεγαλώσει η λαϊκή πίστη πως το τέλος της ιστορίας ήταν κοντά. </a:t>
            </a:r>
          </a:p>
          <a:p>
            <a:r>
              <a:rPr lang="el-GR" dirty="0"/>
              <a:t>Οι </a:t>
            </a:r>
            <a:r>
              <a:rPr lang="el-GR" b="1" dirty="0">
                <a:solidFill>
                  <a:srgbClr val="FF0000"/>
                </a:solidFill>
              </a:rPr>
              <a:t>Ζηλωτές</a:t>
            </a:r>
            <a:r>
              <a:rPr lang="el-GR" dirty="0"/>
              <a:t>, μια ομάδα Ιουδαίων, πίστευαν πως είναι ανάγκη να κουνήσει ο άνθρωπος τα χέρια του για να έρθει το αποκορύφωμα, το τέλος των καιρών. Το τέλος των καιρών θα χαρακτηρίζονταν από μία πάλη ζωής ή θανάτου μεταξύ των δυνάμεων του καλού και του κακού και καλούσαν τους καλούς Ιουδαίους να εκπληρώσουν το εσχατολογικό τους χρέος συμμετέχοντας στην πάλη. Πίστευαν πως η ένοπλη σύρραξη ήταν από Θεού προκαθορισμένη αναγκαιότητα. Ο Μεσσίας θα ήταν πολεμιστής, όπως ο Δαβίδ. Οι Ζηλωτές πίστευαν πως δεν είναι δυνατός ο συμβιβασμός με τη ρωμαϊκή εξουσία, που αντιπροσώπευε την τέλεια ειδωλολατρία. Η ρωμαϊκή παράδοση και οι ιουδαϊκές θρησκευτικές αρχές ήταν ασυμβίβαστες – ασυμφιλίωτες. Οι Ζηλωτές καλούσαν σε πόλεμο κατά της Ρώμης κατά το πρότυπο των Μακκαβαίων.</a:t>
            </a:r>
          </a:p>
        </p:txBody>
      </p:sp>
    </p:spTree>
    <p:extLst>
      <p:ext uri="{BB962C8B-B14F-4D97-AF65-F5344CB8AC3E}">
        <p14:creationId xmlns:p14="http://schemas.microsoft.com/office/powerpoint/2010/main" val="2831254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142349C-8F77-ED36-7260-B741F4813078}"/>
              </a:ext>
            </a:extLst>
          </p:cNvPr>
          <p:cNvSpPr>
            <a:spLocks noGrp="1"/>
          </p:cNvSpPr>
          <p:nvPr>
            <p:ph type="title"/>
          </p:nvPr>
        </p:nvSpPr>
        <p:spPr>
          <a:xfrm>
            <a:off x="838200" y="18257"/>
            <a:ext cx="10515600" cy="781845"/>
          </a:xfrm>
        </p:spPr>
        <p:txBody>
          <a:bodyPr>
            <a:normAutofit fontScale="90000"/>
          </a:bodyPr>
          <a:lstStyle/>
          <a:p>
            <a:pPr algn="ctr"/>
            <a:r>
              <a:rPr lang="el-GR" sz="3600" b="1" dirty="0"/>
              <a:t>ΙΟΥΔΑΪΣΜΟΣ</a:t>
            </a:r>
            <a:br>
              <a:rPr lang="el-GR" sz="3600" b="1" dirty="0"/>
            </a:br>
            <a:r>
              <a:rPr lang="el-GR" sz="3600" b="1" dirty="0"/>
              <a:t>Ο Ιουδαϊσμός κατά την περίοδο του Δεύτερου Ναού</a:t>
            </a:r>
            <a:endParaRPr lang="el-GR" sz="3600" dirty="0"/>
          </a:p>
        </p:txBody>
      </p:sp>
      <p:sp>
        <p:nvSpPr>
          <p:cNvPr id="3" name="Θέση περιεχομένου 2">
            <a:extLst>
              <a:ext uri="{FF2B5EF4-FFF2-40B4-BE49-F238E27FC236}">
                <a16:creationId xmlns:a16="http://schemas.microsoft.com/office/drawing/2014/main" id="{064384F2-CFE8-343E-6B20-CDEEA7218CA8}"/>
              </a:ext>
            </a:extLst>
          </p:cNvPr>
          <p:cNvSpPr>
            <a:spLocks noGrp="1"/>
          </p:cNvSpPr>
          <p:nvPr>
            <p:ph idx="1"/>
          </p:nvPr>
        </p:nvSpPr>
        <p:spPr>
          <a:xfrm>
            <a:off x="0" y="920751"/>
            <a:ext cx="12192000" cy="5918995"/>
          </a:xfrm>
        </p:spPr>
        <p:txBody>
          <a:bodyPr/>
          <a:lstStyle/>
          <a:p>
            <a:r>
              <a:rPr lang="el-GR" dirty="0"/>
              <a:t>Οι </a:t>
            </a:r>
            <a:r>
              <a:rPr lang="el-GR" b="1" dirty="0">
                <a:solidFill>
                  <a:srgbClr val="FF0000"/>
                </a:solidFill>
              </a:rPr>
              <a:t>Εσσαίοι</a:t>
            </a:r>
            <a:r>
              <a:rPr lang="el-GR" dirty="0"/>
              <a:t>, μία άλλη ιουδαϊκή μερίδα, προετοιμάζονταν κατ’ άλλους τρόπους για το αναμενόμενο τέλος. Συγκέντρωναν τη </a:t>
            </a:r>
            <a:r>
              <a:rPr lang="el-GR" b="1" dirty="0"/>
              <a:t>φροντίδα τους σε καθαρμούς </a:t>
            </a:r>
            <a:r>
              <a:rPr lang="el-GR" dirty="0"/>
              <a:t>προπαρασκευαστικούς για την Τελική Κρίση. Συνηγορούσαν για έναν </a:t>
            </a:r>
            <a:r>
              <a:rPr lang="el-GR" b="1" dirty="0"/>
              <a:t>αυστηρό </a:t>
            </a:r>
            <a:r>
              <a:rPr lang="el-GR" b="1" dirty="0" err="1"/>
              <a:t>αντι</a:t>
            </a:r>
            <a:r>
              <a:rPr lang="el-GR" b="1" dirty="0"/>
              <a:t>-ματεριαλισμό</a:t>
            </a:r>
            <a:r>
              <a:rPr lang="el-GR" dirty="0"/>
              <a:t>, που προχωρούσε πέρα από την παράδοση του Ιουδαϊσμού: θεωρούσαν την εμπορική δραστηριότητα σαν παράβαση της εντολής «ου κλέψεις» και ερμήνευαν την  απαγορευτική για τον φόνο εντολή ως απαγόρευση του πολέμου. Πίστευαν πως οι σεξουαλικές σχέσεις φέρνουν τη διαφθορά, γι’ αυτό υποστήριζαν την πολύ μη - ιουδαϊκή κατάσταση της αγαμίας. Ζούσαν σε </a:t>
            </a:r>
            <a:r>
              <a:rPr lang="el-GR" b="1" dirty="0"/>
              <a:t>κοινοτική βάση </a:t>
            </a:r>
            <a:r>
              <a:rPr lang="el-GR" dirty="0"/>
              <a:t>επί της αρχής της απλής συντήρησης και πίστευαν πως οι δίκαιοι Ιουδαίοι πρέπει να έχουν πλήρη αυταπάρνηση, να είναι πράοι και ταπεινοί. Πίστευαν πως τα παθήματα φέρνουν δύναμη (πεποίθηση καθαρά ιουδαϊκή) και επιτελούσαν θεραπείες με πνευματικά μέσα, που γίνονταν δυνατές από τον ασκητισμό τους και την καθαρότητα της ζωής τους. Μερικοί υποθέτουν πως ο Ιωάννης ο Βαπτιστής πρέπει να ήταν κάποια περίοδο της ζωής του </a:t>
            </a:r>
            <a:r>
              <a:rPr lang="el-GR" dirty="0" err="1"/>
              <a:t>Εσσαίος</a:t>
            </a:r>
            <a:r>
              <a:rPr lang="el-GR" dirty="0"/>
              <a:t> μοναχός.</a:t>
            </a:r>
          </a:p>
        </p:txBody>
      </p:sp>
    </p:spTree>
    <p:extLst>
      <p:ext uri="{BB962C8B-B14F-4D97-AF65-F5344CB8AC3E}">
        <p14:creationId xmlns:p14="http://schemas.microsoft.com/office/powerpoint/2010/main" val="1488733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4058554-C2DF-B28E-7455-DD98B8C14D2E}"/>
              </a:ext>
            </a:extLst>
          </p:cNvPr>
          <p:cNvSpPr>
            <a:spLocks noGrp="1"/>
          </p:cNvSpPr>
          <p:nvPr>
            <p:ph type="title"/>
          </p:nvPr>
        </p:nvSpPr>
        <p:spPr>
          <a:xfrm>
            <a:off x="838200" y="18256"/>
            <a:ext cx="10515600" cy="867570"/>
          </a:xfrm>
        </p:spPr>
        <p:txBody>
          <a:bodyPr>
            <a:normAutofit fontScale="90000"/>
          </a:bodyPr>
          <a:lstStyle/>
          <a:p>
            <a:pPr algn="ctr"/>
            <a:r>
              <a:rPr lang="el-GR" sz="3600" b="1" dirty="0"/>
              <a:t>ΙΟΥΔΑΪΣΜΟΣ</a:t>
            </a:r>
            <a:br>
              <a:rPr lang="el-GR" sz="3600" b="1" dirty="0"/>
            </a:br>
            <a:r>
              <a:rPr lang="el-GR" sz="3600" b="1" dirty="0"/>
              <a:t>Ο Ιουδαϊσμός κατά την περίοδο του Δεύτερου Ναού</a:t>
            </a:r>
            <a:endParaRPr lang="el-GR" sz="3600" dirty="0"/>
          </a:p>
        </p:txBody>
      </p:sp>
      <p:sp>
        <p:nvSpPr>
          <p:cNvPr id="3" name="Θέση περιεχομένου 2">
            <a:extLst>
              <a:ext uri="{FF2B5EF4-FFF2-40B4-BE49-F238E27FC236}">
                <a16:creationId xmlns:a16="http://schemas.microsoft.com/office/drawing/2014/main" id="{39EE38AC-E910-A2D5-F414-0D66BBEFD5C9}"/>
              </a:ext>
            </a:extLst>
          </p:cNvPr>
          <p:cNvSpPr>
            <a:spLocks noGrp="1"/>
          </p:cNvSpPr>
          <p:nvPr>
            <p:ph idx="1"/>
          </p:nvPr>
        </p:nvSpPr>
        <p:spPr>
          <a:xfrm>
            <a:off x="0" y="885826"/>
            <a:ext cx="12192000" cy="5953918"/>
          </a:xfrm>
        </p:spPr>
        <p:txBody>
          <a:bodyPr>
            <a:normAutofit fontScale="92500" lnSpcReduction="20000"/>
          </a:bodyPr>
          <a:lstStyle/>
          <a:p>
            <a:r>
              <a:rPr lang="el-GR" dirty="0"/>
              <a:t>Συχνά υποστηρίζεται ότι η αίρεση αυτή </a:t>
            </a:r>
            <a:r>
              <a:rPr lang="el-GR" dirty="0" err="1"/>
              <a:t>επέδρασε</a:t>
            </a:r>
            <a:r>
              <a:rPr lang="el-GR" dirty="0"/>
              <a:t> πολύ επί των ιδρυτών του χριστιανισμού. Ωστόσο, σοβαρές διαφορές χωρίζουν τον Ιησού από τους </a:t>
            </a:r>
            <a:r>
              <a:rPr lang="el-GR" dirty="0" err="1"/>
              <a:t>Εσσαίους</a:t>
            </a:r>
            <a:r>
              <a:rPr lang="el-GR" dirty="0"/>
              <a:t>. Η αυτοαπομόνωση των </a:t>
            </a:r>
            <a:r>
              <a:rPr lang="el-GR" dirty="0" err="1"/>
              <a:t>Εσσαίων</a:t>
            </a:r>
            <a:r>
              <a:rPr lang="el-GR" dirty="0"/>
              <a:t> βρίσκεται σε έντονη αντίθεση προς το ύφος ζωής του ιδρυτή του Χριστιανισμού. Ο πνευματικός στόχος των </a:t>
            </a:r>
            <a:r>
              <a:rPr lang="el-GR" dirty="0" err="1"/>
              <a:t>Εσσαίων</a:t>
            </a:r>
            <a:r>
              <a:rPr lang="el-GR" dirty="0"/>
              <a:t> για αυτοκάθαρση τους έκανε πιο διστακτικούς από όσο έκανε τους Φαρισαίους η επαφή με τους αμαρτωλούς. Επίσης, ήταν περισσότερο </a:t>
            </a:r>
            <a:r>
              <a:rPr lang="el-GR" dirty="0" err="1"/>
              <a:t>νομικιστές</a:t>
            </a:r>
            <a:r>
              <a:rPr lang="el-GR" dirty="0"/>
              <a:t> ως προς την αυστηρή τήρηση του Σαββάτου, που ο Ιησούς έψεγε για τους κανόνες και τις διατάξεις τους. Ακόμη μία διαφορά ήταν ότι δεν πίστευαν στην ανάσταση των σωμάτων κατά το τέλος των ημερών, καθώς πίστευαν σε ασώματη ζωή μετά τον θάνατο είτε στον ουρανό είτε στον </a:t>
            </a:r>
            <a:r>
              <a:rPr lang="el-GR" dirty="0" err="1"/>
              <a:t>άδη</a:t>
            </a:r>
            <a:r>
              <a:rPr lang="el-GR" dirty="0"/>
              <a:t>.</a:t>
            </a:r>
          </a:p>
          <a:p>
            <a:r>
              <a:rPr lang="el-GR" dirty="0"/>
              <a:t>Μερικοί πιστεύουν πως οι Εσσαίοι επηρεάστηκαν από τη θρησκευτική σκέψη της Ινδικής Χερσονήσου. Ξέρουμε πως ο βασιλιάς </a:t>
            </a:r>
            <a:r>
              <a:rPr lang="en-GB" dirty="0"/>
              <a:t>Ashoka </a:t>
            </a:r>
            <a:r>
              <a:rPr lang="el-GR" dirty="0"/>
              <a:t>που κυβέρνησε κατά τον 3</a:t>
            </a:r>
            <a:r>
              <a:rPr lang="el-GR" baseline="30000" dirty="0"/>
              <a:t>ο</a:t>
            </a:r>
            <a:r>
              <a:rPr lang="el-GR" dirty="0"/>
              <a:t> αιώνα π.Χ. έστειλε ιεραποστόλους μέχρι τη Μεσόγειο. Παρατηρείται ότι κάποιες πεποιθήσεις των </a:t>
            </a:r>
            <a:r>
              <a:rPr lang="el-GR" dirty="0" err="1"/>
              <a:t>Εσσαίων</a:t>
            </a:r>
            <a:r>
              <a:rPr lang="el-GR" dirty="0"/>
              <a:t> υπήρξαν τμήμα της Ινδικής σκέψης. Παραδείγματα: οι Ινδοί συσχετίζουν την πραότητα με την αγιοσύνη, και πως πρόσωπα καθαρά μολύνονται από τη συναναστροφή με λιγότερο καθαρούς ανθρώπους. Επίσης, ένας Ινδός άγιος απέχει από το σεξ, και δεν βρίσκουν έγκυρη την ιδέα της ανάστασης. Βεβαίως, οι Εσσαίοι δεν πίστευαν στην </a:t>
            </a:r>
            <a:r>
              <a:rPr lang="el-GR" dirty="0" err="1"/>
              <a:t>μετενψύχωση</a:t>
            </a:r>
            <a:r>
              <a:rPr lang="el-GR" dirty="0"/>
              <a:t>, μια κεντρική ιδέα σε κάθε Ινδικό σύστημα πίστης. Ωστόσο, παραμένει η υποψία κάποιας Ινδικής επίδρασης επί της </a:t>
            </a:r>
            <a:r>
              <a:rPr lang="el-GR" dirty="0" err="1"/>
              <a:t>Εσσαϊκής</a:t>
            </a:r>
            <a:r>
              <a:rPr lang="el-GR" dirty="0"/>
              <a:t> διδασκαλίας. </a:t>
            </a:r>
          </a:p>
        </p:txBody>
      </p:sp>
    </p:spTree>
    <p:extLst>
      <p:ext uri="{BB962C8B-B14F-4D97-AF65-F5344CB8AC3E}">
        <p14:creationId xmlns:p14="http://schemas.microsoft.com/office/powerpoint/2010/main" val="333974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89215D8-B96F-1726-207C-458BC68C7425}"/>
              </a:ext>
            </a:extLst>
          </p:cNvPr>
          <p:cNvSpPr>
            <a:spLocks noGrp="1"/>
          </p:cNvSpPr>
          <p:nvPr>
            <p:ph type="title"/>
          </p:nvPr>
        </p:nvSpPr>
        <p:spPr>
          <a:xfrm>
            <a:off x="838200" y="18256"/>
            <a:ext cx="10515600" cy="751290"/>
          </a:xfrm>
        </p:spPr>
        <p:txBody>
          <a:bodyPr>
            <a:normAutofit fontScale="90000"/>
          </a:bodyPr>
          <a:lstStyle/>
          <a:p>
            <a:pPr algn="ctr"/>
            <a:r>
              <a:rPr lang="el-GR" sz="3600" b="1" dirty="0"/>
              <a:t>ΙΟΥΔΑΪΣΜΟΣ</a:t>
            </a:r>
            <a:br>
              <a:rPr lang="el-GR" sz="3600" b="1" dirty="0"/>
            </a:br>
            <a:r>
              <a:rPr lang="el-GR" sz="3600" b="1" dirty="0"/>
              <a:t>Ο Ιουδαϊσμός κατά την περίοδο του Δεύτερου Ναού</a:t>
            </a:r>
            <a:endParaRPr lang="el-GR" sz="3600" dirty="0"/>
          </a:p>
        </p:txBody>
      </p:sp>
      <p:sp>
        <p:nvSpPr>
          <p:cNvPr id="3" name="Θέση περιεχομένου 2">
            <a:extLst>
              <a:ext uri="{FF2B5EF4-FFF2-40B4-BE49-F238E27FC236}">
                <a16:creationId xmlns:a16="http://schemas.microsoft.com/office/drawing/2014/main" id="{48E90DF9-CB0C-B154-505D-97B327FE1FCA}"/>
              </a:ext>
            </a:extLst>
          </p:cNvPr>
          <p:cNvSpPr>
            <a:spLocks noGrp="1"/>
          </p:cNvSpPr>
          <p:nvPr>
            <p:ph idx="1"/>
          </p:nvPr>
        </p:nvSpPr>
        <p:spPr>
          <a:xfrm>
            <a:off x="0" y="896294"/>
            <a:ext cx="12192000" cy="5943451"/>
          </a:xfrm>
        </p:spPr>
        <p:txBody>
          <a:bodyPr>
            <a:normAutofit lnSpcReduction="10000"/>
          </a:bodyPr>
          <a:lstStyle/>
          <a:p>
            <a:r>
              <a:rPr lang="el-GR" dirty="0"/>
              <a:t>Οι Ζηλωτές και οι Εσσαίοι εύκολα αντιδιαστέλλονται από τους </a:t>
            </a:r>
            <a:r>
              <a:rPr lang="el-GR" b="1" dirty="0">
                <a:solidFill>
                  <a:srgbClr val="FF0000"/>
                </a:solidFill>
              </a:rPr>
              <a:t>Σαδδουκαίους</a:t>
            </a:r>
            <a:r>
              <a:rPr lang="el-GR" dirty="0"/>
              <a:t>, ομάδα που αντιπροσώπευε τους κοσμικά και πολιτικά προσανατολισμένους ηγέτες της εποχής εκείνης. Ο λόγος περί του τέλους της ιστορίας και του ερχομού του Μεσσία υπονόμευε τον σεβασμό προς την κοσμική εξουσία και απειλούσε φασαρίες με την Ρώμη. </a:t>
            </a:r>
          </a:p>
          <a:p>
            <a:r>
              <a:rPr lang="el-GR" dirty="0"/>
              <a:t>Γεννήματα της Ιουδαϊκής αριστοκρατίας δεν ήταν μόνο </a:t>
            </a:r>
            <a:r>
              <a:rPr lang="el-GR" b="1" dirty="0"/>
              <a:t>κυρίαρχοι της οικονομίας </a:t>
            </a:r>
            <a:r>
              <a:rPr lang="el-GR" dirty="0"/>
              <a:t>στα Ιεροσόλυμα αλλά και των </a:t>
            </a:r>
            <a:r>
              <a:rPr lang="el-GR" b="1" dirty="0"/>
              <a:t>θρησκευτικών τελετών</a:t>
            </a:r>
            <a:r>
              <a:rPr lang="el-GR" dirty="0"/>
              <a:t>, που κατείχαν κεντρικής θέση στον παλαιό Ιουδαϊσμό. Εκείνη την εποχή, Ιουδαίοι από όλη τη διασπορά έρχονταν στα Ιεροσόλυμα για να θυσιάσουν μικρά ζώα στο Ιερό. Οι Σαδδουκαίοι είχαν τον έλεγχο αυτού του πρωτόγονου θρησκευτικού εθίμου από την αρχαιότητα. </a:t>
            </a:r>
          </a:p>
          <a:p>
            <a:r>
              <a:rPr lang="el-GR" dirty="0"/>
              <a:t>Συνεπώς, </a:t>
            </a:r>
            <a:r>
              <a:rPr lang="el-GR" b="1" dirty="0"/>
              <a:t>ισχυρίζονταν πως μόνο οι θυσίες από ιερείς </a:t>
            </a:r>
            <a:r>
              <a:rPr lang="el-GR" b="1" dirty="0" err="1"/>
              <a:t>τελετουργούς</a:t>
            </a:r>
            <a:r>
              <a:rPr lang="el-GR" b="1" dirty="0"/>
              <a:t> του Ναού, ανταποκρίνονται στις απαιτήσεις του γράμματος του Ιουδαϊκού Νόμου</a:t>
            </a:r>
            <a:r>
              <a:rPr lang="el-GR" dirty="0"/>
              <a:t>. Αυτάρεσκοι και ικανοποιημένοι από τις υπάρχουσες συνθήκες ζούσαν φοβισμένοι μέσα στα μεταβαλλόμενα ρεύματα του Ιουδαϊσμού.</a:t>
            </a:r>
            <a:endParaRPr lang="el-GR" b="1" dirty="0">
              <a:solidFill>
                <a:srgbClr val="FF0000"/>
              </a:solidFill>
            </a:endParaRPr>
          </a:p>
        </p:txBody>
      </p:sp>
    </p:spTree>
    <p:extLst>
      <p:ext uri="{BB962C8B-B14F-4D97-AF65-F5344CB8AC3E}">
        <p14:creationId xmlns:p14="http://schemas.microsoft.com/office/powerpoint/2010/main" val="818196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1350259-9F8D-6B16-339B-D66B8E86B354}"/>
              </a:ext>
            </a:extLst>
          </p:cNvPr>
          <p:cNvSpPr>
            <a:spLocks noGrp="1"/>
          </p:cNvSpPr>
          <p:nvPr>
            <p:ph type="title"/>
          </p:nvPr>
        </p:nvSpPr>
        <p:spPr>
          <a:xfrm>
            <a:off x="838200" y="2"/>
            <a:ext cx="10515600" cy="869133"/>
          </a:xfrm>
        </p:spPr>
        <p:txBody>
          <a:bodyPr>
            <a:normAutofit fontScale="90000"/>
          </a:bodyPr>
          <a:lstStyle/>
          <a:p>
            <a:pPr algn="ctr"/>
            <a:r>
              <a:rPr lang="el-GR" sz="3600" b="1" dirty="0"/>
              <a:t>ΙΟΥΔΑΪΣΜΟΣ</a:t>
            </a:r>
            <a:br>
              <a:rPr lang="el-GR" sz="3600" b="1" dirty="0"/>
            </a:br>
            <a:r>
              <a:rPr lang="el-GR" sz="3600" b="1" dirty="0"/>
              <a:t>Ο Ιουδαϊσμός κατά την περίοδο του Δεύτερου Ναού</a:t>
            </a:r>
            <a:endParaRPr lang="el-GR" sz="3600" dirty="0"/>
          </a:p>
        </p:txBody>
      </p:sp>
      <p:sp>
        <p:nvSpPr>
          <p:cNvPr id="3" name="Θέση περιεχομένου 2">
            <a:extLst>
              <a:ext uri="{FF2B5EF4-FFF2-40B4-BE49-F238E27FC236}">
                <a16:creationId xmlns:a16="http://schemas.microsoft.com/office/drawing/2014/main" id="{2C5E28B1-493F-EF35-F00D-F481253BC9A8}"/>
              </a:ext>
            </a:extLst>
          </p:cNvPr>
          <p:cNvSpPr>
            <a:spLocks noGrp="1"/>
          </p:cNvSpPr>
          <p:nvPr>
            <p:ph idx="1"/>
          </p:nvPr>
        </p:nvSpPr>
        <p:spPr>
          <a:xfrm>
            <a:off x="0" y="869134"/>
            <a:ext cx="12192000" cy="5988867"/>
          </a:xfrm>
        </p:spPr>
        <p:txBody>
          <a:bodyPr>
            <a:normAutofit fontScale="92500" lnSpcReduction="10000"/>
          </a:bodyPr>
          <a:lstStyle/>
          <a:p>
            <a:r>
              <a:rPr lang="el-GR" dirty="0"/>
              <a:t>Με την αλλαγή των καιρών ήταν φυσικό να αναφανούν ζητήματα νομικής ερμηνείας μέσα στον Ιουδαϊσμό. Η συγκέντρωση της προφορικής νομικής παράδοσης έγινε κατά την περίοδο του δεύτερου Ναού. Ο προφορικός αυτός νόμος έτυχε επεξεργασίας από τους </a:t>
            </a:r>
            <a:r>
              <a:rPr lang="el-GR" b="1" dirty="0">
                <a:solidFill>
                  <a:srgbClr val="FF0000"/>
                </a:solidFill>
              </a:rPr>
              <a:t>Φαρισαίους</a:t>
            </a:r>
            <a:r>
              <a:rPr lang="el-GR" dirty="0">
                <a:solidFill>
                  <a:srgbClr val="FF0000"/>
                </a:solidFill>
              </a:rPr>
              <a:t>, </a:t>
            </a:r>
            <a:r>
              <a:rPr lang="el-GR" dirty="0"/>
              <a:t>μία ακόμη Ιουδαϊκή ομάδα της εποχής. Ενώ το </a:t>
            </a:r>
            <a:r>
              <a:rPr lang="el-GR" b="1" dirty="0"/>
              <a:t>Ιερό </a:t>
            </a:r>
            <a:r>
              <a:rPr lang="el-GR" dirty="0"/>
              <a:t>ταυτιζόταν με τους Σαδδουκαίους, η </a:t>
            </a:r>
            <a:r>
              <a:rPr lang="el-GR" b="1" dirty="0"/>
              <a:t>Συναγωγή</a:t>
            </a:r>
            <a:r>
              <a:rPr lang="el-GR" dirty="0"/>
              <a:t> ήταν το κέντρο της φαρισαϊκής δραστηριότητας. Στη θέση του φανταχτερού τελετουργικού και των θυσιών οι Φαρισαίοι τοποθετούσαν τη μελέτη και την πνευματική οξύτητα. Οι παλαιοί Εβραίοι αποζητούσαν προφήτες, ενώ οι Φαρισαίοι επικεντρώνονταν στα λόγια του Θεού που δόθηκαν στους αρχαίους προφήτες και στο νόημα αυτών των προφητειών για την καθημερινή ζωή του Ιουδαίου. Οι Φαρισαίοι ήταν οι </a:t>
            </a:r>
            <a:r>
              <a:rPr lang="el-GR" b="1" dirty="0"/>
              <a:t>πουριτανοί του Ιουδαϊσμού</a:t>
            </a:r>
            <a:r>
              <a:rPr lang="el-GR" dirty="0"/>
              <a:t>, που ήθελαν να εκπαιδεύσουν τις Ιουδαϊκές μάζες να ζουν σύμφωνα με τα παραγγέλματα ενός εξελισσόμενου και όλο πιο αυστηρού Ιουδαϊκού νόμου. Τους άρεσαν ειδικά οι λόγοι του Ιερεμία 7,22-23: «</a:t>
            </a:r>
            <a:r>
              <a:rPr lang="el-GR" i="1" dirty="0"/>
              <a:t>ὅτι οὐκ </a:t>
            </a:r>
            <a:r>
              <a:rPr lang="el-GR" i="1" dirty="0" err="1"/>
              <a:t>ἐλάλησα</a:t>
            </a:r>
            <a:r>
              <a:rPr lang="el-GR" i="1" dirty="0"/>
              <a:t> πρὸς τοὺς </a:t>
            </a:r>
            <a:r>
              <a:rPr lang="el-GR" i="1" dirty="0" err="1"/>
              <a:t>πατέρας</a:t>
            </a:r>
            <a:r>
              <a:rPr lang="el-GR" i="1" dirty="0"/>
              <a:t> </a:t>
            </a:r>
            <a:r>
              <a:rPr lang="el-GR" i="1" dirty="0" err="1"/>
              <a:t>ὑμῶν</a:t>
            </a:r>
            <a:r>
              <a:rPr lang="el-GR" i="1" dirty="0"/>
              <a:t> καὶ οὐκ </a:t>
            </a:r>
            <a:r>
              <a:rPr lang="el-GR" i="1" dirty="0" err="1"/>
              <a:t>ἐνετειλάμην</a:t>
            </a:r>
            <a:r>
              <a:rPr lang="el-GR" i="1" dirty="0"/>
              <a:t> </a:t>
            </a:r>
            <a:r>
              <a:rPr lang="el-GR" i="1" dirty="0" err="1"/>
              <a:t>αὐτοῖς</a:t>
            </a:r>
            <a:r>
              <a:rPr lang="el-GR" i="1" dirty="0"/>
              <a:t> ἐν </a:t>
            </a:r>
            <a:r>
              <a:rPr lang="el-GR" i="1" dirty="0" err="1"/>
              <a:t>ἡμέρᾳ</a:t>
            </a:r>
            <a:r>
              <a:rPr lang="el-GR" i="1" dirty="0"/>
              <a:t>, ᾗ </a:t>
            </a:r>
            <a:r>
              <a:rPr lang="el-GR" i="1" dirty="0" err="1"/>
              <a:t>ἀνήγαγον</a:t>
            </a:r>
            <a:r>
              <a:rPr lang="el-GR" i="1" dirty="0"/>
              <a:t> </a:t>
            </a:r>
            <a:r>
              <a:rPr lang="el-GR" i="1" dirty="0" err="1"/>
              <a:t>αὐτοὺς</a:t>
            </a:r>
            <a:r>
              <a:rPr lang="el-GR" i="1" dirty="0"/>
              <a:t> ἐκ </a:t>
            </a:r>
            <a:r>
              <a:rPr lang="el-GR" i="1" dirty="0" err="1"/>
              <a:t>γῆς</a:t>
            </a:r>
            <a:r>
              <a:rPr lang="el-GR" i="1" dirty="0"/>
              <a:t> </a:t>
            </a:r>
            <a:r>
              <a:rPr lang="el-GR" i="1" dirty="0" err="1"/>
              <a:t>Αἰγύπτου</a:t>
            </a:r>
            <a:r>
              <a:rPr lang="el-GR" i="1" dirty="0"/>
              <a:t>, </a:t>
            </a:r>
            <a:r>
              <a:rPr lang="el-GR" i="1" dirty="0" err="1"/>
              <a:t>περὶ</a:t>
            </a:r>
            <a:r>
              <a:rPr lang="el-GR" i="1" dirty="0"/>
              <a:t> </a:t>
            </a:r>
            <a:r>
              <a:rPr lang="el-GR" i="1" dirty="0" err="1"/>
              <a:t>ὁλοκαυτωμάτων</a:t>
            </a:r>
            <a:r>
              <a:rPr lang="el-GR" i="1" dirty="0"/>
              <a:t> καὶ </a:t>
            </a:r>
            <a:r>
              <a:rPr lang="el-GR" i="1" dirty="0" err="1"/>
              <a:t>θυσίας</a:t>
            </a:r>
            <a:r>
              <a:rPr lang="el-GR" i="1" dirty="0"/>
              <a:t>· ἀλλ’ ἢ τὸ </a:t>
            </a:r>
            <a:r>
              <a:rPr lang="el-GR" i="1" dirty="0" err="1"/>
              <a:t>ρῆμα</a:t>
            </a:r>
            <a:r>
              <a:rPr lang="el-GR" i="1" dirty="0"/>
              <a:t> τοῦτο </a:t>
            </a:r>
            <a:r>
              <a:rPr lang="el-GR" i="1" dirty="0" err="1"/>
              <a:t>ἐνετειλάμην</a:t>
            </a:r>
            <a:r>
              <a:rPr lang="el-GR" i="1" dirty="0"/>
              <a:t> </a:t>
            </a:r>
            <a:r>
              <a:rPr lang="el-GR" i="1" dirty="0" err="1"/>
              <a:t>αὐτοῖς</a:t>
            </a:r>
            <a:r>
              <a:rPr lang="el-GR" i="1" dirty="0"/>
              <a:t>, </a:t>
            </a:r>
            <a:r>
              <a:rPr lang="el-GR" i="1" dirty="0" err="1"/>
              <a:t>λέγων</a:t>
            </a:r>
            <a:r>
              <a:rPr lang="el-GR" i="1" dirty="0"/>
              <a:t>· </a:t>
            </a:r>
            <a:r>
              <a:rPr lang="el-GR" i="1" dirty="0" err="1"/>
              <a:t>ἀκούσατε</a:t>
            </a:r>
            <a:r>
              <a:rPr lang="el-GR" i="1" dirty="0"/>
              <a:t> τῆς </a:t>
            </a:r>
            <a:r>
              <a:rPr lang="el-GR" i="1" dirty="0" err="1"/>
              <a:t>φωνῆς</a:t>
            </a:r>
            <a:r>
              <a:rPr lang="el-GR" i="1" dirty="0"/>
              <a:t> μου, καὶ </a:t>
            </a:r>
            <a:r>
              <a:rPr lang="el-GR" i="1" dirty="0" err="1"/>
              <a:t>ἔσομαι</a:t>
            </a:r>
            <a:r>
              <a:rPr lang="el-GR" i="1" dirty="0"/>
              <a:t> </a:t>
            </a:r>
            <a:r>
              <a:rPr lang="el-GR" i="1" dirty="0" err="1"/>
              <a:t>ὑμῖν</a:t>
            </a:r>
            <a:r>
              <a:rPr lang="el-GR" i="1" dirty="0"/>
              <a:t> εἰς </a:t>
            </a:r>
            <a:r>
              <a:rPr lang="el-GR" i="1" dirty="0" err="1"/>
              <a:t>Θεόν</a:t>
            </a:r>
            <a:r>
              <a:rPr lang="el-GR" i="1" dirty="0"/>
              <a:t>, καὶ </a:t>
            </a:r>
            <a:r>
              <a:rPr lang="el-GR" i="1" dirty="0" err="1"/>
              <a:t>ὑμεῖς</a:t>
            </a:r>
            <a:r>
              <a:rPr lang="el-GR" i="1" dirty="0"/>
              <a:t> </a:t>
            </a:r>
            <a:r>
              <a:rPr lang="el-GR" i="1" dirty="0" err="1"/>
              <a:t>ἔσεσθέ</a:t>
            </a:r>
            <a:r>
              <a:rPr lang="el-GR" i="1" dirty="0"/>
              <a:t> μοι εἰς </a:t>
            </a:r>
            <a:r>
              <a:rPr lang="el-GR" i="1" dirty="0" err="1"/>
              <a:t>λαόν</a:t>
            </a:r>
            <a:r>
              <a:rPr lang="el-GR" i="1" dirty="0"/>
              <a:t>· καὶ </a:t>
            </a:r>
            <a:r>
              <a:rPr lang="el-GR" i="1" dirty="0" err="1"/>
              <a:t>πορεύεσθε</a:t>
            </a:r>
            <a:r>
              <a:rPr lang="el-GR" i="1" dirty="0"/>
              <a:t> ἐν </a:t>
            </a:r>
            <a:r>
              <a:rPr lang="el-GR" i="1" dirty="0" err="1"/>
              <a:t>πάσαις</a:t>
            </a:r>
            <a:r>
              <a:rPr lang="el-GR" i="1" dirty="0"/>
              <a:t> </a:t>
            </a:r>
            <a:r>
              <a:rPr lang="el-GR" i="1" dirty="0" err="1"/>
              <a:t>ταῖς</a:t>
            </a:r>
            <a:r>
              <a:rPr lang="el-GR" i="1" dirty="0"/>
              <a:t> </a:t>
            </a:r>
            <a:r>
              <a:rPr lang="el-GR" i="1" dirty="0" err="1"/>
              <a:t>ὁδοῖς</a:t>
            </a:r>
            <a:r>
              <a:rPr lang="el-GR" i="1" dirty="0"/>
              <a:t> μου, </a:t>
            </a:r>
            <a:r>
              <a:rPr lang="el-GR" i="1" dirty="0" err="1"/>
              <a:t>αἷς</a:t>
            </a:r>
            <a:r>
              <a:rPr lang="el-GR" i="1" dirty="0"/>
              <a:t> </a:t>
            </a:r>
            <a:r>
              <a:rPr lang="el-GR" i="1" dirty="0" err="1"/>
              <a:t>ἂν</a:t>
            </a:r>
            <a:r>
              <a:rPr lang="el-GR" i="1" dirty="0"/>
              <a:t> </a:t>
            </a:r>
            <a:r>
              <a:rPr lang="el-GR" i="1" dirty="0" err="1"/>
              <a:t>ἐντείλωμαι</a:t>
            </a:r>
            <a:r>
              <a:rPr lang="el-GR" i="1" dirty="0"/>
              <a:t> </a:t>
            </a:r>
            <a:r>
              <a:rPr lang="el-GR" i="1" dirty="0" err="1"/>
              <a:t>ὑμῖν</a:t>
            </a:r>
            <a:r>
              <a:rPr lang="el-GR" i="1" dirty="0"/>
              <a:t>, </a:t>
            </a:r>
            <a:r>
              <a:rPr lang="el-GR" i="1" dirty="0" err="1"/>
              <a:t>ὅπως</a:t>
            </a:r>
            <a:r>
              <a:rPr lang="el-GR" i="1" dirty="0"/>
              <a:t> </a:t>
            </a:r>
            <a:r>
              <a:rPr lang="el-GR" i="1" dirty="0" err="1"/>
              <a:t>ἂν</a:t>
            </a:r>
            <a:r>
              <a:rPr lang="el-GR" i="1" dirty="0"/>
              <a:t> </a:t>
            </a:r>
            <a:r>
              <a:rPr lang="el-GR" i="1" dirty="0" err="1"/>
              <a:t>εὖ</a:t>
            </a:r>
            <a:r>
              <a:rPr lang="el-GR" i="1" dirty="0"/>
              <a:t> ᾖ </a:t>
            </a:r>
            <a:r>
              <a:rPr lang="el-GR" i="1" dirty="0" err="1"/>
              <a:t>ὑμῖν</a:t>
            </a:r>
            <a:r>
              <a:rPr lang="el-GR" dirty="0"/>
              <a:t>».  </a:t>
            </a:r>
          </a:p>
        </p:txBody>
      </p:sp>
    </p:spTree>
    <p:extLst>
      <p:ext uri="{BB962C8B-B14F-4D97-AF65-F5344CB8AC3E}">
        <p14:creationId xmlns:p14="http://schemas.microsoft.com/office/powerpoint/2010/main" val="374010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36393C0-F173-B5F0-8BB4-DB531CDE8368}"/>
              </a:ext>
            </a:extLst>
          </p:cNvPr>
          <p:cNvSpPr>
            <a:spLocks noGrp="1"/>
          </p:cNvSpPr>
          <p:nvPr>
            <p:ph type="title"/>
          </p:nvPr>
        </p:nvSpPr>
        <p:spPr>
          <a:xfrm>
            <a:off x="838200" y="93523"/>
            <a:ext cx="10515600" cy="857093"/>
          </a:xfrm>
        </p:spPr>
        <p:txBody>
          <a:bodyPr>
            <a:normAutofit fontScale="90000"/>
          </a:bodyPr>
          <a:lstStyle/>
          <a:p>
            <a:pPr algn="ctr"/>
            <a:r>
              <a:rPr lang="el-GR" sz="3600" b="1" dirty="0"/>
              <a:t>ΙΟΥΔΑΪΣΜΟΣ</a:t>
            </a:r>
            <a:br>
              <a:rPr lang="el-GR" sz="3600" b="1" dirty="0"/>
            </a:br>
            <a:r>
              <a:rPr lang="el-GR" sz="3600" b="1" dirty="0"/>
              <a:t>Ο Ιουδαϊσμός κατά την περίοδο του Δεύτερου Ναού</a:t>
            </a:r>
            <a:endParaRPr lang="el-GR" sz="3600" dirty="0"/>
          </a:p>
        </p:txBody>
      </p:sp>
      <p:sp>
        <p:nvSpPr>
          <p:cNvPr id="3" name="Θέση περιεχομένου 2">
            <a:extLst>
              <a:ext uri="{FF2B5EF4-FFF2-40B4-BE49-F238E27FC236}">
                <a16:creationId xmlns:a16="http://schemas.microsoft.com/office/drawing/2014/main" id="{F1B435AC-989F-D662-1B57-3E5F18901E4D}"/>
              </a:ext>
            </a:extLst>
          </p:cNvPr>
          <p:cNvSpPr>
            <a:spLocks noGrp="1"/>
          </p:cNvSpPr>
          <p:nvPr>
            <p:ph idx="1"/>
          </p:nvPr>
        </p:nvSpPr>
        <p:spPr>
          <a:xfrm>
            <a:off x="0" y="950614"/>
            <a:ext cx="12192000" cy="5907386"/>
          </a:xfrm>
        </p:spPr>
        <p:txBody>
          <a:bodyPr/>
          <a:lstStyle/>
          <a:p>
            <a:r>
              <a:rPr lang="el-GR" dirty="0"/>
              <a:t>Το </a:t>
            </a:r>
            <a:r>
              <a:rPr lang="el-GR" b="1" dirty="0"/>
              <a:t>Ιερό </a:t>
            </a:r>
            <a:r>
              <a:rPr lang="el-GR" dirty="0"/>
              <a:t>δεν μπορούσε να συνεχίσει άλλο ως αυθεντική πηγή της Ιουδαϊκής θρησκευτικής εμπειρίας, καθώς ο προσηλυτισμός του Ιουδαϊκού πληθυσμού σε χώρες μακριά από την Ιουδαία γινόταν όλο και μεγαλύτερος. Η </a:t>
            </a:r>
            <a:r>
              <a:rPr lang="el-GR" b="1" dirty="0"/>
              <a:t>Συναγωγή </a:t>
            </a:r>
            <a:r>
              <a:rPr lang="el-GR" dirty="0"/>
              <a:t>είχε σαφή πλεονεκτήματα ως αντίπαλο ίδρυμα. Η Συναγωγή δεν είχε ιερείς. Ως οίκος Θεού, μπορούσε να αναγερθεί όπου οι πιστοί συγκεντρώνονταν για να λατρέψουν τον Θεό. Δεν ήταν τα όριά της περιορισμένα μέσα στη </a:t>
            </a:r>
            <a:r>
              <a:rPr lang="el-GR" dirty="0" err="1"/>
              <a:t>Δαβιδική</a:t>
            </a:r>
            <a:r>
              <a:rPr lang="el-GR" dirty="0"/>
              <a:t> πόλη των Ιεροσολύμων. Όλοι οι πιστοί Ιουδαίοι μέσα στη Συναγωγή θεωρητικά ήταν στο ίδιο επίπεδο. Κάθε παριστάμενος στη Συναγωγή μπορούσε να διαβάσει τις Γραφές και να συζητήσει το νόημά τους με το εκκλησίασμα (Ιησούς). Στην πράξη οι διευθύνοντες τη Συναγωγή ήταν Φαρισαίοι εξαιτίας της μεγάλης τους μάθησης. Μετά την καταστροφή του δεύτερου Ναού, οι Συναγωγές έγιναν οι κύριοι τόποι της Ιουδαϊκής λατρείας, και παρουσιάστηκαν σχολές που όριζαν ραβίνους για την καθοδήγηση των Συναγωγών (ραβίνος = δάσκαλος).  </a:t>
            </a:r>
          </a:p>
        </p:txBody>
      </p:sp>
    </p:spTree>
    <p:extLst>
      <p:ext uri="{BB962C8B-B14F-4D97-AF65-F5344CB8AC3E}">
        <p14:creationId xmlns:p14="http://schemas.microsoft.com/office/powerpoint/2010/main" val="2790631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8BB892D-8756-889C-A444-04640141F303}"/>
              </a:ext>
            </a:extLst>
          </p:cNvPr>
          <p:cNvSpPr>
            <a:spLocks noGrp="1"/>
          </p:cNvSpPr>
          <p:nvPr>
            <p:ph type="title"/>
          </p:nvPr>
        </p:nvSpPr>
        <p:spPr>
          <a:xfrm>
            <a:off x="838200" y="18256"/>
            <a:ext cx="10515600" cy="878038"/>
          </a:xfrm>
        </p:spPr>
        <p:txBody>
          <a:bodyPr>
            <a:normAutofit fontScale="90000"/>
          </a:bodyPr>
          <a:lstStyle/>
          <a:p>
            <a:pPr algn="ctr"/>
            <a:r>
              <a:rPr lang="el-GR" sz="3600" b="1" dirty="0"/>
              <a:t>ΙΟΥΔΑΪΣΜΟΣ</a:t>
            </a:r>
            <a:br>
              <a:rPr lang="el-GR" sz="3600" b="1" dirty="0"/>
            </a:br>
            <a:r>
              <a:rPr lang="el-GR" sz="3600" b="1" dirty="0"/>
              <a:t>Ο Ιουδαϊσμός κατά την περίοδο του Δεύτερου Ναού</a:t>
            </a:r>
            <a:endParaRPr lang="el-GR" sz="3600" dirty="0"/>
          </a:p>
        </p:txBody>
      </p:sp>
      <p:sp>
        <p:nvSpPr>
          <p:cNvPr id="3" name="Θέση περιεχομένου 2">
            <a:extLst>
              <a:ext uri="{FF2B5EF4-FFF2-40B4-BE49-F238E27FC236}">
                <a16:creationId xmlns:a16="http://schemas.microsoft.com/office/drawing/2014/main" id="{0D6E3C14-D80A-857A-A272-FD1E1593342F}"/>
              </a:ext>
            </a:extLst>
          </p:cNvPr>
          <p:cNvSpPr>
            <a:spLocks noGrp="1"/>
          </p:cNvSpPr>
          <p:nvPr>
            <p:ph idx="1"/>
          </p:nvPr>
        </p:nvSpPr>
        <p:spPr>
          <a:xfrm>
            <a:off x="0" y="896294"/>
            <a:ext cx="12192000" cy="5943450"/>
          </a:xfrm>
        </p:spPr>
        <p:txBody>
          <a:bodyPr>
            <a:normAutofit lnSpcReduction="10000"/>
          </a:bodyPr>
          <a:lstStyle/>
          <a:p>
            <a:r>
              <a:rPr lang="el-GR" i="1" dirty="0"/>
              <a:t>Είναι πολύ γνωστές οι επιθέσεις των Ευαγγελίων εναντίον των Φαρισαίων</a:t>
            </a:r>
            <a:r>
              <a:rPr lang="el-GR" dirty="0"/>
              <a:t>. Οι χριστιανοί υπό τον όρο «Φαρισαίος» εννοούν έναν ανόητο νομικό. Η τοποθέτηση των Φαρισαίων ως προς τον νόμο ήταν εκείνη των «δυνατοτήτων», παρά η εμμονή σε ακατόρθωτους κανόνες. Σε σχέση με το προφητικό και χαρισματικό ύφος του Ιησού, οι Φαρισαίοι ήταν πράγματι </a:t>
            </a:r>
            <a:r>
              <a:rPr lang="el-GR" dirty="0" err="1"/>
              <a:t>νομικιστές</a:t>
            </a:r>
            <a:r>
              <a:rPr lang="el-GR" dirty="0"/>
              <a:t>. Σε αντίθεση με τους Σαδδουκαίους, οι Φαρισαίοι τόνιζαν ότι ο Νόμος πρέπει να είναι πραγματοποιήσιμος. Οι Φαρισαίοι σωστά κατηγορούσαν τη συγκέντρωση του Ιουδαϊσμού στο τελετουργικό του Ιερού στα Ιεροσόλυμα και πως μ’ αυτόν τον τρόπο οι Σαδδουκαίοι έκαναν τη δική τους ερμηνευτική παραλλαγή του Νόμου απρόσιτη για τον Ιουδαϊσμό που ζούσε εκτός της Ιουδαίας. Οι Εσσαίοι επίσης, κατά τα φαρισαϊκά κριτήρια, ήταν εκτός πραγματικότητας, όταν όριζαν ότι βρέφη δεν πρέπει να </a:t>
            </a:r>
            <a:r>
              <a:rPr lang="el-GR" dirty="0" err="1"/>
              <a:t>γεννιώνται</a:t>
            </a:r>
            <a:r>
              <a:rPr lang="el-GR" dirty="0"/>
              <a:t> κατά τα Σάββατα. Με τους Χριστιανούς ήρθαν σε σύγκρουση, γιατί, σε αντίθεση με τους </a:t>
            </a:r>
            <a:r>
              <a:rPr lang="el-GR" dirty="0" err="1"/>
              <a:t>Εσσαίους</a:t>
            </a:r>
            <a:r>
              <a:rPr lang="el-GR" dirty="0"/>
              <a:t> και Σαδδουκαίους, οι Φαρισαίοι έκαναν ιεραποστολικό έργο μέσα στον κοινό λαό απευθυνόμενοι στους ίδιους ακροατές, στους οποίους απευθύνονταν ο Ιησούς και οι μαθητές του. </a:t>
            </a:r>
          </a:p>
        </p:txBody>
      </p:sp>
    </p:spTree>
    <p:extLst>
      <p:ext uri="{BB962C8B-B14F-4D97-AF65-F5344CB8AC3E}">
        <p14:creationId xmlns:p14="http://schemas.microsoft.com/office/powerpoint/2010/main" val="1114044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5FC20B5-8372-7CC7-38A4-D52A0D351B05}"/>
              </a:ext>
            </a:extLst>
          </p:cNvPr>
          <p:cNvSpPr>
            <a:spLocks noGrp="1"/>
          </p:cNvSpPr>
          <p:nvPr>
            <p:ph type="title"/>
          </p:nvPr>
        </p:nvSpPr>
        <p:spPr>
          <a:xfrm>
            <a:off x="838200" y="1"/>
            <a:ext cx="10515600" cy="841972"/>
          </a:xfrm>
        </p:spPr>
        <p:txBody>
          <a:bodyPr>
            <a:normAutofit fontScale="90000"/>
          </a:bodyPr>
          <a:lstStyle/>
          <a:p>
            <a:pPr algn="ctr"/>
            <a:r>
              <a:rPr lang="el-GR" sz="3600" b="1" dirty="0"/>
              <a:t>ΙΟΥΔΑΪΣΜΟΣ</a:t>
            </a:r>
            <a:br>
              <a:rPr lang="el-GR" sz="3600" b="1" dirty="0"/>
            </a:br>
            <a:r>
              <a:rPr lang="el-GR" sz="3600" b="1" dirty="0"/>
              <a:t>Ο Ιουδαϊσμός κατά την περίοδο του Δεύτερου Ναού</a:t>
            </a:r>
            <a:endParaRPr lang="el-GR" sz="3600" dirty="0"/>
          </a:p>
        </p:txBody>
      </p:sp>
      <p:sp>
        <p:nvSpPr>
          <p:cNvPr id="3" name="Θέση περιεχομένου 2">
            <a:extLst>
              <a:ext uri="{FF2B5EF4-FFF2-40B4-BE49-F238E27FC236}">
                <a16:creationId xmlns:a16="http://schemas.microsoft.com/office/drawing/2014/main" id="{4F6F31DB-A8FE-9375-BEA5-D3E42D862C47}"/>
              </a:ext>
            </a:extLst>
          </p:cNvPr>
          <p:cNvSpPr>
            <a:spLocks noGrp="1"/>
          </p:cNvSpPr>
          <p:nvPr>
            <p:ph idx="1"/>
          </p:nvPr>
        </p:nvSpPr>
        <p:spPr>
          <a:xfrm>
            <a:off x="0" y="841973"/>
            <a:ext cx="12192000" cy="6016026"/>
          </a:xfrm>
        </p:spPr>
        <p:txBody>
          <a:bodyPr/>
          <a:lstStyle/>
          <a:p>
            <a:r>
              <a:rPr lang="el-GR" dirty="0"/>
              <a:t>Κατ’  αντίθεση με τους </a:t>
            </a:r>
            <a:r>
              <a:rPr lang="el-GR" dirty="0" err="1"/>
              <a:t>Εσσαίους</a:t>
            </a:r>
            <a:r>
              <a:rPr lang="el-GR" dirty="0"/>
              <a:t> που τηρούσαν το Σάββατο με πολύ αυστηρότητα, </a:t>
            </a:r>
            <a:r>
              <a:rPr lang="el-GR" b="1" dirty="0"/>
              <a:t>οι </a:t>
            </a:r>
            <a:r>
              <a:rPr lang="el-GR" b="1" dirty="0">
                <a:solidFill>
                  <a:srgbClr val="FF0000"/>
                </a:solidFill>
              </a:rPr>
              <a:t>Φαρισαίοι</a:t>
            </a:r>
            <a:r>
              <a:rPr lang="el-GR" b="1" dirty="0"/>
              <a:t> καλωσόριζαν την αγία μέρα με χαρά</a:t>
            </a:r>
            <a:r>
              <a:rPr lang="el-GR" dirty="0"/>
              <a:t>, στρέφοντας την προσοχή τους στο θαύμα του Θεού και της Δημιουργίας του. Πίστευαν στην ανάσταση κατά το τέλος των ημερών, σε αντίθεση με τους </a:t>
            </a:r>
            <a:r>
              <a:rPr lang="el-GR" dirty="0" err="1"/>
              <a:t>Εσσαίους</a:t>
            </a:r>
            <a:r>
              <a:rPr lang="el-GR" dirty="0"/>
              <a:t> και Σαδδουκαίους. Συμφωνούσαν με την έννοια των Ζηλωτών </a:t>
            </a:r>
            <a:r>
              <a:rPr lang="el-GR" b="1" dirty="0"/>
              <a:t>περί του Μεσσία</a:t>
            </a:r>
            <a:r>
              <a:rPr lang="el-GR" dirty="0"/>
              <a:t>, προτιμούσαν όμως την παθητική αντίσταση και όχι την ενεργό δράση. Οι Ζηλωτές εκμεταλλεύτηκαν ένα ευαίσθητο σημείο. Αφού οι Φαρισαίοι δέχονταν πως τις έσχατες ημέρες θα σημαδέψει η πάλη μεταξύ καλού και κακού, δεν μπορούσαν να αρνηθούν συμμετοχή στην </a:t>
            </a:r>
            <a:r>
              <a:rPr lang="el-GR" b="1" dirty="0">
                <a:solidFill>
                  <a:srgbClr val="00B050"/>
                </a:solidFill>
              </a:rPr>
              <a:t>εξέγερση των Ζηλωτών, όταν ξέσπασε στα 66 μ.Χ.</a:t>
            </a:r>
            <a:r>
              <a:rPr lang="el-GR" dirty="0"/>
              <a:t> Και οι Εσσαίοι, παρόλη την προσκόλλησή τους στο ειρηνιστικός ιδεώδες, μπήκαν επίσης στον αγώνα εναντίον του κακού και αφανίστηκαν μέχρι τον τελευταίο. Οι Σαδδουκαίοι επίσης καταστράφηκαν από τον πόλεμο, που έληξε με την </a:t>
            </a:r>
            <a:r>
              <a:rPr lang="el-GR" b="1" dirty="0">
                <a:solidFill>
                  <a:srgbClr val="00B050"/>
                </a:solidFill>
              </a:rPr>
              <a:t>καταστροφή του Ιερού στα 70 μ.Χ. </a:t>
            </a:r>
            <a:r>
              <a:rPr lang="el-GR" dirty="0"/>
              <a:t>Χωρίς Ιερό, η αίρεση αυτή έσβησε από την ιστορία. Το μέλλον και η μοίρα του Ιουδαϊσμού θα στηρίζονταν στους Φαρισαίους.  </a:t>
            </a:r>
          </a:p>
        </p:txBody>
      </p:sp>
    </p:spTree>
    <p:extLst>
      <p:ext uri="{BB962C8B-B14F-4D97-AF65-F5344CB8AC3E}">
        <p14:creationId xmlns:p14="http://schemas.microsoft.com/office/powerpoint/2010/main" val="2720543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51C0B3F-D15E-A83F-CAB6-DA6AD4A948B1}"/>
              </a:ext>
            </a:extLst>
          </p:cNvPr>
          <p:cNvSpPr>
            <a:spLocks noGrp="1"/>
          </p:cNvSpPr>
          <p:nvPr>
            <p:ph type="title"/>
          </p:nvPr>
        </p:nvSpPr>
        <p:spPr>
          <a:xfrm>
            <a:off x="838200" y="0"/>
            <a:ext cx="10515600" cy="841972"/>
          </a:xfrm>
        </p:spPr>
        <p:txBody>
          <a:bodyPr>
            <a:normAutofit fontScale="90000"/>
          </a:bodyPr>
          <a:lstStyle/>
          <a:p>
            <a:pPr algn="ctr"/>
            <a:r>
              <a:rPr lang="el-GR" sz="3600" b="1" dirty="0"/>
              <a:t>ΙΟΥΔΑΪΣΜΟΣ</a:t>
            </a:r>
            <a:br>
              <a:rPr lang="el-GR" sz="3600" b="1" dirty="0"/>
            </a:br>
            <a:r>
              <a:rPr lang="el-GR" sz="3600" b="1" dirty="0"/>
              <a:t>Ο Ιουδαϊσμός κατά την περίοδο του Δεύτερου Ναού</a:t>
            </a:r>
            <a:endParaRPr lang="el-GR" sz="3600" dirty="0"/>
          </a:p>
        </p:txBody>
      </p:sp>
      <p:sp>
        <p:nvSpPr>
          <p:cNvPr id="3" name="Θέση περιεχομένου 2">
            <a:extLst>
              <a:ext uri="{FF2B5EF4-FFF2-40B4-BE49-F238E27FC236}">
                <a16:creationId xmlns:a16="http://schemas.microsoft.com/office/drawing/2014/main" id="{269228B9-E8CB-D4A1-8EA6-DB69F0C993F4}"/>
              </a:ext>
            </a:extLst>
          </p:cNvPr>
          <p:cNvSpPr>
            <a:spLocks noGrp="1"/>
          </p:cNvSpPr>
          <p:nvPr>
            <p:ph idx="1"/>
          </p:nvPr>
        </p:nvSpPr>
        <p:spPr>
          <a:xfrm>
            <a:off x="0" y="841972"/>
            <a:ext cx="12192000" cy="6016028"/>
          </a:xfrm>
        </p:spPr>
        <p:txBody>
          <a:bodyPr>
            <a:normAutofit fontScale="92500" lnSpcReduction="10000"/>
          </a:bodyPr>
          <a:lstStyle/>
          <a:p>
            <a:r>
              <a:rPr lang="el-GR" dirty="0"/>
              <a:t>Η επιτυχία των Μακκαβαίων ενθάρρυνε την τραγική προσφυγή στα όπλα, όπως και η πίστη ότι ο Θεός θα μπορούσε να φέρει τη Βασιλεία Του κατά τη διάρκεια του αγώνα. Όταν ήρθε η ήττα, το γεγονός διερμήνευε πως ο Θεός τιμωρούσε τον εκλεκτό λαό του για κάποιο λάθος που έκανε και όπως στα χρόνια της Βαβυλώνιας αιχμαλωσίας, ο κατακτητής μπορεί να θεωρηθεί ως όργανο τιμωρίας από τον Θεό. Οι υπερασπιστές του οχυρού της </a:t>
            </a:r>
            <a:r>
              <a:rPr lang="el-GR" dirty="0" err="1"/>
              <a:t>Μασσάδας</a:t>
            </a:r>
            <a:r>
              <a:rPr lang="el-GR" dirty="0"/>
              <a:t>, δεν αποδέχτηκαν κάτι τέτοιο. Προτίμησαν να σκοτώσουν ο ένας τον άλλον παρά να ικανοποιήσουν τις προσδοκίες των κατακτητών. Ενώ ο Εκκλησιαστής είχε από καιρό διακηρύξει πως είναι καλύτερα ένας σκύλος ζωντανός από ένα λιοντάρι πεθαμένο, οι υπερασπιστές της </a:t>
            </a:r>
            <a:r>
              <a:rPr lang="el-GR" dirty="0" err="1"/>
              <a:t>Μασσάδας</a:t>
            </a:r>
            <a:r>
              <a:rPr lang="el-GR" dirty="0"/>
              <a:t> διάλεξαν το δεύτερο. Το παράδειγμά τους ζει, εμπνέοντας ακόμα και τους Ιουδαίους του σήμερα. </a:t>
            </a:r>
          </a:p>
          <a:p>
            <a:r>
              <a:rPr lang="el-GR" dirty="0"/>
              <a:t>Στα χρόνια της </a:t>
            </a:r>
            <a:r>
              <a:rPr lang="el-GR" dirty="0" err="1"/>
              <a:t>Μακκαβαϊκής</a:t>
            </a:r>
            <a:r>
              <a:rPr lang="el-GR" dirty="0"/>
              <a:t> επανάστασης, ο πληθυσμός ήταν σχετικά σκόρπιος και οι δρόμοι σε κακή κατάσταση, ευνοϊκές συνθήκες για ανταρτοπόλεμο. Όμως κατά τον μεγάλο πόλεμο με τη Ρώμη, μεγαλύτερη πληθυσμιακή πυκνότητα και νέοι, θαυμάσιοι ρωμαϊκοί δρόμοι, δεν παρείχαν στους επαναστάτες Ιουδαίους παρόμοια πλεονεκτήματα. Πολλοί Ιουδαίοι σκοτώθηκαν και πολλοί οδηγήθηκαν σε αιχμαλωσία μετά την ήττα τους, έμειναν όμως αρκετοί για να ανανεώσουν τον αγώνα 62 χρόνια αργότερα στην </a:t>
            </a:r>
            <a:r>
              <a:rPr lang="el-GR" b="1" dirty="0">
                <a:solidFill>
                  <a:srgbClr val="00B050"/>
                </a:solidFill>
              </a:rPr>
              <a:t>επανάσταση του </a:t>
            </a:r>
            <a:r>
              <a:rPr lang="en-GB" b="1" dirty="0">
                <a:solidFill>
                  <a:srgbClr val="00B050"/>
                </a:solidFill>
              </a:rPr>
              <a:t>Bar – Kokhba 132 – 135 </a:t>
            </a:r>
            <a:r>
              <a:rPr lang="el-GR" b="1" dirty="0">
                <a:solidFill>
                  <a:srgbClr val="00B050"/>
                </a:solidFill>
              </a:rPr>
              <a:t>μ.Χ. </a:t>
            </a:r>
          </a:p>
        </p:txBody>
      </p:sp>
    </p:spTree>
    <p:extLst>
      <p:ext uri="{BB962C8B-B14F-4D97-AF65-F5344CB8AC3E}">
        <p14:creationId xmlns:p14="http://schemas.microsoft.com/office/powerpoint/2010/main" val="2261226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0503C55-47B1-5534-5301-3EAAEDB30F71}"/>
              </a:ext>
            </a:extLst>
          </p:cNvPr>
          <p:cNvSpPr>
            <a:spLocks noGrp="1"/>
          </p:cNvSpPr>
          <p:nvPr>
            <p:ph type="title"/>
          </p:nvPr>
        </p:nvSpPr>
        <p:spPr>
          <a:xfrm>
            <a:off x="838200" y="18256"/>
            <a:ext cx="10515600" cy="662782"/>
          </a:xfrm>
        </p:spPr>
        <p:txBody>
          <a:bodyPr>
            <a:normAutofit fontScale="90000"/>
          </a:bodyPr>
          <a:lstStyle/>
          <a:p>
            <a:pPr algn="ctr"/>
            <a:r>
              <a:rPr lang="el-GR" sz="3600" b="1" dirty="0"/>
              <a:t>ΙΟΥΔΑΪΣΜΟΣ</a:t>
            </a:r>
            <a:br>
              <a:rPr lang="el-GR" sz="3600" b="1" dirty="0"/>
            </a:br>
            <a:r>
              <a:rPr lang="el-GR" sz="3600" b="1" dirty="0"/>
              <a:t>Ο Ιουδαϊσμός κατά την περίοδο του Δεύτερου Ναού</a:t>
            </a:r>
            <a:endParaRPr lang="el-GR" sz="3600" dirty="0"/>
          </a:p>
        </p:txBody>
      </p:sp>
      <p:sp>
        <p:nvSpPr>
          <p:cNvPr id="3" name="Θέση περιεχομένου 2">
            <a:extLst>
              <a:ext uri="{FF2B5EF4-FFF2-40B4-BE49-F238E27FC236}">
                <a16:creationId xmlns:a16="http://schemas.microsoft.com/office/drawing/2014/main" id="{9F9BBC5D-EA7E-8188-1F57-68E7E527ABA4}"/>
              </a:ext>
            </a:extLst>
          </p:cNvPr>
          <p:cNvSpPr>
            <a:spLocks noGrp="1"/>
          </p:cNvSpPr>
          <p:nvPr>
            <p:ph idx="1"/>
          </p:nvPr>
        </p:nvSpPr>
        <p:spPr>
          <a:xfrm>
            <a:off x="0" y="775252"/>
            <a:ext cx="12192000" cy="6082748"/>
          </a:xfrm>
        </p:spPr>
        <p:txBody>
          <a:bodyPr>
            <a:normAutofit fontScale="92500" lnSpcReduction="10000"/>
          </a:bodyPr>
          <a:lstStyle/>
          <a:p>
            <a:r>
              <a:rPr lang="el-GR" dirty="0"/>
              <a:t>Ο </a:t>
            </a:r>
            <a:r>
              <a:rPr lang="en-GB" b="1" dirty="0"/>
              <a:t>Bar – Kokhba </a:t>
            </a:r>
            <a:r>
              <a:rPr lang="el-GR" dirty="0"/>
              <a:t>(</a:t>
            </a:r>
            <a:r>
              <a:rPr lang="en-GB" dirty="0"/>
              <a:t>132 – 135 </a:t>
            </a:r>
            <a:r>
              <a:rPr lang="el-GR" dirty="0"/>
              <a:t>μ.Χ.), που σημαίνει «γιος του αστέρα», είχε πάρει το όνομά του από τη μεσσιανική προφητεία, η προσπάθειά του όμως κατέληξε στην καταστροφή και στην ήττα. Αυτή τη φορά οι Ρωμαίοι αποφάσισαν να εξαλείψουν την πηγή της ιουδαϊκής αντίστασης στην Παλαιστίνη, τους ίδιους τους Ιουδαίους. Οι περισσότεροι από τους </a:t>
            </a:r>
            <a:r>
              <a:rPr lang="el-GR" dirty="0" err="1"/>
              <a:t>επιζήσαντες</a:t>
            </a:r>
            <a:r>
              <a:rPr lang="el-GR" dirty="0"/>
              <a:t> στάλθηκαν ως σκλάβοι στην ξενιτιά ή μετακινήθηκαν με άλλο τρόπο από την περιοχή, παρέμεινε όμως ένα ουσιαστικό υπόλειμμα. Αργότερα, όταν κατά τον 4</a:t>
            </a:r>
            <a:r>
              <a:rPr lang="el-GR" baseline="30000" dirty="0"/>
              <a:t>ο</a:t>
            </a:r>
            <a:r>
              <a:rPr lang="el-GR" dirty="0"/>
              <a:t> αιώνα ο χριστιανισμός έγινε η επίσημη θρησκεία της αυτοκρατορίας, οι εναπομείναντες στην Παλαιστίνη Ιουδαίοι υπέστησαν ειδικούς διωγμούς. Κατά συνέπεια, όλο και περισσότεροι Ιουδαίοι έφευγαν από την πατρίδα τους. Για τους επόμενους 16 αιώνες, μπορούσε να βρει κανείς Ιουδαίους στην Παλαιστίνη, που αντιπροσώπευαν όλο και μια μικρότερη μειονότητα. </a:t>
            </a:r>
          </a:p>
          <a:p>
            <a:r>
              <a:rPr lang="el-GR" dirty="0"/>
              <a:t>Έτσι τελείωσε η εποχή του δεύτερου Ναού, και άρχισε η μακρά εποχή της Ιουδαϊκής διασποράς. Στην πραγματικότητα η Ιουδαϊκή διασπορά χρονολογείται από τη Βαβυλώνια αιχμαλωσία. Μετά τον Μεγάλο Πόλεμο (70 μ.Χ.) και την επανάσταση του </a:t>
            </a:r>
            <a:r>
              <a:rPr lang="en-GB" dirty="0"/>
              <a:t>Bar – Kokhba </a:t>
            </a:r>
            <a:r>
              <a:rPr lang="el-GR" dirty="0"/>
              <a:t>(</a:t>
            </a:r>
            <a:r>
              <a:rPr lang="en-GB" dirty="0"/>
              <a:t>132 – 135 </a:t>
            </a:r>
            <a:r>
              <a:rPr lang="el-GR" dirty="0"/>
              <a:t>μ.Χ.), οι διεσπαρμένοι Ιουδαίοι αντιπροσώπευαν πια ό,τι καλύτερο στον Ιουδαϊσμό, και αυτά που τους αφορούν αποτελούν την ουσία της Ιουδαϊκής ιστορίας μέχρι τα νεότερα χρόνια.  </a:t>
            </a:r>
          </a:p>
        </p:txBody>
      </p:sp>
    </p:spTree>
    <p:extLst>
      <p:ext uri="{BB962C8B-B14F-4D97-AF65-F5344CB8AC3E}">
        <p14:creationId xmlns:p14="http://schemas.microsoft.com/office/powerpoint/2010/main" val="3773354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FD09B29-6FAD-5C31-299E-C87E89C54FB5}"/>
              </a:ext>
            </a:extLst>
          </p:cNvPr>
          <p:cNvSpPr>
            <a:spLocks noGrp="1"/>
          </p:cNvSpPr>
          <p:nvPr>
            <p:ph type="title"/>
          </p:nvPr>
        </p:nvSpPr>
        <p:spPr>
          <a:xfrm>
            <a:off x="838200" y="18256"/>
            <a:ext cx="10515600" cy="349492"/>
          </a:xfrm>
        </p:spPr>
        <p:txBody>
          <a:bodyPr>
            <a:normAutofit fontScale="90000"/>
          </a:bodyPr>
          <a:lstStyle/>
          <a:p>
            <a:pPr algn="ctr"/>
            <a:r>
              <a:rPr lang="el-GR" sz="3600" b="1" dirty="0"/>
              <a:t>ΙΟΥΔΑΪΣΜΟΣ/ Η Χιλιετία του </a:t>
            </a:r>
            <a:r>
              <a:rPr lang="el-GR" sz="3600" b="1" dirty="0" err="1"/>
              <a:t>Ταλμούδ</a:t>
            </a:r>
            <a:endParaRPr lang="el-GR" sz="3600" dirty="0"/>
          </a:p>
        </p:txBody>
      </p:sp>
      <p:sp>
        <p:nvSpPr>
          <p:cNvPr id="3" name="Θέση περιεχομένου 2">
            <a:extLst>
              <a:ext uri="{FF2B5EF4-FFF2-40B4-BE49-F238E27FC236}">
                <a16:creationId xmlns:a16="http://schemas.microsoft.com/office/drawing/2014/main" id="{23ABB68F-78F7-6741-8544-B423310B1DBB}"/>
              </a:ext>
            </a:extLst>
          </p:cNvPr>
          <p:cNvSpPr>
            <a:spLocks noGrp="1"/>
          </p:cNvSpPr>
          <p:nvPr>
            <p:ph idx="1"/>
          </p:nvPr>
        </p:nvSpPr>
        <p:spPr>
          <a:xfrm>
            <a:off x="0" y="367748"/>
            <a:ext cx="12192000" cy="6490252"/>
          </a:xfrm>
        </p:spPr>
        <p:txBody>
          <a:bodyPr>
            <a:normAutofit fontScale="92500" lnSpcReduction="20000"/>
          </a:bodyPr>
          <a:lstStyle/>
          <a:p>
            <a:r>
              <a:rPr lang="el-GR" dirty="0"/>
              <a:t>Όταν οι Ιουδαίοι επέστρεψαν από τη Βαβυλώνια αιχμαλωσία, γύρισαν πίσω με τη βεβαιότητα ότι ο Θεός του Ισραήλ ήταν ο Θεός όλων των λαών. Το αίσθημα αυτό τους είχε κινήσει σε προσηλυτιστικές προσπάθειες, εκπληρώνοντας το παλιό τους χρέος να παρουσιαστούν ως ιερατικός λαός ολόκληρου του κόσμου. Ταξιδεύοντας σε όλη την περιφέρεια της Μεσογείου βρήκαν πρόθυμους προσήλυτους. Οι υψηλές ηθικές αρχές του Ιουδαϊσμού, μαζί με την έμφαση περί σταθερής οικογενειακής ζωής και κοινωνικής δικαιοσύνης ήταν πολύ ελκυστικά προτερήματα για την επεκτεινόμενη πίστη. Οι προσηλυτιστικές δραστηριότητες μεγάλωναν με τις αυξανόμενες προσδοκίες πως το τέλος της ιστορίας είναι εγγύς. Οι δίκαιοι Εθνικοί, που είχαν την ικανότητα να γίνουν Ιουδαίοι άξιζαν την ευκαιρία να δεχθούν τις εντολές του Θεού και να μετάσχουν στην επερχόμενη Βασιλεία του Θεού. </a:t>
            </a:r>
          </a:p>
          <a:p>
            <a:r>
              <a:rPr lang="el-GR" dirty="0"/>
              <a:t>Με την καταστροφή του Ναού στα </a:t>
            </a:r>
            <a:r>
              <a:rPr lang="el-GR" dirty="0">
                <a:effectLst>
                  <a:outerShdw blurRad="38100" dist="38100" dir="2700000" algn="tl">
                    <a:srgbClr val="000000">
                      <a:alpha val="43137"/>
                    </a:srgbClr>
                  </a:outerShdw>
                </a:effectLst>
              </a:rPr>
              <a:t>70 μ.Χ. ο Ιουδαϊκός προσηλυτισμός επεκτάθηκε</a:t>
            </a:r>
            <a:r>
              <a:rPr lang="el-GR" dirty="0"/>
              <a:t>. Οι Φαρισαίοι είχαν την τόλμη να διαδώσουν παραπέρα τη δική τους παραλλαγή του Ιουδαϊσμού, που ταίριαζε περισσότερο στις ανάγκες της οικουμενικής πίστης. Εκείνη την εποχή ο Ιουδαϊσμός ήταν συνώνυμος με τον ηρωισμό. Ποιος άλλος προκάλεσε τόσο τολμηρά τη ρωμαϊκή εξουσία με τόσα λίγα υλικά μέσα; Καταπιεσμένα στοιχεία μέσα στην αυτοκρατορία με προθυμία δοκίμαζαν τον Ιουδαϊκό τρόπο ζωής σαν κάτι εναλλακτικό στη μισητή εκμεταλλευτική Ρωμαϊκή τάξη. Στη γενεά που άμεσα προηγήθηκε της καταστροφής του Ιερού (70 μ.Χ.), γύρω στα 4,5 εκατομμύρια Ιουδαίοι ζούσαν εκτός Παλαιστίνης, με μόνο ένα εκατομμύριο στην Ιουδαία. Τους επόμενους αιώνες αυτή η αναλογία μεγάλωσε ακόμα περισσότερο.</a:t>
            </a:r>
          </a:p>
        </p:txBody>
      </p:sp>
    </p:spTree>
    <p:extLst>
      <p:ext uri="{BB962C8B-B14F-4D97-AF65-F5344CB8AC3E}">
        <p14:creationId xmlns:p14="http://schemas.microsoft.com/office/powerpoint/2010/main" val="4027578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B960DB1-567B-9893-6544-51A0E6FC6377}"/>
              </a:ext>
            </a:extLst>
          </p:cNvPr>
          <p:cNvSpPr>
            <a:spLocks noGrp="1"/>
          </p:cNvSpPr>
          <p:nvPr>
            <p:ph type="title"/>
          </p:nvPr>
        </p:nvSpPr>
        <p:spPr>
          <a:xfrm>
            <a:off x="838200" y="18257"/>
            <a:ext cx="10515600" cy="717241"/>
          </a:xfrm>
        </p:spPr>
        <p:txBody>
          <a:bodyPr>
            <a:normAutofit fontScale="90000"/>
          </a:bodyPr>
          <a:lstStyle/>
          <a:p>
            <a:pPr algn="ctr"/>
            <a:r>
              <a:rPr lang="el-GR" sz="3600" b="1" dirty="0"/>
              <a:t>ΙΟΥΔΑΪΣΜΟΣ</a:t>
            </a:r>
            <a:br>
              <a:rPr lang="el-GR" sz="3600" b="1" dirty="0"/>
            </a:br>
            <a:r>
              <a:rPr lang="el-GR" sz="3600" b="1" dirty="0"/>
              <a:t>Η Χιλιετία του </a:t>
            </a:r>
            <a:r>
              <a:rPr lang="el-GR" sz="3600" b="1" dirty="0" err="1"/>
              <a:t>Ταλμούδ</a:t>
            </a:r>
            <a:endParaRPr lang="el-GR" sz="3600" dirty="0"/>
          </a:p>
        </p:txBody>
      </p:sp>
      <p:sp>
        <p:nvSpPr>
          <p:cNvPr id="3" name="Θέση περιεχομένου 2">
            <a:extLst>
              <a:ext uri="{FF2B5EF4-FFF2-40B4-BE49-F238E27FC236}">
                <a16:creationId xmlns:a16="http://schemas.microsoft.com/office/drawing/2014/main" id="{8844EF00-DB79-E628-770E-3B5105A7600E}"/>
              </a:ext>
            </a:extLst>
          </p:cNvPr>
          <p:cNvSpPr>
            <a:spLocks noGrp="1"/>
          </p:cNvSpPr>
          <p:nvPr>
            <p:ph idx="1"/>
          </p:nvPr>
        </p:nvSpPr>
        <p:spPr>
          <a:xfrm>
            <a:off x="0" y="735496"/>
            <a:ext cx="12192000" cy="6122504"/>
          </a:xfrm>
        </p:spPr>
        <p:txBody>
          <a:bodyPr>
            <a:normAutofit fontScale="92500" lnSpcReduction="20000"/>
          </a:bodyPr>
          <a:lstStyle/>
          <a:p>
            <a:r>
              <a:rPr lang="el-GR" dirty="0"/>
              <a:t>Τελικά, </a:t>
            </a:r>
            <a:r>
              <a:rPr lang="el-GR" b="1" dirty="0"/>
              <a:t>ο Ιουδαϊσμός υποχώρησε στην προσπάθειά του για επέκταση</a:t>
            </a:r>
            <a:r>
              <a:rPr lang="el-GR" dirty="0"/>
              <a:t>. Πολλοί λόγοι εξηγούν αυτή τη μεταστροφή. Ένας λόγος είναι ότι βρισκόμενη σε σκληρό ανταγωνισμό προς την αντίπαλη Χριστιανική αίρεση, έκαναν στους </a:t>
            </a:r>
            <a:r>
              <a:rPr lang="el-GR" dirty="0" err="1"/>
              <a:t>νεοερχόμενους</a:t>
            </a:r>
            <a:r>
              <a:rPr lang="el-GR" dirty="0"/>
              <a:t> δύσκολη την ενσωμάτωση στην κοινότητά τους. Ο Χριστιανισμός πρόσφερε την υπόσχεση άμεσης πνευματικής αναγέννησης (π.χ. ο </a:t>
            </a:r>
            <a:r>
              <a:rPr lang="el-GR" dirty="0" err="1"/>
              <a:t>Σαύλος</a:t>
            </a:r>
            <a:r>
              <a:rPr lang="el-GR" dirty="0"/>
              <a:t> – Παύλος). Αντίθετα, ο Ιουδαϊσμός απαιτούσε οι οικογένειες των προσήλυτων να τηρήσουν τον ιουδαϊκό νόμο για τρεις γενιές πριν γίνουν πλήρως δεκτές στην κοινότητα. Οι Ιουδαίοι προσήλυτοι αυτής της εποχής δηλώνονταν με το όνομα </a:t>
            </a:r>
            <a:r>
              <a:rPr lang="el-GR" dirty="0" err="1"/>
              <a:t>Νωαχίτες</a:t>
            </a:r>
            <a:r>
              <a:rPr lang="el-GR" dirty="0"/>
              <a:t> («Φοβούμενοι τον Θεόν»), μπορούσαν να συχνάζουν στη συναγωγή αλλά δεν αφομοιώνονταν πλήρως μέσα στην Ιουδαϊκή κοινότητα. Η απαίτηση της περιτομής ήταν επίσης εμπόδιο για τους ενήλικες εθνικούς που είχε προσελκύσει ο Ιουδαϊσμός.  </a:t>
            </a:r>
          </a:p>
          <a:p>
            <a:r>
              <a:rPr lang="el-GR" dirty="0"/>
              <a:t>Στα 200 μ.Χ. η Ρώμη έθεσε εκτός νόμου τον Ιουδαϊκό προσηλυτισμό με διάταγμα που ήταν γενικώς αποτελεσματικό. Και ο Χριστιανισμός υπέστη παρόμοιο διωγμό, ενώ οι ιεραποστολικές επιτυχίες του συνεχίζονταν γοργά, χάρη στον προσηλυτισμό των «φοβούμενων τον Θεό» στον Χριστιανισμό, όπου γίνονταν αμέσως δεκτοί. Οι ηγέτες του Ιουδαϊσμού έβλεπαν τον Χριστιανισμό σαν ένα παράσιτο που τρέφονταν από τις Ιουδαϊκές προσηλυτιστικές επιτυχίες. Η δυσπιστία τους προς τους «φοβούμενους τον Θεό» μεγάλωσε μέσα στην ιουδαϊκή κοινότητα, γεγονός που ενθάρρυνε ακόμη περισσότερο την προσέλευσή τους στον Χριστιανισμό. Έτσι, οι Ιουδαίοι έφθασαν να αναγνωρίζουν πως </a:t>
            </a:r>
            <a:r>
              <a:rPr lang="el-GR" b="1" dirty="0"/>
              <a:t>η θρησκευτική επέκταση μεταξύ των Εθνικών ήταν ως πολιτική κάτι χρεωκοπημένο</a:t>
            </a:r>
            <a:r>
              <a:rPr lang="el-GR" dirty="0"/>
              <a:t>. </a:t>
            </a:r>
          </a:p>
        </p:txBody>
      </p:sp>
    </p:spTree>
    <p:extLst>
      <p:ext uri="{BB962C8B-B14F-4D97-AF65-F5344CB8AC3E}">
        <p14:creationId xmlns:p14="http://schemas.microsoft.com/office/powerpoint/2010/main" val="1163066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4B242C1-A8A2-FAB1-2424-C75CF888236B}"/>
              </a:ext>
            </a:extLst>
          </p:cNvPr>
          <p:cNvSpPr>
            <a:spLocks noGrp="1"/>
          </p:cNvSpPr>
          <p:nvPr>
            <p:ph type="title"/>
          </p:nvPr>
        </p:nvSpPr>
        <p:spPr>
          <a:xfrm>
            <a:off x="838200" y="18256"/>
            <a:ext cx="10515600" cy="796754"/>
          </a:xfrm>
        </p:spPr>
        <p:txBody>
          <a:bodyPr>
            <a:normAutofit fontScale="90000"/>
          </a:bodyPr>
          <a:lstStyle/>
          <a:p>
            <a:pPr algn="ctr"/>
            <a:r>
              <a:rPr lang="el-GR" sz="3600" b="1" dirty="0"/>
              <a:t>ΙΟΥΔΑΪΣΜΟΣ</a:t>
            </a:r>
            <a:br>
              <a:rPr lang="el-GR" sz="3600" b="1" dirty="0"/>
            </a:br>
            <a:r>
              <a:rPr lang="el-GR" sz="3600" b="1" dirty="0"/>
              <a:t>Η Χιλιετία του </a:t>
            </a:r>
            <a:r>
              <a:rPr lang="el-GR" sz="3600" b="1" dirty="0" err="1"/>
              <a:t>Ταλμούδ</a:t>
            </a:r>
            <a:endParaRPr lang="el-GR" sz="3600" dirty="0"/>
          </a:p>
        </p:txBody>
      </p:sp>
      <p:sp>
        <p:nvSpPr>
          <p:cNvPr id="3" name="Θέση περιεχομένου 2">
            <a:extLst>
              <a:ext uri="{FF2B5EF4-FFF2-40B4-BE49-F238E27FC236}">
                <a16:creationId xmlns:a16="http://schemas.microsoft.com/office/drawing/2014/main" id="{3854A62E-629A-85BD-1D1B-4E0AC141DB57}"/>
              </a:ext>
            </a:extLst>
          </p:cNvPr>
          <p:cNvSpPr>
            <a:spLocks noGrp="1"/>
          </p:cNvSpPr>
          <p:nvPr>
            <p:ph idx="1"/>
          </p:nvPr>
        </p:nvSpPr>
        <p:spPr>
          <a:xfrm>
            <a:off x="0" y="904462"/>
            <a:ext cx="12192000" cy="5935283"/>
          </a:xfrm>
        </p:spPr>
        <p:txBody>
          <a:bodyPr>
            <a:normAutofit lnSpcReduction="10000"/>
          </a:bodyPr>
          <a:lstStyle/>
          <a:p>
            <a:r>
              <a:rPr lang="el-GR" dirty="0"/>
              <a:t>Η </a:t>
            </a:r>
            <a:r>
              <a:rPr lang="el-GR" b="1" dirty="0" err="1"/>
              <a:t>νομικιστική</a:t>
            </a:r>
            <a:r>
              <a:rPr lang="el-GR" b="1" dirty="0"/>
              <a:t> πρόσβαση στη θρησκεία</a:t>
            </a:r>
            <a:r>
              <a:rPr lang="el-GR" dirty="0"/>
              <a:t>, παρούσα πάντοτε στον Ιουδαϊσμό, αναπτύχθηκε περισσότερο, αποθαρρύνοντας τους εκτός για να ζητήσουν είσοδο. Οι Φαρισαίοι από νωρίς εκδήλωσαν τάσεις αποκλειστικές. Ως ερμηνευτές του νόμου έδιναν έμφαση στο Δευτερονόμιο 7, 3-4 που </a:t>
            </a:r>
            <a:r>
              <a:rPr lang="el-GR" dirty="0">
                <a:effectLst>
                  <a:outerShdw blurRad="38100" dist="38100" dir="2700000" algn="tl">
                    <a:srgbClr val="000000">
                      <a:alpha val="43137"/>
                    </a:srgbClr>
                  </a:outerShdw>
                </a:effectLst>
              </a:rPr>
              <a:t>απαγόρευε τον γάμο με Εθνικούς</a:t>
            </a:r>
            <a:r>
              <a:rPr lang="el-GR" dirty="0"/>
              <a:t>. Υπό την ηγεσία τους, η νομική αυτή απαγόρευση των μικτών γάμων ενισχύθηκε, παρά το γεγονός ότι η Ρουθ, πρόγονος του βασιλιά Δαβίδ, ήταν Εθνική. Με την </a:t>
            </a:r>
            <a:r>
              <a:rPr lang="el-GR" dirty="0">
                <a:effectLst>
                  <a:outerShdw blurRad="38100" dist="38100" dir="2700000" algn="tl">
                    <a:srgbClr val="000000">
                      <a:alpha val="43137"/>
                    </a:srgbClr>
                  </a:outerShdw>
                </a:effectLst>
              </a:rPr>
              <a:t>ενίσχυση αυτής της απαγόρευσης</a:t>
            </a:r>
            <a:r>
              <a:rPr lang="el-GR" dirty="0"/>
              <a:t> και τη </a:t>
            </a:r>
            <a:r>
              <a:rPr lang="el-GR" dirty="0">
                <a:effectLst>
                  <a:outerShdw blurRad="38100" dist="38100" dir="2700000" algn="tl">
                    <a:srgbClr val="000000">
                      <a:alpha val="43137"/>
                    </a:srgbClr>
                  </a:outerShdw>
                </a:effectLst>
              </a:rPr>
              <a:t>βαθμιαία εξαφάνιση του προσηλυτισμού</a:t>
            </a:r>
            <a:r>
              <a:rPr lang="el-GR" dirty="0"/>
              <a:t>, ο εκλεκτός λαός έγινε σιγά σιγά μια κλειστή ενότητα. Βεβαίως, κάποιοι μικτοί γάμοι εξακολουθούσαν να γίνονται. Ο κανόνας που βρέθηκε γι’ αυτές τις καταστάσεις ήταν πως, αν η μητέρα ήταν Ιουδαία, τα παιδιά θα θεωρούντο το ίδιο. Μέχρι σήμερα, τα πιο </a:t>
            </a:r>
            <a:r>
              <a:rPr lang="el-GR" dirty="0" err="1"/>
              <a:t>νομικιστικά</a:t>
            </a:r>
            <a:r>
              <a:rPr lang="el-GR" dirty="0"/>
              <a:t> στοιχεία στον Ιουδαϊσμό </a:t>
            </a:r>
            <a:r>
              <a:rPr lang="el-GR" dirty="0" err="1"/>
              <a:t>συνεχίσζουν</a:t>
            </a:r>
            <a:r>
              <a:rPr lang="el-GR" dirty="0"/>
              <a:t> να μην ενδιαφέρονται για την προσέλκυση των Εθνικών. Ιουδαίοι Μεταρρυθμιστές, που διατήρησαν τους νόμους που έχουν μόνο ηθικό περιεχόμενο, είναι πολύ πρόθυμοι να ανανεώσουν τις προσηλυτιστικές προσπάθειες για να ισοφαρίσουν τις απώλειες από το Ολοκαύτωμα των Ναζί. </a:t>
            </a:r>
          </a:p>
        </p:txBody>
      </p:sp>
    </p:spTree>
    <p:extLst>
      <p:ext uri="{BB962C8B-B14F-4D97-AF65-F5344CB8AC3E}">
        <p14:creationId xmlns:p14="http://schemas.microsoft.com/office/powerpoint/2010/main" val="32965586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1820101-4A3D-A0A6-21A5-B5D6BC667399}"/>
              </a:ext>
            </a:extLst>
          </p:cNvPr>
          <p:cNvSpPr>
            <a:spLocks noGrp="1"/>
          </p:cNvSpPr>
          <p:nvPr>
            <p:ph type="title"/>
          </p:nvPr>
        </p:nvSpPr>
        <p:spPr>
          <a:xfrm>
            <a:off x="838200" y="18256"/>
            <a:ext cx="10515600" cy="747058"/>
          </a:xfrm>
        </p:spPr>
        <p:txBody>
          <a:bodyPr>
            <a:normAutofit fontScale="90000"/>
          </a:bodyPr>
          <a:lstStyle/>
          <a:p>
            <a:pPr algn="ctr"/>
            <a:r>
              <a:rPr lang="el-GR" sz="3600" b="1" dirty="0"/>
              <a:t>ΙΟΥΔΑΪΣΜΟΣ</a:t>
            </a:r>
            <a:br>
              <a:rPr lang="el-GR" sz="3600" b="1" dirty="0"/>
            </a:br>
            <a:r>
              <a:rPr lang="el-GR" sz="3600" b="1" dirty="0"/>
              <a:t>Η Χιλιετία του </a:t>
            </a:r>
            <a:r>
              <a:rPr lang="el-GR" sz="3600" b="1" dirty="0" err="1"/>
              <a:t>Ταλμούδ</a:t>
            </a:r>
            <a:endParaRPr lang="el-GR" sz="3600" dirty="0"/>
          </a:p>
        </p:txBody>
      </p:sp>
      <p:sp>
        <p:nvSpPr>
          <p:cNvPr id="3" name="Θέση περιεχομένου 2">
            <a:extLst>
              <a:ext uri="{FF2B5EF4-FFF2-40B4-BE49-F238E27FC236}">
                <a16:creationId xmlns:a16="http://schemas.microsoft.com/office/drawing/2014/main" id="{98F78E42-0713-3DD1-678A-18492F1D9944}"/>
              </a:ext>
            </a:extLst>
          </p:cNvPr>
          <p:cNvSpPr>
            <a:spLocks noGrp="1"/>
          </p:cNvSpPr>
          <p:nvPr>
            <p:ph idx="1"/>
          </p:nvPr>
        </p:nvSpPr>
        <p:spPr>
          <a:xfrm>
            <a:off x="0" y="874644"/>
            <a:ext cx="12192000" cy="5983357"/>
          </a:xfrm>
        </p:spPr>
        <p:txBody>
          <a:bodyPr/>
          <a:lstStyle/>
          <a:p>
            <a:r>
              <a:rPr lang="el-GR" dirty="0"/>
              <a:t>Με την άνοδο του χριστιανισμού, ο Ιουδαϊσμός κλείστηκε στον εαυτό του, τονίζοντας ακόμη περισσότερο την ιδέα της αποκλειστικότητας στην έννοια του εκλεκτού λαού. Αναδύθηκε η πίστη πως ο Ιουδαίος δεν μπορεί ποτέ να χάσει το </a:t>
            </a:r>
            <a:r>
              <a:rPr lang="en-GB" dirty="0"/>
              <a:t>status</a:t>
            </a:r>
            <a:r>
              <a:rPr lang="el-GR" dirty="0"/>
              <a:t> της εκλογής του. Ο Μεσαιωνικός Ιουδαϊσμός προώθησε μία διαφορετική θεωρία. Σύμφωνα με τον Ιουδαίο </a:t>
            </a:r>
            <a:r>
              <a:rPr lang="en-GB" dirty="0"/>
              <a:t>R. Halevi </a:t>
            </a:r>
            <a:r>
              <a:rPr lang="el-GR" dirty="0"/>
              <a:t>«</a:t>
            </a:r>
            <a:r>
              <a:rPr lang="el-GR" i="1" dirty="0"/>
              <a:t>Ένας κακός Ιουδαίος φέρνει μέσα στον εαυτό του τις κρυμμένες ή κοιμώμενες ποιότητες εκλογής και μοναδικότητας, που περνούν απ’ αυτόν στον καλό γιο ή </a:t>
            </a:r>
            <a:r>
              <a:rPr lang="el-GR" i="1" dirty="0" err="1"/>
              <a:t>εγγονό</a:t>
            </a:r>
            <a:r>
              <a:rPr lang="el-GR" i="1" dirty="0"/>
              <a:t> του</a:t>
            </a:r>
            <a:r>
              <a:rPr lang="el-GR" dirty="0"/>
              <a:t>». Με νεκρό τον προσηλυτισμό, ο Ιουδαϊσμός δεν μπορούσε να βαστάξει την απώλεια των κατ’ ιδίαν μελών του εξαιτίας της φθοράς που προέρχεται από λάθη του χαρακτήρα και έλλειψη θρησκευτικής αφιέρωσης. Από αυτό προήλθε ότι η </a:t>
            </a:r>
            <a:r>
              <a:rPr lang="el-GR" dirty="0" err="1"/>
              <a:t>ιουδαϊκότητα</a:t>
            </a:r>
            <a:r>
              <a:rPr lang="el-GR" dirty="0"/>
              <a:t>, που φυλετικά μεταφέρεται από γενεά σε γενεά, πρέπει να είναι θρησκευτικά κατοχυρωμένη. Στην πράξη δεν επιδίωκαν νέες προσθήκες. Συνεπώς, οι πιστοί απόγονοι αποστατών Ιουδαίων γίνονταν ευπρόσδεκτοι, επιστρέφοντας στις περιορισμένες τώρα τάξεις του Ιουδαϊσμού.</a:t>
            </a:r>
          </a:p>
        </p:txBody>
      </p:sp>
    </p:spTree>
    <p:extLst>
      <p:ext uri="{BB962C8B-B14F-4D97-AF65-F5344CB8AC3E}">
        <p14:creationId xmlns:p14="http://schemas.microsoft.com/office/powerpoint/2010/main" val="1135954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25512A8-2AB6-04F7-4538-069A3413276B}"/>
              </a:ext>
            </a:extLst>
          </p:cNvPr>
          <p:cNvSpPr>
            <a:spLocks noGrp="1"/>
          </p:cNvSpPr>
          <p:nvPr>
            <p:ph type="title"/>
          </p:nvPr>
        </p:nvSpPr>
        <p:spPr>
          <a:xfrm>
            <a:off x="838200" y="18257"/>
            <a:ext cx="10515600" cy="756997"/>
          </a:xfrm>
        </p:spPr>
        <p:txBody>
          <a:bodyPr>
            <a:normAutofit fontScale="90000"/>
          </a:bodyPr>
          <a:lstStyle/>
          <a:p>
            <a:pPr algn="ctr"/>
            <a:r>
              <a:rPr lang="el-GR" sz="3600" b="1" dirty="0"/>
              <a:t>ΙΟΥΔΑΪΣΜΟΣ</a:t>
            </a:r>
            <a:br>
              <a:rPr lang="el-GR" sz="3600" b="1" dirty="0"/>
            </a:br>
            <a:r>
              <a:rPr lang="el-GR" sz="3600" b="1" dirty="0"/>
              <a:t>Η Χιλιετία του </a:t>
            </a:r>
            <a:r>
              <a:rPr lang="el-GR" sz="3600" b="1" dirty="0" err="1"/>
              <a:t>Ταλμούδ</a:t>
            </a:r>
            <a:endParaRPr lang="el-GR" sz="3600" dirty="0"/>
          </a:p>
        </p:txBody>
      </p:sp>
      <p:sp>
        <p:nvSpPr>
          <p:cNvPr id="3" name="Θέση περιεχομένου 2">
            <a:extLst>
              <a:ext uri="{FF2B5EF4-FFF2-40B4-BE49-F238E27FC236}">
                <a16:creationId xmlns:a16="http://schemas.microsoft.com/office/drawing/2014/main" id="{C9134F86-B1B6-2C01-16D0-DD5AB8D1BFEE}"/>
              </a:ext>
            </a:extLst>
          </p:cNvPr>
          <p:cNvSpPr>
            <a:spLocks noGrp="1"/>
          </p:cNvSpPr>
          <p:nvPr>
            <p:ph idx="1"/>
          </p:nvPr>
        </p:nvSpPr>
        <p:spPr>
          <a:xfrm>
            <a:off x="0" y="775254"/>
            <a:ext cx="12192000" cy="6064493"/>
          </a:xfrm>
        </p:spPr>
        <p:txBody>
          <a:bodyPr>
            <a:normAutofit fontScale="92500" lnSpcReduction="20000"/>
          </a:bodyPr>
          <a:lstStyle/>
          <a:p>
            <a:r>
              <a:rPr lang="el-GR" dirty="0"/>
              <a:t>Ο αργός θάνατος του προσηλυτισμού ήταν η αρνητική όψη του αυξάνοντος νομικισμού στον Ιουδαϊσμό. Αντίθετα, το καλύτερο προϊόν του Μεσαιωνικού Ιουδαϊσμού ήταν το </a:t>
            </a:r>
            <a:r>
              <a:rPr lang="el-GR" b="1" i="1" dirty="0" err="1">
                <a:solidFill>
                  <a:srgbClr val="FF0000"/>
                </a:solidFill>
                <a:effectLst>
                  <a:outerShdw blurRad="38100" dist="38100" dir="2700000" algn="tl">
                    <a:srgbClr val="000000">
                      <a:alpha val="43137"/>
                    </a:srgbClr>
                  </a:outerShdw>
                </a:effectLst>
              </a:rPr>
              <a:t>Ταλμούδ</a:t>
            </a:r>
            <a:r>
              <a:rPr lang="el-GR" dirty="0"/>
              <a:t>, δηλαδή ο προφορικός νόμος σε γραπτή μορφή. Το </a:t>
            </a:r>
            <a:r>
              <a:rPr lang="el-GR" dirty="0" err="1"/>
              <a:t>Ταλμούδ</a:t>
            </a:r>
            <a:r>
              <a:rPr lang="el-GR" dirty="0"/>
              <a:t> που σημαίνει «σπουδή» και «διδασκαλία» αποτελείται από δύο μέρη. Το πρώτο είναι η </a:t>
            </a:r>
            <a:r>
              <a:rPr lang="el-GR" i="1" dirty="0" err="1">
                <a:effectLst>
                  <a:outerShdw blurRad="38100" dist="38100" dir="2700000" algn="tl">
                    <a:srgbClr val="000000">
                      <a:alpha val="43137"/>
                    </a:srgbClr>
                  </a:outerShdw>
                </a:effectLst>
              </a:rPr>
              <a:t>Μίσνα</a:t>
            </a:r>
            <a:r>
              <a:rPr lang="el-GR" dirty="0"/>
              <a:t>, ο προφορικός νόμος των Φαρισαίων σε συμπίλημα κατά κατηγορίες. Αυτό βρέθηκε πως δεν ήταν αρκετό, γιατί μεταβαλλόμενες καταστάσεις απαιτούσαν περαιτέρω επεξεργασία και ερμηνεία. Αυτό έγινε στο δεύτερο τμήμα του </a:t>
            </a:r>
            <a:r>
              <a:rPr lang="el-GR" i="1" dirty="0" err="1">
                <a:effectLst>
                  <a:outerShdw blurRad="38100" dist="38100" dir="2700000" algn="tl">
                    <a:srgbClr val="000000">
                      <a:alpha val="43137"/>
                    </a:srgbClr>
                  </a:outerShdw>
                </a:effectLst>
              </a:rPr>
              <a:t>Ταλμούδ</a:t>
            </a:r>
            <a:r>
              <a:rPr lang="el-GR" dirty="0"/>
              <a:t>, που λέγεται </a:t>
            </a:r>
            <a:r>
              <a:rPr lang="en-GB" i="1" dirty="0" err="1">
                <a:effectLst>
                  <a:outerShdw blurRad="38100" dist="38100" dir="2700000" algn="tl">
                    <a:srgbClr val="000000">
                      <a:alpha val="43137"/>
                    </a:srgbClr>
                  </a:outerShdw>
                </a:effectLst>
              </a:rPr>
              <a:t>Gemara</a:t>
            </a:r>
            <a:r>
              <a:rPr lang="en-GB" dirty="0"/>
              <a:t>.</a:t>
            </a:r>
          </a:p>
          <a:p>
            <a:r>
              <a:rPr lang="el-GR" dirty="0"/>
              <a:t>Το </a:t>
            </a:r>
            <a:r>
              <a:rPr lang="el-GR" i="1" dirty="0" err="1"/>
              <a:t>Ταλμούδ</a:t>
            </a:r>
            <a:r>
              <a:rPr lang="el-GR" dirty="0"/>
              <a:t> είναι έργο μορφωμένων </a:t>
            </a:r>
            <a:r>
              <a:rPr lang="el-GR" dirty="0" err="1"/>
              <a:t>ραββίνων</a:t>
            </a:r>
            <a:r>
              <a:rPr lang="el-GR" dirty="0"/>
              <a:t>, που μετά την καταστροφή του Ιερού πήραν την πρωτοβουλία φτιάχνοντας ένα πρώτο κείμενο. Το κέντρο της Ταλμουδικής ανάπτυξης μετκινήθηκε στη Βαβυλώνα, που βρισκόταν σε ασφάλεια έξω από τα όρια της ρωμαϊκής αυτοκρατορίας. Έχουμε την παραγωγή </a:t>
            </a:r>
            <a:r>
              <a:rPr lang="el-GR" b="1" dirty="0"/>
              <a:t>δύο </a:t>
            </a:r>
            <a:r>
              <a:rPr lang="el-GR" b="1" i="1" dirty="0" err="1"/>
              <a:t>Ταλμούδ</a:t>
            </a:r>
            <a:r>
              <a:rPr lang="el-GR" dirty="0"/>
              <a:t>, αλλά το Βαβυλωνιακό μοντέλο ήταν τελικά πολύ ανώτερο από την Παλαιστινιακή του παραλλαγή. Για τις πιο πολλές καταστάσεις το </a:t>
            </a:r>
            <a:r>
              <a:rPr lang="el-GR" b="1" i="1" dirty="0">
                <a:solidFill>
                  <a:srgbClr val="FF0000"/>
                </a:solidFill>
              </a:rPr>
              <a:t>Βαβυλωνιακό </a:t>
            </a:r>
            <a:r>
              <a:rPr lang="el-GR" b="1" i="1" dirty="0" err="1">
                <a:solidFill>
                  <a:srgbClr val="FF0000"/>
                </a:solidFill>
              </a:rPr>
              <a:t>Ταλμούδ</a:t>
            </a:r>
            <a:r>
              <a:rPr lang="el-GR" b="1" i="1" dirty="0">
                <a:solidFill>
                  <a:srgbClr val="FF0000"/>
                </a:solidFill>
              </a:rPr>
              <a:t> </a:t>
            </a:r>
            <a:r>
              <a:rPr lang="el-GR" b="1" dirty="0">
                <a:solidFill>
                  <a:srgbClr val="FF0000"/>
                </a:solidFill>
              </a:rPr>
              <a:t>ήταν το </a:t>
            </a:r>
            <a:r>
              <a:rPr lang="el-GR" b="1" i="1" dirty="0" err="1">
                <a:solidFill>
                  <a:srgbClr val="FF0000"/>
                </a:solidFill>
              </a:rPr>
              <a:t>Ταλμούδ</a:t>
            </a:r>
            <a:r>
              <a:rPr lang="el-GR" dirty="0"/>
              <a:t>. Ο όγκος του είναι εντυπωσιακός:  </a:t>
            </a:r>
            <a:r>
              <a:rPr lang="el-GR" b="1" dirty="0"/>
              <a:t>22 τόμοι </a:t>
            </a:r>
            <a:r>
              <a:rPr lang="el-GR" dirty="0"/>
              <a:t>και </a:t>
            </a:r>
            <a:r>
              <a:rPr lang="el-GR" b="1" dirty="0"/>
              <a:t>2.500.000 λέξεις</a:t>
            </a:r>
            <a:r>
              <a:rPr lang="el-GR" dirty="0"/>
              <a:t>. </a:t>
            </a:r>
          </a:p>
          <a:p>
            <a:r>
              <a:rPr lang="el-GR" dirty="0"/>
              <a:t>Το έργο περατώθηκε ύστερα από 1000 χρόνια επιστημονικών συζητήσεων και ευρημάτων. Όμως η ανάπτυξη της ιουδαϊκής νομικής παράδοσης δεν πήρε τέλος. Μεταβαλλόμενες συνθήκες εξακολουθούν να αποζητούν νέα νομική ερμηνεία (π.χ. άνοιγμα ηλεκτρικού φωτός κατά το Σάββατο – άναμμα φωτιάς;).   </a:t>
            </a:r>
          </a:p>
        </p:txBody>
      </p:sp>
    </p:spTree>
    <p:extLst>
      <p:ext uri="{BB962C8B-B14F-4D97-AF65-F5344CB8AC3E}">
        <p14:creationId xmlns:p14="http://schemas.microsoft.com/office/powerpoint/2010/main" val="4115442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05F42E1-87A1-FCCF-0662-91314AB67D8F}"/>
              </a:ext>
            </a:extLst>
          </p:cNvPr>
          <p:cNvSpPr>
            <a:spLocks noGrp="1"/>
          </p:cNvSpPr>
          <p:nvPr>
            <p:ph type="title"/>
          </p:nvPr>
        </p:nvSpPr>
        <p:spPr>
          <a:xfrm>
            <a:off x="838200" y="18256"/>
            <a:ext cx="10515600" cy="747058"/>
          </a:xfrm>
        </p:spPr>
        <p:txBody>
          <a:bodyPr>
            <a:normAutofit fontScale="90000"/>
          </a:bodyPr>
          <a:lstStyle/>
          <a:p>
            <a:pPr algn="ctr"/>
            <a:r>
              <a:rPr lang="el-GR" sz="3200" b="1" dirty="0"/>
              <a:t>ΙΟΥΔΑΪΣΜΟΣ</a:t>
            </a:r>
            <a:br>
              <a:rPr lang="el-GR" sz="3200" b="1" dirty="0"/>
            </a:br>
            <a:r>
              <a:rPr lang="el-GR" sz="3200" b="1" dirty="0"/>
              <a:t>Η Χιλιετία του </a:t>
            </a:r>
            <a:r>
              <a:rPr lang="el-GR" sz="3200" b="1" dirty="0" err="1"/>
              <a:t>Ταλμούδ</a:t>
            </a:r>
            <a:endParaRPr lang="el-GR" sz="3200" dirty="0"/>
          </a:p>
        </p:txBody>
      </p:sp>
      <p:sp>
        <p:nvSpPr>
          <p:cNvPr id="3" name="Θέση περιεχομένου 2">
            <a:extLst>
              <a:ext uri="{FF2B5EF4-FFF2-40B4-BE49-F238E27FC236}">
                <a16:creationId xmlns:a16="http://schemas.microsoft.com/office/drawing/2014/main" id="{3768119A-9673-3450-6FA8-9B4D4DD1CAE8}"/>
              </a:ext>
            </a:extLst>
          </p:cNvPr>
          <p:cNvSpPr>
            <a:spLocks noGrp="1"/>
          </p:cNvSpPr>
          <p:nvPr>
            <p:ph idx="1"/>
          </p:nvPr>
        </p:nvSpPr>
        <p:spPr>
          <a:xfrm>
            <a:off x="0" y="765314"/>
            <a:ext cx="12192000" cy="6074430"/>
          </a:xfrm>
        </p:spPr>
        <p:txBody>
          <a:bodyPr>
            <a:normAutofit lnSpcReduction="10000"/>
          </a:bodyPr>
          <a:lstStyle/>
          <a:p>
            <a:r>
              <a:rPr lang="el-GR" dirty="0"/>
              <a:t>Κατά τη χιλιετή διαδικασία συνθέσεως του </a:t>
            </a:r>
            <a:r>
              <a:rPr lang="el-GR" i="1" dirty="0" err="1"/>
              <a:t>Ταλμούδ</a:t>
            </a:r>
            <a:r>
              <a:rPr lang="el-GR" dirty="0"/>
              <a:t> άρχισε να χαρακτηρίζει τον Ιουδαϊσμό ένα ύφος συζητητικό, επιστημονικό. Ο Ταλμουδικός Ιουδαϊσμός αγαπούσε την επιχειρηματολογία και απέδωσε μεγάλη αξία στον ορθολογισμό, αφού ήταν τα ανθρώπινα όργανα δια των οποίων ο θείος νόμος γινόταν πραγματικότητα. Εμπιστευόταν στις δυνάμεις της ανθρώπινης λογικής για να μεταφράσει τα νομικά ίχνη του Θεού, που δόθηκαν με την Πεντάτευχο, μέσα στις μεταβαλλόμενες συνθήκες των ημερών τους. Η περιέργεια και η διανοητική δραστηριότητα απέκτησαν μεγάλη αξία στον Ιουδαϊσμό (ανέκδοτο σ. 51). Διαμορφώθηκε μία καινούργια αριστοκρατία μαθήσεως και έτσι πολλοί φτωχοί άνθρωποι με κλίση προς τη λογιότητα ανυψώθηκαν στην κορυφή της δημόσιας εκτίμησης μέσα στην Ιουδαϊκή κοινότητα. </a:t>
            </a:r>
          </a:p>
          <a:p>
            <a:r>
              <a:rPr lang="el-GR" dirty="0"/>
              <a:t>Μερικά παραδείγματα Ταλμουδικής νομοθεσίας. Ποια είδη κλοπής πρέπει να τιμωρηθούν αυστηρότερα; Η ληστεία με μάσκα είναι πιο σοβαρό αδίκημα… Με τι μπορούσε να εξισωθεί η αποζημίωση σε θέματα ληστείας; Τι σημαίνει η απαίτηση της αργίας του Σαββάτου; Ο αγρότης που δεν θερίζει τα άκρα του χωραφιού του για τους φτωχούς; Θα αφήσει τον καρπό να σαπίσει;… (σ. 52).  </a:t>
            </a:r>
          </a:p>
        </p:txBody>
      </p:sp>
    </p:spTree>
    <p:extLst>
      <p:ext uri="{BB962C8B-B14F-4D97-AF65-F5344CB8AC3E}">
        <p14:creationId xmlns:p14="http://schemas.microsoft.com/office/powerpoint/2010/main" val="10772864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B034CAE-DA1D-7D2B-C9F1-BBACD4B0A970}"/>
              </a:ext>
            </a:extLst>
          </p:cNvPr>
          <p:cNvSpPr>
            <a:spLocks noGrp="1"/>
          </p:cNvSpPr>
          <p:nvPr>
            <p:ph type="title"/>
          </p:nvPr>
        </p:nvSpPr>
        <p:spPr>
          <a:xfrm>
            <a:off x="838200" y="18257"/>
            <a:ext cx="10515600" cy="743745"/>
          </a:xfrm>
        </p:spPr>
        <p:txBody>
          <a:bodyPr>
            <a:normAutofit fontScale="90000"/>
          </a:bodyPr>
          <a:lstStyle/>
          <a:p>
            <a:pPr algn="ctr"/>
            <a:r>
              <a:rPr lang="el-GR" sz="3600" b="1" dirty="0"/>
              <a:t>ΙΟΥΔΑΪΣΜΟΣ</a:t>
            </a:r>
            <a:br>
              <a:rPr lang="el-GR" sz="3600" b="1" dirty="0"/>
            </a:br>
            <a:r>
              <a:rPr lang="el-GR" sz="3600" b="1" dirty="0"/>
              <a:t>Η Χιλιετία του </a:t>
            </a:r>
            <a:r>
              <a:rPr lang="el-GR" sz="3600" b="1" dirty="0" err="1"/>
              <a:t>Ταλμούδ</a:t>
            </a:r>
            <a:endParaRPr lang="el-GR" sz="3600" dirty="0"/>
          </a:p>
        </p:txBody>
      </p:sp>
      <p:sp>
        <p:nvSpPr>
          <p:cNvPr id="3" name="Θέση περιεχομένου 2">
            <a:extLst>
              <a:ext uri="{FF2B5EF4-FFF2-40B4-BE49-F238E27FC236}">
                <a16:creationId xmlns:a16="http://schemas.microsoft.com/office/drawing/2014/main" id="{FEC4218B-85E9-5F86-CE94-C2AE22DEE6F9}"/>
              </a:ext>
            </a:extLst>
          </p:cNvPr>
          <p:cNvSpPr>
            <a:spLocks noGrp="1"/>
          </p:cNvSpPr>
          <p:nvPr>
            <p:ph idx="1"/>
          </p:nvPr>
        </p:nvSpPr>
        <p:spPr>
          <a:xfrm>
            <a:off x="0" y="762002"/>
            <a:ext cx="12192000" cy="6077745"/>
          </a:xfrm>
        </p:spPr>
        <p:txBody>
          <a:bodyPr>
            <a:normAutofit fontScale="92500" lnSpcReduction="20000"/>
          </a:bodyPr>
          <a:lstStyle/>
          <a:p>
            <a:r>
              <a:rPr lang="el-GR" dirty="0"/>
              <a:t>Η εντολή της Εξόδου 23,19: «</a:t>
            </a:r>
            <a:r>
              <a:rPr lang="el-GR" i="1" dirty="0"/>
              <a:t>οὐχ </a:t>
            </a:r>
            <a:r>
              <a:rPr lang="el-GR" i="1" dirty="0" err="1"/>
              <a:t>ἑψήσεις</a:t>
            </a:r>
            <a:r>
              <a:rPr lang="el-GR" i="1" dirty="0"/>
              <a:t> </a:t>
            </a:r>
            <a:r>
              <a:rPr lang="el-GR" i="1" dirty="0" err="1"/>
              <a:t>ἄρνα</a:t>
            </a:r>
            <a:r>
              <a:rPr lang="el-GR" i="1" dirty="0"/>
              <a:t> ἐν </a:t>
            </a:r>
            <a:r>
              <a:rPr lang="el-GR" i="1" dirty="0" err="1"/>
              <a:t>γάλακτι</a:t>
            </a:r>
            <a:r>
              <a:rPr lang="el-GR" i="1" dirty="0"/>
              <a:t> </a:t>
            </a:r>
            <a:r>
              <a:rPr lang="el-GR" i="1" dirty="0" err="1"/>
              <a:t>μητρὸς</a:t>
            </a:r>
            <a:r>
              <a:rPr lang="el-GR" i="1" dirty="0"/>
              <a:t> αὐτοῦ</a:t>
            </a:r>
            <a:r>
              <a:rPr lang="el-GR" dirty="0"/>
              <a:t>», ερμηνευόταν με την έννοια ότι το τυρί (προϊόν γάλακτος) και το κρέας δεν πρέπει να τρώγονται μαζί. Η απαγόρευση της Εξόδου 16,29: «</a:t>
            </a:r>
            <a:r>
              <a:rPr lang="el-GR" i="1" dirty="0" err="1"/>
              <a:t>ἴδετε</a:t>
            </a:r>
            <a:r>
              <a:rPr lang="el-GR" i="1" dirty="0"/>
              <a:t>, ὁ γὰρ </a:t>
            </a:r>
            <a:r>
              <a:rPr lang="el-GR" i="1" dirty="0" err="1"/>
              <a:t>Κύριος</a:t>
            </a:r>
            <a:r>
              <a:rPr lang="el-GR" i="1" dirty="0"/>
              <a:t> </a:t>
            </a:r>
            <a:r>
              <a:rPr lang="el-GR" i="1" dirty="0" err="1"/>
              <a:t>ἔδωκεν</a:t>
            </a:r>
            <a:r>
              <a:rPr lang="el-GR" i="1" dirty="0"/>
              <a:t> </a:t>
            </a:r>
            <a:r>
              <a:rPr lang="el-GR" i="1" dirty="0" err="1"/>
              <a:t>ὑμῖν</a:t>
            </a:r>
            <a:r>
              <a:rPr lang="el-GR" i="1" dirty="0"/>
              <a:t> </a:t>
            </a:r>
            <a:r>
              <a:rPr lang="el-GR" i="1" dirty="0" err="1"/>
              <a:t>σάββατα</a:t>
            </a:r>
            <a:r>
              <a:rPr lang="el-GR" i="1" dirty="0"/>
              <a:t> τὴν </a:t>
            </a:r>
            <a:r>
              <a:rPr lang="el-GR" i="1" dirty="0" err="1"/>
              <a:t>ἡμέραν</a:t>
            </a:r>
            <a:r>
              <a:rPr lang="el-GR" i="1" dirty="0"/>
              <a:t> </a:t>
            </a:r>
            <a:r>
              <a:rPr lang="el-GR" i="1" dirty="0" err="1"/>
              <a:t>ταύτην</a:t>
            </a:r>
            <a:r>
              <a:rPr lang="el-GR" i="1" dirty="0"/>
              <a:t>· διὰ τοῦτο αὐτὸς </a:t>
            </a:r>
            <a:r>
              <a:rPr lang="el-GR" i="1" dirty="0" err="1"/>
              <a:t>ἔδωκεν</a:t>
            </a:r>
            <a:r>
              <a:rPr lang="el-GR" i="1" dirty="0"/>
              <a:t> </a:t>
            </a:r>
            <a:r>
              <a:rPr lang="el-GR" i="1" dirty="0" err="1"/>
              <a:t>ὑμῖν</a:t>
            </a:r>
            <a:r>
              <a:rPr lang="el-GR" i="1" dirty="0"/>
              <a:t> </a:t>
            </a:r>
            <a:r>
              <a:rPr lang="el-GR" i="1" dirty="0" err="1"/>
              <a:t>τῇ</a:t>
            </a:r>
            <a:r>
              <a:rPr lang="el-GR" i="1" dirty="0"/>
              <a:t> </a:t>
            </a:r>
            <a:r>
              <a:rPr lang="el-GR" i="1" dirty="0" err="1"/>
              <a:t>ἡμέρᾳ</a:t>
            </a:r>
            <a:r>
              <a:rPr lang="el-GR" i="1" dirty="0"/>
              <a:t> </a:t>
            </a:r>
            <a:r>
              <a:rPr lang="el-GR" i="1" dirty="0" err="1"/>
              <a:t>τῇ</a:t>
            </a:r>
            <a:r>
              <a:rPr lang="el-GR" i="1" dirty="0"/>
              <a:t> </a:t>
            </a:r>
            <a:r>
              <a:rPr lang="el-GR" i="1" dirty="0" err="1"/>
              <a:t>ἕκτῃ</a:t>
            </a:r>
            <a:r>
              <a:rPr lang="el-GR" i="1" dirty="0"/>
              <a:t> </a:t>
            </a:r>
            <a:r>
              <a:rPr lang="el-GR" i="1" dirty="0" err="1"/>
              <a:t>ἄρτους</a:t>
            </a:r>
            <a:r>
              <a:rPr lang="el-GR" i="1" dirty="0"/>
              <a:t> </a:t>
            </a:r>
            <a:r>
              <a:rPr lang="el-GR" i="1" dirty="0" err="1"/>
              <a:t>δύο</a:t>
            </a:r>
            <a:r>
              <a:rPr lang="el-GR" i="1" dirty="0"/>
              <a:t> </a:t>
            </a:r>
            <a:r>
              <a:rPr lang="el-GR" i="1" dirty="0" err="1"/>
              <a:t>ἡμερῶν</a:t>
            </a:r>
            <a:r>
              <a:rPr lang="el-GR" i="1" dirty="0"/>
              <a:t>· </a:t>
            </a:r>
            <a:r>
              <a:rPr lang="el-GR" i="1" dirty="0" err="1"/>
              <a:t>καθήσεσθε</a:t>
            </a:r>
            <a:r>
              <a:rPr lang="el-GR" i="1" dirty="0"/>
              <a:t> ἕκαστος εἰς τοὺς </a:t>
            </a:r>
            <a:r>
              <a:rPr lang="el-GR" i="1" dirty="0" err="1"/>
              <a:t>οἴκους</a:t>
            </a:r>
            <a:r>
              <a:rPr lang="el-GR" i="1" dirty="0"/>
              <a:t> </a:t>
            </a:r>
            <a:r>
              <a:rPr lang="el-GR" i="1" dirty="0" err="1"/>
              <a:t>ὑμῶν</a:t>
            </a:r>
            <a:r>
              <a:rPr lang="el-GR" i="1" dirty="0"/>
              <a:t>, </a:t>
            </a:r>
            <a:r>
              <a:rPr lang="el-GR" i="1" dirty="0" err="1"/>
              <a:t>μηδεὶς</a:t>
            </a:r>
            <a:r>
              <a:rPr lang="el-GR" i="1" dirty="0"/>
              <a:t> </a:t>
            </a:r>
            <a:r>
              <a:rPr lang="el-GR" i="1" dirty="0" err="1"/>
              <a:t>ἐκπορευέσθω</a:t>
            </a:r>
            <a:r>
              <a:rPr lang="el-GR" i="1" dirty="0"/>
              <a:t> ἐκ τοῦ </a:t>
            </a:r>
            <a:r>
              <a:rPr lang="el-GR" i="1" dirty="0" err="1"/>
              <a:t>τόπου</a:t>
            </a:r>
            <a:r>
              <a:rPr lang="el-GR" i="1" dirty="0"/>
              <a:t> αὐτοῦ </a:t>
            </a:r>
            <a:r>
              <a:rPr lang="el-GR" i="1" dirty="0" err="1"/>
              <a:t>τῇ</a:t>
            </a:r>
            <a:r>
              <a:rPr lang="el-GR" i="1" dirty="0"/>
              <a:t> </a:t>
            </a:r>
            <a:r>
              <a:rPr lang="el-GR" i="1" dirty="0" err="1"/>
              <a:t>ἡμέρᾳ</a:t>
            </a:r>
            <a:r>
              <a:rPr lang="el-GR" i="1" dirty="0"/>
              <a:t> </a:t>
            </a:r>
            <a:r>
              <a:rPr lang="el-GR" i="1" dirty="0" err="1"/>
              <a:t>τῇ</a:t>
            </a:r>
            <a:r>
              <a:rPr lang="el-GR" i="1" dirty="0"/>
              <a:t> </a:t>
            </a:r>
            <a:r>
              <a:rPr lang="el-GR" i="1" dirty="0" err="1"/>
              <a:t>ἑβδόμῃ</a:t>
            </a:r>
            <a:r>
              <a:rPr lang="el-GR" i="1" dirty="0"/>
              <a:t>», </a:t>
            </a:r>
            <a:r>
              <a:rPr lang="el-GR" dirty="0"/>
              <a:t>έγινε αιτία για ενδιαφέρουσες και μακρές συζητήσεις, πώς πρέπει να ορίζουμε αυτή τη θέση; Είναι το σπίτι σου; Η γειτονιά σου; Το χωριό σου; </a:t>
            </a:r>
          </a:p>
          <a:p>
            <a:r>
              <a:rPr lang="el-GR" dirty="0"/>
              <a:t>Με την ενέργεια που ξοδευόταν στον καθορισμό και την ακριβή έρευνα του θείου νόμου, παρουσιάστηκε και το θέμα της σχέσης του Θεού προς τον νόμο Του. Θα μπορούσε ο Θεός να καταργήσει τον Ταλμουδικό νόμο ή ένα μέρος του  μόνο, με κάποιο θαύμα; Το σύνολο της κουλτούρας του Ταλμουδικού Ιουδαϊσμού εκτίμησε τον ορθολογισμό περισσότερο από τη δογματική ευπιστία, τη λογική ανακάλυψη πάνω από τα θαύματα, τη λεκτική ακρίβεια πάνω από τον μυστικισμό. Συνεπώς, οι Ταλμουδιστές </a:t>
            </a:r>
            <a:r>
              <a:rPr lang="el-GR" dirty="0" err="1"/>
              <a:t>ραββίνοι</a:t>
            </a:r>
            <a:r>
              <a:rPr lang="el-GR" dirty="0"/>
              <a:t> </a:t>
            </a:r>
            <a:r>
              <a:rPr lang="el-GR" b="1" dirty="0"/>
              <a:t>παρουσίασαν τον Θεό δεσμευμένο στο νόμο</a:t>
            </a:r>
            <a:r>
              <a:rPr lang="el-GR" dirty="0"/>
              <a:t>. Μία εξήγηση αυτής της κατάστασης χρησιμοποίησε την αναλογία της πατρικής αγάπης προς την κόρη του. Αν και τη δίνει με γάμο σ’ έναν άλλον άντρα, δεν μπορεί ποτέ να την ξεχάσει. Έτσι έγινε με τον Θεό και τον νόμο Του. Ωστόσο, υπάρχει και μία ειδική αφήγηση περί του αμετάβλητου του νόμου και περί της αδυναμίας του Θεού να τον μεταβάλλει (σ. 53).</a:t>
            </a:r>
          </a:p>
        </p:txBody>
      </p:sp>
    </p:spTree>
    <p:extLst>
      <p:ext uri="{BB962C8B-B14F-4D97-AF65-F5344CB8AC3E}">
        <p14:creationId xmlns:p14="http://schemas.microsoft.com/office/powerpoint/2010/main" val="21232611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E42CFCC-63A3-CEFE-F343-409DFF5858B1}"/>
              </a:ext>
            </a:extLst>
          </p:cNvPr>
          <p:cNvSpPr>
            <a:spLocks noGrp="1"/>
          </p:cNvSpPr>
          <p:nvPr>
            <p:ph type="title"/>
          </p:nvPr>
        </p:nvSpPr>
        <p:spPr>
          <a:xfrm>
            <a:off x="838200" y="18256"/>
            <a:ext cx="10515600" cy="810420"/>
          </a:xfrm>
        </p:spPr>
        <p:txBody>
          <a:bodyPr>
            <a:normAutofit fontScale="90000"/>
          </a:bodyPr>
          <a:lstStyle/>
          <a:p>
            <a:pPr algn="ctr"/>
            <a:r>
              <a:rPr lang="el-GR" sz="3600" b="1" dirty="0"/>
              <a:t>ΙΟΥΔΑΪΣΜΟΣ</a:t>
            </a:r>
            <a:br>
              <a:rPr lang="el-GR" sz="3600" b="1" dirty="0"/>
            </a:br>
            <a:r>
              <a:rPr lang="el-GR" sz="3600" b="1" dirty="0"/>
              <a:t>Η Χιλιετία του </a:t>
            </a:r>
            <a:r>
              <a:rPr lang="el-GR" sz="3600" b="1" dirty="0" err="1"/>
              <a:t>Ταλμούδ</a:t>
            </a:r>
            <a:endParaRPr lang="el-GR" sz="3600" dirty="0"/>
          </a:p>
        </p:txBody>
      </p:sp>
      <p:sp>
        <p:nvSpPr>
          <p:cNvPr id="3" name="Θέση περιεχομένου 2">
            <a:extLst>
              <a:ext uri="{FF2B5EF4-FFF2-40B4-BE49-F238E27FC236}">
                <a16:creationId xmlns:a16="http://schemas.microsoft.com/office/drawing/2014/main" id="{AA60D243-ACC5-B7A6-459E-6DD6D786B312}"/>
              </a:ext>
            </a:extLst>
          </p:cNvPr>
          <p:cNvSpPr>
            <a:spLocks noGrp="1"/>
          </p:cNvSpPr>
          <p:nvPr>
            <p:ph idx="1"/>
          </p:nvPr>
        </p:nvSpPr>
        <p:spPr>
          <a:xfrm>
            <a:off x="0" y="911226"/>
            <a:ext cx="12192000" cy="5928519"/>
          </a:xfrm>
        </p:spPr>
        <p:txBody>
          <a:bodyPr>
            <a:normAutofit lnSpcReduction="10000"/>
          </a:bodyPr>
          <a:lstStyle/>
          <a:p>
            <a:r>
              <a:rPr lang="el-GR" dirty="0"/>
              <a:t>Η αντίληψη πως ο νόμος ήταν πέραν του θείου ελέγχου εξύψωσε την αυθεντία του </a:t>
            </a:r>
            <a:r>
              <a:rPr lang="el-GR" i="1" dirty="0" err="1"/>
              <a:t>Ταλμούδ</a:t>
            </a:r>
            <a:r>
              <a:rPr lang="el-GR" dirty="0"/>
              <a:t>. Ο Ψαλμός 62:12 αναφέρει: «Άπαξ </a:t>
            </a:r>
            <a:r>
              <a:rPr lang="el-GR" dirty="0" err="1"/>
              <a:t>ελάλησεν</a:t>
            </a:r>
            <a:r>
              <a:rPr lang="el-GR" dirty="0"/>
              <a:t> ο Θεός, δύο ταύτα ήκουσα…». Η αναφορά στον λαλούντα Θεό σημαίνει την αρχική αποκάλυψη περί του νόμου. Αφού όμως η εφαρμογή του νόμου Του αλλάζει, οι ίδιες οι περιστάσεις απαίτησαν την ανθρώπινη ερμηνεία, κι έτσι ξανακούστηκε. Συνεπώς, τα ευρήματα του </a:t>
            </a:r>
            <a:r>
              <a:rPr lang="el-GR" dirty="0" err="1"/>
              <a:t>Τ</a:t>
            </a:r>
            <a:r>
              <a:rPr lang="el-GR" i="1" dirty="0" err="1"/>
              <a:t>αλμούδ</a:t>
            </a:r>
            <a:r>
              <a:rPr lang="el-GR" dirty="0"/>
              <a:t> έχουν την ίδια θεία αυθεντία σαν να είχαν γίνει από τον ίδιο τον Θεό. Η θέση των Ταλμουδιστών λογίων είναι όπως αυτή του επιστήμονα, που θεωρεί ότι ο εαυτός ανακαλύπτει αλήθειες όχι δικής του κατασκευής. Δηλαδή, οι αλήθειες που ανακαλύπτονται από τις συζητήσεις των </a:t>
            </a:r>
            <a:r>
              <a:rPr lang="el-GR" dirty="0" err="1"/>
              <a:t>ραββίνων</a:t>
            </a:r>
            <a:r>
              <a:rPr lang="el-GR" dirty="0"/>
              <a:t> δεν ήταν ανθρώπινοι νόμοι, αλλά μάλλον του Θεού νόμοι, ένα αντίτυπο της αιωνιότητας.</a:t>
            </a:r>
          </a:p>
          <a:p>
            <a:r>
              <a:rPr lang="el-GR" dirty="0"/>
              <a:t>Οι Ιουδαίοι γελούσαν με την ιδέα περί προϋπάρξεως του Χριστιανισμού, κατηγορώντας τον χριστιανισμό πως καταργούσε τη μονοθεΐα. Τώρα, η Ταλμουδική απαίτηση ότι ούτε ο Θεός μπορεί να αλλάξει τον νόμο Του προκάλεσε την Ισλαμική αντίδραση πως ο Ιουδαϊσμός καταργούσε τη μονοθεΐα, πως ο νόμος ήταν ο δεύτερος θεός του Ιουδαϊσμού.  </a:t>
            </a:r>
          </a:p>
        </p:txBody>
      </p:sp>
    </p:spTree>
    <p:extLst>
      <p:ext uri="{BB962C8B-B14F-4D97-AF65-F5344CB8AC3E}">
        <p14:creationId xmlns:p14="http://schemas.microsoft.com/office/powerpoint/2010/main" val="5778025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8F87B5B-FA42-F448-9462-FB9D68888296}"/>
              </a:ext>
            </a:extLst>
          </p:cNvPr>
          <p:cNvSpPr>
            <a:spLocks noGrp="1"/>
          </p:cNvSpPr>
          <p:nvPr>
            <p:ph type="title"/>
          </p:nvPr>
        </p:nvSpPr>
        <p:spPr>
          <a:xfrm>
            <a:off x="838200" y="18257"/>
            <a:ext cx="10515600" cy="781845"/>
          </a:xfrm>
        </p:spPr>
        <p:txBody>
          <a:bodyPr>
            <a:normAutofit fontScale="90000"/>
          </a:bodyPr>
          <a:lstStyle/>
          <a:p>
            <a:pPr algn="ctr"/>
            <a:r>
              <a:rPr lang="el-GR" sz="3600" b="1" dirty="0"/>
              <a:t>ΙΟΥΔΑΪΣΜΟΣ</a:t>
            </a:r>
            <a:br>
              <a:rPr lang="el-GR" sz="3600" b="1" dirty="0"/>
            </a:br>
            <a:r>
              <a:rPr lang="el-GR" sz="3600" b="1" dirty="0"/>
              <a:t>Η Χιλιετία του </a:t>
            </a:r>
            <a:r>
              <a:rPr lang="el-GR" sz="3600" b="1" dirty="0" err="1"/>
              <a:t>Ταλμούδ</a:t>
            </a:r>
            <a:endParaRPr lang="el-GR" sz="3600" dirty="0"/>
          </a:p>
        </p:txBody>
      </p:sp>
      <p:sp>
        <p:nvSpPr>
          <p:cNvPr id="3" name="Θέση περιεχομένου 2">
            <a:extLst>
              <a:ext uri="{FF2B5EF4-FFF2-40B4-BE49-F238E27FC236}">
                <a16:creationId xmlns:a16="http://schemas.microsoft.com/office/drawing/2014/main" id="{3CFB8FCF-382E-0B76-E76B-F5107DA240BB}"/>
              </a:ext>
            </a:extLst>
          </p:cNvPr>
          <p:cNvSpPr>
            <a:spLocks noGrp="1"/>
          </p:cNvSpPr>
          <p:nvPr>
            <p:ph idx="1"/>
          </p:nvPr>
        </p:nvSpPr>
        <p:spPr>
          <a:xfrm>
            <a:off x="0" y="800100"/>
            <a:ext cx="12192000" cy="6057900"/>
          </a:xfrm>
        </p:spPr>
        <p:txBody>
          <a:bodyPr>
            <a:normAutofit lnSpcReduction="10000"/>
          </a:bodyPr>
          <a:lstStyle/>
          <a:p>
            <a:r>
              <a:rPr lang="el-GR" dirty="0"/>
              <a:t>Προστατεύοντας τον Ιουδαϊκό νόμο ακόμα και από τις επεμβάσεις του θείου, οι Ταλμουδιστές λόγιοι στην πραγματικότητα περιόρισαν τον Ιουδαϊκό μυστικισμό. Ο Μυστικισμός, ενώ δεν επικράτησε ποτέ στον Ιουδαϊσμό, είχε βαθιά τις ρίζες του στο ιουδαϊκό παρελθόν (Εσσαίοι). Ο μυστικισμός όμως και η θρησκεία που στηρίζεται στον νόμο είναι από τη φύση τους εχθροί μεταξύ τους. </a:t>
            </a:r>
          </a:p>
          <a:p>
            <a:r>
              <a:rPr lang="el-GR" dirty="0"/>
              <a:t>Ο σύγχρονός μας Ιουδαϊκός </a:t>
            </a:r>
            <a:r>
              <a:rPr lang="el-GR" dirty="0" err="1"/>
              <a:t>Χασιδισμός</a:t>
            </a:r>
            <a:r>
              <a:rPr lang="el-GR" dirty="0"/>
              <a:t> αποτελεί σπάνια φωτεινή εξαίρεση. Γενικά όμως οι μυστικιστές χαρακτηρίζονται από </a:t>
            </a:r>
            <a:r>
              <a:rPr lang="el-GR" dirty="0" err="1"/>
              <a:t>αντινομιστικές</a:t>
            </a:r>
            <a:r>
              <a:rPr lang="el-GR" dirty="0"/>
              <a:t> τάσεις (απόστολος Παύλος, μυστικιστές </a:t>
            </a:r>
            <a:r>
              <a:rPr lang="en-GB" dirty="0"/>
              <a:t>Sufi, </a:t>
            </a:r>
            <a:r>
              <a:rPr lang="el-GR" dirty="0"/>
              <a:t>μυστικιστές της </a:t>
            </a:r>
            <a:r>
              <a:rPr lang="en-GB" dirty="0"/>
              <a:t>Vedanta, </a:t>
            </a:r>
            <a:r>
              <a:rPr lang="el-GR" dirty="0"/>
              <a:t>δάσκαλοι του </a:t>
            </a:r>
            <a:r>
              <a:rPr lang="en-GB" dirty="0"/>
              <a:t>Zen)</a:t>
            </a:r>
            <a:r>
              <a:rPr lang="el-GR" dirty="0"/>
              <a:t>. Ο Ταλμουδικός κανόνας ότι ο Ιουδαϊκός νόμος έπρεπε να είναι μόνο το προϊόν ορθολογικής συζήτησης μεταξύ ειδικών, βοήθησε να ξεπεράσουν την ανάπτυξη παρόμοιων τάσεων εντός του Ιουδαϊσμού. Δάσκαλοι της </a:t>
            </a:r>
            <a:r>
              <a:rPr lang="el-GR" dirty="0" err="1"/>
              <a:t>Καββάλα</a:t>
            </a:r>
            <a:r>
              <a:rPr lang="el-GR" dirty="0"/>
              <a:t> δεν μπορούσαν να πάνε παραπέρα από τον νόμο παρά μόνο στην επίκληση του ίδιου του Θεού. Το αποτέλεσμα ήταν ο </a:t>
            </a:r>
            <a:r>
              <a:rPr lang="el-GR" dirty="0" err="1"/>
              <a:t>Καββαλισμός</a:t>
            </a:r>
            <a:r>
              <a:rPr lang="el-GR" dirty="0"/>
              <a:t> να είναι πρακτικά ανύπαρκτος μέσα στον Ιουδαϊσμό. Οι Ταλμουδιστές </a:t>
            </a:r>
            <a:r>
              <a:rPr lang="el-GR" dirty="0" err="1"/>
              <a:t>ραββίνοι</a:t>
            </a:r>
            <a:r>
              <a:rPr lang="el-GR" dirty="0"/>
              <a:t>, οικοδομώντας έναν φράχτη γύρω από τον νόμο, βοήθησαν να εξαφανιστεί αυτό το αποτέλεσμα.    </a:t>
            </a:r>
          </a:p>
        </p:txBody>
      </p:sp>
    </p:spTree>
    <p:extLst>
      <p:ext uri="{BB962C8B-B14F-4D97-AF65-F5344CB8AC3E}">
        <p14:creationId xmlns:p14="http://schemas.microsoft.com/office/powerpoint/2010/main" val="13412655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BE42048-4EA8-75CB-C8CD-28DD275EFADC}"/>
              </a:ext>
            </a:extLst>
          </p:cNvPr>
          <p:cNvSpPr>
            <a:spLocks noGrp="1"/>
          </p:cNvSpPr>
          <p:nvPr>
            <p:ph type="title"/>
          </p:nvPr>
        </p:nvSpPr>
        <p:spPr>
          <a:xfrm>
            <a:off x="838200" y="18256"/>
            <a:ext cx="10515600" cy="740502"/>
          </a:xfrm>
        </p:spPr>
        <p:txBody>
          <a:bodyPr>
            <a:normAutofit fontScale="90000"/>
          </a:bodyPr>
          <a:lstStyle/>
          <a:p>
            <a:pPr algn="ctr"/>
            <a:r>
              <a:rPr lang="el-GR" sz="3600" b="1" dirty="0"/>
              <a:t>ΙΟΥΔΑΪΣΜΟΣ</a:t>
            </a:r>
            <a:br>
              <a:rPr lang="el-GR" sz="3600" b="1" dirty="0"/>
            </a:br>
            <a:r>
              <a:rPr lang="el-GR" sz="3600" b="1" dirty="0"/>
              <a:t>Η Χιλιετία του </a:t>
            </a:r>
            <a:r>
              <a:rPr lang="el-GR" sz="3600" b="1" dirty="0" err="1"/>
              <a:t>Ταλμούδ</a:t>
            </a:r>
            <a:endParaRPr lang="el-GR" sz="3600" dirty="0"/>
          </a:p>
        </p:txBody>
      </p:sp>
      <p:sp>
        <p:nvSpPr>
          <p:cNvPr id="3" name="Θέση περιεχομένου 2">
            <a:extLst>
              <a:ext uri="{FF2B5EF4-FFF2-40B4-BE49-F238E27FC236}">
                <a16:creationId xmlns:a16="http://schemas.microsoft.com/office/drawing/2014/main" id="{87C30B41-FBD4-ED50-0A54-DFB4B29E5C8D}"/>
              </a:ext>
            </a:extLst>
          </p:cNvPr>
          <p:cNvSpPr>
            <a:spLocks noGrp="1"/>
          </p:cNvSpPr>
          <p:nvPr>
            <p:ph idx="1"/>
          </p:nvPr>
        </p:nvSpPr>
        <p:spPr>
          <a:xfrm>
            <a:off x="0" y="862586"/>
            <a:ext cx="12192000" cy="5977158"/>
          </a:xfrm>
        </p:spPr>
        <p:txBody>
          <a:bodyPr>
            <a:normAutofit fontScale="85000" lnSpcReduction="20000"/>
          </a:bodyPr>
          <a:lstStyle/>
          <a:p>
            <a:r>
              <a:rPr lang="el-GR" dirty="0"/>
              <a:t>Η θρησκεία που στηρίζεται στην τήρηση του νόμου, τονίζει τα καλά έργα, που είναι κάτι ταυτόσημο με την τήρηση του νόμου. Οι </a:t>
            </a:r>
            <a:r>
              <a:rPr lang="el-GR" dirty="0" err="1"/>
              <a:t>ταλμουσικές</a:t>
            </a:r>
            <a:r>
              <a:rPr lang="el-GR" dirty="0"/>
              <a:t> ομιλίες τονίζουν το σημείο αυτό: Ένας άνθρωπος που κάνει καλά έργα είναι σαν ένα δέντρο με αναπτυγμένο σύστημα ριζών, ενώ ένα πρόσωπο που η σοφία υπερτερεί από τα έργα του είναι σαν ένα δέντρο με πολλά κλαδιά και ρηχές ρίζες. Αυτά τα δέντρα αναπόφευκτα θα πέσουν θύματα του πρώτου δυνατού αέρα. Οι Ταλμουδιστές </a:t>
            </a:r>
            <a:r>
              <a:rPr lang="el-GR" dirty="0" err="1"/>
              <a:t>ραββίνοι</a:t>
            </a:r>
            <a:r>
              <a:rPr lang="el-GR" dirty="0"/>
              <a:t> δίδαξαν πως τα καλά έργα είναι ασπίδα κατά της κακής μοίρας. Το βιβλίο του Ιώβ είχε θέσει το αιώνιο θέμα της </a:t>
            </a:r>
            <a:r>
              <a:rPr lang="el-GR" dirty="0" err="1"/>
              <a:t>θοεδικίας</a:t>
            </a:r>
            <a:r>
              <a:rPr lang="el-GR" dirty="0"/>
              <a:t>. Γιατί η κακοτυχία συμβαίνει στους καλούς ανθρώπους; Οι συγγραφείς του </a:t>
            </a:r>
            <a:r>
              <a:rPr lang="el-GR" dirty="0" err="1"/>
              <a:t>Ταλμούδ</a:t>
            </a:r>
            <a:r>
              <a:rPr lang="el-GR" dirty="0"/>
              <a:t> δίνουν ποικίλες απαντήσεις. Μερικοί πίστευαν πως οι δίκαιοι Ιουδαίοι, που παγιδεύονται από σκληρά γεγονότα θα λάβουν την </a:t>
            </a:r>
            <a:r>
              <a:rPr lang="el-GR" b="1" dirty="0"/>
              <a:t>ανταμοιβή τους στη Βασιλεία του Θεού </a:t>
            </a:r>
            <a:r>
              <a:rPr lang="el-GR" dirty="0"/>
              <a:t>κατά το τέλος των ημερών. Άλλο τόνιζαν ξανά μία </a:t>
            </a:r>
            <a:r>
              <a:rPr lang="el-GR" b="1" dirty="0"/>
              <a:t>συλλογική θεοδικία</a:t>
            </a:r>
            <a:r>
              <a:rPr lang="el-GR" dirty="0"/>
              <a:t>, που σημαίνει ότι ο Θεός δεν αξιολογούσε άτομα αλλά ολόκληρη την κοινότητα. «</a:t>
            </a:r>
            <a:r>
              <a:rPr lang="el-GR" i="1" dirty="0"/>
              <a:t>Είσαστε όλοι υπεύθυνοι ο ένας για τον άλλον</a:t>
            </a:r>
            <a:r>
              <a:rPr lang="el-GR" dirty="0"/>
              <a:t>» εντέλλονται οι </a:t>
            </a:r>
            <a:r>
              <a:rPr lang="el-GR" dirty="0" err="1"/>
              <a:t>ραββίνοι</a:t>
            </a:r>
            <a:r>
              <a:rPr lang="el-GR" dirty="0"/>
              <a:t>. «</a:t>
            </a:r>
            <a:r>
              <a:rPr lang="el-GR" i="1" dirty="0"/>
              <a:t>Αν υπάρξει ένας δίκαιος άνθρωπος ανάμεσά σας όλοι θα ωφεληθείτε από τις </a:t>
            </a:r>
            <a:r>
              <a:rPr lang="el-GR" i="1" dirty="0" err="1"/>
              <a:t>αξιομισθίες</a:t>
            </a:r>
            <a:r>
              <a:rPr lang="el-GR" i="1" dirty="0"/>
              <a:t> του… Αλλά αν κάποιος από εσάς αμαρτήσει, όλη η γενιά θα υποφέρει</a:t>
            </a:r>
            <a:r>
              <a:rPr lang="el-GR" dirty="0"/>
              <a:t>». Αυτή η θεοδικία είχε εξηγήσει την καταστροφή του Ισραήλ (Βόρειο Βασίλειο), τη Βαβυλώνια αιχμαλωσία και την ήττα στους πολέμους με τη Ρώμη. </a:t>
            </a:r>
          </a:p>
          <a:p>
            <a:r>
              <a:rPr lang="el-GR" dirty="0"/>
              <a:t>Ο Ιουδαϊσμός θα επιβίωνε ως μία θρησκεία δεμένη με έναν νόμο και με έντονο αίσθημα κοινότητας. Έζησε και τον 20</a:t>
            </a:r>
            <a:r>
              <a:rPr lang="el-GR" baseline="30000" dirty="0"/>
              <a:t>ο</a:t>
            </a:r>
            <a:r>
              <a:rPr lang="el-GR" dirty="0"/>
              <a:t> αιώνα παρά τις συνειδητές προσπάθειες δαιμονικών στοιχείων να δώσουν τέρμα στην 4.000 ετών ιστορία του. Ο </a:t>
            </a:r>
            <a:r>
              <a:rPr lang="en-GB" dirty="0" err="1"/>
              <a:t>Arlond</a:t>
            </a:r>
            <a:r>
              <a:rPr lang="en-GB" dirty="0"/>
              <a:t> Toynbee </a:t>
            </a:r>
            <a:r>
              <a:rPr lang="el-GR" dirty="0"/>
              <a:t>τους ονόμασε « </a:t>
            </a:r>
            <a:r>
              <a:rPr lang="el-GR" i="1" dirty="0"/>
              <a:t>ζωντανό απολίθωμα</a:t>
            </a:r>
            <a:r>
              <a:rPr lang="el-GR" dirty="0"/>
              <a:t>». Τι τους έδωσε τις δυνάμεις να επιβιώσουν; Οι κοινοί ιστορικοί θα τόνιζαν δύο παράγοντες: </a:t>
            </a:r>
            <a:r>
              <a:rPr lang="el-GR" dirty="0">
                <a:effectLst>
                  <a:outerShdw blurRad="38100" dist="38100" dir="2700000" algn="tl">
                    <a:srgbClr val="000000">
                      <a:alpha val="43137"/>
                    </a:srgbClr>
                  </a:outerShdw>
                </a:effectLst>
              </a:rPr>
              <a:t>τον ιδιαίτερο Ταλμουδικό νόμο</a:t>
            </a:r>
            <a:r>
              <a:rPr lang="el-GR" dirty="0"/>
              <a:t>, που τους ξεχώριζε και τους έδωσε την ταυτότητά τους και </a:t>
            </a:r>
            <a:r>
              <a:rPr lang="el-GR" dirty="0">
                <a:effectLst>
                  <a:outerShdw blurRad="38100" dist="38100" dir="2700000" algn="tl">
                    <a:srgbClr val="000000">
                      <a:alpha val="43137"/>
                    </a:srgbClr>
                  </a:outerShdw>
                </a:effectLst>
              </a:rPr>
              <a:t>το αίσθημά τους ως μία κοινότητα</a:t>
            </a:r>
            <a:r>
              <a:rPr lang="el-GR" dirty="0"/>
              <a:t>. </a:t>
            </a:r>
          </a:p>
        </p:txBody>
      </p:sp>
    </p:spTree>
    <p:extLst>
      <p:ext uri="{BB962C8B-B14F-4D97-AF65-F5344CB8AC3E}">
        <p14:creationId xmlns:p14="http://schemas.microsoft.com/office/powerpoint/2010/main" val="28956276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7F5ED09-F4CD-5380-14F7-8A2970128192}"/>
              </a:ext>
            </a:extLst>
          </p:cNvPr>
          <p:cNvSpPr>
            <a:spLocks noGrp="1"/>
          </p:cNvSpPr>
          <p:nvPr>
            <p:ph type="title"/>
          </p:nvPr>
        </p:nvSpPr>
        <p:spPr>
          <a:xfrm>
            <a:off x="838200" y="1"/>
            <a:ext cx="10515600" cy="790576"/>
          </a:xfrm>
        </p:spPr>
        <p:txBody>
          <a:bodyPr>
            <a:normAutofit fontScale="90000"/>
          </a:bodyPr>
          <a:lstStyle/>
          <a:p>
            <a:pPr algn="ctr"/>
            <a:r>
              <a:rPr lang="el-GR" sz="3600" b="1" dirty="0"/>
              <a:t>ΙΟΥΔΑΪΣΜΟΣ</a:t>
            </a:r>
            <a:br>
              <a:rPr lang="el-GR" sz="3600" b="1" dirty="0"/>
            </a:br>
            <a:r>
              <a:rPr lang="el-GR" sz="3600" b="1" dirty="0"/>
              <a:t>Οι Διωγμοί των Εβραίων</a:t>
            </a:r>
            <a:endParaRPr lang="el-GR" sz="3600" dirty="0"/>
          </a:p>
        </p:txBody>
      </p:sp>
      <p:sp>
        <p:nvSpPr>
          <p:cNvPr id="3" name="Θέση περιεχομένου 2">
            <a:extLst>
              <a:ext uri="{FF2B5EF4-FFF2-40B4-BE49-F238E27FC236}">
                <a16:creationId xmlns:a16="http://schemas.microsoft.com/office/drawing/2014/main" id="{2207B69A-5EE5-3EB1-F477-7CA404394100}"/>
              </a:ext>
            </a:extLst>
          </p:cNvPr>
          <p:cNvSpPr>
            <a:spLocks noGrp="1"/>
          </p:cNvSpPr>
          <p:nvPr>
            <p:ph idx="1"/>
          </p:nvPr>
        </p:nvSpPr>
        <p:spPr>
          <a:xfrm>
            <a:off x="0" y="790576"/>
            <a:ext cx="12192000" cy="6067424"/>
          </a:xfrm>
        </p:spPr>
        <p:txBody>
          <a:bodyPr>
            <a:normAutofit fontScale="92500" lnSpcReduction="10000"/>
          </a:bodyPr>
          <a:lstStyle/>
          <a:p>
            <a:r>
              <a:rPr lang="el-GR" dirty="0"/>
              <a:t>Τα τελευταία χίλια χρόνια της ιουδαϊκής ιστορίας έχουν σημειωθεί από διωγμούς σε κατ’ όνομα χριστιανικές χώρες. Επιθέσεις εναντίον των Εβραίων τελικά οδήγησαν στο Ολοκαύτωμα των Ναζί. Οι Εβραίοι άντεξαν αυτή τη δοκιμασία που τους άφησε τρομερές κακώσεις. Ο λαός επέζησε, όμως η πίστη αρκετών κλονίστηκε. Πολλοί όμως εξακολούθησαν να θεωρούν την Ιουδαϊκή τους μοίρα ως «εκλογή», αν και όχι τόσο ζηλευτή όπως κάποτε πιστεύτηκε. Κάποιοι απογοητευμένοι από τα φοβερά γεγονότα του 20</a:t>
            </a:r>
            <a:r>
              <a:rPr lang="el-GR" baseline="30000" dirty="0"/>
              <a:t>ου</a:t>
            </a:r>
            <a:r>
              <a:rPr lang="el-GR" dirty="0"/>
              <a:t> αιώνα, εγκατέλειψαν </a:t>
            </a:r>
            <a:r>
              <a:rPr lang="el-GR" dirty="0" err="1"/>
              <a:t>ολοτελώς</a:t>
            </a:r>
            <a:r>
              <a:rPr lang="el-GR" dirty="0"/>
              <a:t> τον παραδοσιακό τους Θεό. Πολλοί από αυτούς διατήρησαν μία έντονη φυλετική πιστότητα, που γεννήθηκε από τη θρησκεία των προγόνων τους και από τον διωγμό των αδυσώπητων εχθρών. Και αυτοί και οι πιστοί στο θεός τους Εβραίοι ανέστησαν αργότερα το κράτος του Ισραήλ ως φρούριο, στο οποίο η πίστη και η εθνική ομάδα θα μπορούσαν να βρουν έσχατη βοήθεια. </a:t>
            </a:r>
          </a:p>
          <a:p>
            <a:r>
              <a:rPr lang="el-GR" dirty="0"/>
              <a:t>Η ιστορία της αμυντικής υφής άρχισε στην Ευρώπη κατά τους Μέσους Χρόνους. Δύο κύρια θέματα εκμεταλλεύτηκε ο </a:t>
            </a:r>
            <a:r>
              <a:rPr lang="el-GR" dirty="0" err="1"/>
              <a:t>αντιεβραϊκός</a:t>
            </a:r>
            <a:r>
              <a:rPr lang="el-GR" dirty="0"/>
              <a:t> διωγμός για τη δικαίωσή του. Το ένα ήταν η κατηγορία ότι οι Εβραίοι σκότωσαν τον Χριστό. Τότε πολλοί χριστιανοί πίστευαν αυτό που αργότερα θα ονομαστεί </a:t>
            </a:r>
            <a:r>
              <a:rPr lang="el-GR" b="1" dirty="0"/>
              <a:t>«λίβελλος του αίματος» </a:t>
            </a:r>
            <a:r>
              <a:rPr lang="el-GR" dirty="0"/>
              <a:t>(σ. 57). Το δεύτερο ήταν «</a:t>
            </a:r>
            <a:r>
              <a:rPr lang="el-GR" b="1" dirty="0"/>
              <a:t>λίβελλος της βεβήλωσης της </a:t>
            </a:r>
            <a:r>
              <a:rPr lang="el-GR" b="1" dirty="0" err="1"/>
              <a:t>όστιας</a:t>
            </a:r>
            <a:r>
              <a:rPr lang="el-GR" dirty="0"/>
              <a:t>» - 1215 μ.Χ. – διδασκαλία μετουσίωσης (σ. 57)</a:t>
            </a:r>
          </a:p>
        </p:txBody>
      </p:sp>
    </p:spTree>
    <p:extLst>
      <p:ext uri="{BB962C8B-B14F-4D97-AF65-F5344CB8AC3E}">
        <p14:creationId xmlns:p14="http://schemas.microsoft.com/office/powerpoint/2010/main" val="20861342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94C6C7-9519-959C-4E5C-7B5BD40A4293}"/>
              </a:ext>
            </a:extLst>
          </p:cNvPr>
          <p:cNvSpPr>
            <a:spLocks noGrp="1"/>
          </p:cNvSpPr>
          <p:nvPr>
            <p:ph type="title"/>
          </p:nvPr>
        </p:nvSpPr>
        <p:spPr>
          <a:xfrm>
            <a:off x="838200" y="18257"/>
            <a:ext cx="10515600" cy="743745"/>
          </a:xfrm>
        </p:spPr>
        <p:txBody>
          <a:bodyPr>
            <a:normAutofit fontScale="90000"/>
          </a:bodyPr>
          <a:lstStyle/>
          <a:p>
            <a:pPr algn="ctr"/>
            <a:r>
              <a:rPr lang="el-GR" sz="3600" b="1" dirty="0"/>
              <a:t>ΙΟΥΔΑΪΣΜΟΣ</a:t>
            </a:r>
            <a:br>
              <a:rPr lang="el-GR" sz="3600" b="1" dirty="0"/>
            </a:br>
            <a:r>
              <a:rPr lang="el-GR" sz="3600" b="1" dirty="0"/>
              <a:t>Οι Διωγμοί των Εβραίων</a:t>
            </a:r>
            <a:endParaRPr lang="el-GR" sz="3600" dirty="0"/>
          </a:p>
        </p:txBody>
      </p:sp>
      <p:sp>
        <p:nvSpPr>
          <p:cNvPr id="3" name="Θέση περιεχομένου 2">
            <a:extLst>
              <a:ext uri="{FF2B5EF4-FFF2-40B4-BE49-F238E27FC236}">
                <a16:creationId xmlns:a16="http://schemas.microsoft.com/office/drawing/2014/main" id="{6CCA0CB1-43CB-2749-B80B-DF0D0C9C93C8}"/>
              </a:ext>
            </a:extLst>
          </p:cNvPr>
          <p:cNvSpPr>
            <a:spLocks noGrp="1"/>
          </p:cNvSpPr>
          <p:nvPr>
            <p:ph idx="1"/>
          </p:nvPr>
        </p:nvSpPr>
        <p:spPr>
          <a:xfrm>
            <a:off x="0" y="923925"/>
            <a:ext cx="12192000" cy="5915820"/>
          </a:xfrm>
        </p:spPr>
        <p:txBody>
          <a:bodyPr>
            <a:normAutofit fontScale="92500" lnSpcReduction="20000"/>
          </a:bodyPr>
          <a:lstStyle/>
          <a:p>
            <a:r>
              <a:rPr lang="el-GR" dirty="0"/>
              <a:t>Το άλλο κύριο θέμα ήταν το </a:t>
            </a:r>
            <a:r>
              <a:rPr lang="el-GR" b="1" dirty="0"/>
              <a:t>στερεότυπο του άρπαγα Εβραίου εμπόρου</a:t>
            </a:r>
            <a:r>
              <a:rPr lang="el-GR" dirty="0"/>
              <a:t>. Οι Εβραίοι για πρώτη φορά μπήκαν στα εμπορικά επαγγέλματα κατά τη Βαβυλώνια αιχμαλωσία. Αργότερα, με την άνοδο του Ισλάμ τον 7</a:t>
            </a:r>
            <a:r>
              <a:rPr lang="el-GR" baseline="30000" dirty="0"/>
              <a:t>ο</a:t>
            </a:r>
            <a:r>
              <a:rPr lang="el-GR" dirty="0"/>
              <a:t> αιώνα, εκμεταλλεύτηκαν τις εξαιρετικές εμπορικές τους επαφές διαμέσου του εχθρικού χάσματος που χώριζε τις Ισλαμικές χώρες από τη Χριστιανοσύνη. Έπειτα οι Εβραίοι έριξαν το βάρος στα εμπορικά κέντρα εξαιτίας των στενών σχέσεων μεταξύ φεουδαρχικών εξαρτήσεων, κατοχής της γης και της Εκκλησίας, καθώς και η πρόσβαση στους Ιουδαϊκούς νόμους δίαιτας (</a:t>
            </a:r>
            <a:r>
              <a:rPr lang="en-GB" dirty="0"/>
              <a:t>Kosher). </a:t>
            </a:r>
            <a:r>
              <a:rPr lang="el-GR" dirty="0"/>
              <a:t>Το ότι εξαιτίας του αντισημιτισμού η αστική βιοτεχνία δεν ήταν προσιτή στους Εβραίους, ενίσχυση την τάση τους προς την εμπορική ζωή, κάτι που ενίσχυσε και η απαγόρευση της τοκογλυφίας από τη μεσαιωνική Εκκλησία. Η ευρωπαϊκή οικονομική επέκταση δημιούργησε την ανάγκη δανειστών χρημάτων, που δεν μπορούσαν να είναι χριστιανοί. Ο Εβραίος δανειστής χρήματος, που συχνά κέρδιζε πάνω από το 30% του κεφαλαίου, γρήγορα έγινε το μισητό σύμβολο μέσα σε μια όλο και περισσότερο ταραγμένη κοινωνία.</a:t>
            </a:r>
          </a:p>
          <a:p>
            <a:r>
              <a:rPr lang="el-GR" dirty="0"/>
              <a:t>Ο κατάλογος των διωγμών που υπέφεραν οι Εβραίοι από τους χριστιανούς μας δίνει μία άσχημη σειρά γεγονότων. Στα </a:t>
            </a:r>
            <a:r>
              <a:rPr lang="el-GR" b="1" dirty="0"/>
              <a:t>1096 μ. Χ. Σταυροφόροι </a:t>
            </a:r>
            <a:r>
              <a:rPr lang="el-GR" dirty="0"/>
              <a:t>στο πέρασμά τους  εξαφάνισαν τις Εβραϊκές κοινότητες που έβρισκαν μπροστά τους. Τον </a:t>
            </a:r>
            <a:r>
              <a:rPr lang="el-GR" b="1" dirty="0"/>
              <a:t>12</a:t>
            </a:r>
            <a:r>
              <a:rPr lang="el-GR" b="1" baseline="30000" dirty="0"/>
              <a:t>ο</a:t>
            </a:r>
            <a:r>
              <a:rPr lang="el-GR" b="1" dirty="0"/>
              <a:t> αιώνα η Γαλλία</a:t>
            </a:r>
            <a:r>
              <a:rPr lang="el-GR" dirty="0"/>
              <a:t> απέλασε τους δικούς της Εβραίους. Τον </a:t>
            </a:r>
            <a:r>
              <a:rPr lang="el-GR" b="1" dirty="0"/>
              <a:t>13</a:t>
            </a:r>
            <a:r>
              <a:rPr lang="el-GR" b="1" baseline="30000" dirty="0"/>
              <a:t>ο</a:t>
            </a:r>
            <a:r>
              <a:rPr lang="el-GR" b="1" dirty="0"/>
              <a:t> αιώνα </a:t>
            </a:r>
            <a:r>
              <a:rPr lang="el-GR" dirty="0"/>
              <a:t>απελάθηκαν από την Αγγλία, και μία ολόκληρη Ευρώπη που υπέφερε από πανούκλα καταδίωκε τους Εβραίους γιατί «δηλητηρίαζαν τα πηγάδια».</a:t>
            </a:r>
          </a:p>
        </p:txBody>
      </p:sp>
    </p:spTree>
    <p:extLst>
      <p:ext uri="{BB962C8B-B14F-4D97-AF65-F5344CB8AC3E}">
        <p14:creationId xmlns:p14="http://schemas.microsoft.com/office/powerpoint/2010/main" val="7155657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0EA9D22-2008-1083-7F9B-E5FA9AAC0B60}"/>
              </a:ext>
            </a:extLst>
          </p:cNvPr>
          <p:cNvSpPr>
            <a:spLocks noGrp="1"/>
          </p:cNvSpPr>
          <p:nvPr>
            <p:ph type="title"/>
          </p:nvPr>
        </p:nvSpPr>
        <p:spPr>
          <a:xfrm>
            <a:off x="838200" y="18257"/>
            <a:ext cx="10515600" cy="858045"/>
          </a:xfrm>
        </p:spPr>
        <p:txBody>
          <a:bodyPr>
            <a:normAutofit fontScale="90000"/>
          </a:bodyPr>
          <a:lstStyle/>
          <a:p>
            <a:pPr algn="ctr"/>
            <a:r>
              <a:rPr lang="el-GR" sz="3600" b="1" dirty="0"/>
              <a:t>ΙΟΥΔΑΪΣΜΟΣ</a:t>
            </a:r>
            <a:br>
              <a:rPr lang="el-GR" sz="3600" b="1" dirty="0"/>
            </a:br>
            <a:r>
              <a:rPr lang="el-GR" sz="3600" b="1" dirty="0"/>
              <a:t>Οι Διωγμοί των Εβραίων</a:t>
            </a:r>
            <a:endParaRPr lang="el-GR" sz="3600" dirty="0"/>
          </a:p>
        </p:txBody>
      </p:sp>
      <p:sp>
        <p:nvSpPr>
          <p:cNvPr id="3" name="Θέση περιεχομένου 2">
            <a:extLst>
              <a:ext uri="{FF2B5EF4-FFF2-40B4-BE49-F238E27FC236}">
                <a16:creationId xmlns:a16="http://schemas.microsoft.com/office/drawing/2014/main" id="{2CD03187-661F-B750-57A3-35CE71E6E400}"/>
              </a:ext>
            </a:extLst>
          </p:cNvPr>
          <p:cNvSpPr>
            <a:spLocks noGrp="1"/>
          </p:cNvSpPr>
          <p:nvPr>
            <p:ph idx="1"/>
          </p:nvPr>
        </p:nvSpPr>
        <p:spPr>
          <a:xfrm>
            <a:off x="0" y="876302"/>
            <a:ext cx="12192000" cy="5963445"/>
          </a:xfrm>
        </p:spPr>
        <p:txBody>
          <a:bodyPr>
            <a:normAutofit lnSpcReduction="10000"/>
          </a:bodyPr>
          <a:lstStyle/>
          <a:p>
            <a:r>
              <a:rPr lang="el-GR" dirty="0"/>
              <a:t>Τον </a:t>
            </a:r>
            <a:r>
              <a:rPr lang="el-GR" b="1" dirty="0"/>
              <a:t>15</a:t>
            </a:r>
            <a:r>
              <a:rPr lang="el-GR" b="1" baseline="30000" dirty="0"/>
              <a:t>ο</a:t>
            </a:r>
            <a:r>
              <a:rPr lang="el-GR" b="1" dirty="0"/>
              <a:t> αιώνα στην Ισπανία </a:t>
            </a:r>
            <a:r>
              <a:rPr lang="el-GR" dirty="0"/>
              <a:t>μαρτυρείται βίαιος προσηλυτισμός των Εβραίων στον χριστιανισμό. Αυτούς τους κόλλησαν την ταμπέλα «</a:t>
            </a:r>
            <a:r>
              <a:rPr lang="en-GB" dirty="0"/>
              <a:t>Marranos</a:t>
            </a:r>
            <a:r>
              <a:rPr lang="el-GR" dirty="0"/>
              <a:t>» (γουρούνια), γιατί κρυφά συνέχιζαν να εφαρμόζουν τον Ιουδαϊσμό. Στο τέλος του αιώνα ο ισπανικός αντισημιτισμός οδήγησε στην απέλαση της εύπορης ιουδαϊκής κοινότητας από τη χώρα. Τον </a:t>
            </a:r>
            <a:r>
              <a:rPr lang="el-GR" b="1" dirty="0"/>
              <a:t>Μαρτίνο Λούθηρο </a:t>
            </a:r>
            <a:r>
              <a:rPr lang="el-GR" dirty="0"/>
              <a:t>αρχικά οι Εβραίοι τον είδαν ως θετική νέα δύναμη. Προτεστάντες και Εβραίοι ξεμασκάρεψαν τη ρωμαιοκαθολική ειδωλολατρία, έδειξαν εκτίμηση στα γραπτά ιερά βιβλία και στην εβραϊκή γλώσσα ως γλώσσα του Θεού, απέρριψαν την αγαμία και υποστήριξαν την αγνότητα των ηθών. Το μίσος του Λούθηρου κατά των Εβραίων τράφηκε από την απογοήτευσή του επειδή αυτοί αρνήθηκαν να μεταστραφούν στον Προτεσταντισμό. Από πλευράς τους οι Ρωμαιοκαθολικοί ένωσαν τις δυνάμεις τους με τους Λουθηρανούς καίγοντας κάθε αντίτυπο του </a:t>
            </a:r>
            <a:r>
              <a:rPr lang="el-GR" i="1" dirty="0" err="1"/>
              <a:t>Ταλμούδ</a:t>
            </a:r>
            <a:r>
              <a:rPr lang="el-GR" dirty="0"/>
              <a:t> που μπορούσαν να βρούνε.</a:t>
            </a:r>
          </a:p>
          <a:p>
            <a:r>
              <a:rPr lang="el-GR" dirty="0"/>
              <a:t>Στα </a:t>
            </a:r>
            <a:r>
              <a:rPr lang="el-GR" b="1" dirty="0"/>
              <a:t>1516 οι αρχές της Βενετίας </a:t>
            </a:r>
            <a:r>
              <a:rPr lang="el-GR" dirty="0"/>
              <a:t>περιόρισαν τους Εβραίους σε μία μικρή, με πολλούς ανθρώπους περιοχή γνωστή ως </a:t>
            </a:r>
            <a:r>
              <a:rPr lang="el-GR" b="1" dirty="0"/>
              <a:t>«</a:t>
            </a:r>
            <a:r>
              <a:rPr lang="en-GB" b="1" dirty="0"/>
              <a:t>ghetto</a:t>
            </a:r>
            <a:r>
              <a:rPr lang="el-GR" b="1" dirty="0"/>
              <a:t>» </a:t>
            </a:r>
            <a:r>
              <a:rPr lang="el-GR" dirty="0"/>
              <a:t>(χυτήριο), κι έτσι ένας νέος μηχανισμός επινοήθηκε για να περιορίσει και να καταπιέσει τον Εβραϊσμό. </a:t>
            </a:r>
          </a:p>
        </p:txBody>
      </p:sp>
    </p:spTree>
    <p:extLst>
      <p:ext uri="{BB962C8B-B14F-4D97-AF65-F5344CB8AC3E}">
        <p14:creationId xmlns:p14="http://schemas.microsoft.com/office/powerpoint/2010/main" val="2522290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6C09155-52FE-DD7C-9CB1-D1A85E6D5D2D}"/>
              </a:ext>
            </a:extLst>
          </p:cNvPr>
          <p:cNvSpPr>
            <a:spLocks noGrp="1"/>
          </p:cNvSpPr>
          <p:nvPr>
            <p:ph type="title"/>
          </p:nvPr>
        </p:nvSpPr>
        <p:spPr>
          <a:xfrm>
            <a:off x="838200" y="18258"/>
            <a:ext cx="10515600" cy="829469"/>
          </a:xfrm>
        </p:spPr>
        <p:txBody>
          <a:bodyPr>
            <a:normAutofit fontScale="90000"/>
          </a:bodyPr>
          <a:lstStyle/>
          <a:p>
            <a:pPr algn="ctr"/>
            <a:r>
              <a:rPr lang="el-GR" sz="3600" b="1" dirty="0"/>
              <a:t>ΙΟΥΔΑΪΣΜΟΣ</a:t>
            </a:r>
            <a:br>
              <a:rPr lang="el-GR" sz="3600" b="1" dirty="0"/>
            </a:br>
            <a:r>
              <a:rPr lang="el-GR" sz="3600" b="1" dirty="0"/>
              <a:t>Οι Διωγμοί των Εβραίων</a:t>
            </a:r>
            <a:endParaRPr lang="el-GR" sz="3600" dirty="0"/>
          </a:p>
        </p:txBody>
      </p:sp>
      <p:sp>
        <p:nvSpPr>
          <p:cNvPr id="3" name="Θέση περιεχομένου 2">
            <a:extLst>
              <a:ext uri="{FF2B5EF4-FFF2-40B4-BE49-F238E27FC236}">
                <a16:creationId xmlns:a16="http://schemas.microsoft.com/office/drawing/2014/main" id="{57D0D9E9-5BA8-3F89-D332-DE5D8CF1DE50}"/>
              </a:ext>
            </a:extLst>
          </p:cNvPr>
          <p:cNvSpPr>
            <a:spLocks noGrp="1"/>
          </p:cNvSpPr>
          <p:nvPr>
            <p:ph idx="1"/>
          </p:nvPr>
        </p:nvSpPr>
        <p:spPr>
          <a:xfrm>
            <a:off x="0" y="847727"/>
            <a:ext cx="12192000" cy="5992019"/>
          </a:xfrm>
        </p:spPr>
        <p:txBody>
          <a:bodyPr>
            <a:normAutofit fontScale="85000" lnSpcReduction="20000"/>
          </a:bodyPr>
          <a:lstStyle/>
          <a:p>
            <a:r>
              <a:rPr lang="el-GR" dirty="0"/>
              <a:t>Ο Μεσσίας θα ερχόταν σε εποχή που οι δίκαιοι θα δοκιμάζονταν σκληρά. Στα </a:t>
            </a:r>
            <a:r>
              <a:rPr lang="el-GR" b="1" dirty="0"/>
              <a:t>μέσα του 17</a:t>
            </a:r>
            <a:r>
              <a:rPr lang="el-GR" b="1" baseline="30000" dirty="0"/>
              <a:t>ου</a:t>
            </a:r>
            <a:r>
              <a:rPr lang="el-GR" b="1" dirty="0"/>
              <a:t> αιώνα </a:t>
            </a:r>
            <a:r>
              <a:rPr lang="el-GR" dirty="0"/>
              <a:t>εμφανίστηκε ένας διεκδικητής του μεσσιανικού τίτλου, ο </a:t>
            </a:r>
            <a:r>
              <a:rPr lang="en-GB" b="1" dirty="0" err="1"/>
              <a:t>Shabbatai</a:t>
            </a:r>
            <a:r>
              <a:rPr lang="en-GB" b="1" dirty="0"/>
              <a:t> Zevi</a:t>
            </a:r>
            <a:r>
              <a:rPr lang="en-GB" dirty="0"/>
              <a:t>. </a:t>
            </a:r>
            <a:r>
              <a:rPr lang="el-GR" dirty="0"/>
              <a:t>Ο διεκδικητής αυτός τελικά προσηλυτίστηκε στο Ισλάμ. Ο </a:t>
            </a:r>
            <a:r>
              <a:rPr lang="el-GR" dirty="0" err="1"/>
              <a:t>Εβραίσμός</a:t>
            </a:r>
            <a:r>
              <a:rPr lang="el-GR" dirty="0"/>
              <a:t> του 17</a:t>
            </a:r>
            <a:r>
              <a:rPr lang="el-GR" baseline="30000" dirty="0"/>
              <a:t>ου</a:t>
            </a:r>
            <a:r>
              <a:rPr lang="el-GR" dirty="0"/>
              <a:t> αιώνα σείστηκε από την προδοσία του </a:t>
            </a:r>
            <a:r>
              <a:rPr lang="en-GB" dirty="0"/>
              <a:t>Zevi</a:t>
            </a:r>
            <a:r>
              <a:rPr lang="el-GR" dirty="0"/>
              <a:t>. Από τότε η παραδοσιακή μεσσιανική πίστη </a:t>
            </a:r>
            <a:r>
              <a:rPr lang="el-GR" dirty="0" err="1"/>
              <a:t>παρήκμασε</a:t>
            </a:r>
            <a:r>
              <a:rPr lang="el-GR" dirty="0"/>
              <a:t> μέσα στον Ιουδαϊσμό. Παράλληλα οι ορθολογιστικές τάσεις του </a:t>
            </a:r>
            <a:r>
              <a:rPr lang="el-GR" b="1" dirty="0"/>
              <a:t>Ταλμουδικού Ιουδαϊσμού </a:t>
            </a:r>
            <a:r>
              <a:rPr lang="el-GR" dirty="0"/>
              <a:t>είχαν συνεχίσει τη γρήγορη ανάπτυξή τους. Ωστόσο, η Μεσσιανική ιδέα επέζησε στον Ιουδαϊσμό εξαιτίας των αρχαίων ριζών της. Καθώς έφτανε ο 18</a:t>
            </a:r>
            <a:r>
              <a:rPr lang="el-GR" baseline="30000" dirty="0"/>
              <a:t>ος</a:t>
            </a:r>
            <a:r>
              <a:rPr lang="el-GR" dirty="0"/>
              <a:t> αιώνας, όλος ο Δυτικός πολιτισμός στράφηκε προς τον ορθολογισμό, που δοξάστηκε ως Διαφωτισμός.</a:t>
            </a:r>
          </a:p>
          <a:p>
            <a:r>
              <a:rPr lang="el-GR" dirty="0"/>
              <a:t>Στον </a:t>
            </a:r>
            <a:r>
              <a:rPr lang="el-GR" b="1" dirty="0"/>
              <a:t>18</a:t>
            </a:r>
            <a:r>
              <a:rPr lang="el-GR" b="1" baseline="30000" dirty="0"/>
              <a:t>ο</a:t>
            </a:r>
            <a:r>
              <a:rPr lang="el-GR" b="1" dirty="0"/>
              <a:t> αιώνα </a:t>
            </a:r>
            <a:r>
              <a:rPr lang="el-GR" dirty="0"/>
              <a:t>έκανε την εμφάνισή του το </a:t>
            </a:r>
            <a:r>
              <a:rPr lang="el-GR" b="1" dirty="0" err="1"/>
              <a:t>Χασιδικό</a:t>
            </a:r>
            <a:r>
              <a:rPr lang="el-GR" b="1" dirty="0"/>
              <a:t> κίνημα</a:t>
            </a:r>
            <a:r>
              <a:rPr lang="el-GR" dirty="0"/>
              <a:t>. Επαναβεβαίωσε τις </a:t>
            </a:r>
            <a:r>
              <a:rPr lang="el-GR" dirty="0" err="1"/>
              <a:t>μυστικίζουσες</a:t>
            </a:r>
            <a:r>
              <a:rPr lang="el-GR" dirty="0"/>
              <a:t> απόψεις σε μία προσπάθεια να σώσει την αρχαία πίστη από τον στείρο ορθολογισμό. Η κύρια έμφασή του ήταν ότι «</a:t>
            </a:r>
            <a:r>
              <a:rPr lang="el-GR" i="1" dirty="0"/>
              <a:t>η κατάσταση του Ιουδαίου πρέπει να βιώνεται μάλλον ή να μελετάται</a:t>
            </a:r>
            <a:r>
              <a:rPr lang="el-GR" dirty="0"/>
              <a:t>» (ιστορία κάποιου </a:t>
            </a:r>
            <a:r>
              <a:rPr lang="el-GR" dirty="0" err="1"/>
              <a:t>ραββίνου</a:t>
            </a:r>
            <a:r>
              <a:rPr lang="el-GR" dirty="0"/>
              <a:t> στην Κρακοβία, σ. 60). Το μήνυμα είναι καθαρό: η αλήθεια είναι τόσο κοντά όσο και η καρδιά μας. Ο </a:t>
            </a:r>
            <a:r>
              <a:rPr lang="el-GR" dirty="0" err="1"/>
              <a:t>Χασιδισμός</a:t>
            </a:r>
            <a:r>
              <a:rPr lang="el-GR" dirty="0"/>
              <a:t>, που είχε το κέντρο του στην Πολωνία και τη Ρωσία, επιδίωξε να συλλάβει σε κάθε λεπτό που περνάει τη χαρά και τη γιορτή που θα συνόδευε τον ερχομό του Μεσσία. Το μήνυμα των </a:t>
            </a:r>
            <a:r>
              <a:rPr lang="el-GR" dirty="0" err="1"/>
              <a:t>Χασιδιστών</a:t>
            </a:r>
            <a:r>
              <a:rPr lang="el-GR" dirty="0"/>
              <a:t> (=ευσεβών) είναι ότι δεν χρειάζεται να είναι κανείς λόγιος για να ανακαλύψει τον Θεό, και πως οι άνθρωποι μπορούν να βιώσουν τον Θεό και πριν από την εποχή του Μεσσία. Ανέπτυξαν την τάση το να ζει κανείς ολόκληρη τη ζωή μυστηριακά. Ήταν </a:t>
            </a:r>
            <a:r>
              <a:rPr lang="el-GR" dirty="0" err="1"/>
              <a:t>νομιστές</a:t>
            </a:r>
            <a:r>
              <a:rPr lang="el-GR" dirty="0"/>
              <a:t>, αφού έμεναν πιστοί στον Ταλμουδικό νόμο, γι’ αυτούς ο νόμος ήταν η θεία οδός της ζωής. Ήταν μυστικιστές, αφού κάθε λεπτομέρεια της ύπαρξή τους τη γιόρταζαν σαν μετάδοση της αγάπης του Θεού, αλλά αρνιόταν τον υπερβατικό, </a:t>
            </a:r>
            <a:r>
              <a:rPr lang="el-GR" dirty="0" err="1"/>
              <a:t>αιρεσιακό</a:t>
            </a:r>
            <a:r>
              <a:rPr lang="el-GR" dirty="0"/>
              <a:t> ελιτισμό της </a:t>
            </a:r>
            <a:r>
              <a:rPr lang="el-GR" dirty="0" err="1"/>
              <a:t>Καββάλας</a:t>
            </a:r>
            <a:r>
              <a:rPr lang="el-GR" dirty="0"/>
              <a:t>.</a:t>
            </a:r>
          </a:p>
        </p:txBody>
      </p:sp>
    </p:spTree>
    <p:extLst>
      <p:ext uri="{BB962C8B-B14F-4D97-AF65-F5344CB8AC3E}">
        <p14:creationId xmlns:p14="http://schemas.microsoft.com/office/powerpoint/2010/main" val="39480849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1327D03-4540-9C8D-59ED-DE58846B89EA}"/>
              </a:ext>
            </a:extLst>
          </p:cNvPr>
          <p:cNvSpPr>
            <a:spLocks noGrp="1"/>
          </p:cNvSpPr>
          <p:nvPr>
            <p:ph type="title"/>
          </p:nvPr>
        </p:nvSpPr>
        <p:spPr>
          <a:xfrm>
            <a:off x="838200" y="1"/>
            <a:ext cx="10515600" cy="704850"/>
          </a:xfrm>
        </p:spPr>
        <p:txBody>
          <a:bodyPr>
            <a:noAutofit/>
          </a:bodyPr>
          <a:lstStyle/>
          <a:p>
            <a:pPr algn="ctr"/>
            <a:r>
              <a:rPr lang="el-GR" sz="3200" b="1" dirty="0"/>
              <a:t>ΙΟΥΔΑΪΣΜΟΣ</a:t>
            </a:r>
            <a:br>
              <a:rPr lang="el-GR" sz="3200" b="1" dirty="0"/>
            </a:br>
            <a:r>
              <a:rPr lang="el-GR" sz="3200" b="1" dirty="0"/>
              <a:t>Οι διωγμοί των Εβραίων</a:t>
            </a:r>
            <a:endParaRPr lang="el-GR" sz="3200" dirty="0"/>
          </a:p>
        </p:txBody>
      </p:sp>
      <p:sp>
        <p:nvSpPr>
          <p:cNvPr id="3" name="Θέση περιεχομένου 2">
            <a:extLst>
              <a:ext uri="{FF2B5EF4-FFF2-40B4-BE49-F238E27FC236}">
                <a16:creationId xmlns:a16="http://schemas.microsoft.com/office/drawing/2014/main" id="{5E1D40CA-D594-3EE5-F36F-9B335A858111}"/>
              </a:ext>
            </a:extLst>
          </p:cNvPr>
          <p:cNvSpPr>
            <a:spLocks noGrp="1"/>
          </p:cNvSpPr>
          <p:nvPr>
            <p:ph idx="1"/>
          </p:nvPr>
        </p:nvSpPr>
        <p:spPr>
          <a:xfrm>
            <a:off x="0" y="704850"/>
            <a:ext cx="12192000" cy="6153149"/>
          </a:xfrm>
        </p:spPr>
        <p:txBody>
          <a:bodyPr>
            <a:normAutofit fontScale="92500" lnSpcReduction="10000"/>
          </a:bodyPr>
          <a:lstStyle/>
          <a:p>
            <a:r>
              <a:rPr lang="el-GR" dirty="0"/>
              <a:t>Το </a:t>
            </a:r>
            <a:r>
              <a:rPr lang="el-GR" b="1" dirty="0" err="1"/>
              <a:t>Χασιδικό</a:t>
            </a:r>
            <a:r>
              <a:rPr lang="el-GR" b="1" dirty="0"/>
              <a:t> κίνημα </a:t>
            </a:r>
            <a:r>
              <a:rPr lang="el-GR" dirty="0"/>
              <a:t>στηριζόταν από διάφορους «</a:t>
            </a:r>
            <a:r>
              <a:rPr lang="en-GB" dirty="0"/>
              <a:t>rebbes</a:t>
            </a:r>
            <a:r>
              <a:rPr lang="el-GR" dirty="0"/>
              <a:t>» ή </a:t>
            </a:r>
            <a:r>
              <a:rPr lang="el-GR" dirty="0" err="1"/>
              <a:t>Χασιδιστές</a:t>
            </a:r>
            <a:r>
              <a:rPr lang="el-GR" dirty="0"/>
              <a:t> δασκάλους, προς τους οποίους οι οπαδοί τους έδειχναν πιστότητα. Δεν ισχυρίζονταν ότι είναι ο Μεσσίας, στον πραγματικό ερχομό του οποίου εξακολουθούσαν να πιστεύουν. </a:t>
            </a:r>
            <a:r>
              <a:rPr lang="el-GR" dirty="0">
                <a:effectLst>
                  <a:outerShdw blurRad="38100" dist="38100" dir="2700000" algn="tl">
                    <a:srgbClr val="000000">
                      <a:alpha val="43137"/>
                    </a:srgbClr>
                  </a:outerShdw>
                </a:effectLst>
              </a:rPr>
              <a:t>Χορός </a:t>
            </a:r>
            <a:r>
              <a:rPr lang="el-GR" dirty="0"/>
              <a:t>και </a:t>
            </a:r>
            <a:r>
              <a:rPr lang="el-GR" dirty="0">
                <a:effectLst>
                  <a:outerShdw blurRad="38100" dist="38100" dir="2700000" algn="tl">
                    <a:srgbClr val="000000">
                      <a:alpha val="43137"/>
                    </a:srgbClr>
                  </a:outerShdw>
                </a:effectLst>
              </a:rPr>
              <a:t>εκστατικό τραγούδι </a:t>
            </a:r>
            <a:r>
              <a:rPr lang="el-GR" dirty="0"/>
              <a:t>χαρακτήριζαν τους Ευσεβείς, οι πιο πολλοί από τους οποίους θα καταβροχθίζονταν στο Ολοκαύτωμα των Ναζί. Οι Ευσεβείς με τα διακριτικά πλαϊνά μπουκλάκια, τις γενειάδες και τα μαύρα καπέλα γιόρταζαν τη ζωή, ακόμη και στα κάρα που τους μετέφεραν στα στρατόπεδα θανάτου.</a:t>
            </a:r>
          </a:p>
          <a:p>
            <a:r>
              <a:rPr lang="el-GR" dirty="0"/>
              <a:t>Στη Δυτική Ευρώπη ο ορθολογιστικός Ιουδαϊσμός εξελίχθηκε σε αυτό που ονομάστηκε </a:t>
            </a:r>
            <a:r>
              <a:rPr lang="el-GR" b="1" dirty="0"/>
              <a:t>κίνημα Μεταρρύθμισης</a:t>
            </a:r>
            <a:r>
              <a:rPr lang="el-GR" dirty="0"/>
              <a:t>. Εμφανίστηκε τον </a:t>
            </a:r>
            <a:r>
              <a:rPr lang="el-GR" b="1" dirty="0"/>
              <a:t>19</a:t>
            </a:r>
            <a:r>
              <a:rPr lang="el-GR" b="1" baseline="30000" dirty="0"/>
              <a:t>ο</a:t>
            </a:r>
            <a:r>
              <a:rPr lang="el-GR" b="1" dirty="0"/>
              <a:t> αιώνα </a:t>
            </a:r>
            <a:r>
              <a:rPr lang="el-GR" dirty="0"/>
              <a:t>στη </a:t>
            </a:r>
            <a:r>
              <a:rPr lang="el-GR" b="1" dirty="0"/>
              <a:t>Γερμανία</a:t>
            </a:r>
            <a:r>
              <a:rPr lang="el-GR" dirty="0"/>
              <a:t>, και απέρριψε τις απόψεις εκείνες του Ιουδαϊσμού που χώριζε τους Εβραίους από την κοινότητα των μη Εβραίων. Θεωρούσαν τους αρχαίους Ιουδαϊκούς νόμους ως μηχανισμούς αυτοαπομόνωσης. Συνηγορούσαν στη διατήρηση εκείνων μόνο των νόμων που είχαν ηθικό περιεχόμενο. Οι χαρακτηριστικοί νόμοι δίαιτας απορρίφθηκαν, ενώ διατηρήθηκε σε ισχύ ο Δεκάλογος του Μωυσή. Οι Μεταρρυθμισμένοι Εβραίοι αποκάλυψαν έντονες αφομοιωτικές τάσεις, αίροντας ποικίλους νομικούς περιορισμούς, που τους κρατούσαν στην κατάσταση παρία. Με νομικά απελευθερωτικά μέτρα που ήρθαν στα </a:t>
            </a:r>
            <a:r>
              <a:rPr lang="el-GR" b="1" dirty="0"/>
              <a:t>1860 </a:t>
            </a:r>
            <a:r>
              <a:rPr lang="el-GR" dirty="0"/>
              <a:t>και </a:t>
            </a:r>
            <a:r>
              <a:rPr lang="el-GR" b="1" dirty="0"/>
              <a:t>1870,</a:t>
            </a:r>
            <a:r>
              <a:rPr lang="el-GR" dirty="0"/>
              <a:t> οι ευρωπαϊκές κοινότητες έδειξαν πως ήταν πρόθυμες να προσφέρουν φιλικό χέρι.  </a:t>
            </a:r>
          </a:p>
          <a:p>
            <a:endParaRPr lang="el-GR" dirty="0"/>
          </a:p>
        </p:txBody>
      </p:sp>
    </p:spTree>
    <p:extLst>
      <p:ext uri="{BB962C8B-B14F-4D97-AF65-F5344CB8AC3E}">
        <p14:creationId xmlns:p14="http://schemas.microsoft.com/office/powerpoint/2010/main" val="30993950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4FE1386-F25B-44F9-ADC7-8DBB28EF24C3}"/>
              </a:ext>
            </a:extLst>
          </p:cNvPr>
          <p:cNvSpPr>
            <a:spLocks noGrp="1"/>
          </p:cNvSpPr>
          <p:nvPr>
            <p:ph type="title"/>
          </p:nvPr>
        </p:nvSpPr>
        <p:spPr>
          <a:xfrm>
            <a:off x="838200" y="1"/>
            <a:ext cx="10515600" cy="762000"/>
          </a:xfrm>
        </p:spPr>
        <p:txBody>
          <a:bodyPr>
            <a:normAutofit fontScale="90000"/>
          </a:bodyPr>
          <a:lstStyle/>
          <a:p>
            <a:pPr algn="ctr"/>
            <a:r>
              <a:rPr lang="el-GR" sz="3600" b="1" dirty="0"/>
              <a:t>ΙΟΥΔΑΪΣΜΟΣ</a:t>
            </a:r>
            <a:br>
              <a:rPr lang="el-GR" sz="3600" b="1" dirty="0"/>
            </a:br>
            <a:r>
              <a:rPr lang="el-GR" sz="3600" b="1" dirty="0"/>
              <a:t>Οι διωγμοί των Εβραίων</a:t>
            </a:r>
            <a:endParaRPr lang="el-GR" sz="3600" dirty="0"/>
          </a:p>
        </p:txBody>
      </p:sp>
      <p:sp>
        <p:nvSpPr>
          <p:cNvPr id="3" name="Θέση περιεχομένου 2">
            <a:extLst>
              <a:ext uri="{FF2B5EF4-FFF2-40B4-BE49-F238E27FC236}">
                <a16:creationId xmlns:a16="http://schemas.microsoft.com/office/drawing/2014/main" id="{603FB4C3-B618-C06B-BEC4-F198D8F34E3E}"/>
              </a:ext>
            </a:extLst>
          </p:cNvPr>
          <p:cNvSpPr>
            <a:spLocks noGrp="1"/>
          </p:cNvSpPr>
          <p:nvPr>
            <p:ph idx="1"/>
          </p:nvPr>
        </p:nvSpPr>
        <p:spPr>
          <a:xfrm>
            <a:off x="0" y="762000"/>
            <a:ext cx="12192000" cy="6095999"/>
          </a:xfrm>
        </p:spPr>
        <p:txBody>
          <a:bodyPr>
            <a:normAutofit fontScale="85000" lnSpcReduction="10000"/>
          </a:bodyPr>
          <a:lstStyle/>
          <a:p>
            <a:r>
              <a:rPr lang="el-GR" dirty="0"/>
              <a:t>Τα γεγονότα αυτά δεν τα είδαν όλοι οι Εβραίοι με αισιόδοξα αισθήματα. Όσοι αντέδρασαν σ’ αυτές τις </a:t>
            </a:r>
            <a:r>
              <a:rPr lang="el-GR" dirty="0" err="1"/>
              <a:t>μοντερνίζουσες</a:t>
            </a:r>
            <a:r>
              <a:rPr lang="el-GR" dirty="0"/>
              <a:t> τάσεις με αυστηρή επιμονή στους αποκεκαλυμμένους νόμους της </a:t>
            </a:r>
            <a:r>
              <a:rPr lang="en-GB" dirty="0"/>
              <a:t>Torah </a:t>
            </a:r>
            <a:r>
              <a:rPr lang="el-GR" dirty="0"/>
              <a:t>πήραν την ετικέτα του </a:t>
            </a:r>
            <a:r>
              <a:rPr lang="el-GR" b="1" dirty="0"/>
              <a:t>Ορθόδοξου</a:t>
            </a:r>
            <a:r>
              <a:rPr lang="el-GR" dirty="0"/>
              <a:t>.</a:t>
            </a:r>
          </a:p>
          <a:p>
            <a:r>
              <a:rPr lang="el-GR" dirty="0"/>
              <a:t>Το </a:t>
            </a:r>
            <a:r>
              <a:rPr lang="el-GR" b="1" dirty="0"/>
              <a:t>συντηρητικό κίνημα </a:t>
            </a:r>
            <a:r>
              <a:rPr lang="el-GR" dirty="0"/>
              <a:t>βγήκε από την ομάδα Μεταρρύθμισης, αποσχίσθηκε το 1845. Ο </a:t>
            </a:r>
            <a:r>
              <a:rPr lang="el-GR" b="1" dirty="0"/>
              <a:t>Συντηρητισμός</a:t>
            </a:r>
            <a:r>
              <a:rPr lang="el-GR" dirty="0"/>
              <a:t> κατέκρινε το κίνημα της Μεταρρύθμισης για έντονη έμφαση στις φιλοσοφικές αφαιρέσεις, ενώ εγκαταλειπόταν η ιουδαϊκή παράδοση. Αντιπροσώπευε μία μέση θέση μεταξύ Ορθοδοξίας και Μεταρρυθμισμένου Ιουδαϊσμού. Οι Συντηρητικοί απεμπόλησαν τον πανάρχαιο χωρισμό των γυναικών στα χωριστά μπαλκόνια της συναγωγής, επέτρεψαν στα μέλη της να πηγαίνουν στη συναγωγή το Σάββατο οδηγώντας το αμάξι τους και διακήρυτταν πως η </a:t>
            </a:r>
            <a:r>
              <a:rPr lang="en-GB" dirty="0"/>
              <a:t>Torah</a:t>
            </a:r>
            <a:r>
              <a:rPr lang="el-GR" dirty="0"/>
              <a:t> δεν είναι κατά γράμμα ο λόγος του Θεού.</a:t>
            </a:r>
          </a:p>
          <a:p>
            <a:r>
              <a:rPr lang="el-GR" dirty="0"/>
              <a:t>Στις αρχές του </a:t>
            </a:r>
            <a:r>
              <a:rPr lang="el-GR" b="1" dirty="0"/>
              <a:t>20</a:t>
            </a:r>
            <a:r>
              <a:rPr lang="el-GR" b="1" baseline="30000" dirty="0"/>
              <a:t>ου</a:t>
            </a:r>
            <a:r>
              <a:rPr lang="el-GR" b="1" dirty="0"/>
              <a:t> αιώνα </a:t>
            </a:r>
            <a:r>
              <a:rPr lang="el-GR" dirty="0"/>
              <a:t>ο </a:t>
            </a:r>
            <a:r>
              <a:rPr lang="el-GR" b="1" dirty="0" err="1"/>
              <a:t>Μαρδοχαίος</a:t>
            </a:r>
            <a:r>
              <a:rPr lang="el-GR" b="1" dirty="0"/>
              <a:t> </a:t>
            </a:r>
            <a:r>
              <a:rPr lang="en-GB" b="1" dirty="0"/>
              <a:t>Kaplan </a:t>
            </a:r>
            <a:r>
              <a:rPr lang="el-GR" dirty="0"/>
              <a:t>άρχισε να αναπτύσσει τις απόψεις του για την «ανασυγκρότηση». Η «</a:t>
            </a:r>
            <a:r>
              <a:rPr lang="el-GR" b="1" dirty="0"/>
              <a:t>Ανασυγκρότηση</a:t>
            </a:r>
            <a:r>
              <a:rPr lang="el-GR" dirty="0"/>
              <a:t>» βγήκε από τα </a:t>
            </a:r>
            <a:r>
              <a:rPr lang="el-GR" dirty="0" err="1"/>
              <a:t>εκκοσμικευμένα</a:t>
            </a:r>
            <a:r>
              <a:rPr lang="el-GR" dirty="0"/>
              <a:t> κινήματα του Αμερικανικού Συντηρητισμού. Ο Θεός στα μάτια του </a:t>
            </a:r>
            <a:r>
              <a:rPr lang="en-GB" dirty="0"/>
              <a:t>Kaplan</a:t>
            </a:r>
            <a:r>
              <a:rPr lang="en-GB" b="1" dirty="0"/>
              <a:t> </a:t>
            </a:r>
            <a:r>
              <a:rPr lang="el-GR" dirty="0"/>
              <a:t>από θείο πρόσωπο κατέληξε να είναι </a:t>
            </a:r>
            <a:r>
              <a:rPr lang="el-GR" dirty="0">
                <a:effectLst>
                  <a:outerShdw blurRad="38100" dist="38100" dir="2700000" algn="tl">
                    <a:srgbClr val="000000">
                      <a:alpha val="43137"/>
                    </a:srgbClr>
                  </a:outerShdw>
                </a:effectLst>
              </a:rPr>
              <a:t>μία διαδικασία που βοηθούσε στον ερχομό της σωτηρίας </a:t>
            </a:r>
            <a:r>
              <a:rPr lang="el-GR" dirty="0"/>
              <a:t>των Εβραίων, και ως σωτηρία ορίστηκε η επίτευξη του ανώτατου δυναμικού από το άτομο μέσω του ιουδαϊκού τρόπου ζωής. Αντλώντας από την Αμερικανική φιλοσοφία του πραγματισμού προσπάθησε να αναπλάσει τον Ιουδαϊσμό τονίζοντας το λειτούργημα πάνω από τη μορφή και τη διαδικασία πάνω από το διανοητικό ή πνευματικό περιεχόμενο. Επικρίθηκε από τους πιο συντηρητικούς Εβραίους.   </a:t>
            </a:r>
          </a:p>
        </p:txBody>
      </p:sp>
    </p:spTree>
    <p:extLst>
      <p:ext uri="{BB962C8B-B14F-4D97-AF65-F5344CB8AC3E}">
        <p14:creationId xmlns:p14="http://schemas.microsoft.com/office/powerpoint/2010/main" val="39787133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B86391B-A122-D1F3-E655-47C1096F545F}"/>
              </a:ext>
            </a:extLst>
          </p:cNvPr>
          <p:cNvSpPr>
            <a:spLocks noGrp="1"/>
          </p:cNvSpPr>
          <p:nvPr>
            <p:ph type="title"/>
          </p:nvPr>
        </p:nvSpPr>
        <p:spPr>
          <a:xfrm>
            <a:off x="771525" y="18256"/>
            <a:ext cx="10515600" cy="972344"/>
          </a:xfrm>
        </p:spPr>
        <p:txBody>
          <a:bodyPr>
            <a:noAutofit/>
          </a:bodyPr>
          <a:lstStyle/>
          <a:p>
            <a:pPr algn="ctr"/>
            <a:r>
              <a:rPr lang="el-GR" sz="3600" b="1" dirty="0"/>
              <a:t>ΙΟΥΔΑΪΣΜΟΣ</a:t>
            </a:r>
            <a:br>
              <a:rPr lang="el-GR" sz="3600" b="1" dirty="0"/>
            </a:br>
            <a:r>
              <a:rPr lang="el-GR" sz="3600" b="1" dirty="0"/>
              <a:t>Οι διωγμοί των Εβραίων</a:t>
            </a:r>
          </a:p>
        </p:txBody>
      </p:sp>
      <p:sp>
        <p:nvSpPr>
          <p:cNvPr id="3" name="Θέση περιεχομένου 2">
            <a:extLst>
              <a:ext uri="{FF2B5EF4-FFF2-40B4-BE49-F238E27FC236}">
                <a16:creationId xmlns:a16="http://schemas.microsoft.com/office/drawing/2014/main" id="{4DA54109-4BCF-1B70-632F-6781B336850C}"/>
              </a:ext>
            </a:extLst>
          </p:cNvPr>
          <p:cNvSpPr>
            <a:spLocks noGrp="1"/>
          </p:cNvSpPr>
          <p:nvPr>
            <p:ph idx="1"/>
          </p:nvPr>
        </p:nvSpPr>
        <p:spPr>
          <a:xfrm>
            <a:off x="0" y="990600"/>
            <a:ext cx="12192000" cy="5849144"/>
          </a:xfrm>
        </p:spPr>
        <p:txBody>
          <a:bodyPr>
            <a:normAutofit fontScale="85000" lnSpcReduction="20000"/>
          </a:bodyPr>
          <a:lstStyle/>
          <a:p>
            <a:r>
              <a:rPr lang="el-GR" dirty="0"/>
              <a:t>Η </a:t>
            </a:r>
            <a:r>
              <a:rPr lang="el-GR" b="1" dirty="0"/>
              <a:t>διάσπαση σε διάφορες ομάδες μέσα στον σύγχρονο Ιουδαϊσμό </a:t>
            </a:r>
            <a:r>
              <a:rPr lang="el-GR" dirty="0"/>
              <a:t>συνέβη ως ανταπόκριση στις προκλήσεις που έθετε ένα όλο και πιο πολύ τεχνολογικό, ορθολογικό, </a:t>
            </a:r>
            <a:r>
              <a:rPr lang="el-GR" dirty="0" err="1"/>
              <a:t>εγκοσμιοκρατικό</a:t>
            </a:r>
            <a:r>
              <a:rPr lang="el-GR" dirty="0"/>
              <a:t>, Δυτικό περιβάλλον. Η παραδοσιακή Ευρωπαϊκή πολιτική είχε καταπιέσει τους Εβραίους. Μέσα στον </a:t>
            </a:r>
            <a:r>
              <a:rPr lang="el-GR" b="1" dirty="0"/>
              <a:t>19</a:t>
            </a:r>
            <a:r>
              <a:rPr lang="el-GR" b="1" baseline="30000" dirty="0"/>
              <a:t>ο</a:t>
            </a:r>
            <a:r>
              <a:rPr lang="el-GR" b="1" dirty="0"/>
              <a:t> αιώνα </a:t>
            </a:r>
            <a:r>
              <a:rPr lang="el-GR" dirty="0"/>
              <a:t>κάποιοι αισιόδοξοι ερμήνευσαν την εμφάνιση του </a:t>
            </a:r>
            <a:r>
              <a:rPr lang="el-GR" dirty="0" err="1"/>
              <a:t>εγκοσμιοκρατικού</a:t>
            </a:r>
            <a:r>
              <a:rPr lang="el-GR" dirty="0"/>
              <a:t> Μαρξισμού ως δύναμη υποστήριξης των σκοπών της Ιουδαϊκής απελευθέρωσης και αφομοίωσης. Το σοσιαλιστικό πρόγραμμα εναρμονιζόταν με την παραδοσιακή Ιουδαϊκή έμφαση επί της κοινωνικής δικαιοσύνης. </a:t>
            </a:r>
            <a:r>
              <a:rPr lang="el-GR" dirty="0" err="1"/>
              <a:t>Έστι</a:t>
            </a:r>
            <a:r>
              <a:rPr lang="el-GR" dirty="0"/>
              <a:t> πολλοί Εβραίοι μπήκαν σε σοσιαλιστικές κινήσεις. Επίσης, είδαν την άνοδο του εθνικισμού στην Ευρώπη ως θετικό παράγοντα. Οι Εβραίοι της Μεταρρύθμισης νόμισαν πως ο εθνικισμός μπορεί να φέρει το τέλος της μακράς ιστορίας των διωγμών, και οι Γερμανοί Εβραίοι διακήρυξαν την κοινή τους εθνικότητα με τους Γερμανούς Χριστιανούς. Επίσης, η πρόοδος της επιστήμης και της τεχνολογίας κατά τον 19</a:t>
            </a:r>
            <a:r>
              <a:rPr lang="el-GR" baseline="30000" dirty="0"/>
              <a:t>ο</a:t>
            </a:r>
            <a:r>
              <a:rPr lang="el-GR" dirty="0"/>
              <a:t> αιώνα θεωρήθηκε από πολλούς Εβραίους ως θετικός παράγοντας.</a:t>
            </a:r>
          </a:p>
          <a:p>
            <a:r>
              <a:rPr lang="el-GR" dirty="0"/>
              <a:t>Το </a:t>
            </a:r>
            <a:r>
              <a:rPr lang="el-GR" b="1" dirty="0"/>
              <a:t>1882</a:t>
            </a:r>
            <a:r>
              <a:rPr lang="el-GR" dirty="0"/>
              <a:t> εκδόθηκε το βιβλίο του </a:t>
            </a:r>
            <a:r>
              <a:rPr lang="en-GB" b="1" dirty="0"/>
              <a:t>Leon Pinsker </a:t>
            </a:r>
            <a:r>
              <a:rPr lang="el-GR" b="1" dirty="0"/>
              <a:t> </a:t>
            </a:r>
            <a:r>
              <a:rPr lang="el-GR" dirty="0"/>
              <a:t>τίτλο </a:t>
            </a:r>
            <a:r>
              <a:rPr lang="el-GR" b="1" dirty="0" err="1"/>
              <a:t>Αυτο</a:t>
            </a:r>
            <a:r>
              <a:rPr lang="el-GR" b="1" dirty="0"/>
              <a:t>- Χειραφέτηση</a:t>
            </a:r>
            <a:r>
              <a:rPr lang="el-GR" dirty="0"/>
              <a:t>. Η θέση που υποστήριζε ήταν ότι ο </a:t>
            </a:r>
            <a:r>
              <a:rPr lang="el-GR" dirty="0" err="1"/>
              <a:t>αντι</a:t>
            </a:r>
            <a:r>
              <a:rPr lang="el-GR" dirty="0"/>
              <a:t>- Σημιτισμός δεν θα ελεγχόταν αποτελεσματικά μέχρις ότου εμφανιζόταν ξανά επί της παγκόσμιας σκηνής ένα Ιουδαϊκό κράτος. Μέχρι τότε οι Ευρωπαίοι θα θεωρούσαν τους Εβραίους σαν κάτι αφύσικο. Μέχρι την ανάσταση του νέου Ιουδαϊκού κράτους οι Εβραίοι θα ήταν μία εθνότητα χωρίς πατρίδα, μία ψυχή χωρίς σώμα, ένας λαός φάντασμα, κάτι ανώμαλο και μισητό. Έπρεπε να υποστούν μεγάλες θυσίες για να ξαναφτιάξουν μία πατρίδα, για να τελειώσει η κατάστασή τους που έμοιαζε με ένα φάντασμα. Και αυτό μπορούσε να συμβεί μέσω της «αυτό-χειραφέτησης».</a:t>
            </a:r>
          </a:p>
        </p:txBody>
      </p:sp>
    </p:spTree>
    <p:extLst>
      <p:ext uri="{BB962C8B-B14F-4D97-AF65-F5344CB8AC3E}">
        <p14:creationId xmlns:p14="http://schemas.microsoft.com/office/powerpoint/2010/main" val="34493886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B9AC8FE-E3AD-2732-507C-9D18EE1A38BD}"/>
              </a:ext>
            </a:extLst>
          </p:cNvPr>
          <p:cNvSpPr>
            <a:spLocks noGrp="1"/>
          </p:cNvSpPr>
          <p:nvPr>
            <p:ph type="title"/>
          </p:nvPr>
        </p:nvSpPr>
        <p:spPr>
          <a:xfrm>
            <a:off x="838200" y="18255"/>
            <a:ext cx="10515600" cy="629445"/>
          </a:xfrm>
        </p:spPr>
        <p:txBody>
          <a:bodyPr>
            <a:noAutofit/>
          </a:bodyPr>
          <a:lstStyle/>
          <a:p>
            <a:pPr algn="ctr"/>
            <a:r>
              <a:rPr lang="el-GR" sz="2800" b="1" dirty="0"/>
              <a:t>ΙΟΥΔΑΪΣΜΟΣ</a:t>
            </a:r>
            <a:br>
              <a:rPr lang="el-GR" sz="2800" b="1" dirty="0"/>
            </a:br>
            <a:r>
              <a:rPr lang="el-GR" sz="2800" b="1" dirty="0"/>
              <a:t>Οι διωγμοί των Εβραίων</a:t>
            </a:r>
            <a:endParaRPr lang="el-GR" sz="2800" dirty="0"/>
          </a:p>
        </p:txBody>
      </p:sp>
      <p:sp>
        <p:nvSpPr>
          <p:cNvPr id="3" name="Θέση περιεχομένου 2">
            <a:extLst>
              <a:ext uri="{FF2B5EF4-FFF2-40B4-BE49-F238E27FC236}">
                <a16:creationId xmlns:a16="http://schemas.microsoft.com/office/drawing/2014/main" id="{E2A57CCC-8767-0B53-CD6E-DC9D14AF97D2}"/>
              </a:ext>
            </a:extLst>
          </p:cNvPr>
          <p:cNvSpPr>
            <a:spLocks noGrp="1"/>
          </p:cNvSpPr>
          <p:nvPr>
            <p:ph idx="1"/>
          </p:nvPr>
        </p:nvSpPr>
        <p:spPr>
          <a:xfrm>
            <a:off x="0" y="647700"/>
            <a:ext cx="12192000" cy="6210300"/>
          </a:xfrm>
        </p:spPr>
        <p:txBody>
          <a:bodyPr>
            <a:normAutofit fontScale="92500" lnSpcReduction="20000"/>
          </a:bodyPr>
          <a:lstStyle/>
          <a:p>
            <a:r>
              <a:rPr lang="el-GR" dirty="0"/>
              <a:t>Οι Σιωνιστές ( ή αυτοί που συμφωνούσαν με τον </a:t>
            </a:r>
            <a:r>
              <a:rPr lang="en-GB" dirty="0"/>
              <a:t>Pinsker</a:t>
            </a:r>
            <a:r>
              <a:rPr lang="el-GR" dirty="0"/>
              <a:t> για την ανάγκη ίδρυσης της ιουδαϊκής πατρίδας) είδαν σημεία κινδύνου στα ίδια στοιχεία που άλλοι Εβραίοι είδαν πιο αισιόδοξα. Οι Σιωνιστές παρατήρησαν ότι οι χριστιανοί σοσιαλιστές είχαν την κακή ροπή να ταυτίζουν τον καπιταλιστικό εχθρό με τους Ιουδαίους τραπεζίτες. Το ερώτημα ήταν: η άνοδος των σοσιαλιστών προοιωνιζόταν κάτι καλό για τους Εβραίους; </a:t>
            </a:r>
          </a:p>
          <a:p>
            <a:r>
              <a:rPr lang="el-GR" dirty="0"/>
              <a:t>Η υπόθεση </a:t>
            </a:r>
            <a:r>
              <a:rPr lang="en-GB" dirty="0"/>
              <a:t>Dreyfus </a:t>
            </a:r>
            <a:r>
              <a:rPr lang="el-GR" dirty="0"/>
              <a:t>στη Γαλλία έκανε τους Εβραίους να αμφισβητήσουν τα κέρδη από τον εθνικισμό. Ο </a:t>
            </a:r>
            <a:r>
              <a:rPr lang="en-GB" b="1" dirty="0"/>
              <a:t>Dreyfus</a:t>
            </a:r>
            <a:r>
              <a:rPr lang="en-GB" dirty="0"/>
              <a:t>, </a:t>
            </a:r>
            <a:r>
              <a:rPr lang="el-GR" dirty="0"/>
              <a:t>Εβραίος Γάλλος αξιωματικός, ψευδώς κατηγορήθηκε ότι πούλαγε μυστικά στους Γερμανούς. Στα 1890 το επεισόδιο κατέλαβε τους κύριους τίτλους των εφημερίδων και πολλοί Γάλλοι τον θεώρησαν ένοχο. Αυτό έδειξε πως ο ανερχόμενος εθνικισμός μπορούσε εύκολα να επιτρέψει τον φόβο «πέμπτης φάλαγγας» των Εβραίων.</a:t>
            </a:r>
          </a:p>
          <a:p>
            <a:r>
              <a:rPr lang="el-GR" dirty="0"/>
              <a:t>Η επιστήμη ήταν επίσης δίκοπο μαχαίρι. Αν και οι επιστήμες της φυσικής και της χημείας ενθάρρυναν την ορθολογικότητα, η </a:t>
            </a:r>
            <a:r>
              <a:rPr lang="el-GR" dirty="0" err="1"/>
              <a:t>ψευτοεπιστήμη</a:t>
            </a:r>
            <a:r>
              <a:rPr lang="el-GR" dirty="0"/>
              <a:t> των φυλετικών διαφορών πρόσφερε στους αντισημίτες ένα </a:t>
            </a:r>
            <a:r>
              <a:rPr lang="en-GB" dirty="0"/>
              <a:t>forum </a:t>
            </a:r>
            <a:r>
              <a:rPr lang="el-GR" dirty="0"/>
              <a:t>μίσους υπό τη μάσκα της επιστήμης. Κατά το τέλος του αιώνα, έγινε ευρύτερα δεκτό πως η επιστήμη αποδείκνυε τη βιολογική ανωτερότητα της Άριας φυλής πάνω από τους Σημιτικούς λαούς. Αρκετές γενιές αργότερα η τριάδα σοσιαλισμού, εθνικισμού και επιστημονικής έρευνας συγχωνεύτηκε για το σχηματισμό του Ναζισμού, του οποίου οι απάνθρωπες πράξεις θα φανερώσουν την σοφία της πρότασης του </a:t>
            </a:r>
            <a:r>
              <a:rPr lang="en-GB" dirty="0"/>
              <a:t>Pinsker</a:t>
            </a:r>
            <a:r>
              <a:rPr lang="el-GR" dirty="0"/>
              <a:t>.</a:t>
            </a:r>
          </a:p>
        </p:txBody>
      </p:sp>
    </p:spTree>
    <p:extLst>
      <p:ext uri="{BB962C8B-B14F-4D97-AF65-F5344CB8AC3E}">
        <p14:creationId xmlns:p14="http://schemas.microsoft.com/office/powerpoint/2010/main" val="18576428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1BD98D5-D57F-BC27-6751-EC4336C3575E}"/>
              </a:ext>
            </a:extLst>
          </p:cNvPr>
          <p:cNvSpPr>
            <a:spLocks noGrp="1"/>
          </p:cNvSpPr>
          <p:nvPr>
            <p:ph type="title"/>
          </p:nvPr>
        </p:nvSpPr>
        <p:spPr>
          <a:xfrm>
            <a:off x="838200" y="18256"/>
            <a:ext cx="10515600" cy="848520"/>
          </a:xfrm>
        </p:spPr>
        <p:txBody>
          <a:bodyPr>
            <a:normAutofit fontScale="90000"/>
          </a:bodyPr>
          <a:lstStyle/>
          <a:p>
            <a:pPr algn="ctr"/>
            <a:r>
              <a:rPr lang="el-GR" sz="3600" b="1" dirty="0"/>
              <a:t>ΙΟΥΔΑΪΣΜΟΣ</a:t>
            </a:r>
            <a:br>
              <a:rPr lang="el-GR" sz="3600" b="1" dirty="0"/>
            </a:br>
            <a:r>
              <a:rPr lang="el-GR" sz="3600" b="1" dirty="0"/>
              <a:t>Οι διωγμοί των Εβραίων</a:t>
            </a:r>
            <a:endParaRPr lang="el-GR" sz="3600" dirty="0"/>
          </a:p>
        </p:txBody>
      </p:sp>
      <p:sp>
        <p:nvSpPr>
          <p:cNvPr id="3" name="Θέση περιεχομένου 2">
            <a:extLst>
              <a:ext uri="{FF2B5EF4-FFF2-40B4-BE49-F238E27FC236}">
                <a16:creationId xmlns:a16="http://schemas.microsoft.com/office/drawing/2014/main" id="{5008D460-B091-2C5A-6DF9-4A4273CECDFD}"/>
              </a:ext>
            </a:extLst>
          </p:cNvPr>
          <p:cNvSpPr>
            <a:spLocks noGrp="1"/>
          </p:cNvSpPr>
          <p:nvPr>
            <p:ph idx="1"/>
          </p:nvPr>
        </p:nvSpPr>
        <p:spPr>
          <a:xfrm>
            <a:off x="0" y="866776"/>
            <a:ext cx="12192000" cy="5991224"/>
          </a:xfrm>
        </p:spPr>
        <p:txBody>
          <a:bodyPr>
            <a:normAutofit fontScale="92500" lnSpcReduction="20000"/>
          </a:bodyPr>
          <a:lstStyle/>
          <a:p>
            <a:r>
              <a:rPr lang="el-GR" dirty="0"/>
              <a:t>Η Οθωμανική Αυτοκρατορία που μέχρι το 1918 είχε τον έλεγχο της Παλαιστίνης, επίσημα είχε προβάλλει εμπόδια στη μετανάστευση των Εβραίων στην αρχαία τους πατρίδα. Στα </a:t>
            </a:r>
            <a:r>
              <a:rPr lang="el-GR" b="1" dirty="0"/>
              <a:t>1840</a:t>
            </a:r>
            <a:r>
              <a:rPr lang="el-GR" dirty="0"/>
              <a:t> μόνο 10.000 Εβραίοι βρίσκονταν στην περιοχή, στα </a:t>
            </a:r>
            <a:r>
              <a:rPr lang="el-GR" b="1" dirty="0"/>
              <a:t>1881</a:t>
            </a:r>
            <a:r>
              <a:rPr lang="el-GR" dirty="0"/>
              <a:t> 24.000 Εβραίοι ζούσαν εκεί και κατά την έκρηξη του </a:t>
            </a:r>
            <a:r>
              <a:rPr lang="el-GR" b="1" dirty="0"/>
              <a:t>Α΄ Παγκοσμίου Πολέμου </a:t>
            </a:r>
            <a:r>
              <a:rPr lang="el-GR" dirty="0"/>
              <a:t>85.000 Εβραίοι ζούσαν στην Παλαιστίνη. Στον Πόλεμο αυτό, ο υπουργός των Εξωτερικών της Μεγάλης Βρετανίας εξέδωσε κείμενο με το οποίο απέβλεπε να κερδίσει την υποστήριξη των Αμερικανών Εβραίων για την προσπάθεια του Συμμαχικού πολέμου, ενώ μείωνε την απόφαση των Γερμανών Εβραίων να συνεχίσουν τον αγώνα. Αργότερα το κείμενο αυτό έγινε γνωστό ως </a:t>
            </a:r>
            <a:r>
              <a:rPr lang="el-GR" b="1" dirty="0"/>
              <a:t>«Διακήρυξη του </a:t>
            </a:r>
            <a:r>
              <a:rPr lang="en-GB" b="1" dirty="0"/>
              <a:t>Balfour</a:t>
            </a:r>
            <a:r>
              <a:rPr lang="el-GR" b="1" dirty="0"/>
              <a:t>»</a:t>
            </a:r>
            <a:r>
              <a:rPr lang="el-GR" dirty="0"/>
              <a:t> και υποσχόταν πως η ήττα της Γερμανίας θα φέρει την ασφάλεια της Παλαιστίνης από τους Τούρκους, η οποία έτσι θα μετατραπεί στην επιθυμητή πατρίδα. </a:t>
            </a:r>
          </a:p>
          <a:p>
            <a:r>
              <a:rPr lang="el-GR" dirty="0"/>
              <a:t>Με τη Συμμαχική νίκη, η Παλαιστίνη έγινε Βρετανικό Προτεκτοράτο, για λόγους όμως στρατηγικούς δεν εκπλήρωσε ο </a:t>
            </a:r>
            <a:r>
              <a:rPr lang="en-GB" dirty="0"/>
              <a:t>Balfour</a:t>
            </a:r>
            <a:r>
              <a:rPr lang="el-GR" dirty="0"/>
              <a:t> τις υποσχέσεις του. Μετά τον πόλεμο, οι Βρετανοί απέφευγαν να εξοργίσουν τους Μουσουλμάνους ασκώντας </a:t>
            </a:r>
            <a:r>
              <a:rPr lang="el-GR" dirty="0" err="1"/>
              <a:t>φιλοεβραϊκή</a:t>
            </a:r>
            <a:r>
              <a:rPr lang="el-GR" dirty="0"/>
              <a:t> πολιτική, αφού Άραβες πατριώτες μπορούσαν πολύ εύκολα να σαμποτάρουν τη Διώρυγα του Σουέζ, ζωτική γραμμή επικοινωνίας της Βρετανίας προς τις Ινδίες. Συνεπώς, η Βρετανία έθεσε εκτός νόμου τη μετανάστευση στην Παλαιστίνη, παρόλα αυτά οι Εβραίοι πήγαιναν. Στα 1</a:t>
            </a:r>
            <a:r>
              <a:rPr lang="el-GR" b="1" dirty="0"/>
              <a:t>933</a:t>
            </a:r>
            <a:r>
              <a:rPr lang="el-GR" dirty="0"/>
              <a:t>, έτος ανόδου του Χίτλερ στην εξουσία, 250.000 Εβραίοι βρίσκονταν στην Παλαιστίνη. Μετά από έξι χρόνια διωγμού από τους Ναζί, μισό εκατομμύριο Εβραίοι ζούσαν στη </a:t>
            </a:r>
            <a:r>
              <a:rPr lang="el-GR" dirty="0" err="1"/>
              <a:t>Σιών</a:t>
            </a:r>
            <a:r>
              <a:rPr lang="el-GR" dirty="0"/>
              <a:t>.</a:t>
            </a:r>
          </a:p>
        </p:txBody>
      </p:sp>
    </p:spTree>
    <p:extLst>
      <p:ext uri="{BB962C8B-B14F-4D97-AF65-F5344CB8AC3E}">
        <p14:creationId xmlns:p14="http://schemas.microsoft.com/office/powerpoint/2010/main" val="38298178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E87B728-BC37-76DD-7C65-71ECAFED7F4A}"/>
              </a:ext>
            </a:extLst>
          </p:cNvPr>
          <p:cNvSpPr>
            <a:spLocks noGrp="1"/>
          </p:cNvSpPr>
          <p:nvPr>
            <p:ph type="title"/>
          </p:nvPr>
        </p:nvSpPr>
        <p:spPr>
          <a:xfrm>
            <a:off x="838200" y="18255"/>
            <a:ext cx="10515600" cy="762795"/>
          </a:xfrm>
        </p:spPr>
        <p:txBody>
          <a:bodyPr>
            <a:normAutofit fontScale="90000"/>
          </a:bodyPr>
          <a:lstStyle/>
          <a:p>
            <a:pPr algn="ctr"/>
            <a:r>
              <a:rPr lang="el-GR" sz="3600" b="1" dirty="0"/>
              <a:t>ΙΟΥΔΑΪΣΜΟΣ</a:t>
            </a:r>
            <a:br>
              <a:rPr lang="el-GR" sz="3600" b="1" dirty="0"/>
            </a:br>
            <a:r>
              <a:rPr lang="el-GR" sz="3600" b="1" dirty="0"/>
              <a:t>Οι διωγμοί των Εβραίων</a:t>
            </a:r>
            <a:endParaRPr lang="el-GR" sz="3600" dirty="0"/>
          </a:p>
        </p:txBody>
      </p:sp>
      <p:sp>
        <p:nvSpPr>
          <p:cNvPr id="3" name="Θέση περιεχομένου 2">
            <a:extLst>
              <a:ext uri="{FF2B5EF4-FFF2-40B4-BE49-F238E27FC236}">
                <a16:creationId xmlns:a16="http://schemas.microsoft.com/office/drawing/2014/main" id="{A010A3CD-620C-FF81-7AD8-EB7C40BC55CF}"/>
              </a:ext>
            </a:extLst>
          </p:cNvPr>
          <p:cNvSpPr>
            <a:spLocks noGrp="1"/>
          </p:cNvSpPr>
          <p:nvPr>
            <p:ph idx="1"/>
          </p:nvPr>
        </p:nvSpPr>
        <p:spPr>
          <a:xfrm>
            <a:off x="0" y="781050"/>
            <a:ext cx="12192000" cy="6058695"/>
          </a:xfrm>
        </p:spPr>
        <p:txBody>
          <a:bodyPr>
            <a:normAutofit fontScale="92500" lnSpcReduction="20000"/>
          </a:bodyPr>
          <a:lstStyle/>
          <a:p>
            <a:r>
              <a:rPr lang="el-GR" dirty="0"/>
              <a:t>Στο τέλος του Β΄ Παγκοσμίου Πολέμου στα 1945, η Αγγλία επέλεξε την παράδοση της αποικίας των Ινδιών και της Παλαιστίνης. Η Παλαιστίνη θα ανήκε στη δύναμη που θα μπορούσε να υποστηρίξει με όπλα την απαίτησή της. Οι Εβραίοι δέχτηκαν την πρόκληση. Έξι </a:t>
            </a:r>
            <a:r>
              <a:rPr lang="el-GR" dirty="0" err="1"/>
              <a:t>εκατομύρια</a:t>
            </a:r>
            <a:r>
              <a:rPr lang="el-GR" dirty="0"/>
              <a:t> Εβραίοι είχαν πρόσφατα θανατωθεί στο Ναζιστικό Ολοκαύτωμα, αλλά από τη φρίκη του θανάτου τους βγήκε ο καταλύτης της ίδρυσης του κράτους του Ισραήλ. Οι Άραβες κατά παράδοση δεν θεώρησαν ποτέ την Παλαιστίνη ως ξεχωριστό έθνος, γιατί η ίδια η έννοια της χωριστής Παλαιστίνης ήταν προϊόν μόνο της Ιουδαϊκής ιστορίας. Ο αγώνας ήταν μεταξύ Ιουδαϊκού εθνικισμού (Σιωνισμού) και Παν- αραβικής απόφασης για επανάκτηση όλων των χαμένων Ισλαμικών εδαφών. Στα μάτια των Αράβων, το κράτος του Ισραήλ αντιπροσώπευε τη συνέχεια του ευρωπαϊκού αποικιακού καθεστώτος.</a:t>
            </a:r>
          </a:p>
          <a:p>
            <a:r>
              <a:rPr lang="el-GR" dirty="0"/>
              <a:t>Ενώ πολλοί Εβραίοι του Ισραήλ ήταν </a:t>
            </a:r>
            <a:r>
              <a:rPr lang="en-GB" b="1" dirty="0"/>
              <a:t>Sephardim</a:t>
            </a:r>
            <a:r>
              <a:rPr lang="en-GB" dirty="0"/>
              <a:t> (</a:t>
            </a:r>
            <a:r>
              <a:rPr lang="el-GR" dirty="0"/>
              <a:t>Εβραίοι γηγενείς της περιοχής), η ηγεσία του νέου έθνους ήταν από μετανάστες εξ Ευρώπης (ή </a:t>
            </a:r>
            <a:r>
              <a:rPr lang="en-GB" b="1" dirty="0"/>
              <a:t>Ashkenazim</a:t>
            </a:r>
            <a:r>
              <a:rPr lang="el-GR" dirty="0"/>
              <a:t>). Για τους Άραβες οι Εβραίοι δεν διέφεραν από τους Χριστιανούς σταυροφόρους, μία χιλιετηρίδα πριν. Ήταν ξένοι επιδρομείς, που αντιπροσώπευαν έναν διαλυόμενο Ευρωπαϊκό ιμπεριαλισμό. Οι </a:t>
            </a:r>
            <a:r>
              <a:rPr lang="en-GB" dirty="0"/>
              <a:t>Sephardim</a:t>
            </a:r>
            <a:r>
              <a:rPr lang="el-GR" dirty="0"/>
              <a:t> πρόβαλλαν κατηγορίες για μεταχείριση διακρίσεων από τους συμπατριώτες τους κυρίαρχους, καλύτερα μορφωμένους </a:t>
            </a:r>
            <a:r>
              <a:rPr lang="en-GB" dirty="0"/>
              <a:t>Ashkenazim</a:t>
            </a:r>
            <a:r>
              <a:rPr lang="el-GR" dirty="0"/>
              <a:t>. Επί του πεδίου της μάχης η Εβραϊκή ανωτερότητα ήταν προφανής, αρχικά κατά τη </a:t>
            </a:r>
            <a:r>
              <a:rPr lang="el-GR" b="1" dirty="0">
                <a:solidFill>
                  <a:srgbClr val="FF0000"/>
                </a:solidFill>
              </a:rPr>
              <a:t>δημιουργία του κράτους του Ισραήλ το 1948</a:t>
            </a:r>
            <a:r>
              <a:rPr lang="el-GR" dirty="0"/>
              <a:t>, και αργότερα στην υπεράσπιση της ύπαρξής τους από τους ανελέητους Άραβες γείτονες. </a:t>
            </a:r>
          </a:p>
        </p:txBody>
      </p:sp>
    </p:spTree>
    <p:extLst>
      <p:ext uri="{BB962C8B-B14F-4D97-AF65-F5344CB8AC3E}">
        <p14:creationId xmlns:p14="http://schemas.microsoft.com/office/powerpoint/2010/main" val="18951785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689BB-A52C-4F9A-5EA7-F82B1CD2FC3F}"/>
              </a:ext>
            </a:extLst>
          </p:cNvPr>
          <p:cNvSpPr>
            <a:spLocks noGrp="1"/>
          </p:cNvSpPr>
          <p:nvPr>
            <p:ph type="title"/>
          </p:nvPr>
        </p:nvSpPr>
        <p:spPr>
          <a:xfrm>
            <a:off x="838200" y="18256"/>
            <a:ext cx="10515600" cy="886620"/>
          </a:xfrm>
        </p:spPr>
        <p:txBody>
          <a:bodyPr>
            <a:normAutofit fontScale="90000"/>
          </a:bodyPr>
          <a:lstStyle/>
          <a:p>
            <a:pPr algn="ctr"/>
            <a:r>
              <a:rPr lang="el-GR" sz="3600" b="1" dirty="0"/>
              <a:t>ΙΟΥΔΑΪΣΜΟΣ</a:t>
            </a:r>
            <a:br>
              <a:rPr lang="el-GR" sz="3600" b="1" dirty="0"/>
            </a:br>
            <a:r>
              <a:rPr lang="el-GR" sz="3600" b="1" dirty="0"/>
              <a:t>Οι διωγμοί των Εβραίων</a:t>
            </a:r>
            <a:endParaRPr lang="el-GR" sz="3600" dirty="0"/>
          </a:p>
        </p:txBody>
      </p:sp>
      <p:sp>
        <p:nvSpPr>
          <p:cNvPr id="3" name="Θέση περιεχομένου 2">
            <a:extLst>
              <a:ext uri="{FF2B5EF4-FFF2-40B4-BE49-F238E27FC236}">
                <a16:creationId xmlns:a16="http://schemas.microsoft.com/office/drawing/2014/main" id="{A98327B1-E943-B9D5-45A3-734E170407BA}"/>
              </a:ext>
            </a:extLst>
          </p:cNvPr>
          <p:cNvSpPr>
            <a:spLocks noGrp="1"/>
          </p:cNvSpPr>
          <p:nvPr>
            <p:ph idx="1"/>
          </p:nvPr>
        </p:nvSpPr>
        <p:spPr>
          <a:xfrm>
            <a:off x="0" y="904876"/>
            <a:ext cx="12192000" cy="5953124"/>
          </a:xfrm>
        </p:spPr>
        <p:txBody>
          <a:bodyPr>
            <a:normAutofit lnSpcReduction="10000"/>
          </a:bodyPr>
          <a:lstStyle/>
          <a:p>
            <a:r>
              <a:rPr lang="el-GR" dirty="0"/>
              <a:t>Οι Ισραηλινοί ισχυρίζονται πως κατά τον πόλεμο για την εβραϊκή ανεξαρτησία, οι στρατηγοί του Αραβικού στρατιωτικού αγώνα κάλεσαν σε μαζική έξοδο των Αράβων από την Παλαιστίνη για να παρακινήσουν όλα τα γειτονικά Αραβικά κράτη να μπουν στον αγώνα. Φυγάδες πρόσφυγες μεγάλωσαν την οργή των Αράβων, και η Αίγυπτος, η Ιορδανία, η Συρία και το Ιράκ ενώθηκαν στον πόλεμο κατά των Σιωνιστών. Αλλά η ενωμένη αυτή δύναμη απέτυχε να διώξει τους Εβραίους από τη γη της επαγγελίας. </a:t>
            </a:r>
          </a:p>
          <a:p>
            <a:r>
              <a:rPr lang="el-GR" dirty="0"/>
              <a:t>Το </a:t>
            </a:r>
            <a:r>
              <a:rPr lang="el-GR" b="1" dirty="0"/>
              <a:t>1949</a:t>
            </a:r>
            <a:r>
              <a:rPr lang="el-GR" dirty="0"/>
              <a:t>, με τη συμφωνία </a:t>
            </a:r>
            <a:r>
              <a:rPr lang="el-GR" dirty="0" err="1"/>
              <a:t>καταπεύσεως</a:t>
            </a:r>
            <a:r>
              <a:rPr lang="el-GR" dirty="0"/>
              <a:t> του πυρός,  </a:t>
            </a:r>
            <a:r>
              <a:rPr lang="el-GR" b="1" dirty="0"/>
              <a:t>το Ισραήλ  αρνήθηκε να επιτρέψει σε Άραβες πρόσφυγες να γυρίσουν στα σπίτια τους</a:t>
            </a:r>
            <a:r>
              <a:rPr lang="el-GR" dirty="0"/>
              <a:t>. Αυτοί οι πρόσφυγες πήραν το όνομα </a:t>
            </a:r>
            <a:r>
              <a:rPr lang="el-GR" b="1" dirty="0"/>
              <a:t>«Παλαιστίνιοι»</a:t>
            </a:r>
            <a:r>
              <a:rPr lang="el-GR" dirty="0"/>
              <a:t>. Σε πολλούς από αυτούς τα γειτονικά Αραβικά κράτη αρνήθηκαν να δώσουν υπηκοότητα από φόβο πως ο κόσμος θα δεχόταν μία νέα </a:t>
            </a:r>
            <a:r>
              <a:rPr lang="el-GR" dirty="0" err="1"/>
              <a:t>εβραίκή</a:t>
            </a:r>
            <a:r>
              <a:rPr lang="el-GR" dirty="0"/>
              <a:t> παραλλαγή Ευρωπαϊκού ιμπεριαλισμού.</a:t>
            </a:r>
          </a:p>
          <a:p>
            <a:r>
              <a:rPr lang="el-GR" dirty="0"/>
              <a:t>Οι Ισραηλινοί ανθρωπολόγοι και κοινωνιολόγοι θα έθεταν σε συζήτηση ότι πριν από τη φυγή αυτών των Παλαιστίνιων προσφύγων πολλοί απ’ αυτούς είχαν πρόσφατα αφιχθεί από την Αίγυπτο, τραβηγμένοι στην περιοχή, από οικονομικές ευκαιρίες που είχαν δημιουργήσει εργατικοί Εβραίοι.</a:t>
            </a:r>
          </a:p>
        </p:txBody>
      </p:sp>
    </p:spTree>
    <p:extLst>
      <p:ext uri="{BB962C8B-B14F-4D97-AF65-F5344CB8AC3E}">
        <p14:creationId xmlns:p14="http://schemas.microsoft.com/office/powerpoint/2010/main" val="19108263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4E6F749-F78D-4EC2-4C6A-8FDD4621AC7E}"/>
              </a:ext>
            </a:extLst>
          </p:cNvPr>
          <p:cNvSpPr>
            <a:spLocks noGrp="1"/>
          </p:cNvSpPr>
          <p:nvPr>
            <p:ph type="title"/>
          </p:nvPr>
        </p:nvSpPr>
        <p:spPr>
          <a:xfrm>
            <a:off x="838200" y="18256"/>
            <a:ext cx="10515600" cy="810420"/>
          </a:xfrm>
        </p:spPr>
        <p:txBody>
          <a:bodyPr>
            <a:normAutofit fontScale="90000"/>
          </a:bodyPr>
          <a:lstStyle/>
          <a:p>
            <a:pPr algn="ctr"/>
            <a:r>
              <a:rPr lang="el-GR" sz="3600" b="1" dirty="0"/>
              <a:t>ΙΟΥΔΑΪΣΜΟΣ</a:t>
            </a:r>
            <a:br>
              <a:rPr lang="el-GR" sz="3600" b="1" dirty="0"/>
            </a:br>
            <a:r>
              <a:rPr lang="el-GR" sz="3600" b="1" dirty="0"/>
              <a:t>Οι διωγμοί των Εβραίων</a:t>
            </a:r>
            <a:endParaRPr lang="el-GR" sz="3600" dirty="0"/>
          </a:p>
        </p:txBody>
      </p:sp>
      <p:sp>
        <p:nvSpPr>
          <p:cNvPr id="3" name="Θέση περιεχομένου 2">
            <a:extLst>
              <a:ext uri="{FF2B5EF4-FFF2-40B4-BE49-F238E27FC236}">
                <a16:creationId xmlns:a16="http://schemas.microsoft.com/office/drawing/2014/main" id="{43D00F86-BBEF-12D7-332F-5F4294D6F3D1}"/>
              </a:ext>
            </a:extLst>
          </p:cNvPr>
          <p:cNvSpPr>
            <a:spLocks noGrp="1"/>
          </p:cNvSpPr>
          <p:nvPr>
            <p:ph idx="1"/>
          </p:nvPr>
        </p:nvSpPr>
        <p:spPr>
          <a:xfrm>
            <a:off x="0" y="828676"/>
            <a:ext cx="12192000" cy="6029324"/>
          </a:xfrm>
        </p:spPr>
        <p:txBody>
          <a:bodyPr>
            <a:normAutofit lnSpcReduction="10000"/>
          </a:bodyPr>
          <a:lstStyle/>
          <a:p>
            <a:r>
              <a:rPr lang="el-GR" dirty="0"/>
              <a:t>Κατά τη δημιουργία του κράτους του Ισραήλ, η </a:t>
            </a:r>
            <a:r>
              <a:rPr lang="el-GR" b="1" dirty="0"/>
              <a:t>Σοβιετική Ένωση </a:t>
            </a:r>
            <a:r>
              <a:rPr lang="el-GR" dirty="0"/>
              <a:t>ήταν ο ισχυρότερός του ξένος υποστηρικτής σε μία προσπάθεια να φέρει σε αμηχανία τους Βρετανούς κατά την υποχώρησή τους από την περιοχή. Οι </a:t>
            </a:r>
            <a:r>
              <a:rPr lang="el-GR" b="1" dirty="0"/>
              <a:t>Ηνωμένες Πολιτείες </a:t>
            </a:r>
            <a:r>
              <a:rPr lang="el-GR" dirty="0"/>
              <a:t>αρχικά μόνο με χλιαρότητα αναγνώρισαν το Ισραήλ παρά το πολύ ισχυρό εβραϊκό </a:t>
            </a:r>
            <a:r>
              <a:rPr lang="en-GB" dirty="0"/>
              <a:t>lobby </a:t>
            </a:r>
            <a:r>
              <a:rPr lang="el-GR" dirty="0"/>
              <a:t>μέσα στο κυβερνόν Δημοκρατικό κόμμα. Η αλλαγή στη Σοβιετική στάση ήρθε, όταν το νέο κράτος του Ισραήλ ξεσήκωσε τη φαντασία του Εβραϊσμού πίσω από το Σιδηρούν Παραπέτασμα. Από τότε ο Στάλιν υποστήριξε την Αραβική πρόθεση καταστροφής του Σιωνιστικού κράτους. Η Αμερικανική πολιτική εργάστηκε για την επιβίωση του Ισραήλ χωρίς να αποξενώσει τις πλούσιες σε πετρέλαιο Αραβικές χώρες. Στα 1979 οι Αμερικανικοί στόχοι κερδίζουν μία νίκη τακτικής με την υπογραφή ειρήνης Αιγύπτου – Ισραήλ. </a:t>
            </a:r>
          </a:p>
          <a:p>
            <a:r>
              <a:rPr lang="el-GR" dirty="0"/>
              <a:t>Οι περισσότεροι </a:t>
            </a:r>
            <a:r>
              <a:rPr lang="el-GR" b="1" dirty="0"/>
              <a:t>Αραβικοί λαοί </a:t>
            </a:r>
            <a:r>
              <a:rPr lang="el-GR" dirty="0"/>
              <a:t>συνεχίζουν να δείχνουν αποφασισμένοι να καταστρέψουν το κράτος του Ισραήλ. Παρόμοια, οι </a:t>
            </a:r>
            <a:r>
              <a:rPr lang="el-GR" b="1" dirty="0"/>
              <a:t>Εβραίοι του Ισραήλ </a:t>
            </a:r>
            <a:r>
              <a:rPr lang="el-GR" dirty="0"/>
              <a:t>δείχνουν πρόθυμοι να πεθάνουν για να διατηρήσουν το με σκληρό αγώνα κερδισμένο καταφύγιό τους απέναντι σε έναν εχθρικό κόσμο. </a:t>
            </a:r>
          </a:p>
        </p:txBody>
      </p:sp>
    </p:spTree>
    <p:extLst>
      <p:ext uri="{BB962C8B-B14F-4D97-AF65-F5344CB8AC3E}">
        <p14:creationId xmlns:p14="http://schemas.microsoft.com/office/powerpoint/2010/main" val="3578185083"/>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692</TotalTime>
  <Words>7713</Words>
  <Application>Microsoft Office PowerPoint</Application>
  <PresentationFormat>Ευρεία οθόνη</PresentationFormat>
  <Paragraphs>109</Paragraphs>
  <Slides>35</Slides>
  <Notes>2</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35</vt:i4>
      </vt:variant>
    </vt:vector>
  </HeadingPairs>
  <TitlesOfParts>
    <vt:vector size="39" baseType="lpstr">
      <vt:lpstr>Aptos</vt:lpstr>
      <vt:lpstr>Aptos Display</vt:lpstr>
      <vt:lpstr>Arial</vt:lpstr>
      <vt:lpstr>Θέμα του Office</vt:lpstr>
      <vt:lpstr>ΤΑ ΠΕΝΤΕ ΜΕΓΑΛΑ  ΖΩΝΤΑΝΑ ΘΡΗΣΚΕΥΜΑΤΑ ΕΝΟΤΗΤΑ 2η  Από το βιβλίο του WARD McAFEE, Μετάφραση: Σάββας Αγουρίδης, Εκδόσεις: Άρτος Ζωής, Αθήνα 2022³, σσ. 38-67</vt:lpstr>
      <vt:lpstr>ΙΟΥΔΑΪΣΜΟΣ Ο Ιουδαϊσμός κατά την περίοδο του Δεύτερου Ναού</vt:lpstr>
      <vt:lpstr>ΙΟΥΔΑΪΣΜΟΣ Ο Ιουδαϊσμός κατά την περίοδο του Δεύτερου Ναού</vt:lpstr>
      <vt:lpstr>ΙΟΥΔΑΪΣΜΟΣ Ο Ιουδαϊσμός κατά την περίοδο του Δεύτερου Ναού</vt:lpstr>
      <vt:lpstr>ΙΟΥΔΑΪΣΜΟΣ Ο Ιουδαϊσμός κατά την περίοδο του Δεύτερου Ναού</vt:lpstr>
      <vt:lpstr>ΙΟΥΔΑΪΣΜΟΣ Ο Ιουδαϊσμός κατά την περίοδο του Δεύτερου Ναού</vt:lpstr>
      <vt:lpstr>ΙΟΥΔΑΪΣΜΟΣ Ο Ιουδαϊσμός κατά την περίοδο του Δεύτερου Ναού</vt:lpstr>
      <vt:lpstr>ΙΟΥΔΑΪΣΜΟΣ Ο Ιουδαϊσμός κατά την περίοδο του Δεύτερου Ναού</vt:lpstr>
      <vt:lpstr>ΙΟΥΔΑΪΣΜΟΣ Ο Ιουδαϊσμός κατά την περίοδο του Δεύτερου Ναού</vt:lpstr>
      <vt:lpstr>ΙΟΥΔΑΪΣΜΟΣ Ο Ιουδαϊσμός κατά την περίοδο του Δεύτερου Ναού</vt:lpstr>
      <vt:lpstr>ΙΟΥΔΑΪΣΜΟΣ Ο Ιουδαϊσμός κατά την περίοδο του Δεύτερου Ναού</vt:lpstr>
      <vt:lpstr>ΙΟΥΔΑΪΣΜΟΣ Ο Ιουδαϊσμός κατά την περίοδο του Δεύτερου Ναού</vt:lpstr>
      <vt:lpstr>ΙΟΥΔΑΪΣΜΟΣ Ο Ιουδαϊσμός κατά την περίοδο του Δεύτερου Ναού</vt:lpstr>
      <vt:lpstr>ΙΟΥΔΑΪΣΜΟΣ/ Η Χιλιετία του Ταλμούδ</vt:lpstr>
      <vt:lpstr>ΙΟΥΔΑΪΣΜΟΣ Η Χιλιετία του Ταλμούδ</vt:lpstr>
      <vt:lpstr>ΙΟΥΔΑΪΣΜΟΣ Η Χιλιετία του Ταλμούδ</vt:lpstr>
      <vt:lpstr>ΙΟΥΔΑΪΣΜΟΣ Η Χιλιετία του Ταλμούδ</vt:lpstr>
      <vt:lpstr>ΙΟΥΔΑΪΣΜΟΣ Η Χιλιετία του Ταλμούδ</vt:lpstr>
      <vt:lpstr>ΙΟΥΔΑΪΣΜΟΣ Η Χιλιετία του Ταλμούδ</vt:lpstr>
      <vt:lpstr>ΙΟΥΔΑΪΣΜΟΣ Η Χιλιετία του Ταλμούδ</vt:lpstr>
      <vt:lpstr>ΙΟΥΔΑΪΣΜΟΣ Η Χιλιετία του Ταλμούδ</vt:lpstr>
      <vt:lpstr>ΙΟΥΔΑΪΣΜΟΣ Η Χιλιετία του Ταλμούδ</vt:lpstr>
      <vt:lpstr>ΙΟΥΔΑΪΣΜΟΣ Η Χιλιετία του Ταλμούδ</vt:lpstr>
      <vt:lpstr>ΙΟΥΔΑΪΣΜΟΣ Οι Διωγμοί των Εβραίων</vt:lpstr>
      <vt:lpstr>ΙΟΥΔΑΪΣΜΟΣ Οι Διωγμοί των Εβραίων</vt:lpstr>
      <vt:lpstr>ΙΟΥΔΑΪΣΜΟΣ Οι Διωγμοί των Εβραίων</vt:lpstr>
      <vt:lpstr>ΙΟΥΔΑΪΣΜΟΣ Οι Διωγμοί των Εβραίων</vt:lpstr>
      <vt:lpstr>ΙΟΥΔΑΪΣΜΟΣ Οι διωγμοί των Εβραίων</vt:lpstr>
      <vt:lpstr>ΙΟΥΔΑΪΣΜΟΣ Οι διωγμοί των Εβραίων</vt:lpstr>
      <vt:lpstr>ΙΟΥΔΑΪΣΜΟΣ Οι διωγμοί των Εβραίων</vt:lpstr>
      <vt:lpstr>ΙΟΥΔΑΪΣΜΟΣ Οι διωγμοί των Εβραίων</vt:lpstr>
      <vt:lpstr>ΙΟΥΔΑΪΣΜΟΣ Οι διωγμοί των Εβραίων</vt:lpstr>
      <vt:lpstr>ΙΟΥΔΑΪΣΜΟΣ Οι διωγμοί των Εβραίων</vt:lpstr>
      <vt:lpstr>ΙΟΥΔΑΪΣΜΟΣ Οι διωγμοί των Εβραίων</vt:lpstr>
      <vt:lpstr>ΙΟΥΔΑΪΣΜΟΣ Οι διωγμοί των Εβραίων</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KARAMPELIA</dc:creator>
  <cp:lastModifiedBy>MARIA KARAMPELIA</cp:lastModifiedBy>
  <cp:revision>1</cp:revision>
  <dcterms:created xsi:type="dcterms:W3CDTF">2026-10-20T11:55:40Z</dcterms:created>
  <dcterms:modified xsi:type="dcterms:W3CDTF">2026-10-21T16:22:26Z</dcterms:modified>
</cp:coreProperties>
</file>