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7" r:id="rId11"/>
    <p:sldId id="278" r:id="rId12"/>
    <p:sldId id="279" r:id="rId13"/>
    <p:sldId id="280" r:id="rId14"/>
    <p:sldId id="281" r:id="rId15"/>
    <p:sldId id="282" r:id="rId16"/>
    <p:sldId id="283" r:id="rId17"/>
    <p:sldId id="284" r:id="rId18"/>
    <p:sldId id="265" r:id="rId19"/>
    <p:sldId id="266" r:id="rId20"/>
    <p:sldId id="267" r:id="rId21"/>
    <p:sldId id="268" r:id="rId22"/>
    <p:sldId id="269" r:id="rId23"/>
    <p:sldId id="270" r:id="rId24"/>
    <p:sldId id="285" r:id="rId25"/>
    <p:sldId id="286" r:id="rId26"/>
    <p:sldId id="287" r:id="rId27"/>
    <p:sldId id="288" r:id="rId28"/>
    <p:sldId id="289" r:id="rId29"/>
    <p:sldId id="290" r:id="rId30"/>
    <p:sldId id="291" r:id="rId31"/>
    <p:sldId id="271" r:id="rId32"/>
    <p:sldId id="272" r:id="rId33"/>
    <p:sldId id="273" r:id="rId34"/>
    <p:sldId id="274" r:id="rId35"/>
    <p:sldId id="275" r:id="rId36"/>
    <p:sldId id="276" r:id="rId37"/>
    <p:sldId id="292" r:id="rId38"/>
    <p:sldId id="293" r:id="rId39"/>
    <p:sldId id="294" r:id="rId40"/>
    <p:sldId id="295" r:id="rId41"/>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032889-78C2-46B4-8C00-62653D169BC2}" v="186" dt="2026-10-28T12:51:47.5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93" d="100"/>
          <a:sy n="93" d="100"/>
        </p:scale>
        <p:origin x="1272"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undo custSel addSld delSld modSld modShowInfo">
      <pc:chgData name="MARIA KARAMPELIA" userId="9dfcc2cac66bf474" providerId="LiveId" clId="{0FEA5FD1-C4E6-4F77-AB0B-A52281635803}" dt="2026-10-30T13:00:55.807" v="49400" actId="20577"/>
      <pc:docMkLst>
        <pc:docMk/>
      </pc:docMkLst>
      <pc:sldChg chg="modSp new mod">
        <pc:chgData name="MARIA KARAMPELIA" userId="9dfcc2cac66bf474" providerId="LiveId" clId="{0FEA5FD1-C4E6-4F77-AB0B-A52281635803}" dt="2026-10-27T14:06:34.642" v="1190" actId="207"/>
        <pc:sldMkLst>
          <pc:docMk/>
          <pc:sldMk cId="747333222" sldId="257"/>
        </pc:sldMkLst>
        <pc:spChg chg="mod">
          <ac:chgData name="MARIA KARAMPELIA" userId="9dfcc2cac66bf474" providerId="LiveId" clId="{0FEA5FD1-C4E6-4F77-AB0B-A52281635803}" dt="2026-10-27T13:42:14.037" v="48" actId="27636"/>
          <ac:spMkLst>
            <pc:docMk/>
            <pc:sldMk cId="747333222" sldId="257"/>
            <ac:spMk id="2" creationId="{2C565014-29F4-6EF8-4E60-86D79115C063}"/>
          </ac:spMkLst>
        </pc:spChg>
        <pc:spChg chg="mod">
          <ac:chgData name="MARIA KARAMPELIA" userId="9dfcc2cac66bf474" providerId="LiveId" clId="{0FEA5FD1-C4E6-4F77-AB0B-A52281635803}" dt="2026-10-27T14:06:34.642" v="1190" actId="207"/>
          <ac:spMkLst>
            <pc:docMk/>
            <pc:sldMk cId="747333222" sldId="257"/>
            <ac:spMk id="3" creationId="{AA2F7EC0-DA56-C8EC-CA8C-D5EC40E11BD0}"/>
          </ac:spMkLst>
        </pc:spChg>
      </pc:sldChg>
      <pc:sldChg chg="modSp new mod">
        <pc:chgData name="MARIA KARAMPELIA" userId="9dfcc2cac66bf474" providerId="LiveId" clId="{0FEA5FD1-C4E6-4F77-AB0B-A52281635803}" dt="2026-10-27T14:26:29.972" v="2767" actId="113"/>
        <pc:sldMkLst>
          <pc:docMk/>
          <pc:sldMk cId="3050410456" sldId="258"/>
        </pc:sldMkLst>
        <pc:spChg chg="mod">
          <ac:chgData name="MARIA KARAMPELIA" userId="9dfcc2cac66bf474" providerId="LiveId" clId="{0FEA5FD1-C4E6-4F77-AB0B-A52281635803}" dt="2026-10-27T14:25:54.617" v="2761" actId="14100"/>
          <ac:spMkLst>
            <pc:docMk/>
            <pc:sldMk cId="3050410456" sldId="258"/>
            <ac:spMk id="2" creationId="{E31F9DF2-FAAF-2A4E-BE75-9BA1A8BF00A9}"/>
          </ac:spMkLst>
        </pc:spChg>
        <pc:spChg chg="mod">
          <ac:chgData name="MARIA KARAMPELIA" userId="9dfcc2cac66bf474" providerId="LiveId" clId="{0FEA5FD1-C4E6-4F77-AB0B-A52281635803}" dt="2026-10-27T14:26:29.972" v="2767" actId="113"/>
          <ac:spMkLst>
            <pc:docMk/>
            <pc:sldMk cId="3050410456" sldId="258"/>
            <ac:spMk id="3" creationId="{F4DB8C5E-7674-B527-4B8F-AB90E99BE621}"/>
          </ac:spMkLst>
        </pc:spChg>
      </pc:sldChg>
      <pc:sldChg chg="modSp new mod">
        <pc:chgData name="MARIA KARAMPELIA" userId="9dfcc2cac66bf474" providerId="LiveId" clId="{0FEA5FD1-C4E6-4F77-AB0B-A52281635803}" dt="2026-10-30T11:31:01.759" v="49371" actId="20577"/>
        <pc:sldMkLst>
          <pc:docMk/>
          <pc:sldMk cId="1739075373" sldId="259"/>
        </pc:sldMkLst>
        <pc:spChg chg="mod">
          <ac:chgData name="MARIA KARAMPELIA" userId="9dfcc2cac66bf474" providerId="LiveId" clId="{0FEA5FD1-C4E6-4F77-AB0B-A52281635803}" dt="2026-10-27T13:46:22.464" v="113" actId="27636"/>
          <ac:spMkLst>
            <pc:docMk/>
            <pc:sldMk cId="1739075373" sldId="259"/>
            <ac:spMk id="2" creationId="{E6983CED-0442-E382-83C0-F3D5EA7F0D98}"/>
          </ac:spMkLst>
        </pc:spChg>
        <pc:spChg chg="mod">
          <ac:chgData name="MARIA KARAMPELIA" userId="9dfcc2cac66bf474" providerId="LiveId" clId="{0FEA5FD1-C4E6-4F77-AB0B-A52281635803}" dt="2026-10-30T11:31:01.759" v="49371" actId="20577"/>
          <ac:spMkLst>
            <pc:docMk/>
            <pc:sldMk cId="1739075373" sldId="259"/>
            <ac:spMk id="3" creationId="{2013B04E-8260-FBBA-8B67-CC603AD37731}"/>
          </ac:spMkLst>
        </pc:spChg>
      </pc:sldChg>
      <pc:sldChg chg="modSp new mod">
        <pc:chgData name="MARIA KARAMPELIA" userId="9dfcc2cac66bf474" providerId="LiveId" clId="{0FEA5FD1-C4E6-4F77-AB0B-A52281635803}" dt="2026-10-27T14:56:38.360" v="5688" actId="27636"/>
        <pc:sldMkLst>
          <pc:docMk/>
          <pc:sldMk cId="2129599638" sldId="260"/>
        </pc:sldMkLst>
        <pc:spChg chg="mod">
          <ac:chgData name="MARIA KARAMPELIA" userId="9dfcc2cac66bf474" providerId="LiveId" clId="{0FEA5FD1-C4E6-4F77-AB0B-A52281635803}" dt="2026-10-27T13:45:53.262" v="105" actId="27636"/>
          <ac:spMkLst>
            <pc:docMk/>
            <pc:sldMk cId="2129599638" sldId="260"/>
            <ac:spMk id="2" creationId="{80E5EC97-CDDD-B498-6065-A9548FAB14D9}"/>
          </ac:spMkLst>
        </pc:spChg>
        <pc:spChg chg="mod">
          <ac:chgData name="MARIA KARAMPELIA" userId="9dfcc2cac66bf474" providerId="LiveId" clId="{0FEA5FD1-C4E6-4F77-AB0B-A52281635803}" dt="2026-10-27T14:56:38.360" v="5688" actId="27636"/>
          <ac:spMkLst>
            <pc:docMk/>
            <pc:sldMk cId="2129599638" sldId="260"/>
            <ac:spMk id="3" creationId="{CD98DCA9-ED1B-B377-66C2-0885B13F57CE}"/>
          </ac:spMkLst>
        </pc:spChg>
      </pc:sldChg>
      <pc:sldChg chg="modSp new mod">
        <pc:chgData name="MARIA KARAMPELIA" userId="9dfcc2cac66bf474" providerId="LiveId" clId="{0FEA5FD1-C4E6-4F77-AB0B-A52281635803}" dt="2026-10-30T11:36:28.743" v="49373" actId="113"/>
        <pc:sldMkLst>
          <pc:docMk/>
          <pc:sldMk cId="282182624" sldId="261"/>
        </pc:sldMkLst>
        <pc:spChg chg="mod">
          <ac:chgData name="MARIA KARAMPELIA" userId="9dfcc2cac66bf474" providerId="LiveId" clId="{0FEA5FD1-C4E6-4F77-AB0B-A52281635803}" dt="2026-10-27T13:45:23.749" v="97" actId="27636"/>
          <ac:spMkLst>
            <pc:docMk/>
            <pc:sldMk cId="282182624" sldId="261"/>
            <ac:spMk id="2" creationId="{4AC349D1-D6C7-04F3-AE7C-466807E4A1E3}"/>
          </ac:spMkLst>
        </pc:spChg>
        <pc:spChg chg="mod">
          <ac:chgData name="MARIA KARAMPELIA" userId="9dfcc2cac66bf474" providerId="LiveId" clId="{0FEA5FD1-C4E6-4F77-AB0B-A52281635803}" dt="2026-10-30T11:36:28.743" v="49373" actId="113"/>
          <ac:spMkLst>
            <pc:docMk/>
            <pc:sldMk cId="282182624" sldId="261"/>
            <ac:spMk id="3" creationId="{8D8D87E0-8596-5CC8-08AA-6EC8C275C6EE}"/>
          </ac:spMkLst>
        </pc:spChg>
      </pc:sldChg>
      <pc:sldChg chg="modSp new mod">
        <pc:chgData name="MARIA KARAMPELIA" userId="9dfcc2cac66bf474" providerId="LiveId" clId="{0FEA5FD1-C4E6-4F77-AB0B-A52281635803}" dt="2026-10-27T15:20:11.099" v="7681" actId="15"/>
        <pc:sldMkLst>
          <pc:docMk/>
          <pc:sldMk cId="1844802211" sldId="262"/>
        </pc:sldMkLst>
        <pc:spChg chg="mod">
          <ac:chgData name="MARIA KARAMPELIA" userId="9dfcc2cac66bf474" providerId="LiveId" clId="{0FEA5FD1-C4E6-4F77-AB0B-A52281635803}" dt="2026-10-27T13:44:58.766" v="89" actId="27636"/>
          <ac:spMkLst>
            <pc:docMk/>
            <pc:sldMk cId="1844802211" sldId="262"/>
            <ac:spMk id="2" creationId="{D41A6022-1C26-8B09-7FCB-763E670A86A9}"/>
          </ac:spMkLst>
        </pc:spChg>
        <pc:spChg chg="mod">
          <ac:chgData name="MARIA KARAMPELIA" userId="9dfcc2cac66bf474" providerId="LiveId" clId="{0FEA5FD1-C4E6-4F77-AB0B-A52281635803}" dt="2026-10-27T15:20:11.099" v="7681" actId="15"/>
          <ac:spMkLst>
            <pc:docMk/>
            <pc:sldMk cId="1844802211" sldId="262"/>
            <ac:spMk id="3" creationId="{AB3B15AD-2DC3-5EC9-B26D-51F600CD4A60}"/>
          </ac:spMkLst>
        </pc:spChg>
      </pc:sldChg>
      <pc:sldChg chg="modSp new mod">
        <pc:chgData name="MARIA KARAMPELIA" userId="9dfcc2cac66bf474" providerId="LiveId" clId="{0FEA5FD1-C4E6-4F77-AB0B-A52281635803}" dt="2026-10-27T15:52:37.110" v="8746" actId="113"/>
        <pc:sldMkLst>
          <pc:docMk/>
          <pc:sldMk cId="3209218333" sldId="263"/>
        </pc:sldMkLst>
        <pc:spChg chg="mod">
          <ac:chgData name="MARIA KARAMPELIA" userId="9dfcc2cac66bf474" providerId="LiveId" clId="{0FEA5FD1-C4E6-4F77-AB0B-A52281635803}" dt="2026-10-27T15:52:14.773" v="8744" actId="14100"/>
          <ac:spMkLst>
            <pc:docMk/>
            <pc:sldMk cId="3209218333" sldId="263"/>
            <ac:spMk id="2" creationId="{4A2E0B26-2B16-542F-26A5-CB4BF7045EE0}"/>
          </ac:spMkLst>
        </pc:spChg>
        <pc:spChg chg="mod">
          <ac:chgData name="MARIA KARAMPELIA" userId="9dfcc2cac66bf474" providerId="LiveId" clId="{0FEA5FD1-C4E6-4F77-AB0B-A52281635803}" dt="2026-10-27T15:52:37.110" v="8746" actId="113"/>
          <ac:spMkLst>
            <pc:docMk/>
            <pc:sldMk cId="3209218333" sldId="263"/>
            <ac:spMk id="3" creationId="{9D847C02-D1A4-5EE8-B25C-74A956731F32}"/>
          </ac:spMkLst>
        </pc:spChg>
      </pc:sldChg>
      <pc:sldChg chg="modSp new mod">
        <pc:chgData name="MARIA KARAMPELIA" userId="9dfcc2cac66bf474" providerId="LiveId" clId="{0FEA5FD1-C4E6-4F77-AB0B-A52281635803}" dt="2026-10-27T16:03:28.311" v="9785" actId="20577"/>
        <pc:sldMkLst>
          <pc:docMk/>
          <pc:sldMk cId="3494375636" sldId="264"/>
        </pc:sldMkLst>
        <pc:spChg chg="mod">
          <ac:chgData name="MARIA KARAMPELIA" userId="9dfcc2cac66bf474" providerId="LiveId" clId="{0FEA5FD1-C4E6-4F77-AB0B-A52281635803}" dt="2026-10-27T13:44:07.948" v="73" actId="27636"/>
          <ac:spMkLst>
            <pc:docMk/>
            <pc:sldMk cId="3494375636" sldId="264"/>
            <ac:spMk id="2" creationId="{543669EB-462A-60A5-ABD4-F88730251D07}"/>
          </ac:spMkLst>
        </pc:spChg>
        <pc:spChg chg="mod">
          <ac:chgData name="MARIA KARAMPELIA" userId="9dfcc2cac66bf474" providerId="LiveId" clId="{0FEA5FD1-C4E6-4F77-AB0B-A52281635803}" dt="2026-10-27T16:03:28.311" v="9785" actId="20577"/>
          <ac:spMkLst>
            <pc:docMk/>
            <pc:sldMk cId="3494375636" sldId="264"/>
            <ac:spMk id="3" creationId="{20349FA8-67CE-BE07-99FA-A1860D8F8F8E}"/>
          </ac:spMkLst>
        </pc:spChg>
      </pc:sldChg>
      <pc:sldChg chg="modSp new mod">
        <pc:chgData name="MARIA KARAMPELIA" userId="9dfcc2cac66bf474" providerId="LiveId" clId="{0FEA5FD1-C4E6-4F77-AB0B-A52281635803}" dt="2026-10-27T18:19:43.274" v="20146" actId="113"/>
        <pc:sldMkLst>
          <pc:docMk/>
          <pc:sldMk cId="1912364327" sldId="265"/>
        </pc:sldMkLst>
        <pc:spChg chg="mod">
          <ac:chgData name="MARIA KARAMPELIA" userId="9dfcc2cac66bf474" providerId="LiveId" clId="{0FEA5FD1-C4E6-4F77-AB0B-A52281635803}" dt="2026-10-27T13:48:51.187" v="172" actId="27636"/>
          <ac:spMkLst>
            <pc:docMk/>
            <pc:sldMk cId="1912364327" sldId="265"/>
            <ac:spMk id="2" creationId="{4D34090E-5449-AD7F-5BE2-E9740142889B}"/>
          </ac:spMkLst>
        </pc:spChg>
        <pc:spChg chg="mod">
          <ac:chgData name="MARIA KARAMPELIA" userId="9dfcc2cac66bf474" providerId="LiveId" clId="{0FEA5FD1-C4E6-4F77-AB0B-A52281635803}" dt="2026-10-27T18:19:43.274" v="20146" actId="113"/>
          <ac:spMkLst>
            <pc:docMk/>
            <pc:sldMk cId="1912364327" sldId="265"/>
            <ac:spMk id="3" creationId="{6361CAD9-43A7-A96F-E5FD-128B3B812D1C}"/>
          </ac:spMkLst>
        </pc:spChg>
      </pc:sldChg>
      <pc:sldChg chg="modSp new mod">
        <pc:chgData name="MARIA KARAMPELIA" userId="9dfcc2cac66bf474" providerId="LiveId" clId="{0FEA5FD1-C4E6-4F77-AB0B-A52281635803}" dt="2026-10-27T18:35:28.254" v="21570" actId="14100"/>
        <pc:sldMkLst>
          <pc:docMk/>
          <pc:sldMk cId="3890281692" sldId="266"/>
        </pc:sldMkLst>
        <pc:spChg chg="mod">
          <ac:chgData name="MARIA KARAMPELIA" userId="9dfcc2cac66bf474" providerId="LiveId" clId="{0FEA5FD1-C4E6-4F77-AB0B-A52281635803}" dt="2026-10-27T13:51:27.903" v="222" actId="27636"/>
          <ac:spMkLst>
            <pc:docMk/>
            <pc:sldMk cId="3890281692" sldId="266"/>
            <ac:spMk id="2" creationId="{60D3AB47-A8E6-93F4-5F93-E1495A0838C5}"/>
          </ac:spMkLst>
        </pc:spChg>
        <pc:spChg chg="mod">
          <ac:chgData name="MARIA KARAMPELIA" userId="9dfcc2cac66bf474" providerId="LiveId" clId="{0FEA5FD1-C4E6-4F77-AB0B-A52281635803}" dt="2026-10-27T18:35:28.254" v="21570" actId="14100"/>
          <ac:spMkLst>
            <pc:docMk/>
            <pc:sldMk cId="3890281692" sldId="266"/>
            <ac:spMk id="3" creationId="{87CC23C0-4F86-8276-C237-301CAD825924}"/>
          </ac:spMkLst>
        </pc:spChg>
      </pc:sldChg>
      <pc:sldChg chg="modSp new mod">
        <pc:chgData name="MARIA KARAMPELIA" userId="9dfcc2cac66bf474" providerId="LiveId" clId="{0FEA5FD1-C4E6-4F77-AB0B-A52281635803}" dt="2026-10-27T19:24:24.792" v="23157" actId="115"/>
        <pc:sldMkLst>
          <pc:docMk/>
          <pc:sldMk cId="2188782985" sldId="267"/>
        </pc:sldMkLst>
        <pc:spChg chg="mod">
          <ac:chgData name="MARIA KARAMPELIA" userId="9dfcc2cac66bf474" providerId="LiveId" clId="{0FEA5FD1-C4E6-4F77-AB0B-A52281635803}" dt="2026-10-27T19:23:21.845" v="23128" actId="1076"/>
          <ac:spMkLst>
            <pc:docMk/>
            <pc:sldMk cId="2188782985" sldId="267"/>
            <ac:spMk id="2" creationId="{E4745AAF-DD42-94A3-3F12-D3767CBA0CD9}"/>
          </ac:spMkLst>
        </pc:spChg>
        <pc:spChg chg="mod">
          <ac:chgData name="MARIA KARAMPELIA" userId="9dfcc2cac66bf474" providerId="LiveId" clId="{0FEA5FD1-C4E6-4F77-AB0B-A52281635803}" dt="2026-10-27T19:24:24.792" v="23157" actId="115"/>
          <ac:spMkLst>
            <pc:docMk/>
            <pc:sldMk cId="2188782985" sldId="267"/>
            <ac:spMk id="3" creationId="{CD348AB9-1652-B59D-9C6E-365F84E4992A}"/>
          </ac:spMkLst>
        </pc:spChg>
      </pc:sldChg>
      <pc:sldChg chg="modSp new mod">
        <pc:chgData name="MARIA KARAMPELIA" userId="9dfcc2cac66bf474" providerId="LiveId" clId="{0FEA5FD1-C4E6-4F77-AB0B-A52281635803}" dt="2026-10-30T12:11:05.109" v="49376" actId="20577"/>
        <pc:sldMkLst>
          <pc:docMk/>
          <pc:sldMk cId="614016144" sldId="268"/>
        </pc:sldMkLst>
        <pc:spChg chg="mod">
          <ac:chgData name="MARIA KARAMPELIA" userId="9dfcc2cac66bf474" providerId="LiveId" clId="{0FEA5FD1-C4E6-4F77-AB0B-A52281635803}" dt="2026-10-27T13:50:35.088" v="206" actId="27636"/>
          <ac:spMkLst>
            <pc:docMk/>
            <pc:sldMk cId="614016144" sldId="268"/>
            <ac:spMk id="2" creationId="{C24F85D4-01A3-BE50-C185-9F03F7791031}"/>
          </ac:spMkLst>
        </pc:spChg>
        <pc:spChg chg="mod">
          <ac:chgData name="MARIA KARAMPELIA" userId="9dfcc2cac66bf474" providerId="LiveId" clId="{0FEA5FD1-C4E6-4F77-AB0B-A52281635803}" dt="2026-10-30T12:11:05.109" v="49376" actId="20577"/>
          <ac:spMkLst>
            <pc:docMk/>
            <pc:sldMk cId="614016144" sldId="268"/>
            <ac:spMk id="3" creationId="{CAE4A189-F6E4-2952-A9D8-8C44650F0329}"/>
          </ac:spMkLst>
        </pc:spChg>
      </pc:sldChg>
      <pc:sldChg chg="modSp new mod">
        <pc:chgData name="MARIA KARAMPELIA" userId="9dfcc2cac66bf474" providerId="LiveId" clId="{0FEA5FD1-C4E6-4F77-AB0B-A52281635803}" dt="2026-10-27T19:49:26.079" v="25544" actId="20577"/>
        <pc:sldMkLst>
          <pc:docMk/>
          <pc:sldMk cId="1013920964" sldId="269"/>
        </pc:sldMkLst>
        <pc:spChg chg="mod">
          <ac:chgData name="MARIA KARAMPELIA" userId="9dfcc2cac66bf474" providerId="LiveId" clId="{0FEA5FD1-C4E6-4F77-AB0B-A52281635803}" dt="2026-10-27T13:50:08.900" v="198" actId="27636"/>
          <ac:spMkLst>
            <pc:docMk/>
            <pc:sldMk cId="1013920964" sldId="269"/>
            <ac:spMk id="2" creationId="{3D0DFAE0-0CA5-64CE-A2AB-3CE58AA895E5}"/>
          </ac:spMkLst>
        </pc:spChg>
        <pc:spChg chg="mod">
          <ac:chgData name="MARIA KARAMPELIA" userId="9dfcc2cac66bf474" providerId="LiveId" clId="{0FEA5FD1-C4E6-4F77-AB0B-A52281635803}" dt="2026-10-27T19:49:26.079" v="25544" actId="20577"/>
          <ac:spMkLst>
            <pc:docMk/>
            <pc:sldMk cId="1013920964" sldId="269"/>
            <ac:spMk id="3" creationId="{5901194D-D674-882B-E688-15616FA8B8EA}"/>
          </ac:spMkLst>
        </pc:spChg>
      </pc:sldChg>
      <pc:sldChg chg="modSp new mod">
        <pc:chgData name="MARIA KARAMPELIA" userId="9dfcc2cac66bf474" providerId="LiveId" clId="{0FEA5FD1-C4E6-4F77-AB0B-A52281635803}" dt="2026-10-27T20:02:08.672" v="26737" actId="20577"/>
        <pc:sldMkLst>
          <pc:docMk/>
          <pc:sldMk cId="3909207232" sldId="270"/>
        </pc:sldMkLst>
        <pc:spChg chg="mod">
          <ac:chgData name="MARIA KARAMPELIA" userId="9dfcc2cac66bf474" providerId="LiveId" clId="{0FEA5FD1-C4E6-4F77-AB0B-A52281635803}" dt="2026-10-27T13:49:43.051" v="190" actId="27636"/>
          <ac:spMkLst>
            <pc:docMk/>
            <pc:sldMk cId="3909207232" sldId="270"/>
            <ac:spMk id="2" creationId="{87E5F909-9DC2-5B34-B395-1BAF609FCC9E}"/>
          </ac:spMkLst>
        </pc:spChg>
        <pc:spChg chg="mod">
          <ac:chgData name="MARIA KARAMPELIA" userId="9dfcc2cac66bf474" providerId="LiveId" clId="{0FEA5FD1-C4E6-4F77-AB0B-A52281635803}" dt="2026-10-27T20:02:08.672" v="26737" actId="20577"/>
          <ac:spMkLst>
            <pc:docMk/>
            <pc:sldMk cId="3909207232" sldId="270"/>
            <ac:spMk id="3" creationId="{62B48858-2820-65E8-6D5A-3E8BF8AA8CD9}"/>
          </ac:spMkLst>
        </pc:spChg>
      </pc:sldChg>
      <pc:sldChg chg="modSp new mod">
        <pc:chgData name="MARIA KARAMPELIA" userId="9dfcc2cac66bf474" providerId="LiveId" clId="{0FEA5FD1-C4E6-4F77-AB0B-A52281635803}" dt="2026-10-30T12:51:21.469" v="49392" actId="20577"/>
        <pc:sldMkLst>
          <pc:docMk/>
          <pc:sldMk cId="3659951061" sldId="271"/>
        </pc:sldMkLst>
        <pc:spChg chg="mod">
          <ac:chgData name="MARIA KARAMPELIA" userId="9dfcc2cac66bf474" providerId="LiveId" clId="{0FEA5FD1-C4E6-4F77-AB0B-A52281635803}" dt="2026-10-27T13:52:38.175" v="250" actId="27636"/>
          <ac:spMkLst>
            <pc:docMk/>
            <pc:sldMk cId="3659951061" sldId="271"/>
            <ac:spMk id="2" creationId="{CB11A07E-49D6-3D99-2F4D-53C53C07778D}"/>
          </ac:spMkLst>
        </pc:spChg>
        <pc:spChg chg="mod">
          <ac:chgData name="MARIA KARAMPELIA" userId="9dfcc2cac66bf474" providerId="LiveId" clId="{0FEA5FD1-C4E6-4F77-AB0B-A52281635803}" dt="2026-10-30T12:51:21.469" v="49392" actId="20577"/>
          <ac:spMkLst>
            <pc:docMk/>
            <pc:sldMk cId="3659951061" sldId="271"/>
            <ac:spMk id="3" creationId="{0C42366B-5C4A-7035-D25F-361E470A3E74}"/>
          </ac:spMkLst>
        </pc:spChg>
      </pc:sldChg>
      <pc:sldChg chg="modSp new mod">
        <pc:chgData name="MARIA KARAMPELIA" userId="9dfcc2cac66bf474" providerId="LiveId" clId="{0FEA5FD1-C4E6-4F77-AB0B-A52281635803}" dt="2026-10-28T10:36:16.025" v="38918" actId="113"/>
        <pc:sldMkLst>
          <pc:docMk/>
          <pc:sldMk cId="643459811" sldId="272"/>
        </pc:sldMkLst>
        <pc:spChg chg="mod">
          <ac:chgData name="MARIA KARAMPELIA" userId="9dfcc2cac66bf474" providerId="LiveId" clId="{0FEA5FD1-C4E6-4F77-AB0B-A52281635803}" dt="2026-10-27T13:55:47.635" v="300" actId="27636"/>
          <ac:spMkLst>
            <pc:docMk/>
            <pc:sldMk cId="643459811" sldId="272"/>
            <ac:spMk id="2" creationId="{4BA49D08-2DF8-3B67-9E7C-74E1100DCBBA}"/>
          </ac:spMkLst>
        </pc:spChg>
        <pc:spChg chg="mod">
          <ac:chgData name="MARIA KARAMPELIA" userId="9dfcc2cac66bf474" providerId="LiveId" clId="{0FEA5FD1-C4E6-4F77-AB0B-A52281635803}" dt="2026-10-28T10:36:16.025" v="38918" actId="113"/>
          <ac:spMkLst>
            <pc:docMk/>
            <pc:sldMk cId="643459811" sldId="272"/>
            <ac:spMk id="3" creationId="{53869288-ABAF-8895-A491-DD49278A44C2}"/>
          </ac:spMkLst>
        </pc:spChg>
      </pc:sldChg>
      <pc:sldChg chg="modSp new mod">
        <pc:chgData name="MARIA KARAMPELIA" userId="9dfcc2cac66bf474" providerId="LiveId" clId="{0FEA5FD1-C4E6-4F77-AB0B-A52281635803}" dt="2026-10-28T10:49:42.934" v="40124" actId="113"/>
        <pc:sldMkLst>
          <pc:docMk/>
          <pc:sldMk cId="2834864766" sldId="273"/>
        </pc:sldMkLst>
        <pc:spChg chg="mod">
          <ac:chgData name="MARIA KARAMPELIA" userId="9dfcc2cac66bf474" providerId="LiveId" clId="{0FEA5FD1-C4E6-4F77-AB0B-A52281635803}" dt="2026-10-27T13:55:11.581" v="292" actId="27636"/>
          <ac:spMkLst>
            <pc:docMk/>
            <pc:sldMk cId="2834864766" sldId="273"/>
            <ac:spMk id="2" creationId="{E4E5DC32-0E91-96EC-441C-5A9EAE57BBF0}"/>
          </ac:spMkLst>
        </pc:spChg>
        <pc:spChg chg="mod">
          <ac:chgData name="MARIA KARAMPELIA" userId="9dfcc2cac66bf474" providerId="LiveId" clId="{0FEA5FD1-C4E6-4F77-AB0B-A52281635803}" dt="2026-10-28T10:49:42.934" v="40124" actId="113"/>
          <ac:spMkLst>
            <pc:docMk/>
            <pc:sldMk cId="2834864766" sldId="273"/>
            <ac:spMk id="3" creationId="{87854B60-D683-6C16-1FE2-FECCD57FF112}"/>
          </ac:spMkLst>
        </pc:spChg>
      </pc:sldChg>
      <pc:sldChg chg="modSp new mod">
        <pc:chgData name="MARIA KARAMPELIA" userId="9dfcc2cac66bf474" providerId="LiveId" clId="{0FEA5FD1-C4E6-4F77-AB0B-A52281635803}" dt="2026-10-30T12:57:59.549" v="49399" actId="20577"/>
        <pc:sldMkLst>
          <pc:docMk/>
          <pc:sldMk cId="1302266066" sldId="274"/>
        </pc:sldMkLst>
        <pc:spChg chg="mod">
          <ac:chgData name="MARIA KARAMPELIA" userId="9dfcc2cac66bf474" providerId="LiveId" clId="{0FEA5FD1-C4E6-4F77-AB0B-A52281635803}" dt="2026-10-28T11:05:00.480" v="41540" actId="255"/>
          <ac:spMkLst>
            <pc:docMk/>
            <pc:sldMk cId="1302266066" sldId="274"/>
            <ac:spMk id="2" creationId="{6AE8E76A-CC88-9080-A38D-13C34EB7AC02}"/>
          </ac:spMkLst>
        </pc:spChg>
        <pc:spChg chg="mod">
          <ac:chgData name="MARIA KARAMPELIA" userId="9dfcc2cac66bf474" providerId="LiveId" clId="{0FEA5FD1-C4E6-4F77-AB0B-A52281635803}" dt="2026-10-30T12:57:59.549" v="49399" actId="20577"/>
          <ac:spMkLst>
            <pc:docMk/>
            <pc:sldMk cId="1302266066" sldId="274"/>
            <ac:spMk id="3" creationId="{B16C9896-EF1B-A91E-21BA-A2EB311C6DE5}"/>
          </ac:spMkLst>
        </pc:spChg>
      </pc:sldChg>
      <pc:sldChg chg="modSp new mod">
        <pc:chgData name="MARIA KARAMPELIA" userId="9dfcc2cac66bf474" providerId="LiveId" clId="{0FEA5FD1-C4E6-4F77-AB0B-A52281635803}" dt="2026-10-28T11:19:58.890" v="42961" actId="255"/>
        <pc:sldMkLst>
          <pc:docMk/>
          <pc:sldMk cId="3122682603" sldId="275"/>
        </pc:sldMkLst>
        <pc:spChg chg="mod">
          <ac:chgData name="MARIA KARAMPELIA" userId="9dfcc2cac66bf474" providerId="LiveId" clId="{0FEA5FD1-C4E6-4F77-AB0B-A52281635803}" dt="2026-10-28T11:19:58.890" v="42961" actId="255"/>
          <ac:spMkLst>
            <pc:docMk/>
            <pc:sldMk cId="3122682603" sldId="275"/>
            <ac:spMk id="2" creationId="{8AE14681-1C23-6D9C-8A02-E3C056807293}"/>
          </ac:spMkLst>
        </pc:spChg>
        <pc:spChg chg="mod">
          <ac:chgData name="MARIA KARAMPELIA" userId="9dfcc2cac66bf474" providerId="LiveId" clId="{0FEA5FD1-C4E6-4F77-AB0B-A52281635803}" dt="2026-10-28T11:19:52.070" v="42960" actId="27636"/>
          <ac:spMkLst>
            <pc:docMk/>
            <pc:sldMk cId="3122682603" sldId="275"/>
            <ac:spMk id="3" creationId="{48C3BE10-8CE0-C3D7-F395-A6B6C7CC7C2C}"/>
          </ac:spMkLst>
        </pc:spChg>
      </pc:sldChg>
      <pc:sldChg chg="modSp new mod">
        <pc:chgData name="MARIA KARAMPELIA" userId="9dfcc2cac66bf474" providerId="LiveId" clId="{0FEA5FD1-C4E6-4F77-AB0B-A52281635803}" dt="2026-10-30T13:00:55.807" v="49400" actId="20577"/>
        <pc:sldMkLst>
          <pc:docMk/>
          <pc:sldMk cId="1821349796" sldId="276"/>
        </pc:sldMkLst>
        <pc:spChg chg="mod">
          <ac:chgData name="MARIA KARAMPELIA" userId="9dfcc2cac66bf474" providerId="LiveId" clId="{0FEA5FD1-C4E6-4F77-AB0B-A52281635803}" dt="2026-10-27T13:53:37.257" v="268" actId="27636"/>
          <ac:spMkLst>
            <pc:docMk/>
            <pc:sldMk cId="1821349796" sldId="276"/>
            <ac:spMk id="2" creationId="{4654905A-1745-F795-5BF8-19B17D5463D7}"/>
          </ac:spMkLst>
        </pc:spChg>
        <pc:spChg chg="mod">
          <ac:chgData name="MARIA KARAMPELIA" userId="9dfcc2cac66bf474" providerId="LiveId" clId="{0FEA5FD1-C4E6-4F77-AB0B-A52281635803}" dt="2026-10-30T13:00:55.807" v="49400" actId="20577"/>
          <ac:spMkLst>
            <pc:docMk/>
            <pc:sldMk cId="1821349796" sldId="276"/>
            <ac:spMk id="3" creationId="{BF39066E-5739-BFAF-21B5-1DE926C54C3E}"/>
          </ac:spMkLst>
        </pc:spChg>
      </pc:sldChg>
      <pc:sldChg chg="modSp new mod">
        <pc:chgData name="MARIA KARAMPELIA" userId="9dfcc2cac66bf474" providerId="LiveId" clId="{0FEA5FD1-C4E6-4F77-AB0B-A52281635803}" dt="2026-10-27T16:18:17.259" v="10826" actId="20577"/>
        <pc:sldMkLst>
          <pc:docMk/>
          <pc:sldMk cId="1388597877" sldId="277"/>
        </pc:sldMkLst>
        <pc:spChg chg="mod">
          <ac:chgData name="MARIA KARAMPELIA" userId="9dfcc2cac66bf474" providerId="LiveId" clId="{0FEA5FD1-C4E6-4F77-AB0B-A52281635803}" dt="2026-10-27T16:07:13.348" v="9835" actId="27636"/>
          <ac:spMkLst>
            <pc:docMk/>
            <pc:sldMk cId="1388597877" sldId="277"/>
            <ac:spMk id="2" creationId="{F86AEAB8-9408-6644-71FA-86C46C6CB017}"/>
          </ac:spMkLst>
        </pc:spChg>
        <pc:spChg chg="mod">
          <ac:chgData name="MARIA KARAMPELIA" userId="9dfcc2cac66bf474" providerId="LiveId" clId="{0FEA5FD1-C4E6-4F77-AB0B-A52281635803}" dt="2026-10-27T16:18:17.259" v="10826" actId="20577"/>
          <ac:spMkLst>
            <pc:docMk/>
            <pc:sldMk cId="1388597877" sldId="277"/>
            <ac:spMk id="3" creationId="{00B55A55-0552-E453-9E9C-8F61C9F5525A}"/>
          </ac:spMkLst>
        </pc:spChg>
      </pc:sldChg>
      <pc:sldChg chg="modSp new mod">
        <pc:chgData name="MARIA KARAMPELIA" userId="9dfcc2cac66bf474" providerId="LiveId" clId="{0FEA5FD1-C4E6-4F77-AB0B-A52281635803}" dt="2026-10-27T16:29:11.130" v="11561" actId="255"/>
        <pc:sldMkLst>
          <pc:docMk/>
          <pc:sldMk cId="3880335133" sldId="278"/>
        </pc:sldMkLst>
        <pc:spChg chg="mod">
          <ac:chgData name="MARIA KARAMPELIA" userId="9dfcc2cac66bf474" providerId="LiveId" clId="{0FEA5FD1-C4E6-4F77-AB0B-A52281635803}" dt="2026-10-27T16:29:11.130" v="11561" actId="255"/>
          <ac:spMkLst>
            <pc:docMk/>
            <pc:sldMk cId="3880335133" sldId="278"/>
            <ac:spMk id="2" creationId="{30EF4EFF-0D19-76DA-F623-04E07F1624D7}"/>
          </ac:spMkLst>
        </pc:spChg>
        <pc:spChg chg="mod">
          <ac:chgData name="MARIA KARAMPELIA" userId="9dfcc2cac66bf474" providerId="LiveId" clId="{0FEA5FD1-C4E6-4F77-AB0B-A52281635803}" dt="2026-10-27T16:29:05.496" v="11560" actId="14100"/>
          <ac:spMkLst>
            <pc:docMk/>
            <pc:sldMk cId="3880335133" sldId="278"/>
            <ac:spMk id="3" creationId="{963B5E17-6CD5-208D-346D-76A1BBBBB964}"/>
          </ac:spMkLst>
        </pc:spChg>
      </pc:sldChg>
      <pc:sldChg chg="modSp new mod">
        <pc:chgData name="MARIA KARAMPELIA" userId="9dfcc2cac66bf474" providerId="LiveId" clId="{0FEA5FD1-C4E6-4F77-AB0B-A52281635803}" dt="2026-10-27T16:49:27.983" v="13058" actId="113"/>
        <pc:sldMkLst>
          <pc:docMk/>
          <pc:sldMk cId="2979570328" sldId="279"/>
        </pc:sldMkLst>
        <pc:spChg chg="mod">
          <ac:chgData name="MARIA KARAMPELIA" userId="9dfcc2cac66bf474" providerId="LiveId" clId="{0FEA5FD1-C4E6-4F77-AB0B-A52281635803}" dt="2026-10-27T16:49:15.015" v="13056" actId="14100"/>
          <ac:spMkLst>
            <pc:docMk/>
            <pc:sldMk cId="2979570328" sldId="279"/>
            <ac:spMk id="2" creationId="{4E85D11C-E69C-460E-F8C9-CE5D414E910B}"/>
          </ac:spMkLst>
        </pc:spChg>
        <pc:spChg chg="mod">
          <ac:chgData name="MARIA KARAMPELIA" userId="9dfcc2cac66bf474" providerId="LiveId" clId="{0FEA5FD1-C4E6-4F77-AB0B-A52281635803}" dt="2026-10-27T16:49:27.983" v="13058" actId="113"/>
          <ac:spMkLst>
            <pc:docMk/>
            <pc:sldMk cId="2979570328" sldId="279"/>
            <ac:spMk id="3" creationId="{35AF372D-6AB4-221A-77B0-637B975FCDBA}"/>
          </ac:spMkLst>
        </pc:spChg>
      </pc:sldChg>
      <pc:sldChg chg="modSp new mod">
        <pc:chgData name="MARIA KARAMPELIA" userId="9dfcc2cac66bf474" providerId="LiveId" clId="{0FEA5FD1-C4E6-4F77-AB0B-A52281635803}" dt="2026-10-27T17:03:20.744" v="14254" actId="20577"/>
        <pc:sldMkLst>
          <pc:docMk/>
          <pc:sldMk cId="3690590618" sldId="280"/>
        </pc:sldMkLst>
        <pc:spChg chg="mod">
          <ac:chgData name="MARIA KARAMPELIA" userId="9dfcc2cac66bf474" providerId="LiveId" clId="{0FEA5FD1-C4E6-4F77-AB0B-A52281635803}" dt="2026-10-27T16:05:45.944" v="9811" actId="27636"/>
          <ac:spMkLst>
            <pc:docMk/>
            <pc:sldMk cId="3690590618" sldId="280"/>
            <ac:spMk id="2" creationId="{DF94AE6A-751D-660C-5B35-BE4876A2809B}"/>
          </ac:spMkLst>
        </pc:spChg>
        <pc:spChg chg="mod">
          <ac:chgData name="MARIA KARAMPELIA" userId="9dfcc2cac66bf474" providerId="LiveId" clId="{0FEA5FD1-C4E6-4F77-AB0B-A52281635803}" dt="2026-10-27T17:03:20.744" v="14254" actId="20577"/>
          <ac:spMkLst>
            <pc:docMk/>
            <pc:sldMk cId="3690590618" sldId="280"/>
            <ac:spMk id="3" creationId="{881F8D70-FCF5-12ED-8698-5304E7E1CB0C}"/>
          </ac:spMkLst>
        </pc:spChg>
      </pc:sldChg>
      <pc:sldChg chg="modSp new mod">
        <pc:chgData name="MARIA KARAMPELIA" userId="9dfcc2cac66bf474" providerId="LiveId" clId="{0FEA5FD1-C4E6-4F77-AB0B-A52281635803}" dt="2026-10-27T17:18:32.443" v="15401"/>
        <pc:sldMkLst>
          <pc:docMk/>
          <pc:sldMk cId="697632814" sldId="281"/>
        </pc:sldMkLst>
        <pc:spChg chg="mod">
          <ac:chgData name="MARIA KARAMPELIA" userId="9dfcc2cac66bf474" providerId="LiveId" clId="{0FEA5FD1-C4E6-4F77-AB0B-A52281635803}" dt="2026-10-27T17:17:47.648" v="15395" actId="255"/>
          <ac:spMkLst>
            <pc:docMk/>
            <pc:sldMk cId="697632814" sldId="281"/>
            <ac:spMk id="2" creationId="{23BD6F80-6132-EE50-9017-E0F3CE545F3F}"/>
          </ac:spMkLst>
        </pc:spChg>
        <pc:spChg chg="mod">
          <ac:chgData name="MARIA KARAMPELIA" userId="9dfcc2cac66bf474" providerId="LiveId" clId="{0FEA5FD1-C4E6-4F77-AB0B-A52281635803}" dt="2026-10-27T17:18:32.443" v="15401"/>
          <ac:spMkLst>
            <pc:docMk/>
            <pc:sldMk cId="697632814" sldId="281"/>
            <ac:spMk id="3" creationId="{9ED16837-4010-52DE-D901-65A753576448}"/>
          </ac:spMkLst>
        </pc:spChg>
      </pc:sldChg>
      <pc:sldChg chg="modSp new mod">
        <pc:chgData name="MARIA KARAMPELIA" userId="9dfcc2cac66bf474" providerId="LiveId" clId="{0FEA5FD1-C4E6-4F77-AB0B-A52281635803}" dt="2026-10-27T17:35:06.951" v="16728" actId="113"/>
        <pc:sldMkLst>
          <pc:docMk/>
          <pc:sldMk cId="639842767" sldId="282"/>
        </pc:sldMkLst>
        <pc:spChg chg="mod">
          <ac:chgData name="MARIA KARAMPELIA" userId="9dfcc2cac66bf474" providerId="LiveId" clId="{0FEA5FD1-C4E6-4F77-AB0B-A52281635803}" dt="2026-10-27T17:19:58.167" v="15409" actId="27636"/>
          <ac:spMkLst>
            <pc:docMk/>
            <pc:sldMk cId="639842767" sldId="282"/>
            <ac:spMk id="2" creationId="{8F7124B1-6FC6-4700-B6AA-726EFD54D522}"/>
          </ac:spMkLst>
        </pc:spChg>
        <pc:spChg chg="mod">
          <ac:chgData name="MARIA KARAMPELIA" userId="9dfcc2cac66bf474" providerId="LiveId" clId="{0FEA5FD1-C4E6-4F77-AB0B-A52281635803}" dt="2026-10-27T17:35:06.951" v="16728" actId="113"/>
          <ac:spMkLst>
            <pc:docMk/>
            <pc:sldMk cId="639842767" sldId="282"/>
            <ac:spMk id="3" creationId="{E863ED4E-A7C5-AF3D-163A-58D3DDCBF50E}"/>
          </ac:spMkLst>
        </pc:spChg>
      </pc:sldChg>
      <pc:sldChg chg="modSp new mod">
        <pc:chgData name="MARIA KARAMPELIA" userId="9dfcc2cac66bf474" providerId="LiveId" clId="{0FEA5FD1-C4E6-4F77-AB0B-A52281635803}" dt="2026-10-27T17:50:14.503" v="18102" actId="20577"/>
        <pc:sldMkLst>
          <pc:docMk/>
          <pc:sldMk cId="184177691" sldId="283"/>
        </pc:sldMkLst>
        <pc:spChg chg="mod">
          <ac:chgData name="MARIA KARAMPELIA" userId="9dfcc2cac66bf474" providerId="LiveId" clId="{0FEA5FD1-C4E6-4F77-AB0B-A52281635803}" dt="2026-10-27T17:20:28.801" v="15419" actId="27636"/>
          <ac:spMkLst>
            <pc:docMk/>
            <pc:sldMk cId="184177691" sldId="283"/>
            <ac:spMk id="2" creationId="{8A15ABE6-7250-2F36-6969-4103E65E0A5B}"/>
          </ac:spMkLst>
        </pc:spChg>
        <pc:spChg chg="mod">
          <ac:chgData name="MARIA KARAMPELIA" userId="9dfcc2cac66bf474" providerId="LiveId" clId="{0FEA5FD1-C4E6-4F77-AB0B-A52281635803}" dt="2026-10-27T17:50:14.503" v="18102" actId="20577"/>
          <ac:spMkLst>
            <pc:docMk/>
            <pc:sldMk cId="184177691" sldId="283"/>
            <ac:spMk id="3" creationId="{C109846A-2281-D617-1AB9-176294FC19A7}"/>
          </ac:spMkLst>
        </pc:spChg>
      </pc:sldChg>
      <pc:sldChg chg="modSp new mod">
        <pc:chgData name="MARIA KARAMPELIA" userId="9dfcc2cac66bf474" providerId="LiveId" clId="{0FEA5FD1-C4E6-4F77-AB0B-A52281635803}" dt="2026-10-30T12:02:06.919" v="49374" actId="20577"/>
        <pc:sldMkLst>
          <pc:docMk/>
          <pc:sldMk cId="696720321" sldId="284"/>
        </pc:sldMkLst>
        <pc:spChg chg="mod">
          <ac:chgData name="MARIA KARAMPELIA" userId="9dfcc2cac66bf474" providerId="LiveId" clId="{0FEA5FD1-C4E6-4F77-AB0B-A52281635803}" dt="2026-10-27T17:20:59.105" v="15430" actId="27636"/>
          <ac:spMkLst>
            <pc:docMk/>
            <pc:sldMk cId="696720321" sldId="284"/>
            <ac:spMk id="2" creationId="{413D838C-2EB0-983E-568F-6E98C466E163}"/>
          </ac:spMkLst>
        </pc:spChg>
        <pc:spChg chg="mod">
          <ac:chgData name="MARIA KARAMPELIA" userId="9dfcc2cac66bf474" providerId="LiveId" clId="{0FEA5FD1-C4E6-4F77-AB0B-A52281635803}" dt="2026-10-30T12:02:06.919" v="49374" actId="20577"/>
          <ac:spMkLst>
            <pc:docMk/>
            <pc:sldMk cId="696720321" sldId="284"/>
            <ac:spMk id="3" creationId="{4EF5347C-E2AD-6725-EE71-21B569047BDE}"/>
          </ac:spMkLst>
        </pc:spChg>
      </pc:sldChg>
      <pc:sldChg chg="modSp new mod">
        <pc:chgData name="MARIA KARAMPELIA" userId="9dfcc2cac66bf474" providerId="LiveId" clId="{0FEA5FD1-C4E6-4F77-AB0B-A52281635803}" dt="2026-10-27T20:21:12.671" v="28175" actId="113"/>
        <pc:sldMkLst>
          <pc:docMk/>
          <pc:sldMk cId="2490891454" sldId="285"/>
        </pc:sldMkLst>
        <pc:spChg chg="mod">
          <ac:chgData name="MARIA KARAMPELIA" userId="9dfcc2cac66bf474" providerId="LiveId" clId="{0FEA5FD1-C4E6-4F77-AB0B-A52281635803}" dt="2026-10-27T20:20:53.488" v="28159" actId="14100"/>
          <ac:spMkLst>
            <pc:docMk/>
            <pc:sldMk cId="2490891454" sldId="285"/>
            <ac:spMk id="2" creationId="{04C76770-8042-8358-E3E8-6837DEF54FBF}"/>
          </ac:spMkLst>
        </pc:spChg>
        <pc:spChg chg="mod">
          <ac:chgData name="MARIA KARAMPELIA" userId="9dfcc2cac66bf474" providerId="LiveId" clId="{0FEA5FD1-C4E6-4F77-AB0B-A52281635803}" dt="2026-10-27T20:21:12.671" v="28175" actId="113"/>
          <ac:spMkLst>
            <pc:docMk/>
            <pc:sldMk cId="2490891454" sldId="285"/>
            <ac:spMk id="3" creationId="{1F4BCBAE-CDE2-133C-F0E8-FAE29C6C04FB}"/>
          </ac:spMkLst>
        </pc:spChg>
      </pc:sldChg>
      <pc:sldChg chg="modSp new mod">
        <pc:chgData name="MARIA KARAMPELIA" userId="9dfcc2cac66bf474" providerId="LiveId" clId="{0FEA5FD1-C4E6-4F77-AB0B-A52281635803}" dt="2026-10-30T12:16:41.291" v="49380" actId="20577"/>
        <pc:sldMkLst>
          <pc:docMk/>
          <pc:sldMk cId="4261443108" sldId="286"/>
        </pc:sldMkLst>
        <pc:spChg chg="mod">
          <ac:chgData name="MARIA KARAMPELIA" userId="9dfcc2cac66bf474" providerId="LiveId" clId="{0FEA5FD1-C4E6-4F77-AB0B-A52281635803}" dt="2026-10-27T20:35:35.183" v="29465" actId="1076"/>
          <ac:spMkLst>
            <pc:docMk/>
            <pc:sldMk cId="4261443108" sldId="286"/>
            <ac:spMk id="2" creationId="{0B5B596A-A3C4-080B-3C93-E26726E69760}"/>
          </ac:spMkLst>
        </pc:spChg>
        <pc:spChg chg="mod">
          <ac:chgData name="MARIA KARAMPELIA" userId="9dfcc2cac66bf474" providerId="LiveId" clId="{0FEA5FD1-C4E6-4F77-AB0B-A52281635803}" dt="2026-10-30T12:16:41.291" v="49380" actId="20577"/>
          <ac:spMkLst>
            <pc:docMk/>
            <pc:sldMk cId="4261443108" sldId="286"/>
            <ac:spMk id="3" creationId="{0668268D-DEA0-FF0D-78CF-EED9221C2498}"/>
          </ac:spMkLst>
        </pc:spChg>
      </pc:sldChg>
      <pc:sldChg chg="modSp new mod">
        <pc:chgData name="MARIA KARAMPELIA" userId="9dfcc2cac66bf474" providerId="LiveId" clId="{0FEA5FD1-C4E6-4F77-AB0B-A52281635803}" dt="2026-10-30T12:19:59.699" v="49382" actId="20577"/>
        <pc:sldMkLst>
          <pc:docMk/>
          <pc:sldMk cId="3200883814" sldId="287"/>
        </pc:sldMkLst>
        <pc:spChg chg="mod">
          <ac:chgData name="MARIA KARAMPELIA" userId="9dfcc2cac66bf474" providerId="LiveId" clId="{0FEA5FD1-C4E6-4F77-AB0B-A52281635803}" dt="2026-10-27T20:55:05.712" v="30983" actId="1076"/>
          <ac:spMkLst>
            <pc:docMk/>
            <pc:sldMk cId="3200883814" sldId="287"/>
            <ac:spMk id="2" creationId="{4F450A00-E0AD-A3E6-2290-93CB0032EE17}"/>
          </ac:spMkLst>
        </pc:spChg>
        <pc:spChg chg="mod">
          <ac:chgData name="MARIA KARAMPELIA" userId="9dfcc2cac66bf474" providerId="LiveId" clId="{0FEA5FD1-C4E6-4F77-AB0B-A52281635803}" dt="2026-10-30T12:19:59.699" v="49382" actId="20577"/>
          <ac:spMkLst>
            <pc:docMk/>
            <pc:sldMk cId="3200883814" sldId="287"/>
            <ac:spMk id="3" creationId="{4374A200-CFAC-C576-E315-E3A4E8893378}"/>
          </ac:spMkLst>
        </pc:spChg>
      </pc:sldChg>
      <pc:sldChg chg="modSp new mod">
        <pc:chgData name="MARIA KARAMPELIA" userId="9dfcc2cac66bf474" providerId="LiveId" clId="{0FEA5FD1-C4E6-4F77-AB0B-A52281635803}" dt="2026-10-30T12:30:21.859" v="49388" actId="207"/>
        <pc:sldMkLst>
          <pc:docMk/>
          <pc:sldMk cId="3888778846" sldId="288"/>
        </pc:sldMkLst>
        <pc:spChg chg="mod">
          <ac:chgData name="MARIA KARAMPELIA" userId="9dfcc2cac66bf474" providerId="LiveId" clId="{0FEA5FD1-C4E6-4F77-AB0B-A52281635803}" dt="2026-10-27T21:16:58.949" v="32665" actId="255"/>
          <ac:spMkLst>
            <pc:docMk/>
            <pc:sldMk cId="3888778846" sldId="288"/>
            <ac:spMk id="2" creationId="{A11C98C5-AD71-6DA0-ED12-C00D8B1F092F}"/>
          </ac:spMkLst>
        </pc:spChg>
        <pc:spChg chg="mod">
          <ac:chgData name="MARIA KARAMPELIA" userId="9dfcc2cac66bf474" providerId="LiveId" clId="{0FEA5FD1-C4E6-4F77-AB0B-A52281635803}" dt="2026-10-30T12:30:21.859" v="49388" actId="207"/>
          <ac:spMkLst>
            <pc:docMk/>
            <pc:sldMk cId="3888778846" sldId="288"/>
            <ac:spMk id="3" creationId="{45D57A5B-8CAB-68A2-244B-AB584360CF20}"/>
          </ac:spMkLst>
        </pc:spChg>
      </pc:sldChg>
      <pc:sldChg chg="modSp new mod">
        <pc:chgData name="MARIA KARAMPELIA" userId="9dfcc2cac66bf474" providerId="LiveId" clId="{0FEA5FD1-C4E6-4F77-AB0B-A52281635803}" dt="2026-10-27T21:33:02.755" v="34236" actId="114"/>
        <pc:sldMkLst>
          <pc:docMk/>
          <pc:sldMk cId="1637100753" sldId="289"/>
        </pc:sldMkLst>
        <pc:spChg chg="mod">
          <ac:chgData name="MARIA KARAMPELIA" userId="9dfcc2cac66bf474" providerId="LiveId" clId="{0FEA5FD1-C4E6-4F77-AB0B-A52281635803}" dt="2026-10-27T20:03:56.782" v="26756" actId="27636"/>
          <ac:spMkLst>
            <pc:docMk/>
            <pc:sldMk cId="1637100753" sldId="289"/>
            <ac:spMk id="2" creationId="{B2908B6E-7956-7F91-8AC2-951BBB4CC7DC}"/>
          </ac:spMkLst>
        </pc:spChg>
        <pc:spChg chg="mod">
          <ac:chgData name="MARIA KARAMPELIA" userId="9dfcc2cac66bf474" providerId="LiveId" clId="{0FEA5FD1-C4E6-4F77-AB0B-A52281635803}" dt="2026-10-27T21:33:02.755" v="34236" actId="114"/>
          <ac:spMkLst>
            <pc:docMk/>
            <pc:sldMk cId="1637100753" sldId="289"/>
            <ac:spMk id="3" creationId="{E79281EC-D580-F47B-5D32-6597971779E9}"/>
          </ac:spMkLst>
        </pc:spChg>
      </pc:sldChg>
      <pc:sldChg chg="modSp new mod">
        <pc:chgData name="MARIA KARAMPELIA" userId="9dfcc2cac66bf474" providerId="LiveId" clId="{0FEA5FD1-C4E6-4F77-AB0B-A52281635803}" dt="2026-10-30T12:49:55.618" v="49390" actId="20577"/>
        <pc:sldMkLst>
          <pc:docMk/>
          <pc:sldMk cId="4106103569" sldId="290"/>
        </pc:sldMkLst>
        <pc:spChg chg="mod">
          <ac:chgData name="MARIA KARAMPELIA" userId="9dfcc2cac66bf474" providerId="LiveId" clId="{0FEA5FD1-C4E6-4F77-AB0B-A52281635803}" dt="2026-10-27T21:50:03.474" v="35665" actId="255"/>
          <ac:spMkLst>
            <pc:docMk/>
            <pc:sldMk cId="4106103569" sldId="290"/>
            <ac:spMk id="2" creationId="{FA6006D8-518A-A7DC-5EB2-438EF9BE98BF}"/>
          </ac:spMkLst>
        </pc:spChg>
        <pc:spChg chg="mod">
          <ac:chgData name="MARIA KARAMPELIA" userId="9dfcc2cac66bf474" providerId="LiveId" clId="{0FEA5FD1-C4E6-4F77-AB0B-A52281635803}" dt="2026-10-30T12:49:55.618" v="49390" actId="20577"/>
          <ac:spMkLst>
            <pc:docMk/>
            <pc:sldMk cId="4106103569" sldId="290"/>
            <ac:spMk id="3" creationId="{B58369D8-9624-AB93-014F-28B5881FAE9C}"/>
          </ac:spMkLst>
        </pc:spChg>
      </pc:sldChg>
      <pc:sldChg chg="modSp new mod">
        <pc:chgData name="MARIA KARAMPELIA" userId="9dfcc2cac66bf474" providerId="LiveId" clId="{0FEA5FD1-C4E6-4F77-AB0B-A52281635803}" dt="2026-10-27T21:59:19.750" v="36393" actId="20577"/>
        <pc:sldMkLst>
          <pc:docMk/>
          <pc:sldMk cId="3766535919" sldId="291"/>
        </pc:sldMkLst>
        <pc:spChg chg="mod">
          <ac:chgData name="MARIA KARAMPELIA" userId="9dfcc2cac66bf474" providerId="LiveId" clId="{0FEA5FD1-C4E6-4F77-AB0B-A52281635803}" dt="2026-10-27T21:35:38.546" v="34254" actId="27636"/>
          <ac:spMkLst>
            <pc:docMk/>
            <pc:sldMk cId="3766535919" sldId="291"/>
            <ac:spMk id="2" creationId="{DE58C508-ABDE-E8E7-36DE-6278FECC0D6C}"/>
          </ac:spMkLst>
        </pc:spChg>
        <pc:spChg chg="mod">
          <ac:chgData name="MARIA KARAMPELIA" userId="9dfcc2cac66bf474" providerId="LiveId" clId="{0FEA5FD1-C4E6-4F77-AB0B-A52281635803}" dt="2026-10-27T21:59:19.750" v="36393" actId="20577"/>
          <ac:spMkLst>
            <pc:docMk/>
            <pc:sldMk cId="3766535919" sldId="291"/>
            <ac:spMk id="3" creationId="{A944A9A2-65C0-10CF-E14A-351429DE9EA0}"/>
          </ac:spMkLst>
        </pc:spChg>
      </pc:sldChg>
      <pc:sldChg chg="modSp new mod">
        <pc:chgData name="MARIA KARAMPELIA" userId="9dfcc2cac66bf474" providerId="LiveId" clId="{0FEA5FD1-C4E6-4F77-AB0B-A52281635803}" dt="2026-10-28T11:53:26.638" v="45854" actId="27636"/>
        <pc:sldMkLst>
          <pc:docMk/>
          <pc:sldMk cId="1747769612" sldId="292"/>
        </pc:sldMkLst>
        <pc:spChg chg="mod">
          <ac:chgData name="MARIA KARAMPELIA" userId="9dfcc2cac66bf474" providerId="LiveId" clId="{0FEA5FD1-C4E6-4F77-AB0B-A52281635803}" dt="2026-10-28T11:52:56.961" v="45845" actId="27636"/>
          <ac:spMkLst>
            <pc:docMk/>
            <pc:sldMk cId="1747769612" sldId="292"/>
            <ac:spMk id="2" creationId="{B84DF3AE-055D-06A8-611C-B9F1294594B8}"/>
          </ac:spMkLst>
        </pc:spChg>
        <pc:spChg chg="mod">
          <ac:chgData name="MARIA KARAMPELIA" userId="9dfcc2cac66bf474" providerId="LiveId" clId="{0FEA5FD1-C4E6-4F77-AB0B-A52281635803}" dt="2026-10-28T11:53:26.638" v="45854" actId="27636"/>
          <ac:spMkLst>
            <pc:docMk/>
            <pc:sldMk cId="1747769612" sldId="292"/>
            <ac:spMk id="3" creationId="{C0187899-35E3-2353-0126-A6847129F046}"/>
          </ac:spMkLst>
        </pc:spChg>
      </pc:sldChg>
      <pc:sldChg chg="modSp new mod">
        <pc:chgData name="MARIA KARAMPELIA" userId="9dfcc2cac66bf474" providerId="LiveId" clId="{0FEA5FD1-C4E6-4F77-AB0B-A52281635803}" dt="2026-10-28T12:34:26.481" v="47381" actId="20577"/>
        <pc:sldMkLst>
          <pc:docMk/>
          <pc:sldMk cId="1130902543" sldId="293"/>
        </pc:sldMkLst>
        <pc:spChg chg="mod">
          <ac:chgData name="MARIA KARAMPELIA" userId="9dfcc2cac66bf474" providerId="LiveId" clId="{0FEA5FD1-C4E6-4F77-AB0B-A52281635803}" dt="2026-10-27T22:02:53.436" v="36403" actId="27636"/>
          <ac:spMkLst>
            <pc:docMk/>
            <pc:sldMk cId="1130902543" sldId="293"/>
            <ac:spMk id="2" creationId="{500CC11D-FAA7-5E26-0EDA-6D2F418FA3C4}"/>
          </ac:spMkLst>
        </pc:spChg>
        <pc:spChg chg="mod">
          <ac:chgData name="MARIA KARAMPELIA" userId="9dfcc2cac66bf474" providerId="LiveId" clId="{0FEA5FD1-C4E6-4F77-AB0B-A52281635803}" dt="2026-10-28T12:34:26.481" v="47381" actId="20577"/>
          <ac:spMkLst>
            <pc:docMk/>
            <pc:sldMk cId="1130902543" sldId="293"/>
            <ac:spMk id="3" creationId="{3593B0E7-C9E3-A793-1B7A-F53AF55144FB}"/>
          </ac:spMkLst>
        </pc:spChg>
      </pc:sldChg>
      <pc:sldChg chg="modSp new mod">
        <pc:chgData name="MARIA KARAMPELIA" userId="9dfcc2cac66bf474" providerId="LiveId" clId="{0FEA5FD1-C4E6-4F77-AB0B-A52281635803}" dt="2026-10-28T12:44:19.362" v="48498" actId="14100"/>
        <pc:sldMkLst>
          <pc:docMk/>
          <pc:sldMk cId="2505077591" sldId="294"/>
        </pc:sldMkLst>
        <pc:spChg chg="mod">
          <ac:chgData name="MARIA KARAMPELIA" userId="9dfcc2cac66bf474" providerId="LiveId" clId="{0FEA5FD1-C4E6-4F77-AB0B-A52281635803}" dt="2026-10-28T11:54:59.459" v="45872" actId="27636"/>
          <ac:spMkLst>
            <pc:docMk/>
            <pc:sldMk cId="2505077591" sldId="294"/>
            <ac:spMk id="2" creationId="{615333AC-EC52-690C-2D2C-56667AA71663}"/>
          </ac:spMkLst>
        </pc:spChg>
        <pc:spChg chg="mod">
          <ac:chgData name="MARIA KARAMPELIA" userId="9dfcc2cac66bf474" providerId="LiveId" clId="{0FEA5FD1-C4E6-4F77-AB0B-A52281635803}" dt="2026-10-28T12:44:19.362" v="48498" actId="14100"/>
          <ac:spMkLst>
            <pc:docMk/>
            <pc:sldMk cId="2505077591" sldId="294"/>
            <ac:spMk id="3" creationId="{F353235D-77E5-09F5-2CAD-55C4646C5FFA}"/>
          </ac:spMkLst>
        </pc:spChg>
      </pc:sldChg>
      <pc:sldChg chg="modSp new mod">
        <pc:chgData name="MARIA KARAMPELIA" userId="9dfcc2cac66bf474" providerId="LiveId" clId="{0FEA5FD1-C4E6-4F77-AB0B-A52281635803}" dt="2026-10-28T12:52:24.811" v="49367" actId="20577"/>
        <pc:sldMkLst>
          <pc:docMk/>
          <pc:sldMk cId="71385760" sldId="295"/>
        </pc:sldMkLst>
        <pc:spChg chg="mod">
          <ac:chgData name="MARIA KARAMPELIA" userId="9dfcc2cac66bf474" providerId="LiveId" clId="{0FEA5FD1-C4E6-4F77-AB0B-A52281635803}" dt="2026-10-28T11:54:31.939" v="45864" actId="27636"/>
          <ac:spMkLst>
            <pc:docMk/>
            <pc:sldMk cId="71385760" sldId="295"/>
            <ac:spMk id="2" creationId="{104EF1A6-7ACD-FC61-B327-0D347D34D663}"/>
          </ac:spMkLst>
        </pc:spChg>
        <pc:spChg chg="mod">
          <ac:chgData name="MARIA KARAMPELIA" userId="9dfcc2cac66bf474" providerId="LiveId" clId="{0FEA5FD1-C4E6-4F77-AB0B-A52281635803}" dt="2026-10-28T12:52:24.811" v="49367" actId="20577"/>
          <ac:spMkLst>
            <pc:docMk/>
            <pc:sldMk cId="71385760" sldId="295"/>
            <ac:spMk id="3" creationId="{B323BED8-F88D-F80E-DE3A-F0E34D6894B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6EED9CB-00D1-BDD3-588F-5705D97F3838}"/>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14EBA9A6-D455-C2CF-7F4C-5FC536159C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4FB1096-0CDA-FA5A-AE91-81E1A7523670}"/>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21520855-D006-A2D6-8920-0AB8361E852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919DDEB-6033-C11F-2642-1F3176F64214}"/>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2535435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CCE46E-7CFB-31EB-E9FC-0952FDDCF42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4B5E9FF-EB7A-B154-573B-BCB1E16B4F9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5CAEF01-0F87-008E-9E9C-FC71A9B8DC25}"/>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7FAC20C1-C5FE-8265-BC34-D0A3236B541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23D5D3D-9F3C-14D1-CCD6-629C2E1A0D7B}"/>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4045459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EA135C-F3B7-E84C-BD2C-147058A96932}"/>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81281C6-219B-909D-B00A-A6AB195010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C34DEBB-64C6-00D2-A9EC-59450B727DE5}"/>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15E2B4C5-1BAF-1A6C-5EBD-C6268D27D35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EAF3F3E-001B-A004-85C5-8805EB7E61DF}"/>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3988427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256C27B-A67B-798C-9B42-55A2395CA23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A96824C-1598-08A9-06B3-8C8A89C022DC}"/>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B866E0A6-DB1B-7B58-336F-B63CB8E7470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8ECF6D81-5501-15F2-8073-5FE62390C05E}"/>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6" name="Θέση υποσέλιδου 5">
            <a:extLst>
              <a:ext uri="{FF2B5EF4-FFF2-40B4-BE49-F238E27FC236}">
                <a16:creationId xmlns:a16="http://schemas.microsoft.com/office/drawing/2014/main" id="{B286C6A9-BDE4-383E-4B75-160E2AF65A2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937AE13-258A-54D5-29DB-C876628281E1}"/>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2656167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252B77-3B31-5287-25CF-B4DDF8734ABE}"/>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75D27BD-3E97-7F7E-DA81-EABDAE921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7FCFB386-92E9-28AD-C6E1-3E8A0C3F70B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1903CD3-9F9A-7EFC-54C1-6B0413196C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49FFC90F-3FF1-E603-E2EB-1D37CFF6CB50}"/>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6E53889E-B0B1-332B-5BCE-FA6765BB0175}"/>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8" name="Θέση υποσέλιδου 7">
            <a:extLst>
              <a:ext uri="{FF2B5EF4-FFF2-40B4-BE49-F238E27FC236}">
                <a16:creationId xmlns:a16="http://schemas.microsoft.com/office/drawing/2014/main" id="{926F7393-3F26-CC59-93B6-BF5E89516292}"/>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20A01F89-3F7A-8A90-57F0-97A88518769F}"/>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1607214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208D6F-6970-4B63-A06E-074BDC74FC0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030AAE43-4CF1-FB8A-A1BA-2322AD1DDB1A}"/>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4" name="Θέση υποσέλιδου 3">
            <a:extLst>
              <a:ext uri="{FF2B5EF4-FFF2-40B4-BE49-F238E27FC236}">
                <a16:creationId xmlns:a16="http://schemas.microsoft.com/office/drawing/2014/main" id="{31826D31-54DA-C67F-2204-27179F94AA2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34A2C5ED-4B97-6B1A-C90F-9087BABEC7B0}"/>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49476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D2FE743-B122-F5AB-F5C5-94399FAD6568}"/>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3" name="Θέση υποσέλιδου 2">
            <a:extLst>
              <a:ext uri="{FF2B5EF4-FFF2-40B4-BE49-F238E27FC236}">
                <a16:creationId xmlns:a16="http://schemas.microsoft.com/office/drawing/2014/main" id="{87B6075B-8CAA-0477-1A40-67198C7030E8}"/>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4E5755AF-B266-0A23-F074-0BDD1647DE96}"/>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18360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696ABB-5AE5-928D-8ABA-32B4B2186A8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38820DC-04E4-4509-4DE8-5E04FC2129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64736A0-3620-9058-9B3C-F975BF8DD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06CE958-EA7E-B553-E57D-8E847EDCF210}"/>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6" name="Θέση υποσέλιδου 5">
            <a:extLst>
              <a:ext uri="{FF2B5EF4-FFF2-40B4-BE49-F238E27FC236}">
                <a16:creationId xmlns:a16="http://schemas.microsoft.com/office/drawing/2014/main" id="{F857035F-6284-8D26-A400-21BAB7AEF52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5B4CF9D-5AED-8542-04DC-BA09FA79E207}"/>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17102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46C02B-75A9-9FAC-C37B-2FF519D0198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3C2A4EB-10F8-3E54-B7B5-DD72849AFB3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5BE29CA-66C3-889F-E57A-897882E1A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EFFA48E4-1C43-63F6-046E-B1CFD976BF4B}"/>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6" name="Θέση υποσέλιδου 5">
            <a:extLst>
              <a:ext uri="{FF2B5EF4-FFF2-40B4-BE49-F238E27FC236}">
                <a16:creationId xmlns:a16="http://schemas.microsoft.com/office/drawing/2014/main" id="{195A2617-7327-FA4C-FE6F-BF372818926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8FE320C-7478-1317-C804-D7538B05EE6C}"/>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1572832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2292A2-FD16-7B1C-990B-FDCFCA3045C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748FFD5-B35E-330B-3A54-596CF002004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804935F-5268-C3E4-30D8-10341E8C1290}"/>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B94DEB79-1B7F-452E-EDE2-5EAFEF1D547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6176FB5-2857-3141-24E7-B18A95B1227B}"/>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42351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1BCD02A-205E-3683-88E4-8E6E973C48E5}"/>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2266A7C-7884-BA38-F2DB-1B89E427BF1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8CF0F8C-31C5-CD10-DF8F-9A47E7E94D81}"/>
              </a:ext>
            </a:extLst>
          </p:cNvPr>
          <p:cNvSpPr>
            <a:spLocks noGrp="1"/>
          </p:cNvSpPr>
          <p:nvPr>
            <p:ph type="dt" sz="half" idx="10"/>
          </p:nvPr>
        </p:nvSpPr>
        <p:spPr/>
        <p:txBody>
          <a:body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02EF58FA-B27C-313F-26D0-013C250A892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EA86068-C7AD-7A2E-F78E-94BC6842312E}"/>
              </a:ext>
            </a:extLst>
          </p:cNvPr>
          <p:cNvSpPr>
            <a:spLocks noGrp="1"/>
          </p:cNvSpPr>
          <p:nvPr>
            <p:ph type="sldNum" sz="quarter" idx="12"/>
          </p:nvPr>
        </p:nvSpPr>
        <p:spPr/>
        <p:txBody>
          <a:bodyPr/>
          <a:lstStyle/>
          <a:p>
            <a:fld id="{CFEEF65C-7BDB-47C7-BF3D-570176FD206E}" type="slidenum">
              <a:rPr lang="el-GR" smtClean="0"/>
              <a:t>‹#›</a:t>
            </a:fld>
            <a:endParaRPr lang="el-GR"/>
          </a:p>
        </p:txBody>
      </p:sp>
    </p:spTree>
    <p:extLst>
      <p:ext uri="{BB962C8B-B14F-4D97-AF65-F5344CB8AC3E}">
        <p14:creationId xmlns:p14="http://schemas.microsoft.com/office/powerpoint/2010/main" val="252347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9EB472B-FF77-8ECF-042B-C2AC552516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B89BE62-D6E4-03F4-7142-50EE2EFAAE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6174864-AAED-5740-9487-A04A121EEC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FD47AB-9CFA-4058-B6B3-FA68A1DE89D5}" type="datetimeFigureOut">
              <a:rPr lang="el-GR" smtClean="0"/>
              <a:t>30/10/2026</a:t>
            </a:fld>
            <a:endParaRPr lang="el-GR"/>
          </a:p>
        </p:txBody>
      </p:sp>
      <p:sp>
        <p:nvSpPr>
          <p:cNvPr id="5" name="Θέση υποσέλιδου 4">
            <a:extLst>
              <a:ext uri="{FF2B5EF4-FFF2-40B4-BE49-F238E27FC236}">
                <a16:creationId xmlns:a16="http://schemas.microsoft.com/office/drawing/2014/main" id="{4796BFAD-C089-74C0-4FE9-BC1A41C74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49533C9-5F0C-2D63-7A95-4104AFF3A5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EEF65C-7BDB-47C7-BF3D-570176FD206E}" type="slidenum">
              <a:rPr lang="el-GR" smtClean="0"/>
              <a:t>‹#›</a:t>
            </a:fld>
            <a:endParaRPr lang="el-GR"/>
          </a:p>
        </p:txBody>
      </p:sp>
    </p:spTree>
    <p:extLst>
      <p:ext uri="{BB962C8B-B14F-4D97-AF65-F5344CB8AC3E}">
        <p14:creationId xmlns:p14="http://schemas.microsoft.com/office/powerpoint/2010/main" val="966390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E8F2E5-69AB-1726-72BF-E357B38BE730}"/>
              </a:ext>
            </a:extLst>
          </p:cNvPr>
          <p:cNvSpPr>
            <a:spLocks noGrp="1"/>
          </p:cNvSpPr>
          <p:nvPr>
            <p:ph type="ctrTitle"/>
          </p:nvPr>
        </p:nvSpPr>
        <p:spPr>
          <a:xfrm>
            <a:off x="0" y="0"/>
            <a:ext cx="12192000" cy="4633913"/>
          </a:xfrm>
        </p:spPr>
        <p:txBody>
          <a:bodyPr>
            <a:normAutofit fontScale="90000"/>
          </a:bodyPr>
          <a:lstStyle/>
          <a:p>
            <a:r>
              <a:rPr lang="el-GR" b="1" dirty="0"/>
              <a:t>ΤΑ ΠΕΝΤΕ ΜΕΓΑΛΑ </a:t>
            </a:r>
            <a:br>
              <a:rPr lang="el-GR" b="1" dirty="0"/>
            </a:br>
            <a:r>
              <a:rPr lang="el-GR" b="1" dirty="0"/>
              <a:t>ΖΩΝΤΑΝΑ ΘΡΗΣΚΕΥΜΑΤΑ</a:t>
            </a:r>
            <a:br>
              <a:rPr lang="el-GR" b="1" dirty="0"/>
            </a:br>
            <a:r>
              <a:rPr lang="el-GR" b="1" dirty="0"/>
              <a:t>ΕΝΟΤΗΤΑ 3</a:t>
            </a:r>
            <a:r>
              <a:rPr lang="el-GR" b="1" baseline="30000" dirty="0"/>
              <a:t>η</a:t>
            </a:r>
            <a:r>
              <a:rPr lang="el-GR" b="1" dirty="0"/>
              <a:t> </a:t>
            </a:r>
            <a:br>
              <a:rPr lang="el-GR" b="1" dirty="0"/>
            </a:br>
            <a:r>
              <a:rPr lang="el-GR" dirty="0">
                <a:solidFill>
                  <a:srgbClr val="FF0000"/>
                </a:solidFill>
              </a:rPr>
              <a:t>Από το βιβλίο του </a:t>
            </a:r>
            <a:r>
              <a:rPr lang="en-GB" dirty="0">
                <a:solidFill>
                  <a:srgbClr val="FF0000"/>
                </a:solidFill>
              </a:rPr>
              <a:t>WARD </a:t>
            </a:r>
            <a:r>
              <a:rPr lang="en-GB" dirty="0" err="1">
                <a:solidFill>
                  <a:srgbClr val="FF0000"/>
                </a:solidFill>
              </a:rPr>
              <a:t>McAFEE</a:t>
            </a:r>
            <a:r>
              <a:rPr lang="en-GB" dirty="0">
                <a:solidFill>
                  <a:srgbClr val="FF0000"/>
                </a:solidFill>
              </a:rPr>
              <a:t>, </a:t>
            </a:r>
            <a:r>
              <a:rPr lang="el-GR" dirty="0">
                <a:solidFill>
                  <a:srgbClr val="FF0000"/>
                </a:solidFill>
              </a:rPr>
              <a:t>Μετάφραση: Σάββας </a:t>
            </a:r>
            <a:r>
              <a:rPr lang="el-GR" dirty="0" err="1">
                <a:solidFill>
                  <a:srgbClr val="FF0000"/>
                </a:solidFill>
              </a:rPr>
              <a:t>Αγουρίδης</a:t>
            </a:r>
            <a:r>
              <a:rPr lang="el-GR" dirty="0">
                <a:solidFill>
                  <a:srgbClr val="FF0000"/>
                </a:solidFill>
              </a:rPr>
              <a:t>, Εκδόσεις: Άρτος Ζωής, Αθήνα 2022³, σσ. 73-97</a:t>
            </a:r>
            <a:endParaRPr lang="el-GR" dirty="0"/>
          </a:p>
        </p:txBody>
      </p:sp>
      <p:sp>
        <p:nvSpPr>
          <p:cNvPr id="3" name="Υπότιτλος 2">
            <a:extLst>
              <a:ext uri="{FF2B5EF4-FFF2-40B4-BE49-F238E27FC236}">
                <a16:creationId xmlns:a16="http://schemas.microsoft.com/office/drawing/2014/main" id="{3B725506-E4E1-0E7D-3C47-1D2F3C1F1FAD}"/>
              </a:ext>
            </a:extLst>
          </p:cNvPr>
          <p:cNvSpPr>
            <a:spLocks noGrp="1"/>
          </p:cNvSpPr>
          <p:nvPr>
            <p:ph type="subTitle" idx="1"/>
          </p:nvPr>
        </p:nvSpPr>
        <p:spPr>
          <a:xfrm>
            <a:off x="1333500" y="5030788"/>
            <a:ext cx="9144000" cy="1655762"/>
          </a:xfrm>
        </p:spPr>
        <p:txBody>
          <a:bodyPr>
            <a:normAutofit lnSpcReduction="10000"/>
          </a:bodyPr>
          <a:lstStyle/>
          <a:p>
            <a:endParaRPr lang="el-GR" dirty="0"/>
          </a:p>
          <a:p>
            <a:r>
              <a:rPr lang="el-GR" dirty="0"/>
              <a:t>ΜΑΡΙΑ ΚΑΡΑΜΠΕΛΙΑ</a:t>
            </a:r>
          </a:p>
          <a:p>
            <a:r>
              <a:rPr lang="el-GR" dirty="0"/>
              <a:t>Ζ΄ ΕΞΑΜΗΝΟ</a:t>
            </a:r>
          </a:p>
          <a:p>
            <a:r>
              <a:rPr lang="el-GR" dirty="0"/>
              <a:t>ΑΕΑΑ</a:t>
            </a:r>
          </a:p>
          <a:p>
            <a:endParaRPr lang="el-GR" dirty="0"/>
          </a:p>
        </p:txBody>
      </p:sp>
    </p:spTree>
    <p:extLst>
      <p:ext uri="{BB962C8B-B14F-4D97-AF65-F5344CB8AC3E}">
        <p14:creationId xmlns:p14="http://schemas.microsoft.com/office/powerpoint/2010/main" val="1228516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C565014-29F4-6EF8-4E60-86D79115C063}"/>
              </a:ext>
            </a:extLst>
          </p:cNvPr>
          <p:cNvSpPr>
            <a:spLocks noGrp="1"/>
          </p:cNvSpPr>
          <p:nvPr>
            <p:ph type="title"/>
          </p:nvPr>
        </p:nvSpPr>
        <p:spPr>
          <a:xfrm>
            <a:off x="838200" y="18255"/>
            <a:ext cx="10515600" cy="819945"/>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p>
        </p:txBody>
      </p:sp>
      <p:sp>
        <p:nvSpPr>
          <p:cNvPr id="3" name="Θέση περιεχομένου 2">
            <a:extLst>
              <a:ext uri="{FF2B5EF4-FFF2-40B4-BE49-F238E27FC236}">
                <a16:creationId xmlns:a16="http://schemas.microsoft.com/office/drawing/2014/main" id="{AA2F7EC0-DA56-C8EC-CA8C-D5EC40E11BD0}"/>
              </a:ext>
            </a:extLst>
          </p:cNvPr>
          <p:cNvSpPr>
            <a:spLocks noGrp="1"/>
          </p:cNvSpPr>
          <p:nvPr>
            <p:ph idx="1"/>
          </p:nvPr>
        </p:nvSpPr>
        <p:spPr>
          <a:xfrm>
            <a:off x="0" y="952500"/>
            <a:ext cx="12192000" cy="5905500"/>
          </a:xfrm>
        </p:spPr>
        <p:txBody>
          <a:bodyPr/>
          <a:lstStyle/>
          <a:p>
            <a:r>
              <a:rPr lang="el-GR" dirty="0"/>
              <a:t>Η Δυτική θρησκεία, επηρεασμένη από τον Ιουδαϊσμό, δίνει γενικά αξία στις υποθέσεις του κόσμου. Αντίθετα, η ανατολική φιλοσοφία και θρησκεία έχει ως σκοπό την απόσπαση από τον κόσμο. </a:t>
            </a:r>
            <a:r>
              <a:rPr lang="el-GR" b="1" dirty="0"/>
              <a:t>Ο Ινδουισμός</a:t>
            </a:r>
            <a:r>
              <a:rPr lang="el-GR" dirty="0"/>
              <a:t>, ως μία μορφή του προσανατολισμού της απόσπασης, </a:t>
            </a:r>
            <a:r>
              <a:rPr lang="el-GR" b="1" dirty="0"/>
              <a:t>διδάσκει πως το άτομο υφίσταται αμέτρητες μετενσαρκώσεις μέχρις ότου το εγώ μπορεί να διαλυθεί και να πετύχει την πνευματική ελευθερία</a:t>
            </a:r>
            <a:r>
              <a:rPr lang="el-GR" dirty="0"/>
              <a:t>.</a:t>
            </a:r>
          </a:p>
          <a:p>
            <a:r>
              <a:rPr lang="el-GR" dirty="0"/>
              <a:t>Οι Ινδουιστές φιλόσοφοι διδάσκουν πως η άγνοια μόνο συντηρεί την κοσμική δημιουργία. Οι Ινδουιστές </a:t>
            </a:r>
          </a:p>
          <a:p>
            <a:pPr lvl="1">
              <a:buFont typeface="Wingdings" panose="05000000000000000000" pitchFamily="2" charset="2"/>
              <a:buChar char="v"/>
            </a:pPr>
            <a:r>
              <a:rPr lang="el-GR" dirty="0"/>
              <a:t>αναζητούν τη γνώση υπέρβασης της φαινομενικής ύπαρξης, </a:t>
            </a:r>
          </a:p>
          <a:p>
            <a:pPr lvl="1">
              <a:buFont typeface="Wingdings" panose="05000000000000000000" pitchFamily="2" charset="2"/>
              <a:buChar char="v"/>
            </a:pPr>
            <a:r>
              <a:rPr lang="el-GR" dirty="0"/>
              <a:t>λατρεύουν πολλούς θεούς, αν και ποτέ δεν </a:t>
            </a:r>
            <a:r>
              <a:rPr lang="el-GR" dirty="0" err="1"/>
              <a:t>παραθεωρούν</a:t>
            </a:r>
            <a:r>
              <a:rPr lang="el-GR" dirty="0"/>
              <a:t> την υποκείμενη ενότητα εκείνου που είναι το αληθώς πραγματικό.</a:t>
            </a:r>
          </a:p>
          <a:p>
            <a:r>
              <a:rPr lang="el-GR" dirty="0"/>
              <a:t>Η υπέρτατη γνώση που επιδιώκουν είναι πως </a:t>
            </a:r>
            <a:r>
              <a:rPr lang="el-GR" b="1" dirty="0">
                <a:solidFill>
                  <a:srgbClr val="FF0000"/>
                </a:solidFill>
              </a:rPr>
              <a:t>η ελευθερία έρχεται όχι από τα κοσμικά επιτεύγματα αλλά από την εξάλειψη όλων των εμποτισμένων από το εγώ επιθυμιών</a:t>
            </a:r>
            <a:r>
              <a:rPr lang="el-GR" dirty="0"/>
              <a:t>.</a:t>
            </a:r>
          </a:p>
        </p:txBody>
      </p:sp>
    </p:spTree>
    <p:extLst>
      <p:ext uri="{BB962C8B-B14F-4D97-AF65-F5344CB8AC3E}">
        <p14:creationId xmlns:p14="http://schemas.microsoft.com/office/powerpoint/2010/main" val="747333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1F9DF2-FAAF-2A4E-BE75-9BA1A8BF00A9}"/>
              </a:ext>
            </a:extLst>
          </p:cNvPr>
          <p:cNvSpPr>
            <a:spLocks noGrp="1"/>
          </p:cNvSpPr>
          <p:nvPr>
            <p:ph type="title"/>
          </p:nvPr>
        </p:nvSpPr>
        <p:spPr>
          <a:xfrm>
            <a:off x="838200" y="1"/>
            <a:ext cx="10515600" cy="685798"/>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F4DB8C5E-7674-B527-4B8F-AB90E99BE621}"/>
              </a:ext>
            </a:extLst>
          </p:cNvPr>
          <p:cNvSpPr>
            <a:spLocks noGrp="1"/>
          </p:cNvSpPr>
          <p:nvPr>
            <p:ph idx="1"/>
          </p:nvPr>
        </p:nvSpPr>
        <p:spPr>
          <a:xfrm>
            <a:off x="0" y="685799"/>
            <a:ext cx="12192000" cy="6172199"/>
          </a:xfrm>
        </p:spPr>
        <p:txBody>
          <a:bodyPr>
            <a:normAutofit fontScale="85000" lnSpcReduction="10000"/>
          </a:bodyPr>
          <a:lstStyle/>
          <a:p>
            <a:r>
              <a:rPr lang="el-GR" dirty="0"/>
              <a:t>Τον Ινδουισμό παρήγαγε η αρχαία Βεδική θρησκεία, που ίσχυε στην Ινδία πάνω από 1000 χρόνια πριν τον Χριστό. Την έφερε στις Ινδίες ένας λαός που ονόμαζε τον εαυτό του </a:t>
            </a:r>
            <a:r>
              <a:rPr lang="en-GB" dirty="0"/>
              <a:t>Aryas. </a:t>
            </a:r>
            <a:r>
              <a:rPr lang="el-GR" dirty="0"/>
              <a:t>Οι </a:t>
            </a:r>
            <a:r>
              <a:rPr lang="en-GB" b="1" dirty="0">
                <a:solidFill>
                  <a:srgbClr val="FF0000"/>
                </a:solidFill>
              </a:rPr>
              <a:t>Aryas</a:t>
            </a:r>
            <a:r>
              <a:rPr lang="el-GR" b="1" dirty="0">
                <a:solidFill>
                  <a:srgbClr val="FF0000"/>
                </a:solidFill>
              </a:rPr>
              <a:t> ή </a:t>
            </a:r>
            <a:r>
              <a:rPr lang="el-GR" b="1" dirty="0" err="1">
                <a:solidFill>
                  <a:srgbClr val="FF0000"/>
                </a:solidFill>
              </a:rPr>
              <a:t>Άριοι</a:t>
            </a:r>
            <a:r>
              <a:rPr lang="el-GR" dirty="0"/>
              <a:t>, όπως τους δηλώνουμε εμείς, ήρθαν από κάπου </a:t>
            </a:r>
            <a:r>
              <a:rPr lang="el-GR" b="1" dirty="0">
                <a:solidFill>
                  <a:srgbClr val="FF0000"/>
                </a:solidFill>
              </a:rPr>
              <a:t>βορειοανατολικά του σημερινού Ιράν και Αφγανιστάν</a:t>
            </a:r>
            <a:r>
              <a:rPr lang="el-GR" dirty="0"/>
              <a:t>. Οι επιστήμονες φαντάζονται πως έχουν την αρχή τους μακριά από μεγάλες υδάτινες εκτάσεις, γιατί στην αρχική γνωστή γλώσσα δεν έχουν λέξεις για τον ωκεανό ή τη θάλασσα. Από την περιοχή αυτή μετανάστευσαν βόρεια μέσα στην Ευρώπη. Η παρουσία τους τόσο δυτικά όσο η Ιρλανδία υπονοείται κάτω από τη γλωσσολογική σχέση του Κέλτικου ονόματος για το νησί </a:t>
            </a:r>
            <a:r>
              <a:rPr lang="en-GB" dirty="0"/>
              <a:t>Eire, </a:t>
            </a:r>
            <a:r>
              <a:rPr lang="el-GR" dirty="0"/>
              <a:t>και της λέξης </a:t>
            </a:r>
            <a:r>
              <a:rPr lang="el-GR" dirty="0" err="1"/>
              <a:t>Άριοι</a:t>
            </a:r>
            <a:r>
              <a:rPr lang="el-GR" dirty="0"/>
              <a:t>. Οι </a:t>
            </a:r>
            <a:r>
              <a:rPr lang="el-GR" dirty="0" err="1"/>
              <a:t>Άριοι</a:t>
            </a:r>
            <a:r>
              <a:rPr lang="el-GR" dirty="0"/>
              <a:t> κινήθηκαν μέσα στο σημερινό Ιράν. Στην Ινδία ήρθαν κατά κύματα που κράτησαν από το 2000 μέχρι το 1000 π.Χ.</a:t>
            </a:r>
          </a:p>
          <a:p>
            <a:r>
              <a:rPr lang="el-GR" dirty="0"/>
              <a:t>Η θρησκεία τους αποκρυσταλλώθηκε στις </a:t>
            </a:r>
            <a:r>
              <a:rPr lang="el-GR" b="1" dirty="0" err="1">
                <a:solidFill>
                  <a:srgbClr val="FF0000"/>
                </a:solidFill>
              </a:rPr>
              <a:t>Βέδες</a:t>
            </a:r>
            <a:r>
              <a:rPr lang="el-GR" dirty="0"/>
              <a:t>, που σε κατά γράμμα μετάφραση σημαίνει «γνώση». Αυτή η γνώση με τη μορφή κάποια αινιγματικής ποίησης μεταδιδόταν προφορικά από τη μία γενιά στην άλλη, γιατί η γραφή στην Ινδία δεν ήταν γνωστή πριν από τον 4</a:t>
            </a:r>
            <a:r>
              <a:rPr lang="el-GR" baseline="30000" dirty="0"/>
              <a:t>ο</a:t>
            </a:r>
            <a:r>
              <a:rPr lang="el-GR" dirty="0"/>
              <a:t> αιώνα π.Χ. </a:t>
            </a:r>
          </a:p>
          <a:p>
            <a:r>
              <a:rPr lang="el-GR" dirty="0"/>
              <a:t>Η </a:t>
            </a:r>
            <a:r>
              <a:rPr lang="en-GB" b="1" dirty="0">
                <a:solidFill>
                  <a:srgbClr val="FF0000"/>
                </a:solidFill>
              </a:rPr>
              <a:t>Rig-Veda</a:t>
            </a:r>
            <a:r>
              <a:rPr lang="en-GB" dirty="0"/>
              <a:t> </a:t>
            </a:r>
            <a:r>
              <a:rPr lang="el-GR" dirty="0"/>
              <a:t>δημιουργήθηκε κάποτε μεταξύ </a:t>
            </a:r>
            <a:r>
              <a:rPr lang="el-GR" dirty="0">
                <a:solidFill>
                  <a:srgbClr val="FF0000"/>
                </a:solidFill>
              </a:rPr>
              <a:t>1500-900 π.Χ</a:t>
            </a:r>
            <a:r>
              <a:rPr lang="el-GR" dirty="0"/>
              <a:t>. : πρόκειται για την αρχαιότερη σωζόμενη σύνθεση που σχετίζεται με μία ζωντανή θρησκεία στον κόσμο. Αντίθετα, το αρχαιότερο τμήμα της Εβραϊκής Γένεσης πιστεύεται ότι κατάγεται τον 9</a:t>
            </a:r>
            <a:r>
              <a:rPr lang="el-GR" baseline="30000" dirty="0"/>
              <a:t>ο</a:t>
            </a:r>
            <a:r>
              <a:rPr lang="el-GR" dirty="0"/>
              <a:t> αιώνα π.Χ.</a:t>
            </a:r>
          </a:p>
          <a:p>
            <a:r>
              <a:rPr lang="el-GR" dirty="0"/>
              <a:t>Οι ιερείς της </a:t>
            </a:r>
            <a:r>
              <a:rPr lang="en-GB" dirty="0"/>
              <a:t>Beda</a:t>
            </a:r>
            <a:r>
              <a:rPr lang="el-GR" dirty="0"/>
              <a:t> απήγγειλαν τις</a:t>
            </a:r>
            <a:r>
              <a:rPr lang="en-GB" dirty="0"/>
              <a:t> </a:t>
            </a:r>
            <a:r>
              <a:rPr lang="en-GB" b="1" dirty="0">
                <a:solidFill>
                  <a:srgbClr val="FF0000"/>
                </a:solidFill>
              </a:rPr>
              <a:t>“</a:t>
            </a:r>
            <a:r>
              <a:rPr lang="en-GB" b="1" dirty="0" err="1">
                <a:solidFill>
                  <a:srgbClr val="FF0000"/>
                </a:solidFill>
              </a:rPr>
              <a:t>richas</a:t>
            </a:r>
            <a:r>
              <a:rPr lang="en-GB" b="1" dirty="0">
                <a:solidFill>
                  <a:srgbClr val="FF0000"/>
                </a:solidFill>
              </a:rPr>
              <a:t>” </a:t>
            </a:r>
            <a:r>
              <a:rPr lang="el-GR" b="1" dirty="0">
                <a:solidFill>
                  <a:srgbClr val="FF0000"/>
                </a:solidFill>
              </a:rPr>
              <a:t> </a:t>
            </a:r>
            <a:r>
              <a:rPr lang="el-GR" dirty="0"/>
              <a:t>ή τους ύμνους στους θεούς τους, και αυτό το απέδωσαν με τη λέξη</a:t>
            </a:r>
            <a:r>
              <a:rPr lang="en-GB" b="1" dirty="0">
                <a:solidFill>
                  <a:srgbClr val="FF0000"/>
                </a:solidFill>
              </a:rPr>
              <a:t>“rig”</a:t>
            </a:r>
            <a:r>
              <a:rPr lang="el-GR" b="1" dirty="0">
                <a:solidFill>
                  <a:srgbClr val="FF0000"/>
                </a:solidFill>
              </a:rPr>
              <a:t> </a:t>
            </a:r>
            <a:r>
              <a:rPr lang="el-GR" dirty="0"/>
              <a:t>στον τίτλο των Γραφών τους. </a:t>
            </a:r>
          </a:p>
        </p:txBody>
      </p:sp>
    </p:spTree>
    <p:extLst>
      <p:ext uri="{BB962C8B-B14F-4D97-AF65-F5344CB8AC3E}">
        <p14:creationId xmlns:p14="http://schemas.microsoft.com/office/powerpoint/2010/main" val="3050410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983CED-0442-E382-83C0-F3D5EA7F0D98}"/>
              </a:ext>
            </a:extLst>
          </p:cNvPr>
          <p:cNvSpPr>
            <a:spLocks noGrp="1"/>
          </p:cNvSpPr>
          <p:nvPr>
            <p:ph type="title"/>
          </p:nvPr>
        </p:nvSpPr>
        <p:spPr>
          <a:xfrm>
            <a:off x="838200" y="18256"/>
            <a:ext cx="10515600" cy="88662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2013B04E-8260-FBBA-8B67-CC603AD37731}"/>
              </a:ext>
            </a:extLst>
          </p:cNvPr>
          <p:cNvSpPr>
            <a:spLocks noGrp="1"/>
          </p:cNvSpPr>
          <p:nvPr>
            <p:ph idx="1"/>
          </p:nvPr>
        </p:nvSpPr>
        <p:spPr>
          <a:xfrm>
            <a:off x="0" y="904876"/>
            <a:ext cx="12192000" cy="5953124"/>
          </a:xfrm>
        </p:spPr>
        <p:txBody>
          <a:bodyPr>
            <a:normAutofit fontScale="92500" lnSpcReduction="20000"/>
          </a:bodyPr>
          <a:lstStyle/>
          <a:p>
            <a:r>
              <a:rPr lang="el-GR" dirty="0"/>
              <a:t>Οι </a:t>
            </a:r>
            <a:r>
              <a:rPr lang="el-GR" dirty="0" err="1"/>
              <a:t>Άριοι</a:t>
            </a:r>
            <a:r>
              <a:rPr lang="el-GR" dirty="0"/>
              <a:t> ήταν λαός με ανοιχτόχρωμο δέρμα, ενώ οι ντόπιοι κάτοικοι της Ινδίας ήταν μελαψοί και με πλατιά μύτη, δύο φυσικά χαρακτηριστικά που αρνητικά σχολίαζαν οι ξένοι εισβολείς. Το ανακάτεμα των φυλών εμποδίστηκε από το σύστημα των τάξεων, που διατήρησαν οι </a:t>
            </a:r>
            <a:r>
              <a:rPr lang="el-GR" dirty="0" err="1"/>
              <a:t>Άριοι</a:t>
            </a:r>
            <a:r>
              <a:rPr lang="el-GR" dirty="0"/>
              <a:t> κατακτητές, εν μέρει γι’  αυτόν τον σκοπό. Ωστόσο, η ιστορία αυτών των γεγονότων έχει χαθεί. Οι </a:t>
            </a:r>
            <a:r>
              <a:rPr lang="el-GR" dirty="0" err="1"/>
              <a:t>Άριοι</a:t>
            </a:r>
            <a:r>
              <a:rPr lang="el-GR" dirty="0"/>
              <a:t> και οι Ινδοί απόγονοί τους δεν έδιναν αξία στην ιστορική συνείδηση, και γι’  αυτόν τον λόγο απουσιάζει οποιαδήποτε σκόπιμα καταχωρισμένη ιστορία. </a:t>
            </a:r>
          </a:p>
          <a:p>
            <a:r>
              <a:rPr lang="el-GR" dirty="0"/>
              <a:t>Ένας απογοητευμένος ιστορικός έγραφε για τους Ινδούς: «Είναι δύσκολο να βρει κανείς έναν λαό πιο αδιάφορο προς την ιστορία». Αντίθετα οι αρχαίοι Εβραίοι έβλεπαν τον Θεό να αποκαλύπτει τις προθέσεις του στον άνθρωπο μέσω ιστορικών γεγονότων, στα οποία απέδιδαν μεγάλη σημασία, καθώς μιλούσαν για την ιστορία του Εβραϊκού λαού και τη σχέση του με τον Θεό. Ο προσανατολισμός των </a:t>
            </a:r>
            <a:r>
              <a:rPr lang="el-GR" dirty="0" err="1"/>
              <a:t>Αρίων</a:t>
            </a:r>
            <a:r>
              <a:rPr lang="el-GR" dirty="0"/>
              <a:t> δεν ήταν τέτοιος. </a:t>
            </a:r>
          </a:p>
          <a:p>
            <a:r>
              <a:rPr lang="el-GR" dirty="0"/>
              <a:t>Ενώ ο Ιουδαϊσμός είχε μία σειρά από ιδρυτές πατέρες – Αβραάμ, Μωυσή, Δαβίδ – η Βεδική θρησκεία δεν έχει κανέναν. Τελικά, η Βεδική θρησκεία ανέπτυξε την </a:t>
            </a:r>
            <a:r>
              <a:rPr lang="el-GR" b="1" dirty="0">
                <a:solidFill>
                  <a:srgbClr val="FF0000"/>
                </a:solidFill>
              </a:rPr>
              <a:t>αντίληψη περί μετενσαρκώσεως </a:t>
            </a:r>
            <a:r>
              <a:rPr lang="el-GR" dirty="0"/>
              <a:t>και μία κοσμολογία που περιέγραφε τη δημιουργία σαν μια πορεία που προχωράει και ποτέ δεν τελειώνει. Συνεπώς, οποιαδήποτε ζωή και οποιαδήποτε ιστορία ήταν ένα ασήμαντο αφήγημα. Η προσοχή του Ινδουιστή συγκεντρωνόταν πέραν της ιστορίας, σ’ αυτό που θα μπορούσε να ονομαστεί </a:t>
            </a:r>
            <a:r>
              <a:rPr lang="en-GB" b="1" dirty="0">
                <a:solidFill>
                  <a:srgbClr val="FF0000"/>
                </a:solidFill>
              </a:rPr>
              <a:t>“moksha”, </a:t>
            </a:r>
            <a:r>
              <a:rPr lang="el-GR" dirty="0"/>
              <a:t>απελευθέρωση από τη φαινομενική ύπαρξη.</a:t>
            </a:r>
          </a:p>
        </p:txBody>
      </p:sp>
    </p:spTree>
    <p:extLst>
      <p:ext uri="{BB962C8B-B14F-4D97-AF65-F5344CB8AC3E}">
        <p14:creationId xmlns:p14="http://schemas.microsoft.com/office/powerpoint/2010/main" val="173907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E5EC97-CDDD-B498-6065-A9548FAB14D9}"/>
              </a:ext>
            </a:extLst>
          </p:cNvPr>
          <p:cNvSpPr>
            <a:spLocks noGrp="1"/>
          </p:cNvSpPr>
          <p:nvPr>
            <p:ph type="title"/>
          </p:nvPr>
        </p:nvSpPr>
        <p:spPr>
          <a:xfrm>
            <a:off x="838200" y="18256"/>
            <a:ext cx="10515600" cy="82947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CD98DCA9-ED1B-B377-66C2-0885B13F57CE}"/>
              </a:ext>
            </a:extLst>
          </p:cNvPr>
          <p:cNvSpPr>
            <a:spLocks noGrp="1"/>
          </p:cNvSpPr>
          <p:nvPr>
            <p:ph idx="1"/>
          </p:nvPr>
        </p:nvSpPr>
        <p:spPr>
          <a:xfrm>
            <a:off x="0" y="743578"/>
            <a:ext cx="12192000" cy="6114422"/>
          </a:xfrm>
        </p:spPr>
        <p:txBody>
          <a:bodyPr>
            <a:normAutofit fontScale="92500" lnSpcReduction="10000"/>
          </a:bodyPr>
          <a:lstStyle/>
          <a:p>
            <a:r>
              <a:rPr lang="el-GR" dirty="0"/>
              <a:t>Για την κατανόηση της εξέλιξης του Ινδουισμού εξετάζονται οι θρησκευτικές τελετές και οι πίστεις των αρχικών </a:t>
            </a:r>
            <a:r>
              <a:rPr lang="el-GR" dirty="0" err="1"/>
              <a:t>Βεδών</a:t>
            </a:r>
            <a:r>
              <a:rPr lang="el-GR" dirty="0"/>
              <a:t>. </a:t>
            </a:r>
          </a:p>
          <a:p>
            <a:r>
              <a:rPr lang="el-GR" dirty="0"/>
              <a:t>Οι </a:t>
            </a:r>
            <a:r>
              <a:rPr lang="el-GR" dirty="0" err="1"/>
              <a:t>Άριοι</a:t>
            </a:r>
            <a:r>
              <a:rPr lang="el-GR" dirty="0"/>
              <a:t> λάτρευαν πολλούς θεούς, ο κυριότερος ήταν ο </a:t>
            </a:r>
            <a:r>
              <a:rPr lang="el-GR" b="1" dirty="0" err="1">
                <a:solidFill>
                  <a:srgbClr val="FF0000"/>
                </a:solidFill>
              </a:rPr>
              <a:t>Ίντρα</a:t>
            </a:r>
            <a:r>
              <a:rPr lang="el-GR" dirty="0"/>
              <a:t>, ένας πολεμικός θεός. Από τη φύση του ο </a:t>
            </a:r>
            <a:r>
              <a:rPr lang="el-GR" dirty="0" err="1"/>
              <a:t>Ίντρα</a:t>
            </a:r>
            <a:r>
              <a:rPr lang="el-GR" dirty="0"/>
              <a:t> ήταν μια ανήθικη αρσενική μορφή, που αγαπούσε να επιδίδεται σε παρεκτροπές του σεξ και του οινοπνεύματος. Οι λάτρεις του θυσίαζαν σ’ αυτόν για </a:t>
            </a:r>
            <a:r>
              <a:rPr lang="el-GR" dirty="0">
                <a:effectLst>
                  <a:outerShdw blurRad="38100" dist="38100" dir="2700000" algn="tl">
                    <a:srgbClr val="000000">
                      <a:alpha val="43137"/>
                    </a:srgbClr>
                  </a:outerShdw>
                </a:effectLst>
              </a:rPr>
              <a:t>τη νίκη στον πόλεμο </a:t>
            </a:r>
            <a:r>
              <a:rPr lang="el-GR" dirty="0"/>
              <a:t>ή για </a:t>
            </a:r>
            <a:r>
              <a:rPr lang="el-GR" dirty="0">
                <a:effectLst>
                  <a:outerShdw blurRad="38100" dist="38100" dir="2700000" algn="tl">
                    <a:srgbClr val="000000">
                      <a:alpha val="43137"/>
                    </a:srgbClr>
                  </a:outerShdw>
                </a:effectLst>
              </a:rPr>
              <a:t>τη βροχή </a:t>
            </a:r>
            <a:r>
              <a:rPr lang="el-GR" dirty="0"/>
              <a:t>και τις </a:t>
            </a:r>
            <a:r>
              <a:rPr lang="el-GR" dirty="0">
                <a:effectLst>
                  <a:outerShdw blurRad="38100" dist="38100" dir="2700000" algn="tl">
                    <a:srgbClr val="000000">
                      <a:alpha val="43137"/>
                    </a:srgbClr>
                  </a:outerShdw>
                </a:effectLst>
              </a:rPr>
              <a:t>πλούσιες σοδειές</a:t>
            </a:r>
            <a:r>
              <a:rPr lang="el-GR" dirty="0"/>
              <a:t>. Ο ρόλος του </a:t>
            </a:r>
            <a:r>
              <a:rPr lang="el-GR" dirty="0" err="1"/>
              <a:t>Ίντρα</a:t>
            </a:r>
            <a:r>
              <a:rPr lang="el-GR" dirty="0"/>
              <a:t> ως καταστροφέα του </a:t>
            </a:r>
            <a:r>
              <a:rPr lang="en-GB" b="1" dirty="0">
                <a:solidFill>
                  <a:srgbClr val="FF0000"/>
                </a:solidFill>
              </a:rPr>
              <a:t>Vritra</a:t>
            </a:r>
            <a:r>
              <a:rPr lang="en-GB" dirty="0"/>
              <a:t>, </a:t>
            </a:r>
            <a:r>
              <a:rPr lang="el-GR" dirty="0"/>
              <a:t>τον θεό της ξηρασίας, έκανε τον </a:t>
            </a:r>
            <a:r>
              <a:rPr lang="el-GR" dirty="0" err="1"/>
              <a:t>Ίντρα</a:t>
            </a:r>
            <a:r>
              <a:rPr lang="el-GR" dirty="0"/>
              <a:t> τον θεό της βροχής. Στις εικόνες των </a:t>
            </a:r>
            <a:r>
              <a:rPr lang="el-GR" dirty="0" err="1"/>
              <a:t>Βεδών</a:t>
            </a:r>
            <a:r>
              <a:rPr lang="el-GR" dirty="0"/>
              <a:t> παρουσιάζεται οπλισμένος με κεραυνούς για εκτόξευση εναντίον των εχθρών. Οι πιστοί του ζητούσαν τις υπηρεσίες του μέσω της θυσίας του </a:t>
            </a:r>
            <a:r>
              <a:rPr lang="en-GB" b="1" dirty="0"/>
              <a:t>“Soma”, </a:t>
            </a:r>
            <a:r>
              <a:rPr lang="el-GR" dirty="0"/>
              <a:t>αυτό ήταν κατανάλωση ενός οινοπνευματώδους, που ο θεός αυτός ευχαριστιόταν περισσότερο από τους άλλους θείους συντρόφους του. Ο </a:t>
            </a:r>
            <a:r>
              <a:rPr lang="el-GR" dirty="0" err="1"/>
              <a:t>Ίντρα</a:t>
            </a:r>
            <a:r>
              <a:rPr lang="el-GR" dirty="0"/>
              <a:t> εικονίζεται να παραπατάει γύρω από τη φωτιά της θυσίας, αφού έχει καταναλώσει μεγάλες ποσότητες από το μεθυστικό </a:t>
            </a:r>
            <a:r>
              <a:rPr lang="en-GB" dirty="0"/>
              <a:t>“Soma”</a:t>
            </a:r>
            <a:r>
              <a:rPr lang="el-GR" dirty="0"/>
              <a:t>.</a:t>
            </a:r>
          </a:p>
          <a:p>
            <a:r>
              <a:rPr lang="el-GR" dirty="0"/>
              <a:t>Η </a:t>
            </a:r>
            <a:r>
              <a:rPr lang="en-GB" b="1" dirty="0"/>
              <a:t>Rig-Veda</a:t>
            </a:r>
            <a:r>
              <a:rPr lang="el-GR" b="1" dirty="0">
                <a:solidFill>
                  <a:srgbClr val="FF0000"/>
                </a:solidFill>
              </a:rPr>
              <a:t> </a:t>
            </a:r>
            <a:r>
              <a:rPr lang="el-GR" dirty="0"/>
              <a:t>περιγράφει το </a:t>
            </a:r>
            <a:r>
              <a:rPr lang="en-GB" dirty="0"/>
              <a:t>“Soma”</a:t>
            </a:r>
            <a:r>
              <a:rPr lang="el-GR" dirty="0"/>
              <a:t> σαν δυναμωτικό ποτό που έκανε ικανούς ανθρώπους και θεούς να πετύχουν μεγάλα πράγματα, όπως η κατάκτηση του </a:t>
            </a:r>
            <a:r>
              <a:rPr lang="en-GB" dirty="0"/>
              <a:t>Vritra</a:t>
            </a:r>
            <a:r>
              <a:rPr lang="el-GR" dirty="0"/>
              <a:t>. Ο </a:t>
            </a:r>
            <a:r>
              <a:rPr lang="el-GR" dirty="0" err="1"/>
              <a:t>Ίντρα</a:t>
            </a:r>
            <a:r>
              <a:rPr lang="el-GR" dirty="0"/>
              <a:t> έπαιρνε αυτό το ποτό, καθώς και το ψητό αλογίσιο κρέας που το συνόδευε, μέσω του </a:t>
            </a:r>
            <a:r>
              <a:rPr lang="en-GB" b="1" dirty="0">
                <a:solidFill>
                  <a:srgbClr val="FF0000"/>
                </a:solidFill>
              </a:rPr>
              <a:t>Agni</a:t>
            </a:r>
            <a:r>
              <a:rPr lang="en-GB" dirty="0"/>
              <a:t>, </a:t>
            </a:r>
            <a:r>
              <a:rPr lang="el-GR" dirty="0"/>
              <a:t>του θεού της φωτιάς.</a:t>
            </a:r>
          </a:p>
        </p:txBody>
      </p:sp>
    </p:spTree>
    <p:extLst>
      <p:ext uri="{BB962C8B-B14F-4D97-AF65-F5344CB8AC3E}">
        <p14:creationId xmlns:p14="http://schemas.microsoft.com/office/powerpoint/2010/main" val="2129599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C349D1-D6C7-04F3-AE7C-466807E4A1E3}"/>
              </a:ext>
            </a:extLst>
          </p:cNvPr>
          <p:cNvSpPr>
            <a:spLocks noGrp="1"/>
          </p:cNvSpPr>
          <p:nvPr>
            <p:ph type="title"/>
          </p:nvPr>
        </p:nvSpPr>
        <p:spPr>
          <a:xfrm>
            <a:off x="838200" y="18256"/>
            <a:ext cx="10515600" cy="98187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8D8D87E0-8596-5CC8-08AA-6EC8C275C6EE}"/>
              </a:ext>
            </a:extLst>
          </p:cNvPr>
          <p:cNvSpPr>
            <a:spLocks noGrp="1"/>
          </p:cNvSpPr>
          <p:nvPr>
            <p:ph idx="1"/>
          </p:nvPr>
        </p:nvSpPr>
        <p:spPr>
          <a:xfrm>
            <a:off x="0" y="933450"/>
            <a:ext cx="12192000" cy="5906294"/>
          </a:xfrm>
        </p:spPr>
        <p:txBody>
          <a:bodyPr>
            <a:normAutofit fontScale="92500" lnSpcReduction="10000"/>
          </a:bodyPr>
          <a:lstStyle/>
          <a:p>
            <a:r>
              <a:rPr lang="el-GR" dirty="0"/>
              <a:t>Ο </a:t>
            </a:r>
            <a:r>
              <a:rPr lang="en-GB" b="1" dirty="0">
                <a:solidFill>
                  <a:srgbClr val="FF0000"/>
                </a:solidFill>
              </a:rPr>
              <a:t>Agni</a:t>
            </a:r>
            <a:r>
              <a:rPr lang="el-GR" b="1" dirty="0">
                <a:solidFill>
                  <a:srgbClr val="FF0000"/>
                </a:solidFill>
              </a:rPr>
              <a:t> </a:t>
            </a:r>
            <a:r>
              <a:rPr lang="el-GR" dirty="0"/>
              <a:t>είχε πολλά πρόσωπα, και η </a:t>
            </a:r>
            <a:r>
              <a:rPr lang="el-GR" b="1" dirty="0">
                <a:effectLst>
                  <a:outerShdw blurRad="38100" dist="38100" dir="2700000" algn="tl">
                    <a:srgbClr val="000000">
                      <a:alpha val="43137"/>
                    </a:srgbClr>
                  </a:outerShdw>
                </a:effectLst>
              </a:rPr>
              <a:t>θυσιαστική φωτιά </a:t>
            </a:r>
            <a:r>
              <a:rPr lang="el-GR" dirty="0"/>
              <a:t>δεν ήταν το πιο σημαντικό από αυτά· αυτό ήταν το </a:t>
            </a:r>
            <a:r>
              <a:rPr lang="el-GR" b="1" dirty="0">
                <a:effectLst>
                  <a:outerShdw blurRad="38100" dist="38100" dir="2700000" algn="tl">
                    <a:srgbClr val="000000">
                      <a:alpha val="43137"/>
                    </a:srgbClr>
                  </a:outerShdw>
                </a:effectLst>
              </a:rPr>
              <a:t>θείο στόμα </a:t>
            </a:r>
            <a:r>
              <a:rPr lang="el-GR" dirty="0"/>
              <a:t>με το οποίο οι θεοί, όπως ο </a:t>
            </a:r>
            <a:r>
              <a:rPr lang="el-GR" dirty="0" err="1"/>
              <a:t>Ίντρα</a:t>
            </a:r>
            <a:r>
              <a:rPr lang="el-GR" dirty="0"/>
              <a:t>, έπαιρναν τις ανθρώπινες προσφορές. Συνοδευόμενος από στήλη καπνού ο </a:t>
            </a:r>
            <a:r>
              <a:rPr lang="en-GB" dirty="0"/>
              <a:t>Agni</a:t>
            </a:r>
            <a:r>
              <a:rPr lang="el-GR" dirty="0"/>
              <a:t> υπηρετούσε ως </a:t>
            </a:r>
            <a:r>
              <a:rPr lang="el-GR" b="1" dirty="0">
                <a:effectLst>
                  <a:outerShdw blurRad="38100" dist="38100" dir="2700000" algn="tl">
                    <a:srgbClr val="000000">
                      <a:alpha val="43137"/>
                    </a:srgbClr>
                  </a:outerShdw>
                </a:effectLst>
              </a:rPr>
              <a:t>αγγελιοφόρος</a:t>
            </a:r>
            <a:r>
              <a:rPr lang="el-GR" dirty="0"/>
              <a:t> μεταξύ ανθρώπων και θεών. Στον ρόλο του ως φωτιάς της εστίας, ήταν επίσης η </a:t>
            </a:r>
            <a:r>
              <a:rPr lang="el-GR" b="1" dirty="0">
                <a:effectLst>
                  <a:outerShdw blurRad="38100" dist="38100" dir="2700000" algn="tl">
                    <a:srgbClr val="000000">
                      <a:alpha val="43137"/>
                    </a:srgbClr>
                  </a:outerShdw>
                </a:effectLst>
              </a:rPr>
              <a:t>θεία μαρτυρία </a:t>
            </a:r>
            <a:r>
              <a:rPr lang="el-GR" dirty="0"/>
              <a:t>για τα ανθρώπινα μεγάλα γεγονότα και έτσι πολύ κοντύτερα στην ανθρωπότητα από άλλες θεότητες των </a:t>
            </a:r>
            <a:r>
              <a:rPr lang="el-GR" dirty="0" err="1"/>
              <a:t>Βεδών</a:t>
            </a:r>
            <a:r>
              <a:rPr lang="el-GR" dirty="0"/>
              <a:t>. Προερχόμενοι από ψυχρότερα κλίματα, οι </a:t>
            </a:r>
            <a:r>
              <a:rPr lang="el-GR" dirty="0" err="1"/>
              <a:t>Άριοι</a:t>
            </a:r>
            <a:r>
              <a:rPr lang="el-GR" dirty="0"/>
              <a:t> </a:t>
            </a:r>
            <a:r>
              <a:rPr lang="el-GR" u="sng" dirty="0"/>
              <a:t>τιμούσαν</a:t>
            </a:r>
            <a:r>
              <a:rPr lang="el-GR" dirty="0"/>
              <a:t> τη φωτιά. Τη </a:t>
            </a:r>
            <a:r>
              <a:rPr lang="el-GR" u="sng" dirty="0"/>
              <a:t>φοβόντουσαν</a:t>
            </a:r>
            <a:r>
              <a:rPr lang="el-GR" dirty="0"/>
              <a:t> επίσης, γιατί ο </a:t>
            </a:r>
            <a:r>
              <a:rPr lang="en-GB" dirty="0"/>
              <a:t>Agni</a:t>
            </a:r>
            <a:r>
              <a:rPr lang="el-GR" dirty="0"/>
              <a:t> εύκολα μπορούσε να γίνει καταστροφέας των ανθρώπινων κτημάτων και πρώτων υλών. </a:t>
            </a:r>
          </a:p>
          <a:p>
            <a:r>
              <a:rPr lang="el-GR" dirty="0"/>
              <a:t>Ο </a:t>
            </a:r>
            <a:r>
              <a:rPr lang="en-GB" b="1" dirty="0">
                <a:solidFill>
                  <a:srgbClr val="FF0000"/>
                </a:solidFill>
              </a:rPr>
              <a:t>Rudra</a:t>
            </a:r>
            <a:r>
              <a:rPr lang="en-GB" dirty="0"/>
              <a:t>,</a:t>
            </a:r>
            <a:r>
              <a:rPr lang="el-GR" dirty="0"/>
              <a:t> ο θεός της καταιγίδας παρουσιάζει ένα αρχαίο χαρακτηριστικό της Βεδικής θρησκείας, που είναι δυνατόν να επηρέασε τον Ινδουισμό του σήμερα. Ο </a:t>
            </a:r>
            <a:r>
              <a:rPr lang="en-GB" dirty="0"/>
              <a:t>Rudra</a:t>
            </a:r>
            <a:r>
              <a:rPr lang="el-GR" dirty="0"/>
              <a:t>, που σημαίνει ο «καταστροφέας», ήταν ο θεός της καταστροφής, που ήταν και μία όψη του </a:t>
            </a:r>
            <a:r>
              <a:rPr lang="en-GB" dirty="0"/>
              <a:t>Agni</a:t>
            </a:r>
            <a:r>
              <a:rPr lang="el-GR" dirty="0"/>
              <a:t>.</a:t>
            </a:r>
            <a:r>
              <a:rPr lang="en-GB" dirty="0"/>
              <a:t> </a:t>
            </a:r>
            <a:r>
              <a:rPr lang="el-GR" dirty="0"/>
              <a:t>Ως καταστροφέας ο </a:t>
            </a:r>
            <a:r>
              <a:rPr lang="en-GB" dirty="0"/>
              <a:t>Rudra</a:t>
            </a:r>
            <a:r>
              <a:rPr lang="el-GR" dirty="0"/>
              <a:t> εκτόξευε επίσης κεραυνούς, κάτι που ήταν ο ρόλος του </a:t>
            </a:r>
            <a:r>
              <a:rPr lang="el-GR" dirty="0" err="1"/>
              <a:t>Ίντρα</a:t>
            </a:r>
            <a:r>
              <a:rPr lang="el-GR" dirty="0"/>
              <a:t>. Το παράδειγμα του </a:t>
            </a:r>
            <a:r>
              <a:rPr lang="en-GB" dirty="0"/>
              <a:t>Rudra</a:t>
            </a:r>
            <a:r>
              <a:rPr lang="el-GR" dirty="0"/>
              <a:t> δείχνει πως υπήρχε χαρακτηριστική υπερκάλυψη γνωρισμάτων μεταξύ των αρχαίων βεδικών θεών, αφήνοντας να υπονοηθεί ως δυνατός ένας πυρήνας μονοθεϊσμού μέσα στο πολυθεϊστικό πλαίσιο.</a:t>
            </a:r>
          </a:p>
        </p:txBody>
      </p:sp>
    </p:spTree>
    <p:extLst>
      <p:ext uri="{BB962C8B-B14F-4D97-AF65-F5344CB8AC3E}">
        <p14:creationId xmlns:p14="http://schemas.microsoft.com/office/powerpoint/2010/main" val="282182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1A6022-1C26-8B09-7FCB-763E670A86A9}"/>
              </a:ext>
            </a:extLst>
          </p:cNvPr>
          <p:cNvSpPr>
            <a:spLocks noGrp="1"/>
          </p:cNvSpPr>
          <p:nvPr>
            <p:ph type="title"/>
          </p:nvPr>
        </p:nvSpPr>
        <p:spPr>
          <a:xfrm>
            <a:off x="838200" y="18255"/>
            <a:ext cx="10515600" cy="838995"/>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AB3B15AD-2DC3-5EC9-B26D-51F600CD4A60}"/>
              </a:ext>
            </a:extLst>
          </p:cNvPr>
          <p:cNvSpPr>
            <a:spLocks noGrp="1"/>
          </p:cNvSpPr>
          <p:nvPr>
            <p:ph idx="1"/>
          </p:nvPr>
        </p:nvSpPr>
        <p:spPr>
          <a:xfrm>
            <a:off x="0" y="971550"/>
            <a:ext cx="12192000" cy="5868195"/>
          </a:xfrm>
        </p:spPr>
        <p:txBody>
          <a:bodyPr/>
          <a:lstStyle/>
          <a:p>
            <a:r>
              <a:rPr lang="el-GR" dirty="0"/>
              <a:t>Μερικοί δυτικοί παρατηρητές επέκριναν την αρχαία Βεδική θρησκεία μέσα στην οποία «οι προσωπικότητες των θεών ήταν μόνο ελαφρά αναπτυγμένες και τους έλειπε η ιδιαίτερη ατομικότητα του χαρακτήρα». Πίσω από αυτή τη φανερή έλλειψη υπήρχαν δύο πράγματα: </a:t>
            </a:r>
          </a:p>
          <a:p>
            <a:pPr>
              <a:buFont typeface="Wingdings" panose="05000000000000000000" pitchFamily="2" charset="2"/>
              <a:buChar char="v"/>
            </a:pPr>
            <a:r>
              <a:rPr lang="el-GR" dirty="0"/>
              <a:t>η τάση που ενδεχομένως συνέβαλε στον χαρακτήρα του Ινδουισμού να βλέπει όλες τις θείες δυνάμεις σε απώτατη ενότητα, και </a:t>
            </a:r>
          </a:p>
          <a:p>
            <a:pPr>
              <a:buFont typeface="Wingdings" panose="05000000000000000000" pitchFamily="2" charset="2"/>
              <a:buChar char="v"/>
            </a:pPr>
            <a:r>
              <a:rPr lang="el-GR" dirty="0"/>
              <a:t>μία διαφαινόμενη αναγνώριση πως οι θείες δυνάμεις δεν μπορούν αυστηρά να διαχωριστούν σε σαφώς μεταξύ τους διακρινόμενους προσωπικούς θεούς.</a:t>
            </a:r>
          </a:p>
          <a:p>
            <a:r>
              <a:rPr lang="el-GR" dirty="0"/>
              <a:t>Ενώ οι νεότεροι Ινδουιστές τιμούν πολλούς διακεκριμένους θεούς, γενικά υποστηρίζουν πως οι θεοί αυτοί είναι απόψεις του ενός αληθινού θεού. Τα αόριστα όρια των αρχαίων Βεδικών θεοτήτων ενθάρρυναν ίσως την εξέλιξη αυτής της νεότερης νοοτροπίας.</a:t>
            </a:r>
          </a:p>
        </p:txBody>
      </p:sp>
    </p:spTree>
    <p:extLst>
      <p:ext uri="{BB962C8B-B14F-4D97-AF65-F5344CB8AC3E}">
        <p14:creationId xmlns:p14="http://schemas.microsoft.com/office/powerpoint/2010/main" val="1844802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2E0B26-2B16-542F-26A5-CB4BF7045EE0}"/>
              </a:ext>
            </a:extLst>
          </p:cNvPr>
          <p:cNvSpPr>
            <a:spLocks noGrp="1"/>
          </p:cNvSpPr>
          <p:nvPr>
            <p:ph type="title"/>
          </p:nvPr>
        </p:nvSpPr>
        <p:spPr>
          <a:xfrm>
            <a:off x="838200" y="18256"/>
            <a:ext cx="10515600" cy="720298"/>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9D847C02-D1A4-5EE8-B25C-74A956731F32}"/>
              </a:ext>
            </a:extLst>
          </p:cNvPr>
          <p:cNvSpPr>
            <a:spLocks noGrp="1"/>
          </p:cNvSpPr>
          <p:nvPr>
            <p:ph idx="1"/>
          </p:nvPr>
        </p:nvSpPr>
        <p:spPr>
          <a:xfrm>
            <a:off x="0" y="738554"/>
            <a:ext cx="12192000" cy="6119446"/>
          </a:xfrm>
        </p:spPr>
        <p:txBody>
          <a:bodyPr>
            <a:normAutofit/>
          </a:bodyPr>
          <a:lstStyle/>
          <a:p>
            <a:r>
              <a:rPr lang="el-GR" dirty="0"/>
              <a:t>Ο </a:t>
            </a:r>
            <a:r>
              <a:rPr lang="en-GB" b="1" dirty="0">
                <a:solidFill>
                  <a:srgbClr val="FF0000"/>
                </a:solidFill>
              </a:rPr>
              <a:t>Varuna</a:t>
            </a:r>
            <a:r>
              <a:rPr lang="en-GB" dirty="0"/>
              <a:t> </a:t>
            </a:r>
            <a:r>
              <a:rPr lang="el-GR" dirty="0"/>
              <a:t>ήταν ο Βεδικός θεός της βροχής, ρόλος που ταυτίζεται με εκείνον του </a:t>
            </a:r>
            <a:r>
              <a:rPr lang="el-GR" dirty="0" err="1"/>
              <a:t>Ίντρα</a:t>
            </a:r>
            <a:r>
              <a:rPr lang="el-GR" dirty="0"/>
              <a:t>. Το πιο σημαντικό, αυτός ήταν επίσης ο φρουρός της </a:t>
            </a:r>
            <a:r>
              <a:rPr lang="en-GB" b="1" dirty="0">
                <a:solidFill>
                  <a:srgbClr val="FF0000"/>
                </a:solidFill>
              </a:rPr>
              <a:t>“Rita”, </a:t>
            </a:r>
            <a:r>
              <a:rPr lang="el-GR" dirty="0"/>
              <a:t>που κατά γράμμα σημαίνει «η πορεία των πραγμάτων», ή η κοσμική τάξη. Ο </a:t>
            </a:r>
            <a:r>
              <a:rPr lang="en-GB" dirty="0"/>
              <a:t>Varuna </a:t>
            </a:r>
            <a:r>
              <a:rPr lang="el-GR" dirty="0"/>
              <a:t>ρύθμιζε την αλλαγή ημέρας και νύχτας, τη συνέχεια των εποχών, και τους κανόνες που συνδέονταν με αλλαγές στον καιρό. </a:t>
            </a:r>
          </a:p>
          <a:p>
            <a:r>
              <a:rPr lang="el-GR" dirty="0"/>
              <a:t>Συνδέονταν στενά με τον αδελφό </a:t>
            </a:r>
            <a:r>
              <a:rPr lang="en-GB" b="1" dirty="0">
                <a:solidFill>
                  <a:srgbClr val="FF0000"/>
                </a:solidFill>
              </a:rPr>
              <a:t>Mitra</a:t>
            </a:r>
            <a:r>
              <a:rPr lang="en-GB" dirty="0"/>
              <a:t>,</a:t>
            </a:r>
            <a:r>
              <a:rPr lang="el-GR" dirty="0"/>
              <a:t> που εμφανιζόταν άλλοτε ως ήλιος, το φως γενικά ή η δύναμη που κυβερνάει τον ήλιο. Εδώ και πάλι έχουμε το αντίγραφο προς το λειτούργημα ενός άλλου Βεδικού θεού, του </a:t>
            </a:r>
            <a:r>
              <a:rPr lang="el-GR" b="1" dirty="0" err="1">
                <a:solidFill>
                  <a:srgbClr val="FF0000"/>
                </a:solidFill>
              </a:rPr>
              <a:t>Βισνού</a:t>
            </a:r>
            <a:r>
              <a:rPr lang="el-GR" dirty="0"/>
              <a:t>, θεού του ήλιου, που αργότερα εξελίχθηκε σε μία από τις δύο κύριες θεότητες του Ινδουισμού. Την </a:t>
            </a:r>
            <a:r>
              <a:rPr lang="el-GR" dirty="0" err="1"/>
              <a:t>Ινδο</a:t>
            </a:r>
            <a:r>
              <a:rPr lang="el-GR" dirty="0"/>
              <a:t>-άρια</a:t>
            </a:r>
            <a:r>
              <a:rPr lang="en-GB" dirty="0"/>
              <a:t> </a:t>
            </a:r>
            <a:r>
              <a:rPr lang="el-GR" dirty="0"/>
              <a:t>σχέση του αρχαίου Ιράν μπορεί να δει κανείς στην ομοιότητα του </a:t>
            </a:r>
            <a:r>
              <a:rPr lang="en-GB" b="1" dirty="0">
                <a:effectLst>
                  <a:outerShdw blurRad="38100" dist="38100" dir="2700000" algn="tl">
                    <a:srgbClr val="000000">
                      <a:alpha val="43137"/>
                    </a:srgbClr>
                  </a:outerShdw>
                </a:effectLst>
              </a:rPr>
              <a:t>Mitra</a:t>
            </a:r>
            <a:r>
              <a:rPr lang="el-GR" b="1" dirty="0">
                <a:effectLst>
                  <a:outerShdw blurRad="38100" dist="38100" dir="2700000" algn="tl">
                    <a:srgbClr val="000000">
                      <a:alpha val="43137"/>
                    </a:srgbClr>
                  </a:outerShdw>
                </a:effectLst>
              </a:rPr>
              <a:t> </a:t>
            </a:r>
            <a:r>
              <a:rPr lang="el-GR" dirty="0"/>
              <a:t>με τον </a:t>
            </a:r>
            <a:r>
              <a:rPr lang="el-GR" b="1" dirty="0">
                <a:effectLst>
                  <a:outerShdw blurRad="38100" dist="38100" dir="2700000" algn="tl">
                    <a:srgbClr val="000000">
                      <a:alpha val="43137"/>
                    </a:srgbClr>
                  </a:outerShdw>
                </a:effectLst>
              </a:rPr>
              <a:t>Μίθρα</a:t>
            </a:r>
            <a:r>
              <a:rPr lang="el-GR" dirty="0"/>
              <a:t>, τον Περσικό θεό της φωτιάς. Ενώ τη </a:t>
            </a:r>
            <a:r>
              <a:rPr lang="en-GB" b="1" dirty="0"/>
              <a:t>“Rita”</a:t>
            </a:r>
            <a:r>
              <a:rPr lang="el-GR" b="1" dirty="0"/>
              <a:t> </a:t>
            </a:r>
            <a:r>
              <a:rPr lang="el-GR" dirty="0"/>
              <a:t>ήταν όπως υποτίθεται υπό τη δικαιοδοσία του </a:t>
            </a:r>
            <a:r>
              <a:rPr lang="en-GB" dirty="0"/>
              <a:t>Varuna</a:t>
            </a:r>
            <a:r>
              <a:rPr lang="el-GR" dirty="0"/>
              <a:t> και του </a:t>
            </a:r>
            <a:r>
              <a:rPr lang="en-GB" dirty="0"/>
              <a:t>Mitra</a:t>
            </a:r>
            <a:r>
              <a:rPr lang="el-GR" dirty="0"/>
              <a:t>, οι </a:t>
            </a:r>
            <a:r>
              <a:rPr lang="el-GR" dirty="0" err="1"/>
              <a:t>Ινδο-άριοι</a:t>
            </a:r>
            <a:r>
              <a:rPr lang="el-GR" dirty="0"/>
              <a:t> έφτασαν να πιστεύουν πως </a:t>
            </a:r>
            <a:r>
              <a:rPr lang="el-GR" b="1" dirty="0"/>
              <a:t>η κοσμική τάξη ελεγχόταν επίσης από τα θυσιαστικά τυπικά των </a:t>
            </a:r>
            <a:r>
              <a:rPr lang="en-GB" b="1" dirty="0"/>
              <a:t>“Brahmins” </a:t>
            </a:r>
            <a:r>
              <a:rPr lang="el-GR" dirty="0"/>
              <a:t>(Βραχμάνων), των ιερέων της Βεδικής θρησκείας.</a:t>
            </a:r>
          </a:p>
        </p:txBody>
      </p:sp>
    </p:spTree>
    <p:extLst>
      <p:ext uri="{BB962C8B-B14F-4D97-AF65-F5344CB8AC3E}">
        <p14:creationId xmlns:p14="http://schemas.microsoft.com/office/powerpoint/2010/main" val="3209218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3669EB-462A-60A5-ABD4-F88730251D07}"/>
              </a:ext>
            </a:extLst>
          </p:cNvPr>
          <p:cNvSpPr>
            <a:spLocks noGrp="1"/>
          </p:cNvSpPr>
          <p:nvPr>
            <p:ph type="title"/>
          </p:nvPr>
        </p:nvSpPr>
        <p:spPr>
          <a:xfrm>
            <a:off x="838200" y="18256"/>
            <a:ext cx="10515600" cy="82947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20349FA8-67CE-BE07-99FA-A1860D8F8F8E}"/>
              </a:ext>
            </a:extLst>
          </p:cNvPr>
          <p:cNvSpPr>
            <a:spLocks noGrp="1"/>
          </p:cNvSpPr>
          <p:nvPr>
            <p:ph idx="1"/>
          </p:nvPr>
        </p:nvSpPr>
        <p:spPr>
          <a:xfrm>
            <a:off x="0" y="847726"/>
            <a:ext cx="12192000" cy="5992018"/>
          </a:xfrm>
        </p:spPr>
        <p:txBody>
          <a:bodyPr/>
          <a:lstStyle/>
          <a:p>
            <a:r>
              <a:rPr lang="el-GR" dirty="0"/>
              <a:t>Αρχικά </a:t>
            </a:r>
            <a:r>
              <a:rPr lang="el-GR" b="1" dirty="0">
                <a:solidFill>
                  <a:srgbClr val="FF0000"/>
                </a:solidFill>
              </a:rPr>
              <a:t>η θυσία </a:t>
            </a:r>
            <a:r>
              <a:rPr lang="el-GR" dirty="0"/>
              <a:t>σκοπό είχε να πείσει τους θεούς να ανταποκριθούν ευνοϊκά σε επιθυμητά αποτελέσματα: επιτυχία στον πόλεμο, μακροζωία και αρσενικά παιδιά. Με το πέρασμα του καιρού μία πρόσθετη έννοια έγινε αποδεκτή: ότι η </a:t>
            </a:r>
            <a:r>
              <a:rPr lang="en-GB" b="1" dirty="0"/>
              <a:t>“Rita”</a:t>
            </a:r>
            <a:r>
              <a:rPr lang="el-GR" b="1" dirty="0"/>
              <a:t> </a:t>
            </a:r>
            <a:r>
              <a:rPr lang="el-GR" dirty="0"/>
              <a:t>δεν μπορούσε πλήρως να λειτουργήσει, εκτός αν οι </a:t>
            </a:r>
            <a:r>
              <a:rPr lang="el-GR" dirty="0" err="1"/>
              <a:t>Βραχμάνες</a:t>
            </a:r>
            <a:r>
              <a:rPr lang="el-GR" dirty="0"/>
              <a:t> τελούσαν τις θυσίες τους. Η ίδια η κοσμική τάξη εξαρτήθηκε από τη σωστή τέλεση της θυσίας. Αυτή η σύνδεση κατά πολύ μεγάλωσε τη σημασία της ιερατικής τάξης, αφού ο κόσμος, κατά την υπόθεση αυτή, θα έπεφτε στο χάος χωρίς τις φροντίδες του ιερατείου.</a:t>
            </a:r>
          </a:p>
          <a:p>
            <a:r>
              <a:rPr lang="el-GR" dirty="0"/>
              <a:t>Τα </a:t>
            </a:r>
            <a:r>
              <a:rPr lang="el-GR" b="1" dirty="0">
                <a:solidFill>
                  <a:srgbClr val="FF0000"/>
                </a:solidFill>
              </a:rPr>
              <a:t>θυσιαστικά τυπικά </a:t>
            </a:r>
            <a:r>
              <a:rPr lang="el-GR" dirty="0"/>
              <a:t>προέβλεπαν και αιματηρή θυσία, συνήθως προσφορά αλόγων στους θεούς, και τη θυσία (και πόση) του </a:t>
            </a:r>
            <a:r>
              <a:rPr lang="en-GB" dirty="0"/>
              <a:t>“Soma”</a:t>
            </a:r>
            <a:r>
              <a:rPr lang="el-GR" dirty="0"/>
              <a:t>. Λειωμένο </a:t>
            </a:r>
            <a:r>
              <a:rPr lang="el-GR" dirty="0" err="1"/>
              <a:t>βούτηρο</a:t>
            </a:r>
            <a:r>
              <a:rPr lang="el-GR" dirty="0"/>
              <a:t> ριχνόταν επίσης στη φλόγα, αφού ο </a:t>
            </a:r>
            <a:r>
              <a:rPr lang="en-GB" dirty="0"/>
              <a:t>Agni</a:t>
            </a:r>
            <a:r>
              <a:rPr lang="el-GR" dirty="0"/>
              <a:t> ανταποκρινόταν σ’ αυτή την προσφορά. Η θυσία αίματος θα συνεχιζόταν μέσα στον Ινδουισμό, που γενικά περιφρονούσε το σφάξιμο ζωντανών υπάρξεων. Μέχρι σήμερα, κατσίκες θυσιάζονται στο μεγάλο Ιερό της </a:t>
            </a:r>
            <a:r>
              <a:rPr lang="en-GB" dirty="0"/>
              <a:t>Kali </a:t>
            </a:r>
            <a:r>
              <a:rPr lang="el-GR" dirty="0"/>
              <a:t>στην Καλκούτα, και ανθρώπινε θυσίες συνηθίζονταν μεταξύ κάποιων Ινδουιστών αργά μέχρι τον 19</a:t>
            </a:r>
            <a:r>
              <a:rPr lang="el-GR" baseline="30000" dirty="0"/>
              <a:t>ο</a:t>
            </a:r>
            <a:r>
              <a:rPr lang="el-GR" dirty="0"/>
              <a:t> αιώνα.</a:t>
            </a:r>
          </a:p>
        </p:txBody>
      </p:sp>
    </p:spTree>
    <p:extLst>
      <p:ext uri="{BB962C8B-B14F-4D97-AF65-F5344CB8AC3E}">
        <p14:creationId xmlns:p14="http://schemas.microsoft.com/office/powerpoint/2010/main" val="3494375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6AEAB8-9408-6644-71FA-86C46C6CB017}"/>
              </a:ext>
            </a:extLst>
          </p:cNvPr>
          <p:cNvSpPr>
            <a:spLocks noGrp="1"/>
          </p:cNvSpPr>
          <p:nvPr>
            <p:ph type="title"/>
          </p:nvPr>
        </p:nvSpPr>
        <p:spPr>
          <a:xfrm>
            <a:off x="838200" y="18256"/>
            <a:ext cx="10515600" cy="80236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00B55A55-0552-E453-9E9C-8F61C9F5525A}"/>
              </a:ext>
            </a:extLst>
          </p:cNvPr>
          <p:cNvSpPr>
            <a:spLocks noGrp="1"/>
          </p:cNvSpPr>
          <p:nvPr>
            <p:ph idx="1"/>
          </p:nvPr>
        </p:nvSpPr>
        <p:spPr>
          <a:xfrm>
            <a:off x="0" y="820616"/>
            <a:ext cx="12192000" cy="6019128"/>
          </a:xfrm>
        </p:spPr>
        <p:txBody>
          <a:bodyPr/>
          <a:lstStyle/>
          <a:p>
            <a:r>
              <a:rPr lang="el-GR" dirty="0"/>
              <a:t>Οι συμμετέχοντες στην αρχαία Βεδική αιματηρή θυσία πίστευαν πως έπαιρναν μέρος στη θρεπτική αξία του ψημένου αλογίσιου κρέατος με τους θεούς και αποκτούσαν συνεπώς θείες δυνάμεις. Όσο πιο γενναία η προσφορά, τόσο πιο μεγάλη θα ήταν η απόκτηση της θείας δύναμης. Ο πιστός </a:t>
            </a:r>
            <a:r>
              <a:rPr lang="el-GR" dirty="0" err="1"/>
              <a:t>Βεδιστής</a:t>
            </a:r>
            <a:r>
              <a:rPr lang="el-GR" dirty="0"/>
              <a:t> μπορούσε να κάνει θυσίες πάνω από τη φωτιά στο σπίτι του, όμως οι πιο μεγαλοπρεπείς τελετές στις οποίες προΐσταντο οι </a:t>
            </a:r>
            <a:r>
              <a:rPr lang="el-GR" dirty="0" err="1"/>
              <a:t>Βραχμάνες</a:t>
            </a:r>
            <a:r>
              <a:rPr lang="el-GR" dirty="0"/>
              <a:t> είχαν πολύ περισσότερες δυνατότητες για επιτυχία. Βέβαια, μόνο πλούσιοι ευεργέτες και </a:t>
            </a:r>
            <a:r>
              <a:rPr lang="el-GR" dirty="0" err="1"/>
              <a:t>Βραχμάνες</a:t>
            </a:r>
            <a:r>
              <a:rPr lang="el-GR" dirty="0"/>
              <a:t> ιερείς μπορούσαν να λάβουν μέρος σ’ αυτά τα πιο σημαντικά θυσιαστικά γεγονότα. </a:t>
            </a:r>
          </a:p>
          <a:p>
            <a:r>
              <a:rPr lang="el-GR" dirty="0"/>
              <a:t>Οι </a:t>
            </a:r>
            <a:r>
              <a:rPr lang="el-GR" dirty="0" err="1"/>
              <a:t>Βραχμάνες</a:t>
            </a:r>
            <a:r>
              <a:rPr lang="el-GR" dirty="0"/>
              <a:t> σφιχτά κράτησαν το </a:t>
            </a:r>
            <a:r>
              <a:rPr lang="el-GR" dirty="0" err="1"/>
              <a:t>μονοπώλειο</a:t>
            </a:r>
            <a:r>
              <a:rPr lang="el-GR" dirty="0"/>
              <a:t> στην παρασκευή του χυμού </a:t>
            </a:r>
            <a:r>
              <a:rPr lang="en-GB" dirty="0"/>
              <a:t>“Soma”</a:t>
            </a:r>
            <a:r>
              <a:rPr lang="el-GR" dirty="0"/>
              <a:t>, που η συνταγή της παρασκευής του έχει από μακρού χαθεί μέσα στην ιστορία. Οι ερευνητές πιστεύουν ότι τον χυμό έβγαζαν από άγρια αναρριχητική άμπελο. Ο χυμός της ανακατευόταν με γάλα και </a:t>
            </a:r>
            <a:r>
              <a:rPr lang="el-GR" dirty="0" err="1"/>
              <a:t>βούτηρο</a:t>
            </a:r>
            <a:r>
              <a:rPr lang="el-GR" dirty="0"/>
              <a:t> ή μέλι, παρήγαγε μία διάθεση ικανή να εμπνεύσει αυτό που παρατίθεται στην </a:t>
            </a:r>
            <a:r>
              <a:rPr lang="en-GB" b="1" dirty="0"/>
              <a:t>Rig-Veda</a:t>
            </a:r>
            <a:r>
              <a:rPr lang="el-GR" dirty="0"/>
              <a:t>:  </a:t>
            </a:r>
          </a:p>
        </p:txBody>
      </p:sp>
    </p:spTree>
    <p:extLst>
      <p:ext uri="{BB962C8B-B14F-4D97-AF65-F5344CB8AC3E}">
        <p14:creationId xmlns:p14="http://schemas.microsoft.com/office/powerpoint/2010/main" val="1388597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EF4EFF-0D19-76DA-F623-04E07F1624D7}"/>
              </a:ext>
            </a:extLst>
          </p:cNvPr>
          <p:cNvSpPr>
            <a:spLocks noGrp="1"/>
          </p:cNvSpPr>
          <p:nvPr>
            <p:ph type="title"/>
          </p:nvPr>
        </p:nvSpPr>
        <p:spPr>
          <a:xfrm>
            <a:off x="744415" y="18256"/>
            <a:ext cx="10515600" cy="680991"/>
          </a:xfrm>
        </p:spPr>
        <p:txBody>
          <a:bodyPr>
            <a:noAutofit/>
          </a:bodyPr>
          <a:lstStyle/>
          <a:p>
            <a:pPr algn="ctr"/>
            <a:r>
              <a:rPr lang="el-GR" sz="2800" b="1" dirty="0"/>
              <a:t>ΙΝΔΟΥΪΣΜΟΣ</a:t>
            </a:r>
            <a:br>
              <a:rPr lang="el-GR" sz="2800" b="1" dirty="0"/>
            </a:br>
            <a:r>
              <a:rPr lang="el-GR" sz="2800" b="1" dirty="0"/>
              <a:t>Η Αρχαία Βεδική Θρησκεία</a:t>
            </a:r>
            <a:endParaRPr lang="el-GR" sz="2800" dirty="0"/>
          </a:p>
        </p:txBody>
      </p:sp>
      <p:sp>
        <p:nvSpPr>
          <p:cNvPr id="3" name="Θέση περιεχομένου 2">
            <a:extLst>
              <a:ext uri="{FF2B5EF4-FFF2-40B4-BE49-F238E27FC236}">
                <a16:creationId xmlns:a16="http://schemas.microsoft.com/office/drawing/2014/main" id="{963B5E17-6CD5-208D-346D-76A1BBBBB964}"/>
              </a:ext>
            </a:extLst>
          </p:cNvPr>
          <p:cNvSpPr>
            <a:spLocks noGrp="1"/>
          </p:cNvSpPr>
          <p:nvPr>
            <p:ph idx="1"/>
          </p:nvPr>
        </p:nvSpPr>
        <p:spPr>
          <a:xfrm>
            <a:off x="0" y="699247"/>
            <a:ext cx="12192000" cy="6158753"/>
          </a:xfrm>
        </p:spPr>
        <p:txBody>
          <a:bodyPr>
            <a:normAutofit fontScale="92500" lnSpcReduction="10000"/>
          </a:bodyPr>
          <a:lstStyle/>
          <a:p>
            <a:pPr marL="457200" lvl="1" indent="0">
              <a:buNone/>
            </a:pPr>
            <a:r>
              <a:rPr lang="el-GR" i="1" dirty="0"/>
              <a:t>Μισός εαυτός μου είναι πιο μεγάλος και από τους δύο </a:t>
            </a:r>
          </a:p>
          <a:p>
            <a:pPr marL="457200" lvl="1" indent="0">
              <a:buNone/>
            </a:pPr>
            <a:r>
              <a:rPr lang="el-GR" i="1" dirty="0"/>
              <a:t>κόσμους: Μήπως έχω πιει </a:t>
            </a:r>
            <a:r>
              <a:rPr lang="en-GB" i="1" dirty="0"/>
              <a:t>Soma</a:t>
            </a:r>
            <a:r>
              <a:rPr lang="el-GR" i="1" dirty="0"/>
              <a:t>; </a:t>
            </a:r>
          </a:p>
          <a:p>
            <a:pPr marL="457200" lvl="1" indent="0">
              <a:buNone/>
            </a:pPr>
            <a:r>
              <a:rPr lang="el-GR" i="1" dirty="0"/>
              <a:t>Το μεγαλείο μου φτάνει πέρα από τους </a:t>
            </a:r>
          </a:p>
          <a:p>
            <a:pPr marL="457200" lvl="1" indent="0">
              <a:buNone/>
            </a:pPr>
            <a:r>
              <a:rPr lang="el-GR" i="1" dirty="0"/>
              <a:t>ουρανούς και αυτή τη μεγάλη γη: </a:t>
            </a:r>
          </a:p>
          <a:p>
            <a:pPr marL="457200" lvl="1" indent="0">
              <a:buNone/>
            </a:pPr>
            <a:r>
              <a:rPr lang="el-GR" i="1" dirty="0"/>
              <a:t>Μήπως έχω πιει </a:t>
            </a:r>
            <a:r>
              <a:rPr lang="en-GB" i="1" dirty="0"/>
              <a:t>Soma</a:t>
            </a:r>
            <a:r>
              <a:rPr lang="el-GR" i="1" dirty="0"/>
              <a:t>; </a:t>
            </a:r>
          </a:p>
          <a:p>
            <a:pPr marL="457200" lvl="1" indent="0">
              <a:buNone/>
            </a:pPr>
            <a:r>
              <a:rPr lang="el-GR" i="1" dirty="0"/>
              <a:t>Θα κομματιάσω αυτή τη γη εδώ ή </a:t>
            </a:r>
          </a:p>
          <a:p>
            <a:pPr marL="457200" lvl="1" indent="0">
              <a:buNone/>
            </a:pPr>
            <a:r>
              <a:rPr lang="el-GR" i="1" dirty="0"/>
              <a:t>εκεί; </a:t>
            </a:r>
          </a:p>
          <a:p>
            <a:pPr marL="457200" lvl="1" indent="0">
              <a:buNone/>
            </a:pPr>
            <a:r>
              <a:rPr lang="el-GR" i="1" dirty="0"/>
              <a:t>Μήπως έχω πιει </a:t>
            </a:r>
            <a:r>
              <a:rPr lang="en-GB" i="1" dirty="0"/>
              <a:t>Soma</a:t>
            </a:r>
            <a:r>
              <a:rPr lang="el-GR" i="1" dirty="0"/>
              <a:t>; </a:t>
            </a:r>
          </a:p>
          <a:p>
            <a:pPr marL="457200" lvl="1" indent="0">
              <a:buNone/>
            </a:pPr>
            <a:r>
              <a:rPr lang="el-GR" i="1" dirty="0"/>
              <a:t>Ο μισός εαυτός μου είναι στους ουρανούς και </a:t>
            </a:r>
          </a:p>
          <a:p>
            <a:pPr marL="457200" lvl="1" indent="0">
              <a:buNone/>
            </a:pPr>
            <a:r>
              <a:rPr lang="el-GR" i="1" dirty="0"/>
              <a:t>έχω ξαπλώσει τον άλλο (μισό) κάτω βαθιά: </a:t>
            </a:r>
          </a:p>
          <a:p>
            <a:pPr marL="457200" lvl="1" indent="0">
              <a:buNone/>
            </a:pPr>
            <a:r>
              <a:rPr lang="el-GR" i="1" dirty="0"/>
              <a:t>Μήπως έχω πιει </a:t>
            </a:r>
            <a:r>
              <a:rPr lang="en-GB" i="1" dirty="0"/>
              <a:t>Soma</a:t>
            </a:r>
            <a:r>
              <a:rPr lang="el-GR" i="1" dirty="0"/>
              <a:t>; </a:t>
            </a:r>
          </a:p>
          <a:p>
            <a:pPr marL="457200" lvl="1" indent="0">
              <a:buNone/>
            </a:pPr>
            <a:r>
              <a:rPr lang="el-GR" i="1" dirty="0"/>
              <a:t>Είμαι πάρα πολύ μεγάλος φτάνω πάνω μέχρι και τα </a:t>
            </a:r>
          </a:p>
          <a:p>
            <a:pPr marL="457200" lvl="1" indent="0">
              <a:buNone/>
            </a:pPr>
            <a:r>
              <a:rPr lang="el-GR" i="1" dirty="0"/>
              <a:t>σύννεφα: Μήπως έχω πιει </a:t>
            </a:r>
            <a:r>
              <a:rPr lang="en-GB" i="1" dirty="0"/>
              <a:t>Soma</a:t>
            </a:r>
            <a:r>
              <a:rPr lang="el-GR" i="1" dirty="0"/>
              <a:t>; </a:t>
            </a:r>
          </a:p>
          <a:p>
            <a:r>
              <a:rPr lang="el-GR" dirty="0"/>
              <a:t>Η αναζήτηση απελευθέρωσης από ανθρώπινους περιορισμούς, θα γινόταν ο κύριος σκοπός όλων των ανατολικών θρησκειών. Οι αρχαίοι </a:t>
            </a:r>
            <a:r>
              <a:rPr lang="el-GR" dirty="0" err="1"/>
              <a:t>Ινδο-άριοι</a:t>
            </a:r>
            <a:r>
              <a:rPr lang="el-GR" dirty="0"/>
              <a:t> πίστευαν το </a:t>
            </a:r>
            <a:r>
              <a:rPr lang="en-GB" dirty="0"/>
              <a:t>Soma</a:t>
            </a:r>
            <a:r>
              <a:rPr lang="el-GR" dirty="0"/>
              <a:t> ως θείο ποτό, αφού ο θεός </a:t>
            </a:r>
            <a:r>
              <a:rPr lang="en-GB" dirty="0"/>
              <a:t>Soma</a:t>
            </a:r>
            <a:r>
              <a:rPr lang="el-GR" dirty="0"/>
              <a:t> επέτρεψε η ουσία του να θυσιαστεί για το καλό θεών και ανθρώπων. Το ποτό παρουσιαζόταν πως έφερνε μαζί θεούς και ανθρώπους σε μυστηριακή κοινωνία. </a:t>
            </a:r>
          </a:p>
        </p:txBody>
      </p:sp>
    </p:spTree>
    <p:extLst>
      <p:ext uri="{BB962C8B-B14F-4D97-AF65-F5344CB8AC3E}">
        <p14:creationId xmlns:p14="http://schemas.microsoft.com/office/powerpoint/2010/main" val="3880335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85D11C-E69C-460E-F8C9-CE5D414E910B}"/>
              </a:ext>
            </a:extLst>
          </p:cNvPr>
          <p:cNvSpPr>
            <a:spLocks noGrp="1"/>
          </p:cNvSpPr>
          <p:nvPr>
            <p:ph type="title"/>
          </p:nvPr>
        </p:nvSpPr>
        <p:spPr>
          <a:xfrm>
            <a:off x="838200" y="118334"/>
            <a:ext cx="10515600" cy="484096"/>
          </a:xfrm>
        </p:spPr>
        <p:txBody>
          <a:bodyPr>
            <a:noAutofit/>
          </a:bodyPr>
          <a:lstStyle/>
          <a:p>
            <a:pPr algn="ctr"/>
            <a:r>
              <a:rPr lang="el-GR" sz="2800" b="1" dirty="0"/>
              <a:t>ΙΝΔΟΥΪΣΜΟΣ</a:t>
            </a:r>
            <a:br>
              <a:rPr lang="el-GR" sz="2800" b="1" dirty="0"/>
            </a:br>
            <a:r>
              <a:rPr lang="el-GR" sz="2800" b="1" dirty="0"/>
              <a:t>Η Αρχαία Βεδική Θρησκεία</a:t>
            </a:r>
            <a:endParaRPr lang="el-GR" sz="2800" dirty="0"/>
          </a:p>
        </p:txBody>
      </p:sp>
      <p:sp>
        <p:nvSpPr>
          <p:cNvPr id="3" name="Θέση περιεχομένου 2">
            <a:extLst>
              <a:ext uri="{FF2B5EF4-FFF2-40B4-BE49-F238E27FC236}">
                <a16:creationId xmlns:a16="http://schemas.microsoft.com/office/drawing/2014/main" id="{35AF372D-6AB4-221A-77B0-637B975FCDBA}"/>
              </a:ext>
            </a:extLst>
          </p:cNvPr>
          <p:cNvSpPr>
            <a:spLocks noGrp="1"/>
          </p:cNvSpPr>
          <p:nvPr>
            <p:ph idx="1"/>
          </p:nvPr>
        </p:nvSpPr>
        <p:spPr>
          <a:xfrm>
            <a:off x="0" y="742278"/>
            <a:ext cx="12192000" cy="6097467"/>
          </a:xfrm>
        </p:spPr>
        <p:txBody>
          <a:bodyPr>
            <a:normAutofit fontScale="92500" lnSpcReduction="20000"/>
          </a:bodyPr>
          <a:lstStyle/>
          <a:p>
            <a:r>
              <a:rPr lang="el-GR" dirty="0"/>
              <a:t>Εδώ έχουμε </a:t>
            </a:r>
            <a:r>
              <a:rPr lang="el-GR" b="1" dirty="0">
                <a:effectLst>
                  <a:outerShdw blurRad="38100" dist="38100" dir="2700000" algn="tl">
                    <a:srgbClr val="000000">
                      <a:alpha val="43137"/>
                    </a:srgbClr>
                  </a:outerShdw>
                </a:effectLst>
              </a:rPr>
              <a:t>υπαινιγμό μυστικισμού </a:t>
            </a:r>
            <a:r>
              <a:rPr lang="el-GR" dirty="0"/>
              <a:t>από τη </a:t>
            </a:r>
            <a:r>
              <a:rPr lang="en-GB" dirty="0"/>
              <a:t>Rig-Veda</a:t>
            </a:r>
            <a:r>
              <a:rPr lang="el-GR" dirty="0"/>
              <a:t> που στην πραγματικότητα θα αναπτυσσόταν πλήρως στην πιο αναπτυγμένη θρησκεία του Ινδουισμού. Οι ιερείς πίστευαν ότι χωρίς τη θυσιαστική συμμετοχή με τους θεούς μέσω του </a:t>
            </a:r>
            <a:r>
              <a:rPr lang="en-GB" dirty="0"/>
              <a:t>Soma</a:t>
            </a:r>
            <a:r>
              <a:rPr lang="el-GR" dirty="0"/>
              <a:t>, θα πέθαιναν οι θεοί. Χάρη στους αρχαίους Βραχμάνους, αυτές οι θεότητες παρέμειναν πάρα πολύ ζωντανές. «</a:t>
            </a:r>
            <a:r>
              <a:rPr lang="el-GR" i="1" dirty="0"/>
              <a:t>Έχουμε πιει </a:t>
            </a:r>
            <a:r>
              <a:rPr lang="en-GB" i="1" dirty="0"/>
              <a:t>Soma</a:t>
            </a:r>
            <a:r>
              <a:rPr lang="el-GR" i="1" dirty="0"/>
              <a:t>· έχουμε γίνει αθάνατοι</a:t>
            </a:r>
            <a:r>
              <a:rPr lang="el-GR" dirty="0"/>
              <a:t>» λέει η </a:t>
            </a:r>
            <a:r>
              <a:rPr lang="en-GB" dirty="0"/>
              <a:t>Rig-Veda·</a:t>
            </a:r>
            <a:r>
              <a:rPr lang="el-GR" dirty="0"/>
              <a:t> «</a:t>
            </a:r>
            <a:r>
              <a:rPr lang="el-GR" i="1" dirty="0"/>
              <a:t>Έχουμε εισέλθει στο φως· έχουμε γνωρίσει τους θεούς</a:t>
            </a:r>
            <a:r>
              <a:rPr lang="el-GR" dirty="0"/>
              <a:t>». </a:t>
            </a:r>
            <a:r>
              <a:rPr lang="el-GR" b="1" dirty="0">
                <a:solidFill>
                  <a:srgbClr val="FF0000"/>
                </a:solidFill>
              </a:rPr>
              <a:t>Αυτό το αίσθημα </a:t>
            </a:r>
            <a:r>
              <a:rPr lang="el-GR" dirty="0"/>
              <a:t>έγινε γνωστό ως </a:t>
            </a:r>
            <a:r>
              <a:rPr lang="el-GR" b="1" dirty="0" err="1">
                <a:solidFill>
                  <a:srgbClr val="FF0000"/>
                </a:solidFill>
                <a:effectLst>
                  <a:outerShdw blurRad="38100" dist="38100" dir="2700000" algn="tl">
                    <a:srgbClr val="000000">
                      <a:alpha val="43137"/>
                    </a:srgbClr>
                  </a:outerShdw>
                </a:effectLst>
              </a:rPr>
              <a:t>Βραχμάν</a:t>
            </a:r>
            <a:r>
              <a:rPr lang="el-GR" dirty="0"/>
              <a:t>, όνομα όμοιο με εκείνο της ιερατικής τάξης. </a:t>
            </a:r>
          </a:p>
          <a:p>
            <a:r>
              <a:rPr lang="el-GR" dirty="0"/>
              <a:t>Η αρχαία Βεδική θρησκεία ήταν προσανατολισμένη στην επιτυχία σε εγκόσμιες προσπάθειες, διαφορετικά όμως από τον αρχαίο Εβραϊσμό. Η πίστη των </a:t>
            </a:r>
            <a:r>
              <a:rPr lang="el-GR" dirty="0" err="1"/>
              <a:t>Αρίων</a:t>
            </a:r>
            <a:r>
              <a:rPr lang="el-GR" dirty="0"/>
              <a:t> περιλάμβανε μία λογικά αναπτυγμένη αντίληψη για τα μετά θάνατο. Η Βεδική θρησκεία έδινε μόνο ελάχιστη προσοχή στον λάκκο ή στην άβυσσο, όπου μόνο κακοποιοί στέλνονταν, όταν πέθαιναν. Πολύ μεγαλύτερη έμφαση έδινε στο Βασίλειο </a:t>
            </a:r>
            <a:r>
              <a:rPr lang="en-GB" dirty="0"/>
              <a:t>Yama  </a:t>
            </a:r>
            <a:r>
              <a:rPr lang="el-GR" dirty="0"/>
              <a:t>και της δίδυμης αδελφής του </a:t>
            </a:r>
            <a:r>
              <a:rPr lang="en-GB" dirty="0"/>
              <a:t>Yami</a:t>
            </a:r>
            <a:r>
              <a:rPr lang="el-GR" dirty="0"/>
              <a:t>, που ήταν οι πρώτοι άνθρωποι που πέθαναν. Η περιοχή τους ήταν ένας παράδεισος ευλογημένος με μία πολύ μεγάλη ποσότητα</a:t>
            </a:r>
            <a:r>
              <a:rPr lang="en-GB" dirty="0"/>
              <a:t> Soma</a:t>
            </a:r>
            <a:r>
              <a:rPr lang="el-GR" dirty="0"/>
              <a:t>. Αφού κατανάλισκε τα πτώματα στη φωτιά, ο </a:t>
            </a:r>
            <a:r>
              <a:rPr lang="en-GB" dirty="0"/>
              <a:t>Agni </a:t>
            </a:r>
            <a:r>
              <a:rPr lang="el-GR" dirty="0"/>
              <a:t>μετάφερε τις ψυχές στο βασίλειο του </a:t>
            </a:r>
            <a:r>
              <a:rPr lang="en-GB" dirty="0"/>
              <a:t>Yama</a:t>
            </a:r>
            <a:r>
              <a:rPr lang="el-GR" dirty="0"/>
              <a:t>.</a:t>
            </a:r>
          </a:p>
          <a:p>
            <a:r>
              <a:rPr lang="el-GR" dirty="0"/>
              <a:t>Η </a:t>
            </a:r>
            <a:r>
              <a:rPr lang="el-GR" b="1" dirty="0">
                <a:solidFill>
                  <a:srgbClr val="FF0000"/>
                </a:solidFill>
              </a:rPr>
              <a:t>καύση των νεκρών </a:t>
            </a:r>
            <a:r>
              <a:rPr lang="el-GR" dirty="0"/>
              <a:t>συνεχίστηκε στον Ινδουισμό μαζί με μία θυσιαστική προσφορά τροφής και ποτού στους νεκρούς προγόνους. Αυτό γίνεται ακόμα, παρά το ότι  φαινομενικά δεν ταιριάζει προς την έννοια της μετεμψύχωσης. Αυτό αντανακλά τον αφομοιωτικό χαρακτήρα του Ινδουισμού.</a:t>
            </a:r>
          </a:p>
        </p:txBody>
      </p:sp>
    </p:spTree>
    <p:extLst>
      <p:ext uri="{BB962C8B-B14F-4D97-AF65-F5344CB8AC3E}">
        <p14:creationId xmlns:p14="http://schemas.microsoft.com/office/powerpoint/2010/main" val="2979570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94AE6A-751D-660C-5B35-BE4876A2809B}"/>
              </a:ext>
            </a:extLst>
          </p:cNvPr>
          <p:cNvSpPr>
            <a:spLocks noGrp="1"/>
          </p:cNvSpPr>
          <p:nvPr>
            <p:ph type="title"/>
          </p:nvPr>
        </p:nvSpPr>
        <p:spPr>
          <a:xfrm>
            <a:off x="838200" y="18256"/>
            <a:ext cx="10515600" cy="83753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881F8D70-FCF5-12ED-8698-5304E7E1CB0C}"/>
              </a:ext>
            </a:extLst>
          </p:cNvPr>
          <p:cNvSpPr>
            <a:spLocks noGrp="1"/>
          </p:cNvSpPr>
          <p:nvPr>
            <p:ph idx="1"/>
          </p:nvPr>
        </p:nvSpPr>
        <p:spPr>
          <a:xfrm>
            <a:off x="0" y="855786"/>
            <a:ext cx="12192000" cy="6002213"/>
          </a:xfrm>
        </p:spPr>
        <p:txBody>
          <a:bodyPr>
            <a:normAutofit fontScale="92500" lnSpcReduction="10000"/>
          </a:bodyPr>
          <a:lstStyle/>
          <a:p>
            <a:r>
              <a:rPr lang="el-GR" dirty="0"/>
              <a:t>Η Ινδική θρησκεία απέδειξε πάντοτε την αγάπη προς το τελετουργικό και προς τη θεολογική επεξεργασία, στοιχείο που έκανε τον Ινδουισμό την πιο περίπλοκη και πιο μπερδεμένη μεταξύ των κύριων θρησκευμάτων της ανθρωπότητας.</a:t>
            </a:r>
          </a:p>
          <a:p>
            <a:r>
              <a:rPr lang="el-GR" dirty="0"/>
              <a:t>Στα χρόνια των </a:t>
            </a:r>
            <a:r>
              <a:rPr lang="el-GR" dirty="0" err="1"/>
              <a:t>Ινδο-αρίων</a:t>
            </a:r>
            <a:r>
              <a:rPr lang="el-GR" dirty="0"/>
              <a:t>, αυτό παρουσιαζόταν στο </a:t>
            </a:r>
            <a:r>
              <a:rPr lang="el-GR" b="1" dirty="0">
                <a:solidFill>
                  <a:srgbClr val="FF0000"/>
                </a:solidFill>
              </a:rPr>
              <a:t>αυξημένο τυπικό της θυσίας</a:t>
            </a:r>
            <a:r>
              <a:rPr lang="el-GR" dirty="0"/>
              <a:t>, έτσι που τελικά να αφανίσει κάθε πρωτοβουλία. Κάποια λέξη που άσχημα προφέρθηκε από τον </a:t>
            </a:r>
            <a:r>
              <a:rPr lang="el-GR" dirty="0" err="1"/>
              <a:t>Βεδιστή</a:t>
            </a:r>
            <a:r>
              <a:rPr lang="el-GR" dirty="0"/>
              <a:t> ιερέα ανέτρεπε το επιθυμητό αποτέλεσμα. Ο </a:t>
            </a:r>
            <a:r>
              <a:rPr lang="el-GR" b="1" dirty="0"/>
              <a:t>ήχος των φράσεων </a:t>
            </a:r>
            <a:r>
              <a:rPr lang="el-GR" dirty="0"/>
              <a:t>εν χρήσει στο τυπικό τελικά έγινε πολύ πιο σημαντικός από το νόημά τους.</a:t>
            </a:r>
          </a:p>
          <a:p>
            <a:r>
              <a:rPr lang="el-GR" dirty="0"/>
              <a:t>Εμπνευσμένοι άνδρες έξω από την τάξη των Βραχμάνων, βλέποντας τη βαθιά πτώση της Βεδικής θρησκείας σ’ ένα παράλογο τυπικό, άρχισαν να αναζητούν για κάποιο βαθύτερο νόημα στην πνευματική τους παράδοση. </a:t>
            </a:r>
          </a:p>
          <a:p>
            <a:r>
              <a:rPr lang="el-GR" dirty="0"/>
              <a:t>Οι </a:t>
            </a:r>
            <a:r>
              <a:rPr lang="en-GB" b="1" dirty="0">
                <a:solidFill>
                  <a:srgbClr val="FF0000"/>
                </a:solidFill>
              </a:rPr>
              <a:t>Kshatriyas</a:t>
            </a:r>
            <a:r>
              <a:rPr lang="en-GB" dirty="0"/>
              <a:t>, </a:t>
            </a:r>
            <a:r>
              <a:rPr lang="el-GR" dirty="0"/>
              <a:t>που περιλάμβαναν τη στρατιωτική διοικούσα τάξη, ηγήθηκαν στη μεταρρύθμιση, την εξάπλωση και την ανάπτυξη της Βεδικής φιλοσοφίας. Ανάπτυξαν το νόημα της θυσίας σε αυταπάρνηση. Πρώτα ερμηνεύτηκε από αυτούς ως μέσο εκβιασμού των θεών, τελικά όμως η αυτοθυσία θεωρήθηκε ως μονοπάτι προς το θείο. Βαθμιαία η χαροποιός διάθεση που έφερνε το οινοπνευματώδες </a:t>
            </a:r>
            <a:r>
              <a:rPr lang="en-GB" dirty="0"/>
              <a:t>Soma</a:t>
            </a:r>
            <a:r>
              <a:rPr lang="el-GR" dirty="0"/>
              <a:t> αντικαταστάθηκε από την έκσταση που συνοδεύει την αυταπάρνηση. </a:t>
            </a:r>
          </a:p>
        </p:txBody>
      </p:sp>
    </p:spTree>
    <p:extLst>
      <p:ext uri="{BB962C8B-B14F-4D97-AF65-F5344CB8AC3E}">
        <p14:creationId xmlns:p14="http://schemas.microsoft.com/office/powerpoint/2010/main" val="3690590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BD6F80-6132-EE50-9017-E0F3CE545F3F}"/>
              </a:ext>
            </a:extLst>
          </p:cNvPr>
          <p:cNvSpPr>
            <a:spLocks noGrp="1"/>
          </p:cNvSpPr>
          <p:nvPr>
            <p:ph type="title"/>
          </p:nvPr>
        </p:nvSpPr>
        <p:spPr>
          <a:xfrm>
            <a:off x="676835" y="18256"/>
            <a:ext cx="10515600" cy="670233"/>
          </a:xfrm>
        </p:spPr>
        <p:txBody>
          <a:bodyPr>
            <a:noAutofit/>
          </a:bodyPr>
          <a:lstStyle/>
          <a:p>
            <a:pPr algn="ctr"/>
            <a:r>
              <a:rPr lang="el-GR" sz="2800" b="1" dirty="0"/>
              <a:t>ΙΝΔΟΥΪΣΜΟΣ</a:t>
            </a:r>
            <a:br>
              <a:rPr lang="el-GR" sz="2800" b="1" dirty="0"/>
            </a:br>
            <a:r>
              <a:rPr lang="el-GR" sz="2800" b="1" dirty="0"/>
              <a:t>Η Αρχαία Βεδική Θρησκεία</a:t>
            </a:r>
            <a:endParaRPr lang="el-GR" sz="2800" dirty="0"/>
          </a:p>
        </p:txBody>
      </p:sp>
      <p:sp>
        <p:nvSpPr>
          <p:cNvPr id="3" name="Θέση περιεχομένου 2">
            <a:extLst>
              <a:ext uri="{FF2B5EF4-FFF2-40B4-BE49-F238E27FC236}">
                <a16:creationId xmlns:a16="http://schemas.microsoft.com/office/drawing/2014/main" id="{9ED16837-4010-52DE-D901-65A753576448}"/>
              </a:ext>
            </a:extLst>
          </p:cNvPr>
          <p:cNvSpPr>
            <a:spLocks noGrp="1"/>
          </p:cNvSpPr>
          <p:nvPr>
            <p:ph idx="1"/>
          </p:nvPr>
        </p:nvSpPr>
        <p:spPr>
          <a:xfrm>
            <a:off x="0" y="688489"/>
            <a:ext cx="12192000" cy="6151255"/>
          </a:xfrm>
        </p:spPr>
        <p:txBody>
          <a:bodyPr>
            <a:normAutofit lnSpcReduction="10000"/>
          </a:bodyPr>
          <a:lstStyle/>
          <a:p>
            <a:r>
              <a:rPr lang="el-GR" dirty="0"/>
              <a:t>Οι μεταρρυθμιστές </a:t>
            </a:r>
            <a:r>
              <a:rPr lang="en-GB" b="1" dirty="0">
                <a:effectLst>
                  <a:outerShdw blurRad="38100" dist="38100" dir="2700000" algn="tl">
                    <a:srgbClr val="000000">
                      <a:alpha val="43137"/>
                    </a:srgbClr>
                  </a:outerShdw>
                </a:effectLst>
              </a:rPr>
              <a:t>Kshatriyas</a:t>
            </a:r>
            <a:r>
              <a:rPr lang="el-GR" b="1" dirty="0">
                <a:effectLst>
                  <a:outerShdw blurRad="38100" dist="38100" dir="2700000" algn="tl">
                    <a:srgbClr val="000000">
                      <a:alpha val="43137"/>
                    </a:srgbClr>
                  </a:outerShdw>
                </a:effectLst>
              </a:rPr>
              <a:t> </a:t>
            </a:r>
            <a:r>
              <a:rPr lang="el-GR" dirty="0"/>
              <a:t>δίδαξαν το </a:t>
            </a:r>
            <a:r>
              <a:rPr lang="en-GB" b="1" dirty="0">
                <a:solidFill>
                  <a:srgbClr val="FF0000"/>
                </a:solidFill>
              </a:rPr>
              <a:t>Brahman</a:t>
            </a:r>
            <a:r>
              <a:rPr lang="el-GR" dirty="0"/>
              <a:t>, τη θεία δύναμη που βιώνεται κατά τη Βεδική θυσία, προσιτή σε όλους μας. Η γνώση αυτού του βιώματος από το άτομο ονομάστηκε</a:t>
            </a:r>
            <a:r>
              <a:rPr lang="en-GB" dirty="0"/>
              <a:t> </a:t>
            </a:r>
            <a:r>
              <a:rPr lang="en-GB" b="1" dirty="0">
                <a:solidFill>
                  <a:srgbClr val="FF0000"/>
                </a:solidFill>
              </a:rPr>
              <a:t>Atman</a:t>
            </a:r>
            <a:r>
              <a:rPr lang="el-GR" dirty="0"/>
              <a:t>. Δίδασκαν πως το </a:t>
            </a:r>
            <a:r>
              <a:rPr lang="en-GB" b="1" dirty="0">
                <a:solidFill>
                  <a:srgbClr val="FF0000"/>
                </a:solidFill>
              </a:rPr>
              <a:t>Atman/Brahman</a:t>
            </a:r>
            <a:r>
              <a:rPr lang="el-GR" b="1" dirty="0">
                <a:solidFill>
                  <a:srgbClr val="FF0000"/>
                </a:solidFill>
              </a:rPr>
              <a:t> </a:t>
            </a:r>
            <a:r>
              <a:rPr lang="el-GR" dirty="0"/>
              <a:t>είναι η ενιαία τελική πραγματικότητα, αν και της έδωσαν δύο ονόματα. Η αναγνώριση αυτής της αλήθειας έγινε ο κύριος σκοπός της Ινδουιστικής θρησκείας. Η λύπη ακόμα και ο θάνατος μπορούν να ξεπεραστούν από το πρόσωπο που τέλεια καταλαβαίνει αυτή την ανακάλυψη. Οι </a:t>
            </a:r>
            <a:r>
              <a:rPr lang="en-GB" dirty="0"/>
              <a:t>Kshatriyas</a:t>
            </a:r>
            <a:r>
              <a:rPr lang="el-GR" dirty="0"/>
              <a:t> είδαν τους πολλούς θεούς τους και τους εαυτούς τους ως απόρροιες μιας αδιαίρετης θείας δύναμης. </a:t>
            </a:r>
          </a:p>
          <a:p>
            <a:r>
              <a:rPr lang="el-GR" dirty="0"/>
              <a:t>Η </a:t>
            </a:r>
            <a:r>
              <a:rPr lang="el-GR" b="1" dirty="0"/>
              <a:t>υπέρτατη πραγματικότητα </a:t>
            </a:r>
            <a:r>
              <a:rPr lang="el-GR" dirty="0"/>
              <a:t>δεν ήταν δυαρχική, ήταν απλώς και μεγαλοπρεπώς το</a:t>
            </a:r>
            <a:r>
              <a:rPr lang="en-GB" b="1" dirty="0">
                <a:effectLst>
                  <a:outerShdw blurRad="38100" dist="38100" dir="2700000" algn="tl">
                    <a:srgbClr val="000000">
                      <a:alpha val="43137"/>
                    </a:srgbClr>
                  </a:outerShdw>
                </a:effectLst>
              </a:rPr>
              <a:t> </a:t>
            </a:r>
            <a:r>
              <a:rPr lang="en-GB" dirty="0"/>
              <a:t>Atman/Brahman</a:t>
            </a:r>
            <a:r>
              <a:rPr lang="el-GR" dirty="0"/>
              <a:t>. Το </a:t>
            </a:r>
            <a:r>
              <a:rPr lang="en-GB" b="1" dirty="0"/>
              <a:t>Atman/Brahman</a:t>
            </a:r>
            <a:r>
              <a:rPr lang="el-GR" b="1" dirty="0"/>
              <a:t> δεν έχει ιδιώματα</a:t>
            </a:r>
            <a:r>
              <a:rPr lang="el-GR" dirty="0"/>
              <a:t>, γιατί ο ορισμός του θα ήταν περιορισμός αυτού που είναι πέρα από ανθρώπινες κατηγορίες. Αυτοί οι </a:t>
            </a:r>
            <a:r>
              <a:rPr lang="el-GR" dirty="0" err="1"/>
              <a:t>ανανεωτές</a:t>
            </a:r>
            <a:r>
              <a:rPr lang="el-GR" dirty="0"/>
              <a:t> φιλόσοφοι </a:t>
            </a:r>
            <a:r>
              <a:rPr lang="el-GR" b="1" dirty="0"/>
              <a:t>περιέγραψαν το</a:t>
            </a:r>
            <a:r>
              <a:rPr lang="en-GB" b="1" dirty="0"/>
              <a:t> Atman/Brahman</a:t>
            </a:r>
            <a:r>
              <a:rPr lang="el-GR" b="1" dirty="0"/>
              <a:t> ως υπέρτατη ειρήνη και ησυχία</a:t>
            </a:r>
            <a:r>
              <a:rPr lang="el-GR" dirty="0"/>
              <a:t>. Στα χέρια τους, οι αρχικοί σκοποί της Βεδικής θρησκείας – εγκόσμια ευτυχία και υλική αφθονία – εξελίχθηκε σε κάτι πιο υψηλό. </a:t>
            </a:r>
            <a:r>
              <a:rPr lang="el-GR" b="1" dirty="0">
                <a:solidFill>
                  <a:srgbClr val="FF0000"/>
                </a:solidFill>
              </a:rPr>
              <a:t>Η </a:t>
            </a:r>
            <a:r>
              <a:rPr lang="el-GR" b="1" dirty="0">
                <a:solidFill>
                  <a:srgbClr val="FF0000"/>
                </a:solidFill>
                <a:effectLst>
                  <a:outerShdw blurRad="38100" dist="38100" dir="2700000" algn="tl">
                    <a:srgbClr val="000000">
                      <a:alpha val="43137"/>
                    </a:srgbClr>
                  </a:outerShdw>
                </a:effectLst>
              </a:rPr>
              <a:t>«ησυχία» </a:t>
            </a:r>
            <a:r>
              <a:rPr lang="el-GR" b="1" dirty="0">
                <a:solidFill>
                  <a:srgbClr val="FF0000"/>
                </a:solidFill>
              </a:rPr>
              <a:t>πέραν των προσκολλήσεων του κόσμου του εγώ, έγινε η νέα επιδίωξη</a:t>
            </a:r>
            <a:r>
              <a:rPr lang="el-GR" dirty="0"/>
              <a:t>. </a:t>
            </a:r>
          </a:p>
        </p:txBody>
      </p:sp>
    </p:spTree>
    <p:extLst>
      <p:ext uri="{BB962C8B-B14F-4D97-AF65-F5344CB8AC3E}">
        <p14:creationId xmlns:p14="http://schemas.microsoft.com/office/powerpoint/2010/main" val="697632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7124B1-6FC6-4700-B6AA-726EFD54D522}"/>
              </a:ext>
            </a:extLst>
          </p:cNvPr>
          <p:cNvSpPr>
            <a:spLocks noGrp="1"/>
          </p:cNvSpPr>
          <p:nvPr>
            <p:ph type="title"/>
          </p:nvPr>
        </p:nvSpPr>
        <p:spPr>
          <a:xfrm>
            <a:off x="838200" y="18256"/>
            <a:ext cx="10515600" cy="874630"/>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E863ED4E-A7C5-AF3D-163A-58D3DDCBF50E}"/>
              </a:ext>
            </a:extLst>
          </p:cNvPr>
          <p:cNvSpPr>
            <a:spLocks noGrp="1"/>
          </p:cNvSpPr>
          <p:nvPr>
            <p:ph idx="1"/>
          </p:nvPr>
        </p:nvSpPr>
        <p:spPr>
          <a:xfrm>
            <a:off x="0" y="989704"/>
            <a:ext cx="12192000" cy="5868296"/>
          </a:xfrm>
        </p:spPr>
        <p:txBody>
          <a:bodyPr>
            <a:normAutofit fontScale="92500" lnSpcReduction="20000"/>
          </a:bodyPr>
          <a:lstStyle/>
          <a:p>
            <a:r>
              <a:rPr lang="el-GR" dirty="0"/>
              <a:t>Αυτή η υπερβατική φιλοσοφία εμφανίστηκε σε γραπτές συνθέσεις γνωστές ως </a:t>
            </a:r>
            <a:r>
              <a:rPr lang="el-GR" b="1" i="1" dirty="0" err="1">
                <a:solidFill>
                  <a:srgbClr val="FF0000"/>
                </a:solidFill>
              </a:rPr>
              <a:t>Ουπανισάδες</a:t>
            </a:r>
            <a:r>
              <a:rPr lang="el-GR" dirty="0"/>
              <a:t> (</a:t>
            </a:r>
            <a:r>
              <a:rPr lang="en-GB" dirty="0"/>
              <a:t>Upanishads),</a:t>
            </a:r>
            <a:r>
              <a:rPr lang="el-GR" dirty="0"/>
              <a:t> που χρονολογούνται από το 800 έως το 500 π.Χ. Το </a:t>
            </a:r>
            <a:r>
              <a:rPr lang="en-GB" dirty="0"/>
              <a:t>“</a:t>
            </a:r>
            <a:r>
              <a:rPr lang="en-GB" dirty="0" err="1"/>
              <a:t>Upa</a:t>
            </a:r>
            <a:r>
              <a:rPr lang="en-GB" dirty="0"/>
              <a:t> </a:t>
            </a:r>
            <a:r>
              <a:rPr lang="en-GB" dirty="0" err="1"/>
              <a:t>ni</a:t>
            </a:r>
            <a:r>
              <a:rPr lang="en-GB" dirty="0"/>
              <a:t> shad”</a:t>
            </a:r>
            <a:r>
              <a:rPr lang="el-GR" dirty="0"/>
              <a:t>, που σημαίνει «κάθομαι κοντά», αναφέρονταν προφανώς στους σπουδαστές που συγκεντρώνονταν γύρω από τον δάσκαλό τους για να πάρουν αυτή τη νέα γνώση. </a:t>
            </a:r>
          </a:p>
          <a:p>
            <a:r>
              <a:rPr lang="el-GR" dirty="0"/>
              <a:t>Οι </a:t>
            </a:r>
            <a:r>
              <a:rPr lang="el-GR" i="1" dirty="0" err="1"/>
              <a:t>Ουπανισάδες</a:t>
            </a:r>
            <a:r>
              <a:rPr lang="el-GR" dirty="0"/>
              <a:t> θεωρούνται γενικά ως το αποκορύφωμα της Βεδικής θρησκείας και η μετάβαση από την αρχαία Βεδική θρησκεία στον Ινδουισμό. Η θρησκεία των </a:t>
            </a:r>
            <a:r>
              <a:rPr lang="el-GR" i="1" dirty="0" err="1"/>
              <a:t>Ουπανισάδων</a:t>
            </a:r>
            <a:r>
              <a:rPr lang="el-GR" dirty="0"/>
              <a:t> διδάσκει τον </a:t>
            </a:r>
            <a:r>
              <a:rPr lang="el-GR" b="1" dirty="0"/>
              <a:t>σκοπό της αυτοπραγμάτωσης μέσω εντατικού, </a:t>
            </a:r>
            <a:r>
              <a:rPr lang="el-GR" b="1" dirty="0" err="1"/>
              <a:t>ενδο-σκοπικού</a:t>
            </a:r>
            <a:r>
              <a:rPr lang="el-GR" b="1" dirty="0"/>
              <a:t> διαλογισμού</a:t>
            </a:r>
            <a:r>
              <a:rPr lang="el-GR" dirty="0"/>
              <a:t>. Αντίθετα, οι δυτικές θρησκείες εκτιμούν περισσότερο έργα και συναισθήματα που είναι προεκτάσεις της πραγματικότητας. Η Δύση από καιρό επιδιώκει την αλλαγή του κόσμου. Η Ανατολή, αρχικά υπό το καθοδηγητικό φως των </a:t>
            </a:r>
            <a:r>
              <a:rPr lang="el-GR" i="1" dirty="0" err="1"/>
              <a:t>Ουπανισάδων</a:t>
            </a:r>
            <a:r>
              <a:rPr lang="el-GR" dirty="0"/>
              <a:t> και ύστερα υπό τη διδασκαλία του Βούδα, επιδιώκει να υπερβεί τον κόσμο. </a:t>
            </a:r>
          </a:p>
          <a:p>
            <a:r>
              <a:rPr lang="el-GR" dirty="0"/>
              <a:t>Ποια είναι αυτή η εκ των έσω </a:t>
            </a:r>
            <a:r>
              <a:rPr lang="el-GR" b="1" dirty="0" err="1"/>
              <a:t>σώζουσα</a:t>
            </a:r>
            <a:r>
              <a:rPr lang="el-GR" b="1" dirty="0"/>
              <a:t> γνώση </a:t>
            </a:r>
            <a:r>
              <a:rPr lang="el-GR" dirty="0"/>
              <a:t>που δίδαξαν οι </a:t>
            </a:r>
            <a:r>
              <a:rPr lang="el-GR" i="1" dirty="0" err="1"/>
              <a:t>Ουπανισάδες</a:t>
            </a:r>
            <a:r>
              <a:rPr lang="el-GR" i="1" dirty="0"/>
              <a:t>; </a:t>
            </a:r>
            <a:r>
              <a:rPr lang="el-GR" dirty="0"/>
              <a:t>Οι ιερές αυτές Γραφές την περιγράφουν ως εξής: «</a:t>
            </a:r>
            <a:r>
              <a:rPr lang="el-GR" i="1" dirty="0"/>
              <a:t>Όταν απομακρυνθούν όλες οι επιθυμίες από τις οποίες αρπάζεται η καρδιά του ανθρώπου, τότε το θνητό γίνεται αθάνατο, και σ’ αυτή τη ζωή βρίσκει το </a:t>
            </a:r>
            <a:r>
              <a:rPr lang="en-GB" i="1" dirty="0"/>
              <a:t>Brahman! </a:t>
            </a:r>
            <a:r>
              <a:rPr lang="el-GR" i="1" dirty="0"/>
              <a:t>Όταν σπάσουν όλοι οι γήινοι δεσμοί της καρδιάς, τότε το θνητό γίνεται αθάνατο. Αυτός είναι ο σκοπός κάθε διδασκαλίας</a:t>
            </a:r>
            <a:r>
              <a:rPr lang="el-GR" dirty="0"/>
              <a:t>».  </a:t>
            </a:r>
            <a:r>
              <a:rPr lang="en-GB" dirty="0"/>
              <a:t> </a:t>
            </a:r>
            <a:endParaRPr lang="el-GR" dirty="0"/>
          </a:p>
        </p:txBody>
      </p:sp>
    </p:spTree>
    <p:extLst>
      <p:ext uri="{BB962C8B-B14F-4D97-AF65-F5344CB8AC3E}">
        <p14:creationId xmlns:p14="http://schemas.microsoft.com/office/powerpoint/2010/main" val="639842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15ABE6-7250-2F36-6969-4103E65E0A5B}"/>
              </a:ext>
            </a:extLst>
          </p:cNvPr>
          <p:cNvSpPr>
            <a:spLocks noGrp="1"/>
          </p:cNvSpPr>
          <p:nvPr>
            <p:ph type="title"/>
          </p:nvPr>
        </p:nvSpPr>
        <p:spPr>
          <a:xfrm>
            <a:off x="838200" y="18255"/>
            <a:ext cx="10515600" cy="788569"/>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C109846A-2281-D617-1AB9-176294FC19A7}"/>
              </a:ext>
            </a:extLst>
          </p:cNvPr>
          <p:cNvSpPr>
            <a:spLocks noGrp="1"/>
          </p:cNvSpPr>
          <p:nvPr>
            <p:ph idx="1"/>
          </p:nvPr>
        </p:nvSpPr>
        <p:spPr>
          <a:xfrm>
            <a:off x="0" y="806824"/>
            <a:ext cx="12192000" cy="6051176"/>
          </a:xfrm>
        </p:spPr>
        <p:txBody>
          <a:bodyPr>
            <a:normAutofit fontScale="92500" lnSpcReduction="20000"/>
          </a:bodyPr>
          <a:lstStyle/>
          <a:p>
            <a:r>
              <a:rPr lang="el-GR" dirty="0"/>
              <a:t>Με άλλα λόγια, κάθε τι που γεννάει προσκόλληση προς αυτόν τον κόσμο είναι ύποπτο. Έντονη συγκίνηση κάθε είδους, ακόμη και η αγάπη των παιδιών μας, είναι επικίνδυνη. </a:t>
            </a:r>
          </a:p>
          <a:p>
            <a:r>
              <a:rPr lang="el-GR" dirty="0"/>
              <a:t>Ο </a:t>
            </a:r>
            <a:r>
              <a:rPr lang="en-GB" b="1" dirty="0"/>
              <a:t>Aldous Huxley</a:t>
            </a:r>
            <a:r>
              <a:rPr lang="en-GB" dirty="0"/>
              <a:t>, </a:t>
            </a:r>
            <a:r>
              <a:rPr lang="el-GR" dirty="0"/>
              <a:t>Δυτικός του 20</a:t>
            </a:r>
            <a:r>
              <a:rPr lang="el-GR" baseline="30000" dirty="0"/>
              <a:t>ου</a:t>
            </a:r>
            <a:r>
              <a:rPr lang="el-GR" dirty="0"/>
              <a:t> αιώνα που ένιωσε έλξη από τη φιλοσοφία των </a:t>
            </a:r>
            <a:r>
              <a:rPr lang="el-GR" i="1" dirty="0" err="1"/>
              <a:t>Ουπανισάδων</a:t>
            </a:r>
            <a:r>
              <a:rPr lang="el-GR" dirty="0"/>
              <a:t>, είπε τα εξής: «</a:t>
            </a:r>
            <a:r>
              <a:rPr lang="el-GR" i="1" dirty="0"/>
              <a:t>Όσο πιο πολύ υπάρχω εγώ, τόσο λιγότερος θεός υπάρχει. Η υπεροψία μας, η αγωνία μας, οι επιθυμίες μας για δύναμη και ευχαρίστηση είναι πράγματα που κάνουν τον Θεό να εκλείπει</a:t>
            </a:r>
            <a:r>
              <a:rPr lang="el-GR" dirty="0"/>
              <a:t>». Οι ίδιες σκέψεις αφθονούν στα σωζόμενα λόγια του Ιησού από τη Ναζαρέτ.</a:t>
            </a:r>
          </a:p>
          <a:p>
            <a:r>
              <a:rPr lang="el-GR" dirty="0"/>
              <a:t>Ποικιλία μέσων οπτικής και ακουστικής τεχνικής έχει χρησιμοποιηθεί από τους Ινδουιστές που επιτυγχάνουν απόσπαση δια του ελέγχου του νου. Ειδικά φτιαγμένες εικόνες, που λέγονται </a:t>
            </a:r>
            <a:r>
              <a:rPr lang="en-GB" b="1" dirty="0">
                <a:solidFill>
                  <a:srgbClr val="FF0000"/>
                </a:solidFill>
              </a:rPr>
              <a:t>yantras</a:t>
            </a:r>
            <a:r>
              <a:rPr lang="en-GB" dirty="0"/>
              <a:t> </a:t>
            </a:r>
            <a:r>
              <a:rPr lang="el-GR" dirty="0"/>
              <a:t>και </a:t>
            </a:r>
            <a:r>
              <a:rPr lang="en-GB" b="1" dirty="0">
                <a:solidFill>
                  <a:srgbClr val="FF0000"/>
                </a:solidFill>
              </a:rPr>
              <a:t>mandalas</a:t>
            </a:r>
            <a:r>
              <a:rPr lang="el-GR" dirty="0"/>
              <a:t>, συμβολίζουν τις περιπλοκές και τις δραστηριότητες της ζωής, και βοηθούν τη συγκέντρωση της σκέψης σε περιοχές πέραν του εγώ. Οι </a:t>
            </a:r>
            <a:r>
              <a:rPr lang="en-GB" b="1" dirty="0">
                <a:solidFill>
                  <a:srgbClr val="FF0000"/>
                </a:solidFill>
              </a:rPr>
              <a:t>Mantras </a:t>
            </a:r>
            <a:r>
              <a:rPr lang="el-GR" dirty="0"/>
              <a:t>χρησιμοποιούν ακουστικά αισθήματα για τον ίδιο σκοπό. Το άστρο του Δαβίδ και ο σταυρός είναι καλά παραδείγματα των </a:t>
            </a:r>
            <a:r>
              <a:rPr lang="en-GB" dirty="0"/>
              <a:t>yantras</a:t>
            </a:r>
            <a:r>
              <a:rPr lang="el-GR" dirty="0"/>
              <a:t>, ενώ το</a:t>
            </a:r>
            <a:r>
              <a:rPr lang="en-GB" dirty="0"/>
              <a:t> “Ave Maria”</a:t>
            </a:r>
            <a:r>
              <a:rPr lang="el-GR" dirty="0"/>
              <a:t>αντιπροσωπεύει ένα χριστιανικό</a:t>
            </a:r>
            <a:r>
              <a:rPr lang="en-GB" dirty="0"/>
              <a:t> mantra</a:t>
            </a:r>
            <a:r>
              <a:rPr lang="el-GR" dirty="0"/>
              <a:t>. Όσοι χρησιμοποιούν τέτοιες μεθόδους λατρείας βεβαιώνουν ότι συχνά είναι πολύ αποτελεσματικότερες από τις προσευχές, που με λεκτικές έννοιες αποσπούν τον νου. Τα οπτικά και λεκτικά όργανα επιτρέπουν στον λάτρη να ταξιδέψει πέρα από τα όρια της σκέψης και του λόγου.</a:t>
            </a:r>
          </a:p>
        </p:txBody>
      </p:sp>
    </p:spTree>
    <p:extLst>
      <p:ext uri="{BB962C8B-B14F-4D97-AF65-F5344CB8AC3E}">
        <p14:creationId xmlns:p14="http://schemas.microsoft.com/office/powerpoint/2010/main" val="184177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3D838C-2EB0-983E-568F-6E98C466E163}"/>
              </a:ext>
            </a:extLst>
          </p:cNvPr>
          <p:cNvSpPr>
            <a:spLocks noGrp="1"/>
          </p:cNvSpPr>
          <p:nvPr>
            <p:ph type="title"/>
          </p:nvPr>
        </p:nvSpPr>
        <p:spPr>
          <a:xfrm>
            <a:off x="838200" y="18256"/>
            <a:ext cx="10515600" cy="853114"/>
          </a:xfrm>
        </p:spPr>
        <p:txBody>
          <a:bodyPr>
            <a:normAutofit fontScale="90000"/>
          </a:bodyPr>
          <a:lstStyle/>
          <a:p>
            <a:pPr algn="ctr"/>
            <a:r>
              <a:rPr lang="el-GR" sz="3600" b="1" dirty="0"/>
              <a:t>ΙΝΔΟΥΪΣΜΟΣ</a:t>
            </a:r>
            <a:br>
              <a:rPr lang="el-GR" sz="3600" b="1" dirty="0"/>
            </a:br>
            <a:r>
              <a:rPr lang="el-GR" sz="3600" b="1" dirty="0"/>
              <a:t>Η Αρχαία Βεδική Θρησκεία</a:t>
            </a:r>
            <a:endParaRPr lang="el-GR" sz="3600" dirty="0"/>
          </a:p>
        </p:txBody>
      </p:sp>
      <p:sp>
        <p:nvSpPr>
          <p:cNvPr id="3" name="Θέση περιεχομένου 2">
            <a:extLst>
              <a:ext uri="{FF2B5EF4-FFF2-40B4-BE49-F238E27FC236}">
                <a16:creationId xmlns:a16="http://schemas.microsoft.com/office/drawing/2014/main" id="{4EF5347C-E2AD-6725-EE71-21B569047BDE}"/>
              </a:ext>
            </a:extLst>
          </p:cNvPr>
          <p:cNvSpPr>
            <a:spLocks noGrp="1"/>
          </p:cNvSpPr>
          <p:nvPr>
            <p:ph idx="1"/>
          </p:nvPr>
        </p:nvSpPr>
        <p:spPr>
          <a:xfrm>
            <a:off x="0" y="871370"/>
            <a:ext cx="12192000" cy="5986630"/>
          </a:xfrm>
        </p:spPr>
        <p:txBody>
          <a:bodyPr/>
          <a:lstStyle/>
          <a:p>
            <a:r>
              <a:rPr lang="el-GR" dirty="0"/>
              <a:t>Η αρχαία Βεδική θρησκεία, που άρχισε με πρωτόγονες αιματηρές θυσίες, βαθμιαία εξελίχθηκε προς ένα δράμα του θεού αφενός ως της μόνης πραγματικότητας και της φύσης του θεού αφετέρου ως «ησυχίας». Αντίθετα προς τις Δυτικές θρησκείες που τονίζουν την ανάπλαση του κόσμου, ώστε να ταιριάζει στη δικαιοσύνη του Θεού, ο έντονα εκλεπτυσμένος Ινδουισμός διδάσκει παθητική ενατένιση των θείων πραγμάτων. Γι’ αυτό και ο Ινδουισμός υποτιμά τη μελέτη της ιστορίας. </a:t>
            </a:r>
          </a:p>
          <a:p>
            <a:r>
              <a:rPr lang="el-GR" dirty="0"/>
              <a:t>Ενώ οι ξένοι ονόμασαν αυτή τη θρησκεία Ινδουισμό αναφερόμενοι στην πίστη αυτών που ζουν πέρα από τον Ινδό (</a:t>
            </a:r>
            <a:r>
              <a:rPr lang="en-GB" dirty="0"/>
              <a:t>Sindhu)</a:t>
            </a:r>
            <a:r>
              <a:rPr lang="el-GR" dirty="0"/>
              <a:t> Ποταμό, οι ίδιοι οι Ινδοί καλούν την πίστη τους </a:t>
            </a:r>
            <a:r>
              <a:rPr lang="en-GB" b="1" dirty="0">
                <a:solidFill>
                  <a:srgbClr val="FF0000"/>
                </a:solidFill>
              </a:rPr>
              <a:t>Sanatana dharma</a:t>
            </a:r>
            <a:r>
              <a:rPr lang="el-GR" b="1" dirty="0">
                <a:solidFill>
                  <a:srgbClr val="FF0000"/>
                </a:solidFill>
              </a:rPr>
              <a:t> </a:t>
            </a:r>
            <a:r>
              <a:rPr lang="el-GR" dirty="0"/>
              <a:t>ή αιώνια αμετάβλητη τάξη. Για τον Ινδουιστή η θρησκευτική αλήθεια είναι σταθερή και αμετάβλητη και μπορεί να ανευρεθεί με την αυτοσυγκέντρωση παρά με την ερμηνεία εξωτερικών, ιστορικών γεγονότων. Οι </a:t>
            </a:r>
            <a:r>
              <a:rPr lang="el-GR" i="1" dirty="0" err="1"/>
              <a:t>Ουπανισάδες</a:t>
            </a:r>
            <a:r>
              <a:rPr lang="el-GR" dirty="0"/>
              <a:t> δείχνουν την πραγματικότητα: Όλη η πραγματικότητα είναι </a:t>
            </a:r>
            <a:r>
              <a:rPr lang="en-GB" dirty="0"/>
              <a:t>Brahman· </a:t>
            </a:r>
            <a:r>
              <a:rPr lang="el-GR" dirty="0"/>
              <a:t>όλα όσα είναι το άτομο είναι</a:t>
            </a:r>
            <a:r>
              <a:rPr lang="en-GB" dirty="0"/>
              <a:t> Atman·</a:t>
            </a:r>
            <a:r>
              <a:rPr lang="el-GR" dirty="0"/>
              <a:t> και το </a:t>
            </a:r>
            <a:r>
              <a:rPr lang="en-GB" dirty="0"/>
              <a:t> Atman </a:t>
            </a:r>
            <a:r>
              <a:rPr lang="el-GR" dirty="0"/>
              <a:t>είναι το </a:t>
            </a:r>
            <a:r>
              <a:rPr lang="en-GB" dirty="0"/>
              <a:t>Brahman</a:t>
            </a:r>
            <a:r>
              <a:rPr lang="el-GR" dirty="0"/>
              <a:t>.</a:t>
            </a:r>
          </a:p>
        </p:txBody>
      </p:sp>
    </p:spTree>
    <p:extLst>
      <p:ext uri="{BB962C8B-B14F-4D97-AF65-F5344CB8AC3E}">
        <p14:creationId xmlns:p14="http://schemas.microsoft.com/office/powerpoint/2010/main" val="696720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34090E-5449-AD7F-5BE2-E9740142889B}"/>
              </a:ext>
            </a:extLst>
          </p:cNvPr>
          <p:cNvSpPr>
            <a:spLocks noGrp="1"/>
          </p:cNvSpPr>
          <p:nvPr>
            <p:ph type="title"/>
          </p:nvPr>
        </p:nvSpPr>
        <p:spPr>
          <a:xfrm>
            <a:off x="838200" y="18256"/>
            <a:ext cx="10515600" cy="810420"/>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6361CAD9-43A7-A96F-E5FD-128B3B812D1C}"/>
              </a:ext>
            </a:extLst>
          </p:cNvPr>
          <p:cNvSpPr>
            <a:spLocks noGrp="1"/>
          </p:cNvSpPr>
          <p:nvPr>
            <p:ph idx="1"/>
          </p:nvPr>
        </p:nvSpPr>
        <p:spPr>
          <a:xfrm>
            <a:off x="0" y="828676"/>
            <a:ext cx="12192000" cy="6011068"/>
          </a:xfrm>
        </p:spPr>
        <p:txBody>
          <a:bodyPr>
            <a:normAutofit/>
          </a:bodyPr>
          <a:lstStyle/>
          <a:p>
            <a:r>
              <a:rPr lang="el-GR" dirty="0"/>
              <a:t>Όταν οι </a:t>
            </a:r>
            <a:r>
              <a:rPr lang="el-GR" dirty="0" err="1"/>
              <a:t>Άριοι</a:t>
            </a:r>
            <a:r>
              <a:rPr lang="el-GR" dirty="0"/>
              <a:t> ήρθαν στην Ινδία υπέταξαν τον γηγενή πληθυσμό των </a:t>
            </a:r>
            <a:r>
              <a:rPr lang="en-GB" dirty="0"/>
              <a:t>Dravidian </a:t>
            </a:r>
            <a:r>
              <a:rPr lang="el-GR" dirty="0"/>
              <a:t>και τους ονόμασαν</a:t>
            </a:r>
            <a:r>
              <a:rPr lang="en-GB" dirty="0"/>
              <a:t> </a:t>
            </a:r>
            <a:r>
              <a:rPr lang="en-GB" dirty="0" err="1"/>
              <a:t>dasas</a:t>
            </a:r>
            <a:r>
              <a:rPr lang="en-GB" dirty="0"/>
              <a:t> </a:t>
            </a:r>
            <a:r>
              <a:rPr lang="el-GR" dirty="0"/>
              <a:t>ή σκλάβους. Επέτρεπαν μόνο στους ομόφυλους </a:t>
            </a:r>
            <a:r>
              <a:rPr lang="el-GR" dirty="0" err="1"/>
              <a:t>Άριους</a:t>
            </a:r>
            <a:r>
              <a:rPr lang="el-GR" dirty="0"/>
              <a:t> τη συμμετοχή στις θυσίες του </a:t>
            </a:r>
            <a:r>
              <a:rPr lang="en-GB" dirty="0"/>
              <a:t>Soma</a:t>
            </a:r>
            <a:r>
              <a:rPr lang="el-GR" dirty="0"/>
              <a:t>, αφού τους</a:t>
            </a:r>
            <a:r>
              <a:rPr lang="en-GB" dirty="0"/>
              <a:t> </a:t>
            </a:r>
            <a:r>
              <a:rPr lang="en-GB" dirty="0" err="1"/>
              <a:t>dasas</a:t>
            </a:r>
            <a:r>
              <a:rPr lang="el-GR" dirty="0"/>
              <a:t> τους θεωρούσαν κατά τι καλύτερους από τα ζώα. Σιγά-σιγά, ανέπτυξαν μία εξήγηση για την άνιση κοινωνική κατάσταση: Ένα πρόσωπο γεννιέται σε μία επιθυμητή ή καταπιεσμένη κατάσταση, ανάλογα με το πώς έζησε τις προηγούμενες ζωές του. Παρόμοια ο τρόπος που ζει την τωρινή του ζωή θα επηρεάσει την κατάσταση της μελλοντικής του ύπαρξης. </a:t>
            </a:r>
          </a:p>
          <a:p>
            <a:r>
              <a:rPr lang="el-GR" dirty="0"/>
              <a:t>Οι </a:t>
            </a:r>
            <a:r>
              <a:rPr lang="el-GR" dirty="0" err="1"/>
              <a:t>Άριοι</a:t>
            </a:r>
            <a:r>
              <a:rPr lang="el-GR" dirty="0"/>
              <a:t> θεολόγοι ονόμασαν αυτή τη συνεχή πορεία γέννησης – θανάτου – εκ νέου γέννησης</a:t>
            </a:r>
            <a:r>
              <a:rPr lang="en-GB" dirty="0"/>
              <a:t> </a:t>
            </a:r>
            <a:r>
              <a:rPr lang="en-GB" b="1" dirty="0">
                <a:solidFill>
                  <a:srgbClr val="FF0000"/>
                </a:solidFill>
              </a:rPr>
              <a:t>samsara</a:t>
            </a:r>
            <a:r>
              <a:rPr lang="el-GR" dirty="0"/>
              <a:t>, που σε μετάφραση σημαίνει </a:t>
            </a:r>
            <a:r>
              <a:rPr lang="el-GR" b="1" dirty="0"/>
              <a:t>το ρεύμα της αλλαγής σε όλα τα πράγματα</a:t>
            </a:r>
            <a:r>
              <a:rPr lang="el-GR" dirty="0"/>
              <a:t>. Η ανέμη που βλέπουμε στην εθνική σημαία της Ινδίας (</a:t>
            </a:r>
            <a:r>
              <a:rPr lang="el-GR" i="1" dirty="0" err="1"/>
              <a:t>Ασόκα</a:t>
            </a:r>
            <a:r>
              <a:rPr lang="el-GR" i="1" dirty="0"/>
              <a:t> </a:t>
            </a:r>
            <a:r>
              <a:rPr lang="el-GR" i="1" dirty="0" err="1"/>
              <a:t>Τσάκρα</a:t>
            </a:r>
            <a:r>
              <a:rPr lang="el-GR" dirty="0"/>
              <a:t>: ο σκούρος γαλάζιος τροχός με 24 ακτίνες</a:t>
            </a:r>
            <a:r>
              <a:rPr lang="el-GR" b="1" dirty="0"/>
              <a:t>) </a:t>
            </a:r>
            <a:r>
              <a:rPr lang="el-GR" dirty="0"/>
              <a:t>συμβολίζει αυτή την έννοια της ατελείωτης ρευστότητας που βρίσκεται στην καρδιά της Ινδικής θρησκείας. </a:t>
            </a:r>
          </a:p>
        </p:txBody>
      </p:sp>
    </p:spTree>
    <p:extLst>
      <p:ext uri="{BB962C8B-B14F-4D97-AF65-F5344CB8AC3E}">
        <p14:creationId xmlns:p14="http://schemas.microsoft.com/office/powerpoint/2010/main" val="1912364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0D3AB47-A8E6-93F4-5F93-E1495A0838C5}"/>
              </a:ext>
            </a:extLst>
          </p:cNvPr>
          <p:cNvSpPr>
            <a:spLocks noGrp="1"/>
          </p:cNvSpPr>
          <p:nvPr>
            <p:ph type="title"/>
          </p:nvPr>
        </p:nvSpPr>
        <p:spPr>
          <a:xfrm>
            <a:off x="838200" y="18256"/>
            <a:ext cx="10515600" cy="848520"/>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87CC23C0-4F86-8276-C237-301CAD825924}"/>
              </a:ext>
            </a:extLst>
          </p:cNvPr>
          <p:cNvSpPr>
            <a:spLocks noGrp="1"/>
          </p:cNvSpPr>
          <p:nvPr>
            <p:ph idx="1"/>
          </p:nvPr>
        </p:nvSpPr>
        <p:spPr>
          <a:xfrm>
            <a:off x="0" y="1065006"/>
            <a:ext cx="12192000" cy="5792993"/>
          </a:xfrm>
        </p:spPr>
        <p:txBody>
          <a:bodyPr>
            <a:normAutofit fontScale="92500" lnSpcReduction="20000"/>
          </a:bodyPr>
          <a:lstStyle/>
          <a:p>
            <a:r>
              <a:rPr lang="el-GR" dirty="0"/>
              <a:t>Οι Δυτικοί μελετητές θεωρούν την ιδέα της μετενσάρκωσης σαν μία μορφή προσωπικής αθανασίας. Αντίθετα, οι Ινδοί βλέπουν τη </a:t>
            </a:r>
            <a:r>
              <a:rPr lang="en-GB" dirty="0"/>
              <a:t>samsara</a:t>
            </a:r>
            <a:r>
              <a:rPr lang="el-GR" dirty="0"/>
              <a:t> σαν μία φυλακή, γιατί η ανθρώπινη ύπαρξη είναι γεμάτη με πόνο και βάσανα. Ευτυχία σ’  αυτόν τον κόσμο δεν είναι ο τελικός σκοπός του Ινδουισμού· αυτό είναι μάλλον η </a:t>
            </a:r>
            <a:r>
              <a:rPr lang="en-GB" b="1" dirty="0">
                <a:solidFill>
                  <a:srgbClr val="FF0000"/>
                </a:solidFill>
              </a:rPr>
              <a:t>moksha</a:t>
            </a:r>
            <a:r>
              <a:rPr lang="en-GB" dirty="0"/>
              <a:t> </a:t>
            </a:r>
            <a:r>
              <a:rPr lang="el-GR" dirty="0"/>
              <a:t>ή </a:t>
            </a:r>
            <a:r>
              <a:rPr lang="el-GR" b="1" dirty="0">
                <a:effectLst>
                  <a:outerShdw blurRad="38100" dist="38100" dir="2700000" algn="tl">
                    <a:srgbClr val="000000">
                      <a:alpha val="43137"/>
                    </a:srgbClr>
                  </a:outerShdw>
                </a:effectLst>
              </a:rPr>
              <a:t>η απελευθέρωση από τη </a:t>
            </a:r>
            <a:r>
              <a:rPr lang="en-GB" b="1" dirty="0">
                <a:effectLst>
                  <a:outerShdw blurRad="38100" dist="38100" dir="2700000" algn="tl">
                    <a:srgbClr val="000000">
                      <a:alpha val="43137"/>
                    </a:srgbClr>
                  </a:outerShdw>
                </a:effectLst>
              </a:rPr>
              <a:t>samsara</a:t>
            </a:r>
            <a:r>
              <a:rPr lang="el-GR" dirty="0"/>
              <a:t>. Μια τέτοια απελευθέρωση μπορεί να έρθει μετά από πολλές χιλιάδες ζωές, που προσφέρουν σε μία ατομική ψυχή αναρίθμητες ευκαιρίες, ώστε να </a:t>
            </a:r>
            <a:r>
              <a:rPr lang="el-GR" dirty="0" err="1"/>
              <a:t>καθάρει</a:t>
            </a:r>
            <a:r>
              <a:rPr lang="el-GR" dirty="0"/>
              <a:t> τον εαυτό της για πραγματική ένωση με τη θεία της πηγή. Ο κόσμος αυτός δεν είναι άνευ σημασίας για τους Ινδουιστές. Το να ξαναγεννηθείς ως άνθρωπος, στην καλύτερη περίπτωση Ινδουιστής ή Βραχμάνος, είναι πιο επιθυμητό από την επιστροφή ως σκύλος ή έντομο… (σ. 83). Οι </a:t>
            </a:r>
            <a:r>
              <a:rPr lang="el-GR" dirty="0" err="1"/>
              <a:t>Άριοι</a:t>
            </a:r>
            <a:r>
              <a:rPr lang="el-GR" dirty="0"/>
              <a:t> ιεροί άνδρες διακήρυξαν πως ένας Βραχμάνος είναι πιο προχωρημένος στη </a:t>
            </a:r>
            <a:r>
              <a:rPr lang="en-GB" dirty="0"/>
              <a:t>samsara</a:t>
            </a:r>
            <a:r>
              <a:rPr lang="el-GR" dirty="0"/>
              <a:t> από οποιοδήποτε άλλο ον.</a:t>
            </a:r>
          </a:p>
          <a:p>
            <a:r>
              <a:rPr lang="el-GR" dirty="0"/>
              <a:t>Οι </a:t>
            </a:r>
            <a:r>
              <a:rPr lang="el-GR" dirty="0" err="1"/>
              <a:t>Άριοι</a:t>
            </a:r>
            <a:r>
              <a:rPr lang="el-GR" dirty="0"/>
              <a:t> έφεραν μαζί τους και τον πυρήνα της ιδέας περί ανισότητας, αλλά επί του Ινδικού εδάφους άνθισε σε αυτό που είναι γνωστό ως το σύστημα της κάστας. Η σύνδεση μεταξύ αυτού του κατεστημένου και της έννοιας της </a:t>
            </a:r>
            <a:r>
              <a:rPr lang="en-GB" dirty="0"/>
              <a:t>samsara</a:t>
            </a:r>
            <a:r>
              <a:rPr lang="el-GR" dirty="0"/>
              <a:t> είναι σαφής και άμεση. Αν π.χ. κάποιος αποτύχει στην τήρηση των καθηκόντων της κάστας του, διακόπτεται η πνευματική του πρόοδος… Το προχώρημα προς τη </a:t>
            </a:r>
            <a:r>
              <a:rPr lang="en-GB" dirty="0"/>
              <a:t>moksha</a:t>
            </a:r>
            <a:r>
              <a:rPr lang="el-GR" dirty="0"/>
              <a:t> είναι απαραίτητο. Κάθε πράξη στη ζωή είναι σημαντική, γιατί συμβάλλει στο επίπεδο της ζωής του μέλλοντος.</a:t>
            </a:r>
          </a:p>
        </p:txBody>
      </p:sp>
    </p:spTree>
    <p:extLst>
      <p:ext uri="{BB962C8B-B14F-4D97-AF65-F5344CB8AC3E}">
        <p14:creationId xmlns:p14="http://schemas.microsoft.com/office/powerpoint/2010/main" val="3890281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745AAF-DD42-94A3-3F12-D3767CBA0CD9}"/>
              </a:ext>
            </a:extLst>
          </p:cNvPr>
          <p:cNvSpPr>
            <a:spLocks noGrp="1"/>
          </p:cNvSpPr>
          <p:nvPr>
            <p:ph type="title"/>
          </p:nvPr>
        </p:nvSpPr>
        <p:spPr>
          <a:xfrm>
            <a:off x="838200" y="10758"/>
            <a:ext cx="10515600" cy="602428"/>
          </a:xfrm>
        </p:spPr>
        <p:txBody>
          <a:bodyPr>
            <a:noAutofit/>
          </a:bodyPr>
          <a:lstStyle/>
          <a:p>
            <a:pPr algn="ctr"/>
            <a:r>
              <a:rPr lang="el-GR" sz="2800" b="1" dirty="0"/>
              <a:t>ΙΝΔΟΥΪΣΜΟΣ</a:t>
            </a:r>
            <a:br>
              <a:rPr lang="el-GR" sz="2800" b="1" dirty="0"/>
            </a:br>
            <a:r>
              <a:rPr lang="en-GB" sz="2800" b="1" dirty="0"/>
              <a:t>Samsara</a:t>
            </a:r>
            <a:endParaRPr lang="el-GR" sz="2800" dirty="0"/>
          </a:p>
        </p:txBody>
      </p:sp>
      <p:sp>
        <p:nvSpPr>
          <p:cNvPr id="3" name="Θέση περιεχομένου 2">
            <a:extLst>
              <a:ext uri="{FF2B5EF4-FFF2-40B4-BE49-F238E27FC236}">
                <a16:creationId xmlns:a16="http://schemas.microsoft.com/office/drawing/2014/main" id="{CD348AB9-1652-B59D-9C6E-365F84E4992A}"/>
              </a:ext>
            </a:extLst>
          </p:cNvPr>
          <p:cNvSpPr>
            <a:spLocks noGrp="1"/>
          </p:cNvSpPr>
          <p:nvPr>
            <p:ph idx="1"/>
          </p:nvPr>
        </p:nvSpPr>
        <p:spPr>
          <a:xfrm>
            <a:off x="0" y="602428"/>
            <a:ext cx="12192000" cy="6255571"/>
          </a:xfrm>
        </p:spPr>
        <p:txBody>
          <a:bodyPr>
            <a:normAutofit fontScale="92500" lnSpcReduction="20000"/>
          </a:bodyPr>
          <a:lstStyle/>
          <a:p>
            <a:r>
              <a:rPr lang="el-GR" dirty="0"/>
              <a:t>Η προσοχή του Ινδουιστή επικεντρώνεται στο </a:t>
            </a:r>
            <a:r>
              <a:rPr lang="en-GB" b="1" dirty="0">
                <a:solidFill>
                  <a:srgbClr val="FF0000"/>
                </a:solidFill>
              </a:rPr>
              <a:t>dharma</a:t>
            </a:r>
            <a:r>
              <a:rPr lang="en-US" dirty="0"/>
              <a:t> </a:t>
            </a:r>
            <a:r>
              <a:rPr lang="el-GR" dirty="0"/>
              <a:t>ή </a:t>
            </a:r>
            <a:r>
              <a:rPr lang="el-GR" b="1" dirty="0">
                <a:effectLst>
                  <a:outerShdw blurRad="38100" dist="38100" dir="2700000" algn="tl">
                    <a:srgbClr val="000000">
                      <a:alpha val="43137"/>
                    </a:srgbClr>
                  </a:outerShdw>
                </a:effectLst>
              </a:rPr>
              <a:t>αμετάβλητο καθήκον της κάστας</a:t>
            </a:r>
            <a:r>
              <a:rPr lang="el-GR" dirty="0"/>
              <a:t>. </a:t>
            </a:r>
            <a:r>
              <a:rPr lang="en-GB" dirty="0"/>
              <a:t>Dharma </a:t>
            </a:r>
            <a:r>
              <a:rPr lang="el-GR" dirty="0"/>
              <a:t>σημαίνει κατά γράμμα </a:t>
            </a:r>
            <a:r>
              <a:rPr lang="el-GR" b="1" dirty="0">
                <a:solidFill>
                  <a:srgbClr val="FF0000"/>
                </a:solidFill>
              </a:rPr>
              <a:t>«συντήρηση», </a:t>
            </a:r>
            <a:r>
              <a:rPr lang="el-GR" dirty="0"/>
              <a:t>με την έννοια της διατήρησης της αρμονίας με τη φύση των πραγμάτων. Κάθε άτομο χωριστά εκπληρώνει ή αρνείται το </a:t>
            </a:r>
            <a:r>
              <a:rPr lang="en-GB" dirty="0"/>
              <a:t>Dharma</a:t>
            </a:r>
            <a:r>
              <a:rPr lang="el-GR" dirty="0"/>
              <a:t>. Αυτός που προσαρμόζεται με τους κανόνες της κάστας του ανταμείβεται σε μελλοντικές ζωές. Έχει ενδιαφέρον ότι, ενώ και ο Ινδουισμός και ο Ιουδαϊσμός τονίζουν τον ρόλο του θρησκευτικού κοινοτικού νόμου, τελικά ο Ινδουισμός οδηγεί την προσοχή των πιστών μακριά από τα ενδιαφέροντα της κοινότητας. Ο Ινδουιστής με τον θάνατο αφήνει πίσω την κοινότητά του, ενώ η ταυτότητα της ομάδας που θα γεννηθεί εκ νέου, εξαρτάται μόνο από τις πράξεις του και έτσι υπόκειται σε αλλαγή. Συνεπώς, </a:t>
            </a:r>
            <a:r>
              <a:rPr lang="el-GR" b="1" dirty="0"/>
              <a:t>το βασικό μήνυμα του Ινδουισμού είναι </a:t>
            </a:r>
            <a:r>
              <a:rPr lang="el-GR" dirty="0"/>
              <a:t>όχι η υπηρεσία της κοινότητας αλλά </a:t>
            </a:r>
            <a:r>
              <a:rPr lang="el-GR" b="1" dirty="0"/>
              <a:t>ενός πνευματικού ατομισμού</a:t>
            </a:r>
            <a:r>
              <a:rPr lang="el-GR" dirty="0"/>
              <a:t>. </a:t>
            </a:r>
          </a:p>
          <a:p>
            <a:r>
              <a:rPr lang="el-GR" dirty="0"/>
              <a:t>Κάθε κάστα στην Ινδουιστική κοινωνία έχει το δικό της ιδιαίτερο </a:t>
            </a:r>
            <a:r>
              <a:rPr lang="en-GB" dirty="0"/>
              <a:t>dharma</a:t>
            </a:r>
            <a:r>
              <a:rPr lang="el-GR" dirty="0"/>
              <a:t>. Το </a:t>
            </a:r>
            <a:r>
              <a:rPr lang="en-GB" dirty="0"/>
              <a:t>dharma</a:t>
            </a:r>
            <a:r>
              <a:rPr lang="el-GR" dirty="0"/>
              <a:t> ενός βασιλιά είναι διαφορετικό από το </a:t>
            </a:r>
            <a:r>
              <a:rPr lang="en-GB" dirty="0"/>
              <a:t>dharma </a:t>
            </a:r>
            <a:r>
              <a:rPr lang="el-GR" dirty="0"/>
              <a:t>ενός εμπόρου, που και αυτό είναι διαφορετικό από το </a:t>
            </a:r>
            <a:r>
              <a:rPr lang="en-GB" dirty="0"/>
              <a:t>dharma</a:t>
            </a:r>
            <a:r>
              <a:rPr lang="el-GR" dirty="0"/>
              <a:t> ενός πολεμιστή, που μπορεί να αντιπαρατεθεί στο </a:t>
            </a:r>
            <a:r>
              <a:rPr lang="en-GB" dirty="0"/>
              <a:t>dharma</a:t>
            </a:r>
            <a:r>
              <a:rPr lang="el-GR" dirty="0"/>
              <a:t> ενός αγρότη. Οι πόρνες έχουν διαφορετικό </a:t>
            </a:r>
            <a:r>
              <a:rPr lang="en-GB" dirty="0"/>
              <a:t>dharma</a:t>
            </a:r>
            <a:r>
              <a:rPr lang="el-GR" dirty="0"/>
              <a:t> από τους κλέφτες. Πράγματι, μέσα στην Ινδουιστική κοινωνία δεν υπάρχει κανένας χωρίς </a:t>
            </a:r>
            <a:r>
              <a:rPr lang="en-GB" dirty="0"/>
              <a:t>dharma</a:t>
            </a:r>
            <a:r>
              <a:rPr lang="el-GR" dirty="0"/>
              <a:t>. </a:t>
            </a:r>
          </a:p>
          <a:p>
            <a:r>
              <a:rPr lang="el-GR" dirty="0"/>
              <a:t>Ο Ινδουισμός ανέπτυξε ένα γενικό </a:t>
            </a:r>
            <a:r>
              <a:rPr lang="en-GB" dirty="0"/>
              <a:t>dharma</a:t>
            </a:r>
            <a:r>
              <a:rPr lang="el-GR" dirty="0"/>
              <a:t> ή μία οικουμενική ηθική που εντελλόταν όλους </a:t>
            </a:r>
            <a:r>
              <a:rPr lang="el-GR" u="sng" dirty="0"/>
              <a:t>να μην βλάπτουν ζωντανές υπάρξεις</a:t>
            </a:r>
            <a:r>
              <a:rPr lang="el-GR" dirty="0"/>
              <a:t>, </a:t>
            </a:r>
            <a:r>
              <a:rPr lang="el-GR" u="sng" dirty="0"/>
              <a:t>να λένε την αλήθεια</a:t>
            </a:r>
            <a:r>
              <a:rPr lang="el-GR" dirty="0"/>
              <a:t>, </a:t>
            </a:r>
            <a:r>
              <a:rPr lang="el-GR" u="sng" dirty="0"/>
              <a:t>να μην κλέβουν</a:t>
            </a:r>
            <a:r>
              <a:rPr lang="el-GR" dirty="0"/>
              <a:t>, </a:t>
            </a:r>
            <a:r>
              <a:rPr lang="el-GR" u="sng" dirty="0"/>
              <a:t>να ζουν αγνά και να ελέγχουν τα πάθη τους</a:t>
            </a:r>
            <a:r>
              <a:rPr lang="el-GR" dirty="0"/>
              <a:t>. Αυτός όμως το </a:t>
            </a:r>
            <a:r>
              <a:rPr lang="en-GB" dirty="0"/>
              <a:t>dharma</a:t>
            </a:r>
            <a:r>
              <a:rPr lang="el-GR" dirty="0"/>
              <a:t> παραγκωνίζεται όταν συγκρούεται με το </a:t>
            </a:r>
            <a:r>
              <a:rPr lang="en-GB" dirty="0"/>
              <a:t>dharma</a:t>
            </a:r>
            <a:r>
              <a:rPr lang="el-GR" dirty="0"/>
              <a:t> μιας ιδιαίτερης κάστας (π.χ. πολεμιστή).</a:t>
            </a:r>
          </a:p>
        </p:txBody>
      </p:sp>
    </p:spTree>
    <p:extLst>
      <p:ext uri="{BB962C8B-B14F-4D97-AF65-F5344CB8AC3E}">
        <p14:creationId xmlns:p14="http://schemas.microsoft.com/office/powerpoint/2010/main" val="2188782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4F85D4-01A3-BE50-C185-9F03F7791031}"/>
              </a:ext>
            </a:extLst>
          </p:cNvPr>
          <p:cNvSpPr>
            <a:spLocks noGrp="1"/>
          </p:cNvSpPr>
          <p:nvPr>
            <p:ph type="title"/>
          </p:nvPr>
        </p:nvSpPr>
        <p:spPr>
          <a:xfrm>
            <a:off x="838200" y="18256"/>
            <a:ext cx="10515600" cy="848520"/>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CAE4A189-F6E4-2952-A9D8-8C44650F0329}"/>
              </a:ext>
            </a:extLst>
          </p:cNvPr>
          <p:cNvSpPr>
            <a:spLocks noGrp="1"/>
          </p:cNvSpPr>
          <p:nvPr>
            <p:ph idx="1"/>
          </p:nvPr>
        </p:nvSpPr>
        <p:spPr>
          <a:xfrm>
            <a:off x="0" y="866776"/>
            <a:ext cx="12192000" cy="5991224"/>
          </a:xfrm>
        </p:spPr>
        <p:txBody>
          <a:bodyPr>
            <a:normAutofit fontScale="92500"/>
          </a:bodyPr>
          <a:lstStyle/>
          <a:p>
            <a:r>
              <a:rPr lang="el-GR" dirty="0"/>
              <a:t>Το σύστημα της κάστας έδινε κατά περιστάσεις θρησκευτική καθιέρωση σε επίμονη </a:t>
            </a:r>
            <a:r>
              <a:rPr lang="el-GR" dirty="0" err="1"/>
              <a:t>αντι</a:t>
            </a:r>
            <a:r>
              <a:rPr lang="el-GR" dirty="0"/>
              <a:t>-κοινωνική συμπεριφορά. Στο παρελθόν ήταν γνωστές κάστες εγκληματιών. Η αγγλική λέξη </a:t>
            </a:r>
            <a:r>
              <a:rPr lang="en-GB" b="1" dirty="0"/>
              <a:t>“thug”</a:t>
            </a:r>
            <a:r>
              <a:rPr lang="en-GB" dirty="0"/>
              <a:t> </a:t>
            </a:r>
            <a:r>
              <a:rPr lang="el-GR" dirty="0"/>
              <a:t>προέρχεται από το όνομα της ινδικής κάστας δολοφόνων, που στραγγάλιζαν και λήστευαν πεζοπόρους προς τιμή της θεότητάς τους. Το </a:t>
            </a:r>
            <a:r>
              <a:rPr lang="en-GB" dirty="0"/>
              <a:t>dharma</a:t>
            </a:r>
            <a:r>
              <a:rPr lang="el-GR" dirty="0"/>
              <a:t> τους, μέχρις ότου καταπνίγηκε από τους Βικτωριανούς Βρετανούς κυρίαρχούς τους, ήταν να σκοτώνουν τους αδύνατους, όπως η τίγρη τρέφεται από το ελάφι. Εμείς οι Δυτικοί το βρίσκουμε δύσκολο να καταλάβουμε ένα σύστημα θρησκευτικού νόμου που μπορούσε να επιτρέπει εγκληματική συμπεριφορά. Ο ορθόδοξος Ινδουιστής </a:t>
            </a:r>
            <a:r>
              <a:rPr lang="el-GR" dirty="0" err="1"/>
              <a:t>κατέτμησε</a:t>
            </a:r>
            <a:r>
              <a:rPr lang="el-GR" dirty="0"/>
              <a:t> αποτελεσματικά την Ινδική κοινωνία σε χωριστές ενότητες, κάθε μία με την ιδιαίτερη δικής της σειρά κανόνων. Συνεπώς, η έννοια του φυσικού νόμου είναι ξένη στη σκέψη του Ινδουιστή. </a:t>
            </a:r>
          </a:p>
          <a:p>
            <a:r>
              <a:rPr lang="el-GR" dirty="0"/>
              <a:t>Η Αμερικανική Διακήρυξη της Ανεξαρτησίας μιλάει για αυτονόητες αλήθειες, πως όλοι οι άνθρωποι είναι ίσοι και είναι προικισμένοι με τα ίδια αναφαίρετα δικαιώματα. Αντίθετα, οι Ινδουιστές σκέπτονται από τη σκοπιά διαφορετικών συστημάτων καθηκόντων και της αυταπόδεικτης αλήθειας ότι όλοι οι άνθρωποι δεν είναι ίσοι.  </a:t>
            </a:r>
          </a:p>
        </p:txBody>
      </p:sp>
    </p:spTree>
    <p:extLst>
      <p:ext uri="{BB962C8B-B14F-4D97-AF65-F5344CB8AC3E}">
        <p14:creationId xmlns:p14="http://schemas.microsoft.com/office/powerpoint/2010/main" val="614016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0DFAE0-0CA5-64CE-A2AB-3CE58AA895E5}"/>
              </a:ext>
            </a:extLst>
          </p:cNvPr>
          <p:cNvSpPr>
            <a:spLocks noGrp="1"/>
          </p:cNvSpPr>
          <p:nvPr>
            <p:ph type="title"/>
          </p:nvPr>
        </p:nvSpPr>
        <p:spPr>
          <a:xfrm>
            <a:off x="838200" y="18255"/>
            <a:ext cx="10515600" cy="838995"/>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5901194D-D674-882B-E688-15616FA8B8EA}"/>
              </a:ext>
            </a:extLst>
          </p:cNvPr>
          <p:cNvSpPr>
            <a:spLocks noGrp="1"/>
          </p:cNvSpPr>
          <p:nvPr>
            <p:ph idx="1"/>
          </p:nvPr>
        </p:nvSpPr>
        <p:spPr>
          <a:xfrm>
            <a:off x="0" y="857250"/>
            <a:ext cx="12192000" cy="6000750"/>
          </a:xfrm>
        </p:spPr>
        <p:txBody>
          <a:bodyPr>
            <a:normAutofit fontScale="92500" lnSpcReduction="10000"/>
          </a:bodyPr>
          <a:lstStyle/>
          <a:p>
            <a:r>
              <a:rPr lang="el-GR" dirty="0"/>
              <a:t>Η Ινδουιστική αντίληψη περί αμαρτίας είναι επίσης κατανεμημένη, καθώς οι αμαρτίες ενός Ινδουιστή διαφέρουν ανάλογα με την κάστα του. Η Δυτική αντίληψη περί οικουμενικής </a:t>
            </a:r>
            <a:r>
              <a:rPr lang="el-GR" dirty="0" err="1"/>
              <a:t>αμαρτωλότητας</a:t>
            </a:r>
            <a:r>
              <a:rPr lang="el-GR" dirty="0"/>
              <a:t> του ανθρώπου δεν χαρακτήρισε ποτέ τον Ινδουιστή. Οι Δυτικοί ταξιδιώτες στην Ινδία γρήγορα ταυτίζουν έναν Ινδουιστή με τη </a:t>
            </a:r>
            <a:r>
              <a:rPr lang="el-GR" b="1" dirty="0">
                <a:solidFill>
                  <a:srgbClr val="FF0000"/>
                </a:solidFill>
              </a:rPr>
              <a:t>διατήρηση της τελετουργικής καθαρότητας</a:t>
            </a:r>
            <a:r>
              <a:rPr lang="el-GR" dirty="0"/>
              <a:t>. </a:t>
            </a:r>
          </a:p>
          <a:p>
            <a:r>
              <a:rPr lang="el-GR" dirty="0"/>
              <a:t>Παραδοσιακοί Ινδουιστές ζούνε με τον φόβο να αντικρίσουν κάποιο ακάθαρτο πρόσωπο κατά το φαγητό τους ή να </a:t>
            </a:r>
            <a:r>
              <a:rPr lang="el-GR" dirty="0" err="1"/>
              <a:t>εγγίσουν</a:t>
            </a:r>
            <a:r>
              <a:rPr lang="el-GR" dirty="0"/>
              <a:t> κάποιον που ανήκει στην τάξη του παρία. Νερό από τον ιερό ποταμό Γάγγη, κοπριά της αγελάδας και ούρα αγελάδας χρησιμοποιούνται συνήθως ως καθαρτικές δυνάμεις για όσους έχουν μολυνθεί. </a:t>
            </a:r>
          </a:p>
          <a:p>
            <a:r>
              <a:rPr lang="el-GR" dirty="0"/>
              <a:t>Με την εξέλιξη αυτού του επιμεριστικού συστήματος κοινωνικών καθηκόντων καθορίστηκε ο καθορισμένος ρόλος των γυναικών. Στα χρόνια της </a:t>
            </a:r>
            <a:r>
              <a:rPr lang="en-GB" dirty="0"/>
              <a:t>Rig-Veda</a:t>
            </a:r>
            <a:r>
              <a:rPr lang="el-GR" dirty="0"/>
              <a:t>, οι γυναίκες έχαιραν την ίδια περίπου ισότητα με τους άνδρες και λάμβαναν μέρος στις αρχαίες θυσίες. Η κοινωνικής τους θέση επρόκειτο να υποστεί αλλαγή προς το χειρότερο. </a:t>
            </a:r>
          </a:p>
          <a:p>
            <a:r>
              <a:rPr lang="el-GR" dirty="0"/>
              <a:t>Αφού οι άρρενες </a:t>
            </a:r>
            <a:r>
              <a:rPr lang="el-GR" dirty="0" err="1"/>
              <a:t>Άριοι</a:t>
            </a:r>
            <a:r>
              <a:rPr lang="el-GR" dirty="0"/>
              <a:t> παντρεύονταν τις γυναίκες των κατακτηθέντων, η θέση των γυναικών κατέστη χειρότερη από εκείνη των δούλων. Κατά συνέπεια ιδιαίτερο </a:t>
            </a:r>
            <a:r>
              <a:rPr lang="en-GB" dirty="0"/>
              <a:t>dharma</a:t>
            </a:r>
            <a:r>
              <a:rPr lang="el-GR" dirty="0"/>
              <a:t> κατέληξε να συνδεθεί με τις γυναίκες. </a:t>
            </a:r>
          </a:p>
        </p:txBody>
      </p:sp>
    </p:spTree>
    <p:extLst>
      <p:ext uri="{BB962C8B-B14F-4D97-AF65-F5344CB8AC3E}">
        <p14:creationId xmlns:p14="http://schemas.microsoft.com/office/powerpoint/2010/main" val="1013920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E5F909-9DC2-5B34-B395-1BAF609FCC9E}"/>
              </a:ext>
            </a:extLst>
          </p:cNvPr>
          <p:cNvSpPr>
            <a:spLocks noGrp="1"/>
          </p:cNvSpPr>
          <p:nvPr>
            <p:ph type="title"/>
          </p:nvPr>
        </p:nvSpPr>
        <p:spPr>
          <a:xfrm>
            <a:off x="838200" y="18256"/>
            <a:ext cx="10515600" cy="810420"/>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62B48858-2820-65E8-6D5A-3E8BF8AA8CD9}"/>
              </a:ext>
            </a:extLst>
          </p:cNvPr>
          <p:cNvSpPr>
            <a:spLocks noGrp="1"/>
          </p:cNvSpPr>
          <p:nvPr>
            <p:ph idx="1"/>
          </p:nvPr>
        </p:nvSpPr>
        <p:spPr>
          <a:xfrm>
            <a:off x="0" y="923924"/>
            <a:ext cx="12192000" cy="5915819"/>
          </a:xfrm>
        </p:spPr>
        <p:txBody>
          <a:bodyPr>
            <a:normAutofit lnSpcReduction="10000"/>
          </a:bodyPr>
          <a:lstStyle/>
          <a:p>
            <a:r>
              <a:rPr lang="el-GR" dirty="0"/>
              <a:t>Το </a:t>
            </a:r>
            <a:r>
              <a:rPr lang="en-GB" dirty="0"/>
              <a:t>dharma</a:t>
            </a:r>
            <a:r>
              <a:rPr lang="el-GR" dirty="0"/>
              <a:t> ήταν πολύ καταπιεστικό για τις γυναίκες της υψηλής κάστας, αφού οι υψηλότερες κάστες πολύ συνειδητά επιζητούσαν να τηρήσουν τις </a:t>
            </a:r>
            <a:r>
              <a:rPr lang="el-GR" dirty="0" err="1"/>
              <a:t>Βραχμάνικες</a:t>
            </a:r>
            <a:r>
              <a:rPr lang="el-GR" dirty="0"/>
              <a:t> προσδοκίες. Ενώ η αρχή της πνευματικής υποβάθμισης των γυναικών χρονολογείται από τα χρόνια περίπου του Χριστού, μπορούμε να δούμε την τάση αυτή πολύ νωρίτερα. Ακόμα και στην </a:t>
            </a:r>
            <a:r>
              <a:rPr lang="en-GB" i="1" dirty="0"/>
              <a:t>Rig-Veda </a:t>
            </a:r>
            <a:r>
              <a:rPr lang="el-GR" dirty="0"/>
              <a:t>κρίνουμε σκιές αυτού που θα έρθει. Στην παλαιά αυτή ιερή Γραφή, ο </a:t>
            </a:r>
            <a:r>
              <a:rPr lang="el-GR" dirty="0" err="1"/>
              <a:t>Ίντρα</a:t>
            </a:r>
            <a:r>
              <a:rPr lang="el-GR" dirty="0"/>
              <a:t> κάνει τα εξής σχόλια: «</a:t>
            </a:r>
            <a:r>
              <a:rPr lang="el-GR" i="1" dirty="0"/>
              <a:t>Ο νους της γυναίκας δεν επιδέχεται πειθαρχία. Το μυαλό της έχει πολύ μικρό βάρος… Οι καρδιές των γυναικών είναι σαν εκείνες της ύαινας</a:t>
            </a:r>
            <a:r>
              <a:rPr lang="el-GR" dirty="0"/>
              <a:t>». </a:t>
            </a:r>
          </a:p>
          <a:p>
            <a:r>
              <a:rPr lang="el-GR" dirty="0"/>
              <a:t>Καθώς η φιλοσοφία των </a:t>
            </a:r>
            <a:r>
              <a:rPr lang="el-GR" dirty="0" err="1"/>
              <a:t>Ουπανισάδων</a:t>
            </a:r>
            <a:r>
              <a:rPr lang="el-GR" dirty="0"/>
              <a:t> επικράτησε με το ιδεώδες της περί </a:t>
            </a:r>
            <a:r>
              <a:rPr lang="en-GB" dirty="0"/>
              <a:t>moksha </a:t>
            </a:r>
            <a:r>
              <a:rPr lang="el-GR" dirty="0"/>
              <a:t>και την απόσπαση από τον κόσμο, σπάρθηκα άλλοι σπόροι για την υποβάθμιση των γυναικών. Στο ανδρικό μυαλό οι γυναίκες συνοδεύονται με το σεξουαλικό πάθος, που ίσως είναι το ισχυρότερο από όλες τις προσκολλήσεις του κόσμου. Μία ινδική παροιμία λέει πως η επιθυμία της γυναίκας για φαγητό είναι διπλή από του άντρα, η πονηρία της τέσσερεις φορές μεγαλύτερη και η σεξουαλική της ορμή οκτώ φορές μεγαλύτερη. Όποιος, λοιπόν, αναζητεί τη </a:t>
            </a:r>
            <a:r>
              <a:rPr lang="en-GB" dirty="0"/>
              <a:t>moksha</a:t>
            </a:r>
            <a:r>
              <a:rPr lang="el-GR" dirty="0"/>
              <a:t> δεν μπορεί να εμπιστεύεται τις γυναίκες.</a:t>
            </a:r>
          </a:p>
        </p:txBody>
      </p:sp>
    </p:spTree>
    <p:extLst>
      <p:ext uri="{BB962C8B-B14F-4D97-AF65-F5344CB8AC3E}">
        <p14:creationId xmlns:p14="http://schemas.microsoft.com/office/powerpoint/2010/main" val="3909207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4C76770-8042-8358-E3E8-6837DEF54FBF}"/>
              </a:ext>
            </a:extLst>
          </p:cNvPr>
          <p:cNvSpPr>
            <a:spLocks noGrp="1"/>
          </p:cNvSpPr>
          <p:nvPr>
            <p:ph type="title"/>
          </p:nvPr>
        </p:nvSpPr>
        <p:spPr>
          <a:xfrm>
            <a:off x="761082" y="18255"/>
            <a:ext cx="10515600" cy="659839"/>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1F4BCBAE-CDE2-133C-F0E8-FAE29C6C04FB}"/>
              </a:ext>
            </a:extLst>
          </p:cNvPr>
          <p:cNvSpPr>
            <a:spLocks noGrp="1"/>
          </p:cNvSpPr>
          <p:nvPr>
            <p:ph idx="1"/>
          </p:nvPr>
        </p:nvSpPr>
        <p:spPr>
          <a:xfrm>
            <a:off x="0" y="678094"/>
            <a:ext cx="12192000" cy="6161652"/>
          </a:xfrm>
        </p:spPr>
        <p:txBody>
          <a:bodyPr>
            <a:normAutofit fontScale="92500" lnSpcReduction="10000"/>
          </a:bodyPr>
          <a:lstStyle/>
          <a:p>
            <a:r>
              <a:rPr lang="el-GR" dirty="0"/>
              <a:t>Από τις αρχές του 5</a:t>
            </a:r>
            <a:r>
              <a:rPr lang="el-GR" baseline="30000" dirty="0"/>
              <a:t>ου</a:t>
            </a:r>
            <a:r>
              <a:rPr lang="el-GR" dirty="0"/>
              <a:t> και 6</a:t>
            </a:r>
            <a:r>
              <a:rPr lang="el-GR" baseline="30000" dirty="0"/>
              <a:t>ου</a:t>
            </a:r>
            <a:r>
              <a:rPr lang="el-GR" dirty="0"/>
              <a:t> αιώνα μ.Χ. μερικοί Ινδουιστές χρησιμοποίησαν τις γυναίκες στη σεξουαλική </a:t>
            </a:r>
            <a:r>
              <a:rPr lang="en-GB" dirty="0"/>
              <a:t>yoga. </a:t>
            </a:r>
            <a:r>
              <a:rPr lang="el-GR" dirty="0"/>
              <a:t>Αυτή η παραλλαγή του Ινδουισμού μπορεί να ονομαστεί</a:t>
            </a:r>
            <a:r>
              <a:rPr lang="en-GB" dirty="0"/>
              <a:t> “tantrism” </a:t>
            </a:r>
            <a:r>
              <a:rPr lang="el-GR" dirty="0"/>
              <a:t>του αριστερού χεριού (εμπνευσμένη από τα ιερά βιβλία </a:t>
            </a:r>
            <a:r>
              <a:rPr lang="en-GB" dirty="0"/>
              <a:t>Tantras</a:t>
            </a:r>
            <a:r>
              <a:rPr lang="el-GR" dirty="0"/>
              <a:t>). Οι πλείστοι Ινδουιστές απέρριψαν τέτοιες</a:t>
            </a:r>
            <a:r>
              <a:rPr lang="en-GB" dirty="0"/>
              <a:t> tantric</a:t>
            </a:r>
            <a:r>
              <a:rPr lang="el-GR" dirty="0"/>
              <a:t> μεθόδους φοβούμενοι τη δύναμη της σεξουαλικότητας που αιχμαλωτίζει τον άνθρωπο. Πράγματι, ο σεξουαλικός αυτοέλεγχος είναι ένα από τα υψηλότερα </a:t>
            </a:r>
            <a:r>
              <a:rPr lang="el-GR" dirty="0" err="1"/>
              <a:t>ιδεώση</a:t>
            </a:r>
            <a:r>
              <a:rPr lang="el-GR" dirty="0"/>
              <a:t> του Ινδουισμού. Έγινε γνωστό πως μερικοί ασκητές του Ινδουισμού δοκιμάζουν τις δυνάμεις τους, όταν κοιμούνται με όμορφες, γυμνές γυναίκες και απέχουν από σεξουαλική συνουσία. Ο ίδιος ο </a:t>
            </a:r>
            <a:r>
              <a:rPr lang="en-GB" dirty="0"/>
              <a:t>Mahatma Gandhi </a:t>
            </a:r>
            <a:r>
              <a:rPr lang="el-GR" dirty="0"/>
              <a:t>αναφέρεται πως έκανε το ίδιο στα γηρατειά του με πίστη πως αυτό έκανε ισχυρότερες τις πνευματικές του δυνάμεις. Ωστόσο, αυτή η πίστη συνέβαλε στην παρακμή των γυναικών μέσα στην Ινδική κοινωνία. </a:t>
            </a:r>
          </a:p>
          <a:p>
            <a:r>
              <a:rPr lang="el-GR" dirty="0"/>
              <a:t>Μερικοί από τους πιο ενδιαφέροντες κανόνες που αναπτύχθηκαν για τις γυναίκες στον Ινδουισμό είναι: </a:t>
            </a:r>
          </a:p>
          <a:p>
            <a:pPr marL="0" indent="0">
              <a:buNone/>
            </a:pPr>
            <a:r>
              <a:rPr lang="el-GR" b="1" dirty="0"/>
              <a:t>1</a:t>
            </a:r>
            <a:r>
              <a:rPr lang="el-GR" b="1" baseline="30000" dirty="0"/>
              <a:t>ον</a:t>
            </a:r>
            <a:r>
              <a:rPr lang="el-GR" b="1" dirty="0"/>
              <a:t>. </a:t>
            </a:r>
            <a:r>
              <a:rPr lang="el-GR" dirty="0"/>
              <a:t>Η γυναίκα δεν πρέπει να κάνει τίποτε με δική της πρωτοβουλία. Ως παιδί οφείλει υπακοή στον πατέρα της και ως νέα γυναίκα στον άντρα της· όταν αυτός πεθάνει στα αγόρια της. Οι Ινδουιστικές διδαχές αξιώνουν ότι οι γυναίκες εκ φύσεως είναι εξαρτημένα πλάσματα. Επομένως, το </a:t>
            </a:r>
            <a:r>
              <a:rPr lang="en-GB" dirty="0"/>
              <a:t>dharma</a:t>
            </a:r>
            <a:r>
              <a:rPr lang="el-GR" dirty="0"/>
              <a:t> τους είναι να κάνουν πράξη τη φυσική τους σύσταση ως γυναίκες και να μην πηγαίνουν κόντρα σ’ αυτήν. </a:t>
            </a:r>
          </a:p>
        </p:txBody>
      </p:sp>
    </p:spTree>
    <p:extLst>
      <p:ext uri="{BB962C8B-B14F-4D97-AF65-F5344CB8AC3E}">
        <p14:creationId xmlns:p14="http://schemas.microsoft.com/office/powerpoint/2010/main" val="2490891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B5B596A-A3C4-080B-3C93-E26726E69760}"/>
              </a:ext>
            </a:extLst>
          </p:cNvPr>
          <p:cNvSpPr>
            <a:spLocks noGrp="1"/>
          </p:cNvSpPr>
          <p:nvPr>
            <p:ph type="title"/>
          </p:nvPr>
        </p:nvSpPr>
        <p:spPr>
          <a:xfrm>
            <a:off x="838200" y="90174"/>
            <a:ext cx="10515600" cy="629017"/>
          </a:xfrm>
        </p:spPr>
        <p:txBody>
          <a:bodyPr>
            <a:noAutofit/>
          </a:bodyPr>
          <a:lstStyle/>
          <a:p>
            <a:pPr algn="ctr"/>
            <a:r>
              <a:rPr lang="el-GR" sz="2800" b="1" dirty="0"/>
              <a:t>ΙΝΔΟΥΪΣΜΟΣ</a:t>
            </a:r>
            <a:br>
              <a:rPr lang="el-GR" sz="2800" b="1" dirty="0"/>
            </a:br>
            <a:r>
              <a:rPr lang="en-GB" sz="2800" b="1" dirty="0"/>
              <a:t>Samsara</a:t>
            </a:r>
            <a:endParaRPr lang="el-GR" sz="2800" dirty="0"/>
          </a:p>
        </p:txBody>
      </p:sp>
      <p:sp>
        <p:nvSpPr>
          <p:cNvPr id="3" name="Θέση περιεχομένου 2">
            <a:extLst>
              <a:ext uri="{FF2B5EF4-FFF2-40B4-BE49-F238E27FC236}">
                <a16:creationId xmlns:a16="http://schemas.microsoft.com/office/drawing/2014/main" id="{0668268D-DEA0-FF0D-78CF-EED9221C2498}"/>
              </a:ext>
            </a:extLst>
          </p:cNvPr>
          <p:cNvSpPr>
            <a:spLocks noGrp="1"/>
          </p:cNvSpPr>
          <p:nvPr>
            <p:ph idx="1"/>
          </p:nvPr>
        </p:nvSpPr>
        <p:spPr>
          <a:xfrm>
            <a:off x="0" y="647272"/>
            <a:ext cx="12192000" cy="6192474"/>
          </a:xfrm>
        </p:spPr>
        <p:txBody>
          <a:bodyPr>
            <a:normAutofit fontScale="92500" lnSpcReduction="10000"/>
          </a:bodyPr>
          <a:lstStyle/>
          <a:p>
            <a:pPr marL="0" indent="0">
              <a:buNone/>
            </a:pPr>
            <a:r>
              <a:rPr lang="el-GR" b="1" dirty="0"/>
              <a:t>2</a:t>
            </a:r>
            <a:r>
              <a:rPr lang="el-GR" b="1" baseline="30000" dirty="0"/>
              <a:t>ον</a:t>
            </a:r>
            <a:r>
              <a:rPr lang="el-GR" dirty="0"/>
              <a:t>. Η γυναίκα μπορεί να παντρευτεί άντρα υψηλότερης κάστας από τη δική της χωρίς τιμωρία, αν όμως παντρευτεί μέσα σε κατώτερη κάστα, τα παιδιά της θα έχουν ταπεινότερη θέση και από τη θέση του συζύγου της. Γάμος μέσα στην ίδια κάστα είναι η πιο κοινή Ινδουιστική πρακτική.</a:t>
            </a:r>
          </a:p>
          <a:p>
            <a:pPr marL="0" indent="0">
              <a:buNone/>
            </a:pPr>
            <a:r>
              <a:rPr lang="el-GR" b="1" dirty="0"/>
              <a:t>3</a:t>
            </a:r>
            <a:r>
              <a:rPr lang="el-GR" b="1" baseline="30000" dirty="0"/>
              <a:t>ον</a:t>
            </a:r>
            <a:r>
              <a:rPr lang="el-GR" dirty="0"/>
              <a:t>. Το κορίτσι πρέπει να παντρεύεται πριν τα πρώτα έμμηνά του. Ο πατέρας που αφήνει το κορίτσι του ανύπαντρο πέρα από αυτόν τον χρόνο φορτώνεται με ενοχή ισοδύναμη προς την έκτρωση για κάθε περίοδο εμμήνων όσο εξακολουθεί να είναι ελεύθερη. Καθώς οι γυναίκες είναι από τη φύση τους λάγνες, πρέπει να παντρεύονται νέες… (σ. 87).</a:t>
            </a:r>
          </a:p>
          <a:p>
            <a:pPr marL="0" indent="0">
              <a:buNone/>
            </a:pPr>
            <a:r>
              <a:rPr lang="el-GR" b="1" dirty="0"/>
              <a:t>4</a:t>
            </a:r>
            <a:r>
              <a:rPr lang="el-GR" b="1" baseline="30000" dirty="0"/>
              <a:t>ον</a:t>
            </a:r>
            <a:r>
              <a:rPr lang="el-GR" dirty="0"/>
              <a:t>. Το θηλυκό πρέπει να παντρεύεται έναν άντρα τρεις φορές μεγαλύτερο. Κατά παράδοση το ιδεώδες ζευγάρωμα είναι αυτό μεταξύ ενός 24χρονου άντρα και μιας 8χρονης κοπελίτσας. Μεγάλη ντροπή συνόδευε την ανύπαντρη ώριμη γυναίκα… (σ. 87).</a:t>
            </a:r>
          </a:p>
          <a:p>
            <a:pPr marL="0" indent="0">
              <a:buNone/>
            </a:pPr>
            <a:r>
              <a:rPr lang="el-GR" b="1" dirty="0"/>
              <a:t>5</a:t>
            </a:r>
            <a:r>
              <a:rPr lang="el-GR" b="1" baseline="30000" dirty="0"/>
              <a:t>ον</a:t>
            </a:r>
            <a:r>
              <a:rPr lang="el-GR" dirty="0"/>
              <a:t>. Η χήρα δεν πρέπει να ξαναπαντρεύεται. Αν μία χήρα παντρευτεί, η οικογένειά της πρέπει να καταβάλλει δεύτερη προίκα και ο νέος της σύζυγος θα αποκτήσει τα αγαθά που κληρονόμησε από τον πρώτο της άντρα. Το ιδεώδες σε παλαιότερες εποχές ήταν η χήρα να εφαρμόσει το </a:t>
            </a:r>
            <a:r>
              <a:rPr lang="en-GB" b="1" dirty="0">
                <a:solidFill>
                  <a:srgbClr val="FF0000"/>
                </a:solidFill>
              </a:rPr>
              <a:t>“sati”, </a:t>
            </a:r>
            <a:r>
              <a:rPr lang="el-GR" dirty="0"/>
              <a:t>τη θυσία – </a:t>
            </a:r>
            <a:r>
              <a:rPr lang="el-GR" b="1" dirty="0" err="1">
                <a:solidFill>
                  <a:srgbClr val="FF0000"/>
                </a:solidFill>
              </a:rPr>
              <a:t>αυτοπροσφορά</a:t>
            </a:r>
            <a:r>
              <a:rPr lang="el-GR" b="1" dirty="0">
                <a:solidFill>
                  <a:srgbClr val="FF0000"/>
                </a:solidFill>
              </a:rPr>
              <a:t> επί της πυράς που θα κηδευόταν ο άντρας της</a:t>
            </a:r>
            <a:r>
              <a:rPr lang="el-GR" dirty="0"/>
              <a:t>.</a:t>
            </a:r>
          </a:p>
        </p:txBody>
      </p:sp>
    </p:spTree>
    <p:extLst>
      <p:ext uri="{BB962C8B-B14F-4D97-AF65-F5344CB8AC3E}">
        <p14:creationId xmlns:p14="http://schemas.microsoft.com/office/powerpoint/2010/main" val="4261443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450A00-E0AD-A3E6-2290-93CB0032EE17}"/>
              </a:ext>
            </a:extLst>
          </p:cNvPr>
          <p:cNvSpPr>
            <a:spLocks noGrp="1"/>
          </p:cNvSpPr>
          <p:nvPr>
            <p:ph type="title"/>
          </p:nvPr>
        </p:nvSpPr>
        <p:spPr>
          <a:xfrm>
            <a:off x="838200" y="-84487"/>
            <a:ext cx="10515600" cy="896145"/>
          </a:xfrm>
        </p:spPr>
        <p:txBody>
          <a:bodyPr>
            <a:normAutofit/>
          </a:bodyPr>
          <a:lstStyle/>
          <a:p>
            <a:pPr algn="ctr"/>
            <a:r>
              <a:rPr lang="el-GR" sz="2400" b="1" dirty="0"/>
              <a:t>ΙΝΔΟΥΪΣΜΟΣ</a:t>
            </a:r>
            <a:br>
              <a:rPr lang="el-GR" sz="2400" b="1" dirty="0"/>
            </a:br>
            <a:r>
              <a:rPr lang="en-GB" sz="2400" b="1" dirty="0"/>
              <a:t>Samsara</a:t>
            </a:r>
            <a:endParaRPr lang="el-GR" sz="2400" dirty="0"/>
          </a:p>
        </p:txBody>
      </p:sp>
      <p:sp>
        <p:nvSpPr>
          <p:cNvPr id="3" name="Θέση περιεχομένου 2">
            <a:extLst>
              <a:ext uri="{FF2B5EF4-FFF2-40B4-BE49-F238E27FC236}">
                <a16:creationId xmlns:a16="http://schemas.microsoft.com/office/drawing/2014/main" id="{4374A200-CFAC-C576-E315-E3A4E8893378}"/>
              </a:ext>
            </a:extLst>
          </p:cNvPr>
          <p:cNvSpPr>
            <a:spLocks noGrp="1"/>
          </p:cNvSpPr>
          <p:nvPr>
            <p:ph idx="1"/>
          </p:nvPr>
        </p:nvSpPr>
        <p:spPr>
          <a:xfrm>
            <a:off x="0" y="626724"/>
            <a:ext cx="12192000" cy="6213022"/>
          </a:xfrm>
        </p:spPr>
        <p:txBody>
          <a:bodyPr>
            <a:normAutofit fontScale="92500" lnSpcReduction="10000"/>
          </a:bodyPr>
          <a:lstStyle/>
          <a:p>
            <a:r>
              <a:rPr lang="el-GR" dirty="0"/>
              <a:t>Το </a:t>
            </a:r>
            <a:r>
              <a:rPr lang="en-GB" dirty="0"/>
              <a:t>Sati </a:t>
            </a:r>
            <a:r>
              <a:rPr lang="el-GR" dirty="0"/>
              <a:t>έγινε της μόδας ανάμεσα στις ανώτερες κάστες μεταξύ του 650 και 1000 μ.Χ. Στους χρόνους της </a:t>
            </a:r>
            <a:r>
              <a:rPr lang="en-GB" dirty="0"/>
              <a:t>Rig-Veda </a:t>
            </a:r>
            <a:r>
              <a:rPr lang="el-GR" dirty="0"/>
              <a:t>οι χήρες των </a:t>
            </a:r>
            <a:r>
              <a:rPr lang="el-GR" dirty="0" err="1"/>
              <a:t>Αρίων</a:t>
            </a:r>
            <a:r>
              <a:rPr lang="el-GR" dirty="0"/>
              <a:t> μπορούσαν να ξαναπαντρευτούν, αλλά με την παραπέρα αύξηση του Ινδουισμού οι χήρες αντιμετώπιζαν την πιο ζοφερή προοπτική για την ύπαρξή τους. Ως εκ τούτου το </a:t>
            </a:r>
            <a:r>
              <a:rPr lang="en-GB" dirty="0"/>
              <a:t>“sati”</a:t>
            </a:r>
            <a:r>
              <a:rPr lang="el-GR" dirty="0"/>
              <a:t> για χήρες ήταν συχνά ευπρόσδεκτη διέξοδος. Στον Ινδουιστικό κόσμο οι γυναίκες αναμένονταν να πεθάνουν πριν από τους συζύγους τους. Κατ’ αρχή, να γεννηθεί ένα άτομο γυναίκα θεωρούνταν σημείο σχετικά ταπεινότερης πνευματικής θέσης. Επιπροσθέτως, αν μία γυναίκα έφτανε στη χηρεία, ο Ινδουισμός δίδασκε πως υπόλογος γι’ αυτό ήταν οι αμαρτίες της από τις προηγούμενες μετενσαρκώσεις. </a:t>
            </a:r>
            <a:r>
              <a:rPr lang="el-GR" b="1" dirty="0">
                <a:solidFill>
                  <a:srgbClr val="FF0000"/>
                </a:solidFill>
              </a:rPr>
              <a:t>Η χήρα μπορούσε να εξαλείψει τις περασμένες αμαρτίες και του συζύγου της και τις δικές της πραγματοποιώντας το </a:t>
            </a:r>
            <a:r>
              <a:rPr lang="en-GB" b="1" dirty="0">
                <a:solidFill>
                  <a:srgbClr val="FF0000"/>
                </a:solidFill>
              </a:rPr>
              <a:t>“sati”</a:t>
            </a:r>
            <a:r>
              <a:rPr lang="el-GR" b="1" dirty="0">
                <a:solidFill>
                  <a:srgbClr val="FF0000"/>
                </a:solidFill>
              </a:rPr>
              <a:t>.</a:t>
            </a:r>
            <a:r>
              <a:rPr lang="el-GR" dirty="0"/>
              <a:t> Το να καεί ζωντανή μετρούσε στην </a:t>
            </a:r>
            <a:r>
              <a:rPr lang="el-GR" b="1" dirty="0"/>
              <a:t>εγγύηση μιας ευτυχισμένης μετενσάρκωσης</a:t>
            </a:r>
            <a:r>
              <a:rPr lang="el-GR" dirty="0"/>
              <a:t> για τον εαυτό της και για τον απελθόντα σύζυγο. Αρχίζοντας στα 1000 μ.Χ. οι Ισλαμικές επιδρομές στον Ινδικό χώρο απείλησαν την κατάργηση της εφαρμογής του </a:t>
            </a:r>
            <a:r>
              <a:rPr lang="en-GB" dirty="0"/>
              <a:t>“sati”</a:t>
            </a:r>
            <a:r>
              <a:rPr lang="el-GR" dirty="0"/>
              <a:t>. Ωστόσο, το μόνο που πέτυχαν ήταν να πείσουν τους Ινδουιστές άρρενες να δεχτούν το κάλυμμα του προσώπου και το να κρατούν απομονωμένες τις γυναίκες. </a:t>
            </a:r>
            <a:r>
              <a:rPr lang="el-GR" b="1" dirty="0"/>
              <a:t>Μετά το 1829 </a:t>
            </a:r>
            <a:r>
              <a:rPr lang="el-GR" dirty="0"/>
              <a:t>οι Βρετανοί, ως κύριοι της Ινδίας, άρχισαν συστηματικά να απαγορεύουν την καύση των γυναικών σε περιοχές υπό τον έλεγχό τους. Εν τούτοις, μέχρι σήμερα οι καλοί Ινδουιστές σέβονται ως ιερούς τόπους, όπου είναι γνωστό ότι έγινε </a:t>
            </a:r>
            <a:r>
              <a:rPr lang="en-GB" dirty="0"/>
              <a:t>“sati”</a:t>
            </a:r>
            <a:r>
              <a:rPr lang="el-GR" dirty="0"/>
              <a:t>. </a:t>
            </a:r>
          </a:p>
        </p:txBody>
      </p:sp>
    </p:spTree>
    <p:extLst>
      <p:ext uri="{BB962C8B-B14F-4D97-AF65-F5344CB8AC3E}">
        <p14:creationId xmlns:p14="http://schemas.microsoft.com/office/powerpoint/2010/main" val="3200883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1C98C5-AD71-6DA0-ED12-C00D8B1F092F}"/>
              </a:ext>
            </a:extLst>
          </p:cNvPr>
          <p:cNvSpPr>
            <a:spLocks noGrp="1"/>
          </p:cNvSpPr>
          <p:nvPr>
            <p:ph type="title"/>
          </p:nvPr>
        </p:nvSpPr>
        <p:spPr>
          <a:xfrm>
            <a:off x="838200" y="-94761"/>
            <a:ext cx="10515600" cy="896145"/>
          </a:xfrm>
        </p:spPr>
        <p:txBody>
          <a:bodyPr>
            <a:normAutofit/>
          </a:bodyPr>
          <a:lstStyle/>
          <a:p>
            <a:pPr algn="ctr"/>
            <a:r>
              <a:rPr lang="el-GR" sz="2400" b="1" dirty="0"/>
              <a:t>ΙΝΔΟΥΪΣΜΟΣ</a:t>
            </a:r>
            <a:br>
              <a:rPr lang="el-GR" sz="2400" b="1" dirty="0"/>
            </a:br>
            <a:r>
              <a:rPr lang="en-GB" sz="2400" b="1" dirty="0"/>
              <a:t>Samsara</a:t>
            </a:r>
            <a:endParaRPr lang="el-GR" sz="2400" dirty="0"/>
          </a:p>
        </p:txBody>
      </p:sp>
      <p:sp>
        <p:nvSpPr>
          <p:cNvPr id="3" name="Θέση περιεχομένου 2">
            <a:extLst>
              <a:ext uri="{FF2B5EF4-FFF2-40B4-BE49-F238E27FC236}">
                <a16:creationId xmlns:a16="http://schemas.microsoft.com/office/drawing/2014/main" id="{45D57A5B-8CAB-68A2-244B-AB584360CF20}"/>
              </a:ext>
            </a:extLst>
          </p:cNvPr>
          <p:cNvSpPr>
            <a:spLocks noGrp="1"/>
          </p:cNvSpPr>
          <p:nvPr>
            <p:ph idx="1"/>
          </p:nvPr>
        </p:nvSpPr>
        <p:spPr>
          <a:xfrm>
            <a:off x="0" y="698644"/>
            <a:ext cx="12192000" cy="6141102"/>
          </a:xfrm>
        </p:spPr>
        <p:txBody>
          <a:bodyPr>
            <a:normAutofit fontScale="92500" lnSpcReduction="20000"/>
          </a:bodyPr>
          <a:lstStyle/>
          <a:p>
            <a:r>
              <a:rPr lang="el-GR" dirty="0"/>
              <a:t>Ο παραδοσιακός Ινδουισμός εξαιρεί ακόμα τις γυναίκες από την πλήρη συμμετοχή στη θρησκευτική ζωή. Οι γυναίκες που αποπειρώνται να αποκτήσουν πνευματικές δυνάμεις τιτλοφορούνται </a:t>
            </a:r>
            <a:r>
              <a:rPr lang="en-GB" b="1" dirty="0">
                <a:solidFill>
                  <a:srgbClr val="FF0000"/>
                </a:solidFill>
              </a:rPr>
              <a:t>“yoginis”</a:t>
            </a:r>
            <a:r>
              <a:rPr lang="en-GB" dirty="0"/>
              <a:t>, </a:t>
            </a:r>
            <a:r>
              <a:rPr lang="el-GR" dirty="0"/>
              <a:t>όρος που γλωσσικά είναι όμοιος του</a:t>
            </a:r>
            <a:r>
              <a:rPr lang="en-GB" dirty="0"/>
              <a:t> yogi</a:t>
            </a:r>
            <a:r>
              <a:rPr lang="el-GR" dirty="0"/>
              <a:t>. Όμως η λέξη</a:t>
            </a:r>
            <a:r>
              <a:rPr lang="en-GB" dirty="0"/>
              <a:t> “yogini” </a:t>
            </a:r>
            <a:r>
              <a:rPr lang="el-GR" dirty="0"/>
              <a:t>έχει αρνητικό περιεχόμενο. </a:t>
            </a:r>
            <a:r>
              <a:rPr lang="el-GR" b="1" dirty="0">
                <a:solidFill>
                  <a:srgbClr val="FF0000"/>
                </a:solidFill>
              </a:rPr>
              <a:t>Το </a:t>
            </a:r>
            <a:r>
              <a:rPr lang="en-GB" b="1" dirty="0">
                <a:solidFill>
                  <a:srgbClr val="FF0000"/>
                </a:solidFill>
              </a:rPr>
              <a:t>“yogini”</a:t>
            </a:r>
            <a:r>
              <a:rPr lang="el-GR" b="1" dirty="0">
                <a:solidFill>
                  <a:srgbClr val="FF0000"/>
                </a:solidFill>
              </a:rPr>
              <a:t> δηλώνει τη μάγισσα ή τον θηλυκό δαίμονα</a:t>
            </a:r>
            <a:r>
              <a:rPr lang="el-GR" dirty="0"/>
              <a:t>. Υπερασπίζοντας οι Ινδουιστές τη θρησκευτική μεταχείριση των γυναικών, θα παρατηρήσουν ότι στο Ινδουιστικό πάνθεο συμπεριλαμβάνονται πολλές θηλυκές θεότητες. Πράγματι, τα αγόρια διδάσκονται σεβασμό προς αυτές τις θεότητες, και τέτοιος σεβασμός και θαυμασμός συχνά, στη συμπεριφορά ενός άντρα Ινδουιστή, μεταφέρεται προς μία γυναίκα υψηλής θέσης. Βέβαια, αν η Ινδουιστική κοινωνία θεωρούσε τις γυναίκες όπως στο Ισλάμ, η</a:t>
            </a:r>
            <a:r>
              <a:rPr lang="en-GB" dirty="0"/>
              <a:t> Indira Gandi</a:t>
            </a:r>
            <a:r>
              <a:rPr lang="el-GR" dirty="0"/>
              <a:t> δεν θα είχε γίνει ποτέ πρωθυπουργός της χώρας της. </a:t>
            </a:r>
          </a:p>
          <a:p>
            <a:r>
              <a:rPr lang="el-GR" dirty="0"/>
              <a:t>Η </a:t>
            </a:r>
            <a:r>
              <a:rPr lang="el-GR" b="1" dirty="0">
                <a:solidFill>
                  <a:srgbClr val="FF0000"/>
                </a:solidFill>
              </a:rPr>
              <a:t>κάστα</a:t>
            </a:r>
            <a:r>
              <a:rPr lang="el-GR" dirty="0"/>
              <a:t> και το </a:t>
            </a:r>
            <a:r>
              <a:rPr lang="el-GR" b="1" dirty="0">
                <a:solidFill>
                  <a:srgbClr val="FF0000"/>
                </a:solidFill>
              </a:rPr>
              <a:t>φύλο</a:t>
            </a:r>
            <a:r>
              <a:rPr lang="el-GR" dirty="0"/>
              <a:t> βοηθάει να καταλάβουμε το τωρινό επίπεδο στην πνευματική πρόοδο ενός Ινδουιστή. Αυτό κάνουν επίσης και τα ουράνια σημάδια της γέννησής του. Η </a:t>
            </a:r>
            <a:r>
              <a:rPr lang="el-GR" b="1" dirty="0">
                <a:solidFill>
                  <a:srgbClr val="FF0000"/>
                </a:solidFill>
              </a:rPr>
              <a:t>αστρολογία</a:t>
            </a:r>
            <a:r>
              <a:rPr lang="el-GR" dirty="0"/>
              <a:t> πήγε στην Ινδία από τη Μέση Ανατολή στα χρόνια του Χριστού. Πιο πριν,  οι Ινδοί μάντεις στηρίζονταν στην ερμηνεία των ονείρων, των οιωνών και χαρακτηριστικών του προσώπου των ενδιαφερομένων. Αυτές οι μέθοδοι έγιναν δευτερεύουσες με τον ερχομό της αστρολογίας. Ο Ιουδαϊσμός απέρριψε την αστρολογία, καθώς έδινε έμφαση στην ελεύθερη βούληση. Αντίθετα ο Ινδουισμός δέχτηκε μετά χαράς την αρχαία Βαβυλωνιακή τέχνη και ενώ προσάρμοσε την ελεύθερη βούληση στη θεολογία του, αναζητούσε έντονα εξηγήσεις των μυστηρίων της </a:t>
            </a:r>
            <a:r>
              <a:rPr lang="en-GB" dirty="0"/>
              <a:t>samsara.</a:t>
            </a:r>
            <a:endParaRPr lang="el-GR" dirty="0"/>
          </a:p>
        </p:txBody>
      </p:sp>
    </p:spTree>
    <p:extLst>
      <p:ext uri="{BB962C8B-B14F-4D97-AF65-F5344CB8AC3E}">
        <p14:creationId xmlns:p14="http://schemas.microsoft.com/office/powerpoint/2010/main" val="3888778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908B6E-7956-7F91-8AC2-951BBB4CC7DC}"/>
              </a:ext>
            </a:extLst>
          </p:cNvPr>
          <p:cNvSpPr>
            <a:spLocks noGrp="1"/>
          </p:cNvSpPr>
          <p:nvPr>
            <p:ph type="title"/>
          </p:nvPr>
        </p:nvSpPr>
        <p:spPr>
          <a:xfrm>
            <a:off x="838200" y="18256"/>
            <a:ext cx="10515600" cy="885128"/>
          </a:xfrm>
        </p:spPr>
        <p:txBody>
          <a:bodyPr>
            <a:normAutofit fontScale="90000"/>
          </a:bodyPr>
          <a:lstStyle/>
          <a:p>
            <a:pPr algn="ctr"/>
            <a:r>
              <a:rPr lang="el-GR" sz="3600" b="1" dirty="0"/>
              <a:t>ΙΝΔΟΥΪΣΜΟΣ</a:t>
            </a:r>
            <a:br>
              <a:rPr lang="el-GR" sz="3600" b="1" dirty="0"/>
            </a:br>
            <a:r>
              <a:rPr lang="en-GB" sz="3600" b="1" dirty="0"/>
              <a:t>Samsara</a:t>
            </a:r>
            <a:endParaRPr lang="el-GR" sz="3600" dirty="0"/>
          </a:p>
        </p:txBody>
      </p:sp>
      <p:sp>
        <p:nvSpPr>
          <p:cNvPr id="3" name="Θέση περιεχομένου 2">
            <a:extLst>
              <a:ext uri="{FF2B5EF4-FFF2-40B4-BE49-F238E27FC236}">
                <a16:creationId xmlns:a16="http://schemas.microsoft.com/office/drawing/2014/main" id="{E79281EC-D580-F47B-5D32-6597971779E9}"/>
              </a:ext>
            </a:extLst>
          </p:cNvPr>
          <p:cNvSpPr>
            <a:spLocks noGrp="1"/>
          </p:cNvSpPr>
          <p:nvPr>
            <p:ph idx="1"/>
          </p:nvPr>
        </p:nvSpPr>
        <p:spPr>
          <a:xfrm>
            <a:off x="0" y="903384"/>
            <a:ext cx="12192000" cy="5954616"/>
          </a:xfrm>
        </p:spPr>
        <p:txBody>
          <a:bodyPr>
            <a:normAutofit fontScale="92500" lnSpcReduction="10000"/>
          </a:bodyPr>
          <a:lstStyle/>
          <a:p>
            <a:r>
              <a:rPr lang="el-GR" dirty="0"/>
              <a:t>Πώς π.χ. μπορεί να πει κάποιος πού βρίσκεται τώρα στην εξελικτική ανάπτυξη προς την πνευματική τελειότητα; Το </a:t>
            </a:r>
            <a:r>
              <a:rPr lang="el-GR" b="1" dirty="0">
                <a:solidFill>
                  <a:srgbClr val="FF0000"/>
                </a:solidFill>
              </a:rPr>
              <a:t>φύλο</a:t>
            </a:r>
            <a:r>
              <a:rPr lang="el-GR" dirty="0"/>
              <a:t> και η </a:t>
            </a:r>
            <a:r>
              <a:rPr lang="el-GR" b="1" dirty="0">
                <a:solidFill>
                  <a:srgbClr val="FF0000"/>
                </a:solidFill>
              </a:rPr>
              <a:t>κάστα</a:t>
            </a:r>
            <a:r>
              <a:rPr lang="el-GR" dirty="0"/>
              <a:t> θεωρούνται ως ιδιαίτερα ενδεικτικοί. Βοηθάει όμως και η </a:t>
            </a:r>
            <a:r>
              <a:rPr lang="el-GR" b="1" dirty="0">
                <a:solidFill>
                  <a:srgbClr val="FF0000"/>
                </a:solidFill>
              </a:rPr>
              <a:t>Αστρολογία</a:t>
            </a:r>
            <a:r>
              <a:rPr lang="el-GR" dirty="0"/>
              <a:t>. Επιπλέον, τα άστρα παρέχουν υπαινιγμούς ως προς το πώς η ζωή ενός ατόμου θα μπορούσε να εξελιχθεί. Καθένα από τα σημεία του ζωδιακού δηλώνει δυνατές αρετές και κακίες, ευοίωνες δυνατότητες και γεγονότα προς αποφυγή. Και ακριβώς, όπως η κάστα και το φύλο δημιουργούν ορισμένους κανόνες ή </a:t>
            </a:r>
            <a:r>
              <a:rPr lang="en-GB" dirty="0"/>
              <a:t>dharmas, </a:t>
            </a:r>
            <a:r>
              <a:rPr lang="el-GR" dirty="0"/>
              <a:t>το ίσιο κάνει και ο αστρολογικός μας προσδιορισμός. Μέχρι σήμερα, οι παραδοσιακοί Ινδουιστές </a:t>
            </a:r>
            <a:r>
              <a:rPr lang="el-GR" dirty="0" err="1"/>
              <a:t>υπακούουν</a:t>
            </a:r>
            <a:r>
              <a:rPr lang="el-GR" dirty="0"/>
              <a:t> στα αστρολογικά τους</a:t>
            </a:r>
            <a:r>
              <a:rPr lang="en-GB" dirty="0"/>
              <a:t> dharma</a:t>
            </a:r>
            <a:r>
              <a:rPr lang="el-GR" dirty="0"/>
              <a:t>. Συμβουλεύονται π.χ. τους αστρολόγους πριν προβούν σε σημαντικές πράξεις, τέτοιες όπως ένα ταξίδι ή κάποια σχέδια γάμου. </a:t>
            </a:r>
          </a:p>
          <a:p>
            <a:r>
              <a:rPr lang="el-GR" dirty="0"/>
              <a:t>Περιγράφοντας τις έννοιες της </a:t>
            </a:r>
            <a:r>
              <a:rPr lang="en-GB" dirty="0"/>
              <a:t>samsara</a:t>
            </a:r>
            <a:r>
              <a:rPr lang="el-GR" dirty="0"/>
              <a:t> και του</a:t>
            </a:r>
            <a:r>
              <a:rPr lang="en-GB" dirty="0"/>
              <a:t> dharma</a:t>
            </a:r>
            <a:r>
              <a:rPr lang="el-GR" dirty="0"/>
              <a:t> και το πώς συνδέονται προς τις σχέσεις αρσενικού/θηλυκού, της κάστας και των ζωδιακών σημαδιών, μια άλλη έννοια πρέπει να εισαχθεί εδώ που συνδέεται στενά με όλες τις παραπάνω. Αυτή είναι η έννοια του</a:t>
            </a:r>
            <a:r>
              <a:rPr lang="en-GB" dirty="0"/>
              <a:t> “Karma”</a:t>
            </a:r>
            <a:r>
              <a:rPr lang="el-GR" dirty="0"/>
              <a:t>. Ως</a:t>
            </a:r>
            <a:r>
              <a:rPr lang="en-GB" dirty="0"/>
              <a:t> Karma</a:t>
            </a:r>
            <a:r>
              <a:rPr lang="el-GR" dirty="0"/>
              <a:t> ορίζεται ο ηθικός νόμος αιτίας και αποτελέσματος. Μπορεί να εκφραστεί με το βιβλικό αξίωμα «</a:t>
            </a:r>
            <a:r>
              <a:rPr lang="el-GR" i="1" dirty="0"/>
              <a:t>ὅ γὰρ </a:t>
            </a:r>
            <a:r>
              <a:rPr lang="el-GR" i="1" dirty="0" err="1"/>
              <a:t>ἐὰν</a:t>
            </a:r>
            <a:r>
              <a:rPr lang="el-GR" i="1" dirty="0"/>
              <a:t> σπείρει ἄνθρωπος, τοῦτο καὶ θερίσει</a:t>
            </a:r>
            <a:r>
              <a:rPr lang="el-GR" dirty="0"/>
              <a:t>». Ή όπως ένα Ινδουιστικό λόγιο αναφέρει: «</a:t>
            </a:r>
            <a:r>
              <a:rPr lang="el-GR" i="1" dirty="0"/>
              <a:t>Όπως ένα μοσχαράκι βρίσκει τη μητέρα του ανάμεσα σε χιλιάδες αγελάδες, είναι βέβαιο πως μία πράξη που έγινε κάποτε θα βρει τον δράστη της</a:t>
            </a:r>
            <a:r>
              <a:rPr lang="el-GR" dirty="0"/>
              <a:t>».</a:t>
            </a:r>
          </a:p>
        </p:txBody>
      </p:sp>
    </p:spTree>
    <p:extLst>
      <p:ext uri="{BB962C8B-B14F-4D97-AF65-F5344CB8AC3E}">
        <p14:creationId xmlns:p14="http://schemas.microsoft.com/office/powerpoint/2010/main" val="163710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A6006D8-518A-A7DC-5EB2-438EF9BE98BF}"/>
              </a:ext>
            </a:extLst>
          </p:cNvPr>
          <p:cNvSpPr>
            <a:spLocks noGrp="1"/>
          </p:cNvSpPr>
          <p:nvPr>
            <p:ph type="title"/>
          </p:nvPr>
        </p:nvSpPr>
        <p:spPr>
          <a:xfrm>
            <a:off x="762000" y="0"/>
            <a:ext cx="10515600" cy="743745"/>
          </a:xfrm>
        </p:spPr>
        <p:txBody>
          <a:bodyPr>
            <a:noAutofit/>
          </a:bodyPr>
          <a:lstStyle/>
          <a:p>
            <a:pPr algn="ctr"/>
            <a:r>
              <a:rPr lang="el-GR" sz="2400" b="1" dirty="0"/>
              <a:t>ΙΝΔΟΥΪΣΜΟΣ</a:t>
            </a:r>
            <a:br>
              <a:rPr lang="el-GR" sz="2400" b="1" dirty="0"/>
            </a:br>
            <a:r>
              <a:rPr lang="en-GB" sz="2400" b="1" dirty="0"/>
              <a:t>Samsara</a:t>
            </a:r>
            <a:endParaRPr lang="el-GR" sz="2400" dirty="0"/>
          </a:p>
        </p:txBody>
      </p:sp>
      <p:sp>
        <p:nvSpPr>
          <p:cNvPr id="3" name="Θέση περιεχομένου 2">
            <a:extLst>
              <a:ext uri="{FF2B5EF4-FFF2-40B4-BE49-F238E27FC236}">
                <a16:creationId xmlns:a16="http://schemas.microsoft.com/office/drawing/2014/main" id="{B58369D8-9624-AB93-014F-28B5881FAE9C}"/>
              </a:ext>
            </a:extLst>
          </p:cNvPr>
          <p:cNvSpPr>
            <a:spLocks noGrp="1"/>
          </p:cNvSpPr>
          <p:nvPr>
            <p:ph idx="1"/>
          </p:nvPr>
        </p:nvSpPr>
        <p:spPr>
          <a:xfrm>
            <a:off x="0" y="581025"/>
            <a:ext cx="12192000" cy="6258721"/>
          </a:xfrm>
        </p:spPr>
        <p:txBody>
          <a:bodyPr>
            <a:normAutofit fontScale="92500" lnSpcReduction="10000"/>
          </a:bodyPr>
          <a:lstStyle/>
          <a:p>
            <a:r>
              <a:rPr lang="el-GR" dirty="0"/>
              <a:t>Τι σημαίνει αυτό: αν γεννηθήκαμε με κάποιο φύλο, μία κάστα και υπό ιδιαίτερους ηλιακούς οιωνούς, αποκτήσαμε αυτή τη θέση από τις εκλογές μας σε προηγούμενες ζωές. Παρόμοια, η διαγωγή μας τώρα θα προσδιορίσει την κατάσταση των μελλοντικών μας μετενσαρκώσεων. Ο Ινδουισμός συνέδεσε αστρολογία και ελεύθερη βούληση μέσα σε μία εσωτερική συνεπή κοσμοθεωρία. Αυτό έγινε δυνατό μόνο με την αντίληψη ότι η ανθρώπινη ψυχή βιώνει πολλές ζωές επί της γης. </a:t>
            </a:r>
          </a:p>
          <a:p>
            <a:r>
              <a:rPr lang="el-GR" dirty="0"/>
              <a:t>Κατά τη Δυτική άποψη, κάθε πρόσωπο έχει τη διάρκεια μόνο μιας ζωής προς επίτευξη του προορισμού του για την αιωνιότητα. Γι’ αυτό οι Δυτικοί έβλεπαν αυτή τη ζωή ως εξαιρετικά σημαντική. Αντίθετα, ο Ινδουισμός διδάσκει πως ενώ οι πράξεις μας είναι σημαντικές σε οποιαδήποτε διάρκεια ζωών που έχουμε, οι πράξεις αυτές δεν είναι ανεπανόρθωτες. Για τον Ινδουιστή, η Δυτική αναγκαιότητα να βιωθεί όλη η ζωή σε χρονικό διάστημα 73τών είναι ελλιπής. Για τη Δύση η ζωή αξίζει και πρέπει να την απολαμβάνει κανείς. Η Ινδουιστική αντίληψη είναι διαφορετική. Καθώς έχουμε χιλιάδες, δεκάδες ή εκατοντάδες χιλιάδες μετενσαρκώσεις, η ζωή μέσα στην </a:t>
            </a:r>
            <a:r>
              <a:rPr lang="en-GB" dirty="0"/>
              <a:t>samsara </a:t>
            </a:r>
            <a:r>
              <a:rPr lang="el-GR" dirty="0"/>
              <a:t>είναι απεχθής. Οι χαρές της</a:t>
            </a:r>
            <a:r>
              <a:rPr lang="en-GB" dirty="0"/>
              <a:t> samsara</a:t>
            </a:r>
            <a:r>
              <a:rPr lang="el-GR" dirty="0"/>
              <a:t> είναι εφήμερες και περιβάλλονται από πόνο. Ο απώτατος σκοπός του Ινδουισμού είναι η απαλλαγή από τα βάσανα της ζωής. Γι’ αυτό και η Δύση περιγράφει τον Ινδουισμό ως «άρνηση της ζωής». </a:t>
            </a:r>
          </a:p>
        </p:txBody>
      </p:sp>
    </p:spTree>
    <p:extLst>
      <p:ext uri="{BB962C8B-B14F-4D97-AF65-F5344CB8AC3E}">
        <p14:creationId xmlns:p14="http://schemas.microsoft.com/office/powerpoint/2010/main" val="4106103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58C508-ABDE-E8E7-36DE-6278FECC0D6C}"/>
              </a:ext>
            </a:extLst>
          </p:cNvPr>
          <p:cNvSpPr>
            <a:spLocks noGrp="1"/>
          </p:cNvSpPr>
          <p:nvPr>
            <p:ph type="title"/>
          </p:nvPr>
        </p:nvSpPr>
        <p:spPr>
          <a:xfrm>
            <a:off x="838200" y="18255"/>
            <a:ext cx="10515600" cy="800895"/>
          </a:xfrm>
        </p:spPr>
        <p:txBody>
          <a:bodyPr>
            <a:normAutofit fontScale="90000"/>
          </a:bodyPr>
          <a:lstStyle/>
          <a:p>
            <a:pPr algn="ctr"/>
            <a:r>
              <a:rPr lang="el-GR" sz="3200" b="1" dirty="0"/>
              <a:t>ΙΝΔΟΥΪΣΜΟΣ</a:t>
            </a:r>
            <a:br>
              <a:rPr lang="el-GR" sz="3200" b="1" dirty="0"/>
            </a:br>
            <a:r>
              <a:rPr lang="en-GB" sz="3200" b="1" dirty="0"/>
              <a:t>Samsara</a:t>
            </a:r>
            <a:endParaRPr lang="el-GR" sz="3200" dirty="0"/>
          </a:p>
        </p:txBody>
      </p:sp>
      <p:sp>
        <p:nvSpPr>
          <p:cNvPr id="3" name="Θέση περιεχομένου 2">
            <a:extLst>
              <a:ext uri="{FF2B5EF4-FFF2-40B4-BE49-F238E27FC236}">
                <a16:creationId xmlns:a16="http://schemas.microsoft.com/office/drawing/2014/main" id="{A944A9A2-65C0-10CF-E14A-351429DE9EA0}"/>
              </a:ext>
            </a:extLst>
          </p:cNvPr>
          <p:cNvSpPr>
            <a:spLocks noGrp="1"/>
          </p:cNvSpPr>
          <p:nvPr>
            <p:ph idx="1"/>
          </p:nvPr>
        </p:nvSpPr>
        <p:spPr>
          <a:xfrm>
            <a:off x="0" y="819150"/>
            <a:ext cx="12192000" cy="6020595"/>
          </a:xfrm>
        </p:spPr>
        <p:txBody>
          <a:bodyPr/>
          <a:lstStyle/>
          <a:p>
            <a:r>
              <a:rPr lang="el-GR" dirty="0"/>
              <a:t>Οι ερευνητές δεν ξέρουν πότε η αντίληψη περί </a:t>
            </a:r>
            <a:r>
              <a:rPr lang="en-GB" dirty="0"/>
              <a:t>samsara </a:t>
            </a:r>
            <a:r>
              <a:rPr lang="el-GR" dirty="0"/>
              <a:t>ήρθε στην ύπαρξη. Αυτά βρίσκονται στο αρχαίο παρελθόν. Ξέρουμε σίγουρα πως η έννοια του</a:t>
            </a:r>
            <a:r>
              <a:rPr lang="en-GB" dirty="0"/>
              <a:t> dharma </a:t>
            </a:r>
            <a:r>
              <a:rPr lang="el-GR" dirty="0"/>
              <a:t>ήρθε στην Ινδία από τους </a:t>
            </a:r>
            <a:r>
              <a:rPr lang="el-GR" dirty="0" err="1"/>
              <a:t>Άριους</a:t>
            </a:r>
            <a:r>
              <a:rPr lang="el-GR" dirty="0"/>
              <a:t>. </a:t>
            </a:r>
          </a:p>
          <a:p>
            <a:r>
              <a:rPr lang="el-GR" dirty="0"/>
              <a:t>Οι ερευνητές έχουν συμπεράνει ότι η ιδέα του</a:t>
            </a:r>
            <a:r>
              <a:rPr lang="en-GB" dirty="0"/>
              <a:t>Karma</a:t>
            </a:r>
            <a:r>
              <a:rPr lang="el-GR" dirty="0"/>
              <a:t> γεννήθηκε σε Ινδικό έδαφος γρήγορα μετά την κατάκτηση από τους </a:t>
            </a:r>
            <a:r>
              <a:rPr lang="el-GR" dirty="0" err="1"/>
              <a:t>Άριους</a:t>
            </a:r>
            <a:r>
              <a:rPr lang="el-GR" dirty="0"/>
              <a:t>. Το</a:t>
            </a:r>
            <a:r>
              <a:rPr lang="en-GB" dirty="0"/>
              <a:t> Karma </a:t>
            </a:r>
            <a:r>
              <a:rPr lang="el-GR" dirty="0"/>
              <a:t>μπορούσε να εξηγήσει γιατί μερικοί ήταν πλούσιοι και </a:t>
            </a:r>
            <a:r>
              <a:rPr lang="el-GR" dirty="0" err="1"/>
              <a:t>καλογεννημένοι</a:t>
            </a:r>
            <a:r>
              <a:rPr lang="el-GR" dirty="0"/>
              <a:t> και γιατί άλλοι υπέφεραν ως σκλάβοι. </a:t>
            </a:r>
          </a:p>
          <a:p>
            <a:r>
              <a:rPr lang="el-GR" dirty="0"/>
              <a:t>Η διδασκαλία των </a:t>
            </a:r>
            <a:r>
              <a:rPr lang="el-GR" dirty="0" err="1"/>
              <a:t>Βεδών</a:t>
            </a:r>
            <a:r>
              <a:rPr lang="el-GR" dirty="0"/>
              <a:t> έλεγε πως αν κάποιος εκπληρώσει το </a:t>
            </a:r>
            <a:r>
              <a:rPr lang="en-GB" dirty="0"/>
              <a:t>dharma</a:t>
            </a:r>
            <a:r>
              <a:rPr lang="el-GR" dirty="0"/>
              <a:t> του θα αποκτούσε καλό</a:t>
            </a:r>
            <a:r>
              <a:rPr lang="en-GB" dirty="0"/>
              <a:t> Karma</a:t>
            </a:r>
            <a:r>
              <a:rPr lang="el-GR" dirty="0"/>
              <a:t>, κάτι που θα κατέληγε σε μία καλύτερη ενσάρκωση στον επόμενο γύρο της</a:t>
            </a:r>
            <a:r>
              <a:rPr lang="en-GB" dirty="0"/>
              <a:t> samsara</a:t>
            </a:r>
            <a:r>
              <a:rPr lang="el-GR" dirty="0"/>
              <a:t>.</a:t>
            </a:r>
          </a:p>
          <a:p>
            <a:r>
              <a:rPr lang="el-GR" dirty="0"/>
              <a:t>Αυτός είναι ο τρόπος που οι ιδέες</a:t>
            </a:r>
            <a:r>
              <a:rPr lang="en-GB" dirty="0"/>
              <a:t> dharma, Karma </a:t>
            </a:r>
            <a:r>
              <a:rPr lang="el-GR" dirty="0"/>
              <a:t>και </a:t>
            </a:r>
            <a:r>
              <a:rPr lang="en-GB" dirty="0"/>
              <a:t>samsara</a:t>
            </a:r>
            <a:r>
              <a:rPr lang="el-GR" dirty="0"/>
              <a:t> σχετίζονται μεταξύ τους στον Ινδουισμό.</a:t>
            </a:r>
          </a:p>
        </p:txBody>
      </p:sp>
    </p:spTree>
    <p:extLst>
      <p:ext uri="{BB962C8B-B14F-4D97-AF65-F5344CB8AC3E}">
        <p14:creationId xmlns:p14="http://schemas.microsoft.com/office/powerpoint/2010/main" val="37665359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B11A07E-49D6-3D99-2F4D-53C53C07778D}"/>
              </a:ext>
            </a:extLst>
          </p:cNvPr>
          <p:cNvSpPr>
            <a:spLocks noGrp="1"/>
          </p:cNvSpPr>
          <p:nvPr>
            <p:ph type="title"/>
          </p:nvPr>
        </p:nvSpPr>
        <p:spPr>
          <a:xfrm>
            <a:off x="838200" y="18255"/>
            <a:ext cx="10515600" cy="781845"/>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0C42366B-5C4A-7035-D25F-361E470A3E74}"/>
              </a:ext>
            </a:extLst>
          </p:cNvPr>
          <p:cNvSpPr>
            <a:spLocks noGrp="1"/>
          </p:cNvSpPr>
          <p:nvPr>
            <p:ph idx="1"/>
          </p:nvPr>
        </p:nvSpPr>
        <p:spPr>
          <a:xfrm>
            <a:off x="0" y="885825"/>
            <a:ext cx="12192000" cy="5953920"/>
          </a:xfrm>
        </p:spPr>
        <p:txBody>
          <a:bodyPr>
            <a:normAutofit fontScale="92500"/>
          </a:bodyPr>
          <a:lstStyle/>
          <a:p>
            <a:r>
              <a:rPr lang="el-GR" dirty="0"/>
              <a:t>Το </a:t>
            </a:r>
            <a:r>
              <a:rPr lang="en-GB" b="1" dirty="0"/>
              <a:t>Karma</a:t>
            </a:r>
            <a:r>
              <a:rPr lang="el-GR" b="1" dirty="0"/>
              <a:t> </a:t>
            </a:r>
            <a:r>
              <a:rPr lang="el-GR" dirty="0"/>
              <a:t>είναι η διδασκαλία περί αιτίας και αποτελέσματος. Κάθε πράξη στη ζωή στην οποία μετέχει κανείς με αισθήματα παράγει </a:t>
            </a:r>
            <a:r>
              <a:rPr lang="en-GB" dirty="0"/>
              <a:t>Karma</a:t>
            </a:r>
            <a:r>
              <a:rPr lang="el-GR" dirty="0"/>
              <a:t>. Οι Δυτικοί μιλάνε για τα κοτόπουλα που γυρνάνε σπίτι να κουρνιάσουν και έχουν ένα λόγιο πως αυτοί που ζουν από σπαθί, θα πεθάνουν από σπαθί. Αυτές οι σκέψεις βρίσκονται κοντά στην έννοια του </a:t>
            </a:r>
            <a:r>
              <a:rPr lang="en-GB" dirty="0"/>
              <a:t>Karma</a:t>
            </a:r>
            <a:r>
              <a:rPr lang="el-GR" dirty="0"/>
              <a:t>, με τη διαφορά ότι το </a:t>
            </a:r>
            <a:r>
              <a:rPr lang="en-GB" dirty="0"/>
              <a:t>Karma</a:t>
            </a:r>
            <a:r>
              <a:rPr lang="el-GR" dirty="0"/>
              <a:t> εσωτερικά συνδέεται με την πίστη στην μετεμψύχωση. Στον Ινδουισμό, πράξεις μιας περασμένης ζωής μπορούν να επιστρέψουν σπίτι και να κουρνιάσουν τώρα σ’ αυτήν τη ζωή.</a:t>
            </a:r>
          </a:p>
          <a:p>
            <a:r>
              <a:rPr lang="el-GR" dirty="0"/>
              <a:t>Υπάρχει η σκέψη πως η ιδέα του </a:t>
            </a:r>
            <a:r>
              <a:rPr lang="en-GB" dirty="0"/>
              <a:t>Karma</a:t>
            </a:r>
            <a:r>
              <a:rPr lang="el-GR" dirty="0"/>
              <a:t> έχει την αρχή της στην παλαιά Βεδική πίστη, πως οι θυσιαστικές πράξεις των Βραχμάνων προσδιόριζαν τις λειτουργίες της φυσικής τάξης. Από αυτό αναπτύχθηκε η έννοια πως κάθε πράξη στη ζωή, όχι μόνο οι σχετικές με τη θυσία του </a:t>
            </a:r>
            <a:r>
              <a:rPr lang="en-GB" dirty="0"/>
              <a:t>Soma, </a:t>
            </a:r>
            <a:r>
              <a:rPr lang="el-GR" dirty="0"/>
              <a:t>παράγει σαν αποτέλεσμα το </a:t>
            </a:r>
            <a:r>
              <a:rPr lang="en-GB" dirty="0"/>
              <a:t>Karma</a:t>
            </a:r>
            <a:r>
              <a:rPr lang="el-GR" dirty="0"/>
              <a:t>. Πιο απλά: κάθε μία από τις σκέψεις και τις πράξεις ασκεί εντύπωση πάνω στον νου. Η εντύπωση αυτή μπορεί αρχικά να είναι δυσδιάκριτη, αν όμως η σκέψη ή η πράξη επαναληφθεί ξανά και ξανά, σχηματίζεται μία συνήθεια. Αυτές οι τάσεις μας προσδιορίζουν ως ξεχωριστές προσωπικότητες. Στην Ινδουιστική ορολογία, αυτές είναι το </a:t>
            </a:r>
            <a:r>
              <a:rPr lang="en-GB" dirty="0"/>
              <a:t>Karma</a:t>
            </a:r>
            <a:r>
              <a:rPr lang="el-GR" dirty="0"/>
              <a:t> μας.</a:t>
            </a:r>
          </a:p>
        </p:txBody>
      </p:sp>
    </p:spTree>
    <p:extLst>
      <p:ext uri="{BB962C8B-B14F-4D97-AF65-F5344CB8AC3E}">
        <p14:creationId xmlns:p14="http://schemas.microsoft.com/office/powerpoint/2010/main" val="3659951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BA49D08-2DF8-3B67-9E7C-74E1100DCBBA}"/>
              </a:ext>
            </a:extLst>
          </p:cNvPr>
          <p:cNvSpPr>
            <a:spLocks noGrp="1"/>
          </p:cNvSpPr>
          <p:nvPr>
            <p:ph type="title"/>
          </p:nvPr>
        </p:nvSpPr>
        <p:spPr>
          <a:xfrm>
            <a:off x="838200" y="18256"/>
            <a:ext cx="10515600" cy="829470"/>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53869288-ABAF-8895-A491-DD49278A44C2}"/>
              </a:ext>
            </a:extLst>
          </p:cNvPr>
          <p:cNvSpPr>
            <a:spLocks noGrp="1"/>
          </p:cNvSpPr>
          <p:nvPr>
            <p:ph idx="1"/>
          </p:nvPr>
        </p:nvSpPr>
        <p:spPr>
          <a:xfrm>
            <a:off x="0" y="847726"/>
            <a:ext cx="12192000" cy="6010274"/>
          </a:xfrm>
        </p:spPr>
        <p:txBody>
          <a:bodyPr>
            <a:normAutofit fontScale="92500" lnSpcReduction="10000"/>
          </a:bodyPr>
          <a:lstStyle/>
          <a:p>
            <a:r>
              <a:rPr lang="el-GR" dirty="0"/>
              <a:t>Οι Δυτικοί συχνά ορίζουν το </a:t>
            </a:r>
            <a:r>
              <a:rPr lang="en-GB" dirty="0"/>
              <a:t>Karma</a:t>
            </a:r>
            <a:r>
              <a:rPr lang="el-GR" dirty="0"/>
              <a:t> ως μοιρολατρία. Αυτό είναι παρανόηση. Το </a:t>
            </a:r>
            <a:r>
              <a:rPr lang="en-GB" dirty="0"/>
              <a:t>Karma</a:t>
            </a:r>
            <a:r>
              <a:rPr lang="el-GR" dirty="0"/>
              <a:t> χρησιμοποιείται για να εξηγήσει γιατί κάποιος γεννιέται πλούσιος ή φτωχός, δυνατός ή ασθενικός, σώος ή ανάπηρος, άντρας ή γυναίκα. Ο Ινδουισμός τονίζει πως αυτή η υποτιθέμενη μοίρα έχει κατακτηθεί. Η ιδέα του </a:t>
            </a:r>
            <a:r>
              <a:rPr lang="en-GB" dirty="0"/>
              <a:t>Karma</a:t>
            </a:r>
            <a:r>
              <a:rPr lang="el-GR" dirty="0"/>
              <a:t> υπογραμμίζει πως οι περασμένες σκέψεις και πράξεις μας μόνες αυτές προσδιορίζουν την παρούσα κατάστασή μας. Κατ’ αντιστοιχία, η μελλοντική κατάστασή μας εξαρτάται από τις επιλογές μας. Αυτός που υπακούει στο </a:t>
            </a:r>
            <a:r>
              <a:rPr lang="en-GB" dirty="0"/>
              <a:t>dharma </a:t>
            </a:r>
            <a:r>
              <a:rPr lang="el-GR" dirty="0"/>
              <a:t>του θα παράγει νέο </a:t>
            </a:r>
            <a:r>
              <a:rPr lang="en-GB" dirty="0"/>
              <a:t>Karma</a:t>
            </a:r>
            <a:r>
              <a:rPr lang="el-GR" dirty="0"/>
              <a:t>, που θα φέρει καλό καρπό στο μέλλον. Δύσκολα μπορεί να θεωρηθεί αυτό μοιρολατρία.</a:t>
            </a:r>
          </a:p>
          <a:p>
            <a:r>
              <a:rPr lang="el-GR" dirty="0"/>
              <a:t>Παρόλα αυτά υπάρχουν βάσιμοι λόγοι που κάνουν τη διδασκαλία για το </a:t>
            </a:r>
            <a:r>
              <a:rPr lang="en-GB" dirty="0"/>
              <a:t>Karma</a:t>
            </a:r>
            <a:r>
              <a:rPr lang="el-GR" dirty="0"/>
              <a:t> να συνδέεται με τη μοιρολατρία. Πολύ λίγοι Ινδουιστές πιστεύουν ότι η ανθρώπινη ελεύθερη θέληση μπορεί να επιτελέσει άμεσες μεταμορφώσεις. Μερικοί Ινδουιστές ασχολούνται με ασκητικές μεθόδους, για να πνίξουν κάθε παθιασμένη επιθυμία μέσα τους. Αλλά οι περισσότεροι Ινδουιστές δεν θεωρούν το παρελθόν </a:t>
            </a:r>
            <a:r>
              <a:rPr lang="en-GB" dirty="0"/>
              <a:t>Karma</a:t>
            </a:r>
            <a:r>
              <a:rPr lang="el-GR" dirty="0"/>
              <a:t> ως κάτι μπορεί να θέλησε κανείς έξω από την ύπαρξη. Αυτή η άποψη της πλειοψηφίας προτείνει πως </a:t>
            </a:r>
            <a:r>
              <a:rPr lang="el-GR" b="1" dirty="0"/>
              <a:t>εσωτερικές παρορμήσεις δεν πρέπει να καταπιέζονται, γιατί, αν γίνει τέτοια απόπειρα, οι επιθυμίες αυτές σε μελλοντικές διάρκειες ζωής απλούστατα θα ανέβουν στην επιφάνεια</a:t>
            </a:r>
            <a:r>
              <a:rPr lang="el-GR" dirty="0"/>
              <a:t>.</a:t>
            </a:r>
          </a:p>
        </p:txBody>
      </p:sp>
    </p:spTree>
    <p:extLst>
      <p:ext uri="{BB962C8B-B14F-4D97-AF65-F5344CB8AC3E}">
        <p14:creationId xmlns:p14="http://schemas.microsoft.com/office/powerpoint/2010/main" val="643459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E5DC32-0E91-96EC-441C-5A9EAE57BBF0}"/>
              </a:ext>
            </a:extLst>
          </p:cNvPr>
          <p:cNvSpPr>
            <a:spLocks noGrp="1"/>
          </p:cNvSpPr>
          <p:nvPr>
            <p:ph type="title"/>
          </p:nvPr>
        </p:nvSpPr>
        <p:spPr>
          <a:xfrm>
            <a:off x="838200" y="18256"/>
            <a:ext cx="10515600" cy="829470"/>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87854B60-D683-6C16-1FE2-FECCD57FF112}"/>
              </a:ext>
            </a:extLst>
          </p:cNvPr>
          <p:cNvSpPr>
            <a:spLocks noGrp="1"/>
          </p:cNvSpPr>
          <p:nvPr>
            <p:ph idx="1"/>
          </p:nvPr>
        </p:nvSpPr>
        <p:spPr>
          <a:xfrm>
            <a:off x="0" y="847726"/>
            <a:ext cx="12192000" cy="5992018"/>
          </a:xfrm>
        </p:spPr>
        <p:txBody>
          <a:bodyPr>
            <a:normAutofit fontScale="92500"/>
          </a:bodyPr>
          <a:lstStyle/>
          <a:p>
            <a:r>
              <a:rPr lang="el-GR" dirty="0"/>
              <a:t>Υπάρχει ένα παλαιό Ινδικό λόγιο πως μία κόμπρα που ξεφεύγει την προσοχή μας κάτω από ένα κρεβάτι ταράζει την ανάπαυση του ανθρώπου που κοιμάται εκεί. Αυτή η ιδέα εκφράζεται διαφορετικά στη νουβέλα </a:t>
            </a:r>
            <a:r>
              <a:rPr lang="en-GB" dirty="0"/>
              <a:t>“</a:t>
            </a:r>
            <a:r>
              <a:rPr lang="en-GB" dirty="0" err="1"/>
              <a:t>Siddatra</a:t>
            </a:r>
            <a:r>
              <a:rPr lang="en-GB" dirty="0"/>
              <a:t>”</a:t>
            </a:r>
            <a:r>
              <a:rPr lang="el-GR" dirty="0"/>
              <a:t>που έγραψε ο</a:t>
            </a:r>
            <a:r>
              <a:rPr lang="en-GB" dirty="0"/>
              <a:t> Hermann Hesse.</a:t>
            </a:r>
            <a:r>
              <a:rPr lang="el-GR" dirty="0"/>
              <a:t> Στην αφήγηση του </a:t>
            </a:r>
            <a:r>
              <a:rPr lang="en-GB" dirty="0"/>
              <a:t>Hesse</a:t>
            </a:r>
            <a:r>
              <a:rPr lang="el-GR" dirty="0"/>
              <a:t>, ο ήρωας (</a:t>
            </a:r>
            <a:r>
              <a:rPr lang="en-GB" dirty="0" err="1"/>
              <a:t>Siddatra</a:t>
            </a:r>
            <a:r>
              <a:rPr lang="el-GR" dirty="0"/>
              <a:t>) αρχίζει ως νεαρός θρησκευτικός Βραχμάνος, που αποφασίζει να ζήσει ασκητική ζωή στο δάσος. Εκεί νιώθει να τον πλημμυρίζει μέσα του η λαγνεία. Επιστρέφει στην πόλη, ζει με έναν αυλικό και περνάει τη ζωή του αναζητώντας τις απολαύσεις. Αφού έζησε μέσα από αυτές τις παρορμήσεις επιστρέφει στο δάσος χωρίς υπάρχοντα. Ο </a:t>
            </a:r>
            <a:r>
              <a:rPr lang="en-GB" dirty="0"/>
              <a:t>Hesse</a:t>
            </a:r>
            <a:r>
              <a:rPr lang="el-GR" dirty="0"/>
              <a:t> τονίζει πως αυτή η παρέκκλιση στην πόλη ήταν αναγκαίο μέρος στην εξέλιξη του </a:t>
            </a:r>
            <a:r>
              <a:rPr lang="en-GB" dirty="0" err="1"/>
              <a:t>Siddatra</a:t>
            </a:r>
            <a:r>
              <a:rPr lang="el-GR" dirty="0"/>
              <a:t> προς ένα υψηλότερο επίπεδο. </a:t>
            </a:r>
          </a:p>
          <a:p>
            <a:r>
              <a:rPr lang="el-GR" dirty="0"/>
              <a:t>Ένα αρχαίο ιερό Ινδουιστικό βιβλίο παρατηρεί: «</a:t>
            </a:r>
            <a:r>
              <a:rPr lang="el-GR" i="1" dirty="0"/>
              <a:t>Ο καθένας ακολουθεί τη φύση του· τι μπορεί να επιτύχουν οι απωθήσεις</a:t>
            </a:r>
            <a:r>
              <a:rPr lang="el-GR" dirty="0"/>
              <a:t>;» Ο Ινδουισμός αναγνωρίζει την αναζήτηση της απόλαυσης ως ενός νόμιμου σκοπού της ζωής, έστω και ταπεινού. Η εκπλήρωση του </a:t>
            </a:r>
            <a:r>
              <a:rPr lang="en-GB" dirty="0"/>
              <a:t>dharma </a:t>
            </a:r>
            <a:r>
              <a:rPr lang="el-GR" dirty="0"/>
              <a:t>είναι ο ύψιστος σκοπός της ζωής, και έπεται αμέσως η απόκτηση πλούτου με τίμια μέσα. Ο πιο </a:t>
            </a:r>
            <a:r>
              <a:rPr lang="el-GR" b="1" dirty="0">
                <a:solidFill>
                  <a:srgbClr val="FF0000"/>
                </a:solidFill>
              </a:rPr>
              <a:t>ταπεινός αποδεκτός σκοπός της ζωής </a:t>
            </a:r>
            <a:r>
              <a:rPr lang="el-GR" dirty="0"/>
              <a:t>είναι το </a:t>
            </a:r>
            <a:r>
              <a:rPr lang="en-GB" b="1" dirty="0">
                <a:solidFill>
                  <a:srgbClr val="FF0000"/>
                </a:solidFill>
              </a:rPr>
              <a:t>“Kama”, </a:t>
            </a:r>
            <a:r>
              <a:rPr lang="el-GR" dirty="0"/>
              <a:t>η εμπλοκή σε όλων των ειδών των απολαύσεων της ζωής.</a:t>
            </a:r>
          </a:p>
        </p:txBody>
      </p:sp>
    </p:spTree>
    <p:extLst>
      <p:ext uri="{BB962C8B-B14F-4D97-AF65-F5344CB8AC3E}">
        <p14:creationId xmlns:p14="http://schemas.microsoft.com/office/powerpoint/2010/main" val="2834864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E8E76A-CC88-9080-A38D-13C34EB7AC02}"/>
              </a:ext>
            </a:extLst>
          </p:cNvPr>
          <p:cNvSpPr>
            <a:spLocks noGrp="1"/>
          </p:cNvSpPr>
          <p:nvPr>
            <p:ph type="title"/>
          </p:nvPr>
        </p:nvSpPr>
        <p:spPr>
          <a:xfrm>
            <a:off x="838200" y="0"/>
            <a:ext cx="10515600" cy="810420"/>
          </a:xfrm>
        </p:spPr>
        <p:txBody>
          <a:bodyPr>
            <a:noAutofit/>
          </a:bodyPr>
          <a:lstStyle/>
          <a:p>
            <a:pPr algn="ctr"/>
            <a:r>
              <a:rPr lang="el-GR" sz="2400" b="1" dirty="0"/>
              <a:t>ΙΝΔΟΥΪΣΜΟΣ</a:t>
            </a:r>
            <a:br>
              <a:rPr lang="el-GR" sz="2400" b="1" dirty="0"/>
            </a:br>
            <a:r>
              <a:rPr lang="en-GB" sz="2400" b="1" dirty="0"/>
              <a:t>Karma</a:t>
            </a:r>
            <a:endParaRPr lang="el-GR" sz="2400" dirty="0"/>
          </a:p>
        </p:txBody>
      </p:sp>
      <p:sp>
        <p:nvSpPr>
          <p:cNvPr id="3" name="Θέση περιεχομένου 2">
            <a:extLst>
              <a:ext uri="{FF2B5EF4-FFF2-40B4-BE49-F238E27FC236}">
                <a16:creationId xmlns:a16="http://schemas.microsoft.com/office/drawing/2014/main" id="{B16C9896-EF1B-A91E-21BA-A2EB311C6DE5}"/>
              </a:ext>
            </a:extLst>
          </p:cNvPr>
          <p:cNvSpPr>
            <a:spLocks noGrp="1"/>
          </p:cNvSpPr>
          <p:nvPr>
            <p:ph idx="1"/>
          </p:nvPr>
        </p:nvSpPr>
        <p:spPr>
          <a:xfrm>
            <a:off x="0" y="600075"/>
            <a:ext cx="12192000" cy="6239669"/>
          </a:xfrm>
        </p:spPr>
        <p:txBody>
          <a:bodyPr>
            <a:normAutofit fontScale="92500" lnSpcReduction="10000"/>
          </a:bodyPr>
          <a:lstStyle/>
          <a:p>
            <a:r>
              <a:rPr lang="el-GR" dirty="0"/>
              <a:t>Πολλοί Δυτικοί έχουν κάνει την πρώτη και μόνη τους επαφή με τον Ινδουισμό δια της </a:t>
            </a:r>
            <a:r>
              <a:rPr lang="en-GB" i="1" dirty="0"/>
              <a:t>Kamasutra</a:t>
            </a:r>
            <a:r>
              <a:rPr lang="en-GB" dirty="0"/>
              <a:t>, </a:t>
            </a:r>
            <a:r>
              <a:rPr lang="el-GR" dirty="0"/>
              <a:t>ενός εγχειριδίου για την τέχνη του έρωτα των αισθήσεων που γράφτηκε περί τους χρόνους του Χριστού. Η επίδειξη της αποδοχής του</a:t>
            </a:r>
            <a:r>
              <a:rPr lang="en-GB" b="1" dirty="0">
                <a:solidFill>
                  <a:srgbClr val="FF0000"/>
                </a:solidFill>
              </a:rPr>
              <a:t>“Kama”</a:t>
            </a:r>
            <a:r>
              <a:rPr lang="el-GR" b="1" dirty="0">
                <a:solidFill>
                  <a:srgbClr val="FF0000"/>
                </a:solidFill>
              </a:rPr>
              <a:t> </a:t>
            </a:r>
            <a:r>
              <a:rPr lang="el-GR" dirty="0"/>
              <a:t>στην Ινδουιστική ζωή, της ερωτικής τέχνης καλύπτει τα εξωτερικά πολλών Ινδουιστικών Ιερών. Ο Ινδουισμός δεν τοποθέτησε τη χαρά των αισθήσεων στον χώρο του απαράδεκτου. </a:t>
            </a:r>
          </a:p>
          <a:p>
            <a:r>
              <a:rPr lang="el-GR" dirty="0"/>
              <a:t>Στον Ινδουισμό, οι σεξουαλικές ορμές θεωρούνται ως δυνάμεις που πρέπει να ελέγχονται, όχι να απωθούνται. Ο Ινδουιστικός ερωτισμός αναγνώρισε τους φοβερούς πειρασμούς της ζωής, χωρίς να κάνει το</a:t>
            </a:r>
            <a:r>
              <a:rPr lang="en-GB" dirty="0"/>
              <a:t> “Kama”</a:t>
            </a:r>
            <a:r>
              <a:rPr lang="el-GR" dirty="0"/>
              <a:t> ιδεώδες. Γι’ αυτό και η ερωτική τέχνη αποτυπώθηκε στο εξωτερικό του Ιερού και όχι στους κεντρικούς, πιο ιερούς χώρους.</a:t>
            </a:r>
          </a:p>
          <a:p>
            <a:r>
              <a:rPr lang="el-GR" dirty="0"/>
              <a:t>Ο Ινδουισμός πιστεύει πως </a:t>
            </a:r>
            <a:r>
              <a:rPr lang="el-GR" b="1" dirty="0"/>
              <a:t>να αγνοήσει κανείς τον εχθρό είναι πολύ πιο επικίνδυνο από την άμεση πρόκλησή του για αναμέτρηση</a:t>
            </a:r>
            <a:r>
              <a:rPr lang="el-GR" dirty="0"/>
              <a:t>. Έτσι, ο πειρασμός της πορνογραφικής γλυπτικής υποστηρίζεται ως το πρώτο βήμα προς τη ζωή της πνευματικής συγκέντρωσης. Με ελεγχόμενες αυτές τις σκέψεις, ο πιστός μπορεί να προχωρήσει στο επόμενο επίπεδο της ανόδου προς πραγματοποίηση του </a:t>
            </a:r>
            <a:r>
              <a:rPr lang="en-GB" dirty="0"/>
              <a:t>Brahman (</a:t>
            </a:r>
            <a:r>
              <a:rPr lang="el-GR" dirty="0"/>
              <a:t>αντίστοιχες θέσεις του Ιησού)</a:t>
            </a:r>
            <a:r>
              <a:rPr lang="en-GB" dirty="0"/>
              <a:t>. </a:t>
            </a:r>
            <a:r>
              <a:rPr lang="el-GR" dirty="0"/>
              <a:t>Ο Ινδουισμός έχει βρει πως ο πραγματικός ένοχος είναι η ανθρώπινη επιθυμία παρά οι εκδηλώσεις της.</a:t>
            </a:r>
          </a:p>
        </p:txBody>
      </p:sp>
    </p:spTree>
    <p:extLst>
      <p:ext uri="{BB962C8B-B14F-4D97-AF65-F5344CB8AC3E}">
        <p14:creationId xmlns:p14="http://schemas.microsoft.com/office/powerpoint/2010/main" val="1302266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E14681-1C23-6D9C-8A02-E3C056807293}"/>
              </a:ext>
            </a:extLst>
          </p:cNvPr>
          <p:cNvSpPr>
            <a:spLocks noGrp="1"/>
          </p:cNvSpPr>
          <p:nvPr>
            <p:ph type="title"/>
          </p:nvPr>
        </p:nvSpPr>
        <p:spPr>
          <a:xfrm>
            <a:off x="838200" y="18255"/>
            <a:ext cx="10515600" cy="743745"/>
          </a:xfrm>
        </p:spPr>
        <p:txBody>
          <a:bodyPr>
            <a:noAutofit/>
          </a:bodyPr>
          <a:lstStyle/>
          <a:p>
            <a:pPr algn="ctr"/>
            <a:r>
              <a:rPr lang="el-GR" sz="2400" b="1" dirty="0"/>
              <a:t>ΙΝΔΟΥΪΣΜΟΣ</a:t>
            </a:r>
            <a:br>
              <a:rPr lang="el-GR" sz="2400" b="1" dirty="0"/>
            </a:br>
            <a:r>
              <a:rPr lang="en-GB" sz="2400" b="1" dirty="0"/>
              <a:t>Karma</a:t>
            </a:r>
            <a:endParaRPr lang="el-GR" sz="2400" dirty="0"/>
          </a:p>
        </p:txBody>
      </p:sp>
      <p:sp>
        <p:nvSpPr>
          <p:cNvPr id="3" name="Θέση περιεχομένου 2">
            <a:extLst>
              <a:ext uri="{FF2B5EF4-FFF2-40B4-BE49-F238E27FC236}">
                <a16:creationId xmlns:a16="http://schemas.microsoft.com/office/drawing/2014/main" id="{48C3BE10-8CE0-C3D7-F395-A6B6C7CC7C2C}"/>
              </a:ext>
            </a:extLst>
          </p:cNvPr>
          <p:cNvSpPr>
            <a:spLocks noGrp="1"/>
          </p:cNvSpPr>
          <p:nvPr>
            <p:ph idx="1"/>
          </p:nvPr>
        </p:nvSpPr>
        <p:spPr>
          <a:xfrm>
            <a:off x="0" y="581026"/>
            <a:ext cx="12192000" cy="6276974"/>
          </a:xfrm>
        </p:spPr>
        <p:txBody>
          <a:bodyPr>
            <a:normAutofit fontScale="92500" lnSpcReduction="10000"/>
          </a:bodyPr>
          <a:lstStyle/>
          <a:p>
            <a:r>
              <a:rPr lang="el-GR" dirty="0"/>
              <a:t>Ο Ινδουισμός δίδαξε πως το </a:t>
            </a:r>
            <a:r>
              <a:rPr lang="en-GB" dirty="0"/>
              <a:t>Karma </a:t>
            </a:r>
            <a:r>
              <a:rPr lang="el-GR" dirty="0"/>
              <a:t>πρέπει να βιωθεί με τον κίνδυνο να γίνει μοιρολατρικός. Οι Ινδουιστές έχουν ένα λόγιο που λέει ότι το ψάρι της λάσπης ζει μέσα στη λάσπη, περιβάλλεται από τη λάσπη, αλλά δεν γίνεται λάσπη. Κατά τον ίδιο τρόπο, η ατομική ζωή στον κόσμο της απόλαυσης που ξοφλάει το περασμένο της </a:t>
            </a:r>
            <a:r>
              <a:rPr lang="en-GB" dirty="0"/>
              <a:t>Karma</a:t>
            </a:r>
            <a:r>
              <a:rPr lang="el-GR" dirty="0"/>
              <a:t>, μπορεί να διαλέξει απεμπλοκή του από αυτό αναπτύσσοντας την πνευματική απόσπαση. Κατορθώνοντας βαθμιαία ελευθερία του νου ή απόσπαση από τα αντικείμενα των αισθήσεων σιγά σιγά ένα πρόσωπο αναλίσκει ή καταστρέφει περασμένων ζωών </a:t>
            </a:r>
            <a:r>
              <a:rPr lang="en-GB" dirty="0"/>
              <a:t>Karma</a:t>
            </a:r>
            <a:r>
              <a:rPr lang="el-GR" dirty="0"/>
              <a:t> χωρίς να δημιουργήσει καινούργιο </a:t>
            </a:r>
            <a:r>
              <a:rPr lang="en-GB" dirty="0"/>
              <a:t>Karma</a:t>
            </a:r>
            <a:r>
              <a:rPr lang="el-GR" dirty="0"/>
              <a:t> και καθίσταται ικανό να μεταβεί σε υψηλότερο επίπεδο. Μ’ αυτόν τον τρόπο, η φιλοσοφία του </a:t>
            </a:r>
            <a:r>
              <a:rPr lang="en-GB" dirty="0"/>
              <a:t>Karma</a:t>
            </a:r>
            <a:r>
              <a:rPr lang="el-GR" dirty="0"/>
              <a:t> συνηγορεί για τη δύναμη της ανθρώπινης ελευθερίας. Στην πραγματικότητα πρόκειται για τη φιλοσοφία της πλήρους ατομικής υπευθυνότητας. </a:t>
            </a:r>
          </a:p>
          <a:p>
            <a:r>
              <a:rPr lang="el-GR" dirty="0"/>
              <a:t>Την έμφαση στην ατομική υπευθυνότητα από τον Ινδουισμό μπορούμε να δούμε στην εξήγησή του γιατί ασυνήθιστες τραγωδίες πέφτουν σε μερικούς και όχι σε άλλους. Στον Ιουδαϊσμό το βιβλίο του Ιώβ αγωνίζεται μ’ αυτό το θέμα και απαντάει με το θείο μυστήριο (σ. 93). Αντίθετα προς το βιβλίο του Ιώβ, η διδασκαλία του Ινδουισμού περί </a:t>
            </a:r>
            <a:r>
              <a:rPr lang="en-GB" dirty="0"/>
              <a:t>Karma</a:t>
            </a:r>
            <a:r>
              <a:rPr lang="el-GR" dirty="0"/>
              <a:t> παρέχει σαφή εξήγηση των ανθρώπινων παθημάτων. Το σχόλιο ενός Ινδουιστή θα μπορούσε να είναι το εξής: «</a:t>
            </a:r>
            <a:r>
              <a:rPr lang="el-GR" i="1" dirty="0"/>
              <a:t>Αν ο Ιώβ υπέφερε, αν και ήταν αγαθός στην παρούσα ζωή, αυτό έγινε εξαιτίας των κακών συνηθειών που είχε αποκτήσει από προηγούμενες ζωές</a:t>
            </a:r>
            <a:r>
              <a:rPr lang="el-GR" dirty="0"/>
              <a:t>». </a:t>
            </a:r>
          </a:p>
        </p:txBody>
      </p:sp>
    </p:spTree>
    <p:extLst>
      <p:ext uri="{BB962C8B-B14F-4D97-AF65-F5344CB8AC3E}">
        <p14:creationId xmlns:p14="http://schemas.microsoft.com/office/powerpoint/2010/main" val="31226826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654905A-1745-F795-5BF8-19B17D5463D7}"/>
              </a:ext>
            </a:extLst>
          </p:cNvPr>
          <p:cNvSpPr>
            <a:spLocks noGrp="1"/>
          </p:cNvSpPr>
          <p:nvPr>
            <p:ph type="title"/>
          </p:nvPr>
        </p:nvSpPr>
        <p:spPr>
          <a:xfrm>
            <a:off x="838200" y="18255"/>
            <a:ext cx="10515600" cy="877095"/>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BF39066E-5739-BFAF-21B5-1DE926C54C3E}"/>
              </a:ext>
            </a:extLst>
          </p:cNvPr>
          <p:cNvSpPr>
            <a:spLocks noGrp="1"/>
          </p:cNvSpPr>
          <p:nvPr>
            <p:ph idx="1"/>
          </p:nvPr>
        </p:nvSpPr>
        <p:spPr>
          <a:xfrm>
            <a:off x="0" y="895350"/>
            <a:ext cx="12192000" cy="5944395"/>
          </a:xfrm>
        </p:spPr>
        <p:txBody>
          <a:bodyPr>
            <a:normAutofit fontScale="92500" lnSpcReduction="10000"/>
          </a:bodyPr>
          <a:lstStyle/>
          <a:p>
            <a:r>
              <a:rPr lang="el-GR" dirty="0"/>
              <a:t>Η θεοδικία είναι η θεολογική εξήγηση των ανθρώπινων παθημάτων. Η πιο σαφής και ολοκληρωμένη θεοδικία που έχουμε στα κείμενα είναι η περί </a:t>
            </a:r>
            <a:r>
              <a:rPr lang="en-GB" dirty="0"/>
              <a:t>Karma</a:t>
            </a:r>
            <a:r>
              <a:rPr lang="el-GR" dirty="0"/>
              <a:t> αντίληψη του Ινδουισμού. Βλέπεις έναν κουτσό ζητιάνο στον δρόμο; Ένας Δυτικός θα σκεφτεί: «Τι σκληρή τύχη, εγώ στάθηκα τυχερός». Ο Ινδουιστής θα πει: «Όπως έσπειρε, θερίζει». Οίκτος ή συμπάθεια σε τέτοιες καταστάσεις θα ήταν αταίριαστες συγκινήσεις. Ο ανάπηρος ζητιάνος είναι άξιος για την κατάστασή του. Πραγματικά την απέκτησε μέσω των παρελθουσών σκέψεων και πράξεών του. Ίσως να άφησε άλλους ανάπηρους σε μία άλλη ζωή. Έτσι θα σκεφτόταν ένας Ινδουιστής.  </a:t>
            </a:r>
          </a:p>
          <a:p>
            <a:r>
              <a:rPr lang="el-GR" dirty="0"/>
              <a:t>Η Ινδή πρωθυπουργός </a:t>
            </a:r>
            <a:r>
              <a:rPr lang="en-GB" dirty="0"/>
              <a:t>Indira Gandhi </a:t>
            </a:r>
            <a:r>
              <a:rPr lang="el-GR" dirty="0"/>
              <a:t>κάποτε έκανε το σχόλιο ότι η έμφαση του Ινδουισμού στην </a:t>
            </a:r>
            <a:r>
              <a:rPr lang="el-GR" b="1" dirty="0">
                <a:solidFill>
                  <a:srgbClr val="FF0000"/>
                </a:solidFill>
              </a:rPr>
              <a:t>ατομική υπευθυνότητα </a:t>
            </a:r>
            <a:r>
              <a:rPr lang="el-GR" dirty="0"/>
              <a:t>ήταν για τη χώρα της και τα δύο συγχρόνως, </a:t>
            </a:r>
            <a:r>
              <a:rPr lang="el-GR" b="1" dirty="0">
                <a:effectLst>
                  <a:outerShdw blurRad="38100" dist="38100" dir="2700000" algn="tl">
                    <a:srgbClr val="000000">
                      <a:alpha val="43137"/>
                    </a:srgbClr>
                  </a:outerShdw>
                </a:effectLst>
              </a:rPr>
              <a:t>πρωταρχικής δύναμης </a:t>
            </a:r>
            <a:r>
              <a:rPr lang="el-GR" dirty="0"/>
              <a:t>και </a:t>
            </a:r>
            <a:r>
              <a:rPr lang="el-GR" b="1" dirty="0">
                <a:effectLst>
                  <a:outerShdw blurRad="38100" dist="38100" dir="2700000" algn="tl">
                    <a:srgbClr val="000000">
                      <a:alpha val="43137"/>
                    </a:srgbClr>
                  </a:outerShdw>
                </a:effectLst>
              </a:rPr>
              <a:t>θεμελιακής αδυναμίας</a:t>
            </a:r>
            <a:r>
              <a:rPr lang="el-GR" dirty="0"/>
              <a:t>. Αυτή είχε δώσει στον λαό μια εσωτερική δύναμη, αλλά τοποθέτησε και ένα παραπέτασμα μεταξύ του ατόμου και των άλλων στην κοινωνία. Θρηνούσε για το γεγονός ότι </a:t>
            </a:r>
            <a:r>
              <a:rPr lang="el-GR" b="1" dirty="0"/>
              <a:t>προγράμματα κοινωνικής βελτίωσης δεν μπορούσαν να πετύχουν στην Ινδία</a:t>
            </a:r>
            <a:r>
              <a:rPr lang="el-GR" dirty="0"/>
              <a:t>. Η περί </a:t>
            </a:r>
            <a:r>
              <a:rPr lang="en-GB" dirty="0"/>
              <a:t>Karma</a:t>
            </a:r>
            <a:r>
              <a:rPr lang="el-GR" dirty="0"/>
              <a:t> διδασκαλία προβάλλει προσκόμματα στη Δυτική αντίληψη περί κοινωνικής βελτίωσης των όρων ζωής. Το </a:t>
            </a:r>
            <a:r>
              <a:rPr lang="el-GR" dirty="0">
                <a:effectLst>
                  <a:outerShdw blurRad="38100" dist="38100" dir="2700000" algn="tl">
                    <a:srgbClr val="000000">
                      <a:alpha val="43137"/>
                    </a:srgbClr>
                  </a:outerShdw>
                </a:effectLst>
              </a:rPr>
              <a:t>δόσιμο δώρων σ’ έναν ζητιάνο </a:t>
            </a:r>
            <a:r>
              <a:rPr lang="el-GR" dirty="0"/>
              <a:t>έχει τονιστεί πάντοτε ως σημαντικό, αλλά η </a:t>
            </a:r>
            <a:r>
              <a:rPr lang="el-GR" dirty="0">
                <a:effectLst>
                  <a:outerShdw blurRad="38100" dist="38100" dir="2700000" algn="tl">
                    <a:srgbClr val="000000">
                      <a:alpha val="43137"/>
                    </a:srgbClr>
                  </a:outerShdw>
                </a:effectLst>
              </a:rPr>
              <a:t>ιδέα της κοινωνικής βελτίωσης και αλλαγής</a:t>
            </a:r>
            <a:r>
              <a:rPr lang="el-GR" dirty="0"/>
              <a:t>, ποτέ δεν επηρέασε αποτελεσματικά τη χώρα του Ινδουισμού.</a:t>
            </a:r>
          </a:p>
        </p:txBody>
      </p:sp>
    </p:spTree>
    <p:extLst>
      <p:ext uri="{BB962C8B-B14F-4D97-AF65-F5344CB8AC3E}">
        <p14:creationId xmlns:p14="http://schemas.microsoft.com/office/powerpoint/2010/main" val="18213497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4DF3AE-055D-06A8-611C-B9F1294594B8}"/>
              </a:ext>
            </a:extLst>
          </p:cNvPr>
          <p:cNvSpPr>
            <a:spLocks noGrp="1"/>
          </p:cNvSpPr>
          <p:nvPr>
            <p:ph type="title"/>
          </p:nvPr>
        </p:nvSpPr>
        <p:spPr>
          <a:xfrm>
            <a:off x="752475" y="18256"/>
            <a:ext cx="10515600" cy="562769"/>
          </a:xfrm>
        </p:spPr>
        <p:txBody>
          <a:bodyPr>
            <a:normAutofit fontScale="90000"/>
          </a:bodyPr>
          <a:lstStyle/>
          <a:p>
            <a:pPr algn="ctr"/>
            <a:r>
              <a:rPr lang="el-GR" sz="2400" b="1" dirty="0"/>
              <a:t>ΙΝΔΟΥΪΣΜΟΣ</a:t>
            </a:r>
            <a:br>
              <a:rPr lang="el-GR" sz="2400" b="1" dirty="0"/>
            </a:br>
            <a:r>
              <a:rPr lang="en-GB" sz="2400" b="1" dirty="0"/>
              <a:t>Karma</a:t>
            </a:r>
            <a:endParaRPr lang="el-GR" sz="2400" dirty="0"/>
          </a:p>
        </p:txBody>
      </p:sp>
      <p:sp>
        <p:nvSpPr>
          <p:cNvPr id="3" name="Θέση περιεχομένου 2">
            <a:extLst>
              <a:ext uri="{FF2B5EF4-FFF2-40B4-BE49-F238E27FC236}">
                <a16:creationId xmlns:a16="http://schemas.microsoft.com/office/drawing/2014/main" id="{C0187899-35E3-2353-0126-A6847129F046}"/>
              </a:ext>
            </a:extLst>
          </p:cNvPr>
          <p:cNvSpPr>
            <a:spLocks noGrp="1"/>
          </p:cNvSpPr>
          <p:nvPr>
            <p:ph idx="1"/>
          </p:nvPr>
        </p:nvSpPr>
        <p:spPr>
          <a:xfrm>
            <a:off x="0" y="504825"/>
            <a:ext cx="12192000" cy="6353175"/>
          </a:xfrm>
        </p:spPr>
        <p:txBody>
          <a:bodyPr>
            <a:normAutofit fontScale="92500" lnSpcReduction="20000"/>
          </a:bodyPr>
          <a:lstStyle/>
          <a:p>
            <a:r>
              <a:rPr lang="el-GR" dirty="0"/>
              <a:t>Με δύο λόγια, η Δύση έχει αποδεχτεί την υπόθεση ότι η κοινωνία μπορεί να υψώσει το άτομο. Αυτό όμως απορρίπτεται από τη διδασκαλία περί </a:t>
            </a:r>
            <a:r>
              <a:rPr lang="en-GB" dirty="0"/>
              <a:t>Karma</a:t>
            </a:r>
            <a:r>
              <a:rPr lang="el-GR" dirty="0"/>
              <a:t>.</a:t>
            </a:r>
          </a:p>
          <a:p>
            <a:r>
              <a:rPr lang="el-GR" dirty="0"/>
              <a:t>Κατά την περί </a:t>
            </a:r>
            <a:r>
              <a:rPr lang="en-GB" dirty="0"/>
              <a:t>Karma</a:t>
            </a:r>
            <a:r>
              <a:rPr lang="el-GR" dirty="0"/>
              <a:t> διδασκαλία </a:t>
            </a:r>
            <a:r>
              <a:rPr lang="el-GR" b="1" dirty="0">
                <a:solidFill>
                  <a:srgbClr val="FF0000"/>
                </a:solidFill>
              </a:rPr>
              <a:t>μόνο το άτομο μπορεί να υψώσει το άτομο</a:t>
            </a:r>
            <a:r>
              <a:rPr lang="el-GR" dirty="0"/>
              <a:t>.</a:t>
            </a:r>
          </a:p>
          <a:p>
            <a:r>
              <a:rPr lang="el-GR" dirty="0"/>
              <a:t>Το μονοπάτι προόδου κάθε ατόμου είναι μακρύ και με πολλές ενέδρες. Η ανάπτυξη του ατόμου από κακό σε καλό </a:t>
            </a:r>
            <a:r>
              <a:rPr lang="en-GB" dirty="0"/>
              <a:t>Karma</a:t>
            </a:r>
            <a:r>
              <a:rPr lang="el-GR" dirty="0"/>
              <a:t> κορυφώνεται τελικά στην ολοκληρωτική απελευθέρωση από τις αλυσίδες του </a:t>
            </a:r>
            <a:r>
              <a:rPr lang="en-GB" dirty="0"/>
              <a:t>Karma</a:t>
            </a:r>
            <a:r>
              <a:rPr lang="el-GR" dirty="0"/>
              <a:t>, τουλάχιστον για τους λίγους που καταλήγουν στην </a:t>
            </a:r>
            <a:r>
              <a:rPr lang="en-GB" b="1" dirty="0"/>
              <a:t>Moksha</a:t>
            </a:r>
            <a:r>
              <a:rPr lang="en-GB" dirty="0"/>
              <a:t> </a:t>
            </a:r>
            <a:r>
              <a:rPr lang="el-GR" dirty="0"/>
              <a:t>σε κάποιον κοσμικό κύκλο. Κατά την Ινδουιστική άποψη, κανένα άτομο δεν είναι υπεύθυνο για το άλλο, αλλά ευθύνεται απόλυτα για τον εαυτό του. Το </a:t>
            </a:r>
            <a:r>
              <a:rPr lang="en-GB" b="1" dirty="0"/>
              <a:t>Dharma </a:t>
            </a:r>
            <a:r>
              <a:rPr lang="el-GR" dirty="0"/>
              <a:t>(κοινωνικό καθήκον) και η </a:t>
            </a:r>
            <a:r>
              <a:rPr lang="el-GR" b="1" dirty="0"/>
              <a:t>αυταπάρνηση </a:t>
            </a:r>
            <a:r>
              <a:rPr lang="el-GR" dirty="0"/>
              <a:t>αποτελούν πρωταρχικά θέματα της παραδοσιακής Ινδουιστικής σκέψης. Ο ατομισμός της ιδέας του </a:t>
            </a:r>
            <a:r>
              <a:rPr lang="en-GB" dirty="0"/>
              <a:t>Karma</a:t>
            </a:r>
            <a:r>
              <a:rPr lang="el-GR" dirty="0"/>
              <a:t> μετριέται με κοινωνικά καθήκοντα. Αντίθετα, το Δυτικό είδος ατομισμού τονίζει ατομικά απαράγραπτα δικαιώματα ελεύθερα από κοινωνικό περιορισμό. </a:t>
            </a:r>
          </a:p>
          <a:p>
            <a:r>
              <a:rPr lang="el-GR" dirty="0"/>
              <a:t>Οι Ινδουιστές είναι πολύ ευαίσθητοι προς τη Δυτική εκτίμηση ότι η διδασκαλία του </a:t>
            </a:r>
            <a:r>
              <a:rPr lang="en-GB" dirty="0"/>
              <a:t>Karma</a:t>
            </a:r>
            <a:r>
              <a:rPr lang="el-GR" dirty="0"/>
              <a:t> είναι απλώς μία αριστοκρατική αιτιολογία για την καταπίεση των φτωχών. Έτσι, στρέφουν τον καθρέφτη της κοινωνικής κριτικής πίσω στη Δύση. Ρωτάνε: </a:t>
            </a:r>
          </a:p>
          <a:p>
            <a:pPr lvl="1">
              <a:buFont typeface="Wingdings" panose="05000000000000000000" pitchFamily="2" charset="2"/>
              <a:buChar char="v"/>
            </a:pPr>
            <a:r>
              <a:rPr lang="el-GR" dirty="0"/>
              <a:t>Δεν είναι θύματα εκμετάλλευσης οι φτωχοί της Δύσης από έναν πολιτισμό που ταυτίζει την ευτυχία με την απόκτηση υλικών αγαθών; </a:t>
            </a:r>
          </a:p>
          <a:p>
            <a:pPr lvl="1">
              <a:buFont typeface="Wingdings" panose="05000000000000000000" pitchFamily="2" charset="2"/>
              <a:buChar char="v"/>
            </a:pPr>
            <a:r>
              <a:rPr lang="el-GR" dirty="0"/>
              <a:t>Δεν υποβιβάζονται από άνθρωποι σε ζώα οι φτωχοί της Δύσης, που διδάσκονται από νήπια πως είναι απλά προϊόντα του κοινωνικού περιβάλλοντος, ανίκανα να αντισταθούν στα κακά που υπάρχουν γύρω τους; </a:t>
            </a:r>
          </a:p>
        </p:txBody>
      </p:sp>
    </p:spTree>
    <p:extLst>
      <p:ext uri="{BB962C8B-B14F-4D97-AF65-F5344CB8AC3E}">
        <p14:creationId xmlns:p14="http://schemas.microsoft.com/office/powerpoint/2010/main" val="1747769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0CC11D-FAA7-5E26-0EDA-6D2F418FA3C4}"/>
              </a:ext>
            </a:extLst>
          </p:cNvPr>
          <p:cNvSpPr>
            <a:spLocks noGrp="1"/>
          </p:cNvSpPr>
          <p:nvPr>
            <p:ph type="title"/>
          </p:nvPr>
        </p:nvSpPr>
        <p:spPr>
          <a:xfrm>
            <a:off x="838200" y="18255"/>
            <a:ext cx="10515600" cy="743745"/>
          </a:xfrm>
        </p:spPr>
        <p:txBody>
          <a:bodyPr>
            <a:normAutofit fontScale="90000"/>
          </a:bodyPr>
          <a:lstStyle/>
          <a:p>
            <a:pPr algn="ctr"/>
            <a:r>
              <a:rPr lang="el-GR" sz="3200" b="1" dirty="0"/>
              <a:t>ΙΝΔΟΥΪΣΜΟΣ</a:t>
            </a:r>
            <a:br>
              <a:rPr lang="el-GR" sz="3200" b="1" dirty="0"/>
            </a:br>
            <a:r>
              <a:rPr lang="en-GB" sz="3200" b="1" dirty="0"/>
              <a:t>Karma</a:t>
            </a:r>
            <a:endParaRPr lang="el-GR" sz="3200" dirty="0"/>
          </a:p>
        </p:txBody>
      </p:sp>
      <p:sp>
        <p:nvSpPr>
          <p:cNvPr id="3" name="Θέση περιεχομένου 2">
            <a:extLst>
              <a:ext uri="{FF2B5EF4-FFF2-40B4-BE49-F238E27FC236}">
                <a16:creationId xmlns:a16="http://schemas.microsoft.com/office/drawing/2014/main" id="{3593B0E7-C9E3-A793-1B7A-F53AF55144FB}"/>
              </a:ext>
            </a:extLst>
          </p:cNvPr>
          <p:cNvSpPr>
            <a:spLocks noGrp="1"/>
          </p:cNvSpPr>
          <p:nvPr>
            <p:ph idx="1"/>
          </p:nvPr>
        </p:nvSpPr>
        <p:spPr>
          <a:xfrm>
            <a:off x="0" y="835025"/>
            <a:ext cx="12192000" cy="6004720"/>
          </a:xfrm>
        </p:spPr>
        <p:txBody>
          <a:bodyPr>
            <a:normAutofit fontScale="92500" lnSpcReduction="20000"/>
          </a:bodyPr>
          <a:lstStyle/>
          <a:p>
            <a:r>
              <a:rPr lang="el-GR" dirty="0"/>
              <a:t>Οι Ινδουιστές πιστεύουν πως οι Δυτικές κοινωνίες παραμελούν την ψυχή. Λένε, ότι ο δυτικός ουμανισμός μετατρέπει την υλική ευμάρεια σε αναγκαία προϋπόθεση του βίου, και αυτό το σύστημα αξιών καταλήγει σε πνευματικό πνιγμό. Κατά κανόνα προσανατολισμένοι στην υπηρεσία της ανθρωπότητας, οι Δυτικοί θρησκευόμενοι πολύ εύκολα γίνονται λεία της λανθασμένη ιδέας πως είναι απαραίτητοι στον Θεό. Αυτή η αντίληψη, λένε οι Ινδουιστές, τρέφει τον εγωισμό των Δυτικών πιστών στον Χριστιανισμό και εμποδίζει τον πνευματικό τους διαφωτισμό. </a:t>
            </a:r>
          </a:p>
          <a:p>
            <a:r>
              <a:rPr lang="el-GR" dirty="0"/>
              <a:t>Ο Ινδουισμός προσβλέπει στην απελευθέρωση του ατόμου από τις ανθρώπινες επιθυμίες αντί να τονίσει την ανάγκη για υλική βελτίωση της ευρύτερης κοινωνίας. Ο Ινδουιστής επιδιώκει να εξαντλήσει το </a:t>
            </a:r>
            <a:r>
              <a:rPr lang="en-GB" dirty="0"/>
              <a:t>Karma</a:t>
            </a:r>
            <a:r>
              <a:rPr lang="el-GR" dirty="0"/>
              <a:t> που κουβαλάει από το παρελθόν, γιατί είναι το </a:t>
            </a:r>
            <a:r>
              <a:rPr lang="en-GB" dirty="0"/>
              <a:t>Karma</a:t>
            </a:r>
            <a:r>
              <a:rPr lang="el-GR" dirty="0"/>
              <a:t> που δένει την ψυχή του στην </a:t>
            </a:r>
            <a:r>
              <a:rPr lang="en-GB" dirty="0"/>
              <a:t>Samsara</a:t>
            </a:r>
            <a:r>
              <a:rPr lang="el-GR" dirty="0"/>
              <a:t>, ή τον ατελείωτο κύκλο των νέων γεννήσεων.</a:t>
            </a:r>
            <a:r>
              <a:rPr lang="en-GB" dirty="0"/>
              <a:t> </a:t>
            </a:r>
            <a:r>
              <a:rPr lang="en-GB" b="1" dirty="0">
                <a:solidFill>
                  <a:srgbClr val="FF0000"/>
                </a:solidFill>
              </a:rPr>
              <a:t>Moksha</a:t>
            </a:r>
            <a:r>
              <a:rPr lang="el-GR" b="1" dirty="0">
                <a:solidFill>
                  <a:srgbClr val="FF0000"/>
                </a:solidFill>
              </a:rPr>
              <a:t>, ή απελευθέρωση από την </a:t>
            </a:r>
            <a:r>
              <a:rPr lang="en-GB" b="1" dirty="0">
                <a:solidFill>
                  <a:srgbClr val="FF0000"/>
                </a:solidFill>
              </a:rPr>
              <a:t>Samsara</a:t>
            </a:r>
            <a:r>
              <a:rPr lang="el-GR" b="1" dirty="0">
                <a:solidFill>
                  <a:srgbClr val="FF0000"/>
                </a:solidFill>
              </a:rPr>
              <a:t>, είναι ο υπέρτατος σκοπός του Ινδουισμού</a:t>
            </a:r>
            <a:r>
              <a:rPr lang="el-GR" dirty="0"/>
              <a:t>. Καλό </a:t>
            </a:r>
            <a:r>
              <a:rPr lang="en-GB" dirty="0"/>
              <a:t>Karma</a:t>
            </a:r>
            <a:r>
              <a:rPr lang="el-GR" dirty="0"/>
              <a:t> είναι ασφαλώς καλύτερο από το κακό </a:t>
            </a:r>
            <a:r>
              <a:rPr lang="en-GB" dirty="0"/>
              <a:t>Karma</a:t>
            </a:r>
            <a:r>
              <a:rPr lang="el-GR" dirty="0"/>
              <a:t>, αλλά καθόλου </a:t>
            </a:r>
            <a:r>
              <a:rPr lang="en-GB" dirty="0"/>
              <a:t>Karma</a:t>
            </a:r>
            <a:r>
              <a:rPr lang="el-GR" dirty="0"/>
              <a:t> είναι το ιδεώδες του Ινδουιστή. </a:t>
            </a:r>
          </a:p>
          <a:p>
            <a:r>
              <a:rPr lang="el-GR" dirty="0"/>
              <a:t>Γι’ αυτόν καλό και κακό είναι έννοιες που ανήκουν στην </a:t>
            </a:r>
            <a:r>
              <a:rPr lang="en-GB" dirty="0"/>
              <a:t>Samsara</a:t>
            </a:r>
            <a:r>
              <a:rPr lang="el-GR" dirty="0"/>
              <a:t>. Απόσπαση από τέτοιες έννοιες θεωρείται ως μέσο προς την τελική απελευθέρωση. Ακόμα και μετά από την επίτευξη της νοητικής απόσπασης από κάθε εκτελούμενη πράξη, το άτομο εξακολουθεί να ζει μέχρις ότου όλο το </a:t>
            </a:r>
            <a:r>
              <a:rPr lang="en-GB" dirty="0"/>
              <a:t>Karma</a:t>
            </a:r>
            <a:r>
              <a:rPr lang="el-GR" dirty="0"/>
              <a:t> του εξαντληθεί. Τότε σπάει ο κύκλος της </a:t>
            </a:r>
            <a:r>
              <a:rPr lang="en-GB" dirty="0"/>
              <a:t>Samsara</a:t>
            </a:r>
            <a:r>
              <a:rPr lang="el-GR" dirty="0"/>
              <a:t>, και η ατομική ψυχή κάνοντας αυτό το υπέρτατο επίτευγμα βρίσκει ανάπαυση στη θεία Παρουσία. </a:t>
            </a:r>
          </a:p>
        </p:txBody>
      </p:sp>
    </p:spTree>
    <p:extLst>
      <p:ext uri="{BB962C8B-B14F-4D97-AF65-F5344CB8AC3E}">
        <p14:creationId xmlns:p14="http://schemas.microsoft.com/office/powerpoint/2010/main" val="1130902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5333AC-EC52-690C-2D2C-56667AA71663}"/>
              </a:ext>
            </a:extLst>
          </p:cNvPr>
          <p:cNvSpPr>
            <a:spLocks noGrp="1"/>
          </p:cNvSpPr>
          <p:nvPr>
            <p:ph type="title"/>
          </p:nvPr>
        </p:nvSpPr>
        <p:spPr>
          <a:xfrm>
            <a:off x="838200" y="18255"/>
            <a:ext cx="10515600" cy="781845"/>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F353235D-77E5-09F5-2CAD-55C4646C5FFA}"/>
              </a:ext>
            </a:extLst>
          </p:cNvPr>
          <p:cNvSpPr>
            <a:spLocks noGrp="1"/>
          </p:cNvSpPr>
          <p:nvPr>
            <p:ph idx="1"/>
          </p:nvPr>
        </p:nvSpPr>
        <p:spPr>
          <a:xfrm>
            <a:off x="0" y="904126"/>
            <a:ext cx="12192000" cy="5953874"/>
          </a:xfrm>
        </p:spPr>
        <p:txBody>
          <a:bodyPr>
            <a:normAutofit fontScale="92500" lnSpcReduction="10000"/>
          </a:bodyPr>
          <a:lstStyle/>
          <a:p>
            <a:r>
              <a:rPr lang="el-GR" dirty="0"/>
              <a:t>Πολλοί λίγοι Ινδουιστές κάνουν προσπάθεια να φτάσουν στην </a:t>
            </a:r>
            <a:r>
              <a:rPr lang="en-GB" b="1" dirty="0">
                <a:solidFill>
                  <a:srgbClr val="FF0000"/>
                </a:solidFill>
              </a:rPr>
              <a:t>Moksha</a:t>
            </a:r>
            <a:r>
              <a:rPr lang="el-GR" dirty="0"/>
              <a:t>, πιστεύοντας πως αυτό είναι μέσα στις δυνατότητες ολίγων κατά το τέλος του μακρινού μονοπατιού της πνευματικής εξέλιξης της </a:t>
            </a:r>
            <a:r>
              <a:rPr lang="en-GB" dirty="0"/>
              <a:t>Samsara</a:t>
            </a:r>
            <a:r>
              <a:rPr lang="el-GR" dirty="0"/>
              <a:t>. Κοινότερη είναι η εργασία για βελτιωμένη κατάσταση στις μέλλουσες γεννήσεις και ο φόβος των συνεπειών του κακού </a:t>
            </a:r>
            <a:r>
              <a:rPr lang="en-GB" dirty="0"/>
              <a:t>Karma</a:t>
            </a:r>
            <a:r>
              <a:rPr lang="el-GR" dirty="0"/>
              <a:t>. </a:t>
            </a:r>
          </a:p>
          <a:p>
            <a:r>
              <a:rPr lang="el-GR" dirty="0"/>
              <a:t>Οι Ινδουιστές διδάσκονται πως αν κάποιου τα συναισθήματα βουτήξουν στην λαγνεία, μπορεί να ξανάρθει στη ζωή ως δέντρο, δηλαδή σε μία κατάσταση κενή από συνείδηση, σε κάτι που αξίζει η αποδειχθείσα ανικανότητά του να ελέγξει τα ανθρώπινα πάθη. </a:t>
            </a:r>
          </a:p>
          <a:p>
            <a:r>
              <a:rPr lang="el-GR" dirty="0"/>
              <a:t>Μερικοί Ινδουιστές ισχυρίζονται πως άπαξ και μία ψυχή φτάσει στο ανθρώπινο επίπεδο, δεν μπορεί να ξαναγυρίσει στο ζώο, στο έντομο ή στις φυτικές μορφές ζωής. Αυτή όμως είναι μία φωνή κάποιας μειοψηφίας. </a:t>
            </a:r>
          </a:p>
          <a:p>
            <a:r>
              <a:rPr lang="el-GR" dirty="0"/>
              <a:t>Οι πιο πολλοί Ινδουιστές αναγνωρίζουν τους μεγάλους κινδύνους που διατρέχει η ανθρώπινη κατάσταση. Οι ανθρώπινες πράξεις χαρακτηρίζονται από κακότητα, διαφορετικά από ό,τι συμβαίνει με τα ζώα. Γι’ αυτό είναι μεγάλες πιθανότητες να αποκτήσει κανείς κακό </a:t>
            </a:r>
            <a:r>
              <a:rPr lang="en-GB" dirty="0"/>
              <a:t>Karma</a:t>
            </a:r>
            <a:r>
              <a:rPr lang="el-GR" dirty="0"/>
              <a:t>, όταν είναι στην ανθρώπινη κατάσταση.</a:t>
            </a:r>
          </a:p>
        </p:txBody>
      </p:sp>
    </p:spTree>
    <p:extLst>
      <p:ext uri="{BB962C8B-B14F-4D97-AF65-F5344CB8AC3E}">
        <p14:creationId xmlns:p14="http://schemas.microsoft.com/office/powerpoint/2010/main" val="25050775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4EF1A6-7ACD-FC61-B327-0D347D34D663}"/>
              </a:ext>
            </a:extLst>
          </p:cNvPr>
          <p:cNvSpPr>
            <a:spLocks noGrp="1"/>
          </p:cNvSpPr>
          <p:nvPr>
            <p:ph type="title"/>
          </p:nvPr>
        </p:nvSpPr>
        <p:spPr>
          <a:xfrm>
            <a:off x="838200" y="0"/>
            <a:ext cx="10515600" cy="923925"/>
          </a:xfrm>
        </p:spPr>
        <p:txBody>
          <a:bodyPr>
            <a:normAutofit fontScale="90000"/>
          </a:bodyPr>
          <a:lstStyle/>
          <a:p>
            <a:pPr algn="ctr"/>
            <a:r>
              <a:rPr lang="el-GR" sz="3600" b="1" dirty="0"/>
              <a:t>ΙΝΔΟΥΪΣΜΟΣ</a:t>
            </a:r>
            <a:br>
              <a:rPr lang="el-GR" sz="3600" b="1" dirty="0"/>
            </a:br>
            <a:r>
              <a:rPr lang="en-GB" sz="3600" b="1" dirty="0"/>
              <a:t>Karma</a:t>
            </a:r>
            <a:endParaRPr lang="el-GR" sz="3600" dirty="0"/>
          </a:p>
        </p:txBody>
      </p:sp>
      <p:sp>
        <p:nvSpPr>
          <p:cNvPr id="3" name="Θέση περιεχομένου 2">
            <a:extLst>
              <a:ext uri="{FF2B5EF4-FFF2-40B4-BE49-F238E27FC236}">
                <a16:creationId xmlns:a16="http://schemas.microsoft.com/office/drawing/2014/main" id="{B323BED8-F88D-F80E-DE3A-F0E34D6894B7}"/>
              </a:ext>
            </a:extLst>
          </p:cNvPr>
          <p:cNvSpPr>
            <a:spLocks noGrp="1"/>
          </p:cNvSpPr>
          <p:nvPr>
            <p:ph idx="1"/>
          </p:nvPr>
        </p:nvSpPr>
        <p:spPr>
          <a:xfrm>
            <a:off x="0" y="828674"/>
            <a:ext cx="12192000" cy="6029325"/>
          </a:xfrm>
        </p:spPr>
        <p:txBody>
          <a:bodyPr/>
          <a:lstStyle/>
          <a:p>
            <a:r>
              <a:rPr lang="el-GR" dirty="0"/>
              <a:t>Η διδαχή περί </a:t>
            </a:r>
            <a:r>
              <a:rPr lang="en-GB" dirty="0"/>
              <a:t>Karma</a:t>
            </a:r>
            <a:r>
              <a:rPr lang="el-GR" dirty="0"/>
              <a:t> είναι διαρκώς στον νου των πιστών Ινδουιστών. Καθορίζει όχι μόνο τη σχέση τους προς τη θεία αλήθεια αλλά και προς το φυσικό περιβάλλον. Και εκεί παρουσιάζεται η ειρωνεία, γιατί η έννοια του Ινδουισμού για το </a:t>
            </a:r>
            <a:r>
              <a:rPr lang="en-GB" dirty="0"/>
              <a:t>Karma</a:t>
            </a:r>
            <a:r>
              <a:rPr lang="el-GR" dirty="0"/>
              <a:t> θεμελιώνεται σε κάποια έκταση επί παρατηρήσεων και σκέψεων περί ατομικής προόδου στον τομέα της κοινωνικής και οικονομικής του καθενός κατάστασης. </a:t>
            </a:r>
          </a:p>
          <a:p>
            <a:r>
              <a:rPr lang="el-GR" dirty="0"/>
              <a:t>Γενικά, ο Ινδουιστής παρακινείται στην εκπλήρωση του </a:t>
            </a:r>
            <a:r>
              <a:rPr lang="en-GB" dirty="0"/>
              <a:t>Dharma </a:t>
            </a:r>
            <a:r>
              <a:rPr lang="el-GR" dirty="0"/>
              <a:t>της κάστας του με ελπίδα να πετύχει μία πιο ευνοϊκή ενσάρκωση στην επόμενη ζωή. Το καλό </a:t>
            </a:r>
            <a:r>
              <a:rPr lang="en-GB" dirty="0"/>
              <a:t>Karma</a:t>
            </a:r>
            <a:r>
              <a:rPr lang="el-GR" dirty="0"/>
              <a:t> έχει τις εγκόσμιες ανταμοιβές του.</a:t>
            </a:r>
          </a:p>
          <a:p>
            <a:r>
              <a:rPr lang="el-GR" dirty="0"/>
              <a:t>Η κριτική του Ινδουιστή περί Δυτικού ματεριαλισμού έχει κάποια βάση. Συγχρόνως όμως πρέπει να αναγνωριστεί ότι το συνειδός του </a:t>
            </a:r>
            <a:r>
              <a:rPr lang="en-GB" dirty="0"/>
              <a:t>Karma</a:t>
            </a:r>
            <a:r>
              <a:rPr lang="el-GR" dirty="0"/>
              <a:t> σημαίνει προσανατολισμό προς όμοιες προκαταλήψεις σε κάποιο βαθμό· αυτές καθιστούν δύσκολο να επιτευχθεί η αληθινή απόσπαση από </a:t>
            </a:r>
            <a:r>
              <a:rPr lang="el-GR"/>
              <a:t>εγκόσμιες έγνοιες. </a:t>
            </a:r>
            <a:endParaRPr lang="el-GR" dirty="0"/>
          </a:p>
        </p:txBody>
      </p:sp>
    </p:spTree>
    <p:extLst>
      <p:ext uri="{BB962C8B-B14F-4D97-AF65-F5344CB8AC3E}">
        <p14:creationId xmlns:p14="http://schemas.microsoft.com/office/powerpoint/2010/main" val="71385760"/>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1470</TotalTime>
  <Words>8253</Words>
  <Application>Microsoft Office PowerPoint</Application>
  <PresentationFormat>Ευρεία οθόνη</PresentationFormat>
  <Paragraphs>164</Paragraphs>
  <Slides>40</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40</vt:i4>
      </vt:variant>
    </vt:vector>
  </HeadingPairs>
  <TitlesOfParts>
    <vt:vector size="45" baseType="lpstr">
      <vt:lpstr>Aptos</vt:lpstr>
      <vt:lpstr>Aptos Display</vt:lpstr>
      <vt:lpstr>Arial</vt:lpstr>
      <vt:lpstr>Wingdings</vt:lpstr>
      <vt:lpstr>Θέμα του Office</vt:lpstr>
      <vt:lpstr>ΤΑ ΠΕΝΤΕ ΜΕΓΑΛΑ  ΖΩΝΤΑΝΑ ΘΡΗΣΚΕΥΜΑΤΑ ΕΝΟΤΗΤΑ 3η  Από το βιβλίο του WARD McAFEE, Μετάφραση: Σάββας Αγουρίδης, Εκδόσεις: Άρτος Ζωής, Αθήνα 2022³, σσ. 73-97</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Η Αρχαία Βεδική Θρησκεία</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Samsara</vt:lpstr>
      <vt:lpstr>ΙΝΔΟΥΪΣΜΟΣ Karma</vt:lpstr>
      <vt:lpstr>ΙΝΔΟΥΪΣΜΟΣ Karma</vt:lpstr>
      <vt:lpstr>ΙΝΔΟΥΪΣΜΟΣ Karma</vt:lpstr>
      <vt:lpstr>ΙΝΔΟΥΪΣΜΟΣ Karma</vt:lpstr>
      <vt:lpstr>ΙΝΔΟΥΪΣΜΟΣ Karma</vt:lpstr>
      <vt:lpstr>ΙΝΔΟΥΪΣΜΟΣ Karma</vt:lpstr>
      <vt:lpstr>ΙΝΔΟΥΪΣΜΟΣ Karma</vt:lpstr>
      <vt:lpstr>ΙΝΔΟΥΪΣΜΟΣ Karma</vt:lpstr>
      <vt:lpstr>ΙΝΔΟΥΪΣΜΟΣ Karma</vt:lpstr>
      <vt:lpstr>ΙΝΔΟΥΪΣΜΟΣ Karma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2026-10-27T13:41:15Z</dcterms:created>
  <dcterms:modified xsi:type="dcterms:W3CDTF">2026-10-30T13:01:05Z</dcterms:modified>
</cp:coreProperties>
</file>