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59" r:id="rId3"/>
    <p:sldId id="257" r:id="rId4"/>
    <p:sldId id="258" r:id="rId5"/>
    <p:sldId id="260" r:id="rId6"/>
    <p:sldId id="261" r:id="rId7"/>
    <p:sldId id="262" r:id="rId8"/>
    <p:sldId id="263" r:id="rId9"/>
    <p:sldId id="287" r:id="rId10"/>
    <p:sldId id="286" r:id="rId11"/>
    <p:sldId id="285" r:id="rId12"/>
    <p:sldId id="284" r:id="rId13"/>
    <p:sldId id="283" r:id="rId14"/>
    <p:sldId id="282" r:id="rId15"/>
    <p:sldId id="281" r:id="rId16"/>
    <p:sldId id="288" r:id="rId17"/>
    <p:sldId id="264" r:id="rId18"/>
    <p:sldId id="265" r:id="rId19"/>
    <p:sldId id="266" r:id="rId20"/>
    <p:sldId id="267" r:id="rId21"/>
    <p:sldId id="268" r:id="rId22"/>
    <p:sldId id="269" r:id="rId23"/>
    <p:sldId id="296" r:id="rId24"/>
    <p:sldId id="297" r:id="rId25"/>
    <p:sldId id="298" r:id="rId26"/>
    <p:sldId id="299" r:id="rId27"/>
    <p:sldId id="300" r:id="rId28"/>
    <p:sldId id="301" r:id="rId29"/>
    <p:sldId id="270" r:id="rId30"/>
    <p:sldId id="289" r:id="rId31"/>
    <p:sldId id="290" r:id="rId32"/>
    <p:sldId id="291" r:id="rId33"/>
    <p:sldId id="292" r:id="rId34"/>
    <p:sldId id="293" r:id="rId35"/>
    <p:sldId id="294" r:id="rId36"/>
    <p:sldId id="295" r:id="rId37"/>
    <p:sldId id="275" r:id="rId38"/>
    <p:sldId id="271" r:id="rId39"/>
    <p:sldId id="272" r:id="rId40"/>
    <p:sldId id="273" r:id="rId41"/>
    <p:sldId id="274" r:id="rId42"/>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EA6E3C-E75D-4D87-9AFB-5534EA935C45}" v="191" dt="2026-11-04T21:50:13.6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94660"/>
  </p:normalViewPr>
  <p:slideViewPr>
    <p:cSldViewPr snapToGrid="0">
      <p:cViewPr varScale="1">
        <p:scale>
          <a:sx n="100" d="100"/>
          <a:sy n="100" d="100"/>
        </p:scale>
        <p:origin x="91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KARAMPELIA" userId="9dfcc2cac66bf474" providerId="LiveId" clId="{0FEA5FD1-C4E6-4F77-AB0B-A52281635803}"/>
    <pc:docChg chg="undo custSel addSld delSld modSld modShowInfo">
      <pc:chgData name="MARIA KARAMPELIA" userId="9dfcc2cac66bf474" providerId="LiveId" clId="{0FEA5FD1-C4E6-4F77-AB0B-A52281635803}" dt="2026-11-06T12:40:44.272" v="51845" actId="20577"/>
      <pc:docMkLst>
        <pc:docMk/>
      </pc:docMkLst>
      <pc:sldChg chg="modSp mod">
        <pc:chgData name="MARIA KARAMPELIA" userId="9dfcc2cac66bf474" providerId="LiveId" clId="{0FEA5FD1-C4E6-4F77-AB0B-A52281635803}" dt="2026-10-30T14:08:33.711" v="2720" actId="113"/>
        <pc:sldMkLst>
          <pc:docMk/>
          <pc:sldMk cId="3780391456" sldId="257"/>
        </pc:sldMkLst>
        <pc:spChg chg="mod">
          <ac:chgData name="MARIA KARAMPELIA" userId="9dfcc2cac66bf474" providerId="LiveId" clId="{0FEA5FD1-C4E6-4F77-AB0B-A52281635803}" dt="2026-10-30T14:08:33.711" v="2720" actId="113"/>
          <ac:spMkLst>
            <pc:docMk/>
            <pc:sldMk cId="3780391456" sldId="257"/>
            <ac:spMk id="3" creationId="{BC022D8E-A1C2-15EA-DD18-0FFBE9C10DC6}"/>
          </ac:spMkLst>
        </pc:spChg>
      </pc:sldChg>
      <pc:sldChg chg="modSp mod">
        <pc:chgData name="MARIA KARAMPELIA" userId="9dfcc2cac66bf474" providerId="LiveId" clId="{0FEA5FD1-C4E6-4F77-AB0B-A52281635803}" dt="2026-10-30T14:30:41.355" v="4215" actId="113"/>
        <pc:sldMkLst>
          <pc:docMk/>
          <pc:sldMk cId="1263471205" sldId="258"/>
        </pc:sldMkLst>
        <pc:spChg chg="mod">
          <ac:chgData name="MARIA KARAMPELIA" userId="9dfcc2cac66bf474" providerId="LiveId" clId="{0FEA5FD1-C4E6-4F77-AB0B-A52281635803}" dt="2026-10-30T14:30:41.355" v="4215" actId="113"/>
          <ac:spMkLst>
            <pc:docMk/>
            <pc:sldMk cId="1263471205" sldId="258"/>
            <ac:spMk id="3" creationId="{66C0FE92-1B2B-BD8E-C155-A16C1433D6F4}"/>
          </ac:spMkLst>
        </pc:spChg>
      </pc:sldChg>
      <pc:sldChg chg="modSp mod modNotesTx">
        <pc:chgData name="MARIA KARAMPELIA" userId="9dfcc2cac66bf474" providerId="LiveId" clId="{0FEA5FD1-C4E6-4F77-AB0B-A52281635803}" dt="2026-10-30T13:55:01.061" v="1525" actId="20577"/>
        <pc:sldMkLst>
          <pc:docMk/>
          <pc:sldMk cId="55950638" sldId="259"/>
        </pc:sldMkLst>
        <pc:spChg chg="mod">
          <ac:chgData name="MARIA KARAMPELIA" userId="9dfcc2cac66bf474" providerId="LiveId" clId="{0FEA5FD1-C4E6-4F77-AB0B-A52281635803}" dt="2026-10-30T13:54:09.303" v="1515" actId="27636"/>
          <ac:spMkLst>
            <pc:docMk/>
            <pc:sldMk cId="55950638" sldId="259"/>
            <ac:spMk id="2" creationId="{3FB43F54-B61A-8809-2AF6-DD26CE9C1B32}"/>
          </ac:spMkLst>
        </pc:spChg>
        <pc:spChg chg="mod">
          <ac:chgData name="MARIA KARAMPELIA" userId="9dfcc2cac66bf474" providerId="LiveId" clId="{0FEA5FD1-C4E6-4F77-AB0B-A52281635803}" dt="2026-10-30T13:55:01.061" v="1525" actId="20577"/>
          <ac:spMkLst>
            <pc:docMk/>
            <pc:sldMk cId="55950638" sldId="259"/>
            <ac:spMk id="3" creationId="{1DF14997-F26D-3259-3CE4-E4D4B08E9361}"/>
          </ac:spMkLst>
        </pc:spChg>
      </pc:sldChg>
      <pc:sldChg chg="modSp mod">
        <pc:chgData name="MARIA KARAMPELIA" userId="9dfcc2cac66bf474" providerId="LiveId" clId="{0FEA5FD1-C4E6-4F77-AB0B-A52281635803}" dt="2026-11-03T18:58:10.290" v="5241" actId="20577"/>
        <pc:sldMkLst>
          <pc:docMk/>
          <pc:sldMk cId="4003314693" sldId="260"/>
        </pc:sldMkLst>
        <pc:spChg chg="mod">
          <ac:chgData name="MARIA KARAMPELIA" userId="9dfcc2cac66bf474" providerId="LiveId" clId="{0FEA5FD1-C4E6-4F77-AB0B-A52281635803}" dt="2026-11-03T18:58:10.290" v="5241" actId="20577"/>
          <ac:spMkLst>
            <pc:docMk/>
            <pc:sldMk cId="4003314693" sldId="260"/>
            <ac:spMk id="3" creationId="{02D801A0-B4E8-9425-046F-6D6F9FC6F099}"/>
          </ac:spMkLst>
        </pc:spChg>
      </pc:sldChg>
      <pc:sldChg chg="modSp mod">
        <pc:chgData name="MARIA KARAMPELIA" userId="9dfcc2cac66bf474" providerId="LiveId" clId="{0FEA5FD1-C4E6-4F77-AB0B-A52281635803}" dt="2026-11-03T19:12:25.272" v="6334" actId="14100"/>
        <pc:sldMkLst>
          <pc:docMk/>
          <pc:sldMk cId="2995657810" sldId="261"/>
        </pc:sldMkLst>
        <pc:spChg chg="mod">
          <ac:chgData name="MARIA KARAMPELIA" userId="9dfcc2cac66bf474" providerId="LiveId" clId="{0FEA5FD1-C4E6-4F77-AB0B-A52281635803}" dt="2026-11-03T19:12:25.272" v="6334" actId="14100"/>
          <ac:spMkLst>
            <pc:docMk/>
            <pc:sldMk cId="2995657810" sldId="261"/>
            <ac:spMk id="3" creationId="{5DF89206-33E0-1E19-380F-30A6F594D4D3}"/>
          </ac:spMkLst>
        </pc:spChg>
      </pc:sldChg>
      <pc:sldChg chg="modSp mod">
        <pc:chgData name="MARIA KARAMPELIA" userId="9dfcc2cac66bf474" providerId="LiveId" clId="{0FEA5FD1-C4E6-4F77-AB0B-A52281635803}" dt="2026-11-03T19:42:21.087" v="7994" actId="113"/>
        <pc:sldMkLst>
          <pc:docMk/>
          <pc:sldMk cId="1965828862" sldId="262"/>
        </pc:sldMkLst>
        <pc:spChg chg="mod">
          <ac:chgData name="MARIA KARAMPELIA" userId="9dfcc2cac66bf474" providerId="LiveId" clId="{0FEA5FD1-C4E6-4F77-AB0B-A52281635803}" dt="2026-11-03T19:41:14.184" v="7984" actId="1076"/>
          <ac:spMkLst>
            <pc:docMk/>
            <pc:sldMk cId="1965828862" sldId="262"/>
            <ac:spMk id="2" creationId="{E870CF55-667C-B89B-9325-C4C834ED636A}"/>
          </ac:spMkLst>
        </pc:spChg>
        <pc:spChg chg="mod">
          <ac:chgData name="MARIA KARAMPELIA" userId="9dfcc2cac66bf474" providerId="LiveId" clId="{0FEA5FD1-C4E6-4F77-AB0B-A52281635803}" dt="2026-11-03T19:42:21.087" v="7994" actId="113"/>
          <ac:spMkLst>
            <pc:docMk/>
            <pc:sldMk cId="1965828862" sldId="262"/>
            <ac:spMk id="3" creationId="{26FE019E-B24E-5D51-A2F8-52A6D9AE1364}"/>
          </ac:spMkLst>
        </pc:spChg>
      </pc:sldChg>
      <pc:sldChg chg="modSp mod">
        <pc:chgData name="MARIA KARAMPELIA" userId="9dfcc2cac66bf474" providerId="LiveId" clId="{0FEA5FD1-C4E6-4F77-AB0B-A52281635803}" dt="2026-11-03T20:03:33.979" v="9554" actId="27636"/>
        <pc:sldMkLst>
          <pc:docMk/>
          <pc:sldMk cId="1596643926" sldId="263"/>
        </pc:sldMkLst>
        <pc:spChg chg="mod">
          <ac:chgData name="MARIA KARAMPELIA" userId="9dfcc2cac66bf474" providerId="LiveId" clId="{0FEA5FD1-C4E6-4F77-AB0B-A52281635803}" dt="2026-11-03T19:59:49.208" v="9299" actId="14100"/>
          <ac:spMkLst>
            <pc:docMk/>
            <pc:sldMk cId="1596643926" sldId="263"/>
            <ac:spMk id="2" creationId="{29A14B71-2EA6-BC79-C58D-8CF9AC782158}"/>
          </ac:spMkLst>
        </pc:spChg>
        <pc:spChg chg="mod">
          <ac:chgData name="MARIA KARAMPELIA" userId="9dfcc2cac66bf474" providerId="LiveId" clId="{0FEA5FD1-C4E6-4F77-AB0B-A52281635803}" dt="2026-11-03T20:03:33.979" v="9554" actId="27636"/>
          <ac:spMkLst>
            <pc:docMk/>
            <pc:sldMk cId="1596643926" sldId="263"/>
            <ac:spMk id="3" creationId="{22721566-64B9-F13F-DEDB-BD85D4435CB8}"/>
          </ac:spMkLst>
        </pc:spChg>
      </pc:sldChg>
      <pc:sldChg chg="addSp delSp modSp mod">
        <pc:chgData name="MARIA KARAMPELIA" userId="9dfcc2cac66bf474" providerId="LiveId" clId="{0FEA5FD1-C4E6-4F77-AB0B-A52281635803}" dt="2026-11-04T11:04:37.389" v="20557" actId="20577"/>
        <pc:sldMkLst>
          <pc:docMk/>
          <pc:sldMk cId="2313743944" sldId="264"/>
        </pc:sldMkLst>
        <pc:spChg chg="mod">
          <ac:chgData name="MARIA KARAMPELIA" userId="9dfcc2cac66bf474" providerId="LiveId" clId="{0FEA5FD1-C4E6-4F77-AB0B-A52281635803}" dt="2026-11-04T11:04:37.389" v="20557" actId="20577"/>
          <ac:spMkLst>
            <pc:docMk/>
            <pc:sldMk cId="2313743944" sldId="264"/>
            <ac:spMk id="3" creationId="{7C02F40F-F395-87A0-3B27-CCB820973742}"/>
          </ac:spMkLst>
        </pc:spChg>
      </pc:sldChg>
      <pc:sldChg chg="modSp mod">
        <pc:chgData name="MARIA KARAMPELIA" userId="9dfcc2cac66bf474" providerId="LiveId" clId="{0FEA5FD1-C4E6-4F77-AB0B-A52281635803}" dt="2026-11-06T11:55:10.174" v="51830" actId="20577"/>
        <pc:sldMkLst>
          <pc:docMk/>
          <pc:sldMk cId="2682650076" sldId="265"/>
        </pc:sldMkLst>
        <pc:spChg chg="mod">
          <ac:chgData name="MARIA KARAMPELIA" userId="9dfcc2cac66bf474" providerId="LiveId" clId="{0FEA5FD1-C4E6-4F77-AB0B-A52281635803}" dt="2026-11-06T11:55:10.174" v="51830" actId="20577"/>
          <ac:spMkLst>
            <pc:docMk/>
            <pc:sldMk cId="2682650076" sldId="265"/>
            <ac:spMk id="3" creationId="{A67FDE4A-0C73-90EC-0ADB-FCC925E060EC}"/>
          </ac:spMkLst>
        </pc:spChg>
      </pc:sldChg>
      <pc:sldChg chg="modSp mod">
        <pc:chgData name="MARIA KARAMPELIA" userId="9dfcc2cac66bf474" providerId="LiveId" clId="{0FEA5FD1-C4E6-4F77-AB0B-A52281635803}" dt="2026-11-04T11:37:25.134" v="23049" actId="113"/>
        <pc:sldMkLst>
          <pc:docMk/>
          <pc:sldMk cId="3104370026" sldId="266"/>
        </pc:sldMkLst>
        <pc:spChg chg="mod">
          <ac:chgData name="MARIA KARAMPELIA" userId="9dfcc2cac66bf474" providerId="LiveId" clId="{0FEA5FD1-C4E6-4F77-AB0B-A52281635803}" dt="2026-11-04T11:37:25.134" v="23049" actId="113"/>
          <ac:spMkLst>
            <pc:docMk/>
            <pc:sldMk cId="3104370026" sldId="266"/>
            <ac:spMk id="3" creationId="{A523170E-905D-6988-A1BB-A2A0376ACBD3}"/>
          </ac:spMkLst>
        </pc:spChg>
      </pc:sldChg>
      <pc:sldChg chg="modSp mod">
        <pc:chgData name="MARIA KARAMPELIA" userId="9dfcc2cac66bf474" providerId="LiveId" clId="{0FEA5FD1-C4E6-4F77-AB0B-A52281635803}" dt="2026-11-06T12:00:15.813" v="51831" actId="20577"/>
        <pc:sldMkLst>
          <pc:docMk/>
          <pc:sldMk cId="2358075111" sldId="267"/>
        </pc:sldMkLst>
        <pc:spChg chg="mod">
          <ac:chgData name="MARIA KARAMPELIA" userId="9dfcc2cac66bf474" providerId="LiveId" clId="{0FEA5FD1-C4E6-4F77-AB0B-A52281635803}" dt="2026-11-06T12:00:15.813" v="51831" actId="20577"/>
          <ac:spMkLst>
            <pc:docMk/>
            <pc:sldMk cId="2358075111" sldId="267"/>
            <ac:spMk id="3" creationId="{E553E4D4-6533-3416-0377-2C4E1F118950}"/>
          </ac:spMkLst>
        </pc:spChg>
      </pc:sldChg>
      <pc:sldChg chg="modSp mod">
        <pc:chgData name="MARIA KARAMPELIA" userId="9dfcc2cac66bf474" providerId="LiveId" clId="{0FEA5FD1-C4E6-4F77-AB0B-A52281635803}" dt="2026-11-04T12:18:40.122" v="25956" actId="113"/>
        <pc:sldMkLst>
          <pc:docMk/>
          <pc:sldMk cId="1079887493" sldId="268"/>
        </pc:sldMkLst>
        <pc:spChg chg="mod">
          <ac:chgData name="MARIA KARAMPELIA" userId="9dfcc2cac66bf474" providerId="LiveId" clId="{0FEA5FD1-C4E6-4F77-AB0B-A52281635803}" dt="2026-11-04T12:17:15.563" v="25942" actId="255"/>
          <ac:spMkLst>
            <pc:docMk/>
            <pc:sldMk cId="1079887493" sldId="268"/>
            <ac:spMk id="2" creationId="{03678FCF-B254-A9B7-1B70-7ECEF9B84FF2}"/>
          </ac:spMkLst>
        </pc:spChg>
        <pc:spChg chg="mod">
          <ac:chgData name="MARIA KARAMPELIA" userId="9dfcc2cac66bf474" providerId="LiveId" clId="{0FEA5FD1-C4E6-4F77-AB0B-A52281635803}" dt="2026-11-04T12:18:40.122" v="25956" actId="113"/>
          <ac:spMkLst>
            <pc:docMk/>
            <pc:sldMk cId="1079887493" sldId="268"/>
            <ac:spMk id="3" creationId="{FC5F483E-CD5C-0D2F-0644-15F7C565C5A4}"/>
          </ac:spMkLst>
        </pc:spChg>
      </pc:sldChg>
      <pc:sldChg chg="modSp mod">
        <pc:chgData name="MARIA KARAMPELIA" userId="9dfcc2cac66bf474" providerId="LiveId" clId="{0FEA5FD1-C4E6-4F77-AB0B-A52281635803}" dt="2026-11-04T12:35:30.039" v="27494" actId="207"/>
        <pc:sldMkLst>
          <pc:docMk/>
          <pc:sldMk cId="1949542578" sldId="269"/>
        </pc:sldMkLst>
        <pc:spChg chg="mod">
          <ac:chgData name="MARIA KARAMPELIA" userId="9dfcc2cac66bf474" providerId="LiveId" clId="{0FEA5FD1-C4E6-4F77-AB0B-A52281635803}" dt="2026-11-04T12:35:30.039" v="27494" actId="207"/>
          <ac:spMkLst>
            <pc:docMk/>
            <pc:sldMk cId="1949542578" sldId="269"/>
            <ac:spMk id="3" creationId="{CC9BE56B-49FB-C397-185F-C6B1FB8D010B}"/>
          </ac:spMkLst>
        </pc:spChg>
      </pc:sldChg>
      <pc:sldChg chg="modSp mod">
        <pc:chgData name="MARIA KARAMPELIA" userId="9dfcc2cac66bf474" providerId="LiveId" clId="{0FEA5FD1-C4E6-4F77-AB0B-A52281635803}" dt="2026-11-06T12:18:48.259" v="51840" actId="20577"/>
        <pc:sldMkLst>
          <pc:docMk/>
          <pc:sldMk cId="439146553" sldId="270"/>
        </pc:sldMkLst>
        <pc:spChg chg="mod">
          <ac:chgData name="MARIA KARAMPELIA" userId="9dfcc2cac66bf474" providerId="LiveId" clId="{0FEA5FD1-C4E6-4F77-AB0B-A52281635803}" dt="2026-11-06T12:18:48.259" v="51840" actId="20577"/>
          <ac:spMkLst>
            <pc:docMk/>
            <pc:sldMk cId="439146553" sldId="270"/>
            <ac:spMk id="3" creationId="{91BFCC33-9CC6-8C46-7DD5-2BFC2F0A3817}"/>
          </ac:spMkLst>
        </pc:spChg>
      </pc:sldChg>
      <pc:sldChg chg="modSp mod modNotesTx">
        <pc:chgData name="MARIA KARAMPELIA" userId="9dfcc2cac66bf474" providerId="LiveId" clId="{0FEA5FD1-C4E6-4F77-AB0B-A52281635803}" dt="2026-11-04T21:15:13.399" v="48480" actId="27636"/>
        <pc:sldMkLst>
          <pc:docMk/>
          <pc:sldMk cId="2165771546" sldId="271"/>
        </pc:sldMkLst>
        <pc:spChg chg="mod">
          <ac:chgData name="MARIA KARAMPELIA" userId="9dfcc2cac66bf474" providerId="LiveId" clId="{0FEA5FD1-C4E6-4F77-AB0B-A52281635803}" dt="2026-11-04T21:15:13.399" v="48480" actId="27636"/>
          <ac:spMkLst>
            <pc:docMk/>
            <pc:sldMk cId="2165771546" sldId="271"/>
            <ac:spMk id="3" creationId="{7A5E4743-E792-0AB7-5F95-3CC9EAFDEB07}"/>
          </ac:spMkLst>
        </pc:spChg>
      </pc:sldChg>
      <pc:sldChg chg="modSp mod">
        <pc:chgData name="MARIA KARAMPELIA" userId="9dfcc2cac66bf474" providerId="LiveId" clId="{0FEA5FD1-C4E6-4F77-AB0B-A52281635803}" dt="2026-11-06T12:39:35.054" v="51843" actId="20577"/>
        <pc:sldMkLst>
          <pc:docMk/>
          <pc:sldMk cId="2151115720" sldId="272"/>
        </pc:sldMkLst>
        <pc:spChg chg="mod">
          <ac:chgData name="MARIA KARAMPELIA" userId="9dfcc2cac66bf474" providerId="LiveId" clId="{0FEA5FD1-C4E6-4F77-AB0B-A52281635803}" dt="2026-11-06T12:39:35.054" v="51843" actId="20577"/>
          <ac:spMkLst>
            <pc:docMk/>
            <pc:sldMk cId="2151115720" sldId="272"/>
            <ac:spMk id="3" creationId="{5ABE37B9-2B5D-DFE2-9621-0933F76FF2F0}"/>
          </ac:spMkLst>
        </pc:spChg>
      </pc:sldChg>
      <pc:sldChg chg="modSp mod">
        <pc:chgData name="MARIA KARAMPELIA" userId="9dfcc2cac66bf474" providerId="LiveId" clId="{0FEA5FD1-C4E6-4F77-AB0B-A52281635803}" dt="2026-11-06T12:40:44.272" v="51845" actId="20577"/>
        <pc:sldMkLst>
          <pc:docMk/>
          <pc:sldMk cId="1117585069" sldId="273"/>
        </pc:sldMkLst>
        <pc:spChg chg="mod">
          <ac:chgData name="MARIA KARAMPELIA" userId="9dfcc2cac66bf474" providerId="LiveId" clId="{0FEA5FD1-C4E6-4F77-AB0B-A52281635803}" dt="2026-11-06T12:40:44.272" v="51845" actId="20577"/>
          <ac:spMkLst>
            <pc:docMk/>
            <pc:sldMk cId="1117585069" sldId="273"/>
            <ac:spMk id="3" creationId="{F899CA6E-10E8-2797-3716-4F62A3B20E61}"/>
          </ac:spMkLst>
        </pc:spChg>
      </pc:sldChg>
      <pc:sldChg chg="modSp mod">
        <pc:chgData name="MARIA KARAMPELIA" userId="9dfcc2cac66bf474" providerId="LiveId" clId="{0FEA5FD1-C4E6-4F77-AB0B-A52281635803}" dt="2026-11-04T21:50:17.408" v="51818" actId="255"/>
        <pc:sldMkLst>
          <pc:docMk/>
          <pc:sldMk cId="618503997" sldId="274"/>
        </pc:sldMkLst>
        <pc:spChg chg="mod">
          <ac:chgData name="MARIA KARAMPELIA" userId="9dfcc2cac66bf474" providerId="LiveId" clId="{0FEA5FD1-C4E6-4F77-AB0B-A52281635803}" dt="2026-11-04T21:50:17.408" v="51818" actId="255"/>
          <ac:spMkLst>
            <pc:docMk/>
            <pc:sldMk cId="618503997" sldId="274"/>
            <ac:spMk id="3" creationId="{CC5BE8FE-0C6D-B4DB-7445-BECEEE66E1A9}"/>
          </ac:spMkLst>
        </pc:spChg>
      </pc:sldChg>
      <pc:sldChg chg="modSp mod">
        <pc:chgData name="MARIA KARAMPELIA" userId="9dfcc2cac66bf474" providerId="LiveId" clId="{0FEA5FD1-C4E6-4F77-AB0B-A52281635803}" dt="2026-11-04T20:57:44.355" v="47004" actId="113"/>
        <pc:sldMkLst>
          <pc:docMk/>
          <pc:sldMk cId="703146670" sldId="275"/>
        </pc:sldMkLst>
        <pc:spChg chg="mod">
          <ac:chgData name="MARIA KARAMPELIA" userId="9dfcc2cac66bf474" providerId="LiveId" clId="{0FEA5FD1-C4E6-4F77-AB0B-A52281635803}" dt="2026-11-04T20:57:44.355" v="47004" actId="113"/>
          <ac:spMkLst>
            <pc:docMk/>
            <pc:sldMk cId="703146670" sldId="275"/>
            <ac:spMk id="3" creationId="{F779AC24-9E8E-9CED-578B-D16BD9C7BA17}"/>
          </ac:spMkLst>
        </pc:spChg>
      </pc:sldChg>
      <pc:sldChg chg="modSp new mod">
        <pc:chgData name="MARIA KARAMPELIA" userId="9dfcc2cac66bf474" providerId="LiveId" clId="{0FEA5FD1-C4E6-4F77-AB0B-A52281635803}" dt="2026-11-03T22:01:02.861" v="18143" actId="20577"/>
        <pc:sldMkLst>
          <pc:docMk/>
          <pc:sldMk cId="809204655" sldId="281"/>
        </pc:sldMkLst>
        <pc:spChg chg="mod">
          <ac:chgData name="MARIA KARAMPELIA" userId="9dfcc2cac66bf474" providerId="LiveId" clId="{0FEA5FD1-C4E6-4F77-AB0B-A52281635803}" dt="2026-11-03T19:44:16.141" v="8013" actId="14100"/>
          <ac:spMkLst>
            <pc:docMk/>
            <pc:sldMk cId="809204655" sldId="281"/>
            <ac:spMk id="2" creationId="{9F9F96D1-EAAF-5931-3837-A66EDCC5AB57}"/>
          </ac:spMkLst>
        </pc:spChg>
        <pc:spChg chg="mod">
          <ac:chgData name="MARIA KARAMPELIA" userId="9dfcc2cac66bf474" providerId="LiveId" clId="{0FEA5FD1-C4E6-4F77-AB0B-A52281635803}" dt="2026-11-03T22:01:02.861" v="18143" actId="20577"/>
          <ac:spMkLst>
            <pc:docMk/>
            <pc:sldMk cId="809204655" sldId="281"/>
            <ac:spMk id="3" creationId="{DF3AE572-C2C1-D2C8-8276-A72E0D809BF0}"/>
          </ac:spMkLst>
        </pc:spChg>
      </pc:sldChg>
      <pc:sldChg chg="modSp add mod">
        <pc:chgData name="MARIA KARAMPELIA" userId="9dfcc2cac66bf474" providerId="LiveId" clId="{0FEA5FD1-C4E6-4F77-AB0B-A52281635803}" dt="2026-11-03T21:47:48.742" v="16893" actId="20577"/>
        <pc:sldMkLst>
          <pc:docMk/>
          <pc:sldMk cId="584258641" sldId="282"/>
        </pc:sldMkLst>
        <pc:spChg chg="mod">
          <ac:chgData name="MARIA KARAMPELIA" userId="9dfcc2cac66bf474" providerId="LiveId" clId="{0FEA5FD1-C4E6-4F77-AB0B-A52281635803}" dt="2026-11-03T21:47:48.742" v="16893" actId="20577"/>
          <ac:spMkLst>
            <pc:docMk/>
            <pc:sldMk cId="584258641" sldId="282"/>
            <ac:spMk id="3" creationId="{D4AA39AA-E754-3138-BD6A-B0D66546E49B}"/>
          </ac:spMkLst>
        </pc:spChg>
      </pc:sldChg>
      <pc:sldChg chg="modSp add mod">
        <pc:chgData name="MARIA KARAMPELIA" userId="9dfcc2cac66bf474" providerId="LiveId" clId="{0FEA5FD1-C4E6-4F77-AB0B-A52281635803}" dt="2026-11-03T21:23:28.903" v="15600" actId="20577"/>
        <pc:sldMkLst>
          <pc:docMk/>
          <pc:sldMk cId="524402835" sldId="283"/>
        </pc:sldMkLst>
        <pc:spChg chg="mod">
          <ac:chgData name="MARIA KARAMPELIA" userId="9dfcc2cac66bf474" providerId="LiveId" clId="{0FEA5FD1-C4E6-4F77-AB0B-A52281635803}" dt="2026-11-03T21:23:28.903" v="15600" actId="20577"/>
          <ac:spMkLst>
            <pc:docMk/>
            <pc:sldMk cId="524402835" sldId="283"/>
            <ac:spMk id="3" creationId="{87B573E9-F128-159C-DF65-9D8A41122CBD}"/>
          </ac:spMkLst>
        </pc:spChg>
      </pc:sldChg>
      <pc:sldChg chg="modSp add mod">
        <pc:chgData name="MARIA KARAMPELIA" userId="9dfcc2cac66bf474" providerId="LiveId" clId="{0FEA5FD1-C4E6-4F77-AB0B-A52281635803}" dt="2026-11-03T21:07:53.623" v="14291" actId="20577"/>
        <pc:sldMkLst>
          <pc:docMk/>
          <pc:sldMk cId="616809408" sldId="284"/>
        </pc:sldMkLst>
        <pc:spChg chg="mod">
          <ac:chgData name="MARIA KARAMPELIA" userId="9dfcc2cac66bf474" providerId="LiveId" clId="{0FEA5FD1-C4E6-4F77-AB0B-A52281635803}" dt="2026-11-03T21:07:53.623" v="14291" actId="20577"/>
          <ac:spMkLst>
            <pc:docMk/>
            <pc:sldMk cId="616809408" sldId="284"/>
            <ac:spMk id="3" creationId="{9CC74EE0-ACB9-5E66-B813-08E5ED619DF7}"/>
          </ac:spMkLst>
        </pc:spChg>
      </pc:sldChg>
      <pc:sldChg chg="modSp add mod">
        <pc:chgData name="MARIA KARAMPELIA" userId="9dfcc2cac66bf474" providerId="LiveId" clId="{0FEA5FD1-C4E6-4F77-AB0B-A52281635803}" dt="2026-11-03T20:52:30.309" v="12833" actId="20577"/>
        <pc:sldMkLst>
          <pc:docMk/>
          <pc:sldMk cId="2139465602" sldId="285"/>
        </pc:sldMkLst>
        <pc:spChg chg="mod">
          <ac:chgData name="MARIA KARAMPELIA" userId="9dfcc2cac66bf474" providerId="LiveId" clId="{0FEA5FD1-C4E6-4F77-AB0B-A52281635803}" dt="2026-11-03T20:52:30.309" v="12833" actId="20577"/>
          <ac:spMkLst>
            <pc:docMk/>
            <pc:sldMk cId="2139465602" sldId="285"/>
            <ac:spMk id="3" creationId="{5D8170C2-5EEB-3F8A-11B4-F280BDC17FCC}"/>
          </ac:spMkLst>
        </pc:spChg>
      </pc:sldChg>
      <pc:sldChg chg="modSp add mod">
        <pc:chgData name="MARIA KARAMPELIA" userId="9dfcc2cac66bf474" providerId="LiveId" clId="{0FEA5FD1-C4E6-4F77-AB0B-A52281635803}" dt="2026-11-06T11:38:23.609" v="51821" actId="20577"/>
        <pc:sldMkLst>
          <pc:docMk/>
          <pc:sldMk cId="211558310" sldId="286"/>
        </pc:sldMkLst>
        <pc:spChg chg="mod">
          <ac:chgData name="MARIA KARAMPELIA" userId="9dfcc2cac66bf474" providerId="LiveId" clId="{0FEA5FD1-C4E6-4F77-AB0B-A52281635803}" dt="2026-11-06T11:38:23.609" v="51821" actId="20577"/>
          <ac:spMkLst>
            <pc:docMk/>
            <pc:sldMk cId="211558310" sldId="286"/>
            <ac:spMk id="3" creationId="{51F55F96-DC47-A79E-99B5-EC62A1692FF8}"/>
          </ac:spMkLst>
        </pc:spChg>
      </pc:sldChg>
      <pc:sldChg chg="modSp add mod">
        <pc:chgData name="MARIA KARAMPELIA" userId="9dfcc2cac66bf474" providerId="LiveId" clId="{0FEA5FD1-C4E6-4F77-AB0B-A52281635803}" dt="2026-11-06T11:36:21.119" v="51820" actId="20577"/>
        <pc:sldMkLst>
          <pc:docMk/>
          <pc:sldMk cId="1236598146" sldId="287"/>
        </pc:sldMkLst>
        <pc:spChg chg="mod">
          <ac:chgData name="MARIA KARAMPELIA" userId="9dfcc2cac66bf474" providerId="LiveId" clId="{0FEA5FD1-C4E6-4F77-AB0B-A52281635803}" dt="2026-11-06T11:36:21.119" v="51820" actId="20577"/>
          <ac:spMkLst>
            <pc:docMk/>
            <pc:sldMk cId="1236598146" sldId="287"/>
            <ac:spMk id="3" creationId="{39511C1E-6FF0-10F7-A572-C60AE156F3C4}"/>
          </ac:spMkLst>
        </pc:spChg>
      </pc:sldChg>
      <pc:sldChg chg="modSp add mod">
        <pc:chgData name="MARIA KARAMPELIA" userId="9dfcc2cac66bf474" providerId="LiveId" clId="{0FEA5FD1-C4E6-4F77-AB0B-A52281635803}" dt="2026-11-06T11:47:57.267" v="51822" actId="20577"/>
        <pc:sldMkLst>
          <pc:docMk/>
          <pc:sldMk cId="3270757946" sldId="288"/>
        </pc:sldMkLst>
        <pc:spChg chg="mod">
          <ac:chgData name="MARIA KARAMPELIA" userId="9dfcc2cac66bf474" providerId="LiveId" clId="{0FEA5FD1-C4E6-4F77-AB0B-A52281635803}" dt="2026-11-06T11:47:57.267" v="51822" actId="20577"/>
          <ac:spMkLst>
            <pc:docMk/>
            <pc:sldMk cId="3270757946" sldId="288"/>
            <ac:spMk id="3" creationId="{D30727D0-9A61-E805-FBE6-1712B3FE528A}"/>
          </ac:spMkLst>
        </pc:spChg>
      </pc:sldChg>
      <pc:sldChg chg="addSp modSp add mod">
        <pc:chgData name="MARIA KARAMPELIA" userId="9dfcc2cac66bf474" providerId="LiveId" clId="{0FEA5FD1-C4E6-4F77-AB0B-A52281635803}" dt="2026-11-04T15:03:44.362" v="37678" actId="113"/>
        <pc:sldMkLst>
          <pc:docMk/>
          <pc:sldMk cId="474184779" sldId="289"/>
        </pc:sldMkLst>
        <pc:spChg chg="mod">
          <ac:chgData name="MARIA KARAMPELIA" userId="9dfcc2cac66bf474" providerId="LiveId" clId="{0FEA5FD1-C4E6-4F77-AB0B-A52281635803}" dt="2026-11-04T15:03:44.362" v="37678" actId="113"/>
          <ac:spMkLst>
            <pc:docMk/>
            <pc:sldMk cId="474184779" sldId="289"/>
            <ac:spMk id="3" creationId="{CC204A2D-1833-AF81-12C5-23A9C5A652D3}"/>
          </ac:spMkLst>
        </pc:spChg>
        <pc:spChg chg="add mod">
          <ac:chgData name="MARIA KARAMPELIA" userId="9dfcc2cac66bf474" providerId="LiveId" clId="{0FEA5FD1-C4E6-4F77-AB0B-A52281635803}" dt="2026-11-04T14:45:13.492" v="36351"/>
          <ac:spMkLst>
            <pc:docMk/>
            <pc:sldMk cId="474184779" sldId="289"/>
            <ac:spMk id="4" creationId="{A9D5DDE7-0D3E-DA4A-090F-CC007A9A4ED9}"/>
          </ac:spMkLst>
        </pc:spChg>
      </pc:sldChg>
      <pc:sldChg chg="modSp add mod">
        <pc:chgData name="MARIA KARAMPELIA" userId="9dfcc2cac66bf474" providerId="LiveId" clId="{0FEA5FD1-C4E6-4F77-AB0B-A52281635803}" dt="2026-11-04T15:21:47.272" v="39157" actId="113"/>
        <pc:sldMkLst>
          <pc:docMk/>
          <pc:sldMk cId="2561538006" sldId="290"/>
        </pc:sldMkLst>
        <pc:spChg chg="mod">
          <ac:chgData name="MARIA KARAMPELIA" userId="9dfcc2cac66bf474" providerId="LiveId" clId="{0FEA5FD1-C4E6-4F77-AB0B-A52281635803}" dt="2026-11-04T15:21:47.272" v="39157" actId="113"/>
          <ac:spMkLst>
            <pc:docMk/>
            <pc:sldMk cId="2561538006" sldId="290"/>
            <ac:spMk id="3" creationId="{2F63FC41-6F1A-5456-4F49-C766B587C6BE}"/>
          </ac:spMkLst>
        </pc:spChg>
      </pc:sldChg>
      <pc:sldChg chg="modSp add mod">
        <pc:chgData name="MARIA KARAMPELIA" userId="9dfcc2cac66bf474" providerId="LiveId" clId="{0FEA5FD1-C4E6-4F77-AB0B-A52281635803}" dt="2026-11-06T12:23:35.419" v="51842" actId="20577"/>
        <pc:sldMkLst>
          <pc:docMk/>
          <pc:sldMk cId="2762773331" sldId="291"/>
        </pc:sldMkLst>
        <pc:spChg chg="mod">
          <ac:chgData name="MARIA KARAMPELIA" userId="9dfcc2cac66bf474" providerId="LiveId" clId="{0FEA5FD1-C4E6-4F77-AB0B-A52281635803}" dt="2026-11-06T12:23:35.419" v="51842" actId="20577"/>
          <ac:spMkLst>
            <pc:docMk/>
            <pc:sldMk cId="2762773331" sldId="291"/>
            <ac:spMk id="3" creationId="{40C3C69D-0707-BE36-9844-7CB6497DF976}"/>
          </ac:spMkLst>
        </pc:spChg>
      </pc:sldChg>
      <pc:sldChg chg="modSp add mod">
        <pc:chgData name="MARIA KARAMPELIA" userId="9dfcc2cac66bf474" providerId="LiveId" clId="{0FEA5FD1-C4E6-4F77-AB0B-A52281635803}" dt="2026-11-04T16:07:28.999" v="41849" actId="113"/>
        <pc:sldMkLst>
          <pc:docMk/>
          <pc:sldMk cId="2061992348" sldId="292"/>
        </pc:sldMkLst>
        <pc:spChg chg="mod">
          <ac:chgData name="MARIA KARAMPELIA" userId="9dfcc2cac66bf474" providerId="LiveId" clId="{0FEA5FD1-C4E6-4F77-AB0B-A52281635803}" dt="2026-11-04T16:07:28.999" v="41849" actId="113"/>
          <ac:spMkLst>
            <pc:docMk/>
            <pc:sldMk cId="2061992348" sldId="292"/>
            <ac:spMk id="3" creationId="{FB47C150-B645-6441-4001-254AEC436F47}"/>
          </ac:spMkLst>
        </pc:spChg>
      </pc:sldChg>
      <pc:sldChg chg="modSp add mod">
        <pc:chgData name="MARIA KARAMPELIA" userId="9dfcc2cac66bf474" providerId="LiveId" clId="{0FEA5FD1-C4E6-4F77-AB0B-A52281635803}" dt="2026-11-04T20:00:10.870" v="43169" actId="20577"/>
        <pc:sldMkLst>
          <pc:docMk/>
          <pc:sldMk cId="1346698477" sldId="293"/>
        </pc:sldMkLst>
        <pc:spChg chg="mod">
          <ac:chgData name="MARIA KARAMPELIA" userId="9dfcc2cac66bf474" providerId="LiveId" clId="{0FEA5FD1-C4E6-4F77-AB0B-A52281635803}" dt="2026-11-04T16:31:38.340" v="43167" actId="255"/>
          <ac:spMkLst>
            <pc:docMk/>
            <pc:sldMk cId="1346698477" sldId="293"/>
            <ac:spMk id="2" creationId="{454E4B1B-7C29-43C0-C193-D8AD72C994EE}"/>
          </ac:spMkLst>
        </pc:spChg>
        <pc:spChg chg="mod">
          <ac:chgData name="MARIA KARAMPELIA" userId="9dfcc2cac66bf474" providerId="LiveId" clId="{0FEA5FD1-C4E6-4F77-AB0B-A52281635803}" dt="2026-11-04T20:00:10.870" v="43169" actId="20577"/>
          <ac:spMkLst>
            <pc:docMk/>
            <pc:sldMk cId="1346698477" sldId="293"/>
            <ac:spMk id="3" creationId="{C1062CC7-C66B-BD8F-B6B3-7B632B942E0D}"/>
          </ac:spMkLst>
        </pc:spChg>
      </pc:sldChg>
      <pc:sldChg chg="modSp add mod">
        <pc:chgData name="MARIA KARAMPELIA" userId="9dfcc2cac66bf474" providerId="LiveId" clId="{0FEA5FD1-C4E6-4F77-AB0B-A52281635803}" dt="2026-11-04T20:16:15.921" v="44731" actId="14100"/>
        <pc:sldMkLst>
          <pc:docMk/>
          <pc:sldMk cId="1086850302" sldId="294"/>
        </pc:sldMkLst>
        <pc:spChg chg="mod">
          <ac:chgData name="MARIA KARAMPELIA" userId="9dfcc2cac66bf474" providerId="LiveId" clId="{0FEA5FD1-C4E6-4F77-AB0B-A52281635803}" dt="2026-11-04T20:16:15.921" v="44731" actId="14100"/>
          <ac:spMkLst>
            <pc:docMk/>
            <pc:sldMk cId="1086850302" sldId="294"/>
            <ac:spMk id="2" creationId="{4E034DA9-B050-ECAB-66C3-CB90136EFB2F}"/>
          </ac:spMkLst>
        </pc:spChg>
        <pc:spChg chg="mod">
          <ac:chgData name="MARIA KARAMPELIA" userId="9dfcc2cac66bf474" providerId="LiveId" clId="{0FEA5FD1-C4E6-4F77-AB0B-A52281635803}" dt="2026-11-04T20:16:13.008" v="44730" actId="14100"/>
          <ac:spMkLst>
            <pc:docMk/>
            <pc:sldMk cId="1086850302" sldId="294"/>
            <ac:spMk id="3" creationId="{3844C0CA-9CAE-7A29-5644-BE0E55958F88}"/>
          </ac:spMkLst>
        </pc:spChg>
      </pc:sldChg>
      <pc:sldChg chg="modSp add mod">
        <pc:chgData name="MARIA KARAMPELIA" userId="9dfcc2cac66bf474" providerId="LiveId" clId="{0FEA5FD1-C4E6-4F77-AB0B-A52281635803}" dt="2026-11-04T20:33:15.794" v="45917" actId="113"/>
        <pc:sldMkLst>
          <pc:docMk/>
          <pc:sldMk cId="1408336839" sldId="295"/>
        </pc:sldMkLst>
        <pc:spChg chg="mod">
          <ac:chgData name="MARIA KARAMPELIA" userId="9dfcc2cac66bf474" providerId="LiveId" clId="{0FEA5FD1-C4E6-4F77-AB0B-A52281635803}" dt="2026-11-04T20:33:15.794" v="45917" actId="113"/>
          <ac:spMkLst>
            <pc:docMk/>
            <pc:sldMk cId="1408336839" sldId="295"/>
            <ac:spMk id="3" creationId="{0CA72D86-0101-8B7A-1E49-38D283924096}"/>
          </ac:spMkLst>
        </pc:spChg>
      </pc:sldChg>
      <pc:sldChg chg="modSp new mod">
        <pc:chgData name="MARIA KARAMPELIA" userId="9dfcc2cac66bf474" providerId="LiveId" clId="{0FEA5FD1-C4E6-4F77-AB0B-A52281635803}" dt="2026-11-04T12:54:46.907" v="28810" actId="27636"/>
        <pc:sldMkLst>
          <pc:docMk/>
          <pc:sldMk cId="2276632292" sldId="296"/>
        </pc:sldMkLst>
        <pc:spChg chg="mod">
          <ac:chgData name="MARIA KARAMPELIA" userId="9dfcc2cac66bf474" providerId="LiveId" clId="{0FEA5FD1-C4E6-4F77-AB0B-A52281635803}" dt="2026-11-04T12:53:57.239" v="28794" actId="14100"/>
          <ac:spMkLst>
            <pc:docMk/>
            <pc:sldMk cId="2276632292" sldId="296"/>
            <ac:spMk id="2" creationId="{21122AE4-B69A-3FA2-18BE-17F07EE8EF44}"/>
          </ac:spMkLst>
        </pc:spChg>
        <pc:spChg chg="mod">
          <ac:chgData name="MARIA KARAMPELIA" userId="9dfcc2cac66bf474" providerId="LiveId" clId="{0FEA5FD1-C4E6-4F77-AB0B-A52281635803}" dt="2026-11-04T12:54:46.907" v="28810" actId="27636"/>
          <ac:spMkLst>
            <pc:docMk/>
            <pc:sldMk cId="2276632292" sldId="296"/>
            <ac:spMk id="3" creationId="{EDA65CB6-6B52-5A5A-503D-153593D18E40}"/>
          </ac:spMkLst>
        </pc:spChg>
      </pc:sldChg>
      <pc:sldChg chg="modSp add mod">
        <pc:chgData name="MARIA KARAMPELIA" userId="9dfcc2cac66bf474" providerId="LiveId" clId="{0FEA5FD1-C4E6-4F77-AB0B-A52281635803}" dt="2026-11-06T12:09:03.500" v="51832" actId="20577"/>
        <pc:sldMkLst>
          <pc:docMk/>
          <pc:sldMk cId="385438564" sldId="297"/>
        </pc:sldMkLst>
        <pc:spChg chg="mod">
          <ac:chgData name="MARIA KARAMPELIA" userId="9dfcc2cac66bf474" providerId="LiveId" clId="{0FEA5FD1-C4E6-4F77-AB0B-A52281635803}" dt="2026-11-06T12:09:03.500" v="51832" actId="20577"/>
          <ac:spMkLst>
            <pc:docMk/>
            <pc:sldMk cId="385438564" sldId="297"/>
            <ac:spMk id="3" creationId="{C36DDD04-7565-22D2-2AF9-FD00019A1BCA}"/>
          </ac:spMkLst>
        </pc:spChg>
      </pc:sldChg>
      <pc:sldChg chg="modSp add mod">
        <pc:chgData name="MARIA KARAMPELIA" userId="9dfcc2cac66bf474" providerId="LiveId" clId="{0FEA5FD1-C4E6-4F77-AB0B-A52281635803}" dt="2026-11-06T12:10:37.123" v="51839" actId="20577"/>
        <pc:sldMkLst>
          <pc:docMk/>
          <pc:sldMk cId="1912794387" sldId="298"/>
        </pc:sldMkLst>
        <pc:spChg chg="mod">
          <ac:chgData name="MARIA KARAMPELIA" userId="9dfcc2cac66bf474" providerId="LiveId" clId="{0FEA5FD1-C4E6-4F77-AB0B-A52281635803}" dt="2026-11-06T12:10:37.123" v="51839" actId="20577"/>
          <ac:spMkLst>
            <pc:docMk/>
            <pc:sldMk cId="1912794387" sldId="298"/>
            <ac:spMk id="3" creationId="{814010BE-73DD-A372-80C2-228D329B7A1B}"/>
          </ac:spMkLst>
        </pc:spChg>
      </pc:sldChg>
      <pc:sldChg chg="modSp add mod">
        <pc:chgData name="MARIA KARAMPELIA" userId="9dfcc2cac66bf474" providerId="LiveId" clId="{0FEA5FD1-C4E6-4F77-AB0B-A52281635803}" dt="2026-11-04T13:39:45.733" v="32463" actId="113"/>
        <pc:sldMkLst>
          <pc:docMk/>
          <pc:sldMk cId="3998982543" sldId="299"/>
        </pc:sldMkLst>
        <pc:spChg chg="mod">
          <ac:chgData name="MARIA KARAMPELIA" userId="9dfcc2cac66bf474" providerId="LiveId" clId="{0FEA5FD1-C4E6-4F77-AB0B-A52281635803}" dt="2026-11-04T13:39:45.733" v="32463" actId="113"/>
          <ac:spMkLst>
            <pc:docMk/>
            <pc:sldMk cId="3998982543" sldId="299"/>
            <ac:spMk id="3" creationId="{0ED6BACB-E25E-D8E8-662F-BE950CF20A04}"/>
          </ac:spMkLst>
        </pc:spChg>
      </pc:sldChg>
      <pc:sldChg chg="modSp add mod">
        <pc:chgData name="MARIA KARAMPELIA" userId="9dfcc2cac66bf474" providerId="LiveId" clId="{0FEA5FD1-C4E6-4F77-AB0B-A52281635803}" dt="2026-11-04T13:57:34.547" v="33771" actId="20577"/>
        <pc:sldMkLst>
          <pc:docMk/>
          <pc:sldMk cId="813792760" sldId="300"/>
        </pc:sldMkLst>
        <pc:spChg chg="mod">
          <ac:chgData name="MARIA KARAMPELIA" userId="9dfcc2cac66bf474" providerId="LiveId" clId="{0FEA5FD1-C4E6-4F77-AB0B-A52281635803}" dt="2026-11-04T13:57:34.547" v="33771" actId="20577"/>
          <ac:spMkLst>
            <pc:docMk/>
            <pc:sldMk cId="813792760" sldId="300"/>
            <ac:spMk id="3" creationId="{F98D58A0-5820-9335-0075-125B122CE553}"/>
          </ac:spMkLst>
        </pc:spChg>
      </pc:sldChg>
      <pc:sldChg chg="modSp add mod">
        <pc:chgData name="MARIA KARAMPELIA" userId="9dfcc2cac66bf474" providerId="LiveId" clId="{0FEA5FD1-C4E6-4F77-AB0B-A52281635803}" dt="2026-11-04T14:14:02.031" v="35073" actId="27636"/>
        <pc:sldMkLst>
          <pc:docMk/>
          <pc:sldMk cId="2941955401" sldId="301"/>
        </pc:sldMkLst>
        <pc:spChg chg="mod">
          <ac:chgData name="MARIA KARAMPELIA" userId="9dfcc2cac66bf474" providerId="LiveId" clId="{0FEA5FD1-C4E6-4F77-AB0B-A52281635803}" dt="2026-11-04T14:14:02.031" v="35073" actId="27636"/>
          <ac:spMkLst>
            <pc:docMk/>
            <pc:sldMk cId="2941955401" sldId="301"/>
            <ac:spMk id="3" creationId="{9198CFB4-45A4-1D92-A9A2-6CA3258E664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F6DBBE-CBDF-4AC0-8961-385C42DC6780}" type="datetimeFigureOut">
              <a:rPr lang="el-GR" smtClean="0"/>
              <a:t>6/11/2026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D86C12-ACDA-46F2-BDF3-D5F4432401F9}" type="slidenum">
              <a:rPr lang="el-GR" smtClean="0"/>
              <a:t>‹#›</a:t>
            </a:fld>
            <a:endParaRPr lang="el-GR"/>
          </a:p>
        </p:txBody>
      </p:sp>
    </p:spTree>
    <p:extLst>
      <p:ext uri="{BB962C8B-B14F-4D97-AF65-F5344CB8AC3E}">
        <p14:creationId xmlns:p14="http://schemas.microsoft.com/office/powerpoint/2010/main" val="2939289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r>
              <a:rPr lang="en-GB" dirty="0" err="1"/>
              <a:t>Vv</a:t>
            </a:r>
            <a:endParaRPr lang="el-GR" dirty="0"/>
          </a:p>
        </p:txBody>
      </p:sp>
      <p:sp>
        <p:nvSpPr>
          <p:cNvPr id="4" name="Θέση αριθμού διαφάνειας 3"/>
          <p:cNvSpPr>
            <a:spLocks noGrp="1"/>
          </p:cNvSpPr>
          <p:nvPr>
            <p:ph type="sldNum" sz="quarter" idx="5"/>
          </p:nvPr>
        </p:nvSpPr>
        <p:spPr/>
        <p:txBody>
          <a:bodyPr/>
          <a:lstStyle/>
          <a:p>
            <a:fld id="{F8D86C12-ACDA-46F2-BDF3-D5F4432401F9}" type="slidenum">
              <a:rPr lang="el-GR" smtClean="0"/>
              <a:t>2</a:t>
            </a:fld>
            <a:endParaRPr lang="el-GR"/>
          </a:p>
        </p:txBody>
      </p:sp>
    </p:spTree>
    <p:extLst>
      <p:ext uri="{BB962C8B-B14F-4D97-AF65-F5344CB8AC3E}">
        <p14:creationId xmlns:p14="http://schemas.microsoft.com/office/powerpoint/2010/main" val="2801425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τη</a:t>
            </a:r>
          </a:p>
        </p:txBody>
      </p:sp>
      <p:sp>
        <p:nvSpPr>
          <p:cNvPr id="4" name="Θέση αριθμού διαφάνειας 3"/>
          <p:cNvSpPr>
            <a:spLocks noGrp="1"/>
          </p:cNvSpPr>
          <p:nvPr>
            <p:ph type="sldNum" sz="quarter" idx="5"/>
          </p:nvPr>
        </p:nvSpPr>
        <p:spPr/>
        <p:txBody>
          <a:bodyPr/>
          <a:lstStyle/>
          <a:p>
            <a:fld id="{F8D86C12-ACDA-46F2-BDF3-D5F4432401F9}" type="slidenum">
              <a:rPr lang="el-GR" smtClean="0"/>
              <a:t>38</a:t>
            </a:fld>
            <a:endParaRPr lang="el-GR"/>
          </a:p>
        </p:txBody>
      </p:sp>
    </p:spTree>
    <p:extLst>
      <p:ext uri="{BB962C8B-B14F-4D97-AF65-F5344CB8AC3E}">
        <p14:creationId xmlns:p14="http://schemas.microsoft.com/office/powerpoint/2010/main" val="4056133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D39892F-F05E-B32B-4148-E74961A61983}"/>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83B19B05-F66D-22D7-43D2-F73892926B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ED7CC869-2876-87B9-C064-ACACAB061C14}"/>
              </a:ext>
            </a:extLst>
          </p:cNvPr>
          <p:cNvSpPr>
            <a:spLocks noGrp="1"/>
          </p:cNvSpPr>
          <p:nvPr>
            <p:ph type="dt" sz="half" idx="10"/>
          </p:nvPr>
        </p:nvSpPr>
        <p:spPr/>
        <p:txBody>
          <a:bodyPr/>
          <a:lstStyle/>
          <a:p>
            <a:fld id="{3785FB10-4504-4716-B30C-B406CBFD6FB0}" type="datetimeFigureOut">
              <a:rPr lang="el-GR" smtClean="0"/>
              <a:t>6/11/2026</a:t>
            </a:fld>
            <a:endParaRPr lang="el-GR"/>
          </a:p>
        </p:txBody>
      </p:sp>
      <p:sp>
        <p:nvSpPr>
          <p:cNvPr id="5" name="Θέση υποσέλιδου 4">
            <a:extLst>
              <a:ext uri="{FF2B5EF4-FFF2-40B4-BE49-F238E27FC236}">
                <a16:creationId xmlns:a16="http://schemas.microsoft.com/office/drawing/2014/main" id="{CB38C99A-8578-0283-42B8-AC3B9206407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0111BE4F-A729-BE40-F37F-53B8C2B07926}"/>
              </a:ext>
            </a:extLst>
          </p:cNvPr>
          <p:cNvSpPr>
            <a:spLocks noGrp="1"/>
          </p:cNvSpPr>
          <p:nvPr>
            <p:ph type="sldNum" sz="quarter" idx="12"/>
          </p:nvPr>
        </p:nvSpPr>
        <p:spPr/>
        <p:txBody>
          <a:bodyPr/>
          <a:lstStyle/>
          <a:p>
            <a:fld id="{DF48AA1A-95A1-4394-907F-3A4AC53092B9}" type="slidenum">
              <a:rPr lang="el-GR" smtClean="0"/>
              <a:t>‹#›</a:t>
            </a:fld>
            <a:endParaRPr lang="el-GR"/>
          </a:p>
        </p:txBody>
      </p:sp>
    </p:spTree>
    <p:extLst>
      <p:ext uri="{BB962C8B-B14F-4D97-AF65-F5344CB8AC3E}">
        <p14:creationId xmlns:p14="http://schemas.microsoft.com/office/powerpoint/2010/main" val="94211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CC44A3B-DD87-DF19-181A-2CB69717814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DBE72FB7-8F94-8AB0-AF19-2998A469A11D}"/>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1957C08-ADB4-2B94-A1C3-FC40109E23B0}"/>
              </a:ext>
            </a:extLst>
          </p:cNvPr>
          <p:cNvSpPr>
            <a:spLocks noGrp="1"/>
          </p:cNvSpPr>
          <p:nvPr>
            <p:ph type="dt" sz="half" idx="10"/>
          </p:nvPr>
        </p:nvSpPr>
        <p:spPr/>
        <p:txBody>
          <a:bodyPr/>
          <a:lstStyle/>
          <a:p>
            <a:fld id="{3785FB10-4504-4716-B30C-B406CBFD6FB0}" type="datetimeFigureOut">
              <a:rPr lang="el-GR" smtClean="0"/>
              <a:t>6/11/2026</a:t>
            </a:fld>
            <a:endParaRPr lang="el-GR"/>
          </a:p>
        </p:txBody>
      </p:sp>
      <p:sp>
        <p:nvSpPr>
          <p:cNvPr id="5" name="Θέση υποσέλιδου 4">
            <a:extLst>
              <a:ext uri="{FF2B5EF4-FFF2-40B4-BE49-F238E27FC236}">
                <a16:creationId xmlns:a16="http://schemas.microsoft.com/office/drawing/2014/main" id="{6C3AB0F1-F432-8DAE-9C63-665C664ECA0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8EC8D47-F32C-6D89-E24A-44EB45438E49}"/>
              </a:ext>
            </a:extLst>
          </p:cNvPr>
          <p:cNvSpPr>
            <a:spLocks noGrp="1"/>
          </p:cNvSpPr>
          <p:nvPr>
            <p:ph type="sldNum" sz="quarter" idx="12"/>
          </p:nvPr>
        </p:nvSpPr>
        <p:spPr/>
        <p:txBody>
          <a:bodyPr/>
          <a:lstStyle/>
          <a:p>
            <a:fld id="{DF48AA1A-95A1-4394-907F-3A4AC53092B9}" type="slidenum">
              <a:rPr lang="el-GR" smtClean="0"/>
              <a:t>‹#›</a:t>
            </a:fld>
            <a:endParaRPr lang="el-GR"/>
          </a:p>
        </p:txBody>
      </p:sp>
    </p:spTree>
    <p:extLst>
      <p:ext uri="{BB962C8B-B14F-4D97-AF65-F5344CB8AC3E}">
        <p14:creationId xmlns:p14="http://schemas.microsoft.com/office/powerpoint/2010/main" val="1718125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5F4A419-D6D2-A0B0-035A-5AC4C67F5DDD}"/>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2F577BF3-88B6-4EDE-F9A6-81A260B341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1C986F6D-8C59-04A3-44AD-5C5430151E7C}"/>
              </a:ext>
            </a:extLst>
          </p:cNvPr>
          <p:cNvSpPr>
            <a:spLocks noGrp="1"/>
          </p:cNvSpPr>
          <p:nvPr>
            <p:ph type="dt" sz="half" idx="10"/>
          </p:nvPr>
        </p:nvSpPr>
        <p:spPr/>
        <p:txBody>
          <a:bodyPr/>
          <a:lstStyle/>
          <a:p>
            <a:fld id="{3785FB10-4504-4716-B30C-B406CBFD6FB0}" type="datetimeFigureOut">
              <a:rPr lang="el-GR" smtClean="0"/>
              <a:t>6/11/2026</a:t>
            </a:fld>
            <a:endParaRPr lang="el-GR"/>
          </a:p>
        </p:txBody>
      </p:sp>
      <p:sp>
        <p:nvSpPr>
          <p:cNvPr id="5" name="Θέση υποσέλιδου 4">
            <a:extLst>
              <a:ext uri="{FF2B5EF4-FFF2-40B4-BE49-F238E27FC236}">
                <a16:creationId xmlns:a16="http://schemas.microsoft.com/office/drawing/2014/main" id="{271DF743-CC43-57A9-2F43-D32EB582AE3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A2E9EA1-3A03-FAEF-A0BE-C887D3442A33}"/>
              </a:ext>
            </a:extLst>
          </p:cNvPr>
          <p:cNvSpPr>
            <a:spLocks noGrp="1"/>
          </p:cNvSpPr>
          <p:nvPr>
            <p:ph type="sldNum" sz="quarter" idx="12"/>
          </p:nvPr>
        </p:nvSpPr>
        <p:spPr/>
        <p:txBody>
          <a:bodyPr/>
          <a:lstStyle/>
          <a:p>
            <a:fld id="{DF48AA1A-95A1-4394-907F-3A4AC53092B9}" type="slidenum">
              <a:rPr lang="el-GR" smtClean="0"/>
              <a:t>‹#›</a:t>
            </a:fld>
            <a:endParaRPr lang="el-GR"/>
          </a:p>
        </p:txBody>
      </p:sp>
    </p:spTree>
    <p:extLst>
      <p:ext uri="{BB962C8B-B14F-4D97-AF65-F5344CB8AC3E}">
        <p14:creationId xmlns:p14="http://schemas.microsoft.com/office/powerpoint/2010/main" val="3980940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1913794-258B-3E28-3675-99C57F570F76}"/>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2CCDD0D-D673-4A9B-848A-06C681B47A79}"/>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EE089895-3E16-B5AF-A51B-7432830CCCE1}"/>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7239CD82-E76A-BE98-4D83-726ABFC8CEA6}"/>
              </a:ext>
            </a:extLst>
          </p:cNvPr>
          <p:cNvSpPr>
            <a:spLocks noGrp="1"/>
          </p:cNvSpPr>
          <p:nvPr>
            <p:ph type="dt" sz="half" idx="10"/>
          </p:nvPr>
        </p:nvSpPr>
        <p:spPr/>
        <p:txBody>
          <a:bodyPr/>
          <a:lstStyle/>
          <a:p>
            <a:fld id="{3785FB10-4504-4716-B30C-B406CBFD6FB0}" type="datetimeFigureOut">
              <a:rPr lang="el-GR" smtClean="0"/>
              <a:t>6/11/2026</a:t>
            </a:fld>
            <a:endParaRPr lang="el-GR"/>
          </a:p>
        </p:txBody>
      </p:sp>
      <p:sp>
        <p:nvSpPr>
          <p:cNvPr id="6" name="Θέση υποσέλιδου 5">
            <a:extLst>
              <a:ext uri="{FF2B5EF4-FFF2-40B4-BE49-F238E27FC236}">
                <a16:creationId xmlns:a16="http://schemas.microsoft.com/office/drawing/2014/main" id="{0889E4F3-F973-1929-40F9-3EA5DA41EFE1}"/>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67921F04-6856-674F-082A-547AEA0359C4}"/>
              </a:ext>
            </a:extLst>
          </p:cNvPr>
          <p:cNvSpPr>
            <a:spLocks noGrp="1"/>
          </p:cNvSpPr>
          <p:nvPr>
            <p:ph type="sldNum" sz="quarter" idx="12"/>
          </p:nvPr>
        </p:nvSpPr>
        <p:spPr/>
        <p:txBody>
          <a:bodyPr/>
          <a:lstStyle/>
          <a:p>
            <a:fld id="{DF48AA1A-95A1-4394-907F-3A4AC53092B9}" type="slidenum">
              <a:rPr lang="el-GR" smtClean="0"/>
              <a:t>‹#›</a:t>
            </a:fld>
            <a:endParaRPr lang="el-GR"/>
          </a:p>
        </p:txBody>
      </p:sp>
    </p:spTree>
    <p:extLst>
      <p:ext uri="{BB962C8B-B14F-4D97-AF65-F5344CB8AC3E}">
        <p14:creationId xmlns:p14="http://schemas.microsoft.com/office/powerpoint/2010/main" val="1351560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97F999D-C255-66C1-2722-07FF01E450CE}"/>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D3744D0-9A1F-DC13-1130-A96D24A607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7DD79F34-A865-6F8C-AFD3-704E1A3A223D}"/>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031018C9-60B2-A5BB-F093-66ED332EC6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5C4C93B1-CC60-1CED-B5EC-82945920BF9D}"/>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291C4813-3B9A-FBBD-056B-E662B71C4A57}"/>
              </a:ext>
            </a:extLst>
          </p:cNvPr>
          <p:cNvSpPr>
            <a:spLocks noGrp="1"/>
          </p:cNvSpPr>
          <p:nvPr>
            <p:ph type="dt" sz="half" idx="10"/>
          </p:nvPr>
        </p:nvSpPr>
        <p:spPr/>
        <p:txBody>
          <a:bodyPr/>
          <a:lstStyle/>
          <a:p>
            <a:fld id="{3785FB10-4504-4716-B30C-B406CBFD6FB0}" type="datetimeFigureOut">
              <a:rPr lang="el-GR" smtClean="0"/>
              <a:t>6/11/2026</a:t>
            </a:fld>
            <a:endParaRPr lang="el-GR"/>
          </a:p>
        </p:txBody>
      </p:sp>
      <p:sp>
        <p:nvSpPr>
          <p:cNvPr id="8" name="Θέση υποσέλιδου 7">
            <a:extLst>
              <a:ext uri="{FF2B5EF4-FFF2-40B4-BE49-F238E27FC236}">
                <a16:creationId xmlns:a16="http://schemas.microsoft.com/office/drawing/2014/main" id="{60E5065E-1932-C70A-40BD-49B1B6AD90B7}"/>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4E9343AE-7CD0-397A-5356-1096EBA5C2D8}"/>
              </a:ext>
            </a:extLst>
          </p:cNvPr>
          <p:cNvSpPr>
            <a:spLocks noGrp="1"/>
          </p:cNvSpPr>
          <p:nvPr>
            <p:ph type="sldNum" sz="quarter" idx="12"/>
          </p:nvPr>
        </p:nvSpPr>
        <p:spPr/>
        <p:txBody>
          <a:bodyPr/>
          <a:lstStyle/>
          <a:p>
            <a:fld id="{DF48AA1A-95A1-4394-907F-3A4AC53092B9}" type="slidenum">
              <a:rPr lang="el-GR" smtClean="0"/>
              <a:t>‹#›</a:t>
            </a:fld>
            <a:endParaRPr lang="el-GR"/>
          </a:p>
        </p:txBody>
      </p:sp>
    </p:spTree>
    <p:extLst>
      <p:ext uri="{BB962C8B-B14F-4D97-AF65-F5344CB8AC3E}">
        <p14:creationId xmlns:p14="http://schemas.microsoft.com/office/powerpoint/2010/main" val="4130987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C3C4976-DB12-63BB-11BB-9F49616D0A13}"/>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99F7334F-67F5-31BA-9713-8E5C401EFAC0}"/>
              </a:ext>
            </a:extLst>
          </p:cNvPr>
          <p:cNvSpPr>
            <a:spLocks noGrp="1"/>
          </p:cNvSpPr>
          <p:nvPr>
            <p:ph type="dt" sz="half" idx="10"/>
          </p:nvPr>
        </p:nvSpPr>
        <p:spPr/>
        <p:txBody>
          <a:bodyPr/>
          <a:lstStyle/>
          <a:p>
            <a:fld id="{3785FB10-4504-4716-B30C-B406CBFD6FB0}" type="datetimeFigureOut">
              <a:rPr lang="el-GR" smtClean="0"/>
              <a:t>6/11/2026</a:t>
            </a:fld>
            <a:endParaRPr lang="el-GR"/>
          </a:p>
        </p:txBody>
      </p:sp>
      <p:sp>
        <p:nvSpPr>
          <p:cNvPr id="4" name="Θέση υποσέλιδου 3">
            <a:extLst>
              <a:ext uri="{FF2B5EF4-FFF2-40B4-BE49-F238E27FC236}">
                <a16:creationId xmlns:a16="http://schemas.microsoft.com/office/drawing/2014/main" id="{E76DD4EF-A94D-06FD-D1AF-29DFC9026F6A}"/>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CAE7B13A-0B59-0324-9323-6937A79D51E3}"/>
              </a:ext>
            </a:extLst>
          </p:cNvPr>
          <p:cNvSpPr>
            <a:spLocks noGrp="1"/>
          </p:cNvSpPr>
          <p:nvPr>
            <p:ph type="sldNum" sz="quarter" idx="12"/>
          </p:nvPr>
        </p:nvSpPr>
        <p:spPr/>
        <p:txBody>
          <a:bodyPr/>
          <a:lstStyle/>
          <a:p>
            <a:fld id="{DF48AA1A-95A1-4394-907F-3A4AC53092B9}" type="slidenum">
              <a:rPr lang="el-GR" smtClean="0"/>
              <a:t>‹#›</a:t>
            </a:fld>
            <a:endParaRPr lang="el-GR"/>
          </a:p>
        </p:txBody>
      </p:sp>
    </p:spTree>
    <p:extLst>
      <p:ext uri="{BB962C8B-B14F-4D97-AF65-F5344CB8AC3E}">
        <p14:creationId xmlns:p14="http://schemas.microsoft.com/office/powerpoint/2010/main" val="1084701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442B1CC-9BBB-D6FB-F66D-4DFDBAFCCF22}"/>
              </a:ext>
            </a:extLst>
          </p:cNvPr>
          <p:cNvSpPr>
            <a:spLocks noGrp="1"/>
          </p:cNvSpPr>
          <p:nvPr>
            <p:ph type="dt" sz="half" idx="10"/>
          </p:nvPr>
        </p:nvSpPr>
        <p:spPr/>
        <p:txBody>
          <a:bodyPr/>
          <a:lstStyle/>
          <a:p>
            <a:fld id="{3785FB10-4504-4716-B30C-B406CBFD6FB0}" type="datetimeFigureOut">
              <a:rPr lang="el-GR" smtClean="0"/>
              <a:t>6/11/2026</a:t>
            </a:fld>
            <a:endParaRPr lang="el-GR"/>
          </a:p>
        </p:txBody>
      </p:sp>
      <p:sp>
        <p:nvSpPr>
          <p:cNvPr id="3" name="Θέση υποσέλιδου 2">
            <a:extLst>
              <a:ext uri="{FF2B5EF4-FFF2-40B4-BE49-F238E27FC236}">
                <a16:creationId xmlns:a16="http://schemas.microsoft.com/office/drawing/2014/main" id="{87B65AC0-F8D5-A11A-087E-1998D3279C99}"/>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D89D6C85-484B-3B67-3AAE-701F1BA821EB}"/>
              </a:ext>
            </a:extLst>
          </p:cNvPr>
          <p:cNvSpPr>
            <a:spLocks noGrp="1"/>
          </p:cNvSpPr>
          <p:nvPr>
            <p:ph type="sldNum" sz="quarter" idx="12"/>
          </p:nvPr>
        </p:nvSpPr>
        <p:spPr/>
        <p:txBody>
          <a:bodyPr/>
          <a:lstStyle/>
          <a:p>
            <a:fld id="{DF48AA1A-95A1-4394-907F-3A4AC53092B9}" type="slidenum">
              <a:rPr lang="el-GR" smtClean="0"/>
              <a:t>‹#›</a:t>
            </a:fld>
            <a:endParaRPr lang="el-GR"/>
          </a:p>
        </p:txBody>
      </p:sp>
    </p:spTree>
    <p:extLst>
      <p:ext uri="{BB962C8B-B14F-4D97-AF65-F5344CB8AC3E}">
        <p14:creationId xmlns:p14="http://schemas.microsoft.com/office/powerpoint/2010/main" val="136078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6D7EC9A-F2BE-B27F-5E7F-AE3DF01D2457}"/>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1E25B33C-E82B-5845-FD23-10BAA03F9A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DB2987B2-05CD-293A-4345-BECA004ED6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12BD9820-5F57-8E78-603A-F4DC0180C7E8}"/>
              </a:ext>
            </a:extLst>
          </p:cNvPr>
          <p:cNvSpPr>
            <a:spLocks noGrp="1"/>
          </p:cNvSpPr>
          <p:nvPr>
            <p:ph type="dt" sz="half" idx="10"/>
          </p:nvPr>
        </p:nvSpPr>
        <p:spPr/>
        <p:txBody>
          <a:bodyPr/>
          <a:lstStyle/>
          <a:p>
            <a:fld id="{3785FB10-4504-4716-B30C-B406CBFD6FB0}" type="datetimeFigureOut">
              <a:rPr lang="el-GR" smtClean="0"/>
              <a:t>6/11/2026</a:t>
            </a:fld>
            <a:endParaRPr lang="el-GR"/>
          </a:p>
        </p:txBody>
      </p:sp>
      <p:sp>
        <p:nvSpPr>
          <p:cNvPr id="6" name="Θέση υποσέλιδου 5">
            <a:extLst>
              <a:ext uri="{FF2B5EF4-FFF2-40B4-BE49-F238E27FC236}">
                <a16:creationId xmlns:a16="http://schemas.microsoft.com/office/drawing/2014/main" id="{DFB2F0FF-480C-8A40-EC1F-D5DDC13A186F}"/>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ED0E210-F288-C948-8172-AA0724FB1964}"/>
              </a:ext>
            </a:extLst>
          </p:cNvPr>
          <p:cNvSpPr>
            <a:spLocks noGrp="1"/>
          </p:cNvSpPr>
          <p:nvPr>
            <p:ph type="sldNum" sz="quarter" idx="12"/>
          </p:nvPr>
        </p:nvSpPr>
        <p:spPr/>
        <p:txBody>
          <a:bodyPr/>
          <a:lstStyle/>
          <a:p>
            <a:fld id="{DF48AA1A-95A1-4394-907F-3A4AC53092B9}" type="slidenum">
              <a:rPr lang="el-GR" smtClean="0"/>
              <a:t>‹#›</a:t>
            </a:fld>
            <a:endParaRPr lang="el-GR"/>
          </a:p>
        </p:txBody>
      </p:sp>
    </p:spTree>
    <p:extLst>
      <p:ext uri="{BB962C8B-B14F-4D97-AF65-F5344CB8AC3E}">
        <p14:creationId xmlns:p14="http://schemas.microsoft.com/office/powerpoint/2010/main" val="3207489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17F197B-6C1D-DF58-D0E1-9E9E48160985}"/>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27DF489C-CDC8-1C4E-06EC-880879F788C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82212B93-E7A3-466A-A964-70F72CEC97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3DDD7CAF-CC0C-6872-541C-0C70266D9EAF}"/>
              </a:ext>
            </a:extLst>
          </p:cNvPr>
          <p:cNvSpPr>
            <a:spLocks noGrp="1"/>
          </p:cNvSpPr>
          <p:nvPr>
            <p:ph type="dt" sz="half" idx="10"/>
          </p:nvPr>
        </p:nvSpPr>
        <p:spPr/>
        <p:txBody>
          <a:bodyPr/>
          <a:lstStyle/>
          <a:p>
            <a:fld id="{3785FB10-4504-4716-B30C-B406CBFD6FB0}" type="datetimeFigureOut">
              <a:rPr lang="el-GR" smtClean="0"/>
              <a:t>6/11/2026</a:t>
            </a:fld>
            <a:endParaRPr lang="el-GR"/>
          </a:p>
        </p:txBody>
      </p:sp>
      <p:sp>
        <p:nvSpPr>
          <p:cNvPr id="6" name="Θέση υποσέλιδου 5">
            <a:extLst>
              <a:ext uri="{FF2B5EF4-FFF2-40B4-BE49-F238E27FC236}">
                <a16:creationId xmlns:a16="http://schemas.microsoft.com/office/drawing/2014/main" id="{5EDE5B91-0386-B56A-8E9A-5682C0DBE539}"/>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B9138E19-F992-16E0-8C53-22EACEB6EFBB}"/>
              </a:ext>
            </a:extLst>
          </p:cNvPr>
          <p:cNvSpPr>
            <a:spLocks noGrp="1"/>
          </p:cNvSpPr>
          <p:nvPr>
            <p:ph type="sldNum" sz="quarter" idx="12"/>
          </p:nvPr>
        </p:nvSpPr>
        <p:spPr/>
        <p:txBody>
          <a:bodyPr/>
          <a:lstStyle/>
          <a:p>
            <a:fld id="{DF48AA1A-95A1-4394-907F-3A4AC53092B9}" type="slidenum">
              <a:rPr lang="el-GR" smtClean="0"/>
              <a:t>‹#›</a:t>
            </a:fld>
            <a:endParaRPr lang="el-GR"/>
          </a:p>
        </p:txBody>
      </p:sp>
    </p:spTree>
    <p:extLst>
      <p:ext uri="{BB962C8B-B14F-4D97-AF65-F5344CB8AC3E}">
        <p14:creationId xmlns:p14="http://schemas.microsoft.com/office/powerpoint/2010/main" val="97896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A30FD3F-02EA-5472-0EDC-03BB7EADA50A}"/>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23010AD8-702E-3E27-F8AF-D3C021329587}"/>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E43710B7-F221-2DE1-4794-DEA6111D52BE}"/>
              </a:ext>
            </a:extLst>
          </p:cNvPr>
          <p:cNvSpPr>
            <a:spLocks noGrp="1"/>
          </p:cNvSpPr>
          <p:nvPr>
            <p:ph type="dt" sz="half" idx="10"/>
          </p:nvPr>
        </p:nvSpPr>
        <p:spPr/>
        <p:txBody>
          <a:bodyPr/>
          <a:lstStyle/>
          <a:p>
            <a:fld id="{3785FB10-4504-4716-B30C-B406CBFD6FB0}" type="datetimeFigureOut">
              <a:rPr lang="el-GR" smtClean="0"/>
              <a:t>6/11/2026</a:t>
            </a:fld>
            <a:endParaRPr lang="el-GR"/>
          </a:p>
        </p:txBody>
      </p:sp>
      <p:sp>
        <p:nvSpPr>
          <p:cNvPr id="5" name="Θέση υποσέλιδου 4">
            <a:extLst>
              <a:ext uri="{FF2B5EF4-FFF2-40B4-BE49-F238E27FC236}">
                <a16:creationId xmlns:a16="http://schemas.microsoft.com/office/drawing/2014/main" id="{2A81CA14-D439-A365-D76A-FA5794917CC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7D456382-C93D-2BAE-EE3C-562D354860B1}"/>
              </a:ext>
            </a:extLst>
          </p:cNvPr>
          <p:cNvSpPr>
            <a:spLocks noGrp="1"/>
          </p:cNvSpPr>
          <p:nvPr>
            <p:ph type="sldNum" sz="quarter" idx="12"/>
          </p:nvPr>
        </p:nvSpPr>
        <p:spPr/>
        <p:txBody>
          <a:bodyPr/>
          <a:lstStyle/>
          <a:p>
            <a:fld id="{DF48AA1A-95A1-4394-907F-3A4AC53092B9}" type="slidenum">
              <a:rPr lang="el-GR" smtClean="0"/>
              <a:t>‹#›</a:t>
            </a:fld>
            <a:endParaRPr lang="el-GR"/>
          </a:p>
        </p:txBody>
      </p:sp>
    </p:spTree>
    <p:extLst>
      <p:ext uri="{BB962C8B-B14F-4D97-AF65-F5344CB8AC3E}">
        <p14:creationId xmlns:p14="http://schemas.microsoft.com/office/powerpoint/2010/main" val="449807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517CEC36-1E23-E3CF-D965-654872C80A43}"/>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A62B4D2E-A4AA-BBB9-660F-24A5D24F2C3F}"/>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6D05AF4-929F-E327-4622-80FD69CEAC42}"/>
              </a:ext>
            </a:extLst>
          </p:cNvPr>
          <p:cNvSpPr>
            <a:spLocks noGrp="1"/>
          </p:cNvSpPr>
          <p:nvPr>
            <p:ph type="dt" sz="half" idx="10"/>
          </p:nvPr>
        </p:nvSpPr>
        <p:spPr/>
        <p:txBody>
          <a:bodyPr/>
          <a:lstStyle/>
          <a:p>
            <a:fld id="{3785FB10-4504-4716-B30C-B406CBFD6FB0}" type="datetimeFigureOut">
              <a:rPr lang="el-GR" smtClean="0"/>
              <a:t>6/11/2026</a:t>
            </a:fld>
            <a:endParaRPr lang="el-GR"/>
          </a:p>
        </p:txBody>
      </p:sp>
      <p:sp>
        <p:nvSpPr>
          <p:cNvPr id="5" name="Θέση υποσέλιδου 4">
            <a:extLst>
              <a:ext uri="{FF2B5EF4-FFF2-40B4-BE49-F238E27FC236}">
                <a16:creationId xmlns:a16="http://schemas.microsoft.com/office/drawing/2014/main" id="{7BEA40AA-3A93-6098-8617-962A3E7F5D4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F7BA153-3365-2C69-C647-C779EAE5A616}"/>
              </a:ext>
            </a:extLst>
          </p:cNvPr>
          <p:cNvSpPr>
            <a:spLocks noGrp="1"/>
          </p:cNvSpPr>
          <p:nvPr>
            <p:ph type="sldNum" sz="quarter" idx="12"/>
          </p:nvPr>
        </p:nvSpPr>
        <p:spPr/>
        <p:txBody>
          <a:bodyPr/>
          <a:lstStyle/>
          <a:p>
            <a:fld id="{DF48AA1A-95A1-4394-907F-3A4AC53092B9}" type="slidenum">
              <a:rPr lang="el-GR" smtClean="0"/>
              <a:t>‹#›</a:t>
            </a:fld>
            <a:endParaRPr lang="el-GR"/>
          </a:p>
        </p:txBody>
      </p:sp>
    </p:spTree>
    <p:extLst>
      <p:ext uri="{BB962C8B-B14F-4D97-AF65-F5344CB8AC3E}">
        <p14:creationId xmlns:p14="http://schemas.microsoft.com/office/powerpoint/2010/main" val="3941586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D207F02E-9484-A92E-F20D-BC62A0504A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B738DC32-CAF1-2CD9-619B-91F34F9D0A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667CEDC9-5079-0680-9E24-5C8D03B457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785FB10-4504-4716-B30C-B406CBFD6FB0}" type="datetimeFigureOut">
              <a:rPr lang="el-GR" smtClean="0"/>
              <a:t>6/11/2026</a:t>
            </a:fld>
            <a:endParaRPr lang="el-GR"/>
          </a:p>
        </p:txBody>
      </p:sp>
      <p:sp>
        <p:nvSpPr>
          <p:cNvPr id="5" name="Θέση υποσέλιδου 4">
            <a:extLst>
              <a:ext uri="{FF2B5EF4-FFF2-40B4-BE49-F238E27FC236}">
                <a16:creationId xmlns:a16="http://schemas.microsoft.com/office/drawing/2014/main" id="{EF51DA3D-DD1F-2DE3-7CA1-1010A4916C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CDA3E8B-2383-90BC-50A6-9C9FF1341A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F48AA1A-95A1-4394-907F-3A4AC53092B9}" type="slidenum">
              <a:rPr lang="el-GR" smtClean="0"/>
              <a:t>‹#›</a:t>
            </a:fld>
            <a:endParaRPr lang="el-GR"/>
          </a:p>
        </p:txBody>
      </p:sp>
    </p:spTree>
    <p:extLst>
      <p:ext uri="{BB962C8B-B14F-4D97-AF65-F5344CB8AC3E}">
        <p14:creationId xmlns:p14="http://schemas.microsoft.com/office/powerpoint/2010/main" val="30072767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4AF01A1-3510-A6AC-B54E-F43220E3B83B}"/>
              </a:ext>
            </a:extLst>
          </p:cNvPr>
          <p:cNvSpPr>
            <a:spLocks noGrp="1"/>
          </p:cNvSpPr>
          <p:nvPr>
            <p:ph type="ctrTitle"/>
          </p:nvPr>
        </p:nvSpPr>
        <p:spPr>
          <a:xfrm>
            <a:off x="0" y="0"/>
            <a:ext cx="12192000" cy="4591050"/>
          </a:xfrm>
        </p:spPr>
        <p:txBody>
          <a:bodyPr>
            <a:normAutofit/>
          </a:bodyPr>
          <a:lstStyle/>
          <a:p>
            <a:r>
              <a:rPr lang="el-GR" sz="5400" b="1" dirty="0"/>
              <a:t>ΤΑ ΠΕΝΤΕ ΜΕΓΑΛΑ </a:t>
            </a:r>
            <a:br>
              <a:rPr lang="el-GR" sz="5400" b="1" dirty="0"/>
            </a:br>
            <a:r>
              <a:rPr lang="el-GR" sz="5400" b="1" dirty="0"/>
              <a:t>ΖΩΝΤΑΝΑ ΘΡΗΣΚΕΥΜΑΤΑ</a:t>
            </a:r>
            <a:br>
              <a:rPr lang="el-GR" sz="5400" b="1" dirty="0"/>
            </a:br>
            <a:r>
              <a:rPr lang="el-GR" sz="5400" b="1" dirty="0"/>
              <a:t>ΕΝΟΤΗΤΑ 4</a:t>
            </a:r>
            <a:r>
              <a:rPr lang="el-GR" sz="5400" b="1" baseline="30000" dirty="0"/>
              <a:t>η</a:t>
            </a:r>
            <a:r>
              <a:rPr lang="el-GR" sz="5400" b="1" dirty="0"/>
              <a:t> </a:t>
            </a:r>
            <a:br>
              <a:rPr lang="el-GR" sz="5400" b="1" dirty="0"/>
            </a:br>
            <a:r>
              <a:rPr lang="el-GR" sz="5400" dirty="0">
                <a:solidFill>
                  <a:srgbClr val="FF0000"/>
                </a:solidFill>
              </a:rPr>
              <a:t>Από το βιβλίο του </a:t>
            </a:r>
            <a:r>
              <a:rPr lang="en-GB" sz="5400" dirty="0">
                <a:solidFill>
                  <a:srgbClr val="FF0000"/>
                </a:solidFill>
              </a:rPr>
              <a:t>WARD </a:t>
            </a:r>
            <a:r>
              <a:rPr lang="en-GB" sz="5400" dirty="0" err="1">
                <a:solidFill>
                  <a:srgbClr val="FF0000"/>
                </a:solidFill>
              </a:rPr>
              <a:t>McAFEE</a:t>
            </a:r>
            <a:r>
              <a:rPr lang="en-GB" sz="5400" dirty="0">
                <a:solidFill>
                  <a:srgbClr val="FF0000"/>
                </a:solidFill>
              </a:rPr>
              <a:t>, </a:t>
            </a:r>
            <a:r>
              <a:rPr lang="el-GR" sz="5400" dirty="0">
                <a:solidFill>
                  <a:srgbClr val="FF0000"/>
                </a:solidFill>
              </a:rPr>
              <a:t>Μετάφραση: Σάββας </a:t>
            </a:r>
            <a:r>
              <a:rPr lang="el-GR" sz="5400" dirty="0" err="1">
                <a:solidFill>
                  <a:srgbClr val="FF0000"/>
                </a:solidFill>
              </a:rPr>
              <a:t>Αγουρίδης</a:t>
            </a:r>
            <a:r>
              <a:rPr lang="el-GR" sz="5400" dirty="0">
                <a:solidFill>
                  <a:srgbClr val="FF0000"/>
                </a:solidFill>
              </a:rPr>
              <a:t>, Εκδόσεις: Άρτος Ζωής, Αθήνα 2022³, σσ. 97-124</a:t>
            </a:r>
            <a:endParaRPr lang="el-GR" sz="5400" dirty="0"/>
          </a:p>
        </p:txBody>
      </p:sp>
      <p:sp>
        <p:nvSpPr>
          <p:cNvPr id="3" name="Υπότιτλος 2">
            <a:extLst>
              <a:ext uri="{FF2B5EF4-FFF2-40B4-BE49-F238E27FC236}">
                <a16:creationId xmlns:a16="http://schemas.microsoft.com/office/drawing/2014/main" id="{F3839E30-45B1-43AD-DBE8-DDA60EB7B349}"/>
              </a:ext>
            </a:extLst>
          </p:cNvPr>
          <p:cNvSpPr>
            <a:spLocks noGrp="1"/>
          </p:cNvSpPr>
          <p:nvPr>
            <p:ph type="subTitle" idx="1"/>
          </p:nvPr>
        </p:nvSpPr>
        <p:spPr>
          <a:xfrm>
            <a:off x="1524000" y="4678363"/>
            <a:ext cx="9144000" cy="1655762"/>
          </a:xfrm>
        </p:spPr>
        <p:txBody>
          <a:bodyPr>
            <a:normAutofit lnSpcReduction="10000"/>
          </a:bodyPr>
          <a:lstStyle/>
          <a:p>
            <a:endParaRPr lang="el-GR" dirty="0"/>
          </a:p>
          <a:p>
            <a:r>
              <a:rPr lang="el-GR" dirty="0"/>
              <a:t>ΜΑΡΙΑ ΚΑΡΑΜΠΕΛΙΑ</a:t>
            </a:r>
          </a:p>
          <a:p>
            <a:r>
              <a:rPr lang="el-GR" dirty="0"/>
              <a:t>Ζ΄ ΕΞΑΜΗΝΟ</a:t>
            </a:r>
          </a:p>
          <a:p>
            <a:r>
              <a:rPr lang="el-GR" dirty="0"/>
              <a:t>ΑΕΑΑ</a:t>
            </a:r>
          </a:p>
          <a:p>
            <a:endParaRPr lang="el-GR" dirty="0"/>
          </a:p>
        </p:txBody>
      </p:sp>
    </p:spTree>
    <p:extLst>
      <p:ext uri="{BB962C8B-B14F-4D97-AF65-F5344CB8AC3E}">
        <p14:creationId xmlns:p14="http://schemas.microsoft.com/office/powerpoint/2010/main" val="543230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FB43F54-B61A-8809-2AF6-DD26CE9C1B32}"/>
              </a:ext>
            </a:extLst>
          </p:cNvPr>
          <p:cNvSpPr>
            <a:spLocks noGrp="1"/>
          </p:cNvSpPr>
          <p:nvPr>
            <p:ph type="title"/>
          </p:nvPr>
        </p:nvSpPr>
        <p:spPr>
          <a:xfrm>
            <a:off x="752475" y="18256"/>
            <a:ext cx="10515600" cy="648494"/>
          </a:xfrm>
        </p:spPr>
        <p:txBody>
          <a:bodyPr>
            <a:normAutofit fontScale="90000"/>
          </a:bodyPr>
          <a:lstStyle/>
          <a:p>
            <a:pPr algn="ctr"/>
            <a:r>
              <a:rPr lang="el-GR" sz="2400" b="1" dirty="0"/>
              <a:t>ΙΝΔΟΥΙΣΜΟΣ</a:t>
            </a:r>
            <a:br>
              <a:rPr lang="el-GR" sz="2400" b="1" dirty="0"/>
            </a:br>
            <a:r>
              <a:rPr lang="el-GR" sz="2400" b="1" dirty="0"/>
              <a:t>Κανόνες της Κοινωνικής τάξης στον Ινδουισμό</a:t>
            </a:r>
          </a:p>
        </p:txBody>
      </p:sp>
      <p:sp>
        <p:nvSpPr>
          <p:cNvPr id="3" name="Θέση περιεχομένου 2">
            <a:extLst>
              <a:ext uri="{FF2B5EF4-FFF2-40B4-BE49-F238E27FC236}">
                <a16:creationId xmlns:a16="http://schemas.microsoft.com/office/drawing/2014/main" id="{1DF14997-F26D-3259-3CE4-E4D4B08E9361}"/>
              </a:ext>
            </a:extLst>
          </p:cNvPr>
          <p:cNvSpPr>
            <a:spLocks noGrp="1"/>
          </p:cNvSpPr>
          <p:nvPr>
            <p:ph idx="1"/>
          </p:nvPr>
        </p:nvSpPr>
        <p:spPr>
          <a:xfrm>
            <a:off x="0" y="600075"/>
            <a:ext cx="12192000" cy="6239669"/>
          </a:xfrm>
        </p:spPr>
        <p:txBody>
          <a:bodyPr>
            <a:normAutofit fontScale="92500" lnSpcReduction="20000"/>
          </a:bodyPr>
          <a:lstStyle/>
          <a:p>
            <a:r>
              <a:rPr lang="el-GR" dirty="0"/>
              <a:t>Υπολογίζεται πως η </a:t>
            </a:r>
            <a:r>
              <a:rPr lang="el-GR" b="1" dirty="0">
                <a:solidFill>
                  <a:srgbClr val="FF0000"/>
                </a:solidFill>
              </a:rPr>
              <a:t>σημερινή Ινδία </a:t>
            </a:r>
            <a:r>
              <a:rPr lang="el-GR" dirty="0"/>
              <a:t>έχει περίπου </a:t>
            </a:r>
            <a:r>
              <a:rPr lang="el-GR" b="1" dirty="0">
                <a:solidFill>
                  <a:srgbClr val="FF0000"/>
                </a:solidFill>
              </a:rPr>
              <a:t>3000 κάστες</a:t>
            </a:r>
            <a:r>
              <a:rPr lang="el-GR" dirty="0"/>
              <a:t>, σε μερικές ο αριθμός δεν υπερβαίνει λίγες εκατοντάδες πρόσωπα, ενώ σε άλλες ανέρχεται σε εκατομμύρια. Κάθε κάστα έχει το δικό της σύστημα </a:t>
            </a:r>
            <a:r>
              <a:rPr lang="en-GB" dirty="0"/>
              <a:t>dharma, </a:t>
            </a:r>
            <a:r>
              <a:rPr lang="el-GR" dirty="0"/>
              <a:t>το οποίο προσδιορίζει την αποδοχή ποικίλων απασχολήσεων, τροφών, συντρόφων στον γάμο και κοινωνικών εθίμων. Αυτά τα </a:t>
            </a:r>
            <a:r>
              <a:rPr lang="en-GB" dirty="0"/>
              <a:t>dharma</a:t>
            </a:r>
            <a:r>
              <a:rPr lang="el-GR" dirty="0"/>
              <a:t> είναι καρπός παραδόσεων που χάνονται στην ιστορία. </a:t>
            </a:r>
          </a:p>
          <a:p>
            <a:r>
              <a:rPr lang="el-GR" dirty="0"/>
              <a:t>Τα Ινδουιστικά βιβλία δίνουν αυτή την εξήγηση για το ιεραρχικό σύστημα της κάστας: </a:t>
            </a:r>
          </a:p>
          <a:p>
            <a:pPr lvl="1">
              <a:buFont typeface="Wingdings" panose="05000000000000000000" pitchFamily="2" charset="2"/>
              <a:buChar char="v"/>
            </a:pPr>
            <a:r>
              <a:rPr lang="el-GR" dirty="0"/>
              <a:t>στην αρχή, ο Θεός δημιούργησε τους Βραχμάνους, την υψηλότερη κάστα από το στόμα του· </a:t>
            </a:r>
          </a:p>
          <a:p>
            <a:pPr lvl="1">
              <a:buFont typeface="Wingdings" panose="05000000000000000000" pitchFamily="2" charset="2"/>
              <a:buChar char="v"/>
            </a:pPr>
            <a:r>
              <a:rPr lang="el-GR" dirty="0"/>
              <a:t>οι </a:t>
            </a:r>
            <a:r>
              <a:rPr lang="el-GR" dirty="0" err="1"/>
              <a:t>Κσατρίγιας</a:t>
            </a:r>
            <a:r>
              <a:rPr lang="el-GR" dirty="0"/>
              <a:t>, αποτελούμενοι από πολεμιστές, βασιλιάδες και ανώτερους κυβερνητικούς υπαλλήλους, βγήκαν από τους βραχίονές του· </a:t>
            </a:r>
          </a:p>
          <a:p>
            <a:pPr lvl="1">
              <a:buFont typeface="Wingdings" panose="05000000000000000000" pitchFamily="2" charset="2"/>
              <a:buChar char="v"/>
            </a:pPr>
            <a:r>
              <a:rPr lang="el-GR" dirty="0"/>
              <a:t>οι </a:t>
            </a:r>
            <a:r>
              <a:rPr lang="en-GB" dirty="0"/>
              <a:t>Vaishyas, </a:t>
            </a:r>
            <a:r>
              <a:rPr lang="el-GR" dirty="0"/>
              <a:t>αγρότες και έμποροι, ξεπήδησαν από τους μηρούς του· </a:t>
            </a:r>
          </a:p>
          <a:p>
            <a:pPr lvl="1">
              <a:buFont typeface="Wingdings" panose="05000000000000000000" pitchFamily="2" charset="2"/>
              <a:buChar char="v"/>
            </a:pPr>
            <a:r>
              <a:rPr lang="el-GR" dirty="0"/>
              <a:t>και τέλος τοι </a:t>
            </a:r>
            <a:r>
              <a:rPr lang="en-GB" dirty="0"/>
              <a:t>Shudras, </a:t>
            </a:r>
            <a:r>
              <a:rPr lang="el-GR" dirty="0"/>
              <a:t>ή ταπεινοί εργάτες, προήλθαν από τα πόδια του Κυρίου.</a:t>
            </a:r>
          </a:p>
          <a:p>
            <a:r>
              <a:rPr lang="el-GR" dirty="0"/>
              <a:t>Αυτή είναι η μυθολογική εξήγηση των τεσσάρων κύριων κατηγοριών κάστας που είναι γνωστές ως </a:t>
            </a:r>
            <a:r>
              <a:rPr lang="en-GB" b="1" dirty="0">
                <a:solidFill>
                  <a:srgbClr val="FF0000"/>
                </a:solidFill>
              </a:rPr>
              <a:t>varnas</a:t>
            </a:r>
            <a:r>
              <a:rPr lang="en-GB" dirty="0"/>
              <a:t>. </a:t>
            </a:r>
            <a:r>
              <a:rPr lang="el-GR" dirty="0"/>
              <a:t>Κατά γράμμα, </a:t>
            </a:r>
            <a:r>
              <a:rPr lang="el-GR" b="1" dirty="0">
                <a:solidFill>
                  <a:srgbClr val="FF0000"/>
                </a:solidFill>
              </a:rPr>
              <a:t>η λέξη </a:t>
            </a:r>
            <a:r>
              <a:rPr lang="en-GB" b="1" dirty="0">
                <a:solidFill>
                  <a:srgbClr val="FF0000"/>
                </a:solidFill>
              </a:rPr>
              <a:t>varna</a:t>
            </a:r>
            <a:r>
              <a:rPr lang="el-GR" b="1" dirty="0">
                <a:solidFill>
                  <a:srgbClr val="FF0000"/>
                </a:solidFill>
              </a:rPr>
              <a:t> σημαίνει χρώμα</a:t>
            </a:r>
            <a:r>
              <a:rPr lang="el-GR" dirty="0"/>
              <a:t>, αφού κάθε κατηγορίας κάστα συνδέεται με ένα χρώμα: </a:t>
            </a:r>
          </a:p>
          <a:p>
            <a:pPr lvl="1">
              <a:buFont typeface="Wingdings" panose="05000000000000000000" pitchFamily="2" charset="2"/>
              <a:buChar char="v"/>
            </a:pPr>
            <a:r>
              <a:rPr lang="el-GR" dirty="0"/>
              <a:t>άσπρο είναι το χρώμα των Βραχμάνων, </a:t>
            </a:r>
          </a:p>
          <a:p>
            <a:pPr lvl="1">
              <a:buFont typeface="Wingdings" panose="05000000000000000000" pitchFamily="2" charset="2"/>
              <a:buChar char="v"/>
            </a:pPr>
            <a:r>
              <a:rPr lang="el-GR" dirty="0"/>
              <a:t>κόκκινο των </a:t>
            </a:r>
            <a:r>
              <a:rPr lang="el-GR" dirty="0" err="1"/>
              <a:t>Κσαντρίγιας</a:t>
            </a:r>
            <a:r>
              <a:rPr lang="el-GR" dirty="0"/>
              <a:t>, </a:t>
            </a:r>
          </a:p>
          <a:p>
            <a:pPr lvl="1">
              <a:buFont typeface="Wingdings" panose="05000000000000000000" pitchFamily="2" charset="2"/>
              <a:buChar char="v"/>
            </a:pPr>
            <a:r>
              <a:rPr lang="el-GR" dirty="0"/>
              <a:t>κίτρινο των</a:t>
            </a:r>
            <a:r>
              <a:rPr lang="en-GB" dirty="0"/>
              <a:t> Vaishyas</a:t>
            </a:r>
            <a:r>
              <a:rPr lang="el-GR" dirty="0"/>
              <a:t> και </a:t>
            </a:r>
          </a:p>
          <a:p>
            <a:pPr lvl="1">
              <a:buFont typeface="Wingdings" panose="05000000000000000000" pitchFamily="2" charset="2"/>
              <a:buChar char="v"/>
            </a:pPr>
            <a:r>
              <a:rPr lang="el-GR" dirty="0"/>
              <a:t>μαύρο των</a:t>
            </a:r>
            <a:r>
              <a:rPr lang="en-GB" dirty="0"/>
              <a:t> Shudras</a:t>
            </a:r>
            <a:r>
              <a:rPr lang="el-GR" dirty="0"/>
              <a:t>.</a:t>
            </a:r>
          </a:p>
        </p:txBody>
      </p:sp>
    </p:spTree>
    <p:extLst>
      <p:ext uri="{BB962C8B-B14F-4D97-AF65-F5344CB8AC3E}">
        <p14:creationId xmlns:p14="http://schemas.microsoft.com/office/powerpoint/2010/main" val="55950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07C2BCE-6559-599B-5240-F25E49E45F5E}"/>
              </a:ext>
            </a:extLst>
          </p:cNvPr>
          <p:cNvSpPr>
            <a:spLocks noGrp="1"/>
          </p:cNvSpPr>
          <p:nvPr>
            <p:ph type="title"/>
          </p:nvPr>
        </p:nvSpPr>
        <p:spPr>
          <a:xfrm>
            <a:off x="742950" y="18256"/>
            <a:ext cx="10515600" cy="791370"/>
          </a:xfrm>
        </p:spPr>
        <p:txBody>
          <a:bodyPr>
            <a:normAutofit fontScale="90000"/>
          </a:bodyPr>
          <a:lstStyle/>
          <a:p>
            <a:pPr algn="ctr"/>
            <a:r>
              <a:rPr lang="el-GR" sz="3600" b="1" dirty="0"/>
              <a:t>ΙΝΔΟΥΙΣΜΟΣ</a:t>
            </a:r>
            <a:br>
              <a:rPr lang="el-GR" sz="3600" b="1" dirty="0"/>
            </a:br>
            <a:r>
              <a:rPr lang="el-GR" sz="3600" b="1" dirty="0"/>
              <a:t>Κανόνες της Κοινωνικής τάξης στον Ινδουισμό</a:t>
            </a:r>
            <a:endParaRPr lang="el-GR" sz="3600" dirty="0"/>
          </a:p>
        </p:txBody>
      </p:sp>
      <p:sp>
        <p:nvSpPr>
          <p:cNvPr id="3" name="Θέση περιεχομένου 2">
            <a:extLst>
              <a:ext uri="{FF2B5EF4-FFF2-40B4-BE49-F238E27FC236}">
                <a16:creationId xmlns:a16="http://schemas.microsoft.com/office/drawing/2014/main" id="{BC022D8E-A1C2-15EA-DD18-0FFBE9C10DC6}"/>
              </a:ext>
            </a:extLst>
          </p:cNvPr>
          <p:cNvSpPr>
            <a:spLocks noGrp="1"/>
          </p:cNvSpPr>
          <p:nvPr>
            <p:ph idx="1"/>
          </p:nvPr>
        </p:nvSpPr>
        <p:spPr>
          <a:xfrm>
            <a:off x="0" y="911224"/>
            <a:ext cx="12192000" cy="5928519"/>
          </a:xfrm>
        </p:spPr>
        <p:txBody>
          <a:bodyPr>
            <a:normAutofit fontScale="92500" lnSpcReduction="20000"/>
          </a:bodyPr>
          <a:lstStyle/>
          <a:p>
            <a:r>
              <a:rPr lang="el-GR" dirty="0"/>
              <a:t>Μερικοί υποστηρίζουν ότι τα χρώματα αυτά προέρχονται από ρατσιστικές προκαταλήψεις των </a:t>
            </a:r>
            <a:r>
              <a:rPr lang="el-GR" dirty="0" err="1"/>
              <a:t>Αρίων</a:t>
            </a:r>
            <a:r>
              <a:rPr lang="el-GR" dirty="0"/>
              <a:t> κατακτητών. Άλλοι τα είδαν με περισσότερο συμβολική έννοια. Όλοι παραδέχονται πως οι ρατσιστικές προτιμήσεις των </a:t>
            </a:r>
            <a:r>
              <a:rPr lang="el-GR" dirty="0" err="1"/>
              <a:t>Αρίων</a:t>
            </a:r>
            <a:r>
              <a:rPr lang="el-GR" dirty="0"/>
              <a:t> έπαιξαν κάποιο ρόλο στην προέλευση του συστήματος της κάστας. Ακόμη και σήμερα οι Ινδουιστές εκτιμούν το ανοιχτόχρωμο δέρμα.</a:t>
            </a:r>
          </a:p>
          <a:p>
            <a:r>
              <a:rPr lang="el-GR" dirty="0"/>
              <a:t>Οι πρώιμε Βεδικές Γραφές αναφέρονται μόνο στις τρεις πρώτες κατηγορίες κάστας. Φαίνεται πως οι </a:t>
            </a:r>
            <a:r>
              <a:rPr lang="el-GR" dirty="0" err="1"/>
              <a:t>Άριοι</a:t>
            </a:r>
            <a:r>
              <a:rPr lang="el-GR" dirty="0"/>
              <a:t> ήρθαν στην Ινδία με μία τριπλή δομή τάξεων και πως οι </a:t>
            </a:r>
            <a:r>
              <a:rPr lang="en-GB" dirty="0"/>
              <a:t>Shudras</a:t>
            </a:r>
            <a:r>
              <a:rPr lang="el-GR" dirty="0"/>
              <a:t> βγήκαν ύστερα από τους κατακτημένους, με σκούρο δέρμα, ιθαγενείς κατοίκους της χώρας. Σήμερα μπορεί να βρει κανείς ανοιχτόχρωμους </a:t>
            </a:r>
            <a:r>
              <a:rPr lang="en-GB" dirty="0"/>
              <a:t>Shudras</a:t>
            </a:r>
            <a:r>
              <a:rPr lang="el-GR" dirty="0"/>
              <a:t> και μαύρους Βραχμάνους. Ο </a:t>
            </a:r>
            <a:r>
              <a:rPr lang="en-GB" dirty="0" err="1">
                <a:solidFill>
                  <a:srgbClr val="FF0000"/>
                </a:solidFill>
                <a:effectLst>
                  <a:outerShdw blurRad="38100" dist="38100" dir="2700000" algn="tl">
                    <a:srgbClr val="000000">
                      <a:alpha val="43137"/>
                    </a:srgbClr>
                  </a:outerShdw>
                </a:effectLst>
              </a:rPr>
              <a:t>Pratanjali</a:t>
            </a:r>
            <a:r>
              <a:rPr lang="en-GB" dirty="0">
                <a:solidFill>
                  <a:srgbClr val="FF0000"/>
                </a:solidFill>
                <a:effectLst>
                  <a:outerShdw blurRad="38100" dist="38100" dir="2700000" algn="tl">
                    <a:srgbClr val="000000">
                      <a:alpha val="43137"/>
                    </a:srgbClr>
                  </a:outerShdw>
                </a:effectLst>
              </a:rPr>
              <a:t> </a:t>
            </a:r>
            <a:r>
              <a:rPr lang="el-GR" dirty="0"/>
              <a:t>στα </a:t>
            </a:r>
            <a:r>
              <a:rPr lang="el-GR" dirty="0">
                <a:solidFill>
                  <a:srgbClr val="FF0000"/>
                </a:solidFill>
                <a:effectLst>
                  <a:outerShdw blurRad="38100" dist="38100" dir="2700000" algn="tl">
                    <a:srgbClr val="000000">
                      <a:alpha val="43137"/>
                    </a:srgbClr>
                  </a:outerShdw>
                </a:effectLst>
              </a:rPr>
              <a:t>150 μ.Χ.</a:t>
            </a:r>
            <a:r>
              <a:rPr lang="el-GR" dirty="0"/>
              <a:t> έγραψε πως «</a:t>
            </a:r>
            <a:r>
              <a:rPr lang="el-GR" i="1" dirty="0"/>
              <a:t>τα φυσικά χαρακτηριστικά ενός Βραχμάνου ήταν το ανοιχτόχρωμο δέρμα και τα </a:t>
            </a:r>
            <a:r>
              <a:rPr lang="el-GR" i="1" dirty="0" err="1"/>
              <a:t>κοκκινόξανθα</a:t>
            </a:r>
            <a:r>
              <a:rPr lang="el-GR" i="1" dirty="0"/>
              <a:t> μαλλιά, σε αντίθεση με το μαύρο δέρμα των </a:t>
            </a:r>
            <a:r>
              <a:rPr lang="en-GB" i="1" dirty="0"/>
              <a:t>Shudras</a:t>
            </a:r>
            <a:r>
              <a:rPr lang="el-GR" dirty="0"/>
              <a:t>».</a:t>
            </a:r>
          </a:p>
          <a:p>
            <a:r>
              <a:rPr lang="el-GR" dirty="0"/>
              <a:t>Η </a:t>
            </a:r>
            <a:r>
              <a:rPr lang="el-GR" b="1" dirty="0"/>
              <a:t>επιγαμία ανάμεσα στις γραμμές κάστας</a:t>
            </a:r>
            <a:r>
              <a:rPr lang="el-GR" dirty="0"/>
              <a:t>, το ζευγάρωμα ανδρών υψηλής κάστας με γυναίκες ταπεινότερης κάστας συνέβαλε στην κατάτμηση του απλού συστήματος των τεσσάρων κατηγοριών κάστας σε χιλιάδες κάστες που υπάρχουν σήμερα στην Ινδία. Υπήρξαν όμως και άλλοι παράγοντες για τον πολλαπλασιασμό των φυλών. Παράδειγμα, οι </a:t>
            </a:r>
            <a:r>
              <a:rPr lang="el-GR" b="1" dirty="0"/>
              <a:t>δρόμοι διηπειρωτικής μετανάστευσης </a:t>
            </a:r>
            <a:r>
              <a:rPr lang="el-GR" dirty="0"/>
              <a:t>κατέληγαν στην Ινδία, αφήνοντας λαούς διαφορετικών φυλών να ζουν πολύ κοντά ο ένας με τον άλλο. Η διαίρεση της κοινωνίας με το σύστημα της κάστας, επέτρεψε σ’ αυτές τις διάφορες ομάδες να διατηρήσουν ένα βαθμό πολιτιστικής απόστασης.</a:t>
            </a:r>
          </a:p>
          <a:p>
            <a:endParaRPr lang="el-GR" dirty="0"/>
          </a:p>
        </p:txBody>
      </p:sp>
    </p:spTree>
    <p:extLst>
      <p:ext uri="{BB962C8B-B14F-4D97-AF65-F5344CB8AC3E}">
        <p14:creationId xmlns:p14="http://schemas.microsoft.com/office/powerpoint/2010/main" val="3780391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D5A5D0E-0D8E-3072-3C58-29B3EA2C240D}"/>
              </a:ext>
            </a:extLst>
          </p:cNvPr>
          <p:cNvSpPr>
            <a:spLocks noGrp="1"/>
          </p:cNvSpPr>
          <p:nvPr>
            <p:ph type="title"/>
          </p:nvPr>
        </p:nvSpPr>
        <p:spPr>
          <a:xfrm>
            <a:off x="838200" y="18256"/>
            <a:ext cx="10515600" cy="753270"/>
          </a:xfrm>
        </p:spPr>
        <p:txBody>
          <a:bodyPr>
            <a:normAutofit fontScale="90000"/>
          </a:bodyPr>
          <a:lstStyle/>
          <a:p>
            <a:pPr algn="ctr"/>
            <a:r>
              <a:rPr lang="el-GR" sz="3600" b="1" dirty="0"/>
              <a:t>ΙΝΔΟΥΙΣΜΟΣ</a:t>
            </a:r>
            <a:br>
              <a:rPr lang="el-GR" sz="3600" b="1" dirty="0"/>
            </a:br>
            <a:r>
              <a:rPr lang="el-GR" sz="3600" b="1" dirty="0"/>
              <a:t>Κανόνες της Κοινωνικής τάξης στον Ινδουισμό</a:t>
            </a:r>
            <a:endParaRPr lang="el-GR" sz="3600" dirty="0"/>
          </a:p>
        </p:txBody>
      </p:sp>
      <p:sp>
        <p:nvSpPr>
          <p:cNvPr id="3" name="Θέση περιεχομένου 2">
            <a:extLst>
              <a:ext uri="{FF2B5EF4-FFF2-40B4-BE49-F238E27FC236}">
                <a16:creationId xmlns:a16="http://schemas.microsoft.com/office/drawing/2014/main" id="{66C0FE92-1B2B-BD8E-C155-A16C1433D6F4}"/>
              </a:ext>
            </a:extLst>
          </p:cNvPr>
          <p:cNvSpPr>
            <a:spLocks noGrp="1"/>
          </p:cNvSpPr>
          <p:nvPr>
            <p:ph idx="1"/>
          </p:nvPr>
        </p:nvSpPr>
        <p:spPr>
          <a:xfrm>
            <a:off x="0" y="771526"/>
            <a:ext cx="12192000" cy="6086474"/>
          </a:xfrm>
        </p:spPr>
        <p:txBody>
          <a:bodyPr>
            <a:normAutofit fontScale="92500" lnSpcReduction="20000"/>
          </a:bodyPr>
          <a:lstStyle/>
          <a:p>
            <a:r>
              <a:rPr lang="el-GR" dirty="0"/>
              <a:t>Στην Ινδία το όνομα που δόθηκε στην κάστα είναι </a:t>
            </a:r>
            <a:r>
              <a:rPr lang="en-GB" b="1" dirty="0">
                <a:solidFill>
                  <a:srgbClr val="FF0000"/>
                </a:solidFill>
              </a:rPr>
              <a:t>“jati</a:t>
            </a:r>
            <a:r>
              <a:rPr lang="en-GB" dirty="0">
                <a:solidFill>
                  <a:srgbClr val="FF0000"/>
                </a:solidFill>
              </a:rPr>
              <a:t>”</a:t>
            </a:r>
            <a:r>
              <a:rPr lang="el-GR" dirty="0">
                <a:solidFill>
                  <a:srgbClr val="FF0000"/>
                </a:solidFill>
              </a:rPr>
              <a:t>,</a:t>
            </a:r>
            <a:r>
              <a:rPr lang="en-GB" dirty="0">
                <a:solidFill>
                  <a:srgbClr val="FF0000"/>
                </a:solidFill>
              </a:rPr>
              <a:t> </a:t>
            </a:r>
            <a:r>
              <a:rPr lang="el-GR" dirty="0"/>
              <a:t>που σημαίνει μία ομάδα στην οποία γεννιέται κανείς. Η λέξη κάστα προήλθε από τους </a:t>
            </a:r>
            <a:r>
              <a:rPr lang="el-GR" b="1" dirty="0"/>
              <a:t>Πορτογάλους</a:t>
            </a:r>
            <a:r>
              <a:rPr lang="el-GR" dirty="0"/>
              <a:t>, οι οποίοι παρατηρώντας τους κοινωνικούς κανόνες διαφόρων</a:t>
            </a:r>
            <a:r>
              <a:rPr lang="en-GB" dirty="0"/>
              <a:t> “jati”</a:t>
            </a:r>
            <a:r>
              <a:rPr lang="el-GR" dirty="0"/>
              <a:t>, χρησιμοποίησαν τη λέξη κάστα, που σημαίνει φυλή ή οικογένεια, για να περιγράψουν τις ομάδες που είδαν. Οι</a:t>
            </a:r>
            <a:r>
              <a:rPr lang="en-GB" dirty="0"/>
              <a:t> “jatis” </a:t>
            </a:r>
            <a:r>
              <a:rPr lang="el-GR" dirty="0"/>
              <a:t>επικοινωνούν μεταξύ τους δια του συστήματος </a:t>
            </a:r>
            <a:r>
              <a:rPr lang="en-GB" dirty="0"/>
              <a:t>varna</a:t>
            </a:r>
            <a:r>
              <a:rPr lang="el-GR" dirty="0"/>
              <a:t>.</a:t>
            </a:r>
            <a:r>
              <a:rPr lang="en-GB" dirty="0"/>
              <a:t> </a:t>
            </a:r>
            <a:r>
              <a:rPr lang="el-GR" dirty="0"/>
              <a:t>Ένας </a:t>
            </a:r>
            <a:r>
              <a:rPr lang="en-GB" dirty="0"/>
              <a:t>jati</a:t>
            </a:r>
            <a:r>
              <a:rPr lang="el-GR" dirty="0"/>
              <a:t> στη νότια Ινδία μπορεί να υπάρχει μόνο τοπικά χωρίς ρίζες σε άλλες περιοχές της Ινδίας. Η απαίτησή του όμως σε κάποια ιδιαίτερη βαθμίδα </a:t>
            </a:r>
            <a:r>
              <a:rPr lang="en-GB" dirty="0"/>
              <a:t>varna</a:t>
            </a:r>
            <a:r>
              <a:rPr lang="el-GR" dirty="0"/>
              <a:t> θα τον συνδέσει με </a:t>
            </a:r>
            <a:r>
              <a:rPr lang="en-GB" dirty="0"/>
              <a:t>“jatis”</a:t>
            </a:r>
            <a:r>
              <a:rPr lang="el-GR" dirty="0"/>
              <a:t> σε άλλα μέρη. </a:t>
            </a:r>
          </a:p>
          <a:p>
            <a:r>
              <a:rPr lang="el-GR" dirty="0"/>
              <a:t>Οι ερευνητές ανακάλυψαν πως η σχέση των </a:t>
            </a:r>
            <a:r>
              <a:rPr lang="en-GB" dirty="0"/>
              <a:t>“jatis”</a:t>
            </a:r>
            <a:r>
              <a:rPr lang="el-GR" dirty="0"/>
              <a:t> προς το γενικότερο σύστημα </a:t>
            </a:r>
            <a:r>
              <a:rPr lang="en-GB" dirty="0"/>
              <a:t>varna</a:t>
            </a:r>
            <a:r>
              <a:rPr lang="el-GR" dirty="0"/>
              <a:t> δεν είναι αμετάβλητο στη φύση. Παρουσιάστηκαν </a:t>
            </a:r>
            <a:r>
              <a:rPr lang="en-GB" dirty="0"/>
              <a:t>Jatis </a:t>
            </a:r>
            <a:r>
              <a:rPr lang="el-GR" dirty="0"/>
              <a:t>που μετέβαλαν τις </a:t>
            </a:r>
            <a:r>
              <a:rPr lang="en-GB" dirty="0"/>
              <a:t>varna</a:t>
            </a:r>
            <a:r>
              <a:rPr lang="el-GR" dirty="0"/>
              <a:t> απαιτήσεις τους ελπίζοντας να πετύχουν υψηλότερο </a:t>
            </a:r>
            <a:r>
              <a:rPr lang="en-GB" dirty="0"/>
              <a:t>status</a:t>
            </a:r>
            <a:r>
              <a:rPr lang="el-GR" dirty="0"/>
              <a:t>. Η διαδικασία για την επιτυχή διατήρηση μιας τέτοιας απαίτησης έχει πάρει το όνομα</a:t>
            </a:r>
            <a:r>
              <a:rPr lang="en-GB" dirty="0"/>
              <a:t> </a:t>
            </a:r>
            <a:r>
              <a:rPr lang="en-GB" b="1" dirty="0">
                <a:solidFill>
                  <a:srgbClr val="FF0000"/>
                </a:solidFill>
              </a:rPr>
              <a:t>“</a:t>
            </a:r>
            <a:r>
              <a:rPr lang="en-GB" b="1" dirty="0" err="1">
                <a:solidFill>
                  <a:srgbClr val="FF0000"/>
                </a:solidFill>
              </a:rPr>
              <a:t>Sansktitijation</a:t>
            </a:r>
            <a:r>
              <a:rPr lang="en-GB" b="1" dirty="0">
                <a:solidFill>
                  <a:srgbClr val="FF0000"/>
                </a:solidFill>
              </a:rPr>
              <a:t>” </a:t>
            </a:r>
            <a:r>
              <a:rPr lang="el-GR" b="1" dirty="0">
                <a:solidFill>
                  <a:srgbClr val="FF0000"/>
                </a:solidFill>
              </a:rPr>
              <a:t> </a:t>
            </a:r>
            <a:r>
              <a:rPr lang="el-GR" dirty="0"/>
              <a:t>(</a:t>
            </a:r>
            <a:r>
              <a:rPr lang="el-GR" b="1" dirty="0" err="1">
                <a:solidFill>
                  <a:srgbClr val="FF0000"/>
                </a:solidFill>
              </a:rPr>
              <a:t>Σανσκριτοποίηση</a:t>
            </a:r>
            <a:r>
              <a:rPr lang="el-GR" dirty="0"/>
              <a:t>). </a:t>
            </a:r>
          </a:p>
          <a:p>
            <a:r>
              <a:rPr lang="el-GR" dirty="0"/>
              <a:t>Για να υπερασπίσει την απαίτηση με επιτυχία, </a:t>
            </a:r>
            <a:r>
              <a:rPr lang="el-GR" b="1" dirty="0">
                <a:solidFill>
                  <a:srgbClr val="FF0000"/>
                </a:solidFill>
              </a:rPr>
              <a:t>όλη η φυλή πρέπει να ζήσει σύμφωνα με τα υψηλότερα μέτρα των αρχαίων Βραχμανικών κωδίκων </a:t>
            </a:r>
            <a:r>
              <a:rPr lang="el-GR" dirty="0"/>
              <a:t>που είναι καταχωρισμένοι στα Σανσκριτικά. Κατά τα αρχικά στάδια αυτής της πορείας, γειτονικές φυλές μειώνουν τους ισχυρισμούς της φιλόδοξης </a:t>
            </a:r>
            <a:r>
              <a:rPr lang="en-GB" dirty="0"/>
              <a:t>jati</a:t>
            </a:r>
            <a:r>
              <a:rPr lang="el-GR" dirty="0"/>
              <a:t>. Μετά όμως από δύο ή τρεις γενιές, ο μύθος μπορεί γερά να εδραιωθεί, μεταθέτοντας μία</a:t>
            </a:r>
            <a:r>
              <a:rPr lang="en-GB" dirty="0"/>
              <a:t> jati </a:t>
            </a:r>
            <a:r>
              <a:rPr lang="el-GR" dirty="0"/>
              <a:t>π.χ. από την </a:t>
            </a:r>
            <a:r>
              <a:rPr lang="en-GB" dirty="0"/>
              <a:t>Shudra </a:t>
            </a:r>
            <a:r>
              <a:rPr lang="el-GR" dirty="0"/>
              <a:t>ταξινόμηση σε </a:t>
            </a:r>
            <a:r>
              <a:rPr lang="en-GB" dirty="0"/>
              <a:t>Kshatriya</a:t>
            </a:r>
            <a:r>
              <a:rPr lang="el-GR" dirty="0"/>
              <a:t>, μεγάλη βελτίωση στο κοινωνικό </a:t>
            </a:r>
            <a:r>
              <a:rPr lang="en-GB" dirty="0"/>
              <a:t>status</a:t>
            </a:r>
            <a:r>
              <a:rPr lang="el-GR" dirty="0"/>
              <a:t>.</a:t>
            </a:r>
          </a:p>
        </p:txBody>
      </p:sp>
    </p:spTree>
    <p:extLst>
      <p:ext uri="{BB962C8B-B14F-4D97-AF65-F5344CB8AC3E}">
        <p14:creationId xmlns:p14="http://schemas.microsoft.com/office/powerpoint/2010/main" val="1263471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A38CADF-8F58-19D9-5D8D-A00692C94878}"/>
              </a:ext>
            </a:extLst>
          </p:cNvPr>
          <p:cNvSpPr>
            <a:spLocks noGrp="1"/>
          </p:cNvSpPr>
          <p:nvPr>
            <p:ph type="title"/>
          </p:nvPr>
        </p:nvSpPr>
        <p:spPr>
          <a:xfrm>
            <a:off x="838200" y="0"/>
            <a:ext cx="10515600" cy="681037"/>
          </a:xfrm>
        </p:spPr>
        <p:txBody>
          <a:bodyPr>
            <a:normAutofit fontScale="90000"/>
          </a:bodyPr>
          <a:lstStyle/>
          <a:p>
            <a:pPr algn="ctr"/>
            <a:r>
              <a:rPr lang="el-GR" sz="3600" b="1" dirty="0"/>
              <a:t>ΙΝΔΟΥΙΣΜΟΣ</a:t>
            </a:r>
            <a:br>
              <a:rPr lang="el-GR" sz="3600" b="1" dirty="0"/>
            </a:br>
            <a:r>
              <a:rPr lang="el-GR" sz="3600" b="1" dirty="0"/>
              <a:t>Κανόνες της Κοινωνικής τάξης στον Ινδουισμό</a:t>
            </a:r>
            <a:endParaRPr lang="el-GR" sz="3600" dirty="0"/>
          </a:p>
        </p:txBody>
      </p:sp>
      <p:sp>
        <p:nvSpPr>
          <p:cNvPr id="3" name="Θέση περιεχομένου 2">
            <a:extLst>
              <a:ext uri="{FF2B5EF4-FFF2-40B4-BE49-F238E27FC236}">
                <a16:creationId xmlns:a16="http://schemas.microsoft.com/office/drawing/2014/main" id="{02D801A0-B4E8-9425-046F-6D6F9FC6F099}"/>
              </a:ext>
            </a:extLst>
          </p:cNvPr>
          <p:cNvSpPr>
            <a:spLocks noGrp="1"/>
          </p:cNvSpPr>
          <p:nvPr>
            <p:ph idx="1"/>
          </p:nvPr>
        </p:nvSpPr>
        <p:spPr>
          <a:xfrm>
            <a:off x="0" y="790574"/>
            <a:ext cx="12192000" cy="6067425"/>
          </a:xfrm>
        </p:spPr>
        <p:txBody>
          <a:bodyPr/>
          <a:lstStyle/>
          <a:p>
            <a:r>
              <a:rPr lang="el-GR" dirty="0"/>
              <a:t>Στο παρελθόν την </a:t>
            </a:r>
            <a:r>
              <a:rPr lang="el-GR" b="1" dirty="0" err="1">
                <a:solidFill>
                  <a:srgbClr val="FF0000"/>
                </a:solidFill>
              </a:rPr>
              <a:t>Σανσκριτοποίηση</a:t>
            </a:r>
            <a:r>
              <a:rPr lang="el-GR" b="1" dirty="0">
                <a:solidFill>
                  <a:srgbClr val="FF0000"/>
                </a:solidFill>
              </a:rPr>
              <a:t> </a:t>
            </a:r>
            <a:r>
              <a:rPr lang="el-GR" dirty="0"/>
              <a:t>ενθάρρυναν κάποιες καταστροφές. Παράδειγμα: σε μία ολόκληρη φυλή που έφευγε σε καιρό πολέμου ή λοιμού από την πάτρια γη δινόταν μοναδική ευκαιρία να ανεβάσει το κοινωνικό της</a:t>
            </a:r>
            <a:r>
              <a:rPr lang="en-GB" dirty="0"/>
              <a:t> status</a:t>
            </a:r>
            <a:r>
              <a:rPr lang="el-GR" dirty="0"/>
              <a:t>. Με την εγκατάσταση μακριά από όσους γνώριζαν την παραδοσιακή της </a:t>
            </a:r>
            <a:r>
              <a:rPr lang="en-GB" dirty="0"/>
              <a:t>varna</a:t>
            </a:r>
            <a:r>
              <a:rPr lang="el-GR" dirty="0"/>
              <a:t>, μία </a:t>
            </a:r>
            <a:r>
              <a:rPr lang="en-GB" dirty="0"/>
              <a:t>jati</a:t>
            </a:r>
            <a:r>
              <a:rPr lang="el-GR" dirty="0"/>
              <a:t> μπορούσε να αρχίσει τη διαδικασία της </a:t>
            </a:r>
            <a:r>
              <a:rPr lang="el-GR" dirty="0" err="1"/>
              <a:t>Σανσκρικοποίησής</a:t>
            </a:r>
            <a:r>
              <a:rPr lang="el-GR" dirty="0"/>
              <a:t> της με μεγαλύτερες από τις κανονικές προσδοκίες για επιτυχία.</a:t>
            </a:r>
          </a:p>
          <a:p>
            <a:r>
              <a:rPr lang="el-GR" dirty="0"/>
              <a:t>Χαμηλές κάστες προσβλέπουν στην </a:t>
            </a:r>
            <a:r>
              <a:rPr lang="el-GR" b="1" dirty="0" err="1"/>
              <a:t>Σανσκρικοποίηση</a:t>
            </a:r>
            <a:r>
              <a:rPr lang="el-GR" dirty="0"/>
              <a:t> ως μέσο μιας κοινωνικής κινητικότητας προς τα άνω. Αντίθετα, υψηλότερες κάστες ελκύονται από επιδράσεις </a:t>
            </a:r>
            <a:r>
              <a:rPr lang="el-GR" b="1" dirty="0" err="1"/>
              <a:t>εκδυτικισμού</a:t>
            </a:r>
            <a:r>
              <a:rPr lang="el-GR" dirty="0"/>
              <a:t>, που αδυνατίζουν την παραδοσιακή κοινωνική τάξη. Π.χ. ο Βραχμάνος που θα αποκτήσει τα οφέλη της δυτικής εκπαίδευσης, κινείται προς την πόλη και απελευθερώνεται από τους περιορισμούς του </a:t>
            </a:r>
            <a:r>
              <a:rPr lang="en-GB" dirty="0"/>
              <a:t>dharma </a:t>
            </a:r>
            <a:r>
              <a:rPr lang="el-GR" dirty="0"/>
              <a:t>κάστας του. Από την άλλη πλευρά, ο χαμηλής κάστας πιστός τηρητής των κοινωνικών κανόνων του παραδοσιακού Ινδουισμού που περιφρονείται από τους κατοίκους της πόλης, ελπίζει να βελτιώσει έτσι την υπόληψή της </a:t>
            </a:r>
            <a:r>
              <a:rPr lang="en-GB" dirty="0"/>
              <a:t>jati </a:t>
            </a:r>
            <a:r>
              <a:rPr lang="el-GR" dirty="0"/>
              <a:t>του</a:t>
            </a:r>
            <a:r>
              <a:rPr lang="en-GB" dirty="0"/>
              <a:t>.</a:t>
            </a:r>
            <a:endParaRPr lang="el-GR" dirty="0"/>
          </a:p>
        </p:txBody>
      </p:sp>
    </p:spTree>
    <p:extLst>
      <p:ext uri="{BB962C8B-B14F-4D97-AF65-F5344CB8AC3E}">
        <p14:creationId xmlns:p14="http://schemas.microsoft.com/office/powerpoint/2010/main" val="4003314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AE0CEEE-A863-F55E-D4C4-FC88FEA6848B}"/>
              </a:ext>
            </a:extLst>
          </p:cNvPr>
          <p:cNvSpPr>
            <a:spLocks noGrp="1"/>
          </p:cNvSpPr>
          <p:nvPr>
            <p:ph type="title"/>
          </p:nvPr>
        </p:nvSpPr>
        <p:spPr>
          <a:xfrm>
            <a:off x="838200" y="18256"/>
            <a:ext cx="10515600" cy="867570"/>
          </a:xfrm>
        </p:spPr>
        <p:txBody>
          <a:bodyPr>
            <a:normAutofit fontScale="90000"/>
          </a:bodyPr>
          <a:lstStyle/>
          <a:p>
            <a:pPr algn="ctr"/>
            <a:r>
              <a:rPr lang="el-GR" sz="3600" b="1" dirty="0"/>
              <a:t>ΙΝΔΟΥΙΣΜΟΣ</a:t>
            </a:r>
            <a:br>
              <a:rPr lang="el-GR" sz="3600" b="1" dirty="0"/>
            </a:br>
            <a:r>
              <a:rPr lang="el-GR" sz="3600" b="1" dirty="0"/>
              <a:t>Κανόνες της Κοινωνικής τάξης στον Ινδουισμό</a:t>
            </a:r>
            <a:endParaRPr lang="el-GR" sz="3600" dirty="0"/>
          </a:p>
        </p:txBody>
      </p:sp>
      <p:sp>
        <p:nvSpPr>
          <p:cNvPr id="3" name="Θέση περιεχομένου 2">
            <a:extLst>
              <a:ext uri="{FF2B5EF4-FFF2-40B4-BE49-F238E27FC236}">
                <a16:creationId xmlns:a16="http://schemas.microsoft.com/office/drawing/2014/main" id="{5DF89206-33E0-1E19-380F-30A6F594D4D3}"/>
              </a:ext>
            </a:extLst>
          </p:cNvPr>
          <p:cNvSpPr>
            <a:spLocks noGrp="1"/>
          </p:cNvSpPr>
          <p:nvPr>
            <p:ph idx="1"/>
          </p:nvPr>
        </p:nvSpPr>
        <p:spPr>
          <a:xfrm>
            <a:off x="0" y="969484"/>
            <a:ext cx="12192000" cy="5888516"/>
          </a:xfrm>
        </p:spPr>
        <p:txBody>
          <a:bodyPr>
            <a:normAutofit lnSpcReduction="10000"/>
          </a:bodyPr>
          <a:lstStyle/>
          <a:p>
            <a:r>
              <a:rPr lang="el-GR" dirty="0"/>
              <a:t>Το υψηλό </a:t>
            </a:r>
            <a:r>
              <a:rPr lang="en-GB" dirty="0"/>
              <a:t>status </a:t>
            </a:r>
            <a:r>
              <a:rPr lang="el-GR" dirty="0"/>
              <a:t>μέσα στην κοινωνική οργάνωση του παραδοσιακού Ινδουισμού δεν είναι χωρίς τίμημα. Όσο υψηλότερη η κάστα, τόσο μεγαλύτερες οι κοινωνικές υποχρεώσεις των μελών της. Παράδειγμα: ένας χαμηλής κάστας Ινδουιστής είναι λίγο πολύ ελεύθερος να φάει μία ποικιλία τροφών, συμπεριλαμβανομένου του κρέατος. Η χορτοφαγία είναι υποχρέωση που σχετίζεται με τις υψηλότερες κάστες.  </a:t>
            </a:r>
          </a:p>
          <a:p>
            <a:r>
              <a:rPr lang="el-GR" dirty="0"/>
              <a:t>Την τροφή ενός Ινδουιστή χαμηλής κάστας μπορεί σχεδόν ο καθένας να παρασκευάσει, αν και μερικοί κατώτερης κάστας </a:t>
            </a:r>
            <a:r>
              <a:rPr lang="en-GB" dirty="0"/>
              <a:t>jatis </a:t>
            </a:r>
            <a:r>
              <a:rPr lang="el-GR" dirty="0"/>
              <a:t>δεν είναι αδιάφοροι ως προς αυτό το θέμα. Το φαγητό ενός μέλους υψηλής κάστας απαραίτητα μπορεί να μαγειρέψει κάποιος ίσης ή υψηλότερης στάθμης. </a:t>
            </a:r>
          </a:p>
          <a:p>
            <a:r>
              <a:rPr lang="el-GR" dirty="0"/>
              <a:t>Αν ένα πρόσωπο ταπεινής κάστας ρίξει το βλέμμα του στο φαγητό κάποιου της υψηλής κάστας μπορεί να κάνει το φαγητό αυτό και τα μαγειρικά σκεύη ακάθαρτα τελετουργικώς με αποτέλεσμα την καταστροφή τους, μεταξύ άλλων ενοχλητικών τύπων κάθαρσης. Γι’ αυτό και πρόσωπα που φέρουν τα βάρη αυτών των παραδόσεων βρίσκουν συχνά ελκυστικό τον </a:t>
            </a:r>
            <a:r>
              <a:rPr lang="el-GR" dirty="0" err="1"/>
              <a:t>Εκδυτικισμό</a:t>
            </a:r>
            <a:r>
              <a:rPr lang="el-GR" dirty="0"/>
              <a:t>. </a:t>
            </a:r>
          </a:p>
        </p:txBody>
      </p:sp>
    </p:spTree>
    <p:extLst>
      <p:ext uri="{BB962C8B-B14F-4D97-AF65-F5344CB8AC3E}">
        <p14:creationId xmlns:p14="http://schemas.microsoft.com/office/powerpoint/2010/main" val="2995657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870CF55-667C-B89B-9325-C4C834ED636A}"/>
              </a:ext>
            </a:extLst>
          </p:cNvPr>
          <p:cNvSpPr>
            <a:spLocks noGrp="1"/>
          </p:cNvSpPr>
          <p:nvPr>
            <p:ph type="title"/>
          </p:nvPr>
        </p:nvSpPr>
        <p:spPr>
          <a:xfrm>
            <a:off x="838200" y="66101"/>
            <a:ext cx="10515600" cy="638978"/>
          </a:xfrm>
        </p:spPr>
        <p:txBody>
          <a:bodyPr>
            <a:noAutofit/>
          </a:bodyPr>
          <a:lstStyle/>
          <a:p>
            <a:pPr algn="ctr"/>
            <a:r>
              <a:rPr lang="el-GR" sz="2800" b="1" dirty="0"/>
              <a:t>ΙΝΔΟΥΙΣΜΟΣ</a:t>
            </a:r>
            <a:br>
              <a:rPr lang="el-GR" sz="2800" b="1" dirty="0"/>
            </a:br>
            <a:r>
              <a:rPr lang="el-GR" sz="2800" b="1" dirty="0"/>
              <a:t>Κανόνες της Κοινωνικής τάξης στον Ινδουισμό</a:t>
            </a:r>
            <a:endParaRPr lang="el-GR" sz="2800" dirty="0"/>
          </a:p>
        </p:txBody>
      </p:sp>
      <p:sp>
        <p:nvSpPr>
          <p:cNvPr id="3" name="Θέση περιεχομένου 2">
            <a:extLst>
              <a:ext uri="{FF2B5EF4-FFF2-40B4-BE49-F238E27FC236}">
                <a16:creationId xmlns:a16="http://schemas.microsoft.com/office/drawing/2014/main" id="{26FE019E-B24E-5D51-A2F8-52A6D9AE1364}"/>
              </a:ext>
            </a:extLst>
          </p:cNvPr>
          <p:cNvSpPr>
            <a:spLocks noGrp="1"/>
          </p:cNvSpPr>
          <p:nvPr>
            <p:ph idx="1"/>
          </p:nvPr>
        </p:nvSpPr>
        <p:spPr>
          <a:xfrm>
            <a:off x="0" y="716095"/>
            <a:ext cx="12192000" cy="6123649"/>
          </a:xfrm>
        </p:spPr>
        <p:txBody>
          <a:bodyPr>
            <a:normAutofit fontScale="85000" lnSpcReduction="10000"/>
          </a:bodyPr>
          <a:lstStyle/>
          <a:p>
            <a:r>
              <a:rPr lang="el-GR" dirty="0"/>
              <a:t>Πριν έναν αιώνα, όταν οι Ινδουιστές άρχισαν να ταξιδεύουν στην Αγγλία για να πάρουν Δυτική μόρφωση, ήταν τρομερά τα βάρη της κάστας για όσους έκαναν μια τέτοια επιλογή. Δύσκολες </a:t>
            </a:r>
            <a:r>
              <a:rPr lang="el-GR" b="1" dirty="0"/>
              <a:t>μέθοδοι κάθαρσης</a:t>
            </a:r>
            <a:r>
              <a:rPr lang="el-GR" dirty="0"/>
              <a:t>, περιλαμβανομένου και ποτού μικτού κοπριάς αγελάδας με τα ούρα της, προβλέπονταν για τους επιστρέφοντες εξ Αγγλίας λόγιους. Η επαφή με τη Δύση προκάλεσε πιο σοβαρά προβλήματα στον παραδοσιακό Ινδουισμό. </a:t>
            </a:r>
          </a:p>
          <a:p>
            <a:r>
              <a:rPr lang="el-GR" dirty="0"/>
              <a:t>Όταν τον 19</a:t>
            </a:r>
            <a:r>
              <a:rPr lang="el-GR" baseline="30000" dirty="0"/>
              <a:t>ο</a:t>
            </a:r>
            <a:r>
              <a:rPr lang="el-GR" dirty="0"/>
              <a:t> αιώνα, η εισαγωγή φθηνών Βρετανικών υφασμάτων υπονόμευσε το παραδοσιακό εμπόριο υφασμάτων της Δυτικής Βεγγάλης, επακολούθησε λιμοκτονία εκατομμυρίων ανθρώπων στην περιοχή. Το </a:t>
            </a:r>
            <a:r>
              <a:rPr lang="en-GB" b="1" dirty="0"/>
              <a:t>jati dharma </a:t>
            </a:r>
            <a:r>
              <a:rPr lang="el-GR" dirty="0"/>
              <a:t>των υφαντών της Βεγγάλης επέμενε να μείνουν στο επάγγελμά τους. Αυτές οι κάστες πήραν τελικά νέες μη παραδοσιακές γραμμές εργασίας, αφού όμως είχαν πια χαθεί το 30% των μελών τους. Αυτό το παράδειγμα παρουσιάζει </a:t>
            </a:r>
            <a:r>
              <a:rPr lang="el-GR" b="1" dirty="0"/>
              <a:t>το βάρος του κοινωνικού καθήκοντος</a:t>
            </a:r>
            <a:r>
              <a:rPr lang="el-GR" dirty="0"/>
              <a:t>, που πέφτει πάνω στη συνείδηση του Ινδουιστή. Έτσι, παραδοσιακοί καθαριστές αποχωρητηρίων είναι γνωστό πως απέρριψαν ελκυστικές οικονομικές ευκαιρίες για να διατηρήσουν</a:t>
            </a:r>
            <a:r>
              <a:rPr lang="en-GB" dirty="0"/>
              <a:t> </a:t>
            </a:r>
            <a:r>
              <a:rPr lang="el-GR" dirty="0"/>
              <a:t>το</a:t>
            </a:r>
            <a:r>
              <a:rPr lang="en-GB" dirty="0"/>
              <a:t> dharma </a:t>
            </a:r>
            <a:r>
              <a:rPr lang="el-GR" dirty="0"/>
              <a:t>τους, και η ελπίδα για μια καλύτερη μετενσάρκωση, δεν ήταν το μόνο τους ελατήριο. Ένα πρόσωπο που παραβαίνει το </a:t>
            </a:r>
            <a:r>
              <a:rPr lang="en-GB" dirty="0"/>
              <a:t>jati dharma </a:t>
            </a:r>
            <a:r>
              <a:rPr lang="el-GR" dirty="0"/>
              <a:t>κινδυνεύει με απόρριψη από την οικογένεια και τους όμοιούς του. Μία τέτοια απόρριψη </a:t>
            </a:r>
          </a:p>
          <a:p>
            <a:pPr lvl="1">
              <a:buFont typeface="Wingdings" panose="05000000000000000000" pitchFamily="2" charset="2"/>
              <a:buChar char="v"/>
            </a:pPr>
            <a:r>
              <a:rPr lang="el-GR" dirty="0"/>
              <a:t>δεν επιφέρει μόνο κοινωνικό και ψυχολογικό κόστος, αλλά </a:t>
            </a:r>
          </a:p>
          <a:p>
            <a:pPr lvl="1">
              <a:buFont typeface="Wingdings" panose="05000000000000000000" pitchFamily="2" charset="2"/>
              <a:buChar char="v"/>
            </a:pPr>
            <a:r>
              <a:rPr lang="el-GR" dirty="0"/>
              <a:t>σημαίνει πως πρέπει να εγκαταλείψει τη μόνη δυνατή ελπίδα για φροντίδα και συντήρηση από τους άλλους στα γηρατειά του. Στην Ινδία η κάστα υπηρέτησε σαν αμοιβαία κοινωνική ασφάλιση, εκπληρώνοντας τον ρόλο της κοινωνικής πρόνοιας.</a:t>
            </a:r>
          </a:p>
        </p:txBody>
      </p:sp>
    </p:spTree>
    <p:extLst>
      <p:ext uri="{BB962C8B-B14F-4D97-AF65-F5344CB8AC3E}">
        <p14:creationId xmlns:p14="http://schemas.microsoft.com/office/powerpoint/2010/main" val="1965828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9A14B71-2EA6-BC79-C58D-8CF9AC782158}"/>
              </a:ext>
            </a:extLst>
          </p:cNvPr>
          <p:cNvSpPr>
            <a:spLocks noGrp="1"/>
          </p:cNvSpPr>
          <p:nvPr>
            <p:ph type="title"/>
          </p:nvPr>
        </p:nvSpPr>
        <p:spPr>
          <a:xfrm>
            <a:off x="838200" y="18255"/>
            <a:ext cx="10515600" cy="642757"/>
          </a:xfrm>
        </p:spPr>
        <p:txBody>
          <a:bodyPr>
            <a:noAutofit/>
          </a:bodyPr>
          <a:lstStyle/>
          <a:p>
            <a:pPr algn="ctr"/>
            <a:r>
              <a:rPr lang="el-GR" sz="2800" b="1" dirty="0"/>
              <a:t>ΙΝΔΟΥΙΣΜΟΣ</a:t>
            </a:r>
            <a:br>
              <a:rPr lang="el-GR" sz="2800" b="1" dirty="0"/>
            </a:br>
            <a:r>
              <a:rPr lang="el-GR" sz="2800" b="1" dirty="0"/>
              <a:t>Κανόνες της Κοινωνικής τάξης στον Ινδουισμό</a:t>
            </a:r>
            <a:endParaRPr lang="el-GR" sz="2800" dirty="0"/>
          </a:p>
        </p:txBody>
      </p:sp>
      <p:sp>
        <p:nvSpPr>
          <p:cNvPr id="3" name="Θέση περιεχομένου 2">
            <a:extLst>
              <a:ext uri="{FF2B5EF4-FFF2-40B4-BE49-F238E27FC236}">
                <a16:creationId xmlns:a16="http://schemas.microsoft.com/office/drawing/2014/main" id="{22721566-64B9-F13F-DEDB-BD85D4435CB8}"/>
              </a:ext>
            </a:extLst>
          </p:cNvPr>
          <p:cNvSpPr>
            <a:spLocks noGrp="1"/>
          </p:cNvSpPr>
          <p:nvPr>
            <p:ph idx="1"/>
          </p:nvPr>
        </p:nvSpPr>
        <p:spPr>
          <a:xfrm>
            <a:off x="0" y="661012"/>
            <a:ext cx="12192000" cy="6178733"/>
          </a:xfrm>
        </p:spPr>
        <p:txBody>
          <a:bodyPr>
            <a:normAutofit fontScale="92500" lnSpcReduction="10000"/>
          </a:bodyPr>
          <a:lstStyle/>
          <a:p>
            <a:r>
              <a:rPr lang="el-GR" dirty="0"/>
              <a:t>Στην παραδοσιακή Ινδουιστική κοινωνία, ο νεωτερισμός είναι κάτι κακό και οι κανόνες της κάστας είναι πιο σημαντικοί από την προσωπικότητα του ατόμου. Παράδειγμα: η αλλαγή τεχνικής στις φυτείες μπορεί στην Ινδία να οδηγήσει σε παράβαση του </a:t>
            </a:r>
            <a:r>
              <a:rPr lang="en-GB" dirty="0"/>
              <a:t>jati dharma. </a:t>
            </a:r>
            <a:r>
              <a:rPr lang="el-GR" dirty="0"/>
              <a:t>Κάνοντας το κάθε έθιμο ιερό, το </a:t>
            </a:r>
            <a:r>
              <a:rPr lang="en-GB" dirty="0"/>
              <a:t>dharma </a:t>
            </a:r>
            <a:r>
              <a:rPr lang="el-GR" dirty="0"/>
              <a:t>της Ινδικής κάστας είναι εμπόδιο για την οικονομική πρόοδο. </a:t>
            </a:r>
          </a:p>
          <a:p>
            <a:r>
              <a:rPr lang="el-GR" dirty="0"/>
              <a:t>Υπάρχει μία παλιά Ινδουιστική παροιμία που λέει πως είναι καλύτερα να εκπληρώσει κάποιος λαθεμένα το δικό του </a:t>
            </a:r>
            <a:r>
              <a:rPr lang="en-GB" dirty="0"/>
              <a:t>dharma</a:t>
            </a:r>
            <a:r>
              <a:rPr lang="el-GR" dirty="0"/>
              <a:t> παρά να κάνει σωστά το </a:t>
            </a:r>
            <a:r>
              <a:rPr lang="en-GB" dirty="0"/>
              <a:t>dharma</a:t>
            </a:r>
            <a:r>
              <a:rPr lang="el-GR" dirty="0"/>
              <a:t> ενός άλλου. Η ιδέα αυτή συμβάλλει στη διατήρηση της Ινδίας παγωμένης στη φτώχεια και την οικονομική οπισθοδρόμηση.</a:t>
            </a:r>
          </a:p>
          <a:p>
            <a:r>
              <a:rPr lang="el-GR" dirty="0"/>
              <a:t>Οι Δυτικοί φαίνεται πως είναι υποχρεωμένοι να προσπαθούν για επιτεύγματα και όταν δεν πετυχαίνουν τους στόχους τους για επιτυχία, αυτό γίνεται τρομερή πηγή απογοήτευσης και αγωνίας. Οι παραδοσιακοί Ινδουιστές δεν υποφέρουν από τέτοια μορφή κρίσης ταυτότητας. Είναι λίγο πολύ ικανοποιημένοι «έχοντας απλώς την ύπαρξή τους», όπως συνηθίζουν να το λένε. Υπάρχουν φευγαλέες στιγμές στη ζωή ενός Αμερικανού που αυτός ή αυτή νιώθουν, όπως ο παραδοσιακός Ινδουιστής νιώθει πάντοτε: πως </a:t>
            </a:r>
            <a:r>
              <a:rPr lang="el-GR" b="1" dirty="0"/>
              <a:t>ο κοινωνικός ρόλος οποιουδήποτε είναι πιο σημαντικός από την ατομική προσωπικότητα</a:t>
            </a:r>
            <a:r>
              <a:rPr lang="el-GR" dirty="0"/>
              <a:t>. (π.χ. ο ρόλος της νύφης, ο «ποδοσφαιριστής ήρωας»). </a:t>
            </a:r>
          </a:p>
        </p:txBody>
      </p:sp>
    </p:spTree>
    <p:extLst>
      <p:ext uri="{BB962C8B-B14F-4D97-AF65-F5344CB8AC3E}">
        <p14:creationId xmlns:p14="http://schemas.microsoft.com/office/powerpoint/2010/main" val="1596643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B6F7E-BDE5-760D-21BA-C17D46B1A77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F4B0445F-C425-729E-DA98-3C7649062906}"/>
              </a:ext>
            </a:extLst>
          </p:cNvPr>
          <p:cNvSpPr>
            <a:spLocks noGrp="1"/>
          </p:cNvSpPr>
          <p:nvPr>
            <p:ph type="title"/>
          </p:nvPr>
        </p:nvSpPr>
        <p:spPr>
          <a:xfrm>
            <a:off x="838200" y="1"/>
            <a:ext cx="10515600" cy="793212"/>
          </a:xfrm>
        </p:spPr>
        <p:txBody>
          <a:bodyPr>
            <a:noAutofit/>
          </a:bodyPr>
          <a:lstStyle/>
          <a:p>
            <a:pPr algn="ctr"/>
            <a:r>
              <a:rPr lang="el-GR" sz="2800" b="1" dirty="0"/>
              <a:t>ΙΝΔΟΥΙΣΜΟΣ</a:t>
            </a:r>
            <a:br>
              <a:rPr lang="el-GR" sz="2800" b="1" dirty="0"/>
            </a:br>
            <a:r>
              <a:rPr lang="el-GR" sz="2800" b="1" dirty="0"/>
              <a:t>Κανόνες της Κοινωνικής τάξης στον Ινδουισμό</a:t>
            </a:r>
            <a:endParaRPr lang="el-GR" sz="2800" dirty="0"/>
          </a:p>
        </p:txBody>
      </p:sp>
      <p:sp>
        <p:nvSpPr>
          <p:cNvPr id="3" name="Θέση περιεχομένου 2">
            <a:extLst>
              <a:ext uri="{FF2B5EF4-FFF2-40B4-BE49-F238E27FC236}">
                <a16:creationId xmlns:a16="http://schemas.microsoft.com/office/drawing/2014/main" id="{39511C1E-6FF0-10F7-A572-C60AE156F3C4}"/>
              </a:ext>
            </a:extLst>
          </p:cNvPr>
          <p:cNvSpPr>
            <a:spLocks noGrp="1"/>
          </p:cNvSpPr>
          <p:nvPr>
            <p:ph idx="1"/>
          </p:nvPr>
        </p:nvSpPr>
        <p:spPr>
          <a:xfrm>
            <a:off x="0" y="793213"/>
            <a:ext cx="12192000" cy="6064785"/>
          </a:xfrm>
        </p:spPr>
        <p:txBody>
          <a:bodyPr>
            <a:normAutofit fontScale="92500"/>
          </a:bodyPr>
          <a:lstStyle/>
          <a:p>
            <a:r>
              <a:rPr lang="el-GR" dirty="0"/>
              <a:t>Ο Ινδουιστής ως μέλος μιας </a:t>
            </a:r>
            <a:r>
              <a:rPr lang="en-GB" dirty="0"/>
              <a:t>jati</a:t>
            </a:r>
            <a:r>
              <a:rPr lang="el-GR" dirty="0"/>
              <a:t> έχει ένα αίσθημα ύπαρξης που διαρκεί πέρα από τη φευγαλέα σκηνή του χρόνου αυτής της ζωής. Το </a:t>
            </a:r>
            <a:r>
              <a:rPr lang="en-GB" dirty="0"/>
              <a:t>dharma</a:t>
            </a:r>
            <a:r>
              <a:rPr lang="el-GR" dirty="0"/>
              <a:t> ενός Ινδουιστή συνιστά την πυξίδα που δίνει κατεύθυνση στη ζωή. Φυσικά κάθε κοσμοθεωρία έχει τις συνέπειές της. Η Ινδία είναι μέσα στις οδύνες της φτώχειας, ενώ οι Αμερικανοί ως άτομα παλεύουν με ένα ψυχολογικό τραύμα, ξένο στους καλούς Ινδουιστές.</a:t>
            </a:r>
            <a:r>
              <a:rPr lang="en-GB" dirty="0"/>
              <a:t> </a:t>
            </a:r>
            <a:endParaRPr lang="el-GR" dirty="0"/>
          </a:p>
          <a:p>
            <a:r>
              <a:rPr lang="el-GR" dirty="0"/>
              <a:t>Μερικοί ψυχολόγοι περιέγραψαν αυτό που ονόμασαν </a:t>
            </a:r>
            <a:r>
              <a:rPr lang="el-GR" b="1" dirty="0">
                <a:solidFill>
                  <a:srgbClr val="FF0000"/>
                </a:solidFill>
              </a:rPr>
              <a:t>υπανάπτυκτο Ινδικό εγώ</a:t>
            </a:r>
            <a:r>
              <a:rPr lang="el-GR" dirty="0"/>
              <a:t>, που το αποδίδουν στο σύστημα της κάστας. Στην Ινδία </a:t>
            </a:r>
            <a:r>
              <a:rPr lang="el-GR" b="1" dirty="0"/>
              <a:t>το </a:t>
            </a:r>
            <a:r>
              <a:rPr lang="en-GB" b="1" dirty="0"/>
              <a:t>jati dharma</a:t>
            </a:r>
            <a:r>
              <a:rPr lang="el-GR" b="1" dirty="0"/>
              <a:t> </a:t>
            </a:r>
            <a:r>
              <a:rPr lang="el-GR" dirty="0"/>
              <a:t>κάνει κάτι περισσότερο από το να δίνει την αίσθηση αδελφότητος και πως ανήκει κανείς κάπου. </a:t>
            </a:r>
            <a:r>
              <a:rPr lang="el-GR" b="1" dirty="0"/>
              <a:t>Ορίζει το άτομο απολύτως</a:t>
            </a:r>
            <a:r>
              <a:rPr lang="el-GR" dirty="0"/>
              <a:t>. Στο σύστημα της κάστας οι διαπροσωπικές σχέσεις είναι κωδικοποιημένες. Έτσι, η ανάγκη για ατομική κρίση μειώνεται. Το εγώ γίνεται παθητικό. Η προσωπικότητα διαμορφώνεται, δηλαδή προσαρμόζεται τέλεια προς την υπερβατική αυτοσυγκέντρωση και την ευλογία που συνοδεύει η απώλεια του εγώ. </a:t>
            </a:r>
          </a:p>
          <a:p>
            <a:r>
              <a:rPr lang="el-GR" dirty="0"/>
              <a:t>Δόθηκαν μερικά </a:t>
            </a:r>
            <a:r>
              <a:rPr lang="el-GR" b="1" dirty="0"/>
              <a:t>παραδείγματα κανόνων </a:t>
            </a:r>
            <a:r>
              <a:rPr lang="el-GR" dirty="0"/>
              <a:t>που δένουν τον Ινδουιστή με τη ζωή. Στον κατάλογο των κανόνων περιλαμβάνουν: ποιον παντρεύεται κανείς, ποιο επάγγελμα θα ακολουθήσει, τι θα φάει, πότε μπορεί να ταξιδέψει.  </a:t>
            </a:r>
          </a:p>
        </p:txBody>
      </p:sp>
    </p:spTree>
    <p:extLst>
      <p:ext uri="{BB962C8B-B14F-4D97-AF65-F5344CB8AC3E}">
        <p14:creationId xmlns:p14="http://schemas.microsoft.com/office/powerpoint/2010/main" val="1236598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98D5F-B0E4-CD6D-1609-23240688AA5E}"/>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8F571600-DB64-B927-8DC8-9A5BAE7A50AB}"/>
              </a:ext>
            </a:extLst>
          </p:cNvPr>
          <p:cNvSpPr>
            <a:spLocks noGrp="1"/>
          </p:cNvSpPr>
          <p:nvPr>
            <p:ph type="title"/>
          </p:nvPr>
        </p:nvSpPr>
        <p:spPr>
          <a:xfrm>
            <a:off x="838200" y="1"/>
            <a:ext cx="10515600" cy="793212"/>
          </a:xfrm>
        </p:spPr>
        <p:txBody>
          <a:bodyPr>
            <a:noAutofit/>
          </a:bodyPr>
          <a:lstStyle/>
          <a:p>
            <a:pPr algn="ctr"/>
            <a:r>
              <a:rPr lang="el-GR" sz="2800" b="1" dirty="0"/>
              <a:t>ΙΝΔΟΥΙΣΜΟΣ</a:t>
            </a:r>
            <a:br>
              <a:rPr lang="el-GR" sz="2800" b="1" dirty="0"/>
            </a:br>
            <a:r>
              <a:rPr lang="el-GR" sz="2800" b="1" dirty="0"/>
              <a:t>Κανόνες της Κοινωνικής τάξης στον Ινδουισμό</a:t>
            </a:r>
            <a:endParaRPr lang="el-GR" sz="2800" dirty="0"/>
          </a:p>
        </p:txBody>
      </p:sp>
      <p:sp>
        <p:nvSpPr>
          <p:cNvPr id="3" name="Θέση περιεχομένου 2">
            <a:extLst>
              <a:ext uri="{FF2B5EF4-FFF2-40B4-BE49-F238E27FC236}">
                <a16:creationId xmlns:a16="http://schemas.microsoft.com/office/drawing/2014/main" id="{51F55F96-DC47-A79E-99B5-EC62A1692FF8}"/>
              </a:ext>
            </a:extLst>
          </p:cNvPr>
          <p:cNvSpPr>
            <a:spLocks noGrp="1"/>
          </p:cNvSpPr>
          <p:nvPr>
            <p:ph idx="1"/>
          </p:nvPr>
        </p:nvSpPr>
        <p:spPr>
          <a:xfrm>
            <a:off x="0" y="793213"/>
            <a:ext cx="12192000" cy="6064785"/>
          </a:xfrm>
        </p:spPr>
        <p:txBody>
          <a:bodyPr>
            <a:normAutofit fontScale="92500" lnSpcReduction="10000"/>
          </a:bodyPr>
          <a:lstStyle/>
          <a:p>
            <a:r>
              <a:rPr lang="el-GR" dirty="0"/>
              <a:t>Οι κανόνες αυτοί περιλαμβάνουν τι θα έπρεπε να κάνει κανείς κατά τη διάρκεια των διάφορων φάσεων της ζωής. Αυτές οι φάσεις, που ισχύουν για εκείνους που επιτρέπεται να μετάσχουν στις Βεδικές τελετές, είναι: </a:t>
            </a:r>
          </a:p>
          <a:p>
            <a:pPr lvl="1">
              <a:buFont typeface="Wingdings" panose="05000000000000000000" pitchFamily="2" charset="2"/>
              <a:buChar char="v"/>
            </a:pPr>
            <a:r>
              <a:rPr lang="el-GR" dirty="0"/>
              <a:t>η φοιτητική ζωή, </a:t>
            </a:r>
          </a:p>
          <a:p>
            <a:pPr lvl="1">
              <a:buFont typeface="Wingdings" panose="05000000000000000000" pitchFamily="2" charset="2"/>
              <a:buChar char="v"/>
            </a:pPr>
            <a:r>
              <a:rPr lang="el-GR" dirty="0"/>
              <a:t>η ζωή του νοικοκύρη, </a:t>
            </a:r>
          </a:p>
          <a:p>
            <a:pPr lvl="1">
              <a:buFont typeface="Wingdings" panose="05000000000000000000" pitchFamily="2" charset="2"/>
              <a:buChar char="v"/>
            </a:pPr>
            <a:r>
              <a:rPr lang="el-GR" dirty="0"/>
              <a:t>η ζωή του συνταξιούχου και </a:t>
            </a:r>
          </a:p>
          <a:p>
            <a:pPr lvl="1">
              <a:buFont typeface="Wingdings" panose="05000000000000000000" pitchFamily="2" charset="2"/>
              <a:buChar char="v"/>
            </a:pPr>
            <a:r>
              <a:rPr lang="el-GR" dirty="0"/>
              <a:t>η ζωή της αυταπάρνησης. </a:t>
            </a:r>
          </a:p>
          <a:p>
            <a:r>
              <a:rPr lang="el-GR" dirty="0"/>
              <a:t>Τα </a:t>
            </a:r>
            <a:r>
              <a:rPr lang="en-GB" dirty="0"/>
              <a:t>dharmas</a:t>
            </a:r>
            <a:r>
              <a:rPr lang="el-GR" dirty="0"/>
              <a:t>, που συνοδεύονται με τα τέσσερα αυτά στάδια έχουν θεωρηθεί ως επιλεκτικά, αντίθετα προς την έννοια του απαιτούμενου</a:t>
            </a:r>
            <a:r>
              <a:rPr lang="en-GB" dirty="0"/>
              <a:t> jati dharma</a:t>
            </a:r>
            <a:r>
              <a:rPr lang="el-GR" dirty="0"/>
              <a:t>. Αν το τελευταίο αυτό θεωρείται καθήκον, το </a:t>
            </a:r>
            <a:r>
              <a:rPr lang="en-GB" dirty="0"/>
              <a:t>dharma</a:t>
            </a:r>
            <a:r>
              <a:rPr lang="el-GR" dirty="0"/>
              <a:t> των τεσσάρων σταδίων</a:t>
            </a:r>
            <a:r>
              <a:rPr lang="en-GB" dirty="0"/>
              <a:t> </a:t>
            </a:r>
            <a:r>
              <a:rPr lang="el-GR" dirty="0"/>
              <a:t>της ζωής θεωρείται ως ιδεώδες. </a:t>
            </a:r>
          </a:p>
          <a:p>
            <a:r>
              <a:rPr lang="el-GR" dirty="0"/>
              <a:t>Αφού ο Ινδουιστής </a:t>
            </a:r>
            <a:r>
              <a:rPr lang="el-GR" dirty="0" err="1"/>
              <a:t>άρρενας</a:t>
            </a:r>
            <a:r>
              <a:rPr lang="el-GR" dirty="0"/>
              <a:t> περάσει κάποια τελετή ενηλικίωσης, εισέρχεται στη φάση της ζωής του σπουδαστή. Αυτό αρχίζει σε διάφορες ηλικίες που εξαρτώνται από το </a:t>
            </a:r>
            <a:r>
              <a:rPr lang="en-GB" dirty="0"/>
              <a:t>varna:</a:t>
            </a:r>
            <a:r>
              <a:rPr lang="el-GR" dirty="0"/>
              <a:t> 8 χρονών για έναν Βραχμάνο, 11 για έναν</a:t>
            </a:r>
            <a:r>
              <a:rPr lang="en-GB" dirty="0"/>
              <a:t> </a:t>
            </a:r>
            <a:r>
              <a:rPr lang="en-GB" dirty="0" err="1"/>
              <a:t>Kshartiya</a:t>
            </a:r>
            <a:r>
              <a:rPr lang="el-GR" dirty="0"/>
              <a:t> και 12 για έναν</a:t>
            </a:r>
            <a:r>
              <a:rPr lang="en-GB" dirty="0"/>
              <a:t> Vaishya</a:t>
            </a:r>
            <a:r>
              <a:rPr lang="el-GR" dirty="0"/>
              <a:t>. Αυτοί που θα περάσουν αυτή την εμπειρία ονομάζονται «γεννημένοι δύο φορές». Οι</a:t>
            </a:r>
            <a:r>
              <a:rPr lang="en-GB" dirty="0"/>
              <a:t> Shundras</a:t>
            </a:r>
            <a:r>
              <a:rPr lang="el-GR" dirty="0"/>
              <a:t> εξαιρούνται από τη διαδικασία, όπως και οι γυναίκες κάθε φυλής.</a:t>
            </a:r>
          </a:p>
        </p:txBody>
      </p:sp>
    </p:spTree>
    <p:extLst>
      <p:ext uri="{BB962C8B-B14F-4D97-AF65-F5344CB8AC3E}">
        <p14:creationId xmlns:p14="http://schemas.microsoft.com/office/powerpoint/2010/main" val="211558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7BC8C-E4F5-2916-BEF2-B3087B276B5E}"/>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3CA64B2F-0A42-7BDB-64DB-379555648C1A}"/>
              </a:ext>
            </a:extLst>
          </p:cNvPr>
          <p:cNvSpPr>
            <a:spLocks noGrp="1"/>
          </p:cNvSpPr>
          <p:nvPr>
            <p:ph type="title"/>
          </p:nvPr>
        </p:nvSpPr>
        <p:spPr>
          <a:xfrm>
            <a:off x="838200" y="1"/>
            <a:ext cx="10515600" cy="793212"/>
          </a:xfrm>
        </p:spPr>
        <p:txBody>
          <a:bodyPr>
            <a:noAutofit/>
          </a:bodyPr>
          <a:lstStyle/>
          <a:p>
            <a:pPr algn="ctr"/>
            <a:r>
              <a:rPr lang="el-GR" sz="2800" b="1" dirty="0"/>
              <a:t>ΙΝΔΟΥΙΣΜΟΣ</a:t>
            </a:r>
            <a:br>
              <a:rPr lang="el-GR" sz="2800" b="1" dirty="0"/>
            </a:br>
            <a:r>
              <a:rPr lang="el-GR" sz="2800" b="1" dirty="0"/>
              <a:t>Κανόνες της Κοινωνικής τάξης στον Ινδουισμό</a:t>
            </a:r>
            <a:endParaRPr lang="el-GR" sz="2800" dirty="0"/>
          </a:p>
        </p:txBody>
      </p:sp>
      <p:sp>
        <p:nvSpPr>
          <p:cNvPr id="3" name="Θέση περιεχομένου 2">
            <a:extLst>
              <a:ext uri="{FF2B5EF4-FFF2-40B4-BE49-F238E27FC236}">
                <a16:creationId xmlns:a16="http://schemas.microsoft.com/office/drawing/2014/main" id="{5D8170C2-5EEB-3F8A-11B4-F280BDC17FCC}"/>
              </a:ext>
            </a:extLst>
          </p:cNvPr>
          <p:cNvSpPr>
            <a:spLocks noGrp="1"/>
          </p:cNvSpPr>
          <p:nvPr>
            <p:ph idx="1"/>
          </p:nvPr>
        </p:nvSpPr>
        <p:spPr>
          <a:xfrm>
            <a:off x="0" y="793213"/>
            <a:ext cx="12192000" cy="6064785"/>
          </a:xfrm>
        </p:spPr>
        <p:txBody>
          <a:bodyPr>
            <a:normAutofit fontScale="92500" lnSpcReduction="10000"/>
          </a:bodyPr>
          <a:lstStyle/>
          <a:p>
            <a:r>
              <a:rPr lang="el-GR" dirty="0"/>
              <a:t>Κατά το στάδιο του σπουδαστή ή της μάθησης, ο νεαρός Ινδουιστής γυμνάζεται στη σεξουαλική αποχή. Καθώς η σεξουαλική ορμή αναγνωρίζεται ως η πιο επιτακτική υλική επιθυμία, ο Ινδουιστής μαθαίνει να ελέγχει τη σεξουαλική του διάθεση κατά το πρώτο αυτό στάδιο. Αυτή η άγαμη περίοδος, η αφιερωμένη στη θρησκευτική μελέτη, τελειώνει στον 16</a:t>
            </a:r>
            <a:r>
              <a:rPr lang="el-GR" baseline="30000" dirty="0"/>
              <a:t>ο</a:t>
            </a:r>
            <a:r>
              <a:rPr lang="el-GR" dirty="0"/>
              <a:t> χρόνο της ηλικίας, όταν ο νεαρός Ινδουιστής γίνεται νοικοκύρης. Αφού ο «γεννημένος δύο φορές» </a:t>
            </a:r>
            <a:r>
              <a:rPr lang="el-GR" dirty="0" err="1"/>
              <a:t>άρρενας</a:t>
            </a:r>
            <a:r>
              <a:rPr lang="el-GR" dirty="0"/>
              <a:t> τελειώσει τις σπουδές του πρέπει να παντρευτεί και να κάνει οικογένεια. </a:t>
            </a:r>
          </a:p>
          <a:p>
            <a:r>
              <a:rPr lang="el-GR" dirty="0"/>
              <a:t>Ο Χριστιανισμός και ο Βουδισμός ενθαρρύνουν μερικούς από τους πιστούς τους να γίνουν μοναχοί και μοναχές. Ο Ινδουισμός προσφέρει ένα διαφορετικό ιδεώδες. Ενθαρρύνει την αγαμία κατά το πρώτο, τρίτο και τέταρτο στάδιο της ζωής, δίδαξε όμως πως, όποιος προσπαθήσει να απωθήσει τη σεξουαλική ορμή εντελώς, το αποτέλεσμα δεν θα είναι καλό </a:t>
            </a:r>
            <a:r>
              <a:rPr lang="en-GB" dirty="0"/>
              <a:t>karma. </a:t>
            </a:r>
            <a:r>
              <a:rPr lang="el-GR" dirty="0"/>
              <a:t>Μόνο με την ανάπτυξη μιας στάσης ανεξάρτητης έναντι του σεξ στο ελεγχόμενο περιβάλλον του γάμου μπορεί ο ώριμος άντρας να ξεφύγει στην πραγματικότητα την παγίδα της σεξουαλικότητας που δένει με τον κόσμο. </a:t>
            </a:r>
          </a:p>
          <a:p>
            <a:r>
              <a:rPr lang="el-GR" dirty="0"/>
              <a:t>Όταν ο άντρας δει να γεννιέται ο γιος του γιου του, είναι καιρός να εισέλθει στο τρίτο στάδιο, αυτό της ζωής του «απόστρατου». Σ’ αυτό το στάδιο οι σύζυγοι πρέπει να διακόψουν τις σεξουαλικές σχέσεις.</a:t>
            </a:r>
          </a:p>
        </p:txBody>
      </p:sp>
    </p:spTree>
    <p:extLst>
      <p:ext uri="{BB962C8B-B14F-4D97-AF65-F5344CB8AC3E}">
        <p14:creationId xmlns:p14="http://schemas.microsoft.com/office/powerpoint/2010/main" val="2139465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44F79-1E06-5D07-02ED-84AE5FBE4544}"/>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DBEA1AD1-AA58-0773-E17B-621AD6689C72}"/>
              </a:ext>
            </a:extLst>
          </p:cNvPr>
          <p:cNvSpPr>
            <a:spLocks noGrp="1"/>
          </p:cNvSpPr>
          <p:nvPr>
            <p:ph type="title"/>
          </p:nvPr>
        </p:nvSpPr>
        <p:spPr>
          <a:xfrm>
            <a:off x="838200" y="1"/>
            <a:ext cx="10515600" cy="793212"/>
          </a:xfrm>
        </p:spPr>
        <p:txBody>
          <a:bodyPr>
            <a:noAutofit/>
          </a:bodyPr>
          <a:lstStyle/>
          <a:p>
            <a:pPr algn="ctr"/>
            <a:r>
              <a:rPr lang="el-GR" sz="2800" b="1" dirty="0"/>
              <a:t>ΙΝΔΟΥΙΣΜΟΣ</a:t>
            </a:r>
            <a:br>
              <a:rPr lang="el-GR" sz="2800" b="1" dirty="0"/>
            </a:br>
            <a:r>
              <a:rPr lang="el-GR" sz="2800" b="1" dirty="0"/>
              <a:t>Κανόνες της Κοινωνικής τάξης στον Ινδουισμό</a:t>
            </a:r>
            <a:endParaRPr lang="el-GR" sz="2800" dirty="0"/>
          </a:p>
        </p:txBody>
      </p:sp>
      <p:sp>
        <p:nvSpPr>
          <p:cNvPr id="3" name="Θέση περιεχομένου 2">
            <a:extLst>
              <a:ext uri="{FF2B5EF4-FFF2-40B4-BE49-F238E27FC236}">
                <a16:creationId xmlns:a16="http://schemas.microsoft.com/office/drawing/2014/main" id="{9CC74EE0-ACB9-5E66-B813-08E5ED619DF7}"/>
              </a:ext>
            </a:extLst>
          </p:cNvPr>
          <p:cNvSpPr>
            <a:spLocks noGrp="1"/>
          </p:cNvSpPr>
          <p:nvPr>
            <p:ph idx="1"/>
          </p:nvPr>
        </p:nvSpPr>
        <p:spPr>
          <a:xfrm>
            <a:off x="0" y="793213"/>
            <a:ext cx="12192000" cy="6064785"/>
          </a:xfrm>
        </p:spPr>
        <p:txBody>
          <a:bodyPr>
            <a:normAutofit fontScale="92500" lnSpcReduction="20000"/>
          </a:bodyPr>
          <a:lstStyle/>
          <a:p>
            <a:r>
              <a:rPr lang="el-GR" dirty="0"/>
              <a:t>Ιδεατά, ο σύζυγος θα πρέπει να ζήσει μόνος του σε ένα δάσος, αν και είναι αποδεκτό να τον συνοδεύσει η γυναίκα του ως βοηθός. Ο πιστός τότε πρέπει να περνάει τον καιρό του σε αυτοσυγκέντρωση και με την ανάπτυξη μιας στάσης ανεξαρτησίας απέναντι σε όλα. </a:t>
            </a:r>
          </a:p>
          <a:p>
            <a:r>
              <a:rPr lang="el-GR" dirty="0"/>
              <a:t>Όταν νιώσει πως ο θάνατος δεν είναι πολλά χρόνια μακριά, τότε ο αναζητητής πρέπει να μπει στο στάδιο μιας ζωής αυταπάρνησης. Εδώ, εγκαταλείπει τη γυναίκα του και γίνεται περιπλανώμενος ζητιάνος. Όταν γίνει αυτό, η γυναίκα του επίσημα θεωρείται χήρα. Ως προς την κοινωνία, ο Ινδουιστής στα στάδιο της αυταπάρνησης δεν είναι πια ούτε μέσα στον κόσμο ούτε εκ του κόσμου. </a:t>
            </a:r>
          </a:p>
          <a:p>
            <a:r>
              <a:rPr lang="el-GR" dirty="0"/>
              <a:t>Ένας ποιητής έγραψε πώς ο ηλικιωμένος περιπλανώμενος ασκητής πρέπει να βλέπει τη ζωή και τον θάνατο: «</a:t>
            </a:r>
            <a:r>
              <a:rPr lang="el-GR" i="1" dirty="0"/>
              <a:t>Δεν πρέπει να επιθυμεί το θάνατο, ούτε να ελπίζει πως θα ζήσει, αλλά να περιμένει τον ορισμένο χρόνο, όπως ο υπηρέτης περιμένει τον μισθό του</a:t>
            </a:r>
            <a:r>
              <a:rPr lang="el-GR" dirty="0"/>
              <a:t>».</a:t>
            </a:r>
          </a:p>
          <a:p>
            <a:r>
              <a:rPr lang="el-GR" dirty="0"/>
              <a:t>Μερικοί δεν περιμένουν να φθάσουν στα τέλη της μέσης ηλικίας για να απαρνηθούν εγκόσμιες απολαύσεις και να φορέσουν τον μανδύα των αυστηρών κανόνων της αγαμίας. Ο </a:t>
            </a:r>
            <a:r>
              <a:rPr lang="en-GB" dirty="0"/>
              <a:t>Morarji Desai, </a:t>
            </a:r>
            <a:r>
              <a:rPr lang="el-GR" dirty="0"/>
              <a:t>πρωθυπουργός της Ινδίας στα 1970, υπερηφανεύθηκε κάποτε πως η τελευταία του εμπειρία του σεξ ήταν όταν ήταν στην ηλικία των 28 ετών. Τότε είχε πέντε παιδιά, και έτσι έκανε το βήμα νωρίτερα από ό,τι υπαγορεύεται. Το παράδειγμα του </a:t>
            </a:r>
            <a:r>
              <a:rPr lang="en-GB" dirty="0"/>
              <a:t>Desai</a:t>
            </a:r>
            <a:r>
              <a:rPr lang="el-GR" dirty="0"/>
              <a:t> σημαίνει πως το ιδεώδες της αποχής βαρύνει πολύ στην Ινδουιστική σκέψη. </a:t>
            </a:r>
          </a:p>
        </p:txBody>
      </p:sp>
    </p:spTree>
    <p:extLst>
      <p:ext uri="{BB962C8B-B14F-4D97-AF65-F5344CB8AC3E}">
        <p14:creationId xmlns:p14="http://schemas.microsoft.com/office/powerpoint/2010/main" val="616809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22DB0-51D0-206B-E78D-3AADE29D4BB2}"/>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F2F80F5E-892B-BC1B-BFCB-269680A0D772}"/>
              </a:ext>
            </a:extLst>
          </p:cNvPr>
          <p:cNvSpPr>
            <a:spLocks noGrp="1"/>
          </p:cNvSpPr>
          <p:nvPr>
            <p:ph type="title"/>
          </p:nvPr>
        </p:nvSpPr>
        <p:spPr>
          <a:xfrm>
            <a:off x="838200" y="1"/>
            <a:ext cx="10515600" cy="793212"/>
          </a:xfrm>
        </p:spPr>
        <p:txBody>
          <a:bodyPr>
            <a:noAutofit/>
          </a:bodyPr>
          <a:lstStyle/>
          <a:p>
            <a:pPr algn="ctr"/>
            <a:r>
              <a:rPr lang="el-GR" sz="2800" b="1" dirty="0"/>
              <a:t>ΙΝΔΟΥΙΣΜΟΣ</a:t>
            </a:r>
            <a:br>
              <a:rPr lang="el-GR" sz="2800" b="1" dirty="0"/>
            </a:br>
            <a:r>
              <a:rPr lang="el-GR" sz="2800" b="1" dirty="0"/>
              <a:t>Κανόνες της Κοινωνικής τάξης στον Ινδουισμό</a:t>
            </a:r>
            <a:endParaRPr lang="el-GR" sz="2800" dirty="0"/>
          </a:p>
        </p:txBody>
      </p:sp>
      <p:sp>
        <p:nvSpPr>
          <p:cNvPr id="3" name="Θέση περιεχομένου 2">
            <a:extLst>
              <a:ext uri="{FF2B5EF4-FFF2-40B4-BE49-F238E27FC236}">
                <a16:creationId xmlns:a16="http://schemas.microsoft.com/office/drawing/2014/main" id="{87B573E9-F128-159C-DF65-9D8A41122CBD}"/>
              </a:ext>
            </a:extLst>
          </p:cNvPr>
          <p:cNvSpPr>
            <a:spLocks noGrp="1"/>
          </p:cNvSpPr>
          <p:nvPr>
            <p:ph idx="1"/>
          </p:nvPr>
        </p:nvSpPr>
        <p:spPr>
          <a:xfrm>
            <a:off x="0" y="793213"/>
            <a:ext cx="12192000" cy="6064785"/>
          </a:xfrm>
        </p:spPr>
        <p:txBody>
          <a:bodyPr>
            <a:normAutofit fontScale="92500" lnSpcReduction="10000"/>
          </a:bodyPr>
          <a:lstStyle/>
          <a:p>
            <a:r>
              <a:rPr lang="el-GR" dirty="0"/>
              <a:t>Το ιδεώδες της πνευματικής απελευθέρωσης παρακινεί κάποιους Ινδουιστές να παραβούν ακόμα και τους κοινωνικούς κανόνες του </a:t>
            </a:r>
            <a:r>
              <a:rPr lang="en-GB" dirty="0"/>
              <a:t>dharma. </a:t>
            </a:r>
            <a:r>
              <a:rPr lang="el-GR" dirty="0"/>
              <a:t>Οι ακραίοι αναζητητές της </a:t>
            </a:r>
            <a:r>
              <a:rPr lang="en-GB" dirty="0"/>
              <a:t>Moksha </a:t>
            </a:r>
            <a:r>
              <a:rPr lang="el-GR" dirty="0"/>
              <a:t>ονομάζονται </a:t>
            </a:r>
            <a:r>
              <a:rPr lang="en-GB" dirty="0"/>
              <a:t>sadhus</a:t>
            </a:r>
            <a:r>
              <a:rPr lang="el-GR" dirty="0"/>
              <a:t> ή άγιοι. Παραβαίνοντας το σύστημα της </a:t>
            </a:r>
            <a:r>
              <a:rPr lang="en-GB" dirty="0"/>
              <a:t>dharma</a:t>
            </a:r>
            <a:r>
              <a:rPr lang="el-GR" dirty="0"/>
              <a:t>, θεωρούνται σαν νεκροί που περπατάνε και χωρίς φυλή. Κατά συνέπεια, αποτελούν την ακαθαρσία στην απόλυτη μορφή και είναι κοινωνικά εξοστρακισμένοι. Συγχρόνως, οι </a:t>
            </a:r>
            <a:r>
              <a:rPr lang="en-GB" dirty="0"/>
              <a:t>sadhus</a:t>
            </a:r>
            <a:r>
              <a:rPr lang="el-GR" dirty="0"/>
              <a:t> τυγχάνουν σεβασμού, γιατί αφιέρωσαν τη ζωή τους στη μυστική ένωση με το Απόλυτο και συνεπώς αποτελούν ζωντανά σύμβολα του ύψιστου ιδεώδους του Ινδουισμού. </a:t>
            </a:r>
          </a:p>
          <a:p>
            <a:r>
              <a:rPr lang="el-GR" dirty="0"/>
              <a:t>Η περιουσία ενός </a:t>
            </a:r>
            <a:r>
              <a:rPr lang="en-GB" dirty="0"/>
              <a:t>sadhu</a:t>
            </a:r>
            <a:r>
              <a:rPr lang="el-GR" dirty="0"/>
              <a:t> πρέπει να είναι το μπαστούνι του και μία κούπα για τις ελεημοσύνες. Δεν του επιτρέπεται να ζητιανέψει για τροφή μέχρι το βραδάκι, όταν όλοι οι χωρικοί θα έχουν φάει. Μπορεί να ζητιανέψει μόνο μία φορά τη μέρα, πρέπει να φοράει ένα απλό ρούχο χρώματος πορτοκαλί και δεν πρέπει ποτέ να κόβει τα μαλλιά του και τα γένια του. Από υλική άποψη, οι πιο πολλοί </a:t>
            </a:r>
            <a:r>
              <a:rPr lang="en-GB" dirty="0"/>
              <a:t>sadhus</a:t>
            </a:r>
            <a:r>
              <a:rPr lang="el-GR" dirty="0"/>
              <a:t> διάγουν ζωή αθλιότητας. Ο </a:t>
            </a:r>
            <a:r>
              <a:rPr lang="en-GB" dirty="0"/>
              <a:t>sadhu</a:t>
            </a:r>
            <a:r>
              <a:rPr lang="el-GR" dirty="0"/>
              <a:t> παρέχει χτυπητό παράδειγμα στους κανόνες της Ινδουιστικής κοινωνικής τάξης, αφήνοντας κάποια πορτούλα διαφυγής για τις πιο ατίθασες ψυχές. Σημειώνεται ότι οι </a:t>
            </a:r>
            <a:r>
              <a:rPr lang="en-GB" dirty="0"/>
              <a:t>sadhus</a:t>
            </a:r>
            <a:r>
              <a:rPr lang="el-GR" dirty="0"/>
              <a:t> δεν είχαν πάντοτε τη δράση αγίων. Μερικοί είναι γνωστοί ότι ταξιδεύουν κατά ομάδες, συμπεριφερόμενοι σαν ληστές και λυμαινόμενοι την κοινωνία. </a:t>
            </a:r>
          </a:p>
        </p:txBody>
      </p:sp>
    </p:spTree>
    <p:extLst>
      <p:ext uri="{BB962C8B-B14F-4D97-AF65-F5344CB8AC3E}">
        <p14:creationId xmlns:p14="http://schemas.microsoft.com/office/powerpoint/2010/main" val="524402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A150B-27AC-E3BA-3EDC-58F947CAEB44}"/>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4D13A64-AAD9-565F-3610-6F7629BA8B9C}"/>
              </a:ext>
            </a:extLst>
          </p:cNvPr>
          <p:cNvSpPr>
            <a:spLocks noGrp="1"/>
          </p:cNvSpPr>
          <p:nvPr>
            <p:ph type="title"/>
          </p:nvPr>
        </p:nvSpPr>
        <p:spPr>
          <a:xfrm>
            <a:off x="838200" y="1"/>
            <a:ext cx="10515600" cy="793212"/>
          </a:xfrm>
        </p:spPr>
        <p:txBody>
          <a:bodyPr>
            <a:noAutofit/>
          </a:bodyPr>
          <a:lstStyle/>
          <a:p>
            <a:pPr algn="ctr"/>
            <a:r>
              <a:rPr lang="el-GR" sz="2800" b="1" dirty="0"/>
              <a:t>ΙΝΔΟΥΙΣΜΟΣ</a:t>
            </a:r>
            <a:br>
              <a:rPr lang="el-GR" sz="2800" b="1" dirty="0"/>
            </a:br>
            <a:r>
              <a:rPr lang="el-GR" sz="2800" b="1" dirty="0"/>
              <a:t>Κανόνες της Κοινωνικής τάξης στον Ινδουισμό</a:t>
            </a:r>
            <a:endParaRPr lang="el-GR" sz="2800" dirty="0"/>
          </a:p>
        </p:txBody>
      </p:sp>
      <p:sp>
        <p:nvSpPr>
          <p:cNvPr id="3" name="Θέση περιεχομένου 2">
            <a:extLst>
              <a:ext uri="{FF2B5EF4-FFF2-40B4-BE49-F238E27FC236}">
                <a16:creationId xmlns:a16="http://schemas.microsoft.com/office/drawing/2014/main" id="{D4AA39AA-E754-3138-BD6A-B0D66546E49B}"/>
              </a:ext>
            </a:extLst>
          </p:cNvPr>
          <p:cNvSpPr>
            <a:spLocks noGrp="1"/>
          </p:cNvSpPr>
          <p:nvPr>
            <p:ph idx="1"/>
          </p:nvPr>
        </p:nvSpPr>
        <p:spPr>
          <a:xfrm>
            <a:off x="0" y="793213"/>
            <a:ext cx="12192000" cy="6064785"/>
          </a:xfrm>
        </p:spPr>
        <p:txBody>
          <a:bodyPr>
            <a:normAutofit fontScale="92500" lnSpcReduction="10000"/>
          </a:bodyPr>
          <a:lstStyle/>
          <a:p>
            <a:r>
              <a:rPr lang="el-GR" dirty="0"/>
              <a:t>Στους πρόσφατους καιρούς, ελεύθερα πνεύματα που επιθυμούν να απορρίψουν τους Ινδουιστικούς κοινωνικούς κανόνες δεν χρειάζεται να φορέσουν την πορτοκαλιά ρόμπα των </a:t>
            </a:r>
            <a:r>
              <a:rPr lang="en-GB" dirty="0"/>
              <a:t>sadhus</a:t>
            </a:r>
            <a:r>
              <a:rPr lang="el-GR" dirty="0"/>
              <a:t>. Μια πιο πλούσια εναλλακτική λύση παρέσχε η Ινδική πόλη, θεσμός του Βρετανικού συστήματος αξιών. Αυτές οι επιδράσεις που προέρχονται από τα αστικά κέντρα και εξασθενούν την κάστα, αντλούν την τελική αυθεντία τους από τον ίδιο τον </a:t>
            </a:r>
            <a:r>
              <a:rPr lang="en-GB" dirty="0"/>
              <a:t>Mahatma Gandi, </a:t>
            </a:r>
            <a:r>
              <a:rPr lang="el-GR" dirty="0"/>
              <a:t>τον πατέρα του κινήματος της Ινδικής ανεξαρτησίας. Τα πρώτα χρόνια ο </a:t>
            </a:r>
            <a:r>
              <a:rPr lang="en-GB" dirty="0"/>
              <a:t>Gandi</a:t>
            </a:r>
            <a:r>
              <a:rPr lang="el-GR" dirty="0"/>
              <a:t> είχε συμπεράνει πως το σύστημα της κάστας επέτρεπε στους Βρετανούς να διατηρούν την κατάκτησή τους. Κατά συνέπεια έκανε την κοινωνική ενότητα μεταξύ των λαών της Ινδίας τον υψηλότερο στόχο του. Συμβολικά, έφτιαξε από τους παρίες τους ειδικούς δέκτες του σκοπού του. Τους ονόμασε </a:t>
            </a:r>
            <a:r>
              <a:rPr lang="en-GB" dirty="0"/>
              <a:t>Harijans </a:t>
            </a:r>
            <a:r>
              <a:rPr lang="el-GR" dirty="0"/>
              <a:t>ή ανθρώπους του Θεού. Μόλις κερδήθηκε η ανεξαρτησία, η Ινδική κυβέρνηση συνέχισε το έργο του εισάγοντας μέσα στο νέο σύνταγμα ειδικά προνόμια οφειλόμενα στους </a:t>
            </a:r>
            <a:r>
              <a:rPr lang="en-GB" dirty="0"/>
              <a:t>Harijans</a:t>
            </a:r>
            <a:r>
              <a:rPr lang="el-GR" dirty="0"/>
              <a:t>. Όλα αυτά έγιναν για να διαλύσουν την κοινωνική διαίρεση που προήγαγε το παλαιό ινδικό σύστημα κάστας. </a:t>
            </a:r>
          </a:p>
          <a:p>
            <a:r>
              <a:rPr lang="el-GR" dirty="0"/>
              <a:t>Στο παρελθόν το </a:t>
            </a:r>
            <a:r>
              <a:rPr lang="en-GB" dirty="0"/>
              <a:t>dharma </a:t>
            </a:r>
            <a:r>
              <a:rPr lang="el-GR" dirty="0"/>
              <a:t>της κάστας βοήθησε να διατηρηθεί ο Ινδουιστικός πολιτισμός παρά την επικυριαρχία των ξένων. Επίσης, επέζησε και ο Ινδουισμός μέσα στον 20</a:t>
            </a:r>
            <a:r>
              <a:rPr lang="el-GR" baseline="30000" dirty="0"/>
              <a:t>ο</a:t>
            </a:r>
            <a:r>
              <a:rPr lang="el-GR" dirty="0"/>
              <a:t> αιώνα. </a:t>
            </a:r>
          </a:p>
        </p:txBody>
      </p:sp>
    </p:spTree>
    <p:extLst>
      <p:ext uri="{BB962C8B-B14F-4D97-AF65-F5344CB8AC3E}">
        <p14:creationId xmlns:p14="http://schemas.microsoft.com/office/powerpoint/2010/main" val="5842586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F9F96D1-EAAF-5931-3837-A66EDCC5AB57}"/>
              </a:ext>
            </a:extLst>
          </p:cNvPr>
          <p:cNvSpPr>
            <a:spLocks noGrp="1"/>
          </p:cNvSpPr>
          <p:nvPr>
            <p:ph type="title"/>
          </p:nvPr>
        </p:nvSpPr>
        <p:spPr>
          <a:xfrm>
            <a:off x="838200" y="1"/>
            <a:ext cx="10515600" cy="793212"/>
          </a:xfrm>
        </p:spPr>
        <p:txBody>
          <a:bodyPr>
            <a:noAutofit/>
          </a:bodyPr>
          <a:lstStyle/>
          <a:p>
            <a:pPr algn="ctr"/>
            <a:r>
              <a:rPr lang="el-GR" sz="2800" b="1" dirty="0"/>
              <a:t>ΙΝΔΟΥΙΣΜΟΣ</a:t>
            </a:r>
            <a:br>
              <a:rPr lang="el-GR" sz="2800" b="1" dirty="0"/>
            </a:br>
            <a:r>
              <a:rPr lang="el-GR" sz="2800" b="1" dirty="0"/>
              <a:t>Κανόνες της Κοινωνικής τάξης στον Ινδουισμό</a:t>
            </a:r>
            <a:endParaRPr lang="el-GR" sz="2800" dirty="0"/>
          </a:p>
        </p:txBody>
      </p:sp>
      <p:sp>
        <p:nvSpPr>
          <p:cNvPr id="3" name="Θέση περιεχομένου 2">
            <a:extLst>
              <a:ext uri="{FF2B5EF4-FFF2-40B4-BE49-F238E27FC236}">
                <a16:creationId xmlns:a16="http://schemas.microsoft.com/office/drawing/2014/main" id="{DF3AE572-C2C1-D2C8-8276-A72E0D809BF0}"/>
              </a:ext>
            </a:extLst>
          </p:cNvPr>
          <p:cNvSpPr>
            <a:spLocks noGrp="1"/>
          </p:cNvSpPr>
          <p:nvPr>
            <p:ph idx="1"/>
          </p:nvPr>
        </p:nvSpPr>
        <p:spPr>
          <a:xfrm>
            <a:off x="0" y="793213"/>
            <a:ext cx="12192000" cy="6064785"/>
          </a:xfrm>
        </p:spPr>
        <p:txBody>
          <a:bodyPr>
            <a:normAutofit fontScale="92500" lnSpcReduction="10000"/>
          </a:bodyPr>
          <a:lstStyle/>
          <a:p>
            <a:r>
              <a:rPr lang="el-GR" dirty="0"/>
              <a:t>Μερικοί έχουν εκφράσει την απορία αν ο αρχαίος αυτός πολιτισμός μπορεί επί μακρόν να παραμείνει άθικτος με τη δύναμη της ινδικής κυβέρνησης θεωρητικά τοποθετημένης εναντίον των διαιρέσεων της κάστας.</a:t>
            </a:r>
          </a:p>
          <a:p>
            <a:r>
              <a:rPr lang="el-GR" dirty="0"/>
              <a:t>Ένας από τους βιογράφους του </a:t>
            </a:r>
            <a:r>
              <a:rPr lang="en-GB" dirty="0"/>
              <a:t>Gandi</a:t>
            </a:r>
            <a:r>
              <a:rPr lang="el-GR" dirty="0"/>
              <a:t> παρατήρησε ότι ο μεγάλος Ινδός ηγέτης δεν κατάφερε «</a:t>
            </a:r>
            <a:r>
              <a:rPr lang="el-GR" i="1" dirty="0"/>
              <a:t>το παραμικρό χτύπημα εναντίον της Ινδουιστικής τοποθέτησης ως προς πνευματική μόλυνση και το μη </a:t>
            </a:r>
            <a:r>
              <a:rPr lang="el-GR" i="1" dirty="0" err="1"/>
              <a:t>μεθεκτό</a:t>
            </a:r>
            <a:r>
              <a:rPr lang="el-GR" i="1" dirty="0"/>
              <a:t> στην κάστα</a:t>
            </a:r>
            <a:r>
              <a:rPr lang="el-GR" dirty="0"/>
              <a:t>». Το σύστημα της κάστας εξακολουθεί να ζει επίσης, στα κέντρα δύναμης της Ινδίας, αν και σε μικρότερο βαθμό από ό,τι στα απομονωμένα χωριά. </a:t>
            </a:r>
          </a:p>
          <a:p>
            <a:r>
              <a:rPr lang="el-GR" dirty="0"/>
              <a:t>Ο </a:t>
            </a:r>
            <a:r>
              <a:rPr lang="en-GB" dirty="0"/>
              <a:t>Morarji Desai</a:t>
            </a:r>
            <a:r>
              <a:rPr lang="el-GR" dirty="0"/>
              <a:t>, που θεωρεί τον εαυτό του ως μαθητή του </a:t>
            </a:r>
            <a:r>
              <a:rPr lang="en-GB" dirty="0"/>
              <a:t>Gandi</a:t>
            </a:r>
            <a:r>
              <a:rPr lang="el-GR" dirty="0"/>
              <a:t>, απαγόρευσε στην κόρη του λίγα χρόνια μετά τον θάνατο του μεγάλου εκείνου ηγέτη να παντρευτεί με άντρα από διαφορετική κάστα, απόφαση που την οδήγησε στην αυτοκτονία. Και οι δεσμοί της κάστας εξακολουθούν να δεσπόζουν στην Ινδική πολιτική ζωή. Ακόμη και το κουμμουνιστικό κόμμα επιλέγει τους υποψηφίους του για εκλογή κατά περιοχή από τις πολιτικώς ιθύνουσες κάστες. </a:t>
            </a:r>
          </a:p>
          <a:p>
            <a:r>
              <a:rPr lang="el-GR" dirty="0"/>
              <a:t>Παρά ταύτα, το σύστημα της κάστας είναι σήμερα ασθενέστερο από ό,τι πριν 100 ή 50 χρόνια. Ενώ η διάλυσή του δεν είναι προσεχή, υπάρχουν ενδείξεις ότι ακόμη και στις αγροτικές περιοχές δεν εφαρμόζεται ο χωρισμός με τόση αυστηρότητα.</a:t>
            </a:r>
          </a:p>
        </p:txBody>
      </p:sp>
    </p:spTree>
    <p:extLst>
      <p:ext uri="{BB962C8B-B14F-4D97-AF65-F5344CB8AC3E}">
        <p14:creationId xmlns:p14="http://schemas.microsoft.com/office/powerpoint/2010/main" val="809204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D6396-5136-8847-4DA2-4222547BDA7F}"/>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9D946BF9-1BD5-66E1-211E-9C6782D0F7E9}"/>
              </a:ext>
            </a:extLst>
          </p:cNvPr>
          <p:cNvSpPr>
            <a:spLocks noGrp="1"/>
          </p:cNvSpPr>
          <p:nvPr>
            <p:ph type="title"/>
          </p:nvPr>
        </p:nvSpPr>
        <p:spPr>
          <a:xfrm>
            <a:off x="838200" y="1"/>
            <a:ext cx="10515600" cy="793212"/>
          </a:xfrm>
        </p:spPr>
        <p:txBody>
          <a:bodyPr>
            <a:noAutofit/>
          </a:bodyPr>
          <a:lstStyle/>
          <a:p>
            <a:pPr algn="ctr"/>
            <a:r>
              <a:rPr lang="el-GR" sz="2800" b="1" dirty="0"/>
              <a:t>ΙΝΔΟΥΙΣΜΟΣ</a:t>
            </a:r>
            <a:br>
              <a:rPr lang="el-GR" sz="2800" b="1" dirty="0"/>
            </a:br>
            <a:r>
              <a:rPr lang="el-GR" sz="2800" b="1" dirty="0"/>
              <a:t>Κανόνες της Κοινωνικής τάξης στον Ινδουισμό</a:t>
            </a:r>
            <a:endParaRPr lang="el-GR" sz="2800" dirty="0"/>
          </a:p>
        </p:txBody>
      </p:sp>
      <p:sp>
        <p:nvSpPr>
          <p:cNvPr id="3" name="Θέση περιεχομένου 2">
            <a:extLst>
              <a:ext uri="{FF2B5EF4-FFF2-40B4-BE49-F238E27FC236}">
                <a16:creationId xmlns:a16="http://schemas.microsoft.com/office/drawing/2014/main" id="{D30727D0-9A61-E805-FBE6-1712B3FE528A}"/>
              </a:ext>
            </a:extLst>
          </p:cNvPr>
          <p:cNvSpPr>
            <a:spLocks noGrp="1"/>
          </p:cNvSpPr>
          <p:nvPr>
            <p:ph idx="1"/>
          </p:nvPr>
        </p:nvSpPr>
        <p:spPr>
          <a:xfrm>
            <a:off x="0" y="793213"/>
            <a:ext cx="12192000" cy="6064785"/>
          </a:xfrm>
        </p:spPr>
        <p:txBody>
          <a:bodyPr>
            <a:normAutofit fontScale="92500"/>
          </a:bodyPr>
          <a:lstStyle/>
          <a:p>
            <a:r>
              <a:rPr lang="el-GR" dirty="0"/>
              <a:t>Η εξασθένιση της κάστας βοήθησε κάπως τον Ινδουισμό στις προσπάθειες προσηλυτισμού έξω από τις Ινδίες. Ενώ η πνευματική σφαίρα γνωριμίας ως προς τη Δύση είναι τόσο παλιά όσο οι περιοδείες του </a:t>
            </a:r>
            <a:r>
              <a:rPr lang="en-GB" dirty="0"/>
              <a:t>Swami </a:t>
            </a:r>
            <a:r>
              <a:rPr lang="en-GB" dirty="0" err="1"/>
              <a:t>Vivehananda</a:t>
            </a:r>
            <a:r>
              <a:rPr lang="en-GB" dirty="0"/>
              <a:t> </a:t>
            </a:r>
            <a:r>
              <a:rPr lang="el-GR" dirty="0"/>
              <a:t>στις Ηνωμένες Πολιτείες στο 1890, μόνο στις μέρες μας έγιναν κατανοητές οι δυνατότητές της. Μέχρι σήμερα τα κύρια οφέλη επιτυχίας αποκόμισε η αίρεση του </a:t>
            </a:r>
            <a:r>
              <a:rPr lang="en-GB" b="1" dirty="0">
                <a:solidFill>
                  <a:srgbClr val="FF0000"/>
                </a:solidFill>
              </a:rPr>
              <a:t>Hare Krishna</a:t>
            </a:r>
            <a:r>
              <a:rPr lang="en-GB" dirty="0"/>
              <a:t>.</a:t>
            </a:r>
          </a:p>
          <a:p>
            <a:r>
              <a:rPr lang="el-GR" dirty="0"/>
              <a:t>Πολλές παραδοσιακές έννοιες έχουν ερμηνευτεί εκ νέου από αυτούς τους ελεύθερους αναθεωρητές του Ινδουισμού στη Δύση. Οι εκπρόσωποι του </a:t>
            </a:r>
            <a:r>
              <a:rPr lang="en-GB" dirty="0"/>
              <a:t>Hare Krishna </a:t>
            </a:r>
            <a:r>
              <a:rPr lang="el-GR" dirty="0"/>
              <a:t>ορίζουν τις </a:t>
            </a:r>
            <a:r>
              <a:rPr lang="en-GB" dirty="0"/>
              <a:t>varnas </a:t>
            </a:r>
            <a:r>
              <a:rPr lang="el-GR" dirty="0"/>
              <a:t>με έναν αριθμό επαγγελματικών κατηγοριών, στις οποίες από ιδιοσυγκρασία προσαρμόζεται κανείς, και το </a:t>
            </a:r>
            <a:r>
              <a:rPr lang="en-GB" dirty="0"/>
              <a:t>dharma</a:t>
            </a:r>
            <a:r>
              <a:rPr lang="el-GR" dirty="0"/>
              <a:t> ορίζεται ως «</a:t>
            </a:r>
            <a:r>
              <a:rPr lang="el-GR" i="1" dirty="0" err="1"/>
              <a:t>ενδοκόσμιο</a:t>
            </a:r>
            <a:r>
              <a:rPr lang="el-GR" i="1" dirty="0"/>
              <a:t> ή επαγγελματικό καθήκον</a:t>
            </a:r>
            <a:r>
              <a:rPr lang="el-GR" dirty="0"/>
              <a:t>». Στο </a:t>
            </a:r>
            <a:r>
              <a:rPr lang="en-GB" dirty="0"/>
              <a:t>Hare Krishna</a:t>
            </a:r>
            <a:r>
              <a:rPr lang="el-GR" dirty="0"/>
              <a:t>, οι γενικοί κανόνες σωστής συμπεριφοράς έχουν την κύρια έμφαση, ενώ τα </a:t>
            </a:r>
            <a:r>
              <a:rPr lang="en-GB" dirty="0"/>
              <a:t>jati dharma </a:t>
            </a:r>
            <a:r>
              <a:rPr lang="el-GR" dirty="0"/>
              <a:t>λησμονούνται.</a:t>
            </a:r>
          </a:p>
          <a:p>
            <a:r>
              <a:rPr lang="el-GR" dirty="0"/>
              <a:t>Όπως συμβαίνει και με τον Ιουδαϊσμό, υπάρχουν και του Ινδουισμού πολλές ποικιλίες στον σύγχρονο κόσμο. Οι πιο παραδοσιακές παραλλαγές συνεχίζονται στα χωριά της Ινδίας. Εκεί, οι πολλοί κανόνες της Ινδουιστικής κοινωνικής τάξης ακόμα δεν ενθαρρύνουν την αφομοίωση των εκτός. Αλλού, οι Ινδουιστικές αρχές διδάσκονται λίγο πολύ ελεύθερα από τους παλιούς περιορισμούς της κάστας. </a:t>
            </a:r>
            <a:r>
              <a:rPr lang="en-GB" dirty="0"/>
              <a:t> </a:t>
            </a:r>
            <a:endParaRPr lang="el-GR" dirty="0"/>
          </a:p>
        </p:txBody>
      </p:sp>
    </p:spTree>
    <p:extLst>
      <p:ext uri="{BB962C8B-B14F-4D97-AF65-F5344CB8AC3E}">
        <p14:creationId xmlns:p14="http://schemas.microsoft.com/office/powerpoint/2010/main" val="32707579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713F916-C962-5F15-95E7-635915CCBBC2}"/>
              </a:ext>
            </a:extLst>
          </p:cNvPr>
          <p:cNvSpPr>
            <a:spLocks noGrp="1"/>
          </p:cNvSpPr>
          <p:nvPr>
            <p:ph type="title"/>
          </p:nvPr>
        </p:nvSpPr>
        <p:spPr>
          <a:xfrm>
            <a:off x="838200" y="18256"/>
            <a:ext cx="10515600" cy="829470"/>
          </a:xfrm>
        </p:spPr>
        <p:txBody>
          <a:bodyPr>
            <a:normAutofit fontScale="90000"/>
          </a:bodyPr>
          <a:lstStyle/>
          <a:p>
            <a:pPr algn="ctr"/>
            <a:r>
              <a:rPr lang="el-GR" sz="3600" b="1" dirty="0"/>
              <a:t>ΙΝΔΟΥΙΣΜΟΣ</a:t>
            </a:r>
            <a:br>
              <a:rPr lang="el-GR" sz="3600" b="1" dirty="0"/>
            </a:br>
            <a:r>
              <a:rPr lang="el-GR" sz="3600" b="1" dirty="0"/>
              <a:t>Οι θεότητες του Ινδουισμού</a:t>
            </a:r>
            <a:endParaRPr lang="el-GR" sz="3600" dirty="0"/>
          </a:p>
        </p:txBody>
      </p:sp>
      <p:sp>
        <p:nvSpPr>
          <p:cNvPr id="3" name="Θέση περιεχομένου 2">
            <a:extLst>
              <a:ext uri="{FF2B5EF4-FFF2-40B4-BE49-F238E27FC236}">
                <a16:creationId xmlns:a16="http://schemas.microsoft.com/office/drawing/2014/main" id="{7C02F40F-F395-87A0-3B27-CCB820973742}"/>
              </a:ext>
            </a:extLst>
          </p:cNvPr>
          <p:cNvSpPr>
            <a:spLocks noGrp="1"/>
          </p:cNvSpPr>
          <p:nvPr>
            <p:ph idx="1"/>
          </p:nvPr>
        </p:nvSpPr>
        <p:spPr>
          <a:xfrm>
            <a:off x="0" y="847726"/>
            <a:ext cx="12192000" cy="6010274"/>
          </a:xfrm>
        </p:spPr>
        <p:txBody>
          <a:bodyPr>
            <a:normAutofit fontScale="92500"/>
          </a:bodyPr>
          <a:lstStyle/>
          <a:p>
            <a:r>
              <a:rPr lang="el-GR" dirty="0"/>
              <a:t>Ο Ινδουισμός είναι η πιο περίπλοκη από τις μεγάλες θρησκείες του κόσμου. Εμφανίζεται και με τους δύο τρόπους σ’ έναν τυχαίο παρατηρητή: </a:t>
            </a:r>
          </a:p>
          <a:p>
            <a:pPr lvl="1">
              <a:buFont typeface="Wingdings" panose="05000000000000000000" pitchFamily="2" charset="2"/>
              <a:buChar char="v"/>
            </a:pPr>
            <a:r>
              <a:rPr lang="el-GR" dirty="0"/>
              <a:t>ως πολυθεϊσμός ή πίστη σε πολλούς θεούς και </a:t>
            </a:r>
          </a:p>
          <a:p>
            <a:pPr lvl="1">
              <a:buFont typeface="Wingdings" panose="05000000000000000000" pitchFamily="2" charset="2"/>
              <a:buChar char="v"/>
            </a:pPr>
            <a:r>
              <a:rPr lang="el-GR" dirty="0"/>
              <a:t>ως ένας αυστηρός μονισμός ή πίστη πως η υπέρτατη πραγματικότητα είναι αδιαίρετη. </a:t>
            </a:r>
          </a:p>
          <a:p>
            <a:pPr lvl="1">
              <a:buFont typeface="Wingdings" panose="05000000000000000000" pitchFamily="2" charset="2"/>
              <a:buChar char="v"/>
            </a:pPr>
            <a:r>
              <a:rPr lang="el-GR" dirty="0"/>
              <a:t>Και στους δύο μπορεί να φαίνεται ως πανθεϊσμός ή </a:t>
            </a:r>
            <a:r>
              <a:rPr lang="el-GR" dirty="0" err="1"/>
              <a:t>πανενθεϊσμός</a:t>
            </a:r>
            <a:r>
              <a:rPr lang="el-GR" dirty="0"/>
              <a:t> (ο θεός είναι μέσα σε όλα). </a:t>
            </a:r>
          </a:p>
          <a:p>
            <a:r>
              <a:rPr lang="el-GR" dirty="0"/>
              <a:t>Στην πραγματικότητα, είναι όλα αυτά και πιο πολλά ακόμα. Παρόλα αυτά ο Ινδουισμός κρατιέται ενωμένος από διάφορους παράγοντες, όπως: </a:t>
            </a:r>
          </a:p>
          <a:p>
            <a:pPr lvl="1">
              <a:buFont typeface="Wingdings" panose="05000000000000000000" pitchFamily="2" charset="2"/>
              <a:buChar char="v"/>
            </a:pPr>
            <a:r>
              <a:rPr lang="el-GR" dirty="0"/>
              <a:t>το σύστημα της κάστας και </a:t>
            </a:r>
          </a:p>
          <a:p>
            <a:pPr lvl="1">
              <a:buFont typeface="Wingdings" panose="05000000000000000000" pitchFamily="2" charset="2"/>
              <a:buChar char="v"/>
            </a:pPr>
            <a:r>
              <a:rPr lang="el-GR" dirty="0"/>
              <a:t>ο υψηλός βαθμός δογματικής ανοχής, καθώς στον Ινδουισμό δεν υπάρχει επίσημο «πιστεύω».</a:t>
            </a:r>
          </a:p>
          <a:p>
            <a:r>
              <a:rPr lang="el-GR" dirty="0"/>
              <a:t>Η χαρακτηριστική ανοχή του Ινδουισμού εξηγείται άριστα με την Ινδουιστική παραβολή των τυφλών ανθρώπων και του ελέφαντα… (σ. 107). Το νόημα της παραβολής είναι σαφές: Εμείς οι θνητοί είμαστε όπως οι τυφλοί, πρόσωπο προς πρόσωπο με την αιώνια πραγματικότητα που βρίσκεται πέρα από την αντίληψή μας. Κατά συνέπεια, η αξίωση ότι μπορούμε να δούμε την υπέρτατη αλήθεια είναι μόνο για να αποκαλυφθεί η δική μας υπεροψία και τυφλότητα. </a:t>
            </a:r>
          </a:p>
        </p:txBody>
      </p:sp>
    </p:spTree>
    <p:extLst>
      <p:ext uri="{BB962C8B-B14F-4D97-AF65-F5344CB8AC3E}">
        <p14:creationId xmlns:p14="http://schemas.microsoft.com/office/powerpoint/2010/main" val="23137439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3EDFF2C-A0A0-1C73-EBA6-C4BE7B9044F9}"/>
              </a:ext>
            </a:extLst>
          </p:cNvPr>
          <p:cNvSpPr>
            <a:spLocks noGrp="1"/>
          </p:cNvSpPr>
          <p:nvPr>
            <p:ph type="title"/>
          </p:nvPr>
        </p:nvSpPr>
        <p:spPr>
          <a:xfrm>
            <a:off x="838200" y="18255"/>
            <a:ext cx="10515600" cy="838995"/>
          </a:xfrm>
        </p:spPr>
        <p:txBody>
          <a:bodyPr>
            <a:normAutofit fontScale="90000"/>
          </a:bodyPr>
          <a:lstStyle/>
          <a:p>
            <a:pPr algn="ctr"/>
            <a:r>
              <a:rPr lang="el-GR" sz="3600" b="1" dirty="0"/>
              <a:t>ΙΝΔΟΥΙΣΜΟΣ</a:t>
            </a:r>
            <a:br>
              <a:rPr lang="el-GR" sz="3600" b="1" dirty="0"/>
            </a:br>
            <a:r>
              <a:rPr lang="el-GR" sz="3600" b="1" dirty="0"/>
              <a:t>Οι θεότητες του Ινδουισμού</a:t>
            </a:r>
            <a:endParaRPr lang="el-GR" sz="3600" dirty="0"/>
          </a:p>
        </p:txBody>
      </p:sp>
      <p:sp>
        <p:nvSpPr>
          <p:cNvPr id="3" name="Θέση περιεχομένου 2">
            <a:extLst>
              <a:ext uri="{FF2B5EF4-FFF2-40B4-BE49-F238E27FC236}">
                <a16:creationId xmlns:a16="http://schemas.microsoft.com/office/drawing/2014/main" id="{A67FDE4A-0C73-90EC-0ADB-FCC925E060EC}"/>
              </a:ext>
            </a:extLst>
          </p:cNvPr>
          <p:cNvSpPr>
            <a:spLocks noGrp="1"/>
          </p:cNvSpPr>
          <p:nvPr>
            <p:ph idx="1"/>
          </p:nvPr>
        </p:nvSpPr>
        <p:spPr>
          <a:xfrm>
            <a:off x="0" y="857250"/>
            <a:ext cx="12192000" cy="5982495"/>
          </a:xfrm>
        </p:spPr>
        <p:txBody>
          <a:bodyPr>
            <a:normAutofit fontScale="92500" lnSpcReduction="10000"/>
          </a:bodyPr>
          <a:lstStyle/>
          <a:p>
            <a:r>
              <a:rPr lang="el-GR" dirty="0"/>
              <a:t>Ο </a:t>
            </a:r>
            <a:r>
              <a:rPr lang="en-GB" b="1" dirty="0">
                <a:solidFill>
                  <a:srgbClr val="FF0000"/>
                </a:solidFill>
              </a:rPr>
              <a:t>Ramakrishna</a:t>
            </a:r>
            <a:r>
              <a:rPr lang="el-GR" dirty="0"/>
              <a:t>, ένας Ινδουιστής άγιος του 19</a:t>
            </a:r>
            <a:r>
              <a:rPr lang="el-GR" baseline="30000" dirty="0"/>
              <a:t>ου</a:t>
            </a:r>
            <a:r>
              <a:rPr lang="el-GR" dirty="0"/>
              <a:t> αιώνα, υπήρξε </a:t>
            </a:r>
            <a:r>
              <a:rPr lang="el-GR" b="1" dirty="0"/>
              <a:t>παράδειγμα Ινδουιστικής ανοχής σε θέματα θρησκευτικού δόγματος</a:t>
            </a:r>
            <a:r>
              <a:rPr lang="el-GR" dirty="0"/>
              <a:t>. Ο </a:t>
            </a:r>
            <a:r>
              <a:rPr lang="en-GB" dirty="0"/>
              <a:t>Ramakrishna</a:t>
            </a:r>
            <a:r>
              <a:rPr lang="el-GR" dirty="0"/>
              <a:t> λάτρευε τη θεά</a:t>
            </a:r>
            <a:r>
              <a:rPr lang="en-GB" dirty="0"/>
              <a:t> Kali</a:t>
            </a:r>
            <a:r>
              <a:rPr lang="el-GR" dirty="0"/>
              <a:t>, τη θεία Μητέρα. Νωρίς στη ζωή του, βίωσε την άμεση παρουσία του Θεού στη θηλυκή μορφή της </a:t>
            </a:r>
            <a:r>
              <a:rPr lang="en-GB" dirty="0"/>
              <a:t>Kali</a:t>
            </a:r>
            <a:r>
              <a:rPr lang="el-GR" dirty="0"/>
              <a:t>. Μετά βίωσε τον Θεό με τη λατρεία του πρώτου άρρενα θεού </a:t>
            </a:r>
            <a:r>
              <a:rPr lang="en-GB" dirty="0"/>
              <a:t>Krishna</a:t>
            </a:r>
            <a:r>
              <a:rPr lang="el-GR" dirty="0"/>
              <a:t>, και αργότερα του Αλλάχ των Μουσουλμάνων και του Χριστού των Χριστιανών. Επιπλέον, θεωρούσε τον ιστορικό Βούδα ως ενσάρκωση του Θεού. Η θεία αλήθεια υπάρχει σε όλες τις πίστεις και αυτό βρέθηκε από τον θρησκευτικά ανεκτικό </a:t>
            </a:r>
            <a:r>
              <a:rPr lang="en-GB" dirty="0"/>
              <a:t>Ramakrishna</a:t>
            </a:r>
            <a:r>
              <a:rPr lang="el-GR" dirty="0"/>
              <a:t>. Δήλωσε λοιπόν ότι «</a:t>
            </a:r>
            <a:r>
              <a:rPr lang="el-GR" i="1" dirty="0"/>
              <a:t>Όπως μπορεί να ανέβει ένας στην κορυφή ενός σπιτιού με σκάλα είτε από ξύλο είτε με κάγκελα είτε με σχοινί, τόσο διαφορετικοί επίσης είναι οι δρόμοι και τα μέσα προσέγγισης του Θεού, και κάθε θρησκεία στον κόσμο δείχνει έναν από αυτούς τους δρόμους</a:t>
            </a:r>
            <a:r>
              <a:rPr lang="el-GR" dirty="0"/>
              <a:t>».</a:t>
            </a:r>
            <a:r>
              <a:rPr lang="en-GB" dirty="0"/>
              <a:t> </a:t>
            </a:r>
            <a:endParaRPr lang="el-GR" dirty="0"/>
          </a:p>
          <a:p>
            <a:r>
              <a:rPr lang="el-GR" dirty="0"/>
              <a:t>Η Ινδουιστική θρησκεία περικλείει αντιλήψεις που επεκτείνονται από τον πρωτόγονο ανιμισμό μέχρι ένα υψηλό </a:t>
            </a:r>
            <a:r>
              <a:rPr lang="el-GR" dirty="0" err="1"/>
              <a:t>νοησιαρχικό</a:t>
            </a:r>
            <a:r>
              <a:rPr lang="el-GR" dirty="0"/>
              <a:t> φιλοσοφικό μονισμό. </a:t>
            </a:r>
            <a:r>
              <a:rPr lang="el-GR" b="1" dirty="0"/>
              <a:t>Η αντίθεση με τον Ιουδαϊσμό είναι χτυπητή</a:t>
            </a:r>
            <a:r>
              <a:rPr lang="el-GR" dirty="0"/>
              <a:t>. Η λατρεία του </a:t>
            </a:r>
            <a:r>
              <a:rPr lang="el-GR" dirty="0" err="1"/>
              <a:t>Βάαλ</a:t>
            </a:r>
            <a:r>
              <a:rPr lang="el-GR" dirty="0"/>
              <a:t> της αρχαίας Χαναάν σταθερά απορρίφθηκε από τον Ιουδαϊσμό. Αν υπήρχε κάποιος βαθμός ανοχής στην Ιουδαϊκή θρησκεία, ο </a:t>
            </a:r>
            <a:r>
              <a:rPr lang="el-GR" dirty="0" err="1"/>
              <a:t>Βάαλ</a:t>
            </a:r>
            <a:r>
              <a:rPr lang="el-GR" dirty="0"/>
              <a:t>, ο </a:t>
            </a:r>
            <a:r>
              <a:rPr lang="el-GR" dirty="0" err="1"/>
              <a:t>Γιαχβέ</a:t>
            </a:r>
            <a:r>
              <a:rPr lang="el-GR" dirty="0"/>
              <a:t> και ο Ιησούς θα γίνονταν σήμερα όλοι δεκτοί στην Ιουδαϊκή λατρεία. Θα θεωρούνταν ως βαθμίδες μιας σκάλας που οδηγεί στον Θεό.</a:t>
            </a:r>
          </a:p>
        </p:txBody>
      </p:sp>
    </p:spTree>
    <p:extLst>
      <p:ext uri="{BB962C8B-B14F-4D97-AF65-F5344CB8AC3E}">
        <p14:creationId xmlns:p14="http://schemas.microsoft.com/office/powerpoint/2010/main" val="26826500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AF818EE-C7BA-F463-D633-4288FBA0B3CE}"/>
              </a:ext>
            </a:extLst>
          </p:cNvPr>
          <p:cNvSpPr>
            <a:spLocks noGrp="1"/>
          </p:cNvSpPr>
          <p:nvPr>
            <p:ph type="title"/>
          </p:nvPr>
        </p:nvSpPr>
        <p:spPr>
          <a:xfrm>
            <a:off x="838200" y="18255"/>
            <a:ext cx="10515600" cy="762795"/>
          </a:xfrm>
        </p:spPr>
        <p:txBody>
          <a:bodyPr>
            <a:normAutofit fontScale="90000"/>
          </a:bodyPr>
          <a:lstStyle/>
          <a:p>
            <a:pPr algn="ctr"/>
            <a:r>
              <a:rPr lang="el-GR" sz="3600" b="1" dirty="0"/>
              <a:t>ΙΝΔΟΥΙΣΜΟΣ</a:t>
            </a:r>
            <a:br>
              <a:rPr lang="el-GR" sz="3600" b="1" dirty="0"/>
            </a:br>
            <a:r>
              <a:rPr lang="el-GR" sz="3600" b="1" dirty="0"/>
              <a:t>Οι θεότητες του Ινδουισμού</a:t>
            </a:r>
            <a:endParaRPr lang="el-GR" sz="3600" dirty="0"/>
          </a:p>
        </p:txBody>
      </p:sp>
      <p:sp>
        <p:nvSpPr>
          <p:cNvPr id="3" name="Θέση περιεχομένου 2">
            <a:extLst>
              <a:ext uri="{FF2B5EF4-FFF2-40B4-BE49-F238E27FC236}">
                <a16:creationId xmlns:a16="http://schemas.microsoft.com/office/drawing/2014/main" id="{A523170E-905D-6988-A1BB-A2A0376ACBD3}"/>
              </a:ext>
            </a:extLst>
          </p:cNvPr>
          <p:cNvSpPr>
            <a:spLocks noGrp="1"/>
          </p:cNvSpPr>
          <p:nvPr>
            <p:ph idx="1"/>
          </p:nvPr>
        </p:nvSpPr>
        <p:spPr>
          <a:xfrm>
            <a:off x="0" y="901699"/>
            <a:ext cx="12192000" cy="5938045"/>
          </a:xfrm>
        </p:spPr>
        <p:txBody>
          <a:bodyPr>
            <a:normAutofit fontScale="92500" lnSpcReduction="10000"/>
          </a:bodyPr>
          <a:lstStyle/>
          <a:p>
            <a:r>
              <a:rPr lang="el-GR" dirty="0"/>
              <a:t>Ο θεός του Ινδουισμού δεν είναι ζηλότυπη θεότητα, αποδέχεται κάθε μορφή «πιστεύω». Συνεπώς, ο Ινδουισμός  έχει πολλά πρόσωπα και πολλές θεότητες. Οι πιστοί καθοδηγούνται να προσευχηθούν στον ημίθεο που ταιριάζει περισσότερο στις άμεσες ανάγκες τους. </a:t>
            </a:r>
          </a:p>
          <a:p>
            <a:pPr lvl="1">
              <a:buFont typeface="Wingdings" panose="05000000000000000000" pitchFamily="2" charset="2"/>
              <a:buChar char="v"/>
            </a:pPr>
            <a:r>
              <a:rPr lang="el-GR" dirty="0"/>
              <a:t>Ο αγρότης που χρειάζεται βροχή θα προσευχηθεί στον </a:t>
            </a:r>
            <a:r>
              <a:rPr lang="en-GB" dirty="0"/>
              <a:t>Indra, </a:t>
            </a:r>
            <a:endParaRPr lang="el-GR" dirty="0"/>
          </a:p>
          <a:p>
            <a:pPr lvl="1">
              <a:buFont typeface="Wingdings" panose="05000000000000000000" pitchFamily="2" charset="2"/>
              <a:buChar char="v"/>
            </a:pPr>
            <a:r>
              <a:rPr lang="el-GR" dirty="0"/>
              <a:t>ο</a:t>
            </a:r>
            <a:r>
              <a:rPr lang="en-GB" dirty="0"/>
              <a:t> Agni (</a:t>
            </a:r>
            <a:r>
              <a:rPr lang="el-GR" dirty="0"/>
              <a:t>θεός της φωτιάς) έχει λάτρεις που χρειάζονται αυξημένη αποτελεσματικότητα στις διαπροσωπικές σχέσεις. </a:t>
            </a:r>
          </a:p>
          <a:p>
            <a:pPr lvl="1">
              <a:buFont typeface="Wingdings" panose="05000000000000000000" pitchFamily="2" charset="2"/>
              <a:buChar char="v"/>
            </a:pPr>
            <a:r>
              <a:rPr lang="el-GR" dirty="0"/>
              <a:t>Ένας που ζητάει γνώση λατρεύει τη θεά της μάθησης, </a:t>
            </a:r>
          </a:p>
          <a:p>
            <a:pPr lvl="1">
              <a:buFont typeface="Wingdings" panose="05000000000000000000" pitchFamily="2" charset="2"/>
              <a:buChar char="v"/>
            </a:pPr>
            <a:r>
              <a:rPr lang="el-GR" dirty="0"/>
              <a:t>άλλος που ψάχνει για όμορφη γυναίκα λατρεύει μία άλλη θεότητα. </a:t>
            </a:r>
          </a:p>
          <a:p>
            <a:r>
              <a:rPr lang="el-GR" dirty="0"/>
              <a:t>Οι Ινδουιστές θεωρούν αυτό το πάνθεο, όπως γενικά την ανθρωπότητα και την κτίση, ως απλές απορροές της Υπέρτατης Θεότητας. Ένα τέτοιο σύστημα πίστης μπορεί εύκολα να ερμηνευθεί ως μονοθεϊσμός, πανθεϊσμός ή πολυθεϊσμός. Η όποια ιδιαίτερη έμφαση εξαρτάται από το τμήμα του περίπλοκου θεολογικού ελέφαντα που εκάστοτε εξετάζεται.</a:t>
            </a:r>
          </a:p>
          <a:p>
            <a:r>
              <a:rPr lang="el-GR" dirty="0"/>
              <a:t>Εκτός από τη λατρεία ειδικών θεοτήτων, οι Ινδουιστές έχουν ιδιάζοντα σεβασμό προς ορισμένα ζώα, δηλαδή </a:t>
            </a:r>
            <a:r>
              <a:rPr lang="el-GR" b="1" dirty="0"/>
              <a:t>αγελάδες </a:t>
            </a:r>
            <a:r>
              <a:rPr lang="el-GR" dirty="0"/>
              <a:t>και </a:t>
            </a:r>
            <a:r>
              <a:rPr lang="el-GR" b="1" dirty="0"/>
              <a:t>φίδια</a:t>
            </a:r>
            <a:r>
              <a:rPr lang="el-GR" dirty="0"/>
              <a:t>. Η ιερότητα των αγελάδων στην Ινδία αποτελεί από μακρού πραγματικότητα. </a:t>
            </a:r>
          </a:p>
        </p:txBody>
      </p:sp>
    </p:spTree>
    <p:extLst>
      <p:ext uri="{BB962C8B-B14F-4D97-AF65-F5344CB8AC3E}">
        <p14:creationId xmlns:p14="http://schemas.microsoft.com/office/powerpoint/2010/main" val="3104370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8E07CAF-E55B-C3C1-8367-C7B138476D94}"/>
              </a:ext>
            </a:extLst>
          </p:cNvPr>
          <p:cNvSpPr>
            <a:spLocks noGrp="1"/>
          </p:cNvSpPr>
          <p:nvPr>
            <p:ph type="title"/>
          </p:nvPr>
        </p:nvSpPr>
        <p:spPr>
          <a:xfrm>
            <a:off x="752475" y="18255"/>
            <a:ext cx="10515600" cy="838995"/>
          </a:xfrm>
        </p:spPr>
        <p:txBody>
          <a:bodyPr>
            <a:normAutofit fontScale="90000"/>
          </a:bodyPr>
          <a:lstStyle/>
          <a:p>
            <a:pPr algn="ctr"/>
            <a:r>
              <a:rPr lang="el-GR" sz="3600" b="1" dirty="0"/>
              <a:t>ΙΝΔΟΥΙΣΜΟΣ</a:t>
            </a:r>
            <a:br>
              <a:rPr lang="el-GR" sz="3600" b="1" dirty="0"/>
            </a:br>
            <a:r>
              <a:rPr lang="el-GR" sz="3600" b="1" dirty="0"/>
              <a:t>Οι θεότητες του Ινδουισμού</a:t>
            </a:r>
            <a:endParaRPr lang="el-GR" sz="3600" dirty="0"/>
          </a:p>
        </p:txBody>
      </p:sp>
      <p:sp>
        <p:nvSpPr>
          <p:cNvPr id="3" name="Θέση περιεχομένου 2">
            <a:extLst>
              <a:ext uri="{FF2B5EF4-FFF2-40B4-BE49-F238E27FC236}">
                <a16:creationId xmlns:a16="http://schemas.microsoft.com/office/drawing/2014/main" id="{E553E4D4-6533-3416-0377-2C4E1F118950}"/>
              </a:ext>
            </a:extLst>
          </p:cNvPr>
          <p:cNvSpPr>
            <a:spLocks noGrp="1"/>
          </p:cNvSpPr>
          <p:nvPr>
            <p:ph idx="1"/>
          </p:nvPr>
        </p:nvSpPr>
        <p:spPr>
          <a:xfrm>
            <a:off x="0" y="857250"/>
            <a:ext cx="12192000" cy="5982495"/>
          </a:xfrm>
        </p:spPr>
        <p:txBody>
          <a:bodyPr>
            <a:normAutofit fontScale="92500"/>
          </a:bodyPr>
          <a:lstStyle/>
          <a:p>
            <a:r>
              <a:rPr lang="el-GR" dirty="0"/>
              <a:t>Παραδοσιακοί Ινδουιστές πιστεύουν πως τα φυσικά απορρίμματα της </a:t>
            </a:r>
            <a:r>
              <a:rPr lang="el-GR" b="1" dirty="0">
                <a:solidFill>
                  <a:srgbClr val="FF0000"/>
                </a:solidFill>
              </a:rPr>
              <a:t>αγελάδας</a:t>
            </a:r>
            <a:r>
              <a:rPr lang="el-GR" dirty="0"/>
              <a:t> καθαίρουν τον άνθρωπο. Αναφέρεται πως ο </a:t>
            </a:r>
            <a:r>
              <a:rPr lang="en-GB" dirty="0"/>
              <a:t>Morarji Desai </a:t>
            </a:r>
            <a:r>
              <a:rPr lang="el-GR" dirty="0"/>
              <a:t>ήπιε ούρα αγελάδας για την καθαρτική τους ποιότητα κατά τη θητεία του ως πρωθυπουργός της Ινδίας. Κοπριά αγελάδας χρησιμοποιούταν για εξαγνισμό των σπιτιών που μολύνθηκαν από τελετουργικούς ακάθαρτους ξένους. Ο Ινδουιστής που περνάει δίπλα σε αγελάδα που ουρεί μπορεί να σκύψει, να βάλει τα χέρια του στη ροή των ούρων και να αλείψει το μέτωπο και τα ρούχα του μ’ αυτό, ακριβώς όπως θα έκανε ένας Ρωμαιοκαθολικός με το αγίασμα. </a:t>
            </a:r>
          </a:p>
          <a:p>
            <a:r>
              <a:rPr lang="el-GR" dirty="0"/>
              <a:t>Τα </a:t>
            </a:r>
            <a:r>
              <a:rPr lang="el-GR" b="1" dirty="0">
                <a:solidFill>
                  <a:srgbClr val="FF0000"/>
                </a:solidFill>
              </a:rPr>
              <a:t>φίδια</a:t>
            </a:r>
            <a:r>
              <a:rPr lang="el-GR" dirty="0"/>
              <a:t> της Ινδίας θεωρούνται μόνο κάπως λιγότερο ιερά από τις αγελάδες. Αυτός ο σεβασμός για τα φίδια εμφανίζεται στη μυθολογία που περιβάλλει τον θεό </a:t>
            </a:r>
            <a:r>
              <a:rPr lang="en-GB" dirty="0"/>
              <a:t>Shiva</a:t>
            </a:r>
            <a:r>
              <a:rPr lang="el-GR" dirty="0"/>
              <a:t> μία από τις κύριες θεότητες των Ινδουιστών. Τα φίδια έχουν το ιδιαίτερο ότι υπαινίσσονται τον ανθρώπινο φαλλό, ενώ κατά τις περιστάσεις υπηρετούν επίσης παράγοντες που προξενούν τον θάνατο. Συνεπώς, στη λατρεία του </a:t>
            </a:r>
            <a:r>
              <a:rPr lang="en-GB" dirty="0"/>
              <a:t>Shiva</a:t>
            </a:r>
            <a:r>
              <a:rPr lang="el-GR" dirty="0"/>
              <a:t>, τα φίδια συμβολίζουν τον δεσμό μεταξύ αποσύνθεσης ή θανάτου και αναγέννησης της ζωής. Στην ύπαρξη όπου κυριαρχεί η</a:t>
            </a:r>
            <a:r>
              <a:rPr lang="en-GB" dirty="0"/>
              <a:t> samsara</a:t>
            </a:r>
            <a:r>
              <a:rPr lang="el-GR" dirty="0"/>
              <a:t>, ζωή και θάνατος είναι δεμένοι μαζί μέσα στο κύλισμα του χρόνου. Αυτό το νόημα ενσωματώνεται στο φίδι. </a:t>
            </a:r>
          </a:p>
        </p:txBody>
      </p:sp>
    </p:spTree>
    <p:extLst>
      <p:ext uri="{BB962C8B-B14F-4D97-AF65-F5344CB8AC3E}">
        <p14:creationId xmlns:p14="http://schemas.microsoft.com/office/powerpoint/2010/main" val="23580751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3678FCF-B254-A9B7-1B70-7ECEF9B84FF2}"/>
              </a:ext>
            </a:extLst>
          </p:cNvPr>
          <p:cNvSpPr>
            <a:spLocks noGrp="1"/>
          </p:cNvSpPr>
          <p:nvPr>
            <p:ph type="title"/>
          </p:nvPr>
        </p:nvSpPr>
        <p:spPr>
          <a:xfrm>
            <a:off x="838200" y="18255"/>
            <a:ext cx="10515600" cy="477045"/>
          </a:xfrm>
        </p:spPr>
        <p:txBody>
          <a:bodyPr>
            <a:noAutofit/>
          </a:bodyPr>
          <a:lstStyle/>
          <a:p>
            <a:pPr algn="ctr"/>
            <a:r>
              <a:rPr lang="el-GR" sz="2400" b="1" dirty="0"/>
              <a:t>ΙΝΔΟΥΙΣΜΟΣ</a:t>
            </a:r>
            <a:br>
              <a:rPr lang="el-GR" sz="2400" b="1" dirty="0"/>
            </a:br>
            <a:r>
              <a:rPr lang="el-GR" sz="2400" b="1" dirty="0"/>
              <a:t>Οι θεότητες του Ινδουισμού</a:t>
            </a:r>
            <a:endParaRPr lang="el-GR" sz="2400" dirty="0"/>
          </a:p>
        </p:txBody>
      </p:sp>
      <p:sp>
        <p:nvSpPr>
          <p:cNvPr id="3" name="Θέση περιεχομένου 2">
            <a:extLst>
              <a:ext uri="{FF2B5EF4-FFF2-40B4-BE49-F238E27FC236}">
                <a16:creationId xmlns:a16="http://schemas.microsoft.com/office/drawing/2014/main" id="{FC5F483E-CD5C-0D2F-0644-15F7C565C5A4}"/>
              </a:ext>
            </a:extLst>
          </p:cNvPr>
          <p:cNvSpPr>
            <a:spLocks noGrp="1"/>
          </p:cNvSpPr>
          <p:nvPr>
            <p:ph idx="1"/>
          </p:nvPr>
        </p:nvSpPr>
        <p:spPr>
          <a:xfrm>
            <a:off x="0" y="495299"/>
            <a:ext cx="12192000" cy="6344445"/>
          </a:xfrm>
        </p:spPr>
        <p:txBody>
          <a:bodyPr>
            <a:normAutofit fontScale="92500" lnSpcReduction="20000"/>
          </a:bodyPr>
          <a:lstStyle/>
          <a:p>
            <a:r>
              <a:rPr lang="el-GR" dirty="0"/>
              <a:t>Στην αρχαία Ινδία λατρεύονταν πολλοί θεοί και η θρησκεία των </a:t>
            </a:r>
            <a:r>
              <a:rPr lang="el-GR" dirty="0" err="1"/>
              <a:t>Αρίων</a:t>
            </a:r>
            <a:r>
              <a:rPr lang="el-GR" dirty="0"/>
              <a:t> εξευγενίστηκε από τους συγγραφείς των </a:t>
            </a:r>
            <a:r>
              <a:rPr lang="el-GR" i="1" dirty="0" err="1"/>
              <a:t>Ουπανισάδων</a:t>
            </a:r>
            <a:r>
              <a:rPr lang="el-GR" dirty="0"/>
              <a:t>. Η επόμενη εξέλιξη ήρθε έναν περίπου αιώνα π.Χ., όταν ο </a:t>
            </a:r>
            <a:r>
              <a:rPr lang="en-GB" b="1" dirty="0">
                <a:solidFill>
                  <a:srgbClr val="FF0000"/>
                </a:solidFill>
              </a:rPr>
              <a:t>Shiva</a:t>
            </a:r>
            <a:r>
              <a:rPr lang="en-GB" dirty="0"/>
              <a:t> </a:t>
            </a:r>
            <a:r>
              <a:rPr lang="el-GR" dirty="0"/>
              <a:t>και ο </a:t>
            </a:r>
            <a:r>
              <a:rPr lang="en-GB" b="1" dirty="0">
                <a:solidFill>
                  <a:srgbClr val="FF0000"/>
                </a:solidFill>
              </a:rPr>
              <a:t>Vishnu</a:t>
            </a:r>
            <a:r>
              <a:rPr lang="el-GR" dirty="0"/>
              <a:t> αναδείχθηκαν οι δύο κύριες θεότητες του Ινδουισμού. Ο </a:t>
            </a:r>
            <a:r>
              <a:rPr lang="en-GB" dirty="0"/>
              <a:t>Shiva </a:t>
            </a:r>
            <a:r>
              <a:rPr lang="el-GR" dirty="0"/>
              <a:t>σχετίζεται προς τις αποσυνθετικές όψεις της ζωής, τη συνεχή καταστροφή και την αναγέννηση που συνοδεύει το πέρασμα του χρόνου. Έτσι, ονομάστηκε ο «καταστροφέας». Ο </a:t>
            </a:r>
            <a:r>
              <a:rPr lang="en-GB" dirty="0"/>
              <a:t>Vishnu</a:t>
            </a:r>
            <a:r>
              <a:rPr lang="el-GR" dirty="0"/>
              <a:t> αντιπροσωπεύει τη χαρά της ζωής. Ενώ ο </a:t>
            </a:r>
            <a:r>
              <a:rPr lang="en-GB" dirty="0"/>
              <a:t>Shiva </a:t>
            </a:r>
            <a:r>
              <a:rPr lang="el-GR" dirty="0"/>
              <a:t>εικονίζεται σαν ασκητής, γυμνός για τον κόσμο, πασαλειμμένος μόνο με στάχτες από την πυρά της νεκρώσιμης τελετής, ο </a:t>
            </a:r>
            <a:r>
              <a:rPr lang="en-GB" dirty="0"/>
              <a:t>Vishnu</a:t>
            </a:r>
            <a:r>
              <a:rPr lang="el-GR" dirty="0"/>
              <a:t> παρουσιάζεται ντυμένος με ρούχα και κοσμήματα. Ο </a:t>
            </a:r>
            <a:r>
              <a:rPr lang="en-GB" dirty="0"/>
              <a:t>Vishnu</a:t>
            </a:r>
            <a:r>
              <a:rPr lang="el-GR" dirty="0"/>
              <a:t> είναι ο θεός για τον εορτασμό καλών πραγμάτων στη ζωή· ο </a:t>
            </a:r>
            <a:r>
              <a:rPr lang="en-GB" dirty="0"/>
              <a:t>Shiva </a:t>
            </a:r>
            <a:r>
              <a:rPr lang="el-GR" dirty="0"/>
              <a:t>για την αναγνώριση πως αυτά δεν είναι παντοτινά. </a:t>
            </a:r>
          </a:p>
          <a:p>
            <a:r>
              <a:rPr lang="el-GR" dirty="0"/>
              <a:t>Οι λατρείες που προσφέρονται στους δύο θεούς αντλούν από τη θρησκευτική κληρονομιά των </a:t>
            </a:r>
            <a:r>
              <a:rPr lang="el-GR" dirty="0" err="1"/>
              <a:t>Αρίων</a:t>
            </a:r>
            <a:r>
              <a:rPr lang="el-GR" dirty="0"/>
              <a:t>. Στα χρόνια των </a:t>
            </a:r>
            <a:r>
              <a:rPr lang="el-GR" dirty="0" err="1"/>
              <a:t>Βεδών</a:t>
            </a:r>
            <a:r>
              <a:rPr lang="el-GR" dirty="0"/>
              <a:t>, ο </a:t>
            </a:r>
            <a:r>
              <a:rPr lang="en-GB" dirty="0"/>
              <a:t>Vishnu</a:t>
            </a:r>
            <a:r>
              <a:rPr lang="el-GR" dirty="0"/>
              <a:t> ήταν μικρής σημασίας θεότητα που σχετιζόταν με τον </a:t>
            </a:r>
            <a:r>
              <a:rPr lang="el-GR" b="1" dirty="0"/>
              <a:t>ήλιο</a:t>
            </a:r>
            <a:r>
              <a:rPr lang="el-GR" dirty="0"/>
              <a:t>, ένα κοινό σύμβολο των προοπτικών της αισιόδοξης ζωής. Ο </a:t>
            </a:r>
            <a:r>
              <a:rPr lang="en-GB" dirty="0"/>
              <a:t>Shiva </a:t>
            </a:r>
            <a:r>
              <a:rPr lang="el-GR" dirty="0"/>
              <a:t>έχτισε πάνω στους μύθους της Βεδικής θεότητας </a:t>
            </a:r>
            <a:r>
              <a:rPr lang="en-GB" b="1" dirty="0"/>
              <a:t>Rudra</a:t>
            </a:r>
            <a:r>
              <a:rPr lang="en-GB" dirty="0"/>
              <a:t>, </a:t>
            </a:r>
            <a:r>
              <a:rPr lang="el-GR" dirty="0"/>
              <a:t>που κι αυτή ονομαζόταν ο «καταστροφέας». Και οι δύο λάτρεις του </a:t>
            </a:r>
            <a:r>
              <a:rPr lang="en-GB" dirty="0"/>
              <a:t>Shiva </a:t>
            </a:r>
            <a:r>
              <a:rPr lang="el-GR" dirty="0"/>
              <a:t>και του </a:t>
            </a:r>
            <a:r>
              <a:rPr lang="en-GB" dirty="0"/>
              <a:t>Vishnu</a:t>
            </a:r>
            <a:r>
              <a:rPr lang="el-GR" dirty="0"/>
              <a:t> άντλησαν επίσης στοιχεία από τις προ-Άριες, γηγενείς, Ινδικές θρησκείες. Αυτό είναι ιδιαίτερα σαφές στη λατρεία του </a:t>
            </a:r>
            <a:r>
              <a:rPr lang="en-GB" dirty="0"/>
              <a:t>Shiva</a:t>
            </a:r>
            <a:r>
              <a:rPr lang="el-GR" dirty="0"/>
              <a:t>. Μέχρι σήμερα, στα ιερά του </a:t>
            </a:r>
            <a:r>
              <a:rPr lang="en-GB" dirty="0"/>
              <a:t>Shiva</a:t>
            </a:r>
            <a:r>
              <a:rPr lang="el-GR" dirty="0"/>
              <a:t> υπάρχει ένα φαλλικό σύμβολο, που λέγεται «</a:t>
            </a:r>
            <a:r>
              <a:rPr lang="en-GB" dirty="0"/>
              <a:t>lingam</a:t>
            </a:r>
            <a:r>
              <a:rPr lang="el-GR" dirty="0"/>
              <a:t>» πάνω στο οποίο οι πιστοί ρίχνουν διυλισμένο βούτυρο σαν πράξη σεβασμού, χωρίς αισθήματα σεξουαλικά. Όμως, οι τελετές γονιμότητας των προ-</a:t>
            </a:r>
            <a:r>
              <a:rPr lang="el-GR" dirty="0" err="1"/>
              <a:t>Άριων</a:t>
            </a:r>
            <a:r>
              <a:rPr lang="el-GR" dirty="0"/>
              <a:t> θρησκειών συνέβαλαν σ’ αυτή την πλευρά της λατρείας του </a:t>
            </a:r>
            <a:r>
              <a:rPr lang="en-GB" dirty="0"/>
              <a:t>Shiva</a:t>
            </a:r>
            <a:r>
              <a:rPr lang="el-GR" dirty="0"/>
              <a:t>. </a:t>
            </a:r>
          </a:p>
        </p:txBody>
      </p:sp>
    </p:spTree>
    <p:extLst>
      <p:ext uri="{BB962C8B-B14F-4D97-AF65-F5344CB8AC3E}">
        <p14:creationId xmlns:p14="http://schemas.microsoft.com/office/powerpoint/2010/main" val="10798874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40C2775-27F6-F511-C7EB-C74E69D167EC}"/>
              </a:ext>
            </a:extLst>
          </p:cNvPr>
          <p:cNvSpPr>
            <a:spLocks noGrp="1"/>
          </p:cNvSpPr>
          <p:nvPr>
            <p:ph type="title"/>
          </p:nvPr>
        </p:nvSpPr>
        <p:spPr>
          <a:xfrm>
            <a:off x="838200" y="18256"/>
            <a:ext cx="10515600" cy="848520"/>
          </a:xfrm>
        </p:spPr>
        <p:txBody>
          <a:bodyPr>
            <a:normAutofit fontScale="90000"/>
          </a:bodyPr>
          <a:lstStyle/>
          <a:p>
            <a:pPr algn="ctr"/>
            <a:r>
              <a:rPr lang="el-GR" sz="3600" b="1" dirty="0"/>
              <a:t>ΙΝΔΟΥΙΣΜΟΣ</a:t>
            </a:r>
            <a:br>
              <a:rPr lang="el-GR" sz="3600" b="1" dirty="0"/>
            </a:br>
            <a:r>
              <a:rPr lang="el-GR" sz="3600" b="1" dirty="0"/>
              <a:t>Οι θεότητες του Ινδουισμού</a:t>
            </a:r>
            <a:endParaRPr lang="el-GR" sz="3600" dirty="0"/>
          </a:p>
        </p:txBody>
      </p:sp>
      <p:sp>
        <p:nvSpPr>
          <p:cNvPr id="3" name="Θέση περιεχομένου 2">
            <a:extLst>
              <a:ext uri="{FF2B5EF4-FFF2-40B4-BE49-F238E27FC236}">
                <a16:creationId xmlns:a16="http://schemas.microsoft.com/office/drawing/2014/main" id="{CC9BE56B-49FB-C397-185F-C6B1FB8D010B}"/>
              </a:ext>
            </a:extLst>
          </p:cNvPr>
          <p:cNvSpPr>
            <a:spLocks noGrp="1"/>
          </p:cNvSpPr>
          <p:nvPr>
            <p:ph idx="1"/>
          </p:nvPr>
        </p:nvSpPr>
        <p:spPr>
          <a:xfrm>
            <a:off x="0" y="1000124"/>
            <a:ext cx="12192000" cy="5839619"/>
          </a:xfrm>
        </p:spPr>
        <p:txBody>
          <a:bodyPr>
            <a:normAutofit fontScale="92500" lnSpcReduction="20000"/>
          </a:bodyPr>
          <a:lstStyle/>
          <a:p>
            <a:r>
              <a:rPr lang="el-GR" dirty="0"/>
              <a:t>Ενώ οι θιασώτες του </a:t>
            </a:r>
            <a:r>
              <a:rPr lang="en-GB" dirty="0"/>
              <a:t>Vishnu</a:t>
            </a:r>
            <a:r>
              <a:rPr lang="el-GR" dirty="0"/>
              <a:t> τον θεωρούν ως τον «συντηρητή», πιστεύουν πως οι ιδιότητες του </a:t>
            </a:r>
            <a:r>
              <a:rPr lang="en-GB" dirty="0"/>
              <a:t>Shiva </a:t>
            </a:r>
            <a:r>
              <a:rPr lang="el-GR" dirty="0"/>
              <a:t>υπάρχουν μέσα σ’ Αυτόν. Οι οπαδοί του </a:t>
            </a:r>
            <a:r>
              <a:rPr lang="en-GB" dirty="0"/>
              <a:t>Shiva </a:t>
            </a:r>
            <a:r>
              <a:rPr lang="el-GR" dirty="0"/>
              <a:t>βλέπουν, επίσης, τον θεό τους να συγκεντρώνει τα χαρακτηριστικά του</a:t>
            </a:r>
            <a:r>
              <a:rPr lang="en-GB" dirty="0"/>
              <a:t> Vishnu</a:t>
            </a:r>
            <a:r>
              <a:rPr lang="el-GR" dirty="0"/>
              <a:t>. Ένα θιασώτης του </a:t>
            </a:r>
            <a:r>
              <a:rPr lang="en-GB" dirty="0"/>
              <a:t>Vishnu</a:t>
            </a:r>
            <a:r>
              <a:rPr lang="el-GR" dirty="0"/>
              <a:t> βλέπει τον Θεό του ως την Υπέρτατη Θεότητα, και θα αναγνωρίσει την ύπαρξη του </a:t>
            </a:r>
            <a:r>
              <a:rPr lang="en-GB" dirty="0"/>
              <a:t>Shiva </a:t>
            </a:r>
            <a:r>
              <a:rPr lang="el-GR" dirty="0"/>
              <a:t>ως υποτελούς θεότητας, με κανέναν τρόπο όμως δεν τον βλέπει ισότιμο προς την Θεότητα. Αντίστροφα, ένα </a:t>
            </a:r>
            <a:r>
              <a:rPr lang="el-GR" dirty="0" err="1"/>
              <a:t>Σιβαΐτης</a:t>
            </a:r>
            <a:r>
              <a:rPr lang="el-GR" dirty="0"/>
              <a:t> θεωρεί τον </a:t>
            </a:r>
            <a:r>
              <a:rPr lang="en-GB" dirty="0"/>
              <a:t>Vishnu</a:t>
            </a:r>
            <a:r>
              <a:rPr lang="el-GR" dirty="0"/>
              <a:t> ως απλή απορροή του </a:t>
            </a:r>
            <a:r>
              <a:rPr lang="en-GB" dirty="0"/>
              <a:t>Shiva</a:t>
            </a:r>
            <a:r>
              <a:rPr lang="el-GR" dirty="0"/>
              <a:t>, που είναι η Υπέρτατη Θεότητα. Για τους λάτρεις τους, κάθε μία μόνη είναι η Θεότητα, που ενσαρκώνει όλα τα θεία ιδιώματα.</a:t>
            </a:r>
          </a:p>
          <a:p>
            <a:r>
              <a:rPr lang="el-GR" dirty="0"/>
              <a:t>Η εμφάνιση του </a:t>
            </a:r>
            <a:r>
              <a:rPr lang="en-GB" dirty="0"/>
              <a:t>Shiva </a:t>
            </a:r>
            <a:r>
              <a:rPr lang="el-GR" dirty="0"/>
              <a:t>και του </a:t>
            </a:r>
            <a:r>
              <a:rPr lang="en-GB" dirty="0"/>
              <a:t>Vishnu</a:t>
            </a:r>
            <a:r>
              <a:rPr lang="el-GR" dirty="0"/>
              <a:t> έναν αιώνα π.Χ. αντιπροσώπευε την ανάμιξη </a:t>
            </a:r>
            <a:r>
              <a:rPr lang="el-GR" dirty="0" err="1"/>
              <a:t>Άριων</a:t>
            </a:r>
            <a:r>
              <a:rPr lang="el-GR" dirty="0"/>
              <a:t> και γηγενών θρησκευτικών παραδόσεων στο χωνευτήρι της φιλοσοφίας των </a:t>
            </a:r>
            <a:r>
              <a:rPr lang="el-GR" dirty="0" err="1"/>
              <a:t>Ουπανισάδων</a:t>
            </a:r>
            <a:r>
              <a:rPr lang="el-GR" dirty="0"/>
              <a:t>. Επτά ή οκτώ αιώνες αργότερα, </a:t>
            </a:r>
            <a:r>
              <a:rPr lang="el-GR" b="1" dirty="0">
                <a:solidFill>
                  <a:srgbClr val="FF0000"/>
                </a:solidFill>
              </a:rPr>
              <a:t>μία άλλη σημαντική εξέλιξη συνέβη με την εμφάνιση της λατρείας της </a:t>
            </a:r>
            <a:r>
              <a:rPr lang="en-GB" b="1" dirty="0">
                <a:solidFill>
                  <a:srgbClr val="FF0000"/>
                </a:solidFill>
              </a:rPr>
              <a:t>Shakti</a:t>
            </a:r>
            <a:r>
              <a:rPr lang="en-GB" dirty="0"/>
              <a:t>. </a:t>
            </a:r>
            <a:r>
              <a:rPr lang="el-GR" dirty="0"/>
              <a:t>Όσοι έκλιναν πιο άνετα προς μία μητέρα θεότητα ελκύονταν από τη λατρεία της </a:t>
            </a:r>
            <a:r>
              <a:rPr lang="en-GB" dirty="0"/>
              <a:t>Shakti</a:t>
            </a:r>
            <a:r>
              <a:rPr lang="el-GR" dirty="0"/>
              <a:t>, της οποίας </a:t>
            </a:r>
            <a:r>
              <a:rPr lang="el-GR" dirty="0" err="1"/>
              <a:t>προηξήρχε</a:t>
            </a:r>
            <a:r>
              <a:rPr lang="el-GR" dirty="0"/>
              <a:t> η </a:t>
            </a:r>
            <a:r>
              <a:rPr lang="el-GR" b="1" dirty="0"/>
              <a:t>μορφή της συζύγου του </a:t>
            </a:r>
            <a:r>
              <a:rPr lang="en-GB" b="1" dirty="0"/>
              <a:t>Shiva</a:t>
            </a:r>
            <a:r>
              <a:rPr lang="el-GR" dirty="0"/>
              <a:t>. Γνωστή με μία ποικιλία ονομάτων, αυτή η θεά ευρύτατα παρουσιάζεται ως</a:t>
            </a:r>
            <a:r>
              <a:rPr lang="en-GB" dirty="0"/>
              <a:t> </a:t>
            </a:r>
            <a:r>
              <a:rPr lang="en-GB" b="1" dirty="0"/>
              <a:t>Kali</a:t>
            </a:r>
            <a:r>
              <a:rPr lang="el-GR" dirty="0"/>
              <a:t>, μία μαύρη στρίγγλα που ενσωματώνει όλες τις τρομερές όψεις της ύπαρξης. Αν κάποιος μπορεί να λατρέψει μία θεότητα που σχετίζεται με τον θάνατο και την καταστροφή, πολύ εύκολα μπορεί να φτάσει στην απελευθέρωση από τις εγκόσμιες εξαρτήσεις. Για τον λάτρη της</a:t>
            </a:r>
            <a:r>
              <a:rPr lang="en-GB" dirty="0"/>
              <a:t> Kali</a:t>
            </a:r>
            <a:r>
              <a:rPr lang="el-GR" dirty="0"/>
              <a:t>, η</a:t>
            </a:r>
            <a:r>
              <a:rPr lang="en-GB" dirty="0"/>
              <a:t> Kali</a:t>
            </a:r>
            <a:r>
              <a:rPr lang="el-GR" dirty="0"/>
              <a:t> είναι απλώς η </a:t>
            </a:r>
            <a:r>
              <a:rPr lang="el-GR" b="1" dirty="0"/>
              <a:t>θεία Μητέρα </a:t>
            </a:r>
            <a:r>
              <a:rPr lang="el-GR" dirty="0"/>
              <a:t>που φέρνει θρησκευτική παραμυθία στους θιασώτες της.</a:t>
            </a:r>
          </a:p>
        </p:txBody>
      </p:sp>
    </p:spTree>
    <p:extLst>
      <p:ext uri="{BB962C8B-B14F-4D97-AF65-F5344CB8AC3E}">
        <p14:creationId xmlns:p14="http://schemas.microsoft.com/office/powerpoint/2010/main" val="19495425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1122AE4-B69A-3FA2-18BE-17F07EE8EF44}"/>
              </a:ext>
            </a:extLst>
          </p:cNvPr>
          <p:cNvSpPr>
            <a:spLocks noGrp="1"/>
          </p:cNvSpPr>
          <p:nvPr>
            <p:ph type="title"/>
          </p:nvPr>
        </p:nvSpPr>
        <p:spPr>
          <a:xfrm>
            <a:off x="838200" y="18256"/>
            <a:ext cx="10515600" cy="800894"/>
          </a:xfrm>
        </p:spPr>
        <p:txBody>
          <a:bodyPr>
            <a:normAutofit fontScale="90000"/>
          </a:bodyPr>
          <a:lstStyle/>
          <a:p>
            <a:pPr algn="ctr"/>
            <a:r>
              <a:rPr lang="el-GR" sz="2800" b="1" dirty="0"/>
              <a:t>ΙΝΔΟΥΙΣΜΟΣ</a:t>
            </a:r>
            <a:br>
              <a:rPr lang="el-GR" sz="2800" b="1" dirty="0"/>
            </a:br>
            <a:r>
              <a:rPr lang="el-GR" sz="2800" b="1" dirty="0"/>
              <a:t>Οι θεότητες του Ινδουισμού</a:t>
            </a:r>
            <a:endParaRPr lang="el-GR" sz="2800" dirty="0"/>
          </a:p>
        </p:txBody>
      </p:sp>
      <p:sp>
        <p:nvSpPr>
          <p:cNvPr id="3" name="Θέση περιεχομένου 2">
            <a:extLst>
              <a:ext uri="{FF2B5EF4-FFF2-40B4-BE49-F238E27FC236}">
                <a16:creationId xmlns:a16="http://schemas.microsoft.com/office/drawing/2014/main" id="{EDA65CB6-6B52-5A5A-503D-153593D18E40}"/>
              </a:ext>
            </a:extLst>
          </p:cNvPr>
          <p:cNvSpPr>
            <a:spLocks noGrp="1"/>
          </p:cNvSpPr>
          <p:nvPr>
            <p:ph idx="1"/>
          </p:nvPr>
        </p:nvSpPr>
        <p:spPr>
          <a:xfrm>
            <a:off x="0" y="666750"/>
            <a:ext cx="12192000" cy="6191250"/>
          </a:xfrm>
        </p:spPr>
        <p:txBody>
          <a:bodyPr>
            <a:normAutofit fontScale="92500" lnSpcReduction="10000"/>
          </a:bodyPr>
          <a:lstStyle/>
          <a:p>
            <a:r>
              <a:rPr lang="el-GR" dirty="0"/>
              <a:t>Ο </a:t>
            </a:r>
            <a:r>
              <a:rPr lang="en-GB" b="1" dirty="0">
                <a:solidFill>
                  <a:srgbClr val="FF0000"/>
                </a:solidFill>
              </a:rPr>
              <a:t>Shiva</a:t>
            </a:r>
            <a:r>
              <a:rPr lang="el-GR" dirty="0"/>
              <a:t>, ο</a:t>
            </a:r>
            <a:r>
              <a:rPr lang="en-GB" dirty="0"/>
              <a:t> </a:t>
            </a:r>
            <a:r>
              <a:rPr lang="en-GB" b="1" dirty="0">
                <a:solidFill>
                  <a:srgbClr val="FF0000"/>
                </a:solidFill>
              </a:rPr>
              <a:t>Vishnu</a:t>
            </a:r>
            <a:r>
              <a:rPr lang="el-GR" dirty="0"/>
              <a:t> και η </a:t>
            </a:r>
            <a:r>
              <a:rPr lang="en-GB" b="1" dirty="0">
                <a:solidFill>
                  <a:srgbClr val="FF0000"/>
                </a:solidFill>
              </a:rPr>
              <a:t>Kali </a:t>
            </a:r>
            <a:r>
              <a:rPr lang="el-GR" dirty="0"/>
              <a:t>είναι οι κυριότερες θεότητες του Ινδουισμού. Η Ινδουιστική μυθολογία αναγνωρίζει μια ελαφρώς διαφορετική τριάδα: </a:t>
            </a:r>
            <a:r>
              <a:rPr lang="en-GB" dirty="0">
                <a:effectLst>
                  <a:outerShdw blurRad="38100" dist="38100" dir="2700000" algn="tl">
                    <a:srgbClr val="000000">
                      <a:alpha val="43137"/>
                    </a:srgbClr>
                  </a:outerShdw>
                </a:effectLst>
              </a:rPr>
              <a:t>Shiva</a:t>
            </a:r>
            <a:r>
              <a:rPr lang="el-GR" dirty="0"/>
              <a:t>,</a:t>
            </a:r>
            <a:r>
              <a:rPr lang="en-GB" dirty="0"/>
              <a:t> </a:t>
            </a:r>
            <a:r>
              <a:rPr lang="en-GB" dirty="0">
                <a:effectLst>
                  <a:outerShdw blurRad="38100" dist="38100" dir="2700000" algn="tl">
                    <a:srgbClr val="000000">
                      <a:alpha val="43137"/>
                    </a:srgbClr>
                  </a:outerShdw>
                </a:effectLst>
              </a:rPr>
              <a:t>Vishnu</a:t>
            </a:r>
            <a:r>
              <a:rPr lang="el-GR" dirty="0"/>
              <a:t> και </a:t>
            </a:r>
            <a:r>
              <a:rPr lang="en-GB" dirty="0">
                <a:effectLst>
                  <a:outerShdw blurRad="38100" dist="38100" dir="2700000" algn="tl">
                    <a:srgbClr val="000000">
                      <a:alpha val="43137"/>
                    </a:srgbClr>
                  </a:outerShdw>
                </a:effectLst>
              </a:rPr>
              <a:t>Brahma</a:t>
            </a:r>
            <a:r>
              <a:rPr lang="en-GB" dirty="0"/>
              <a:t>, </a:t>
            </a:r>
            <a:r>
              <a:rPr lang="el-GR" dirty="0"/>
              <a:t>ή </a:t>
            </a:r>
            <a:r>
              <a:rPr lang="el-GR" dirty="0">
                <a:effectLst>
                  <a:outerShdw blurRad="38100" dist="38100" dir="2700000" algn="tl">
                    <a:srgbClr val="000000">
                      <a:alpha val="43137"/>
                    </a:srgbClr>
                  </a:outerShdw>
                </a:effectLst>
              </a:rPr>
              <a:t>Καταστροφή</a:t>
            </a:r>
            <a:r>
              <a:rPr lang="el-GR" dirty="0"/>
              <a:t>, </a:t>
            </a:r>
            <a:r>
              <a:rPr lang="el-GR" dirty="0">
                <a:effectLst>
                  <a:outerShdw blurRad="38100" dist="38100" dir="2700000" algn="tl">
                    <a:srgbClr val="000000">
                      <a:alpha val="43137"/>
                    </a:srgbClr>
                  </a:outerShdw>
                </a:effectLst>
              </a:rPr>
              <a:t>Συντήρηση</a:t>
            </a:r>
            <a:r>
              <a:rPr lang="el-GR" dirty="0"/>
              <a:t> και </a:t>
            </a:r>
            <a:r>
              <a:rPr lang="el-GR" dirty="0">
                <a:effectLst>
                  <a:outerShdw blurRad="38100" dist="38100" dir="2700000" algn="tl">
                    <a:srgbClr val="000000">
                      <a:alpha val="43137"/>
                    </a:srgbClr>
                  </a:outerShdw>
                </a:effectLst>
              </a:rPr>
              <a:t>Δημιουργία</a:t>
            </a:r>
            <a:r>
              <a:rPr lang="el-GR" dirty="0"/>
              <a:t>. Ο </a:t>
            </a:r>
            <a:r>
              <a:rPr lang="en-GB" b="1" dirty="0">
                <a:solidFill>
                  <a:srgbClr val="FF0000"/>
                </a:solidFill>
              </a:rPr>
              <a:t>Brahma</a:t>
            </a:r>
            <a:r>
              <a:rPr lang="el-GR" dirty="0"/>
              <a:t>, που δεν πρέπει να συγχέεται με το απρόσωπο</a:t>
            </a:r>
            <a:r>
              <a:rPr lang="en-GB" dirty="0"/>
              <a:t> Brahman</a:t>
            </a:r>
            <a:r>
              <a:rPr lang="el-GR" dirty="0"/>
              <a:t> των </a:t>
            </a:r>
            <a:r>
              <a:rPr lang="el-GR" dirty="0" err="1"/>
              <a:t>Ουπανισάδων</a:t>
            </a:r>
            <a:r>
              <a:rPr lang="el-GR" dirty="0"/>
              <a:t>, δεν είναι ίσης στάθμης προς τον </a:t>
            </a:r>
            <a:r>
              <a:rPr lang="en-GB" dirty="0"/>
              <a:t>Shiva </a:t>
            </a:r>
            <a:r>
              <a:rPr lang="el-GR" dirty="0"/>
              <a:t>ή τον </a:t>
            </a:r>
            <a:r>
              <a:rPr lang="en-GB" dirty="0"/>
              <a:t>Vishnu</a:t>
            </a:r>
            <a:r>
              <a:rPr lang="el-GR" dirty="0"/>
              <a:t>. Ο</a:t>
            </a:r>
            <a:r>
              <a:rPr lang="en-GB" dirty="0"/>
              <a:t> Brahma </a:t>
            </a:r>
            <a:r>
              <a:rPr lang="el-GR" dirty="0"/>
              <a:t>είναι ένας κατώτερος θεός, του οποίου ο ρόλος είναι να δημιουργεί τον κόσμο και να εκπνέει μαζί με την καταστροφή του. Διαφέρει από τον </a:t>
            </a:r>
            <a:r>
              <a:rPr lang="en-GB" dirty="0"/>
              <a:t>Vishnu</a:t>
            </a:r>
            <a:r>
              <a:rPr lang="el-GR" dirty="0"/>
              <a:t>, τον </a:t>
            </a:r>
            <a:r>
              <a:rPr lang="en-GB" dirty="0"/>
              <a:t>Shiva </a:t>
            </a:r>
            <a:r>
              <a:rPr lang="el-GR" dirty="0"/>
              <a:t>ή την</a:t>
            </a:r>
            <a:r>
              <a:rPr lang="en-GB" dirty="0"/>
              <a:t> Kali</a:t>
            </a:r>
            <a:r>
              <a:rPr lang="el-GR" dirty="0"/>
              <a:t>, αφού αυτός δεν είναι αθάνατος. Ούτε έχει δική του λατρεία ο</a:t>
            </a:r>
            <a:r>
              <a:rPr lang="en-GB" dirty="0"/>
              <a:t> Brahma</a:t>
            </a:r>
            <a:r>
              <a:rPr lang="el-GR" dirty="0"/>
              <a:t>. Υπάρχει μόνο ως υπηρέτης του Υψίστου. </a:t>
            </a:r>
          </a:p>
          <a:p>
            <a:r>
              <a:rPr lang="el-GR" dirty="0"/>
              <a:t>Κάθε μία από τις κύριες θεότητες του Ινδουισμού εικονίζεται με </a:t>
            </a:r>
            <a:r>
              <a:rPr lang="el-GR" b="1" dirty="0">
                <a:effectLst>
                  <a:outerShdw blurRad="38100" dist="38100" dir="2700000" algn="tl">
                    <a:srgbClr val="000000">
                      <a:alpha val="43137"/>
                    </a:srgbClr>
                  </a:outerShdw>
                </a:effectLst>
              </a:rPr>
              <a:t>τέσσερα χέρια</a:t>
            </a:r>
            <a:r>
              <a:rPr lang="el-GR" dirty="0"/>
              <a:t>, το </a:t>
            </a:r>
            <a:r>
              <a:rPr lang="el-GR" b="1" dirty="0">
                <a:effectLst>
                  <a:outerShdw blurRad="38100" dist="38100" dir="2700000" algn="tl">
                    <a:srgbClr val="000000">
                      <a:alpha val="43137"/>
                    </a:srgbClr>
                  </a:outerShdw>
                </a:effectLst>
              </a:rPr>
              <a:t>σύμβολο της απόλυτης κυριαρχίας</a:t>
            </a:r>
            <a:r>
              <a:rPr lang="el-GR" dirty="0"/>
              <a:t>. Και ο σταυρός ως Ινδουιστικό </a:t>
            </a:r>
            <a:r>
              <a:rPr lang="en-GB" dirty="0"/>
              <a:t>yantra </a:t>
            </a:r>
            <a:r>
              <a:rPr lang="el-GR" dirty="0"/>
              <a:t>ή γραφικό σύμβολο, σημαίνει επίσης το ίδιο. Το νόημά του είναι κοντά σ’ αυτό των τεσσάρων χεριών του </a:t>
            </a:r>
            <a:r>
              <a:rPr lang="en-GB" dirty="0"/>
              <a:t>Vishnu</a:t>
            </a:r>
            <a:r>
              <a:rPr lang="el-GR" dirty="0"/>
              <a:t>, του </a:t>
            </a:r>
            <a:r>
              <a:rPr lang="en-GB" dirty="0"/>
              <a:t>Shiva </a:t>
            </a:r>
            <a:r>
              <a:rPr lang="el-GR" dirty="0"/>
              <a:t>και της</a:t>
            </a:r>
            <a:r>
              <a:rPr lang="en-GB" dirty="0"/>
              <a:t> Kali</a:t>
            </a:r>
            <a:r>
              <a:rPr lang="el-GR" dirty="0"/>
              <a:t>. </a:t>
            </a:r>
          </a:p>
          <a:p>
            <a:r>
              <a:rPr lang="el-GR" dirty="0"/>
              <a:t>Η αντίληψη περί </a:t>
            </a:r>
            <a:r>
              <a:rPr lang="en-GB" b="1" dirty="0">
                <a:solidFill>
                  <a:srgbClr val="FF0000"/>
                </a:solidFill>
              </a:rPr>
              <a:t>avatar</a:t>
            </a:r>
            <a:r>
              <a:rPr lang="el-GR" b="1" dirty="0">
                <a:solidFill>
                  <a:srgbClr val="FF0000"/>
                </a:solidFill>
              </a:rPr>
              <a:t> </a:t>
            </a:r>
            <a:r>
              <a:rPr lang="el-GR" dirty="0"/>
              <a:t>στη λατρεία του </a:t>
            </a:r>
            <a:r>
              <a:rPr lang="en-GB" dirty="0"/>
              <a:t>Vishnu</a:t>
            </a:r>
            <a:r>
              <a:rPr lang="el-GR" dirty="0"/>
              <a:t> είναι επίσης όμοια προς τη χριστιανική αντίληψη περί του Ιησού από τη Ναζαρέτ ως Θεού </a:t>
            </a:r>
            <a:r>
              <a:rPr lang="el-GR" dirty="0" err="1"/>
              <a:t>ενσαρκωθέντος</a:t>
            </a:r>
            <a:r>
              <a:rPr lang="el-GR" dirty="0"/>
              <a:t>. Στη Χριστιανική θεολογία, ο Ιησούς ήρθε να λυτρώσει τον κόσμο από την αμαρτία και τον θάνατο. Στη θρησκεία των </a:t>
            </a:r>
            <a:r>
              <a:rPr lang="el-GR" dirty="0" err="1"/>
              <a:t>Βισνουιτών</a:t>
            </a:r>
            <a:r>
              <a:rPr lang="el-GR" dirty="0"/>
              <a:t> ο </a:t>
            </a:r>
            <a:r>
              <a:rPr lang="en-GB" dirty="0"/>
              <a:t>Vishnu</a:t>
            </a:r>
            <a:r>
              <a:rPr lang="el-GR" dirty="0"/>
              <a:t> σε διάφορες περιόδους ενσαρκώθηκε για να σώσει την ανθρωπότητα.</a:t>
            </a:r>
          </a:p>
        </p:txBody>
      </p:sp>
    </p:spTree>
    <p:extLst>
      <p:ext uri="{BB962C8B-B14F-4D97-AF65-F5344CB8AC3E}">
        <p14:creationId xmlns:p14="http://schemas.microsoft.com/office/powerpoint/2010/main" val="22766322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9E9B1-D38B-230A-2634-3262D105C577}"/>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4A3712D-7294-C941-6AB4-B6E99DEA02C6}"/>
              </a:ext>
            </a:extLst>
          </p:cNvPr>
          <p:cNvSpPr>
            <a:spLocks noGrp="1"/>
          </p:cNvSpPr>
          <p:nvPr>
            <p:ph type="title"/>
          </p:nvPr>
        </p:nvSpPr>
        <p:spPr>
          <a:xfrm>
            <a:off x="838200" y="18256"/>
            <a:ext cx="10515600" cy="800894"/>
          </a:xfrm>
        </p:spPr>
        <p:txBody>
          <a:bodyPr>
            <a:normAutofit fontScale="90000"/>
          </a:bodyPr>
          <a:lstStyle/>
          <a:p>
            <a:pPr algn="ctr"/>
            <a:r>
              <a:rPr lang="el-GR" sz="2800" b="1" dirty="0"/>
              <a:t>ΙΝΔΟΥΙΣΜΟΣ</a:t>
            </a:r>
            <a:br>
              <a:rPr lang="el-GR" sz="2800" b="1" dirty="0"/>
            </a:br>
            <a:r>
              <a:rPr lang="el-GR" sz="2800" b="1" dirty="0"/>
              <a:t>Οι θεότητες του Ινδουισμού</a:t>
            </a:r>
            <a:endParaRPr lang="el-GR" sz="2800" dirty="0"/>
          </a:p>
        </p:txBody>
      </p:sp>
      <p:sp>
        <p:nvSpPr>
          <p:cNvPr id="3" name="Θέση περιεχομένου 2">
            <a:extLst>
              <a:ext uri="{FF2B5EF4-FFF2-40B4-BE49-F238E27FC236}">
                <a16:creationId xmlns:a16="http://schemas.microsoft.com/office/drawing/2014/main" id="{C36DDD04-7565-22D2-2AF9-FD00019A1BCA}"/>
              </a:ext>
            </a:extLst>
          </p:cNvPr>
          <p:cNvSpPr>
            <a:spLocks noGrp="1"/>
          </p:cNvSpPr>
          <p:nvPr>
            <p:ph idx="1"/>
          </p:nvPr>
        </p:nvSpPr>
        <p:spPr>
          <a:xfrm>
            <a:off x="0" y="819150"/>
            <a:ext cx="12192000" cy="6038850"/>
          </a:xfrm>
        </p:spPr>
        <p:txBody>
          <a:bodyPr>
            <a:normAutofit lnSpcReduction="10000"/>
          </a:bodyPr>
          <a:lstStyle/>
          <a:p>
            <a:r>
              <a:rPr lang="el-GR" dirty="0"/>
              <a:t>Ένας </a:t>
            </a:r>
            <a:r>
              <a:rPr lang="en-GB" b="1" dirty="0">
                <a:solidFill>
                  <a:srgbClr val="FF0000"/>
                </a:solidFill>
                <a:effectLst>
                  <a:outerShdw blurRad="38100" dist="38100" dir="2700000" algn="tl">
                    <a:srgbClr val="000000">
                      <a:alpha val="43137"/>
                    </a:srgbClr>
                  </a:outerShdw>
                </a:effectLst>
              </a:rPr>
              <a:t>avatar</a:t>
            </a:r>
            <a:r>
              <a:rPr lang="el-GR" b="1" dirty="0">
                <a:solidFill>
                  <a:srgbClr val="FF0000"/>
                </a:solidFill>
                <a:effectLst>
                  <a:outerShdw blurRad="38100" dist="38100" dir="2700000" algn="tl">
                    <a:srgbClr val="000000">
                      <a:alpha val="43137"/>
                    </a:srgbClr>
                  </a:outerShdw>
                </a:effectLst>
              </a:rPr>
              <a:t> </a:t>
            </a:r>
            <a:r>
              <a:rPr lang="el-GR" b="1" dirty="0">
                <a:solidFill>
                  <a:srgbClr val="FF0000"/>
                </a:solidFill>
              </a:rPr>
              <a:t>είναι πλήρης ενσάρκωση της Υπέρτατης Θεότητας. </a:t>
            </a:r>
            <a:r>
              <a:rPr lang="el-GR" dirty="0"/>
              <a:t>Είναι γενικώς αποδεκτό πως </a:t>
            </a:r>
            <a:r>
              <a:rPr lang="el-GR" dirty="0">
                <a:solidFill>
                  <a:srgbClr val="FF0000"/>
                </a:solidFill>
                <a:effectLst>
                  <a:outerShdw blurRad="38100" dist="38100" dir="2700000" algn="tl">
                    <a:srgbClr val="000000">
                      <a:alpha val="43137"/>
                    </a:srgbClr>
                  </a:outerShdw>
                </a:effectLst>
              </a:rPr>
              <a:t>ο </a:t>
            </a:r>
            <a:r>
              <a:rPr lang="en-GB" dirty="0">
                <a:solidFill>
                  <a:srgbClr val="FF0000"/>
                </a:solidFill>
                <a:effectLst>
                  <a:outerShdw blurRad="38100" dist="38100" dir="2700000" algn="tl">
                    <a:srgbClr val="000000">
                      <a:alpha val="43137"/>
                    </a:srgbClr>
                  </a:outerShdw>
                </a:effectLst>
              </a:rPr>
              <a:t>Vishnu</a:t>
            </a:r>
            <a:r>
              <a:rPr lang="el-GR" dirty="0">
                <a:solidFill>
                  <a:srgbClr val="FF0000"/>
                </a:solidFill>
                <a:effectLst>
                  <a:outerShdw blurRad="38100" dist="38100" dir="2700000" algn="tl">
                    <a:srgbClr val="000000">
                      <a:alpha val="43137"/>
                    </a:srgbClr>
                  </a:outerShdw>
                </a:effectLst>
              </a:rPr>
              <a:t> μέχρι σήμερα είχε εννέα τέτοιες ενσαρκώσεις</a:t>
            </a:r>
            <a:r>
              <a:rPr lang="el-GR" dirty="0"/>
              <a:t>. Θα λάβει χώρα άλλη μία. </a:t>
            </a:r>
            <a:r>
              <a:rPr lang="el-GR" b="1" dirty="0"/>
              <a:t>Ο πρώτος </a:t>
            </a:r>
            <a:r>
              <a:rPr lang="en-GB" b="1" dirty="0"/>
              <a:t>avatar </a:t>
            </a:r>
            <a:r>
              <a:rPr lang="el-GR" b="1" dirty="0"/>
              <a:t>ήταν ένα γιγάντιο ψάρι</a:t>
            </a:r>
            <a:r>
              <a:rPr lang="el-GR" dirty="0"/>
              <a:t>. Που έσωσε την ανθρωπότητα στα χρόνια του μεγάλου κατακλυσμού. Στην Ινδική αφήγηση η αιτία του κατακλυσμού δεν εξηγείται. Απλώς συνέβη. Ο </a:t>
            </a:r>
            <a:r>
              <a:rPr lang="en-GB" dirty="0"/>
              <a:t>Vishnu</a:t>
            </a:r>
            <a:r>
              <a:rPr lang="el-GR" dirty="0"/>
              <a:t> με τη μορφή ενός ψαριού συμβουλεύει </a:t>
            </a:r>
            <a:r>
              <a:rPr lang="en-GB" dirty="0"/>
              <a:t>Manu</a:t>
            </a:r>
            <a:r>
              <a:rPr lang="el-GR" dirty="0"/>
              <a:t> να κατασκευάσει ένα πλοίο. Ο </a:t>
            </a:r>
            <a:r>
              <a:rPr lang="en-GB" dirty="0"/>
              <a:t>Manu </a:t>
            </a:r>
            <a:r>
              <a:rPr lang="el-GR" dirty="0"/>
              <a:t>το φτιάχνει όπως είπε το ψάρι και σώζεται. Μία άλλη σημαντική ενσάρκωση του </a:t>
            </a:r>
            <a:r>
              <a:rPr lang="en-GB" dirty="0"/>
              <a:t>Vishnu</a:t>
            </a:r>
            <a:r>
              <a:rPr lang="el-GR" dirty="0"/>
              <a:t> είναι ο </a:t>
            </a:r>
            <a:r>
              <a:rPr lang="en-GB" b="1" dirty="0"/>
              <a:t>Krishna</a:t>
            </a:r>
            <a:r>
              <a:rPr lang="en-GB" dirty="0"/>
              <a:t>, </a:t>
            </a:r>
            <a:r>
              <a:rPr lang="el-GR" dirty="0"/>
              <a:t>ο όγδοος </a:t>
            </a:r>
            <a:r>
              <a:rPr lang="en-GB" dirty="0"/>
              <a:t>avatar</a:t>
            </a:r>
            <a:r>
              <a:rPr lang="el-GR" dirty="0"/>
              <a:t>. Λατρεύεται ως τέλειος θεός  και τέλειος άνθρωπος, όπως συμβαίνει με τον Χριστό στον Χριστιανισμό. Ο </a:t>
            </a:r>
            <a:r>
              <a:rPr lang="el-GR" b="1" dirty="0"/>
              <a:t>Βούδας</a:t>
            </a:r>
            <a:r>
              <a:rPr lang="el-GR" dirty="0"/>
              <a:t> είναι ο ένατος </a:t>
            </a:r>
            <a:r>
              <a:rPr lang="en-GB" dirty="0"/>
              <a:t>avatar, </a:t>
            </a:r>
            <a:r>
              <a:rPr lang="el-GR" dirty="0"/>
              <a:t>η τελευταία ενσάρκωση του </a:t>
            </a:r>
            <a:r>
              <a:rPr lang="en-GB" dirty="0"/>
              <a:t>Vishnu</a:t>
            </a:r>
            <a:r>
              <a:rPr lang="el-GR" dirty="0"/>
              <a:t> μέχρι τώρα. Ο ρόλος του Βούδα, κατά τη μυθολογία των </a:t>
            </a:r>
            <a:r>
              <a:rPr lang="el-GR" dirty="0" err="1"/>
              <a:t>Βισνουιστών</a:t>
            </a:r>
            <a:r>
              <a:rPr lang="el-GR" dirty="0"/>
              <a:t>, ήταν να εξαπατήσει τους φιλοσόφους των</a:t>
            </a:r>
            <a:r>
              <a:rPr lang="en-GB" dirty="0"/>
              <a:t> </a:t>
            </a:r>
            <a:r>
              <a:rPr lang="en-GB" dirty="0" err="1"/>
              <a:t>Kshatrixas</a:t>
            </a:r>
            <a:r>
              <a:rPr lang="el-GR" dirty="0"/>
              <a:t> για να επιστρέψουν τις </a:t>
            </a:r>
            <a:r>
              <a:rPr lang="el-GR" dirty="0" err="1"/>
              <a:t>Βέδες</a:t>
            </a:r>
            <a:r>
              <a:rPr lang="el-GR" dirty="0"/>
              <a:t> στην κάστα των ιερέων Βραχμάνων. Ο δέκατος </a:t>
            </a:r>
            <a:r>
              <a:rPr lang="en-GB" dirty="0"/>
              <a:t>avatar </a:t>
            </a:r>
            <a:r>
              <a:rPr lang="el-GR" dirty="0"/>
              <a:t>που ονομάζεται</a:t>
            </a:r>
            <a:r>
              <a:rPr lang="en-GB" dirty="0"/>
              <a:t> </a:t>
            </a:r>
            <a:r>
              <a:rPr lang="en-GB" b="1" dirty="0"/>
              <a:t>Kalkin</a:t>
            </a:r>
            <a:r>
              <a:rPr lang="el-GR" dirty="0"/>
              <a:t> πρόκειται να έρθει. Γενικά αναγνωρισμένοι πνευματικοί ηγέτες, όπως ο Ιησούς ή ο</a:t>
            </a:r>
            <a:r>
              <a:rPr lang="en-GB" dirty="0"/>
              <a:t> Mahatma Gandi</a:t>
            </a:r>
            <a:r>
              <a:rPr lang="el-GR" dirty="0"/>
              <a:t>, θεωρούνται από μερικούς Ινδουιστές ως μερικές ενσαρκώσεις της Θεότητας, δεν συγκαταλέγονται όμως στους δέκα </a:t>
            </a:r>
            <a:r>
              <a:rPr lang="en-GB" dirty="0"/>
              <a:t>avatar </a:t>
            </a:r>
            <a:r>
              <a:rPr lang="el-GR" dirty="0"/>
              <a:t>του </a:t>
            </a:r>
            <a:r>
              <a:rPr lang="en-GB" dirty="0"/>
              <a:t>Vishnu</a:t>
            </a:r>
            <a:r>
              <a:rPr lang="el-GR" dirty="0"/>
              <a:t>. </a:t>
            </a:r>
          </a:p>
        </p:txBody>
      </p:sp>
    </p:spTree>
    <p:extLst>
      <p:ext uri="{BB962C8B-B14F-4D97-AF65-F5344CB8AC3E}">
        <p14:creationId xmlns:p14="http://schemas.microsoft.com/office/powerpoint/2010/main" val="3854385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363FB-59FC-3C88-84B8-D0DF3599056A}"/>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3ED3C670-EC42-F92F-E787-B7FAC673DEBD}"/>
              </a:ext>
            </a:extLst>
          </p:cNvPr>
          <p:cNvSpPr>
            <a:spLocks noGrp="1"/>
          </p:cNvSpPr>
          <p:nvPr>
            <p:ph type="title"/>
          </p:nvPr>
        </p:nvSpPr>
        <p:spPr>
          <a:xfrm>
            <a:off x="838200" y="18256"/>
            <a:ext cx="10515600" cy="800894"/>
          </a:xfrm>
        </p:spPr>
        <p:txBody>
          <a:bodyPr>
            <a:normAutofit fontScale="90000"/>
          </a:bodyPr>
          <a:lstStyle/>
          <a:p>
            <a:pPr algn="ctr"/>
            <a:r>
              <a:rPr lang="el-GR" sz="2800" b="1" dirty="0"/>
              <a:t>ΙΝΔΟΥΙΣΜΟΣ</a:t>
            </a:r>
            <a:br>
              <a:rPr lang="el-GR" sz="2800" b="1" dirty="0"/>
            </a:br>
            <a:r>
              <a:rPr lang="el-GR" sz="2800" b="1" dirty="0"/>
              <a:t>Οι θεότητες του Ινδουισμού</a:t>
            </a:r>
            <a:endParaRPr lang="el-GR" sz="2800" dirty="0"/>
          </a:p>
        </p:txBody>
      </p:sp>
      <p:sp>
        <p:nvSpPr>
          <p:cNvPr id="3" name="Θέση περιεχομένου 2">
            <a:extLst>
              <a:ext uri="{FF2B5EF4-FFF2-40B4-BE49-F238E27FC236}">
                <a16:creationId xmlns:a16="http://schemas.microsoft.com/office/drawing/2014/main" id="{814010BE-73DD-A372-80C2-228D329B7A1B}"/>
              </a:ext>
            </a:extLst>
          </p:cNvPr>
          <p:cNvSpPr>
            <a:spLocks noGrp="1"/>
          </p:cNvSpPr>
          <p:nvPr>
            <p:ph idx="1"/>
          </p:nvPr>
        </p:nvSpPr>
        <p:spPr>
          <a:xfrm>
            <a:off x="0" y="731520"/>
            <a:ext cx="12192000" cy="6126480"/>
          </a:xfrm>
        </p:spPr>
        <p:txBody>
          <a:bodyPr>
            <a:normAutofit fontScale="92500"/>
          </a:bodyPr>
          <a:lstStyle/>
          <a:p>
            <a:r>
              <a:rPr lang="el-GR" dirty="0"/>
              <a:t>Είναι γραμμένο ότι ο </a:t>
            </a:r>
            <a:r>
              <a:rPr lang="en-GB" b="1" dirty="0"/>
              <a:t>Kalkin</a:t>
            </a:r>
            <a:r>
              <a:rPr lang="el-GR" b="1" dirty="0"/>
              <a:t> </a:t>
            </a:r>
            <a:r>
              <a:rPr lang="el-GR" dirty="0"/>
              <a:t>θα έρθει να σώσει τους πιστούς κατά τον αιώνα της </a:t>
            </a:r>
            <a:r>
              <a:rPr lang="en-GB" dirty="0"/>
              <a:t>Kali. </a:t>
            </a:r>
            <a:r>
              <a:rPr lang="el-GR" dirty="0"/>
              <a:t>Σύμφωνα με την Ινδουιστική κοσμολογία, ο </a:t>
            </a:r>
            <a:r>
              <a:rPr lang="en-GB" dirty="0"/>
              <a:t>Kali-yuga </a:t>
            </a:r>
            <a:r>
              <a:rPr lang="el-GR" dirty="0"/>
              <a:t>ή αιώνας της </a:t>
            </a:r>
            <a:r>
              <a:rPr lang="en-GB" dirty="0"/>
              <a:t>Kali</a:t>
            </a:r>
            <a:r>
              <a:rPr lang="el-GR" dirty="0"/>
              <a:t> είναι ένας σκοτεινός αιώνας που κλείνει κάθε κοσμικό κύκλο. Είναι μία περίοδος που: </a:t>
            </a:r>
          </a:p>
          <a:p>
            <a:pPr lvl="1">
              <a:buFont typeface="Wingdings" panose="05000000000000000000" pitchFamily="2" charset="2"/>
              <a:buChar char="v"/>
            </a:pPr>
            <a:r>
              <a:rPr lang="el-GR" dirty="0"/>
              <a:t>οι άνθρωποι εγκαταλείπουν την κάστα και ανατρέπουν καθιερωμένους κανόνες, </a:t>
            </a:r>
          </a:p>
          <a:p>
            <a:pPr lvl="1">
              <a:buFont typeface="Wingdings" panose="05000000000000000000" pitchFamily="2" charset="2"/>
              <a:buChar char="v"/>
            </a:pPr>
            <a:r>
              <a:rPr lang="el-GR" dirty="0"/>
              <a:t>οι ξένοι κυριαρχούν και </a:t>
            </a:r>
          </a:p>
          <a:p>
            <a:pPr lvl="1">
              <a:buFont typeface="Wingdings" panose="05000000000000000000" pitchFamily="2" charset="2"/>
              <a:buChar char="v"/>
            </a:pPr>
            <a:r>
              <a:rPr lang="el-GR" dirty="0"/>
              <a:t>οι θρησκευτικές τελετουργίες περιπίπτουν σε άγνοια μεταξύ των ανθρώπων.</a:t>
            </a:r>
          </a:p>
          <a:p>
            <a:r>
              <a:rPr lang="el-GR" dirty="0"/>
              <a:t>Στην πραγματικότητα ο </a:t>
            </a:r>
            <a:r>
              <a:rPr lang="en-GB" dirty="0"/>
              <a:t>Kalkin</a:t>
            </a:r>
            <a:r>
              <a:rPr lang="el-GR" dirty="0"/>
              <a:t> έρχεται για να αποκαταστήσει τη νόμιμη τάξη των Βραχμάνων και τα Βεδικά έθιμα. Οι εσχατολογικές προσδοκίες γύρω από τον </a:t>
            </a:r>
            <a:r>
              <a:rPr lang="en-GB" dirty="0"/>
              <a:t>Kalkin</a:t>
            </a:r>
            <a:r>
              <a:rPr lang="el-GR" dirty="0"/>
              <a:t> κατά πάσα πιθανότητα προέρχονται από κοινή </a:t>
            </a:r>
            <a:r>
              <a:rPr lang="el-GR" b="1" dirty="0"/>
              <a:t>Ζωροαστρική πηγή </a:t>
            </a:r>
            <a:r>
              <a:rPr lang="el-GR" dirty="0"/>
              <a:t>σε σχέση με τα θέματα και των Δυτικών εσχατολογιών.</a:t>
            </a:r>
          </a:p>
          <a:p>
            <a:r>
              <a:rPr lang="el-GR" dirty="0"/>
              <a:t>Μπορεί κανείς να επιμείνει σε ορισμένες ομοιότητες μεταξύ Ανατολικών και Δυτικών θρησκειών, αλλά και οι διαφορές μεταξύ τους είναι το ίδιο εντυπωσιακές. Η Εβραϊκή θρησκεία π.χ. ξέρει μία Δημιουργία, ενώ ο Ινδουισμός γνωρίζει αμέτρητες δημιουργίες. Η Εβραϊκή διήγηση για τη Δημιουργία είναι απλή και εύκολα τη θυμάται κανείς. Αντίθετα, ο Ινδουιστικός νους μας έχει δώσει την πιο μπερδεμένη διήγηση για τη διαδικασία της δημιουργίας. </a:t>
            </a:r>
          </a:p>
        </p:txBody>
      </p:sp>
    </p:spTree>
    <p:extLst>
      <p:ext uri="{BB962C8B-B14F-4D97-AF65-F5344CB8AC3E}">
        <p14:creationId xmlns:p14="http://schemas.microsoft.com/office/powerpoint/2010/main" val="19127943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28514-94B1-56F0-39C8-031B90B21FD7}"/>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D9003B09-4A73-496C-F3B8-9AAB876C40E6}"/>
              </a:ext>
            </a:extLst>
          </p:cNvPr>
          <p:cNvSpPr>
            <a:spLocks noGrp="1"/>
          </p:cNvSpPr>
          <p:nvPr>
            <p:ph type="title"/>
          </p:nvPr>
        </p:nvSpPr>
        <p:spPr>
          <a:xfrm>
            <a:off x="838200" y="18256"/>
            <a:ext cx="10515600" cy="800894"/>
          </a:xfrm>
        </p:spPr>
        <p:txBody>
          <a:bodyPr>
            <a:normAutofit fontScale="90000"/>
          </a:bodyPr>
          <a:lstStyle/>
          <a:p>
            <a:pPr algn="ctr"/>
            <a:r>
              <a:rPr lang="el-GR" sz="2800" b="1" dirty="0"/>
              <a:t>ΙΝΔΟΥΙΣΜΟΣ</a:t>
            </a:r>
            <a:br>
              <a:rPr lang="el-GR" sz="2800" b="1" dirty="0"/>
            </a:br>
            <a:r>
              <a:rPr lang="el-GR" sz="2800" b="1" dirty="0"/>
              <a:t>Οι θεότητες του Ινδουισμού</a:t>
            </a:r>
            <a:endParaRPr lang="el-GR" sz="2800" dirty="0"/>
          </a:p>
        </p:txBody>
      </p:sp>
      <p:sp>
        <p:nvSpPr>
          <p:cNvPr id="3" name="Θέση περιεχομένου 2">
            <a:extLst>
              <a:ext uri="{FF2B5EF4-FFF2-40B4-BE49-F238E27FC236}">
                <a16:creationId xmlns:a16="http://schemas.microsoft.com/office/drawing/2014/main" id="{0ED6BACB-E25E-D8E8-662F-BE950CF20A04}"/>
              </a:ext>
            </a:extLst>
          </p:cNvPr>
          <p:cNvSpPr>
            <a:spLocks noGrp="1"/>
          </p:cNvSpPr>
          <p:nvPr>
            <p:ph idx="1"/>
          </p:nvPr>
        </p:nvSpPr>
        <p:spPr>
          <a:xfrm>
            <a:off x="0" y="819150"/>
            <a:ext cx="12192000" cy="6038850"/>
          </a:xfrm>
        </p:spPr>
        <p:txBody>
          <a:bodyPr>
            <a:normAutofit fontScale="92500"/>
          </a:bodyPr>
          <a:lstStyle/>
          <a:p>
            <a:r>
              <a:rPr lang="el-GR" dirty="0"/>
              <a:t>Ο </a:t>
            </a:r>
            <a:r>
              <a:rPr lang="en-GB" b="1" dirty="0">
                <a:solidFill>
                  <a:srgbClr val="FF0000"/>
                </a:solidFill>
              </a:rPr>
              <a:t>Brahma</a:t>
            </a:r>
            <a:r>
              <a:rPr lang="en-GB" b="1" dirty="0"/>
              <a:t>, </a:t>
            </a:r>
            <a:r>
              <a:rPr lang="el-GR" b="1" dirty="0"/>
              <a:t>ο δημιουργός έχει διάρκεια ζωής εκατό θείων ετών</a:t>
            </a:r>
            <a:r>
              <a:rPr lang="el-GR" dirty="0"/>
              <a:t>. Κάθε ημέρα του αποτελείται από 4.300.000 δικά μας χρόνια. Κάθε νύχτα του έχει ίση διάρκεια. Ένας μήνας του συνίσταται σε 30 θείες ημέρες και νύχτες, και ένα από τα χρόνια του περιλαμβάνει 12 θείους μήνες. Έτσι, η διάρκεια της ζωής του είναι 309.600.000.000.000 (= τριακόσια εννέα τρισεκατομμύρια εξακόσια εκατομμύρια) δικά μας χρόνια. Στο τέλος κάθε θείας ημέρας ο</a:t>
            </a:r>
            <a:r>
              <a:rPr lang="en-GB" dirty="0"/>
              <a:t> Brahma </a:t>
            </a:r>
            <a:r>
              <a:rPr lang="el-GR" dirty="0"/>
              <a:t>απορροφάει μέσα στην ύπαρξή του όλη τη δημιουργία. Κατά τη νύχτα κοιμάται για να δημιουργήσει ξανά το σύμπαν εκ νέου την επόμενη ημέρα. Η κυκλική αυτή πορεία της δημιουργίας συνεχίζεται επί πολύ, αλλά όχι αιώνια. Όταν κλείσει η διάρκεια ζωής του</a:t>
            </a:r>
            <a:r>
              <a:rPr lang="en-GB" dirty="0"/>
              <a:t> Brahma</a:t>
            </a:r>
            <a:r>
              <a:rPr lang="el-GR" dirty="0"/>
              <a:t>, όλες οι απορροές επιστρέφουν στη Θεότητα.</a:t>
            </a:r>
            <a:r>
              <a:rPr lang="en-GB" dirty="0"/>
              <a:t> </a:t>
            </a:r>
            <a:endParaRPr lang="el-GR" dirty="0"/>
          </a:p>
          <a:p>
            <a:r>
              <a:rPr lang="el-GR" dirty="0"/>
              <a:t>Ο Υπέρτατος Θεός, είτε είναι ο </a:t>
            </a:r>
            <a:r>
              <a:rPr lang="en-GB" dirty="0"/>
              <a:t>Shiva</a:t>
            </a:r>
            <a:r>
              <a:rPr lang="el-GR" dirty="0"/>
              <a:t>, η</a:t>
            </a:r>
            <a:r>
              <a:rPr lang="en-GB" dirty="0"/>
              <a:t> Kali </a:t>
            </a:r>
            <a:r>
              <a:rPr lang="el-GR" dirty="0"/>
              <a:t>ή ο </a:t>
            </a:r>
            <a:r>
              <a:rPr lang="en-GB" dirty="0"/>
              <a:t>Vishnu </a:t>
            </a:r>
            <a:r>
              <a:rPr lang="el-GR" dirty="0"/>
              <a:t>αναπαύεται τότε, για να ξαναδημιουργήσει τον </a:t>
            </a:r>
            <a:r>
              <a:rPr lang="en-GB" dirty="0"/>
              <a:t>Brahma</a:t>
            </a:r>
            <a:r>
              <a:rPr lang="el-GR" dirty="0"/>
              <a:t> και να θέσει σε κίνηση τη διαδικασία της δημιουργίας άλλη μία φορά. Γι’ αυτό και </a:t>
            </a:r>
            <a:r>
              <a:rPr lang="el-GR" b="1" dirty="0"/>
              <a:t>ο αιώνας της </a:t>
            </a:r>
            <a:r>
              <a:rPr lang="en-GB" b="1" dirty="0"/>
              <a:t>Kali </a:t>
            </a:r>
            <a:r>
              <a:rPr lang="el-GR" b="1" dirty="0"/>
              <a:t>δεν έρχεται μόνο άπαξ</a:t>
            </a:r>
            <a:r>
              <a:rPr lang="el-GR" dirty="0"/>
              <a:t>, όπως στον Ιουδαϊσμό και στον Χριστιανισμό. </a:t>
            </a:r>
            <a:r>
              <a:rPr lang="el-GR" b="1" dirty="0"/>
              <a:t>Έρχεται και ξανάρχεται στο τέλος καθεμιάς των θείων ημερών του </a:t>
            </a:r>
            <a:r>
              <a:rPr lang="en-GB" b="1" dirty="0"/>
              <a:t>Brahma</a:t>
            </a:r>
            <a:r>
              <a:rPr lang="el-GR" dirty="0"/>
              <a:t>. Μέσα στον δικό μας χρονικό κύκλο, ο αιώνας της</a:t>
            </a:r>
            <a:r>
              <a:rPr lang="en-GB" dirty="0"/>
              <a:t> Kali</a:t>
            </a:r>
            <a:r>
              <a:rPr lang="el-GR" dirty="0"/>
              <a:t> άρχισε, όπως γράφουν το 3102 π.Χ. και δεν τελείωσε ακόμα.</a:t>
            </a:r>
          </a:p>
        </p:txBody>
      </p:sp>
    </p:spTree>
    <p:extLst>
      <p:ext uri="{BB962C8B-B14F-4D97-AF65-F5344CB8AC3E}">
        <p14:creationId xmlns:p14="http://schemas.microsoft.com/office/powerpoint/2010/main" val="39989825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47394-1499-7BBE-9727-374E2D86FAD6}"/>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828650A8-0FAC-97E1-6BE5-C581DC50B920}"/>
              </a:ext>
            </a:extLst>
          </p:cNvPr>
          <p:cNvSpPr>
            <a:spLocks noGrp="1"/>
          </p:cNvSpPr>
          <p:nvPr>
            <p:ph type="title"/>
          </p:nvPr>
        </p:nvSpPr>
        <p:spPr>
          <a:xfrm>
            <a:off x="838200" y="18256"/>
            <a:ext cx="10515600" cy="800894"/>
          </a:xfrm>
        </p:spPr>
        <p:txBody>
          <a:bodyPr>
            <a:normAutofit fontScale="90000"/>
          </a:bodyPr>
          <a:lstStyle/>
          <a:p>
            <a:pPr algn="ctr"/>
            <a:r>
              <a:rPr lang="el-GR" sz="2800" b="1" dirty="0"/>
              <a:t>ΙΝΔΟΥΙΣΜΟΣ</a:t>
            </a:r>
            <a:br>
              <a:rPr lang="el-GR" sz="2800" b="1" dirty="0"/>
            </a:br>
            <a:r>
              <a:rPr lang="el-GR" sz="2800" b="1" dirty="0"/>
              <a:t>Οι θεότητες του Ινδουισμού</a:t>
            </a:r>
            <a:endParaRPr lang="el-GR" sz="2800" dirty="0"/>
          </a:p>
        </p:txBody>
      </p:sp>
      <p:sp>
        <p:nvSpPr>
          <p:cNvPr id="3" name="Θέση περιεχομένου 2">
            <a:extLst>
              <a:ext uri="{FF2B5EF4-FFF2-40B4-BE49-F238E27FC236}">
                <a16:creationId xmlns:a16="http://schemas.microsoft.com/office/drawing/2014/main" id="{F98D58A0-5820-9335-0075-125B122CE553}"/>
              </a:ext>
            </a:extLst>
          </p:cNvPr>
          <p:cNvSpPr>
            <a:spLocks noGrp="1"/>
          </p:cNvSpPr>
          <p:nvPr>
            <p:ph idx="1"/>
          </p:nvPr>
        </p:nvSpPr>
        <p:spPr>
          <a:xfrm>
            <a:off x="0" y="819150"/>
            <a:ext cx="12192000" cy="6038850"/>
          </a:xfrm>
        </p:spPr>
        <p:txBody>
          <a:bodyPr>
            <a:normAutofit fontScale="92500" lnSpcReduction="10000"/>
          </a:bodyPr>
          <a:lstStyle/>
          <a:p>
            <a:r>
              <a:rPr lang="el-GR" dirty="0"/>
              <a:t>Οι περιγραφές του Ινδουισμού για την ύπαρξη μέσα στην </a:t>
            </a:r>
            <a:r>
              <a:rPr lang="en-GB" dirty="0"/>
              <a:t>samsara</a:t>
            </a:r>
            <a:r>
              <a:rPr lang="el-GR" dirty="0"/>
              <a:t> μας θυμίζουν</a:t>
            </a:r>
            <a:r>
              <a:rPr lang="en-GB" dirty="0"/>
              <a:t> </a:t>
            </a:r>
            <a:r>
              <a:rPr lang="el-GR" dirty="0"/>
              <a:t>την ασημαντότητα της μικρής επίγειας ζωής μας. Πόσο μετράμε, όταν συγκριθούμε ακόμα και με μία από τις ημέρες του</a:t>
            </a:r>
            <a:r>
              <a:rPr lang="en-GB" dirty="0"/>
              <a:t> Brahma</a:t>
            </a:r>
            <a:r>
              <a:rPr lang="el-GR" dirty="0"/>
              <a:t>; Ωστόσο, τέτοια ερωτήματα μπορούν να μας οδηγήσουν να αναζητήσουμε κάποιο από τα αναπτυγμένα μονοπάτια προς τη</a:t>
            </a:r>
            <a:r>
              <a:rPr lang="en-GB" dirty="0"/>
              <a:t> </a:t>
            </a:r>
            <a:r>
              <a:rPr lang="en-GB" b="1" dirty="0"/>
              <a:t>Moksha</a:t>
            </a:r>
            <a:r>
              <a:rPr lang="el-GR" dirty="0"/>
              <a:t>. Σ’ αυτό το σημείο πρέπει να </a:t>
            </a:r>
            <a:r>
              <a:rPr lang="el-GR" dirty="0" err="1"/>
              <a:t>ξανατονιστούν</a:t>
            </a:r>
            <a:r>
              <a:rPr lang="el-GR" dirty="0"/>
              <a:t> οι διαφορές μεταξύ των θρησκειών του</a:t>
            </a:r>
            <a:r>
              <a:rPr lang="en-GB" dirty="0"/>
              <a:t> Shiva </a:t>
            </a:r>
            <a:r>
              <a:rPr lang="el-GR" dirty="0"/>
              <a:t>και του </a:t>
            </a:r>
            <a:r>
              <a:rPr lang="en-GB" dirty="0"/>
              <a:t>Vishnu</a:t>
            </a:r>
            <a:r>
              <a:rPr lang="el-GR" dirty="0"/>
              <a:t>. Οι θιασώτες του</a:t>
            </a:r>
            <a:r>
              <a:rPr lang="en-GB" dirty="0"/>
              <a:t> Shiva</a:t>
            </a:r>
            <a:r>
              <a:rPr lang="el-GR" dirty="0"/>
              <a:t> τείνουν στην αναζήτηση της απώλειας του εγώ, μέσω ασκητικής απόσπασης από τον κόσμο. Αντίθετα, οι θιασώτες του</a:t>
            </a:r>
            <a:r>
              <a:rPr lang="en-GB" dirty="0"/>
              <a:t> Vishnu</a:t>
            </a:r>
            <a:r>
              <a:rPr lang="el-GR" dirty="0"/>
              <a:t> αναζητούν την απελευθέρωση μέσω της χαρούμενης αγάπης του Θεού.</a:t>
            </a:r>
          </a:p>
          <a:p>
            <a:r>
              <a:rPr lang="el-GR" dirty="0"/>
              <a:t>Το μονοπάτι του </a:t>
            </a:r>
            <a:r>
              <a:rPr lang="en-GB" dirty="0"/>
              <a:t>Shiva</a:t>
            </a:r>
            <a:r>
              <a:rPr lang="el-GR" dirty="0"/>
              <a:t> έχει τη διπλή αναγνώριση της ορμής του σεξ ως της κυρίαρχης εγκόσμιας προσκόλλησης αφενός και του </a:t>
            </a:r>
            <a:r>
              <a:rPr lang="en-GB" dirty="0"/>
              <a:t>Shiva</a:t>
            </a:r>
            <a:r>
              <a:rPr lang="el-GR" dirty="0"/>
              <a:t> ως του θανάτου της επιθυμίας αφετέρου. Στολισμένος με κρανία, ο </a:t>
            </a:r>
            <a:r>
              <a:rPr lang="en-GB" dirty="0"/>
              <a:t>Shiva</a:t>
            </a:r>
            <a:r>
              <a:rPr lang="el-GR" dirty="0"/>
              <a:t> συμβολίζει την καταστροφή των εγκόσμιων δεσμών κάθε είδους, ιδίως αυτών που έχουν σεξουαλικό χαρακτήρα. Οι Ινδουιστές γενικά προσπαθούν να ελέγξουν τη σεξουαλική δραστηριότητα, που αν δεν δαμαστεί σκλαβώνει το πνεύμα του ανθρώπου. Συνεπώς, του </a:t>
            </a:r>
            <a:r>
              <a:rPr lang="en-GB" dirty="0"/>
              <a:t>Shiva</a:t>
            </a:r>
            <a:r>
              <a:rPr lang="el-GR" dirty="0"/>
              <a:t> το </a:t>
            </a:r>
            <a:r>
              <a:rPr lang="en-GB" dirty="0"/>
              <a:t>Lingam, </a:t>
            </a:r>
            <a:r>
              <a:rPr lang="el-GR" dirty="0"/>
              <a:t>πάντοτε σε διέγερση, είναι πάντοτε υπό τον έλεγχο του Υπέρτατου Κυρίου. Ο </a:t>
            </a:r>
            <a:r>
              <a:rPr lang="en-GB" dirty="0"/>
              <a:t>Shiva</a:t>
            </a:r>
            <a:r>
              <a:rPr lang="el-GR" dirty="0"/>
              <a:t> ιππεύει έναν άσπρο ταύρο καλούμενο </a:t>
            </a:r>
            <a:r>
              <a:rPr lang="en-GB" dirty="0"/>
              <a:t>Nandi</a:t>
            </a:r>
            <a:r>
              <a:rPr lang="el-GR" dirty="0"/>
              <a:t>· κι αυτό συμβολίζει τη σεξουαλική ορμή, επί της οποίας ο </a:t>
            </a:r>
            <a:r>
              <a:rPr lang="en-GB" dirty="0"/>
              <a:t>Shiva</a:t>
            </a:r>
            <a:r>
              <a:rPr lang="el-GR" dirty="0"/>
              <a:t> διαφεντεύει.  </a:t>
            </a:r>
          </a:p>
        </p:txBody>
      </p:sp>
    </p:spTree>
    <p:extLst>
      <p:ext uri="{BB962C8B-B14F-4D97-AF65-F5344CB8AC3E}">
        <p14:creationId xmlns:p14="http://schemas.microsoft.com/office/powerpoint/2010/main" val="8137927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8C687-954F-785D-AB59-52317D7D8700}"/>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B9D76247-E88C-6092-C484-E2BB9E2630B8}"/>
              </a:ext>
            </a:extLst>
          </p:cNvPr>
          <p:cNvSpPr>
            <a:spLocks noGrp="1"/>
          </p:cNvSpPr>
          <p:nvPr>
            <p:ph type="title"/>
          </p:nvPr>
        </p:nvSpPr>
        <p:spPr>
          <a:xfrm>
            <a:off x="838200" y="18256"/>
            <a:ext cx="10515600" cy="800894"/>
          </a:xfrm>
        </p:spPr>
        <p:txBody>
          <a:bodyPr>
            <a:normAutofit fontScale="90000"/>
          </a:bodyPr>
          <a:lstStyle/>
          <a:p>
            <a:pPr algn="ctr"/>
            <a:r>
              <a:rPr lang="el-GR" sz="2800" b="1" dirty="0"/>
              <a:t>ΙΝΔΟΥΙΣΜΟΣ</a:t>
            </a:r>
            <a:br>
              <a:rPr lang="el-GR" sz="2800" b="1" dirty="0"/>
            </a:br>
            <a:r>
              <a:rPr lang="el-GR" sz="2800" b="1" dirty="0"/>
              <a:t>Οι θεότητες του Ινδουισμού</a:t>
            </a:r>
            <a:endParaRPr lang="el-GR" sz="2800" dirty="0"/>
          </a:p>
        </p:txBody>
      </p:sp>
      <p:sp>
        <p:nvSpPr>
          <p:cNvPr id="3" name="Θέση περιεχομένου 2">
            <a:extLst>
              <a:ext uri="{FF2B5EF4-FFF2-40B4-BE49-F238E27FC236}">
                <a16:creationId xmlns:a16="http://schemas.microsoft.com/office/drawing/2014/main" id="{9198CFB4-45A4-1D92-A9A2-6CA3258E6642}"/>
              </a:ext>
            </a:extLst>
          </p:cNvPr>
          <p:cNvSpPr>
            <a:spLocks noGrp="1"/>
          </p:cNvSpPr>
          <p:nvPr>
            <p:ph idx="1"/>
          </p:nvPr>
        </p:nvSpPr>
        <p:spPr>
          <a:xfrm>
            <a:off x="0" y="688489"/>
            <a:ext cx="12192000" cy="6169511"/>
          </a:xfrm>
        </p:spPr>
        <p:txBody>
          <a:bodyPr>
            <a:normAutofit fontScale="92500"/>
          </a:bodyPr>
          <a:lstStyle/>
          <a:p>
            <a:r>
              <a:rPr lang="el-GR" dirty="0"/>
              <a:t>Η εικόνα του </a:t>
            </a:r>
            <a:r>
              <a:rPr lang="en-GB" dirty="0"/>
              <a:t>Shiva</a:t>
            </a:r>
            <a:r>
              <a:rPr lang="el-GR" dirty="0"/>
              <a:t> ως υπέρτατου ασκητή ελκύει εκείνους που φιλοδοξούν να κατακτήσουν τις </a:t>
            </a:r>
            <a:r>
              <a:rPr lang="el-GR" dirty="0" err="1"/>
              <a:t>σαμσαρικές</a:t>
            </a:r>
            <a:r>
              <a:rPr lang="el-GR" dirty="0"/>
              <a:t> εκδηλώσεις του σεξ και του θανάτου. Κατά ένα διαφορετικό τρόπο, η λαϊκή παράδοση των οπαδών του </a:t>
            </a:r>
            <a:r>
              <a:rPr lang="en-GB" dirty="0"/>
              <a:t>Vishnu, </a:t>
            </a:r>
            <a:r>
              <a:rPr lang="el-GR" dirty="0"/>
              <a:t>κάνει άφθονη χρήση σεξουαλικών θεμάτων (π.χ. ο</a:t>
            </a:r>
            <a:r>
              <a:rPr lang="en-US" dirty="0"/>
              <a:t> Krishna</a:t>
            </a:r>
            <a:r>
              <a:rPr lang="el-GR" dirty="0"/>
              <a:t>… σ. 114). </a:t>
            </a:r>
          </a:p>
          <a:p>
            <a:r>
              <a:rPr lang="el-GR" dirty="0"/>
              <a:t>Το ερώτημα είναι: Πώς μπορούμε να απελευθερωθούμε από την εγκόσμια αυτή φυλακή του εγώ; Οι θιασώτες του </a:t>
            </a:r>
            <a:r>
              <a:rPr lang="en-GB" dirty="0"/>
              <a:t>Vishnu</a:t>
            </a:r>
            <a:r>
              <a:rPr lang="el-GR" dirty="0"/>
              <a:t> θα απαντούσαν: «</a:t>
            </a:r>
            <a:r>
              <a:rPr lang="el-GR" i="1" dirty="0"/>
              <a:t>Αγάπα τον Θεό, χάσε τον εαυτό σου μέσα στη λατρεία του</a:t>
            </a:r>
            <a:r>
              <a:rPr lang="el-GR" dirty="0"/>
              <a:t>». Οι θιασώτες του </a:t>
            </a:r>
            <a:r>
              <a:rPr lang="en-GB" dirty="0"/>
              <a:t>Shiva</a:t>
            </a:r>
            <a:r>
              <a:rPr lang="el-GR" dirty="0"/>
              <a:t> θα απαντούσαν: «</a:t>
            </a:r>
            <a:r>
              <a:rPr lang="el-GR" i="1" dirty="0"/>
              <a:t>Να είσαι όπως ο Θεός, όπως ο Θεός δεν είναι δεμένος με τις αλυσίδες του εαυτού μας, υψώσου πάνω από τους ανθρώπινους περιορισμούς μέσω της αυστηρής συγκέντρωσης του νου και του πνεύματος</a:t>
            </a:r>
            <a:r>
              <a:rPr lang="el-GR" dirty="0"/>
              <a:t>». </a:t>
            </a:r>
          </a:p>
          <a:p>
            <a:r>
              <a:rPr lang="el-GR" dirty="0"/>
              <a:t>Οι πολυθεϊστικές εικόνες, της Ινδουιστικής λαϊκής παράδοσης αποτελούν αναφορά στις διάφορες όψεις της ανθρώπινης προσωπικότητας. Κάθε Ινδουιστής θεός και θεά εικονίζουν διαφορετικές όψεις της θείας αλήθειας. Οι Ινδουιστές στις σχέσεις τους προς τις θεότητές τους θυμούνται την παραβολή των τυφλών και του ελέφαντα. Παρόλα αυτά, παρουσιάζεται διαφωνία σχετικά με το ποια από τις ποικιλίες αντιπροσωπεύουν την ύψιστη σύλληψη.</a:t>
            </a:r>
          </a:p>
        </p:txBody>
      </p:sp>
    </p:spTree>
    <p:extLst>
      <p:ext uri="{BB962C8B-B14F-4D97-AF65-F5344CB8AC3E}">
        <p14:creationId xmlns:p14="http://schemas.microsoft.com/office/powerpoint/2010/main" val="29419554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2DF841A-16D7-EF9E-E4E7-DF5BF968BECF}"/>
              </a:ext>
            </a:extLst>
          </p:cNvPr>
          <p:cNvSpPr>
            <a:spLocks noGrp="1"/>
          </p:cNvSpPr>
          <p:nvPr>
            <p:ph type="title"/>
          </p:nvPr>
        </p:nvSpPr>
        <p:spPr>
          <a:xfrm>
            <a:off x="838200" y="18256"/>
            <a:ext cx="10515600" cy="762794"/>
          </a:xfrm>
        </p:spPr>
        <p:txBody>
          <a:bodyPr>
            <a:normAutofit fontScale="90000"/>
          </a:bodyPr>
          <a:lstStyle/>
          <a:p>
            <a:pPr algn="ctr"/>
            <a:r>
              <a:rPr lang="el-GR" sz="3600" b="1" dirty="0"/>
              <a:t>ΙΝΔΟΥΙΣΜΟΣ</a:t>
            </a:r>
            <a:br>
              <a:rPr lang="el-GR" sz="3600" b="1" dirty="0"/>
            </a:br>
            <a:r>
              <a:rPr lang="en-GB" sz="3600" b="1" dirty="0"/>
              <a:t>Shankara </a:t>
            </a:r>
            <a:r>
              <a:rPr lang="el-GR" sz="3600" b="1" dirty="0"/>
              <a:t>και </a:t>
            </a:r>
            <a:r>
              <a:rPr lang="en-GB" sz="3600" b="1" dirty="0"/>
              <a:t>Chaitanya</a:t>
            </a:r>
            <a:endParaRPr lang="el-GR" sz="3600" dirty="0"/>
          </a:p>
        </p:txBody>
      </p:sp>
      <p:sp>
        <p:nvSpPr>
          <p:cNvPr id="3" name="Θέση περιεχομένου 2">
            <a:extLst>
              <a:ext uri="{FF2B5EF4-FFF2-40B4-BE49-F238E27FC236}">
                <a16:creationId xmlns:a16="http://schemas.microsoft.com/office/drawing/2014/main" id="{91BFCC33-9CC6-8C46-7DD5-2BFC2F0A3817}"/>
              </a:ext>
            </a:extLst>
          </p:cNvPr>
          <p:cNvSpPr>
            <a:spLocks noGrp="1"/>
          </p:cNvSpPr>
          <p:nvPr>
            <p:ph idx="1"/>
          </p:nvPr>
        </p:nvSpPr>
        <p:spPr>
          <a:xfrm>
            <a:off x="0" y="781050"/>
            <a:ext cx="12192000" cy="6058694"/>
          </a:xfrm>
        </p:spPr>
        <p:txBody>
          <a:bodyPr>
            <a:normAutofit fontScale="92500" lnSpcReduction="10000"/>
          </a:bodyPr>
          <a:lstStyle/>
          <a:p>
            <a:r>
              <a:rPr lang="el-GR" dirty="0"/>
              <a:t>Οι φεμινίστριες στη Δύση παραπονιούνται πως στον Θεό του Ιουδαϊσμού και του Χριστιανισμού έχει παραδοσιακά δοθεί προσωπικότητα άρρενα. Ο Ινδουισμός, ενώ γενικά εικονίζει τον Θεό ως προσωπικότητα άρρενα, είναι ανοιχτός επίσης στην ιδέα ότι ο Θεός είναι θηλυκού γένους. Η θεά </a:t>
            </a:r>
            <a:r>
              <a:rPr lang="en-GB" dirty="0"/>
              <a:t>Kali, </a:t>
            </a:r>
            <a:r>
              <a:rPr lang="el-GR" dirty="0"/>
              <a:t>η θεία Μητέρα, λατρεύεται από εκατομμύρια Ινδών ως η Υπέρτατη Θεότητα. </a:t>
            </a:r>
          </a:p>
          <a:p>
            <a:r>
              <a:rPr lang="el-GR" dirty="0"/>
              <a:t>Η παγκόσμια αυτή έγνοια περί του φύλου του Θεού έθεσε ένα σημαντικό ερώτημα: </a:t>
            </a:r>
            <a:r>
              <a:rPr lang="el-GR" b="1" dirty="0">
                <a:solidFill>
                  <a:srgbClr val="FF0000"/>
                </a:solidFill>
              </a:rPr>
              <a:t>Είναι σωστή η περί Θεού αντίληψη με τόσο ανθρωπομορφικούς όρους; </a:t>
            </a:r>
            <a:r>
              <a:rPr lang="el-GR" dirty="0"/>
              <a:t>Μία παραλλαγή του Ινδουισμού απαντάει ότι δεν είναι σωστή. Στις </a:t>
            </a:r>
            <a:r>
              <a:rPr lang="el-GR" i="1" dirty="0" err="1"/>
              <a:t>Ουπανισάδες</a:t>
            </a:r>
            <a:r>
              <a:rPr lang="el-GR" dirty="0"/>
              <a:t>, ο Ινδουιστικός νους συνέλαβε τον Θεό ως πέραν και της προσωπικότητας και του φύλου. </a:t>
            </a:r>
            <a:r>
              <a:rPr lang="el-GR" b="1" dirty="0">
                <a:solidFill>
                  <a:srgbClr val="FF0000"/>
                </a:solidFill>
              </a:rPr>
              <a:t>Ο Θεός </a:t>
            </a:r>
            <a:r>
              <a:rPr lang="en-GB" b="1" dirty="0">
                <a:solidFill>
                  <a:srgbClr val="FF0000"/>
                </a:solidFill>
              </a:rPr>
              <a:t>Atman/Brahman </a:t>
            </a:r>
            <a:r>
              <a:rPr lang="el-GR" b="1" dirty="0">
                <a:solidFill>
                  <a:srgbClr val="FF0000"/>
                </a:solidFill>
              </a:rPr>
              <a:t>ορίστηκε ως Ησυχία και Ευδαιμονία</a:t>
            </a:r>
            <a:r>
              <a:rPr lang="el-GR" dirty="0"/>
              <a:t> μάλλον παρά ως Πατέρας, Μητέρα ή Γιος. </a:t>
            </a:r>
          </a:p>
          <a:p>
            <a:r>
              <a:rPr lang="el-GR" dirty="0"/>
              <a:t>Αυτή η απρόσωπη σύλληψη του Θεού περίμενε μέχρι το τέλος του </a:t>
            </a:r>
            <a:r>
              <a:rPr lang="el-GR" b="1" dirty="0">
                <a:solidFill>
                  <a:srgbClr val="FF0000"/>
                </a:solidFill>
              </a:rPr>
              <a:t>8</a:t>
            </a:r>
            <a:r>
              <a:rPr lang="el-GR" b="1" baseline="30000" dirty="0">
                <a:solidFill>
                  <a:srgbClr val="FF0000"/>
                </a:solidFill>
              </a:rPr>
              <a:t>ου</a:t>
            </a:r>
            <a:r>
              <a:rPr lang="el-GR" b="1" dirty="0">
                <a:solidFill>
                  <a:srgbClr val="FF0000"/>
                </a:solidFill>
              </a:rPr>
              <a:t> αιώνα μ.Χ.</a:t>
            </a:r>
            <a:r>
              <a:rPr lang="el-GR" dirty="0"/>
              <a:t> για την πλήρη της εξέλιξη στον χώρο της Ινδίας. Εκείνο τον καιρό, ένας φιλόσοφος </a:t>
            </a:r>
            <a:r>
              <a:rPr lang="el-GR" dirty="0" err="1"/>
              <a:t>ονόματι</a:t>
            </a:r>
            <a:r>
              <a:rPr lang="el-GR" dirty="0"/>
              <a:t> </a:t>
            </a:r>
            <a:r>
              <a:rPr lang="en-GB" b="1" dirty="0">
                <a:solidFill>
                  <a:srgbClr val="FF0000"/>
                </a:solidFill>
                <a:effectLst>
                  <a:outerShdw blurRad="38100" dist="38100" dir="2700000" algn="tl">
                    <a:srgbClr val="000000">
                      <a:alpha val="43137"/>
                    </a:srgbClr>
                  </a:outerShdw>
                </a:effectLst>
              </a:rPr>
              <a:t>Shankara</a:t>
            </a:r>
            <a:r>
              <a:rPr lang="en-GB" b="1" dirty="0">
                <a:effectLst>
                  <a:outerShdw blurRad="38100" dist="38100" dir="2700000" algn="tl">
                    <a:srgbClr val="000000">
                      <a:alpha val="43137"/>
                    </a:srgbClr>
                  </a:outerShdw>
                </a:effectLst>
              </a:rPr>
              <a:t> </a:t>
            </a:r>
            <a:r>
              <a:rPr lang="el-GR" dirty="0"/>
              <a:t>δόμησε ένα σύστημα βασισμένο στη σκέψη των </a:t>
            </a:r>
            <a:r>
              <a:rPr lang="el-GR" i="1" dirty="0" err="1"/>
              <a:t>Ουπανισάδων</a:t>
            </a:r>
            <a:r>
              <a:rPr lang="el-GR" dirty="0"/>
              <a:t>. Σ’ αυτό περιγράφονταν όχι μόνο η φύση του Θεού αλλά και η δική μας και όλης της δημιουργίας του Θεού. Το όνομα της φιλοσοφίας του </a:t>
            </a:r>
            <a:r>
              <a:rPr lang="en-GB" dirty="0"/>
              <a:t>Shankara </a:t>
            </a:r>
            <a:r>
              <a:rPr lang="el-GR" dirty="0"/>
              <a:t>είναι </a:t>
            </a:r>
            <a:r>
              <a:rPr lang="en-GB" b="1" dirty="0"/>
              <a:t>Advaita Vedanta</a:t>
            </a:r>
            <a:r>
              <a:rPr lang="en-GB" dirty="0"/>
              <a:t>.</a:t>
            </a:r>
            <a:endParaRPr lang="el-GR" dirty="0"/>
          </a:p>
        </p:txBody>
      </p:sp>
    </p:spTree>
    <p:extLst>
      <p:ext uri="{BB962C8B-B14F-4D97-AF65-F5344CB8AC3E}">
        <p14:creationId xmlns:p14="http://schemas.microsoft.com/office/powerpoint/2010/main" val="4391465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FDB17-D794-7E5F-254B-B3BF0A7C08F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7C68D735-D642-78F5-5F50-EC6680C11B9E}"/>
              </a:ext>
            </a:extLst>
          </p:cNvPr>
          <p:cNvSpPr>
            <a:spLocks noGrp="1"/>
          </p:cNvSpPr>
          <p:nvPr>
            <p:ph type="title"/>
          </p:nvPr>
        </p:nvSpPr>
        <p:spPr>
          <a:xfrm>
            <a:off x="838200" y="18256"/>
            <a:ext cx="10515600" cy="762794"/>
          </a:xfrm>
        </p:spPr>
        <p:txBody>
          <a:bodyPr>
            <a:normAutofit fontScale="90000"/>
          </a:bodyPr>
          <a:lstStyle/>
          <a:p>
            <a:pPr algn="ctr"/>
            <a:r>
              <a:rPr lang="el-GR" sz="3600" b="1" dirty="0"/>
              <a:t>ΙΝΔΟΥΙΣΜΟΣ</a:t>
            </a:r>
            <a:br>
              <a:rPr lang="el-GR" sz="3600" b="1" dirty="0"/>
            </a:br>
            <a:r>
              <a:rPr lang="en-GB" sz="3600" b="1" dirty="0"/>
              <a:t>Shankara </a:t>
            </a:r>
            <a:r>
              <a:rPr lang="el-GR" sz="3600" b="1" dirty="0"/>
              <a:t>και </a:t>
            </a:r>
            <a:r>
              <a:rPr lang="en-GB" sz="3600" b="1" dirty="0"/>
              <a:t>Chaitanya</a:t>
            </a:r>
            <a:endParaRPr lang="el-GR" sz="3600" dirty="0"/>
          </a:p>
        </p:txBody>
      </p:sp>
      <p:sp>
        <p:nvSpPr>
          <p:cNvPr id="3" name="Θέση περιεχομένου 2">
            <a:extLst>
              <a:ext uri="{FF2B5EF4-FFF2-40B4-BE49-F238E27FC236}">
                <a16:creationId xmlns:a16="http://schemas.microsoft.com/office/drawing/2014/main" id="{CC204A2D-1833-AF81-12C5-23A9C5A652D3}"/>
              </a:ext>
            </a:extLst>
          </p:cNvPr>
          <p:cNvSpPr>
            <a:spLocks noGrp="1"/>
          </p:cNvSpPr>
          <p:nvPr>
            <p:ph idx="1"/>
          </p:nvPr>
        </p:nvSpPr>
        <p:spPr>
          <a:xfrm>
            <a:off x="0" y="903249"/>
            <a:ext cx="12192000" cy="5936495"/>
          </a:xfrm>
        </p:spPr>
        <p:txBody>
          <a:bodyPr>
            <a:normAutofit fontScale="92500" lnSpcReduction="20000"/>
          </a:bodyPr>
          <a:lstStyle/>
          <a:p>
            <a:r>
              <a:rPr lang="en-GB" b="1" dirty="0"/>
              <a:t>Vedanta </a:t>
            </a:r>
            <a:r>
              <a:rPr lang="el-GR" dirty="0"/>
              <a:t>σημαίνει το «Τέλος των </a:t>
            </a:r>
            <a:r>
              <a:rPr lang="el-GR" dirty="0" err="1"/>
              <a:t>Βεδών</a:t>
            </a:r>
            <a:r>
              <a:rPr lang="el-GR" dirty="0"/>
              <a:t>», ή υπέρτατη γνώση· </a:t>
            </a:r>
            <a:r>
              <a:rPr lang="en-GB" b="1" dirty="0" err="1"/>
              <a:t>advaita</a:t>
            </a:r>
            <a:r>
              <a:rPr lang="en-GB" b="1" dirty="0"/>
              <a:t> </a:t>
            </a:r>
            <a:r>
              <a:rPr lang="el-GR" dirty="0"/>
              <a:t>σημαίνει το φιλοσοφικό μονισμό, ή την έννοια ότι η πραγματικότητα δεν διαιρείται σ’ αυτό ή σ’ εκείνο, ή σ’ εσένα και μένα και τον Θεό. Ο </a:t>
            </a:r>
            <a:r>
              <a:rPr lang="en-GB" dirty="0"/>
              <a:t>Shankara</a:t>
            </a:r>
            <a:r>
              <a:rPr lang="el-GR" dirty="0"/>
              <a:t> υποστήριξε πως ό,τι υπάρχει είναι Θεός, και πως το μόνο μέρος μας που πραγματικά υπάρχει είναι Θεός, και ονομάζεται </a:t>
            </a:r>
            <a:r>
              <a:rPr lang="en-GB" dirty="0"/>
              <a:t>Atman.</a:t>
            </a:r>
            <a:endParaRPr lang="el-GR" dirty="0"/>
          </a:p>
          <a:p>
            <a:r>
              <a:rPr lang="el-GR" dirty="0"/>
              <a:t>Οι Ινδουιστές είχαν νωρίτερα συλλάβει την ατομική ψυχή, που την ονόμαζαν </a:t>
            </a:r>
            <a:r>
              <a:rPr lang="en-GB" b="1" dirty="0" err="1">
                <a:solidFill>
                  <a:srgbClr val="FF0000"/>
                </a:solidFill>
              </a:rPr>
              <a:t>jiva</a:t>
            </a:r>
            <a:r>
              <a:rPr lang="en-GB" dirty="0"/>
              <a:t>. </a:t>
            </a:r>
            <a:r>
              <a:rPr lang="el-GR" dirty="0"/>
              <a:t>Η</a:t>
            </a:r>
            <a:r>
              <a:rPr lang="en-GB" dirty="0"/>
              <a:t> </a:t>
            </a:r>
            <a:r>
              <a:rPr lang="en-GB" dirty="0" err="1"/>
              <a:t>jiva</a:t>
            </a:r>
            <a:r>
              <a:rPr lang="en-GB" dirty="0"/>
              <a:t> </a:t>
            </a:r>
            <a:r>
              <a:rPr lang="el-GR" dirty="0"/>
              <a:t>ή ψυχή έχει και προσωπικότητα και συνείδηση της ξεχωριστής ύπαρξης. Το </a:t>
            </a:r>
            <a:r>
              <a:rPr lang="en-GB" dirty="0"/>
              <a:t>Atman </a:t>
            </a:r>
            <a:r>
              <a:rPr lang="el-GR" dirty="0"/>
              <a:t>δεν έχει κανένα από αυτά τα ιδιώματα και μένει απραγματοποίητο, εφόσον το άτομο ταυτίζεται με τη </a:t>
            </a:r>
            <a:r>
              <a:rPr lang="en-GB" dirty="0" err="1"/>
              <a:t>jiva</a:t>
            </a:r>
            <a:r>
              <a:rPr lang="el-GR" dirty="0"/>
              <a:t> του. Η</a:t>
            </a:r>
            <a:r>
              <a:rPr lang="en-GB" dirty="0"/>
              <a:t> </a:t>
            </a:r>
            <a:r>
              <a:rPr lang="en-GB" dirty="0" err="1"/>
              <a:t>jiva</a:t>
            </a:r>
            <a:r>
              <a:rPr lang="el-GR" dirty="0"/>
              <a:t> είναι το δεμάτι του </a:t>
            </a:r>
            <a:r>
              <a:rPr lang="en-GB" dirty="0"/>
              <a:t>Karma</a:t>
            </a:r>
            <a:r>
              <a:rPr lang="el-GR" dirty="0"/>
              <a:t>, που μεταναστεύει από σώμα σε σώμα, εφόσον το άτομο σέρνεται μέσα στην </a:t>
            </a:r>
            <a:r>
              <a:rPr lang="en-GB" dirty="0"/>
              <a:t>samsara</a:t>
            </a:r>
            <a:r>
              <a:rPr lang="el-GR" dirty="0"/>
              <a:t>. Το </a:t>
            </a:r>
            <a:r>
              <a:rPr lang="en-GB" dirty="0"/>
              <a:t>Atman</a:t>
            </a:r>
            <a:r>
              <a:rPr lang="el-GR" dirty="0"/>
              <a:t> είναι αυτό που πραγματοποιείται, όταν ο αναζητητής πλησιάσει τη</a:t>
            </a:r>
            <a:r>
              <a:rPr lang="en-GB" dirty="0"/>
              <a:t> </a:t>
            </a:r>
            <a:r>
              <a:rPr lang="en-GB" dirty="0" err="1"/>
              <a:t>Mokhsa</a:t>
            </a:r>
            <a:r>
              <a:rPr lang="el-GR" dirty="0"/>
              <a:t> και αφήσει πίσω την ψευδαίσθηση της</a:t>
            </a:r>
            <a:r>
              <a:rPr lang="en-GB" dirty="0"/>
              <a:t> samsara</a:t>
            </a:r>
            <a:r>
              <a:rPr lang="el-GR" dirty="0"/>
              <a:t>.</a:t>
            </a:r>
            <a:r>
              <a:rPr lang="en-GB" dirty="0"/>
              <a:t> </a:t>
            </a:r>
            <a:endParaRPr lang="el-GR" dirty="0"/>
          </a:p>
          <a:p>
            <a:r>
              <a:rPr lang="el-GR" dirty="0"/>
              <a:t>Ο </a:t>
            </a:r>
            <a:r>
              <a:rPr lang="en-GB" b="1" dirty="0"/>
              <a:t>Shankara</a:t>
            </a:r>
            <a:r>
              <a:rPr lang="el-GR" dirty="0"/>
              <a:t> δίδαξε ότι η </a:t>
            </a:r>
            <a:r>
              <a:rPr lang="en-GB" dirty="0" err="1"/>
              <a:t>jiva</a:t>
            </a:r>
            <a:r>
              <a:rPr lang="el-GR" dirty="0"/>
              <a:t>, ή αυτό που λέγεται προσωπικότητα, είναι πολύ προσωρινό πράγμα και συνεχώς αλλάζει· δεν έχει πιο πραγματική ύπαρξη από ένα όνειρο. Κήρυξε πως η έννοια της διαρκούς </a:t>
            </a:r>
            <a:r>
              <a:rPr lang="en-GB" dirty="0" err="1"/>
              <a:t>jiva</a:t>
            </a:r>
            <a:r>
              <a:rPr lang="el-GR" dirty="0"/>
              <a:t> ή ψυχής είναι αυταπάτη, που εμποδίζει την αληθινή γνώση. Πρότεινε πως βαθιά μέσα στον καθένα από εμάς υπάρχει ένας </a:t>
            </a:r>
            <a:r>
              <a:rPr lang="el-GR" b="1" dirty="0">
                <a:solidFill>
                  <a:srgbClr val="FF0000"/>
                </a:solidFill>
              </a:rPr>
              <a:t>θείος σπινθήρας, το </a:t>
            </a:r>
            <a:r>
              <a:rPr lang="en-GB" b="1" dirty="0">
                <a:solidFill>
                  <a:srgbClr val="FF0000"/>
                </a:solidFill>
              </a:rPr>
              <a:t>Atman</a:t>
            </a:r>
            <a:r>
              <a:rPr lang="en-GB" dirty="0"/>
              <a:t>, </a:t>
            </a:r>
            <a:r>
              <a:rPr lang="el-GR" dirty="0"/>
              <a:t>πέρα από την προσωπικότητα και την προσωπική συνείδηση, και πως ο σπινθήρας αυτός ισοδυναμεί με τον Θεό. Το </a:t>
            </a:r>
            <a:r>
              <a:rPr lang="en-GB" dirty="0"/>
              <a:t>Atman </a:t>
            </a:r>
            <a:r>
              <a:rPr lang="el-GR" dirty="0"/>
              <a:t>είναι ο </a:t>
            </a:r>
            <a:r>
              <a:rPr lang="en-GB" dirty="0"/>
              <a:t>Brahman</a:t>
            </a:r>
            <a:r>
              <a:rPr lang="el-GR" dirty="0"/>
              <a:t>.</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9D5DDE7-0D3E-DA4A-090F-CC007A9A4ED9}"/>
                  </a:ext>
                </a:extLst>
              </p:cNvPr>
              <p:cNvSpPr txBox="1"/>
              <p:nvPr/>
            </p:nvSpPr>
            <p:spPr>
              <a:xfrm>
                <a:off x="5583219" y="2866913"/>
                <a:ext cx="112210" cy="276999"/>
              </a:xfrm>
              <a:prstGeom prst="rect">
                <a:avLst/>
              </a:prstGeom>
              <a:noFill/>
            </p:spPr>
            <p:txBody>
              <a:bodyPr wrap="none" lIns="0" tIns="0" rIns="0" bIns="0" rtlCol="0">
                <a:spAutoFit/>
              </a:bodyPr>
              <a:lstStyle/>
              <a:p>
                <a:pPr/>
                <a14:m>
                  <m:oMathPara xmlns:m="http://schemas.openxmlformats.org/officeDocument/2006/math">
                    <m:oMath>
                      <m:r>
                        <a:rPr lang="el-GR" i="1" smtClean="0">
                          <a:latin typeface="Cambria Math" panose="02040503050406030204" pitchFamily="18" charset="0"/>
                        </a:rPr>
                        <m:t>·</m:t>
                      </m:r>
                    </m:oMath>
                  </m:oMathPara>
                </a14:m>
                <a:endParaRPr lang="el-GR" dirty="0"/>
              </a:p>
            </p:txBody>
          </p:sp>
        </mc:Choice>
        <mc:Fallback xmlns="">
          <p:sp>
            <p:nvSpPr>
              <p:cNvPr id="4" name="TextBox 3">
                <a:extLst>
                  <a:ext uri="{FF2B5EF4-FFF2-40B4-BE49-F238E27FC236}">
                    <a16:creationId xmlns:a16="http://schemas.microsoft.com/office/drawing/2014/main" id="{A9D5DDE7-0D3E-DA4A-090F-CC007A9A4ED9}"/>
                  </a:ext>
                </a:extLst>
              </p:cNvPr>
              <p:cNvSpPr txBox="1">
                <a:spLocks noRot="1" noChangeAspect="1" noMove="1" noResize="1" noEditPoints="1" noAdjustHandles="1" noChangeArrowheads="1" noChangeShapeType="1" noTextEdit="1"/>
              </p:cNvSpPr>
              <p:nvPr/>
            </p:nvSpPr>
            <p:spPr>
              <a:xfrm>
                <a:off x="5583219" y="2866913"/>
                <a:ext cx="112210" cy="276999"/>
              </a:xfrm>
              <a:prstGeom prst="rect">
                <a:avLst/>
              </a:prstGeom>
              <a:blipFill>
                <a:blip r:embed="rId2"/>
                <a:stretch>
                  <a:fillRect l="-22222" r="-22222"/>
                </a:stretch>
              </a:blipFill>
            </p:spPr>
            <p:txBody>
              <a:bodyPr/>
              <a:lstStyle/>
              <a:p>
                <a:r>
                  <a:rPr lang="el-GR">
                    <a:noFill/>
                  </a:rPr>
                  <a:t> </a:t>
                </a:r>
              </a:p>
            </p:txBody>
          </p:sp>
        </mc:Fallback>
      </mc:AlternateContent>
    </p:spTree>
    <p:extLst>
      <p:ext uri="{BB962C8B-B14F-4D97-AF65-F5344CB8AC3E}">
        <p14:creationId xmlns:p14="http://schemas.microsoft.com/office/powerpoint/2010/main" val="4741847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BDCBA-8066-320C-7D32-FDD71C2E524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FC56EEE9-5B79-EA40-F019-EBC9B91C9441}"/>
              </a:ext>
            </a:extLst>
          </p:cNvPr>
          <p:cNvSpPr>
            <a:spLocks noGrp="1"/>
          </p:cNvSpPr>
          <p:nvPr>
            <p:ph type="title"/>
          </p:nvPr>
        </p:nvSpPr>
        <p:spPr>
          <a:xfrm>
            <a:off x="838200" y="18256"/>
            <a:ext cx="10515600" cy="762794"/>
          </a:xfrm>
        </p:spPr>
        <p:txBody>
          <a:bodyPr>
            <a:normAutofit fontScale="90000"/>
          </a:bodyPr>
          <a:lstStyle/>
          <a:p>
            <a:pPr algn="ctr"/>
            <a:r>
              <a:rPr lang="el-GR" sz="3600" b="1" dirty="0"/>
              <a:t>ΙΝΔΟΥΙΣΜΟΣ</a:t>
            </a:r>
            <a:br>
              <a:rPr lang="el-GR" sz="3600" b="1" dirty="0"/>
            </a:br>
            <a:r>
              <a:rPr lang="en-GB" sz="3600" b="1" dirty="0"/>
              <a:t>Shankara </a:t>
            </a:r>
            <a:r>
              <a:rPr lang="el-GR" sz="3600" b="1" dirty="0"/>
              <a:t>και </a:t>
            </a:r>
            <a:r>
              <a:rPr lang="en-GB" sz="3600" b="1" dirty="0"/>
              <a:t>Chaitanya</a:t>
            </a:r>
            <a:endParaRPr lang="el-GR" sz="3600" dirty="0"/>
          </a:p>
        </p:txBody>
      </p:sp>
      <p:sp>
        <p:nvSpPr>
          <p:cNvPr id="3" name="Θέση περιεχομένου 2">
            <a:extLst>
              <a:ext uri="{FF2B5EF4-FFF2-40B4-BE49-F238E27FC236}">
                <a16:creationId xmlns:a16="http://schemas.microsoft.com/office/drawing/2014/main" id="{2F63FC41-6F1A-5456-4F49-C766B587C6BE}"/>
              </a:ext>
            </a:extLst>
          </p:cNvPr>
          <p:cNvSpPr>
            <a:spLocks noGrp="1"/>
          </p:cNvSpPr>
          <p:nvPr>
            <p:ph idx="1"/>
          </p:nvPr>
        </p:nvSpPr>
        <p:spPr>
          <a:xfrm>
            <a:off x="0" y="925550"/>
            <a:ext cx="12192000" cy="5914193"/>
          </a:xfrm>
        </p:spPr>
        <p:txBody>
          <a:bodyPr>
            <a:normAutofit fontScale="92500" lnSpcReduction="20000"/>
          </a:bodyPr>
          <a:lstStyle/>
          <a:p>
            <a:r>
              <a:rPr lang="el-GR" dirty="0"/>
              <a:t>Άλλες μορφές της </a:t>
            </a:r>
            <a:r>
              <a:rPr lang="en-GB" b="1" dirty="0"/>
              <a:t>Vedanta</a:t>
            </a:r>
            <a:r>
              <a:rPr lang="el-GR" dirty="0"/>
              <a:t>, διαφορετικές από το σύστημα του </a:t>
            </a:r>
            <a:r>
              <a:rPr lang="en-GB" dirty="0"/>
              <a:t>Shankara</a:t>
            </a:r>
            <a:r>
              <a:rPr lang="el-GR" dirty="0"/>
              <a:t>, ανέπτυξαν μία γραμμή που επέτρεπε την ύπαρξη προσωπικού Θεού. Αλλά η</a:t>
            </a:r>
            <a:r>
              <a:rPr lang="en-GB" b="1" dirty="0"/>
              <a:t> </a:t>
            </a:r>
            <a:r>
              <a:rPr lang="en-GB" dirty="0"/>
              <a:t>Vedanta</a:t>
            </a:r>
            <a:r>
              <a:rPr lang="el-GR" dirty="0"/>
              <a:t> του </a:t>
            </a:r>
            <a:r>
              <a:rPr lang="en-GB" dirty="0"/>
              <a:t>Shankara</a:t>
            </a:r>
            <a:r>
              <a:rPr lang="el-GR" dirty="0"/>
              <a:t> έγινε η ευρύτερα γνωστή, στην Ινδία και στη Δύση.</a:t>
            </a:r>
          </a:p>
          <a:p>
            <a:r>
              <a:rPr lang="el-GR" dirty="0"/>
              <a:t>Συνεπώς ο κοινός ορισμός της </a:t>
            </a:r>
            <a:r>
              <a:rPr lang="en-GB" dirty="0"/>
              <a:t>Vedanta</a:t>
            </a:r>
            <a:r>
              <a:rPr lang="el-GR" dirty="0"/>
              <a:t> έφτασε να σημαίνει τον φιλοσοφικό μονισμό ή </a:t>
            </a:r>
            <a:r>
              <a:rPr lang="en-GB" dirty="0"/>
              <a:t>Advaita Vedanta.</a:t>
            </a:r>
            <a:r>
              <a:rPr lang="el-GR" dirty="0"/>
              <a:t> Μία κεντρική ιδέα αυτού του συστήματος είναι η </a:t>
            </a:r>
            <a:r>
              <a:rPr lang="en-GB" b="1" dirty="0">
                <a:solidFill>
                  <a:srgbClr val="FF0000"/>
                </a:solidFill>
              </a:rPr>
              <a:t>maya</a:t>
            </a:r>
            <a:r>
              <a:rPr lang="en-GB" dirty="0"/>
              <a:t>, </a:t>
            </a:r>
            <a:r>
              <a:rPr lang="el-GR" dirty="0"/>
              <a:t>η λέξη που προέρχεται από την σανσκριτική ρίζα</a:t>
            </a:r>
            <a:r>
              <a:rPr lang="en-GB" dirty="0"/>
              <a:t> mart </a:t>
            </a:r>
            <a:r>
              <a:rPr lang="el-GR" dirty="0"/>
              <a:t>που σημαίνει «το μέτρημα». Οι δικές μας λέξεις μέτρο, υλικός και ύλη κατάγονται από αυτή την παλιά Άρια λέξη. </a:t>
            </a:r>
            <a:r>
              <a:rPr lang="el-GR" b="1" dirty="0">
                <a:solidFill>
                  <a:srgbClr val="FF0000"/>
                </a:solidFill>
              </a:rPr>
              <a:t>Ο πιο απλός ορισμός του </a:t>
            </a:r>
            <a:r>
              <a:rPr lang="en-GB" b="1" dirty="0">
                <a:solidFill>
                  <a:srgbClr val="FF0000"/>
                </a:solidFill>
              </a:rPr>
              <a:t>maya</a:t>
            </a:r>
            <a:r>
              <a:rPr lang="el-GR" b="1" dirty="0">
                <a:solidFill>
                  <a:srgbClr val="FF0000"/>
                </a:solidFill>
              </a:rPr>
              <a:t> είναι «αυταπάτη», </a:t>
            </a:r>
            <a:r>
              <a:rPr lang="el-GR" dirty="0"/>
              <a:t>ή ο κόσμος της ύλης ως αυταπάτη. Ο </a:t>
            </a:r>
            <a:r>
              <a:rPr lang="en-GB" dirty="0"/>
              <a:t>Shankara</a:t>
            </a:r>
            <a:r>
              <a:rPr lang="el-GR" dirty="0"/>
              <a:t> έλεγε πως ο κόσμος αυτού ή εκείνου, ο δικός σου και ο δικός μου, είναι </a:t>
            </a:r>
            <a:r>
              <a:rPr lang="en-GB" dirty="0"/>
              <a:t>maya. </a:t>
            </a:r>
            <a:r>
              <a:rPr lang="el-GR" dirty="0"/>
              <a:t>Αυτό που εννοούσε ήταν πως </a:t>
            </a:r>
            <a:r>
              <a:rPr lang="el-GR" dirty="0">
                <a:effectLst>
                  <a:outerShdw blurRad="38100" dist="38100" dir="2700000" algn="tl">
                    <a:srgbClr val="000000">
                      <a:alpha val="43137"/>
                    </a:srgbClr>
                  </a:outerShdw>
                </a:effectLst>
              </a:rPr>
              <a:t>ο κόσμος των φαινομένων </a:t>
            </a:r>
            <a:r>
              <a:rPr lang="el-GR" dirty="0"/>
              <a:t>των ανθρώπινών μας αντιλήψεων, ένας κόσμος διαιρούμενων, μετρούμενων και χωριστών πραγματικοτήτων, </a:t>
            </a:r>
            <a:r>
              <a:rPr lang="el-GR" dirty="0">
                <a:effectLst>
                  <a:outerShdw blurRad="38100" dist="38100" dir="2700000" algn="tl">
                    <a:srgbClr val="000000">
                      <a:alpha val="43137"/>
                    </a:srgbClr>
                  </a:outerShdw>
                </a:effectLst>
              </a:rPr>
              <a:t>δεν είναι αληθινός</a:t>
            </a:r>
            <a:r>
              <a:rPr lang="el-GR" dirty="0"/>
              <a:t>. </a:t>
            </a:r>
          </a:p>
          <a:p>
            <a:r>
              <a:rPr lang="el-GR" dirty="0"/>
              <a:t>Ο </a:t>
            </a:r>
            <a:r>
              <a:rPr lang="en-GB" dirty="0"/>
              <a:t>Shankara</a:t>
            </a:r>
            <a:r>
              <a:rPr lang="el-GR" dirty="0"/>
              <a:t> έχτισε τη φιλοσοφία του επί του προφανούς γεγονότος ότι τίποτε στον κόσμο δεν έχει ανεξάρτητη ύπαρξη. Κάθε «πράγμα», περιλαμβανομένων και των εαυτών μας, ορίζεται μόνο σε σχέση προς άλλα πράγματα. Παράδειγμα: Είμαι πλούσιος; Ο καθορισμός της κοινωνικής και οικονομικής μου κατάστασης εξαρτάται από άλλους. Συνεπώς, η ολότητα «εγώ», ο εαυτός μου, είναι στην πραγματικότητα απατηλή, γιατί </a:t>
            </a:r>
            <a:r>
              <a:rPr lang="el-GR" b="1" dirty="0"/>
              <a:t>δεν υπάρχει «εγώ» χωριστά από το περιβάλλον μου</a:t>
            </a:r>
            <a:r>
              <a:rPr lang="el-GR" dirty="0"/>
              <a:t>. Με βάση αυτά μπορούμε να πούμε πως οποιοδήποτε πρόσωπο πράγματι υπάρχει; </a:t>
            </a:r>
          </a:p>
        </p:txBody>
      </p:sp>
    </p:spTree>
    <p:extLst>
      <p:ext uri="{BB962C8B-B14F-4D97-AF65-F5344CB8AC3E}">
        <p14:creationId xmlns:p14="http://schemas.microsoft.com/office/powerpoint/2010/main" val="25615380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17961-431A-7A9C-A25C-D52522458A8E}"/>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E6FC928-8207-0D5D-044C-9C24DFB5F096}"/>
              </a:ext>
            </a:extLst>
          </p:cNvPr>
          <p:cNvSpPr>
            <a:spLocks noGrp="1"/>
          </p:cNvSpPr>
          <p:nvPr>
            <p:ph type="title"/>
          </p:nvPr>
        </p:nvSpPr>
        <p:spPr>
          <a:xfrm>
            <a:off x="838200" y="18256"/>
            <a:ext cx="10515600" cy="762794"/>
          </a:xfrm>
        </p:spPr>
        <p:txBody>
          <a:bodyPr>
            <a:normAutofit fontScale="90000"/>
          </a:bodyPr>
          <a:lstStyle/>
          <a:p>
            <a:pPr algn="ctr"/>
            <a:r>
              <a:rPr lang="el-GR" sz="3600" b="1" dirty="0"/>
              <a:t>ΙΝΔΟΥΙΣΜΟΣ</a:t>
            </a:r>
            <a:br>
              <a:rPr lang="el-GR" sz="3600" b="1" dirty="0"/>
            </a:br>
            <a:r>
              <a:rPr lang="en-GB" sz="3600" b="1" dirty="0"/>
              <a:t>Shankara </a:t>
            </a:r>
            <a:r>
              <a:rPr lang="el-GR" sz="3600" b="1" dirty="0"/>
              <a:t>και </a:t>
            </a:r>
            <a:r>
              <a:rPr lang="en-GB" sz="3600" b="1" dirty="0"/>
              <a:t>Chaitanya</a:t>
            </a:r>
            <a:endParaRPr lang="el-GR" sz="3600" dirty="0"/>
          </a:p>
        </p:txBody>
      </p:sp>
      <p:sp>
        <p:nvSpPr>
          <p:cNvPr id="3" name="Θέση περιεχομένου 2">
            <a:extLst>
              <a:ext uri="{FF2B5EF4-FFF2-40B4-BE49-F238E27FC236}">
                <a16:creationId xmlns:a16="http://schemas.microsoft.com/office/drawing/2014/main" id="{40C3C69D-0707-BE36-9844-7CB6497DF976}"/>
              </a:ext>
            </a:extLst>
          </p:cNvPr>
          <p:cNvSpPr>
            <a:spLocks noGrp="1"/>
          </p:cNvSpPr>
          <p:nvPr>
            <p:ph idx="1"/>
          </p:nvPr>
        </p:nvSpPr>
        <p:spPr>
          <a:xfrm>
            <a:off x="0" y="781050"/>
            <a:ext cx="12192000" cy="6058694"/>
          </a:xfrm>
        </p:spPr>
        <p:txBody>
          <a:bodyPr>
            <a:normAutofit lnSpcReduction="10000"/>
          </a:bodyPr>
          <a:lstStyle/>
          <a:p>
            <a:r>
              <a:rPr lang="el-GR" dirty="0"/>
              <a:t>Ο </a:t>
            </a:r>
            <a:r>
              <a:rPr lang="en-GB" dirty="0"/>
              <a:t>Shankara</a:t>
            </a:r>
            <a:r>
              <a:rPr lang="el-GR" dirty="0"/>
              <a:t> δίδαξε πως ζούμε τη μέρα με τη μέρα ζωή μας προϋποθέτοντας πως τα πράγματα, περιλαμβανομένων των εαυτών μας, έχουν πραγματικά ανεξάρτητη ύπαρξη. Κάθε εγωιστικός πόθος στηρίζεται σ’ αυτή τη λαθεμένη αντίληψη (π.χ. προσωπική ευτυχία). Αυτός ο χωριστός τρόπος των πραγμάτων είναι αυταπάτη. Συμπεριφερόμαστε σαν τον άνθρωπο που το σούρουπο στα σκοτεινά παίρνει για φίδι ένα τυλιγμένο σχοινί. Για μας η αυταπάτη είναι πραγματική. Η ίδια μας η γλώσσα δείχνει αυτή τη θεμελιώδη άγνοια. Αναφερόμαστε στα κύματα σαν να είναι χωριστές οντότητες, και όμως ξέρουμε πως δεν έχουν ανεξάρτητη ύπαρξη χωριστά από τη θάλασσα. Ο </a:t>
            </a:r>
            <a:r>
              <a:rPr lang="en-GB" dirty="0"/>
              <a:t>Shankara</a:t>
            </a:r>
            <a:r>
              <a:rPr lang="el-GR" dirty="0"/>
              <a:t> τόνισε πως δεν έχουμε πραγματική ύπαρξη χωριστά από τον Θεό και πως κάθε </a:t>
            </a:r>
            <a:r>
              <a:rPr lang="en-GB" dirty="0" err="1"/>
              <a:t>jiva</a:t>
            </a:r>
            <a:r>
              <a:rPr lang="en-GB" dirty="0"/>
              <a:t> </a:t>
            </a:r>
            <a:r>
              <a:rPr lang="el-GR" dirty="0"/>
              <a:t>δεν είναι κάτι ανεξάρτητο από τον Θεό περισσότερο από ότι το κύμα από τη θάλασσα.</a:t>
            </a:r>
          </a:p>
          <a:p>
            <a:r>
              <a:rPr lang="el-GR" dirty="0"/>
              <a:t>Χρησιμοποιώντας μία άλλη αναλογία, ο </a:t>
            </a:r>
            <a:r>
              <a:rPr lang="en-GB" dirty="0"/>
              <a:t>Shankara</a:t>
            </a:r>
            <a:r>
              <a:rPr lang="el-GR" dirty="0"/>
              <a:t> δίδαξε πως κάθε άποψη της πραγματικότητας δεν είναι πιο ανεξάρτητη από τον Θεό από ό,τι είναι ένας βρόχος (=θηλιά) από το σχοινί που τον έφτιαξαν. Κατ’ αναλογία, όπως το σχοινί είναι το ουσιαστικό μέρος του βρόχου, το </a:t>
            </a:r>
            <a:r>
              <a:rPr lang="en-GB" dirty="0"/>
              <a:t>Atman</a:t>
            </a:r>
            <a:r>
              <a:rPr lang="el-GR" dirty="0"/>
              <a:t> είναι το μόνο ουσιαστικό ή πραγματικό μέρος του εαυτού μας. Όλα τα άλλα είναι αυταπάτη. </a:t>
            </a:r>
            <a:r>
              <a:rPr lang="en-GB" dirty="0"/>
              <a:t> </a:t>
            </a:r>
            <a:endParaRPr lang="el-GR" dirty="0"/>
          </a:p>
        </p:txBody>
      </p:sp>
    </p:spTree>
    <p:extLst>
      <p:ext uri="{BB962C8B-B14F-4D97-AF65-F5344CB8AC3E}">
        <p14:creationId xmlns:p14="http://schemas.microsoft.com/office/powerpoint/2010/main" val="27627733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1B015-816F-7AA2-7424-02B5CBC2FEEA}"/>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902DE992-34B8-56E0-5EBF-1FCEA5170508}"/>
              </a:ext>
            </a:extLst>
          </p:cNvPr>
          <p:cNvSpPr>
            <a:spLocks noGrp="1"/>
          </p:cNvSpPr>
          <p:nvPr>
            <p:ph type="title"/>
          </p:nvPr>
        </p:nvSpPr>
        <p:spPr>
          <a:xfrm>
            <a:off x="838200" y="18256"/>
            <a:ext cx="10515600" cy="762794"/>
          </a:xfrm>
        </p:spPr>
        <p:txBody>
          <a:bodyPr>
            <a:normAutofit fontScale="90000"/>
          </a:bodyPr>
          <a:lstStyle/>
          <a:p>
            <a:pPr algn="ctr"/>
            <a:r>
              <a:rPr lang="el-GR" sz="3600" b="1" dirty="0"/>
              <a:t>ΙΝΔΟΥΙΣΜΟΣ</a:t>
            </a:r>
            <a:br>
              <a:rPr lang="el-GR" sz="3600" b="1" dirty="0"/>
            </a:br>
            <a:r>
              <a:rPr lang="en-GB" sz="3600" b="1" dirty="0"/>
              <a:t>Shankara </a:t>
            </a:r>
            <a:r>
              <a:rPr lang="el-GR" sz="3600" b="1" dirty="0"/>
              <a:t>και </a:t>
            </a:r>
            <a:r>
              <a:rPr lang="en-GB" sz="3600" b="1" dirty="0"/>
              <a:t>Chaitanya</a:t>
            </a:r>
            <a:endParaRPr lang="el-GR" sz="3600" dirty="0"/>
          </a:p>
        </p:txBody>
      </p:sp>
      <p:sp>
        <p:nvSpPr>
          <p:cNvPr id="3" name="Θέση περιεχομένου 2">
            <a:extLst>
              <a:ext uri="{FF2B5EF4-FFF2-40B4-BE49-F238E27FC236}">
                <a16:creationId xmlns:a16="http://schemas.microsoft.com/office/drawing/2014/main" id="{FB47C150-B645-6441-4001-254AEC436F47}"/>
              </a:ext>
            </a:extLst>
          </p:cNvPr>
          <p:cNvSpPr>
            <a:spLocks noGrp="1"/>
          </p:cNvSpPr>
          <p:nvPr>
            <p:ph idx="1"/>
          </p:nvPr>
        </p:nvSpPr>
        <p:spPr>
          <a:xfrm>
            <a:off x="0" y="781050"/>
            <a:ext cx="12192000" cy="6058694"/>
          </a:xfrm>
        </p:spPr>
        <p:txBody>
          <a:bodyPr>
            <a:normAutofit fontScale="92500" lnSpcReduction="20000"/>
          </a:bodyPr>
          <a:lstStyle/>
          <a:p>
            <a:r>
              <a:rPr lang="el-GR" dirty="0"/>
              <a:t>Γιατί είναι τόσο δύσκολο να δει κανείς την πραγματικότητα όπως την περιγράφει ο </a:t>
            </a:r>
            <a:r>
              <a:rPr lang="en-GB" dirty="0"/>
              <a:t>Shankara</a:t>
            </a:r>
            <a:r>
              <a:rPr lang="el-GR" dirty="0"/>
              <a:t>; Διανοητικά, μπορούμε να εννοήσουμε πως φαινομενικά χωριστά αντικείμενα είναι τελικά δεμένα μεταξύ τους σε ένα ολικό σχήμα, όμως οι αντιλήψεις του «κοινού νου» μάς είναι διαφορετικές. Πώς εξηγείται αυτή η διάσπαση; Ο </a:t>
            </a:r>
            <a:r>
              <a:rPr lang="en-GB" dirty="0"/>
              <a:t>Shankara</a:t>
            </a:r>
            <a:r>
              <a:rPr lang="el-GR" dirty="0"/>
              <a:t> δεν έδωσε εύκολη απάντηση στο ερώτημα. Δεν θεώρησε τον </a:t>
            </a:r>
            <a:r>
              <a:rPr lang="en-GB" dirty="0"/>
              <a:t>Brahman</a:t>
            </a:r>
            <a:r>
              <a:rPr lang="el-GR" dirty="0"/>
              <a:t> υπεύθυνο για τον πόνο της </a:t>
            </a:r>
            <a:r>
              <a:rPr lang="en-GB" dirty="0"/>
              <a:t>samsara·</a:t>
            </a:r>
            <a:r>
              <a:rPr lang="el-GR" dirty="0"/>
              <a:t> αυτή την είδε σαν δικό μας λάθος, σαν δική μας άγνοια, δικό μας </a:t>
            </a:r>
            <a:r>
              <a:rPr lang="en-GB" dirty="0"/>
              <a:t>karma</a:t>
            </a:r>
            <a:r>
              <a:rPr lang="el-GR" dirty="0"/>
              <a:t>. </a:t>
            </a:r>
          </a:p>
          <a:p>
            <a:r>
              <a:rPr lang="el-GR" b="1" dirty="0"/>
              <a:t>Γιατί όμως να δημιουργηθούμε σε άγνοια</a:t>
            </a:r>
            <a:r>
              <a:rPr lang="el-GR" dirty="0"/>
              <a:t>; Ένας </a:t>
            </a:r>
            <a:r>
              <a:rPr lang="el-GR" dirty="0" err="1"/>
              <a:t>Βεδαντιστής</a:t>
            </a:r>
            <a:r>
              <a:rPr lang="el-GR" dirty="0"/>
              <a:t> θα παρατηρούσε πως αυτό το ίδιο το ερώτημα βασίζεται σε λανθασμένη προϋπόθεση περί Θεού ως θείας προσωπικότητας, που υπάρχει χωριστά από τα όντα της ίδιας του της Δημιουργίας. Σε κάποια στιγμή ο </a:t>
            </a:r>
            <a:r>
              <a:rPr lang="en-GB" dirty="0"/>
              <a:t>Shankara</a:t>
            </a:r>
            <a:r>
              <a:rPr lang="el-GR" dirty="0"/>
              <a:t> πατρονάρισε μία τέτοια αντίληψη ονομάζοντας τον </a:t>
            </a:r>
            <a:r>
              <a:rPr lang="en-GB" dirty="0"/>
              <a:t>Brahman</a:t>
            </a:r>
            <a:r>
              <a:rPr lang="el-GR" dirty="0"/>
              <a:t> μεγάλο μάγο, δημιουργό της</a:t>
            </a:r>
            <a:r>
              <a:rPr lang="en-GB" dirty="0"/>
              <a:t> maya</a:t>
            </a:r>
            <a:r>
              <a:rPr lang="el-GR" dirty="0"/>
              <a:t>. Αυτή η θεώρηση είναι αντίθετη προς τον κύριο τονισμό της διδασκαλίας του </a:t>
            </a:r>
            <a:r>
              <a:rPr lang="en-GB" dirty="0"/>
              <a:t>Shankara</a:t>
            </a:r>
            <a:r>
              <a:rPr lang="el-GR" dirty="0"/>
              <a:t>, που εικονίζει τον</a:t>
            </a:r>
            <a:r>
              <a:rPr lang="en-GB" dirty="0"/>
              <a:t> Brahman</a:t>
            </a:r>
            <a:r>
              <a:rPr lang="el-GR" dirty="0"/>
              <a:t> χωρίς πρόθεση, σαν καθαρή γνώση. Κατά την</a:t>
            </a:r>
            <a:r>
              <a:rPr lang="en-GB" dirty="0"/>
              <a:t> </a:t>
            </a:r>
            <a:r>
              <a:rPr lang="en-GB" dirty="0" err="1"/>
              <a:t>Vendanta</a:t>
            </a:r>
            <a:r>
              <a:rPr lang="el-GR" dirty="0"/>
              <a:t>, ο πόνος είναι,</a:t>
            </a:r>
            <a:r>
              <a:rPr lang="en-GB" dirty="0"/>
              <a:t> maya</a:t>
            </a:r>
            <a:r>
              <a:rPr lang="el-GR" dirty="0"/>
              <a:t> ή όχι, πραγματικός. Η καθοδήγησή μας χρειάζεται περισσότερο για να πετύχουμε κατανόηση της αληθινής φύσης του Θεού. Οι </a:t>
            </a:r>
            <a:r>
              <a:rPr lang="el-GR" dirty="0" err="1"/>
              <a:t>Βενταδιστές</a:t>
            </a:r>
            <a:r>
              <a:rPr lang="el-GR" dirty="0"/>
              <a:t> ισχυρίζονται πως άνθρωποι με κλίση στη θρησκεία δεν θα ζητούσαν δώρα εξ ουρανού, αλλά θα έπρεπε να σκέπτονται δι’ εκείνου που αποτελεί την έσχατη πραγματικότητα. Η αναγκαία διαδικασία είναι αυτή της </a:t>
            </a:r>
            <a:r>
              <a:rPr lang="el-GR" b="1" dirty="0"/>
              <a:t>εντατικής αυτοσυγκέντρωσης </a:t>
            </a:r>
            <a:r>
              <a:rPr lang="el-GR" dirty="0"/>
              <a:t>και </a:t>
            </a:r>
            <a:r>
              <a:rPr lang="el-GR" b="1" dirty="0"/>
              <a:t>διανοητικής περισυλλογής</a:t>
            </a:r>
            <a:r>
              <a:rPr lang="el-GR" dirty="0"/>
              <a:t> και όχι λεκτικές ικεσίες προς έναν ουράνιο μονάρχη.</a:t>
            </a:r>
          </a:p>
        </p:txBody>
      </p:sp>
    </p:spTree>
    <p:extLst>
      <p:ext uri="{BB962C8B-B14F-4D97-AF65-F5344CB8AC3E}">
        <p14:creationId xmlns:p14="http://schemas.microsoft.com/office/powerpoint/2010/main" val="20619923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5B948-8AFA-9D9A-88FC-127D7D103D1E}"/>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54E4B1B-7C29-43C0-C193-D8AD72C994EE}"/>
              </a:ext>
            </a:extLst>
          </p:cNvPr>
          <p:cNvSpPr>
            <a:spLocks noGrp="1"/>
          </p:cNvSpPr>
          <p:nvPr>
            <p:ph type="title"/>
          </p:nvPr>
        </p:nvSpPr>
        <p:spPr>
          <a:xfrm>
            <a:off x="838200" y="18256"/>
            <a:ext cx="10515600" cy="639666"/>
          </a:xfrm>
        </p:spPr>
        <p:txBody>
          <a:bodyPr>
            <a:noAutofit/>
          </a:bodyPr>
          <a:lstStyle/>
          <a:p>
            <a:pPr algn="ctr"/>
            <a:r>
              <a:rPr lang="el-GR" sz="2800" b="1" dirty="0"/>
              <a:t>ΙΝΔΟΥΙΣΜΟΣ</a:t>
            </a:r>
            <a:br>
              <a:rPr lang="el-GR" sz="2800" b="1" dirty="0"/>
            </a:br>
            <a:r>
              <a:rPr lang="en-GB" sz="2800" b="1" dirty="0"/>
              <a:t>Shankara </a:t>
            </a:r>
            <a:r>
              <a:rPr lang="el-GR" sz="2800" b="1" dirty="0"/>
              <a:t>και </a:t>
            </a:r>
            <a:r>
              <a:rPr lang="en-GB" sz="2800" b="1" dirty="0"/>
              <a:t>Chaitanya</a:t>
            </a:r>
            <a:endParaRPr lang="el-GR" sz="2800" dirty="0"/>
          </a:p>
        </p:txBody>
      </p:sp>
      <p:sp>
        <p:nvSpPr>
          <p:cNvPr id="3" name="Θέση περιεχομένου 2">
            <a:extLst>
              <a:ext uri="{FF2B5EF4-FFF2-40B4-BE49-F238E27FC236}">
                <a16:creationId xmlns:a16="http://schemas.microsoft.com/office/drawing/2014/main" id="{C1062CC7-C66B-BD8F-B6B3-7B632B942E0D}"/>
              </a:ext>
            </a:extLst>
          </p:cNvPr>
          <p:cNvSpPr>
            <a:spLocks noGrp="1"/>
          </p:cNvSpPr>
          <p:nvPr>
            <p:ph idx="1"/>
          </p:nvPr>
        </p:nvSpPr>
        <p:spPr>
          <a:xfrm>
            <a:off x="0" y="657922"/>
            <a:ext cx="12192000" cy="6181822"/>
          </a:xfrm>
        </p:spPr>
        <p:txBody>
          <a:bodyPr>
            <a:normAutofit fontScale="92500" lnSpcReduction="10000"/>
          </a:bodyPr>
          <a:lstStyle/>
          <a:p>
            <a:r>
              <a:rPr lang="el-GR" dirty="0"/>
              <a:t>Προσεκτική μελέτη της γλώσσας είναι σημαντική στην εκπαίδευση του νου να αποφεύγει συνήθειες που προδίδουν άγνοια. Οι </a:t>
            </a:r>
            <a:r>
              <a:rPr lang="el-GR" b="1" i="1" dirty="0" err="1"/>
              <a:t>Βεδαντιστές</a:t>
            </a:r>
            <a:r>
              <a:rPr lang="el-GR" dirty="0"/>
              <a:t> συχνά ονομάζονται μονιστές, αυτοί όμως αποκρούουν τον όρο αυτό, προτιμώντας να καλούνται </a:t>
            </a:r>
            <a:r>
              <a:rPr lang="el-GR" b="1" i="1" dirty="0">
                <a:solidFill>
                  <a:srgbClr val="FF0000"/>
                </a:solidFill>
              </a:rPr>
              <a:t>μη </a:t>
            </a:r>
            <a:r>
              <a:rPr lang="el-GR" b="1" i="1" dirty="0" err="1">
                <a:solidFill>
                  <a:srgbClr val="FF0000"/>
                </a:solidFill>
              </a:rPr>
              <a:t>δυαλιστές</a:t>
            </a:r>
            <a:r>
              <a:rPr lang="el-GR" dirty="0"/>
              <a:t>. Και αυτό γιατί ο αριθμός ένα υπονοεί το δύο, και το δύο συνεπάγεται έναν τρίτο αριθμό. Πριν καταλάβουμε τι συμβαίνει η χρήση της λέξης μονιστής μας κάνει να σκεφτούμε υπό τους όρους μιας διαφοροποιημένης, διαιρεμένης πραγματικότητας. Αντίθετα, η αρνητικού τόνου ποιότητα της λέξης «μη </a:t>
            </a:r>
            <a:r>
              <a:rPr lang="el-GR" dirty="0" err="1"/>
              <a:t>δυαλιστής</a:t>
            </a:r>
            <a:r>
              <a:rPr lang="el-GR" dirty="0"/>
              <a:t>» οδηγεί τον νου μακριά από την τάση να ορίσει και να μετρήσει. </a:t>
            </a:r>
          </a:p>
          <a:p>
            <a:r>
              <a:rPr lang="el-GR" dirty="0"/>
              <a:t>Με αισιοδοξία, μια τόσο προσεκτική εκλογή των λέξεων και έντονη διανοητική προσπάθεια, ο αναζητητής φτάνει να καταλάβει ότι δεν υπάρχει διαφορά μεταξύ αυτού που εννοεί και του εννοούμενου, μεταξύ υποκειμένου και αντικειμένου, και ότι το </a:t>
            </a:r>
            <a:r>
              <a:rPr lang="en-GB" dirty="0"/>
              <a:t>Atman/Brahman </a:t>
            </a:r>
            <a:r>
              <a:rPr lang="el-GR" dirty="0"/>
              <a:t>είναι όλα μέσα σε όλα.</a:t>
            </a:r>
          </a:p>
          <a:p>
            <a:r>
              <a:rPr lang="el-GR" dirty="0"/>
              <a:t>Οι πιο πολλοί Ινδουιστές προβληματίζονται με την αποδοχή της </a:t>
            </a:r>
            <a:r>
              <a:rPr lang="en-GB" dirty="0"/>
              <a:t>Vedanta</a:t>
            </a:r>
            <a:r>
              <a:rPr lang="el-GR" dirty="0"/>
              <a:t> του</a:t>
            </a:r>
            <a:r>
              <a:rPr lang="en-GB" dirty="0"/>
              <a:t> Shankara</a:t>
            </a:r>
            <a:r>
              <a:rPr lang="el-GR" dirty="0"/>
              <a:t>, που ελκύει μόνο όσους έχουν έντονη κλίση προς τη διανόηση και τον θεωρητικό βίο. Συνεπώς, δίνεται ευρεία κυκλοφορία σε </a:t>
            </a:r>
            <a:r>
              <a:rPr lang="en-GB" dirty="0"/>
              <a:t> </a:t>
            </a:r>
            <a:r>
              <a:rPr lang="el-GR" dirty="0"/>
              <a:t>διηγήσεις που εμπαίζουν τη θεολογία της </a:t>
            </a:r>
            <a:r>
              <a:rPr lang="en-GB" dirty="0"/>
              <a:t>Vedanta</a:t>
            </a:r>
            <a:r>
              <a:rPr lang="el-GR" dirty="0"/>
              <a:t>. Μια τέτοια αφήγηση αναφέρεται στην έννοια της</a:t>
            </a:r>
            <a:r>
              <a:rPr lang="en-GB" dirty="0"/>
              <a:t> maya</a:t>
            </a:r>
            <a:r>
              <a:rPr lang="el-GR" dirty="0"/>
              <a:t>. Ενώ, ένα άλλο Ινδικό παραμύθι γελοιοποιεί την έννοια</a:t>
            </a:r>
            <a:r>
              <a:rPr lang="en-GB" dirty="0"/>
              <a:t> Atman/Brahman</a:t>
            </a:r>
            <a:r>
              <a:rPr lang="el-GR" dirty="0"/>
              <a:t> (σσ. 119-120). </a:t>
            </a:r>
          </a:p>
        </p:txBody>
      </p:sp>
    </p:spTree>
    <p:extLst>
      <p:ext uri="{BB962C8B-B14F-4D97-AF65-F5344CB8AC3E}">
        <p14:creationId xmlns:p14="http://schemas.microsoft.com/office/powerpoint/2010/main" val="13466984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68D7C-C3C6-9465-9DB7-2CA4512446EA}"/>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E034DA9-B050-ECAB-66C3-CB90136EFB2F}"/>
              </a:ext>
            </a:extLst>
          </p:cNvPr>
          <p:cNvSpPr>
            <a:spLocks noGrp="1"/>
          </p:cNvSpPr>
          <p:nvPr>
            <p:ph type="title"/>
          </p:nvPr>
        </p:nvSpPr>
        <p:spPr>
          <a:xfrm>
            <a:off x="838200" y="18256"/>
            <a:ext cx="10515600" cy="906418"/>
          </a:xfrm>
        </p:spPr>
        <p:txBody>
          <a:bodyPr>
            <a:normAutofit fontScale="90000"/>
          </a:bodyPr>
          <a:lstStyle/>
          <a:p>
            <a:pPr algn="ctr"/>
            <a:r>
              <a:rPr lang="el-GR" sz="3600" b="1" dirty="0"/>
              <a:t>ΙΝΔΟΥΙΣΜΟΣ</a:t>
            </a:r>
            <a:br>
              <a:rPr lang="el-GR" sz="3600" b="1" dirty="0"/>
            </a:br>
            <a:r>
              <a:rPr lang="en-GB" sz="3600" b="1" dirty="0"/>
              <a:t>Shankara </a:t>
            </a:r>
            <a:r>
              <a:rPr lang="el-GR" sz="3600" b="1" dirty="0"/>
              <a:t>και </a:t>
            </a:r>
            <a:r>
              <a:rPr lang="en-GB" sz="3600" b="1" dirty="0"/>
              <a:t>Chaitanya</a:t>
            </a:r>
            <a:endParaRPr lang="el-GR" sz="3600" dirty="0"/>
          </a:p>
        </p:txBody>
      </p:sp>
      <p:sp>
        <p:nvSpPr>
          <p:cNvPr id="3" name="Θέση περιεχομένου 2">
            <a:extLst>
              <a:ext uri="{FF2B5EF4-FFF2-40B4-BE49-F238E27FC236}">
                <a16:creationId xmlns:a16="http://schemas.microsoft.com/office/drawing/2014/main" id="{3844C0CA-9CAE-7A29-5644-BE0E55958F88}"/>
              </a:ext>
            </a:extLst>
          </p:cNvPr>
          <p:cNvSpPr>
            <a:spLocks noGrp="1"/>
          </p:cNvSpPr>
          <p:nvPr>
            <p:ph idx="1"/>
          </p:nvPr>
        </p:nvSpPr>
        <p:spPr>
          <a:xfrm>
            <a:off x="0" y="924674"/>
            <a:ext cx="12192000" cy="5915070"/>
          </a:xfrm>
        </p:spPr>
        <p:txBody>
          <a:bodyPr>
            <a:normAutofit fontScale="92500" lnSpcReduction="20000"/>
          </a:bodyPr>
          <a:lstStyle/>
          <a:p>
            <a:r>
              <a:rPr lang="el-GR" dirty="0"/>
              <a:t>Για να μην απορρίψουμε τη σκέψη του </a:t>
            </a:r>
            <a:r>
              <a:rPr lang="en-GB" dirty="0"/>
              <a:t>Shankara</a:t>
            </a:r>
            <a:r>
              <a:rPr lang="el-GR" dirty="0"/>
              <a:t>, πρέπει να τονιστεί ότι η</a:t>
            </a:r>
            <a:r>
              <a:rPr lang="en-GB" dirty="0"/>
              <a:t> Advaita Vedanta </a:t>
            </a:r>
            <a:r>
              <a:rPr lang="el-GR" dirty="0"/>
              <a:t>δεν προσπαθεί να αποδείξει ότι εμείς, ως ξεχωριστές και αλάθητες προσωπικότητες, είμαστε θεοί. Η </a:t>
            </a:r>
            <a:r>
              <a:rPr lang="en-GB" dirty="0"/>
              <a:t>Vedanta</a:t>
            </a:r>
            <a:r>
              <a:rPr lang="el-GR" dirty="0"/>
              <a:t> του</a:t>
            </a:r>
            <a:r>
              <a:rPr lang="en-GB" dirty="0"/>
              <a:t> Shankara</a:t>
            </a:r>
            <a:r>
              <a:rPr lang="el-GR" dirty="0"/>
              <a:t> επιδιώκει μάλλον να μειώσει το εγώ μέχρις ότου τούτο παύσει να εμποδίζει τον Θεό. Για τους </a:t>
            </a:r>
            <a:r>
              <a:rPr lang="el-GR" dirty="0" err="1"/>
              <a:t>Βεδαντιστές</a:t>
            </a:r>
            <a:r>
              <a:rPr lang="el-GR" dirty="0"/>
              <a:t>, η</a:t>
            </a:r>
            <a:r>
              <a:rPr lang="en-GB" dirty="0"/>
              <a:t> Moksha</a:t>
            </a:r>
            <a:r>
              <a:rPr lang="el-GR" dirty="0"/>
              <a:t>, ή τελική απελευθέρωση συνίσταται στη μίξη ή αφομοίωση της ατομικής συνείδησης στο Υπέρτατο συνειδός ή</a:t>
            </a:r>
            <a:r>
              <a:rPr lang="en-GB" dirty="0"/>
              <a:t> Brahman</a:t>
            </a:r>
            <a:r>
              <a:rPr lang="el-GR" dirty="0"/>
              <a:t>, όμοια με τη σταγόνα του νερού που επιστρέφει στη θάλασσα. Ο </a:t>
            </a:r>
            <a:r>
              <a:rPr lang="el-GR" dirty="0" err="1"/>
              <a:t>Βεδαντιστής</a:t>
            </a:r>
            <a:r>
              <a:rPr lang="el-GR" dirty="0"/>
              <a:t> διδάσκει πως ο κόσμος του εγώ ή του εαυτού μας δεν έχει ανεξάρτητη ύπαρξη και γι’ αυτό τελικά δεν είναι πραγματικός. Ό,τι </a:t>
            </a:r>
            <a:r>
              <a:rPr lang="en-GB" dirty="0"/>
              <a:t> </a:t>
            </a:r>
            <a:r>
              <a:rPr lang="el-GR" dirty="0"/>
              <a:t>υπάρχει είναι ο Θεός ή </a:t>
            </a:r>
            <a:r>
              <a:rPr lang="en-GB" dirty="0"/>
              <a:t>Brahman</a:t>
            </a:r>
            <a:r>
              <a:rPr lang="el-GR" dirty="0"/>
              <a:t>. </a:t>
            </a:r>
          </a:p>
          <a:p>
            <a:r>
              <a:rPr lang="el-GR" dirty="0"/>
              <a:t>Όλες οι μεγάλες θρησκείες επιδιώκουν τη μείωση του εγώ ή του εαυτού μας. Ο τρόπος που το κάνει η </a:t>
            </a:r>
            <a:r>
              <a:rPr lang="en-GB" dirty="0"/>
              <a:t>Vedanta</a:t>
            </a:r>
            <a:r>
              <a:rPr lang="el-GR" dirty="0"/>
              <a:t> του</a:t>
            </a:r>
            <a:r>
              <a:rPr lang="en-GB" dirty="0"/>
              <a:t> Shankara</a:t>
            </a:r>
            <a:r>
              <a:rPr lang="el-GR" dirty="0"/>
              <a:t> είναι μία νοησιαρχία στηριζόμενη σε αφηρημένες αρχές. Για τους πιο πολλούς ανθρώπους αυτός δεν είναι ικανοποιητικός τρόπος. Οι πιο πολλοί άνθρωποι, σε Ανατολή και Δύση, αντιμετωπίζουν τα προβλήματα του εαυτού τους μόνο με τη χρησιμοποίηση συναισθημάτων που φτάνουν μέχρι τον πυρήνα της ανθρώπινης ύπαρξης… (σ. 120). Οι πιο πολλοί άνθρωποι νοιώθουν την ανάγκη να λατρεύουν τον Θεό, που είναι χωρισμένος από τον εαυτό τους, για να μειώσουν έτσι το αίσθημα πως έχει αξία ο εαυτός τους. Για τους πιο πολλούς ανθρώπους, ο οδυνηρός κόσμος του εαυτού μας μπορεί να </a:t>
            </a:r>
            <a:r>
              <a:rPr lang="el-GR" dirty="0" err="1"/>
              <a:t>υπερβαθεί</a:t>
            </a:r>
            <a:r>
              <a:rPr lang="el-GR" dirty="0"/>
              <a:t> μόνο διά της λατρείας, ή του συναισθήματος που κατευθύνεται μακριά από τον εαυτό μας. </a:t>
            </a:r>
          </a:p>
        </p:txBody>
      </p:sp>
    </p:spTree>
    <p:extLst>
      <p:ext uri="{BB962C8B-B14F-4D97-AF65-F5344CB8AC3E}">
        <p14:creationId xmlns:p14="http://schemas.microsoft.com/office/powerpoint/2010/main" val="10868503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24D52-4B2C-643A-8777-3264132E3B77}"/>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29DFC10C-301B-3993-25E0-88227A7FF7F0}"/>
              </a:ext>
            </a:extLst>
          </p:cNvPr>
          <p:cNvSpPr>
            <a:spLocks noGrp="1"/>
          </p:cNvSpPr>
          <p:nvPr>
            <p:ph type="title"/>
          </p:nvPr>
        </p:nvSpPr>
        <p:spPr>
          <a:xfrm>
            <a:off x="838200" y="18256"/>
            <a:ext cx="10515600" cy="762794"/>
          </a:xfrm>
        </p:spPr>
        <p:txBody>
          <a:bodyPr>
            <a:normAutofit fontScale="90000"/>
          </a:bodyPr>
          <a:lstStyle/>
          <a:p>
            <a:pPr algn="ctr"/>
            <a:r>
              <a:rPr lang="el-GR" sz="3600" b="1" dirty="0"/>
              <a:t>ΙΝΔΟΥΙΣΜΟΣ</a:t>
            </a:r>
            <a:br>
              <a:rPr lang="el-GR" sz="3600" b="1" dirty="0"/>
            </a:br>
            <a:r>
              <a:rPr lang="en-GB" sz="3600" b="1" dirty="0"/>
              <a:t>Shankara </a:t>
            </a:r>
            <a:r>
              <a:rPr lang="el-GR" sz="3600" b="1" dirty="0"/>
              <a:t>και </a:t>
            </a:r>
            <a:r>
              <a:rPr lang="en-GB" sz="3600" b="1" dirty="0"/>
              <a:t>Chaitanya</a:t>
            </a:r>
            <a:endParaRPr lang="el-GR" sz="3600" dirty="0"/>
          </a:p>
        </p:txBody>
      </p:sp>
      <p:sp>
        <p:nvSpPr>
          <p:cNvPr id="3" name="Θέση περιεχομένου 2">
            <a:extLst>
              <a:ext uri="{FF2B5EF4-FFF2-40B4-BE49-F238E27FC236}">
                <a16:creationId xmlns:a16="http://schemas.microsoft.com/office/drawing/2014/main" id="{0CA72D86-0101-8B7A-1E49-38D283924096}"/>
              </a:ext>
            </a:extLst>
          </p:cNvPr>
          <p:cNvSpPr>
            <a:spLocks noGrp="1"/>
          </p:cNvSpPr>
          <p:nvPr>
            <p:ph idx="1"/>
          </p:nvPr>
        </p:nvSpPr>
        <p:spPr>
          <a:xfrm>
            <a:off x="0" y="781050"/>
            <a:ext cx="12192000" cy="6058694"/>
          </a:xfrm>
        </p:spPr>
        <p:txBody>
          <a:bodyPr>
            <a:normAutofit lnSpcReduction="10000"/>
          </a:bodyPr>
          <a:lstStyle/>
          <a:p>
            <a:r>
              <a:rPr lang="el-GR" dirty="0"/>
              <a:t>Αντιπροσωπευτική αυτής της κοινής έκφρασης μέσα στον Ινδουισμό είναι η </a:t>
            </a:r>
            <a:r>
              <a:rPr lang="en-GB" b="1" dirty="0">
                <a:solidFill>
                  <a:srgbClr val="FF0000"/>
                </a:solidFill>
              </a:rPr>
              <a:t>Bhakti</a:t>
            </a:r>
            <a:r>
              <a:rPr lang="el-GR" dirty="0"/>
              <a:t>, ή ευλαβική λατρεία ενός προσωπικού Θεού. Ο πιο φημισμένος εκφραστής της </a:t>
            </a:r>
            <a:r>
              <a:rPr lang="en-GB" dirty="0"/>
              <a:t>Bhakti</a:t>
            </a:r>
            <a:r>
              <a:rPr lang="el-GR" dirty="0"/>
              <a:t> ήταν ο</a:t>
            </a:r>
            <a:r>
              <a:rPr lang="en-GB" dirty="0"/>
              <a:t> </a:t>
            </a:r>
            <a:r>
              <a:rPr lang="en-GB" b="1" dirty="0">
                <a:solidFill>
                  <a:srgbClr val="FF0000"/>
                </a:solidFill>
              </a:rPr>
              <a:t>Chaitanya</a:t>
            </a:r>
            <a:r>
              <a:rPr lang="el-GR" dirty="0"/>
              <a:t>, που έζησε στη Βεγγάλη από το </a:t>
            </a:r>
            <a:r>
              <a:rPr lang="el-GR" b="1" dirty="0">
                <a:solidFill>
                  <a:srgbClr val="FF0000"/>
                </a:solidFill>
              </a:rPr>
              <a:t>1486 μέχρι το 1530 μ.Χ. </a:t>
            </a:r>
            <a:r>
              <a:rPr lang="el-GR" dirty="0"/>
              <a:t>Όπως ο</a:t>
            </a:r>
            <a:r>
              <a:rPr lang="en-GB" dirty="0"/>
              <a:t> Shankara</a:t>
            </a:r>
            <a:r>
              <a:rPr lang="el-GR" dirty="0"/>
              <a:t> βάσισε τη θρησκευτική του φιλοσοφία στις αρχαίες </a:t>
            </a:r>
            <a:r>
              <a:rPr lang="el-GR" i="1" dirty="0" err="1"/>
              <a:t>Ουπανισάδες</a:t>
            </a:r>
            <a:r>
              <a:rPr lang="el-GR" dirty="0"/>
              <a:t>, ο</a:t>
            </a:r>
            <a:r>
              <a:rPr lang="en-GB" dirty="0"/>
              <a:t> Chaitanya </a:t>
            </a:r>
            <a:r>
              <a:rPr lang="el-GR" dirty="0"/>
              <a:t>εμπνεύστηκε από τη </a:t>
            </a:r>
            <a:r>
              <a:rPr lang="en-GB" b="1" i="1" dirty="0" err="1">
                <a:solidFill>
                  <a:srgbClr val="FF0000"/>
                </a:solidFill>
              </a:rPr>
              <a:t>Bhagavad-gita</a:t>
            </a:r>
            <a:r>
              <a:rPr lang="el-GR" dirty="0"/>
              <a:t>, μία σανσκριτική πραγματεία από τον 2</a:t>
            </a:r>
            <a:r>
              <a:rPr lang="el-GR" baseline="30000" dirty="0"/>
              <a:t>ο</a:t>
            </a:r>
            <a:r>
              <a:rPr lang="el-GR" dirty="0"/>
              <a:t> αιώνα μ.Χ. Η</a:t>
            </a:r>
            <a:r>
              <a:rPr lang="en-GB" dirty="0"/>
              <a:t> </a:t>
            </a:r>
            <a:r>
              <a:rPr lang="en-GB" i="1" dirty="0" err="1"/>
              <a:t>Bhagavad-gita</a:t>
            </a:r>
            <a:r>
              <a:rPr lang="en-GB" i="1" dirty="0"/>
              <a:t> </a:t>
            </a:r>
            <a:r>
              <a:rPr lang="el-GR" dirty="0"/>
              <a:t>συνίσταται από έναν διάλογο μεταξύ </a:t>
            </a:r>
            <a:r>
              <a:rPr lang="en-GB" dirty="0"/>
              <a:t>Krishna</a:t>
            </a:r>
            <a:r>
              <a:rPr lang="el-GR" dirty="0"/>
              <a:t>,</a:t>
            </a:r>
            <a:r>
              <a:rPr lang="en-GB" dirty="0"/>
              <a:t> avatar</a:t>
            </a:r>
            <a:r>
              <a:rPr lang="el-GR" dirty="0"/>
              <a:t> του</a:t>
            </a:r>
            <a:r>
              <a:rPr lang="en-GB" dirty="0"/>
              <a:t> Vishnu</a:t>
            </a:r>
            <a:r>
              <a:rPr lang="el-GR" dirty="0"/>
              <a:t>, και ενός θιασώτη, ενός ανθρώπου </a:t>
            </a:r>
            <a:r>
              <a:rPr lang="el-GR" dirty="0" err="1"/>
              <a:t>ονόματι</a:t>
            </a:r>
            <a:r>
              <a:rPr lang="en-GB" dirty="0"/>
              <a:t> Arjuna</a:t>
            </a:r>
            <a:r>
              <a:rPr lang="el-GR" dirty="0"/>
              <a:t>. Η συζήτησή τους καταλήγει με την ενορατική πεποίθηση πως </a:t>
            </a:r>
            <a:r>
              <a:rPr lang="el-GR" dirty="0">
                <a:effectLst>
                  <a:outerShdw blurRad="38100" dist="38100" dir="2700000" algn="tl">
                    <a:srgbClr val="000000">
                      <a:alpha val="43137"/>
                    </a:srgbClr>
                  </a:outerShdw>
                </a:effectLst>
              </a:rPr>
              <a:t>ο ευκολότερος δρόμος να βρουν οι πιο πολλοί άνθρωποι τον Θεό είναι δια της λατρεία του ως όντος χωριστού από εμάς, ως όντος με προσωπικότητα</a:t>
            </a:r>
            <a:r>
              <a:rPr lang="el-GR" dirty="0"/>
              <a:t>. </a:t>
            </a:r>
          </a:p>
          <a:p>
            <a:r>
              <a:rPr lang="el-GR" dirty="0"/>
              <a:t>Ο </a:t>
            </a:r>
            <a:r>
              <a:rPr lang="en-GB" dirty="0"/>
              <a:t>Chaitanya</a:t>
            </a:r>
            <a:r>
              <a:rPr lang="el-GR" dirty="0"/>
              <a:t> συμφώνησε. Η ψυχή του αγαλλόταν στην </a:t>
            </a:r>
            <a:r>
              <a:rPr lang="el-GR" b="1" dirty="0"/>
              <a:t>ευλαβική λατρεία</a:t>
            </a:r>
            <a:r>
              <a:rPr lang="el-GR" dirty="0"/>
              <a:t>, μάλιστα αυτός και οι μαθητές του έψαλλαν και χόρευαν εκστατικά. Περιελίσσονταν στο έδαφος, γελούσαν, φώναζαν και έφθαναν σε απώλεια των αισθήσεων μέσα σε μία συναισθηματική θάλασσα θρησκευτικού πάθους. Το αντικείμενο της ευλάβειάς του ήταν ο </a:t>
            </a:r>
            <a:r>
              <a:rPr lang="el-GR" b="1" dirty="0"/>
              <a:t>Κύριος </a:t>
            </a:r>
            <a:r>
              <a:rPr lang="en-GB" b="1" dirty="0"/>
              <a:t>Krishna</a:t>
            </a:r>
            <a:r>
              <a:rPr lang="el-GR" dirty="0"/>
              <a:t>, η Υπέρτατη προσωπικότητα. </a:t>
            </a:r>
          </a:p>
        </p:txBody>
      </p:sp>
    </p:spTree>
    <p:extLst>
      <p:ext uri="{BB962C8B-B14F-4D97-AF65-F5344CB8AC3E}">
        <p14:creationId xmlns:p14="http://schemas.microsoft.com/office/powerpoint/2010/main" val="14083368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8E3AF6C-A55E-706C-28AF-EF1DF6AF1D85}"/>
              </a:ext>
            </a:extLst>
          </p:cNvPr>
          <p:cNvSpPr>
            <a:spLocks noGrp="1"/>
          </p:cNvSpPr>
          <p:nvPr>
            <p:ph type="title"/>
          </p:nvPr>
        </p:nvSpPr>
        <p:spPr>
          <a:xfrm>
            <a:off x="771525" y="18255"/>
            <a:ext cx="10515600" cy="934245"/>
          </a:xfrm>
        </p:spPr>
        <p:txBody>
          <a:bodyPr>
            <a:normAutofit fontScale="90000"/>
          </a:bodyPr>
          <a:lstStyle/>
          <a:p>
            <a:pPr algn="ctr"/>
            <a:r>
              <a:rPr lang="el-GR" sz="3600" b="1" dirty="0"/>
              <a:t>ΙΝΔΟΥΙΣΜΟΣ</a:t>
            </a:r>
            <a:br>
              <a:rPr lang="el-GR" sz="3600" b="1" dirty="0"/>
            </a:br>
            <a:r>
              <a:rPr lang="en-GB" sz="3600" b="1" dirty="0"/>
              <a:t>Shankara </a:t>
            </a:r>
            <a:r>
              <a:rPr lang="el-GR" sz="3600" b="1" dirty="0"/>
              <a:t>και </a:t>
            </a:r>
            <a:r>
              <a:rPr lang="en-GB" sz="3600" b="1" dirty="0"/>
              <a:t>Chaitanya</a:t>
            </a:r>
            <a:endParaRPr lang="el-GR" sz="3600" dirty="0"/>
          </a:p>
        </p:txBody>
      </p:sp>
      <p:sp>
        <p:nvSpPr>
          <p:cNvPr id="3" name="Θέση περιεχομένου 2">
            <a:extLst>
              <a:ext uri="{FF2B5EF4-FFF2-40B4-BE49-F238E27FC236}">
                <a16:creationId xmlns:a16="http://schemas.microsoft.com/office/drawing/2014/main" id="{F779AC24-9E8E-9CED-578B-D16BD9C7BA17}"/>
              </a:ext>
            </a:extLst>
          </p:cNvPr>
          <p:cNvSpPr>
            <a:spLocks noGrp="1"/>
          </p:cNvSpPr>
          <p:nvPr>
            <p:ph idx="1"/>
          </p:nvPr>
        </p:nvSpPr>
        <p:spPr>
          <a:xfrm>
            <a:off x="0" y="885825"/>
            <a:ext cx="12192000" cy="5953920"/>
          </a:xfrm>
        </p:spPr>
        <p:txBody>
          <a:bodyPr>
            <a:normAutofit lnSpcReduction="10000"/>
          </a:bodyPr>
          <a:lstStyle/>
          <a:p>
            <a:r>
              <a:rPr lang="el-GR" dirty="0"/>
              <a:t>Η </a:t>
            </a:r>
            <a:r>
              <a:rPr lang="en-GB" b="1" dirty="0"/>
              <a:t>Bhakti</a:t>
            </a:r>
            <a:r>
              <a:rPr lang="el-GR" dirty="0"/>
              <a:t> συνδέεται πολύ στενά με τη λατρεία του </a:t>
            </a:r>
            <a:r>
              <a:rPr lang="en-GB" b="1" dirty="0"/>
              <a:t>Vishnu</a:t>
            </a:r>
            <a:r>
              <a:rPr lang="en-GB" dirty="0"/>
              <a:t> (Krishna), </a:t>
            </a:r>
            <a:r>
              <a:rPr lang="el-GR" dirty="0"/>
              <a:t>αν και εκφράσεις της </a:t>
            </a:r>
            <a:r>
              <a:rPr lang="el-GR" dirty="0" err="1"/>
              <a:t>Σιβαϊκής</a:t>
            </a:r>
            <a:r>
              <a:rPr lang="en-GB" dirty="0"/>
              <a:t> bhakti</a:t>
            </a:r>
            <a:r>
              <a:rPr lang="el-GR" dirty="0"/>
              <a:t> δεν είναι άγνωστες, ιδίως στη νότια Ινδία. </a:t>
            </a:r>
          </a:p>
          <a:p>
            <a:r>
              <a:rPr lang="el-GR" dirty="0"/>
              <a:t>Η </a:t>
            </a:r>
            <a:r>
              <a:rPr lang="en-GB" dirty="0"/>
              <a:t> </a:t>
            </a:r>
            <a:r>
              <a:rPr lang="en-GB" b="1" dirty="0"/>
              <a:t>Vedanta </a:t>
            </a:r>
            <a:r>
              <a:rPr lang="el-GR" b="1" dirty="0"/>
              <a:t>του </a:t>
            </a:r>
            <a:r>
              <a:rPr lang="en-GB" b="1" dirty="0"/>
              <a:t>Shankara</a:t>
            </a:r>
            <a:r>
              <a:rPr lang="el-GR" b="1" dirty="0"/>
              <a:t> </a:t>
            </a:r>
            <a:r>
              <a:rPr lang="el-GR" dirty="0"/>
              <a:t>θεωρείται γενικώς ως διανοητικός βλαστός από τη </a:t>
            </a:r>
            <a:r>
              <a:rPr lang="el-GR" dirty="0" err="1"/>
              <a:t>Σιβαϊκή</a:t>
            </a:r>
            <a:r>
              <a:rPr lang="el-GR" dirty="0"/>
              <a:t> παράδοση. Αν και γενικά ανεκτές η μία από την άλλη, οι Ινδουιστές της</a:t>
            </a:r>
            <a:r>
              <a:rPr lang="en-GB" dirty="0"/>
              <a:t> bhakti </a:t>
            </a:r>
            <a:r>
              <a:rPr lang="el-GR" dirty="0"/>
              <a:t>και οι </a:t>
            </a:r>
            <a:r>
              <a:rPr lang="el-GR" dirty="0" err="1"/>
              <a:t>Βεδαντιστές</a:t>
            </a:r>
            <a:r>
              <a:rPr lang="el-GR" dirty="0"/>
              <a:t> της </a:t>
            </a:r>
            <a:r>
              <a:rPr lang="en-GB" dirty="0"/>
              <a:t>Advaita</a:t>
            </a:r>
            <a:r>
              <a:rPr lang="el-GR" dirty="0"/>
              <a:t> διαφωνούν πολύ ως προς το ποιος από τους δύο αντιπροσωπεύει την ύψιστη αλήθεια. </a:t>
            </a:r>
          </a:p>
          <a:p>
            <a:r>
              <a:rPr lang="el-GR" dirty="0"/>
              <a:t>Οι</a:t>
            </a:r>
            <a:r>
              <a:rPr lang="en-GB" dirty="0"/>
              <a:t> Bhaktas (</a:t>
            </a:r>
            <a:r>
              <a:rPr lang="el-GR" dirty="0"/>
              <a:t>οπαδοί της </a:t>
            </a:r>
            <a:r>
              <a:rPr lang="en-GB" dirty="0"/>
              <a:t>Bhakti</a:t>
            </a:r>
            <a:r>
              <a:rPr lang="el-GR" dirty="0"/>
              <a:t>) βλέπουν στη φιλοσοφία του</a:t>
            </a:r>
            <a:r>
              <a:rPr lang="en-GB" dirty="0"/>
              <a:t> Shankara </a:t>
            </a:r>
            <a:r>
              <a:rPr lang="el-GR" dirty="0"/>
              <a:t>έναν κρυφό κίνδυνο. Φοβούνται ότι παραπλανά μερικούς με ένα εξωραϊσμένο εγωισμό, που προέρχεται από την ιδέα ότι ο Θεός είναι εντός τους. </a:t>
            </a:r>
          </a:p>
          <a:p>
            <a:r>
              <a:rPr lang="el-GR" dirty="0"/>
              <a:t>Ο </a:t>
            </a:r>
            <a:r>
              <a:rPr lang="en-GB" dirty="0"/>
              <a:t>Chaitanya </a:t>
            </a:r>
            <a:r>
              <a:rPr lang="el-GR" dirty="0"/>
              <a:t>συμφώνησε με τον </a:t>
            </a:r>
            <a:r>
              <a:rPr lang="en-GB" dirty="0"/>
              <a:t>Shankara</a:t>
            </a:r>
            <a:r>
              <a:rPr lang="el-GR" dirty="0"/>
              <a:t> πως δεν είμαστε ανεξάρτητοι από τον Θεό. Αντί όμως να αξιώνει </a:t>
            </a:r>
            <a:r>
              <a:rPr lang="el-GR" b="1" dirty="0"/>
              <a:t>ταυτότητα</a:t>
            </a:r>
            <a:r>
              <a:rPr lang="el-GR" dirty="0"/>
              <a:t> προς Αυτόν, ο</a:t>
            </a:r>
            <a:r>
              <a:rPr lang="en-GB" dirty="0"/>
              <a:t> Chaitanya </a:t>
            </a:r>
            <a:r>
              <a:rPr lang="el-GR" dirty="0"/>
              <a:t>πρότεινε πως </a:t>
            </a:r>
            <a:r>
              <a:rPr lang="el-GR" b="1" dirty="0"/>
              <a:t>είμαστε εξαρτημένοι</a:t>
            </a:r>
            <a:r>
              <a:rPr lang="el-GR" dirty="0"/>
              <a:t>, όπως ένα επίθετο είναι εξαρτημένο από ένα όνομα. Η δημιουργία του </a:t>
            </a:r>
            <a:r>
              <a:rPr lang="en-GB" dirty="0"/>
              <a:t>Krishna</a:t>
            </a:r>
            <a:r>
              <a:rPr lang="el-GR" dirty="0"/>
              <a:t> εξαρτάται από Αυτόν. Συνεπώς, δεν έχουμε νόημα χωριστά από Αυτόν.</a:t>
            </a:r>
            <a:r>
              <a:rPr lang="en-GB" dirty="0"/>
              <a:t> </a:t>
            </a:r>
            <a:r>
              <a:rPr lang="el-GR" dirty="0"/>
              <a:t>Ο </a:t>
            </a:r>
            <a:r>
              <a:rPr lang="en-GB" dirty="0"/>
              <a:t>Chaitanya</a:t>
            </a:r>
            <a:r>
              <a:rPr lang="el-GR" dirty="0"/>
              <a:t> έκανε πράξη τη θεολογία του μένοντας σε συνεχή σχεδόν κοινωνία με τη ζωοποιό αγάπη του</a:t>
            </a:r>
            <a:r>
              <a:rPr lang="en-GB" dirty="0"/>
              <a:t> Krishna</a:t>
            </a:r>
            <a:r>
              <a:rPr lang="el-GR" dirty="0"/>
              <a:t>.</a:t>
            </a:r>
          </a:p>
        </p:txBody>
      </p:sp>
    </p:spTree>
    <p:extLst>
      <p:ext uri="{BB962C8B-B14F-4D97-AF65-F5344CB8AC3E}">
        <p14:creationId xmlns:p14="http://schemas.microsoft.com/office/powerpoint/2010/main" val="7031466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6AF26A6-49FD-8C2D-2723-55B375E7E163}"/>
              </a:ext>
            </a:extLst>
          </p:cNvPr>
          <p:cNvSpPr>
            <a:spLocks noGrp="1"/>
          </p:cNvSpPr>
          <p:nvPr>
            <p:ph type="title"/>
          </p:nvPr>
        </p:nvSpPr>
        <p:spPr>
          <a:xfrm>
            <a:off x="752475" y="18255"/>
            <a:ext cx="10515600" cy="781845"/>
          </a:xfrm>
        </p:spPr>
        <p:txBody>
          <a:bodyPr>
            <a:normAutofit fontScale="90000"/>
          </a:bodyPr>
          <a:lstStyle/>
          <a:p>
            <a:pPr algn="ctr"/>
            <a:r>
              <a:rPr lang="el-GR" sz="3600" b="1" dirty="0"/>
              <a:t>ΙΝΔΟΥΙΣΜΟΣ</a:t>
            </a:r>
            <a:br>
              <a:rPr lang="el-GR" sz="3600" b="1" dirty="0"/>
            </a:br>
            <a:r>
              <a:rPr lang="en-GB" sz="3600" b="1" dirty="0"/>
              <a:t>Shankara </a:t>
            </a:r>
            <a:r>
              <a:rPr lang="el-GR" sz="3600" b="1" dirty="0"/>
              <a:t>και </a:t>
            </a:r>
            <a:r>
              <a:rPr lang="en-GB" sz="3600" b="1" dirty="0"/>
              <a:t>Chaitanya</a:t>
            </a:r>
            <a:endParaRPr lang="el-GR" sz="3600" dirty="0"/>
          </a:p>
        </p:txBody>
      </p:sp>
      <p:sp>
        <p:nvSpPr>
          <p:cNvPr id="3" name="Θέση περιεχομένου 2">
            <a:extLst>
              <a:ext uri="{FF2B5EF4-FFF2-40B4-BE49-F238E27FC236}">
                <a16:creationId xmlns:a16="http://schemas.microsoft.com/office/drawing/2014/main" id="{7A5E4743-E792-0AB7-5F95-3CC9EAFDEB07}"/>
              </a:ext>
            </a:extLst>
          </p:cNvPr>
          <p:cNvSpPr>
            <a:spLocks noGrp="1"/>
          </p:cNvSpPr>
          <p:nvPr>
            <p:ph idx="1"/>
          </p:nvPr>
        </p:nvSpPr>
        <p:spPr>
          <a:xfrm>
            <a:off x="0" y="904875"/>
            <a:ext cx="12192000" cy="5934870"/>
          </a:xfrm>
        </p:spPr>
        <p:txBody>
          <a:bodyPr>
            <a:normAutofit fontScale="92500" lnSpcReduction="20000"/>
          </a:bodyPr>
          <a:lstStyle/>
          <a:p>
            <a:r>
              <a:rPr lang="el-GR" dirty="0"/>
              <a:t>Εξαιτίας της έμφασης της </a:t>
            </a:r>
            <a:r>
              <a:rPr lang="en-GB" b="1" dirty="0"/>
              <a:t>bhakti</a:t>
            </a:r>
            <a:r>
              <a:rPr lang="el-GR" b="1" dirty="0"/>
              <a:t> </a:t>
            </a:r>
            <a:r>
              <a:rPr lang="el-GR" dirty="0"/>
              <a:t>στην αγάπη και τη σωτηρία, κάποιοι ερευνητές σκέφτηκαν πως είναι δυνατή η έμπνευσή της από τον Χριστιανισμό. Οι ερευνητές </a:t>
            </a:r>
            <a:r>
              <a:rPr lang="el-GR" b="1" dirty="0"/>
              <a:t>αναγνωρίζουν την επίδραση του Σουφισμού</a:t>
            </a:r>
            <a:r>
              <a:rPr lang="el-GR" dirty="0"/>
              <a:t>, ή Ισλαμικού λατρευτικού μυστικισμού επί του </a:t>
            </a:r>
            <a:r>
              <a:rPr lang="en-GB" dirty="0"/>
              <a:t>Chaitanya</a:t>
            </a:r>
            <a:r>
              <a:rPr lang="el-GR" dirty="0"/>
              <a:t> και της κίνησης </a:t>
            </a:r>
            <a:r>
              <a:rPr lang="en-GB" dirty="0"/>
              <a:t>bhakti</a:t>
            </a:r>
            <a:r>
              <a:rPr lang="el-GR" dirty="0"/>
              <a:t>. Αυτή η επαφή ήταν συνέπεια της Ισλαμικής στρατιωτικής διείσδυσης στην Ινδία που άρχισε στα 1000 μ.Χ. περίπου. Μέσα στο Ισλάμ ο Σουφισμός ήταν σε μεγάλο βαθμό έμπνευση από το παράδειγμα του Ιησού από τη Ναζαρέτ. Συνεπώς, δια του Σουφισμού η αγάπη του Ιησού έμμεσα ώθησε στην περαιτέρω ανάπτυξη της </a:t>
            </a:r>
            <a:r>
              <a:rPr lang="en-GB" dirty="0"/>
              <a:t>bhakti</a:t>
            </a:r>
            <a:r>
              <a:rPr lang="el-GR" dirty="0"/>
              <a:t> στον Ινδουισμό. Επίσης, ο Σουφισμός εμπλουτίστηκε από τις επαφές του με τον Ινδουισμό. Παρόμοια, ο χαρισματικός Χριστιανισμός στις μέρες μας οφείλει σε πολλά την έμπνευσή του από το παράδειγμα των οπαδών του </a:t>
            </a:r>
            <a:r>
              <a:rPr lang="en-GB" dirty="0"/>
              <a:t>Hare Krishna </a:t>
            </a:r>
            <a:r>
              <a:rPr lang="el-GR" dirty="0"/>
              <a:t>της </a:t>
            </a:r>
            <a:r>
              <a:rPr lang="en-GB" dirty="0"/>
              <a:t>bhakti</a:t>
            </a:r>
            <a:r>
              <a:rPr lang="el-GR" dirty="0"/>
              <a:t>. Συνολικά, η ανθρώπινη θρησκευτική εξέλιξη οφείλει κάποιο χρέος σε καθεμιά από τις μεγάλες θρησκείες του κόσμου.</a:t>
            </a:r>
          </a:p>
          <a:p>
            <a:r>
              <a:rPr lang="el-GR" dirty="0"/>
              <a:t>Με την είσοδο του Ισλαμισμού στην Ινδία, πολλοί από της χαμηλής κάστας Ινδουιστές και τους μη έχοντες κάστα μεταστράφηκαν στη νέα πίστη, για  αποκτήσουν υψηλότερο κοινωνικό </a:t>
            </a:r>
            <a:r>
              <a:rPr lang="en-GB" dirty="0"/>
              <a:t>status.</a:t>
            </a:r>
            <a:r>
              <a:rPr lang="el-GR" dirty="0"/>
              <a:t> Ο Ινδουισμός ανταποκρίθηκε στην πρόκληση κατά ποικίλους τρόπους: </a:t>
            </a:r>
          </a:p>
          <a:p>
            <a:pPr lvl="1">
              <a:buFont typeface="Wingdings" panose="05000000000000000000" pitchFamily="2" charset="2"/>
              <a:buChar char="v"/>
            </a:pPr>
            <a:r>
              <a:rPr lang="el-GR" dirty="0"/>
              <a:t>η αυστηρή συστηματοποίηση του νόμου της κάστας, έγινε μόνο όταν ο Ισλαμικός προσηλυτισμός απείλησε να υπονομεύσει το παραδοσιακό </a:t>
            </a:r>
            <a:r>
              <a:rPr lang="en-GB" dirty="0"/>
              <a:t>dharma </a:t>
            </a:r>
            <a:r>
              <a:rPr lang="el-GR" dirty="0"/>
              <a:t>της κάστας, </a:t>
            </a:r>
          </a:p>
          <a:p>
            <a:pPr lvl="1">
              <a:buFont typeface="Wingdings" panose="05000000000000000000" pitchFamily="2" charset="2"/>
              <a:buChar char="v"/>
            </a:pPr>
            <a:r>
              <a:rPr lang="el-GR" dirty="0"/>
              <a:t>μία ακόμη Ινδουιστική ανταπόκριση ήταν η άνθιση της </a:t>
            </a:r>
            <a:r>
              <a:rPr lang="en-GB" dirty="0"/>
              <a:t>bhakti</a:t>
            </a:r>
            <a:r>
              <a:rPr lang="el-GR" dirty="0"/>
              <a:t>.</a:t>
            </a:r>
          </a:p>
        </p:txBody>
      </p:sp>
    </p:spTree>
    <p:extLst>
      <p:ext uri="{BB962C8B-B14F-4D97-AF65-F5344CB8AC3E}">
        <p14:creationId xmlns:p14="http://schemas.microsoft.com/office/powerpoint/2010/main" val="21657715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917A58E-000E-4287-F657-05859CE0D215}"/>
              </a:ext>
            </a:extLst>
          </p:cNvPr>
          <p:cNvSpPr>
            <a:spLocks noGrp="1"/>
          </p:cNvSpPr>
          <p:nvPr>
            <p:ph type="title"/>
          </p:nvPr>
        </p:nvSpPr>
        <p:spPr>
          <a:xfrm>
            <a:off x="838200" y="18256"/>
            <a:ext cx="10515600" cy="867570"/>
          </a:xfrm>
        </p:spPr>
        <p:txBody>
          <a:bodyPr>
            <a:normAutofit fontScale="90000"/>
          </a:bodyPr>
          <a:lstStyle/>
          <a:p>
            <a:pPr algn="ctr"/>
            <a:r>
              <a:rPr lang="el-GR" sz="3600" b="1" dirty="0"/>
              <a:t>ΙΝΔΟΥΙΣΜΟΣ</a:t>
            </a:r>
            <a:br>
              <a:rPr lang="el-GR" sz="3600" b="1" dirty="0"/>
            </a:br>
            <a:r>
              <a:rPr lang="en-GB" sz="3600" b="1" dirty="0"/>
              <a:t>Shankara </a:t>
            </a:r>
            <a:r>
              <a:rPr lang="el-GR" sz="3600" b="1" dirty="0"/>
              <a:t>και </a:t>
            </a:r>
            <a:r>
              <a:rPr lang="en-GB" sz="3600" b="1" dirty="0"/>
              <a:t>Chaitanya</a:t>
            </a:r>
            <a:endParaRPr lang="el-GR" sz="3600" dirty="0"/>
          </a:p>
        </p:txBody>
      </p:sp>
      <p:sp>
        <p:nvSpPr>
          <p:cNvPr id="3" name="Θέση περιεχομένου 2">
            <a:extLst>
              <a:ext uri="{FF2B5EF4-FFF2-40B4-BE49-F238E27FC236}">
                <a16:creationId xmlns:a16="http://schemas.microsoft.com/office/drawing/2014/main" id="{5ABE37B9-2B5D-DFE2-9621-0933F76FF2F0}"/>
              </a:ext>
            </a:extLst>
          </p:cNvPr>
          <p:cNvSpPr>
            <a:spLocks noGrp="1"/>
          </p:cNvSpPr>
          <p:nvPr>
            <p:ph idx="1"/>
          </p:nvPr>
        </p:nvSpPr>
        <p:spPr>
          <a:xfrm>
            <a:off x="0" y="885826"/>
            <a:ext cx="12192000" cy="5953918"/>
          </a:xfrm>
        </p:spPr>
        <p:txBody>
          <a:bodyPr>
            <a:normAutofit fontScale="92500"/>
          </a:bodyPr>
          <a:lstStyle/>
          <a:p>
            <a:r>
              <a:rPr lang="el-GR" dirty="0"/>
              <a:t>Ο </a:t>
            </a:r>
            <a:r>
              <a:rPr lang="en-GB" dirty="0"/>
              <a:t>Chaitanya</a:t>
            </a:r>
            <a:r>
              <a:rPr lang="el-GR" dirty="0"/>
              <a:t> βρήκε ελκυστικό τον τονισμό του Ισλάμ για την αδελφότητα όλων των πιστών. Δίδασκε ότι εφόσον όλα τα πρόσωπα συνδέονται με τον θεό διά της αγάπης, δεν θα έπρεπε να υπάρχουν διακρίσεις μεταξύ τους, και αρνιόταν να τηρήσει διακρίσεις ανάμεσα στις κάστες. Το γεγονός αυτό ενθάρρυνε την εξαγωγή από την Ινδία αυτού του τύπου Ινδουισμού κατά τους νεότερους χρόνους. Στη Δύση είναι γνωστός ως </a:t>
            </a:r>
            <a:r>
              <a:rPr lang="en-GB" dirty="0"/>
              <a:t>Hare Krishna</a:t>
            </a:r>
            <a:r>
              <a:rPr lang="el-GR" dirty="0"/>
              <a:t>, το πρώτο παράδειγμα Δυτικών που γιορτάζουν στους δρόμους των </a:t>
            </a:r>
            <a:r>
              <a:rPr lang="el-GR" dirty="0" err="1"/>
              <a:t>πόλεών</a:t>
            </a:r>
            <a:r>
              <a:rPr lang="el-GR" dirty="0"/>
              <a:t> τους μία ανατολική θρησκεία. </a:t>
            </a:r>
          </a:p>
          <a:p>
            <a:r>
              <a:rPr lang="el-GR" dirty="0"/>
              <a:t>Απορρίπτοντας το σύστημα της κάστας ο</a:t>
            </a:r>
            <a:r>
              <a:rPr lang="en-GB" dirty="0"/>
              <a:t> Chaitanya</a:t>
            </a:r>
            <a:r>
              <a:rPr lang="el-GR" dirty="0"/>
              <a:t> αντιμετώπισε μία φιλοσοφική πρόκληση. Τι θα έκανε με τη θεοδικία του </a:t>
            </a:r>
            <a:r>
              <a:rPr lang="en-GB" dirty="0"/>
              <a:t>karma, </a:t>
            </a:r>
            <a:r>
              <a:rPr lang="el-GR" dirty="0"/>
              <a:t>την παραδοσιακή δικαίωση των διαφορών της κάστας; Για τον </a:t>
            </a:r>
            <a:r>
              <a:rPr lang="en-GB" dirty="0"/>
              <a:t>Chaitanya</a:t>
            </a:r>
            <a:r>
              <a:rPr lang="el-GR" dirty="0"/>
              <a:t> η ύστατη αιτία της σωτηρίας του καθενός δεν είναι τα έργα του, ή το </a:t>
            </a:r>
            <a:r>
              <a:rPr lang="en-GB" dirty="0"/>
              <a:t>karma</a:t>
            </a:r>
            <a:r>
              <a:rPr lang="el-GR" dirty="0"/>
              <a:t>, αλλά μάλλον η χάρη του Θεού, που οι </a:t>
            </a:r>
            <a:r>
              <a:rPr lang="en-GB" dirty="0"/>
              <a:t>Bhaktas </a:t>
            </a:r>
            <a:r>
              <a:rPr lang="el-GR" dirty="0"/>
              <a:t>ονομάζουν </a:t>
            </a:r>
            <a:r>
              <a:rPr lang="en-GB" b="1" dirty="0" err="1">
                <a:solidFill>
                  <a:srgbClr val="FF0000"/>
                </a:solidFill>
              </a:rPr>
              <a:t>prasada</a:t>
            </a:r>
            <a:r>
              <a:rPr lang="el-GR" dirty="0"/>
              <a:t>. </a:t>
            </a:r>
            <a:r>
              <a:rPr lang="el-GR" b="1" dirty="0"/>
              <a:t>Η </a:t>
            </a:r>
            <a:r>
              <a:rPr lang="en-GB" b="1" dirty="0" err="1">
                <a:effectLst>
                  <a:outerShdw blurRad="38100" dist="38100" dir="2700000" algn="tl">
                    <a:srgbClr val="000000">
                      <a:alpha val="43137"/>
                    </a:srgbClr>
                  </a:outerShdw>
                </a:effectLst>
              </a:rPr>
              <a:t>prasada</a:t>
            </a:r>
            <a:r>
              <a:rPr lang="en-GB" b="1" dirty="0"/>
              <a:t> </a:t>
            </a:r>
            <a:r>
              <a:rPr lang="el-GR" b="1" dirty="0"/>
              <a:t>είναι ενέργεια της θείας αγάπης</a:t>
            </a:r>
            <a:r>
              <a:rPr lang="el-GR" dirty="0"/>
              <a:t>. </a:t>
            </a:r>
            <a:r>
              <a:rPr lang="el-GR" b="1" dirty="0"/>
              <a:t>Το </a:t>
            </a:r>
            <a:r>
              <a:rPr lang="en-GB" b="1" dirty="0">
                <a:effectLst>
                  <a:outerShdw blurRad="38100" dist="38100" dir="2700000" algn="tl">
                    <a:srgbClr val="000000">
                      <a:alpha val="43137"/>
                    </a:srgbClr>
                  </a:outerShdw>
                </a:effectLst>
              </a:rPr>
              <a:t>Karma</a:t>
            </a:r>
            <a:r>
              <a:rPr lang="el-GR" b="1" dirty="0"/>
              <a:t> είναι καρπός ατομικής αξιομισθίας</a:t>
            </a:r>
            <a:r>
              <a:rPr lang="el-GR" dirty="0"/>
              <a:t>. Οι</a:t>
            </a:r>
            <a:r>
              <a:rPr lang="en-GB" dirty="0"/>
              <a:t> Bhaktas</a:t>
            </a:r>
            <a:r>
              <a:rPr lang="el-GR" dirty="0"/>
              <a:t> προσπάθησαν να συνδέσουν τις δύο ιδέες, όπως στον χριστιανισμό έκανε ο άγιος Αυγουστίνος με την ελεύθερη βούληση και τον προορισμό. </a:t>
            </a:r>
          </a:p>
        </p:txBody>
      </p:sp>
    </p:spTree>
    <p:extLst>
      <p:ext uri="{BB962C8B-B14F-4D97-AF65-F5344CB8AC3E}">
        <p14:creationId xmlns:p14="http://schemas.microsoft.com/office/powerpoint/2010/main" val="21511157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059961A-FA61-CAF9-43F4-BC8617FBA4D7}"/>
              </a:ext>
            </a:extLst>
          </p:cNvPr>
          <p:cNvSpPr>
            <a:spLocks noGrp="1"/>
          </p:cNvSpPr>
          <p:nvPr>
            <p:ph type="title"/>
          </p:nvPr>
        </p:nvSpPr>
        <p:spPr>
          <a:xfrm>
            <a:off x="771525" y="18255"/>
            <a:ext cx="10515600" cy="838995"/>
          </a:xfrm>
        </p:spPr>
        <p:txBody>
          <a:bodyPr>
            <a:normAutofit fontScale="90000"/>
          </a:bodyPr>
          <a:lstStyle/>
          <a:p>
            <a:pPr algn="ctr"/>
            <a:r>
              <a:rPr lang="el-GR" sz="3600" b="1" dirty="0"/>
              <a:t>ΙΝΔΟΥΙΣΜΟΣ</a:t>
            </a:r>
            <a:br>
              <a:rPr lang="el-GR" sz="3600" b="1" dirty="0"/>
            </a:br>
            <a:r>
              <a:rPr lang="en-GB" sz="3600" b="1" dirty="0"/>
              <a:t>Shankara </a:t>
            </a:r>
            <a:r>
              <a:rPr lang="el-GR" sz="3600" b="1" dirty="0"/>
              <a:t>και </a:t>
            </a:r>
            <a:r>
              <a:rPr lang="en-GB" sz="3600" b="1" dirty="0"/>
              <a:t>Chaitanya</a:t>
            </a:r>
            <a:endParaRPr lang="el-GR" sz="3600" dirty="0"/>
          </a:p>
        </p:txBody>
      </p:sp>
      <p:sp>
        <p:nvSpPr>
          <p:cNvPr id="3" name="Θέση περιεχομένου 2">
            <a:extLst>
              <a:ext uri="{FF2B5EF4-FFF2-40B4-BE49-F238E27FC236}">
                <a16:creationId xmlns:a16="http://schemas.microsoft.com/office/drawing/2014/main" id="{F899CA6E-10E8-2797-3716-4F62A3B20E61}"/>
              </a:ext>
            </a:extLst>
          </p:cNvPr>
          <p:cNvSpPr>
            <a:spLocks noGrp="1"/>
          </p:cNvSpPr>
          <p:nvPr>
            <p:ph idx="1"/>
          </p:nvPr>
        </p:nvSpPr>
        <p:spPr>
          <a:xfrm>
            <a:off x="0" y="857250"/>
            <a:ext cx="12192000" cy="6000750"/>
          </a:xfrm>
        </p:spPr>
        <p:txBody>
          <a:bodyPr>
            <a:normAutofit fontScale="92500" lnSpcReduction="20000"/>
          </a:bodyPr>
          <a:lstStyle/>
          <a:p>
            <a:r>
              <a:rPr lang="el-GR" dirty="0"/>
              <a:t>Μερικοί από τους οπαδούς του </a:t>
            </a:r>
            <a:r>
              <a:rPr lang="en-GB" dirty="0"/>
              <a:t>Chaitanya</a:t>
            </a:r>
            <a:r>
              <a:rPr lang="el-GR" dirty="0"/>
              <a:t> ισχυρίστηκαν πως ο Θεός σώζει τους ανθρώπους από τη</a:t>
            </a:r>
            <a:r>
              <a:rPr lang="en-GB" dirty="0"/>
              <a:t> samsara</a:t>
            </a:r>
            <a:r>
              <a:rPr lang="el-GR" dirty="0"/>
              <a:t>, όπως στους πιθήκους η μητέρα μεταφέρει τα μικρά της. Στους πιθήκους η μητέρα κρατάει τα μικρά της που και αυτά συγχρόνως αγκιστρώνονται από τη μάνα τους. Δηλαδή, μπορεί κανείς να συμβάλει στη σωτηρία του αποκτώντας καλό </a:t>
            </a:r>
            <a:r>
              <a:rPr lang="en-GB" dirty="0"/>
              <a:t>Karma,</a:t>
            </a:r>
            <a:r>
              <a:rPr lang="el-GR" dirty="0"/>
              <a:t> αυτή όμως η σωτηρία δεν θα μπορούσε να γίνει χωρίς τη χάρη του Θεού.</a:t>
            </a:r>
            <a:r>
              <a:rPr lang="en-GB" dirty="0"/>
              <a:t> </a:t>
            </a:r>
            <a:r>
              <a:rPr lang="el-GR" dirty="0"/>
              <a:t>Αυτή η αναλογία με τους πιθήκους είναι δημοφιλής μεταξύ των</a:t>
            </a:r>
            <a:r>
              <a:rPr lang="en-GB" dirty="0"/>
              <a:t> Bhaktas </a:t>
            </a:r>
            <a:r>
              <a:rPr lang="el-GR" dirty="0"/>
              <a:t>της βόρειας Ινδίας.</a:t>
            </a:r>
          </a:p>
          <a:p>
            <a:r>
              <a:rPr lang="el-GR" dirty="0"/>
              <a:t>Από την άλλη μεριά οι οπαδοί της νότιας Ινδίας παραδέχτηκαν τον άλυτο χαρακτήρα της σύγκρουσης μεταξύ </a:t>
            </a:r>
            <a:r>
              <a:rPr lang="en-GB" dirty="0"/>
              <a:t>Karma</a:t>
            </a:r>
            <a:r>
              <a:rPr lang="el-GR" dirty="0"/>
              <a:t> και</a:t>
            </a:r>
            <a:r>
              <a:rPr lang="en-GB" dirty="0"/>
              <a:t> </a:t>
            </a:r>
            <a:r>
              <a:rPr lang="en-GB" dirty="0" err="1"/>
              <a:t>prasada</a:t>
            </a:r>
            <a:r>
              <a:rPr lang="el-GR" dirty="0"/>
              <a:t>. Συνεπώς, χρησιμοποιούν την αναλογία της γάτας που μεταφέρει τα μικρά της. Η γάτα μεταφέρει τα γατάκια κρατώντας τα από το δέρμα του σβέρκου, χωρίς αυτά να βοηθήσουν σε τίποτα. Η </a:t>
            </a:r>
            <a:r>
              <a:rPr lang="el-GR"/>
              <a:t>άποψή τους </a:t>
            </a:r>
            <a:r>
              <a:rPr lang="el-GR" dirty="0"/>
              <a:t>είναι πως η σωτηρία είναι έργο μόνο του Θεού. </a:t>
            </a:r>
          </a:p>
          <a:p>
            <a:r>
              <a:rPr lang="el-GR" dirty="0"/>
              <a:t>Η ανοχή βοηθάει στη σύνδεση συγκρουόμενων ιδεών, όπως το </a:t>
            </a:r>
            <a:r>
              <a:rPr lang="en-GB" dirty="0"/>
              <a:t>Karma</a:t>
            </a:r>
            <a:r>
              <a:rPr lang="el-GR" dirty="0"/>
              <a:t> και η</a:t>
            </a:r>
            <a:r>
              <a:rPr lang="en-GB" dirty="0"/>
              <a:t> </a:t>
            </a:r>
            <a:r>
              <a:rPr lang="en-GB" dirty="0" err="1"/>
              <a:t>prasada</a:t>
            </a:r>
            <a:r>
              <a:rPr lang="el-GR" dirty="0"/>
              <a:t>. Το Ινδουιστικό μυαλό έχει ταλέντο στην επίλυση φαινομενικά άλυτων διαφορών. Ο Ινδουιστής </a:t>
            </a:r>
            <a:r>
              <a:rPr lang="el-GR" b="1" dirty="0">
                <a:solidFill>
                  <a:srgbClr val="FF0000"/>
                </a:solidFill>
              </a:rPr>
              <a:t>ποιητής </a:t>
            </a:r>
            <a:r>
              <a:rPr lang="en-GB" b="1" dirty="0">
                <a:solidFill>
                  <a:srgbClr val="FF0000"/>
                </a:solidFill>
              </a:rPr>
              <a:t>Tulsidas </a:t>
            </a:r>
            <a:r>
              <a:rPr lang="el-GR" dirty="0"/>
              <a:t>κάποτε έγραψε: «</a:t>
            </a:r>
            <a:r>
              <a:rPr lang="el-GR" i="1" dirty="0"/>
              <a:t>Δεν υπάρχει διαφορά μεταξύ του προσωπικού (</a:t>
            </a:r>
            <a:r>
              <a:rPr lang="en-GB" i="1" dirty="0"/>
              <a:t>Krishna) </a:t>
            </a:r>
            <a:r>
              <a:rPr lang="el-GR" i="1" dirty="0"/>
              <a:t>και του Απρόσωπου </a:t>
            </a:r>
            <a:r>
              <a:rPr lang="en-GB" i="1" dirty="0"/>
              <a:t>(Brahman)</a:t>
            </a:r>
            <a:r>
              <a:rPr lang="el-GR" i="1" dirty="0"/>
              <a:t>… Αυτός που είναι απρόσωπος, χωρίς μορφή και αγέννητος, γίνεται προσωπικός για την αγάπη των πιστών του. Πώς όμως το Απρόσωπο θα μπορούσε να γίνει Προσωπικό; Ακριβώς όπως το νερό μεταβάλλει τον εαυτό του σε πάγο</a:t>
            </a:r>
            <a:r>
              <a:rPr lang="el-GR" dirty="0"/>
              <a:t>».</a:t>
            </a:r>
          </a:p>
        </p:txBody>
      </p:sp>
    </p:spTree>
    <p:extLst>
      <p:ext uri="{BB962C8B-B14F-4D97-AF65-F5344CB8AC3E}">
        <p14:creationId xmlns:p14="http://schemas.microsoft.com/office/powerpoint/2010/main" val="11175850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F9A4247-C254-8DBD-ABCB-88751BA0DD13}"/>
              </a:ext>
            </a:extLst>
          </p:cNvPr>
          <p:cNvSpPr>
            <a:spLocks noGrp="1"/>
          </p:cNvSpPr>
          <p:nvPr>
            <p:ph type="title"/>
          </p:nvPr>
        </p:nvSpPr>
        <p:spPr>
          <a:xfrm>
            <a:off x="771525" y="18256"/>
            <a:ext cx="10515600" cy="734220"/>
          </a:xfrm>
        </p:spPr>
        <p:txBody>
          <a:bodyPr>
            <a:normAutofit fontScale="90000"/>
          </a:bodyPr>
          <a:lstStyle/>
          <a:p>
            <a:pPr algn="ctr"/>
            <a:r>
              <a:rPr lang="el-GR" sz="3600" b="1" dirty="0"/>
              <a:t>ΙΝΔΟΥΙΣΜΟΣ</a:t>
            </a:r>
            <a:br>
              <a:rPr lang="el-GR" sz="3600" b="1" dirty="0"/>
            </a:br>
            <a:r>
              <a:rPr lang="en-GB" sz="3600" b="1" dirty="0"/>
              <a:t>Shankara </a:t>
            </a:r>
            <a:r>
              <a:rPr lang="el-GR" sz="3600" b="1" dirty="0"/>
              <a:t>και </a:t>
            </a:r>
            <a:r>
              <a:rPr lang="en-GB" sz="3600" b="1" dirty="0"/>
              <a:t>Chaitanya</a:t>
            </a:r>
            <a:endParaRPr lang="el-GR" sz="3600" dirty="0"/>
          </a:p>
        </p:txBody>
      </p:sp>
      <p:sp>
        <p:nvSpPr>
          <p:cNvPr id="3" name="Θέση περιεχομένου 2">
            <a:extLst>
              <a:ext uri="{FF2B5EF4-FFF2-40B4-BE49-F238E27FC236}">
                <a16:creationId xmlns:a16="http://schemas.microsoft.com/office/drawing/2014/main" id="{CC5BE8FE-0C6D-B4DB-7445-BECEEE66E1A9}"/>
              </a:ext>
            </a:extLst>
          </p:cNvPr>
          <p:cNvSpPr>
            <a:spLocks noGrp="1"/>
          </p:cNvSpPr>
          <p:nvPr>
            <p:ph idx="1"/>
          </p:nvPr>
        </p:nvSpPr>
        <p:spPr>
          <a:xfrm>
            <a:off x="0" y="857250"/>
            <a:ext cx="12192000" cy="5982494"/>
          </a:xfrm>
        </p:spPr>
        <p:txBody>
          <a:bodyPr/>
          <a:lstStyle/>
          <a:p>
            <a:r>
              <a:rPr lang="el-GR" dirty="0"/>
              <a:t>Αν και συχνά υποστηρίζουν αντίθετες θρησκευτικές αντιλήψεις, οι Ινδουιστές εκτιμούν δεόντως τον </a:t>
            </a:r>
            <a:r>
              <a:rPr lang="el-GR" b="1" dirty="0"/>
              <a:t>κοινό τους σκοπό</a:t>
            </a:r>
            <a:r>
              <a:rPr lang="el-GR" dirty="0"/>
              <a:t>: </a:t>
            </a:r>
            <a:r>
              <a:rPr lang="en-GB" sz="3200" dirty="0">
                <a:solidFill>
                  <a:srgbClr val="FF0000"/>
                </a:solidFill>
                <a:effectLst>
                  <a:outerShdw blurRad="38100" dist="38100" dir="2700000" algn="tl">
                    <a:srgbClr val="000000">
                      <a:alpha val="43137"/>
                    </a:srgbClr>
                  </a:outerShdw>
                </a:effectLst>
              </a:rPr>
              <a:t>moksha</a:t>
            </a:r>
            <a:r>
              <a:rPr lang="el-GR" dirty="0"/>
              <a:t>, ή απελευθέρωση από τη</a:t>
            </a:r>
            <a:r>
              <a:rPr lang="en-GB" dirty="0"/>
              <a:t> samsara</a:t>
            </a:r>
            <a:r>
              <a:rPr lang="el-GR" dirty="0"/>
              <a:t>, τον ατελείωτο κύκλο των εκ νέου γεννήσεων. </a:t>
            </a:r>
          </a:p>
          <a:p>
            <a:r>
              <a:rPr lang="el-GR" dirty="0"/>
              <a:t>Επίσης, όλες οι διαφορετικές μορφές έκφρασης του Ινδουισμού υποτιμούν τον κόσμο σε μεγαλύτερο βαθμό από όσο το κάνουν οι Δυτικές θρησκείες. Αυτές τείνουν στον τονισμό πως αυτός ο κόσμος είναι το πεδίο μάχης μεταξύ των δυνάμεων του καλού και του κακού. Αντίθετα, οι Ινδουιστές κοιτάζουν απώτερα, πέραν των ανθρώπινων κατηγοριών του καλού και του κακού, προς τον Θεό.</a:t>
            </a:r>
            <a:r>
              <a:rPr lang="en-GB" dirty="0"/>
              <a:t> </a:t>
            </a:r>
            <a:r>
              <a:rPr lang="el-GR" dirty="0"/>
              <a:t>Στον παρατηρητή από τη Δύση, αυτό συχνά εμφανίζεται ως κοινωνικά ανεύθυνο ή φυγή από την πραγματικότητα.</a:t>
            </a:r>
          </a:p>
          <a:p>
            <a:r>
              <a:rPr lang="el-GR" dirty="0"/>
              <a:t>Για τους παραδοσιακούς Ινδουιστές η θρησκεία τους είναι προσανατολισμένη σε πνευματικές αλήθειες, κατ’ αντίθεση προς αυτό που θεωρούν ως υλισμό της Δύσης. </a:t>
            </a:r>
          </a:p>
        </p:txBody>
      </p:sp>
    </p:spTree>
    <p:extLst>
      <p:ext uri="{BB962C8B-B14F-4D97-AF65-F5344CB8AC3E}">
        <p14:creationId xmlns:p14="http://schemas.microsoft.com/office/powerpoint/2010/main" val="618503997"/>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912</TotalTime>
  <Words>8826</Words>
  <Application>Microsoft Office PowerPoint</Application>
  <PresentationFormat>Ευρεία οθόνη</PresentationFormat>
  <Paragraphs>183</Paragraphs>
  <Slides>41</Slides>
  <Notes>2</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41</vt:i4>
      </vt:variant>
    </vt:vector>
  </HeadingPairs>
  <TitlesOfParts>
    <vt:vector size="47" baseType="lpstr">
      <vt:lpstr>Aptos</vt:lpstr>
      <vt:lpstr>Aptos Display</vt:lpstr>
      <vt:lpstr>Arial</vt:lpstr>
      <vt:lpstr>Cambria Math</vt:lpstr>
      <vt:lpstr>Wingdings</vt:lpstr>
      <vt:lpstr>Θέμα του Office</vt:lpstr>
      <vt:lpstr>ΤΑ ΠΕΝΤΕ ΜΕΓΑΛΑ  ΖΩΝΤΑΝΑ ΘΡΗΣΚΕΥΜΑΤΑ ΕΝΟΤΗΤΑ 4η  Από το βιβλίο του WARD McAFEE, Μετάφραση: Σάββας Αγουρίδης, Εκδόσεις: Άρτος Ζωής, Αθήνα 2022³, σσ. 97-124</vt:lpstr>
      <vt:lpstr>ΙΝΔΟΥΙΣΜΟΣ Κανόνες της Κοινωνικής τάξης στον Ινδουισμό</vt:lpstr>
      <vt:lpstr>ΙΝΔΟΥΙΣΜΟΣ Κανόνες της Κοινωνικής τάξης στον Ινδουισμό</vt:lpstr>
      <vt:lpstr>ΙΝΔΟΥΙΣΜΟΣ Κανόνες της Κοινωνικής τάξης στον Ινδουισμό</vt:lpstr>
      <vt:lpstr>ΙΝΔΟΥΙΣΜΟΣ Κανόνες της Κοινωνικής τάξης στον Ινδουισμό</vt:lpstr>
      <vt:lpstr>ΙΝΔΟΥΙΣΜΟΣ Κανόνες της Κοινωνικής τάξης στον Ινδουισμό</vt:lpstr>
      <vt:lpstr>ΙΝΔΟΥΙΣΜΟΣ Κανόνες της Κοινωνικής τάξης στον Ινδουισμό</vt:lpstr>
      <vt:lpstr>ΙΝΔΟΥΙΣΜΟΣ Κανόνες της Κοινωνικής τάξης στον Ινδουισμό</vt:lpstr>
      <vt:lpstr>ΙΝΔΟΥΙΣΜΟΣ Κανόνες της Κοινωνικής τάξης στον Ινδουισμό</vt:lpstr>
      <vt:lpstr>ΙΝΔΟΥΙΣΜΟΣ Κανόνες της Κοινωνικής τάξης στον Ινδουισμό</vt:lpstr>
      <vt:lpstr>ΙΝΔΟΥΙΣΜΟΣ Κανόνες της Κοινωνικής τάξης στον Ινδουισμό</vt:lpstr>
      <vt:lpstr>ΙΝΔΟΥΙΣΜΟΣ Κανόνες της Κοινωνικής τάξης στον Ινδουισμό</vt:lpstr>
      <vt:lpstr>ΙΝΔΟΥΙΣΜΟΣ Κανόνες της Κοινωνικής τάξης στον Ινδουισμό</vt:lpstr>
      <vt:lpstr>ΙΝΔΟΥΙΣΜΟΣ Κανόνες της Κοινωνικής τάξης στον Ινδουισμό</vt:lpstr>
      <vt:lpstr>ΙΝΔΟΥΙΣΜΟΣ Κανόνες της Κοινωνικής τάξης στον Ινδουισμό</vt:lpstr>
      <vt:lpstr>ΙΝΔΟΥΙΣΜΟΣ Κανόνες της Κοινωνικής τάξης στον Ινδουισμό</vt:lpstr>
      <vt:lpstr>ΙΝΔΟΥΙΣΜΟΣ Οι θεότητες του Ινδουισμού</vt:lpstr>
      <vt:lpstr>ΙΝΔΟΥΙΣΜΟΣ Οι θεότητες του Ινδουισμού</vt:lpstr>
      <vt:lpstr>ΙΝΔΟΥΙΣΜΟΣ Οι θεότητες του Ινδουισμού</vt:lpstr>
      <vt:lpstr>ΙΝΔΟΥΙΣΜΟΣ Οι θεότητες του Ινδουισμού</vt:lpstr>
      <vt:lpstr>ΙΝΔΟΥΙΣΜΟΣ Οι θεότητες του Ινδουισμού</vt:lpstr>
      <vt:lpstr>ΙΝΔΟΥΙΣΜΟΣ Οι θεότητες του Ινδουισμού</vt:lpstr>
      <vt:lpstr>ΙΝΔΟΥΙΣΜΟΣ Οι θεότητες του Ινδουισμού</vt:lpstr>
      <vt:lpstr>ΙΝΔΟΥΙΣΜΟΣ Οι θεότητες του Ινδουισμού</vt:lpstr>
      <vt:lpstr>ΙΝΔΟΥΙΣΜΟΣ Οι θεότητες του Ινδουισμού</vt:lpstr>
      <vt:lpstr>ΙΝΔΟΥΙΣΜΟΣ Οι θεότητες του Ινδουισμού</vt:lpstr>
      <vt:lpstr>ΙΝΔΟΥΙΣΜΟΣ Οι θεότητες του Ινδουισμού</vt:lpstr>
      <vt:lpstr>ΙΝΔΟΥΙΣΜΟΣ Οι θεότητες του Ινδουισμού</vt:lpstr>
      <vt:lpstr>ΙΝΔΟΥΙΣΜΟΣ Shankara και Chaitanya</vt:lpstr>
      <vt:lpstr>ΙΝΔΟΥΙΣΜΟΣ Shankara και Chaitanya</vt:lpstr>
      <vt:lpstr>ΙΝΔΟΥΙΣΜΟΣ Shankara και Chaitanya</vt:lpstr>
      <vt:lpstr>ΙΝΔΟΥΙΣΜΟΣ Shankara και Chaitanya</vt:lpstr>
      <vt:lpstr>ΙΝΔΟΥΙΣΜΟΣ Shankara και Chaitanya</vt:lpstr>
      <vt:lpstr>ΙΝΔΟΥΙΣΜΟΣ Shankara και Chaitanya</vt:lpstr>
      <vt:lpstr>ΙΝΔΟΥΙΣΜΟΣ Shankara και Chaitanya</vt:lpstr>
      <vt:lpstr>ΙΝΔΟΥΙΣΜΟΣ Shankara και Chaitanya</vt:lpstr>
      <vt:lpstr>ΙΝΔΟΥΙΣΜΟΣ Shankara και Chaitanya</vt:lpstr>
      <vt:lpstr>ΙΝΔΟΥΙΣΜΟΣ Shankara και Chaitanya</vt:lpstr>
      <vt:lpstr>ΙΝΔΟΥΙΣΜΟΣ Shankara και Chaitanya</vt:lpstr>
      <vt:lpstr>ΙΝΔΟΥΙΣΜΟΣ Shankara και Chaitanya</vt:lpstr>
      <vt:lpstr>ΙΝΔΟΥΙΣΜΟΣ Shankara και Chaitanya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KARAMPELIA</dc:creator>
  <cp:lastModifiedBy>MARIA KARAMPELIA</cp:lastModifiedBy>
  <cp:revision>1</cp:revision>
  <dcterms:created xsi:type="dcterms:W3CDTF">2026-10-27T22:06:59Z</dcterms:created>
  <dcterms:modified xsi:type="dcterms:W3CDTF">2026-11-06T12:40:53Z</dcterms:modified>
</cp:coreProperties>
</file>