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7" r:id="rId9"/>
    <p:sldId id="263" r:id="rId10"/>
    <p:sldId id="264" r:id="rId11"/>
    <p:sldId id="265" r:id="rId12"/>
    <p:sldId id="266" r:id="rId13"/>
    <p:sldId id="268" r:id="rId14"/>
    <p:sldId id="270" r:id="rId15"/>
    <p:sldId id="269"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1" autoAdjust="0"/>
    <p:restoredTop sz="94660"/>
  </p:normalViewPr>
  <p:slideViewPr>
    <p:cSldViewPr snapToGrid="0">
      <p:cViewPr varScale="1">
        <p:scale>
          <a:sx n="69" d="100"/>
          <a:sy n="69" d="100"/>
        </p:scale>
        <p:origin x="7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55068A-C970-78CF-3CE7-9929D289B67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F25BCF1-FE90-DD97-EFEA-27D7D19086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431FEA7-017F-D7AD-5C00-7D80CD0C234A}"/>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3CE82D82-0658-46E3-7FB0-221209A2D63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32D3BA-479F-9D9A-26B0-FC302DB8A1B3}"/>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1474666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B070AF-F839-18E3-2595-C16F9F31F5C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9B68F6-E33D-32CE-2550-EB93C43435BD}"/>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0C98AE0-D6FF-5791-048A-B4DA367DC55E}"/>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B0279F9A-C64D-9C1A-9FFE-64DA3A20F8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85519F6-C080-78CB-35CB-577B4326FADE}"/>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4169351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A8DF963-DCB9-F661-C996-B10BE99B0A4D}"/>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BCF734C-0A16-07E9-4FED-DBE83BB38C0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50E85CB-1E00-2844-7707-B67C641A0557}"/>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06814CBA-8FA2-073B-7C2B-B27CD712C0F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CD399FC-7EBE-AD62-4C67-4F6D161FAF00}"/>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324914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42BDB4-AD80-49D7-D1E0-42B99EEFAB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FE72598-3EED-94EF-03BF-733F90DCDF4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BC36135-7068-35CC-FFD4-3A0C0F0B2E4B}"/>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FCF1C004-7B9D-6141-BBAE-016C7FC23D0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8269B97-B77D-2E41-47E5-78237C12933C}"/>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3522905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6D8D4E-9360-293E-E145-F92078D451F9}"/>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4DDC36C-084B-8F61-2E43-39E7CA9BCA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F047FB1-B08F-0EE0-509B-D5BE74149F0F}"/>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BAA82788-ABC8-5CFF-FEB5-BE0708B5150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6F8D1DF-1132-0A23-31F6-5C3D5087391C}"/>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1229514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2B2474-F3A6-243E-BDC5-CB7A1E3AFD6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2B5681E-E025-8939-EAD0-4132D165D3C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AFF235A2-AD7F-21BB-D525-3FE2F67C8EA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A1ED189-D64F-5D35-D0A9-CC4D0FF34859}"/>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6" name="Θέση υποσέλιδου 5">
            <a:extLst>
              <a:ext uri="{FF2B5EF4-FFF2-40B4-BE49-F238E27FC236}">
                <a16:creationId xmlns:a16="http://schemas.microsoft.com/office/drawing/2014/main" id="{9B769BEB-7086-6847-1DED-F68A9AEEF5B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C462754-9DFC-C17B-3BAC-8575764AB224}"/>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340126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80368A-754C-A839-4183-BD5DA9BEE71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2348D8F-25D0-F5E9-8011-DC37975C4B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2725202-B2AF-C9B1-195E-06CB2530A80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6ACE577-ED7E-8A64-ADDD-39F6E69850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4BA2CE0-2B55-E0DF-AD08-0F4ABB07E5A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47AA7D1-BE70-EC43-9718-2C61E4791306}"/>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8" name="Θέση υποσέλιδου 7">
            <a:extLst>
              <a:ext uri="{FF2B5EF4-FFF2-40B4-BE49-F238E27FC236}">
                <a16:creationId xmlns:a16="http://schemas.microsoft.com/office/drawing/2014/main" id="{BE0B05B7-ABF0-B40B-4716-E6A5EEA8DE9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B396DECD-0E23-663C-8029-3997F10AC940}"/>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635433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3C695B-F098-BD29-7884-C482519A5B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6744115-879B-561B-7381-ADDE8D525505}"/>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4" name="Θέση υποσέλιδου 3">
            <a:extLst>
              <a:ext uri="{FF2B5EF4-FFF2-40B4-BE49-F238E27FC236}">
                <a16:creationId xmlns:a16="http://schemas.microsoft.com/office/drawing/2014/main" id="{C11B33DA-1E91-AE0D-2A1F-A2361D69DBA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81AC3715-74B5-D372-A80A-9F1ECA3074C2}"/>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4217150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D267D60-F6DA-16CF-3E7D-1673A6BD6D51}"/>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3" name="Θέση υποσέλιδου 2">
            <a:extLst>
              <a:ext uri="{FF2B5EF4-FFF2-40B4-BE49-F238E27FC236}">
                <a16:creationId xmlns:a16="http://schemas.microsoft.com/office/drawing/2014/main" id="{F1A43497-E1CB-1418-AB8B-C2427D87C00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25D0B17-4B8A-560D-DABD-208ADDAA7B8E}"/>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2350321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3C870A-45AC-52BE-6D85-BFD285D45F9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AEC65D5-DFFA-E8B9-CFC9-DC20C0B021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651203E-8259-9674-C2B3-6A9FE06D51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A817A58-BA00-9205-3BFA-41832D527AC5}"/>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6" name="Θέση υποσέλιδου 5">
            <a:extLst>
              <a:ext uri="{FF2B5EF4-FFF2-40B4-BE49-F238E27FC236}">
                <a16:creationId xmlns:a16="http://schemas.microsoft.com/office/drawing/2014/main" id="{F2920B27-0840-B7E7-7057-268A731F25F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C25563B-55D1-EB17-DA73-88C184E7AD6B}"/>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408858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2F9876-135A-868C-8ED5-9B209AB7C55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DB7C68D-C00A-CD78-D7EB-0B956D3CC4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415839D-F982-B074-71A2-92F33E961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B8751217-F890-167A-AA28-9F7C17999EE9}"/>
              </a:ext>
            </a:extLst>
          </p:cNvPr>
          <p:cNvSpPr>
            <a:spLocks noGrp="1"/>
          </p:cNvSpPr>
          <p:nvPr>
            <p:ph type="dt" sz="half" idx="10"/>
          </p:nvPr>
        </p:nvSpPr>
        <p:spPr/>
        <p:txBody>
          <a:bodyPr/>
          <a:lstStyle/>
          <a:p>
            <a:fld id="{D06901CF-07C0-4B40-86CE-C9B48704DD4C}" type="datetimeFigureOut">
              <a:rPr lang="el-GR" smtClean="0"/>
              <a:t>10/3/2023</a:t>
            </a:fld>
            <a:endParaRPr lang="el-GR"/>
          </a:p>
        </p:txBody>
      </p:sp>
      <p:sp>
        <p:nvSpPr>
          <p:cNvPr id="6" name="Θέση υποσέλιδου 5">
            <a:extLst>
              <a:ext uri="{FF2B5EF4-FFF2-40B4-BE49-F238E27FC236}">
                <a16:creationId xmlns:a16="http://schemas.microsoft.com/office/drawing/2014/main" id="{75339BCC-8963-17F3-8117-8CC04F01C69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301C199-3BCA-06A0-5932-B11707524F5A}"/>
              </a:ext>
            </a:extLst>
          </p:cNvPr>
          <p:cNvSpPr>
            <a:spLocks noGrp="1"/>
          </p:cNvSpPr>
          <p:nvPr>
            <p:ph type="sldNum" sz="quarter" idx="12"/>
          </p:nvPr>
        </p:nvSpPr>
        <p:spPr/>
        <p:txBody>
          <a:bodyPr/>
          <a:lstStyle/>
          <a:p>
            <a:fld id="{90942445-A37E-4793-B1F9-8CB3B5E7DF9A}" type="slidenum">
              <a:rPr lang="el-GR" smtClean="0"/>
              <a:t>‹#›</a:t>
            </a:fld>
            <a:endParaRPr lang="el-GR"/>
          </a:p>
        </p:txBody>
      </p:sp>
    </p:spTree>
    <p:extLst>
      <p:ext uri="{BB962C8B-B14F-4D97-AF65-F5344CB8AC3E}">
        <p14:creationId xmlns:p14="http://schemas.microsoft.com/office/powerpoint/2010/main" val="16471035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520E3677-8C9E-F818-A0E2-198715388E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5346B8B-4B72-CE7D-823D-7B3159480B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BA6A697-1AEB-40D1-1D11-7E51A869ED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901CF-07C0-4B40-86CE-C9B48704DD4C}" type="datetimeFigureOut">
              <a:rPr lang="el-GR" smtClean="0"/>
              <a:t>10/3/2023</a:t>
            </a:fld>
            <a:endParaRPr lang="el-GR"/>
          </a:p>
        </p:txBody>
      </p:sp>
      <p:sp>
        <p:nvSpPr>
          <p:cNvPr id="5" name="Θέση υποσέλιδου 4">
            <a:extLst>
              <a:ext uri="{FF2B5EF4-FFF2-40B4-BE49-F238E27FC236}">
                <a16:creationId xmlns:a16="http://schemas.microsoft.com/office/drawing/2014/main" id="{50C509F8-C12F-A612-5968-22AEC14EA2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D521E8A5-B2B5-892B-C6CB-E41675821E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42445-A37E-4793-B1F9-8CB3B5E7DF9A}" type="slidenum">
              <a:rPr lang="el-GR" smtClean="0"/>
              <a:t>‹#›</a:t>
            </a:fld>
            <a:endParaRPr lang="el-GR"/>
          </a:p>
        </p:txBody>
      </p:sp>
    </p:spTree>
    <p:extLst>
      <p:ext uri="{BB962C8B-B14F-4D97-AF65-F5344CB8AC3E}">
        <p14:creationId xmlns:p14="http://schemas.microsoft.com/office/powerpoint/2010/main" val="3330214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reek-language.gr/greekLang/modern_greek/tools/lexica/triantafyllides/search.html?lq=%CE%B4%CE%B9%CE%B1%CF%80%CE%B9%CF%83%CF%84%CE%B5%CF%85%CF%84%CE%AE%CF%81%CE%B9%CE%BF&amp;dq=" TargetMode="External"/><Relationship Id="rId2" Type="http://schemas.openxmlformats.org/officeDocument/2006/relationships/hyperlink" Target="https://www.youtube.com/watch?v=Q_srzTPSups&amp;ab_channel=PressandInformationOffice%2CRepublicofCypru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file:///C:\Users\User\Downloads\FEK-2021-Tefxos%20B-04961-downloaded%20-28_10_202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D89AE7-42A0-AD38-58F9-80B968859678}"/>
              </a:ext>
            </a:extLst>
          </p:cNvPr>
          <p:cNvSpPr>
            <a:spLocks noGrp="1"/>
          </p:cNvSpPr>
          <p:nvPr>
            <p:ph type="ctrTitle"/>
          </p:nvPr>
        </p:nvSpPr>
        <p:spPr>
          <a:xfrm>
            <a:off x="0" y="-1"/>
            <a:ext cx="12192000" cy="5043055"/>
          </a:xfrm>
        </p:spPr>
        <p:txBody>
          <a:bodyPr>
            <a:normAutofit fontScale="90000"/>
          </a:bodyPr>
          <a:lstStyle/>
          <a:p>
            <a:pPr marL="457200" algn="ctr">
              <a:lnSpc>
                <a:spcPct val="107000"/>
              </a:lnSpc>
            </a:pPr>
            <a:br>
              <a:rPr lang="el-GR" sz="3100" b="1" dirty="0"/>
            </a:br>
            <a:br>
              <a:rPr lang="el-GR" sz="3100" b="1" dirty="0"/>
            </a:br>
            <a:br>
              <a:rPr lang="el-GR" sz="3100" b="1" dirty="0"/>
            </a:br>
            <a:r>
              <a:rPr lang="el-GR" sz="3100" b="1" dirty="0"/>
              <a:t>ΕΚΚΛΗΣΙΑΣΤΙΚΗ ΕΘΙΜΟΤΥΠΙΑ</a:t>
            </a:r>
            <a:br>
              <a:rPr lang="el-GR" sz="3100" b="1" dirty="0"/>
            </a:br>
            <a:r>
              <a:rPr lang="el-GR" sz="3100" b="1" dirty="0"/>
              <a:t>ΕΝΟΤΗΤΑ 2</a:t>
            </a:r>
            <a:r>
              <a:rPr lang="el-GR" sz="3100" b="1" baseline="30000" dirty="0"/>
              <a:t>Η</a:t>
            </a:r>
            <a:r>
              <a:rPr lang="el-GR" sz="3100" b="1" dirty="0"/>
              <a:t> </a:t>
            </a:r>
            <a:br>
              <a:rPr lang="el-GR" sz="3100" b="1" dirty="0"/>
            </a:br>
            <a:r>
              <a:rPr lang="el-GR" sz="3100" b="1" dirty="0"/>
              <a:t> </a:t>
            </a:r>
            <a:r>
              <a:rPr lang="el-GR" sz="3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Καθορισμός σειράς προβαδίσματος κατά τις επίσημες τελετές και εορτές προσκαλουμένων από τις δημόσιες αρχές, οργανισμούς και ιδρύματα</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100" dirty="0">
                <a:latin typeface="Calibri" panose="020F0502020204030204" pitchFamily="34" charset="0"/>
                <a:ea typeface="Calibri" panose="020F0502020204030204" pitchFamily="34" charset="0"/>
                <a:cs typeface="Times New Roman" panose="02020603050405020304" pitchFamily="18" charset="0"/>
              </a:rPr>
              <a:t> </a:t>
            </a:r>
            <a:r>
              <a:rPr lang="el-GR" sz="3100" dirty="0" err="1">
                <a:effectLst/>
                <a:latin typeface="Calibri" panose="020F0502020204030204" pitchFamily="34" charset="0"/>
                <a:ea typeface="Calibri" panose="020F0502020204030204" pitchFamily="34" charset="0"/>
                <a:cs typeface="Calibri" panose="020F0502020204030204" pitchFamily="34" charset="0"/>
              </a:rPr>
              <a:t>Αρ</a:t>
            </a:r>
            <a:r>
              <a:rPr lang="el-GR" sz="31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100" dirty="0">
                <a:latin typeface="Calibri" panose="020F0502020204030204" pitchFamily="34" charset="0"/>
                <a:ea typeface="Calibri" panose="020F0502020204030204" pitchFamily="34" charset="0"/>
                <a:cs typeface="Times New Roman" panose="02020603050405020304" pitchFamily="18" charset="0"/>
              </a:rPr>
              <a:t> </a:t>
            </a:r>
            <a:r>
              <a:rPr lang="el-GR" sz="3100" dirty="0">
                <a:effectLst/>
                <a:latin typeface="Calibri" panose="020F0502020204030204" pitchFamily="34" charset="0"/>
                <a:ea typeface="Calibri" panose="020F0502020204030204" pitchFamily="34" charset="0"/>
                <a:cs typeface="Calibri" panose="020F0502020204030204" pitchFamily="34" charset="0"/>
              </a:rPr>
              <a:t>ΦΕΚ 801Β</a:t>
            </a:r>
            <a:br>
              <a:rPr lang="el-GR" sz="3100" dirty="0">
                <a:effectLst/>
                <a:latin typeface="Calibri" panose="020F0502020204030204" pitchFamily="34" charset="0"/>
                <a:ea typeface="Calibri" panose="020F0502020204030204" pitchFamily="34" charset="0"/>
                <a:cs typeface="Calibri" panose="020F0502020204030204" pitchFamily="34" charset="0"/>
              </a:rPr>
            </a:br>
            <a:r>
              <a:rPr lang="el-GR" sz="3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Το προβάδισμα του Ελληνικού Κράτους</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endParaRPr lang="el-GR" sz="2800" dirty="0"/>
          </a:p>
        </p:txBody>
      </p:sp>
      <p:sp>
        <p:nvSpPr>
          <p:cNvPr id="3" name="Υπότιτλος 2">
            <a:extLst>
              <a:ext uri="{FF2B5EF4-FFF2-40B4-BE49-F238E27FC236}">
                <a16:creationId xmlns:a16="http://schemas.microsoft.com/office/drawing/2014/main" id="{2C37E502-A616-101C-8051-892C9346EE52}"/>
              </a:ext>
            </a:extLst>
          </p:cNvPr>
          <p:cNvSpPr>
            <a:spLocks noGrp="1"/>
          </p:cNvSpPr>
          <p:nvPr>
            <p:ph type="subTitle" idx="1"/>
          </p:nvPr>
        </p:nvSpPr>
        <p:spPr>
          <a:xfrm>
            <a:off x="1427018" y="5151583"/>
            <a:ext cx="9144000" cy="1655762"/>
          </a:xfrm>
        </p:spPr>
        <p:txBody>
          <a:bodyPr>
            <a:normAutofit lnSpcReduction="10000"/>
          </a:bodyPr>
          <a:lstStyle/>
          <a:p>
            <a:r>
              <a:rPr lang="el-GR" dirty="0"/>
              <a:t>ΔΙΔΑΣΚΟΥΣΑ: ΜΑΡΙΑ ΚΑΡΑΜΠΕΛΙΑ </a:t>
            </a:r>
          </a:p>
          <a:p>
            <a:r>
              <a:rPr lang="el-GR" dirty="0"/>
              <a:t>ΕΞΑΜΗΝΟ: Β’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1433986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F25114-FFBC-57E4-09F7-582383158CD2}"/>
              </a:ext>
            </a:extLst>
          </p:cNvPr>
          <p:cNvSpPr>
            <a:spLocks noGrp="1"/>
          </p:cNvSpPr>
          <p:nvPr>
            <p:ph type="title"/>
          </p:nvPr>
        </p:nvSpPr>
        <p:spPr>
          <a:xfrm>
            <a:off x="0" y="0"/>
            <a:ext cx="12192000" cy="1075748"/>
          </a:xfrm>
        </p:spPr>
        <p:txBody>
          <a:bodyPr>
            <a:normAutofit fontScale="90000"/>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460C0384-44D6-CEA6-5089-92E43DC48612}"/>
              </a:ext>
            </a:extLst>
          </p:cNvPr>
          <p:cNvSpPr>
            <a:spLocks noGrp="1"/>
          </p:cNvSpPr>
          <p:nvPr>
            <p:ph idx="1"/>
          </p:nvPr>
        </p:nvSpPr>
        <p:spPr>
          <a:xfrm>
            <a:off x="0" y="1075748"/>
            <a:ext cx="12192000" cy="5782252"/>
          </a:xfrm>
        </p:spPr>
        <p:txBody>
          <a:bodyPr>
            <a:normAutofit lnSpcReduction="10000"/>
          </a:bodyPr>
          <a:lstStyle/>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Κάθε φορά που παρίσταται αντί του προσκαλούμενου, </a:t>
            </a:r>
            <a:r>
              <a:rPr lang="el-GR" b="1" dirty="0">
                <a:effectLst/>
                <a:latin typeface="Calibri" panose="020F0502020204030204" pitchFamily="34" charset="0"/>
                <a:ea typeface="Calibri" panose="020F0502020204030204" pitchFamily="34" charset="0"/>
                <a:cs typeface="Calibri" panose="020F0502020204030204" pitchFamily="34" charset="0"/>
              </a:rPr>
              <a:t>ο νόμιμος αυτού αναπληρωτής</a:t>
            </a:r>
            <a:r>
              <a:rPr lang="el-GR" dirty="0">
                <a:effectLst/>
                <a:latin typeface="Calibri" panose="020F0502020204030204" pitchFamily="34" charset="0"/>
                <a:ea typeface="Calibri" panose="020F0502020204030204" pitchFamily="34" charset="0"/>
                <a:cs typeface="Calibri" panose="020F0502020204030204" pitchFamily="34" charset="0"/>
              </a:rPr>
              <a:t> λόγω απουσίας ή κωλύματος του προσκαλούμενου, ο νόμιμος αναπληρωτής καταλαμβάνει τη θέση του </a:t>
            </a:r>
            <a:r>
              <a:rPr lang="el-GR" dirty="0" err="1">
                <a:effectLst/>
                <a:latin typeface="Calibri" panose="020F0502020204030204" pitchFamily="34" charset="0"/>
                <a:ea typeface="Calibri" panose="020F0502020204030204" pitchFamily="34" charset="0"/>
                <a:cs typeface="Calibri" panose="020F0502020204030204" pitchFamily="34" charset="0"/>
              </a:rPr>
              <a:t>αναπληρούμενου</a:t>
            </a:r>
            <a:r>
              <a:rPr lang="el-GR" dirty="0">
                <a:effectLst/>
                <a:latin typeface="Calibri" panose="020F0502020204030204" pitchFamily="34" charset="0"/>
                <a:ea typeface="Calibri" panose="020F0502020204030204" pitchFamily="34" charset="0"/>
                <a:cs typeface="Calibri" panose="020F0502020204030204" pitchFamily="34"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Κάθε φορά που δεν δύναται να παραστεί ο προσκαλούμενος, αλλά ορίζεται </a:t>
            </a:r>
            <a:r>
              <a:rPr lang="el-GR" b="1" dirty="0">
                <a:effectLst/>
                <a:latin typeface="Calibri" panose="020F0502020204030204" pitchFamily="34" charset="0"/>
                <a:ea typeface="Calibri" panose="020F0502020204030204" pitchFamily="34" charset="0"/>
                <a:cs typeface="Calibri" panose="020F0502020204030204" pitchFamily="34" charset="0"/>
              </a:rPr>
              <a:t>εκπρόσωπος αυτού</a:t>
            </a:r>
            <a:r>
              <a:rPr lang="el-GR" dirty="0">
                <a:effectLst/>
                <a:latin typeface="Calibri" panose="020F0502020204030204" pitchFamily="34" charset="0"/>
                <a:ea typeface="Calibri" panose="020F0502020204030204" pitchFamily="34" charset="0"/>
                <a:cs typeface="Calibri" panose="020F0502020204030204" pitchFamily="34" charset="0"/>
              </a:rPr>
              <a:t> τότε αυτός δεν θα καταλαμβάνει τη θέση του προσκαλούμενου αλλά τη θέση που ανήκει στον ίδιο.</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Όταν παρίστανται εκτός Αθηνών Υπουργοί ή Υφυπουργοί </a:t>
            </a:r>
            <a:r>
              <a:rPr lang="el-GR" b="1" dirty="0">
                <a:effectLst/>
                <a:latin typeface="Calibri" panose="020F0502020204030204" pitchFamily="34" charset="0"/>
                <a:ea typeface="Calibri" panose="020F0502020204030204" pitchFamily="34" charset="0"/>
                <a:cs typeface="Calibri" panose="020F0502020204030204" pitchFamily="34" charset="0"/>
              </a:rPr>
              <a:t>ως εκπρόσωποι της Κυβέρνησης ή Αρχηγοί των αναγνωρισμένων από τον κανονισμό της Βουλής κομμάτων</a:t>
            </a:r>
            <a:r>
              <a:rPr lang="el-GR" dirty="0">
                <a:effectLst/>
                <a:latin typeface="Calibri" panose="020F0502020204030204" pitchFamily="34" charset="0"/>
                <a:ea typeface="Calibri" panose="020F0502020204030204" pitchFamily="34" charset="0"/>
                <a:cs typeface="Calibri" panose="020F0502020204030204" pitchFamily="34" charset="0"/>
              </a:rPr>
              <a:t> και των κομμάτων που μετέχουν στο Ευρωπαϊκό Κοινοβούλιο </a:t>
            </a:r>
            <a:r>
              <a:rPr lang="el-GR" b="1" dirty="0">
                <a:effectLst/>
                <a:latin typeface="Calibri" panose="020F0502020204030204" pitchFamily="34" charset="0"/>
                <a:ea typeface="Calibri" panose="020F0502020204030204" pitchFamily="34" charset="0"/>
                <a:cs typeface="Calibri" panose="020F0502020204030204" pitchFamily="34" charset="0"/>
              </a:rPr>
              <a:t>ή οι νόμιμοι αναπληρωτές τους</a:t>
            </a:r>
            <a:r>
              <a:rPr lang="el-GR" dirty="0">
                <a:effectLst/>
                <a:latin typeface="Calibri" panose="020F0502020204030204" pitchFamily="34" charset="0"/>
                <a:ea typeface="Calibri" panose="020F0502020204030204" pitchFamily="34" charset="0"/>
                <a:cs typeface="Calibri" panose="020F0502020204030204" pitchFamily="34" charset="0"/>
              </a:rPr>
              <a:t> ή Βουλευτές ως εκπρόσωποι της Βουλής ή Ξένοι Πρέσβεις </a:t>
            </a:r>
            <a:r>
              <a:rPr lang="el-GR"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τοποθετούνται σύμφωνα με τη σειρά προβαδίσματος που ισχύει στην Αθήνα</a:t>
            </a:r>
            <a:r>
              <a:rPr lang="el-GR" dirty="0">
                <a:effectLst/>
                <a:latin typeface="Calibri" panose="020F0502020204030204" pitchFamily="34" charset="0"/>
                <a:ea typeface="Calibri" panose="020F0502020204030204" pitchFamily="34" charset="0"/>
                <a:cs typeface="Calibri" panose="020F0502020204030204" pitchFamily="34" charset="0"/>
              </a:rPr>
              <a:t>.</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00457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5DDC9BA-CDD8-FD98-0E34-7EC8DB0BDECB}"/>
              </a:ext>
            </a:extLst>
          </p:cNvPr>
          <p:cNvSpPr>
            <a:spLocks noGrp="1"/>
          </p:cNvSpPr>
          <p:nvPr>
            <p:ph type="title"/>
          </p:nvPr>
        </p:nvSpPr>
        <p:spPr>
          <a:xfrm>
            <a:off x="0" y="18256"/>
            <a:ext cx="12192000" cy="646762"/>
          </a:xfrm>
        </p:spPr>
        <p:txBody>
          <a:bodyPr>
            <a:noAutofit/>
          </a:bodyPr>
          <a:lstStyle/>
          <a:p>
            <a:pPr algn="ctr"/>
            <a:r>
              <a:rPr lang="el-GR" sz="24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400" dirty="0">
                <a:effectLst/>
                <a:latin typeface="Calibri" panose="020F0502020204030204" pitchFamily="34" charset="0"/>
                <a:ea typeface="Calibri" panose="020F0502020204030204" pitchFamily="34" charset="0"/>
                <a:cs typeface="Times New Roman" panose="02020603050405020304" pitchFamily="18" charset="0"/>
              </a:rPr>
            </a:br>
            <a:r>
              <a:rPr lang="el-GR" sz="24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err="1">
                <a:effectLst/>
                <a:latin typeface="Calibri" panose="020F0502020204030204" pitchFamily="34" charset="0"/>
                <a:ea typeface="Calibri" panose="020F0502020204030204" pitchFamily="34" charset="0"/>
                <a:cs typeface="Calibri" panose="020F0502020204030204" pitchFamily="34" charset="0"/>
              </a:rPr>
              <a:t>Αρ</a:t>
            </a:r>
            <a:r>
              <a:rPr lang="el-GR" sz="24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2400" dirty="0"/>
          </a:p>
        </p:txBody>
      </p:sp>
      <p:sp>
        <p:nvSpPr>
          <p:cNvPr id="3" name="Θέση περιεχομένου 2">
            <a:extLst>
              <a:ext uri="{FF2B5EF4-FFF2-40B4-BE49-F238E27FC236}">
                <a16:creationId xmlns:a16="http://schemas.microsoft.com/office/drawing/2014/main" id="{1EE1BE1D-B205-9576-9C59-BE320A778DAE}"/>
              </a:ext>
            </a:extLst>
          </p:cNvPr>
          <p:cNvSpPr>
            <a:spLocks noGrp="1"/>
          </p:cNvSpPr>
          <p:nvPr>
            <p:ph idx="1"/>
          </p:nvPr>
        </p:nvSpPr>
        <p:spPr>
          <a:xfrm>
            <a:off x="0" y="665018"/>
            <a:ext cx="12192000" cy="6174727"/>
          </a:xfrm>
        </p:spPr>
        <p:txBody>
          <a:bodyPr>
            <a:normAutofit fontScale="55000" lnSpcReduction="20000"/>
          </a:bodyPr>
          <a:lstStyle/>
          <a:p>
            <a:pPr indent="0" algn="just">
              <a:lnSpc>
                <a:spcPct val="107000"/>
              </a:lnSpc>
              <a:buNone/>
            </a:pPr>
            <a:r>
              <a:rPr lang="el-GR" sz="3800" b="1" dirty="0">
                <a:effectLst/>
                <a:latin typeface="Calibri" panose="020F0502020204030204" pitchFamily="34" charset="0"/>
                <a:ea typeface="Calibri" panose="020F0502020204030204" pitchFamily="34" charset="0"/>
                <a:cs typeface="Calibri" panose="020F0502020204030204" pitchFamily="34" charset="0"/>
              </a:rPr>
              <a:t>Πρωτεύουσες Νομών ή Έδρες Νομαρχιών</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Μητροπολίτης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Γενικός Γραμματέας Περιφέρειας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Βουλευτές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Πρόεδρος και Εισαγγελέας Εφετών</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Πρόεδρος Εφετών Διοικητικών Δικαστηρίων</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Στρατηγός ή Ανώτερος διοικητής της Φρουράς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Πρόεδρος Διευρυμένης Νομαρχιακής Αυτοδιοίκησης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Νομάρχης</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3800" dirty="0">
                <a:effectLst/>
                <a:latin typeface="Calibri" panose="020F0502020204030204" pitchFamily="34" charset="0"/>
                <a:ea typeface="Calibri" panose="020F0502020204030204" pitchFamily="34" charset="0"/>
                <a:cs typeface="Calibri" panose="020F0502020204030204" pitchFamily="34" charset="0"/>
              </a:rPr>
              <a:t>Δήμαρχος</a:t>
            </a: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Πρώην Υπουργοί Πολιτικών και Υπηρεσιακών Κυβερνήσεων Κοινοβουλευτικών Περιόδων</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Πρυτάνεις ή Πρόεδροι Διοικουσών Επιτροπών Ανωτάτων Εκπαιδευτικών Ιδρυμάτων</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Πρόεδρος Νομαρχιακού Συμβουλίου</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Πρόεδρος Δημοτικού Συμβουλίου</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3800" dirty="0">
                <a:effectLst/>
                <a:latin typeface="Calibri" panose="020F0502020204030204" pitchFamily="34" charset="0"/>
                <a:ea typeface="Calibri" panose="020F0502020204030204" pitchFamily="34" charset="0"/>
                <a:cs typeface="Calibri" panose="020F0502020204030204" pitchFamily="34" charset="0"/>
              </a:rPr>
              <a:t>…</a:t>
            </a:r>
            <a:endParaRPr lang="el-GR" sz="3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60610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E7FA1A-0F31-9809-1574-81D8E65F37AA}"/>
              </a:ext>
            </a:extLst>
          </p:cNvPr>
          <p:cNvSpPr>
            <a:spLocks noGrp="1"/>
          </p:cNvSpPr>
          <p:nvPr>
            <p:ph type="title"/>
          </p:nvPr>
        </p:nvSpPr>
        <p:spPr>
          <a:xfrm>
            <a:off x="0" y="1"/>
            <a:ext cx="12192000" cy="720435"/>
          </a:xfrm>
        </p:spPr>
        <p:txBody>
          <a:bodyPr>
            <a:noAutofit/>
          </a:bodyPr>
          <a:lstStyle/>
          <a:p>
            <a:pPr algn="ctr"/>
            <a:r>
              <a:rPr lang="el-GR" sz="24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400" dirty="0">
                <a:effectLst/>
                <a:latin typeface="Calibri" panose="020F0502020204030204" pitchFamily="34" charset="0"/>
                <a:ea typeface="Calibri" panose="020F0502020204030204" pitchFamily="34" charset="0"/>
                <a:cs typeface="Times New Roman" panose="02020603050405020304" pitchFamily="18" charset="0"/>
              </a:rPr>
            </a:br>
            <a:r>
              <a:rPr lang="el-GR" sz="24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err="1">
                <a:effectLst/>
                <a:latin typeface="Calibri" panose="020F0502020204030204" pitchFamily="34" charset="0"/>
                <a:ea typeface="Calibri" panose="020F0502020204030204" pitchFamily="34" charset="0"/>
                <a:cs typeface="Calibri" panose="020F0502020204030204" pitchFamily="34" charset="0"/>
              </a:rPr>
              <a:t>Αρ</a:t>
            </a:r>
            <a:r>
              <a:rPr lang="el-GR" sz="24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400" dirty="0">
                <a:latin typeface="Calibri" panose="020F0502020204030204" pitchFamily="34" charset="0"/>
                <a:ea typeface="Calibri" panose="020F0502020204030204" pitchFamily="34" charset="0"/>
                <a:cs typeface="Times New Roman" panose="02020603050405020304" pitchFamily="18" charset="0"/>
              </a:rPr>
              <a:t> </a:t>
            </a:r>
            <a:r>
              <a:rPr lang="el-GR" sz="24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2400" dirty="0"/>
          </a:p>
        </p:txBody>
      </p:sp>
      <p:sp>
        <p:nvSpPr>
          <p:cNvPr id="3" name="Θέση περιεχομένου 2">
            <a:extLst>
              <a:ext uri="{FF2B5EF4-FFF2-40B4-BE49-F238E27FC236}">
                <a16:creationId xmlns:a16="http://schemas.microsoft.com/office/drawing/2014/main" id="{6EF0D04B-CEEA-BB54-154F-05E8F2EAD082}"/>
              </a:ext>
            </a:extLst>
          </p:cNvPr>
          <p:cNvSpPr>
            <a:spLocks noGrp="1"/>
          </p:cNvSpPr>
          <p:nvPr>
            <p:ph idx="1"/>
          </p:nvPr>
        </p:nvSpPr>
        <p:spPr>
          <a:xfrm>
            <a:off x="0" y="720436"/>
            <a:ext cx="12192000" cy="6137563"/>
          </a:xfrm>
        </p:spPr>
        <p:txBody>
          <a:bodyPr>
            <a:normAutofit fontScale="47500" lnSpcReduction="20000"/>
          </a:bodyPr>
          <a:lstStyle/>
          <a:p>
            <a:pPr marL="457200" algn="just">
              <a:lnSpc>
                <a:spcPct val="107000"/>
              </a:lnSpc>
            </a:pPr>
            <a:r>
              <a:rPr lang="el-GR" sz="4400" dirty="0">
                <a:effectLst/>
                <a:latin typeface="Calibri" panose="020F0502020204030204" pitchFamily="34" charset="0"/>
                <a:ea typeface="Calibri" panose="020F0502020204030204" pitchFamily="34" charset="0"/>
                <a:cs typeface="Calibri" panose="020F0502020204030204" pitchFamily="34" charset="0"/>
              </a:rPr>
              <a:t>Κάθε φορά που παρίσταται αντί του προσκαλούμενου, </a:t>
            </a:r>
            <a:r>
              <a:rPr lang="el-GR" sz="4400" b="1" dirty="0">
                <a:effectLst/>
                <a:latin typeface="Calibri" panose="020F0502020204030204" pitchFamily="34" charset="0"/>
                <a:ea typeface="Calibri" panose="020F0502020204030204" pitchFamily="34" charset="0"/>
                <a:cs typeface="Calibri" panose="020F0502020204030204" pitchFamily="34" charset="0"/>
              </a:rPr>
              <a:t>ο νόμιμος αυτού αναπληρωτής</a:t>
            </a:r>
            <a:r>
              <a:rPr lang="el-GR" sz="4400" dirty="0">
                <a:effectLst/>
                <a:latin typeface="Calibri" panose="020F0502020204030204" pitchFamily="34" charset="0"/>
                <a:ea typeface="Calibri" panose="020F0502020204030204" pitchFamily="34" charset="0"/>
                <a:cs typeface="Calibri" panose="020F0502020204030204" pitchFamily="34" charset="0"/>
              </a:rPr>
              <a:t> λόγω απουσίας ή κωλύματος του προσκαλούμενου, ο νόμιμος αναπληρωτής καταλαμβάνει τη θέση του </a:t>
            </a:r>
            <a:r>
              <a:rPr lang="el-GR" sz="4400" dirty="0" err="1">
                <a:effectLst/>
                <a:latin typeface="Calibri" panose="020F0502020204030204" pitchFamily="34" charset="0"/>
                <a:ea typeface="Calibri" panose="020F0502020204030204" pitchFamily="34" charset="0"/>
                <a:cs typeface="Calibri" panose="020F0502020204030204" pitchFamily="34" charset="0"/>
              </a:rPr>
              <a:t>αναπληρούμενου</a:t>
            </a:r>
            <a:r>
              <a:rPr lang="el-GR" sz="4400" dirty="0">
                <a:effectLst/>
                <a:latin typeface="Calibri" panose="020F0502020204030204" pitchFamily="34" charset="0"/>
                <a:ea typeface="Calibri" panose="020F0502020204030204" pitchFamily="34" charset="0"/>
                <a:cs typeface="Calibri" panose="020F0502020204030204" pitchFamily="34" charset="0"/>
              </a:rPr>
              <a:t>.</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4400" dirty="0">
                <a:effectLst/>
                <a:latin typeface="Calibri" panose="020F0502020204030204" pitchFamily="34" charset="0"/>
                <a:ea typeface="Calibri" panose="020F0502020204030204" pitchFamily="34" charset="0"/>
                <a:cs typeface="Calibri" panose="020F0502020204030204" pitchFamily="34" charset="0"/>
              </a:rPr>
              <a:t>Κάθε φορά που δεν δύναται να παραστεί ο προσκαλούμενος, αλλά ορίζεται </a:t>
            </a:r>
            <a:r>
              <a:rPr lang="el-GR" sz="4400" b="1" dirty="0">
                <a:effectLst/>
                <a:latin typeface="Calibri" panose="020F0502020204030204" pitchFamily="34" charset="0"/>
                <a:ea typeface="Calibri" panose="020F0502020204030204" pitchFamily="34" charset="0"/>
                <a:cs typeface="Calibri" panose="020F0502020204030204" pitchFamily="34" charset="0"/>
              </a:rPr>
              <a:t>εκπρόσωπος αυτού</a:t>
            </a:r>
            <a:r>
              <a:rPr lang="el-GR" sz="4400" dirty="0">
                <a:effectLst/>
                <a:latin typeface="Calibri" panose="020F0502020204030204" pitchFamily="34" charset="0"/>
                <a:ea typeface="Calibri" panose="020F0502020204030204" pitchFamily="34" charset="0"/>
                <a:cs typeface="Calibri" panose="020F0502020204030204" pitchFamily="34" charset="0"/>
              </a:rPr>
              <a:t> τότε αυτός δεν θα καταλαμβάνει τη θέση του προσκαλούμενου αλλά τη θέση που ανήκει στον ίδιο.</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4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Όταν παρίστανται εκτός Αθηνών Υπουργοί ή Υφυπουργοί </a:t>
            </a:r>
            <a:r>
              <a:rPr lang="el-GR" sz="4400" b="1" dirty="0">
                <a:effectLst/>
                <a:latin typeface="Calibri" panose="020F0502020204030204" pitchFamily="34" charset="0"/>
                <a:ea typeface="Calibri" panose="020F0502020204030204" pitchFamily="34" charset="0"/>
                <a:cs typeface="Calibri" panose="020F0502020204030204" pitchFamily="34" charset="0"/>
              </a:rPr>
              <a:t>ως εκπρόσωποι της Κυβέρνησης ή Αρχηγοί των αναγνωρισμένων από τον κανονισμό της Βουλής κομμάτων</a:t>
            </a:r>
            <a:r>
              <a:rPr lang="el-GR" sz="4400" dirty="0">
                <a:effectLst/>
                <a:latin typeface="Calibri" panose="020F0502020204030204" pitchFamily="34" charset="0"/>
                <a:ea typeface="Calibri" panose="020F0502020204030204" pitchFamily="34" charset="0"/>
                <a:cs typeface="Calibri" panose="020F0502020204030204" pitchFamily="34" charset="0"/>
              </a:rPr>
              <a:t> και των κομμάτων που μετέχουν στο Ευρωπαϊκό Κοινοβούλιο </a:t>
            </a:r>
            <a:r>
              <a:rPr lang="el-GR" sz="4400" b="1" dirty="0">
                <a:effectLst/>
                <a:latin typeface="Calibri" panose="020F0502020204030204" pitchFamily="34" charset="0"/>
                <a:ea typeface="Calibri" panose="020F0502020204030204" pitchFamily="34" charset="0"/>
                <a:cs typeface="Calibri" panose="020F0502020204030204" pitchFamily="34" charset="0"/>
              </a:rPr>
              <a:t>ή οι νόμιμοι αναπληρωτές τους</a:t>
            </a:r>
            <a:r>
              <a:rPr lang="el-GR" sz="4400" dirty="0">
                <a:effectLst/>
                <a:latin typeface="Calibri" panose="020F0502020204030204" pitchFamily="34" charset="0"/>
                <a:ea typeface="Calibri" panose="020F0502020204030204" pitchFamily="34" charset="0"/>
                <a:cs typeface="Calibri" panose="020F0502020204030204" pitchFamily="34" charset="0"/>
              </a:rPr>
              <a:t> ή Βουλευτές ως εκπρόσωποι της Βουλής ή Ξένοι Πρέσβεις </a:t>
            </a:r>
            <a:r>
              <a:rPr lang="el-GR" sz="4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τοποθετούνται σύμφωνα με τη σειρά προβαδίσματος που ισχύει στην Αθήνα</a:t>
            </a:r>
            <a:r>
              <a:rPr lang="el-GR" sz="4400" dirty="0">
                <a:effectLst/>
                <a:latin typeface="Calibri" panose="020F0502020204030204" pitchFamily="34" charset="0"/>
                <a:ea typeface="Calibri" panose="020F0502020204030204" pitchFamily="34" charset="0"/>
                <a:cs typeface="Calibri" panose="020F0502020204030204" pitchFamily="34" charset="0"/>
              </a:rPr>
              <a:t>.</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4400" dirty="0">
                <a:effectLst/>
                <a:latin typeface="Calibri" panose="020F0502020204030204" pitchFamily="34" charset="0"/>
                <a:ea typeface="Calibri" panose="020F0502020204030204" pitchFamily="34" charset="0"/>
                <a:cs typeface="Calibri" panose="020F0502020204030204" pitchFamily="34" charset="0"/>
              </a:rPr>
              <a:t>Όταν στις έδρες Νομαρχιών και πρωτεύουσες Νομών παρίστανται Υπουργοί ή Υφυπουργοί έπονται αυτών, ο Γενικός Γραμματέας Περιφέρειας και μετά ακολουθούν οι Βουλευτές.</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4400" dirty="0">
                <a:effectLst/>
                <a:latin typeface="Calibri" panose="020F0502020204030204" pitchFamily="34" charset="0"/>
                <a:ea typeface="Calibri" panose="020F0502020204030204" pitchFamily="34" charset="0"/>
                <a:cs typeface="Calibri" panose="020F0502020204030204" pitchFamily="34" charset="0"/>
              </a:rPr>
              <a:t>Σε περίπτωση κατά την οποία ο Ανώτατος Διοικητής Φρουράς είναι κατώτερος κατά βαθμό των Διοικητών των Διοικήσεων των Σωμάτων Ασφαλείας και Λιμενικού Σώματος που εδρεύουν στην πόλη οι Διοικητές αυτοί τίθενται μετ’ αυτού κατά την καθιερωμένη από τους Στρατιωτικούς κανονισμούς τάξη, βάσει της ιεραρχίας των βαθμών. </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4400" dirty="0">
                <a:effectLst/>
                <a:latin typeface="Calibri" panose="020F0502020204030204" pitchFamily="34" charset="0"/>
                <a:ea typeface="Calibri" panose="020F0502020204030204" pitchFamily="34" charset="0"/>
                <a:cs typeface="Calibri" panose="020F0502020204030204" pitchFamily="34" charset="0"/>
              </a:rPr>
              <a:t>Στις πόλεις έδρες των Πρωτοδικείων μετά τους Βουλευτές τοποθετούνται ο Πρόεδρος και Εισαγγελέας Πρωτοδικών και ο Πρόεδρος Πρωτοδικών Διοικητικών Δικαστηρίων.</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44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Στις τοπικές εορτές το προβάδισμα έχει ο Δήμαρχος της πόλης</a:t>
            </a:r>
            <a:r>
              <a:rPr lang="el-GR" sz="4400" dirty="0">
                <a:effectLst/>
                <a:latin typeface="Calibri" panose="020F0502020204030204" pitchFamily="34" charset="0"/>
                <a:ea typeface="Calibri" panose="020F0502020204030204" pitchFamily="34" charset="0"/>
                <a:cs typeface="Calibri" panose="020F0502020204030204" pitchFamily="34" charset="0"/>
              </a:rPr>
              <a:t>.</a:t>
            </a:r>
            <a:endParaRPr lang="el-GR" sz="4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5854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ACC55B-C7F6-1665-1247-E860732D1FFF}"/>
              </a:ext>
            </a:extLst>
          </p:cNvPr>
          <p:cNvSpPr>
            <a:spLocks noGrp="1"/>
          </p:cNvSpPr>
          <p:nvPr>
            <p:ph type="title"/>
          </p:nvPr>
        </p:nvSpPr>
        <p:spPr>
          <a:xfrm>
            <a:off x="0" y="18256"/>
            <a:ext cx="12192000" cy="965418"/>
          </a:xfrm>
        </p:spPr>
        <p:txBody>
          <a:bodyPr>
            <a:normAutofit/>
          </a:bodyPr>
          <a:lstStyle/>
          <a:p>
            <a:pPr algn="ctr"/>
            <a:r>
              <a:rPr lang="el-GR" sz="28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r>
              <a:rPr lang="el-GR" sz="28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err="1">
                <a:effectLst/>
                <a:latin typeface="Calibri" panose="020F0502020204030204" pitchFamily="34" charset="0"/>
                <a:ea typeface="Calibri" panose="020F0502020204030204" pitchFamily="34" charset="0"/>
                <a:cs typeface="Calibri" panose="020F0502020204030204" pitchFamily="34" charset="0"/>
              </a:rPr>
              <a:t>Αρ</a:t>
            </a:r>
            <a:r>
              <a:rPr lang="el-GR" sz="28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2800" dirty="0"/>
          </a:p>
        </p:txBody>
      </p:sp>
      <p:sp>
        <p:nvSpPr>
          <p:cNvPr id="3" name="Θέση περιεχομένου 2">
            <a:extLst>
              <a:ext uri="{FF2B5EF4-FFF2-40B4-BE49-F238E27FC236}">
                <a16:creationId xmlns:a16="http://schemas.microsoft.com/office/drawing/2014/main" id="{E1C419D1-EBC4-DF70-3507-7ACCB7A081AF}"/>
              </a:ext>
            </a:extLst>
          </p:cNvPr>
          <p:cNvSpPr>
            <a:spLocks noGrp="1"/>
          </p:cNvSpPr>
          <p:nvPr>
            <p:ph idx="1"/>
          </p:nvPr>
        </p:nvSpPr>
        <p:spPr>
          <a:xfrm>
            <a:off x="0" y="886690"/>
            <a:ext cx="12192000" cy="5953053"/>
          </a:xfrm>
        </p:spPr>
        <p:txBody>
          <a:bodyPr/>
          <a:lstStyle/>
          <a:p>
            <a:pPr indent="0" algn="just">
              <a:lnSpc>
                <a:spcPct val="107000"/>
              </a:lnSpc>
              <a:buNone/>
            </a:pPr>
            <a:r>
              <a:rPr lang="el-GR" sz="2000" b="1" dirty="0">
                <a:effectLst/>
                <a:latin typeface="Calibri" panose="020F0502020204030204" pitchFamily="34" charset="0"/>
                <a:ea typeface="Calibri" panose="020F0502020204030204" pitchFamily="34" charset="0"/>
                <a:cs typeface="Calibri" panose="020F0502020204030204" pitchFamily="34" charset="0"/>
              </a:rPr>
              <a:t>Στις λοιπές Πόλεις και Κωμοπόλεις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l-GR" sz="2000" b="1" dirty="0">
                <a:effectLst/>
                <a:latin typeface="Calibri" panose="020F0502020204030204" pitchFamily="34" charset="0"/>
                <a:ea typeface="Calibri" panose="020F0502020204030204" pitchFamily="34" charset="0"/>
                <a:cs typeface="Calibri" panose="020F0502020204030204" pitchFamily="34" charset="0"/>
              </a:rPr>
              <a:t>Α. Έδρες Δήμων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Δήμαρχος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Νομάρχης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Πρόεδρος και Εισαγγελέας Πρωτοδικών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Πρόεδρος Πρωτοδικών Διοικητικών Δικαστηρίων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Ανώτερος Διοικητής Φρουράς (Ανώτερος Αξιωματικός)</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Πρόεδρος και Διοικητικό Συμβούλιο Δικηγορικού Συλλόγου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Πρόεδρος Δημοτικού Συμβουλίου</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Ειρηνοδίκης κατά ιεραρχική τάξη</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Δημοτικό Συμβούλιο</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Πρόεδροι Δ.Σ. Ν.Π.Δ.Δ.</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000" dirty="0">
                <a:effectLst/>
                <a:latin typeface="Calibri" panose="020F0502020204030204" pitchFamily="34" charset="0"/>
                <a:ea typeface="Calibri" panose="020F0502020204030204" pitchFamily="34" charset="0"/>
                <a:cs typeface="Calibri" panose="020F0502020204030204" pitchFamily="34"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853038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EEE18B-964E-F586-66DC-126DABA296F6}"/>
              </a:ext>
            </a:extLst>
          </p:cNvPr>
          <p:cNvSpPr>
            <a:spLocks noGrp="1"/>
          </p:cNvSpPr>
          <p:nvPr>
            <p:ph type="title"/>
          </p:nvPr>
        </p:nvSpPr>
        <p:spPr>
          <a:xfrm>
            <a:off x="0" y="1"/>
            <a:ext cx="12192000" cy="942108"/>
          </a:xfrm>
        </p:spPr>
        <p:txBody>
          <a:bodyPr>
            <a:normAutofit/>
          </a:bodyPr>
          <a:lstStyle/>
          <a:p>
            <a:pPr algn="ctr"/>
            <a:r>
              <a:rPr lang="el-GR" sz="28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r>
              <a:rPr lang="el-GR" sz="28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err="1">
                <a:effectLst/>
                <a:latin typeface="Calibri" panose="020F0502020204030204" pitchFamily="34" charset="0"/>
                <a:ea typeface="Calibri" panose="020F0502020204030204" pitchFamily="34" charset="0"/>
                <a:cs typeface="Calibri" panose="020F0502020204030204" pitchFamily="34" charset="0"/>
              </a:rPr>
              <a:t>Αρ</a:t>
            </a:r>
            <a:r>
              <a:rPr lang="el-GR" sz="28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2800" dirty="0"/>
          </a:p>
        </p:txBody>
      </p:sp>
      <p:sp>
        <p:nvSpPr>
          <p:cNvPr id="3" name="Θέση περιεχομένου 2">
            <a:extLst>
              <a:ext uri="{FF2B5EF4-FFF2-40B4-BE49-F238E27FC236}">
                <a16:creationId xmlns:a16="http://schemas.microsoft.com/office/drawing/2014/main" id="{25CE9079-4D11-6E20-2946-1643C1E7562A}"/>
              </a:ext>
            </a:extLst>
          </p:cNvPr>
          <p:cNvSpPr>
            <a:spLocks noGrp="1"/>
          </p:cNvSpPr>
          <p:nvPr>
            <p:ph idx="1"/>
          </p:nvPr>
        </p:nvSpPr>
        <p:spPr>
          <a:xfrm>
            <a:off x="0" y="817417"/>
            <a:ext cx="12192000" cy="6040583"/>
          </a:xfrm>
        </p:spPr>
        <p:txBody>
          <a:bodyPr>
            <a:noAutofit/>
          </a:bodyPr>
          <a:lstStyle/>
          <a:p>
            <a:pPr indent="0" algn="just">
              <a:lnSpc>
                <a:spcPct val="107000"/>
              </a:lnSpc>
              <a:buNone/>
            </a:pPr>
            <a:r>
              <a:rPr lang="el-GR" sz="2200" b="1" dirty="0">
                <a:effectLst/>
                <a:latin typeface="Calibri" panose="020F0502020204030204" pitchFamily="34" charset="0"/>
                <a:ea typeface="Calibri" panose="020F0502020204030204" pitchFamily="34" charset="0"/>
                <a:cs typeface="Calibri" panose="020F0502020204030204" pitchFamily="34" charset="0"/>
              </a:rPr>
              <a:t>Β. ‘</a:t>
            </a:r>
            <a:r>
              <a:rPr lang="el-GR" sz="2200" b="1" dirty="0" err="1">
                <a:effectLst/>
                <a:latin typeface="Calibri" panose="020F0502020204030204" pitchFamily="34" charset="0"/>
                <a:ea typeface="Calibri" panose="020F0502020204030204" pitchFamily="34" charset="0"/>
                <a:cs typeface="Calibri" panose="020F0502020204030204" pitchFamily="34" charset="0"/>
              </a:rPr>
              <a:t>Εδρες</a:t>
            </a:r>
            <a:r>
              <a:rPr lang="el-GR" sz="2200" b="1" dirty="0">
                <a:effectLst/>
                <a:latin typeface="Calibri" panose="020F0502020204030204" pitchFamily="34" charset="0"/>
                <a:ea typeface="Calibri" panose="020F0502020204030204" pitchFamily="34" charset="0"/>
                <a:cs typeface="Calibri" panose="020F0502020204030204" pitchFamily="34" charset="0"/>
              </a:rPr>
              <a:t> Κοινοτήτων</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Πρόεδρος κοινότητας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Νομάρχης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Ειρηνοδίκης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Ανώτερος Διοικητής Φρουράς (Ανώτερος ή κατώτερος Αξιωματικός)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Κοινοτικό Συμβούλιο</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Προϊστάμενοι Δημοσίων Υπηρεσιών</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Πρόεδροι Νομικών Προσώπων Δημοσίου Δικαίου – Οργανισμών</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Διοικητές Τραπεζών</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Αξιωματικοί των Ενόπλων Δυνάμεων, των Σωμάτων Ασφαλείας και του Λιμενικού Σώματος εν ενεργεία και αποστρατεία με στολή κατά ιεραρχική τάξη</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200" dirty="0">
                <a:effectLst/>
                <a:latin typeface="Calibri" panose="020F0502020204030204" pitchFamily="34" charset="0"/>
                <a:ea typeface="Calibri" panose="020F0502020204030204" pitchFamily="34" charset="0"/>
                <a:cs typeface="Calibri" panose="020F0502020204030204" pitchFamily="34" charset="0"/>
              </a:rPr>
              <a:t>Περιφερειακοί Έφοροι Προσκόπων και Οδηγών με στολή</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200" dirty="0">
                <a:effectLst/>
                <a:latin typeface="Calibri" panose="020F0502020204030204" pitchFamily="34" charset="0"/>
                <a:ea typeface="Calibri" panose="020F0502020204030204" pitchFamily="34" charset="0"/>
                <a:cs typeface="Calibri" panose="020F0502020204030204" pitchFamily="34" charset="0"/>
              </a:rPr>
              <a:t>…</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1592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FB6BEC-B7B4-CB5A-D83F-C66DF15D4074}"/>
              </a:ext>
            </a:extLst>
          </p:cNvPr>
          <p:cNvSpPr>
            <a:spLocks noGrp="1"/>
          </p:cNvSpPr>
          <p:nvPr>
            <p:ph type="title"/>
          </p:nvPr>
        </p:nvSpPr>
        <p:spPr>
          <a:xfrm>
            <a:off x="0" y="1"/>
            <a:ext cx="12192000" cy="581890"/>
          </a:xfrm>
        </p:spPr>
        <p:txBody>
          <a:bodyPr>
            <a:noAutofit/>
          </a:bodyPr>
          <a:lstStyle/>
          <a:p>
            <a:pPr algn="ctr"/>
            <a:r>
              <a:rPr lang="el-GR" sz="28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800" dirty="0">
                <a:effectLst/>
                <a:latin typeface="Calibri" panose="020F0502020204030204" pitchFamily="34" charset="0"/>
                <a:ea typeface="Calibri" panose="020F0502020204030204" pitchFamily="34" charset="0"/>
                <a:cs typeface="Times New Roman" panose="02020603050405020304" pitchFamily="18" charset="0"/>
              </a:rPr>
            </a:br>
            <a:r>
              <a:rPr lang="el-GR" sz="28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err="1">
                <a:effectLst/>
                <a:latin typeface="Calibri" panose="020F0502020204030204" pitchFamily="34" charset="0"/>
                <a:ea typeface="Calibri" panose="020F0502020204030204" pitchFamily="34" charset="0"/>
                <a:cs typeface="Calibri" panose="020F0502020204030204" pitchFamily="34" charset="0"/>
              </a:rPr>
              <a:t>Αρ</a:t>
            </a:r>
            <a:r>
              <a:rPr lang="el-GR" sz="28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800" dirty="0">
                <a:latin typeface="Calibri" panose="020F0502020204030204" pitchFamily="34" charset="0"/>
                <a:ea typeface="Calibri" panose="020F0502020204030204" pitchFamily="34" charset="0"/>
                <a:cs typeface="Times New Roman" panose="02020603050405020304" pitchFamily="18" charset="0"/>
              </a:rPr>
              <a:t> </a:t>
            </a:r>
            <a:r>
              <a:rPr lang="el-GR" sz="28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2800" dirty="0"/>
          </a:p>
        </p:txBody>
      </p:sp>
      <p:sp>
        <p:nvSpPr>
          <p:cNvPr id="3" name="Θέση περιεχομένου 2">
            <a:extLst>
              <a:ext uri="{FF2B5EF4-FFF2-40B4-BE49-F238E27FC236}">
                <a16:creationId xmlns:a16="http://schemas.microsoft.com/office/drawing/2014/main" id="{7D687A30-2200-E862-FDD0-3984E0FC2BCD}"/>
              </a:ext>
            </a:extLst>
          </p:cNvPr>
          <p:cNvSpPr>
            <a:spLocks noGrp="1"/>
          </p:cNvSpPr>
          <p:nvPr>
            <p:ph idx="1"/>
          </p:nvPr>
        </p:nvSpPr>
        <p:spPr>
          <a:xfrm>
            <a:off x="0" y="581890"/>
            <a:ext cx="12192000" cy="6276109"/>
          </a:xfrm>
        </p:spPr>
        <p:txBody>
          <a:bodyPr>
            <a:noAutofit/>
          </a:bodyPr>
          <a:lstStyle/>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Κάθε φορά που παρίσταται αντί του προσκαλούμενου, </a:t>
            </a:r>
            <a:r>
              <a:rPr lang="el-GR" sz="1700" b="1" dirty="0">
                <a:effectLst/>
                <a:latin typeface="Calibri" panose="020F0502020204030204" pitchFamily="34" charset="0"/>
                <a:ea typeface="Calibri" panose="020F0502020204030204" pitchFamily="34" charset="0"/>
                <a:cs typeface="Calibri" panose="020F0502020204030204" pitchFamily="34" charset="0"/>
              </a:rPr>
              <a:t>ο νόμιμος αυτού αναπληρωτής</a:t>
            </a:r>
            <a:r>
              <a:rPr lang="el-GR" sz="1700" dirty="0">
                <a:effectLst/>
                <a:latin typeface="Calibri" panose="020F0502020204030204" pitchFamily="34" charset="0"/>
                <a:ea typeface="Calibri" panose="020F0502020204030204" pitchFamily="34" charset="0"/>
                <a:cs typeface="Calibri" panose="020F0502020204030204" pitchFamily="34" charset="0"/>
              </a:rPr>
              <a:t> λόγω απουσίας ή κωλύματος του προσκαλούμενου, ο νόμιμος αναπληρωτής καταλαμβάνει τη θέση του </a:t>
            </a:r>
            <a:r>
              <a:rPr lang="el-GR" sz="1700" dirty="0" err="1">
                <a:effectLst/>
                <a:latin typeface="Calibri" panose="020F0502020204030204" pitchFamily="34" charset="0"/>
                <a:ea typeface="Calibri" panose="020F0502020204030204" pitchFamily="34" charset="0"/>
                <a:cs typeface="Calibri" panose="020F0502020204030204" pitchFamily="34" charset="0"/>
              </a:rPr>
              <a:t>αναπληρούμενου</a:t>
            </a:r>
            <a:r>
              <a:rPr lang="el-GR" sz="1700" dirty="0">
                <a:effectLst/>
                <a:latin typeface="Calibri" panose="020F0502020204030204" pitchFamily="34" charset="0"/>
                <a:ea typeface="Calibri" panose="020F0502020204030204" pitchFamily="34" charset="0"/>
                <a:cs typeface="Calibri" panose="020F0502020204030204" pitchFamily="34" charset="0"/>
              </a:rPr>
              <a:t>.</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Κάθε φορά που δεν δύναται να παραστεί ο προσκαλούμενος, αλλά ορίζεται </a:t>
            </a:r>
            <a:r>
              <a:rPr lang="el-GR" sz="1700" b="1" dirty="0">
                <a:effectLst/>
                <a:latin typeface="Calibri" panose="020F0502020204030204" pitchFamily="34" charset="0"/>
                <a:ea typeface="Calibri" panose="020F0502020204030204" pitchFamily="34" charset="0"/>
                <a:cs typeface="Calibri" panose="020F0502020204030204" pitchFamily="34" charset="0"/>
              </a:rPr>
              <a:t>εκπρόσωπος αυτού</a:t>
            </a:r>
            <a:r>
              <a:rPr lang="el-GR" sz="1700" dirty="0">
                <a:effectLst/>
                <a:latin typeface="Calibri" panose="020F0502020204030204" pitchFamily="34" charset="0"/>
                <a:ea typeface="Calibri" panose="020F0502020204030204" pitchFamily="34" charset="0"/>
                <a:cs typeface="Calibri" panose="020F0502020204030204" pitchFamily="34" charset="0"/>
              </a:rPr>
              <a:t> τότε αυτός δεν θα καταλαμβάνει τη θέση του προσκαλούμενου αλλά τη θέση που ανήκει στον ίδιο.</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Όταν παρίστανται εκτός Αθηνών Υπουργοί ή Υφυπουργοί </a:t>
            </a:r>
            <a:r>
              <a:rPr lang="el-GR" sz="1700" b="1" dirty="0">
                <a:effectLst/>
                <a:latin typeface="Calibri" panose="020F0502020204030204" pitchFamily="34" charset="0"/>
                <a:ea typeface="Calibri" panose="020F0502020204030204" pitchFamily="34" charset="0"/>
                <a:cs typeface="Calibri" panose="020F0502020204030204" pitchFamily="34" charset="0"/>
              </a:rPr>
              <a:t>ως εκπρόσωποι της Κυβέρνησης ή Αρχηγοί των αναγνωρισμένων από τον κανονισμό της Βουλής κομμάτων</a:t>
            </a:r>
            <a:r>
              <a:rPr lang="el-GR" sz="1700" dirty="0">
                <a:effectLst/>
                <a:latin typeface="Calibri" panose="020F0502020204030204" pitchFamily="34" charset="0"/>
                <a:ea typeface="Calibri" panose="020F0502020204030204" pitchFamily="34" charset="0"/>
                <a:cs typeface="Calibri" panose="020F0502020204030204" pitchFamily="34" charset="0"/>
              </a:rPr>
              <a:t> και των κομμάτων που μετέχουν στο Ευρωπαϊκό Κοινοβούλιο </a:t>
            </a:r>
            <a:r>
              <a:rPr lang="el-GR" sz="1700" b="1" dirty="0">
                <a:effectLst/>
                <a:latin typeface="Calibri" panose="020F0502020204030204" pitchFamily="34" charset="0"/>
                <a:ea typeface="Calibri" panose="020F0502020204030204" pitchFamily="34" charset="0"/>
                <a:cs typeface="Calibri" panose="020F0502020204030204" pitchFamily="34" charset="0"/>
              </a:rPr>
              <a:t>ή οι νόμιμοι αναπληρωτές τους</a:t>
            </a:r>
            <a:r>
              <a:rPr lang="el-GR" sz="1700" dirty="0">
                <a:effectLst/>
                <a:latin typeface="Calibri" panose="020F0502020204030204" pitchFamily="34" charset="0"/>
                <a:ea typeface="Calibri" panose="020F0502020204030204" pitchFamily="34" charset="0"/>
                <a:cs typeface="Calibri" panose="020F0502020204030204" pitchFamily="34" charset="0"/>
              </a:rPr>
              <a:t> ή Βουλευτές ως εκπρόσωποι της Βουλής ή Ξένοι Πρέσβεις </a:t>
            </a:r>
            <a:r>
              <a:rPr lang="el-GR" sz="17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τοποθετούνται σύμφωνα με τη σειρά προβαδίσματος που ισχύει στην Αθήνα</a:t>
            </a:r>
            <a:r>
              <a:rPr lang="el-GR" sz="1700" dirty="0">
                <a:effectLst/>
                <a:latin typeface="Calibri" panose="020F0502020204030204" pitchFamily="34" charset="0"/>
                <a:ea typeface="Calibri" panose="020F0502020204030204" pitchFamily="34" charset="0"/>
                <a:cs typeface="Calibri" panose="020F0502020204030204" pitchFamily="34" charset="0"/>
              </a:rPr>
              <a:t>.</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Σε περίπτωση κατά την οποία ο Ανώτατος Διοικητής Φρουράς είναι κατώτερος κατά βαθμό των Διοικητών των Διοικήσεων των Σωμάτων Ασφαλείας και Λιμενικού Σώματος που εδρεύουν στην πόλη οι Διοικητές αυτοί τίθενται μετ’ αυτού κατά την καθιερωμένη από τους Στρατιωτικούς κανονισμούς τάξη, βάσει της ιεραρχίας των βαθμών. </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Στις έδρες Επαρχείων, ο Έπαρχος καταλαμβάνει θέση αμέσως μετά τον Δήμαρχο ή Πρόεδρο της Κοινότητας, τα δε μέλη του Επαρχιακού Συμβουλίου αμέσως μετά το Δημοτικό ή Κοινοτικό Συμβούλιο.</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Από τη δημοσίευση της απόφασης αυτής καταργείται κάθε άλλη προηγούμενη απόφαση για το ίδιο θέμα.</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Η απόφαση αυτή να δημοσιευτεί στην Εφημερίδα της Κυβερνήσεως.</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Αθήνα, 22 Δεκεμβρίου 1997</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1700" dirty="0">
                <a:effectLst/>
                <a:latin typeface="Calibri" panose="020F0502020204030204" pitchFamily="34" charset="0"/>
                <a:ea typeface="Calibri" panose="020F0502020204030204" pitchFamily="34" charset="0"/>
                <a:cs typeface="Calibri" panose="020F0502020204030204" pitchFamily="34" charset="0"/>
              </a:rPr>
              <a:t>Ο ΥΦΥΠΟΥΡΓΟΣ</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1700" dirty="0">
                <a:effectLst/>
                <a:latin typeface="Calibri" panose="020F0502020204030204" pitchFamily="34" charset="0"/>
                <a:ea typeface="Calibri" panose="020F0502020204030204" pitchFamily="34" charset="0"/>
                <a:cs typeface="Calibri" panose="020F0502020204030204" pitchFamily="34" charset="0"/>
              </a:rPr>
              <a:t>ΛΑΜΠΡΟΣ ΠΑΠΑΔΗΜΑΣ</a:t>
            </a:r>
            <a:endParaRPr lang="el-GR"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281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E82654-1635-C5F1-EB0A-C87CD4D1C195}"/>
              </a:ext>
            </a:extLst>
          </p:cNvPr>
          <p:cNvSpPr>
            <a:spLocks noGrp="1"/>
          </p:cNvSpPr>
          <p:nvPr>
            <p:ph type="title"/>
          </p:nvPr>
        </p:nvSpPr>
        <p:spPr>
          <a:xfrm>
            <a:off x="0" y="0"/>
            <a:ext cx="12192000" cy="1825625"/>
          </a:xfrm>
        </p:spPr>
        <p:txBody>
          <a:bodyPr>
            <a:normAutofit fontScale="90000"/>
          </a:bodyPr>
          <a:lstStyle/>
          <a:p>
            <a:pPr marL="457200" algn="ctr">
              <a:lnSpc>
                <a:spcPct val="107000"/>
              </a:lnSpc>
            </a:pPr>
            <a:br>
              <a:rPr lang="el-G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l-GR" sz="3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Το προβάδισμα του Ελληνικού Κράτους</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r>
              <a:rPr lang="el-GR" sz="31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br>
              <a:rPr lang="el-GR" sz="3100" dirty="0">
                <a:effectLst/>
                <a:latin typeface="Calibri" panose="020F0502020204030204" pitchFamily="34" charset="0"/>
                <a:ea typeface="Calibri" panose="020F0502020204030204" pitchFamily="34" charset="0"/>
                <a:cs typeface="Times New Roman" panose="02020603050405020304" pitchFamily="18" charset="0"/>
              </a:rPr>
            </a:br>
            <a:endParaRPr lang="el-GR" sz="3100" dirty="0"/>
          </a:p>
        </p:txBody>
      </p:sp>
      <p:sp>
        <p:nvSpPr>
          <p:cNvPr id="3" name="Θέση περιεχομένου 2">
            <a:extLst>
              <a:ext uri="{FF2B5EF4-FFF2-40B4-BE49-F238E27FC236}">
                <a16:creationId xmlns:a16="http://schemas.microsoft.com/office/drawing/2014/main" id="{3377D256-615C-E6C5-B5B0-F162A750675B}"/>
              </a:ext>
            </a:extLst>
          </p:cNvPr>
          <p:cNvSpPr>
            <a:spLocks noGrp="1"/>
          </p:cNvSpPr>
          <p:nvPr>
            <p:ph idx="1"/>
          </p:nvPr>
        </p:nvSpPr>
        <p:spPr>
          <a:xfrm>
            <a:off x="0" y="1634836"/>
            <a:ext cx="12192000" cy="5223163"/>
          </a:xfrm>
        </p:spPr>
        <p:txBody>
          <a:bodyPr>
            <a:normAutofit lnSpcReduction="10000"/>
          </a:bodyPr>
          <a:lstStyle/>
          <a:p>
            <a:pPr indent="0" algn="just">
              <a:lnSpc>
                <a:spcPct val="107000"/>
              </a:lnSpc>
              <a:buNone/>
            </a:pPr>
            <a:r>
              <a:rPr lang="el-GR"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Άρθρο 1 </a:t>
            </a:r>
          </a:p>
          <a:p>
            <a:pPr indent="0" algn="just">
              <a:lnSpc>
                <a:spcPct val="107000"/>
              </a:lnSpc>
              <a:buNone/>
            </a:pPr>
            <a:r>
              <a:rPr lang="el-GR"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Σειρά προβαδίσματος </a:t>
            </a:r>
          </a:p>
          <a:p>
            <a:pPr indent="0" algn="just">
              <a:lnSpc>
                <a:spcPct val="107000"/>
              </a:lnSpc>
              <a:buNone/>
            </a:pPr>
            <a:r>
              <a:rPr lang="el-GR" sz="2400" dirty="0">
                <a:effectLst/>
                <a:latin typeface="Calibri" panose="020F0502020204030204" pitchFamily="34" charset="0"/>
                <a:ea typeface="Calibri" panose="020F0502020204030204" pitchFamily="34" charset="0"/>
                <a:cs typeface="Times New Roman" panose="02020603050405020304" pitchFamily="18" charset="0"/>
              </a:rPr>
              <a:t>Καθορίζουμε τη σειρά προβαδίσματος των, κατά τις επίσημες εορτές και τελετές, προσκαλουμένων από τις δημόσιες αρχές, οργανισμούς και ιδρύματα, ως εξής: ΤΜΗΜΑ Α’ </a:t>
            </a: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1. Πρόεδρος της Δημοκρατίας,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2. Πρωθυπουργός,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3. Πρόεδρος της Βουλής,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4. Αρχιεπίσκοπος Αθηνών και Πάσης Ελλάδος,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5. Αρχηγός της Μείζονος Αντιπολίτευσης,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6. Πρώην Πρόεδροι της Δημοκρατίας,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7. Αντιπρόεδροι της Κυβέρνησης, </a:t>
            </a:r>
          </a:p>
          <a:p>
            <a:pPr marL="457200" algn="just">
              <a:lnSpc>
                <a:spcPct val="107000"/>
              </a:lnSpc>
            </a:pP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568309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325B837-FC7D-EC54-C2CD-84A333E6EE18}"/>
              </a:ext>
            </a:extLst>
          </p:cNvPr>
          <p:cNvSpPr>
            <a:spLocks noGrp="1"/>
          </p:cNvSpPr>
          <p:nvPr>
            <p:ph type="title"/>
          </p:nvPr>
        </p:nvSpPr>
        <p:spPr>
          <a:xfrm>
            <a:off x="0" y="0"/>
            <a:ext cx="12192000" cy="1246909"/>
          </a:xfrm>
        </p:spPr>
        <p:txBody>
          <a:bodyPr>
            <a:normAutofit fontScale="90000"/>
          </a:bodyPr>
          <a:lstStyle/>
          <a:p>
            <a:pPr algn="ctr"/>
            <a:r>
              <a:rPr lang="el-GR" sz="36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endParaRPr lang="el-GR" sz="3600" dirty="0"/>
          </a:p>
        </p:txBody>
      </p:sp>
      <p:sp>
        <p:nvSpPr>
          <p:cNvPr id="3" name="Θέση περιεχομένου 2">
            <a:extLst>
              <a:ext uri="{FF2B5EF4-FFF2-40B4-BE49-F238E27FC236}">
                <a16:creationId xmlns:a16="http://schemas.microsoft.com/office/drawing/2014/main" id="{A99B0450-0AF7-2582-6EB9-E8410775B160}"/>
              </a:ext>
            </a:extLst>
          </p:cNvPr>
          <p:cNvSpPr>
            <a:spLocks noGrp="1"/>
          </p:cNvSpPr>
          <p:nvPr>
            <p:ph idx="1"/>
          </p:nvPr>
        </p:nvSpPr>
        <p:spPr>
          <a:xfrm>
            <a:off x="-1" y="1246908"/>
            <a:ext cx="12191999" cy="5611091"/>
          </a:xfrm>
        </p:spPr>
        <p:txBody>
          <a:bodyPr>
            <a:normAutofit lnSpcReduction="10000"/>
          </a:bodyPr>
          <a:lstStyle/>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8. Αρχηγοί των Αναγνωριζομένων από τον Κανονισμό της Βουλής Κομμάτων και των Κομμάτων που μετέχουν στο Ευρωπαϊκό Κοινοβούλιο,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9. Πρώην Πρωθυπουργοί,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10. Πρώην Πρόεδροι της Βουλής,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11. Μέλη της Κυβέρνησης και Υφυπουργοί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12. Πρύτανης Διπλωματικού Σώματος,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13. Έλληνες Αντιπρόεδροι Ευρωπαϊκού Κοινοβουλίου,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14. Αντιπρόεδροι της Βουλής,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15. Έλληνας Επίτροπος στην Ευρωπαϊκή Ένωση και Πρόεδρος των Ευρωπαϊκών Περιφερειών,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16. Βουλευτές,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17. Έλληνες Ευρωβουλευτές, </a:t>
            </a:r>
          </a:p>
        </p:txBody>
      </p:sp>
    </p:spTree>
    <p:extLst>
      <p:ext uri="{BB962C8B-B14F-4D97-AF65-F5344CB8AC3E}">
        <p14:creationId xmlns:p14="http://schemas.microsoft.com/office/powerpoint/2010/main" val="3411081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7F4DFD-1E31-4472-21A3-DCC825743861}"/>
              </a:ext>
            </a:extLst>
          </p:cNvPr>
          <p:cNvSpPr>
            <a:spLocks noGrp="1"/>
          </p:cNvSpPr>
          <p:nvPr>
            <p:ph type="title"/>
          </p:nvPr>
        </p:nvSpPr>
        <p:spPr>
          <a:xfrm>
            <a:off x="0" y="1"/>
            <a:ext cx="12192000" cy="1177636"/>
          </a:xfrm>
        </p:spPr>
        <p:txBody>
          <a:bodyPr>
            <a:normAutofit fontScale="90000"/>
          </a:bodyPr>
          <a:lstStyle/>
          <a:p>
            <a:pPr algn="ct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endParaRPr lang="el-GR" sz="3200" dirty="0"/>
          </a:p>
        </p:txBody>
      </p:sp>
      <p:sp>
        <p:nvSpPr>
          <p:cNvPr id="3" name="Θέση περιεχομένου 2">
            <a:extLst>
              <a:ext uri="{FF2B5EF4-FFF2-40B4-BE49-F238E27FC236}">
                <a16:creationId xmlns:a16="http://schemas.microsoft.com/office/drawing/2014/main" id="{810E890F-265B-31F7-3FF0-79ED4A9229DB}"/>
              </a:ext>
            </a:extLst>
          </p:cNvPr>
          <p:cNvSpPr>
            <a:spLocks noGrp="1"/>
          </p:cNvSpPr>
          <p:nvPr>
            <p:ph idx="1"/>
          </p:nvPr>
        </p:nvSpPr>
        <p:spPr>
          <a:xfrm>
            <a:off x="0" y="1177637"/>
            <a:ext cx="12192000" cy="5680362"/>
          </a:xfrm>
        </p:spPr>
        <p:txBody>
          <a:bodyPr>
            <a:normAutofit fontScale="92500" lnSpcReduction="10000"/>
          </a:bodyPr>
          <a:lstStyle/>
          <a:p>
            <a:pPr marL="457200" algn="just">
              <a:lnSpc>
                <a:spcPct val="107000"/>
              </a:lnSpc>
            </a:pPr>
            <a:r>
              <a:rPr lang="el-GR" sz="2800" dirty="0">
                <a:effectLst/>
                <a:latin typeface="Calibri" panose="020F0502020204030204" pitchFamily="34" charset="0"/>
                <a:ea typeface="Calibri" panose="020F0502020204030204" pitchFamily="34" charset="0"/>
                <a:cs typeface="Times New Roman" panose="02020603050405020304" pitchFamily="18" charset="0"/>
              </a:rPr>
              <a:t>18. Πρόεδροι του Συμβουλίου της Επικρατείας, του Αρείου Πάγου και του Ελεγκτικού Συνεδρίου, </a:t>
            </a:r>
          </a:p>
          <a:p>
            <a:pPr marL="457200" algn="just">
              <a:lnSpc>
                <a:spcPct val="107000"/>
              </a:lnSpc>
              <a:spcAft>
                <a:spcPts val="800"/>
              </a:spcAft>
            </a:pPr>
            <a:r>
              <a:rPr lang="el-GR" sz="2800" dirty="0">
                <a:effectLst/>
                <a:latin typeface="Calibri" panose="020F0502020204030204" pitchFamily="34" charset="0"/>
                <a:ea typeface="Calibri" panose="020F0502020204030204" pitchFamily="34" charset="0"/>
                <a:cs typeface="Times New Roman" panose="02020603050405020304" pitchFamily="18" charset="0"/>
              </a:rPr>
              <a:t>19. Εισαγγελέας του Αρείου Πάγου, </a:t>
            </a:r>
          </a:p>
          <a:p>
            <a:pPr marL="457200" algn="just">
              <a:lnSpc>
                <a:spcPct val="107000"/>
              </a:lnSpc>
            </a:pPr>
            <a:r>
              <a:rPr lang="el-GR" dirty="0">
                <a:effectLst/>
                <a:latin typeface="Calibri" panose="020F0502020204030204" pitchFamily="34" charset="0"/>
                <a:ea typeface="Calibri" panose="020F0502020204030204" pitchFamily="34" charset="0"/>
                <a:cs typeface="Times New Roman" panose="02020603050405020304" pitchFamily="18" charset="0"/>
              </a:rPr>
              <a:t>20. Γενικοί Επίτροποι του Ελεγκτικού Συνεδρίου και των Τακτικών Διοικητικών Δικαστηρίων, Έλληνες Δικαστές του Δικαστηρίου της Ευρωπαϊκής Ένωσης και του Ευρωπαϊκού Δικαστηρίου Ανθρωπίνων Δικαιωμάτων, </a:t>
            </a:r>
          </a:p>
          <a:p>
            <a:pPr marL="457200" algn="just">
              <a:lnSpc>
                <a:spcPct val="107000"/>
              </a:lnSpc>
            </a:pPr>
            <a:r>
              <a:rPr lang="el-GR" dirty="0">
                <a:effectLst/>
                <a:latin typeface="Calibri" panose="020F0502020204030204" pitchFamily="34" charset="0"/>
                <a:ea typeface="Calibri" panose="020F0502020204030204" pitchFamily="34" charset="0"/>
                <a:cs typeface="Times New Roman" panose="02020603050405020304" pitchFamily="18" charset="0"/>
              </a:rPr>
              <a:t>21. Πρόεδρος Νομικού Συμβουλίου του Κράτους, </a:t>
            </a:r>
          </a:p>
          <a:p>
            <a:pPr marL="457200" algn="just">
              <a:lnSpc>
                <a:spcPct val="107000"/>
              </a:lnSpc>
            </a:pPr>
            <a:r>
              <a:rPr lang="el-GR" dirty="0">
                <a:effectLst/>
                <a:latin typeface="Calibri" panose="020F0502020204030204" pitchFamily="34" charset="0"/>
                <a:ea typeface="Calibri" panose="020F0502020204030204" pitchFamily="34" charset="0"/>
                <a:cs typeface="Times New Roman" panose="02020603050405020304" pitchFamily="18" charset="0"/>
              </a:rPr>
              <a:t>22. Αρχηγός ΓΕΕΘΑ </a:t>
            </a:r>
          </a:p>
          <a:p>
            <a:pPr marL="457200" algn="just">
              <a:lnSpc>
                <a:spcPct val="107000"/>
              </a:lnSpc>
            </a:pPr>
            <a:r>
              <a:rPr lang="el-GR" b="1" dirty="0">
                <a:effectLst/>
                <a:latin typeface="Calibri" panose="020F0502020204030204" pitchFamily="34" charset="0"/>
                <a:ea typeface="Calibri" panose="020F0502020204030204" pitchFamily="34" charset="0"/>
                <a:cs typeface="Times New Roman" panose="02020603050405020304" pitchFamily="18" charset="0"/>
              </a:rPr>
              <a:t>23</a:t>
            </a:r>
            <a:r>
              <a:rPr lang="el-GR" dirty="0">
                <a:effectLst/>
                <a:latin typeface="Calibri" panose="020F0502020204030204" pitchFamily="34" charset="0"/>
                <a:ea typeface="Calibri" panose="020F0502020204030204" pitchFamily="34" charset="0"/>
                <a:cs typeface="Times New Roman" panose="02020603050405020304" pitchFamily="18" charset="0"/>
              </a:rPr>
              <a:t>. </a:t>
            </a:r>
            <a:r>
              <a:rPr lang="el-GR" b="1" dirty="0">
                <a:effectLst/>
                <a:latin typeface="Calibri" panose="020F0502020204030204" pitchFamily="34" charset="0"/>
                <a:ea typeface="Calibri" panose="020F0502020204030204" pitchFamily="34" charset="0"/>
                <a:cs typeface="Times New Roman" panose="02020603050405020304" pitchFamily="18" charset="0"/>
              </a:rPr>
              <a:t>Περιφερειάρχης, όταν παρίσταται στην Περιφέρειά του,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b="1" dirty="0">
                <a:effectLst/>
                <a:latin typeface="Calibri" panose="020F0502020204030204" pitchFamily="34" charset="0"/>
                <a:ea typeface="Calibri" panose="020F0502020204030204" pitchFamily="34" charset="0"/>
                <a:cs typeface="Times New Roman" panose="02020603050405020304" pitchFamily="18" charset="0"/>
              </a:rPr>
              <a:t>24. Δήμαρχος, όταν παρίσταται στον Δήμο του,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b="1" dirty="0">
                <a:effectLst/>
                <a:latin typeface="Calibri" panose="020F0502020204030204" pitchFamily="34" charset="0"/>
                <a:ea typeface="Calibri" panose="020F0502020204030204" pitchFamily="34" charset="0"/>
                <a:cs typeface="Times New Roman" panose="02020603050405020304" pitchFamily="18" charset="0"/>
              </a:rPr>
              <a:t>25. Μητροπολίτης, όταν παρίσταται στην έδρα του.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112215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F02A6C-0D42-2C46-C480-ABFE41D80981}"/>
              </a:ext>
            </a:extLst>
          </p:cNvPr>
          <p:cNvSpPr>
            <a:spLocks noGrp="1"/>
          </p:cNvSpPr>
          <p:nvPr>
            <p:ph type="title"/>
          </p:nvPr>
        </p:nvSpPr>
        <p:spPr>
          <a:xfrm>
            <a:off x="0" y="0"/>
            <a:ext cx="12192000" cy="1344325"/>
          </a:xfrm>
        </p:spPr>
        <p:txBody>
          <a:bodyPr>
            <a:normAutofit fontScale="90000"/>
          </a:bodyPr>
          <a:lstStyle/>
          <a:p>
            <a:pPr algn="ct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endParaRPr lang="el-GR" sz="3200" dirty="0"/>
          </a:p>
        </p:txBody>
      </p:sp>
      <p:sp>
        <p:nvSpPr>
          <p:cNvPr id="3" name="Θέση περιεχομένου 2">
            <a:extLst>
              <a:ext uri="{FF2B5EF4-FFF2-40B4-BE49-F238E27FC236}">
                <a16:creationId xmlns:a16="http://schemas.microsoft.com/office/drawing/2014/main" id="{6DC8CBDF-2F8B-761B-5B14-D084E03C4FBB}"/>
              </a:ext>
            </a:extLst>
          </p:cNvPr>
          <p:cNvSpPr>
            <a:spLocks noGrp="1"/>
          </p:cNvSpPr>
          <p:nvPr>
            <p:ph idx="1"/>
          </p:nvPr>
        </p:nvSpPr>
        <p:spPr>
          <a:xfrm>
            <a:off x="-1" y="1177636"/>
            <a:ext cx="12191999" cy="5680364"/>
          </a:xfrm>
        </p:spPr>
        <p:txBody>
          <a:bodyPr>
            <a:normAutofit lnSpcReduction="10000"/>
          </a:bodyPr>
          <a:lstStyle/>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Άρθρο 2 </a:t>
            </a:r>
          </a:p>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Συμπληρωματικές προβλέψεις για την πόλη της Θεσσαλονίκης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Πέραν της προβλεπόμενης σειράς στο προηγούμενο άρθρο, ειδικά για την πόλη της Θεσσαλονίκης ισχύουν τα κάτωθι: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α) Όταν παρίστανται Διαπιστευμένοι Γενικοί Πρόξενοι, τοποθετούνται μετά τον Μητροπολίτη.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β) Όταν παρίσταται ο Πρόεδρος της Εθνικής Σχολής Δικαστών, έπεται των Διαπιστευμένων Γενικών Προξένων.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γ) Όταν παρίστανται ο οικείος Νομικός Σύμβουλος του Κράτους και οι Πρόεδροι και Εισαγγελείς Εφετών και Πρόεδροι Εφετών Διοικητικών Δικαστηρίων και εκπρόσωπος του Ελεγκτικού Συνεδρίου, τοποθετούνται μετά τον Πρόεδρο της Εθνικής Σχολής Δικαστών. </a:t>
            </a:r>
          </a:p>
          <a:p>
            <a:pPr marL="457200" algn="just">
              <a:lnSpc>
                <a:spcPct val="107000"/>
              </a:lnSpc>
              <a:spcAft>
                <a:spcPts val="8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δ) Όταν παρίσταται ο Στρατηγός Διοικητής του Γ’ Σώματος Στρατού, έπεται των Δικαστικών Αρχών. </a:t>
            </a:r>
          </a:p>
          <a:p>
            <a:pPr marL="0" indent="0">
              <a:buNone/>
            </a:pPr>
            <a:endParaRPr lang="el-GR" dirty="0"/>
          </a:p>
        </p:txBody>
      </p:sp>
    </p:spTree>
    <p:extLst>
      <p:ext uri="{BB962C8B-B14F-4D97-AF65-F5344CB8AC3E}">
        <p14:creationId xmlns:p14="http://schemas.microsoft.com/office/powerpoint/2010/main" val="1201934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A7B198-DFB1-69EA-ADD8-3000925878F0}"/>
              </a:ext>
            </a:extLst>
          </p:cNvPr>
          <p:cNvSpPr>
            <a:spLocks noGrp="1"/>
          </p:cNvSpPr>
          <p:nvPr>
            <p:ph type="title"/>
          </p:nvPr>
        </p:nvSpPr>
        <p:spPr>
          <a:xfrm>
            <a:off x="838200" y="18256"/>
            <a:ext cx="10515600" cy="1131672"/>
          </a:xfrm>
        </p:spPr>
        <p:txBody>
          <a:bodyPr>
            <a:normAutofit/>
          </a:bodyPr>
          <a:lstStyle/>
          <a:p>
            <a:pPr algn="ctr"/>
            <a:r>
              <a:rPr lang="el-GR" sz="40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Το προβάδισμα των εν Αθήναις Πρέσβεων</a:t>
            </a:r>
            <a:endParaRPr lang="el-GR" sz="4000" dirty="0"/>
          </a:p>
        </p:txBody>
      </p:sp>
      <p:sp>
        <p:nvSpPr>
          <p:cNvPr id="3" name="Θέση περιεχομένου 2">
            <a:extLst>
              <a:ext uri="{FF2B5EF4-FFF2-40B4-BE49-F238E27FC236}">
                <a16:creationId xmlns:a16="http://schemas.microsoft.com/office/drawing/2014/main" id="{0F5EEC83-D22D-768C-73E2-1E5CDCA2B259}"/>
              </a:ext>
            </a:extLst>
          </p:cNvPr>
          <p:cNvSpPr>
            <a:spLocks noGrp="1"/>
          </p:cNvSpPr>
          <p:nvPr>
            <p:ph idx="1"/>
          </p:nvPr>
        </p:nvSpPr>
        <p:spPr>
          <a:xfrm>
            <a:off x="0" y="1008206"/>
            <a:ext cx="12192000" cy="5831538"/>
          </a:xfrm>
        </p:spPr>
        <p:txBody>
          <a:bodyPr>
            <a:normAutofit fontScale="92500" lnSpcReduction="10000"/>
          </a:bodyPr>
          <a:lstStyle/>
          <a:p>
            <a:pPr algn="just">
              <a:lnSpc>
                <a:spcPct val="107000"/>
              </a:lnSpc>
              <a:spcAft>
                <a:spcPts val="800"/>
              </a:spcAft>
            </a:pPr>
            <a:r>
              <a:rPr lang="el-GR" sz="2400" dirty="0">
                <a:solidFill>
                  <a:srgbClr val="000000"/>
                </a:solidFill>
                <a:effectLst/>
                <a:latin typeface="Palatino Linotype" panose="02040502050505030304" pitchFamily="18" charset="0"/>
                <a:ea typeface="Calibri" panose="020F0502020204030204" pitchFamily="34" charset="0"/>
                <a:cs typeface="Arial" panose="020B0604020202020204" pitchFamily="34" charset="0"/>
              </a:rPr>
              <a:t>Καθορίζεται βάσει της ημερομηνίας υποβολής των Διαπιστευτηρίων αυτών στον Πρόεδρο της Ελληνικής Δημοκρατίας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u="sng" dirty="0">
                <a:solidFill>
                  <a:srgbClr val="0000FF"/>
                </a:solidFill>
                <a:effectLst/>
                <a:latin typeface="Palatino Linotype" panose="02040502050505030304" pitchFamily="18" charset="0"/>
                <a:ea typeface="Calibri" panose="020F0502020204030204" pitchFamily="34" charset="0"/>
                <a:cs typeface="Arial" panose="020B0604020202020204" pitchFamily="34" charset="0"/>
                <a:hlinkClick r:id="rId2"/>
              </a:rPr>
              <a:t>https://www.youtube.com/watch?v=Q_srzTPSups&amp;ab_channel=PressandInformationOffice%2CRepublicofCyprus</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400" b="1" dirty="0">
                <a:solidFill>
                  <a:srgbClr val="333333"/>
                </a:solidFill>
                <a:effectLst/>
                <a:latin typeface="Arial Unicode MS"/>
                <a:ea typeface="Calibri" panose="020F0502020204030204" pitchFamily="34" charset="0"/>
                <a:cs typeface="Times New Roman" panose="02020603050405020304" pitchFamily="18" charset="0"/>
              </a:rPr>
              <a:t>διαπιστευτήριο</a:t>
            </a:r>
            <a:r>
              <a:rPr lang="el-GR" sz="2400" dirty="0">
                <a:solidFill>
                  <a:srgbClr val="333333"/>
                </a:solidFill>
                <a:effectLst/>
                <a:latin typeface="Arial Unicode MS"/>
                <a:ea typeface="Calibri" panose="020F0502020204030204" pitchFamily="34" charset="0"/>
                <a:cs typeface="Times New Roman" panose="02020603050405020304" pitchFamily="18" charset="0"/>
              </a:rPr>
              <a:t> το [</a:t>
            </a:r>
            <a:r>
              <a:rPr lang="el-GR" sz="2400" dirty="0" err="1">
                <a:solidFill>
                  <a:srgbClr val="333333"/>
                </a:solidFill>
                <a:effectLst/>
                <a:latin typeface="Arial Unicode MS"/>
                <a:ea typeface="Calibri" panose="020F0502020204030204" pitchFamily="34" charset="0"/>
                <a:cs typeface="Times New Roman" panose="02020603050405020304" pitchFamily="18" charset="0"/>
              </a:rPr>
              <a:t>δiapisteftírio</a:t>
            </a:r>
            <a:r>
              <a:rPr lang="el-GR" sz="2400" dirty="0">
                <a:solidFill>
                  <a:srgbClr val="333333"/>
                </a:solidFill>
                <a:effectLst/>
                <a:latin typeface="Arial Unicode MS"/>
                <a:ea typeface="Calibri" panose="020F0502020204030204" pitchFamily="34" charset="0"/>
                <a:cs typeface="Times New Roman" panose="02020603050405020304" pitchFamily="18" charset="0"/>
              </a:rPr>
              <a:t>] </a:t>
            </a:r>
            <a:r>
              <a:rPr lang="el-GR" sz="2400" u="sng" dirty="0">
                <a:solidFill>
                  <a:srgbClr val="446688"/>
                </a:solidFill>
                <a:effectLst/>
                <a:latin typeface="Arial Unicode MS"/>
                <a:ea typeface="Calibri" panose="020F0502020204030204" pitchFamily="34" charset="0"/>
                <a:cs typeface="Times New Roman" panose="02020603050405020304" pitchFamily="18" charset="0"/>
              </a:rPr>
              <a:t>Ο40</a:t>
            </a:r>
            <a:r>
              <a:rPr lang="el-GR" sz="2400" dirty="0">
                <a:solidFill>
                  <a:srgbClr val="333333"/>
                </a:solidFill>
                <a:effectLst/>
                <a:latin typeface="Arial Unicode MS"/>
                <a:ea typeface="Calibri" panose="020F0502020204030204" pitchFamily="34" charset="0"/>
                <a:cs typeface="Times New Roman" panose="02020603050405020304" pitchFamily="18" charset="0"/>
              </a:rPr>
              <a:t> (συνήθ. πληθ.) </a:t>
            </a:r>
            <a:r>
              <a:rPr lang="el-GR" sz="2400" b="1" dirty="0">
                <a:solidFill>
                  <a:srgbClr val="333333"/>
                </a:solidFill>
                <a:effectLst/>
                <a:latin typeface="Arial Unicode MS"/>
                <a:ea typeface="Calibri" panose="020F0502020204030204" pitchFamily="34" charset="0"/>
                <a:cs typeface="Times New Roman" panose="02020603050405020304" pitchFamily="18" charset="0"/>
              </a:rPr>
              <a:t>:</a:t>
            </a:r>
            <a:r>
              <a:rPr lang="el-GR" sz="2400" dirty="0">
                <a:solidFill>
                  <a:srgbClr val="333333"/>
                </a:solidFill>
                <a:effectLst/>
                <a:latin typeface="Arial Unicode MS"/>
                <a:ea typeface="Calibri" panose="020F0502020204030204" pitchFamily="34" charset="0"/>
                <a:cs typeface="Times New Roman" panose="02020603050405020304" pitchFamily="18" charset="0"/>
              </a:rPr>
              <a:t> το καθένα από τα έγγραφα με τα οποία </a:t>
            </a:r>
            <a:r>
              <a:rPr lang="el-GR" sz="2400" dirty="0">
                <a:solidFill>
                  <a:srgbClr val="333333"/>
                </a:solidFill>
                <a:effectLst>
                  <a:outerShdw blurRad="38100" dist="38100" dir="2700000" algn="tl">
                    <a:srgbClr val="000000">
                      <a:alpha val="43137"/>
                    </a:srgbClr>
                  </a:outerShdw>
                </a:effectLst>
                <a:latin typeface="Arial Unicode MS"/>
                <a:ea typeface="Calibri" panose="020F0502020204030204" pitchFamily="34" charset="0"/>
                <a:cs typeface="Times New Roman" panose="02020603050405020304" pitchFamily="18" charset="0"/>
              </a:rPr>
              <a:t>διορίζεται κάποιος ως διπλωματικός αντιπρόσωπος</a:t>
            </a:r>
            <a:r>
              <a:rPr lang="el-GR" sz="2400" dirty="0">
                <a:solidFill>
                  <a:srgbClr val="333333"/>
                </a:solidFill>
                <a:effectLst/>
                <a:latin typeface="Arial Unicode MS"/>
                <a:ea typeface="Calibri" panose="020F0502020204030204" pitchFamily="34" charset="0"/>
                <a:cs typeface="Times New Roman" panose="02020603050405020304" pitchFamily="18" charset="0"/>
              </a:rPr>
              <a:t>, κυρίως πρεσβευτής, ενός κράτους σε άλλο: </a:t>
            </a:r>
            <a:r>
              <a:rPr lang="el-GR" sz="2400" i="1" dirty="0">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Ο νέος πρεσβευτής της </a:t>
            </a:r>
            <a:r>
              <a:rPr lang="el-GR" sz="2400" i="1" dirty="0" err="1">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Tουρκίας</a:t>
            </a:r>
            <a:r>
              <a:rPr lang="el-GR" sz="2400" i="1" dirty="0">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 επέδωσε τα διαπιστευτήριά του στον Πρόεδρο της Ελληνικής Δημοκρατίας.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2400" dirty="0">
                <a:solidFill>
                  <a:srgbClr val="333333"/>
                </a:solidFill>
                <a:effectLst/>
                <a:latin typeface="Arial Unicode MS"/>
                <a:ea typeface="Calibri" panose="020F0502020204030204" pitchFamily="34" charset="0"/>
                <a:cs typeface="Times New Roman" panose="02020603050405020304" pitchFamily="18" charset="0"/>
              </a:rPr>
              <a:t>[λόγ. &lt; αρχ. </a:t>
            </a:r>
            <a:r>
              <a:rPr lang="el-GR" sz="2400" i="1" dirty="0" err="1">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διαπιστεύ</a:t>
            </a:r>
            <a:r>
              <a:rPr lang="el-GR" sz="2400" i="1" dirty="0">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(ω)</a:t>
            </a:r>
            <a:r>
              <a:rPr lang="el-GR" sz="2400" dirty="0">
                <a:solidFill>
                  <a:srgbClr val="333333"/>
                </a:solidFill>
                <a:effectLst/>
                <a:latin typeface="Arial Unicode MS"/>
                <a:ea typeface="Calibri" panose="020F0502020204030204" pitchFamily="34" charset="0"/>
                <a:cs typeface="Times New Roman" panose="02020603050405020304" pitchFamily="18" charset="0"/>
              </a:rPr>
              <a:t> (δες στο </a:t>
            </a:r>
            <a:r>
              <a:rPr lang="el-GR" sz="2400" i="1" dirty="0" err="1">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διαπεπιστευμένος</a:t>
            </a:r>
            <a:r>
              <a:rPr lang="el-GR" sz="2400" dirty="0">
                <a:solidFill>
                  <a:srgbClr val="333333"/>
                </a:solidFill>
                <a:effectLst/>
                <a:latin typeface="Arial Unicode MS"/>
                <a:ea typeface="Calibri" panose="020F0502020204030204" pitchFamily="34" charset="0"/>
                <a:cs typeface="Times New Roman" panose="02020603050405020304" pitchFamily="18" charset="0"/>
              </a:rPr>
              <a:t>) </a:t>
            </a:r>
            <a:r>
              <a:rPr lang="el-GR" sz="2400" i="1" dirty="0">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a:t>
            </a:r>
            <a:r>
              <a:rPr lang="el-GR" sz="2400" i="1" dirty="0" err="1">
                <a:solidFill>
                  <a:srgbClr val="333333"/>
                </a:solidFill>
                <a:effectLst/>
                <a:latin typeface="Palatino Linotype" panose="02040502050505030304" pitchFamily="18" charset="0"/>
                <a:ea typeface="Calibri" panose="020F0502020204030204" pitchFamily="34" charset="0"/>
                <a:cs typeface="Times New Roman" panose="02020603050405020304" pitchFamily="18" charset="0"/>
              </a:rPr>
              <a:t>τήριον</a:t>
            </a:r>
            <a:r>
              <a:rPr lang="el-GR" sz="2400" dirty="0">
                <a:solidFill>
                  <a:srgbClr val="333333"/>
                </a:solidFill>
                <a:effectLst/>
                <a:latin typeface="Arial Unicode MS"/>
                <a:ea typeface="Calibri" panose="020F0502020204030204" pitchFamily="34" charset="0"/>
                <a:cs typeface="Times New Roman" panose="02020603050405020304" pitchFamily="18" charset="0"/>
              </a:rPr>
              <a:t> απόδ. γαλλ. </a:t>
            </a:r>
            <a:r>
              <a:rPr lang="el-GR" sz="2400" dirty="0" err="1">
                <a:solidFill>
                  <a:srgbClr val="333333"/>
                </a:solidFill>
                <a:effectLst/>
                <a:latin typeface="Arial Unicode MS"/>
                <a:ea typeface="Calibri" panose="020F0502020204030204" pitchFamily="34" charset="0"/>
                <a:cs typeface="Times New Roman" panose="02020603050405020304" pitchFamily="18" charset="0"/>
              </a:rPr>
              <a:t>lettres</a:t>
            </a:r>
            <a:r>
              <a:rPr lang="el-GR" sz="2400" dirty="0">
                <a:solidFill>
                  <a:srgbClr val="333333"/>
                </a:solidFill>
                <a:effectLst/>
                <a:latin typeface="Arial Unicode MS"/>
                <a:ea typeface="Calibri" panose="020F0502020204030204" pitchFamily="34" charset="0"/>
                <a:cs typeface="Times New Roman" panose="02020603050405020304" pitchFamily="18" charset="0"/>
              </a:rPr>
              <a:t> de </a:t>
            </a:r>
            <a:r>
              <a:rPr lang="el-GR" sz="2400" dirty="0" err="1">
                <a:solidFill>
                  <a:srgbClr val="333333"/>
                </a:solidFill>
                <a:effectLst/>
                <a:latin typeface="Arial Unicode MS"/>
                <a:ea typeface="Calibri" panose="020F0502020204030204" pitchFamily="34" charset="0"/>
                <a:cs typeface="Times New Roman" panose="02020603050405020304" pitchFamily="18" charset="0"/>
              </a:rPr>
              <a:t>créance</a:t>
            </a:r>
            <a:r>
              <a:rPr lang="el-GR" sz="2400" dirty="0">
                <a:solidFill>
                  <a:srgbClr val="333333"/>
                </a:solidFill>
                <a:effectLst/>
                <a:latin typeface="Arial Unicode MS"/>
                <a:ea typeface="Calibri" panose="020F0502020204030204" pitchFamily="34" charset="0"/>
                <a:cs typeface="Times New Roman" panose="02020603050405020304" pitchFamily="18" charset="0"/>
              </a:rPr>
              <a:t> (πληθ.)]</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2400" u="sng" dirty="0">
                <a:solidFill>
                  <a:srgbClr val="0000FF"/>
                </a:solidFill>
                <a:effectLst/>
                <a:latin typeface="Palatino Linotype" panose="02040502050505030304" pitchFamily="18" charset="0"/>
                <a:ea typeface="Calibri" panose="020F0502020204030204" pitchFamily="34" charset="0"/>
                <a:cs typeface="Arial" panose="020B0604020202020204" pitchFamily="34" charset="0"/>
                <a:hlinkClick r:id="rId3"/>
              </a:rPr>
              <a:t>https://www.greek-language.gr/greekLang/modern_greek/tools/lexica/triantafyllides/search.html?lq=%CE%B4%CE%B9%CE%B1%CF%80%CE%B9%CF%83%CF%84%CE%B5%CF%85%CF%84%CE%AE%CF%81%CE%B9%CE%BF&amp;dq=</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27040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262B6B-020F-2FF9-B2CF-14834DDEED5C}"/>
              </a:ext>
            </a:extLst>
          </p:cNvPr>
          <p:cNvSpPr>
            <a:spLocks noGrp="1"/>
          </p:cNvSpPr>
          <p:nvPr>
            <p:ph type="title"/>
          </p:nvPr>
        </p:nvSpPr>
        <p:spPr>
          <a:xfrm>
            <a:off x="0" y="0"/>
            <a:ext cx="12192000" cy="1288907"/>
          </a:xfrm>
        </p:spPr>
        <p:txBody>
          <a:bodyPr>
            <a:normAutofit fontScale="90000"/>
          </a:bodyPr>
          <a:lstStyle/>
          <a:p>
            <a:pPr algn="ct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endParaRPr lang="el-GR" sz="3200" dirty="0"/>
          </a:p>
        </p:txBody>
      </p:sp>
      <p:sp>
        <p:nvSpPr>
          <p:cNvPr id="3" name="Θέση περιεχομένου 2">
            <a:extLst>
              <a:ext uri="{FF2B5EF4-FFF2-40B4-BE49-F238E27FC236}">
                <a16:creationId xmlns:a16="http://schemas.microsoft.com/office/drawing/2014/main" id="{DC5052C5-F975-FD60-9496-B2DDB1E4C063}"/>
              </a:ext>
            </a:extLst>
          </p:cNvPr>
          <p:cNvSpPr>
            <a:spLocks noGrp="1"/>
          </p:cNvSpPr>
          <p:nvPr>
            <p:ph idx="1"/>
          </p:nvPr>
        </p:nvSpPr>
        <p:spPr>
          <a:xfrm>
            <a:off x="0" y="1191490"/>
            <a:ext cx="12192000" cy="5666510"/>
          </a:xfrm>
        </p:spPr>
        <p:txBody>
          <a:bodyPr>
            <a:normAutofit lnSpcReduction="10000"/>
          </a:bodyPr>
          <a:lstStyle/>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Άρθρο 3 </a:t>
            </a:r>
          </a:p>
          <a:p>
            <a:pPr indent="0" algn="just">
              <a:lnSpc>
                <a:spcPct val="107000"/>
              </a:lnSpc>
              <a:buNone/>
            </a:pPr>
            <a:r>
              <a:rPr lang="el-GR" sz="2400" dirty="0">
                <a:effectLst/>
                <a:latin typeface="Calibri" panose="020F0502020204030204" pitchFamily="34" charset="0"/>
                <a:ea typeface="Calibri" panose="020F0502020204030204" pitchFamily="34" charset="0"/>
                <a:cs typeface="Times New Roman" panose="02020603050405020304" pitchFamily="18" charset="0"/>
              </a:rPr>
              <a:t>Ειδικές περιπτώσεις </a:t>
            </a: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1. Σε περίπτωση που δεν παρίσταται ο Πρόεδρος της Δημοκρατίας, αλλά </a:t>
            </a:r>
            <a:r>
              <a:rPr lang="el-GR" sz="2400" b="1" u="sng" dirty="0">
                <a:effectLst/>
                <a:latin typeface="Calibri" panose="020F0502020204030204" pitchFamily="34" charset="0"/>
                <a:ea typeface="Calibri" panose="020F0502020204030204" pitchFamily="34" charset="0"/>
                <a:cs typeface="Times New Roman" panose="02020603050405020304" pitchFamily="18" charset="0"/>
              </a:rPr>
              <a:t>έχει εγγράφως οριστεί Εκπρόσωπος του</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αυτός καταλαμβάνει την προβλεπόμενη θέση του Προέδρου της Δημοκρατίας.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2. Σε περίπτωση που δεν παρίσταται ο Πρωθυπουργός, αλλά </a:t>
            </a:r>
            <a:r>
              <a:rPr lang="el-GR" sz="2400" b="1" u="sng" dirty="0">
                <a:effectLst/>
                <a:latin typeface="Calibri" panose="020F0502020204030204" pitchFamily="34" charset="0"/>
                <a:ea typeface="Calibri" panose="020F0502020204030204" pitchFamily="34" charset="0"/>
                <a:cs typeface="Times New Roman" panose="02020603050405020304" pitchFamily="18" charset="0"/>
              </a:rPr>
              <a:t>έχει εγγράφως οριστεί Εκπρόσωπος του</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αυτός καταλαμβάνει τη προβλεπόμενη θέση του Πρωθυπουργού.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b="1" dirty="0">
                <a:effectLst/>
                <a:latin typeface="Calibri" panose="020F0502020204030204" pitchFamily="34" charset="0"/>
                <a:ea typeface="Calibri" panose="020F0502020204030204" pitchFamily="34" charset="0"/>
                <a:cs typeface="Times New Roman" panose="02020603050405020304" pitchFamily="18" charset="0"/>
              </a:rPr>
              <a:t>3. Σε περίπτωση που δεν παρίσταται ο Πρόεδρος της Βουλής, </a:t>
            </a:r>
            <a:r>
              <a:rPr lang="el-GR" sz="2400" b="1" u="sng" dirty="0">
                <a:effectLst/>
                <a:latin typeface="Calibri" panose="020F0502020204030204" pitchFamily="34" charset="0"/>
                <a:ea typeface="Calibri" panose="020F0502020204030204" pitchFamily="34" charset="0"/>
                <a:cs typeface="Times New Roman" panose="02020603050405020304" pitchFamily="18" charset="0"/>
              </a:rPr>
              <a:t>αλλά έχει εγγράφως οριστεί Εκπρόσωπος του Προέδρου της Βουλής</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αυτός καταλαμβάνει την προβλεπόμενη θέση του Προέδρου της Βουλής.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400" b="1" dirty="0">
                <a:effectLst/>
                <a:latin typeface="Calibri" panose="020F0502020204030204" pitchFamily="34" charset="0"/>
                <a:ea typeface="Calibri" panose="020F0502020204030204" pitchFamily="34" charset="0"/>
                <a:cs typeface="Times New Roman" panose="02020603050405020304" pitchFamily="18" charset="0"/>
              </a:rPr>
              <a:t>4. Σε περίπτωση που δεν παρίσταται ο Αρχιεπίσκοπος Αθηνών και πάσης Ελλάδος, αλλά </a:t>
            </a:r>
            <a:r>
              <a:rPr lang="el-GR" sz="2400" b="1" u="sng" dirty="0">
                <a:effectLst/>
                <a:latin typeface="Calibri" panose="020F0502020204030204" pitchFamily="34" charset="0"/>
                <a:ea typeface="Calibri" panose="020F0502020204030204" pitchFamily="34" charset="0"/>
                <a:cs typeface="Times New Roman" panose="02020603050405020304" pitchFamily="18" charset="0"/>
              </a:rPr>
              <a:t>έχει εγγράφως ορισθεί Εκπρόσωπός Του</a:t>
            </a:r>
            <a:r>
              <a:rPr lang="el-GR" sz="2400" b="1" dirty="0">
                <a:effectLst/>
                <a:latin typeface="Calibri" panose="020F0502020204030204" pitchFamily="34" charset="0"/>
                <a:ea typeface="Calibri" panose="020F0502020204030204" pitchFamily="34" charset="0"/>
                <a:cs typeface="Times New Roman" panose="02020603050405020304" pitchFamily="18" charset="0"/>
              </a:rPr>
              <a:t>, αυτός να καταλαμβάνει την προβλεπόμενη θέση του Αρχιεπισκόπου.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4260824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F8945B-E1C2-74E7-53A2-74C9CA974DA6}"/>
              </a:ext>
            </a:extLst>
          </p:cNvPr>
          <p:cNvSpPr>
            <a:spLocks noGrp="1"/>
          </p:cNvSpPr>
          <p:nvPr>
            <p:ph type="title"/>
          </p:nvPr>
        </p:nvSpPr>
        <p:spPr>
          <a:xfrm>
            <a:off x="0" y="1"/>
            <a:ext cx="12192000" cy="568035"/>
          </a:xfrm>
        </p:spPr>
        <p:txBody>
          <a:bodyPr>
            <a:noAutofit/>
          </a:bodyPr>
          <a:lstStyle/>
          <a:p>
            <a:pPr algn="ctr"/>
            <a:r>
              <a:rPr lang="el-GR" sz="24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2400" dirty="0">
                <a:effectLst/>
                <a:latin typeface="Calibri" panose="020F0502020204030204" pitchFamily="34" charset="0"/>
                <a:ea typeface="Calibri" panose="020F0502020204030204" pitchFamily="34" charset="0"/>
                <a:cs typeface="Times New Roman" panose="02020603050405020304" pitchFamily="18" charset="0"/>
              </a:rPr>
            </a:br>
            <a:r>
              <a:rPr lang="el-GR" sz="2400" dirty="0">
                <a:effectLst/>
                <a:latin typeface="Calibri" panose="020F0502020204030204" pitchFamily="34" charset="0"/>
                <a:ea typeface="Calibri" panose="020F0502020204030204" pitchFamily="34" charset="0"/>
                <a:cs typeface="Times New Roman" panose="02020603050405020304" pitchFamily="18" charset="0"/>
              </a:rPr>
              <a:t>Τεύχος B’ 4961/26.10.2021 ΕΦΗΜΕΡΙ∆Α TΗΣ ΚΥΒΕΡΝΗΣΕΩΣ 64805</a:t>
            </a:r>
            <a:endParaRPr lang="el-GR" sz="2400" dirty="0"/>
          </a:p>
        </p:txBody>
      </p:sp>
      <p:sp>
        <p:nvSpPr>
          <p:cNvPr id="3" name="Θέση περιεχομένου 2">
            <a:extLst>
              <a:ext uri="{FF2B5EF4-FFF2-40B4-BE49-F238E27FC236}">
                <a16:creationId xmlns:a16="http://schemas.microsoft.com/office/drawing/2014/main" id="{5AB62E48-F42F-10E3-A7F5-D81C63E04A2C}"/>
              </a:ext>
            </a:extLst>
          </p:cNvPr>
          <p:cNvSpPr>
            <a:spLocks noGrp="1"/>
          </p:cNvSpPr>
          <p:nvPr>
            <p:ph idx="1"/>
          </p:nvPr>
        </p:nvSpPr>
        <p:spPr>
          <a:xfrm>
            <a:off x="0" y="457199"/>
            <a:ext cx="12192000" cy="6400800"/>
          </a:xfrm>
        </p:spPr>
        <p:txBody>
          <a:bodyPr>
            <a:noAutofit/>
          </a:bodyPr>
          <a:lstStyle/>
          <a:p>
            <a:pPr marL="457200" algn="just">
              <a:lnSpc>
                <a:spcPct val="107000"/>
              </a:lnSpc>
            </a:pPr>
            <a:r>
              <a:rPr lang="el-GR" sz="2200" dirty="0">
                <a:effectLst/>
                <a:latin typeface="Calibri" panose="020F0502020204030204" pitchFamily="34" charset="0"/>
                <a:ea typeface="Calibri" panose="020F0502020204030204" pitchFamily="34" charset="0"/>
                <a:cs typeface="Times New Roman" panose="02020603050405020304" pitchFamily="18" charset="0"/>
              </a:rPr>
              <a:t>5. Σε περίπτωση που </a:t>
            </a:r>
            <a:r>
              <a:rPr lang="el-GR"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Μέλη της Κυβέρνησης ή Γενικοί Γραμματείς Υπουργείων </a:t>
            </a:r>
            <a:r>
              <a:rPr lang="el-GR" sz="2200" dirty="0">
                <a:effectLst/>
                <a:latin typeface="Calibri" panose="020F0502020204030204" pitchFamily="34" charset="0"/>
                <a:ea typeface="Calibri" panose="020F0502020204030204" pitchFamily="34" charset="0"/>
                <a:cs typeface="Times New Roman" panose="02020603050405020304" pitchFamily="18" charset="0"/>
              </a:rPr>
              <a:t>ορίζονται ως εκπρόσωποι της Κυβέρνησης σε </a:t>
            </a:r>
            <a:r>
              <a:rPr lang="el-GR"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τοπικές εορτές</a:t>
            </a:r>
            <a:r>
              <a:rPr lang="el-GR" sz="2200" dirty="0">
                <a:effectLst/>
                <a:latin typeface="Calibri" panose="020F0502020204030204" pitchFamily="34" charset="0"/>
                <a:ea typeface="Calibri" panose="020F0502020204030204" pitchFamily="34" charset="0"/>
                <a:cs typeface="Times New Roman" panose="02020603050405020304" pitchFamily="18" charset="0"/>
              </a:rPr>
              <a:t>, </a:t>
            </a:r>
            <a:r>
              <a:rPr lang="el-GR" sz="2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προηγούνται όλων των τοπικών αρχών</a:t>
            </a:r>
            <a:r>
              <a:rPr lang="el-GR" sz="22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gn="just">
              <a:lnSpc>
                <a:spcPct val="107000"/>
              </a:lnSpc>
            </a:pPr>
            <a:r>
              <a:rPr lang="el-GR" sz="2200" dirty="0">
                <a:effectLst/>
                <a:latin typeface="Calibri" panose="020F0502020204030204" pitchFamily="34" charset="0"/>
                <a:ea typeface="Calibri" panose="020F0502020204030204" pitchFamily="34" charset="0"/>
                <a:cs typeface="Times New Roman" panose="02020603050405020304" pitchFamily="18" charset="0"/>
              </a:rPr>
              <a:t>6. Σε περίπτωση που δεν παρίστανται Αρχηγοί των Αναγνωριζομένων από τον Κανονισμό της Βουλής Κομμάτων ή Κοινοβουλευτικών Ομάδων και των Κομμάτων που μετέχουν στο Ευρωπαϊκό Κοινοβούλιο, αλλά έχουν εγγράφως οριστεί Εκπρόσωποί τους, </a:t>
            </a:r>
            <a:r>
              <a:rPr lang="el-GR" sz="2200" u="sng" dirty="0">
                <a:effectLst/>
                <a:latin typeface="Calibri" panose="020F0502020204030204" pitchFamily="34" charset="0"/>
                <a:ea typeface="Calibri" panose="020F0502020204030204" pitchFamily="34" charset="0"/>
                <a:cs typeface="Times New Roman" panose="02020603050405020304" pitchFamily="18" charset="0"/>
              </a:rPr>
              <a:t>εφόσον είναι βουλευτές, καταλαμβάνουν την θέση των βουλευτών, εάν δεν είναι βουλευτές, τοποθετούνται στο τέλος του Τμήματος</a:t>
            </a:r>
            <a:r>
              <a:rPr lang="el-GR" sz="22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gn="just">
              <a:lnSpc>
                <a:spcPct val="107000"/>
              </a:lnSpc>
            </a:pPr>
            <a:r>
              <a:rPr lang="el-GR" sz="2200" dirty="0">
                <a:effectLst/>
                <a:latin typeface="Calibri" panose="020F0502020204030204" pitchFamily="34" charset="0"/>
                <a:ea typeface="Calibri" panose="020F0502020204030204" pitchFamily="34" charset="0"/>
                <a:cs typeface="Times New Roman" panose="02020603050405020304" pitchFamily="18" charset="0"/>
              </a:rPr>
              <a:t>7. Σε περίπτωση που δεν παρίσταται ο Αρχηγός ΓΕΕΘΑ, αλλά ορίζεται εγγράφως εκπρόσωπός του, αυτός καταλαμβάνει την προβλεπόμενη θέση του Αρχηγού ΓΕΕΘΑ. </a:t>
            </a:r>
          </a:p>
          <a:p>
            <a:pPr marL="457200" algn="just">
              <a:lnSpc>
                <a:spcPct val="107000"/>
              </a:lnSpc>
            </a:pPr>
            <a:r>
              <a:rPr lang="el-GR" sz="2200" dirty="0">
                <a:effectLst/>
                <a:latin typeface="Calibri" panose="020F0502020204030204" pitchFamily="34" charset="0"/>
                <a:ea typeface="Calibri" panose="020F0502020204030204" pitchFamily="34" charset="0"/>
                <a:cs typeface="Times New Roman" panose="02020603050405020304" pitchFamily="18" charset="0"/>
              </a:rPr>
              <a:t>8. Σε λοιπές περιπτώσεις που δε δύναται να παραστεί ο προσκαλούμενος, αλλά ορίζεται, εγγράφως, εκπρόσωπος αυτού, τότε αυτός θα καταλαμβάνει θέση στο τέλος του τμήματος στο οποίο κατατάσσεται ο προσκαλούμενος. </a:t>
            </a:r>
          </a:p>
          <a:p>
            <a:pPr marL="457200" algn="just">
              <a:lnSpc>
                <a:spcPct val="107000"/>
              </a:lnSpc>
            </a:pPr>
            <a:r>
              <a:rPr lang="el-GR" sz="2200" dirty="0">
                <a:effectLst/>
                <a:latin typeface="Calibri" panose="020F0502020204030204" pitchFamily="34" charset="0"/>
                <a:ea typeface="Calibri" panose="020F0502020204030204" pitchFamily="34" charset="0"/>
                <a:cs typeface="Times New Roman" panose="02020603050405020304" pitchFamily="18" charset="0"/>
              </a:rPr>
              <a:t>9. Η σειρά προβαδίσματος εντός της ίδιας κατηγορίας αξιωμάτων καθορίζεται βάσει ισχυουσών ειδικών διατάξεων. </a:t>
            </a:r>
          </a:p>
          <a:p>
            <a:pPr marL="457200" algn="just">
              <a:lnSpc>
                <a:spcPct val="107000"/>
              </a:lnSpc>
              <a:spcAft>
                <a:spcPts val="800"/>
              </a:spcAft>
            </a:pPr>
            <a:r>
              <a:rPr lang="el-GR" sz="2200" dirty="0">
                <a:effectLst/>
                <a:latin typeface="Calibri" panose="020F0502020204030204" pitchFamily="34" charset="0"/>
                <a:ea typeface="Calibri" panose="020F0502020204030204" pitchFamily="34" charset="0"/>
                <a:cs typeface="Times New Roman" panose="02020603050405020304" pitchFamily="18" charset="0"/>
              </a:rPr>
              <a:t>10. Στις Περιφέρειες και Περιφερειακές Ενότητες, οι Πρυτάνεις ή Πρόεδροι Διοικουσών Επιτροπών Ανωτάτων Εκπαιδευτικών Ιδρυμάτων έπονται του Προϊσταμένου του Δικαστικού Γραφείου. </a:t>
            </a:r>
          </a:p>
        </p:txBody>
      </p:sp>
    </p:spTree>
    <p:extLst>
      <p:ext uri="{BB962C8B-B14F-4D97-AF65-F5344CB8AC3E}">
        <p14:creationId xmlns:p14="http://schemas.microsoft.com/office/powerpoint/2010/main" val="2054063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F6A346-8D9A-A9F0-8523-010DDF3FE0B4}"/>
              </a:ext>
            </a:extLst>
          </p:cNvPr>
          <p:cNvSpPr>
            <a:spLocks noGrp="1"/>
          </p:cNvSpPr>
          <p:nvPr>
            <p:ph type="title"/>
          </p:nvPr>
        </p:nvSpPr>
        <p:spPr>
          <a:xfrm>
            <a:off x="0" y="0"/>
            <a:ext cx="12192000" cy="1344325"/>
          </a:xfrm>
        </p:spPr>
        <p:txBody>
          <a:bodyPr>
            <a:normAutofit fontScale="90000"/>
          </a:bodyPr>
          <a:lstStyle/>
          <a:p>
            <a:pPr algn="ct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ΤΗΣ ΚΥΒΕΡΝΗΣΕΩΣ ΤΗΣ ΕΛΛΗΝΙΚΗΣ ∆ΗΜΟΚΡΑΤΙΑΣ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Τεύχος B’ 4961/26.10.2021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Times New Roman" panose="02020603050405020304" pitchFamily="18" charset="0"/>
              </a:rPr>
              <a:t>ΕΦΗΜΕΡΙ∆Α TΗΣ ΚΥΒΕΡΝΗΣΕΩΣ 64805</a:t>
            </a:r>
            <a:endParaRPr lang="el-GR" sz="3200" dirty="0"/>
          </a:p>
        </p:txBody>
      </p:sp>
      <p:sp>
        <p:nvSpPr>
          <p:cNvPr id="3" name="Θέση περιεχομένου 2">
            <a:extLst>
              <a:ext uri="{FF2B5EF4-FFF2-40B4-BE49-F238E27FC236}">
                <a16:creationId xmlns:a16="http://schemas.microsoft.com/office/drawing/2014/main" id="{7D34AC82-E922-E4BD-62DA-6923D4BC4358}"/>
              </a:ext>
            </a:extLst>
          </p:cNvPr>
          <p:cNvSpPr>
            <a:spLocks noGrp="1"/>
          </p:cNvSpPr>
          <p:nvPr>
            <p:ph idx="1"/>
          </p:nvPr>
        </p:nvSpPr>
        <p:spPr>
          <a:xfrm>
            <a:off x="-1" y="1233054"/>
            <a:ext cx="12191999" cy="5624945"/>
          </a:xfrm>
        </p:spPr>
        <p:txBody>
          <a:bodyPr>
            <a:normAutofit fontScale="92500" lnSpcReduction="20000"/>
          </a:bodyPr>
          <a:lstStyle/>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Άρθρο 4 </a:t>
            </a:r>
          </a:p>
          <a:p>
            <a:pPr indent="0" algn="just">
              <a:lnSpc>
                <a:spcPct val="107000"/>
              </a:lnSpc>
              <a:buNone/>
            </a:pPr>
            <a:r>
              <a:rPr lang="el-GR" sz="2400" dirty="0">
                <a:effectLst/>
                <a:latin typeface="Calibri" panose="020F0502020204030204" pitchFamily="34" charset="0"/>
                <a:ea typeface="Calibri" panose="020F0502020204030204" pitchFamily="34" charset="0"/>
                <a:cs typeface="Times New Roman" panose="02020603050405020304" pitchFamily="18" charset="0"/>
              </a:rPr>
              <a:t>Ανώτερος Διοικητής Φρουράς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Ο Ανώτερος Διοικητής φρουράς, όταν παρίσταται στις έδρες των Περιφερειών, Περιφερειακών Ενοτήτων και Δήμων, έπεται των Προέδρων των Δικαστηρίων. Εάν αυτός είναι κατώτερος κατά βαθμό από παρισταμένους Αξιωματικούς των Ενόπλων Δυνάμεων, των Σωμάτων Ασφαλείας ή του Λιμενικού Σώματος, τίθεται σύμφωνα με την καθιερωμένη από τους στρατιωτικούς κανονισμούς Τάξη </a:t>
            </a:r>
          </a:p>
          <a:p>
            <a:pPr indent="0" algn="just">
              <a:lnSpc>
                <a:spcPct val="107000"/>
              </a:lnSpc>
              <a:buNone/>
            </a:pPr>
            <a:r>
              <a:rPr lang="el-GR" sz="2400" b="1" dirty="0">
                <a:effectLst/>
                <a:latin typeface="Calibri" panose="020F0502020204030204" pitchFamily="34" charset="0"/>
                <a:ea typeface="Calibri" panose="020F0502020204030204" pitchFamily="34" charset="0"/>
                <a:cs typeface="Times New Roman" panose="02020603050405020304" pitchFamily="18" charset="0"/>
              </a:rPr>
              <a:t>Άρθρο 5 </a:t>
            </a:r>
          </a:p>
          <a:p>
            <a:pPr indent="0" algn="just">
              <a:lnSpc>
                <a:spcPct val="107000"/>
              </a:lnSpc>
              <a:buNone/>
            </a:pPr>
            <a:r>
              <a:rPr lang="el-GR" sz="2400" dirty="0">
                <a:effectLst/>
                <a:latin typeface="Calibri" panose="020F0502020204030204" pitchFamily="34" charset="0"/>
                <a:ea typeface="Calibri" panose="020F0502020204030204" pitchFamily="34" charset="0"/>
                <a:cs typeface="Times New Roman" panose="02020603050405020304" pitchFamily="18" charset="0"/>
              </a:rPr>
              <a:t>Τελικές Διατάξεις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Από τη δημοσίευση της απόφασης αυτής στην Εφημερίδα της Κυβερνήσεως καταργείται κάθε άλλη προηγούμενη απόφαση, για το ίδιο θέμα. Η απόφαση αυτή να δημοσιευθεί στην Εφημερίδα της Κυβερνήσεως.  </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Αθήνα, 20 Οκτωβρίου 2021</a:t>
            </a:r>
          </a:p>
          <a:p>
            <a:pPr marL="457200" algn="just">
              <a:lnSpc>
                <a:spcPct val="107000"/>
              </a:lnSpc>
            </a:pPr>
            <a:r>
              <a:rPr lang="el-GR" sz="2400" dirty="0">
                <a:effectLst/>
                <a:latin typeface="Calibri" panose="020F0502020204030204" pitchFamily="34" charset="0"/>
                <a:ea typeface="Calibri" panose="020F0502020204030204" pitchFamily="34" charset="0"/>
                <a:cs typeface="Times New Roman" panose="02020603050405020304" pitchFamily="18" charset="0"/>
              </a:rPr>
              <a:t> Ο Υπουργός </a:t>
            </a:r>
          </a:p>
          <a:p>
            <a:pPr marL="457200" algn="just">
              <a:lnSpc>
                <a:spcPct val="107000"/>
              </a:lnSpc>
              <a:spcAft>
                <a:spcPts val="800"/>
              </a:spcAft>
            </a:pPr>
            <a:r>
              <a:rPr lang="el-GR" sz="2400" dirty="0">
                <a:effectLst/>
                <a:latin typeface="Calibri" panose="020F0502020204030204" pitchFamily="34" charset="0"/>
                <a:ea typeface="Calibri" panose="020F0502020204030204" pitchFamily="34" charset="0"/>
                <a:cs typeface="Times New Roman" panose="02020603050405020304" pitchFamily="18" charset="0"/>
              </a:rPr>
              <a:t>ΜΑΥΡΟΥΔΗΣ ΒΟΡΙΔΗΣ  </a:t>
            </a:r>
          </a:p>
          <a:p>
            <a:pPr marL="0" indent="0">
              <a:buNone/>
            </a:pPr>
            <a:endParaRPr lang="el-GR" dirty="0"/>
          </a:p>
        </p:txBody>
      </p:sp>
    </p:spTree>
    <p:extLst>
      <p:ext uri="{BB962C8B-B14F-4D97-AF65-F5344CB8AC3E}">
        <p14:creationId xmlns:p14="http://schemas.microsoft.com/office/powerpoint/2010/main" val="430629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3B8D54-686F-68BF-CB41-83FD71A03E3B}"/>
              </a:ext>
            </a:extLst>
          </p:cNvPr>
          <p:cNvSpPr>
            <a:spLocks noGrp="1"/>
          </p:cNvSpPr>
          <p:nvPr>
            <p:ph type="title"/>
          </p:nvPr>
        </p:nvSpPr>
        <p:spPr>
          <a:xfrm>
            <a:off x="0" y="43510"/>
            <a:ext cx="12192000" cy="1275053"/>
          </a:xfrm>
        </p:spPr>
        <p:txBody>
          <a:bodyPr>
            <a:normAutofit/>
          </a:bodyPr>
          <a:lstStyle/>
          <a:p>
            <a:pPr algn="ctr"/>
            <a:r>
              <a:rPr lang="el-GR" sz="3200" dirty="0">
                <a:effectLst/>
                <a:latin typeface="Calibri" panose="020F0502020204030204" pitchFamily="34" charset="0"/>
                <a:ea typeface="Calibri" panose="020F0502020204030204" pitchFamily="34" charset="0"/>
                <a:cs typeface="Times New Roman" panose="02020603050405020304" pitchFamily="18" charset="0"/>
              </a:rPr>
              <a:t> </a:t>
            </a:r>
            <a:r>
              <a:rPr lang="el-GR" sz="4000" dirty="0">
                <a:effectLst/>
                <a:latin typeface="Calibri" panose="020F0502020204030204" pitchFamily="34" charset="0"/>
                <a:ea typeface="Calibri" panose="020F0502020204030204" pitchFamily="34" charset="0"/>
                <a:cs typeface="Times New Roman" panose="02020603050405020304" pitchFamily="18" charset="0"/>
              </a:rPr>
              <a:t>ΒΙΒΛΙΟΓΡΑΦΙΑ</a:t>
            </a:r>
            <a:endParaRPr lang="el-GR" sz="4000" dirty="0"/>
          </a:p>
        </p:txBody>
      </p:sp>
      <p:sp>
        <p:nvSpPr>
          <p:cNvPr id="3" name="Θέση περιεχομένου 2">
            <a:extLst>
              <a:ext uri="{FF2B5EF4-FFF2-40B4-BE49-F238E27FC236}">
                <a16:creationId xmlns:a16="http://schemas.microsoft.com/office/drawing/2014/main" id="{C44D7F5F-EA99-9CE0-B45E-457A446D973F}"/>
              </a:ext>
            </a:extLst>
          </p:cNvPr>
          <p:cNvSpPr>
            <a:spLocks noGrp="1"/>
          </p:cNvSpPr>
          <p:nvPr>
            <p:ph idx="1"/>
          </p:nvPr>
        </p:nvSpPr>
        <p:spPr>
          <a:xfrm>
            <a:off x="-1" y="1191490"/>
            <a:ext cx="12191999" cy="5622999"/>
          </a:xfrm>
        </p:spPr>
        <p:txBody>
          <a:bodyPr/>
          <a:lstStyle/>
          <a:p>
            <a:pPr marL="342900" lvl="0" indent="-342900" algn="just">
              <a:lnSpc>
                <a:spcPct val="107000"/>
              </a:lnSpc>
              <a:buFont typeface="Wingdings" panose="05000000000000000000" pitchFamily="2" charset="2"/>
              <a:buChar char=""/>
            </a:pP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ΕΦΗΜΕΡΙ∆Α ΤΗΣ ΚΥΒΕΡΝΗΣΕΩΣ ΤΗΣ ΕΛΛΗΝΙΚΗΣ ∆ΗΜΟΚΡΑΤΙΑΣ   Τεύχος B’ 4961/26.10.2021 </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en-US" sz="3600" u="sng" dirty="0">
                <a:solidFill>
                  <a:srgbClr val="0000FF"/>
                </a:solidFill>
                <a:effectLst/>
                <a:latin typeface="Palatino Linotype" panose="02040502050505030304" pitchFamily="18" charset="0"/>
                <a:ea typeface="Calibri" panose="020F0502020204030204" pitchFamily="34" charset="0"/>
                <a:cs typeface="Times New Roman" panose="02020603050405020304" pitchFamily="18" charset="0"/>
                <a:hlinkClick r:id="rId2"/>
              </a:rPr>
              <a:t>file:///C:/Users/User/Downloads/FEK-2021-Tefxos%20B-04961-downloaded%20-28_10_2022.pdf</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ΕΦΗΜΕΡΙ∆Α ΤΗΣ ΚΥΒΕΡΝΗΣΕΩΣ ΤΗΣ ΕΛΛΗΝΙΚΗΣ ∆ΗΜΟΚΡΑΤΙΑΣ  Τεύχος Β΄ (ΦΕΚ 801Β- </a:t>
            </a:r>
            <a:r>
              <a:rPr lang="el-GR" sz="3600" dirty="0" err="1">
                <a:effectLst/>
                <a:latin typeface="Palatino Linotype" panose="02040502050505030304" pitchFamily="18" charset="0"/>
                <a:ea typeface="Calibri" panose="020F0502020204030204" pitchFamily="34" charset="0"/>
                <a:cs typeface="Times New Roman" panose="02020603050405020304" pitchFamily="18" charset="0"/>
              </a:rPr>
              <a:t>Αριθμ</a:t>
            </a:r>
            <a:r>
              <a:rPr lang="el-GR" sz="3600" dirty="0">
                <a:effectLst/>
                <a:latin typeface="Palatino Linotype" panose="02040502050505030304" pitchFamily="18" charset="0"/>
                <a:ea typeface="Calibri" panose="020F0502020204030204" pitchFamily="34" charset="0"/>
                <a:cs typeface="Times New Roman" panose="02020603050405020304" pitchFamily="18" charset="0"/>
              </a:rPr>
              <a:t>. Φύλλου 41/27.01.1998)</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02347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5275A4-1CBE-1FDD-D3E3-B0EA1F60CF4E}"/>
              </a:ext>
            </a:extLst>
          </p:cNvPr>
          <p:cNvSpPr>
            <a:spLocks noGrp="1"/>
          </p:cNvSpPr>
          <p:nvPr>
            <p:ph type="title"/>
          </p:nvPr>
        </p:nvSpPr>
        <p:spPr>
          <a:xfrm>
            <a:off x="0" y="0"/>
            <a:ext cx="12192000" cy="1620982"/>
          </a:xfrm>
        </p:spPr>
        <p:txBody>
          <a:bodyPr>
            <a:normAutofit fontScale="90000"/>
          </a:bodyPr>
          <a:lstStyle/>
          <a:p>
            <a:pPr marL="457200" algn="ctr">
              <a:lnSpc>
                <a:spcPct val="107000"/>
              </a:lnSpc>
            </a:pPr>
            <a:br>
              <a:rPr lang="el-G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br>
              <a:rPr lang="el-G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el-GR" sz="27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Καθορισμός σειράς προβαδίσματος κατά τις επίσημες τελετές και εορτές προσκαλουμένων από τις δημόσιες αρχές, οργανισμούς και ιδρύματα</a:t>
            </a:r>
            <a:br>
              <a:rPr lang="el-GR" sz="2700" dirty="0">
                <a:effectLst/>
                <a:latin typeface="Calibri" panose="020F0502020204030204" pitchFamily="34" charset="0"/>
                <a:ea typeface="Calibri" panose="020F0502020204030204" pitchFamily="34" charset="0"/>
                <a:cs typeface="Times New Roman" panose="02020603050405020304" pitchFamily="18" charset="0"/>
              </a:rPr>
            </a:br>
            <a:r>
              <a:rPr lang="el-GR" sz="27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2700" dirty="0">
                <a:effectLst/>
                <a:latin typeface="Calibri" panose="020F0502020204030204" pitchFamily="34" charset="0"/>
                <a:ea typeface="Calibri" panose="020F0502020204030204" pitchFamily="34" charset="0"/>
                <a:cs typeface="Times New Roman" panose="02020603050405020304" pitchFamily="18" charset="0"/>
              </a:rPr>
            </a:br>
            <a:r>
              <a:rPr lang="el-GR" sz="27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2700" dirty="0">
                <a:latin typeface="Calibri" panose="020F0502020204030204" pitchFamily="34" charset="0"/>
                <a:ea typeface="Calibri" panose="020F0502020204030204" pitchFamily="34" charset="0"/>
                <a:cs typeface="Times New Roman" panose="02020603050405020304" pitchFamily="18" charset="0"/>
              </a:rPr>
              <a:t> </a:t>
            </a:r>
            <a:r>
              <a:rPr lang="el-GR" sz="2700" dirty="0" err="1">
                <a:effectLst/>
                <a:latin typeface="Calibri" panose="020F0502020204030204" pitchFamily="34" charset="0"/>
                <a:ea typeface="Calibri" panose="020F0502020204030204" pitchFamily="34" charset="0"/>
                <a:cs typeface="Calibri" panose="020F0502020204030204" pitchFamily="34" charset="0"/>
              </a:rPr>
              <a:t>Αρ</a:t>
            </a:r>
            <a:r>
              <a:rPr lang="el-GR" sz="27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2700" dirty="0">
                <a:latin typeface="Calibri" panose="020F0502020204030204" pitchFamily="34" charset="0"/>
                <a:ea typeface="Calibri" panose="020F0502020204030204" pitchFamily="34" charset="0"/>
                <a:cs typeface="Times New Roman" panose="02020603050405020304" pitchFamily="18" charset="0"/>
              </a:rPr>
              <a:t> </a:t>
            </a:r>
            <a:r>
              <a:rPr lang="el-GR" sz="2700" dirty="0">
                <a:effectLst/>
                <a:latin typeface="Calibri" panose="020F0502020204030204" pitchFamily="34" charset="0"/>
                <a:ea typeface="Calibri" panose="020F0502020204030204" pitchFamily="34" charset="0"/>
                <a:cs typeface="Calibri" panose="020F0502020204030204" pitchFamily="34" charset="0"/>
              </a:rPr>
              <a:t>ΦΕΚ 801Β </a:t>
            </a:r>
            <a:br>
              <a:rPr lang="el-GR" sz="2700" dirty="0">
                <a:effectLst/>
                <a:latin typeface="Calibri" panose="020F0502020204030204" pitchFamily="34" charset="0"/>
                <a:ea typeface="Calibri" panose="020F0502020204030204" pitchFamily="34" charset="0"/>
                <a:cs typeface="Times New Roman" panose="02020603050405020304" pitchFamily="18" charset="0"/>
              </a:rPr>
            </a:br>
            <a:endParaRPr lang="el-GR" sz="2700" dirty="0"/>
          </a:p>
        </p:txBody>
      </p:sp>
      <p:sp>
        <p:nvSpPr>
          <p:cNvPr id="3" name="Θέση περιεχομένου 2">
            <a:extLst>
              <a:ext uri="{FF2B5EF4-FFF2-40B4-BE49-F238E27FC236}">
                <a16:creationId xmlns:a16="http://schemas.microsoft.com/office/drawing/2014/main" id="{BFD8A4CD-18BB-088E-E0FE-CD8796D5D59D}"/>
              </a:ext>
            </a:extLst>
          </p:cNvPr>
          <p:cNvSpPr>
            <a:spLocks noGrp="1"/>
          </p:cNvSpPr>
          <p:nvPr>
            <p:ph idx="1"/>
          </p:nvPr>
        </p:nvSpPr>
        <p:spPr>
          <a:xfrm>
            <a:off x="-1" y="1620982"/>
            <a:ext cx="12191999" cy="5237018"/>
          </a:xfrm>
        </p:spPr>
        <p:txBody>
          <a:bodyPr>
            <a:normAutofit fontScale="92500" lnSpcReduction="10000"/>
          </a:bodyPr>
          <a:lstStyle/>
          <a:p>
            <a:pPr indent="0" algn="just">
              <a:lnSpc>
                <a:spcPct val="107000"/>
              </a:lnSpc>
              <a:buNone/>
            </a:pPr>
            <a:r>
              <a:rPr lang="el-GR" sz="2400" dirty="0">
                <a:effectLst/>
                <a:latin typeface="Calibri" panose="020F0502020204030204" pitchFamily="34" charset="0"/>
                <a:ea typeface="Calibri" panose="020F0502020204030204" pitchFamily="34" charset="0"/>
                <a:cs typeface="Calibri" panose="020F0502020204030204" pitchFamily="34" charset="0"/>
              </a:rPr>
              <a:t>Καθορίζουμε τη σειρά προβαδίσματος … ως εξής: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r>
              <a:rPr lang="el-GR" sz="2400" b="1" dirty="0">
                <a:effectLst/>
                <a:latin typeface="Calibri" panose="020F0502020204030204" pitchFamily="34" charset="0"/>
                <a:ea typeface="Calibri" panose="020F0502020204030204" pitchFamily="34" charset="0"/>
                <a:cs typeface="Calibri" panose="020F0502020204030204" pitchFamily="34" charset="0"/>
              </a:rPr>
              <a:t>Στην Αθήνα</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Πρόεδρος της Δημοκρατίας</a:t>
            </a:r>
            <a:endPar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Πρωθυπουργός</a:t>
            </a:r>
            <a:endPar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Πρόεδρος της Βουλής</a:t>
            </a:r>
            <a:endParaRPr lang="el-GR"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Αρχιεπίσκοπος Αθηνών και πάσης Ελλάδος</a:t>
            </a:r>
            <a:endParaRPr lang="el-GR" sz="2400"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Αρχηγός της μείζονος Αντιπολίτευσης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Πρώην Πρόεδροι της Δημοκρατίας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Αντιπρόεδροι της Κυβέρνησης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400" dirty="0">
                <a:effectLst/>
                <a:latin typeface="Calibri" panose="020F0502020204030204" pitchFamily="34" charset="0"/>
                <a:ea typeface="Calibri" panose="020F0502020204030204" pitchFamily="34" charset="0"/>
                <a:cs typeface="Calibri" panose="020F0502020204030204" pitchFamily="34" charset="0"/>
              </a:rPr>
              <a:t>Αρχηγοί των αναγνωρισμένων από τον Κανονισμό της Βουλής Κομμάτων και των Κομμάτων που μετέχουν στο Ευρωπαϊκό Κοινοβούλιο</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46891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57E555-A83C-11FB-CF53-0F69E090A789}"/>
              </a:ext>
            </a:extLst>
          </p:cNvPr>
          <p:cNvSpPr>
            <a:spLocks noGrp="1"/>
          </p:cNvSpPr>
          <p:nvPr>
            <p:ph type="title"/>
          </p:nvPr>
        </p:nvSpPr>
        <p:spPr>
          <a:xfrm>
            <a:off x="0" y="0"/>
            <a:ext cx="12143509" cy="1122218"/>
          </a:xfrm>
        </p:spPr>
        <p:txBody>
          <a:bodyPr>
            <a:normAutofit fontScale="90000"/>
          </a:bodyPr>
          <a:lstStyle/>
          <a:p>
            <a:pPr algn="ctr"/>
            <a:r>
              <a:rPr lang="el-GR" sz="4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l-GR" sz="32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200" dirty="0">
                <a:effectLst/>
                <a:latin typeface="Calibri" panose="020F0502020204030204" pitchFamily="34" charset="0"/>
                <a:ea typeface="Calibri" panose="020F0502020204030204" pitchFamily="34" charset="0"/>
                <a:cs typeface="Times New Roman" panose="02020603050405020304" pitchFamily="18" charset="0"/>
              </a:rPr>
            </a:br>
            <a:r>
              <a:rPr lang="el-GR" sz="32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200" dirty="0">
                <a:latin typeface="Calibri" panose="020F0502020204030204" pitchFamily="34" charset="0"/>
                <a:ea typeface="Calibri" panose="020F0502020204030204" pitchFamily="34" charset="0"/>
                <a:cs typeface="Times New Roman" panose="02020603050405020304" pitchFamily="18" charset="0"/>
              </a:rPr>
              <a:t> </a:t>
            </a:r>
            <a:r>
              <a:rPr lang="el-GR" sz="3200" dirty="0" err="1">
                <a:effectLst/>
                <a:latin typeface="Calibri" panose="020F0502020204030204" pitchFamily="34" charset="0"/>
                <a:ea typeface="Calibri" panose="020F0502020204030204" pitchFamily="34" charset="0"/>
                <a:cs typeface="Calibri" panose="020F0502020204030204" pitchFamily="34" charset="0"/>
              </a:rPr>
              <a:t>Αρ</a:t>
            </a:r>
            <a:r>
              <a:rPr lang="el-GR" sz="32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200" dirty="0">
                <a:latin typeface="Calibri" panose="020F0502020204030204" pitchFamily="34" charset="0"/>
                <a:ea typeface="Calibri" panose="020F0502020204030204" pitchFamily="34" charset="0"/>
                <a:cs typeface="Times New Roman" panose="02020603050405020304" pitchFamily="18" charset="0"/>
              </a:rPr>
              <a:t> </a:t>
            </a:r>
            <a:r>
              <a:rPr lang="el-GR" sz="32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200" dirty="0"/>
          </a:p>
        </p:txBody>
      </p:sp>
      <p:sp>
        <p:nvSpPr>
          <p:cNvPr id="3" name="Θέση περιεχομένου 2">
            <a:extLst>
              <a:ext uri="{FF2B5EF4-FFF2-40B4-BE49-F238E27FC236}">
                <a16:creationId xmlns:a16="http://schemas.microsoft.com/office/drawing/2014/main" id="{169225B0-EBEB-A260-10BD-F87710783B7D}"/>
              </a:ext>
            </a:extLst>
          </p:cNvPr>
          <p:cNvSpPr>
            <a:spLocks noGrp="1"/>
          </p:cNvSpPr>
          <p:nvPr>
            <p:ph idx="1"/>
          </p:nvPr>
        </p:nvSpPr>
        <p:spPr>
          <a:xfrm>
            <a:off x="0" y="1010876"/>
            <a:ext cx="12192000" cy="5847123"/>
          </a:xfrm>
        </p:spPr>
        <p:txBody>
          <a:bodyPr>
            <a:normAutofit lnSpcReduction="10000"/>
          </a:bodyPr>
          <a:lstStyle/>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Μέλη της Κυβέρνησης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Πρόεδροι του Συμβουλίου της Επικρατείας, του Αρείου Πάγου και του Ελεγκτικού Συνεδρίου</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Εισαγγελέας του Αρείου Πάγου</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Γενικοί Επίτροποι του Ελεγκτικού Συνεδρίου και των Τακτικών Διοικητικών Δικαστηρίων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Διαπιστευμένοι στην Ελλάδα Ξένοι Πρέσβεις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Πρώην Πρωθυπουργοί Πολιτικών και Υπηρεσιακών Κυβερνήσεων Κοινοβουλευτικών Περιόδων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Αντιπρόεδροι της Βουλής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Έλληνας Επίτροπος της Ευρωπαϊκής Ένωσης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Έλληνες Αντιπρόεδροι Ευρωπαϊκού Κοινοβουλίου</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Βουλευτές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Έλληνες Ευρωβουλευτές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64151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6F7C57-677C-C1F7-87CB-B4B724AC303D}"/>
              </a:ext>
            </a:extLst>
          </p:cNvPr>
          <p:cNvSpPr>
            <a:spLocks noGrp="1"/>
          </p:cNvSpPr>
          <p:nvPr>
            <p:ph type="title"/>
          </p:nvPr>
        </p:nvSpPr>
        <p:spPr>
          <a:xfrm>
            <a:off x="0" y="0"/>
            <a:ext cx="12192000" cy="1399309"/>
          </a:xfrm>
        </p:spPr>
        <p:txBody>
          <a:bodyPr>
            <a:normAutofit/>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941EE525-F568-AFF1-E378-BF9E74E51511}"/>
              </a:ext>
            </a:extLst>
          </p:cNvPr>
          <p:cNvSpPr>
            <a:spLocks noGrp="1"/>
          </p:cNvSpPr>
          <p:nvPr>
            <p:ph idx="1"/>
          </p:nvPr>
        </p:nvSpPr>
        <p:spPr>
          <a:xfrm>
            <a:off x="0" y="1399308"/>
            <a:ext cx="12192000" cy="5458691"/>
          </a:xfrm>
        </p:spPr>
        <p:txBody>
          <a:bodyPr>
            <a:normAutofit lnSpcReduction="10000"/>
          </a:bodyPr>
          <a:lstStyle/>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Αντιπρόεδροι του Συμβουλίου της Επικρατείας, του Αρείου Πάγου και του Ελεγκτικού Συνεδρίου</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Πρόεδρος Νομαρχιακής Αυτοδιοίκησης Αθηνών-Πειραιώς</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Νομάρχης Αθηνών</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Δήμαρχος Αθηναίων</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Ιερά Σύνοδος της Εκκλησίας της Ελλάδος</a:t>
            </a:r>
            <a:endParaRPr lang="el-G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Αποκρισάριοι</a:t>
            </a:r>
            <a:r>
              <a:rPr lang="el-GR" sz="2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και Έξαρχοι</a:t>
            </a:r>
            <a:endParaRPr lang="el-G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Αρχηγοί άλλων Δογμάτων</a:t>
            </a:r>
            <a:endParaRPr lang="el-GR"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8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Μεγαλόσταυροι </a:t>
            </a:r>
          </a:p>
          <a:p>
            <a:pPr marL="457200" algn="just">
              <a:lnSpc>
                <a:spcPct val="107000"/>
              </a:lnSpc>
              <a:spcAft>
                <a:spcPts val="800"/>
              </a:spcAft>
            </a:pPr>
            <a:r>
              <a:rPr lang="el-GR" dirty="0">
                <a:latin typeface="Calibri" panose="020F0502020204030204" pitchFamily="34" charset="0"/>
                <a:ea typeface="Calibri" panose="020F0502020204030204" pitchFamily="34" charset="0"/>
                <a:cs typeface="Calibri" panose="020F0502020204030204" pitchFamily="34" charset="0"/>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414840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82F76D-8C0B-C585-7E25-F659E08FC36A}"/>
              </a:ext>
            </a:extLst>
          </p:cNvPr>
          <p:cNvSpPr>
            <a:spLocks noGrp="1"/>
          </p:cNvSpPr>
          <p:nvPr>
            <p:ph type="title"/>
          </p:nvPr>
        </p:nvSpPr>
        <p:spPr>
          <a:xfrm>
            <a:off x="0" y="1"/>
            <a:ext cx="12192000" cy="1025235"/>
          </a:xfrm>
        </p:spPr>
        <p:txBody>
          <a:bodyPr>
            <a:normAutofit fontScale="90000"/>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CD001B37-90A8-92E3-8FEA-5A9CE4F62026}"/>
              </a:ext>
            </a:extLst>
          </p:cNvPr>
          <p:cNvSpPr>
            <a:spLocks noGrp="1"/>
          </p:cNvSpPr>
          <p:nvPr>
            <p:ph idx="1"/>
          </p:nvPr>
        </p:nvSpPr>
        <p:spPr>
          <a:xfrm>
            <a:off x="0" y="1025235"/>
            <a:ext cx="12192000" cy="5832763"/>
          </a:xfrm>
        </p:spPr>
        <p:txBody>
          <a:bodyPr/>
          <a:lstStyle/>
          <a:p>
            <a:pPr marL="457200" algn="just">
              <a:lnSpc>
                <a:spcPct val="107000"/>
              </a:lnSpc>
            </a:pPr>
            <a:r>
              <a:rPr lang="el-GR" sz="3600" dirty="0">
                <a:latin typeface="Calibri" panose="020F0502020204030204" pitchFamily="34" charset="0"/>
                <a:ea typeface="Calibri" panose="020F0502020204030204" pitchFamily="34" charset="0"/>
                <a:cs typeface="Calibri" panose="020F0502020204030204" pitchFamily="34" charset="0"/>
              </a:rPr>
              <a:t>Κ</a:t>
            </a:r>
            <a:r>
              <a:rPr lang="el-GR" sz="3600" dirty="0">
                <a:effectLst/>
                <a:latin typeface="Calibri" panose="020F0502020204030204" pitchFamily="34" charset="0"/>
                <a:ea typeface="Calibri" panose="020F0502020204030204" pitchFamily="34" charset="0"/>
                <a:cs typeface="Calibri" panose="020F0502020204030204" pitchFamily="34" charset="0"/>
              </a:rPr>
              <a:t>άθε φορά που παρίσταται αντί του προσκαλούμενου, </a:t>
            </a:r>
            <a:r>
              <a:rPr lang="el-GR" sz="3600" b="1" dirty="0">
                <a:effectLst/>
                <a:latin typeface="Calibri" panose="020F0502020204030204" pitchFamily="34" charset="0"/>
                <a:ea typeface="Calibri" panose="020F0502020204030204" pitchFamily="34" charset="0"/>
                <a:cs typeface="Calibri" panose="020F0502020204030204" pitchFamily="34" charset="0"/>
              </a:rPr>
              <a:t>ο νόμιμος αυτού αναπληρωτής</a:t>
            </a:r>
            <a:r>
              <a:rPr lang="el-GR" sz="3600" dirty="0">
                <a:effectLst/>
                <a:latin typeface="Calibri" panose="020F0502020204030204" pitchFamily="34" charset="0"/>
                <a:ea typeface="Calibri" panose="020F0502020204030204" pitchFamily="34" charset="0"/>
                <a:cs typeface="Calibri" panose="020F0502020204030204" pitchFamily="34" charset="0"/>
              </a:rPr>
              <a:t> λόγω απουσίας ή κωλύματος του προσκαλούμενου, ο νόμιμος αναπληρωτής καταλαμβάνει τη θέση του </a:t>
            </a:r>
            <a:r>
              <a:rPr lang="el-GR" sz="3600" dirty="0" err="1">
                <a:effectLst/>
                <a:latin typeface="Calibri" panose="020F0502020204030204" pitchFamily="34" charset="0"/>
                <a:ea typeface="Calibri" panose="020F0502020204030204" pitchFamily="34" charset="0"/>
                <a:cs typeface="Calibri" panose="020F0502020204030204" pitchFamily="34" charset="0"/>
              </a:rPr>
              <a:t>αναπληρούμενου</a:t>
            </a:r>
            <a:r>
              <a:rPr lang="el-GR" sz="3600" dirty="0">
                <a:effectLst/>
                <a:latin typeface="Calibri" panose="020F0502020204030204" pitchFamily="34" charset="0"/>
                <a:ea typeface="Calibri" panose="020F0502020204030204" pitchFamily="34" charset="0"/>
                <a:cs typeface="Calibri" panose="020F0502020204030204" pitchFamily="34" charset="0"/>
              </a:rPr>
              <a:t>.</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3600" dirty="0">
                <a:effectLst/>
                <a:latin typeface="Calibri" panose="020F0502020204030204" pitchFamily="34" charset="0"/>
                <a:ea typeface="Calibri" panose="020F0502020204030204" pitchFamily="34" charset="0"/>
                <a:cs typeface="Calibri" panose="020F0502020204030204" pitchFamily="34" charset="0"/>
              </a:rPr>
              <a:t>Κάθε φορά που δεν δύναται να παραστεί ο προσκαλούμενος, αλλά ορίζεται </a:t>
            </a:r>
            <a:r>
              <a:rPr lang="el-GR" sz="3600" b="1" dirty="0">
                <a:effectLst/>
                <a:latin typeface="Calibri" panose="020F0502020204030204" pitchFamily="34" charset="0"/>
                <a:ea typeface="Calibri" panose="020F0502020204030204" pitchFamily="34" charset="0"/>
                <a:cs typeface="Calibri" panose="020F0502020204030204" pitchFamily="34" charset="0"/>
              </a:rPr>
              <a:t>εκπρόσωπος αυτού</a:t>
            </a:r>
            <a:r>
              <a:rPr lang="el-GR" sz="3600" dirty="0">
                <a:effectLst/>
                <a:latin typeface="Calibri" panose="020F0502020204030204" pitchFamily="34" charset="0"/>
                <a:ea typeface="Calibri" panose="020F0502020204030204" pitchFamily="34" charset="0"/>
                <a:cs typeface="Calibri" panose="020F0502020204030204" pitchFamily="34" charset="0"/>
              </a:rPr>
              <a:t> τότε αυτός δεν θα καταλαμβάνει τη θέση του προσκαλούμενου αλλά τη θέση που ανήκει στον ίδιο.</a:t>
            </a:r>
            <a:endParaRPr lang="el-GR"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14755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47762-40E7-54DC-5E12-C259B426BC32}"/>
              </a:ext>
            </a:extLst>
          </p:cNvPr>
          <p:cNvSpPr>
            <a:spLocks noGrp="1"/>
          </p:cNvSpPr>
          <p:nvPr>
            <p:ph type="title"/>
          </p:nvPr>
        </p:nvSpPr>
        <p:spPr>
          <a:xfrm>
            <a:off x="0" y="1"/>
            <a:ext cx="12192000" cy="1039090"/>
          </a:xfrm>
        </p:spPr>
        <p:txBody>
          <a:bodyPr>
            <a:normAutofit fontScale="90000"/>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4072FE5A-96AD-0573-5B3C-65BFF6CAFE27}"/>
              </a:ext>
            </a:extLst>
          </p:cNvPr>
          <p:cNvSpPr>
            <a:spLocks noGrp="1"/>
          </p:cNvSpPr>
          <p:nvPr>
            <p:ph idx="1"/>
          </p:nvPr>
        </p:nvSpPr>
        <p:spPr>
          <a:xfrm>
            <a:off x="0" y="942109"/>
            <a:ext cx="12192000" cy="5915890"/>
          </a:xfrm>
        </p:spPr>
        <p:txBody>
          <a:bodyPr/>
          <a:lstStyle/>
          <a:p>
            <a:pPr indent="0" algn="just">
              <a:lnSpc>
                <a:spcPct val="107000"/>
              </a:lnSpc>
              <a:spcAft>
                <a:spcPts val="800"/>
              </a:spcAft>
              <a:buNone/>
            </a:pPr>
            <a:r>
              <a:rPr lang="el-GR" sz="2400" b="1" dirty="0">
                <a:effectLst/>
                <a:latin typeface="Calibri" panose="020F0502020204030204" pitchFamily="34" charset="0"/>
                <a:ea typeface="Calibri" panose="020F0502020204030204" pitchFamily="34" charset="0"/>
                <a:cs typeface="Calibri" panose="020F0502020204030204" pitchFamily="34" charset="0"/>
              </a:rPr>
              <a:t>Στη Θεσσαλονίκη</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Υπουργός Βορείου Ελλάδος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Μητροπολίτης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Οι διαπιστευμένοι Γενικοί Πρόξενοι</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Βουλευτές </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Πρόεδρος και Εισαγγελέας Εφετών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Πρόεδρος Ελεγκτικού Συνεδρίου</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Στρατηγός Διοικητής Γ΄ Σώματος Στρατού</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Γενικός Γραμματέας Υπουργείου Βορείου Ελλάδος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400" dirty="0">
                <a:effectLst/>
                <a:latin typeface="Calibri" panose="020F0502020204030204" pitchFamily="34" charset="0"/>
                <a:ea typeface="Calibri" panose="020F0502020204030204" pitchFamily="34" charset="0"/>
                <a:cs typeface="Calibri" panose="020F0502020204030204" pitchFamily="34" charset="0"/>
              </a:rPr>
              <a:t>Γενικός Γραμματέας </a:t>
            </a:r>
            <a:r>
              <a:rPr lang="el-GR" sz="2400" dirty="0" err="1">
                <a:effectLst/>
                <a:latin typeface="Calibri" panose="020F0502020204030204" pitchFamily="34" charset="0"/>
                <a:ea typeface="Calibri" panose="020F0502020204030204" pitchFamily="34" charset="0"/>
                <a:cs typeface="Calibri" panose="020F0502020204030204" pitchFamily="34" charset="0"/>
              </a:rPr>
              <a:t>Παλινοστούντων</a:t>
            </a:r>
            <a:r>
              <a:rPr lang="el-GR" sz="2400" dirty="0">
                <a:effectLst/>
                <a:latin typeface="Calibri" panose="020F0502020204030204" pitchFamily="34" charset="0"/>
                <a:ea typeface="Calibri" panose="020F0502020204030204" pitchFamily="34" charset="0"/>
                <a:cs typeface="Calibri" panose="020F0502020204030204" pitchFamily="34" charset="0"/>
              </a:rPr>
              <a:t> Ομογενών</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400" dirty="0">
                <a:effectLst/>
                <a:latin typeface="Calibri" panose="020F0502020204030204" pitchFamily="34" charset="0"/>
                <a:ea typeface="Calibri" panose="020F0502020204030204" pitchFamily="34" charset="0"/>
                <a:cs typeface="Calibri" panose="020F0502020204030204" pitchFamily="34" charset="0"/>
              </a:rPr>
              <a:t>Γενικός Γραμματέας της Περιφέρειας</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04729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DEE4EB-8ED4-178A-B566-29DA0271B56E}"/>
              </a:ext>
            </a:extLst>
          </p:cNvPr>
          <p:cNvSpPr>
            <a:spLocks noGrp="1"/>
          </p:cNvSpPr>
          <p:nvPr>
            <p:ph type="title"/>
          </p:nvPr>
        </p:nvSpPr>
        <p:spPr>
          <a:xfrm>
            <a:off x="0" y="1"/>
            <a:ext cx="12192000" cy="720435"/>
          </a:xfrm>
        </p:spPr>
        <p:txBody>
          <a:bodyPr>
            <a:normAutofit fontScale="90000"/>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F98E0C07-8ED3-1F10-BB35-794E2A093745}"/>
              </a:ext>
            </a:extLst>
          </p:cNvPr>
          <p:cNvSpPr>
            <a:spLocks noGrp="1"/>
          </p:cNvSpPr>
          <p:nvPr>
            <p:ph idx="1"/>
          </p:nvPr>
        </p:nvSpPr>
        <p:spPr>
          <a:xfrm>
            <a:off x="0" y="692727"/>
            <a:ext cx="12191999" cy="6137563"/>
          </a:xfrm>
        </p:spPr>
        <p:txBody>
          <a:bodyPr>
            <a:noAutofit/>
          </a:bodyPr>
          <a:lstStyle/>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Νομάρχης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Δήμαρχος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Πρώην Υπουργοί Πολιτικών και Υπηρεσιακών Κυβερνήσεων Κοινοβουλευτικών Περιόδων</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Αρχηγοί άλλων Δογμάτων</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Πρυτάνεις ή Πρόεδροι Διοικουσών Επιτροπών Ανώτατων Εκπαιδευτικών Ιδρυμάτων</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Πρόεδρος του Νομαρχιακού Συμβουλίου</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Πρόεδρος του Δημοτικού Συμβουλίου</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Νομικός Σύμβουλος του Κράτους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dirty="0">
                <a:effectLst/>
                <a:latin typeface="Calibri" panose="020F0502020204030204" pitchFamily="34" charset="0"/>
                <a:ea typeface="Calibri" panose="020F0502020204030204" pitchFamily="34" charset="0"/>
                <a:cs typeface="Calibri" panose="020F0502020204030204" pitchFamily="34" charset="0"/>
              </a:rPr>
              <a:t>Πρόεδρος Δικηγορικού Συλλόγου</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buNone/>
            </a:pPr>
            <a:endParaRPr lang="el-GR" sz="2000" dirty="0"/>
          </a:p>
        </p:txBody>
      </p:sp>
    </p:spTree>
    <p:extLst>
      <p:ext uri="{BB962C8B-B14F-4D97-AF65-F5344CB8AC3E}">
        <p14:creationId xmlns:p14="http://schemas.microsoft.com/office/powerpoint/2010/main" val="364459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35353E-4944-1DEB-0B6F-35EB09E0CAB8}"/>
              </a:ext>
            </a:extLst>
          </p:cNvPr>
          <p:cNvSpPr>
            <a:spLocks noGrp="1"/>
          </p:cNvSpPr>
          <p:nvPr>
            <p:ph type="title"/>
          </p:nvPr>
        </p:nvSpPr>
        <p:spPr>
          <a:xfrm>
            <a:off x="0" y="0"/>
            <a:ext cx="12192000" cy="1325563"/>
          </a:xfrm>
        </p:spPr>
        <p:txBody>
          <a:bodyPr>
            <a:normAutofit/>
          </a:bodyPr>
          <a:lstStyle/>
          <a:p>
            <a:pPr algn="ctr"/>
            <a:r>
              <a:rPr lang="el-GR" sz="3600" dirty="0">
                <a:effectLst/>
                <a:latin typeface="Calibri" panose="020F0502020204030204" pitchFamily="34" charset="0"/>
                <a:ea typeface="Calibri" panose="020F0502020204030204" pitchFamily="34" charset="0"/>
                <a:cs typeface="Calibri" panose="020F0502020204030204" pitchFamily="34" charset="0"/>
              </a:rPr>
              <a:t>ΕΦΗΜΕΡΙ∆Α ΤΗΣ ΚΥΒΕΡΝΗΣΕΩΣ ΤΗΣ ΕΛΛΗΝΙΚΗΣ ∆ΗΜΟΚΡΑΤΙΑΣ    </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r>
              <a:rPr lang="el-GR" sz="3600" dirty="0">
                <a:effectLst/>
                <a:latin typeface="Calibri" panose="020F0502020204030204" pitchFamily="34" charset="0"/>
                <a:ea typeface="Calibri" panose="020F0502020204030204" pitchFamily="34" charset="0"/>
                <a:cs typeface="Calibri" panose="020F0502020204030204" pitchFamily="34" charset="0"/>
              </a:rPr>
              <a:t>Τεύχος B’ /27.01.1998</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err="1">
                <a:effectLst/>
                <a:latin typeface="Calibri" panose="020F0502020204030204" pitchFamily="34" charset="0"/>
                <a:ea typeface="Calibri" panose="020F0502020204030204" pitchFamily="34" charset="0"/>
                <a:cs typeface="Calibri" panose="020F0502020204030204" pitchFamily="34" charset="0"/>
              </a:rPr>
              <a:t>Αρ</a:t>
            </a:r>
            <a:r>
              <a:rPr lang="el-GR" sz="3600" dirty="0">
                <a:effectLst/>
                <a:latin typeface="Calibri" panose="020F0502020204030204" pitchFamily="34" charset="0"/>
                <a:ea typeface="Calibri" panose="020F0502020204030204" pitchFamily="34" charset="0"/>
                <a:cs typeface="Calibri" panose="020F0502020204030204" pitchFamily="34" charset="0"/>
              </a:rPr>
              <a:t>. Φύλλου 41</a:t>
            </a:r>
            <a:r>
              <a:rPr lang="el-GR" sz="3600" dirty="0">
                <a:latin typeface="Calibri" panose="020F0502020204030204" pitchFamily="34" charset="0"/>
                <a:ea typeface="Calibri" panose="020F0502020204030204" pitchFamily="34" charset="0"/>
                <a:cs typeface="Times New Roman" panose="02020603050405020304" pitchFamily="18" charset="0"/>
              </a:rPr>
              <a:t> </a:t>
            </a:r>
            <a:r>
              <a:rPr lang="el-GR" sz="3600" dirty="0">
                <a:effectLst/>
                <a:latin typeface="Calibri" panose="020F0502020204030204" pitchFamily="34" charset="0"/>
                <a:ea typeface="Calibri" panose="020F0502020204030204" pitchFamily="34" charset="0"/>
                <a:cs typeface="Calibri" panose="020F0502020204030204" pitchFamily="34" charset="0"/>
              </a:rPr>
              <a:t>ΦΕΚ 801Β</a:t>
            </a:r>
            <a:endParaRPr lang="el-GR" sz="3600" dirty="0"/>
          </a:p>
        </p:txBody>
      </p:sp>
      <p:sp>
        <p:nvSpPr>
          <p:cNvPr id="3" name="Θέση περιεχομένου 2">
            <a:extLst>
              <a:ext uri="{FF2B5EF4-FFF2-40B4-BE49-F238E27FC236}">
                <a16:creationId xmlns:a16="http://schemas.microsoft.com/office/drawing/2014/main" id="{40AC914C-7EFD-9CDE-F43C-257EB4773B9E}"/>
              </a:ext>
            </a:extLst>
          </p:cNvPr>
          <p:cNvSpPr>
            <a:spLocks noGrp="1"/>
          </p:cNvSpPr>
          <p:nvPr>
            <p:ph idx="1"/>
          </p:nvPr>
        </p:nvSpPr>
        <p:spPr>
          <a:xfrm>
            <a:off x="0" y="1325562"/>
            <a:ext cx="12192000" cy="5532437"/>
          </a:xfrm>
        </p:spPr>
        <p:txBody>
          <a:bodyPr>
            <a:normAutofit/>
          </a:bodyPr>
          <a:lstStyle/>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Νομαρχιακό Συμβούλιο</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Δημοτικό Συμβούλιο</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Πρόεδροι Λιμενικών Ταμείων</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Πρόεδρος Εταιρείας Μακεδονικών Σπουδών</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el-GR" sz="2800" dirty="0">
                <a:effectLst/>
                <a:latin typeface="Calibri" panose="020F0502020204030204" pitchFamily="34" charset="0"/>
                <a:ea typeface="Calibri" panose="020F0502020204030204" pitchFamily="34" charset="0"/>
                <a:cs typeface="Calibri" panose="020F0502020204030204" pitchFamily="34" charset="0"/>
              </a:rPr>
              <a:t>Αξιωματικοί των Ενόπλων Δυνάμεων, των Σωμάτων Ασφαλείας και του Λιμενικού Σώματος εν ενεργεία και αποστρατεία με στολή κατά ιεραρχική τάξη</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l-GR" sz="2800" dirty="0">
                <a:effectLst/>
                <a:latin typeface="Calibri" panose="020F0502020204030204" pitchFamily="34" charset="0"/>
                <a:ea typeface="Calibri" panose="020F0502020204030204" pitchFamily="34" charset="0"/>
                <a:cs typeface="Calibri" panose="020F0502020204030204" pitchFamily="34" charset="0"/>
              </a:rPr>
              <a:t>Πρόεδροι Επιστημονικών Οργανώσεων</a:t>
            </a:r>
          </a:p>
          <a:p>
            <a:pPr marL="457200" algn="just">
              <a:lnSpc>
                <a:spcPct val="107000"/>
              </a:lnSpc>
              <a:spcAft>
                <a:spcPts val="800"/>
              </a:spcAft>
            </a:pPr>
            <a:r>
              <a:rPr lang="el-GR" dirty="0">
                <a:latin typeface="Calibri" panose="020F0502020204030204" pitchFamily="34" charset="0"/>
                <a:ea typeface="Calibri" panose="020F0502020204030204" pitchFamily="34" charset="0"/>
                <a:cs typeface="Calibri" panose="020F0502020204030204" pitchFamily="34" charset="0"/>
              </a:rPr>
              <a:t>…</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80615799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2602</Words>
  <Application>Microsoft Office PowerPoint</Application>
  <PresentationFormat>Ευρεία οθόνη</PresentationFormat>
  <Paragraphs>210</Paragraphs>
  <Slides>23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23</vt:i4>
      </vt:variant>
    </vt:vector>
  </HeadingPairs>
  <TitlesOfParts>
    <vt:vector size="30" baseType="lpstr">
      <vt:lpstr>Arial</vt:lpstr>
      <vt:lpstr>Arial Unicode MS</vt:lpstr>
      <vt:lpstr>Calibri</vt:lpstr>
      <vt:lpstr>Calibri Light</vt:lpstr>
      <vt:lpstr>Palatino Linotype</vt:lpstr>
      <vt:lpstr>Wingdings</vt:lpstr>
      <vt:lpstr>Θέμα του Office</vt:lpstr>
      <vt:lpstr>   ΕΚΚΛΗΣΙΑΣΤΙΚΗ ΕΘΙΜΟΤΥΠΙΑ ΕΝΟΤΗΤΑ 2Η   Καθορισμός σειράς προβαδίσματος κατά τις επίσημες τελετές και εορτές προσκαλουμένων από τις δημόσιες αρχές, οργανισμούς και ιδρύματα ΕΦΗΜΕΡΙ∆Α ΤΗΣ ΚΥΒΕΡΝΗΣΕΩΣ ΤΗΣ ΕΛΛΗΝΙΚΗΣ ∆ΗΜΟΚΡΑΤΙΑΣ     Τεύχος B’ /27.01.1998 Αρ. Φύλλου 41 ΦΕΚ 801Β Το προβάδισμα του Ελληνικού Κράτους ΕΦΗΜΕΡΙ∆Α ΤΗΣ ΚΥΒΕΡΝΗΣΕΩΣ ΤΗΣ ΕΛΛΗΝΙΚΗΣ ∆ΗΜΟΚΡΑΤΙΑΣ     Τεύχος B’ 4961/26.10.2021  ΕΦΗΜΕΡΙ∆Α TΗΣ ΚΥΒΕΡΝΗΣΕΩΣ 64805 </vt:lpstr>
      <vt:lpstr>Το προβάδισμα των εν Αθήναις Πρέσβεων</vt:lpstr>
      <vt:lpstr>  Καθορισμός σειράς προβαδίσματος κατά τις επίσημες τελετές και εορτές προσκαλουμένων από τις δημόσιες αρχές, οργανισμούς και ιδρύματα ΕΦΗΜΕΡΙ∆Α ΤΗΣ ΚΥΒΕΡΝΗΣΕΩΣ ΤΗΣ ΕΛΛΗΝΙΚΗΣ ∆ΗΜΟΚΡΑΤΙΑΣ     Τεύχος B’ /27.01.1998 Αρ. Φύλλου 41 ΦΕΚ 801Β  </vt:lpstr>
      <vt:lpstr> 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ΕΦΗΜΕΡΙ∆Α ΤΗΣ ΚΥΒΕΡΝΗΣΕΩΣ ΤΗΣ ΕΛΛΗΝΙΚΗΣ ∆ΗΜΟΚΡΑΤΙΑΣ     Τεύχος B’ /27.01.1998 Αρ. Φύλλου 41 ΦΕΚ 801Β</vt:lpstr>
      <vt:lpstr> Το προβάδισμα του Ελληνικού Κράτους ΕΦΗΜΕΡΙ∆Α ΤΗΣ ΚΥΒΕΡΝΗΣΕΩΣ ΤΗΣ ΕΛΛΗΝΙΚΗΣ ∆ΗΜΟΚΡΑΤΙΑΣ     Τεύχος B’ 4961/26.10.2021  ΕΦΗΜΕΡΙ∆Α TΗΣ ΚΥΒΕΡΝΗΣΕΩΣ 64805 </vt:lpstr>
      <vt:lpstr>ΕΦΗΜΕΡΙ∆Α ΤΗΣ ΚΥΒΕΡΝΗΣΕΩΣ ΤΗΣ ΕΛΛΗΝΙΚΗΣ ∆ΗΜΟΚΡΑΤΙΑΣ     Τεύχος B’ 4961/26.10.2021  ΕΦΗΜΕΡΙ∆Α TΗΣ ΚΥΒΕΡΝΗΣΕΩΣ 64805</vt:lpstr>
      <vt:lpstr>ΕΦΗΜΕΡΙ∆Α ΤΗΣ ΚΥΒΕΡΝΗΣΕΩΣ ΤΗΣ ΕΛΛΗΝΙΚΗΣ ∆ΗΜΟΚΡΑΤΙΑΣ     Τεύχος B’ 4961/26.10.2021  ΕΦΗΜΕΡΙ∆Α TΗΣ ΚΥΒΕΡΝΗΣΕΩΣ 64805</vt:lpstr>
      <vt:lpstr>ΕΦΗΜΕΡΙ∆Α ΤΗΣ ΚΥΒΕΡΝΗΣΕΩΣ ΤΗΣ ΕΛΛΗΝΙΚΗΣ ∆ΗΜΟΚΡΑΤΙΑΣ     Τεύχος B’ 4961/26.10.2021  ΕΦΗΜΕΡΙ∆Α TΗΣ ΚΥΒΕΡΝΗΣΕΩΣ 64805</vt:lpstr>
      <vt:lpstr>ΕΦΗΜΕΡΙ∆Α ΤΗΣ ΚΥΒΕΡΝΗΣΕΩΣ ΤΗΣ ΕΛΛΗΝΙΚΗΣ ∆ΗΜΟΚΡΑΤΙΑΣ     Τεύχος B’ 4961/26.10.2021  ΕΦΗΜΕΡΙ∆Α TΗΣ ΚΥΒΕΡΝΗΣΕΩΣ 64805</vt:lpstr>
      <vt:lpstr>ΕΦΗΜΕΡΙ∆Α ΤΗΣ ΚΥΒΕΡΝΗΣΕΩΣ ΤΗΣ ΕΛΛΗΝΙΚΗΣ ∆ΗΜΟΚΡΑΤΙΑΣ     Τεύχος B’ 4961/26.10.2021 ΕΦΗΜΕΡΙ∆Α TΗΣ ΚΥΒΕΡΝΗΣΕΩΣ 64805</vt:lpstr>
      <vt:lpstr>ΕΦΗΜΕΡΙ∆Α ΤΗΣ ΚΥΒΕΡΝΗΣΕΩΣ ΤΗΣ ΕΛΛΗΝΙΚΗΣ ∆ΗΜΟΚΡΑΤΙΑΣ     Τεύχος B’ 4961/26.10.2021  ΕΦΗΜΕΡΙ∆Α TΗΣ ΚΥΒΕΡΝΗΣΕΩΣ 64805</vt:lpstr>
      <vt:lpstr> ΒΙΒΛΙΟΓΡΑΦΙΑ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ΕΚΚΛΗΣΙΑΣΤΙΚΗ ΕΘΙΜΟΤΥΠΙΑ ΕΝΟΤΗΤΑ 2Η  Καθορισμός σειράς προβαδίσματος κατά τις επίσημες τελετές και   εορτές προσκαλουμένων από τις δημόσιες αρχές, οργανισμούς και ιδρύματα</dc:title>
  <dc:creator>MARIA KARAMPELIA</dc:creator>
  <cp:lastModifiedBy>MARIA KARAMPELIA</cp:lastModifiedBy>
  <cp:revision>17</cp:revision>
  <dcterms:created xsi:type="dcterms:W3CDTF">2023-03-09T15:14:29Z</dcterms:created>
  <dcterms:modified xsi:type="dcterms:W3CDTF">2023-03-10T13:12:43Z</dcterms:modified>
</cp:coreProperties>
</file>