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0" r:id="rId4"/>
    <p:sldId id="260" r:id="rId5"/>
    <p:sldId id="261" r:id="rId6"/>
    <p:sldId id="262" r:id="rId7"/>
    <p:sldId id="263" r:id="rId8"/>
    <p:sldId id="264" r:id="rId9"/>
    <p:sldId id="265" r:id="rId10"/>
    <p:sldId id="266" r:id="rId11"/>
    <p:sldId id="267" r:id="rId12"/>
    <p:sldId id="268" r:id="rId13"/>
    <p:sldId id="269" r:id="rId14"/>
    <p:sldId id="257"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D548A0-D2CB-436D-8121-1A4AE84218F6}" v="2" dt="2023-05-30T21:15:19.5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9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9FD548A0-D2CB-436D-8121-1A4AE84218F6}"/>
    <pc:docChg chg="undo custSel addSld delSld modSld sldOrd">
      <pc:chgData name="MARIA KARAMPELIA" userId="9dfcc2cac66bf474" providerId="LiveId" clId="{9FD548A0-D2CB-436D-8121-1A4AE84218F6}" dt="2023-05-30T22:11:17.768" v="4330" actId="20577"/>
      <pc:docMkLst>
        <pc:docMk/>
      </pc:docMkLst>
      <pc:sldChg chg="modSp mod">
        <pc:chgData name="MARIA KARAMPELIA" userId="9dfcc2cac66bf474" providerId="LiveId" clId="{9FD548A0-D2CB-436D-8121-1A4AE84218F6}" dt="2023-05-30T18:52:40.195" v="26" actId="20577"/>
        <pc:sldMkLst>
          <pc:docMk/>
          <pc:sldMk cId="437642390" sldId="256"/>
        </pc:sldMkLst>
        <pc:spChg chg="mod">
          <ac:chgData name="MARIA KARAMPELIA" userId="9dfcc2cac66bf474" providerId="LiveId" clId="{9FD548A0-D2CB-436D-8121-1A4AE84218F6}" dt="2023-05-30T18:52:40.195" v="26" actId="20577"/>
          <ac:spMkLst>
            <pc:docMk/>
            <pc:sldMk cId="437642390" sldId="256"/>
            <ac:spMk id="2" creationId="{5791FF97-AC00-D481-16C5-FD354D2A7F16}"/>
          </ac:spMkLst>
        </pc:spChg>
      </pc:sldChg>
      <pc:sldChg chg="modSp new mod ord">
        <pc:chgData name="MARIA KARAMPELIA" userId="9dfcc2cac66bf474" providerId="LiveId" clId="{9FD548A0-D2CB-436D-8121-1A4AE84218F6}" dt="2023-05-30T20:13:16.717" v="630" actId="20577"/>
        <pc:sldMkLst>
          <pc:docMk/>
          <pc:sldMk cId="1458480762" sldId="257"/>
        </pc:sldMkLst>
        <pc:spChg chg="mod">
          <ac:chgData name="MARIA KARAMPELIA" userId="9dfcc2cac66bf474" providerId="LiveId" clId="{9FD548A0-D2CB-436D-8121-1A4AE84218F6}" dt="2023-05-30T19:48:54.003" v="433" actId="14100"/>
          <ac:spMkLst>
            <pc:docMk/>
            <pc:sldMk cId="1458480762" sldId="257"/>
            <ac:spMk id="2" creationId="{A656E39F-9627-82AC-4D09-2199FC4EC972}"/>
          </ac:spMkLst>
        </pc:spChg>
        <pc:spChg chg="mod">
          <ac:chgData name="MARIA KARAMPELIA" userId="9dfcc2cac66bf474" providerId="LiveId" clId="{9FD548A0-D2CB-436D-8121-1A4AE84218F6}" dt="2023-05-30T20:13:16.717" v="630" actId="20577"/>
          <ac:spMkLst>
            <pc:docMk/>
            <pc:sldMk cId="1458480762" sldId="257"/>
            <ac:spMk id="3" creationId="{DC52F60A-674A-005D-DC63-1A9F0D46FF31}"/>
          </ac:spMkLst>
        </pc:spChg>
      </pc:sldChg>
      <pc:sldChg chg="modSp new mod">
        <pc:chgData name="MARIA KARAMPELIA" userId="9dfcc2cac66bf474" providerId="LiveId" clId="{9FD548A0-D2CB-436D-8121-1A4AE84218F6}" dt="2023-05-30T21:16:43.654" v="3879" actId="115"/>
        <pc:sldMkLst>
          <pc:docMk/>
          <pc:sldMk cId="3760155807" sldId="258"/>
        </pc:sldMkLst>
        <pc:spChg chg="mod">
          <ac:chgData name="MARIA KARAMPELIA" userId="9dfcc2cac66bf474" providerId="LiveId" clId="{9FD548A0-D2CB-436D-8121-1A4AE84218F6}" dt="2023-05-30T21:14:55.230" v="3865" actId="27636"/>
          <ac:spMkLst>
            <pc:docMk/>
            <pc:sldMk cId="3760155807" sldId="258"/>
            <ac:spMk id="2" creationId="{4BB3A48D-9744-7E97-941F-7318B1247228}"/>
          </ac:spMkLst>
        </pc:spChg>
        <pc:spChg chg="mod">
          <ac:chgData name="MARIA KARAMPELIA" userId="9dfcc2cac66bf474" providerId="LiveId" clId="{9FD548A0-D2CB-436D-8121-1A4AE84218F6}" dt="2023-05-30T21:16:43.654" v="3879" actId="115"/>
          <ac:spMkLst>
            <pc:docMk/>
            <pc:sldMk cId="3760155807" sldId="258"/>
            <ac:spMk id="3" creationId="{5531C598-1638-B6BE-147A-F57856F2A7D5}"/>
          </ac:spMkLst>
        </pc:spChg>
      </pc:sldChg>
      <pc:sldChg chg="modSp new del mod">
        <pc:chgData name="MARIA KARAMPELIA" userId="9dfcc2cac66bf474" providerId="LiveId" clId="{9FD548A0-D2CB-436D-8121-1A4AE84218F6}" dt="2023-05-30T21:23:49.340" v="3923" actId="2696"/>
        <pc:sldMkLst>
          <pc:docMk/>
          <pc:sldMk cId="667598500" sldId="259"/>
        </pc:sldMkLst>
        <pc:spChg chg="mod">
          <ac:chgData name="MARIA KARAMPELIA" userId="9dfcc2cac66bf474" providerId="LiveId" clId="{9FD548A0-D2CB-436D-8121-1A4AE84218F6}" dt="2023-05-30T21:18:44.470" v="3886" actId="27636"/>
          <ac:spMkLst>
            <pc:docMk/>
            <pc:sldMk cId="667598500" sldId="259"/>
            <ac:spMk id="2" creationId="{2CE6CFD6-986B-8B29-E889-7F0E4AEFEBFB}"/>
          </ac:spMkLst>
        </pc:spChg>
        <pc:spChg chg="mod">
          <ac:chgData name="MARIA KARAMPELIA" userId="9dfcc2cac66bf474" providerId="LiveId" clId="{9FD548A0-D2CB-436D-8121-1A4AE84218F6}" dt="2023-05-30T21:21:39.138" v="3901" actId="20577"/>
          <ac:spMkLst>
            <pc:docMk/>
            <pc:sldMk cId="667598500" sldId="259"/>
            <ac:spMk id="3" creationId="{0F9BD169-EA56-5A41-179D-66EE06F9124D}"/>
          </ac:spMkLst>
        </pc:spChg>
      </pc:sldChg>
      <pc:sldChg chg="modSp new mod">
        <pc:chgData name="MARIA KARAMPELIA" userId="9dfcc2cac66bf474" providerId="LiveId" clId="{9FD548A0-D2CB-436D-8121-1A4AE84218F6}" dt="2023-05-30T21:38:32.607" v="4049" actId="114"/>
        <pc:sldMkLst>
          <pc:docMk/>
          <pc:sldMk cId="80970000" sldId="260"/>
        </pc:sldMkLst>
        <pc:spChg chg="mod">
          <ac:chgData name="MARIA KARAMPELIA" userId="9dfcc2cac66bf474" providerId="LiveId" clId="{9FD548A0-D2CB-436D-8121-1A4AE84218F6}" dt="2023-05-30T19:07:40.863" v="214" actId="113"/>
          <ac:spMkLst>
            <pc:docMk/>
            <pc:sldMk cId="80970000" sldId="260"/>
            <ac:spMk id="2" creationId="{A9B900CE-D8AC-9B5C-FF36-0B9182302DE9}"/>
          </ac:spMkLst>
        </pc:spChg>
        <pc:spChg chg="mod">
          <ac:chgData name="MARIA KARAMPELIA" userId="9dfcc2cac66bf474" providerId="LiveId" clId="{9FD548A0-D2CB-436D-8121-1A4AE84218F6}" dt="2023-05-30T21:38:32.607" v="4049" actId="114"/>
          <ac:spMkLst>
            <pc:docMk/>
            <pc:sldMk cId="80970000" sldId="260"/>
            <ac:spMk id="3" creationId="{ADA03C3E-6EE2-95B0-83B5-6BE26ED5F18E}"/>
          </ac:spMkLst>
        </pc:spChg>
      </pc:sldChg>
      <pc:sldChg chg="modSp new mod">
        <pc:chgData name="MARIA KARAMPELIA" userId="9dfcc2cac66bf474" providerId="LiveId" clId="{9FD548A0-D2CB-436D-8121-1A4AE84218F6}" dt="2023-05-30T19:12:26.967" v="267" actId="113"/>
        <pc:sldMkLst>
          <pc:docMk/>
          <pc:sldMk cId="489504052" sldId="261"/>
        </pc:sldMkLst>
        <pc:spChg chg="mod">
          <ac:chgData name="MARIA KARAMPELIA" userId="9dfcc2cac66bf474" providerId="LiveId" clId="{9FD548A0-D2CB-436D-8121-1A4AE84218F6}" dt="2023-05-30T19:08:04.825" v="219" actId="14100"/>
          <ac:spMkLst>
            <pc:docMk/>
            <pc:sldMk cId="489504052" sldId="261"/>
            <ac:spMk id="2" creationId="{041094F2-1380-AF7A-03F8-85BAA376F611}"/>
          </ac:spMkLst>
        </pc:spChg>
        <pc:spChg chg="mod">
          <ac:chgData name="MARIA KARAMPELIA" userId="9dfcc2cac66bf474" providerId="LiveId" clId="{9FD548A0-D2CB-436D-8121-1A4AE84218F6}" dt="2023-05-30T19:12:26.967" v="267" actId="113"/>
          <ac:spMkLst>
            <pc:docMk/>
            <pc:sldMk cId="489504052" sldId="261"/>
            <ac:spMk id="3" creationId="{596C185F-055E-89D1-E3B3-1A337324AC33}"/>
          </ac:spMkLst>
        </pc:spChg>
      </pc:sldChg>
      <pc:sldChg chg="modSp new mod">
        <pc:chgData name="MARIA KARAMPELIA" userId="9dfcc2cac66bf474" providerId="LiveId" clId="{9FD548A0-D2CB-436D-8121-1A4AE84218F6}" dt="2023-05-30T22:05:09.528" v="4282" actId="113"/>
        <pc:sldMkLst>
          <pc:docMk/>
          <pc:sldMk cId="1053152753" sldId="262"/>
        </pc:sldMkLst>
        <pc:spChg chg="mod">
          <ac:chgData name="MARIA KARAMPELIA" userId="9dfcc2cac66bf474" providerId="LiveId" clId="{9FD548A0-D2CB-436D-8121-1A4AE84218F6}" dt="2023-05-30T19:12:01.448" v="257" actId="27636"/>
          <ac:spMkLst>
            <pc:docMk/>
            <pc:sldMk cId="1053152753" sldId="262"/>
            <ac:spMk id="2" creationId="{1DD2949E-00F2-A305-5180-F316FA6CCCEA}"/>
          </ac:spMkLst>
        </pc:spChg>
        <pc:spChg chg="mod">
          <ac:chgData name="MARIA KARAMPELIA" userId="9dfcc2cac66bf474" providerId="LiveId" clId="{9FD548A0-D2CB-436D-8121-1A4AE84218F6}" dt="2023-05-30T22:05:09.528" v="4282" actId="113"/>
          <ac:spMkLst>
            <pc:docMk/>
            <pc:sldMk cId="1053152753" sldId="262"/>
            <ac:spMk id="3" creationId="{F788A766-B6D0-AF3D-2642-CA24E081AE41}"/>
          </ac:spMkLst>
        </pc:spChg>
      </pc:sldChg>
      <pc:sldChg chg="modSp new mod">
        <pc:chgData name="MARIA KARAMPELIA" userId="9dfcc2cac66bf474" providerId="LiveId" clId="{9FD548A0-D2CB-436D-8121-1A4AE84218F6}" dt="2023-05-30T22:10:43.823" v="4328" actId="14100"/>
        <pc:sldMkLst>
          <pc:docMk/>
          <pc:sldMk cId="3253252668" sldId="263"/>
        </pc:sldMkLst>
        <pc:spChg chg="mod">
          <ac:chgData name="MARIA KARAMPELIA" userId="9dfcc2cac66bf474" providerId="LiveId" clId="{9FD548A0-D2CB-436D-8121-1A4AE84218F6}" dt="2023-05-30T19:20:42.314" v="338" actId="27636"/>
          <ac:spMkLst>
            <pc:docMk/>
            <pc:sldMk cId="3253252668" sldId="263"/>
            <ac:spMk id="2" creationId="{9026306E-0B0F-5E55-948B-4C44BA546EE7}"/>
          </ac:spMkLst>
        </pc:spChg>
        <pc:spChg chg="mod">
          <ac:chgData name="MARIA KARAMPELIA" userId="9dfcc2cac66bf474" providerId="LiveId" clId="{9FD548A0-D2CB-436D-8121-1A4AE84218F6}" dt="2023-05-30T22:10:43.823" v="4328" actId="14100"/>
          <ac:spMkLst>
            <pc:docMk/>
            <pc:sldMk cId="3253252668" sldId="263"/>
            <ac:spMk id="3" creationId="{4727C588-4860-E0B9-6525-C866A49B55D0}"/>
          </ac:spMkLst>
        </pc:spChg>
      </pc:sldChg>
      <pc:sldChg chg="modSp new mod">
        <pc:chgData name="MARIA KARAMPELIA" userId="9dfcc2cac66bf474" providerId="LiveId" clId="{9FD548A0-D2CB-436D-8121-1A4AE84218F6}" dt="2023-05-30T21:57:57.281" v="4242" actId="114"/>
        <pc:sldMkLst>
          <pc:docMk/>
          <pc:sldMk cId="985335202" sldId="264"/>
        </pc:sldMkLst>
        <pc:spChg chg="mod">
          <ac:chgData name="MARIA KARAMPELIA" userId="9dfcc2cac66bf474" providerId="LiveId" clId="{9FD548A0-D2CB-436D-8121-1A4AE84218F6}" dt="2023-05-30T20:29:43.248" v="800" actId="27636"/>
          <ac:spMkLst>
            <pc:docMk/>
            <pc:sldMk cId="985335202" sldId="264"/>
            <ac:spMk id="2" creationId="{9C59C20D-0CAC-5BF9-0D3D-D72C40E2A17E}"/>
          </ac:spMkLst>
        </pc:spChg>
        <pc:spChg chg="mod">
          <ac:chgData name="MARIA KARAMPELIA" userId="9dfcc2cac66bf474" providerId="LiveId" clId="{9FD548A0-D2CB-436D-8121-1A4AE84218F6}" dt="2023-05-30T21:57:57.281" v="4242" actId="114"/>
          <ac:spMkLst>
            <pc:docMk/>
            <pc:sldMk cId="985335202" sldId="264"/>
            <ac:spMk id="3" creationId="{9036729F-94CE-D90A-399C-16EAA6DB8DE9}"/>
          </ac:spMkLst>
        </pc:spChg>
      </pc:sldChg>
      <pc:sldChg chg="modSp new mod">
        <pc:chgData name="MARIA KARAMPELIA" userId="9dfcc2cac66bf474" providerId="LiveId" clId="{9FD548A0-D2CB-436D-8121-1A4AE84218F6}" dt="2023-05-30T20:09:59.898" v="600" actId="6549"/>
        <pc:sldMkLst>
          <pc:docMk/>
          <pc:sldMk cId="2225792734" sldId="265"/>
        </pc:sldMkLst>
        <pc:spChg chg="mod">
          <ac:chgData name="MARIA KARAMPELIA" userId="9dfcc2cac66bf474" providerId="LiveId" clId="{9FD548A0-D2CB-436D-8121-1A4AE84218F6}" dt="2023-05-30T19:54:22.968" v="464" actId="1076"/>
          <ac:spMkLst>
            <pc:docMk/>
            <pc:sldMk cId="2225792734" sldId="265"/>
            <ac:spMk id="2" creationId="{B1047019-0047-EF78-1748-B1B05E6ECE56}"/>
          </ac:spMkLst>
        </pc:spChg>
        <pc:spChg chg="mod">
          <ac:chgData name="MARIA KARAMPELIA" userId="9dfcc2cac66bf474" providerId="LiveId" clId="{9FD548A0-D2CB-436D-8121-1A4AE84218F6}" dt="2023-05-30T20:09:59.898" v="600" actId="6549"/>
          <ac:spMkLst>
            <pc:docMk/>
            <pc:sldMk cId="2225792734" sldId="265"/>
            <ac:spMk id="3" creationId="{91049FA1-D807-0ACB-5BA1-7128F4416F56}"/>
          </ac:spMkLst>
        </pc:spChg>
      </pc:sldChg>
      <pc:sldChg chg="modSp new mod">
        <pc:chgData name="MARIA KARAMPELIA" userId="9dfcc2cac66bf474" providerId="LiveId" clId="{9FD548A0-D2CB-436D-8121-1A4AE84218F6}" dt="2023-05-30T22:01:04.801" v="4276" actId="20577"/>
        <pc:sldMkLst>
          <pc:docMk/>
          <pc:sldMk cId="89438815" sldId="266"/>
        </pc:sldMkLst>
        <pc:spChg chg="mod">
          <ac:chgData name="MARIA KARAMPELIA" userId="9dfcc2cac66bf474" providerId="LiveId" clId="{9FD548A0-D2CB-436D-8121-1A4AE84218F6}" dt="2023-05-30T19:29:13.398" v="407" actId="14100"/>
          <ac:spMkLst>
            <pc:docMk/>
            <pc:sldMk cId="89438815" sldId="266"/>
            <ac:spMk id="2" creationId="{6C8B1D75-C662-8F45-09EF-71909BF9CE61}"/>
          </ac:spMkLst>
        </pc:spChg>
        <pc:spChg chg="mod">
          <ac:chgData name="MARIA KARAMPELIA" userId="9dfcc2cac66bf474" providerId="LiveId" clId="{9FD548A0-D2CB-436D-8121-1A4AE84218F6}" dt="2023-05-30T22:01:04.801" v="4276" actId="20577"/>
          <ac:spMkLst>
            <pc:docMk/>
            <pc:sldMk cId="89438815" sldId="266"/>
            <ac:spMk id="3" creationId="{03B807C4-B341-CE96-0E2A-401301D8DF10}"/>
          </ac:spMkLst>
        </pc:spChg>
      </pc:sldChg>
      <pc:sldChg chg="modSp new mod">
        <pc:chgData name="MARIA KARAMPELIA" userId="9dfcc2cac66bf474" providerId="LiveId" clId="{9FD548A0-D2CB-436D-8121-1A4AE84218F6}" dt="2023-05-30T20:46:29.705" v="2121" actId="20577"/>
        <pc:sldMkLst>
          <pc:docMk/>
          <pc:sldMk cId="2757105287" sldId="267"/>
        </pc:sldMkLst>
        <pc:spChg chg="mod">
          <ac:chgData name="MARIA KARAMPELIA" userId="9dfcc2cac66bf474" providerId="LiveId" clId="{9FD548A0-D2CB-436D-8121-1A4AE84218F6}" dt="2023-05-30T20:33:13.612" v="863" actId="113"/>
          <ac:spMkLst>
            <pc:docMk/>
            <pc:sldMk cId="2757105287" sldId="267"/>
            <ac:spMk id="2" creationId="{22241F21-7E43-6CC1-5073-B21DDBF7E4B3}"/>
          </ac:spMkLst>
        </pc:spChg>
        <pc:spChg chg="mod">
          <ac:chgData name="MARIA KARAMPELIA" userId="9dfcc2cac66bf474" providerId="LiveId" clId="{9FD548A0-D2CB-436D-8121-1A4AE84218F6}" dt="2023-05-30T20:46:29.705" v="2121" actId="20577"/>
          <ac:spMkLst>
            <pc:docMk/>
            <pc:sldMk cId="2757105287" sldId="267"/>
            <ac:spMk id="3" creationId="{61494DAA-1D19-F7EC-2F0E-3085314A2534}"/>
          </ac:spMkLst>
        </pc:spChg>
      </pc:sldChg>
      <pc:sldChg chg="modSp new mod">
        <pc:chgData name="MARIA KARAMPELIA" userId="9dfcc2cac66bf474" providerId="LiveId" clId="{9FD548A0-D2CB-436D-8121-1A4AE84218F6}" dt="2023-05-30T20:57:59.390" v="2967" actId="20577"/>
        <pc:sldMkLst>
          <pc:docMk/>
          <pc:sldMk cId="3258028762" sldId="268"/>
        </pc:sldMkLst>
        <pc:spChg chg="mod">
          <ac:chgData name="MARIA KARAMPELIA" userId="9dfcc2cac66bf474" providerId="LiveId" clId="{9FD548A0-D2CB-436D-8121-1A4AE84218F6}" dt="2023-05-30T20:47:21.245" v="2127" actId="27636"/>
          <ac:spMkLst>
            <pc:docMk/>
            <pc:sldMk cId="3258028762" sldId="268"/>
            <ac:spMk id="2" creationId="{93EC5167-08AF-D9DB-F046-2C184BBFE04F}"/>
          </ac:spMkLst>
        </pc:spChg>
        <pc:spChg chg="mod">
          <ac:chgData name="MARIA KARAMPELIA" userId="9dfcc2cac66bf474" providerId="LiveId" clId="{9FD548A0-D2CB-436D-8121-1A4AE84218F6}" dt="2023-05-30T20:57:59.390" v="2967" actId="20577"/>
          <ac:spMkLst>
            <pc:docMk/>
            <pc:sldMk cId="3258028762" sldId="268"/>
            <ac:spMk id="3" creationId="{53D87345-256D-646C-C0DA-FA20BC2EC1D8}"/>
          </ac:spMkLst>
        </pc:spChg>
      </pc:sldChg>
      <pc:sldChg chg="modSp new mod">
        <pc:chgData name="MARIA KARAMPELIA" userId="9dfcc2cac66bf474" providerId="LiveId" clId="{9FD548A0-D2CB-436D-8121-1A4AE84218F6}" dt="2023-05-30T22:11:17.768" v="4330" actId="20577"/>
        <pc:sldMkLst>
          <pc:docMk/>
          <pc:sldMk cId="3804801857" sldId="269"/>
        </pc:sldMkLst>
        <pc:spChg chg="mod">
          <ac:chgData name="MARIA KARAMPELIA" userId="9dfcc2cac66bf474" providerId="LiveId" clId="{9FD548A0-D2CB-436D-8121-1A4AE84218F6}" dt="2023-05-30T20:58:45.242" v="2973" actId="27636"/>
          <ac:spMkLst>
            <pc:docMk/>
            <pc:sldMk cId="3804801857" sldId="269"/>
            <ac:spMk id="2" creationId="{81173372-1A45-1849-3122-EFC46632A0AD}"/>
          </ac:spMkLst>
        </pc:spChg>
        <pc:spChg chg="mod">
          <ac:chgData name="MARIA KARAMPELIA" userId="9dfcc2cac66bf474" providerId="LiveId" clId="{9FD548A0-D2CB-436D-8121-1A4AE84218F6}" dt="2023-05-30T22:11:17.768" v="4330" actId="20577"/>
          <ac:spMkLst>
            <pc:docMk/>
            <pc:sldMk cId="3804801857" sldId="269"/>
            <ac:spMk id="3" creationId="{1825A6EF-9456-5044-F718-7F7CBB660A65}"/>
          </ac:spMkLst>
        </pc:spChg>
      </pc:sldChg>
      <pc:sldChg chg="modSp new mod">
        <pc:chgData name="MARIA KARAMPELIA" userId="9dfcc2cac66bf474" providerId="LiveId" clId="{9FD548A0-D2CB-436D-8121-1A4AE84218F6}" dt="2023-05-30T21:32:23.830" v="3960" actId="2711"/>
        <pc:sldMkLst>
          <pc:docMk/>
          <pc:sldMk cId="4129254804" sldId="270"/>
        </pc:sldMkLst>
        <pc:spChg chg="mod">
          <ac:chgData name="MARIA KARAMPELIA" userId="9dfcc2cac66bf474" providerId="LiveId" clId="{9FD548A0-D2CB-436D-8121-1A4AE84218F6}" dt="2023-05-30T21:23:40.842" v="3922" actId="255"/>
          <ac:spMkLst>
            <pc:docMk/>
            <pc:sldMk cId="4129254804" sldId="270"/>
            <ac:spMk id="2" creationId="{35152451-BB28-E065-EFF3-95E43680E305}"/>
          </ac:spMkLst>
        </pc:spChg>
        <pc:spChg chg="mod">
          <ac:chgData name="MARIA KARAMPELIA" userId="9dfcc2cac66bf474" providerId="LiveId" clId="{9FD548A0-D2CB-436D-8121-1A4AE84218F6}" dt="2023-05-30T21:32:23.830" v="3960" actId="2711"/>
          <ac:spMkLst>
            <pc:docMk/>
            <pc:sldMk cId="4129254804" sldId="270"/>
            <ac:spMk id="3" creationId="{604D63C7-F964-96FA-8257-8595856E4E9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381144-07ED-6A74-B1B7-D46DE507BE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B1F3CFE-CED7-6E20-9B31-7E71450FF4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A57A2E9-51CA-4A0F-E403-C275C9BF6CE2}"/>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5" name="Θέση υποσέλιδου 4">
            <a:extLst>
              <a:ext uri="{FF2B5EF4-FFF2-40B4-BE49-F238E27FC236}">
                <a16:creationId xmlns:a16="http://schemas.microsoft.com/office/drawing/2014/main" id="{EDFC65CA-C7B3-8320-B804-AA42417D7CC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304569A-B538-C002-884E-2101BC55696D}"/>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1795588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5AAF0E-02FB-39D6-D900-118A8E8730E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32426E7-59ED-3B0B-7277-6E876D80F3F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60BDE02-DF83-2AAC-982E-1BEA8ECA7AD7}"/>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5" name="Θέση υποσέλιδου 4">
            <a:extLst>
              <a:ext uri="{FF2B5EF4-FFF2-40B4-BE49-F238E27FC236}">
                <a16:creationId xmlns:a16="http://schemas.microsoft.com/office/drawing/2014/main" id="{5B29ECC7-0593-2850-0077-857AD3051D8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FFBF267-A173-5685-6E14-5CB259E02765}"/>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787547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6879FD3-03D9-121A-7AAA-B3975FE26D5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84C8DC5-F22B-927E-44AF-C4E6A554B4A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1C44B92-B646-DA37-1FE1-EF6EEBCD9B37}"/>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5" name="Θέση υποσέλιδου 4">
            <a:extLst>
              <a:ext uri="{FF2B5EF4-FFF2-40B4-BE49-F238E27FC236}">
                <a16:creationId xmlns:a16="http://schemas.microsoft.com/office/drawing/2014/main" id="{20A43ED2-E1DD-9C88-0B09-B840260F910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C3B7F63-C491-B507-A38B-5112880FD3C2}"/>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2094751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A0DF3D-B3C5-C877-31A0-10F9041FE83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707695B-3205-A65C-150E-5759D6DDE0A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06C4364-BC54-98CF-2FE6-15880F470223}"/>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5" name="Θέση υποσέλιδου 4">
            <a:extLst>
              <a:ext uri="{FF2B5EF4-FFF2-40B4-BE49-F238E27FC236}">
                <a16:creationId xmlns:a16="http://schemas.microsoft.com/office/drawing/2014/main" id="{AED1B019-88A1-E6B9-E758-8CBCCB2B9D5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0388EDA-3A5E-E9A1-59D3-580E7EE85324}"/>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1796629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970CC5-B10B-F1C1-F515-EC4D03ABF1B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A89B349-0C32-E2DA-1983-471B511D5C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FD6B6BB-4130-301A-8FF4-88D61EE4BA5A}"/>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5" name="Θέση υποσέλιδου 4">
            <a:extLst>
              <a:ext uri="{FF2B5EF4-FFF2-40B4-BE49-F238E27FC236}">
                <a16:creationId xmlns:a16="http://schemas.microsoft.com/office/drawing/2014/main" id="{B7C09D58-7B7E-0DF1-7E8B-E8696DCC891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F2791DF-F253-D254-3ACD-AF4DAE929AD4}"/>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2301714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4E04BB-E650-E8CA-AC76-CA7C40FE220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4D64088-4C2E-A8C5-8BD7-14303664D9B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5208DE5-1135-29E2-0562-8DAC40A07A6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6B3CCDE-A107-ABEC-C913-A14187A356C9}"/>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6" name="Θέση υποσέλιδου 5">
            <a:extLst>
              <a:ext uri="{FF2B5EF4-FFF2-40B4-BE49-F238E27FC236}">
                <a16:creationId xmlns:a16="http://schemas.microsoft.com/office/drawing/2014/main" id="{50596875-6D17-0EA7-4A71-C246C90EA8A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3D60A64-FE61-657C-A1A8-FECA1B5D2766}"/>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3718973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CB6715-03C3-3400-6F3E-ACCF8D302A2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05FEC3A-23BD-68DC-C928-10DEBC1990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2B28667-A388-3DB4-62B9-02F0F569788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00ABD10-7065-9EBE-0EBA-9A7EE7036A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F9EEE81-B786-7449-D369-ADE105A3339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7D64856-A9DF-F873-05D3-096BFCAEDD2B}"/>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8" name="Θέση υποσέλιδου 7">
            <a:extLst>
              <a:ext uri="{FF2B5EF4-FFF2-40B4-BE49-F238E27FC236}">
                <a16:creationId xmlns:a16="http://schemas.microsoft.com/office/drawing/2014/main" id="{8A4130F3-E6C8-DE2B-DA2A-5047A14BC85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365DACFE-0EF5-BFFF-FB46-1758AD6FB50D}"/>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1905975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4AAC85-E14D-E8D3-6F6B-5AB60D1848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6D6EDA1-9A55-830E-7F2B-EDD2B1AC2B35}"/>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4" name="Θέση υποσέλιδου 3">
            <a:extLst>
              <a:ext uri="{FF2B5EF4-FFF2-40B4-BE49-F238E27FC236}">
                <a16:creationId xmlns:a16="http://schemas.microsoft.com/office/drawing/2014/main" id="{D7B0CBF6-2C2A-9A50-F22F-6B37F495D68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6E4BCF88-3E21-713F-54AA-8580AFDCB836}"/>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172997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D7A7F49-829C-6D50-3774-CB8D08A36762}"/>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3" name="Θέση υποσέλιδου 2">
            <a:extLst>
              <a:ext uri="{FF2B5EF4-FFF2-40B4-BE49-F238E27FC236}">
                <a16:creationId xmlns:a16="http://schemas.microsoft.com/office/drawing/2014/main" id="{C403DE39-B605-B2EF-E2A9-82FAD7A187D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25E9DD73-DEB9-7B11-C4F1-77A784655514}"/>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98032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9830B1-7A5C-1F92-CE5E-C1AB3A837FF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215A522-5420-7E54-A159-8891341998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401C5E27-425E-79CC-D798-BB40190DE5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B1A5BB3-7349-A26A-7EED-365FF98D6C5F}"/>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6" name="Θέση υποσέλιδου 5">
            <a:extLst>
              <a:ext uri="{FF2B5EF4-FFF2-40B4-BE49-F238E27FC236}">
                <a16:creationId xmlns:a16="http://schemas.microsoft.com/office/drawing/2014/main" id="{EC541CB9-6E9F-E18F-A050-5133E71F78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A4AB81E-EC25-150A-764A-F147DA0B9615}"/>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1715109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C5E9DF-8975-E4F3-81E2-286A24837FB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9CBABE0-CF6D-FC80-A0F5-B44634A2F4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B723F4D4-F706-3B1E-90B2-A52DF85299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92093B7-A6B7-8478-E5A2-BA6D5EA6F527}"/>
              </a:ext>
            </a:extLst>
          </p:cNvPr>
          <p:cNvSpPr>
            <a:spLocks noGrp="1"/>
          </p:cNvSpPr>
          <p:nvPr>
            <p:ph type="dt" sz="half" idx="10"/>
          </p:nvPr>
        </p:nvSpPr>
        <p:spPr/>
        <p:txBody>
          <a:bodyPr/>
          <a:lstStyle/>
          <a:p>
            <a:fld id="{81C28F57-9244-4BEA-BFEB-19DDC3663ADA}" type="datetimeFigureOut">
              <a:rPr lang="el-GR" smtClean="0"/>
              <a:t>30/5/2023</a:t>
            </a:fld>
            <a:endParaRPr lang="el-GR"/>
          </a:p>
        </p:txBody>
      </p:sp>
      <p:sp>
        <p:nvSpPr>
          <p:cNvPr id="6" name="Θέση υποσέλιδου 5">
            <a:extLst>
              <a:ext uri="{FF2B5EF4-FFF2-40B4-BE49-F238E27FC236}">
                <a16:creationId xmlns:a16="http://schemas.microsoft.com/office/drawing/2014/main" id="{5D8D7F1C-9C81-3D4A-29ED-D256E7C9819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CD0B789-31AE-82DB-15AC-EC2A558095A0}"/>
              </a:ext>
            </a:extLst>
          </p:cNvPr>
          <p:cNvSpPr>
            <a:spLocks noGrp="1"/>
          </p:cNvSpPr>
          <p:nvPr>
            <p:ph type="sldNum" sz="quarter" idx="12"/>
          </p:nvPr>
        </p:nvSpPr>
        <p:spPr/>
        <p:txBody>
          <a:bodyPr/>
          <a:lstStyle/>
          <a:p>
            <a:fld id="{14AC9949-0BDA-474F-8E21-190D408E4984}" type="slidenum">
              <a:rPr lang="el-GR" smtClean="0"/>
              <a:t>‹#›</a:t>
            </a:fld>
            <a:endParaRPr lang="el-GR"/>
          </a:p>
        </p:txBody>
      </p:sp>
    </p:spTree>
    <p:extLst>
      <p:ext uri="{BB962C8B-B14F-4D97-AF65-F5344CB8AC3E}">
        <p14:creationId xmlns:p14="http://schemas.microsoft.com/office/powerpoint/2010/main" val="2448514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241F033-3DF0-0DB8-B143-78D3514B60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8F0BA77-8CA3-8744-7581-5566731F25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A7337ED-B1D4-D267-B300-FD1416DF6A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C28F57-9244-4BEA-BFEB-19DDC3663ADA}" type="datetimeFigureOut">
              <a:rPr lang="el-GR" smtClean="0"/>
              <a:t>30/5/2023</a:t>
            </a:fld>
            <a:endParaRPr lang="el-GR"/>
          </a:p>
        </p:txBody>
      </p:sp>
      <p:sp>
        <p:nvSpPr>
          <p:cNvPr id="5" name="Θέση υποσέλιδου 4">
            <a:extLst>
              <a:ext uri="{FF2B5EF4-FFF2-40B4-BE49-F238E27FC236}">
                <a16:creationId xmlns:a16="http://schemas.microsoft.com/office/drawing/2014/main" id="{7B0F9C1B-3270-5771-54C2-28047B21CB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DA42F745-EA0C-C837-56BE-AB50C31532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C9949-0BDA-474F-8E21-190D408E4984}" type="slidenum">
              <a:rPr lang="el-GR" smtClean="0"/>
              <a:t>‹#›</a:t>
            </a:fld>
            <a:endParaRPr lang="el-GR"/>
          </a:p>
        </p:txBody>
      </p:sp>
    </p:spTree>
    <p:extLst>
      <p:ext uri="{BB962C8B-B14F-4D97-AF65-F5344CB8AC3E}">
        <p14:creationId xmlns:p14="http://schemas.microsoft.com/office/powerpoint/2010/main" val="3836793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dogma.gr/diafora/o-egkainiasmos-enos-neou-naou-vima-pros-vima/4606/" TargetMode="External"/><Relationship Id="rId2" Type="http://schemas.openxmlformats.org/officeDocument/2006/relationships/hyperlink" Target="https://imkitiou.org/blog/epistimonikh-arthrografia/ti-einai-ta-egkainia-ierou-naou-kai-pws-ginontai-pws-kathagiazetai-h-agia-trapeza" TargetMode="External"/><Relationship Id="rId1" Type="http://schemas.openxmlformats.org/officeDocument/2006/relationships/slideLayout" Target="../slideLayouts/slideLayout2.xml"/><Relationship Id="rId6" Type="http://schemas.openxmlformats.org/officeDocument/2006/relationships/hyperlink" Target="https://kozan.gr/archives/140581" TargetMode="External"/><Relationship Id="rId5" Type="http://schemas.openxmlformats.org/officeDocument/2006/relationships/hyperlink" Target="https://www.pemptousia.gr/2022/10/to-thisiastirio-tou-naou-ke-i-diataxi-tou/" TargetMode="External"/><Relationship Id="rId4" Type="http://schemas.openxmlformats.org/officeDocument/2006/relationships/hyperlink" Target="https://www.inewsgr.com/96/xerete-pos-ginontai-ta-egkainia-mias-ekklisias---etsi-ginetai-afti-i-megali-kai-simantiki-akolouthia.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91FF97-AC00-D481-16C5-FD354D2A7F16}"/>
              </a:ext>
            </a:extLst>
          </p:cNvPr>
          <p:cNvSpPr>
            <a:spLocks noGrp="1"/>
          </p:cNvSpPr>
          <p:nvPr>
            <p:ph type="ctrTitle"/>
          </p:nvPr>
        </p:nvSpPr>
        <p:spPr>
          <a:xfrm>
            <a:off x="0" y="1"/>
            <a:ext cx="12192000" cy="4363770"/>
          </a:xfrm>
        </p:spPr>
        <p:txBody>
          <a:bodyPr>
            <a:normAutofit/>
          </a:bodyPr>
          <a:lstStyle/>
          <a:p>
            <a:r>
              <a:rPr lang="el-GR" sz="4800" b="1" dirty="0"/>
              <a:t>ΕΚΚΛΗΣΙΑΣΤΙΚΗ ΕΘΙΜΟΤΥΠΙΑ</a:t>
            </a:r>
            <a:br>
              <a:rPr lang="el-GR" sz="4800" b="1" dirty="0"/>
            </a:br>
            <a:r>
              <a:rPr lang="el-GR" sz="4800" b="1" dirty="0"/>
              <a:t>ΕΝΟΤΗΤΑ 11</a:t>
            </a:r>
            <a:r>
              <a:rPr lang="el-GR" sz="4800" b="1" baseline="30000" dirty="0"/>
              <a:t>η </a:t>
            </a:r>
            <a:br>
              <a:rPr lang="el-GR" sz="4800" b="1" baseline="30000" dirty="0"/>
            </a:br>
            <a:r>
              <a:rPr lang="el-GR" sz="4800" b="1" i="0" dirty="0">
                <a:effectLst/>
              </a:rPr>
              <a:t>ΤΙ ΕΙΝΑΙ ΤΑ ΕΓΚΑΙΝΙΑ ΙΕΡΟΥ ΝΑΟΥ, ΠΩΣ ΓΙΝΟΝΤΑΙ; ΠΩΣ ΚΑΘΑΓΙΑΖΕΤΑΙ Η ΑΓΙΑ ΤΡΑΠΕΖΑ;</a:t>
            </a:r>
            <a:br>
              <a:rPr lang="el-GR" sz="4000" b="1" i="0" dirty="0">
                <a:effectLst/>
                <a:latin typeface="__Inter_d3e0df"/>
              </a:rPr>
            </a:br>
            <a:r>
              <a:rPr lang="el-GR" sz="4800" b="1" dirty="0"/>
              <a:t> </a:t>
            </a:r>
            <a:endParaRPr lang="el-GR" sz="4800" dirty="0"/>
          </a:p>
        </p:txBody>
      </p:sp>
      <p:sp>
        <p:nvSpPr>
          <p:cNvPr id="3" name="Υπότιτλος 2">
            <a:extLst>
              <a:ext uri="{FF2B5EF4-FFF2-40B4-BE49-F238E27FC236}">
                <a16:creationId xmlns:a16="http://schemas.microsoft.com/office/drawing/2014/main" id="{6EA505AF-24EF-E80B-A487-BBD0C7E19112}"/>
              </a:ext>
            </a:extLst>
          </p:cNvPr>
          <p:cNvSpPr>
            <a:spLocks noGrp="1"/>
          </p:cNvSpPr>
          <p:nvPr>
            <p:ph type="subTitle" idx="1"/>
          </p:nvPr>
        </p:nvSpPr>
        <p:spPr>
          <a:xfrm>
            <a:off x="1524000" y="4788041"/>
            <a:ext cx="9144000" cy="2069958"/>
          </a:xfrm>
        </p:spPr>
        <p:txBody>
          <a:bodyPr>
            <a:normAutofit/>
          </a:bodyPr>
          <a:lstStyle/>
          <a:p>
            <a:r>
              <a:rPr lang="el-GR" dirty="0"/>
              <a:t>Διδάσκουσα Καθηγήτρια: Μαρία </a:t>
            </a:r>
            <a:r>
              <a:rPr lang="el-GR" dirty="0" err="1"/>
              <a:t>Καράμπελια</a:t>
            </a:r>
            <a:endParaRPr lang="el-GR" dirty="0"/>
          </a:p>
          <a:p>
            <a:r>
              <a:rPr lang="el-GR" dirty="0"/>
              <a:t>Β΄ εξάμηνο</a:t>
            </a:r>
          </a:p>
          <a:p>
            <a:r>
              <a:rPr lang="el-GR" dirty="0"/>
              <a:t>Ιερατικών Σπουδών</a:t>
            </a:r>
          </a:p>
          <a:p>
            <a:r>
              <a:rPr lang="el-GR" dirty="0"/>
              <a:t>ΑΕΑΑ</a:t>
            </a:r>
          </a:p>
          <a:p>
            <a:endParaRPr lang="el-GR" dirty="0"/>
          </a:p>
        </p:txBody>
      </p:sp>
    </p:spTree>
    <p:extLst>
      <p:ext uri="{BB962C8B-B14F-4D97-AF65-F5344CB8AC3E}">
        <p14:creationId xmlns:p14="http://schemas.microsoft.com/office/powerpoint/2010/main" val="43764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8B1D75-C662-8F45-09EF-71909BF9CE61}"/>
              </a:ext>
            </a:extLst>
          </p:cNvPr>
          <p:cNvSpPr>
            <a:spLocks noGrp="1"/>
          </p:cNvSpPr>
          <p:nvPr>
            <p:ph type="title"/>
          </p:nvPr>
        </p:nvSpPr>
        <p:spPr>
          <a:xfrm>
            <a:off x="838200" y="18256"/>
            <a:ext cx="10515600" cy="982206"/>
          </a:xfrm>
        </p:spPr>
        <p:txBody>
          <a:bodyPr/>
          <a:lstStyle/>
          <a:p>
            <a:pPr algn="ctr"/>
            <a:r>
              <a:rPr lang="el-GR" sz="4400" b="1" i="0" dirty="0">
                <a:effectLst/>
              </a:rPr>
              <a:t>ΠΩΣ ΓΙΝΟΝΤΑΙ ΤΑ ΕΓΚΑΙΝΙΑ ΙΕΡΟΥ ΝΑΟΥ </a:t>
            </a:r>
            <a:endParaRPr lang="el-GR" dirty="0"/>
          </a:p>
        </p:txBody>
      </p:sp>
      <p:sp>
        <p:nvSpPr>
          <p:cNvPr id="3" name="Θέση περιεχομένου 2">
            <a:extLst>
              <a:ext uri="{FF2B5EF4-FFF2-40B4-BE49-F238E27FC236}">
                <a16:creationId xmlns:a16="http://schemas.microsoft.com/office/drawing/2014/main" id="{03B807C4-B341-CE96-0E2A-401301D8DF10}"/>
              </a:ext>
            </a:extLst>
          </p:cNvPr>
          <p:cNvSpPr>
            <a:spLocks noGrp="1"/>
          </p:cNvSpPr>
          <p:nvPr>
            <p:ph idx="1"/>
          </p:nvPr>
        </p:nvSpPr>
        <p:spPr>
          <a:xfrm>
            <a:off x="0" y="914400"/>
            <a:ext cx="12192000" cy="5943600"/>
          </a:xfrm>
        </p:spPr>
        <p:txBody>
          <a:bodyPr>
            <a:normAutofit fontScale="85000" lnSpcReduction="20000"/>
          </a:bodyPr>
          <a:lstStyle/>
          <a:p>
            <a:pPr algn="l"/>
            <a:r>
              <a:rPr lang="el-GR" b="0" i="0" dirty="0">
                <a:effectLst/>
              </a:rPr>
              <a:t>Ο Αρχιερέας ανάβει την Κανδήλα και ευλογεί, ψάλλοντας τον πρώτο στίχο της δοξολογίας «</a:t>
            </a:r>
            <a:r>
              <a:rPr lang="el-GR" b="0" i="1" dirty="0">
                <a:effectLst/>
              </a:rPr>
              <a:t>Δόξα Σοι </a:t>
            </a:r>
            <a:r>
              <a:rPr lang="el-GR" b="0" i="1" dirty="0" err="1">
                <a:effectLst/>
              </a:rPr>
              <a:t>τῷ</a:t>
            </a:r>
            <a:r>
              <a:rPr lang="el-GR" b="0" i="1" dirty="0">
                <a:effectLst/>
              </a:rPr>
              <a:t> </a:t>
            </a:r>
            <a:r>
              <a:rPr lang="el-GR" b="0" i="1" dirty="0" err="1">
                <a:effectLst/>
              </a:rPr>
              <a:t>δείξαντι</a:t>
            </a:r>
            <a:r>
              <a:rPr lang="el-GR" b="0" i="1" dirty="0">
                <a:effectLst/>
              </a:rPr>
              <a:t> </a:t>
            </a:r>
            <a:r>
              <a:rPr lang="el-GR" b="0" i="1" dirty="0" err="1">
                <a:effectLst/>
              </a:rPr>
              <a:t>τὸ</a:t>
            </a:r>
            <a:r>
              <a:rPr lang="el-GR" b="0" i="1" dirty="0">
                <a:effectLst/>
              </a:rPr>
              <a:t> </a:t>
            </a:r>
            <a:r>
              <a:rPr lang="el-GR" b="0" i="1" dirty="0" err="1">
                <a:effectLst/>
              </a:rPr>
              <a:t>Φῶς</a:t>
            </a:r>
            <a:r>
              <a:rPr lang="el-GR" b="0" i="0" dirty="0">
                <a:effectLst/>
              </a:rPr>
              <a:t>…». Στη συνέχεια αφαιρεί το σάβανο που φορούσε σε όλη τη διάρκεια της τελετής και φοράει τα υπόλοιπα Αρχιερατικά του άμφια.</a:t>
            </a:r>
          </a:p>
          <a:p>
            <a:pPr algn="l"/>
            <a:r>
              <a:rPr lang="el-GR" b="0" i="0" dirty="0">
                <a:effectLst/>
              </a:rPr>
              <a:t>Αυτό το σάβανο τεμαχίζεται σε πολλά μικρά κομματάκια και εμβαπτίζεται μέσα στην </a:t>
            </a:r>
            <a:r>
              <a:rPr lang="el-GR" b="0" i="0" dirty="0" err="1">
                <a:effectLst/>
              </a:rPr>
              <a:t>κηρομαστίχη</a:t>
            </a:r>
            <a:r>
              <a:rPr lang="el-GR" b="0" i="0" dirty="0">
                <a:effectLst/>
              </a:rPr>
              <a:t> που περίσσεψε. Φεύγοντας από το Ναό, συνηθίζεται οι πιστοί να λαμβάνουν </a:t>
            </a:r>
            <a:r>
              <a:rPr lang="el-GR" b="0" i="0" u="sng" dirty="0">
                <a:effectLst/>
              </a:rPr>
              <a:t>ευλογία από το σάβανο</a:t>
            </a:r>
            <a:r>
              <a:rPr lang="el-GR" b="0" i="0" dirty="0">
                <a:effectLst/>
              </a:rPr>
              <a:t>.</a:t>
            </a:r>
          </a:p>
          <a:p>
            <a:r>
              <a:rPr lang="el-GR" b="0" i="0" dirty="0">
                <a:effectLst/>
              </a:rPr>
              <a:t>Οι ευχές που διαβάζονται στο τέλος είναι γεμάτες ευχαριστία στον Θεό και παράκληση να γεμίζει με δόξα, αγιασμό και χάρη το νέο θυσιαστήριο έτσι ώστε πάνω σ’ αυτό να μεταβάλλεται η αναίμακτη θυσία σε σώμα και αίμα Χριστού και να αγιάζεται ο λαός του Θεού με τη συμμετοχή του σ’ αυτό το μυστήριο. </a:t>
            </a:r>
          </a:p>
          <a:p>
            <a:r>
              <a:rPr lang="el-GR" b="0" i="0" dirty="0">
                <a:effectLst/>
              </a:rPr>
              <a:t>Τελικά δηλαδή ο σκοπός των εγκαινίων δεν είναι μόνο ο αγιασμός του Ναού αλλά και δικός μας με τον πνευματικό αγώνα και την αληθινή ζωή. «</a:t>
            </a:r>
            <a:r>
              <a:rPr lang="el-GR" b="0" i="1" dirty="0" err="1">
                <a:effectLst/>
              </a:rPr>
              <a:t>Οὕτως</a:t>
            </a:r>
            <a:r>
              <a:rPr lang="el-GR" b="0" i="1" dirty="0">
                <a:effectLst/>
              </a:rPr>
              <a:t> </a:t>
            </a:r>
            <a:r>
              <a:rPr lang="el-GR" i="1" dirty="0" err="1"/>
              <a:t>ἐ</a:t>
            </a:r>
            <a:r>
              <a:rPr lang="el-GR" b="0" i="1" dirty="0" err="1">
                <a:effectLst/>
              </a:rPr>
              <a:t>γκαινίζεται</a:t>
            </a:r>
            <a:r>
              <a:rPr lang="el-GR" b="0" i="1" dirty="0">
                <a:effectLst/>
              </a:rPr>
              <a:t> </a:t>
            </a:r>
            <a:r>
              <a:rPr lang="el-GR" i="1" dirty="0"/>
              <a:t>ὁ</a:t>
            </a:r>
            <a:r>
              <a:rPr lang="el-GR" b="0" i="1" dirty="0">
                <a:effectLst/>
              </a:rPr>
              <a:t> </a:t>
            </a:r>
            <a:r>
              <a:rPr lang="el-GR" i="1" dirty="0" err="1"/>
              <a:t>ἄ</a:t>
            </a:r>
            <a:r>
              <a:rPr lang="el-GR" b="0" i="1" dirty="0" err="1">
                <a:effectLst/>
              </a:rPr>
              <a:t>νθρωπος</a:t>
            </a:r>
            <a:r>
              <a:rPr lang="el-GR" b="0" i="1" dirty="0">
                <a:effectLst/>
              </a:rPr>
              <a:t>· </a:t>
            </a:r>
            <a:r>
              <a:rPr lang="el-GR" b="0" i="1" dirty="0" err="1">
                <a:effectLst/>
              </a:rPr>
              <a:t>οὕτως</a:t>
            </a:r>
            <a:r>
              <a:rPr lang="el-GR" b="0" i="1" dirty="0">
                <a:effectLst/>
              </a:rPr>
              <a:t> </a:t>
            </a:r>
            <a:r>
              <a:rPr lang="el-GR" b="0" i="1" dirty="0" err="1">
                <a:effectLst/>
              </a:rPr>
              <a:t>τιμᾶται</a:t>
            </a:r>
            <a:r>
              <a:rPr lang="el-GR" b="0" i="1" dirty="0">
                <a:effectLst/>
              </a:rPr>
              <a:t> </a:t>
            </a:r>
            <a:r>
              <a:rPr lang="el-GR" i="1" dirty="0"/>
              <a:t>ἡ</a:t>
            </a:r>
            <a:r>
              <a:rPr lang="el-GR" b="0" i="1" dirty="0">
                <a:effectLst/>
              </a:rPr>
              <a:t> </a:t>
            </a:r>
            <a:r>
              <a:rPr lang="el-GR" b="0" i="1" dirty="0" err="1">
                <a:effectLst/>
              </a:rPr>
              <a:t>τῶν</a:t>
            </a:r>
            <a:r>
              <a:rPr lang="el-GR" b="0" i="1" dirty="0">
                <a:effectLst/>
              </a:rPr>
              <a:t> </a:t>
            </a:r>
            <a:r>
              <a:rPr lang="el-GR" i="1" dirty="0" err="1"/>
              <a:t>Ἐ</a:t>
            </a:r>
            <a:r>
              <a:rPr lang="el-GR" b="0" i="1" dirty="0" err="1">
                <a:effectLst/>
              </a:rPr>
              <a:t>γκαινίων</a:t>
            </a:r>
            <a:r>
              <a:rPr lang="el-GR" b="0" i="1" dirty="0">
                <a:effectLst/>
              </a:rPr>
              <a:t> </a:t>
            </a:r>
            <a:r>
              <a:rPr lang="el-GR" i="1" dirty="0" err="1"/>
              <a:t>ἡ</a:t>
            </a:r>
            <a:r>
              <a:rPr lang="el-GR" b="0" i="1" dirty="0" err="1">
                <a:effectLst/>
              </a:rPr>
              <a:t>μέρα</a:t>
            </a:r>
            <a:r>
              <a:rPr lang="el-GR" b="0" i="0" dirty="0">
                <a:effectLst/>
              </a:rPr>
              <a:t>». Σ’ αυτόν τον αγώνα έχουμε οπωσδήποτε οδηγό τον Χριστό. </a:t>
            </a:r>
          </a:p>
          <a:p>
            <a:r>
              <a:rPr lang="el-GR" b="0" i="0" dirty="0">
                <a:effectLst/>
              </a:rPr>
              <a:t>Άλλωστε το λυχνάρι που στο τέλος της ακολουθίας ανάβει ο </a:t>
            </a:r>
            <a:r>
              <a:rPr lang="el-GR" b="0" i="0" dirty="0" err="1">
                <a:effectLst/>
              </a:rPr>
              <a:t>Αρχιερεύς</a:t>
            </a:r>
            <a:r>
              <a:rPr lang="el-GR" b="0" i="0" dirty="0">
                <a:effectLst/>
              </a:rPr>
              <a:t> πάνω στην αγία Τράπεζα συμβολίζει, κατά τον Καβάσιλα, το δικό Του Φως. «Αυτό το φως μπορεί να ανακαλύψει και να φέρει στο φως τα πάντα, όπως ακριβώς γέμισε τον Άδη το φως, όταν έφθασε εκεί ο Χριστός».</a:t>
            </a:r>
          </a:p>
          <a:p>
            <a:r>
              <a:rPr lang="el-GR" sz="2800" kern="100" dirty="0">
                <a:effectLst/>
                <a:ea typeface="Calibri" panose="020F0502020204030204" pitchFamily="34" charset="0"/>
                <a:cs typeface="Times New Roman" panose="02020603050405020304" pitchFamily="18" charset="0"/>
              </a:rPr>
              <a:t>Μετά την τελετή των εγκαινίων ακολουθεί η πρώτη Αρχιερατική θεία Λειτουργία.</a:t>
            </a:r>
          </a:p>
          <a:p>
            <a:endParaRPr lang="el-GR" dirty="0"/>
          </a:p>
        </p:txBody>
      </p:sp>
    </p:spTree>
    <p:extLst>
      <p:ext uri="{BB962C8B-B14F-4D97-AF65-F5344CB8AC3E}">
        <p14:creationId xmlns:p14="http://schemas.microsoft.com/office/powerpoint/2010/main" val="89438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241F21-7E43-6CC1-5073-B21DDBF7E4B3}"/>
              </a:ext>
            </a:extLst>
          </p:cNvPr>
          <p:cNvSpPr>
            <a:spLocks noGrp="1"/>
          </p:cNvSpPr>
          <p:nvPr>
            <p:ph type="title"/>
          </p:nvPr>
        </p:nvSpPr>
        <p:spPr>
          <a:xfrm>
            <a:off x="0" y="18255"/>
            <a:ext cx="12192000" cy="675687"/>
          </a:xfrm>
        </p:spPr>
        <p:txBody>
          <a:bodyPr>
            <a:normAutofit fontScale="90000"/>
          </a:bodyPr>
          <a:lstStyle/>
          <a:p>
            <a:pPr algn="ctr"/>
            <a:r>
              <a:rPr lang="el-GR" b="1" dirty="0"/>
              <a:t>ΤΑ ΑΠΑΙΤΟΥΜΕΝΑ ΓΙΑ ΤΟΝ ΕΓΚΑΙΝΙΑΣΜΟ ΕΙΔΗ</a:t>
            </a:r>
          </a:p>
        </p:txBody>
      </p:sp>
      <p:sp>
        <p:nvSpPr>
          <p:cNvPr id="3" name="Θέση περιεχομένου 2">
            <a:extLst>
              <a:ext uri="{FF2B5EF4-FFF2-40B4-BE49-F238E27FC236}">
                <a16:creationId xmlns:a16="http://schemas.microsoft.com/office/drawing/2014/main" id="{61494DAA-1D19-F7EC-2F0E-3085314A2534}"/>
              </a:ext>
            </a:extLst>
          </p:cNvPr>
          <p:cNvSpPr>
            <a:spLocks noGrp="1"/>
          </p:cNvSpPr>
          <p:nvPr>
            <p:ph idx="1"/>
          </p:nvPr>
        </p:nvSpPr>
        <p:spPr>
          <a:xfrm>
            <a:off x="0" y="693942"/>
            <a:ext cx="12258392" cy="6164058"/>
          </a:xfrm>
        </p:spPr>
        <p:txBody>
          <a:bodyPr>
            <a:normAutofit fontScale="92500" lnSpcReduction="20000"/>
          </a:bodyPr>
          <a:lstStyle/>
          <a:p>
            <a:pPr marL="0" indent="0">
              <a:buNone/>
            </a:pPr>
            <a:r>
              <a:rPr lang="el-GR" dirty="0"/>
              <a:t>Τα είδη αυτά πρέπει να είναι προετοιμασμένα, ώστε να μην λείπει τίποτε. Ποια είναι αυτά:</a:t>
            </a:r>
          </a:p>
          <a:p>
            <a:r>
              <a:rPr lang="el-GR" dirty="0"/>
              <a:t>Λείψανα τριών Αγίων Μαρτύρων ή έστω και ενός, μαζί με μία Αργυρή Θήκη, που εσωτερικώς είναι στρωμένη με βαμβάκι. Έξω από τη Θήκη χαράσσεται η Επωνυμία του Ιερού Ναού, το Όνομα του </a:t>
            </a:r>
            <a:r>
              <a:rPr lang="el-GR" dirty="0" err="1"/>
              <a:t>Εγκαινιάζοντος</a:t>
            </a:r>
            <a:r>
              <a:rPr lang="el-GR" dirty="0"/>
              <a:t> Αρχιερέως και η Ημερομηνία του Εγκαινιασμού. Από την κάτω και εξωτερική πλευρά της Θήκης τοποθετείται ποσότητα </a:t>
            </a:r>
            <a:r>
              <a:rPr lang="el-GR" dirty="0" err="1"/>
              <a:t>μολύβδου</a:t>
            </a:r>
            <a:r>
              <a:rPr lang="el-GR" dirty="0"/>
              <a:t>, ικανού βάρους, για να μην ανατραπεί η Θήκη κατά την έκχυση της </a:t>
            </a:r>
            <a:r>
              <a:rPr lang="el-GR" dirty="0" err="1"/>
              <a:t>Κηρομαστίχης</a:t>
            </a:r>
            <a:r>
              <a:rPr lang="el-GR" dirty="0"/>
              <a:t> μέσα στην οπή της Αγίας Τραπέζης.</a:t>
            </a:r>
          </a:p>
          <a:p>
            <a:r>
              <a:rPr lang="el-GR" dirty="0" err="1"/>
              <a:t>Κηρίον</a:t>
            </a:r>
            <a:r>
              <a:rPr lang="el-GR" dirty="0"/>
              <a:t> </a:t>
            </a:r>
            <a:r>
              <a:rPr lang="el-GR" dirty="0" err="1"/>
              <a:t>καθαρόν</a:t>
            </a:r>
            <a:r>
              <a:rPr lang="el-GR" dirty="0"/>
              <a:t>, χιλιόγραμμα δύο ή τρία ή όσο απαιτείται για να πληρωθεί η οπή της Αγίας Τραπέζης και να περισσέψει για την επικόλληση των τεσσάρων υφασμάτων με τις Εικόνες των τεσσάρων ευαγγελιστών, στις τέσσερεις γωνίες της Αγίας Τραπέζης.</a:t>
            </a:r>
          </a:p>
          <a:p>
            <a:r>
              <a:rPr lang="el-GR" dirty="0" err="1"/>
              <a:t>Μαστίχη</a:t>
            </a:r>
            <a:r>
              <a:rPr lang="el-GR" dirty="0"/>
              <a:t>, Σμύρνα, Αλόη, Θυμίαμα, Ρητίνη και </a:t>
            </a:r>
            <a:r>
              <a:rPr lang="el-GR" dirty="0" err="1"/>
              <a:t>Λάδανος</a:t>
            </a:r>
            <a:r>
              <a:rPr lang="el-GR" dirty="0"/>
              <a:t>, 60 γραμμάρια για το κάθε ένα.</a:t>
            </a:r>
          </a:p>
          <a:p>
            <a:r>
              <a:rPr lang="el-GR" dirty="0"/>
              <a:t>Ικανή ποσότητα Αγίου Μύρου σε Αργυρή ή Κρυστάλλινη Θήκη.</a:t>
            </a:r>
          </a:p>
          <a:p>
            <a:r>
              <a:rPr lang="el-GR" dirty="0"/>
              <a:t>Φιάλη Κρυστάλλινη, πλήρης αρώματος </a:t>
            </a:r>
            <a:r>
              <a:rPr lang="el-GR" dirty="0" err="1"/>
              <a:t>ελειώδους</a:t>
            </a:r>
            <a:r>
              <a:rPr lang="el-GR" dirty="0"/>
              <a:t>, κατά προτίμηση </a:t>
            </a:r>
            <a:r>
              <a:rPr lang="el-GR" dirty="0" err="1"/>
              <a:t>Ροδελαίου</a:t>
            </a:r>
            <a:r>
              <a:rPr lang="el-GR" dirty="0"/>
              <a:t>, περίπου δύο χιλιάδων γραμμαρίων. </a:t>
            </a:r>
          </a:p>
          <a:p>
            <a:r>
              <a:rPr lang="el-GR" dirty="0"/>
              <a:t>Σαπούνια ευώδη λευκά τέσσερα.</a:t>
            </a:r>
          </a:p>
          <a:p>
            <a:r>
              <a:rPr lang="el-GR" dirty="0"/>
              <a:t>Σπόγγοι θαλάσσης καινούργιοι μεγάλου μεγέθους επτά. Κανάτες κρυστάλλινες δύο. </a:t>
            </a:r>
            <a:r>
              <a:rPr lang="el-GR" dirty="0" err="1"/>
              <a:t>Λεκανίδια</a:t>
            </a:r>
            <a:r>
              <a:rPr lang="el-GR" dirty="0"/>
              <a:t> μεταλλικά τέσσερα και Δίσκοι μεταλλικοί τρεις. </a:t>
            </a:r>
          </a:p>
        </p:txBody>
      </p:sp>
    </p:spTree>
    <p:extLst>
      <p:ext uri="{BB962C8B-B14F-4D97-AF65-F5344CB8AC3E}">
        <p14:creationId xmlns:p14="http://schemas.microsoft.com/office/powerpoint/2010/main" val="2757105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EC5167-08AF-D9DB-F046-2C184BBFE04F}"/>
              </a:ext>
            </a:extLst>
          </p:cNvPr>
          <p:cNvSpPr>
            <a:spLocks noGrp="1"/>
          </p:cNvSpPr>
          <p:nvPr>
            <p:ph type="title"/>
          </p:nvPr>
        </p:nvSpPr>
        <p:spPr>
          <a:xfrm>
            <a:off x="838200" y="18256"/>
            <a:ext cx="10515600" cy="662782"/>
          </a:xfrm>
        </p:spPr>
        <p:txBody>
          <a:bodyPr>
            <a:normAutofit fontScale="90000"/>
          </a:bodyPr>
          <a:lstStyle/>
          <a:p>
            <a:pPr algn="ctr"/>
            <a:r>
              <a:rPr lang="el-GR" b="1" dirty="0"/>
              <a:t>ΤΑ ΑΠΑΙΤΟΥΜΕΝΑ ΓΙΑ ΤΟΝ ΕΓΚΑΙΝΙΑΣΜΟ ΕΙΔΗ</a:t>
            </a:r>
            <a:endParaRPr lang="el-GR" dirty="0"/>
          </a:p>
        </p:txBody>
      </p:sp>
      <p:sp>
        <p:nvSpPr>
          <p:cNvPr id="3" name="Θέση περιεχομένου 2">
            <a:extLst>
              <a:ext uri="{FF2B5EF4-FFF2-40B4-BE49-F238E27FC236}">
                <a16:creationId xmlns:a16="http://schemas.microsoft.com/office/drawing/2014/main" id="{53D87345-256D-646C-C0DA-FA20BC2EC1D8}"/>
              </a:ext>
            </a:extLst>
          </p:cNvPr>
          <p:cNvSpPr>
            <a:spLocks noGrp="1"/>
          </p:cNvSpPr>
          <p:nvPr>
            <p:ph idx="1"/>
          </p:nvPr>
        </p:nvSpPr>
        <p:spPr>
          <a:xfrm>
            <a:off x="0" y="681038"/>
            <a:ext cx="12192000" cy="6158706"/>
          </a:xfrm>
        </p:spPr>
        <p:txBody>
          <a:bodyPr>
            <a:normAutofit lnSpcReduction="10000"/>
          </a:bodyPr>
          <a:lstStyle/>
          <a:p>
            <a:r>
              <a:rPr lang="el-GR" dirty="0"/>
              <a:t>Κανδήλα αργυρή επιτραπέζια, πλήρης, καινούργια και όλες οι Κανδήλες του Τέμπλου έτοιμες επί δίσκου.</a:t>
            </a:r>
          </a:p>
          <a:p>
            <a:r>
              <a:rPr lang="el-GR" dirty="0"/>
              <a:t>Ποδήρης λινός λευκός </a:t>
            </a:r>
            <a:r>
              <a:rPr lang="el-GR" dirty="0" err="1"/>
              <a:t>Χιτών</a:t>
            </a:r>
            <a:r>
              <a:rPr lang="el-GR" dirty="0"/>
              <a:t> για τον Αρχιερέα. </a:t>
            </a:r>
            <a:r>
              <a:rPr lang="el-GR" dirty="0" err="1"/>
              <a:t>Μανδήλια</a:t>
            </a:r>
            <a:r>
              <a:rPr lang="el-GR" dirty="0"/>
              <a:t> μεγάλα καινούργια δύο, και Ζώνη λινή ικανού μήκους.</a:t>
            </a:r>
          </a:p>
          <a:p>
            <a:r>
              <a:rPr lang="el-GR" dirty="0"/>
              <a:t>Πετσέτες μεγάλες τέσσερεις, και έξη μεσαίου μεγέθους λευκές.</a:t>
            </a:r>
          </a:p>
          <a:p>
            <a:r>
              <a:rPr lang="el-GR" dirty="0"/>
              <a:t>Δύο Κοχλιάρια μεγάλα ξύλινα.</a:t>
            </a:r>
          </a:p>
          <a:p>
            <a:r>
              <a:rPr lang="el-GR" dirty="0"/>
              <a:t>Δύο Σπάτουλες.</a:t>
            </a:r>
          </a:p>
          <a:p>
            <a:r>
              <a:rPr lang="el-GR" dirty="0"/>
              <a:t>Υφάσματα λινά τετράγωνα έχοντα τυπωμένα επάνω τους τους Τέσσερεις Ευαγγελιστές ή τα Ονόματά τους μόνο.</a:t>
            </a:r>
          </a:p>
          <a:p>
            <a:r>
              <a:rPr lang="el-GR" dirty="0"/>
              <a:t>Κατασάρκιο της Αγίας Τραπέζης, κατά το μήκος και πλάτος αυτής, από λινό ύφασμα, έχοντας στα τέσσερα άκρα προσαρτημένα λεπτότατα </a:t>
            </a:r>
            <a:r>
              <a:rPr lang="el-GR" dirty="0" err="1"/>
              <a:t>σχοινία</a:t>
            </a:r>
            <a:r>
              <a:rPr lang="el-GR" dirty="0"/>
              <a:t>. Το κατασάρκιο ονομάζεται και Ειλητό.</a:t>
            </a:r>
          </a:p>
          <a:p>
            <a:r>
              <a:rPr lang="el-GR" dirty="0" err="1"/>
              <a:t>Ενδυτή</a:t>
            </a:r>
            <a:r>
              <a:rPr lang="el-GR" dirty="0"/>
              <a:t> ή </a:t>
            </a:r>
            <a:r>
              <a:rPr lang="el-GR" dirty="0" err="1"/>
              <a:t>Ενδύτιον</a:t>
            </a:r>
            <a:r>
              <a:rPr lang="el-GR" dirty="0"/>
              <a:t> ή </a:t>
            </a:r>
            <a:r>
              <a:rPr lang="el-GR" dirty="0" err="1"/>
              <a:t>Επενδύτης</a:t>
            </a:r>
            <a:r>
              <a:rPr lang="el-GR" dirty="0"/>
              <a:t> ή </a:t>
            </a:r>
            <a:r>
              <a:rPr lang="el-GR" dirty="0" err="1"/>
              <a:t>Αλουργίς</a:t>
            </a:r>
            <a:r>
              <a:rPr lang="el-GR" dirty="0"/>
              <a:t> ή Άπλωμα ή </a:t>
            </a:r>
            <a:r>
              <a:rPr lang="el-GR" dirty="0" err="1"/>
              <a:t>Τραπεζοφόριον</a:t>
            </a:r>
            <a:r>
              <a:rPr lang="el-GR" dirty="0"/>
              <a:t>, πολυτελές βαρύτιμο ύφασμα, μερικές φορές και </a:t>
            </a:r>
            <a:r>
              <a:rPr lang="el-GR" dirty="0" err="1"/>
              <a:t>αργυροχρυσοΰφαντο</a:t>
            </a:r>
            <a:r>
              <a:rPr lang="el-GR" dirty="0"/>
              <a:t> </a:t>
            </a:r>
            <a:r>
              <a:rPr lang="el-GR" dirty="0" err="1"/>
              <a:t>Κάλυμα</a:t>
            </a:r>
            <a:r>
              <a:rPr lang="el-GR" dirty="0"/>
              <a:t> της Αγίας Τραπέζης, που απλώνεται πάνω από το Κατασάρκιο.</a:t>
            </a:r>
          </a:p>
          <a:p>
            <a:endParaRPr lang="el-GR" dirty="0"/>
          </a:p>
        </p:txBody>
      </p:sp>
    </p:spTree>
    <p:extLst>
      <p:ext uri="{BB962C8B-B14F-4D97-AF65-F5344CB8AC3E}">
        <p14:creationId xmlns:p14="http://schemas.microsoft.com/office/powerpoint/2010/main" val="3258028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173372-1A45-1849-3122-EFC46632A0AD}"/>
              </a:ext>
            </a:extLst>
          </p:cNvPr>
          <p:cNvSpPr>
            <a:spLocks noGrp="1"/>
          </p:cNvSpPr>
          <p:nvPr>
            <p:ph type="title"/>
          </p:nvPr>
        </p:nvSpPr>
        <p:spPr>
          <a:xfrm>
            <a:off x="762000" y="18256"/>
            <a:ext cx="10515600" cy="662782"/>
          </a:xfrm>
        </p:spPr>
        <p:txBody>
          <a:bodyPr>
            <a:normAutofit fontScale="90000"/>
          </a:bodyPr>
          <a:lstStyle/>
          <a:p>
            <a:pPr algn="ctr"/>
            <a:r>
              <a:rPr lang="el-GR" b="1" dirty="0"/>
              <a:t>ΤΑ ΑΠΑΙΤΟΥΜΕΝΑ ΓΙΑ ΤΟΝ ΕΓΚΑΙΝΙΑΣΜΟ ΕΙΔΗ</a:t>
            </a:r>
            <a:endParaRPr lang="el-GR" dirty="0"/>
          </a:p>
        </p:txBody>
      </p:sp>
      <p:sp>
        <p:nvSpPr>
          <p:cNvPr id="3" name="Θέση περιεχομένου 2">
            <a:extLst>
              <a:ext uri="{FF2B5EF4-FFF2-40B4-BE49-F238E27FC236}">
                <a16:creationId xmlns:a16="http://schemas.microsoft.com/office/drawing/2014/main" id="{1825A6EF-9456-5044-F718-7F7CBB660A65}"/>
              </a:ext>
            </a:extLst>
          </p:cNvPr>
          <p:cNvSpPr>
            <a:spLocks noGrp="1"/>
          </p:cNvSpPr>
          <p:nvPr>
            <p:ph idx="1"/>
          </p:nvPr>
        </p:nvSpPr>
        <p:spPr>
          <a:xfrm>
            <a:off x="0" y="606424"/>
            <a:ext cx="12192000" cy="6251575"/>
          </a:xfrm>
        </p:spPr>
        <p:txBody>
          <a:bodyPr>
            <a:normAutofit lnSpcReduction="10000"/>
          </a:bodyPr>
          <a:lstStyle/>
          <a:p>
            <a:r>
              <a:rPr lang="el-GR" dirty="0"/>
              <a:t>Αντιμήνσια, όσα επιτρέψει ο Αρχιερέας.</a:t>
            </a:r>
          </a:p>
          <a:p>
            <a:r>
              <a:rPr lang="el-GR" dirty="0" err="1"/>
              <a:t>Επευχέτης</a:t>
            </a:r>
            <a:r>
              <a:rPr lang="el-GR" dirty="0"/>
              <a:t>, </a:t>
            </a:r>
            <a:r>
              <a:rPr lang="el-GR"/>
              <a:t>δηλαδή </a:t>
            </a:r>
            <a:r>
              <a:rPr lang="el-GR" dirty="0"/>
              <a:t>Τ</a:t>
            </a:r>
            <a:r>
              <a:rPr lang="el-GR"/>
              <a:t>άπητας </a:t>
            </a:r>
            <a:r>
              <a:rPr lang="el-GR" dirty="0"/>
              <a:t>και Προσκέφαλο για τη γονυκλισία του Αρχιερέως. </a:t>
            </a:r>
          </a:p>
          <a:p>
            <a:r>
              <a:rPr lang="el-GR" dirty="0"/>
              <a:t>Τραπέζι μαζί με </a:t>
            </a:r>
            <a:r>
              <a:rPr lang="el-GR" dirty="0" err="1"/>
              <a:t>Κάλλυμα</a:t>
            </a:r>
            <a:r>
              <a:rPr lang="el-GR" dirty="0"/>
              <a:t>.</a:t>
            </a:r>
          </a:p>
          <a:p>
            <a:r>
              <a:rPr lang="el-GR" dirty="0"/>
              <a:t>Κάλαμος με Σπόγγους δεμένους πάνω σ’ αυτόν.</a:t>
            </a:r>
          </a:p>
          <a:p>
            <a:r>
              <a:rPr lang="el-GR" dirty="0"/>
              <a:t>Χύτρες πήλινες ή μεταλλικές καινούργιες, δύο ή τρεις ή τέσσερεις, αναλόγως, για το </a:t>
            </a:r>
            <a:r>
              <a:rPr lang="el-GR" dirty="0" err="1"/>
              <a:t>Κηρίον</a:t>
            </a:r>
            <a:r>
              <a:rPr lang="el-GR" dirty="0"/>
              <a:t> και τα ευώδη που προαναφέρθηκαν, και για το Ύδωρ, Ρολό από Χαρτί Χονδρό, μία μεταλλική Λεκάνη γεμάτη Αλευροποιημένου </a:t>
            </a:r>
            <a:r>
              <a:rPr lang="el-GR" dirty="0" err="1"/>
              <a:t>Μαρμάρο</a:t>
            </a:r>
            <a:r>
              <a:rPr lang="el-GR" dirty="0"/>
              <a:t>, περίπου δύο χιλιάδων γραμμαρίων, μαζί με ένα μεγάλο Κοχλιάριο ή Μυστρί. Μία Φιάλη Υγραερίου με δύο ή τρεις εστίες πυρός. </a:t>
            </a:r>
          </a:p>
          <a:p>
            <a:pPr marL="0" indent="0">
              <a:buNone/>
            </a:pPr>
            <a:r>
              <a:rPr lang="el-GR" b="1" dirty="0"/>
              <a:t>Σημειώσεις </a:t>
            </a:r>
          </a:p>
          <a:p>
            <a:pPr marL="0" indent="0">
              <a:buNone/>
            </a:pPr>
            <a:r>
              <a:rPr lang="el-GR" b="1" dirty="0"/>
              <a:t>1</a:t>
            </a:r>
            <a:r>
              <a:rPr lang="el-GR" b="1" baseline="30000" dirty="0"/>
              <a:t>η</a:t>
            </a:r>
            <a:r>
              <a:rPr lang="el-GR" dirty="0"/>
              <a:t> Τα Μεταλλικά σκεύη καλό είναι να είναι Αργυρά ή τουλάχιστον Επάργυρα.</a:t>
            </a:r>
          </a:p>
          <a:p>
            <a:pPr marL="0" indent="0">
              <a:buNone/>
            </a:pPr>
            <a:r>
              <a:rPr lang="el-GR" b="1" dirty="0"/>
              <a:t>2</a:t>
            </a:r>
            <a:r>
              <a:rPr lang="el-GR" b="1" baseline="30000" dirty="0"/>
              <a:t>η</a:t>
            </a:r>
            <a:r>
              <a:rPr lang="el-GR" b="1" dirty="0"/>
              <a:t> </a:t>
            </a:r>
            <a:r>
              <a:rPr lang="el-GR" dirty="0"/>
              <a:t>Όλα τα Ιερά Σκεύη πρέπει να είναι αρίστης ποιότητας, διότι μετά τη λήξη της Τελετής των Εγκαινίων, όλα αυτά φυλάσσονται συνήθως στο </a:t>
            </a:r>
            <a:r>
              <a:rPr lang="el-GR" dirty="0" err="1"/>
              <a:t>Κειμηλιαρχείο</a:t>
            </a:r>
            <a:r>
              <a:rPr lang="el-GR" dirty="0"/>
              <a:t> του </a:t>
            </a:r>
            <a:r>
              <a:rPr lang="el-GR" dirty="0" err="1"/>
              <a:t>Εγκαινιασθέντος</a:t>
            </a:r>
            <a:r>
              <a:rPr lang="el-GR" dirty="0"/>
              <a:t> Ιερού Ναού. </a:t>
            </a:r>
          </a:p>
        </p:txBody>
      </p:sp>
    </p:spTree>
    <p:extLst>
      <p:ext uri="{BB962C8B-B14F-4D97-AF65-F5344CB8AC3E}">
        <p14:creationId xmlns:p14="http://schemas.microsoft.com/office/powerpoint/2010/main" val="3804801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56E39F-9627-82AC-4D09-2199FC4EC972}"/>
              </a:ext>
            </a:extLst>
          </p:cNvPr>
          <p:cNvSpPr>
            <a:spLocks noGrp="1"/>
          </p:cNvSpPr>
          <p:nvPr>
            <p:ph type="title"/>
          </p:nvPr>
        </p:nvSpPr>
        <p:spPr>
          <a:xfrm>
            <a:off x="838200" y="0"/>
            <a:ext cx="10515600" cy="774551"/>
          </a:xfrm>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DC52F60A-674A-005D-DC63-1A9F0D46FF31}"/>
              </a:ext>
            </a:extLst>
          </p:cNvPr>
          <p:cNvSpPr>
            <a:spLocks noGrp="1"/>
          </p:cNvSpPr>
          <p:nvPr>
            <p:ph idx="1"/>
          </p:nvPr>
        </p:nvSpPr>
        <p:spPr>
          <a:xfrm>
            <a:off x="0" y="688488"/>
            <a:ext cx="12192000" cy="6169511"/>
          </a:xfrm>
        </p:spPr>
        <p:txBody>
          <a:bodyPr>
            <a:normAutofit fontScale="92500" lnSpcReduction="10000"/>
          </a:bodyPr>
          <a:lstStyle/>
          <a:p>
            <a:r>
              <a:rPr lang="el-GR" dirty="0">
                <a:effectLst/>
                <a:latin typeface="Palatino Linotype" panose="02040502050505030304" pitchFamily="18" charset="0"/>
                <a:ea typeface="Calibri" panose="020F0502020204030204" pitchFamily="34" charset="0"/>
                <a:cs typeface="Times New Roman" panose="02020603050405020304" pitchFamily="18" charset="0"/>
              </a:rPr>
              <a:t>Ιερά Σύνοδος της Εκκλησίας της Ελλάδος,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Κώδιξ</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ειδικών θεμάτων Εκκλησιαστικής Τάξης και Εκκλησιαστικής Εθιμοτυπίας κατά τα εν τη Εκκλησία της Ελλάδος κυρίως ισχύοντα, ήτοι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Ειδικόν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Τελετουργικόν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της Εκκλησίας της Ελλάδος ή Περί Ιεράς Αισθητικής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Δοκίμιον</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Αποστολικής Διακονίας, Αθήναι</a:t>
            </a:r>
            <a:r>
              <a:rPr lang="el-GR" dirty="0">
                <a:effectLst/>
                <a:latin typeface="Palatino Linotype" panose="02040502050505030304" pitchFamily="18" charset="0"/>
                <a:ea typeface="Calibri" panose="020F0502020204030204" pitchFamily="34" charset="0"/>
                <a:cs typeface="Calibri" panose="020F0502020204030204" pitchFamily="34" charset="0"/>
              </a:rPr>
              <a:t>⁴</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2020.</a:t>
            </a:r>
            <a:endParaRPr lang="el-GR" dirty="0"/>
          </a:p>
          <a:p>
            <a:r>
              <a:rPr lang="el-GR" dirty="0">
                <a:hlinkClick r:id="rId2"/>
              </a:rPr>
              <a:t>Τι είναι τα εγκαίνια Ιερού Ναού και πώς γίνονται; Πώς καθαγιάζεται η Αγία Τράπεζα; | Ιερά Μητρόπολη Κιτίου (imkitiou.org)</a:t>
            </a:r>
            <a:endParaRPr lang="el-GR" dirty="0"/>
          </a:p>
          <a:p>
            <a:r>
              <a:rPr lang="el-GR" dirty="0">
                <a:hlinkClick r:id="rId3"/>
              </a:rPr>
              <a:t>Ο εγκαινιασμός ενός νέου Ναού βήμα προς </a:t>
            </a:r>
            <a:r>
              <a:rPr lang="el-GR" dirty="0" err="1">
                <a:hlinkClick r:id="rId3"/>
              </a:rPr>
              <a:t>βημα</a:t>
            </a:r>
            <a:r>
              <a:rPr lang="el-GR" dirty="0">
                <a:hlinkClick r:id="rId3"/>
              </a:rPr>
              <a:t> (dogma.gr)</a:t>
            </a:r>
            <a:endParaRPr lang="el-GR" dirty="0"/>
          </a:p>
          <a:p>
            <a:r>
              <a:rPr lang="el-GR" dirty="0">
                <a:hlinkClick r:id="rId4"/>
              </a:rPr>
              <a:t>Ξέρετε πως γίνονται τα Εγκαίνια μιας Εκκλησίας; - ΕΤΣΙ γίνεται αυτή η μεγάλη και σημαντική "ακολουθία" - </a:t>
            </a:r>
            <a:r>
              <a:rPr lang="en-US" dirty="0" err="1">
                <a:hlinkClick r:id="rId4"/>
              </a:rPr>
              <a:t>xerete</a:t>
            </a:r>
            <a:r>
              <a:rPr lang="en-US" dirty="0">
                <a:hlinkClick r:id="rId4"/>
              </a:rPr>
              <a:t> pos </a:t>
            </a:r>
            <a:r>
              <a:rPr lang="en-US" dirty="0" err="1">
                <a:hlinkClick r:id="rId4"/>
              </a:rPr>
              <a:t>ginontai</a:t>
            </a:r>
            <a:r>
              <a:rPr lang="en-US" dirty="0">
                <a:hlinkClick r:id="rId4"/>
              </a:rPr>
              <a:t> ta </a:t>
            </a:r>
            <a:r>
              <a:rPr lang="en-US" dirty="0" err="1">
                <a:hlinkClick r:id="rId4"/>
              </a:rPr>
              <a:t>egkainia</a:t>
            </a:r>
            <a:r>
              <a:rPr lang="en-US" dirty="0">
                <a:hlinkClick r:id="rId4"/>
              </a:rPr>
              <a:t> </a:t>
            </a:r>
            <a:r>
              <a:rPr lang="en-US" dirty="0" err="1">
                <a:hlinkClick r:id="rId4"/>
              </a:rPr>
              <a:t>mias</a:t>
            </a:r>
            <a:r>
              <a:rPr lang="en-US" dirty="0">
                <a:hlinkClick r:id="rId4"/>
              </a:rPr>
              <a:t> </a:t>
            </a:r>
            <a:r>
              <a:rPr lang="en-US" dirty="0" err="1">
                <a:hlinkClick r:id="rId4"/>
              </a:rPr>
              <a:t>ekklisias</a:t>
            </a:r>
            <a:r>
              <a:rPr lang="en-US" dirty="0">
                <a:hlinkClick r:id="rId4"/>
              </a:rPr>
              <a:t>; - </a:t>
            </a:r>
            <a:r>
              <a:rPr lang="en-US" dirty="0" err="1">
                <a:hlinkClick r:id="rId4"/>
              </a:rPr>
              <a:t>etsi</a:t>
            </a:r>
            <a:r>
              <a:rPr lang="en-US" dirty="0">
                <a:hlinkClick r:id="rId4"/>
              </a:rPr>
              <a:t> </a:t>
            </a:r>
            <a:r>
              <a:rPr lang="en-US" dirty="0" err="1">
                <a:hlinkClick r:id="rId4"/>
              </a:rPr>
              <a:t>ginetai</a:t>
            </a:r>
            <a:r>
              <a:rPr lang="en-US" dirty="0">
                <a:hlinkClick r:id="rId4"/>
              </a:rPr>
              <a:t> </a:t>
            </a:r>
            <a:r>
              <a:rPr lang="en-US" dirty="0" err="1">
                <a:hlinkClick r:id="rId4"/>
              </a:rPr>
              <a:t>afti</a:t>
            </a:r>
            <a:r>
              <a:rPr lang="en-US" dirty="0">
                <a:hlinkClick r:id="rId4"/>
              </a:rPr>
              <a:t> </a:t>
            </a:r>
            <a:r>
              <a:rPr lang="en-US" dirty="0" err="1">
                <a:hlinkClick r:id="rId4"/>
              </a:rPr>
              <a:t>i</a:t>
            </a:r>
            <a:r>
              <a:rPr lang="en-US" dirty="0">
                <a:hlinkClick r:id="rId4"/>
              </a:rPr>
              <a:t> </a:t>
            </a:r>
            <a:r>
              <a:rPr lang="en-US" dirty="0" err="1">
                <a:hlinkClick r:id="rId4"/>
              </a:rPr>
              <a:t>megali</a:t>
            </a:r>
            <a:r>
              <a:rPr lang="en-US" dirty="0">
                <a:hlinkClick r:id="rId4"/>
              </a:rPr>
              <a:t> kai </a:t>
            </a:r>
            <a:r>
              <a:rPr lang="en-US" dirty="0" err="1">
                <a:hlinkClick r:id="rId4"/>
              </a:rPr>
              <a:t>simantiki</a:t>
            </a:r>
            <a:r>
              <a:rPr lang="en-US" dirty="0">
                <a:hlinkClick r:id="rId4"/>
              </a:rPr>
              <a:t> "</a:t>
            </a:r>
            <a:r>
              <a:rPr lang="en-US" dirty="0" err="1">
                <a:hlinkClick r:id="rId4"/>
              </a:rPr>
              <a:t>akolouthia</a:t>
            </a:r>
            <a:r>
              <a:rPr lang="en-US" dirty="0">
                <a:hlinkClick r:id="rId4"/>
              </a:rPr>
              <a:t>" (inewsgr.com)</a:t>
            </a:r>
            <a:endParaRPr lang="el-GR" dirty="0"/>
          </a:p>
          <a:p>
            <a:r>
              <a:rPr lang="el-GR" dirty="0">
                <a:hlinkClick r:id="rId5"/>
              </a:rPr>
              <a:t>Το θυσιαστήριο του ναού και η διάταξή του | Πεμπτουσία (pemptousia.gr)</a:t>
            </a:r>
            <a:endParaRPr lang="el-GR" dirty="0"/>
          </a:p>
          <a:p>
            <a:r>
              <a:rPr lang="el-GR" dirty="0">
                <a:hlinkClick r:id="rId6"/>
              </a:rPr>
              <a:t>Τελετή των εγκαινίων του Ιερού Ναού Αγίου Γεωργίου </a:t>
            </a:r>
            <a:r>
              <a:rPr lang="el-GR" dirty="0" err="1">
                <a:hlinkClick r:id="rId6"/>
              </a:rPr>
              <a:t>Πολυρράχου</a:t>
            </a:r>
            <a:r>
              <a:rPr lang="el-GR" dirty="0">
                <a:hlinkClick r:id="rId6"/>
              </a:rPr>
              <a:t> την Κυριακή 4 Νοεμβρίου | Καθημερινή ενημέρωση για την </a:t>
            </a:r>
            <a:r>
              <a:rPr lang="el-GR" dirty="0" err="1">
                <a:hlinkClick r:id="rId6"/>
              </a:rPr>
              <a:t>Kοζάνη</a:t>
            </a:r>
            <a:r>
              <a:rPr lang="el-GR" dirty="0">
                <a:hlinkClick r:id="rId6"/>
              </a:rPr>
              <a:t> από το 2001 -- </a:t>
            </a:r>
            <a:r>
              <a:rPr lang="el-GR" dirty="0" err="1">
                <a:hlinkClick r:id="rId6"/>
              </a:rPr>
              <a:t>Κοζανη</a:t>
            </a:r>
            <a:r>
              <a:rPr lang="el-GR" dirty="0">
                <a:hlinkClick r:id="rId6"/>
              </a:rPr>
              <a:t> Κοζάνης </a:t>
            </a:r>
            <a:r>
              <a:rPr lang="el-GR" dirty="0" err="1">
                <a:hlinkClick r:id="rId6"/>
              </a:rPr>
              <a:t>Κοζανη</a:t>
            </a:r>
            <a:r>
              <a:rPr lang="el-GR" dirty="0">
                <a:hlinkClick r:id="rId6"/>
              </a:rPr>
              <a:t> </a:t>
            </a:r>
            <a:r>
              <a:rPr lang="el-GR" dirty="0" err="1">
                <a:hlinkClick r:id="rId6"/>
              </a:rPr>
              <a:t>kozani</a:t>
            </a:r>
            <a:r>
              <a:rPr lang="el-GR" dirty="0">
                <a:hlinkClick r:id="rId6"/>
              </a:rPr>
              <a:t> </a:t>
            </a:r>
            <a:r>
              <a:rPr lang="el-GR" dirty="0" err="1">
                <a:hlinkClick r:id="rId6"/>
              </a:rPr>
              <a:t>kozanh</a:t>
            </a:r>
            <a:r>
              <a:rPr lang="el-GR" dirty="0">
                <a:hlinkClick r:id="rId6"/>
              </a:rPr>
              <a:t> </a:t>
            </a:r>
            <a:r>
              <a:rPr lang="el-GR" dirty="0" err="1">
                <a:hlinkClick r:id="rId6"/>
              </a:rPr>
              <a:t>kozanhs</a:t>
            </a:r>
            <a:r>
              <a:rPr lang="el-GR" dirty="0">
                <a:hlinkClick r:id="rId6"/>
              </a:rPr>
              <a:t> KOZANI </a:t>
            </a:r>
            <a:r>
              <a:rPr lang="el-GR" dirty="0" err="1">
                <a:hlinkClick r:id="rId6"/>
              </a:rPr>
              <a:t>Πτολεμαίδα</a:t>
            </a:r>
            <a:r>
              <a:rPr lang="el-GR" dirty="0">
                <a:hlinkClick r:id="rId6"/>
              </a:rPr>
              <a:t> ΠΤΟΛΕΜΑΙΔΑ </a:t>
            </a:r>
            <a:r>
              <a:rPr lang="el-GR" dirty="0" err="1">
                <a:hlinkClick r:id="rId6"/>
              </a:rPr>
              <a:t>Eordaia</a:t>
            </a:r>
            <a:r>
              <a:rPr lang="el-GR" dirty="0">
                <a:hlinkClick r:id="rId6"/>
              </a:rPr>
              <a:t> Εορδαία </a:t>
            </a:r>
            <a:r>
              <a:rPr lang="el-GR" dirty="0" err="1">
                <a:hlinkClick r:id="rId6"/>
              </a:rPr>
              <a:t>Σέρβια</a:t>
            </a:r>
            <a:r>
              <a:rPr lang="el-GR" dirty="0">
                <a:hlinkClick r:id="rId6"/>
              </a:rPr>
              <a:t> </a:t>
            </a:r>
            <a:r>
              <a:rPr lang="el-GR" dirty="0" err="1">
                <a:hlinkClick r:id="rId6"/>
              </a:rPr>
              <a:t>Βελβεντό</a:t>
            </a:r>
            <a:r>
              <a:rPr lang="el-GR" dirty="0">
                <a:hlinkClick r:id="rId6"/>
              </a:rPr>
              <a:t> Σιάτιστα ΣΕΡΒΙΑ ΣΙΑΤΙΣΤΑ</a:t>
            </a:r>
            <a:endParaRPr lang="el-GR" dirty="0"/>
          </a:p>
          <a:p>
            <a:endParaRPr lang="el-GR" dirty="0"/>
          </a:p>
        </p:txBody>
      </p:sp>
    </p:spTree>
    <p:extLst>
      <p:ext uri="{BB962C8B-B14F-4D97-AF65-F5344CB8AC3E}">
        <p14:creationId xmlns:p14="http://schemas.microsoft.com/office/powerpoint/2010/main" val="1458480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B3A48D-9744-7E97-941F-7318B1247228}"/>
              </a:ext>
            </a:extLst>
          </p:cNvPr>
          <p:cNvSpPr>
            <a:spLocks noGrp="1"/>
          </p:cNvSpPr>
          <p:nvPr>
            <p:ph type="title"/>
          </p:nvPr>
        </p:nvSpPr>
        <p:spPr>
          <a:xfrm>
            <a:off x="838200" y="1"/>
            <a:ext cx="10515600" cy="546652"/>
          </a:xfrm>
        </p:spPr>
        <p:txBody>
          <a:bodyPr>
            <a:normAutofit fontScale="90000"/>
          </a:bodyPr>
          <a:lstStyle/>
          <a:p>
            <a:pPr algn="ctr"/>
            <a:r>
              <a:rPr lang="el-GR" sz="4400" b="1" i="0" dirty="0">
                <a:effectLst/>
              </a:rPr>
              <a:t>ΤΙ ΕΙΝΑΙ ΤΑ ΕΓΚΑΙΝΙΑ ΙΕΡΟΥ ΝΑΟΥ</a:t>
            </a:r>
            <a:endParaRPr lang="el-GR" dirty="0"/>
          </a:p>
        </p:txBody>
      </p:sp>
      <p:sp>
        <p:nvSpPr>
          <p:cNvPr id="3" name="Θέση περιεχομένου 2">
            <a:extLst>
              <a:ext uri="{FF2B5EF4-FFF2-40B4-BE49-F238E27FC236}">
                <a16:creationId xmlns:a16="http://schemas.microsoft.com/office/drawing/2014/main" id="{5531C598-1638-B6BE-147A-F57856F2A7D5}"/>
              </a:ext>
            </a:extLst>
          </p:cNvPr>
          <p:cNvSpPr>
            <a:spLocks noGrp="1"/>
          </p:cNvSpPr>
          <p:nvPr>
            <p:ph idx="1"/>
          </p:nvPr>
        </p:nvSpPr>
        <p:spPr>
          <a:xfrm>
            <a:off x="0" y="417443"/>
            <a:ext cx="12192000" cy="6440557"/>
          </a:xfrm>
        </p:spPr>
        <p:txBody>
          <a:bodyPr>
            <a:normAutofit lnSpcReduction="10000"/>
          </a:bodyPr>
          <a:lstStyle/>
          <a:p>
            <a:r>
              <a:rPr lang="el-GR" sz="2600" b="0" i="0" dirty="0">
                <a:effectLst/>
              </a:rPr>
              <a:t>Εγκαίνια είναι η τελετή με την οποία καθιερώνεται και καθαγιάζεται: </a:t>
            </a:r>
          </a:p>
          <a:p>
            <a:pPr lvl="1">
              <a:buFont typeface="Wingdings" panose="05000000000000000000" pitchFamily="2" charset="2"/>
              <a:buChar char="v"/>
            </a:pPr>
            <a:r>
              <a:rPr lang="el-GR" sz="2000" b="0" i="0" dirty="0">
                <a:effectLst/>
              </a:rPr>
              <a:t>ένας ναός και από απλό κτίσμα μεταβάλλεται σε οίκο λατρείας και προσευχής και </a:t>
            </a:r>
          </a:p>
          <a:p>
            <a:pPr lvl="1">
              <a:buFont typeface="Wingdings" panose="05000000000000000000" pitchFamily="2" charset="2"/>
              <a:buChar char="v"/>
            </a:pPr>
            <a:r>
              <a:rPr lang="el-GR" sz="2000" b="0" i="0" dirty="0">
                <a:effectLst/>
              </a:rPr>
              <a:t>η τράπεζά του σε ιερό θυσιαστήριο και αγία τράπεζα. </a:t>
            </a:r>
          </a:p>
          <a:p>
            <a:r>
              <a:rPr lang="el-GR" sz="2600" b="0" i="0" dirty="0">
                <a:effectLst/>
              </a:rPr>
              <a:t>Άλλωστε η ίδια η λέξη ΕΓΚΑΙΝΙΑ φανερώνει πως ένα πράγμα από παλαιό γίνεται καινούργιο και από μη ιερό, άγιο. </a:t>
            </a:r>
          </a:p>
          <a:p>
            <a:r>
              <a:rPr lang="el-GR" sz="2600" b="0" i="0" dirty="0">
                <a:effectLst/>
              </a:rPr>
              <a:t>Η καινούργια αυτή διάσταση όσον αφορά το ναό είναι ολοκάθαρη σ’ όλες τις </a:t>
            </a:r>
            <a:r>
              <a:rPr lang="el-GR" sz="2600" b="0" i="0" u="sng" dirty="0">
                <a:effectLst/>
              </a:rPr>
              <a:t>ευχές</a:t>
            </a:r>
            <a:r>
              <a:rPr lang="el-GR" sz="2600" b="0" i="0" dirty="0">
                <a:effectLst/>
              </a:rPr>
              <a:t> και τα </a:t>
            </a:r>
            <a:r>
              <a:rPr lang="el-GR" sz="2600" b="0" i="0" u="sng" dirty="0">
                <a:effectLst/>
              </a:rPr>
              <a:t>τροπάρια</a:t>
            </a:r>
            <a:r>
              <a:rPr lang="el-GR" sz="2600" b="0" i="0" dirty="0">
                <a:effectLst/>
              </a:rPr>
              <a:t> της ακολουθίας. </a:t>
            </a:r>
          </a:p>
          <a:p>
            <a:r>
              <a:rPr lang="el-GR" sz="2600" b="0" i="0" dirty="0">
                <a:effectLst/>
              </a:rPr>
              <a:t>Χωρίς εγκαίνια δεν είναι δυνατή η τέλεση κανενός μυστηρίου παρά μόνο με τη </a:t>
            </a:r>
            <a:r>
              <a:rPr lang="el-GR" sz="2600" b="1" i="0" dirty="0">
                <a:effectLst/>
              </a:rPr>
              <a:t>χρήση του Αντιμηνσίου</a:t>
            </a:r>
            <a:r>
              <a:rPr lang="el-GR" sz="2600" b="0" i="0" dirty="0">
                <a:effectLst/>
              </a:rPr>
              <a:t>, λινού δηλ. υφάσματος, που μπορεί να αντικαταστήσει την αγία Τράπεζα μέχρι να γίνουν κανονικά τα εγκαίνια, αφού σ’ αυτό υπάρχουν τμήματα λειψάνων αγίων.</a:t>
            </a:r>
          </a:p>
          <a:p>
            <a:r>
              <a:rPr lang="el-GR" sz="2600" kern="100" dirty="0">
                <a:effectLst/>
                <a:ea typeface="Calibri" panose="020F0502020204030204" pitchFamily="34" charset="0"/>
                <a:cs typeface="Times New Roman" panose="02020603050405020304" pitchFamily="18" charset="0"/>
              </a:rPr>
              <a:t>Η ακολουθία των εγκαινίων τόσο για τον </a:t>
            </a:r>
            <a:r>
              <a:rPr lang="el-GR" sz="2600" u="sng" kern="100" dirty="0">
                <a:effectLst/>
                <a:ea typeface="Calibri" panose="020F0502020204030204" pitchFamily="34" charset="0"/>
                <a:cs typeface="Times New Roman" panose="02020603050405020304" pitchFamily="18" charset="0"/>
              </a:rPr>
              <a:t>Άγιο Συμεών </a:t>
            </a:r>
            <a:r>
              <a:rPr lang="el-GR" sz="2600" u="sng" kern="100" dirty="0">
                <a:ea typeface="Calibri" panose="020F0502020204030204" pitchFamily="34" charset="0"/>
                <a:cs typeface="Times New Roman" panose="02020603050405020304" pitchFamily="18" charset="0"/>
              </a:rPr>
              <a:t>Θεσσαλονίκης</a:t>
            </a:r>
            <a:r>
              <a:rPr lang="el-GR" sz="2600" u="sng" kern="100" dirty="0">
                <a:effectLst/>
                <a:ea typeface="Calibri" panose="020F0502020204030204" pitchFamily="34" charset="0"/>
                <a:cs typeface="Times New Roman" panose="02020603050405020304" pitchFamily="18" charset="0"/>
              </a:rPr>
              <a:t> </a:t>
            </a:r>
            <a:r>
              <a:rPr lang="el-GR" sz="2600" kern="100" dirty="0">
                <a:effectLst/>
                <a:ea typeface="Calibri" panose="020F0502020204030204" pitchFamily="34" charset="0"/>
                <a:cs typeface="Times New Roman" panose="02020603050405020304" pitchFamily="18" charset="0"/>
              </a:rPr>
              <a:t>όσο και για τον </a:t>
            </a:r>
            <a:r>
              <a:rPr lang="el-GR" sz="2600" u="sng" kern="100" dirty="0">
                <a:effectLst/>
                <a:ea typeface="Calibri" panose="020F0502020204030204" pitchFamily="34" charset="0"/>
                <a:cs typeface="Times New Roman" panose="02020603050405020304" pitchFamily="18" charset="0"/>
              </a:rPr>
              <a:t>Νικόλαο Καβάσιλα </a:t>
            </a:r>
            <a:r>
              <a:rPr lang="el-GR" sz="2600" kern="100" dirty="0">
                <a:effectLst/>
                <a:ea typeface="Calibri" panose="020F0502020204030204" pitchFamily="34" charset="0"/>
                <a:cs typeface="Times New Roman" panose="02020603050405020304" pitchFamily="18" charset="0"/>
              </a:rPr>
              <a:t>είναι ιδιαιτέρως σημαντική τόσο από τελετουργικής άποψης αλλά και όσον αφορά το θέμα της Λατρείας. Ως γεγονός είναι μείζονος δογματικής και λατρευτικής σημασίας για τη Χριστιανική κοινότητα ( ενορία ) αφού μόνον έτσι είναι δυνατή η κοινή προσευχή και κοινωνία, μέσα σ’ έναν χώρο καθαγιασμένο και αποκλειστικά αφιερωμένο στη Τριαδική Θεότητα. </a:t>
            </a:r>
          </a:p>
          <a:p>
            <a:endParaRPr lang="el-GR" b="0" i="0" dirty="0">
              <a:effectLst/>
              <a:latin typeface="__Inter_d3e0df"/>
            </a:endParaRPr>
          </a:p>
          <a:p>
            <a:endParaRPr lang="el-GR" dirty="0"/>
          </a:p>
        </p:txBody>
      </p:sp>
    </p:spTree>
    <p:extLst>
      <p:ext uri="{BB962C8B-B14F-4D97-AF65-F5344CB8AC3E}">
        <p14:creationId xmlns:p14="http://schemas.microsoft.com/office/powerpoint/2010/main" val="3760155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152451-BB28-E065-EFF3-95E43680E305}"/>
              </a:ext>
            </a:extLst>
          </p:cNvPr>
          <p:cNvSpPr>
            <a:spLocks noGrp="1"/>
          </p:cNvSpPr>
          <p:nvPr>
            <p:ph type="title"/>
          </p:nvPr>
        </p:nvSpPr>
        <p:spPr>
          <a:xfrm>
            <a:off x="838200" y="0"/>
            <a:ext cx="10515600" cy="327993"/>
          </a:xfrm>
        </p:spPr>
        <p:txBody>
          <a:bodyPr>
            <a:noAutofit/>
          </a:bodyPr>
          <a:lstStyle/>
          <a:p>
            <a:pPr algn="ctr"/>
            <a:r>
              <a:rPr lang="el-GR" sz="3600" b="1" dirty="0"/>
              <a:t>ΙΣΤΟΡΙΑ ΤΩΝ ΕΓΚΑΙΝΙΩΝ</a:t>
            </a:r>
            <a:endParaRPr lang="el-GR" sz="3600" dirty="0"/>
          </a:p>
        </p:txBody>
      </p:sp>
      <p:sp>
        <p:nvSpPr>
          <p:cNvPr id="3" name="Θέση περιεχομένου 2">
            <a:extLst>
              <a:ext uri="{FF2B5EF4-FFF2-40B4-BE49-F238E27FC236}">
                <a16:creationId xmlns:a16="http://schemas.microsoft.com/office/drawing/2014/main" id="{604D63C7-F964-96FA-8257-8595856E4E90}"/>
              </a:ext>
            </a:extLst>
          </p:cNvPr>
          <p:cNvSpPr>
            <a:spLocks noGrp="1"/>
          </p:cNvSpPr>
          <p:nvPr>
            <p:ph idx="1"/>
          </p:nvPr>
        </p:nvSpPr>
        <p:spPr>
          <a:xfrm>
            <a:off x="0" y="327992"/>
            <a:ext cx="12192000" cy="6530008"/>
          </a:xfrm>
        </p:spPr>
        <p:txBody>
          <a:bodyPr>
            <a:normAutofit fontScale="77500" lnSpcReduction="20000"/>
          </a:bodyPr>
          <a:lstStyle/>
          <a:p>
            <a:r>
              <a:rPr lang="el-GR" b="0" i="0" dirty="0">
                <a:effectLst/>
                <a:latin typeface="__Inter_d3e0df"/>
              </a:rPr>
              <a:t>Όσον αφορά την ιστορία των εγκαινίων είναι σημαντικό πως από την </a:t>
            </a:r>
            <a:r>
              <a:rPr lang="el-GR" b="1" i="0" dirty="0">
                <a:effectLst/>
                <a:latin typeface="__Inter_d3e0df"/>
              </a:rPr>
              <a:t>Παλαιά Διαθήκη</a:t>
            </a:r>
            <a:r>
              <a:rPr lang="el-GR" b="0" i="0" dirty="0">
                <a:effectLst/>
                <a:latin typeface="__Inter_d3e0df"/>
              </a:rPr>
              <a:t> γίνεται λόγος γι’ αυτά. </a:t>
            </a:r>
          </a:p>
          <a:p>
            <a:r>
              <a:rPr lang="el-GR" b="0" i="0" dirty="0">
                <a:effectLst/>
                <a:latin typeface="__Inter_d3e0df"/>
              </a:rPr>
              <a:t>Η </a:t>
            </a:r>
            <a:r>
              <a:rPr lang="el-GR" b="0" i="0" u="sng" dirty="0">
                <a:effectLst/>
                <a:latin typeface="__Inter_d3e0df"/>
              </a:rPr>
              <a:t>σκηνή του μαρτυρίου </a:t>
            </a:r>
            <a:r>
              <a:rPr lang="el-GR" b="0" i="0" dirty="0">
                <a:effectLst/>
                <a:latin typeface="__Inter_d3e0df"/>
              </a:rPr>
              <a:t>που ήταν αφιερωμένη στη λατρεία του Θεού, είχε «δικαιώματα λατρείας» όπως μας λέει ο </a:t>
            </a:r>
            <a:r>
              <a:rPr lang="el-GR" b="0" i="0" dirty="0" err="1">
                <a:effectLst/>
                <a:latin typeface="__Inter_d3e0df"/>
              </a:rPr>
              <a:t>Απ</a:t>
            </a:r>
            <a:r>
              <a:rPr lang="el-GR" b="0" i="0" dirty="0">
                <a:effectLst/>
                <a:latin typeface="__Inter_d3e0df"/>
              </a:rPr>
              <a:t>. Παύλος, (</a:t>
            </a:r>
            <a:r>
              <a:rPr lang="el-GR" b="0" i="1" dirty="0">
                <a:effectLst/>
                <a:latin typeface="__Inter_d3e0df"/>
              </a:rPr>
              <a:t>Εβρ. 4, 1</a:t>
            </a:r>
            <a:r>
              <a:rPr lang="el-GR" b="0" i="0" dirty="0">
                <a:effectLst/>
                <a:latin typeface="__Inter_d3e0df"/>
              </a:rPr>
              <a:t>), αγιάσθηκε από τον </a:t>
            </a:r>
            <a:r>
              <a:rPr lang="el-GR" b="0" i="0" dirty="0" err="1">
                <a:effectLst/>
                <a:latin typeface="__Inter_d3e0df"/>
              </a:rPr>
              <a:t>Μωϋσή</a:t>
            </a:r>
            <a:r>
              <a:rPr lang="el-GR" b="0" i="0" dirty="0">
                <a:effectLst/>
                <a:latin typeface="__Inter_d3e0df"/>
              </a:rPr>
              <a:t> κατά προτροπή του Θεού με </a:t>
            </a:r>
            <a:r>
              <a:rPr lang="el-GR" b="0" i="0" dirty="0">
                <a:effectLst/>
              </a:rPr>
              <a:t>μυσταγωγικές πράξεις·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λήψῃ</a:t>
            </a:r>
            <a:r>
              <a:rPr lang="el-GR" b="0" i="1" dirty="0">
                <a:solidFill>
                  <a:srgbClr val="000000"/>
                </a:solidFill>
                <a:effectLst/>
              </a:rPr>
              <a:t> </a:t>
            </a:r>
            <a:r>
              <a:rPr lang="el-GR" b="0" i="1" dirty="0" err="1">
                <a:solidFill>
                  <a:srgbClr val="000000"/>
                </a:solidFill>
                <a:effectLst/>
              </a:rPr>
              <a:t>τὸ</a:t>
            </a:r>
            <a:r>
              <a:rPr lang="el-GR" b="0" i="1" dirty="0">
                <a:solidFill>
                  <a:srgbClr val="000000"/>
                </a:solidFill>
                <a:effectLst/>
              </a:rPr>
              <a:t> </a:t>
            </a:r>
            <a:r>
              <a:rPr lang="el-GR" b="0" i="1" dirty="0" err="1">
                <a:solidFill>
                  <a:srgbClr val="000000"/>
                </a:solidFill>
                <a:effectLst/>
              </a:rPr>
              <a:t>ἔλαιον</a:t>
            </a:r>
            <a:r>
              <a:rPr lang="el-GR" b="0" i="1" dirty="0">
                <a:solidFill>
                  <a:srgbClr val="000000"/>
                </a:solidFill>
                <a:effectLst/>
              </a:rPr>
              <a:t> </a:t>
            </a:r>
            <a:r>
              <a:rPr lang="el-GR" b="0" i="1" dirty="0" err="1">
                <a:solidFill>
                  <a:srgbClr val="000000"/>
                </a:solidFill>
                <a:effectLst/>
              </a:rPr>
              <a:t>τοῦ</a:t>
            </a:r>
            <a:r>
              <a:rPr lang="el-GR" b="0" i="1" dirty="0">
                <a:solidFill>
                  <a:srgbClr val="000000"/>
                </a:solidFill>
                <a:effectLst/>
              </a:rPr>
              <a:t> </a:t>
            </a:r>
            <a:r>
              <a:rPr lang="el-GR" b="0" i="1" dirty="0" err="1">
                <a:solidFill>
                  <a:srgbClr val="000000"/>
                </a:solidFill>
                <a:effectLst/>
              </a:rPr>
              <a:t>χρίσματος</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χρίσεις</a:t>
            </a:r>
            <a:r>
              <a:rPr lang="el-GR" b="0" i="1" dirty="0">
                <a:solidFill>
                  <a:srgbClr val="000000"/>
                </a:solidFill>
                <a:effectLst/>
              </a:rPr>
              <a:t> </a:t>
            </a:r>
            <a:r>
              <a:rPr lang="el-GR" b="0" i="1" dirty="0" err="1">
                <a:solidFill>
                  <a:srgbClr val="000000"/>
                </a:solidFill>
                <a:effectLst/>
              </a:rPr>
              <a:t>τὴν</a:t>
            </a:r>
            <a:r>
              <a:rPr lang="el-GR" b="0" i="1" dirty="0">
                <a:solidFill>
                  <a:srgbClr val="000000"/>
                </a:solidFill>
                <a:effectLst/>
              </a:rPr>
              <a:t> </a:t>
            </a:r>
            <a:r>
              <a:rPr lang="el-GR" b="0" i="1" dirty="0" err="1">
                <a:solidFill>
                  <a:srgbClr val="000000"/>
                </a:solidFill>
                <a:effectLst/>
              </a:rPr>
              <a:t>σκηνὴν</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πάντα</a:t>
            </a:r>
            <a:r>
              <a:rPr lang="el-GR" b="0" i="1" dirty="0">
                <a:solidFill>
                  <a:srgbClr val="000000"/>
                </a:solidFill>
                <a:effectLst/>
              </a:rPr>
              <a:t> </a:t>
            </a:r>
            <a:r>
              <a:rPr lang="el-GR" b="0" i="1" dirty="0" err="1">
                <a:solidFill>
                  <a:srgbClr val="000000"/>
                </a:solidFill>
                <a:effectLst/>
              </a:rPr>
              <a:t>τὰ</a:t>
            </a:r>
            <a:r>
              <a:rPr lang="el-GR" b="0" i="1" dirty="0">
                <a:solidFill>
                  <a:srgbClr val="000000"/>
                </a:solidFill>
                <a:effectLst/>
              </a:rPr>
              <a:t> </a:t>
            </a:r>
            <a:r>
              <a:rPr lang="el-GR" b="0" i="1" dirty="0" err="1">
                <a:solidFill>
                  <a:srgbClr val="000000"/>
                </a:solidFill>
                <a:effectLst/>
              </a:rPr>
              <a:t>ἐν</a:t>
            </a:r>
            <a:r>
              <a:rPr lang="el-GR" b="0" i="1" dirty="0">
                <a:solidFill>
                  <a:srgbClr val="000000"/>
                </a:solidFill>
                <a:effectLst/>
              </a:rPr>
              <a:t> </a:t>
            </a:r>
            <a:r>
              <a:rPr lang="el-GR" b="0" i="1" dirty="0" err="1">
                <a:solidFill>
                  <a:srgbClr val="000000"/>
                </a:solidFill>
                <a:effectLst/>
              </a:rPr>
              <a:t>αὐτῇ</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ἁγιάσεις</a:t>
            </a:r>
            <a:r>
              <a:rPr lang="el-GR" b="0" i="1" dirty="0">
                <a:solidFill>
                  <a:srgbClr val="000000"/>
                </a:solidFill>
                <a:effectLst/>
              </a:rPr>
              <a:t> </a:t>
            </a:r>
            <a:r>
              <a:rPr lang="el-GR" b="0" i="1" dirty="0" err="1">
                <a:solidFill>
                  <a:srgbClr val="000000"/>
                </a:solidFill>
                <a:effectLst/>
              </a:rPr>
              <a:t>αὐτὴν</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πάντα</a:t>
            </a:r>
            <a:r>
              <a:rPr lang="el-GR" b="0" i="1" dirty="0">
                <a:solidFill>
                  <a:srgbClr val="000000"/>
                </a:solidFill>
                <a:effectLst/>
              </a:rPr>
              <a:t> </a:t>
            </a:r>
            <a:r>
              <a:rPr lang="el-GR" b="0" i="1" dirty="0" err="1">
                <a:solidFill>
                  <a:srgbClr val="000000"/>
                </a:solidFill>
                <a:effectLst/>
              </a:rPr>
              <a:t>τὰ</a:t>
            </a:r>
            <a:r>
              <a:rPr lang="el-GR" b="0" i="1" dirty="0">
                <a:solidFill>
                  <a:srgbClr val="000000"/>
                </a:solidFill>
                <a:effectLst/>
              </a:rPr>
              <a:t> </a:t>
            </a:r>
            <a:r>
              <a:rPr lang="el-GR" b="0" i="1" dirty="0" err="1">
                <a:solidFill>
                  <a:srgbClr val="000000"/>
                </a:solidFill>
                <a:effectLst/>
              </a:rPr>
              <a:t>σκεύη</a:t>
            </a:r>
            <a:r>
              <a:rPr lang="el-GR" b="0" i="1" dirty="0">
                <a:solidFill>
                  <a:srgbClr val="000000"/>
                </a:solidFill>
                <a:effectLst/>
              </a:rPr>
              <a:t> </a:t>
            </a:r>
            <a:r>
              <a:rPr lang="el-GR" b="0" i="1" dirty="0" err="1">
                <a:solidFill>
                  <a:srgbClr val="000000"/>
                </a:solidFill>
                <a:effectLst/>
              </a:rPr>
              <a:t>αὐτῆς</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ἔσται</a:t>
            </a:r>
            <a:r>
              <a:rPr lang="el-GR" b="0" i="1" dirty="0">
                <a:solidFill>
                  <a:srgbClr val="000000"/>
                </a:solidFill>
                <a:effectLst/>
              </a:rPr>
              <a:t> </a:t>
            </a:r>
            <a:r>
              <a:rPr lang="el-GR" b="0" i="1" dirty="0" err="1">
                <a:solidFill>
                  <a:srgbClr val="000000"/>
                </a:solidFill>
                <a:effectLst/>
              </a:rPr>
              <a:t>ἁγία</a:t>
            </a:r>
            <a:r>
              <a:rPr lang="el-GR" b="0" i="0" dirty="0">
                <a:solidFill>
                  <a:srgbClr val="000000"/>
                </a:solidFill>
                <a:effectLst/>
              </a:rPr>
              <a:t>.</a:t>
            </a:r>
            <a:r>
              <a:rPr lang="el-GR" b="0" i="0" dirty="0">
                <a:effectLst/>
              </a:rPr>
              <a:t>» (</a:t>
            </a:r>
            <a:r>
              <a:rPr lang="el-GR" b="0" i="1" dirty="0" err="1">
                <a:effectLst/>
              </a:rPr>
              <a:t>Έξοδ</a:t>
            </a:r>
            <a:r>
              <a:rPr lang="el-GR" b="0" i="1" dirty="0">
                <a:effectLst/>
              </a:rPr>
              <a:t>. </a:t>
            </a:r>
            <a:r>
              <a:rPr lang="el-GR" b="0" dirty="0">
                <a:effectLst/>
              </a:rPr>
              <a:t>40, 7</a:t>
            </a:r>
            <a:r>
              <a:rPr lang="el-GR" b="0" i="0" dirty="0">
                <a:effectLst/>
              </a:rPr>
              <a:t>). </a:t>
            </a:r>
          </a:p>
          <a:p>
            <a:r>
              <a:rPr lang="el-GR" b="0" i="0" dirty="0">
                <a:effectLst/>
                <a:latin typeface="__Inter_d3e0df"/>
              </a:rPr>
              <a:t>Το ίδιο έγινε και με </a:t>
            </a:r>
            <a:r>
              <a:rPr lang="el-GR" b="0" i="0" u="sng" dirty="0">
                <a:effectLst/>
                <a:latin typeface="__Inter_d3e0df"/>
              </a:rPr>
              <a:t>τον ναό του Σολομώντος</a:t>
            </a:r>
            <a:r>
              <a:rPr lang="el-GR" b="0" i="0" dirty="0">
                <a:effectLst/>
                <a:latin typeface="__Inter_d3e0df"/>
              </a:rPr>
              <a:t>. Οι Εβραίοι μάλιστα είχαν και έχουν ακόμη ειδική γιορτή των Εγκαινίων, όπως λέγεται, στην οποία γιορτάζουν και θυμούνται τα εγκαίνια και την κάθαρση του ναού του Σολομώντος, την οποία έκαμε ο Ιούδας ο </a:t>
            </a:r>
            <a:r>
              <a:rPr lang="el-GR" b="0" i="0" dirty="0" err="1">
                <a:effectLst/>
                <a:latin typeface="__Inter_d3e0df"/>
              </a:rPr>
              <a:t>Μακκαβαίος</a:t>
            </a:r>
            <a:r>
              <a:rPr lang="el-GR" b="0" i="0" dirty="0">
                <a:effectLst/>
                <a:latin typeface="__Inter_d3e0df"/>
              </a:rPr>
              <a:t> το 165 π. Χ. μετά τη βεβήλωσή του από τον </a:t>
            </a:r>
            <a:r>
              <a:rPr lang="el-GR" b="0" i="0" dirty="0" err="1">
                <a:effectLst/>
                <a:latin typeface="__Inter_d3e0df"/>
              </a:rPr>
              <a:t>Αντίοχο</a:t>
            </a:r>
            <a:r>
              <a:rPr lang="el-GR" b="0" i="0" dirty="0">
                <a:effectLst/>
                <a:latin typeface="__Inter_d3e0df"/>
              </a:rPr>
              <a:t> Δ΄ τον Επιφανή. </a:t>
            </a:r>
          </a:p>
          <a:p>
            <a:r>
              <a:rPr lang="el-GR" kern="100" dirty="0">
                <a:solidFill>
                  <a:srgbClr val="000000"/>
                </a:solidFill>
                <a:effectLst/>
                <a:ea typeface="Calibri" panose="020F0502020204030204" pitchFamily="34" charset="0"/>
                <a:cs typeface="Times New Roman" panose="02020603050405020304" pitchFamily="18" charset="0"/>
              </a:rPr>
              <a:t>Στα </a:t>
            </a:r>
            <a:r>
              <a:rPr lang="el-GR" b="1" kern="100" dirty="0">
                <a:solidFill>
                  <a:srgbClr val="000000"/>
                </a:solidFill>
                <a:effectLst/>
                <a:ea typeface="Calibri" panose="020F0502020204030204" pitchFamily="34" charset="0"/>
                <a:cs typeface="Times New Roman" panose="02020603050405020304" pitchFamily="18" charset="0"/>
              </a:rPr>
              <a:t>Αποστολικά χρόνια </a:t>
            </a:r>
            <a:r>
              <a:rPr lang="el-GR" kern="100" dirty="0">
                <a:solidFill>
                  <a:srgbClr val="000000"/>
                </a:solidFill>
                <a:effectLst/>
                <a:ea typeface="Calibri" panose="020F0502020204030204" pitchFamily="34" charset="0"/>
                <a:cs typeface="Times New Roman" panose="02020603050405020304" pitchFamily="18" charset="0"/>
              </a:rPr>
              <a:t>οι πρώτοι χριστιανοί συγκεντρώνονταν σε ιδιωτικά σπίτια και </a:t>
            </a:r>
            <a:r>
              <a:rPr lang="el-GR" kern="100" dirty="0">
                <a:solidFill>
                  <a:srgbClr val="000000"/>
                </a:solidFill>
                <a:ea typeface="Calibri" panose="020F0502020204030204" pitchFamily="34" charset="0"/>
                <a:cs typeface="Times New Roman" panose="02020603050405020304" pitchFamily="18" charset="0"/>
              </a:rPr>
              <a:t>«</a:t>
            </a:r>
            <a:r>
              <a:rPr lang="el-GR" i="1" kern="100" dirty="0" err="1">
                <a:solidFill>
                  <a:srgbClr val="000000"/>
                </a:solidFill>
                <a:ea typeface="Calibri" panose="020F0502020204030204" pitchFamily="34" charset="0"/>
                <a:cs typeface="Times New Roman" panose="02020603050405020304" pitchFamily="18" charset="0"/>
              </a:rPr>
              <a:t>ἦ</a:t>
            </a:r>
            <a:r>
              <a:rPr lang="el-GR" b="0" i="1" dirty="0" err="1">
                <a:solidFill>
                  <a:srgbClr val="000000"/>
                </a:solidFill>
                <a:effectLst/>
              </a:rPr>
              <a:t>σαν</a:t>
            </a:r>
            <a:r>
              <a:rPr lang="el-GR" b="0" i="1" dirty="0">
                <a:solidFill>
                  <a:srgbClr val="000000"/>
                </a:solidFill>
                <a:effectLst/>
              </a:rPr>
              <a:t> </a:t>
            </a:r>
            <a:r>
              <a:rPr lang="el-GR" b="0" i="1" dirty="0" err="1">
                <a:solidFill>
                  <a:srgbClr val="000000"/>
                </a:solidFill>
                <a:effectLst/>
              </a:rPr>
              <a:t>δὲ</a:t>
            </a:r>
            <a:r>
              <a:rPr lang="el-GR" b="0" i="1" dirty="0">
                <a:solidFill>
                  <a:srgbClr val="000000"/>
                </a:solidFill>
                <a:effectLst/>
              </a:rPr>
              <a:t> </a:t>
            </a:r>
            <a:r>
              <a:rPr lang="el-GR" b="0" i="1" dirty="0" err="1">
                <a:solidFill>
                  <a:srgbClr val="000000"/>
                </a:solidFill>
                <a:effectLst/>
              </a:rPr>
              <a:t>προσκαρτεροῦντες</a:t>
            </a:r>
            <a:r>
              <a:rPr lang="el-GR" b="0" i="1" dirty="0">
                <a:solidFill>
                  <a:srgbClr val="000000"/>
                </a:solidFill>
                <a:effectLst/>
              </a:rPr>
              <a:t> </a:t>
            </a:r>
            <a:r>
              <a:rPr lang="el-GR" b="0" i="1" dirty="0" err="1">
                <a:solidFill>
                  <a:srgbClr val="000000"/>
                </a:solidFill>
                <a:effectLst/>
              </a:rPr>
              <a:t>τῇ</a:t>
            </a:r>
            <a:r>
              <a:rPr lang="el-GR" b="0" i="1" dirty="0">
                <a:solidFill>
                  <a:srgbClr val="000000"/>
                </a:solidFill>
                <a:effectLst/>
              </a:rPr>
              <a:t> </a:t>
            </a:r>
            <a:r>
              <a:rPr lang="el-GR" b="0" i="1" dirty="0" err="1">
                <a:solidFill>
                  <a:srgbClr val="000000"/>
                </a:solidFill>
                <a:effectLst/>
              </a:rPr>
              <a:t>διδαχῇ</a:t>
            </a:r>
            <a:r>
              <a:rPr lang="el-GR" b="0" i="1" dirty="0">
                <a:solidFill>
                  <a:srgbClr val="000000"/>
                </a:solidFill>
                <a:effectLst/>
              </a:rPr>
              <a:t> </a:t>
            </a:r>
            <a:r>
              <a:rPr lang="el-GR" b="0" i="1" dirty="0" err="1">
                <a:solidFill>
                  <a:srgbClr val="000000"/>
                </a:solidFill>
                <a:effectLst/>
              </a:rPr>
              <a:t>τῶν</a:t>
            </a:r>
            <a:r>
              <a:rPr lang="el-GR" b="0" i="1" dirty="0">
                <a:solidFill>
                  <a:srgbClr val="000000"/>
                </a:solidFill>
                <a:effectLst/>
              </a:rPr>
              <a:t> </a:t>
            </a:r>
            <a:r>
              <a:rPr lang="el-GR" b="0" i="1" dirty="0" err="1">
                <a:solidFill>
                  <a:srgbClr val="000000"/>
                </a:solidFill>
                <a:effectLst/>
              </a:rPr>
              <a:t>ἀποστόλων</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τῇ</a:t>
            </a:r>
            <a:r>
              <a:rPr lang="el-GR" b="0" i="1" dirty="0">
                <a:solidFill>
                  <a:srgbClr val="000000"/>
                </a:solidFill>
                <a:effectLst/>
              </a:rPr>
              <a:t> </a:t>
            </a:r>
            <a:r>
              <a:rPr lang="el-GR" b="0" i="1" dirty="0" err="1">
                <a:solidFill>
                  <a:srgbClr val="000000"/>
                </a:solidFill>
                <a:effectLst/>
              </a:rPr>
              <a:t>κοινωνίᾳ</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τῇ</a:t>
            </a:r>
            <a:r>
              <a:rPr lang="el-GR" b="0" i="1" dirty="0">
                <a:solidFill>
                  <a:srgbClr val="000000"/>
                </a:solidFill>
                <a:effectLst/>
              </a:rPr>
              <a:t> </a:t>
            </a:r>
            <a:r>
              <a:rPr lang="el-GR" b="0" i="1" dirty="0" err="1">
                <a:solidFill>
                  <a:srgbClr val="000000"/>
                </a:solidFill>
                <a:effectLst/>
              </a:rPr>
              <a:t>κλάσει</a:t>
            </a:r>
            <a:r>
              <a:rPr lang="el-GR" b="0" i="1" dirty="0">
                <a:solidFill>
                  <a:srgbClr val="000000"/>
                </a:solidFill>
                <a:effectLst/>
              </a:rPr>
              <a:t> </a:t>
            </a:r>
            <a:r>
              <a:rPr lang="el-GR" b="0" i="1" dirty="0" err="1">
                <a:solidFill>
                  <a:srgbClr val="000000"/>
                </a:solidFill>
                <a:effectLst/>
              </a:rPr>
              <a:t>τοῦ</a:t>
            </a:r>
            <a:r>
              <a:rPr lang="el-GR" b="0" i="1" dirty="0">
                <a:solidFill>
                  <a:srgbClr val="000000"/>
                </a:solidFill>
                <a:effectLst/>
              </a:rPr>
              <a:t> </a:t>
            </a:r>
            <a:r>
              <a:rPr lang="el-GR" b="0" i="1" dirty="0" err="1">
                <a:solidFill>
                  <a:srgbClr val="000000"/>
                </a:solidFill>
                <a:effectLst/>
              </a:rPr>
              <a:t>ἄρτου</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ταῖς</a:t>
            </a:r>
            <a:r>
              <a:rPr lang="el-GR" b="0" i="1" dirty="0">
                <a:solidFill>
                  <a:srgbClr val="000000"/>
                </a:solidFill>
                <a:effectLst/>
              </a:rPr>
              <a:t> </a:t>
            </a:r>
            <a:r>
              <a:rPr lang="el-GR" b="0" i="1" dirty="0" err="1">
                <a:solidFill>
                  <a:srgbClr val="000000"/>
                </a:solidFill>
                <a:effectLst/>
              </a:rPr>
              <a:t>προσευχαῖς</a:t>
            </a:r>
            <a:r>
              <a:rPr lang="el-GR" dirty="0">
                <a:solidFill>
                  <a:srgbClr val="000000"/>
                </a:solidFill>
              </a:rPr>
              <a:t>» </a:t>
            </a:r>
            <a:r>
              <a:rPr lang="el-GR" kern="100" dirty="0">
                <a:solidFill>
                  <a:srgbClr val="000000"/>
                </a:solidFill>
                <a:effectLst/>
                <a:ea typeface="Calibri" panose="020F0502020204030204" pitchFamily="34" charset="0"/>
                <a:cs typeface="Times New Roman" panose="02020603050405020304" pitchFamily="18" charset="0"/>
              </a:rPr>
              <a:t>(</a:t>
            </a:r>
            <a:r>
              <a:rPr lang="el-GR" i="1" kern="100" dirty="0" err="1">
                <a:solidFill>
                  <a:srgbClr val="000000"/>
                </a:solidFill>
                <a:effectLst/>
                <a:ea typeface="Calibri" panose="020F0502020204030204" pitchFamily="34" charset="0"/>
                <a:cs typeface="Times New Roman" panose="02020603050405020304" pitchFamily="18" charset="0"/>
              </a:rPr>
              <a:t>Πραξ</a:t>
            </a:r>
            <a:r>
              <a:rPr lang="el-GR" kern="100" dirty="0">
                <a:solidFill>
                  <a:srgbClr val="000000"/>
                </a:solidFill>
                <a:effectLst/>
                <a:ea typeface="Calibri" panose="020F0502020204030204" pitchFamily="34" charset="0"/>
                <a:cs typeface="Times New Roman" panose="02020603050405020304" pitchFamily="18" charset="0"/>
              </a:rPr>
              <a:t>. 2,42) δηλ. ήταν αφοσιωμένοι στη διδασκαλία των Αποστόλων, στη μεταξύ τους κοινωνία, στην τέλεση της θείας Ευχαριστίας, και στις προσευχές. Με την αύξηση του αριθμού των πιστών χρησιμοποιούσαν για τον ίδιο σκοπό οικήματα που ονομάζονταν «ευκτήριοι οίκοι». </a:t>
            </a:r>
          </a:p>
          <a:p>
            <a:r>
              <a:rPr lang="el-GR" kern="100" dirty="0">
                <a:solidFill>
                  <a:srgbClr val="000000"/>
                </a:solidFill>
                <a:effectLst/>
                <a:ea typeface="Calibri" panose="020F0502020204030204" pitchFamily="34" charset="0"/>
                <a:cs typeface="Times New Roman" panose="02020603050405020304" pitchFamily="18" charset="0"/>
              </a:rPr>
              <a:t>Στην </a:t>
            </a:r>
            <a:r>
              <a:rPr lang="el-GR" b="1" kern="100" dirty="0">
                <a:solidFill>
                  <a:srgbClr val="000000"/>
                </a:solidFill>
                <a:effectLst/>
                <a:ea typeface="Calibri" panose="020F0502020204030204" pitchFamily="34" charset="0"/>
                <a:cs typeface="Times New Roman" panose="02020603050405020304" pitchFamily="18" charset="0"/>
              </a:rPr>
              <a:t>περίοδο των διωγμών </a:t>
            </a:r>
            <a:r>
              <a:rPr lang="el-GR" kern="100" dirty="0">
                <a:solidFill>
                  <a:srgbClr val="000000"/>
                </a:solidFill>
                <a:effectLst/>
                <a:ea typeface="Calibri" panose="020F0502020204030204" pitchFamily="34" charset="0"/>
                <a:cs typeface="Times New Roman" panose="02020603050405020304" pitchFamily="18" charset="0"/>
              </a:rPr>
              <a:t>οι χριστιανοί για να προστατευτούν από τη μανία των Ρωμαίων ειδωλολατρών κατέφευγαν στις κατακόμβες. Εκεί προσεύχονταν, έθαβαν τους μάρτυρες και προτιμούσαν να τελέσουν τη θεία Ευχαριστία πάνω στον τάφο του μάρτυρα. Ο κάθε Μαρτυρικός τάφος γινόταν Αγία Τράπεζα.</a:t>
            </a:r>
            <a:endParaRPr lang="el-GR" kern="100" dirty="0">
              <a:effectLst/>
              <a:ea typeface="Calibri" panose="020F0502020204030204" pitchFamily="34" charset="0"/>
              <a:cs typeface="Times New Roman" panose="02020603050405020304" pitchFamily="18" charset="0"/>
            </a:endParaRPr>
          </a:p>
          <a:p>
            <a:r>
              <a:rPr lang="el-GR" b="0" i="0" dirty="0">
                <a:effectLst/>
              </a:rPr>
              <a:t>Εκείνο όμως που έχει σημασία είναι πως η Εκκλησία από τη στιγμή που έπαψε να καταφεύγει στις κατακόμβες και να προσφέρει την αναίμακτη θυσία επάνω στους τάφους των μαρτύρων, άρχισε να </a:t>
            </a:r>
            <a:r>
              <a:rPr lang="el-GR" b="1" i="0" dirty="0">
                <a:effectLst/>
              </a:rPr>
              <a:t>καθιερώνει ναούς και μάλιστα με μεγαλοπρεπείς τελετές</a:t>
            </a:r>
            <a:r>
              <a:rPr lang="el-GR" b="0" i="0" dirty="0">
                <a:effectLst/>
              </a:rPr>
              <a:t>, όπως μας πληροφορεί ο ιστορικός Ευσέβιος. Ήταν πανηγύρι τα εγκαίνια τότε, όπως ακριβώς και σήμερα. Πνευματικό πανηγύρι που στηρίζεται στην πίστη του λαού, αλλά και τη ζωντανή παράδοση της Εκκλησίας.</a:t>
            </a:r>
            <a:endParaRPr lang="el-GR" dirty="0"/>
          </a:p>
        </p:txBody>
      </p:sp>
    </p:spTree>
    <p:extLst>
      <p:ext uri="{BB962C8B-B14F-4D97-AF65-F5344CB8AC3E}">
        <p14:creationId xmlns:p14="http://schemas.microsoft.com/office/powerpoint/2010/main" val="4129254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B900CE-D8AC-9B5C-FF36-0B9182302DE9}"/>
              </a:ext>
            </a:extLst>
          </p:cNvPr>
          <p:cNvSpPr>
            <a:spLocks noGrp="1"/>
          </p:cNvSpPr>
          <p:nvPr>
            <p:ph type="title"/>
          </p:nvPr>
        </p:nvSpPr>
        <p:spPr>
          <a:xfrm>
            <a:off x="0" y="18256"/>
            <a:ext cx="12192000" cy="747058"/>
          </a:xfrm>
        </p:spPr>
        <p:txBody>
          <a:bodyPr>
            <a:normAutofit/>
          </a:bodyPr>
          <a:lstStyle/>
          <a:p>
            <a:pPr algn="ctr"/>
            <a:r>
              <a:rPr lang="el-GR" sz="3600" b="1" dirty="0"/>
              <a:t>ΤΟ ΠΑΝΗΓΥΡΙ ΤΩΝ ΕΓΚΑΙΝΙΩΝ ΣΤΗΝ ΟΡΘΟΔΟΞΗ ΕΚΚΛΗΣΙΑ</a:t>
            </a:r>
          </a:p>
        </p:txBody>
      </p:sp>
      <p:sp>
        <p:nvSpPr>
          <p:cNvPr id="3" name="Θέση περιεχομένου 2">
            <a:extLst>
              <a:ext uri="{FF2B5EF4-FFF2-40B4-BE49-F238E27FC236}">
                <a16:creationId xmlns:a16="http://schemas.microsoft.com/office/drawing/2014/main" id="{ADA03C3E-6EE2-95B0-83B5-6BE26ED5F18E}"/>
              </a:ext>
            </a:extLst>
          </p:cNvPr>
          <p:cNvSpPr>
            <a:spLocks noGrp="1"/>
          </p:cNvSpPr>
          <p:nvPr>
            <p:ph idx="1"/>
          </p:nvPr>
        </p:nvSpPr>
        <p:spPr>
          <a:xfrm>
            <a:off x="-1" y="765314"/>
            <a:ext cx="12191999" cy="6074430"/>
          </a:xfrm>
        </p:spPr>
        <p:txBody>
          <a:bodyPr>
            <a:normAutofit fontScale="92500" lnSpcReduction="10000"/>
          </a:bodyPr>
          <a:lstStyle/>
          <a:p>
            <a:r>
              <a:rPr lang="el-GR" b="0" i="0" dirty="0">
                <a:effectLst/>
                <a:latin typeface="__Inter_d3e0df"/>
              </a:rPr>
              <a:t>Τα εγκαίνια είναι οπωσδήποτε συνδεδεμένα με τη σημασία που δίνει η Εκκλησία: </a:t>
            </a:r>
          </a:p>
          <a:p>
            <a:pPr lvl="1">
              <a:buFont typeface="Wingdings" panose="05000000000000000000" pitchFamily="2" charset="2"/>
              <a:buChar char="v"/>
            </a:pPr>
            <a:r>
              <a:rPr lang="el-GR" b="0" i="0" dirty="0">
                <a:effectLst/>
                <a:latin typeface="__Inter_d3e0df"/>
              </a:rPr>
              <a:t>στο Ναό ως λειτουργικό χώρο και οίκο προσευχής του λαού και</a:t>
            </a:r>
          </a:p>
          <a:p>
            <a:pPr lvl="1">
              <a:buFont typeface="Wingdings" panose="05000000000000000000" pitchFamily="2" charset="2"/>
              <a:buChar char="v"/>
            </a:pPr>
            <a:r>
              <a:rPr lang="el-GR" b="0" i="0" dirty="0">
                <a:effectLst/>
                <a:latin typeface="__Inter_d3e0df"/>
              </a:rPr>
              <a:t>στον άνθρωπο ως λειτουργικό ον και προσωπικότητα με σκοπό τον αγιασμό και τη </a:t>
            </a:r>
            <a:r>
              <a:rPr lang="el-GR" b="0" i="0" dirty="0" err="1">
                <a:effectLst/>
                <a:latin typeface="__Inter_d3e0df"/>
              </a:rPr>
              <a:t>θέωση</a:t>
            </a:r>
            <a:r>
              <a:rPr lang="el-GR" b="0" i="0" dirty="0">
                <a:effectLst/>
                <a:latin typeface="__Inter_d3e0df"/>
              </a:rPr>
              <a:t>. </a:t>
            </a:r>
          </a:p>
          <a:p>
            <a:r>
              <a:rPr lang="el-GR" b="0" i="0" dirty="0">
                <a:effectLst/>
                <a:latin typeface="__Inter_d3e0df"/>
              </a:rPr>
              <a:t>Γι’ αυτό και στο πανηγύρι των Εγκαινίων καλούμαστε όλοι να συμμετάσχουμε πνευματικά και με πίστη. «</a:t>
            </a:r>
            <a:r>
              <a:rPr lang="el-GR" b="0" i="1" dirty="0" err="1">
                <a:effectLst/>
                <a:latin typeface="__Inter_d3e0df"/>
              </a:rPr>
              <a:t>Ἐν</a:t>
            </a:r>
            <a:r>
              <a:rPr lang="el-GR" b="0" i="1" dirty="0">
                <a:effectLst/>
                <a:latin typeface="__Inter_d3e0df"/>
              </a:rPr>
              <a:t> </a:t>
            </a:r>
            <a:r>
              <a:rPr lang="el-GR" b="0" i="1" dirty="0" err="1">
                <a:effectLst/>
                <a:latin typeface="__Inter_d3e0df"/>
              </a:rPr>
              <a:t>πίστει</a:t>
            </a:r>
            <a:r>
              <a:rPr lang="el-GR" b="0" i="1" dirty="0">
                <a:effectLst/>
                <a:latin typeface="__Inter_d3e0df"/>
              </a:rPr>
              <a:t> </a:t>
            </a:r>
            <a:r>
              <a:rPr lang="el-GR" b="0" i="1" dirty="0" err="1">
                <a:effectLst/>
                <a:latin typeface="__Inter_d3e0df"/>
              </a:rPr>
              <a:t>τὰ</a:t>
            </a:r>
            <a:r>
              <a:rPr lang="el-GR" b="0" i="1" dirty="0">
                <a:effectLst/>
                <a:latin typeface="__Inter_d3e0df"/>
              </a:rPr>
              <a:t> </a:t>
            </a:r>
            <a:r>
              <a:rPr lang="el-GR" i="1" dirty="0" err="1">
                <a:latin typeface="__Inter_d3e0df"/>
              </a:rPr>
              <a:t>ἐ</a:t>
            </a:r>
            <a:r>
              <a:rPr lang="el-GR" b="0" i="1" dirty="0" err="1">
                <a:effectLst/>
                <a:latin typeface="__Inter_d3e0df"/>
              </a:rPr>
              <a:t>γκαίνια</a:t>
            </a:r>
            <a:r>
              <a:rPr lang="el-GR" b="0" i="1" dirty="0">
                <a:effectLst/>
                <a:latin typeface="__Inter_d3e0df"/>
              </a:rPr>
              <a:t>, </a:t>
            </a:r>
            <a:r>
              <a:rPr lang="el-GR" b="0" i="1" dirty="0" err="1">
                <a:effectLst/>
                <a:latin typeface="__Inter_d3e0df"/>
              </a:rPr>
              <a:t>ἐπιτελοῦμε</a:t>
            </a:r>
            <a:r>
              <a:rPr lang="el-GR" b="0" i="1" dirty="0">
                <a:effectLst/>
                <a:latin typeface="__Inter_d3e0df"/>
              </a:rPr>
              <a:t> </a:t>
            </a:r>
            <a:r>
              <a:rPr lang="el-GR" b="0" i="1" dirty="0" err="1">
                <a:effectLst/>
                <a:latin typeface="__Inter_d3e0df"/>
              </a:rPr>
              <a:t>φαιδρῶς</a:t>
            </a:r>
            <a:r>
              <a:rPr lang="el-GR" b="0" i="0" dirty="0">
                <a:effectLst/>
                <a:latin typeface="__Inter_d3e0df"/>
              </a:rPr>
              <a:t>». </a:t>
            </a:r>
          </a:p>
          <a:p>
            <a:r>
              <a:rPr lang="el-GR" b="0" i="0" dirty="0">
                <a:effectLst/>
                <a:latin typeface="__Inter_d3e0df"/>
              </a:rPr>
              <a:t>Η ιερότητα του πανηγυριού αυτού στηρίζεται στην πίστη μας πως ο Ναός είναι έργο του Χριστού και του Παναγίου Πνεύματος· έργο όλης της Παναγίας Τριάδος πιστεύουμε, όπως λέει το τροπάριο, πως «</a:t>
            </a:r>
            <a:r>
              <a:rPr lang="el-GR" b="0" i="1" dirty="0" err="1">
                <a:effectLst/>
                <a:latin typeface="__Inter_d3e0df"/>
              </a:rPr>
              <a:t>τοῦτον</a:t>
            </a:r>
            <a:r>
              <a:rPr lang="el-GR" b="0" i="1" dirty="0">
                <a:effectLst/>
                <a:latin typeface="__Inter_d3e0df"/>
              </a:rPr>
              <a:t> </a:t>
            </a:r>
            <a:r>
              <a:rPr lang="el-GR" b="0" i="1" dirty="0" err="1">
                <a:effectLst/>
                <a:latin typeface="__Inter_d3e0df"/>
              </a:rPr>
              <a:t>τὸν</a:t>
            </a:r>
            <a:r>
              <a:rPr lang="el-GR" b="0" i="1" dirty="0">
                <a:effectLst/>
                <a:latin typeface="__Inter_d3e0df"/>
              </a:rPr>
              <a:t> </a:t>
            </a:r>
            <a:r>
              <a:rPr lang="el-GR" b="0" i="1" dirty="0" err="1">
                <a:effectLst/>
                <a:latin typeface="__Inter_d3e0df"/>
              </a:rPr>
              <a:t>οἶκον</a:t>
            </a:r>
            <a:r>
              <a:rPr lang="el-GR" b="0" i="1" dirty="0">
                <a:effectLst/>
                <a:latin typeface="__Inter_d3e0df"/>
              </a:rPr>
              <a:t> </a:t>
            </a:r>
            <a:r>
              <a:rPr lang="el-GR" i="1" dirty="0">
                <a:latin typeface="__Inter_d3e0df"/>
              </a:rPr>
              <a:t>ὁ</a:t>
            </a:r>
            <a:r>
              <a:rPr lang="el-GR" b="0" i="1" dirty="0">
                <a:effectLst/>
                <a:latin typeface="__Inter_d3e0df"/>
              </a:rPr>
              <a:t> </a:t>
            </a:r>
            <a:r>
              <a:rPr lang="el-GR" b="0" i="1" dirty="0" err="1">
                <a:effectLst/>
                <a:latin typeface="__Inter_d3e0df"/>
              </a:rPr>
              <a:t>Πατὴρ</a:t>
            </a:r>
            <a:r>
              <a:rPr lang="el-GR" b="0" i="1" dirty="0">
                <a:effectLst/>
                <a:latin typeface="__Inter_d3e0df"/>
              </a:rPr>
              <a:t> </a:t>
            </a:r>
            <a:r>
              <a:rPr lang="el-GR" i="1" dirty="0" err="1">
                <a:latin typeface="__Inter_d3e0df"/>
              </a:rPr>
              <a:t>ᾠ</a:t>
            </a:r>
            <a:r>
              <a:rPr lang="el-GR" b="0" i="1" dirty="0" err="1">
                <a:effectLst/>
                <a:latin typeface="__Inter_d3e0df"/>
              </a:rPr>
              <a:t>κοδόμησε</a:t>
            </a:r>
            <a:r>
              <a:rPr lang="el-GR" b="0" i="1" dirty="0">
                <a:effectLst/>
                <a:latin typeface="__Inter_d3e0df"/>
              </a:rPr>
              <a:t>· </a:t>
            </a:r>
            <a:r>
              <a:rPr lang="el-GR" b="0" i="1" dirty="0" err="1">
                <a:effectLst/>
                <a:latin typeface="__Inter_d3e0df"/>
              </a:rPr>
              <a:t>τοῦτον</a:t>
            </a:r>
            <a:r>
              <a:rPr lang="el-GR" b="0" i="1" dirty="0">
                <a:effectLst/>
                <a:latin typeface="__Inter_d3e0df"/>
              </a:rPr>
              <a:t> </a:t>
            </a:r>
            <a:r>
              <a:rPr lang="el-GR" b="0" i="1" dirty="0" err="1">
                <a:effectLst/>
                <a:latin typeface="__Inter_d3e0df"/>
              </a:rPr>
              <a:t>τὸν</a:t>
            </a:r>
            <a:r>
              <a:rPr lang="el-GR" b="0" i="1" dirty="0">
                <a:effectLst/>
                <a:latin typeface="__Inter_d3e0df"/>
              </a:rPr>
              <a:t> </a:t>
            </a:r>
            <a:r>
              <a:rPr lang="el-GR" b="0" i="1" dirty="0" err="1">
                <a:effectLst/>
                <a:latin typeface="__Inter_d3e0df"/>
              </a:rPr>
              <a:t>οἶκον</a:t>
            </a:r>
            <a:r>
              <a:rPr lang="el-GR" b="0" i="1" dirty="0">
                <a:effectLst/>
                <a:latin typeface="__Inter_d3e0df"/>
              </a:rPr>
              <a:t> </a:t>
            </a:r>
            <a:r>
              <a:rPr lang="el-GR" i="1" dirty="0">
                <a:latin typeface="__Inter_d3e0df"/>
              </a:rPr>
              <a:t>ὁ</a:t>
            </a:r>
            <a:r>
              <a:rPr lang="el-GR" b="0" i="1" dirty="0">
                <a:effectLst/>
                <a:latin typeface="__Inter_d3e0df"/>
              </a:rPr>
              <a:t> </a:t>
            </a:r>
            <a:r>
              <a:rPr lang="el-GR" b="0" i="1" dirty="0" err="1">
                <a:effectLst/>
                <a:latin typeface="__Inter_d3e0df"/>
              </a:rPr>
              <a:t>Υἱὸς</a:t>
            </a:r>
            <a:r>
              <a:rPr lang="el-GR" b="0" i="1" dirty="0">
                <a:effectLst/>
                <a:latin typeface="__Inter_d3e0df"/>
              </a:rPr>
              <a:t> </a:t>
            </a:r>
            <a:r>
              <a:rPr lang="el-GR" i="1" dirty="0" err="1">
                <a:latin typeface="__Inter_d3e0df"/>
              </a:rPr>
              <a:t>ἐ</a:t>
            </a:r>
            <a:r>
              <a:rPr lang="el-GR" b="0" i="1" dirty="0" err="1">
                <a:effectLst/>
                <a:latin typeface="__Inter_d3e0df"/>
              </a:rPr>
              <a:t>στερέωσε</a:t>
            </a:r>
            <a:r>
              <a:rPr lang="el-GR" b="0" i="1" dirty="0">
                <a:effectLst/>
                <a:latin typeface="__Inter_d3e0df"/>
              </a:rPr>
              <a:t>· </a:t>
            </a:r>
            <a:r>
              <a:rPr lang="el-GR" b="0" i="1" dirty="0" err="1">
                <a:effectLst/>
                <a:latin typeface="__Inter_d3e0df"/>
              </a:rPr>
              <a:t>τοῦτον</a:t>
            </a:r>
            <a:r>
              <a:rPr lang="el-GR" b="0" i="1" dirty="0">
                <a:effectLst/>
                <a:latin typeface="__Inter_d3e0df"/>
              </a:rPr>
              <a:t> </a:t>
            </a:r>
            <a:r>
              <a:rPr lang="el-GR" b="0" i="1" dirty="0" err="1">
                <a:effectLst/>
                <a:latin typeface="__Inter_d3e0df"/>
              </a:rPr>
              <a:t>τὸν</a:t>
            </a:r>
            <a:r>
              <a:rPr lang="el-GR" b="0" i="1" dirty="0">
                <a:effectLst/>
                <a:latin typeface="__Inter_d3e0df"/>
              </a:rPr>
              <a:t> </a:t>
            </a:r>
            <a:r>
              <a:rPr lang="el-GR" b="0" i="1" dirty="0" err="1">
                <a:effectLst/>
                <a:latin typeface="__Inter_d3e0df"/>
              </a:rPr>
              <a:t>οἶκον</a:t>
            </a:r>
            <a:r>
              <a:rPr lang="el-GR" b="0" i="1" dirty="0">
                <a:effectLst/>
                <a:latin typeface="__Inter_d3e0df"/>
              </a:rPr>
              <a:t> </a:t>
            </a:r>
            <a:r>
              <a:rPr lang="el-GR" b="0" i="1" dirty="0" err="1">
                <a:effectLst/>
                <a:latin typeface="__Inter_d3e0df"/>
              </a:rPr>
              <a:t>τὸ</a:t>
            </a:r>
            <a:r>
              <a:rPr lang="el-GR" b="0" i="1" dirty="0">
                <a:effectLst/>
                <a:latin typeface="__Inter_d3e0df"/>
              </a:rPr>
              <a:t> </a:t>
            </a:r>
            <a:r>
              <a:rPr lang="el-GR" b="0" i="1" dirty="0" err="1">
                <a:effectLst/>
                <a:latin typeface="__Inter_d3e0df"/>
              </a:rPr>
              <a:t>Πνεῦμα</a:t>
            </a:r>
            <a:r>
              <a:rPr lang="el-GR" b="0" i="1" dirty="0">
                <a:effectLst/>
                <a:latin typeface="__Inter_d3e0df"/>
              </a:rPr>
              <a:t> </a:t>
            </a:r>
            <a:r>
              <a:rPr lang="el-GR" b="0" i="1" dirty="0" err="1">
                <a:effectLst/>
                <a:latin typeface="__Inter_d3e0df"/>
              </a:rPr>
              <a:t>τὸ</a:t>
            </a:r>
            <a:r>
              <a:rPr lang="el-GR" b="0" i="1" dirty="0">
                <a:effectLst/>
                <a:latin typeface="__Inter_d3e0df"/>
              </a:rPr>
              <a:t> </a:t>
            </a:r>
            <a:r>
              <a:rPr lang="el-GR" i="1" dirty="0" err="1">
                <a:latin typeface="__Inter_d3e0df"/>
              </a:rPr>
              <a:t>Ἅ</a:t>
            </a:r>
            <a:r>
              <a:rPr lang="el-GR" b="0" i="1" dirty="0" err="1">
                <a:effectLst/>
                <a:latin typeface="__Inter_d3e0df"/>
              </a:rPr>
              <a:t>γιον</a:t>
            </a:r>
            <a:r>
              <a:rPr lang="el-GR" b="0" i="1" dirty="0">
                <a:effectLst/>
                <a:latin typeface="__Inter_d3e0df"/>
              </a:rPr>
              <a:t> </a:t>
            </a:r>
            <a:r>
              <a:rPr lang="el-GR" i="1" dirty="0" err="1">
                <a:latin typeface="__Inter_d3e0df"/>
              </a:rPr>
              <a:t>ἀ</a:t>
            </a:r>
            <a:r>
              <a:rPr lang="el-GR" b="0" i="1" dirty="0" err="1">
                <a:effectLst/>
                <a:latin typeface="__Inter_d3e0df"/>
              </a:rPr>
              <a:t>νεκαίνισε</a:t>
            </a:r>
            <a:r>
              <a:rPr lang="el-GR" b="0" i="1" dirty="0">
                <a:effectLst/>
                <a:latin typeface="__Inter_d3e0df"/>
              </a:rPr>
              <a:t>, </a:t>
            </a:r>
            <a:r>
              <a:rPr lang="el-GR" b="0" i="1" dirty="0" err="1">
                <a:effectLst/>
                <a:latin typeface="__Inter_d3e0df"/>
              </a:rPr>
              <a:t>τὸ</a:t>
            </a:r>
            <a:r>
              <a:rPr lang="el-GR" b="0" i="1" dirty="0">
                <a:effectLst/>
                <a:latin typeface="__Inter_d3e0df"/>
              </a:rPr>
              <a:t> </a:t>
            </a:r>
            <a:r>
              <a:rPr lang="el-GR" b="0" i="1" dirty="0" err="1">
                <a:effectLst/>
                <a:latin typeface="__Inter_d3e0df"/>
              </a:rPr>
              <a:t>φωτίζον</a:t>
            </a:r>
            <a:r>
              <a:rPr lang="el-GR" b="0" i="1" dirty="0">
                <a:effectLst/>
                <a:latin typeface="__Inter_d3e0df"/>
              </a:rPr>
              <a:t>, </a:t>
            </a:r>
            <a:r>
              <a:rPr lang="el-GR" b="0" i="1" dirty="0" err="1">
                <a:effectLst/>
                <a:latin typeface="__Inter_d3e0df"/>
              </a:rPr>
              <a:t>καὶ</a:t>
            </a:r>
            <a:r>
              <a:rPr lang="el-GR" b="0" i="1" dirty="0">
                <a:effectLst/>
                <a:latin typeface="__Inter_d3e0df"/>
              </a:rPr>
              <a:t> </a:t>
            </a:r>
            <a:r>
              <a:rPr lang="el-GR" b="0" i="1" dirty="0" err="1">
                <a:effectLst/>
                <a:latin typeface="__Inter_d3e0df"/>
              </a:rPr>
              <a:t>στηρίζον</a:t>
            </a:r>
            <a:r>
              <a:rPr lang="el-GR" b="0" i="1" dirty="0">
                <a:effectLst/>
                <a:latin typeface="__Inter_d3e0df"/>
              </a:rPr>
              <a:t>, </a:t>
            </a:r>
            <a:r>
              <a:rPr lang="el-GR" b="0" i="1" dirty="0" err="1">
                <a:effectLst/>
                <a:latin typeface="__Inter_d3e0df"/>
              </a:rPr>
              <a:t>καὶ</a:t>
            </a:r>
            <a:r>
              <a:rPr lang="el-GR" b="0" i="1" dirty="0">
                <a:effectLst/>
                <a:latin typeface="__Inter_d3e0df"/>
              </a:rPr>
              <a:t> </a:t>
            </a:r>
            <a:r>
              <a:rPr lang="el-GR" i="1" dirty="0" err="1">
                <a:latin typeface="__Inter_d3e0df"/>
              </a:rPr>
              <a:t>ἁ</a:t>
            </a:r>
            <a:r>
              <a:rPr lang="el-GR" b="0" i="1" dirty="0" err="1">
                <a:effectLst/>
                <a:latin typeface="__Inter_d3e0df"/>
              </a:rPr>
              <a:t>γιάζον</a:t>
            </a:r>
            <a:r>
              <a:rPr lang="el-GR" b="0" i="1" dirty="0">
                <a:effectLst/>
                <a:latin typeface="__Inter_d3e0df"/>
              </a:rPr>
              <a:t> </a:t>
            </a:r>
            <a:r>
              <a:rPr lang="el-GR" b="0" i="1" dirty="0" err="1">
                <a:effectLst/>
                <a:latin typeface="__Inter_d3e0df"/>
              </a:rPr>
              <a:t>τὰς</a:t>
            </a:r>
            <a:r>
              <a:rPr lang="el-GR" b="0" i="1" dirty="0">
                <a:effectLst/>
                <a:latin typeface="__Inter_d3e0df"/>
              </a:rPr>
              <a:t> </a:t>
            </a:r>
            <a:r>
              <a:rPr lang="el-GR" b="0" i="1" dirty="0" err="1">
                <a:effectLst/>
                <a:latin typeface="__Inter_d3e0df"/>
              </a:rPr>
              <a:t>ψυχὰς</a:t>
            </a:r>
            <a:r>
              <a:rPr lang="el-GR" b="0" i="1" dirty="0">
                <a:effectLst/>
                <a:latin typeface="__Inter_d3e0df"/>
              </a:rPr>
              <a:t> </a:t>
            </a:r>
            <a:r>
              <a:rPr lang="el-GR" i="1" dirty="0" err="1">
                <a:latin typeface="__Inter_d3e0df"/>
              </a:rPr>
              <a:t>ἡ</a:t>
            </a:r>
            <a:r>
              <a:rPr lang="el-GR" b="0" i="1" dirty="0" err="1">
                <a:effectLst/>
                <a:latin typeface="__Inter_d3e0df"/>
              </a:rPr>
              <a:t>μῶν</a:t>
            </a:r>
            <a:r>
              <a:rPr lang="el-GR" b="0" i="0" dirty="0">
                <a:effectLst/>
                <a:latin typeface="__Inter_d3e0df"/>
              </a:rPr>
              <a:t>» (</a:t>
            </a:r>
            <a:r>
              <a:rPr lang="el-GR" b="0" i="0" dirty="0" err="1">
                <a:effectLst/>
                <a:latin typeface="__Inter_d3e0df"/>
              </a:rPr>
              <a:t>απόστιχο</a:t>
            </a:r>
            <a:r>
              <a:rPr lang="el-GR" b="0" i="0" dirty="0">
                <a:effectLst/>
                <a:latin typeface="__Inter_d3e0df"/>
              </a:rPr>
              <a:t> του Εσπερινού). </a:t>
            </a:r>
          </a:p>
          <a:p>
            <a:r>
              <a:rPr lang="el-GR" b="0" i="0" dirty="0">
                <a:effectLst/>
                <a:latin typeface="__Inter_d3e0df"/>
              </a:rPr>
              <a:t>Ο Ναός είναι ασφαλώς ο οίκος του Θεού, αλλά και το δικό μας σπίτι. Είναι και πρέπει να είναι το κέντρο της ζωής μας κι όχι κάτι το δευτερεύον. Είναι η σκηνή η αληθινή, λιμάνι των χειμαζόμενων, ιατρείο παθών, καταφυγή ασθενών, δαιμόνων </a:t>
            </a:r>
            <a:r>
              <a:rPr lang="el-GR" b="0" i="0" dirty="0" err="1">
                <a:effectLst/>
                <a:latin typeface="__Inter_d3e0df"/>
              </a:rPr>
              <a:t>φυγαδευτήριο</a:t>
            </a:r>
            <a:r>
              <a:rPr lang="el-GR" b="0" i="0" dirty="0">
                <a:effectLst/>
                <a:latin typeface="__Inter_d3e0df"/>
              </a:rPr>
              <a:t> τόπος που ο λαός δοξάζει τον Θεό «</a:t>
            </a:r>
            <a:r>
              <a:rPr lang="el-GR" b="0" i="1" dirty="0" err="1">
                <a:effectLst/>
                <a:latin typeface="__Inter_d3e0df"/>
              </a:rPr>
              <a:t>ψαλμοῖς</a:t>
            </a:r>
            <a:r>
              <a:rPr lang="el-GR" b="0" i="1" dirty="0">
                <a:effectLst/>
                <a:latin typeface="__Inter_d3e0df"/>
              </a:rPr>
              <a:t> </a:t>
            </a:r>
            <a:r>
              <a:rPr lang="el-GR" b="0" i="1" dirty="0" err="1">
                <a:effectLst/>
                <a:latin typeface="__Inter_d3e0df"/>
              </a:rPr>
              <a:t>καὶ</a:t>
            </a:r>
            <a:r>
              <a:rPr lang="el-GR" b="0" i="1" dirty="0">
                <a:effectLst/>
                <a:latin typeface="__Inter_d3e0df"/>
              </a:rPr>
              <a:t> </a:t>
            </a:r>
            <a:r>
              <a:rPr lang="el-GR" i="1" dirty="0" err="1">
                <a:latin typeface="__Inter_d3e0df"/>
              </a:rPr>
              <a:t>ὕ</a:t>
            </a:r>
            <a:r>
              <a:rPr lang="el-GR" b="0" i="1" dirty="0" err="1">
                <a:effectLst/>
                <a:latin typeface="__Inter_d3e0df"/>
              </a:rPr>
              <a:t>μνοις</a:t>
            </a:r>
            <a:r>
              <a:rPr lang="el-GR" b="0" i="1" dirty="0">
                <a:effectLst/>
                <a:latin typeface="__Inter_d3e0df"/>
              </a:rPr>
              <a:t> </a:t>
            </a:r>
            <a:r>
              <a:rPr lang="el-GR" b="0" i="1" dirty="0" err="1">
                <a:effectLst/>
                <a:latin typeface="__Inter_d3e0df"/>
              </a:rPr>
              <a:t>καὶ</a:t>
            </a:r>
            <a:r>
              <a:rPr lang="el-GR" b="0" i="1" dirty="0">
                <a:effectLst/>
                <a:latin typeface="__Inter_d3e0df"/>
              </a:rPr>
              <a:t> </a:t>
            </a:r>
            <a:r>
              <a:rPr lang="el-GR" b="0" i="1" dirty="0" err="1">
                <a:effectLst/>
                <a:latin typeface="__Inter_d3e0df"/>
              </a:rPr>
              <a:t>μυστικαῖς</a:t>
            </a:r>
            <a:r>
              <a:rPr lang="el-GR" b="0" i="1" dirty="0">
                <a:effectLst/>
                <a:latin typeface="__Inter_d3e0df"/>
              </a:rPr>
              <a:t> </a:t>
            </a:r>
            <a:r>
              <a:rPr lang="el-GR" b="0" i="1" dirty="0" err="1">
                <a:effectLst/>
                <a:latin typeface="__Inter_d3e0df"/>
              </a:rPr>
              <a:t>λειτουργίαις</a:t>
            </a:r>
            <a:r>
              <a:rPr lang="el-GR" b="0" i="0" dirty="0">
                <a:effectLst/>
                <a:latin typeface="__Inter_d3e0df"/>
              </a:rPr>
              <a:t>» οι οποίες αναφέρονται και φθάνουν στο νοερό θυσιαστήριο και σε μας κομίζουν την αγαθότητα και τη χάρη του Θεού.</a:t>
            </a:r>
            <a:endParaRPr lang="el-GR" dirty="0"/>
          </a:p>
        </p:txBody>
      </p:sp>
    </p:spTree>
    <p:extLst>
      <p:ext uri="{BB962C8B-B14F-4D97-AF65-F5344CB8AC3E}">
        <p14:creationId xmlns:p14="http://schemas.microsoft.com/office/powerpoint/2010/main" val="80970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1094F2-1380-AF7A-03F8-85BAA376F611}"/>
              </a:ext>
            </a:extLst>
          </p:cNvPr>
          <p:cNvSpPr>
            <a:spLocks noGrp="1"/>
          </p:cNvSpPr>
          <p:nvPr>
            <p:ph type="title"/>
          </p:nvPr>
        </p:nvSpPr>
        <p:spPr>
          <a:xfrm>
            <a:off x="0" y="0"/>
            <a:ext cx="12192000" cy="681037"/>
          </a:xfrm>
        </p:spPr>
        <p:txBody>
          <a:bodyPr>
            <a:normAutofit fontScale="90000"/>
          </a:bodyPr>
          <a:lstStyle/>
          <a:p>
            <a:pPr algn="ctr"/>
            <a:r>
              <a:rPr lang="el-GR" sz="4400" b="1" i="0" dirty="0">
                <a:effectLst/>
              </a:rPr>
              <a:t>ΠΩΣ ΓΙΝΟΝΤΑΙ ΤΑ ΕΓΚΑΙΝΙΑ ΙΕΡΟΥ ΝΑΟΥ </a:t>
            </a:r>
            <a:endParaRPr lang="el-GR" dirty="0"/>
          </a:p>
        </p:txBody>
      </p:sp>
      <p:sp>
        <p:nvSpPr>
          <p:cNvPr id="3" name="Θέση περιεχομένου 2">
            <a:extLst>
              <a:ext uri="{FF2B5EF4-FFF2-40B4-BE49-F238E27FC236}">
                <a16:creationId xmlns:a16="http://schemas.microsoft.com/office/drawing/2014/main" id="{596C185F-055E-89D1-E3B3-1A337324AC33}"/>
              </a:ext>
            </a:extLst>
          </p:cNvPr>
          <p:cNvSpPr>
            <a:spLocks noGrp="1"/>
          </p:cNvSpPr>
          <p:nvPr>
            <p:ph idx="1"/>
          </p:nvPr>
        </p:nvSpPr>
        <p:spPr>
          <a:xfrm>
            <a:off x="0" y="681036"/>
            <a:ext cx="12192000" cy="6176963"/>
          </a:xfrm>
        </p:spPr>
        <p:txBody>
          <a:bodyPr>
            <a:normAutofit fontScale="92500" lnSpcReduction="10000"/>
          </a:bodyPr>
          <a:lstStyle/>
          <a:p>
            <a:pPr marL="0" indent="0" algn="l">
              <a:buNone/>
            </a:pPr>
            <a:r>
              <a:rPr lang="el-GR" b="0" i="0" dirty="0">
                <a:effectLst/>
                <a:latin typeface="__Inter_d3e0df"/>
              </a:rPr>
              <a:t>Η καθιέρωση του Ναού γίνεται από τον </a:t>
            </a:r>
            <a:r>
              <a:rPr lang="el-GR" b="1" i="0" dirty="0">
                <a:effectLst/>
                <a:latin typeface="__Inter_d3e0df"/>
              </a:rPr>
              <a:t>Αρχιερέα</a:t>
            </a:r>
            <a:r>
              <a:rPr lang="el-GR" b="0" i="0" dirty="0">
                <a:effectLst/>
                <a:latin typeface="__Inter_d3e0df"/>
              </a:rPr>
              <a:t>, που είναι τύπος του Χριστού, με την εξής σειρά και τάξη, ενώ για την όλη τελετή χρησιμοποιούνται αρκετά υλικά στοιχεία, όπως κερί καθαρό, </a:t>
            </a:r>
            <a:r>
              <a:rPr lang="el-GR" b="0" i="0" dirty="0" err="1">
                <a:effectLst/>
                <a:latin typeface="__Inter_d3e0df"/>
              </a:rPr>
              <a:t>μαστίχη</a:t>
            </a:r>
            <a:r>
              <a:rPr lang="el-GR" b="0" i="0" dirty="0">
                <a:effectLst/>
                <a:latin typeface="__Inter_d3e0df"/>
              </a:rPr>
              <a:t>, σμύρνα, θυμίαμα, λείψανα μαρτύρων, άγιο μύρο, </a:t>
            </a:r>
            <a:r>
              <a:rPr lang="el-GR" b="0" i="0" dirty="0" err="1">
                <a:effectLst/>
                <a:latin typeface="__Inter_d3e0df"/>
              </a:rPr>
              <a:t>μαρμαροσάπουνα</a:t>
            </a:r>
            <a:r>
              <a:rPr lang="el-GR" b="0" i="0" dirty="0">
                <a:effectLst/>
                <a:latin typeface="__Inter_d3e0df"/>
              </a:rPr>
              <a:t>, ροδόσταμο, κρασί, κατασάρκιο της αγίας Τραπέζης, Αντιμήνσια κ.α.</a:t>
            </a:r>
          </a:p>
          <a:p>
            <a:pPr marL="0" indent="0" algn="l">
              <a:buNone/>
            </a:pPr>
            <a:r>
              <a:rPr lang="el-GR" b="1" i="0" dirty="0">
                <a:solidFill>
                  <a:srgbClr val="FF0000"/>
                </a:solidFill>
                <a:effectLst/>
                <a:latin typeface="__Inter_d3e0df"/>
              </a:rPr>
              <a:t>α) Η λιτανεία των Ιερών λειψάνων</a:t>
            </a:r>
          </a:p>
          <a:p>
            <a:pPr algn="l"/>
            <a:r>
              <a:rPr lang="el-GR" b="0" i="0" dirty="0">
                <a:effectLst/>
                <a:latin typeface="__Inter_d3e0df"/>
              </a:rPr>
              <a:t>Το απόγευμα της προηγούμενης ημέρας, ο </a:t>
            </a:r>
            <a:r>
              <a:rPr lang="el-GR" b="0" i="0" dirty="0" err="1">
                <a:effectLst/>
                <a:latin typeface="__Inter_d3e0df"/>
              </a:rPr>
              <a:t>Αρχιερεύς</a:t>
            </a:r>
            <a:r>
              <a:rPr lang="el-GR" b="0" i="0" dirty="0">
                <a:effectLst/>
                <a:latin typeface="__Inter_d3e0df"/>
              </a:rPr>
              <a:t> μεταφέρει στον Ι. Ναό που πρόκειται να εγκαινιασθεί τα ιερά λείψανα, τα οποία εναποθέτει σ’ ένα άγιο Δισκάριο, πάνω στην Αγία Τράπεζα. </a:t>
            </a:r>
          </a:p>
          <a:p>
            <a:pPr algn="l"/>
            <a:r>
              <a:rPr lang="el-GR" b="1" i="0" dirty="0">
                <a:effectLst/>
                <a:latin typeface="__Inter_d3e0df"/>
              </a:rPr>
              <a:t>Το πρωί αφού τελειώσει ο όρθρος, με την ψαλμωδία σχετικών τροπαρίων γίνεται τριπλή περιφορά γύρω από το Ναό. </a:t>
            </a:r>
            <a:r>
              <a:rPr lang="el-GR" b="0" i="0" dirty="0">
                <a:effectLst/>
                <a:latin typeface="__Inter_d3e0df"/>
              </a:rPr>
              <a:t>Ο </a:t>
            </a:r>
            <a:r>
              <a:rPr lang="el-GR" b="0" i="0" dirty="0" err="1">
                <a:effectLst/>
                <a:latin typeface="__Inter_d3e0df"/>
              </a:rPr>
              <a:t>Αρχιερεύς</a:t>
            </a:r>
            <a:r>
              <a:rPr lang="el-GR" b="0" i="0" dirty="0">
                <a:effectLst/>
                <a:latin typeface="__Inter_d3e0df"/>
              </a:rPr>
              <a:t> ντυμένος με λευκή στολή, σύμβολο της καθαρότητας και της αγνότητας, με ιερό δέος φέρει στο κεφάλι του τον ειδικό δίσκο με τα άγια λείψανα σκεπασμένα με το ίδιο κάλυμμα που σκεπάζονται τα θεία δώρα.</a:t>
            </a:r>
          </a:p>
          <a:p>
            <a:pPr algn="l"/>
            <a:r>
              <a:rPr lang="el-GR" b="0" i="0" dirty="0">
                <a:effectLst/>
                <a:latin typeface="__Inter_d3e0df"/>
              </a:rPr>
              <a:t>Οι ιερείς κρατούν το Ευαγγέλιο, το σταυρό και εικόνες, οι δε λαϊκοί προπορεύονται με τις λαμπάδες. Σε κάθε στάση διαβάζονται ορισμένα αναγνώσματα από την Καινή Διαθήκη και στη συνέχεια μπροστά στο Ναό, όπου ήδη έχει τοποθετηθεί ειδικό αναλόγιο γίνεται μία από τις κατανυκτικότερες τελετές της Εκκλησίας μας. </a:t>
            </a:r>
          </a:p>
        </p:txBody>
      </p:sp>
    </p:spTree>
    <p:extLst>
      <p:ext uri="{BB962C8B-B14F-4D97-AF65-F5344CB8AC3E}">
        <p14:creationId xmlns:p14="http://schemas.microsoft.com/office/powerpoint/2010/main" val="489504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D2949E-00F2-A305-5180-F316FA6CCCEA}"/>
              </a:ext>
            </a:extLst>
          </p:cNvPr>
          <p:cNvSpPr>
            <a:spLocks noGrp="1"/>
          </p:cNvSpPr>
          <p:nvPr>
            <p:ph type="title"/>
          </p:nvPr>
        </p:nvSpPr>
        <p:spPr>
          <a:xfrm>
            <a:off x="838200" y="0"/>
            <a:ext cx="10515600" cy="681037"/>
          </a:xfrm>
        </p:spPr>
        <p:txBody>
          <a:bodyPr>
            <a:normAutofit fontScale="90000"/>
          </a:bodyPr>
          <a:lstStyle/>
          <a:p>
            <a:pPr algn="ctr"/>
            <a:r>
              <a:rPr lang="el-GR" sz="4400" b="1" i="0" dirty="0">
                <a:effectLst/>
              </a:rPr>
              <a:t>ΠΩΣ ΓΙΝΟΝΤΑΙ ΤΑ ΕΓΚΑΙΝΙΑ ΙΕΡΟΥ ΝΑΟΥ </a:t>
            </a:r>
            <a:endParaRPr lang="el-GR" dirty="0"/>
          </a:p>
        </p:txBody>
      </p:sp>
      <p:sp>
        <p:nvSpPr>
          <p:cNvPr id="3" name="Θέση περιεχομένου 2">
            <a:extLst>
              <a:ext uri="{FF2B5EF4-FFF2-40B4-BE49-F238E27FC236}">
                <a16:creationId xmlns:a16="http://schemas.microsoft.com/office/drawing/2014/main" id="{F788A766-B6D0-AF3D-2642-CA24E081AE41}"/>
              </a:ext>
            </a:extLst>
          </p:cNvPr>
          <p:cNvSpPr>
            <a:spLocks noGrp="1"/>
          </p:cNvSpPr>
          <p:nvPr>
            <p:ph idx="1"/>
          </p:nvPr>
        </p:nvSpPr>
        <p:spPr>
          <a:xfrm>
            <a:off x="0" y="681036"/>
            <a:ext cx="12192000" cy="6176963"/>
          </a:xfrm>
        </p:spPr>
        <p:txBody>
          <a:bodyPr>
            <a:normAutofit fontScale="85000" lnSpcReduction="20000"/>
          </a:bodyPr>
          <a:lstStyle/>
          <a:p>
            <a:r>
              <a:rPr lang="el-GR" b="0" i="0" dirty="0">
                <a:effectLst/>
                <a:latin typeface="__Inter_d3e0df"/>
              </a:rPr>
              <a:t>Η είσοδος πάλι στο Ναό γίνεται με ιδιόμορφο τρόπο. Οι θύρες είναι κλειστές. Ο </a:t>
            </a:r>
            <a:r>
              <a:rPr lang="el-GR" b="0" i="0" dirty="0" err="1">
                <a:effectLst/>
                <a:latin typeface="__Inter_d3e0df"/>
              </a:rPr>
              <a:t>Αρχιερεύς</a:t>
            </a:r>
            <a:r>
              <a:rPr lang="el-GR" b="0" i="0" dirty="0">
                <a:effectLst/>
                <a:latin typeface="__Inter_d3e0df"/>
              </a:rPr>
              <a:t> προστάζει αυτούς που είναι πίσω από τις πόρτες να τις ανοίξουν στο Βασιλέα της δόξης λέγοντας τα λόγια του Δαυίδ. </a:t>
            </a:r>
            <a:r>
              <a:rPr lang="el-GR" b="0" i="0" dirty="0">
                <a:effectLst/>
              </a:rPr>
              <a:t>«</a:t>
            </a:r>
            <a:r>
              <a:rPr lang="el-GR" b="0" i="1" dirty="0" err="1">
                <a:effectLst/>
              </a:rPr>
              <a:t>Ἄρατε</a:t>
            </a:r>
            <a:r>
              <a:rPr lang="el-GR" b="0" i="1" dirty="0">
                <a:effectLst/>
              </a:rPr>
              <a:t> </a:t>
            </a:r>
            <a:r>
              <a:rPr lang="el-GR" b="0" i="1" dirty="0" err="1">
                <a:effectLst/>
              </a:rPr>
              <a:t>Πύλας</a:t>
            </a:r>
            <a:r>
              <a:rPr lang="el-GR" b="0" i="1" dirty="0">
                <a:effectLst/>
              </a:rPr>
              <a:t>, </a:t>
            </a:r>
            <a:r>
              <a:rPr lang="el-GR" b="0" i="1" dirty="0" err="1">
                <a:effectLst/>
              </a:rPr>
              <a:t>οἱ</a:t>
            </a:r>
            <a:r>
              <a:rPr lang="el-GR" b="0" i="1" dirty="0">
                <a:effectLst/>
              </a:rPr>
              <a:t> </a:t>
            </a:r>
            <a:r>
              <a:rPr lang="el-GR" b="0" i="1" dirty="0" err="1">
                <a:effectLst/>
              </a:rPr>
              <a:t>ἄρχοντες</a:t>
            </a:r>
            <a:r>
              <a:rPr lang="el-GR" b="0" i="1" dirty="0">
                <a:effectLst/>
              </a:rPr>
              <a:t> </a:t>
            </a:r>
            <a:r>
              <a:rPr lang="el-GR" b="0" i="1" dirty="0" err="1">
                <a:effectLst/>
              </a:rPr>
              <a:t>ὑμῶν</a:t>
            </a:r>
            <a:r>
              <a:rPr lang="el-GR" b="0" i="1" dirty="0">
                <a:effectLst/>
              </a:rPr>
              <a:t>, </a:t>
            </a:r>
            <a:r>
              <a:rPr lang="el-GR" b="0" i="1" dirty="0" err="1">
                <a:effectLst/>
              </a:rPr>
              <a:t>καὶ</a:t>
            </a:r>
            <a:r>
              <a:rPr lang="el-GR" b="0" i="1" dirty="0">
                <a:effectLst/>
              </a:rPr>
              <a:t> </a:t>
            </a:r>
            <a:r>
              <a:rPr lang="el-GR" b="0" i="1" dirty="0" err="1">
                <a:effectLst/>
              </a:rPr>
              <a:t>ἐπάρθητε</a:t>
            </a:r>
            <a:r>
              <a:rPr lang="el-GR" b="0" i="1" dirty="0">
                <a:effectLst/>
              </a:rPr>
              <a:t>, πύλαι </a:t>
            </a:r>
            <a:r>
              <a:rPr lang="el-GR" b="0" i="1" dirty="0" err="1">
                <a:effectLst/>
              </a:rPr>
              <a:t>αἰώνιοι</a:t>
            </a:r>
            <a:r>
              <a:rPr lang="el-GR" b="0" i="1" dirty="0">
                <a:effectLst/>
              </a:rPr>
              <a:t>, </a:t>
            </a:r>
            <a:r>
              <a:rPr lang="el-GR" b="0" i="1" dirty="0" err="1">
                <a:effectLst/>
              </a:rPr>
              <a:t>καὶ</a:t>
            </a:r>
            <a:r>
              <a:rPr lang="el-GR" b="0" i="1" dirty="0">
                <a:effectLst/>
              </a:rPr>
              <a:t> </a:t>
            </a:r>
            <a:r>
              <a:rPr lang="el-GR" b="0" i="1" dirty="0" err="1">
                <a:effectLst/>
              </a:rPr>
              <a:t>εἰσελεύσεται</a:t>
            </a:r>
            <a:r>
              <a:rPr lang="el-GR" b="0" i="1" dirty="0">
                <a:effectLst/>
              </a:rPr>
              <a:t> ὁ </a:t>
            </a:r>
            <a:r>
              <a:rPr lang="el-GR" b="0" i="1" dirty="0" err="1">
                <a:effectLst/>
              </a:rPr>
              <a:t>Βασιλεὺς</a:t>
            </a:r>
            <a:r>
              <a:rPr lang="el-GR" b="0" i="1" dirty="0">
                <a:effectLst/>
              </a:rPr>
              <a:t> </a:t>
            </a:r>
            <a:r>
              <a:rPr lang="el-GR" b="0" i="1" dirty="0" err="1">
                <a:effectLst/>
              </a:rPr>
              <a:t>τῆς</a:t>
            </a:r>
            <a:r>
              <a:rPr lang="el-GR" b="0" i="1" dirty="0">
                <a:effectLst/>
              </a:rPr>
              <a:t> δόξης</a:t>
            </a:r>
            <a:r>
              <a:rPr lang="el-GR" b="0" i="0" dirty="0">
                <a:effectLst/>
              </a:rPr>
              <a:t>», και ακούγονται από μέσα τα λόγια που οι άγγελοι έλεγαν αναμεταξύ τους κατά την Ανάληψη του Κυρίου: «</a:t>
            </a:r>
            <a:r>
              <a:rPr lang="el-GR" b="0" i="1" dirty="0">
                <a:effectLst/>
              </a:rPr>
              <a:t>Τίς </a:t>
            </a:r>
            <a:r>
              <a:rPr lang="el-GR" b="0" i="1" dirty="0" err="1">
                <a:effectLst/>
              </a:rPr>
              <a:t>ἐστιν</a:t>
            </a:r>
            <a:r>
              <a:rPr lang="el-GR" b="0" i="1" dirty="0">
                <a:effectLst/>
              </a:rPr>
              <a:t> </a:t>
            </a:r>
            <a:r>
              <a:rPr lang="el-GR" b="0" i="1" dirty="0" err="1">
                <a:effectLst/>
              </a:rPr>
              <a:t>οὗτος</a:t>
            </a:r>
            <a:r>
              <a:rPr lang="el-GR" b="0" i="1" dirty="0">
                <a:effectLst/>
              </a:rPr>
              <a:t> ὁ </a:t>
            </a:r>
            <a:r>
              <a:rPr lang="el-GR" b="0" i="1" dirty="0" err="1">
                <a:effectLst/>
              </a:rPr>
              <a:t>Βασιλεὺς</a:t>
            </a:r>
            <a:r>
              <a:rPr lang="el-GR" b="0" i="1" dirty="0">
                <a:effectLst/>
              </a:rPr>
              <a:t> </a:t>
            </a:r>
            <a:r>
              <a:rPr lang="el-GR" b="0" i="1" dirty="0" err="1">
                <a:effectLst/>
              </a:rPr>
              <a:t>τῆς</a:t>
            </a:r>
            <a:r>
              <a:rPr lang="el-GR" b="0" i="1" dirty="0">
                <a:effectLst/>
              </a:rPr>
              <a:t> δόξης</a:t>
            </a:r>
            <a:r>
              <a:rPr lang="el-GR" b="0" i="0" dirty="0">
                <a:effectLst/>
              </a:rPr>
              <a:t>;». Έχουμε </a:t>
            </a:r>
            <a:r>
              <a:rPr lang="el-GR" b="0" i="0" dirty="0">
                <a:effectLst/>
                <a:latin typeface="__Inter_d3e0df"/>
              </a:rPr>
              <a:t>εδώ </a:t>
            </a:r>
            <a:r>
              <a:rPr lang="el-GR" b="1" i="0" dirty="0">
                <a:effectLst/>
                <a:latin typeface="__Inter_d3e0df"/>
              </a:rPr>
              <a:t>μίμηση ακριβώς των αγγέλων τη στιγμή της Ανάληψης</a:t>
            </a:r>
            <a:r>
              <a:rPr lang="el-GR" b="0" i="0" dirty="0">
                <a:effectLst/>
                <a:latin typeface="__Inter_d3e0df"/>
              </a:rPr>
              <a:t>. </a:t>
            </a:r>
            <a:r>
              <a:rPr lang="el-GR" b="0" i="0" dirty="0">
                <a:effectLst/>
              </a:rPr>
              <a:t>Και ο </a:t>
            </a:r>
            <a:r>
              <a:rPr lang="el-GR" b="0" i="0" dirty="0" err="1">
                <a:effectLst/>
              </a:rPr>
              <a:t>Αρχιερεύς</a:t>
            </a:r>
            <a:r>
              <a:rPr lang="el-GR" b="0" i="0" dirty="0">
                <a:effectLst/>
              </a:rPr>
              <a:t> απαντά «</a:t>
            </a:r>
            <a:r>
              <a:rPr lang="el-GR" b="0" i="1" dirty="0">
                <a:effectLst/>
              </a:rPr>
              <a:t>Κύριος </a:t>
            </a:r>
            <a:r>
              <a:rPr lang="el-GR" b="0" i="1" dirty="0" err="1">
                <a:effectLst/>
              </a:rPr>
              <a:t>τῶν</a:t>
            </a:r>
            <a:r>
              <a:rPr lang="el-GR" b="0" i="1" dirty="0">
                <a:effectLst/>
              </a:rPr>
              <a:t> δυνάμεων, </a:t>
            </a:r>
            <a:r>
              <a:rPr lang="el-GR" b="0" i="1" dirty="0" err="1">
                <a:effectLst/>
              </a:rPr>
              <a:t>αὐτός</a:t>
            </a:r>
            <a:r>
              <a:rPr lang="el-GR" b="0" i="1" dirty="0">
                <a:effectLst/>
              </a:rPr>
              <a:t> </a:t>
            </a:r>
            <a:r>
              <a:rPr lang="el-GR" b="0" i="1" dirty="0" err="1">
                <a:effectLst/>
              </a:rPr>
              <a:t>ἐστιν</a:t>
            </a:r>
            <a:r>
              <a:rPr lang="el-GR" b="0" i="1" dirty="0">
                <a:effectLst/>
              </a:rPr>
              <a:t> ὁ </a:t>
            </a:r>
            <a:r>
              <a:rPr lang="el-GR" b="0" i="1" dirty="0" err="1">
                <a:effectLst/>
              </a:rPr>
              <a:t>Βασιλεὺς</a:t>
            </a:r>
            <a:r>
              <a:rPr lang="el-GR" b="0" i="1" dirty="0">
                <a:effectLst/>
              </a:rPr>
              <a:t> </a:t>
            </a:r>
            <a:r>
              <a:rPr lang="el-GR" b="0" i="1" dirty="0" err="1">
                <a:effectLst/>
              </a:rPr>
              <a:t>τῆς</a:t>
            </a:r>
            <a:r>
              <a:rPr lang="el-GR" b="0" i="1" dirty="0">
                <a:effectLst/>
              </a:rPr>
              <a:t> δόξης</a:t>
            </a:r>
            <a:r>
              <a:rPr lang="el-GR" b="0" i="0" dirty="0">
                <a:effectLst/>
              </a:rPr>
              <a:t>».</a:t>
            </a:r>
          </a:p>
          <a:p>
            <a:r>
              <a:rPr lang="el-GR" b="0" i="0" dirty="0">
                <a:effectLst/>
                <a:latin typeface="__Inter_d3e0df"/>
              </a:rPr>
              <a:t>Και «οι πύλες ανοίγονται στην πρόκληση των φωνών -τονίζει ο </a:t>
            </a:r>
            <a:r>
              <a:rPr lang="el-GR" b="0" i="0" dirty="0" err="1">
                <a:effectLst/>
                <a:latin typeface="__Inter_d3e0df"/>
              </a:rPr>
              <a:t>Καβάσιλας</a:t>
            </a:r>
            <a:r>
              <a:rPr lang="el-GR" b="0" i="0" dirty="0">
                <a:effectLst/>
                <a:latin typeface="__Inter_d3e0df"/>
              </a:rPr>
              <a:t>- </a:t>
            </a:r>
            <a:r>
              <a:rPr lang="el-GR" b="0" i="0" dirty="0" err="1">
                <a:effectLst/>
                <a:latin typeface="__Inter_d3e0df"/>
              </a:rPr>
              <a:t>σάν</a:t>
            </a:r>
            <a:r>
              <a:rPr lang="el-GR" b="0" i="0" dirty="0">
                <a:effectLst/>
                <a:latin typeface="__Inter_d3e0df"/>
              </a:rPr>
              <a:t> να επρόκειτο οι φωνές να εισαγάγουν τον Χριστό στον Ναό». Με λαμπρό και πανηγυρικό λοιπόν τρόπο </a:t>
            </a:r>
            <a:r>
              <a:rPr lang="el-GR" b="0" i="0" dirty="0" err="1">
                <a:effectLst/>
                <a:latin typeface="__Inter_d3e0df"/>
              </a:rPr>
              <a:t>εισοδεύονται</a:t>
            </a:r>
            <a:r>
              <a:rPr lang="el-GR" b="0" i="0" dirty="0">
                <a:effectLst/>
                <a:latin typeface="__Inter_d3e0df"/>
              </a:rPr>
              <a:t> τα άγια λείψανα μέχρι το θυσιαστήριο, όπου ο </a:t>
            </a:r>
            <a:r>
              <a:rPr lang="el-GR" b="0" i="0" dirty="0" err="1">
                <a:effectLst/>
                <a:latin typeface="__Inter_d3e0df"/>
              </a:rPr>
              <a:t>Αρχιερεύς</a:t>
            </a:r>
            <a:r>
              <a:rPr lang="el-GR" b="0" i="0" dirty="0">
                <a:effectLst/>
                <a:latin typeface="__Inter_d3e0df"/>
              </a:rPr>
              <a:t>, πάλι, αφού τα ασφαλίσει σε ειδική θήκη με εύοσμο </a:t>
            </a:r>
            <a:r>
              <a:rPr lang="el-GR" b="0" i="0" dirty="0" err="1">
                <a:effectLst/>
                <a:latin typeface="__Inter_d3e0df"/>
              </a:rPr>
              <a:t>κηρομαστίχη</a:t>
            </a:r>
            <a:r>
              <a:rPr lang="el-GR" b="0" i="0" dirty="0">
                <a:effectLst/>
                <a:latin typeface="__Inter_d3e0df"/>
              </a:rPr>
              <a:t>, τα θυμιάζει, τα μυρώνει και τα τοποθετεί στην ειδική οπή που υπάρχει για τον λόγο αυτό, ονομάζεται «</a:t>
            </a:r>
            <a:r>
              <a:rPr lang="el-GR" b="0" i="0" dirty="0" err="1">
                <a:effectLst/>
                <a:latin typeface="__Inter_d3e0df"/>
              </a:rPr>
              <a:t>φυτόν</a:t>
            </a:r>
            <a:r>
              <a:rPr lang="el-GR" b="0" i="0" dirty="0">
                <a:effectLst/>
                <a:latin typeface="__Inter_d3e0df"/>
              </a:rPr>
              <a:t>» και  βρίσκεται στο μέσον </a:t>
            </a:r>
            <a:r>
              <a:rPr lang="el-GR" b="0" i="0" dirty="0">
                <a:effectLst/>
              </a:rPr>
              <a:t>της Τραπέζης, ως το πιο κατάλληλο θεμέλιο. </a:t>
            </a:r>
            <a:r>
              <a:rPr lang="el-GR" b="0" i="0" dirty="0">
                <a:solidFill>
                  <a:srgbClr val="4E5B60"/>
                </a:solidFill>
                <a:effectLst/>
              </a:rPr>
              <a:t> </a:t>
            </a:r>
            <a:endParaRPr lang="el-GR" b="0" i="0" dirty="0">
              <a:effectLst/>
            </a:endParaRPr>
          </a:p>
          <a:p>
            <a:r>
              <a:rPr lang="el-GR" b="0" i="0" dirty="0">
                <a:effectLst/>
              </a:rPr>
              <a:t>Κανένα άλλο θεμέλιο δεν είναι καλύτερο από τα ιερά λείψανα. Κι αυτό, όπως λέει ο </a:t>
            </a:r>
            <a:r>
              <a:rPr lang="el-GR" b="0" i="0" dirty="0" err="1">
                <a:effectLst/>
              </a:rPr>
              <a:t>Καβάσιλας</a:t>
            </a:r>
            <a:r>
              <a:rPr lang="el-GR" b="0" i="0" dirty="0">
                <a:effectLst/>
              </a:rPr>
              <a:t> γιατί «κανένα από τα μυστήρια δεν είναι πιο συγγενές προς το Χριστό απ’ ότι οι μάρτυρες. Έχουν τα πάντα κοινά με τον Κύριο δηλ. το σώμα και το πνεύμα και το σχήμα του θανάτου… Άλλωστε τα οστά αυτά είναι ο αληθινός Ναός και το θυσιαστήριο του Θεού, και ο αχειροποίητος αυτός Ναός είναι η απομίμηση του αληθινού».</a:t>
            </a:r>
          </a:p>
          <a:p>
            <a:r>
              <a:rPr lang="el-GR" dirty="0">
                <a:solidFill>
                  <a:srgbClr val="000000"/>
                </a:solidFill>
                <a:effectLst/>
                <a:ea typeface="Calibri" panose="020F0502020204030204" pitchFamily="34" charset="0"/>
              </a:rPr>
              <a:t>Η τοποθέτηση ιερών λειψάνων μαρτύρων ή/και οσίων στη βάση του θυσιαστηρίου είναι ιδιαίτερα σημαντική και επιτάσσεται από τον </a:t>
            </a:r>
            <a:r>
              <a:rPr lang="el-GR" b="1" dirty="0">
                <a:solidFill>
                  <a:srgbClr val="000000"/>
                </a:solidFill>
                <a:effectLst/>
                <a:ea typeface="Calibri" panose="020F0502020204030204" pitchFamily="34" charset="0"/>
              </a:rPr>
              <a:t>ζ’ κανόνα της Ζ’ Οικουμενικής Συνόδου</a:t>
            </a:r>
            <a:r>
              <a:rPr lang="el-GR" dirty="0">
                <a:solidFill>
                  <a:srgbClr val="000000"/>
                </a:solidFill>
                <a:effectLst/>
                <a:ea typeface="Calibri" panose="020F0502020204030204" pitchFamily="34" charset="0"/>
              </a:rPr>
              <a:t>. Ο </a:t>
            </a:r>
            <a:r>
              <a:rPr lang="el-GR" dirty="0" err="1">
                <a:solidFill>
                  <a:srgbClr val="000000"/>
                </a:solidFill>
                <a:effectLst/>
                <a:ea typeface="Calibri" panose="020F0502020204030204" pitchFamily="34" charset="0"/>
              </a:rPr>
              <a:t>πγ</a:t>
            </a:r>
            <a:r>
              <a:rPr lang="el-GR" dirty="0">
                <a:solidFill>
                  <a:srgbClr val="000000"/>
                </a:solidFill>
                <a:effectLst/>
                <a:ea typeface="Calibri" panose="020F0502020204030204" pitchFamily="34" charset="0"/>
              </a:rPr>
              <a:t>’ κανόνας της Συνόδου της </a:t>
            </a:r>
            <a:r>
              <a:rPr lang="el-GR" dirty="0" err="1">
                <a:solidFill>
                  <a:srgbClr val="000000"/>
                </a:solidFill>
                <a:effectLst/>
                <a:ea typeface="Calibri" panose="020F0502020204030204" pitchFamily="34" charset="0"/>
              </a:rPr>
              <a:t>Καρχηδόνας</a:t>
            </a:r>
            <a:r>
              <a:rPr lang="el-GR" dirty="0">
                <a:solidFill>
                  <a:srgbClr val="000000"/>
                </a:solidFill>
                <a:effectLst/>
                <a:ea typeface="Calibri" panose="020F0502020204030204" pitchFamily="34" charset="0"/>
              </a:rPr>
              <a:t> επιβάλλει την καταστροφή όσων θυσιαστηρίων δεν καθιερώθηκαν με τη χρήση ιερών λειψάνων.</a:t>
            </a:r>
            <a:endParaRPr lang="el-GR" b="0" i="0" dirty="0">
              <a:effectLst/>
            </a:endParaRPr>
          </a:p>
          <a:p>
            <a:endParaRPr lang="el-GR" dirty="0"/>
          </a:p>
        </p:txBody>
      </p:sp>
    </p:spTree>
    <p:extLst>
      <p:ext uri="{BB962C8B-B14F-4D97-AF65-F5344CB8AC3E}">
        <p14:creationId xmlns:p14="http://schemas.microsoft.com/office/powerpoint/2010/main" val="1053152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26306E-0B0F-5E55-948B-4C44BA546EE7}"/>
              </a:ext>
            </a:extLst>
          </p:cNvPr>
          <p:cNvSpPr>
            <a:spLocks noGrp="1"/>
          </p:cNvSpPr>
          <p:nvPr>
            <p:ph type="title"/>
          </p:nvPr>
        </p:nvSpPr>
        <p:spPr>
          <a:xfrm>
            <a:off x="747665" y="0"/>
            <a:ext cx="10515600" cy="505609"/>
          </a:xfrm>
        </p:spPr>
        <p:txBody>
          <a:bodyPr>
            <a:normAutofit fontScale="90000"/>
          </a:bodyPr>
          <a:lstStyle/>
          <a:p>
            <a:pPr algn="ctr"/>
            <a:r>
              <a:rPr lang="el-GR" sz="4400" b="1" i="0" dirty="0">
                <a:effectLst/>
              </a:rPr>
              <a:t>ΠΩΣ ΓΙΝΟΝΤΑΙ ΤΑ ΕΓΚΑΙΝΙΑ ΙΕΡΟΥ ΝΑΟΥ </a:t>
            </a:r>
            <a:endParaRPr lang="el-GR" dirty="0"/>
          </a:p>
        </p:txBody>
      </p:sp>
      <p:sp>
        <p:nvSpPr>
          <p:cNvPr id="3" name="Θέση περιεχομένου 2">
            <a:extLst>
              <a:ext uri="{FF2B5EF4-FFF2-40B4-BE49-F238E27FC236}">
                <a16:creationId xmlns:a16="http://schemas.microsoft.com/office/drawing/2014/main" id="{4727C588-4860-E0B9-6525-C866A49B55D0}"/>
              </a:ext>
            </a:extLst>
          </p:cNvPr>
          <p:cNvSpPr>
            <a:spLocks noGrp="1"/>
          </p:cNvSpPr>
          <p:nvPr>
            <p:ph idx="1"/>
          </p:nvPr>
        </p:nvSpPr>
        <p:spPr>
          <a:xfrm>
            <a:off x="0" y="628649"/>
            <a:ext cx="12192000" cy="6229351"/>
          </a:xfrm>
        </p:spPr>
        <p:txBody>
          <a:bodyPr>
            <a:normAutofit fontScale="85000" lnSpcReduction="20000"/>
          </a:bodyPr>
          <a:lstStyle/>
          <a:p>
            <a:pPr marL="0" indent="0">
              <a:buNone/>
            </a:pPr>
            <a:r>
              <a:rPr lang="el-GR" b="1" i="0" dirty="0">
                <a:solidFill>
                  <a:srgbClr val="FF0000"/>
                </a:solidFill>
                <a:effectLst/>
                <a:latin typeface="__Inter_d3e0df"/>
              </a:rPr>
              <a:t>β) Ο καθαρισμός της Αγίας Τραπέζης</a:t>
            </a:r>
          </a:p>
          <a:p>
            <a:r>
              <a:rPr lang="el-GR" sz="2600" b="0" i="0" dirty="0">
                <a:effectLst/>
              </a:rPr>
              <a:t>Μετά την τοποθέτηση των ιερών λειψάνων, ο </a:t>
            </a:r>
            <a:r>
              <a:rPr lang="el-GR" sz="2600" b="0" i="0" dirty="0" err="1">
                <a:effectLst/>
              </a:rPr>
              <a:t>Αρχιερεύς</a:t>
            </a:r>
            <a:r>
              <a:rPr lang="el-GR" sz="2600" b="0" i="0" dirty="0">
                <a:effectLst/>
              </a:rPr>
              <a:t> </a:t>
            </a:r>
            <a:r>
              <a:rPr lang="el-GR" sz="2600" dirty="0"/>
              <a:t>π</a:t>
            </a:r>
            <a:r>
              <a:rPr lang="el-GR" sz="2600" b="0" i="0" dirty="0">
                <a:effectLst/>
              </a:rPr>
              <a:t>άνω από τα άγια </a:t>
            </a:r>
            <a:r>
              <a:rPr lang="el-GR" sz="2600" dirty="0"/>
              <a:t>λ</a:t>
            </a:r>
            <a:r>
              <a:rPr lang="el-GR" sz="2600" b="0" i="0" dirty="0">
                <a:effectLst/>
              </a:rPr>
              <a:t>είψανα ρίχνει μαρμαρόσκονη και </a:t>
            </a:r>
            <a:r>
              <a:rPr lang="el-GR" sz="2600" b="0" i="0" dirty="0" err="1">
                <a:effectLst/>
              </a:rPr>
              <a:t>εκχύει</a:t>
            </a:r>
            <a:r>
              <a:rPr lang="el-GR" sz="2600" b="0" i="0" dirty="0">
                <a:effectLst/>
              </a:rPr>
              <a:t> </a:t>
            </a:r>
            <a:r>
              <a:rPr lang="el-GR" sz="2600" b="0" i="0" dirty="0" err="1">
                <a:effectLst/>
              </a:rPr>
              <a:t>κηρομαστίχη</a:t>
            </a:r>
            <a:r>
              <a:rPr lang="el-GR" sz="2600" b="0" i="0" dirty="0">
                <a:effectLst/>
              </a:rPr>
              <a:t>. Το μίγμα αυτό αποτελείται από καθαρό κερί, μαστίχα, σμύρνα, αλόη, θυμίαμα, ρητίνη και </a:t>
            </a:r>
            <a:r>
              <a:rPr lang="el-GR" sz="2600" b="0" i="0" dirty="0" err="1">
                <a:effectLst/>
              </a:rPr>
              <a:t>λάδανο</a:t>
            </a:r>
            <a:r>
              <a:rPr lang="el-GR" sz="2600" b="0" i="0" dirty="0">
                <a:effectLst/>
              </a:rPr>
              <a:t>. Αυτά συμβολίζουν τα μύρα με τα οποία ο Ιωσήφ ο από </a:t>
            </a:r>
            <a:r>
              <a:rPr lang="el-GR" sz="2600" b="0" i="0" dirty="0" err="1">
                <a:effectLst/>
              </a:rPr>
              <a:t>Αριμαθαίας</a:t>
            </a:r>
            <a:r>
              <a:rPr lang="el-GR" sz="2600" b="0" i="0" dirty="0">
                <a:effectLst/>
              </a:rPr>
              <a:t> άλειψε το Σώμα του Κυρίου, και τα </a:t>
            </a:r>
            <a:r>
              <a:rPr lang="el-GR" sz="2600" b="0" i="0" dirty="0" err="1">
                <a:effectLst/>
              </a:rPr>
              <a:t>εκχύει</a:t>
            </a:r>
            <a:r>
              <a:rPr lang="el-GR" sz="2600" b="0" i="0" dirty="0">
                <a:effectLst/>
              </a:rPr>
              <a:t> για τη στερέωση του ανεγειρόμενου Τάφου. </a:t>
            </a:r>
          </a:p>
          <a:p>
            <a:r>
              <a:rPr lang="el-GR" sz="2600" b="0" i="0" dirty="0">
                <a:effectLst/>
                <a:latin typeface="__Inter_d3e0df"/>
              </a:rPr>
              <a:t>Κατόπιν τοποθετείται η πλάκα στην οπή της αγίας Τραπέζης, ενώ ψάλλονται δύο ωραίοι ψαλμοί </a:t>
            </a:r>
          </a:p>
          <a:p>
            <a:pPr lvl="1">
              <a:buFont typeface="Wingdings" panose="05000000000000000000" pitchFamily="2" charset="2"/>
              <a:buChar char="v"/>
            </a:pPr>
            <a:r>
              <a:rPr lang="el-GR" b="0" i="0" dirty="0">
                <a:effectLst/>
              </a:rPr>
              <a:t>ο 144ος «</a:t>
            </a:r>
            <a:r>
              <a:rPr lang="el-GR" b="0" i="1" dirty="0" err="1">
                <a:effectLst/>
              </a:rPr>
              <a:t>Ὑψώσω</a:t>
            </a:r>
            <a:r>
              <a:rPr lang="el-GR" i="1" dirty="0"/>
              <a:t> </a:t>
            </a:r>
            <a:r>
              <a:rPr lang="el-GR" b="0" i="1" dirty="0">
                <a:solidFill>
                  <a:srgbClr val="000000"/>
                </a:solidFill>
                <a:effectLst/>
              </a:rPr>
              <a:t>σε, ὁ </a:t>
            </a:r>
            <a:r>
              <a:rPr lang="el-GR" b="0" i="1" dirty="0" err="1">
                <a:solidFill>
                  <a:srgbClr val="000000"/>
                </a:solidFill>
                <a:effectLst/>
              </a:rPr>
              <a:t>Θεός</a:t>
            </a:r>
            <a:r>
              <a:rPr lang="el-GR" b="0" i="1" dirty="0">
                <a:solidFill>
                  <a:srgbClr val="000000"/>
                </a:solidFill>
                <a:effectLst/>
              </a:rPr>
              <a:t> μου ὁ </a:t>
            </a:r>
            <a:r>
              <a:rPr lang="el-GR" b="0" i="1" dirty="0" err="1">
                <a:solidFill>
                  <a:srgbClr val="000000"/>
                </a:solidFill>
                <a:effectLst/>
              </a:rPr>
              <a:t>βασιλεύς</a:t>
            </a:r>
            <a:r>
              <a:rPr lang="el-GR" b="0" i="1" dirty="0">
                <a:solidFill>
                  <a:srgbClr val="000000"/>
                </a:solidFill>
                <a:effectLst/>
              </a:rPr>
              <a:t> μου,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εὐλογήσω</a:t>
            </a:r>
            <a:r>
              <a:rPr lang="el-GR" b="0" i="1" dirty="0">
                <a:solidFill>
                  <a:srgbClr val="000000"/>
                </a:solidFill>
                <a:effectLst/>
              </a:rPr>
              <a:t> </a:t>
            </a:r>
            <a:r>
              <a:rPr lang="el-GR" b="0" i="1" dirty="0" err="1">
                <a:solidFill>
                  <a:srgbClr val="000000"/>
                </a:solidFill>
                <a:effectLst/>
              </a:rPr>
              <a:t>τὸ</a:t>
            </a:r>
            <a:r>
              <a:rPr lang="el-GR" b="0" i="1" dirty="0">
                <a:solidFill>
                  <a:srgbClr val="000000"/>
                </a:solidFill>
                <a:effectLst/>
              </a:rPr>
              <a:t> </a:t>
            </a:r>
            <a:r>
              <a:rPr lang="el-GR" b="0" i="1" dirty="0" err="1">
                <a:solidFill>
                  <a:srgbClr val="000000"/>
                </a:solidFill>
                <a:effectLst/>
              </a:rPr>
              <a:t>ὄνομά</a:t>
            </a:r>
            <a:r>
              <a:rPr lang="el-GR" b="0" i="1" dirty="0">
                <a:solidFill>
                  <a:srgbClr val="000000"/>
                </a:solidFill>
                <a:effectLst/>
              </a:rPr>
              <a:t> σου </a:t>
            </a:r>
            <a:r>
              <a:rPr lang="el-GR" b="0" i="1" dirty="0" err="1">
                <a:solidFill>
                  <a:srgbClr val="000000"/>
                </a:solidFill>
                <a:effectLst/>
              </a:rPr>
              <a:t>εἰς</a:t>
            </a:r>
            <a:r>
              <a:rPr lang="el-GR" b="0" i="1" dirty="0">
                <a:solidFill>
                  <a:srgbClr val="000000"/>
                </a:solidFill>
                <a:effectLst/>
              </a:rPr>
              <a:t> </a:t>
            </a:r>
            <a:r>
              <a:rPr lang="el-GR" b="0" i="1" dirty="0" err="1">
                <a:solidFill>
                  <a:srgbClr val="000000"/>
                </a:solidFill>
                <a:effectLst/>
              </a:rPr>
              <a:t>τὸν</a:t>
            </a:r>
            <a:r>
              <a:rPr lang="el-GR" b="0" i="1" dirty="0">
                <a:solidFill>
                  <a:srgbClr val="000000"/>
                </a:solidFill>
                <a:effectLst/>
              </a:rPr>
              <a:t> </a:t>
            </a:r>
            <a:r>
              <a:rPr lang="el-GR" b="0" i="1" dirty="0" err="1">
                <a:solidFill>
                  <a:srgbClr val="000000"/>
                </a:solidFill>
                <a:effectLst/>
              </a:rPr>
              <a:t>αἰῶνα</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εἰς</a:t>
            </a:r>
            <a:r>
              <a:rPr lang="el-GR" b="0" i="1" dirty="0">
                <a:solidFill>
                  <a:srgbClr val="000000"/>
                </a:solidFill>
                <a:effectLst/>
              </a:rPr>
              <a:t> </a:t>
            </a:r>
            <a:r>
              <a:rPr lang="el-GR" b="0" i="1" dirty="0" err="1">
                <a:solidFill>
                  <a:srgbClr val="000000"/>
                </a:solidFill>
                <a:effectLst/>
              </a:rPr>
              <a:t>τὸν</a:t>
            </a:r>
            <a:r>
              <a:rPr lang="el-GR" b="0" i="1" dirty="0">
                <a:solidFill>
                  <a:srgbClr val="000000"/>
                </a:solidFill>
                <a:effectLst/>
              </a:rPr>
              <a:t> </a:t>
            </a:r>
            <a:r>
              <a:rPr lang="el-GR" b="0" i="1" dirty="0" err="1">
                <a:solidFill>
                  <a:srgbClr val="000000"/>
                </a:solidFill>
                <a:effectLst/>
              </a:rPr>
              <a:t>αἰῶνα</a:t>
            </a:r>
            <a:r>
              <a:rPr lang="el-GR" b="0" i="1" dirty="0">
                <a:solidFill>
                  <a:srgbClr val="000000"/>
                </a:solidFill>
                <a:effectLst/>
              </a:rPr>
              <a:t> </a:t>
            </a:r>
            <a:r>
              <a:rPr lang="el-GR" b="0" i="1" dirty="0" err="1">
                <a:solidFill>
                  <a:srgbClr val="000000"/>
                </a:solidFill>
                <a:effectLst/>
              </a:rPr>
              <a:t>τοῦ</a:t>
            </a:r>
            <a:r>
              <a:rPr lang="el-GR" b="0" i="1" dirty="0">
                <a:solidFill>
                  <a:srgbClr val="000000"/>
                </a:solidFill>
                <a:effectLst/>
              </a:rPr>
              <a:t> </a:t>
            </a:r>
            <a:r>
              <a:rPr lang="el-GR" b="0" i="1" dirty="0" err="1">
                <a:solidFill>
                  <a:srgbClr val="000000"/>
                </a:solidFill>
                <a:effectLst/>
              </a:rPr>
              <a:t>αἰῶνος</a:t>
            </a:r>
            <a:r>
              <a:rPr lang="el-GR" b="0" i="0" dirty="0">
                <a:effectLst/>
              </a:rPr>
              <a:t>» σαν ευχαριστία και ανάμνηση των </a:t>
            </a:r>
            <a:r>
              <a:rPr lang="el-GR" b="0" i="0" dirty="0" err="1">
                <a:effectLst/>
              </a:rPr>
              <a:t>θαυμασίων</a:t>
            </a:r>
            <a:r>
              <a:rPr lang="el-GR" b="0" i="0" dirty="0">
                <a:effectLst/>
              </a:rPr>
              <a:t> του Θεού, και </a:t>
            </a:r>
          </a:p>
          <a:p>
            <a:pPr lvl="1">
              <a:buFont typeface="Wingdings" panose="05000000000000000000" pitchFamily="2" charset="2"/>
              <a:buChar char="v"/>
            </a:pPr>
            <a:r>
              <a:rPr lang="el-GR" b="0" i="0" dirty="0">
                <a:effectLst/>
              </a:rPr>
              <a:t>ο 22ος «</a:t>
            </a:r>
            <a:r>
              <a:rPr lang="el-GR" b="0" i="1" dirty="0">
                <a:effectLst/>
              </a:rPr>
              <a:t>Κύριος</a:t>
            </a:r>
            <a:r>
              <a:rPr lang="el-GR" b="0" i="1" dirty="0">
                <a:solidFill>
                  <a:srgbClr val="000000"/>
                </a:solidFill>
                <a:effectLst/>
              </a:rPr>
              <a:t> </a:t>
            </a:r>
            <a:r>
              <a:rPr lang="el-GR" b="0" i="1" dirty="0" err="1">
                <a:solidFill>
                  <a:srgbClr val="000000"/>
                </a:solidFill>
                <a:effectLst/>
              </a:rPr>
              <a:t>ποιμαίνει</a:t>
            </a:r>
            <a:r>
              <a:rPr lang="el-GR" b="0" i="1" dirty="0">
                <a:solidFill>
                  <a:srgbClr val="000000"/>
                </a:solidFill>
                <a:effectLst/>
              </a:rPr>
              <a:t> με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οὐδέν</a:t>
            </a:r>
            <a:r>
              <a:rPr lang="el-GR" b="0" i="1" dirty="0">
                <a:solidFill>
                  <a:srgbClr val="000000"/>
                </a:solidFill>
                <a:effectLst/>
              </a:rPr>
              <a:t> με </a:t>
            </a:r>
            <a:r>
              <a:rPr lang="el-GR" b="0" i="1" dirty="0" err="1">
                <a:solidFill>
                  <a:srgbClr val="000000"/>
                </a:solidFill>
                <a:effectLst/>
              </a:rPr>
              <a:t>ὑστερήσει</a:t>
            </a:r>
            <a:r>
              <a:rPr lang="el-GR" b="0" i="0" dirty="0">
                <a:effectLst/>
              </a:rPr>
              <a:t>», που υμνεί τη φιλανθρωπία του Θεού. </a:t>
            </a:r>
          </a:p>
          <a:p>
            <a:r>
              <a:rPr lang="el-GR" sz="2600" dirty="0">
                <a:solidFill>
                  <a:srgbClr val="000000"/>
                </a:solidFill>
                <a:effectLst/>
                <a:ea typeface="Times New Roman" panose="02020603050405020304" pitchFamily="18" charset="0"/>
              </a:rPr>
              <a:t>Η στήριξη της πλάκας της Αγίας Τράπεζας μπορεί να αποτελείται από: </a:t>
            </a:r>
          </a:p>
          <a:p>
            <a:pPr marL="1028700" lvl="1" indent="-571500">
              <a:buFont typeface="+mj-lt"/>
              <a:buAutoNum type="romanLcPeriod"/>
            </a:pPr>
            <a:r>
              <a:rPr lang="el-GR" sz="2200" dirty="0">
                <a:solidFill>
                  <a:srgbClr val="000000"/>
                </a:solidFill>
                <a:effectLst/>
                <a:ea typeface="Times New Roman" panose="02020603050405020304" pitchFamily="18" charset="0"/>
              </a:rPr>
              <a:t>έναν κίονα, ο οποίος τοποθετείται στο μέσο του θυσιαστηρίου και συμβολίζει τον Ένα Χριστό, στον Οποίο στηρίζεται όλος ο κόσμος, σύμφωνα με τον Συμεών Θεσσαλονίκης, ο οποίος αποκαλεί τον κίονα ως «κάλαμο», </a:t>
            </a:r>
          </a:p>
          <a:p>
            <a:pPr marL="1028700" lvl="1" indent="-571500">
              <a:buFont typeface="+mj-lt"/>
              <a:buAutoNum type="romanLcPeriod"/>
            </a:pPr>
            <a:r>
              <a:rPr lang="el-GR" sz="2200" dirty="0">
                <a:solidFill>
                  <a:srgbClr val="000000"/>
                </a:solidFill>
                <a:effectLst/>
                <a:ea typeface="Times New Roman" panose="02020603050405020304" pitchFamily="18" charset="0"/>
              </a:rPr>
              <a:t>τέσσερις κίονες, οι οποίοι βρίσκονται στις τέσσερις γωνίες του θυσιαστηρίου και εικονίζουν τα τέσσερα Ευαγγέλια, στη διδασκαλία των οποίων στηρίζεται η χριστιανική πίστη. Στις τέσσερις γωνίες της πλάκας της Αγίας Τράπεζας, άλλωστε, τοποθετούνται κατά τα εγκαίνια του ναού οι μορφές των τεσσάρων Ευαγγελιστών με </a:t>
            </a:r>
            <a:r>
              <a:rPr lang="el-GR" sz="2200" dirty="0" err="1">
                <a:solidFill>
                  <a:srgbClr val="000000"/>
                </a:solidFill>
                <a:effectLst/>
                <a:ea typeface="Times New Roman" panose="02020603050405020304" pitchFamily="18" charset="0"/>
              </a:rPr>
              <a:t>κηρομαστίχη</a:t>
            </a:r>
            <a:r>
              <a:rPr lang="el-GR" sz="2200" dirty="0">
                <a:solidFill>
                  <a:srgbClr val="000000"/>
                </a:solidFill>
                <a:ea typeface="Times New Roman" panose="02020603050405020304" pitchFamily="18" charset="0"/>
              </a:rPr>
              <a:t>,</a:t>
            </a:r>
            <a:r>
              <a:rPr lang="el-GR" sz="2200" dirty="0">
                <a:solidFill>
                  <a:srgbClr val="000000"/>
                </a:solidFill>
                <a:effectLst/>
                <a:ea typeface="Times New Roman" panose="02020603050405020304" pitchFamily="18" charset="0"/>
              </a:rPr>
              <a:t> </a:t>
            </a:r>
          </a:p>
          <a:p>
            <a:pPr marL="1028700" lvl="1" indent="-571500">
              <a:buFont typeface="+mj-lt"/>
              <a:buAutoNum type="romanLcPeriod"/>
            </a:pPr>
            <a:r>
              <a:rPr lang="el-GR" sz="2200" dirty="0">
                <a:solidFill>
                  <a:srgbClr val="000000"/>
                </a:solidFill>
                <a:effectLst/>
                <a:ea typeface="Times New Roman" panose="02020603050405020304" pitchFamily="18" charset="0"/>
              </a:rPr>
              <a:t>περισσότερους κίονες, οι οποίοι συμβολίζουν το πλήθος όσων θυσιάστηκαν μαρτυρικά ή συνειδησιακά για τον Χριστό.</a:t>
            </a:r>
            <a:endParaRPr lang="el-GR" sz="2200" dirty="0">
              <a:effectLst/>
              <a:ea typeface="Times New Roman" panose="02020603050405020304" pitchFamily="18" charset="0"/>
            </a:endParaRPr>
          </a:p>
          <a:p>
            <a:r>
              <a:rPr lang="el-GR" sz="2600" b="0" i="0" dirty="0">
                <a:effectLst/>
              </a:rPr>
              <a:t>Αφού σφραγισθεί το «</a:t>
            </a:r>
            <a:r>
              <a:rPr lang="el-GR" sz="2600" b="0" i="0" dirty="0" err="1">
                <a:effectLst/>
              </a:rPr>
              <a:t>φυτόν</a:t>
            </a:r>
            <a:r>
              <a:rPr lang="el-GR" sz="2600" b="0" i="0" dirty="0">
                <a:effectLst/>
              </a:rPr>
              <a:t>», ο Επίσκοπος πάνω από τα αρχιερατικά του άμφια φοράει ένα </a:t>
            </a:r>
            <a:r>
              <a:rPr lang="el-GR" sz="2600" b="0" i="0" u="sng" dirty="0">
                <a:effectLst/>
              </a:rPr>
              <a:t>λευκό χιτώνα που ονομάζεται σάβανο</a:t>
            </a:r>
            <a:r>
              <a:rPr lang="el-GR" sz="2600" b="0" i="0" dirty="0">
                <a:effectLst/>
              </a:rPr>
              <a:t>, σύμβολο της </a:t>
            </a:r>
            <a:r>
              <a:rPr lang="el-GR" sz="2600" b="0" i="0" dirty="0" err="1">
                <a:effectLst/>
              </a:rPr>
              <a:t>σινδόνης</a:t>
            </a:r>
            <a:r>
              <a:rPr lang="el-GR" sz="2600" b="0" i="0" dirty="0">
                <a:effectLst/>
              </a:rPr>
              <a:t> με την οποία τυλίχθηκε το άγιο σώμα του Κυρίου, και διαβάζει γονατιστός την ευχή «</a:t>
            </a:r>
            <a:r>
              <a:rPr lang="el-GR" sz="2600" b="0" i="1" dirty="0">
                <a:effectLst/>
              </a:rPr>
              <a:t>ὁ </a:t>
            </a:r>
            <a:r>
              <a:rPr lang="el-GR" sz="2600" b="0" i="1" dirty="0" err="1">
                <a:effectLst/>
              </a:rPr>
              <a:t>Θεὸς</a:t>
            </a:r>
            <a:r>
              <a:rPr lang="el-GR" sz="2600" b="0" i="1" dirty="0">
                <a:effectLst/>
              </a:rPr>
              <a:t> </a:t>
            </a:r>
            <a:r>
              <a:rPr lang="el-GR" sz="2600" i="1" dirty="0"/>
              <a:t>ὁ</a:t>
            </a:r>
            <a:r>
              <a:rPr lang="el-GR" sz="2600" b="0" i="1" dirty="0">
                <a:effectLst/>
              </a:rPr>
              <a:t> </a:t>
            </a:r>
            <a:r>
              <a:rPr lang="el-GR" sz="2600" i="1" dirty="0" err="1"/>
              <a:t>ἄ</a:t>
            </a:r>
            <a:r>
              <a:rPr lang="el-GR" sz="2600" b="0" i="1" dirty="0" err="1">
                <a:effectLst/>
              </a:rPr>
              <a:t>ναρχος</a:t>
            </a:r>
            <a:r>
              <a:rPr lang="el-GR" sz="2600" b="0" i="1" dirty="0">
                <a:effectLst/>
              </a:rPr>
              <a:t> </a:t>
            </a:r>
            <a:r>
              <a:rPr lang="el-GR" sz="2600" b="0" i="1" dirty="0" err="1">
                <a:effectLst/>
              </a:rPr>
              <a:t>καὶ</a:t>
            </a:r>
            <a:r>
              <a:rPr lang="el-GR" sz="2600" b="0" i="1" dirty="0">
                <a:effectLst/>
              </a:rPr>
              <a:t> </a:t>
            </a:r>
            <a:r>
              <a:rPr lang="el-GR" sz="2600" i="1" dirty="0" err="1"/>
              <a:t>ἀ</a:t>
            </a:r>
            <a:r>
              <a:rPr lang="el-GR" sz="2600" b="0" i="1" dirty="0" err="1">
                <a:effectLst/>
              </a:rPr>
              <a:t>ΐδιος</a:t>
            </a:r>
            <a:r>
              <a:rPr lang="el-GR" sz="2600" b="0" i="0" dirty="0">
                <a:effectLst/>
              </a:rPr>
              <a:t>…» με την οποία παρακαλεί τον Θεό να αποστείλει το </a:t>
            </a:r>
            <a:r>
              <a:rPr lang="el-GR" sz="2600" b="0" i="0" dirty="0" err="1">
                <a:effectLst/>
              </a:rPr>
              <a:t>Πανάγιό</a:t>
            </a:r>
            <a:r>
              <a:rPr lang="el-GR" sz="2600" b="0" i="0" dirty="0">
                <a:effectLst/>
              </a:rPr>
              <a:t> Του Πνεύμα και να αγιάσει τον νέο Ναό. </a:t>
            </a:r>
          </a:p>
        </p:txBody>
      </p:sp>
    </p:spTree>
    <p:extLst>
      <p:ext uri="{BB962C8B-B14F-4D97-AF65-F5344CB8AC3E}">
        <p14:creationId xmlns:p14="http://schemas.microsoft.com/office/powerpoint/2010/main" val="3253252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59C20D-0CAC-5BF9-0D3D-D72C40E2A17E}"/>
              </a:ext>
            </a:extLst>
          </p:cNvPr>
          <p:cNvSpPr>
            <a:spLocks noGrp="1"/>
          </p:cNvSpPr>
          <p:nvPr>
            <p:ph type="title"/>
          </p:nvPr>
        </p:nvSpPr>
        <p:spPr>
          <a:xfrm>
            <a:off x="838200" y="18256"/>
            <a:ext cx="10515600" cy="443472"/>
          </a:xfrm>
        </p:spPr>
        <p:txBody>
          <a:bodyPr>
            <a:normAutofit fontScale="90000"/>
          </a:bodyPr>
          <a:lstStyle/>
          <a:p>
            <a:pPr algn="ctr"/>
            <a:r>
              <a:rPr lang="el-GR" sz="4400" b="1" i="0" dirty="0">
                <a:effectLst/>
              </a:rPr>
              <a:t>ΠΩΣ ΓΙΝΟΝΤΑΙ ΤΑ ΕΓΚΑΙΝΙΑ ΙΕΡΟΥ ΝΑΟΥ </a:t>
            </a:r>
            <a:endParaRPr lang="el-GR" dirty="0"/>
          </a:p>
        </p:txBody>
      </p:sp>
      <p:sp>
        <p:nvSpPr>
          <p:cNvPr id="3" name="Θέση περιεχομένου 2">
            <a:extLst>
              <a:ext uri="{FF2B5EF4-FFF2-40B4-BE49-F238E27FC236}">
                <a16:creationId xmlns:a16="http://schemas.microsoft.com/office/drawing/2014/main" id="{9036729F-94CE-D90A-399C-16EAA6DB8DE9}"/>
              </a:ext>
            </a:extLst>
          </p:cNvPr>
          <p:cNvSpPr>
            <a:spLocks noGrp="1"/>
          </p:cNvSpPr>
          <p:nvPr>
            <p:ph idx="1"/>
          </p:nvPr>
        </p:nvSpPr>
        <p:spPr>
          <a:xfrm>
            <a:off x="0" y="398352"/>
            <a:ext cx="12192000" cy="6441393"/>
          </a:xfrm>
        </p:spPr>
        <p:txBody>
          <a:bodyPr>
            <a:noAutofit/>
          </a:bodyPr>
          <a:lstStyle/>
          <a:p>
            <a:r>
              <a:rPr lang="el-GR" sz="2000" b="0" i="0" dirty="0">
                <a:effectLst/>
              </a:rPr>
              <a:t>Στη συνέχεια ακολουθούν τα ειρηνικά. </a:t>
            </a:r>
            <a:r>
              <a:rPr lang="el-GR" sz="2000" b="0" i="0" u="sng" dirty="0">
                <a:effectLst/>
              </a:rPr>
              <a:t>Κατόπιν ο Επίσκοπος ευλογεί μια ποσότητα χλιαρού νερού, σύμβολο του Αγίου Πνεύματος και το </a:t>
            </a:r>
            <a:r>
              <a:rPr lang="el-GR" sz="2000" b="0" i="0" u="sng" dirty="0" err="1">
                <a:effectLst/>
              </a:rPr>
              <a:t>εκχύει</a:t>
            </a:r>
            <a:r>
              <a:rPr lang="el-GR" sz="2000" b="0" i="0" u="sng" dirty="0">
                <a:effectLst/>
              </a:rPr>
              <a:t> σταυροειδώς στην Αγία Τράπεζα. Με λευκά σαπούνια την πλένει και με σφουγγάρια την στεγνώνει</a:t>
            </a:r>
            <a:r>
              <a:rPr lang="el-GR" sz="2000" b="0" i="0" dirty="0">
                <a:effectLst/>
              </a:rPr>
              <a:t>, ενώ ψάλλεται ο 83ος ψαλμός «</a:t>
            </a:r>
            <a:r>
              <a:rPr lang="el-GR" sz="2000" i="1" dirty="0" err="1"/>
              <a:t>Ὡ</a:t>
            </a:r>
            <a:r>
              <a:rPr lang="el-GR" sz="2000" b="0" i="1" dirty="0" err="1">
                <a:effectLst/>
              </a:rPr>
              <a:t>ς</a:t>
            </a:r>
            <a:r>
              <a:rPr lang="el-GR" sz="2000" b="0" i="1" dirty="0">
                <a:effectLst/>
              </a:rPr>
              <a:t> </a:t>
            </a:r>
            <a:r>
              <a:rPr lang="el-GR" sz="2000" i="1" dirty="0" err="1">
                <a:solidFill>
                  <a:srgbClr val="000000"/>
                </a:solidFill>
              </a:rPr>
              <a:t>ἀγαπητὰ</a:t>
            </a:r>
            <a:r>
              <a:rPr lang="el-GR" sz="2000" i="1" dirty="0">
                <a:solidFill>
                  <a:srgbClr val="000000"/>
                </a:solidFill>
              </a:rPr>
              <a:t> </a:t>
            </a:r>
            <a:r>
              <a:rPr lang="el-GR" sz="2000" b="0" i="1" dirty="0" err="1">
                <a:solidFill>
                  <a:srgbClr val="000000"/>
                </a:solidFill>
                <a:effectLst/>
              </a:rPr>
              <a:t>τὰ</a:t>
            </a:r>
            <a:r>
              <a:rPr lang="el-GR" sz="2000" b="0" i="1" dirty="0">
                <a:solidFill>
                  <a:srgbClr val="000000"/>
                </a:solidFill>
                <a:effectLst/>
              </a:rPr>
              <a:t> </a:t>
            </a:r>
            <a:r>
              <a:rPr lang="el-GR" sz="2000" b="0" i="1" dirty="0" err="1">
                <a:solidFill>
                  <a:srgbClr val="000000"/>
                </a:solidFill>
                <a:effectLst/>
              </a:rPr>
              <a:t>σκηνώματά</a:t>
            </a:r>
            <a:r>
              <a:rPr lang="el-GR" sz="2000" b="0" i="1" dirty="0">
                <a:solidFill>
                  <a:srgbClr val="000000"/>
                </a:solidFill>
                <a:effectLst/>
              </a:rPr>
              <a:t> σου, </a:t>
            </a:r>
            <a:r>
              <a:rPr lang="el-GR" sz="2000" b="0" i="1" dirty="0" err="1">
                <a:solidFill>
                  <a:srgbClr val="000000"/>
                </a:solidFill>
                <a:effectLst/>
              </a:rPr>
              <a:t>Κύριε</a:t>
            </a:r>
            <a:r>
              <a:rPr lang="el-GR" sz="2000" b="0" i="1" dirty="0">
                <a:solidFill>
                  <a:srgbClr val="000000"/>
                </a:solidFill>
                <a:effectLst/>
              </a:rPr>
              <a:t> </a:t>
            </a:r>
            <a:r>
              <a:rPr lang="el-GR" sz="2000" b="0" i="1" dirty="0" err="1">
                <a:solidFill>
                  <a:srgbClr val="000000"/>
                </a:solidFill>
                <a:effectLst/>
              </a:rPr>
              <a:t>τῶν</a:t>
            </a:r>
            <a:r>
              <a:rPr lang="el-GR" sz="2000" b="0" i="1" dirty="0">
                <a:solidFill>
                  <a:srgbClr val="000000"/>
                </a:solidFill>
                <a:effectLst/>
              </a:rPr>
              <a:t> </a:t>
            </a:r>
            <a:r>
              <a:rPr lang="el-GR" sz="2000" b="0" i="1" dirty="0" err="1">
                <a:solidFill>
                  <a:srgbClr val="000000"/>
                </a:solidFill>
                <a:effectLst/>
              </a:rPr>
              <a:t>δυνάμεων</a:t>
            </a:r>
            <a:r>
              <a:rPr lang="el-GR" sz="2000" b="0" i="0" dirty="0">
                <a:effectLst/>
              </a:rPr>
              <a:t>». </a:t>
            </a:r>
            <a:r>
              <a:rPr lang="el-GR" sz="2000" b="1" i="0" dirty="0">
                <a:effectLst/>
              </a:rPr>
              <a:t>Η όλη τελετή θυμίζει βάπτισμα</a:t>
            </a:r>
            <a:r>
              <a:rPr lang="el-GR" sz="2000" b="0" i="0" dirty="0">
                <a:effectLst/>
              </a:rPr>
              <a:t>. Κι αυτό δεν είναι τυχαίο. </a:t>
            </a:r>
          </a:p>
          <a:p>
            <a:r>
              <a:rPr lang="el-GR" sz="2000" b="0" i="0" dirty="0">
                <a:effectLst/>
              </a:rPr>
              <a:t>Η αγία Τράπεζα εικονίζει τον Σωτήρα και δέχεται τα του βαπτίσματος όπως Εκείνος. «Είναι δε ανάγκη – τονίζει πάλι ο </a:t>
            </a:r>
            <a:r>
              <a:rPr lang="el-GR" sz="2000" b="0" i="0" dirty="0" err="1">
                <a:effectLst/>
              </a:rPr>
              <a:t>Καβάσιλας</a:t>
            </a:r>
            <a:r>
              <a:rPr lang="el-GR" sz="2000" b="0" i="0" dirty="0">
                <a:effectLst/>
              </a:rPr>
              <a:t> – να γίνει κάποια κάθαρση ενάντια στη δύναμη του πονηρού, κι όπως ο </a:t>
            </a:r>
            <a:r>
              <a:rPr lang="el-GR" sz="2000" b="0" i="0" dirty="0" err="1">
                <a:effectLst/>
              </a:rPr>
              <a:t>Αρχιερεύς</a:t>
            </a:r>
            <a:r>
              <a:rPr lang="el-GR" sz="2000" b="0" i="0" dirty="0">
                <a:effectLst/>
              </a:rPr>
              <a:t> με προσευχές αποκαθαίρει από κάθε επήρεια των δαιμόνων το ύδωρ με το οποίο βαπτίζει τον άνθρωπο, έτσι και σ’ αυτή την τελετή διαλέγει τις κατάλληλες προσευχές και με τον ίδιο τρόπο, όπως και πριν, με το νερό αποκλείει το </a:t>
            </a:r>
            <a:r>
              <a:rPr lang="el-GR" sz="2000" b="0" i="0" dirty="0" err="1">
                <a:effectLst/>
              </a:rPr>
              <a:t>πονηρόν</a:t>
            </a:r>
            <a:r>
              <a:rPr lang="el-GR" sz="2000" b="0" i="0" dirty="0">
                <a:effectLst/>
              </a:rPr>
              <a:t>». </a:t>
            </a:r>
          </a:p>
          <a:p>
            <a:r>
              <a:rPr lang="el-GR" sz="2000" b="0" i="0" dirty="0">
                <a:effectLst/>
              </a:rPr>
              <a:t>Μετά την κάθαρση της αγίας Τραπέζης, </a:t>
            </a:r>
            <a:r>
              <a:rPr lang="el-GR" sz="2000" b="0" i="0" u="sng" dirty="0">
                <a:effectLst/>
              </a:rPr>
              <a:t>ραντίζει ο </a:t>
            </a:r>
            <a:r>
              <a:rPr lang="el-GR" sz="2000" b="0" i="0" u="sng" dirty="0" err="1">
                <a:effectLst/>
              </a:rPr>
              <a:t>Αρχιερεύς</a:t>
            </a:r>
            <a:r>
              <a:rPr lang="el-GR" sz="2000" b="0" i="0" u="sng" dirty="0">
                <a:effectLst/>
              </a:rPr>
              <a:t> το ιερό θυσιαστήριο με ροδόσταμο</a:t>
            </a:r>
            <a:r>
              <a:rPr lang="el-GR" sz="2000" b="0" i="0" dirty="0">
                <a:effectLst/>
              </a:rPr>
              <a:t>, με το οποίο κάνουμε την Τράπεζα να ευωδιάζει και όπως λέει ο </a:t>
            </a:r>
            <a:r>
              <a:rPr lang="el-GR" sz="2000" b="0" i="0" dirty="0" err="1">
                <a:effectLst/>
              </a:rPr>
              <a:t>Καβάσιλας</a:t>
            </a:r>
            <a:r>
              <a:rPr lang="el-GR" sz="2000" b="0" i="0" dirty="0">
                <a:effectLst/>
              </a:rPr>
              <a:t>, μ’ αυτό δείχνουμε πως «φέραμε όλα όσα είναι απαραίτητα για να συμπληρώσουν την ανθρώπινη ζωή, δηλαδή φέραμε κι από τα αναγκαία κι από τα ευχάριστα κι απ’ αυτά κάναμε τη θυσία μας». </a:t>
            </a:r>
          </a:p>
          <a:p>
            <a:r>
              <a:rPr lang="el-GR" sz="2000" dirty="0"/>
              <a:t>Στη συνέχεια, </a:t>
            </a:r>
            <a:r>
              <a:rPr lang="el-GR" sz="2000" b="0" i="0" dirty="0">
                <a:effectLst/>
              </a:rPr>
              <a:t>όπως και μετά το Βάπτισμα, </a:t>
            </a:r>
            <a:r>
              <a:rPr lang="el-GR" sz="2000" b="0" i="0" u="sng" dirty="0">
                <a:effectLst/>
              </a:rPr>
              <a:t>ακολουθεί η Χρίση με το άγιο μύρο</a:t>
            </a:r>
            <a:r>
              <a:rPr lang="el-GR" sz="2000" b="0" i="0" dirty="0">
                <a:effectLst/>
              </a:rPr>
              <a:t>, το οποίο φέρνει τη χάρη του Θεού στη γη. Το </a:t>
            </a:r>
            <a:r>
              <a:rPr lang="el-GR" sz="2000" b="0" i="0" dirty="0" err="1">
                <a:effectLst/>
              </a:rPr>
              <a:t>μύρον</a:t>
            </a:r>
            <a:r>
              <a:rPr lang="el-GR" sz="2000" b="0" i="0" dirty="0">
                <a:effectLst/>
              </a:rPr>
              <a:t> είναι η δύναμη του θυσιαστηρίου, </a:t>
            </a:r>
            <a:r>
              <a:rPr lang="el-GR" sz="2000" dirty="0"/>
              <a:t>δ</a:t>
            </a:r>
            <a:r>
              <a:rPr lang="el-GR" sz="2000" b="0" i="0" dirty="0">
                <a:effectLst/>
              </a:rPr>
              <a:t>ύναμη που ενεργοποιείται, όπως τονίζει ο </a:t>
            </a:r>
            <a:r>
              <a:rPr lang="el-GR" sz="2000" b="0" i="0" dirty="0" err="1">
                <a:effectLst/>
              </a:rPr>
              <a:t>Καβάσιλας</a:t>
            </a:r>
            <a:r>
              <a:rPr lang="el-GR" sz="2000" b="0" i="0" dirty="0">
                <a:effectLst/>
              </a:rPr>
              <a:t>, με την παρουσία και τη χάρη των ιερών λειψάνων. Κατόπιν καθαγιάζει πάνω στην Αγία Τράπεζα Ιερά Αντιμήνσια. </a:t>
            </a:r>
          </a:p>
          <a:p>
            <a:r>
              <a:rPr lang="el-GR" sz="2000" b="0" i="0" dirty="0">
                <a:effectLst/>
              </a:rPr>
              <a:t>Η λέξη Αντιμήνσιο προέρχεται από την ελληνική λέξη αντί και τη λατινική λέξη </a:t>
            </a:r>
            <a:r>
              <a:rPr lang="el-GR" sz="2000" b="0" i="0" dirty="0" err="1">
                <a:effectLst/>
              </a:rPr>
              <a:t>Μένσα</a:t>
            </a:r>
            <a:r>
              <a:rPr lang="el-GR" sz="2000" b="0" i="0" dirty="0">
                <a:effectLst/>
              </a:rPr>
              <a:t>, που σημαίνει Τράπεζα. Το κάθε Αντιμήνσιο μόλις καθαγιασθεί από τον Επίσκοπο είναι μια μικρή Αγία Τράπεζα. Είναι απαραίτητο σε κάθε Λειτουργία. Μάλιστα με το Αντιμήνσιο μπορεί να </a:t>
            </a:r>
            <a:r>
              <a:rPr lang="el-GR" sz="2000" b="0" i="0" dirty="0" err="1">
                <a:effectLst/>
              </a:rPr>
              <a:t>τελεστεί</a:t>
            </a:r>
            <a:r>
              <a:rPr lang="el-GR" sz="2000" b="0" i="0" dirty="0">
                <a:effectLst/>
              </a:rPr>
              <a:t> σε </a:t>
            </a:r>
            <a:r>
              <a:rPr lang="el-GR" sz="2000" b="0" i="0" dirty="0" err="1">
                <a:effectLst/>
              </a:rPr>
              <a:t>έκτατες</a:t>
            </a:r>
            <a:r>
              <a:rPr lang="el-GR" sz="2000" b="0" i="0" dirty="0">
                <a:effectLst/>
              </a:rPr>
              <a:t> περιπτώσεις η Θεία Λειτουργία και εκεί όπου δεν υπάρχει Ναός.</a:t>
            </a:r>
            <a:endParaRPr lang="el-GR" sz="2000" dirty="0"/>
          </a:p>
        </p:txBody>
      </p:sp>
    </p:spTree>
    <p:extLst>
      <p:ext uri="{BB962C8B-B14F-4D97-AF65-F5344CB8AC3E}">
        <p14:creationId xmlns:p14="http://schemas.microsoft.com/office/powerpoint/2010/main" val="985335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047019-0047-EF78-1748-B1B05E6ECE56}"/>
              </a:ext>
            </a:extLst>
          </p:cNvPr>
          <p:cNvSpPr>
            <a:spLocks noGrp="1"/>
          </p:cNvSpPr>
          <p:nvPr>
            <p:ph type="title"/>
          </p:nvPr>
        </p:nvSpPr>
        <p:spPr>
          <a:xfrm>
            <a:off x="838200" y="0"/>
            <a:ext cx="10515600" cy="573415"/>
          </a:xfrm>
        </p:spPr>
        <p:txBody>
          <a:bodyPr>
            <a:normAutofit fontScale="90000"/>
          </a:bodyPr>
          <a:lstStyle/>
          <a:p>
            <a:pPr algn="ctr"/>
            <a:r>
              <a:rPr lang="el-GR" sz="4400" b="1" i="0" dirty="0">
                <a:effectLst/>
              </a:rPr>
              <a:t>ΠΩΣ ΓΙΝΟΝΤΑΙ ΤΑ ΕΓΚΑΙΝΙΑ ΙΕΡΟΥ ΝΑΟΥ </a:t>
            </a:r>
            <a:endParaRPr lang="el-GR" dirty="0"/>
          </a:p>
        </p:txBody>
      </p:sp>
      <p:sp>
        <p:nvSpPr>
          <p:cNvPr id="3" name="Θέση περιεχομένου 2">
            <a:extLst>
              <a:ext uri="{FF2B5EF4-FFF2-40B4-BE49-F238E27FC236}">
                <a16:creationId xmlns:a16="http://schemas.microsoft.com/office/drawing/2014/main" id="{91049FA1-D807-0ACB-5BA1-7128F4416F56}"/>
              </a:ext>
            </a:extLst>
          </p:cNvPr>
          <p:cNvSpPr>
            <a:spLocks noGrp="1"/>
          </p:cNvSpPr>
          <p:nvPr>
            <p:ph idx="1"/>
          </p:nvPr>
        </p:nvSpPr>
        <p:spPr>
          <a:xfrm>
            <a:off x="0" y="408791"/>
            <a:ext cx="12192000" cy="6449209"/>
          </a:xfrm>
        </p:spPr>
        <p:txBody>
          <a:bodyPr>
            <a:noAutofit/>
          </a:bodyPr>
          <a:lstStyle/>
          <a:p>
            <a:r>
              <a:rPr lang="el-GR" sz="2400" b="0" i="0" dirty="0">
                <a:effectLst/>
              </a:rPr>
              <a:t>Αφού </a:t>
            </a:r>
            <a:r>
              <a:rPr lang="el-GR" sz="2400" b="0" i="0" dirty="0" err="1">
                <a:effectLst/>
              </a:rPr>
              <a:t>επλύθη</a:t>
            </a:r>
            <a:r>
              <a:rPr lang="el-GR" sz="2400" b="0" i="0" dirty="0">
                <a:effectLst/>
              </a:rPr>
              <a:t> (</a:t>
            </a:r>
            <a:r>
              <a:rPr lang="el-GR" sz="2400" b="0" i="0" dirty="0" err="1">
                <a:effectLst/>
              </a:rPr>
              <a:t>εβαπτίσθη</a:t>
            </a:r>
            <a:r>
              <a:rPr lang="el-GR" sz="2400" b="0" i="0" dirty="0">
                <a:effectLst/>
              </a:rPr>
              <a:t>), </a:t>
            </a:r>
            <a:r>
              <a:rPr lang="el-GR" sz="2400" b="0" i="0" dirty="0" err="1">
                <a:effectLst/>
              </a:rPr>
              <a:t>εμυρώθη</a:t>
            </a:r>
            <a:r>
              <a:rPr lang="el-GR" sz="2400" b="0" i="0" dirty="0">
                <a:effectLst/>
              </a:rPr>
              <a:t> η αγία Τράπεζα, τώρα ήλθε η ώρα να βάλει τα καλά της. Αρχικά </a:t>
            </a:r>
            <a:r>
              <a:rPr lang="el-GR" sz="2400" b="0" i="0" u="sng" dirty="0">
                <a:effectLst/>
              </a:rPr>
              <a:t>στην κάθε μια από τις τέσσερεις της γωνίες τοποθετείται ένα κομμάτι λινό ύφασμα στο οποίο είναι αγιογραφημένος κι ένας Ευαγγελιστής</a:t>
            </a:r>
            <a:r>
              <a:rPr lang="el-GR" sz="2400" b="0" i="0" dirty="0">
                <a:effectLst/>
              </a:rPr>
              <a:t>, επειδή η αγία Τράπεζα εικονίζει όλη την Εκκλησία στη στερέωση της οποίας συνέβαλαν οι Ευαγγελιστές, με τα Ευαγγέλιά τους. </a:t>
            </a:r>
          </a:p>
          <a:p>
            <a:r>
              <a:rPr lang="el-GR" sz="2400" b="0" i="0" dirty="0">
                <a:effectLst/>
              </a:rPr>
              <a:t>Κατόπιν </a:t>
            </a:r>
            <a:r>
              <a:rPr lang="el-GR" sz="2400" b="0" i="0" u="sng" dirty="0">
                <a:effectLst/>
              </a:rPr>
              <a:t>τυλίγεται σταυροειδώς στην αγία Τράπεζα το πρώτο ένδυμα το λεγόμενο κατασάρκιο</a:t>
            </a:r>
            <a:r>
              <a:rPr lang="el-GR" sz="2400" b="0" i="0" dirty="0">
                <a:effectLst/>
              </a:rPr>
              <a:t>, σύμβολο της </a:t>
            </a:r>
            <a:r>
              <a:rPr lang="el-GR" sz="2400" b="0" i="0" dirty="0" err="1">
                <a:effectLst/>
              </a:rPr>
              <a:t>σινδόνης</a:t>
            </a:r>
            <a:r>
              <a:rPr lang="el-GR" sz="2400" b="0" i="0" dirty="0">
                <a:effectLst/>
              </a:rPr>
              <a:t> με την οποία τυλίχθηκε το σώμα του Χριστού. </a:t>
            </a:r>
            <a:r>
              <a:rPr lang="el-GR" sz="2400" kern="100" dirty="0">
                <a:solidFill>
                  <a:srgbClr val="000000"/>
                </a:solidFill>
                <a:effectLst/>
                <a:ea typeface="Calibri" panose="020F0502020204030204" pitchFamily="34" charset="0"/>
                <a:cs typeface="Times New Roman" panose="02020603050405020304" pitchFamily="18" charset="0"/>
              </a:rPr>
              <a:t>Ο Επίσκοπος κρατώντας στα χέρια του ένα καλάμι, στο άκρο του οποίου υπάρχει σφουγγάρι με </a:t>
            </a:r>
            <a:r>
              <a:rPr lang="el-GR" sz="2400" kern="100" dirty="0" err="1">
                <a:solidFill>
                  <a:srgbClr val="000000"/>
                </a:solidFill>
                <a:effectLst/>
                <a:ea typeface="Calibri" panose="020F0502020204030204" pitchFamily="34" charset="0"/>
                <a:cs typeface="Times New Roman" panose="02020603050405020304" pitchFamily="18" charset="0"/>
              </a:rPr>
              <a:t>κηρομαστίχη</a:t>
            </a:r>
            <a:r>
              <a:rPr lang="el-GR" sz="2400" kern="100" dirty="0">
                <a:solidFill>
                  <a:srgbClr val="000000"/>
                </a:solidFill>
                <a:effectLst/>
                <a:ea typeface="Calibri" panose="020F0502020204030204" pitchFamily="34" charset="0"/>
                <a:cs typeface="Times New Roman" panose="02020603050405020304" pitchFamily="18" charset="0"/>
              </a:rPr>
              <a:t> και Άγιο Μύρο, σχηματίζει το μονόγραμμα του Χριστού (ΧΡ) στα τέσσερα σημεία του Ναού. </a:t>
            </a:r>
            <a:endParaRPr lang="el-GR" sz="2400" b="0" i="0" dirty="0">
              <a:effectLst/>
            </a:endParaRPr>
          </a:p>
          <a:p>
            <a:r>
              <a:rPr lang="el-GR" sz="2400" b="0" i="0" dirty="0">
                <a:effectLst/>
              </a:rPr>
              <a:t>Στη συνέχεια στην αγία Τράπεζα τοποθετείται </a:t>
            </a:r>
            <a:r>
              <a:rPr lang="el-GR" sz="2400" b="0" i="0" u="sng" dirty="0">
                <a:effectLst/>
              </a:rPr>
              <a:t>ο </a:t>
            </a:r>
            <a:r>
              <a:rPr lang="el-GR" sz="2400" b="0" i="0" u="sng" dirty="0" err="1">
                <a:effectLst/>
              </a:rPr>
              <a:t>επενδύτης</a:t>
            </a:r>
            <a:r>
              <a:rPr lang="el-GR" sz="2400" b="0" i="0" dirty="0">
                <a:effectLst/>
              </a:rPr>
              <a:t>, η αγία </a:t>
            </a:r>
            <a:r>
              <a:rPr lang="el-GR" sz="2400" b="0" i="0" dirty="0" err="1">
                <a:effectLst/>
              </a:rPr>
              <a:t>ενδυτή</a:t>
            </a:r>
            <a:r>
              <a:rPr lang="el-GR" sz="2400" b="0" i="0" dirty="0">
                <a:effectLst/>
              </a:rPr>
              <a:t> ή </a:t>
            </a:r>
            <a:r>
              <a:rPr lang="el-GR" sz="2400" b="0" i="0" dirty="0" err="1">
                <a:effectLst/>
              </a:rPr>
              <a:t>τραπεζόφορον</a:t>
            </a:r>
            <a:r>
              <a:rPr lang="el-GR" sz="2400" b="0" i="0" dirty="0">
                <a:effectLst/>
              </a:rPr>
              <a:t> κατά τον Συμεών Θεσσαλονίκης. Είναι το βασικό άμφιο της αγίας Τραπέζης, πολυτελές σύμβολο δόξης κατά τον Συμεών, αφού κατά τον ίδιο η αγία Τράπεζα «τάφος </a:t>
            </a:r>
            <a:r>
              <a:rPr lang="el-GR" sz="2400" b="0" i="0" dirty="0" err="1">
                <a:effectLst/>
              </a:rPr>
              <a:t>εστι</a:t>
            </a:r>
            <a:r>
              <a:rPr lang="el-GR" sz="2400" b="0" i="0" dirty="0">
                <a:effectLst/>
              </a:rPr>
              <a:t> και θρόνος του Ιησού». </a:t>
            </a:r>
          </a:p>
          <a:p>
            <a:r>
              <a:rPr lang="el-GR" sz="2400" b="0" i="0" dirty="0">
                <a:effectLst/>
              </a:rPr>
              <a:t>Τέλος τοποθετείται το λεγόμενο </a:t>
            </a:r>
            <a:r>
              <a:rPr lang="el-GR" sz="2400" b="0" i="0" u="sng" dirty="0">
                <a:effectLst/>
              </a:rPr>
              <a:t>ειλητό</a:t>
            </a:r>
            <a:r>
              <a:rPr lang="el-GR" sz="2400" b="0" i="0" dirty="0">
                <a:effectLst/>
              </a:rPr>
              <a:t>, το οποίο εισήχθη στους βυζαντινούς χρόνους και αργότερα </a:t>
            </a:r>
            <a:r>
              <a:rPr lang="el-GR" sz="2400" b="0" i="0" dirty="0" err="1">
                <a:effectLst/>
              </a:rPr>
              <a:t>αντικατεστάθη</a:t>
            </a:r>
            <a:r>
              <a:rPr lang="el-GR" sz="2400" b="0" i="0" dirty="0">
                <a:effectLst/>
              </a:rPr>
              <a:t> από το γνωστό Αντιμήνσιο. Λέγεται πως το ειλητό δηλώνει το </a:t>
            </a:r>
            <a:r>
              <a:rPr lang="el-GR" sz="2400" b="0" i="0" dirty="0" err="1">
                <a:effectLst/>
              </a:rPr>
              <a:t>σουδάριο</a:t>
            </a:r>
            <a:r>
              <a:rPr lang="el-GR" sz="2400" b="0" i="0" dirty="0">
                <a:effectLst/>
              </a:rPr>
              <a:t> το οποίο έφερε ο Χριστός στο κεφάλι Του το χρόνο που βρισκόταν στο μνημείο και συμβολίζει την υπέρ ημών νέκρωση και Ανάσταση του Κυρίου.</a:t>
            </a:r>
          </a:p>
          <a:p>
            <a:r>
              <a:rPr lang="el-GR" sz="2400" b="0" i="0" dirty="0">
                <a:effectLst/>
              </a:rPr>
              <a:t>Επάνω σ’ αυτό τοποθετείται </a:t>
            </a:r>
            <a:r>
              <a:rPr lang="el-GR" sz="2400" b="0" i="0" u="sng" dirty="0">
                <a:effectLst/>
              </a:rPr>
              <a:t>το ιερό Ευαγγέλιο </a:t>
            </a:r>
            <a:r>
              <a:rPr lang="el-GR" sz="2400" b="0" i="0" dirty="0">
                <a:effectLst/>
              </a:rPr>
              <a:t>και η τελετή τελειώνει με τη </a:t>
            </a:r>
            <a:r>
              <a:rPr lang="el-GR" sz="2400" b="0" i="0" dirty="0" err="1">
                <a:effectLst/>
              </a:rPr>
              <a:t>μύρωση</a:t>
            </a:r>
            <a:r>
              <a:rPr lang="el-GR" sz="2400" b="0" i="0" dirty="0">
                <a:effectLst/>
              </a:rPr>
              <a:t> και θυμίαση όλου πια του Ναού. </a:t>
            </a:r>
          </a:p>
        </p:txBody>
      </p:sp>
    </p:spTree>
    <p:extLst>
      <p:ext uri="{BB962C8B-B14F-4D97-AF65-F5344CB8AC3E}">
        <p14:creationId xmlns:p14="http://schemas.microsoft.com/office/powerpoint/2010/main" val="222579273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3260</Words>
  <Application>Microsoft Office PowerPoint</Application>
  <PresentationFormat>Ευρεία οθόνη</PresentationFormat>
  <Paragraphs>102</Paragraphs>
  <Slides>14</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14</vt:i4>
      </vt:variant>
    </vt:vector>
  </HeadingPairs>
  <TitlesOfParts>
    <vt:vector size="21" baseType="lpstr">
      <vt:lpstr>__Inter_d3e0df</vt:lpstr>
      <vt:lpstr>Arial</vt:lpstr>
      <vt:lpstr>Calibri</vt:lpstr>
      <vt:lpstr>Calibri Light</vt:lpstr>
      <vt:lpstr>Palatino Linotype</vt:lpstr>
      <vt:lpstr>Wingdings</vt:lpstr>
      <vt:lpstr>Θέμα του Office</vt:lpstr>
      <vt:lpstr>ΕΚΚΛΗΣΙΑΣΤΙΚΗ ΕΘΙΜΟΤΥΠΙΑ ΕΝΟΤΗΤΑ 11η  ΤΙ ΕΙΝΑΙ ΤΑ ΕΓΚΑΙΝΙΑ ΙΕΡΟΥ ΝΑΟΥ, ΠΩΣ ΓΙΝΟΝΤΑΙ; ΠΩΣ ΚΑΘΑΓΙΑΖΕΤΑΙ Η ΑΓΙΑ ΤΡΑΠΕΖΑ;  </vt:lpstr>
      <vt:lpstr>ΤΙ ΕΙΝΑΙ ΤΑ ΕΓΚΑΙΝΙΑ ΙΕΡΟΥ ΝΑΟΥ</vt:lpstr>
      <vt:lpstr>ΙΣΤΟΡΙΑ ΤΩΝ ΕΓΚΑΙΝΙΩΝ</vt:lpstr>
      <vt:lpstr>ΤΟ ΠΑΝΗΓΥΡΙ ΤΩΝ ΕΓΚΑΙΝΙΩΝ ΣΤΗΝ ΟΡΘΟΔΟΞΗ ΕΚΚΛΗΣΙΑ</vt:lpstr>
      <vt:lpstr>ΠΩΣ ΓΙΝΟΝΤΑΙ ΤΑ ΕΓΚΑΙΝΙΑ ΙΕΡΟΥ ΝΑΟΥ </vt:lpstr>
      <vt:lpstr>ΠΩΣ ΓΙΝΟΝΤΑΙ ΤΑ ΕΓΚΑΙΝΙΑ ΙΕΡΟΥ ΝΑΟΥ </vt:lpstr>
      <vt:lpstr>ΠΩΣ ΓΙΝΟΝΤΑΙ ΤΑ ΕΓΚΑΙΝΙΑ ΙΕΡΟΥ ΝΑΟΥ </vt:lpstr>
      <vt:lpstr>ΠΩΣ ΓΙΝΟΝΤΑΙ ΤΑ ΕΓΚΑΙΝΙΑ ΙΕΡΟΥ ΝΑΟΥ </vt:lpstr>
      <vt:lpstr>ΠΩΣ ΓΙΝΟΝΤΑΙ ΤΑ ΕΓΚΑΙΝΙΑ ΙΕΡΟΥ ΝΑΟΥ </vt:lpstr>
      <vt:lpstr>ΠΩΣ ΓΙΝΟΝΤΑΙ ΤΑ ΕΓΚΑΙΝΙΑ ΙΕΡΟΥ ΝΑΟΥ </vt:lpstr>
      <vt:lpstr>ΤΑ ΑΠΑΙΤΟΥΜΕΝΑ ΓΙΑ ΤΟΝ ΕΓΚΑΙΝΙΑΣΜΟ ΕΙΔΗ</vt:lpstr>
      <vt:lpstr>ΤΑ ΑΠΑΙΤΟΥΜΕΝΑ ΓΙΑ ΤΟΝ ΕΓΚΑΙΝΙΑΣΜΟ ΕΙΔΗ</vt:lpstr>
      <vt:lpstr>ΤΑ ΑΠΑΙΤΟΥΜΕΝΑ ΓΙΑ ΤΟΝ ΕΓΚΑΙΝΙΑΣΜΟ ΕΙΔΗ</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ΕΚΚΛΗΣΙΑΣΤΙΚΗ ΕΘΙΜΟΤΥΠΙΑ ΕΝΟΤΗΤΑ 11η  ΟΣΑ ΔΕΙ ΠΑΡΑΦΥΛΑΤΤΕΣΘΑΙ Τῌ ΠΡΩΤῌ ΚΥΡΙΑΚῌ ΤΩΝ ΝΗΣΤΕΙΩΝ,  ΗΤΟΙ ΚΑΤΑ ΤΗΝ ΚΥΡΙΑΚΗΝ ΤΗΣ ΟΡΘΟΔΟΞΙΑΣ ΕΝ Τῼ ΚΑΘΕΔΡΙΚῼ ΙΕΡῼ ΝΑῼ ΤΩΝ ΑΘΗΝΩΝ</dc:title>
  <dc:creator>MARIA KARAMPELIA</dc:creator>
  <cp:lastModifiedBy>MARIA KARAMPELIA</cp:lastModifiedBy>
  <cp:revision>1</cp:revision>
  <dcterms:created xsi:type="dcterms:W3CDTF">2023-05-25T18:54:45Z</dcterms:created>
  <dcterms:modified xsi:type="dcterms:W3CDTF">2023-05-30T22:11:21Z</dcterms:modified>
</cp:coreProperties>
</file>