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71" r:id="rId6"/>
    <p:sldId id="272" r:id="rId7"/>
    <p:sldId id="260" r:id="rId8"/>
    <p:sldId id="261" r:id="rId9"/>
    <p:sldId id="262" r:id="rId10"/>
    <p:sldId id="263" r:id="rId11"/>
    <p:sldId id="264" r:id="rId12"/>
    <p:sldId id="265" r:id="rId13"/>
    <p:sldId id="266" r:id="rId14"/>
    <p:sldId id="267" r:id="rId15"/>
    <p:sldId id="268" r:id="rId16"/>
    <p:sldId id="269" r:id="rId17"/>
    <p:sldId id="270"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8DA03E6-C5BA-4671-A686-A81A39ED5A18}" v="53" dt="2026-10-16T08:55:01.78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53" autoAdjust="0"/>
    <p:restoredTop sz="94660"/>
  </p:normalViewPr>
  <p:slideViewPr>
    <p:cSldViewPr snapToGrid="0">
      <p:cViewPr varScale="1">
        <p:scale>
          <a:sx n="100" d="100"/>
          <a:sy n="100" d="100"/>
        </p:scale>
        <p:origin x="912"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A KARAMPELIA" userId="9dfcc2cac66bf474" providerId="LiveId" clId="{0FEA5FD1-C4E6-4F77-AB0B-A52281635803}"/>
    <pc:docChg chg="undo custSel addSld delSld modSld">
      <pc:chgData name="MARIA KARAMPELIA" userId="9dfcc2cac66bf474" providerId="LiveId" clId="{0FEA5FD1-C4E6-4F77-AB0B-A52281635803}" dt="2026-10-16T08:55:02.513" v="18801" actId="680"/>
      <pc:docMkLst>
        <pc:docMk/>
      </pc:docMkLst>
      <pc:sldChg chg="modSp mod">
        <pc:chgData name="MARIA KARAMPELIA" userId="9dfcc2cac66bf474" providerId="LiveId" clId="{0FEA5FD1-C4E6-4F77-AB0B-A52281635803}" dt="2026-10-15T16:24:32.335" v="17647" actId="20577"/>
        <pc:sldMkLst>
          <pc:docMk/>
          <pc:sldMk cId="3809318419" sldId="256"/>
        </pc:sldMkLst>
        <pc:spChg chg="mod">
          <ac:chgData name="MARIA KARAMPELIA" userId="9dfcc2cac66bf474" providerId="LiveId" clId="{0FEA5FD1-C4E6-4F77-AB0B-A52281635803}" dt="2026-10-15T16:24:32.335" v="17647" actId="20577"/>
          <ac:spMkLst>
            <pc:docMk/>
            <pc:sldMk cId="3809318419" sldId="256"/>
            <ac:spMk id="2" creationId="{CCB8F1E9-F678-AD61-A1C3-62607B262A2F}"/>
          </ac:spMkLst>
        </pc:spChg>
      </pc:sldChg>
      <pc:sldChg chg="modSp mod">
        <pc:chgData name="MARIA KARAMPELIA" userId="9dfcc2cac66bf474" providerId="LiveId" clId="{0FEA5FD1-C4E6-4F77-AB0B-A52281635803}" dt="2026-10-16T06:48:25.900" v="18762" actId="20577"/>
        <pc:sldMkLst>
          <pc:docMk/>
          <pc:sldMk cId="1899453817" sldId="262"/>
        </pc:sldMkLst>
        <pc:spChg chg="mod">
          <ac:chgData name="MARIA KARAMPELIA" userId="9dfcc2cac66bf474" providerId="LiveId" clId="{0FEA5FD1-C4E6-4F77-AB0B-A52281635803}" dt="2026-10-16T06:48:25.900" v="18762" actId="20577"/>
          <ac:spMkLst>
            <pc:docMk/>
            <pc:sldMk cId="1899453817" sldId="262"/>
            <ac:spMk id="3" creationId="{31FE2F70-86B7-93A4-A981-0AFDB0E8665F}"/>
          </ac:spMkLst>
        </pc:spChg>
      </pc:sldChg>
      <pc:sldChg chg="modSp mod">
        <pc:chgData name="MARIA KARAMPELIA" userId="9dfcc2cac66bf474" providerId="LiveId" clId="{0FEA5FD1-C4E6-4F77-AB0B-A52281635803}" dt="2026-10-16T06:57:23.108" v="18763" actId="20577"/>
        <pc:sldMkLst>
          <pc:docMk/>
          <pc:sldMk cId="60322360" sldId="267"/>
        </pc:sldMkLst>
        <pc:spChg chg="mod">
          <ac:chgData name="MARIA KARAMPELIA" userId="9dfcc2cac66bf474" providerId="LiveId" clId="{0FEA5FD1-C4E6-4F77-AB0B-A52281635803}" dt="2026-10-16T06:57:23.108" v="18763" actId="20577"/>
          <ac:spMkLst>
            <pc:docMk/>
            <pc:sldMk cId="60322360" sldId="267"/>
            <ac:spMk id="3" creationId="{3AA1EB58-4299-005C-3875-8596C18E1C13}"/>
          </ac:spMkLst>
        </pc:spChg>
      </pc:sldChg>
      <pc:sldChg chg="modSp mod">
        <pc:chgData name="MARIA KARAMPELIA" userId="9dfcc2cac66bf474" providerId="LiveId" clId="{0FEA5FD1-C4E6-4F77-AB0B-A52281635803}" dt="2026-10-16T06:59:45.422" v="18764" actId="20577"/>
        <pc:sldMkLst>
          <pc:docMk/>
          <pc:sldMk cId="2024921917" sldId="268"/>
        </pc:sldMkLst>
        <pc:spChg chg="mod">
          <ac:chgData name="MARIA KARAMPELIA" userId="9dfcc2cac66bf474" providerId="LiveId" clId="{0FEA5FD1-C4E6-4F77-AB0B-A52281635803}" dt="2026-10-16T06:59:45.422" v="18764" actId="20577"/>
          <ac:spMkLst>
            <pc:docMk/>
            <pc:sldMk cId="2024921917" sldId="268"/>
            <ac:spMk id="3" creationId="{A5C70E92-7E71-83E6-6B55-A55C079BF4E7}"/>
          </ac:spMkLst>
        </pc:spChg>
      </pc:sldChg>
      <pc:sldChg chg="modSp mod">
        <pc:chgData name="MARIA KARAMPELIA" userId="9dfcc2cac66bf474" providerId="LiveId" clId="{0FEA5FD1-C4E6-4F77-AB0B-A52281635803}" dt="2026-10-16T07:08:50.126" v="18765" actId="20577"/>
        <pc:sldMkLst>
          <pc:docMk/>
          <pc:sldMk cId="3403514718" sldId="270"/>
        </pc:sldMkLst>
        <pc:spChg chg="mod">
          <ac:chgData name="MARIA KARAMPELIA" userId="9dfcc2cac66bf474" providerId="LiveId" clId="{0FEA5FD1-C4E6-4F77-AB0B-A52281635803}" dt="2026-10-16T07:08:50.126" v="18765" actId="20577"/>
          <ac:spMkLst>
            <pc:docMk/>
            <pc:sldMk cId="3403514718" sldId="270"/>
            <ac:spMk id="3" creationId="{268F7831-653F-BA28-A7EC-E1403DD5FF48}"/>
          </ac:spMkLst>
        </pc:spChg>
      </pc:sldChg>
      <pc:sldChg chg="modSp mod">
        <pc:chgData name="MARIA KARAMPELIA" userId="9dfcc2cac66bf474" providerId="LiveId" clId="{0FEA5FD1-C4E6-4F77-AB0B-A52281635803}" dt="2026-10-15T11:33:04.399" v="364" actId="113"/>
        <pc:sldMkLst>
          <pc:docMk/>
          <pc:sldMk cId="2501285997" sldId="273"/>
        </pc:sldMkLst>
        <pc:spChg chg="mod">
          <ac:chgData name="MARIA KARAMPELIA" userId="9dfcc2cac66bf474" providerId="LiveId" clId="{0FEA5FD1-C4E6-4F77-AB0B-A52281635803}" dt="2026-10-15T11:33:04.399" v="364" actId="113"/>
          <ac:spMkLst>
            <pc:docMk/>
            <pc:sldMk cId="2501285997" sldId="273"/>
            <ac:spMk id="3" creationId="{2D93CF5E-8BE1-C920-5A7D-18F1985907B5}"/>
          </ac:spMkLst>
        </pc:spChg>
      </pc:sldChg>
      <pc:sldChg chg="modSp mod">
        <pc:chgData name="MARIA KARAMPELIA" userId="9dfcc2cac66bf474" providerId="LiveId" clId="{0FEA5FD1-C4E6-4F77-AB0B-A52281635803}" dt="2026-10-16T07:12:12.300" v="18766" actId="20577"/>
        <pc:sldMkLst>
          <pc:docMk/>
          <pc:sldMk cId="1779523514" sldId="274"/>
        </pc:sldMkLst>
        <pc:spChg chg="mod">
          <ac:chgData name="MARIA KARAMPELIA" userId="9dfcc2cac66bf474" providerId="LiveId" clId="{0FEA5FD1-C4E6-4F77-AB0B-A52281635803}" dt="2026-10-16T07:12:12.300" v="18766" actId="20577"/>
          <ac:spMkLst>
            <pc:docMk/>
            <pc:sldMk cId="1779523514" sldId="274"/>
            <ac:spMk id="3" creationId="{33BA5546-3C45-112A-C273-D612B73793A6}"/>
          </ac:spMkLst>
        </pc:spChg>
      </pc:sldChg>
      <pc:sldChg chg="modSp mod">
        <pc:chgData name="MARIA KARAMPELIA" userId="9dfcc2cac66bf474" providerId="LiveId" clId="{0FEA5FD1-C4E6-4F77-AB0B-A52281635803}" dt="2026-10-15T12:00:41.570" v="2627" actId="114"/>
        <pc:sldMkLst>
          <pc:docMk/>
          <pc:sldMk cId="2680477248" sldId="275"/>
        </pc:sldMkLst>
        <pc:spChg chg="mod">
          <ac:chgData name="MARIA KARAMPELIA" userId="9dfcc2cac66bf474" providerId="LiveId" clId="{0FEA5FD1-C4E6-4F77-AB0B-A52281635803}" dt="2026-10-15T12:00:09.487" v="2620" actId="14100"/>
          <ac:spMkLst>
            <pc:docMk/>
            <pc:sldMk cId="2680477248" sldId="275"/>
            <ac:spMk id="2" creationId="{18D8DE5B-9879-466E-088D-829B8C7A4D9C}"/>
          </ac:spMkLst>
        </pc:spChg>
        <pc:spChg chg="mod">
          <ac:chgData name="MARIA KARAMPELIA" userId="9dfcc2cac66bf474" providerId="LiveId" clId="{0FEA5FD1-C4E6-4F77-AB0B-A52281635803}" dt="2026-10-15T12:00:41.570" v="2627" actId="114"/>
          <ac:spMkLst>
            <pc:docMk/>
            <pc:sldMk cId="2680477248" sldId="275"/>
            <ac:spMk id="3" creationId="{068E6256-171F-A2FF-A8DD-86E98CD2E5C4}"/>
          </ac:spMkLst>
        </pc:spChg>
      </pc:sldChg>
      <pc:sldChg chg="modSp mod">
        <pc:chgData name="MARIA KARAMPELIA" userId="9dfcc2cac66bf474" providerId="LiveId" clId="{0FEA5FD1-C4E6-4F77-AB0B-A52281635803}" dt="2026-10-15T12:14:02.496" v="3657" actId="20577"/>
        <pc:sldMkLst>
          <pc:docMk/>
          <pc:sldMk cId="549972648" sldId="276"/>
        </pc:sldMkLst>
        <pc:spChg chg="mod">
          <ac:chgData name="MARIA KARAMPELIA" userId="9dfcc2cac66bf474" providerId="LiveId" clId="{0FEA5FD1-C4E6-4F77-AB0B-A52281635803}" dt="2026-10-15T12:14:02.496" v="3657" actId="20577"/>
          <ac:spMkLst>
            <pc:docMk/>
            <pc:sldMk cId="549972648" sldId="276"/>
            <ac:spMk id="3" creationId="{1450CB31-CFEF-60B0-4CB1-115F6CF35FD4}"/>
          </ac:spMkLst>
        </pc:spChg>
      </pc:sldChg>
      <pc:sldChg chg="modSp mod">
        <pc:chgData name="MARIA KARAMPELIA" userId="9dfcc2cac66bf474" providerId="LiveId" clId="{0FEA5FD1-C4E6-4F77-AB0B-A52281635803}" dt="2026-10-16T07:27:58.768" v="18768" actId="20577"/>
        <pc:sldMkLst>
          <pc:docMk/>
          <pc:sldMk cId="1696618957" sldId="277"/>
        </pc:sldMkLst>
        <pc:spChg chg="mod">
          <ac:chgData name="MARIA KARAMPELIA" userId="9dfcc2cac66bf474" providerId="LiveId" clId="{0FEA5FD1-C4E6-4F77-AB0B-A52281635803}" dt="2026-10-16T07:27:58.768" v="18768" actId="20577"/>
          <ac:spMkLst>
            <pc:docMk/>
            <pc:sldMk cId="1696618957" sldId="277"/>
            <ac:spMk id="3" creationId="{FEF01348-21C2-9627-3E70-9FCD6EB7E833}"/>
          </ac:spMkLst>
        </pc:spChg>
      </pc:sldChg>
      <pc:sldChg chg="modSp mod">
        <pc:chgData name="MARIA KARAMPELIA" userId="9dfcc2cac66bf474" providerId="LiveId" clId="{0FEA5FD1-C4E6-4F77-AB0B-A52281635803}" dt="2026-10-16T07:30:02.985" v="18770" actId="20577"/>
        <pc:sldMkLst>
          <pc:docMk/>
          <pc:sldMk cId="1380771595" sldId="278"/>
        </pc:sldMkLst>
        <pc:spChg chg="mod">
          <ac:chgData name="MARIA KARAMPELIA" userId="9dfcc2cac66bf474" providerId="LiveId" clId="{0FEA5FD1-C4E6-4F77-AB0B-A52281635803}" dt="2026-10-16T07:30:02.985" v="18770" actId="20577"/>
          <ac:spMkLst>
            <pc:docMk/>
            <pc:sldMk cId="1380771595" sldId="278"/>
            <ac:spMk id="3" creationId="{BEAC1FB0-BBBB-97D6-21FC-4CFA80968B98}"/>
          </ac:spMkLst>
        </pc:spChg>
      </pc:sldChg>
      <pc:sldChg chg="modSp mod">
        <pc:chgData name="MARIA KARAMPELIA" userId="9dfcc2cac66bf474" providerId="LiveId" clId="{0FEA5FD1-C4E6-4F77-AB0B-A52281635803}" dt="2026-10-15T13:36:34.519" v="6321" actId="5793"/>
        <pc:sldMkLst>
          <pc:docMk/>
          <pc:sldMk cId="52955348" sldId="279"/>
        </pc:sldMkLst>
        <pc:spChg chg="mod">
          <ac:chgData name="MARIA KARAMPELIA" userId="9dfcc2cac66bf474" providerId="LiveId" clId="{0FEA5FD1-C4E6-4F77-AB0B-A52281635803}" dt="2026-10-15T13:36:34.519" v="6321" actId="5793"/>
          <ac:spMkLst>
            <pc:docMk/>
            <pc:sldMk cId="52955348" sldId="279"/>
            <ac:spMk id="3" creationId="{D2FA7FB2-6376-93B8-75BC-D998D188F4F9}"/>
          </ac:spMkLst>
        </pc:spChg>
      </pc:sldChg>
      <pc:sldChg chg="modSp new mod">
        <pc:chgData name="MARIA KARAMPELIA" userId="9dfcc2cac66bf474" providerId="LiveId" clId="{0FEA5FD1-C4E6-4F77-AB0B-A52281635803}" dt="2026-10-15T13:49:09.101" v="7358" actId="5793"/>
        <pc:sldMkLst>
          <pc:docMk/>
          <pc:sldMk cId="1517714161" sldId="280"/>
        </pc:sldMkLst>
        <pc:spChg chg="mod">
          <ac:chgData name="MARIA KARAMPELIA" userId="9dfcc2cac66bf474" providerId="LiveId" clId="{0FEA5FD1-C4E6-4F77-AB0B-A52281635803}" dt="2026-10-15T13:34:45.267" v="6286" actId="27636"/>
          <ac:spMkLst>
            <pc:docMk/>
            <pc:sldMk cId="1517714161" sldId="280"/>
            <ac:spMk id="2" creationId="{24E17481-9C07-9642-5514-5B527067A185}"/>
          </ac:spMkLst>
        </pc:spChg>
        <pc:spChg chg="mod">
          <ac:chgData name="MARIA KARAMPELIA" userId="9dfcc2cac66bf474" providerId="LiveId" clId="{0FEA5FD1-C4E6-4F77-AB0B-A52281635803}" dt="2026-10-15T13:49:09.101" v="7358" actId="5793"/>
          <ac:spMkLst>
            <pc:docMk/>
            <pc:sldMk cId="1517714161" sldId="280"/>
            <ac:spMk id="3" creationId="{16301A78-905D-DC3E-A256-DF4C4618B2E8}"/>
          </ac:spMkLst>
        </pc:spChg>
      </pc:sldChg>
      <pc:sldChg chg="modSp new mod">
        <pc:chgData name="MARIA KARAMPELIA" userId="9dfcc2cac66bf474" providerId="LiveId" clId="{0FEA5FD1-C4E6-4F77-AB0B-A52281635803}" dt="2026-10-15T14:06:01.009" v="8086"/>
        <pc:sldMkLst>
          <pc:docMk/>
          <pc:sldMk cId="1498298840" sldId="281"/>
        </pc:sldMkLst>
        <pc:spChg chg="mod">
          <ac:chgData name="MARIA KARAMPELIA" userId="9dfcc2cac66bf474" providerId="LiveId" clId="{0FEA5FD1-C4E6-4F77-AB0B-A52281635803}" dt="2026-10-15T13:35:33.975" v="6301" actId="27636"/>
          <ac:spMkLst>
            <pc:docMk/>
            <pc:sldMk cId="1498298840" sldId="281"/>
            <ac:spMk id="2" creationId="{A3FF0669-AA97-0702-B569-59496E299DBF}"/>
          </ac:spMkLst>
        </pc:spChg>
        <pc:spChg chg="mod">
          <ac:chgData name="MARIA KARAMPELIA" userId="9dfcc2cac66bf474" providerId="LiveId" clId="{0FEA5FD1-C4E6-4F77-AB0B-A52281635803}" dt="2026-10-15T14:06:01.009" v="8086"/>
          <ac:spMkLst>
            <pc:docMk/>
            <pc:sldMk cId="1498298840" sldId="281"/>
            <ac:spMk id="3" creationId="{F09CDDD5-4F8B-5CF4-372B-540BB0B6A303}"/>
          </ac:spMkLst>
        </pc:spChg>
      </pc:sldChg>
      <pc:sldChg chg="modSp new mod">
        <pc:chgData name="MARIA KARAMPELIA" userId="9dfcc2cac66bf474" providerId="LiveId" clId="{0FEA5FD1-C4E6-4F77-AB0B-A52281635803}" dt="2026-10-16T08:13:32.480" v="18785" actId="20577"/>
        <pc:sldMkLst>
          <pc:docMk/>
          <pc:sldMk cId="2136361284" sldId="282"/>
        </pc:sldMkLst>
        <pc:spChg chg="mod">
          <ac:chgData name="MARIA KARAMPELIA" userId="9dfcc2cac66bf474" providerId="LiveId" clId="{0FEA5FD1-C4E6-4F77-AB0B-A52281635803}" dt="2026-10-15T13:36:13.277" v="6316" actId="27636"/>
          <ac:spMkLst>
            <pc:docMk/>
            <pc:sldMk cId="2136361284" sldId="282"/>
            <ac:spMk id="2" creationId="{D0D5EE52-BBD3-0E69-A982-23C8B5BDC7BA}"/>
          </ac:spMkLst>
        </pc:spChg>
        <pc:spChg chg="mod">
          <ac:chgData name="MARIA KARAMPELIA" userId="9dfcc2cac66bf474" providerId="LiveId" clId="{0FEA5FD1-C4E6-4F77-AB0B-A52281635803}" dt="2026-10-16T08:13:32.480" v="18785" actId="20577"/>
          <ac:spMkLst>
            <pc:docMk/>
            <pc:sldMk cId="2136361284" sldId="282"/>
            <ac:spMk id="3" creationId="{8082638A-7DB5-7879-012A-EE79B83CC288}"/>
          </ac:spMkLst>
        </pc:spChg>
      </pc:sldChg>
      <pc:sldChg chg="modSp new mod">
        <pc:chgData name="MARIA KARAMPELIA" userId="9dfcc2cac66bf474" providerId="LiveId" clId="{0FEA5FD1-C4E6-4F77-AB0B-A52281635803}" dt="2026-10-16T07:37:12.462" v="18774" actId="20577"/>
        <pc:sldMkLst>
          <pc:docMk/>
          <pc:sldMk cId="2988928076" sldId="283"/>
        </pc:sldMkLst>
        <pc:spChg chg="mod">
          <ac:chgData name="MARIA KARAMPELIA" userId="9dfcc2cac66bf474" providerId="LiveId" clId="{0FEA5FD1-C4E6-4F77-AB0B-A52281635803}" dt="2026-10-15T14:16:34.953" v="8952" actId="27636"/>
          <ac:spMkLst>
            <pc:docMk/>
            <pc:sldMk cId="2988928076" sldId="283"/>
            <ac:spMk id="2" creationId="{32AEF156-0DD4-ED85-DB60-D59E01F859DE}"/>
          </ac:spMkLst>
        </pc:spChg>
        <pc:spChg chg="mod">
          <ac:chgData name="MARIA KARAMPELIA" userId="9dfcc2cac66bf474" providerId="LiveId" clId="{0FEA5FD1-C4E6-4F77-AB0B-A52281635803}" dt="2026-10-16T07:37:12.462" v="18774" actId="20577"/>
          <ac:spMkLst>
            <pc:docMk/>
            <pc:sldMk cId="2988928076" sldId="283"/>
            <ac:spMk id="3" creationId="{295EFC07-2BBC-ED72-2DD9-F15489AC8F2C}"/>
          </ac:spMkLst>
        </pc:spChg>
      </pc:sldChg>
      <pc:sldChg chg="modSp new mod">
        <pc:chgData name="MARIA KARAMPELIA" userId="9dfcc2cac66bf474" providerId="LiveId" clId="{0FEA5FD1-C4E6-4F77-AB0B-A52281635803}" dt="2026-10-15T14:53:24.212" v="10973" actId="207"/>
        <pc:sldMkLst>
          <pc:docMk/>
          <pc:sldMk cId="4277526631" sldId="284"/>
        </pc:sldMkLst>
        <pc:spChg chg="mod">
          <ac:chgData name="MARIA KARAMPELIA" userId="9dfcc2cac66bf474" providerId="LiveId" clId="{0FEA5FD1-C4E6-4F77-AB0B-A52281635803}" dt="2026-10-15T14:17:10.555" v="8963" actId="27636"/>
          <ac:spMkLst>
            <pc:docMk/>
            <pc:sldMk cId="4277526631" sldId="284"/>
            <ac:spMk id="2" creationId="{C5110A13-59FD-16C6-B229-545C4C864AC1}"/>
          </ac:spMkLst>
        </pc:spChg>
        <pc:spChg chg="mod">
          <ac:chgData name="MARIA KARAMPELIA" userId="9dfcc2cac66bf474" providerId="LiveId" clId="{0FEA5FD1-C4E6-4F77-AB0B-A52281635803}" dt="2026-10-15T14:53:24.212" v="10973" actId="207"/>
          <ac:spMkLst>
            <pc:docMk/>
            <pc:sldMk cId="4277526631" sldId="284"/>
            <ac:spMk id="3" creationId="{B43DECC0-D0C6-83E5-63B2-D8FA476C92AB}"/>
          </ac:spMkLst>
        </pc:spChg>
      </pc:sldChg>
      <pc:sldChg chg="modSp new mod">
        <pc:chgData name="MARIA KARAMPELIA" userId="9dfcc2cac66bf474" providerId="LiveId" clId="{0FEA5FD1-C4E6-4F77-AB0B-A52281635803}" dt="2026-10-16T07:40:26.887" v="18775" actId="20577"/>
        <pc:sldMkLst>
          <pc:docMk/>
          <pc:sldMk cId="4219136139" sldId="285"/>
        </pc:sldMkLst>
        <pc:spChg chg="mod">
          <ac:chgData name="MARIA KARAMPELIA" userId="9dfcc2cac66bf474" providerId="LiveId" clId="{0FEA5FD1-C4E6-4F77-AB0B-A52281635803}" dt="2026-10-15T14:17:49.648" v="8974" actId="27636"/>
          <ac:spMkLst>
            <pc:docMk/>
            <pc:sldMk cId="4219136139" sldId="285"/>
            <ac:spMk id="2" creationId="{6CB99526-D3A9-77E5-A9CE-0FD2F1A6A674}"/>
          </ac:spMkLst>
        </pc:spChg>
        <pc:spChg chg="mod">
          <ac:chgData name="MARIA KARAMPELIA" userId="9dfcc2cac66bf474" providerId="LiveId" clId="{0FEA5FD1-C4E6-4F77-AB0B-A52281635803}" dt="2026-10-16T07:40:26.887" v="18775" actId="20577"/>
          <ac:spMkLst>
            <pc:docMk/>
            <pc:sldMk cId="4219136139" sldId="285"/>
            <ac:spMk id="3" creationId="{533AC3AF-E698-89D7-DE6B-CD677B724958}"/>
          </ac:spMkLst>
        </pc:spChg>
      </pc:sldChg>
      <pc:sldChg chg="modSp new mod">
        <pc:chgData name="MARIA KARAMPELIA" userId="9dfcc2cac66bf474" providerId="LiveId" clId="{0FEA5FD1-C4E6-4F77-AB0B-A52281635803}" dt="2026-10-15T15:27:31.770" v="13471" actId="20577"/>
        <pc:sldMkLst>
          <pc:docMk/>
          <pc:sldMk cId="1423867012" sldId="286"/>
        </pc:sldMkLst>
        <pc:spChg chg="mod">
          <ac:chgData name="MARIA KARAMPELIA" userId="9dfcc2cac66bf474" providerId="LiveId" clId="{0FEA5FD1-C4E6-4F77-AB0B-A52281635803}" dt="2026-10-15T14:18:23.801" v="8985" actId="27636"/>
          <ac:spMkLst>
            <pc:docMk/>
            <pc:sldMk cId="1423867012" sldId="286"/>
            <ac:spMk id="2" creationId="{B1438756-C74C-BA98-761F-DFAFF8862F25}"/>
          </ac:spMkLst>
        </pc:spChg>
        <pc:spChg chg="mod">
          <ac:chgData name="MARIA KARAMPELIA" userId="9dfcc2cac66bf474" providerId="LiveId" clId="{0FEA5FD1-C4E6-4F77-AB0B-A52281635803}" dt="2026-10-15T15:27:31.770" v="13471" actId="20577"/>
          <ac:spMkLst>
            <pc:docMk/>
            <pc:sldMk cId="1423867012" sldId="286"/>
            <ac:spMk id="3" creationId="{FA85D0C3-A35F-3A55-03DB-C4EA546F8733}"/>
          </ac:spMkLst>
        </pc:spChg>
      </pc:sldChg>
      <pc:sldChg chg="modSp new mod">
        <pc:chgData name="MARIA KARAMPELIA" userId="9dfcc2cac66bf474" providerId="LiveId" clId="{0FEA5FD1-C4E6-4F77-AB0B-A52281635803}" dt="2026-10-16T08:26:08.839" v="18787" actId="20577"/>
        <pc:sldMkLst>
          <pc:docMk/>
          <pc:sldMk cId="4174720747" sldId="287"/>
        </pc:sldMkLst>
        <pc:spChg chg="mod">
          <ac:chgData name="MARIA KARAMPELIA" userId="9dfcc2cac66bf474" providerId="LiveId" clId="{0FEA5FD1-C4E6-4F77-AB0B-A52281635803}" dt="2026-10-15T15:39:38.447" v="14579" actId="14100"/>
          <ac:spMkLst>
            <pc:docMk/>
            <pc:sldMk cId="4174720747" sldId="287"/>
            <ac:spMk id="2" creationId="{859A1913-3DDA-289B-ACAB-F05B74A0C202}"/>
          </ac:spMkLst>
        </pc:spChg>
        <pc:spChg chg="mod">
          <ac:chgData name="MARIA KARAMPELIA" userId="9dfcc2cac66bf474" providerId="LiveId" clId="{0FEA5FD1-C4E6-4F77-AB0B-A52281635803}" dt="2026-10-16T08:26:08.839" v="18787" actId="20577"/>
          <ac:spMkLst>
            <pc:docMk/>
            <pc:sldMk cId="4174720747" sldId="287"/>
            <ac:spMk id="3" creationId="{D757B208-F6EC-A8DC-3194-517EBE5AAA98}"/>
          </ac:spMkLst>
        </pc:spChg>
      </pc:sldChg>
      <pc:sldChg chg="modSp new mod">
        <pc:chgData name="MARIA KARAMPELIA" userId="9dfcc2cac66bf474" providerId="LiveId" clId="{0FEA5FD1-C4E6-4F77-AB0B-A52281635803}" dt="2026-10-16T08:27:01.984" v="18789" actId="20577"/>
        <pc:sldMkLst>
          <pc:docMk/>
          <pc:sldMk cId="3187482172" sldId="288"/>
        </pc:sldMkLst>
        <pc:spChg chg="mod">
          <ac:chgData name="MARIA KARAMPELIA" userId="9dfcc2cac66bf474" providerId="LiveId" clId="{0FEA5FD1-C4E6-4F77-AB0B-A52281635803}" dt="2026-10-15T15:58:44.060" v="15675" actId="14100"/>
          <ac:spMkLst>
            <pc:docMk/>
            <pc:sldMk cId="3187482172" sldId="288"/>
            <ac:spMk id="2" creationId="{FC62AC3B-9B90-D31C-4834-E58E4B9A6D9B}"/>
          </ac:spMkLst>
        </pc:spChg>
        <pc:spChg chg="mod">
          <ac:chgData name="MARIA KARAMPELIA" userId="9dfcc2cac66bf474" providerId="LiveId" clId="{0FEA5FD1-C4E6-4F77-AB0B-A52281635803}" dt="2026-10-16T08:27:01.984" v="18789" actId="20577"/>
          <ac:spMkLst>
            <pc:docMk/>
            <pc:sldMk cId="3187482172" sldId="288"/>
            <ac:spMk id="3" creationId="{2AD92C8A-8914-4C35-AD02-B49E7D5A20EE}"/>
          </ac:spMkLst>
        </pc:spChg>
      </pc:sldChg>
      <pc:sldChg chg="modSp new mod">
        <pc:chgData name="MARIA KARAMPELIA" userId="9dfcc2cac66bf474" providerId="LiveId" clId="{0FEA5FD1-C4E6-4F77-AB0B-A52281635803}" dt="2026-10-16T08:29:06.874" v="18796" actId="207"/>
        <pc:sldMkLst>
          <pc:docMk/>
          <pc:sldMk cId="2153980842" sldId="289"/>
        </pc:sldMkLst>
        <pc:spChg chg="mod">
          <ac:chgData name="MARIA KARAMPELIA" userId="9dfcc2cac66bf474" providerId="LiveId" clId="{0FEA5FD1-C4E6-4F77-AB0B-A52281635803}" dt="2026-10-15T15:41:02.547" v="14596" actId="27636"/>
          <ac:spMkLst>
            <pc:docMk/>
            <pc:sldMk cId="2153980842" sldId="289"/>
            <ac:spMk id="2" creationId="{FB701287-7A8B-1AD2-91DD-0178F8B10781}"/>
          </ac:spMkLst>
        </pc:spChg>
        <pc:spChg chg="mod">
          <ac:chgData name="MARIA KARAMPELIA" userId="9dfcc2cac66bf474" providerId="LiveId" clId="{0FEA5FD1-C4E6-4F77-AB0B-A52281635803}" dt="2026-10-16T08:29:06.874" v="18796" actId="207"/>
          <ac:spMkLst>
            <pc:docMk/>
            <pc:sldMk cId="2153980842" sldId="289"/>
            <ac:spMk id="3" creationId="{BEDE6DD8-7EB8-4B21-52F3-F5CE3F2AECB8}"/>
          </ac:spMkLst>
        </pc:spChg>
      </pc:sldChg>
      <pc:sldChg chg="modSp new mod">
        <pc:chgData name="MARIA KARAMPELIA" userId="9dfcc2cac66bf474" providerId="LiveId" clId="{0FEA5FD1-C4E6-4F77-AB0B-A52281635803}" dt="2026-10-16T07:48:52.451" v="18779" actId="20577"/>
        <pc:sldMkLst>
          <pc:docMk/>
          <pc:sldMk cId="2167532632" sldId="290"/>
        </pc:sldMkLst>
        <pc:spChg chg="mod">
          <ac:chgData name="MARIA KARAMPELIA" userId="9dfcc2cac66bf474" providerId="LiveId" clId="{0FEA5FD1-C4E6-4F77-AB0B-A52281635803}" dt="2026-10-15T16:12:15.205" v="16792" actId="27636"/>
          <ac:spMkLst>
            <pc:docMk/>
            <pc:sldMk cId="2167532632" sldId="290"/>
            <ac:spMk id="2" creationId="{CEED22FD-0F60-BCAB-323E-2E8012CB759C}"/>
          </ac:spMkLst>
        </pc:spChg>
        <pc:spChg chg="mod">
          <ac:chgData name="MARIA KARAMPELIA" userId="9dfcc2cac66bf474" providerId="LiveId" clId="{0FEA5FD1-C4E6-4F77-AB0B-A52281635803}" dt="2026-10-16T07:48:52.451" v="18779" actId="20577"/>
          <ac:spMkLst>
            <pc:docMk/>
            <pc:sldMk cId="2167532632" sldId="290"/>
            <ac:spMk id="3" creationId="{334FA559-7AFA-2F38-8BEE-61DE23165C1F}"/>
          </ac:spMkLst>
        </pc:spChg>
      </pc:sldChg>
      <pc:sldChg chg="modSp new mod">
        <pc:chgData name="MARIA KARAMPELIA" userId="9dfcc2cac66bf474" providerId="LiveId" clId="{0FEA5FD1-C4E6-4F77-AB0B-A52281635803}" dt="2026-10-15T16:23:07.205" v="17631" actId="12"/>
        <pc:sldMkLst>
          <pc:docMk/>
          <pc:sldMk cId="3545015318" sldId="291"/>
        </pc:sldMkLst>
        <pc:spChg chg="mod">
          <ac:chgData name="MARIA KARAMPELIA" userId="9dfcc2cac66bf474" providerId="LiveId" clId="{0FEA5FD1-C4E6-4F77-AB0B-A52281635803}" dt="2026-10-15T16:18:57.451" v="17332" actId="27636"/>
          <ac:spMkLst>
            <pc:docMk/>
            <pc:sldMk cId="3545015318" sldId="291"/>
            <ac:spMk id="2" creationId="{2539EB61-2C5A-3FDC-88F0-86F69D0B2198}"/>
          </ac:spMkLst>
        </pc:spChg>
        <pc:spChg chg="mod">
          <ac:chgData name="MARIA KARAMPELIA" userId="9dfcc2cac66bf474" providerId="LiveId" clId="{0FEA5FD1-C4E6-4F77-AB0B-A52281635803}" dt="2026-10-15T16:23:07.205" v="17631" actId="12"/>
          <ac:spMkLst>
            <pc:docMk/>
            <pc:sldMk cId="3545015318" sldId="291"/>
            <ac:spMk id="3" creationId="{C220C37E-3089-DE36-6256-2248CD099357}"/>
          </ac:spMkLst>
        </pc:spChg>
      </pc:sldChg>
      <pc:sldChg chg="modSp new mod">
        <pc:chgData name="MARIA KARAMPELIA" userId="9dfcc2cac66bf474" providerId="LiveId" clId="{0FEA5FD1-C4E6-4F77-AB0B-A52281635803}" dt="2026-10-16T08:31:46.058" v="18798" actId="20577"/>
        <pc:sldMkLst>
          <pc:docMk/>
          <pc:sldMk cId="2777885475" sldId="292"/>
        </pc:sldMkLst>
        <pc:spChg chg="mod">
          <ac:chgData name="MARIA KARAMPELIA" userId="9dfcc2cac66bf474" providerId="LiveId" clId="{0FEA5FD1-C4E6-4F77-AB0B-A52281635803}" dt="2026-10-15T16:45:11.032" v="18758" actId="14100"/>
          <ac:spMkLst>
            <pc:docMk/>
            <pc:sldMk cId="2777885475" sldId="292"/>
            <ac:spMk id="2" creationId="{417931C7-5E1A-2EAF-E714-D659116010D3}"/>
          </ac:spMkLst>
        </pc:spChg>
        <pc:spChg chg="mod">
          <ac:chgData name="MARIA KARAMPELIA" userId="9dfcc2cac66bf474" providerId="LiveId" clId="{0FEA5FD1-C4E6-4F77-AB0B-A52281635803}" dt="2026-10-16T08:31:46.058" v="18798" actId="20577"/>
          <ac:spMkLst>
            <pc:docMk/>
            <pc:sldMk cId="2777885475" sldId="292"/>
            <ac:spMk id="3" creationId="{AEE42122-6B43-B7D9-11F4-CE7080B48D88}"/>
          </ac:spMkLst>
        </pc:spChg>
      </pc:sldChg>
      <pc:sldChg chg="modSp new del">
        <pc:chgData name="MARIA KARAMPELIA" userId="9dfcc2cac66bf474" providerId="LiveId" clId="{0FEA5FD1-C4E6-4F77-AB0B-A52281635803}" dt="2026-10-16T08:55:02.513" v="18801" actId="680"/>
        <pc:sldMkLst>
          <pc:docMk/>
          <pc:sldMk cId="636387711" sldId="293"/>
        </pc:sldMkLst>
        <pc:spChg chg="mod">
          <ac:chgData name="MARIA KARAMPELIA" userId="9dfcc2cac66bf474" providerId="LiveId" clId="{0FEA5FD1-C4E6-4F77-AB0B-A52281635803}" dt="2026-10-16T08:43:37.377" v="18800"/>
          <ac:spMkLst>
            <pc:docMk/>
            <pc:sldMk cId="636387711" sldId="293"/>
            <ac:spMk id="3" creationId="{F373C4FE-D484-EE75-965A-A539E558CDC2}"/>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9835FEF-DF20-D85A-C7C6-6F7443F8D4EB}"/>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A96881D0-8D5B-81AB-8D90-77A676BD576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0E530997-53F9-0FF4-C988-B19968BEFABB}"/>
              </a:ext>
            </a:extLst>
          </p:cNvPr>
          <p:cNvSpPr>
            <a:spLocks noGrp="1"/>
          </p:cNvSpPr>
          <p:nvPr>
            <p:ph type="dt" sz="half" idx="10"/>
          </p:nvPr>
        </p:nvSpPr>
        <p:spPr/>
        <p:txBody>
          <a:bodyPr/>
          <a:lstStyle/>
          <a:p>
            <a:fld id="{010CACF3-1767-437A-9DD8-4D02EFF049A0}" type="datetimeFigureOut">
              <a:rPr lang="el-GR" smtClean="0"/>
              <a:t>16/10/2026</a:t>
            </a:fld>
            <a:endParaRPr lang="el-GR"/>
          </a:p>
        </p:txBody>
      </p:sp>
      <p:sp>
        <p:nvSpPr>
          <p:cNvPr id="5" name="Θέση υποσέλιδου 4">
            <a:extLst>
              <a:ext uri="{FF2B5EF4-FFF2-40B4-BE49-F238E27FC236}">
                <a16:creationId xmlns:a16="http://schemas.microsoft.com/office/drawing/2014/main" id="{452F213D-A9F5-FED0-AF49-C720541727F2}"/>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5AB5DB9B-3D5F-3819-2EC6-F7B1C85C5F6C}"/>
              </a:ext>
            </a:extLst>
          </p:cNvPr>
          <p:cNvSpPr>
            <a:spLocks noGrp="1"/>
          </p:cNvSpPr>
          <p:nvPr>
            <p:ph type="sldNum" sz="quarter" idx="12"/>
          </p:nvPr>
        </p:nvSpPr>
        <p:spPr/>
        <p:txBody>
          <a:bodyPr/>
          <a:lstStyle/>
          <a:p>
            <a:fld id="{73BCAB69-F1BB-4AFB-BBB2-8C9A31EF0174}" type="slidenum">
              <a:rPr lang="el-GR" smtClean="0"/>
              <a:t>‹#›</a:t>
            </a:fld>
            <a:endParaRPr lang="el-GR"/>
          </a:p>
        </p:txBody>
      </p:sp>
    </p:spTree>
    <p:extLst>
      <p:ext uri="{BB962C8B-B14F-4D97-AF65-F5344CB8AC3E}">
        <p14:creationId xmlns:p14="http://schemas.microsoft.com/office/powerpoint/2010/main" val="36816086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29F2AE7-9E8C-2AF9-AC4E-C9484DD48116}"/>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73A9C662-CDCF-BEF0-A89B-9E77EEE99ED8}"/>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5FB24A7E-DA47-1E9D-5680-EB509D94AB1B}"/>
              </a:ext>
            </a:extLst>
          </p:cNvPr>
          <p:cNvSpPr>
            <a:spLocks noGrp="1"/>
          </p:cNvSpPr>
          <p:nvPr>
            <p:ph type="dt" sz="half" idx="10"/>
          </p:nvPr>
        </p:nvSpPr>
        <p:spPr/>
        <p:txBody>
          <a:bodyPr/>
          <a:lstStyle/>
          <a:p>
            <a:fld id="{010CACF3-1767-437A-9DD8-4D02EFF049A0}" type="datetimeFigureOut">
              <a:rPr lang="el-GR" smtClean="0"/>
              <a:t>16/10/2026</a:t>
            </a:fld>
            <a:endParaRPr lang="el-GR"/>
          </a:p>
        </p:txBody>
      </p:sp>
      <p:sp>
        <p:nvSpPr>
          <p:cNvPr id="5" name="Θέση υποσέλιδου 4">
            <a:extLst>
              <a:ext uri="{FF2B5EF4-FFF2-40B4-BE49-F238E27FC236}">
                <a16:creationId xmlns:a16="http://schemas.microsoft.com/office/drawing/2014/main" id="{1527ED51-064E-E93B-DED5-E33A9EEE7459}"/>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98BA6E9B-E495-BC35-4046-5985D2BC160A}"/>
              </a:ext>
            </a:extLst>
          </p:cNvPr>
          <p:cNvSpPr>
            <a:spLocks noGrp="1"/>
          </p:cNvSpPr>
          <p:nvPr>
            <p:ph type="sldNum" sz="quarter" idx="12"/>
          </p:nvPr>
        </p:nvSpPr>
        <p:spPr/>
        <p:txBody>
          <a:bodyPr/>
          <a:lstStyle/>
          <a:p>
            <a:fld id="{73BCAB69-F1BB-4AFB-BBB2-8C9A31EF0174}" type="slidenum">
              <a:rPr lang="el-GR" smtClean="0"/>
              <a:t>‹#›</a:t>
            </a:fld>
            <a:endParaRPr lang="el-GR"/>
          </a:p>
        </p:txBody>
      </p:sp>
    </p:spTree>
    <p:extLst>
      <p:ext uri="{BB962C8B-B14F-4D97-AF65-F5344CB8AC3E}">
        <p14:creationId xmlns:p14="http://schemas.microsoft.com/office/powerpoint/2010/main" val="40691314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BEC558A-0896-4E73-4370-17FEB291FB81}"/>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45F195F3-EECC-59AE-09CE-912EDD30D0E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16A158E1-36B5-8111-E8B8-E5AF9ACBE358}"/>
              </a:ext>
            </a:extLst>
          </p:cNvPr>
          <p:cNvSpPr>
            <a:spLocks noGrp="1"/>
          </p:cNvSpPr>
          <p:nvPr>
            <p:ph type="dt" sz="half" idx="10"/>
          </p:nvPr>
        </p:nvSpPr>
        <p:spPr/>
        <p:txBody>
          <a:bodyPr/>
          <a:lstStyle/>
          <a:p>
            <a:fld id="{010CACF3-1767-437A-9DD8-4D02EFF049A0}" type="datetimeFigureOut">
              <a:rPr lang="el-GR" smtClean="0"/>
              <a:t>16/10/2026</a:t>
            </a:fld>
            <a:endParaRPr lang="el-GR"/>
          </a:p>
        </p:txBody>
      </p:sp>
      <p:sp>
        <p:nvSpPr>
          <p:cNvPr id="5" name="Θέση υποσέλιδου 4">
            <a:extLst>
              <a:ext uri="{FF2B5EF4-FFF2-40B4-BE49-F238E27FC236}">
                <a16:creationId xmlns:a16="http://schemas.microsoft.com/office/drawing/2014/main" id="{0FC631F5-C6F9-E33E-FD0E-E4F7CC7146D4}"/>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F5274588-8468-7A10-B9F2-37BFF42E412D}"/>
              </a:ext>
            </a:extLst>
          </p:cNvPr>
          <p:cNvSpPr>
            <a:spLocks noGrp="1"/>
          </p:cNvSpPr>
          <p:nvPr>
            <p:ph type="sldNum" sz="quarter" idx="12"/>
          </p:nvPr>
        </p:nvSpPr>
        <p:spPr/>
        <p:txBody>
          <a:bodyPr/>
          <a:lstStyle/>
          <a:p>
            <a:fld id="{73BCAB69-F1BB-4AFB-BBB2-8C9A31EF0174}" type="slidenum">
              <a:rPr lang="el-GR" smtClean="0"/>
              <a:t>‹#›</a:t>
            </a:fld>
            <a:endParaRPr lang="el-GR"/>
          </a:p>
        </p:txBody>
      </p:sp>
    </p:spTree>
    <p:extLst>
      <p:ext uri="{BB962C8B-B14F-4D97-AF65-F5344CB8AC3E}">
        <p14:creationId xmlns:p14="http://schemas.microsoft.com/office/powerpoint/2010/main" val="38244650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7E12AC0-217F-7D84-EFB9-31124E21673A}"/>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2380A456-6032-ADD2-BF27-5142B14361AF}"/>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776CD106-770F-01FA-F5B9-DDCE4B34E2D6}"/>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8C11027F-CFA4-AAFB-4C88-276E730CB12D}"/>
              </a:ext>
            </a:extLst>
          </p:cNvPr>
          <p:cNvSpPr>
            <a:spLocks noGrp="1"/>
          </p:cNvSpPr>
          <p:nvPr>
            <p:ph type="dt" sz="half" idx="10"/>
          </p:nvPr>
        </p:nvSpPr>
        <p:spPr/>
        <p:txBody>
          <a:bodyPr/>
          <a:lstStyle/>
          <a:p>
            <a:fld id="{010CACF3-1767-437A-9DD8-4D02EFF049A0}" type="datetimeFigureOut">
              <a:rPr lang="el-GR" smtClean="0"/>
              <a:t>16/10/2026</a:t>
            </a:fld>
            <a:endParaRPr lang="el-GR"/>
          </a:p>
        </p:txBody>
      </p:sp>
      <p:sp>
        <p:nvSpPr>
          <p:cNvPr id="6" name="Θέση υποσέλιδου 5">
            <a:extLst>
              <a:ext uri="{FF2B5EF4-FFF2-40B4-BE49-F238E27FC236}">
                <a16:creationId xmlns:a16="http://schemas.microsoft.com/office/drawing/2014/main" id="{BA1E881F-9F43-8773-C654-30372E86410B}"/>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8292528F-92A7-F9F4-2DFA-F6560E55C547}"/>
              </a:ext>
            </a:extLst>
          </p:cNvPr>
          <p:cNvSpPr>
            <a:spLocks noGrp="1"/>
          </p:cNvSpPr>
          <p:nvPr>
            <p:ph type="sldNum" sz="quarter" idx="12"/>
          </p:nvPr>
        </p:nvSpPr>
        <p:spPr/>
        <p:txBody>
          <a:bodyPr/>
          <a:lstStyle/>
          <a:p>
            <a:fld id="{73BCAB69-F1BB-4AFB-BBB2-8C9A31EF0174}" type="slidenum">
              <a:rPr lang="el-GR" smtClean="0"/>
              <a:t>‹#›</a:t>
            </a:fld>
            <a:endParaRPr lang="el-GR"/>
          </a:p>
        </p:txBody>
      </p:sp>
    </p:spTree>
    <p:extLst>
      <p:ext uri="{BB962C8B-B14F-4D97-AF65-F5344CB8AC3E}">
        <p14:creationId xmlns:p14="http://schemas.microsoft.com/office/powerpoint/2010/main" val="27407281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DC2FC36-931C-08BD-069F-1EA84B91272A}"/>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079026E3-2778-4863-6B73-8E9E71B2BFA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78541392-56EE-4570-2AAD-DA2C89CAFDBA}"/>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D4992F97-2BC0-5672-DFE7-47D808567B1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5B377A6E-BB6E-1E98-34BE-F6F39C3AA471}"/>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977048DE-487C-D2F9-16D2-465CA346251F}"/>
              </a:ext>
            </a:extLst>
          </p:cNvPr>
          <p:cNvSpPr>
            <a:spLocks noGrp="1"/>
          </p:cNvSpPr>
          <p:nvPr>
            <p:ph type="dt" sz="half" idx="10"/>
          </p:nvPr>
        </p:nvSpPr>
        <p:spPr/>
        <p:txBody>
          <a:bodyPr/>
          <a:lstStyle/>
          <a:p>
            <a:fld id="{010CACF3-1767-437A-9DD8-4D02EFF049A0}" type="datetimeFigureOut">
              <a:rPr lang="el-GR" smtClean="0"/>
              <a:t>16/10/2026</a:t>
            </a:fld>
            <a:endParaRPr lang="el-GR"/>
          </a:p>
        </p:txBody>
      </p:sp>
      <p:sp>
        <p:nvSpPr>
          <p:cNvPr id="8" name="Θέση υποσέλιδου 7">
            <a:extLst>
              <a:ext uri="{FF2B5EF4-FFF2-40B4-BE49-F238E27FC236}">
                <a16:creationId xmlns:a16="http://schemas.microsoft.com/office/drawing/2014/main" id="{B3F9E26D-1183-3E70-8BFC-14F6B389BC66}"/>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C079F974-6C2F-BC8A-FD8B-BD70BFDA69C5}"/>
              </a:ext>
            </a:extLst>
          </p:cNvPr>
          <p:cNvSpPr>
            <a:spLocks noGrp="1"/>
          </p:cNvSpPr>
          <p:nvPr>
            <p:ph type="sldNum" sz="quarter" idx="12"/>
          </p:nvPr>
        </p:nvSpPr>
        <p:spPr/>
        <p:txBody>
          <a:bodyPr/>
          <a:lstStyle/>
          <a:p>
            <a:fld id="{73BCAB69-F1BB-4AFB-BBB2-8C9A31EF0174}" type="slidenum">
              <a:rPr lang="el-GR" smtClean="0"/>
              <a:t>‹#›</a:t>
            </a:fld>
            <a:endParaRPr lang="el-GR"/>
          </a:p>
        </p:txBody>
      </p:sp>
    </p:spTree>
    <p:extLst>
      <p:ext uri="{BB962C8B-B14F-4D97-AF65-F5344CB8AC3E}">
        <p14:creationId xmlns:p14="http://schemas.microsoft.com/office/powerpoint/2010/main" val="8724494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D34B8ED-21B2-3947-3779-AEDDB254E34D}"/>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554AE293-B21D-3EAD-CB70-5EF22B120826}"/>
              </a:ext>
            </a:extLst>
          </p:cNvPr>
          <p:cNvSpPr>
            <a:spLocks noGrp="1"/>
          </p:cNvSpPr>
          <p:nvPr>
            <p:ph type="dt" sz="half" idx="10"/>
          </p:nvPr>
        </p:nvSpPr>
        <p:spPr/>
        <p:txBody>
          <a:bodyPr/>
          <a:lstStyle/>
          <a:p>
            <a:fld id="{010CACF3-1767-437A-9DD8-4D02EFF049A0}" type="datetimeFigureOut">
              <a:rPr lang="el-GR" smtClean="0"/>
              <a:t>16/10/2026</a:t>
            </a:fld>
            <a:endParaRPr lang="el-GR"/>
          </a:p>
        </p:txBody>
      </p:sp>
      <p:sp>
        <p:nvSpPr>
          <p:cNvPr id="4" name="Θέση υποσέλιδου 3">
            <a:extLst>
              <a:ext uri="{FF2B5EF4-FFF2-40B4-BE49-F238E27FC236}">
                <a16:creationId xmlns:a16="http://schemas.microsoft.com/office/drawing/2014/main" id="{7695002D-24AF-0B09-29BC-0CF93C65B3E4}"/>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833081D9-EACC-DC22-6C19-2AA6BA783797}"/>
              </a:ext>
            </a:extLst>
          </p:cNvPr>
          <p:cNvSpPr>
            <a:spLocks noGrp="1"/>
          </p:cNvSpPr>
          <p:nvPr>
            <p:ph type="sldNum" sz="quarter" idx="12"/>
          </p:nvPr>
        </p:nvSpPr>
        <p:spPr/>
        <p:txBody>
          <a:bodyPr/>
          <a:lstStyle/>
          <a:p>
            <a:fld id="{73BCAB69-F1BB-4AFB-BBB2-8C9A31EF0174}" type="slidenum">
              <a:rPr lang="el-GR" smtClean="0"/>
              <a:t>‹#›</a:t>
            </a:fld>
            <a:endParaRPr lang="el-GR"/>
          </a:p>
        </p:txBody>
      </p:sp>
    </p:spTree>
    <p:extLst>
      <p:ext uri="{BB962C8B-B14F-4D97-AF65-F5344CB8AC3E}">
        <p14:creationId xmlns:p14="http://schemas.microsoft.com/office/powerpoint/2010/main" val="10054460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A49F6825-2FB1-E7A8-A60F-4BAEA19F239C}"/>
              </a:ext>
            </a:extLst>
          </p:cNvPr>
          <p:cNvSpPr>
            <a:spLocks noGrp="1"/>
          </p:cNvSpPr>
          <p:nvPr>
            <p:ph type="dt" sz="half" idx="10"/>
          </p:nvPr>
        </p:nvSpPr>
        <p:spPr/>
        <p:txBody>
          <a:bodyPr/>
          <a:lstStyle/>
          <a:p>
            <a:fld id="{010CACF3-1767-437A-9DD8-4D02EFF049A0}" type="datetimeFigureOut">
              <a:rPr lang="el-GR" smtClean="0"/>
              <a:t>16/10/2026</a:t>
            </a:fld>
            <a:endParaRPr lang="el-GR"/>
          </a:p>
        </p:txBody>
      </p:sp>
      <p:sp>
        <p:nvSpPr>
          <p:cNvPr id="3" name="Θέση υποσέλιδου 2">
            <a:extLst>
              <a:ext uri="{FF2B5EF4-FFF2-40B4-BE49-F238E27FC236}">
                <a16:creationId xmlns:a16="http://schemas.microsoft.com/office/drawing/2014/main" id="{BF4419ED-BF7C-0401-CC05-31DA6E52307D}"/>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64978DB9-BCC5-E772-3C0E-833121FF94DF}"/>
              </a:ext>
            </a:extLst>
          </p:cNvPr>
          <p:cNvSpPr>
            <a:spLocks noGrp="1"/>
          </p:cNvSpPr>
          <p:nvPr>
            <p:ph type="sldNum" sz="quarter" idx="12"/>
          </p:nvPr>
        </p:nvSpPr>
        <p:spPr/>
        <p:txBody>
          <a:bodyPr/>
          <a:lstStyle/>
          <a:p>
            <a:fld id="{73BCAB69-F1BB-4AFB-BBB2-8C9A31EF0174}" type="slidenum">
              <a:rPr lang="el-GR" smtClean="0"/>
              <a:t>‹#›</a:t>
            </a:fld>
            <a:endParaRPr lang="el-GR"/>
          </a:p>
        </p:txBody>
      </p:sp>
    </p:spTree>
    <p:extLst>
      <p:ext uri="{BB962C8B-B14F-4D97-AF65-F5344CB8AC3E}">
        <p14:creationId xmlns:p14="http://schemas.microsoft.com/office/powerpoint/2010/main" val="20957773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90F50A3-6C2B-64F8-FBC0-F18D6612DE9E}"/>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BB6202A3-383A-73B2-DF75-196F0DFA362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8250C540-D0B5-1C62-D1D0-398C345679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4D76E10F-1083-D750-3570-1266B53DB3E3}"/>
              </a:ext>
            </a:extLst>
          </p:cNvPr>
          <p:cNvSpPr>
            <a:spLocks noGrp="1"/>
          </p:cNvSpPr>
          <p:nvPr>
            <p:ph type="dt" sz="half" idx="10"/>
          </p:nvPr>
        </p:nvSpPr>
        <p:spPr/>
        <p:txBody>
          <a:bodyPr/>
          <a:lstStyle/>
          <a:p>
            <a:fld id="{010CACF3-1767-437A-9DD8-4D02EFF049A0}" type="datetimeFigureOut">
              <a:rPr lang="el-GR" smtClean="0"/>
              <a:t>16/10/2026</a:t>
            </a:fld>
            <a:endParaRPr lang="el-GR"/>
          </a:p>
        </p:txBody>
      </p:sp>
      <p:sp>
        <p:nvSpPr>
          <p:cNvPr id="6" name="Θέση υποσέλιδου 5">
            <a:extLst>
              <a:ext uri="{FF2B5EF4-FFF2-40B4-BE49-F238E27FC236}">
                <a16:creationId xmlns:a16="http://schemas.microsoft.com/office/drawing/2014/main" id="{9240E512-757B-0A16-6BC7-959B11B214CB}"/>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7B6514F3-4AFF-D084-7B1D-47CFBEDBD698}"/>
              </a:ext>
            </a:extLst>
          </p:cNvPr>
          <p:cNvSpPr>
            <a:spLocks noGrp="1"/>
          </p:cNvSpPr>
          <p:nvPr>
            <p:ph type="sldNum" sz="quarter" idx="12"/>
          </p:nvPr>
        </p:nvSpPr>
        <p:spPr/>
        <p:txBody>
          <a:bodyPr/>
          <a:lstStyle/>
          <a:p>
            <a:fld id="{73BCAB69-F1BB-4AFB-BBB2-8C9A31EF0174}" type="slidenum">
              <a:rPr lang="el-GR" smtClean="0"/>
              <a:t>‹#›</a:t>
            </a:fld>
            <a:endParaRPr lang="el-GR"/>
          </a:p>
        </p:txBody>
      </p:sp>
    </p:spTree>
    <p:extLst>
      <p:ext uri="{BB962C8B-B14F-4D97-AF65-F5344CB8AC3E}">
        <p14:creationId xmlns:p14="http://schemas.microsoft.com/office/powerpoint/2010/main" val="36572808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68E4557-7CED-5031-D667-19FBF007E9C8}"/>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8C462DD7-7AFF-DF3F-054A-D0FE9FCD61D5}"/>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34AD1CE3-8C32-2B2A-5EE4-CC242A5DC5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FB8B53B7-41C0-A0C5-88CF-CEF6FDCBDCBD}"/>
              </a:ext>
            </a:extLst>
          </p:cNvPr>
          <p:cNvSpPr>
            <a:spLocks noGrp="1"/>
          </p:cNvSpPr>
          <p:nvPr>
            <p:ph type="dt" sz="half" idx="10"/>
          </p:nvPr>
        </p:nvSpPr>
        <p:spPr/>
        <p:txBody>
          <a:bodyPr/>
          <a:lstStyle/>
          <a:p>
            <a:fld id="{010CACF3-1767-437A-9DD8-4D02EFF049A0}" type="datetimeFigureOut">
              <a:rPr lang="el-GR" smtClean="0"/>
              <a:t>16/10/2026</a:t>
            </a:fld>
            <a:endParaRPr lang="el-GR"/>
          </a:p>
        </p:txBody>
      </p:sp>
      <p:sp>
        <p:nvSpPr>
          <p:cNvPr id="6" name="Θέση υποσέλιδου 5">
            <a:extLst>
              <a:ext uri="{FF2B5EF4-FFF2-40B4-BE49-F238E27FC236}">
                <a16:creationId xmlns:a16="http://schemas.microsoft.com/office/drawing/2014/main" id="{E72C8737-EA15-30A2-D79D-7BFE1665F2BB}"/>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CFA731B9-C03D-260A-9ABD-CD2F403CB914}"/>
              </a:ext>
            </a:extLst>
          </p:cNvPr>
          <p:cNvSpPr>
            <a:spLocks noGrp="1"/>
          </p:cNvSpPr>
          <p:nvPr>
            <p:ph type="sldNum" sz="quarter" idx="12"/>
          </p:nvPr>
        </p:nvSpPr>
        <p:spPr/>
        <p:txBody>
          <a:bodyPr/>
          <a:lstStyle/>
          <a:p>
            <a:fld id="{73BCAB69-F1BB-4AFB-BBB2-8C9A31EF0174}" type="slidenum">
              <a:rPr lang="el-GR" smtClean="0"/>
              <a:t>‹#›</a:t>
            </a:fld>
            <a:endParaRPr lang="el-GR"/>
          </a:p>
        </p:txBody>
      </p:sp>
    </p:spTree>
    <p:extLst>
      <p:ext uri="{BB962C8B-B14F-4D97-AF65-F5344CB8AC3E}">
        <p14:creationId xmlns:p14="http://schemas.microsoft.com/office/powerpoint/2010/main" val="2314550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6AEE232-6E0D-B02B-9174-3A3A6D70D571}"/>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834789DA-53CC-1CF7-D379-A21695698098}"/>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464C4EC6-AE2B-5B89-F85A-1686DAB72F9E}"/>
              </a:ext>
            </a:extLst>
          </p:cNvPr>
          <p:cNvSpPr>
            <a:spLocks noGrp="1"/>
          </p:cNvSpPr>
          <p:nvPr>
            <p:ph type="dt" sz="half" idx="10"/>
          </p:nvPr>
        </p:nvSpPr>
        <p:spPr/>
        <p:txBody>
          <a:bodyPr/>
          <a:lstStyle/>
          <a:p>
            <a:fld id="{010CACF3-1767-437A-9DD8-4D02EFF049A0}" type="datetimeFigureOut">
              <a:rPr lang="el-GR" smtClean="0"/>
              <a:t>16/10/2026</a:t>
            </a:fld>
            <a:endParaRPr lang="el-GR"/>
          </a:p>
        </p:txBody>
      </p:sp>
      <p:sp>
        <p:nvSpPr>
          <p:cNvPr id="5" name="Θέση υποσέλιδου 4">
            <a:extLst>
              <a:ext uri="{FF2B5EF4-FFF2-40B4-BE49-F238E27FC236}">
                <a16:creationId xmlns:a16="http://schemas.microsoft.com/office/drawing/2014/main" id="{9A6D98FE-C375-6087-2DE8-C21CAFEBCE69}"/>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2C1146D2-6B71-A1C3-8A73-011CB4E59AF3}"/>
              </a:ext>
            </a:extLst>
          </p:cNvPr>
          <p:cNvSpPr>
            <a:spLocks noGrp="1"/>
          </p:cNvSpPr>
          <p:nvPr>
            <p:ph type="sldNum" sz="quarter" idx="12"/>
          </p:nvPr>
        </p:nvSpPr>
        <p:spPr/>
        <p:txBody>
          <a:bodyPr/>
          <a:lstStyle/>
          <a:p>
            <a:fld id="{73BCAB69-F1BB-4AFB-BBB2-8C9A31EF0174}" type="slidenum">
              <a:rPr lang="el-GR" smtClean="0"/>
              <a:t>‹#›</a:t>
            </a:fld>
            <a:endParaRPr lang="el-GR"/>
          </a:p>
        </p:txBody>
      </p:sp>
    </p:spTree>
    <p:extLst>
      <p:ext uri="{BB962C8B-B14F-4D97-AF65-F5344CB8AC3E}">
        <p14:creationId xmlns:p14="http://schemas.microsoft.com/office/powerpoint/2010/main" val="39413090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2A1111E4-A4BA-931F-0F2C-6E239CD6AB0A}"/>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0B231056-3301-ECC9-A36B-F7DAE87CCCCF}"/>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873DD37A-B9B9-09CC-70A5-42D87EF4FAA1}"/>
              </a:ext>
            </a:extLst>
          </p:cNvPr>
          <p:cNvSpPr>
            <a:spLocks noGrp="1"/>
          </p:cNvSpPr>
          <p:nvPr>
            <p:ph type="dt" sz="half" idx="10"/>
          </p:nvPr>
        </p:nvSpPr>
        <p:spPr/>
        <p:txBody>
          <a:bodyPr/>
          <a:lstStyle/>
          <a:p>
            <a:fld id="{010CACF3-1767-437A-9DD8-4D02EFF049A0}" type="datetimeFigureOut">
              <a:rPr lang="el-GR" smtClean="0"/>
              <a:t>16/10/2026</a:t>
            </a:fld>
            <a:endParaRPr lang="el-GR"/>
          </a:p>
        </p:txBody>
      </p:sp>
      <p:sp>
        <p:nvSpPr>
          <p:cNvPr id="5" name="Θέση υποσέλιδου 4">
            <a:extLst>
              <a:ext uri="{FF2B5EF4-FFF2-40B4-BE49-F238E27FC236}">
                <a16:creationId xmlns:a16="http://schemas.microsoft.com/office/drawing/2014/main" id="{CB7D2A84-A79A-2FC9-46F7-16883C753578}"/>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0404B418-89E4-8BDE-16EF-8339FBCCF948}"/>
              </a:ext>
            </a:extLst>
          </p:cNvPr>
          <p:cNvSpPr>
            <a:spLocks noGrp="1"/>
          </p:cNvSpPr>
          <p:nvPr>
            <p:ph type="sldNum" sz="quarter" idx="12"/>
          </p:nvPr>
        </p:nvSpPr>
        <p:spPr/>
        <p:txBody>
          <a:bodyPr/>
          <a:lstStyle/>
          <a:p>
            <a:fld id="{73BCAB69-F1BB-4AFB-BBB2-8C9A31EF0174}" type="slidenum">
              <a:rPr lang="el-GR" smtClean="0"/>
              <a:t>‹#›</a:t>
            </a:fld>
            <a:endParaRPr lang="el-GR"/>
          </a:p>
        </p:txBody>
      </p:sp>
    </p:spTree>
    <p:extLst>
      <p:ext uri="{BB962C8B-B14F-4D97-AF65-F5344CB8AC3E}">
        <p14:creationId xmlns:p14="http://schemas.microsoft.com/office/powerpoint/2010/main" val="7666473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8988347F-A8EA-32F9-A704-FFB1B625538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D1C275A5-54A6-E0CD-FEBF-403A125EF0F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D20E218B-771B-CEFC-26FA-71DA31FD82F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10CACF3-1767-437A-9DD8-4D02EFF049A0}" type="datetimeFigureOut">
              <a:rPr lang="el-GR" smtClean="0"/>
              <a:t>16/10/2026</a:t>
            </a:fld>
            <a:endParaRPr lang="el-GR"/>
          </a:p>
        </p:txBody>
      </p:sp>
      <p:sp>
        <p:nvSpPr>
          <p:cNvPr id="5" name="Θέση υποσέλιδου 4">
            <a:extLst>
              <a:ext uri="{FF2B5EF4-FFF2-40B4-BE49-F238E27FC236}">
                <a16:creationId xmlns:a16="http://schemas.microsoft.com/office/drawing/2014/main" id="{E8C3C50B-E711-3C9A-3EB3-AEDD304B401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15C84741-8D01-2738-9F10-82331617FE0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3BCAB69-F1BB-4AFB-BBB2-8C9A31EF0174}" type="slidenum">
              <a:rPr lang="el-GR" smtClean="0"/>
              <a:t>‹#›</a:t>
            </a:fld>
            <a:endParaRPr lang="el-GR"/>
          </a:p>
        </p:txBody>
      </p:sp>
    </p:spTree>
    <p:extLst>
      <p:ext uri="{BB962C8B-B14F-4D97-AF65-F5344CB8AC3E}">
        <p14:creationId xmlns:p14="http://schemas.microsoft.com/office/powerpoint/2010/main" val="25560511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CB8F1E9-F678-AD61-A1C3-62607B262A2F}"/>
              </a:ext>
            </a:extLst>
          </p:cNvPr>
          <p:cNvSpPr>
            <a:spLocks noGrp="1"/>
          </p:cNvSpPr>
          <p:nvPr>
            <p:ph type="ctrTitle"/>
          </p:nvPr>
        </p:nvSpPr>
        <p:spPr>
          <a:xfrm>
            <a:off x="0" y="0"/>
            <a:ext cx="12192000" cy="4991100"/>
          </a:xfrm>
        </p:spPr>
        <p:txBody>
          <a:bodyPr>
            <a:normAutofit/>
          </a:bodyPr>
          <a:lstStyle/>
          <a:p>
            <a:r>
              <a:rPr lang="el-GR" b="1" dirty="0"/>
              <a:t>Ενοριακή διοίκηση και οργάνωση</a:t>
            </a:r>
            <a:br>
              <a:rPr lang="el-GR" sz="4800" dirty="0"/>
            </a:br>
            <a:r>
              <a:rPr lang="el-GR" sz="4800" dirty="0">
                <a:solidFill>
                  <a:srgbClr val="FF0000"/>
                </a:solidFill>
              </a:rPr>
              <a:t>Από το βιβλίο του </a:t>
            </a:r>
            <a:r>
              <a:rPr lang="el-GR" sz="4800" dirty="0" err="1">
                <a:solidFill>
                  <a:srgbClr val="FF0000"/>
                </a:solidFill>
              </a:rPr>
              <a:t>μητροπολίτου</a:t>
            </a:r>
            <a:r>
              <a:rPr lang="el-GR" sz="4800" dirty="0">
                <a:solidFill>
                  <a:srgbClr val="FF0000"/>
                </a:solidFill>
              </a:rPr>
              <a:t> Μεσσηνίας κ.κ. Χρυσοστόμου Σαββάτου, </a:t>
            </a:r>
            <a:r>
              <a:rPr lang="el-GR" sz="4800" i="1" dirty="0">
                <a:solidFill>
                  <a:srgbClr val="FF0000"/>
                </a:solidFill>
              </a:rPr>
              <a:t>Η Αγία και Μεγάλη Σύνοδος της Ορθοδόξου Εκκλησίας </a:t>
            </a:r>
            <a:r>
              <a:rPr lang="el-GR" sz="4800" i="1" dirty="0" err="1">
                <a:solidFill>
                  <a:srgbClr val="FF0000"/>
                </a:solidFill>
              </a:rPr>
              <a:t>έκφρασις</a:t>
            </a:r>
            <a:r>
              <a:rPr lang="el-GR" sz="4800" i="1" dirty="0">
                <a:solidFill>
                  <a:srgbClr val="FF0000"/>
                </a:solidFill>
              </a:rPr>
              <a:t> της συνοδικής αυτοσυνειδησίας της Ορθοδόξου Εκκλησίας</a:t>
            </a:r>
            <a:r>
              <a:rPr lang="el-GR" sz="4800" dirty="0">
                <a:solidFill>
                  <a:srgbClr val="FF0000"/>
                </a:solidFill>
              </a:rPr>
              <a:t>, Αθήνα 2017, σσ. 9-74</a:t>
            </a:r>
          </a:p>
        </p:txBody>
      </p:sp>
      <p:sp>
        <p:nvSpPr>
          <p:cNvPr id="3" name="Υπότιτλος 2">
            <a:extLst>
              <a:ext uri="{FF2B5EF4-FFF2-40B4-BE49-F238E27FC236}">
                <a16:creationId xmlns:a16="http://schemas.microsoft.com/office/drawing/2014/main" id="{BE426252-9F21-4BA4-6755-62674746C269}"/>
              </a:ext>
            </a:extLst>
          </p:cNvPr>
          <p:cNvSpPr>
            <a:spLocks noGrp="1"/>
          </p:cNvSpPr>
          <p:nvPr>
            <p:ph type="subTitle" idx="1"/>
          </p:nvPr>
        </p:nvSpPr>
        <p:spPr>
          <a:xfrm>
            <a:off x="1524000" y="5140326"/>
            <a:ext cx="9144000" cy="1655762"/>
          </a:xfrm>
        </p:spPr>
        <p:txBody>
          <a:bodyPr>
            <a:normAutofit lnSpcReduction="10000"/>
          </a:bodyPr>
          <a:lstStyle/>
          <a:p>
            <a:endParaRPr lang="el-GR" dirty="0"/>
          </a:p>
          <a:p>
            <a:r>
              <a:rPr lang="el-GR" dirty="0"/>
              <a:t>ΜΑΡΙΑ ΚΑΡΑΜΠΕΛΙΑ</a:t>
            </a:r>
          </a:p>
          <a:p>
            <a:r>
              <a:rPr lang="el-GR" dirty="0"/>
              <a:t>Ε΄ ΞΑΜΗΝΟ</a:t>
            </a:r>
          </a:p>
          <a:p>
            <a:r>
              <a:rPr lang="el-GR" dirty="0"/>
              <a:t>ΑΕΑΑ</a:t>
            </a:r>
          </a:p>
        </p:txBody>
      </p:sp>
    </p:spTree>
    <p:extLst>
      <p:ext uri="{BB962C8B-B14F-4D97-AF65-F5344CB8AC3E}">
        <p14:creationId xmlns:p14="http://schemas.microsoft.com/office/powerpoint/2010/main" val="38093184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EC6AD17-D144-E97D-7238-5EC62AC224D3}"/>
              </a:ext>
            </a:extLst>
          </p:cNvPr>
          <p:cNvSpPr>
            <a:spLocks noGrp="1"/>
          </p:cNvSpPr>
          <p:nvPr>
            <p:ph type="title"/>
          </p:nvPr>
        </p:nvSpPr>
        <p:spPr>
          <a:xfrm>
            <a:off x="752475" y="18256"/>
            <a:ext cx="10515600" cy="772319"/>
          </a:xfrm>
        </p:spPr>
        <p:txBody>
          <a:bodyPr/>
          <a:lstStyle/>
          <a:p>
            <a:pPr algn="ctr"/>
            <a:r>
              <a:rPr lang="el-GR" dirty="0"/>
              <a:t>ΠΡΟΛΟΓΟΣ</a:t>
            </a:r>
          </a:p>
        </p:txBody>
      </p:sp>
      <p:sp>
        <p:nvSpPr>
          <p:cNvPr id="3" name="Θέση περιεχομένου 2">
            <a:extLst>
              <a:ext uri="{FF2B5EF4-FFF2-40B4-BE49-F238E27FC236}">
                <a16:creationId xmlns:a16="http://schemas.microsoft.com/office/drawing/2014/main" id="{AD176EB6-55D2-610C-B045-0D92EBF25932}"/>
              </a:ext>
            </a:extLst>
          </p:cNvPr>
          <p:cNvSpPr>
            <a:spLocks noGrp="1"/>
          </p:cNvSpPr>
          <p:nvPr>
            <p:ph idx="1"/>
          </p:nvPr>
        </p:nvSpPr>
        <p:spPr>
          <a:xfrm>
            <a:off x="0" y="714374"/>
            <a:ext cx="12192000" cy="6125369"/>
          </a:xfrm>
        </p:spPr>
        <p:txBody>
          <a:bodyPr>
            <a:normAutofit fontScale="92500" lnSpcReduction="10000"/>
          </a:bodyPr>
          <a:lstStyle/>
          <a:p>
            <a:r>
              <a:rPr lang="el-GR" b="1" dirty="0">
                <a:solidFill>
                  <a:srgbClr val="FF0000"/>
                </a:solidFill>
              </a:rPr>
              <a:t>2016</a:t>
            </a:r>
            <a:r>
              <a:rPr lang="el-GR" dirty="0"/>
              <a:t>: σηματοδοτήθηκε από το σημαντικό γεγονός της </a:t>
            </a:r>
            <a:r>
              <a:rPr lang="el-GR" b="1" dirty="0"/>
              <a:t>συγκλήσεως της Αγίας και Μεγάλης Συνόδου της Ορθοδόξου Εκκλησίας</a:t>
            </a:r>
            <a:r>
              <a:rPr lang="el-GR" dirty="0"/>
              <a:t> (17-26 Ιουνίου, </a:t>
            </a:r>
            <a:r>
              <a:rPr lang="el-GR" dirty="0" err="1"/>
              <a:t>Κολυμπάρι</a:t>
            </a:r>
            <a:r>
              <a:rPr lang="el-GR" dirty="0"/>
              <a:t> Χανίων).</a:t>
            </a:r>
          </a:p>
          <a:p>
            <a:r>
              <a:rPr lang="el-GR" dirty="0"/>
              <a:t>Πραγματοποιήθηκε </a:t>
            </a:r>
            <a:r>
              <a:rPr lang="el-GR" b="1" dirty="0">
                <a:solidFill>
                  <a:srgbClr val="FF0000"/>
                </a:solidFill>
              </a:rPr>
              <a:t>μετά από </a:t>
            </a:r>
            <a:r>
              <a:rPr lang="el-GR" b="1" dirty="0" err="1">
                <a:solidFill>
                  <a:srgbClr val="FF0000"/>
                </a:solidFill>
              </a:rPr>
              <a:t>εκατόν</a:t>
            </a:r>
            <a:r>
              <a:rPr lang="el-GR" b="1" dirty="0">
                <a:solidFill>
                  <a:srgbClr val="FF0000"/>
                </a:solidFill>
              </a:rPr>
              <a:t> τριάντα και πλέον χρόνια </a:t>
            </a:r>
            <a:r>
              <a:rPr lang="el-GR" dirty="0"/>
              <a:t>από την τελευταία </a:t>
            </a:r>
            <a:r>
              <a:rPr lang="el-GR" dirty="0" err="1"/>
              <a:t>Πανορθόδοξη</a:t>
            </a:r>
            <a:r>
              <a:rPr lang="el-GR" dirty="0"/>
              <a:t> Σύνοδο του 1872 κατά του </a:t>
            </a:r>
            <a:r>
              <a:rPr lang="el-GR" dirty="0" err="1"/>
              <a:t>εθνοφυλετισμού</a:t>
            </a:r>
            <a:r>
              <a:rPr lang="el-GR" dirty="0"/>
              <a:t>.</a:t>
            </a:r>
          </a:p>
          <a:p>
            <a:r>
              <a:rPr lang="el-GR" dirty="0"/>
              <a:t>Σφράγισε μία μεγάλη </a:t>
            </a:r>
            <a:r>
              <a:rPr lang="el-GR" dirty="0">
                <a:solidFill>
                  <a:srgbClr val="FF0000"/>
                </a:solidFill>
              </a:rPr>
              <a:t>χρονική περίοδο προετοιμασίας, περίπου εκατό ετών </a:t>
            </a:r>
            <a:r>
              <a:rPr lang="el-GR" dirty="0"/>
              <a:t>από τη σύγκληση του πρώτου </a:t>
            </a:r>
            <a:r>
              <a:rPr lang="el-GR" b="1" dirty="0" err="1"/>
              <a:t>Πανορθόδοξου</a:t>
            </a:r>
            <a:r>
              <a:rPr lang="el-GR" b="1" dirty="0"/>
              <a:t> Συνεδρίου </a:t>
            </a:r>
            <a:r>
              <a:rPr lang="el-GR" dirty="0"/>
              <a:t>κατά το έτος </a:t>
            </a:r>
            <a:r>
              <a:rPr lang="el-GR" b="1" dirty="0"/>
              <a:t>1923</a:t>
            </a:r>
            <a:r>
              <a:rPr lang="el-GR" dirty="0"/>
              <a:t> στην </a:t>
            </a:r>
            <a:r>
              <a:rPr lang="el-GR" b="1" dirty="0"/>
              <a:t>Κωνσταντινούπολη</a:t>
            </a:r>
            <a:r>
              <a:rPr lang="el-GR" dirty="0"/>
              <a:t>.</a:t>
            </a:r>
          </a:p>
          <a:p>
            <a:r>
              <a:rPr lang="el-GR" dirty="0"/>
              <a:t>Το γεγονός αυτό </a:t>
            </a:r>
            <a:r>
              <a:rPr lang="el-GR" dirty="0" err="1"/>
              <a:t>επανέφερε</a:t>
            </a:r>
            <a:r>
              <a:rPr lang="el-GR" dirty="0"/>
              <a:t> στο προσκήνιο των συζητήσεων το ζήτημα της αυτοσυνειδησίας της Αγίας και Μεγάλης Συνόδου ως προς  τη όλη διδασκαλία της ορθόδοξης </a:t>
            </a:r>
            <a:r>
              <a:rPr lang="el-GR" dirty="0" err="1"/>
              <a:t>εκκλησιολογίας</a:t>
            </a:r>
            <a:r>
              <a:rPr lang="el-GR" dirty="0"/>
              <a:t> σχετικά με τη </a:t>
            </a:r>
            <a:r>
              <a:rPr lang="el-GR" dirty="0" err="1"/>
              <a:t>συνοδικότητα</a:t>
            </a:r>
            <a:r>
              <a:rPr lang="el-GR" dirty="0"/>
              <a:t>.</a:t>
            </a:r>
          </a:p>
          <a:p>
            <a:r>
              <a:rPr lang="el-GR" dirty="0"/>
              <a:t>Η Ορθόδοξος Εκκλησία μετά τη διακοπή της ευχαριστιακής κοινωνίας με τις Εκκλησίες της Δύσης, παρέμεινε πιστή στην εφαρμογή της </a:t>
            </a:r>
            <a:r>
              <a:rPr lang="el-GR" dirty="0" err="1"/>
              <a:t>συνοδικότητας</a:t>
            </a:r>
            <a:r>
              <a:rPr lang="el-GR" dirty="0"/>
              <a:t>.</a:t>
            </a:r>
          </a:p>
          <a:p>
            <a:r>
              <a:rPr lang="el-GR" dirty="0"/>
              <a:t>Η Ορθόδοξη Εκκλησία δεν έπαυσε ποτέ να εκφράζει τη συνοδική της αυτοσυνειδησία, γι’ αυτό και έχει ακλόνητη τη συνείδηση ότι αποτελεί την αυθεντική συνέχεια της Μιας, Αγίας, Καθολικής και Αποστολικής Εκκλησίας, ενώ δεν επέτρεψε ποτέ να ατονήσει η συνοδική αυτή συνείδησή της.  </a:t>
            </a:r>
          </a:p>
        </p:txBody>
      </p:sp>
    </p:spTree>
    <p:extLst>
      <p:ext uri="{BB962C8B-B14F-4D97-AF65-F5344CB8AC3E}">
        <p14:creationId xmlns:p14="http://schemas.microsoft.com/office/powerpoint/2010/main" val="19720310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62A33F0-0239-B2CB-51BE-6A1E6CC77149}"/>
              </a:ext>
            </a:extLst>
          </p:cNvPr>
          <p:cNvSpPr>
            <a:spLocks noGrp="1"/>
          </p:cNvSpPr>
          <p:nvPr>
            <p:ph type="title"/>
          </p:nvPr>
        </p:nvSpPr>
        <p:spPr>
          <a:xfrm>
            <a:off x="838200" y="18255"/>
            <a:ext cx="10515600" cy="838995"/>
          </a:xfrm>
        </p:spPr>
        <p:txBody>
          <a:bodyPr/>
          <a:lstStyle/>
          <a:p>
            <a:pPr algn="ctr"/>
            <a:r>
              <a:rPr lang="el-GR" dirty="0"/>
              <a:t>ΠΡΟΛΟΓΟΣ</a:t>
            </a:r>
          </a:p>
        </p:txBody>
      </p:sp>
      <p:sp>
        <p:nvSpPr>
          <p:cNvPr id="3" name="Θέση περιεχομένου 2">
            <a:extLst>
              <a:ext uri="{FF2B5EF4-FFF2-40B4-BE49-F238E27FC236}">
                <a16:creationId xmlns:a16="http://schemas.microsoft.com/office/drawing/2014/main" id="{565364F4-E8DA-7B0B-F830-C86C4A790F5B}"/>
              </a:ext>
            </a:extLst>
          </p:cNvPr>
          <p:cNvSpPr>
            <a:spLocks noGrp="1"/>
          </p:cNvSpPr>
          <p:nvPr>
            <p:ph idx="1"/>
          </p:nvPr>
        </p:nvSpPr>
        <p:spPr>
          <a:xfrm>
            <a:off x="0" y="771525"/>
            <a:ext cx="12192000" cy="6068220"/>
          </a:xfrm>
        </p:spPr>
        <p:txBody>
          <a:bodyPr/>
          <a:lstStyle/>
          <a:p>
            <a:r>
              <a:rPr lang="el-GR" dirty="0"/>
              <a:t>Η Ορθόδοξος Εκκλησία τονίζοντας τη διατήρηση και λειτουργία της </a:t>
            </a:r>
            <a:r>
              <a:rPr lang="el-GR" dirty="0" err="1"/>
              <a:t>συνοδικότητας</a:t>
            </a:r>
            <a:r>
              <a:rPr lang="el-GR" dirty="0"/>
              <a:t>: </a:t>
            </a:r>
          </a:p>
          <a:p>
            <a:pPr>
              <a:buFont typeface="Wingdings" panose="05000000000000000000" pitchFamily="2" charset="2"/>
              <a:buChar char="v"/>
            </a:pPr>
            <a:r>
              <a:rPr lang="el-GR" dirty="0"/>
              <a:t>προβάλλει την </a:t>
            </a:r>
            <a:r>
              <a:rPr lang="el-GR" b="1" dirty="0"/>
              <a:t>ενότητα</a:t>
            </a:r>
            <a:r>
              <a:rPr lang="el-GR" dirty="0"/>
              <a:t> του εκκλησιαστικού σώματος ως γεγονότος κοινωνίας και όχι αθροιστικώς, </a:t>
            </a:r>
          </a:p>
          <a:p>
            <a:pPr>
              <a:buFont typeface="Wingdings" panose="05000000000000000000" pitchFamily="2" charset="2"/>
              <a:buChar char="v"/>
            </a:pPr>
            <a:r>
              <a:rPr lang="el-GR" dirty="0"/>
              <a:t>επιτυγχάνει την </a:t>
            </a:r>
            <a:r>
              <a:rPr lang="el-GR" b="1" dirty="0"/>
              <a:t>αγιότητα</a:t>
            </a:r>
            <a:r>
              <a:rPr lang="el-GR" dirty="0"/>
              <a:t> ως γεγονός υπαρξιακό και όχι ηθικό, </a:t>
            </a:r>
          </a:p>
          <a:p>
            <a:pPr>
              <a:buFont typeface="Wingdings" panose="05000000000000000000" pitchFamily="2" charset="2"/>
              <a:buChar char="v"/>
            </a:pPr>
            <a:r>
              <a:rPr lang="el-GR" dirty="0"/>
              <a:t>εκφράζει την </a:t>
            </a:r>
            <a:r>
              <a:rPr lang="el-GR" b="1" dirty="0"/>
              <a:t>καθολικότητά</a:t>
            </a:r>
            <a:r>
              <a:rPr lang="el-GR" dirty="0"/>
              <a:t> της ως μία κατάσταση σχέσεως και όχι ατομικότητας ή αποκλειστικότητας και </a:t>
            </a:r>
          </a:p>
          <a:p>
            <a:pPr>
              <a:buFont typeface="Wingdings" panose="05000000000000000000" pitchFamily="2" charset="2"/>
              <a:buChar char="v"/>
            </a:pPr>
            <a:r>
              <a:rPr lang="el-GR" dirty="0"/>
              <a:t>διαφυλάσσει την </a:t>
            </a:r>
            <a:r>
              <a:rPr lang="el-GR" b="1" dirty="0" err="1"/>
              <a:t>αποστολικότητά</a:t>
            </a:r>
            <a:r>
              <a:rPr lang="el-GR" dirty="0"/>
              <a:t> της από κάθε μορφή αιρετικής πλάνης ή σχισματικής διάσπασης.</a:t>
            </a:r>
          </a:p>
          <a:p>
            <a:r>
              <a:rPr lang="el-GR" dirty="0"/>
              <a:t>Αυτή η έκφραση της συνοδικής αυτοσυνειδησίας της Ορθοδόξου Εκκλησίας κατανοείται πλήρως ως μία σχέση «</a:t>
            </a:r>
            <a:r>
              <a:rPr lang="el-GR" i="1" dirty="0"/>
              <a:t>πράγματος ταυτότητας</a:t>
            </a:r>
            <a:r>
              <a:rPr lang="el-GR" dirty="0"/>
              <a:t>», γι’ αυτό και ο Ιωάννης Χρυσόστομος τονίζει ότι «</a:t>
            </a:r>
            <a:r>
              <a:rPr lang="el-GR" i="1" dirty="0" err="1"/>
              <a:t>ἐκκλησία</a:t>
            </a:r>
            <a:r>
              <a:rPr lang="el-GR" i="1" dirty="0"/>
              <a:t> γὰρ συστήματος καὶ συνόδου </a:t>
            </a:r>
            <a:r>
              <a:rPr lang="el-GR" i="1" dirty="0" err="1"/>
              <a:t>ἐστιν</a:t>
            </a:r>
            <a:r>
              <a:rPr lang="el-GR" i="1" dirty="0"/>
              <a:t> </a:t>
            </a:r>
            <a:r>
              <a:rPr lang="el-GR" i="1" dirty="0" err="1"/>
              <a:t>ὄνομα</a:t>
            </a:r>
            <a:r>
              <a:rPr lang="el-GR" i="1" dirty="0"/>
              <a:t>»</a:t>
            </a:r>
            <a:r>
              <a:rPr lang="el-GR" dirty="0"/>
              <a:t>.</a:t>
            </a:r>
          </a:p>
        </p:txBody>
      </p:sp>
    </p:spTree>
    <p:extLst>
      <p:ext uri="{BB962C8B-B14F-4D97-AF65-F5344CB8AC3E}">
        <p14:creationId xmlns:p14="http://schemas.microsoft.com/office/powerpoint/2010/main" val="9622545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437A9A6-6589-D3BA-BA4E-50763998EA8B}"/>
              </a:ext>
            </a:extLst>
          </p:cNvPr>
          <p:cNvSpPr>
            <a:spLocks noGrp="1"/>
          </p:cNvSpPr>
          <p:nvPr>
            <p:ph type="title"/>
          </p:nvPr>
        </p:nvSpPr>
        <p:spPr>
          <a:xfrm>
            <a:off x="838200" y="1"/>
            <a:ext cx="10515600" cy="495299"/>
          </a:xfrm>
        </p:spPr>
        <p:txBody>
          <a:bodyPr>
            <a:normAutofit fontScale="90000"/>
          </a:bodyPr>
          <a:lstStyle/>
          <a:p>
            <a:pPr algn="ctr"/>
            <a:r>
              <a:rPr lang="el-GR" dirty="0"/>
              <a:t>ΠΡΟΛΟΓΟΣ</a:t>
            </a:r>
          </a:p>
        </p:txBody>
      </p:sp>
      <p:sp>
        <p:nvSpPr>
          <p:cNvPr id="3" name="Θέση περιεχομένου 2">
            <a:extLst>
              <a:ext uri="{FF2B5EF4-FFF2-40B4-BE49-F238E27FC236}">
                <a16:creationId xmlns:a16="http://schemas.microsoft.com/office/drawing/2014/main" id="{BAE5541A-9626-5B2E-341F-1D4277C2B599}"/>
              </a:ext>
            </a:extLst>
          </p:cNvPr>
          <p:cNvSpPr>
            <a:spLocks noGrp="1"/>
          </p:cNvSpPr>
          <p:nvPr>
            <p:ph idx="1"/>
          </p:nvPr>
        </p:nvSpPr>
        <p:spPr>
          <a:xfrm>
            <a:off x="0" y="400050"/>
            <a:ext cx="12192000" cy="6457949"/>
          </a:xfrm>
        </p:spPr>
        <p:txBody>
          <a:bodyPr>
            <a:normAutofit fontScale="92500" lnSpcReduction="10000"/>
          </a:bodyPr>
          <a:lstStyle/>
          <a:p>
            <a:r>
              <a:rPr lang="el-GR" dirty="0"/>
              <a:t>Η σχέση αυτή Εκκλησίας και Συνόδου κατέστησε τη Σύνοδο:</a:t>
            </a:r>
          </a:p>
          <a:p>
            <a:pPr>
              <a:buFont typeface="Wingdings" panose="05000000000000000000" pitchFamily="2" charset="2"/>
              <a:buChar char="v"/>
            </a:pPr>
            <a:r>
              <a:rPr lang="el-GR" dirty="0"/>
              <a:t>ως τον </a:t>
            </a:r>
            <a:r>
              <a:rPr lang="el-GR" b="1" dirty="0"/>
              <a:t>μοναδικό τρόπο και μέσο εκφράσεως</a:t>
            </a:r>
            <a:r>
              <a:rPr lang="el-GR" dirty="0"/>
              <a:t>, διατυπώσεως και </a:t>
            </a:r>
            <a:r>
              <a:rPr lang="el-GR" dirty="0" err="1"/>
              <a:t>αλαθήτου</a:t>
            </a:r>
            <a:r>
              <a:rPr lang="el-GR" dirty="0"/>
              <a:t> ερμηνείας </a:t>
            </a:r>
            <a:r>
              <a:rPr lang="el-GR" b="1" dirty="0"/>
              <a:t>της πίστεως </a:t>
            </a:r>
            <a:r>
              <a:rPr lang="el-GR" dirty="0"/>
              <a:t>και ταυτόχρονα </a:t>
            </a:r>
          </a:p>
          <a:p>
            <a:pPr>
              <a:buFont typeface="Wingdings" panose="05000000000000000000" pitchFamily="2" charset="2"/>
              <a:buChar char="v"/>
            </a:pPr>
            <a:r>
              <a:rPr lang="el-GR" b="1" dirty="0"/>
              <a:t>διαφυλάξεως της ενότητας της Εκκλησίας</a:t>
            </a:r>
            <a:r>
              <a:rPr lang="el-GR" dirty="0"/>
              <a:t>, γι’ αυτό και μόνο αυτή καθορίζει τα όρια μεταξύ αιρέσεως και Ορθοδοξίας.</a:t>
            </a:r>
          </a:p>
          <a:p>
            <a:r>
              <a:rPr lang="el-GR" dirty="0"/>
              <a:t>Εκτός από τις ιερές Συνόδους κανένας δεν μπορεί να ανακηρύξει ή να χαρακτηρίσει θέσεις ή απόψεις ως αιρετικές ή να διεκδικεί το αλάθητο για τον εαυτό του.</a:t>
            </a:r>
          </a:p>
          <a:p>
            <a:r>
              <a:rPr lang="el-GR" dirty="0"/>
              <a:t>Η </a:t>
            </a:r>
            <a:r>
              <a:rPr lang="el-GR" b="1" dirty="0">
                <a:solidFill>
                  <a:srgbClr val="FF0000"/>
                </a:solidFill>
              </a:rPr>
              <a:t>Β΄ Οικουμενική Σύνοδος</a:t>
            </a:r>
            <a:r>
              <a:rPr lang="el-GR" dirty="0"/>
              <a:t>, τονίζοντας την πρόκληση σχισμάτων και διαιρέσεων στο εκκλησιαστικό σώμα στο όνομα της Ορθοδοξίας, </a:t>
            </a:r>
            <a:r>
              <a:rPr lang="el-GR" b="1" dirty="0">
                <a:solidFill>
                  <a:srgbClr val="FF0000"/>
                </a:solidFill>
              </a:rPr>
              <a:t>κατατάσσει τους σχισματικούς στους αιρετικούς</a:t>
            </a:r>
            <a:r>
              <a:rPr lang="el-GR" dirty="0"/>
              <a:t>, ενώ ο Ιωάννης ο Χρυσόστομος θεωρεί ότι </a:t>
            </a:r>
            <a:r>
              <a:rPr lang="el-GR" u="sng" dirty="0"/>
              <a:t>το σχίσμα προκαλεί το ίδιο κακό όπως και η αίρεση</a:t>
            </a:r>
            <a:r>
              <a:rPr lang="el-GR" dirty="0"/>
              <a:t>.</a:t>
            </a:r>
          </a:p>
          <a:p>
            <a:r>
              <a:rPr lang="el-GR" dirty="0"/>
              <a:t>Η Αγία και Μεγάλη Σύνοδος της Ορθοδόξου Εκκλησίας: </a:t>
            </a:r>
          </a:p>
          <a:p>
            <a:pPr>
              <a:buFont typeface="Wingdings" panose="05000000000000000000" pitchFamily="2" charset="2"/>
              <a:buChar char="v"/>
            </a:pPr>
            <a:r>
              <a:rPr lang="el-GR" dirty="0"/>
              <a:t>αναδεικνύεται ως προς τη λειτουργία της η συνέχεια ολόκληρης της συνοδικής παράδοσης, </a:t>
            </a:r>
          </a:p>
          <a:p>
            <a:pPr>
              <a:buFont typeface="Wingdings" panose="05000000000000000000" pitchFamily="2" charset="2"/>
              <a:buChar char="v"/>
            </a:pPr>
            <a:r>
              <a:rPr lang="el-GR" dirty="0"/>
              <a:t>επιβεβαιώνεται και από την υφιστάμενη κανονική παράδοση και εκκλησιαστική συνείδηση, και μάλιστα σε αναφορά με τη Θεία Ευχαριστία και την όλη μυστηριακή ζωή της Εκκλησίας.</a:t>
            </a:r>
          </a:p>
        </p:txBody>
      </p:sp>
    </p:spTree>
    <p:extLst>
      <p:ext uri="{BB962C8B-B14F-4D97-AF65-F5344CB8AC3E}">
        <p14:creationId xmlns:p14="http://schemas.microsoft.com/office/powerpoint/2010/main" val="5306973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1C1BFC9-8A3E-BECB-2C6E-40191FA2CC41}"/>
              </a:ext>
            </a:extLst>
          </p:cNvPr>
          <p:cNvSpPr>
            <a:spLocks noGrp="1"/>
          </p:cNvSpPr>
          <p:nvPr>
            <p:ph type="title"/>
          </p:nvPr>
        </p:nvSpPr>
        <p:spPr>
          <a:xfrm>
            <a:off x="838200" y="18256"/>
            <a:ext cx="10515600" cy="662782"/>
          </a:xfrm>
        </p:spPr>
        <p:txBody>
          <a:bodyPr>
            <a:normAutofit fontScale="90000"/>
          </a:bodyPr>
          <a:lstStyle/>
          <a:p>
            <a:pPr algn="ctr"/>
            <a:r>
              <a:rPr lang="el-GR" dirty="0"/>
              <a:t>ΠΡΟΛΟΓΟΣ</a:t>
            </a:r>
          </a:p>
        </p:txBody>
      </p:sp>
      <p:sp>
        <p:nvSpPr>
          <p:cNvPr id="3" name="Θέση περιεχομένου 2">
            <a:extLst>
              <a:ext uri="{FF2B5EF4-FFF2-40B4-BE49-F238E27FC236}">
                <a16:creationId xmlns:a16="http://schemas.microsoft.com/office/drawing/2014/main" id="{39386E88-0F7C-3026-8245-464404E4C5E5}"/>
              </a:ext>
            </a:extLst>
          </p:cNvPr>
          <p:cNvSpPr>
            <a:spLocks noGrp="1"/>
          </p:cNvSpPr>
          <p:nvPr>
            <p:ph idx="1"/>
          </p:nvPr>
        </p:nvSpPr>
        <p:spPr>
          <a:xfrm>
            <a:off x="0" y="590550"/>
            <a:ext cx="12192000" cy="6267450"/>
          </a:xfrm>
        </p:spPr>
        <p:txBody>
          <a:bodyPr/>
          <a:lstStyle/>
          <a:p>
            <a:r>
              <a:rPr lang="el-GR" dirty="0"/>
              <a:t>Η Αγία και Μεγάλη Σύνοδος της Ορθοδόξου Εκκλησίας με βάση την παράδοση του </a:t>
            </a:r>
            <a:r>
              <a:rPr lang="el-GR" b="1" dirty="0"/>
              <a:t>34</a:t>
            </a:r>
            <a:r>
              <a:rPr lang="el-GR" b="1" baseline="30000" dirty="0"/>
              <a:t>ου</a:t>
            </a:r>
            <a:r>
              <a:rPr lang="el-GR" b="1" dirty="0"/>
              <a:t> Αποστολικού Κανόνα </a:t>
            </a:r>
            <a:r>
              <a:rPr lang="el-GR" dirty="0"/>
              <a:t>(</a:t>
            </a:r>
            <a:r>
              <a:rPr lang="el-GR" i="1" dirty="0"/>
              <a:t>Τοὺς </a:t>
            </a:r>
            <a:r>
              <a:rPr lang="el-GR" i="1" dirty="0" err="1"/>
              <a:t>ἐπισκόπους</a:t>
            </a:r>
            <a:r>
              <a:rPr lang="el-GR" i="1" dirty="0"/>
              <a:t> </a:t>
            </a:r>
            <a:r>
              <a:rPr lang="el-GR" i="1" dirty="0" err="1"/>
              <a:t>ἑκάστου</a:t>
            </a:r>
            <a:r>
              <a:rPr lang="el-GR" i="1" dirty="0"/>
              <a:t> </a:t>
            </a:r>
            <a:r>
              <a:rPr lang="el-GR" i="1" dirty="0" err="1"/>
              <a:t>ἔθνους</a:t>
            </a:r>
            <a:r>
              <a:rPr lang="el-GR" i="1" dirty="0"/>
              <a:t> εἰδέναι </a:t>
            </a:r>
            <a:r>
              <a:rPr lang="el-GR" i="1" dirty="0" err="1"/>
              <a:t>χρή</a:t>
            </a:r>
            <a:r>
              <a:rPr lang="el-GR" i="1" dirty="0"/>
              <a:t> τὸν ἐν </a:t>
            </a:r>
            <a:r>
              <a:rPr lang="el-GR" i="1" dirty="0" err="1"/>
              <a:t>αὐτοῖς</a:t>
            </a:r>
            <a:r>
              <a:rPr lang="el-GR" i="1" dirty="0"/>
              <a:t> </a:t>
            </a:r>
            <a:r>
              <a:rPr lang="el-GR" i="1" dirty="0" err="1"/>
              <a:t>πρῶτον</a:t>
            </a:r>
            <a:r>
              <a:rPr lang="el-GR" i="1" dirty="0"/>
              <a:t> καὶ </a:t>
            </a:r>
            <a:r>
              <a:rPr lang="el-GR" i="1" dirty="0" err="1"/>
              <a:t>ἡγεῖσθαι</a:t>
            </a:r>
            <a:r>
              <a:rPr lang="el-GR" i="1" dirty="0"/>
              <a:t> </a:t>
            </a:r>
            <a:r>
              <a:rPr lang="el-GR" i="1" dirty="0" err="1"/>
              <a:t>αὐτὸν</a:t>
            </a:r>
            <a:r>
              <a:rPr lang="el-GR" i="1" dirty="0"/>
              <a:t> ὡς κεφαλήν, καὶ μηδέν τι </a:t>
            </a:r>
            <a:r>
              <a:rPr lang="el-GR" i="1" dirty="0" err="1"/>
              <a:t>πράττειν</a:t>
            </a:r>
            <a:r>
              <a:rPr lang="el-GR" i="1" dirty="0"/>
              <a:t> </a:t>
            </a:r>
            <a:r>
              <a:rPr lang="el-GR" i="1" dirty="0" err="1"/>
              <a:t>ἄνευ</a:t>
            </a:r>
            <a:r>
              <a:rPr lang="el-GR" i="1" dirty="0"/>
              <a:t> τῆς </a:t>
            </a:r>
            <a:r>
              <a:rPr lang="el-GR" i="1" dirty="0" err="1"/>
              <a:t>ἐκείνου</a:t>
            </a:r>
            <a:r>
              <a:rPr lang="el-GR" i="1" dirty="0"/>
              <a:t> γνώμης˙ </a:t>
            </a:r>
            <a:r>
              <a:rPr lang="el-GR" i="1" dirty="0" err="1"/>
              <a:t>ἐκείνα</a:t>
            </a:r>
            <a:r>
              <a:rPr lang="el-GR" i="1" dirty="0"/>
              <a:t> δὲ μόνα </a:t>
            </a:r>
            <a:r>
              <a:rPr lang="el-GR" i="1" dirty="0" err="1"/>
              <a:t>πράττειν</a:t>
            </a:r>
            <a:r>
              <a:rPr lang="el-GR" i="1" dirty="0"/>
              <a:t> </a:t>
            </a:r>
            <a:r>
              <a:rPr lang="el-GR" i="1" dirty="0" err="1"/>
              <a:t>ἕκαστον</a:t>
            </a:r>
            <a:r>
              <a:rPr lang="el-GR" i="1" dirty="0"/>
              <a:t>, </a:t>
            </a:r>
            <a:r>
              <a:rPr lang="el-GR" i="1" dirty="0" err="1"/>
              <a:t>ὅσα</a:t>
            </a:r>
            <a:r>
              <a:rPr lang="el-GR" i="1" dirty="0"/>
              <a:t> </a:t>
            </a:r>
            <a:r>
              <a:rPr lang="el-GR" i="1" dirty="0" err="1"/>
              <a:t>τῇ</a:t>
            </a:r>
            <a:r>
              <a:rPr lang="el-GR" i="1" dirty="0"/>
              <a:t> αὐτοῦ </a:t>
            </a:r>
            <a:r>
              <a:rPr lang="el-GR" i="1" dirty="0" err="1"/>
              <a:t>παροικίᾳ</a:t>
            </a:r>
            <a:r>
              <a:rPr lang="el-GR" i="1" dirty="0"/>
              <a:t> </a:t>
            </a:r>
            <a:r>
              <a:rPr lang="el-GR" i="1" dirty="0" err="1"/>
              <a:t>ἐπιβάλλει</a:t>
            </a:r>
            <a:r>
              <a:rPr lang="el-GR" i="1" dirty="0"/>
              <a:t> καὶ </a:t>
            </a:r>
            <a:r>
              <a:rPr lang="el-GR" i="1" dirty="0" err="1"/>
              <a:t>ταῖς</a:t>
            </a:r>
            <a:r>
              <a:rPr lang="el-GR" i="1" dirty="0"/>
              <a:t> </a:t>
            </a:r>
            <a:r>
              <a:rPr lang="el-GR" i="1" dirty="0" err="1"/>
              <a:t>ὑπ</a:t>
            </a:r>
            <a:r>
              <a:rPr lang="el-GR" i="1" dirty="0"/>
              <a:t>' </a:t>
            </a:r>
            <a:r>
              <a:rPr lang="el-GR" i="1" dirty="0" err="1"/>
              <a:t>αὐτὴν</a:t>
            </a:r>
            <a:r>
              <a:rPr lang="el-GR" i="1" dirty="0"/>
              <a:t> </a:t>
            </a:r>
            <a:r>
              <a:rPr lang="el-GR" i="1" dirty="0" err="1"/>
              <a:t>χώραις</a:t>
            </a:r>
            <a:r>
              <a:rPr lang="el-GR" i="1" dirty="0"/>
              <a:t>. </a:t>
            </a:r>
            <a:r>
              <a:rPr lang="el-GR" b="1" i="1" dirty="0">
                <a:solidFill>
                  <a:srgbClr val="FF0000"/>
                </a:solidFill>
              </a:rPr>
              <a:t>Ἀλλὰ </a:t>
            </a:r>
            <a:r>
              <a:rPr lang="el-GR" b="1" i="1" dirty="0" err="1">
                <a:solidFill>
                  <a:srgbClr val="FF0000"/>
                </a:solidFill>
              </a:rPr>
              <a:t>μηδὲ</a:t>
            </a:r>
            <a:r>
              <a:rPr lang="el-GR" b="1" i="1" dirty="0">
                <a:solidFill>
                  <a:srgbClr val="FF0000"/>
                </a:solidFill>
              </a:rPr>
              <a:t> </a:t>
            </a:r>
            <a:r>
              <a:rPr lang="el-GR" b="1" i="1" dirty="0" err="1">
                <a:solidFill>
                  <a:srgbClr val="FF0000"/>
                </a:solidFill>
              </a:rPr>
              <a:t>ἐκεῖνος</a:t>
            </a:r>
            <a:r>
              <a:rPr lang="el-GR" b="1" i="1" dirty="0">
                <a:solidFill>
                  <a:srgbClr val="FF0000"/>
                </a:solidFill>
              </a:rPr>
              <a:t> </a:t>
            </a:r>
            <a:r>
              <a:rPr lang="el-GR" b="1" i="1" dirty="0" err="1">
                <a:solidFill>
                  <a:srgbClr val="FF0000"/>
                </a:solidFill>
              </a:rPr>
              <a:t>ἄνευ</a:t>
            </a:r>
            <a:r>
              <a:rPr lang="el-GR" b="1" i="1" dirty="0">
                <a:solidFill>
                  <a:srgbClr val="FF0000"/>
                </a:solidFill>
              </a:rPr>
              <a:t> τῆς πάντων γνώμης </a:t>
            </a:r>
            <a:r>
              <a:rPr lang="el-GR" b="1" i="1" dirty="0" err="1">
                <a:solidFill>
                  <a:srgbClr val="FF0000"/>
                </a:solidFill>
              </a:rPr>
              <a:t>ποιείτω</a:t>
            </a:r>
            <a:r>
              <a:rPr lang="el-GR" b="1" i="1" dirty="0">
                <a:solidFill>
                  <a:srgbClr val="FF0000"/>
                </a:solidFill>
              </a:rPr>
              <a:t> τι. </a:t>
            </a:r>
            <a:r>
              <a:rPr lang="el-GR" i="1" dirty="0" err="1"/>
              <a:t>Οὕτω</a:t>
            </a:r>
            <a:r>
              <a:rPr lang="el-GR" i="1" dirty="0"/>
              <a:t> γὰρ </a:t>
            </a:r>
            <a:r>
              <a:rPr lang="el-GR" i="1" dirty="0" err="1"/>
              <a:t>ὁμόνοια</a:t>
            </a:r>
            <a:r>
              <a:rPr lang="el-GR" i="1" dirty="0"/>
              <a:t> </a:t>
            </a:r>
            <a:r>
              <a:rPr lang="el-GR" i="1" dirty="0" err="1"/>
              <a:t>ἔσται</a:t>
            </a:r>
            <a:r>
              <a:rPr lang="el-GR" i="1" dirty="0"/>
              <a:t> καὶ </a:t>
            </a:r>
            <a:r>
              <a:rPr lang="el-GR" i="1" dirty="0" err="1"/>
              <a:t>δοξασθήσεται</a:t>
            </a:r>
            <a:r>
              <a:rPr lang="el-GR" i="1" dirty="0"/>
              <a:t> ὁ Θεὸς διὰ Κυρίου ἐν </a:t>
            </a:r>
            <a:r>
              <a:rPr lang="el-GR" i="1" dirty="0" err="1"/>
              <a:t>ἁγίῳ</a:t>
            </a:r>
            <a:r>
              <a:rPr lang="el-GR" i="1" dirty="0"/>
              <a:t> Πνεύματι˙ ὁ Πατήρ, καὶ ὁ </a:t>
            </a:r>
            <a:r>
              <a:rPr lang="el-GR" i="1" dirty="0" err="1"/>
              <a:t>Υἱός</a:t>
            </a:r>
            <a:r>
              <a:rPr lang="el-GR" i="1" dirty="0"/>
              <a:t> καὶ τὸ </a:t>
            </a:r>
            <a:r>
              <a:rPr lang="el-GR" i="1" dirty="0" err="1"/>
              <a:t>ἅγιον</a:t>
            </a:r>
            <a:r>
              <a:rPr lang="el-GR" i="1" dirty="0"/>
              <a:t> </a:t>
            </a:r>
            <a:r>
              <a:rPr lang="el-GR" i="1" dirty="0" err="1"/>
              <a:t>Πνεῦμα</a:t>
            </a:r>
            <a:r>
              <a:rPr lang="el-GR" dirty="0"/>
              <a:t>.) και στο πλαίσιο προσαρμοστικής δυνατότητας διάδοχων σχημάτων συνοδικής λειτουργίας:</a:t>
            </a:r>
          </a:p>
          <a:p>
            <a:r>
              <a:rPr lang="el-GR" dirty="0"/>
              <a:t>διαφύλαξε και την </a:t>
            </a:r>
            <a:r>
              <a:rPr lang="el-GR" b="1" dirty="0"/>
              <a:t>ομοφροσύνη στην κοινωνία της πίστεως </a:t>
            </a:r>
            <a:r>
              <a:rPr lang="el-GR" dirty="0"/>
              <a:t>και </a:t>
            </a:r>
          </a:p>
          <a:p>
            <a:r>
              <a:rPr lang="el-GR" dirty="0"/>
              <a:t>αποτέλεσε την </a:t>
            </a:r>
            <a:r>
              <a:rPr lang="el-GR" b="1" dirty="0"/>
              <a:t>αυθεντική έκφραση της αρραγούς εσωτερικής ενότητας και της αξιόπιστης μαρτυρίας της Ορθόδοξης Εκκλησίας </a:t>
            </a:r>
            <a:r>
              <a:rPr lang="el-GR" dirty="0"/>
              <a:t>τόσο στον υπόλοιπο χριστιανικό κόσμο όσο και στον σύγχρονο κόσμο, διδάσκοντας και δημιουργώντας συνείδηση και ήθος για την αντιμετώπιση των οξύτατων προβλημάτων του σύγχρονου ανθρώπου και της ανθρώπινης κοινωνίας.</a:t>
            </a:r>
          </a:p>
        </p:txBody>
      </p:sp>
    </p:spTree>
    <p:extLst>
      <p:ext uri="{BB962C8B-B14F-4D97-AF65-F5344CB8AC3E}">
        <p14:creationId xmlns:p14="http://schemas.microsoft.com/office/powerpoint/2010/main" val="28867242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FB3E5A5-2505-F980-D32B-63BA1EE3FF5B}"/>
              </a:ext>
            </a:extLst>
          </p:cNvPr>
          <p:cNvSpPr>
            <a:spLocks noGrp="1"/>
          </p:cNvSpPr>
          <p:nvPr>
            <p:ph type="title"/>
          </p:nvPr>
        </p:nvSpPr>
        <p:spPr>
          <a:xfrm>
            <a:off x="838200" y="18256"/>
            <a:ext cx="10515600" cy="662782"/>
          </a:xfrm>
        </p:spPr>
        <p:txBody>
          <a:bodyPr>
            <a:normAutofit fontScale="90000"/>
          </a:bodyPr>
          <a:lstStyle/>
          <a:p>
            <a:pPr algn="ctr"/>
            <a:r>
              <a:rPr lang="el-GR" dirty="0"/>
              <a:t>ΠΡΟΛΟΓΟΣ</a:t>
            </a:r>
          </a:p>
        </p:txBody>
      </p:sp>
      <p:sp>
        <p:nvSpPr>
          <p:cNvPr id="3" name="Θέση περιεχομένου 2">
            <a:extLst>
              <a:ext uri="{FF2B5EF4-FFF2-40B4-BE49-F238E27FC236}">
                <a16:creationId xmlns:a16="http://schemas.microsoft.com/office/drawing/2014/main" id="{4BDE91DB-66FF-FD29-5B94-A2F359BD8A32}"/>
              </a:ext>
            </a:extLst>
          </p:cNvPr>
          <p:cNvSpPr>
            <a:spLocks noGrp="1"/>
          </p:cNvSpPr>
          <p:nvPr>
            <p:ph idx="1"/>
          </p:nvPr>
        </p:nvSpPr>
        <p:spPr>
          <a:xfrm>
            <a:off x="0" y="513708"/>
            <a:ext cx="12192000" cy="6326036"/>
          </a:xfrm>
        </p:spPr>
        <p:txBody>
          <a:bodyPr>
            <a:normAutofit lnSpcReduction="10000"/>
          </a:bodyPr>
          <a:lstStyle/>
          <a:p>
            <a:r>
              <a:rPr lang="el-GR" dirty="0"/>
              <a:t>Η </a:t>
            </a:r>
            <a:r>
              <a:rPr lang="el-GR" b="1" dirty="0">
                <a:solidFill>
                  <a:srgbClr val="FF0000"/>
                </a:solidFill>
              </a:rPr>
              <a:t>ορθή επιλογή των 10 θεμάτων </a:t>
            </a:r>
            <a:r>
              <a:rPr lang="el-GR" dirty="0"/>
              <a:t>από την Α΄</a:t>
            </a:r>
            <a:r>
              <a:rPr lang="en-GB" dirty="0"/>
              <a:t> </a:t>
            </a:r>
            <a:r>
              <a:rPr lang="el-GR" dirty="0" err="1"/>
              <a:t>Προσυνοδική</a:t>
            </a:r>
            <a:r>
              <a:rPr lang="el-GR" dirty="0"/>
              <a:t> </a:t>
            </a:r>
            <a:r>
              <a:rPr lang="el-GR" dirty="0" err="1"/>
              <a:t>Πανορθόδοξο</a:t>
            </a:r>
            <a:r>
              <a:rPr lang="el-GR" dirty="0"/>
              <a:t> Διάσκεψη (</a:t>
            </a:r>
            <a:r>
              <a:rPr lang="en-GB" dirty="0" err="1"/>
              <a:t>Chambésy</a:t>
            </a:r>
            <a:r>
              <a:rPr lang="en-GB" dirty="0"/>
              <a:t>, 1976) </a:t>
            </a:r>
            <a:r>
              <a:rPr lang="el-GR" dirty="0"/>
              <a:t>επιβεβαίωσε ότι η ορθόδοξος εκκλησιαστική συνείδηση εμμένει απαρεγκλίτως: </a:t>
            </a:r>
          </a:p>
          <a:p>
            <a:pPr lvl="1">
              <a:buFont typeface="Wingdings" panose="05000000000000000000" pitchFamily="2" charset="2"/>
              <a:buChar char="v"/>
            </a:pPr>
            <a:r>
              <a:rPr lang="el-GR" dirty="0"/>
              <a:t>στις δογματικές απόψεις των επτά Οικουμενικών Συνόδων και </a:t>
            </a:r>
          </a:p>
          <a:p>
            <a:pPr lvl="1">
              <a:buFont typeface="Wingdings" panose="05000000000000000000" pitchFamily="2" charset="2"/>
              <a:buChar char="v"/>
            </a:pPr>
            <a:r>
              <a:rPr lang="el-GR" dirty="0"/>
              <a:t>στη θεολογία της πατερικής παράδοσης της πρώτης χιλιετίας του ιστορικού βίου της Εκκλησίας. </a:t>
            </a:r>
          </a:p>
          <a:p>
            <a:r>
              <a:rPr lang="el-GR" dirty="0"/>
              <a:t>Τα δέκα αυτά θέματα εκφράζουν επίσης τη διαρκώς </a:t>
            </a:r>
            <a:r>
              <a:rPr lang="el-GR" dirty="0" err="1"/>
              <a:t>βιούμενη</a:t>
            </a:r>
            <a:r>
              <a:rPr lang="el-GR" dirty="0"/>
              <a:t> από την Εκκλησία πληρότητα του όλου μυστηρίου της εν Χριστώ οικονομίας. Γι’ αυτό και η Ορθόδοξος Εκκλησία ουδέποτε αντιμετώπισε και εξακολουθεί να μην αντιμετωπίζει σοβαρά ζητήματα πίστεως. </a:t>
            </a:r>
          </a:p>
          <a:p>
            <a:r>
              <a:rPr lang="el-GR" dirty="0"/>
              <a:t>Η </a:t>
            </a:r>
            <a:r>
              <a:rPr lang="el-GR" b="1" dirty="0">
                <a:solidFill>
                  <a:srgbClr val="FF0000"/>
                </a:solidFill>
              </a:rPr>
              <a:t>επιλογή των δέκα </a:t>
            </a:r>
            <a:r>
              <a:rPr lang="el-GR" b="1" dirty="0" err="1">
                <a:solidFill>
                  <a:srgbClr val="FF0000"/>
                </a:solidFill>
              </a:rPr>
              <a:t>προκριθέντων</a:t>
            </a:r>
            <a:r>
              <a:rPr lang="el-GR" b="1" dirty="0">
                <a:solidFill>
                  <a:srgbClr val="FF0000"/>
                </a:solidFill>
              </a:rPr>
              <a:t> κατά πλειοψηφία θεμάτων </a:t>
            </a:r>
            <a:r>
              <a:rPr lang="el-GR" dirty="0"/>
              <a:t>εξέφρασε προφανώς την κοινή αγωνία των Ορθόδοξων Εκκλησιών για την άμεση αντιμετώπιση:</a:t>
            </a:r>
          </a:p>
          <a:p>
            <a:pPr>
              <a:buFont typeface="Wingdings" panose="05000000000000000000" pitchFamily="2" charset="2"/>
              <a:buChar char="v"/>
            </a:pPr>
            <a:r>
              <a:rPr lang="el-GR" dirty="0"/>
              <a:t>όχι μόνο των γνωστών πρακτικών και ποιμαντικών προβλημάτων (κωλύματα γάμου-νηστεία), αλλά και</a:t>
            </a:r>
          </a:p>
          <a:p>
            <a:pPr>
              <a:buFont typeface="Wingdings" panose="05000000000000000000" pitchFamily="2" charset="2"/>
              <a:buChar char="v"/>
            </a:pPr>
            <a:r>
              <a:rPr lang="el-GR" dirty="0"/>
              <a:t>της υπερβάσεως των επικίνδυνων συγχύσεων στις </a:t>
            </a:r>
            <a:r>
              <a:rPr lang="el-GR" dirty="0" err="1"/>
              <a:t>διορθόδοξες</a:t>
            </a:r>
            <a:r>
              <a:rPr lang="el-GR" dirty="0"/>
              <a:t> σχέσεις.</a:t>
            </a:r>
          </a:p>
        </p:txBody>
      </p:sp>
    </p:spTree>
    <p:extLst>
      <p:ext uri="{BB962C8B-B14F-4D97-AF65-F5344CB8AC3E}">
        <p14:creationId xmlns:p14="http://schemas.microsoft.com/office/powerpoint/2010/main" val="32100521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3667447-BA74-0FE9-8E10-C60AE0812DEE}"/>
              </a:ext>
            </a:extLst>
          </p:cNvPr>
          <p:cNvSpPr>
            <a:spLocks noGrp="1"/>
          </p:cNvSpPr>
          <p:nvPr>
            <p:ph type="title"/>
          </p:nvPr>
        </p:nvSpPr>
        <p:spPr>
          <a:xfrm>
            <a:off x="838200" y="1"/>
            <a:ext cx="10515600" cy="1690688"/>
          </a:xfrm>
        </p:spPr>
        <p:txBody>
          <a:bodyPr>
            <a:normAutofit fontScale="90000"/>
          </a:bodyPr>
          <a:lstStyle/>
          <a:p>
            <a:pPr algn="ctr"/>
            <a:r>
              <a:rPr lang="el-GR" dirty="0"/>
              <a:t>ΕΙΣΑΓΩΓΗ</a:t>
            </a:r>
            <a:br>
              <a:rPr lang="el-GR" dirty="0"/>
            </a:br>
            <a:r>
              <a:rPr lang="el-GR" dirty="0"/>
              <a:t>Προς την Αγίαν και </a:t>
            </a:r>
            <a:r>
              <a:rPr lang="el-GR" dirty="0" err="1"/>
              <a:t>Μεγάλην</a:t>
            </a:r>
            <a:r>
              <a:rPr lang="el-GR" dirty="0"/>
              <a:t> </a:t>
            </a:r>
            <a:r>
              <a:rPr lang="el-GR" dirty="0" err="1"/>
              <a:t>Σύνοδον</a:t>
            </a:r>
            <a:r>
              <a:rPr lang="el-GR" dirty="0"/>
              <a:t> της Ορθοδόξου Εκκλησίας</a:t>
            </a:r>
          </a:p>
        </p:txBody>
      </p:sp>
      <p:sp>
        <p:nvSpPr>
          <p:cNvPr id="3" name="Θέση περιεχομένου 2">
            <a:extLst>
              <a:ext uri="{FF2B5EF4-FFF2-40B4-BE49-F238E27FC236}">
                <a16:creationId xmlns:a16="http://schemas.microsoft.com/office/drawing/2014/main" id="{43FC8266-00D9-D7E2-03C4-A0493AB889D0}"/>
              </a:ext>
            </a:extLst>
          </p:cNvPr>
          <p:cNvSpPr>
            <a:spLocks noGrp="1"/>
          </p:cNvSpPr>
          <p:nvPr>
            <p:ph idx="1"/>
          </p:nvPr>
        </p:nvSpPr>
        <p:spPr>
          <a:xfrm>
            <a:off x="0" y="1825624"/>
            <a:ext cx="12192000" cy="5032375"/>
          </a:xfrm>
        </p:spPr>
        <p:txBody>
          <a:bodyPr>
            <a:normAutofit lnSpcReduction="10000"/>
          </a:bodyPr>
          <a:lstStyle/>
          <a:p>
            <a:r>
              <a:rPr lang="el-GR" dirty="0"/>
              <a:t>Πριν προχωρήσουμε στην επεξεργασία των επιμέρους ζητημάτων είναι αναγκαίο να αναφερθούμε στους </a:t>
            </a:r>
            <a:r>
              <a:rPr lang="el-GR" b="1" dirty="0">
                <a:solidFill>
                  <a:srgbClr val="FF0000"/>
                </a:solidFill>
              </a:rPr>
              <a:t>λόγους</a:t>
            </a:r>
            <a:r>
              <a:rPr lang="el-GR" dirty="0"/>
              <a:t>, που </a:t>
            </a:r>
          </a:p>
          <a:p>
            <a:pPr>
              <a:buFont typeface="Wingdings" panose="05000000000000000000" pitchFamily="2" charset="2"/>
              <a:buChar char="v"/>
            </a:pPr>
            <a:r>
              <a:rPr lang="el-GR" dirty="0"/>
              <a:t>προκάλεσαν την έναρξη της διαδικασίας και </a:t>
            </a:r>
          </a:p>
          <a:p>
            <a:pPr>
              <a:buFont typeface="Wingdings" panose="05000000000000000000" pitchFamily="2" charset="2"/>
              <a:buChar char="v"/>
            </a:pPr>
            <a:r>
              <a:rPr lang="el-GR" dirty="0"/>
              <a:t>προσδιόρισαν την αναγκαιότητα συγκλήσεως της Αγίας και Μεγάλης Συνόδου της Ορθοδόξου Εκκλησίας. </a:t>
            </a:r>
          </a:p>
          <a:p>
            <a:r>
              <a:rPr lang="el-GR" dirty="0"/>
              <a:t>Η αποδυνάμωση και η δοκιμασία των </a:t>
            </a:r>
            <a:r>
              <a:rPr lang="el-GR" dirty="0" err="1"/>
              <a:t>διορθόδοξων</a:t>
            </a:r>
            <a:r>
              <a:rPr lang="el-GR" dirty="0"/>
              <a:t> σχέσεων κατά τον ΙΘ΄ αιώνα, εξαιτίας των </a:t>
            </a:r>
            <a:r>
              <a:rPr lang="el-GR" u="sng" dirty="0"/>
              <a:t>εθνικιστικών παροξυσμών </a:t>
            </a:r>
            <a:r>
              <a:rPr lang="el-GR" dirty="0"/>
              <a:t>και των </a:t>
            </a:r>
            <a:r>
              <a:rPr lang="el-GR" u="sng" dirty="0" err="1"/>
              <a:t>εθνοφυλετικών</a:t>
            </a:r>
            <a:r>
              <a:rPr lang="el-GR" u="sng" dirty="0"/>
              <a:t> επιδιώξεων</a:t>
            </a:r>
            <a:r>
              <a:rPr lang="el-GR" dirty="0"/>
              <a:t>, οδήγησαν το Πατριαρχείο με την ανατολή του 20</a:t>
            </a:r>
            <a:r>
              <a:rPr lang="el-GR" baseline="30000" dirty="0"/>
              <a:t>ου</a:t>
            </a:r>
            <a:r>
              <a:rPr lang="el-GR" dirty="0"/>
              <a:t> αιώνα στην ανάληψη νέων πρωτοβουλιών με σκοπό:</a:t>
            </a:r>
          </a:p>
          <a:p>
            <a:pPr>
              <a:buFont typeface="Wingdings" panose="05000000000000000000" pitchFamily="2" charset="2"/>
              <a:buChar char="v"/>
            </a:pPr>
            <a:r>
              <a:rPr lang="el-GR" dirty="0"/>
              <a:t>την τόνωση των </a:t>
            </a:r>
            <a:r>
              <a:rPr lang="el-GR" dirty="0" err="1"/>
              <a:t>διορθόδοξων</a:t>
            </a:r>
            <a:r>
              <a:rPr lang="el-GR" dirty="0"/>
              <a:t> σχέσεων και </a:t>
            </a:r>
          </a:p>
          <a:p>
            <a:pPr>
              <a:buFont typeface="Wingdings" panose="05000000000000000000" pitchFamily="2" charset="2"/>
              <a:buChar char="v"/>
            </a:pPr>
            <a:r>
              <a:rPr lang="el-GR" dirty="0"/>
              <a:t>την κοινή αντιμετώπιση της νέας και επικίνδυνης </a:t>
            </a:r>
            <a:r>
              <a:rPr lang="el-GR" b="1" dirty="0"/>
              <a:t>απειλής του </a:t>
            </a:r>
            <a:r>
              <a:rPr lang="el-GR" b="1" dirty="0" err="1"/>
              <a:t>εθνοφυλετισμού</a:t>
            </a:r>
            <a:r>
              <a:rPr lang="el-GR" dirty="0"/>
              <a:t>, απειλή από την οποία κινδύνευε η </a:t>
            </a:r>
            <a:r>
              <a:rPr lang="el-GR" dirty="0" err="1"/>
              <a:t>πανορθόδοξη</a:t>
            </a:r>
            <a:r>
              <a:rPr lang="el-GR" dirty="0"/>
              <a:t> ενότητα. </a:t>
            </a:r>
          </a:p>
        </p:txBody>
      </p:sp>
    </p:spTree>
    <p:extLst>
      <p:ext uri="{BB962C8B-B14F-4D97-AF65-F5344CB8AC3E}">
        <p14:creationId xmlns:p14="http://schemas.microsoft.com/office/powerpoint/2010/main" val="39893157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5DE3D8E-E07D-EB88-44D8-73F7CC83CE97}"/>
              </a:ext>
            </a:extLst>
          </p:cNvPr>
          <p:cNvSpPr>
            <a:spLocks noGrp="1"/>
          </p:cNvSpPr>
          <p:nvPr>
            <p:ph type="title"/>
          </p:nvPr>
        </p:nvSpPr>
        <p:spPr>
          <a:xfrm>
            <a:off x="838200" y="1"/>
            <a:ext cx="10515600" cy="1690688"/>
          </a:xfrm>
        </p:spPr>
        <p:txBody>
          <a:bodyPr>
            <a:normAutofit fontScale="90000"/>
          </a:bodyPr>
          <a:lstStyle/>
          <a:p>
            <a:pPr algn="ctr"/>
            <a:r>
              <a:rPr lang="el-GR" dirty="0"/>
              <a:t>ΕΙΣΑΓΩΓΗ</a:t>
            </a:r>
            <a:br>
              <a:rPr lang="el-GR" dirty="0"/>
            </a:br>
            <a:r>
              <a:rPr lang="el-GR" dirty="0"/>
              <a:t>Προς την Αγίαν και </a:t>
            </a:r>
            <a:r>
              <a:rPr lang="el-GR" dirty="0" err="1"/>
              <a:t>Μεγάλην</a:t>
            </a:r>
            <a:r>
              <a:rPr lang="el-GR" dirty="0"/>
              <a:t> </a:t>
            </a:r>
            <a:r>
              <a:rPr lang="el-GR" dirty="0" err="1"/>
              <a:t>Σύνοδον</a:t>
            </a:r>
            <a:r>
              <a:rPr lang="el-GR" dirty="0"/>
              <a:t> της Ορθοδόξου Εκκλησίας</a:t>
            </a:r>
          </a:p>
        </p:txBody>
      </p:sp>
      <p:sp>
        <p:nvSpPr>
          <p:cNvPr id="3" name="Θέση περιεχομένου 2">
            <a:extLst>
              <a:ext uri="{FF2B5EF4-FFF2-40B4-BE49-F238E27FC236}">
                <a16:creationId xmlns:a16="http://schemas.microsoft.com/office/drawing/2014/main" id="{E870E436-1BC0-0584-2746-4414F106B78A}"/>
              </a:ext>
            </a:extLst>
          </p:cNvPr>
          <p:cNvSpPr>
            <a:spLocks noGrp="1"/>
          </p:cNvSpPr>
          <p:nvPr>
            <p:ph idx="1"/>
          </p:nvPr>
        </p:nvSpPr>
        <p:spPr>
          <a:xfrm>
            <a:off x="0" y="1590675"/>
            <a:ext cx="12192000" cy="5267324"/>
          </a:xfrm>
        </p:spPr>
        <p:txBody>
          <a:bodyPr/>
          <a:lstStyle/>
          <a:p>
            <a:r>
              <a:rPr lang="el-GR" dirty="0"/>
              <a:t>Αν και </a:t>
            </a:r>
          </a:p>
          <a:p>
            <a:pPr>
              <a:buFont typeface="Wingdings" panose="05000000000000000000" pitchFamily="2" charset="2"/>
              <a:buChar char="v"/>
            </a:pPr>
            <a:r>
              <a:rPr lang="el-GR" dirty="0"/>
              <a:t>οι Εγκύκλιοι του </a:t>
            </a:r>
            <a:r>
              <a:rPr lang="el-GR" dirty="0" err="1"/>
              <a:t>Πατριάρχου</a:t>
            </a:r>
            <a:r>
              <a:rPr lang="el-GR" dirty="0"/>
              <a:t> Ιωακείμ του Γ΄ (1902-1904) και του </a:t>
            </a:r>
            <a:r>
              <a:rPr lang="el-GR" dirty="0" err="1"/>
              <a:t>τοποτηρητού</a:t>
            </a:r>
            <a:r>
              <a:rPr lang="el-GR" dirty="0"/>
              <a:t> </a:t>
            </a:r>
            <a:r>
              <a:rPr lang="el-GR" dirty="0" err="1"/>
              <a:t>Μητροπολίτου</a:t>
            </a:r>
            <a:r>
              <a:rPr lang="el-GR" dirty="0"/>
              <a:t> </a:t>
            </a:r>
            <a:r>
              <a:rPr lang="el-GR" dirty="0" err="1"/>
              <a:t>Προύσης</a:t>
            </a:r>
            <a:r>
              <a:rPr lang="el-GR" dirty="0"/>
              <a:t> Δωροθέου (1920) έδωσαν νέες προοπτικές στης </a:t>
            </a:r>
            <a:r>
              <a:rPr lang="el-GR" dirty="0" err="1"/>
              <a:t>διορθόδοξες</a:t>
            </a:r>
            <a:r>
              <a:rPr lang="el-GR" dirty="0"/>
              <a:t> σχέσεις, όπως και </a:t>
            </a:r>
          </a:p>
          <a:p>
            <a:pPr>
              <a:buFont typeface="Wingdings" panose="05000000000000000000" pitchFamily="2" charset="2"/>
              <a:buChar char="v"/>
            </a:pPr>
            <a:r>
              <a:rPr lang="el-GR" dirty="0"/>
              <a:t>οι Αποφάσεις του </a:t>
            </a:r>
            <a:r>
              <a:rPr lang="el-GR" dirty="0" err="1"/>
              <a:t>Πανορθόδοξου</a:t>
            </a:r>
            <a:r>
              <a:rPr lang="el-GR" dirty="0"/>
              <a:t> Συνεδρίου στην Κωνσταντινούπολη το 1923 και της Προκαταρκτικής Διασκέψεως για την προετοιμασία της </a:t>
            </a:r>
            <a:r>
              <a:rPr lang="el-GR" dirty="0" err="1"/>
              <a:t>Πανορθοδόξου</a:t>
            </a:r>
            <a:r>
              <a:rPr lang="el-GR" dirty="0"/>
              <a:t> Συνόδου στην Ιερά Μονή </a:t>
            </a:r>
            <a:r>
              <a:rPr lang="el-GR" dirty="0" err="1"/>
              <a:t>Βατοπεδίου</a:t>
            </a:r>
            <a:r>
              <a:rPr lang="el-GR" dirty="0"/>
              <a:t> το 1930, </a:t>
            </a:r>
          </a:p>
          <a:p>
            <a:r>
              <a:rPr lang="el-GR" dirty="0"/>
              <a:t>παρόλα αυτά το εγχείρημα των δύο προειρημένων </a:t>
            </a:r>
            <a:r>
              <a:rPr lang="el-GR" dirty="0" err="1"/>
              <a:t>Πανορθοδόξων</a:t>
            </a:r>
            <a:r>
              <a:rPr lang="el-GR" dirty="0"/>
              <a:t> Συναντήσεων παρεμποδίστηκε από τους </a:t>
            </a:r>
            <a:r>
              <a:rPr lang="el-GR" u="sng" dirty="0"/>
              <a:t>Βαλκανικούς Πολέμους </a:t>
            </a:r>
            <a:r>
              <a:rPr lang="el-GR" dirty="0"/>
              <a:t>και από τον </a:t>
            </a:r>
            <a:r>
              <a:rPr lang="el-GR" u="sng" dirty="0"/>
              <a:t>Β΄ Παγκόσμιο Πόλεμο </a:t>
            </a:r>
            <a:r>
              <a:rPr lang="el-GR" dirty="0"/>
              <a:t>με τραγικές συνέπειες για τους ορθόδοξους λαούς και για την ανάπτυξη και εδραίωση της </a:t>
            </a:r>
            <a:r>
              <a:rPr lang="el-GR" dirty="0" err="1"/>
              <a:t>διορθόδοξης</a:t>
            </a:r>
            <a:r>
              <a:rPr lang="el-GR" dirty="0"/>
              <a:t> επικοινωνίας. </a:t>
            </a:r>
          </a:p>
        </p:txBody>
      </p:sp>
    </p:spTree>
    <p:extLst>
      <p:ext uri="{BB962C8B-B14F-4D97-AF65-F5344CB8AC3E}">
        <p14:creationId xmlns:p14="http://schemas.microsoft.com/office/powerpoint/2010/main" val="22495992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29D8399-238A-6FF8-B586-A9449723AC3C}"/>
              </a:ext>
            </a:extLst>
          </p:cNvPr>
          <p:cNvSpPr>
            <a:spLocks noGrp="1"/>
          </p:cNvSpPr>
          <p:nvPr>
            <p:ph type="title"/>
          </p:nvPr>
        </p:nvSpPr>
        <p:spPr>
          <a:xfrm>
            <a:off x="838200" y="1"/>
            <a:ext cx="10515600" cy="1690688"/>
          </a:xfrm>
        </p:spPr>
        <p:txBody>
          <a:bodyPr>
            <a:normAutofit fontScale="90000"/>
          </a:bodyPr>
          <a:lstStyle/>
          <a:p>
            <a:pPr algn="ctr"/>
            <a:r>
              <a:rPr lang="el-GR" dirty="0"/>
              <a:t>ΕΙΣΑΓΩΓΗ</a:t>
            </a:r>
            <a:br>
              <a:rPr lang="el-GR" dirty="0"/>
            </a:br>
            <a:r>
              <a:rPr lang="el-GR" dirty="0"/>
              <a:t>Προς την Αγίαν και </a:t>
            </a:r>
            <a:r>
              <a:rPr lang="el-GR" dirty="0" err="1"/>
              <a:t>Μεγάλην</a:t>
            </a:r>
            <a:r>
              <a:rPr lang="el-GR" dirty="0"/>
              <a:t> </a:t>
            </a:r>
            <a:r>
              <a:rPr lang="el-GR" dirty="0" err="1"/>
              <a:t>Σύνοδον</a:t>
            </a:r>
            <a:r>
              <a:rPr lang="el-GR" dirty="0"/>
              <a:t> της Ορθοδόξου Εκκλησίας</a:t>
            </a:r>
          </a:p>
        </p:txBody>
      </p:sp>
      <p:sp>
        <p:nvSpPr>
          <p:cNvPr id="3" name="Θέση περιεχομένου 2">
            <a:extLst>
              <a:ext uri="{FF2B5EF4-FFF2-40B4-BE49-F238E27FC236}">
                <a16:creationId xmlns:a16="http://schemas.microsoft.com/office/drawing/2014/main" id="{31FE2F70-86B7-93A4-A981-0AFDB0E8665F}"/>
              </a:ext>
            </a:extLst>
          </p:cNvPr>
          <p:cNvSpPr>
            <a:spLocks noGrp="1"/>
          </p:cNvSpPr>
          <p:nvPr>
            <p:ph idx="1"/>
          </p:nvPr>
        </p:nvSpPr>
        <p:spPr>
          <a:xfrm>
            <a:off x="0" y="1600200"/>
            <a:ext cx="12192000" cy="5257799"/>
          </a:xfrm>
        </p:spPr>
        <p:txBody>
          <a:bodyPr/>
          <a:lstStyle/>
          <a:p>
            <a:r>
              <a:rPr lang="el-GR" dirty="0"/>
              <a:t>Παρόλες τις δυσκολίες το Οικουμενικό Πατριαρχείο με σύνεση  και διορατικότητα προώθησε τις </a:t>
            </a:r>
            <a:r>
              <a:rPr lang="el-GR" dirty="0" err="1"/>
              <a:t>διορθόδοξες</a:t>
            </a:r>
            <a:r>
              <a:rPr lang="el-GR" dirty="0"/>
              <a:t> σχέσεις και επιμελήθηκε την προετοιμασία για την έκφραση της </a:t>
            </a:r>
            <a:r>
              <a:rPr lang="el-GR" dirty="0" err="1"/>
              <a:t>πανορθόδοξης</a:t>
            </a:r>
            <a:r>
              <a:rPr lang="el-GR" dirty="0"/>
              <a:t> ενότητας, και μάλιστα δια της συνοδικής οδού.</a:t>
            </a:r>
          </a:p>
          <a:p>
            <a:r>
              <a:rPr lang="el-GR" dirty="0"/>
              <a:t>Προς υλοποίηση αυτής της προετοιμασίας συγκρότησε: </a:t>
            </a:r>
          </a:p>
          <a:p>
            <a:r>
              <a:rPr lang="el-GR" dirty="0"/>
              <a:t>τις </a:t>
            </a:r>
            <a:r>
              <a:rPr lang="el-GR" b="1" dirty="0" err="1"/>
              <a:t>Διορθόδοξες</a:t>
            </a:r>
            <a:r>
              <a:rPr lang="el-GR" b="1" dirty="0"/>
              <a:t> Προπαρασκευαστικές Επιτροπές</a:t>
            </a:r>
            <a:r>
              <a:rPr lang="el-GR" dirty="0"/>
              <a:t>, ως σώματα προετοιμασίας των θεμάτων και </a:t>
            </a:r>
          </a:p>
          <a:p>
            <a:r>
              <a:rPr lang="el-GR" dirty="0"/>
              <a:t>τις </a:t>
            </a:r>
            <a:r>
              <a:rPr lang="el-GR" b="1" dirty="0" err="1"/>
              <a:t>Πανορθοδόξους</a:t>
            </a:r>
            <a:r>
              <a:rPr lang="el-GR" b="1" dirty="0"/>
              <a:t> </a:t>
            </a:r>
            <a:r>
              <a:rPr lang="el-GR" b="1" dirty="0" err="1"/>
              <a:t>Προσυνοδικές</a:t>
            </a:r>
            <a:r>
              <a:rPr lang="el-GR" b="1" dirty="0"/>
              <a:t> Διασκέψεις </a:t>
            </a:r>
            <a:r>
              <a:rPr lang="el-GR" dirty="0"/>
              <a:t>(Ρόδος 1961, 1962, 1963 και </a:t>
            </a:r>
            <a:r>
              <a:rPr lang="en-GB" dirty="0" err="1"/>
              <a:t>Chambésy</a:t>
            </a:r>
            <a:r>
              <a:rPr lang="en-GB" dirty="0"/>
              <a:t> </a:t>
            </a:r>
            <a:r>
              <a:rPr lang="el-GR" dirty="0"/>
              <a:t>Γενεύης 1968) ως αποφασιστικά όργανα για την τελική παραπομπή των θεμάτων στην Αγία και Μεγάλη Σύνοδο της Ορθοδόξου Εκκλησίας. </a:t>
            </a:r>
          </a:p>
        </p:txBody>
      </p:sp>
    </p:spTree>
    <p:extLst>
      <p:ext uri="{BB962C8B-B14F-4D97-AF65-F5344CB8AC3E}">
        <p14:creationId xmlns:p14="http://schemas.microsoft.com/office/powerpoint/2010/main" val="18994538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642A255-A5BE-5B76-3683-BD202467D0A4}"/>
              </a:ext>
            </a:extLst>
          </p:cNvPr>
          <p:cNvSpPr>
            <a:spLocks noGrp="1"/>
          </p:cNvSpPr>
          <p:nvPr>
            <p:ph type="title"/>
          </p:nvPr>
        </p:nvSpPr>
        <p:spPr>
          <a:xfrm>
            <a:off x="838200" y="1"/>
            <a:ext cx="10515600" cy="1690688"/>
          </a:xfrm>
        </p:spPr>
        <p:txBody>
          <a:bodyPr>
            <a:normAutofit fontScale="90000"/>
          </a:bodyPr>
          <a:lstStyle/>
          <a:p>
            <a:pPr algn="ctr"/>
            <a:r>
              <a:rPr lang="el-GR" dirty="0"/>
              <a:t>ΕΙΣΑΓΩΓΗ</a:t>
            </a:r>
            <a:br>
              <a:rPr lang="el-GR" dirty="0"/>
            </a:br>
            <a:r>
              <a:rPr lang="el-GR" dirty="0"/>
              <a:t>Προς την Αγίαν και </a:t>
            </a:r>
            <a:r>
              <a:rPr lang="el-GR" dirty="0" err="1"/>
              <a:t>Μεγάλην</a:t>
            </a:r>
            <a:r>
              <a:rPr lang="el-GR" dirty="0"/>
              <a:t> </a:t>
            </a:r>
            <a:r>
              <a:rPr lang="el-GR" dirty="0" err="1"/>
              <a:t>Σύνοδον</a:t>
            </a:r>
            <a:r>
              <a:rPr lang="el-GR" dirty="0"/>
              <a:t> της Ορθοδόξου Εκκλησίας</a:t>
            </a:r>
          </a:p>
        </p:txBody>
      </p:sp>
      <p:sp>
        <p:nvSpPr>
          <p:cNvPr id="3" name="Θέση περιεχομένου 2">
            <a:extLst>
              <a:ext uri="{FF2B5EF4-FFF2-40B4-BE49-F238E27FC236}">
                <a16:creationId xmlns:a16="http://schemas.microsoft.com/office/drawing/2014/main" id="{BA09927A-45A4-0F58-C248-7C6F7EFF2432}"/>
              </a:ext>
            </a:extLst>
          </p:cNvPr>
          <p:cNvSpPr>
            <a:spLocks noGrp="1"/>
          </p:cNvSpPr>
          <p:nvPr>
            <p:ph idx="1"/>
          </p:nvPr>
        </p:nvSpPr>
        <p:spPr>
          <a:xfrm>
            <a:off x="0" y="1609725"/>
            <a:ext cx="12192000" cy="5248274"/>
          </a:xfrm>
        </p:spPr>
        <p:txBody>
          <a:bodyPr/>
          <a:lstStyle/>
          <a:p>
            <a:r>
              <a:rPr lang="el-GR" dirty="0"/>
              <a:t>Συγχρόνως </a:t>
            </a:r>
            <a:r>
              <a:rPr lang="el-GR" b="1" dirty="0"/>
              <a:t>ενίσχυσε</a:t>
            </a:r>
            <a:r>
              <a:rPr lang="el-GR" dirty="0"/>
              <a:t>: </a:t>
            </a:r>
          </a:p>
          <a:p>
            <a:pPr>
              <a:buFont typeface="Wingdings" panose="05000000000000000000" pitchFamily="2" charset="2"/>
              <a:buChar char="v"/>
            </a:pPr>
            <a:r>
              <a:rPr lang="el-GR" dirty="0"/>
              <a:t>τη συνεργασία των κατά τόπους Ορθοδόξων Εκκλησιών, </a:t>
            </a:r>
          </a:p>
          <a:p>
            <a:pPr>
              <a:buFont typeface="Wingdings" panose="05000000000000000000" pitchFamily="2" charset="2"/>
              <a:buChar char="v"/>
            </a:pPr>
            <a:r>
              <a:rPr lang="el-GR" dirty="0"/>
              <a:t>την από κοινού και </a:t>
            </a:r>
            <a:r>
              <a:rPr lang="el-GR" dirty="0" err="1"/>
              <a:t>πανορθοδόξως</a:t>
            </a:r>
            <a:r>
              <a:rPr lang="el-GR" dirty="0"/>
              <a:t> αντιμετώπιση των ποικίλων κανονικών προβλημάτων και ποιμαντικών προκλήσεων, </a:t>
            </a:r>
          </a:p>
          <a:p>
            <a:pPr>
              <a:buFont typeface="Wingdings" panose="05000000000000000000" pitchFamily="2" charset="2"/>
              <a:buChar char="v"/>
            </a:pPr>
            <a:r>
              <a:rPr lang="el-GR" dirty="0"/>
              <a:t>την κοινή προσέγγιση και τον καθορισμό των απαραίτητων όρων, προϋποθέσεων και αρχών για τη συμμετοχή της Ορθοδόξου Εκκλησίας στους </a:t>
            </a:r>
            <a:r>
              <a:rPr lang="el-GR" u="sng" dirty="0" err="1"/>
              <a:t>διεκκλησιαστικούς</a:t>
            </a:r>
            <a:r>
              <a:rPr lang="el-GR" u="sng" dirty="0"/>
              <a:t> διαλόγους </a:t>
            </a:r>
            <a:r>
              <a:rPr lang="el-GR" dirty="0"/>
              <a:t>και την </a:t>
            </a:r>
            <a:r>
              <a:rPr lang="el-GR" u="sng" dirty="0"/>
              <a:t>Οικουμενική Κίνηση </a:t>
            </a:r>
            <a:r>
              <a:rPr lang="el-GR" dirty="0"/>
              <a:t>με σκοπό την από κοινού δράση και εφαρμογή των χριστιανικών παραδόσεων για την επίλυση των διμερών θεολογικών διαφορών σε θέματα κοινωνικά και ποιμαντικά.</a:t>
            </a:r>
          </a:p>
          <a:p>
            <a:r>
              <a:rPr lang="el-GR" dirty="0"/>
              <a:t>Για την αντιμετώπιση όλων των παραπάνω </a:t>
            </a:r>
            <a:r>
              <a:rPr lang="el-GR" b="1" dirty="0"/>
              <a:t>εδραίωσε </a:t>
            </a:r>
            <a:r>
              <a:rPr lang="el-GR" b="1" dirty="0" err="1"/>
              <a:t>πανορθοδόξως</a:t>
            </a:r>
            <a:r>
              <a:rPr lang="el-GR" b="1" dirty="0"/>
              <a:t> την </a:t>
            </a:r>
            <a:r>
              <a:rPr lang="el-GR" b="1" dirty="0" err="1"/>
              <a:t>ομόφωνον</a:t>
            </a:r>
            <a:r>
              <a:rPr lang="el-GR" b="1" dirty="0"/>
              <a:t> απόφαση</a:t>
            </a:r>
            <a:r>
              <a:rPr lang="el-GR" dirty="0"/>
              <a:t> προς μία κοινή πορεία για την Αγία και Μεγάλη Σύνοδο της Ορθοδόξου Εκκλησίας.</a:t>
            </a:r>
          </a:p>
        </p:txBody>
      </p:sp>
    </p:spTree>
    <p:extLst>
      <p:ext uri="{BB962C8B-B14F-4D97-AF65-F5344CB8AC3E}">
        <p14:creationId xmlns:p14="http://schemas.microsoft.com/office/powerpoint/2010/main" val="41005646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24F97B2-5BAE-A088-6290-C8CA2D307E72}"/>
              </a:ext>
            </a:extLst>
          </p:cNvPr>
          <p:cNvSpPr>
            <a:spLocks noGrp="1"/>
          </p:cNvSpPr>
          <p:nvPr>
            <p:ph type="title"/>
          </p:nvPr>
        </p:nvSpPr>
        <p:spPr>
          <a:xfrm>
            <a:off x="838200" y="1"/>
            <a:ext cx="10515600" cy="1690688"/>
          </a:xfrm>
        </p:spPr>
        <p:txBody>
          <a:bodyPr>
            <a:normAutofit fontScale="90000"/>
          </a:bodyPr>
          <a:lstStyle/>
          <a:p>
            <a:pPr algn="ctr"/>
            <a:r>
              <a:rPr lang="el-GR" dirty="0"/>
              <a:t>ΕΙΣΑΓΩΓΗ</a:t>
            </a:r>
            <a:br>
              <a:rPr lang="el-GR" dirty="0"/>
            </a:br>
            <a:r>
              <a:rPr lang="el-GR" dirty="0"/>
              <a:t>Προς την Αγίαν και </a:t>
            </a:r>
            <a:r>
              <a:rPr lang="el-GR" dirty="0" err="1"/>
              <a:t>Μεγάλην</a:t>
            </a:r>
            <a:r>
              <a:rPr lang="el-GR" dirty="0"/>
              <a:t> </a:t>
            </a:r>
            <a:r>
              <a:rPr lang="el-GR" dirty="0" err="1"/>
              <a:t>Σύνοδον</a:t>
            </a:r>
            <a:r>
              <a:rPr lang="el-GR" dirty="0"/>
              <a:t> της Ορθοδόξου Εκκλησίας</a:t>
            </a:r>
          </a:p>
        </p:txBody>
      </p:sp>
      <p:sp>
        <p:nvSpPr>
          <p:cNvPr id="3" name="Θέση περιεχομένου 2">
            <a:extLst>
              <a:ext uri="{FF2B5EF4-FFF2-40B4-BE49-F238E27FC236}">
                <a16:creationId xmlns:a16="http://schemas.microsoft.com/office/drawing/2014/main" id="{6F37A810-254C-45B8-8736-1A8B59245164}"/>
              </a:ext>
            </a:extLst>
          </p:cNvPr>
          <p:cNvSpPr>
            <a:spLocks noGrp="1"/>
          </p:cNvSpPr>
          <p:nvPr>
            <p:ph idx="1"/>
          </p:nvPr>
        </p:nvSpPr>
        <p:spPr>
          <a:xfrm>
            <a:off x="0" y="1609724"/>
            <a:ext cx="12192000" cy="5248275"/>
          </a:xfrm>
        </p:spPr>
        <p:txBody>
          <a:bodyPr>
            <a:normAutofit fontScale="92500" lnSpcReduction="10000"/>
          </a:bodyPr>
          <a:lstStyle/>
          <a:p>
            <a:r>
              <a:rPr lang="el-GR" dirty="0"/>
              <a:t>Επιπλέον, </a:t>
            </a:r>
          </a:p>
          <a:p>
            <a:pPr>
              <a:buFont typeface="Wingdings" panose="05000000000000000000" pitchFamily="2" charset="2"/>
              <a:buChar char="v"/>
            </a:pPr>
            <a:r>
              <a:rPr lang="el-GR" dirty="0"/>
              <a:t>με την ίδρυση στο </a:t>
            </a:r>
            <a:r>
              <a:rPr lang="el-GR" b="1" dirty="0"/>
              <a:t>Ορθόδοξο Κέντρο του Οικουμενικού Πατριαρχείου στο </a:t>
            </a:r>
            <a:r>
              <a:rPr lang="en-GB" b="1" dirty="0" err="1"/>
              <a:t>Chambésy</a:t>
            </a:r>
            <a:r>
              <a:rPr lang="en-GB" b="1" dirty="0"/>
              <a:t> </a:t>
            </a:r>
            <a:r>
              <a:rPr lang="el-GR" b="1" dirty="0"/>
              <a:t>της Γενεύης της Γραμματείας</a:t>
            </a:r>
            <a:r>
              <a:rPr lang="el-GR" dirty="0"/>
              <a:t> για την προπαρασκευή της Αγίας και Μεγάλης Συνόδου και </a:t>
            </a:r>
          </a:p>
          <a:p>
            <a:pPr>
              <a:buFont typeface="Wingdings" panose="05000000000000000000" pitchFamily="2" charset="2"/>
              <a:buChar char="v"/>
            </a:pPr>
            <a:r>
              <a:rPr lang="el-GR" dirty="0"/>
              <a:t>τη σύγκληση τόσο </a:t>
            </a:r>
            <a:r>
              <a:rPr lang="el-GR" b="1" dirty="0"/>
              <a:t>των οκτώ </a:t>
            </a:r>
            <a:r>
              <a:rPr lang="el-GR" b="1" dirty="0" err="1"/>
              <a:t>Διορθόδοξων</a:t>
            </a:r>
            <a:r>
              <a:rPr lang="el-GR" b="1" dirty="0"/>
              <a:t> Προπαρασκευαστικών Επιτροπών </a:t>
            </a:r>
            <a:r>
              <a:rPr lang="el-GR" dirty="0"/>
              <a:t>(1971, 1979, 1986, 1990, 1993, 1999, 2009, 2011), όσο και των </a:t>
            </a:r>
            <a:r>
              <a:rPr lang="el-GR" b="1" dirty="0"/>
              <a:t>πέντε </a:t>
            </a:r>
            <a:r>
              <a:rPr lang="el-GR" b="1" dirty="0" err="1"/>
              <a:t>Προσυνοδικών</a:t>
            </a:r>
            <a:r>
              <a:rPr lang="el-GR" b="1" dirty="0"/>
              <a:t> </a:t>
            </a:r>
            <a:r>
              <a:rPr lang="el-GR" b="1" dirty="0" err="1"/>
              <a:t>Πανορθοδόξων</a:t>
            </a:r>
            <a:r>
              <a:rPr lang="el-GR" b="1" dirty="0"/>
              <a:t> Διασκέψεων </a:t>
            </a:r>
            <a:r>
              <a:rPr lang="el-GR" dirty="0"/>
              <a:t>(1976, 1982, 1986, 2009, 2014) </a:t>
            </a:r>
          </a:p>
          <a:p>
            <a:r>
              <a:rPr lang="el-GR" dirty="0"/>
              <a:t>προετοίμασε με ομόφωνες αποφάσεις </a:t>
            </a:r>
            <a:r>
              <a:rPr lang="el-GR" b="1" dirty="0">
                <a:solidFill>
                  <a:srgbClr val="FF0000"/>
                </a:solidFill>
              </a:rPr>
              <a:t>τα κύρια θέματα </a:t>
            </a:r>
            <a:r>
              <a:rPr lang="el-GR" dirty="0"/>
              <a:t>της ημερήσιας διάταξης της Αγίας και Μεγάλης Συνόδου, όπως αυτά καθορίστηκαν από την </a:t>
            </a:r>
            <a:r>
              <a:rPr lang="el-GR" b="1" dirty="0">
                <a:solidFill>
                  <a:srgbClr val="FF0000"/>
                </a:solidFill>
              </a:rPr>
              <a:t>Α΄ </a:t>
            </a:r>
            <a:r>
              <a:rPr lang="el-GR" b="1" dirty="0" err="1">
                <a:solidFill>
                  <a:srgbClr val="FF0000"/>
                </a:solidFill>
              </a:rPr>
              <a:t>Προσυνοδική</a:t>
            </a:r>
            <a:r>
              <a:rPr lang="el-GR" b="1" dirty="0">
                <a:solidFill>
                  <a:srgbClr val="FF0000"/>
                </a:solidFill>
              </a:rPr>
              <a:t> </a:t>
            </a:r>
            <a:r>
              <a:rPr lang="el-GR" b="1" dirty="0" err="1">
                <a:solidFill>
                  <a:srgbClr val="FF0000"/>
                </a:solidFill>
              </a:rPr>
              <a:t>Πανορθόδοξη</a:t>
            </a:r>
            <a:r>
              <a:rPr lang="el-GR" b="1" dirty="0">
                <a:solidFill>
                  <a:srgbClr val="FF0000"/>
                </a:solidFill>
              </a:rPr>
              <a:t> Διάσκεψη στο </a:t>
            </a:r>
            <a:r>
              <a:rPr lang="en-GB" b="1" dirty="0" err="1">
                <a:solidFill>
                  <a:srgbClr val="FF0000"/>
                </a:solidFill>
              </a:rPr>
              <a:t>Chambésy</a:t>
            </a:r>
            <a:r>
              <a:rPr lang="el-GR" b="1" dirty="0">
                <a:solidFill>
                  <a:srgbClr val="FF0000"/>
                </a:solidFill>
              </a:rPr>
              <a:t> της Γενεύης το έτος 1976</a:t>
            </a:r>
            <a:r>
              <a:rPr lang="el-GR" dirty="0"/>
              <a:t>.</a:t>
            </a:r>
          </a:p>
          <a:p>
            <a:r>
              <a:rPr lang="el-GR" dirty="0"/>
              <a:t>Ο τελικός καθορισμός των θεμάτων της Αγίας και Μεγάλης Συνόδου έγινε, ίνα «</a:t>
            </a:r>
            <a:r>
              <a:rPr lang="el-GR" i="1" dirty="0"/>
              <a:t>ἡ </a:t>
            </a:r>
            <a:r>
              <a:rPr lang="el-GR" i="1" dirty="0" err="1"/>
              <a:t>Ἁγία</a:t>
            </a:r>
            <a:r>
              <a:rPr lang="el-GR" i="1" dirty="0"/>
              <a:t> καὶ Μεγάλη Σύνοδος </a:t>
            </a:r>
            <a:r>
              <a:rPr lang="el-GR" i="1" dirty="0" err="1"/>
              <a:t>συνέλθῃ</a:t>
            </a:r>
            <a:r>
              <a:rPr lang="el-GR" i="1" dirty="0"/>
              <a:t> τὸ </a:t>
            </a:r>
            <a:r>
              <a:rPr lang="el-GR" i="1" dirty="0" err="1"/>
              <a:t>ταχύτερον</a:t>
            </a:r>
            <a:r>
              <a:rPr lang="el-GR" i="1" dirty="0"/>
              <a:t> δυνατόν, </a:t>
            </a:r>
            <a:r>
              <a:rPr lang="el-GR" i="1" dirty="0" err="1"/>
              <a:t>ὅπως</a:t>
            </a:r>
            <a:r>
              <a:rPr lang="el-GR" i="1" dirty="0"/>
              <a:t> αὕτη </a:t>
            </a:r>
            <a:r>
              <a:rPr lang="el-GR" i="1" dirty="0" err="1"/>
              <a:t>εἶναι</a:t>
            </a:r>
            <a:r>
              <a:rPr lang="el-GR" i="1" dirty="0"/>
              <a:t> βραχείας διαρκείας καὶ </a:t>
            </a:r>
            <a:r>
              <a:rPr lang="el-GR" i="1" dirty="0" err="1"/>
              <a:t>ἀσχοληθῇ</a:t>
            </a:r>
            <a:r>
              <a:rPr lang="el-GR" i="1" dirty="0"/>
              <a:t> με </a:t>
            </a:r>
            <a:r>
              <a:rPr lang="el-GR" i="1" dirty="0" err="1"/>
              <a:t>περιωρισμένον</a:t>
            </a:r>
            <a:r>
              <a:rPr lang="el-GR" i="1" dirty="0"/>
              <a:t> </a:t>
            </a:r>
            <a:r>
              <a:rPr lang="el-GR" i="1" dirty="0" err="1"/>
              <a:t>ἀριθμὸν</a:t>
            </a:r>
            <a:r>
              <a:rPr lang="el-GR" i="1" dirty="0"/>
              <a:t> θεμάτων</a:t>
            </a:r>
            <a:r>
              <a:rPr lang="el-GR" dirty="0"/>
              <a:t>».</a:t>
            </a:r>
          </a:p>
        </p:txBody>
      </p:sp>
    </p:spTree>
    <p:extLst>
      <p:ext uri="{BB962C8B-B14F-4D97-AF65-F5344CB8AC3E}">
        <p14:creationId xmlns:p14="http://schemas.microsoft.com/office/powerpoint/2010/main" val="9978126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303D4FD-0747-8D60-C419-8AE5D7A7568E}"/>
              </a:ext>
            </a:extLst>
          </p:cNvPr>
          <p:cNvSpPr>
            <a:spLocks noGrp="1"/>
          </p:cNvSpPr>
          <p:nvPr>
            <p:ph type="title"/>
          </p:nvPr>
        </p:nvSpPr>
        <p:spPr>
          <a:xfrm>
            <a:off x="0" y="1"/>
            <a:ext cx="12192000" cy="1060314"/>
          </a:xfrm>
        </p:spPr>
        <p:txBody>
          <a:bodyPr>
            <a:normAutofit fontScale="90000"/>
          </a:bodyPr>
          <a:lstStyle/>
          <a:p>
            <a:pPr algn="ctr"/>
            <a:r>
              <a:rPr lang="el-GR" dirty="0"/>
              <a:t>ΕΙΣΑΓΩΓΗ</a:t>
            </a:r>
            <a:br>
              <a:rPr lang="el-GR" dirty="0"/>
            </a:br>
            <a:r>
              <a:rPr lang="el-GR" sz="3600" dirty="0"/>
              <a:t>Προς την Αγίαν και </a:t>
            </a:r>
            <a:r>
              <a:rPr lang="el-GR" sz="3600" dirty="0" err="1"/>
              <a:t>Μεγάλην</a:t>
            </a:r>
            <a:r>
              <a:rPr lang="el-GR" sz="3600" dirty="0"/>
              <a:t> </a:t>
            </a:r>
            <a:r>
              <a:rPr lang="el-GR" sz="3600" dirty="0" err="1"/>
              <a:t>Σύνοδον</a:t>
            </a:r>
            <a:r>
              <a:rPr lang="el-GR" sz="3600" dirty="0"/>
              <a:t> της Ορθοδόξου Εκκλησίας</a:t>
            </a:r>
          </a:p>
        </p:txBody>
      </p:sp>
      <p:sp>
        <p:nvSpPr>
          <p:cNvPr id="3" name="Θέση περιεχομένου 2">
            <a:extLst>
              <a:ext uri="{FF2B5EF4-FFF2-40B4-BE49-F238E27FC236}">
                <a16:creationId xmlns:a16="http://schemas.microsoft.com/office/drawing/2014/main" id="{0159AB6F-B85C-EF9A-3416-DBA828971F6E}"/>
              </a:ext>
            </a:extLst>
          </p:cNvPr>
          <p:cNvSpPr>
            <a:spLocks noGrp="1"/>
          </p:cNvSpPr>
          <p:nvPr>
            <p:ph idx="1"/>
          </p:nvPr>
        </p:nvSpPr>
        <p:spPr>
          <a:xfrm>
            <a:off x="0" y="1060315"/>
            <a:ext cx="12192000" cy="5797684"/>
          </a:xfrm>
        </p:spPr>
        <p:txBody>
          <a:bodyPr>
            <a:normAutofit fontScale="92500" lnSpcReduction="20000"/>
          </a:bodyPr>
          <a:lstStyle/>
          <a:p>
            <a:r>
              <a:rPr lang="el-GR" dirty="0"/>
              <a:t>Έτσι, η </a:t>
            </a:r>
            <a:r>
              <a:rPr lang="el-GR" dirty="0" err="1"/>
              <a:t>Προσυνοδική</a:t>
            </a:r>
            <a:r>
              <a:rPr lang="el-GR" dirty="0"/>
              <a:t> Διάσκεψη της Γενεύης του 1976 προσδιόρισε από τον αρχικό κατάλογο των θεμάτων της Α΄ </a:t>
            </a:r>
            <a:r>
              <a:rPr lang="el-GR" dirty="0" err="1"/>
              <a:t>Πανορθοδόξου</a:t>
            </a:r>
            <a:r>
              <a:rPr lang="el-GR" dirty="0"/>
              <a:t> Διασκέψεως στη Ρόδο (1961) τα παρακάτω 10 θέματα ως αναγκαία για επεξεργασία:</a:t>
            </a:r>
          </a:p>
          <a:p>
            <a:r>
              <a:rPr lang="el-GR" dirty="0"/>
              <a:t>«</a:t>
            </a:r>
            <a:r>
              <a:rPr lang="el-GR" dirty="0" err="1"/>
              <a:t>Ὀρθόδοξος</a:t>
            </a:r>
            <a:r>
              <a:rPr lang="el-GR" dirty="0"/>
              <a:t> Διασπορά»</a:t>
            </a:r>
          </a:p>
          <a:p>
            <a:r>
              <a:rPr lang="el-GR" dirty="0"/>
              <a:t>«Τὸ </a:t>
            </a:r>
            <a:r>
              <a:rPr lang="el-GR" dirty="0" err="1"/>
              <a:t>Αὐτοκέφαλον</a:t>
            </a:r>
            <a:r>
              <a:rPr lang="el-GR" dirty="0"/>
              <a:t> καὶ ὁ τρόπος </a:t>
            </a:r>
            <a:r>
              <a:rPr lang="el-GR" dirty="0" err="1"/>
              <a:t>ἀνακηρύξεως</a:t>
            </a:r>
            <a:r>
              <a:rPr lang="el-GR" dirty="0"/>
              <a:t> </a:t>
            </a:r>
            <a:r>
              <a:rPr lang="el-GR" dirty="0" err="1"/>
              <a:t>αὐτοῡ</a:t>
            </a:r>
            <a:r>
              <a:rPr lang="el-GR" dirty="0"/>
              <a:t>»</a:t>
            </a:r>
          </a:p>
          <a:p>
            <a:r>
              <a:rPr lang="el-GR" dirty="0"/>
              <a:t>«Τὸ </a:t>
            </a:r>
            <a:r>
              <a:rPr lang="el-GR" dirty="0" err="1"/>
              <a:t>Αὐτόνομον</a:t>
            </a:r>
            <a:r>
              <a:rPr lang="el-GR" dirty="0"/>
              <a:t> καὶ ὁ τρόπος </a:t>
            </a:r>
            <a:r>
              <a:rPr lang="el-GR" dirty="0" err="1"/>
              <a:t>ἀνακηρύξεως</a:t>
            </a:r>
            <a:r>
              <a:rPr lang="el-GR" dirty="0"/>
              <a:t> αὐτοῦ»</a:t>
            </a:r>
          </a:p>
          <a:p>
            <a:r>
              <a:rPr lang="el-GR" dirty="0"/>
              <a:t>«Τὰ Δίπτυχα»</a:t>
            </a:r>
          </a:p>
          <a:p>
            <a:r>
              <a:rPr lang="el-GR" dirty="0"/>
              <a:t>«Τὸ ζήτημα </a:t>
            </a:r>
            <a:r>
              <a:rPr lang="el-GR" dirty="0" err="1"/>
              <a:t>κοινοῦ</a:t>
            </a:r>
            <a:r>
              <a:rPr lang="el-GR" dirty="0"/>
              <a:t> </a:t>
            </a:r>
            <a:r>
              <a:rPr lang="el-GR" dirty="0" err="1"/>
              <a:t>ἡμερολογίου</a:t>
            </a:r>
            <a:r>
              <a:rPr lang="el-GR" dirty="0"/>
              <a:t>»</a:t>
            </a:r>
          </a:p>
          <a:p>
            <a:r>
              <a:rPr lang="el-GR" dirty="0"/>
              <a:t>«</a:t>
            </a:r>
            <a:r>
              <a:rPr lang="el-GR" dirty="0" err="1"/>
              <a:t>Κωλήματα</a:t>
            </a:r>
            <a:r>
              <a:rPr lang="el-GR" dirty="0"/>
              <a:t> γάμου»</a:t>
            </a:r>
          </a:p>
          <a:p>
            <a:r>
              <a:rPr lang="el-GR" dirty="0"/>
              <a:t>«</a:t>
            </a:r>
            <a:r>
              <a:rPr lang="el-GR" dirty="0" err="1"/>
              <a:t>Ἀναπροσαρμογὴ</a:t>
            </a:r>
            <a:r>
              <a:rPr lang="el-GR" dirty="0"/>
              <a:t> τῶν </a:t>
            </a:r>
            <a:r>
              <a:rPr lang="el-GR" dirty="0" err="1"/>
              <a:t>περὶ</a:t>
            </a:r>
            <a:r>
              <a:rPr lang="el-GR" dirty="0"/>
              <a:t> νηστείας </a:t>
            </a:r>
            <a:r>
              <a:rPr lang="el-GR" dirty="0" err="1"/>
              <a:t>ἐκκλησιαστικῶν</a:t>
            </a:r>
            <a:r>
              <a:rPr lang="el-GR" dirty="0"/>
              <a:t> διατάξεων»</a:t>
            </a:r>
          </a:p>
          <a:p>
            <a:r>
              <a:rPr lang="el-GR" dirty="0"/>
              <a:t>«Σχέσεις τῆς Ὀρθοδόξου </a:t>
            </a:r>
            <a:r>
              <a:rPr lang="el-GR" dirty="0" err="1"/>
              <a:t>Ἐκκλησίας</a:t>
            </a:r>
            <a:r>
              <a:rPr lang="el-GR" dirty="0"/>
              <a:t> πρὸς τὸν </a:t>
            </a:r>
            <a:r>
              <a:rPr lang="el-GR" dirty="0" err="1"/>
              <a:t>λοιπὸν</a:t>
            </a:r>
            <a:r>
              <a:rPr lang="el-GR" dirty="0"/>
              <a:t> </a:t>
            </a:r>
            <a:r>
              <a:rPr lang="el-GR" dirty="0" err="1"/>
              <a:t>χριστιανικὸν</a:t>
            </a:r>
            <a:r>
              <a:rPr lang="el-GR" dirty="0"/>
              <a:t> </a:t>
            </a:r>
            <a:r>
              <a:rPr lang="el-GR" dirty="0" err="1"/>
              <a:t>κόσμον</a:t>
            </a:r>
            <a:r>
              <a:rPr lang="el-GR" dirty="0"/>
              <a:t>»</a:t>
            </a:r>
          </a:p>
          <a:p>
            <a:r>
              <a:rPr lang="el-GR" dirty="0"/>
              <a:t>«</a:t>
            </a:r>
            <a:r>
              <a:rPr lang="el-GR" dirty="0" err="1"/>
              <a:t>Ὀρθοδοξία</a:t>
            </a:r>
            <a:r>
              <a:rPr lang="el-GR" dirty="0"/>
              <a:t> καὶ </a:t>
            </a:r>
            <a:r>
              <a:rPr lang="el-GR" dirty="0" err="1"/>
              <a:t>Οἰκουμενικὴ</a:t>
            </a:r>
            <a:r>
              <a:rPr lang="el-GR" dirty="0"/>
              <a:t> </a:t>
            </a:r>
            <a:r>
              <a:rPr lang="el-GR" dirty="0" err="1"/>
              <a:t>Κίνησις</a:t>
            </a:r>
            <a:r>
              <a:rPr lang="el-GR" dirty="0"/>
              <a:t>»</a:t>
            </a:r>
          </a:p>
          <a:p>
            <a:r>
              <a:rPr lang="el-GR" dirty="0"/>
              <a:t>«</a:t>
            </a:r>
            <a:r>
              <a:rPr lang="el-GR" dirty="0" err="1"/>
              <a:t>Συμβολὴ</a:t>
            </a:r>
            <a:r>
              <a:rPr lang="el-GR" dirty="0"/>
              <a:t> τῶν κατὰ τόπους </a:t>
            </a:r>
            <a:r>
              <a:rPr lang="el-GR" dirty="0" err="1"/>
              <a:t>Ὀρθοδόξων</a:t>
            </a:r>
            <a:r>
              <a:rPr lang="el-GR" dirty="0"/>
              <a:t> </a:t>
            </a:r>
            <a:r>
              <a:rPr lang="el-GR" dirty="0" err="1"/>
              <a:t>Ἐκκλησιῶν</a:t>
            </a:r>
            <a:r>
              <a:rPr lang="el-GR" dirty="0"/>
              <a:t> εἰς τὴν </a:t>
            </a:r>
            <a:r>
              <a:rPr lang="el-GR" dirty="0" err="1"/>
              <a:t>ἐπικράτησιν</a:t>
            </a:r>
            <a:r>
              <a:rPr lang="el-GR" dirty="0"/>
              <a:t> τῶν </a:t>
            </a:r>
            <a:r>
              <a:rPr lang="el-GR" dirty="0" err="1"/>
              <a:t>χριστιανικῶν</a:t>
            </a:r>
            <a:r>
              <a:rPr lang="el-GR" dirty="0"/>
              <a:t> </a:t>
            </a:r>
            <a:r>
              <a:rPr lang="el-GR" dirty="0" err="1"/>
              <a:t>ἰδεωδῶν</a:t>
            </a:r>
            <a:r>
              <a:rPr lang="el-GR" dirty="0"/>
              <a:t> τῆς </a:t>
            </a:r>
            <a:r>
              <a:rPr lang="el-GR" dirty="0" err="1"/>
              <a:t>εἰρήνης</a:t>
            </a:r>
            <a:r>
              <a:rPr lang="el-GR" dirty="0"/>
              <a:t>, τῆς </a:t>
            </a:r>
            <a:r>
              <a:rPr lang="el-GR" dirty="0" err="1"/>
              <a:t>ἐλευθερίας</a:t>
            </a:r>
            <a:r>
              <a:rPr lang="el-GR" dirty="0"/>
              <a:t>, τῆς </a:t>
            </a:r>
            <a:r>
              <a:rPr lang="el-GR" dirty="0" err="1"/>
              <a:t>ἀδελφοσύνης</a:t>
            </a:r>
            <a:r>
              <a:rPr lang="el-GR" dirty="0"/>
              <a:t> καὶ τῆς </a:t>
            </a:r>
            <a:r>
              <a:rPr lang="el-GR" dirty="0" err="1"/>
              <a:t>ἀγάπης</a:t>
            </a:r>
            <a:r>
              <a:rPr lang="el-GR" dirty="0"/>
              <a:t> </a:t>
            </a:r>
            <a:r>
              <a:rPr lang="el-GR" dirty="0" err="1"/>
              <a:t>μεταξὺ</a:t>
            </a:r>
            <a:r>
              <a:rPr lang="el-GR" dirty="0"/>
              <a:t> τῶν </a:t>
            </a:r>
            <a:r>
              <a:rPr lang="el-GR" dirty="0" err="1"/>
              <a:t>λαῶν</a:t>
            </a:r>
            <a:r>
              <a:rPr lang="el-GR" dirty="0"/>
              <a:t> καὶ </a:t>
            </a:r>
            <a:r>
              <a:rPr lang="el-GR" dirty="0" err="1"/>
              <a:t>ἄρσιν</a:t>
            </a:r>
            <a:r>
              <a:rPr lang="el-GR" dirty="0"/>
              <a:t> τῶν </a:t>
            </a:r>
            <a:r>
              <a:rPr lang="el-GR" dirty="0" err="1"/>
              <a:t>φυλετικῶν</a:t>
            </a:r>
            <a:r>
              <a:rPr lang="el-GR" dirty="0"/>
              <a:t> διακρίσεων».</a:t>
            </a:r>
          </a:p>
        </p:txBody>
      </p:sp>
    </p:spTree>
    <p:extLst>
      <p:ext uri="{BB962C8B-B14F-4D97-AF65-F5344CB8AC3E}">
        <p14:creationId xmlns:p14="http://schemas.microsoft.com/office/powerpoint/2010/main" val="35780323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1EEBFBB-C763-6882-109B-F7DAE4069E14}"/>
              </a:ext>
            </a:extLst>
          </p:cNvPr>
          <p:cNvSpPr>
            <a:spLocks noGrp="1"/>
          </p:cNvSpPr>
          <p:nvPr>
            <p:ph type="title"/>
          </p:nvPr>
        </p:nvSpPr>
        <p:spPr>
          <a:xfrm>
            <a:off x="0" y="1"/>
            <a:ext cx="12192000" cy="856033"/>
          </a:xfrm>
        </p:spPr>
        <p:txBody>
          <a:bodyPr>
            <a:normAutofit fontScale="90000"/>
          </a:bodyPr>
          <a:lstStyle/>
          <a:p>
            <a:pPr algn="ctr"/>
            <a:r>
              <a:rPr lang="el-GR" dirty="0"/>
              <a:t>ΕΙΣΑΓΩΓΗ</a:t>
            </a:r>
            <a:br>
              <a:rPr lang="el-GR" dirty="0"/>
            </a:br>
            <a:r>
              <a:rPr lang="el-GR" sz="4000" dirty="0"/>
              <a:t>Προς την Αγίαν και </a:t>
            </a:r>
            <a:r>
              <a:rPr lang="el-GR" sz="4000" dirty="0" err="1"/>
              <a:t>Μεγάλην</a:t>
            </a:r>
            <a:r>
              <a:rPr lang="el-GR" sz="4000" dirty="0"/>
              <a:t> </a:t>
            </a:r>
            <a:r>
              <a:rPr lang="el-GR" sz="4000" dirty="0" err="1"/>
              <a:t>Σύνοδον</a:t>
            </a:r>
            <a:r>
              <a:rPr lang="el-GR" sz="4000" dirty="0"/>
              <a:t> της Ορθοδόξου Εκκλησίας</a:t>
            </a:r>
          </a:p>
        </p:txBody>
      </p:sp>
      <p:sp>
        <p:nvSpPr>
          <p:cNvPr id="3" name="Θέση περιεχομένου 2">
            <a:extLst>
              <a:ext uri="{FF2B5EF4-FFF2-40B4-BE49-F238E27FC236}">
                <a16:creationId xmlns:a16="http://schemas.microsoft.com/office/drawing/2014/main" id="{12E0C5D5-A055-E859-ED21-4792CF6F6E04}"/>
              </a:ext>
            </a:extLst>
          </p:cNvPr>
          <p:cNvSpPr>
            <a:spLocks noGrp="1"/>
          </p:cNvSpPr>
          <p:nvPr>
            <p:ph idx="1"/>
          </p:nvPr>
        </p:nvSpPr>
        <p:spPr>
          <a:xfrm>
            <a:off x="0" y="856034"/>
            <a:ext cx="12192000" cy="6001965"/>
          </a:xfrm>
        </p:spPr>
        <p:txBody>
          <a:bodyPr>
            <a:normAutofit fontScale="92500" lnSpcReduction="10000"/>
          </a:bodyPr>
          <a:lstStyle/>
          <a:p>
            <a:r>
              <a:rPr lang="el-GR" dirty="0"/>
              <a:t>Η </a:t>
            </a:r>
            <a:r>
              <a:rPr lang="el-GR" b="1" dirty="0"/>
              <a:t>επιλογή των 10 θεμάτων </a:t>
            </a:r>
            <a:r>
              <a:rPr lang="el-GR" dirty="0"/>
              <a:t>εξέφρασε την κοινή αγωνία των Ορθόδοξων Εκκλησιών για μία άμεση και από κοινού αντιμετώπιση των προβλημάτων που συμπεριλαμβάνονται σ’ αυτά, και της υπερβάσεως επικίνδυνων συγχύσεων στις </a:t>
            </a:r>
            <a:r>
              <a:rPr lang="el-GR" dirty="0" err="1"/>
              <a:t>διορθόδοξες</a:t>
            </a:r>
            <a:r>
              <a:rPr lang="el-GR" dirty="0"/>
              <a:t> σχέσεις.</a:t>
            </a:r>
          </a:p>
          <a:p>
            <a:r>
              <a:rPr lang="el-GR" dirty="0"/>
              <a:t>Η διάρθρωση του θεματολογίου απορρέει από τα ήδη διαπιστωμένα σοβαρά προβλήματα στη λειτουργία των </a:t>
            </a:r>
            <a:r>
              <a:rPr lang="el-GR" dirty="0" err="1"/>
              <a:t>διορθόδοξων</a:t>
            </a:r>
            <a:r>
              <a:rPr lang="el-GR" dirty="0"/>
              <a:t> ή και </a:t>
            </a:r>
            <a:r>
              <a:rPr lang="el-GR" dirty="0" err="1"/>
              <a:t>διεκκλησιαστικών</a:t>
            </a:r>
            <a:r>
              <a:rPr lang="el-GR" dirty="0"/>
              <a:t> σχέσεων.</a:t>
            </a:r>
          </a:p>
          <a:p>
            <a:r>
              <a:rPr lang="el-GR" dirty="0"/>
              <a:t>Σε όλα τα συνταχθέντα κείμενα προτάσσονται κατά τρόπο περιεκτικό οι βασικές θεολογικές, εκκλησιολογικές, κανονικές ή ποιμαντικές αρχές της πατερικής παράδοσης, οι οποίες προσδιόρισαν τις πραγματικές εκκλησιαστικές και εκκλησιολογικές διαστάσεις κάθε θέματος. </a:t>
            </a:r>
          </a:p>
          <a:p>
            <a:r>
              <a:rPr lang="el-GR" dirty="0"/>
              <a:t>Τα περισσότερα από αυτά τα θέματα, αν και είχαν μελετηθεί και παραπεμφθεί ομοφώνως προς την Αγίαν και </a:t>
            </a:r>
            <a:r>
              <a:rPr lang="el-GR" dirty="0" err="1"/>
              <a:t>Μεγάλην</a:t>
            </a:r>
            <a:r>
              <a:rPr lang="el-GR" dirty="0"/>
              <a:t> </a:t>
            </a:r>
            <a:r>
              <a:rPr lang="el-GR" dirty="0" err="1"/>
              <a:t>Σύνοδον</a:t>
            </a:r>
            <a:r>
              <a:rPr lang="el-GR" dirty="0"/>
              <a:t> της Ορθοδόξου Εκκλησίας προς τελική έγκριση, το </a:t>
            </a:r>
            <a:r>
              <a:rPr lang="el-GR" b="1" dirty="0">
                <a:solidFill>
                  <a:srgbClr val="FF0000"/>
                </a:solidFill>
              </a:rPr>
              <a:t>Πατριαρχείο Μόσχας </a:t>
            </a:r>
            <a:r>
              <a:rPr lang="el-GR" dirty="0"/>
              <a:t>εξέφρασε την άποψη ότι ορισμένα από αυτά τα θέματα χρήζουν περαιτέρω </a:t>
            </a:r>
            <a:r>
              <a:rPr lang="el-GR" dirty="0" err="1"/>
              <a:t>επικαιροποιήσεως</a:t>
            </a:r>
            <a:r>
              <a:rPr lang="el-GR" dirty="0"/>
              <a:t> και </a:t>
            </a:r>
            <a:r>
              <a:rPr lang="el-GR" dirty="0" err="1"/>
              <a:t>επαναδιατυπώσεως</a:t>
            </a:r>
            <a:r>
              <a:rPr lang="el-GR" dirty="0"/>
              <a:t>, θέση την οποία αποδέχτηκε ομοφώνως η </a:t>
            </a:r>
            <a:r>
              <a:rPr lang="el-GR" dirty="0" err="1"/>
              <a:t>Σύναξις</a:t>
            </a:r>
            <a:r>
              <a:rPr lang="el-GR" dirty="0"/>
              <a:t> των Προκαθημένων των Ορθοδόξων Εκκλησιών του έτους 2014 (</a:t>
            </a:r>
            <a:r>
              <a:rPr lang="el-GR" dirty="0" err="1"/>
              <a:t>Φανάριον</a:t>
            </a:r>
            <a:r>
              <a:rPr lang="el-GR" dirty="0"/>
              <a:t> 6-9 Μαρτίου). Γι’ αυτό και αποφασίστηκε να συγκροτηθεί </a:t>
            </a:r>
            <a:r>
              <a:rPr lang="el-GR" b="1" dirty="0">
                <a:solidFill>
                  <a:srgbClr val="FF0000"/>
                </a:solidFill>
              </a:rPr>
              <a:t>Ειδική </a:t>
            </a:r>
            <a:r>
              <a:rPr lang="el-GR" b="1" dirty="0" err="1">
                <a:solidFill>
                  <a:srgbClr val="FF0000"/>
                </a:solidFill>
              </a:rPr>
              <a:t>Διορθόδοξος</a:t>
            </a:r>
            <a:r>
              <a:rPr lang="el-GR" b="1" dirty="0">
                <a:solidFill>
                  <a:srgbClr val="FF0000"/>
                </a:solidFill>
              </a:rPr>
              <a:t> Επιτροπή</a:t>
            </a:r>
            <a:r>
              <a:rPr lang="el-GR" dirty="0"/>
              <a:t>.</a:t>
            </a:r>
          </a:p>
        </p:txBody>
      </p:sp>
    </p:spTree>
    <p:extLst>
      <p:ext uri="{BB962C8B-B14F-4D97-AF65-F5344CB8AC3E}">
        <p14:creationId xmlns:p14="http://schemas.microsoft.com/office/powerpoint/2010/main" val="34157828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F5F2525-59DD-F5D9-CCA8-B6F080605B27}"/>
              </a:ext>
            </a:extLst>
          </p:cNvPr>
          <p:cNvSpPr>
            <a:spLocks noGrp="1"/>
          </p:cNvSpPr>
          <p:nvPr>
            <p:ph type="title"/>
          </p:nvPr>
        </p:nvSpPr>
        <p:spPr>
          <a:xfrm>
            <a:off x="0" y="1"/>
            <a:ext cx="12192000" cy="1177046"/>
          </a:xfrm>
        </p:spPr>
        <p:txBody>
          <a:bodyPr>
            <a:normAutofit fontScale="90000"/>
          </a:bodyPr>
          <a:lstStyle/>
          <a:p>
            <a:pPr algn="ctr"/>
            <a:r>
              <a:rPr lang="el-GR" dirty="0"/>
              <a:t>ΕΙΣΑΓΩΓΗ</a:t>
            </a:r>
            <a:br>
              <a:rPr lang="el-GR" dirty="0"/>
            </a:br>
            <a:r>
              <a:rPr lang="el-GR" sz="4000" dirty="0"/>
              <a:t>Προς την Αγίαν και </a:t>
            </a:r>
            <a:r>
              <a:rPr lang="el-GR" sz="4000" dirty="0" err="1"/>
              <a:t>Μεγάλην</a:t>
            </a:r>
            <a:r>
              <a:rPr lang="el-GR" sz="4000" dirty="0"/>
              <a:t> </a:t>
            </a:r>
            <a:r>
              <a:rPr lang="el-GR" sz="4000" dirty="0" err="1"/>
              <a:t>Σύνοδον</a:t>
            </a:r>
            <a:r>
              <a:rPr lang="el-GR" sz="4000" dirty="0"/>
              <a:t> της Ορθοδόξου Εκκλησίας</a:t>
            </a:r>
          </a:p>
        </p:txBody>
      </p:sp>
      <p:sp>
        <p:nvSpPr>
          <p:cNvPr id="3" name="Θέση περιεχομένου 2">
            <a:extLst>
              <a:ext uri="{FF2B5EF4-FFF2-40B4-BE49-F238E27FC236}">
                <a16:creationId xmlns:a16="http://schemas.microsoft.com/office/drawing/2014/main" id="{3AA1EB58-4299-005C-3875-8596C18E1C13}"/>
              </a:ext>
            </a:extLst>
          </p:cNvPr>
          <p:cNvSpPr>
            <a:spLocks noGrp="1"/>
          </p:cNvSpPr>
          <p:nvPr>
            <p:ph idx="1"/>
          </p:nvPr>
        </p:nvSpPr>
        <p:spPr>
          <a:xfrm>
            <a:off x="0" y="1070044"/>
            <a:ext cx="12192000" cy="5787956"/>
          </a:xfrm>
        </p:spPr>
        <p:txBody>
          <a:bodyPr>
            <a:normAutofit fontScale="92500" lnSpcReduction="10000"/>
          </a:bodyPr>
          <a:lstStyle/>
          <a:p>
            <a:r>
              <a:rPr lang="el-GR" dirty="0"/>
              <a:t>Ορίστηκε η </a:t>
            </a:r>
            <a:r>
              <a:rPr lang="el-GR" b="1" dirty="0">
                <a:solidFill>
                  <a:srgbClr val="FF0000"/>
                </a:solidFill>
              </a:rPr>
              <a:t>Ειδική </a:t>
            </a:r>
            <a:r>
              <a:rPr lang="el-GR" b="1" dirty="0" err="1">
                <a:solidFill>
                  <a:srgbClr val="FF0000"/>
                </a:solidFill>
              </a:rPr>
              <a:t>Διορθόδοξος</a:t>
            </a:r>
            <a:r>
              <a:rPr lang="el-GR" b="1" dirty="0">
                <a:solidFill>
                  <a:srgbClr val="FF0000"/>
                </a:solidFill>
              </a:rPr>
              <a:t> Επιτροπή </a:t>
            </a:r>
            <a:r>
              <a:rPr lang="el-GR" dirty="0"/>
              <a:t>εντός του πρώτου εξαμήνου του 2015: </a:t>
            </a:r>
          </a:p>
          <a:p>
            <a:pPr lvl="1">
              <a:buFont typeface="Wingdings" panose="05000000000000000000" pitchFamily="2" charset="2"/>
              <a:buChar char="v"/>
            </a:pPr>
            <a:r>
              <a:rPr lang="el-GR" dirty="0"/>
              <a:t>από τη μία </a:t>
            </a:r>
            <a:r>
              <a:rPr lang="el-GR" b="1" dirty="0"/>
              <a:t>να αναθεωρήσει </a:t>
            </a:r>
            <a:r>
              <a:rPr lang="el-GR" dirty="0"/>
              <a:t>το περιεχόμενο των κάτωθι </a:t>
            </a:r>
            <a:r>
              <a:rPr lang="el-GR" dirty="0" err="1"/>
              <a:t>παραπεμφθέντων</a:t>
            </a:r>
            <a:r>
              <a:rPr lang="el-GR" dirty="0"/>
              <a:t> κειμένων: «Ἡ </a:t>
            </a:r>
            <a:r>
              <a:rPr lang="el-GR" dirty="0" err="1"/>
              <a:t>Ὀρθοδοξία</a:t>
            </a:r>
            <a:r>
              <a:rPr lang="el-GR" dirty="0"/>
              <a:t> καὶ ἡ </a:t>
            </a:r>
            <a:r>
              <a:rPr lang="el-GR" dirty="0" err="1"/>
              <a:t>Οἰκουμενικὴ</a:t>
            </a:r>
            <a:r>
              <a:rPr lang="el-GR" dirty="0"/>
              <a:t> </a:t>
            </a:r>
            <a:r>
              <a:rPr lang="el-GR" dirty="0" err="1"/>
              <a:t>Κίνησις</a:t>
            </a:r>
            <a:r>
              <a:rPr lang="el-GR" dirty="0"/>
              <a:t>», «Σχέσεις τῆς Ὀρθοδόξου </a:t>
            </a:r>
            <a:r>
              <a:rPr lang="el-GR" dirty="0" err="1"/>
              <a:t>Ἐκκλησίας</a:t>
            </a:r>
            <a:r>
              <a:rPr lang="el-GR" dirty="0"/>
              <a:t> πρὸς τὸν </a:t>
            </a:r>
            <a:r>
              <a:rPr lang="el-GR" dirty="0" err="1"/>
              <a:t>λοιπὸν</a:t>
            </a:r>
            <a:r>
              <a:rPr lang="el-GR" dirty="0"/>
              <a:t> </a:t>
            </a:r>
            <a:r>
              <a:rPr lang="el-GR" dirty="0" err="1"/>
              <a:t>χριστιανικὸν</a:t>
            </a:r>
            <a:r>
              <a:rPr lang="el-GR" dirty="0"/>
              <a:t> </a:t>
            </a:r>
            <a:r>
              <a:rPr lang="el-GR" dirty="0" err="1"/>
              <a:t>κόσμον</a:t>
            </a:r>
            <a:r>
              <a:rPr lang="el-GR" dirty="0"/>
              <a:t>» και «Ἡ </a:t>
            </a:r>
            <a:r>
              <a:rPr lang="el-GR" dirty="0" err="1"/>
              <a:t>συμβολὴ</a:t>
            </a:r>
            <a:r>
              <a:rPr lang="el-GR" dirty="0"/>
              <a:t> τῶν κατὰ τόπους </a:t>
            </a:r>
            <a:r>
              <a:rPr lang="el-GR" dirty="0" err="1"/>
              <a:t>Ὀρθοδόξων</a:t>
            </a:r>
            <a:r>
              <a:rPr lang="el-GR" dirty="0"/>
              <a:t> </a:t>
            </a:r>
            <a:r>
              <a:rPr lang="el-GR" dirty="0" err="1"/>
              <a:t>Ἐκκλησιῶν</a:t>
            </a:r>
            <a:r>
              <a:rPr lang="el-GR" dirty="0"/>
              <a:t> εἰς τὴν </a:t>
            </a:r>
            <a:r>
              <a:rPr lang="el-GR" dirty="0" err="1"/>
              <a:t>ἐπικράτησιν</a:t>
            </a:r>
            <a:r>
              <a:rPr lang="el-GR" dirty="0"/>
              <a:t> τῶν </a:t>
            </a:r>
            <a:r>
              <a:rPr lang="el-GR" dirty="0" err="1"/>
              <a:t>χριστιανικῶν</a:t>
            </a:r>
            <a:r>
              <a:rPr lang="el-GR" dirty="0"/>
              <a:t> </a:t>
            </a:r>
            <a:r>
              <a:rPr lang="el-GR" dirty="0" err="1"/>
              <a:t>ἰδεωδῶν</a:t>
            </a:r>
            <a:r>
              <a:rPr lang="el-GR" dirty="0"/>
              <a:t> τῆς </a:t>
            </a:r>
            <a:r>
              <a:rPr lang="el-GR" dirty="0" err="1"/>
              <a:t>εἰρήνης</a:t>
            </a:r>
            <a:r>
              <a:rPr lang="el-GR" dirty="0"/>
              <a:t>, τῆς </a:t>
            </a:r>
            <a:r>
              <a:rPr lang="el-GR" dirty="0" err="1"/>
              <a:t>ἐλευθερίας</a:t>
            </a:r>
            <a:r>
              <a:rPr lang="el-GR" dirty="0"/>
              <a:t>, τῆς </a:t>
            </a:r>
            <a:r>
              <a:rPr lang="el-GR" dirty="0" err="1"/>
              <a:t>ἀδελφοσύνης</a:t>
            </a:r>
            <a:r>
              <a:rPr lang="el-GR" dirty="0"/>
              <a:t> καὶ τῆς </a:t>
            </a:r>
            <a:r>
              <a:rPr lang="el-GR" dirty="0" err="1"/>
              <a:t>ἀγάπης</a:t>
            </a:r>
            <a:r>
              <a:rPr lang="el-GR" dirty="0"/>
              <a:t> </a:t>
            </a:r>
            <a:r>
              <a:rPr lang="el-GR" dirty="0" err="1"/>
              <a:t>μεταξὺ</a:t>
            </a:r>
            <a:r>
              <a:rPr lang="el-GR" dirty="0"/>
              <a:t> τῶν </a:t>
            </a:r>
            <a:r>
              <a:rPr lang="el-GR" dirty="0" err="1"/>
              <a:t>λαῶν</a:t>
            </a:r>
            <a:r>
              <a:rPr lang="el-GR" dirty="0"/>
              <a:t> καὶ </a:t>
            </a:r>
            <a:r>
              <a:rPr lang="el-GR" dirty="0" err="1"/>
              <a:t>ἄρσιν</a:t>
            </a:r>
            <a:r>
              <a:rPr lang="el-GR" dirty="0"/>
              <a:t> τῶν </a:t>
            </a:r>
            <a:r>
              <a:rPr lang="el-GR" dirty="0" err="1"/>
              <a:t>φυλετικῶν</a:t>
            </a:r>
            <a:r>
              <a:rPr lang="el-GR" dirty="0"/>
              <a:t> διακρίσεων»</a:t>
            </a:r>
          </a:p>
          <a:p>
            <a:pPr lvl="1">
              <a:buFont typeface="Wingdings" panose="05000000000000000000" pitchFamily="2" charset="2"/>
              <a:buChar char="v"/>
            </a:pPr>
            <a:r>
              <a:rPr lang="el-GR" dirty="0"/>
              <a:t>από την άλλη </a:t>
            </a:r>
            <a:r>
              <a:rPr lang="el-GR" b="1" dirty="0"/>
              <a:t>να επιμεληθεί φιλολογικώς </a:t>
            </a:r>
            <a:r>
              <a:rPr lang="el-GR" dirty="0"/>
              <a:t>τα ήδη υιοθετηθέντα κείμενα: «Τὸ ζήτημα </a:t>
            </a:r>
            <a:r>
              <a:rPr lang="el-GR" dirty="0" err="1"/>
              <a:t>κοινοῦ</a:t>
            </a:r>
            <a:r>
              <a:rPr lang="el-GR" dirty="0"/>
              <a:t> </a:t>
            </a:r>
            <a:r>
              <a:rPr lang="el-GR" dirty="0" err="1"/>
              <a:t>ἡμερολογίου</a:t>
            </a:r>
            <a:r>
              <a:rPr lang="el-GR" dirty="0"/>
              <a:t>», «</a:t>
            </a:r>
            <a:r>
              <a:rPr lang="el-GR" dirty="0" err="1"/>
              <a:t>Κωλήματα</a:t>
            </a:r>
            <a:r>
              <a:rPr lang="el-GR" dirty="0"/>
              <a:t> γάμου» και «Ἡ </a:t>
            </a:r>
            <a:r>
              <a:rPr lang="el-GR" dirty="0" err="1"/>
              <a:t>σπουδαιότης</a:t>
            </a:r>
            <a:r>
              <a:rPr lang="el-GR" dirty="0"/>
              <a:t> τῆς νηστείας καὶ ἡ </a:t>
            </a:r>
            <a:r>
              <a:rPr lang="el-GR" dirty="0" err="1"/>
              <a:t>τήτησις</a:t>
            </a:r>
            <a:r>
              <a:rPr lang="el-GR" dirty="0"/>
              <a:t> αὐτῆς σήμερον».</a:t>
            </a:r>
          </a:p>
          <a:p>
            <a:r>
              <a:rPr lang="el-GR" dirty="0"/>
              <a:t>Τα </a:t>
            </a:r>
            <a:r>
              <a:rPr lang="el-GR" dirty="0" err="1"/>
              <a:t>αναθεωρηθησόμενα</a:t>
            </a:r>
            <a:r>
              <a:rPr lang="el-GR" dirty="0"/>
              <a:t> και τα υπό φιλολογική διόρθωση τελικώς </a:t>
            </a:r>
            <a:r>
              <a:rPr lang="el-GR" dirty="0" err="1"/>
              <a:t>διαμορφωθησόμενα</a:t>
            </a:r>
            <a:r>
              <a:rPr lang="el-GR" dirty="0"/>
              <a:t> κείμενα μαζί με το κείμενο «Τὸ </a:t>
            </a:r>
            <a:r>
              <a:rPr lang="el-GR" dirty="0" err="1"/>
              <a:t>Αὐτόνομον</a:t>
            </a:r>
            <a:r>
              <a:rPr lang="el-GR" dirty="0"/>
              <a:t> καὶ ὁ τρόπος </a:t>
            </a:r>
            <a:r>
              <a:rPr lang="el-GR" dirty="0" err="1"/>
              <a:t>ἀνακηρύξεως</a:t>
            </a:r>
            <a:r>
              <a:rPr lang="el-GR" dirty="0"/>
              <a:t> αὐτοῦ», το οποίο υιοθετήθηκε από τη </a:t>
            </a:r>
            <a:r>
              <a:rPr lang="el-GR" dirty="0" err="1"/>
              <a:t>Διορθόδοξη</a:t>
            </a:r>
            <a:r>
              <a:rPr lang="el-GR" dirty="0"/>
              <a:t> Προπαρασκευαστική Επιτροπή  (Δεκέμβριος 2009), θα τύχουν τελικής εγκρίσεως από την </a:t>
            </a:r>
            <a:r>
              <a:rPr lang="el-GR" b="1" dirty="0" err="1">
                <a:solidFill>
                  <a:srgbClr val="FF0000"/>
                </a:solidFill>
              </a:rPr>
              <a:t>Πανορθόδοξη</a:t>
            </a:r>
            <a:r>
              <a:rPr lang="el-GR" b="1" dirty="0">
                <a:solidFill>
                  <a:srgbClr val="FF0000"/>
                </a:solidFill>
              </a:rPr>
              <a:t> Διάσκεψη</a:t>
            </a:r>
            <a:r>
              <a:rPr lang="el-GR" dirty="0"/>
              <a:t>, που προγραμματίστηκε να </a:t>
            </a:r>
            <a:r>
              <a:rPr lang="el-GR" dirty="0" err="1"/>
              <a:t>συγκληθεί</a:t>
            </a:r>
            <a:r>
              <a:rPr lang="el-GR" dirty="0"/>
              <a:t> στο </a:t>
            </a:r>
            <a:r>
              <a:rPr lang="en-GB" b="1" dirty="0" err="1">
                <a:solidFill>
                  <a:srgbClr val="FF0000"/>
                </a:solidFill>
              </a:rPr>
              <a:t>Chambésy</a:t>
            </a:r>
            <a:r>
              <a:rPr lang="en-GB" b="1" dirty="0">
                <a:solidFill>
                  <a:srgbClr val="FF0000"/>
                </a:solidFill>
              </a:rPr>
              <a:t> </a:t>
            </a:r>
            <a:r>
              <a:rPr lang="el-GR" b="1" dirty="0">
                <a:solidFill>
                  <a:srgbClr val="FF0000"/>
                </a:solidFill>
              </a:rPr>
              <a:t>της Γενεύης κατά το έτος 2015</a:t>
            </a:r>
            <a:r>
              <a:rPr lang="el-GR" dirty="0"/>
              <a:t>, έτσι ώστε όλα τα κείμενα να </a:t>
            </a:r>
            <a:r>
              <a:rPr lang="el-GR" dirty="0" err="1"/>
              <a:t>παραπεμθούν</a:t>
            </a:r>
            <a:r>
              <a:rPr lang="el-GR" dirty="0"/>
              <a:t> στην Αγία και Μεγάλη Σύνοδο προς ομόφωνη επικύρωση και έγκριση.</a:t>
            </a:r>
          </a:p>
          <a:p>
            <a:endParaRPr lang="el-GR" dirty="0"/>
          </a:p>
        </p:txBody>
      </p:sp>
    </p:spTree>
    <p:extLst>
      <p:ext uri="{BB962C8B-B14F-4D97-AF65-F5344CB8AC3E}">
        <p14:creationId xmlns:p14="http://schemas.microsoft.com/office/powerpoint/2010/main" val="603223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6150CE3-DA55-50C6-8C8F-7145F987FC7B}"/>
              </a:ext>
            </a:extLst>
          </p:cNvPr>
          <p:cNvSpPr>
            <a:spLocks noGrp="1"/>
          </p:cNvSpPr>
          <p:nvPr>
            <p:ph type="title"/>
          </p:nvPr>
        </p:nvSpPr>
        <p:spPr>
          <a:xfrm>
            <a:off x="0" y="1"/>
            <a:ext cx="12192000" cy="1002534"/>
          </a:xfrm>
        </p:spPr>
        <p:txBody>
          <a:bodyPr>
            <a:normAutofit fontScale="90000"/>
          </a:bodyPr>
          <a:lstStyle/>
          <a:p>
            <a:pPr algn="ctr"/>
            <a:r>
              <a:rPr lang="el-GR" dirty="0"/>
              <a:t>ΕΙΣΑΓΩΓΗ</a:t>
            </a:r>
            <a:br>
              <a:rPr lang="el-GR" dirty="0"/>
            </a:br>
            <a:r>
              <a:rPr lang="el-GR" sz="3600" dirty="0"/>
              <a:t>Προς την Αγίαν και </a:t>
            </a:r>
            <a:r>
              <a:rPr lang="el-GR" sz="3600" dirty="0" err="1"/>
              <a:t>Μεγάλην</a:t>
            </a:r>
            <a:r>
              <a:rPr lang="el-GR" sz="3600" dirty="0"/>
              <a:t> </a:t>
            </a:r>
            <a:r>
              <a:rPr lang="el-GR" sz="3600" dirty="0" err="1"/>
              <a:t>Σύνοδον</a:t>
            </a:r>
            <a:r>
              <a:rPr lang="el-GR" sz="3600" dirty="0"/>
              <a:t> της Ορθοδόξου Εκκλησίας</a:t>
            </a:r>
          </a:p>
        </p:txBody>
      </p:sp>
      <p:sp>
        <p:nvSpPr>
          <p:cNvPr id="3" name="Θέση περιεχομένου 2">
            <a:extLst>
              <a:ext uri="{FF2B5EF4-FFF2-40B4-BE49-F238E27FC236}">
                <a16:creationId xmlns:a16="http://schemas.microsoft.com/office/drawing/2014/main" id="{A5C70E92-7E71-83E6-6B55-A55C079BF4E7}"/>
              </a:ext>
            </a:extLst>
          </p:cNvPr>
          <p:cNvSpPr>
            <a:spLocks noGrp="1"/>
          </p:cNvSpPr>
          <p:nvPr>
            <p:ph idx="1"/>
          </p:nvPr>
        </p:nvSpPr>
        <p:spPr>
          <a:xfrm>
            <a:off x="0" y="1002536"/>
            <a:ext cx="12192000" cy="5855464"/>
          </a:xfrm>
        </p:spPr>
        <p:txBody>
          <a:bodyPr>
            <a:normAutofit fontScale="92500" lnSpcReduction="10000"/>
          </a:bodyPr>
          <a:lstStyle/>
          <a:p>
            <a:r>
              <a:rPr lang="el-GR" dirty="0"/>
              <a:t>Από τα προαναφερθέντα και αρχικώς επιλεγέντα 10 θέματα, λείπουν τρία: «</a:t>
            </a:r>
            <a:r>
              <a:rPr lang="el-GR" dirty="0" err="1"/>
              <a:t>Ὀρθόδοξος</a:t>
            </a:r>
            <a:r>
              <a:rPr lang="el-GR" dirty="0"/>
              <a:t> Διασπορά», «Τὸ </a:t>
            </a:r>
            <a:r>
              <a:rPr lang="el-GR" dirty="0" err="1"/>
              <a:t>Αὐτοκέφαλον</a:t>
            </a:r>
            <a:r>
              <a:rPr lang="el-GR" dirty="0"/>
              <a:t> καὶ ὁ τρόπος </a:t>
            </a:r>
            <a:r>
              <a:rPr lang="el-GR" dirty="0" err="1"/>
              <a:t>ἀνακηρύξεως</a:t>
            </a:r>
            <a:r>
              <a:rPr lang="el-GR" dirty="0"/>
              <a:t> </a:t>
            </a:r>
            <a:r>
              <a:rPr lang="el-GR" dirty="0" err="1"/>
              <a:t>αὐτοῡ</a:t>
            </a:r>
            <a:r>
              <a:rPr lang="el-GR" dirty="0"/>
              <a:t>» και «Τὰ Δίπτυχα».</a:t>
            </a:r>
          </a:p>
          <a:p>
            <a:r>
              <a:rPr lang="el-GR" dirty="0"/>
              <a:t>Από αυτά το θέμα της «Ὀρθοδόξου </a:t>
            </a:r>
            <a:r>
              <a:rPr lang="el-GR" dirty="0" err="1"/>
              <a:t>Διασπορᾶς</a:t>
            </a:r>
            <a:r>
              <a:rPr lang="el-GR" dirty="0"/>
              <a:t>», παραπέμφθηκε χωρίς καμία παρέμβαση για ένταξη στην ημερήσια διάταξη της Αγίας και Μεγάλης Συνόδου, ενώ τα άλλα δύο, δηλαδή «Τὸ </a:t>
            </a:r>
            <a:r>
              <a:rPr lang="el-GR" dirty="0" err="1"/>
              <a:t>Αὐτοκέφαλον</a:t>
            </a:r>
            <a:r>
              <a:rPr lang="el-GR" dirty="0"/>
              <a:t> καὶ ὁ τρόπος </a:t>
            </a:r>
            <a:r>
              <a:rPr lang="el-GR" dirty="0" err="1"/>
              <a:t>ἀνακηρύξεως</a:t>
            </a:r>
            <a:r>
              <a:rPr lang="el-GR" dirty="0"/>
              <a:t> </a:t>
            </a:r>
            <a:r>
              <a:rPr lang="el-GR" dirty="0" err="1"/>
              <a:t>αὐτοῡ</a:t>
            </a:r>
            <a:r>
              <a:rPr lang="el-GR" dirty="0"/>
              <a:t>» και «Τὰ Δίπτυχα» θα συζητηθούν περαιτέρω από την Προπαρασκευαστική Επιτροπή, και εφ’ όσον επιτευχθεί ομοφωνία θα </a:t>
            </a:r>
            <a:r>
              <a:rPr lang="el-GR" dirty="0" err="1"/>
              <a:t>παρεπεμφθούν</a:t>
            </a:r>
            <a:r>
              <a:rPr lang="el-GR" dirty="0"/>
              <a:t> και αυτά στην </a:t>
            </a:r>
            <a:r>
              <a:rPr lang="el-GR" dirty="0" err="1"/>
              <a:t>Προσυνοδική</a:t>
            </a:r>
            <a:r>
              <a:rPr lang="el-GR" dirty="0"/>
              <a:t> </a:t>
            </a:r>
            <a:r>
              <a:rPr lang="el-GR" dirty="0" err="1"/>
              <a:t>Πανορθόδοξο</a:t>
            </a:r>
            <a:r>
              <a:rPr lang="el-GR" dirty="0"/>
              <a:t> Διάσκεψη του 2015 και διαμέσου αυτής στην Αγία Και Μεγάλη Σύνοδο.</a:t>
            </a:r>
          </a:p>
          <a:p>
            <a:r>
              <a:rPr lang="el-GR" dirty="0"/>
              <a:t>Η </a:t>
            </a:r>
            <a:r>
              <a:rPr lang="el-GR" dirty="0" err="1"/>
              <a:t>περιγραφείσα</a:t>
            </a:r>
            <a:r>
              <a:rPr lang="el-GR" dirty="0"/>
              <a:t> και συντεταγμένη </a:t>
            </a:r>
            <a:r>
              <a:rPr lang="el-GR" b="1" dirty="0">
                <a:solidFill>
                  <a:srgbClr val="FF0000"/>
                </a:solidFill>
              </a:rPr>
              <a:t>διαδικασία προετοιμασίας </a:t>
            </a:r>
            <a:r>
              <a:rPr lang="el-GR" dirty="0"/>
              <a:t>της Αγίας και Μεγάλης Συνόδου αποδεικνύει: </a:t>
            </a:r>
          </a:p>
          <a:p>
            <a:pPr lvl="1">
              <a:buFont typeface="Wingdings" panose="05000000000000000000" pitchFamily="2" charset="2"/>
              <a:buChar char="v"/>
            </a:pPr>
            <a:r>
              <a:rPr lang="el-GR" dirty="0"/>
              <a:t>αφενός τη μέριμνα του Οικουμενικού Πατριαρχείου για την πληρέστερη ανάδειξη της </a:t>
            </a:r>
            <a:r>
              <a:rPr lang="el-GR" b="1" dirty="0"/>
              <a:t>αρραγούς ενότητας της </a:t>
            </a:r>
            <a:r>
              <a:rPr lang="el-GR" dirty="0"/>
              <a:t>Ορθοδόξου Εκκλησίας ως προς την κοινωνία της πίστεως και τον σεβασμό της κανονικής τάξης, και </a:t>
            </a:r>
          </a:p>
          <a:p>
            <a:pPr lvl="1">
              <a:buFont typeface="Wingdings" panose="05000000000000000000" pitchFamily="2" charset="2"/>
              <a:buChar char="v"/>
            </a:pPr>
            <a:r>
              <a:rPr lang="el-GR" dirty="0"/>
              <a:t>αφετέρου τη συνεπή και </a:t>
            </a:r>
            <a:r>
              <a:rPr lang="el-GR" b="1" dirty="0"/>
              <a:t>υπεύθυνη αντιμετώπιση των σύγχρονων προβλημάτων </a:t>
            </a:r>
            <a:r>
              <a:rPr lang="el-GR" dirty="0"/>
              <a:t>ολόκληρης της Ορθοδόξου Εκκλησίας και του λυσιτελούς ρόλου της. </a:t>
            </a:r>
          </a:p>
        </p:txBody>
      </p:sp>
    </p:spTree>
    <p:extLst>
      <p:ext uri="{BB962C8B-B14F-4D97-AF65-F5344CB8AC3E}">
        <p14:creationId xmlns:p14="http://schemas.microsoft.com/office/powerpoint/2010/main" val="20249219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FF47ED1-77D7-57DA-CCCD-6519CAC79849}"/>
              </a:ext>
            </a:extLst>
          </p:cNvPr>
          <p:cNvSpPr>
            <a:spLocks noGrp="1"/>
          </p:cNvSpPr>
          <p:nvPr>
            <p:ph type="title"/>
          </p:nvPr>
        </p:nvSpPr>
        <p:spPr>
          <a:xfrm>
            <a:off x="0" y="1"/>
            <a:ext cx="12192000" cy="661011"/>
          </a:xfrm>
        </p:spPr>
        <p:txBody>
          <a:bodyPr>
            <a:noAutofit/>
          </a:bodyPr>
          <a:lstStyle/>
          <a:p>
            <a:pPr algn="ctr"/>
            <a:r>
              <a:rPr lang="el-GR" sz="3200" dirty="0"/>
              <a:t>ΕΙΣΑΓΩΓΗ</a:t>
            </a:r>
            <a:br>
              <a:rPr lang="el-GR" sz="3200" dirty="0"/>
            </a:br>
            <a:r>
              <a:rPr lang="el-GR" sz="3200" dirty="0"/>
              <a:t>Προς την Αγίαν και </a:t>
            </a:r>
            <a:r>
              <a:rPr lang="el-GR" sz="3200" dirty="0" err="1"/>
              <a:t>Μεγάλην</a:t>
            </a:r>
            <a:r>
              <a:rPr lang="el-GR" sz="3200" dirty="0"/>
              <a:t> </a:t>
            </a:r>
            <a:r>
              <a:rPr lang="el-GR" sz="3200" dirty="0" err="1"/>
              <a:t>Σύνοδον</a:t>
            </a:r>
            <a:r>
              <a:rPr lang="el-GR" sz="3200" dirty="0"/>
              <a:t> της Ορθοδόξου Εκκλησίας</a:t>
            </a:r>
          </a:p>
        </p:txBody>
      </p:sp>
      <p:sp>
        <p:nvSpPr>
          <p:cNvPr id="3" name="Θέση περιεχομένου 2">
            <a:extLst>
              <a:ext uri="{FF2B5EF4-FFF2-40B4-BE49-F238E27FC236}">
                <a16:creationId xmlns:a16="http://schemas.microsoft.com/office/drawing/2014/main" id="{D49A9090-272F-7AB7-4348-438949936E8B}"/>
              </a:ext>
            </a:extLst>
          </p:cNvPr>
          <p:cNvSpPr>
            <a:spLocks noGrp="1"/>
          </p:cNvSpPr>
          <p:nvPr>
            <p:ph idx="1"/>
          </p:nvPr>
        </p:nvSpPr>
        <p:spPr>
          <a:xfrm>
            <a:off x="0" y="661013"/>
            <a:ext cx="12192000" cy="6196988"/>
          </a:xfrm>
        </p:spPr>
        <p:txBody>
          <a:bodyPr>
            <a:normAutofit fontScale="92500" lnSpcReduction="20000"/>
          </a:bodyPr>
          <a:lstStyle/>
          <a:p>
            <a:r>
              <a:rPr lang="el-GR" dirty="0"/>
              <a:t>Όσον αφορά τη σύνταξη και αποδοχή των θεμάτων εκείνων που θα συμπεριληφθούν στην Αγία και Μεγάλη Σύνοδο, είναι αναγκαίο να διευκρινιστούν ορισμένα μεθοδολογικά ζητήματα:</a:t>
            </a:r>
          </a:p>
          <a:p>
            <a:r>
              <a:rPr lang="el-GR" b="1" dirty="0">
                <a:solidFill>
                  <a:srgbClr val="FF0000"/>
                </a:solidFill>
              </a:rPr>
              <a:t>1</a:t>
            </a:r>
            <a:r>
              <a:rPr lang="el-GR" b="1" baseline="30000" dirty="0">
                <a:solidFill>
                  <a:srgbClr val="FF0000"/>
                </a:solidFill>
              </a:rPr>
              <a:t>ον</a:t>
            </a:r>
            <a:r>
              <a:rPr lang="el-GR" b="1" dirty="0">
                <a:solidFill>
                  <a:srgbClr val="FF0000"/>
                </a:solidFill>
              </a:rPr>
              <a:t>.  </a:t>
            </a:r>
            <a:r>
              <a:rPr lang="el-GR" dirty="0"/>
              <a:t>Στην όλη πορεία και προετοιμασία της Αγίας και Μεγάλης Συνόδου, δύο είναι οι καθοριστικοί σταθμοί, η </a:t>
            </a:r>
            <a:r>
              <a:rPr lang="el-GR" b="1" dirty="0">
                <a:solidFill>
                  <a:srgbClr val="FF0000"/>
                </a:solidFill>
              </a:rPr>
              <a:t>Α΄ και Γ΄ </a:t>
            </a:r>
            <a:r>
              <a:rPr lang="el-GR" b="1" dirty="0" err="1">
                <a:solidFill>
                  <a:srgbClr val="FF0000"/>
                </a:solidFill>
              </a:rPr>
              <a:t>Προσυνοδική</a:t>
            </a:r>
            <a:r>
              <a:rPr lang="el-GR" b="1" dirty="0">
                <a:solidFill>
                  <a:srgbClr val="FF0000"/>
                </a:solidFill>
              </a:rPr>
              <a:t> </a:t>
            </a:r>
            <a:r>
              <a:rPr lang="el-GR" b="1" dirty="0" err="1">
                <a:solidFill>
                  <a:srgbClr val="FF0000"/>
                </a:solidFill>
              </a:rPr>
              <a:t>Πανορθόδοξος</a:t>
            </a:r>
            <a:r>
              <a:rPr lang="el-GR" b="1" dirty="0">
                <a:solidFill>
                  <a:srgbClr val="FF0000"/>
                </a:solidFill>
              </a:rPr>
              <a:t> Διάσκεψη </a:t>
            </a:r>
            <a:r>
              <a:rPr lang="el-GR" dirty="0"/>
              <a:t>(</a:t>
            </a:r>
            <a:r>
              <a:rPr lang="en-GB" dirty="0" err="1"/>
              <a:t>Chambésy</a:t>
            </a:r>
            <a:r>
              <a:rPr lang="el-GR" dirty="0"/>
              <a:t>, 1976 και 1986). </a:t>
            </a:r>
            <a:r>
              <a:rPr lang="el-GR" b="1" dirty="0"/>
              <a:t>Στην πρώτη </a:t>
            </a:r>
            <a:r>
              <a:rPr lang="el-GR" dirty="0"/>
              <a:t>διαμορφώθηκε τελικώς και εγκρίθηκε ομοφώνως </a:t>
            </a:r>
            <a:r>
              <a:rPr lang="el-GR" u="sng" dirty="0"/>
              <a:t>η θεματολογία </a:t>
            </a:r>
            <a:r>
              <a:rPr lang="el-GR" dirty="0"/>
              <a:t>της ημερήσιας διάταξης.  Η Διάσκεψη διευκρίνισε ότι κανένα άλλο θέμα δεν είναι δυνατόν να προστεθεί, ούτε να αφαιρεθεί ή να τροποποιηθεί. </a:t>
            </a:r>
            <a:r>
              <a:rPr lang="el-GR" b="1" dirty="0"/>
              <a:t>Στη δεύτερη Διάσκεψη </a:t>
            </a:r>
            <a:r>
              <a:rPr lang="el-GR" dirty="0"/>
              <a:t>ψηφίστηκε ομοφώνως ο «</a:t>
            </a:r>
            <a:r>
              <a:rPr lang="el-GR" u="sng" dirty="0"/>
              <a:t>Κανονισμός  λειτουργίας των </a:t>
            </a:r>
            <a:r>
              <a:rPr lang="el-GR" u="sng" dirty="0" err="1"/>
              <a:t>Πανορθόδοξων</a:t>
            </a:r>
            <a:r>
              <a:rPr lang="el-GR" u="sng" dirty="0"/>
              <a:t> Διασκέψεων</a:t>
            </a:r>
            <a:r>
              <a:rPr lang="el-GR" dirty="0"/>
              <a:t>», στο οποίο περιγράφεται η διαδικασία λειτουργίας και το πλαίσιο αρμοδιοτήτων των </a:t>
            </a:r>
            <a:r>
              <a:rPr lang="el-GR" dirty="0" err="1"/>
              <a:t>Πανορθόδοξων</a:t>
            </a:r>
            <a:r>
              <a:rPr lang="el-GR" dirty="0"/>
              <a:t> Διασκέψεων.</a:t>
            </a:r>
          </a:p>
          <a:p>
            <a:r>
              <a:rPr lang="el-GR" b="1" dirty="0">
                <a:solidFill>
                  <a:srgbClr val="FF0000"/>
                </a:solidFill>
              </a:rPr>
              <a:t>Οι αποφάσεις </a:t>
            </a:r>
            <a:r>
              <a:rPr lang="el-GR" dirty="0"/>
              <a:t>των δύο αυτών </a:t>
            </a:r>
            <a:r>
              <a:rPr lang="el-GR" dirty="0" err="1"/>
              <a:t>Πανορθοδόξων</a:t>
            </a:r>
            <a:r>
              <a:rPr lang="el-GR" dirty="0"/>
              <a:t> Διασκέψεων αποτελούν </a:t>
            </a:r>
            <a:r>
              <a:rPr lang="el-GR" b="1" dirty="0">
                <a:solidFill>
                  <a:srgbClr val="FF0000"/>
                </a:solidFill>
              </a:rPr>
              <a:t>καταστατικά κείμενα</a:t>
            </a:r>
            <a:r>
              <a:rPr lang="el-GR" dirty="0"/>
              <a:t>, τα οποία ως ομοφώνως </a:t>
            </a:r>
            <a:r>
              <a:rPr lang="el-GR" dirty="0" err="1"/>
              <a:t>ληφθέντα</a:t>
            </a:r>
            <a:r>
              <a:rPr lang="el-GR" dirty="0"/>
              <a:t> τυγχάνουν της </a:t>
            </a:r>
            <a:r>
              <a:rPr lang="el-GR" dirty="0" err="1"/>
              <a:t>πανορθοδόξου</a:t>
            </a:r>
            <a:r>
              <a:rPr lang="el-GR" dirty="0"/>
              <a:t> αποδοχής και αναγνωρίσεως. Έτσι, καμία αλλοίωση της θεματολογίας είναι εφικτή. Γι’ αυτό και στην πρώτη </a:t>
            </a:r>
            <a:r>
              <a:rPr lang="el-GR" dirty="0" err="1"/>
              <a:t>Προσυνοδική</a:t>
            </a:r>
            <a:r>
              <a:rPr lang="el-GR" dirty="0"/>
              <a:t> </a:t>
            </a:r>
            <a:r>
              <a:rPr lang="el-GR" dirty="0" err="1"/>
              <a:t>Πανορθόδοξον</a:t>
            </a:r>
            <a:r>
              <a:rPr lang="el-GR" dirty="0"/>
              <a:t> Διάσκεψη του έτους 1976 τονίστηκε ότι «</a:t>
            </a:r>
            <a:r>
              <a:rPr lang="el-GR" i="1" dirty="0"/>
              <a:t>ἡ </a:t>
            </a:r>
            <a:r>
              <a:rPr lang="el-GR" i="1" dirty="0" err="1"/>
              <a:t>σύγκλησις</a:t>
            </a:r>
            <a:r>
              <a:rPr lang="el-GR" i="1" dirty="0"/>
              <a:t> τῆς Ἁγίας καὶ Μεγάλης Συνόδου… </a:t>
            </a:r>
            <a:r>
              <a:rPr lang="el-GR" i="1" dirty="0" err="1"/>
              <a:t>δὲν</a:t>
            </a:r>
            <a:r>
              <a:rPr lang="el-GR" i="1" dirty="0"/>
              <a:t> </a:t>
            </a:r>
            <a:r>
              <a:rPr lang="el-GR" i="1" dirty="0" err="1"/>
              <a:t>θὰ</a:t>
            </a:r>
            <a:r>
              <a:rPr lang="el-GR" i="1" dirty="0"/>
              <a:t> </a:t>
            </a:r>
            <a:r>
              <a:rPr lang="el-GR" i="1" dirty="0" err="1"/>
              <a:t>ἔπρεπε</a:t>
            </a:r>
            <a:r>
              <a:rPr lang="el-GR" i="1" dirty="0"/>
              <a:t> </a:t>
            </a:r>
            <a:r>
              <a:rPr lang="el-GR" i="1" dirty="0" err="1"/>
              <a:t>νὰ</a:t>
            </a:r>
            <a:r>
              <a:rPr lang="el-GR" i="1" dirty="0"/>
              <a:t> </a:t>
            </a:r>
            <a:r>
              <a:rPr lang="el-GR" i="1" dirty="0" err="1"/>
              <a:t>θεωρηθῇ</a:t>
            </a:r>
            <a:r>
              <a:rPr lang="el-GR" i="1" dirty="0"/>
              <a:t> ὡς </a:t>
            </a:r>
            <a:r>
              <a:rPr lang="el-GR" i="1" dirty="0" err="1"/>
              <a:t>μοναδικὴ</a:t>
            </a:r>
            <a:r>
              <a:rPr lang="el-GR" i="1" dirty="0"/>
              <a:t> καὶ </a:t>
            </a:r>
            <a:r>
              <a:rPr lang="el-GR" i="1" dirty="0" err="1"/>
              <a:t>ἀποκλείουσα</a:t>
            </a:r>
            <a:r>
              <a:rPr lang="el-GR" i="1" dirty="0"/>
              <a:t> τὴν </a:t>
            </a:r>
            <a:r>
              <a:rPr lang="el-GR" i="1" dirty="0" err="1"/>
              <a:t>σύγκλησιν</a:t>
            </a:r>
            <a:r>
              <a:rPr lang="el-GR" i="1" dirty="0"/>
              <a:t> ἐν </a:t>
            </a:r>
            <a:r>
              <a:rPr lang="el-GR" i="1" dirty="0" err="1"/>
              <a:t>συνεχείᾳ</a:t>
            </a:r>
            <a:r>
              <a:rPr lang="el-GR" i="1" dirty="0"/>
              <a:t> καὶ </a:t>
            </a:r>
            <a:r>
              <a:rPr lang="el-GR" i="1" dirty="0" err="1"/>
              <a:t>ἄλλων</a:t>
            </a:r>
            <a:r>
              <a:rPr lang="el-GR" i="1" dirty="0"/>
              <a:t> </a:t>
            </a:r>
            <a:r>
              <a:rPr lang="el-GR" i="1" dirty="0" err="1"/>
              <a:t>ὁμοίων</a:t>
            </a:r>
            <a:r>
              <a:rPr lang="el-GR" i="1" dirty="0"/>
              <a:t> Μεγάλων Συνόδων</a:t>
            </a:r>
            <a:r>
              <a:rPr lang="el-GR" dirty="0"/>
              <a:t>», τη νέα θεματογραφία των οποίων θα κληθεί να καθορίσει μία άλλη </a:t>
            </a:r>
            <a:r>
              <a:rPr lang="el-GR" dirty="0" err="1"/>
              <a:t>Πανορθόδοξος</a:t>
            </a:r>
            <a:r>
              <a:rPr lang="el-GR" dirty="0"/>
              <a:t> Διάσκεψη στο μέλλον.</a:t>
            </a:r>
          </a:p>
          <a:p>
            <a:endParaRPr lang="el-GR" dirty="0"/>
          </a:p>
        </p:txBody>
      </p:sp>
    </p:spTree>
    <p:extLst>
      <p:ext uri="{BB962C8B-B14F-4D97-AF65-F5344CB8AC3E}">
        <p14:creationId xmlns:p14="http://schemas.microsoft.com/office/powerpoint/2010/main" val="15067440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168AB12-460C-8A3D-8DAA-62E6E4B7F45E}"/>
              </a:ext>
            </a:extLst>
          </p:cNvPr>
          <p:cNvSpPr>
            <a:spLocks noGrp="1"/>
          </p:cNvSpPr>
          <p:nvPr>
            <p:ph type="title"/>
          </p:nvPr>
        </p:nvSpPr>
        <p:spPr>
          <a:xfrm>
            <a:off x="0" y="1"/>
            <a:ext cx="12192000" cy="925416"/>
          </a:xfrm>
        </p:spPr>
        <p:txBody>
          <a:bodyPr>
            <a:normAutofit fontScale="90000"/>
          </a:bodyPr>
          <a:lstStyle/>
          <a:p>
            <a:pPr algn="ctr"/>
            <a:r>
              <a:rPr lang="el-GR" dirty="0"/>
              <a:t>ΕΙΣΑΓΩΓΗ</a:t>
            </a:r>
            <a:br>
              <a:rPr lang="el-GR" dirty="0"/>
            </a:br>
            <a:r>
              <a:rPr lang="el-GR" sz="4000" dirty="0"/>
              <a:t>Προς την Αγίαν και </a:t>
            </a:r>
            <a:r>
              <a:rPr lang="el-GR" sz="4000" dirty="0" err="1"/>
              <a:t>Μεγάλην</a:t>
            </a:r>
            <a:r>
              <a:rPr lang="el-GR" sz="4000" dirty="0"/>
              <a:t> </a:t>
            </a:r>
            <a:r>
              <a:rPr lang="el-GR" sz="4000" dirty="0" err="1"/>
              <a:t>Σύνοδον</a:t>
            </a:r>
            <a:r>
              <a:rPr lang="el-GR" sz="4000" dirty="0"/>
              <a:t> της Ορθοδόξου Εκκλησίας</a:t>
            </a:r>
          </a:p>
        </p:txBody>
      </p:sp>
      <p:sp>
        <p:nvSpPr>
          <p:cNvPr id="3" name="Θέση περιεχομένου 2">
            <a:extLst>
              <a:ext uri="{FF2B5EF4-FFF2-40B4-BE49-F238E27FC236}">
                <a16:creationId xmlns:a16="http://schemas.microsoft.com/office/drawing/2014/main" id="{268F7831-653F-BA28-A7EC-E1403DD5FF48}"/>
              </a:ext>
            </a:extLst>
          </p:cNvPr>
          <p:cNvSpPr>
            <a:spLocks noGrp="1"/>
          </p:cNvSpPr>
          <p:nvPr>
            <p:ph idx="1"/>
          </p:nvPr>
        </p:nvSpPr>
        <p:spPr>
          <a:xfrm>
            <a:off x="0" y="925417"/>
            <a:ext cx="12096750" cy="5932582"/>
          </a:xfrm>
        </p:spPr>
        <p:txBody>
          <a:bodyPr>
            <a:normAutofit fontScale="92500" lnSpcReduction="20000"/>
          </a:bodyPr>
          <a:lstStyle/>
          <a:p>
            <a:r>
              <a:rPr lang="el-GR" b="1" dirty="0">
                <a:solidFill>
                  <a:srgbClr val="FF0000"/>
                </a:solidFill>
              </a:rPr>
              <a:t>2</a:t>
            </a:r>
            <a:r>
              <a:rPr lang="el-GR" b="1" baseline="30000" dirty="0">
                <a:solidFill>
                  <a:srgbClr val="FF0000"/>
                </a:solidFill>
              </a:rPr>
              <a:t>ον</a:t>
            </a:r>
            <a:r>
              <a:rPr lang="el-GR" b="1" dirty="0">
                <a:solidFill>
                  <a:srgbClr val="FF0000"/>
                </a:solidFill>
              </a:rPr>
              <a:t>.</a:t>
            </a:r>
            <a:r>
              <a:rPr lang="el-GR" dirty="0"/>
              <a:t> Η ίδια </a:t>
            </a:r>
            <a:r>
              <a:rPr lang="el-GR" b="1" dirty="0"/>
              <a:t>η θεματογραφία </a:t>
            </a:r>
            <a:r>
              <a:rPr lang="el-GR" dirty="0"/>
              <a:t>και </a:t>
            </a:r>
            <a:r>
              <a:rPr lang="el-GR" b="1" dirty="0"/>
              <a:t>ο σκοπός συγκλήσεως </a:t>
            </a:r>
            <a:r>
              <a:rPr lang="el-GR" dirty="0"/>
              <a:t>της Αγίας και Μεγάλης Συνόδου προσδιορίζουν και τον χαρακτήρα αυτής:</a:t>
            </a:r>
          </a:p>
          <a:p>
            <a:pPr lvl="1">
              <a:buFont typeface="Wingdings" panose="05000000000000000000" pitchFamily="2" charset="2"/>
              <a:buChar char="v"/>
            </a:pPr>
            <a:r>
              <a:rPr lang="el-GR" dirty="0"/>
              <a:t>όχι ως Οικουμενικής αλλά </a:t>
            </a:r>
          </a:p>
          <a:p>
            <a:pPr lvl="1">
              <a:buFont typeface="Wingdings" panose="05000000000000000000" pitchFamily="2" charset="2"/>
              <a:buChar char="v"/>
            </a:pPr>
            <a:r>
              <a:rPr lang="el-GR" dirty="0"/>
              <a:t>ως «Ἁγίας καὶ Μεγάλης Συνόδου τῆς Ὀρθοδόξου </a:t>
            </a:r>
            <a:r>
              <a:rPr lang="el-GR" dirty="0" err="1"/>
              <a:t>Ἐκκλησίας</a:t>
            </a:r>
            <a:r>
              <a:rPr lang="el-GR" dirty="0"/>
              <a:t>», διαμέσου της οποίας θα επιβεβαιωθεί και θα εκφραστεί </a:t>
            </a:r>
            <a:r>
              <a:rPr lang="el-GR" dirty="0" err="1"/>
              <a:t>πανορθοδόξως</a:t>
            </a:r>
            <a:r>
              <a:rPr lang="el-GR" dirty="0"/>
              <a:t> η ενότητα της Ορθοδόξου Εκκλησίας, ως της Μίας, Αγίας, Καθολικής και Αποστολικής Εκκλησίας. </a:t>
            </a:r>
          </a:p>
          <a:p>
            <a:r>
              <a:rPr lang="el-GR" dirty="0"/>
              <a:t>Επιπλέον διαμέσου αυτής </a:t>
            </a:r>
            <a:r>
              <a:rPr lang="el-GR" b="1" dirty="0"/>
              <a:t>θα εκφραστεί η ενότητα </a:t>
            </a:r>
            <a:r>
              <a:rPr lang="el-GR" dirty="0"/>
              <a:t>όχι ως μέσο αποδυναμώσεως ή καταλύσεως της </a:t>
            </a:r>
            <a:r>
              <a:rPr lang="el-GR" dirty="0" err="1"/>
              <a:t>τοπικότητας</a:t>
            </a:r>
            <a:r>
              <a:rPr lang="el-GR" dirty="0"/>
              <a:t> των Ορθοδόξων Εκκλησιών και αναζητήσεως συμβιβαστικών λύσεων, αλλά ως διαδικασία επιλύσεως και </a:t>
            </a:r>
            <a:r>
              <a:rPr lang="el-GR" dirty="0" err="1"/>
              <a:t>ομοφώνου</a:t>
            </a:r>
            <a:r>
              <a:rPr lang="el-GR" dirty="0"/>
              <a:t> αποδοχής ζητημάτων, τα οποία </a:t>
            </a:r>
            <a:r>
              <a:rPr lang="el-GR" dirty="0" err="1"/>
              <a:t>επέδρασαν</a:t>
            </a:r>
            <a:r>
              <a:rPr lang="el-GR" dirty="0"/>
              <a:t> ή επιδρούν διαλυτικώς στην φανέρωση της Ορθοδόξου Εκκλησίας ως Ενός σώματος. Θέματα πρωτεύουσας σημασίας αποτελούν εκείνα που αφορούν «</a:t>
            </a:r>
            <a:r>
              <a:rPr lang="el-GR" i="1" dirty="0"/>
              <a:t>τὰς </a:t>
            </a:r>
            <a:r>
              <a:rPr lang="el-GR" i="1" dirty="0" err="1"/>
              <a:t>κανονικὰς</a:t>
            </a:r>
            <a:r>
              <a:rPr lang="el-GR" i="1" dirty="0"/>
              <a:t> </a:t>
            </a:r>
            <a:r>
              <a:rPr lang="el-GR" i="1" dirty="0" err="1"/>
              <a:t>ἐλλείψεις</a:t>
            </a:r>
            <a:r>
              <a:rPr lang="el-GR" dirty="0"/>
              <a:t>» και τα δικαιοδοτικά ζητήματα μεταξύ των κατά τόπους Ορθοδόξων Εκκλησιών, τα οποία κλονίζουν τη δυνατότητα εκφράσεως της κοινής συνοδικής αυτοσυνειδησίας.</a:t>
            </a:r>
          </a:p>
          <a:p>
            <a:r>
              <a:rPr lang="el-GR" dirty="0"/>
              <a:t>Απόψεις διασπαστικές και διχαστικές, που εμφανίζονται περισσότερο θεσμικά παρά χαρισματικά, αποδυναμώνουν την ίδια τη συνοδική λειτουργία στη συνείδηση του εκκλησιαστικού πληρώματος. Τα ίδια τα θέματα είναι «</a:t>
            </a:r>
            <a:r>
              <a:rPr lang="el-GR" i="1" dirty="0" err="1"/>
              <a:t>πραγματικὰ</a:t>
            </a:r>
            <a:r>
              <a:rPr lang="el-GR" i="1" dirty="0"/>
              <a:t> καὶ </a:t>
            </a:r>
            <a:r>
              <a:rPr lang="el-GR" i="1" dirty="0" err="1"/>
              <a:t>ἀκανθρώδη</a:t>
            </a:r>
            <a:r>
              <a:rPr lang="el-GR" dirty="0"/>
              <a:t>», συγχρόνως όμως και σημαντικά, εφόσον οι επιπτώσεις είναι κάτι περισσότερο από αρνητικές για ολόκληρη την ορθοδοξία εξαιτίας του περίπλοκου χαρακτήρα τους.</a:t>
            </a:r>
          </a:p>
        </p:txBody>
      </p:sp>
    </p:spTree>
    <p:extLst>
      <p:ext uri="{BB962C8B-B14F-4D97-AF65-F5344CB8AC3E}">
        <p14:creationId xmlns:p14="http://schemas.microsoft.com/office/powerpoint/2010/main" val="34035147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B2C63A6-0F03-F41D-CE2C-D1A8F419A945}"/>
              </a:ext>
            </a:extLst>
          </p:cNvPr>
          <p:cNvSpPr>
            <a:spLocks noGrp="1"/>
          </p:cNvSpPr>
          <p:nvPr>
            <p:ph type="title"/>
          </p:nvPr>
        </p:nvSpPr>
        <p:spPr>
          <a:xfrm>
            <a:off x="0" y="18256"/>
            <a:ext cx="12192000" cy="978338"/>
          </a:xfrm>
        </p:spPr>
        <p:txBody>
          <a:bodyPr>
            <a:normAutofit fontScale="90000"/>
          </a:bodyPr>
          <a:lstStyle/>
          <a:p>
            <a:pPr algn="ctr"/>
            <a:r>
              <a:rPr lang="el-GR" sz="3600" dirty="0"/>
              <a:t>ΕΙΣΑΓΩΓΗ</a:t>
            </a:r>
            <a:br>
              <a:rPr lang="el-GR" sz="3600" dirty="0"/>
            </a:br>
            <a:r>
              <a:rPr lang="el-GR" sz="3600" dirty="0"/>
              <a:t>Προς την Αγίαν και </a:t>
            </a:r>
            <a:r>
              <a:rPr lang="el-GR" sz="3600" dirty="0" err="1"/>
              <a:t>Μεγάλην</a:t>
            </a:r>
            <a:r>
              <a:rPr lang="el-GR" sz="3600" dirty="0"/>
              <a:t> </a:t>
            </a:r>
            <a:r>
              <a:rPr lang="el-GR" sz="3600" dirty="0" err="1"/>
              <a:t>Σύνοδον</a:t>
            </a:r>
            <a:r>
              <a:rPr lang="el-GR" sz="3600" dirty="0"/>
              <a:t> της Ορθοδόξου Εκκλησίας</a:t>
            </a:r>
          </a:p>
        </p:txBody>
      </p:sp>
      <p:sp>
        <p:nvSpPr>
          <p:cNvPr id="3" name="Θέση περιεχομένου 2">
            <a:extLst>
              <a:ext uri="{FF2B5EF4-FFF2-40B4-BE49-F238E27FC236}">
                <a16:creationId xmlns:a16="http://schemas.microsoft.com/office/drawing/2014/main" id="{2D93CF5E-8BE1-C920-5A7D-18F1985907B5}"/>
              </a:ext>
            </a:extLst>
          </p:cNvPr>
          <p:cNvSpPr>
            <a:spLocks noGrp="1"/>
          </p:cNvSpPr>
          <p:nvPr>
            <p:ph idx="1"/>
          </p:nvPr>
        </p:nvSpPr>
        <p:spPr>
          <a:xfrm>
            <a:off x="-1" y="996594"/>
            <a:ext cx="12191999" cy="5843150"/>
          </a:xfrm>
        </p:spPr>
        <p:txBody>
          <a:bodyPr>
            <a:normAutofit fontScale="92500"/>
          </a:bodyPr>
          <a:lstStyle/>
          <a:p>
            <a:r>
              <a:rPr lang="el-GR" b="1" dirty="0">
                <a:solidFill>
                  <a:srgbClr val="FF0000"/>
                </a:solidFill>
              </a:rPr>
              <a:t>3</a:t>
            </a:r>
            <a:r>
              <a:rPr lang="el-GR" b="1" baseline="30000" dirty="0">
                <a:solidFill>
                  <a:srgbClr val="FF0000"/>
                </a:solidFill>
              </a:rPr>
              <a:t>ον</a:t>
            </a:r>
            <a:r>
              <a:rPr lang="el-GR" b="1" dirty="0">
                <a:solidFill>
                  <a:srgbClr val="FF0000"/>
                </a:solidFill>
              </a:rPr>
              <a:t>. </a:t>
            </a:r>
            <a:r>
              <a:rPr lang="el-GR" dirty="0"/>
              <a:t>Στη συνέχεια κρίνεται αναγκαία η παρουσίαση και ανάλυση του περιεχομένου των τριών υπό αναθεώρηση κειμένων: </a:t>
            </a:r>
          </a:p>
          <a:p>
            <a:pPr marL="0" indent="0">
              <a:buNone/>
            </a:pPr>
            <a:r>
              <a:rPr lang="el-GR" b="1" dirty="0"/>
              <a:t>Α) Το κείμενο </a:t>
            </a:r>
            <a:r>
              <a:rPr lang="el-GR" b="1" dirty="0">
                <a:solidFill>
                  <a:srgbClr val="FF0000"/>
                </a:solidFill>
              </a:rPr>
              <a:t>«</a:t>
            </a:r>
            <a:r>
              <a:rPr lang="el-GR" b="1" dirty="0" err="1">
                <a:solidFill>
                  <a:srgbClr val="FF0000"/>
                </a:solidFill>
              </a:rPr>
              <a:t>Ὀρθόδος</a:t>
            </a:r>
            <a:r>
              <a:rPr lang="el-GR" b="1" dirty="0">
                <a:solidFill>
                  <a:srgbClr val="FF0000"/>
                </a:solidFill>
              </a:rPr>
              <a:t> </a:t>
            </a:r>
            <a:r>
              <a:rPr lang="el-GR" b="1" dirty="0" err="1">
                <a:solidFill>
                  <a:srgbClr val="FF0000"/>
                </a:solidFill>
              </a:rPr>
              <a:t>Ἐκκλησία</a:t>
            </a:r>
            <a:r>
              <a:rPr lang="el-GR" b="1" dirty="0">
                <a:solidFill>
                  <a:srgbClr val="FF0000"/>
                </a:solidFill>
              </a:rPr>
              <a:t> καὶ </a:t>
            </a:r>
            <a:r>
              <a:rPr lang="el-GR" b="1" dirty="0" err="1">
                <a:solidFill>
                  <a:srgbClr val="FF0000"/>
                </a:solidFill>
              </a:rPr>
              <a:t>Οἰκουμενικὴ</a:t>
            </a:r>
            <a:r>
              <a:rPr lang="el-GR" b="1" dirty="0">
                <a:solidFill>
                  <a:srgbClr val="FF0000"/>
                </a:solidFill>
              </a:rPr>
              <a:t> </a:t>
            </a:r>
            <a:r>
              <a:rPr lang="el-GR" b="1" dirty="0" err="1">
                <a:solidFill>
                  <a:srgbClr val="FF0000"/>
                </a:solidFill>
              </a:rPr>
              <a:t>Κίνησις</a:t>
            </a:r>
            <a:r>
              <a:rPr lang="el-GR" b="1" dirty="0">
                <a:solidFill>
                  <a:srgbClr val="FF0000"/>
                </a:solidFill>
              </a:rPr>
              <a:t>» </a:t>
            </a:r>
            <a:r>
              <a:rPr lang="el-GR" dirty="0"/>
              <a:t>(Γ΄ </a:t>
            </a:r>
            <a:r>
              <a:rPr lang="el-GR" dirty="0" err="1"/>
              <a:t>Προσυνοδική</a:t>
            </a:r>
            <a:r>
              <a:rPr lang="el-GR" dirty="0"/>
              <a:t> </a:t>
            </a:r>
            <a:r>
              <a:rPr lang="el-GR" dirty="0" err="1"/>
              <a:t>Πανορθόδοξος</a:t>
            </a:r>
            <a:r>
              <a:rPr lang="el-GR" dirty="0"/>
              <a:t> </a:t>
            </a:r>
            <a:r>
              <a:rPr lang="el-GR" dirty="0" err="1"/>
              <a:t>Διάσκεψις</a:t>
            </a:r>
            <a:r>
              <a:rPr lang="el-GR" dirty="0"/>
              <a:t>, </a:t>
            </a:r>
            <a:r>
              <a:rPr lang="en-GB" dirty="0" err="1"/>
              <a:t>Chambésy</a:t>
            </a:r>
            <a:r>
              <a:rPr lang="el-GR" dirty="0"/>
              <a:t>, 28 Οκτωβρίου - 6 Νοεμβρίου 1986). Στις 12 παραγράφους του κειμένου εκτίθενται οι ορθόδοξες εκκλησιολογικές αρχές, βάση των οποίων από τη μια περιγράφεται και «σημαίνεται» η εκκλησιολογική ταυτότητα της Ορθοδόξου Εκκλησίας, και από την άλλη προσδιορίζεται ο τρόπος συμμετοχής Αυτής στη λεγόμενη Οικουμενική Κίνηση. </a:t>
            </a:r>
            <a:r>
              <a:rPr lang="el-GR" dirty="0" err="1"/>
              <a:t>Συγκεκριμένως</a:t>
            </a:r>
            <a:r>
              <a:rPr lang="el-GR" dirty="0"/>
              <a:t>:</a:t>
            </a:r>
          </a:p>
          <a:p>
            <a:r>
              <a:rPr lang="el-GR" dirty="0"/>
              <a:t>Εκφράζεται η εκκλησιολογική αυτοσυνειδησία ότι η Ορθόδοξος Εκκλησία αποτελεί τον φορέα και δίνει τη μαρτυρία της πίστεως και της παραδόσεως της Μίας, Αγίας, Καθολικής και Αποστολικής Εκκλησίας. Οι κατά καιρούς απομακρύνσεις από την παράδοση της αρχαίας Εκκλησίας οφείλονται σε διαφορετικές αντιλήψεις για την ενότητα και τη φύση της Εκκλησίας. Η </a:t>
            </a:r>
            <a:r>
              <a:rPr lang="el-GR" b="1" dirty="0"/>
              <a:t>ενότητα </a:t>
            </a:r>
            <a:r>
              <a:rPr lang="el-GR" dirty="0"/>
              <a:t>επιτυγχάνεται στη βάση της πίστης, «σημαίνεται» στα μυστήρια και </a:t>
            </a:r>
            <a:r>
              <a:rPr lang="el-GR" dirty="0" err="1"/>
              <a:t>οριοθετείται</a:t>
            </a:r>
            <a:r>
              <a:rPr lang="el-GR" dirty="0"/>
              <a:t> από την Αποστολική Διαδοχή και πατερική παράδοση, όπως αυτή διατυπώθηκε από τις Οικουμενικές Συνόδους. </a:t>
            </a:r>
          </a:p>
          <a:p>
            <a:endParaRPr lang="el-GR" dirty="0"/>
          </a:p>
          <a:p>
            <a:endParaRPr lang="el-GR" dirty="0"/>
          </a:p>
          <a:p>
            <a:endParaRPr lang="el-GR" dirty="0"/>
          </a:p>
        </p:txBody>
      </p:sp>
    </p:spTree>
    <p:extLst>
      <p:ext uri="{BB962C8B-B14F-4D97-AF65-F5344CB8AC3E}">
        <p14:creationId xmlns:p14="http://schemas.microsoft.com/office/powerpoint/2010/main" val="25012859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7B652BB-1680-1617-4EDD-3F14FD929E8E}"/>
              </a:ext>
            </a:extLst>
          </p:cNvPr>
          <p:cNvSpPr>
            <a:spLocks noGrp="1"/>
          </p:cNvSpPr>
          <p:nvPr>
            <p:ph type="title"/>
          </p:nvPr>
        </p:nvSpPr>
        <p:spPr>
          <a:xfrm>
            <a:off x="0" y="18255"/>
            <a:ext cx="12192000" cy="916693"/>
          </a:xfrm>
        </p:spPr>
        <p:txBody>
          <a:bodyPr>
            <a:normAutofit fontScale="90000"/>
          </a:bodyPr>
          <a:lstStyle/>
          <a:p>
            <a:pPr algn="ctr"/>
            <a:r>
              <a:rPr lang="el-GR" sz="3600" dirty="0"/>
              <a:t>ΕΙΣΑΓΩΓΗ</a:t>
            </a:r>
            <a:br>
              <a:rPr lang="el-GR" sz="3600" dirty="0"/>
            </a:br>
            <a:r>
              <a:rPr lang="el-GR" sz="3600" dirty="0"/>
              <a:t>Προς την Αγίαν και </a:t>
            </a:r>
            <a:r>
              <a:rPr lang="el-GR" sz="3600" dirty="0" err="1"/>
              <a:t>Μεγάλην</a:t>
            </a:r>
            <a:r>
              <a:rPr lang="el-GR" sz="3600" dirty="0"/>
              <a:t> </a:t>
            </a:r>
            <a:r>
              <a:rPr lang="el-GR" sz="3600" dirty="0" err="1"/>
              <a:t>Σύνοδον</a:t>
            </a:r>
            <a:r>
              <a:rPr lang="el-GR" sz="3600" dirty="0"/>
              <a:t> της Ορθοδόξου Εκκλησίας</a:t>
            </a:r>
          </a:p>
        </p:txBody>
      </p:sp>
      <p:sp>
        <p:nvSpPr>
          <p:cNvPr id="3" name="Θέση περιεχομένου 2">
            <a:extLst>
              <a:ext uri="{FF2B5EF4-FFF2-40B4-BE49-F238E27FC236}">
                <a16:creationId xmlns:a16="http://schemas.microsoft.com/office/drawing/2014/main" id="{33BA5546-3C45-112A-C273-D612B73793A6}"/>
              </a:ext>
            </a:extLst>
          </p:cNvPr>
          <p:cNvSpPr>
            <a:spLocks noGrp="1"/>
          </p:cNvSpPr>
          <p:nvPr>
            <p:ph idx="1"/>
          </p:nvPr>
        </p:nvSpPr>
        <p:spPr>
          <a:xfrm>
            <a:off x="-1" y="934948"/>
            <a:ext cx="12191999" cy="5904797"/>
          </a:xfrm>
        </p:spPr>
        <p:txBody>
          <a:bodyPr>
            <a:normAutofit fontScale="92500" lnSpcReduction="20000"/>
          </a:bodyPr>
          <a:lstStyle/>
          <a:p>
            <a:pPr marL="0" indent="0">
              <a:buNone/>
            </a:pPr>
            <a:r>
              <a:rPr lang="el-GR" b="1" dirty="0"/>
              <a:t>Α) Το κείμενο </a:t>
            </a:r>
            <a:r>
              <a:rPr lang="el-GR" b="1" dirty="0">
                <a:solidFill>
                  <a:srgbClr val="FF0000"/>
                </a:solidFill>
              </a:rPr>
              <a:t>«</a:t>
            </a:r>
            <a:r>
              <a:rPr lang="el-GR" b="1" dirty="0" err="1">
                <a:solidFill>
                  <a:srgbClr val="FF0000"/>
                </a:solidFill>
              </a:rPr>
              <a:t>Ὀρθόδος</a:t>
            </a:r>
            <a:r>
              <a:rPr lang="el-GR" b="1" dirty="0">
                <a:solidFill>
                  <a:srgbClr val="FF0000"/>
                </a:solidFill>
              </a:rPr>
              <a:t> </a:t>
            </a:r>
            <a:r>
              <a:rPr lang="el-GR" b="1" dirty="0" err="1">
                <a:solidFill>
                  <a:srgbClr val="FF0000"/>
                </a:solidFill>
              </a:rPr>
              <a:t>Ἐκκλησία</a:t>
            </a:r>
            <a:r>
              <a:rPr lang="el-GR" b="1" dirty="0">
                <a:solidFill>
                  <a:srgbClr val="FF0000"/>
                </a:solidFill>
              </a:rPr>
              <a:t> καὶ </a:t>
            </a:r>
            <a:r>
              <a:rPr lang="el-GR" b="1" dirty="0" err="1">
                <a:solidFill>
                  <a:srgbClr val="FF0000"/>
                </a:solidFill>
              </a:rPr>
              <a:t>Οἰκουμενικὴ</a:t>
            </a:r>
            <a:r>
              <a:rPr lang="el-GR" b="1" dirty="0">
                <a:solidFill>
                  <a:srgbClr val="FF0000"/>
                </a:solidFill>
              </a:rPr>
              <a:t> </a:t>
            </a:r>
            <a:r>
              <a:rPr lang="el-GR" b="1" dirty="0" err="1">
                <a:solidFill>
                  <a:srgbClr val="FF0000"/>
                </a:solidFill>
              </a:rPr>
              <a:t>Κίνησις</a:t>
            </a:r>
            <a:r>
              <a:rPr lang="el-GR" b="1" dirty="0">
                <a:solidFill>
                  <a:srgbClr val="FF0000"/>
                </a:solidFill>
              </a:rPr>
              <a:t>»</a:t>
            </a:r>
          </a:p>
          <a:p>
            <a:r>
              <a:rPr lang="el-GR" dirty="0"/>
              <a:t>Η εκκλησιαστική αυτή αυτοσυνειδησία της Ορθοδόξου Εκκλησίας επέβαλε σ’ Αυτήν την ανάγκη να συμμετάσχει σε κάθε προσπάθεια «</a:t>
            </a:r>
            <a:r>
              <a:rPr lang="el-GR" i="1" dirty="0" err="1"/>
              <a:t>ὑπὲρ</a:t>
            </a:r>
            <a:r>
              <a:rPr lang="el-GR" i="1" dirty="0"/>
              <a:t> τῆς τῶν πάντων </a:t>
            </a:r>
            <a:r>
              <a:rPr lang="el-GR" i="1" dirty="0" err="1"/>
              <a:t>ἑνώσεως</a:t>
            </a:r>
            <a:r>
              <a:rPr lang="el-GR" dirty="0"/>
              <a:t>» και της αποκαταστάσεως της απολεσθείσης ενότητας των χριστιανών, κυρίως με την επίτευξη της ενότητας στην πίστη. </a:t>
            </a:r>
          </a:p>
          <a:p>
            <a:r>
              <a:rPr lang="el-GR" dirty="0"/>
              <a:t>Η συμμετοχή της Ορθοδόξου Εκκλησίας στη λεγόμενη Οικουμενική Κίνηση </a:t>
            </a:r>
            <a:r>
              <a:rPr lang="el-GR" b="1" dirty="0" err="1"/>
              <a:t>οριοθετείται</a:t>
            </a:r>
            <a:r>
              <a:rPr lang="el-GR" dirty="0"/>
              <a:t> από τον τρόπο, με τον οποίο αντιλαμβάνεται τον ρόλο και την παρουσία της στα αντίστοιχα όργανα, και από την κατανόηση της ιδιόρρυθμης ταυτότητας της ίδιας της Οικουμενικής Κίνησης.</a:t>
            </a:r>
          </a:p>
          <a:p>
            <a:r>
              <a:rPr lang="el-GR" dirty="0"/>
              <a:t>Η Ορθόδοξος Εκκλησία, αν και αποτελεί ένα από τα ιδρυτικά μέλη του Π.Σ.Ε. («Παγκοσμίου Συμβουλίου Εκκλησιών»), ουδέποτε αποδέχτηκε την ιδέα της «</a:t>
            </a:r>
            <a:r>
              <a:rPr lang="el-GR" i="1" dirty="0" err="1"/>
              <a:t>ἰσότητος</a:t>
            </a:r>
            <a:r>
              <a:rPr lang="el-GR" i="1" dirty="0"/>
              <a:t> τῶν </a:t>
            </a:r>
            <a:r>
              <a:rPr lang="el-GR" i="1" dirty="0" err="1"/>
              <a:t>Ὁμολογιῶν</a:t>
            </a:r>
            <a:r>
              <a:rPr lang="el-GR" dirty="0"/>
              <a:t>» και την ενότητα της Εκκλησίας ως κάποια «</a:t>
            </a:r>
            <a:r>
              <a:rPr lang="el-GR" i="1" dirty="0" err="1"/>
              <a:t>διομολογιακήν</a:t>
            </a:r>
            <a:r>
              <a:rPr lang="el-GR" i="1" dirty="0"/>
              <a:t> </a:t>
            </a:r>
            <a:r>
              <a:rPr lang="el-GR" i="1" dirty="0" err="1"/>
              <a:t>προσαρμογήν</a:t>
            </a:r>
            <a:r>
              <a:rPr lang="el-GR" dirty="0"/>
              <a:t>».</a:t>
            </a:r>
          </a:p>
          <a:p>
            <a:r>
              <a:rPr lang="el-GR" dirty="0"/>
              <a:t>Δεν θεωρεί το Π.Σ.Ε. ως «Εκκλησία». Το μόνο το οποίο αναγνωρίζει σ’ αυτό είναι η δυνατότητα να φέρει σε επικοινωνία τις διάφορες Εκκλησίες, Ομολογίες και Παραδόσεις και να προωθεί τον διάλογο μεταξύ τους, με σκοπό τη μελέτη και συζήτηση των ζητημάτων εκείνων, τα οποία απασχολούν τη χριστιανική ενότητα, τα οποία θεωρεί ότι δεν είναι μόνο ζητήματα θεολογικών συμφωνιών, αλλά και συμπτώσεως θέσεων και απόψεων για γενικότερα προβλήματα της εποχής μας. </a:t>
            </a:r>
          </a:p>
        </p:txBody>
      </p:sp>
    </p:spTree>
    <p:extLst>
      <p:ext uri="{BB962C8B-B14F-4D97-AF65-F5344CB8AC3E}">
        <p14:creationId xmlns:p14="http://schemas.microsoft.com/office/powerpoint/2010/main" val="17795235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8D8DE5B-9879-466E-088D-829B8C7A4D9C}"/>
              </a:ext>
            </a:extLst>
          </p:cNvPr>
          <p:cNvSpPr>
            <a:spLocks noGrp="1"/>
          </p:cNvSpPr>
          <p:nvPr>
            <p:ph type="title"/>
          </p:nvPr>
        </p:nvSpPr>
        <p:spPr>
          <a:xfrm>
            <a:off x="0" y="18256"/>
            <a:ext cx="12192000" cy="696120"/>
          </a:xfrm>
        </p:spPr>
        <p:txBody>
          <a:bodyPr>
            <a:normAutofit fontScale="90000"/>
          </a:bodyPr>
          <a:lstStyle/>
          <a:p>
            <a:pPr algn="ctr"/>
            <a:r>
              <a:rPr lang="el-GR" sz="3600" dirty="0"/>
              <a:t>ΕΙΣΑΓΩΓΗ</a:t>
            </a:r>
            <a:br>
              <a:rPr lang="el-GR" sz="3600" dirty="0"/>
            </a:br>
            <a:r>
              <a:rPr lang="el-GR" sz="3600" dirty="0"/>
              <a:t>Προς την Αγίαν και </a:t>
            </a:r>
            <a:r>
              <a:rPr lang="el-GR" sz="3600" dirty="0" err="1"/>
              <a:t>Μεγάλην</a:t>
            </a:r>
            <a:r>
              <a:rPr lang="el-GR" sz="3600" dirty="0"/>
              <a:t> </a:t>
            </a:r>
            <a:r>
              <a:rPr lang="el-GR" sz="3600" dirty="0" err="1"/>
              <a:t>Σύνοδον</a:t>
            </a:r>
            <a:r>
              <a:rPr lang="el-GR" sz="3600" dirty="0"/>
              <a:t> της Ορθοδόξου Εκκλησίας</a:t>
            </a:r>
          </a:p>
        </p:txBody>
      </p:sp>
      <p:sp>
        <p:nvSpPr>
          <p:cNvPr id="3" name="Θέση περιεχομένου 2">
            <a:extLst>
              <a:ext uri="{FF2B5EF4-FFF2-40B4-BE49-F238E27FC236}">
                <a16:creationId xmlns:a16="http://schemas.microsoft.com/office/drawing/2014/main" id="{068E6256-171F-A2FF-A8DD-86E98CD2E5C4}"/>
              </a:ext>
            </a:extLst>
          </p:cNvPr>
          <p:cNvSpPr>
            <a:spLocks noGrp="1"/>
          </p:cNvSpPr>
          <p:nvPr>
            <p:ph idx="1"/>
          </p:nvPr>
        </p:nvSpPr>
        <p:spPr>
          <a:xfrm>
            <a:off x="-1" y="714376"/>
            <a:ext cx="12191999" cy="6125369"/>
          </a:xfrm>
        </p:spPr>
        <p:txBody>
          <a:bodyPr>
            <a:normAutofit/>
          </a:bodyPr>
          <a:lstStyle/>
          <a:p>
            <a:pPr marL="0" indent="0">
              <a:buNone/>
            </a:pPr>
            <a:r>
              <a:rPr lang="el-GR" b="1" dirty="0"/>
              <a:t>Α) Το κείμενο </a:t>
            </a:r>
            <a:r>
              <a:rPr lang="el-GR" b="1" dirty="0">
                <a:solidFill>
                  <a:srgbClr val="FF0000"/>
                </a:solidFill>
              </a:rPr>
              <a:t>«</a:t>
            </a:r>
            <a:r>
              <a:rPr lang="el-GR" b="1" dirty="0" err="1">
                <a:solidFill>
                  <a:srgbClr val="FF0000"/>
                </a:solidFill>
              </a:rPr>
              <a:t>Ὀρθόδος</a:t>
            </a:r>
            <a:r>
              <a:rPr lang="el-GR" b="1" dirty="0">
                <a:solidFill>
                  <a:srgbClr val="FF0000"/>
                </a:solidFill>
              </a:rPr>
              <a:t> </a:t>
            </a:r>
            <a:r>
              <a:rPr lang="el-GR" b="1" dirty="0" err="1">
                <a:solidFill>
                  <a:srgbClr val="FF0000"/>
                </a:solidFill>
              </a:rPr>
              <a:t>Ἐκκλησία</a:t>
            </a:r>
            <a:r>
              <a:rPr lang="el-GR" b="1" dirty="0">
                <a:solidFill>
                  <a:srgbClr val="FF0000"/>
                </a:solidFill>
              </a:rPr>
              <a:t> καὶ </a:t>
            </a:r>
            <a:r>
              <a:rPr lang="el-GR" b="1" dirty="0" err="1">
                <a:solidFill>
                  <a:srgbClr val="FF0000"/>
                </a:solidFill>
              </a:rPr>
              <a:t>Οἰκουμενικὴ</a:t>
            </a:r>
            <a:r>
              <a:rPr lang="el-GR" b="1" dirty="0">
                <a:solidFill>
                  <a:srgbClr val="FF0000"/>
                </a:solidFill>
              </a:rPr>
              <a:t> </a:t>
            </a:r>
            <a:r>
              <a:rPr lang="el-GR" b="1" dirty="0" err="1">
                <a:solidFill>
                  <a:srgbClr val="FF0000"/>
                </a:solidFill>
              </a:rPr>
              <a:t>Κίνησις</a:t>
            </a:r>
            <a:r>
              <a:rPr lang="el-GR" b="1" dirty="0">
                <a:solidFill>
                  <a:srgbClr val="FF0000"/>
                </a:solidFill>
              </a:rPr>
              <a:t>»</a:t>
            </a:r>
          </a:p>
          <a:p>
            <a:r>
              <a:rPr lang="el-GR" dirty="0"/>
              <a:t>Στο κείμενο αυτό επισημαίνονται και ορισμένες δυσκολίες που προέκυψαν κατά την </a:t>
            </a:r>
            <a:r>
              <a:rPr lang="el-GR" b="1" dirty="0"/>
              <a:t>ΣΤ΄ Γενική Συνέλευση στο </a:t>
            </a:r>
            <a:r>
              <a:rPr lang="en-GB" b="1" dirty="0"/>
              <a:t>Vancouver </a:t>
            </a:r>
            <a:r>
              <a:rPr lang="el-GR" b="1" dirty="0"/>
              <a:t>του Καναδά </a:t>
            </a:r>
            <a:r>
              <a:rPr lang="el-GR" dirty="0"/>
              <a:t>(1983). Παραλλήλως, τονίζεται ως απαραίτητη προβολή η «</a:t>
            </a:r>
            <a:r>
              <a:rPr lang="el-GR" i="1" dirty="0" err="1"/>
              <a:t>οὐσιαστικὴ</a:t>
            </a:r>
            <a:r>
              <a:rPr lang="el-GR" i="1" dirty="0"/>
              <a:t> </a:t>
            </a:r>
            <a:r>
              <a:rPr lang="el-GR" i="1" dirty="0" err="1"/>
              <a:t>Ὀρθόδοξος</a:t>
            </a:r>
            <a:r>
              <a:rPr lang="el-GR" i="1" dirty="0"/>
              <a:t> μαρτυρία καὶ ἡ </a:t>
            </a:r>
            <a:r>
              <a:rPr lang="el-GR" i="1" dirty="0" err="1"/>
              <a:t>ἰδιαιτέρα</a:t>
            </a:r>
            <a:r>
              <a:rPr lang="el-GR" i="1" dirty="0"/>
              <a:t> αὐτῆς </a:t>
            </a:r>
            <a:r>
              <a:rPr lang="el-GR" i="1" dirty="0" err="1"/>
              <a:t>θεολογικὴ</a:t>
            </a:r>
            <a:r>
              <a:rPr lang="el-GR" i="1" dirty="0"/>
              <a:t> συμβολή</a:t>
            </a:r>
            <a:r>
              <a:rPr lang="el-GR" dirty="0"/>
              <a:t>» ως «</a:t>
            </a:r>
            <a:r>
              <a:rPr lang="el-GR" i="1" dirty="0" err="1"/>
              <a:t>ἀναγκαῖαι</a:t>
            </a:r>
            <a:r>
              <a:rPr lang="el-GR" i="1" dirty="0"/>
              <a:t>… προϋποθέσεις, </a:t>
            </a:r>
            <a:r>
              <a:rPr lang="el-GR" i="1" dirty="0" err="1"/>
              <a:t>αἱ</a:t>
            </a:r>
            <a:r>
              <a:rPr lang="el-GR" i="1" dirty="0"/>
              <a:t> </a:t>
            </a:r>
            <a:r>
              <a:rPr lang="el-GR" i="1" dirty="0" err="1"/>
              <a:t>ὁποῖαι</a:t>
            </a:r>
            <a:r>
              <a:rPr lang="el-GR" i="1" dirty="0"/>
              <a:t> </a:t>
            </a:r>
            <a:r>
              <a:rPr lang="el-GR" i="1" dirty="0" err="1"/>
              <a:t>θὰ</a:t>
            </a:r>
            <a:r>
              <a:rPr lang="el-GR" i="1" dirty="0"/>
              <a:t> παράσχουν εἰς τὰς </a:t>
            </a:r>
            <a:r>
              <a:rPr lang="el-GR" i="1" dirty="0" err="1"/>
              <a:t>Ὀρθοδόξους</a:t>
            </a:r>
            <a:r>
              <a:rPr lang="el-GR" i="1" dirty="0"/>
              <a:t> </a:t>
            </a:r>
            <a:r>
              <a:rPr lang="el-GR" i="1" dirty="0" err="1"/>
              <a:t>Ἐκκλησίας</a:t>
            </a:r>
            <a:r>
              <a:rPr lang="el-GR" i="1" dirty="0"/>
              <a:t> τὴν δυνατότητα </a:t>
            </a:r>
            <a:r>
              <a:rPr lang="el-GR" i="1" dirty="0" err="1"/>
              <a:t>νὰ</a:t>
            </a:r>
            <a:r>
              <a:rPr lang="el-GR" i="1" dirty="0"/>
              <a:t> </a:t>
            </a:r>
            <a:r>
              <a:rPr lang="el-GR" i="1" dirty="0" err="1"/>
              <a:t>ἐνεργήσουν</a:t>
            </a:r>
            <a:r>
              <a:rPr lang="el-GR" i="1" dirty="0"/>
              <a:t> </a:t>
            </a:r>
            <a:r>
              <a:rPr lang="el-GR" i="1" dirty="0" err="1"/>
              <a:t>ἰσοτίμως</a:t>
            </a:r>
            <a:r>
              <a:rPr lang="el-GR" i="1" dirty="0"/>
              <a:t> πρὸς τὰ </a:t>
            </a:r>
            <a:r>
              <a:rPr lang="el-GR" i="1" dirty="0" err="1"/>
              <a:t>λοιπὰ</a:t>
            </a:r>
            <a:r>
              <a:rPr lang="el-GR" i="1" dirty="0"/>
              <a:t> μέλη του Π.Σ.Ε., ἐπὶ </a:t>
            </a:r>
            <a:r>
              <a:rPr lang="el-GR" i="1" dirty="0" err="1"/>
              <a:t>τῇ</a:t>
            </a:r>
            <a:r>
              <a:rPr lang="el-GR" i="1" dirty="0"/>
              <a:t> βάσει τῆς </a:t>
            </a:r>
            <a:r>
              <a:rPr lang="el-GR" i="1" dirty="0" err="1"/>
              <a:t>ἰδίας</a:t>
            </a:r>
            <a:r>
              <a:rPr lang="el-GR" i="1" dirty="0"/>
              <a:t> </a:t>
            </a:r>
            <a:r>
              <a:rPr lang="el-GR" i="1" dirty="0" err="1"/>
              <a:t>αὐτῶν</a:t>
            </a:r>
            <a:r>
              <a:rPr lang="el-GR" i="1" dirty="0"/>
              <a:t> </a:t>
            </a:r>
            <a:r>
              <a:rPr lang="el-GR" i="1" dirty="0" err="1"/>
              <a:t>ἐκκλησιολογικῆς</a:t>
            </a:r>
            <a:r>
              <a:rPr lang="el-GR" i="1" dirty="0"/>
              <a:t> </a:t>
            </a:r>
            <a:r>
              <a:rPr lang="el-GR" i="1" dirty="0" err="1"/>
              <a:t>ταυτότητος</a:t>
            </a:r>
            <a:r>
              <a:rPr lang="el-GR" i="1" dirty="0"/>
              <a:t>, </a:t>
            </a:r>
            <a:r>
              <a:rPr lang="el-GR" i="1" dirty="0" err="1"/>
              <a:t>τοῦθ</a:t>
            </a:r>
            <a:r>
              <a:rPr lang="el-GR" i="1" dirty="0"/>
              <a:t>’ </a:t>
            </a:r>
            <a:r>
              <a:rPr lang="el-GR" i="1" dirty="0" err="1"/>
              <a:t>ὅπερ</a:t>
            </a:r>
            <a:r>
              <a:rPr lang="el-GR" i="1" dirty="0"/>
              <a:t> δεν συμβαίνει πάντοτε, </a:t>
            </a:r>
            <a:r>
              <a:rPr lang="el-GR" i="1" dirty="0" err="1"/>
              <a:t>λόγῳ</a:t>
            </a:r>
            <a:r>
              <a:rPr lang="el-GR" i="1" dirty="0"/>
              <a:t> τῆς </a:t>
            </a:r>
            <a:r>
              <a:rPr lang="el-GR" i="1" dirty="0" err="1"/>
              <a:t>δομῆς</a:t>
            </a:r>
            <a:r>
              <a:rPr lang="el-GR" i="1" dirty="0"/>
              <a:t> τε καὶ τῶν τὴν </a:t>
            </a:r>
            <a:r>
              <a:rPr lang="el-GR" i="1" dirty="0" err="1"/>
              <a:t>λειτουργίαν</a:t>
            </a:r>
            <a:r>
              <a:rPr lang="el-GR" i="1" dirty="0"/>
              <a:t> τοῦ Π.Σ.Ε. </a:t>
            </a:r>
            <a:r>
              <a:rPr lang="el-GR" i="1" dirty="0" err="1"/>
              <a:t>διεπουσῶν</a:t>
            </a:r>
            <a:r>
              <a:rPr lang="el-GR" i="1" dirty="0"/>
              <a:t> </a:t>
            </a:r>
            <a:r>
              <a:rPr lang="el-GR" i="1" dirty="0" err="1"/>
              <a:t>διαδικαστικῶν</a:t>
            </a:r>
            <a:r>
              <a:rPr lang="el-GR" i="1" dirty="0"/>
              <a:t> </a:t>
            </a:r>
            <a:r>
              <a:rPr lang="el-GR" i="1" dirty="0" err="1"/>
              <a:t>ἀρχῶν</a:t>
            </a:r>
            <a:r>
              <a:rPr lang="el-GR" dirty="0"/>
              <a:t>». Έτσι, αποφασίστηκε ότι «</a:t>
            </a:r>
            <a:r>
              <a:rPr lang="el-GR" i="1" dirty="0"/>
              <a:t>πρέπει να γίνουν </a:t>
            </a:r>
            <a:r>
              <a:rPr lang="el-GR" i="1" dirty="0" err="1"/>
              <a:t>νέαι</a:t>
            </a:r>
            <a:r>
              <a:rPr lang="el-GR" i="1" dirty="0"/>
              <a:t> </a:t>
            </a:r>
            <a:r>
              <a:rPr lang="el-GR" i="1" dirty="0" err="1"/>
              <a:t>ἀναγκαῖαι</a:t>
            </a:r>
            <a:r>
              <a:rPr lang="el-GR" i="1" dirty="0"/>
              <a:t> ρυθμίσεις ἐπὶ τῷ </a:t>
            </a:r>
            <a:r>
              <a:rPr lang="el-GR" i="1" dirty="0" err="1"/>
              <a:t>σκοπῷ</a:t>
            </a:r>
            <a:r>
              <a:rPr lang="el-GR" i="1" dirty="0"/>
              <a:t> </a:t>
            </a:r>
            <a:r>
              <a:rPr lang="el-GR" i="1" dirty="0" err="1"/>
              <a:t>ὅπως</a:t>
            </a:r>
            <a:r>
              <a:rPr lang="el-GR" i="1" dirty="0"/>
              <a:t> ἡ </a:t>
            </a:r>
            <a:r>
              <a:rPr lang="el-GR" i="1" dirty="0" err="1"/>
              <a:t>Ὀρθόδοξος</a:t>
            </a:r>
            <a:r>
              <a:rPr lang="el-GR" i="1" dirty="0"/>
              <a:t> </a:t>
            </a:r>
            <a:r>
              <a:rPr lang="el-GR" i="1" dirty="0" err="1"/>
              <a:t>Ἐκκλησία</a:t>
            </a:r>
            <a:r>
              <a:rPr lang="el-GR" i="1" dirty="0"/>
              <a:t> </a:t>
            </a:r>
            <a:r>
              <a:rPr lang="el-GR" i="1" dirty="0" err="1"/>
              <a:t>δυνηθῇ</a:t>
            </a:r>
            <a:r>
              <a:rPr lang="el-GR" i="1" dirty="0"/>
              <a:t> </a:t>
            </a:r>
            <a:r>
              <a:rPr lang="el-GR" i="1" dirty="0" err="1"/>
              <a:t>νὰ</a:t>
            </a:r>
            <a:r>
              <a:rPr lang="el-GR" i="1" dirty="0"/>
              <a:t> </a:t>
            </a:r>
            <a:r>
              <a:rPr lang="el-GR" i="1" dirty="0" err="1"/>
              <a:t>δώσῃ</a:t>
            </a:r>
            <a:r>
              <a:rPr lang="el-GR" i="1" dirty="0"/>
              <a:t> </a:t>
            </a:r>
            <a:r>
              <a:rPr lang="el-GR" i="1" dirty="0" err="1"/>
              <a:t>ἐντὸς</a:t>
            </a:r>
            <a:r>
              <a:rPr lang="el-GR" i="1" dirty="0"/>
              <a:t> τοῦ Συμβουλίου τὴν </a:t>
            </a:r>
            <a:r>
              <a:rPr lang="el-GR" i="1" dirty="0" err="1"/>
              <a:t>μαρτυρίαν</a:t>
            </a:r>
            <a:r>
              <a:rPr lang="el-GR" i="1" dirty="0"/>
              <a:t> καὶ τὴν </a:t>
            </a:r>
            <a:r>
              <a:rPr lang="el-GR" i="1" dirty="0" err="1"/>
              <a:t>θεολογικὴν</a:t>
            </a:r>
            <a:r>
              <a:rPr lang="el-GR" i="1" dirty="0"/>
              <a:t> αὐτῆς </a:t>
            </a:r>
            <a:r>
              <a:rPr lang="el-GR" i="1" dirty="0" err="1"/>
              <a:t>συνεισφορὰν</a:t>
            </a:r>
            <a:r>
              <a:rPr lang="el-GR" i="1" dirty="0"/>
              <a:t>, τὴν </a:t>
            </a:r>
            <a:r>
              <a:rPr lang="el-GR" i="1" dirty="0" err="1"/>
              <a:t>ὁποίαν</a:t>
            </a:r>
            <a:r>
              <a:rPr lang="el-GR" i="1" dirty="0"/>
              <a:t> </a:t>
            </a:r>
            <a:r>
              <a:rPr lang="el-GR" i="1" dirty="0" err="1"/>
              <a:t>ἀναμένει</a:t>
            </a:r>
            <a:r>
              <a:rPr lang="el-GR" i="1" dirty="0"/>
              <a:t> </a:t>
            </a:r>
            <a:r>
              <a:rPr lang="el-GR" i="1" dirty="0" err="1"/>
              <a:t>ἐξ</a:t>
            </a:r>
            <a:r>
              <a:rPr lang="el-GR" i="1" dirty="0"/>
              <a:t>’ αὐτῆς τὸ Π.Σ.Ε., κατὰ τὰ </a:t>
            </a:r>
            <a:r>
              <a:rPr lang="el-GR" i="1" dirty="0" err="1"/>
              <a:t>ἤδη</a:t>
            </a:r>
            <a:r>
              <a:rPr lang="el-GR" i="1" dirty="0"/>
              <a:t> </a:t>
            </a:r>
            <a:r>
              <a:rPr lang="el-GR" i="1" dirty="0" err="1"/>
              <a:t>μεταξὺ</a:t>
            </a:r>
            <a:r>
              <a:rPr lang="el-GR" i="1" dirty="0"/>
              <a:t> αὐτοῦ καὶ τῶν </a:t>
            </a:r>
            <a:r>
              <a:rPr lang="el-GR" i="1" dirty="0" err="1"/>
              <a:t>Ὀρθοδόξων</a:t>
            </a:r>
            <a:r>
              <a:rPr lang="el-GR" i="1" dirty="0"/>
              <a:t> – </a:t>
            </a:r>
            <a:r>
              <a:rPr lang="el-GR" i="1" dirty="0" err="1"/>
              <a:t>Μελῶν</a:t>
            </a:r>
            <a:r>
              <a:rPr lang="el-GR" i="1" dirty="0"/>
              <a:t> αὐτοῦ συμπεφωνημένα</a:t>
            </a:r>
            <a:r>
              <a:rPr lang="el-GR" dirty="0"/>
              <a:t> (</a:t>
            </a:r>
            <a:r>
              <a:rPr lang="en-GB" dirty="0"/>
              <a:t>desiderata </a:t>
            </a:r>
            <a:r>
              <a:rPr lang="el-GR" dirty="0"/>
              <a:t>Σόφιας).</a:t>
            </a:r>
          </a:p>
        </p:txBody>
      </p:sp>
    </p:spTree>
    <p:extLst>
      <p:ext uri="{BB962C8B-B14F-4D97-AF65-F5344CB8AC3E}">
        <p14:creationId xmlns:p14="http://schemas.microsoft.com/office/powerpoint/2010/main" val="26804772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7F9E94C-707A-73C9-E801-D36E83B73037}"/>
              </a:ext>
            </a:extLst>
          </p:cNvPr>
          <p:cNvSpPr>
            <a:spLocks noGrp="1"/>
          </p:cNvSpPr>
          <p:nvPr>
            <p:ph type="title"/>
          </p:nvPr>
        </p:nvSpPr>
        <p:spPr>
          <a:xfrm>
            <a:off x="0" y="18256"/>
            <a:ext cx="12192000" cy="968064"/>
          </a:xfrm>
        </p:spPr>
        <p:txBody>
          <a:bodyPr>
            <a:normAutofit fontScale="90000"/>
          </a:bodyPr>
          <a:lstStyle/>
          <a:p>
            <a:pPr algn="ctr"/>
            <a:r>
              <a:rPr lang="el-GR" sz="3600" dirty="0"/>
              <a:t>ΕΙΣΑΓΩΓΗ</a:t>
            </a:r>
            <a:br>
              <a:rPr lang="el-GR" sz="3600" dirty="0"/>
            </a:br>
            <a:r>
              <a:rPr lang="el-GR" sz="3600" dirty="0"/>
              <a:t>Προς την Αγίαν και </a:t>
            </a:r>
            <a:r>
              <a:rPr lang="el-GR" sz="3600" dirty="0" err="1"/>
              <a:t>Μεγάλην</a:t>
            </a:r>
            <a:r>
              <a:rPr lang="el-GR" sz="3600" dirty="0"/>
              <a:t> </a:t>
            </a:r>
            <a:r>
              <a:rPr lang="el-GR" sz="3600" dirty="0" err="1"/>
              <a:t>Σύνοδον</a:t>
            </a:r>
            <a:r>
              <a:rPr lang="el-GR" sz="3600" dirty="0"/>
              <a:t> της Ορθοδόξου Εκκλησίας</a:t>
            </a:r>
          </a:p>
        </p:txBody>
      </p:sp>
      <p:sp>
        <p:nvSpPr>
          <p:cNvPr id="3" name="Θέση περιεχομένου 2">
            <a:extLst>
              <a:ext uri="{FF2B5EF4-FFF2-40B4-BE49-F238E27FC236}">
                <a16:creationId xmlns:a16="http://schemas.microsoft.com/office/drawing/2014/main" id="{1450CB31-CFEF-60B0-4CB1-115F6CF35FD4}"/>
              </a:ext>
            </a:extLst>
          </p:cNvPr>
          <p:cNvSpPr>
            <a:spLocks noGrp="1"/>
          </p:cNvSpPr>
          <p:nvPr>
            <p:ph idx="1"/>
          </p:nvPr>
        </p:nvSpPr>
        <p:spPr>
          <a:xfrm>
            <a:off x="0" y="904126"/>
            <a:ext cx="12192000" cy="5953874"/>
          </a:xfrm>
        </p:spPr>
        <p:txBody>
          <a:bodyPr>
            <a:normAutofit lnSpcReduction="10000"/>
          </a:bodyPr>
          <a:lstStyle/>
          <a:p>
            <a:pPr marL="0" indent="0">
              <a:buNone/>
            </a:pPr>
            <a:r>
              <a:rPr lang="el-GR" b="1" dirty="0"/>
              <a:t>Α) Το κείμενο </a:t>
            </a:r>
            <a:r>
              <a:rPr lang="el-GR" b="1" dirty="0">
                <a:solidFill>
                  <a:srgbClr val="FF0000"/>
                </a:solidFill>
              </a:rPr>
              <a:t>«</a:t>
            </a:r>
            <a:r>
              <a:rPr lang="el-GR" b="1" dirty="0" err="1">
                <a:solidFill>
                  <a:srgbClr val="FF0000"/>
                </a:solidFill>
              </a:rPr>
              <a:t>Ὀρθόδος</a:t>
            </a:r>
            <a:r>
              <a:rPr lang="el-GR" b="1" dirty="0">
                <a:solidFill>
                  <a:srgbClr val="FF0000"/>
                </a:solidFill>
              </a:rPr>
              <a:t> </a:t>
            </a:r>
            <a:r>
              <a:rPr lang="el-GR" b="1" dirty="0" err="1">
                <a:solidFill>
                  <a:srgbClr val="FF0000"/>
                </a:solidFill>
              </a:rPr>
              <a:t>Ἐκκλησία</a:t>
            </a:r>
            <a:r>
              <a:rPr lang="el-GR" b="1" dirty="0">
                <a:solidFill>
                  <a:srgbClr val="FF0000"/>
                </a:solidFill>
              </a:rPr>
              <a:t> καὶ </a:t>
            </a:r>
            <a:r>
              <a:rPr lang="el-GR" b="1" dirty="0" err="1">
                <a:solidFill>
                  <a:srgbClr val="FF0000"/>
                </a:solidFill>
              </a:rPr>
              <a:t>Οἰκουμενικὴ</a:t>
            </a:r>
            <a:r>
              <a:rPr lang="el-GR" b="1" dirty="0">
                <a:solidFill>
                  <a:srgbClr val="FF0000"/>
                </a:solidFill>
              </a:rPr>
              <a:t> </a:t>
            </a:r>
            <a:r>
              <a:rPr lang="el-GR" b="1" dirty="0" err="1">
                <a:solidFill>
                  <a:srgbClr val="FF0000"/>
                </a:solidFill>
              </a:rPr>
              <a:t>Κίνησις</a:t>
            </a:r>
            <a:r>
              <a:rPr lang="el-GR" b="1" dirty="0">
                <a:solidFill>
                  <a:srgbClr val="FF0000"/>
                </a:solidFill>
              </a:rPr>
              <a:t>»</a:t>
            </a:r>
          </a:p>
          <a:p>
            <a:r>
              <a:rPr lang="el-GR" dirty="0"/>
              <a:t>Στο κείμενο αυτό επίσης δηλώνεται ότι η όλη λειτουργία του Π.Σ.Ε. οφείλει να πραγματοποιείται στη βάση της Αποστολικής Παραδόσεως και πίστεως. </a:t>
            </a:r>
          </a:p>
          <a:p>
            <a:r>
              <a:rPr lang="el-GR" dirty="0"/>
              <a:t>Ανάλογες προσπάθειες καταβάλλονται για τη συμμετοχή της Ορθοδόξου Εκκλησίας στο πλαίσιο της </a:t>
            </a:r>
            <a:r>
              <a:rPr lang="el-GR" b="1" dirty="0"/>
              <a:t>Επιτροπής «Πίστις καὶ </a:t>
            </a:r>
            <a:r>
              <a:rPr lang="el-GR" b="1" dirty="0" err="1"/>
              <a:t>Τάξις</a:t>
            </a:r>
            <a:r>
              <a:rPr lang="el-GR" b="1" dirty="0"/>
              <a:t>»</a:t>
            </a:r>
            <a:r>
              <a:rPr lang="el-GR" dirty="0"/>
              <a:t>, όπου οι Ορθόδοξες Εκκλησίες οφείλουν να αναζητήσουν τρόπους συντονισμού σε αναφορά με τα εκκλησιολογικά κριτήρια συμμετοχής στον διεξαγόμενο πολυμερή θεολογικό διάλογο. </a:t>
            </a:r>
          </a:p>
          <a:p>
            <a:r>
              <a:rPr lang="el-GR" dirty="0"/>
              <a:t>Για την υλοποίηση όλων αυτών, </a:t>
            </a:r>
            <a:r>
              <a:rPr lang="el-GR" dirty="0" err="1"/>
              <a:t>πανορθοδόξως</a:t>
            </a:r>
            <a:r>
              <a:rPr lang="el-GR" dirty="0"/>
              <a:t> αποφασίστηκε να προωθηθούν τα </a:t>
            </a:r>
            <a:r>
              <a:rPr lang="en-GB" dirty="0"/>
              <a:t>desiderata </a:t>
            </a:r>
            <a:r>
              <a:rPr lang="el-GR" dirty="0"/>
              <a:t>της Σόφιας (1981) και της Ειδικής Επιτροπής (</a:t>
            </a:r>
            <a:r>
              <a:rPr lang="en-GB" dirty="0"/>
              <a:t>Special Commission) (2002), </a:t>
            </a:r>
            <a:r>
              <a:rPr lang="el-GR" dirty="0"/>
              <a:t>στις οποίες διαλαμβάνονται οι «αξιώσεις» των Ορθοδόξων Εκκλησιών έναντι του Π.Σ.Ε. και της συμμετοχής τους σ’ αυτό. </a:t>
            </a:r>
          </a:p>
          <a:p>
            <a:r>
              <a:rPr lang="el-GR" dirty="0"/>
              <a:t>Οι «αξιώσεις» αυτές απηχούν απολύτως τις αρχές της εκκλησιολογικής ταυτότητας και αυτοσυνειδησίας της Ορθοδόξου Εκκλησίας, κυρίως ως προς την συμμετοχή της στους </a:t>
            </a:r>
            <a:r>
              <a:rPr lang="el-GR" dirty="0" err="1"/>
              <a:t>διομολογιακούς</a:t>
            </a:r>
            <a:r>
              <a:rPr lang="el-GR" dirty="0"/>
              <a:t> αυτούς διεθνείς οργανισμούς.</a:t>
            </a:r>
          </a:p>
        </p:txBody>
      </p:sp>
    </p:spTree>
    <p:extLst>
      <p:ext uri="{BB962C8B-B14F-4D97-AF65-F5344CB8AC3E}">
        <p14:creationId xmlns:p14="http://schemas.microsoft.com/office/powerpoint/2010/main" val="5499726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0D8EEF2-3E33-07D3-DD9C-A16204037449}"/>
              </a:ext>
            </a:extLst>
          </p:cNvPr>
          <p:cNvSpPr>
            <a:spLocks noGrp="1"/>
          </p:cNvSpPr>
          <p:nvPr>
            <p:ph type="title"/>
          </p:nvPr>
        </p:nvSpPr>
        <p:spPr>
          <a:xfrm>
            <a:off x="0" y="18256"/>
            <a:ext cx="12192000" cy="957790"/>
          </a:xfrm>
        </p:spPr>
        <p:txBody>
          <a:bodyPr>
            <a:normAutofit fontScale="90000"/>
          </a:bodyPr>
          <a:lstStyle/>
          <a:p>
            <a:pPr algn="ctr"/>
            <a:r>
              <a:rPr lang="el-GR" sz="3600" dirty="0"/>
              <a:t>ΕΙΣΑΓΩΓΗ</a:t>
            </a:r>
            <a:br>
              <a:rPr lang="el-GR" sz="3600" dirty="0"/>
            </a:br>
            <a:r>
              <a:rPr lang="el-GR" sz="3600" dirty="0"/>
              <a:t>Προς την Αγίαν και </a:t>
            </a:r>
            <a:r>
              <a:rPr lang="el-GR" sz="3600" dirty="0" err="1"/>
              <a:t>Μεγάλην</a:t>
            </a:r>
            <a:r>
              <a:rPr lang="el-GR" sz="3600" dirty="0"/>
              <a:t> </a:t>
            </a:r>
            <a:r>
              <a:rPr lang="el-GR" sz="3600" dirty="0" err="1"/>
              <a:t>Σύνοδον</a:t>
            </a:r>
            <a:r>
              <a:rPr lang="el-GR" sz="3600" dirty="0"/>
              <a:t> της Ορθοδόξου Εκκλησίας</a:t>
            </a:r>
          </a:p>
        </p:txBody>
      </p:sp>
      <p:sp>
        <p:nvSpPr>
          <p:cNvPr id="3" name="Θέση περιεχομένου 2">
            <a:extLst>
              <a:ext uri="{FF2B5EF4-FFF2-40B4-BE49-F238E27FC236}">
                <a16:creationId xmlns:a16="http://schemas.microsoft.com/office/drawing/2014/main" id="{FEF01348-21C2-9627-3E70-9FCD6EB7E833}"/>
              </a:ext>
            </a:extLst>
          </p:cNvPr>
          <p:cNvSpPr>
            <a:spLocks noGrp="1"/>
          </p:cNvSpPr>
          <p:nvPr>
            <p:ph idx="1"/>
          </p:nvPr>
        </p:nvSpPr>
        <p:spPr>
          <a:xfrm>
            <a:off x="-1" y="976046"/>
            <a:ext cx="12191999" cy="5863698"/>
          </a:xfrm>
        </p:spPr>
        <p:txBody>
          <a:bodyPr/>
          <a:lstStyle/>
          <a:p>
            <a:pPr marL="0" indent="0">
              <a:buNone/>
            </a:pPr>
            <a:r>
              <a:rPr lang="el-GR" b="1" dirty="0"/>
              <a:t>Α) Το κείμενο </a:t>
            </a:r>
            <a:r>
              <a:rPr lang="el-GR" b="1" dirty="0">
                <a:solidFill>
                  <a:srgbClr val="FF0000"/>
                </a:solidFill>
              </a:rPr>
              <a:t>«</a:t>
            </a:r>
            <a:r>
              <a:rPr lang="el-GR" b="1" dirty="0" err="1">
                <a:solidFill>
                  <a:srgbClr val="FF0000"/>
                </a:solidFill>
              </a:rPr>
              <a:t>Ὀρθόδος</a:t>
            </a:r>
            <a:r>
              <a:rPr lang="el-GR" b="1" dirty="0">
                <a:solidFill>
                  <a:srgbClr val="FF0000"/>
                </a:solidFill>
              </a:rPr>
              <a:t> </a:t>
            </a:r>
            <a:r>
              <a:rPr lang="el-GR" b="1" dirty="0" err="1">
                <a:solidFill>
                  <a:srgbClr val="FF0000"/>
                </a:solidFill>
              </a:rPr>
              <a:t>Ἐκκλησία</a:t>
            </a:r>
            <a:r>
              <a:rPr lang="el-GR" b="1" dirty="0">
                <a:solidFill>
                  <a:srgbClr val="FF0000"/>
                </a:solidFill>
              </a:rPr>
              <a:t> καὶ </a:t>
            </a:r>
            <a:r>
              <a:rPr lang="el-GR" b="1" dirty="0" err="1">
                <a:solidFill>
                  <a:srgbClr val="FF0000"/>
                </a:solidFill>
              </a:rPr>
              <a:t>Οἰκουμενικὴ</a:t>
            </a:r>
            <a:r>
              <a:rPr lang="el-GR" b="1" dirty="0">
                <a:solidFill>
                  <a:srgbClr val="FF0000"/>
                </a:solidFill>
              </a:rPr>
              <a:t> </a:t>
            </a:r>
            <a:r>
              <a:rPr lang="el-GR" b="1" dirty="0" err="1">
                <a:solidFill>
                  <a:srgbClr val="FF0000"/>
                </a:solidFill>
              </a:rPr>
              <a:t>Κίνησις</a:t>
            </a:r>
            <a:r>
              <a:rPr lang="el-GR" b="1" dirty="0">
                <a:solidFill>
                  <a:srgbClr val="FF0000"/>
                </a:solidFill>
              </a:rPr>
              <a:t>»</a:t>
            </a:r>
          </a:p>
          <a:p>
            <a:r>
              <a:rPr lang="el-GR" dirty="0"/>
              <a:t>Δια των «αξιώσεων» αυτών </a:t>
            </a:r>
            <a:r>
              <a:rPr lang="en-GB" dirty="0"/>
              <a:t>(desiderata)</a:t>
            </a:r>
            <a:r>
              <a:rPr lang="el-GR" dirty="0"/>
              <a:t>:</a:t>
            </a:r>
          </a:p>
          <a:p>
            <a:r>
              <a:rPr lang="el-GR" b="1" dirty="0"/>
              <a:t>επιτεύχθηκε η αναθεώρηση του θεσμικού πλαισίου </a:t>
            </a:r>
            <a:r>
              <a:rPr lang="el-GR" dirty="0"/>
              <a:t>για τη συμμετοχή της Ορθοδόξου Εκκλησίας στο Π.Σ.Ε., στη βάση των ορθοδόξων προτάσεων ως προς τη λήψη </a:t>
            </a:r>
            <a:r>
              <a:rPr lang="el-GR" dirty="0" err="1"/>
              <a:t>ομοφώνων</a:t>
            </a:r>
            <a:r>
              <a:rPr lang="el-GR" dirty="0"/>
              <a:t> αποφάσεων </a:t>
            </a:r>
            <a:r>
              <a:rPr lang="en-GB" dirty="0"/>
              <a:t>(consensus) </a:t>
            </a:r>
            <a:r>
              <a:rPr lang="el-GR" dirty="0"/>
              <a:t>κυρίως για κοινωνικά και ηθικά ζητήματα, </a:t>
            </a:r>
          </a:p>
          <a:p>
            <a:r>
              <a:rPr lang="el-GR" b="1" dirty="0"/>
              <a:t>επισημάνθηκε η ιδιαίτερη εκκλησιολογική ταυτότητα </a:t>
            </a:r>
            <a:r>
              <a:rPr lang="el-GR" dirty="0"/>
              <a:t>της Ορθοδοξίας στον σύγχρονο οικουμενικό διάλογο, </a:t>
            </a:r>
          </a:p>
          <a:p>
            <a:r>
              <a:rPr lang="el-GR" b="1" dirty="0"/>
              <a:t>τονίστηκε η ανάγκη αποφυγής κάθε μορφής προσευχής ή </a:t>
            </a:r>
            <a:r>
              <a:rPr lang="el-GR" b="1" dirty="0" err="1"/>
              <a:t>διακοινωνίας</a:t>
            </a:r>
            <a:r>
              <a:rPr lang="el-GR" b="1" dirty="0"/>
              <a:t> </a:t>
            </a:r>
            <a:r>
              <a:rPr lang="en-GB" dirty="0"/>
              <a:t>(intercommunion), </a:t>
            </a:r>
            <a:r>
              <a:rPr lang="el-GR" dirty="0"/>
              <a:t>και τέλος </a:t>
            </a:r>
          </a:p>
          <a:p>
            <a:r>
              <a:rPr lang="el-GR" b="1" dirty="0"/>
              <a:t>προσδιορίστηκε ο τρόπος συμμετοχής των Ορθοδόξων – Μελών </a:t>
            </a:r>
            <a:r>
              <a:rPr lang="el-GR" dirty="0"/>
              <a:t>στα όργανα λήψεως των αποφάσεων.</a:t>
            </a:r>
          </a:p>
        </p:txBody>
      </p:sp>
    </p:spTree>
    <p:extLst>
      <p:ext uri="{BB962C8B-B14F-4D97-AF65-F5344CB8AC3E}">
        <p14:creationId xmlns:p14="http://schemas.microsoft.com/office/powerpoint/2010/main" val="16966189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7135520-F724-167A-D7C3-7992A1C3D903}"/>
              </a:ext>
            </a:extLst>
          </p:cNvPr>
          <p:cNvSpPr>
            <a:spLocks noGrp="1"/>
          </p:cNvSpPr>
          <p:nvPr>
            <p:ph type="title"/>
          </p:nvPr>
        </p:nvSpPr>
        <p:spPr>
          <a:xfrm>
            <a:off x="0" y="18255"/>
            <a:ext cx="12192000" cy="916693"/>
          </a:xfrm>
        </p:spPr>
        <p:txBody>
          <a:bodyPr>
            <a:normAutofit fontScale="90000"/>
          </a:bodyPr>
          <a:lstStyle/>
          <a:p>
            <a:pPr algn="ctr"/>
            <a:r>
              <a:rPr lang="el-GR" sz="3600" dirty="0"/>
              <a:t>ΕΙΣΑΓΩΓΗ</a:t>
            </a:r>
            <a:br>
              <a:rPr lang="el-GR" sz="3600" dirty="0"/>
            </a:br>
            <a:r>
              <a:rPr lang="el-GR" sz="3600" dirty="0"/>
              <a:t>Προς την Αγίαν και </a:t>
            </a:r>
            <a:r>
              <a:rPr lang="el-GR" sz="3600" dirty="0" err="1"/>
              <a:t>Μεγάλην</a:t>
            </a:r>
            <a:r>
              <a:rPr lang="el-GR" sz="3600" dirty="0"/>
              <a:t> </a:t>
            </a:r>
            <a:r>
              <a:rPr lang="el-GR" sz="3600" dirty="0" err="1"/>
              <a:t>Σύνοδον</a:t>
            </a:r>
            <a:r>
              <a:rPr lang="el-GR" sz="3600" dirty="0"/>
              <a:t> της Ορθοδόξου Εκκλησίας</a:t>
            </a:r>
          </a:p>
        </p:txBody>
      </p:sp>
      <p:sp>
        <p:nvSpPr>
          <p:cNvPr id="3" name="Θέση περιεχομένου 2">
            <a:extLst>
              <a:ext uri="{FF2B5EF4-FFF2-40B4-BE49-F238E27FC236}">
                <a16:creationId xmlns:a16="http://schemas.microsoft.com/office/drawing/2014/main" id="{BEAC1FB0-BBBB-97D6-21FC-4CFA80968B98}"/>
              </a:ext>
            </a:extLst>
          </p:cNvPr>
          <p:cNvSpPr>
            <a:spLocks noGrp="1"/>
          </p:cNvSpPr>
          <p:nvPr>
            <p:ph idx="1"/>
          </p:nvPr>
        </p:nvSpPr>
        <p:spPr>
          <a:xfrm>
            <a:off x="-1" y="934948"/>
            <a:ext cx="12191999" cy="5904797"/>
          </a:xfrm>
        </p:spPr>
        <p:txBody>
          <a:bodyPr>
            <a:normAutofit fontScale="92500" lnSpcReduction="10000"/>
          </a:bodyPr>
          <a:lstStyle/>
          <a:p>
            <a:pPr marL="0" indent="0">
              <a:buNone/>
            </a:pPr>
            <a:r>
              <a:rPr lang="el-GR" dirty="0"/>
              <a:t>Β) </a:t>
            </a:r>
            <a:r>
              <a:rPr lang="el-GR" b="1" dirty="0"/>
              <a:t>Το κείμενο </a:t>
            </a:r>
            <a:r>
              <a:rPr lang="el-GR" b="1" dirty="0">
                <a:solidFill>
                  <a:srgbClr val="FF0000"/>
                </a:solidFill>
              </a:rPr>
              <a:t>«Σχέσεις τῆς Ὀρθοδόξου </a:t>
            </a:r>
            <a:r>
              <a:rPr lang="el-GR" b="1" dirty="0" err="1">
                <a:solidFill>
                  <a:srgbClr val="FF0000"/>
                </a:solidFill>
              </a:rPr>
              <a:t>Ἐκκλησίας</a:t>
            </a:r>
            <a:r>
              <a:rPr lang="el-GR" b="1" dirty="0">
                <a:solidFill>
                  <a:srgbClr val="FF0000"/>
                </a:solidFill>
              </a:rPr>
              <a:t> πρὸς τὸν </a:t>
            </a:r>
            <a:r>
              <a:rPr lang="el-GR" b="1" dirty="0" err="1">
                <a:solidFill>
                  <a:srgbClr val="FF0000"/>
                </a:solidFill>
              </a:rPr>
              <a:t>λοιπὸν</a:t>
            </a:r>
            <a:r>
              <a:rPr lang="el-GR" b="1" dirty="0">
                <a:solidFill>
                  <a:srgbClr val="FF0000"/>
                </a:solidFill>
              </a:rPr>
              <a:t> </a:t>
            </a:r>
            <a:r>
              <a:rPr lang="el-GR" b="1" dirty="0" err="1">
                <a:solidFill>
                  <a:srgbClr val="FF0000"/>
                </a:solidFill>
              </a:rPr>
              <a:t>χριστιανικὸν</a:t>
            </a:r>
            <a:r>
              <a:rPr lang="el-GR" b="1" dirty="0">
                <a:solidFill>
                  <a:srgbClr val="FF0000"/>
                </a:solidFill>
              </a:rPr>
              <a:t> </a:t>
            </a:r>
            <a:r>
              <a:rPr lang="el-GR" b="1" dirty="0" err="1">
                <a:solidFill>
                  <a:srgbClr val="FF0000"/>
                </a:solidFill>
              </a:rPr>
              <a:t>κόσμον</a:t>
            </a:r>
            <a:r>
              <a:rPr lang="el-GR" b="1" dirty="0">
                <a:solidFill>
                  <a:srgbClr val="FF0000"/>
                </a:solidFill>
              </a:rPr>
              <a:t>» </a:t>
            </a:r>
            <a:r>
              <a:rPr lang="el-GR" dirty="0"/>
              <a:t>(Γ΄ </a:t>
            </a:r>
            <a:r>
              <a:rPr lang="el-GR" dirty="0" err="1"/>
              <a:t>Προσυνοδική</a:t>
            </a:r>
            <a:r>
              <a:rPr lang="el-GR" dirty="0"/>
              <a:t> </a:t>
            </a:r>
            <a:r>
              <a:rPr lang="el-GR" dirty="0" err="1"/>
              <a:t>Πανορθόδοξος</a:t>
            </a:r>
            <a:r>
              <a:rPr lang="el-GR" dirty="0"/>
              <a:t> </a:t>
            </a:r>
            <a:r>
              <a:rPr lang="el-GR" dirty="0" err="1"/>
              <a:t>Διάσκεψις</a:t>
            </a:r>
            <a:r>
              <a:rPr lang="el-GR" dirty="0"/>
              <a:t>, </a:t>
            </a:r>
            <a:r>
              <a:rPr lang="en-GB" dirty="0" err="1"/>
              <a:t>Chambésy</a:t>
            </a:r>
            <a:r>
              <a:rPr lang="el-GR" dirty="0"/>
              <a:t>, 28 Οκτωβρίου - 6 Νοεμβρίου 1986). </a:t>
            </a:r>
          </a:p>
          <a:p>
            <a:r>
              <a:rPr lang="el-GR" dirty="0"/>
              <a:t>Στο κείμενο αυτό τονίζεται η θετική θέση των Ορθοδόξων Εκκλησιών έναντι του διαλόγου με σκοπό την ενότητα του χριστιανικού κόσμου στη βάση της κοινής παραδόσεως της αρχαίας Εκκλησίας. Γι’ αυτό και σε δύο παραγράφους του κειμένου περιγράφονται οι γενικές μεθοδολογικές αρχές, βάση των οποίων μπορούν να διεξάγονται οι διμερείς Θεολογικοί Διάλογοι. </a:t>
            </a:r>
          </a:p>
          <a:p>
            <a:r>
              <a:rPr lang="el-GR" dirty="0"/>
              <a:t>Τονίζεται ότι η </a:t>
            </a:r>
            <a:r>
              <a:rPr lang="el-GR" b="1" dirty="0"/>
              <a:t>ακολουθούμενη μεθοδολογία </a:t>
            </a:r>
            <a:r>
              <a:rPr lang="el-GR" dirty="0"/>
              <a:t>αποσκοπεί στη λύση των παραδεδομένων θεολογικών διαφορών και στην αναζήτηση των κοινών στοιχείων της πίστης, και επίσης προϋποθέτει τη σχετική πληροφόρηση του πληρώματος της Εκκλησίας για τις διάφορες εξελίξεις των διμερών θεολογικών Διαλόγων.</a:t>
            </a:r>
          </a:p>
          <a:p>
            <a:r>
              <a:rPr lang="el-GR" dirty="0"/>
              <a:t>Σε περίπτωση αδυναμίας υπερβάσεως κάποιας συγκεκριμένης θεολογικής διαφοράς ο Θεολογικός Διάλογος συνεχίζεται, η θεολογική διαφωνία καταγράφεται και ανακοινώνεται σε όλες τις κατά τόπους Ορθόδοξες Εκκλησίες για να γίνουν τα δέοντα, ενώ επισημαίνεται ότι, όταν κρίνεται αναγκαίο εξαιτίας της ετερότητας των θεολογικών προβλημάτων, είναι δυνατόν η αλλαγή της περιγραφικής μεθόδου.</a:t>
            </a:r>
          </a:p>
        </p:txBody>
      </p:sp>
    </p:spTree>
    <p:extLst>
      <p:ext uri="{BB962C8B-B14F-4D97-AF65-F5344CB8AC3E}">
        <p14:creationId xmlns:p14="http://schemas.microsoft.com/office/powerpoint/2010/main" val="13807715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DECC49F-B6BF-B1D4-28E5-7D8AEE5A31BF}"/>
              </a:ext>
            </a:extLst>
          </p:cNvPr>
          <p:cNvSpPr>
            <a:spLocks noGrp="1"/>
          </p:cNvSpPr>
          <p:nvPr>
            <p:ph type="title"/>
          </p:nvPr>
        </p:nvSpPr>
        <p:spPr>
          <a:xfrm>
            <a:off x="0" y="18256"/>
            <a:ext cx="12192000" cy="957790"/>
          </a:xfrm>
        </p:spPr>
        <p:txBody>
          <a:bodyPr>
            <a:normAutofit fontScale="90000"/>
          </a:bodyPr>
          <a:lstStyle/>
          <a:p>
            <a:pPr algn="ctr"/>
            <a:r>
              <a:rPr lang="el-GR" sz="3600" dirty="0"/>
              <a:t>ΕΙΣΑΓΩΓΗ</a:t>
            </a:r>
            <a:br>
              <a:rPr lang="el-GR" sz="3600" dirty="0"/>
            </a:br>
            <a:r>
              <a:rPr lang="el-GR" sz="3600" dirty="0"/>
              <a:t>Προς την Αγίαν και </a:t>
            </a:r>
            <a:r>
              <a:rPr lang="el-GR" sz="3600" dirty="0" err="1"/>
              <a:t>Μεγάλην</a:t>
            </a:r>
            <a:r>
              <a:rPr lang="el-GR" sz="3600" dirty="0"/>
              <a:t> </a:t>
            </a:r>
            <a:r>
              <a:rPr lang="el-GR" sz="3600" dirty="0" err="1"/>
              <a:t>Σύνοδον</a:t>
            </a:r>
            <a:r>
              <a:rPr lang="el-GR" sz="3600" dirty="0"/>
              <a:t> της Ορθοδόξου Εκκλησίας</a:t>
            </a:r>
          </a:p>
        </p:txBody>
      </p:sp>
      <p:sp>
        <p:nvSpPr>
          <p:cNvPr id="3" name="Θέση περιεχομένου 2">
            <a:extLst>
              <a:ext uri="{FF2B5EF4-FFF2-40B4-BE49-F238E27FC236}">
                <a16:creationId xmlns:a16="http://schemas.microsoft.com/office/drawing/2014/main" id="{D2FA7FB2-6376-93B8-75BC-D998D188F4F9}"/>
              </a:ext>
            </a:extLst>
          </p:cNvPr>
          <p:cNvSpPr>
            <a:spLocks noGrp="1"/>
          </p:cNvSpPr>
          <p:nvPr>
            <p:ph idx="1"/>
          </p:nvPr>
        </p:nvSpPr>
        <p:spPr>
          <a:xfrm>
            <a:off x="-1" y="976046"/>
            <a:ext cx="12191999" cy="5863698"/>
          </a:xfrm>
        </p:spPr>
        <p:txBody>
          <a:bodyPr>
            <a:normAutofit lnSpcReduction="10000"/>
          </a:bodyPr>
          <a:lstStyle/>
          <a:p>
            <a:pPr marL="0" indent="0">
              <a:buNone/>
            </a:pPr>
            <a:r>
              <a:rPr lang="el-GR" dirty="0"/>
              <a:t>Β) </a:t>
            </a:r>
            <a:r>
              <a:rPr lang="el-GR" b="1" dirty="0"/>
              <a:t>Το κείμενο </a:t>
            </a:r>
            <a:r>
              <a:rPr lang="el-GR" b="1" dirty="0">
                <a:solidFill>
                  <a:srgbClr val="FF0000"/>
                </a:solidFill>
              </a:rPr>
              <a:t>«Σχέσεις τῆς Ὀρθοδόξου </a:t>
            </a:r>
            <a:r>
              <a:rPr lang="el-GR" b="1" dirty="0" err="1">
                <a:solidFill>
                  <a:srgbClr val="FF0000"/>
                </a:solidFill>
              </a:rPr>
              <a:t>Ἐκκλησίας</a:t>
            </a:r>
            <a:r>
              <a:rPr lang="el-GR" b="1" dirty="0">
                <a:solidFill>
                  <a:srgbClr val="FF0000"/>
                </a:solidFill>
              </a:rPr>
              <a:t> πρὸς τὸν </a:t>
            </a:r>
            <a:r>
              <a:rPr lang="el-GR" b="1" dirty="0" err="1">
                <a:solidFill>
                  <a:srgbClr val="FF0000"/>
                </a:solidFill>
              </a:rPr>
              <a:t>λοιπὸν</a:t>
            </a:r>
            <a:r>
              <a:rPr lang="el-GR" b="1" dirty="0">
                <a:solidFill>
                  <a:srgbClr val="FF0000"/>
                </a:solidFill>
              </a:rPr>
              <a:t> </a:t>
            </a:r>
            <a:r>
              <a:rPr lang="el-GR" b="1" dirty="0" err="1">
                <a:solidFill>
                  <a:srgbClr val="FF0000"/>
                </a:solidFill>
              </a:rPr>
              <a:t>χριστιανικὸν</a:t>
            </a:r>
            <a:r>
              <a:rPr lang="el-GR" b="1" dirty="0">
                <a:solidFill>
                  <a:srgbClr val="FF0000"/>
                </a:solidFill>
              </a:rPr>
              <a:t> </a:t>
            </a:r>
            <a:r>
              <a:rPr lang="el-GR" b="1" dirty="0" err="1">
                <a:solidFill>
                  <a:srgbClr val="FF0000"/>
                </a:solidFill>
              </a:rPr>
              <a:t>κόσμον</a:t>
            </a:r>
            <a:r>
              <a:rPr lang="el-GR" b="1" dirty="0">
                <a:solidFill>
                  <a:srgbClr val="FF0000"/>
                </a:solidFill>
              </a:rPr>
              <a:t>»</a:t>
            </a:r>
          </a:p>
          <a:p>
            <a:r>
              <a:rPr lang="el-GR" dirty="0"/>
              <a:t>Στη συνέχεια, σε έξι </a:t>
            </a:r>
            <a:r>
              <a:rPr lang="el-GR" dirty="0" err="1"/>
              <a:t>υποενότητες</a:t>
            </a:r>
            <a:r>
              <a:rPr lang="el-GR" dirty="0"/>
              <a:t>:</a:t>
            </a:r>
          </a:p>
          <a:p>
            <a:pPr lvl="1">
              <a:buFont typeface="Wingdings" panose="05000000000000000000" pitchFamily="2" charset="2"/>
              <a:buChar char="v"/>
            </a:pPr>
            <a:r>
              <a:rPr lang="el-GR" dirty="0"/>
              <a:t>περιγράφονται οι αντίστοιχοι Διάλογοι  με τους Αγγλικανούς, </a:t>
            </a:r>
            <a:r>
              <a:rPr lang="el-GR" dirty="0" err="1"/>
              <a:t>Παλαιοκαθολικούς</a:t>
            </a:r>
            <a:r>
              <a:rPr lang="el-GR" dirty="0"/>
              <a:t>, τις Αρχαίες Ανατολικές Εκκλησίες (ή </a:t>
            </a:r>
            <a:r>
              <a:rPr lang="el-GR" dirty="0" err="1"/>
              <a:t>Αντιχαλκηδόνιους</a:t>
            </a:r>
            <a:r>
              <a:rPr lang="el-GR" dirty="0"/>
              <a:t>), Ρωμαιοκαθολικούς, Λουθηρανούς, Μεταρρυθμισμένους, και </a:t>
            </a:r>
          </a:p>
          <a:p>
            <a:pPr lvl="1">
              <a:buFont typeface="Wingdings" panose="05000000000000000000" pitchFamily="2" charset="2"/>
              <a:buChar char="v"/>
            </a:pPr>
            <a:r>
              <a:rPr lang="el-GR" dirty="0"/>
              <a:t>επισημαίνονται τα υπάρχοντα θεολογικά προβλήματα, όπως και τα ιδιάζοντα στοιχεία, τα οποία προκάλεσαν και τις αντίστοιχες δυσκολίες ή δυσχέρειες στην όλη πορεία διεξαγωγής του καθενός από αυτούς.</a:t>
            </a:r>
          </a:p>
          <a:p>
            <a:r>
              <a:rPr lang="el-GR" dirty="0"/>
              <a:t>Σύμφωνα με την Απόφαση της Συνάξεως των Προκαθημένων (</a:t>
            </a:r>
            <a:r>
              <a:rPr lang="el-GR" dirty="0" err="1"/>
              <a:t>Φανάριον</a:t>
            </a:r>
            <a:r>
              <a:rPr lang="el-GR" dirty="0"/>
              <a:t>, 6-9 Μαρτίου 2014), πραγματοποιήθηκε η </a:t>
            </a:r>
            <a:r>
              <a:rPr lang="el-GR" b="1" dirty="0"/>
              <a:t>Α΄ Συνάντηση της Ειδικής </a:t>
            </a:r>
            <a:r>
              <a:rPr lang="el-GR" b="1" dirty="0" err="1"/>
              <a:t>Διορθοδόξου</a:t>
            </a:r>
            <a:r>
              <a:rPr lang="el-GR" b="1" dirty="0"/>
              <a:t> Επιτροπής </a:t>
            </a:r>
            <a:r>
              <a:rPr lang="el-GR" dirty="0"/>
              <a:t>για την Αναθεώρηση των κειμένων των </a:t>
            </a:r>
            <a:r>
              <a:rPr lang="el-GR" dirty="0" err="1"/>
              <a:t>Προσυνοδικών</a:t>
            </a:r>
            <a:r>
              <a:rPr lang="el-GR" dirty="0"/>
              <a:t> </a:t>
            </a:r>
            <a:r>
              <a:rPr lang="el-GR" dirty="0" err="1"/>
              <a:t>Πανορθοδόξων</a:t>
            </a:r>
            <a:r>
              <a:rPr lang="el-GR" dirty="0"/>
              <a:t> Διασκέψεων και ασχολήθηκε με την </a:t>
            </a:r>
            <a:r>
              <a:rPr lang="el-GR" dirty="0" err="1"/>
              <a:t>ανανθεώρηση</a:t>
            </a:r>
            <a:r>
              <a:rPr lang="el-GR" dirty="0"/>
              <a:t> και την επεξεργασία των δύο ανωτέρω κειμένων (</a:t>
            </a:r>
            <a:r>
              <a:rPr lang="el-GR" b="1" dirty="0"/>
              <a:t>29 Σεπτεμβρίου – 4 Οκτωβρίου 2014 </a:t>
            </a:r>
            <a:r>
              <a:rPr lang="el-GR" dirty="0"/>
              <a:t>στο Ορθόδοξο Κέντρο του Οικουμενικού Πατριαρχείου στο </a:t>
            </a:r>
            <a:r>
              <a:rPr lang="en-GB" dirty="0" err="1"/>
              <a:t>Chambésy</a:t>
            </a:r>
            <a:r>
              <a:rPr lang="en-GB" dirty="0"/>
              <a:t> </a:t>
            </a:r>
            <a:r>
              <a:rPr lang="el-GR" dirty="0"/>
              <a:t>της Γενεύης). </a:t>
            </a:r>
          </a:p>
        </p:txBody>
      </p:sp>
    </p:spTree>
    <p:extLst>
      <p:ext uri="{BB962C8B-B14F-4D97-AF65-F5344CB8AC3E}">
        <p14:creationId xmlns:p14="http://schemas.microsoft.com/office/powerpoint/2010/main" val="529553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4E17481-9C07-9642-5514-5B527067A185}"/>
              </a:ext>
            </a:extLst>
          </p:cNvPr>
          <p:cNvSpPr>
            <a:spLocks noGrp="1"/>
          </p:cNvSpPr>
          <p:nvPr>
            <p:ph type="title"/>
          </p:nvPr>
        </p:nvSpPr>
        <p:spPr>
          <a:xfrm>
            <a:off x="0" y="1"/>
            <a:ext cx="12192000" cy="954156"/>
          </a:xfrm>
        </p:spPr>
        <p:txBody>
          <a:bodyPr>
            <a:normAutofit fontScale="90000"/>
          </a:bodyPr>
          <a:lstStyle/>
          <a:p>
            <a:pPr algn="ctr"/>
            <a:r>
              <a:rPr lang="el-GR" sz="3600" dirty="0"/>
              <a:t>ΕΙΣΑΓΩΓΗ</a:t>
            </a:r>
            <a:br>
              <a:rPr lang="el-GR" sz="3600" dirty="0"/>
            </a:br>
            <a:r>
              <a:rPr lang="el-GR" sz="3600" dirty="0"/>
              <a:t>Προς την Αγίαν και </a:t>
            </a:r>
            <a:r>
              <a:rPr lang="el-GR" sz="3600" dirty="0" err="1"/>
              <a:t>Μεγάλην</a:t>
            </a:r>
            <a:r>
              <a:rPr lang="el-GR" sz="3600" dirty="0"/>
              <a:t> </a:t>
            </a:r>
            <a:r>
              <a:rPr lang="el-GR" sz="3600" dirty="0" err="1"/>
              <a:t>Σύνοδον</a:t>
            </a:r>
            <a:r>
              <a:rPr lang="el-GR" sz="3600" dirty="0"/>
              <a:t> της Ορθοδόξου Εκκλησίας</a:t>
            </a:r>
          </a:p>
        </p:txBody>
      </p:sp>
      <p:sp>
        <p:nvSpPr>
          <p:cNvPr id="3" name="Θέση περιεχομένου 2">
            <a:extLst>
              <a:ext uri="{FF2B5EF4-FFF2-40B4-BE49-F238E27FC236}">
                <a16:creationId xmlns:a16="http://schemas.microsoft.com/office/drawing/2014/main" id="{16301A78-905D-DC3E-A256-DF4C4618B2E8}"/>
              </a:ext>
            </a:extLst>
          </p:cNvPr>
          <p:cNvSpPr>
            <a:spLocks noGrp="1"/>
          </p:cNvSpPr>
          <p:nvPr>
            <p:ph idx="1"/>
          </p:nvPr>
        </p:nvSpPr>
        <p:spPr>
          <a:xfrm>
            <a:off x="0" y="864704"/>
            <a:ext cx="12192000" cy="5993295"/>
          </a:xfrm>
        </p:spPr>
        <p:txBody>
          <a:bodyPr>
            <a:normAutofit fontScale="92500" lnSpcReduction="10000"/>
          </a:bodyPr>
          <a:lstStyle/>
          <a:p>
            <a:pPr marL="0" indent="0">
              <a:buNone/>
            </a:pPr>
            <a:r>
              <a:rPr lang="el-GR" dirty="0"/>
              <a:t>Β) </a:t>
            </a:r>
            <a:r>
              <a:rPr lang="el-GR" b="1" dirty="0"/>
              <a:t>Το κείμενο </a:t>
            </a:r>
            <a:r>
              <a:rPr lang="el-GR" b="1" dirty="0">
                <a:solidFill>
                  <a:srgbClr val="FF0000"/>
                </a:solidFill>
              </a:rPr>
              <a:t>«Σχέσεις τῆς Ὀρθοδόξου </a:t>
            </a:r>
            <a:r>
              <a:rPr lang="el-GR" b="1" dirty="0" err="1">
                <a:solidFill>
                  <a:srgbClr val="FF0000"/>
                </a:solidFill>
              </a:rPr>
              <a:t>Ἐκκλησίας</a:t>
            </a:r>
            <a:r>
              <a:rPr lang="el-GR" b="1" dirty="0">
                <a:solidFill>
                  <a:srgbClr val="FF0000"/>
                </a:solidFill>
              </a:rPr>
              <a:t> πρὸς τὸν </a:t>
            </a:r>
            <a:r>
              <a:rPr lang="el-GR" b="1" dirty="0" err="1">
                <a:solidFill>
                  <a:srgbClr val="FF0000"/>
                </a:solidFill>
              </a:rPr>
              <a:t>λοιπὸν</a:t>
            </a:r>
            <a:r>
              <a:rPr lang="el-GR" b="1" dirty="0">
                <a:solidFill>
                  <a:srgbClr val="FF0000"/>
                </a:solidFill>
              </a:rPr>
              <a:t> </a:t>
            </a:r>
            <a:r>
              <a:rPr lang="el-GR" b="1" dirty="0" err="1">
                <a:solidFill>
                  <a:srgbClr val="FF0000"/>
                </a:solidFill>
              </a:rPr>
              <a:t>χριστιανικὸν</a:t>
            </a:r>
            <a:r>
              <a:rPr lang="el-GR" b="1" dirty="0">
                <a:solidFill>
                  <a:srgbClr val="FF0000"/>
                </a:solidFill>
              </a:rPr>
              <a:t> </a:t>
            </a:r>
            <a:r>
              <a:rPr lang="el-GR" b="1" dirty="0" err="1">
                <a:solidFill>
                  <a:srgbClr val="FF0000"/>
                </a:solidFill>
              </a:rPr>
              <a:t>κόσμον</a:t>
            </a:r>
            <a:r>
              <a:rPr lang="el-GR" b="1" dirty="0">
                <a:solidFill>
                  <a:srgbClr val="FF0000"/>
                </a:solidFill>
              </a:rPr>
              <a:t>»</a:t>
            </a:r>
          </a:p>
          <a:p>
            <a:r>
              <a:rPr lang="el-GR" dirty="0"/>
              <a:t>Στο πλαίσιο της </a:t>
            </a:r>
            <a:r>
              <a:rPr lang="el-GR" dirty="0" err="1"/>
              <a:t>επικαιροποιήσεώς</a:t>
            </a:r>
            <a:r>
              <a:rPr lang="el-GR" dirty="0"/>
              <a:t> τους τα </a:t>
            </a:r>
            <a:r>
              <a:rPr lang="el-GR" b="1" dirty="0"/>
              <a:t>δύο κείμενα ενοποιήθηκαν </a:t>
            </a:r>
            <a:r>
              <a:rPr lang="el-GR" dirty="0"/>
              <a:t>με τον τίτλο «</a:t>
            </a:r>
            <a:r>
              <a:rPr lang="el-GR" b="1" dirty="0" err="1"/>
              <a:t>Οἱ</a:t>
            </a:r>
            <a:r>
              <a:rPr lang="el-GR" b="1" dirty="0"/>
              <a:t> σχέσεις τῆς Ὀρθοδόξου </a:t>
            </a:r>
            <a:r>
              <a:rPr lang="el-GR" b="1" dirty="0" err="1"/>
              <a:t>Ἐκκλησίας</a:t>
            </a:r>
            <a:r>
              <a:rPr lang="el-GR" b="1" dirty="0"/>
              <a:t> πρὸς τὸν </a:t>
            </a:r>
            <a:r>
              <a:rPr lang="el-GR" b="1" dirty="0" err="1"/>
              <a:t>λοιπὸν</a:t>
            </a:r>
            <a:r>
              <a:rPr lang="el-GR" b="1" dirty="0"/>
              <a:t> </a:t>
            </a:r>
            <a:r>
              <a:rPr lang="el-GR" b="1" dirty="0" err="1"/>
              <a:t>χριστιανικὸν</a:t>
            </a:r>
            <a:r>
              <a:rPr lang="el-GR" b="1" dirty="0"/>
              <a:t> </a:t>
            </a:r>
            <a:r>
              <a:rPr lang="el-GR" b="1" dirty="0" err="1"/>
              <a:t>κόσμον</a:t>
            </a:r>
            <a:r>
              <a:rPr lang="el-GR" b="1" dirty="0"/>
              <a:t>». </a:t>
            </a:r>
            <a:r>
              <a:rPr lang="el-GR" dirty="0"/>
              <a:t>Στο νέο </a:t>
            </a:r>
            <a:r>
              <a:rPr lang="el-GR" dirty="0" err="1"/>
              <a:t>επικαιροποιημένο</a:t>
            </a:r>
            <a:r>
              <a:rPr lang="el-GR" dirty="0"/>
              <a:t> κείμενο οι νέοι &amp;&amp; 4, 7, 8, 16, 17, 19, 20, 21 και 22 είναι σημαντικό να τονιστεί ότι έγιναν ομοφώνως αποδεκτές από όλους τους Αντιπροσώπους των Ορθοδόξων Εκκλησιών. Ιδιαιτέρως σημαντικοί τυγχάνουν δύο &amp;&amp; του κειμένου, οι 10 και 22.</a:t>
            </a:r>
          </a:p>
          <a:p>
            <a:r>
              <a:rPr lang="el-GR" dirty="0"/>
              <a:t>Στην 10</a:t>
            </a:r>
            <a:r>
              <a:rPr lang="el-GR" baseline="30000" dirty="0"/>
              <a:t>η</a:t>
            </a:r>
            <a:r>
              <a:rPr lang="el-GR" dirty="0"/>
              <a:t>  &amp; προστέθηκε όχι μόνο το δικαίωμα και η διαδικασία αποχωρήσεως μιας τοπικής Εκκλησίας </a:t>
            </a:r>
            <a:r>
              <a:rPr lang="el-GR" dirty="0" err="1"/>
              <a:t>μεμονωμένως</a:t>
            </a:r>
            <a:r>
              <a:rPr lang="el-GR" dirty="0"/>
              <a:t> από ενός συγκεκριμένου Θεολογικού Διαλόγου, αλλά και η δυνατότητα διακοπής του συγκεκριμένου Διαλόγου, για λόγους σοβαρούς εκκλησιολογικούς, κανονικούς, ποιμαντικούς ή ηθικής φύσεως, και η αλλαγή της μεθοδολογίας ή και η επαναξιολόγηση αυτού.</a:t>
            </a:r>
          </a:p>
          <a:p>
            <a:r>
              <a:rPr lang="el-GR" dirty="0"/>
              <a:t>Στην 22</a:t>
            </a:r>
            <a:r>
              <a:rPr lang="el-GR" baseline="30000" dirty="0"/>
              <a:t>η</a:t>
            </a:r>
            <a:r>
              <a:rPr lang="el-GR" dirty="0"/>
              <a:t> &amp; τονίστηκε η καταδίκη κάθε διασπάσεως της ενότητας της Εκκλησίας από άτομα ή ομάδες, με την πρόφαση της τήρησης ή δήθεν προασπίσεως της γνήσιας Ορθοδοξίας, εφόσον η διατήρηση της γνήσιας ορθοδόξου πίστεως διασφαλίζεται μόνο δια του συνοδικού συστήματος.</a:t>
            </a:r>
          </a:p>
        </p:txBody>
      </p:sp>
    </p:spTree>
    <p:extLst>
      <p:ext uri="{BB962C8B-B14F-4D97-AF65-F5344CB8AC3E}">
        <p14:creationId xmlns:p14="http://schemas.microsoft.com/office/powerpoint/2010/main" val="15177141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3FF0669-AA97-0702-B569-59496E299DBF}"/>
              </a:ext>
            </a:extLst>
          </p:cNvPr>
          <p:cNvSpPr>
            <a:spLocks noGrp="1"/>
          </p:cNvSpPr>
          <p:nvPr>
            <p:ph type="title"/>
          </p:nvPr>
        </p:nvSpPr>
        <p:spPr>
          <a:xfrm>
            <a:off x="0" y="18256"/>
            <a:ext cx="12192000" cy="925962"/>
          </a:xfrm>
        </p:spPr>
        <p:txBody>
          <a:bodyPr>
            <a:normAutofit fontScale="90000"/>
          </a:bodyPr>
          <a:lstStyle/>
          <a:p>
            <a:pPr algn="ctr"/>
            <a:r>
              <a:rPr lang="el-GR" sz="3600" dirty="0"/>
              <a:t>ΕΙΣΑΓΩΓΗ</a:t>
            </a:r>
            <a:br>
              <a:rPr lang="el-GR" sz="3600" dirty="0"/>
            </a:br>
            <a:r>
              <a:rPr lang="el-GR" sz="3600" dirty="0"/>
              <a:t>Προς την Αγίαν και </a:t>
            </a:r>
            <a:r>
              <a:rPr lang="el-GR" sz="3600" dirty="0" err="1"/>
              <a:t>Μεγάλην</a:t>
            </a:r>
            <a:r>
              <a:rPr lang="el-GR" sz="3600" dirty="0"/>
              <a:t> </a:t>
            </a:r>
            <a:r>
              <a:rPr lang="el-GR" sz="3600" dirty="0" err="1"/>
              <a:t>Σύνοδον</a:t>
            </a:r>
            <a:r>
              <a:rPr lang="el-GR" sz="3600" dirty="0"/>
              <a:t> της Ορθοδόξου Εκκλησίας</a:t>
            </a:r>
          </a:p>
        </p:txBody>
      </p:sp>
      <p:sp>
        <p:nvSpPr>
          <p:cNvPr id="3" name="Θέση περιεχομένου 2">
            <a:extLst>
              <a:ext uri="{FF2B5EF4-FFF2-40B4-BE49-F238E27FC236}">
                <a16:creationId xmlns:a16="http://schemas.microsoft.com/office/drawing/2014/main" id="{F09CDDD5-4F8B-5CF4-372B-540BB0B6A303}"/>
              </a:ext>
            </a:extLst>
          </p:cNvPr>
          <p:cNvSpPr>
            <a:spLocks noGrp="1"/>
          </p:cNvSpPr>
          <p:nvPr>
            <p:ph idx="1"/>
          </p:nvPr>
        </p:nvSpPr>
        <p:spPr>
          <a:xfrm>
            <a:off x="-1" y="844826"/>
            <a:ext cx="12191999" cy="6013174"/>
          </a:xfrm>
        </p:spPr>
        <p:txBody>
          <a:bodyPr>
            <a:normAutofit lnSpcReduction="10000"/>
          </a:bodyPr>
          <a:lstStyle/>
          <a:p>
            <a:pPr marL="0" indent="0">
              <a:buNone/>
            </a:pPr>
            <a:r>
              <a:rPr lang="el-GR" dirty="0"/>
              <a:t>Γ) Το κείμενο </a:t>
            </a:r>
            <a:r>
              <a:rPr lang="el-GR" b="1" dirty="0">
                <a:solidFill>
                  <a:srgbClr val="FF0000"/>
                </a:solidFill>
              </a:rPr>
              <a:t>«Ἡ </a:t>
            </a:r>
            <a:r>
              <a:rPr lang="el-GR" b="1" dirty="0" err="1">
                <a:solidFill>
                  <a:srgbClr val="FF0000"/>
                </a:solidFill>
              </a:rPr>
              <a:t>συμβολὴ</a:t>
            </a:r>
            <a:r>
              <a:rPr lang="el-GR" b="1" dirty="0">
                <a:solidFill>
                  <a:srgbClr val="FF0000"/>
                </a:solidFill>
              </a:rPr>
              <a:t> τῆς Ὀρθοδόξου </a:t>
            </a:r>
            <a:r>
              <a:rPr lang="el-GR" b="1" dirty="0" err="1">
                <a:solidFill>
                  <a:srgbClr val="FF0000"/>
                </a:solidFill>
              </a:rPr>
              <a:t>Ἐκκλησίας</a:t>
            </a:r>
            <a:r>
              <a:rPr lang="el-GR" b="1" dirty="0">
                <a:solidFill>
                  <a:srgbClr val="FF0000"/>
                </a:solidFill>
              </a:rPr>
              <a:t> εἰς τὴν </a:t>
            </a:r>
            <a:r>
              <a:rPr lang="el-GR" b="1" dirty="0" err="1">
                <a:solidFill>
                  <a:srgbClr val="FF0000"/>
                </a:solidFill>
              </a:rPr>
              <a:t>ἐπικράτησιν</a:t>
            </a:r>
            <a:r>
              <a:rPr lang="el-GR" b="1" dirty="0">
                <a:solidFill>
                  <a:srgbClr val="FF0000"/>
                </a:solidFill>
              </a:rPr>
              <a:t> τῆς </a:t>
            </a:r>
            <a:r>
              <a:rPr lang="el-GR" b="1" dirty="0" err="1">
                <a:solidFill>
                  <a:srgbClr val="FF0000"/>
                </a:solidFill>
              </a:rPr>
              <a:t>εἰρήνης</a:t>
            </a:r>
            <a:r>
              <a:rPr lang="el-GR" b="1" dirty="0">
                <a:solidFill>
                  <a:srgbClr val="FF0000"/>
                </a:solidFill>
              </a:rPr>
              <a:t>, τῆς </a:t>
            </a:r>
            <a:r>
              <a:rPr lang="el-GR" b="1" dirty="0" err="1">
                <a:solidFill>
                  <a:srgbClr val="FF0000"/>
                </a:solidFill>
              </a:rPr>
              <a:t>ἐλευθερίας</a:t>
            </a:r>
            <a:r>
              <a:rPr lang="el-GR" b="1" dirty="0">
                <a:solidFill>
                  <a:srgbClr val="FF0000"/>
                </a:solidFill>
              </a:rPr>
              <a:t>, τῆς </a:t>
            </a:r>
            <a:r>
              <a:rPr lang="el-GR" b="1" dirty="0" err="1">
                <a:solidFill>
                  <a:srgbClr val="FF0000"/>
                </a:solidFill>
              </a:rPr>
              <a:t>ἀδελφοσύνης</a:t>
            </a:r>
            <a:r>
              <a:rPr lang="el-GR" b="1" dirty="0">
                <a:solidFill>
                  <a:srgbClr val="FF0000"/>
                </a:solidFill>
              </a:rPr>
              <a:t> καὶ τῆς </a:t>
            </a:r>
            <a:r>
              <a:rPr lang="el-GR" b="1" dirty="0" err="1">
                <a:solidFill>
                  <a:srgbClr val="FF0000"/>
                </a:solidFill>
              </a:rPr>
              <a:t>ἀγάπης</a:t>
            </a:r>
            <a:r>
              <a:rPr lang="el-GR" b="1" dirty="0">
                <a:solidFill>
                  <a:srgbClr val="FF0000"/>
                </a:solidFill>
              </a:rPr>
              <a:t> </a:t>
            </a:r>
            <a:r>
              <a:rPr lang="el-GR" b="1" dirty="0" err="1">
                <a:solidFill>
                  <a:srgbClr val="FF0000"/>
                </a:solidFill>
              </a:rPr>
              <a:t>μεταξὺ</a:t>
            </a:r>
            <a:r>
              <a:rPr lang="el-GR" b="1" dirty="0">
                <a:solidFill>
                  <a:srgbClr val="FF0000"/>
                </a:solidFill>
              </a:rPr>
              <a:t> τῶν </a:t>
            </a:r>
            <a:r>
              <a:rPr lang="el-GR" b="1" dirty="0" err="1">
                <a:solidFill>
                  <a:srgbClr val="FF0000"/>
                </a:solidFill>
              </a:rPr>
              <a:t>λαῶν</a:t>
            </a:r>
            <a:r>
              <a:rPr lang="el-GR" b="1" dirty="0">
                <a:solidFill>
                  <a:srgbClr val="FF0000"/>
                </a:solidFill>
              </a:rPr>
              <a:t> καὶ </a:t>
            </a:r>
            <a:r>
              <a:rPr lang="el-GR" b="1" dirty="0" err="1">
                <a:solidFill>
                  <a:srgbClr val="FF0000"/>
                </a:solidFill>
              </a:rPr>
              <a:t>ἄρσιν</a:t>
            </a:r>
            <a:r>
              <a:rPr lang="el-GR" b="1" dirty="0">
                <a:solidFill>
                  <a:srgbClr val="FF0000"/>
                </a:solidFill>
              </a:rPr>
              <a:t> τῶν </a:t>
            </a:r>
            <a:r>
              <a:rPr lang="el-GR" b="1" dirty="0" err="1">
                <a:solidFill>
                  <a:srgbClr val="FF0000"/>
                </a:solidFill>
              </a:rPr>
              <a:t>φυλετικῶν</a:t>
            </a:r>
            <a:r>
              <a:rPr lang="el-GR" b="1" dirty="0">
                <a:solidFill>
                  <a:srgbClr val="FF0000"/>
                </a:solidFill>
              </a:rPr>
              <a:t> διακρίσεων» </a:t>
            </a:r>
            <a:r>
              <a:rPr lang="el-GR" dirty="0"/>
              <a:t>(Γ΄ </a:t>
            </a:r>
            <a:r>
              <a:rPr lang="el-GR" dirty="0" err="1"/>
              <a:t>Προσυνοδική</a:t>
            </a:r>
            <a:r>
              <a:rPr lang="el-GR" dirty="0"/>
              <a:t> </a:t>
            </a:r>
            <a:r>
              <a:rPr lang="el-GR" dirty="0" err="1"/>
              <a:t>Πανορθόδοξος</a:t>
            </a:r>
            <a:r>
              <a:rPr lang="el-GR" dirty="0"/>
              <a:t> </a:t>
            </a:r>
            <a:r>
              <a:rPr lang="el-GR" dirty="0" err="1"/>
              <a:t>Διάσκεψις</a:t>
            </a:r>
            <a:r>
              <a:rPr lang="el-GR" dirty="0"/>
              <a:t>, </a:t>
            </a:r>
            <a:r>
              <a:rPr lang="en-GB" dirty="0" err="1"/>
              <a:t>Chambésy</a:t>
            </a:r>
            <a:r>
              <a:rPr lang="el-GR" dirty="0"/>
              <a:t>, 28 Οκτωβρίου - 6 Νοεμβρίου 1986). </a:t>
            </a:r>
          </a:p>
          <a:p>
            <a:r>
              <a:rPr lang="el-GR" dirty="0"/>
              <a:t>Στο κείμενο αυτό τονίζεται:</a:t>
            </a:r>
          </a:p>
          <a:p>
            <a:pPr lvl="1">
              <a:buFont typeface="Wingdings" panose="05000000000000000000" pitchFamily="2" charset="2"/>
              <a:buChar char="v"/>
            </a:pPr>
            <a:r>
              <a:rPr lang="el-GR" dirty="0"/>
              <a:t>η προφητική αποστολή της Ορθοδόξου Εκκλησίας ως αγάπης εν διακονία,</a:t>
            </a:r>
          </a:p>
          <a:p>
            <a:pPr lvl="1">
              <a:buFont typeface="Wingdings" panose="05000000000000000000" pitchFamily="2" charset="2"/>
              <a:buChar char="v"/>
            </a:pPr>
            <a:r>
              <a:rPr lang="el-GR" dirty="0"/>
              <a:t>επισημαίνεται η αποστολή της στον σύγχρονο κόσμο, </a:t>
            </a:r>
          </a:p>
          <a:p>
            <a:pPr lvl="1">
              <a:buFont typeface="Wingdings" panose="05000000000000000000" pitchFamily="2" charset="2"/>
              <a:buChar char="v"/>
            </a:pPr>
            <a:r>
              <a:rPr lang="el-GR" dirty="0"/>
              <a:t>περιγράφονται οι αξίες της ειρήνης, της δικαιοσύνης, της αδελφοσύνης και αλληλεγγύης μεταξύ των λαών και </a:t>
            </a:r>
          </a:p>
          <a:p>
            <a:pPr lvl="1">
              <a:buFont typeface="Wingdings" panose="05000000000000000000" pitchFamily="2" charset="2"/>
              <a:buChar char="v"/>
            </a:pPr>
            <a:r>
              <a:rPr lang="el-GR" dirty="0"/>
              <a:t>καταδικάζονται οι φυλετικές και άλλες διακρίσεις.</a:t>
            </a:r>
          </a:p>
          <a:p>
            <a:r>
              <a:rPr lang="el-GR" dirty="0"/>
              <a:t>Η όλη δομή και ανάπτυξη του κειμένου επιχειρείται στη </a:t>
            </a:r>
            <a:r>
              <a:rPr lang="el-GR" b="1" dirty="0"/>
              <a:t>βάση των δύο αξιωματικών αρχών:</a:t>
            </a:r>
            <a:r>
              <a:rPr lang="el-GR" dirty="0"/>
              <a:t> </a:t>
            </a:r>
          </a:p>
          <a:p>
            <a:pPr>
              <a:buFont typeface="Wingdings" panose="05000000000000000000" pitchFamily="2" charset="2"/>
              <a:buChar char="v"/>
            </a:pPr>
            <a:r>
              <a:rPr lang="el-GR" dirty="0"/>
              <a:t>της διδασκαλίας του </a:t>
            </a:r>
            <a:r>
              <a:rPr lang="el-GR" dirty="0">
                <a:effectLst>
                  <a:outerShdw blurRad="38100" dist="38100" dir="2700000" algn="tl">
                    <a:srgbClr val="000000">
                      <a:alpha val="43137"/>
                    </a:srgbClr>
                  </a:outerShdw>
                </a:effectLst>
              </a:rPr>
              <a:t>ανθρώπινου προσώπου</a:t>
            </a:r>
            <a:r>
              <a:rPr lang="el-GR" dirty="0"/>
              <a:t>, ως του κατεξοχήν ανθρωπολογικού θεμελίου των σχέσεων στην ανθρώπινη κοινωνία και </a:t>
            </a:r>
          </a:p>
          <a:p>
            <a:pPr>
              <a:buFont typeface="Wingdings" panose="05000000000000000000" pitchFamily="2" charset="2"/>
              <a:buChar char="v"/>
            </a:pPr>
            <a:r>
              <a:rPr lang="el-GR" dirty="0"/>
              <a:t>της </a:t>
            </a:r>
            <a:r>
              <a:rPr lang="el-GR" dirty="0">
                <a:effectLst>
                  <a:outerShdw blurRad="38100" dist="38100" dir="2700000" algn="tl">
                    <a:srgbClr val="000000">
                      <a:alpha val="43137"/>
                    </a:srgbClr>
                  </a:outerShdw>
                </a:effectLst>
              </a:rPr>
              <a:t>ανθρώπινης ελευθερίας</a:t>
            </a:r>
            <a:r>
              <a:rPr lang="el-GR" dirty="0"/>
              <a:t>, ως του τρόπου δράσεως μέσα στην κοινωνία.</a:t>
            </a:r>
          </a:p>
          <a:p>
            <a:endParaRPr lang="el-GR" dirty="0"/>
          </a:p>
          <a:p>
            <a:endParaRPr lang="el-GR" dirty="0"/>
          </a:p>
        </p:txBody>
      </p:sp>
    </p:spTree>
    <p:extLst>
      <p:ext uri="{BB962C8B-B14F-4D97-AF65-F5344CB8AC3E}">
        <p14:creationId xmlns:p14="http://schemas.microsoft.com/office/powerpoint/2010/main" val="14982988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0D5EE52-BBD3-0E69-A982-23C8B5BDC7BA}"/>
              </a:ext>
            </a:extLst>
          </p:cNvPr>
          <p:cNvSpPr>
            <a:spLocks noGrp="1"/>
          </p:cNvSpPr>
          <p:nvPr>
            <p:ph type="title"/>
          </p:nvPr>
        </p:nvSpPr>
        <p:spPr>
          <a:xfrm>
            <a:off x="0" y="1"/>
            <a:ext cx="12192000" cy="924338"/>
          </a:xfrm>
        </p:spPr>
        <p:txBody>
          <a:bodyPr>
            <a:normAutofit fontScale="90000"/>
          </a:bodyPr>
          <a:lstStyle/>
          <a:p>
            <a:pPr algn="ctr"/>
            <a:r>
              <a:rPr lang="el-GR" sz="3600" dirty="0"/>
              <a:t>ΕΙΣΑΓΩΓΗ</a:t>
            </a:r>
            <a:br>
              <a:rPr lang="el-GR" sz="3600" dirty="0"/>
            </a:br>
            <a:r>
              <a:rPr lang="el-GR" sz="3600" dirty="0"/>
              <a:t>Προς την Αγίαν και </a:t>
            </a:r>
            <a:r>
              <a:rPr lang="el-GR" sz="3600" dirty="0" err="1"/>
              <a:t>Μεγάλην</a:t>
            </a:r>
            <a:r>
              <a:rPr lang="el-GR" sz="3600" dirty="0"/>
              <a:t> </a:t>
            </a:r>
            <a:r>
              <a:rPr lang="el-GR" sz="3600" dirty="0" err="1"/>
              <a:t>Σύνοδον</a:t>
            </a:r>
            <a:r>
              <a:rPr lang="el-GR" sz="3600" dirty="0"/>
              <a:t> της Ορθοδόξου Εκκλησίας</a:t>
            </a:r>
          </a:p>
        </p:txBody>
      </p:sp>
      <p:sp>
        <p:nvSpPr>
          <p:cNvPr id="3" name="Θέση περιεχομένου 2">
            <a:extLst>
              <a:ext uri="{FF2B5EF4-FFF2-40B4-BE49-F238E27FC236}">
                <a16:creationId xmlns:a16="http://schemas.microsoft.com/office/drawing/2014/main" id="{8082638A-7DB5-7879-012A-EE79B83CC288}"/>
              </a:ext>
            </a:extLst>
          </p:cNvPr>
          <p:cNvSpPr>
            <a:spLocks noGrp="1"/>
          </p:cNvSpPr>
          <p:nvPr>
            <p:ph idx="1"/>
          </p:nvPr>
        </p:nvSpPr>
        <p:spPr>
          <a:xfrm>
            <a:off x="0" y="854764"/>
            <a:ext cx="12192000" cy="6003235"/>
          </a:xfrm>
        </p:spPr>
        <p:txBody>
          <a:bodyPr/>
          <a:lstStyle/>
          <a:p>
            <a:pPr marL="0" indent="0">
              <a:buNone/>
            </a:pPr>
            <a:r>
              <a:rPr lang="el-GR" dirty="0"/>
              <a:t>Γ) Το κείμενο </a:t>
            </a:r>
            <a:r>
              <a:rPr lang="el-GR" b="1" dirty="0">
                <a:solidFill>
                  <a:srgbClr val="FF0000"/>
                </a:solidFill>
              </a:rPr>
              <a:t>«Ἡ </a:t>
            </a:r>
            <a:r>
              <a:rPr lang="el-GR" b="1" dirty="0" err="1">
                <a:solidFill>
                  <a:srgbClr val="FF0000"/>
                </a:solidFill>
              </a:rPr>
              <a:t>συμβολὴ</a:t>
            </a:r>
            <a:r>
              <a:rPr lang="el-GR" b="1" dirty="0">
                <a:solidFill>
                  <a:srgbClr val="FF0000"/>
                </a:solidFill>
              </a:rPr>
              <a:t> τῆς Ὀρθοδόξου </a:t>
            </a:r>
            <a:r>
              <a:rPr lang="el-GR" b="1" dirty="0" err="1">
                <a:solidFill>
                  <a:srgbClr val="FF0000"/>
                </a:solidFill>
              </a:rPr>
              <a:t>Ἐκκλησίας</a:t>
            </a:r>
            <a:r>
              <a:rPr lang="el-GR" b="1" dirty="0">
                <a:solidFill>
                  <a:srgbClr val="FF0000"/>
                </a:solidFill>
              </a:rPr>
              <a:t> εἰς τὴν </a:t>
            </a:r>
            <a:r>
              <a:rPr lang="el-GR" b="1" dirty="0" err="1">
                <a:solidFill>
                  <a:srgbClr val="FF0000"/>
                </a:solidFill>
              </a:rPr>
              <a:t>ἐπικράτησιν</a:t>
            </a:r>
            <a:r>
              <a:rPr lang="el-GR" b="1" dirty="0">
                <a:solidFill>
                  <a:srgbClr val="FF0000"/>
                </a:solidFill>
              </a:rPr>
              <a:t> τῆς </a:t>
            </a:r>
            <a:r>
              <a:rPr lang="el-GR" b="1" dirty="0" err="1">
                <a:solidFill>
                  <a:srgbClr val="FF0000"/>
                </a:solidFill>
              </a:rPr>
              <a:t>εἰρήνης</a:t>
            </a:r>
            <a:r>
              <a:rPr lang="el-GR" b="1" dirty="0">
                <a:solidFill>
                  <a:srgbClr val="FF0000"/>
                </a:solidFill>
              </a:rPr>
              <a:t>, τῆς </a:t>
            </a:r>
            <a:r>
              <a:rPr lang="el-GR" b="1" dirty="0" err="1">
                <a:solidFill>
                  <a:srgbClr val="FF0000"/>
                </a:solidFill>
              </a:rPr>
              <a:t>ἐλευθερίας</a:t>
            </a:r>
            <a:r>
              <a:rPr lang="el-GR" b="1" dirty="0">
                <a:solidFill>
                  <a:srgbClr val="FF0000"/>
                </a:solidFill>
              </a:rPr>
              <a:t>, τῆς </a:t>
            </a:r>
            <a:r>
              <a:rPr lang="el-GR" b="1" dirty="0" err="1">
                <a:solidFill>
                  <a:srgbClr val="FF0000"/>
                </a:solidFill>
              </a:rPr>
              <a:t>ἀδελφοσύνης</a:t>
            </a:r>
            <a:r>
              <a:rPr lang="el-GR" b="1" dirty="0">
                <a:solidFill>
                  <a:srgbClr val="FF0000"/>
                </a:solidFill>
              </a:rPr>
              <a:t> καὶ τῆς </a:t>
            </a:r>
            <a:r>
              <a:rPr lang="el-GR" b="1" dirty="0" err="1">
                <a:solidFill>
                  <a:srgbClr val="FF0000"/>
                </a:solidFill>
              </a:rPr>
              <a:t>ἀγάπης</a:t>
            </a:r>
            <a:r>
              <a:rPr lang="el-GR" b="1" dirty="0">
                <a:solidFill>
                  <a:srgbClr val="FF0000"/>
                </a:solidFill>
              </a:rPr>
              <a:t> </a:t>
            </a:r>
            <a:r>
              <a:rPr lang="el-GR" b="1" dirty="0" err="1">
                <a:solidFill>
                  <a:srgbClr val="FF0000"/>
                </a:solidFill>
              </a:rPr>
              <a:t>μεταξὺ</a:t>
            </a:r>
            <a:r>
              <a:rPr lang="el-GR" b="1" dirty="0">
                <a:solidFill>
                  <a:srgbClr val="FF0000"/>
                </a:solidFill>
              </a:rPr>
              <a:t> τῶν </a:t>
            </a:r>
            <a:r>
              <a:rPr lang="el-GR" b="1" dirty="0" err="1">
                <a:solidFill>
                  <a:srgbClr val="FF0000"/>
                </a:solidFill>
              </a:rPr>
              <a:t>λαῶν</a:t>
            </a:r>
            <a:r>
              <a:rPr lang="el-GR" b="1" dirty="0">
                <a:solidFill>
                  <a:srgbClr val="FF0000"/>
                </a:solidFill>
              </a:rPr>
              <a:t> καὶ </a:t>
            </a:r>
            <a:r>
              <a:rPr lang="el-GR" b="1" dirty="0" err="1">
                <a:solidFill>
                  <a:srgbClr val="FF0000"/>
                </a:solidFill>
              </a:rPr>
              <a:t>ἄρσιν</a:t>
            </a:r>
            <a:r>
              <a:rPr lang="el-GR" b="1" dirty="0">
                <a:solidFill>
                  <a:srgbClr val="FF0000"/>
                </a:solidFill>
              </a:rPr>
              <a:t> τῶν </a:t>
            </a:r>
            <a:r>
              <a:rPr lang="el-GR" b="1" dirty="0" err="1">
                <a:solidFill>
                  <a:srgbClr val="FF0000"/>
                </a:solidFill>
              </a:rPr>
              <a:t>φυλετικῶν</a:t>
            </a:r>
            <a:r>
              <a:rPr lang="el-GR" b="1" dirty="0">
                <a:solidFill>
                  <a:srgbClr val="FF0000"/>
                </a:solidFill>
              </a:rPr>
              <a:t> διακρίσεων»</a:t>
            </a:r>
          </a:p>
          <a:p>
            <a:r>
              <a:rPr lang="el-GR" dirty="0"/>
              <a:t>Η Ορθόδοξος Εκκλησία, έχοντας συνείδηση των φλεγόντων προβλημάτων, προσπάθησε να απαντήσει στα παρακάτω ερωτήματα: Ποια θα είναι η κοινή βάση, πάνω στην οποία οι Ορθόδοξοι, ζώντας σε διάφορες συνθήκες, θα πραγματοποιήσουν τα χριστιανικά ιδεώδη της ειρήνης, της ελευθερίας, της αδελφοσύνης και της αγάπης μεταξύ των ανθρώπων; Ποια είναι, ειδικότερα, η θέση της Ορθοδόξου Εκκλησίας σε σχέση με τα ιδεώδη αυτά, και ποιες προτάσεις μπορεί να κάνει, σε ποιες συγκεκριμένες ενέργειες να προβεί για να συμβάλει από την πλευρά της στην πραγματοποίηση των ιδεωδών αυτών;</a:t>
            </a:r>
          </a:p>
          <a:p>
            <a:r>
              <a:rPr lang="el-GR" dirty="0"/>
              <a:t>Η </a:t>
            </a:r>
            <a:r>
              <a:rPr lang="el-GR" dirty="0" err="1"/>
              <a:t>επικαιροποίηση</a:t>
            </a:r>
            <a:r>
              <a:rPr lang="el-GR" dirty="0"/>
              <a:t> του κειμένου αυτού έγινε σε </a:t>
            </a:r>
            <a:r>
              <a:rPr lang="el-GR" b="1" dirty="0"/>
              <a:t>δύο συναντήσεις της Ειδικής </a:t>
            </a:r>
            <a:r>
              <a:rPr lang="el-GR" b="1" dirty="0" err="1"/>
              <a:t>Διορθοδόξου</a:t>
            </a:r>
            <a:r>
              <a:rPr lang="el-GR" b="1" dirty="0"/>
              <a:t> Επιτροπής επί της Αναθεωρήσεως των κειμένων </a:t>
            </a:r>
            <a:r>
              <a:rPr lang="el-GR" dirty="0"/>
              <a:t>(16 – 21 Φεβρουαρίου 2015 και 29 Μαρτίου – 4 Απριλίου 2015).</a:t>
            </a:r>
          </a:p>
        </p:txBody>
      </p:sp>
    </p:spTree>
    <p:extLst>
      <p:ext uri="{BB962C8B-B14F-4D97-AF65-F5344CB8AC3E}">
        <p14:creationId xmlns:p14="http://schemas.microsoft.com/office/powerpoint/2010/main" val="21363612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2AEF156-0DD4-ED85-DB60-D59E01F859DE}"/>
              </a:ext>
            </a:extLst>
          </p:cNvPr>
          <p:cNvSpPr>
            <a:spLocks noGrp="1"/>
          </p:cNvSpPr>
          <p:nvPr>
            <p:ph type="title"/>
          </p:nvPr>
        </p:nvSpPr>
        <p:spPr>
          <a:xfrm>
            <a:off x="0" y="18255"/>
            <a:ext cx="12192000" cy="806693"/>
          </a:xfrm>
        </p:spPr>
        <p:txBody>
          <a:bodyPr>
            <a:normAutofit fontScale="90000"/>
          </a:bodyPr>
          <a:lstStyle/>
          <a:p>
            <a:pPr algn="ctr"/>
            <a:r>
              <a:rPr lang="el-GR" sz="3600" dirty="0"/>
              <a:t>ΕΙΣΑΓΩΓΗ</a:t>
            </a:r>
            <a:br>
              <a:rPr lang="el-GR" sz="3600" dirty="0"/>
            </a:br>
            <a:r>
              <a:rPr lang="el-GR" sz="3600" dirty="0"/>
              <a:t>Προς την Αγίαν και </a:t>
            </a:r>
            <a:r>
              <a:rPr lang="el-GR" sz="3600" dirty="0" err="1"/>
              <a:t>Μεγάλην</a:t>
            </a:r>
            <a:r>
              <a:rPr lang="el-GR" sz="3600" dirty="0"/>
              <a:t> </a:t>
            </a:r>
            <a:r>
              <a:rPr lang="el-GR" sz="3600" dirty="0" err="1"/>
              <a:t>Σύνοδον</a:t>
            </a:r>
            <a:r>
              <a:rPr lang="el-GR" sz="3600" dirty="0"/>
              <a:t> της Ορθοδόξου Εκκλησίας</a:t>
            </a:r>
          </a:p>
        </p:txBody>
      </p:sp>
      <p:sp>
        <p:nvSpPr>
          <p:cNvPr id="3" name="Θέση περιεχομένου 2">
            <a:extLst>
              <a:ext uri="{FF2B5EF4-FFF2-40B4-BE49-F238E27FC236}">
                <a16:creationId xmlns:a16="http://schemas.microsoft.com/office/drawing/2014/main" id="{295EFC07-2BBC-ED72-2DD9-F15489AC8F2C}"/>
              </a:ext>
            </a:extLst>
          </p:cNvPr>
          <p:cNvSpPr>
            <a:spLocks noGrp="1"/>
          </p:cNvSpPr>
          <p:nvPr>
            <p:ph idx="1"/>
          </p:nvPr>
        </p:nvSpPr>
        <p:spPr>
          <a:xfrm>
            <a:off x="-1" y="824948"/>
            <a:ext cx="12191999" cy="6014797"/>
          </a:xfrm>
        </p:spPr>
        <p:txBody>
          <a:bodyPr>
            <a:normAutofit lnSpcReduction="10000"/>
          </a:bodyPr>
          <a:lstStyle/>
          <a:p>
            <a:pPr marL="0" indent="0">
              <a:buNone/>
            </a:pPr>
            <a:r>
              <a:rPr lang="el-GR" b="1" dirty="0"/>
              <a:t>Τα επόμενα τρία κείμενα</a:t>
            </a:r>
            <a:r>
              <a:rPr lang="el-GR" dirty="0"/>
              <a:t>: «Περὶ τοῦ </a:t>
            </a:r>
            <a:r>
              <a:rPr lang="el-GR" dirty="0" err="1"/>
              <a:t>ἡμερολογιακοῦ</a:t>
            </a:r>
            <a:r>
              <a:rPr lang="el-GR" dirty="0"/>
              <a:t> ζητήματος καὶ τῆς </a:t>
            </a:r>
            <a:r>
              <a:rPr lang="el-GR" dirty="0" err="1"/>
              <a:t>ἀναζητήσεως</a:t>
            </a:r>
            <a:r>
              <a:rPr lang="el-GR" dirty="0"/>
              <a:t> </a:t>
            </a:r>
            <a:r>
              <a:rPr lang="el-GR" dirty="0" err="1">
                <a:effectLst>
                  <a:outerShdw blurRad="38100" dist="38100" dir="2700000" algn="tl">
                    <a:srgbClr val="000000">
                      <a:alpha val="43137"/>
                    </a:srgbClr>
                  </a:outerShdw>
                </a:effectLst>
              </a:rPr>
              <a:t>κοινῆς</a:t>
            </a:r>
            <a:r>
              <a:rPr lang="el-GR" dirty="0">
                <a:effectLst>
                  <a:outerShdw blurRad="38100" dist="38100" dir="2700000" algn="tl">
                    <a:srgbClr val="000000">
                      <a:alpha val="43137"/>
                    </a:srgbClr>
                  </a:outerShdw>
                </a:effectLst>
              </a:rPr>
              <a:t> περιόδου </a:t>
            </a:r>
            <a:r>
              <a:rPr lang="el-GR" dirty="0" err="1">
                <a:effectLst>
                  <a:outerShdw blurRad="38100" dist="38100" dir="2700000" algn="tl">
                    <a:srgbClr val="000000">
                      <a:alpha val="43137"/>
                    </a:srgbClr>
                  </a:outerShdw>
                </a:effectLst>
              </a:rPr>
              <a:t>ἑορτασμοῦ</a:t>
            </a:r>
            <a:r>
              <a:rPr lang="el-GR" dirty="0">
                <a:effectLst>
                  <a:outerShdw blurRad="38100" dist="38100" dir="2700000" algn="tl">
                    <a:srgbClr val="000000">
                      <a:alpha val="43137"/>
                    </a:srgbClr>
                  </a:outerShdw>
                </a:effectLst>
              </a:rPr>
              <a:t> τοῦ Πάσχα </a:t>
            </a:r>
            <a:r>
              <a:rPr lang="el-GR" dirty="0"/>
              <a:t>ἐν </a:t>
            </a:r>
            <a:r>
              <a:rPr lang="el-GR" dirty="0" err="1"/>
              <a:t>ὡρισμένῃ</a:t>
            </a:r>
            <a:r>
              <a:rPr lang="el-GR" dirty="0"/>
              <a:t> </a:t>
            </a:r>
            <a:r>
              <a:rPr lang="el-GR" dirty="0" err="1"/>
              <a:t>Κυριακῇ</a:t>
            </a:r>
            <a:r>
              <a:rPr lang="el-GR" dirty="0"/>
              <a:t> </a:t>
            </a:r>
            <a:r>
              <a:rPr lang="el-GR" dirty="0" err="1"/>
              <a:t>καθορισθησομένῃ</a:t>
            </a:r>
            <a:r>
              <a:rPr lang="el-GR" dirty="0"/>
              <a:t> ἐπὶ </a:t>
            </a:r>
            <a:r>
              <a:rPr lang="el-GR" dirty="0" err="1"/>
              <a:t>τῇ</a:t>
            </a:r>
            <a:r>
              <a:rPr lang="el-GR" dirty="0"/>
              <a:t> βάσει τῶν </a:t>
            </a:r>
            <a:r>
              <a:rPr lang="el-GR" dirty="0" err="1"/>
              <a:t>ἀποφάσεων</a:t>
            </a:r>
            <a:r>
              <a:rPr lang="el-GR" dirty="0"/>
              <a:t> τῆς Α΄ </a:t>
            </a:r>
            <a:r>
              <a:rPr lang="el-GR" dirty="0" err="1"/>
              <a:t>Οἰκουμενικῆς</a:t>
            </a:r>
            <a:r>
              <a:rPr lang="el-GR" dirty="0"/>
              <a:t> Συνόδου, </a:t>
            </a:r>
            <a:r>
              <a:rPr lang="el-GR" dirty="0" err="1"/>
              <a:t>ὑφ</a:t>
            </a:r>
            <a:r>
              <a:rPr lang="el-GR" dirty="0"/>
              <a:t>’ </a:t>
            </a:r>
            <a:r>
              <a:rPr lang="el-GR" dirty="0" err="1"/>
              <a:t>ἁπάντων</a:t>
            </a:r>
            <a:r>
              <a:rPr lang="el-GR" dirty="0"/>
              <a:t> τῶν </a:t>
            </a:r>
            <a:r>
              <a:rPr lang="el-GR" dirty="0" err="1"/>
              <a:t>χριστιανῶν</a:t>
            </a:r>
            <a:r>
              <a:rPr lang="el-GR" dirty="0"/>
              <a:t>», «Περὶ τῶν </a:t>
            </a:r>
            <a:r>
              <a:rPr lang="el-GR" dirty="0">
                <a:effectLst>
                  <a:outerShdw blurRad="38100" dist="38100" dir="2700000" algn="tl">
                    <a:srgbClr val="000000">
                      <a:alpha val="43137"/>
                    </a:srgbClr>
                  </a:outerShdw>
                </a:effectLst>
              </a:rPr>
              <a:t>κωλυμάτων τοῦ γάμου</a:t>
            </a:r>
            <a:r>
              <a:rPr lang="el-GR" dirty="0"/>
              <a:t>», «Περὶ τῆς </a:t>
            </a:r>
            <a:r>
              <a:rPr lang="el-GR" dirty="0">
                <a:effectLst>
                  <a:outerShdw blurRad="38100" dist="38100" dir="2700000" algn="tl">
                    <a:srgbClr val="000000">
                      <a:alpha val="43137"/>
                    </a:srgbClr>
                  </a:outerShdw>
                </a:effectLst>
              </a:rPr>
              <a:t>σπουδαιότητας τῆς νηστείας </a:t>
            </a:r>
            <a:r>
              <a:rPr lang="el-GR" dirty="0"/>
              <a:t>καὶ τῆς τηρήσεως αὐτῆς σήμερον», σύμφωνα με την Απόφαση της Συνάξεως των Προκαθημένων στο Φανάρι, της 6</a:t>
            </a:r>
            <a:r>
              <a:rPr lang="el-GR" baseline="30000" dirty="0"/>
              <a:t>ης</a:t>
            </a:r>
            <a:r>
              <a:rPr lang="el-GR" dirty="0"/>
              <a:t> – 9</a:t>
            </a:r>
            <a:r>
              <a:rPr lang="el-GR" baseline="30000" dirty="0"/>
              <a:t>ης</a:t>
            </a:r>
            <a:r>
              <a:rPr lang="el-GR" dirty="0"/>
              <a:t> Μαρτίου 2014, έτυχαν φιλολογικής επιμέλειας, και καμία άλλη αλλαγή ή επεξεργασία κατέστη δυνατή. </a:t>
            </a:r>
          </a:p>
          <a:p>
            <a:r>
              <a:rPr lang="el-GR" dirty="0"/>
              <a:t>Τα κείμενα αυτά καταγράφουν με τρόπο επιγραμματικό τα ισχύοντα στην κανονική παράδοση της Ορθοδόξου Εκκλησίας και δεν υιοθετήθηκε καμία άλλη υπέρβαση, και αυτό διότι τα τρία αυτά θέματα άπτονται της αυτοσυνειδησίας της Μιας και Αδιαιρέτου Ορθοδόξου Εκκλησίας. </a:t>
            </a:r>
          </a:p>
          <a:p>
            <a:r>
              <a:rPr lang="el-GR" dirty="0"/>
              <a:t>Η αξιολόγηση και εκτίμηση των ποιμαντικών αναγκών κάθε επιμέρους τοπικής Ορθοδόξου Εκκλησίας καθορίζει και τον τρόπο εφαρμογής τους, πάνω στη βάση αφενός της ποιμαντικής διακρίσεως των επισκόπων, και αφετέρου στην άσκηση της </a:t>
            </a:r>
            <a:r>
              <a:rPr lang="el-GR" dirty="0" err="1"/>
              <a:t>φιλάνθρωπης</a:t>
            </a:r>
            <a:r>
              <a:rPr lang="el-GR" dirty="0"/>
              <a:t> οικονομίας. </a:t>
            </a:r>
          </a:p>
        </p:txBody>
      </p:sp>
    </p:spTree>
    <p:extLst>
      <p:ext uri="{BB962C8B-B14F-4D97-AF65-F5344CB8AC3E}">
        <p14:creationId xmlns:p14="http://schemas.microsoft.com/office/powerpoint/2010/main" val="29889280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5110A13-59FD-16C6-B229-545C4C864AC1}"/>
              </a:ext>
            </a:extLst>
          </p:cNvPr>
          <p:cNvSpPr>
            <a:spLocks noGrp="1"/>
          </p:cNvSpPr>
          <p:nvPr>
            <p:ph type="title"/>
          </p:nvPr>
        </p:nvSpPr>
        <p:spPr>
          <a:xfrm>
            <a:off x="0" y="18256"/>
            <a:ext cx="12192000" cy="836510"/>
          </a:xfrm>
        </p:spPr>
        <p:txBody>
          <a:bodyPr>
            <a:normAutofit fontScale="90000"/>
          </a:bodyPr>
          <a:lstStyle/>
          <a:p>
            <a:pPr algn="ctr"/>
            <a:r>
              <a:rPr lang="el-GR" sz="3600" dirty="0"/>
              <a:t>ΕΙΣΑΓΩΓΗ</a:t>
            </a:r>
            <a:br>
              <a:rPr lang="el-GR" sz="3600" dirty="0"/>
            </a:br>
            <a:r>
              <a:rPr lang="el-GR" sz="3600" dirty="0"/>
              <a:t>Προς την Αγίαν και </a:t>
            </a:r>
            <a:r>
              <a:rPr lang="el-GR" sz="3600" dirty="0" err="1"/>
              <a:t>Μεγάλην</a:t>
            </a:r>
            <a:r>
              <a:rPr lang="el-GR" sz="3600" dirty="0"/>
              <a:t> </a:t>
            </a:r>
            <a:r>
              <a:rPr lang="el-GR" sz="3600" dirty="0" err="1"/>
              <a:t>Σύνοδον</a:t>
            </a:r>
            <a:r>
              <a:rPr lang="el-GR" sz="3600" dirty="0"/>
              <a:t> της Ορθοδόξου Εκκλησίας</a:t>
            </a:r>
          </a:p>
        </p:txBody>
      </p:sp>
      <p:sp>
        <p:nvSpPr>
          <p:cNvPr id="3" name="Θέση περιεχομένου 2">
            <a:extLst>
              <a:ext uri="{FF2B5EF4-FFF2-40B4-BE49-F238E27FC236}">
                <a16:creationId xmlns:a16="http://schemas.microsoft.com/office/drawing/2014/main" id="{B43DECC0-D0C6-83E5-63B2-D8FA476C92AB}"/>
              </a:ext>
            </a:extLst>
          </p:cNvPr>
          <p:cNvSpPr>
            <a:spLocks noGrp="1"/>
          </p:cNvSpPr>
          <p:nvPr>
            <p:ph idx="1"/>
          </p:nvPr>
        </p:nvSpPr>
        <p:spPr>
          <a:xfrm>
            <a:off x="-1" y="854766"/>
            <a:ext cx="12191999" cy="6003234"/>
          </a:xfrm>
        </p:spPr>
        <p:txBody>
          <a:bodyPr>
            <a:normAutofit lnSpcReduction="10000"/>
          </a:bodyPr>
          <a:lstStyle/>
          <a:p>
            <a:r>
              <a:rPr lang="el-GR" dirty="0"/>
              <a:t>Βεβαιώνεται, από τα όσα προηγήθηκαν, ότι η πορεία για την ολοκλήρωση της προετοιμασίας για τη σύγκληση της Αγίας και Μεγάλης Συνόδου της Ορθοδόξου Εκκλησίας είναι ένα γεγονός, που:</a:t>
            </a:r>
          </a:p>
          <a:p>
            <a:pPr>
              <a:buFont typeface="Wingdings" panose="05000000000000000000" pitchFamily="2" charset="2"/>
              <a:buChar char="v"/>
            </a:pPr>
            <a:r>
              <a:rPr lang="el-GR" dirty="0"/>
              <a:t>θα σηματοδοτήσει και θα επιβεβαιώσει την αυτοσυνειδησία της Ορθοδόξου Εκκλησίας, η οποία εδράζεται στην κοινή πίστη, όπως αυτή διαφυλάχθηκε και διατυπώθηκε στην Αγία Γραφή, και την λειτουργική, κανονική, συνοδική και πατερική παράδοση, και </a:t>
            </a:r>
          </a:p>
          <a:p>
            <a:pPr>
              <a:buFont typeface="Wingdings" panose="05000000000000000000" pitchFamily="2" charset="2"/>
              <a:buChar char="v"/>
            </a:pPr>
            <a:r>
              <a:rPr lang="el-GR" dirty="0"/>
              <a:t>θα εκφράσει την ενότητά της πάνω σε θέματα, τα οποία κατά καιρούς την διατάραξαν, και ταυτόχρονα </a:t>
            </a:r>
          </a:p>
          <a:p>
            <a:pPr>
              <a:buFont typeface="Wingdings" panose="05000000000000000000" pitchFamily="2" charset="2"/>
              <a:buChar char="v"/>
            </a:pPr>
            <a:r>
              <a:rPr lang="el-GR" dirty="0"/>
              <a:t>θα αποφανθεί για τα φλέγοντα εκείνα προβλήματα, που απασχολούν σήμερα ολόκληρη την ανθρωπότητα. </a:t>
            </a:r>
          </a:p>
          <a:p>
            <a:r>
              <a:rPr lang="el-GR" dirty="0"/>
              <a:t>Οι Αποφάσεις της τελευταίας Συνάξεως των Προκαθημένων των Ορθοδόξων Εκκλησιών στο Φανάρι </a:t>
            </a:r>
            <a:r>
              <a:rPr lang="el-GR" b="1" dirty="0"/>
              <a:t>έθεσαν και ορισμένα θέματα πρακτικής φύσεως</a:t>
            </a:r>
            <a:r>
              <a:rPr lang="el-GR" dirty="0"/>
              <a:t>, τα οποία αποτελούν </a:t>
            </a:r>
            <a:r>
              <a:rPr lang="el-GR" b="1" dirty="0">
                <a:solidFill>
                  <a:srgbClr val="FF0000"/>
                </a:solidFill>
              </a:rPr>
              <a:t>κανονιστικές αρχές λειτουργίας κάθε Συνόδου </a:t>
            </a:r>
            <a:r>
              <a:rPr lang="el-GR" dirty="0"/>
              <a:t>και της συγκεκριμένης Συνόδου.</a:t>
            </a:r>
          </a:p>
        </p:txBody>
      </p:sp>
    </p:spTree>
    <p:extLst>
      <p:ext uri="{BB962C8B-B14F-4D97-AF65-F5344CB8AC3E}">
        <p14:creationId xmlns:p14="http://schemas.microsoft.com/office/powerpoint/2010/main" val="42775266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CB99526-D3A9-77E5-A9CE-0FD2F1A6A674}"/>
              </a:ext>
            </a:extLst>
          </p:cNvPr>
          <p:cNvSpPr>
            <a:spLocks noGrp="1"/>
          </p:cNvSpPr>
          <p:nvPr>
            <p:ph type="title"/>
          </p:nvPr>
        </p:nvSpPr>
        <p:spPr>
          <a:xfrm>
            <a:off x="0" y="18255"/>
            <a:ext cx="12192000" cy="965719"/>
          </a:xfrm>
        </p:spPr>
        <p:txBody>
          <a:bodyPr>
            <a:normAutofit fontScale="90000"/>
          </a:bodyPr>
          <a:lstStyle/>
          <a:p>
            <a:pPr algn="ctr"/>
            <a:r>
              <a:rPr lang="el-GR" sz="3600" dirty="0"/>
              <a:t>ΕΙΣΑΓΩΓΗ</a:t>
            </a:r>
            <a:br>
              <a:rPr lang="el-GR" sz="3600" dirty="0"/>
            </a:br>
            <a:r>
              <a:rPr lang="el-GR" sz="3600" dirty="0"/>
              <a:t>Προς την Αγίαν και </a:t>
            </a:r>
            <a:r>
              <a:rPr lang="el-GR" sz="3600" dirty="0" err="1"/>
              <a:t>Μεγάλην</a:t>
            </a:r>
            <a:r>
              <a:rPr lang="el-GR" sz="3600" dirty="0"/>
              <a:t> </a:t>
            </a:r>
            <a:r>
              <a:rPr lang="el-GR" sz="3600" dirty="0" err="1"/>
              <a:t>Σύνοδον</a:t>
            </a:r>
            <a:r>
              <a:rPr lang="el-GR" sz="3600" dirty="0"/>
              <a:t> της Ορθοδόξου Εκκλησίας</a:t>
            </a:r>
          </a:p>
        </p:txBody>
      </p:sp>
      <p:sp>
        <p:nvSpPr>
          <p:cNvPr id="3" name="Θέση περιεχομένου 2">
            <a:extLst>
              <a:ext uri="{FF2B5EF4-FFF2-40B4-BE49-F238E27FC236}">
                <a16:creationId xmlns:a16="http://schemas.microsoft.com/office/drawing/2014/main" id="{533AC3AF-E698-89D7-DE6B-CD677B724958}"/>
              </a:ext>
            </a:extLst>
          </p:cNvPr>
          <p:cNvSpPr>
            <a:spLocks noGrp="1"/>
          </p:cNvSpPr>
          <p:nvPr>
            <p:ph idx="1"/>
          </p:nvPr>
        </p:nvSpPr>
        <p:spPr>
          <a:xfrm>
            <a:off x="0" y="983974"/>
            <a:ext cx="12192000" cy="5855771"/>
          </a:xfrm>
        </p:spPr>
        <p:txBody>
          <a:bodyPr>
            <a:normAutofit fontScale="92500" lnSpcReduction="20000"/>
          </a:bodyPr>
          <a:lstStyle/>
          <a:p>
            <a:r>
              <a:rPr lang="el-GR" b="1" dirty="0">
                <a:solidFill>
                  <a:srgbClr val="FF0000"/>
                </a:solidFill>
              </a:rPr>
              <a:t>Κανονιστικές αρχές λειτουργίας κάθε Συνόδου:</a:t>
            </a:r>
          </a:p>
          <a:p>
            <a:pPr marL="0" indent="0">
              <a:buNone/>
            </a:pPr>
            <a:r>
              <a:rPr lang="el-GR" dirty="0"/>
              <a:t>α) Όλες οι Αποφάσεις λαμβάνονται καθ’ </a:t>
            </a:r>
            <a:r>
              <a:rPr lang="el-GR" dirty="0" err="1"/>
              <a:t>ομοφωνίαν</a:t>
            </a:r>
            <a:r>
              <a:rPr lang="el-GR" dirty="0"/>
              <a:t> (</a:t>
            </a:r>
            <a:r>
              <a:rPr lang="en-GB" dirty="0"/>
              <a:t>consensus).</a:t>
            </a:r>
            <a:r>
              <a:rPr lang="el-GR" dirty="0"/>
              <a:t> Ο όρος αυτός παρέμεινε ανερμήνευτος και απροσδιόριστος, γεγονός που προκάλεσε ποικίλα προβλήματα. Ο όρος επιδέχονταν κατά περίπτωση είτε την ερμηνευτική απόδοση της «</a:t>
            </a:r>
            <a:r>
              <a:rPr lang="el-GR" dirty="0" err="1"/>
              <a:t>συναινετικῆς</a:t>
            </a:r>
            <a:r>
              <a:rPr lang="el-GR" dirty="0"/>
              <a:t> </a:t>
            </a:r>
            <a:r>
              <a:rPr lang="el-GR" dirty="0" err="1"/>
              <a:t>ὁμοφωνίας</a:t>
            </a:r>
            <a:r>
              <a:rPr lang="el-GR" dirty="0"/>
              <a:t>» ως τελικής συμφωνίας και των </a:t>
            </a:r>
            <a:r>
              <a:rPr lang="el-GR" dirty="0" err="1"/>
              <a:t>μειοψηφισάντων</a:t>
            </a:r>
            <a:r>
              <a:rPr lang="el-GR" dirty="0"/>
              <a:t> προς την πλειοψηφία (αρχή της πλειοψηφίας), είτε υπό την απόλυτο έννοια του όρου, δηλαδή ως «</a:t>
            </a:r>
            <a:r>
              <a:rPr lang="en-GB" dirty="0" err="1"/>
              <a:t>unanimitè</a:t>
            </a:r>
            <a:r>
              <a:rPr lang="el-GR" dirty="0"/>
              <a:t>».</a:t>
            </a:r>
          </a:p>
          <a:p>
            <a:pPr marL="0" indent="0">
              <a:buNone/>
            </a:pPr>
            <a:r>
              <a:rPr lang="el-GR" dirty="0"/>
              <a:t>β) Η Σύνοδος </a:t>
            </a:r>
            <a:r>
              <a:rPr lang="el-GR" dirty="0" err="1"/>
              <a:t>προεδρεύεται</a:t>
            </a:r>
            <a:r>
              <a:rPr lang="el-GR" dirty="0"/>
              <a:t> από τον Οικουμενικό Πατριάρχη. Οι αδελφοί Προκαθήμενοι των λοιπών Ορθοδόξων Αυτοκέφαλων Εκκλησιών κάθονται εκ δεξιών και εξ </a:t>
            </a:r>
            <a:r>
              <a:rPr lang="el-GR" dirty="0" err="1"/>
              <a:t>ευωνύμων</a:t>
            </a:r>
            <a:r>
              <a:rPr lang="el-GR" dirty="0"/>
              <a:t> Αυτού.</a:t>
            </a:r>
          </a:p>
          <a:p>
            <a:pPr marL="0" indent="0">
              <a:buNone/>
            </a:pPr>
            <a:r>
              <a:rPr lang="el-GR" dirty="0"/>
              <a:t>γ) Κάθε Αυτοκέφαλη Εκκλησία εκπροσωπείται από τον Προκαθήμενό της και </a:t>
            </a:r>
            <a:r>
              <a:rPr lang="el-GR" dirty="0" err="1"/>
              <a:t>εισοσιτέσερεις</a:t>
            </a:r>
            <a:r>
              <a:rPr lang="el-GR" dirty="0"/>
              <a:t> κατ’ ανώτατο όριο επισκόπους της. Οι Εκκλησίες των οποίων ο αριθμός των Επισκόπων είναι μικρότερος των είκοσι τεσσάρων εκπροσωπούνται από τον Προκαθήμενο και όλους τους Επισκόπους της. </a:t>
            </a:r>
          </a:p>
          <a:p>
            <a:pPr marL="0" indent="0">
              <a:buNone/>
            </a:pPr>
            <a:r>
              <a:rPr lang="el-GR" dirty="0"/>
              <a:t>δ) Κάθε αυτοκέφαλος Εκκλησία διαθέτει μία «</a:t>
            </a:r>
            <a:r>
              <a:rPr lang="el-GR" dirty="0" err="1"/>
              <a:t>φωνήν</a:t>
            </a:r>
            <a:r>
              <a:rPr lang="el-GR" dirty="0"/>
              <a:t>», δηλαδή μία ψήφο. Η μία όμως ψηφοφορία δεν δικαιολογεί την αναγκαιότητα της υπογραφής των τελικών Κειμένων από όλα τα μέλη των Αντιπροσωπειών αλλά μόνο από τους Προκαθήμενους των κατά τόπους Εκκλησιών.</a:t>
            </a:r>
          </a:p>
          <a:p>
            <a:pPr marL="0" indent="0">
              <a:buNone/>
            </a:pPr>
            <a:endParaRPr lang="el-GR" dirty="0"/>
          </a:p>
        </p:txBody>
      </p:sp>
    </p:spTree>
    <p:extLst>
      <p:ext uri="{BB962C8B-B14F-4D97-AF65-F5344CB8AC3E}">
        <p14:creationId xmlns:p14="http://schemas.microsoft.com/office/powerpoint/2010/main" val="42191361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1438756-C74C-BA98-761F-DFAFF8862F25}"/>
              </a:ext>
            </a:extLst>
          </p:cNvPr>
          <p:cNvSpPr>
            <a:spLocks noGrp="1"/>
          </p:cNvSpPr>
          <p:nvPr>
            <p:ph type="title"/>
          </p:nvPr>
        </p:nvSpPr>
        <p:spPr>
          <a:xfrm>
            <a:off x="0" y="18256"/>
            <a:ext cx="12192000" cy="886206"/>
          </a:xfrm>
        </p:spPr>
        <p:txBody>
          <a:bodyPr>
            <a:normAutofit fontScale="90000"/>
          </a:bodyPr>
          <a:lstStyle/>
          <a:p>
            <a:pPr algn="ctr"/>
            <a:r>
              <a:rPr lang="el-GR" sz="3600" dirty="0"/>
              <a:t>ΕΙΣΑΓΩΓΗ</a:t>
            </a:r>
            <a:br>
              <a:rPr lang="el-GR" sz="3600" dirty="0"/>
            </a:br>
            <a:r>
              <a:rPr lang="el-GR" sz="3600" dirty="0"/>
              <a:t>Προς την Αγίαν και </a:t>
            </a:r>
            <a:r>
              <a:rPr lang="el-GR" sz="3600" dirty="0" err="1"/>
              <a:t>Μεγάλην</a:t>
            </a:r>
            <a:r>
              <a:rPr lang="el-GR" sz="3600" dirty="0"/>
              <a:t> </a:t>
            </a:r>
            <a:r>
              <a:rPr lang="el-GR" sz="3600" dirty="0" err="1"/>
              <a:t>Σύνοδον</a:t>
            </a:r>
            <a:r>
              <a:rPr lang="el-GR" sz="3600" dirty="0"/>
              <a:t> της Ορθοδόξου Εκκλησίας</a:t>
            </a:r>
          </a:p>
        </p:txBody>
      </p:sp>
      <p:sp>
        <p:nvSpPr>
          <p:cNvPr id="3" name="Θέση περιεχομένου 2">
            <a:extLst>
              <a:ext uri="{FF2B5EF4-FFF2-40B4-BE49-F238E27FC236}">
                <a16:creationId xmlns:a16="http://schemas.microsoft.com/office/drawing/2014/main" id="{FA85D0C3-A35F-3A55-03DB-C4EA546F8733}"/>
              </a:ext>
            </a:extLst>
          </p:cNvPr>
          <p:cNvSpPr>
            <a:spLocks noGrp="1"/>
          </p:cNvSpPr>
          <p:nvPr>
            <p:ph idx="1"/>
          </p:nvPr>
        </p:nvSpPr>
        <p:spPr>
          <a:xfrm>
            <a:off x="0" y="775252"/>
            <a:ext cx="12192000" cy="6082748"/>
          </a:xfrm>
        </p:spPr>
        <p:txBody>
          <a:bodyPr>
            <a:normAutofit fontScale="85000" lnSpcReduction="20000"/>
          </a:bodyPr>
          <a:lstStyle/>
          <a:p>
            <a:r>
              <a:rPr lang="el-GR" dirty="0"/>
              <a:t>Στην πορεία για την πραγματοποίηση της Αγίας και Μεγάλης Συνόδου της Ορθοδόξου Εκκλησίας απαιτήθηκε πολύς κόπος και μόχθος, ενώ πολλά από τα προβλήματα που ανέκυψαν θα δημιουργήσουν αρκετά εμπόδια και θα δυσχεράνουν και τη τελική αποδοχή των Αποφάσεων της Συνόδου. </a:t>
            </a:r>
          </a:p>
          <a:p>
            <a:r>
              <a:rPr lang="el-GR" dirty="0"/>
              <a:t>Επιπλέον τα </a:t>
            </a:r>
            <a:r>
              <a:rPr lang="el-GR" dirty="0" err="1"/>
              <a:t>δικαιοδοσιακά</a:t>
            </a:r>
            <a:r>
              <a:rPr lang="el-GR" dirty="0"/>
              <a:t> θέματα των τοπικών Ορθοδόξων Εκκλησιών, η δυσκολία επιτεύξεως ομοφωνίας σε πολλά σημεία των </a:t>
            </a:r>
            <a:r>
              <a:rPr lang="el-GR" dirty="0" err="1"/>
              <a:t>προηρημένων</a:t>
            </a:r>
            <a:r>
              <a:rPr lang="el-GR" dirty="0"/>
              <a:t> κειμένων, οι μεμονωμένες αγκυλώσεις ή απαιτήσεις τοπικών Εκκλησιών αποτέλεσαν προσκόμματα στην όλη διαδικασία.</a:t>
            </a:r>
          </a:p>
          <a:p>
            <a:r>
              <a:rPr lang="el-GR" dirty="0"/>
              <a:t>Για την ολοκλήρωση του προπαρασκευαστικού σταδίου της Αγίας και Μεγάλης Συνόδου της Ορθοδόξου Εκκλησίας, </a:t>
            </a:r>
            <a:r>
              <a:rPr lang="el-GR" dirty="0" err="1"/>
              <a:t>συγκλήθηκε</a:t>
            </a:r>
            <a:r>
              <a:rPr lang="el-GR" dirty="0"/>
              <a:t> στο </a:t>
            </a:r>
            <a:r>
              <a:rPr lang="en-GB" dirty="0" err="1"/>
              <a:t>Chambésy</a:t>
            </a:r>
            <a:r>
              <a:rPr lang="en-GB" dirty="0"/>
              <a:t> </a:t>
            </a:r>
            <a:r>
              <a:rPr lang="el-GR" dirty="0"/>
              <a:t>της Γενεύης η Ε΄ </a:t>
            </a:r>
            <a:r>
              <a:rPr lang="el-GR" dirty="0" err="1"/>
              <a:t>Προσυνοδική</a:t>
            </a:r>
            <a:r>
              <a:rPr lang="el-GR" dirty="0"/>
              <a:t> </a:t>
            </a:r>
            <a:r>
              <a:rPr lang="el-GR" dirty="0" err="1"/>
              <a:t>Πανορθόδοξος</a:t>
            </a:r>
            <a:r>
              <a:rPr lang="el-GR" dirty="0"/>
              <a:t> </a:t>
            </a:r>
            <a:r>
              <a:rPr lang="el-GR" dirty="0" err="1"/>
              <a:t>Διάσκεψις</a:t>
            </a:r>
            <a:r>
              <a:rPr lang="el-GR" dirty="0"/>
              <a:t> (</a:t>
            </a:r>
            <a:r>
              <a:rPr lang="en-GB" dirty="0" err="1"/>
              <a:t>Chambésy</a:t>
            </a:r>
            <a:r>
              <a:rPr lang="el-GR" dirty="0"/>
              <a:t>, 10 - 17 Οκτωβρίου 2015) προς επικύρωση της </a:t>
            </a:r>
            <a:r>
              <a:rPr lang="el-GR" dirty="0" err="1"/>
              <a:t>τελικης</a:t>
            </a:r>
            <a:r>
              <a:rPr lang="el-GR" dirty="0"/>
              <a:t> μορφής των κειμένων: «Τὸ </a:t>
            </a:r>
            <a:r>
              <a:rPr lang="el-GR" dirty="0" err="1"/>
              <a:t>Αὐτόνομον</a:t>
            </a:r>
            <a:r>
              <a:rPr lang="el-GR" dirty="0"/>
              <a:t> καὶ ὁ τρόπος </a:t>
            </a:r>
            <a:r>
              <a:rPr lang="el-GR" dirty="0" err="1"/>
              <a:t>ἀνακηρύξεως</a:t>
            </a:r>
            <a:r>
              <a:rPr lang="el-GR" dirty="0"/>
              <a:t> αὐτοῦ», «Σχέσεις τῆς Ὀρθοδόξου </a:t>
            </a:r>
            <a:r>
              <a:rPr lang="el-GR" dirty="0" err="1"/>
              <a:t>Ἐκκλησίας</a:t>
            </a:r>
            <a:r>
              <a:rPr lang="el-GR" dirty="0"/>
              <a:t> πρὸς τὸν </a:t>
            </a:r>
            <a:r>
              <a:rPr lang="el-GR" dirty="0" err="1"/>
              <a:t>λοιπὸν</a:t>
            </a:r>
            <a:r>
              <a:rPr lang="el-GR" dirty="0"/>
              <a:t> </a:t>
            </a:r>
            <a:r>
              <a:rPr lang="el-GR" dirty="0" err="1"/>
              <a:t>χριστιανικὸν</a:t>
            </a:r>
            <a:r>
              <a:rPr lang="el-GR" dirty="0"/>
              <a:t> </a:t>
            </a:r>
            <a:r>
              <a:rPr lang="el-GR" dirty="0" err="1"/>
              <a:t>κόσμον</a:t>
            </a:r>
            <a:r>
              <a:rPr lang="el-GR" dirty="0"/>
              <a:t>», «ἡ </a:t>
            </a:r>
            <a:r>
              <a:rPr lang="el-GR" dirty="0" err="1"/>
              <a:t>σπουδαιότης</a:t>
            </a:r>
            <a:r>
              <a:rPr lang="el-GR" dirty="0"/>
              <a:t> τῆς νηστείας καὶ τῆς τηρήσεως αὐτῆς σήμερον». </a:t>
            </a:r>
          </a:p>
          <a:p>
            <a:r>
              <a:rPr lang="el-GR" dirty="0"/>
              <a:t>Ειδικότερα για το κείμενο με τον τίτλο «Ἡ </a:t>
            </a:r>
            <a:r>
              <a:rPr lang="el-GR" dirty="0" err="1"/>
              <a:t>συμβολὴ</a:t>
            </a:r>
            <a:r>
              <a:rPr lang="el-GR" dirty="0"/>
              <a:t> τῆς Ὀρθοδόξου </a:t>
            </a:r>
            <a:r>
              <a:rPr lang="el-GR" dirty="0" err="1"/>
              <a:t>Ἐκκλησίας</a:t>
            </a:r>
            <a:r>
              <a:rPr lang="el-GR" dirty="0"/>
              <a:t> εἰς τὴν </a:t>
            </a:r>
            <a:r>
              <a:rPr lang="el-GR" dirty="0" err="1"/>
              <a:t>ἐπικράτησιν</a:t>
            </a:r>
            <a:r>
              <a:rPr lang="el-GR" dirty="0"/>
              <a:t> τῶν </a:t>
            </a:r>
            <a:r>
              <a:rPr lang="el-GR" dirty="0" err="1"/>
              <a:t>χριστιανικῶν</a:t>
            </a:r>
            <a:r>
              <a:rPr lang="el-GR" dirty="0"/>
              <a:t> </a:t>
            </a:r>
            <a:r>
              <a:rPr lang="el-GR" dirty="0" err="1"/>
              <a:t>ἰδεωδῶν</a:t>
            </a:r>
            <a:r>
              <a:rPr lang="el-GR" dirty="0"/>
              <a:t> τῆς </a:t>
            </a:r>
            <a:r>
              <a:rPr lang="el-GR" dirty="0" err="1"/>
              <a:t>εἰρήνης</a:t>
            </a:r>
            <a:r>
              <a:rPr lang="el-GR" dirty="0"/>
              <a:t>, τῆς </a:t>
            </a:r>
            <a:r>
              <a:rPr lang="el-GR" dirty="0" err="1"/>
              <a:t>ἐλευθερίας</a:t>
            </a:r>
            <a:r>
              <a:rPr lang="el-GR" dirty="0"/>
              <a:t>, τῆς </a:t>
            </a:r>
            <a:r>
              <a:rPr lang="el-GR" dirty="0" err="1"/>
              <a:t>ἀδελφοσύνης</a:t>
            </a:r>
            <a:r>
              <a:rPr lang="el-GR" dirty="0"/>
              <a:t> καὶ τῆς </a:t>
            </a:r>
            <a:r>
              <a:rPr lang="el-GR" dirty="0" err="1"/>
              <a:t>ἀγάπης</a:t>
            </a:r>
            <a:r>
              <a:rPr lang="el-GR" dirty="0"/>
              <a:t> </a:t>
            </a:r>
            <a:r>
              <a:rPr lang="el-GR" dirty="0" err="1"/>
              <a:t>μεταξὺ</a:t>
            </a:r>
            <a:r>
              <a:rPr lang="el-GR" dirty="0"/>
              <a:t> τῶν </a:t>
            </a:r>
            <a:r>
              <a:rPr lang="el-GR" dirty="0" err="1"/>
              <a:t>λαῶν</a:t>
            </a:r>
            <a:r>
              <a:rPr lang="el-GR" dirty="0"/>
              <a:t> καὶ </a:t>
            </a:r>
            <a:r>
              <a:rPr lang="el-GR" dirty="0" err="1"/>
              <a:t>ἄρσιν</a:t>
            </a:r>
            <a:r>
              <a:rPr lang="el-GR" dirty="0"/>
              <a:t> τῶν </a:t>
            </a:r>
            <a:r>
              <a:rPr lang="el-GR" dirty="0" err="1"/>
              <a:t>φυλετικῶν</a:t>
            </a:r>
            <a:r>
              <a:rPr lang="el-GR" dirty="0"/>
              <a:t> διακρίσεων», αποφασίστηκε να υιοθετηθεί ο παρών τίτλος ως υπότιτλος επεξηγηματικός και το κείμενο να τιτλοφορηθεί «Ἡ </a:t>
            </a:r>
            <a:r>
              <a:rPr lang="el-GR" dirty="0" err="1"/>
              <a:t>ἀποστολὴ</a:t>
            </a:r>
            <a:r>
              <a:rPr lang="el-GR" dirty="0"/>
              <a:t> τῆς Ὀρθοδόξου </a:t>
            </a:r>
            <a:r>
              <a:rPr lang="el-GR" dirty="0" err="1"/>
              <a:t>Ἐκκλησίας</a:t>
            </a:r>
            <a:r>
              <a:rPr lang="el-GR" dirty="0"/>
              <a:t> ἐν τῷ </a:t>
            </a:r>
            <a:r>
              <a:rPr lang="el-GR" dirty="0" err="1"/>
              <a:t>συγχρόνῳ</a:t>
            </a:r>
            <a:r>
              <a:rPr lang="el-GR" dirty="0"/>
              <a:t> </a:t>
            </a:r>
            <a:r>
              <a:rPr lang="el-GR" dirty="0" err="1"/>
              <a:t>κόσμῳ</a:t>
            </a:r>
            <a:r>
              <a:rPr lang="el-GR" dirty="0"/>
              <a:t>», ενώ </a:t>
            </a:r>
            <a:r>
              <a:rPr lang="el-GR" dirty="0" err="1"/>
              <a:t>τροποιηθήκαν</a:t>
            </a:r>
            <a:r>
              <a:rPr lang="el-GR" dirty="0"/>
              <a:t> και ορισμένες παράγραφοι κατόπιν προτάσεως του Πατριαρχείου της Μόσχας. Παρόλα αυτά, το κείμενο δεν υπογράφτηκε από τις Εκκλησίες της Μόσχας και της Γεωργίας.  </a:t>
            </a:r>
          </a:p>
        </p:txBody>
      </p:sp>
    </p:spTree>
    <p:extLst>
      <p:ext uri="{BB962C8B-B14F-4D97-AF65-F5344CB8AC3E}">
        <p14:creationId xmlns:p14="http://schemas.microsoft.com/office/powerpoint/2010/main" val="14238670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59A1913-3DDA-289B-ACAB-F05B74A0C202}"/>
              </a:ext>
            </a:extLst>
          </p:cNvPr>
          <p:cNvSpPr>
            <a:spLocks noGrp="1"/>
          </p:cNvSpPr>
          <p:nvPr>
            <p:ph type="title"/>
          </p:nvPr>
        </p:nvSpPr>
        <p:spPr>
          <a:xfrm>
            <a:off x="0" y="18255"/>
            <a:ext cx="12192000" cy="572295"/>
          </a:xfrm>
        </p:spPr>
        <p:txBody>
          <a:bodyPr>
            <a:normAutofit fontScale="90000"/>
          </a:bodyPr>
          <a:lstStyle/>
          <a:p>
            <a:pPr algn="ctr"/>
            <a:r>
              <a:rPr lang="el-GR" sz="3600" dirty="0"/>
              <a:t>ΕΙΣΑΓΩΓΗ</a:t>
            </a:r>
            <a:br>
              <a:rPr lang="el-GR" sz="3600" dirty="0"/>
            </a:br>
            <a:r>
              <a:rPr lang="el-GR" sz="3600" dirty="0"/>
              <a:t>Προς την Αγίαν και </a:t>
            </a:r>
            <a:r>
              <a:rPr lang="el-GR" sz="3600" dirty="0" err="1"/>
              <a:t>Μεγάλην</a:t>
            </a:r>
            <a:r>
              <a:rPr lang="el-GR" sz="3600" dirty="0"/>
              <a:t> </a:t>
            </a:r>
            <a:r>
              <a:rPr lang="el-GR" sz="3600" dirty="0" err="1"/>
              <a:t>Σύνοδον</a:t>
            </a:r>
            <a:r>
              <a:rPr lang="el-GR" sz="3600" dirty="0"/>
              <a:t> της Ορθοδόξου Εκκλησίας</a:t>
            </a:r>
          </a:p>
        </p:txBody>
      </p:sp>
      <p:sp>
        <p:nvSpPr>
          <p:cNvPr id="3" name="Θέση περιεχομένου 2">
            <a:extLst>
              <a:ext uri="{FF2B5EF4-FFF2-40B4-BE49-F238E27FC236}">
                <a16:creationId xmlns:a16="http://schemas.microsoft.com/office/drawing/2014/main" id="{D757B208-F6EC-A8DC-3194-517EBE5AAA98}"/>
              </a:ext>
            </a:extLst>
          </p:cNvPr>
          <p:cNvSpPr>
            <a:spLocks noGrp="1"/>
          </p:cNvSpPr>
          <p:nvPr>
            <p:ph idx="1"/>
          </p:nvPr>
        </p:nvSpPr>
        <p:spPr>
          <a:xfrm>
            <a:off x="0" y="714376"/>
            <a:ext cx="12192000" cy="6125370"/>
          </a:xfrm>
        </p:spPr>
        <p:txBody>
          <a:bodyPr>
            <a:normAutofit fontScale="92500"/>
          </a:bodyPr>
          <a:lstStyle/>
          <a:p>
            <a:r>
              <a:rPr lang="el-GR" dirty="0"/>
              <a:t>Θεωρήθηκε απαραίτητη η σύγκληση και νέας Συνάξεως των Προκαθημένων των Ορθοδόξων Εκκλησιών, με σκοπό την έγκριση και επικύρωση του «</a:t>
            </a:r>
            <a:r>
              <a:rPr lang="el-GR" dirty="0" err="1"/>
              <a:t>Κανονισμοῦ</a:t>
            </a:r>
            <a:r>
              <a:rPr lang="el-GR" dirty="0"/>
              <a:t> Λειτουργίας τῆς Ἁγίας και Μεγάλης Συνόδου», τον οποίο θα συντάξει </a:t>
            </a:r>
            <a:r>
              <a:rPr lang="el-GR" dirty="0" err="1"/>
              <a:t>Διορθόδοξος</a:t>
            </a:r>
            <a:r>
              <a:rPr lang="el-GR" dirty="0"/>
              <a:t> Επιτροπή.</a:t>
            </a:r>
          </a:p>
          <a:p>
            <a:r>
              <a:rPr lang="el-GR" dirty="0"/>
              <a:t>Η νέα </a:t>
            </a:r>
            <a:r>
              <a:rPr lang="el-GR" dirty="0" err="1"/>
              <a:t>Σύναξις</a:t>
            </a:r>
            <a:r>
              <a:rPr lang="el-GR" dirty="0"/>
              <a:t> των Προκαθημένων πραγματοποιήθηκε στο </a:t>
            </a:r>
            <a:r>
              <a:rPr lang="en-GB" dirty="0" err="1"/>
              <a:t>Chambésy</a:t>
            </a:r>
            <a:r>
              <a:rPr lang="el-GR" dirty="0"/>
              <a:t> της Γενεύης τον Ιανουάριο του έτους 2016, στην οποία από Ειδική Συντακτική Επιτροπή καταρτίστηκε </a:t>
            </a:r>
            <a:r>
              <a:rPr lang="el-GR" dirty="0" err="1"/>
              <a:t>σχέδιον</a:t>
            </a:r>
            <a:r>
              <a:rPr lang="el-GR" dirty="0"/>
              <a:t> «</a:t>
            </a:r>
            <a:r>
              <a:rPr lang="el-GR" dirty="0" err="1"/>
              <a:t>Κανονισμοῦ</a:t>
            </a:r>
            <a:r>
              <a:rPr lang="el-GR" dirty="0"/>
              <a:t> Λειτουργίας τῆς Αγίας καὶ Μεγάλης Συνόδου», το οποίο κατόπιν συζητήσεων εγκρίθηκε από τους Προκαθήμενους, εκτός του εκπροσώπου του </a:t>
            </a:r>
            <a:r>
              <a:rPr lang="el-GR" dirty="0" err="1"/>
              <a:t>Πατριάρχου</a:t>
            </a:r>
            <a:r>
              <a:rPr lang="el-GR" dirty="0"/>
              <a:t> Αντιοχείας, ο οποίος εξέφρασε επιφύλαξη και προς τα λοιπά έξι κείμενα, τα οποία εγκρίθηκαν από την Ε΄ </a:t>
            </a:r>
            <a:r>
              <a:rPr lang="el-GR" dirty="0" err="1"/>
              <a:t>Προσυνοδική</a:t>
            </a:r>
            <a:r>
              <a:rPr lang="el-GR" dirty="0"/>
              <a:t> </a:t>
            </a:r>
            <a:r>
              <a:rPr lang="el-GR" dirty="0" err="1"/>
              <a:t>Πανορθόδοξη</a:t>
            </a:r>
            <a:r>
              <a:rPr lang="el-GR" dirty="0"/>
              <a:t> Διάσκεψη.</a:t>
            </a:r>
          </a:p>
          <a:p>
            <a:r>
              <a:rPr lang="el-GR" dirty="0"/>
              <a:t>Ανάλογη Ειδική Συντακτική Επιτροπή καταρτίστηκε για την επεξεργασία του κειμένου «Περὶ τοῦ μυστηρίου τοῦ γάμου καὶ τῶν κωλυμάτων αὐτοῦ». Παρά τις ασυμφωνίες και τις επιφυλάξεις </a:t>
            </a:r>
            <a:r>
              <a:rPr lang="el-GR" dirty="0" err="1"/>
              <a:t>οριμένων</a:t>
            </a:r>
            <a:r>
              <a:rPr lang="el-GR" dirty="0"/>
              <a:t> μελών της Συντακτικής Επιτροπής, καταρτίστηκε το τελικό κείμενο και υπογράφηκε από τους Προκαθήμενους, εκτός από τους εκπροσώπους του </a:t>
            </a:r>
            <a:r>
              <a:rPr lang="el-GR" dirty="0" err="1"/>
              <a:t>Πατριάρχου</a:t>
            </a:r>
            <a:r>
              <a:rPr lang="el-GR" dirty="0"/>
              <a:t> Αντιοχείας και του </a:t>
            </a:r>
            <a:r>
              <a:rPr lang="el-GR" dirty="0" err="1"/>
              <a:t>Πατριάρχου</a:t>
            </a:r>
            <a:r>
              <a:rPr lang="el-GR" dirty="0"/>
              <a:t> Γεωργίας.</a:t>
            </a:r>
          </a:p>
        </p:txBody>
      </p:sp>
    </p:spTree>
    <p:extLst>
      <p:ext uri="{BB962C8B-B14F-4D97-AF65-F5344CB8AC3E}">
        <p14:creationId xmlns:p14="http://schemas.microsoft.com/office/powerpoint/2010/main" val="41747207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C62AC3B-9B90-D31C-4834-E58E4B9A6D9B}"/>
              </a:ext>
            </a:extLst>
          </p:cNvPr>
          <p:cNvSpPr>
            <a:spLocks noGrp="1"/>
          </p:cNvSpPr>
          <p:nvPr>
            <p:ph type="title"/>
          </p:nvPr>
        </p:nvSpPr>
        <p:spPr>
          <a:xfrm>
            <a:off x="0" y="18257"/>
            <a:ext cx="12192000" cy="534194"/>
          </a:xfrm>
        </p:spPr>
        <p:txBody>
          <a:bodyPr>
            <a:noAutofit/>
          </a:bodyPr>
          <a:lstStyle/>
          <a:p>
            <a:pPr algn="ctr"/>
            <a:r>
              <a:rPr lang="el-GR" sz="2800" dirty="0"/>
              <a:t>ΕΙΣΑΓΩΓΗ</a:t>
            </a:r>
            <a:br>
              <a:rPr lang="el-GR" sz="2800" dirty="0"/>
            </a:br>
            <a:r>
              <a:rPr lang="el-GR" sz="2800" dirty="0"/>
              <a:t>Προς την Αγίαν και </a:t>
            </a:r>
            <a:r>
              <a:rPr lang="el-GR" sz="2800" dirty="0" err="1"/>
              <a:t>Μεγάλην</a:t>
            </a:r>
            <a:r>
              <a:rPr lang="el-GR" sz="2800" dirty="0"/>
              <a:t> </a:t>
            </a:r>
            <a:r>
              <a:rPr lang="el-GR" sz="2800" dirty="0" err="1"/>
              <a:t>Σύνοδον</a:t>
            </a:r>
            <a:r>
              <a:rPr lang="el-GR" sz="2800" dirty="0"/>
              <a:t> της Ορθοδόξου Εκκλησίας</a:t>
            </a:r>
          </a:p>
        </p:txBody>
      </p:sp>
      <p:sp>
        <p:nvSpPr>
          <p:cNvPr id="3" name="Θέση περιεχομένου 2">
            <a:extLst>
              <a:ext uri="{FF2B5EF4-FFF2-40B4-BE49-F238E27FC236}">
                <a16:creationId xmlns:a16="http://schemas.microsoft.com/office/drawing/2014/main" id="{2AD92C8A-8914-4C35-AD02-B49E7D5A20EE}"/>
              </a:ext>
            </a:extLst>
          </p:cNvPr>
          <p:cNvSpPr>
            <a:spLocks noGrp="1"/>
          </p:cNvSpPr>
          <p:nvPr>
            <p:ph idx="1"/>
          </p:nvPr>
        </p:nvSpPr>
        <p:spPr>
          <a:xfrm>
            <a:off x="-1" y="666750"/>
            <a:ext cx="12191999" cy="6191250"/>
          </a:xfrm>
        </p:spPr>
        <p:txBody>
          <a:bodyPr>
            <a:normAutofit fontScale="85000" lnSpcReduction="20000"/>
          </a:bodyPr>
          <a:lstStyle/>
          <a:p>
            <a:pPr marL="0" indent="0">
              <a:buNone/>
            </a:pPr>
            <a:r>
              <a:rPr lang="el-GR" dirty="0"/>
              <a:t>Στην παρούσα Σύναξη των Προκαθημένων: </a:t>
            </a:r>
          </a:p>
          <a:p>
            <a:pPr marL="0" indent="0">
              <a:buNone/>
            </a:pPr>
            <a:r>
              <a:rPr lang="el-GR" b="1" dirty="0"/>
              <a:t>α)</a:t>
            </a:r>
            <a:r>
              <a:rPr lang="el-GR" dirty="0"/>
              <a:t> Καθορίστηκε ως τόπος πραγματοποιήσεως της Αγίας και Μεγάλης Συνόδου της Ορθοδόξου Εκκλησίας η Ορθόδοξος Ακαδημία εν </a:t>
            </a:r>
            <a:r>
              <a:rPr lang="el-GR" dirty="0" err="1"/>
              <a:t>Κολυμπαρίω</a:t>
            </a:r>
            <a:r>
              <a:rPr lang="el-GR" dirty="0"/>
              <a:t> Χανίων Κρήτης. Ως χρόνος των εργασιών προσδιορίστηκε η εβδομάδα της Πεντηκοστής, δηλαδή από 19</a:t>
            </a:r>
            <a:r>
              <a:rPr lang="el-GR" baseline="30000" dirty="0"/>
              <a:t>ης</a:t>
            </a:r>
            <a:r>
              <a:rPr lang="el-GR" dirty="0"/>
              <a:t> έως 26</a:t>
            </a:r>
            <a:r>
              <a:rPr lang="el-GR" baseline="30000" dirty="0"/>
              <a:t>ης</a:t>
            </a:r>
            <a:r>
              <a:rPr lang="el-GR" dirty="0"/>
              <a:t> Ιουνίου 2016. </a:t>
            </a:r>
          </a:p>
          <a:p>
            <a:pPr marL="0" indent="0">
              <a:buNone/>
            </a:pPr>
            <a:r>
              <a:rPr lang="el-GR" b="1" dirty="0"/>
              <a:t>β)</a:t>
            </a:r>
            <a:r>
              <a:rPr lang="el-GR" dirty="0"/>
              <a:t> Εγκρίθηκε ο «</a:t>
            </a:r>
            <a:r>
              <a:rPr lang="el-GR" dirty="0" err="1"/>
              <a:t>Κανονισμὸς</a:t>
            </a:r>
            <a:r>
              <a:rPr lang="el-GR" dirty="0"/>
              <a:t> </a:t>
            </a:r>
            <a:r>
              <a:rPr lang="el-GR" dirty="0" err="1"/>
              <a:t>Ὀργανώσεως</a:t>
            </a:r>
            <a:r>
              <a:rPr lang="el-GR" dirty="0"/>
              <a:t> καὶ Λειτουργίας τῆς Ἁγίας καὶ Μεγάλης Συνόδου τῆς </a:t>
            </a:r>
            <a:r>
              <a:rPr lang="el-GR" dirty="0" err="1"/>
              <a:t>Ὀρθοδόξοὖ</a:t>
            </a:r>
            <a:r>
              <a:rPr lang="el-GR" dirty="0"/>
              <a:t> </a:t>
            </a:r>
            <a:r>
              <a:rPr lang="el-GR" dirty="0" err="1"/>
              <a:t>Ἐκκλησίας</a:t>
            </a:r>
            <a:r>
              <a:rPr lang="el-GR" dirty="0"/>
              <a:t>».</a:t>
            </a:r>
          </a:p>
          <a:p>
            <a:pPr marL="0" indent="0">
              <a:buNone/>
            </a:pPr>
            <a:r>
              <a:rPr lang="el-GR" b="1" dirty="0"/>
              <a:t>γ) </a:t>
            </a:r>
            <a:r>
              <a:rPr lang="el-GR" dirty="0"/>
              <a:t>Καταρτίστηκε ο τελικός κατάλογος των θεμάτων της ημερήσιας διατάξεως της Αγίας και Μεγάλης Συνόδου της Ορθοδόξου Εκκλησίας, δηλαδή </a:t>
            </a:r>
          </a:p>
          <a:p>
            <a:pPr lvl="1">
              <a:buFont typeface="Wingdings" panose="05000000000000000000" pitchFamily="2" charset="2"/>
              <a:buChar char="v"/>
            </a:pPr>
            <a:r>
              <a:rPr lang="el-GR" dirty="0"/>
              <a:t>«Ἡ </a:t>
            </a:r>
            <a:r>
              <a:rPr lang="el-GR" dirty="0" err="1"/>
              <a:t>ἀποστολὴ</a:t>
            </a:r>
            <a:r>
              <a:rPr lang="el-GR" dirty="0"/>
              <a:t> τῆς Ὀρθοδόξου </a:t>
            </a:r>
            <a:r>
              <a:rPr lang="el-GR" dirty="0" err="1"/>
              <a:t>Ἐκκλησίας</a:t>
            </a:r>
            <a:r>
              <a:rPr lang="el-GR" dirty="0"/>
              <a:t> ἐν τῷ </a:t>
            </a:r>
            <a:r>
              <a:rPr lang="el-GR" dirty="0" err="1"/>
              <a:t>συγχρόνῳ</a:t>
            </a:r>
            <a:r>
              <a:rPr lang="el-GR" dirty="0"/>
              <a:t> </a:t>
            </a:r>
            <a:r>
              <a:rPr lang="el-GR" dirty="0" err="1"/>
              <a:t>κόσμῳ</a:t>
            </a:r>
            <a:r>
              <a:rPr lang="el-GR" dirty="0"/>
              <a:t>», </a:t>
            </a:r>
          </a:p>
          <a:p>
            <a:pPr lvl="1">
              <a:buFont typeface="Wingdings" panose="05000000000000000000" pitchFamily="2" charset="2"/>
              <a:buChar char="v"/>
            </a:pPr>
            <a:r>
              <a:rPr lang="el-GR" dirty="0"/>
              <a:t>«Ἡ </a:t>
            </a:r>
            <a:r>
              <a:rPr lang="el-GR" dirty="0" err="1"/>
              <a:t>Ὀρθόδοξος</a:t>
            </a:r>
            <a:r>
              <a:rPr lang="el-GR" dirty="0"/>
              <a:t> Διασπορά», </a:t>
            </a:r>
          </a:p>
          <a:p>
            <a:pPr lvl="1">
              <a:buFont typeface="Wingdings" panose="05000000000000000000" pitchFamily="2" charset="2"/>
              <a:buChar char="v"/>
            </a:pPr>
            <a:r>
              <a:rPr lang="el-GR" dirty="0"/>
              <a:t>«Τὸ </a:t>
            </a:r>
            <a:r>
              <a:rPr lang="el-GR" dirty="0" err="1"/>
              <a:t>Αὐτόνομον</a:t>
            </a:r>
            <a:r>
              <a:rPr lang="el-GR" dirty="0"/>
              <a:t> καὶ ὁ τρόπος </a:t>
            </a:r>
            <a:r>
              <a:rPr lang="el-GR" dirty="0" err="1"/>
              <a:t>ἀνακηρύξεως</a:t>
            </a:r>
            <a:r>
              <a:rPr lang="el-GR" dirty="0"/>
              <a:t> </a:t>
            </a:r>
            <a:r>
              <a:rPr lang="el-GR" dirty="0" err="1"/>
              <a:t>αὐτοῡ</a:t>
            </a:r>
            <a:r>
              <a:rPr lang="el-GR" dirty="0"/>
              <a:t>», </a:t>
            </a:r>
          </a:p>
          <a:p>
            <a:pPr lvl="1">
              <a:buFont typeface="Wingdings" panose="05000000000000000000" pitchFamily="2" charset="2"/>
              <a:buChar char="v"/>
            </a:pPr>
            <a:r>
              <a:rPr lang="el-GR" dirty="0"/>
              <a:t>«Ἡ </a:t>
            </a:r>
            <a:r>
              <a:rPr lang="el-GR" dirty="0" err="1"/>
              <a:t>σπουδαιότης</a:t>
            </a:r>
            <a:r>
              <a:rPr lang="el-GR" dirty="0"/>
              <a:t> τῆς νηστείας καὶ ἡ </a:t>
            </a:r>
            <a:r>
              <a:rPr lang="el-GR" dirty="0" err="1"/>
              <a:t>τήρησις</a:t>
            </a:r>
            <a:r>
              <a:rPr lang="el-GR" dirty="0"/>
              <a:t> αὐτῆς σήμερον», </a:t>
            </a:r>
          </a:p>
          <a:p>
            <a:pPr lvl="1">
              <a:buFont typeface="Wingdings" panose="05000000000000000000" pitchFamily="2" charset="2"/>
              <a:buChar char="v"/>
            </a:pPr>
            <a:r>
              <a:rPr lang="el-GR" dirty="0"/>
              <a:t>«Τὸ μυστήριον τοῦ Γάμου καὶ τὰ κωλύματα αὐτοῦ», </a:t>
            </a:r>
          </a:p>
          <a:p>
            <a:pPr lvl="1">
              <a:buFont typeface="Wingdings" panose="05000000000000000000" pitchFamily="2" charset="2"/>
              <a:buChar char="v"/>
            </a:pPr>
            <a:r>
              <a:rPr lang="el-GR" dirty="0"/>
              <a:t>«Σχέσεις τῆς Ὀρθοδόξου </a:t>
            </a:r>
            <a:r>
              <a:rPr lang="el-GR" dirty="0" err="1"/>
              <a:t>Ἐκκλησίας</a:t>
            </a:r>
            <a:r>
              <a:rPr lang="el-GR" dirty="0"/>
              <a:t> πρὸς τὸν </a:t>
            </a:r>
            <a:r>
              <a:rPr lang="el-GR" dirty="0" err="1"/>
              <a:t>λοιπὸν</a:t>
            </a:r>
            <a:r>
              <a:rPr lang="el-GR" dirty="0"/>
              <a:t> </a:t>
            </a:r>
            <a:r>
              <a:rPr lang="el-GR" dirty="0" err="1"/>
              <a:t>χριστιανικὸν</a:t>
            </a:r>
            <a:r>
              <a:rPr lang="el-GR" dirty="0"/>
              <a:t> </a:t>
            </a:r>
            <a:r>
              <a:rPr lang="el-GR" dirty="0" err="1"/>
              <a:t>κόσμον</a:t>
            </a:r>
            <a:r>
              <a:rPr lang="el-GR" dirty="0"/>
              <a:t>». </a:t>
            </a:r>
          </a:p>
          <a:p>
            <a:pPr marL="0" indent="0">
              <a:buNone/>
            </a:pPr>
            <a:r>
              <a:rPr lang="el-GR" b="1" dirty="0"/>
              <a:t>δ) </a:t>
            </a:r>
            <a:r>
              <a:rPr lang="el-GR" dirty="0"/>
              <a:t>Αποφασίστηκε η κατάρτιση τριών </a:t>
            </a:r>
            <a:r>
              <a:rPr lang="el-GR" dirty="0" err="1"/>
              <a:t>Διορθοδόξων</a:t>
            </a:r>
            <a:r>
              <a:rPr lang="el-GR" dirty="0"/>
              <a:t> Επιτροπών (Γραμματείας, Τύπου και συντάξεως του Μηνύματος των Προκαθημένων), και </a:t>
            </a:r>
          </a:p>
          <a:p>
            <a:pPr marL="0" indent="0">
              <a:buNone/>
            </a:pPr>
            <a:r>
              <a:rPr lang="el-GR" b="1" dirty="0"/>
              <a:t>ε)</a:t>
            </a:r>
            <a:r>
              <a:rPr lang="el-GR" dirty="0"/>
              <a:t> </a:t>
            </a:r>
            <a:r>
              <a:rPr lang="el-GR" dirty="0" err="1"/>
              <a:t>Εξωνομάστηκαν</a:t>
            </a:r>
            <a:r>
              <a:rPr lang="el-GR" dirty="0"/>
              <a:t> οι Παρατηρητές από τις άλλες Χριστιανικές Εκκλησίες και Ομολογίες, όπως και από τους διάφορους </a:t>
            </a:r>
            <a:r>
              <a:rPr lang="el-GR" dirty="0" err="1"/>
              <a:t>διεκκλησιαστικούς</a:t>
            </a:r>
            <a:r>
              <a:rPr lang="el-GR" dirty="0"/>
              <a:t> και </a:t>
            </a:r>
            <a:r>
              <a:rPr lang="el-GR" dirty="0" err="1"/>
              <a:t>διαχριστιανικούς</a:t>
            </a:r>
            <a:r>
              <a:rPr lang="el-GR" dirty="0"/>
              <a:t> οργανισμούς.  </a:t>
            </a:r>
          </a:p>
          <a:p>
            <a:endParaRPr lang="el-GR" dirty="0"/>
          </a:p>
        </p:txBody>
      </p:sp>
    </p:spTree>
    <p:extLst>
      <p:ext uri="{BB962C8B-B14F-4D97-AF65-F5344CB8AC3E}">
        <p14:creationId xmlns:p14="http://schemas.microsoft.com/office/powerpoint/2010/main" val="31874821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B701287-7A8B-1AD2-91DD-0178F8B10781}"/>
              </a:ext>
            </a:extLst>
          </p:cNvPr>
          <p:cNvSpPr>
            <a:spLocks noGrp="1"/>
          </p:cNvSpPr>
          <p:nvPr>
            <p:ph type="title"/>
          </p:nvPr>
        </p:nvSpPr>
        <p:spPr>
          <a:xfrm>
            <a:off x="0" y="18256"/>
            <a:ext cx="12192000" cy="848520"/>
          </a:xfrm>
        </p:spPr>
        <p:txBody>
          <a:bodyPr>
            <a:normAutofit fontScale="90000"/>
          </a:bodyPr>
          <a:lstStyle/>
          <a:p>
            <a:pPr algn="ctr"/>
            <a:r>
              <a:rPr lang="el-GR" sz="3600" dirty="0"/>
              <a:t>ΕΙΣΑΓΩΓΗ</a:t>
            </a:r>
            <a:br>
              <a:rPr lang="el-GR" sz="3600" dirty="0"/>
            </a:br>
            <a:r>
              <a:rPr lang="el-GR" sz="3600" dirty="0"/>
              <a:t>Προς την Αγίαν και </a:t>
            </a:r>
            <a:r>
              <a:rPr lang="el-GR" sz="3600" dirty="0" err="1"/>
              <a:t>Μεγάλην</a:t>
            </a:r>
            <a:r>
              <a:rPr lang="el-GR" sz="3600" dirty="0"/>
              <a:t> </a:t>
            </a:r>
            <a:r>
              <a:rPr lang="el-GR" sz="3600" dirty="0" err="1"/>
              <a:t>Σύνοδον</a:t>
            </a:r>
            <a:r>
              <a:rPr lang="el-GR" sz="3600" dirty="0"/>
              <a:t> της Ορθοδόξου Εκκλησίας</a:t>
            </a:r>
          </a:p>
        </p:txBody>
      </p:sp>
      <p:sp>
        <p:nvSpPr>
          <p:cNvPr id="3" name="Θέση περιεχομένου 2">
            <a:extLst>
              <a:ext uri="{FF2B5EF4-FFF2-40B4-BE49-F238E27FC236}">
                <a16:creationId xmlns:a16="http://schemas.microsoft.com/office/drawing/2014/main" id="{BEDE6DD8-7EB8-4B21-52F3-F5CE3F2AECB8}"/>
              </a:ext>
            </a:extLst>
          </p:cNvPr>
          <p:cNvSpPr>
            <a:spLocks noGrp="1"/>
          </p:cNvSpPr>
          <p:nvPr>
            <p:ph idx="1"/>
          </p:nvPr>
        </p:nvSpPr>
        <p:spPr>
          <a:xfrm>
            <a:off x="0" y="866776"/>
            <a:ext cx="12192000" cy="5972968"/>
          </a:xfrm>
        </p:spPr>
        <p:txBody>
          <a:bodyPr>
            <a:normAutofit fontScale="92500" lnSpcReduction="10000"/>
          </a:bodyPr>
          <a:lstStyle/>
          <a:p>
            <a:r>
              <a:rPr lang="el-GR" dirty="0"/>
              <a:t>Η Αγία και Μεγάλη Σύνοδος της Ορθοδόξου Εκκλησίας συνήλθε ομοφώνως προς τα προαναφερθέντα με την απουσία τεσσάρων Ορθοδόξων Εκκλησιών (</a:t>
            </a:r>
            <a:r>
              <a:rPr lang="el-GR" b="1" dirty="0"/>
              <a:t>Αντιοχείας</a:t>
            </a:r>
            <a:r>
              <a:rPr lang="el-GR" dirty="0"/>
              <a:t>, </a:t>
            </a:r>
            <a:r>
              <a:rPr lang="el-GR" b="1" dirty="0"/>
              <a:t>Ρωσίας</a:t>
            </a:r>
            <a:r>
              <a:rPr lang="el-GR" dirty="0"/>
              <a:t>, </a:t>
            </a:r>
            <a:r>
              <a:rPr lang="el-GR" b="1" dirty="0"/>
              <a:t>Γεωργίας</a:t>
            </a:r>
            <a:r>
              <a:rPr lang="el-GR" dirty="0"/>
              <a:t> και </a:t>
            </a:r>
            <a:r>
              <a:rPr lang="el-GR" b="1" dirty="0"/>
              <a:t>Βουλγαρίας</a:t>
            </a:r>
            <a:r>
              <a:rPr lang="el-GR" dirty="0"/>
              <a:t>) και με πνεύμα ενότητας, αγάπης, διαλόγου και κοινωνίας λειτούργησε με σκοπό την ολοκλήρωση των εργασιών της, όχι μόνο με την τελική έγκριση και υπογραφή των </a:t>
            </a:r>
            <a:r>
              <a:rPr lang="el-GR" b="1" dirty="0">
                <a:solidFill>
                  <a:srgbClr val="FF0000"/>
                </a:solidFill>
              </a:rPr>
              <a:t>έξι σημαντικών κειμένων</a:t>
            </a:r>
            <a:r>
              <a:rPr lang="el-GR" dirty="0"/>
              <a:t>, αλλά και με την έκδοση αφενός του </a:t>
            </a:r>
            <a:r>
              <a:rPr lang="el-GR" b="1" dirty="0">
                <a:solidFill>
                  <a:srgbClr val="FF0000"/>
                </a:solidFill>
              </a:rPr>
              <a:t>Μηνύματος</a:t>
            </a:r>
            <a:r>
              <a:rPr lang="el-GR" dirty="0"/>
              <a:t> που διαβάστηκε στη θεία Λειτουργία (Χανιά 26 – 6 – 2016), και αφετέρου της </a:t>
            </a:r>
            <a:r>
              <a:rPr lang="el-GR" b="1" dirty="0">
                <a:solidFill>
                  <a:srgbClr val="FF0000"/>
                </a:solidFill>
              </a:rPr>
              <a:t>Εγκυκλίου</a:t>
            </a:r>
            <a:r>
              <a:rPr lang="el-GR" dirty="0"/>
              <a:t>, δια της οποίας απευθύνεται σε όλον τον κόσμο δίνοντας απαντήσεις σε σύγχρονα ζητήματα ζωτικής σημασίας για το παρόν και το μέλλον της ανθρωπότητας. </a:t>
            </a:r>
          </a:p>
          <a:p>
            <a:r>
              <a:rPr lang="el-GR" dirty="0"/>
              <a:t>Η Αγία και Μεγάλη Σύνοδος της Ορθοδόξου Εκκλησίας αποτελεί όντως ένα ιστορικό γεγονός, επιβεβαιώνοντας ότι είναι μία Σύνοδος αληθώς Ορθόδοξη.</a:t>
            </a:r>
          </a:p>
          <a:p>
            <a:r>
              <a:rPr lang="el-GR" dirty="0"/>
              <a:t>Στην Αγία και Μεγάλη Σύνοδο εκφράστηκε και επιβεβαιώθηκε η </a:t>
            </a:r>
            <a:r>
              <a:rPr lang="el-GR" dirty="0" err="1"/>
              <a:t>πανορθόδοξος</a:t>
            </a:r>
            <a:r>
              <a:rPr lang="el-GR" dirty="0"/>
              <a:t> ενότητα. Με τη συμμετοχή των δέκα κατά τόπους Ορθοδόξων Εκκλησιών εκφράστηκε το «πλήρωμα» και διακηρύχθηκε ομοφώνως και </a:t>
            </a:r>
            <a:r>
              <a:rPr lang="el-GR" dirty="0" err="1"/>
              <a:t>συνοδικώς</a:t>
            </a:r>
            <a:r>
              <a:rPr lang="el-GR" dirty="0"/>
              <a:t> ότι η Ορθόδοξος Εκκλησία αποτελεί όντως τη Μία, Αγία, Καθολική και Αποστολική Εκκλησία, όπως επισημαίνεται στο Σύμβολο της πίστεως. </a:t>
            </a:r>
          </a:p>
        </p:txBody>
      </p:sp>
    </p:spTree>
    <p:extLst>
      <p:ext uri="{BB962C8B-B14F-4D97-AF65-F5344CB8AC3E}">
        <p14:creationId xmlns:p14="http://schemas.microsoft.com/office/powerpoint/2010/main" val="21539808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EED22FD-0F60-BCAB-323E-2E8012CB759C}"/>
              </a:ext>
            </a:extLst>
          </p:cNvPr>
          <p:cNvSpPr>
            <a:spLocks noGrp="1"/>
          </p:cNvSpPr>
          <p:nvPr>
            <p:ph type="title"/>
          </p:nvPr>
        </p:nvSpPr>
        <p:spPr>
          <a:xfrm>
            <a:off x="0" y="18256"/>
            <a:ext cx="12192000" cy="822004"/>
          </a:xfrm>
        </p:spPr>
        <p:txBody>
          <a:bodyPr>
            <a:normAutofit fontScale="90000"/>
          </a:bodyPr>
          <a:lstStyle/>
          <a:p>
            <a:pPr algn="ctr"/>
            <a:r>
              <a:rPr lang="el-GR" sz="3600" dirty="0"/>
              <a:t>ΕΙΣΑΓΩΓΗ</a:t>
            </a:r>
            <a:br>
              <a:rPr lang="el-GR" sz="3600" dirty="0"/>
            </a:br>
            <a:r>
              <a:rPr lang="el-GR" sz="3600" dirty="0"/>
              <a:t>Προς την Αγίαν και </a:t>
            </a:r>
            <a:r>
              <a:rPr lang="el-GR" sz="3600" dirty="0" err="1"/>
              <a:t>Μεγάλην</a:t>
            </a:r>
            <a:r>
              <a:rPr lang="el-GR" sz="3600" dirty="0"/>
              <a:t> </a:t>
            </a:r>
            <a:r>
              <a:rPr lang="el-GR" sz="3600" dirty="0" err="1"/>
              <a:t>Σύνοδον</a:t>
            </a:r>
            <a:r>
              <a:rPr lang="el-GR" sz="3600" dirty="0"/>
              <a:t> της Ορθοδόξου Εκκλησίας</a:t>
            </a:r>
          </a:p>
        </p:txBody>
      </p:sp>
      <p:sp>
        <p:nvSpPr>
          <p:cNvPr id="3" name="Θέση περιεχομένου 2">
            <a:extLst>
              <a:ext uri="{FF2B5EF4-FFF2-40B4-BE49-F238E27FC236}">
                <a16:creationId xmlns:a16="http://schemas.microsoft.com/office/drawing/2014/main" id="{334FA559-7AFA-2F38-8BEE-61DE23165C1F}"/>
              </a:ext>
            </a:extLst>
          </p:cNvPr>
          <p:cNvSpPr>
            <a:spLocks noGrp="1"/>
          </p:cNvSpPr>
          <p:nvPr>
            <p:ph idx="1"/>
          </p:nvPr>
        </p:nvSpPr>
        <p:spPr>
          <a:xfrm>
            <a:off x="0" y="840260"/>
            <a:ext cx="12192000" cy="5999483"/>
          </a:xfrm>
        </p:spPr>
        <p:txBody>
          <a:bodyPr>
            <a:normAutofit lnSpcReduction="10000"/>
          </a:bodyPr>
          <a:lstStyle/>
          <a:p>
            <a:r>
              <a:rPr lang="el-GR" dirty="0"/>
              <a:t>Συμμετείχαν ως ακολούθως:</a:t>
            </a:r>
          </a:p>
          <a:p>
            <a:pPr marL="0" indent="0">
              <a:buNone/>
            </a:pPr>
            <a:r>
              <a:rPr lang="el-GR" dirty="0"/>
              <a:t>ΠΡΟΚΑΘΗΜΕΝΟΙ ΤΩΝ ΚΑΤΑ ΤΟΠΟΥΣ ΟΡΘΟΔΟΞΩΝ ΕΚΚΛΗΣΙΩΝ</a:t>
            </a:r>
          </a:p>
          <a:p>
            <a:pPr marL="0" indent="0">
              <a:buNone/>
            </a:pPr>
            <a:r>
              <a:rPr lang="el-GR" dirty="0"/>
              <a:t>+ ο Κωνσταντινουπόλεως Βαρθολομαίος, Πρόεδρος</a:t>
            </a:r>
          </a:p>
          <a:p>
            <a:pPr marL="0" indent="0">
              <a:buNone/>
            </a:pPr>
            <a:r>
              <a:rPr lang="el-GR" dirty="0"/>
              <a:t>+ ο </a:t>
            </a:r>
            <a:r>
              <a:rPr lang="el-GR" dirty="0" err="1"/>
              <a:t>Αλεξανδρείας</a:t>
            </a:r>
            <a:r>
              <a:rPr lang="el-GR" dirty="0"/>
              <a:t> Θεόδωρος</a:t>
            </a:r>
          </a:p>
          <a:p>
            <a:pPr marL="0" indent="0">
              <a:buNone/>
            </a:pPr>
            <a:r>
              <a:rPr lang="el-GR" dirty="0"/>
              <a:t>+ ο Ιεροσολύμων Θεόφιλος</a:t>
            </a:r>
          </a:p>
          <a:p>
            <a:pPr marL="0" indent="0">
              <a:buNone/>
            </a:pPr>
            <a:r>
              <a:rPr lang="el-GR" dirty="0"/>
              <a:t>+ ο Σερβίας Ειρηναίος</a:t>
            </a:r>
          </a:p>
          <a:p>
            <a:pPr marL="0" indent="0">
              <a:buNone/>
            </a:pPr>
            <a:r>
              <a:rPr lang="el-GR" dirty="0"/>
              <a:t>+ ο Ρουμανίας Δανιήλ</a:t>
            </a:r>
          </a:p>
          <a:p>
            <a:pPr marL="0" indent="0">
              <a:buNone/>
            </a:pPr>
            <a:r>
              <a:rPr lang="el-GR" dirty="0"/>
              <a:t>+ ο Νέας </a:t>
            </a:r>
            <a:r>
              <a:rPr lang="el-GR" dirty="0" err="1"/>
              <a:t>Ιουστινιανής</a:t>
            </a:r>
            <a:r>
              <a:rPr lang="el-GR" dirty="0"/>
              <a:t> και πάσης Κύπρου Χρυσόστομος</a:t>
            </a:r>
          </a:p>
          <a:p>
            <a:pPr marL="0" indent="0">
              <a:buNone/>
            </a:pPr>
            <a:r>
              <a:rPr lang="el-GR" dirty="0"/>
              <a:t>+ ο Αθηνών και πάσης Ελλάδος Ιερώνυμος</a:t>
            </a:r>
          </a:p>
          <a:p>
            <a:pPr marL="0" indent="0">
              <a:buNone/>
            </a:pPr>
            <a:r>
              <a:rPr lang="el-GR" dirty="0"/>
              <a:t>+ ο Βαρσοβίας και πάσης Πολωνίας Σάββας</a:t>
            </a:r>
          </a:p>
          <a:p>
            <a:pPr marL="0" indent="0">
              <a:buNone/>
            </a:pPr>
            <a:r>
              <a:rPr lang="el-GR" dirty="0"/>
              <a:t>+ ο </a:t>
            </a:r>
            <a:r>
              <a:rPr lang="el-GR" dirty="0" err="1"/>
              <a:t>Τιράνων</a:t>
            </a:r>
            <a:r>
              <a:rPr lang="el-GR" dirty="0"/>
              <a:t> και πάσης Αλβανίας Αναστάσιος</a:t>
            </a:r>
          </a:p>
          <a:p>
            <a:pPr marL="0" indent="0">
              <a:buNone/>
            </a:pPr>
            <a:r>
              <a:rPr lang="el-GR" dirty="0"/>
              <a:t>+ ο </a:t>
            </a:r>
            <a:r>
              <a:rPr lang="el-GR" dirty="0" err="1"/>
              <a:t>Πρέσοβ</a:t>
            </a:r>
            <a:r>
              <a:rPr lang="el-GR" dirty="0"/>
              <a:t> και πάσης Τσεχίας και Σλοβακίας </a:t>
            </a:r>
            <a:r>
              <a:rPr lang="el-GR" dirty="0" err="1"/>
              <a:t>Ραστισλάβ</a:t>
            </a:r>
            <a:endParaRPr lang="el-GR" dirty="0"/>
          </a:p>
        </p:txBody>
      </p:sp>
    </p:spTree>
    <p:extLst>
      <p:ext uri="{BB962C8B-B14F-4D97-AF65-F5344CB8AC3E}">
        <p14:creationId xmlns:p14="http://schemas.microsoft.com/office/powerpoint/2010/main" val="21675326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539EB61-2C5A-3FDC-88F0-86F69D0B2198}"/>
              </a:ext>
            </a:extLst>
          </p:cNvPr>
          <p:cNvSpPr>
            <a:spLocks noGrp="1"/>
          </p:cNvSpPr>
          <p:nvPr>
            <p:ph type="title"/>
          </p:nvPr>
        </p:nvSpPr>
        <p:spPr>
          <a:xfrm>
            <a:off x="0" y="18255"/>
            <a:ext cx="12192000" cy="933215"/>
          </a:xfrm>
        </p:spPr>
        <p:txBody>
          <a:bodyPr>
            <a:normAutofit fontScale="90000"/>
          </a:bodyPr>
          <a:lstStyle/>
          <a:p>
            <a:pPr algn="ctr"/>
            <a:r>
              <a:rPr lang="el-GR" sz="3600" dirty="0"/>
              <a:t>ΕΙΣΑΓΩΓΗ</a:t>
            </a:r>
            <a:br>
              <a:rPr lang="el-GR" sz="3600" dirty="0"/>
            </a:br>
            <a:r>
              <a:rPr lang="el-GR" sz="3600" dirty="0"/>
              <a:t>Προς την Αγίαν και </a:t>
            </a:r>
            <a:r>
              <a:rPr lang="el-GR" sz="3600" dirty="0" err="1"/>
              <a:t>Μεγάλην</a:t>
            </a:r>
            <a:r>
              <a:rPr lang="el-GR" sz="3600" dirty="0"/>
              <a:t> </a:t>
            </a:r>
            <a:r>
              <a:rPr lang="el-GR" sz="3600" dirty="0" err="1"/>
              <a:t>Σύνοδον</a:t>
            </a:r>
            <a:r>
              <a:rPr lang="el-GR" sz="3600" dirty="0"/>
              <a:t> της Ορθοδόξου Εκκλησίας</a:t>
            </a:r>
          </a:p>
        </p:txBody>
      </p:sp>
      <p:sp>
        <p:nvSpPr>
          <p:cNvPr id="3" name="Θέση περιεχομένου 2">
            <a:extLst>
              <a:ext uri="{FF2B5EF4-FFF2-40B4-BE49-F238E27FC236}">
                <a16:creationId xmlns:a16="http://schemas.microsoft.com/office/drawing/2014/main" id="{C220C37E-3089-DE36-6256-2248CD099357}"/>
              </a:ext>
            </a:extLst>
          </p:cNvPr>
          <p:cNvSpPr>
            <a:spLocks noGrp="1"/>
          </p:cNvSpPr>
          <p:nvPr>
            <p:ph idx="1"/>
          </p:nvPr>
        </p:nvSpPr>
        <p:spPr>
          <a:xfrm>
            <a:off x="0" y="951470"/>
            <a:ext cx="12192000" cy="5888275"/>
          </a:xfrm>
        </p:spPr>
        <p:txBody>
          <a:bodyPr/>
          <a:lstStyle/>
          <a:p>
            <a:pPr marL="0" indent="0">
              <a:buNone/>
            </a:pPr>
            <a:r>
              <a:rPr lang="el-GR" b="1" dirty="0"/>
              <a:t>ΑΝΤΙΠΡΟΣΩΠΕΙΕΣ ΠΟΥ ΣΥΜΜΕΤΕΙΧΑΝ ΣΤΗΝ ΑΓΙΑΝ ΚΑΙ ΜΕΓΑΛΗΝ ΣΥΝΟΔΟΝ</a:t>
            </a:r>
            <a:r>
              <a:rPr lang="el-GR" dirty="0"/>
              <a:t>: </a:t>
            </a:r>
          </a:p>
          <a:p>
            <a:r>
              <a:rPr lang="el-GR" dirty="0"/>
              <a:t>ΤΟΥ ΟΙΚΟΥΜΕΝΙΚΟΥ ΠΑΤΡΙΑΡΧΕΙΟΥ</a:t>
            </a:r>
          </a:p>
          <a:p>
            <a:r>
              <a:rPr lang="el-GR" dirty="0"/>
              <a:t>ΤΟΥ ΠΑΤΡΙΑΡΧΕΙΟΥ ΑΛΕΞΑΝΔΡΕΙΑΣ</a:t>
            </a:r>
          </a:p>
          <a:p>
            <a:r>
              <a:rPr lang="el-GR" dirty="0"/>
              <a:t>ΤΟΥ ΠΑΤΡΙΑΡΧΕΙΟΥ ΙΕΡΟΣΟΛΥΜΩΝ</a:t>
            </a:r>
          </a:p>
          <a:p>
            <a:r>
              <a:rPr lang="el-GR" dirty="0"/>
              <a:t>ΤΗΣ ΕΚΚΛΗΣΙΑΣ ΤΗΣ ΣΕΡΒΙΑΣ</a:t>
            </a:r>
          </a:p>
          <a:p>
            <a:r>
              <a:rPr lang="el-GR" dirty="0"/>
              <a:t>ΤΗΣ ΕΚΚΛΗΣΙΑΣ ΤΗΣ ΡΟΥΜΑΝΙΑΣ</a:t>
            </a:r>
          </a:p>
          <a:p>
            <a:r>
              <a:rPr lang="el-GR" dirty="0"/>
              <a:t>ΤΗΣ ΕΚΚΛΗΣΙΑΣ ΤΗΣ ΕΛΛΑΔΟΣ</a:t>
            </a:r>
          </a:p>
          <a:p>
            <a:r>
              <a:rPr lang="el-GR" dirty="0"/>
              <a:t>ΤΗΣ ΕΚΚΛΗΣΙΑΣ ΤΗΣ ΚΥΠΡΟΥ</a:t>
            </a:r>
          </a:p>
          <a:p>
            <a:r>
              <a:rPr lang="el-GR" dirty="0"/>
              <a:t>ΤΗΣ ΕΚΚΛΗΣΙΑΣ ΤΗΣ ΠΟΛΩΝΙΑΣ</a:t>
            </a:r>
          </a:p>
          <a:p>
            <a:r>
              <a:rPr lang="el-GR" dirty="0"/>
              <a:t>ΤΗΣ ΕΚΚΛΗΣΙΑΣ ΤΗΣ ΤΣΕΧΙΑΣ ΚΑΙ ΣΛΟΒΑΚΙΑΣ</a:t>
            </a:r>
          </a:p>
        </p:txBody>
      </p:sp>
    </p:spTree>
    <p:extLst>
      <p:ext uri="{BB962C8B-B14F-4D97-AF65-F5344CB8AC3E}">
        <p14:creationId xmlns:p14="http://schemas.microsoft.com/office/powerpoint/2010/main" val="35450153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17931C7-5E1A-2EAF-E714-D659116010D3}"/>
              </a:ext>
            </a:extLst>
          </p:cNvPr>
          <p:cNvSpPr>
            <a:spLocks noGrp="1"/>
          </p:cNvSpPr>
          <p:nvPr>
            <p:ph type="title"/>
          </p:nvPr>
        </p:nvSpPr>
        <p:spPr>
          <a:xfrm>
            <a:off x="0" y="18256"/>
            <a:ext cx="12192000" cy="717240"/>
          </a:xfrm>
        </p:spPr>
        <p:txBody>
          <a:bodyPr>
            <a:normAutofit fontScale="90000"/>
          </a:bodyPr>
          <a:lstStyle/>
          <a:p>
            <a:pPr algn="ctr"/>
            <a:r>
              <a:rPr lang="el-GR" sz="3600" dirty="0"/>
              <a:t>ΕΙΣΑΓΩΓΗ</a:t>
            </a:r>
            <a:br>
              <a:rPr lang="el-GR" sz="3600" dirty="0"/>
            </a:br>
            <a:r>
              <a:rPr lang="el-GR" sz="3600" dirty="0"/>
              <a:t>Προς την Αγίαν και </a:t>
            </a:r>
            <a:r>
              <a:rPr lang="el-GR" sz="3600" dirty="0" err="1"/>
              <a:t>Μεγάλην</a:t>
            </a:r>
            <a:r>
              <a:rPr lang="el-GR" sz="3600" dirty="0"/>
              <a:t> </a:t>
            </a:r>
            <a:r>
              <a:rPr lang="el-GR" sz="3600" dirty="0" err="1"/>
              <a:t>Σύνοδον</a:t>
            </a:r>
            <a:r>
              <a:rPr lang="el-GR" sz="3600" dirty="0"/>
              <a:t> της Ορθοδόξου Εκκλησίας</a:t>
            </a:r>
          </a:p>
        </p:txBody>
      </p:sp>
      <p:sp>
        <p:nvSpPr>
          <p:cNvPr id="3" name="Θέση περιεχομένου 2">
            <a:extLst>
              <a:ext uri="{FF2B5EF4-FFF2-40B4-BE49-F238E27FC236}">
                <a16:creationId xmlns:a16="http://schemas.microsoft.com/office/drawing/2014/main" id="{AEE42122-6B43-B7D9-11F4-CE7080B48D88}"/>
              </a:ext>
            </a:extLst>
          </p:cNvPr>
          <p:cNvSpPr>
            <a:spLocks noGrp="1"/>
          </p:cNvSpPr>
          <p:nvPr>
            <p:ph idx="1"/>
          </p:nvPr>
        </p:nvSpPr>
        <p:spPr>
          <a:xfrm>
            <a:off x="0" y="735496"/>
            <a:ext cx="12192000" cy="6104248"/>
          </a:xfrm>
        </p:spPr>
        <p:txBody>
          <a:bodyPr>
            <a:normAutofit fontScale="92500"/>
          </a:bodyPr>
          <a:lstStyle/>
          <a:p>
            <a:r>
              <a:rPr lang="el-GR" dirty="0"/>
              <a:t>Η Σύνοδος αυτή υπηρετεί την αλήθεια και μόνο, όπως επιθυμούν οι Ορθόδοξες Εκκλησίες, και οι Αποφάσεις της είναι ακριβείς και αποτελεσματικές. </a:t>
            </a:r>
          </a:p>
          <a:p>
            <a:r>
              <a:rPr lang="el-GR" dirty="0"/>
              <a:t>Η Σύνοδος διαμέσου της αυτοσυνειδησίας της, ως έκφραση διαχρονικώς χαρισματική και </a:t>
            </a:r>
            <a:r>
              <a:rPr lang="el-GR" dirty="0" err="1"/>
              <a:t>πνευματοκεντρική</a:t>
            </a:r>
            <a:r>
              <a:rPr lang="el-GR" dirty="0"/>
              <a:t> και λιγότερο ως έκφραση θεσμικής λειτουργίας, οδηγήθηκε στη λήψη Αποφάσεων δια της </a:t>
            </a:r>
            <a:r>
              <a:rPr lang="el-GR" dirty="0" err="1"/>
              <a:t>ομοφώνου</a:t>
            </a:r>
            <a:r>
              <a:rPr lang="el-GR" dirty="0"/>
              <a:t> και συναινετικής διαδικασίας, μέθοδος σύμφωνη με την κανονική παράδοση, αλλά και απαραίτητη και αναγκαία για την επίτευξη της ενότητας και της συνοχής του όλου συνοδικού σώματος και εκφράσεως της κοινωνίας των κατά τόπους Ορθοδόξων Εκκλησιών. Αυτό είναι εξάλλου και το έργο του Αγίου Πνεύματος, η «κοινωνία» και η «</a:t>
            </a:r>
            <a:r>
              <a:rPr lang="el-GR" dirty="0" err="1"/>
              <a:t>ἑνότης</a:t>
            </a:r>
            <a:r>
              <a:rPr lang="el-GR" dirty="0"/>
              <a:t>» «ἐν </a:t>
            </a:r>
            <a:r>
              <a:rPr lang="el-GR" dirty="0" err="1"/>
              <a:t>τῇ</a:t>
            </a:r>
            <a:r>
              <a:rPr lang="el-GR" dirty="0"/>
              <a:t> </a:t>
            </a:r>
            <a:r>
              <a:rPr lang="el-GR" dirty="0" err="1"/>
              <a:t>ἐλευθερίᾳ</a:t>
            </a:r>
            <a:r>
              <a:rPr lang="el-GR" dirty="0"/>
              <a:t>».</a:t>
            </a:r>
          </a:p>
          <a:p>
            <a:r>
              <a:rPr lang="el-GR" dirty="0"/>
              <a:t>Με όλη αυτή την προσπάθεια επιβεβαιώθηκε ότι η Σύνοδος καθ’ </a:t>
            </a:r>
            <a:r>
              <a:rPr lang="el-GR" dirty="0" err="1"/>
              <a:t>εαυτήν</a:t>
            </a:r>
            <a:r>
              <a:rPr lang="el-GR" dirty="0"/>
              <a:t> δεν είναι ένα έκτακτο γεγονός, ούτε φυσικά αποτελεί μία στατική έκφραση </a:t>
            </a:r>
            <a:r>
              <a:rPr lang="el-GR" dirty="0" err="1"/>
              <a:t>συνοδικότητας</a:t>
            </a:r>
            <a:r>
              <a:rPr lang="el-GR" dirty="0"/>
              <a:t>. Αντιθέτως, χαρακτηρίζεται από μία μακρόχρονη περίοδο προετοιμασίας, η οποία επιβεβαιώνεται από τις Αποφάσεις της, ενώ κατά καιρούς τα αναφυόμενα θέματα, θα είναι εκείνα που θα καθορίσουν και τον μελλοντικό προσανατολισμό του δυναμικού της χαρακτήρα. </a:t>
            </a:r>
          </a:p>
          <a:p>
            <a:endParaRPr lang="el-GR" dirty="0"/>
          </a:p>
        </p:txBody>
      </p:sp>
    </p:spTree>
    <p:extLst>
      <p:ext uri="{BB962C8B-B14F-4D97-AF65-F5344CB8AC3E}">
        <p14:creationId xmlns:p14="http://schemas.microsoft.com/office/powerpoint/2010/main" val="2777885475"/>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781</TotalTime>
  <Words>5895</Words>
  <Application>Microsoft Office PowerPoint</Application>
  <PresentationFormat>Ευρεία οθόνη</PresentationFormat>
  <Paragraphs>234</Paragraphs>
  <Slides>37</Slides>
  <Notes>0</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37</vt:i4>
      </vt:variant>
    </vt:vector>
  </HeadingPairs>
  <TitlesOfParts>
    <vt:vector size="42" baseType="lpstr">
      <vt:lpstr>Aptos</vt:lpstr>
      <vt:lpstr>Aptos Display</vt:lpstr>
      <vt:lpstr>Arial</vt:lpstr>
      <vt:lpstr>Wingdings</vt:lpstr>
      <vt:lpstr>Θέμα του Office</vt:lpstr>
      <vt:lpstr>Ενοριακή διοίκηση και οργάνωση Από το βιβλίο του μητροπολίτου Μεσσηνίας κ.κ. Χρυσοστόμου Σαββάτου, Η Αγία και Μεγάλη Σύνοδος της Ορθοδόξου Εκκλησίας έκφρασις της συνοδικής αυτοσυνειδησίας της Ορθοδόξου Εκκλησίας, Αθήνα 2017, σσ. 9-74</vt:lpstr>
      <vt:lpstr>ΠΡΟΛΟΓΟΣ</vt:lpstr>
      <vt:lpstr>ΠΡΟΛΟΓΟΣ</vt:lpstr>
      <vt:lpstr>ΠΡΟΛΟΓΟΣ</vt:lpstr>
      <vt:lpstr>ΠΡΟΛΟΓΟΣ</vt:lpstr>
      <vt:lpstr>ΠΡΟΛΟΓΟΣ</vt:lpstr>
      <vt:lpstr>ΕΙΣΑΓΩΓΗ Προς την Αγίαν και Μεγάλην Σύνοδον της Ορθοδόξου Εκκλησίας</vt:lpstr>
      <vt:lpstr>ΕΙΣΑΓΩΓΗ Προς την Αγίαν και Μεγάλην Σύνοδον της Ορθοδόξου Εκκλησίας</vt:lpstr>
      <vt:lpstr>ΕΙΣΑΓΩΓΗ Προς την Αγίαν και Μεγάλην Σύνοδον της Ορθοδόξου Εκκλησίας</vt:lpstr>
      <vt:lpstr>ΕΙΣΑΓΩΓΗ Προς την Αγίαν και Μεγάλην Σύνοδον της Ορθοδόξου Εκκλησίας</vt:lpstr>
      <vt:lpstr>ΕΙΣΑΓΩΓΗ Προς την Αγίαν και Μεγάλην Σύνοδον της Ορθοδόξου Εκκλησίας</vt:lpstr>
      <vt:lpstr>ΕΙΣΑΓΩΓΗ Προς την Αγίαν και Μεγάλην Σύνοδον της Ορθοδόξου Εκκλησίας</vt:lpstr>
      <vt:lpstr>ΕΙΣΑΓΩΓΗ Προς την Αγίαν και Μεγάλην Σύνοδον της Ορθοδόξου Εκκλησίας</vt:lpstr>
      <vt:lpstr>ΕΙΣΑΓΩΓΗ Προς την Αγίαν και Μεγάλην Σύνοδον της Ορθοδόξου Εκκλησίας</vt:lpstr>
      <vt:lpstr>ΕΙΣΑΓΩΓΗ Προς την Αγίαν και Μεγάλην Σύνοδον της Ορθοδόξου Εκκλησίας</vt:lpstr>
      <vt:lpstr>ΕΙΣΑΓΩΓΗ Προς την Αγίαν και Μεγάλην Σύνοδον της Ορθοδόξου Εκκλησίας</vt:lpstr>
      <vt:lpstr>ΕΙΣΑΓΩΓΗ Προς την Αγίαν και Μεγάλην Σύνοδον της Ορθοδόξου Εκκλησίας</vt:lpstr>
      <vt:lpstr>ΕΙΣΑΓΩΓΗ Προς την Αγίαν και Μεγάλην Σύνοδον της Ορθοδόξου Εκκλησίας</vt:lpstr>
      <vt:lpstr>ΕΙΣΑΓΩΓΗ Προς την Αγίαν και Μεγάλην Σύνοδον της Ορθοδόξου Εκκλησίας</vt:lpstr>
      <vt:lpstr>ΕΙΣΑΓΩΓΗ Προς την Αγίαν και Μεγάλην Σύνοδον της Ορθοδόξου Εκκλησίας</vt:lpstr>
      <vt:lpstr>ΕΙΣΑΓΩΓΗ Προς την Αγίαν και Μεγάλην Σύνοδον της Ορθοδόξου Εκκλησίας</vt:lpstr>
      <vt:lpstr>ΕΙΣΑΓΩΓΗ Προς την Αγίαν και Μεγάλην Σύνοδον της Ορθοδόξου Εκκλησίας</vt:lpstr>
      <vt:lpstr>ΕΙΣΑΓΩΓΗ Προς την Αγίαν και Μεγάλην Σύνοδον της Ορθοδόξου Εκκλησίας</vt:lpstr>
      <vt:lpstr>ΕΙΣΑΓΩΓΗ Προς την Αγίαν και Μεγάλην Σύνοδον της Ορθοδόξου Εκκλησίας</vt:lpstr>
      <vt:lpstr>ΕΙΣΑΓΩΓΗ Προς την Αγίαν και Μεγάλην Σύνοδον της Ορθοδόξου Εκκλησίας</vt:lpstr>
      <vt:lpstr>ΕΙΣΑΓΩΓΗ Προς την Αγίαν και Μεγάλην Σύνοδον της Ορθοδόξου Εκκλησίας</vt:lpstr>
      <vt:lpstr>ΕΙΣΑΓΩΓΗ Προς την Αγίαν και Μεγάλην Σύνοδον της Ορθοδόξου Εκκλησίας</vt:lpstr>
      <vt:lpstr>ΕΙΣΑΓΩΓΗ Προς την Αγίαν και Μεγάλην Σύνοδον της Ορθοδόξου Εκκλησίας</vt:lpstr>
      <vt:lpstr>ΕΙΣΑΓΩΓΗ Προς την Αγίαν και Μεγάλην Σύνοδον της Ορθοδόξου Εκκλησίας</vt:lpstr>
      <vt:lpstr>ΕΙΣΑΓΩΓΗ Προς την Αγίαν και Μεγάλην Σύνοδον της Ορθοδόξου Εκκλησίας</vt:lpstr>
      <vt:lpstr>ΕΙΣΑΓΩΓΗ Προς την Αγίαν και Μεγάλην Σύνοδον της Ορθοδόξου Εκκλησίας</vt:lpstr>
      <vt:lpstr>ΕΙΣΑΓΩΓΗ Προς την Αγίαν και Μεγάλην Σύνοδον της Ορθοδόξου Εκκλησίας</vt:lpstr>
      <vt:lpstr>ΕΙΣΑΓΩΓΗ Προς την Αγίαν και Μεγάλην Σύνοδον της Ορθοδόξου Εκκλησίας</vt:lpstr>
      <vt:lpstr>ΕΙΣΑΓΩΓΗ Προς την Αγίαν και Μεγάλην Σύνοδον της Ορθοδόξου Εκκλησίας</vt:lpstr>
      <vt:lpstr>ΕΙΣΑΓΩΓΗ Προς την Αγίαν και Μεγάλην Σύνοδον της Ορθοδόξου Εκκλησίας</vt:lpstr>
      <vt:lpstr>ΕΙΣΑΓΩΓΗ Προς την Αγίαν και Μεγάλην Σύνοδον της Ορθοδόξου Εκκλησίας</vt:lpstr>
      <vt:lpstr>ΕΙΣΑΓΩΓΗ Προς την Αγίαν και Μεγάλην Σύνοδον της Ορθοδόξου Εκκλησίας</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MARIA KARAMPELIA</dc:creator>
  <cp:lastModifiedBy>MARIA KARAMPELIA</cp:lastModifiedBy>
  <cp:revision>2</cp:revision>
  <dcterms:created xsi:type="dcterms:W3CDTF">2026-10-15T06:43:29Z</dcterms:created>
  <dcterms:modified xsi:type="dcterms:W3CDTF">2026-10-16T08:55:06Z</dcterms:modified>
</cp:coreProperties>
</file>