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58"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C105B4-2598-4A26-BC5E-655A2310CCB1}" v="32" dt="2026-10-22T08:49:11.6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4660"/>
  </p:normalViewPr>
  <p:slideViewPr>
    <p:cSldViewPr snapToGrid="0">
      <p:cViewPr varScale="1">
        <p:scale>
          <a:sx n="100" d="100"/>
          <a:sy n="100" d="100"/>
        </p:scale>
        <p:origin x="115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undo custSel addSld modSld">
      <pc:chgData name="MARIA KARAMPELIA" userId="9dfcc2cac66bf474" providerId="LiveId" clId="{0FEA5FD1-C4E6-4F77-AB0B-A52281635803}" dt="2026-10-23T07:49:12.570" v="20953" actId="313"/>
      <pc:docMkLst>
        <pc:docMk/>
      </pc:docMkLst>
      <pc:sldChg chg="modSp mod">
        <pc:chgData name="MARIA KARAMPELIA" userId="9dfcc2cac66bf474" providerId="LiveId" clId="{0FEA5FD1-C4E6-4F77-AB0B-A52281635803}" dt="2026-10-23T06:27:04.471" v="20929" actId="20577"/>
        <pc:sldMkLst>
          <pc:docMk/>
          <pc:sldMk cId="2770054248" sldId="257"/>
        </pc:sldMkLst>
        <pc:spChg chg="mod">
          <ac:chgData name="MARIA KARAMPELIA" userId="9dfcc2cac66bf474" providerId="LiveId" clId="{0FEA5FD1-C4E6-4F77-AB0B-A52281635803}" dt="2026-10-23T06:27:04.471" v="20929" actId="20577"/>
          <ac:spMkLst>
            <pc:docMk/>
            <pc:sldMk cId="2770054248" sldId="257"/>
            <ac:spMk id="3" creationId="{27B45DDE-82C5-857D-4041-E9F382C51E06}"/>
          </ac:spMkLst>
        </pc:spChg>
      </pc:sldChg>
      <pc:sldChg chg="modSp mod">
        <pc:chgData name="MARIA KARAMPELIA" userId="9dfcc2cac66bf474" providerId="LiveId" clId="{0FEA5FD1-C4E6-4F77-AB0B-A52281635803}" dt="2026-10-23T07:31:02.180" v="20932" actId="20577"/>
        <pc:sldMkLst>
          <pc:docMk/>
          <pc:sldMk cId="1875013666" sldId="258"/>
        </pc:sldMkLst>
        <pc:spChg chg="mod">
          <ac:chgData name="MARIA KARAMPELIA" userId="9dfcc2cac66bf474" providerId="LiveId" clId="{0FEA5FD1-C4E6-4F77-AB0B-A52281635803}" dt="2026-10-21T16:40:33.469" v="59" actId="14100"/>
          <ac:spMkLst>
            <pc:docMk/>
            <pc:sldMk cId="1875013666" sldId="258"/>
            <ac:spMk id="2" creationId="{30769C9A-3865-7A9B-3C61-AE37CE259500}"/>
          </ac:spMkLst>
        </pc:spChg>
        <pc:spChg chg="mod">
          <ac:chgData name="MARIA KARAMPELIA" userId="9dfcc2cac66bf474" providerId="LiveId" clId="{0FEA5FD1-C4E6-4F77-AB0B-A52281635803}" dt="2026-10-23T07:31:02.180" v="20932" actId="20577"/>
          <ac:spMkLst>
            <pc:docMk/>
            <pc:sldMk cId="1875013666" sldId="258"/>
            <ac:spMk id="3" creationId="{515BA72A-E2FC-36AE-5AA8-C5F3BBB37A28}"/>
          </ac:spMkLst>
        </pc:spChg>
      </pc:sldChg>
      <pc:sldChg chg="modSp mod">
        <pc:chgData name="MARIA KARAMPELIA" userId="9dfcc2cac66bf474" providerId="LiveId" clId="{0FEA5FD1-C4E6-4F77-AB0B-A52281635803}" dt="2026-10-21T17:39:51.335" v="2349" actId="207"/>
        <pc:sldMkLst>
          <pc:docMk/>
          <pc:sldMk cId="2820141905" sldId="259"/>
        </pc:sldMkLst>
        <pc:spChg chg="mod">
          <ac:chgData name="MARIA KARAMPELIA" userId="9dfcc2cac66bf474" providerId="LiveId" clId="{0FEA5FD1-C4E6-4F77-AB0B-A52281635803}" dt="2026-10-21T16:44:15.847" v="126" actId="27636"/>
          <ac:spMkLst>
            <pc:docMk/>
            <pc:sldMk cId="2820141905" sldId="259"/>
            <ac:spMk id="2" creationId="{54D35287-15FA-5680-4D7D-98F10D47F2AD}"/>
          </ac:spMkLst>
        </pc:spChg>
        <pc:spChg chg="mod">
          <ac:chgData name="MARIA KARAMPELIA" userId="9dfcc2cac66bf474" providerId="LiveId" clId="{0FEA5FD1-C4E6-4F77-AB0B-A52281635803}" dt="2026-10-21T17:39:51.335" v="2349" actId="207"/>
          <ac:spMkLst>
            <pc:docMk/>
            <pc:sldMk cId="2820141905" sldId="259"/>
            <ac:spMk id="3" creationId="{923150C1-2FCC-E7EF-959A-1368142F8FBA}"/>
          </ac:spMkLst>
        </pc:spChg>
      </pc:sldChg>
      <pc:sldChg chg="modSp mod">
        <pc:chgData name="MARIA KARAMPELIA" userId="9dfcc2cac66bf474" providerId="LiveId" clId="{0FEA5FD1-C4E6-4F77-AB0B-A52281635803}" dt="2026-10-23T06:31:30.110" v="20930" actId="20577"/>
        <pc:sldMkLst>
          <pc:docMk/>
          <pc:sldMk cId="1043113497" sldId="260"/>
        </pc:sldMkLst>
        <pc:spChg chg="mod">
          <ac:chgData name="MARIA KARAMPELIA" userId="9dfcc2cac66bf474" providerId="LiveId" clId="{0FEA5FD1-C4E6-4F77-AB0B-A52281635803}" dt="2026-10-21T16:43:37.027" v="113" actId="27636"/>
          <ac:spMkLst>
            <pc:docMk/>
            <pc:sldMk cId="1043113497" sldId="260"/>
            <ac:spMk id="2" creationId="{77837011-2DE5-6B18-485F-0E46364874D5}"/>
          </ac:spMkLst>
        </pc:spChg>
        <pc:spChg chg="mod">
          <ac:chgData name="MARIA KARAMPELIA" userId="9dfcc2cac66bf474" providerId="LiveId" clId="{0FEA5FD1-C4E6-4F77-AB0B-A52281635803}" dt="2026-10-23T06:31:30.110" v="20930" actId="20577"/>
          <ac:spMkLst>
            <pc:docMk/>
            <pc:sldMk cId="1043113497" sldId="260"/>
            <ac:spMk id="3" creationId="{53E3C864-01E5-A3E8-3569-E3CB9B3C1586}"/>
          </ac:spMkLst>
        </pc:spChg>
      </pc:sldChg>
      <pc:sldChg chg="modSp mod">
        <pc:chgData name="MARIA KARAMPELIA" userId="9dfcc2cac66bf474" providerId="LiveId" clId="{0FEA5FD1-C4E6-4F77-AB0B-A52281635803}" dt="2026-10-21T18:09:13.740" v="4401"/>
        <pc:sldMkLst>
          <pc:docMk/>
          <pc:sldMk cId="3428298554" sldId="261"/>
        </pc:sldMkLst>
        <pc:spChg chg="mod">
          <ac:chgData name="MARIA KARAMPELIA" userId="9dfcc2cac66bf474" providerId="LiveId" clId="{0FEA5FD1-C4E6-4F77-AB0B-A52281635803}" dt="2026-10-21T16:42:58.725" v="102" actId="14100"/>
          <ac:spMkLst>
            <pc:docMk/>
            <pc:sldMk cId="3428298554" sldId="261"/>
            <ac:spMk id="2" creationId="{CF020EAB-9629-4E2D-D002-957902174D35}"/>
          </ac:spMkLst>
        </pc:spChg>
        <pc:spChg chg="mod">
          <ac:chgData name="MARIA KARAMPELIA" userId="9dfcc2cac66bf474" providerId="LiveId" clId="{0FEA5FD1-C4E6-4F77-AB0B-A52281635803}" dt="2026-10-21T18:09:13.740" v="4401"/>
          <ac:spMkLst>
            <pc:docMk/>
            <pc:sldMk cId="3428298554" sldId="261"/>
            <ac:spMk id="3" creationId="{BB2AA016-859D-AC24-F46F-5DCE08ADCE08}"/>
          </ac:spMkLst>
        </pc:spChg>
      </pc:sldChg>
      <pc:sldChg chg="modSp mod">
        <pc:chgData name="MARIA KARAMPELIA" userId="9dfcc2cac66bf474" providerId="LiveId" clId="{0FEA5FD1-C4E6-4F77-AB0B-A52281635803}" dt="2026-10-21T18:20:26.154" v="5394" actId="20577"/>
        <pc:sldMkLst>
          <pc:docMk/>
          <pc:sldMk cId="4266561350" sldId="262"/>
        </pc:sldMkLst>
        <pc:spChg chg="mod">
          <ac:chgData name="MARIA KARAMPELIA" userId="9dfcc2cac66bf474" providerId="LiveId" clId="{0FEA5FD1-C4E6-4F77-AB0B-A52281635803}" dt="2026-10-21T16:42:18.866" v="91" actId="27636"/>
          <ac:spMkLst>
            <pc:docMk/>
            <pc:sldMk cId="4266561350" sldId="262"/>
            <ac:spMk id="2" creationId="{0371104A-FFB3-BC77-C958-8F49F7A9F32D}"/>
          </ac:spMkLst>
        </pc:spChg>
        <pc:spChg chg="mod">
          <ac:chgData name="MARIA KARAMPELIA" userId="9dfcc2cac66bf474" providerId="LiveId" clId="{0FEA5FD1-C4E6-4F77-AB0B-A52281635803}" dt="2026-10-21T18:20:26.154" v="5394" actId="20577"/>
          <ac:spMkLst>
            <pc:docMk/>
            <pc:sldMk cId="4266561350" sldId="262"/>
            <ac:spMk id="3" creationId="{EE300AA5-2DB7-8BA9-D5F7-D6ECC75E754B}"/>
          </ac:spMkLst>
        </pc:spChg>
      </pc:sldChg>
      <pc:sldChg chg="modSp mod">
        <pc:chgData name="MARIA KARAMPELIA" userId="9dfcc2cac66bf474" providerId="LiveId" clId="{0FEA5FD1-C4E6-4F77-AB0B-A52281635803}" dt="2026-10-23T07:20:57.852" v="20931" actId="20577"/>
        <pc:sldMkLst>
          <pc:docMk/>
          <pc:sldMk cId="1236299257" sldId="263"/>
        </pc:sldMkLst>
        <pc:spChg chg="mod">
          <ac:chgData name="MARIA KARAMPELIA" userId="9dfcc2cac66bf474" providerId="LiveId" clId="{0FEA5FD1-C4E6-4F77-AB0B-A52281635803}" dt="2026-10-21T16:41:42.318" v="80" actId="14100"/>
          <ac:spMkLst>
            <pc:docMk/>
            <pc:sldMk cId="1236299257" sldId="263"/>
            <ac:spMk id="2" creationId="{8AA1087A-188A-1346-131B-0BBCD2FA0C29}"/>
          </ac:spMkLst>
        </pc:spChg>
        <pc:spChg chg="mod">
          <ac:chgData name="MARIA KARAMPELIA" userId="9dfcc2cac66bf474" providerId="LiveId" clId="{0FEA5FD1-C4E6-4F77-AB0B-A52281635803}" dt="2026-10-23T07:20:57.852" v="20931" actId="20577"/>
          <ac:spMkLst>
            <pc:docMk/>
            <pc:sldMk cId="1236299257" sldId="263"/>
            <ac:spMk id="3" creationId="{53FCCC70-446A-9366-FDAE-EA742A2CD3FC}"/>
          </ac:spMkLst>
        </pc:spChg>
      </pc:sldChg>
      <pc:sldChg chg="modSp mod">
        <pc:chgData name="MARIA KARAMPELIA" userId="9dfcc2cac66bf474" providerId="LiveId" clId="{0FEA5FD1-C4E6-4F77-AB0B-A52281635803}" dt="2026-10-21T20:03:55.772" v="7714" actId="27636"/>
        <pc:sldMkLst>
          <pc:docMk/>
          <pc:sldMk cId="1116394389" sldId="264"/>
        </pc:sldMkLst>
        <pc:spChg chg="mod">
          <ac:chgData name="MARIA KARAMPELIA" userId="9dfcc2cac66bf474" providerId="LiveId" clId="{0FEA5FD1-C4E6-4F77-AB0B-A52281635803}" dt="2026-10-21T16:41:08.185" v="70" actId="27636"/>
          <ac:spMkLst>
            <pc:docMk/>
            <pc:sldMk cId="1116394389" sldId="264"/>
            <ac:spMk id="2" creationId="{C3E12F98-3479-788F-3BC5-602BC9B655A2}"/>
          </ac:spMkLst>
        </pc:spChg>
        <pc:spChg chg="mod">
          <ac:chgData name="MARIA KARAMPELIA" userId="9dfcc2cac66bf474" providerId="LiveId" clId="{0FEA5FD1-C4E6-4F77-AB0B-A52281635803}" dt="2026-10-21T20:03:55.772" v="7714" actId="27636"/>
          <ac:spMkLst>
            <pc:docMk/>
            <pc:sldMk cId="1116394389" sldId="264"/>
            <ac:spMk id="3" creationId="{25CE1903-8474-67A8-392C-5B5AF2D3C35F}"/>
          </ac:spMkLst>
        </pc:spChg>
      </pc:sldChg>
      <pc:sldChg chg="modSp mod">
        <pc:chgData name="MARIA KARAMPELIA" userId="9dfcc2cac66bf474" providerId="LiveId" clId="{0FEA5FD1-C4E6-4F77-AB0B-A52281635803}" dt="2026-10-21T20:37:46.568" v="9973" actId="113"/>
        <pc:sldMkLst>
          <pc:docMk/>
          <pc:sldMk cId="2346858623" sldId="265"/>
        </pc:sldMkLst>
        <pc:spChg chg="mod">
          <ac:chgData name="MARIA KARAMPELIA" userId="9dfcc2cac66bf474" providerId="LiveId" clId="{0FEA5FD1-C4E6-4F77-AB0B-A52281635803}" dt="2026-10-21T16:40:00.931" v="49" actId="14100"/>
          <ac:spMkLst>
            <pc:docMk/>
            <pc:sldMk cId="2346858623" sldId="265"/>
            <ac:spMk id="2" creationId="{38D904FF-6CD2-BFAA-77B3-2CF4ACB5F13B}"/>
          </ac:spMkLst>
        </pc:spChg>
        <pc:spChg chg="mod">
          <ac:chgData name="MARIA KARAMPELIA" userId="9dfcc2cac66bf474" providerId="LiveId" clId="{0FEA5FD1-C4E6-4F77-AB0B-A52281635803}" dt="2026-10-21T20:37:46.568" v="9973" actId="113"/>
          <ac:spMkLst>
            <pc:docMk/>
            <pc:sldMk cId="2346858623" sldId="265"/>
            <ac:spMk id="3" creationId="{1BF5E4EA-87E9-2D2B-CC68-5F84DE4068F3}"/>
          </ac:spMkLst>
        </pc:spChg>
      </pc:sldChg>
      <pc:sldChg chg="modSp mod">
        <pc:chgData name="MARIA KARAMPELIA" userId="9dfcc2cac66bf474" providerId="LiveId" clId="{0FEA5FD1-C4E6-4F77-AB0B-A52281635803}" dt="2026-10-21T20:55:24.334" v="11513" actId="14100"/>
        <pc:sldMkLst>
          <pc:docMk/>
          <pc:sldMk cId="2356641594" sldId="266"/>
        </pc:sldMkLst>
        <pc:spChg chg="mod">
          <ac:chgData name="MARIA KARAMPELIA" userId="9dfcc2cac66bf474" providerId="LiveId" clId="{0FEA5FD1-C4E6-4F77-AB0B-A52281635803}" dt="2026-10-21T20:55:24.334" v="11513" actId="14100"/>
          <ac:spMkLst>
            <pc:docMk/>
            <pc:sldMk cId="2356641594" sldId="266"/>
            <ac:spMk id="2" creationId="{20A57FA2-4031-D5E1-5E60-852016FD8F17}"/>
          </ac:spMkLst>
        </pc:spChg>
        <pc:spChg chg="mod">
          <ac:chgData name="MARIA KARAMPELIA" userId="9dfcc2cac66bf474" providerId="LiveId" clId="{0FEA5FD1-C4E6-4F77-AB0B-A52281635803}" dt="2026-10-21T20:55:18.396" v="11512" actId="27636"/>
          <ac:spMkLst>
            <pc:docMk/>
            <pc:sldMk cId="2356641594" sldId="266"/>
            <ac:spMk id="3" creationId="{8B02D646-BD10-799C-2BF2-0C13CFF2BECF}"/>
          </ac:spMkLst>
        </pc:spChg>
      </pc:sldChg>
      <pc:sldChg chg="modSp mod">
        <pc:chgData name="MARIA KARAMPELIA" userId="9dfcc2cac66bf474" providerId="LiveId" clId="{0FEA5FD1-C4E6-4F77-AB0B-A52281635803}" dt="2026-10-21T21:16:21.459" v="12791" actId="11"/>
        <pc:sldMkLst>
          <pc:docMk/>
          <pc:sldMk cId="4290147224" sldId="267"/>
        </pc:sldMkLst>
        <pc:spChg chg="mod">
          <ac:chgData name="MARIA KARAMPELIA" userId="9dfcc2cac66bf474" providerId="LiveId" clId="{0FEA5FD1-C4E6-4F77-AB0B-A52281635803}" dt="2026-10-21T16:37:11.504" v="28" actId="14100"/>
          <ac:spMkLst>
            <pc:docMk/>
            <pc:sldMk cId="4290147224" sldId="267"/>
            <ac:spMk id="2" creationId="{EE57F185-5A14-B092-9B09-876873C50C1C}"/>
          </ac:spMkLst>
        </pc:spChg>
        <pc:spChg chg="mod">
          <ac:chgData name="MARIA KARAMPELIA" userId="9dfcc2cac66bf474" providerId="LiveId" clId="{0FEA5FD1-C4E6-4F77-AB0B-A52281635803}" dt="2026-10-21T21:16:21.459" v="12791" actId="11"/>
          <ac:spMkLst>
            <pc:docMk/>
            <pc:sldMk cId="4290147224" sldId="267"/>
            <ac:spMk id="3" creationId="{AD4D0551-7209-170A-ECF8-DDFAB1C4ACA0}"/>
          </ac:spMkLst>
        </pc:spChg>
      </pc:sldChg>
      <pc:sldChg chg="modSp mod">
        <pc:chgData name="MARIA KARAMPELIA" userId="9dfcc2cac66bf474" providerId="LiveId" clId="{0FEA5FD1-C4E6-4F77-AB0B-A52281635803}" dt="2026-10-21T21:34:38.966" v="14012" actId="207"/>
        <pc:sldMkLst>
          <pc:docMk/>
          <pc:sldMk cId="2317443120" sldId="268"/>
        </pc:sldMkLst>
        <pc:spChg chg="mod">
          <ac:chgData name="MARIA KARAMPELIA" userId="9dfcc2cac66bf474" providerId="LiveId" clId="{0FEA5FD1-C4E6-4F77-AB0B-A52281635803}" dt="2026-10-21T16:36:04.309" v="17" actId="27636"/>
          <ac:spMkLst>
            <pc:docMk/>
            <pc:sldMk cId="2317443120" sldId="268"/>
            <ac:spMk id="2" creationId="{EF190EF8-C792-098A-436F-B507AEEBC4A2}"/>
          </ac:spMkLst>
        </pc:spChg>
        <pc:spChg chg="mod">
          <ac:chgData name="MARIA KARAMPELIA" userId="9dfcc2cac66bf474" providerId="LiveId" clId="{0FEA5FD1-C4E6-4F77-AB0B-A52281635803}" dt="2026-10-21T21:34:38.966" v="14012" actId="207"/>
          <ac:spMkLst>
            <pc:docMk/>
            <pc:sldMk cId="2317443120" sldId="268"/>
            <ac:spMk id="3" creationId="{00528035-1611-83D2-328D-F17D0CB2B208}"/>
          </ac:spMkLst>
        </pc:spChg>
      </pc:sldChg>
      <pc:sldChg chg="modSp mod">
        <pc:chgData name="MARIA KARAMPELIA" userId="9dfcc2cac66bf474" providerId="LiveId" clId="{0FEA5FD1-C4E6-4F77-AB0B-A52281635803}" dt="2026-10-23T07:41:42.796" v="20951" actId="20577"/>
        <pc:sldMkLst>
          <pc:docMk/>
          <pc:sldMk cId="2927394056" sldId="269"/>
        </pc:sldMkLst>
        <pc:spChg chg="mod">
          <ac:chgData name="MARIA KARAMPELIA" userId="9dfcc2cac66bf474" providerId="LiveId" clId="{0FEA5FD1-C4E6-4F77-AB0B-A52281635803}" dt="2026-10-21T21:49:05.978" v="15232" actId="255"/>
          <ac:spMkLst>
            <pc:docMk/>
            <pc:sldMk cId="2927394056" sldId="269"/>
            <ac:spMk id="2" creationId="{3D9E8243-D211-396F-A4DA-B76B9B895CB4}"/>
          </ac:spMkLst>
        </pc:spChg>
        <pc:spChg chg="mod">
          <ac:chgData name="MARIA KARAMPELIA" userId="9dfcc2cac66bf474" providerId="LiveId" clId="{0FEA5FD1-C4E6-4F77-AB0B-A52281635803}" dt="2026-10-23T07:41:42.796" v="20951" actId="20577"/>
          <ac:spMkLst>
            <pc:docMk/>
            <pc:sldMk cId="2927394056" sldId="269"/>
            <ac:spMk id="3" creationId="{3434AF81-5325-7DE7-A879-DA4E572E7EF4}"/>
          </ac:spMkLst>
        </pc:spChg>
      </pc:sldChg>
      <pc:sldChg chg="modSp mod">
        <pc:chgData name="MARIA KARAMPELIA" userId="9dfcc2cac66bf474" providerId="LiveId" clId="{0FEA5FD1-C4E6-4F77-AB0B-A52281635803}" dt="2026-10-21T21:58:37.503" v="15791" actId="12"/>
        <pc:sldMkLst>
          <pc:docMk/>
          <pc:sldMk cId="3897205694" sldId="270"/>
        </pc:sldMkLst>
        <pc:spChg chg="mod">
          <ac:chgData name="MARIA KARAMPELIA" userId="9dfcc2cac66bf474" providerId="LiveId" clId="{0FEA5FD1-C4E6-4F77-AB0B-A52281635803}" dt="2026-10-21T21:58:37.503" v="15791" actId="12"/>
          <ac:spMkLst>
            <pc:docMk/>
            <pc:sldMk cId="3897205694" sldId="270"/>
            <ac:spMk id="3" creationId="{4784E440-5075-513F-D098-81B17F877E53}"/>
          </ac:spMkLst>
        </pc:spChg>
      </pc:sldChg>
      <pc:sldChg chg="modSp new mod">
        <pc:chgData name="MARIA KARAMPELIA" userId="9dfcc2cac66bf474" providerId="LiveId" clId="{0FEA5FD1-C4E6-4F77-AB0B-A52281635803}" dt="2026-10-23T07:42:59.092" v="20952" actId="20577"/>
        <pc:sldMkLst>
          <pc:docMk/>
          <pc:sldMk cId="1277717442" sldId="271"/>
        </pc:sldMkLst>
        <pc:spChg chg="mod">
          <ac:chgData name="MARIA KARAMPELIA" userId="9dfcc2cac66bf474" providerId="LiveId" clId="{0FEA5FD1-C4E6-4F77-AB0B-A52281635803}" dt="2026-10-22T08:07:16.716" v="15804" actId="14100"/>
          <ac:spMkLst>
            <pc:docMk/>
            <pc:sldMk cId="1277717442" sldId="271"/>
            <ac:spMk id="2" creationId="{46A25987-824F-D6B3-94EB-FF7BFF31D1CB}"/>
          </ac:spMkLst>
        </pc:spChg>
        <pc:spChg chg="mod">
          <ac:chgData name="MARIA KARAMPELIA" userId="9dfcc2cac66bf474" providerId="LiveId" clId="{0FEA5FD1-C4E6-4F77-AB0B-A52281635803}" dt="2026-10-23T07:42:59.092" v="20952" actId="20577"/>
          <ac:spMkLst>
            <pc:docMk/>
            <pc:sldMk cId="1277717442" sldId="271"/>
            <ac:spMk id="3" creationId="{E8E6C1AB-7B53-21EC-F82B-045C1999CEDA}"/>
          </ac:spMkLst>
        </pc:spChg>
      </pc:sldChg>
      <pc:sldChg chg="modSp new mod">
        <pc:chgData name="MARIA KARAMPELIA" userId="9dfcc2cac66bf474" providerId="LiveId" clId="{0FEA5FD1-C4E6-4F77-AB0B-A52281635803}" dt="2026-10-22T08:34:27.722" v="17687" actId="12"/>
        <pc:sldMkLst>
          <pc:docMk/>
          <pc:sldMk cId="4168273351" sldId="272"/>
        </pc:sldMkLst>
        <pc:spChg chg="mod">
          <ac:chgData name="MARIA KARAMPELIA" userId="9dfcc2cac66bf474" providerId="LiveId" clId="{0FEA5FD1-C4E6-4F77-AB0B-A52281635803}" dt="2026-10-22T08:07:59.990" v="15818" actId="27636"/>
          <ac:spMkLst>
            <pc:docMk/>
            <pc:sldMk cId="4168273351" sldId="272"/>
            <ac:spMk id="2" creationId="{659BF8EE-CE83-626D-8590-5E761EFF62E5}"/>
          </ac:spMkLst>
        </pc:spChg>
        <pc:spChg chg="mod">
          <ac:chgData name="MARIA KARAMPELIA" userId="9dfcc2cac66bf474" providerId="LiveId" clId="{0FEA5FD1-C4E6-4F77-AB0B-A52281635803}" dt="2026-10-22T08:34:27.722" v="17687" actId="12"/>
          <ac:spMkLst>
            <pc:docMk/>
            <pc:sldMk cId="4168273351" sldId="272"/>
            <ac:spMk id="3" creationId="{9C3736DC-19DE-DF71-C030-3C8B1BE9B8BF}"/>
          </ac:spMkLst>
        </pc:spChg>
      </pc:sldChg>
      <pc:sldChg chg="modSp new mod">
        <pc:chgData name="MARIA KARAMPELIA" userId="9dfcc2cac66bf474" providerId="LiveId" clId="{0FEA5FD1-C4E6-4F77-AB0B-A52281635803}" dt="2026-10-22T08:47:54.362" v="18768" actId="12"/>
        <pc:sldMkLst>
          <pc:docMk/>
          <pc:sldMk cId="2652994139" sldId="273"/>
        </pc:sldMkLst>
        <pc:spChg chg="mod">
          <ac:chgData name="MARIA KARAMPELIA" userId="9dfcc2cac66bf474" providerId="LiveId" clId="{0FEA5FD1-C4E6-4F77-AB0B-A52281635803}" dt="2026-10-22T08:08:39.900" v="15830" actId="14100"/>
          <ac:spMkLst>
            <pc:docMk/>
            <pc:sldMk cId="2652994139" sldId="273"/>
            <ac:spMk id="2" creationId="{050A806D-123B-ED76-4A1D-0069DFA1DDFE}"/>
          </ac:spMkLst>
        </pc:spChg>
        <pc:spChg chg="mod">
          <ac:chgData name="MARIA KARAMPELIA" userId="9dfcc2cac66bf474" providerId="LiveId" clId="{0FEA5FD1-C4E6-4F77-AB0B-A52281635803}" dt="2026-10-22T08:47:54.362" v="18768" actId="12"/>
          <ac:spMkLst>
            <pc:docMk/>
            <pc:sldMk cId="2652994139" sldId="273"/>
            <ac:spMk id="3" creationId="{3CAE0118-A5A3-B9D9-4E18-D4D6BB3E5237}"/>
          </ac:spMkLst>
        </pc:spChg>
      </pc:sldChg>
      <pc:sldChg chg="modSp new mod">
        <pc:chgData name="MARIA KARAMPELIA" userId="9dfcc2cac66bf474" providerId="LiveId" clId="{0FEA5FD1-C4E6-4F77-AB0B-A52281635803}" dt="2026-10-22T08:56:22.254" v="19639" actId="12"/>
        <pc:sldMkLst>
          <pc:docMk/>
          <pc:sldMk cId="2375122999" sldId="274"/>
        </pc:sldMkLst>
        <pc:spChg chg="mod">
          <ac:chgData name="MARIA KARAMPELIA" userId="9dfcc2cac66bf474" providerId="LiveId" clId="{0FEA5FD1-C4E6-4F77-AB0B-A52281635803}" dt="2026-10-22T08:10:00.168" v="15854" actId="14100"/>
          <ac:spMkLst>
            <pc:docMk/>
            <pc:sldMk cId="2375122999" sldId="274"/>
            <ac:spMk id="2" creationId="{76D62AC5-F6F2-C49B-53C5-7A6B7BB60703}"/>
          </ac:spMkLst>
        </pc:spChg>
        <pc:spChg chg="mod">
          <ac:chgData name="MARIA KARAMPELIA" userId="9dfcc2cac66bf474" providerId="LiveId" clId="{0FEA5FD1-C4E6-4F77-AB0B-A52281635803}" dt="2026-10-22T08:56:22.254" v="19639" actId="12"/>
          <ac:spMkLst>
            <pc:docMk/>
            <pc:sldMk cId="2375122999" sldId="274"/>
            <ac:spMk id="3" creationId="{5ECE1DBB-A46A-7A4E-1648-743094F07907}"/>
          </ac:spMkLst>
        </pc:spChg>
      </pc:sldChg>
      <pc:sldChg chg="modSp new mod">
        <pc:chgData name="MARIA KARAMPELIA" userId="9dfcc2cac66bf474" providerId="LiveId" clId="{0FEA5FD1-C4E6-4F77-AB0B-A52281635803}" dt="2026-10-23T07:49:12.570" v="20953" actId="313"/>
        <pc:sldMkLst>
          <pc:docMk/>
          <pc:sldMk cId="3505733361" sldId="275"/>
        </pc:sldMkLst>
        <pc:spChg chg="mod">
          <ac:chgData name="MARIA KARAMPELIA" userId="9dfcc2cac66bf474" providerId="LiveId" clId="{0FEA5FD1-C4E6-4F77-AB0B-A52281635803}" dt="2026-10-22T09:10:38.931" v="20925" actId="27636"/>
          <ac:spMkLst>
            <pc:docMk/>
            <pc:sldMk cId="3505733361" sldId="275"/>
            <ac:spMk id="2" creationId="{B1FC6847-7474-384A-4C8B-DBC1B5E070F5}"/>
          </ac:spMkLst>
        </pc:spChg>
        <pc:spChg chg="mod">
          <ac:chgData name="MARIA KARAMPELIA" userId="9dfcc2cac66bf474" providerId="LiveId" clId="{0FEA5FD1-C4E6-4F77-AB0B-A52281635803}" dt="2026-10-23T07:49:12.570" v="20953" actId="313"/>
          <ac:spMkLst>
            <pc:docMk/>
            <pc:sldMk cId="3505733361" sldId="275"/>
            <ac:spMk id="3" creationId="{58BD66C2-A17F-CE74-8896-7A5D9C6FAED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E1B3A7-C455-2C88-E6B1-C41DD5F77172}"/>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B799E772-C794-9744-F886-A59311330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EB9DF398-A63C-A173-1EF3-C967D439FDEF}"/>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5" name="Θέση υποσέλιδου 4">
            <a:extLst>
              <a:ext uri="{FF2B5EF4-FFF2-40B4-BE49-F238E27FC236}">
                <a16:creationId xmlns:a16="http://schemas.microsoft.com/office/drawing/2014/main" id="{EA1A5974-6647-7AFB-5369-392A2F7C40F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440FD0B-0DA1-F78A-AFB6-B0626571C8D1}"/>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2643024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72CB84-6073-9A58-CD03-C6986548C35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928810B-BBEE-7D92-24E6-B8894E52E4E3}"/>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92A02C1-7926-8481-F305-7F349F2E7EEC}"/>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5" name="Θέση υποσέλιδου 4">
            <a:extLst>
              <a:ext uri="{FF2B5EF4-FFF2-40B4-BE49-F238E27FC236}">
                <a16:creationId xmlns:a16="http://schemas.microsoft.com/office/drawing/2014/main" id="{EE29551A-F707-E06F-33F0-3101BF826E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BE51213-FF7C-154B-4263-710CDBA396D9}"/>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2137652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7432F5A-28AA-0688-2385-C708AA204656}"/>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566411F-10B9-B794-346F-6EC18F3394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ED6F5FDB-DB38-E06A-5ECB-0CF531CC0407}"/>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5" name="Θέση υποσέλιδου 4">
            <a:extLst>
              <a:ext uri="{FF2B5EF4-FFF2-40B4-BE49-F238E27FC236}">
                <a16:creationId xmlns:a16="http://schemas.microsoft.com/office/drawing/2014/main" id="{95619CA3-431B-7194-F027-8EE55E765CA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D010B60-DD12-BC8A-AEF5-4FF53172F93A}"/>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56381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CE9151-7077-7CB1-8A1B-5DFBCD2A1A1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E855C06-315D-7F51-8EF5-0797E1049330}"/>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0E48882A-BB67-7011-9450-43C1D57B77A4}"/>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92952FBD-7181-3CE9-D58D-2DD5805ECE12}"/>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6" name="Θέση υποσέλιδου 5">
            <a:extLst>
              <a:ext uri="{FF2B5EF4-FFF2-40B4-BE49-F238E27FC236}">
                <a16:creationId xmlns:a16="http://schemas.microsoft.com/office/drawing/2014/main" id="{1E4D4512-1E20-131F-C8AA-6E21B51BE2C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BDCFE49-B5DD-11FF-9C63-5EEA4A06DCB7}"/>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1039917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9CE4B3-DDBC-1DDA-336F-8A392ABD4335}"/>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182CA8C-6739-F992-67B0-4EA8A6A7E2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F023DE25-157B-C63C-F9BB-CA0602771549}"/>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995CE594-E4CB-6277-BBD5-B5209B1359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DFF8292D-5C43-1B2B-F0D7-DB7CE45A2717}"/>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1DB7108A-41C2-509C-997A-A2C6ABCB1592}"/>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8" name="Θέση υποσέλιδου 7">
            <a:extLst>
              <a:ext uri="{FF2B5EF4-FFF2-40B4-BE49-F238E27FC236}">
                <a16:creationId xmlns:a16="http://schemas.microsoft.com/office/drawing/2014/main" id="{6A0E3FAE-559A-7013-CC9C-2B04EA9FAEA6}"/>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46C9297-D23E-4CEE-114C-15B661E73AE0}"/>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2440459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A76118-EE90-8A70-067E-ED8C8142C34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4F9D0C03-53B5-1761-93D4-059A6AF29285}"/>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4" name="Θέση υποσέλιδου 3">
            <a:extLst>
              <a:ext uri="{FF2B5EF4-FFF2-40B4-BE49-F238E27FC236}">
                <a16:creationId xmlns:a16="http://schemas.microsoft.com/office/drawing/2014/main" id="{8F605C22-CA31-B1C6-78D1-86B54313E0CF}"/>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D52CF2BF-B2CE-69A6-0823-AEDD8BCEC236}"/>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2149348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2B25253-B3EC-2D8C-D456-6C928D46DAED}"/>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3" name="Θέση υποσέλιδου 2">
            <a:extLst>
              <a:ext uri="{FF2B5EF4-FFF2-40B4-BE49-F238E27FC236}">
                <a16:creationId xmlns:a16="http://schemas.microsoft.com/office/drawing/2014/main" id="{89EC29A4-D9E9-0F3B-77BA-8BDC3A563EE4}"/>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9102526-9A2E-A9EB-C9A9-3A3F32501004}"/>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1908684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363FC6-F7B3-501B-202E-516A5CA0E9F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5166CED-17E8-8354-A9BF-597249BAD6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CDCA8FE8-4DAB-C681-2E72-DAF2E4F547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CBF83F4A-93FF-B464-6B70-9EB6EEAEAE34}"/>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6" name="Θέση υποσέλιδου 5">
            <a:extLst>
              <a:ext uri="{FF2B5EF4-FFF2-40B4-BE49-F238E27FC236}">
                <a16:creationId xmlns:a16="http://schemas.microsoft.com/office/drawing/2014/main" id="{26177CE3-58DD-ED8B-9FF9-15867A9E6C7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707D40E-C0E3-5738-7F13-F63E51847E9B}"/>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3349950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DB6790-CC35-98DF-5365-C8C66430EA43}"/>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08A30732-AEF2-7264-67D4-FEA854DCEA80}"/>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740892A8-398B-C22B-2C68-31B2F9578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661E4F6-EE24-DA67-A1A8-B0F4BA48AA37}"/>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6" name="Θέση υποσέλιδου 5">
            <a:extLst>
              <a:ext uri="{FF2B5EF4-FFF2-40B4-BE49-F238E27FC236}">
                <a16:creationId xmlns:a16="http://schemas.microsoft.com/office/drawing/2014/main" id="{D99EDD0A-DB33-8792-0A75-5E5DE11B81B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E635F8E0-F4DC-621A-2137-0A2959FCEB19}"/>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3352349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A63891-AB1D-DF55-DDC1-8E82959EEBB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BCE155F-846D-2C7E-AC8B-9569047DA659}"/>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7450B08-8706-72CB-307D-97DF4A1C69E6}"/>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5" name="Θέση υποσέλιδου 4">
            <a:extLst>
              <a:ext uri="{FF2B5EF4-FFF2-40B4-BE49-F238E27FC236}">
                <a16:creationId xmlns:a16="http://schemas.microsoft.com/office/drawing/2014/main" id="{F3FAEA8A-8387-9427-DF15-51EDE97069A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79F7FFC-BFA5-9C16-B4E5-79A0A4FA3917}"/>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229188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7F2EFC9-8DFC-1310-0C02-D3B1268DEB3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533E65DF-D3FF-2B7B-1C38-2F51C3328005}"/>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CDD01EE-AFF5-5C8F-6E4B-4AF55AA67508}"/>
              </a:ext>
            </a:extLst>
          </p:cNvPr>
          <p:cNvSpPr>
            <a:spLocks noGrp="1"/>
          </p:cNvSpPr>
          <p:nvPr>
            <p:ph type="dt" sz="half" idx="10"/>
          </p:nvPr>
        </p:nvSpPr>
        <p:spPr/>
        <p:txBody>
          <a:bodyPr/>
          <a:lstStyle/>
          <a:p>
            <a:fld id="{D0D78137-250A-442A-8B64-3E9191DB8E6B}" type="datetimeFigureOut">
              <a:rPr lang="el-GR" smtClean="0"/>
              <a:t>23/10/2026</a:t>
            </a:fld>
            <a:endParaRPr lang="el-GR"/>
          </a:p>
        </p:txBody>
      </p:sp>
      <p:sp>
        <p:nvSpPr>
          <p:cNvPr id="5" name="Θέση υποσέλιδου 4">
            <a:extLst>
              <a:ext uri="{FF2B5EF4-FFF2-40B4-BE49-F238E27FC236}">
                <a16:creationId xmlns:a16="http://schemas.microsoft.com/office/drawing/2014/main" id="{429A09CC-734B-EDF6-33DC-16674650B96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1A5CF22-435B-6112-ACE3-AF1D116884EA}"/>
              </a:ext>
            </a:extLst>
          </p:cNvPr>
          <p:cNvSpPr>
            <a:spLocks noGrp="1"/>
          </p:cNvSpPr>
          <p:nvPr>
            <p:ph type="sldNum" sz="quarter" idx="12"/>
          </p:nvPr>
        </p:nvSpPr>
        <p:spPr/>
        <p:txBody>
          <a:bodyPr/>
          <a:lstStyle/>
          <a:p>
            <a:fld id="{D84ECA49-3260-497B-A979-8BFAC777113E}" type="slidenum">
              <a:rPr lang="el-GR" smtClean="0"/>
              <a:t>‹#›</a:t>
            </a:fld>
            <a:endParaRPr lang="el-GR"/>
          </a:p>
        </p:txBody>
      </p:sp>
    </p:spTree>
    <p:extLst>
      <p:ext uri="{BB962C8B-B14F-4D97-AF65-F5344CB8AC3E}">
        <p14:creationId xmlns:p14="http://schemas.microsoft.com/office/powerpoint/2010/main" val="1605559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7C71D3BB-23D1-B86D-CAE1-59F2BFE3CD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89E29D-CEB3-E7B7-DD6E-6424AE1A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1557A1-1A55-25B4-C8EB-5BC77043A2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D78137-250A-442A-8B64-3E9191DB8E6B}" type="datetimeFigureOut">
              <a:rPr lang="el-GR" smtClean="0"/>
              <a:t>23/10/2026</a:t>
            </a:fld>
            <a:endParaRPr lang="el-GR"/>
          </a:p>
        </p:txBody>
      </p:sp>
      <p:sp>
        <p:nvSpPr>
          <p:cNvPr id="5" name="Θέση υποσέλιδου 4">
            <a:extLst>
              <a:ext uri="{FF2B5EF4-FFF2-40B4-BE49-F238E27FC236}">
                <a16:creationId xmlns:a16="http://schemas.microsoft.com/office/drawing/2014/main" id="{F031C665-799C-2D4C-FC9D-147E6C3070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C878997-BEDF-713E-74D7-0696271BFA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4ECA49-3260-497B-A979-8BFAC777113E}" type="slidenum">
              <a:rPr lang="el-GR" smtClean="0"/>
              <a:t>‹#›</a:t>
            </a:fld>
            <a:endParaRPr lang="el-GR"/>
          </a:p>
        </p:txBody>
      </p:sp>
    </p:spTree>
    <p:extLst>
      <p:ext uri="{BB962C8B-B14F-4D97-AF65-F5344CB8AC3E}">
        <p14:creationId xmlns:p14="http://schemas.microsoft.com/office/powerpoint/2010/main" val="1983909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3E9D6A-5638-058F-728C-022427D01D34}"/>
              </a:ext>
            </a:extLst>
          </p:cNvPr>
          <p:cNvSpPr>
            <a:spLocks noGrp="1"/>
          </p:cNvSpPr>
          <p:nvPr>
            <p:ph type="ctrTitle"/>
          </p:nvPr>
        </p:nvSpPr>
        <p:spPr>
          <a:xfrm>
            <a:off x="-1" y="-190500"/>
            <a:ext cx="12125325" cy="5276849"/>
          </a:xfrm>
        </p:spPr>
        <p:txBody>
          <a:bodyPr>
            <a:normAutofit/>
          </a:bodyPr>
          <a:lstStyle/>
          <a:p>
            <a:r>
              <a:rPr lang="el-GR" sz="4800" b="1" dirty="0"/>
              <a:t>Ενοριακή διοίκηση και οργάνωση</a:t>
            </a:r>
            <a:br>
              <a:rPr lang="el-GR" sz="4800" dirty="0"/>
            </a:br>
            <a:r>
              <a:rPr lang="el-GR" sz="4800" dirty="0">
                <a:solidFill>
                  <a:srgbClr val="FF0000"/>
                </a:solidFill>
              </a:rPr>
              <a:t>Από το βιβλίο του </a:t>
            </a:r>
            <a:r>
              <a:rPr lang="el-GR" sz="4800" dirty="0" err="1">
                <a:solidFill>
                  <a:srgbClr val="FF0000"/>
                </a:solidFill>
              </a:rPr>
              <a:t>μητροπολίτου</a:t>
            </a:r>
            <a:r>
              <a:rPr lang="el-GR" sz="4800" dirty="0">
                <a:solidFill>
                  <a:srgbClr val="FF0000"/>
                </a:solidFill>
              </a:rPr>
              <a:t> Μεσσηνίας κ.κ. Χρυσοστόμου Σαββάτου, </a:t>
            </a:r>
            <a:r>
              <a:rPr lang="el-GR" sz="4800" i="1" dirty="0">
                <a:solidFill>
                  <a:srgbClr val="FF0000"/>
                </a:solidFill>
              </a:rPr>
              <a:t>Η Αγία και Μεγάλη Σύνοδος της Ορθοδόξου Εκκλησίας </a:t>
            </a:r>
            <a:r>
              <a:rPr lang="el-GR" sz="4800" i="1" dirty="0" err="1">
                <a:solidFill>
                  <a:srgbClr val="FF0000"/>
                </a:solidFill>
              </a:rPr>
              <a:t>έκφρασις</a:t>
            </a:r>
            <a:r>
              <a:rPr lang="el-GR" sz="4800" i="1" dirty="0">
                <a:solidFill>
                  <a:srgbClr val="FF0000"/>
                </a:solidFill>
              </a:rPr>
              <a:t> της συνοδικής αυτοσυνειδησίας της Ορθοδόξου Εκκλησίας</a:t>
            </a:r>
            <a:r>
              <a:rPr lang="el-GR" sz="4800" dirty="0">
                <a:solidFill>
                  <a:srgbClr val="FF0000"/>
                </a:solidFill>
              </a:rPr>
              <a:t>, Αθήνα 2017, σσ. 75-94</a:t>
            </a:r>
            <a:endParaRPr lang="el-GR" sz="4800" dirty="0"/>
          </a:p>
        </p:txBody>
      </p:sp>
      <p:sp>
        <p:nvSpPr>
          <p:cNvPr id="3" name="Υπότιτλος 2">
            <a:extLst>
              <a:ext uri="{FF2B5EF4-FFF2-40B4-BE49-F238E27FC236}">
                <a16:creationId xmlns:a16="http://schemas.microsoft.com/office/drawing/2014/main" id="{23DA90A2-8A6F-5ACF-743E-6EB79C14CB23}"/>
              </a:ext>
            </a:extLst>
          </p:cNvPr>
          <p:cNvSpPr>
            <a:spLocks noGrp="1"/>
          </p:cNvSpPr>
          <p:nvPr>
            <p:ph type="subTitle" idx="1"/>
          </p:nvPr>
        </p:nvSpPr>
        <p:spPr>
          <a:xfrm>
            <a:off x="1628775" y="5202238"/>
            <a:ext cx="9144000" cy="1655762"/>
          </a:xfrm>
        </p:spPr>
        <p:txBody>
          <a:bodyPr>
            <a:normAutofit/>
          </a:bodyPr>
          <a:lstStyle/>
          <a:p>
            <a:r>
              <a:rPr lang="el-GR" dirty="0"/>
              <a:t>ΜΑΡΙΑ ΚΑΡΑΜΠΕΛΙΑ</a:t>
            </a:r>
          </a:p>
          <a:p>
            <a:r>
              <a:rPr lang="el-GR" dirty="0"/>
              <a:t>Ε΄ ΞΑΜΗΝΟ</a:t>
            </a:r>
          </a:p>
          <a:p>
            <a:r>
              <a:rPr lang="el-GR" dirty="0"/>
              <a:t>ΑΕΑΑ</a:t>
            </a:r>
          </a:p>
        </p:txBody>
      </p:sp>
    </p:spTree>
    <p:extLst>
      <p:ext uri="{BB962C8B-B14F-4D97-AF65-F5344CB8AC3E}">
        <p14:creationId xmlns:p14="http://schemas.microsoft.com/office/powerpoint/2010/main" val="1641579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B2B927-4794-D2EA-7A15-E51D45A88A33}"/>
              </a:ext>
            </a:extLst>
          </p:cNvPr>
          <p:cNvSpPr>
            <a:spLocks noGrp="1"/>
          </p:cNvSpPr>
          <p:nvPr>
            <p:ph type="title"/>
          </p:nvPr>
        </p:nvSpPr>
        <p:spPr>
          <a:xfrm>
            <a:off x="0" y="18256"/>
            <a:ext cx="12192000" cy="662782"/>
          </a:xfrm>
        </p:spPr>
        <p:txBody>
          <a:bodyPr>
            <a:no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p>
        </p:txBody>
      </p:sp>
      <p:sp>
        <p:nvSpPr>
          <p:cNvPr id="3" name="Θέση περιεχομένου 2">
            <a:extLst>
              <a:ext uri="{FF2B5EF4-FFF2-40B4-BE49-F238E27FC236}">
                <a16:creationId xmlns:a16="http://schemas.microsoft.com/office/drawing/2014/main" id="{27B45DDE-82C5-857D-4041-E9F382C51E06}"/>
              </a:ext>
            </a:extLst>
          </p:cNvPr>
          <p:cNvSpPr>
            <a:spLocks noGrp="1"/>
          </p:cNvSpPr>
          <p:nvPr>
            <p:ph idx="1"/>
          </p:nvPr>
        </p:nvSpPr>
        <p:spPr>
          <a:xfrm>
            <a:off x="0" y="790574"/>
            <a:ext cx="12192000" cy="6049169"/>
          </a:xfrm>
        </p:spPr>
        <p:txBody>
          <a:bodyPr>
            <a:normAutofit fontScale="92500"/>
          </a:bodyPr>
          <a:lstStyle/>
          <a:p>
            <a:r>
              <a:rPr lang="el-GR" dirty="0"/>
              <a:t>Τα ζήτημα για τον χαρακτήρα της Αγίας και Μεγάλης Συνόδου της Ορθοδόξου Εκκλησίας προκαλεί το ενδιαφέρον των θεολόγων. Η κριτική που αναπτύχθηκε για το ζήτημα αυτό (θετική και αρνητική), καθώς και η συζήτηση που έχει λάβει χώρα, επιβεβαιώνει την ιδιαιτερότητα του όλου εγχειρήματος και τη διαχρονικότητά του. </a:t>
            </a:r>
          </a:p>
          <a:p>
            <a:r>
              <a:rPr lang="el-GR" dirty="0"/>
              <a:t>Ήδη από το 1970 ο Μητροπολίτης Μύρων (μετά ταύτα Γέρων Εφέσου) Χρυσόστομος Κωνσταντινίδης έθεσε το εξής ερώτημα: «</a:t>
            </a:r>
            <a:r>
              <a:rPr lang="el-GR" i="1" dirty="0"/>
              <a:t>Τίς ὁ </a:t>
            </a:r>
            <a:r>
              <a:rPr lang="el-GR" i="1" dirty="0" err="1"/>
              <a:t>χαρκτὴρ</a:t>
            </a:r>
            <a:r>
              <a:rPr lang="el-GR" i="1" dirty="0"/>
              <a:t> τῆς </a:t>
            </a:r>
            <a:r>
              <a:rPr lang="el-GR" i="1" dirty="0" err="1"/>
              <a:t>ὑπὸ</a:t>
            </a:r>
            <a:r>
              <a:rPr lang="el-GR" i="1" dirty="0"/>
              <a:t> </a:t>
            </a:r>
            <a:r>
              <a:rPr lang="el-GR" i="1" dirty="0" err="1"/>
              <a:t>μελέτην</a:t>
            </a:r>
            <a:r>
              <a:rPr lang="el-GR" i="1" dirty="0"/>
              <a:t> καὶ </a:t>
            </a:r>
            <a:r>
              <a:rPr lang="el-GR" i="1" dirty="0" err="1"/>
              <a:t>σύγκλησιν</a:t>
            </a:r>
            <a:r>
              <a:rPr lang="el-GR" i="1" dirty="0"/>
              <a:t> Μεγάλης καὶ </a:t>
            </a:r>
            <a:r>
              <a:rPr lang="el-GR" i="1" dirty="0" err="1"/>
              <a:t>Οἰκουμενικῆς</a:t>
            </a:r>
            <a:r>
              <a:rPr lang="el-GR" i="1" dirty="0"/>
              <a:t> Συνόδου</a:t>
            </a:r>
            <a:r>
              <a:rPr lang="el-GR" dirty="0"/>
              <a:t>;» και προσπάθησε να απαντήσει στηριζόμενος σε θέσεις, που είχαν καταθέσει οι Ορθόδοξες Εκκλησίες. Και συνεχίζει το ερώτημα: «</a:t>
            </a:r>
            <a:r>
              <a:rPr lang="el-GR" i="1" dirty="0" err="1"/>
              <a:t>Ἐὰν</a:t>
            </a:r>
            <a:r>
              <a:rPr lang="el-GR" i="1" dirty="0"/>
              <a:t> </a:t>
            </a:r>
            <a:r>
              <a:rPr lang="el-GR" i="1" dirty="0" err="1"/>
              <a:t>δὲν</a:t>
            </a:r>
            <a:r>
              <a:rPr lang="el-GR" i="1" dirty="0"/>
              <a:t> </a:t>
            </a:r>
            <a:r>
              <a:rPr lang="el-GR" i="1" dirty="0" err="1"/>
              <a:t>ἀποκαλοῦμεν</a:t>
            </a:r>
            <a:r>
              <a:rPr lang="el-GR" i="1" dirty="0"/>
              <a:t> τὴν </a:t>
            </a:r>
            <a:r>
              <a:rPr lang="el-GR" i="1" dirty="0" err="1"/>
              <a:t>Σύνοδον</a:t>
            </a:r>
            <a:r>
              <a:rPr lang="el-GR" i="1" dirty="0"/>
              <a:t> </a:t>
            </a:r>
            <a:r>
              <a:rPr lang="en-US" i="1" dirty="0"/>
              <a:t>“</a:t>
            </a:r>
            <a:r>
              <a:rPr lang="el-GR" i="1" dirty="0" err="1"/>
              <a:t>Οἰκουμενικήν</a:t>
            </a:r>
            <a:r>
              <a:rPr lang="en-US" i="1" dirty="0"/>
              <a:t>”</a:t>
            </a:r>
            <a:r>
              <a:rPr lang="el-GR" i="1" dirty="0"/>
              <a:t>, ἀλλὰ </a:t>
            </a:r>
            <a:r>
              <a:rPr lang="el-GR" i="1" dirty="0" err="1"/>
              <a:t>ἁπλῶς</a:t>
            </a:r>
            <a:r>
              <a:rPr lang="el-GR" i="1" dirty="0"/>
              <a:t> </a:t>
            </a:r>
            <a:r>
              <a:rPr lang="en-US" i="1" dirty="0"/>
              <a:t>“</a:t>
            </a:r>
            <a:r>
              <a:rPr lang="el-GR" i="1" dirty="0" err="1"/>
              <a:t>Ἁγίαν</a:t>
            </a:r>
            <a:r>
              <a:rPr lang="el-GR" i="1" dirty="0"/>
              <a:t> καὶ </a:t>
            </a:r>
            <a:r>
              <a:rPr lang="el-GR" i="1" dirty="0" err="1"/>
              <a:t>Μεγάλην</a:t>
            </a:r>
            <a:r>
              <a:rPr lang="en-US" i="1" dirty="0"/>
              <a:t>”</a:t>
            </a:r>
            <a:r>
              <a:rPr lang="el-GR" i="1" dirty="0"/>
              <a:t>, τίς </a:t>
            </a:r>
            <a:r>
              <a:rPr lang="el-GR" i="1" dirty="0" err="1"/>
              <a:t>λοιπὸν</a:t>
            </a:r>
            <a:r>
              <a:rPr lang="el-GR" i="1" dirty="0"/>
              <a:t> ὁ </a:t>
            </a:r>
            <a:r>
              <a:rPr lang="el-GR" i="1" dirty="0" err="1"/>
              <a:t>χαρακτὴρ</a:t>
            </a:r>
            <a:r>
              <a:rPr lang="el-GR" i="1" dirty="0"/>
              <a:t> καὶ τὸ </a:t>
            </a:r>
            <a:r>
              <a:rPr lang="el-GR" i="1" dirty="0" err="1"/>
              <a:t>κῦρος</a:t>
            </a:r>
            <a:r>
              <a:rPr lang="el-GR" i="1" dirty="0"/>
              <a:t> ταύτης</a:t>
            </a:r>
            <a:r>
              <a:rPr lang="el-GR" dirty="0"/>
              <a:t>;».</a:t>
            </a:r>
          </a:p>
          <a:p>
            <a:r>
              <a:rPr lang="el-GR" dirty="0"/>
              <a:t>Πριν απαντηθεί αυτό το ερώτημα σχετικά με τον συνοδικό χαρακτήρα της Αγίας και Μεγάλης Συνόδου της Ορθοδόξου Εκκλησίας, κρίνεται απαραίτητο να προσδιοριστούν </a:t>
            </a:r>
            <a:r>
              <a:rPr lang="el-GR" b="1" dirty="0"/>
              <a:t>οι όροι χαρακτηρισμού μιας Συνόδου ως Οικουμενικής </a:t>
            </a:r>
            <a:r>
              <a:rPr lang="el-GR" dirty="0"/>
              <a:t>και να εξεταστεί η δυνατότητα ή μη της εφαρμογής των όρων αυτών επί της μελλούσης Αγίας και Μεγάλης Συνόδου.</a:t>
            </a:r>
          </a:p>
        </p:txBody>
      </p:sp>
    </p:spTree>
    <p:extLst>
      <p:ext uri="{BB962C8B-B14F-4D97-AF65-F5344CB8AC3E}">
        <p14:creationId xmlns:p14="http://schemas.microsoft.com/office/powerpoint/2010/main" val="2770054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D35287-15FA-5680-4D7D-98F10D47F2AD}"/>
              </a:ext>
            </a:extLst>
          </p:cNvPr>
          <p:cNvSpPr>
            <a:spLocks noGrp="1"/>
          </p:cNvSpPr>
          <p:nvPr>
            <p:ph type="title"/>
          </p:nvPr>
        </p:nvSpPr>
        <p:spPr>
          <a:xfrm>
            <a:off x="0" y="18256"/>
            <a:ext cx="12192000" cy="734220"/>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923150C1-2FCC-E7EF-959A-1368142F8FBA}"/>
              </a:ext>
            </a:extLst>
          </p:cNvPr>
          <p:cNvSpPr>
            <a:spLocks noGrp="1"/>
          </p:cNvSpPr>
          <p:nvPr>
            <p:ph idx="1"/>
          </p:nvPr>
        </p:nvSpPr>
        <p:spPr>
          <a:xfrm>
            <a:off x="-1" y="752476"/>
            <a:ext cx="12191999" cy="6105524"/>
          </a:xfrm>
        </p:spPr>
        <p:txBody>
          <a:bodyPr/>
          <a:lstStyle/>
          <a:p>
            <a:r>
              <a:rPr lang="el-GR" dirty="0"/>
              <a:t>Μία ενδελεχής εξέταση των </a:t>
            </a:r>
            <a:r>
              <a:rPr lang="el-GR" b="1" dirty="0" err="1"/>
              <a:t>δογματικοσυμβολικών</a:t>
            </a:r>
            <a:r>
              <a:rPr lang="el-GR" b="1" dirty="0"/>
              <a:t> προϋποθέσεων </a:t>
            </a:r>
            <a:r>
              <a:rPr lang="el-GR" dirty="0"/>
              <a:t>και αρχών, ως προς τον χαρακτηρισμό, τη σύγκληση και την λειτουργία μιας Συνόδου ως Οικουμενικής, και των </a:t>
            </a:r>
            <a:r>
              <a:rPr lang="el-GR" b="1" dirty="0"/>
              <a:t>στοιχείων</a:t>
            </a:r>
            <a:r>
              <a:rPr lang="el-GR" dirty="0"/>
              <a:t> εκείνων που προσδίδουν οικουμενικό χαρακτήρα σ’ Αυτήν, επιβεβαιώνει τη θέση του Χρυσοστόμου Κωνσταντινίδη, ο οποίος στηριζόμενος κυρίως </a:t>
            </a:r>
            <a:r>
              <a:rPr lang="el-GR" b="1" dirty="0">
                <a:solidFill>
                  <a:srgbClr val="FF0000"/>
                </a:solidFill>
              </a:rPr>
              <a:t>επί των θεμάτων της</a:t>
            </a:r>
            <a:r>
              <a:rPr lang="el-GR" dirty="0"/>
              <a:t>, τα οποία είχε εγκρίνει η </a:t>
            </a:r>
            <a:r>
              <a:rPr lang="el-GR" dirty="0" err="1"/>
              <a:t>Πανορθόδοξος</a:t>
            </a:r>
            <a:r>
              <a:rPr lang="el-GR" dirty="0"/>
              <a:t> Διάσκεψη στη Ρόδο το 1961, θεωρεί ότι αν και αυτά «</a:t>
            </a:r>
            <a:r>
              <a:rPr lang="el-GR" i="1" dirty="0" err="1"/>
              <a:t>εἶναι</a:t>
            </a:r>
            <a:r>
              <a:rPr lang="el-GR" i="1" dirty="0"/>
              <a:t> </a:t>
            </a:r>
            <a:r>
              <a:rPr lang="el-GR" i="1" dirty="0" err="1"/>
              <a:t>ἐπαρκῆ</a:t>
            </a:r>
            <a:r>
              <a:rPr lang="el-GR" i="1" dirty="0"/>
              <a:t> διὰ τὴν </a:t>
            </a:r>
            <a:r>
              <a:rPr lang="el-GR" i="1" dirty="0" err="1"/>
              <a:t>σύγκλησιν</a:t>
            </a:r>
            <a:r>
              <a:rPr lang="el-GR" i="1" dirty="0"/>
              <a:t> </a:t>
            </a:r>
            <a:r>
              <a:rPr lang="el-GR" i="1" dirty="0" err="1"/>
              <a:t>ἀναλόγου</a:t>
            </a:r>
            <a:r>
              <a:rPr lang="el-GR" i="1" dirty="0"/>
              <a:t> Συνόδου (</a:t>
            </a:r>
            <a:r>
              <a:rPr lang="el-GR" i="1" dirty="0" err="1"/>
              <a:t>ἐνν</a:t>
            </a:r>
            <a:r>
              <a:rPr lang="el-GR" i="1" dirty="0"/>
              <a:t>. </a:t>
            </a:r>
            <a:r>
              <a:rPr lang="el-GR" i="1" dirty="0" err="1"/>
              <a:t>Οἰκουμενικῆς</a:t>
            </a:r>
            <a:r>
              <a:rPr lang="el-GR" i="1" dirty="0"/>
              <a:t>) ἐν </a:t>
            </a:r>
            <a:r>
              <a:rPr lang="el-GR" i="1" dirty="0" err="1"/>
              <a:t>τῇ</a:t>
            </a:r>
            <a:r>
              <a:rPr lang="el-GR" i="1" dirty="0"/>
              <a:t> </a:t>
            </a:r>
            <a:r>
              <a:rPr lang="el-GR" i="1" dirty="0" err="1"/>
              <a:t>κάθ</a:t>
            </a:r>
            <a:r>
              <a:rPr lang="el-GR" i="1" dirty="0"/>
              <a:t>’ </a:t>
            </a:r>
            <a:r>
              <a:rPr lang="el-GR" i="1" dirty="0" err="1"/>
              <a:t>ἡμᾶς</a:t>
            </a:r>
            <a:r>
              <a:rPr lang="el-GR" i="1" dirty="0"/>
              <a:t> κατὰ </a:t>
            </a:r>
            <a:r>
              <a:rPr lang="el-GR" i="1" dirty="0" err="1"/>
              <a:t>Ἀνατολὰς</a:t>
            </a:r>
            <a:r>
              <a:rPr lang="el-GR" i="1" dirty="0"/>
              <a:t> </a:t>
            </a:r>
            <a:r>
              <a:rPr lang="el-GR" i="1" dirty="0" err="1"/>
              <a:t>Ὀρθοδόξῳ</a:t>
            </a:r>
            <a:r>
              <a:rPr lang="el-GR" i="1" dirty="0"/>
              <a:t> </a:t>
            </a:r>
            <a:r>
              <a:rPr lang="el-GR" i="1" dirty="0" err="1"/>
              <a:t>Ἐκκλησίᾳ</a:t>
            </a:r>
            <a:r>
              <a:rPr lang="el-GR" dirty="0"/>
              <a:t>», εντούτοις επισήμανε «</a:t>
            </a:r>
            <a:r>
              <a:rPr lang="el-GR" i="1" dirty="0"/>
              <a:t>ὅτι ἡ </a:t>
            </a:r>
            <a:r>
              <a:rPr lang="el-GR" i="1" dirty="0" err="1"/>
              <a:t>Ὀρθόδοξος</a:t>
            </a:r>
            <a:r>
              <a:rPr lang="el-GR" i="1" dirty="0"/>
              <a:t> </a:t>
            </a:r>
            <a:r>
              <a:rPr lang="el-GR" i="1" dirty="0" err="1"/>
              <a:t>Ἐκκλησία</a:t>
            </a:r>
            <a:r>
              <a:rPr lang="el-GR" i="1" dirty="0"/>
              <a:t> δύναται καὶ </a:t>
            </a:r>
            <a:r>
              <a:rPr lang="el-GR" i="1" dirty="0" err="1"/>
              <a:t>ὀφείλει</a:t>
            </a:r>
            <a:r>
              <a:rPr lang="el-GR" i="1" dirty="0"/>
              <a:t> </a:t>
            </a:r>
            <a:r>
              <a:rPr lang="el-GR" i="1" dirty="0" err="1"/>
              <a:t>δεδικαιολογημένως</a:t>
            </a:r>
            <a:r>
              <a:rPr lang="el-GR" i="1" dirty="0"/>
              <a:t> </a:t>
            </a:r>
            <a:r>
              <a:rPr lang="el-GR" i="1" dirty="0" err="1"/>
              <a:t>νὰ</a:t>
            </a:r>
            <a:r>
              <a:rPr lang="el-GR" i="1" dirty="0"/>
              <a:t> </a:t>
            </a:r>
            <a:r>
              <a:rPr lang="el-GR" i="1" dirty="0" err="1"/>
              <a:t>προβῇ</a:t>
            </a:r>
            <a:r>
              <a:rPr lang="el-GR" i="1" dirty="0"/>
              <a:t> εἰς τὴν </a:t>
            </a:r>
            <a:r>
              <a:rPr lang="el-GR" i="1" dirty="0" err="1"/>
              <a:t>σύγκλησιν</a:t>
            </a:r>
            <a:r>
              <a:rPr lang="el-GR" i="1" dirty="0"/>
              <a:t> τῆς Συνόδου αὐτῆς ταύτης, τῆς κατὰ βάσιν φύσει καὶ θέσει </a:t>
            </a:r>
            <a:r>
              <a:rPr lang="el-GR" i="1" dirty="0" err="1"/>
              <a:t>Οἰκουμενικῆς</a:t>
            </a:r>
            <a:r>
              <a:rPr lang="el-GR" i="1" dirty="0"/>
              <a:t>, </a:t>
            </a:r>
            <a:r>
              <a:rPr lang="el-GR" i="1" dirty="0" err="1"/>
              <a:t>πλὴν</a:t>
            </a:r>
            <a:r>
              <a:rPr lang="el-GR" i="1" dirty="0"/>
              <a:t> μὴ μελλούσης, διὰ λόγους θεολογικούς, καὶ </a:t>
            </a:r>
            <a:r>
              <a:rPr lang="el-GR" i="1" dirty="0" err="1"/>
              <a:t>ἄλλης</a:t>
            </a:r>
            <a:r>
              <a:rPr lang="el-GR" i="1" dirty="0"/>
              <a:t> ἐκκλησιαστικῆς </a:t>
            </a:r>
            <a:r>
              <a:rPr lang="el-GR" i="1" dirty="0" err="1"/>
              <a:t>σκοπιμότητος</a:t>
            </a:r>
            <a:r>
              <a:rPr lang="el-GR" i="1" dirty="0"/>
              <a:t>, ἀλλὰ ἐκ κριτηρίων </a:t>
            </a:r>
            <a:r>
              <a:rPr lang="el-GR" i="1" dirty="0" err="1"/>
              <a:t>καθαρῶς</a:t>
            </a:r>
            <a:r>
              <a:rPr lang="el-GR" i="1" dirty="0"/>
              <a:t> </a:t>
            </a:r>
            <a:r>
              <a:rPr lang="el-GR" i="1" dirty="0" err="1"/>
              <a:t>ἱστορικῶν</a:t>
            </a:r>
            <a:r>
              <a:rPr lang="el-GR" dirty="0"/>
              <a:t>». Γι’ αυτό και τόνισε ότι «</a:t>
            </a:r>
            <a:r>
              <a:rPr lang="el-GR" i="1" dirty="0"/>
              <a:t>ἡ ἐκ τῶν πραγμάτων </a:t>
            </a:r>
            <a:r>
              <a:rPr lang="el-GR" i="1" dirty="0" err="1"/>
              <a:t>ἀνάληψις</a:t>
            </a:r>
            <a:r>
              <a:rPr lang="el-GR" i="1" dirty="0"/>
              <a:t> τοῦ τίτλου τῆς </a:t>
            </a:r>
            <a:r>
              <a:rPr lang="el-GR" i="1" dirty="0" err="1"/>
              <a:t>Οἰκουμενικότητος</a:t>
            </a:r>
            <a:r>
              <a:rPr lang="el-GR" i="1" dirty="0"/>
              <a:t> </a:t>
            </a:r>
            <a:r>
              <a:rPr lang="el-GR" i="1" dirty="0" err="1"/>
              <a:t>θὰ</a:t>
            </a:r>
            <a:r>
              <a:rPr lang="el-GR" i="1" dirty="0"/>
              <a:t> </a:t>
            </a:r>
            <a:r>
              <a:rPr lang="el-GR" i="1" dirty="0" err="1"/>
              <a:t>ἦτο</a:t>
            </a:r>
            <a:r>
              <a:rPr lang="el-GR" i="1" dirty="0"/>
              <a:t> τὸ </a:t>
            </a:r>
            <a:r>
              <a:rPr lang="el-GR" i="1" dirty="0" err="1"/>
              <a:t>ὀλιγώτερον</a:t>
            </a:r>
            <a:r>
              <a:rPr lang="el-GR" i="1" dirty="0"/>
              <a:t> </a:t>
            </a:r>
            <a:r>
              <a:rPr lang="el-GR" i="1" dirty="0" err="1"/>
              <a:t>πρᾶξις</a:t>
            </a:r>
            <a:r>
              <a:rPr lang="el-GR" i="1" dirty="0"/>
              <a:t> </a:t>
            </a:r>
            <a:r>
              <a:rPr lang="el-GR" i="1" dirty="0" err="1"/>
              <a:t>ἀνιστόρητος</a:t>
            </a:r>
            <a:r>
              <a:rPr lang="el-GR" i="1" dirty="0"/>
              <a:t>, να </a:t>
            </a:r>
            <a:r>
              <a:rPr lang="el-GR" i="1" dirty="0" err="1"/>
              <a:t>κληθεῖ</a:t>
            </a:r>
            <a:r>
              <a:rPr lang="el-GR" i="1" dirty="0"/>
              <a:t> </a:t>
            </a:r>
            <a:r>
              <a:rPr lang="en-GB" i="1" dirty="0"/>
              <a:t>a priori </a:t>
            </a:r>
            <a:r>
              <a:rPr lang="el-GR" i="1" dirty="0" err="1"/>
              <a:t>οὕτως</a:t>
            </a:r>
            <a:r>
              <a:rPr lang="el-GR" i="1" dirty="0"/>
              <a:t> </a:t>
            </a:r>
            <a:r>
              <a:rPr lang="el-GR" i="1" dirty="0" err="1"/>
              <a:t>ἤτοι</a:t>
            </a:r>
            <a:r>
              <a:rPr lang="el-GR" i="1" dirty="0"/>
              <a:t> </a:t>
            </a:r>
            <a:r>
              <a:rPr lang="en-US" i="1" dirty="0"/>
              <a:t>“</a:t>
            </a:r>
            <a:r>
              <a:rPr lang="el-GR" i="1" dirty="0"/>
              <a:t>Σύνοδος </a:t>
            </a:r>
            <a:r>
              <a:rPr lang="el-GR" i="1" dirty="0" err="1"/>
              <a:t>Οἰκουμενική</a:t>
            </a:r>
            <a:r>
              <a:rPr lang="en-US" i="1" dirty="0"/>
              <a:t>”</a:t>
            </a:r>
            <a:r>
              <a:rPr lang="el-GR" i="1" dirty="0"/>
              <a:t>». </a:t>
            </a:r>
            <a:endParaRPr lang="el-GR" dirty="0"/>
          </a:p>
        </p:txBody>
      </p:sp>
    </p:spTree>
    <p:extLst>
      <p:ext uri="{BB962C8B-B14F-4D97-AF65-F5344CB8AC3E}">
        <p14:creationId xmlns:p14="http://schemas.microsoft.com/office/powerpoint/2010/main" val="2820141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837011-2DE5-6B18-485F-0E46364874D5}"/>
              </a:ext>
            </a:extLst>
          </p:cNvPr>
          <p:cNvSpPr>
            <a:spLocks noGrp="1"/>
          </p:cNvSpPr>
          <p:nvPr>
            <p:ph type="title"/>
          </p:nvPr>
        </p:nvSpPr>
        <p:spPr>
          <a:xfrm>
            <a:off x="0" y="18255"/>
            <a:ext cx="12192000" cy="743745"/>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53E3C864-01E5-A3E8-3569-E3CB9B3C1586}"/>
              </a:ext>
            </a:extLst>
          </p:cNvPr>
          <p:cNvSpPr>
            <a:spLocks noGrp="1"/>
          </p:cNvSpPr>
          <p:nvPr>
            <p:ph idx="1"/>
          </p:nvPr>
        </p:nvSpPr>
        <p:spPr>
          <a:xfrm>
            <a:off x="0" y="762000"/>
            <a:ext cx="12192000" cy="6077745"/>
          </a:xfrm>
        </p:spPr>
        <p:txBody>
          <a:bodyPr/>
          <a:lstStyle/>
          <a:p>
            <a:r>
              <a:rPr lang="el-GR" dirty="0"/>
              <a:t>Ωστόσο, η παρούσα θεματολογία και μόνο δεν μπορεί να αποτελέσει αφορμή και κριτήριο ανακηρύξεως μιας Συνόδου ως Οικουμενικής </a:t>
            </a:r>
            <a:r>
              <a:rPr lang="en-GB" dirty="0"/>
              <a:t>a priori</a:t>
            </a:r>
            <a:r>
              <a:rPr lang="el-GR" dirty="0"/>
              <a:t>, λαμβανομένου υπόψη ότι στην ιστορία της Εκκλησίας «</a:t>
            </a:r>
            <a:r>
              <a:rPr lang="el-GR" i="1" dirty="0" err="1"/>
              <a:t>οὐδεμία</a:t>
            </a:r>
            <a:r>
              <a:rPr lang="el-GR" i="1" dirty="0"/>
              <a:t> Σύνοδος </a:t>
            </a:r>
            <a:r>
              <a:rPr lang="el-GR" i="1" dirty="0" err="1"/>
              <a:t>ἀνεκηρύχθη</a:t>
            </a:r>
            <a:r>
              <a:rPr lang="el-GR" i="1" dirty="0"/>
              <a:t> ἐκ τῶν προτέρων ὡς </a:t>
            </a:r>
            <a:r>
              <a:rPr lang="el-GR" i="1" dirty="0" err="1"/>
              <a:t>Οἰκουμενική</a:t>
            </a:r>
            <a:r>
              <a:rPr lang="el-GR" i="1" dirty="0"/>
              <a:t>. Μόνον ἐκ τῶν </a:t>
            </a:r>
            <a:r>
              <a:rPr lang="el-GR" i="1" dirty="0" err="1"/>
              <a:t>ὑστέρων</a:t>
            </a:r>
            <a:r>
              <a:rPr lang="el-GR" i="1" dirty="0"/>
              <a:t>, εἰς </a:t>
            </a:r>
            <a:r>
              <a:rPr lang="el-GR" i="1" dirty="0" err="1"/>
              <a:t>χρόνον</a:t>
            </a:r>
            <a:r>
              <a:rPr lang="el-GR" i="1" dirty="0"/>
              <a:t> </a:t>
            </a:r>
            <a:r>
              <a:rPr lang="el-GR" i="1" dirty="0" err="1"/>
              <a:t>ἐνίοτε</a:t>
            </a:r>
            <a:r>
              <a:rPr lang="el-GR" i="1" dirty="0"/>
              <a:t> καὶ πολύ </a:t>
            </a:r>
            <a:r>
              <a:rPr lang="el-GR" i="1" dirty="0" err="1"/>
              <a:t>βραχύν</a:t>
            </a:r>
            <a:r>
              <a:rPr lang="el-GR" dirty="0"/>
              <a:t>». Αντιθέτως, τα κριτήρια υπήρξαν πάντοτε και σε κάθε περίπτωση των πρώτων αιώνων της αδιαιρέτου Εκκλησίας, </a:t>
            </a:r>
            <a:r>
              <a:rPr lang="el-GR" b="1" dirty="0"/>
              <a:t>κριτήρια </a:t>
            </a:r>
            <a:r>
              <a:rPr lang="el-GR" b="1" dirty="0" err="1"/>
              <a:t>πνευματολογικά</a:t>
            </a:r>
            <a:r>
              <a:rPr lang="el-GR" b="1" dirty="0"/>
              <a:t> και εκκλησιολογικά </a:t>
            </a:r>
            <a:r>
              <a:rPr lang="el-GR" dirty="0"/>
              <a:t>αναμφισβητήτως, συνυφασμένα με τον παράγοντα της </a:t>
            </a:r>
            <a:r>
              <a:rPr lang="el-GR" dirty="0">
                <a:effectLst>
                  <a:outerShdw blurRad="38100" dist="38100" dir="2700000" algn="tl">
                    <a:srgbClr val="000000">
                      <a:alpha val="43137"/>
                    </a:srgbClr>
                  </a:outerShdw>
                </a:effectLst>
              </a:rPr>
              <a:t>πίστεως</a:t>
            </a:r>
            <a:r>
              <a:rPr lang="el-GR" dirty="0"/>
              <a:t>, της </a:t>
            </a:r>
            <a:r>
              <a:rPr lang="el-GR" dirty="0">
                <a:effectLst>
                  <a:outerShdw blurRad="38100" dist="38100" dir="2700000" algn="tl">
                    <a:srgbClr val="000000">
                      <a:alpha val="43137"/>
                    </a:srgbClr>
                  </a:outerShdw>
                </a:effectLst>
              </a:rPr>
              <a:t>αλήθειας</a:t>
            </a:r>
            <a:r>
              <a:rPr lang="el-GR" dirty="0"/>
              <a:t> και της </a:t>
            </a:r>
            <a:r>
              <a:rPr lang="el-GR" dirty="0">
                <a:effectLst>
                  <a:outerShdw blurRad="38100" dist="38100" dir="2700000" algn="tl">
                    <a:srgbClr val="000000">
                      <a:alpha val="43137"/>
                    </a:srgbClr>
                  </a:outerShdw>
                </a:effectLst>
              </a:rPr>
              <a:t>μαρτυρίας του λαού του Θεού</a:t>
            </a:r>
            <a:r>
              <a:rPr lang="el-GR" dirty="0"/>
              <a:t> και δεν υπήρξαν κριτήρια μονομερώς και αποκλειστικώς ανθρώπινα και υποκειμενικά.</a:t>
            </a:r>
          </a:p>
          <a:p>
            <a:r>
              <a:rPr lang="el-GR" dirty="0"/>
              <a:t>Τα κριτήρια για την ανακήρυξη ή αναγνώριση μιας Συνόδου ως οικουμενικής αποτελούν το πρώτο και σημαντικό ζήτημα, πάνω στο οποίο αναπτύσσεται και διαμορφώνεται μία πρώτη κριτική για τον χαρακτήρα της Αγίας και Μεγάλης Συνόδου «εάν είναι» Οικουμενική ή «εάν θα έπρεπε» να </a:t>
            </a:r>
            <a:r>
              <a:rPr lang="el-GR" dirty="0" err="1"/>
              <a:t>συγκληθεί</a:t>
            </a:r>
            <a:r>
              <a:rPr lang="el-GR" dirty="0"/>
              <a:t> ως Οικουμενική.</a:t>
            </a:r>
          </a:p>
        </p:txBody>
      </p:sp>
    </p:spTree>
    <p:extLst>
      <p:ext uri="{BB962C8B-B14F-4D97-AF65-F5344CB8AC3E}">
        <p14:creationId xmlns:p14="http://schemas.microsoft.com/office/powerpoint/2010/main" val="1043113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020EAB-9629-4E2D-D002-957902174D35}"/>
              </a:ext>
            </a:extLst>
          </p:cNvPr>
          <p:cNvSpPr>
            <a:spLocks noGrp="1"/>
          </p:cNvSpPr>
          <p:nvPr>
            <p:ph type="title"/>
          </p:nvPr>
        </p:nvSpPr>
        <p:spPr>
          <a:xfrm>
            <a:off x="0" y="18255"/>
            <a:ext cx="12192000" cy="800895"/>
          </a:xfrm>
        </p:spPr>
        <p:txBody>
          <a:bodyPr>
            <a:norm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BB2AA016-859D-AC24-F46F-5DCE08ADCE08}"/>
              </a:ext>
            </a:extLst>
          </p:cNvPr>
          <p:cNvSpPr>
            <a:spLocks noGrp="1"/>
          </p:cNvSpPr>
          <p:nvPr>
            <p:ph idx="1"/>
          </p:nvPr>
        </p:nvSpPr>
        <p:spPr>
          <a:xfrm>
            <a:off x="-1" y="819150"/>
            <a:ext cx="12191999" cy="6038850"/>
          </a:xfrm>
        </p:spPr>
        <p:txBody>
          <a:bodyPr>
            <a:normAutofit lnSpcReduction="10000"/>
          </a:bodyPr>
          <a:lstStyle/>
          <a:p>
            <a:r>
              <a:rPr lang="el-GR" dirty="0"/>
              <a:t>Αν και τα κριτήρια συγκλήσεως και αναγνωρίσεως μιας Συνόδου ως Οικουμενικής είναι δυνατόν να περιγραφούν, παρόλα αυτά η καταγραφή δεν είναι ούτε αποκλειστική ούτε δεσμευτική. Αντιθέτως, όπως αποδεικνύει η ιστορία των Συνόδων, η αναγνώριση της οικουμενικότητας μιας Συνόδου είναι </a:t>
            </a:r>
            <a:r>
              <a:rPr lang="el-GR" b="1" dirty="0">
                <a:solidFill>
                  <a:srgbClr val="FF0000"/>
                </a:solidFill>
              </a:rPr>
              <a:t>πρωτίστως ζήτημα αποδοχής </a:t>
            </a:r>
            <a:r>
              <a:rPr lang="en-GB" dirty="0"/>
              <a:t>(reception) </a:t>
            </a:r>
            <a:r>
              <a:rPr lang="el-GR" b="1" dirty="0">
                <a:solidFill>
                  <a:srgbClr val="FF0000"/>
                </a:solidFill>
              </a:rPr>
              <a:t>από το «πλήρωμα» της Καθολικής Εκκλησίας</a:t>
            </a:r>
            <a:r>
              <a:rPr lang="el-GR" dirty="0"/>
              <a:t> και δευτερευόντως αυτοσυνειδησίας ή κανονικών κριτηρίων συγκλήσεως αυτής. </a:t>
            </a:r>
          </a:p>
          <a:p>
            <a:r>
              <a:rPr lang="el-GR" dirty="0"/>
              <a:t>Όπως εύστοχα έχει επισημάνει ο Παν. Νέλλας «μία σύνοδος ἀπὸ </a:t>
            </a:r>
            <a:r>
              <a:rPr lang="el-GR" dirty="0" err="1"/>
              <a:t>τὴ</a:t>
            </a:r>
            <a:r>
              <a:rPr lang="el-GR" dirty="0"/>
              <a:t> φύση της </a:t>
            </a:r>
            <a:r>
              <a:rPr lang="el-GR" dirty="0" err="1"/>
              <a:t>εἶναι</a:t>
            </a:r>
            <a:r>
              <a:rPr lang="el-GR" dirty="0"/>
              <a:t> </a:t>
            </a:r>
            <a:r>
              <a:rPr lang="el-GR" dirty="0" err="1"/>
              <a:t>καθολικὴ</a:t>
            </a:r>
            <a:r>
              <a:rPr lang="el-GR" dirty="0"/>
              <a:t> καὶ </a:t>
            </a:r>
            <a:r>
              <a:rPr lang="el-GR" dirty="0" err="1"/>
              <a:t>οἰκουμενική</a:t>
            </a:r>
            <a:r>
              <a:rPr lang="el-GR" dirty="0"/>
              <a:t>». Η οικουμενικότητά της έχει ως απόλυτο κριτήριο την αυθεντική σχέση των αποφάσεων της Συνόδου με την αλήθεια της πίστεως, που εκφράζει την ορθότητα της πίστεως. Αυτό σημαίνει ότι η </a:t>
            </a:r>
            <a:r>
              <a:rPr lang="el-GR" b="1" dirty="0"/>
              <a:t>Οικουμενική Σύνοδος </a:t>
            </a:r>
          </a:p>
          <a:p>
            <a:pPr>
              <a:buFont typeface="Wingdings" panose="05000000000000000000" pitchFamily="2" charset="2"/>
              <a:buChar char="v"/>
            </a:pPr>
            <a:r>
              <a:rPr lang="el-GR" dirty="0"/>
              <a:t>είναι </a:t>
            </a:r>
            <a:r>
              <a:rPr lang="el-GR" dirty="0">
                <a:effectLst>
                  <a:outerShdw blurRad="38100" dist="38100" dir="2700000" algn="tl">
                    <a:srgbClr val="000000">
                      <a:alpha val="43137"/>
                    </a:srgbClr>
                  </a:outerShdw>
                </a:effectLst>
              </a:rPr>
              <a:t>έκτακτο χαρισματικό γεγονός οικουμενικού χαρακτήρα </a:t>
            </a:r>
            <a:r>
              <a:rPr lang="el-GR" dirty="0"/>
              <a:t>και όχι τακτικό όργανο διοικήσεως τοπικού χαρακτήρα και </a:t>
            </a:r>
          </a:p>
          <a:p>
            <a:pPr>
              <a:buFont typeface="Wingdings" panose="05000000000000000000" pitchFamily="2" charset="2"/>
              <a:buChar char="v"/>
            </a:pPr>
            <a:r>
              <a:rPr lang="el-GR" dirty="0"/>
              <a:t>αποβλέπει στην </a:t>
            </a:r>
            <a:r>
              <a:rPr lang="el-GR" dirty="0">
                <a:effectLst>
                  <a:outerShdw blurRad="38100" dist="38100" dir="2700000" algn="tl">
                    <a:srgbClr val="000000">
                      <a:alpha val="43137"/>
                    </a:srgbClr>
                  </a:outerShdw>
                </a:effectLst>
              </a:rPr>
              <a:t>αποδοχή των αποφάσεών της </a:t>
            </a:r>
            <a:r>
              <a:rPr lang="en-GB" dirty="0"/>
              <a:t>(reception) </a:t>
            </a:r>
            <a:r>
              <a:rPr lang="el-GR" dirty="0"/>
              <a:t>από την «Καθολική Εκκλησία» και όχι στην εκ των προτέρων τελεσίδικη επιβολή αυτών. </a:t>
            </a:r>
          </a:p>
        </p:txBody>
      </p:sp>
    </p:spTree>
    <p:extLst>
      <p:ext uri="{BB962C8B-B14F-4D97-AF65-F5344CB8AC3E}">
        <p14:creationId xmlns:p14="http://schemas.microsoft.com/office/powerpoint/2010/main" val="3428298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71104A-FFB3-BC77-C958-8F49F7A9F32D}"/>
              </a:ext>
            </a:extLst>
          </p:cNvPr>
          <p:cNvSpPr>
            <a:spLocks noGrp="1"/>
          </p:cNvSpPr>
          <p:nvPr>
            <p:ph type="title"/>
          </p:nvPr>
        </p:nvSpPr>
        <p:spPr>
          <a:xfrm>
            <a:off x="0" y="18255"/>
            <a:ext cx="12192000" cy="743745"/>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EE300AA5-2DB7-8BA9-D5F7-D6ECC75E754B}"/>
              </a:ext>
            </a:extLst>
          </p:cNvPr>
          <p:cNvSpPr>
            <a:spLocks noGrp="1"/>
          </p:cNvSpPr>
          <p:nvPr>
            <p:ph idx="1"/>
          </p:nvPr>
        </p:nvSpPr>
        <p:spPr>
          <a:xfrm>
            <a:off x="-1" y="762000"/>
            <a:ext cx="12191999" cy="6077745"/>
          </a:xfrm>
        </p:spPr>
        <p:txBody>
          <a:bodyPr>
            <a:normAutofit lnSpcReduction="10000"/>
          </a:bodyPr>
          <a:lstStyle/>
          <a:p>
            <a:r>
              <a:rPr lang="el-GR" dirty="0"/>
              <a:t>Η διαδικασία της «καθολικής αποδοχής» </a:t>
            </a:r>
            <a:r>
              <a:rPr lang="en-GB" dirty="0"/>
              <a:t>(reception) </a:t>
            </a:r>
            <a:r>
              <a:rPr lang="el-GR" dirty="0"/>
              <a:t>των αποφάσεων μιας Συνόδου δεν αποτελεί πάντα μία αισθητή και μετρήσιμη πραγματικότητα μέσα στην ιστορία, αλλά αφορά μία διαδικαστική πορεία, η οποία προέρχεται από την τοπική Εκκλησία </a:t>
            </a:r>
            <a:r>
              <a:rPr lang="el-GR" dirty="0" err="1"/>
              <a:t>ευχαριστιακώς</a:t>
            </a:r>
            <a:r>
              <a:rPr lang="el-GR" dirty="0"/>
              <a:t> και </a:t>
            </a:r>
            <a:r>
              <a:rPr lang="el-GR" dirty="0" err="1"/>
              <a:t>επισκοποκεντρικώς</a:t>
            </a:r>
            <a:r>
              <a:rPr lang="el-GR" dirty="0"/>
              <a:t>. </a:t>
            </a:r>
          </a:p>
          <a:p>
            <a:r>
              <a:rPr lang="el-GR" dirty="0"/>
              <a:t>Η παρούσα διαδικασία καθολικής αποδοχής των αποφάσεων μιας Συνόδου </a:t>
            </a:r>
            <a:r>
              <a:rPr lang="el-GR" dirty="0">
                <a:effectLst>
                  <a:outerShdw blurRad="38100" dist="38100" dir="2700000" algn="tl">
                    <a:srgbClr val="000000">
                      <a:alpha val="43137"/>
                    </a:srgbClr>
                  </a:outerShdw>
                </a:effectLst>
              </a:rPr>
              <a:t>«απαιτεί» τη συμφωνία με τις αποφάσεις των προηγούμενων Οικουμενικών Συνόδων</a:t>
            </a:r>
            <a:r>
              <a:rPr lang="el-GR" dirty="0"/>
              <a:t>, την «καθολική» αποδοχή των αποφάσεών της και τον οικουμενικό χαρακτήρα των αποφάσεών της κυρίως σε θέματα πίστεως και αλήθειας.</a:t>
            </a:r>
          </a:p>
          <a:p>
            <a:r>
              <a:rPr lang="el-GR" dirty="0"/>
              <a:t>Γι’ αυτό κάθε απόφαση οποιασδήποτε Συνόδου για να λάβει «καθολική» αποδοχή και υποχρεωτικό κύρος προϋποθέτει: </a:t>
            </a:r>
          </a:p>
          <a:p>
            <a:pPr>
              <a:buFont typeface="Wingdings" panose="05000000000000000000" pitchFamily="2" charset="2"/>
              <a:buChar char="v"/>
            </a:pPr>
            <a:r>
              <a:rPr lang="el-GR" dirty="0"/>
              <a:t>αφενός την αποδοχή </a:t>
            </a:r>
            <a:r>
              <a:rPr lang="en-GB" dirty="0"/>
              <a:t>(reception) </a:t>
            </a:r>
            <a:r>
              <a:rPr lang="el-GR" dirty="0"/>
              <a:t> των αποφάσεών της από την «εκκλησιαστική συνείδηση» ολόκληρης της Εκκλησίας, όπως εκφράστηκε στο πλαίσιο της εκκλησιαστικής παράδοσης και αποτυπώθηκε στις εκκλησιαστικές (λειτουργικές και κανονικές) πηγές, και </a:t>
            </a:r>
          </a:p>
          <a:p>
            <a:pPr>
              <a:buFont typeface="Wingdings" panose="05000000000000000000" pitchFamily="2" charset="2"/>
              <a:buChar char="v"/>
            </a:pPr>
            <a:r>
              <a:rPr lang="el-GR" dirty="0"/>
              <a:t>αφετέρου την επιβεβαίωσή της από άλλη </a:t>
            </a:r>
            <a:r>
              <a:rPr lang="el-GR" dirty="0" err="1"/>
              <a:t>ισοκύρου</a:t>
            </a:r>
            <a:r>
              <a:rPr lang="el-GR" dirty="0"/>
              <a:t> ή μείζονος Συνόδου.</a:t>
            </a:r>
          </a:p>
        </p:txBody>
      </p:sp>
    </p:spTree>
    <p:extLst>
      <p:ext uri="{BB962C8B-B14F-4D97-AF65-F5344CB8AC3E}">
        <p14:creationId xmlns:p14="http://schemas.microsoft.com/office/powerpoint/2010/main" val="4266561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A1087A-188A-1346-131B-0BBCD2FA0C29}"/>
              </a:ext>
            </a:extLst>
          </p:cNvPr>
          <p:cNvSpPr>
            <a:spLocks noGrp="1"/>
          </p:cNvSpPr>
          <p:nvPr>
            <p:ph type="title"/>
          </p:nvPr>
        </p:nvSpPr>
        <p:spPr>
          <a:xfrm>
            <a:off x="0" y="0"/>
            <a:ext cx="12192000" cy="847725"/>
          </a:xfrm>
        </p:spPr>
        <p:txBody>
          <a:bodyPr>
            <a:norm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53FCCC70-446A-9366-FDAE-EA742A2CD3FC}"/>
              </a:ext>
            </a:extLst>
          </p:cNvPr>
          <p:cNvSpPr>
            <a:spLocks noGrp="1"/>
          </p:cNvSpPr>
          <p:nvPr>
            <p:ph idx="1"/>
          </p:nvPr>
        </p:nvSpPr>
        <p:spPr>
          <a:xfrm>
            <a:off x="-1" y="781050"/>
            <a:ext cx="12191999" cy="6076950"/>
          </a:xfrm>
        </p:spPr>
        <p:txBody>
          <a:bodyPr>
            <a:normAutofit lnSpcReduction="10000"/>
          </a:bodyPr>
          <a:lstStyle/>
          <a:p>
            <a:r>
              <a:rPr lang="el-GR" dirty="0"/>
              <a:t>Η παρούσα αναθεώρηση του «Καταλόγου των θεμάτων της Ρόδου», αν και θεωρήθηκε σημαντική για την έκφραση της </a:t>
            </a:r>
            <a:r>
              <a:rPr lang="el-GR" dirty="0" err="1"/>
              <a:t>πανορθόδοξης</a:t>
            </a:r>
            <a:r>
              <a:rPr lang="el-GR" dirty="0"/>
              <a:t> ενότητας, παρόλα αυτά περιορίστηκε σε έξι θέματα, τα οποία εξαιτίας της αδιάλλακτης στάσης ορισμένων Σλαβικών Ορθοδόξων Εκκλησιών και της ελλείψεως ποιμαντικής ευαισθησίας για θέματα τα οποία απασχολούν άλλες αδελφές Ορθόδοξες Εκκλησίες (μεικτοί γάμοι, ημερολόγιο, κοινός εορτασμός Πάσχα), οδήγησαν την όλη θεματολογία και το περιεχόμενο των αντίστοιχων κειμένων σε μία εσωστρέφεια και αγκύλωση. </a:t>
            </a:r>
          </a:p>
          <a:p>
            <a:r>
              <a:rPr lang="el-GR" dirty="0"/>
              <a:t>Είναι αναγκαίο να αναφερθεί ότι σε σχέση με τα ίδια ακριβώς θέματα, κατά την εποχή της Γ΄ </a:t>
            </a:r>
            <a:r>
              <a:rPr lang="el-GR" dirty="0" err="1"/>
              <a:t>Προσυνοδικής</a:t>
            </a:r>
            <a:r>
              <a:rPr lang="el-GR" dirty="0"/>
              <a:t> </a:t>
            </a:r>
            <a:r>
              <a:rPr lang="el-GR" dirty="0" err="1"/>
              <a:t>Πανορθοδόξου</a:t>
            </a:r>
            <a:r>
              <a:rPr lang="el-GR" dirty="0"/>
              <a:t> Διασκέψεως (1986) και προηγουμένως, είχαν υποδειχθεί προτάσεις και λύσεις περισσότερο λυσιτελείς χωρίς να προσβάλλεται η πίστη ή η αλήθεια. Αποτέλεσμα αυτής της εσωστρεφούς και αδιάλλακτης στάσης μερικών Ορθοδόξων Εκκλησιών ήταν η μη </a:t>
            </a:r>
            <a:r>
              <a:rPr lang="el-GR" dirty="0" err="1"/>
              <a:t>επικαιροποίηση</a:t>
            </a:r>
            <a:r>
              <a:rPr lang="el-GR" dirty="0"/>
              <a:t> ποιμαντικώς των συγκεκριμένων κειμένων και η αναβολή της τελικής εξέτασης και διαμόρφωσης αυτών για την τελική εισαγωγή και έγκριση από την Αγία και Μεγάλη Σύνοδο.</a:t>
            </a:r>
          </a:p>
        </p:txBody>
      </p:sp>
    </p:spTree>
    <p:extLst>
      <p:ext uri="{BB962C8B-B14F-4D97-AF65-F5344CB8AC3E}">
        <p14:creationId xmlns:p14="http://schemas.microsoft.com/office/powerpoint/2010/main" val="1236299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E12F98-3479-788F-3BC5-602BC9B655A2}"/>
              </a:ext>
            </a:extLst>
          </p:cNvPr>
          <p:cNvSpPr>
            <a:spLocks noGrp="1"/>
          </p:cNvSpPr>
          <p:nvPr>
            <p:ph type="title"/>
          </p:nvPr>
        </p:nvSpPr>
        <p:spPr>
          <a:xfrm>
            <a:off x="0" y="0"/>
            <a:ext cx="12192000" cy="681037"/>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25CE1903-8474-67A8-392C-5B5AF2D3C35F}"/>
              </a:ext>
            </a:extLst>
          </p:cNvPr>
          <p:cNvSpPr>
            <a:spLocks noGrp="1"/>
          </p:cNvSpPr>
          <p:nvPr>
            <p:ph idx="1"/>
          </p:nvPr>
        </p:nvSpPr>
        <p:spPr>
          <a:xfrm>
            <a:off x="-1" y="681038"/>
            <a:ext cx="12191999" cy="6176962"/>
          </a:xfrm>
        </p:spPr>
        <p:txBody>
          <a:bodyPr>
            <a:normAutofit fontScale="92500" lnSpcReduction="10000"/>
          </a:bodyPr>
          <a:lstStyle/>
          <a:p>
            <a:r>
              <a:rPr lang="el-GR" dirty="0"/>
              <a:t>Τα καθορισθέντα τελικώς </a:t>
            </a:r>
            <a:r>
              <a:rPr lang="el-GR" b="1" dirty="0">
                <a:solidFill>
                  <a:srgbClr val="FF0000"/>
                </a:solidFill>
              </a:rPr>
              <a:t>δέκα θέματα</a:t>
            </a:r>
            <a:r>
              <a:rPr lang="el-GR" dirty="0"/>
              <a:t>, τα οποία συζητήθηκαν στην Αγία και Μεγάλη Σύνοδο, κατόπιν αναθεωρήσεως του «Καταλόγου των θεμάτων της Ρόδου» από την Α΄ </a:t>
            </a:r>
            <a:r>
              <a:rPr lang="el-GR" dirty="0" err="1"/>
              <a:t>Προσυνοδική</a:t>
            </a:r>
            <a:r>
              <a:rPr lang="el-GR" dirty="0"/>
              <a:t> </a:t>
            </a:r>
            <a:r>
              <a:rPr lang="el-GR" dirty="0" err="1"/>
              <a:t>Πανορθόδοξη</a:t>
            </a:r>
            <a:r>
              <a:rPr lang="el-GR" dirty="0"/>
              <a:t> Διάσκεψη  </a:t>
            </a:r>
            <a:r>
              <a:rPr lang="en-GB" dirty="0"/>
              <a:t>(</a:t>
            </a:r>
            <a:r>
              <a:rPr lang="en-GB" dirty="0" err="1"/>
              <a:t>Chambésy</a:t>
            </a:r>
            <a:r>
              <a:rPr lang="en-GB" dirty="0"/>
              <a:t>, 21 – 30 </a:t>
            </a:r>
            <a:r>
              <a:rPr lang="el-GR" dirty="0"/>
              <a:t>Νοεμβρίου 1976), </a:t>
            </a:r>
            <a:r>
              <a:rPr lang="el-GR" b="1" dirty="0">
                <a:solidFill>
                  <a:srgbClr val="FF0000"/>
                </a:solidFill>
              </a:rPr>
              <a:t>δεν προσδιορίζουν τον οικουμενικό της χαρακτήρα</a:t>
            </a:r>
            <a:r>
              <a:rPr lang="el-GR" dirty="0"/>
              <a:t>, ούτε καθιστούν αυτονόητο τον χαρακτηρισμό της ως Οικουμενικής ούτε ως </a:t>
            </a:r>
            <a:r>
              <a:rPr lang="en-GB" dirty="0"/>
              <a:t>a priori</a:t>
            </a:r>
            <a:r>
              <a:rPr lang="el-GR" dirty="0"/>
              <a:t> αποδιδόμενο.</a:t>
            </a:r>
            <a:endParaRPr lang="en-GB" dirty="0"/>
          </a:p>
          <a:p>
            <a:r>
              <a:rPr lang="el-GR" dirty="0"/>
              <a:t>Τα παραπάνω επιβεβαιώνονται από όσα αναφέρει ο </a:t>
            </a:r>
            <a:r>
              <a:rPr lang="el-GR" b="1" dirty="0"/>
              <a:t>Μητροπολίτης Γέρων Χαλκηδόνος Μελίτων Χατζής</a:t>
            </a:r>
            <a:r>
              <a:rPr lang="el-GR" dirty="0"/>
              <a:t> ως προς τους σκοπούς και τα κριτήρια βάση των οποίων η Αγία και Μεγάλη Σύνοδος θα έπρεπε να εργαστεί, ενώ εμμέσως προσδιόρισε και τα ιστορικά δεδομένα αυτής, ώστε αυτή να χαρακτηριστεί ως Αγία και Μεγάλη και όχι ως Οικουμενική. </a:t>
            </a:r>
          </a:p>
          <a:p>
            <a:r>
              <a:rPr lang="el-GR" dirty="0"/>
              <a:t>Σύμφωνα με τις θέσεις του </a:t>
            </a:r>
            <a:r>
              <a:rPr lang="el-GR" dirty="0" err="1"/>
              <a:t>Γέροντος</a:t>
            </a:r>
            <a:r>
              <a:rPr lang="el-GR" dirty="0"/>
              <a:t> Μητροπολίτη Μελίτωνος η Αγία και Μεγάλη Σύνοδος: </a:t>
            </a:r>
          </a:p>
          <a:p>
            <a:pPr>
              <a:buFont typeface="Wingdings" panose="05000000000000000000" pitchFamily="2" charset="2"/>
              <a:buChar char="v"/>
            </a:pPr>
            <a:r>
              <a:rPr lang="el-GR" dirty="0"/>
              <a:t>δεν αποτελεί έκτακτο γεγονός, </a:t>
            </a:r>
          </a:p>
          <a:p>
            <a:pPr>
              <a:buFont typeface="Wingdings" panose="05000000000000000000" pitchFamily="2" charset="2"/>
              <a:buChar char="v"/>
            </a:pPr>
            <a:r>
              <a:rPr lang="el-GR" dirty="0"/>
              <a:t>δεν ασχολείται με θέματα πίστεως, </a:t>
            </a:r>
          </a:p>
          <a:p>
            <a:pPr>
              <a:buFont typeface="Wingdings" panose="05000000000000000000" pitchFamily="2" charset="2"/>
              <a:buChar char="v"/>
            </a:pPr>
            <a:r>
              <a:rPr lang="el-GR" dirty="0"/>
              <a:t>παρουσιάζει μία μακράν περίοδο προετοιμασίας, η οποία είναι δυνατόν να συνεχιστεί και μετά από αυτή για τα μη θεωρηθέντα, </a:t>
            </a:r>
            <a:r>
              <a:rPr lang="el-GR" dirty="0" err="1"/>
              <a:t>εξετασθέντα</a:t>
            </a:r>
            <a:r>
              <a:rPr lang="el-GR" dirty="0"/>
              <a:t>, μη </a:t>
            </a:r>
            <a:r>
              <a:rPr lang="el-GR" dirty="0" err="1"/>
              <a:t>εγκριθέντα</a:t>
            </a:r>
            <a:r>
              <a:rPr lang="el-GR" dirty="0"/>
              <a:t> και ως υπολειπόμενα θέματα.</a:t>
            </a:r>
            <a:endParaRPr lang="en-GB" dirty="0"/>
          </a:p>
          <a:p>
            <a:endParaRPr lang="el-GR" dirty="0"/>
          </a:p>
        </p:txBody>
      </p:sp>
    </p:spTree>
    <p:extLst>
      <p:ext uri="{BB962C8B-B14F-4D97-AF65-F5344CB8AC3E}">
        <p14:creationId xmlns:p14="http://schemas.microsoft.com/office/powerpoint/2010/main" val="1116394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769C9A-3865-7A9B-3C61-AE37CE259500}"/>
              </a:ext>
            </a:extLst>
          </p:cNvPr>
          <p:cNvSpPr>
            <a:spLocks noGrp="1"/>
          </p:cNvSpPr>
          <p:nvPr>
            <p:ph type="title"/>
          </p:nvPr>
        </p:nvSpPr>
        <p:spPr>
          <a:xfrm>
            <a:off x="0" y="18256"/>
            <a:ext cx="12192000" cy="753270"/>
          </a:xfrm>
        </p:spPr>
        <p:txBody>
          <a:bodyPr>
            <a:norm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515BA72A-E2FC-36AE-5AA8-C5F3BBB37A28}"/>
              </a:ext>
            </a:extLst>
          </p:cNvPr>
          <p:cNvSpPr>
            <a:spLocks noGrp="1"/>
          </p:cNvSpPr>
          <p:nvPr>
            <p:ph idx="1"/>
          </p:nvPr>
        </p:nvSpPr>
        <p:spPr>
          <a:xfrm>
            <a:off x="0" y="771526"/>
            <a:ext cx="12192000" cy="6086474"/>
          </a:xfrm>
        </p:spPr>
        <p:txBody>
          <a:bodyPr>
            <a:normAutofit lnSpcReduction="10000"/>
          </a:bodyPr>
          <a:lstStyle/>
          <a:p>
            <a:r>
              <a:rPr lang="el-GR" dirty="0"/>
              <a:t>Μάλιστα τονίζεται ότι η σύγκληση της Αγίας και Μεγάλης Συνόδου οφείλει να επιταχυνθεί, με την προϋπόθεση ότι αυτή δεν θα έπρεπε να θεωρηθεί ως μοναδική και </a:t>
            </a:r>
            <a:r>
              <a:rPr lang="el-GR" dirty="0" err="1"/>
              <a:t>αποκλείουσα</a:t>
            </a:r>
            <a:r>
              <a:rPr lang="el-GR" dirty="0"/>
              <a:t> τη σύγκληση εν συνεχεία και άλλων </a:t>
            </a:r>
            <a:r>
              <a:rPr lang="el-GR" dirty="0" err="1"/>
              <a:t>ομοίων</a:t>
            </a:r>
            <a:r>
              <a:rPr lang="el-GR" dirty="0"/>
              <a:t> Μεγάλων Συνόδων. Συνεπώς, η Σύνοδος θα πρέπει να είναι βραχείας διάρκειας και να ασχοληθεί με περιορισμένο αριθμό θεμάτων. Τα θέματά της να μην αποσκοπούν στην κατάργηση ιερών κανόνων, αλλά περισσότερο να αποβλέπουν στην ερμηνεία τους και να τους καθιστούν ποιμαντικώς εφαρμοστέους στις συνθήκες του σύγχρονου βίου. Η Σύνοδος θα πρέπει να εγκύψει στα φλέγοντα προβλήματα που παρακωλύουν την ομαλή λειτουργία του συνειρμού του συστήματος των τοπικών Εκκλησιών ως μιας ενιαίας Ορθοδόξου Εκκλησίας και να δώσει στα προβλήματα αυτά τις προσήκουσες λύσεις.</a:t>
            </a:r>
          </a:p>
          <a:p>
            <a:r>
              <a:rPr lang="el-GR" dirty="0"/>
              <a:t>Όπως αποδείχθηκε από όλη τη θεματολογία της Αγίας και Μεγάλης Συνόδου και από την όλη διαδικασία συγκλήσεως Αυτής, καμία «εύλογος αιτία» δημιούργησε την «</a:t>
            </a:r>
            <a:r>
              <a:rPr lang="el-GR" dirty="0" err="1"/>
              <a:t>κατεπείγουσαν</a:t>
            </a:r>
            <a:r>
              <a:rPr lang="el-GR" dirty="0"/>
              <a:t> </a:t>
            </a:r>
            <a:r>
              <a:rPr lang="el-GR" dirty="0" err="1"/>
              <a:t>χρείαν</a:t>
            </a:r>
            <a:r>
              <a:rPr lang="el-GR" dirty="0"/>
              <a:t>» στην «</a:t>
            </a:r>
            <a:r>
              <a:rPr lang="el-GR" dirty="0" err="1"/>
              <a:t>Καθολικήν</a:t>
            </a:r>
            <a:r>
              <a:rPr lang="el-GR" dirty="0"/>
              <a:t> </a:t>
            </a:r>
            <a:r>
              <a:rPr lang="el-GR" dirty="0" err="1"/>
              <a:t>Εκκλησίαν</a:t>
            </a:r>
            <a:r>
              <a:rPr lang="el-GR" dirty="0"/>
              <a:t>», προκειμένου να επιβάλλει τη σύγκληση Αυτής ως Οικουμενικής Συνόδου.</a:t>
            </a:r>
          </a:p>
        </p:txBody>
      </p:sp>
    </p:spTree>
    <p:extLst>
      <p:ext uri="{BB962C8B-B14F-4D97-AF65-F5344CB8AC3E}">
        <p14:creationId xmlns:p14="http://schemas.microsoft.com/office/powerpoint/2010/main" val="1875013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D904FF-6CD2-BFAA-77B3-2CF4ACB5F13B}"/>
              </a:ext>
            </a:extLst>
          </p:cNvPr>
          <p:cNvSpPr>
            <a:spLocks noGrp="1"/>
          </p:cNvSpPr>
          <p:nvPr>
            <p:ph type="title"/>
          </p:nvPr>
        </p:nvSpPr>
        <p:spPr>
          <a:xfrm>
            <a:off x="0" y="18256"/>
            <a:ext cx="12192000" cy="753270"/>
          </a:xfrm>
        </p:spPr>
        <p:txBody>
          <a:bodyPr>
            <a:norm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1BF5E4EA-87E9-2D2B-CC68-5F84DE4068F3}"/>
              </a:ext>
            </a:extLst>
          </p:cNvPr>
          <p:cNvSpPr>
            <a:spLocks noGrp="1"/>
          </p:cNvSpPr>
          <p:nvPr>
            <p:ph idx="1"/>
          </p:nvPr>
        </p:nvSpPr>
        <p:spPr>
          <a:xfrm>
            <a:off x="0" y="771526"/>
            <a:ext cx="12192000" cy="6068218"/>
          </a:xfrm>
        </p:spPr>
        <p:txBody>
          <a:bodyPr>
            <a:normAutofit fontScale="92500"/>
          </a:bodyPr>
          <a:lstStyle/>
          <a:p>
            <a:r>
              <a:rPr lang="el-GR" dirty="0"/>
              <a:t>Το ερώτημα σχετικά με το χαρακτήρα της Αγίας και Μεγάλης Συνόδου ως προς </a:t>
            </a:r>
            <a:r>
              <a:rPr lang="el-GR" b="1" dirty="0">
                <a:solidFill>
                  <a:srgbClr val="FF0000"/>
                </a:solidFill>
              </a:rPr>
              <a:t>το θέμα της «καθολικής» αποδοχής των αποφάσεών </a:t>
            </a:r>
            <a:r>
              <a:rPr lang="el-GR" dirty="0"/>
              <a:t>της αφορά: </a:t>
            </a:r>
          </a:p>
          <a:p>
            <a:pPr lvl="1">
              <a:buFont typeface="Wingdings" panose="05000000000000000000" pitchFamily="2" charset="2"/>
              <a:buChar char="v"/>
            </a:pPr>
            <a:r>
              <a:rPr lang="el-GR" dirty="0"/>
              <a:t>τόσο το θέμα της συγκροτήσεως </a:t>
            </a:r>
          </a:p>
          <a:p>
            <a:pPr lvl="1">
              <a:buFont typeface="Wingdings" panose="05000000000000000000" pitchFamily="2" charset="2"/>
              <a:buChar char="v"/>
            </a:pPr>
            <a:r>
              <a:rPr lang="el-GR" dirty="0"/>
              <a:t>όσο και το θέμα της συμμετοχής των κατά τόπους Ορθοδόξων Εκκλησιών. </a:t>
            </a:r>
          </a:p>
          <a:p>
            <a:r>
              <a:rPr lang="el-GR" dirty="0"/>
              <a:t>Όπως ήδη αναφέρθηκε, ο οικουμενικός χαρακτήρας των Συνόδων δεν θεμελιώθηκε μόνο στη βάση της αυτοσυνειδησίας της Συνόδου σχετικά με τον οικουμενικό της χαρακτήρα, αλλά στη βάση της </a:t>
            </a:r>
            <a:r>
              <a:rPr lang="el-GR" b="1" dirty="0"/>
              <a:t>διαδικασίας αποδοχής των αποφάσεων πρωτίστως εκ των Κεφαλών των διαφόρων κατά τόπους Εκκλησιών και παραδόσεων</a:t>
            </a:r>
            <a:r>
              <a:rPr lang="el-GR" dirty="0"/>
              <a:t>, όπως αυτό: </a:t>
            </a:r>
          </a:p>
          <a:p>
            <a:pPr lvl="1">
              <a:buFont typeface="Wingdings" panose="05000000000000000000" pitchFamily="2" charset="2"/>
              <a:buChar char="v"/>
            </a:pPr>
            <a:r>
              <a:rPr lang="el-GR" dirty="0"/>
              <a:t>περιγράφεται αρχικώς από την ΣΤ΄ Οικουμενική Σύνοδο (680-681), και</a:t>
            </a:r>
          </a:p>
          <a:p>
            <a:pPr lvl="1">
              <a:buFont typeface="Wingdings" panose="05000000000000000000" pitchFamily="2" charset="2"/>
              <a:buChar char="v"/>
            </a:pPr>
            <a:r>
              <a:rPr lang="el-GR" dirty="0"/>
              <a:t>κατοχυρώθηκε πάνω στη βάση των κριτηρίων από την Ζ΄ Οικουμενική Σύνοδο (787), ώστε μία Σύνοδος να τυγχάνει </a:t>
            </a:r>
            <a:r>
              <a:rPr lang="el-GR" dirty="0" err="1"/>
              <a:t>αυθεντικώς</a:t>
            </a:r>
            <a:r>
              <a:rPr lang="el-GR" dirty="0"/>
              <a:t> οικουμενική.</a:t>
            </a:r>
          </a:p>
          <a:p>
            <a:r>
              <a:rPr lang="el-GR" dirty="0"/>
              <a:t>Η διαδικασία προς αναγνώριση της οικουμενικότητας μιας Συνόδου και η αποδοχή </a:t>
            </a:r>
            <a:r>
              <a:rPr lang="en-GB" dirty="0"/>
              <a:t>(reception) </a:t>
            </a:r>
            <a:r>
              <a:rPr lang="el-GR" dirty="0"/>
              <a:t>των αποφάσεων Αυτής πρέπει να αποτελεί μέριμνα και έργο των κατά τόπους Εκκλησιών, γι’ αυτό και </a:t>
            </a:r>
            <a:r>
              <a:rPr lang="el-GR" b="1" dirty="0"/>
              <a:t>απαιτείται η συμφωνία </a:t>
            </a:r>
            <a:r>
              <a:rPr lang="el-GR" dirty="0"/>
              <a:t>όλων των παραδόσεων (Ανατολής και Δύσης) ή τουλάχιστον </a:t>
            </a:r>
            <a:r>
              <a:rPr lang="el-GR" b="1" dirty="0"/>
              <a:t>η συναίνεσης </a:t>
            </a:r>
            <a:r>
              <a:rPr lang="el-GR" dirty="0"/>
              <a:t>εκάστης εξ’ αυτών.</a:t>
            </a:r>
          </a:p>
        </p:txBody>
      </p:sp>
    </p:spTree>
    <p:extLst>
      <p:ext uri="{BB962C8B-B14F-4D97-AF65-F5344CB8AC3E}">
        <p14:creationId xmlns:p14="http://schemas.microsoft.com/office/powerpoint/2010/main" val="2346858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A57FA2-4031-D5E1-5E60-852016FD8F17}"/>
              </a:ext>
            </a:extLst>
          </p:cNvPr>
          <p:cNvSpPr>
            <a:spLocks noGrp="1"/>
          </p:cNvSpPr>
          <p:nvPr>
            <p:ph type="title"/>
          </p:nvPr>
        </p:nvSpPr>
        <p:spPr>
          <a:xfrm>
            <a:off x="0" y="18255"/>
            <a:ext cx="12192000" cy="575133"/>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8B02D646-BD10-799C-2BF2-0C13CFF2BECF}"/>
              </a:ext>
            </a:extLst>
          </p:cNvPr>
          <p:cNvSpPr>
            <a:spLocks noGrp="1"/>
          </p:cNvSpPr>
          <p:nvPr>
            <p:ph idx="1"/>
          </p:nvPr>
        </p:nvSpPr>
        <p:spPr>
          <a:xfrm>
            <a:off x="0" y="593388"/>
            <a:ext cx="12192000" cy="6246358"/>
          </a:xfrm>
        </p:spPr>
        <p:txBody>
          <a:bodyPr>
            <a:normAutofit fontScale="92500" lnSpcReduction="20000"/>
          </a:bodyPr>
          <a:lstStyle/>
          <a:p>
            <a:r>
              <a:rPr lang="el-GR" dirty="0"/>
              <a:t>Χαρακτηριστική περίπτωση </a:t>
            </a:r>
            <a:r>
              <a:rPr lang="el-GR" b="1" dirty="0"/>
              <a:t>πρότυπου Οικουμενικής Συνόδου κατά το έτος 1367 </a:t>
            </a:r>
            <a:r>
              <a:rPr lang="el-GR" dirty="0"/>
              <a:t>και του τρόπου συγκροτήσεως αυτής αποτελεί η μαρτυρία από την αλληλογραφία του αυτοκράτορα Ιωάννου ΣΤ΄ Καντακουζηνού και του εκπροσώπου (λεγάτου) του πάπα Παύλου για το θέμα του αναβαπτισμού, όπου ο ίδιος ο αυτοκράτορας θεωρεί τη Σύνοδο ως Οικουμενική όχι μόνο γιατί έγινε με τη συμμετοχή του Οικουμενικού </a:t>
            </a:r>
            <a:r>
              <a:rPr lang="el-GR" dirty="0" err="1"/>
              <a:t>Πατριάρχου</a:t>
            </a:r>
            <a:r>
              <a:rPr lang="el-GR" dirty="0"/>
              <a:t> Κωνσταντινουπόλεως, των Επισκόπων, Μητροπολιτών, και Πατριαρχών της Ανατολής αλλά και με τη συμμετοχή των «</a:t>
            </a:r>
            <a:r>
              <a:rPr lang="el-GR" i="1" dirty="0" err="1"/>
              <a:t>ἀποσταλέντων</a:t>
            </a:r>
            <a:r>
              <a:rPr lang="el-GR" i="1" dirty="0"/>
              <a:t> (δὲ καὶ) </a:t>
            </a:r>
            <a:r>
              <a:rPr lang="el-GR" i="1" dirty="0" err="1"/>
              <a:t>παρὰ</a:t>
            </a:r>
            <a:r>
              <a:rPr lang="el-GR" i="1" dirty="0"/>
              <a:t> τοῦ πάπα </a:t>
            </a:r>
            <a:r>
              <a:rPr lang="el-GR" i="1" dirty="0" err="1"/>
              <a:t>τοποτηρητῶν</a:t>
            </a:r>
            <a:r>
              <a:rPr lang="el-GR" i="1" dirty="0"/>
              <a:t> κατὰ τὴν εἰς τοῦτο πάλαι </a:t>
            </a:r>
            <a:r>
              <a:rPr lang="el-GR" i="1" dirty="0" err="1"/>
              <a:t>ἐπικρατήσασαν</a:t>
            </a:r>
            <a:r>
              <a:rPr lang="el-GR" i="1" dirty="0"/>
              <a:t> </a:t>
            </a:r>
            <a:r>
              <a:rPr lang="el-GR" i="1" dirty="0" err="1"/>
              <a:t>τάξιν</a:t>
            </a:r>
            <a:r>
              <a:rPr lang="el-GR" i="1" dirty="0"/>
              <a:t> τε καὶ </a:t>
            </a:r>
            <a:r>
              <a:rPr lang="el-GR" i="1" dirty="0" err="1"/>
              <a:t>συνήθειαν</a:t>
            </a:r>
            <a:r>
              <a:rPr lang="el-GR" dirty="0"/>
              <a:t>».</a:t>
            </a:r>
          </a:p>
          <a:p>
            <a:r>
              <a:rPr lang="el-GR" dirty="0"/>
              <a:t>Ωστόσο, πρέπει να σημειωθεί ότι η μη αποδοχή των αποφάσεων μιας Συνόδου από μία από τις εκκλησιαστικές παραδόσεις δεν συνεπάγεται και την αμφισβήτηση του κύρους των θεολογικών αυτών αποφάσεων.</a:t>
            </a:r>
          </a:p>
          <a:p>
            <a:r>
              <a:rPr lang="el-GR" dirty="0"/>
              <a:t>Η παρούσα διαδικασία αποδοχής και αναγνώρισης της οικουμενικότητας μιας Συνόδου από όλες τις εκκλησιαστικές παραδόσεις αποτελεί κοινή συνείδηση των κατά τόπους Εκκλησιών. Η οποιαδήποτε μονομερής ανακήρυξη μιας Συνόδου ως Οικουμενικής υπονοεί την εφαρμογή της </a:t>
            </a:r>
            <a:r>
              <a:rPr lang="el-GR" dirty="0" err="1"/>
              <a:t>βελλαρμινείου</a:t>
            </a:r>
            <a:r>
              <a:rPr lang="el-GR" dirty="0"/>
              <a:t> αρχής περί της υπεροχής μιας τοπικής εκκλησιαστικής παραδόσεως έναντι των λοιπών κατά τόπους Εκκλησιών. Γι’ αυτό και το έργο μιας Συνόδου αξιολογείται, θετικώς ή </a:t>
            </a:r>
            <a:r>
              <a:rPr lang="el-GR" dirty="0" err="1"/>
              <a:t>αρνητικώς</a:t>
            </a:r>
            <a:r>
              <a:rPr lang="el-GR" dirty="0"/>
              <a:t>, μόνο από άλλες Μείζονες Συνόδους και όχι από άτομα ή ομάδες. Χαρακτηριστικό παράδειγμα αποτελεί η αντικατάσταση της Συνόδου της Ιέρειας από την Ζ΄ Οικουμενική Σύνοδο.</a:t>
            </a:r>
          </a:p>
        </p:txBody>
      </p:sp>
    </p:spTree>
    <p:extLst>
      <p:ext uri="{BB962C8B-B14F-4D97-AF65-F5344CB8AC3E}">
        <p14:creationId xmlns:p14="http://schemas.microsoft.com/office/powerpoint/2010/main" val="2356641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57F185-5A14-B092-9B09-876873C50C1C}"/>
              </a:ext>
            </a:extLst>
          </p:cNvPr>
          <p:cNvSpPr>
            <a:spLocks noGrp="1"/>
          </p:cNvSpPr>
          <p:nvPr>
            <p:ph type="title"/>
          </p:nvPr>
        </p:nvSpPr>
        <p:spPr>
          <a:xfrm>
            <a:off x="0" y="18255"/>
            <a:ext cx="12192000" cy="781845"/>
          </a:xfrm>
        </p:spPr>
        <p:txBody>
          <a:bodyPr>
            <a:norm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AD4D0551-7209-170A-ECF8-DDFAB1C4ACA0}"/>
              </a:ext>
            </a:extLst>
          </p:cNvPr>
          <p:cNvSpPr>
            <a:spLocks noGrp="1"/>
          </p:cNvSpPr>
          <p:nvPr>
            <p:ph idx="1"/>
          </p:nvPr>
        </p:nvSpPr>
        <p:spPr>
          <a:xfrm>
            <a:off x="0" y="800100"/>
            <a:ext cx="12192000" cy="6039645"/>
          </a:xfrm>
        </p:spPr>
        <p:txBody>
          <a:bodyPr>
            <a:normAutofit fontScale="92500" lnSpcReduction="20000"/>
          </a:bodyPr>
          <a:lstStyle/>
          <a:p>
            <a:r>
              <a:rPr lang="el-GR" dirty="0"/>
              <a:t>Οι κανονικές και εκκλησιολογικές αρχές για την καθολική αποδοχή </a:t>
            </a:r>
            <a:r>
              <a:rPr lang="en-GB" dirty="0"/>
              <a:t>(reception) </a:t>
            </a:r>
            <a:r>
              <a:rPr lang="el-GR" dirty="0"/>
              <a:t>των αποφάσεων μιας Συνόδου </a:t>
            </a:r>
            <a:r>
              <a:rPr lang="el-GR" b="1" dirty="0"/>
              <a:t>αποτρέπουν</a:t>
            </a:r>
            <a:r>
              <a:rPr lang="el-GR" dirty="0"/>
              <a:t>:</a:t>
            </a:r>
          </a:p>
          <a:p>
            <a:pPr marL="571500" indent="-571500">
              <a:buFont typeface="+mj-lt"/>
              <a:buAutoNum type="romanUcPeriod"/>
            </a:pPr>
            <a:r>
              <a:rPr lang="el-GR" dirty="0"/>
              <a:t>Την ανάπτυξη πρωτοβουλιών για την μονομερή αναγνώριση της οικουμενικότητας μερικών Συνόδων και της συναριθμήσεως αυτών ως Οικουμενικών, όπως των ετών 879-880 και των ησυχαστικών, άνευ της «συναινέσεως» και «</a:t>
            </a:r>
            <a:r>
              <a:rPr lang="el-GR" dirty="0" err="1"/>
              <a:t>συμφρονήσεως</a:t>
            </a:r>
            <a:r>
              <a:rPr lang="el-GR" dirty="0"/>
              <a:t>» όλων των παραδόσεων των κατά τόπους Εκκλησιών. Η αρνητική θεώρηση αυτής της πρωτοβουλίας με κανέναν τρόπο δεν συνεπάγεται την οικουμενικότητα και την εκκλησιολογική σημασία των αποφάσεων των συγκεκριμένων Συνόδων για τη ζωή της Εκκλησίας, οι οποίες αποβλέπουν στην ωφέλεια και τη σωτηρία των μελών της. </a:t>
            </a:r>
          </a:p>
          <a:p>
            <a:pPr marL="571500" indent="-571500">
              <a:buFont typeface="+mj-lt"/>
              <a:buAutoNum type="romanUcPeriod"/>
            </a:pPr>
            <a:r>
              <a:rPr lang="el-GR" dirty="0"/>
              <a:t>Τον καθορισμό της οικουμενικής σημασίας μιας Συνόδου αποκλειστικώς από τη συμμετοχή και μόνον σ’ αυτήν όλων των επισκόπων της «Καθολικής Εκκλησίας». Απαιτείται όμως η συμφωνία των παρόντων και των εκπροσώπων των απουσιαζόντων όπως και των διαφόρων παραδόσεων των κατά τόπους Εκκλησιών, ενώ δεν αποκλείεται η εκ των υστέρων παραδοχή τους από τους υπόλοιπους επισκόπους και από ολόκληρη την Εκκλησία.</a:t>
            </a:r>
          </a:p>
          <a:p>
            <a:pPr marL="571500" indent="-571500">
              <a:buFont typeface="+mj-lt"/>
              <a:buAutoNum type="romanUcPeriod"/>
            </a:pPr>
            <a:r>
              <a:rPr lang="el-GR" dirty="0"/>
              <a:t>Την μη αναγκαιότητα συμμετοχής όλων των επισκόπων ή όλων των Κεφαλών των Ορθοδόξων Εκκλησιών. Σε μία τέτοια μορφή μη συμμετοχής αρκεί η εκ των υστέρων συμφωνία, συναίνεση και αποδοχή αυτών.</a:t>
            </a:r>
          </a:p>
        </p:txBody>
      </p:sp>
    </p:spTree>
    <p:extLst>
      <p:ext uri="{BB962C8B-B14F-4D97-AF65-F5344CB8AC3E}">
        <p14:creationId xmlns:p14="http://schemas.microsoft.com/office/powerpoint/2010/main" val="4290147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190EF8-C792-098A-436F-B507AEEBC4A2}"/>
              </a:ext>
            </a:extLst>
          </p:cNvPr>
          <p:cNvSpPr>
            <a:spLocks noGrp="1"/>
          </p:cNvSpPr>
          <p:nvPr>
            <p:ph type="title"/>
          </p:nvPr>
        </p:nvSpPr>
        <p:spPr>
          <a:xfrm>
            <a:off x="0" y="18256"/>
            <a:ext cx="12192000" cy="662782"/>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00528035-1611-83D2-328D-F17D0CB2B208}"/>
              </a:ext>
            </a:extLst>
          </p:cNvPr>
          <p:cNvSpPr>
            <a:spLocks noGrp="1"/>
          </p:cNvSpPr>
          <p:nvPr>
            <p:ph idx="1"/>
          </p:nvPr>
        </p:nvSpPr>
        <p:spPr>
          <a:xfrm>
            <a:off x="-1" y="681038"/>
            <a:ext cx="12191999" cy="6158706"/>
          </a:xfrm>
        </p:spPr>
        <p:txBody>
          <a:bodyPr>
            <a:normAutofit fontScale="92500" lnSpcReduction="10000"/>
          </a:bodyPr>
          <a:lstStyle/>
          <a:p>
            <a:r>
              <a:rPr lang="el-GR" dirty="0"/>
              <a:t>Είναι αναγκαίο να αναφερθούν ορισμένα </a:t>
            </a:r>
            <a:r>
              <a:rPr lang="el-GR" sz="3500" b="1" dirty="0">
                <a:solidFill>
                  <a:srgbClr val="00B050"/>
                </a:solidFill>
              </a:rPr>
              <a:t>ιστορικά τεκμήρια </a:t>
            </a:r>
            <a:r>
              <a:rPr lang="el-GR" dirty="0"/>
              <a:t>σχετικά με τη μη συμμετοχή μελών ή και Κεφαλών των κατά τόπους Εκκλησιών σε διάφορες Συνόδους, από τις οποίες δεν αμφισβητήθηκε η οικουμενικότητά τους, αντιθέτως υπήρξε η εκ των υστέρων αναγνώριση και αποδοχή αυτών ως Οικουμενικών από την «Καθολική Εκκλησία»:</a:t>
            </a:r>
          </a:p>
          <a:p>
            <a:r>
              <a:rPr lang="el-GR" dirty="0"/>
              <a:t>Στην </a:t>
            </a:r>
            <a:r>
              <a:rPr lang="el-GR" b="1" dirty="0">
                <a:solidFill>
                  <a:srgbClr val="FF0000"/>
                </a:solidFill>
              </a:rPr>
              <a:t>Β΄ Οικουμενική Σύνοδο (381 μ.Χ.) </a:t>
            </a:r>
            <a:r>
              <a:rPr lang="el-GR" dirty="0"/>
              <a:t>δεν προσκλήθηκαν οι υπό τον πάπα Ρώμης </a:t>
            </a:r>
            <a:r>
              <a:rPr lang="el-GR" dirty="0" err="1"/>
              <a:t>Δάμασο</a:t>
            </a:r>
            <a:r>
              <a:rPr lang="el-GR" dirty="0"/>
              <a:t> Εκκλησίες της Δύσης και οι υπό τον αρχιεπίσκοπο </a:t>
            </a:r>
            <a:r>
              <a:rPr lang="el-GR" dirty="0" err="1"/>
              <a:t>Αλεξανδρείας</a:t>
            </a:r>
            <a:r>
              <a:rPr lang="el-GR" dirty="0"/>
              <a:t> Πέτρο οι Εκκλησίες Αιγύπτου, Λιβύης και </a:t>
            </a:r>
            <a:r>
              <a:rPr lang="el-GR" dirty="0" err="1"/>
              <a:t>Πενταπόλεως</a:t>
            </a:r>
            <a:r>
              <a:rPr lang="el-GR" dirty="0"/>
              <a:t>, διότι δεν αναγνώριζαν τον πρόεδρο της Συνόδου Αντιοχείας </a:t>
            </a:r>
            <a:r>
              <a:rPr lang="el-GR" dirty="0" err="1"/>
              <a:t>Μελέτιον</a:t>
            </a:r>
            <a:r>
              <a:rPr lang="el-GR" dirty="0"/>
              <a:t> εξαιτίας του </a:t>
            </a:r>
            <a:r>
              <a:rPr lang="el-GR" dirty="0" err="1"/>
              <a:t>αντιοχειανού</a:t>
            </a:r>
            <a:r>
              <a:rPr lang="el-GR" dirty="0"/>
              <a:t> σχίσματος (362-398), όμως οι αποφάσεις της έγιναν γενικώς αποδεκτές και εφαρμόστηκαν αμέσως.</a:t>
            </a:r>
          </a:p>
          <a:p>
            <a:r>
              <a:rPr lang="el-GR" dirty="0"/>
              <a:t>Στην </a:t>
            </a:r>
            <a:r>
              <a:rPr lang="el-GR" b="1" dirty="0">
                <a:solidFill>
                  <a:srgbClr val="FF0000"/>
                </a:solidFill>
              </a:rPr>
              <a:t>Γ΄ Οικουμενική Σύνοδο (431 μ.Χ.) </a:t>
            </a:r>
            <a:r>
              <a:rPr lang="el-GR" dirty="0"/>
              <a:t>αρνήθηκαν να συμμετάσχουν οι υπό τους αρχιεπισκόπους Κωνσταντινουπόλεως Νεστόριο και Αντιοχείας Ιωάννη επίσκοποι στη </a:t>
            </a:r>
            <a:r>
              <a:rPr lang="el-GR" dirty="0" err="1"/>
              <a:t>συγκληθείσα</a:t>
            </a:r>
            <a:r>
              <a:rPr lang="el-GR" dirty="0"/>
              <a:t> Σύνοδο υπό την προεδρία του αρχιεπισκόπου </a:t>
            </a:r>
            <a:r>
              <a:rPr lang="el-GR" dirty="0" err="1"/>
              <a:t>Αλεξανδρείας</a:t>
            </a:r>
            <a:r>
              <a:rPr lang="el-GR" dirty="0"/>
              <a:t> Κυρίλλου, λόγω της υποδικίας του Κωνσταντινουπόλεως Νεστορίου, γι’ αυτό και διακόπηκε η εκκλησιαστική κοινωνία των θρόνων </a:t>
            </a:r>
            <a:r>
              <a:rPr lang="el-GR" dirty="0" err="1"/>
              <a:t>Αλεξανδρείας</a:t>
            </a:r>
            <a:r>
              <a:rPr lang="el-GR" dirty="0"/>
              <a:t> Αντιοχείας (431-433), αλλά το κύρος της Συνόδου παρέμεινε ακλόνητο και οι αποφάσεις της εφαρμόστηκαν.  </a:t>
            </a:r>
          </a:p>
          <a:p>
            <a:endParaRPr lang="el-GR" dirty="0"/>
          </a:p>
          <a:p>
            <a:endParaRPr lang="el-GR" dirty="0"/>
          </a:p>
        </p:txBody>
      </p:sp>
    </p:spTree>
    <p:extLst>
      <p:ext uri="{BB962C8B-B14F-4D97-AF65-F5344CB8AC3E}">
        <p14:creationId xmlns:p14="http://schemas.microsoft.com/office/powerpoint/2010/main" val="2317443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9E8243-D211-396F-A4DA-B76B9B895CB4}"/>
              </a:ext>
            </a:extLst>
          </p:cNvPr>
          <p:cNvSpPr>
            <a:spLocks noGrp="1"/>
          </p:cNvSpPr>
          <p:nvPr>
            <p:ph type="title"/>
          </p:nvPr>
        </p:nvSpPr>
        <p:spPr>
          <a:xfrm>
            <a:off x="0" y="18256"/>
            <a:ext cx="12192000" cy="662782"/>
          </a:xfrm>
        </p:spPr>
        <p:txBody>
          <a:bodyPr>
            <a:no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3434AF81-5325-7DE7-A879-DA4E572E7EF4}"/>
              </a:ext>
            </a:extLst>
          </p:cNvPr>
          <p:cNvSpPr>
            <a:spLocks noGrp="1"/>
          </p:cNvSpPr>
          <p:nvPr>
            <p:ph idx="1"/>
          </p:nvPr>
        </p:nvSpPr>
        <p:spPr>
          <a:xfrm>
            <a:off x="-1" y="904672"/>
            <a:ext cx="12191999" cy="5935072"/>
          </a:xfrm>
        </p:spPr>
        <p:txBody>
          <a:bodyPr>
            <a:normAutofit fontScale="92500" lnSpcReduction="10000"/>
          </a:bodyPr>
          <a:lstStyle/>
          <a:p>
            <a:r>
              <a:rPr lang="el-GR" dirty="0"/>
              <a:t>Στην </a:t>
            </a:r>
            <a:r>
              <a:rPr lang="el-GR" b="1" dirty="0">
                <a:solidFill>
                  <a:srgbClr val="FF0000"/>
                </a:solidFill>
              </a:rPr>
              <a:t>Δ΄ Οικουμενική Σύνοδο (451 μ.Χ.) </a:t>
            </a:r>
            <a:r>
              <a:rPr lang="el-GR" dirty="0"/>
              <a:t>αποχώρησε αυθαιρέτως ο αρχιεπίσκοπος </a:t>
            </a:r>
            <a:r>
              <a:rPr lang="el-GR" dirty="0" err="1"/>
              <a:t>Αλεξανδρείας</a:t>
            </a:r>
            <a:r>
              <a:rPr lang="el-GR" dirty="0"/>
              <a:t> </a:t>
            </a:r>
            <a:r>
              <a:rPr lang="el-GR" dirty="0" err="1"/>
              <a:t>Διόσκορος</a:t>
            </a:r>
            <a:r>
              <a:rPr lang="el-GR" dirty="0"/>
              <a:t> μαζί με όλους τους επισκόπους της κανονικής δικαιοδοσίας του, λόγω της ενθουσιαστικής υποδοχής από τη Σύνοδο των καταδικασθέντων από τη «ληστρική» Σύνοδο της Εφέσου (449 μ.Χ.). Μάλιστα η μετά την τριπλή κανονική πρόσκληση η επίμονη άρνησής του να επιστρέψει στη Σύνοδο καταδικάστηκε και καθαιρέθηκε, και όπως δήλωσε ο πρόεδρος της Συνόδου αρχιεπίσκοπος Κωνσταντινουπόλεως </a:t>
            </a:r>
            <a:r>
              <a:rPr lang="el-GR" dirty="0" err="1"/>
              <a:t>Ανατόλιος</a:t>
            </a:r>
            <a:r>
              <a:rPr lang="el-GR" dirty="0"/>
              <a:t> «οὐ δι’ </a:t>
            </a:r>
            <a:r>
              <a:rPr lang="el-GR" dirty="0" err="1"/>
              <a:t>αἵρεσιν</a:t>
            </a:r>
            <a:r>
              <a:rPr lang="el-GR" dirty="0"/>
              <a:t> </a:t>
            </a:r>
            <a:r>
              <a:rPr lang="el-GR" dirty="0" err="1"/>
              <a:t>κατεκρίθη</a:t>
            </a:r>
            <a:r>
              <a:rPr lang="el-GR" dirty="0"/>
              <a:t> </a:t>
            </a:r>
            <a:r>
              <a:rPr lang="el-GR" dirty="0" err="1"/>
              <a:t>Διόσκορος</a:t>
            </a:r>
            <a:r>
              <a:rPr lang="el-GR" dirty="0"/>
              <a:t>», ενώ οι αποφάσεις της Συνόδου εφαρμόστηκαν, παρά τις γνωστές τραγικές συνέπειες.</a:t>
            </a:r>
          </a:p>
          <a:p>
            <a:r>
              <a:rPr lang="el-GR" dirty="0"/>
              <a:t>Στην </a:t>
            </a:r>
            <a:r>
              <a:rPr lang="el-GR" b="1" dirty="0">
                <a:solidFill>
                  <a:srgbClr val="FF0000"/>
                </a:solidFill>
              </a:rPr>
              <a:t>Ε΄ Οικουμενική Σύνοδο (553 μ.Χ.) </a:t>
            </a:r>
            <a:r>
              <a:rPr lang="el-GR" dirty="0"/>
              <a:t>αρνήθηκαν να συμμετάσχουν ο πάπας </a:t>
            </a:r>
            <a:r>
              <a:rPr lang="el-GR" dirty="0" err="1"/>
              <a:t>Βιγίλιος</a:t>
            </a:r>
            <a:r>
              <a:rPr lang="el-GR" dirty="0"/>
              <a:t> και οι επίσκοποι της Δύσης που βρίσκονταν στην Κωνσταντινούπολη εξαιτίας της διαφωνίας τους για την καταδίκη των «Τριών Κεφαλαίων», αλλά η Σύνοδος </a:t>
            </a:r>
            <a:r>
              <a:rPr lang="el-GR" dirty="0" err="1"/>
              <a:t>συγκλήθηκε</a:t>
            </a:r>
            <a:r>
              <a:rPr lang="el-GR" dirty="0"/>
              <a:t> υπό την προεδρία του </a:t>
            </a:r>
            <a:r>
              <a:rPr lang="el-GR" dirty="0" err="1"/>
              <a:t>πατριάρχου</a:t>
            </a:r>
            <a:r>
              <a:rPr lang="el-GR" dirty="0"/>
              <a:t> Κωνσταντινουπόλεως Ευτυχίου εξαιτίας της μη συμμετοχής του πάπα </a:t>
            </a:r>
            <a:r>
              <a:rPr lang="el-GR" dirty="0" err="1"/>
              <a:t>Βιγιλίου</a:t>
            </a:r>
            <a:r>
              <a:rPr lang="el-GR" dirty="0"/>
              <a:t>, ο οποίος καταδικάστηκε για την άρνησή του να συμμετάσχει στη Σύνοδο, τελικώς όμως δέχτηκε εκ των υστέρων με επιστολή του τις συνοδικές αποφάσεις, γι’ αυτό και η επιστολή του καταχωρίστηκε στα Πρακτικά της Συνόδου. </a:t>
            </a:r>
          </a:p>
          <a:p>
            <a:endParaRPr lang="el-GR" dirty="0"/>
          </a:p>
        </p:txBody>
      </p:sp>
    </p:spTree>
    <p:extLst>
      <p:ext uri="{BB962C8B-B14F-4D97-AF65-F5344CB8AC3E}">
        <p14:creationId xmlns:p14="http://schemas.microsoft.com/office/powerpoint/2010/main" val="2927394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3D9DD9-D768-AC8E-CBC6-F4800FD206F5}"/>
              </a:ext>
            </a:extLst>
          </p:cNvPr>
          <p:cNvSpPr>
            <a:spLocks noGrp="1"/>
          </p:cNvSpPr>
          <p:nvPr>
            <p:ph type="title"/>
          </p:nvPr>
        </p:nvSpPr>
        <p:spPr>
          <a:xfrm>
            <a:off x="0" y="0"/>
            <a:ext cx="12192000" cy="681037"/>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4784E440-5075-513F-D098-81B17F877E53}"/>
              </a:ext>
            </a:extLst>
          </p:cNvPr>
          <p:cNvSpPr>
            <a:spLocks noGrp="1"/>
          </p:cNvSpPr>
          <p:nvPr>
            <p:ph idx="1"/>
          </p:nvPr>
        </p:nvSpPr>
        <p:spPr>
          <a:xfrm>
            <a:off x="-1" y="681036"/>
            <a:ext cx="12191999" cy="6176963"/>
          </a:xfrm>
        </p:spPr>
        <p:txBody>
          <a:bodyPr/>
          <a:lstStyle/>
          <a:p>
            <a:r>
              <a:rPr lang="el-GR" dirty="0"/>
              <a:t>Η με βάση τα ιστορικά τεκμήρια </a:t>
            </a:r>
            <a:r>
              <a:rPr lang="el-GR" dirty="0" err="1"/>
              <a:t>περιγραφείσα</a:t>
            </a:r>
            <a:r>
              <a:rPr lang="el-GR" dirty="0"/>
              <a:t> παράδοση εφαρμόστηκε σε όλες τις </a:t>
            </a:r>
            <a:r>
              <a:rPr lang="el-GR" dirty="0" err="1"/>
              <a:t>συγκληθείσες</a:t>
            </a:r>
            <a:r>
              <a:rPr lang="el-GR" dirty="0"/>
              <a:t> Συνόδους: </a:t>
            </a:r>
          </a:p>
          <a:p>
            <a:pPr>
              <a:buFont typeface="Wingdings" panose="05000000000000000000" pitchFamily="2" charset="2"/>
              <a:buChar char="v"/>
            </a:pPr>
            <a:r>
              <a:rPr lang="el-GR" dirty="0"/>
              <a:t>Τοπικές</a:t>
            </a:r>
          </a:p>
          <a:p>
            <a:pPr>
              <a:buFont typeface="Wingdings" panose="05000000000000000000" pitchFamily="2" charset="2"/>
              <a:buChar char="v"/>
            </a:pPr>
            <a:r>
              <a:rPr lang="el-GR" dirty="0"/>
              <a:t>Περιφερειακές </a:t>
            </a:r>
          </a:p>
          <a:p>
            <a:pPr>
              <a:buFont typeface="Wingdings" panose="05000000000000000000" pitchFamily="2" charset="2"/>
              <a:buChar char="v"/>
            </a:pPr>
            <a:r>
              <a:rPr lang="el-GR" dirty="0"/>
              <a:t>Οικουμενικές </a:t>
            </a:r>
          </a:p>
          <a:p>
            <a:r>
              <a:rPr lang="el-GR" dirty="0"/>
              <a:t>Συνεπώς, </a:t>
            </a:r>
            <a:r>
              <a:rPr lang="el-GR" b="1" dirty="0"/>
              <a:t>τα κριτήρια αυτά</a:t>
            </a:r>
            <a:r>
              <a:rPr lang="el-GR" dirty="0"/>
              <a:t>, τα οποία βεβαιώνονται από την ομόφωνη κανονική παράδοση και από τη συνέπεια προς την ίδια την εκκλησιαστική πράξη </a:t>
            </a:r>
            <a:r>
              <a:rPr lang="el-GR" b="1" dirty="0"/>
              <a:t>δεν είναι δυνατόν από λόγους σκοπιμοτήτων να αθετούνται αζημίως:</a:t>
            </a:r>
          </a:p>
          <a:p>
            <a:pPr>
              <a:buFont typeface="Wingdings" panose="05000000000000000000" pitchFamily="2" charset="2"/>
              <a:buChar char="v"/>
            </a:pPr>
            <a:r>
              <a:rPr lang="el-GR" dirty="0"/>
              <a:t>τόσο ως προς την ίδια την </a:t>
            </a:r>
            <a:r>
              <a:rPr lang="el-GR" dirty="0">
                <a:effectLst>
                  <a:outerShdw blurRad="38100" dist="38100" dir="2700000" algn="tl">
                    <a:srgbClr val="000000">
                      <a:alpha val="43137"/>
                    </a:srgbClr>
                  </a:outerShdw>
                </a:effectLst>
              </a:rPr>
              <a:t>συνοδική αυτοσυνειδησία </a:t>
            </a:r>
            <a:r>
              <a:rPr lang="el-GR" dirty="0"/>
              <a:t>της Αγίας και Μεγάλης Συνόδου </a:t>
            </a:r>
          </a:p>
          <a:p>
            <a:pPr>
              <a:buFont typeface="Wingdings" panose="05000000000000000000" pitchFamily="2" charset="2"/>
              <a:buChar char="v"/>
            </a:pPr>
            <a:r>
              <a:rPr lang="el-GR" dirty="0"/>
              <a:t>όσο και ως προς την </a:t>
            </a:r>
            <a:r>
              <a:rPr lang="el-GR" dirty="0">
                <a:effectLst>
                  <a:outerShdw blurRad="38100" dist="38100" dir="2700000" algn="tl">
                    <a:srgbClr val="000000">
                      <a:alpha val="43137"/>
                    </a:srgbClr>
                  </a:outerShdw>
                </a:effectLst>
              </a:rPr>
              <a:t>ενότητα και τη συνοχή του σώματος </a:t>
            </a:r>
            <a:r>
              <a:rPr lang="el-GR" dirty="0"/>
              <a:t>της «Καθολικής Εκκλησίας».</a:t>
            </a:r>
          </a:p>
        </p:txBody>
      </p:sp>
    </p:spTree>
    <p:extLst>
      <p:ext uri="{BB962C8B-B14F-4D97-AF65-F5344CB8AC3E}">
        <p14:creationId xmlns:p14="http://schemas.microsoft.com/office/powerpoint/2010/main" val="3897205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A25987-824F-D6B3-94EB-FF7BFF31D1CB}"/>
              </a:ext>
            </a:extLst>
          </p:cNvPr>
          <p:cNvSpPr>
            <a:spLocks noGrp="1"/>
          </p:cNvSpPr>
          <p:nvPr>
            <p:ph type="title"/>
          </p:nvPr>
        </p:nvSpPr>
        <p:spPr>
          <a:xfrm>
            <a:off x="0" y="18256"/>
            <a:ext cx="12192000" cy="810420"/>
          </a:xfrm>
        </p:spPr>
        <p:txBody>
          <a:bodyPr>
            <a:norm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E8E6C1AB-7B53-21EC-F82B-045C1999CEDA}"/>
              </a:ext>
            </a:extLst>
          </p:cNvPr>
          <p:cNvSpPr>
            <a:spLocks noGrp="1"/>
          </p:cNvSpPr>
          <p:nvPr>
            <p:ph idx="1"/>
          </p:nvPr>
        </p:nvSpPr>
        <p:spPr>
          <a:xfrm>
            <a:off x="-1" y="828676"/>
            <a:ext cx="12191999" cy="6011068"/>
          </a:xfrm>
        </p:spPr>
        <p:txBody>
          <a:bodyPr>
            <a:normAutofit lnSpcReduction="10000"/>
          </a:bodyPr>
          <a:lstStyle/>
          <a:p>
            <a:r>
              <a:rPr lang="el-GR" dirty="0"/>
              <a:t>Συναφές ως προς τον χαρακτήρα της Αγίας και Μεγάλης Συνόδου είναι: </a:t>
            </a:r>
          </a:p>
          <a:p>
            <a:pPr>
              <a:buFont typeface="Wingdings" panose="05000000000000000000" pitchFamily="2" charset="2"/>
              <a:buChar char="v"/>
            </a:pPr>
            <a:r>
              <a:rPr lang="el-GR" dirty="0"/>
              <a:t>τόσο το τρόπος συμμετοχής στην Αγία και Μεγάλη Σύνοδο, </a:t>
            </a:r>
          </a:p>
          <a:p>
            <a:pPr>
              <a:buFont typeface="Wingdings" panose="05000000000000000000" pitchFamily="2" charset="2"/>
              <a:buChar char="v"/>
            </a:pPr>
            <a:r>
              <a:rPr lang="el-GR" dirty="0"/>
              <a:t>όσο και ο τρόπος συγκροτήσεως  και επιλογής των Μελών από κάθε κατά τόπους Ορθόδοξη Εκκλησία. </a:t>
            </a:r>
          </a:p>
          <a:p>
            <a:r>
              <a:rPr lang="el-GR" dirty="0"/>
              <a:t>Οδηγός και σ’ αυτήν τη διερεύνηση αποτελεί η </a:t>
            </a:r>
            <a:r>
              <a:rPr lang="el-GR" b="1" dirty="0">
                <a:solidFill>
                  <a:srgbClr val="FF0000"/>
                </a:solidFill>
              </a:rPr>
              <a:t>παράδοση της συνοδικής λειτουργίας</a:t>
            </a:r>
            <a:r>
              <a:rPr lang="el-GR" dirty="0"/>
              <a:t>, όπως αυτή καταγράφεται στα Πρακτικά των Οικουμενικών Συνόδων </a:t>
            </a:r>
            <a:r>
              <a:rPr lang="el-GR" b="1" dirty="0">
                <a:solidFill>
                  <a:srgbClr val="FF0000"/>
                </a:solidFill>
              </a:rPr>
              <a:t>ως ένα «απήχημα» </a:t>
            </a:r>
            <a:r>
              <a:rPr lang="el-GR" b="1" dirty="0" err="1">
                <a:solidFill>
                  <a:srgbClr val="FF0000"/>
                </a:solidFill>
              </a:rPr>
              <a:t>συνοδικότητας</a:t>
            </a:r>
            <a:r>
              <a:rPr lang="el-GR" b="1" dirty="0">
                <a:solidFill>
                  <a:srgbClr val="FF0000"/>
                </a:solidFill>
              </a:rPr>
              <a:t> </a:t>
            </a:r>
            <a:r>
              <a:rPr lang="el-GR" dirty="0"/>
              <a:t>και όχι ως μία παράλληλος εφαρμογή ή ως μια απόλυτη έκφραση της αυθεντικής </a:t>
            </a:r>
            <a:r>
              <a:rPr lang="el-GR" dirty="0" err="1"/>
              <a:t>υπερτοπικής</a:t>
            </a:r>
            <a:r>
              <a:rPr lang="el-GR" dirty="0"/>
              <a:t> λειτουργίας της </a:t>
            </a:r>
            <a:r>
              <a:rPr lang="el-GR" dirty="0" err="1"/>
              <a:t>συνοδικότητας</a:t>
            </a:r>
            <a:r>
              <a:rPr lang="el-GR" dirty="0"/>
              <a:t> μέσα στην ιστορία.</a:t>
            </a:r>
          </a:p>
          <a:p>
            <a:r>
              <a:rPr lang="el-GR" dirty="0"/>
              <a:t>Έτσι, στα Πρακτικά της Γ΄ Οικουμενικής Συνόδου στην Έφεσο (431 μ.Χ.) αναφέρονται: </a:t>
            </a:r>
          </a:p>
          <a:p>
            <a:pPr>
              <a:buFont typeface="Wingdings" panose="05000000000000000000" pitchFamily="2" charset="2"/>
              <a:buChar char="v"/>
            </a:pPr>
            <a:r>
              <a:rPr lang="el-GR" dirty="0"/>
              <a:t>όχι μόνο ο αριθμός των συμμετεχόντων επισκόπων από κάθε Εκκλησία αλλά και </a:t>
            </a:r>
          </a:p>
          <a:p>
            <a:pPr>
              <a:buFont typeface="Wingdings" panose="05000000000000000000" pitchFamily="2" charset="2"/>
              <a:buChar char="v"/>
            </a:pPr>
            <a:r>
              <a:rPr lang="el-GR" dirty="0"/>
              <a:t>τα κριτήρια επιλογής τους.</a:t>
            </a:r>
          </a:p>
        </p:txBody>
      </p:sp>
    </p:spTree>
    <p:extLst>
      <p:ext uri="{BB962C8B-B14F-4D97-AF65-F5344CB8AC3E}">
        <p14:creationId xmlns:p14="http://schemas.microsoft.com/office/powerpoint/2010/main" val="1277717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9BF8EE-CE83-626D-8590-5E761EFF62E5}"/>
              </a:ext>
            </a:extLst>
          </p:cNvPr>
          <p:cNvSpPr>
            <a:spLocks noGrp="1"/>
          </p:cNvSpPr>
          <p:nvPr>
            <p:ph type="title"/>
          </p:nvPr>
        </p:nvSpPr>
        <p:spPr>
          <a:xfrm>
            <a:off x="0" y="18255"/>
            <a:ext cx="12192000" cy="743745"/>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9C3736DC-19DE-DF71-C030-3C8B1BE9B8BF}"/>
              </a:ext>
            </a:extLst>
          </p:cNvPr>
          <p:cNvSpPr>
            <a:spLocks noGrp="1"/>
          </p:cNvSpPr>
          <p:nvPr>
            <p:ph idx="1"/>
          </p:nvPr>
        </p:nvSpPr>
        <p:spPr>
          <a:xfrm>
            <a:off x="0" y="762000"/>
            <a:ext cx="12192000" cy="6077745"/>
          </a:xfrm>
        </p:spPr>
        <p:txBody>
          <a:bodyPr>
            <a:normAutofit lnSpcReduction="10000"/>
          </a:bodyPr>
          <a:lstStyle/>
          <a:p>
            <a:r>
              <a:rPr lang="el-GR" dirty="0"/>
              <a:t>Στην επίσημη Επιστολή (</a:t>
            </a:r>
            <a:r>
              <a:rPr lang="en-GB" dirty="0"/>
              <a:t>Sacra)</a:t>
            </a:r>
            <a:r>
              <a:rPr lang="el-GR" dirty="0"/>
              <a:t>, την οποία απέστειλαν οι αυτοκράτορες Θεοδόσιος ο Β΄ και </a:t>
            </a:r>
            <a:r>
              <a:rPr lang="el-GR" dirty="0" err="1"/>
              <a:t>Βαλεντιανός</a:t>
            </a:r>
            <a:r>
              <a:rPr lang="el-GR" dirty="0"/>
              <a:t> ο Γ΄ προς τους επισκόπους για τη σύγκληση της Γ΄ Οικουμενικής Συνόδου, υποδεικνύεται ότι: «</a:t>
            </a:r>
            <a:r>
              <a:rPr lang="el-GR" b="1" i="1" dirty="0" err="1"/>
              <a:t>ὀλίγους</a:t>
            </a:r>
            <a:r>
              <a:rPr lang="el-GR" b="1" i="1" dirty="0"/>
              <a:t> </a:t>
            </a:r>
            <a:r>
              <a:rPr lang="el-GR" b="1" i="1" dirty="0" err="1"/>
              <a:t>οὕς</a:t>
            </a:r>
            <a:r>
              <a:rPr lang="el-GR" b="1" i="1" dirty="0"/>
              <a:t> ἄν </a:t>
            </a:r>
            <a:r>
              <a:rPr lang="el-GR" b="1" i="1" dirty="0" err="1"/>
              <a:t>δοκιμάσειεν</a:t>
            </a:r>
            <a:r>
              <a:rPr lang="el-GR" i="1" dirty="0"/>
              <a:t>, ἐκ τῆς </a:t>
            </a:r>
            <a:r>
              <a:rPr lang="el-GR" i="1" dirty="0" err="1"/>
              <a:t>ὑπ</a:t>
            </a:r>
            <a:r>
              <a:rPr lang="el-GR" i="1" dirty="0"/>
              <a:t>’ </a:t>
            </a:r>
            <a:r>
              <a:rPr lang="el-GR" i="1" dirty="0" err="1"/>
              <a:t>αὐτῶν</a:t>
            </a:r>
            <a:r>
              <a:rPr lang="el-GR" i="1" dirty="0"/>
              <a:t> </a:t>
            </a:r>
            <a:r>
              <a:rPr lang="el-GR" i="1" dirty="0" err="1"/>
              <a:t>τεταγμένης</a:t>
            </a:r>
            <a:r>
              <a:rPr lang="el-GR" i="1" dirty="0"/>
              <a:t> </a:t>
            </a:r>
            <a:r>
              <a:rPr lang="el-GR" i="1" dirty="0" err="1"/>
              <a:t>ἐπαρχίας</a:t>
            </a:r>
            <a:r>
              <a:rPr lang="el-GR" i="1" dirty="0"/>
              <a:t> </a:t>
            </a:r>
            <a:r>
              <a:rPr lang="el-GR" i="1" dirty="0" err="1"/>
              <a:t>ἁγιωτάτους</a:t>
            </a:r>
            <a:r>
              <a:rPr lang="el-GR" i="1" dirty="0"/>
              <a:t> </a:t>
            </a:r>
            <a:r>
              <a:rPr lang="el-GR" i="1" dirty="0" err="1"/>
              <a:t>ἐπισκόπους</a:t>
            </a:r>
            <a:r>
              <a:rPr lang="el-GR" i="1" dirty="0"/>
              <a:t> εἰς τὴν </a:t>
            </a:r>
            <a:r>
              <a:rPr lang="el-GR" i="1" dirty="0" err="1"/>
              <a:t>αὐτὴν</a:t>
            </a:r>
            <a:r>
              <a:rPr lang="el-GR" i="1" dirty="0"/>
              <a:t> </a:t>
            </a:r>
            <a:r>
              <a:rPr lang="el-GR" i="1" dirty="0" err="1"/>
              <a:t>συνδραμεῖν</a:t>
            </a:r>
            <a:r>
              <a:rPr lang="el-GR" i="1" dirty="0"/>
              <a:t> </a:t>
            </a:r>
            <a:r>
              <a:rPr lang="el-GR" i="1" dirty="0" err="1"/>
              <a:t>παρακευάσασα</a:t>
            </a:r>
            <a:r>
              <a:rPr lang="el-GR" i="1" dirty="0"/>
              <a:t>, </a:t>
            </a:r>
            <a:r>
              <a:rPr lang="el-GR" i="1" dirty="0" err="1"/>
              <a:t>ὥστε</a:t>
            </a:r>
            <a:r>
              <a:rPr lang="el-GR" i="1" dirty="0"/>
              <a:t> καὶ τοὺς </a:t>
            </a:r>
            <a:r>
              <a:rPr lang="el-GR" i="1" dirty="0" err="1"/>
              <a:t>ἀρκοῦντας</a:t>
            </a:r>
            <a:r>
              <a:rPr lang="el-GR" i="1" dirty="0"/>
              <a:t> </a:t>
            </a:r>
            <a:r>
              <a:rPr lang="el-GR" i="1" dirty="0" err="1"/>
              <a:t>Σαῖς</a:t>
            </a:r>
            <a:r>
              <a:rPr lang="el-GR" i="1" dirty="0"/>
              <a:t> κατὰ τὴν </a:t>
            </a:r>
            <a:r>
              <a:rPr lang="el-GR" i="1" dirty="0" err="1"/>
              <a:t>αὐτὴν</a:t>
            </a:r>
            <a:r>
              <a:rPr lang="el-GR" i="1" dirty="0"/>
              <a:t> </a:t>
            </a:r>
            <a:r>
              <a:rPr lang="el-GR" i="1" dirty="0" err="1"/>
              <a:t>ἐπαρχίαν</a:t>
            </a:r>
            <a:r>
              <a:rPr lang="el-GR" i="1" dirty="0"/>
              <a:t> </a:t>
            </a:r>
            <a:r>
              <a:rPr lang="el-GR" i="1" dirty="0" err="1"/>
              <a:t>ἁγιωτάταις</a:t>
            </a:r>
            <a:r>
              <a:rPr lang="el-GR" i="1" dirty="0"/>
              <a:t> </a:t>
            </a:r>
            <a:r>
              <a:rPr lang="el-GR" i="1" dirty="0" err="1"/>
              <a:t>ἐκκλησίαις</a:t>
            </a:r>
            <a:r>
              <a:rPr lang="el-GR" i="1" dirty="0"/>
              <a:t> καὶ </a:t>
            </a:r>
            <a:r>
              <a:rPr lang="el-GR" b="1" i="1" dirty="0"/>
              <a:t>τοὺς </a:t>
            </a:r>
            <a:r>
              <a:rPr lang="el-GR" b="1" i="1" dirty="0" err="1"/>
              <a:t>τῇ</a:t>
            </a:r>
            <a:r>
              <a:rPr lang="el-GR" b="1" i="1" dirty="0"/>
              <a:t> </a:t>
            </a:r>
            <a:r>
              <a:rPr lang="el-GR" b="1" i="1" dirty="0" err="1"/>
              <a:t>συνόδῳ</a:t>
            </a:r>
            <a:r>
              <a:rPr lang="el-GR" b="1" i="1" dirty="0"/>
              <a:t> </a:t>
            </a:r>
            <a:r>
              <a:rPr lang="el-GR" b="1" i="1" dirty="0" err="1"/>
              <a:t>ἐπιτηδείους</a:t>
            </a:r>
            <a:r>
              <a:rPr lang="el-GR" b="1" i="1" dirty="0"/>
              <a:t> </a:t>
            </a:r>
            <a:r>
              <a:rPr lang="el-GR" b="1" i="1" dirty="0" err="1"/>
              <a:t>μηδαμῶς</a:t>
            </a:r>
            <a:r>
              <a:rPr lang="el-GR" b="1" i="1" dirty="0"/>
              <a:t> </a:t>
            </a:r>
            <a:r>
              <a:rPr lang="el-GR" b="1" i="1" dirty="0" err="1"/>
              <a:t>ἐλλεῖψαι</a:t>
            </a:r>
            <a:r>
              <a:rPr lang="el-GR" dirty="0"/>
              <a:t>».</a:t>
            </a:r>
          </a:p>
          <a:p>
            <a:r>
              <a:rPr lang="el-GR" dirty="0"/>
              <a:t>Συγκεκριμένα, δεν συμμετείχαν όλοι οι επίσκοποι από κάθε εκκλησιαστική επαρχία αλλά «</a:t>
            </a:r>
            <a:r>
              <a:rPr lang="el-GR" i="1" dirty="0" err="1"/>
              <a:t>ὀλίγοι</a:t>
            </a:r>
            <a:r>
              <a:rPr lang="el-GR" dirty="0"/>
              <a:t>», οι οποίοι επιλέγονταν ως δοκιμασμένοι και «</a:t>
            </a:r>
            <a:r>
              <a:rPr lang="el-GR" i="1" dirty="0" err="1"/>
              <a:t>τῇ</a:t>
            </a:r>
            <a:r>
              <a:rPr lang="el-GR" i="1" dirty="0"/>
              <a:t> </a:t>
            </a:r>
            <a:r>
              <a:rPr lang="el-GR" i="1" dirty="0" err="1"/>
              <a:t>συνόδῳ</a:t>
            </a:r>
            <a:r>
              <a:rPr lang="el-GR" i="1" dirty="0"/>
              <a:t> </a:t>
            </a:r>
            <a:r>
              <a:rPr lang="el-GR" i="1" dirty="0" err="1"/>
              <a:t>ἐπιτήδιοι</a:t>
            </a:r>
            <a:r>
              <a:rPr lang="el-GR" dirty="0"/>
              <a:t>», ενώ οι υπόλοιποι επίσκοποι, οι οποίοι δεν επιλέγονταν για να συμμετάσχουν στην Σύνοδο, θα έχουν εξίσου σημαντικό έργο εκκλησιαστικής διακονίας, δηλαδή: </a:t>
            </a:r>
          </a:p>
          <a:p>
            <a:pPr>
              <a:buFont typeface="Wingdings" panose="05000000000000000000" pitchFamily="2" charset="2"/>
              <a:buChar char="v"/>
            </a:pPr>
            <a:r>
              <a:rPr lang="el-GR" dirty="0"/>
              <a:t>τη φροντίδα των εκκλησιαστικών θεμάτων, </a:t>
            </a:r>
          </a:p>
          <a:p>
            <a:pPr>
              <a:buFont typeface="Wingdings" panose="05000000000000000000" pitchFamily="2" charset="2"/>
              <a:buChar char="v"/>
            </a:pPr>
            <a:r>
              <a:rPr lang="el-GR" dirty="0"/>
              <a:t>την εξυπηρέτηση των λειτουργικών και ποιμαντικών αναγκών κατά τη διάρκεια απουσίας των υπολοίπων και του Πρώτου της επαρχίας εξαιτίας της συμμετοχής τους στα έργα της Συνόδου.</a:t>
            </a:r>
          </a:p>
        </p:txBody>
      </p:sp>
    </p:spTree>
    <p:extLst>
      <p:ext uri="{BB962C8B-B14F-4D97-AF65-F5344CB8AC3E}">
        <p14:creationId xmlns:p14="http://schemas.microsoft.com/office/powerpoint/2010/main" val="4168273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0A806D-123B-ED76-4A1D-0069DFA1DDFE}"/>
              </a:ext>
            </a:extLst>
          </p:cNvPr>
          <p:cNvSpPr>
            <a:spLocks noGrp="1"/>
          </p:cNvSpPr>
          <p:nvPr>
            <p:ph type="title"/>
          </p:nvPr>
        </p:nvSpPr>
        <p:spPr>
          <a:xfrm>
            <a:off x="838200" y="18256"/>
            <a:ext cx="10515600" cy="905670"/>
          </a:xfrm>
        </p:spPr>
        <p:txBody>
          <a:bodyPr>
            <a:norm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3CAE0118-A5A3-B9D9-4E18-D4D6BB3E5237}"/>
              </a:ext>
            </a:extLst>
          </p:cNvPr>
          <p:cNvSpPr>
            <a:spLocks noGrp="1"/>
          </p:cNvSpPr>
          <p:nvPr>
            <p:ph idx="1"/>
          </p:nvPr>
        </p:nvSpPr>
        <p:spPr>
          <a:xfrm>
            <a:off x="0" y="923926"/>
            <a:ext cx="12192000" cy="5915818"/>
          </a:xfrm>
        </p:spPr>
        <p:txBody>
          <a:bodyPr>
            <a:normAutofit fontScale="92500" lnSpcReduction="20000"/>
          </a:bodyPr>
          <a:lstStyle/>
          <a:p>
            <a:r>
              <a:rPr lang="el-GR" dirty="0"/>
              <a:t>Με βάση της διαδικασίας που αναφέρθηκε στην Γ΄ Οικουμενική Σύνοδο στην Έφεσο συμμετείχαν: </a:t>
            </a:r>
          </a:p>
          <a:p>
            <a:pPr lvl="1">
              <a:buFont typeface="Wingdings" panose="05000000000000000000" pitchFamily="2" charset="2"/>
              <a:buChar char="v"/>
            </a:pPr>
            <a:r>
              <a:rPr lang="el-GR" dirty="0"/>
              <a:t>δεκαέξι επίσκοποι από την Κωνσταντινούπολη, </a:t>
            </a:r>
          </a:p>
          <a:p>
            <a:pPr lvl="1">
              <a:buFont typeface="Wingdings" panose="05000000000000000000" pitchFamily="2" charset="2"/>
              <a:buChar char="v"/>
            </a:pPr>
            <a:r>
              <a:rPr lang="el-GR" dirty="0"/>
              <a:t>δεκαέξι από την Παλαιστίνη (Ιεροσόλυμα), </a:t>
            </a:r>
          </a:p>
          <a:p>
            <a:pPr lvl="1">
              <a:buFont typeface="Wingdings" panose="05000000000000000000" pitchFamily="2" charset="2"/>
              <a:buChar char="v"/>
            </a:pPr>
            <a:r>
              <a:rPr lang="el-GR" dirty="0" err="1"/>
              <a:t>σαραντατρείς</a:t>
            </a:r>
            <a:r>
              <a:rPr lang="el-GR" dirty="0"/>
              <a:t> από την Αντιόχεια, </a:t>
            </a:r>
          </a:p>
          <a:p>
            <a:pPr lvl="1">
              <a:buFont typeface="Wingdings" panose="05000000000000000000" pitchFamily="2" charset="2"/>
              <a:buChar char="v"/>
            </a:pPr>
            <a:r>
              <a:rPr lang="el-GR" dirty="0"/>
              <a:t>πενήντα επίσκοποι συνόδευαν τον </a:t>
            </a:r>
            <a:r>
              <a:rPr lang="el-GR" dirty="0" err="1"/>
              <a:t>Αλεξανδρείας</a:t>
            </a:r>
            <a:r>
              <a:rPr lang="el-GR" dirty="0"/>
              <a:t> Κύριλλο, </a:t>
            </a:r>
          </a:p>
          <a:p>
            <a:pPr lvl="1">
              <a:buFont typeface="Wingdings" panose="05000000000000000000" pitchFamily="2" charset="2"/>
              <a:buChar char="v"/>
            </a:pPr>
            <a:r>
              <a:rPr lang="el-GR" dirty="0" err="1"/>
              <a:t>πενήνατα</a:t>
            </a:r>
            <a:r>
              <a:rPr lang="el-GR" dirty="0"/>
              <a:t> επίσκοποι εκπροσώπησαν την εκκλησιαστική επαρχία της Εφέσου και </a:t>
            </a:r>
          </a:p>
          <a:p>
            <a:pPr lvl="1">
              <a:buFont typeface="Wingdings" panose="05000000000000000000" pitchFamily="2" charset="2"/>
              <a:buChar char="v"/>
            </a:pPr>
            <a:r>
              <a:rPr lang="el-GR" dirty="0"/>
              <a:t>δύο επίσκοποι αντιπροσώπευσαν τον πάπα της Ρώμης.</a:t>
            </a:r>
          </a:p>
          <a:p>
            <a:r>
              <a:rPr lang="el-GR" dirty="0"/>
              <a:t>Η αντιπροσωπευτική αυτή αποστολή των κατά τόπους Εκκλησιών επιβεβαιώνει ότι </a:t>
            </a:r>
            <a:r>
              <a:rPr lang="el-GR" b="1" dirty="0"/>
              <a:t>η οικουμενικότητα μιας Συνόδου δεν εξαρτάται </a:t>
            </a:r>
            <a:r>
              <a:rPr lang="el-GR" dirty="0"/>
              <a:t>από την ποσοτική ή αριθμητική προσμέτρηση των συμμετεχόντων επισκόπων, ούτε αυτή είναι προϋπόθεση ή κριτήριο κανονικότητας ή αμφισβήτησης των αποφάσεων μιας Συνόδου.</a:t>
            </a:r>
          </a:p>
          <a:p>
            <a:r>
              <a:rPr lang="el-GR" dirty="0"/>
              <a:t>Στο σημείο αυτό είναι απαραίτητο να διακρίνουμε μεταξύ: </a:t>
            </a:r>
          </a:p>
          <a:p>
            <a:pPr>
              <a:buFont typeface="Wingdings" panose="05000000000000000000" pitchFamily="2" charset="2"/>
              <a:buChar char="v"/>
            </a:pPr>
            <a:r>
              <a:rPr lang="el-GR" dirty="0"/>
              <a:t>της </a:t>
            </a:r>
            <a:r>
              <a:rPr lang="el-GR" dirty="0">
                <a:effectLst>
                  <a:outerShdw blurRad="38100" dist="38100" dir="2700000" algn="tl">
                    <a:srgbClr val="000000">
                      <a:alpha val="43137"/>
                    </a:srgbClr>
                  </a:outerShdw>
                </a:effectLst>
              </a:rPr>
              <a:t>τοπικής Συνόδου </a:t>
            </a:r>
            <a:r>
              <a:rPr lang="el-GR" dirty="0"/>
              <a:t>μιας συγκεκριμένης εκκλησιαστικής επαρχίας, η οποία αποτελεί διαρκές και θεσμικό στοιχείο στην όλη λειτουργία και δομή της τοπικής Εκκλησίας, και </a:t>
            </a:r>
          </a:p>
          <a:p>
            <a:pPr>
              <a:buFont typeface="Wingdings" panose="05000000000000000000" pitchFamily="2" charset="2"/>
              <a:buChar char="v"/>
            </a:pPr>
            <a:r>
              <a:rPr lang="el-GR" dirty="0"/>
              <a:t>μιας </a:t>
            </a:r>
            <a:r>
              <a:rPr lang="el-GR" dirty="0" err="1">
                <a:effectLst>
                  <a:outerShdw blurRad="38100" dist="38100" dir="2700000" algn="tl">
                    <a:srgbClr val="000000">
                      <a:alpha val="43137"/>
                    </a:srgbClr>
                  </a:outerShdw>
                </a:effectLst>
              </a:rPr>
              <a:t>υπερτοπικής</a:t>
            </a:r>
            <a:r>
              <a:rPr lang="el-GR" dirty="0">
                <a:effectLst>
                  <a:outerShdw blurRad="38100" dist="38100" dir="2700000" algn="tl">
                    <a:srgbClr val="000000">
                      <a:alpha val="43137"/>
                    </a:srgbClr>
                  </a:outerShdw>
                </a:effectLst>
              </a:rPr>
              <a:t> Συνόδου</a:t>
            </a:r>
            <a:r>
              <a:rPr lang="el-GR" dirty="0"/>
              <a:t>, η οποία μάλιστα δεν διεκδικεί </a:t>
            </a:r>
            <a:r>
              <a:rPr lang="en-GB" dirty="0"/>
              <a:t>a priori </a:t>
            </a:r>
            <a:r>
              <a:rPr lang="el-GR" dirty="0"/>
              <a:t>και την οικουμενική ή καθολική αναγνώρισή της και αποδοχή των αποφάσεών της.</a:t>
            </a:r>
          </a:p>
        </p:txBody>
      </p:sp>
    </p:spTree>
    <p:extLst>
      <p:ext uri="{BB962C8B-B14F-4D97-AF65-F5344CB8AC3E}">
        <p14:creationId xmlns:p14="http://schemas.microsoft.com/office/powerpoint/2010/main" val="2652994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D62AC5-F6F2-C49B-53C5-7A6B7BB60703}"/>
              </a:ext>
            </a:extLst>
          </p:cNvPr>
          <p:cNvSpPr>
            <a:spLocks noGrp="1"/>
          </p:cNvSpPr>
          <p:nvPr>
            <p:ph type="title"/>
          </p:nvPr>
        </p:nvSpPr>
        <p:spPr>
          <a:xfrm>
            <a:off x="838200" y="18256"/>
            <a:ext cx="10515600" cy="772320"/>
          </a:xfrm>
        </p:spPr>
        <p:txBody>
          <a:bodyPr>
            <a:normAutofit/>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5ECE1DBB-A46A-7A4E-1648-743094F07907}"/>
              </a:ext>
            </a:extLst>
          </p:cNvPr>
          <p:cNvSpPr>
            <a:spLocks noGrp="1"/>
          </p:cNvSpPr>
          <p:nvPr>
            <p:ph idx="1"/>
          </p:nvPr>
        </p:nvSpPr>
        <p:spPr>
          <a:xfrm>
            <a:off x="0" y="790576"/>
            <a:ext cx="12192000" cy="6049168"/>
          </a:xfrm>
        </p:spPr>
        <p:txBody>
          <a:bodyPr/>
          <a:lstStyle/>
          <a:p>
            <a:r>
              <a:rPr lang="el-GR" dirty="0"/>
              <a:t>Η Αγία και Μεγάλη Σύνοδος, κατόπιν όλων των ανωτέρω, δεν μπορεί και δεν πρέπει να διεκδικήσει μία </a:t>
            </a:r>
            <a:r>
              <a:rPr lang="en-GB" dirty="0"/>
              <a:t>a priori </a:t>
            </a:r>
            <a:r>
              <a:rPr lang="el-GR" dirty="0"/>
              <a:t>οικουμενική συναρίθμηση και καθολική αποδοχή από το «πλήρωμα» της «Καθολικής Εκκλησίας», αυτό όμως δεν συνεπάγεται την υποβάθμισή της ως θεσμού ή την αμφισβήτηση της πολύτιμης σημασίας της για την έκφραση της </a:t>
            </a:r>
            <a:r>
              <a:rPr lang="el-GR" dirty="0" err="1"/>
              <a:t>πανορθόδοξης</a:t>
            </a:r>
            <a:r>
              <a:rPr lang="el-GR" dirty="0"/>
              <a:t> ενότητας. Και αυτό συμβαίνει γιατί η </a:t>
            </a:r>
            <a:r>
              <a:rPr lang="el-GR" dirty="0" err="1"/>
              <a:t>συνοδικότητα</a:t>
            </a:r>
            <a:r>
              <a:rPr lang="el-GR" dirty="0"/>
              <a:t> της Εκκλησίας αποτελεί τη μέγιστη μορφή έκφρασης της ενότητας της Εκκλησίας και στοιχείο της ταυτότητάς της. </a:t>
            </a:r>
          </a:p>
          <a:p>
            <a:r>
              <a:rPr lang="el-GR" dirty="0"/>
              <a:t>Πέρα από τις επιπόλαιες κριτικές και κατακρίσεις </a:t>
            </a:r>
            <a:r>
              <a:rPr lang="el-GR" b="1" dirty="0"/>
              <a:t>η Αγία και Μεγάλη Σύνοδος εξέφρασε τον συνοδικό χαρακτήρα της Εκκλησίας </a:t>
            </a:r>
          </a:p>
          <a:p>
            <a:pPr>
              <a:buFont typeface="Wingdings" panose="05000000000000000000" pitchFamily="2" charset="2"/>
              <a:buChar char="v"/>
            </a:pPr>
            <a:r>
              <a:rPr lang="el-GR" dirty="0"/>
              <a:t>χωρίς υποβιβασμό ή αποδυνάμωση της αυτοκέφαλης δομής, συγκρότησης και λειτουργίας των τοπικών Εκκλησιών, </a:t>
            </a:r>
          </a:p>
          <a:p>
            <a:pPr>
              <a:buFont typeface="Wingdings" panose="05000000000000000000" pitchFamily="2" charset="2"/>
              <a:buChar char="v"/>
            </a:pPr>
            <a:r>
              <a:rPr lang="el-GR" dirty="0"/>
              <a:t>και μάλιστα λειτούργησε προς ενίσχυση της </a:t>
            </a:r>
            <a:r>
              <a:rPr lang="el-GR" dirty="0" err="1"/>
              <a:t>συνοδικότητας</a:t>
            </a:r>
            <a:r>
              <a:rPr lang="el-GR" dirty="0"/>
              <a:t>, στοιχείο καθοριστικό της καθολικότητάς της.</a:t>
            </a:r>
          </a:p>
        </p:txBody>
      </p:sp>
    </p:spTree>
    <p:extLst>
      <p:ext uri="{BB962C8B-B14F-4D97-AF65-F5344CB8AC3E}">
        <p14:creationId xmlns:p14="http://schemas.microsoft.com/office/powerpoint/2010/main" val="2375122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FC6847-7474-384A-4C8B-DBC1B5E070F5}"/>
              </a:ext>
            </a:extLst>
          </p:cNvPr>
          <p:cNvSpPr>
            <a:spLocks noGrp="1"/>
          </p:cNvSpPr>
          <p:nvPr>
            <p:ph type="title"/>
          </p:nvPr>
        </p:nvSpPr>
        <p:spPr>
          <a:xfrm>
            <a:off x="838200" y="18256"/>
            <a:ext cx="10515600" cy="667544"/>
          </a:xfrm>
        </p:spPr>
        <p:txBody>
          <a:bodyPr>
            <a:normAutofit fontScale="90000"/>
          </a:bodyPr>
          <a:lstStyle/>
          <a:p>
            <a:pPr algn="ctr"/>
            <a:r>
              <a:rPr lang="el-GR" sz="2400" b="1" dirty="0"/>
              <a:t>ΚΕΦΑΛΑΙΟΝ ΠΡΩΤΟΝ</a:t>
            </a:r>
            <a:br>
              <a:rPr lang="el-GR" sz="2400" b="1" dirty="0"/>
            </a:br>
            <a:r>
              <a:rPr lang="el-GR" sz="2400" b="1" dirty="0"/>
              <a:t>Περί του </a:t>
            </a:r>
            <a:r>
              <a:rPr lang="el-GR" sz="2400" b="1" dirty="0" err="1"/>
              <a:t>χαρακτήρος</a:t>
            </a:r>
            <a:r>
              <a:rPr lang="el-GR" sz="2400" b="1" dirty="0"/>
              <a:t> της Αγίας και Μεγάλης Συνόδου της Ορθοδόξου Εκκλησίας</a:t>
            </a:r>
            <a:endParaRPr lang="el-GR" sz="2400" dirty="0"/>
          </a:p>
        </p:txBody>
      </p:sp>
      <p:sp>
        <p:nvSpPr>
          <p:cNvPr id="3" name="Θέση περιεχομένου 2">
            <a:extLst>
              <a:ext uri="{FF2B5EF4-FFF2-40B4-BE49-F238E27FC236}">
                <a16:creationId xmlns:a16="http://schemas.microsoft.com/office/drawing/2014/main" id="{58BD66C2-A17F-CE74-8896-7A5D9C6FAED3}"/>
              </a:ext>
            </a:extLst>
          </p:cNvPr>
          <p:cNvSpPr>
            <a:spLocks noGrp="1"/>
          </p:cNvSpPr>
          <p:nvPr>
            <p:ph idx="1"/>
          </p:nvPr>
        </p:nvSpPr>
        <p:spPr>
          <a:xfrm>
            <a:off x="0" y="685800"/>
            <a:ext cx="12192000" cy="6153944"/>
          </a:xfrm>
        </p:spPr>
        <p:txBody>
          <a:bodyPr>
            <a:normAutofit fontScale="92500" lnSpcReduction="10000"/>
          </a:bodyPr>
          <a:lstStyle/>
          <a:p>
            <a:r>
              <a:rPr lang="el-GR" dirty="0"/>
              <a:t>Η Αγία και Μεγάλη Σύνοδος της Ορθοδόξου Εκκλησίας, καρπός ποικίλων και εντατικών προσπαθειών, </a:t>
            </a:r>
            <a:r>
              <a:rPr lang="el-GR" dirty="0" err="1"/>
              <a:t>συγκλήθηκε</a:t>
            </a:r>
            <a:r>
              <a:rPr lang="el-GR" dirty="0"/>
              <a:t> τελικά τον Ιούνιο του έτους 2016 στην Κρήτη χωρίς να διεκδικεί από πριν καμία αναγνώριση της οικουμενικής σημασίας της. Ωστόσο, επιβεβαίωσε ότι το έργο και οι αποφάσεις της καλούνται να ενσαρκώσουν την «</a:t>
            </a:r>
            <a:r>
              <a:rPr lang="el-GR" dirty="0" err="1"/>
              <a:t>ἀποκάλυψιν</a:t>
            </a:r>
            <a:r>
              <a:rPr lang="el-GR" dirty="0"/>
              <a:t> τοῦ Παρακλήτου», διότι τόσο </a:t>
            </a:r>
            <a:r>
              <a:rPr lang="el-GR" dirty="0" err="1"/>
              <a:t>προπαρασκευαστικώς</a:t>
            </a:r>
            <a:r>
              <a:rPr lang="el-GR" dirty="0"/>
              <a:t> όσο και </a:t>
            </a:r>
            <a:r>
              <a:rPr lang="el-GR" dirty="0" err="1"/>
              <a:t>συνοδικώς</a:t>
            </a:r>
            <a:r>
              <a:rPr lang="el-GR" dirty="0"/>
              <a:t> αποτελεί ένα «θαρραλέον βήμα», που υποδεικνύει ότι η Ορθόδοξος Εκκλησία είναι μία ζώσα Εκκλησία, ικανή να προσφέρει ελπιδοφόρα μηνύματα σ’ ολόκληρη την Οικουμένη.</a:t>
            </a:r>
          </a:p>
          <a:p>
            <a:r>
              <a:rPr lang="el-GR" dirty="0"/>
              <a:t>Οι πιστοί έλαβαν από την Εκκλησία ένα πειστικό και σωτήριο μήνυμα. Η διεξαγωγή των εργασιών της Συνόδου αποτέλεσε ένα επιπλέον στοιχείο τονισμού και έμπρακτης φανέρωσης του χαρακτήρα της Ορθόδοξης Εκκλησίας, μία ακόμη διαδικασία επιτεύξεως της ενότητας και ένα μήνυμα για τον υπόλοιπο χριστιανικό κόσμο. </a:t>
            </a:r>
          </a:p>
          <a:p>
            <a:r>
              <a:rPr lang="el-GR" dirty="0"/>
              <a:t>Συνεπώς, είναι ανάγκη να παραμερίσουμε τις αγκυλώσεις, επιφυλάξεις, κατακρίσεις, επικρίσεις και ιδεολογικές τοποθετήσεις έναντι του γεγονότος της Αγίας και Μεγάλης Συνόδου και να πορευθούμε με την πεποίθηση αποδεχόμενοι το </a:t>
            </a:r>
            <a:r>
              <a:rPr lang="el-GR" b="1" dirty="0">
                <a:solidFill>
                  <a:srgbClr val="FF0000"/>
                </a:solidFill>
              </a:rPr>
              <a:t>έργο της ως έργο του Παρακλήτου</a:t>
            </a:r>
            <a:r>
              <a:rPr lang="el-GR" dirty="0"/>
              <a:t>, ο Οποίος τελικά μας οδηγεί «</a:t>
            </a:r>
            <a:r>
              <a:rPr lang="el-GR" i="1" dirty="0"/>
              <a:t>εἰς </a:t>
            </a:r>
            <a:r>
              <a:rPr lang="el-GR" i="1" dirty="0" err="1"/>
              <a:t>πᾶσαν</a:t>
            </a:r>
            <a:r>
              <a:rPr lang="el-GR" i="1" dirty="0"/>
              <a:t> τὴν </a:t>
            </a:r>
            <a:r>
              <a:rPr lang="el-GR" i="1" dirty="0" err="1"/>
              <a:t>ἀλήθειαν</a:t>
            </a:r>
            <a:r>
              <a:rPr lang="el-GR" dirty="0"/>
              <a:t>». </a:t>
            </a:r>
          </a:p>
        </p:txBody>
      </p:sp>
    </p:spTree>
    <p:extLst>
      <p:ext uri="{BB962C8B-B14F-4D97-AF65-F5344CB8AC3E}">
        <p14:creationId xmlns:p14="http://schemas.microsoft.com/office/powerpoint/2010/main" val="350573336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505</TotalTime>
  <Words>3448</Words>
  <Application>Microsoft Office PowerPoint</Application>
  <PresentationFormat>Ευρεία οθόνη</PresentationFormat>
  <Paragraphs>103</Paragraphs>
  <Slides>20</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20</vt:i4>
      </vt:variant>
    </vt:vector>
  </HeadingPairs>
  <TitlesOfParts>
    <vt:vector size="25" baseType="lpstr">
      <vt:lpstr>Aptos</vt:lpstr>
      <vt:lpstr>Aptos Display</vt:lpstr>
      <vt:lpstr>Arial</vt:lpstr>
      <vt:lpstr>Wingdings</vt:lpstr>
      <vt:lpstr>Θέμα του Office</vt:lpstr>
      <vt:lpstr>Ενοριακή διοίκηση και οργάνωση Από το βιβλίο του μητροπολίτου Μεσσηνίας κ.κ. Χρυσοστόμου Σαββάτου, Η Αγία και Μεγάλη Σύνοδος της Ορθοδόξου Εκκλησίας έκφρασις της συνοδικής αυτοσυνειδησίας της Ορθοδόξου Εκκλησίας, Αθήνα 2017, σσ. 75-94</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lpstr>ΚΕΦΑΛΑΙΟΝ ΠΡΩΤΟΝ Περί του χαρακτήρος της Αγίας και Μεγάλης Συνόδου της Ορθοδόξου Εκκλησίας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2026-10-21T16:29:12Z</dcterms:created>
  <dcterms:modified xsi:type="dcterms:W3CDTF">2026-10-23T07:49:21Z</dcterms:modified>
</cp:coreProperties>
</file>