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7D5FA7-A0CF-4974-AA09-16AB0A48C2E4}" v="40" dt="2026-10-29T20:11:17.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100" d="100"/>
          <a:sy n="100" d="100"/>
        </p:scale>
        <p:origin x="1002" y="9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sldOrd">
      <pc:chgData name="MARIA KARAMPELIA" userId="9dfcc2cac66bf474" providerId="LiveId" clId="{0FEA5FD1-C4E6-4F77-AB0B-A52281635803}" dt="2026-10-30T08:49:47.690" v="24729" actId="20577"/>
      <pc:docMkLst>
        <pc:docMk/>
      </pc:docMkLst>
      <pc:sldChg chg="modSp mod">
        <pc:chgData name="MARIA KARAMPELIA" userId="9dfcc2cac66bf474" providerId="LiveId" clId="{0FEA5FD1-C4E6-4F77-AB0B-A52281635803}" dt="2026-10-28T14:56:36.229" v="1791" actId="113"/>
        <pc:sldMkLst>
          <pc:docMk/>
          <pc:sldMk cId="35750620" sldId="257"/>
        </pc:sldMkLst>
        <pc:spChg chg="mod">
          <ac:chgData name="MARIA KARAMPELIA" userId="9dfcc2cac66bf474" providerId="LiveId" clId="{0FEA5FD1-C4E6-4F77-AB0B-A52281635803}" dt="2026-10-28T14:56:36.229" v="1791" actId="113"/>
          <ac:spMkLst>
            <pc:docMk/>
            <pc:sldMk cId="35750620" sldId="257"/>
            <ac:spMk id="3" creationId="{D460F3BC-287D-DE91-DCF7-3630E80796C7}"/>
          </ac:spMkLst>
        </pc:spChg>
      </pc:sldChg>
      <pc:sldChg chg="modSp mod ord">
        <pc:chgData name="MARIA KARAMPELIA" userId="9dfcc2cac66bf474" providerId="LiveId" clId="{0FEA5FD1-C4E6-4F77-AB0B-A52281635803}" dt="2026-10-29T20:11:17.038" v="24721"/>
        <pc:sldMkLst>
          <pc:docMk/>
          <pc:sldMk cId="2574864480" sldId="258"/>
        </pc:sldMkLst>
        <pc:spChg chg="mod">
          <ac:chgData name="MARIA KARAMPELIA" userId="9dfcc2cac66bf474" providerId="LiveId" clId="{0FEA5FD1-C4E6-4F77-AB0B-A52281635803}" dt="2026-10-28T14:41:57.681" v="703" actId="14100"/>
          <ac:spMkLst>
            <pc:docMk/>
            <pc:sldMk cId="2574864480" sldId="258"/>
            <ac:spMk id="2" creationId="{D8201C9B-99D6-603E-D092-6A427FA51D4C}"/>
          </ac:spMkLst>
        </pc:spChg>
        <pc:spChg chg="mod">
          <ac:chgData name="MARIA KARAMPELIA" userId="9dfcc2cac66bf474" providerId="LiveId" clId="{0FEA5FD1-C4E6-4F77-AB0B-A52281635803}" dt="2026-10-29T20:11:17.038" v="24721"/>
          <ac:spMkLst>
            <pc:docMk/>
            <pc:sldMk cId="2574864480" sldId="258"/>
            <ac:spMk id="3" creationId="{6185796A-9599-98E4-33FB-8FE295FEA00E}"/>
          </ac:spMkLst>
        </pc:spChg>
      </pc:sldChg>
      <pc:sldChg chg="modSp mod">
        <pc:chgData name="MARIA KARAMPELIA" userId="9dfcc2cac66bf474" providerId="LiveId" clId="{0FEA5FD1-C4E6-4F77-AB0B-A52281635803}" dt="2026-10-28T20:22:37.049" v="19319" actId="255"/>
        <pc:sldMkLst>
          <pc:docMk/>
          <pc:sldMk cId="1642865468" sldId="259"/>
        </pc:sldMkLst>
        <pc:spChg chg="mod">
          <ac:chgData name="MARIA KARAMPELIA" userId="9dfcc2cac66bf474" providerId="LiveId" clId="{0FEA5FD1-C4E6-4F77-AB0B-A52281635803}" dt="2026-10-28T20:22:37.049" v="19319" actId="255"/>
          <ac:spMkLst>
            <pc:docMk/>
            <pc:sldMk cId="1642865468" sldId="259"/>
            <ac:spMk id="3" creationId="{13CB11F3-FD24-EB88-60FE-98EA59BFA69E}"/>
          </ac:spMkLst>
        </pc:spChg>
      </pc:sldChg>
      <pc:sldChg chg="modSp mod">
        <pc:chgData name="MARIA KARAMPELIA" userId="9dfcc2cac66bf474" providerId="LiveId" clId="{0FEA5FD1-C4E6-4F77-AB0B-A52281635803}" dt="2026-10-29T20:12:49.569" v="24722" actId="114"/>
        <pc:sldMkLst>
          <pc:docMk/>
          <pc:sldMk cId="2269017724" sldId="260"/>
        </pc:sldMkLst>
        <pc:spChg chg="mod">
          <ac:chgData name="MARIA KARAMPELIA" userId="9dfcc2cac66bf474" providerId="LiveId" clId="{0FEA5FD1-C4E6-4F77-AB0B-A52281635803}" dt="2026-10-29T20:12:49.569" v="24722" actId="114"/>
          <ac:spMkLst>
            <pc:docMk/>
            <pc:sldMk cId="2269017724" sldId="260"/>
            <ac:spMk id="3" creationId="{971AA659-2D2A-6900-61F0-20DFDC503B6E}"/>
          </ac:spMkLst>
        </pc:spChg>
      </pc:sldChg>
      <pc:sldChg chg="modSp mod">
        <pc:chgData name="MARIA KARAMPELIA" userId="9dfcc2cac66bf474" providerId="LiveId" clId="{0FEA5FD1-C4E6-4F77-AB0B-A52281635803}" dt="2026-10-30T07:21:20.548" v="24726" actId="20577"/>
        <pc:sldMkLst>
          <pc:docMk/>
          <pc:sldMk cId="3083023826" sldId="261"/>
        </pc:sldMkLst>
        <pc:spChg chg="mod">
          <ac:chgData name="MARIA KARAMPELIA" userId="9dfcc2cac66bf474" providerId="LiveId" clId="{0FEA5FD1-C4E6-4F77-AB0B-A52281635803}" dt="2026-10-28T15:41:26.922" v="5309" actId="27636"/>
          <ac:spMkLst>
            <pc:docMk/>
            <pc:sldMk cId="3083023826" sldId="261"/>
            <ac:spMk id="2" creationId="{74DB2E27-AA9A-8E2B-8D5B-B4349B4305BD}"/>
          </ac:spMkLst>
        </pc:spChg>
        <pc:spChg chg="mod">
          <ac:chgData name="MARIA KARAMPELIA" userId="9dfcc2cac66bf474" providerId="LiveId" clId="{0FEA5FD1-C4E6-4F77-AB0B-A52281635803}" dt="2026-10-30T07:21:20.548" v="24726" actId="20577"/>
          <ac:spMkLst>
            <pc:docMk/>
            <pc:sldMk cId="3083023826" sldId="261"/>
            <ac:spMk id="3" creationId="{C99E2577-82AB-F80A-BDAB-B8C86DB7071D}"/>
          </ac:spMkLst>
        </pc:spChg>
      </pc:sldChg>
      <pc:sldChg chg="modSp mod">
        <pc:chgData name="MARIA KARAMPELIA" userId="9dfcc2cac66bf474" providerId="LiveId" clId="{0FEA5FD1-C4E6-4F77-AB0B-A52281635803}" dt="2026-10-30T07:26:24.071" v="24728" actId="20577"/>
        <pc:sldMkLst>
          <pc:docMk/>
          <pc:sldMk cId="4051139423" sldId="262"/>
        </pc:sldMkLst>
        <pc:spChg chg="mod">
          <ac:chgData name="MARIA KARAMPELIA" userId="9dfcc2cac66bf474" providerId="LiveId" clId="{0FEA5FD1-C4E6-4F77-AB0B-A52281635803}" dt="2026-10-28T16:01:45.595" v="6897" actId="27636"/>
          <ac:spMkLst>
            <pc:docMk/>
            <pc:sldMk cId="4051139423" sldId="262"/>
            <ac:spMk id="2" creationId="{0744E910-FEAE-7855-483D-37EE55329B16}"/>
          </ac:spMkLst>
        </pc:spChg>
        <pc:spChg chg="mod">
          <ac:chgData name="MARIA KARAMPELIA" userId="9dfcc2cac66bf474" providerId="LiveId" clId="{0FEA5FD1-C4E6-4F77-AB0B-A52281635803}" dt="2026-10-30T07:26:24.071" v="24728" actId="20577"/>
          <ac:spMkLst>
            <pc:docMk/>
            <pc:sldMk cId="4051139423" sldId="262"/>
            <ac:spMk id="3" creationId="{14D8ED5C-203B-7DFD-15C5-EBA9D15608CE}"/>
          </ac:spMkLst>
        </pc:spChg>
      </pc:sldChg>
      <pc:sldChg chg="modSp mod">
        <pc:chgData name="MARIA KARAMPELIA" userId="9dfcc2cac66bf474" providerId="LiveId" clId="{0FEA5FD1-C4E6-4F77-AB0B-A52281635803}" dt="2026-10-28T16:41:22.648" v="8800" actId="113"/>
        <pc:sldMkLst>
          <pc:docMk/>
          <pc:sldMk cId="681293563" sldId="263"/>
        </pc:sldMkLst>
        <pc:spChg chg="mod">
          <ac:chgData name="MARIA KARAMPELIA" userId="9dfcc2cac66bf474" providerId="LiveId" clId="{0FEA5FD1-C4E6-4F77-AB0B-A52281635803}" dt="2026-10-28T16:34:19.601" v="8777" actId="27636"/>
          <ac:spMkLst>
            <pc:docMk/>
            <pc:sldMk cId="681293563" sldId="263"/>
            <ac:spMk id="2" creationId="{36176000-CDD5-9DEF-3657-A5EBDE68F644}"/>
          </ac:spMkLst>
        </pc:spChg>
        <pc:spChg chg="mod">
          <ac:chgData name="MARIA KARAMPELIA" userId="9dfcc2cac66bf474" providerId="LiveId" clId="{0FEA5FD1-C4E6-4F77-AB0B-A52281635803}" dt="2026-10-28T16:41:22.648" v="8800" actId="113"/>
          <ac:spMkLst>
            <pc:docMk/>
            <pc:sldMk cId="681293563" sldId="263"/>
            <ac:spMk id="3" creationId="{82588CA2-FCF2-0898-0E6C-137E8F7119F3}"/>
          </ac:spMkLst>
        </pc:spChg>
      </pc:sldChg>
      <pc:sldChg chg="modSp mod">
        <pc:chgData name="MARIA KARAMPELIA" userId="9dfcc2cac66bf474" providerId="LiveId" clId="{0FEA5FD1-C4E6-4F77-AB0B-A52281635803}" dt="2026-10-28T17:17:16.832" v="10321" actId="114"/>
        <pc:sldMkLst>
          <pc:docMk/>
          <pc:sldMk cId="4223322768" sldId="264"/>
        </pc:sldMkLst>
        <pc:spChg chg="mod">
          <ac:chgData name="MARIA KARAMPELIA" userId="9dfcc2cac66bf474" providerId="LiveId" clId="{0FEA5FD1-C4E6-4F77-AB0B-A52281635803}" dt="2026-10-28T17:16:08.794" v="10316" actId="1076"/>
          <ac:spMkLst>
            <pc:docMk/>
            <pc:sldMk cId="4223322768" sldId="264"/>
            <ac:spMk id="2" creationId="{0C0A6912-3058-9EB8-CEEB-D2FDADFB1C2E}"/>
          </ac:spMkLst>
        </pc:spChg>
        <pc:spChg chg="mod">
          <ac:chgData name="MARIA KARAMPELIA" userId="9dfcc2cac66bf474" providerId="LiveId" clId="{0FEA5FD1-C4E6-4F77-AB0B-A52281635803}" dt="2026-10-28T17:17:16.832" v="10321" actId="114"/>
          <ac:spMkLst>
            <pc:docMk/>
            <pc:sldMk cId="4223322768" sldId="264"/>
            <ac:spMk id="3" creationId="{9D139106-F134-C66E-72FC-270BABFF543F}"/>
          </ac:spMkLst>
        </pc:spChg>
      </pc:sldChg>
      <pc:sldChg chg="modSp mod">
        <pc:chgData name="MARIA KARAMPELIA" userId="9dfcc2cac66bf474" providerId="LiveId" clId="{0FEA5FD1-C4E6-4F77-AB0B-A52281635803}" dt="2026-10-28T17:34:29.622" v="11487" actId="207"/>
        <pc:sldMkLst>
          <pc:docMk/>
          <pc:sldMk cId="4214059215" sldId="265"/>
        </pc:sldMkLst>
        <pc:spChg chg="mod">
          <ac:chgData name="MARIA KARAMPELIA" userId="9dfcc2cac66bf474" providerId="LiveId" clId="{0FEA5FD1-C4E6-4F77-AB0B-A52281635803}" dt="2026-10-28T17:34:29.622" v="11487" actId="207"/>
          <ac:spMkLst>
            <pc:docMk/>
            <pc:sldMk cId="4214059215" sldId="265"/>
            <ac:spMk id="3" creationId="{7BB9E12D-6293-4546-3382-131842E98DBE}"/>
          </ac:spMkLst>
        </pc:spChg>
      </pc:sldChg>
      <pc:sldChg chg="modSp mod">
        <pc:chgData name="MARIA KARAMPELIA" userId="9dfcc2cac66bf474" providerId="LiveId" clId="{0FEA5FD1-C4E6-4F77-AB0B-A52281635803}" dt="2026-10-28T17:52:21.562" v="12815" actId="1076"/>
        <pc:sldMkLst>
          <pc:docMk/>
          <pc:sldMk cId="2701622460" sldId="266"/>
        </pc:sldMkLst>
        <pc:spChg chg="mod">
          <ac:chgData name="MARIA KARAMPELIA" userId="9dfcc2cac66bf474" providerId="LiveId" clId="{0FEA5FD1-C4E6-4F77-AB0B-A52281635803}" dt="2026-10-28T17:52:21.562" v="12815" actId="1076"/>
          <ac:spMkLst>
            <pc:docMk/>
            <pc:sldMk cId="2701622460" sldId="266"/>
            <ac:spMk id="2" creationId="{90AD3901-6BF3-99DA-8FDD-760347ED0EC4}"/>
          </ac:spMkLst>
        </pc:spChg>
        <pc:spChg chg="mod">
          <ac:chgData name="MARIA KARAMPELIA" userId="9dfcc2cac66bf474" providerId="LiveId" clId="{0FEA5FD1-C4E6-4F77-AB0B-A52281635803}" dt="2026-10-28T17:52:14.222" v="12812" actId="14100"/>
          <ac:spMkLst>
            <pc:docMk/>
            <pc:sldMk cId="2701622460" sldId="266"/>
            <ac:spMk id="3" creationId="{CEA50C50-10E4-6297-EF1C-093AEF6B7F2D}"/>
          </ac:spMkLst>
        </pc:spChg>
      </pc:sldChg>
      <pc:sldChg chg="modSp mod">
        <pc:chgData name="MARIA KARAMPELIA" userId="9dfcc2cac66bf474" providerId="LiveId" clId="{0FEA5FD1-C4E6-4F77-AB0B-A52281635803}" dt="2026-10-28T18:49:16.737" v="13810" actId="20577"/>
        <pc:sldMkLst>
          <pc:docMk/>
          <pc:sldMk cId="122061881" sldId="267"/>
        </pc:sldMkLst>
        <pc:spChg chg="mod">
          <ac:chgData name="MARIA KARAMPELIA" userId="9dfcc2cac66bf474" providerId="LiveId" clId="{0FEA5FD1-C4E6-4F77-AB0B-A52281635803}" dt="2026-10-28T18:49:16.737" v="13810" actId="20577"/>
          <ac:spMkLst>
            <pc:docMk/>
            <pc:sldMk cId="122061881" sldId="267"/>
            <ac:spMk id="3" creationId="{FD8B5EDD-CEFA-50BD-40D3-D5F81B97CF46}"/>
          </ac:spMkLst>
        </pc:spChg>
      </pc:sldChg>
      <pc:sldChg chg="modSp mod">
        <pc:chgData name="MARIA KARAMPELIA" userId="9dfcc2cac66bf474" providerId="LiveId" clId="{0FEA5FD1-C4E6-4F77-AB0B-A52281635803}" dt="2026-10-28T19:10:29.381" v="14862" actId="27636"/>
        <pc:sldMkLst>
          <pc:docMk/>
          <pc:sldMk cId="2772118361" sldId="268"/>
        </pc:sldMkLst>
        <pc:spChg chg="mod">
          <ac:chgData name="MARIA KARAMPELIA" userId="9dfcc2cac66bf474" providerId="LiveId" clId="{0FEA5FD1-C4E6-4F77-AB0B-A52281635803}" dt="2026-10-28T19:10:29.381" v="14862" actId="27636"/>
          <ac:spMkLst>
            <pc:docMk/>
            <pc:sldMk cId="2772118361" sldId="268"/>
            <ac:spMk id="3" creationId="{10165BD0-59FC-8C1C-5EB3-F371D8F82753}"/>
          </ac:spMkLst>
        </pc:spChg>
      </pc:sldChg>
      <pc:sldChg chg="modSp mod">
        <pc:chgData name="MARIA KARAMPELIA" userId="9dfcc2cac66bf474" providerId="LiveId" clId="{0FEA5FD1-C4E6-4F77-AB0B-A52281635803}" dt="2026-10-28T19:29:11.978" v="16153" actId="20577"/>
        <pc:sldMkLst>
          <pc:docMk/>
          <pc:sldMk cId="1207786081" sldId="269"/>
        </pc:sldMkLst>
        <pc:spChg chg="mod">
          <ac:chgData name="MARIA KARAMPELIA" userId="9dfcc2cac66bf474" providerId="LiveId" clId="{0FEA5FD1-C4E6-4F77-AB0B-A52281635803}" dt="2026-10-28T19:29:11.978" v="16153" actId="20577"/>
          <ac:spMkLst>
            <pc:docMk/>
            <pc:sldMk cId="1207786081" sldId="269"/>
            <ac:spMk id="3" creationId="{A2CC1D02-D3C9-7CB5-188E-CCCEB126A28D}"/>
          </ac:spMkLst>
        </pc:spChg>
      </pc:sldChg>
      <pc:sldChg chg="modSp mod">
        <pc:chgData name="MARIA KARAMPELIA" userId="9dfcc2cac66bf474" providerId="LiveId" clId="{0FEA5FD1-C4E6-4F77-AB0B-A52281635803}" dt="2026-10-28T19:42:36.677" v="17300" actId="114"/>
        <pc:sldMkLst>
          <pc:docMk/>
          <pc:sldMk cId="4185512064" sldId="270"/>
        </pc:sldMkLst>
        <pc:spChg chg="mod">
          <ac:chgData name="MARIA KARAMPELIA" userId="9dfcc2cac66bf474" providerId="LiveId" clId="{0FEA5FD1-C4E6-4F77-AB0B-A52281635803}" dt="2026-10-28T19:42:36.677" v="17300" actId="114"/>
          <ac:spMkLst>
            <pc:docMk/>
            <pc:sldMk cId="4185512064" sldId="270"/>
            <ac:spMk id="3" creationId="{33EFF0D1-CAA4-47C6-53B2-69207E9F0530}"/>
          </ac:spMkLst>
        </pc:spChg>
      </pc:sldChg>
      <pc:sldChg chg="modSp new mod">
        <pc:chgData name="MARIA KARAMPELIA" userId="9dfcc2cac66bf474" providerId="LiveId" clId="{0FEA5FD1-C4E6-4F77-AB0B-A52281635803}" dt="2026-10-28T20:14:31.735" v="19013" actId="20577"/>
        <pc:sldMkLst>
          <pc:docMk/>
          <pc:sldMk cId="596502816" sldId="271"/>
        </pc:sldMkLst>
        <pc:spChg chg="mod">
          <ac:chgData name="MARIA KARAMPELIA" userId="9dfcc2cac66bf474" providerId="LiveId" clId="{0FEA5FD1-C4E6-4F77-AB0B-A52281635803}" dt="2026-10-28T19:48:06.222" v="17369" actId="14100"/>
          <ac:spMkLst>
            <pc:docMk/>
            <pc:sldMk cId="596502816" sldId="271"/>
            <ac:spMk id="2" creationId="{8BD86A41-2225-4086-9D5F-1197928C7E97}"/>
          </ac:spMkLst>
        </pc:spChg>
        <pc:spChg chg="mod">
          <ac:chgData name="MARIA KARAMPELIA" userId="9dfcc2cac66bf474" providerId="LiveId" clId="{0FEA5FD1-C4E6-4F77-AB0B-A52281635803}" dt="2026-10-28T20:14:31.735" v="19013" actId="20577"/>
          <ac:spMkLst>
            <pc:docMk/>
            <pc:sldMk cId="596502816" sldId="271"/>
            <ac:spMk id="3" creationId="{B3D9135D-3F50-B787-D615-74A08EC2B29A}"/>
          </ac:spMkLst>
        </pc:spChg>
      </pc:sldChg>
      <pc:sldChg chg="modSp new mod">
        <pc:chgData name="MARIA KARAMPELIA" userId="9dfcc2cac66bf474" providerId="LiveId" clId="{0FEA5FD1-C4E6-4F77-AB0B-A52281635803}" dt="2026-10-28T20:37:40.686" v="20382" actId="207"/>
        <pc:sldMkLst>
          <pc:docMk/>
          <pc:sldMk cId="3807897513" sldId="272"/>
        </pc:sldMkLst>
        <pc:spChg chg="mod">
          <ac:chgData name="MARIA KARAMPELIA" userId="9dfcc2cac66bf474" providerId="LiveId" clId="{0FEA5FD1-C4E6-4F77-AB0B-A52281635803}" dt="2026-10-28T19:47:23.189" v="17359" actId="27636"/>
          <ac:spMkLst>
            <pc:docMk/>
            <pc:sldMk cId="3807897513" sldId="272"/>
            <ac:spMk id="2" creationId="{77CF6AA3-2CE5-29AC-4812-058FF1852094}"/>
          </ac:spMkLst>
        </pc:spChg>
        <pc:spChg chg="mod">
          <ac:chgData name="MARIA KARAMPELIA" userId="9dfcc2cac66bf474" providerId="LiveId" clId="{0FEA5FD1-C4E6-4F77-AB0B-A52281635803}" dt="2026-10-28T20:37:40.686" v="20382" actId="207"/>
          <ac:spMkLst>
            <pc:docMk/>
            <pc:sldMk cId="3807897513" sldId="272"/>
            <ac:spMk id="3" creationId="{3D05DA45-AA1B-7437-32B8-699932CD66AA}"/>
          </ac:spMkLst>
        </pc:spChg>
      </pc:sldChg>
      <pc:sldChg chg="modSp new mod">
        <pc:chgData name="MARIA KARAMPELIA" userId="9dfcc2cac66bf474" providerId="LiveId" clId="{0FEA5FD1-C4E6-4F77-AB0B-A52281635803}" dt="2026-10-28T21:03:00.112" v="21844" actId="313"/>
        <pc:sldMkLst>
          <pc:docMk/>
          <pc:sldMk cId="2614800843" sldId="273"/>
        </pc:sldMkLst>
        <pc:spChg chg="mod">
          <ac:chgData name="MARIA KARAMPELIA" userId="9dfcc2cac66bf474" providerId="LiveId" clId="{0FEA5FD1-C4E6-4F77-AB0B-A52281635803}" dt="2026-10-28T19:46:40.617" v="17348" actId="27636"/>
          <ac:spMkLst>
            <pc:docMk/>
            <pc:sldMk cId="2614800843" sldId="273"/>
            <ac:spMk id="2" creationId="{03A296A4-AEA7-1E29-A6E7-55BA050ED06C}"/>
          </ac:spMkLst>
        </pc:spChg>
        <pc:spChg chg="mod">
          <ac:chgData name="MARIA KARAMPELIA" userId="9dfcc2cac66bf474" providerId="LiveId" clId="{0FEA5FD1-C4E6-4F77-AB0B-A52281635803}" dt="2026-10-28T21:03:00.112" v="21844" actId="313"/>
          <ac:spMkLst>
            <pc:docMk/>
            <pc:sldMk cId="2614800843" sldId="273"/>
            <ac:spMk id="3" creationId="{4B6EFE45-8A8B-64EA-4887-2B0F318A64B8}"/>
          </ac:spMkLst>
        </pc:spChg>
      </pc:sldChg>
      <pc:sldChg chg="modSp new mod">
        <pc:chgData name="MARIA KARAMPELIA" userId="9dfcc2cac66bf474" providerId="LiveId" clId="{0FEA5FD1-C4E6-4F77-AB0B-A52281635803}" dt="2026-10-29T18:42:48.605" v="23403" actId="27636"/>
        <pc:sldMkLst>
          <pc:docMk/>
          <pc:sldMk cId="1760673871" sldId="274"/>
        </pc:sldMkLst>
        <pc:spChg chg="mod">
          <ac:chgData name="MARIA KARAMPELIA" userId="9dfcc2cac66bf474" providerId="LiveId" clId="{0FEA5FD1-C4E6-4F77-AB0B-A52281635803}" dt="2026-10-29T18:39:33.913" v="23377" actId="255"/>
          <ac:spMkLst>
            <pc:docMk/>
            <pc:sldMk cId="1760673871" sldId="274"/>
            <ac:spMk id="2" creationId="{750DEBD4-2F19-6C83-744B-4585817FF306}"/>
          </ac:spMkLst>
        </pc:spChg>
        <pc:spChg chg="mod">
          <ac:chgData name="MARIA KARAMPELIA" userId="9dfcc2cac66bf474" providerId="LiveId" clId="{0FEA5FD1-C4E6-4F77-AB0B-A52281635803}" dt="2026-10-29T18:42:48.605" v="23403" actId="27636"/>
          <ac:spMkLst>
            <pc:docMk/>
            <pc:sldMk cId="1760673871" sldId="274"/>
            <ac:spMk id="3" creationId="{B01DA2FB-5114-C5FC-13A7-7D6ADFEBC48C}"/>
          </ac:spMkLst>
        </pc:spChg>
      </pc:sldChg>
      <pc:sldChg chg="modSp new mod">
        <pc:chgData name="MARIA KARAMPELIA" userId="9dfcc2cac66bf474" providerId="LiveId" clId="{0FEA5FD1-C4E6-4F77-AB0B-A52281635803}" dt="2026-10-30T08:49:47.690" v="24729" actId="20577"/>
        <pc:sldMkLst>
          <pc:docMk/>
          <pc:sldMk cId="553588473" sldId="275"/>
        </pc:sldMkLst>
        <pc:spChg chg="mod">
          <ac:chgData name="MARIA KARAMPELIA" userId="9dfcc2cac66bf474" providerId="LiveId" clId="{0FEA5FD1-C4E6-4F77-AB0B-A52281635803}" dt="2026-10-28T19:45:26.465" v="17326" actId="14100"/>
          <ac:spMkLst>
            <pc:docMk/>
            <pc:sldMk cId="553588473" sldId="275"/>
            <ac:spMk id="2" creationId="{241D4985-06A3-3B6A-8D27-9482F09CAABB}"/>
          </ac:spMkLst>
        </pc:spChg>
        <pc:spChg chg="mod">
          <ac:chgData name="MARIA KARAMPELIA" userId="9dfcc2cac66bf474" providerId="LiveId" clId="{0FEA5FD1-C4E6-4F77-AB0B-A52281635803}" dt="2026-10-30T08:49:47.690" v="24729" actId="20577"/>
          <ac:spMkLst>
            <pc:docMk/>
            <pc:sldMk cId="553588473" sldId="275"/>
            <ac:spMk id="3" creationId="{142E4DC3-41BC-48BD-6615-8E0DE0E70D34}"/>
          </ac:spMkLst>
        </pc:spChg>
      </pc:sldChg>
      <pc:sldChg chg="modSp new del mod">
        <pc:chgData name="MARIA KARAMPELIA" userId="9dfcc2cac66bf474" providerId="LiveId" clId="{0FEA5FD1-C4E6-4F77-AB0B-A52281635803}" dt="2026-10-29T20:08:22.575" v="24698" actId="2696"/>
        <pc:sldMkLst>
          <pc:docMk/>
          <pc:sldMk cId="3569516491"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A62658-3B9C-4BF5-B391-21BD3F38DACB}" type="datetimeFigureOut">
              <a:rPr lang="el-GR" smtClean="0"/>
              <a:t>30/10/2026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BADD8-67F9-4EF7-9F7A-82003D72A3FD}" type="slidenum">
              <a:rPr lang="el-GR" smtClean="0"/>
              <a:t>‹#›</a:t>
            </a:fld>
            <a:endParaRPr lang="el-GR"/>
          </a:p>
        </p:txBody>
      </p:sp>
    </p:spTree>
    <p:extLst>
      <p:ext uri="{BB962C8B-B14F-4D97-AF65-F5344CB8AC3E}">
        <p14:creationId xmlns:p14="http://schemas.microsoft.com/office/powerpoint/2010/main" val="1721960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B9BADD8-67F9-4EF7-9F7A-82003D72A3FD}" type="slidenum">
              <a:rPr lang="el-GR" smtClean="0"/>
              <a:t>8</a:t>
            </a:fld>
            <a:endParaRPr lang="el-GR"/>
          </a:p>
        </p:txBody>
      </p:sp>
    </p:spTree>
    <p:extLst>
      <p:ext uri="{BB962C8B-B14F-4D97-AF65-F5344CB8AC3E}">
        <p14:creationId xmlns:p14="http://schemas.microsoft.com/office/powerpoint/2010/main" val="174693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6D652B-EDDF-24BA-6900-D147616CBB9D}"/>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31F5B725-D303-3006-98E9-D4CDFC5C82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16AA7B7-FD13-B956-BAD0-5961ED936A81}"/>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47A60E93-E0D9-56C7-4398-DC4F1DAAF90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0BA690C-EE3B-7D02-F31A-275A49490DC0}"/>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2238023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61B354-1E23-152E-A2D8-CBAD98E7C39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BC0C454-5B00-930E-866C-0624A109224F}"/>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E796D23-42B3-4AD8-341D-CE742ED7521A}"/>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7B7E64B2-6F5F-9250-5529-60A341F3654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5EA86B7-5232-4873-521D-C654AAC94927}"/>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846783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66AFB3-81CD-6879-5CF9-C333C7E487F4}"/>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1E74EE0-27BA-7FA8-3830-80710D04037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9F7505E9-2768-E23D-DEE5-2625BF034546}"/>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FF7314A4-8D01-80C3-9799-590021049A3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3BFCAB1-CBF2-39C8-A6D0-20160E69147A}"/>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197733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A56702-DBE5-311B-EBB8-6BC533CD9B3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500413E-0F4A-2D54-9072-94EC7F44C44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CDF4B29E-2E4C-08E7-49AA-8ED0724B4587}"/>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4C453AA-4890-BBFA-85E2-63D76ABE5168}"/>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6" name="Θέση υποσέλιδου 5">
            <a:extLst>
              <a:ext uri="{FF2B5EF4-FFF2-40B4-BE49-F238E27FC236}">
                <a16:creationId xmlns:a16="http://schemas.microsoft.com/office/drawing/2014/main" id="{1AC1FF17-54AD-5DBE-9B11-64E51B62978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8132292-3814-9F59-6014-6F36C8D08ECF}"/>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417139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CD7B96-E164-E331-C068-266EA8BDD63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E9F579-B091-9C18-95D9-51891A000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3D42D0FF-D5AD-1FAA-7B23-E11B46F4ACA7}"/>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DFE9BFBE-BAAB-F09A-2DD2-3D3BA14465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14556C0-10BB-14DE-8D43-FEDE52ECAEF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8AACF670-5CE8-2185-4801-CCA16D986295}"/>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8" name="Θέση υποσέλιδου 7">
            <a:extLst>
              <a:ext uri="{FF2B5EF4-FFF2-40B4-BE49-F238E27FC236}">
                <a16:creationId xmlns:a16="http://schemas.microsoft.com/office/drawing/2014/main" id="{6C23DEBF-87DA-3BF5-5C28-A0EF3060CB0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C89EC94C-3A61-3A2A-ABFB-0A33775B0AC5}"/>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85075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2E110A-A2D5-0C93-DF37-C6A1A6A0487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B8B11AC-E7F1-0DEA-CDC8-114045EA9A32}"/>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4" name="Θέση υποσέλιδου 3">
            <a:extLst>
              <a:ext uri="{FF2B5EF4-FFF2-40B4-BE49-F238E27FC236}">
                <a16:creationId xmlns:a16="http://schemas.microsoft.com/office/drawing/2014/main" id="{3270095E-A3B9-799A-B556-87A446DEC266}"/>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FADF768-42E1-E69E-1CBE-4C47165F92A5}"/>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488405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BD6CF10-8105-34EB-25B6-941FF2434A56}"/>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3" name="Θέση υποσέλιδου 2">
            <a:extLst>
              <a:ext uri="{FF2B5EF4-FFF2-40B4-BE49-F238E27FC236}">
                <a16:creationId xmlns:a16="http://schemas.microsoft.com/office/drawing/2014/main" id="{04E99C44-BA82-8F43-21C4-F80E77E0749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B564EB7D-646D-EC86-0DA0-CEB7294B06AC}"/>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94516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B0E411-AED5-7AEE-F997-C01B79CAEE3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C98A6A9-689F-1DE5-EAB7-4FBB047250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9C314CC-924D-1626-1C7F-23E585D00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24A166A-EAA1-3B3D-AB05-120E3C179685}"/>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6" name="Θέση υποσέλιδου 5">
            <a:extLst>
              <a:ext uri="{FF2B5EF4-FFF2-40B4-BE49-F238E27FC236}">
                <a16:creationId xmlns:a16="http://schemas.microsoft.com/office/drawing/2014/main" id="{AF6A2B04-0897-E6B1-F611-A89A667D76B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F2A2184-5213-746C-223E-B4580EC4710C}"/>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190877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F57594-18E0-6485-4677-217045E63D89}"/>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CD813EB2-F1F1-828D-93E9-FAB41F69C2D7}"/>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0D1DE5FF-8DEE-4384-C857-C639C382E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52D6A98-373C-9E1A-8143-C21A4743EAB5}"/>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6" name="Θέση υποσέλιδου 5">
            <a:extLst>
              <a:ext uri="{FF2B5EF4-FFF2-40B4-BE49-F238E27FC236}">
                <a16:creationId xmlns:a16="http://schemas.microsoft.com/office/drawing/2014/main" id="{39842154-CDE3-85E5-18B9-F1727F8F0FB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152C716-273C-7347-C8B9-AF5B302FEAF3}"/>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1077602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FDBAA2-3C8C-BD8C-2629-B852A22BCEB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9E78DDB-82AA-E1FE-0729-BC49EC617BDF}"/>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78202B6-0C1B-0A80-D2D1-ECD922E14172}"/>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2FA6A785-0AC9-4BF4-D52D-D6BDA96B898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09B5CF8-0130-6235-00DB-BA74DBCB324C}"/>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2062693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B8BE62B-8AE0-17D2-B485-00D3DE6083AF}"/>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F66792E-3B3E-29B4-5E89-E58A0BB2F61B}"/>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0123E15-B024-09D8-E5B3-ECFD82F31B8E}"/>
              </a:ext>
            </a:extLst>
          </p:cNvPr>
          <p:cNvSpPr>
            <a:spLocks noGrp="1"/>
          </p:cNvSpPr>
          <p:nvPr>
            <p:ph type="dt" sz="half" idx="10"/>
          </p:nvPr>
        </p:nvSpPr>
        <p:spPr/>
        <p:txBody>
          <a:body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96FB41DD-1392-525C-853F-98108D5AC57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24AB6F3-0328-9900-0BD1-0B468086D2DB}"/>
              </a:ext>
            </a:extLst>
          </p:cNvPr>
          <p:cNvSpPr>
            <a:spLocks noGrp="1"/>
          </p:cNvSpPr>
          <p:nvPr>
            <p:ph type="sldNum" sz="quarter" idx="12"/>
          </p:nvPr>
        </p:nvSpPr>
        <p:spPr/>
        <p:txBody>
          <a:bodyPr/>
          <a:lstStyle/>
          <a:p>
            <a:fld id="{E80B1648-34D7-49F1-A0D2-3D8AEEC7245F}" type="slidenum">
              <a:rPr lang="el-GR" smtClean="0"/>
              <a:t>‹#›</a:t>
            </a:fld>
            <a:endParaRPr lang="el-GR"/>
          </a:p>
        </p:txBody>
      </p:sp>
    </p:spTree>
    <p:extLst>
      <p:ext uri="{BB962C8B-B14F-4D97-AF65-F5344CB8AC3E}">
        <p14:creationId xmlns:p14="http://schemas.microsoft.com/office/powerpoint/2010/main" val="2228961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76A76D5-FE71-D4EE-E1D3-D5966C9A14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8600EBB-3581-0FBD-B1BA-24D6AD8A6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DFC9D6F-FDBC-8FFE-E146-F3D4C91A2E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97D74C-F513-4A5E-9982-A2BC991C45F0}" type="datetimeFigureOut">
              <a:rPr lang="el-GR" smtClean="0"/>
              <a:t>30/10/2026</a:t>
            </a:fld>
            <a:endParaRPr lang="el-GR"/>
          </a:p>
        </p:txBody>
      </p:sp>
      <p:sp>
        <p:nvSpPr>
          <p:cNvPr id="5" name="Θέση υποσέλιδου 4">
            <a:extLst>
              <a:ext uri="{FF2B5EF4-FFF2-40B4-BE49-F238E27FC236}">
                <a16:creationId xmlns:a16="http://schemas.microsoft.com/office/drawing/2014/main" id="{8CF1C6BF-0761-A329-CDA4-875A73B284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C765A1A8-A4A2-B4B5-15AE-69EBF2D979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0B1648-34D7-49F1-A0D2-3D8AEEC7245F}" type="slidenum">
              <a:rPr lang="el-GR" smtClean="0"/>
              <a:t>‹#›</a:t>
            </a:fld>
            <a:endParaRPr lang="el-GR"/>
          </a:p>
        </p:txBody>
      </p:sp>
    </p:spTree>
    <p:extLst>
      <p:ext uri="{BB962C8B-B14F-4D97-AF65-F5344CB8AC3E}">
        <p14:creationId xmlns:p14="http://schemas.microsoft.com/office/powerpoint/2010/main" val="556657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1C8FDA-7616-3948-7F09-F10AF4FA9A5E}"/>
              </a:ext>
            </a:extLst>
          </p:cNvPr>
          <p:cNvSpPr>
            <a:spLocks noGrp="1"/>
          </p:cNvSpPr>
          <p:nvPr>
            <p:ph type="ctrTitle"/>
          </p:nvPr>
        </p:nvSpPr>
        <p:spPr>
          <a:xfrm>
            <a:off x="0" y="381227"/>
            <a:ext cx="12192000" cy="3919538"/>
          </a:xfrm>
        </p:spPr>
        <p:txBody>
          <a:bodyPr>
            <a:noAutofit/>
          </a:bodyPr>
          <a:lstStyle/>
          <a:p>
            <a:r>
              <a:rPr lang="el-GR" sz="4800" b="1" dirty="0"/>
              <a:t>Ενοριακή διοίκηση και οργάνωση</a:t>
            </a:r>
            <a:br>
              <a:rPr lang="el-GR" sz="4800" dirty="0"/>
            </a:br>
            <a:r>
              <a:rPr lang="el-GR" sz="4800" dirty="0">
                <a:solidFill>
                  <a:srgbClr val="FF0000"/>
                </a:solidFill>
              </a:rPr>
              <a:t>Από το βιβλίο του </a:t>
            </a:r>
            <a:r>
              <a:rPr lang="el-GR" sz="4800" dirty="0" err="1">
                <a:solidFill>
                  <a:srgbClr val="FF0000"/>
                </a:solidFill>
              </a:rPr>
              <a:t>μητροπολίτου</a:t>
            </a:r>
            <a:r>
              <a:rPr lang="el-GR" sz="4800" dirty="0">
                <a:solidFill>
                  <a:srgbClr val="FF0000"/>
                </a:solidFill>
              </a:rPr>
              <a:t> Μεσσηνίας κ.κ. Χρυσοστόμου Σαββάτου, </a:t>
            </a:r>
            <a:r>
              <a:rPr lang="el-GR" sz="4800" i="1" dirty="0">
                <a:solidFill>
                  <a:srgbClr val="FF0000"/>
                </a:solidFill>
              </a:rPr>
              <a:t>Η Αγία και Μεγάλη Σύνοδος της Ορθοδόξου Εκκλησίας </a:t>
            </a:r>
            <a:r>
              <a:rPr lang="el-GR" sz="4800" i="1" dirty="0" err="1">
                <a:solidFill>
                  <a:srgbClr val="FF0000"/>
                </a:solidFill>
              </a:rPr>
              <a:t>έκφρασις</a:t>
            </a:r>
            <a:r>
              <a:rPr lang="el-GR" sz="4800" i="1" dirty="0">
                <a:solidFill>
                  <a:srgbClr val="FF0000"/>
                </a:solidFill>
              </a:rPr>
              <a:t> της συνοδικής αυτοσυνειδησίας της Ορθοδόξου Εκκλησίας</a:t>
            </a:r>
            <a:r>
              <a:rPr lang="el-GR" sz="4800" dirty="0">
                <a:solidFill>
                  <a:srgbClr val="FF0000"/>
                </a:solidFill>
              </a:rPr>
              <a:t>, Αθήνα 2017, σσ. 95-115</a:t>
            </a:r>
            <a:endParaRPr lang="el-GR" sz="4800" dirty="0"/>
          </a:p>
        </p:txBody>
      </p:sp>
      <p:sp>
        <p:nvSpPr>
          <p:cNvPr id="3" name="Υπότιτλος 2">
            <a:extLst>
              <a:ext uri="{FF2B5EF4-FFF2-40B4-BE49-F238E27FC236}">
                <a16:creationId xmlns:a16="http://schemas.microsoft.com/office/drawing/2014/main" id="{265126F8-064C-737C-91B2-2C540EA61B23}"/>
              </a:ext>
            </a:extLst>
          </p:cNvPr>
          <p:cNvSpPr>
            <a:spLocks noGrp="1"/>
          </p:cNvSpPr>
          <p:nvPr>
            <p:ph type="subTitle" idx="1"/>
          </p:nvPr>
        </p:nvSpPr>
        <p:spPr>
          <a:xfrm>
            <a:off x="1524000" y="4588148"/>
            <a:ext cx="9144000" cy="1655762"/>
          </a:xfrm>
        </p:spPr>
        <p:txBody>
          <a:bodyPr>
            <a:normAutofit lnSpcReduction="10000"/>
          </a:bodyPr>
          <a:lstStyle/>
          <a:p>
            <a:endParaRPr lang="el-GR" dirty="0"/>
          </a:p>
          <a:p>
            <a:r>
              <a:rPr lang="el-GR" dirty="0"/>
              <a:t>ΜΑΡΙΑ ΚΑΡΑΜΠΕΛΙΑ</a:t>
            </a:r>
          </a:p>
          <a:p>
            <a:r>
              <a:rPr lang="el-GR" dirty="0"/>
              <a:t>Ε΄ ΞΑΜΗΝΟ</a:t>
            </a:r>
          </a:p>
          <a:p>
            <a:r>
              <a:rPr lang="el-GR" dirty="0"/>
              <a:t>ΑΕΑΑ</a:t>
            </a:r>
          </a:p>
          <a:p>
            <a:endParaRPr lang="el-GR" dirty="0"/>
          </a:p>
        </p:txBody>
      </p:sp>
    </p:spTree>
    <p:extLst>
      <p:ext uri="{BB962C8B-B14F-4D97-AF65-F5344CB8AC3E}">
        <p14:creationId xmlns:p14="http://schemas.microsoft.com/office/powerpoint/2010/main" val="1483254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8201C9B-99D6-603E-D092-6A427FA51D4C}"/>
              </a:ext>
            </a:extLst>
          </p:cNvPr>
          <p:cNvSpPr>
            <a:spLocks noGrp="1"/>
          </p:cNvSpPr>
          <p:nvPr>
            <p:ph type="title"/>
          </p:nvPr>
        </p:nvSpPr>
        <p:spPr>
          <a:xfrm>
            <a:off x="0" y="18255"/>
            <a:ext cx="12192000" cy="1393101"/>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6185796A-9599-98E4-33FB-8FE295FEA00E}"/>
              </a:ext>
            </a:extLst>
          </p:cNvPr>
          <p:cNvSpPr>
            <a:spLocks noGrp="1"/>
          </p:cNvSpPr>
          <p:nvPr>
            <p:ph idx="1"/>
          </p:nvPr>
        </p:nvSpPr>
        <p:spPr>
          <a:xfrm>
            <a:off x="0" y="1411357"/>
            <a:ext cx="12192000" cy="5428386"/>
          </a:xfrm>
        </p:spPr>
        <p:txBody>
          <a:bodyPr/>
          <a:lstStyle/>
          <a:p>
            <a:r>
              <a:rPr lang="el-GR" b="1" dirty="0"/>
              <a:t>Με αφορμή την Απόφαση </a:t>
            </a:r>
            <a:r>
              <a:rPr lang="el-GR" dirty="0"/>
              <a:t>της Συνάξεως των Προκαθημένων των Ορθοδόξων Εκκλησιών (</a:t>
            </a:r>
            <a:r>
              <a:rPr lang="en-GB" dirty="0" err="1"/>
              <a:t>Chambésy</a:t>
            </a:r>
            <a:r>
              <a:rPr lang="en-GB" dirty="0"/>
              <a:t> – </a:t>
            </a:r>
            <a:r>
              <a:rPr lang="el-GR" dirty="0"/>
              <a:t>Γενεύη 21-28 Ιανουαρίου 2016), σύμφωνα με την οποία: «</a:t>
            </a:r>
            <a:r>
              <a:rPr lang="el-GR" i="1" dirty="0" err="1"/>
              <a:t>αἱ</a:t>
            </a:r>
            <a:r>
              <a:rPr lang="el-GR" i="1" dirty="0"/>
              <a:t> </a:t>
            </a:r>
            <a:r>
              <a:rPr lang="el-GR" i="1" dirty="0" err="1"/>
              <a:t>Ὀρθόδοξοι</a:t>
            </a:r>
            <a:r>
              <a:rPr lang="el-GR" i="1" dirty="0"/>
              <a:t> </a:t>
            </a:r>
            <a:r>
              <a:rPr lang="el-GR" i="1" dirty="0" err="1"/>
              <a:t>Ἐκκλησίαι</a:t>
            </a:r>
            <a:r>
              <a:rPr lang="el-GR" i="1" dirty="0"/>
              <a:t> </a:t>
            </a:r>
            <a:r>
              <a:rPr lang="el-GR" i="1" dirty="0">
                <a:effectLst>
                  <a:outerShdw blurRad="38100" dist="38100" dir="2700000" algn="tl">
                    <a:srgbClr val="000000">
                      <a:alpha val="43137"/>
                    </a:srgbClr>
                  </a:outerShdw>
                </a:effectLst>
              </a:rPr>
              <a:t>δύνανται </a:t>
            </a:r>
            <a:r>
              <a:rPr lang="el-GR" i="1" dirty="0" err="1">
                <a:effectLst>
                  <a:outerShdw blurRad="38100" dist="38100" dir="2700000" algn="tl">
                    <a:srgbClr val="000000">
                      <a:alpha val="43137"/>
                    </a:srgbClr>
                  </a:outerShdw>
                </a:effectLst>
              </a:rPr>
              <a:t>νὰ</a:t>
            </a:r>
            <a:r>
              <a:rPr lang="el-GR" i="1" dirty="0">
                <a:effectLst>
                  <a:outerShdw blurRad="38100" dist="38100" dir="2700000" algn="tl">
                    <a:srgbClr val="000000">
                      <a:alpha val="43137"/>
                    </a:srgbClr>
                  </a:outerShdw>
                </a:effectLst>
              </a:rPr>
              <a:t> </a:t>
            </a:r>
            <a:r>
              <a:rPr lang="el-GR" i="1" dirty="0" err="1">
                <a:effectLst>
                  <a:outerShdw blurRad="38100" dist="38100" dir="2700000" algn="tl">
                    <a:srgbClr val="000000">
                      <a:alpha val="43137"/>
                    </a:srgbClr>
                  </a:outerShdw>
                </a:effectLst>
              </a:rPr>
              <a:t>δημοσιεύσωσιν</a:t>
            </a:r>
            <a:r>
              <a:rPr lang="el-GR" i="1" dirty="0">
                <a:effectLst>
                  <a:outerShdw blurRad="38100" dist="38100" dir="2700000" algn="tl">
                    <a:srgbClr val="000000">
                      <a:alpha val="43137"/>
                    </a:srgbClr>
                  </a:outerShdw>
                </a:effectLst>
              </a:rPr>
              <a:t> εἰς τὰ </a:t>
            </a:r>
            <a:r>
              <a:rPr lang="el-GR" i="1" dirty="0" err="1">
                <a:effectLst>
                  <a:outerShdw blurRad="38100" dist="38100" dir="2700000" algn="tl">
                    <a:srgbClr val="000000">
                      <a:alpha val="43137"/>
                    </a:srgbClr>
                  </a:outerShdw>
                </a:effectLst>
              </a:rPr>
              <a:t>ἐπίσημα</a:t>
            </a:r>
            <a:r>
              <a:rPr lang="el-GR" i="1" dirty="0">
                <a:effectLst>
                  <a:outerShdw blurRad="38100" dist="38100" dir="2700000" algn="tl">
                    <a:srgbClr val="000000">
                      <a:alpha val="43137"/>
                    </a:srgbClr>
                  </a:outerShdw>
                </a:effectLst>
              </a:rPr>
              <a:t> </a:t>
            </a:r>
            <a:r>
              <a:rPr lang="el-GR" i="1" dirty="0" err="1">
                <a:effectLst>
                  <a:outerShdw blurRad="38100" dist="38100" dir="2700000" algn="tl">
                    <a:srgbClr val="000000">
                      <a:alpha val="43137"/>
                    </a:srgbClr>
                  </a:outerShdw>
                </a:effectLst>
              </a:rPr>
              <a:t>αὐτῶν</a:t>
            </a:r>
            <a:r>
              <a:rPr lang="el-GR" i="1" dirty="0">
                <a:effectLst>
                  <a:outerShdw blurRad="38100" dist="38100" dir="2700000" algn="tl">
                    <a:srgbClr val="000000">
                      <a:alpha val="43137"/>
                    </a:srgbClr>
                  </a:outerShdw>
                </a:effectLst>
              </a:rPr>
              <a:t> </a:t>
            </a:r>
            <a:r>
              <a:rPr lang="el-GR" i="1" dirty="0" err="1">
                <a:effectLst>
                  <a:outerShdw blurRad="38100" dist="38100" dir="2700000" algn="tl">
                    <a:srgbClr val="000000">
                      <a:alpha val="43137"/>
                    </a:srgbClr>
                  </a:outerShdw>
                </a:effectLst>
              </a:rPr>
              <a:t>ὄργανα</a:t>
            </a:r>
            <a:r>
              <a:rPr lang="el-GR" i="1" dirty="0"/>
              <a:t> - </a:t>
            </a:r>
            <a:r>
              <a:rPr lang="el-GR" i="1" dirty="0" err="1"/>
              <a:t>ἠλεκτονικὰ</a:t>
            </a:r>
            <a:r>
              <a:rPr lang="el-GR" i="1" dirty="0"/>
              <a:t> καὶ </a:t>
            </a:r>
            <a:r>
              <a:rPr lang="el-GR" i="1" dirty="0" err="1"/>
              <a:t>ἔντυπα</a:t>
            </a:r>
            <a:r>
              <a:rPr lang="el-GR" i="1" dirty="0"/>
              <a:t> – </a:t>
            </a:r>
            <a:r>
              <a:rPr lang="el-GR" i="1" dirty="0">
                <a:effectLst>
                  <a:outerShdw blurRad="38100" dist="38100" dir="2700000" algn="tl">
                    <a:srgbClr val="000000">
                      <a:alpha val="43137"/>
                    </a:srgbClr>
                  </a:outerShdw>
                </a:effectLst>
              </a:rPr>
              <a:t>τὰ κείμενα τῆς </a:t>
            </a:r>
            <a:r>
              <a:rPr lang="el-GR" i="1" dirty="0" err="1">
                <a:effectLst>
                  <a:outerShdw blurRad="38100" dist="38100" dir="2700000" algn="tl">
                    <a:srgbClr val="000000">
                      <a:alpha val="43137"/>
                    </a:srgbClr>
                  </a:outerShdw>
                </a:effectLst>
              </a:rPr>
              <a:t>ἡμερησίας</a:t>
            </a:r>
            <a:r>
              <a:rPr lang="el-GR" i="1" dirty="0">
                <a:effectLst>
                  <a:outerShdw blurRad="38100" dist="38100" dir="2700000" algn="tl">
                    <a:srgbClr val="000000">
                      <a:alpha val="43137"/>
                    </a:srgbClr>
                  </a:outerShdw>
                </a:effectLst>
              </a:rPr>
              <a:t> διατάξεως</a:t>
            </a:r>
            <a:r>
              <a:rPr lang="el-GR" i="1" dirty="0"/>
              <a:t>, τὰ </a:t>
            </a:r>
            <a:r>
              <a:rPr lang="el-GR" i="1" dirty="0" err="1"/>
              <a:t>ὁμοφώνως</a:t>
            </a:r>
            <a:r>
              <a:rPr lang="el-GR" i="1" dirty="0"/>
              <a:t> γενόμενα </a:t>
            </a:r>
            <a:r>
              <a:rPr lang="el-GR" i="1" dirty="0" err="1"/>
              <a:t>ἀποδεκτὰ</a:t>
            </a:r>
            <a:r>
              <a:rPr lang="el-GR" i="1" dirty="0"/>
              <a:t> </a:t>
            </a:r>
            <a:r>
              <a:rPr lang="el-GR" i="1" dirty="0" err="1"/>
              <a:t>ὑπὸ</a:t>
            </a:r>
            <a:r>
              <a:rPr lang="el-GR" i="1" dirty="0"/>
              <a:t> τῶν </a:t>
            </a:r>
            <a:r>
              <a:rPr lang="el-GR" i="1" dirty="0" err="1"/>
              <a:t>Προσυνοδικῶν</a:t>
            </a:r>
            <a:r>
              <a:rPr lang="el-GR" i="1" dirty="0"/>
              <a:t> </a:t>
            </a:r>
            <a:r>
              <a:rPr lang="el-GR" i="1" dirty="0" err="1"/>
              <a:t>Πανορθοδόξων</a:t>
            </a:r>
            <a:r>
              <a:rPr lang="el-GR" i="1" dirty="0"/>
              <a:t> Διασκέψεων καὶ τῶν Συνάξεων τῶν </a:t>
            </a:r>
            <a:r>
              <a:rPr lang="el-GR" i="1" dirty="0" err="1"/>
              <a:t>Ὀρθοδόξων</a:t>
            </a:r>
            <a:r>
              <a:rPr lang="el-GR" i="1" dirty="0"/>
              <a:t> Προκαθημένων </a:t>
            </a:r>
            <a:r>
              <a:rPr lang="el-GR" i="1" dirty="0">
                <a:effectLst>
                  <a:outerShdw blurRad="38100" dist="38100" dir="2700000" algn="tl">
                    <a:srgbClr val="000000">
                      <a:alpha val="43137"/>
                    </a:srgbClr>
                  </a:outerShdw>
                </a:effectLst>
              </a:rPr>
              <a:t>πρὸς </a:t>
            </a:r>
            <a:r>
              <a:rPr lang="el-GR" i="1" dirty="0" err="1">
                <a:effectLst>
                  <a:outerShdw blurRad="38100" dist="38100" dir="2700000" algn="tl">
                    <a:srgbClr val="000000">
                      <a:alpha val="43137"/>
                    </a:srgbClr>
                  </a:outerShdw>
                </a:effectLst>
              </a:rPr>
              <a:t>πληροφόρησιν</a:t>
            </a:r>
            <a:r>
              <a:rPr lang="el-GR" i="1" dirty="0">
                <a:effectLst>
                  <a:outerShdw blurRad="38100" dist="38100" dir="2700000" algn="tl">
                    <a:srgbClr val="000000">
                      <a:alpha val="43137"/>
                    </a:srgbClr>
                  </a:outerShdw>
                </a:effectLst>
              </a:rPr>
              <a:t> τοῦ ποιμνίου </a:t>
            </a:r>
            <a:r>
              <a:rPr lang="el-GR" i="1" dirty="0" err="1">
                <a:effectLst>
                  <a:outerShdw blurRad="38100" dist="38100" dir="2700000" algn="tl">
                    <a:srgbClr val="000000">
                      <a:alpha val="43137"/>
                    </a:srgbClr>
                  </a:outerShdw>
                </a:effectLst>
              </a:rPr>
              <a:t>αὐτῶν</a:t>
            </a:r>
            <a:r>
              <a:rPr lang="el-GR" i="1" dirty="0"/>
              <a:t>, ὡς καὶ </a:t>
            </a:r>
            <a:r>
              <a:rPr lang="el-GR" i="1" dirty="0" err="1"/>
              <a:t>παντὸς</a:t>
            </a:r>
            <a:r>
              <a:rPr lang="el-GR" i="1" dirty="0"/>
              <a:t> </a:t>
            </a:r>
            <a:r>
              <a:rPr lang="el-GR" i="1" dirty="0" err="1"/>
              <a:t>ἐνδιαφερομένου</a:t>
            </a:r>
            <a:r>
              <a:rPr lang="el-GR" dirty="0"/>
              <a:t>», προέκυψαν και: </a:t>
            </a:r>
          </a:p>
          <a:p>
            <a:pPr>
              <a:buFont typeface="Wingdings" panose="05000000000000000000" pitchFamily="2" charset="2"/>
              <a:buChar char="v"/>
            </a:pPr>
            <a:r>
              <a:rPr lang="el-GR" dirty="0"/>
              <a:t>οι πρώτες κριτικές (θετικές και αρνητικές) και </a:t>
            </a:r>
          </a:p>
          <a:p>
            <a:pPr>
              <a:buFont typeface="Wingdings" panose="05000000000000000000" pitchFamily="2" charset="2"/>
              <a:buChar char="v"/>
            </a:pPr>
            <a:r>
              <a:rPr lang="el-GR" dirty="0"/>
              <a:t>οι </a:t>
            </a:r>
            <a:r>
              <a:rPr lang="el-GR" dirty="0" err="1"/>
              <a:t>θεματολογικοί</a:t>
            </a:r>
            <a:r>
              <a:rPr lang="el-GR" dirty="0"/>
              <a:t> προβληματισμοί πάνω στο ενδιαφέρον κείμενο: «</a:t>
            </a:r>
            <a:r>
              <a:rPr lang="el-GR" i="1" dirty="0"/>
              <a:t>Σχέσεις τῆς Ὀρθοδόξου </a:t>
            </a:r>
            <a:r>
              <a:rPr lang="el-GR" i="1" dirty="0" err="1"/>
              <a:t>Ἐκκλησίας</a:t>
            </a:r>
            <a:r>
              <a:rPr lang="el-GR" i="1" dirty="0"/>
              <a:t> </a:t>
            </a:r>
            <a:r>
              <a:rPr lang="el-GR" i="1" dirty="0" err="1"/>
              <a:t>πρὸν</a:t>
            </a:r>
            <a:r>
              <a:rPr lang="el-GR" i="1" dirty="0"/>
              <a:t> τὸν </a:t>
            </a:r>
            <a:r>
              <a:rPr lang="el-GR" i="1" dirty="0" err="1"/>
              <a:t>λοιπὸν</a:t>
            </a:r>
            <a:r>
              <a:rPr lang="el-GR" i="1" dirty="0"/>
              <a:t> </a:t>
            </a:r>
            <a:r>
              <a:rPr lang="el-GR" i="1" dirty="0" err="1"/>
              <a:t>χριστιανικὸν</a:t>
            </a:r>
            <a:r>
              <a:rPr lang="el-GR" i="1" dirty="0"/>
              <a:t> </a:t>
            </a:r>
            <a:r>
              <a:rPr lang="el-GR" i="1" dirty="0" err="1"/>
              <a:t>κὀσμον</a:t>
            </a:r>
            <a:r>
              <a:rPr lang="el-GR" dirty="0"/>
              <a:t>». </a:t>
            </a:r>
          </a:p>
        </p:txBody>
      </p:sp>
    </p:spTree>
    <p:extLst>
      <p:ext uri="{BB962C8B-B14F-4D97-AF65-F5344CB8AC3E}">
        <p14:creationId xmlns:p14="http://schemas.microsoft.com/office/powerpoint/2010/main" val="257486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E2423F-48A8-F1F1-B192-C8B0BA6CB9B9}"/>
              </a:ext>
            </a:extLst>
          </p:cNvPr>
          <p:cNvSpPr>
            <a:spLocks noGrp="1"/>
          </p:cNvSpPr>
          <p:nvPr>
            <p:ph type="title"/>
          </p:nvPr>
        </p:nvSpPr>
        <p:spPr>
          <a:xfrm>
            <a:off x="0" y="0"/>
            <a:ext cx="12192000" cy="953589"/>
          </a:xfrm>
        </p:spPr>
        <p:txBody>
          <a:bodyPr>
            <a:no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p>
        </p:txBody>
      </p:sp>
      <p:sp>
        <p:nvSpPr>
          <p:cNvPr id="3" name="Θέση περιεχομένου 2">
            <a:extLst>
              <a:ext uri="{FF2B5EF4-FFF2-40B4-BE49-F238E27FC236}">
                <a16:creationId xmlns:a16="http://schemas.microsoft.com/office/drawing/2014/main" id="{D460F3BC-287D-DE91-DCF7-3630E80796C7}"/>
              </a:ext>
            </a:extLst>
          </p:cNvPr>
          <p:cNvSpPr>
            <a:spLocks noGrp="1"/>
          </p:cNvSpPr>
          <p:nvPr>
            <p:ph idx="1"/>
          </p:nvPr>
        </p:nvSpPr>
        <p:spPr>
          <a:xfrm>
            <a:off x="0" y="953588"/>
            <a:ext cx="12192000" cy="5904411"/>
          </a:xfrm>
        </p:spPr>
        <p:txBody>
          <a:bodyPr>
            <a:normAutofit fontScale="92500" lnSpcReduction="20000"/>
          </a:bodyPr>
          <a:lstStyle/>
          <a:p>
            <a:r>
              <a:rPr lang="el-GR" dirty="0"/>
              <a:t>Επειδή: </a:t>
            </a:r>
          </a:p>
          <a:p>
            <a:pPr marL="0" indent="0">
              <a:buNone/>
            </a:pPr>
            <a:r>
              <a:rPr lang="el-GR" dirty="0"/>
              <a:t>α) Το συγκεκριμένο κείμενο έτυχε </a:t>
            </a:r>
            <a:r>
              <a:rPr lang="el-GR" b="1" dirty="0" err="1"/>
              <a:t>ομοφώνου</a:t>
            </a:r>
            <a:r>
              <a:rPr lang="el-GR" b="1" dirty="0"/>
              <a:t> αποδοχής </a:t>
            </a:r>
            <a:r>
              <a:rPr lang="el-GR" dirty="0"/>
              <a:t>από τις Ορθόδοξες Εκκλησίες, </a:t>
            </a:r>
            <a:r>
              <a:rPr lang="el-GR" b="1" dirty="0"/>
              <a:t>χωρίς καμία επιφύλαξη</a:t>
            </a:r>
            <a:r>
              <a:rPr lang="el-GR" dirty="0"/>
              <a:t>, τόσο από τους Αντιπροσώπους της στην Ε΄ </a:t>
            </a:r>
            <a:r>
              <a:rPr lang="el-GR" dirty="0" err="1"/>
              <a:t>Προσυνοδική</a:t>
            </a:r>
            <a:r>
              <a:rPr lang="el-GR" dirty="0"/>
              <a:t> </a:t>
            </a:r>
            <a:r>
              <a:rPr lang="el-GR" dirty="0" err="1"/>
              <a:t>Πανορθόδοξο</a:t>
            </a:r>
            <a:r>
              <a:rPr lang="el-GR" dirty="0"/>
              <a:t> Διάσκεψη (</a:t>
            </a:r>
            <a:r>
              <a:rPr lang="en-GB" dirty="0" err="1"/>
              <a:t>Chambésy</a:t>
            </a:r>
            <a:r>
              <a:rPr lang="en-GB" dirty="0"/>
              <a:t> – </a:t>
            </a:r>
            <a:r>
              <a:rPr lang="el-GR" dirty="0"/>
              <a:t>Γενεύη, 10-17 Οκτωβρίου 2015), όσο και από τους Προκαθήμενους των Ορθοδόξων Εκκλησιών στη Σύναξή τους (</a:t>
            </a:r>
            <a:r>
              <a:rPr lang="en-GB" dirty="0" err="1"/>
              <a:t>Chambésy</a:t>
            </a:r>
            <a:r>
              <a:rPr lang="en-GB" dirty="0"/>
              <a:t> – </a:t>
            </a:r>
            <a:r>
              <a:rPr lang="el-GR" dirty="0"/>
              <a:t>Γενεύη, 21-28 Ιανουαρίου 2016), </a:t>
            </a:r>
          </a:p>
          <a:p>
            <a:pPr marL="0" indent="0">
              <a:buNone/>
            </a:pPr>
            <a:r>
              <a:rPr lang="el-GR" dirty="0"/>
              <a:t>β) Το παρόν κείμενο, όπως και τα υπόλοιπα, </a:t>
            </a:r>
            <a:r>
              <a:rPr lang="el-GR" b="1" dirty="0"/>
              <a:t>απηχούν θέσεις και απόψεις </a:t>
            </a:r>
            <a:r>
              <a:rPr lang="el-GR" b="1" dirty="0" err="1"/>
              <a:t>πανορθόδοξες</a:t>
            </a:r>
            <a:r>
              <a:rPr lang="el-GR" dirty="0"/>
              <a:t>, η αποδοχή των οποίων επιτεύχθηκε ομοφώνως και όχι μόνο από τις τοπικές Εκκλησίες,</a:t>
            </a:r>
          </a:p>
          <a:p>
            <a:pPr marL="0" indent="0">
              <a:buNone/>
            </a:pPr>
            <a:r>
              <a:rPr lang="el-GR" dirty="0"/>
              <a:t>γ) Ήταν αίτημα, ένα τέτοιο κείμενο να εξαχθεί ως </a:t>
            </a:r>
            <a:r>
              <a:rPr lang="el-GR" b="1" dirty="0"/>
              <a:t>έκφραση </a:t>
            </a:r>
            <a:r>
              <a:rPr lang="el-GR" b="1" dirty="0" err="1"/>
              <a:t>πανορθόδοξης</a:t>
            </a:r>
            <a:r>
              <a:rPr lang="el-GR" b="1" dirty="0"/>
              <a:t> θέσης έναντι του υπόλοιπου χριστιανικού κόσμου</a:t>
            </a:r>
            <a:r>
              <a:rPr lang="el-GR" dirty="0"/>
              <a:t>, ήδη από την εποχή της </a:t>
            </a:r>
            <a:r>
              <a:rPr lang="el-GR" dirty="0" err="1"/>
              <a:t>Πανορθοδόξου</a:t>
            </a:r>
            <a:r>
              <a:rPr lang="el-GR" dirty="0"/>
              <a:t> Συναντήσεως του έτους 1930, στην Ιερά Μονή </a:t>
            </a:r>
            <a:r>
              <a:rPr lang="el-GR" dirty="0" err="1"/>
              <a:t>Βατοπεδίου</a:t>
            </a:r>
            <a:r>
              <a:rPr lang="el-GR" dirty="0"/>
              <a:t>, </a:t>
            </a:r>
          </a:p>
          <a:p>
            <a:pPr marL="0" indent="0">
              <a:buNone/>
            </a:pPr>
            <a:r>
              <a:rPr lang="el-GR" dirty="0"/>
              <a:t>δ) </a:t>
            </a:r>
            <a:r>
              <a:rPr lang="el-GR" b="1" dirty="0"/>
              <a:t>Καμία Ορθόδοξος Εκκλησία απέρριψε αυτό </a:t>
            </a:r>
            <a:r>
              <a:rPr lang="el-GR" dirty="0"/>
              <a:t>με τη γνωστοποίηση της συνοδικής απόφασης προς τις λοιπές Ορθόδοξες Εκκλησίες, </a:t>
            </a:r>
          </a:p>
          <a:p>
            <a:pPr marL="0" indent="0">
              <a:buNone/>
            </a:pPr>
            <a:r>
              <a:rPr lang="el-GR" dirty="0"/>
              <a:t>ε) </a:t>
            </a:r>
            <a:r>
              <a:rPr lang="el-GR" b="1" dirty="0"/>
              <a:t>Αρκετές από τις κριτικές παρατηρήσεις </a:t>
            </a:r>
            <a:r>
              <a:rPr lang="el-GR" dirty="0"/>
              <a:t>και τους προβληματισμούς που έχουν γίνει, </a:t>
            </a:r>
            <a:r>
              <a:rPr lang="el-GR" b="1" dirty="0"/>
              <a:t>στηρίζονται σε λανθασμένες αρχές και προϋποθέσεις</a:t>
            </a:r>
            <a:r>
              <a:rPr lang="el-GR" dirty="0"/>
              <a:t>, γι’ αυτό κατατίθεται ο παρακάτω θεολογικός και εκκλησιαστικός υπομνηματισμός: </a:t>
            </a:r>
          </a:p>
        </p:txBody>
      </p:sp>
    </p:spTree>
    <p:extLst>
      <p:ext uri="{BB962C8B-B14F-4D97-AF65-F5344CB8AC3E}">
        <p14:creationId xmlns:p14="http://schemas.microsoft.com/office/powerpoint/2010/main" val="35750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B1D491-811B-69CD-CF27-E69E716640D9}"/>
              </a:ext>
            </a:extLst>
          </p:cNvPr>
          <p:cNvSpPr>
            <a:spLocks noGrp="1"/>
          </p:cNvSpPr>
          <p:nvPr>
            <p:ph type="title"/>
          </p:nvPr>
        </p:nvSpPr>
        <p:spPr>
          <a:xfrm>
            <a:off x="0" y="18256"/>
            <a:ext cx="12192000" cy="1092088"/>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13CB11F3-FD24-EB88-60FE-98EA59BFA69E}"/>
              </a:ext>
            </a:extLst>
          </p:cNvPr>
          <p:cNvSpPr>
            <a:spLocks noGrp="1"/>
          </p:cNvSpPr>
          <p:nvPr>
            <p:ph idx="1"/>
          </p:nvPr>
        </p:nvSpPr>
        <p:spPr>
          <a:xfrm>
            <a:off x="0" y="1005840"/>
            <a:ext cx="12192000" cy="5833904"/>
          </a:xfrm>
        </p:spPr>
        <p:txBody>
          <a:bodyPr>
            <a:normAutofit fontScale="92500" lnSpcReduction="20000"/>
          </a:bodyPr>
          <a:lstStyle/>
          <a:p>
            <a:pPr marL="0" indent="0">
              <a:buNone/>
            </a:pPr>
            <a:r>
              <a:rPr lang="el-GR" sz="3500" b="1" dirty="0">
                <a:solidFill>
                  <a:srgbClr val="FF0000"/>
                </a:solidFill>
              </a:rPr>
              <a:t>1</a:t>
            </a:r>
            <a:r>
              <a:rPr lang="el-GR" sz="3500" b="1" baseline="30000" dirty="0">
                <a:solidFill>
                  <a:srgbClr val="FF0000"/>
                </a:solidFill>
              </a:rPr>
              <a:t>ον</a:t>
            </a:r>
            <a:r>
              <a:rPr lang="el-GR" sz="3500" b="1" dirty="0">
                <a:solidFill>
                  <a:srgbClr val="FF0000"/>
                </a:solidFill>
              </a:rPr>
              <a:t>. </a:t>
            </a:r>
            <a:r>
              <a:rPr lang="el-GR" dirty="0"/>
              <a:t>Το κείμενο </a:t>
            </a:r>
            <a:r>
              <a:rPr lang="el-GR" b="1" dirty="0"/>
              <a:t>προέρχεται από τη συνένωση δύο άλλων παλαιότερων κειμένων</a:t>
            </a:r>
            <a:r>
              <a:rPr lang="el-GR" dirty="0"/>
              <a:t> («Σχέσεις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 και «Ἡ </a:t>
            </a:r>
            <a:r>
              <a:rPr lang="el-GR" dirty="0" err="1"/>
              <a:t>Ὀρθόδοξος</a:t>
            </a:r>
            <a:r>
              <a:rPr lang="el-GR" dirty="0"/>
              <a:t> </a:t>
            </a:r>
            <a:r>
              <a:rPr lang="el-GR" dirty="0" err="1"/>
              <a:t>Ἐκκλησία</a:t>
            </a:r>
            <a:r>
              <a:rPr lang="el-GR" dirty="0"/>
              <a:t> καὶ ἡ </a:t>
            </a:r>
            <a:r>
              <a:rPr lang="el-GR" dirty="0" err="1"/>
              <a:t>Οἰκουμενικὴ</a:t>
            </a:r>
            <a:r>
              <a:rPr lang="el-GR" dirty="0"/>
              <a:t> </a:t>
            </a:r>
            <a:r>
              <a:rPr lang="el-GR" dirty="0" err="1"/>
              <a:t>Κίνησις</a:t>
            </a:r>
            <a:r>
              <a:rPr lang="el-GR" dirty="0"/>
              <a:t>»), τα οποία </a:t>
            </a:r>
            <a:r>
              <a:rPr lang="el-GR" b="1" dirty="0"/>
              <a:t>έτυχαν εγκρίσεως και αποδοχής </a:t>
            </a:r>
            <a:r>
              <a:rPr lang="el-GR" dirty="0"/>
              <a:t>από όλους τους Ορθόδοξους Αντιπροσώπους από την Γ΄ </a:t>
            </a:r>
            <a:r>
              <a:rPr lang="el-GR" dirty="0" err="1"/>
              <a:t>Προσυνοδική</a:t>
            </a:r>
            <a:r>
              <a:rPr lang="el-GR" dirty="0"/>
              <a:t> </a:t>
            </a:r>
            <a:r>
              <a:rPr lang="el-GR" dirty="0" err="1"/>
              <a:t>Πανορθόδοξο</a:t>
            </a:r>
            <a:r>
              <a:rPr lang="el-GR" dirty="0"/>
              <a:t> Διάσκεψη (</a:t>
            </a:r>
            <a:r>
              <a:rPr lang="en-GB" dirty="0" err="1"/>
              <a:t>Chambésy</a:t>
            </a:r>
            <a:r>
              <a:rPr lang="en-GB" dirty="0"/>
              <a:t> – </a:t>
            </a:r>
            <a:r>
              <a:rPr lang="el-GR" dirty="0"/>
              <a:t>Γενεύη 1986). </a:t>
            </a:r>
          </a:p>
          <a:p>
            <a:r>
              <a:rPr lang="el-GR" b="1" dirty="0"/>
              <a:t>Η συνένωση </a:t>
            </a:r>
            <a:r>
              <a:rPr lang="el-GR" dirty="0"/>
              <a:t>όμως αυτή, καρπός των εργασιών της Α΄ συναντήσεως </a:t>
            </a:r>
            <a:r>
              <a:rPr lang="el-GR" dirty="0" err="1"/>
              <a:t>Διορθοδόξου</a:t>
            </a:r>
            <a:r>
              <a:rPr lang="el-GR" dirty="0"/>
              <a:t> Επιτροπής Αναθεωρήσεως των Κειμένων των </a:t>
            </a:r>
            <a:r>
              <a:rPr lang="el-GR" dirty="0" err="1"/>
              <a:t>Προσυνοδικών</a:t>
            </a:r>
            <a:r>
              <a:rPr lang="el-GR" dirty="0"/>
              <a:t> </a:t>
            </a:r>
            <a:r>
              <a:rPr lang="el-GR" dirty="0" err="1"/>
              <a:t>Πανορθοδόξων</a:t>
            </a:r>
            <a:r>
              <a:rPr lang="el-GR" dirty="0"/>
              <a:t> Διασκέψεων (</a:t>
            </a:r>
            <a:r>
              <a:rPr lang="en-GB" dirty="0" err="1"/>
              <a:t>Chambésy</a:t>
            </a:r>
            <a:r>
              <a:rPr lang="en-GB" dirty="0"/>
              <a:t> – </a:t>
            </a:r>
            <a:r>
              <a:rPr lang="el-GR" dirty="0"/>
              <a:t>Γενεύη, 29 Σεπτεμβρίου – 4 Οκτωβρίου 2014), θεωρήθηκε αναγκαία, μετά από ομόφωνη και </a:t>
            </a:r>
            <a:r>
              <a:rPr lang="el-GR" dirty="0" err="1"/>
              <a:t>πανορθόδοξη</a:t>
            </a:r>
            <a:r>
              <a:rPr lang="el-GR" dirty="0"/>
              <a:t> συναίνεση </a:t>
            </a:r>
            <a:r>
              <a:rPr lang="el-GR" b="1" dirty="0"/>
              <a:t>με σκοπό να ξεπεραστούν επαναλήψεις και ανακολουθίες</a:t>
            </a:r>
            <a:r>
              <a:rPr lang="el-GR" dirty="0"/>
              <a:t>. </a:t>
            </a:r>
          </a:p>
          <a:p>
            <a:r>
              <a:rPr lang="el-GR" dirty="0"/>
              <a:t>Από την </a:t>
            </a:r>
            <a:r>
              <a:rPr lang="el-GR" dirty="0" err="1"/>
              <a:t>κειμενολογική</a:t>
            </a:r>
            <a:r>
              <a:rPr lang="el-GR" dirty="0"/>
              <a:t> συνένωση που έγινε, προκλήθηκαν προβλήματα σύνταξης και υφολογικής διατύπωσης, που δημιούργησαν και ανάλογες δυσκολίες κατανοήσεως του όλου σκεπτικού του νέου κειμένου. </a:t>
            </a:r>
          </a:p>
          <a:p>
            <a:r>
              <a:rPr lang="el-GR" dirty="0"/>
              <a:t>Επίσης, δεν πρέπει να μας διαφεύγει το γεγονός ότι η ίδια η χρησιμοποιούμενη ορολογία και οι γλωσσικές διατυπώσεις, σε πολλές περιπτώσεις νέες, δημιουργούν αρκετές παρερμηνείες, οι οποίες δίνουν αφορμή να διατυπωθούν διάφορες δήθεν εκκλησιαστικές αποκλίσεις. Ωστόσο, η γλωσσική και εκφραστική αυτή </a:t>
            </a:r>
            <a:r>
              <a:rPr lang="el-GR" b="1" dirty="0"/>
              <a:t>ιδιαιτερότητα του παρόντος κειμένου δεν συνεπάγεται και θεολογική ή εκκλησιολογική «διγλωσσία». </a:t>
            </a:r>
          </a:p>
        </p:txBody>
      </p:sp>
    </p:spTree>
    <p:extLst>
      <p:ext uri="{BB962C8B-B14F-4D97-AF65-F5344CB8AC3E}">
        <p14:creationId xmlns:p14="http://schemas.microsoft.com/office/powerpoint/2010/main" val="1642865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4B6574-7535-3226-5620-786CCDE67F77}"/>
              </a:ext>
            </a:extLst>
          </p:cNvPr>
          <p:cNvSpPr>
            <a:spLocks noGrp="1"/>
          </p:cNvSpPr>
          <p:nvPr>
            <p:ph type="title"/>
          </p:nvPr>
        </p:nvSpPr>
        <p:spPr>
          <a:xfrm>
            <a:off x="0" y="18256"/>
            <a:ext cx="12192000" cy="1039836"/>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971AA659-2D2A-6900-61F0-20DFDC503B6E}"/>
              </a:ext>
            </a:extLst>
          </p:cNvPr>
          <p:cNvSpPr>
            <a:spLocks noGrp="1"/>
          </p:cNvSpPr>
          <p:nvPr>
            <p:ph idx="1"/>
          </p:nvPr>
        </p:nvSpPr>
        <p:spPr>
          <a:xfrm>
            <a:off x="-1" y="953588"/>
            <a:ext cx="12191999" cy="5886155"/>
          </a:xfrm>
        </p:spPr>
        <p:txBody>
          <a:bodyPr>
            <a:normAutofit fontScale="92500" lnSpcReduction="10000"/>
          </a:bodyPr>
          <a:lstStyle/>
          <a:p>
            <a:r>
              <a:rPr lang="el-GR" dirty="0"/>
              <a:t>Πρέπει ακόμη να σημειωθεί ότι παρά το περιεκτικό του κειμένου, περιγράφει τις </a:t>
            </a:r>
            <a:r>
              <a:rPr lang="el-GR" b="1" dirty="0"/>
              <a:t>εκκλησιολογικές αρχές για μία ουσιαστική συμβολή της Ορθοδόξου Εκκλησίας στους διάφορους διμερείς </a:t>
            </a:r>
            <a:r>
              <a:rPr lang="el-GR" dirty="0"/>
              <a:t>Θεολογικούς Διαλόγους και στην Οικουμενική Κίνηση, στη βάση της </a:t>
            </a:r>
            <a:r>
              <a:rPr lang="el-GR" dirty="0" err="1">
                <a:effectLst>
                  <a:outerShdw blurRad="38100" dist="38100" dir="2700000" algn="tl">
                    <a:srgbClr val="000000">
                      <a:alpha val="43137"/>
                    </a:srgbClr>
                  </a:outerShdw>
                </a:effectLst>
              </a:rPr>
              <a:t>ιεροκανονικής</a:t>
            </a:r>
            <a:r>
              <a:rPr lang="el-GR" dirty="0"/>
              <a:t>, </a:t>
            </a:r>
            <a:r>
              <a:rPr lang="el-GR" dirty="0">
                <a:effectLst>
                  <a:outerShdw blurRad="38100" dist="38100" dir="2700000" algn="tl">
                    <a:srgbClr val="000000">
                      <a:alpha val="43137"/>
                    </a:srgbClr>
                  </a:outerShdw>
                </a:effectLst>
              </a:rPr>
              <a:t>συνοδικής</a:t>
            </a:r>
            <a:r>
              <a:rPr lang="el-GR" dirty="0"/>
              <a:t> και </a:t>
            </a:r>
            <a:r>
              <a:rPr lang="el-GR" dirty="0">
                <a:effectLst>
                  <a:outerShdw blurRad="38100" dist="38100" dir="2700000" algn="tl">
                    <a:srgbClr val="000000">
                      <a:alpha val="43137"/>
                    </a:srgbClr>
                  </a:outerShdw>
                </a:effectLst>
              </a:rPr>
              <a:t>πατερικής παράδοσης</a:t>
            </a:r>
            <a:r>
              <a:rPr lang="el-GR" dirty="0"/>
              <a:t>. </a:t>
            </a:r>
          </a:p>
          <a:p>
            <a:r>
              <a:rPr lang="el-GR" dirty="0"/>
              <a:t>Περισσότερη σύγχυση δημιουργούν όσοι προσεγγίζουν και ερμηνεύουν το κείμενο με επιπολαιότητα και με βάση την αρχή της «</a:t>
            </a:r>
            <a:r>
              <a:rPr lang="el-GR" i="1" dirty="0"/>
              <a:t>λήψεως τοῦ ζητουμένου</a:t>
            </a:r>
            <a:r>
              <a:rPr lang="el-GR" dirty="0"/>
              <a:t>», αποσκοπώντας να οδηγήσουν τις σκέψεις των αναγνωστών στα δικά τους συμπεράσματα. </a:t>
            </a:r>
          </a:p>
          <a:p>
            <a:pPr marL="0" indent="0">
              <a:buNone/>
            </a:pPr>
            <a:r>
              <a:rPr lang="el-GR" sz="3900" b="1" dirty="0">
                <a:solidFill>
                  <a:srgbClr val="FF0000"/>
                </a:solidFill>
              </a:rPr>
              <a:t>2</a:t>
            </a:r>
            <a:r>
              <a:rPr lang="el-GR" sz="3900" b="1" baseline="30000" dirty="0">
                <a:solidFill>
                  <a:srgbClr val="FF0000"/>
                </a:solidFill>
              </a:rPr>
              <a:t>ον</a:t>
            </a:r>
            <a:r>
              <a:rPr lang="el-GR" sz="3900" b="1" dirty="0">
                <a:solidFill>
                  <a:srgbClr val="FF0000"/>
                </a:solidFill>
              </a:rPr>
              <a:t>.</a:t>
            </a:r>
            <a:r>
              <a:rPr lang="el-GR" dirty="0"/>
              <a:t> Για τους λόγους αυτούς παρέχεται κάθε δυνατή επεξήγηση σε κάθε παράγραφο του κειμένου, προκειμένου να αρθούν οι επιφυλάξεις.</a:t>
            </a:r>
          </a:p>
          <a:p>
            <a:pPr marL="0" indent="0">
              <a:buNone/>
            </a:pPr>
            <a:r>
              <a:rPr lang="el-GR" dirty="0"/>
              <a:t>Α) Η</a:t>
            </a:r>
            <a:r>
              <a:rPr lang="el-GR" b="1" dirty="0">
                <a:solidFill>
                  <a:srgbClr val="FF0000"/>
                </a:solidFill>
              </a:rPr>
              <a:t> </a:t>
            </a:r>
            <a:r>
              <a:rPr lang="el-GR" b="1" dirty="0">
                <a:solidFill>
                  <a:srgbClr val="00B050"/>
                </a:solidFill>
              </a:rPr>
              <a:t>1</a:t>
            </a:r>
            <a:r>
              <a:rPr lang="el-GR" b="1" baseline="30000" dirty="0">
                <a:solidFill>
                  <a:srgbClr val="00B050"/>
                </a:solidFill>
              </a:rPr>
              <a:t>η</a:t>
            </a:r>
            <a:r>
              <a:rPr lang="el-GR" b="1" dirty="0">
                <a:solidFill>
                  <a:srgbClr val="00B050"/>
                </a:solidFill>
              </a:rPr>
              <a:t> &amp; </a:t>
            </a:r>
            <a:r>
              <a:rPr lang="el-GR" dirty="0"/>
              <a:t>αποτελεί αφετηριακή αναφορά ως προς την αυτοσυνειδησία της Ορθοδόξου Εκκλησίας, η οποία ως «</a:t>
            </a:r>
            <a:r>
              <a:rPr lang="el-GR" i="1" dirty="0"/>
              <a:t>ἡ Μία, </a:t>
            </a:r>
            <a:r>
              <a:rPr lang="el-GR" i="1" dirty="0" err="1"/>
              <a:t>Ἁγία</a:t>
            </a:r>
            <a:r>
              <a:rPr lang="el-GR" i="1" dirty="0"/>
              <a:t>, </a:t>
            </a:r>
            <a:r>
              <a:rPr lang="el-GR" i="1" dirty="0" err="1"/>
              <a:t>Καθολικὴ</a:t>
            </a:r>
            <a:r>
              <a:rPr lang="el-GR" i="1" dirty="0"/>
              <a:t> καὶ </a:t>
            </a:r>
            <a:r>
              <a:rPr lang="el-GR" i="1" dirty="0" err="1"/>
              <a:t>Ἀποστολικὴ</a:t>
            </a:r>
            <a:r>
              <a:rPr lang="el-GR" i="1" dirty="0"/>
              <a:t> </a:t>
            </a:r>
            <a:r>
              <a:rPr lang="el-GR" i="1" dirty="0" err="1"/>
              <a:t>Ἐκκλησία</a:t>
            </a:r>
            <a:r>
              <a:rPr lang="el-GR" dirty="0"/>
              <a:t>», συμβάλλει στην όλη πορεία προωθήσεως της ενότητας των Χριστιανών, οι οποίοι εξαιτίας των κατά καιρούς αιρέσεων και σχισμάτων τυγχάνουν ήδη διαιρεμένοι και αποσχισμένοι από το εκκλησιαστικό σώμα.  </a:t>
            </a:r>
          </a:p>
        </p:txBody>
      </p:sp>
    </p:spTree>
    <p:extLst>
      <p:ext uri="{BB962C8B-B14F-4D97-AF65-F5344CB8AC3E}">
        <p14:creationId xmlns:p14="http://schemas.microsoft.com/office/powerpoint/2010/main" val="2269017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DB2E27-AA9A-8E2B-8D5B-B4349B4305BD}"/>
              </a:ext>
            </a:extLst>
          </p:cNvPr>
          <p:cNvSpPr>
            <a:spLocks noGrp="1"/>
          </p:cNvSpPr>
          <p:nvPr>
            <p:ph type="title"/>
          </p:nvPr>
        </p:nvSpPr>
        <p:spPr>
          <a:xfrm>
            <a:off x="0" y="1"/>
            <a:ext cx="12192000" cy="725558"/>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C99E2577-82AB-F80A-BDAB-B8C86DB7071D}"/>
              </a:ext>
            </a:extLst>
          </p:cNvPr>
          <p:cNvSpPr>
            <a:spLocks noGrp="1"/>
          </p:cNvSpPr>
          <p:nvPr>
            <p:ph idx="1"/>
          </p:nvPr>
        </p:nvSpPr>
        <p:spPr>
          <a:xfrm>
            <a:off x="-1" y="725558"/>
            <a:ext cx="12191999" cy="6132442"/>
          </a:xfrm>
        </p:spPr>
        <p:txBody>
          <a:bodyPr>
            <a:normAutofit fontScale="92500"/>
          </a:bodyPr>
          <a:lstStyle/>
          <a:p>
            <a:pPr marL="0" indent="0">
              <a:buNone/>
            </a:pPr>
            <a:r>
              <a:rPr lang="el-GR" dirty="0"/>
              <a:t>Η </a:t>
            </a:r>
            <a:r>
              <a:rPr lang="el-GR" b="1" dirty="0">
                <a:solidFill>
                  <a:srgbClr val="00B050"/>
                </a:solidFill>
              </a:rPr>
              <a:t>1</a:t>
            </a:r>
            <a:r>
              <a:rPr lang="el-GR" b="1" baseline="30000" dirty="0">
                <a:solidFill>
                  <a:srgbClr val="00B050"/>
                </a:solidFill>
              </a:rPr>
              <a:t>η</a:t>
            </a:r>
            <a:r>
              <a:rPr lang="el-GR" b="1" dirty="0">
                <a:solidFill>
                  <a:srgbClr val="00B050"/>
                </a:solidFill>
              </a:rPr>
              <a:t> &amp;</a:t>
            </a:r>
            <a:r>
              <a:rPr lang="el-GR" dirty="0"/>
              <a:t> επιβεβαιώνει ότι η Ορθόδοξος Εκκλησία δεν ταυτίζεται ως προς την εκκλησιολογική της αυτοσυνειδησία με τον υπόλοιπο χριστιανικό κόσμο, αναγνωρίζει ότι υφίσταται διάσπαση των Χριστιανών και όχι των Ορθοδόξων, όπως εσφαλμένα διατυπώνεται από τους επικριτές, και έτσι συμβάλλει στην όλη διαδικασία για την επίτευξη της ενότητας όλων με Αυτήν, ως της «</a:t>
            </a:r>
            <a:r>
              <a:rPr lang="el-GR" i="1" dirty="0" err="1"/>
              <a:t>οὔσης</a:t>
            </a:r>
            <a:r>
              <a:rPr lang="el-GR" i="1" dirty="0"/>
              <a:t> </a:t>
            </a:r>
            <a:r>
              <a:rPr lang="el-GR" i="1" dirty="0" err="1"/>
              <a:t>Μιᾶς</a:t>
            </a:r>
            <a:r>
              <a:rPr lang="el-GR" i="1" dirty="0"/>
              <a:t>, Ἁγίας, </a:t>
            </a:r>
            <a:r>
              <a:rPr lang="el-GR" i="1" dirty="0" err="1"/>
              <a:t>Καθολικῆς</a:t>
            </a:r>
            <a:r>
              <a:rPr lang="el-GR" i="1" dirty="0"/>
              <a:t> καὶ </a:t>
            </a:r>
            <a:r>
              <a:rPr lang="el-GR" i="1" dirty="0" err="1"/>
              <a:t>Ἀποστολικῆς</a:t>
            </a:r>
            <a:r>
              <a:rPr lang="el-GR" i="1" dirty="0"/>
              <a:t> </a:t>
            </a:r>
            <a:r>
              <a:rPr lang="el-GR" i="1" dirty="0" err="1"/>
              <a:t>Ἐκκλησίας</a:t>
            </a:r>
            <a:r>
              <a:rPr lang="el-GR" dirty="0"/>
              <a:t>». Η ενότητα προϋποθέτει την επίλυση των θεολογικών διαφορών, εφόσον ο σκοπός της Εκκλησίας στον κόσμο, σύμφωνα με τον Μάξιμο τον Ομολογητή, είναι η επίτευξη και η πραγμάτωση της ενότητας πάντων εν Χριστώ με σκοπό τη σωτηρία τους. </a:t>
            </a:r>
          </a:p>
          <a:p>
            <a:pPr marL="0" indent="0">
              <a:buNone/>
            </a:pPr>
            <a:r>
              <a:rPr lang="el-GR" dirty="0"/>
              <a:t>Β) Η </a:t>
            </a:r>
            <a:r>
              <a:rPr lang="el-GR" b="1" dirty="0">
                <a:solidFill>
                  <a:srgbClr val="00B050"/>
                </a:solidFill>
              </a:rPr>
              <a:t>2</a:t>
            </a:r>
            <a:r>
              <a:rPr lang="el-GR" b="1" baseline="30000" dirty="0">
                <a:solidFill>
                  <a:srgbClr val="00B050"/>
                </a:solidFill>
              </a:rPr>
              <a:t>η</a:t>
            </a:r>
            <a:r>
              <a:rPr lang="el-GR" b="1" dirty="0">
                <a:solidFill>
                  <a:srgbClr val="00B050"/>
                </a:solidFill>
              </a:rPr>
              <a:t> &amp;</a:t>
            </a:r>
            <a:r>
              <a:rPr lang="el-GR" b="1" dirty="0">
                <a:solidFill>
                  <a:srgbClr val="FF0000"/>
                </a:solidFill>
              </a:rPr>
              <a:t> </a:t>
            </a:r>
            <a:r>
              <a:rPr lang="el-GR" dirty="0"/>
              <a:t>θεμελιώνει και περιγράφει τις αρχές και τις προϋποθέσεις, με βάση τις οποίες η Ορθόδοξος Εκκλησία προσπαθεί να συμβάλλει στην επίτευξη της προαναφερθείσης ενότητας.</a:t>
            </a:r>
          </a:p>
          <a:p>
            <a:pPr marL="0" indent="0">
              <a:buNone/>
            </a:pPr>
            <a:r>
              <a:rPr lang="el-GR" dirty="0"/>
              <a:t>Γ) Η </a:t>
            </a:r>
            <a:r>
              <a:rPr lang="el-GR" b="1" dirty="0">
                <a:solidFill>
                  <a:srgbClr val="00B050"/>
                </a:solidFill>
              </a:rPr>
              <a:t>3</a:t>
            </a:r>
            <a:r>
              <a:rPr lang="el-GR" b="1" baseline="30000" dirty="0">
                <a:solidFill>
                  <a:srgbClr val="00B050"/>
                </a:solidFill>
              </a:rPr>
              <a:t>η</a:t>
            </a:r>
            <a:r>
              <a:rPr lang="el-GR" b="1" dirty="0">
                <a:solidFill>
                  <a:srgbClr val="00B050"/>
                </a:solidFill>
              </a:rPr>
              <a:t> &amp;</a:t>
            </a:r>
            <a:r>
              <a:rPr lang="el-GR" dirty="0"/>
              <a:t> περιγράφει την έννοια της εκκλησιαστικής ενότητας ως γεγονότος κοινωνίας στην ορθή πίστη και στα μυστήρια, και όχι ως μία αντίληψη κοσμικού ή ιδεολογικού τύπου ενότητας ή ως ένα είδος </a:t>
            </a:r>
            <a:r>
              <a:rPr lang="el-GR" dirty="0" err="1"/>
              <a:t>διομολογιακού</a:t>
            </a:r>
            <a:r>
              <a:rPr lang="el-GR" dirty="0"/>
              <a:t> μορφώματος. Η ενότητα αυτή εκφράζεται μέσω της </a:t>
            </a:r>
            <a:r>
              <a:rPr lang="el-GR" dirty="0">
                <a:effectLst>
                  <a:outerShdw blurRad="38100" dist="38100" dir="2700000" algn="tl">
                    <a:srgbClr val="000000">
                      <a:alpha val="43137"/>
                    </a:srgbClr>
                  </a:outerShdw>
                </a:effectLst>
              </a:rPr>
              <a:t>πίστης</a:t>
            </a:r>
            <a:r>
              <a:rPr lang="el-GR" dirty="0"/>
              <a:t>, των </a:t>
            </a:r>
            <a:r>
              <a:rPr lang="el-GR" dirty="0">
                <a:effectLst>
                  <a:outerShdw blurRad="38100" dist="38100" dir="2700000" algn="tl">
                    <a:srgbClr val="000000">
                      <a:alpha val="43137"/>
                    </a:srgbClr>
                  </a:outerShdw>
                </a:effectLst>
              </a:rPr>
              <a:t>μυστηρίων</a:t>
            </a:r>
            <a:r>
              <a:rPr lang="el-GR" dirty="0"/>
              <a:t> και της </a:t>
            </a:r>
            <a:r>
              <a:rPr lang="el-GR" dirty="0">
                <a:effectLst>
                  <a:outerShdw blurRad="38100" dist="38100" dir="2700000" algn="tl">
                    <a:srgbClr val="000000">
                      <a:alpha val="43137"/>
                    </a:srgbClr>
                  </a:outerShdw>
                </a:effectLst>
              </a:rPr>
              <a:t>εκκλησιαστικής δομής</a:t>
            </a:r>
            <a:r>
              <a:rPr lang="el-GR" dirty="0"/>
              <a:t>.</a:t>
            </a:r>
          </a:p>
        </p:txBody>
      </p:sp>
    </p:spTree>
    <p:extLst>
      <p:ext uri="{BB962C8B-B14F-4D97-AF65-F5344CB8AC3E}">
        <p14:creationId xmlns:p14="http://schemas.microsoft.com/office/powerpoint/2010/main" val="3083023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44E910-FEAE-7855-483D-37EE55329B16}"/>
              </a:ext>
            </a:extLst>
          </p:cNvPr>
          <p:cNvSpPr>
            <a:spLocks noGrp="1"/>
          </p:cNvSpPr>
          <p:nvPr>
            <p:ph type="title"/>
          </p:nvPr>
        </p:nvSpPr>
        <p:spPr>
          <a:xfrm>
            <a:off x="0" y="1"/>
            <a:ext cx="12192000" cy="746234"/>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14D8ED5C-203B-7DFD-15C5-EBA9D15608CE}"/>
              </a:ext>
            </a:extLst>
          </p:cNvPr>
          <p:cNvSpPr>
            <a:spLocks noGrp="1"/>
          </p:cNvSpPr>
          <p:nvPr>
            <p:ph idx="1"/>
          </p:nvPr>
        </p:nvSpPr>
        <p:spPr>
          <a:xfrm>
            <a:off x="-1" y="746234"/>
            <a:ext cx="12191999" cy="6111766"/>
          </a:xfrm>
        </p:spPr>
        <p:txBody>
          <a:bodyPr>
            <a:normAutofit fontScale="85000" lnSpcReduction="10000"/>
          </a:bodyPr>
          <a:lstStyle/>
          <a:p>
            <a:pPr marL="0" indent="0">
              <a:buNone/>
            </a:pPr>
            <a:r>
              <a:rPr lang="el-GR" dirty="0"/>
              <a:t>Δ) Η </a:t>
            </a:r>
            <a:r>
              <a:rPr lang="el-GR" b="1" dirty="0">
                <a:solidFill>
                  <a:srgbClr val="00B050"/>
                </a:solidFill>
              </a:rPr>
              <a:t>4</a:t>
            </a:r>
            <a:r>
              <a:rPr lang="el-GR" b="1" baseline="30000" dirty="0">
                <a:solidFill>
                  <a:srgbClr val="00B050"/>
                </a:solidFill>
              </a:rPr>
              <a:t>η</a:t>
            </a:r>
            <a:r>
              <a:rPr lang="el-GR" b="1" dirty="0">
                <a:solidFill>
                  <a:srgbClr val="00B050"/>
                </a:solidFill>
              </a:rPr>
              <a:t> &amp; </a:t>
            </a:r>
            <a:r>
              <a:rPr lang="el-GR" dirty="0"/>
              <a:t>παρουσιάζει το μέσο για την επίτευξη και πραγμάτωση αυτής της ενότητας, που είναι </a:t>
            </a:r>
            <a:r>
              <a:rPr lang="el-GR" b="1" dirty="0"/>
              <a:t>ο διάλογος</a:t>
            </a:r>
            <a:r>
              <a:rPr lang="el-GR" dirty="0"/>
              <a:t>, όπως εφαρμοζόταν σε κάθε ιστορική στιγμή στη ζωή της αρχαίας Εκκλησίας από τους Πατέρες της Εκκλησίας και όπως πράττει διαχρονικώς μέχρι σήμερα η Ορθόδοξος Εκκλησία, στη βάση της εκκλησιολογικής της αυτοσυνειδησίας, της κατανοήσεως της </a:t>
            </a:r>
            <a:r>
              <a:rPr lang="el-GR" dirty="0" err="1"/>
              <a:t>σωτηριολογικής</a:t>
            </a:r>
            <a:r>
              <a:rPr lang="el-GR" dirty="0"/>
              <a:t> αποστολής της και σε σχέση προς τους εκτός Αυτής. </a:t>
            </a:r>
          </a:p>
          <a:p>
            <a:pPr marL="0" indent="0">
              <a:buNone/>
            </a:pPr>
            <a:r>
              <a:rPr lang="el-GR" dirty="0"/>
              <a:t>Τον </a:t>
            </a:r>
            <a:r>
              <a:rPr lang="el-GR" b="1" dirty="0"/>
              <a:t>σκοπό του διαλόγου </a:t>
            </a:r>
            <a:r>
              <a:rPr lang="el-GR" dirty="0"/>
              <a:t>περιγράφει με σαφήνεια ο </a:t>
            </a:r>
            <a:r>
              <a:rPr lang="el-GR" b="1" dirty="0"/>
              <a:t>92</a:t>
            </a:r>
            <a:r>
              <a:rPr lang="el-GR" b="1" baseline="30000" dirty="0"/>
              <a:t>ος</a:t>
            </a:r>
            <a:r>
              <a:rPr lang="el-GR" b="1" dirty="0"/>
              <a:t> κανόνας της συνόδου της Καρθαγένης </a:t>
            </a:r>
            <a:r>
              <a:rPr lang="el-GR" dirty="0"/>
              <a:t>(419 μ.Χ.): «</a:t>
            </a:r>
            <a:r>
              <a:rPr lang="el-GR" i="1" dirty="0" err="1"/>
              <a:t>χαρῆναι</a:t>
            </a:r>
            <a:r>
              <a:rPr lang="el-GR" i="1" dirty="0"/>
              <a:t> </a:t>
            </a:r>
            <a:r>
              <a:rPr lang="el-GR" i="1" dirty="0" err="1"/>
              <a:t>περὶ</a:t>
            </a:r>
            <a:r>
              <a:rPr lang="el-GR" i="1" dirty="0"/>
              <a:t> τῆς </a:t>
            </a:r>
            <a:r>
              <a:rPr lang="el-GR" i="1" dirty="0" err="1"/>
              <a:t>ὑμετέρας</a:t>
            </a:r>
            <a:r>
              <a:rPr lang="el-GR" i="1" dirty="0"/>
              <a:t> </a:t>
            </a:r>
            <a:r>
              <a:rPr lang="el-GR" dirty="0"/>
              <a:t>(</a:t>
            </a:r>
            <a:r>
              <a:rPr lang="el-GR" dirty="0" err="1"/>
              <a:t>ἐνν</a:t>
            </a:r>
            <a:r>
              <a:rPr lang="el-GR" dirty="0"/>
              <a:t>. </a:t>
            </a:r>
            <a:r>
              <a:rPr lang="el-GR" dirty="0" err="1"/>
              <a:t>Δονατιστῶν</a:t>
            </a:r>
            <a:r>
              <a:rPr lang="el-GR" dirty="0"/>
              <a:t>) </a:t>
            </a:r>
            <a:r>
              <a:rPr lang="el-GR" i="1" dirty="0"/>
              <a:t>διορθώσεως καὶ ἵνα </a:t>
            </a:r>
            <a:r>
              <a:rPr lang="el-GR" i="1" dirty="0" err="1"/>
              <a:t>μή</a:t>
            </a:r>
            <a:r>
              <a:rPr lang="el-GR" i="1" dirty="0"/>
              <a:t> </a:t>
            </a:r>
            <a:r>
              <a:rPr lang="el-GR" i="1" dirty="0" err="1"/>
              <a:t>ποτε</a:t>
            </a:r>
            <a:r>
              <a:rPr lang="el-GR" i="1" dirty="0"/>
              <a:t> διὰ </a:t>
            </a:r>
            <a:r>
              <a:rPr lang="el-GR" i="1" dirty="0" err="1"/>
              <a:t>πεῖσμα</a:t>
            </a:r>
            <a:r>
              <a:rPr lang="el-GR" i="1" dirty="0"/>
              <a:t> </a:t>
            </a:r>
            <a:r>
              <a:rPr lang="el-GR" i="1" dirty="0" err="1"/>
              <a:t>ἀνθρώπων</a:t>
            </a:r>
            <a:r>
              <a:rPr lang="el-GR" i="1" dirty="0"/>
              <a:t> </a:t>
            </a:r>
            <a:r>
              <a:rPr lang="el-GR" i="1" dirty="0" err="1"/>
              <a:t>ἀσθενεῖς</a:t>
            </a:r>
            <a:r>
              <a:rPr lang="el-GR" i="1" dirty="0"/>
              <a:t> </a:t>
            </a:r>
            <a:r>
              <a:rPr lang="el-GR" i="1" dirty="0" err="1"/>
              <a:t>ψυχαὶ</a:t>
            </a:r>
            <a:r>
              <a:rPr lang="el-GR" i="1" dirty="0"/>
              <a:t> καὶ </a:t>
            </a:r>
            <a:r>
              <a:rPr lang="el-GR" i="1" dirty="0" err="1"/>
              <a:t>ἄπειροι</a:t>
            </a:r>
            <a:r>
              <a:rPr lang="el-GR" i="1" dirty="0"/>
              <a:t> </a:t>
            </a:r>
            <a:r>
              <a:rPr lang="el-GR" i="1" dirty="0" err="1"/>
              <a:t>λαοὶ</a:t>
            </a:r>
            <a:r>
              <a:rPr lang="el-GR" i="1" dirty="0"/>
              <a:t> </a:t>
            </a:r>
            <a:r>
              <a:rPr lang="el-GR" i="1" dirty="0" err="1"/>
              <a:t>ἱεροσύλῳ</a:t>
            </a:r>
            <a:r>
              <a:rPr lang="el-GR" i="1" dirty="0"/>
              <a:t> </a:t>
            </a:r>
            <a:r>
              <a:rPr lang="el-GR" i="1" dirty="0" err="1"/>
              <a:t>τινὶ</a:t>
            </a:r>
            <a:r>
              <a:rPr lang="el-GR" i="1" dirty="0"/>
              <a:t> </a:t>
            </a:r>
            <a:r>
              <a:rPr lang="el-GR" i="1" dirty="0" err="1"/>
              <a:t>χωρισμῷ</a:t>
            </a:r>
            <a:r>
              <a:rPr lang="el-GR" i="1" dirty="0"/>
              <a:t> </a:t>
            </a:r>
            <a:r>
              <a:rPr lang="el-GR" i="1" dirty="0" err="1"/>
              <a:t>ἀπόλωνται</a:t>
            </a:r>
            <a:r>
              <a:rPr lang="el-GR" dirty="0"/>
              <a:t>». Για τον σκοπό αυτό ο Ιωάννης ο Δαμασκηνός τονίζει ότι «</a:t>
            </a:r>
            <a:r>
              <a:rPr lang="el-GR" i="1" dirty="0" err="1"/>
              <a:t>οὐδὲν</a:t>
            </a:r>
            <a:r>
              <a:rPr lang="el-GR" i="1" dirty="0"/>
              <a:t> </a:t>
            </a:r>
            <a:r>
              <a:rPr lang="el-GR" i="1" dirty="0" err="1"/>
              <a:t>οὕτω</a:t>
            </a:r>
            <a:r>
              <a:rPr lang="el-GR" i="1" dirty="0"/>
              <a:t> παροξύνει τὸν Θεόν, ὡς τὸ </a:t>
            </a:r>
            <a:r>
              <a:rPr lang="el-GR" i="1" dirty="0" err="1"/>
              <a:t>Ἐκκλησίαν</a:t>
            </a:r>
            <a:r>
              <a:rPr lang="el-GR" i="1" dirty="0"/>
              <a:t> </a:t>
            </a:r>
            <a:r>
              <a:rPr lang="el-GR" i="1" dirty="0" err="1"/>
              <a:t>διαιρεθῆναι</a:t>
            </a:r>
            <a:r>
              <a:rPr lang="el-GR" dirty="0"/>
              <a:t>», επειδή η διαίρεση </a:t>
            </a:r>
            <a:r>
              <a:rPr lang="el-GR" dirty="0" err="1"/>
              <a:t>εκκλησιολογικώς</a:t>
            </a:r>
            <a:r>
              <a:rPr lang="el-GR" dirty="0"/>
              <a:t> συνεπάγεται απώλεια και έκπτωση.</a:t>
            </a:r>
          </a:p>
          <a:p>
            <a:pPr marL="0" indent="0">
              <a:buNone/>
            </a:pPr>
            <a:r>
              <a:rPr lang="el-GR" dirty="0"/>
              <a:t>Ε) Στην </a:t>
            </a:r>
            <a:r>
              <a:rPr lang="el-GR" b="1" dirty="0">
                <a:solidFill>
                  <a:srgbClr val="00B050"/>
                </a:solidFill>
              </a:rPr>
              <a:t>5</a:t>
            </a:r>
            <a:r>
              <a:rPr lang="el-GR" b="1" baseline="30000" dirty="0">
                <a:solidFill>
                  <a:srgbClr val="00B050"/>
                </a:solidFill>
              </a:rPr>
              <a:t>η</a:t>
            </a:r>
            <a:r>
              <a:rPr lang="el-GR" b="1" dirty="0">
                <a:solidFill>
                  <a:srgbClr val="00B050"/>
                </a:solidFill>
              </a:rPr>
              <a:t> &amp;</a:t>
            </a:r>
            <a:r>
              <a:rPr lang="el-GR" dirty="0"/>
              <a:t>, όπως και στην 1</a:t>
            </a:r>
            <a:r>
              <a:rPr lang="el-GR" baseline="30000" dirty="0"/>
              <a:t>η</a:t>
            </a:r>
            <a:r>
              <a:rPr lang="el-GR" dirty="0"/>
              <a:t> &amp;, επισημαίνεται η δεδομένη και υφισταμένη </a:t>
            </a:r>
            <a:r>
              <a:rPr lang="el-GR" b="1" dirty="0"/>
              <a:t>ενότητα της Ορθοδόξου Εκκλησίας </a:t>
            </a:r>
            <a:r>
              <a:rPr lang="el-GR" dirty="0"/>
              <a:t>όπως και </a:t>
            </a:r>
            <a:r>
              <a:rPr lang="el-GR" b="1" dirty="0"/>
              <a:t>η συμβολή της</a:t>
            </a:r>
            <a:r>
              <a:rPr lang="el-GR" dirty="0"/>
              <a:t>, «</a:t>
            </a:r>
            <a:r>
              <a:rPr lang="el-GR" i="1" dirty="0" err="1"/>
              <a:t>ἐπί</a:t>
            </a:r>
            <a:r>
              <a:rPr lang="el-GR" i="1" dirty="0"/>
              <a:t> </a:t>
            </a:r>
            <a:r>
              <a:rPr lang="el-GR" i="1" dirty="0" err="1"/>
              <a:t>τῇ</a:t>
            </a:r>
            <a:r>
              <a:rPr lang="el-GR" i="1" dirty="0"/>
              <a:t> βάσει τῆς πίστεως καὶ τῆς παραδόσεως τῆς αρχαίας </a:t>
            </a:r>
            <a:r>
              <a:rPr lang="el-GR" i="1" dirty="0" err="1"/>
              <a:t>Ἐκκλησίας</a:t>
            </a:r>
            <a:r>
              <a:rPr lang="el-GR" i="1" dirty="0"/>
              <a:t> καὶ τῶν </a:t>
            </a:r>
            <a:r>
              <a:rPr lang="el-GR" i="1" dirty="0" err="1"/>
              <a:t>ἑπτὰ</a:t>
            </a:r>
            <a:r>
              <a:rPr lang="el-GR" i="1" dirty="0"/>
              <a:t> </a:t>
            </a:r>
            <a:r>
              <a:rPr lang="el-GR" i="1" dirty="0" err="1"/>
              <a:t>Οἰκουμενικῶν</a:t>
            </a:r>
            <a:r>
              <a:rPr lang="el-GR" i="1" dirty="0"/>
              <a:t> Συνόδων</a:t>
            </a:r>
            <a:r>
              <a:rPr lang="el-GR" dirty="0"/>
              <a:t>», </a:t>
            </a:r>
            <a:r>
              <a:rPr lang="el-GR" b="1" dirty="0"/>
              <a:t>ως προς τη διαδικασία αποκαταστάσεως «</a:t>
            </a:r>
            <a:r>
              <a:rPr lang="el-GR" b="1" i="1" dirty="0"/>
              <a:t>τῆς </a:t>
            </a:r>
            <a:r>
              <a:rPr lang="el-GR" b="1" i="1" dirty="0" err="1"/>
              <a:t>ἀπολεσθείσης</a:t>
            </a:r>
            <a:r>
              <a:rPr lang="el-GR" b="1" i="1" dirty="0"/>
              <a:t> </a:t>
            </a:r>
            <a:r>
              <a:rPr lang="el-GR" b="1" i="1" dirty="0" err="1"/>
              <a:t>ἑνότητος</a:t>
            </a:r>
            <a:r>
              <a:rPr lang="el-GR" b="1" i="1" dirty="0"/>
              <a:t> τῶν </a:t>
            </a:r>
            <a:r>
              <a:rPr lang="el-GR" b="1" i="1" dirty="0" err="1"/>
              <a:t>Χριστιανῶν</a:t>
            </a:r>
            <a:r>
              <a:rPr lang="el-GR" dirty="0"/>
              <a:t>». </a:t>
            </a:r>
          </a:p>
          <a:p>
            <a:pPr marL="0" indent="0">
              <a:buNone/>
            </a:pPr>
            <a:r>
              <a:rPr lang="el-GR" dirty="0"/>
              <a:t>Είναι φυσικά γνωστό ότι η ιστορική ύπαρξη σχισμάτων και αιρέσεων δεν αλλοιώνει την οντολογική ενότητα της Ορθοδόξου Εκκλησίας, «</a:t>
            </a:r>
            <a:r>
              <a:rPr lang="el-GR" i="1" dirty="0" err="1"/>
              <a:t>ἀπαιτεῖ</a:t>
            </a:r>
            <a:r>
              <a:rPr lang="el-GR" dirty="0"/>
              <a:t>» όμως την θεραπεία αυτών (ενν. των σχισμάτων και αιρέσεων) με την ένταξή τους στο σώμα της Μίας, Αγίας, Καθολικής και Αποστολικής Εκκλησίας.  </a:t>
            </a:r>
          </a:p>
        </p:txBody>
      </p:sp>
    </p:spTree>
    <p:extLst>
      <p:ext uri="{BB962C8B-B14F-4D97-AF65-F5344CB8AC3E}">
        <p14:creationId xmlns:p14="http://schemas.microsoft.com/office/powerpoint/2010/main" val="4051139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176000-CDD5-9DEF-3657-A5EBDE68F644}"/>
              </a:ext>
            </a:extLst>
          </p:cNvPr>
          <p:cNvSpPr>
            <a:spLocks noGrp="1"/>
          </p:cNvSpPr>
          <p:nvPr>
            <p:ph type="title"/>
          </p:nvPr>
        </p:nvSpPr>
        <p:spPr>
          <a:xfrm>
            <a:off x="0" y="18255"/>
            <a:ext cx="12192000" cy="580835"/>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82588CA2-FCF2-0898-0E6C-137E8F7119F3}"/>
              </a:ext>
            </a:extLst>
          </p:cNvPr>
          <p:cNvSpPr>
            <a:spLocks noGrp="1"/>
          </p:cNvSpPr>
          <p:nvPr>
            <p:ph idx="1"/>
          </p:nvPr>
        </p:nvSpPr>
        <p:spPr>
          <a:xfrm>
            <a:off x="0" y="599090"/>
            <a:ext cx="12192000" cy="6240655"/>
          </a:xfrm>
        </p:spPr>
        <p:txBody>
          <a:bodyPr>
            <a:normAutofit fontScale="85000" lnSpcReduction="10000"/>
          </a:bodyPr>
          <a:lstStyle/>
          <a:p>
            <a:pPr marL="0" indent="0">
              <a:buNone/>
            </a:pPr>
            <a:r>
              <a:rPr lang="el-GR" dirty="0"/>
              <a:t>Στην </a:t>
            </a:r>
            <a:r>
              <a:rPr lang="el-GR" b="1" dirty="0">
                <a:solidFill>
                  <a:srgbClr val="00B050"/>
                </a:solidFill>
              </a:rPr>
              <a:t>5</a:t>
            </a:r>
            <a:r>
              <a:rPr lang="el-GR" b="1" baseline="30000" dirty="0">
                <a:solidFill>
                  <a:srgbClr val="00B050"/>
                </a:solidFill>
              </a:rPr>
              <a:t>η</a:t>
            </a:r>
            <a:r>
              <a:rPr lang="el-GR" b="1" dirty="0">
                <a:solidFill>
                  <a:srgbClr val="00B050"/>
                </a:solidFill>
              </a:rPr>
              <a:t> &amp;</a:t>
            </a:r>
            <a:r>
              <a:rPr lang="el-GR" dirty="0"/>
              <a:t> καμία αντίληψη περί «</a:t>
            </a:r>
            <a:r>
              <a:rPr lang="el-GR" i="1" dirty="0" err="1"/>
              <a:t>διῃρημένης</a:t>
            </a:r>
            <a:r>
              <a:rPr lang="el-GR" i="1" dirty="0"/>
              <a:t> </a:t>
            </a:r>
            <a:r>
              <a:rPr lang="el-GR" i="1" dirty="0" err="1"/>
              <a:t>ἐκκλησίας</a:t>
            </a:r>
            <a:r>
              <a:rPr lang="el-GR" dirty="0"/>
              <a:t>» δεν </a:t>
            </a:r>
            <a:r>
              <a:rPr lang="el-GR" dirty="0" err="1"/>
              <a:t>απηχείται</a:t>
            </a:r>
            <a:r>
              <a:rPr lang="el-GR" dirty="0"/>
              <a:t> με οντολογική έννοια, όπως προβάλλεται ο παρών νεολογισμός από κάποιους. Αυτοί υποστηρίζουν ότι με την επιλογή της χρήσης του παρόντος </a:t>
            </a:r>
            <a:r>
              <a:rPr lang="el-GR" b="1" dirty="0"/>
              <a:t>νεολογισμού «</a:t>
            </a:r>
            <a:r>
              <a:rPr lang="el-GR" b="1" i="1" dirty="0" err="1"/>
              <a:t>διῃρημένη</a:t>
            </a:r>
            <a:r>
              <a:rPr lang="el-GR" b="1" i="1" dirty="0"/>
              <a:t> </a:t>
            </a:r>
            <a:r>
              <a:rPr lang="el-GR" b="1" i="1" dirty="0" err="1"/>
              <a:t>ἐκκλησία</a:t>
            </a:r>
            <a:r>
              <a:rPr lang="el-GR" b="1" dirty="0"/>
              <a:t>»</a:t>
            </a:r>
            <a:r>
              <a:rPr lang="el-GR" dirty="0"/>
              <a:t>: </a:t>
            </a:r>
          </a:p>
          <a:p>
            <a:pPr lvl="1">
              <a:buFont typeface="Wingdings" panose="05000000000000000000" pitchFamily="2" charset="2"/>
              <a:buChar char="v"/>
            </a:pPr>
            <a:r>
              <a:rPr lang="el-GR" dirty="0"/>
              <a:t>αμφισβητείται η ιστορική ύπαρξη σχισμάτων και αιρέσεων και η οντολογική και εκκλησιολογική φύση της ενότητας της Εκκλησίας ως γεγονότος μυστηριακού και ευχαριστιακού. </a:t>
            </a:r>
          </a:p>
          <a:p>
            <a:pPr lvl="1">
              <a:buFont typeface="Wingdings" panose="05000000000000000000" pitchFamily="2" charset="2"/>
              <a:buChar char="v"/>
            </a:pPr>
            <a:r>
              <a:rPr lang="el-GR" dirty="0"/>
              <a:t>αποσκοπεί αφενός να υπάρξει αντίδραση στην ιστορικότητα και την πραγματικότητα της διαιρέσεως, εξαιτίας των σχισμάτων και των αιρέσεων, και αφετέρου να θεμελιωθούν: </a:t>
            </a:r>
          </a:p>
          <a:p>
            <a:pPr lvl="2">
              <a:buFont typeface="Wingdings" panose="05000000000000000000" pitchFamily="2" charset="2"/>
              <a:buChar char="v"/>
            </a:pPr>
            <a:r>
              <a:rPr lang="el-GR" dirty="0"/>
              <a:t>η διδασκαλία για την ενότητα της Ορθοδόξου Εκκλησίας ως ιδρυματικού οργανισμού και </a:t>
            </a:r>
          </a:p>
          <a:p>
            <a:pPr lvl="2">
              <a:buFont typeface="Wingdings" panose="05000000000000000000" pitchFamily="2" charset="2"/>
              <a:buChar char="v"/>
            </a:pPr>
            <a:r>
              <a:rPr lang="el-GR" dirty="0"/>
              <a:t>η θεωρία περί «</a:t>
            </a:r>
            <a:r>
              <a:rPr lang="el-GR" i="1" dirty="0"/>
              <a:t>ἐκκλησιαστικῆς </a:t>
            </a:r>
            <a:r>
              <a:rPr lang="el-GR" i="1" dirty="0" err="1"/>
              <a:t>ἀποκλειστικότητας</a:t>
            </a:r>
            <a:r>
              <a:rPr lang="el-GR" dirty="0"/>
              <a:t>», αντίληψη από αντιγραφή όσων περί «</a:t>
            </a:r>
            <a:r>
              <a:rPr lang="el-GR" i="1" dirty="0" err="1"/>
              <a:t>ἀποκλειστικῆς</a:t>
            </a:r>
            <a:r>
              <a:rPr lang="el-GR" i="1" dirty="0"/>
              <a:t> </a:t>
            </a:r>
            <a:r>
              <a:rPr lang="el-GR" i="1" dirty="0" err="1"/>
              <a:t>ἐκκλησιολογίας</a:t>
            </a:r>
            <a:r>
              <a:rPr lang="el-GR" dirty="0"/>
              <a:t>» πρεσβεύει η Ρωμαιοκαθολική Εκκλησία, όπως αυτή διατυπώθηκε στο κείμενο </a:t>
            </a:r>
            <a:r>
              <a:rPr lang="en-GB" dirty="0"/>
              <a:t>Dominus Jesus. </a:t>
            </a:r>
            <a:endParaRPr lang="el-GR" dirty="0"/>
          </a:p>
          <a:p>
            <a:pPr marL="0" indent="0">
              <a:buNone/>
            </a:pPr>
            <a:r>
              <a:rPr lang="el-GR" dirty="0">
                <a:effectLst>
                  <a:outerShdw blurRad="38100" dist="38100" dir="2700000" algn="tl">
                    <a:srgbClr val="000000">
                      <a:alpha val="43137"/>
                    </a:srgbClr>
                  </a:outerShdw>
                </a:effectLst>
              </a:rPr>
              <a:t>Η ύπαρξη της ιστορικότητας και της πραγματικότητας του σχίσματος ως γεγονότος εκκλησιαστικού και της ιστορικής διαιρέσεως του εκκλησιαστικού σώματος επιβεβαιώνεται από όλες τις πατερικές και συνοδικές πηγές</a:t>
            </a:r>
            <a:r>
              <a:rPr lang="el-GR" dirty="0"/>
              <a:t>, ιδιαιτέρως δε από τον Ομολογητή Πατριάρχη Κωνσταντινουπόλεως </a:t>
            </a:r>
            <a:r>
              <a:rPr lang="el-GR" dirty="0" err="1"/>
              <a:t>Ταράσιο</a:t>
            </a:r>
            <a:r>
              <a:rPr lang="el-GR" dirty="0"/>
              <a:t>: «</a:t>
            </a:r>
            <a:r>
              <a:rPr lang="el-GR" i="1" dirty="0" err="1"/>
              <a:t>Ὁρῶ</a:t>
            </a:r>
            <a:r>
              <a:rPr lang="el-GR" i="1" dirty="0"/>
              <a:t> καὶ βλέπω τὴν ἐπὶ τὴν </a:t>
            </a:r>
            <a:r>
              <a:rPr lang="el-GR" i="1" dirty="0" err="1"/>
              <a:t>πέτραν</a:t>
            </a:r>
            <a:r>
              <a:rPr lang="el-GR" i="1" dirty="0"/>
              <a:t> </a:t>
            </a:r>
            <a:r>
              <a:rPr lang="el-GR" i="1" dirty="0" err="1"/>
              <a:t>Χριστὸν</a:t>
            </a:r>
            <a:r>
              <a:rPr lang="el-GR" i="1" dirty="0"/>
              <a:t> τὸν Θεὸν </a:t>
            </a:r>
            <a:r>
              <a:rPr lang="el-GR" i="1" dirty="0" err="1"/>
              <a:t>ἡμῶν</a:t>
            </a:r>
            <a:r>
              <a:rPr lang="el-GR" i="1" dirty="0"/>
              <a:t> </a:t>
            </a:r>
            <a:r>
              <a:rPr lang="el-GR" i="1" dirty="0" err="1"/>
              <a:t>τεθεμελιωμένην</a:t>
            </a:r>
            <a:r>
              <a:rPr lang="el-GR" i="1" dirty="0"/>
              <a:t> </a:t>
            </a:r>
            <a:r>
              <a:rPr lang="el-GR" i="1" dirty="0" err="1"/>
              <a:t>Ἐκκλησίαν</a:t>
            </a:r>
            <a:r>
              <a:rPr lang="el-GR" i="1" dirty="0"/>
              <a:t> αὐτοῦ </a:t>
            </a:r>
            <a:r>
              <a:rPr lang="el-GR" i="1" dirty="0" err="1"/>
              <a:t>διεσχισμένην</a:t>
            </a:r>
            <a:r>
              <a:rPr lang="el-GR" i="1" dirty="0"/>
              <a:t> </a:t>
            </a:r>
            <a:r>
              <a:rPr lang="el-GR" i="1" dirty="0" err="1"/>
              <a:t>νῦν</a:t>
            </a:r>
            <a:r>
              <a:rPr lang="el-GR" i="1" dirty="0"/>
              <a:t> καὶ </a:t>
            </a:r>
            <a:r>
              <a:rPr lang="el-GR" i="1" dirty="0" err="1"/>
              <a:t>διῃρημένην</a:t>
            </a:r>
            <a:r>
              <a:rPr lang="el-GR" i="1" dirty="0"/>
              <a:t>, καὶ </a:t>
            </a:r>
            <a:r>
              <a:rPr lang="el-GR" i="1" dirty="0" err="1"/>
              <a:t>ἡμᾶς</a:t>
            </a:r>
            <a:r>
              <a:rPr lang="el-GR" i="1" dirty="0"/>
              <a:t> </a:t>
            </a:r>
            <a:r>
              <a:rPr lang="el-GR" i="1" dirty="0" err="1"/>
              <a:t>ἄλλοτε</a:t>
            </a:r>
            <a:r>
              <a:rPr lang="el-GR" i="1" dirty="0"/>
              <a:t> </a:t>
            </a:r>
            <a:r>
              <a:rPr lang="el-GR" i="1" dirty="0" err="1"/>
              <a:t>ἄλλως</a:t>
            </a:r>
            <a:r>
              <a:rPr lang="el-GR" i="1" dirty="0"/>
              <a:t> </a:t>
            </a:r>
            <a:r>
              <a:rPr lang="el-GR" i="1" dirty="0" err="1"/>
              <a:t>λαλοῦντας</a:t>
            </a:r>
            <a:r>
              <a:rPr lang="el-GR" i="1" dirty="0"/>
              <a:t>, καὶ τοὺς </a:t>
            </a:r>
            <a:r>
              <a:rPr lang="el-GR" i="1" dirty="0" err="1"/>
              <a:t>ἀνατολῆς</a:t>
            </a:r>
            <a:r>
              <a:rPr lang="el-GR" i="1" dirty="0"/>
              <a:t> </a:t>
            </a:r>
            <a:r>
              <a:rPr lang="el-GR" i="1" dirty="0" err="1"/>
              <a:t>ὁμοπίστους</a:t>
            </a:r>
            <a:r>
              <a:rPr lang="el-GR" i="1" dirty="0"/>
              <a:t> </a:t>
            </a:r>
            <a:r>
              <a:rPr lang="el-GR" i="1" dirty="0" err="1"/>
              <a:t>ἡμῶν</a:t>
            </a:r>
            <a:r>
              <a:rPr lang="el-GR" i="1" dirty="0"/>
              <a:t> </a:t>
            </a:r>
            <a:r>
              <a:rPr lang="el-GR" i="1" dirty="0" err="1"/>
              <a:t>Χριστιανοὺς</a:t>
            </a:r>
            <a:r>
              <a:rPr lang="el-GR" i="1" dirty="0"/>
              <a:t> </a:t>
            </a:r>
            <a:r>
              <a:rPr lang="el-GR" i="1" dirty="0" err="1"/>
              <a:t>ἑτέρως</a:t>
            </a:r>
            <a:r>
              <a:rPr lang="el-GR" dirty="0"/>
              <a:t>», και από τον Μ. Βασίλειο: «</a:t>
            </a:r>
            <a:r>
              <a:rPr lang="el-GR" i="1" dirty="0" err="1"/>
              <a:t>Ἐπαναγαγεῖν</a:t>
            </a:r>
            <a:r>
              <a:rPr lang="el-GR" i="1" dirty="0"/>
              <a:t> πρὸς </a:t>
            </a:r>
            <a:r>
              <a:rPr lang="el-GR" i="1" dirty="0" err="1"/>
              <a:t>ἕνωσιν</a:t>
            </a:r>
            <a:r>
              <a:rPr lang="el-GR" i="1" dirty="0"/>
              <a:t> τὰς </a:t>
            </a:r>
            <a:r>
              <a:rPr lang="el-GR" i="1" dirty="0" err="1"/>
              <a:t>Ἐκκλησίας</a:t>
            </a:r>
            <a:r>
              <a:rPr lang="el-GR" i="1" dirty="0"/>
              <a:t> τὰς </a:t>
            </a:r>
            <a:r>
              <a:rPr lang="el-GR" i="1" dirty="0" err="1"/>
              <a:t>πολυμερῶς</a:t>
            </a:r>
            <a:r>
              <a:rPr lang="el-GR" i="1" dirty="0"/>
              <a:t> καὶ πολυτρόπως </a:t>
            </a:r>
            <a:r>
              <a:rPr lang="el-GR" i="1" dirty="0" err="1"/>
              <a:t>ἀπ</a:t>
            </a:r>
            <a:r>
              <a:rPr lang="el-GR" i="1" dirty="0"/>
              <a:t>’ </a:t>
            </a:r>
            <a:r>
              <a:rPr lang="el-GR" i="1" dirty="0" err="1"/>
              <a:t>ἀλλήλων</a:t>
            </a:r>
            <a:r>
              <a:rPr lang="el-GR" i="1" dirty="0"/>
              <a:t> </a:t>
            </a:r>
            <a:r>
              <a:rPr lang="el-GR" i="1" dirty="0" err="1"/>
              <a:t>διατμηθείσας</a:t>
            </a:r>
            <a:r>
              <a:rPr lang="el-GR" dirty="0"/>
              <a:t>». </a:t>
            </a:r>
            <a:r>
              <a:rPr lang="el-GR" dirty="0">
                <a:effectLst>
                  <a:outerShdw blurRad="38100" dist="38100" dir="2700000" algn="tl">
                    <a:srgbClr val="000000">
                      <a:alpha val="43137"/>
                    </a:srgbClr>
                  </a:outerShdw>
                </a:effectLst>
              </a:rPr>
              <a:t>Η ιστορική πραγματικότητα του σχίσματος και της διαιρέσεως δεν συνεπάγεται και τη διάσπαση της ενότητας του εκκλησιαστικού σώματος</a:t>
            </a:r>
            <a:r>
              <a:rPr lang="el-GR" dirty="0"/>
              <a:t>, η ενότητα του οποίου θεμελιώνεται στην </a:t>
            </a:r>
            <a:r>
              <a:rPr lang="el-GR" u="sng" dirty="0"/>
              <a:t>πέτρα της πίστεως</a:t>
            </a:r>
            <a:r>
              <a:rPr lang="el-GR" dirty="0"/>
              <a:t>, εκφράζεται στα </a:t>
            </a:r>
            <a:r>
              <a:rPr lang="el-GR" u="sng" dirty="0"/>
              <a:t>μυστήρια </a:t>
            </a:r>
            <a:r>
              <a:rPr lang="el-GR" dirty="0"/>
              <a:t>και επιβεβαιώνεται στην </a:t>
            </a:r>
            <a:r>
              <a:rPr lang="el-GR" u="sng" dirty="0"/>
              <a:t>αποστολική διαδοχή </a:t>
            </a:r>
            <a:r>
              <a:rPr lang="el-GR" dirty="0"/>
              <a:t>και στην </a:t>
            </a:r>
            <a:r>
              <a:rPr lang="el-GR" u="sng" dirty="0"/>
              <a:t>εκκλησιαστική διοίκηση</a:t>
            </a:r>
            <a:r>
              <a:rPr lang="el-GR" dirty="0"/>
              <a:t>.</a:t>
            </a:r>
          </a:p>
        </p:txBody>
      </p:sp>
    </p:spTree>
    <p:extLst>
      <p:ext uri="{BB962C8B-B14F-4D97-AF65-F5344CB8AC3E}">
        <p14:creationId xmlns:p14="http://schemas.microsoft.com/office/powerpoint/2010/main" val="681293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0A6912-3058-9EB8-CEEB-D2FDADFB1C2E}"/>
              </a:ext>
            </a:extLst>
          </p:cNvPr>
          <p:cNvSpPr>
            <a:spLocks noGrp="1"/>
          </p:cNvSpPr>
          <p:nvPr>
            <p:ph type="title"/>
          </p:nvPr>
        </p:nvSpPr>
        <p:spPr>
          <a:xfrm>
            <a:off x="-2" y="0"/>
            <a:ext cx="12192000" cy="902988"/>
          </a:xfrm>
        </p:spPr>
        <p:txBody>
          <a:bodyPr>
            <a:normAutofit/>
          </a:bodyPr>
          <a:lstStyle/>
          <a:p>
            <a:pPr algn="ctr"/>
            <a:r>
              <a:rPr lang="el-GR" sz="2400" b="1" dirty="0"/>
              <a:t>Εκκλησιολογική θεώρηση του κειμένου </a:t>
            </a:r>
            <a:br>
              <a:rPr lang="el-GR" sz="2400" b="1" dirty="0"/>
            </a:br>
            <a:r>
              <a:rPr lang="el-GR" sz="2400" b="1" dirty="0"/>
              <a:t>«Σχέσεις τῆς Ὀρθοδόξου </a:t>
            </a:r>
            <a:r>
              <a:rPr lang="el-GR" sz="2400" b="1" dirty="0" err="1"/>
              <a:t>Ἐκκλησίας</a:t>
            </a:r>
            <a:r>
              <a:rPr lang="el-GR" sz="2400" b="1" dirty="0"/>
              <a:t> πρὸς τὸν </a:t>
            </a:r>
            <a:r>
              <a:rPr lang="el-GR" sz="2400" b="1" dirty="0" err="1"/>
              <a:t>λοιπὸν</a:t>
            </a:r>
            <a:r>
              <a:rPr lang="el-GR" sz="2400" b="1" dirty="0"/>
              <a:t> </a:t>
            </a:r>
            <a:r>
              <a:rPr lang="el-GR" sz="2400" b="1" dirty="0" err="1"/>
              <a:t>χριστιανικὸν</a:t>
            </a:r>
            <a:r>
              <a:rPr lang="el-GR" sz="2400" b="1" dirty="0"/>
              <a:t> </a:t>
            </a:r>
            <a:r>
              <a:rPr lang="el-GR" sz="2400" b="1" dirty="0" err="1"/>
              <a:t>κόσμον</a:t>
            </a:r>
            <a:r>
              <a:rPr lang="el-GR" sz="2400" b="1" dirty="0"/>
              <a:t>»</a:t>
            </a:r>
            <a:endParaRPr lang="el-GR" sz="2400" dirty="0"/>
          </a:p>
        </p:txBody>
      </p:sp>
      <p:sp>
        <p:nvSpPr>
          <p:cNvPr id="3" name="Θέση περιεχομένου 2">
            <a:extLst>
              <a:ext uri="{FF2B5EF4-FFF2-40B4-BE49-F238E27FC236}">
                <a16:creationId xmlns:a16="http://schemas.microsoft.com/office/drawing/2014/main" id="{9D139106-F134-C66E-72FC-270BABFF543F}"/>
              </a:ext>
            </a:extLst>
          </p:cNvPr>
          <p:cNvSpPr>
            <a:spLocks noGrp="1"/>
          </p:cNvSpPr>
          <p:nvPr>
            <p:ph idx="1"/>
          </p:nvPr>
        </p:nvSpPr>
        <p:spPr>
          <a:xfrm>
            <a:off x="-1" y="830317"/>
            <a:ext cx="12191999" cy="6009428"/>
          </a:xfrm>
        </p:spPr>
        <p:txBody>
          <a:bodyPr>
            <a:normAutofit fontScale="92500" lnSpcReduction="20000"/>
          </a:bodyPr>
          <a:lstStyle/>
          <a:p>
            <a:pPr marL="0" indent="0">
              <a:buNone/>
            </a:pPr>
            <a:r>
              <a:rPr lang="el-GR" dirty="0" err="1"/>
              <a:t>Στ</a:t>
            </a:r>
            <a:r>
              <a:rPr lang="el-GR" dirty="0"/>
              <a:t>) Στην </a:t>
            </a:r>
            <a:r>
              <a:rPr lang="el-GR" b="1" dirty="0">
                <a:solidFill>
                  <a:srgbClr val="00B050"/>
                </a:solidFill>
              </a:rPr>
              <a:t>6</a:t>
            </a:r>
            <a:r>
              <a:rPr lang="el-GR" b="1" baseline="30000" dirty="0">
                <a:solidFill>
                  <a:srgbClr val="00B050"/>
                </a:solidFill>
              </a:rPr>
              <a:t>η</a:t>
            </a:r>
            <a:r>
              <a:rPr lang="el-GR" b="1" dirty="0">
                <a:solidFill>
                  <a:srgbClr val="00B050"/>
                </a:solidFill>
              </a:rPr>
              <a:t> &amp;</a:t>
            </a:r>
            <a:r>
              <a:rPr lang="el-GR" dirty="0"/>
              <a:t> επιβεβαιώνονται όσα αναφέρθηκαν παραπάνω. Ειδικότερα εδώ υφίσταται και </a:t>
            </a:r>
            <a:r>
              <a:rPr lang="el-GR" b="1" dirty="0"/>
              <a:t>η έκφραση «</a:t>
            </a:r>
            <a:r>
              <a:rPr lang="el-GR" b="1" i="1" dirty="0" err="1"/>
              <a:t>ἄλλων</a:t>
            </a:r>
            <a:r>
              <a:rPr lang="el-GR" b="1" i="1" dirty="0"/>
              <a:t> </a:t>
            </a:r>
            <a:r>
              <a:rPr lang="el-GR" b="1" i="1" dirty="0" err="1"/>
              <a:t>ἑτερόδοξων</a:t>
            </a:r>
            <a:r>
              <a:rPr lang="el-GR" b="1" i="1" dirty="0"/>
              <a:t> </a:t>
            </a:r>
            <a:r>
              <a:rPr lang="el-GR" b="1" i="1" dirty="0" err="1"/>
              <a:t>Χριστιανικῶν</a:t>
            </a:r>
            <a:r>
              <a:rPr lang="el-GR" b="1" i="1" dirty="0"/>
              <a:t> </a:t>
            </a:r>
            <a:r>
              <a:rPr lang="el-GR" b="1" i="1" dirty="0" err="1"/>
              <a:t>Ἐκκλησιῶν</a:t>
            </a:r>
            <a:r>
              <a:rPr lang="el-GR" b="1" i="1" dirty="0"/>
              <a:t> καὶ </a:t>
            </a:r>
            <a:r>
              <a:rPr lang="el-GR" b="1" i="1" dirty="0" err="1"/>
              <a:t>Ὁμολογιῶν</a:t>
            </a:r>
            <a:r>
              <a:rPr lang="el-GR" b="1" dirty="0"/>
              <a:t>»</a:t>
            </a:r>
            <a:r>
              <a:rPr lang="el-GR" dirty="0"/>
              <a:t>, γι’ αυτό και η χρήση του όρου «</a:t>
            </a:r>
            <a:r>
              <a:rPr lang="el-GR" i="1" dirty="0" err="1"/>
              <a:t>Ἐκκλησία</a:t>
            </a:r>
            <a:r>
              <a:rPr lang="el-GR" dirty="0"/>
              <a:t>» τυγχάνει περιγραφική ως </a:t>
            </a:r>
            <a:r>
              <a:rPr lang="en-GB" dirty="0"/>
              <a:t>terminus </a:t>
            </a:r>
            <a:r>
              <a:rPr lang="en-GB" dirty="0" err="1"/>
              <a:t>technicus</a:t>
            </a:r>
            <a:r>
              <a:rPr lang="en-GB" dirty="0"/>
              <a:t> </a:t>
            </a:r>
            <a:r>
              <a:rPr lang="el-GR" dirty="0"/>
              <a:t>χωρίς να αποδίδεται στον όρο αυτό κανένα δογματικό περιεχόμενο. Ειδικότερα, </a:t>
            </a:r>
            <a:r>
              <a:rPr lang="el-GR" b="1" dirty="0"/>
              <a:t>η χρήση του όρου «</a:t>
            </a:r>
            <a:r>
              <a:rPr lang="el-GR" b="1" dirty="0" err="1"/>
              <a:t>Ἐκκλησία</a:t>
            </a:r>
            <a:r>
              <a:rPr lang="el-GR" b="1" dirty="0"/>
              <a:t>» για τους Ρωμαιοκαθολικούς</a:t>
            </a:r>
            <a:r>
              <a:rPr lang="el-GR" dirty="0"/>
              <a:t>, σύμφωνα με την άποψη του </a:t>
            </a:r>
            <a:r>
              <a:rPr lang="el-GR" dirty="0" err="1"/>
              <a:t>Δημ</a:t>
            </a:r>
            <a:r>
              <a:rPr lang="el-GR" dirty="0"/>
              <a:t>. </a:t>
            </a:r>
            <a:r>
              <a:rPr lang="el-GR" dirty="0" err="1"/>
              <a:t>Τσελεγγίδη</a:t>
            </a:r>
            <a:r>
              <a:rPr lang="el-GR" dirty="0"/>
              <a:t>, δεν είναι απορριπτέα, εφόσον αναγνωρίζουμε ότι υφίστανται «</a:t>
            </a:r>
            <a:r>
              <a:rPr lang="el-GR" i="1" dirty="0"/>
              <a:t>στοιχεία </a:t>
            </a:r>
            <a:r>
              <a:rPr lang="el-GR" i="1" dirty="0" err="1"/>
              <a:t>εκκλησιαστικότητος</a:t>
            </a:r>
            <a:r>
              <a:rPr lang="el-GR" dirty="0"/>
              <a:t>» (</a:t>
            </a:r>
            <a:r>
              <a:rPr lang="en-GB" dirty="0" err="1"/>
              <a:t>vestigia</a:t>
            </a:r>
            <a:r>
              <a:rPr lang="en-GB" dirty="0"/>
              <a:t> ecclesiae)</a:t>
            </a:r>
            <a:r>
              <a:rPr lang="el-GR" dirty="0"/>
              <a:t>, όπως ο τύπος του τριαδολογικού βαπτίσματος, η Θεία Ευχαριστία, η Ιεροσύνη, η συνοδικότητα, ανεξαρτήτως του λανθασμένου «τύπου» και «τρόπου» αυτών.  </a:t>
            </a:r>
          </a:p>
          <a:p>
            <a:pPr marL="0" indent="0">
              <a:buNone/>
            </a:pPr>
            <a:r>
              <a:rPr lang="el-GR" dirty="0"/>
              <a:t>Ο Μ. Βασίλειος μιλάει για «</a:t>
            </a:r>
            <a:r>
              <a:rPr lang="el-GR" i="1" dirty="0" err="1"/>
              <a:t>διατμηθείσας</a:t>
            </a:r>
            <a:r>
              <a:rPr lang="el-GR" i="1" dirty="0"/>
              <a:t> </a:t>
            </a:r>
            <a:r>
              <a:rPr lang="el-GR" i="1" dirty="0" err="1"/>
              <a:t>ἀπ</a:t>
            </a:r>
            <a:r>
              <a:rPr lang="el-GR" i="1" dirty="0"/>
              <a:t>’ </a:t>
            </a:r>
            <a:r>
              <a:rPr lang="el-GR" i="1" dirty="0" err="1"/>
              <a:t>ἀλλήλων</a:t>
            </a:r>
            <a:r>
              <a:rPr lang="el-GR" i="1" dirty="0"/>
              <a:t> </a:t>
            </a:r>
            <a:r>
              <a:rPr lang="el-GR" i="1" dirty="0" err="1"/>
              <a:t>Ἐκκλησίας</a:t>
            </a:r>
            <a:r>
              <a:rPr lang="el-GR" dirty="0"/>
              <a:t>», δηλαδή για αποκομμένες Εκκλησίες (στον πληθυντικό αριθμό), </a:t>
            </a:r>
            <a:r>
              <a:rPr lang="el-GR" b="1" dirty="0">
                <a:solidFill>
                  <a:srgbClr val="FF0000"/>
                </a:solidFill>
              </a:rPr>
              <a:t>χρησιμοποιώντας τον όρο «</a:t>
            </a:r>
            <a:r>
              <a:rPr lang="el-GR" b="1" i="1" dirty="0" err="1">
                <a:solidFill>
                  <a:srgbClr val="FF0000"/>
                </a:solidFill>
              </a:rPr>
              <a:t>Ἐκκλησίας</a:t>
            </a:r>
            <a:r>
              <a:rPr lang="el-GR" b="1" dirty="0">
                <a:solidFill>
                  <a:srgbClr val="FF0000"/>
                </a:solidFill>
              </a:rPr>
              <a:t>» </a:t>
            </a:r>
            <a:r>
              <a:rPr lang="el-GR" b="1" dirty="0" err="1">
                <a:solidFill>
                  <a:srgbClr val="FF0000"/>
                </a:solidFill>
              </a:rPr>
              <a:t>περιγραφικώς</a:t>
            </a:r>
            <a:r>
              <a:rPr lang="el-GR" b="1" dirty="0">
                <a:solidFill>
                  <a:srgbClr val="FF0000"/>
                </a:solidFill>
              </a:rPr>
              <a:t> και όχι κατά δογματική κυριολεξία </a:t>
            </a:r>
            <a:r>
              <a:rPr lang="el-GR" dirty="0"/>
              <a:t>και μάλιστα για να προσδιορίσει τις κοινότητες εκείνες που υφίστανται «ἐν σχίσματι» και αποκομμένες από το όλο εκκλησιαστικό σώμα. </a:t>
            </a:r>
          </a:p>
          <a:p>
            <a:pPr marL="0" indent="0">
              <a:buNone/>
            </a:pPr>
            <a:r>
              <a:rPr lang="el-GR" dirty="0"/>
              <a:t>Από τη «λογομαχία» αυτή η χρήση του όρου και η συγκεκριμένη έκφραση αναγνωρίζουν: </a:t>
            </a:r>
          </a:p>
          <a:p>
            <a:pPr lvl="1">
              <a:buFont typeface="Wingdings" panose="05000000000000000000" pitchFamily="2" charset="2"/>
              <a:buChar char="v"/>
            </a:pPr>
            <a:r>
              <a:rPr lang="el-GR" dirty="0"/>
              <a:t>αφενός την ιστορική ονομασία των άλλων Χριστιανικών Εκκλησιών και Ομολογιών, και</a:t>
            </a:r>
          </a:p>
          <a:p>
            <a:pPr lvl="1">
              <a:buFont typeface="Wingdings" panose="05000000000000000000" pitchFamily="2" charset="2"/>
              <a:buChar char="v"/>
            </a:pPr>
            <a:r>
              <a:rPr lang="el-GR" dirty="0"/>
              <a:t>αφετέρου με τη χρήση του προσδιορισμού «</a:t>
            </a:r>
            <a:r>
              <a:rPr lang="el-GR" i="1" dirty="0" err="1"/>
              <a:t>ἑτεροδόξου</a:t>
            </a:r>
            <a:r>
              <a:rPr lang="el-GR" dirty="0"/>
              <a:t>», επισημαίνουν την υπάρχουσα ομολογιακή διαφοροποίηση. </a:t>
            </a:r>
          </a:p>
        </p:txBody>
      </p:sp>
    </p:spTree>
    <p:extLst>
      <p:ext uri="{BB962C8B-B14F-4D97-AF65-F5344CB8AC3E}">
        <p14:creationId xmlns:p14="http://schemas.microsoft.com/office/powerpoint/2010/main" val="4223322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A64A43-E10E-8178-8D90-DFC52F0DBBD3}"/>
              </a:ext>
            </a:extLst>
          </p:cNvPr>
          <p:cNvSpPr>
            <a:spLocks noGrp="1"/>
          </p:cNvSpPr>
          <p:nvPr>
            <p:ph type="title"/>
          </p:nvPr>
        </p:nvSpPr>
        <p:spPr>
          <a:xfrm>
            <a:off x="0" y="18255"/>
            <a:ext cx="12192000" cy="1052899"/>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7BB9E12D-6293-4546-3382-131842E98DBE}"/>
              </a:ext>
            </a:extLst>
          </p:cNvPr>
          <p:cNvSpPr>
            <a:spLocks noGrp="1"/>
          </p:cNvSpPr>
          <p:nvPr>
            <p:ph idx="1"/>
          </p:nvPr>
        </p:nvSpPr>
        <p:spPr>
          <a:xfrm>
            <a:off x="-1" y="927463"/>
            <a:ext cx="12191999" cy="5912282"/>
          </a:xfrm>
        </p:spPr>
        <p:txBody>
          <a:bodyPr>
            <a:normAutofit fontScale="92500" lnSpcReduction="20000"/>
          </a:bodyPr>
          <a:lstStyle/>
          <a:p>
            <a:pPr marL="0" indent="0">
              <a:buNone/>
            </a:pPr>
            <a:r>
              <a:rPr lang="el-GR" dirty="0"/>
              <a:t>Στο κείμενο τονίζεται (</a:t>
            </a:r>
            <a:r>
              <a:rPr lang="el-GR" b="1" dirty="0">
                <a:solidFill>
                  <a:srgbClr val="00B050"/>
                </a:solidFill>
              </a:rPr>
              <a:t>6</a:t>
            </a:r>
            <a:r>
              <a:rPr lang="el-GR" b="1" baseline="30000" dirty="0">
                <a:solidFill>
                  <a:srgbClr val="00B050"/>
                </a:solidFill>
              </a:rPr>
              <a:t>η</a:t>
            </a:r>
            <a:r>
              <a:rPr lang="el-GR" b="1" dirty="0">
                <a:solidFill>
                  <a:srgbClr val="00B050"/>
                </a:solidFill>
              </a:rPr>
              <a:t> &amp;</a:t>
            </a:r>
            <a:r>
              <a:rPr lang="el-GR" dirty="0"/>
              <a:t>) ότι οι υφιστάμενες σχέσεις με τις λοιπές Χριστιανικές Εκκλησίες και Ομολογίες και στο πλαίσιο των διαλόγων </a:t>
            </a:r>
            <a:r>
              <a:rPr lang="el-GR" b="1" dirty="0"/>
              <a:t>δεν πρέπει να προσβλέπουν σε μία ενότητα στηριζόμενη αποκλειστικώς και μόνο στο γεγονός της πίστεως και των μυστηρίων</a:t>
            </a:r>
            <a:r>
              <a:rPr lang="el-GR" dirty="0"/>
              <a:t>,  αλλά αυτή </a:t>
            </a:r>
            <a:r>
              <a:rPr lang="el-GR" b="1" dirty="0"/>
              <a:t>η ενότητα θα πρέπει να επιβεβαιώνεται και να </a:t>
            </a:r>
            <a:r>
              <a:rPr lang="el-GR" b="1" dirty="0" err="1"/>
              <a:t>εκφαίνεται</a:t>
            </a:r>
            <a:r>
              <a:rPr lang="el-GR" b="1" dirty="0"/>
              <a:t> και από όλες τις υπόλοιπες </a:t>
            </a:r>
            <a:r>
              <a:rPr lang="el-GR" b="1" dirty="0">
                <a:solidFill>
                  <a:srgbClr val="FF0000"/>
                </a:solidFill>
              </a:rPr>
              <a:t>ομολογιακές αντιλήψεις</a:t>
            </a:r>
            <a:r>
              <a:rPr lang="el-GR" dirty="0"/>
              <a:t>, δηλαδή τις αντιλήψεις: </a:t>
            </a:r>
          </a:p>
          <a:p>
            <a:pPr lvl="1">
              <a:buFont typeface="Wingdings" panose="05000000000000000000" pitchFamily="2" charset="2"/>
              <a:buChar char="v"/>
            </a:pPr>
            <a:r>
              <a:rPr lang="el-GR" dirty="0"/>
              <a:t>περί Εκκλησίας, </a:t>
            </a:r>
          </a:p>
          <a:p>
            <a:pPr lvl="1">
              <a:buFont typeface="Wingdings" panose="05000000000000000000" pitchFamily="2" charset="2"/>
              <a:buChar char="v"/>
            </a:pPr>
            <a:r>
              <a:rPr lang="el-GR" dirty="0"/>
              <a:t>περί μυστηρίων, </a:t>
            </a:r>
          </a:p>
          <a:p>
            <a:pPr lvl="1">
              <a:buFont typeface="Wingdings" panose="05000000000000000000" pitchFamily="2" charset="2"/>
              <a:buChar char="v"/>
            </a:pPr>
            <a:r>
              <a:rPr lang="el-GR" dirty="0"/>
              <a:t>περί της θείας χάριτος, </a:t>
            </a:r>
          </a:p>
          <a:p>
            <a:pPr lvl="1">
              <a:buFont typeface="Wingdings" panose="05000000000000000000" pitchFamily="2" charset="2"/>
              <a:buChar char="v"/>
            </a:pPr>
            <a:r>
              <a:rPr lang="el-GR" dirty="0"/>
              <a:t>περί της ιεροσύνης και </a:t>
            </a:r>
          </a:p>
          <a:p>
            <a:pPr lvl="1">
              <a:buFont typeface="Wingdings" panose="05000000000000000000" pitchFamily="2" charset="2"/>
              <a:buChar char="v"/>
            </a:pPr>
            <a:r>
              <a:rPr lang="el-GR" dirty="0"/>
              <a:t>περί της αποστολικής διαδοχής. </a:t>
            </a:r>
          </a:p>
          <a:p>
            <a:pPr marL="0" indent="0">
              <a:buNone/>
            </a:pPr>
            <a:r>
              <a:rPr lang="el-GR" dirty="0"/>
              <a:t>Η απόκλιση στις παραπάνω όψεις της ορθοδόξου διδασκαλίας, ως ενός άλλου τρόπου εκφράσεως και κατανοήσεως του περιεχομένου της πίστεως, δεν είναι δυνατόν να οικοδομήσει την ενότητα, ακόμη και αν υφίσταται σύμπτωση στην πίστη καθ’ εαυτή. </a:t>
            </a:r>
          </a:p>
          <a:p>
            <a:pPr marL="0" indent="0">
              <a:buNone/>
            </a:pPr>
            <a:r>
              <a:rPr lang="el-GR" dirty="0"/>
              <a:t>Με άλλα λόγια, η επίτευξη ενότητας στην πίστη χωρίς επίτευξη ενότητας και με την υπόλοιπη εκκλησιαστική ζωή μεταλλάσσει το γεγονός της πίστης σε μία </a:t>
            </a:r>
            <a:r>
              <a:rPr lang="el-GR" b="1" dirty="0"/>
              <a:t>θεωρητική ή ιδεολογική αντίληψη περί ενότητας</a:t>
            </a:r>
            <a:r>
              <a:rPr lang="el-GR" dirty="0"/>
              <a:t>, η οποία όμως δεν αποτελεί και την πραγματική ενότητα μέσα στην Εκκλησία.  </a:t>
            </a:r>
          </a:p>
        </p:txBody>
      </p:sp>
    </p:spTree>
    <p:extLst>
      <p:ext uri="{BB962C8B-B14F-4D97-AF65-F5344CB8AC3E}">
        <p14:creationId xmlns:p14="http://schemas.microsoft.com/office/powerpoint/2010/main" val="4214059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AD3901-6BF3-99DA-8FDD-760347ED0EC4}"/>
              </a:ext>
            </a:extLst>
          </p:cNvPr>
          <p:cNvSpPr>
            <a:spLocks noGrp="1"/>
          </p:cNvSpPr>
          <p:nvPr>
            <p:ph type="title"/>
          </p:nvPr>
        </p:nvSpPr>
        <p:spPr>
          <a:xfrm>
            <a:off x="0" y="0"/>
            <a:ext cx="12192000" cy="824612"/>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CEA50C50-10E4-6297-EF1C-093AEF6B7F2D}"/>
              </a:ext>
            </a:extLst>
          </p:cNvPr>
          <p:cNvSpPr>
            <a:spLocks noGrp="1"/>
          </p:cNvSpPr>
          <p:nvPr>
            <p:ph idx="1"/>
          </p:nvPr>
        </p:nvSpPr>
        <p:spPr>
          <a:xfrm>
            <a:off x="-1" y="756744"/>
            <a:ext cx="12191999" cy="6101255"/>
          </a:xfrm>
        </p:spPr>
        <p:txBody>
          <a:bodyPr>
            <a:normAutofit fontScale="92500" lnSpcReduction="20000"/>
          </a:bodyPr>
          <a:lstStyle/>
          <a:p>
            <a:r>
              <a:rPr lang="el-GR" dirty="0"/>
              <a:t>Τέλος ο συσχετισμός της </a:t>
            </a:r>
            <a:r>
              <a:rPr lang="el-GR" b="1" dirty="0">
                <a:solidFill>
                  <a:srgbClr val="00B050"/>
                </a:solidFill>
              </a:rPr>
              <a:t>6</a:t>
            </a:r>
            <a:r>
              <a:rPr lang="el-GR" b="1" baseline="30000" dirty="0">
                <a:solidFill>
                  <a:srgbClr val="00B050"/>
                </a:solidFill>
              </a:rPr>
              <a:t>η</a:t>
            </a:r>
            <a:r>
              <a:rPr lang="el-GR" b="1" dirty="0">
                <a:solidFill>
                  <a:srgbClr val="00B050"/>
                </a:solidFill>
              </a:rPr>
              <a:t> &amp;</a:t>
            </a:r>
            <a:r>
              <a:rPr lang="el-GR" dirty="0"/>
              <a:t> προς τη λεγόμενη </a:t>
            </a:r>
            <a:r>
              <a:rPr lang="el-GR" b="1" dirty="0">
                <a:solidFill>
                  <a:srgbClr val="FF0000"/>
                </a:solidFill>
              </a:rPr>
              <a:t>«</a:t>
            </a:r>
            <a:r>
              <a:rPr lang="el-GR" b="1" i="1" dirty="0">
                <a:solidFill>
                  <a:srgbClr val="FF0000"/>
                </a:solidFill>
              </a:rPr>
              <a:t>θεωρία τῶν κλάδων</a:t>
            </a:r>
            <a:r>
              <a:rPr lang="el-GR" b="1" dirty="0">
                <a:solidFill>
                  <a:srgbClr val="FF0000"/>
                </a:solidFill>
              </a:rPr>
              <a:t>» </a:t>
            </a:r>
            <a:r>
              <a:rPr lang="el-GR" dirty="0"/>
              <a:t>είναι ανεπιτυχής. Η θεωρία αυτή εμφανίστηκε πρώτα στον χώρο της αγγλικανικής </a:t>
            </a:r>
            <a:r>
              <a:rPr lang="el-GR" dirty="0" err="1"/>
              <a:t>εκκλησιολογίας</a:t>
            </a:r>
            <a:r>
              <a:rPr lang="el-GR" dirty="0"/>
              <a:t>, και αργότερα εμφανίστηκε και εφαρμόστηκε σε μερικές προτεσταντικές ομολογίες και κοινότητες, όμως </a:t>
            </a:r>
            <a:r>
              <a:rPr lang="el-GR" b="1" dirty="0"/>
              <a:t>ποτέ δεν έγινε αποδεκτή από την Ορθόδοξη Εκκλησία ως εκκλησιολογική διδασκαλία</a:t>
            </a:r>
            <a:r>
              <a:rPr lang="el-GR" dirty="0"/>
              <a:t>.</a:t>
            </a:r>
          </a:p>
          <a:p>
            <a:r>
              <a:rPr lang="el-GR" dirty="0"/>
              <a:t>Ο αρχικός σκοπός της θεωρίας αυτής ήταν </a:t>
            </a:r>
            <a:r>
              <a:rPr lang="el-GR" b="1" dirty="0"/>
              <a:t>η δικαιολόγηση της εκκλησιαστικής διασπάσεως και του περιεχομένου της πίστεως</a:t>
            </a:r>
            <a:r>
              <a:rPr lang="el-GR" dirty="0"/>
              <a:t>. Η παρούσα ομολογιακή διάσπαση της ταυτότητας της Εκκλησίας μέσα από την προοπτική μιας θεώρησης αποκλειστικά  και μόνο της ιστορικότητάς της </a:t>
            </a:r>
            <a:r>
              <a:rPr lang="el-GR" dirty="0" err="1"/>
              <a:t>παραθεωρεί</a:t>
            </a:r>
            <a:r>
              <a:rPr lang="el-GR" dirty="0"/>
              <a:t> την εσχατολογική της προοπτική, δηλαδή της Εκκλησίας ως μιας κοινότητας η οποία κινείται δυναμικά προς τα έσχατα και με προοπτική τη σωτηρία ολόκληρου του κόσμου και της ιστορίας.</a:t>
            </a:r>
          </a:p>
          <a:p>
            <a:r>
              <a:rPr lang="el-GR" dirty="0"/>
              <a:t>Η </a:t>
            </a:r>
            <a:r>
              <a:rPr lang="el-GR" b="1" dirty="0"/>
              <a:t>μη κατανόηση της διάκρισης </a:t>
            </a:r>
            <a:r>
              <a:rPr lang="el-GR" dirty="0"/>
              <a:t>μεταξύ </a:t>
            </a:r>
          </a:p>
          <a:p>
            <a:pPr lvl="1">
              <a:buFont typeface="Wingdings" panose="05000000000000000000" pitchFamily="2" charset="2"/>
              <a:buChar char="v"/>
            </a:pPr>
            <a:r>
              <a:rPr lang="el-GR" dirty="0"/>
              <a:t>της </a:t>
            </a:r>
            <a:r>
              <a:rPr lang="el-GR" dirty="0" err="1"/>
              <a:t>απολυτοποιημένης</a:t>
            </a:r>
            <a:r>
              <a:rPr lang="el-GR" dirty="0"/>
              <a:t> ιδεολογικής και ομολογιακής θεωρήσεως της ιστορικότητας της Εκκλησίας και μόνον, πάνω στη βάση της οποίας θεωρείται η λεγόμενη «θεωρία τῶν κλάδων» και </a:t>
            </a:r>
          </a:p>
          <a:p>
            <a:pPr lvl="1">
              <a:buFont typeface="Wingdings" panose="05000000000000000000" pitchFamily="2" charset="2"/>
              <a:buChar char="v"/>
            </a:pPr>
            <a:r>
              <a:rPr lang="el-GR" dirty="0"/>
              <a:t>της εσχατολογικής προοπτικής του γεγονότος της Εκκλησίας και της εκφρασμένης πίστης της μέσα σ’ αυτά τα πλαίσια, </a:t>
            </a:r>
          </a:p>
          <a:p>
            <a:r>
              <a:rPr lang="el-GR" dirty="0"/>
              <a:t>οδήγησε αρκετούς να θελήσουν να κατοχυρώσουν τις κριτικές τους θεωρήσεις στην αντιγραφική αποδοχή επιχειρημάτων από την αγγλικανική </a:t>
            </a:r>
            <a:r>
              <a:rPr lang="el-GR" dirty="0" err="1"/>
              <a:t>εκκλησιολογία</a:t>
            </a:r>
            <a:r>
              <a:rPr lang="el-GR" dirty="0"/>
              <a:t>.  </a:t>
            </a:r>
          </a:p>
        </p:txBody>
      </p:sp>
    </p:spTree>
    <p:extLst>
      <p:ext uri="{BB962C8B-B14F-4D97-AF65-F5344CB8AC3E}">
        <p14:creationId xmlns:p14="http://schemas.microsoft.com/office/powerpoint/2010/main" val="270162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6C4A06-E742-350B-9889-824A400873FD}"/>
              </a:ext>
            </a:extLst>
          </p:cNvPr>
          <p:cNvSpPr>
            <a:spLocks noGrp="1"/>
          </p:cNvSpPr>
          <p:nvPr>
            <p:ph type="title"/>
          </p:nvPr>
        </p:nvSpPr>
        <p:spPr>
          <a:xfrm>
            <a:off x="0" y="18256"/>
            <a:ext cx="12192000" cy="1039836"/>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FD8B5EDD-CEFA-50BD-40D3-D5F81B97CF46}"/>
              </a:ext>
            </a:extLst>
          </p:cNvPr>
          <p:cNvSpPr>
            <a:spLocks noGrp="1"/>
          </p:cNvSpPr>
          <p:nvPr>
            <p:ph idx="1"/>
          </p:nvPr>
        </p:nvSpPr>
        <p:spPr>
          <a:xfrm>
            <a:off x="-1" y="953588"/>
            <a:ext cx="12191999" cy="5886155"/>
          </a:xfrm>
        </p:spPr>
        <p:txBody>
          <a:bodyPr/>
          <a:lstStyle/>
          <a:p>
            <a:pPr marL="0" indent="0">
              <a:buNone/>
            </a:pPr>
            <a:r>
              <a:rPr lang="el-GR" dirty="0"/>
              <a:t>Ζ) Οι </a:t>
            </a:r>
            <a:r>
              <a:rPr lang="el-GR" b="1" dirty="0">
                <a:solidFill>
                  <a:srgbClr val="00B050"/>
                </a:solidFill>
              </a:rPr>
              <a:t>&amp;&amp; 7-15 </a:t>
            </a:r>
            <a:r>
              <a:rPr lang="el-GR" dirty="0"/>
              <a:t>αναφέρονται στη διεξαγωγή των διμερών Θεολογικών Διαλόγων με σημαντικές τις </a:t>
            </a:r>
            <a:r>
              <a:rPr lang="el-GR" b="1" dirty="0"/>
              <a:t>&amp;&amp; 10-15</a:t>
            </a:r>
            <a:r>
              <a:rPr lang="el-GR" dirty="0"/>
              <a:t>, δια των οποίων </a:t>
            </a:r>
            <a:r>
              <a:rPr lang="el-GR" b="1" dirty="0">
                <a:solidFill>
                  <a:srgbClr val="FF0000"/>
                </a:solidFill>
              </a:rPr>
              <a:t>εξασφαλίζεται η διαδικασία, η πορεία και η διεξαγωγή των διμερών Θεολογικών Διαλόγων </a:t>
            </a:r>
            <a:r>
              <a:rPr lang="el-GR" dirty="0"/>
              <a:t>ως έκφραση </a:t>
            </a:r>
            <a:r>
              <a:rPr lang="el-GR" dirty="0" err="1"/>
              <a:t>πανορθοδόξου</a:t>
            </a:r>
            <a:r>
              <a:rPr lang="el-GR" dirty="0"/>
              <a:t> λειτουργίας και συγκαταθέσεως, ενώ </a:t>
            </a:r>
            <a:r>
              <a:rPr lang="el-GR" b="1" dirty="0">
                <a:solidFill>
                  <a:srgbClr val="FF0000"/>
                </a:solidFill>
              </a:rPr>
              <a:t>δηλώνεται ως αναγκαία και η τακτική αξιολόγησή τους από αντίστοιχο </a:t>
            </a:r>
            <a:r>
              <a:rPr lang="el-GR" b="1" dirty="0" err="1">
                <a:solidFill>
                  <a:srgbClr val="FF0000"/>
                </a:solidFill>
              </a:rPr>
              <a:t>πανορθόδοξο</a:t>
            </a:r>
            <a:r>
              <a:rPr lang="el-GR" b="1" dirty="0">
                <a:solidFill>
                  <a:srgbClr val="FF0000"/>
                </a:solidFill>
              </a:rPr>
              <a:t> όργανο </a:t>
            </a:r>
            <a:r>
              <a:rPr lang="el-GR" dirty="0"/>
              <a:t>και πάνω στη βάση της </a:t>
            </a:r>
            <a:r>
              <a:rPr lang="el-GR" dirty="0" err="1"/>
              <a:t>πανορθόδοξης</a:t>
            </a:r>
            <a:r>
              <a:rPr lang="el-GR" dirty="0"/>
              <a:t> διαδικασίας και μεθόδου.</a:t>
            </a:r>
          </a:p>
          <a:p>
            <a:pPr marL="0" indent="0">
              <a:buNone/>
            </a:pPr>
            <a:r>
              <a:rPr lang="el-GR" dirty="0"/>
              <a:t>Η) Οι </a:t>
            </a:r>
            <a:r>
              <a:rPr lang="el-GR" b="1" dirty="0">
                <a:solidFill>
                  <a:srgbClr val="00B050"/>
                </a:solidFill>
              </a:rPr>
              <a:t>&amp;&amp; 16,17,18,19 </a:t>
            </a:r>
            <a:r>
              <a:rPr lang="el-GR" dirty="0"/>
              <a:t>αναφέρονται στη </a:t>
            </a:r>
            <a:r>
              <a:rPr lang="el-GR" b="1" dirty="0">
                <a:solidFill>
                  <a:srgbClr val="FF0000"/>
                </a:solidFill>
              </a:rPr>
              <a:t>συμμετοχή των Ορθοδόξων Εκκλησιών στο Παγκόσμιο Συμβούλιο των Εκκλησιών </a:t>
            </a:r>
            <a:r>
              <a:rPr lang="el-GR" dirty="0"/>
              <a:t>(Π.Σ.Ε.). Ιδιαιτέρως στις </a:t>
            </a:r>
            <a:r>
              <a:rPr lang="el-GR" b="1" dirty="0"/>
              <a:t>&amp;&amp; 17,18,19</a:t>
            </a:r>
            <a:r>
              <a:rPr lang="en-GB" b="1" dirty="0"/>
              <a:t> </a:t>
            </a:r>
            <a:r>
              <a:rPr lang="el-GR" dirty="0"/>
              <a:t>περιγράφεται η περί του Π.Σ.Ε. και της συμμετοχής σ’ αυτό των Ορθοδόξων Εκκλησιών, πάνω στη βάση της εκκλησιολογικής αυτοσυνειδησίας, όπως αυτή διατυπώθηκε στη δήλωση του Τορόντο (1950), στις αποφάσεις της Ειδικής Επιτροπής για την Ορθόδοξη συμμετοχή στο</a:t>
            </a:r>
            <a:r>
              <a:rPr lang="en-GB" dirty="0"/>
              <a:t> </a:t>
            </a:r>
            <a:r>
              <a:rPr lang="el-GR" dirty="0"/>
              <a:t>Π.Σ.Ε. (</a:t>
            </a:r>
            <a:r>
              <a:rPr lang="en-GB" dirty="0"/>
              <a:t>Special Commission) </a:t>
            </a:r>
            <a:r>
              <a:rPr lang="el-GR" dirty="0"/>
              <a:t>και στα </a:t>
            </a:r>
            <a:r>
              <a:rPr lang="el-GR" dirty="0" err="1"/>
              <a:t>αποφασισθέντα</a:t>
            </a:r>
            <a:r>
              <a:rPr lang="el-GR" dirty="0"/>
              <a:t> από τη </a:t>
            </a:r>
            <a:r>
              <a:rPr lang="el-GR" dirty="0" err="1"/>
              <a:t>Διορθόδοξη</a:t>
            </a:r>
            <a:r>
              <a:rPr lang="el-GR" dirty="0"/>
              <a:t> Συνάντηση της Θεσσαλονίκης (1998). </a:t>
            </a:r>
          </a:p>
        </p:txBody>
      </p:sp>
    </p:spTree>
    <p:extLst>
      <p:ext uri="{BB962C8B-B14F-4D97-AF65-F5344CB8AC3E}">
        <p14:creationId xmlns:p14="http://schemas.microsoft.com/office/powerpoint/2010/main" val="122061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806302-F4A3-3CB1-B82A-4CB4C98536DA}"/>
              </a:ext>
            </a:extLst>
          </p:cNvPr>
          <p:cNvSpPr>
            <a:spLocks noGrp="1"/>
          </p:cNvSpPr>
          <p:nvPr>
            <p:ph type="title"/>
          </p:nvPr>
        </p:nvSpPr>
        <p:spPr>
          <a:xfrm>
            <a:off x="0" y="18255"/>
            <a:ext cx="12192000" cy="1013711"/>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10165BD0-59FC-8C1C-5EB3-F371D8F82753}"/>
              </a:ext>
            </a:extLst>
          </p:cNvPr>
          <p:cNvSpPr>
            <a:spLocks noGrp="1"/>
          </p:cNvSpPr>
          <p:nvPr>
            <p:ph idx="1"/>
          </p:nvPr>
        </p:nvSpPr>
        <p:spPr>
          <a:xfrm>
            <a:off x="0" y="1031966"/>
            <a:ext cx="12192000" cy="5807779"/>
          </a:xfrm>
        </p:spPr>
        <p:txBody>
          <a:bodyPr>
            <a:normAutofit fontScale="92500" lnSpcReduction="10000"/>
          </a:bodyPr>
          <a:lstStyle/>
          <a:p>
            <a:pPr marL="0" indent="0">
              <a:buNone/>
            </a:pPr>
            <a:r>
              <a:rPr lang="el-GR" dirty="0"/>
              <a:t>Θ) Η </a:t>
            </a:r>
            <a:r>
              <a:rPr lang="el-GR" b="1" dirty="0">
                <a:solidFill>
                  <a:srgbClr val="00B050"/>
                </a:solidFill>
              </a:rPr>
              <a:t>20</a:t>
            </a:r>
            <a:r>
              <a:rPr lang="el-GR" b="1" baseline="30000" dirty="0">
                <a:solidFill>
                  <a:srgbClr val="00B050"/>
                </a:solidFill>
              </a:rPr>
              <a:t>η</a:t>
            </a:r>
            <a:r>
              <a:rPr lang="el-GR" b="1" dirty="0">
                <a:solidFill>
                  <a:srgbClr val="00B050"/>
                </a:solidFill>
              </a:rPr>
              <a:t> &amp; </a:t>
            </a:r>
            <a:r>
              <a:rPr lang="el-GR" b="1" dirty="0"/>
              <a:t>δεν έχει καμία σχέση</a:t>
            </a:r>
            <a:r>
              <a:rPr lang="el-GR" dirty="0"/>
              <a:t>, ούτε αποτελεί επιβεβαίωση της άγνωστης αντίληψης στην ορθόδοξη </a:t>
            </a:r>
            <a:r>
              <a:rPr lang="el-GR" dirty="0" err="1"/>
              <a:t>εκκλησιολογία</a:t>
            </a:r>
            <a:r>
              <a:rPr lang="el-GR" dirty="0"/>
              <a:t> και στην περί μυστηρίων ορθόδοξη διδασκαλία, η οποία δηλώνεται </a:t>
            </a:r>
            <a:r>
              <a:rPr lang="el-GR" b="1" dirty="0"/>
              <a:t>με τον όρο «</a:t>
            </a:r>
            <a:r>
              <a:rPr lang="el-GR" b="1" dirty="0" err="1"/>
              <a:t>βαπτισματική</a:t>
            </a:r>
            <a:r>
              <a:rPr lang="el-GR" b="1" dirty="0"/>
              <a:t> θεολογία».</a:t>
            </a:r>
          </a:p>
          <a:p>
            <a:pPr marL="0" indent="0">
              <a:buNone/>
            </a:pPr>
            <a:r>
              <a:rPr lang="el-GR" dirty="0"/>
              <a:t>Η</a:t>
            </a:r>
            <a:r>
              <a:rPr lang="el-GR" b="1" dirty="0"/>
              <a:t> 20</a:t>
            </a:r>
            <a:r>
              <a:rPr lang="el-GR" b="1" baseline="30000" dirty="0"/>
              <a:t>η</a:t>
            </a:r>
            <a:r>
              <a:rPr lang="el-GR" b="1" dirty="0"/>
              <a:t> &amp;</a:t>
            </a:r>
            <a:r>
              <a:rPr lang="el-GR" dirty="0"/>
              <a:t> περιγράφει τον τρόπο και το πλαίσιο της «κατ’ </a:t>
            </a:r>
            <a:r>
              <a:rPr lang="el-GR" dirty="0" err="1"/>
              <a:t>οἰκονομίαν</a:t>
            </a:r>
            <a:r>
              <a:rPr lang="el-GR" dirty="0"/>
              <a:t>» αποδοχής των επιστρεφόντων ετεροδόξων στην Ορθοδοξία, όπως αυτή καταγράφεται στην </a:t>
            </a:r>
            <a:r>
              <a:rPr lang="el-GR" dirty="0" err="1"/>
              <a:t>ιεροκανονική</a:t>
            </a:r>
            <a:r>
              <a:rPr lang="el-GR" dirty="0"/>
              <a:t> παράδοση και διατυπώθηκε στους κανόνες: </a:t>
            </a:r>
          </a:p>
          <a:p>
            <a:pPr lvl="1">
              <a:buFont typeface="Wingdings" panose="05000000000000000000" pitchFamily="2" charset="2"/>
              <a:buChar char="v"/>
            </a:pPr>
            <a:r>
              <a:rPr lang="el-GR" dirty="0"/>
              <a:t>7</a:t>
            </a:r>
            <a:r>
              <a:rPr lang="el-GR" baseline="30000" dirty="0"/>
              <a:t>ον</a:t>
            </a:r>
            <a:r>
              <a:rPr lang="el-GR" dirty="0"/>
              <a:t> της Β΄ Οικουμενικής Συνόδου και </a:t>
            </a:r>
          </a:p>
          <a:p>
            <a:pPr lvl="1">
              <a:buFont typeface="Wingdings" panose="05000000000000000000" pitchFamily="2" charset="2"/>
              <a:buChar char="v"/>
            </a:pPr>
            <a:r>
              <a:rPr lang="el-GR" dirty="0"/>
              <a:t>95</a:t>
            </a:r>
            <a:r>
              <a:rPr lang="el-GR" baseline="30000" dirty="0"/>
              <a:t>ον</a:t>
            </a:r>
            <a:r>
              <a:rPr lang="el-GR" dirty="0"/>
              <a:t> της </a:t>
            </a:r>
            <a:r>
              <a:rPr lang="el-GR" dirty="0" err="1"/>
              <a:t>Πενθέκτης</a:t>
            </a:r>
            <a:r>
              <a:rPr lang="el-GR" dirty="0"/>
              <a:t> Οικουμενικής Συνόδου, </a:t>
            </a:r>
          </a:p>
          <a:p>
            <a:pPr lvl="1">
              <a:buFont typeface="Wingdings" panose="05000000000000000000" pitchFamily="2" charset="2"/>
              <a:buChar char="v"/>
            </a:pPr>
            <a:r>
              <a:rPr lang="el-GR" dirty="0"/>
              <a:t>όπως και στις υπόλοιπες Οικουμενικές και Τοπικές Συνόδους.</a:t>
            </a:r>
          </a:p>
          <a:p>
            <a:pPr marL="0" indent="0">
              <a:buNone/>
            </a:pPr>
            <a:r>
              <a:rPr lang="el-GR" dirty="0"/>
              <a:t>Η</a:t>
            </a:r>
            <a:r>
              <a:rPr lang="el-GR" b="1" dirty="0"/>
              <a:t> </a:t>
            </a:r>
            <a:r>
              <a:rPr lang="el-GR" dirty="0"/>
              <a:t>«κατ’ </a:t>
            </a:r>
            <a:r>
              <a:rPr lang="el-GR" dirty="0" err="1"/>
              <a:t>οἰκονομίαν</a:t>
            </a:r>
            <a:r>
              <a:rPr lang="el-GR" dirty="0"/>
              <a:t>» αποδοχή των ετεροδόξων από την Ορθόδοξη Εκκλησία δια </a:t>
            </a:r>
            <a:r>
              <a:rPr lang="el-GR" dirty="0" err="1"/>
              <a:t>λιβέλλου</a:t>
            </a:r>
            <a:r>
              <a:rPr lang="el-GR" dirty="0"/>
              <a:t> και δια χρίσματος συνεπάγεται την αποδοχή των ετεροδόξων υπό όρους, προϋποθέσεις και κριτήρια και όχι αυθαιρέτως. Οι όροι αποδοχής είναι: </a:t>
            </a:r>
          </a:p>
          <a:p>
            <a:pPr marL="457200" lvl="1" indent="0">
              <a:buNone/>
            </a:pPr>
            <a:r>
              <a:rPr lang="el-GR" dirty="0"/>
              <a:t>α) της ορθής πίστεως (υπογραφή </a:t>
            </a:r>
            <a:r>
              <a:rPr lang="el-GR" dirty="0" err="1"/>
              <a:t>λιβέλλου</a:t>
            </a:r>
            <a:r>
              <a:rPr lang="el-GR" dirty="0"/>
              <a:t>), </a:t>
            </a:r>
          </a:p>
          <a:p>
            <a:pPr marL="457200" lvl="1" indent="0">
              <a:buNone/>
            </a:pPr>
            <a:r>
              <a:rPr lang="el-GR" dirty="0"/>
              <a:t>β) της αποδοχής του προσερχομένου στην Ορθοδοξία από τον κανονικό επίσκοπο της τοπικής Εκκλησίας (χρίσεως δια μύρου) και </a:t>
            </a:r>
          </a:p>
          <a:p>
            <a:pPr marL="457200" lvl="1" indent="0">
              <a:buNone/>
            </a:pPr>
            <a:r>
              <a:rPr lang="el-GR" dirty="0"/>
              <a:t>γ) της τηρήσεως του απαράβατου όρου του τριαδολογικού «τύπου» βαπτίσματος. </a:t>
            </a:r>
            <a:endParaRPr lang="el-GR" b="1" dirty="0"/>
          </a:p>
          <a:p>
            <a:pPr marL="0" indent="0">
              <a:buNone/>
            </a:pPr>
            <a:endParaRPr lang="el-GR" dirty="0"/>
          </a:p>
        </p:txBody>
      </p:sp>
    </p:spTree>
    <p:extLst>
      <p:ext uri="{BB962C8B-B14F-4D97-AF65-F5344CB8AC3E}">
        <p14:creationId xmlns:p14="http://schemas.microsoft.com/office/powerpoint/2010/main" val="2772118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18D899-8E4B-8615-C5E2-FB72CC3CC200}"/>
              </a:ext>
            </a:extLst>
          </p:cNvPr>
          <p:cNvSpPr>
            <a:spLocks noGrp="1"/>
          </p:cNvSpPr>
          <p:nvPr>
            <p:ph type="title"/>
          </p:nvPr>
        </p:nvSpPr>
        <p:spPr>
          <a:xfrm>
            <a:off x="0" y="18255"/>
            <a:ext cx="12192000" cy="1105151"/>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A2CC1D02-D3C9-7CB5-188E-CCCEB126A28D}"/>
              </a:ext>
            </a:extLst>
          </p:cNvPr>
          <p:cNvSpPr>
            <a:spLocks noGrp="1"/>
          </p:cNvSpPr>
          <p:nvPr>
            <p:ph idx="1"/>
          </p:nvPr>
        </p:nvSpPr>
        <p:spPr>
          <a:xfrm>
            <a:off x="0" y="979714"/>
            <a:ext cx="12192000" cy="5878286"/>
          </a:xfrm>
        </p:spPr>
        <p:txBody>
          <a:bodyPr>
            <a:normAutofit fontScale="92500" lnSpcReduction="20000"/>
          </a:bodyPr>
          <a:lstStyle/>
          <a:p>
            <a:r>
              <a:rPr lang="el-GR" dirty="0"/>
              <a:t>Μ’ αυτή την προοπτική και μ’ αυτές τις προϋποθέσεις καθορίζονται και τα </a:t>
            </a:r>
            <a:r>
              <a:rPr lang="el-GR" b="1" dirty="0">
                <a:solidFill>
                  <a:srgbClr val="FF0000"/>
                </a:solidFill>
              </a:rPr>
              <a:t>όρια της Εκκλησίας</a:t>
            </a:r>
            <a:r>
              <a:rPr lang="el-GR" dirty="0"/>
              <a:t>, τα οποία είναι </a:t>
            </a:r>
            <a:r>
              <a:rPr lang="el-GR" b="1" dirty="0">
                <a:solidFill>
                  <a:srgbClr val="FF0000"/>
                </a:solidFill>
              </a:rPr>
              <a:t>μυστηριακά</a:t>
            </a:r>
            <a:r>
              <a:rPr lang="el-GR" dirty="0"/>
              <a:t> εφόσον «</a:t>
            </a:r>
            <a:r>
              <a:rPr lang="el-GR" i="1" dirty="0"/>
              <a:t>ἡ </a:t>
            </a:r>
            <a:r>
              <a:rPr lang="el-GR" i="1" dirty="0" err="1"/>
              <a:t>Ἐκκλησία</a:t>
            </a:r>
            <a:r>
              <a:rPr lang="el-GR" i="1" dirty="0"/>
              <a:t> ἐν </a:t>
            </a:r>
            <a:r>
              <a:rPr lang="el-GR" i="1" dirty="0" err="1"/>
              <a:t>τοῖς</a:t>
            </a:r>
            <a:r>
              <a:rPr lang="el-GR" i="1" dirty="0"/>
              <a:t> </a:t>
            </a:r>
            <a:r>
              <a:rPr lang="el-GR" i="1" dirty="0" err="1"/>
              <a:t>μυστηρίοις</a:t>
            </a:r>
            <a:r>
              <a:rPr lang="el-GR" i="1" dirty="0"/>
              <a:t> σημαίνεται</a:t>
            </a:r>
            <a:r>
              <a:rPr lang="el-GR" dirty="0"/>
              <a:t>», δηλαδή χαρισματικά, αλλά και ταυτόχρονα </a:t>
            </a:r>
            <a:r>
              <a:rPr lang="el-GR" b="1" dirty="0">
                <a:solidFill>
                  <a:srgbClr val="FF0000"/>
                </a:solidFill>
              </a:rPr>
              <a:t>κανονικά </a:t>
            </a:r>
            <a:r>
              <a:rPr lang="el-GR" dirty="0"/>
              <a:t>(συγκατάθεση και αποδοχή από τον επίσκοπο και τη σύνοδο), και όχι μόνο χαρισματικά ή μόνο κανονικά. Η κοινωνία «</a:t>
            </a:r>
            <a:r>
              <a:rPr lang="el-GR" i="1" dirty="0"/>
              <a:t>ἐν </a:t>
            </a:r>
            <a:r>
              <a:rPr lang="el-GR" i="1" dirty="0" err="1"/>
              <a:t>τοῖς</a:t>
            </a:r>
            <a:r>
              <a:rPr lang="el-GR" i="1" dirty="0"/>
              <a:t> </a:t>
            </a:r>
            <a:r>
              <a:rPr lang="el-GR" i="1" dirty="0" err="1"/>
              <a:t>μυστηρίοις</a:t>
            </a:r>
            <a:r>
              <a:rPr lang="el-GR" dirty="0"/>
              <a:t>» προϋποθέτει τη σύμπτωση στην </a:t>
            </a:r>
            <a:r>
              <a:rPr lang="el-GR" b="1" dirty="0"/>
              <a:t>πίστη</a:t>
            </a:r>
            <a:r>
              <a:rPr lang="el-GR" dirty="0"/>
              <a:t> και στην </a:t>
            </a:r>
            <a:r>
              <a:rPr lang="el-GR" b="1" dirty="0"/>
              <a:t>αποστολική διαδοχή </a:t>
            </a:r>
            <a:r>
              <a:rPr lang="el-GR" dirty="0"/>
              <a:t>και οδηγεί αποκλειστικώς και απαραιτήτως στην συμμετοχή στη Θεία Ευχαριστία.</a:t>
            </a:r>
          </a:p>
          <a:p>
            <a:r>
              <a:rPr lang="el-GR" dirty="0"/>
              <a:t>Καμία άλλη πορεία προς την ενότητα και την εκκλησιαστική αναγνώριση υφίσταται, γι’ αυτό και η οποιαδήποτε «</a:t>
            </a:r>
            <a:r>
              <a:rPr lang="el-GR" dirty="0" err="1"/>
              <a:t>αναγνώρισις</a:t>
            </a:r>
            <a:r>
              <a:rPr lang="el-GR" dirty="0"/>
              <a:t>» βαπτίσματος εάν δεν οδηγεί στην Θεία Ευχαριστία, δεν έχει καμία εκκλησιολογική σημασία. </a:t>
            </a:r>
          </a:p>
          <a:p>
            <a:r>
              <a:rPr lang="el-GR" dirty="0"/>
              <a:t>Η θεώρηση του μυστηρίου του βαπτίσματος μόνο ως «</a:t>
            </a:r>
            <a:r>
              <a:rPr lang="el-GR" i="1" dirty="0"/>
              <a:t>μυητικού</a:t>
            </a:r>
            <a:r>
              <a:rPr lang="el-GR" dirty="0"/>
              <a:t>» μυστηρίου, χωρίς αναφορά στο μυστήριο της Θείας Ευχαριστίας, οδηγεί στην κατανόησή του ως αποκλειστικού και μόνου μέσου μυήσεως και όχι εντάξεως στην Εκκλησία, διαμέσου του οποίου επιβεβαιώνεται η εν </a:t>
            </a:r>
            <a:r>
              <a:rPr lang="el-GR" dirty="0" err="1"/>
              <a:t>μετανοία</a:t>
            </a:r>
            <a:r>
              <a:rPr lang="el-GR" dirty="0"/>
              <a:t> μεταστροφή και ένταξη ως πορεία προς τη Βασιλεία του Θεού.</a:t>
            </a:r>
          </a:p>
          <a:p>
            <a:r>
              <a:rPr lang="el-GR" dirty="0"/>
              <a:t>Επιπλέον η «</a:t>
            </a:r>
            <a:r>
              <a:rPr lang="el-GR" i="1" dirty="0"/>
              <a:t>κατ’ </a:t>
            </a:r>
            <a:r>
              <a:rPr lang="el-GR" i="1" dirty="0" err="1"/>
              <a:t>οἰκονομίαν</a:t>
            </a:r>
            <a:r>
              <a:rPr lang="el-GR" dirty="0"/>
              <a:t>» αποδοχή της επιστροφής των ετεροδόξων διά του Χρίσματος και του </a:t>
            </a:r>
            <a:r>
              <a:rPr lang="el-GR" dirty="0" err="1"/>
              <a:t>Λιβέλλου</a:t>
            </a:r>
            <a:r>
              <a:rPr lang="el-GR" dirty="0"/>
              <a:t> δεν συνεπάγεται αυτομάτως και την αναγνώριση των συγκεκριμένων αιρετικών ή σχισματικών, ούτε την αποκατάσταση της κοινωνίας μαζί τους. </a:t>
            </a:r>
          </a:p>
        </p:txBody>
      </p:sp>
    </p:spTree>
    <p:extLst>
      <p:ext uri="{BB962C8B-B14F-4D97-AF65-F5344CB8AC3E}">
        <p14:creationId xmlns:p14="http://schemas.microsoft.com/office/powerpoint/2010/main" val="1207786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E8ED13-9000-90E0-3D81-E1D2C8039CEB}"/>
              </a:ext>
            </a:extLst>
          </p:cNvPr>
          <p:cNvSpPr>
            <a:spLocks noGrp="1"/>
          </p:cNvSpPr>
          <p:nvPr>
            <p:ph type="title"/>
          </p:nvPr>
        </p:nvSpPr>
        <p:spPr>
          <a:xfrm>
            <a:off x="0" y="18256"/>
            <a:ext cx="12192000" cy="1105150"/>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33EFF0D1-CAA4-47C6-53B2-69207E9F0530}"/>
              </a:ext>
            </a:extLst>
          </p:cNvPr>
          <p:cNvSpPr>
            <a:spLocks noGrp="1"/>
          </p:cNvSpPr>
          <p:nvPr>
            <p:ph idx="1"/>
          </p:nvPr>
        </p:nvSpPr>
        <p:spPr>
          <a:xfrm>
            <a:off x="0" y="1123406"/>
            <a:ext cx="12192000" cy="5716338"/>
          </a:xfrm>
        </p:spPr>
        <p:txBody>
          <a:bodyPr>
            <a:normAutofit lnSpcReduction="10000"/>
          </a:bodyPr>
          <a:lstStyle/>
          <a:p>
            <a:pPr marL="0" indent="0">
              <a:buNone/>
            </a:pPr>
            <a:r>
              <a:rPr lang="el-GR" dirty="0"/>
              <a:t>Τέλος το επιχείρημα ότι οι αποφάσεις των Οικουμενικών και Τοπικών Συνόδων μπορούν να υποκατασταθούν από μία Σύνοδο (του έτους 1756) επί </a:t>
            </a:r>
            <a:r>
              <a:rPr lang="el-GR" dirty="0" err="1"/>
              <a:t>Πατριάρχου</a:t>
            </a:r>
            <a:r>
              <a:rPr lang="el-GR" dirty="0"/>
              <a:t> Κωνσταντινουπόλεως Κυρίλλου του Ε΄, τυγχάνει </a:t>
            </a:r>
            <a:r>
              <a:rPr lang="el-GR" dirty="0" err="1"/>
              <a:t>ανέρειστο</a:t>
            </a:r>
            <a:r>
              <a:rPr lang="el-GR" dirty="0"/>
              <a:t> σε όλη την </a:t>
            </a:r>
            <a:r>
              <a:rPr lang="el-GR" dirty="0" err="1"/>
              <a:t>ιεροκανονική</a:t>
            </a:r>
            <a:r>
              <a:rPr lang="el-GR" dirty="0"/>
              <a:t> και συνοδική παράδοση. Ο λόγος για τον οποίο η Σύνοδος του 1756 </a:t>
            </a:r>
            <a:r>
              <a:rPr lang="el-GR" dirty="0" err="1"/>
              <a:t>επανέφερε</a:t>
            </a:r>
            <a:r>
              <a:rPr lang="el-GR" dirty="0"/>
              <a:t> προσωρινώς και μόνον τον αναβαπτισμό ήταν «</a:t>
            </a:r>
            <a:r>
              <a:rPr lang="el-GR" i="1" dirty="0"/>
              <a:t>καιρικός</a:t>
            </a:r>
            <a:r>
              <a:rPr lang="el-GR" dirty="0"/>
              <a:t>» και «</a:t>
            </a:r>
            <a:r>
              <a:rPr lang="el-GR" i="1" dirty="0"/>
              <a:t>δι’ </a:t>
            </a:r>
            <a:r>
              <a:rPr lang="el-GR" i="1" dirty="0" err="1"/>
              <a:t>αἰτίαν</a:t>
            </a:r>
            <a:r>
              <a:rPr lang="el-GR" dirty="0"/>
              <a:t>» αποκλειστική, αυτήν της </a:t>
            </a:r>
            <a:r>
              <a:rPr lang="el-GR" dirty="0" err="1"/>
              <a:t>ουνίας</a:t>
            </a:r>
            <a:r>
              <a:rPr lang="el-GR" dirty="0"/>
              <a:t>. Γι’ αυτό και η απόφαση δεν εφαρμόστηκε από το σύνολο της Ορθοδόξου Εκκλησίας, παρά μόνο για λίγο χρονικό διάστημα στην Κωνσταντινούπολη. </a:t>
            </a:r>
          </a:p>
          <a:p>
            <a:pPr marL="0" indent="0">
              <a:buNone/>
            </a:pPr>
            <a:r>
              <a:rPr lang="el-GR" dirty="0"/>
              <a:t>Η υποκατάσταση συνοδικών αποφάσεων Οικουμενικού κύρους από άλλες αποφάσεις Μειζόνων, </a:t>
            </a:r>
            <a:r>
              <a:rPr lang="el-GR" dirty="0" err="1"/>
              <a:t>Υπερτοπικών</a:t>
            </a:r>
            <a:r>
              <a:rPr lang="el-GR" dirty="0"/>
              <a:t> ή και </a:t>
            </a:r>
            <a:r>
              <a:rPr lang="el-GR" dirty="0" err="1"/>
              <a:t>Πανορθοδόξων</a:t>
            </a:r>
            <a:r>
              <a:rPr lang="el-GR" dirty="0"/>
              <a:t> συνοδικών οργάνων, όπως τονίζεται από κάποιους, απηχεί </a:t>
            </a:r>
            <a:r>
              <a:rPr lang="el-GR" b="1" dirty="0"/>
              <a:t>θέσεις ρωμαιοκαθολικής και μάλιστα </a:t>
            </a:r>
            <a:r>
              <a:rPr lang="el-GR" b="1" dirty="0" err="1"/>
              <a:t>βελλαρμινείου</a:t>
            </a:r>
            <a:r>
              <a:rPr lang="el-GR" b="1" dirty="0"/>
              <a:t> αντιλήψεως περί </a:t>
            </a:r>
            <a:r>
              <a:rPr lang="el-GR" b="1" dirty="0" err="1"/>
              <a:t>συνοδικότητας</a:t>
            </a:r>
            <a:r>
              <a:rPr lang="el-GR" dirty="0"/>
              <a:t>, σύμφωνα με την οποία </a:t>
            </a:r>
          </a:p>
          <a:p>
            <a:pPr lvl="1">
              <a:buFont typeface="Wingdings" panose="05000000000000000000" pitchFamily="2" charset="2"/>
              <a:buChar char="v"/>
            </a:pPr>
            <a:r>
              <a:rPr lang="el-GR" dirty="0"/>
              <a:t>είναι δυνατόν μία τοπική Εκκλησία έναντι των άλλων Εκκλησιών και εξαιτίας μιας </a:t>
            </a:r>
            <a:r>
              <a:rPr lang="el-GR" dirty="0" err="1"/>
              <a:t>υπεροχικής</a:t>
            </a:r>
            <a:r>
              <a:rPr lang="el-GR" dirty="0"/>
              <a:t> αντιλήψεως να αποφασίζει, να ανακηρύσσει και να αναβαθμίζει Τοπικές Συνόδους και </a:t>
            </a:r>
          </a:p>
          <a:p>
            <a:pPr lvl="1">
              <a:buFont typeface="Wingdings" panose="05000000000000000000" pitchFamily="2" charset="2"/>
              <a:buChar char="v"/>
            </a:pPr>
            <a:r>
              <a:rPr lang="el-GR" dirty="0"/>
              <a:t>τις αποφάσεις τους σε Οικουμενικού κύρους και να τις συναριθμεί ως Οικουμενικές.</a:t>
            </a:r>
          </a:p>
        </p:txBody>
      </p:sp>
    </p:spTree>
    <p:extLst>
      <p:ext uri="{BB962C8B-B14F-4D97-AF65-F5344CB8AC3E}">
        <p14:creationId xmlns:p14="http://schemas.microsoft.com/office/powerpoint/2010/main" val="4185512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D86A41-2225-4086-9D5F-1197928C7E97}"/>
              </a:ext>
            </a:extLst>
          </p:cNvPr>
          <p:cNvSpPr>
            <a:spLocks noGrp="1"/>
          </p:cNvSpPr>
          <p:nvPr>
            <p:ph type="title"/>
          </p:nvPr>
        </p:nvSpPr>
        <p:spPr>
          <a:xfrm>
            <a:off x="0" y="18256"/>
            <a:ext cx="12192000" cy="876048"/>
          </a:xfrm>
        </p:spPr>
        <p:txBody>
          <a:bodyPr>
            <a:norm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B3D9135D-3F50-B787-D615-74A08EC2B29A}"/>
              </a:ext>
            </a:extLst>
          </p:cNvPr>
          <p:cNvSpPr>
            <a:spLocks noGrp="1"/>
          </p:cNvSpPr>
          <p:nvPr>
            <p:ph idx="1"/>
          </p:nvPr>
        </p:nvSpPr>
        <p:spPr>
          <a:xfrm>
            <a:off x="-1" y="894304"/>
            <a:ext cx="12191999" cy="5963696"/>
          </a:xfrm>
        </p:spPr>
        <p:txBody>
          <a:bodyPr>
            <a:normAutofit fontScale="85000" lnSpcReduction="20000"/>
          </a:bodyPr>
          <a:lstStyle/>
          <a:p>
            <a:pPr marL="0" indent="0">
              <a:buNone/>
            </a:pPr>
            <a:r>
              <a:rPr lang="el-GR" dirty="0"/>
              <a:t>Ι) Στην </a:t>
            </a:r>
            <a:r>
              <a:rPr lang="el-GR" b="1" dirty="0">
                <a:solidFill>
                  <a:srgbClr val="00B050"/>
                </a:solidFill>
              </a:rPr>
              <a:t>21</a:t>
            </a:r>
            <a:r>
              <a:rPr lang="el-GR" b="1" baseline="30000" dirty="0">
                <a:solidFill>
                  <a:srgbClr val="00B050"/>
                </a:solidFill>
              </a:rPr>
              <a:t>η</a:t>
            </a:r>
            <a:r>
              <a:rPr lang="el-GR" b="1" dirty="0">
                <a:solidFill>
                  <a:srgbClr val="00B050"/>
                </a:solidFill>
              </a:rPr>
              <a:t> &amp; </a:t>
            </a:r>
            <a:r>
              <a:rPr lang="el-GR" dirty="0"/>
              <a:t>δηλώνεται μεν </a:t>
            </a:r>
            <a:r>
              <a:rPr lang="el-GR" b="1" dirty="0"/>
              <a:t>η θετική εκτίμηση των </a:t>
            </a:r>
            <a:r>
              <a:rPr lang="el-GR" b="1" dirty="0" err="1"/>
              <a:t>εκδοθέντων</a:t>
            </a:r>
            <a:r>
              <a:rPr lang="el-GR" b="1" dirty="0"/>
              <a:t> θεολογικών κειμένων του Τμήματος «Πίστις και </a:t>
            </a:r>
            <a:r>
              <a:rPr lang="el-GR" b="1" dirty="0" err="1"/>
              <a:t>Τάξις</a:t>
            </a:r>
            <a:r>
              <a:rPr lang="el-GR" b="1" dirty="0"/>
              <a:t>» του Π.Σ.Ε., </a:t>
            </a:r>
            <a:r>
              <a:rPr lang="el-GR" dirty="0"/>
              <a:t>δεν υιοθετήθηκε όμως ούτε η αναγνώριση ούτε η αποδοχή των κειμένων αυτών. Γι’ αυτό κατά πάγια τακτική και απόφαση των Συνοδικών Οργάνων των Ορθοδόξων Εκκλησιών καμία Ορθόδοξος Εκκλησία προσυπογράφει τέτοιου είδους κείμενα, ενώ η </a:t>
            </a:r>
            <a:r>
              <a:rPr lang="el-GR" dirty="0" err="1"/>
              <a:t>ακροτελευταία</a:t>
            </a:r>
            <a:r>
              <a:rPr lang="el-GR" dirty="0"/>
              <a:t> φράση της παραγράφου αυτής δηλώνει ότι «</a:t>
            </a:r>
            <a:r>
              <a:rPr lang="el-GR" i="1" dirty="0"/>
              <a:t>ἡ </a:t>
            </a:r>
            <a:r>
              <a:rPr lang="el-GR" i="1" dirty="0" err="1"/>
              <a:t>Ὀρθόδοξος</a:t>
            </a:r>
            <a:r>
              <a:rPr lang="el-GR" i="1" dirty="0"/>
              <a:t> </a:t>
            </a:r>
            <a:r>
              <a:rPr lang="el-GR" i="1" dirty="0" err="1"/>
              <a:t>Ἐκκλησία</a:t>
            </a:r>
            <a:r>
              <a:rPr lang="el-GR" i="1" dirty="0"/>
              <a:t> </a:t>
            </a:r>
            <a:r>
              <a:rPr lang="el-GR" i="1" dirty="0" err="1"/>
              <a:t>διατηρεῖ</a:t>
            </a:r>
            <a:r>
              <a:rPr lang="el-GR" i="1" dirty="0"/>
              <a:t> </a:t>
            </a:r>
            <a:r>
              <a:rPr lang="el-GR" i="1" dirty="0" err="1"/>
              <a:t>ἐπιφυλάξεις</a:t>
            </a:r>
            <a:r>
              <a:rPr lang="el-GR" i="1" dirty="0"/>
              <a:t> διὰ κεφαλαιώδη ζητήματα πίστεως και τάξεως</a:t>
            </a:r>
            <a:r>
              <a:rPr lang="el-GR" dirty="0"/>
              <a:t>».</a:t>
            </a:r>
          </a:p>
          <a:p>
            <a:pPr marL="0" indent="0">
              <a:buNone/>
            </a:pPr>
            <a:r>
              <a:rPr lang="el-GR" dirty="0"/>
              <a:t>ΙΑ) Η </a:t>
            </a:r>
            <a:r>
              <a:rPr lang="el-GR" b="1" dirty="0">
                <a:solidFill>
                  <a:srgbClr val="00B050"/>
                </a:solidFill>
              </a:rPr>
              <a:t>22</a:t>
            </a:r>
            <a:r>
              <a:rPr lang="el-GR" b="1" baseline="30000" dirty="0">
                <a:solidFill>
                  <a:srgbClr val="00B050"/>
                </a:solidFill>
              </a:rPr>
              <a:t>η</a:t>
            </a:r>
            <a:r>
              <a:rPr lang="el-GR" b="1" dirty="0">
                <a:solidFill>
                  <a:srgbClr val="00B050"/>
                </a:solidFill>
              </a:rPr>
              <a:t> &amp;</a:t>
            </a:r>
            <a:r>
              <a:rPr lang="el-GR" dirty="0"/>
              <a:t> εκφράζει κατά περιεχόμενο τον 6</a:t>
            </a:r>
            <a:r>
              <a:rPr lang="el-GR" baseline="30000" dirty="0"/>
              <a:t>ον</a:t>
            </a:r>
            <a:r>
              <a:rPr lang="el-GR" dirty="0"/>
              <a:t> κανόνα της Β΄ Οικουμενικής Συνόδου, σύμφωνα προς τον οποίο «</a:t>
            </a:r>
            <a:r>
              <a:rPr lang="el-GR" i="1" dirty="0" err="1"/>
              <a:t>αἱρετικοὺς</a:t>
            </a:r>
            <a:r>
              <a:rPr lang="el-GR" i="1" dirty="0"/>
              <a:t> δὲ </a:t>
            </a:r>
            <a:r>
              <a:rPr lang="el-GR" i="1" dirty="0" err="1"/>
              <a:t>λέγομεν</a:t>
            </a:r>
            <a:r>
              <a:rPr lang="el-GR" i="1" dirty="0"/>
              <a:t>, τοὺς τε πάλαι τῆς </a:t>
            </a:r>
            <a:r>
              <a:rPr lang="el-GR" i="1" dirty="0" err="1"/>
              <a:t>Ἐκκλησίας</a:t>
            </a:r>
            <a:r>
              <a:rPr lang="el-GR" i="1" dirty="0"/>
              <a:t> </a:t>
            </a:r>
            <a:r>
              <a:rPr lang="el-GR" i="1" dirty="0" err="1"/>
              <a:t>ἀποκηρυχθέντες</a:t>
            </a:r>
            <a:r>
              <a:rPr lang="el-GR" i="1" dirty="0"/>
              <a:t>, καὶ τοὺς </a:t>
            </a:r>
            <a:r>
              <a:rPr lang="el-GR" i="1" dirty="0" err="1"/>
              <a:t>μετὰ</a:t>
            </a:r>
            <a:r>
              <a:rPr lang="el-GR" i="1" dirty="0"/>
              <a:t> </a:t>
            </a:r>
            <a:r>
              <a:rPr lang="el-GR" i="1" dirty="0" err="1"/>
              <a:t>ταῦτα</a:t>
            </a:r>
            <a:r>
              <a:rPr lang="el-GR" i="1" dirty="0"/>
              <a:t> </a:t>
            </a:r>
            <a:r>
              <a:rPr lang="el-GR" i="1" dirty="0" err="1"/>
              <a:t>ὑφ</a:t>
            </a:r>
            <a:r>
              <a:rPr lang="el-GR" i="1" dirty="0"/>
              <a:t>’ </a:t>
            </a:r>
            <a:r>
              <a:rPr lang="el-GR" i="1" dirty="0" err="1"/>
              <a:t>ἡμῶν</a:t>
            </a:r>
            <a:r>
              <a:rPr lang="el-GR" i="1" dirty="0"/>
              <a:t> </a:t>
            </a:r>
            <a:r>
              <a:rPr lang="el-GR" i="1" dirty="0" err="1"/>
              <a:t>ἀναθεματισθέντας</a:t>
            </a:r>
            <a:r>
              <a:rPr lang="el-GR" dirty="0"/>
              <a:t>» και όχι την από ορισμένους μόνο κληρικούς ή λαϊκούς αυθαίρετη απόδοση του χαρακτηρισμού «</a:t>
            </a:r>
            <a:r>
              <a:rPr lang="el-GR" dirty="0" err="1"/>
              <a:t>αἱρετικοῦ</a:t>
            </a:r>
            <a:r>
              <a:rPr lang="el-GR" dirty="0"/>
              <a:t>» σε άλλους κληρικούς και ιδιαιτέρως επισκόπους. </a:t>
            </a:r>
          </a:p>
          <a:p>
            <a:pPr marL="0" indent="0">
              <a:buNone/>
            </a:pPr>
            <a:r>
              <a:rPr lang="el-GR" dirty="0"/>
              <a:t>Ο κανόνας αυτός στην αρχή του κειμένου, ορίζει ακριβώς τους λόγους για τους οποίους καταλήγει σ’ αυτή την τοποθέτηση: «</a:t>
            </a:r>
            <a:r>
              <a:rPr lang="el-GR" i="1" dirty="0" err="1"/>
              <a:t>ἐπειδὴ</a:t>
            </a:r>
            <a:r>
              <a:rPr lang="el-GR" i="1" dirty="0"/>
              <a:t> </a:t>
            </a:r>
            <a:r>
              <a:rPr lang="el-GR" i="1" dirty="0" err="1"/>
              <a:t>πολλοὶ</a:t>
            </a:r>
            <a:r>
              <a:rPr lang="el-GR" i="1" dirty="0"/>
              <a:t> τὴν </a:t>
            </a:r>
            <a:r>
              <a:rPr lang="el-GR" i="1" dirty="0" err="1"/>
              <a:t>ἐκκλησιαστικὴν</a:t>
            </a:r>
            <a:r>
              <a:rPr lang="el-GR" i="1" dirty="0"/>
              <a:t> </a:t>
            </a:r>
            <a:r>
              <a:rPr lang="el-GR" i="1" dirty="0" err="1"/>
              <a:t>εὐταξίαν</a:t>
            </a:r>
            <a:r>
              <a:rPr lang="el-GR" i="1" dirty="0"/>
              <a:t> </a:t>
            </a:r>
            <a:r>
              <a:rPr lang="el-GR" i="1" dirty="0" err="1"/>
              <a:t>συγχεῖν</a:t>
            </a:r>
            <a:r>
              <a:rPr lang="el-GR" i="1" dirty="0"/>
              <a:t> καὶ </a:t>
            </a:r>
            <a:r>
              <a:rPr lang="el-GR" i="1" dirty="0" err="1"/>
              <a:t>ἀνατρέπειν</a:t>
            </a:r>
            <a:r>
              <a:rPr lang="el-GR" i="1" dirty="0"/>
              <a:t> βουλόμενοι </a:t>
            </a:r>
            <a:r>
              <a:rPr lang="el-GR" i="1" dirty="0" err="1"/>
              <a:t>φιλέχθρως</a:t>
            </a:r>
            <a:r>
              <a:rPr lang="el-GR" i="1" dirty="0"/>
              <a:t> καὶ </a:t>
            </a:r>
            <a:r>
              <a:rPr lang="el-GR" i="1" dirty="0" err="1"/>
              <a:t>συκοφαντικῶς</a:t>
            </a:r>
            <a:r>
              <a:rPr lang="el-GR" i="1" dirty="0"/>
              <a:t> </a:t>
            </a:r>
            <a:r>
              <a:rPr lang="el-GR" i="1" dirty="0" err="1"/>
              <a:t>αἰτίας</a:t>
            </a:r>
            <a:r>
              <a:rPr lang="el-GR" i="1" dirty="0"/>
              <a:t> </a:t>
            </a:r>
            <a:r>
              <a:rPr lang="el-GR" i="1" dirty="0" err="1"/>
              <a:t>τινὰς</a:t>
            </a:r>
            <a:r>
              <a:rPr lang="el-GR" i="1" dirty="0"/>
              <a:t> κατὰ τῶν </a:t>
            </a:r>
            <a:r>
              <a:rPr lang="el-GR" i="1" dirty="0" err="1"/>
              <a:t>οἰκονομούντων</a:t>
            </a:r>
            <a:r>
              <a:rPr lang="el-GR" i="1" dirty="0"/>
              <a:t> τὰς </a:t>
            </a:r>
            <a:r>
              <a:rPr lang="el-GR" i="1" dirty="0" err="1"/>
              <a:t>Ἐκκλησίας</a:t>
            </a:r>
            <a:r>
              <a:rPr lang="el-GR" i="1" dirty="0"/>
              <a:t> </a:t>
            </a:r>
            <a:r>
              <a:rPr lang="el-GR" i="1" dirty="0" err="1"/>
              <a:t>ὀρθοδόξων</a:t>
            </a:r>
            <a:r>
              <a:rPr lang="el-GR" i="1" dirty="0"/>
              <a:t> </a:t>
            </a:r>
            <a:r>
              <a:rPr lang="el-GR" i="1" dirty="0" err="1"/>
              <a:t>ἐπισκόπων</a:t>
            </a:r>
            <a:r>
              <a:rPr lang="el-GR" i="1" dirty="0"/>
              <a:t> </a:t>
            </a:r>
            <a:r>
              <a:rPr lang="el-GR" i="1" dirty="0" err="1"/>
              <a:t>συμπλάσσουσιν</a:t>
            </a:r>
            <a:r>
              <a:rPr lang="el-GR" i="1" dirty="0"/>
              <a:t>, </a:t>
            </a:r>
            <a:r>
              <a:rPr lang="el-GR" i="1" dirty="0" err="1"/>
              <a:t>οὐδὲν</a:t>
            </a:r>
            <a:r>
              <a:rPr lang="el-GR" i="1" dirty="0"/>
              <a:t> </a:t>
            </a:r>
            <a:r>
              <a:rPr lang="el-GR" i="1" dirty="0" err="1"/>
              <a:t>ἕτρον</a:t>
            </a:r>
            <a:r>
              <a:rPr lang="el-GR" i="1" dirty="0"/>
              <a:t> ἤ </a:t>
            </a:r>
            <a:r>
              <a:rPr lang="el-GR" i="1" dirty="0" err="1"/>
              <a:t>χραίνειν</a:t>
            </a:r>
            <a:r>
              <a:rPr lang="el-GR" i="1" dirty="0"/>
              <a:t> τὰς τῶν </a:t>
            </a:r>
            <a:r>
              <a:rPr lang="el-GR" i="1" dirty="0" err="1"/>
              <a:t>ἱερέων</a:t>
            </a:r>
            <a:r>
              <a:rPr lang="el-GR" i="1" dirty="0"/>
              <a:t> </a:t>
            </a:r>
            <a:r>
              <a:rPr lang="el-GR" i="1" dirty="0" err="1"/>
              <a:t>ὑπολήψεις</a:t>
            </a:r>
            <a:r>
              <a:rPr lang="el-GR" i="1" dirty="0"/>
              <a:t>, καὶ </a:t>
            </a:r>
            <a:r>
              <a:rPr lang="el-GR" i="1" dirty="0" err="1"/>
              <a:t>ταραχὰς</a:t>
            </a:r>
            <a:r>
              <a:rPr lang="el-GR" i="1" dirty="0"/>
              <a:t> τῶν </a:t>
            </a:r>
            <a:r>
              <a:rPr lang="el-GR" i="1" dirty="0" err="1"/>
              <a:t>εἰρηνευομένων</a:t>
            </a:r>
            <a:r>
              <a:rPr lang="el-GR" i="1" dirty="0"/>
              <a:t> </a:t>
            </a:r>
            <a:r>
              <a:rPr lang="el-GR" i="1" dirty="0" err="1"/>
              <a:t>λαῶν</a:t>
            </a:r>
            <a:r>
              <a:rPr lang="el-GR" i="1" dirty="0"/>
              <a:t> </a:t>
            </a:r>
            <a:r>
              <a:rPr lang="el-GR" i="1" dirty="0" err="1"/>
              <a:t>κατασκευάζειν</a:t>
            </a:r>
            <a:r>
              <a:rPr lang="el-GR" i="1" dirty="0"/>
              <a:t> </a:t>
            </a:r>
            <a:r>
              <a:rPr lang="el-GR" i="1" dirty="0" err="1"/>
              <a:t>ἐπιχειροῦντες</a:t>
            </a:r>
            <a:r>
              <a:rPr lang="el-GR" i="1" dirty="0"/>
              <a:t>… μὴ </a:t>
            </a:r>
            <a:r>
              <a:rPr lang="el-GR" i="1" dirty="0" err="1"/>
              <a:t>ἀνεξετάστως</a:t>
            </a:r>
            <a:r>
              <a:rPr lang="el-GR" i="1" dirty="0"/>
              <a:t> </a:t>
            </a:r>
            <a:r>
              <a:rPr lang="el-GR" i="1" dirty="0" err="1"/>
              <a:t>προσίεσθαι</a:t>
            </a:r>
            <a:r>
              <a:rPr lang="el-GR" i="1" dirty="0"/>
              <a:t> τοὺς κατηγόρους, </a:t>
            </a:r>
            <a:r>
              <a:rPr lang="el-GR" i="1" dirty="0" err="1"/>
              <a:t>μηδὰ</a:t>
            </a:r>
            <a:r>
              <a:rPr lang="el-GR" i="1" dirty="0"/>
              <a:t> </a:t>
            </a:r>
            <a:r>
              <a:rPr lang="el-GR" i="1" dirty="0" err="1"/>
              <a:t>πᾶσιν</a:t>
            </a:r>
            <a:r>
              <a:rPr lang="el-GR" i="1" dirty="0"/>
              <a:t> </a:t>
            </a:r>
            <a:r>
              <a:rPr lang="el-GR" i="1" dirty="0" err="1"/>
              <a:t>ἐπιτρέπειν</a:t>
            </a:r>
            <a:r>
              <a:rPr lang="el-GR" i="1" dirty="0"/>
              <a:t> τὰς κατηγορίας </a:t>
            </a:r>
            <a:r>
              <a:rPr lang="el-GR" i="1" dirty="0" err="1"/>
              <a:t>ποιεῖσθαι</a:t>
            </a:r>
            <a:r>
              <a:rPr lang="el-GR" i="1" dirty="0"/>
              <a:t> κατὰ τῶν </a:t>
            </a:r>
            <a:r>
              <a:rPr lang="el-GR" i="1" dirty="0" err="1"/>
              <a:t>οἰκονομούντων</a:t>
            </a:r>
            <a:r>
              <a:rPr lang="el-GR" i="1" dirty="0"/>
              <a:t> τὰς </a:t>
            </a:r>
            <a:r>
              <a:rPr lang="el-GR" i="1" dirty="0" err="1"/>
              <a:t>Ἐκκλησίας</a:t>
            </a:r>
            <a:r>
              <a:rPr lang="el-GR" i="1" dirty="0"/>
              <a:t>, </a:t>
            </a:r>
            <a:r>
              <a:rPr lang="el-GR" i="1" dirty="0" err="1"/>
              <a:t>μηδὲ</a:t>
            </a:r>
            <a:r>
              <a:rPr lang="el-GR" i="1" dirty="0"/>
              <a:t> μὴ πάντας </a:t>
            </a:r>
            <a:r>
              <a:rPr lang="el-GR" i="1" dirty="0" err="1"/>
              <a:t>ἀποκλείειν</a:t>
            </a:r>
            <a:r>
              <a:rPr lang="el-GR" i="1" dirty="0"/>
              <a:t>… </a:t>
            </a:r>
            <a:r>
              <a:rPr lang="el-GR" i="1" dirty="0" err="1"/>
              <a:t>αἱρετικοὺς</a:t>
            </a:r>
            <a:r>
              <a:rPr lang="el-GR" i="1" dirty="0"/>
              <a:t> δὲ </a:t>
            </a:r>
            <a:r>
              <a:rPr lang="el-GR" i="1" dirty="0" err="1"/>
              <a:t>λέγομεν</a:t>
            </a:r>
            <a:r>
              <a:rPr lang="el-GR" i="1" dirty="0"/>
              <a:t>, τοὺς τε πάλαι τῆς </a:t>
            </a:r>
            <a:r>
              <a:rPr lang="el-GR" i="1" dirty="0" err="1"/>
              <a:t>Ἐκκλησίας</a:t>
            </a:r>
            <a:r>
              <a:rPr lang="el-GR" i="1" dirty="0"/>
              <a:t> </a:t>
            </a:r>
            <a:r>
              <a:rPr lang="el-GR" i="1" dirty="0" err="1"/>
              <a:t>ἀποκηρυχθέντες</a:t>
            </a:r>
            <a:r>
              <a:rPr lang="el-GR" i="1" dirty="0"/>
              <a:t>, καὶ τοὺς </a:t>
            </a:r>
            <a:r>
              <a:rPr lang="el-GR" i="1" dirty="0" err="1"/>
              <a:t>μετὰ</a:t>
            </a:r>
            <a:r>
              <a:rPr lang="el-GR" i="1" dirty="0"/>
              <a:t> </a:t>
            </a:r>
            <a:r>
              <a:rPr lang="el-GR" i="1" dirty="0" err="1"/>
              <a:t>ταῦτα</a:t>
            </a:r>
            <a:r>
              <a:rPr lang="el-GR" i="1" dirty="0"/>
              <a:t> </a:t>
            </a:r>
            <a:r>
              <a:rPr lang="el-GR" i="1" dirty="0" err="1"/>
              <a:t>ὑφ</a:t>
            </a:r>
            <a:r>
              <a:rPr lang="el-GR" i="1" dirty="0"/>
              <a:t>’ </a:t>
            </a:r>
            <a:r>
              <a:rPr lang="el-GR" i="1" dirty="0" err="1"/>
              <a:t>ἡμῶν</a:t>
            </a:r>
            <a:r>
              <a:rPr lang="el-GR" i="1" dirty="0"/>
              <a:t> </a:t>
            </a:r>
            <a:r>
              <a:rPr lang="el-GR" dirty="0"/>
              <a:t>(</a:t>
            </a:r>
            <a:r>
              <a:rPr lang="el-GR" dirty="0" err="1"/>
              <a:t>ἐνν</a:t>
            </a:r>
            <a:r>
              <a:rPr lang="el-GR" dirty="0"/>
              <a:t>. τῶν Πατέρων τῆς Β΄ </a:t>
            </a:r>
            <a:r>
              <a:rPr lang="el-GR" dirty="0" err="1"/>
              <a:t>Οἰκουμενικῆς</a:t>
            </a:r>
            <a:r>
              <a:rPr lang="el-GR" dirty="0"/>
              <a:t> Συνόδου) </a:t>
            </a:r>
            <a:r>
              <a:rPr lang="el-GR" i="1" dirty="0" err="1"/>
              <a:t>ἀναθεματισθέντας</a:t>
            </a:r>
            <a:r>
              <a:rPr lang="el-GR" i="1" dirty="0"/>
              <a:t>».</a:t>
            </a:r>
            <a:endParaRPr lang="el-GR" dirty="0"/>
          </a:p>
        </p:txBody>
      </p:sp>
    </p:spTree>
    <p:extLst>
      <p:ext uri="{BB962C8B-B14F-4D97-AF65-F5344CB8AC3E}">
        <p14:creationId xmlns:p14="http://schemas.microsoft.com/office/powerpoint/2010/main" val="596502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CF6AA3-2CE5-29AC-4812-058FF1852094}"/>
              </a:ext>
            </a:extLst>
          </p:cNvPr>
          <p:cNvSpPr>
            <a:spLocks noGrp="1"/>
          </p:cNvSpPr>
          <p:nvPr>
            <p:ph type="title"/>
          </p:nvPr>
        </p:nvSpPr>
        <p:spPr>
          <a:xfrm>
            <a:off x="0" y="18255"/>
            <a:ext cx="12192000" cy="795661"/>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3D05DA45-AA1B-7437-32B8-699932CD66AA}"/>
              </a:ext>
            </a:extLst>
          </p:cNvPr>
          <p:cNvSpPr>
            <a:spLocks noGrp="1"/>
          </p:cNvSpPr>
          <p:nvPr>
            <p:ph idx="1"/>
          </p:nvPr>
        </p:nvSpPr>
        <p:spPr>
          <a:xfrm>
            <a:off x="0" y="904126"/>
            <a:ext cx="12192000" cy="5953874"/>
          </a:xfrm>
        </p:spPr>
        <p:txBody>
          <a:bodyPr>
            <a:normAutofit fontScale="92500" lnSpcReduction="20000"/>
          </a:bodyPr>
          <a:lstStyle/>
          <a:p>
            <a:pPr marL="0" indent="0">
              <a:buNone/>
            </a:pPr>
            <a:r>
              <a:rPr lang="el-GR" dirty="0"/>
              <a:t>Η παρούσα &amp; υιοθετήθηκε από την </a:t>
            </a:r>
            <a:r>
              <a:rPr lang="el-GR" b="1" dirty="0">
                <a:solidFill>
                  <a:srgbClr val="FF0000"/>
                </a:solidFill>
              </a:rPr>
              <a:t>10</a:t>
            </a:r>
            <a:r>
              <a:rPr lang="el-GR" b="1" baseline="30000" dirty="0">
                <a:solidFill>
                  <a:srgbClr val="FF0000"/>
                </a:solidFill>
              </a:rPr>
              <a:t>η</a:t>
            </a:r>
            <a:r>
              <a:rPr lang="el-GR" b="1" dirty="0">
                <a:solidFill>
                  <a:srgbClr val="FF0000"/>
                </a:solidFill>
              </a:rPr>
              <a:t> &amp; του μηνύματος των Προκαθημένων των Ορθοδόξων Εκκλησιών του έτους 2000 </a:t>
            </a:r>
            <a:r>
              <a:rPr lang="el-GR" dirty="0"/>
              <a:t>και εκφράζει τη διαχρονική αρχή της ορθοδόξου </a:t>
            </a:r>
            <a:r>
              <a:rPr lang="el-GR" dirty="0" err="1"/>
              <a:t>εκκλησιολογίας</a:t>
            </a:r>
            <a:r>
              <a:rPr lang="el-GR" dirty="0"/>
              <a:t>, ότι </a:t>
            </a:r>
            <a:r>
              <a:rPr lang="el-GR" b="1" dirty="0"/>
              <a:t>άνευ συνοδικής αποφάσεως η διάκριση μεταξύ Ορθοδοξίας και αιρέσεως δεν τυγχάνει εφικτή και αποδεκτή</a:t>
            </a:r>
            <a:r>
              <a:rPr lang="el-GR" dirty="0"/>
              <a:t>.</a:t>
            </a:r>
          </a:p>
          <a:p>
            <a:pPr marL="0" indent="0">
              <a:buNone/>
            </a:pPr>
            <a:r>
              <a:rPr lang="el-GR" dirty="0"/>
              <a:t>Συνεπώς, η </a:t>
            </a:r>
            <a:r>
              <a:rPr lang="el-GR" i="1" dirty="0"/>
              <a:t>22</a:t>
            </a:r>
            <a:r>
              <a:rPr lang="el-GR" i="1" baseline="30000" dirty="0"/>
              <a:t>η</a:t>
            </a:r>
            <a:r>
              <a:rPr lang="el-GR" i="1" dirty="0"/>
              <a:t> &amp; </a:t>
            </a:r>
            <a:r>
              <a:rPr lang="el-GR" dirty="0"/>
              <a:t>δεν έχει καμία σχέση με την έκφραση της «</a:t>
            </a:r>
            <a:r>
              <a:rPr lang="el-GR" i="1" dirty="0"/>
              <a:t>ἐκκλησιαστικῆς συνειδήσεως</a:t>
            </a:r>
            <a:r>
              <a:rPr lang="el-GR" dirty="0"/>
              <a:t>» ούτε με την έννοια του αλάθητου μέσα στην Εκκλησία. Περιγράφει συγκεκριμένα την αρμοδιότητα της Συνόδου: </a:t>
            </a:r>
          </a:p>
          <a:p>
            <a:pPr lvl="1">
              <a:buFont typeface="Wingdings" panose="05000000000000000000" pitchFamily="2" charset="2"/>
              <a:buChar char="v"/>
            </a:pPr>
            <a:r>
              <a:rPr lang="el-GR" dirty="0"/>
              <a:t>ως της μόνης και αποκλειστικώς αρμόδιας για την καταδίκη των αιρέσεων και τον χαρακτηρισμό προσώπων ή ομάδων ως αιρετικών, </a:t>
            </a:r>
          </a:p>
          <a:p>
            <a:pPr lvl="1">
              <a:buFont typeface="Wingdings" panose="05000000000000000000" pitchFamily="2" charset="2"/>
              <a:buChar char="v"/>
            </a:pPr>
            <a:r>
              <a:rPr lang="el-GR" dirty="0"/>
              <a:t>ως και του μόνου οργάνου διατηρήσεως, διασφαλίσεως και διακηρύξεως της γνήσιας ορθοδόξου πίστεως. </a:t>
            </a:r>
          </a:p>
          <a:p>
            <a:pPr marL="0" indent="0">
              <a:buNone/>
            </a:pPr>
            <a:r>
              <a:rPr lang="el-GR" dirty="0"/>
              <a:t>Σ’ αυτό το πνεύμα: </a:t>
            </a:r>
          </a:p>
          <a:p>
            <a:pPr lvl="1">
              <a:buFont typeface="Wingdings" panose="05000000000000000000" pitchFamily="2" charset="2"/>
              <a:buChar char="v"/>
            </a:pPr>
            <a:r>
              <a:rPr lang="el-GR" dirty="0"/>
              <a:t>οι μεν δύο κανόνες της </a:t>
            </a:r>
            <a:r>
              <a:rPr lang="el-GR" dirty="0" err="1"/>
              <a:t>Στ</a:t>
            </a:r>
            <a:r>
              <a:rPr lang="el-GR" dirty="0"/>
              <a:t>΄ Οικουμενικής Συνόδου (64</a:t>
            </a:r>
            <a:r>
              <a:rPr lang="el-GR" baseline="30000" dirty="0"/>
              <a:t>ος</a:t>
            </a:r>
            <a:r>
              <a:rPr lang="el-GR" dirty="0"/>
              <a:t> και 19</a:t>
            </a:r>
            <a:r>
              <a:rPr lang="el-GR" baseline="30000" dirty="0"/>
              <a:t>ος</a:t>
            </a:r>
            <a:r>
              <a:rPr lang="el-GR" dirty="0"/>
              <a:t> ) επιτρέπουν μόνο στους επισκόπους να διδάσκουν και να κρίνουν δογματικά ζητήματα, </a:t>
            </a:r>
          </a:p>
          <a:p>
            <a:pPr lvl="1">
              <a:buFont typeface="Wingdings" panose="05000000000000000000" pitchFamily="2" charset="2"/>
              <a:buChar char="v"/>
            </a:pPr>
            <a:r>
              <a:rPr lang="el-GR" dirty="0"/>
              <a:t>οι δε δύο κανόνες της </a:t>
            </a:r>
            <a:r>
              <a:rPr lang="el-GR" dirty="0" err="1"/>
              <a:t>Πρωτοδευτέρας</a:t>
            </a:r>
            <a:r>
              <a:rPr lang="el-GR" dirty="0"/>
              <a:t> (14</a:t>
            </a:r>
            <a:r>
              <a:rPr lang="el-GR" baseline="30000" dirty="0"/>
              <a:t>ος</a:t>
            </a:r>
            <a:r>
              <a:rPr lang="el-GR" dirty="0"/>
              <a:t> και 15</a:t>
            </a:r>
            <a:r>
              <a:rPr lang="el-GR" baseline="30000" dirty="0"/>
              <a:t>ος</a:t>
            </a:r>
            <a:r>
              <a:rPr lang="el-GR" dirty="0"/>
              <a:t> ) οριοθετούν το σχίσμα ως προς την έννοια και το περιεχόμενο της εκκλησιαστικής κανονικότητας. </a:t>
            </a:r>
          </a:p>
          <a:p>
            <a:pPr marL="0" indent="0">
              <a:buNone/>
            </a:pPr>
            <a:r>
              <a:rPr lang="el-GR" dirty="0"/>
              <a:t>ΙΒ) Τέλος η </a:t>
            </a:r>
            <a:r>
              <a:rPr lang="el-GR" b="1" dirty="0">
                <a:solidFill>
                  <a:srgbClr val="00B050"/>
                </a:solidFill>
              </a:rPr>
              <a:t>23</a:t>
            </a:r>
            <a:r>
              <a:rPr lang="el-GR" b="1" baseline="30000" dirty="0">
                <a:solidFill>
                  <a:srgbClr val="00B050"/>
                </a:solidFill>
              </a:rPr>
              <a:t>η</a:t>
            </a:r>
            <a:r>
              <a:rPr lang="el-GR" b="1" dirty="0">
                <a:solidFill>
                  <a:srgbClr val="00B050"/>
                </a:solidFill>
              </a:rPr>
              <a:t> &amp;</a:t>
            </a:r>
            <a:r>
              <a:rPr lang="el-GR" dirty="0"/>
              <a:t> </a:t>
            </a:r>
            <a:r>
              <a:rPr lang="el-GR" b="1" dirty="0">
                <a:solidFill>
                  <a:srgbClr val="FF0000"/>
                </a:solidFill>
              </a:rPr>
              <a:t>αποκλείει κάθε τάση αναγνωρίσεως ή αποδοχής «</a:t>
            </a:r>
            <a:r>
              <a:rPr lang="el-GR" b="1" i="1" dirty="0">
                <a:solidFill>
                  <a:srgbClr val="FF0000"/>
                </a:solidFill>
              </a:rPr>
              <a:t>πράξεως </a:t>
            </a:r>
            <a:r>
              <a:rPr lang="el-GR" b="1" i="1" dirty="0" err="1">
                <a:solidFill>
                  <a:srgbClr val="FF0000"/>
                </a:solidFill>
              </a:rPr>
              <a:t>προσηλυτισμοῦ</a:t>
            </a:r>
            <a:r>
              <a:rPr lang="el-GR" b="1" i="1" dirty="0">
                <a:solidFill>
                  <a:srgbClr val="FF0000"/>
                </a:solidFill>
              </a:rPr>
              <a:t> ἤ </a:t>
            </a:r>
            <a:r>
              <a:rPr lang="el-GR" b="1" i="1" dirty="0" err="1">
                <a:solidFill>
                  <a:srgbClr val="FF0000"/>
                </a:solidFill>
              </a:rPr>
              <a:t>ἄλλης</a:t>
            </a:r>
            <a:r>
              <a:rPr lang="el-GR" b="1" i="1" dirty="0">
                <a:solidFill>
                  <a:srgbClr val="FF0000"/>
                </a:solidFill>
              </a:rPr>
              <a:t> </a:t>
            </a:r>
            <a:r>
              <a:rPr lang="el-GR" b="1" i="1" dirty="0" err="1">
                <a:solidFill>
                  <a:srgbClr val="FF0000"/>
                </a:solidFill>
              </a:rPr>
              <a:t>προκλητικῆς</a:t>
            </a:r>
            <a:r>
              <a:rPr lang="el-GR" b="1" i="1" dirty="0">
                <a:solidFill>
                  <a:srgbClr val="FF0000"/>
                </a:solidFill>
              </a:rPr>
              <a:t> ἐνεργείας </a:t>
            </a:r>
            <a:r>
              <a:rPr lang="el-GR" b="1" i="1" dirty="0" err="1">
                <a:solidFill>
                  <a:srgbClr val="FF0000"/>
                </a:solidFill>
              </a:rPr>
              <a:t>ὁμολογιακοῦ</a:t>
            </a:r>
            <a:r>
              <a:rPr lang="el-GR" b="1" i="1" dirty="0">
                <a:solidFill>
                  <a:srgbClr val="FF0000"/>
                </a:solidFill>
              </a:rPr>
              <a:t> </a:t>
            </a:r>
            <a:r>
              <a:rPr lang="el-GR" b="1" i="1" dirty="0" err="1">
                <a:solidFill>
                  <a:srgbClr val="FF0000"/>
                </a:solidFill>
              </a:rPr>
              <a:t>ἀνταγωνισμοῦ</a:t>
            </a:r>
            <a:r>
              <a:rPr lang="el-GR" dirty="0"/>
              <a:t>», κυρίως δε ό,τι εκφράζεται δια της έννοιας και του φαινομένου της «</a:t>
            </a:r>
            <a:r>
              <a:rPr lang="el-GR" i="1" dirty="0" err="1"/>
              <a:t>οὐνίας</a:t>
            </a:r>
            <a:r>
              <a:rPr lang="el-GR" dirty="0"/>
              <a:t>».</a:t>
            </a:r>
          </a:p>
        </p:txBody>
      </p:sp>
    </p:spTree>
    <p:extLst>
      <p:ext uri="{BB962C8B-B14F-4D97-AF65-F5344CB8AC3E}">
        <p14:creationId xmlns:p14="http://schemas.microsoft.com/office/powerpoint/2010/main" val="3807897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A296A4-AEA7-1E29-A6E7-55BA050ED06C}"/>
              </a:ext>
            </a:extLst>
          </p:cNvPr>
          <p:cNvSpPr>
            <a:spLocks noGrp="1"/>
          </p:cNvSpPr>
          <p:nvPr>
            <p:ph type="title"/>
          </p:nvPr>
        </p:nvSpPr>
        <p:spPr>
          <a:xfrm>
            <a:off x="0" y="18256"/>
            <a:ext cx="12192000" cy="855952"/>
          </a:xfrm>
        </p:spPr>
        <p:txBody>
          <a:bodyPr>
            <a:normAutofit fontScale="90000"/>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4B6EFE45-8A8B-64EA-4887-2B0F318A64B8}"/>
              </a:ext>
            </a:extLst>
          </p:cNvPr>
          <p:cNvSpPr>
            <a:spLocks noGrp="1"/>
          </p:cNvSpPr>
          <p:nvPr>
            <p:ph idx="1"/>
          </p:nvPr>
        </p:nvSpPr>
        <p:spPr>
          <a:xfrm>
            <a:off x="0" y="874208"/>
            <a:ext cx="12192000" cy="5965536"/>
          </a:xfrm>
        </p:spPr>
        <p:txBody>
          <a:bodyPr>
            <a:normAutofit fontScale="85000" lnSpcReduction="20000"/>
          </a:bodyPr>
          <a:lstStyle/>
          <a:p>
            <a:pPr marL="0" indent="0">
              <a:buNone/>
            </a:pPr>
            <a:r>
              <a:rPr lang="el-GR" sz="3600" b="1" dirty="0">
                <a:solidFill>
                  <a:srgbClr val="FF0000"/>
                </a:solidFill>
              </a:rPr>
              <a:t>3</a:t>
            </a:r>
            <a:r>
              <a:rPr lang="el-GR" sz="3600" b="1" baseline="30000" dirty="0">
                <a:solidFill>
                  <a:srgbClr val="FF0000"/>
                </a:solidFill>
              </a:rPr>
              <a:t>ον</a:t>
            </a:r>
            <a:r>
              <a:rPr lang="el-GR" sz="3600" b="1" dirty="0">
                <a:solidFill>
                  <a:srgbClr val="FF0000"/>
                </a:solidFill>
              </a:rPr>
              <a:t>. </a:t>
            </a:r>
            <a:r>
              <a:rPr lang="el-GR" dirty="0"/>
              <a:t>Για την Ορθόδοξο Εκκλησία </a:t>
            </a:r>
            <a:r>
              <a:rPr lang="el-GR" b="1" dirty="0">
                <a:solidFill>
                  <a:srgbClr val="FF0000"/>
                </a:solidFill>
              </a:rPr>
              <a:t>ο διάλογος </a:t>
            </a:r>
            <a:r>
              <a:rPr lang="el-GR" dirty="0"/>
              <a:t>υπήρξε πάντοτε και παραμένει ουσιαστικό και αναπαλλοτρίωτο μέσο: </a:t>
            </a:r>
          </a:p>
          <a:p>
            <a:pPr lvl="1">
              <a:buFont typeface="Wingdings" panose="05000000000000000000" pitchFamily="2" charset="2"/>
              <a:buChar char="v"/>
            </a:pPr>
            <a:r>
              <a:rPr lang="el-GR" dirty="0"/>
              <a:t>τόσο για την </a:t>
            </a:r>
            <a:r>
              <a:rPr lang="el-GR" dirty="0" err="1"/>
              <a:t>σωτηριολογική</a:t>
            </a:r>
            <a:r>
              <a:rPr lang="el-GR" dirty="0"/>
              <a:t> της αποστολή, για την τελική επιστροφή των σχισματικών και αιρετικών στους κόλπους της, </a:t>
            </a:r>
          </a:p>
          <a:p>
            <a:pPr lvl="1">
              <a:buFont typeface="Wingdings" panose="05000000000000000000" pitchFamily="2" charset="2"/>
              <a:buChar char="v"/>
            </a:pPr>
            <a:r>
              <a:rPr lang="el-GR" dirty="0"/>
              <a:t>όσο και για την ποιμαντική ευθύνη της, καθώς ακραδάντως ομολογεί και κηρύττει ότι σύμφωνα με την αυτοσυνειδησία της:  </a:t>
            </a:r>
          </a:p>
          <a:p>
            <a:pPr lvl="2">
              <a:buFont typeface="Wingdings" panose="05000000000000000000" pitchFamily="2" charset="2"/>
              <a:buChar char="v"/>
            </a:pPr>
            <a:r>
              <a:rPr lang="el-GR" dirty="0"/>
              <a:t>αποτελεί την αυθεντική συνέχεια της Μίας, Αγίας, Καθολικής και Αποστολικής Εκκλησίας και </a:t>
            </a:r>
          </a:p>
          <a:p>
            <a:pPr lvl="2">
              <a:buFont typeface="Wingdings" panose="05000000000000000000" pitchFamily="2" charset="2"/>
              <a:buChar char="v"/>
            </a:pPr>
            <a:r>
              <a:rPr lang="el-GR" dirty="0"/>
              <a:t>την κιβωτό σωτηρίας για τους εγγύς και τους μακράν.</a:t>
            </a:r>
          </a:p>
          <a:p>
            <a:pPr marL="0" indent="0">
              <a:buNone/>
            </a:pPr>
            <a:r>
              <a:rPr lang="el-GR" dirty="0"/>
              <a:t>Η έκφραση αυτή της εκκλησιολογικής αυτοσυνειδησίας ως ουσιαστικού κριτηρίου για κάθε Διάλογο προσδιορίζει και τα </a:t>
            </a:r>
            <a:r>
              <a:rPr lang="el-GR" b="1" dirty="0">
                <a:solidFill>
                  <a:srgbClr val="FF0000"/>
                </a:solidFill>
              </a:rPr>
              <a:t>όρια της θεολογικής ευθύνης</a:t>
            </a:r>
            <a:r>
              <a:rPr lang="el-GR" dirty="0"/>
              <a:t>: </a:t>
            </a:r>
          </a:p>
          <a:p>
            <a:pPr lvl="1">
              <a:buFont typeface="Wingdings" panose="05000000000000000000" pitchFamily="2" charset="2"/>
              <a:buChar char="v"/>
            </a:pPr>
            <a:r>
              <a:rPr lang="el-GR" dirty="0"/>
              <a:t>αφενός των οριζόμενων από των κατά τόπους Ορθοδόξων Εκκλησιών ως Μελών των Μεικτών Θεολογικών Επιτροπών ή και των πολυμερών Θεολογικών Διαλόγων στο πλαίσιο της σύγχρονης Οικουμενικής Κίνησης, </a:t>
            </a:r>
          </a:p>
          <a:p>
            <a:pPr lvl="1">
              <a:buFont typeface="Wingdings" panose="05000000000000000000" pitchFamily="2" charset="2"/>
              <a:buChar char="v"/>
            </a:pPr>
            <a:r>
              <a:rPr lang="el-GR" dirty="0"/>
              <a:t>αφετέρου της οφειλόμενης μέριμνας των κατά τόπους Ορθοδόξων Εκκλησιών για την παρακολούθηση και αξιολόγηση των προειρημένων Διαλόγων, και μάλιστα με ιδιαίτερη κριτική διάθεση, όχι μόνο στο επίπεδο των αρμόδιων συνοδικών οργάνων κάθε τοπικής Εκκλησίας, αλλά και των </a:t>
            </a:r>
            <a:r>
              <a:rPr lang="el-GR" dirty="0" err="1"/>
              <a:t>πανορθοδόξων</a:t>
            </a:r>
            <a:r>
              <a:rPr lang="el-GR" dirty="0"/>
              <a:t> Διασκέψεων.</a:t>
            </a:r>
          </a:p>
          <a:p>
            <a:pPr marL="0" indent="0">
              <a:buNone/>
            </a:pPr>
            <a:r>
              <a:rPr lang="el-GR" dirty="0"/>
              <a:t>Γι’ αυτό και το θέμα των πολυμερών και διμερών Θεολογικών Διαλόγων εντάχθηκε στο </a:t>
            </a:r>
            <a:r>
              <a:rPr lang="el-GR" b="1" dirty="0"/>
              <a:t>θεματολόγιο </a:t>
            </a:r>
            <a:r>
              <a:rPr lang="el-GR" dirty="0"/>
              <a:t>της Αγίας και Μεγάλης Συνόδου της Ορθοδόξου Εκκλησίας και περιεγράφηκε </a:t>
            </a:r>
            <a:r>
              <a:rPr lang="el-GR" dirty="0" err="1"/>
              <a:t>εκκλησιολογικώς</a:t>
            </a:r>
            <a:r>
              <a:rPr lang="el-GR" dirty="0"/>
              <a:t> με το παρόν κείμενο και μάλιστα με τον τίτλο «Σχέσεις τῆς Ὀρθοδόξου </a:t>
            </a:r>
            <a:r>
              <a:rPr lang="el-GR" dirty="0" err="1"/>
              <a:t>Ἐκκλησίας</a:t>
            </a:r>
            <a:r>
              <a:rPr lang="el-GR" dirty="0"/>
              <a:t> πρὸς τὸν </a:t>
            </a:r>
            <a:r>
              <a:rPr lang="el-GR" dirty="0" err="1"/>
              <a:t>λοιπὸν</a:t>
            </a:r>
            <a:r>
              <a:rPr lang="el-GR" dirty="0"/>
              <a:t> </a:t>
            </a:r>
            <a:r>
              <a:rPr lang="el-GR" dirty="0" err="1"/>
              <a:t>χριστιανικὸν</a:t>
            </a:r>
            <a:r>
              <a:rPr lang="el-GR" dirty="0"/>
              <a:t> </a:t>
            </a:r>
            <a:r>
              <a:rPr lang="el-GR" dirty="0" err="1"/>
              <a:t>κόσμον</a:t>
            </a:r>
            <a:r>
              <a:rPr lang="el-GR" dirty="0"/>
              <a:t>».</a:t>
            </a:r>
          </a:p>
        </p:txBody>
      </p:sp>
    </p:spTree>
    <p:extLst>
      <p:ext uri="{BB962C8B-B14F-4D97-AF65-F5344CB8AC3E}">
        <p14:creationId xmlns:p14="http://schemas.microsoft.com/office/powerpoint/2010/main" val="2614800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0DEBD4-2F19-6C83-744B-4585817FF306}"/>
              </a:ext>
            </a:extLst>
          </p:cNvPr>
          <p:cNvSpPr>
            <a:spLocks noGrp="1"/>
          </p:cNvSpPr>
          <p:nvPr>
            <p:ph type="title"/>
          </p:nvPr>
        </p:nvSpPr>
        <p:spPr>
          <a:xfrm>
            <a:off x="0" y="18255"/>
            <a:ext cx="12192000" cy="524671"/>
          </a:xfrm>
        </p:spPr>
        <p:txBody>
          <a:bodyPr>
            <a:normAutofit fontScale="90000"/>
          </a:bodyPr>
          <a:lstStyle/>
          <a:p>
            <a:pPr algn="ctr"/>
            <a:r>
              <a:rPr lang="el-GR" sz="2700" b="1" dirty="0"/>
              <a:t>Εκκλησιολογική θεώρηση του κειμένου </a:t>
            </a:r>
            <a:br>
              <a:rPr lang="el-GR" sz="2700" b="1" dirty="0"/>
            </a:br>
            <a:r>
              <a:rPr lang="el-GR" sz="2700" b="1" dirty="0"/>
              <a:t>«Σχέσεις τῆς Ὀρθοδόξου </a:t>
            </a:r>
            <a:r>
              <a:rPr lang="el-GR" sz="2700" b="1" dirty="0" err="1"/>
              <a:t>Ἐκκλησίας</a:t>
            </a:r>
            <a:r>
              <a:rPr lang="el-GR" sz="2700" b="1" dirty="0"/>
              <a:t> πρὸς τὸν </a:t>
            </a:r>
            <a:r>
              <a:rPr lang="el-GR" sz="2700" b="1" dirty="0" err="1"/>
              <a:t>λοιπὸν</a:t>
            </a:r>
            <a:r>
              <a:rPr lang="el-GR" sz="2700" b="1" dirty="0"/>
              <a:t> </a:t>
            </a:r>
            <a:r>
              <a:rPr lang="el-GR" sz="2700" b="1" dirty="0" err="1"/>
              <a:t>χριστιανικὸν</a:t>
            </a:r>
            <a:r>
              <a:rPr lang="el-GR" sz="2700" b="1" dirty="0"/>
              <a:t> </a:t>
            </a:r>
            <a:r>
              <a:rPr lang="el-GR" sz="27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B01DA2FB-5114-C5FC-13A7-7D6ADFEBC48C}"/>
              </a:ext>
            </a:extLst>
          </p:cNvPr>
          <p:cNvSpPr>
            <a:spLocks noGrp="1"/>
          </p:cNvSpPr>
          <p:nvPr>
            <p:ph idx="1"/>
          </p:nvPr>
        </p:nvSpPr>
        <p:spPr>
          <a:xfrm>
            <a:off x="0" y="542926"/>
            <a:ext cx="12192000" cy="6296819"/>
          </a:xfrm>
        </p:spPr>
        <p:txBody>
          <a:bodyPr>
            <a:normAutofit fontScale="92500" lnSpcReduction="20000"/>
          </a:bodyPr>
          <a:lstStyle/>
          <a:p>
            <a:pPr marL="0" indent="0">
              <a:buNone/>
            </a:pPr>
            <a:r>
              <a:rPr lang="el-GR" dirty="0"/>
              <a:t>Η </a:t>
            </a:r>
            <a:r>
              <a:rPr lang="el-GR" b="1" dirty="0">
                <a:solidFill>
                  <a:srgbClr val="FF0000"/>
                </a:solidFill>
              </a:rPr>
              <a:t>Ορθοδοξία</a:t>
            </a:r>
            <a:r>
              <a:rPr lang="el-GR" dirty="0"/>
              <a:t>, ως ιδιότητα της Εκκλησίας: </a:t>
            </a:r>
          </a:p>
          <a:p>
            <a:pPr lvl="1">
              <a:buFont typeface="Wingdings" panose="05000000000000000000" pitchFamily="2" charset="2"/>
              <a:buChar char="v"/>
            </a:pPr>
            <a:r>
              <a:rPr lang="el-GR" dirty="0"/>
              <a:t>δεν είναι υπόθεση μεμονωμένων ατόμων ούτε τοποθετείται εκτός ή υπεράνω της Εκκλησίας ως ρυθμιστικός κανόνας της ζωής και της σκέψης της, αλλά </a:t>
            </a:r>
          </a:p>
          <a:p>
            <a:pPr lvl="1">
              <a:buFont typeface="Wingdings" panose="05000000000000000000" pitchFamily="2" charset="2"/>
              <a:buChar char="v"/>
            </a:pPr>
            <a:r>
              <a:rPr lang="el-GR" dirty="0"/>
              <a:t>αποτελεί </a:t>
            </a:r>
            <a:r>
              <a:rPr lang="el-GR" b="1" dirty="0">
                <a:solidFill>
                  <a:srgbClr val="FF0000"/>
                </a:solidFill>
              </a:rPr>
              <a:t>στοιχείο της ταυτότητάς της</a:t>
            </a:r>
            <a:r>
              <a:rPr lang="el-GR" dirty="0"/>
              <a:t>, γι’  αυτό και βιώνεται αποκλειστικώς και μόνο σε κοινωνία με την Εκκλησία, και όχι ιδεολογικώς ή απλώς </a:t>
            </a:r>
            <a:r>
              <a:rPr lang="el-GR" dirty="0" err="1"/>
              <a:t>ομολογιακώς</a:t>
            </a:r>
            <a:r>
              <a:rPr lang="el-GR" dirty="0"/>
              <a:t>. Διαφορετικά, εμφωλεύει ο κίνδυνος αταξίας και σχισμάτων εντός της ίδιας της Εκκλησίας, γεγονότα που τραυματίζουν θανάσιμα την ενότητά της.</a:t>
            </a:r>
          </a:p>
          <a:p>
            <a:pPr marL="0" indent="0">
              <a:buNone/>
            </a:pPr>
            <a:r>
              <a:rPr lang="el-GR" dirty="0"/>
              <a:t>Λόγω αυτής της αυτοσυνειδησίας, η Ορθόδοξος Εκκλησία ταυτίζεται με τη Μία, Αγία, Καθολική και Αποστολική Εκκλησία, όχι με μία έννοια ομολογιακής αποκλειστικότητας ή ιδεολογικής ομαδοποιήσεως, όπως συμβαίνει σε άλλες Κοινότητες ή Ομολογίες.</a:t>
            </a:r>
          </a:p>
          <a:p>
            <a:pPr marL="0" indent="0">
              <a:buNone/>
            </a:pPr>
            <a:r>
              <a:rPr lang="el-GR" dirty="0"/>
              <a:t>Με βάση αυτή την εκκλησιολογική αρχή </a:t>
            </a:r>
            <a:r>
              <a:rPr lang="el-GR" b="1" dirty="0">
                <a:solidFill>
                  <a:srgbClr val="FF0000"/>
                </a:solidFill>
              </a:rPr>
              <a:t>οι συμμετέχοντες </a:t>
            </a:r>
            <a:r>
              <a:rPr lang="el-GR" dirty="0"/>
              <a:t>εξ ονόματος των κατά τόπους Ορθοδόξων Εκκλησιών στους διμερείς Θεολογικούς Διαλόγους και στην Οικουμενική Κίνηση, είτε κληρικοί είτε λαϊκοί, </a:t>
            </a:r>
            <a:r>
              <a:rPr lang="el-GR" b="1" dirty="0">
                <a:solidFill>
                  <a:srgbClr val="FF0000"/>
                </a:solidFill>
              </a:rPr>
              <a:t>οφείλουν να ενεργούν όχι ως μεμονωμένα πρόσωπα, αλλά κατ’ εντολή των Εκκλησιών τους</a:t>
            </a:r>
            <a:r>
              <a:rPr lang="el-GR" dirty="0"/>
              <a:t>, εκφράζοντας το εκκλησιαστικό περιεχόμενο της διδασκαλίας και όχι το ατομικό τους φρόνημα.</a:t>
            </a:r>
          </a:p>
          <a:p>
            <a:pPr marL="0" indent="0">
              <a:buNone/>
            </a:pPr>
            <a:r>
              <a:rPr lang="el-GR" dirty="0"/>
              <a:t>Μάλιστα, </a:t>
            </a:r>
            <a:r>
              <a:rPr lang="el-GR" b="1" dirty="0">
                <a:solidFill>
                  <a:srgbClr val="FF0000"/>
                </a:solidFill>
              </a:rPr>
              <a:t>το εκκλησιαστικό φρόνημα </a:t>
            </a:r>
            <a:r>
              <a:rPr lang="el-GR" dirty="0"/>
              <a:t>εκφράστηκε και εκφράζεται από τις </a:t>
            </a:r>
            <a:r>
              <a:rPr lang="el-GR" b="1" dirty="0" err="1">
                <a:solidFill>
                  <a:srgbClr val="FF0000"/>
                </a:solidFill>
              </a:rPr>
              <a:t>πανορθόδοξες</a:t>
            </a:r>
            <a:r>
              <a:rPr lang="el-GR" b="1" dirty="0">
                <a:solidFill>
                  <a:srgbClr val="FF0000"/>
                </a:solidFill>
              </a:rPr>
              <a:t> αποφάσεις</a:t>
            </a:r>
            <a:r>
              <a:rPr lang="el-GR" dirty="0"/>
              <a:t> ως προς τη συμμετοχή στους διμερείς Θεολογικούς Διαλόγους και την Οικουμενική Κίνηση. Γι’ αυτό και ενημερώνουν τις Συνόδους των κατά τόπους Ορθοδόξων Εκκλησιών και υποβάλλουν σ’ αυτές προς έγκριση τα «Κοινά Κείμενα», τα οποία συντάσσονται και γίνονται αποδεκτά από τις Μεικτές Θεολογικές Επιτροπές.</a:t>
            </a:r>
          </a:p>
        </p:txBody>
      </p:sp>
    </p:spTree>
    <p:extLst>
      <p:ext uri="{BB962C8B-B14F-4D97-AF65-F5344CB8AC3E}">
        <p14:creationId xmlns:p14="http://schemas.microsoft.com/office/powerpoint/2010/main" val="1760673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1D4985-06A3-3B6A-8D27-9482F09CAABB}"/>
              </a:ext>
            </a:extLst>
          </p:cNvPr>
          <p:cNvSpPr>
            <a:spLocks noGrp="1"/>
          </p:cNvSpPr>
          <p:nvPr>
            <p:ph type="title"/>
          </p:nvPr>
        </p:nvSpPr>
        <p:spPr>
          <a:xfrm>
            <a:off x="0" y="18256"/>
            <a:ext cx="12192000" cy="936338"/>
          </a:xfrm>
        </p:spPr>
        <p:txBody>
          <a:bodyPr>
            <a:noAutofit/>
          </a:bodyPr>
          <a:lstStyle/>
          <a:p>
            <a:pPr algn="ctr"/>
            <a:r>
              <a:rPr lang="el-GR" sz="2800" b="1" dirty="0"/>
              <a:t>Εκκλησιολογική θεώρηση του κειμένου </a:t>
            </a:r>
            <a:br>
              <a:rPr lang="el-GR" sz="2800" b="1" dirty="0"/>
            </a:br>
            <a:r>
              <a:rPr lang="el-GR" sz="2800" b="1" dirty="0"/>
              <a:t>«Σχέσεις τῆς Ὀρθοδόξου </a:t>
            </a:r>
            <a:r>
              <a:rPr lang="el-GR" sz="2800" b="1" dirty="0" err="1"/>
              <a:t>Ἐκκλησίας</a:t>
            </a:r>
            <a:r>
              <a:rPr lang="el-GR" sz="2800" b="1" dirty="0"/>
              <a:t> πρὸς τὸν </a:t>
            </a:r>
            <a:r>
              <a:rPr lang="el-GR" sz="2800" b="1" dirty="0" err="1"/>
              <a:t>λοιπὸν</a:t>
            </a:r>
            <a:r>
              <a:rPr lang="el-GR" sz="2800" b="1" dirty="0"/>
              <a:t> </a:t>
            </a:r>
            <a:r>
              <a:rPr lang="el-GR" sz="2800" b="1" dirty="0" err="1"/>
              <a:t>χριστιανικὸν</a:t>
            </a:r>
            <a:r>
              <a:rPr lang="el-GR" sz="2800" b="1" dirty="0"/>
              <a:t> </a:t>
            </a:r>
            <a:r>
              <a:rPr lang="el-GR" sz="2800" b="1" dirty="0" err="1"/>
              <a:t>κόσμον</a:t>
            </a:r>
            <a:r>
              <a:rPr lang="el-GR" sz="2800" b="1" dirty="0"/>
              <a:t>»</a:t>
            </a:r>
            <a:endParaRPr lang="el-GR" sz="2800" dirty="0"/>
          </a:p>
        </p:txBody>
      </p:sp>
      <p:sp>
        <p:nvSpPr>
          <p:cNvPr id="3" name="Θέση περιεχομένου 2">
            <a:extLst>
              <a:ext uri="{FF2B5EF4-FFF2-40B4-BE49-F238E27FC236}">
                <a16:creationId xmlns:a16="http://schemas.microsoft.com/office/drawing/2014/main" id="{142E4DC3-41BC-48BD-6615-8E0DE0E70D34}"/>
              </a:ext>
            </a:extLst>
          </p:cNvPr>
          <p:cNvSpPr>
            <a:spLocks noGrp="1"/>
          </p:cNvSpPr>
          <p:nvPr>
            <p:ph idx="1"/>
          </p:nvPr>
        </p:nvSpPr>
        <p:spPr>
          <a:xfrm>
            <a:off x="-1" y="803868"/>
            <a:ext cx="12191999" cy="6054132"/>
          </a:xfrm>
        </p:spPr>
        <p:txBody>
          <a:bodyPr>
            <a:normAutofit fontScale="92500" lnSpcReduction="20000"/>
          </a:bodyPr>
          <a:lstStyle/>
          <a:p>
            <a:pPr marL="0" indent="0">
              <a:buNone/>
            </a:pPr>
            <a:r>
              <a:rPr lang="el-GR" dirty="0"/>
              <a:t>Στις </a:t>
            </a:r>
            <a:r>
              <a:rPr lang="el-GR" b="1" dirty="0">
                <a:solidFill>
                  <a:srgbClr val="FF0000"/>
                </a:solidFill>
              </a:rPr>
              <a:t>κατά τόπους Εκκλησίες</a:t>
            </a:r>
            <a:r>
              <a:rPr lang="el-GR" dirty="0"/>
              <a:t>, ως τις μόνες αρμόδιες, εναπόκειται να αποφανθούν </a:t>
            </a:r>
            <a:r>
              <a:rPr lang="el-GR" b="1" dirty="0" err="1">
                <a:solidFill>
                  <a:srgbClr val="FF0000"/>
                </a:solidFill>
              </a:rPr>
              <a:t>συνοδικώς</a:t>
            </a:r>
            <a:r>
              <a:rPr lang="el-GR" dirty="0"/>
              <a:t> για τη συμμετοχή τους σε κάθε διμερή </a:t>
            </a:r>
            <a:r>
              <a:rPr lang="el-GR" dirty="0" err="1"/>
              <a:t>Θεολογκό</a:t>
            </a:r>
            <a:r>
              <a:rPr lang="el-GR"/>
              <a:t> Διάλογο.</a:t>
            </a:r>
            <a:endParaRPr lang="el-GR" dirty="0"/>
          </a:p>
          <a:p>
            <a:pPr marL="0" indent="0">
              <a:buNone/>
            </a:pPr>
            <a:r>
              <a:rPr lang="el-GR" dirty="0"/>
              <a:t>Χωρίς τη </a:t>
            </a:r>
            <a:r>
              <a:rPr lang="el-GR" b="1" dirty="0">
                <a:solidFill>
                  <a:srgbClr val="FF0000"/>
                </a:solidFill>
              </a:rPr>
              <a:t>συνοδική αυτή έγκριση </a:t>
            </a:r>
            <a:r>
              <a:rPr lang="el-GR" dirty="0"/>
              <a:t>ή </a:t>
            </a:r>
            <a:r>
              <a:rPr lang="el-GR" b="1" dirty="0">
                <a:solidFill>
                  <a:srgbClr val="FF0000"/>
                </a:solidFill>
              </a:rPr>
              <a:t>απόφαση των κατά τόπους Ορθοδόξων Εκκλησιών </a:t>
            </a:r>
            <a:r>
              <a:rPr lang="el-GR" dirty="0"/>
              <a:t>κανένα θεολογικό κείμενο και καμία απόφαση των συμμετεχόντων εξ ονόματος των Εκκλησιών αυτών στους διμερείς Θεολογικούς Διαλόγους έχει </a:t>
            </a:r>
            <a:r>
              <a:rPr lang="el-GR" b="1" dirty="0">
                <a:solidFill>
                  <a:srgbClr val="FF0000"/>
                </a:solidFill>
              </a:rPr>
              <a:t>εκκλησιαστικό κύρος</a:t>
            </a:r>
            <a:r>
              <a:rPr lang="el-GR" dirty="0"/>
              <a:t>.</a:t>
            </a:r>
          </a:p>
          <a:p>
            <a:pPr marL="0" indent="0">
              <a:buNone/>
            </a:pPr>
            <a:r>
              <a:rPr lang="el-GR" dirty="0"/>
              <a:t>Η ομολογιακή εσωστρέφεια πολλών χρόνων στη λειτουργία των </a:t>
            </a:r>
            <a:r>
              <a:rPr lang="el-GR" dirty="0" err="1"/>
              <a:t>διαχριστιανικών</a:t>
            </a:r>
            <a:r>
              <a:rPr lang="el-GR" dirty="0"/>
              <a:t> σχέσεων δεν επιτρέπει μία νηφάλιο </a:t>
            </a:r>
            <a:r>
              <a:rPr lang="el-GR" dirty="0">
                <a:effectLst>
                  <a:outerShdw blurRad="38100" dist="38100" dir="2700000" algn="tl">
                    <a:srgbClr val="000000">
                      <a:alpha val="43137"/>
                    </a:srgbClr>
                  </a:outerShdw>
                </a:effectLst>
              </a:rPr>
              <a:t>αξιολόγηση των συνεπειών της υπεύθυνης αυτής προβολής της ορθόδοξης παράδοσης</a:t>
            </a:r>
            <a:r>
              <a:rPr lang="el-GR" dirty="0"/>
              <a:t> στους εγγύς και τους μακράν, </a:t>
            </a:r>
            <a:r>
              <a:rPr lang="el-GR" dirty="0">
                <a:effectLst>
                  <a:outerShdw blurRad="38100" dist="38100" dir="2700000" algn="tl">
                    <a:srgbClr val="000000">
                      <a:alpha val="43137"/>
                    </a:srgbClr>
                  </a:outerShdw>
                </a:effectLst>
              </a:rPr>
              <a:t>με σκοπό</a:t>
            </a:r>
            <a:r>
              <a:rPr lang="el-GR" dirty="0"/>
              <a:t>: </a:t>
            </a:r>
          </a:p>
          <a:p>
            <a:pPr lvl="1">
              <a:buFont typeface="Wingdings" panose="05000000000000000000" pitchFamily="2" charset="2"/>
              <a:buChar char="v"/>
            </a:pPr>
            <a:r>
              <a:rPr lang="el-GR" dirty="0"/>
              <a:t>τη θεραπεία των ομολογιακών αποκλίσεων και αγκυλώσεων των διάφορων παραδόσεων του χριστιανικού κόσμου, αλλά και </a:t>
            </a:r>
          </a:p>
          <a:p>
            <a:pPr lvl="1">
              <a:buFont typeface="Wingdings" panose="05000000000000000000" pitchFamily="2" charset="2"/>
              <a:buChar char="v"/>
            </a:pPr>
            <a:r>
              <a:rPr lang="el-GR" dirty="0"/>
              <a:t>την επιβεβαίωση του διαχρονικού κύρους της ορθόδοξης παράδοσης. </a:t>
            </a:r>
          </a:p>
          <a:p>
            <a:pPr marL="0" indent="0">
              <a:buNone/>
            </a:pPr>
            <a:r>
              <a:rPr lang="el-GR" dirty="0"/>
              <a:t>Γι’ αυτό και κατά καιρούς εμφανίζονται δικαιολογημένες, ενστάσεις, υποψίες και αντιδράσεις για την ορθή ή μη πορεία και για την αναγκαιότητα των διμερών Θεολογικών Διαλόγων. </a:t>
            </a:r>
          </a:p>
          <a:p>
            <a:pPr marL="0" indent="0">
              <a:buNone/>
            </a:pPr>
            <a:r>
              <a:rPr lang="el-GR" dirty="0"/>
              <a:t>Ωστόσο, είναι γεγονός ότι δεν ζημιώθηκε η Ορθόδοξος Εκκλησία, αλλά αναγνωρίστηκε η συμβολή της, γι’ αυτό και </a:t>
            </a:r>
            <a:r>
              <a:rPr lang="el-GR" b="1" dirty="0"/>
              <a:t>οι μεμονωμένες επικρίσεις </a:t>
            </a:r>
            <a:r>
              <a:rPr lang="el-GR" dirty="0"/>
              <a:t>που έχουν διατυπωθεί, </a:t>
            </a:r>
            <a:r>
              <a:rPr lang="el-GR" dirty="0">
                <a:effectLst>
                  <a:outerShdw blurRad="38100" dist="38100" dir="2700000" algn="tl">
                    <a:srgbClr val="000000">
                      <a:alpha val="43137"/>
                    </a:srgbClr>
                  </a:outerShdw>
                </a:effectLst>
              </a:rPr>
              <a:t>ούτε υιοθετήθηκαν </a:t>
            </a:r>
            <a:r>
              <a:rPr lang="el-GR" dirty="0"/>
              <a:t>από το σύνολο της ορθόδοξης εκκλησιαστικής συνείδησης </a:t>
            </a:r>
            <a:r>
              <a:rPr lang="el-GR" dirty="0">
                <a:effectLst>
                  <a:outerShdw blurRad="38100" dist="38100" dir="2700000" algn="tl">
                    <a:srgbClr val="000000">
                      <a:alpha val="43137"/>
                    </a:srgbClr>
                  </a:outerShdw>
                </a:effectLst>
              </a:rPr>
              <a:t>ούτε αμαύρωσαν </a:t>
            </a:r>
            <a:r>
              <a:rPr lang="el-GR" dirty="0"/>
              <a:t>την ποιμαντική ευθύνη της εκκλησιαστικής ηγεσίας.</a:t>
            </a:r>
          </a:p>
        </p:txBody>
      </p:sp>
    </p:spTree>
    <p:extLst>
      <p:ext uri="{BB962C8B-B14F-4D97-AF65-F5344CB8AC3E}">
        <p14:creationId xmlns:p14="http://schemas.microsoft.com/office/powerpoint/2010/main" val="55358847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686</TotalTime>
  <Words>4103</Words>
  <Application>Microsoft Office PowerPoint</Application>
  <PresentationFormat>Ευρεία οθόνη</PresentationFormat>
  <Paragraphs>126</Paragraphs>
  <Slides>20</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20</vt:i4>
      </vt:variant>
    </vt:vector>
  </HeadingPairs>
  <TitlesOfParts>
    <vt:vector size="25" baseType="lpstr">
      <vt:lpstr>Aptos</vt:lpstr>
      <vt:lpstr>Aptos Display</vt:lpstr>
      <vt:lpstr>Arial</vt:lpstr>
      <vt:lpstr>Wingdings</vt:lpstr>
      <vt:lpstr>Θέμα του Office</vt:lpstr>
      <vt:lpstr>Ενοριακή διοίκηση και οργάνωση Από το βιβλίο του μητροπολίτου Μεσσηνίας κ.κ. Χρυσοστόμου Σαββάτου, Η Αγία και Μεγάλη Σύνοδος της Ορθοδόξου Εκκλησίας έκφρασις της συνοδικής αυτοσυνειδησίας της Ορθοδόξου Εκκλησίας, Αθήνα 2017, σσ. 95-115</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lpstr>Εκκλησιολογική θεώρηση του κειμένου  «Σχέσεις τῆς Ὀρθοδόξου Ἐκκλησίας πρὸς τὸν λοιπὸν χριστιανικὸν κόσμον»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2026-10-28T13:24:08Z</dcterms:created>
  <dcterms:modified xsi:type="dcterms:W3CDTF">2026-10-30T08:49:56Z</dcterms:modified>
</cp:coreProperties>
</file>