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987D27E-E251-4514-B8E5-AC9420FB714D}" v="23" dt="2026-11-05T17:01:44.24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838" autoAdjust="0"/>
    <p:restoredTop sz="94660"/>
  </p:normalViewPr>
  <p:slideViewPr>
    <p:cSldViewPr snapToGrid="0">
      <p:cViewPr varScale="1">
        <p:scale>
          <a:sx n="100" d="100"/>
          <a:sy n="100" d="100"/>
        </p:scale>
        <p:origin x="1002"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A KARAMPELIA" userId="9dfcc2cac66bf474" providerId="LiveId" clId="{0FEA5FD1-C4E6-4F77-AB0B-A52281635803}"/>
    <pc:docChg chg="undo custSel addSld delSld modSld">
      <pc:chgData name="MARIA KARAMPELIA" userId="9dfcc2cac66bf474" providerId="LiveId" clId="{0FEA5FD1-C4E6-4F77-AB0B-A52281635803}" dt="2026-11-06T07:56:44.498" v="14432" actId="20577"/>
      <pc:docMkLst>
        <pc:docMk/>
      </pc:docMkLst>
      <pc:sldChg chg="modSp mod">
        <pc:chgData name="MARIA KARAMPELIA" userId="9dfcc2cac66bf474" providerId="LiveId" clId="{0FEA5FD1-C4E6-4F77-AB0B-A52281635803}" dt="2026-10-29T20:36:42.644" v="112" actId="20577"/>
        <pc:sldMkLst>
          <pc:docMk/>
          <pc:sldMk cId="1587796865" sldId="256"/>
        </pc:sldMkLst>
        <pc:spChg chg="mod">
          <ac:chgData name="MARIA KARAMPELIA" userId="9dfcc2cac66bf474" providerId="LiveId" clId="{0FEA5FD1-C4E6-4F77-AB0B-A52281635803}" dt="2026-10-29T20:36:42.644" v="112" actId="20577"/>
          <ac:spMkLst>
            <pc:docMk/>
            <pc:sldMk cId="1587796865" sldId="256"/>
            <ac:spMk id="3" creationId="{4C688394-9764-3D71-67E9-1CC2702D862F}"/>
          </ac:spMkLst>
        </pc:spChg>
      </pc:sldChg>
      <pc:sldChg chg="modSp mod">
        <pc:chgData name="MARIA KARAMPELIA" userId="9dfcc2cac66bf474" providerId="LiveId" clId="{0FEA5FD1-C4E6-4F77-AB0B-A52281635803}" dt="2026-11-05T15:25:51.496" v="8607" actId="20577"/>
        <pc:sldMkLst>
          <pc:docMk/>
          <pc:sldMk cId="681446853" sldId="257"/>
        </pc:sldMkLst>
        <pc:spChg chg="mod">
          <ac:chgData name="MARIA KARAMPELIA" userId="9dfcc2cac66bf474" providerId="LiveId" clId="{0FEA5FD1-C4E6-4F77-AB0B-A52281635803}" dt="2026-11-05T15:25:51.496" v="8607" actId="20577"/>
          <ac:spMkLst>
            <pc:docMk/>
            <pc:sldMk cId="681446853" sldId="257"/>
            <ac:spMk id="3" creationId="{B7FD93EF-A0C3-A8F9-6F4F-89A45139053D}"/>
          </ac:spMkLst>
        </pc:spChg>
      </pc:sldChg>
      <pc:sldChg chg="modSp mod">
        <pc:chgData name="MARIA KARAMPELIA" userId="9dfcc2cac66bf474" providerId="LiveId" clId="{0FEA5FD1-C4E6-4F77-AB0B-A52281635803}" dt="2026-11-05T13:17:58.919" v="2489" actId="207"/>
        <pc:sldMkLst>
          <pc:docMk/>
          <pc:sldMk cId="3957637024" sldId="258"/>
        </pc:sldMkLst>
        <pc:spChg chg="mod">
          <ac:chgData name="MARIA KARAMPELIA" userId="9dfcc2cac66bf474" providerId="LiveId" clId="{0FEA5FD1-C4E6-4F77-AB0B-A52281635803}" dt="2026-11-05T13:17:58.919" v="2489" actId="207"/>
          <ac:spMkLst>
            <pc:docMk/>
            <pc:sldMk cId="3957637024" sldId="258"/>
            <ac:spMk id="3" creationId="{061BE3CC-B804-D686-E51F-9CA9BD78616B}"/>
          </ac:spMkLst>
        </pc:spChg>
      </pc:sldChg>
      <pc:sldChg chg="modSp mod">
        <pc:chgData name="MARIA KARAMPELIA" userId="9dfcc2cac66bf474" providerId="LiveId" clId="{0FEA5FD1-C4E6-4F77-AB0B-A52281635803}" dt="2026-11-06T07:16:17.966" v="14423" actId="20577"/>
        <pc:sldMkLst>
          <pc:docMk/>
          <pc:sldMk cId="683353096" sldId="259"/>
        </pc:sldMkLst>
        <pc:spChg chg="mod">
          <ac:chgData name="MARIA KARAMPELIA" userId="9dfcc2cac66bf474" providerId="LiveId" clId="{0FEA5FD1-C4E6-4F77-AB0B-A52281635803}" dt="2026-10-29T20:28:09.569" v="10" actId="14100"/>
          <ac:spMkLst>
            <pc:docMk/>
            <pc:sldMk cId="683353096" sldId="259"/>
            <ac:spMk id="2" creationId="{170C0AF6-78B8-E713-93DB-BC55DB303FEF}"/>
          </ac:spMkLst>
        </pc:spChg>
        <pc:spChg chg="mod">
          <ac:chgData name="MARIA KARAMPELIA" userId="9dfcc2cac66bf474" providerId="LiveId" clId="{0FEA5FD1-C4E6-4F77-AB0B-A52281635803}" dt="2026-11-06T07:16:17.966" v="14423" actId="20577"/>
          <ac:spMkLst>
            <pc:docMk/>
            <pc:sldMk cId="683353096" sldId="259"/>
            <ac:spMk id="3" creationId="{1953D56F-588A-C1C0-ED18-CF2811151DFF}"/>
          </ac:spMkLst>
        </pc:spChg>
      </pc:sldChg>
      <pc:sldChg chg="modSp mod">
        <pc:chgData name="MARIA KARAMPELIA" userId="9dfcc2cac66bf474" providerId="LiveId" clId="{0FEA5FD1-C4E6-4F77-AB0B-A52281635803}" dt="2026-11-06T07:18:58.073" v="14427" actId="20577"/>
        <pc:sldMkLst>
          <pc:docMk/>
          <pc:sldMk cId="3612362077" sldId="260"/>
        </pc:sldMkLst>
        <pc:spChg chg="mod">
          <ac:chgData name="MARIA KARAMPELIA" userId="9dfcc2cac66bf474" providerId="LiveId" clId="{0FEA5FD1-C4E6-4F77-AB0B-A52281635803}" dt="2026-10-29T20:28:49.904" v="22" actId="27636"/>
          <ac:spMkLst>
            <pc:docMk/>
            <pc:sldMk cId="3612362077" sldId="260"/>
            <ac:spMk id="2" creationId="{CDB682CB-69FA-6794-4557-46B4D3A864BB}"/>
          </ac:spMkLst>
        </pc:spChg>
        <pc:spChg chg="mod">
          <ac:chgData name="MARIA KARAMPELIA" userId="9dfcc2cac66bf474" providerId="LiveId" clId="{0FEA5FD1-C4E6-4F77-AB0B-A52281635803}" dt="2026-11-06T07:18:58.073" v="14427" actId="20577"/>
          <ac:spMkLst>
            <pc:docMk/>
            <pc:sldMk cId="3612362077" sldId="260"/>
            <ac:spMk id="3" creationId="{E9589B79-0E70-E06F-9A15-3ACAD805E5DE}"/>
          </ac:spMkLst>
        </pc:spChg>
      </pc:sldChg>
      <pc:sldChg chg="modSp mod">
        <pc:chgData name="MARIA KARAMPELIA" userId="9dfcc2cac66bf474" providerId="LiveId" clId="{0FEA5FD1-C4E6-4F77-AB0B-A52281635803}" dt="2026-11-05T14:37:17.313" v="5833" actId="113"/>
        <pc:sldMkLst>
          <pc:docMk/>
          <pc:sldMk cId="895516499" sldId="261"/>
        </pc:sldMkLst>
        <pc:spChg chg="mod">
          <ac:chgData name="MARIA KARAMPELIA" userId="9dfcc2cac66bf474" providerId="LiveId" clId="{0FEA5FD1-C4E6-4F77-AB0B-A52281635803}" dt="2026-10-29T20:29:24.927" v="33" actId="14100"/>
          <ac:spMkLst>
            <pc:docMk/>
            <pc:sldMk cId="895516499" sldId="261"/>
            <ac:spMk id="2" creationId="{E51692B6-E28E-50E0-CDC5-AAE159028256}"/>
          </ac:spMkLst>
        </pc:spChg>
        <pc:spChg chg="mod">
          <ac:chgData name="MARIA KARAMPELIA" userId="9dfcc2cac66bf474" providerId="LiveId" clId="{0FEA5FD1-C4E6-4F77-AB0B-A52281635803}" dt="2026-11-05T14:37:17.313" v="5833" actId="113"/>
          <ac:spMkLst>
            <pc:docMk/>
            <pc:sldMk cId="895516499" sldId="261"/>
            <ac:spMk id="3" creationId="{C1CB2A8C-6FD4-5C66-C5F5-200003810482}"/>
          </ac:spMkLst>
        </pc:spChg>
      </pc:sldChg>
      <pc:sldChg chg="modSp mod">
        <pc:chgData name="MARIA KARAMPELIA" userId="9dfcc2cac66bf474" providerId="LiveId" clId="{0FEA5FD1-C4E6-4F77-AB0B-A52281635803}" dt="2026-11-06T07:22:03.523" v="14428" actId="20577"/>
        <pc:sldMkLst>
          <pc:docMk/>
          <pc:sldMk cId="1164184804" sldId="262"/>
        </pc:sldMkLst>
        <pc:spChg chg="mod">
          <ac:chgData name="MARIA KARAMPELIA" userId="9dfcc2cac66bf474" providerId="LiveId" clId="{0FEA5FD1-C4E6-4F77-AB0B-A52281635803}" dt="2026-10-29T20:29:56.144" v="45" actId="27636"/>
          <ac:spMkLst>
            <pc:docMk/>
            <pc:sldMk cId="1164184804" sldId="262"/>
            <ac:spMk id="2" creationId="{8D51E55C-75F5-BA99-D581-456F46A5A4BB}"/>
          </ac:spMkLst>
        </pc:spChg>
        <pc:spChg chg="mod">
          <ac:chgData name="MARIA KARAMPELIA" userId="9dfcc2cac66bf474" providerId="LiveId" clId="{0FEA5FD1-C4E6-4F77-AB0B-A52281635803}" dt="2026-11-06T07:22:03.523" v="14428" actId="20577"/>
          <ac:spMkLst>
            <pc:docMk/>
            <pc:sldMk cId="1164184804" sldId="262"/>
            <ac:spMk id="3" creationId="{5A732CB5-2C72-E75F-2C5E-21167847E2D6}"/>
          </ac:spMkLst>
        </pc:spChg>
      </pc:sldChg>
      <pc:sldChg chg="modSp mod">
        <pc:chgData name="MARIA KARAMPELIA" userId="9dfcc2cac66bf474" providerId="LiveId" clId="{0FEA5FD1-C4E6-4F77-AB0B-A52281635803}" dt="2026-11-05T16:24:29.409" v="10719" actId="20577"/>
        <pc:sldMkLst>
          <pc:docMk/>
          <pc:sldMk cId="259292426" sldId="263"/>
        </pc:sldMkLst>
        <pc:spChg chg="mod">
          <ac:chgData name="MARIA KARAMPELIA" userId="9dfcc2cac66bf474" providerId="LiveId" clId="{0FEA5FD1-C4E6-4F77-AB0B-A52281635803}" dt="2026-10-29T20:30:23.289" v="57" actId="27636"/>
          <ac:spMkLst>
            <pc:docMk/>
            <pc:sldMk cId="259292426" sldId="263"/>
            <ac:spMk id="2" creationId="{0D9D2233-B8A5-05EB-3CC3-B6BADD100FDC}"/>
          </ac:spMkLst>
        </pc:spChg>
        <pc:spChg chg="mod">
          <ac:chgData name="MARIA KARAMPELIA" userId="9dfcc2cac66bf474" providerId="LiveId" clId="{0FEA5FD1-C4E6-4F77-AB0B-A52281635803}" dt="2026-11-05T16:24:29.409" v="10719" actId="20577"/>
          <ac:spMkLst>
            <pc:docMk/>
            <pc:sldMk cId="259292426" sldId="263"/>
            <ac:spMk id="3" creationId="{63C9AF1F-7A8E-7ED7-B2CA-E542D2DFBBAF}"/>
          </ac:spMkLst>
        </pc:spChg>
      </pc:sldChg>
      <pc:sldChg chg="modSp mod">
        <pc:chgData name="MARIA KARAMPELIA" userId="9dfcc2cac66bf474" providerId="LiveId" clId="{0FEA5FD1-C4E6-4F77-AB0B-A52281635803}" dt="2026-11-05T16:24:34.437" v="10721" actId="20577"/>
        <pc:sldMkLst>
          <pc:docMk/>
          <pc:sldMk cId="2600274498" sldId="264"/>
        </pc:sldMkLst>
        <pc:spChg chg="mod">
          <ac:chgData name="MARIA KARAMPELIA" userId="9dfcc2cac66bf474" providerId="LiveId" clId="{0FEA5FD1-C4E6-4F77-AB0B-A52281635803}" dt="2026-10-29T20:30:53.074" v="69" actId="27636"/>
          <ac:spMkLst>
            <pc:docMk/>
            <pc:sldMk cId="2600274498" sldId="264"/>
            <ac:spMk id="2" creationId="{F707F82E-3D38-630F-9258-01BA318673EB}"/>
          </ac:spMkLst>
        </pc:spChg>
        <pc:spChg chg="mod">
          <ac:chgData name="MARIA KARAMPELIA" userId="9dfcc2cac66bf474" providerId="LiveId" clId="{0FEA5FD1-C4E6-4F77-AB0B-A52281635803}" dt="2026-11-05T16:24:34.437" v="10721" actId="20577"/>
          <ac:spMkLst>
            <pc:docMk/>
            <pc:sldMk cId="2600274498" sldId="264"/>
            <ac:spMk id="3" creationId="{C8C9C1B5-0D2C-AFD8-FADC-08DD0AEEA4A3}"/>
          </ac:spMkLst>
        </pc:spChg>
      </pc:sldChg>
      <pc:sldChg chg="modSp mod">
        <pc:chgData name="MARIA KARAMPELIA" userId="9dfcc2cac66bf474" providerId="LiveId" clId="{0FEA5FD1-C4E6-4F77-AB0B-A52281635803}" dt="2026-11-05T16:24:41.182" v="10723" actId="20577"/>
        <pc:sldMkLst>
          <pc:docMk/>
          <pc:sldMk cId="124691478" sldId="265"/>
        </pc:sldMkLst>
        <pc:spChg chg="mod">
          <ac:chgData name="MARIA KARAMPELIA" userId="9dfcc2cac66bf474" providerId="LiveId" clId="{0FEA5FD1-C4E6-4F77-AB0B-A52281635803}" dt="2026-10-29T20:31:19.685" v="81" actId="27636"/>
          <ac:spMkLst>
            <pc:docMk/>
            <pc:sldMk cId="124691478" sldId="265"/>
            <ac:spMk id="2" creationId="{261EF744-2BAF-1F14-C1B9-5090FC92ABD0}"/>
          </ac:spMkLst>
        </pc:spChg>
        <pc:spChg chg="mod">
          <ac:chgData name="MARIA KARAMPELIA" userId="9dfcc2cac66bf474" providerId="LiveId" clId="{0FEA5FD1-C4E6-4F77-AB0B-A52281635803}" dt="2026-11-05T16:24:41.182" v="10723" actId="20577"/>
          <ac:spMkLst>
            <pc:docMk/>
            <pc:sldMk cId="124691478" sldId="265"/>
            <ac:spMk id="3" creationId="{8B1440D3-7937-6EEC-1B6B-3E30CFD3FE77}"/>
          </ac:spMkLst>
        </pc:spChg>
      </pc:sldChg>
      <pc:sldChg chg="modSp mod">
        <pc:chgData name="MARIA KARAMPELIA" userId="9dfcc2cac66bf474" providerId="LiveId" clId="{0FEA5FD1-C4E6-4F77-AB0B-A52281635803}" dt="2026-11-05T16:42:09.850" v="11920"/>
        <pc:sldMkLst>
          <pc:docMk/>
          <pc:sldMk cId="1732265205" sldId="266"/>
        </pc:sldMkLst>
        <pc:spChg chg="mod">
          <ac:chgData name="MARIA KARAMPELIA" userId="9dfcc2cac66bf474" providerId="LiveId" clId="{0FEA5FD1-C4E6-4F77-AB0B-A52281635803}" dt="2026-10-29T20:31:51.939" v="93" actId="27636"/>
          <ac:spMkLst>
            <pc:docMk/>
            <pc:sldMk cId="1732265205" sldId="266"/>
            <ac:spMk id="2" creationId="{8FBF2C5D-6637-AE63-CBFC-3A9AF9D5B609}"/>
          </ac:spMkLst>
        </pc:spChg>
        <pc:spChg chg="mod">
          <ac:chgData name="MARIA KARAMPELIA" userId="9dfcc2cac66bf474" providerId="LiveId" clId="{0FEA5FD1-C4E6-4F77-AB0B-A52281635803}" dt="2026-11-05T16:42:09.850" v="11920"/>
          <ac:spMkLst>
            <pc:docMk/>
            <pc:sldMk cId="1732265205" sldId="266"/>
            <ac:spMk id="3" creationId="{331EBC02-7E91-F3FD-2C4D-04228CADBDDA}"/>
          </ac:spMkLst>
        </pc:spChg>
      </pc:sldChg>
      <pc:sldChg chg="modSp mod">
        <pc:chgData name="MARIA KARAMPELIA" userId="9dfcc2cac66bf474" providerId="LiveId" clId="{0FEA5FD1-C4E6-4F77-AB0B-A52281635803}" dt="2026-11-06T07:56:44.498" v="14432" actId="20577"/>
        <pc:sldMkLst>
          <pc:docMk/>
          <pc:sldMk cId="3135362813" sldId="267"/>
        </pc:sldMkLst>
        <pc:spChg chg="mod">
          <ac:chgData name="MARIA KARAMPELIA" userId="9dfcc2cac66bf474" providerId="LiveId" clId="{0FEA5FD1-C4E6-4F77-AB0B-A52281635803}" dt="2026-10-29T20:32:21.536" v="105" actId="27636"/>
          <ac:spMkLst>
            <pc:docMk/>
            <pc:sldMk cId="3135362813" sldId="267"/>
            <ac:spMk id="2" creationId="{1AD89593-F750-ACC0-2EA3-646845A0B1D5}"/>
          </ac:spMkLst>
        </pc:spChg>
        <pc:spChg chg="mod">
          <ac:chgData name="MARIA KARAMPELIA" userId="9dfcc2cac66bf474" providerId="LiveId" clId="{0FEA5FD1-C4E6-4F77-AB0B-A52281635803}" dt="2026-11-06T07:56:44.498" v="14432" actId="20577"/>
          <ac:spMkLst>
            <pc:docMk/>
            <pc:sldMk cId="3135362813" sldId="267"/>
            <ac:spMk id="3" creationId="{AA8FA0B6-D8AF-1FA4-DAF2-17FC116A2728}"/>
          </ac:spMkLst>
        </pc:spChg>
      </pc:sldChg>
      <pc:sldChg chg="modSp add mod">
        <pc:chgData name="MARIA KARAMPELIA" userId="9dfcc2cac66bf474" providerId="LiveId" clId="{0FEA5FD1-C4E6-4F77-AB0B-A52281635803}" dt="2026-11-05T17:08:28.208" v="14418" actId="20577"/>
        <pc:sldMkLst>
          <pc:docMk/>
          <pc:sldMk cId="3321007462" sldId="268"/>
        </pc:sldMkLst>
        <pc:spChg chg="mod">
          <ac:chgData name="MARIA KARAMPELIA" userId="9dfcc2cac66bf474" providerId="LiveId" clId="{0FEA5FD1-C4E6-4F77-AB0B-A52281635803}" dt="2026-11-05T17:08:28.208" v="14418" actId="20577"/>
          <ac:spMkLst>
            <pc:docMk/>
            <pc:sldMk cId="3321007462" sldId="268"/>
            <ac:spMk id="3" creationId="{F8065AD1-E45C-C2E3-0FA5-83868126B982}"/>
          </ac:spMkLst>
        </pc:spChg>
      </pc:sldChg>
      <pc:sldChg chg="add del">
        <pc:chgData name="MARIA KARAMPELIA" userId="9dfcc2cac66bf474" providerId="LiveId" clId="{0FEA5FD1-C4E6-4F77-AB0B-A52281635803}" dt="2026-11-05T17:11:23.718" v="14419" actId="2696"/>
        <pc:sldMkLst>
          <pc:docMk/>
          <pc:sldMk cId="433224260" sldId="269"/>
        </pc:sldMkLst>
      </pc:sldChg>
      <pc:sldChg chg="add del">
        <pc:chgData name="MARIA KARAMPELIA" userId="9dfcc2cac66bf474" providerId="LiveId" clId="{0FEA5FD1-C4E6-4F77-AB0B-A52281635803}" dt="2026-11-05T17:11:23.718" v="14419" actId="2696"/>
        <pc:sldMkLst>
          <pc:docMk/>
          <pc:sldMk cId="4070703668" sldId="270"/>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4958D7D-60B6-F12D-D2BA-0CDB8E18A068}"/>
              </a:ext>
            </a:extLst>
          </p:cNvPr>
          <p:cNvSpPr>
            <a:spLocks noGrp="1"/>
          </p:cNvSpPr>
          <p:nvPr>
            <p:ph type="ctrTitle"/>
          </p:nvPr>
        </p:nvSpPr>
        <p:spPr>
          <a:xfrm>
            <a:off x="1524000" y="1122363"/>
            <a:ext cx="9144000" cy="2387600"/>
          </a:xfrm>
        </p:spPr>
        <p:txBody>
          <a:bodyPr anchor="b"/>
          <a:lstStyle>
            <a:lvl1pPr algn="ctr">
              <a:defRPr sz="6000"/>
            </a:lvl1pPr>
          </a:lstStyle>
          <a:p>
            <a:r>
              <a:rPr lang="el-GR"/>
              <a:t>Κάντε κλικ για να επεξεργαστείτε τον τίτλο υποδείγματος</a:t>
            </a:r>
          </a:p>
        </p:txBody>
      </p:sp>
      <p:sp>
        <p:nvSpPr>
          <p:cNvPr id="3" name="Υπότιτλος 2">
            <a:extLst>
              <a:ext uri="{FF2B5EF4-FFF2-40B4-BE49-F238E27FC236}">
                <a16:creationId xmlns:a16="http://schemas.microsoft.com/office/drawing/2014/main" id="{64A124E9-A1E3-E84A-1DF7-AC328C8724A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p>
        </p:txBody>
      </p:sp>
      <p:sp>
        <p:nvSpPr>
          <p:cNvPr id="4" name="Θέση ημερομηνίας 3">
            <a:extLst>
              <a:ext uri="{FF2B5EF4-FFF2-40B4-BE49-F238E27FC236}">
                <a16:creationId xmlns:a16="http://schemas.microsoft.com/office/drawing/2014/main" id="{15F37A21-E554-220A-515E-4937FCB5DAF6}"/>
              </a:ext>
            </a:extLst>
          </p:cNvPr>
          <p:cNvSpPr>
            <a:spLocks noGrp="1"/>
          </p:cNvSpPr>
          <p:nvPr>
            <p:ph type="dt" sz="half" idx="10"/>
          </p:nvPr>
        </p:nvSpPr>
        <p:spPr/>
        <p:txBody>
          <a:bodyPr/>
          <a:lstStyle/>
          <a:p>
            <a:fld id="{92DA67AC-D2F6-424D-9284-A272EFCF302F}" type="datetimeFigureOut">
              <a:rPr lang="el-GR" smtClean="0"/>
              <a:t>6/11/2026</a:t>
            </a:fld>
            <a:endParaRPr lang="el-GR"/>
          </a:p>
        </p:txBody>
      </p:sp>
      <p:sp>
        <p:nvSpPr>
          <p:cNvPr id="5" name="Θέση υποσέλιδου 4">
            <a:extLst>
              <a:ext uri="{FF2B5EF4-FFF2-40B4-BE49-F238E27FC236}">
                <a16:creationId xmlns:a16="http://schemas.microsoft.com/office/drawing/2014/main" id="{56D35AAE-8D46-1AEA-3EA6-DFFCB19E3DAA}"/>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5798CA8C-F740-F26C-B49B-87B2C903430A}"/>
              </a:ext>
            </a:extLst>
          </p:cNvPr>
          <p:cNvSpPr>
            <a:spLocks noGrp="1"/>
          </p:cNvSpPr>
          <p:nvPr>
            <p:ph type="sldNum" sz="quarter" idx="12"/>
          </p:nvPr>
        </p:nvSpPr>
        <p:spPr/>
        <p:txBody>
          <a:bodyPr/>
          <a:lstStyle/>
          <a:p>
            <a:fld id="{8AE8F9A5-BE20-49A4-8B85-91B2AE28A644}" type="slidenum">
              <a:rPr lang="el-GR" smtClean="0"/>
              <a:t>‹#›</a:t>
            </a:fld>
            <a:endParaRPr lang="el-GR"/>
          </a:p>
        </p:txBody>
      </p:sp>
    </p:spTree>
    <p:extLst>
      <p:ext uri="{BB962C8B-B14F-4D97-AF65-F5344CB8AC3E}">
        <p14:creationId xmlns:p14="http://schemas.microsoft.com/office/powerpoint/2010/main" val="391977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928B622-C2D8-E00A-78F4-9ECFE227623B}"/>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0453A3CD-093F-6C5A-925E-D7C811A46D15}"/>
              </a:ext>
            </a:extLst>
          </p:cNvPr>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D6B0EE5E-09D0-0CB0-F3A6-D954640DA42D}"/>
              </a:ext>
            </a:extLst>
          </p:cNvPr>
          <p:cNvSpPr>
            <a:spLocks noGrp="1"/>
          </p:cNvSpPr>
          <p:nvPr>
            <p:ph type="dt" sz="half" idx="10"/>
          </p:nvPr>
        </p:nvSpPr>
        <p:spPr/>
        <p:txBody>
          <a:bodyPr/>
          <a:lstStyle/>
          <a:p>
            <a:fld id="{92DA67AC-D2F6-424D-9284-A272EFCF302F}" type="datetimeFigureOut">
              <a:rPr lang="el-GR" smtClean="0"/>
              <a:t>6/11/2026</a:t>
            </a:fld>
            <a:endParaRPr lang="el-GR"/>
          </a:p>
        </p:txBody>
      </p:sp>
      <p:sp>
        <p:nvSpPr>
          <p:cNvPr id="5" name="Θέση υποσέλιδου 4">
            <a:extLst>
              <a:ext uri="{FF2B5EF4-FFF2-40B4-BE49-F238E27FC236}">
                <a16:creationId xmlns:a16="http://schemas.microsoft.com/office/drawing/2014/main" id="{5403FFD1-971F-1635-408B-6345379410BD}"/>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468A88D0-F75C-6C77-4F55-32C3AF9A2662}"/>
              </a:ext>
            </a:extLst>
          </p:cNvPr>
          <p:cNvSpPr>
            <a:spLocks noGrp="1"/>
          </p:cNvSpPr>
          <p:nvPr>
            <p:ph type="sldNum" sz="quarter" idx="12"/>
          </p:nvPr>
        </p:nvSpPr>
        <p:spPr/>
        <p:txBody>
          <a:bodyPr/>
          <a:lstStyle/>
          <a:p>
            <a:fld id="{8AE8F9A5-BE20-49A4-8B85-91B2AE28A644}" type="slidenum">
              <a:rPr lang="el-GR" smtClean="0"/>
              <a:t>‹#›</a:t>
            </a:fld>
            <a:endParaRPr lang="el-GR"/>
          </a:p>
        </p:txBody>
      </p:sp>
    </p:spTree>
    <p:extLst>
      <p:ext uri="{BB962C8B-B14F-4D97-AF65-F5344CB8AC3E}">
        <p14:creationId xmlns:p14="http://schemas.microsoft.com/office/powerpoint/2010/main" val="8783526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924536E-6C9C-620F-786F-4A10EB5372E6}"/>
              </a:ext>
            </a:extLst>
          </p:cNvPr>
          <p:cNvSpPr>
            <a:spLocks noGrp="1"/>
          </p:cNvSpPr>
          <p:nvPr>
            <p:ph type="title"/>
          </p:nvPr>
        </p:nvSpPr>
        <p:spPr>
          <a:xfrm>
            <a:off x="831850" y="1709738"/>
            <a:ext cx="10515600" cy="2852737"/>
          </a:xfrm>
        </p:spPr>
        <p:txBody>
          <a:bodyPr anchor="b"/>
          <a:lstStyle>
            <a:lvl1pPr>
              <a:defRPr sz="6000"/>
            </a:lvl1p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7D4B3B55-FD83-7BF4-77AF-151535ED134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l-GR"/>
              <a:t>Στυλ κειμένου υποδείγματος</a:t>
            </a:r>
          </a:p>
        </p:txBody>
      </p:sp>
      <p:sp>
        <p:nvSpPr>
          <p:cNvPr id="4" name="Θέση ημερομηνίας 3">
            <a:extLst>
              <a:ext uri="{FF2B5EF4-FFF2-40B4-BE49-F238E27FC236}">
                <a16:creationId xmlns:a16="http://schemas.microsoft.com/office/drawing/2014/main" id="{16F535DA-AD76-E617-8309-48EF0338E36F}"/>
              </a:ext>
            </a:extLst>
          </p:cNvPr>
          <p:cNvSpPr>
            <a:spLocks noGrp="1"/>
          </p:cNvSpPr>
          <p:nvPr>
            <p:ph type="dt" sz="half" idx="10"/>
          </p:nvPr>
        </p:nvSpPr>
        <p:spPr/>
        <p:txBody>
          <a:bodyPr/>
          <a:lstStyle/>
          <a:p>
            <a:fld id="{92DA67AC-D2F6-424D-9284-A272EFCF302F}" type="datetimeFigureOut">
              <a:rPr lang="el-GR" smtClean="0"/>
              <a:t>6/11/2026</a:t>
            </a:fld>
            <a:endParaRPr lang="el-GR"/>
          </a:p>
        </p:txBody>
      </p:sp>
      <p:sp>
        <p:nvSpPr>
          <p:cNvPr id="5" name="Θέση υποσέλιδου 4">
            <a:extLst>
              <a:ext uri="{FF2B5EF4-FFF2-40B4-BE49-F238E27FC236}">
                <a16:creationId xmlns:a16="http://schemas.microsoft.com/office/drawing/2014/main" id="{23F11006-2D2C-6BB9-6E5E-EC27005E3127}"/>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2607883E-7695-C4A1-59FE-829BE0B47C34}"/>
              </a:ext>
            </a:extLst>
          </p:cNvPr>
          <p:cNvSpPr>
            <a:spLocks noGrp="1"/>
          </p:cNvSpPr>
          <p:nvPr>
            <p:ph type="sldNum" sz="quarter" idx="12"/>
          </p:nvPr>
        </p:nvSpPr>
        <p:spPr/>
        <p:txBody>
          <a:bodyPr/>
          <a:lstStyle/>
          <a:p>
            <a:fld id="{8AE8F9A5-BE20-49A4-8B85-91B2AE28A644}" type="slidenum">
              <a:rPr lang="el-GR" smtClean="0"/>
              <a:t>‹#›</a:t>
            </a:fld>
            <a:endParaRPr lang="el-GR"/>
          </a:p>
        </p:txBody>
      </p:sp>
    </p:spTree>
    <p:extLst>
      <p:ext uri="{BB962C8B-B14F-4D97-AF65-F5344CB8AC3E}">
        <p14:creationId xmlns:p14="http://schemas.microsoft.com/office/powerpoint/2010/main" val="14504711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B68C533-E278-BC8D-D924-6E2CA7C243FE}"/>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6DD74D85-F9D2-ABAF-6E10-D881F1CF272E}"/>
              </a:ext>
            </a:extLst>
          </p:cNvPr>
          <p:cNvSpPr>
            <a:spLocks noGrp="1"/>
          </p:cNvSpPr>
          <p:nvPr>
            <p:ph sz="half" idx="1"/>
          </p:nvPr>
        </p:nvSpPr>
        <p:spPr>
          <a:xfrm>
            <a:off x="838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περιεχομένου 3">
            <a:extLst>
              <a:ext uri="{FF2B5EF4-FFF2-40B4-BE49-F238E27FC236}">
                <a16:creationId xmlns:a16="http://schemas.microsoft.com/office/drawing/2014/main" id="{68590CB4-3F8A-8B6A-DF88-CABABD7D32DF}"/>
              </a:ext>
            </a:extLst>
          </p:cNvPr>
          <p:cNvSpPr>
            <a:spLocks noGrp="1"/>
          </p:cNvSpPr>
          <p:nvPr>
            <p:ph sz="half" idx="2"/>
          </p:nvPr>
        </p:nvSpPr>
        <p:spPr>
          <a:xfrm>
            <a:off x="6172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ημερομηνίας 4">
            <a:extLst>
              <a:ext uri="{FF2B5EF4-FFF2-40B4-BE49-F238E27FC236}">
                <a16:creationId xmlns:a16="http://schemas.microsoft.com/office/drawing/2014/main" id="{A279063D-F5A5-B61E-411F-F50A2C691485}"/>
              </a:ext>
            </a:extLst>
          </p:cNvPr>
          <p:cNvSpPr>
            <a:spLocks noGrp="1"/>
          </p:cNvSpPr>
          <p:nvPr>
            <p:ph type="dt" sz="half" idx="10"/>
          </p:nvPr>
        </p:nvSpPr>
        <p:spPr/>
        <p:txBody>
          <a:bodyPr/>
          <a:lstStyle/>
          <a:p>
            <a:fld id="{92DA67AC-D2F6-424D-9284-A272EFCF302F}" type="datetimeFigureOut">
              <a:rPr lang="el-GR" smtClean="0"/>
              <a:t>6/11/2026</a:t>
            </a:fld>
            <a:endParaRPr lang="el-GR"/>
          </a:p>
        </p:txBody>
      </p:sp>
      <p:sp>
        <p:nvSpPr>
          <p:cNvPr id="6" name="Θέση υποσέλιδου 5">
            <a:extLst>
              <a:ext uri="{FF2B5EF4-FFF2-40B4-BE49-F238E27FC236}">
                <a16:creationId xmlns:a16="http://schemas.microsoft.com/office/drawing/2014/main" id="{2B4DE754-D036-D590-41E5-5AB2D2C3E18F}"/>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1DFE2689-C5F2-FDB4-9495-61A41AAC9AAE}"/>
              </a:ext>
            </a:extLst>
          </p:cNvPr>
          <p:cNvSpPr>
            <a:spLocks noGrp="1"/>
          </p:cNvSpPr>
          <p:nvPr>
            <p:ph type="sldNum" sz="quarter" idx="12"/>
          </p:nvPr>
        </p:nvSpPr>
        <p:spPr/>
        <p:txBody>
          <a:bodyPr/>
          <a:lstStyle/>
          <a:p>
            <a:fld id="{8AE8F9A5-BE20-49A4-8B85-91B2AE28A644}" type="slidenum">
              <a:rPr lang="el-GR" smtClean="0"/>
              <a:t>‹#›</a:t>
            </a:fld>
            <a:endParaRPr lang="el-GR"/>
          </a:p>
        </p:txBody>
      </p:sp>
    </p:spTree>
    <p:extLst>
      <p:ext uri="{BB962C8B-B14F-4D97-AF65-F5344CB8AC3E}">
        <p14:creationId xmlns:p14="http://schemas.microsoft.com/office/powerpoint/2010/main" val="10385630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5A20AF9-C1BC-FE29-3E91-9859C1648A19}"/>
              </a:ext>
            </a:extLst>
          </p:cNvPr>
          <p:cNvSpPr>
            <a:spLocks noGrp="1"/>
          </p:cNvSpPr>
          <p:nvPr>
            <p:ph type="title"/>
          </p:nvPr>
        </p:nvSpPr>
        <p:spPr>
          <a:xfrm>
            <a:off x="839788" y="365125"/>
            <a:ext cx="10515600" cy="1325563"/>
          </a:xfrm>
        </p:spPr>
        <p:txBody>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39E2278A-DA53-28B9-4A23-3347CFE75DF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Θέση περιεχομένου 3">
            <a:extLst>
              <a:ext uri="{FF2B5EF4-FFF2-40B4-BE49-F238E27FC236}">
                <a16:creationId xmlns:a16="http://schemas.microsoft.com/office/drawing/2014/main" id="{CB354D3D-083F-1E15-9CD8-573A7F43A7CA}"/>
              </a:ext>
            </a:extLst>
          </p:cNvPr>
          <p:cNvSpPr>
            <a:spLocks noGrp="1"/>
          </p:cNvSpPr>
          <p:nvPr>
            <p:ph sz="half" idx="2"/>
          </p:nvPr>
        </p:nvSpPr>
        <p:spPr>
          <a:xfrm>
            <a:off x="839788" y="2505075"/>
            <a:ext cx="5157787"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κειμένου 4">
            <a:extLst>
              <a:ext uri="{FF2B5EF4-FFF2-40B4-BE49-F238E27FC236}">
                <a16:creationId xmlns:a16="http://schemas.microsoft.com/office/drawing/2014/main" id="{E2F41140-3424-6551-F8D9-9B15035227C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Θέση περιεχομένου 5">
            <a:extLst>
              <a:ext uri="{FF2B5EF4-FFF2-40B4-BE49-F238E27FC236}">
                <a16:creationId xmlns:a16="http://schemas.microsoft.com/office/drawing/2014/main" id="{C19E8722-8483-2A81-D87A-A1B180E39EAD}"/>
              </a:ext>
            </a:extLst>
          </p:cNvPr>
          <p:cNvSpPr>
            <a:spLocks noGrp="1"/>
          </p:cNvSpPr>
          <p:nvPr>
            <p:ph sz="quarter" idx="4"/>
          </p:nvPr>
        </p:nvSpPr>
        <p:spPr>
          <a:xfrm>
            <a:off x="6172200" y="2505075"/>
            <a:ext cx="5183188"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7" name="Θέση ημερομηνίας 6">
            <a:extLst>
              <a:ext uri="{FF2B5EF4-FFF2-40B4-BE49-F238E27FC236}">
                <a16:creationId xmlns:a16="http://schemas.microsoft.com/office/drawing/2014/main" id="{9ED2E8A0-6CBC-53B1-9686-E9B7B91CCDF6}"/>
              </a:ext>
            </a:extLst>
          </p:cNvPr>
          <p:cNvSpPr>
            <a:spLocks noGrp="1"/>
          </p:cNvSpPr>
          <p:nvPr>
            <p:ph type="dt" sz="half" idx="10"/>
          </p:nvPr>
        </p:nvSpPr>
        <p:spPr/>
        <p:txBody>
          <a:bodyPr/>
          <a:lstStyle/>
          <a:p>
            <a:fld id="{92DA67AC-D2F6-424D-9284-A272EFCF302F}" type="datetimeFigureOut">
              <a:rPr lang="el-GR" smtClean="0"/>
              <a:t>6/11/2026</a:t>
            </a:fld>
            <a:endParaRPr lang="el-GR"/>
          </a:p>
        </p:txBody>
      </p:sp>
      <p:sp>
        <p:nvSpPr>
          <p:cNvPr id="8" name="Θέση υποσέλιδου 7">
            <a:extLst>
              <a:ext uri="{FF2B5EF4-FFF2-40B4-BE49-F238E27FC236}">
                <a16:creationId xmlns:a16="http://schemas.microsoft.com/office/drawing/2014/main" id="{96412BFD-9766-CB40-221F-7C9C3AE92156}"/>
              </a:ext>
            </a:extLst>
          </p:cNvPr>
          <p:cNvSpPr>
            <a:spLocks noGrp="1"/>
          </p:cNvSpPr>
          <p:nvPr>
            <p:ph type="ftr" sz="quarter" idx="11"/>
          </p:nvPr>
        </p:nvSpPr>
        <p:spPr/>
        <p:txBody>
          <a:bodyPr/>
          <a:lstStyle/>
          <a:p>
            <a:endParaRPr lang="el-GR"/>
          </a:p>
        </p:txBody>
      </p:sp>
      <p:sp>
        <p:nvSpPr>
          <p:cNvPr id="9" name="Θέση αριθμού διαφάνειας 8">
            <a:extLst>
              <a:ext uri="{FF2B5EF4-FFF2-40B4-BE49-F238E27FC236}">
                <a16:creationId xmlns:a16="http://schemas.microsoft.com/office/drawing/2014/main" id="{9D51107F-A7BE-DA91-89BB-0A1B57516779}"/>
              </a:ext>
            </a:extLst>
          </p:cNvPr>
          <p:cNvSpPr>
            <a:spLocks noGrp="1"/>
          </p:cNvSpPr>
          <p:nvPr>
            <p:ph type="sldNum" sz="quarter" idx="12"/>
          </p:nvPr>
        </p:nvSpPr>
        <p:spPr/>
        <p:txBody>
          <a:bodyPr/>
          <a:lstStyle/>
          <a:p>
            <a:fld id="{8AE8F9A5-BE20-49A4-8B85-91B2AE28A644}" type="slidenum">
              <a:rPr lang="el-GR" smtClean="0"/>
              <a:t>‹#›</a:t>
            </a:fld>
            <a:endParaRPr lang="el-GR"/>
          </a:p>
        </p:txBody>
      </p:sp>
    </p:spTree>
    <p:extLst>
      <p:ext uri="{BB962C8B-B14F-4D97-AF65-F5344CB8AC3E}">
        <p14:creationId xmlns:p14="http://schemas.microsoft.com/office/powerpoint/2010/main" val="8937436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7AB8335-C5BE-3CFC-FF7C-49695EFF5845}"/>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ημερομηνίας 2">
            <a:extLst>
              <a:ext uri="{FF2B5EF4-FFF2-40B4-BE49-F238E27FC236}">
                <a16:creationId xmlns:a16="http://schemas.microsoft.com/office/drawing/2014/main" id="{2AC236AF-20DB-29CE-60D3-CE5890A4A043}"/>
              </a:ext>
            </a:extLst>
          </p:cNvPr>
          <p:cNvSpPr>
            <a:spLocks noGrp="1"/>
          </p:cNvSpPr>
          <p:nvPr>
            <p:ph type="dt" sz="half" idx="10"/>
          </p:nvPr>
        </p:nvSpPr>
        <p:spPr/>
        <p:txBody>
          <a:bodyPr/>
          <a:lstStyle/>
          <a:p>
            <a:fld id="{92DA67AC-D2F6-424D-9284-A272EFCF302F}" type="datetimeFigureOut">
              <a:rPr lang="el-GR" smtClean="0"/>
              <a:t>6/11/2026</a:t>
            </a:fld>
            <a:endParaRPr lang="el-GR"/>
          </a:p>
        </p:txBody>
      </p:sp>
      <p:sp>
        <p:nvSpPr>
          <p:cNvPr id="4" name="Θέση υποσέλιδου 3">
            <a:extLst>
              <a:ext uri="{FF2B5EF4-FFF2-40B4-BE49-F238E27FC236}">
                <a16:creationId xmlns:a16="http://schemas.microsoft.com/office/drawing/2014/main" id="{0855C10B-8A9D-3315-FBFC-074E1050C3E0}"/>
              </a:ext>
            </a:extLst>
          </p:cNvPr>
          <p:cNvSpPr>
            <a:spLocks noGrp="1"/>
          </p:cNvSpPr>
          <p:nvPr>
            <p:ph type="ftr" sz="quarter" idx="11"/>
          </p:nvPr>
        </p:nvSpPr>
        <p:spPr/>
        <p:txBody>
          <a:bodyPr/>
          <a:lstStyle/>
          <a:p>
            <a:endParaRPr lang="el-GR"/>
          </a:p>
        </p:txBody>
      </p:sp>
      <p:sp>
        <p:nvSpPr>
          <p:cNvPr id="5" name="Θέση αριθμού διαφάνειας 4">
            <a:extLst>
              <a:ext uri="{FF2B5EF4-FFF2-40B4-BE49-F238E27FC236}">
                <a16:creationId xmlns:a16="http://schemas.microsoft.com/office/drawing/2014/main" id="{1F7C7C4F-2595-9177-08B7-723E0DC6E2C8}"/>
              </a:ext>
            </a:extLst>
          </p:cNvPr>
          <p:cNvSpPr>
            <a:spLocks noGrp="1"/>
          </p:cNvSpPr>
          <p:nvPr>
            <p:ph type="sldNum" sz="quarter" idx="12"/>
          </p:nvPr>
        </p:nvSpPr>
        <p:spPr/>
        <p:txBody>
          <a:bodyPr/>
          <a:lstStyle/>
          <a:p>
            <a:fld id="{8AE8F9A5-BE20-49A4-8B85-91B2AE28A644}" type="slidenum">
              <a:rPr lang="el-GR" smtClean="0"/>
              <a:t>‹#›</a:t>
            </a:fld>
            <a:endParaRPr lang="el-GR"/>
          </a:p>
        </p:txBody>
      </p:sp>
    </p:spTree>
    <p:extLst>
      <p:ext uri="{BB962C8B-B14F-4D97-AF65-F5344CB8AC3E}">
        <p14:creationId xmlns:p14="http://schemas.microsoft.com/office/powerpoint/2010/main" val="42033201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7A7A696A-98AB-8C04-C2D3-5198B4B657F6}"/>
              </a:ext>
            </a:extLst>
          </p:cNvPr>
          <p:cNvSpPr>
            <a:spLocks noGrp="1"/>
          </p:cNvSpPr>
          <p:nvPr>
            <p:ph type="dt" sz="half" idx="10"/>
          </p:nvPr>
        </p:nvSpPr>
        <p:spPr/>
        <p:txBody>
          <a:bodyPr/>
          <a:lstStyle/>
          <a:p>
            <a:fld id="{92DA67AC-D2F6-424D-9284-A272EFCF302F}" type="datetimeFigureOut">
              <a:rPr lang="el-GR" smtClean="0"/>
              <a:t>6/11/2026</a:t>
            </a:fld>
            <a:endParaRPr lang="el-GR"/>
          </a:p>
        </p:txBody>
      </p:sp>
      <p:sp>
        <p:nvSpPr>
          <p:cNvPr id="3" name="Θέση υποσέλιδου 2">
            <a:extLst>
              <a:ext uri="{FF2B5EF4-FFF2-40B4-BE49-F238E27FC236}">
                <a16:creationId xmlns:a16="http://schemas.microsoft.com/office/drawing/2014/main" id="{FAC33DC4-CB57-6EFA-4DE6-9E426F342206}"/>
              </a:ext>
            </a:extLst>
          </p:cNvPr>
          <p:cNvSpPr>
            <a:spLocks noGrp="1"/>
          </p:cNvSpPr>
          <p:nvPr>
            <p:ph type="ftr" sz="quarter" idx="11"/>
          </p:nvPr>
        </p:nvSpPr>
        <p:spPr/>
        <p:txBody>
          <a:bodyPr/>
          <a:lstStyle/>
          <a:p>
            <a:endParaRPr lang="el-GR"/>
          </a:p>
        </p:txBody>
      </p:sp>
      <p:sp>
        <p:nvSpPr>
          <p:cNvPr id="4" name="Θέση αριθμού διαφάνειας 3">
            <a:extLst>
              <a:ext uri="{FF2B5EF4-FFF2-40B4-BE49-F238E27FC236}">
                <a16:creationId xmlns:a16="http://schemas.microsoft.com/office/drawing/2014/main" id="{EFFC707E-1DD5-FFF3-3FBE-76E6A1CCD5C6}"/>
              </a:ext>
            </a:extLst>
          </p:cNvPr>
          <p:cNvSpPr>
            <a:spLocks noGrp="1"/>
          </p:cNvSpPr>
          <p:nvPr>
            <p:ph type="sldNum" sz="quarter" idx="12"/>
          </p:nvPr>
        </p:nvSpPr>
        <p:spPr/>
        <p:txBody>
          <a:bodyPr/>
          <a:lstStyle/>
          <a:p>
            <a:fld id="{8AE8F9A5-BE20-49A4-8B85-91B2AE28A644}" type="slidenum">
              <a:rPr lang="el-GR" smtClean="0"/>
              <a:t>‹#›</a:t>
            </a:fld>
            <a:endParaRPr lang="el-GR"/>
          </a:p>
        </p:txBody>
      </p:sp>
    </p:spTree>
    <p:extLst>
      <p:ext uri="{BB962C8B-B14F-4D97-AF65-F5344CB8AC3E}">
        <p14:creationId xmlns:p14="http://schemas.microsoft.com/office/powerpoint/2010/main" val="28997117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BBD9091-0A29-B8E4-A7B4-1BB311B3ACF0}"/>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D1C916AA-83B7-689D-2057-E7A96CCABA5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κειμένου 3">
            <a:extLst>
              <a:ext uri="{FF2B5EF4-FFF2-40B4-BE49-F238E27FC236}">
                <a16:creationId xmlns:a16="http://schemas.microsoft.com/office/drawing/2014/main" id="{73968143-5FE7-BF51-5EBF-176F845753B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3D6E6E0A-2AEF-DF29-CE27-ACFBA76ABB9D}"/>
              </a:ext>
            </a:extLst>
          </p:cNvPr>
          <p:cNvSpPr>
            <a:spLocks noGrp="1"/>
          </p:cNvSpPr>
          <p:nvPr>
            <p:ph type="dt" sz="half" idx="10"/>
          </p:nvPr>
        </p:nvSpPr>
        <p:spPr/>
        <p:txBody>
          <a:bodyPr/>
          <a:lstStyle/>
          <a:p>
            <a:fld id="{92DA67AC-D2F6-424D-9284-A272EFCF302F}" type="datetimeFigureOut">
              <a:rPr lang="el-GR" smtClean="0"/>
              <a:t>6/11/2026</a:t>
            </a:fld>
            <a:endParaRPr lang="el-GR"/>
          </a:p>
        </p:txBody>
      </p:sp>
      <p:sp>
        <p:nvSpPr>
          <p:cNvPr id="6" name="Θέση υποσέλιδου 5">
            <a:extLst>
              <a:ext uri="{FF2B5EF4-FFF2-40B4-BE49-F238E27FC236}">
                <a16:creationId xmlns:a16="http://schemas.microsoft.com/office/drawing/2014/main" id="{B6B7775C-3B1B-9D99-91FD-EDF857DCAFA2}"/>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1CCCA8BA-3284-B037-4AE8-A06A606BECC1}"/>
              </a:ext>
            </a:extLst>
          </p:cNvPr>
          <p:cNvSpPr>
            <a:spLocks noGrp="1"/>
          </p:cNvSpPr>
          <p:nvPr>
            <p:ph type="sldNum" sz="quarter" idx="12"/>
          </p:nvPr>
        </p:nvSpPr>
        <p:spPr/>
        <p:txBody>
          <a:bodyPr/>
          <a:lstStyle/>
          <a:p>
            <a:fld id="{8AE8F9A5-BE20-49A4-8B85-91B2AE28A644}" type="slidenum">
              <a:rPr lang="el-GR" smtClean="0"/>
              <a:t>‹#›</a:t>
            </a:fld>
            <a:endParaRPr lang="el-GR"/>
          </a:p>
        </p:txBody>
      </p:sp>
    </p:spTree>
    <p:extLst>
      <p:ext uri="{BB962C8B-B14F-4D97-AF65-F5344CB8AC3E}">
        <p14:creationId xmlns:p14="http://schemas.microsoft.com/office/powerpoint/2010/main" val="37783701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FB66BAC-5A24-4598-9CE8-1E7B1EF43006}"/>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εικόνας 2">
            <a:extLst>
              <a:ext uri="{FF2B5EF4-FFF2-40B4-BE49-F238E27FC236}">
                <a16:creationId xmlns:a16="http://schemas.microsoft.com/office/drawing/2014/main" id="{67AA14E9-E18B-BB87-2242-2DA3E46F809D}"/>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a:extLst>
              <a:ext uri="{FF2B5EF4-FFF2-40B4-BE49-F238E27FC236}">
                <a16:creationId xmlns:a16="http://schemas.microsoft.com/office/drawing/2014/main" id="{87C3F1A8-B25F-4543-D447-FC763E39ED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EDB49FED-CDEB-CF84-F6D3-871CCE76F266}"/>
              </a:ext>
            </a:extLst>
          </p:cNvPr>
          <p:cNvSpPr>
            <a:spLocks noGrp="1"/>
          </p:cNvSpPr>
          <p:nvPr>
            <p:ph type="dt" sz="half" idx="10"/>
          </p:nvPr>
        </p:nvSpPr>
        <p:spPr/>
        <p:txBody>
          <a:bodyPr/>
          <a:lstStyle/>
          <a:p>
            <a:fld id="{92DA67AC-D2F6-424D-9284-A272EFCF302F}" type="datetimeFigureOut">
              <a:rPr lang="el-GR" smtClean="0"/>
              <a:t>6/11/2026</a:t>
            </a:fld>
            <a:endParaRPr lang="el-GR"/>
          </a:p>
        </p:txBody>
      </p:sp>
      <p:sp>
        <p:nvSpPr>
          <p:cNvPr id="6" name="Θέση υποσέλιδου 5">
            <a:extLst>
              <a:ext uri="{FF2B5EF4-FFF2-40B4-BE49-F238E27FC236}">
                <a16:creationId xmlns:a16="http://schemas.microsoft.com/office/drawing/2014/main" id="{3F2C7A88-51ED-0490-96E3-B8227B1E3DD4}"/>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8E8C063D-D623-17A3-FE25-14B417885F4C}"/>
              </a:ext>
            </a:extLst>
          </p:cNvPr>
          <p:cNvSpPr>
            <a:spLocks noGrp="1"/>
          </p:cNvSpPr>
          <p:nvPr>
            <p:ph type="sldNum" sz="quarter" idx="12"/>
          </p:nvPr>
        </p:nvSpPr>
        <p:spPr/>
        <p:txBody>
          <a:bodyPr/>
          <a:lstStyle/>
          <a:p>
            <a:fld id="{8AE8F9A5-BE20-49A4-8B85-91B2AE28A644}" type="slidenum">
              <a:rPr lang="el-GR" smtClean="0"/>
              <a:t>‹#›</a:t>
            </a:fld>
            <a:endParaRPr lang="el-GR"/>
          </a:p>
        </p:txBody>
      </p:sp>
    </p:spTree>
    <p:extLst>
      <p:ext uri="{BB962C8B-B14F-4D97-AF65-F5344CB8AC3E}">
        <p14:creationId xmlns:p14="http://schemas.microsoft.com/office/powerpoint/2010/main" val="20048912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E4C3768-11AA-0F0D-BD85-379606A23F32}"/>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35F51335-D37F-D8AE-CDE0-AB39A4D27D6C}"/>
              </a:ext>
            </a:extLst>
          </p:cNvPr>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59C30BF2-4A2B-10F7-9EA7-35271D2352F7}"/>
              </a:ext>
            </a:extLst>
          </p:cNvPr>
          <p:cNvSpPr>
            <a:spLocks noGrp="1"/>
          </p:cNvSpPr>
          <p:nvPr>
            <p:ph type="dt" sz="half" idx="10"/>
          </p:nvPr>
        </p:nvSpPr>
        <p:spPr/>
        <p:txBody>
          <a:bodyPr/>
          <a:lstStyle/>
          <a:p>
            <a:fld id="{92DA67AC-D2F6-424D-9284-A272EFCF302F}" type="datetimeFigureOut">
              <a:rPr lang="el-GR" smtClean="0"/>
              <a:t>6/11/2026</a:t>
            </a:fld>
            <a:endParaRPr lang="el-GR"/>
          </a:p>
        </p:txBody>
      </p:sp>
      <p:sp>
        <p:nvSpPr>
          <p:cNvPr id="5" name="Θέση υποσέλιδου 4">
            <a:extLst>
              <a:ext uri="{FF2B5EF4-FFF2-40B4-BE49-F238E27FC236}">
                <a16:creationId xmlns:a16="http://schemas.microsoft.com/office/drawing/2014/main" id="{C47968C8-B727-CC7E-785F-536C48468E84}"/>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08FF9712-7854-97B7-B2E8-D55EBC470A2F}"/>
              </a:ext>
            </a:extLst>
          </p:cNvPr>
          <p:cNvSpPr>
            <a:spLocks noGrp="1"/>
          </p:cNvSpPr>
          <p:nvPr>
            <p:ph type="sldNum" sz="quarter" idx="12"/>
          </p:nvPr>
        </p:nvSpPr>
        <p:spPr/>
        <p:txBody>
          <a:bodyPr/>
          <a:lstStyle/>
          <a:p>
            <a:fld id="{8AE8F9A5-BE20-49A4-8B85-91B2AE28A644}" type="slidenum">
              <a:rPr lang="el-GR" smtClean="0"/>
              <a:t>‹#›</a:t>
            </a:fld>
            <a:endParaRPr lang="el-GR"/>
          </a:p>
        </p:txBody>
      </p:sp>
    </p:spTree>
    <p:extLst>
      <p:ext uri="{BB962C8B-B14F-4D97-AF65-F5344CB8AC3E}">
        <p14:creationId xmlns:p14="http://schemas.microsoft.com/office/powerpoint/2010/main" val="17908541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a:extLst>
              <a:ext uri="{FF2B5EF4-FFF2-40B4-BE49-F238E27FC236}">
                <a16:creationId xmlns:a16="http://schemas.microsoft.com/office/drawing/2014/main" id="{4766CE5D-C57A-9C79-F0BB-B8795510899C}"/>
              </a:ext>
            </a:extLst>
          </p:cNvPr>
          <p:cNvSpPr>
            <a:spLocks noGrp="1"/>
          </p:cNvSpPr>
          <p:nvPr>
            <p:ph type="title" orient="vert"/>
          </p:nvPr>
        </p:nvSpPr>
        <p:spPr>
          <a:xfrm>
            <a:off x="8724900" y="365125"/>
            <a:ext cx="2628900" cy="5811838"/>
          </a:xfrm>
        </p:spPr>
        <p:txBody>
          <a:bodyPr vert="eaVert"/>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44A631AF-A924-C87D-F5F1-CEB0A6443756}"/>
              </a:ext>
            </a:extLst>
          </p:cNvPr>
          <p:cNvSpPr>
            <a:spLocks noGrp="1"/>
          </p:cNvSpPr>
          <p:nvPr>
            <p:ph type="body" orient="vert" idx="1"/>
          </p:nvPr>
        </p:nvSpPr>
        <p:spPr>
          <a:xfrm>
            <a:off x="838200" y="365125"/>
            <a:ext cx="7734300" cy="5811838"/>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57C46DBA-CF42-8A45-D92C-E8FD50D08CFC}"/>
              </a:ext>
            </a:extLst>
          </p:cNvPr>
          <p:cNvSpPr>
            <a:spLocks noGrp="1"/>
          </p:cNvSpPr>
          <p:nvPr>
            <p:ph type="dt" sz="half" idx="10"/>
          </p:nvPr>
        </p:nvSpPr>
        <p:spPr/>
        <p:txBody>
          <a:bodyPr/>
          <a:lstStyle/>
          <a:p>
            <a:fld id="{92DA67AC-D2F6-424D-9284-A272EFCF302F}" type="datetimeFigureOut">
              <a:rPr lang="el-GR" smtClean="0"/>
              <a:t>6/11/2026</a:t>
            </a:fld>
            <a:endParaRPr lang="el-GR"/>
          </a:p>
        </p:txBody>
      </p:sp>
      <p:sp>
        <p:nvSpPr>
          <p:cNvPr id="5" name="Θέση υποσέλιδου 4">
            <a:extLst>
              <a:ext uri="{FF2B5EF4-FFF2-40B4-BE49-F238E27FC236}">
                <a16:creationId xmlns:a16="http://schemas.microsoft.com/office/drawing/2014/main" id="{B8145607-AEC3-5478-EB34-E218A8573CE1}"/>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D67F86D7-0993-3933-0420-65B7F20773AB}"/>
              </a:ext>
            </a:extLst>
          </p:cNvPr>
          <p:cNvSpPr>
            <a:spLocks noGrp="1"/>
          </p:cNvSpPr>
          <p:nvPr>
            <p:ph type="sldNum" sz="quarter" idx="12"/>
          </p:nvPr>
        </p:nvSpPr>
        <p:spPr/>
        <p:txBody>
          <a:bodyPr/>
          <a:lstStyle/>
          <a:p>
            <a:fld id="{8AE8F9A5-BE20-49A4-8B85-91B2AE28A644}" type="slidenum">
              <a:rPr lang="el-GR" smtClean="0"/>
              <a:t>‹#›</a:t>
            </a:fld>
            <a:endParaRPr lang="el-GR"/>
          </a:p>
        </p:txBody>
      </p:sp>
    </p:spTree>
    <p:extLst>
      <p:ext uri="{BB962C8B-B14F-4D97-AF65-F5344CB8AC3E}">
        <p14:creationId xmlns:p14="http://schemas.microsoft.com/office/powerpoint/2010/main" val="19118099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C181FF46-D41D-C90A-02BE-CC57FB4DA0A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B6451449-0A01-0B87-5B7C-262016C5F5A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BD699288-6652-91CC-C1B6-4FEBC8BA329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2DA67AC-D2F6-424D-9284-A272EFCF302F}" type="datetimeFigureOut">
              <a:rPr lang="el-GR" smtClean="0"/>
              <a:t>6/11/2026</a:t>
            </a:fld>
            <a:endParaRPr lang="el-GR"/>
          </a:p>
        </p:txBody>
      </p:sp>
      <p:sp>
        <p:nvSpPr>
          <p:cNvPr id="5" name="Θέση υποσέλιδου 4">
            <a:extLst>
              <a:ext uri="{FF2B5EF4-FFF2-40B4-BE49-F238E27FC236}">
                <a16:creationId xmlns:a16="http://schemas.microsoft.com/office/drawing/2014/main" id="{5930F816-53DD-D861-A6E8-51C85BCF832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E5AB8241-0E84-577A-EB7E-AC8335F6D95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AE8F9A5-BE20-49A4-8B85-91B2AE28A644}" type="slidenum">
              <a:rPr lang="el-GR" smtClean="0"/>
              <a:t>‹#›</a:t>
            </a:fld>
            <a:endParaRPr lang="el-GR"/>
          </a:p>
        </p:txBody>
      </p:sp>
    </p:spTree>
    <p:extLst>
      <p:ext uri="{BB962C8B-B14F-4D97-AF65-F5344CB8AC3E}">
        <p14:creationId xmlns:p14="http://schemas.microsoft.com/office/powerpoint/2010/main" val="17572491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865F308-F209-DBF4-84D1-A1BD1F01EE96}"/>
              </a:ext>
            </a:extLst>
          </p:cNvPr>
          <p:cNvSpPr>
            <a:spLocks noGrp="1"/>
          </p:cNvSpPr>
          <p:nvPr>
            <p:ph type="ctrTitle"/>
          </p:nvPr>
        </p:nvSpPr>
        <p:spPr>
          <a:xfrm>
            <a:off x="0" y="635000"/>
            <a:ext cx="12192000" cy="4033838"/>
          </a:xfrm>
        </p:spPr>
        <p:txBody>
          <a:bodyPr>
            <a:noAutofit/>
          </a:bodyPr>
          <a:lstStyle/>
          <a:p>
            <a:r>
              <a:rPr lang="el-GR" sz="4800" b="1" dirty="0"/>
              <a:t>Ενοριακή διοίκηση και οργάνωση</a:t>
            </a:r>
            <a:br>
              <a:rPr lang="el-GR" sz="4800" dirty="0"/>
            </a:br>
            <a:r>
              <a:rPr lang="el-GR" sz="4800" dirty="0">
                <a:solidFill>
                  <a:srgbClr val="FF0000"/>
                </a:solidFill>
              </a:rPr>
              <a:t>Από το βιβλίο του </a:t>
            </a:r>
            <a:r>
              <a:rPr lang="el-GR" sz="4800" dirty="0" err="1">
                <a:solidFill>
                  <a:srgbClr val="FF0000"/>
                </a:solidFill>
              </a:rPr>
              <a:t>μητροπολίτου</a:t>
            </a:r>
            <a:r>
              <a:rPr lang="el-GR" sz="4800" dirty="0">
                <a:solidFill>
                  <a:srgbClr val="FF0000"/>
                </a:solidFill>
              </a:rPr>
              <a:t> Μεσσηνίας κ.κ. Χρυσοστόμου Σαββάτου, </a:t>
            </a:r>
            <a:r>
              <a:rPr lang="el-GR" sz="4800" i="1" dirty="0">
                <a:solidFill>
                  <a:srgbClr val="FF0000"/>
                </a:solidFill>
              </a:rPr>
              <a:t>Η Αγία και Μεγάλη Σύνοδος της Ορθοδόξου Εκκλησίας </a:t>
            </a:r>
            <a:r>
              <a:rPr lang="el-GR" sz="4800" i="1" dirty="0" err="1">
                <a:solidFill>
                  <a:srgbClr val="FF0000"/>
                </a:solidFill>
              </a:rPr>
              <a:t>έκφρασις</a:t>
            </a:r>
            <a:r>
              <a:rPr lang="el-GR" sz="4800" i="1" dirty="0">
                <a:solidFill>
                  <a:srgbClr val="FF0000"/>
                </a:solidFill>
              </a:rPr>
              <a:t> της συνοδικής αυτοσυνειδησίας της Ορθοδόξου Εκκλησίας</a:t>
            </a:r>
            <a:r>
              <a:rPr lang="el-GR" sz="4800" dirty="0">
                <a:solidFill>
                  <a:srgbClr val="FF0000"/>
                </a:solidFill>
              </a:rPr>
              <a:t>, Αθήνα 2017, σσ. 116-127</a:t>
            </a:r>
            <a:endParaRPr lang="el-GR" sz="4800" dirty="0"/>
          </a:p>
        </p:txBody>
      </p:sp>
      <p:sp>
        <p:nvSpPr>
          <p:cNvPr id="3" name="Υπότιτλος 2">
            <a:extLst>
              <a:ext uri="{FF2B5EF4-FFF2-40B4-BE49-F238E27FC236}">
                <a16:creationId xmlns:a16="http://schemas.microsoft.com/office/drawing/2014/main" id="{4C688394-9764-3D71-67E9-1CC2702D862F}"/>
              </a:ext>
            </a:extLst>
          </p:cNvPr>
          <p:cNvSpPr>
            <a:spLocks noGrp="1"/>
          </p:cNvSpPr>
          <p:nvPr>
            <p:ph type="subTitle" idx="1"/>
          </p:nvPr>
        </p:nvSpPr>
        <p:spPr>
          <a:xfrm>
            <a:off x="1524000" y="4668838"/>
            <a:ext cx="9144000" cy="1655762"/>
          </a:xfrm>
        </p:spPr>
        <p:txBody>
          <a:bodyPr>
            <a:normAutofit lnSpcReduction="10000"/>
          </a:bodyPr>
          <a:lstStyle/>
          <a:p>
            <a:endParaRPr lang="el-GR" dirty="0"/>
          </a:p>
          <a:p>
            <a:r>
              <a:rPr lang="el-GR" dirty="0"/>
              <a:t>ΜΑΡΙΑ ΚΑΡΑΜΠΕΛΙΑ</a:t>
            </a:r>
          </a:p>
          <a:p>
            <a:r>
              <a:rPr lang="el-GR" dirty="0"/>
              <a:t>Ε</a:t>
            </a:r>
            <a:r>
              <a:rPr lang="el-GR"/>
              <a:t>΄ ΕΞΑΜΗΝΟ</a:t>
            </a:r>
            <a:endParaRPr lang="el-GR" dirty="0"/>
          </a:p>
          <a:p>
            <a:r>
              <a:rPr lang="el-GR" dirty="0"/>
              <a:t>ΑΕΑΑ</a:t>
            </a:r>
          </a:p>
          <a:p>
            <a:endParaRPr lang="el-GR" dirty="0"/>
          </a:p>
        </p:txBody>
      </p:sp>
    </p:spTree>
    <p:extLst>
      <p:ext uri="{BB962C8B-B14F-4D97-AF65-F5344CB8AC3E}">
        <p14:creationId xmlns:p14="http://schemas.microsoft.com/office/powerpoint/2010/main" val="15877968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F5D4312-ACF0-9900-98B9-EC1714AB37A7}"/>
              </a:ext>
            </a:extLst>
          </p:cNvPr>
          <p:cNvSpPr>
            <a:spLocks noGrp="1"/>
          </p:cNvSpPr>
          <p:nvPr>
            <p:ph type="title"/>
          </p:nvPr>
        </p:nvSpPr>
        <p:spPr>
          <a:xfrm>
            <a:off x="0" y="18256"/>
            <a:ext cx="12192000" cy="791370"/>
          </a:xfrm>
        </p:spPr>
        <p:txBody>
          <a:bodyPr>
            <a:normAutofit fontScale="90000"/>
          </a:bodyPr>
          <a:lstStyle/>
          <a:p>
            <a:pPr algn="ctr"/>
            <a:r>
              <a:rPr lang="el-GR" sz="2800" b="1" dirty="0"/>
              <a:t>Ἡ μὴ δυνατότης συναριθμήσεως ὡς </a:t>
            </a:r>
            <a:r>
              <a:rPr lang="el-GR" sz="2800" b="1" dirty="0" err="1"/>
              <a:t>Οἰκουμενικῆς</a:t>
            </a:r>
            <a:r>
              <a:rPr lang="el-GR" sz="2800" b="1" dirty="0"/>
              <a:t> </a:t>
            </a:r>
            <a:r>
              <a:rPr lang="el-GR" sz="2800" b="1" dirty="0" err="1"/>
              <a:t>μιᾶς</a:t>
            </a:r>
            <a:r>
              <a:rPr lang="el-GR" sz="2800" b="1" dirty="0"/>
              <a:t> Συνόδου </a:t>
            </a:r>
            <a:br>
              <a:rPr lang="el-GR" sz="2800" b="1" dirty="0"/>
            </a:br>
            <a:r>
              <a:rPr lang="el-GR" sz="2800" b="1" dirty="0" err="1"/>
              <a:t>ὑπὸ</a:t>
            </a:r>
            <a:r>
              <a:rPr lang="el-GR" sz="2800" b="1" dirty="0"/>
              <a:t> </a:t>
            </a:r>
            <a:r>
              <a:rPr lang="el-GR" sz="2800" b="1" dirty="0" err="1"/>
              <a:t>Τοπικῆς</a:t>
            </a:r>
            <a:r>
              <a:rPr lang="el-GR" sz="2800" b="1" dirty="0"/>
              <a:t>, </a:t>
            </a:r>
            <a:r>
              <a:rPr lang="el-GR" sz="2800" b="1" dirty="0" err="1"/>
              <a:t>Ἐπαρχιακῆς</a:t>
            </a:r>
            <a:r>
              <a:rPr lang="el-GR" sz="2800" b="1" dirty="0"/>
              <a:t>, Μείζονος ἤ </a:t>
            </a:r>
            <a:r>
              <a:rPr lang="el-GR" sz="2800" b="1" dirty="0" err="1"/>
              <a:t>Πανορθοδόξου</a:t>
            </a:r>
            <a:r>
              <a:rPr lang="el-GR" sz="2800" b="1" dirty="0"/>
              <a:t> Συνόδου</a:t>
            </a:r>
          </a:p>
        </p:txBody>
      </p:sp>
      <p:sp>
        <p:nvSpPr>
          <p:cNvPr id="3" name="Θέση περιεχομένου 2">
            <a:extLst>
              <a:ext uri="{FF2B5EF4-FFF2-40B4-BE49-F238E27FC236}">
                <a16:creationId xmlns:a16="http://schemas.microsoft.com/office/drawing/2014/main" id="{B7FD93EF-A0C3-A8F9-6F4F-89A45139053D}"/>
              </a:ext>
            </a:extLst>
          </p:cNvPr>
          <p:cNvSpPr>
            <a:spLocks noGrp="1"/>
          </p:cNvSpPr>
          <p:nvPr>
            <p:ph idx="1"/>
          </p:nvPr>
        </p:nvSpPr>
        <p:spPr>
          <a:xfrm>
            <a:off x="0" y="809626"/>
            <a:ext cx="12192000" cy="6048374"/>
          </a:xfrm>
        </p:spPr>
        <p:txBody>
          <a:bodyPr>
            <a:normAutofit fontScale="92500"/>
          </a:bodyPr>
          <a:lstStyle/>
          <a:p>
            <a:pPr marL="0" indent="0">
              <a:buNone/>
            </a:pPr>
            <a:r>
              <a:rPr lang="el-GR" sz="3900" b="1" dirty="0">
                <a:solidFill>
                  <a:srgbClr val="FF0000"/>
                </a:solidFill>
              </a:rPr>
              <a:t>1</a:t>
            </a:r>
            <a:r>
              <a:rPr lang="el-GR" sz="3900" b="1" baseline="30000" dirty="0">
                <a:solidFill>
                  <a:srgbClr val="FF0000"/>
                </a:solidFill>
              </a:rPr>
              <a:t>ον</a:t>
            </a:r>
            <a:r>
              <a:rPr lang="el-GR" dirty="0"/>
              <a:t> Η φιλολογία που αναπτύχθηκε για την αναγνώριση και συναρίθμηση των Συνόδων που </a:t>
            </a:r>
            <a:r>
              <a:rPr lang="el-GR" dirty="0" err="1"/>
              <a:t>συγκλήθηκαν</a:t>
            </a:r>
            <a:r>
              <a:rPr lang="el-GR" dirty="0"/>
              <a:t> </a:t>
            </a:r>
          </a:p>
          <a:p>
            <a:pPr lvl="1">
              <a:buFont typeface="Wingdings" panose="05000000000000000000" pitchFamily="2" charset="2"/>
              <a:buChar char="v"/>
            </a:pPr>
            <a:r>
              <a:rPr lang="el-GR" dirty="0"/>
              <a:t>στην Κωνσταντινούπολη τα έτη 879/880 μ.Χ. ως Ογδόης Οικουμενικής και </a:t>
            </a:r>
          </a:p>
          <a:p>
            <a:pPr lvl="1">
              <a:buFont typeface="Wingdings" panose="05000000000000000000" pitchFamily="2" charset="2"/>
              <a:buChar char="v"/>
            </a:pPr>
            <a:r>
              <a:rPr lang="el-GR" dirty="0"/>
              <a:t>στην Κωνσταντινούπολη το 1351 μ.Χ. ως Ενάτης Οικουμενικής </a:t>
            </a:r>
          </a:p>
          <a:p>
            <a:pPr marL="0" indent="0">
              <a:buNone/>
            </a:pPr>
            <a:r>
              <a:rPr lang="el-GR" dirty="0"/>
              <a:t>δημιουργεί ερωτήματα, τα οποία αφορούν </a:t>
            </a:r>
          </a:p>
          <a:p>
            <a:pPr lvl="1">
              <a:buFont typeface="Wingdings" panose="05000000000000000000" pitchFamily="2" charset="2"/>
              <a:buChar char="v"/>
            </a:pPr>
            <a:r>
              <a:rPr lang="el-GR" dirty="0"/>
              <a:t>τόσο την αντίληψη περί συνοδικής λειτουργίας και κανονικής παραδόσεως,</a:t>
            </a:r>
          </a:p>
          <a:p>
            <a:pPr lvl="1">
              <a:buFont typeface="Wingdings" panose="05000000000000000000" pitchFamily="2" charset="2"/>
              <a:buChar char="v"/>
            </a:pPr>
            <a:r>
              <a:rPr lang="el-GR" dirty="0"/>
              <a:t>όσο και το πλαίσιο των αρμοδιοτήτων μιας Τοπικής, Επαρχιακής, Μείζονος ή </a:t>
            </a:r>
            <a:r>
              <a:rPr lang="el-GR" dirty="0" err="1"/>
              <a:t>Πανορθοδόξου</a:t>
            </a:r>
            <a:r>
              <a:rPr lang="el-GR" dirty="0"/>
              <a:t> Συνόδου έναντι μιας Οικουμενικής, μέσα στα όρια της καθόλου συνοδικής, κανονικής και εκκλησιολογικής αυτοσυνειδησίας και παραδόσεως.</a:t>
            </a:r>
          </a:p>
          <a:p>
            <a:pPr marL="0" indent="0">
              <a:buNone/>
            </a:pPr>
            <a:r>
              <a:rPr lang="el-GR" sz="3900" b="1" dirty="0">
                <a:solidFill>
                  <a:srgbClr val="FF0000"/>
                </a:solidFill>
              </a:rPr>
              <a:t>2</a:t>
            </a:r>
            <a:r>
              <a:rPr lang="el-GR" sz="3900" b="1" baseline="30000" dirty="0">
                <a:solidFill>
                  <a:srgbClr val="FF0000"/>
                </a:solidFill>
              </a:rPr>
              <a:t>ον</a:t>
            </a:r>
            <a:r>
              <a:rPr lang="el-GR" sz="3900" b="1" dirty="0">
                <a:solidFill>
                  <a:srgbClr val="FF0000"/>
                </a:solidFill>
              </a:rPr>
              <a:t> </a:t>
            </a:r>
            <a:r>
              <a:rPr lang="el-GR" dirty="0"/>
              <a:t>Από την αρχή τονίζεται ότι ούτε στις κατά τόπους Συνόδους ούτε στην «Καθόλου Εκκλησία» είναι δυνατόν να αγνοηθεί ή να σχετικοποιηθεί ο </a:t>
            </a:r>
            <a:r>
              <a:rPr lang="el-GR" b="1" dirty="0">
                <a:solidFill>
                  <a:srgbClr val="FF0000"/>
                </a:solidFill>
              </a:rPr>
              <a:t>συνοδικός θεσμός</a:t>
            </a:r>
            <a:r>
              <a:rPr lang="el-GR" dirty="0"/>
              <a:t>. </a:t>
            </a:r>
          </a:p>
          <a:p>
            <a:pPr marL="0" indent="0">
              <a:buNone/>
            </a:pPr>
            <a:r>
              <a:rPr lang="el-GR" dirty="0"/>
              <a:t>Αθέτηση, περιορισμός ή υποβάθμιση της </a:t>
            </a:r>
            <a:r>
              <a:rPr lang="el-GR" dirty="0" err="1"/>
              <a:t>συνοδικότητας</a:t>
            </a:r>
            <a:r>
              <a:rPr lang="el-GR" dirty="0"/>
              <a:t> στην Εκκλησία σημαίνει παραγνώριση αυτής της ίδιας της ουσίας της Εκκλησίας, δεδομένου ότι ο θεσμός αυτός υπήρξε ευθύς εξ αρχής βασική δομή της ίδιας της Εκκλησίας αποτελώντας και </a:t>
            </a:r>
            <a:r>
              <a:rPr lang="el-GR" b="1" dirty="0">
                <a:solidFill>
                  <a:srgbClr val="FF0000"/>
                </a:solidFill>
              </a:rPr>
              <a:t>στοιχείο της ταυτότητάς της</a:t>
            </a:r>
            <a:r>
              <a:rPr lang="el-GR" dirty="0"/>
              <a:t>. </a:t>
            </a:r>
          </a:p>
        </p:txBody>
      </p:sp>
    </p:spTree>
    <p:extLst>
      <p:ext uri="{BB962C8B-B14F-4D97-AF65-F5344CB8AC3E}">
        <p14:creationId xmlns:p14="http://schemas.microsoft.com/office/powerpoint/2010/main" val="6814468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3B95C12-8D9A-18A3-1BDD-A78B626462B6}"/>
              </a:ext>
            </a:extLst>
          </p:cNvPr>
          <p:cNvSpPr>
            <a:spLocks noGrp="1"/>
          </p:cNvSpPr>
          <p:nvPr>
            <p:ph type="title"/>
          </p:nvPr>
        </p:nvSpPr>
        <p:spPr>
          <a:xfrm>
            <a:off x="0" y="18255"/>
            <a:ext cx="12192000" cy="838995"/>
          </a:xfrm>
        </p:spPr>
        <p:txBody>
          <a:bodyPr>
            <a:normAutofit fontScale="90000"/>
          </a:bodyPr>
          <a:lstStyle/>
          <a:p>
            <a:pPr algn="ctr"/>
            <a:r>
              <a:rPr lang="el-GR" sz="2800" b="1" dirty="0"/>
              <a:t>Ἡ μὴ δυνατότης συναριθμήσεως ὡς </a:t>
            </a:r>
            <a:r>
              <a:rPr lang="el-GR" sz="2800" b="1" dirty="0" err="1"/>
              <a:t>Οἰκουμενικῆς</a:t>
            </a:r>
            <a:r>
              <a:rPr lang="el-GR" sz="2800" b="1" dirty="0"/>
              <a:t> </a:t>
            </a:r>
            <a:r>
              <a:rPr lang="el-GR" sz="2800" b="1" dirty="0" err="1"/>
              <a:t>μιᾶς</a:t>
            </a:r>
            <a:r>
              <a:rPr lang="el-GR" sz="2800" b="1" dirty="0"/>
              <a:t> Συνόδου </a:t>
            </a:r>
            <a:br>
              <a:rPr lang="el-GR" sz="2800" b="1" dirty="0"/>
            </a:br>
            <a:r>
              <a:rPr lang="el-GR" sz="2800" b="1" dirty="0" err="1"/>
              <a:t>ὑπὸ</a:t>
            </a:r>
            <a:r>
              <a:rPr lang="el-GR" sz="2800" b="1" dirty="0"/>
              <a:t> </a:t>
            </a:r>
            <a:r>
              <a:rPr lang="el-GR" sz="2800" b="1" dirty="0" err="1"/>
              <a:t>Τοπικῆς</a:t>
            </a:r>
            <a:r>
              <a:rPr lang="el-GR" sz="2800" b="1" dirty="0"/>
              <a:t>, </a:t>
            </a:r>
            <a:r>
              <a:rPr lang="el-GR" sz="2800" b="1" dirty="0" err="1"/>
              <a:t>Ἐπαρχιακῆς</a:t>
            </a:r>
            <a:r>
              <a:rPr lang="el-GR" sz="2800" b="1" dirty="0"/>
              <a:t>, Μείζονος ἤ </a:t>
            </a:r>
            <a:r>
              <a:rPr lang="el-GR" sz="2800" b="1" dirty="0" err="1"/>
              <a:t>Πανορθοδόξου</a:t>
            </a:r>
            <a:r>
              <a:rPr lang="el-GR" sz="2800" b="1" dirty="0"/>
              <a:t> Συνόδου</a:t>
            </a:r>
            <a:endParaRPr lang="el-GR" sz="2800" dirty="0"/>
          </a:p>
        </p:txBody>
      </p:sp>
      <p:sp>
        <p:nvSpPr>
          <p:cNvPr id="3" name="Θέση περιεχομένου 2">
            <a:extLst>
              <a:ext uri="{FF2B5EF4-FFF2-40B4-BE49-F238E27FC236}">
                <a16:creationId xmlns:a16="http://schemas.microsoft.com/office/drawing/2014/main" id="{061BE3CC-B804-D686-E51F-9CA9BD78616B}"/>
              </a:ext>
            </a:extLst>
          </p:cNvPr>
          <p:cNvSpPr>
            <a:spLocks noGrp="1"/>
          </p:cNvSpPr>
          <p:nvPr>
            <p:ph idx="1"/>
          </p:nvPr>
        </p:nvSpPr>
        <p:spPr>
          <a:xfrm>
            <a:off x="0" y="733426"/>
            <a:ext cx="12192000" cy="6106320"/>
          </a:xfrm>
        </p:spPr>
        <p:txBody>
          <a:bodyPr>
            <a:normAutofit fontScale="85000" lnSpcReduction="20000"/>
          </a:bodyPr>
          <a:lstStyle/>
          <a:p>
            <a:r>
              <a:rPr lang="el-GR" dirty="0"/>
              <a:t>Επίσης, διά της </a:t>
            </a:r>
            <a:r>
              <a:rPr lang="el-GR" dirty="0" err="1"/>
              <a:t>συνοδικότητας</a:t>
            </a:r>
            <a:r>
              <a:rPr lang="el-GR" dirty="0"/>
              <a:t>: </a:t>
            </a:r>
          </a:p>
          <a:p>
            <a:pPr lvl="1">
              <a:buFont typeface="Wingdings" panose="05000000000000000000" pitchFamily="2" charset="2"/>
              <a:buChar char="v"/>
            </a:pPr>
            <a:r>
              <a:rPr lang="el-GR" dirty="0"/>
              <a:t>υπογραμμίζεται και </a:t>
            </a:r>
            <a:r>
              <a:rPr lang="el-GR" b="1" dirty="0">
                <a:solidFill>
                  <a:srgbClr val="FF0000"/>
                </a:solidFill>
              </a:rPr>
              <a:t>κατανοείται η έννοια της «κοινωνίας» </a:t>
            </a:r>
          </a:p>
          <a:p>
            <a:pPr lvl="2">
              <a:buFont typeface="Wingdings" panose="05000000000000000000" pitchFamily="2" charset="2"/>
              <a:buChar char="v"/>
            </a:pPr>
            <a:r>
              <a:rPr lang="el-GR" dirty="0"/>
              <a:t>μέσα στο εκκλησιαστικό Σώμα όπως και </a:t>
            </a:r>
          </a:p>
          <a:p>
            <a:pPr lvl="2">
              <a:buFont typeface="Wingdings" panose="05000000000000000000" pitchFamily="2" charset="2"/>
              <a:buChar char="v"/>
            </a:pPr>
            <a:r>
              <a:rPr lang="el-GR" dirty="0"/>
              <a:t>μεταξύ των κατά τόπους Εκκλησιών,</a:t>
            </a:r>
          </a:p>
          <a:p>
            <a:pPr lvl="1">
              <a:buFont typeface="Wingdings" panose="05000000000000000000" pitchFamily="2" charset="2"/>
              <a:buChar char="v"/>
            </a:pPr>
            <a:r>
              <a:rPr lang="el-GR" b="1" dirty="0">
                <a:solidFill>
                  <a:srgbClr val="FF0000"/>
                </a:solidFill>
              </a:rPr>
              <a:t>αποκλείεται κάθε ιδέα ατομικότητας ή υποκειμενικότητας</a:t>
            </a:r>
            <a:r>
              <a:rPr lang="el-GR" dirty="0"/>
              <a:t> και </a:t>
            </a:r>
          </a:p>
          <a:p>
            <a:pPr lvl="1">
              <a:buFont typeface="Wingdings" panose="05000000000000000000" pitchFamily="2" charset="2"/>
              <a:buChar char="v"/>
            </a:pPr>
            <a:r>
              <a:rPr lang="el-GR" b="1" dirty="0">
                <a:solidFill>
                  <a:srgbClr val="FF0000"/>
                </a:solidFill>
              </a:rPr>
              <a:t>τονίζεται η ισοτιμία όλων των μελών </a:t>
            </a:r>
            <a:r>
              <a:rPr lang="el-GR" dirty="0"/>
              <a:t>του ενός σώματος της Εκκλησίας με τα ιδιαίτερα χαρίσματά τους.</a:t>
            </a:r>
          </a:p>
          <a:p>
            <a:r>
              <a:rPr lang="el-GR" dirty="0"/>
              <a:t>Με βάση το περιεχόμενο αυτό και τον σκοπό, η συνοδικότητα </a:t>
            </a:r>
            <a:r>
              <a:rPr lang="el-GR" b="1" dirty="0">
                <a:solidFill>
                  <a:srgbClr val="FF0000"/>
                </a:solidFill>
              </a:rPr>
              <a:t>ισχύει για όλους και για όλες τις εποχές</a:t>
            </a:r>
            <a:r>
              <a:rPr lang="el-GR" dirty="0"/>
              <a:t> </a:t>
            </a:r>
          </a:p>
          <a:p>
            <a:pPr lvl="1">
              <a:buFont typeface="Wingdings" panose="05000000000000000000" pitchFamily="2" charset="2"/>
              <a:buChar char="v"/>
            </a:pPr>
            <a:r>
              <a:rPr lang="el-GR" dirty="0"/>
              <a:t>είτε υπό τη μορφή των Τοπικών, Επαρχιακών, Μειζόνων, </a:t>
            </a:r>
            <a:r>
              <a:rPr lang="el-GR" dirty="0" err="1"/>
              <a:t>Πανορθοδόξων</a:t>
            </a:r>
            <a:r>
              <a:rPr lang="el-GR" dirty="0"/>
              <a:t> </a:t>
            </a:r>
          </a:p>
          <a:p>
            <a:pPr lvl="1">
              <a:buFont typeface="Wingdings" panose="05000000000000000000" pitchFamily="2" charset="2"/>
              <a:buChar char="v"/>
            </a:pPr>
            <a:r>
              <a:rPr lang="el-GR" dirty="0"/>
              <a:t>είτε υπό τη μορφή των Οικουμενικών Συνόδων.</a:t>
            </a:r>
          </a:p>
          <a:p>
            <a:r>
              <a:rPr lang="el-GR" dirty="0"/>
              <a:t>Ενώ όμως </a:t>
            </a:r>
            <a:r>
              <a:rPr lang="el-GR" b="1" dirty="0">
                <a:solidFill>
                  <a:srgbClr val="FF0000"/>
                </a:solidFill>
              </a:rPr>
              <a:t>ο θεσμός των Οικουμενικών Συνόδων είναι ένα γεγονός «</a:t>
            </a:r>
            <a:r>
              <a:rPr lang="el-GR" b="1" dirty="0" err="1">
                <a:solidFill>
                  <a:srgbClr val="FF0000"/>
                </a:solidFill>
              </a:rPr>
              <a:t>ἔκτακτον</a:t>
            </a:r>
            <a:r>
              <a:rPr lang="el-GR" b="1" dirty="0">
                <a:solidFill>
                  <a:srgbClr val="FF0000"/>
                </a:solidFill>
              </a:rPr>
              <a:t>», </a:t>
            </a:r>
            <a:r>
              <a:rPr lang="el-GR" dirty="0"/>
              <a:t>αντιθέτως σε όλες τις κατά τόπους Ορθόδοξες Εκκλησίες λειτουργεί τακτικώς ο συνοδικός θεσμός ως τοπική – επαρχιακή Σύνοδος ή ως Μείζων Σύνοδος, όργανο το οποίο επιλύει ποικίλα προβλήματα: </a:t>
            </a:r>
          </a:p>
          <a:p>
            <a:pPr lvl="1">
              <a:buFont typeface="Wingdings" panose="05000000000000000000" pitchFamily="2" charset="2"/>
              <a:buChar char="v"/>
            </a:pPr>
            <a:r>
              <a:rPr lang="el-GR" dirty="0"/>
              <a:t>θεολογικού περιεχομένου, </a:t>
            </a:r>
          </a:p>
          <a:p>
            <a:pPr lvl="1">
              <a:buFont typeface="Wingdings" panose="05000000000000000000" pitchFamily="2" charset="2"/>
              <a:buChar char="v"/>
            </a:pPr>
            <a:r>
              <a:rPr lang="el-GR" dirty="0"/>
              <a:t>εκκλησιαστικής τάξης και πειθαρχίας, </a:t>
            </a:r>
          </a:p>
          <a:p>
            <a:pPr lvl="1">
              <a:buFont typeface="Wingdings" panose="05000000000000000000" pitchFamily="2" charset="2"/>
              <a:buChar char="v"/>
            </a:pPr>
            <a:r>
              <a:rPr lang="el-GR" dirty="0"/>
              <a:t>θεσπίσεως εκκλησιαστικών και κανονικών διατάξεων. </a:t>
            </a:r>
          </a:p>
          <a:p>
            <a:r>
              <a:rPr lang="el-GR" dirty="0"/>
              <a:t>Ποτέ όμως οι τοπικές αυτές Σύνοδοι διεκδίκησαν ή προσπάθησαν να προσλάβουν τον χαρακτηρισμό ή την ονομασία τους ως Οικουμενικών, χωρίς αυτό να μειώνει τον βαθμό και το κύρος τους μέσα στη ζωή τόσο της τοπικής Εκκλησίας, όσο και της Καθολικής Εκκλησίας.</a:t>
            </a:r>
          </a:p>
        </p:txBody>
      </p:sp>
    </p:spTree>
    <p:extLst>
      <p:ext uri="{BB962C8B-B14F-4D97-AF65-F5344CB8AC3E}">
        <p14:creationId xmlns:p14="http://schemas.microsoft.com/office/powerpoint/2010/main" val="39576370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70C0AF6-78B8-E713-93DB-BC55DB303FEF}"/>
              </a:ext>
            </a:extLst>
          </p:cNvPr>
          <p:cNvSpPr>
            <a:spLocks noGrp="1"/>
          </p:cNvSpPr>
          <p:nvPr>
            <p:ph type="title"/>
          </p:nvPr>
        </p:nvSpPr>
        <p:spPr>
          <a:xfrm>
            <a:off x="0" y="18256"/>
            <a:ext cx="12192000" cy="734219"/>
          </a:xfrm>
        </p:spPr>
        <p:txBody>
          <a:bodyPr>
            <a:normAutofit fontScale="90000"/>
          </a:bodyPr>
          <a:lstStyle/>
          <a:p>
            <a:pPr algn="ctr"/>
            <a:r>
              <a:rPr lang="el-GR" sz="2800" b="1" dirty="0"/>
              <a:t>Ἡ μὴ δυνατότης συναριθμήσεως ὡς </a:t>
            </a:r>
            <a:r>
              <a:rPr lang="el-GR" sz="2800" b="1" dirty="0" err="1"/>
              <a:t>Οἰκουμενικῆς</a:t>
            </a:r>
            <a:r>
              <a:rPr lang="el-GR" sz="2800" b="1" dirty="0"/>
              <a:t> </a:t>
            </a:r>
            <a:r>
              <a:rPr lang="el-GR" sz="2800" b="1" dirty="0" err="1"/>
              <a:t>μιᾶς</a:t>
            </a:r>
            <a:r>
              <a:rPr lang="el-GR" sz="2800" b="1" dirty="0"/>
              <a:t> Συνόδου </a:t>
            </a:r>
            <a:br>
              <a:rPr lang="el-GR" sz="2800" b="1" dirty="0"/>
            </a:br>
            <a:r>
              <a:rPr lang="el-GR" sz="2800" b="1" dirty="0" err="1"/>
              <a:t>ὑπὸ</a:t>
            </a:r>
            <a:r>
              <a:rPr lang="el-GR" sz="2800" b="1" dirty="0"/>
              <a:t> </a:t>
            </a:r>
            <a:r>
              <a:rPr lang="el-GR" sz="2800" b="1" dirty="0" err="1"/>
              <a:t>Τοπικῆς</a:t>
            </a:r>
            <a:r>
              <a:rPr lang="el-GR" sz="2800" b="1" dirty="0"/>
              <a:t>, </a:t>
            </a:r>
            <a:r>
              <a:rPr lang="el-GR" sz="2800" b="1" dirty="0" err="1"/>
              <a:t>Ἐπαρχιακῆς</a:t>
            </a:r>
            <a:r>
              <a:rPr lang="el-GR" sz="2800" b="1" dirty="0"/>
              <a:t>, Μείζονος ἤ </a:t>
            </a:r>
            <a:r>
              <a:rPr lang="el-GR" sz="2800" b="1" dirty="0" err="1"/>
              <a:t>Πανορθοδόξου</a:t>
            </a:r>
            <a:r>
              <a:rPr lang="el-GR" sz="2800" b="1" dirty="0"/>
              <a:t> Συνόδου</a:t>
            </a:r>
            <a:endParaRPr lang="el-GR" sz="2800" dirty="0"/>
          </a:p>
        </p:txBody>
      </p:sp>
      <p:sp>
        <p:nvSpPr>
          <p:cNvPr id="3" name="Θέση περιεχομένου 2">
            <a:extLst>
              <a:ext uri="{FF2B5EF4-FFF2-40B4-BE49-F238E27FC236}">
                <a16:creationId xmlns:a16="http://schemas.microsoft.com/office/drawing/2014/main" id="{1953D56F-588A-C1C0-ED18-CF2811151DFF}"/>
              </a:ext>
            </a:extLst>
          </p:cNvPr>
          <p:cNvSpPr>
            <a:spLocks noGrp="1"/>
          </p:cNvSpPr>
          <p:nvPr>
            <p:ph idx="1"/>
          </p:nvPr>
        </p:nvSpPr>
        <p:spPr>
          <a:xfrm>
            <a:off x="-1" y="752474"/>
            <a:ext cx="12191999" cy="6087269"/>
          </a:xfrm>
        </p:spPr>
        <p:txBody>
          <a:bodyPr>
            <a:normAutofit fontScale="92500"/>
          </a:bodyPr>
          <a:lstStyle/>
          <a:p>
            <a:r>
              <a:rPr lang="el-GR" dirty="0"/>
              <a:t>Στο πλαίσιο της εκκλησιαστικής ιστορίας </a:t>
            </a:r>
            <a:r>
              <a:rPr lang="el-GR" dirty="0" err="1"/>
              <a:t>συγκλήθηκαν</a:t>
            </a:r>
            <a:r>
              <a:rPr lang="el-GR" dirty="0"/>
              <a:t> </a:t>
            </a:r>
            <a:r>
              <a:rPr lang="el-GR" dirty="0">
                <a:solidFill>
                  <a:srgbClr val="FF0000"/>
                </a:solidFill>
              </a:rPr>
              <a:t>αρκετές Σύνοδοι ως τοπικές:</a:t>
            </a:r>
            <a:r>
              <a:rPr lang="el-GR" dirty="0"/>
              <a:t> </a:t>
            </a:r>
          </a:p>
          <a:p>
            <a:pPr lvl="1">
              <a:buFont typeface="Wingdings" panose="05000000000000000000" pitchFamily="2" charset="2"/>
              <a:buChar char="v"/>
            </a:pPr>
            <a:r>
              <a:rPr lang="el-GR" dirty="0"/>
              <a:t>οι οποίες καμία άλλη προγενέστερη Σύνοδο αναγνώρισαν ή συναρίθμησαν ως Οικουμενική, </a:t>
            </a:r>
          </a:p>
          <a:p>
            <a:pPr lvl="1">
              <a:buFont typeface="Wingdings" panose="05000000000000000000" pitchFamily="2" charset="2"/>
              <a:buChar char="v"/>
            </a:pPr>
            <a:r>
              <a:rPr lang="el-GR" dirty="0"/>
              <a:t>έστω και αν η τοπική Σύνοδος εκπλήρωνε απολύτως τα στοιχεία της οικουμενικότητας. </a:t>
            </a:r>
          </a:p>
          <a:p>
            <a:r>
              <a:rPr lang="el-GR" dirty="0"/>
              <a:t>Χαρακτηριστικό παράδειγμα η Σύνοδος της Κωνσταντινουπόλεως του έτους 381 μ.Χ. (μετέπειτα Β΄ Οικουμενική), η οποία </a:t>
            </a:r>
            <a:r>
              <a:rPr lang="el-GR" dirty="0" err="1"/>
              <a:t>συγκλήθηκε</a:t>
            </a:r>
            <a:r>
              <a:rPr lang="el-GR" dirty="0"/>
              <a:t> ως Σύνοδος των επισκόπων της Ανατολής και η οποία δεν τόλμησε να αναγνωρίσει την οικουμενικότητα της Συνόδου που είχε γίνει στη Νίκαια το 325 μ.Χ. (μετέπειτα </a:t>
            </a:r>
            <a:r>
              <a:rPr lang="en-GB" dirty="0"/>
              <a:t>A</a:t>
            </a:r>
            <a:r>
              <a:rPr lang="el-GR" dirty="0"/>
              <a:t>΄Οικουμενική), αν και υιοθέτησε το Σύμβολο της </a:t>
            </a:r>
            <a:r>
              <a:rPr lang="el-GR" dirty="0" err="1"/>
              <a:t>πίστεώς</a:t>
            </a:r>
            <a:r>
              <a:rPr lang="el-GR" dirty="0"/>
              <a:t> της ως βάση για τη διαμόρφωση του δικού της Συμβόλου.</a:t>
            </a:r>
          </a:p>
          <a:p>
            <a:r>
              <a:rPr lang="el-GR" dirty="0"/>
              <a:t>Η Σύνοδος της Κωνσταντινούπολης του έτους 381 μ.Χ. αναγνωρίστηκε ως Οικουμενική από τη </a:t>
            </a:r>
            <a:r>
              <a:rPr lang="el-GR" b="1" dirty="0">
                <a:solidFill>
                  <a:srgbClr val="FF0000"/>
                </a:solidFill>
              </a:rPr>
              <a:t>Σύνοδο της Χαλκηδόνας τους έτους 451 μ.Χ., </a:t>
            </a:r>
            <a:r>
              <a:rPr lang="el-GR" dirty="0"/>
              <a:t>η οποία πραγματικώς </a:t>
            </a:r>
            <a:r>
              <a:rPr lang="el-GR" dirty="0" err="1"/>
              <a:t>συγκλήθηκε</a:t>
            </a:r>
            <a:r>
              <a:rPr lang="el-GR" dirty="0"/>
              <a:t> ως Οικουμενική </a:t>
            </a:r>
          </a:p>
          <a:p>
            <a:pPr lvl="1">
              <a:buFont typeface="Wingdings" panose="05000000000000000000" pitchFamily="2" charset="2"/>
              <a:buChar char="v"/>
            </a:pPr>
            <a:r>
              <a:rPr lang="el-GR" dirty="0"/>
              <a:t>τόσο για το θεολογικό ζήτημα που προκάλεσε τη σύγκλησή της, </a:t>
            </a:r>
          </a:p>
          <a:p>
            <a:pPr lvl="1">
              <a:buFont typeface="Wingdings" panose="05000000000000000000" pitchFamily="2" charset="2"/>
              <a:buChar char="v"/>
            </a:pPr>
            <a:r>
              <a:rPr lang="el-GR" dirty="0"/>
              <a:t>όσο και για την αντιπροσώπευση και τη συμμετοχή όλων των τοπικών Εκκλησιών. </a:t>
            </a:r>
          </a:p>
        </p:txBody>
      </p:sp>
    </p:spTree>
    <p:extLst>
      <p:ext uri="{BB962C8B-B14F-4D97-AF65-F5344CB8AC3E}">
        <p14:creationId xmlns:p14="http://schemas.microsoft.com/office/powerpoint/2010/main" val="6833530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DB682CB-69FA-6794-4557-46B4D3A864BB}"/>
              </a:ext>
            </a:extLst>
          </p:cNvPr>
          <p:cNvSpPr>
            <a:spLocks noGrp="1"/>
          </p:cNvSpPr>
          <p:nvPr>
            <p:ph type="title"/>
          </p:nvPr>
        </p:nvSpPr>
        <p:spPr>
          <a:xfrm>
            <a:off x="762000" y="18256"/>
            <a:ext cx="10515600" cy="662782"/>
          </a:xfrm>
        </p:spPr>
        <p:txBody>
          <a:bodyPr>
            <a:normAutofit fontScale="90000"/>
          </a:bodyPr>
          <a:lstStyle/>
          <a:p>
            <a:pPr algn="ctr"/>
            <a:r>
              <a:rPr lang="el-GR" sz="2800" b="1" dirty="0"/>
              <a:t>Ἡ μὴ δυνατότης συναριθμήσεως ὡς </a:t>
            </a:r>
            <a:r>
              <a:rPr lang="el-GR" sz="2800" b="1" dirty="0" err="1"/>
              <a:t>Οἰκουμενικῆς</a:t>
            </a:r>
            <a:r>
              <a:rPr lang="el-GR" sz="2800" b="1" dirty="0"/>
              <a:t> </a:t>
            </a:r>
            <a:r>
              <a:rPr lang="el-GR" sz="2800" b="1" dirty="0" err="1"/>
              <a:t>μιᾶς</a:t>
            </a:r>
            <a:r>
              <a:rPr lang="el-GR" sz="2800" b="1" dirty="0"/>
              <a:t> Συνόδου </a:t>
            </a:r>
            <a:br>
              <a:rPr lang="el-GR" sz="2800" b="1" dirty="0"/>
            </a:br>
            <a:r>
              <a:rPr lang="el-GR" sz="2800" b="1" dirty="0" err="1"/>
              <a:t>ὑπὸ</a:t>
            </a:r>
            <a:r>
              <a:rPr lang="el-GR" sz="2800" b="1" dirty="0"/>
              <a:t> </a:t>
            </a:r>
            <a:r>
              <a:rPr lang="el-GR" sz="2800" b="1" dirty="0" err="1"/>
              <a:t>Τοπικῆς</a:t>
            </a:r>
            <a:r>
              <a:rPr lang="el-GR" sz="2800" b="1" dirty="0"/>
              <a:t>, </a:t>
            </a:r>
            <a:r>
              <a:rPr lang="el-GR" sz="2800" b="1" dirty="0" err="1"/>
              <a:t>Ἐπαρχιακῆς</a:t>
            </a:r>
            <a:r>
              <a:rPr lang="el-GR" sz="2800" b="1" dirty="0"/>
              <a:t>, Μείζονος ἤ </a:t>
            </a:r>
            <a:r>
              <a:rPr lang="el-GR" sz="2800" b="1" dirty="0" err="1"/>
              <a:t>Πανορθοδόξου</a:t>
            </a:r>
            <a:r>
              <a:rPr lang="el-GR" sz="2800" b="1" dirty="0"/>
              <a:t> Συνόδου</a:t>
            </a:r>
            <a:endParaRPr lang="el-GR" sz="2800" dirty="0"/>
          </a:p>
        </p:txBody>
      </p:sp>
      <p:sp>
        <p:nvSpPr>
          <p:cNvPr id="3" name="Θέση περιεχομένου 2">
            <a:extLst>
              <a:ext uri="{FF2B5EF4-FFF2-40B4-BE49-F238E27FC236}">
                <a16:creationId xmlns:a16="http://schemas.microsoft.com/office/drawing/2014/main" id="{E9589B79-0E70-E06F-9A15-3ACAD805E5DE}"/>
              </a:ext>
            </a:extLst>
          </p:cNvPr>
          <p:cNvSpPr>
            <a:spLocks noGrp="1"/>
          </p:cNvSpPr>
          <p:nvPr>
            <p:ph idx="1"/>
          </p:nvPr>
        </p:nvSpPr>
        <p:spPr>
          <a:xfrm>
            <a:off x="0" y="681038"/>
            <a:ext cx="12192000" cy="6158706"/>
          </a:xfrm>
        </p:spPr>
        <p:txBody>
          <a:bodyPr>
            <a:normAutofit fontScale="92500" lnSpcReduction="10000"/>
          </a:bodyPr>
          <a:lstStyle/>
          <a:p>
            <a:r>
              <a:rPr lang="el-GR" dirty="0"/>
              <a:t>Την αναγνώριση των δύο αυτών Συνόδων (Α΄ στη Νίκαια – 325 μ.Χ. και Β΄ στην Κωνσταντινούπολη – 381 μ.Χ.) ως Οικουμενικών πραγματοποίησε νωρίτερα και μονομερώς η ληστρική Σύνοδος της Εφέσου (449 μ.Χ.), γεγονός το οποίο επέβαλε, εξαιτίας της αντικανονικής και μονομερούς αναγνωρίσεώς τους από τη ληστρική Σύνοδο, και την επίσημη αναγνώρισή τους δύο έτη αργότερα από τη Σύνοδο της Χαλκηδόνας του 451 μ.Χ. (Δ΄ Οικουμενική Σύνοδος).</a:t>
            </a:r>
          </a:p>
          <a:p>
            <a:r>
              <a:rPr lang="el-GR" dirty="0"/>
              <a:t>Η ίδια η ιστορία των Συνόδων επιβεβαιώνει </a:t>
            </a:r>
            <a:r>
              <a:rPr lang="en-GB" dirty="0"/>
              <a:t>de facto</a:t>
            </a:r>
            <a:r>
              <a:rPr lang="el-GR" dirty="0"/>
              <a:t> ότι μία τοπική Σύνοδος:</a:t>
            </a:r>
          </a:p>
          <a:p>
            <a:pPr lvl="1">
              <a:buFont typeface="Wingdings" panose="05000000000000000000" pitchFamily="2" charset="2"/>
              <a:buChar char="v"/>
            </a:pPr>
            <a:r>
              <a:rPr lang="el-GR" dirty="0"/>
              <a:t>δεν μπορεί να συναριθμήσει μονομερώς μία άλλη Σύνοδο ως Οικουμενική,</a:t>
            </a:r>
          </a:p>
          <a:p>
            <a:pPr lvl="1">
              <a:buFont typeface="Wingdings" panose="05000000000000000000" pitchFamily="2" charset="2"/>
              <a:buChar char="v"/>
            </a:pPr>
            <a:r>
              <a:rPr lang="el-GR" dirty="0"/>
              <a:t>ενώ το γεγονός αυτό δεν αποκλείει και τη δυνατότητα σε μία τοπική Σύνοδο να αναγνωριστεί ως Οικουμενική από μία άλλη όμως Οικουμενική Σύνοδο (παράδειγμα: Β΄ Οικουμενική Σύνοδος 381 μ.Χ.).</a:t>
            </a:r>
          </a:p>
          <a:p>
            <a:r>
              <a:rPr lang="el-GR" dirty="0"/>
              <a:t>Έτσι, </a:t>
            </a:r>
            <a:r>
              <a:rPr lang="el-GR" b="1" dirty="0"/>
              <a:t>για μία Σύνοδο είναι δυνατόν να αναγνωρίζεται η οικουμενικότητά της, χωρίς όμως και της συνοδικής της συναρίθμησης από την Καθολική Εκκλησία</a:t>
            </a:r>
            <a:r>
              <a:rPr lang="el-GR" dirty="0"/>
              <a:t>. Η αναγνώριση της Οικουμενικότητάς της επιβεβαιώνεται από το αδιαμφισβήτητο κύρος: </a:t>
            </a:r>
          </a:p>
          <a:p>
            <a:pPr lvl="1">
              <a:buFont typeface="Wingdings" panose="05000000000000000000" pitchFamily="2" charset="2"/>
              <a:buChar char="v"/>
            </a:pPr>
            <a:r>
              <a:rPr lang="el-GR" dirty="0"/>
              <a:t>των </a:t>
            </a:r>
            <a:r>
              <a:rPr lang="el-GR" dirty="0" err="1"/>
              <a:t>εκδοθέντων</a:t>
            </a:r>
            <a:r>
              <a:rPr lang="el-GR" dirty="0"/>
              <a:t> όρων Πίστεως και </a:t>
            </a:r>
          </a:p>
          <a:p>
            <a:pPr lvl="1">
              <a:buFont typeface="Wingdings" panose="05000000000000000000" pitchFamily="2" charset="2"/>
              <a:buChar char="v"/>
            </a:pPr>
            <a:r>
              <a:rPr lang="el-GR" dirty="0"/>
              <a:t>των ιερών κανόνων από αυτήν (παράδειγμα: Σύνοδος 879/880). </a:t>
            </a:r>
          </a:p>
          <a:p>
            <a:r>
              <a:rPr lang="el-GR" dirty="0"/>
              <a:t>Όμως η συναρίθμησή της ως Οικουμενικής είναι έργο «</a:t>
            </a:r>
            <a:r>
              <a:rPr lang="el-GR" i="1" dirty="0"/>
              <a:t>συμπάσης τῆς </a:t>
            </a:r>
            <a:r>
              <a:rPr lang="el-GR" i="1" dirty="0" err="1"/>
              <a:t>Ἐκκλησίας</a:t>
            </a:r>
            <a:r>
              <a:rPr lang="el-GR" dirty="0"/>
              <a:t>».</a:t>
            </a:r>
            <a:r>
              <a:rPr lang="en-GB" dirty="0"/>
              <a:t> </a:t>
            </a:r>
            <a:endParaRPr lang="el-GR" dirty="0"/>
          </a:p>
        </p:txBody>
      </p:sp>
    </p:spTree>
    <p:extLst>
      <p:ext uri="{BB962C8B-B14F-4D97-AF65-F5344CB8AC3E}">
        <p14:creationId xmlns:p14="http://schemas.microsoft.com/office/powerpoint/2010/main" val="36123620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51692B6-E28E-50E0-CDC5-AAE159028256}"/>
              </a:ext>
            </a:extLst>
          </p:cNvPr>
          <p:cNvSpPr>
            <a:spLocks noGrp="1"/>
          </p:cNvSpPr>
          <p:nvPr>
            <p:ph type="title"/>
          </p:nvPr>
        </p:nvSpPr>
        <p:spPr>
          <a:xfrm>
            <a:off x="838200" y="18256"/>
            <a:ext cx="10515600" cy="867570"/>
          </a:xfrm>
        </p:spPr>
        <p:txBody>
          <a:bodyPr>
            <a:normAutofit/>
          </a:bodyPr>
          <a:lstStyle/>
          <a:p>
            <a:pPr algn="ctr"/>
            <a:r>
              <a:rPr lang="el-GR" sz="2800" b="1" dirty="0"/>
              <a:t>Ἡ μὴ δυνατότης συναριθμήσεως ὡς </a:t>
            </a:r>
            <a:r>
              <a:rPr lang="el-GR" sz="2800" b="1" dirty="0" err="1"/>
              <a:t>Οἰκουμενικῆς</a:t>
            </a:r>
            <a:r>
              <a:rPr lang="el-GR" sz="2800" b="1" dirty="0"/>
              <a:t> </a:t>
            </a:r>
            <a:r>
              <a:rPr lang="el-GR" sz="2800" b="1" dirty="0" err="1"/>
              <a:t>μιᾶς</a:t>
            </a:r>
            <a:r>
              <a:rPr lang="el-GR" sz="2800" b="1" dirty="0"/>
              <a:t> Συνόδου </a:t>
            </a:r>
            <a:br>
              <a:rPr lang="el-GR" sz="2800" b="1" dirty="0"/>
            </a:br>
            <a:r>
              <a:rPr lang="el-GR" sz="2800" b="1" dirty="0" err="1"/>
              <a:t>ὑπὸ</a:t>
            </a:r>
            <a:r>
              <a:rPr lang="el-GR" sz="2800" b="1" dirty="0"/>
              <a:t> </a:t>
            </a:r>
            <a:r>
              <a:rPr lang="el-GR" sz="2800" b="1" dirty="0" err="1"/>
              <a:t>Τοπικῆς</a:t>
            </a:r>
            <a:r>
              <a:rPr lang="el-GR" sz="2800" b="1" dirty="0"/>
              <a:t>, </a:t>
            </a:r>
            <a:r>
              <a:rPr lang="el-GR" sz="2800" b="1" dirty="0" err="1"/>
              <a:t>Ἐπαρχιακῆς</a:t>
            </a:r>
            <a:r>
              <a:rPr lang="el-GR" sz="2800" b="1" dirty="0"/>
              <a:t>, Μείζονος ἤ </a:t>
            </a:r>
            <a:r>
              <a:rPr lang="el-GR" sz="2800" b="1" dirty="0" err="1"/>
              <a:t>Πανορθοδόξου</a:t>
            </a:r>
            <a:r>
              <a:rPr lang="el-GR" sz="2800" b="1" dirty="0"/>
              <a:t> Συνόδου</a:t>
            </a:r>
            <a:endParaRPr lang="el-GR" sz="2800" dirty="0"/>
          </a:p>
        </p:txBody>
      </p:sp>
      <p:sp>
        <p:nvSpPr>
          <p:cNvPr id="3" name="Θέση περιεχομένου 2">
            <a:extLst>
              <a:ext uri="{FF2B5EF4-FFF2-40B4-BE49-F238E27FC236}">
                <a16:creationId xmlns:a16="http://schemas.microsoft.com/office/drawing/2014/main" id="{C1CB2A8C-6FD4-5C66-C5F5-200003810482}"/>
              </a:ext>
            </a:extLst>
          </p:cNvPr>
          <p:cNvSpPr>
            <a:spLocks noGrp="1"/>
          </p:cNvSpPr>
          <p:nvPr>
            <p:ph idx="1"/>
          </p:nvPr>
        </p:nvSpPr>
        <p:spPr>
          <a:xfrm>
            <a:off x="0" y="885826"/>
            <a:ext cx="12192000" cy="5953918"/>
          </a:xfrm>
        </p:spPr>
        <p:txBody>
          <a:bodyPr>
            <a:normAutofit fontScale="92500" lnSpcReduction="10000"/>
          </a:bodyPr>
          <a:lstStyle/>
          <a:p>
            <a:pPr marL="0" indent="0">
              <a:buNone/>
            </a:pPr>
            <a:r>
              <a:rPr lang="el-GR" sz="3600" b="1" dirty="0">
                <a:solidFill>
                  <a:srgbClr val="FF0000"/>
                </a:solidFill>
              </a:rPr>
              <a:t>3</a:t>
            </a:r>
            <a:r>
              <a:rPr lang="el-GR" sz="3600" b="1" baseline="30000" dirty="0">
                <a:solidFill>
                  <a:srgbClr val="FF0000"/>
                </a:solidFill>
              </a:rPr>
              <a:t>ον</a:t>
            </a:r>
            <a:r>
              <a:rPr lang="el-GR" sz="3600" b="1" dirty="0">
                <a:solidFill>
                  <a:srgbClr val="FF0000"/>
                </a:solidFill>
              </a:rPr>
              <a:t> </a:t>
            </a:r>
            <a:r>
              <a:rPr lang="el-GR" dirty="0"/>
              <a:t>Κατόπιν των γενικών αυτών αρχών περί της λειτουργίας και διακρίσεως:</a:t>
            </a:r>
          </a:p>
          <a:p>
            <a:pPr lvl="1">
              <a:buFont typeface="Wingdings" panose="05000000000000000000" pitchFamily="2" charset="2"/>
              <a:buChar char="v"/>
            </a:pPr>
            <a:r>
              <a:rPr lang="el-GR" dirty="0"/>
              <a:t>αφ’ ενός της </a:t>
            </a:r>
            <a:r>
              <a:rPr lang="el-GR" dirty="0" err="1"/>
              <a:t>τοπικότητας</a:t>
            </a:r>
            <a:r>
              <a:rPr lang="el-GR" dirty="0"/>
              <a:t> και Οικουμενικότητας μιας Συνόδου και </a:t>
            </a:r>
          </a:p>
          <a:p>
            <a:pPr lvl="1">
              <a:buFont typeface="Wingdings" panose="05000000000000000000" pitchFamily="2" charset="2"/>
              <a:buChar char="v"/>
            </a:pPr>
            <a:r>
              <a:rPr lang="el-GR" dirty="0"/>
              <a:t>αφ’ ετέρου του τρόπου αναγνωρίσεως και συναριθμήσεως Αυτής ως Οικουμενικής στο πλαίσιο της συνοδικής λειτουργίας και της κανονικής παραδόσεως, </a:t>
            </a:r>
          </a:p>
          <a:p>
            <a:pPr marL="0" indent="0">
              <a:buNone/>
            </a:pPr>
            <a:r>
              <a:rPr lang="el-GR" dirty="0"/>
              <a:t>γίνεται η μετάβαση σε επιμέρους ερωτήματα, τα οποία άπτονται του πλαισίου της συνοδικής, κανονικής και εκκλησιολογικής αυτοσυνειδησίας μιας τοπικής Συνόδου έναντι μιας Οικουμενικής ή </a:t>
            </a:r>
            <a:r>
              <a:rPr lang="el-GR" dirty="0" err="1"/>
              <a:t>Πανορθοδόξου</a:t>
            </a:r>
            <a:r>
              <a:rPr lang="el-GR" dirty="0"/>
              <a:t> Συνόδου και του περιεχομένου της καθ’ ύλην αρμοδιότητάς της.</a:t>
            </a:r>
          </a:p>
          <a:p>
            <a:pPr marL="0" indent="0">
              <a:buNone/>
            </a:pPr>
            <a:r>
              <a:rPr lang="el-GR" dirty="0"/>
              <a:t>Οι καθ’ ύλην αρμοδιότητες μιας τοπικής Συνόδου υποδεικνύονται: </a:t>
            </a:r>
          </a:p>
          <a:p>
            <a:pPr lvl="1">
              <a:buFont typeface="Wingdings" panose="05000000000000000000" pitchFamily="2" charset="2"/>
              <a:buChar char="v"/>
            </a:pPr>
            <a:r>
              <a:rPr lang="el-GR" dirty="0"/>
              <a:t>τόσο από την κανονική παράδοση </a:t>
            </a:r>
          </a:p>
          <a:p>
            <a:pPr lvl="1">
              <a:buFont typeface="Wingdings" panose="05000000000000000000" pitchFamily="2" charset="2"/>
              <a:buChar char="v"/>
            </a:pPr>
            <a:r>
              <a:rPr lang="el-GR" dirty="0"/>
              <a:t>όσο και από τις κανονιστικές διατάξεις λειτουργίας της Συνόδου, οι οποίες δεν μπορούν να υπερβαίνουν την </a:t>
            </a:r>
            <a:r>
              <a:rPr lang="el-GR" dirty="0" err="1"/>
              <a:t>τοπικότητα</a:t>
            </a:r>
            <a:r>
              <a:rPr lang="el-GR" dirty="0"/>
              <a:t> των προβλημάτων και των αρμοδιοτήτων του συγκεκριμένου συνοδικού σώματος. </a:t>
            </a:r>
          </a:p>
          <a:p>
            <a:pPr marL="0" indent="0">
              <a:buNone/>
            </a:pPr>
            <a:r>
              <a:rPr lang="el-GR" b="1" dirty="0">
                <a:solidFill>
                  <a:srgbClr val="FF0000"/>
                </a:solidFill>
              </a:rPr>
              <a:t>Η συναρίθμηση μιας Συνόδου ως Οικουμενικής δεν αποτελεί υπόθεση μιας τοπικής Συνόδου αλλά σύμπτωση και σύμπραξη της Καθόλου Εκκλησίας «</a:t>
            </a:r>
            <a:r>
              <a:rPr lang="el-GR" b="1" i="1" dirty="0">
                <a:solidFill>
                  <a:srgbClr val="FF0000"/>
                </a:solidFill>
              </a:rPr>
              <a:t>πρὸς κρείττονα </a:t>
            </a:r>
            <a:r>
              <a:rPr lang="el-GR" b="1" i="1" dirty="0" err="1">
                <a:solidFill>
                  <a:srgbClr val="FF0000"/>
                </a:solidFill>
              </a:rPr>
              <a:t>οἰκονομίαν</a:t>
            </a:r>
            <a:r>
              <a:rPr lang="el-GR" b="1" i="1" dirty="0">
                <a:solidFill>
                  <a:srgbClr val="FF0000"/>
                </a:solidFill>
              </a:rPr>
              <a:t> καὶ </a:t>
            </a:r>
            <a:r>
              <a:rPr lang="el-GR" b="1" i="1" dirty="0" err="1">
                <a:solidFill>
                  <a:srgbClr val="FF0000"/>
                </a:solidFill>
              </a:rPr>
              <a:t>στηριγμὸν</a:t>
            </a:r>
            <a:r>
              <a:rPr lang="el-GR" b="1" i="1" dirty="0">
                <a:solidFill>
                  <a:srgbClr val="FF0000"/>
                </a:solidFill>
              </a:rPr>
              <a:t> Αὐτῆς</a:t>
            </a:r>
            <a:r>
              <a:rPr lang="el-GR" b="1" dirty="0">
                <a:solidFill>
                  <a:srgbClr val="FF0000"/>
                </a:solidFill>
              </a:rPr>
              <a:t>»</a:t>
            </a:r>
            <a:r>
              <a:rPr lang="el-GR" dirty="0"/>
              <a:t>.</a:t>
            </a:r>
          </a:p>
        </p:txBody>
      </p:sp>
    </p:spTree>
    <p:extLst>
      <p:ext uri="{BB962C8B-B14F-4D97-AF65-F5344CB8AC3E}">
        <p14:creationId xmlns:p14="http://schemas.microsoft.com/office/powerpoint/2010/main" val="8955164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D51E55C-75F5-BA99-D581-456F46A5A4BB}"/>
              </a:ext>
            </a:extLst>
          </p:cNvPr>
          <p:cNvSpPr>
            <a:spLocks noGrp="1"/>
          </p:cNvSpPr>
          <p:nvPr>
            <p:ph type="title"/>
          </p:nvPr>
        </p:nvSpPr>
        <p:spPr>
          <a:xfrm>
            <a:off x="838200" y="18255"/>
            <a:ext cx="10515600" cy="838995"/>
          </a:xfrm>
        </p:spPr>
        <p:txBody>
          <a:bodyPr>
            <a:normAutofit fontScale="90000"/>
          </a:bodyPr>
          <a:lstStyle/>
          <a:p>
            <a:pPr algn="ctr"/>
            <a:r>
              <a:rPr lang="el-GR" sz="2800" b="1" dirty="0"/>
              <a:t>Ἡ μὴ δυνατότης συναριθμήσεως ὡς </a:t>
            </a:r>
            <a:r>
              <a:rPr lang="el-GR" sz="2800" b="1" dirty="0" err="1"/>
              <a:t>Οἰκουμενικῆς</a:t>
            </a:r>
            <a:r>
              <a:rPr lang="el-GR" sz="2800" b="1" dirty="0"/>
              <a:t> </a:t>
            </a:r>
            <a:r>
              <a:rPr lang="el-GR" sz="2800" b="1" dirty="0" err="1"/>
              <a:t>μιᾶς</a:t>
            </a:r>
            <a:r>
              <a:rPr lang="el-GR" sz="2800" b="1" dirty="0"/>
              <a:t> Συνόδου </a:t>
            </a:r>
            <a:br>
              <a:rPr lang="el-GR" sz="2800" b="1" dirty="0"/>
            </a:br>
            <a:r>
              <a:rPr lang="el-GR" sz="2800" b="1" dirty="0" err="1"/>
              <a:t>ὑπὸ</a:t>
            </a:r>
            <a:r>
              <a:rPr lang="el-GR" sz="2800" b="1" dirty="0"/>
              <a:t> </a:t>
            </a:r>
            <a:r>
              <a:rPr lang="el-GR" sz="2800" b="1" dirty="0" err="1"/>
              <a:t>Τοπικῆς</a:t>
            </a:r>
            <a:r>
              <a:rPr lang="el-GR" sz="2800" b="1" dirty="0"/>
              <a:t>, </a:t>
            </a:r>
            <a:r>
              <a:rPr lang="el-GR" sz="2800" b="1" dirty="0" err="1"/>
              <a:t>Ἐπαρχιακῆς</a:t>
            </a:r>
            <a:r>
              <a:rPr lang="el-GR" sz="2800" b="1" dirty="0"/>
              <a:t>, Μείζονος ἤ </a:t>
            </a:r>
            <a:r>
              <a:rPr lang="el-GR" sz="2800" b="1" dirty="0" err="1"/>
              <a:t>Πανορθοδόξου</a:t>
            </a:r>
            <a:r>
              <a:rPr lang="el-GR" sz="2800" b="1" dirty="0"/>
              <a:t> Συνόδου</a:t>
            </a:r>
            <a:endParaRPr lang="el-GR" sz="2800" dirty="0"/>
          </a:p>
        </p:txBody>
      </p:sp>
      <p:sp>
        <p:nvSpPr>
          <p:cNvPr id="3" name="Θέση περιεχομένου 2">
            <a:extLst>
              <a:ext uri="{FF2B5EF4-FFF2-40B4-BE49-F238E27FC236}">
                <a16:creationId xmlns:a16="http://schemas.microsoft.com/office/drawing/2014/main" id="{5A732CB5-2C72-E75F-2C5E-21167847E2D6}"/>
              </a:ext>
            </a:extLst>
          </p:cNvPr>
          <p:cNvSpPr>
            <a:spLocks noGrp="1"/>
          </p:cNvSpPr>
          <p:nvPr>
            <p:ph idx="1"/>
          </p:nvPr>
        </p:nvSpPr>
        <p:spPr>
          <a:xfrm>
            <a:off x="0" y="857250"/>
            <a:ext cx="12192000" cy="6000750"/>
          </a:xfrm>
        </p:spPr>
        <p:txBody>
          <a:bodyPr>
            <a:normAutofit fontScale="92500" lnSpcReduction="10000"/>
          </a:bodyPr>
          <a:lstStyle/>
          <a:p>
            <a:r>
              <a:rPr lang="el-GR" dirty="0"/>
              <a:t>Η μονομερής συναρίθμηση μιας Συνόδου ως Οικουμενικής από μία τοπική Εκκλησία αποτελεί εκκλησιολογική αντίληψη δυτικού τύπου, διότι από τη ρωμαιοκαθολική εκκλησιολογία οι αποφάσεις των Συνόδων της επιμέρους τοπικής Εκκλησίας είναι δεσμευτικές όχι μόνο για την Εκκλησία αυτή καθ’ εαυτή, αλλά για όλες τις Εκκλησίες, που βρίσκονται εκτός των διοικητικών ορίων της τοπικής Εκκλησίας (</a:t>
            </a:r>
            <a:r>
              <a:rPr lang="el-GR" dirty="0" err="1"/>
              <a:t>πρβλ</a:t>
            </a:r>
            <a:r>
              <a:rPr lang="el-GR" dirty="0"/>
              <a:t>. αποφάσεις Συνόδων Α΄ και Β΄ </a:t>
            </a:r>
            <a:r>
              <a:rPr lang="el-GR" dirty="0" err="1"/>
              <a:t>Βατικανής</a:t>
            </a:r>
            <a:r>
              <a:rPr lang="el-GR" dirty="0"/>
              <a:t>) και οι οποίες ανακηρύσσονται ή </a:t>
            </a:r>
            <a:r>
              <a:rPr lang="el-GR" dirty="0" err="1"/>
              <a:t>επιβάλονται</a:t>
            </a:r>
            <a:r>
              <a:rPr lang="el-GR" dirty="0"/>
              <a:t> ως «Οικουμενικές».</a:t>
            </a:r>
          </a:p>
          <a:p>
            <a:r>
              <a:rPr lang="el-GR" dirty="0"/>
              <a:t>Έτσι, οι 21 «Οικουμενικές» Σύνοδοι μπορούν, κατά τη δυτική αντίληψη της ρωμαιοκαθολικής </a:t>
            </a:r>
            <a:r>
              <a:rPr lang="el-GR" dirty="0" err="1"/>
              <a:t>εκκλησιολογίας</a:t>
            </a:r>
            <a:r>
              <a:rPr lang="el-GR" dirty="0"/>
              <a:t>, να αντιπροσωπεύουν ολόκληρη τη Δυτική Εκκλησία. Ωστόσο, η αντίληψη αυτή δεν εκφράζει και την Καθόλου Εκκλησία, εφόσον δεν υφίσταται η αναγνώρισή τους από τις Εκκλησίες της Ανατολής. </a:t>
            </a:r>
          </a:p>
          <a:p>
            <a:r>
              <a:rPr lang="el-GR" dirty="0"/>
              <a:t>Επιπλέον, η Ρωμαιοκαθολική Εκκλησία, τονίζοντας την εκκλησιολογική της αυτοσυνειδησία ως «</a:t>
            </a:r>
            <a:r>
              <a:rPr lang="el-GR" i="1" dirty="0"/>
              <a:t>τῆς </a:t>
            </a:r>
            <a:r>
              <a:rPr lang="el-GR" i="1" dirty="0" err="1"/>
              <a:t>μοναδικῆς</a:t>
            </a:r>
            <a:r>
              <a:rPr lang="el-GR" i="1" dirty="0"/>
              <a:t> καὶ </a:t>
            </a:r>
            <a:r>
              <a:rPr lang="el-GR" i="1" dirty="0" err="1"/>
              <a:t>ἀποκλειστικῆς</a:t>
            </a:r>
            <a:r>
              <a:rPr lang="el-GR" i="1" dirty="0"/>
              <a:t> </a:t>
            </a:r>
            <a:r>
              <a:rPr lang="el-GR" i="1" dirty="0" err="1"/>
              <a:t>ἀληθινῆς</a:t>
            </a:r>
            <a:r>
              <a:rPr lang="el-GR" i="1" dirty="0"/>
              <a:t> </a:t>
            </a:r>
            <a:r>
              <a:rPr lang="el-GR" i="1" dirty="0" err="1"/>
              <a:t>Ἐκκλησίας</a:t>
            </a:r>
            <a:r>
              <a:rPr lang="el-GR" dirty="0"/>
              <a:t>» του Χριστού, θεμελιώνει πάνω σ’ αυτή την αντίληψη τη θεωρία ότι κατέχει το απόλυτο και αναφαίρετο δικαίωμα να συγκαλεί Οικουμενικές Συνόδους, έστω και αν περιορίζει την οικουμενικότητά τους στα όρια της Δυτικής και μόνον Εκκλησίας και παραδόσεως.</a:t>
            </a:r>
          </a:p>
        </p:txBody>
      </p:sp>
    </p:spTree>
    <p:extLst>
      <p:ext uri="{BB962C8B-B14F-4D97-AF65-F5344CB8AC3E}">
        <p14:creationId xmlns:p14="http://schemas.microsoft.com/office/powerpoint/2010/main" val="11641848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D9D2233-B8A5-05EB-3CC3-B6BADD100FDC}"/>
              </a:ext>
            </a:extLst>
          </p:cNvPr>
          <p:cNvSpPr>
            <a:spLocks noGrp="1"/>
          </p:cNvSpPr>
          <p:nvPr>
            <p:ph type="title"/>
          </p:nvPr>
        </p:nvSpPr>
        <p:spPr>
          <a:xfrm>
            <a:off x="838200" y="18256"/>
            <a:ext cx="10515600" cy="772320"/>
          </a:xfrm>
        </p:spPr>
        <p:txBody>
          <a:bodyPr>
            <a:normAutofit fontScale="90000"/>
          </a:bodyPr>
          <a:lstStyle/>
          <a:p>
            <a:pPr algn="ctr"/>
            <a:r>
              <a:rPr lang="el-GR" sz="2800" b="1" dirty="0"/>
              <a:t>Ἡ μὴ δυνατότης συναριθμήσεως ὡς </a:t>
            </a:r>
            <a:r>
              <a:rPr lang="el-GR" sz="2800" b="1" dirty="0" err="1"/>
              <a:t>Οἰκουμενικῆς</a:t>
            </a:r>
            <a:r>
              <a:rPr lang="el-GR" sz="2800" b="1" dirty="0"/>
              <a:t> </a:t>
            </a:r>
            <a:r>
              <a:rPr lang="el-GR" sz="2800" b="1" dirty="0" err="1"/>
              <a:t>μιᾶς</a:t>
            </a:r>
            <a:r>
              <a:rPr lang="el-GR" sz="2800" b="1" dirty="0"/>
              <a:t> Συνόδου </a:t>
            </a:r>
            <a:br>
              <a:rPr lang="el-GR" sz="2800" b="1" dirty="0"/>
            </a:br>
            <a:r>
              <a:rPr lang="el-GR" sz="2800" b="1" dirty="0" err="1"/>
              <a:t>ὑπὸ</a:t>
            </a:r>
            <a:r>
              <a:rPr lang="el-GR" sz="2800" b="1" dirty="0"/>
              <a:t> </a:t>
            </a:r>
            <a:r>
              <a:rPr lang="el-GR" sz="2800" b="1" dirty="0" err="1"/>
              <a:t>Τοπικῆς</a:t>
            </a:r>
            <a:r>
              <a:rPr lang="el-GR" sz="2800" b="1" dirty="0"/>
              <a:t>, </a:t>
            </a:r>
            <a:r>
              <a:rPr lang="el-GR" sz="2800" b="1" dirty="0" err="1"/>
              <a:t>Ἐπαρχιακῆς</a:t>
            </a:r>
            <a:r>
              <a:rPr lang="el-GR" sz="2800" b="1" dirty="0"/>
              <a:t>, Μείζονος ἤ </a:t>
            </a:r>
            <a:r>
              <a:rPr lang="el-GR" sz="2800" b="1" dirty="0" err="1"/>
              <a:t>Πανορθοδόξου</a:t>
            </a:r>
            <a:r>
              <a:rPr lang="el-GR" sz="2800" b="1" dirty="0"/>
              <a:t> Συνόδου</a:t>
            </a:r>
            <a:endParaRPr lang="el-GR" sz="2800" dirty="0"/>
          </a:p>
        </p:txBody>
      </p:sp>
      <p:sp>
        <p:nvSpPr>
          <p:cNvPr id="3" name="Θέση περιεχομένου 2">
            <a:extLst>
              <a:ext uri="{FF2B5EF4-FFF2-40B4-BE49-F238E27FC236}">
                <a16:creationId xmlns:a16="http://schemas.microsoft.com/office/drawing/2014/main" id="{63C9AF1F-7A8E-7ED7-B2CA-E542D2DFBBAF}"/>
              </a:ext>
            </a:extLst>
          </p:cNvPr>
          <p:cNvSpPr>
            <a:spLocks noGrp="1"/>
          </p:cNvSpPr>
          <p:nvPr>
            <p:ph idx="1"/>
          </p:nvPr>
        </p:nvSpPr>
        <p:spPr>
          <a:xfrm>
            <a:off x="0" y="790576"/>
            <a:ext cx="12192000" cy="6067423"/>
          </a:xfrm>
        </p:spPr>
        <p:txBody>
          <a:bodyPr>
            <a:normAutofit fontScale="92500" lnSpcReduction="20000"/>
          </a:bodyPr>
          <a:lstStyle/>
          <a:p>
            <a:r>
              <a:rPr lang="el-GR" dirty="0"/>
              <a:t>Επίσης, με βάση την αντίληψη περί </a:t>
            </a:r>
            <a:r>
              <a:rPr lang="el-GR" dirty="0" err="1"/>
              <a:t>συνοδικότητος</a:t>
            </a:r>
            <a:r>
              <a:rPr lang="el-GR" dirty="0"/>
              <a:t> της ρωμαιοκαθολικής </a:t>
            </a:r>
            <a:r>
              <a:rPr lang="el-GR" dirty="0" err="1"/>
              <a:t>εκκλησιολογίας</a:t>
            </a:r>
            <a:r>
              <a:rPr lang="el-GR" dirty="0"/>
              <a:t>, σύμφωνα με την οποία η Σύνοδος είναι όργανο </a:t>
            </a:r>
            <a:r>
              <a:rPr lang="el-GR" dirty="0" err="1"/>
              <a:t>συμβουλευτικόν</a:t>
            </a:r>
            <a:r>
              <a:rPr lang="el-GR" dirty="0"/>
              <a:t> (</a:t>
            </a:r>
            <a:r>
              <a:rPr lang="en-GB" dirty="0" err="1"/>
              <a:t>collegio</a:t>
            </a:r>
            <a:r>
              <a:rPr lang="en-GB" dirty="0"/>
              <a:t>) </a:t>
            </a:r>
            <a:r>
              <a:rPr lang="el-GR" dirty="0"/>
              <a:t>και όχι </a:t>
            </a:r>
            <a:r>
              <a:rPr lang="el-GR" dirty="0" err="1"/>
              <a:t>αποφασιστικόν</a:t>
            </a:r>
            <a:r>
              <a:rPr lang="el-GR" dirty="0"/>
              <a:t>, υποστηρίζεται και μία τέτοια είδους ενέργεια αριθμήσεως της οικουμενικότητας μερικών τοπικών Συνόδων.</a:t>
            </a:r>
          </a:p>
          <a:p>
            <a:pPr marL="0" indent="0">
              <a:buNone/>
            </a:pPr>
            <a:r>
              <a:rPr lang="el-GR" sz="3600" b="1" dirty="0">
                <a:solidFill>
                  <a:srgbClr val="FF0000"/>
                </a:solidFill>
              </a:rPr>
              <a:t>4</a:t>
            </a:r>
            <a:r>
              <a:rPr lang="el-GR" sz="3600" b="1" baseline="30000" dirty="0">
                <a:solidFill>
                  <a:srgbClr val="FF0000"/>
                </a:solidFill>
              </a:rPr>
              <a:t>ον</a:t>
            </a:r>
            <a:r>
              <a:rPr lang="el-GR" sz="3600" b="1" dirty="0">
                <a:solidFill>
                  <a:srgbClr val="FF0000"/>
                </a:solidFill>
              </a:rPr>
              <a:t> </a:t>
            </a:r>
            <a:r>
              <a:rPr lang="el-GR" dirty="0"/>
              <a:t>Ειδικότερα και σε αναφορά προς τη Σύνοδο του 879/880 πρέπει να υπογραμμιστούν τα παρακάτω:</a:t>
            </a:r>
          </a:p>
          <a:p>
            <a:pPr marL="0" indent="0">
              <a:buNone/>
            </a:pPr>
            <a:r>
              <a:rPr lang="el-GR" dirty="0"/>
              <a:t>α) </a:t>
            </a:r>
            <a:r>
              <a:rPr lang="el-GR" b="1" dirty="0">
                <a:solidFill>
                  <a:srgbClr val="FF0000"/>
                </a:solidFill>
              </a:rPr>
              <a:t>Δεν είναι δυνατόν να παρασυρόμαστε από την τακτική της ρωμαιοκαθολικής </a:t>
            </a:r>
            <a:r>
              <a:rPr lang="el-GR" b="1" dirty="0" err="1">
                <a:solidFill>
                  <a:srgbClr val="FF0000"/>
                </a:solidFill>
              </a:rPr>
              <a:t>εκκλησιολογίας</a:t>
            </a:r>
            <a:r>
              <a:rPr lang="el-GR" dirty="0"/>
              <a:t>, η οποία αναγνώρισε το έτος 1526 ως </a:t>
            </a:r>
            <a:r>
              <a:rPr lang="el-GR" dirty="0" err="1"/>
              <a:t>Ογδόην</a:t>
            </a:r>
            <a:r>
              <a:rPr lang="el-GR" dirty="0"/>
              <a:t> </a:t>
            </a:r>
            <a:r>
              <a:rPr lang="el-GR" dirty="0" err="1"/>
              <a:t>Οικουμενικήν</a:t>
            </a:r>
            <a:r>
              <a:rPr lang="el-GR" dirty="0"/>
              <a:t> την Σύνοδο </a:t>
            </a:r>
            <a:r>
              <a:rPr lang="el-GR" dirty="0" err="1"/>
              <a:t>Φερράρας</a:t>
            </a:r>
            <a:r>
              <a:rPr lang="el-GR" dirty="0"/>
              <a:t> – Φλωρεντίας (1438/1439) με βάση την </a:t>
            </a:r>
            <a:r>
              <a:rPr lang="el-GR" dirty="0" err="1"/>
              <a:t>βελλαρμίνειο</a:t>
            </a:r>
            <a:r>
              <a:rPr lang="el-GR" dirty="0"/>
              <a:t> θεωρία περί ανακηρύξεως και συναριθμήσεως Οικουμενικών Συνόδων. Δεν μπορούμε να ενεργούμε με τον ίδιο τρόπο και να θεωρούμε ότι έτσι διασφαλίζουμε την εκκλησιολογική μας ταυτότητα και αποκλειστικότητα της Ορθοδοξίας. Ο άκρατος μιμητισμός είναι πράξη ατελής. </a:t>
            </a:r>
            <a:r>
              <a:rPr lang="el-GR" b="1" dirty="0"/>
              <a:t>Το πραγματικό πρόβλημα του σημερινού Θεολογικού Διαλόγου με τους Ρωμαιοκαθολικούς </a:t>
            </a:r>
            <a:r>
              <a:rPr lang="el-GR" dirty="0"/>
              <a:t>δεν είναι να επιβεβαιώσουμε την εκκλησιολογική μας ταυτότητα μέσω μιας αντίστοιχης διαδικασίας αναγνωρίσεως, ανακηρύξεως και συναριθμήσεως Οικουμενικών Συνόδων, αλλά </a:t>
            </a:r>
            <a:r>
              <a:rPr lang="el-GR" b="1" dirty="0"/>
              <a:t>να καθορίσουμε τα όρια εκείνα, μέσω των οποίων θα πρέπει να προσδιοριστεί η θέση και ο ρόλος του επισκόπου της Ρώμης</a:t>
            </a:r>
            <a:r>
              <a:rPr lang="el-GR" dirty="0"/>
              <a:t>, στο πλαίσιο λειτουργίας των Οικουμενικών Συνόδων και μάλιστα, κατά την πρώτη χιλιετία, </a:t>
            </a:r>
            <a:r>
              <a:rPr lang="el-GR" b="1" dirty="0"/>
              <a:t>αλλά και το είδος του πρωτείου</a:t>
            </a:r>
            <a:r>
              <a:rPr lang="el-GR" dirty="0"/>
              <a:t>, το οποίο μπορούμε να αναγνωρίσουμε σ’ Αυτόν.</a:t>
            </a:r>
          </a:p>
        </p:txBody>
      </p:sp>
    </p:spTree>
    <p:extLst>
      <p:ext uri="{BB962C8B-B14F-4D97-AF65-F5344CB8AC3E}">
        <p14:creationId xmlns:p14="http://schemas.microsoft.com/office/powerpoint/2010/main" val="2592924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707F82E-3D38-630F-9258-01BA318673EB}"/>
              </a:ext>
            </a:extLst>
          </p:cNvPr>
          <p:cNvSpPr>
            <a:spLocks noGrp="1"/>
          </p:cNvSpPr>
          <p:nvPr>
            <p:ph type="title"/>
          </p:nvPr>
        </p:nvSpPr>
        <p:spPr>
          <a:xfrm>
            <a:off x="838200" y="1"/>
            <a:ext cx="10515600" cy="857250"/>
          </a:xfrm>
        </p:spPr>
        <p:txBody>
          <a:bodyPr>
            <a:normAutofit fontScale="90000"/>
          </a:bodyPr>
          <a:lstStyle/>
          <a:p>
            <a:pPr algn="ctr"/>
            <a:r>
              <a:rPr lang="el-GR" sz="2800" b="1" dirty="0"/>
              <a:t>Ἡ μὴ δυνατότης συναριθμήσεως ὡς </a:t>
            </a:r>
            <a:r>
              <a:rPr lang="el-GR" sz="2800" b="1" dirty="0" err="1"/>
              <a:t>Οἰκουμενικῆς</a:t>
            </a:r>
            <a:r>
              <a:rPr lang="el-GR" sz="2800" b="1" dirty="0"/>
              <a:t> </a:t>
            </a:r>
            <a:r>
              <a:rPr lang="el-GR" sz="2800" b="1" dirty="0" err="1"/>
              <a:t>μιᾶς</a:t>
            </a:r>
            <a:r>
              <a:rPr lang="el-GR" sz="2800" b="1" dirty="0"/>
              <a:t> Συνόδου </a:t>
            </a:r>
            <a:br>
              <a:rPr lang="el-GR" sz="2800" b="1" dirty="0"/>
            </a:br>
            <a:r>
              <a:rPr lang="el-GR" sz="2800" b="1" dirty="0" err="1"/>
              <a:t>ὑπὸ</a:t>
            </a:r>
            <a:r>
              <a:rPr lang="el-GR" sz="2800" b="1" dirty="0"/>
              <a:t> </a:t>
            </a:r>
            <a:r>
              <a:rPr lang="el-GR" sz="2800" b="1" dirty="0" err="1"/>
              <a:t>Τοπικῆς</a:t>
            </a:r>
            <a:r>
              <a:rPr lang="el-GR" sz="2800" b="1" dirty="0"/>
              <a:t>, </a:t>
            </a:r>
            <a:r>
              <a:rPr lang="el-GR" sz="2800" b="1" dirty="0" err="1"/>
              <a:t>Ἐπαρχιακῆς</a:t>
            </a:r>
            <a:r>
              <a:rPr lang="el-GR" sz="2800" b="1" dirty="0"/>
              <a:t>, Μείζονος ἤ </a:t>
            </a:r>
            <a:r>
              <a:rPr lang="el-GR" sz="2800" b="1" dirty="0" err="1"/>
              <a:t>Πανορθοδόξου</a:t>
            </a:r>
            <a:r>
              <a:rPr lang="el-GR" sz="2800" b="1" dirty="0"/>
              <a:t> Συνόδου</a:t>
            </a:r>
            <a:endParaRPr lang="el-GR" sz="2800" dirty="0"/>
          </a:p>
        </p:txBody>
      </p:sp>
      <p:sp>
        <p:nvSpPr>
          <p:cNvPr id="3" name="Θέση περιεχομένου 2">
            <a:extLst>
              <a:ext uri="{FF2B5EF4-FFF2-40B4-BE49-F238E27FC236}">
                <a16:creationId xmlns:a16="http://schemas.microsoft.com/office/drawing/2014/main" id="{C8C9C1B5-0D2C-AFD8-FADC-08DD0AEEA4A3}"/>
              </a:ext>
            </a:extLst>
          </p:cNvPr>
          <p:cNvSpPr>
            <a:spLocks noGrp="1"/>
          </p:cNvSpPr>
          <p:nvPr>
            <p:ph idx="1"/>
          </p:nvPr>
        </p:nvSpPr>
        <p:spPr>
          <a:xfrm>
            <a:off x="0" y="857250"/>
            <a:ext cx="12192000" cy="6000749"/>
          </a:xfrm>
        </p:spPr>
        <p:txBody>
          <a:bodyPr>
            <a:normAutofit/>
          </a:bodyPr>
          <a:lstStyle/>
          <a:p>
            <a:pPr marL="0" indent="0">
              <a:buNone/>
            </a:pPr>
            <a:r>
              <a:rPr lang="el-GR" dirty="0"/>
              <a:t>β) Η Σύνοδος του 879/880 είναι Σύνοδος της Εκκλησίας, την οποία κανείς μέχρι σήμερα τόλμησε να συναριθμήσει ως Οικουμενική. Παράλληλα, ουδέποτε αμφισβητήθηκε η οικουμενικότητα και αποδοχή </a:t>
            </a:r>
            <a:r>
              <a:rPr lang="en-GB" dirty="0"/>
              <a:t>(reception) </a:t>
            </a:r>
            <a:r>
              <a:rPr lang="el-GR" dirty="0"/>
              <a:t>των αποφάσεών της από τη συνείδηση όλων των κατά τόπους Ορθοδόξων Εκκλησιών, γι’ αυτό και δεν κατέστη αναγκαία η συναρίθμησή της ως Οικουμενικής στην Ορθόδοξη Εκκλησία.</a:t>
            </a:r>
          </a:p>
          <a:p>
            <a:r>
              <a:rPr lang="el-GR" b="1" dirty="0">
                <a:solidFill>
                  <a:srgbClr val="FF0000"/>
                </a:solidFill>
              </a:rPr>
              <a:t>Απαιτείται διάκριση </a:t>
            </a:r>
            <a:r>
              <a:rPr lang="el-GR" dirty="0"/>
              <a:t>μεταξύ: </a:t>
            </a:r>
          </a:p>
          <a:p>
            <a:pPr lvl="1">
              <a:buFont typeface="Wingdings" panose="05000000000000000000" pitchFamily="2" charset="2"/>
              <a:buChar char="v"/>
            </a:pPr>
            <a:r>
              <a:rPr lang="el-GR" dirty="0"/>
              <a:t>της αναγνωρίσεως της οικουμενικότητας μιας Συνόδου ως εκφράσεως της καθόλου εκκλησιαστικής αυτοσυνειδησίας του πληρώματος και </a:t>
            </a:r>
          </a:p>
          <a:p>
            <a:pPr lvl="1">
              <a:buFont typeface="Wingdings" panose="05000000000000000000" pitchFamily="2" charset="2"/>
              <a:buChar char="v"/>
            </a:pPr>
            <a:r>
              <a:rPr lang="el-GR" dirty="0"/>
              <a:t>της συναριθμήσεώς της ως Οικουμενικής, το οποίο αποτελεί έργο Οικουμενικής Συνόδου και όχι απλώς Τοπικής, Επαρχιακής, Μείζονος ή </a:t>
            </a:r>
            <a:r>
              <a:rPr lang="el-GR" dirty="0" err="1"/>
              <a:t>Πανορθοδόξου</a:t>
            </a:r>
            <a:r>
              <a:rPr lang="el-GR" dirty="0"/>
              <a:t>. </a:t>
            </a:r>
          </a:p>
          <a:p>
            <a:r>
              <a:rPr lang="el-GR" dirty="0"/>
              <a:t>Το πρώτο επιβεβαιώνεται από </a:t>
            </a:r>
            <a:r>
              <a:rPr lang="el-GR" b="1" dirty="0">
                <a:solidFill>
                  <a:srgbClr val="FF0000"/>
                </a:solidFill>
              </a:rPr>
              <a:t>την αποδοχή</a:t>
            </a:r>
            <a:r>
              <a:rPr lang="en-GB" b="1" dirty="0">
                <a:solidFill>
                  <a:srgbClr val="FF0000"/>
                </a:solidFill>
              </a:rPr>
              <a:t> </a:t>
            </a:r>
            <a:r>
              <a:rPr lang="en-GB" dirty="0"/>
              <a:t>(reception)</a:t>
            </a:r>
            <a:r>
              <a:rPr lang="el-GR" dirty="0"/>
              <a:t> και του ενισχυμένου κύρους των αποφάσεων της Συνόδου, ενώ το δεύτερο απαιτεί </a:t>
            </a:r>
            <a:r>
              <a:rPr lang="el-GR" b="1" dirty="0">
                <a:solidFill>
                  <a:srgbClr val="FF0000"/>
                </a:solidFill>
              </a:rPr>
              <a:t>οικουμενική έκφραση </a:t>
            </a:r>
            <a:r>
              <a:rPr lang="el-GR" b="1" dirty="0" err="1">
                <a:solidFill>
                  <a:srgbClr val="FF0000"/>
                </a:solidFill>
              </a:rPr>
              <a:t>συνοδικότητας</a:t>
            </a:r>
            <a:r>
              <a:rPr lang="el-GR" dirty="0"/>
              <a:t>.  </a:t>
            </a:r>
          </a:p>
        </p:txBody>
      </p:sp>
    </p:spTree>
    <p:extLst>
      <p:ext uri="{BB962C8B-B14F-4D97-AF65-F5344CB8AC3E}">
        <p14:creationId xmlns:p14="http://schemas.microsoft.com/office/powerpoint/2010/main" val="26002744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61EF744-2BAF-1F14-C1B9-5090FC92ABD0}"/>
              </a:ext>
            </a:extLst>
          </p:cNvPr>
          <p:cNvSpPr>
            <a:spLocks noGrp="1"/>
          </p:cNvSpPr>
          <p:nvPr>
            <p:ph type="title"/>
          </p:nvPr>
        </p:nvSpPr>
        <p:spPr>
          <a:xfrm>
            <a:off x="838200" y="18256"/>
            <a:ext cx="10515600" cy="662782"/>
          </a:xfrm>
        </p:spPr>
        <p:txBody>
          <a:bodyPr>
            <a:normAutofit fontScale="90000"/>
          </a:bodyPr>
          <a:lstStyle/>
          <a:p>
            <a:pPr algn="ctr"/>
            <a:r>
              <a:rPr lang="el-GR" sz="2800" b="1" dirty="0"/>
              <a:t>Ἡ μὴ δυνατότης συναριθμήσεως ὡς </a:t>
            </a:r>
            <a:r>
              <a:rPr lang="el-GR" sz="2800" b="1" dirty="0" err="1"/>
              <a:t>Οἰκουμενικῆς</a:t>
            </a:r>
            <a:r>
              <a:rPr lang="el-GR" sz="2800" b="1" dirty="0"/>
              <a:t> </a:t>
            </a:r>
            <a:r>
              <a:rPr lang="el-GR" sz="2800" b="1" dirty="0" err="1"/>
              <a:t>μιᾶς</a:t>
            </a:r>
            <a:r>
              <a:rPr lang="el-GR" sz="2800" b="1" dirty="0"/>
              <a:t> Συνόδου </a:t>
            </a:r>
            <a:br>
              <a:rPr lang="el-GR" sz="2800" b="1" dirty="0"/>
            </a:br>
            <a:r>
              <a:rPr lang="el-GR" sz="2800" b="1" dirty="0" err="1"/>
              <a:t>ὑπὸ</a:t>
            </a:r>
            <a:r>
              <a:rPr lang="el-GR" sz="2800" b="1" dirty="0"/>
              <a:t> </a:t>
            </a:r>
            <a:r>
              <a:rPr lang="el-GR" sz="2800" b="1" dirty="0" err="1"/>
              <a:t>Τοπικῆς</a:t>
            </a:r>
            <a:r>
              <a:rPr lang="el-GR" sz="2800" b="1" dirty="0"/>
              <a:t>, </a:t>
            </a:r>
            <a:r>
              <a:rPr lang="el-GR" sz="2800" b="1" dirty="0" err="1"/>
              <a:t>Ἐπαρχιακῆς</a:t>
            </a:r>
            <a:r>
              <a:rPr lang="el-GR" sz="2800" b="1" dirty="0"/>
              <a:t>, Μείζονος ἤ </a:t>
            </a:r>
            <a:r>
              <a:rPr lang="el-GR" sz="2800" b="1" dirty="0" err="1"/>
              <a:t>Πανορθοδόξου</a:t>
            </a:r>
            <a:r>
              <a:rPr lang="el-GR" sz="2800" b="1" dirty="0"/>
              <a:t> Συνόδου</a:t>
            </a:r>
            <a:endParaRPr lang="el-GR" sz="2800" dirty="0"/>
          </a:p>
        </p:txBody>
      </p:sp>
      <p:sp>
        <p:nvSpPr>
          <p:cNvPr id="3" name="Θέση περιεχομένου 2">
            <a:extLst>
              <a:ext uri="{FF2B5EF4-FFF2-40B4-BE49-F238E27FC236}">
                <a16:creationId xmlns:a16="http://schemas.microsoft.com/office/drawing/2014/main" id="{8B1440D3-7937-6EEC-1B6B-3E30CFD3FE77}"/>
              </a:ext>
            </a:extLst>
          </p:cNvPr>
          <p:cNvSpPr>
            <a:spLocks noGrp="1"/>
          </p:cNvSpPr>
          <p:nvPr>
            <p:ph idx="1"/>
          </p:nvPr>
        </p:nvSpPr>
        <p:spPr>
          <a:xfrm>
            <a:off x="0" y="681038"/>
            <a:ext cx="12192000" cy="6176962"/>
          </a:xfrm>
        </p:spPr>
        <p:txBody>
          <a:bodyPr>
            <a:normAutofit fontScale="92500" lnSpcReduction="10000"/>
          </a:bodyPr>
          <a:lstStyle/>
          <a:p>
            <a:pPr marL="0" indent="0">
              <a:buNone/>
            </a:pPr>
            <a:r>
              <a:rPr lang="el-GR" dirty="0"/>
              <a:t>γ) Η Σύνοδος του 879/880, αν και στη συνείδηση του εκκλησιαστικού πληρώματος απολαμβάνει όλων των θεολογικών και εκκλησιολογικών συνεπαγωγών (υιοθέτηση κανόνων, διατάξεων και θεολογικών θέσεων) μιας Οικουμενικής Συνόδου, παρόλα αυτά </a:t>
            </a:r>
            <a:r>
              <a:rPr lang="el-GR" b="1" dirty="0">
                <a:solidFill>
                  <a:srgbClr val="FF0000"/>
                </a:solidFill>
              </a:rPr>
              <a:t>ουδέποτε συμπεριλήφθηκε στο Εορτολόγιο της Ορθοδόξου Εκκλησίας </a:t>
            </a:r>
            <a:r>
              <a:rPr lang="el-GR" dirty="0"/>
              <a:t>(ημέρα μνήμης και σύνταξη ειδικής Ακολουθίας), όπως έχει γίνει και με τις υπόλοιπες Οικουμενικές Συνόδους, τον κατεξοχήν τρόπο και μέσο εκφράσεως και αποτυπώσεως της αποδοχής </a:t>
            </a:r>
            <a:r>
              <a:rPr lang="en-GB" dirty="0"/>
              <a:t>(reception)</a:t>
            </a:r>
            <a:r>
              <a:rPr lang="el-GR" dirty="0"/>
              <a:t> ενός εκκλησιαστικού γεγονότος, καθότι </a:t>
            </a:r>
            <a:r>
              <a:rPr lang="el-GR" b="1" dirty="0"/>
              <a:t>η αποδοχή </a:t>
            </a:r>
            <a:r>
              <a:rPr lang="en-GB" dirty="0"/>
              <a:t>(reception)</a:t>
            </a:r>
            <a:r>
              <a:rPr lang="el-GR" dirty="0"/>
              <a:t> είναι μία διαδικασία εκκλησιολογική, η οποία </a:t>
            </a:r>
            <a:r>
              <a:rPr lang="el-GR" b="1" dirty="0"/>
              <a:t>αποτυπώνεται</a:t>
            </a:r>
            <a:r>
              <a:rPr lang="el-GR" dirty="0"/>
              <a:t>: </a:t>
            </a:r>
          </a:p>
          <a:p>
            <a:pPr lvl="1">
              <a:buFont typeface="Wingdings" panose="05000000000000000000" pitchFamily="2" charset="2"/>
              <a:buChar char="v"/>
            </a:pPr>
            <a:r>
              <a:rPr lang="el-GR" dirty="0"/>
              <a:t>στα μυστήρια και </a:t>
            </a:r>
          </a:p>
          <a:p>
            <a:pPr lvl="1">
              <a:buFont typeface="Wingdings" panose="05000000000000000000" pitchFamily="2" charset="2"/>
              <a:buChar char="v"/>
            </a:pPr>
            <a:r>
              <a:rPr lang="el-GR" dirty="0"/>
              <a:t>στη λατρεία της Εκκλησίας.</a:t>
            </a:r>
          </a:p>
          <a:p>
            <a:pPr marL="0" indent="0">
              <a:buNone/>
            </a:pPr>
            <a:r>
              <a:rPr lang="el-GR" sz="3600" b="1" dirty="0">
                <a:solidFill>
                  <a:srgbClr val="FF0000"/>
                </a:solidFill>
              </a:rPr>
              <a:t>5</a:t>
            </a:r>
            <a:r>
              <a:rPr lang="el-GR" sz="3600" b="1" baseline="30000" dirty="0">
                <a:solidFill>
                  <a:srgbClr val="FF0000"/>
                </a:solidFill>
              </a:rPr>
              <a:t>ον</a:t>
            </a:r>
            <a:r>
              <a:rPr lang="el-GR" sz="3600" b="1" dirty="0">
                <a:solidFill>
                  <a:srgbClr val="FF0000"/>
                </a:solidFill>
              </a:rPr>
              <a:t> </a:t>
            </a:r>
            <a:r>
              <a:rPr lang="el-GR" dirty="0"/>
              <a:t>Υπάρχει ακόμη ένα ζήτημα ως προς τη συναρίθμηση των δύο Συνόδων, αντιστοίχως, ως Ογδόης και Ενάτης Οικουμενικής. Αν και ο αριθμός επτά των αρχαίων Οικουμενικών Συνόδων δεν μπορεί να θεωρηθεί απολύτως και αποκλειστικώς για το μέλλον, παρόλα αυτά δεν δικαιούται μία τοπική Σύνοδος μονομερώς και αυθαιρέτως να προχωρήσει σε μία νέα συμπληρωματική συναρίθμηση Συνόδων, διεργασίες οι οποίες απαιτούν: </a:t>
            </a:r>
          </a:p>
          <a:p>
            <a:pPr lvl="1">
              <a:buFont typeface="Wingdings" panose="05000000000000000000" pitchFamily="2" charset="2"/>
              <a:buChar char="v"/>
            </a:pPr>
            <a:r>
              <a:rPr lang="el-GR" dirty="0"/>
              <a:t>αφενός την καθολική εκκλησιαστική αυθεντία, </a:t>
            </a:r>
          </a:p>
          <a:p>
            <a:pPr lvl="1">
              <a:buFont typeface="Wingdings" panose="05000000000000000000" pitchFamily="2" charset="2"/>
              <a:buChar char="v"/>
            </a:pPr>
            <a:r>
              <a:rPr lang="el-GR" dirty="0"/>
              <a:t>αφετέρου το συνοδικό έργο του σώματος των Επισκόπων.  </a:t>
            </a:r>
          </a:p>
        </p:txBody>
      </p:sp>
    </p:spTree>
    <p:extLst>
      <p:ext uri="{BB962C8B-B14F-4D97-AF65-F5344CB8AC3E}">
        <p14:creationId xmlns:p14="http://schemas.microsoft.com/office/powerpoint/2010/main" val="1246914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FBF2C5D-6637-AE63-CBFC-3A9AF9D5B609}"/>
              </a:ext>
            </a:extLst>
          </p:cNvPr>
          <p:cNvSpPr>
            <a:spLocks noGrp="1"/>
          </p:cNvSpPr>
          <p:nvPr>
            <p:ph type="title"/>
          </p:nvPr>
        </p:nvSpPr>
        <p:spPr>
          <a:xfrm>
            <a:off x="838200" y="0"/>
            <a:ext cx="10515600" cy="847725"/>
          </a:xfrm>
        </p:spPr>
        <p:txBody>
          <a:bodyPr>
            <a:normAutofit fontScale="90000"/>
          </a:bodyPr>
          <a:lstStyle/>
          <a:p>
            <a:pPr algn="ctr"/>
            <a:r>
              <a:rPr lang="el-GR" sz="2800" b="1" dirty="0"/>
              <a:t>Ἡ μὴ δυνατότης συναριθμήσεως ὡς </a:t>
            </a:r>
            <a:r>
              <a:rPr lang="el-GR" sz="2800" b="1" dirty="0" err="1"/>
              <a:t>Οἰκουμενικῆς</a:t>
            </a:r>
            <a:r>
              <a:rPr lang="el-GR" sz="2800" b="1" dirty="0"/>
              <a:t> </a:t>
            </a:r>
            <a:r>
              <a:rPr lang="el-GR" sz="2800" b="1" dirty="0" err="1"/>
              <a:t>μιᾶς</a:t>
            </a:r>
            <a:r>
              <a:rPr lang="el-GR" sz="2800" b="1" dirty="0"/>
              <a:t> Συνόδου </a:t>
            </a:r>
            <a:br>
              <a:rPr lang="el-GR" sz="2800" b="1" dirty="0"/>
            </a:br>
            <a:r>
              <a:rPr lang="el-GR" sz="2800" b="1" dirty="0" err="1"/>
              <a:t>ὑπὸ</a:t>
            </a:r>
            <a:r>
              <a:rPr lang="el-GR" sz="2800" b="1" dirty="0"/>
              <a:t> </a:t>
            </a:r>
            <a:r>
              <a:rPr lang="el-GR" sz="2800" b="1" dirty="0" err="1"/>
              <a:t>Τοπικῆς</a:t>
            </a:r>
            <a:r>
              <a:rPr lang="el-GR" sz="2800" b="1" dirty="0"/>
              <a:t>, </a:t>
            </a:r>
            <a:r>
              <a:rPr lang="el-GR" sz="2800" b="1" dirty="0" err="1"/>
              <a:t>Ἐπαρχιακῆς</a:t>
            </a:r>
            <a:r>
              <a:rPr lang="el-GR" sz="2800" b="1" dirty="0"/>
              <a:t>, Μείζονος ἤ </a:t>
            </a:r>
            <a:r>
              <a:rPr lang="el-GR" sz="2800" b="1" dirty="0" err="1"/>
              <a:t>Πανορθοδόξου</a:t>
            </a:r>
            <a:r>
              <a:rPr lang="el-GR" sz="2800" b="1" dirty="0"/>
              <a:t> Συνόδου</a:t>
            </a:r>
            <a:endParaRPr lang="el-GR" sz="2800" dirty="0"/>
          </a:p>
        </p:txBody>
      </p:sp>
      <p:sp>
        <p:nvSpPr>
          <p:cNvPr id="3" name="Θέση περιεχομένου 2">
            <a:extLst>
              <a:ext uri="{FF2B5EF4-FFF2-40B4-BE49-F238E27FC236}">
                <a16:creationId xmlns:a16="http://schemas.microsoft.com/office/drawing/2014/main" id="{331EBC02-7E91-F3FD-2C4D-04228CADBDDA}"/>
              </a:ext>
            </a:extLst>
          </p:cNvPr>
          <p:cNvSpPr>
            <a:spLocks noGrp="1"/>
          </p:cNvSpPr>
          <p:nvPr>
            <p:ph idx="1"/>
          </p:nvPr>
        </p:nvSpPr>
        <p:spPr>
          <a:xfrm>
            <a:off x="0" y="781050"/>
            <a:ext cx="12192000" cy="6076950"/>
          </a:xfrm>
        </p:spPr>
        <p:txBody>
          <a:bodyPr>
            <a:normAutofit fontScale="92500" lnSpcReduction="10000"/>
          </a:bodyPr>
          <a:lstStyle/>
          <a:p>
            <a:r>
              <a:rPr lang="el-GR" dirty="0"/>
              <a:t>Επίσης, η απόλυτος και μονομερής αυτή συναρίθμηση από μία τοπική Σύνοδο ως Ογδόης Οικουμενικής Συνόδου της Συνόδου του 879/880 και ως Ενάτης της Συνόδου του 1351 </a:t>
            </a:r>
            <a:r>
              <a:rPr lang="el-GR" b="1" dirty="0">
                <a:solidFill>
                  <a:srgbClr val="FF0000"/>
                </a:solidFill>
              </a:rPr>
              <a:t>αποκλείει τη δυνατότητα αναγνωρίσεως και ανακηρύξεως και μιας άλλης Τοπικής, Επαρχιακής ή Ενδημούσης Συνόδου ως Οικουμενικής</a:t>
            </a:r>
            <a:r>
              <a:rPr lang="el-GR" dirty="0"/>
              <a:t>, η οποία έλαβε χώρα μεταξύ των δύο αυτών χρονικώς συγκεκριμένων περιόδων 879/880 και 1351, έστω και αν αυτή απολαμβάνει οικουμενικής αποδοχής από το σύνολο της εκκλησιαστικής συνείδησης. </a:t>
            </a:r>
          </a:p>
          <a:p>
            <a:r>
              <a:rPr lang="el-GR" dirty="0"/>
              <a:t>Με βάση όλα τα προηγούμενα, δεν αμφισβητείται ούτε η οικουμενικότητα των δύο Συνόδων των ετών 879/880 και 1351 και η σημασία τους ούτε υποδεικνύεται η μη αναγνώρισής τους ως Οικουμενικών. Ωστόσο, </a:t>
            </a:r>
            <a:r>
              <a:rPr lang="el-GR" b="1" dirty="0">
                <a:solidFill>
                  <a:srgbClr val="FF0000"/>
                </a:solidFill>
              </a:rPr>
              <a:t>η συναρίθμησή τους από </a:t>
            </a:r>
            <a:r>
              <a:rPr lang="el-GR" b="1" dirty="0" err="1">
                <a:solidFill>
                  <a:srgbClr val="FF0000"/>
                </a:solidFill>
              </a:rPr>
              <a:t>Πανορθόδοξο</a:t>
            </a:r>
            <a:r>
              <a:rPr lang="el-GR" b="1" dirty="0">
                <a:solidFill>
                  <a:srgbClr val="FF0000"/>
                </a:solidFill>
              </a:rPr>
              <a:t> Σύνοδο ως Οικουμενικών</a:t>
            </a:r>
            <a:r>
              <a:rPr lang="el-GR" dirty="0"/>
              <a:t> (Ογδόης και Ενάτης) δημιουργεί </a:t>
            </a:r>
            <a:r>
              <a:rPr lang="el-GR" b="1" dirty="0">
                <a:solidFill>
                  <a:srgbClr val="FF0000"/>
                </a:solidFill>
              </a:rPr>
              <a:t>νέα δεδομένα και νέες προϋποθέσεις</a:t>
            </a:r>
            <a:r>
              <a:rPr lang="el-GR" dirty="0"/>
              <a:t>: </a:t>
            </a:r>
          </a:p>
          <a:p>
            <a:pPr lvl="1">
              <a:buFont typeface="Wingdings" panose="05000000000000000000" pitchFamily="2" charset="2"/>
              <a:buChar char="v"/>
            </a:pPr>
            <a:r>
              <a:rPr lang="el-GR" dirty="0"/>
              <a:t>τόσο ως προς τη θεματολογία, </a:t>
            </a:r>
          </a:p>
          <a:p>
            <a:pPr lvl="1">
              <a:buFont typeface="Wingdings" panose="05000000000000000000" pitchFamily="2" charset="2"/>
              <a:buChar char="v"/>
            </a:pPr>
            <a:r>
              <a:rPr lang="el-GR" dirty="0"/>
              <a:t>όσο και ως προς τις αρμοδιότητες μιας </a:t>
            </a:r>
            <a:r>
              <a:rPr lang="el-GR" dirty="0" err="1"/>
              <a:t>Πανορθοδόξου</a:t>
            </a:r>
            <a:r>
              <a:rPr lang="el-GR" dirty="0"/>
              <a:t> Συνόδου. </a:t>
            </a:r>
          </a:p>
          <a:p>
            <a:r>
              <a:rPr lang="el-GR" dirty="0"/>
              <a:t>Όμως, πέρα από αυτόν τον προβληματισμό, η μονομερής αναγνώριση και συναρίθμηση της οικουμενικότητας μιας Συνόδου από Τοπική ή Επαρχιακή Σύνοδο είναι </a:t>
            </a:r>
            <a:r>
              <a:rPr lang="el-GR" b="1" dirty="0">
                <a:solidFill>
                  <a:srgbClr val="FF0000"/>
                </a:solidFill>
                <a:effectLst>
                  <a:outerShdw blurRad="38100" dist="38100" dir="2700000" algn="tl">
                    <a:srgbClr val="000000">
                      <a:alpha val="43137"/>
                    </a:srgbClr>
                  </a:outerShdw>
                </a:effectLst>
              </a:rPr>
              <a:t>αντικανονική</a:t>
            </a:r>
            <a:r>
              <a:rPr lang="el-GR" dirty="0"/>
              <a:t> και </a:t>
            </a:r>
            <a:r>
              <a:rPr lang="el-GR" b="1" dirty="0">
                <a:solidFill>
                  <a:srgbClr val="FF0000"/>
                </a:solidFill>
                <a:effectLst>
                  <a:outerShdw blurRad="38100" dist="38100" dir="2700000" algn="tl">
                    <a:srgbClr val="000000">
                      <a:alpha val="43137"/>
                    </a:srgbClr>
                  </a:outerShdw>
                </a:effectLst>
              </a:rPr>
              <a:t>επιζήμια για την </a:t>
            </a:r>
            <a:r>
              <a:rPr lang="el-GR" b="1" dirty="0" err="1">
                <a:solidFill>
                  <a:srgbClr val="FF0000"/>
                </a:solidFill>
                <a:effectLst>
                  <a:outerShdw blurRad="38100" dist="38100" dir="2700000" algn="tl">
                    <a:srgbClr val="000000">
                      <a:alpha val="43137"/>
                    </a:srgbClr>
                  </a:outerShdw>
                </a:effectLst>
              </a:rPr>
              <a:t>πανορθόδοξο</a:t>
            </a:r>
            <a:r>
              <a:rPr lang="el-GR" b="1" dirty="0">
                <a:solidFill>
                  <a:srgbClr val="FF0000"/>
                </a:solidFill>
                <a:effectLst>
                  <a:outerShdw blurRad="38100" dist="38100" dir="2700000" algn="tl">
                    <a:srgbClr val="000000">
                      <a:alpha val="43137"/>
                    </a:srgbClr>
                  </a:outerShdw>
                </a:effectLst>
              </a:rPr>
              <a:t> ενότητα</a:t>
            </a:r>
            <a:r>
              <a:rPr lang="el-GR" dirty="0"/>
              <a:t>. </a:t>
            </a:r>
          </a:p>
        </p:txBody>
      </p:sp>
    </p:spTree>
    <p:extLst>
      <p:ext uri="{BB962C8B-B14F-4D97-AF65-F5344CB8AC3E}">
        <p14:creationId xmlns:p14="http://schemas.microsoft.com/office/powerpoint/2010/main" val="17322652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AD89593-F750-ACC0-2EA3-646845A0B1D5}"/>
              </a:ext>
            </a:extLst>
          </p:cNvPr>
          <p:cNvSpPr>
            <a:spLocks noGrp="1"/>
          </p:cNvSpPr>
          <p:nvPr>
            <p:ph type="title"/>
          </p:nvPr>
        </p:nvSpPr>
        <p:spPr>
          <a:xfrm>
            <a:off x="838200" y="18256"/>
            <a:ext cx="10515600" cy="810420"/>
          </a:xfrm>
        </p:spPr>
        <p:txBody>
          <a:bodyPr>
            <a:normAutofit fontScale="90000"/>
          </a:bodyPr>
          <a:lstStyle/>
          <a:p>
            <a:pPr algn="ctr"/>
            <a:r>
              <a:rPr lang="el-GR" sz="2800" b="1" dirty="0"/>
              <a:t>Ἡ μὴ δυνατότης συναριθμήσεως ὡς </a:t>
            </a:r>
            <a:r>
              <a:rPr lang="el-GR" sz="2800" b="1" dirty="0" err="1"/>
              <a:t>Οἰκουμενικῆς</a:t>
            </a:r>
            <a:r>
              <a:rPr lang="el-GR" sz="2800" b="1" dirty="0"/>
              <a:t> </a:t>
            </a:r>
            <a:r>
              <a:rPr lang="el-GR" sz="2800" b="1" dirty="0" err="1"/>
              <a:t>μιᾶς</a:t>
            </a:r>
            <a:r>
              <a:rPr lang="el-GR" sz="2800" b="1" dirty="0"/>
              <a:t> Συνόδου </a:t>
            </a:r>
            <a:br>
              <a:rPr lang="el-GR" sz="2800" b="1" dirty="0"/>
            </a:br>
            <a:r>
              <a:rPr lang="el-GR" sz="2800" b="1" dirty="0" err="1"/>
              <a:t>ὑπὸ</a:t>
            </a:r>
            <a:r>
              <a:rPr lang="el-GR" sz="2800" b="1" dirty="0"/>
              <a:t> </a:t>
            </a:r>
            <a:r>
              <a:rPr lang="el-GR" sz="2800" b="1" dirty="0" err="1"/>
              <a:t>Τοπικῆς</a:t>
            </a:r>
            <a:r>
              <a:rPr lang="el-GR" sz="2800" b="1" dirty="0"/>
              <a:t>, </a:t>
            </a:r>
            <a:r>
              <a:rPr lang="el-GR" sz="2800" b="1" dirty="0" err="1"/>
              <a:t>Ἐπαρχιακῆς</a:t>
            </a:r>
            <a:r>
              <a:rPr lang="el-GR" sz="2800" b="1" dirty="0"/>
              <a:t>, Μείζονος ἤ </a:t>
            </a:r>
            <a:r>
              <a:rPr lang="el-GR" sz="2800" b="1" dirty="0" err="1"/>
              <a:t>Πανορθοδόξου</a:t>
            </a:r>
            <a:r>
              <a:rPr lang="el-GR" sz="2800" b="1" dirty="0"/>
              <a:t> Συνόδου</a:t>
            </a:r>
            <a:endParaRPr lang="el-GR" sz="2800" dirty="0"/>
          </a:p>
        </p:txBody>
      </p:sp>
      <p:sp>
        <p:nvSpPr>
          <p:cNvPr id="3" name="Θέση περιεχομένου 2">
            <a:extLst>
              <a:ext uri="{FF2B5EF4-FFF2-40B4-BE49-F238E27FC236}">
                <a16:creationId xmlns:a16="http://schemas.microsoft.com/office/drawing/2014/main" id="{AA8FA0B6-D8AF-1FA4-DAF2-17FC116A2728}"/>
              </a:ext>
            </a:extLst>
          </p:cNvPr>
          <p:cNvSpPr>
            <a:spLocks noGrp="1"/>
          </p:cNvSpPr>
          <p:nvPr>
            <p:ph idx="1"/>
          </p:nvPr>
        </p:nvSpPr>
        <p:spPr>
          <a:xfrm>
            <a:off x="0" y="752474"/>
            <a:ext cx="12192000" cy="6105525"/>
          </a:xfrm>
        </p:spPr>
        <p:txBody>
          <a:bodyPr>
            <a:normAutofit fontScale="92500" lnSpcReduction="10000"/>
          </a:bodyPr>
          <a:lstStyle/>
          <a:p>
            <a:r>
              <a:rPr lang="el-GR" dirty="0"/>
              <a:t>Αντιθέτως, η συναρίθμησή τους από την Καθόλου Εκκλησία ως Οικουμενικών</a:t>
            </a:r>
          </a:p>
          <a:p>
            <a:pPr lvl="1">
              <a:buFont typeface="Wingdings" panose="05000000000000000000" pitchFamily="2" charset="2"/>
              <a:buChar char="v"/>
            </a:pPr>
            <a:r>
              <a:rPr lang="el-GR" dirty="0"/>
              <a:t>αφενός εδραιώνει τον «</a:t>
            </a:r>
            <a:r>
              <a:rPr lang="el-GR" dirty="0" err="1"/>
              <a:t>σύνδεσμον</a:t>
            </a:r>
            <a:r>
              <a:rPr lang="el-GR" dirty="0"/>
              <a:t>» και τη «</a:t>
            </a:r>
            <a:r>
              <a:rPr lang="el-GR" dirty="0" err="1"/>
              <a:t>συνάφειαν</a:t>
            </a:r>
            <a:r>
              <a:rPr lang="el-GR" dirty="0"/>
              <a:t>» των κατά τόπους Εκκλησιών με την ομόφωνη αποδοχή της οικουμενικότητας των Συνόδων,</a:t>
            </a:r>
          </a:p>
          <a:p>
            <a:pPr lvl="1">
              <a:buFont typeface="Wingdings" panose="05000000000000000000" pitchFamily="2" charset="2"/>
              <a:buChar char="v"/>
            </a:pPr>
            <a:r>
              <a:rPr lang="el-GR" dirty="0"/>
              <a:t>αφετέρου με την ανακήρυξη αυτή η πίστη που εκφράστηκε από τη Σύνοδο παραδίδεται ως υποχρεωτική σε όλο το πλήρωμα και όχι μόνο σε μία τοπική αλλά στο σύνολο της Εκκλησίας. </a:t>
            </a:r>
          </a:p>
          <a:p>
            <a:r>
              <a:rPr lang="el-GR" dirty="0"/>
              <a:t>Η συναρίθμηση όμως αυτή προϋποθέτει τη σχετική ενεργοποίηση της συνοδικής συνείδησης ολόκληρης της Εκκλησίας.</a:t>
            </a:r>
          </a:p>
          <a:p>
            <a:r>
              <a:rPr lang="el-GR" dirty="0"/>
              <a:t>Χαρακτηριστικό </a:t>
            </a:r>
            <a:r>
              <a:rPr lang="el-GR" b="1" dirty="0">
                <a:solidFill>
                  <a:srgbClr val="FF0000"/>
                </a:solidFill>
              </a:rPr>
              <a:t>παράδειγμα αποτελεί η ενέργεια του </a:t>
            </a:r>
            <a:r>
              <a:rPr lang="el-GR" b="1" dirty="0" err="1">
                <a:solidFill>
                  <a:srgbClr val="FF0000"/>
                </a:solidFill>
              </a:rPr>
              <a:t>Πατριάρχου</a:t>
            </a:r>
            <a:r>
              <a:rPr lang="el-GR" b="1" dirty="0">
                <a:solidFill>
                  <a:srgbClr val="FF0000"/>
                </a:solidFill>
              </a:rPr>
              <a:t> Κωνσταντινουπόλεως Φωτίου </a:t>
            </a:r>
            <a:r>
              <a:rPr lang="el-GR" dirty="0"/>
              <a:t>ως προς την αμφισβήτηση της αποδοχής και συναριθμήσεως της οικουμενικότητας της Ζ΄ Οικουμενικής Συνόδου (787) τόσο από τη Δύση, όσο και από ορισμένες Εκκλησίες της Ανατολής. </a:t>
            </a:r>
          </a:p>
          <a:p>
            <a:r>
              <a:rPr lang="el-GR" dirty="0"/>
              <a:t>Στη Σύνοδο της Κωνσταντινούπολης </a:t>
            </a:r>
            <a:r>
              <a:rPr lang="el-GR"/>
              <a:t>του 879/880 </a:t>
            </a:r>
            <a:r>
              <a:rPr lang="el-GR" dirty="0"/>
              <a:t>ο Πατριάρχης Φώτιος έθεσε επισήμως </a:t>
            </a:r>
            <a:r>
              <a:rPr lang="el-GR" b="1" dirty="0">
                <a:solidFill>
                  <a:srgbClr val="FF0000"/>
                </a:solidFill>
              </a:rPr>
              <a:t>το ζήτημα της ομόφωνης </a:t>
            </a:r>
            <a:r>
              <a:rPr lang="el-GR" dirty="0"/>
              <a:t>από όλους τους Πατριαρχικούς Θρόνους αναγνώρισης και ανακήρυξης της οικουμενικότητας της Συνόδου της Νίκαιας του 787 και της συναριθμήσεώς της μαζί με τις υπόλοιπες Οικουμενικές Συνόδους, ώστε να αρθεί η υφιστάμενη σύγχυση στην Εκκλησία τόσο μεταξύ των Εκκλησιών της Ανατολής, όσο και μεταξύ Ανατολής και Δύσης. </a:t>
            </a:r>
          </a:p>
        </p:txBody>
      </p:sp>
    </p:spTree>
    <p:extLst>
      <p:ext uri="{BB962C8B-B14F-4D97-AF65-F5344CB8AC3E}">
        <p14:creationId xmlns:p14="http://schemas.microsoft.com/office/powerpoint/2010/main" val="31353628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5A0FBA-2EC5-E15B-50BF-318CDE024FA0}"/>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46DAD358-FEA6-FF7F-A04E-2F1398AB5B92}"/>
              </a:ext>
            </a:extLst>
          </p:cNvPr>
          <p:cNvSpPr>
            <a:spLocks noGrp="1"/>
          </p:cNvSpPr>
          <p:nvPr>
            <p:ph type="title"/>
          </p:nvPr>
        </p:nvSpPr>
        <p:spPr>
          <a:xfrm>
            <a:off x="838200" y="18256"/>
            <a:ext cx="10515600" cy="810420"/>
          </a:xfrm>
        </p:spPr>
        <p:txBody>
          <a:bodyPr>
            <a:normAutofit fontScale="90000"/>
          </a:bodyPr>
          <a:lstStyle/>
          <a:p>
            <a:pPr algn="ctr"/>
            <a:r>
              <a:rPr lang="el-GR" sz="2800" b="1" dirty="0"/>
              <a:t>Ἡ μὴ δυνατότης συναριθμήσεως ὡς </a:t>
            </a:r>
            <a:r>
              <a:rPr lang="el-GR" sz="2800" b="1" dirty="0" err="1"/>
              <a:t>Οἰκουμενικῆς</a:t>
            </a:r>
            <a:r>
              <a:rPr lang="el-GR" sz="2800" b="1" dirty="0"/>
              <a:t> </a:t>
            </a:r>
            <a:r>
              <a:rPr lang="el-GR" sz="2800" b="1" dirty="0" err="1"/>
              <a:t>μιᾶς</a:t>
            </a:r>
            <a:r>
              <a:rPr lang="el-GR" sz="2800" b="1" dirty="0"/>
              <a:t> Συνόδου </a:t>
            </a:r>
            <a:br>
              <a:rPr lang="el-GR" sz="2800" b="1" dirty="0"/>
            </a:br>
            <a:r>
              <a:rPr lang="el-GR" sz="2800" b="1" dirty="0" err="1"/>
              <a:t>ὑπὸ</a:t>
            </a:r>
            <a:r>
              <a:rPr lang="el-GR" sz="2800" b="1" dirty="0"/>
              <a:t> </a:t>
            </a:r>
            <a:r>
              <a:rPr lang="el-GR" sz="2800" b="1" dirty="0" err="1"/>
              <a:t>Τοπικῆς</a:t>
            </a:r>
            <a:r>
              <a:rPr lang="el-GR" sz="2800" b="1" dirty="0"/>
              <a:t>, </a:t>
            </a:r>
            <a:r>
              <a:rPr lang="el-GR" sz="2800" b="1" dirty="0" err="1"/>
              <a:t>Ἐπαρχιακῆς</a:t>
            </a:r>
            <a:r>
              <a:rPr lang="el-GR" sz="2800" b="1" dirty="0"/>
              <a:t>, Μείζονος ἤ </a:t>
            </a:r>
            <a:r>
              <a:rPr lang="el-GR" sz="2800" b="1" dirty="0" err="1"/>
              <a:t>Πανορθοδόξου</a:t>
            </a:r>
            <a:r>
              <a:rPr lang="el-GR" sz="2800" b="1" dirty="0"/>
              <a:t> Συνόδου</a:t>
            </a:r>
            <a:endParaRPr lang="el-GR" sz="2800" dirty="0"/>
          </a:p>
        </p:txBody>
      </p:sp>
      <p:sp>
        <p:nvSpPr>
          <p:cNvPr id="3" name="Θέση περιεχομένου 2">
            <a:extLst>
              <a:ext uri="{FF2B5EF4-FFF2-40B4-BE49-F238E27FC236}">
                <a16:creationId xmlns:a16="http://schemas.microsoft.com/office/drawing/2014/main" id="{F8065AD1-E45C-C2E3-0FA5-83868126B982}"/>
              </a:ext>
            </a:extLst>
          </p:cNvPr>
          <p:cNvSpPr>
            <a:spLocks noGrp="1"/>
          </p:cNvSpPr>
          <p:nvPr>
            <p:ph idx="1"/>
          </p:nvPr>
        </p:nvSpPr>
        <p:spPr>
          <a:xfrm>
            <a:off x="0" y="752474"/>
            <a:ext cx="12192000" cy="6105525"/>
          </a:xfrm>
        </p:spPr>
        <p:txBody>
          <a:bodyPr>
            <a:normAutofit fontScale="92500" lnSpcReduction="10000"/>
          </a:bodyPr>
          <a:lstStyle/>
          <a:p>
            <a:r>
              <a:rPr lang="el-GR" dirty="0"/>
              <a:t>Η πρόταση αυτή του Φωτίου έχει ιδιαίτερη σημασία, λόγω της συμμετοχής στη Σύνοδο της Κωνσταντινούπολης του 879/880 εκπροσώπων όλων των Πατριαρχικών Θρόνων, οι οποίοι μπορούσαν να εκφράσουν ομοφωνία πάνω στο ζήτημα αυτό ως το φρόνημα των οικείων Πατριαρχικών Θρόνων, και δεν απηχεί </a:t>
            </a:r>
          </a:p>
          <a:p>
            <a:pPr lvl="1">
              <a:buFont typeface="Wingdings" panose="05000000000000000000" pitchFamily="2" charset="2"/>
              <a:buChar char="v"/>
            </a:pPr>
            <a:r>
              <a:rPr lang="el-GR" dirty="0"/>
              <a:t>ούτε κατ’ απομίμηση εφαρμογή των αρχών της βελλαρμινείου θεωρίας περί συναριθμήσεως των Οικουμενικών Συνόδων, </a:t>
            </a:r>
          </a:p>
          <a:p>
            <a:pPr lvl="1">
              <a:buFont typeface="Wingdings" panose="05000000000000000000" pitchFamily="2" charset="2"/>
              <a:buChar char="v"/>
            </a:pPr>
            <a:r>
              <a:rPr lang="el-GR" dirty="0"/>
              <a:t>ούτε και υποδεικνύει μία μονομερή ενέργεια Τοπικής, Επαρχιακής ή Μείζονος Συνόδου.</a:t>
            </a:r>
          </a:p>
          <a:p>
            <a:pPr marL="0" indent="0">
              <a:buNone/>
            </a:pPr>
            <a:r>
              <a:rPr lang="el-GR" sz="3600" b="1" dirty="0">
                <a:solidFill>
                  <a:srgbClr val="FF0000"/>
                </a:solidFill>
              </a:rPr>
              <a:t>6</a:t>
            </a:r>
            <a:r>
              <a:rPr lang="el-GR" sz="3600" b="1" baseline="30000" dirty="0">
                <a:solidFill>
                  <a:srgbClr val="FF0000"/>
                </a:solidFill>
              </a:rPr>
              <a:t>ον </a:t>
            </a:r>
            <a:r>
              <a:rPr lang="el-GR" dirty="0"/>
              <a:t>Στην Ορθόδοξο εκκλησιολογία υφίσταται και </a:t>
            </a:r>
            <a:r>
              <a:rPr lang="el-GR" b="1" dirty="0">
                <a:solidFill>
                  <a:srgbClr val="FF0000"/>
                </a:solidFill>
              </a:rPr>
              <a:t>ένας άγραφος κανόνας</a:t>
            </a:r>
            <a:r>
              <a:rPr lang="el-GR" dirty="0"/>
              <a:t>, ο οποίος επιβεβαιώνεται από την ίδια την ιστορία. Είναι απαραίτητη η φροντίδα και η ευαισθησία, ώστε κατά τη λήψη αποφάσεων από τις τοπικές Εκκλησίες με σκοπό την επίλυση εκκλησιολογικών προβλημάτων, να μην δημιουργούνται νέα. Γι’ αυτό και κατά τη λήψη μιας απόφασης είναι αναγκαία η γνώση της τοποθέτησης των υπόλοιπων τοπικών Εκκλησιών. Χωρίς αυτή την προσέγγιση μπορεί το γεγονός καθ’ εαυτό να σημάνει </a:t>
            </a:r>
          </a:p>
          <a:p>
            <a:pPr lvl="1">
              <a:buFont typeface="Wingdings" panose="05000000000000000000" pitchFamily="2" charset="2"/>
              <a:buChar char="v"/>
            </a:pPr>
            <a:r>
              <a:rPr lang="el-GR" dirty="0"/>
              <a:t>μείωση ή και </a:t>
            </a:r>
            <a:r>
              <a:rPr lang="el-GR" dirty="0" err="1"/>
              <a:t>σχετικοποίηση</a:t>
            </a:r>
            <a:r>
              <a:rPr lang="el-GR" dirty="0"/>
              <a:t> της υπάρχουσας αυτονομίας ή </a:t>
            </a:r>
            <a:r>
              <a:rPr lang="el-GR" dirty="0" err="1"/>
              <a:t>αυτοκεφαλίας</a:t>
            </a:r>
            <a:r>
              <a:rPr lang="el-GR" dirty="0"/>
              <a:t> των κατά τόπους Εκκλησιών, και </a:t>
            </a:r>
          </a:p>
          <a:p>
            <a:pPr lvl="1">
              <a:buFont typeface="Wingdings" panose="05000000000000000000" pitchFamily="2" charset="2"/>
              <a:buChar char="v"/>
            </a:pPr>
            <a:r>
              <a:rPr lang="el-GR" dirty="0"/>
              <a:t>μία αμφισβήτηση της αντικειμενικής διακονίας για την ανάδειξη της αλήθειας ως έκφρασης της αναγκαίας κοινωνίας των κατά τόπους Εκκλησιών.</a:t>
            </a:r>
          </a:p>
        </p:txBody>
      </p:sp>
    </p:spTree>
    <p:extLst>
      <p:ext uri="{BB962C8B-B14F-4D97-AF65-F5344CB8AC3E}">
        <p14:creationId xmlns:p14="http://schemas.microsoft.com/office/powerpoint/2010/main" val="3321007462"/>
      </p:ext>
    </p:extLst>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351</TotalTime>
  <Words>2401</Words>
  <Application>Microsoft Office PowerPoint</Application>
  <PresentationFormat>Ευρεία οθόνη</PresentationFormat>
  <Paragraphs>96</Paragraphs>
  <Slides>13</Slides>
  <Notes>0</Notes>
  <HiddenSlides>0</HiddenSlides>
  <MMClips>0</MMClips>
  <ScaleCrop>false</ScaleCrop>
  <HeadingPairs>
    <vt:vector size="6" baseType="variant">
      <vt:variant>
        <vt:lpstr>Γραμματοσειρές που χρησιμοποιούνται</vt:lpstr>
      </vt:variant>
      <vt:variant>
        <vt:i4>4</vt:i4>
      </vt:variant>
      <vt:variant>
        <vt:lpstr>Θέμα</vt:lpstr>
      </vt:variant>
      <vt:variant>
        <vt:i4>1</vt:i4>
      </vt:variant>
      <vt:variant>
        <vt:lpstr>Τίτλοι διαφανειών</vt:lpstr>
      </vt:variant>
      <vt:variant>
        <vt:i4>13</vt:i4>
      </vt:variant>
    </vt:vector>
  </HeadingPairs>
  <TitlesOfParts>
    <vt:vector size="18" baseType="lpstr">
      <vt:lpstr>Aptos</vt:lpstr>
      <vt:lpstr>Aptos Display</vt:lpstr>
      <vt:lpstr>Arial</vt:lpstr>
      <vt:lpstr>Wingdings</vt:lpstr>
      <vt:lpstr>Θέμα του Office</vt:lpstr>
      <vt:lpstr>Ενοριακή διοίκηση και οργάνωση Από το βιβλίο του μητροπολίτου Μεσσηνίας κ.κ. Χρυσοστόμου Σαββάτου, Η Αγία και Μεγάλη Σύνοδος της Ορθοδόξου Εκκλησίας έκφρασις της συνοδικής αυτοσυνειδησίας της Ορθοδόξου Εκκλησίας, Αθήνα 2017, σσ. 116-127</vt:lpstr>
      <vt:lpstr>Ἡ μὴ δυνατότης συναριθμήσεως ὡς Οἰκουμενικῆς μιᾶς Συνόδου  ὑπὸ Τοπικῆς, Ἐπαρχιακῆς, Μείζονος ἤ Πανορθοδόξου Συνόδου</vt:lpstr>
      <vt:lpstr>Ἡ μὴ δυνατότης συναριθμήσεως ὡς Οἰκουμενικῆς μιᾶς Συνόδου  ὑπὸ Τοπικῆς, Ἐπαρχιακῆς, Μείζονος ἤ Πανορθοδόξου Συνόδου</vt:lpstr>
      <vt:lpstr>Ἡ μὴ δυνατότης συναριθμήσεως ὡς Οἰκουμενικῆς μιᾶς Συνόδου  ὑπὸ Τοπικῆς, Ἐπαρχιακῆς, Μείζονος ἤ Πανορθοδόξου Συνόδου</vt:lpstr>
      <vt:lpstr>Ἡ μὴ δυνατότης συναριθμήσεως ὡς Οἰκουμενικῆς μιᾶς Συνόδου  ὑπὸ Τοπικῆς, Ἐπαρχιακῆς, Μείζονος ἤ Πανορθοδόξου Συνόδου</vt:lpstr>
      <vt:lpstr>Ἡ μὴ δυνατότης συναριθμήσεως ὡς Οἰκουμενικῆς μιᾶς Συνόδου  ὑπὸ Τοπικῆς, Ἐπαρχιακῆς, Μείζονος ἤ Πανορθοδόξου Συνόδου</vt:lpstr>
      <vt:lpstr>Ἡ μὴ δυνατότης συναριθμήσεως ὡς Οἰκουμενικῆς μιᾶς Συνόδου  ὑπὸ Τοπικῆς, Ἐπαρχιακῆς, Μείζονος ἤ Πανορθοδόξου Συνόδου</vt:lpstr>
      <vt:lpstr>Ἡ μὴ δυνατότης συναριθμήσεως ὡς Οἰκουμενικῆς μιᾶς Συνόδου  ὑπὸ Τοπικῆς, Ἐπαρχιακῆς, Μείζονος ἤ Πανορθοδόξου Συνόδου</vt:lpstr>
      <vt:lpstr>Ἡ μὴ δυνατότης συναριθμήσεως ὡς Οἰκουμενικῆς μιᾶς Συνόδου  ὑπὸ Τοπικῆς, Ἐπαρχιακῆς, Μείζονος ἤ Πανορθοδόξου Συνόδου</vt:lpstr>
      <vt:lpstr>Ἡ μὴ δυνατότης συναριθμήσεως ὡς Οἰκουμενικῆς μιᾶς Συνόδου  ὑπὸ Τοπικῆς, Ἐπαρχιακῆς, Μείζονος ἤ Πανορθοδόξου Συνόδου</vt:lpstr>
      <vt:lpstr>Ἡ μὴ δυνατότης συναριθμήσεως ὡς Οἰκουμενικῆς μιᾶς Συνόδου  ὑπὸ Τοπικῆς, Ἐπαρχιακῆς, Μείζονος ἤ Πανορθοδόξου Συνόδου</vt:lpstr>
      <vt:lpstr>Ἡ μὴ δυνατότης συναριθμήσεως ὡς Οἰκουμενικῆς μιᾶς Συνόδου  ὑπὸ Τοπικῆς, Ἐπαρχιακῆς, Μείζονος ἤ Πανορθοδόξου Συνόδου</vt:lpstr>
      <vt:lpstr>Ἡ μὴ δυνατότης συναριθμήσεως ὡς Οἰκουμενικῆς μιᾶς Συνόδου  ὑπὸ Τοπικῆς, Ἐπαρχιακῆς, Μείζονος ἤ Πανορθοδόξου Συνόδου</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MARIA KARAMPELIA</dc:creator>
  <cp:lastModifiedBy>MARIA KARAMPELIA</cp:lastModifiedBy>
  <cp:revision>1</cp:revision>
  <dcterms:created xsi:type="dcterms:W3CDTF">2026-10-29T20:15:36Z</dcterms:created>
  <dcterms:modified xsi:type="dcterms:W3CDTF">2026-11-06T07:56:51Z</dcterms:modified>
</cp:coreProperties>
</file>