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9" r:id="rId4"/>
    <p:sldId id="270" r:id="rId5"/>
    <p:sldId id="271" r:id="rId6"/>
    <p:sldId id="272" r:id="rId7"/>
    <p:sldId id="273" r:id="rId8"/>
    <p:sldId id="262" r:id="rId9"/>
    <p:sldId id="263" r:id="rId10"/>
    <p:sldId id="264" r:id="rId11"/>
    <p:sldId id="265" r:id="rId12"/>
    <p:sldId id="266" r:id="rId13"/>
    <p:sldId id="267" r:id="rId14"/>
    <p:sldId id="274" r:id="rId15"/>
    <p:sldId id="257" r:id="rId16"/>
    <p:sldId id="258" r:id="rId17"/>
    <p:sldId id="259" r:id="rId18"/>
    <p:sldId id="260" r:id="rId19"/>
    <p:sldId id="261" r:id="rId20"/>
    <p:sldId id="275" r:id="rId21"/>
    <p:sldId id="277" r:id="rId22"/>
    <p:sldId id="278" r:id="rId23"/>
    <p:sldId id="276" r:id="rId2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0" d="100"/>
          <a:sy n="100" d="100"/>
        </p:scale>
        <p:origin x="99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2BBC5E-82F7-2759-DC8A-4B321D308B39}"/>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BA2B3DB5-D1BC-9B1D-3CC1-1038878F4E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3B7F4BE-0FD8-B578-BA98-67CEBD9087E5}"/>
              </a:ext>
            </a:extLst>
          </p:cNvPr>
          <p:cNvSpPr>
            <a:spLocks noGrp="1"/>
          </p:cNvSpPr>
          <p:nvPr>
            <p:ph type="dt" sz="half" idx="10"/>
          </p:nvPr>
        </p:nvSpPr>
        <p:spPr/>
        <p:txBody>
          <a:bodyPr/>
          <a:lstStyle/>
          <a:p>
            <a:fld id="{153C4638-1929-43EE-985D-85914315BA22}" type="datetimeFigureOut">
              <a:rPr lang="el-GR" smtClean="0"/>
              <a:t>4/5/2026</a:t>
            </a:fld>
            <a:endParaRPr lang="el-GR"/>
          </a:p>
        </p:txBody>
      </p:sp>
      <p:sp>
        <p:nvSpPr>
          <p:cNvPr id="5" name="Θέση υποσέλιδου 4">
            <a:extLst>
              <a:ext uri="{FF2B5EF4-FFF2-40B4-BE49-F238E27FC236}">
                <a16:creationId xmlns:a16="http://schemas.microsoft.com/office/drawing/2014/main" id="{338D73D1-F577-1C45-4B48-F15B8F2A792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3C465F7-7648-908E-41FE-C84C2A16C0DC}"/>
              </a:ext>
            </a:extLst>
          </p:cNvPr>
          <p:cNvSpPr>
            <a:spLocks noGrp="1"/>
          </p:cNvSpPr>
          <p:nvPr>
            <p:ph type="sldNum" sz="quarter" idx="12"/>
          </p:nvPr>
        </p:nvSpPr>
        <p:spPr/>
        <p:txBody>
          <a:bodyPr/>
          <a:lstStyle/>
          <a:p>
            <a:fld id="{C336B13D-49C3-43FD-8A02-CF90FF304C85}" type="slidenum">
              <a:rPr lang="el-GR" smtClean="0"/>
              <a:t>‹#›</a:t>
            </a:fld>
            <a:endParaRPr lang="el-GR"/>
          </a:p>
        </p:txBody>
      </p:sp>
    </p:spTree>
    <p:extLst>
      <p:ext uri="{BB962C8B-B14F-4D97-AF65-F5344CB8AC3E}">
        <p14:creationId xmlns:p14="http://schemas.microsoft.com/office/powerpoint/2010/main" val="826625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3EC3C6F-7546-3B12-A78A-3EE44360B47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85C2237-23CC-51AE-C722-60EBD94372FC}"/>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0798BBB-22A5-4145-A1BE-4EAAC76C2DF2}"/>
              </a:ext>
            </a:extLst>
          </p:cNvPr>
          <p:cNvSpPr>
            <a:spLocks noGrp="1"/>
          </p:cNvSpPr>
          <p:nvPr>
            <p:ph type="dt" sz="half" idx="10"/>
          </p:nvPr>
        </p:nvSpPr>
        <p:spPr/>
        <p:txBody>
          <a:bodyPr/>
          <a:lstStyle/>
          <a:p>
            <a:fld id="{153C4638-1929-43EE-985D-85914315BA22}" type="datetimeFigureOut">
              <a:rPr lang="el-GR" smtClean="0"/>
              <a:t>4/5/2026</a:t>
            </a:fld>
            <a:endParaRPr lang="el-GR"/>
          </a:p>
        </p:txBody>
      </p:sp>
      <p:sp>
        <p:nvSpPr>
          <p:cNvPr id="5" name="Θέση υποσέλιδου 4">
            <a:extLst>
              <a:ext uri="{FF2B5EF4-FFF2-40B4-BE49-F238E27FC236}">
                <a16:creationId xmlns:a16="http://schemas.microsoft.com/office/drawing/2014/main" id="{919DFFE1-BEC2-6632-1F0B-575FC77AF19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3CD1A7D-ED0E-1223-1D04-F512BEAC1B51}"/>
              </a:ext>
            </a:extLst>
          </p:cNvPr>
          <p:cNvSpPr>
            <a:spLocks noGrp="1"/>
          </p:cNvSpPr>
          <p:nvPr>
            <p:ph type="sldNum" sz="quarter" idx="12"/>
          </p:nvPr>
        </p:nvSpPr>
        <p:spPr/>
        <p:txBody>
          <a:bodyPr/>
          <a:lstStyle/>
          <a:p>
            <a:fld id="{C336B13D-49C3-43FD-8A02-CF90FF304C85}" type="slidenum">
              <a:rPr lang="el-GR" smtClean="0"/>
              <a:t>‹#›</a:t>
            </a:fld>
            <a:endParaRPr lang="el-GR"/>
          </a:p>
        </p:txBody>
      </p:sp>
    </p:spTree>
    <p:extLst>
      <p:ext uri="{BB962C8B-B14F-4D97-AF65-F5344CB8AC3E}">
        <p14:creationId xmlns:p14="http://schemas.microsoft.com/office/powerpoint/2010/main" val="1954068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68C14DFA-9F0C-25F0-5333-8CE60787105C}"/>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F86514E-E52E-B295-FD9F-702E3F7BE1A2}"/>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673217A-ECBF-2C4F-96C0-B2756ACB8303}"/>
              </a:ext>
            </a:extLst>
          </p:cNvPr>
          <p:cNvSpPr>
            <a:spLocks noGrp="1"/>
          </p:cNvSpPr>
          <p:nvPr>
            <p:ph type="dt" sz="half" idx="10"/>
          </p:nvPr>
        </p:nvSpPr>
        <p:spPr/>
        <p:txBody>
          <a:bodyPr/>
          <a:lstStyle/>
          <a:p>
            <a:fld id="{153C4638-1929-43EE-985D-85914315BA22}" type="datetimeFigureOut">
              <a:rPr lang="el-GR" smtClean="0"/>
              <a:t>4/5/2026</a:t>
            </a:fld>
            <a:endParaRPr lang="el-GR"/>
          </a:p>
        </p:txBody>
      </p:sp>
      <p:sp>
        <p:nvSpPr>
          <p:cNvPr id="5" name="Θέση υποσέλιδου 4">
            <a:extLst>
              <a:ext uri="{FF2B5EF4-FFF2-40B4-BE49-F238E27FC236}">
                <a16:creationId xmlns:a16="http://schemas.microsoft.com/office/drawing/2014/main" id="{7DBFB621-5678-956A-CE44-F8F0D9EA11A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B6AEC31-6265-4A91-00F4-04A8825B4E4C}"/>
              </a:ext>
            </a:extLst>
          </p:cNvPr>
          <p:cNvSpPr>
            <a:spLocks noGrp="1"/>
          </p:cNvSpPr>
          <p:nvPr>
            <p:ph type="sldNum" sz="quarter" idx="12"/>
          </p:nvPr>
        </p:nvSpPr>
        <p:spPr/>
        <p:txBody>
          <a:bodyPr/>
          <a:lstStyle/>
          <a:p>
            <a:fld id="{C336B13D-49C3-43FD-8A02-CF90FF304C85}" type="slidenum">
              <a:rPr lang="el-GR" smtClean="0"/>
              <a:t>‹#›</a:t>
            </a:fld>
            <a:endParaRPr lang="el-GR"/>
          </a:p>
        </p:txBody>
      </p:sp>
    </p:spTree>
    <p:extLst>
      <p:ext uri="{BB962C8B-B14F-4D97-AF65-F5344CB8AC3E}">
        <p14:creationId xmlns:p14="http://schemas.microsoft.com/office/powerpoint/2010/main" val="1172434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A597A6-0699-7917-528F-EAC69F31FE3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46A55CD-D67E-5D65-E04E-778053CFF01D}"/>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B4E00AF-FEEA-2D3E-7768-CA14901FFB80}"/>
              </a:ext>
            </a:extLst>
          </p:cNvPr>
          <p:cNvSpPr>
            <a:spLocks noGrp="1"/>
          </p:cNvSpPr>
          <p:nvPr>
            <p:ph type="dt" sz="half" idx="10"/>
          </p:nvPr>
        </p:nvSpPr>
        <p:spPr/>
        <p:txBody>
          <a:bodyPr/>
          <a:lstStyle/>
          <a:p>
            <a:fld id="{153C4638-1929-43EE-985D-85914315BA22}" type="datetimeFigureOut">
              <a:rPr lang="el-GR" smtClean="0"/>
              <a:t>4/5/2026</a:t>
            </a:fld>
            <a:endParaRPr lang="el-GR"/>
          </a:p>
        </p:txBody>
      </p:sp>
      <p:sp>
        <p:nvSpPr>
          <p:cNvPr id="5" name="Θέση υποσέλιδου 4">
            <a:extLst>
              <a:ext uri="{FF2B5EF4-FFF2-40B4-BE49-F238E27FC236}">
                <a16:creationId xmlns:a16="http://schemas.microsoft.com/office/drawing/2014/main" id="{438FE6C7-B680-E7AA-8BA8-2ADB88EEAB0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21127DE-E511-12E7-445D-97DB83733E79}"/>
              </a:ext>
            </a:extLst>
          </p:cNvPr>
          <p:cNvSpPr>
            <a:spLocks noGrp="1"/>
          </p:cNvSpPr>
          <p:nvPr>
            <p:ph type="sldNum" sz="quarter" idx="12"/>
          </p:nvPr>
        </p:nvSpPr>
        <p:spPr/>
        <p:txBody>
          <a:bodyPr/>
          <a:lstStyle/>
          <a:p>
            <a:fld id="{C336B13D-49C3-43FD-8A02-CF90FF304C85}" type="slidenum">
              <a:rPr lang="el-GR" smtClean="0"/>
              <a:t>‹#›</a:t>
            </a:fld>
            <a:endParaRPr lang="el-GR"/>
          </a:p>
        </p:txBody>
      </p:sp>
    </p:spTree>
    <p:extLst>
      <p:ext uri="{BB962C8B-B14F-4D97-AF65-F5344CB8AC3E}">
        <p14:creationId xmlns:p14="http://schemas.microsoft.com/office/powerpoint/2010/main" val="666217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384452-A04E-4C85-4E30-D93A1AE6CBC5}"/>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0CB9790-668B-6241-A41F-22887700DAF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F5B361F6-1B05-1B32-8432-4307B514965B}"/>
              </a:ext>
            </a:extLst>
          </p:cNvPr>
          <p:cNvSpPr>
            <a:spLocks noGrp="1"/>
          </p:cNvSpPr>
          <p:nvPr>
            <p:ph type="dt" sz="half" idx="10"/>
          </p:nvPr>
        </p:nvSpPr>
        <p:spPr/>
        <p:txBody>
          <a:bodyPr/>
          <a:lstStyle/>
          <a:p>
            <a:fld id="{153C4638-1929-43EE-985D-85914315BA22}" type="datetimeFigureOut">
              <a:rPr lang="el-GR" smtClean="0"/>
              <a:t>4/5/2026</a:t>
            </a:fld>
            <a:endParaRPr lang="el-GR"/>
          </a:p>
        </p:txBody>
      </p:sp>
      <p:sp>
        <p:nvSpPr>
          <p:cNvPr id="5" name="Θέση υποσέλιδου 4">
            <a:extLst>
              <a:ext uri="{FF2B5EF4-FFF2-40B4-BE49-F238E27FC236}">
                <a16:creationId xmlns:a16="http://schemas.microsoft.com/office/drawing/2014/main" id="{EEA7E5F0-0B65-57AC-4691-6C337C5AC1E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6165E33-CD77-3922-4E48-D20115C5C205}"/>
              </a:ext>
            </a:extLst>
          </p:cNvPr>
          <p:cNvSpPr>
            <a:spLocks noGrp="1"/>
          </p:cNvSpPr>
          <p:nvPr>
            <p:ph type="sldNum" sz="quarter" idx="12"/>
          </p:nvPr>
        </p:nvSpPr>
        <p:spPr/>
        <p:txBody>
          <a:bodyPr/>
          <a:lstStyle/>
          <a:p>
            <a:fld id="{C336B13D-49C3-43FD-8A02-CF90FF304C85}" type="slidenum">
              <a:rPr lang="el-GR" smtClean="0"/>
              <a:t>‹#›</a:t>
            </a:fld>
            <a:endParaRPr lang="el-GR"/>
          </a:p>
        </p:txBody>
      </p:sp>
    </p:spTree>
    <p:extLst>
      <p:ext uri="{BB962C8B-B14F-4D97-AF65-F5344CB8AC3E}">
        <p14:creationId xmlns:p14="http://schemas.microsoft.com/office/powerpoint/2010/main" val="3227932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38E992-2345-D367-82B4-06E631A7399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E008B31-D90F-C4F6-F73F-119FEA34C993}"/>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FED59B67-8842-7DEF-50A3-29CEE6D3767A}"/>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13E1CA6B-2A9F-48EA-FF65-F66BE8F30334}"/>
              </a:ext>
            </a:extLst>
          </p:cNvPr>
          <p:cNvSpPr>
            <a:spLocks noGrp="1"/>
          </p:cNvSpPr>
          <p:nvPr>
            <p:ph type="dt" sz="half" idx="10"/>
          </p:nvPr>
        </p:nvSpPr>
        <p:spPr/>
        <p:txBody>
          <a:bodyPr/>
          <a:lstStyle/>
          <a:p>
            <a:fld id="{153C4638-1929-43EE-985D-85914315BA22}" type="datetimeFigureOut">
              <a:rPr lang="el-GR" smtClean="0"/>
              <a:t>4/5/2026</a:t>
            </a:fld>
            <a:endParaRPr lang="el-GR"/>
          </a:p>
        </p:txBody>
      </p:sp>
      <p:sp>
        <p:nvSpPr>
          <p:cNvPr id="6" name="Θέση υποσέλιδου 5">
            <a:extLst>
              <a:ext uri="{FF2B5EF4-FFF2-40B4-BE49-F238E27FC236}">
                <a16:creationId xmlns:a16="http://schemas.microsoft.com/office/drawing/2014/main" id="{A13013EB-E9C4-2E27-0B71-34F6059A998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2370288-E228-F87A-4728-E9379381C0B4}"/>
              </a:ext>
            </a:extLst>
          </p:cNvPr>
          <p:cNvSpPr>
            <a:spLocks noGrp="1"/>
          </p:cNvSpPr>
          <p:nvPr>
            <p:ph type="sldNum" sz="quarter" idx="12"/>
          </p:nvPr>
        </p:nvSpPr>
        <p:spPr/>
        <p:txBody>
          <a:bodyPr/>
          <a:lstStyle/>
          <a:p>
            <a:fld id="{C336B13D-49C3-43FD-8A02-CF90FF304C85}" type="slidenum">
              <a:rPr lang="el-GR" smtClean="0"/>
              <a:t>‹#›</a:t>
            </a:fld>
            <a:endParaRPr lang="el-GR"/>
          </a:p>
        </p:txBody>
      </p:sp>
    </p:spTree>
    <p:extLst>
      <p:ext uri="{BB962C8B-B14F-4D97-AF65-F5344CB8AC3E}">
        <p14:creationId xmlns:p14="http://schemas.microsoft.com/office/powerpoint/2010/main" val="824834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720368-0617-5A42-6790-EF569D24588B}"/>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FF86D88-F986-00DF-54BA-3BA954136D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7B26F182-FB08-2726-4075-FC3DD9507781}"/>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970C27AA-07D9-29DB-F7A4-D983BF0ACD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15FBD699-0747-3BC7-3245-EB0D37C14CA5}"/>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6BDEA089-EC4C-390F-8ED5-1B72966D284A}"/>
              </a:ext>
            </a:extLst>
          </p:cNvPr>
          <p:cNvSpPr>
            <a:spLocks noGrp="1"/>
          </p:cNvSpPr>
          <p:nvPr>
            <p:ph type="dt" sz="half" idx="10"/>
          </p:nvPr>
        </p:nvSpPr>
        <p:spPr/>
        <p:txBody>
          <a:bodyPr/>
          <a:lstStyle/>
          <a:p>
            <a:fld id="{153C4638-1929-43EE-985D-85914315BA22}" type="datetimeFigureOut">
              <a:rPr lang="el-GR" smtClean="0"/>
              <a:t>4/5/2026</a:t>
            </a:fld>
            <a:endParaRPr lang="el-GR"/>
          </a:p>
        </p:txBody>
      </p:sp>
      <p:sp>
        <p:nvSpPr>
          <p:cNvPr id="8" name="Θέση υποσέλιδου 7">
            <a:extLst>
              <a:ext uri="{FF2B5EF4-FFF2-40B4-BE49-F238E27FC236}">
                <a16:creationId xmlns:a16="http://schemas.microsoft.com/office/drawing/2014/main" id="{10280C46-570E-4A66-B4D9-39312619AF79}"/>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32B6DAE5-9253-59B2-6CB7-0ACC50432DE7}"/>
              </a:ext>
            </a:extLst>
          </p:cNvPr>
          <p:cNvSpPr>
            <a:spLocks noGrp="1"/>
          </p:cNvSpPr>
          <p:nvPr>
            <p:ph type="sldNum" sz="quarter" idx="12"/>
          </p:nvPr>
        </p:nvSpPr>
        <p:spPr/>
        <p:txBody>
          <a:bodyPr/>
          <a:lstStyle/>
          <a:p>
            <a:fld id="{C336B13D-49C3-43FD-8A02-CF90FF304C85}" type="slidenum">
              <a:rPr lang="el-GR" smtClean="0"/>
              <a:t>‹#›</a:t>
            </a:fld>
            <a:endParaRPr lang="el-GR"/>
          </a:p>
        </p:txBody>
      </p:sp>
    </p:spTree>
    <p:extLst>
      <p:ext uri="{BB962C8B-B14F-4D97-AF65-F5344CB8AC3E}">
        <p14:creationId xmlns:p14="http://schemas.microsoft.com/office/powerpoint/2010/main" val="2972665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9913C8A-79A3-0AD9-AB3E-444251C935B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6E715BC9-4A12-E526-9DA5-367431FCFD9F}"/>
              </a:ext>
            </a:extLst>
          </p:cNvPr>
          <p:cNvSpPr>
            <a:spLocks noGrp="1"/>
          </p:cNvSpPr>
          <p:nvPr>
            <p:ph type="dt" sz="half" idx="10"/>
          </p:nvPr>
        </p:nvSpPr>
        <p:spPr/>
        <p:txBody>
          <a:bodyPr/>
          <a:lstStyle/>
          <a:p>
            <a:fld id="{153C4638-1929-43EE-985D-85914315BA22}" type="datetimeFigureOut">
              <a:rPr lang="el-GR" smtClean="0"/>
              <a:t>4/5/2026</a:t>
            </a:fld>
            <a:endParaRPr lang="el-GR"/>
          </a:p>
        </p:txBody>
      </p:sp>
      <p:sp>
        <p:nvSpPr>
          <p:cNvPr id="4" name="Θέση υποσέλιδου 3">
            <a:extLst>
              <a:ext uri="{FF2B5EF4-FFF2-40B4-BE49-F238E27FC236}">
                <a16:creationId xmlns:a16="http://schemas.microsoft.com/office/drawing/2014/main" id="{DC9924DA-98C2-B53D-682A-7276A5701AEA}"/>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0861D53C-C2F9-4806-D679-4BE5BB8AA537}"/>
              </a:ext>
            </a:extLst>
          </p:cNvPr>
          <p:cNvSpPr>
            <a:spLocks noGrp="1"/>
          </p:cNvSpPr>
          <p:nvPr>
            <p:ph type="sldNum" sz="quarter" idx="12"/>
          </p:nvPr>
        </p:nvSpPr>
        <p:spPr/>
        <p:txBody>
          <a:bodyPr/>
          <a:lstStyle/>
          <a:p>
            <a:fld id="{C336B13D-49C3-43FD-8A02-CF90FF304C85}" type="slidenum">
              <a:rPr lang="el-GR" smtClean="0"/>
              <a:t>‹#›</a:t>
            </a:fld>
            <a:endParaRPr lang="el-GR"/>
          </a:p>
        </p:txBody>
      </p:sp>
    </p:spTree>
    <p:extLst>
      <p:ext uri="{BB962C8B-B14F-4D97-AF65-F5344CB8AC3E}">
        <p14:creationId xmlns:p14="http://schemas.microsoft.com/office/powerpoint/2010/main" val="4203112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6FA29425-B3BE-2045-AE3D-6D7DF70DCD03}"/>
              </a:ext>
            </a:extLst>
          </p:cNvPr>
          <p:cNvSpPr>
            <a:spLocks noGrp="1"/>
          </p:cNvSpPr>
          <p:nvPr>
            <p:ph type="dt" sz="half" idx="10"/>
          </p:nvPr>
        </p:nvSpPr>
        <p:spPr/>
        <p:txBody>
          <a:bodyPr/>
          <a:lstStyle/>
          <a:p>
            <a:fld id="{153C4638-1929-43EE-985D-85914315BA22}" type="datetimeFigureOut">
              <a:rPr lang="el-GR" smtClean="0"/>
              <a:t>4/5/2026</a:t>
            </a:fld>
            <a:endParaRPr lang="el-GR"/>
          </a:p>
        </p:txBody>
      </p:sp>
      <p:sp>
        <p:nvSpPr>
          <p:cNvPr id="3" name="Θέση υποσέλιδου 2">
            <a:extLst>
              <a:ext uri="{FF2B5EF4-FFF2-40B4-BE49-F238E27FC236}">
                <a16:creationId xmlns:a16="http://schemas.microsoft.com/office/drawing/2014/main" id="{B8CE1F62-DF77-D819-8E5F-0C90E5EB2FB4}"/>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9D50E357-8E28-8BC6-A582-98054C64D04D}"/>
              </a:ext>
            </a:extLst>
          </p:cNvPr>
          <p:cNvSpPr>
            <a:spLocks noGrp="1"/>
          </p:cNvSpPr>
          <p:nvPr>
            <p:ph type="sldNum" sz="quarter" idx="12"/>
          </p:nvPr>
        </p:nvSpPr>
        <p:spPr/>
        <p:txBody>
          <a:bodyPr/>
          <a:lstStyle/>
          <a:p>
            <a:fld id="{C336B13D-49C3-43FD-8A02-CF90FF304C85}" type="slidenum">
              <a:rPr lang="el-GR" smtClean="0"/>
              <a:t>‹#›</a:t>
            </a:fld>
            <a:endParaRPr lang="el-GR"/>
          </a:p>
        </p:txBody>
      </p:sp>
    </p:spTree>
    <p:extLst>
      <p:ext uri="{BB962C8B-B14F-4D97-AF65-F5344CB8AC3E}">
        <p14:creationId xmlns:p14="http://schemas.microsoft.com/office/powerpoint/2010/main" val="1270953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817D8C-E71E-2AA6-B743-336CD17BFEF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30087FA-BFE7-A9B8-AC3F-4B80BD499E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DF380C73-1F94-0305-21AD-350931CA02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348DE70F-8951-6156-C6D9-1DD2585A9FAE}"/>
              </a:ext>
            </a:extLst>
          </p:cNvPr>
          <p:cNvSpPr>
            <a:spLocks noGrp="1"/>
          </p:cNvSpPr>
          <p:nvPr>
            <p:ph type="dt" sz="half" idx="10"/>
          </p:nvPr>
        </p:nvSpPr>
        <p:spPr/>
        <p:txBody>
          <a:bodyPr/>
          <a:lstStyle/>
          <a:p>
            <a:fld id="{153C4638-1929-43EE-985D-85914315BA22}" type="datetimeFigureOut">
              <a:rPr lang="el-GR" smtClean="0"/>
              <a:t>4/5/2026</a:t>
            </a:fld>
            <a:endParaRPr lang="el-GR"/>
          </a:p>
        </p:txBody>
      </p:sp>
      <p:sp>
        <p:nvSpPr>
          <p:cNvPr id="6" name="Θέση υποσέλιδου 5">
            <a:extLst>
              <a:ext uri="{FF2B5EF4-FFF2-40B4-BE49-F238E27FC236}">
                <a16:creationId xmlns:a16="http://schemas.microsoft.com/office/drawing/2014/main" id="{32C74355-B2B3-98F7-54F5-79F62348D9E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ECE382F-D405-55FD-0B9E-2B7B1CAA816F}"/>
              </a:ext>
            </a:extLst>
          </p:cNvPr>
          <p:cNvSpPr>
            <a:spLocks noGrp="1"/>
          </p:cNvSpPr>
          <p:nvPr>
            <p:ph type="sldNum" sz="quarter" idx="12"/>
          </p:nvPr>
        </p:nvSpPr>
        <p:spPr/>
        <p:txBody>
          <a:bodyPr/>
          <a:lstStyle/>
          <a:p>
            <a:fld id="{C336B13D-49C3-43FD-8A02-CF90FF304C85}" type="slidenum">
              <a:rPr lang="el-GR" smtClean="0"/>
              <a:t>‹#›</a:t>
            </a:fld>
            <a:endParaRPr lang="el-GR"/>
          </a:p>
        </p:txBody>
      </p:sp>
    </p:spTree>
    <p:extLst>
      <p:ext uri="{BB962C8B-B14F-4D97-AF65-F5344CB8AC3E}">
        <p14:creationId xmlns:p14="http://schemas.microsoft.com/office/powerpoint/2010/main" val="73390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B5F04B-0396-AFE2-E8DB-C9D5EC7BC30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A8A50D50-ADED-E98E-27DB-DA906342D4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BE62B89D-E851-F22F-A879-49F819B0ED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8099ED4-5867-5E67-8ECF-718B34B1D9D8}"/>
              </a:ext>
            </a:extLst>
          </p:cNvPr>
          <p:cNvSpPr>
            <a:spLocks noGrp="1"/>
          </p:cNvSpPr>
          <p:nvPr>
            <p:ph type="dt" sz="half" idx="10"/>
          </p:nvPr>
        </p:nvSpPr>
        <p:spPr/>
        <p:txBody>
          <a:bodyPr/>
          <a:lstStyle/>
          <a:p>
            <a:fld id="{153C4638-1929-43EE-985D-85914315BA22}" type="datetimeFigureOut">
              <a:rPr lang="el-GR" smtClean="0"/>
              <a:t>4/5/2026</a:t>
            </a:fld>
            <a:endParaRPr lang="el-GR"/>
          </a:p>
        </p:txBody>
      </p:sp>
      <p:sp>
        <p:nvSpPr>
          <p:cNvPr id="6" name="Θέση υποσέλιδου 5">
            <a:extLst>
              <a:ext uri="{FF2B5EF4-FFF2-40B4-BE49-F238E27FC236}">
                <a16:creationId xmlns:a16="http://schemas.microsoft.com/office/drawing/2014/main" id="{F8CC86D3-60DF-DD9E-4737-64ABF3655BC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CA5F479-8687-9B6D-2FD5-797C7167722E}"/>
              </a:ext>
            </a:extLst>
          </p:cNvPr>
          <p:cNvSpPr>
            <a:spLocks noGrp="1"/>
          </p:cNvSpPr>
          <p:nvPr>
            <p:ph type="sldNum" sz="quarter" idx="12"/>
          </p:nvPr>
        </p:nvSpPr>
        <p:spPr/>
        <p:txBody>
          <a:bodyPr/>
          <a:lstStyle/>
          <a:p>
            <a:fld id="{C336B13D-49C3-43FD-8A02-CF90FF304C85}" type="slidenum">
              <a:rPr lang="el-GR" smtClean="0"/>
              <a:t>‹#›</a:t>
            </a:fld>
            <a:endParaRPr lang="el-GR"/>
          </a:p>
        </p:txBody>
      </p:sp>
    </p:spTree>
    <p:extLst>
      <p:ext uri="{BB962C8B-B14F-4D97-AF65-F5344CB8AC3E}">
        <p14:creationId xmlns:p14="http://schemas.microsoft.com/office/powerpoint/2010/main" val="44257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E0A644D-0C4E-9BFE-3325-8B77FF30FD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1CAC0F4-08FA-2A42-742C-D2EA409748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903E1B4-9A46-566E-E17C-08F9604F78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53C4638-1929-43EE-985D-85914315BA22}" type="datetimeFigureOut">
              <a:rPr lang="el-GR" smtClean="0"/>
              <a:t>4/5/2026</a:t>
            </a:fld>
            <a:endParaRPr lang="el-GR"/>
          </a:p>
        </p:txBody>
      </p:sp>
      <p:sp>
        <p:nvSpPr>
          <p:cNvPr id="5" name="Θέση υποσέλιδου 4">
            <a:extLst>
              <a:ext uri="{FF2B5EF4-FFF2-40B4-BE49-F238E27FC236}">
                <a16:creationId xmlns:a16="http://schemas.microsoft.com/office/drawing/2014/main" id="{C36AAE2F-7021-E962-F9BB-EEF4739CAD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794812BC-E36D-3A3C-6700-311CC73028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336B13D-49C3-43FD-8A02-CF90FF304C85}" type="slidenum">
              <a:rPr lang="el-GR" smtClean="0"/>
              <a:t>‹#›</a:t>
            </a:fld>
            <a:endParaRPr lang="el-GR"/>
          </a:p>
        </p:txBody>
      </p:sp>
    </p:spTree>
    <p:extLst>
      <p:ext uri="{BB962C8B-B14F-4D97-AF65-F5344CB8AC3E}">
        <p14:creationId xmlns:p14="http://schemas.microsoft.com/office/powerpoint/2010/main" val="1947670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459D8E-50BE-C237-81F7-A25E184F3A86}"/>
              </a:ext>
            </a:extLst>
          </p:cNvPr>
          <p:cNvSpPr>
            <a:spLocks noGrp="1"/>
          </p:cNvSpPr>
          <p:nvPr>
            <p:ph type="ctrTitle"/>
          </p:nvPr>
        </p:nvSpPr>
        <p:spPr>
          <a:xfrm>
            <a:off x="-142875" y="1"/>
            <a:ext cx="12334875" cy="4362450"/>
          </a:xfrm>
        </p:spPr>
        <p:txBody>
          <a:bodyPr>
            <a:normAutofit/>
          </a:bodyPr>
          <a:lstStyle/>
          <a:p>
            <a:r>
              <a:rPr lang="el-GR" sz="5400" b="1" dirty="0"/>
              <a:t>ΘΕΜΑΤΑ ΠΑΤΕΡΙΚΗΣ ΓΡΑΜΜΑΤΕΙΑΣ </a:t>
            </a:r>
            <a:br>
              <a:rPr lang="el-GR" sz="5400" b="1" dirty="0"/>
            </a:br>
            <a:r>
              <a:rPr lang="el-GR" sz="5400" b="1" dirty="0"/>
              <a:t>10</a:t>
            </a:r>
            <a:r>
              <a:rPr lang="el-GR" sz="5400" b="1" baseline="30000" dirty="0"/>
              <a:t>Η</a:t>
            </a:r>
            <a:r>
              <a:rPr lang="el-GR" sz="5400" b="1" dirty="0"/>
              <a:t> ΕΝΟΤΗΤΑ</a:t>
            </a:r>
            <a:br>
              <a:rPr lang="el-GR" dirty="0"/>
            </a:br>
            <a:r>
              <a:rPr lang="el-GR" sz="6000" b="1" dirty="0"/>
              <a:t> </a:t>
            </a:r>
            <a:r>
              <a:rPr lang="el-GR" sz="4400" b="1" dirty="0"/>
              <a:t>ΤΟ ΠΡΟΣΩΠΟ ΤΗΣ ΘΕΟΤΟΚΟΥ- ΑΙΡΕΣΕΙΣ </a:t>
            </a:r>
            <a:r>
              <a:rPr lang="el-GR" sz="3200" b="1" dirty="0"/>
              <a:t>(Β΄ ΜΕΡΟΣ) </a:t>
            </a:r>
            <a:br>
              <a:rPr lang="el-GR" sz="6000" dirty="0"/>
            </a:br>
            <a:endParaRPr lang="el-GR" dirty="0"/>
          </a:p>
        </p:txBody>
      </p:sp>
      <p:sp>
        <p:nvSpPr>
          <p:cNvPr id="3" name="Υπότιτλος 2">
            <a:extLst>
              <a:ext uri="{FF2B5EF4-FFF2-40B4-BE49-F238E27FC236}">
                <a16:creationId xmlns:a16="http://schemas.microsoft.com/office/drawing/2014/main" id="{AA0B03C0-D727-3ADD-0DD1-AE0DC746AD4C}"/>
              </a:ext>
            </a:extLst>
          </p:cNvPr>
          <p:cNvSpPr>
            <a:spLocks noGrp="1"/>
          </p:cNvSpPr>
          <p:nvPr>
            <p:ph type="subTitle" idx="1"/>
          </p:nvPr>
        </p:nvSpPr>
        <p:spPr>
          <a:xfrm>
            <a:off x="1371600" y="4362451"/>
            <a:ext cx="9144000" cy="2495548"/>
          </a:xfrm>
        </p:spPr>
        <p:txBody>
          <a:bodyPr/>
          <a:lstStyle/>
          <a:p>
            <a:r>
              <a:rPr lang="el-GR" dirty="0"/>
              <a:t>ΣΤ΄ ΕΞΑΜΗΝΟΥ </a:t>
            </a:r>
          </a:p>
          <a:p>
            <a:r>
              <a:rPr lang="el-GR" dirty="0"/>
              <a:t>ΙΕΡΑΤΙΚΩΝ ΣΠΟΥΔΩΝ</a:t>
            </a:r>
          </a:p>
          <a:p>
            <a:r>
              <a:rPr lang="el-GR" dirty="0"/>
              <a:t>ΑΕΑΑ</a:t>
            </a:r>
          </a:p>
          <a:p>
            <a:r>
              <a:rPr lang="el-GR" dirty="0"/>
              <a:t>ΑΚΑΔΗΜΑΪΚΟ ΕΤΟΣ 2023-2024</a:t>
            </a:r>
          </a:p>
          <a:p>
            <a:r>
              <a:rPr lang="el-GR" dirty="0"/>
              <a:t>ΔΙΔΑΣΚΟΥΣΑ: ΜΑΡΙΑ ΚΑΡΑΜΠΕΛΙΑ, ΕΔΙΠ</a:t>
            </a:r>
          </a:p>
          <a:p>
            <a:endParaRPr lang="el-GR" dirty="0"/>
          </a:p>
        </p:txBody>
      </p:sp>
    </p:spTree>
    <p:extLst>
      <p:ext uri="{BB962C8B-B14F-4D97-AF65-F5344CB8AC3E}">
        <p14:creationId xmlns:p14="http://schemas.microsoft.com/office/powerpoint/2010/main" val="873964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437882"/>
          </a:xfrm>
        </p:spPr>
        <p:txBody>
          <a:bodyPr>
            <a:normAutofit fontScale="90000"/>
          </a:bodyPr>
          <a:lstStyle/>
          <a:p>
            <a:pPr algn="ctr"/>
            <a:r>
              <a:rPr lang="el-GR" dirty="0"/>
              <a:t>ΑΝΤΙΜΕΤΩΠΙΣΗ ΑΝΤΙΟΧΕΙΑΝΩΝ</a:t>
            </a:r>
          </a:p>
        </p:txBody>
      </p:sp>
      <p:sp>
        <p:nvSpPr>
          <p:cNvPr id="3" name="Θέση περιεχομένου 2"/>
          <p:cNvSpPr>
            <a:spLocks noGrp="1"/>
          </p:cNvSpPr>
          <p:nvPr>
            <p:ph idx="1"/>
          </p:nvPr>
        </p:nvSpPr>
        <p:spPr>
          <a:xfrm>
            <a:off x="0" y="334851"/>
            <a:ext cx="12192000" cy="6523149"/>
          </a:xfrm>
        </p:spPr>
        <p:txBody>
          <a:bodyPr>
            <a:normAutofit lnSpcReduction="10000"/>
          </a:bodyPr>
          <a:lstStyle/>
          <a:p>
            <a:r>
              <a:rPr lang="el-GR" dirty="0"/>
              <a:t>Μετά την υιοθέτηση των θέσεων του πρεσβυτέρου Αναστάσιου από τον </a:t>
            </a:r>
            <a:r>
              <a:rPr lang="el-GR" b="1" dirty="0"/>
              <a:t>Νεστόριο</a:t>
            </a:r>
            <a:r>
              <a:rPr lang="el-GR" dirty="0"/>
              <a:t> σχετικά με τη Θεοτόκο (</a:t>
            </a:r>
            <a:r>
              <a:rPr lang="el-GR" dirty="0" err="1"/>
              <a:t>Σωκράτους</a:t>
            </a:r>
            <a:r>
              <a:rPr lang="el-GR" dirty="0"/>
              <a:t>, </a:t>
            </a:r>
            <a:r>
              <a:rPr lang="el-GR" i="1" dirty="0" err="1"/>
              <a:t>Ἐκκλησιατική</a:t>
            </a:r>
            <a:r>
              <a:rPr lang="el-GR" i="1" dirty="0"/>
              <a:t> </a:t>
            </a:r>
            <a:r>
              <a:rPr lang="el-GR" i="1" dirty="0" err="1"/>
              <a:t>Ἱστορία</a:t>
            </a:r>
            <a:r>
              <a:rPr lang="el-GR" dirty="0"/>
              <a:t>, 7,32, </a:t>
            </a:r>
            <a:r>
              <a:rPr lang="en-US" dirty="0"/>
              <a:t>PG 67, 808CD)</a:t>
            </a:r>
            <a:r>
              <a:rPr lang="el-GR" dirty="0"/>
              <a:t>, ο Κύριλλος Αλεξανδρείας παρακαλεί να επανορθώσει την αιρετική διδασκαλία για να αποφύγουν οικουμενικό σκάνδαλο και να αποκαλέσει την Παρθένο Θεοτόκο.</a:t>
            </a:r>
            <a:endParaRPr lang="en-US" dirty="0"/>
          </a:p>
          <a:p>
            <a:r>
              <a:rPr lang="el-GR" dirty="0"/>
              <a:t>Ο </a:t>
            </a:r>
            <a:r>
              <a:rPr lang="el-GR" b="1" dirty="0" err="1"/>
              <a:t>Επιφάνιος</a:t>
            </a:r>
            <a:r>
              <a:rPr lang="el-GR" b="1" dirty="0"/>
              <a:t> Κωνσταντίας </a:t>
            </a:r>
            <a:r>
              <a:rPr lang="el-GR" dirty="0"/>
              <a:t>ομολογεί ότι ο Χριστός είναι εκ φύσεως Θεός και μάλιστα και εκ φύσεως άνθρωπος: "</a:t>
            </a:r>
            <a:r>
              <a:rPr lang="el-GR" i="1" dirty="0" err="1"/>
              <a:t>Ἄνθρωπος</a:t>
            </a:r>
            <a:r>
              <a:rPr lang="el-GR" i="1" dirty="0"/>
              <a:t> φυσικός, γνήσιος </a:t>
            </a:r>
            <a:r>
              <a:rPr lang="el-GR" i="1" dirty="0" err="1"/>
              <a:t>ἐκ</a:t>
            </a:r>
            <a:r>
              <a:rPr lang="el-GR" i="1" dirty="0"/>
              <a:t> Μαρίας </a:t>
            </a:r>
            <a:r>
              <a:rPr lang="el-GR" i="1" dirty="0" err="1"/>
              <a:t>δίχα</a:t>
            </a:r>
            <a:r>
              <a:rPr lang="el-GR" i="1" dirty="0"/>
              <a:t> σπέρματος </a:t>
            </a:r>
            <a:r>
              <a:rPr lang="el-GR" i="1" dirty="0" err="1"/>
              <a:t>ἀνδρός</a:t>
            </a:r>
            <a:r>
              <a:rPr lang="el-GR" i="1" dirty="0"/>
              <a:t> </a:t>
            </a:r>
            <a:r>
              <a:rPr lang="el-GR" i="1" dirty="0" err="1"/>
              <a:t>γεγεννημένος</a:t>
            </a:r>
            <a:r>
              <a:rPr lang="el-GR" dirty="0"/>
              <a:t>" αποβαίνει "</a:t>
            </a:r>
            <a:r>
              <a:rPr lang="el-GR" i="1" dirty="0"/>
              <a:t>Μεσίτης </a:t>
            </a:r>
            <a:r>
              <a:rPr lang="el-GR" i="1" dirty="0" err="1"/>
              <a:t>Θεοῦ</a:t>
            </a:r>
            <a:r>
              <a:rPr lang="el-GR" i="1" dirty="0"/>
              <a:t> </a:t>
            </a:r>
            <a:r>
              <a:rPr lang="el-GR" i="1" dirty="0" err="1"/>
              <a:t>καὶ</a:t>
            </a:r>
            <a:r>
              <a:rPr lang="el-GR" i="1" dirty="0"/>
              <a:t> </a:t>
            </a:r>
            <a:r>
              <a:rPr lang="el-GR" i="1" dirty="0" err="1"/>
              <a:t>ἀνθρώπων</a:t>
            </a:r>
            <a:r>
              <a:rPr lang="el-GR" i="1" dirty="0"/>
              <a:t>, </a:t>
            </a:r>
            <a:r>
              <a:rPr lang="el-GR" i="1" dirty="0" err="1"/>
              <a:t>Θεὸς</a:t>
            </a:r>
            <a:r>
              <a:rPr lang="el-GR" i="1" dirty="0"/>
              <a:t> </a:t>
            </a:r>
            <a:r>
              <a:rPr lang="el-GR" i="1" dirty="0" err="1"/>
              <a:t>ὤν</a:t>
            </a:r>
            <a:r>
              <a:rPr lang="el-GR" i="1" dirty="0"/>
              <a:t> </a:t>
            </a:r>
            <a:r>
              <a:rPr lang="el-GR" i="1" dirty="0" err="1"/>
              <a:t>καὶ</a:t>
            </a:r>
            <a:r>
              <a:rPr lang="el-GR" i="1" dirty="0"/>
              <a:t> </a:t>
            </a:r>
            <a:r>
              <a:rPr lang="el-GR" i="1" dirty="0" err="1"/>
              <a:t>ἄνθρωπος</a:t>
            </a:r>
            <a:r>
              <a:rPr lang="el-GR" i="1" dirty="0"/>
              <a:t> </a:t>
            </a:r>
            <a:r>
              <a:rPr lang="el-GR" i="1" dirty="0" err="1"/>
              <a:t>γεγονώς</a:t>
            </a:r>
            <a:r>
              <a:rPr lang="el-GR" i="1" dirty="0"/>
              <a:t>, </a:t>
            </a:r>
            <a:r>
              <a:rPr lang="el-GR" i="1" dirty="0" err="1"/>
              <a:t>οὐ</a:t>
            </a:r>
            <a:r>
              <a:rPr lang="el-GR" i="1" dirty="0"/>
              <a:t> τραπείς </a:t>
            </a:r>
            <a:r>
              <a:rPr lang="el-GR" i="1" dirty="0" err="1"/>
              <a:t>τὴν</a:t>
            </a:r>
            <a:r>
              <a:rPr lang="el-GR" i="1" dirty="0"/>
              <a:t> φύσιν</a:t>
            </a:r>
            <a:r>
              <a:rPr lang="el-GR" dirty="0"/>
              <a:t>". (</a:t>
            </a:r>
            <a:r>
              <a:rPr lang="el-GR" i="1" dirty="0" err="1"/>
              <a:t>Ἀγκυρωτός</a:t>
            </a:r>
            <a:r>
              <a:rPr lang="en-US" dirty="0"/>
              <a:t> </a:t>
            </a:r>
            <a:r>
              <a:rPr lang="el-GR" dirty="0"/>
              <a:t>, </a:t>
            </a:r>
            <a:r>
              <a:rPr lang="en-US" dirty="0"/>
              <a:t>PG 43, 97B) </a:t>
            </a:r>
            <a:r>
              <a:rPr lang="el-GR" dirty="0"/>
              <a:t>Πιστεύει μάλιστα ότι ο Λόγος δεν ενοίκησε στην ανθρώπινη φύση όπως στους προφήτες, αλλά έγινε αληθινός άνθρωπος λαμβάνοντας από την Μαρία ολόκληρη την ανθρώπινη φύση, συμπεριλαμβανομένου και του στοιχείου του νου. (</a:t>
            </a:r>
            <a:r>
              <a:rPr lang="el-GR" i="1" dirty="0" err="1"/>
              <a:t>Ἀγκυρωτός</a:t>
            </a:r>
            <a:r>
              <a:rPr lang="en-US" dirty="0"/>
              <a:t> </a:t>
            </a:r>
            <a:r>
              <a:rPr lang="el-GR" dirty="0"/>
              <a:t>, </a:t>
            </a:r>
            <a:r>
              <a:rPr lang="en-US" dirty="0"/>
              <a:t>PG 43, 157C)</a:t>
            </a:r>
          </a:p>
          <a:p>
            <a:r>
              <a:rPr lang="el-GR" dirty="0"/>
              <a:t>Ο </a:t>
            </a:r>
            <a:r>
              <a:rPr lang="el-GR" b="1" dirty="0"/>
              <a:t>Κύριλλος Αλεξανδρείας </a:t>
            </a:r>
            <a:r>
              <a:rPr lang="el-GR" dirty="0"/>
              <a:t>για να αντιμετωπίσει τον Νεστόριο που αρνούνταν ότι ο Λόγος </a:t>
            </a:r>
            <a:r>
              <a:rPr lang="el-GR" b="1" i="1" dirty="0" err="1">
                <a:solidFill>
                  <a:srgbClr val="00B050"/>
                </a:solidFill>
              </a:rPr>
              <a:t>ἐγεννήθη</a:t>
            </a:r>
            <a:r>
              <a:rPr lang="el-GR" b="1" i="1" dirty="0">
                <a:solidFill>
                  <a:srgbClr val="00B050"/>
                </a:solidFill>
              </a:rPr>
              <a:t> </a:t>
            </a:r>
            <a:r>
              <a:rPr lang="el-GR" b="1" i="1" dirty="0" err="1">
                <a:solidFill>
                  <a:srgbClr val="00B050"/>
                </a:solidFill>
              </a:rPr>
              <a:t>ἐκ</a:t>
            </a:r>
            <a:r>
              <a:rPr lang="el-GR" b="1" i="1" dirty="0">
                <a:solidFill>
                  <a:srgbClr val="00B050"/>
                </a:solidFill>
              </a:rPr>
              <a:t> Παρθένου </a:t>
            </a:r>
            <a:r>
              <a:rPr lang="el-GR" dirty="0"/>
              <a:t>και δέχονταν ότι </a:t>
            </a:r>
            <a:r>
              <a:rPr lang="el-GR" b="1" i="1" dirty="0" err="1">
                <a:solidFill>
                  <a:srgbClr val="00B050"/>
                </a:solidFill>
              </a:rPr>
              <a:t>παρῆλθεν</a:t>
            </a:r>
            <a:r>
              <a:rPr lang="el-GR" dirty="0"/>
              <a:t>, υποστηρίζει ότι ο Λόγος γεννήθηκε αληθινά από την Παρθένο Μαρία και έγινε άνθρωπος. </a:t>
            </a:r>
          </a:p>
        </p:txBody>
      </p:sp>
    </p:spTree>
    <p:extLst>
      <p:ext uri="{BB962C8B-B14F-4D97-AF65-F5344CB8AC3E}">
        <p14:creationId xmlns:p14="http://schemas.microsoft.com/office/powerpoint/2010/main" val="21959077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566670"/>
          </a:xfrm>
        </p:spPr>
        <p:txBody>
          <a:bodyPr>
            <a:normAutofit fontScale="90000"/>
          </a:bodyPr>
          <a:lstStyle/>
          <a:p>
            <a:pPr algn="ctr"/>
            <a:r>
              <a:rPr lang="el-GR" dirty="0"/>
              <a:t> ΑΝΤΙΜΕΤΩΠΙΣΗ ΑΝΤΙΟΧΕΙΑΝΩΝ</a:t>
            </a:r>
          </a:p>
        </p:txBody>
      </p:sp>
      <p:sp>
        <p:nvSpPr>
          <p:cNvPr id="3" name="Θέση περιεχομένου 2"/>
          <p:cNvSpPr>
            <a:spLocks noGrp="1"/>
          </p:cNvSpPr>
          <p:nvPr>
            <p:ph idx="1"/>
          </p:nvPr>
        </p:nvSpPr>
        <p:spPr>
          <a:xfrm>
            <a:off x="0" y="447586"/>
            <a:ext cx="12191999" cy="6410414"/>
          </a:xfrm>
        </p:spPr>
        <p:txBody>
          <a:bodyPr/>
          <a:lstStyle/>
          <a:p>
            <a:r>
              <a:rPr lang="el-GR" dirty="0"/>
              <a:t>Ο </a:t>
            </a:r>
            <a:r>
              <a:rPr lang="el-GR" b="1" dirty="0"/>
              <a:t>Μάρκος ο Ερημίτης </a:t>
            </a:r>
            <a:r>
              <a:rPr lang="el-GR" dirty="0"/>
              <a:t>χαρακτηρίζει τον Νεστόριο "</a:t>
            </a:r>
            <a:r>
              <a:rPr lang="el-GR" i="1" dirty="0" err="1"/>
              <a:t>Ἰουδαιόφρονα</a:t>
            </a:r>
            <a:r>
              <a:rPr lang="el-GR" dirty="0"/>
              <a:t>", επειδή δίδασκε τη γέννηση από τη Μαρία ψιλού ανθρώπου. Έτσι άλλωστε αποκαλούσε όσους ταύτιζαν τον Χριστό με τον </a:t>
            </a:r>
            <a:r>
              <a:rPr lang="el-GR" dirty="0" err="1"/>
              <a:t>Μελχισεδέκ</a:t>
            </a:r>
            <a:r>
              <a:rPr lang="el-GR" dirty="0"/>
              <a:t>. (</a:t>
            </a:r>
            <a:r>
              <a:rPr lang="el-GR" i="1" dirty="0" err="1"/>
              <a:t>Ἐγχειρίδιον</a:t>
            </a:r>
            <a:r>
              <a:rPr lang="el-GR" i="1" dirty="0"/>
              <a:t> </a:t>
            </a:r>
            <a:r>
              <a:rPr lang="el-GR" i="1" dirty="0" err="1"/>
              <a:t>εἰς</a:t>
            </a:r>
            <a:r>
              <a:rPr lang="el-GR" i="1" dirty="0"/>
              <a:t> </a:t>
            </a:r>
            <a:r>
              <a:rPr lang="el-GR" i="1" dirty="0" err="1"/>
              <a:t>τὸν</a:t>
            </a:r>
            <a:r>
              <a:rPr lang="el-GR" i="1" dirty="0"/>
              <a:t> </a:t>
            </a:r>
            <a:r>
              <a:rPr lang="el-GR" i="1" dirty="0" err="1"/>
              <a:t>Μελχισεδέκ</a:t>
            </a:r>
            <a:r>
              <a:rPr lang="el-GR" dirty="0"/>
              <a:t>, </a:t>
            </a:r>
            <a:r>
              <a:rPr lang="en-US" dirty="0"/>
              <a:t>PG 65, 1140B). </a:t>
            </a:r>
            <a:r>
              <a:rPr lang="el-GR" dirty="0"/>
              <a:t>Διδάσκει ότι ο Χριστός είναι ο "</a:t>
            </a:r>
            <a:r>
              <a:rPr lang="el-GR" dirty="0" err="1"/>
              <a:t>κατὰ</a:t>
            </a:r>
            <a:r>
              <a:rPr lang="el-GR" dirty="0"/>
              <a:t> φύσιν" Υιός του </a:t>
            </a:r>
            <a:r>
              <a:rPr lang="el-GR" dirty="0" err="1"/>
              <a:t>Θεοῦ</a:t>
            </a:r>
            <a:r>
              <a:rPr lang="el-GR" dirty="0"/>
              <a:t>. Ο ενανθρωπήσας Λόγος είναι ένας και όχι δύο. (</a:t>
            </a:r>
            <a:r>
              <a:rPr lang="el-GR" i="1" dirty="0" err="1"/>
              <a:t>Ἐγχειρίδιον</a:t>
            </a:r>
            <a:r>
              <a:rPr lang="el-GR" i="1" dirty="0"/>
              <a:t>, </a:t>
            </a:r>
            <a:r>
              <a:rPr lang="el-GR" i="1" dirty="0" err="1"/>
              <a:t>ἀντιβολή</a:t>
            </a:r>
            <a:r>
              <a:rPr lang="el-GR" i="1" dirty="0"/>
              <a:t> </a:t>
            </a:r>
            <a:r>
              <a:rPr lang="el-GR" i="1" dirty="0" err="1"/>
              <a:t>πρός</a:t>
            </a:r>
            <a:r>
              <a:rPr lang="el-GR" i="1" dirty="0"/>
              <a:t> </a:t>
            </a:r>
            <a:r>
              <a:rPr lang="el-GR" i="1" dirty="0" err="1"/>
              <a:t>Σχολαστικόν</a:t>
            </a:r>
            <a:r>
              <a:rPr lang="el-GR" dirty="0"/>
              <a:t>, </a:t>
            </a:r>
            <a:r>
              <a:rPr lang="en-US" dirty="0"/>
              <a:t>PG 65, 1100CD)</a:t>
            </a:r>
          </a:p>
          <a:p>
            <a:r>
              <a:rPr lang="el-GR" dirty="0"/>
              <a:t>Με τον ίδιο τρόπο αντιδρά και ο </a:t>
            </a:r>
            <a:r>
              <a:rPr lang="el-GR" dirty="0" err="1"/>
              <a:t>Πρόκλος</a:t>
            </a:r>
            <a:r>
              <a:rPr lang="el-GR" dirty="0"/>
              <a:t> Κωνσταντινουπόλεως: "</a:t>
            </a:r>
            <a:r>
              <a:rPr lang="el-GR" b="1" i="1" dirty="0" err="1">
                <a:solidFill>
                  <a:srgbClr val="00B050"/>
                </a:solidFill>
              </a:rPr>
              <a:t>Οὐκ</a:t>
            </a:r>
            <a:r>
              <a:rPr lang="el-GR" b="1" i="1" dirty="0">
                <a:solidFill>
                  <a:srgbClr val="00B050"/>
                </a:solidFill>
              </a:rPr>
              <a:t> </a:t>
            </a:r>
            <a:r>
              <a:rPr lang="el-GR" b="1" i="1" dirty="0" err="1">
                <a:solidFill>
                  <a:srgbClr val="00B050"/>
                </a:solidFill>
              </a:rPr>
              <a:t>ἄνθρωπον</a:t>
            </a:r>
            <a:r>
              <a:rPr lang="el-GR" b="1" i="1" dirty="0">
                <a:solidFill>
                  <a:srgbClr val="00B050"/>
                </a:solidFill>
              </a:rPr>
              <a:t> </a:t>
            </a:r>
            <a:r>
              <a:rPr lang="el-GR" b="1" i="1" dirty="0" err="1">
                <a:solidFill>
                  <a:srgbClr val="00B050"/>
                </a:solidFill>
              </a:rPr>
              <a:t>ἀποθεωθέντα</a:t>
            </a:r>
            <a:r>
              <a:rPr lang="el-GR" b="1" i="1" dirty="0">
                <a:solidFill>
                  <a:srgbClr val="00B050"/>
                </a:solidFill>
              </a:rPr>
              <a:t> </a:t>
            </a:r>
            <a:r>
              <a:rPr lang="el-GR" b="1" i="1" dirty="0" err="1">
                <a:solidFill>
                  <a:srgbClr val="00B050"/>
                </a:solidFill>
              </a:rPr>
              <a:t>κηρύττομεν</a:t>
            </a:r>
            <a:r>
              <a:rPr lang="el-GR" b="1" i="1" dirty="0">
                <a:solidFill>
                  <a:srgbClr val="00B050"/>
                </a:solidFill>
              </a:rPr>
              <a:t> </a:t>
            </a:r>
            <a:r>
              <a:rPr lang="el-GR" b="1" i="1" dirty="0" err="1">
                <a:solidFill>
                  <a:srgbClr val="00B050"/>
                </a:solidFill>
              </a:rPr>
              <a:t>ἀλλὰ</a:t>
            </a:r>
            <a:r>
              <a:rPr lang="el-GR" b="1" i="1" dirty="0">
                <a:solidFill>
                  <a:srgbClr val="00B050"/>
                </a:solidFill>
              </a:rPr>
              <a:t> </a:t>
            </a:r>
            <a:r>
              <a:rPr lang="el-GR" b="1" i="1" u="sng" dirty="0" err="1">
                <a:solidFill>
                  <a:srgbClr val="00B050"/>
                </a:solidFill>
              </a:rPr>
              <a:t>Θεὸν</a:t>
            </a:r>
            <a:r>
              <a:rPr lang="el-GR" b="1" i="1" u="sng" dirty="0">
                <a:solidFill>
                  <a:srgbClr val="00B050"/>
                </a:solidFill>
              </a:rPr>
              <a:t> </a:t>
            </a:r>
            <a:r>
              <a:rPr lang="el-GR" b="1" i="1" u="sng" dirty="0" err="1">
                <a:solidFill>
                  <a:srgbClr val="00B050"/>
                </a:solidFill>
              </a:rPr>
              <a:t>σαρκωθέντα</a:t>
            </a:r>
            <a:r>
              <a:rPr lang="el-GR" b="1" i="1" u="sng" dirty="0">
                <a:solidFill>
                  <a:srgbClr val="00B050"/>
                </a:solidFill>
              </a:rPr>
              <a:t> </a:t>
            </a:r>
            <a:r>
              <a:rPr lang="el-GR" b="1" i="1" u="sng" dirty="0" err="1">
                <a:solidFill>
                  <a:srgbClr val="00B050"/>
                </a:solidFill>
              </a:rPr>
              <a:t>ὁμολογοῦμεν</a:t>
            </a:r>
            <a:r>
              <a:rPr lang="el-GR" i="1" dirty="0"/>
              <a:t>. </a:t>
            </a:r>
            <a:r>
              <a:rPr lang="el-GR" i="1" dirty="0" err="1"/>
              <a:t>Τὴν</a:t>
            </a:r>
            <a:r>
              <a:rPr lang="el-GR" i="1" dirty="0"/>
              <a:t> </a:t>
            </a:r>
            <a:r>
              <a:rPr lang="el-GR" i="1" dirty="0" err="1"/>
              <a:t>οἰκείαν</a:t>
            </a:r>
            <a:r>
              <a:rPr lang="el-GR" i="1" dirty="0"/>
              <a:t> </a:t>
            </a:r>
            <a:r>
              <a:rPr lang="el-GR" i="1" dirty="0" err="1"/>
              <a:t>δούλην</a:t>
            </a:r>
            <a:r>
              <a:rPr lang="el-GR" i="1" dirty="0"/>
              <a:t> </a:t>
            </a:r>
            <a:r>
              <a:rPr lang="el-GR" i="1" dirty="0" err="1"/>
              <a:t>ἐπεγράψατο</a:t>
            </a:r>
            <a:r>
              <a:rPr lang="el-GR" i="1" dirty="0"/>
              <a:t> μητέρα, ὁ κατ' </a:t>
            </a:r>
            <a:r>
              <a:rPr lang="el-GR" i="1" dirty="0" err="1"/>
              <a:t>οὐσίαν</a:t>
            </a:r>
            <a:r>
              <a:rPr lang="el-GR" i="1" dirty="0"/>
              <a:t> </a:t>
            </a:r>
            <a:r>
              <a:rPr lang="el-GR" i="1" dirty="0" err="1"/>
              <a:t>ἀμήτωρ</a:t>
            </a:r>
            <a:r>
              <a:rPr lang="el-GR" i="1" dirty="0"/>
              <a:t>, </a:t>
            </a:r>
            <a:r>
              <a:rPr lang="el-GR" i="1" dirty="0" err="1"/>
              <a:t>καὶ</a:t>
            </a:r>
            <a:r>
              <a:rPr lang="el-GR" i="1" dirty="0"/>
              <a:t> </a:t>
            </a:r>
            <a:r>
              <a:rPr lang="el-GR" i="1" dirty="0" err="1"/>
              <a:t>κάτ</a:t>
            </a:r>
            <a:r>
              <a:rPr lang="el-GR" i="1" dirty="0"/>
              <a:t>' </a:t>
            </a:r>
            <a:r>
              <a:rPr lang="el-GR" i="1" dirty="0" err="1"/>
              <a:t>οἰκονομίαν</a:t>
            </a:r>
            <a:r>
              <a:rPr lang="el-GR" i="1" dirty="0"/>
              <a:t> </a:t>
            </a:r>
            <a:r>
              <a:rPr lang="el-GR" i="1" dirty="0" err="1"/>
              <a:t>ἐπὶ</a:t>
            </a:r>
            <a:r>
              <a:rPr lang="el-GR" i="1" dirty="0"/>
              <a:t> </a:t>
            </a:r>
            <a:r>
              <a:rPr lang="el-GR" i="1" dirty="0" err="1"/>
              <a:t>γῆς</a:t>
            </a:r>
            <a:r>
              <a:rPr lang="el-GR" i="1" dirty="0"/>
              <a:t> </a:t>
            </a:r>
            <a:r>
              <a:rPr lang="el-GR" i="1" dirty="0" err="1"/>
              <a:t>ἀπάτωρ</a:t>
            </a:r>
            <a:r>
              <a:rPr lang="el-GR" i="1" dirty="0"/>
              <a:t>· </a:t>
            </a:r>
            <a:r>
              <a:rPr lang="el-GR" i="1" dirty="0" err="1"/>
              <a:t>ἐπεὶ</a:t>
            </a:r>
            <a:r>
              <a:rPr lang="el-GR" i="1" dirty="0"/>
              <a:t> </a:t>
            </a:r>
            <a:r>
              <a:rPr lang="el-GR" i="1" dirty="0" err="1"/>
              <a:t>πῶς</a:t>
            </a:r>
            <a:r>
              <a:rPr lang="el-GR" i="1" dirty="0"/>
              <a:t> </a:t>
            </a:r>
            <a:r>
              <a:rPr lang="el-GR" i="1" dirty="0" err="1"/>
              <a:t>αὐτὸς</a:t>
            </a:r>
            <a:r>
              <a:rPr lang="el-GR" i="1" dirty="0"/>
              <a:t> </a:t>
            </a:r>
            <a:r>
              <a:rPr lang="el-GR" i="1" dirty="0" err="1"/>
              <a:t>κατὰ</a:t>
            </a:r>
            <a:r>
              <a:rPr lang="el-GR" i="1" dirty="0"/>
              <a:t> </a:t>
            </a:r>
            <a:r>
              <a:rPr lang="el-GR" i="1" dirty="0" err="1"/>
              <a:t>τὸν</a:t>
            </a:r>
            <a:r>
              <a:rPr lang="el-GR" i="1" dirty="0"/>
              <a:t> </a:t>
            </a:r>
            <a:r>
              <a:rPr lang="el-GR" i="1" dirty="0" err="1"/>
              <a:t>Παῦλον</a:t>
            </a:r>
            <a:r>
              <a:rPr lang="el-GR" i="1" dirty="0"/>
              <a:t>, </a:t>
            </a:r>
            <a:r>
              <a:rPr lang="el-GR" i="1" dirty="0" err="1"/>
              <a:t>ἀμήτωρ</a:t>
            </a:r>
            <a:r>
              <a:rPr lang="el-GR" i="1" dirty="0"/>
              <a:t> </a:t>
            </a:r>
            <a:r>
              <a:rPr lang="el-GR" i="1" dirty="0" err="1"/>
              <a:t>καὶ</a:t>
            </a:r>
            <a:r>
              <a:rPr lang="el-GR" i="1" dirty="0"/>
              <a:t> </a:t>
            </a:r>
            <a:r>
              <a:rPr lang="el-GR" i="1" dirty="0" err="1"/>
              <a:t>ἀπάτωρ</a:t>
            </a:r>
            <a:r>
              <a:rPr lang="el-GR" i="1" dirty="0"/>
              <a:t>; </a:t>
            </a:r>
            <a:r>
              <a:rPr lang="el-GR" i="1" dirty="0" err="1"/>
              <a:t>Εἰ</a:t>
            </a:r>
            <a:r>
              <a:rPr lang="el-GR" i="1" dirty="0"/>
              <a:t> </a:t>
            </a:r>
            <a:r>
              <a:rPr lang="el-GR" i="1" dirty="0" err="1"/>
              <a:t>ψιλὸς</a:t>
            </a:r>
            <a:r>
              <a:rPr lang="el-GR" i="1" dirty="0"/>
              <a:t> </a:t>
            </a:r>
            <a:r>
              <a:rPr lang="el-GR" i="1" dirty="0" err="1"/>
              <a:t>ἄνθρωπος</a:t>
            </a:r>
            <a:r>
              <a:rPr lang="el-GR" i="1" dirty="0"/>
              <a:t>, </a:t>
            </a:r>
            <a:r>
              <a:rPr lang="el-GR" i="1" dirty="0" err="1"/>
              <a:t>οὐκ</a:t>
            </a:r>
            <a:r>
              <a:rPr lang="el-GR" i="1" dirty="0"/>
              <a:t> </a:t>
            </a:r>
            <a:r>
              <a:rPr lang="el-GR" i="1" dirty="0" err="1"/>
              <a:t>ἀμήτωρ</a:t>
            </a:r>
            <a:r>
              <a:rPr lang="el-GR" i="1" dirty="0"/>
              <a:t>· </a:t>
            </a:r>
            <a:r>
              <a:rPr lang="el-GR" i="1" dirty="0" err="1"/>
              <a:t>ἔχει</a:t>
            </a:r>
            <a:r>
              <a:rPr lang="el-GR" i="1" dirty="0"/>
              <a:t> </a:t>
            </a:r>
            <a:r>
              <a:rPr lang="el-GR" i="1" dirty="0" err="1"/>
              <a:t>γὰρ</a:t>
            </a:r>
            <a:r>
              <a:rPr lang="el-GR" i="1" dirty="0"/>
              <a:t> μητέρα· </a:t>
            </a:r>
            <a:r>
              <a:rPr lang="el-GR" i="1" dirty="0" err="1"/>
              <a:t>εἰ</a:t>
            </a:r>
            <a:r>
              <a:rPr lang="el-GR" i="1" dirty="0"/>
              <a:t> γυμνός Θεός, </a:t>
            </a:r>
            <a:r>
              <a:rPr lang="el-GR" i="1" dirty="0" err="1"/>
              <a:t>οὐκ</a:t>
            </a:r>
            <a:r>
              <a:rPr lang="el-GR" i="1" dirty="0"/>
              <a:t> </a:t>
            </a:r>
            <a:r>
              <a:rPr lang="el-GR" i="1" dirty="0" err="1"/>
              <a:t>ἀπάτωρ</a:t>
            </a:r>
            <a:r>
              <a:rPr lang="el-GR" i="1" dirty="0"/>
              <a:t>· </a:t>
            </a:r>
            <a:r>
              <a:rPr lang="el-GR" i="1" dirty="0" err="1"/>
              <a:t>ἔχει</a:t>
            </a:r>
            <a:r>
              <a:rPr lang="el-GR" i="1" dirty="0"/>
              <a:t> </a:t>
            </a:r>
            <a:r>
              <a:rPr lang="el-GR" i="1" dirty="0" err="1"/>
              <a:t>γὰρ</a:t>
            </a:r>
            <a:r>
              <a:rPr lang="el-GR" i="1" dirty="0"/>
              <a:t> πατέρα· </a:t>
            </a:r>
            <a:r>
              <a:rPr lang="el-GR" i="1" dirty="0" err="1"/>
              <a:t>νῦν</a:t>
            </a:r>
            <a:r>
              <a:rPr lang="el-GR" i="1" dirty="0"/>
              <a:t> </a:t>
            </a:r>
            <a:r>
              <a:rPr lang="el-GR" i="1" dirty="0" err="1"/>
              <a:t>δὲ</a:t>
            </a:r>
            <a:r>
              <a:rPr lang="el-GR" i="1" dirty="0"/>
              <a:t> </a:t>
            </a:r>
            <a:r>
              <a:rPr lang="el-GR" i="1" dirty="0" err="1"/>
              <a:t>αὐτός</a:t>
            </a:r>
            <a:r>
              <a:rPr lang="el-GR" i="1" dirty="0"/>
              <a:t>, </a:t>
            </a:r>
            <a:r>
              <a:rPr lang="el-GR" i="1" dirty="0" err="1"/>
              <a:t>ἀμήτωρ</a:t>
            </a:r>
            <a:r>
              <a:rPr lang="el-GR" i="1" dirty="0"/>
              <a:t> </a:t>
            </a:r>
            <a:r>
              <a:rPr lang="el-GR" i="1" dirty="0" err="1"/>
              <a:t>μέν</a:t>
            </a:r>
            <a:r>
              <a:rPr lang="el-GR" i="1" dirty="0"/>
              <a:t>, </a:t>
            </a:r>
            <a:r>
              <a:rPr lang="el-GR" i="1" dirty="0" err="1"/>
              <a:t>ὡς</a:t>
            </a:r>
            <a:r>
              <a:rPr lang="el-GR" i="1" dirty="0"/>
              <a:t> πλάστης, </a:t>
            </a:r>
            <a:r>
              <a:rPr lang="el-GR" i="1" dirty="0" err="1"/>
              <a:t>ἀπάτωρ</a:t>
            </a:r>
            <a:r>
              <a:rPr lang="el-GR" i="1" dirty="0"/>
              <a:t> </a:t>
            </a:r>
            <a:r>
              <a:rPr lang="el-GR" i="1" dirty="0" err="1"/>
              <a:t>δὲ</a:t>
            </a:r>
            <a:r>
              <a:rPr lang="el-GR" i="1" dirty="0"/>
              <a:t> </a:t>
            </a:r>
            <a:r>
              <a:rPr lang="el-GR" i="1" dirty="0" err="1"/>
              <a:t>ὡς</a:t>
            </a:r>
            <a:r>
              <a:rPr lang="el-GR" i="1" dirty="0"/>
              <a:t> </a:t>
            </a:r>
            <a:r>
              <a:rPr lang="el-GR" i="1" dirty="0" err="1"/>
              <a:t>ἄνθρωπος</a:t>
            </a:r>
            <a:r>
              <a:rPr lang="el-GR" dirty="0"/>
              <a:t>". (</a:t>
            </a:r>
            <a:r>
              <a:rPr lang="el-GR" i="1" dirty="0" err="1"/>
              <a:t>Ἐγκώμιον</a:t>
            </a:r>
            <a:r>
              <a:rPr lang="el-GR" i="1" dirty="0"/>
              <a:t> </a:t>
            </a:r>
            <a:r>
              <a:rPr lang="el-GR" i="1" dirty="0" err="1"/>
              <a:t>εἰς</a:t>
            </a:r>
            <a:r>
              <a:rPr lang="el-GR" i="1" dirty="0"/>
              <a:t> </a:t>
            </a:r>
            <a:r>
              <a:rPr lang="el-GR" i="1" dirty="0" err="1"/>
              <a:t>τὴν</a:t>
            </a:r>
            <a:r>
              <a:rPr lang="el-GR" i="1" dirty="0"/>
              <a:t> </a:t>
            </a:r>
            <a:r>
              <a:rPr lang="el-GR" i="1" dirty="0" err="1"/>
              <a:t>παναγίαν</a:t>
            </a:r>
            <a:r>
              <a:rPr lang="el-GR" i="1" dirty="0"/>
              <a:t> </a:t>
            </a:r>
            <a:r>
              <a:rPr lang="el-GR" i="1" dirty="0" err="1"/>
              <a:t>Θεοτόκον</a:t>
            </a:r>
            <a:r>
              <a:rPr lang="el-GR" i="1" dirty="0"/>
              <a:t> </a:t>
            </a:r>
            <a:r>
              <a:rPr lang="el-GR" i="1" dirty="0" err="1"/>
              <a:t>Μαρίαν</a:t>
            </a:r>
            <a:r>
              <a:rPr lang="el-GR" dirty="0"/>
              <a:t>, 1, </a:t>
            </a:r>
            <a:r>
              <a:rPr lang="en-US" dirty="0"/>
              <a:t>PG 65, 684C-685A)</a:t>
            </a:r>
            <a:r>
              <a:rPr lang="el-GR" dirty="0"/>
              <a:t> Ή όπως ξεκαθαρίζει σε ένα άλλο σημείο: "</a:t>
            </a:r>
            <a:r>
              <a:rPr lang="el-GR" i="1" dirty="0" err="1"/>
              <a:t>Ἔχειν</a:t>
            </a:r>
            <a:r>
              <a:rPr lang="el-GR" i="1" dirty="0"/>
              <a:t> </a:t>
            </a:r>
            <a:r>
              <a:rPr lang="el-GR" i="1" dirty="0" err="1"/>
              <a:t>κατὰ</a:t>
            </a:r>
            <a:r>
              <a:rPr lang="el-GR" i="1" dirty="0"/>
              <a:t> σάρκα μητέρα, </a:t>
            </a:r>
            <a:r>
              <a:rPr lang="el-GR" i="1" dirty="0" err="1"/>
              <a:t>ἀλλ</a:t>
            </a:r>
            <a:r>
              <a:rPr lang="el-GR" i="1" dirty="0"/>
              <a:t>' </a:t>
            </a:r>
            <a:r>
              <a:rPr lang="el-GR" i="1" dirty="0" err="1"/>
              <a:t>οὐκ</a:t>
            </a:r>
            <a:r>
              <a:rPr lang="el-GR" i="1" dirty="0"/>
              <a:t> </a:t>
            </a:r>
            <a:r>
              <a:rPr lang="el-GR" i="1" dirty="0" err="1"/>
              <a:t>ἀπώλεσε</a:t>
            </a:r>
            <a:r>
              <a:rPr lang="el-GR" i="1" dirty="0"/>
              <a:t> </a:t>
            </a:r>
            <a:r>
              <a:rPr lang="el-GR" i="1" dirty="0" err="1"/>
              <a:t>τὸ</a:t>
            </a:r>
            <a:r>
              <a:rPr lang="el-GR" i="1" dirty="0"/>
              <a:t> </a:t>
            </a:r>
            <a:r>
              <a:rPr lang="el-GR" i="1" dirty="0" err="1"/>
              <a:t>εἶναι</a:t>
            </a:r>
            <a:r>
              <a:rPr lang="el-GR" i="1" dirty="0"/>
              <a:t> </a:t>
            </a:r>
            <a:r>
              <a:rPr lang="el-GR" i="1" dirty="0" err="1"/>
              <a:t>κατὰ</a:t>
            </a:r>
            <a:r>
              <a:rPr lang="el-GR" i="1" dirty="0"/>
              <a:t> </a:t>
            </a:r>
            <a:r>
              <a:rPr lang="el-GR" i="1" dirty="0" err="1"/>
              <a:t>Θεὸν</a:t>
            </a:r>
            <a:r>
              <a:rPr lang="el-GR" i="1" dirty="0"/>
              <a:t> </a:t>
            </a:r>
            <a:r>
              <a:rPr lang="el-GR" i="1" dirty="0" err="1"/>
              <a:t>ἀμήτωρ</a:t>
            </a:r>
            <a:r>
              <a:rPr lang="el-GR" i="1" dirty="0"/>
              <a:t>..</a:t>
            </a:r>
            <a:r>
              <a:rPr lang="el-GR" dirty="0"/>
              <a:t>." (</a:t>
            </a:r>
            <a:r>
              <a:rPr lang="el-GR" i="1" dirty="0" err="1"/>
              <a:t>Ἐγκώμιον</a:t>
            </a:r>
            <a:r>
              <a:rPr lang="el-GR" i="1" dirty="0"/>
              <a:t> </a:t>
            </a:r>
            <a:r>
              <a:rPr lang="el-GR" i="1" dirty="0" err="1"/>
              <a:t>εἰς</a:t>
            </a:r>
            <a:r>
              <a:rPr lang="el-GR" i="1" dirty="0"/>
              <a:t> </a:t>
            </a:r>
            <a:r>
              <a:rPr lang="el-GR" i="1" dirty="0" err="1"/>
              <a:t>τὴν</a:t>
            </a:r>
            <a:r>
              <a:rPr lang="el-GR" i="1" dirty="0"/>
              <a:t> </a:t>
            </a:r>
            <a:r>
              <a:rPr lang="el-GR" i="1" dirty="0" err="1"/>
              <a:t>παναγίαν</a:t>
            </a:r>
            <a:r>
              <a:rPr lang="el-GR" i="1" dirty="0"/>
              <a:t> </a:t>
            </a:r>
            <a:r>
              <a:rPr lang="el-GR" i="1" dirty="0" err="1"/>
              <a:t>Θεοτόκον</a:t>
            </a:r>
            <a:r>
              <a:rPr lang="el-GR" i="1" dirty="0"/>
              <a:t> </a:t>
            </a:r>
            <a:r>
              <a:rPr lang="el-GR" i="1" dirty="0" err="1"/>
              <a:t>Μαρίαν</a:t>
            </a:r>
            <a:r>
              <a:rPr lang="el-GR" dirty="0"/>
              <a:t>, 1, </a:t>
            </a:r>
            <a:r>
              <a:rPr lang="en-US" dirty="0"/>
              <a:t>PG 65, </a:t>
            </a:r>
            <a:r>
              <a:rPr lang="el-GR" dirty="0"/>
              <a:t>718</a:t>
            </a:r>
            <a:r>
              <a:rPr lang="en-US" dirty="0"/>
              <a:t>C). </a:t>
            </a:r>
          </a:p>
        </p:txBody>
      </p:sp>
    </p:spTree>
    <p:extLst>
      <p:ext uri="{BB962C8B-B14F-4D97-AF65-F5344CB8AC3E}">
        <p14:creationId xmlns:p14="http://schemas.microsoft.com/office/powerpoint/2010/main" val="15010610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347729"/>
          </a:xfrm>
        </p:spPr>
        <p:txBody>
          <a:bodyPr>
            <a:normAutofit fontScale="90000"/>
          </a:bodyPr>
          <a:lstStyle/>
          <a:p>
            <a:pPr algn="ctr"/>
            <a:r>
              <a:rPr lang="el-GR" dirty="0"/>
              <a:t>ΑΝΤΙΜΕΤΩΠΙΣΗ ΑΝΤΙΟΧΕΙΑΝΩΝ</a:t>
            </a:r>
          </a:p>
        </p:txBody>
      </p:sp>
      <p:sp>
        <p:nvSpPr>
          <p:cNvPr id="3" name="Θέση περιεχομένου 2"/>
          <p:cNvSpPr>
            <a:spLocks noGrp="1"/>
          </p:cNvSpPr>
          <p:nvPr>
            <p:ph idx="1"/>
          </p:nvPr>
        </p:nvSpPr>
        <p:spPr>
          <a:xfrm>
            <a:off x="0" y="416149"/>
            <a:ext cx="12192000" cy="6613301"/>
          </a:xfrm>
        </p:spPr>
        <p:txBody>
          <a:bodyPr>
            <a:normAutofit fontScale="85000" lnSpcReduction="20000"/>
          </a:bodyPr>
          <a:lstStyle/>
          <a:p>
            <a:r>
              <a:rPr lang="el-GR" dirty="0"/>
              <a:t>Σύμφωνα με τον </a:t>
            </a:r>
            <a:r>
              <a:rPr lang="el-GR" b="1" dirty="0"/>
              <a:t>Γρηγόριο τον Θεολόγο </a:t>
            </a:r>
            <a:r>
              <a:rPr lang="el-GR" dirty="0"/>
              <a:t>στον Χριστό θεότητα και ανθρωπότητα ενώθηκαν διαμέσου της </a:t>
            </a:r>
            <a:r>
              <a:rPr lang="el-GR" b="1" u="sng" dirty="0" err="1">
                <a:solidFill>
                  <a:srgbClr val="00B050"/>
                </a:solidFill>
              </a:rPr>
              <a:t>σύγκρασεως</a:t>
            </a:r>
            <a:r>
              <a:rPr lang="el-GR" b="1" u="sng" dirty="0">
                <a:solidFill>
                  <a:srgbClr val="00B050"/>
                </a:solidFill>
              </a:rPr>
              <a:t> των δύο φύσεων</a:t>
            </a:r>
            <a:r>
              <a:rPr lang="el-GR" dirty="0"/>
              <a:t>, όπου ο Θεός ενανθρώπησε και ο άνθρωπος θεώθηκε. (</a:t>
            </a:r>
            <a:r>
              <a:rPr lang="el-GR" dirty="0" err="1"/>
              <a:t>Ἐπιστολή</a:t>
            </a:r>
            <a:r>
              <a:rPr lang="el-GR" dirty="0"/>
              <a:t> 101, </a:t>
            </a:r>
            <a:r>
              <a:rPr lang="en-US" dirty="0"/>
              <a:t>PG 37, 180AB)</a:t>
            </a:r>
          </a:p>
          <a:p>
            <a:r>
              <a:rPr lang="el-GR" dirty="0"/>
              <a:t>Ο </a:t>
            </a:r>
            <a:r>
              <a:rPr lang="el-GR" b="1" dirty="0"/>
              <a:t>Γρηγόριος Νύσσης </a:t>
            </a:r>
            <a:r>
              <a:rPr lang="el-GR" dirty="0"/>
              <a:t>υποστηρίζει ότι τα ιδιώματα των δύο φύσεων μένουν αμετάβλητα, αν και οι ενέργειες λόγω της συνάφειας και της ενώσεως καθίστανται κοινές. (</a:t>
            </a:r>
            <a:r>
              <a:rPr lang="el-GR" i="1" dirty="0" err="1"/>
              <a:t>Ἀντιρρητικός</a:t>
            </a:r>
            <a:r>
              <a:rPr lang="el-GR" i="1" dirty="0"/>
              <a:t> </a:t>
            </a:r>
            <a:r>
              <a:rPr lang="el-GR" i="1" dirty="0" err="1"/>
              <a:t>πρὸς</a:t>
            </a:r>
            <a:r>
              <a:rPr lang="el-GR" i="1" dirty="0"/>
              <a:t> </a:t>
            </a:r>
            <a:r>
              <a:rPr lang="el-GR" i="1" dirty="0" err="1"/>
              <a:t>Εὐνόμιον</a:t>
            </a:r>
            <a:r>
              <a:rPr lang="el-GR" i="1" dirty="0"/>
              <a:t> </a:t>
            </a:r>
            <a:r>
              <a:rPr lang="el-GR" dirty="0"/>
              <a:t>3, </a:t>
            </a:r>
            <a:r>
              <a:rPr lang="en-US" dirty="0"/>
              <a:t>PG 45, 589B-601A)</a:t>
            </a:r>
            <a:r>
              <a:rPr lang="el-GR" dirty="0"/>
              <a:t> Η </a:t>
            </a:r>
            <a:r>
              <a:rPr lang="el-GR" b="1" dirty="0"/>
              <a:t>κένωση</a:t>
            </a:r>
            <a:r>
              <a:rPr lang="el-GR" dirty="0"/>
              <a:t> δεν αναίρεσε τη θεότητα, απλώς </a:t>
            </a:r>
            <a:r>
              <a:rPr lang="el-GR" b="1" dirty="0"/>
              <a:t>συνιστά κάθοδο της θεότητας στον άνθρωπο</a:t>
            </a:r>
            <a:r>
              <a:rPr lang="el-GR" dirty="0"/>
              <a:t>. Η </a:t>
            </a:r>
            <a:r>
              <a:rPr lang="el-GR" b="1" dirty="0">
                <a:solidFill>
                  <a:srgbClr val="FF3300"/>
                </a:solidFill>
              </a:rPr>
              <a:t>ενανθρώπηση</a:t>
            </a:r>
            <a:r>
              <a:rPr lang="el-GR" dirty="0"/>
              <a:t> είναι μια παράδοξη </a:t>
            </a:r>
            <a:r>
              <a:rPr lang="el-GR" dirty="0" err="1"/>
              <a:t>αντινομιακή</a:t>
            </a:r>
            <a:r>
              <a:rPr lang="el-GR" dirty="0"/>
              <a:t> κίνηση του Θεού, η οποία </a:t>
            </a:r>
            <a:r>
              <a:rPr lang="el-GR" b="1" dirty="0">
                <a:solidFill>
                  <a:srgbClr val="FF3300"/>
                </a:solidFill>
              </a:rPr>
              <a:t>φέρει τον Κτίστη στη θέση του κτίσματος</a:t>
            </a:r>
            <a:r>
              <a:rPr lang="el-GR" dirty="0"/>
              <a:t>: "</a:t>
            </a:r>
            <a:r>
              <a:rPr lang="el-GR" i="1" dirty="0" err="1"/>
              <a:t>Ὥσπερ</a:t>
            </a:r>
            <a:r>
              <a:rPr lang="el-GR" i="1" dirty="0"/>
              <a:t> </a:t>
            </a:r>
            <a:r>
              <a:rPr lang="el-GR" i="1" dirty="0" err="1"/>
              <a:t>οὖν</a:t>
            </a:r>
            <a:r>
              <a:rPr lang="el-GR" i="1" dirty="0"/>
              <a:t> Λόγος </a:t>
            </a:r>
            <a:r>
              <a:rPr lang="el-GR" i="1" dirty="0" err="1"/>
              <a:t>ὤν</a:t>
            </a:r>
            <a:r>
              <a:rPr lang="el-GR" i="1" dirty="0"/>
              <a:t>, δι' </a:t>
            </a:r>
            <a:r>
              <a:rPr lang="el-GR" i="1" dirty="0" err="1"/>
              <a:t>ἡμᾶς</a:t>
            </a:r>
            <a:r>
              <a:rPr lang="el-GR" i="1" dirty="0"/>
              <a:t> </a:t>
            </a:r>
            <a:r>
              <a:rPr lang="el-GR" i="1" dirty="0" err="1"/>
              <a:t>ἐγένετο</a:t>
            </a:r>
            <a:r>
              <a:rPr lang="el-GR" i="1" dirty="0"/>
              <a:t> </a:t>
            </a:r>
            <a:r>
              <a:rPr lang="el-GR" i="1" dirty="0" err="1"/>
              <a:t>σάρξ</a:t>
            </a:r>
            <a:r>
              <a:rPr lang="el-GR" i="1" dirty="0"/>
              <a:t>· </a:t>
            </a:r>
            <a:r>
              <a:rPr lang="el-GR" i="1" dirty="0" err="1"/>
              <a:t>καὶ</a:t>
            </a:r>
            <a:r>
              <a:rPr lang="el-GR" i="1" dirty="0"/>
              <a:t> </a:t>
            </a:r>
            <a:r>
              <a:rPr lang="el-GR" i="1" dirty="0" err="1"/>
              <a:t>Θεὸς</a:t>
            </a:r>
            <a:r>
              <a:rPr lang="el-GR" i="1" dirty="0"/>
              <a:t> </a:t>
            </a:r>
            <a:r>
              <a:rPr lang="el-GR" i="1" dirty="0" err="1"/>
              <a:t>ὤν</a:t>
            </a:r>
            <a:r>
              <a:rPr lang="el-GR" i="1" dirty="0"/>
              <a:t> </a:t>
            </a:r>
            <a:r>
              <a:rPr lang="el-GR" i="1" dirty="0" err="1"/>
              <a:t>ἄνθρωπος</a:t>
            </a:r>
            <a:r>
              <a:rPr lang="el-GR" i="1" dirty="0"/>
              <a:t> </a:t>
            </a:r>
            <a:r>
              <a:rPr lang="el-GR" i="1" dirty="0" err="1"/>
              <a:t>ἐγένετο</a:t>
            </a:r>
            <a:r>
              <a:rPr lang="el-GR" i="1" dirty="0"/>
              <a:t>· </a:t>
            </a:r>
            <a:r>
              <a:rPr lang="el-GR" b="1" i="1" dirty="0" err="1">
                <a:solidFill>
                  <a:srgbClr val="0070C0"/>
                </a:solidFill>
              </a:rPr>
              <a:t>οὕτω</a:t>
            </a:r>
            <a:r>
              <a:rPr lang="el-GR" b="1" i="1" dirty="0">
                <a:solidFill>
                  <a:srgbClr val="0070C0"/>
                </a:solidFill>
              </a:rPr>
              <a:t> </a:t>
            </a:r>
            <a:r>
              <a:rPr lang="el-GR" b="1" i="1" dirty="0" err="1">
                <a:solidFill>
                  <a:srgbClr val="0070C0"/>
                </a:solidFill>
              </a:rPr>
              <a:t>καὶ</a:t>
            </a:r>
            <a:r>
              <a:rPr lang="el-GR" b="1" i="1" dirty="0">
                <a:solidFill>
                  <a:srgbClr val="0070C0"/>
                </a:solidFill>
              </a:rPr>
              <a:t> κτίσης </a:t>
            </a:r>
            <a:r>
              <a:rPr lang="el-GR" b="1" i="1" dirty="0" err="1">
                <a:solidFill>
                  <a:srgbClr val="0070C0"/>
                </a:solidFill>
              </a:rPr>
              <a:t>ὤν</a:t>
            </a:r>
            <a:r>
              <a:rPr lang="el-GR" b="1" i="1" dirty="0">
                <a:solidFill>
                  <a:srgbClr val="0070C0"/>
                </a:solidFill>
              </a:rPr>
              <a:t>, δι' </a:t>
            </a:r>
            <a:r>
              <a:rPr lang="el-GR" b="1" i="1" dirty="0" err="1">
                <a:solidFill>
                  <a:srgbClr val="0070C0"/>
                </a:solidFill>
              </a:rPr>
              <a:t>ἡμᾶς</a:t>
            </a:r>
            <a:r>
              <a:rPr lang="el-GR" b="1" i="1" dirty="0">
                <a:solidFill>
                  <a:srgbClr val="0070C0"/>
                </a:solidFill>
              </a:rPr>
              <a:t> κτίσμα </a:t>
            </a:r>
            <a:r>
              <a:rPr lang="el-GR" b="1" i="1" dirty="0" err="1">
                <a:solidFill>
                  <a:srgbClr val="0070C0"/>
                </a:solidFill>
              </a:rPr>
              <a:t>ἐγένετο</a:t>
            </a:r>
            <a:r>
              <a:rPr lang="el-GR" b="1" i="1" dirty="0">
                <a:solidFill>
                  <a:srgbClr val="0070C0"/>
                </a:solidFill>
              </a:rPr>
              <a:t>, </a:t>
            </a:r>
            <a:r>
              <a:rPr lang="el-GR" b="1" i="1" dirty="0" err="1">
                <a:solidFill>
                  <a:srgbClr val="0070C0"/>
                </a:solidFill>
              </a:rPr>
              <a:t>κτιστὴ</a:t>
            </a:r>
            <a:r>
              <a:rPr lang="el-GR" b="1" i="1" dirty="0">
                <a:solidFill>
                  <a:srgbClr val="0070C0"/>
                </a:solidFill>
              </a:rPr>
              <a:t> </a:t>
            </a:r>
            <a:r>
              <a:rPr lang="el-GR" b="1" i="1" dirty="0" err="1">
                <a:solidFill>
                  <a:srgbClr val="0070C0"/>
                </a:solidFill>
              </a:rPr>
              <a:t>γὰρ</a:t>
            </a:r>
            <a:r>
              <a:rPr lang="el-GR" b="1" i="1" dirty="0">
                <a:solidFill>
                  <a:srgbClr val="0070C0"/>
                </a:solidFill>
              </a:rPr>
              <a:t> ἡ </a:t>
            </a:r>
            <a:r>
              <a:rPr lang="el-GR" b="1" i="1" dirty="0" err="1">
                <a:solidFill>
                  <a:srgbClr val="0070C0"/>
                </a:solidFill>
              </a:rPr>
              <a:t>σάρξ</a:t>
            </a:r>
            <a:r>
              <a:rPr lang="el-GR" dirty="0"/>
              <a:t>". (</a:t>
            </a:r>
            <a:r>
              <a:rPr lang="el-GR" i="1" dirty="0" err="1"/>
              <a:t>Περὶ</a:t>
            </a:r>
            <a:r>
              <a:rPr lang="el-GR" i="1" dirty="0"/>
              <a:t> πίστεως, </a:t>
            </a:r>
            <a:r>
              <a:rPr lang="el-GR" i="1" dirty="0" err="1"/>
              <a:t>Πρὸς</a:t>
            </a:r>
            <a:r>
              <a:rPr lang="el-GR" i="1" dirty="0"/>
              <a:t> </a:t>
            </a:r>
            <a:r>
              <a:rPr lang="el-GR" i="1" dirty="0" err="1"/>
              <a:t>Σιμπλίκιον</a:t>
            </a:r>
            <a:r>
              <a:rPr lang="el-GR" dirty="0"/>
              <a:t>, </a:t>
            </a:r>
            <a:r>
              <a:rPr lang="en-US" dirty="0"/>
              <a:t>PG 45, 137)</a:t>
            </a:r>
            <a:endParaRPr lang="el-GR" dirty="0"/>
          </a:p>
          <a:p>
            <a:r>
              <a:rPr lang="el-GR" dirty="0"/>
              <a:t>Ο Γρηγόριος ερμηνεύει την ενότητα σαρκός και Λόγου στον Χριστό με την </a:t>
            </a:r>
            <a:r>
              <a:rPr lang="el-GR" b="1" dirty="0">
                <a:solidFill>
                  <a:srgbClr val="00B050"/>
                </a:solidFill>
              </a:rPr>
              <a:t>έννοια της μίξεως</a:t>
            </a:r>
            <a:r>
              <a:rPr lang="el-GR" dirty="0"/>
              <a:t>, η οποία εμπεριέχει και την έννοια της </a:t>
            </a:r>
            <a:r>
              <a:rPr lang="el-GR" u="sng" dirty="0" err="1"/>
              <a:t>αντίδοσης</a:t>
            </a:r>
            <a:r>
              <a:rPr lang="el-GR" u="sng" dirty="0"/>
              <a:t> των ιδιωμάτων </a:t>
            </a:r>
            <a:r>
              <a:rPr lang="el-GR" dirty="0"/>
              <a:t>με τις συνέπειές της: "</a:t>
            </a:r>
            <a:r>
              <a:rPr lang="el-GR" i="1" dirty="0" err="1"/>
              <a:t>Καὶ</a:t>
            </a:r>
            <a:r>
              <a:rPr lang="el-GR" i="1" dirty="0"/>
              <a:t> </a:t>
            </a:r>
            <a:r>
              <a:rPr lang="el-GR" i="1" dirty="0" err="1"/>
              <a:t>ἐπειδὴ</a:t>
            </a:r>
            <a:r>
              <a:rPr lang="el-GR" i="1" dirty="0"/>
              <a:t> ὁ </a:t>
            </a:r>
            <a:r>
              <a:rPr lang="el-GR" i="1" dirty="0" err="1"/>
              <a:t>κατὰ</a:t>
            </a:r>
            <a:r>
              <a:rPr lang="el-GR" i="1" dirty="0"/>
              <a:t> </a:t>
            </a:r>
            <a:r>
              <a:rPr lang="el-GR" i="1" dirty="0" err="1"/>
              <a:t>Χριστὸν</a:t>
            </a:r>
            <a:r>
              <a:rPr lang="el-GR" i="1" dirty="0"/>
              <a:t> </a:t>
            </a:r>
            <a:r>
              <a:rPr lang="el-GR" i="1" dirty="0" err="1"/>
              <a:t>ἄνθρωπος</a:t>
            </a:r>
            <a:r>
              <a:rPr lang="el-GR" i="1" dirty="0"/>
              <a:t> </a:t>
            </a:r>
            <a:r>
              <a:rPr lang="el-GR" i="1" dirty="0" err="1"/>
              <a:t>κατὰ</a:t>
            </a:r>
            <a:r>
              <a:rPr lang="el-GR" i="1" dirty="0"/>
              <a:t> </a:t>
            </a:r>
            <a:r>
              <a:rPr lang="el-GR" i="1" dirty="0" err="1"/>
              <a:t>τὴν</a:t>
            </a:r>
            <a:r>
              <a:rPr lang="el-GR" i="1" dirty="0"/>
              <a:t> </a:t>
            </a:r>
            <a:r>
              <a:rPr lang="el-GR" i="1" dirty="0" err="1"/>
              <a:t>ἀνθρωπίνην</a:t>
            </a:r>
            <a:r>
              <a:rPr lang="el-GR" i="1" dirty="0"/>
              <a:t> </a:t>
            </a:r>
            <a:r>
              <a:rPr lang="el-GR" i="1" dirty="0" err="1"/>
              <a:t>ἀκολουθίαν</a:t>
            </a:r>
            <a:r>
              <a:rPr lang="el-GR" i="1" dirty="0"/>
              <a:t> </a:t>
            </a:r>
            <a:r>
              <a:rPr lang="el-GR" i="1" dirty="0" err="1"/>
              <a:t>ὀνόματι</a:t>
            </a:r>
            <a:r>
              <a:rPr lang="el-GR" i="1" dirty="0"/>
              <a:t> </a:t>
            </a:r>
            <a:r>
              <a:rPr lang="el-GR" i="1" dirty="0" err="1"/>
              <a:t>κατὰ</a:t>
            </a:r>
            <a:r>
              <a:rPr lang="el-GR" i="1" dirty="0"/>
              <a:t> </a:t>
            </a:r>
            <a:r>
              <a:rPr lang="el-GR" i="1" dirty="0" err="1"/>
              <a:t>τὸ</a:t>
            </a:r>
            <a:r>
              <a:rPr lang="el-GR" i="1" dirty="0"/>
              <a:t> </a:t>
            </a:r>
            <a:r>
              <a:rPr lang="el-GR" i="1" dirty="0" err="1"/>
              <a:t>ἴδιον</a:t>
            </a:r>
            <a:r>
              <a:rPr lang="el-GR" i="1" dirty="0"/>
              <a:t> </a:t>
            </a:r>
            <a:r>
              <a:rPr lang="el-GR" i="1" dirty="0" err="1"/>
              <a:t>προσηγορεύθη</a:t>
            </a:r>
            <a:r>
              <a:rPr lang="el-GR" i="1" dirty="0"/>
              <a:t>, </a:t>
            </a:r>
            <a:r>
              <a:rPr lang="el-GR" i="1" dirty="0" err="1"/>
              <a:t>διὰ</a:t>
            </a:r>
            <a:r>
              <a:rPr lang="el-GR" i="1" dirty="0"/>
              <a:t> </a:t>
            </a:r>
            <a:r>
              <a:rPr lang="el-GR" i="1" dirty="0" err="1"/>
              <a:t>τῆς</a:t>
            </a:r>
            <a:r>
              <a:rPr lang="el-GR" i="1" dirty="0"/>
              <a:t> γενομένης </a:t>
            </a:r>
            <a:r>
              <a:rPr lang="el-GR" i="1" dirty="0" err="1"/>
              <a:t>τῇ</a:t>
            </a:r>
            <a:r>
              <a:rPr lang="el-GR" i="1" dirty="0"/>
              <a:t> </a:t>
            </a:r>
            <a:r>
              <a:rPr lang="el-GR" i="1" dirty="0" err="1"/>
              <a:t>Παρθένῳ</a:t>
            </a:r>
            <a:r>
              <a:rPr lang="el-GR" i="1" dirty="0"/>
              <a:t> </a:t>
            </a:r>
            <a:r>
              <a:rPr lang="el-GR" i="1" dirty="0" err="1"/>
              <a:t>παρὰ</a:t>
            </a:r>
            <a:r>
              <a:rPr lang="el-GR" i="1" dirty="0"/>
              <a:t> </a:t>
            </a:r>
            <a:r>
              <a:rPr lang="el-GR" i="1" dirty="0" err="1"/>
              <a:t>τοῦ</a:t>
            </a:r>
            <a:r>
              <a:rPr lang="el-GR" i="1" dirty="0"/>
              <a:t> </a:t>
            </a:r>
            <a:r>
              <a:rPr lang="el-GR" i="1" dirty="0" err="1"/>
              <a:t>Γαβριὴλ</a:t>
            </a:r>
            <a:r>
              <a:rPr lang="el-GR" i="1" dirty="0"/>
              <a:t> μυσταγωγίας, </a:t>
            </a:r>
            <a:r>
              <a:rPr lang="el-GR" i="1" dirty="0" err="1"/>
              <a:t>καὶ</a:t>
            </a:r>
            <a:r>
              <a:rPr lang="el-GR" i="1" dirty="0"/>
              <a:t> </a:t>
            </a:r>
            <a:r>
              <a:rPr lang="el-GR" i="1" dirty="0" err="1"/>
              <a:t>τὸ</a:t>
            </a:r>
            <a:r>
              <a:rPr lang="el-GR" i="1" dirty="0"/>
              <a:t> </a:t>
            </a:r>
            <a:r>
              <a:rPr lang="el-GR" i="1" dirty="0" err="1"/>
              <a:t>ἀνθρώπινον</a:t>
            </a:r>
            <a:r>
              <a:rPr lang="el-GR" i="1" dirty="0"/>
              <a:t> καθώς </a:t>
            </a:r>
            <a:r>
              <a:rPr lang="el-GR" i="1" dirty="0" err="1"/>
              <a:t>εἴρηται</a:t>
            </a:r>
            <a:r>
              <a:rPr lang="el-GR" i="1" dirty="0"/>
              <a:t>, </a:t>
            </a:r>
            <a:r>
              <a:rPr lang="el-GR" i="1" dirty="0" err="1"/>
              <a:t>Ἰησοῦς</a:t>
            </a:r>
            <a:r>
              <a:rPr lang="el-GR" i="1" dirty="0"/>
              <a:t> </a:t>
            </a:r>
            <a:r>
              <a:rPr lang="el-GR" i="1" dirty="0" err="1"/>
              <a:t>ὀνομάσθη</a:t>
            </a:r>
            <a:r>
              <a:rPr lang="el-GR" i="1" dirty="0"/>
              <a:t>· ἡ </a:t>
            </a:r>
            <a:r>
              <a:rPr lang="el-GR" i="1" dirty="0" err="1"/>
              <a:t>δὲ</a:t>
            </a:r>
            <a:r>
              <a:rPr lang="el-GR" i="1" dirty="0"/>
              <a:t> φύσις </a:t>
            </a:r>
            <a:r>
              <a:rPr lang="el-GR" i="1" dirty="0" err="1"/>
              <a:t>ἀπερίληπτός</a:t>
            </a:r>
            <a:r>
              <a:rPr lang="el-GR" i="1" dirty="0"/>
              <a:t> </a:t>
            </a:r>
            <a:r>
              <a:rPr lang="el-GR" i="1" dirty="0" err="1"/>
              <a:t>ἐστι</a:t>
            </a:r>
            <a:r>
              <a:rPr lang="el-GR" i="1" dirty="0"/>
              <a:t> </a:t>
            </a:r>
            <a:r>
              <a:rPr lang="el-GR" i="1" dirty="0" err="1"/>
              <a:t>ὀνόματι</a:t>
            </a:r>
            <a:r>
              <a:rPr lang="el-GR" i="1" dirty="0"/>
              <a:t>· </a:t>
            </a:r>
            <a:r>
              <a:rPr lang="el-GR" b="1" i="1" dirty="0" err="1">
                <a:solidFill>
                  <a:srgbClr val="0070C0"/>
                </a:solidFill>
              </a:rPr>
              <a:t>ἕν</a:t>
            </a:r>
            <a:r>
              <a:rPr lang="el-GR" b="1" i="1" dirty="0">
                <a:solidFill>
                  <a:srgbClr val="0070C0"/>
                </a:solidFill>
              </a:rPr>
              <a:t> </a:t>
            </a:r>
            <a:r>
              <a:rPr lang="el-GR" b="1" i="1" dirty="0" err="1">
                <a:solidFill>
                  <a:srgbClr val="0070C0"/>
                </a:solidFill>
              </a:rPr>
              <a:t>δὲ</a:t>
            </a:r>
            <a:r>
              <a:rPr lang="el-GR" b="1" i="1" dirty="0">
                <a:solidFill>
                  <a:srgbClr val="0070C0"/>
                </a:solidFill>
              </a:rPr>
              <a:t> </a:t>
            </a:r>
            <a:r>
              <a:rPr lang="el-GR" b="1" i="1" dirty="0" err="1">
                <a:solidFill>
                  <a:srgbClr val="0070C0"/>
                </a:solidFill>
              </a:rPr>
              <a:t>τὰ</a:t>
            </a:r>
            <a:r>
              <a:rPr lang="el-GR" b="1" i="1" dirty="0">
                <a:solidFill>
                  <a:srgbClr val="0070C0"/>
                </a:solidFill>
              </a:rPr>
              <a:t> δύο </a:t>
            </a:r>
            <a:r>
              <a:rPr lang="el-GR" b="1" i="1" dirty="0" err="1">
                <a:solidFill>
                  <a:srgbClr val="0070C0"/>
                </a:solidFill>
              </a:rPr>
              <a:t>διὰ</a:t>
            </a:r>
            <a:r>
              <a:rPr lang="el-GR" b="1" i="1" dirty="0">
                <a:solidFill>
                  <a:srgbClr val="0070C0"/>
                </a:solidFill>
              </a:rPr>
              <a:t> </a:t>
            </a:r>
            <a:r>
              <a:rPr lang="el-GR" b="1" i="1" dirty="0" err="1">
                <a:solidFill>
                  <a:srgbClr val="0070C0"/>
                </a:solidFill>
              </a:rPr>
              <a:t>τῆς</a:t>
            </a:r>
            <a:r>
              <a:rPr lang="el-GR" b="1" i="1" dirty="0">
                <a:solidFill>
                  <a:srgbClr val="0070C0"/>
                </a:solidFill>
              </a:rPr>
              <a:t> </a:t>
            </a:r>
            <a:r>
              <a:rPr lang="el-GR" b="1" i="1" dirty="0" err="1">
                <a:solidFill>
                  <a:srgbClr val="0070C0"/>
                </a:solidFill>
              </a:rPr>
              <a:t>ἀνακράσεως</a:t>
            </a:r>
            <a:r>
              <a:rPr lang="el-GR" b="1" i="1" dirty="0">
                <a:solidFill>
                  <a:srgbClr val="0070C0"/>
                </a:solidFill>
              </a:rPr>
              <a:t> </a:t>
            </a:r>
            <a:r>
              <a:rPr lang="el-GR" b="1" i="1" dirty="0" err="1">
                <a:solidFill>
                  <a:srgbClr val="0070C0"/>
                </a:solidFill>
              </a:rPr>
              <a:t>γέγονε</a:t>
            </a:r>
            <a:r>
              <a:rPr lang="el-GR" i="1" dirty="0"/>
              <a:t>· τούτου </a:t>
            </a:r>
            <a:r>
              <a:rPr lang="el-GR" i="1" dirty="0" err="1"/>
              <a:t>γὰρ</a:t>
            </a:r>
            <a:r>
              <a:rPr lang="el-GR" i="1" dirty="0"/>
              <a:t> </a:t>
            </a:r>
            <a:r>
              <a:rPr lang="el-GR" i="1" dirty="0" err="1"/>
              <a:t>καὶ</a:t>
            </a:r>
            <a:r>
              <a:rPr lang="el-GR" i="1" dirty="0"/>
              <a:t> </a:t>
            </a:r>
            <a:r>
              <a:rPr lang="el-GR" i="1" dirty="0" err="1"/>
              <a:t>Θεὸς</a:t>
            </a:r>
            <a:r>
              <a:rPr lang="el-GR" i="1" dirty="0"/>
              <a:t> </a:t>
            </a:r>
            <a:r>
              <a:rPr lang="el-GR" i="1" dirty="0" err="1"/>
              <a:t>ἐκ</a:t>
            </a:r>
            <a:r>
              <a:rPr lang="el-GR" i="1" dirty="0"/>
              <a:t> </a:t>
            </a:r>
            <a:r>
              <a:rPr lang="el-GR" i="1" dirty="0" err="1"/>
              <a:t>τοῦ</a:t>
            </a:r>
            <a:r>
              <a:rPr lang="el-GR" i="1" dirty="0"/>
              <a:t> </a:t>
            </a:r>
            <a:r>
              <a:rPr lang="el-GR" i="1" dirty="0" err="1"/>
              <a:t>ἀνθρωπίνου</a:t>
            </a:r>
            <a:r>
              <a:rPr lang="el-GR" i="1" dirty="0"/>
              <a:t> κατονομάζεται. </a:t>
            </a:r>
            <a:r>
              <a:rPr lang="el-GR" i="1" dirty="0" err="1"/>
              <a:t>Ὡς</a:t>
            </a:r>
            <a:r>
              <a:rPr lang="el-GR" i="1" dirty="0"/>
              <a:t> </a:t>
            </a:r>
            <a:r>
              <a:rPr lang="el-GR" i="1" dirty="0" err="1"/>
              <a:t>γὰρ</a:t>
            </a:r>
            <a:r>
              <a:rPr lang="el-GR" i="1" dirty="0"/>
              <a:t> </a:t>
            </a:r>
            <a:r>
              <a:rPr lang="el-GR" i="1" dirty="0" err="1"/>
              <a:t>διὰ</a:t>
            </a:r>
            <a:r>
              <a:rPr lang="el-GR" i="1" dirty="0"/>
              <a:t> </a:t>
            </a:r>
            <a:r>
              <a:rPr lang="el-GR" i="1" dirty="0" err="1"/>
              <a:t>τοῦ</a:t>
            </a:r>
            <a:r>
              <a:rPr lang="el-GR" i="1" dirty="0"/>
              <a:t> </a:t>
            </a:r>
            <a:r>
              <a:rPr lang="el-GR" i="1" dirty="0" err="1"/>
              <a:t>ἀνθρώπου</a:t>
            </a:r>
            <a:r>
              <a:rPr lang="el-GR" i="1" dirty="0"/>
              <a:t> </a:t>
            </a:r>
            <a:r>
              <a:rPr lang="el-GR" i="1" dirty="0" err="1"/>
              <a:t>ὀνομάζεται</a:t>
            </a:r>
            <a:r>
              <a:rPr lang="el-GR" i="1" dirty="0"/>
              <a:t> ἡ Θεότης, </a:t>
            </a:r>
            <a:r>
              <a:rPr lang="el-GR" i="1" dirty="0" err="1"/>
              <a:t>οὕτως</a:t>
            </a:r>
            <a:r>
              <a:rPr lang="el-GR" i="1" dirty="0"/>
              <a:t> </a:t>
            </a:r>
            <a:r>
              <a:rPr lang="el-GR" i="1" dirty="0" err="1"/>
              <a:t>ὑπὲρ</a:t>
            </a:r>
            <a:r>
              <a:rPr lang="el-GR" i="1" dirty="0"/>
              <a:t> </a:t>
            </a:r>
            <a:r>
              <a:rPr lang="el-GR" i="1" dirty="0" err="1"/>
              <a:t>πᾶν</a:t>
            </a:r>
            <a:r>
              <a:rPr lang="el-GR" i="1" dirty="0"/>
              <a:t> </a:t>
            </a:r>
            <a:r>
              <a:rPr lang="el-GR" i="1" dirty="0" err="1"/>
              <a:t>ὄνομα</a:t>
            </a:r>
            <a:r>
              <a:rPr lang="el-GR" i="1" dirty="0"/>
              <a:t> γίνεται </a:t>
            </a:r>
            <a:r>
              <a:rPr lang="el-GR" i="1" dirty="0" err="1"/>
              <a:t>τὸ</a:t>
            </a:r>
            <a:r>
              <a:rPr lang="el-GR" i="1" dirty="0"/>
              <a:t> </a:t>
            </a:r>
            <a:r>
              <a:rPr lang="el-GR" i="1" dirty="0" err="1"/>
              <a:t>ἐκ</a:t>
            </a:r>
            <a:r>
              <a:rPr lang="el-GR" i="1" dirty="0"/>
              <a:t> </a:t>
            </a:r>
            <a:r>
              <a:rPr lang="el-GR" i="1" dirty="0" err="1"/>
              <a:t>τοῦ</a:t>
            </a:r>
            <a:r>
              <a:rPr lang="el-GR" i="1" dirty="0"/>
              <a:t> </a:t>
            </a:r>
            <a:r>
              <a:rPr lang="el-GR" i="1" dirty="0" err="1"/>
              <a:t>ταπεινοῦ</a:t>
            </a:r>
            <a:r>
              <a:rPr lang="el-GR" i="1" dirty="0"/>
              <a:t> </a:t>
            </a:r>
            <a:r>
              <a:rPr lang="el-GR" i="1" dirty="0" err="1"/>
              <a:t>συνεπαρθὲν</a:t>
            </a:r>
            <a:r>
              <a:rPr lang="el-GR" i="1" dirty="0"/>
              <a:t> </a:t>
            </a:r>
            <a:r>
              <a:rPr lang="el-GR" i="1" dirty="0" err="1"/>
              <a:t>τῇ</a:t>
            </a:r>
            <a:r>
              <a:rPr lang="el-GR" i="1" dirty="0"/>
              <a:t> </a:t>
            </a:r>
            <a:r>
              <a:rPr lang="el-GR" i="1" dirty="0" err="1"/>
              <a:t>θεότητι</a:t>
            </a:r>
            <a:r>
              <a:rPr lang="el-GR" i="1" dirty="0"/>
              <a:t>· </a:t>
            </a:r>
            <a:r>
              <a:rPr lang="el-GR" i="1" dirty="0" err="1"/>
              <a:t>καὶ</a:t>
            </a:r>
            <a:r>
              <a:rPr lang="el-GR" i="1" dirty="0"/>
              <a:t> </a:t>
            </a:r>
            <a:r>
              <a:rPr lang="el-GR" i="1" dirty="0" err="1"/>
              <a:t>ὥσπερ</a:t>
            </a:r>
            <a:r>
              <a:rPr lang="el-GR" i="1" dirty="0"/>
              <a:t> ἡ </a:t>
            </a:r>
            <a:r>
              <a:rPr lang="el-GR" i="1" dirty="0" err="1"/>
              <a:t>ἀτιμία</a:t>
            </a:r>
            <a:r>
              <a:rPr lang="el-GR" i="1" dirty="0"/>
              <a:t> </a:t>
            </a:r>
            <a:r>
              <a:rPr lang="el-GR" i="1" dirty="0" err="1"/>
              <a:t>τῆς</a:t>
            </a:r>
            <a:r>
              <a:rPr lang="el-GR" i="1" dirty="0"/>
              <a:t> </a:t>
            </a:r>
            <a:r>
              <a:rPr lang="el-GR" i="1" dirty="0" err="1"/>
              <a:t>δουλικῆς</a:t>
            </a:r>
            <a:r>
              <a:rPr lang="el-GR" i="1" dirty="0"/>
              <a:t> </a:t>
            </a:r>
            <a:r>
              <a:rPr lang="el-GR" i="1" dirty="0" err="1"/>
              <a:t>μορφῆς</a:t>
            </a:r>
            <a:r>
              <a:rPr lang="el-GR" i="1" dirty="0"/>
              <a:t> </a:t>
            </a:r>
            <a:r>
              <a:rPr lang="el-GR" i="1" dirty="0" err="1"/>
              <a:t>εἰς</a:t>
            </a:r>
            <a:r>
              <a:rPr lang="el-GR" i="1" dirty="0"/>
              <a:t> </a:t>
            </a:r>
            <a:r>
              <a:rPr lang="el-GR" i="1" dirty="0" err="1"/>
              <a:t>τὸν</a:t>
            </a:r>
            <a:r>
              <a:rPr lang="el-GR" i="1" dirty="0"/>
              <a:t> </a:t>
            </a:r>
            <a:r>
              <a:rPr lang="el-GR" i="1" dirty="0" err="1"/>
              <a:t>Θεὸν</a:t>
            </a:r>
            <a:r>
              <a:rPr lang="el-GR" i="1" dirty="0"/>
              <a:t> </a:t>
            </a:r>
            <a:r>
              <a:rPr lang="el-GR" i="1" dirty="0" err="1"/>
              <a:t>τὸν</a:t>
            </a:r>
            <a:r>
              <a:rPr lang="el-GR" i="1" dirty="0"/>
              <a:t> </a:t>
            </a:r>
            <a:r>
              <a:rPr lang="el-GR" i="1" dirty="0" err="1"/>
              <a:t>ἀνακραθέντα</a:t>
            </a:r>
            <a:r>
              <a:rPr lang="el-GR" i="1" dirty="0"/>
              <a:t> </a:t>
            </a:r>
            <a:r>
              <a:rPr lang="el-GR" i="1" dirty="0" err="1"/>
              <a:t>τῷ</a:t>
            </a:r>
            <a:r>
              <a:rPr lang="el-GR" i="1" dirty="0"/>
              <a:t> </a:t>
            </a:r>
            <a:r>
              <a:rPr lang="el-GR" i="1" dirty="0" err="1"/>
              <a:t>δούλῳ</a:t>
            </a:r>
            <a:r>
              <a:rPr lang="el-GR" i="1" dirty="0"/>
              <a:t> </a:t>
            </a:r>
            <a:r>
              <a:rPr lang="el-GR" i="1" dirty="0" err="1"/>
              <a:t>τὴν</a:t>
            </a:r>
            <a:r>
              <a:rPr lang="el-GR" i="1" dirty="0"/>
              <a:t> </a:t>
            </a:r>
            <a:r>
              <a:rPr lang="el-GR" i="1" dirty="0" err="1"/>
              <a:t>ἀναφορὰν</a:t>
            </a:r>
            <a:r>
              <a:rPr lang="el-GR" i="1" dirty="0"/>
              <a:t> </a:t>
            </a:r>
            <a:r>
              <a:rPr lang="el-GR" i="1" dirty="0" err="1"/>
              <a:t>ἔχει</a:t>
            </a:r>
            <a:r>
              <a:rPr lang="el-GR" i="1" dirty="0"/>
              <a:t>, </a:t>
            </a:r>
            <a:r>
              <a:rPr lang="el-GR" i="1" dirty="0" err="1"/>
              <a:t>οὕτω</a:t>
            </a:r>
            <a:r>
              <a:rPr lang="el-GR" i="1" dirty="0"/>
              <a:t> </a:t>
            </a:r>
            <a:r>
              <a:rPr lang="el-GR" i="1" dirty="0" err="1"/>
              <a:t>καὶ</a:t>
            </a:r>
            <a:r>
              <a:rPr lang="el-GR" i="1" dirty="0"/>
              <a:t> ἡ </a:t>
            </a:r>
            <a:r>
              <a:rPr lang="el-GR" i="1" dirty="0" err="1"/>
              <a:t>προσκύνησις</a:t>
            </a:r>
            <a:r>
              <a:rPr lang="el-GR" i="1" dirty="0"/>
              <a:t> </a:t>
            </a:r>
            <a:r>
              <a:rPr lang="el-GR" i="1" dirty="0" err="1"/>
              <a:t>τῆς</a:t>
            </a:r>
            <a:r>
              <a:rPr lang="el-GR" i="1" dirty="0"/>
              <a:t> </a:t>
            </a:r>
            <a:r>
              <a:rPr lang="el-GR" i="1" dirty="0" err="1"/>
              <a:t>Θεότητος</a:t>
            </a:r>
            <a:r>
              <a:rPr lang="el-GR" i="1" dirty="0"/>
              <a:t>, ἡ </a:t>
            </a:r>
            <a:r>
              <a:rPr lang="el-GR" i="1" dirty="0" err="1"/>
              <a:t>παρὰ</a:t>
            </a:r>
            <a:r>
              <a:rPr lang="el-GR" i="1" dirty="0"/>
              <a:t> πάσης κτίσεως προσαγομένη, </a:t>
            </a:r>
            <a:r>
              <a:rPr lang="el-GR" i="1" dirty="0" err="1"/>
              <a:t>τῷ</a:t>
            </a:r>
            <a:r>
              <a:rPr lang="el-GR" i="1" dirty="0"/>
              <a:t> </a:t>
            </a:r>
            <a:r>
              <a:rPr lang="el-GR" i="1" dirty="0" err="1"/>
              <a:t>ἑνωθέντι</a:t>
            </a:r>
            <a:r>
              <a:rPr lang="el-GR" i="1" dirty="0"/>
              <a:t> </a:t>
            </a:r>
            <a:r>
              <a:rPr lang="el-GR" i="1" dirty="0" err="1"/>
              <a:t>πρὸς</a:t>
            </a:r>
            <a:r>
              <a:rPr lang="el-GR" i="1" dirty="0"/>
              <a:t> </a:t>
            </a:r>
            <a:r>
              <a:rPr lang="el-GR" i="1" dirty="0" err="1"/>
              <a:t>τὴν</a:t>
            </a:r>
            <a:r>
              <a:rPr lang="el-GR" i="1" dirty="0"/>
              <a:t> Θεότητα γίνεται..</a:t>
            </a:r>
            <a:r>
              <a:rPr lang="el-GR" dirty="0"/>
              <a:t>." (</a:t>
            </a:r>
            <a:r>
              <a:rPr lang="el-GR" i="1" dirty="0" err="1"/>
              <a:t>Ἀντιρρητικὸς</a:t>
            </a:r>
            <a:r>
              <a:rPr lang="el-GR" i="1" dirty="0"/>
              <a:t> </a:t>
            </a:r>
            <a:r>
              <a:rPr lang="el-GR" i="1" dirty="0" err="1"/>
              <a:t>κατὰ</a:t>
            </a:r>
            <a:r>
              <a:rPr lang="el-GR" i="1" dirty="0"/>
              <a:t> </a:t>
            </a:r>
            <a:r>
              <a:rPr lang="el-GR" i="1" dirty="0" err="1"/>
              <a:t>Ἀπολιναρίου</a:t>
            </a:r>
            <a:r>
              <a:rPr lang="el-GR" dirty="0"/>
              <a:t>, 1, </a:t>
            </a:r>
            <a:r>
              <a:rPr lang="en-US" dirty="0"/>
              <a:t>PG 45, 1245C)</a:t>
            </a:r>
          </a:p>
          <a:p>
            <a:endParaRPr lang="el-GR" dirty="0"/>
          </a:p>
        </p:txBody>
      </p:sp>
    </p:spTree>
    <p:extLst>
      <p:ext uri="{BB962C8B-B14F-4D97-AF65-F5344CB8AC3E}">
        <p14:creationId xmlns:p14="http://schemas.microsoft.com/office/powerpoint/2010/main" val="24725369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579549"/>
          </a:xfrm>
        </p:spPr>
        <p:txBody>
          <a:bodyPr>
            <a:normAutofit fontScale="90000"/>
          </a:bodyPr>
          <a:lstStyle/>
          <a:p>
            <a:pPr algn="ctr"/>
            <a:r>
              <a:rPr lang="el-GR" dirty="0"/>
              <a:t>ΙΩΑΝΝΗΣ ΔΑΜΑΣΚΗΝΟΣ</a:t>
            </a:r>
          </a:p>
        </p:txBody>
      </p:sp>
      <p:sp>
        <p:nvSpPr>
          <p:cNvPr id="3" name="Θέση περιεχομένου 2"/>
          <p:cNvSpPr>
            <a:spLocks noGrp="1"/>
          </p:cNvSpPr>
          <p:nvPr>
            <p:ph idx="1"/>
          </p:nvPr>
        </p:nvSpPr>
        <p:spPr>
          <a:xfrm>
            <a:off x="0" y="460464"/>
            <a:ext cx="12192000" cy="6397535"/>
          </a:xfrm>
        </p:spPr>
        <p:txBody>
          <a:bodyPr>
            <a:normAutofit/>
          </a:bodyPr>
          <a:lstStyle/>
          <a:p>
            <a:r>
              <a:rPr lang="el-GR" dirty="0"/>
              <a:t>Ένα από τα πιο χαρακτηριστικά κείμενα, όπου συνοψίζεται ολόκληρη η αλήθεια της Εκκλησίας για τη Θεοτόκο και την ενανθρώπηση του Λόγου είναι η ακόλουθη:</a:t>
            </a:r>
          </a:p>
          <a:p>
            <a:r>
              <a:rPr lang="el-GR" dirty="0"/>
              <a:t>"</a:t>
            </a:r>
            <a:r>
              <a:rPr lang="el-GR" i="1" dirty="0"/>
              <a:t>Ἡ </a:t>
            </a:r>
            <a:r>
              <a:rPr lang="el-GR" i="1" dirty="0" err="1"/>
              <a:t>δὲ</a:t>
            </a:r>
            <a:r>
              <a:rPr lang="el-GR" i="1" dirty="0"/>
              <a:t> </a:t>
            </a:r>
            <a:r>
              <a:rPr lang="el-GR" i="1" dirty="0" err="1"/>
              <a:t>τοῦ</a:t>
            </a:r>
            <a:r>
              <a:rPr lang="el-GR" i="1" dirty="0"/>
              <a:t> Πνεύματος </a:t>
            </a:r>
            <a:r>
              <a:rPr lang="el-GR" i="1" dirty="0" err="1"/>
              <a:t>ἁγιαστικὴ</a:t>
            </a:r>
            <a:r>
              <a:rPr lang="el-GR" i="1" dirty="0"/>
              <a:t> δύναμις  </a:t>
            </a:r>
            <a:r>
              <a:rPr lang="el-GR" i="1" dirty="0" err="1"/>
              <a:t>ἐπεφοίτησεν</a:t>
            </a:r>
            <a:r>
              <a:rPr lang="el-GR" i="1" dirty="0"/>
              <a:t>, </a:t>
            </a:r>
            <a:r>
              <a:rPr lang="el-GR" i="1" dirty="0" err="1"/>
              <a:t>ἐκάθηρέ</a:t>
            </a:r>
            <a:r>
              <a:rPr lang="el-GR" i="1" dirty="0"/>
              <a:t> τε </a:t>
            </a:r>
            <a:r>
              <a:rPr lang="el-GR" i="1" dirty="0" err="1"/>
              <a:t>καὶ</a:t>
            </a:r>
            <a:r>
              <a:rPr lang="el-GR" i="1" dirty="0"/>
              <a:t> </a:t>
            </a:r>
            <a:r>
              <a:rPr lang="el-GR" i="1" dirty="0" err="1"/>
              <a:t>ἡγίασε</a:t>
            </a:r>
            <a:r>
              <a:rPr lang="el-GR" i="1" dirty="0"/>
              <a:t>, </a:t>
            </a:r>
            <a:r>
              <a:rPr lang="el-GR" i="1" dirty="0" err="1"/>
              <a:t>καὶ</a:t>
            </a:r>
            <a:r>
              <a:rPr lang="el-GR" i="1" dirty="0"/>
              <a:t> </a:t>
            </a:r>
            <a:r>
              <a:rPr lang="el-GR" i="1" dirty="0" err="1"/>
              <a:t>οἱονεί</a:t>
            </a:r>
            <a:r>
              <a:rPr lang="el-GR" i="1" dirty="0"/>
              <a:t> </a:t>
            </a:r>
            <a:r>
              <a:rPr lang="el-GR" i="1" dirty="0" err="1"/>
              <a:t>προήδρευσε</a:t>
            </a:r>
            <a:r>
              <a:rPr lang="el-GR" i="1" dirty="0"/>
              <a:t>. </a:t>
            </a:r>
            <a:r>
              <a:rPr lang="el-GR" i="1" dirty="0" err="1"/>
              <a:t>Καὶ</a:t>
            </a:r>
            <a:r>
              <a:rPr lang="el-GR" i="1" dirty="0"/>
              <a:t> </a:t>
            </a:r>
            <a:r>
              <a:rPr lang="el-GR" i="1" dirty="0" err="1"/>
              <a:t>σὺ</a:t>
            </a:r>
            <a:r>
              <a:rPr lang="el-GR" i="1" dirty="0"/>
              <a:t> τότε ὁ </a:t>
            </a:r>
            <a:r>
              <a:rPr lang="el-GR" i="1" dirty="0" err="1"/>
              <a:t>τοῦ</a:t>
            </a:r>
            <a:r>
              <a:rPr lang="el-GR" i="1" dirty="0"/>
              <a:t> Πατρός </a:t>
            </a:r>
            <a:r>
              <a:rPr lang="el-GR" i="1" dirty="0" err="1"/>
              <a:t>ὅρος</a:t>
            </a:r>
            <a:r>
              <a:rPr lang="el-GR" i="1" dirty="0"/>
              <a:t> </a:t>
            </a:r>
            <a:r>
              <a:rPr lang="el-GR" i="1" dirty="0" err="1"/>
              <a:t>καὶ</a:t>
            </a:r>
            <a:r>
              <a:rPr lang="el-GR" i="1" dirty="0"/>
              <a:t> Λόγος </a:t>
            </a:r>
            <a:r>
              <a:rPr lang="el-GR" i="1" dirty="0" err="1"/>
              <a:t>ἀπεριγράπτως</a:t>
            </a:r>
            <a:r>
              <a:rPr lang="el-GR" i="1" dirty="0"/>
              <a:t> </a:t>
            </a:r>
            <a:r>
              <a:rPr lang="el-GR" i="1" dirty="0" err="1"/>
              <a:t>κατῴκησας</a:t>
            </a:r>
            <a:r>
              <a:rPr lang="el-GR" i="1" dirty="0"/>
              <a:t>, </a:t>
            </a:r>
            <a:r>
              <a:rPr lang="el-GR" i="1" dirty="0" err="1"/>
              <a:t>ἀνακαλούμενος</a:t>
            </a:r>
            <a:r>
              <a:rPr lang="el-GR" i="1" dirty="0"/>
              <a:t> </a:t>
            </a:r>
            <a:r>
              <a:rPr lang="el-GR" i="1" dirty="0" err="1"/>
              <a:t>τὴν</a:t>
            </a:r>
            <a:r>
              <a:rPr lang="el-GR" i="1" dirty="0"/>
              <a:t> </a:t>
            </a:r>
            <a:r>
              <a:rPr lang="el-GR" i="1" dirty="0" err="1"/>
              <a:t>ἐσχατιὰν</a:t>
            </a:r>
            <a:r>
              <a:rPr lang="el-GR" i="1" dirty="0"/>
              <a:t> </a:t>
            </a:r>
            <a:r>
              <a:rPr lang="el-GR" i="1" dirty="0" err="1"/>
              <a:t>τῆς</a:t>
            </a:r>
            <a:r>
              <a:rPr lang="el-GR" i="1" dirty="0"/>
              <a:t> </a:t>
            </a:r>
            <a:r>
              <a:rPr lang="el-GR" i="1" dirty="0" err="1"/>
              <a:t>ἡμετέρας</a:t>
            </a:r>
            <a:r>
              <a:rPr lang="el-GR" i="1" dirty="0"/>
              <a:t> φύσεως </a:t>
            </a:r>
            <a:r>
              <a:rPr lang="el-GR" i="1" dirty="0" err="1"/>
              <a:t>πρὸς</a:t>
            </a:r>
            <a:r>
              <a:rPr lang="el-GR" i="1" dirty="0"/>
              <a:t> </a:t>
            </a:r>
            <a:r>
              <a:rPr lang="el-GR" i="1" dirty="0" err="1"/>
              <a:t>τὸ</a:t>
            </a:r>
            <a:r>
              <a:rPr lang="el-GR" i="1" dirty="0"/>
              <a:t> </a:t>
            </a:r>
            <a:r>
              <a:rPr lang="el-GR" i="1" dirty="0" err="1"/>
              <a:t>ἄπειρον</a:t>
            </a:r>
            <a:r>
              <a:rPr lang="el-GR" i="1" dirty="0"/>
              <a:t> </a:t>
            </a:r>
            <a:r>
              <a:rPr lang="el-GR" i="1" dirty="0" err="1"/>
              <a:t>ὕψος</a:t>
            </a:r>
            <a:r>
              <a:rPr lang="el-GR" i="1" dirty="0"/>
              <a:t> </a:t>
            </a:r>
            <a:r>
              <a:rPr lang="el-GR" i="1" dirty="0" err="1"/>
              <a:t>τῆς</a:t>
            </a:r>
            <a:r>
              <a:rPr lang="el-GR" i="1" dirty="0"/>
              <a:t> </a:t>
            </a:r>
            <a:r>
              <a:rPr lang="el-GR" i="1" dirty="0" err="1"/>
              <a:t>σῆς</a:t>
            </a:r>
            <a:r>
              <a:rPr lang="el-GR" i="1" dirty="0"/>
              <a:t> </a:t>
            </a:r>
            <a:r>
              <a:rPr lang="el-GR" i="1" dirty="0" err="1"/>
              <a:t>ἀκαταλήπτου</a:t>
            </a:r>
            <a:r>
              <a:rPr lang="el-GR" i="1" dirty="0"/>
              <a:t> </a:t>
            </a:r>
            <a:r>
              <a:rPr lang="el-GR" i="1" dirty="0" err="1"/>
              <a:t>θεότητος</a:t>
            </a:r>
            <a:r>
              <a:rPr lang="el-GR" i="1" dirty="0"/>
              <a:t>. </a:t>
            </a:r>
            <a:r>
              <a:rPr lang="el-GR" i="1" dirty="0" err="1"/>
              <a:t>Ἦς</a:t>
            </a:r>
            <a:r>
              <a:rPr lang="el-GR" i="1" dirty="0"/>
              <a:t> </a:t>
            </a:r>
            <a:r>
              <a:rPr lang="el-GR" i="1" dirty="0" err="1"/>
              <a:t>τὴν</a:t>
            </a:r>
            <a:r>
              <a:rPr lang="el-GR" i="1" dirty="0"/>
              <a:t> </a:t>
            </a:r>
            <a:r>
              <a:rPr lang="el-GR" i="1" dirty="0" err="1"/>
              <a:t>ἀπαρχὴν</a:t>
            </a:r>
            <a:r>
              <a:rPr lang="el-GR" i="1" dirty="0"/>
              <a:t> </a:t>
            </a:r>
            <a:r>
              <a:rPr lang="el-GR" i="1" dirty="0" err="1"/>
              <a:t>ἐκ</a:t>
            </a:r>
            <a:r>
              <a:rPr lang="el-GR" i="1" dirty="0"/>
              <a:t> </a:t>
            </a:r>
            <a:r>
              <a:rPr lang="el-GR" i="1" dirty="0" err="1"/>
              <a:t>τῶν</a:t>
            </a:r>
            <a:r>
              <a:rPr lang="el-GR" i="1" dirty="0"/>
              <a:t> πάναγνων </a:t>
            </a:r>
            <a:r>
              <a:rPr lang="el-GR" i="1" dirty="0" err="1"/>
              <a:t>καὶ</a:t>
            </a:r>
            <a:r>
              <a:rPr lang="el-GR" i="1" dirty="0"/>
              <a:t> </a:t>
            </a:r>
            <a:r>
              <a:rPr lang="el-GR" i="1" dirty="0" err="1"/>
              <a:t>ἄχραντων</a:t>
            </a:r>
            <a:r>
              <a:rPr lang="el-GR" i="1" dirty="0"/>
              <a:t> </a:t>
            </a:r>
            <a:r>
              <a:rPr lang="el-GR" i="1" dirty="0" err="1"/>
              <a:t>αἱμάτων</a:t>
            </a:r>
            <a:r>
              <a:rPr lang="el-GR" i="1" dirty="0"/>
              <a:t>, </a:t>
            </a:r>
            <a:r>
              <a:rPr lang="el-GR" i="1" dirty="0" err="1"/>
              <a:t>καὶ</a:t>
            </a:r>
            <a:r>
              <a:rPr lang="el-GR" i="1" dirty="0"/>
              <a:t> παναμώμων </a:t>
            </a:r>
            <a:r>
              <a:rPr lang="el-GR" i="1" dirty="0" err="1"/>
              <a:t>τῆς</a:t>
            </a:r>
            <a:r>
              <a:rPr lang="el-GR" i="1" dirty="0"/>
              <a:t> </a:t>
            </a:r>
            <a:r>
              <a:rPr lang="el-GR" i="1" dirty="0" err="1"/>
              <a:t>ἁγίας</a:t>
            </a:r>
            <a:r>
              <a:rPr lang="el-GR" i="1" dirty="0"/>
              <a:t> Παρθένου </a:t>
            </a:r>
            <a:r>
              <a:rPr lang="el-GR" i="1" dirty="0" err="1"/>
              <a:t>ἀναλαβὼν</a:t>
            </a:r>
            <a:r>
              <a:rPr lang="el-GR" i="1" dirty="0"/>
              <a:t> σάρκα </a:t>
            </a:r>
            <a:r>
              <a:rPr lang="el-GR" i="1" dirty="0" err="1"/>
              <a:t>ἐμψυχωμένην</a:t>
            </a:r>
            <a:r>
              <a:rPr lang="el-GR" i="1" dirty="0"/>
              <a:t> </a:t>
            </a:r>
            <a:r>
              <a:rPr lang="el-GR" i="1" dirty="0" err="1"/>
              <a:t>ψυχῇ</a:t>
            </a:r>
            <a:r>
              <a:rPr lang="el-GR" i="1" dirty="0"/>
              <a:t> </a:t>
            </a:r>
            <a:r>
              <a:rPr lang="el-GR" i="1" dirty="0" err="1"/>
              <a:t>λογικῇ</a:t>
            </a:r>
            <a:r>
              <a:rPr lang="el-GR" i="1" dirty="0"/>
              <a:t> τε </a:t>
            </a:r>
            <a:r>
              <a:rPr lang="el-GR" i="1" dirty="0" err="1"/>
              <a:t>καὶ</a:t>
            </a:r>
            <a:r>
              <a:rPr lang="el-GR" i="1" dirty="0"/>
              <a:t> </a:t>
            </a:r>
            <a:r>
              <a:rPr lang="el-GR" i="1" dirty="0" err="1"/>
              <a:t>νοερᾷ</a:t>
            </a:r>
            <a:r>
              <a:rPr lang="el-GR" i="1" dirty="0"/>
              <a:t> </a:t>
            </a:r>
            <a:r>
              <a:rPr lang="el-GR" i="1" dirty="0" err="1"/>
              <a:t>σεαυτῷ</a:t>
            </a:r>
            <a:r>
              <a:rPr lang="el-GR" i="1" dirty="0"/>
              <a:t> </a:t>
            </a:r>
            <a:r>
              <a:rPr lang="el-GR" i="1" dirty="0" err="1"/>
              <a:t>περιέπηξας</a:t>
            </a:r>
            <a:r>
              <a:rPr lang="el-GR" i="1" dirty="0"/>
              <a:t>, </a:t>
            </a:r>
            <a:r>
              <a:rPr lang="el-GR" i="1" dirty="0" err="1"/>
              <a:t>ἐν</a:t>
            </a:r>
            <a:r>
              <a:rPr lang="el-GR" i="1" dirty="0"/>
              <a:t> </a:t>
            </a:r>
            <a:r>
              <a:rPr lang="el-GR" i="1" dirty="0" err="1"/>
              <a:t>σεαυτῷ</a:t>
            </a:r>
            <a:r>
              <a:rPr lang="el-GR" i="1" dirty="0"/>
              <a:t> </a:t>
            </a:r>
            <a:r>
              <a:rPr lang="el-GR" i="1" dirty="0" err="1"/>
              <a:t>αὐτὴν</a:t>
            </a:r>
            <a:r>
              <a:rPr lang="el-GR" i="1" dirty="0"/>
              <a:t> </a:t>
            </a:r>
            <a:r>
              <a:rPr lang="el-GR" i="1" dirty="0" err="1"/>
              <a:t>ὑποστήσας</a:t>
            </a:r>
            <a:r>
              <a:rPr lang="el-GR" i="1" dirty="0"/>
              <a:t>, </a:t>
            </a:r>
            <a:r>
              <a:rPr lang="el-GR" i="1" dirty="0" err="1"/>
              <a:t>καὶ</a:t>
            </a:r>
            <a:r>
              <a:rPr lang="el-GR" i="1" dirty="0"/>
              <a:t> </a:t>
            </a:r>
            <a:r>
              <a:rPr lang="el-GR" i="1" dirty="0" err="1">
                <a:solidFill>
                  <a:srgbClr val="FF0000"/>
                </a:solidFill>
              </a:rPr>
              <a:t>γέγονας</a:t>
            </a:r>
            <a:r>
              <a:rPr lang="el-GR" i="1" dirty="0">
                <a:solidFill>
                  <a:srgbClr val="FF0000"/>
                </a:solidFill>
              </a:rPr>
              <a:t> τέλειος </a:t>
            </a:r>
            <a:r>
              <a:rPr lang="el-GR" i="1" dirty="0" err="1">
                <a:solidFill>
                  <a:srgbClr val="FF0000"/>
                </a:solidFill>
              </a:rPr>
              <a:t>ἄνθρωπος</a:t>
            </a:r>
            <a:r>
              <a:rPr lang="el-GR" i="1" dirty="0">
                <a:solidFill>
                  <a:srgbClr val="FF0000"/>
                </a:solidFill>
              </a:rPr>
              <a:t>, </a:t>
            </a:r>
            <a:r>
              <a:rPr lang="el-GR" i="1" dirty="0" err="1">
                <a:solidFill>
                  <a:srgbClr val="FF0000"/>
                </a:solidFill>
              </a:rPr>
              <a:t>οὐκ</a:t>
            </a:r>
            <a:r>
              <a:rPr lang="el-GR" i="1" dirty="0">
                <a:solidFill>
                  <a:srgbClr val="FF0000"/>
                </a:solidFill>
              </a:rPr>
              <a:t> </a:t>
            </a:r>
            <a:r>
              <a:rPr lang="el-GR" i="1" dirty="0" err="1">
                <a:solidFill>
                  <a:srgbClr val="FF0000"/>
                </a:solidFill>
              </a:rPr>
              <a:t>ἀποβαλών</a:t>
            </a:r>
            <a:r>
              <a:rPr lang="el-GR" i="1" dirty="0">
                <a:solidFill>
                  <a:srgbClr val="FF0000"/>
                </a:solidFill>
              </a:rPr>
              <a:t> </a:t>
            </a:r>
            <a:r>
              <a:rPr lang="el-GR" i="1" dirty="0" err="1">
                <a:solidFill>
                  <a:srgbClr val="FF0000"/>
                </a:solidFill>
              </a:rPr>
              <a:t>τὸ</a:t>
            </a:r>
            <a:r>
              <a:rPr lang="el-GR" i="1" dirty="0">
                <a:solidFill>
                  <a:srgbClr val="FF0000"/>
                </a:solidFill>
              </a:rPr>
              <a:t> </a:t>
            </a:r>
            <a:r>
              <a:rPr lang="el-GR" i="1" dirty="0" err="1">
                <a:solidFill>
                  <a:srgbClr val="FF0000"/>
                </a:solidFill>
              </a:rPr>
              <a:t>εἶναι</a:t>
            </a:r>
            <a:r>
              <a:rPr lang="el-GR" i="1" dirty="0">
                <a:solidFill>
                  <a:srgbClr val="FF0000"/>
                </a:solidFill>
              </a:rPr>
              <a:t> τέλειος Θεός</a:t>
            </a:r>
            <a:r>
              <a:rPr lang="el-GR" i="1" dirty="0"/>
              <a:t>, </a:t>
            </a:r>
            <a:r>
              <a:rPr lang="el-GR" i="1" dirty="0" err="1">
                <a:solidFill>
                  <a:srgbClr val="FF0000"/>
                </a:solidFill>
              </a:rPr>
              <a:t>καὶ</a:t>
            </a:r>
            <a:r>
              <a:rPr lang="el-GR" i="1" dirty="0">
                <a:solidFill>
                  <a:srgbClr val="FF0000"/>
                </a:solidFill>
              </a:rPr>
              <a:t> </a:t>
            </a:r>
            <a:r>
              <a:rPr lang="el-GR" i="1" dirty="0" err="1">
                <a:solidFill>
                  <a:srgbClr val="FF0000"/>
                </a:solidFill>
              </a:rPr>
              <a:t>τῷ</a:t>
            </a:r>
            <a:r>
              <a:rPr lang="el-GR" i="1" dirty="0">
                <a:solidFill>
                  <a:srgbClr val="FF0000"/>
                </a:solidFill>
              </a:rPr>
              <a:t> </a:t>
            </a:r>
            <a:r>
              <a:rPr lang="el-GR" i="1" dirty="0" err="1">
                <a:solidFill>
                  <a:srgbClr val="FF0000"/>
                </a:solidFill>
              </a:rPr>
              <a:t>σῷ</a:t>
            </a:r>
            <a:r>
              <a:rPr lang="el-GR" i="1" dirty="0">
                <a:solidFill>
                  <a:srgbClr val="FF0000"/>
                </a:solidFill>
              </a:rPr>
              <a:t> Πατρί </a:t>
            </a:r>
            <a:r>
              <a:rPr lang="el-GR" i="1" dirty="0" err="1">
                <a:solidFill>
                  <a:srgbClr val="FF0000"/>
                </a:solidFill>
              </a:rPr>
              <a:t>ὁμοούσιος</a:t>
            </a:r>
            <a:r>
              <a:rPr lang="el-GR" i="1" dirty="0"/>
              <a:t>, </a:t>
            </a:r>
            <a:r>
              <a:rPr lang="el-GR" i="1" dirty="0" err="1"/>
              <a:t>ἀλλὰ</a:t>
            </a:r>
            <a:r>
              <a:rPr lang="el-GR" i="1" dirty="0"/>
              <a:t> </a:t>
            </a:r>
            <a:r>
              <a:rPr lang="el-GR" i="1" dirty="0" err="1"/>
              <a:t>προσλαβών</a:t>
            </a:r>
            <a:r>
              <a:rPr lang="el-GR" i="1" dirty="0"/>
              <a:t> δι' </a:t>
            </a:r>
            <a:r>
              <a:rPr lang="el-GR" i="1" dirty="0" err="1"/>
              <a:t>εὐσπλαχνίαν</a:t>
            </a:r>
            <a:r>
              <a:rPr lang="el-GR" i="1" dirty="0"/>
              <a:t> </a:t>
            </a:r>
            <a:r>
              <a:rPr lang="el-GR" i="1" dirty="0" err="1"/>
              <a:t>ἄφατον</a:t>
            </a:r>
            <a:r>
              <a:rPr lang="el-GR" i="1" dirty="0"/>
              <a:t> </a:t>
            </a:r>
            <a:r>
              <a:rPr lang="el-GR" i="1" dirty="0" err="1"/>
              <a:t>τὴν</a:t>
            </a:r>
            <a:r>
              <a:rPr lang="el-GR" i="1" dirty="0"/>
              <a:t> </a:t>
            </a:r>
            <a:r>
              <a:rPr lang="el-GR" i="1" dirty="0" err="1"/>
              <a:t>ἡμετέραν</a:t>
            </a:r>
            <a:r>
              <a:rPr lang="el-GR" i="1" dirty="0"/>
              <a:t> </a:t>
            </a:r>
            <a:r>
              <a:rPr lang="el-GR" i="1" dirty="0" err="1"/>
              <a:t>ἀσθένειαν</a:t>
            </a:r>
            <a:r>
              <a:rPr lang="el-GR" i="1" dirty="0"/>
              <a:t>. </a:t>
            </a:r>
            <a:r>
              <a:rPr lang="el-GR" b="1" i="1" dirty="0" err="1">
                <a:solidFill>
                  <a:srgbClr val="00B0F0"/>
                </a:solidFill>
              </a:rPr>
              <a:t>Καὶ</a:t>
            </a:r>
            <a:r>
              <a:rPr lang="el-GR" b="1" i="1" dirty="0">
                <a:solidFill>
                  <a:srgbClr val="00B0F0"/>
                </a:solidFill>
              </a:rPr>
              <a:t> </a:t>
            </a:r>
            <a:r>
              <a:rPr lang="el-GR" b="1" i="1" dirty="0" err="1">
                <a:solidFill>
                  <a:srgbClr val="00B0F0"/>
                </a:solidFill>
              </a:rPr>
              <a:t>προῆλθες</a:t>
            </a:r>
            <a:r>
              <a:rPr lang="el-GR" b="1" i="1" dirty="0">
                <a:solidFill>
                  <a:srgbClr val="00B0F0"/>
                </a:solidFill>
              </a:rPr>
              <a:t> </a:t>
            </a:r>
            <a:r>
              <a:rPr lang="el-GR" b="1" i="1" dirty="0" err="1">
                <a:solidFill>
                  <a:srgbClr val="00B0F0"/>
                </a:solidFill>
              </a:rPr>
              <a:t>ἐξ</a:t>
            </a:r>
            <a:r>
              <a:rPr lang="el-GR" b="1" i="1" dirty="0">
                <a:solidFill>
                  <a:srgbClr val="00B0F0"/>
                </a:solidFill>
              </a:rPr>
              <a:t>' </a:t>
            </a:r>
            <a:r>
              <a:rPr lang="el-GR" b="1" i="1" dirty="0" err="1">
                <a:solidFill>
                  <a:srgbClr val="00B0F0"/>
                </a:solidFill>
              </a:rPr>
              <a:t>αὐτῆς</a:t>
            </a:r>
            <a:r>
              <a:rPr lang="el-GR" b="1" i="1" dirty="0">
                <a:solidFill>
                  <a:srgbClr val="00B0F0"/>
                </a:solidFill>
              </a:rPr>
              <a:t> </a:t>
            </a:r>
            <a:r>
              <a:rPr lang="el-GR" b="1" i="1" dirty="0" err="1">
                <a:solidFill>
                  <a:srgbClr val="00B0F0"/>
                </a:solidFill>
              </a:rPr>
              <a:t>εἷς</a:t>
            </a:r>
            <a:r>
              <a:rPr lang="el-GR" b="1" i="1" dirty="0">
                <a:solidFill>
                  <a:srgbClr val="00B0F0"/>
                </a:solidFill>
              </a:rPr>
              <a:t> Χριστός, </a:t>
            </a:r>
            <a:r>
              <a:rPr lang="el-GR" b="1" i="1" dirty="0" err="1">
                <a:solidFill>
                  <a:srgbClr val="00B0F0"/>
                </a:solidFill>
              </a:rPr>
              <a:t>εἶς</a:t>
            </a:r>
            <a:r>
              <a:rPr lang="el-GR" b="1" i="1" dirty="0">
                <a:solidFill>
                  <a:srgbClr val="00B0F0"/>
                </a:solidFill>
              </a:rPr>
              <a:t> Κύριος, </a:t>
            </a:r>
            <a:r>
              <a:rPr lang="el-GR" b="1" i="1" dirty="0" err="1">
                <a:solidFill>
                  <a:srgbClr val="00B0F0"/>
                </a:solidFill>
              </a:rPr>
              <a:t>εἶς</a:t>
            </a:r>
            <a:r>
              <a:rPr lang="el-GR" b="1" i="1" dirty="0">
                <a:solidFill>
                  <a:srgbClr val="00B0F0"/>
                </a:solidFill>
              </a:rPr>
              <a:t> </a:t>
            </a:r>
            <a:r>
              <a:rPr lang="el-GR" b="1" i="1" dirty="0" err="1">
                <a:solidFill>
                  <a:srgbClr val="00B0F0"/>
                </a:solidFill>
              </a:rPr>
              <a:t>υἱός</a:t>
            </a:r>
            <a:r>
              <a:rPr lang="el-GR" b="1" i="1" dirty="0">
                <a:solidFill>
                  <a:srgbClr val="00B0F0"/>
                </a:solidFill>
              </a:rPr>
              <a:t> Θεός </a:t>
            </a:r>
            <a:r>
              <a:rPr lang="el-GR" b="1" i="1" dirty="0" err="1">
                <a:solidFill>
                  <a:srgbClr val="00B0F0"/>
                </a:solidFill>
              </a:rPr>
              <a:t>καὶ</a:t>
            </a:r>
            <a:r>
              <a:rPr lang="el-GR" b="1" i="1" dirty="0">
                <a:solidFill>
                  <a:srgbClr val="00B0F0"/>
                </a:solidFill>
              </a:rPr>
              <a:t> </a:t>
            </a:r>
            <a:r>
              <a:rPr lang="el-GR" b="1" i="1" dirty="0" err="1">
                <a:solidFill>
                  <a:srgbClr val="00B0F0"/>
                </a:solidFill>
              </a:rPr>
              <a:t>ἄνθρωπος</a:t>
            </a:r>
            <a:r>
              <a:rPr lang="el-GR" i="1" dirty="0"/>
              <a:t>, ὁ </a:t>
            </a:r>
            <a:r>
              <a:rPr lang="el-GR" i="1" dirty="0" err="1"/>
              <a:t>αὐτὸς</a:t>
            </a:r>
            <a:r>
              <a:rPr lang="el-GR" i="1" dirty="0"/>
              <a:t>, Θεός τε </a:t>
            </a:r>
            <a:r>
              <a:rPr lang="el-GR" i="1" dirty="0" err="1"/>
              <a:t>ὁμοῦ</a:t>
            </a:r>
            <a:r>
              <a:rPr lang="el-GR" i="1" dirty="0"/>
              <a:t> τέλειος, </a:t>
            </a:r>
            <a:r>
              <a:rPr lang="el-GR" i="1" dirty="0" err="1"/>
              <a:t>καὶ</a:t>
            </a:r>
            <a:r>
              <a:rPr lang="el-GR" i="1" dirty="0"/>
              <a:t> </a:t>
            </a:r>
            <a:r>
              <a:rPr lang="el-GR" i="1" dirty="0" err="1"/>
              <a:t>ἄνθρωπος</a:t>
            </a:r>
            <a:r>
              <a:rPr lang="el-GR" i="1" dirty="0"/>
              <a:t> τέλειος, </a:t>
            </a:r>
            <a:r>
              <a:rPr lang="el-GR" i="1" dirty="0" err="1"/>
              <a:t>ὅλος</a:t>
            </a:r>
            <a:r>
              <a:rPr lang="el-GR" i="1" dirty="0"/>
              <a:t> </a:t>
            </a:r>
            <a:r>
              <a:rPr lang="el-GR" i="1" dirty="0" err="1"/>
              <a:t>Θεὸς</a:t>
            </a:r>
            <a:r>
              <a:rPr lang="el-GR" i="1" dirty="0"/>
              <a:t>, </a:t>
            </a:r>
            <a:r>
              <a:rPr lang="el-GR" i="1" dirty="0" err="1"/>
              <a:t>καὶ</a:t>
            </a:r>
            <a:r>
              <a:rPr lang="el-GR" i="1" dirty="0"/>
              <a:t> </a:t>
            </a:r>
            <a:r>
              <a:rPr lang="el-GR" i="1" dirty="0" err="1"/>
              <a:t>ὅλος</a:t>
            </a:r>
            <a:r>
              <a:rPr lang="el-GR" i="1" dirty="0"/>
              <a:t> </a:t>
            </a:r>
            <a:r>
              <a:rPr lang="el-GR" i="1" dirty="0" err="1"/>
              <a:t>ἄνθρωπος</a:t>
            </a:r>
            <a:r>
              <a:rPr lang="el-GR" i="1" dirty="0"/>
              <a:t>, </a:t>
            </a:r>
            <a:r>
              <a:rPr lang="el-GR" b="1" i="1" u="sng" dirty="0">
                <a:solidFill>
                  <a:srgbClr val="00B0F0"/>
                </a:solidFill>
                <a:effectLst>
                  <a:outerShdw blurRad="38100" dist="38100" dir="2700000" algn="tl">
                    <a:srgbClr val="000000">
                      <a:alpha val="43137"/>
                    </a:srgbClr>
                  </a:outerShdw>
                </a:effectLst>
              </a:rPr>
              <a:t>μία </a:t>
            </a:r>
            <a:r>
              <a:rPr lang="el-GR" b="1" i="1" u="sng" dirty="0" err="1">
                <a:solidFill>
                  <a:srgbClr val="00B0F0"/>
                </a:solidFill>
                <a:effectLst>
                  <a:outerShdw blurRad="38100" dist="38100" dir="2700000" algn="tl">
                    <a:srgbClr val="000000">
                      <a:alpha val="43137"/>
                    </a:srgbClr>
                  </a:outerShdw>
                </a:effectLst>
              </a:rPr>
              <a:t>ὑπόστασις</a:t>
            </a:r>
            <a:r>
              <a:rPr lang="el-GR" b="1" i="1" u="sng" dirty="0">
                <a:solidFill>
                  <a:srgbClr val="00B0F0"/>
                </a:solidFill>
                <a:effectLst>
                  <a:outerShdw blurRad="38100" dist="38100" dir="2700000" algn="tl">
                    <a:srgbClr val="000000">
                      <a:alpha val="43137"/>
                    </a:srgbClr>
                  </a:outerShdw>
                </a:effectLst>
              </a:rPr>
              <a:t> σύνθετος</a:t>
            </a:r>
            <a:r>
              <a:rPr lang="el-GR" b="1" i="1" dirty="0"/>
              <a:t>, </a:t>
            </a:r>
            <a:r>
              <a:rPr lang="el-GR" b="1" i="1" dirty="0" err="1"/>
              <a:t>ἐκ</a:t>
            </a:r>
            <a:r>
              <a:rPr lang="el-GR" b="1" i="1" dirty="0"/>
              <a:t> δύο φύσεων </a:t>
            </a:r>
            <a:r>
              <a:rPr lang="el-GR" b="1" i="1" dirty="0" err="1"/>
              <a:t>τελείων</a:t>
            </a:r>
            <a:r>
              <a:rPr lang="el-GR" b="1" i="1" dirty="0"/>
              <a:t>, </a:t>
            </a:r>
            <a:r>
              <a:rPr lang="el-GR" b="1" i="1" dirty="0" err="1"/>
              <a:t>θεότητός</a:t>
            </a:r>
            <a:r>
              <a:rPr lang="el-GR" b="1" i="1" dirty="0"/>
              <a:t> τε </a:t>
            </a:r>
            <a:r>
              <a:rPr lang="el-GR" b="1" i="1" dirty="0" err="1"/>
              <a:t>καὶ</a:t>
            </a:r>
            <a:r>
              <a:rPr lang="el-GR" b="1" i="1" dirty="0"/>
              <a:t> </a:t>
            </a:r>
            <a:r>
              <a:rPr lang="el-GR" b="1" i="1" dirty="0" err="1"/>
              <a:t>ἀνθρωπότητος</a:t>
            </a:r>
            <a:r>
              <a:rPr lang="el-GR" b="1" i="1" dirty="0"/>
              <a:t> </a:t>
            </a:r>
            <a:r>
              <a:rPr lang="el-GR" b="1" i="1" dirty="0" err="1"/>
              <a:t>καὶ</a:t>
            </a:r>
            <a:r>
              <a:rPr lang="el-GR" b="1" i="1" dirty="0"/>
              <a:t> </a:t>
            </a:r>
            <a:r>
              <a:rPr lang="el-GR" b="1" i="1" dirty="0" err="1"/>
              <a:t>ἐν</a:t>
            </a:r>
            <a:r>
              <a:rPr lang="el-GR" b="1" i="1" dirty="0"/>
              <a:t> δύο </a:t>
            </a:r>
            <a:r>
              <a:rPr lang="el-GR" b="1" i="1" dirty="0" err="1"/>
              <a:t>τελείαις</a:t>
            </a:r>
            <a:r>
              <a:rPr lang="el-GR" b="1" i="1" dirty="0"/>
              <a:t> </a:t>
            </a:r>
            <a:r>
              <a:rPr lang="el-GR" b="1" i="1" dirty="0" err="1"/>
              <a:t>φύσεσι</a:t>
            </a:r>
            <a:r>
              <a:rPr lang="el-GR" b="1" i="1" dirty="0"/>
              <a:t>, </a:t>
            </a:r>
            <a:r>
              <a:rPr lang="el-GR" b="1" i="1" dirty="0" err="1"/>
              <a:t>θεότητί</a:t>
            </a:r>
            <a:r>
              <a:rPr lang="el-GR" b="1" i="1" dirty="0"/>
              <a:t> τε </a:t>
            </a:r>
            <a:r>
              <a:rPr lang="el-GR" b="1" i="1" dirty="0" err="1"/>
              <a:t>καὶ</a:t>
            </a:r>
            <a:r>
              <a:rPr lang="el-GR" b="1" i="1" dirty="0"/>
              <a:t> </a:t>
            </a:r>
            <a:r>
              <a:rPr lang="el-GR" b="1" i="1" dirty="0" err="1"/>
              <a:t>ἀνθρωπότητι</a:t>
            </a:r>
            <a:r>
              <a:rPr lang="el-GR" i="1" dirty="0"/>
              <a:t>·</a:t>
            </a:r>
            <a:endParaRPr lang="el-GR" dirty="0"/>
          </a:p>
        </p:txBody>
      </p:sp>
    </p:spTree>
    <p:extLst>
      <p:ext uri="{BB962C8B-B14F-4D97-AF65-F5344CB8AC3E}">
        <p14:creationId xmlns:p14="http://schemas.microsoft.com/office/powerpoint/2010/main" val="9780234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721215"/>
          </a:xfrm>
        </p:spPr>
        <p:txBody>
          <a:bodyPr>
            <a:normAutofit/>
          </a:bodyPr>
          <a:lstStyle/>
          <a:p>
            <a:pPr algn="ctr"/>
            <a:r>
              <a:rPr lang="el-GR" dirty="0"/>
              <a:t>ΙΩΑΝΝΗΣ ΔΑΜΑΣΚΗΝΟΣ</a:t>
            </a:r>
          </a:p>
        </p:txBody>
      </p:sp>
      <p:sp>
        <p:nvSpPr>
          <p:cNvPr id="3" name="Θέση περιεχομένου 2"/>
          <p:cNvSpPr>
            <a:spLocks noGrp="1"/>
          </p:cNvSpPr>
          <p:nvPr>
            <p:ph idx="1"/>
          </p:nvPr>
        </p:nvSpPr>
        <p:spPr>
          <a:xfrm>
            <a:off x="0" y="721216"/>
            <a:ext cx="12192000" cy="6136783"/>
          </a:xfrm>
        </p:spPr>
        <p:txBody>
          <a:bodyPr>
            <a:normAutofit/>
          </a:bodyPr>
          <a:lstStyle/>
          <a:p>
            <a:r>
              <a:rPr lang="el-GR" i="1" dirty="0" err="1"/>
              <a:t>οὐ</a:t>
            </a:r>
            <a:r>
              <a:rPr lang="el-GR" i="1" dirty="0"/>
              <a:t> γυμνός Θεός, </a:t>
            </a:r>
            <a:r>
              <a:rPr lang="el-GR" i="1" dirty="0" err="1"/>
              <a:t>οὐδὲ</a:t>
            </a:r>
            <a:r>
              <a:rPr lang="el-GR" i="1" dirty="0"/>
              <a:t> ψιλός </a:t>
            </a:r>
            <a:r>
              <a:rPr lang="el-GR" i="1" dirty="0" err="1"/>
              <a:t>ἄνθρωπος</a:t>
            </a:r>
            <a:r>
              <a:rPr lang="el-GR" i="1" dirty="0"/>
              <a:t>, </a:t>
            </a:r>
            <a:r>
              <a:rPr lang="el-GR" i="1" dirty="0" err="1"/>
              <a:t>ἀλλ</a:t>
            </a:r>
            <a:r>
              <a:rPr lang="el-GR" i="1" dirty="0"/>
              <a:t>' </a:t>
            </a:r>
            <a:r>
              <a:rPr lang="el-GR" i="1" dirty="0" err="1"/>
              <a:t>εἶς</a:t>
            </a:r>
            <a:r>
              <a:rPr lang="el-GR" i="1" dirty="0"/>
              <a:t> </a:t>
            </a:r>
            <a:r>
              <a:rPr lang="el-GR" i="1" dirty="0" err="1"/>
              <a:t>Υἱὸς</a:t>
            </a:r>
            <a:r>
              <a:rPr lang="el-GR" i="1" dirty="0"/>
              <a:t> </a:t>
            </a:r>
            <a:r>
              <a:rPr lang="el-GR" i="1" dirty="0" err="1"/>
              <a:t>Θεοῦ</a:t>
            </a:r>
            <a:r>
              <a:rPr lang="el-GR" i="1" dirty="0"/>
              <a:t> </a:t>
            </a:r>
            <a:r>
              <a:rPr lang="el-GR" i="1" dirty="0" err="1"/>
              <a:t>καὶ</a:t>
            </a:r>
            <a:r>
              <a:rPr lang="el-GR" i="1" dirty="0"/>
              <a:t> </a:t>
            </a:r>
            <a:r>
              <a:rPr lang="el-GR" i="1" dirty="0" err="1"/>
              <a:t>Θεὸς</a:t>
            </a:r>
            <a:r>
              <a:rPr lang="el-GR" i="1" dirty="0"/>
              <a:t> </a:t>
            </a:r>
            <a:r>
              <a:rPr lang="el-GR" i="1" dirty="0" err="1"/>
              <a:t>σεσαρκωμένος</a:t>
            </a:r>
            <a:r>
              <a:rPr lang="el-GR" i="1" dirty="0"/>
              <a:t>, Θεός τε </a:t>
            </a:r>
            <a:r>
              <a:rPr lang="el-GR" i="1" dirty="0" err="1"/>
              <a:t>αὐτὸς</a:t>
            </a:r>
            <a:r>
              <a:rPr lang="el-GR" i="1" dirty="0"/>
              <a:t> </a:t>
            </a:r>
            <a:r>
              <a:rPr lang="el-GR" i="1" dirty="0" err="1"/>
              <a:t>ὁμοῦ</a:t>
            </a:r>
            <a:r>
              <a:rPr lang="el-GR" i="1" dirty="0"/>
              <a:t> </a:t>
            </a:r>
            <a:r>
              <a:rPr lang="el-GR" i="1" dirty="0" err="1"/>
              <a:t>καὶ</a:t>
            </a:r>
            <a:r>
              <a:rPr lang="el-GR" i="1" dirty="0"/>
              <a:t> </a:t>
            </a:r>
            <a:r>
              <a:rPr lang="el-GR" i="1" dirty="0" err="1"/>
              <a:t>ἄνθρωπος</a:t>
            </a:r>
            <a:r>
              <a:rPr lang="el-GR" i="1" dirty="0"/>
              <a:t>, </a:t>
            </a:r>
            <a:r>
              <a:rPr lang="el-GR" i="1" dirty="0" err="1"/>
              <a:t>οὐ</a:t>
            </a:r>
            <a:r>
              <a:rPr lang="el-GR" i="1" dirty="0"/>
              <a:t> </a:t>
            </a:r>
            <a:r>
              <a:rPr lang="el-GR" i="1" dirty="0" err="1"/>
              <a:t>σύγχυσιν</a:t>
            </a:r>
            <a:r>
              <a:rPr lang="el-GR" i="1" dirty="0"/>
              <a:t> </a:t>
            </a:r>
            <a:r>
              <a:rPr lang="el-GR" i="1" dirty="0" err="1"/>
              <a:t>ὑποστάς</a:t>
            </a:r>
            <a:r>
              <a:rPr lang="el-GR" i="1" dirty="0"/>
              <a:t>, </a:t>
            </a:r>
            <a:r>
              <a:rPr lang="el-GR" i="1" dirty="0" err="1"/>
              <a:t>οὐδὲ</a:t>
            </a:r>
            <a:r>
              <a:rPr lang="el-GR" i="1" dirty="0"/>
              <a:t> </a:t>
            </a:r>
            <a:r>
              <a:rPr lang="el-GR" i="1" dirty="0" err="1"/>
              <a:t>διαίρεσιν</a:t>
            </a:r>
            <a:r>
              <a:rPr lang="el-GR" i="1" dirty="0"/>
              <a:t> </a:t>
            </a:r>
            <a:r>
              <a:rPr lang="el-GR" i="1" dirty="0" err="1"/>
              <a:t>ὑπομείνας</a:t>
            </a:r>
            <a:r>
              <a:rPr lang="el-GR" i="1" dirty="0"/>
              <a:t>, </a:t>
            </a:r>
            <a:r>
              <a:rPr lang="el-GR" b="1" i="1" dirty="0">
                <a:solidFill>
                  <a:srgbClr val="FF0000"/>
                </a:solidFill>
              </a:rPr>
              <a:t>φέρων </a:t>
            </a:r>
            <a:r>
              <a:rPr lang="el-GR" b="1" i="1" dirty="0" err="1">
                <a:solidFill>
                  <a:srgbClr val="FF0000"/>
                </a:solidFill>
              </a:rPr>
              <a:t>ἐν</a:t>
            </a:r>
            <a:r>
              <a:rPr lang="el-GR" b="1" i="1" dirty="0">
                <a:solidFill>
                  <a:srgbClr val="FF0000"/>
                </a:solidFill>
              </a:rPr>
              <a:t> </a:t>
            </a:r>
            <a:r>
              <a:rPr lang="el-GR" b="1" i="1" dirty="0" err="1">
                <a:solidFill>
                  <a:srgbClr val="FF0000"/>
                </a:solidFill>
              </a:rPr>
              <a:t>ἑαυτῷ</a:t>
            </a:r>
            <a:r>
              <a:rPr lang="el-GR" b="1" i="1" dirty="0">
                <a:solidFill>
                  <a:srgbClr val="FF0000"/>
                </a:solidFill>
              </a:rPr>
              <a:t> </a:t>
            </a:r>
            <a:r>
              <a:rPr lang="el-GR" b="1" i="1" u="sng" dirty="0" err="1">
                <a:solidFill>
                  <a:srgbClr val="FF0000"/>
                </a:solidFill>
              </a:rPr>
              <a:t>τῶν</a:t>
            </a:r>
            <a:r>
              <a:rPr lang="el-GR" b="1" i="1" u="sng" dirty="0">
                <a:solidFill>
                  <a:srgbClr val="FF0000"/>
                </a:solidFill>
              </a:rPr>
              <a:t> </a:t>
            </a:r>
            <a:r>
              <a:rPr lang="el-GR" b="1" i="1" u="sng" dirty="0" err="1">
                <a:solidFill>
                  <a:srgbClr val="FF0000"/>
                </a:solidFill>
              </a:rPr>
              <a:t>ἑτερουσίων</a:t>
            </a:r>
            <a:r>
              <a:rPr lang="el-GR" b="1" i="1" u="sng" dirty="0">
                <a:solidFill>
                  <a:srgbClr val="FF0000"/>
                </a:solidFill>
              </a:rPr>
              <a:t> δύο φύσεων </a:t>
            </a:r>
            <a:r>
              <a:rPr lang="el-GR" b="1" i="1" dirty="0" err="1">
                <a:solidFill>
                  <a:srgbClr val="FF0000"/>
                </a:solidFill>
              </a:rPr>
              <a:t>κάθ</a:t>
            </a:r>
            <a:r>
              <a:rPr lang="el-GR" b="1" i="1" dirty="0">
                <a:solidFill>
                  <a:srgbClr val="FF0000"/>
                </a:solidFill>
              </a:rPr>
              <a:t>' </a:t>
            </a:r>
            <a:r>
              <a:rPr lang="el-GR" b="1" i="1" dirty="0" err="1">
                <a:solidFill>
                  <a:srgbClr val="FF0000"/>
                </a:solidFill>
              </a:rPr>
              <a:t>ὑπόστασιν</a:t>
            </a:r>
            <a:r>
              <a:rPr lang="el-GR" b="1" i="1" dirty="0">
                <a:solidFill>
                  <a:srgbClr val="FF0000"/>
                </a:solidFill>
              </a:rPr>
              <a:t> </a:t>
            </a:r>
            <a:r>
              <a:rPr lang="el-GR" b="1" i="1" dirty="0" err="1">
                <a:solidFill>
                  <a:srgbClr val="FF0000"/>
                </a:solidFill>
              </a:rPr>
              <a:t>ἀσυγχύτως</a:t>
            </a:r>
            <a:r>
              <a:rPr lang="el-GR" b="1" i="1" dirty="0">
                <a:solidFill>
                  <a:srgbClr val="FF0000"/>
                </a:solidFill>
              </a:rPr>
              <a:t> </a:t>
            </a:r>
            <a:r>
              <a:rPr lang="el-GR" b="1" i="1" dirty="0" err="1">
                <a:solidFill>
                  <a:srgbClr val="FF0000"/>
                </a:solidFill>
              </a:rPr>
              <a:t>ἅμα</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ἀδιαιρέτως</a:t>
            </a:r>
            <a:r>
              <a:rPr lang="el-GR" b="1" i="1" dirty="0">
                <a:solidFill>
                  <a:srgbClr val="FF0000"/>
                </a:solidFill>
              </a:rPr>
              <a:t> </a:t>
            </a:r>
            <a:r>
              <a:rPr lang="el-GR" i="1" dirty="0" err="1"/>
              <a:t>ἡνωμένων</a:t>
            </a:r>
            <a:r>
              <a:rPr lang="el-GR" i="1" dirty="0"/>
              <a:t> </a:t>
            </a:r>
            <a:r>
              <a:rPr lang="el-GR" i="1" dirty="0" err="1"/>
              <a:t>τὰς</a:t>
            </a:r>
            <a:r>
              <a:rPr lang="el-GR" i="1" dirty="0"/>
              <a:t> </a:t>
            </a:r>
            <a:r>
              <a:rPr lang="el-GR" i="1" dirty="0" err="1"/>
              <a:t>φυσικὰς</a:t>
            </a:r>
            <a:r>
              <a:rPr lang="el-GR" i="1" dirty="0"/>
              <a:t> </a:t>
            </a:r>
            <a:r>
              <a:rPr lang="el-GR" i="1" dirty="0" err="1"/>
              <a:t>ἰδιότητας</a:t>
            </a:r>
            <a:r>
              <a:rPr lang="el-GR" i="1" dirty="0"/>
              <a:t>, </a:t>
            </a:r>
            <a:r>
              <a:rPr lang="el-GR" i="1" dirty="0" err="1"/>
              <a:t>τὸ</a:t>
            </a:r>
            <a:r>
              <a:rPr lang="el-GR" i="1" dirty="0"/>
              <a:t> </a:t>
            </a:r>
            <a:r>
              <a:rPr lang="el-GR" i="1" u="sng" dirty="0" err="1"/>
              <a:t>κτιστὸν</a:t>
            </a:r>
            <a:r>
              <a:rPr lang="el-GR" i="1" u="sng" dirty="0"/>
              <a:t> </a:t>
            </a:r>
            <a:r>
              <a:rPr lang="el-GR" i="1" u="sng" dirty="0" err="1"/>
              <a:t>καὶ</a:t>
            </a:r>
            <a:r>
              <a:rPr lang="el-GR" i="1" u="sng" dirty="0"/>
              <a:t> </a:t>
            </a:r>
            <a:r>
              <a:rPr lang="el-GR" i="1" u="sng" dirty="0" err="1"/>
              <a:t>τὸ</a:t>
            </a:r>
            <a:r>
              <a:rPr lang="el-GR" i="1" u="sng" dirty="0"/>
              <a:t> </a:t>
            </a:r>
            <a:r>
              <a:rPr lang="el-GR" i="1" u="sng" dirty="0" err="1"/>
              <a:t>ἄκτιστον</a:t>
            </a:r>
            <a:r>
              <a:rPr lang="el-GR" i="1" dirty="0"/>
              <a:t>, </a:t>
            </a:r>
            <a:r>
              <a:rPr lang="el-GR" i="1" u="sng" dirty="0" err="1"/>
              <a:t>τὸ</a:t>
            </a:r>
            <a:r>
              <a:rPr lang="el-GR" i="1" u="sng" dirty="0"/>
              <a:t> </a:t>
            </a:r>
            <a:r>
              <a:rPr lang="el-GR" i="1" u="sng" dirty="0" err="1"/>
              <a:t>θνητὸν</a:t>
            </a:r>
            <a:r>
              <a:rPr lang="el-GR" i="1" u="sng" dirty="0"/>
              <a:t> </a:t>
            </a:r>
            <a:r>
              <a:rPr lang="el-GR" i="1" u="sng" dirty="0" err="1"/>
              <a:t>καὶ</a:t>
            </a:r>
            <a:r>
              <a:rPr lang="el-GR" i="1" u="sng" dirty="0"/>
              <a:t> </a:t>
            </a:r>
            <a:r>
              <a:rPr lang="el-GR" i="1" u="sng" dirty="0" err="1"/>
              <a:t>τὸ</a:t>
            </a:r>
            <a:r>
              <a:rPr lang="el-GR" i="1" u="sng" dirty="0"/>
              <a:t> </a:t>
            </a:r>
            <a:r>
              <a:rPr lang="el-GR" i="1" u="sng" dirty="0" err="1"/>
              <a:t>ἀθάνατον</a:t>
            </a:r>
            <a:r>
              <a:rPr lang="el-GR" i="1" dirty="0"/>
              <a:t>, </a:t>
            </a:r>
            <a:r>
              <a:rPr lang="el-GR" i="1" u="sng" dirty="0" err="1"/>
              <a:t>τὸ</a:t>
            </a:r>
            <a:r>
              <a:rPr lang="el-GR" i="1" u="sng" dirty="0"/>
              <a:t> </a:t>
            </a:r>
            <a:r>
              <a:rPr lang="el-GR" i="1" u="sng" dirty="0" err="1"/>
              <a:t>ὁρατὸν</a:t>
            </a:r>
            <a:r>
              <a:rPr lang="el-GR" i="1" u="sng" dirty="0"/>
              <a:t> </a:t>
            </a:r>
            <a:r>
              <a:rPr lang="el-GR" i="1" u="sng" dirty="0" err="1"/>
              <a:t>καὶ</a:t>
            </a:r>
            <a:r>
              <a:rPr lang="el-GR" i="1" u="sng" dirty="0"/>
              <a:t> </a:t>
            </a:r>
            <a:r>
              <a:rPr lang="el-GR" i="1" u="sng" dirty="0" err="1"/>
              <a:t>τὸ</a:t>
            </a:r>
            <a:r>
              <a:rPr lang="el-GR" i="1" u="sng" dirty="0"/>
              <a:t> </a:t>
            </a:r>
            <a:r>
              <a:rPr lang="el-GR" i="1" u="sng" dirty="0" err="1"/>
              <a:t>ἀόρατον</a:t>
            </a:r>
            <a:r>
              <a:rPr lang="el-GR" i="1" dirty="0"/>
              <a:t>, </a:t>
            </a:r>
            <a:r>
              <a:rPr lang="el-GR" i="1" dirty="0" err="1"/>
              <a:t>τὸ</a:t>
            </a:r>
            <a:r>
              <a:rPr lang="el-GR" i="1" dirty="0"/>
              <a:t> </a:t>
            </a:r>
            <a:r>
              <a:rPr lang="el-GR" i="1" u="sng" dirty="0" err="1"/>
              <a:t>περιγραπτὸν</a:t>
            </a:r>
            <a:r>
              <a:rPr lang="el-GR" i="1" u="sng" dirty="0"/>
              <a:t> </a:t>
            </a:r>
            <a:r>
              <a:rPr lang="el-GR" i="1" u="sng" dirty="0" err="1"/>
              <a:t>καὶ</a:t>
            </a:r>
            <a:r>
              <a:rPr lang="el-GR" i="1" u="sng" dirty="0"/>
              <a:t> </a:t>
            </a:r>
            <a:r>
              <a:rPr lang="el-GR" i="1" u="sng" dirty="0" err="1"/>
              <a:t>τὸ</a:t>
            </a:r>
            <a:r>
              <a:rPr lang="el-GR" i="1" u="sng" dirty="0"/>
              <a:t> </a:t>
            </a:r>
            <a:r>
              <a:rPr lang="el-GR" i="1" u="sng" dirty="0" err="1"/>
              <a:t>ἀπερίγραπτον</a:t>
            </a:r>
            <a:r>
              <a:rPr lang="el-GR" i="1" dirty="0"/>
              <a:t>, </a:t>
            </a:r>
            <a:r>
              <a:rPr lang="el-GR" i="1" u="sng" dirty="0" err="1"/>
              <a:t>θεῖον</a:t>
            </a:r>
            <a:r>
              <a:rPr lang="el-GR" i="1" u="sng" dirty="0"/>
              <a:t> τε θέλημα </a:t>
            </a:r>
            <a:r>
              <a:rPr lang="el-GR" i="1" u="sng" dirty="0" err="1"/>
              <a:t>καὶ</a:t>
            </a:r>
            <a:r>
              <a:rPr lang="el-GR" i="1" u="sng" dirty="0"/>
              <a:t> </a:t>
            </a:r>
            <a:r>
              <a:rPr lang="el-GR" i="1" u="sng" dirty="0" err="1"/>
              <a:t>ἀνθρώπινον</a:t>
            </a:r>
            <a:r>
              <a:rPr lang="el-GR" i="1" u="sng" dirty="0"/>
              <a:t> θέλημα</a:t>
            </a:r>
            <a:r>
              <a:rPr lang="el-GR" i="1" dirty="0"/>
              <a:t>, </a:t>
            </a:r>
            <a:r>
              <a:rPr lang="el-GR" i="1" dirty="0" err="1"/>
              <a:t>θείαν</a:t>
            </a:r>
            <a:r>
              <a:rPr lang="el-GR" i="1" dirty="0"/>
              <a:t> </a:t>
            </a:r>
            <a:r>
              <a:rPr lang="el-GR" i="1" dirty="0" err="1"/>
              <a:t>ἐνέργειαν</a:t>
            </a:r>
            <a:r>
              <a:rPr lang="el-GR" i="1" dirty="0"/>
              <a:t>, </a:t>
            </a:r>
            <a:r>
              <a:rPr lang="el-GR" i="1" dirty="0" err="1"/>
              <a:t>οὐ</a:t>
            </a:r>
            <a:r>
              <a:rPr lang="el-GR" i="1" dirty="0"/>
              <a:t> </a:t>
            </a:r>
            <a:r>
              <a:rPr lang="el-GR" i="1" dirty="0" err="1"/>
              <a:t>μὴν</a:t>
            </a:r>
            <a:r>
              <a:rPr lang="el-GR" i="1" dirty="0"/>
              <a:t> </a:t>
            </a:r>
            <a:r>
              <a:rPr lang="el-GR" i="1" dirty="0" err="1"/>
              <a:t>ἀλλὰ</a:t>
            </a:r>
            <a:r>
              <a:rPr lang="el-GR" i="1" dirty="0"/>
              <a:t> </a:t>
            </a:r>
            <a:r>
              <a:rPr lang="el-GR" i="1" dirty="0" err="1"/>
              <a:t>καὶ</a:t>
            </a:r>
            <a:r>
              <a:rPr lang="el-GR" i="1" dirty="0"/>
              <a:t> </a:t>
            </a:r>
            <a:r>
              <a:rPr lang="el-GR" i="1" dirty="0" err="1"/>
              <a:t>ἀνθρωπίνην</a:t>
            </a:r>
            <a:r>
              <a:rPr lang="el-GR" i="1" dirty="0"/>
              <a:t> </a:t>
            </a:r>
            <a:r>
              <a:rPr lang="el-GR" i="1" dirty="0" err="1"/>
              <a:t>ἐνέργειαν</a:t>
            </a:r>
            <a:r>
              <a:rPr lang="el-GR" i="1" dirty="0"/>
              <a:t>, </a:t>
            </a:r>
            <a:r>
              <a:rPr lang="el-GR" i="1" u="sng" dirty="0" err="1"/>
              <a:t>αὐτεξούσιά</a:t>
            </a:r>
            <a:r>
              <a:rPr lang="el-GR" i="1" u="sng" dirty="0"/>
              <a:t> τε δύο</a:t>
            </a:r>
            <a:r>
              <a:rPr lang="el-GR" i="1" dirty="0"/>
              <a:t>, </a:t>
            </a:r>
            <a:r>
              <a:rPr lang="el-GR" i="1" dirty="0" err="1"/>
              <a:t>θεῖον</a:t>
            </a:r>
            <a:r>
              <a:rPr lang="el-GR" i="1" dirty="0"/>
              <a:t> </a:t>
            </a:r>
            <a:r>
              <a:rPr lang="el-GR" i="1" dirty="0" err="1"/>
              <a:t>ὡσαύτως</a:t>
            </a:r>
            <a:r>
              <a:rPr lang="el-GR" i="1" dirty="0"/>
              <a:t> </a:t>
            </a:r>
            <a:r>
              <a:rPr lang="el-GR" i="1" dirty="0" err="1"/>
              <a:t>καὶ</a:t>
            </a:r>
            <a:r>
              <a:rPr lang="el-GR" i="1" dirty="0"/>
              <a:t> </a:t>
            </a:r>
            <a:r>
              <a:rPr lang="el-GR" i="1" dirty="0" err="1"/>
              <a:t>ἀνθρώπινον</a:t>
            </a:r>
            <a:r>
              <a:rPr lang="el-GR" i="1" dirty="0"/>
              <a:t>, </a:t>
            </a:r>
            <a:r>
              <a:rPr lang="el-GR" i="1" dirty="0" err="1"/>
              <a:t>τὰ</a:t>
            </a:r>
            <a:r>
              <a:rPr lang="el-GR" i="1" dirty="0"/>
              <a:t> τε </a:t>
            </a:r>
            <a:r>
              <a:rPr lang="el-GR" i="1" dirty="0" err="1"/>
              <a:t>θεῖα</a:t>
            </a:r>
            <a:r>
              <a:rPr lang="el-GR" i="1" dirty="0"/>
              <a:t> θαύματα, </a:t>
            </a:r>
            <a:r>
              <a:rPr lang="el-GR" i="1" dirty="0" err="1"/>
              <a:t>καὶ</a:t>
            </a:r>
            <a:r>
              <a:rPr lang="el-GR" i="1" dirty="0"/>
              <a:t> </a:t>
            </a:r>
            <a:r>
              <a:rPr lang="el-GR" i="1" dirty="0" err="1"/>
              <a:t>τὰ</a:t>
            </a:r>
            <a:r>
              <a:rPr lang="el-GR" i="1" dirty="0"/>
              <a:t> </a:t>
            </a:r>
            <a:r>
              <a:rPr lang="el-GR" i="1" dirty="0" err="1"/>
              <a:t>ἀνθρώπινα</a:t>
            </a:r>
            <a:r>
              <a:rPr lang="el-GR" i="1" dirty="0"/>
              <a:t> πάθη, </a:t>
            </a:r>
            <a:r>
              <a:rPr lang="el-GR" i="1" dirty="0" err="1"/>
              <a:t>τὰ</a:t>
            </a:r>
            <a:r>
              <a:rPr lang="el-GR" i="1" dirty="0"/>
              <a:t> </a:t>
            </a:r>
            <a:r>
              <a:rPr lang="el-GR" i="1" dirty="0" err="1"/>
              <a:t>φυσικὰ</a:t>
            </a:r>
            <a:r>
              <a:rPr lang="el-GR" i="1" dirty="0"/>
              <a:t> </a:t>
            </a:r>
            <a:r>
              <a:rPr lang="el-GR" i="1" dirty="0" err="1"/>
              <a:t>φημί</a:t>
            </a:r>
            <a:r>
              <a:rPr lang="el-GR" i="1" dirty="0"/>
              <a:t> </a:t>
            </a:r>
            <a:r>
              <a:rPr lang="el-GR" i="1" dirty="0" err="1"/>
              <a:t>καὶ</a:t>
            </a:r>
            <a:r>
              <a:rPr lang="el-GR" i="1" dirty="0"/>
              <a:t> </a:t>
            </a:r>
            <a:r>
              <a:rPr lang="el-GR" i="1" dirty="0" err="1"/>
              <a:t>ἀδιάβλητα</a:t>
            </a:r>
            <a:r>
              <a:rPr lang="el-GR" i="1" dirty="0"/>
              <a:t>. </a:t>
            </a:r>
            <a:r>
              <a:rPr lang="el-GR" i="1" dirty="0" err="1"/>
              <a:t>Ὅλον</a:t>
            </a:r>
            <a:r>
              <a:rPr lang="el-GR" i="1" dirty="0"/>
              <a:t> </a:t>
            </a:r>
            <a:r>
              <a:rPr lang="el-GR" i="1" dirty="0" err="1"/>
              <a:t>δὲ</a:t>
            </a:r>
            <a:r>
              <a:rPr lang="el-GR" i="1" dirty="0"/>
              <a:t> </a:t>
            </a:r>
            <a:r>
              <a:rPr lang="el-GR" i="1" dirty="0" err="1"/>
              <a:t>τὸν</a:t>
            </a:r>
            <a:r>
              <a:rPr lang="el-GR" i="1" dirty="0"/>
              <a:t> </a:t>
            </a:r>
            <a:r>
              <a:rPr lang="el-GR" i="1" dirty="0" err="1"/>
              <a:t>πρῶτον</a:t>
            </a:r>
            <a:r>
              <a:rPr lang="el-GR" i="1" dirty="0"/>
              <a:t> </a:t>
            </a:r>
            <a:r>
              <a:rPr lang="el-GR" i="1" dirty="0" err="1"/>
              <a:t>Ἀδάμ</a:t>
            </a:r>
            <a:r>
              <a:rPr lang="el-GR" i="1" dirty="0"/>
              <a:t> </a:t>
            </a:r>
            <a:r>
              <a:rPr lang="el-GR" i="1" dirty="0" err="1"/>
              <a:t>τὸν</a:t>
            </a:r>
            <a:r>
              <a:rPr lang="el-GR" i="1" dirty="0"/>
              <a:t> </a:t>
            </a:r>
            <a:r>
              <a:rPr lang="el-GR" i="1" dirty="0" err="1"/>
              <a:t>πρὸ</a:t>
            </a:r>
            <a:r>
              <a:rPr lang="el-GR" i="1" dirty="0"/>
              <a:t> </a:t>
            </a:r>
            <a:r>
              <a:rPr lang="el-GR" i="1" dirty="0" err="1"/>
              <a:t>τῆς</a:t>
            </a:r>
            <a:r>
              <a:rPr lang="el-GR" i="1" dirty="0"/>
              <a:t> παραβάσεως, </a:t>
            </a:r>
            <a:r>
              <a:rPr lang="el-GR" i="1" dirty="0" err="1"/>
              <a:t>τὸν</a:t>
            </a:r>
            <a:r>
              <a:rPr lang="el-GR" i="1" dirty="0"/>
              <a:t> </a:t>
            </a:r>
            <a:r>
              <a:rPr lang="el-GR" i="1" dirty="0" err="1"/>
              <a:t>ἁμαρτίας</a:t>
            </a:r>
            <a:r>
              <a:rPr lang="el-GR" i="1" dirty="0"/>
              <a:t> </a:t>
            </a:r>
            <a:r>
              <a:rPr lang="el-GR" i="1" dirty="0" err="1"/>
              <a:t>ἐλεύθερον</a:t>
            </a:r>
            <a:r>
              <a:rPr lang="el-GR" i="1" dirty="0"/>
              <a:t>, </a:t>
            </a:r>
            <a:r>
              <a:rPr lang="el-GR" i="1" dirty="0" err="1"/>
              <a:t>ἀνέλαβες</a:t>
            </a:r>
            <a:r>
              <a:rPr lang="el-GR" i="1" dirty="0"/>
              <a:t>, Δέσποτα, </a:t>
            </a:r>
            <a:r>
              <a:rPr lang="el-GR" i="1" dirty="0" err="1"/>
              <a:t>διὰ</a:t>
            </a:r>
            <a:r>
              <a:rPr lang="el-GR" i="1" dirty="0"/>
              <a:t> </a:t>
            </a:r>
            <a:r>
              <a:rPr lang="el-GR" i="1" dirty="0" err="1"/>
              <a:t>τὰ</a:t>
            </a:r>
            <a:r>
              <a:rPr lang="el-GR" i="1" dirty="0"/>
              <a:t> σπλάχνα </a:t>
            </a:r>
            <a:r>
              <a:rPr lang="el-GR" i="1" dirty="0" err="1"/>
              <a:t>τοῦ</a:t>
            </a:r>
            <a:r>
              <a:rPr lang="el-GR" i="1" dirty="0"/>
              <a:t> </a:t>
            </a:r>
            <a:r>
              <a:rPr lang="el-GR" i="1" dirty="0" err="1"/>
              <a:t>ἐλέους</a:t>
            </a:r>
            <a:r>
              <a:rPr lang="el-GR" i="1" dirty="0"/>
              <a:t> σου, </a:t>
            </a:r>
            <a:r>
              <a:rPr lang="el-GR" i="1" dirty="0" err="1"/>
              <a:t>σῶμα</a:t>
            </a:r>
            <a:r>
              <a:rPr lang="el-GR" i="1" dirty="0"/>
              <a:t>, </a:t>
            </a:r>
            <a:r>
              <a:rPr lang="el-GR" i="1" dirty="0" err="1"/>
              <a:t>ψυχὴν</a:t>
            </a:r>
            <a:r>
              <a:rPr lang="el-GR" i="1" dirty="0"/>
              <a:t>, </a:t>
            </a:r>
            <a:r>
              <a:rPr lang="el-GR" i="1" dirty="0" err="1"/>
              <a:t>νοῦν</a:t>
            </a:r>
            <a:r>
              <a:rPr lang="el-GR" i="1" dirty="0"/>
              <a:t>, </a:t>
            </a:r>
            <a:r>
              <a:rPr lang="el-GR" i="1" dirty="0" err="1"/>
              <a:t>καὶ</a:t>
            </a:r>
            <a:r>
              <a:rPr lang="el-GR" i="1" dirty="0"/>
              <a:t> </a:t>
            </a:r>
            <a:r>
              <a:rPr lang="el-GR" i="1" dirty="0" err="1"/>
              <a:t>τὰ</a:t>
            </a:r>
            <a:r>
              <a:rPr lang="el-GR" i="1" dirty="0"/>
              <a:t> τούτων </a:t>
            </a:r>
            <a:r>
              <a:rPr lang="el-GR" i="1" dirty="0" err="1"/>
              <a:t>φυσικὰ</a:t>
            </a:r>
            <a:r>
              <a:rPr lang="el-GR" i="1" dirty="0"/>
              <a:t> </a:t>
            </a:r>
            <a:r>
              <a:rPr lang="el-GR" i="1" dirty="0" err="1"/>
              <a:t>ἰδιώματα</a:t>
            </a:r>
            <a:r>
              <a:rPr lang="el-GR" i="1" dirty="0"/>
              <a:t>, </a:t>
            </a:r>
            <a:r>
              <a:rPr lang="el-GR" i="1" dirty="0" err="1"/>
              <a:t>ἵν</a:t>
            </a:r>
            <a:r>
              <a:rPr lang="el-GR" i="1" dirty="0"/>
              <a:t>' </a:t>
            </a:r>
            <a:r>
              <a:rPr lang="el-GR" i="1" dirty="0" err="1"/>
              <a:t>ὅλῳ</a:t>
            </a:r>
            <a:r>
              <a:rPr lang="el-GR" i="1" dirty="0"/>
              <a:t> μοι </a:t>
            </a:r>
            <a:r>
              <a:rPr lang="el-GR" i="1" dirty="0" err="1"/>
              <a:t>τὴν</a:t>
            </a:r>
            <a:r>
              <a:rPr lang="el-GR" i="1" dirty="0"/>
              <a:t> </a:t>
            </a:r>
            <a:r>
              <a:rPr lang="el-GR" i="1" dirty="0" err="1"/>
              <a:t>σωτηρίαν</a:t>
            </a:r>
            <a:r>
              <a:rPr lang="el-GR" i="1" dirty="0"/>
              <a:t> </a:t>
            </a:r>
            <a:r>
              <a:rPr lang="el-GR" i="1" dirty="0" err="1"/>
              <a:t>χαρίσῃ</a:t>
            </a:r>
            <a:r>
              <a:rPr lang="el-GR" i="1" dirty="0"/>
              <a:t>· </a:t>
            </a:r>
            <a:r>
              <a:rPr lang="el-GR" i="1" dirty="0" err="1"/>
              <a:t>ὄντως</a:t>
            </a:r>
            <a:r>
              <a:rPr lang="el-GR" i="1" dirty="0"/>
              <a:t> </a:t>
            </a:r>
            <a:r>
              <a:rPr lang="el-GR" i="1" dirty="0" err="1"/>
              <a:t>τὸ</a:t>
            </a:r>
            <a:r>
              <a:rPr lang="el-GR" i="1" dirty="0"/>
              <a:t> </a:t>
            </a:r>
            <a:r>
              <a:rPr lang="el-GR" i="1" dirty="0" err="1"/>
              <a:t>ἀπρόσληπτον</a:t>
            </a:r>
            <a:r>
              <a:rPr lang="el-GR" i="1" dirty="0"/>
              <a:t>, </a:t>
            </a:r>
            <a:r>
              <a:rPr lang="el-GR" i="1" dirty="0" err="1"/>
              <a:t>ἀθεράπευτον</a:t>
            </a:r>
            <a:r>
              <a:rPr lang="el-GR" i="1" dirty="0"/>
              <a:t> </a:t>
            </a:r>
            <a:r>
              <a:rPr lang="el-GR" i="1" dirty="0" err="1"/>
              <a:t>καὶ</a:t>
            </a:r>
            <a:r>
              <a:rPr lang="el-GR" i="1" dirty="0"/>
              <a:t> </a:t>
            </a:r>
            <a:r>
              <a:rPr lang="el-GR" i="1" dirty="0" err="1"/>
              <a:t>οὕτως</a:t>
            </a:r>
            <a:r>
              <a:rPr lang="el-GR" i="1" dirty="0"/>
              <a:t> μεσίτης </a:t>
            </a:r>
            <a:r>
              <a:rPr lang="el-GR" i="1" dirty="0" err="1"/>
              <a:t>Θεοῦ</a:t>
            </a:r>
            <a:r>
              <a:rPr lang="el-GR" i="1" dirty="0"/>
              <a:t> </a:t>
            </a:r>
            <a:r>
              <a:rPr lang="el-GR" i="1" dirty="0" err="1"/>
              <a:t>καὶ</a:t>
            </a:r>
            <a:r>
              <a:rPr lang="el-GR" i="1" dirty="0"/>
              <a:t> </a:t>
            </a:r>
            <a:r>
              <a:rPr lang="el-GR" i="1" dirty="0" err="1"/>
              <a:t>ἀνθρώπων</a:t>
            </a:r>
            <a:r>
              <a:rPr lang="el-GR" i="1" dirty="0"/>
              <a:t> γενόμενος</a:t>
            </a:r>
            <a:r>
              <a:rPr lang="el-GR" dirty="0"/>
              <a:t>". (</a:t>
            </a:r>
            <a:r>
              <a:rPr lang="el-GR" i="1" dirty="0"/>
              <a:t>Λόγος Α΄, </a:t>
            </a:r>
            <a:r>
              <a:rPr lang="el-GR" i="1" dirty="0" err="1"/>
              <a:t>Εἰς</a:t>
            </a:r>
            <a:r>
              <a:rPr lang="el-GR" i="1" dirty="0"/>
              <a:t> </a:t>
            </a:r>
            <a:r>
              <a:rPr lang="el-GR" i="1" dirty="0" err="1"/>
              <a:t>τὴν</a:t>
            </a:r>
            <a:r>
              <a:rPr lang="el-GR" i="1" dirty="0"/>
              <a:t> </a:t>
            </a:r>
            <a:r>
              <a:rPr lang="el-GR" i="1" dirty="0" err="1"/>
              <a:t>Κοίμησιν</a:t>
            </a:r>
            <a:r>
              <a:rPr lang="el-GR" dirty="0"/>
              <a:t>, 3, </a:t>
            </a:r>
            <a:r>
              <a:rPr lang="en-US" dirty="0"/>
              <a:t>PG 96, 704AB)</a:t>
            </a:r>
            <a:endParaRPr lang="el-GR" dirty="0"/>
          </a:p>
          <a:p>
            <a:endParaRPr lang="el-GR" dirty="0"/>
          </a:p>
        </p:txBody>
      </p:sp>
    </p:spTree>
    <p:extLst>
      <p:ext uri="{BB962C8B-B14F-4D97-AF65-F5344CB8AC3E}">
        <p14:creationId xmlns:p14="http://schemas.microsoft.com/office/powerpoint/2010/main" val="13878707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18186"/>
          </a:xfrm>
        </p:spPr>
        <p:txBody>
          <a:bodyPr>
            <a:normAutofit fontScale="90000"/>
          </a:bodyPr>
          <a:lstStyle/>
          <a:p>
            <a:pPr algn="ctr"/>
            <a:r>
              <a:rPr lang="el-GR" dirty="0"/>
              <a:t>ΠΡΑΓΜΑΤΙΚΟΤΗΤΑ ΤΗΣ ΕΝΑΝΘΡΩΠΗΣΗΣ</a:t>
            </a:r>
          </a:p>
        </p:txBody>
      </p:sp>
      <p:sp>
        <p:nvSpPr>
          <p:cNvPr id="3" name="Θέση περιεχομένου 2"/>
          <p:cNvSpPr>
            <a:spLocks noGrp="1"/>
          </p:cNvSpPr>
          <p:nvPr>
            <p:ph idx="1"/>
          </p:nvPr>
        </p:nvSpPr>
        <p:spPr>
          <a:xfrm>
            <a:off x="0" y="618186"/>
            <a:ext cx="12192000" cy="6239813"/>
          </a:xfrm>
        </p:spPr>
        <p:txBody>
          <a:bodyPr>
            <a:normAutofit lnSpcReduction="10000"/>
          </a:bodyPr>
          <a:lstStyle/>
          <a:p>
            <a:r>
              <a:rPr lang="el-GR" dirty="0"/>
              <a:t>Ο </a:t>
            </a:r>
            <a:r>
              <a:rPr lang="el-GR" b="1" dirty="0"/>
              <a:t>Μ. Αθανάσιος </a:t>
            </a:r>
            <a:r>
              <a:rPr lang="el-GR" dirty="0"/>
              <a:t>αναρωτιέται πώς είναι δυνατόν να θέλουν να ονομάζονται  Χριστιανοί «</a:t>
            </a:r>
            <a:r>
              <a:rPr lang="el-GR" i="1" dirty="0" err="1"/>
              <a:t>οἱ</a:t>
            </a:r>
            <a:r>
              <a:rPr lang="el-GR" i="1" dirty="0"/>
              <a:t> λέγοντες </a:t>
            </a:r>
            <a:r>
              <a:rPr lang="el-GR" i="1" dirty="0" err="1"/>
              <a:t>εἰς</a:t>
            </a:r>
            <a:r>
              <a:rPr lang="el-GR" i="1" dirty="0"/>
              <a:t> </a:t>
            </a:r>
            <a:r>
              <a:rPr lang="el-GR" i="1" dirty="0" err="1"/>
              <a:t>ἄνθρωπον</a:t>
            </a:r>
            <a:r>
              <a:rPr lang="el-GR" i="1" dirty="0"/>
              <a:t> </a:t>
            </a:r>
            <a:r>
              <a:rPr lang="el-GR" i="1" dirty="0" err="1"/>
              <a:t>ἅγιον</a:t>
            </a:r>
            <a:r>
              <a:rPr lang="el-GR" i="1" dirty="0"/>
              <a:t> </a:t>
            </a:r>
            <a:r>
              <a:rPr lang="el-GR" i="1" dirty="0" err="1"/>
              <a:t>ὡς</a:t>
            </a:r>
            <a:r>
              <a:rPr lang="el-GR" i="1" dirty="0"/>
              <a:t> </a:t>
            </a:r>
            <a:r>
              <a:rPr lang="el-GR" i="1" dirty="0" err="1"/>
              <a:t>ἐπὶ</a:t>
            </a:r>
            <a:r>
              <a:rPr lang="el-GR" i="1" dirty="0"/>
              <a:t> </a:t>
            </a:r>
            <a:r>
              <a:rPr lang="el-GR" i="1" dirty="0" err="1"/>
              <a:t>ἕνα</a:t>
            </a:r>
            <a:r>
              <a:rPr lang="el-GR" i="1" dirty="0"/>
              <a:t> </a:t>
            </a:r>
            <a:r>
              <a:rPr lang="el-GR" i="1" dirty="0" err="1"/>
              <a:t>τῶν</a:t>
            </a:r>
            <a:r>
              <a:rPr lang="el-GR" i="1" dirty="0"/>
              <a:t> </a:t>
            </a:r>
            <a:r>
              <a:rPr lang="el-GR" i="1" dirty="0" err="1"/>
              <a:t>προφητῶν</a:t>
            </a:r>
            <a:r>
              <a:rPr lang="el-GR" i="1" dirty="0"/>
              <a:t> </a:t>
            </a:r>
            <a:r>
              <a:rPr lang="el-GR" i="1" dirty="0" err="1"/>
              <a:t>ἐληλυθέναι</a:t>
            </a:r>
            <a:r>
              <a:rPr lang="el-GR" i="1" dirty="0"/>
              <a:t> </a:t>
            </a:r>
            <a:r>
              <a:rPr lang="el-GR" i="1" dirty="0" err="1"/>
              <a:t>τὸν</a:t>
            </a:r>
            <a:r>
              <a:rPr lang="el-GR" i="1" dirty="0"/>
              <a:t> </a:t>
            </a:r>
            <a:r>
              <a:rPr lang="el-GR" i="1" dirty="0" err="1"/>
              <a:t>Λόγον</a:t>
            </a:r>
            <a:r>
              <a:rPr lang="el-GR" dirty="0"/>
              <a:t>». Όσοι αρνούνται ότι ο Λόγος έγινε άνθρωπος λαμβάνοντας το σώμα από την Παρθένο Μαρία, τελικά δέχονται ότι «</a:t>
            </a:r>
            <a:r>
              <a:rPr lang="el-GR" i="1" dirty="0" err="1"/>
              <a:t>ἕτερον</a:t>
            </a:r>
            <a:r>
              <a:rPr lang="el-GR" i="1" dirty="0"/>
              <a:t> </a:t>
            </a:r>
            <a:r>
              <a:rPr lang="el-GR" i="1" dirty="0" err="1"/>
              <a:t>εἶναι</a:t>
            </a:r>
            <a:r>
              <a:rPr lang="el-GR" i="1" dirty="0"/>
              <a:t> </a:t>
            </a:r>
            <a:r>
              <a:rPr lang="el-GR" i="1" dirty="0" err="1"/>
              <a:t>τὸν</a:t>
            </a:r>
            <a:r>
              <a:rPr lang="el-GR" i="1" dirty="0"/>
              <a:t> </a:t>
            </a:r>
            <a:r>
              <a:rPr lang="el-GR" i="1" dirty="0" err="1"/>
              <a:t>Χριστόν</a:t>
            </a:r>
            <a:r>
              <a:rPr lang="el-GR" i="1" dirty="0"/>
              <a:t>, </a:t>
            </a:r>
            <a:r>
              <a:rPr lang="el-GR" i="1" dirty="0" err="1"/>
              <a:t>καὶ</a:t>
            </a:r>
            <a:r>
              <a:rPr lang="el-GR" i="1" dirty="0"/>
              <a:t> </a:t>
            </a:r>
            <a:r>
              <a:rPr lang="el-GR" i="1" dirty="0" err="1"/>
              <a:t>ἕτερον</a:t>
            </a:r>
            <a:r>
              <a:rPr lang="el-GR" i="1" dirty="0"/>
              <a:t> </a:t>
            </a:r>
            <a:r>
              <a:rPr lang="el-GR" i="1" dirty="0" err="1"/>
              <a:t>τὸν</a:t>
            </a:r>
            <a:r>
              <a:rPr lang="el-GR" i="1" dirty="0"/>
              <a:t> </a:t>
            </a:r>
            <a:r>
              <a:rPr lang="el-GR" i="1" dirty="0" err="1"/>
              <a:t>τοῦ</a:t>
            </a:r>
            <a:r>
              <a:rPr lang="el-GR" i="1" dirty="0"/>
              <a:t> </a:t>
            </a:r>
            <a:r>
              <a:rPr lang="el-GR" i="1" dirty="0" err="1"/>
              <a:t>Θεοῦ</a:t>
            </a:r>
            <a:r>
              <a:rPr lang="el-GR" i="1" dirty="0"/>
              <a:t> </a:t>
            </a:r>
            <a:r>
              <a:rPr lang="el-GR" i="1" dirty="0" err="1"/>
              <a:t>Λόγον</a:t>
            </a:r>
            <a:r>
              <a:rPr lang="el-GR" i="1" dirty="0"/>
              <a:t> </a:t>
            </a:r>
            <a:r>
              <a:rPr lang="el-GR" i="1" dirty="0" err="1"/>
              <a:t>τὸν</a:t>
            </a:r>
            <a:r>
              <a:rPr lang="el-GR" i="1" dirty="0"/>
              <a:t> </a:t>
            </a:r>
            <a:r>
              <a:rPr lang="el-GR" i="1" dirty="0" err="1"/>
              <a:t>πρὸ</a:t>
            </a:r>
            <a:r>
              <a:rPr lang="el-GR" i="1" dirty="0"/>
              <a:t> </a:t>
            </a:r>
            <a:r>
              <a:rPr lang="el-GR" i="1" dirty="0" err="1"/>
              <a:t>αἰώνων</a:t>
            </a:r>
            <a:r>
              <a:rPr lang="el-GR" i="1" dirty="0"/>
              <a:t> </a:t>
            </a:r>
            <a:r>
              <a:rPr lang="el-GR" i="1" dirty="0" err="1"/>
              <a:t>Υἱὸν</a:t>
            </a:r>
            <a:r>
              <a:rPr lang="el-GR" i="1" dirty="0"/>
              <a:t> </a:t>
            </a:r>
            <a:r>
              <a:rPr lang="el-GR" i="1" dirty="0" err="1"/>
              <a:t>ὄντα</a:t>
            </a:r>
            <a:r>
              <a:rPr lang="el-GR" i="1" dirty="0"/>
              <a:t> </a:t>
            </a:r>
            <a:r>
              <a:rPr lang="el-GR" i="1" dirty="0" err="1"/>
              <a:t>τοῦ</a:t>
            </a:r>
            <a:r>
              <a:rPr lang="el-GR" i="1" dirty="0"/>
              <a:t> Πατρός</a:t>
            </a:r>
            <a:r>
              <a:rPr lang="el-GR" dirty="0"/>
              <a:t>;». Και συνεχίζει πώς είναι δυνατόν να αποκαλούνται Χριστιανοί αυτοί που υποστηρίζουν ότι άλλος είναι ο Υιός και άλλος ο Λόγος του Θεού; </a:t>
            </a:r>
          </a:p>
          <a:p>
            <a:r>
              <a:rPr lang="el-GR" dirty="0"/>
              <a:t>"</a:t>
            </a:r>
            <a:r>
              <a:rPr lang="el-GR" i="1" dirty="0" err="1"/>
              <a:t>Ποῖος</a:t>
            </a:r>
            <a:r>
              <a:rPr lang="el-GR" i="1" dirty="0"/>
              <a:t> </a:t>
            </a:r>
            <a:r>
              <a:rPr lang="el-GR" i="1" dirty="0" err="1"/>
              <a:t>ᾃδης</a:t>
            </a:r>
            <a:r>
              <a:rPr lang="el-GR" i="1" dirty="0"/>
              <a:t> </a:t>
            </a:r>
            <a:r>
              <a:rPr lang="el-GR" i="1" dirty="0" err="1"/>
              <a:t>ἠρεύξατο</a:t>
            </a:r>
            <a:r>
              <a:rPr lang="el-GR" i="1" dirty="0"/>
              <a:t> </a:t>
            </a:r>
            <a:r>
              <a:rPr lang="el-GR" b="1" i="1" dirty="0" err="1"/>
              <a:t>ὁμοούσιον</a:t>
            </a:r>
            <a:r>
              <a:rPr lang="el-GR" b="1" i="1" dirty="0"/>
              <a:t> </a:t>
            </a:r>
            <a:r>
              <a:rPr lang="el-GR" b="1" i="1" dirty="0" err="1"/>
              <a:t>εἰπεῖν</a:t>
            </a:r>
            <a:r>
              <a:rPr lang="el-GR" b="1" i="1" dirty="0"/>
              <a:t> </a:t>
            </a:r>
            <a:r>
              <a:rPr lang="el-GR" b="1" i="1" dirty="0" err="1"/>
              <a:t>τὸ</a:t>
            </a:r>
            <a:r>
              <a:rPr lang="el-GR" b="1" i="1" dirty="0"/>
              <a:t> </a:t>
            </a:r>
            <a:r>
              <a:rPr lang="el-GR" b="1" i="1" dirty="0" err="1"/>
              <a:t>ἐκ</a:t>
            </a:r>
            <a:r>
              <a:rPr lang="el-GR" b="1" i="1" dirty="0"/>
              <a:t> Μαρίας </a:t>
            </a:r>
            <a:r>
              <a:rPr lang="el-GR" b="1" i="1" dirty="0" err="1"/>
              <a:t>σῶμα</a:t>
            </a:r>
            <a:r>
              <a:rPr lang="el-GR" b="1" i="1" dirty="0"/>
              <a:t>, </a:t>
            </a:r>
            <a:r>
              <a:rPr lang="el-GR" b="1" i="1" dirty="0" err="1"/>
              <a:t>τῇ</a:t>
            </a:r>
            <a:r>
              <a:rPr lang="el-GR" b="1" i="1" dirty="0"/>
              <a:t> </a:t>
            </a:r>
            <a:r>
              <a:rPr lang="el-GR" b="1" i="1" dirty="0" err="1"/>
              <a:t>τοῦ</a:t>
            </a:r>
            <a:r>
              <a:rPr lang="el-GR" b="1" i="1" dirty="0"/>
              <a:t> Λόγου </a:t>
            </a:r>
            <a:r>
              <a:rPr lang="el-GR" b="1" i="1" dirty="0" err="1"/>
              <a:t>Θεότητι</a:t>
            </a:r>
            <a:r>
              <a:rPr lang="el-GR" i="1" dirty="0"/>
              <a:t>; … </a:t>
            </a:r>
            <a:r>
              <a:rPr lang="el-GR" i="1" dirty="0" err="1"/>
              <a:t>τὶς</a:t>
            </a:r>
            <a:r>
              <a:rPr lang="el-GR" i="1" dirty="0"/>
              <a:t> </a:t>
            </a:r>
            <a:r>
              <a:rPr lang="el-GR" i="1" dirty="0" err="1"/>
              <a:t>δὲ</a:t>
            </a:r>
            <a:r>
              <a:rPr lang="el-GR" i="1" dirty="0"/>
              <a:t> </a:t>
            </a:r>
            <a:r>
              <a:rPr lang="el-GR" i="1" dirty="0" err="1"/>
              <a:t>ἤκουσεν</a:t>
            </a:r>
            <a:r>
              <a:rPr lang="el-GR" i="1" dirty="0"/>
              <a:t> </a:t>
            </a:r>
            <a:r>
              <a:rPr lang="el-GR" i="1" dirty="0" err="1"/>
              <a:t>ἐν</a:t>
            </a:r>
            <a:r>
              <a:rPr lang="el-GR" i="1" dirty="0"/>
              <a:t> </a:t>
            </a:r>
            <a:r>
              <a:rPr lang="el-GR" i="1" dirty="0" err="1"/>
              <a:t>Ἐκκλησίᾳ</a:t>
            </a:r>
            <a:r>
              <a:rPr lang="el-GR" i="1" dirty="0"/>
              <a:t>… </a:t>
            </a:r>
            <a:r>
              <a:rPr lang="el-GR" i="1" dirty="0" err="1"/>
              <a:t>ὅτι</a:t>
            </a:r>
            <a:r>
              <a:rPr lang="el-GR" i="1" dirty="0"/>
              <a:t> </a:t>
            </a:r>
            <a:r>
              <a:rPr lang="el-GR" b="1" i="1" dirty="0"/>
              <a:t>θέσει και </a:t>
            </a:r>
            <a:r>
              <a:rPr lang="el-GR" b="1" i="1" dirty="0" err="1"/>
              <a:t>οὐ</a:t>
            </a:r>
            <a:r>
              <a:rPr lang="el-GR" b="1" i="1" dirty="0"/>
              <a:t> φύσει </a:t>
            </a:r>
            <a:r>
              <a:rPr lang="el-GR" b="1" i="1" dirty="0" err="1"/>
              <a:t>σῶμα</a:t>
            </a:r>
            <a:r>
              <a:rPr lang="el-GR" b="1" i="1" dirty="0"/>
              <a:t> </a:t>
            </a:r>
            <a:r>
              <a:rPr lang="el-GR" b="1" i="1" dirty="0" err="1"/>
              <a:t>πεφόρηκεν</a:t>
            </a:r>
            <a:r>
              <a:rPr lang="el-GR" b="1" i="1" dirty="0"/>
              <a:t> ὁ Κύριος</a:t>
            </a:r>
            <a:r>
              <a:rPr lang="el-GR" i="1" dirty="0"/>
              <a:t>; Ἤ τις </a:t>
            </a:r>
            <a:r>
              <a:rPr lang="el-GR" i="1" dirty="0" err="1"/>
              <a:t>τοσοῦτον</a:t>
            </a:r>
            <a:r>
              <a:rPr lang="el-GR" i="1" dirty="0"/>
              <a:t> </a:t>
            </a:r>
            <a:r>
              <a:rPr lang="el-GR" i="1" dirty="0" err="1"/>
              <a:t>ἠσέβησεν</a:t>
            </a:r>
            <a:r>
              <a:rPr lang="el-GR" i="1" dirty="0"/>
              <a:t>, </a:t>
            </a:r>
            <a:r>
              <a:rPr lang="el-GR" i="1" dirty="0" err="1"/>
              <a:t>ὥστε</a:t>
            </a:r>
            <a:r>
              <a:rPr lang="el-GR" i="1" dirty="0"/>
              <a:t> </a:t>
            </a:r>
            <a:r>
              <a:rPr lang="el-GR" i="1" dirty="0" err="1"/>
              <a:t>εἰπεῖν</a:t>
            </a:r>
            <a:r>
              <a:rPr lang="el-GR" i="1" dirty="0"/>
              <a:t> </a:t>
            </a:r>
            <a:r>
              <a:rPr lang="el-GR" i="1" dirty="0" err="1"/>
              <a:t>ἅμα</a:t>
            </a:r>
            <a:r>
              <a:rPr lang="el-GR" i="1" dirty="0"/>
              <a:t> </a:t>
            </a:r>
            <a:r>
              <a:rPr lang="el-GR" i="1" dirty="0" err="1"/>
              <a:t>καὶ</a:t>
            </a:r>
            <a:r>
              <a:rPr lang="el-GR" i="1" dirty="0"/>
              <a:t> </a:t>
            </a:r>
            <a:r>
              <a:rPr lang="el-GR" i="1" dirty="0" err="1"/>
              <a:t>φρονεῖν</a:t>
            </a:r>
            <a:r>
              <a:rPr lang="el-GR" i="1" dirty="0"/>
              <a:t>, </a:t>
            </a:r>
            <a:r>
              <a:rPr lang="el-GR" i="1" dirty="0" err="1"/>
              <a:t>ὅτι</a:t>
            </a:r>
            <a:r>
              <a:rPr lang="el-GR" i="1" dirty="0"/>
              <a:t> ἡ Θεότης </a:t>
            </a:r>
            <a:r>
              <a:rPr lang="el-GR" i="1" dirty="0" err="1"/>
              <a:t>αὐτὴ</a:t>
            </a:r>
            <a:r>
              <a:rPr lang="el-GR" i="1" dirty="0"/>
              <a:t> ἡ </a:t>
            </a:r>
            <a:r>
              <a:rPr lang="el-GR" i="1" dirty="0" err="1"/>
              <a:t>ὁμοούσιος</a:t>
            </a:r>
            <a:r>
              <a:rPr lang="el-GR" i="1" dirty="0"/>
              <a:t> </a:t>
            </a:r>
            <a:r>
              <a:rPr lang="el-GR" i="1" dirty="0" err="1"/>
              <a:t>τῷ</a:t>
            </a:r>
            <a:r>
              <a:rPr lang="el-GR" i="1" dirty="0"/>
              <a:t> Πατρί, </a:t>
            </a:r>
            <a:r>
              <a:rPr lang="el-GR" i="1" dirty="0" err="1"/>
              <a:t>περιετμήθη</a:t>
            </a:r>
            <a:r>
              <a:rPr lang="el-GR" i="1" dirty="0"/>
              <a:t> </a:t>
            </a:r>
            <a:r>
              <a:rPr lang="el-GR" i="1" dirty="0" err="1"/>
              <a:t>καὶ</a:t>
            </a:r>
            <a:r>
              <a:rPr lang="el-GR" i="1" dirty="0"/>
              <a:t> </a:t>
            </a:r>
            <a:r>
              <a:rPr lang="el-GR" i="1" dirty="0" err="1"/>
              <a:t>ἀτελὴς</a:t>
            </a:r>
            <a:r>
              <a:rPr lang="el-GR" i="1" dirty="0"/>
              <a:t> </a:t>
            </a:r>
            <a:r>
              <a:rPr lang="el-GR" i="1" dirty="0" err="1"/>
              <a:t>ἐκ</a:t>
            </a:r>
            <a:r>
              <a:rPr lang="el-GR" i="1" dirty="0"/>
              <a:t> τελείου </a:t>
            </a:r>
            <a:r>
              <a:rPr lang="el-GR" i="1" dirty="0" err="1"/>
              <a:t>γέγονε</a:t>
            </a:r>
            <a:r>
              <a:rPr lang="el-GR" i="1" dirty="0"/>
              <a:t>… </a:t>
            </a:r>
            <a:r>
              <a:rPr lang="el-GR" b="1" i="1" dirty="0"/>
              <a:t>τις </a:t>
            </a:r>
            <a:r>
              <a:rPr lang="el-GR" b="1" i="1" dirty="0" err="1"/>
              <a:t>δὲ</a:t>
            </a:r>
            <a:r>
              <a:rPr lang="el-GR" b="1" i="1" dirty="0"/>
              <a:t> </a:t>
            </a:r>
            <a:r>
              <a:rPr lang="el-GR" b="1" i="1" dirty="0" err="1"/>
              <a:t>ἀκούων</a:t>
            </a:r>
            <a:r>
              <a:rPr lang="el-GR" b="1" i="1" dirty="0"/>
              <a:t> </a:t>
            </a:r>
            <a:r>
              <a:rPr lang="el-GR" b="1" i="1" dirty="0" err="1"/>
              <a:t>ὅτι</a:t>
            </a:r>
            <a:r>
              <a:rPr lang="el-GR" b="1" i="1" dirty="0"/>
              <a:t> </a:t>
            </a:r>
            <a:r>
              <a:rPr lang="el-GR" b="1" i="1" dirty="0" err="1"/>
              <a:t>οὐκ</a:t>
            </a:r>
            <a:r>
              <a:rPr lang="el-GR" b="1" i="1" dirty="0"/>
              <a:t> </a:t>
            </a:r>
            <a:r>
              <a:rPr lang="el-GR" b="1" i="1" dirty="0" err="1"/>
              <a:t>ἐκ</a:t>
            </a:r>
            <a:r>
              <a:rPr lang="el-GR" b="1" i="1" dirty="0"/>
              <a:t> Μαρίας, </a:t>
            </a:r>
            <a:r>
              <a:rPr lang="el-GR" b="1" i="1" dirty="0" err="1"/>
              <a:t>ἀλλὰ</a:t>
            </a:r>
            <a:r>
              <a:rPr lang="el-GR" b="1" i="1" dirty="0"/>
              <a:t> </a:t>
            </a:r>
            <a:r>
              <a:rPr lang="el-GR" b="1" i="1" dirty="0" err="1"/>
              <a:t>ἐκ</a:t>
            </a:r>
            <a:r>
              <a:rPr lang="el-GR" b="1" i="1" dirty="0"/>
              <a:t> </a:t>
            </a:r>
            <a:r>
              <a:rPr lang="el-GR" b="1" i="1" dirty="0" err="1"/>
              <a:t>τῆς</a:t>
            </a:r>
            <a:r>
              <a:rPr lang="el-GR" b="1" i="1" dirty="0"/>
              <a:t> </a:t>
            </a:r>
            <a:r>
              <a:rPr lang="el-GR" b="1" i="1" dirty="0" err="1"/>
              <a:t>ἑαυτοῦ</a:t>
            </a:r>
            <a:r>
              <a:rPr lang="el-GR" b="1" i="1" dirty="0"/>
              <a:t> </a:t>
            </a:r>
            <a:r>
              <a:rPr lang="el-GR" b="1" i="1" dirty="0" err="1"/>
              <a:t>οὐσίας</a:t>
            </a:r>
            <a:r>
              <a:rPr lang="el-GR" b="1" i="1" dirty="0"/>
              <a:t>, </a:t>
            </a:r>
            <a:r>
              <a:rPr lang="el-GR" b="1" i="1" dirty="0" err="1"/>
              <a:t>μετεποίησεν</a:t>
            </a:r>
            <a:r>
              <a:rPr lang="el-GR" b="1" i="1" dirty="0"/>
              <a:t> </a:t>
            </a:r>
            <a:r>
              <a:rPr lang="el-GR" b="1" i="1" dirty="0" err="1"/>
              <a:t>ἑαυτῷ</a:t>
            </a:r>
            <a:r>
              <a:rPr lang="el-GR" b="1" i="1" dirty="0"/>
              <a:t> </a:t>
            </a:r>
            <a:r>
              <a:rPr lang="el-GR" b="1" i="1" dirty="0" err="1"/>
              <a:t>σῶμα</a:t>
            </a:r>
            <a:r>
              <a:rPr lang="el-GR" b="1" i="1" dirty="0"/>
              <a:t> </a:t>
            </a:r>
            <a:r>
              <a:rPr lang="el-GR" b="1" i="1" dirty="0" err="1"/>
              <a:t>παθητὸν</a:t>
            </a:r>
            <a:r>
              <a:rPr lang="el-GR" b="1" i="1" dirty="0"/>
              <a:t> ὁ Λόγος</a:t>
            </a:r>
            <a:r>
              <a:rPr lang="el-GR" i="1" dirty="0"/>
              <a:t>… </a:t>
            </a:r>
            <a:r>
              <a:rPr lang="el-GR" i="1" dirty="0" err="1"/>
              <a:t>πῶς</a:t>
            </a:r>
            <a:r>
              <a:rPr lang="el-GR" i="1" dirty="0"/>
              <a:t> </a:t>
            </a:r>
            <a:r>
              <a:rPr lang="el-GR" i="1" dirty="0" err="1"/>
              <a:t>δὲ</a:t>
            </a:r>
            <a:r>
              <a:rPr lang="el-GR" i="1" dirty="0"/>
              <a:t> </a:t>
            </a:r>
            <a:r>
              <a:rPr lang="el-GR" i="1" dirty="0" err="1"/>
              <a:t>ἀμφιβάλλειν</a:t>
            </a:r>
            <a:r>
              <a:rPr lang="el-GR" i="1" dirty="0"/>
              <a:t> </a:t>
            </a:r>
            <a:r>
              <a:rPr lang="el-GR" i="1" dirty="0" err="1"/>
              <a:t>ἐτόλμησαν</a:t>
            </a:r>
            <a:r>
              <a:rPr lang="el-GR" i="1" dirty="0"/>
              <a:t> </a:t>
            </a:r>
            <a:r>
              <a:rPr lang="el-GR" i="1" dirty="0" err="1"/>
              <a:t>οἱ</a:t>
            </a:r>
            <a:r>
              <a:rPr lang="el-GR" i="1" dirty="0"/>
              <a:t> λεγόμενοι </a:t>
            </a:r>
            <a:r>
              <a:rPr lang="el-GR" i="1" dirty="0" err="1"/>
              <a:t>Χριστιανοὶ</a:t>
            </a:r>
            <a:r>
              <a:rPr lang="el-GR" i="1" dirty="0"/>
              <a:t> </a:t>
            </a:r>
            <a:r>
              <a:rPr lang="el-GR" i="1" dirty="0" err="1"/>
              <a:t>εἰ</a:t>
            </a:r>
            <a:r>
              <a:rPr lang="el-GR" i="1" dirty="0"/>
              <a:t> ὁ </a:t>
            </a:r>
            <a:r>
              <a:rPr lang="el-GR" i="1" dirty="0" err="1"/>
              <a:t>ἐκ</a:t>
            </a:r>
            <a:r>
              <a:rPr lang="el-GR" i="1" dirty="0"/>
              <a:t> Μαρίας </a:t>
            </a:r>
            <a:r>
              <a:rPr lang="el-GR" i="1" dirty="0" err="1"/>
              <a:t>προελθὼν</a:t>
            </a:r>
            <a:r>
              <a:rPr lang="el-GR" i="1" dirty="0"/>
              <a:t> Κύριος </a:t>
            </a:r>
            <a:r>
              <a:rPr lang="el-GR" i="1" dirty="0" err="1"/>
              <a:t>Υἱός</a:t>
            </a:r>
            <a:r>
              <a:rPr lang="el-GR" i="1" dirty="0"/>
              <a:t> </a:t>
            </a:r>
            <a:r>
              <a:rPr lang="el-GR" i="1" dirty="0" err="1"/>
              <a:t>μέν</a:t>
            </a:r>
            <a:r>
              <a:rPr lang="el-GR" i="1" dirty="0"/>
              <a:t> </a:t>
            </a:r>
            <a:r>
              <a:rPr lang="el-GR" i="1" dirty="0" err="1"/>
              <a:t>τῇ</a:t>
            </a:r>
            <a:r>
              <a:rPr lang="el-GR" i="1" dirty="0"/>
              <a:t> </a:t>
            </a:r>
            <a:r>
              <a:rPr lang="el-GR" i="1" dirty="0" err="1"/>
              <a:t>οὐσίᾳ</a:t>
            </a:r>
            <a:r>
              <a:rPr lang="el-GR" i="1" dirty="0"/>
              <a:t> </a:t>
            </a:r>
            <a:r>
              <a:rPr lang="el-GR" i="1" dirty="0" err="1"/>
              <a:t>καὶ</a:t>
            </a:r>
            <a:r>
              <a:rPr lang="el-GR" i="1" dirty="0"/>
              <a:t> φύσει </a:t>
            </a:r>
            <a:r>
              <a:rPr lang="el-GR" i="1" dirty="0" err="1"/>
              <a:t>τοῦ</a:t>
            </a:r>
            <a:r>
              <a:rPr lang="el-GR" i="1" dirty="0"/>
              <a:t> </a:t>
            </a:r>
            <a:r>
              <a:rPr lang="el-GR" i="1" dirty="0" err="1"/>
              <a:t>Θεοῦ</a:t>
            </a:r>
            <a:r>
              <a:rPr lang="el-GR" i="1" dirty="0"/>
              <a:t> </a:t>
            </a:r>
            <a:r>
              <a:rPr lang="el-GR" i="1" dirty="0" err="1"/>
              <a:t>ἐστι</a:t>
            </a:r>
            <a:r>
              <a:rPr lang="el-GR" i="1" dirty="0"/>
              <a:t>, </a:t>
            </a:r>
            <a:r>
              <a:rPr lang="el-GR" i="1" dirty="0" err="1"/>
              <a:t>τὸ</a:t>
            </a:r>
            <a:r>
              <a:rPr lang="el-GR" i="1" dirty="0"/>
              <a:t> </a:t>
            </a:r>
            <a:r>
              <a:rPr lang="el-GR" i="1" dirty="0" err="1"/>
              <a:t>δὲ</a:t>
            </a:r>
            <a:r>
              <a:rPr lang="el-GR" i="1" dirty="0"/>
              <a:t> </a:t>
            </a:r>
            <a:r>
              <a:rPr lang="el-GR" i="1" dirty="0" err="1"/>
              <a:t>κατὰ</a:t>
            </a:r>
            <a:r>
              <a:rPr lang="el-GR" i="1" dirty="0"/>
              <a:t> σάρκα </a:t>
            </a:r>
            <a:r>
              <a:rPr lang="el-GR" i="1" dirty="0" err="1"/>
              <a:t>ἐκ</a:t>
            </a:r>
            <a:r>
              <a:rPr lang="el-GR" i="1" dirty="0"/>
              <a:t> σπέρματος </a:t>
            </a:r>
            <a:r>
              <a:rPr lang="el-GR" i="1" dirty="0" err="1"/>
              <a:t>ἐστί</a:t>
            </a:r>
            <a:r>
              <a:rPr lang="el-GR" i="1" dirty="0"/>
              <a:t> Δαβίδ, σαρκός </a:t>
            </a:r>
            <a:r>
              <a:rPr lang="el-GR" i="1" dirty="0" err="1"/>
              <a:t>δὲ</a:t>
            </a:r>
            <a:r>
              <a:rPr lang="el-GR" i="1" dirty="0"/>
              <a:t> </a:t>
            </a:r>
            <a:r>
              <a:rPr lang="el-GR" i="1" dirty="0" err="1"/>
              <a:t>τῆς</a:t>
            </a:r>
            <a:r>
              <a:rPr lang="el-GR" i="1" dirty="0"/>
              <a:t> </a:t>
            </a:r>
            <a:r>
              <a:rPr lang="el-GR" i="1" dirty="0" err="1"/>
              <a:t>ἁγίας</a:t>
            </a:r>
            <a:r>
              <a:rPr lang="el-GR" i="1" dirty="0"/>
              <a:t> Μαρίας</a:t>
            </a:r>
            <a:r>
              <a:rPr lang="el-GR" dirty="0"/>
              <a:t>;" </a:t>
            </a:r>
            <a:r>
              <a:rPr lang="en-US" dirty="0"/>
              <a:t>(</a:t>
            </a:r>
            <a:r>
              <a:rPr lang="el-GR" i="1" dirty="0" err="1"/>
              <a:t>Ἐπιστολαὶ</a:t>
            </a:r>
            <a:r>
              <a:rPr lang="el-GR" i="1" dirty="0"/>
              <a:t>, </a:t>
            </a:r>
            <a:r>
              <a:rPr lang="el-GR" i="1" dirty="0" err="1"/>
              <a:t>Πρὸς</a:t>
            </a:r>
            <a:r>
              <a:rPr lang="el-GR" i="1" dirty="0"/>
              <a:t> </a:t>
            </a:r>
            <a:r>
              <a:rPr lang="el-GR" i="1" dirty="0" err="1"/>
              <a:t>Ἐπίκτητον</a:t>
            </a:r>
            <a:r>
              <a:rPr lang="el-GR" i="1" dirty="0"/>
              <a:t> Κορίνθου </a:t>
            </a:r>
            <a:r>
              <a:rPr lang="el-GR" i="1" dirty="0" err="1"/>
              <a:t>κατὰ</a:t>
            </a:r>
            <a:r>
              <a:rPr lang="el-GR" i="1" dirty="0"/>
              <a:t> </a:t>
            </a:r>
            <a:r>
              <a:rPr lang="el-GR" i="1" dirty="0" err="1"/>
              <a:t>τῶν</a:t>
            </a:r>
            <a:r>
              <a:rPr lang="el-GR" i="1" dirty="0"/>
              <a:t> </a:t>
            </a:r>
            <a:r>
              <a:rPr lang="el-GR" i="1" dirty="0" err="1"/>
              <a:t>αἱρετικῶν</a:t>
            </a:r>
            <a:r>
              <a:rPr lang="el-GR" i="1" dirty="0"/>
              <a:t> </a:t>
            </a:r>
            <a:r>
              <a:rPr lang="el-GR" i="1" dirty="0" err="1"/>
              <a:t>ἐπιστολή</a:t>
            </a:r>
            <a:r>
              <a:rPr lang="el-GR" i="1" dirty="0"/>
              <a:t> </a:t>
            </a:r>
            <a:r>
              <a:rPr lang="el-GR" dirty="0"/>
              <a:t>2, ΒΕΠ 33, 152</a:t>
            </a:r>
            <a:r>
              <a:rPr lang="en-US" dirty="0"/>
              <a:t>)</a:t>
            </a:r>
            <a:r>
              <a:rPr lang="el-GR" dirty="0"/>
              <a:t>. </a:t>
            </a:r>
          </a:p>
        </p:txBody>
      </p:sp>
    </p:spTree>
    <p:extLst>
      <p:ext uri="{BB962C8B-B14F-4D97-AF65-F5344CB8AC3E}">
        <p14:creationId xmlns:p14="http://schemas.microsoft.com/office/powerpoint/2010/main" val="18192618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450760"/>
          </a:xfrm>
        </p:spPr>
        <p:txBody>
          <a:bodyPr>
            <a:normAutofit fontScale="90000"/>
          </a:bodyPr>
          <a:lstStyle/>
          <a:p>
            <a:pPr algn="ctr"/>
            <a:r>
              <a:rPr lang="el-GR" dirty="0"/>
              <a:t>ΥΠΟΣΤΑΤΙΚΗ ΕΝΩΣΗ ΤΩΝ ΔΥΟ ΦΥΣΕΩΝ</a:t>
            </a:r>
          </a:p>
        </p:txBody>
      </p:sp>
      <p:sp>
        <p:nvSpPr>
          <p:cNvPr id="3" name="Θέση περιεχομένου 2"/>
          <p:cNvSpPr>
            <a:spLocks noGrp="1"/>
          </p:cNvSpPr>
          <p:nvPr>
            <p:ph idx="1"/>
          </p:nvPr>
        </p:nvSpPr>
        <p:spPr>
          <a:xfrm>
            <a:off x="0" y="360608"/>
            <a:ext cx="12192000" cy="6497391"/>
          </a:xfrm>
        </p:spPr>
        <p:txBody>
          <a:bodyPr>
            <a:normAutofit/>
          </a:bodyPr>
          <a:lstStyle/>
          <a:p>
            <a:r>
              <a:rPr lang="el-GR" dirty="0"/>
              <a:t>Ο </a:t>
            </a:r>
            <a:r>
              <a:rPr lang="el-GR" b="1" dirty="0"/>
              <a:t>Μάξιμος ο Ομολογητής </a:t>
            </a:r>
            <a:r>
              <a:rPr lang="el-GR" dirty="0"/>
              <a:t>μιλώντας για την </a:t>
            </a:r>
            <a:r>
              <a:rPr lang="el-GR" dirty="0">
                <a:solidFill>
                  <a:srgbClr val="FF0000"/>
                </a:solidFill>
              </a:rPr>
              <a:t>υποστατική ένωση </a:t>
            </a:r>
            <a:r>
              <a:rPr lang="el-GR" dirty="0"/>
              <a:t>της ανθρώπινης και θείας φύσης στον Χριστό, θεωρεί ότι αυτή </a:t>
            </a:r>
            <a:r>
              <a:rPr lang="el-GR" dirty="0" err="1">
                <a:solidFill>
                  <a:srgbClr val="FF0000"/>
                </a:solidFill>
              </a:rPr>
              <a:t>προεπινοήθηκε</a:t>
            </a:r>
            <a:r>
              <a:rPr lang="el-GR" dirty="0">
                <a:solidFill>
                  <a:srgbClr val="FF0000"/>
                </a:solidFill>
              </a:rPr>
              <a:t> μεταξύ </a:t>
            </a:r>
            <a:r>
              <a:rPr lang="el-GR" dirty="0" err="1">
                <a:solidFill>
                  <a:srgbClr val="FF0000"/>
                </a:solidFill>
              </a:rPr>
              <a:t>Κτίστου</a:t>
            </a:r>
            <a:r>
              <a:rPr lang="el-GR" dirty="0">
                <a:solidFill>
                  <a:srgbClr val="FF0000"/>
                </a:solidFill>
              </a:rPr>
              <a:t> και κτίσης, </a:t>
            </a:r>
            <a:r>
              <a:rPr lang="el-GR" dirty="0" err="1">
                <a:solidFill>
                  <a:srgbClr val="FF0000"/>
                </a:solidFill>
              </a:rPr>
              <a:t>τελειώθηκε</a:t>
            </a:r>
            <a:r>
              <a:rPr lang="el-GR" dirty="0">
                <a:solidFill>
                  <a:srgbClr val="FF0000"/>
                </a:solidFill>
              </a:rPr>
              <a:t> όμως εν Χριστώ όταν φανερώθηκε στα έσχατα χρόνια</a:t>
            </a:r>
            <a:r>
              <a:rPr lang="el-GR" dirty="0"/>
              <a:t>: "</a:t>
            </a:r>
            <a:r>
              <a:rPr lang="el-GR" i="1" dirty="0" err="1"/>
              <a:t>Ἕνωσις</a:t>
            </a:r>
            <a:r>
              <a:rPr lang="el-GR" i="1" dirty="0"/>
              <a:t> </a:t>
            </a:r>
            <a:r>
              <a:rPr lang="el-GR" i="1" dirty="0" err="1"/>
              <a:t>γὰρ</a:t>
            </a:r>
            <a:r>
              <a:rPr lang="el-GR" i="1" dirty="0"/>
              <a:t> </a:t>
            </a:r>
            <a:r>
              <a:rPr lang="el-GR" i="1" dirty="0" err="1"/>
              <a:t>προϋπενοήθη</a:t>
            </a:r>
            <a:r>
              <a:rPr lang="el-GR" i="1" dirty="0"/>
              <a:t> </a:t>
            </a:r>
            <a:r>
              <a:rPr lang="el-GR" i="1" dirty="0" err="1"/>
              <a:t>τῶν</a:t>
            </a:r>
            <a:r>
              <a:rPr lang="el-GR" i="1" dirty="0"/>
              <a:t> </a:t>
            </a:r>
            <a:r>
              <a:rPr lang="el-GR" i="1" dirty="0" err="1"/>
              <a:t>αἰῶνων</a:t>
            </a:r>
            <a:r>
              <a:rPr lang="el-GR" i="1" dirty="0"/>
              <a:t>, </a:t>
            </a:r>
            <a:r>
              <a:rPr lang="el-GR" i="1" u="sng" dirty="0" err="1"/>
              <a:t>ὅρου</a:t>
            </a:r>
            <a:r>
              <a:rPr lang="el-GR" i="1" u="sng" dirty="0"/>
              <a:t> </a:t>
            </a:r>
            <a:r>
              <a:rPr lang="el-GR" i="1" u="sng" dirty="0" err="1"/>
              <a:t>καὶ</a:t>
            </a:r>
            <a:r>
              <a:rPr lang="el-GR" i="1" u="sng" dirty="0"/>
              <a:t> </a:t>
            </a:r>
            <a:r>
              <a:rPr lang="el-GR" i="1" u="sng" dirty="0" err="1"/>
              <a:t>ἀοριστίας</a:t>
            </a:r>
            <a:r>
              <a:rPr lang="el-GR" i="1" dirty="0"/>
              <a:t>, </a:t>
            </a:r>
            <a:r>
              <a:rPr lang="el-GR" i="1" dirty="0" err="1"/>
              <a:t>καὶ</a:t>
            </a:r>
            <a:r>
              <a:rPr lang="el-GR" i="1" dirty="0"/>
              <a:t> </a:t>
            </a:r>
            <a:r>
              <a:rPr lang="el-GR" i="1" u="sng" dirty="0"/>
              <a:t>μέτρου </a:t>
            </a:r>
            <a:r>
              <a:rPr lang="el-GR" i="1" u="sng" dirty="0" err="1"/>
              <a:t>καὶ</a:t>
            </a:r>
            <a:r>
              <a:rPr lang="el-GR" i="1" u="sng" dirty="0"/>
              <a:t> </a:t>
            </a:r>
            <a:r>
              <a:rPr lang="el-GR" i="1" u="sng" dirty="0" err="1"/>
              <a:t>ἀμετρίας</a:t>
            </a:r>
            <a:r>
              <a:rPr lang="el-GR" i="1" dirty="0"/>
              <a:t>, </a:t>
            </a:r>
            <a:r>
              <a:rPr lang="el-GR" i="1" dirty="0" err="1"/>
              <a:t>καὶ</a:t>
            </a:r>
            <a:r>
              <a:rPr lang="el-GR" i="1" dirty="0"/>
              <a:t> </a:t>
            </a:r>
            <a:r>
              <a:rPr lang="el-GR" i="1" u="sng" dirty="0"/>
              <a:t>πέρατος </a:t>
            </a:r>
            <a:r>
              <a:rPr lang="el-GR" i="1" u="sng" dirty="0" err="1"/>
              <a:t>καὶ</a:t>
            </a:r>
            <a:r>
              <a:rPr lang="el-GR" i="1" u="sng" dirty="0"/>
              <a:t> </a:t>
            </a:r>
            <a:r>
              <a:rPr lang="el-GR" i="1" u="sng" dirty="0" err="1"/>
              <a:t>ἀπειρίας</a:t>
            </a:r>
            <a:r>
              <a:rPr lang="el-GR" i="1" dirty="0"/>
              <a:t>, </a:t>
            </a:r>
            <a:r>
              <a:rPr lang="el-GR" i="1" dirty="0" err="1"/>
              <a:t>καὶ</a:t>
            </a:r>
            <a:r>
              <a:rPr lang="el-GR" i="1" dirty="0"/>
              <a:t> </a:t>
            </a:r>
            <a:r>
              <a:rPr lang="el-GR" b="1" i="1" dirty="0" err="1"/>
              <a:t>κτίστου</a:t>
            </a:r>
            <a:r>
              <a:rPr lang="el-GR" b="1" i="1" dirty="0"/>
              <a:t> και κτίσεως</a:t>
            </a:r>
            <a:r>
              <a:rPr lang="el-GR" i="1" dirty="0"/>
              <a:t>, </a:t>
            </a:r>
            <a:r>
              <a:rPr lang="el-GR" i="1" dirty="0" err="1"/>
              <a:t>καὶ</a:t>
            </a:r>
            <a:r>
              <a:rPr lang="el-GR" i="1" dirty="0"/>
              <a:t> </a:t>
            </a:r>
            <a:r>
              <a:rPr lang="el-GR" i="1" u="sng" dirty="0"/>
              <a:t>στάσεως και κινήσεως</a:t>
            </a:r>
            <a:r>
              <a:rPr lang="el-GR" i="1" dirty="0"/>
              <a:t>· </a:t>
            </a:r>
            <a:r>
              <a:rPr lang="el-GR" i="1" dirty="0" err="1"/>
              <a:t>ἥτις</a:t>
            </a:r>
            <a:r>
              <a:rPr lang="el-GR" i="1" dirty="0"/>
              <a:t> </a:t>
            </a:r>
            <a:r>
              <a:rPr lang="el-GR" i="1" dirty="0" err="1"/>
              <a:t>ἐν</a:t>
            </a:r>
            <a:r>
              <a:rPr lang="el-GR" i="1" dirty="0"/>
              <a:t> </a:t>
            </a:r>
            <a:r>
              <a:rPr lang="el-GR" i="1" dirty="0" err="1"/>
              <a:t>Χριστῷ</a:t>
            </a:r>
            <a:r>
              <a:rPr lang="el-GR" i="1" dirty="0"/>
              <a:t> </a:t>
            </a:r>
            <a:r>
              <a:rPr lang="el-GR" i="1" dirty="0" err="1"/>
              <a:t>ἐπ</a:t>
            </a:r>
            <a:r>
              <a:rPr lang="el-GR" i="1" dirty="0"/>
              <a:t>' </a:t>
            </a:r>
            <a:r>
              <a:rPr lang="el-GR" i="1" dirty="0" err="1"/>
              <a:t>ἐσχάτων</a:t>
            </a:r>
            <a:r>
              <a:rPr lang="el-GR" i="1" dirty="0"/>
              <a:t> </a:t>
            </a:r>
            <a:r>
              <a:rPr lang="el-GR" i="1" dirty="0" err="1"/>
              <a:t>τῶν</a:t>
            </a:r>
            <a:r>
              <a:rPr lang="el-GR" i="1" dirty="0"/>
              <a:t> χρόνων </a:t>
            </a:r>
            <a:r>
              <a:rPr lang="el-GR" i="1" dirty="0" err="1"/>
              <a:t>φανερωθέντι</a:t>
            </a:r>
            <a:r>
              <a:rPr lang="el-GR" i="1" dirty="0"/>
              <a:t> </a:t>
            </a:r>
            <a:r>
              <a:rPr lang="el-GR" i="1" dirty="0" err="1"/>
              <a:t>γέγονε</a:t>
            </a:r>
            <a:r>
              <a:rPr lang="el-GR" i="1" dirty="0"/>
              <a:t>· </a:t>
            </a:r>
            <a:r>
              <a:rPr lang="el-GR" i="1" dirty="0" err="1"/>
              <a:t>πλήρωσιν</a:t>
            </a:r>
            <a:r>
              <a:rPr lang="el-GR" i="1" dirty="0"/>
              <a:t> </a:t>
            </a:r>
            <a:r>
              <a:rPr lang="el-GR" i="1" dirty="0" err="1"/>
              <a:t>δοῦσα</a:t>
            </a:r>
            <a:r>
              <a:rPr lang="el-GR" i="1" dirty="0"/>
              <a:t> </a:t>
            </a:r>
            <a:r>
              <a:rPr lang="el-GR" i="1" dirty="0" err="1"/>
              <a:t>τῇ</a:t>
            </a:r>
            <a:r>
              <a:rPr lang="el-GR" i="1" dirty="0"/>
              <a:t> προγνώσει </a:t>
            </a:r>
            <a:r>
              <a:rPr lang="el-GR" i="1" dirty="0" err="1"/>
              <a:t>τοῦ</a:t>
            </a:r>
            <a:r>
              <a:rPr lang="el-GR" i="1" dirty="0"/>
              <a:t> </a:t>
            </a:r>
            <a:r>
              <a:rPr lang="el-GR" i="1" dirty="0" err="1"/>
              <a:t>Θεοῦ</a:t>
            </a:r>
            <a:r>
              <a:rPr lang="el-GR" i="1" dirty="0"/>
              <a:t> δι' </a:t>
            </a:r>
            <a:r>
              <a:rPr lang="el-GR" i="1" dirty="0" err="1"/>
              <a:t>ἑαυτῆς</a:t>
            </a:r>
            <a:r>
              <a:rPr lang="el-GR" i="1" dirty="0"/>
              <a:t>· </a:t>
            </a:r>
            <a:r>
              <a:rPr lang="el-GR" b="1" i="1" dirty="0" err="1"/>
              <a:t>ἵνα</a:t>
            </a:r>
            <a:r>
              <a:rPr lang="el-GR" b="1" i="1" dirty="0"/>
              <a:t> </a:t>
            </a:r>
            <a:r>
              <a:rPr lang="el-GR" b="1" i="1" dirty="0" err="1"/>
              <a:t>περὶ</a:t>
            </a:r>
            <a:r>
              <a:rPr lang="el-GR" b="1" i="1" dirty="0"/>
              <a:t> </a:t>
            </a:r>
            <a:r>
              <a:rPr lang="el-GR" b="1" i="1" dirty="0" err="1"/>
              <a:t>τὸ</a:t>
            </a:r>
            <a:r>
              <a:rPr lang="el-GR" b="1" i="1" dirty="0"/>
              <a:t> </a:t>
            </a:r>
            <a:r>
              <a:rPr lang="el-GR" b="1" i="1" dirty="0" err="1"/>
              <a:t>πάντη</a:t>
            </a:r>
            <a:r>
              <a:rPr lang="el-GR" b="1" i="1" dirty="0"/>
              <a:t> κατ' </a:t>
            </a:r>
            <a:r>
              <a:rPr lang="el-GR" b="1" i="1" dirty="0" err="1"/>
              <a:t>οὐσίαν</a:t>
            </a:r>
            <a:r>
              <a:rPr lang="el-GR" b="1" i="1" dirty="0"/>
              <a:t> </a:t>
            </a:r>
            <a:r>
              <a:rPr lang="el-GR" b="1" i="1" dirty="0" err="1"/>
              <a:t>ἀκίνητον</a:t>
            </a:r>
            <a:r>
              <a:rPr lang="el-GR" b="1" i="1" dirty="0"/>
              <a:t> </a:t>
            </a:r>
            <a:r>
              <a:rPr lang="el-GR" b="1" i="1" dirty="0" err="1"/>
              <a:t>στῇ</a:t>
            </a:r>
            <a:r>
              <a:rPr lang="el-GR" b="1" i="1" dirty="0"/>
              <a:t> </a:t>
            </a:r>
            <a:r>
              <a:rPr lang="el-GR" b="1" i="1" dirty="0" err="1"/>
              <a:t>τὰ</a:t>
            </a:r>
            <a:r>
              <a:rPr lang="el-GR" b="1" i="1" dirty="0"/>
              <a:t> </a:t>
            </a:r>
            <a:r>
              <a:rPr lang="el-GR" b="1" i="1" dirty="0" err="1"/>
              <a:t>κατὰ</a:t>
            </a:r>
            <a:r>
              <a:rPr lang="el-GR" b="1" i="1" dirty="0"/>
              <a:t> φύσιν κινούμενα</a:t>
            </a:r>
            <a:r>
              <a:rPr lang="el-GR" i="1" dirty="0"/>
              <a:t>, </a:t>
            </a:r>
            <a:r>
              <a:rPr lang="el-GR" i="1" dirty="0" err="1"/>
              <a:t>τῆς</a:t>
            </a:r>
            <a:r>
              <a:rPr lang="el-GR" i="1" dirty="0"/>
              <a:t> </a:t>
            </a:r>
            <a:r>
              <a:rPr lang="el-GR" i="1" dirty="0" err="1"/>
              <a:t>πρὸς</a:t>
            </a:r>
            <a:r>
              <a:rPr lang="el-GR" i="1" dirty="0"/>
              <a:t> τε </a:t>
            </a:r>
            <a:r>
              <a:rPr lang="el-GR" i="1" dirty="0" err="1"/>
              <a:t>αὐτὰ</a:t>
            </a:r>
            <a:r>
              <a:rPr lang="el-GR" i="1" dirty="0"/>
              <a:t> </a:t>
            </a:r>
            <a:r>
              <a:rPr lang="el-GR" i="1" dirty="0" err="1"/>
              <a:t>καὶ</a:t>
            </a:r>
            <a:r>
              <a:rPr lang="el-GR" i="1" dirty="0"/>
              <a:t> </a:t>
            </a:r>
            <a:r>
              <a:rPr lang="el-GR" i="1" dirty="0" err="1"/>
              <a:t>πρὸς</a:t>
            </a:r>
            <a:r>
              <a:rPr lang="el-GR" i="1" dirty="0"/>
              <a:t> </a:t>
            </a:r>
            <a:r>
              <a:rPr lang="el-GR" i="1" dirty="0" err="1"/>
              <a:t>ἄλληλα</a:t>
            </a:r>
            <a:r>
              <a:rPr lang="el-GR" i="1" dirty="0"/>
              <a:t> </a:t>
            </a:r>
            <a:r>
              <a:rPr lang="el-GR" i="1" dirty="0" err="1"/>
              <a:t>παντελῶς</a:t>
            </a:r>
            <a:r>
              <a:rPr lang="el-GR" i="1" dirty="0"/>
              <a:t> </a:t>
            </a:r>
            <a:r>
              <a:rPr lang="el-GR" i="1" dirty="0" err="1"/>
              <a:t>ἐκβεβηκότα</a:t>
            </a:r>
            <a:r>
              <a:rPr lang="el-GR" i="1" dirty="0"/>
              <a:t> κινήσεως, </a:t>
            </a:r>
            <a:r>
              <a:rPr lang="el-GR" b="1" i="1" dirty="0" err="1"/>
              <a:t>καὶ</a:t>
            </a:r>
            <a:r>
              <a:rPr lang="el-GR" b="1" i="1" dirty="0"/>
              <a:t> </a:t>
            </a:r>
            <a:r>
              <a:rPr lang="el-GR" b="1" i="1" dirty="0" err="1"/>
              <a:t>λάβῃ</a:t>
            </a:r>
            <a:r>
              <a:rPr lang="el-GR" b="1" i="1" dirty="0"/>
              <a:t> </a:t>
            </a:r>
            <a:r>
              <a:rPr lang="el-GR" b="1" i="1" dirty="0" err="1"/>
              <a:t>τῇ</a:t>
            </a:r>
            <a:r>
              <a:rPr lang="el-GR" b="1" i="1" dirty="0"/>
              <a:t> </a:t>
            </a:r>
            <a:r>
              <a:rPr lang="el-GR" b="1" i="1" dirty="0" err="1"/>
              <a:t>πείρᾳ</a:t>
            </a:r>
            <a:r>
              <a:rPr lang="el-GR" b="1" i="1" dirty="0"/>
              <a:t> </a:t>
            </a:r>
            <a:r>
              <a:rPr lang="el-GR" b="1" i="1" dirty="0" err="1"/>
              <a:t>τὴν</a:t>
            </a:r>
            <a:r>
              <a:rPr lang="el-GR" b="1" i="1" dirty="0"/>
              <a:t> </a:t>
            </a:r>
            <a:r>
              <a:rPr lang="el-GR" b="1" i="1" dirty="0" err="1"/>
              <a:t>κάτ</a:t>
            </a:r>
            <a:r>
              <a:rPr lang="el-GR" b="1" i="1" dirty="0"/>
              <a:t>' </a:t>
            </a:r>
            <a:r>
              <a:rPr lang="el-GR" b="1" i="1" dirty="0" err="1"/>
              <a:t>ἐνέργειαν</a:t>
            </a:r>
            <a:r>
              <a:rPr lang="el-GR" b="1" i="1" dirty="0"/>
              <a:t> </a:t>
            </a:r>
            <a:r>
              <a:rPr lang="el-GR" b="1" i="1" dirty="0" err="1"/>
              <a:t>γνῶσιν</a:t>
            </a:r>
            <a:r>
              <a:rPr lang="el-GR" b="1" i="1" dirty="0"/>
              <a:t> </a:t>
            </a:r>
            <a:r>
              <a:rPr lang="el-GR" b="1" i="1" dirty="0" err="1"/>
              <a:t>τοῦ</a:t>
            </a:r>
            <a:r>
              <a:rPr lang="el-GR" i="1" dirty="0"/>
              <a:t>, </a:t>
            </a:r>
            <a:r>
              <a:rPr lang="el-GR" i="1" dirty="0" err="1"/>
              <a:t>ἐν</a:t>
            </a:r>
            <a:r>
              <a:rPr lang="el-GR" i="1" dirty="0"/>
              <a:t> ᾧ </a:t>
            </a:r>
            <a:r>
              <a:rPr lang="el-GR" i="1" dirty="0" err="1"/>
              <a:t>στῆναι</a:t>
            </a:r>
            <a:r>
              <a:rPr lang="el-GR" i="1" dirty="0"/>
              <a:t> </a:t>
            </a:r>
            <a:r>
              <a:rPr lang="el-GR" i="1" dirty="0" err="1"/>
              <a:t>κατηξιώθησαν</a:t>
            </a:r>
            <a:r>
              <a:rPr lang="el-GR" i="1" dirty="0"/>
              <a:t>, </a:t>
            </a:r>
            <a:r>
              <a:rPr lang="el-GR" b="1" i="1" dirty="0" err="1"/>
              <a:t>ἀναλλοίωτον</a:t>
            </a:r>
            <a:r>
              <a:rPr lang="el-GR" b="1" i="1" dirty="0"/>
              <a:t> </a:t>
            </a:r>
            <a:r>
              <a:rPr lang="el-GR" b="1" i="1" dirty="0" err="1"/>
              <a:t>καὶ</a:t>
            </a:r>
            <a:r>
              <a:rPr lang="el-GR" b="1" i="1" dirty="0"/>
              <a:t> </a:t>
            </a:r>
            <a:r>
              <a:rPr lang="el-GR" b="1" i="1" dirty="0" err="1"/>
              <a:t>ὡσαύτως</a:t>
            </a:r>
            <a:r>
              <a:rPr lang="el-GR" b="1" i="1" dirty="0"/>
              <a:t> </a:t>
            </a:r>
            <a:r>
              <a:rPr lang="el-GR" b="1" i="1" dirty="0" err="1"/>
              <a:t>ἔχουσαν</a:t>
            </a:r>
            <a:r>
              <a:rPr lang="el-GR" b="1" i="1" dirty="0"/>
              <a:t>, </a:t>
            </a:r>
            <a:r>
              <a:rPr lang="el-GR" b="1" i="1" dirty="0" err="1"/>
              <a:t>τὴν</a:t>
            </a:r>
            <a:r>
              <a:rPr lang="el-GR" b="1" i="1" dirty="0"/>
              <a:t> </a:t>
            </a:r>
            <a:r>
              <a:rPr lang="el-GR" b="1" i="1" dirty="0" err="1"/>
              <a:t>τοῦ</a:t>
            </a:r>
            <a:r>
              <a:rPr lang="el-GR" b="1" i="1" dirty="0"/>
              <a:t> </a:t>
            </a:r>
            <a:r>
              <a:rPr lang="el-GR" b="1" i="1" dirty="0" err="1"/>
              <a:t>γνωσθέντος</a:t>
            </a:r>
            <a:r>
              <a:rPr lang="el-GR" b="1" i="1" dirty="0"/>
              <a:t> </a:t>
            </a:r>
            <a:r>
              <a:rPr lang="el-GR" b="1" i="1" dirty="0" err="1"/>
              <a:t>αὐτοῖς</a:t>
            </a:r>
            <a:r>
              <a:rPr lang="el-GR" b="1" i="1" dirty="0"/>
              <a:t> </a:t>
            </a:r>
            <a:r>
              <a:rPr lang="el-GR" b="1" i="1" dirty="0" err="1"/>
              <a:t>παρεχομένην</a:t>
            </a:r>
            <a:r>
              <a:rPr lang="el-GR" b="1" i="1" dirty="0"/>
              <a:t> </a:t>
            </a:r>
            <a:r>
              <a:rPr lang="el-GR" b="1" i="1" dirty="0" err="1"/>
              <a:t>ἀπόλαυσιν</a:t>
            </a:r>
            <a:r>
              <a:rPr lang="el-GR" dirty="0"/>
              <a:t>". (</a:t>
            </a:r>
            <a:r>
              <a:rPr lang="el-GR" i="1" dirty="0" err="1"/>
              <a:t>Πρὸς</a:t>
            </a:r>
            <a:r>
              <a:rPr lang="el-GR" i="1" dirty="0"/>
              <a:t> </a:t>
            </a:r>
            <a:r>
              <a:rPr lang="el-GR" i="1" dirty="0" err="1"/>
              <a:t>Θαλάσσιον</a:t>
            </a:r>
            <a:r>
              <a:rPr lang="el-GR" dirty="0"/>
              <a:t>, 60, </a:t>
            </a:r>
            <a:r>
              <a:rPr lang="en-US" dirty="0"/>
              <a:t>PG 90, 621BC).</a:t>
            </a:r>
          </a:p>
          <a:p>
            <a:r>
              <a:rPr lang="el-GR" dirty="0"/>
              <a:t>Η Εκκλησία συνέδεσε αναπόσπαστα τη Χριστολογία με τη γέννηση του Ιησού Χριστού από την Παρθένο Μαρία. Στην πίστη αυτή βασίστηκε ολόκληρη η χριστιανική διδασκαλία, η οποία αποτυπώνεται στα σύμβολα και τους όρους των Οικουμενικών Συνόδων. </a:t>
            </a:r>
          </a:p>
        </p:txBody>
      </p:sp>
    </p:spTree>
    <p:extLst>
      <p:ext uri="{BB962C8B-B14F-4D97-AF65-F5344CB8AC3E}">
        <p14:creationId xmlns:p14="http://schemas.microsoft.com/office/powerpoint/2010/main" val="4720289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82580"/>
          </a:xfrm>
        </p:spPr>
        <p:txBody>
          <a:bodyPr>
            <a:normAutofit fontScale="90000"/>
          </a:bodyPr>
          <a:lstStyle/>
          <a:p>
            <a:pPr algn="ctr"/>
            <a:r>
              <a:rPr lang="el-GR" dirty="0"/>
              <a:t>ΣΥΜΒΟΛΟ ΤΗΣ ΠΙΣΤΗΣ</a:t>
            </a:r>
          </a:p>
        </p:txBody>
      </p:sp>
      <p:sp>
        <p:nvSpPr>
          <p:cNvPr id="3" name="Θέση περιεχομένου 2"/>
          <p:cNvSpPr>
            <a:spLocks noGrp="1"/>
          </p:cNvSpPr>
          <p:nvPr>
            <p:ph idx="1"/>
          </p:nvPr>
        </p:nvSpPr>
        <p:spPr>
          <a:xfrm>
            <a:off x="0" y="476518"/>
            <a:ext cx="12192000" cy="6381482"/>
          </a:xfrm>
        </p:spPr>
        <p:txBody>
          <a:bodyPr>
            <a:normAutofit lnSpcReduction="10000"/>
          </a:bodyPr>
          <a:lstStyle/>
          <a:p>
            <a:r>
              <a:rPr lang="el-GR" dirty="0"/>
              <a:t>Στο Σύμβολο της πίστης η αναφορά "</a:t>
            </a:r>
            <a:r>
              <a:rPr lang="el-GR" b="1" i="1" dirty="0"/>
              <a:t>γεννηθέντα </a:t>
            </a:r>
            <a:r>
              <a:rPr lang="el-GR" b="1" i="1" dirty="0" err="1"/>
              <a:t>ἐκ</a:t>
            </a:r>
            <a:r>
              <a:rPr lang="el-GR" b="1" i="1" dirty="0"/>
              <a:t> Πνεύματος </a:t>
            </a:r>
            <a:r>
              <a:rPr lang="el-GR" b="1" i="1" dirty="0" err="1"/>
              <a:t>Ἁγίου</a:t>
            </a:r>
            <a:r>
              <a:rPr lang="el-GR" dirty="0"/>
              <a:t>" υπαινίσσεται τους </a:t>
            </a:r>
            <a:r>
              <a:rPr lang="el-GR" dirty="0" err="1"/>
              <a:t>Εβιωνίτες</a:t>
            </a:r>
            <a:r>
              <a:rPr lang="el-GR" dirty="0"/>
              <a:t> και αυτούς που ακολουθούσαν τον </a:t>
            </a:r>
            <a:r>
              <a:rPr lang="el-GR" dirty="0" err="1"/>
              <a:t>Κήρινθο</a:t>
            </a:r>
            <a:r>
              <a:rPr lang="el-GR" dirty="0"/>
              <a:t>, οι οποίοι αρνούνταν τη Θεότητα του Κυρίου, ενώ το "</a:t>
            </a:r>
            <a:r>
              <a:rPr lang="el-GR" b="1" i="1" dirty="0" err="1"/>
              <a:t>ἐκ</a:t>
            </a:r>
            <a:r>
              <a:rPr lang="el-GR" b="1" i="1" dirty="0"/>
              <a:t> Μαρίας </a:t>
            </a:r>
            <a:r>
              <a:rPr lang="el-GR" b="1" i="1" dirty="0" err="1"/>
              <a:t>τῆς</a:t>
            </a:r>
            <a:r>
              <a:rPr lang="el-GR" b="1" i="1" dirty="0"/>
              <a:t> Παρθένου</a:t>
            </a:r>
            <a:r>
              <a:rPr lang="el-GR" dirty="0"/>
              <a:t>" υπαινίσσεται τους </a:t>
            </a:r>
            <a:r>
              <a:rPr lang="el-GR" dirty="0" err="1"/>
              <a:t>Ουαλεντίνο</a:t>
            </a:r>
            <a:r>
              <a:rPr lang="el-GR" dirty="0"/>
              <a:t>, Απολλινάριο και </a:t>
            </a:r>
            <a:r>
              <a:rPr lang="el-GR" dirty="0" err="1"/>
              <a:t>Βασιλείδη</a:t>
            </a:r>
            <a:r>
              <a:rPr lang="el-GR" dirty="0"/>
              <a:t>, οι οποίοι αποδέχονταν πως ο Χριστός διαμέσου της Μαρίας ήρθε με ουράνιο σώμα. </a:t>
            </a:r>
          </a:p>
          <a:p>
            <a:r>
              <a:rPr lang="el-GR" dirty="0"/>
              <a:t>Φυσικά με τον τρόπο αυτό συμπεριλαμβάνεται κάθε αίρεση που δεν θα δέχονταν την πραγματικότητα της σάρκωσης του Λόγου από την Παρθένο Μαρία. Στους αιρετικούς συμπεριλαμβάνεται φυσικά και </a:t>
            </a:r>
            <a:r>
              <a:rPr lang="el-GR" b="1" dirty="0"/>
              <a:t>ο Φωτεινός, ο επίσκοπος </a:t>
            </a:r>
            <a:r>
              <a:rPr lang="el-GR" b="1" dirty="0" err="1"/>
              <a:t>Σιρμίου</a:t>
            </a:r>
            <a:r>
              <a:rPr lang="el-GR" dirty="0"/>
              <a:t>, ο οποίος για να συμβιβάσει την αιωνιότητα με τη χρονική γέννηση του Κυρίου, έκανε διαχωρισμό μεταξύ του Λόγου και Υιού του Θεού, δεχόμενος τον Λόγο ως αιώνια δύναμη ή νου του Θεού κατά τρόπο </a:t>
            </a:r>
            <a:r>
              <a:rPr lang="el-GR" dirty="0" err="1"/>
              <a:t>Σαβελλιανικό</a:t>
            </a:r>
            <a:r>
              <a:rPr lang="el-GR" dirty="0"/>
              <a:t>, ενώ τον Υιό τον καταλάβαινε με τρόπο </a:t>
            </a:r>
            <a:r>
              <a:rPr lang="el-GR" dirty="0" err="1"/>
              <a:t>Εβιωνιτικό</a:t>
            </a:r>
            <a:r>
              <a:rPr lang="el-GR" dirty="0"/>
              <a:t> ως άνθρωπο, ο οποίος γεννήθηκε από τη Μαρία και με τον οποίο αργότερα ενώθηκε ο Λόγος. Έτσι, η φράση "</a:t>
            </a:r>
            <a:r>
              <a:rPr lang="el-GR" b="1" i="1" dirty="0" err="1"/>
              <a:t>πρὸ</a:t>
            </a:r>
            <a:r>
              <a:rPr lang="el-GR" b="1" i="1" dirty="0"/>
              <a:t> πάντων </a:t>
            </a:r>
            <a:r>
              <a:rPr lang="el-GR" b="1" i="1" dirty="0" err="1"/>
              <a:t>τῶν</a:t>
            </a:r>
            <a:r>
              <a:rPr lang="el-GR" b="1" i="1" dirty="0"/>
              <a:t> </a:t>
            </a:r>
            <a:r>
              <a:rPr lang="el-GR" b="1" i="1" dirty="0" err="1"/>
              <a:t>αἰώνων</a:t>
            </a:r>
            <a:r>
              <a:rPr lang="el-GR" dirty="0"/>
              <a:t>" διατυπώθηκε κατά του Φωτεινού, όπως μας λέει και ο ιστορικός Σωκράτης. (</a:t>
            </a:r>
            <a:r>
              <a:rPr lang="el-GR" i="1" dirty="0" err="1"/>
              <a:t>Ἐκκλησιαστικὴ</a:t>
            </a:r>
            <a:r>
              <a:rPr lang="el-GR" i="1" dirty="0"/>
              <a:t> </a:t>
            </a:r>
            <a:r>
              <a:rPr lang="el-GR" i="1" dirty="0" err="1"/>
              <a:t>Ἱστορία</a:t>
            </a:r>
            <a:r>
              <a:rPr lang="el-GR" dirty="0"/>
              <a:t> 2,19, </a:t>
            </a:r>
            <a:r>
              <a:rPr lang="en-US" dirty="0"/>
              <a:t>PG67, 228C)</a:t>
            </a:r>
            <a:endParaRPr lang="el-GR" dirty="0"/>
          </a:p>
        </p:txBody>
      </p:sp>
    </p:spTree>
    <p:extLst>
      <p:ext uri="{BB962C8B-B14F-4D97-AF65-F5344CB8AC3E}">
        <p14:creationId xmlns:p14="http://schemas.microsoft.com/office/powerpoint/2010/main" val="14556677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592428"/>
          </a:xfrm>
        </p:spPr>
        <p:txBody>
          <a:bodyPr>
            <a:normAutofit fontScale="90000"/>
          </a:bodyPr>
          <a:lstStyle/>
          <a:p>
            <a:pPr algn="ctr"/>
            <a:r>
              <a:rPr lang="el-GR" dirty="0"/>
              <a:t>ΕΝΥΠΟΣΤΑΤΟΣ Η ΑΝΘΡΩΠΙΝΗ ΦΥΣΗ</a:t>
            </a:r>
          </a:p>
        </p:txBody>
      </p:sp>
      <p:sp>
        <p:nvSpPr>
          <p:cNvPr id="3" name="Θέση περιεχομένου 2"/>
          <p:cNvSpPr>
            <a:spLocks noGrp="1"/>
          </p:cNvSpPr>
          <p:nvPr>
            <p:ph idx="1"/>
          </p:nvPr>
        </p:nvSpPr>
        <p:spPr>
          <a:xfrm>
            <a:off x="0" y="592428"/>
            <a:ext cx="12192000" cy="6265571"/>
          </a:xfrm>
        </p:spPr>
        <p:txBody>
          <a:bodyPr>
            <a:normAutofit fontScale="92500" lnSpcReduction="20000"/>
          </a:bodyPr>
          <a:lstStyle/>
          <a:p>
            <a:r>
              <a:rPr lang="el-GR" dirty="0"/>
              <a:t>Κατά τον Ιωάννη τον Δαμασκηνό </a:t>
            </a:r>
            <a:r>
              <a:rPr lang="el-GR" b="1" dirty="0"/>
              <a:t>η ανθρώπινη φύση του Χριστού</a:t>
            </a:r>
            <a:r>
              <a:rPr lang="el-GR" dirty="0"/>
              <a:t>, την οποία ο Χριστός έλαβε από την Παρθένο, </a:t>
            </a:r>
            <a:r>
              <a:rPr lang="el-GR" b="1" dirty="0"/>
              <a:t>δεν είναι </a:t>
            </a:r>
            <a:r>
              <a:rPr lang="el-GR" b="1" u="sng" dirty="0"/>
              <a:t>ούτε ανυπόστατος ούτε αυθυπόστατος</a:t>
            </a:r>
            <a:r>
              <a:rPr lang="el-GR" b="1" dirty="0"/>
              <a:t> αλλά </a:t>
            </a:r>
            <a:r>
              <a:rPr lang="el-GR" b="1" dirty="0" err="1">
                <a:solidFill>
                  <a:srgbClr val="FF0000"/>
                </a:solidFill>
              </a:rPr>
              <a:t>ενυπόστατος</a:t>
            </a:r>
            <a:r>
              <a:rPr lang="el-GR" dirty="0"/>
              <a:t>. (</a:t>
            </a:r>
            <a:r>
              <a:rPr lang="el-GR" i="1" dirty="0"/>
              <a:t>Λόγος </a:t>
            </a:r>
            <a:r>
              <a:rPr lang="el-GR" i="1" dirty="0" err="1"/>
              <a:t>εἰς</a:t>
            </a:r>
            <a:r>
              <a:rPr lang="el-GR" i="1" dirty="0"/>
              <a:t> </a:t>
            </a:r>
            <a:r>
              <a:rPr lang="el-GR" i="1" dirty="0" err="1"/>
              <a:t>τὸ</a:t>
            </a:r>
            <a:r>
              <a:rPr lang="el-GR" i="1" dirty="0"/>
              <a:t> </a:t>
            </a:r>
            <a:r>
              <a:rPr lang="el-GR" i="1" dirty="0" err="1"/>
              <a:t>ἅγιον</a:t>
            </a:r>
            <a:r>
              <a:rPr lang="el-GR" i="1" dirty="0"/>
              <a:t> </a:t>
            </a:r>
            <a:r>
              <a:rPr lang="el-GR" i="1" dirty="0" err="1"/>
              <a:t>Σάββατον</a:t>
            </a:r>
            <a:r>
              <a:rPr lang="el-GR" dirty="0"/>
              <a:t>, </a:t>
            </a:r>
            <a:r>
              <a:rPr lang="en-US" dirty="0"/>
              <a:t>PG 96, 604D- 605A)</a:t>
            </a:r>
          </a:p>
          <a:p>
            <a:r>
              <a:rPr lang="el-GR" dirty="0"/>
              <a:t>Ο Ιωάννης ο Δαμασκηνός ερμηνεύσει τους όρους </a:t>
            </a:r>
            <a:r>
              <a:rPr lang="el-GR" u="sng" dirty="0"/>
              <a:t>"ανυπόστατο",</a:t>
            </a:r>
            <a:r>
              <a:rPr lang="el-GR" dirty="0"/>
              <a:t> </a:t>
            </a:r>
            <a:r>
              <a:rPr lang="el-GR" u="sng" dirty="0"/>
              <a:t>"</a:t>
            </a:r>
            <a:r>
              <a:rPr lang="el-GR" u="sng" dirty="0" err="1"/>
              <a:t>ἐνυπόστατο</a:t>
            </a:r>
            <a:r>
              <a:rPr lang="el-GR" u="sng" dirty="0"/>
              <a:t>" </a:t>
            </a:r>
            <a:r>
              <a:rPr lang="el-GR" dirty="0"/>
              <a:t>και </a:t>
            </a:r>
            <a:r>
              <a:rPr lang="el-GR" u="sng" dirty="0"/>
              <a:t>"</a:t>
            </a:r>
            <a:r>
              <a:rPr lang="el-GR" u="sng" dirty="0" err="1"/>
              <a:t>ὑπόστασις</a:t>
            </a:r>
            <a:r>
              <a:rPr lang="el-GR" u="sng" dirty="0"/>
              <a:t>". </a:t>
            </a:r>
            <a:r>
              <a:rPr lang="el-GR" b="1" dirty="0">
                <a:solidFill>
                  <a:schemeClr val="accent6"/>
                </a:solidFill>
              </a:rPr>
              <a:t>Ως "</a:t>
            </a:r>
            <a:r>
              <a:rPr lang="el-GR" b="1" dirty="0" err="1">
                <a:solidFill>
                  <a:schemeClr val="accent6"/>
                </a:solidFill>
              </a:rPr>
              <a:t>ἀνυπόστατο</a:t>
            </a:r>
            <a:r>
              <a:rPr lang="el-GR" b="1" dirty="0">
                <a:solidFill>
                  <a:schemeClr val="accent6"/>
                </a:solidFill>
              </a:rPr>
              <a:t>" </a:t>
            </a:r>
            <a:r>
              <a:rPr lang="el-GR" dirty="0"/>
              <a:t>θεωρεί "</a:t>
            </a:r>
            <a:r>
              <a:rPr lang="el-GR" dirty="0" err="1"/>
              <a:t>τὸ</a:t>
            </a:r>
            <a:r>
              <a:rPr lang="el-GR" dirty="0"/>
              <a:t> </a:t>
            </a:r>
            <a:r>
              <a:rPr lang="el-GR" dirty="0" err="1"/>
              <a:t>μὴ</a:t>
            </a:r>
            <a:r>
              <a:rPr lang="el-GR" dirty="0"/>
              <a:t> </a:t>
            </a:r>
            <a:r>
              <a:rPr lang="el-GR" dirty="0" err="1"/>
              <a:t>ἐν</a:t>
            </a:r>
            <a:r>
              <a:rPr lang="el-GR" dirty="0"/>
              <a:t> </a:t>
            </a:r>
            <a:r>
              <a:rPr lang="el-GR" dirty="0" err="1"/>
              <a:t>ἑαυτῷ</a:t>
            </a:r>
            <a:r>
              <a:rPr lang="el-GR" dirty="0"/>
              <a:t> </a:t>
            </a:r>
            <a:r>
              <a:rPr lang="el-GR" dirty="0" err="1"/>
              <a:t>ἔχων</a:t>
            </a:r>
            <a:r>
              <a:rPr lang="el-GR" dirty="0"/>
              <a:t> </a:t>
            </a:r>
            <a:r>
              <a:rPr lang="el-GR" dirty="0" err="1"/>
              <a:t>τὸ</a:t>
            </a:r>
            <a:r>
              <a:rPr lang="el-GR" dirty="0"/>
              <a:t> </a:t>
            </a:r>
            <a:r>
              <a:rPr lang="el-GR" dirty="0" err="1"/>
              <a:t>εἶναι</a:t>
            </a:r>
            <a:r>
              <a:rPr lang="el-GR" dirty="0"/>
              <a:t>, </a:t>
            </a:r>
            <a:r>
              <a:rPr lang="el-GR" dirty="0" err="1"/>
              <a:t>ἀλλ</a:t>
            </a:r>
            <a:r>
              <a:rPr lang="el-GR" dirty="0"/>
              <a:t>' </a:t>
            </a:r>
            <a:r>
              <a:rPr lang="el-GR" dirty="0" err="1"/>
              <a:t>ἐν</a:t>
            </a:r>
            <a:r>
              <a:rPr lang="el-GR" dirty="0"/>
              <a:t> </a:t>
            </a:r>
            <a:r>
              <a:rPr lang="el-GR" dirty="0" err="1"/>
              <a:t>ἑτέρῳ</a:t>
            </a:r>
            <a:r>
              <a:rPr lang="el-GR" dirty="0"/>
              <a:t> </a:t>
            </a:r>
            <a:r>
              <a:rPr lang="el-GR" dirty="0" err="1"/>
              <a:t>ἔχων</a:t>
            </a:r>
            <a:r>
              <a:rPr lang="el-GR" dirty="0"/>
              <a:t> </a:t>
            </a:r>
            <a:r>
              <a:rPr lang="el-GR" dirty="0" err="1"/>
              <a:t>τὴν</a:t>
            </a:r>
            <a:r>
              <a:rPr lang="el-GR" dirty="0"/>
              <a:t> </a:t>
            </a:r>
            <a:r>
              <a:rPr lang="el-GR" dirty="0" err="1"/>
              <a:t>ὕπαρξιν</a:t>
            </a:r>
            <a:r>
              <a:rPr lang="el-GR" dirty="0"/>
              <a:t> </a:t>
            </a:r>
            <a:r>
              <a:rPr lang="el-GR" dirty="0" err="1"/>
              <a:t>ἤγουν</a:t>
            </a:r>
            <a:r>
              <a:rPr lang="el-GR" dirty="0"/>
              <a:t> </a:t>
            </a:r>
            <a:r>
              <a:rPr lang="el-GR" b="1" dirty="0" err="1">
                <a:solidFill>
                  <a:schemeClr val="accent6"/>
                </a:solidFill>
              </a:rPr>
              <a:t>τὸ</a:t>
            </a:r>
            <a:r>
              <a:rPr lang="el-GR" b="1" dirty="0">
                <a:solidFill>
                  <a:schemeClr val="accent6"/>
                </a:solidFill>
              </a:rPr>
              <a:t> </a:t>
            </a:r>
            <a:r>
              <a:rPr lang="el-GR" b="1" dirty="0" err="1">
                <a:solidFill>
                  <a:schemeClr val="accent6"/>
                </a:solidFill>
              </a:rPr>
              <a:t>συμβεβηκός</a:t>
            </a:r>
            <a:r>
              <a:rPr lang="el-GR" b="1" dirty="0">
                <a:solidFill>
                  <a:schemeClr val="accent6"/>
                </a:solidFill>
              </a:rPr>
              <a:t>". </a:t>
            </a:r>
            <a:r>
              <a:rPr lang="el-GR" b="1" dirty="0">
                <a:solidFill>
                  <a:srgbClr val="FF9933"/>
                </a:solidFill>
              </a:rPr>
              <a:t>"</a:t>
            </a:r>
            <a:r>
              <a:rPr lang="el-GR" b="1" dirty="0" err="1">
                <a:solidFill>
                  <a:srgbClr val="FF9933"/>
                </a:solidFill>
              </a:rPr>
              <a:t>Ἐνυπόστατο</a:t>
            </a:r>
            <a:r>
              <a:rPr lang="el-GR" b="1" dirty="0">
                <a:solidFill>
                  <a:srgbClr val="FF9933"/>
                </a:solidFill>
              </a:rPr>
              <a:t>" </a:t>
            </a:r>
            <a:r>
              <a:rPr lang="el-GR" dirty="0"/>
              <a:t>καλεί "</a:t>
            </a:r>
            <a:r>
              <a:rPr lang="el-GR" dirty="0" err="1"/>
              <a:t>τὸ</a:t>
            </a:r>
            <a:r>
              <a:rPr lang="el-GR" dirty="0"/>
              <a:t> καθ' </a:t>
            </a:r>
            <a:r>
              <a:rPr lang="el-GR" dirty="0" err="1"/>
              <a:t>αὐτὸ</a:t>
            </a:r>
            <a:r>
              <a:rPr lang="el-GR" dirty="0"/>
              <a:t> </a:t>
            </a:r>
            <a:r>
              <a:rPr lang="el-GR" dirty="0" err="1"/>
              <a:t>μέν</a:t>
            </a:r>
            <a:r>
              <a:rPr lang="el-GR" dirty="0"/>
              <a:t> </a:t>
            </a:r>
            <a:r>
              <a:rPr lang="el-GR" dirty="0" err="1"/>
              <a:t>μή</a:t>
            </a:r>
            <a:r>
              <a:rPr lang="el-GR" dirty="0"/>
              <a:t> </a:t>
            </a:r>
            <a:r>
              <a:rPr lang="el-GR" dirty="0" err="1"/>
              <a:t>ὑφιστάμενον</a:t>
            </a:r>
            <a:r>
              <a:rPr lang="el-GR" dirty="0"/>
              <a:t>, </a:t>
            </a:r>
            <a:r>
              <a:rPr lang="el-GR" dirty="0" err="1"/>
              <a:t>ἀλλὰ</a:t>
            </a:r>
            <a:r>
              <a:rPr lang="el-GR" dirty="0"/>
              <a:t> </a:t>
            </a:r>
            <a:r>
              <a:rPr lang="el-GR" b="1" dirty="0" err="1">
                <a:solidFill>
                  <a:srgbClr val="FF9933"/>
                </a:solidFill>
              </a:rPr>
              <a:t>ἐν</a:t>
            </a:r>
            <a:r>
              <a:rPr lang="el-GR" b="1" dirty="0">
                <a:solidFill>
                  <a:srgbClr val="FF9933"/>
                </a:solidFill>
              </a:rPr>
              <a:t> </a:t>
            </a:r>
            <a:r>
              <a:rPr lang="el-GR" b="1" dirty="0" err="1">
                <a:solidFill>
                  <a:srgbClr val="FF9933"/>
                </a:solidFill>
              </a:rPr>
              <a:t>τοῖς</a:t>
            </a:r>
            <a:r>
              <a:rPr lang="el-GR" b="1" dirty="0">
                <a:solidFill>
                  <a:srgbClr val="FF9933"/>
                </a:solidFill>
              </a:rPr>
              <a:t> </a:t>
            </a:r>
            <a:r>
              <a:rPr lang="el-GR" b="1" dirty="0" err="1">
                <a:solidFill>
                  <a:srgbClr val="FF9933"/>
                </a:solidFill>
              </a:rPr>
              <a:t>ὑποστάσεσι</a:t>
            </a:r>
            <a:r>
              <a:rPr lang="el-GR" b="1" dirty="0">
                <a:solidFill>
                  <a:srgbClr val="FF9933"/>
                </a:solidFill>
              </a:rPr>
              <a:t> </a:t>
            </a:r>
            <a:r>
              <a:rPr lang="el-GR" b="1" dirty="0" err="1">
                <a:solidFill>
                  <a:srgbClr val="FF9933"/>
                </a:solidFill>
              </a:rPr>
              <a:t>θεωρούμενον</a:t>
            </a:r>
            <a:r>
              <a:rPr lang="el-GR" b="1" dirty="0">
                <a:solidFill>
                  <a:srgbClr val="FF9933"/>
                </a:solidFill>
              </a:rPr>
              <a:t>, </a:t>
            </a:r>
            <a:r>
              <a:rPr lang="el-GR" b="1" dirty="0" err="1">
                <a:solidFill>
                  <a:srgbClr val="FF9933"/>
                </a:solidFill>
              </a:rPr>
              <a:t>ὥσπερ</a:t>
            </a:r>
            <a:r>
              <a:rPr lang="el-GR" b="1" dirty="0">
                <a:solidFill>
                  <a:srgbClr val="FF9933"/>
                </a:solidFill>
              </a:rPr>
              <a:t> </a:t>
            </a:r>
            <a:r>
              <a:rPr lang="el-GR" b="1" dirty="0" err="1">
                <a:solidFill>
                  <a:srgbClr val="FF9933"/>
                </a:solidFill>
              </a:rPr>
              <a:t>τὸ</a:t>
            </a:r>
            <a:r>
              <a:rPr lang="el-GR" b="1" dirty="0">
                <a:solidFill>
                  <a:srgbClr val="FF9933"/>
                </a:solidFill>
              </a:rPr>
              <a:t> </a:t>
            </a:r>
            <a:r>
              <a:rPr lang="el-GR" b="1" u="sng" dirty="0" err="1">
                <a:solidFill>
                  <a:srgbClr val="FF9933"/>
                </a:solidFill>
              </a:rPr>
              <a:t>εἶδος</a:t>
            </a:r>
            <a:r>
              <a:rPr lang="el-GR" dirty="0">
                <a:solidFill>
                  <a:srgbClr val="FF9933"/>
                </a:solidFill>
              </a:rPr>
              <a:t>, </a:t>
            </a:r>
            <a:r>
              <a:rPr lang="el-GR" dirty="0" err="1"/>
              <a:t>ἤγουν</a:t>
            </a:r>
            <a:r>
              <a:rPr lang="el-GR" dirty="0"/>
              <a:t> ἡ φύσις </a:t>
            </a:r>
            <a:r>
              <a:rPr lang="el-GR" dirty="0" err="1"/>
              <a:t>τῶν</a:t>
            </a:r>
            <a:r>
              <a:rPr lang="el-GR" dirty="0"/>
              <a:t> </a:t>
            </a:r>
            <a:r>
              <a:rPr lang="el-GR" dirty="0" err="1"/>
              <a:t>ἀνθρώπων</a:t>
            </a:r>
            <a:r>
              <a:rPr lang="el-GR" dirty="0"/>
              <a:t> </a:t>
            </a:r>
            <a:r>
              <a:rPr lang="el-GR" dirty="0" err="1"/>
              <a:t>ἐν</a:t>
            </a:r>
            <a:r>
              <a:rPr lang="el-GR" dirty="0"/>
              <a:t> </a:t>
            </a:r>
            <a:r>
              <a:rPr lang="el-GR" dirty="0" err="1"/>
              <a:t>ἰδίᾳ</a:t>
            </a:r>
            <a:r>
              <a:rPr lang="el-GR" dirty="0"/>
              <a:t> </a:t>
            </a:r>
            <a:r>
              <a:rPr lang="el-GR" dirty="0" err="1"/>
              <a:t>ὑποστάσει</a:t>
            </a:r>
            <a:r>
              <a:rPr lang="el-GR" dirty="0"/>
              <a:t> </a:t>
            </a:r>
            <a:r>
              <a:rPr lang="el-GR" dirty="0" err="1"/>
              <a:t>οὐ</a:t>
            </a:r>
            <a:r>
              <a:rPr lang="el-GR" dirty="0"/>
              <a:t> </a:t>
            </a:r>
            <a:r>
              <a:rPr lang="el-GR" dirty="0" err="1"/>
              <a:t>θεωρεῖται</a:t>
            </a:r>
            <a:r>
              <a:rPr lang="el-GR" dirty="0"/>
              <a:t>". "</a:t>
            </a:r>
            <a:r>
              <a:rPr lang="el-GR" b="1" dirty="0" err="1">
                <a:solidFill>
                  <a:srgbClr val="00B0F0"/>
                </a:solidFill>
              </a:rPr>
              <a:t>Ὑπόστασις</a:t>
            </a:r>
            <a:r>
              <a:rPr lang="el-GR" b="1" dirty="0">
                <a:solidFill>
                  <a:srgbClr val="00B0F0"/>
                </a:solidFill>
              </a:rPr>
              <a:t> </a:t>
            </a:r>
            <a:r>
              <a:rPr lang="el-GR" b="1" dirty="0" err="1">
                <a:solidFill>
                  <a:srgbClr val="00B0F0"/>
                </a:solidFill>
              </a:rPr>
              <a:t>γὰρ</a:t>
            </a:r>
            <a:r>
              <a:rPr lang="el-GR" b="1" dirty="0">
                <a:solidFill>
                  <a:srgbClr val="00B0F0"/>
                </a:solidFill>
              </a:rPr>
              <a:t> κυρίως </a:t>
            </a:r>
            <a:r>
              <a:rPr lang="el-GR" b="1" dirty="0" err="1">
                <a:solidFill>
                  <a:srgbClr val="00B0F0"/>
                </a:solidFill>
              </a:rPr>
              <a:t>ἐστί</a:t>
            </a:r>
            <a:r>
              <a:rPr lang="el-GR" b="1" dirty="0">
                <a:solidFill>
                  <a:srgbClr val="00B0F0"/>
                </a:solidFill>
              </a:rPr>
              <a:t> </a:t>
            </a:r>
            <a:r>
              <a:rPr lang="el-GR" b="1" dirty="0" err="1">
                <a:solidFill>
                  <a:srgbClr val="00B0F0"/>
                </a:solidFill>
              </a:rPr>
              <a:t>τὸ</a:t>
            </a:r>
            <a:r>
              <a:rPr lang="el-GR" b="1" dirty="0">
                <a:solidFill>
                  <a:srgbClr val="00B0F0"/>
                </a:solidFill>
              </a:rPr>
              <a:t> καθ' </a:t>
            </a:r>
            <a:r>
              <a:rPr lang="el-GR" b="1" dirty="0" err="1">
                <a:solidFill>
                  <a:srgbClr val="00B0F0"/>
                </a:solidFill>
              </a:rPr>
              <a:t>ἑαυτό</a:t>
            </a:r>
            <a:r>
              <a:rPr lang="el-GR" b="1" dirty="0">
                <a:solidFill>
                  <a:srgbClr val="00B0F0"/>
                </a:solidFill>
              </a:rPr>
              <a:t> </a:t>
            </a:r>
            <a:r>
              <a:rPr lang="el-GR" b="1" dirty="0" err="1">
                <a:solidFill>
                  <a:srgbClr val="00B0F0"/>
                </a:solidFill>
              </a:rPr>
              <a:t>ὑφιστάμενον</a:t>
            </a:r>
            <a:r>
              <a:rPr lang="el-GR" dirty="0"/>
              <a:t>, </a:t>
            </a:r>
            <a:r>
              <a:rPr lang="el-GR" dirty="0" err="1"/>
              <a:t>ἔστι</a:t>
            </a:r>
            <a:r>
              <a:rPr lang="el-GR" dirty="0"/>
              <a:t> </a:t>
            </a:r>
            <a:r>
              <a:rPr lang="el-GR" dirty="0" err="1"/>
              <a:t>καὶ</a:t>
            </a:r>
            <a:r>
              <a:rPr lang="el-GR" dirty="0"/>
              <a:t> λέγεται... Λέγεται </a:t>
            </a:r>
            <a:r>
              <a:rPr lang="el-GR" dirty="0" err="1"/>
              <a:t>πάλιν</a:t>
            </a:r>
            <a:r>
              <a:rPr lang="el-GR" dirty="0"/>
              <a:t> </a:t>
            </a:r>
            <a:r>
              <a:rPr lang="el-GR" b="1" dirty="0" err="1">
                <a:solidFill>
                  <a:srgbClr val="FF0000"/>
                </a:solidFill>
              </a:rPr>
              <a:t>ἐνυπόστατον</a:t>
            </a:r>
            <a:r>
              <a:rPr lang="el-GR" b="1" dirty="0">
                <a:solidFill>
                  <a:srgbClr val="FF0000"/>
                </a:solidFill>
              </a:rPr>
              <a:t>, ἡ </a:t>
            </a:r>
            <a:r>
              <a:rPr lang="el-GR" b="1" dirty="0" err="1">
                <a:solidFill>
                  <a:srgbClr val="FF0000"/>
                </a:solidFill>
              </a:rPr>
              <a:t>ἀφ</a:t>
            </a:r>
            <a:r>
              <a:rPr lang="el-GR" b="1" dirty="0">
                <a:solidFill>
                  <a:srgbClr val="FF0000"/>
                </a:solidFill>
              </a:rPr>
              <a:t>' </a:t>
            </a:r>
            <a:r>
              <a:rPr lang="el-GR" b="1" dirty="0" err="1">
                <a:solidFill>
                  <a:srgbClr val="FF0000"/>
                </a:solidFill>
              </a:rPr>
              <a:t>ἑτέρας</a:t>
            </a:r>
            <a:r>
              <a:rPr lang="el-GR" b="1" dirty="0">
                <a:solidFill>
                  <a:srgbClr val="FF0000"/>
                </a:solidFill>
              </a:rPr>
              <a:t> </a:t>
            </a:r>
            <a:r>
              <a:rPr lang="el-GR" b="1" dirty="0" err="1">
                <a:solidFill>
                  <a:srgbClr val="FF0000"/>
                </a:solidFill>
              </a:rPr>
              <a:t>ὑποστάσεως</a:t>
            </a:r>
            <a:r>
              <a:rPr lang="el-GR" b="1" dirty="0">
                <a:solidFill>
                  <a:srgbClr val="FF0000"/>
                </a:solidFill>
              </a:rPr>
              <a:t> </a:t>
            </a:r>
            <a:r>
              <a:rPr lang="el-GR" b="1" dirty="0" err="1">
                <a:solidFill>
                  <a:srgbClr val="FF0000"/>
                </a:solidFill>
              </a:rPr>
              <a:t>προσληφθεῖσα</a:t>
            </a:r>
            <a:r>
              <a:rPr lang="el-GR" b="1" dirty="0">
                <a:solidFill>
                  <a:srgbClr val="FF0000"/>
                </a:solidFill>
              </a:rPr>
              <a:t> φύσις </a:t>
            </a:r>
            <a:r>
              <a:rPr lang="el-GR" b="1" dirty="0" err="1">
                <a:solidFill>
                  <a:srgbClr val="FF0000"/>
                </a:solidFill>
              </a:rPr>
              <a:t>καὶ</a:t>
            </a:r>
            <a:r>
              <a:rPr lang="el-GR" b="1" dirty="0">
                <a:solidFill>
                  <a:srgbClr val="FF0000"/>
                </a:solidFill>
              </a:rPr>
              <a:t> </a:t>
            </a:r>
            <a:r>
              <a:rPr lang="el-GR" b="1" dirty="0" err="1">
                <a:solidFill>
                  <a:srgbClr val="FF0000"/>
                </a:solidFill>
              </a:rPr>
              <a:t>ἐν</a:t>
            </a:r>
            <a:r>
              <a:rPr lang="el-GR" b="1" dirty="0">
                <a:solidFill>
                  <a:srgbClr val="FF0000"/>
                </a:solidFill>
              </a:rPr>
              <a:t> </a:t>
            </a:r>
            <a:r>
              <a:rPr lang="el-GR" b="1" dirty="0" err="1">
                <a:solidFill>
                  <a:srgbClr val="FF0000"/>
                </a:solidFill>
              </a:rPr>
              <a:t>αὐτῇ</a:t>
            </a:r>
            <a:r>
              <a:rPr lang="el-GR" b="1" dirty="0">
                <a:solidFill>
                  <a:srgbClr val="FF0000"/>
                </a:solidFill>
              </a:rPr>
              <a:t> </a:t>
            </a:r>
            <a:r>
              <a:rPr lang="el-GR" b="1" dirty="0" err="1">
                <a:solidFill>
                  <a:srgbClr val="FF0000"/>
                </a:solidFill>
              </a:rPr>
              <a:t>ἐσχηκυῖα</a:t>
            </a:r>
            <a:r>
              <a:rPr lang="el-GR" b="1" dirty="0">
                <a:solidFill>
                  <a:srgbClr val="FF0000"/>
                </a:solidFill>
              </a:rPr>
              <a:t> </a:t>
            </a:r>
            <a:r>
              <a:rPr lang="el-GR" b="1" dirty="0" err="1">
                <a:solidFill>
                  <a:srgbClr val="FF0000"/>
                </a:solidFill>
              </a:rPr>
              <a:t>τὴν</a:t>
            </a:r>
            <a:r>
              <a:rPr lang="el-GR" b="1" dirty="0">
                <a:solidFill>
                  <a:srgbClr val="FF0000"/>
                </a:solidFill>
              </a:rPr>
              <a:t> </a:t>
            </a:r>
            <a:r>
              <a:rPr lang="el-GR" b="1" dirty="0" err="1">
                <a:solidFill>
                  <a:srgbClr val="FF0000"/>
                </a:solidFill>
              </a:rPr>
              <a:t>ὕπαρξιν</a:t>
            </a:r>
            <a:r>
              <a:rPr lang="el-GR" dirty="0"/>
              <a:t>". (</a:t>
            </a:r>
            <a:r>
              <a:rPr lang="el-GR" i="1" dirty="0"/>
              <a:t>Διαλεκτικά</a:t>
            </a:r>
            <a:r>
              <a:rPr lang="el-GR" dirty="0"/>
              <a:t>, </a:t>
            </a:r>
            <a:r>
              <a:rPr lang="en-US" dirty="0"/>
              <a:t>PG 94, 616C-617A)</a:t>
            </a:r>
            <a:endParaRPr lang="el-GR" dirty="0"/>
          </a:p>
          <a:p>
            <a:r>
              <a:rPr lang="el-GR" dirty="0"/>
              <a:t>Ο όρος "</a:t>
            </a:r>
            <a:r>
              <a:rPr lang="el-GR" dirty="0" err="1"/>
              <a:t>ἐνυπόστατον</a:t>
            </a:r>
            <a:r>
              <a:rPr lang="el-GR" dirty="0"/>
              <a:t>" εισάγεται από τον Λεόντιο τον Βυζάντιο για να δηλώσει το είναι, το υπάρχον καθ' εαυτόν, αλλά εν </a:t>
            </a:r>
            <a:r>
              <a:rPr lang="el-GR" dirty="0" err="1"/>
              <a:t>υποστάσει</a:t>
            </a:r>
            <a:r>
              <a:rPr lang="el-GR" dirty="0"/>
              <a:t> όχι ως </a:t>
            </a:r>
            <a:r>
              <a:rPr lang="el-GR" dirty="0" err="1"/>
              <a:t>συμβεβηκός</a:t>
            </a:r>
            <a:r>
              <a:rPr lang="el-GR" dirty="0"/>
              <a:t> αλλά ως πραγματική ουσία. Με τη χρήση του όρου "</a:t>
            </a:r>
            <a:r>
              <a:rPr lang="el-GR" dirty="0" err="1"/>
              <a:t>ἐνυπόστατον</a:t>
            </a:r>
            <a:r>
              <a:rPr lang="el-GR" dirty="0"/>
              <a:t>" εκφράζεται με ακρίβεια η ύπαρξη της πλήρους ανθρώπινης φύσης του Ιησού στην υπόσταση του Θεού Λόγου, που είναι ενωμένη με τη θεία φύση Του. </a:t>
            </a:r>
          </a:p>
          <a:p>
            <a:r>
              <a:rPr lang="el-GR" dirty="0"/>
              <a:t>Λεόντιου Βυζάντιου, </a:t>
            </a:r>
            <a:r>
              <a:rPr lang="el-GR" i="1" dirty="0" err="1"/>
              <a:t>Κατὰ</a:t>
            </a:r>
            <a:r>
              <a:rPr lang="el-GR" i="1" dirty="0"/>
              <a:t> </a:t>
            </a:r>
            <a:r>
              <a:rPr lang="el-GR" i="1" dirty="0" err="1"/>
              <a:t>Νεστοριανῶν</a:t>
            </a:r>
            <a:r>
              <a:rPr lang="el-GR" i="1" dirty="0"/>
              <a:t> </a:t>
            </a:r>
            <a:r>
              <a:rPr lang="el-GR" i="1" dirty="0" err="1"/>
              <a:t>καὶ</a:t>
            </a:r>
            <a:r>
              <a:rPr lang="el-GR" i="1" dirty="0"/>
              <a:t> </a:t>
            </a:r>
            <a:r>
              <a:rPr lang="el-GR" i="1" dirty="0" err="1"/>
              <a:t>Εὐτυχιανῶν</a:t>
            </a:r>
            <a:r>
              <a:rPr lang="el-GR" dirty="0"/>
              <a:t>, 1, </a:t>
            </a:r>
            <a:r>
              <a:rPr lang="en-US" dirty="0"/>
              <a:t>PG86, 1277D</a:t>
            </a:r>
            <a:r>
              <a:rPr lang="el-GR" dirty="0"/>
              <a:t>: </a:t>
            </a:r>
            <a:r>
              <a:rPr lang="en-US" dirty="0"/>
              <a:t>" </a:t>
            </a:r>
            <a:r>
              <a:rPr lang="el-GR" i="1" dirty="0" err="1"/>
              <a:t>Τὸ</a:t>
            </a:r>
            <a:r>
              <a:rPr lang="el-GR" i="1" dirty="0"/>
              <a:t> </a:t>
            </a:r>
            <a:r>
              <a:rPr lang="el-GR" i="1" dirty="0" err="1"/>
              <a:t>ἐνυπόστατον</a:t>
            </a:r>
            <a:r>
              <a:rPr lang="el-GR" i="1" dirty="0"/>
              <a:t> </a:t>
            </a:r>
            <a:r>
              <a:rPr lang="el-GR" i="1" dirty="0" err="1"/>
              <a:t>τὴν</a:t>
            </a:r>
            <a:r>
              <a:rPr lang="el-GR" i="1" dirty="0"/>
              <a:t> </a:t>
            </a:r>
            <a:r>
              <a:rPr lang="el-GR" i="1" dirty="0" err="1"/>
              <a:t>οὐσίαν</a:t>
            </a:r>
            <a:r>
              <a:rPr lang="el-GR" i="1" dirty="0"/>
              <a:t>... </a:t>
            </a:r>
            <a:r>
              <a:rPr lang="el-GR" i="1" dirty="0" err="1"/>
              <a:t>τὸ</a:t>
            </a:r>
            <a:r>
              <a:rPr lang="el-GR" i="1" dirty="0"/>
              <a:t> </a:t>
            </a:r>
            <a:r>
              <a:rPr lang="el-GR" i="1" dirty="0" err="1"/>
              <a:t>μὴ</a:t>
            </a:r>
            <a:r>
              <a:rPr lang="el-GR" i="1" dirty="0"/>
              <a:t> </a:t>
            </a:r>
            <a:r>
              <a:rPr lang="el-GR" i="1" dirty="0" err="1"/>
              <a:t>εἶναι</a:t>
            </a:r>
            <a:r>
              <a:rPr lang="el-GR" i="1" dirty="0"/>
              <a:t> </a:t>
            </a:r>
            <a:r>
              <a:rPr lang="el-GR" i="1" dirty="0" err="1"/>
              <a:t>αὐτὸ</a:t>
            </a:r>
            <a:r>
              <a:rPr lang="el-GR" i="1" dirty="0"/>
              <a:t> </a:t>
            </a:r>
            <a:r>
              <a:rPr lang="el-GR" i="1" dirty="0" err="1"/>
              <a:t>συμβεβηκός</a:t>
            </a:r>
            <a:r>
              <a:rPr lang="el-GR" i="1" dirty="0"/>
              <a:t> </a:t>
            </a:r>
            <a:r>
              <a:rPr lang="el-GR" i="1" dirty="0" err="1"/>
              <a:t>δηλοῖ</a:t>
            </a:r>
            <a:r>
              <a:rPr lang="el-GR" dirty="0"/>
              <a:t>". </a:t>
            </a:r>
          </a:p>
        </p:txBody>
      </p:sp>
    </p:spTree>
    <p:extLst>
      <p:ext uri="{BB962C8B-B14F-4D97-AF65-F5344CB8AC3E}">
        <p14:creationId xmlns:p14="http://schemas.microsoft.com/office/powerpoint/2010/main" val="1131776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579549"/>
          </a:xfrm>
        </p:spPr>
        <p:txBody>
          <a:bodyPr>
            <a:normAutofit fontScale="90000"/>
          </a:bodyPr>
          <a:lstStyle/>
          <a:p>
            <a:pPr algn="ctr"/>
            <a:r>
              <a:rPr lang="el-GR" dirty="0"/>
              <a:t>ΥΠΟΣΤΑΤΙΚΗ ΕΝΩΣΗ</a:t>
            </a:r>
          </a:p>
        </p:txBody>
      </p:sp>
      <p:sp>
        <p:nvSpPr>
          <p:cNvPr id="3" name="Θέση περιεχομένου 2"/>
          <p:cNvSpPr>
            <a:spLocks noGrp="1"/>
          </p:cNvSpPr>
          <p:nvPr>
            <p:ph idx="1"/>
          </p:nvPr>
        </p:nvSpPr>
        <p:spPr>
          <a:xfrm>
            <a:off x="0" y="450762"/>
            <a:ext cx="12192000" cy="6407238"/>
          </a:xfrm>
        </p:spPr>
        <p:txBody>
          <a:bodyPr/>
          <a:lstStyle/>
          <a:p>
            <a:r>
              <a:rPr lang="el-GR" dirty="0"/>
              <a:t>Όπως ξεκαθαρίζει </a:t>
            </a:r>
            <a:r>
              <a:rPr lang="el-GR" b="1" dirty="0"/>
              <a:t>ο Ιωάννης Δαμασκηνός </a:t>
            </a:r>
            <a:r>
              <a:rPr lang="el-GR" dirty="0"/>
              <a:t>η σάρκα του Θεού Λόγου στη μήτρα της Παρθένου "</a:t>
            </a:r>
            <a:r>
              <a:rPr lang="el-GR" i="1" dirty="0" err="1"/>
              <a:t>τῇ</a:t>
            </a:r>
            <a:r>
              <a:rPr lang="el-GR" i="1" dirty="0"/>
              <a:t> </a:t>
            </a:r>
            <a:r>
              <a:rPr lang="el-GR" i="1" dirty="0" err="1"/>
              <a:t>καθ'ὑπόστασιν</a:t>
            </a:r>
            <a:r>
              <a:rPr lang="el-GR" i="1" dirty="0"/>
              <a:t> </a:t>
            </a:r>
            <a:r>
              <a:rPr lang="el-GR" i="1" dirty="0" err="1"/>
              <a:t>μεθέξει</a:t>
            </a:r>
            <a:r>
              <a:rPr lang="el-GR" i="1" dirty="0"/>
              <a:t> </a:t>
            </a:r>
            <a:r>
              <a:rPr lang="el-GR" i="1" dirty="0" err="1"/>
              <a:t>τῆς</a:t>
            </a:r>
            <a:r>
              <a:rPr lang="el-GR" i="1" dirty="0"/>
              <a:t> θείας φύσεως </a:t>
            </a:r>
            <a:r>
              <a:rPr lang="el-GR" i="1" dirty="0" err="1"/>
              <a:t>ἀτρέπτως</a:t>
            </a:r>
            <a:r>
              <a:rPr lang="el-GR" i="1" dirty="0"/>
              <a:t> ἤ Θεός </a:t>
            </a:r>
            <a:r>
              <a:rPr lang="el-GR" i="1" dirty="0" err="1"/>
              <a:t>ἐχρημάτισεν</a:t>
            </a:r>
            <a:r>
              <a:rPr lang="el-GR" i="1" dirty="0"/>
              <a:t>, </a:t>
            </a:r>
            <a:r>
              <a:rPr lang="el-GR" i="1" dirty="0" err="1"/>
              <a:t>οὐκ</a:t>
            </a:r>
            <a:r>
              <a:rPr lang="el-GR" i="1" dirty="0"/>
              <a:t> </a:t>
            </a:r>
            <a:r>
              <a:rPr lang="el-GR" i="1" dirty="0" err="1"/>
              <a:t>ἐνεργείᾳ</a:t>
            </a:r>
            <a:r>
              <a:rPr lang="el-GR" i="1" dirty="0"/>
              <a:t> </a:t>
            </a:r>
            <a:r>
              <a:rPr lang="el-GR" i="1" dirty="0" err="1"/>
              <a:t>χρισθεῖσα</a:t>
            </a:r>
            <a:r>
              <a:rPr lang="el-GR" i="1" dirty="0"/>
              <a:t> </a:t>
            </a:r>
            <a:r>
              <a:rPr lang="el-GR" i="1" dirty="0" err="1"/>
              <a:t>Θεοῦ</a:t>
            </a:r>
            <a:r>
              <a:rPr lang="el-GR" i="1" dirty="0"/>
              <a:t>, </a:t>
            </a:r>
            <a:r>
              <a:rPr lang="el-GR" i="1" dirty="0" err="1"/>
              <a:t>ὥσπερ</a:t>
            </a:r>
            <a:r>
              <a:rPr lang="el-GR" i="1" dirty="0"/>
              <a:t> </a:t>
            </a:r>
            <a:r>
              <a:rPr lang="el-GR" i="1" dirty="0" err="1"/>
              <a:t>τῶν</a:t>
            </a:r>
            <a:r>
              <a:rPr lang="el-GR" i="1" dirty="0"/>
              <a:t> </a:t>
            </a:r>
            <a:r>
              <a:rPr lang="el-GR" i="1" dirty="0" err="1"/>
              <a:t>προφητῶν</a:t>
            </a:r>
            <a:r>
              <a:rPr lang="el-GR" i="1" dirty="0"/>
              <a:t> </a:t>
            </a:r>
            <a:r>
              <a:rPr lang="el-GR" i="1" dirty="0" err="1"/>
              <a:t>ἕκαστος</a:t>
            </a:r>
            <a:r>
              <a:rPr lang="el-GR" i="1" dirty="0"/>
              <a:t>, </a:t>
            </a:r>
            <a:r>
              <a:rPr lang="el-GR" i="1" dirty="0" err="1"/>
              <a:t>παρουσίᾳ</a:t>
            </a:r>
            <a:r>
              <a:rPr lang="el-GR" i="1" dirty="0"/>
              <a:t> </a:t>
            </a:r>
            <a:r>
              <a:rPr lang="el-GR" i="1" dirty="0" err="1"/>
              <a:t>δὲ</a:t>
            </a:r>
            <a:r>
              <a:rPr lang="el-GR" i="1" dirty="0"/>
              <a:t> </a:t>
            </a:r>
            <a:r>
              <a:rPr lang="el-GR" i="1" dirty="0" err="1"/>
              <a:t>ὅλου</a:t>
            </a:r>
            <a:r>
              <a:rPr lang="el-GR" i="1" dirty="0"/>
              <a:t> </a:t>
            </a:r>
            <a:r>
              <a:rPr lang="el-GR" i="1" dirty="0" err="1"/>
              <a:t>τοῦ</a:t>
            </a:r>
            <a:r>
              <a:rPr lang="el-GR" i="1" dirty="0"/>
              <a:t> χρίοντος</a:t>
            </a:r>
            <a:r>
              <a:rPr lang="el-GR" dirty="0"/>
              <a:t>" (</a:t>
            </a:r>
            <a:r>
              <a:rPr lang="el-GR" i="1" dirty="0" err="1"/>
              <a:t>Περὶ</a:t>
            </a:r>
            <a:r>
              <a:rPr lang="el-GR" i="1" dirty="0"/>
              <a:t> </a:t>
            </a:r>
            <a:r>
              <a:rPr lang="el-GR" i="1" dirty="0" err="1"/>
              <a:t>εἰκόνων</a:t>
            </a:r>
            <a:r>
              <a:rPr lang="el-GR" dirty="0"/>
              <a:t>, 1, 19, </a:t>
            </a:r>
            <a:r>
              <a:rPr lang="en-US" dirty="0"/>
              <a:t>PG 94, 1249)</a:t>
            </a:r>
          </a:p>
          <a:p>
            <a:r>
              <a:rPr lang="el-GR" dirty="0"/>
              <a:t>Ο Υιός του Θεού είναι ο αυτουργός της ανθρώπινης πλάσης αλλά και ο αυτουργός της ανάπλασής του. Όπως παρατηρεί ο </a:t>
            </a:r>
            <a:r>
              <a:rPr lang="el-GR" b="1" dirty="0"/>
              <a:t>Σωφρόνιος Ιεροσολύμων </a:t>
            </a:r>
            <a:r>
              <a:rPr lang="el-GR" dirty="0"/>
              <a:t>"</a:t>
            </a:r>
            <a:r>
              <a:rPr lang="el-GR" b="1" i="1" dirty="0">
                <a:solidFill>
                  <a:srgbClr val="FF0000"/>
                </a:solidFill>
              </a:rPr>
              <a:t>Ὁ Μονογενής </a:t>
            </a:r>
            <a:r>
              <a:rPr lang="el-GR" b="1" i="1" dirty="0" err="1">
                <a:solidFill>
                  <a:srgbClr val="FF0000"/>
                </a:solidFill>
              </a:rPr>
              <a:t>Υἱός</a:t>
            </a:r>
            <a:r>
              <a:rPr lang="el-GR" i="1" dirty="0"/>
              <a:t>... </a:t>
            </a:r>
            <a:r>
              <a:rPr lang="el-GR" i="1" dirty="0" err="1"/>
              <a:t>οἶκτον</a:t>
            </a:r>
            <a:r>
              <a:rPr lang="el-GR" i="1" dirty="0"/>
              <a:t> λαβών </a:t>
            </a:r>
            <a:r>
              <a:rPr lang="el-GR" i="1" dirty="0" err="1"/>
              <a:t>καὶ</a:t>
            </a:r>
            <a:r>
              <a:rPr lang="el-GR" i="1" dirty="0"/>
              <a:t> </a:t>
            </a:r>
            <a:r>
              <a:rPr lang="el-GR" i="1" dirty="0" err="1"/>
              <a:t>φιλάνθρωπον</a:t>
            </a:r>
            <a:r>
              <a:rPr lang="el-GR" i="1" dirty="0"/>
              <a:t> </a:t>
            </a:r>
            <a:r>
              <a:rPr lang="el-GR" i="1" dirty="0" err="1"/>
              <a:t>ἔλεον</a:t>
            </a:r>
            <a:r>
              <a:rPr lang="el-GR" i="1" dirty="0"/>
              <a:t> </a:t>
            </a:r>
            <a:r>
              <a:rPr lang="el-GR" i="1" dirty="0" err="1"/>
              <a:t>τοῦ</a:t>
            </a:r>
            <a:r>
              <a:rPr lang="el-GR" i="1" dirty="0"/>
              <a:t> </a:t>
            </a:r>
            <a:r>
              <a:rPr lang="el-GR" i="1" dirty="0" err="1"/>
              <a:t>ἀνθρωπίνου</a:t>
            </a:r>
            <a:r>
              <a:rPr lang="el-GR" i="1" dirty="0"/>
              <a:t> </a:t>
            </a:r>
            <a:r>
              <a:rPr lang="el-GR" i="1" dirty="0" err="1"/>
              <a:t>ἡμῶν</a:t>
            </a:r>
            <a:r>
              <a:rPr lang="el-GR" i="1" dirty="0"/>
              <a:t> </a:t>
            </a:r>
            <a:r>
              <a:rPr lang="el-GR" i="1" dirty="0" err="1"/>
              <a:t>ὀλισθήματος</a:t>
            </a:r>
            <a:r>
              <a:rPr lang="el-GR" i="1" dirty="0"/>
              <a:t>, </a:t>
            </a:r>
            <a:r>
              <a:rPr lang="el-GR" i="1" dirty="0" err="1"/>
              <a:t>ἑκουσίῳ</a:t>
            </a:r>
            <a:r>
              <a:rPr lang="el-GR" i="1" dirty="0"/>
              <a:t> </a:t>
            </a:r>
            <a:r>
              <a:rPr lang="el-GR" i="1" dirty="0" err="1"/>
              <a:t>βουλήματι</a:t>
            </a:r>
            <a:r>
              <a:rPr lang="el-GR" i="1" dirty="0"/>
              <a:t> </a:t>
            </a:r>
            <a:r>
              <a:rPr lang="el-GR" i="1" dirty="0" err="1"/>
              <a:t>καὶ</a:t>
            </a:r>
            <a:r>
              <a:rPr lang="el-GR" i="1" dirty="0"/>
              <a:t> </a:t>
            </a:r>
            <a:r>
              <a:rPr lang="el-GR" i="1" dirty="0" err="1"/>
              <a:t>Θεοῦ</a:t>
            </a:r>
            <a:r>
              <a:rPr lang="el-GR" i="1" dirty="0"/>
              <a:t> </a:t>
            </a:r>
            <a:r>
              <a:rPr lang="el-GR" i="1" dirty="0" err="1"/>
              <a:t>βουλήσει</a:t>
            </a:r>
            <a:r>
              <a:rPr lang="el-GR" i="1" dirty="0"/>
              <a:t> </a:t>
            </a:r>
            <a:r>
              <a:rPr lang="el-GR" i="1" dirty="0" err="1"/>
              <a:t>τοῦ</a:t>
            </a:r>
            <a:r>
              <a:rPr lang="el-GR" i="1" dirty="0"/>
              <a:t> </a:t>
            </a:r>
            <a:r>
              <a:rPr lang="el-GR" i="1" dirty="0" err="1"/>
              <a:t>φύσαντος</a:t>
            </a:r>
            <a:r>
              <a:rPr lang="el-GR" i="1" dirty="0"/>
              <a:t> </a:t>
            </a:r>
            <a:r>
              <a:rPr lang="el-GR" i="1" dirty="0" err="1"/>
              <a:t>καὶ</a:t>
            </a:r>
            <a:r>
              <a:rPr lang="el-GR" i="1" dirty="0"/>
              <a:t> </a:t>
            </a:r>
            <a:r>
              <a:rPr lang="el-GR" i="1" dirty="0" err="1"/>
              <a:t>συνευδοκίᾳ</a:t>
            </a:r>
            <a:r>
              <a:rPr lang="el-GR" i="1" dirty="0"/>
              <a:t> </a:t>
            </a:r>
            <a:r>
              <a:rPr lang="el-GR" i="1" dirty="0" err="1"/>
              <a:t>θείᾳ</a:t>
            </a:r>
            <a:r>
              <a:rPr lang="el-GR" i="1" dirty="0"/>
              <a:t> </a:t>
            </a:r>
            <a:r>
              <a:rPr lang="el-GR" i="1" dirty="0" err="1"/>
              <a:t>τοῦ</a:t>
            </a:r>
            <a:r>
              <a:rPr lang="el-GR" i="1" dirty="0"/>
              <a:t> Πνεύματος, </a:t>
            </a:r>
            <a:r>
              <a:rPr lang="el-GR" b="1" i="1" dirty="0">
                <a:solidFill>
                  <a:srgbClr val="FF0000"/>
                </a:solidFill>
              </a:rPr>
              <a:t>κόλπων </a:t>
            </a:r>
            <a:r>
              <a:rPr lang="el-GR" b="1" i="1" dirty="0" err="1">
                <a:solidFill>
                  <a:srgbClr val="FF0000"/>
                </a:solidFill>
              </a:rPr>
              <a:t>μὴ</a:t>
            </a:r>
            <a:r>
              <a:rPr lang="el-GR" b="1" i="1" dirty="0">
                <a:solidFill>
                  <a:srgbClr val="FF0000"/>
                </a:solidFill>
              </a:rPr>
              <a:t> χωρισθείς </a:t>
            </a:r>
            <a:r>
              <a:rPr lang="el-GR" b="1" i="1" dirty="0" err="1">
                <a:solidFill>
                  <a:srgbClr val="FF0000"/>
                </a:solidFill>
              </a:rPr>
              <a:t>τοῦ</a:t>
            </a:r>
            <a:r>
              <a:rPr lang="el-GR" b="1" i="1" dirty="0">
                <a:solidFill>
                  <a:srgbClr val="FF0000"/>
                </a:solidFill>
              </a:rPr>
              <a:t> γεννήσαντος </a:t>
            </a:r>
            <a:r>
              <a:rPr lang="el-GR" b="1" i="1" dirty="0" err="1">
                <a:solidFill>
                  <a:srgbClr val="FF0000"/>
                </a:solidFill>
              </a:rPr>
              <a:t>πρὸς</a:t>
            </a:r>
            <a:r>
              <a:rPr lang="el-GR" b="1" i="1" dirty="0">
                <a:solidFill>
                  <a:srgbClr val="FF0000"/>
                </a:solidFill>
              </a:rPr>
              <a:t> </a:t>
            </a:r>
            <a:r>
              <a:rPr lang="el-GR" b="1" i="1" dirty="0" err="1">
                <a:solidFill>
                  <a:srgbClr val="FF0000"/>
                </a:solidFill>
              </a:rPr>
              <a:t>τοὺς</a:t>
            </a:r>
            <a:r>
              <a:rPr lang="el-GR" b="1" i="1" dirty="0">
                <a:solidFill>
                  <a:srgbClr val="FF0000"/>
                </a:solidFill>
              </a:rPr>
              <a:t> </a:t>
            </a:r>
            <a:r>
              <a:rPr lang="el-GR" b="1" i="1" dirty="0" err="1">
                <a:solidFill>
                  <a:srgbClr val="FF0000"/>
                </a:solidFill>
              </a:rPr>
              <a:t>ταπεινοὺς</a:t>
            </a:r>
            <a:r>
              <a:rPr lang="el-GR" b="1" i="1" dirty="0">
                <a:solidFill>
                  <a:srgbClr val="FF0000"/>
                </a:solidFill>
              </a:rPr>
              <a:t> </a:t>
            </a:r>
            <a:r>
              <a:rPr lang="el-GR" b="1" i="1" dirty="0" err="1">
                <a:solidFill>
                  <a:srgbClr val="FF0000"/>
                </a:solidFill>
              </a:rPr>
              <a:t>ἡμᾶς</a:t>
            </a:r>
            <a:r>
              <a:rPr lang="el-GR" b="1" i="1" dirty="0">
                <a:solidFill>
                  <a:srgbClr val="FF0000"/>
                </a:solidFill>
              </a:rPr>
              <a:t> </a:t>
            </a:r>
            <a:r>
              <a:rPr lang="el-GR" b="1" i="1" dirty="0" err="1">
                <a:solidFill>
                  <a:srgbClr val="FF0000"/>
                </a:solidFill>
              </a:rPr>
              <a:t>καταβέβηκεν</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μήτραν</a:t>
            </a:r>
            <a:r>
              <a:rPr lang="el-GR" b="1" i="1" dirty="0">
                <a:solidFill>
                  <a:srgbClr val="FF0000"/>
                </a:solidFill>
              </a:rPr>
              <a:t> </a:t>
            </a:r>
            <a:r>
              <a:rPr lang="el-GR" b="1" i="1" dirty="0" err="1">
                <a:solidFill>
                  <a:srgbClr val="FF0000"/>
                </a:solidFill>
              </a:rPr>
              <a:t>εἰσδύς</a:t>
            </a:r>
            <a:r>
              <a:rPr lang="el-GR" b="1" i="1" dirty="0">
                <a:solidFill>
                  <a:srgbClr val="FF0000"/>
                </a:solidFill>
              </a:rPr>
              <a:t> </a:t>
            </a:r>
            <a:r>
              <a:rPr lang="el-GR" b="1" i="1" dirty="0" err="1">
                <a:solidFill>
                  <a:srgbClr val="FF0000"/>
                </a:solidFill>
              </a:rPr>
              <a:t>ἀπειρόγαμον</a:t>
            </a:r>
            <a:r>
              <a:rPr lang="el-GR" i="1" dirty="0"/>
              <a:t>, παρθενίας </a:t>
            </a:r>
            <a:r>
              <a:rPr lang="el-GR" i="1" dirty="0" err="1"/>
              <a:t>ἀγλαϊζομένην</a:t>
            </a:r>
            <a:r>
              <a:rPr lang="el-GR" i="1" dirty="0"/>
              <a:t> </a:t>
            </a:r>
            <a:r>
              <a:rPr lang="el-GR" i="1" dirty="0" err="1"/>
              <a:t>ἁγνότητι</a:t>
            </a:r>
            <a:r>
              <a:rPr lang="el-GR" i="1" dirty="0"/>
              <a:t> Μαρίας </a:t>
            </a:r>
            <a:r>
              <a:rPr lang="el-GR" i="1" dirty="0" err="1"/>
              <a:t>τῆς</a:t>
            </a:r>
            <a:r>
              <a:rPr lang="el-GR" i="1" dirty="0"/>
              <a:t> </a:t>
            </a:r>
            <a:r>
              <a:rPr lang="el-GR" i="1" dirty="0" err="1"/>
              <a:t>ἁγίας</a:t>
            </a:r>
            <a:r>
              <a:rPr lang="el-GR" i="1" dirty="0"/>
              <a:t> </a:t>
            </a:r>
            <a:r>
              <a:rPr lang="el-GR" i="1" dirty="0" err="1"/>
              <a:t>καὶ</a:t>
            </a:r>
            <a:r>
              <a:rPr lang="el-GR" i="1" dirty="0"/>
              <a:t> </a:t>
            </a:r>
            <a:r>
              <a:rPr lang="el-GR" i="1" dirty="0" err="1"/>
              <a:t>φαιδρὰς</a:t>
            </a:r>
            <a:r>
              <a:rPr lang="el-GR" i="1" dirty="0"/>
              <a:t> </a:t>
            </a:r>
            <a:r>
              <a:rPr lang="el-GR" i="1" dirty="0" err="1"/>
              <a:t>καὶ</a:t>
            </a:r>
            <a:r>
              <a:rPr lang="el-GR" i="1" dirty="0"/>
              <a:t> </a:t>
            </a:r>
            <a:r>
              <a:rPr lang="el-GR" i="1" dirty="0" err="1"/>
              <a:t>θεόφρονος</a:t>
            </a:r>
            <a:r>
              <a:rPr lang="el-GR" i="1" dirty="0"/>
              <a:t> </a:t>
            </a:r>
            <a:r>
              <a:rPr lang="el-GR" i="1" dirty="0" err="1"/>
              <a:t>καὶ</a:t>
            </a:r>
            <a:r>
              <a:rPr lang="el-GR" i="1" dirty="0"/>
              <a:t> </a:t>
            </a:r>
            <a:r>
              <a:rPr lang="el-GR" i="1" dirty="0" err="1"/>
              <a:t>παντὸς</a:t>
            </a:r>
            <a:r>
              <a:rPr lang="el-GR" i="1" dirty="0"/>
              <a:t> </a:t>
            </a:r>
            <a:r>
              <a:rPr lang="el-GR" i="1" dirty="0" err="1"/>
              <a:t>ἐλευθέρας</a:t>
            </a:r>
            <a:r>
              <a:rPr lang="el-GR" i="1" dirty="0"/>
              <a:t> μολύσματος </a:t>
            </a:r>
            <a:r>
              <a:rPr lang="el-GR" i="1" dirty="0" err="1"/>
              <a:t>τοῦ</a:t>
            </a:r>
            <a:r>
              <a:rPr lang="el-GR" i="1" dirty="0"/>
              <a:t> τε </a:t>
            </a:r>
            <a:r>
              <a:rPr lang="el-GR" i="1" dirty="0" err="1"/>
              <a:t>κατὰ</a:t>
            </a:r>
            <a:r>
              <a:rPr lang="el-GR" i="1" dirty="0"/>
              <a:t> </a:t>
            </a:r>
            <a:r>
              <a:rPr lang="el-GR" i="1" dirty="0" err="1"/>
              <a:t>σῶμα</a:t>
            </a:r>
            <a:r>
              <a:rPr lang="el-GR" i="1" dirty="0"/>
              <a:t> </a:t>
            </a:r>
            <a:r>
              <a:rPr lang="el-GR" i="1" dirty="0" err="1"/>
              <a:t>καὶ</a:t>
            </a:r>
            <a:r>
              <a:rPr lang="el-GR" i="1" dirty="0"/>
              <a:t> </a:t>
            </a:r>
            <a:r>
              <a:rPr lang="el-GR" i="1" dirty="0" err="1"/>
              <a:t>ψυχὴν</a:t>
            </a:r>
            <a:r>
              <a:rPr lang="el-GR" i="1" dirty="0"/>
              <a:t> </a:t>
            </a:r>
            <a:r>
              <a:rPr lang="el-GR" i="1" dirty="0" err="1"/>
              <a:t>καὶ</a:t>
            </a:r>
            <a:r>
              <a:rPr lang="el-GR" i="1" dirty="0"/>
              <a:t> </a:t>
            </a:r>
            <a:r>
              <a:rPr lang="el-GR" i="1" dirty="0" err="1"/>
              <a:t>διάνοιαν</a:t>
            </a:r>
            <a:r>
              <a:rPr lang="el-GR" i="1" dirty="0"/>
              <a:t>, </a:t>
            </a:r>
            <a:r>
              <a:rPr lang="el-GR" b="1" i="1" dirty="0" err="1">
                <a:solidFill>
                  <a:srgbClr val="FF0000"/>
                </a:solidFill>
              </a:rPr>
              <a:t>σαρκοῦται</a:t>
            </a:r>
            <a:r>
              <a:rPr lang="el-GR" b="1" i="1" dirty="0">
                <a:solidFill>
                  <a:srgbClr val="FF0000"/>
                </a:solidFill>
              </a:rPr>
              <a:t> ὁ </a:t>
            </a:r>
            <a:r>
              <a:rPr lang="el-GR" b="1" i="1" dirty="0" err="1">
                <a:solidFill>
                  <a:srgbClr val="FF0000"/>
                </a:solidFill>
              </a:rPr>
              <a:t>ἄσαρκος</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μορφοῦται</a:t>
            </a:r>
            <a:r>
              <a:rPr lang="el-GR" b="1" i="1" dirty="0">
                <a:solidFill>
                  <a:srgbClr val="FF0000"/>
                </a:solidFill>
              </a:rPr>
              <a:t> </a:t>
            </a:r>
            <a:r>
              <a:rPr lang="el-GR" b="1" i="1" dirty="0" err="1">
                <a:solidFill>
                  <a:srgbClr val="FF0000"/>
                </a:solidFill>
              </a:rPr>
              <a:t>τὸ</a:t>
            </a:r>
            <a:r>
              <a:rPr lang="el-GR" b="1" i="1" dirty="0">
                <a:solidFill>
                  <a:srgbClr val="FF0000"/>
                </a:solidFill>
              </a:rPr>
              <a:t> </a:t>
            </a:r>
            <a:r>
              <a:rPr lang="el-GR" b="1" i="1" dirty="0" err="1">
                <a:solidFill>
                  <a:srgbClr val="FF0000"/>
                </a:solidFill>
              </a:rPr>
              <a:t>ἡμῶν</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ἄνθρωπον</a:t>
            </a:r>
            <a:r>
              <a:rPr lang="el-GR" b="1" i="1" dirty="0">
                <a:solidFill>
                  <a:srgbClr val="FF0000"/>
                </a:solidFill>
              </a:rPr>
              <a:t> </a:t>
            </a:r>
            <a:r>
              <a:rPr lang="el-GR" b="1" i="1" dirty="0" err="1">
                <a:solidFill>
                  <a:srgbClr val="FF0000"/>
                </a:solidFill>
              </a:rPr>
              <a:t>κάτ</a:t>
            </a:r>
            <a:r>
              <a:rPr lang="el-GR" b="1" i="1" dirty="0">
                <a:solidFill>
                  <a:srgbClr val="FF0000"/>
                </a:solidFill>
              </a:rPr>
              <a:t>' </a:t>
            </a:r>
            <a:r>
              <a:rPr lang="el-GR" b="1" i="1" dirty="0" err="1">
                <a:solidFill>
                  <a:srgbClr val="FF0000"/>
                </a:solidFill>
              </a:rPr>
              <a:t>ἀλήθειαν</a:t>
            </a:r>
            <a:r>
              <a:rPr lang="el-GR" b="1" i="1" dirty="0">
                <a:solidFill>
                  <a:srgbClr val="FF0000"/>
                </a:solidFill>
              </a:rPr>
              <a:t> γίνεται ὁ </a:t>
            </a:r>
            <a:r>
              <a:rPr lang="el-GR" b="1" i="1" dirty="0" err="1">
                <a:solidFill>
                  <a:srgbClr val="FF0000"/>
                </a:solidFill>
              </a:rPr>
              <a:t>ἀεὶ</a:t>
            </a:r>
            <a:r>
              <a:rPr lang="el-GR" b="1" i="1" dirty="0">
                <a:solidFill>
                  <a:srgbClr val="FF0000"/>
                </a:solidFill>
              </a:rPr>
              <a:t> </a:t>
            </a:r>
            <a:r>
              <a:rPr lang="el-GR" b="1" i="1" dirty="0" err="1">
                <a:solidFill>
                  <a:srgbClr val="FF0000"/>
                </a:solidFill>
              </a:rPr>
              <a:t>Θεὸς</a:t>
            </a:r>
            <a:r>
              <a:rPr lang="el-GR" b="1" i="1" dirty="0">
                <a:solidFill>
                  <a:srgbClr val="FF0000"/>
                </a:solidFill>
              </a:rPr>
              <a:t> γνωριζόμενος</a:t>
            </a:r>
            <a:r>
              <a:rPr lang="el-GR" dirty="0"/>
              <a:t>" (</a:t>
            </a:r>
            <a:r>
              <a:rPr lang="el-GR" i="1" dirty="0" err="1"/>
              <a:t>Ἐπιστολὴ</a:t>
            </a:r>
            <a:r>
              <a:rPr lang="el-GR" i="1" dirty="0"/>
              <a:t> </a:t>
            </a:r>
            <a:r>
              <a:rPr lang="el-GR" i="1" dirty="0" err="1"/>
              <a:t>Συνοδικὴ</a:t>
            </a:r>
            <a:r>
              <a:rPr lang="el-GR" i="1" dirty="0"/>
              <a:t> </a:t>
            </a:r>
            <a:r>
              <a:rPr lang="el-GR" i="1" dirty="0" err="1"/>
              <a:t>πρὸς</a:t>
            </a:r>
            <a:r>
              <a:rPr lang="el-GR" i="1" dirty="0"/>
              <a:t> </a:t>
            </a:r>
            <a:r>
              <a:rPr lang="el-GR" i="1" dirty="0" err="1"/>
              <a:t>Σέργιον</a:t>
            </a:r>
            <a:r>
              <a:rPr lang="el-GR" i="1" dirty="0"/>
              <a:t> Κωνσταντινουπόλεως</a:t>
            </a:r>
            <a:r>
              <a:rPr lang="el-GR" dirty="0"/>
              <a:t>, </a:t>
            </a:r>
            <a:r>
              <a:rPr lang="en-US" dirty="0"/>
              <a:t>PG 87³, 3160CD)</a:t>
            </a:r>
            <a:endParaRPr lang="el-GR" dirty="0"/>
          </a:p>
        </p:txBody>
      </p:sp>
    </p:spTree>
    <p:extLst>
      <p:ext uri="{BB962C8B-B14F-4D97-AF65-F5344CB8AC3E}">
        <p14:creationId xmlns:p14="http://schemas.microsoft.com/office/powerpoint/2010/main" val="377384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18186"/>
          </a:xfrm>
        </p:spPr>
        <p:txBody>
          <a:bodyPr>
            <a:normAutofit fontScale="90000"/>
          </a:bodyPr>
          <a:lstStyle/>
          <a:p>
            <a:pPr algn="ctr"/>
            <a:r>
              <a:rPr lang="el-GR" dirty="0"/>
              <a:t>ΠΡΑΓΜΑΤΙΚΟΤΗΤΑ ΤΗΣ ΕΝΑΝΘΡΩΠΗΣΗΣ</a:t>
            </a:r>
          </a:p>
        </p:txBody>
      </p:sp>
      <p:sp>
        <p:nvSpPr>
          <p:cNvPr id="3" name="Θέση περιεχομένου 2"/>
          <p:cNvSpPr>
            <a:spLocks noGrp="1"/>
          </p:cNvSpPr>
          <p:nvPr>
            <p:ph idx="1"/>
          </p:nvPr>
        </p:nvSpPr>
        <p:spPr>
          <a:xfrm>
            <a:off x="0" y="618186"/>
            <a:ext cx="12192000" cy="6239813"/>
          </a:xfrm>
        </p:spPr>
        <p:txBody>
          <a:bodyPr>
            <a:normAutofit lnSpcReduction="10000"/>
          </a:bodyPr>
          <a:lstStyle/>
          <a:p>
            <a:r>
              <a:rPr lang="el-GR" dirty="0"/>
              <a:t>Στην προηγούμενη ενότητα είδαμε ότι πολλοί αιρετικοί (</a:t>
            </a:r>
            <a:r>
              <a:rPr lang="el-GR" dirty="0" err="1"/>
              <a:t>Κήρινθος</a:t>
            </a:r>
            <a:r>
              <a:rPr lang="el-GR" dirty="0"/>
              <a:t>, </a:t>
            </a:r>
            <a:r>
              <a:rPr lang="el-GR" dirty="0" err="1"/>
              <a:t>Εβιωνίτες</a:t>
            </a:r>
            <a:r>
              <a:rPr lang="el-GR" dirty="0"/>
              <a:t>, </a:t>
            </a:r>
            <a:r>
              <a:rPr lang="el-GR" dirty="0" err="1"/>
              <a:t>Δοκήτες</a:t>
            </a:r>
            <a:r>
              <a:rPr lang="el-GR" dirty="0"/>
              <a:t>, </a:t>
            </a:r>
            <a:r>
              <a:rPr lang="el-GR" dirty="0" err="1"/>
              <a:t>κ.ά</a:t>
            </a:r>
            <a:r>
              <a:rPr lang="el-GR" dirty="0"/>
              <a:t>) αρνούνταν την πραγματικότητα της σαρκώσεως του Λόγου και αναγνώριζαν τον Χριστό ως έναν άγιο άνθρωπο.</a:t>
            </a:r>
            <a:endParaRPr lang="en-US" dirty="0"/>
          </a:p>
          <a:p>
            <a:r>
              <a:rPr lang="el-GR" dirty="0"/>
              <a:t>Αυτοί όμως δεν ήταν και οι μόνοι που αμφισβήτησαν την πραγματικότητα της ενανθρώπησης. Ήδη ο απόστολος Παύλος καταπολεμά τους Γνωστικούς της εποχής του και μεταχειρίζεται με επιτυχία τον </a:t>
            </a:r>
            <a:r>
              <a:rPr lang="el-GR" u="sng" dirty="0"/>
              <a:t>όρο "πλήρωμα": </a:t>
            </a:r>
            <a:r>
              <a:rPr lang="el-GR" dirty="0"/>
              <a:t>"</a:t>
            </a:r>
            <a:r>
              <a:rPr lang="el-GR" i="1" dirty="0" err="1"/>
              <a:t>Βλέπετε</a:t>
            </a:r>
            <a:r>
              <a:rPr lang="el-GR" i="1" dirty="0"/>
              <a:t> </a:t>
            </a:r>
            <a:r>
              <a:rPr lang="el-GR" i="1" dirty="0" err="1"/>
              <a:t>μή</a:t>
            </a:r>
            <a:r>
              <a:rPr lang="el-GR" i="1" dirty="0"/>
              <a:t> τις </a:t>
            </a:r>
            <a:r>
              <a:rPr lang="el-GR" i="1" dirty="0" err="1"/>
              <a:t>ὑμᾶς</a:t>
            </a:r>
            <a:r>
              <a:rPr lang="el-GR" i="1" dirty="0"/>
              <a:t> </a:t>
            </a:r>
            <a:r>
              <a:rPr lang="el-GR" i="1" dirty="0" err="1"/>
              <a:t>ἔσται</a:t>
            </a:r>
            <a:r>
              <a:rPr lang="el-GR" i="1" dirty="0"/>
              <a:t> ὁ </a:t>
            </a:r>
            <a:r>
              <a:rPr lang="el-GR" i="1" dirty="0" err="1"/>
              <a:t>συλαγωγῶν</a:t>
            </a:r>
            <a:r>
              <a:rPr lang="el-GR" i="1" dirty="0"/>
              <a:t> </a:t>
            </a:r>
            <a:r>
              <a:rPr lang="el-GR" i="1" dirty="0" err="1"/>
              <a:t>διὰ</a:t>
            </a:r>
            <a:r>
              <a:rPr lang="el-GR" i="1" dirty="0"/>
              <a:t> </a:t>
            </a:r>
            <a:r>
              <a:rPr lang="el-GR" i="1" dirty="0" err="1"/>
              <a:t>τῆς</a:t>
            </a:r>
            <a:r>
              <a:rPr lang="el-GR" i="1" dirty="0"/>
              <a:t> </a:t>
            </a:r>
            <a:r>
              <a:rPr lang="el-GR" i="1" dirty="0" err="1"/>
              <a:t>φιλοσοφίας</a:t>
            </a:r>
            <a:r>
              <a:rPr lang="el-GR" i="1" dirty="0"/>
              <a:t> </a:t>
            </a:r>
            <a:r>
              <a:rPr lang="el-GR" i="1" dirty="0" err="1"/>
              <a:t>καὶ</a:t>
            </a:r>
            <a:r>
              <a:rPr lang="el-GR" i="1" dirty="0"/>
              <a:t> </a:t>
            </a:r>
            <a:r>
              <a:rPr lang="el-GR" i="1" dirty="0" err="1"/>
              <a:t>κενῆς</a:t>
            </a:r>
            <a:r>
              <a:rPr lang="el-GR" i="1" dirty="0"/>
              <a:t> </a:t>
            </a:r>
            <a:r>
              <a:rPr lang="el-GR" i="1" dirty="0" err="1"/>
              <a:t>ἀπάτης</a:t>
            </a:r>
            <a:r>
              <a:rPr lang="el-GR" i="1" dirty="0"/>
              <a:t>, </a:t>
            </a:r>
            <a:r>
              <a:rPr lang="el-GR" i="1" dirty="0" err="1"/>
              <a:t>κατὰ</a:t>
            </a:r>
            <a:r>
              <a:rPr lang="el-GR" i="1" dirty="0"/>
              <a:t> </a:t>
            </a:r>
            <a:r>
              <a:rPr lang="el-GR" i="1" dirty="0" err="1"/>
              <a:t>τὴν</a:t>
            </a:r>
            <a:r>
              <a:rPr lang="el-GR" i="1" dirty="0"/>
              <a:t> </a:t>
            </a:r>
            <a:r>
              <a:rPr lang="el-GR" i="1" dirty="0" err="1"/>
              <a:t>παράδοσιν</a:t>
            </a:r>
            <a:r>
              <a:rPr lang="el-GR" i="1" dirty="0"/>
              <a:t> </a:t>
            </a:r>
            <a:r>
              <a:rPr lang="el-GR" i="1" dirty="0" err="1"/>
              <a:t>τῶν</a:t>
            </a:r>
            <a:r>
              <a:rPr lang="el-GR" i="1" dirty="0"/>
              <a:t> </a:t>
            </a:r>
            <a:r>
              <a:rPr lang="el-GR" i="1" dirty="0" err="1"/>
              <a:t>ἀνθρώπων</a:t>
            </a:r>
            <a:r>
              <a:rPr lang="el-GR" i="1" dirty="0"/>
              <a:t>, </a:t>
            </a:r>
            <a:r>
              <a:rPr lang="el-GR" i="1" dirty="0" err="1"/>
              <a:t>κατὰ</a:t>
            </a:r>
            <a:r>
              <a:rPr lang="el-GR" i="1" dirty="0"/>
              <a:t> </a:t>
            </a:r>
            <a:r>
              <a:rPr lang="el-GR" i="1" dirty="0" err="1"/>
              <a:t>τὰ</a:t>
            </a:r>
            <a:r>
              <a:rPr lang="el-GR" i="1" dirty="0"/>
              <a:t> </a:t>
            </a:r>
            <a:r>
              <a:rPr lang="el-GR" i="1" dirty="0" err="1"/>
              <a:t>στοιχεῖα</a:t>
            </a:r>
            <a:r>
              <a:rPr lang="el-GR" i="1" dirty="0"/>
              <a:t> </a:t>
            </a:r>
            <a:r>
              <a:rPr lang="el-GR" i="1" dirty="0" err="1"/>
              <a:t>τοῦ</a:t>
            </a:r>
            <a:r>
              <a:rPr lang="el-GR" i="1" dirty="0"/>
              <a:t> </a:t>
            </a:r>
            <a:r>
              <a:rPr lang="el-GR" i="1" dirty="0" err="1"/>
              <a:t>κόσμου</a:t>
            </a:r>
            <a:r>
              <a:rPr lang="el-GR" i="1" dirty="0"/>
              <a:t> </a:t>
            </a:r>
            <a:r>
              <a:rPr lang="el-GR" i="1" dirty="0" err="1"/>
              <a:t>καὶ</a:t>
            </a:r>
            <a:r>
              <a:rPr lang="el-GR" i="1" dirty="0"/>
              <a:t> </a:t>
            </a:r>
            <a:r>
              <a:rPr lang="el-GR" i="1" dirty="0" err="1"/>
              <a:t>οὐ</a:t>
            </a:r>
            <a:r>
              <a:rPr lang="el-GR" i="1" dirty="0"/>
              <a:t> </a:t>
            </a:r>
            <a:r>
              <a:rPr lang="el-GR" i="1" dirty="0" err="1"/>
              <a:t>κατὰ</a:t>
            </a:r>
            <a:r>
              <a:rPr lang="el-GR" i="1" dirty="0"/>
              <a:t> </a:t>
            </a:r>
            <a:r>
              <a:rPr lang="el-GR" i="1" dirty="0" err="1"/>
              <a:t>Χριστόν</a:t>
            </a:r>
            <a:r>
              <a:rPr lang="el-GR" i="1" dirty="0"/>
              <a:t>· </a:t>
            </a:r>
            <a:r>
              <a:rPr lang="el-GR" i="1" dirty="0" err="1"/>
              <a:t>ὅτι</a:t>
            </a:r>
            <a:r>
              <a:rPr lang="el-GR" i="1" dirty="0"/>
              <a:t> </a:t>
            </a:r>
            <a:r>
              <a:rPr lang="el-GR" i="1" dirty="0" err="1"/>
              <a:t>ἐν</a:t>
            </a:r>
            <a:r>
              <a:rPr lang="el-GR" i="1" dirty="0"/>
              <a:t> </a:t>
            </a:r>
            <a:r>
              <a:rPr lang="el-GR" i="1" dirty="0" err="1"/>
              <a:t>αὐτῷ</a:t>
            </a:r>
            <a:r>
              <a:rPr lang="el-GR" i="1" dirty="0"/>
              <a:t> </a:t>
            </a:r>
            <a:r>
              <a:rPr lang="el-GR" i="1" dirty="0" err="1"/>
              <a:t>κατοικεῖ</a:t>
            </a:r>
            <a:r>
              <a:rPr lang="el-GR" i="1" dirty="0"/>
              <a:t> </a:t>
            </a:r>
            <a:r>
              <a:rPr lang="el-GR" i="1" dirty="0" err="1"/>
              <a:t>πᾶν</a:t>
            </a:r>
            <a:r>
              <a:rPr lang="el-GR" i="1" dirty="0"/>
              <a:t> </a:t>
            </a:r>
            <a:r>
              <a:rPr lang="el-GR" i="1" dirty="0" err="1"/>
              <a:t>τὸ</a:t>
            </a:r>
            <a:r>
              <a:rPr lang="el-GR" i="1" dirty="0"/>
              <a:t> </a:t>
            </a:r>
            <a:r>
              <a:rPr lang="el-GR" i="1" dirty="0" err="1"/>
              <a:t>πλήρωμα</a:t>
            </a:r>
            <a:r>
              <a:rPr lang="el-GR" i="1" dirty="0"/>
              <a:t> </a:t>
            </a:r>
            <a:r>
              <a:rPr lang="el-GR" i="1" dirty="0" err="1"/>
              <a:t>τῆς</a:t>
            </a:r>
            <a:r>
              <a:rPr lang="el-GR" i="1" dirty="0"/>
              <a:t> </a:t>
            </a:r>
            <a:r>
              <a:rPr lang="el-GR" i="1" dirty="0" err="1"/>
              <a:t>θεότητος</a:t>
            </a:r>
            <a:r>
              <a:rPr lang="el-GR" i="1" dirty="0"/>
              <a:t> </a:t>
            </a:r>
            <a:r>
              <a:rPr lang="el-GR" i="1" dirty="0" err="1"/>
              <a:t>σωματικῶς</a:t>
            </a:r>
            <a:r>
              <a:rPr lang="el-GR" dirty="0"/>
              <a:t>" (</a:t>
            </a:r>
            <a:r>
              <a:rPr lang="el-GR" i="1" dirty="0"/>
              <a:t>Κολ.</a:t>
            </a:r>
            <a:r>
              <a:rPr lang="el-GR" dirty="0"/>
              <a:t> 2,8-9). Ανάμεσα στους αιρετικούς είναι και ο </a:t>
            </a:r>
            <a:r>
              <a:rPr lang="el-GR" b="1" dirty="0" err="1"/>
              <a:t>Μαρκίωνας</a:t>
            </a:r>
            <a:r>
              <a:rPr lang="el-GR" dirty="0"/>
              <a:t>, ο οποίος δέχονταν ότι το </a:t>
            </a:r>
            <a:r>
              <a:rPr lang="el-GR" u="sng" dirty="0"/>
              <a:t>σώμα του Χριστού είναι φαινομενικό</a:t>
            </a:r>
            <a:r>
              <a:rPr lang="el-GR" dirty="0"/>
              <a:t>, όπως και ο θάνατός του. </a:t>
            </a:r>
          </a:p>
          <a:p>
            <a:r>
              <a:rPr lang="el-GR" dirty="0"/>
              <a:t>Επίσης, υπήρχαν και οι </a:t>
            </a:r>
            <a:r>
              <a:rPr lang="el-GR" b="1" dirty="0"/>
              <a:t>Μοναρχιανοί</a:t>
            </a:r>
            <a:r>
              <a:rPr lang="el-GR" dirty="0"/>
              <a:t>, οι οποίοι διακρίνονταν σε </a:t>
            </a:r>
            <a:r>
              <a:rPr lang="el-GR" u="sng" dirty="0" err="1"/>
              <a:t>Υιοθετιστές</a:t>
            </a:r>
            <a:r>
              <a:rPr lang="el-GR" dirty="0"/>
              <a:t>, </a:t>
            </a:r>
            <a:r>
              <a:rPr lang="el-GR" u="sng" dirty="0"/>
              <a:t>Τροπικούς</a:t>
            </a:r>
            <a:r>
              <a:rPr lang="el-GR" dirty="0"/>
              <a:t> και σε </a:t>
            </a:r>
            <a:r>
              <a:rPr lang="el-GR" u="sng" dirty="0" err="1"/>
              <a:t>Πατροπασχίτες</a:t>
            </a:r>
            <a:r>
              <a:rPr lang="el-GR" dirty="0"/>
              <a:t>. Οι </a:t>
            </a:r>
            <a:r>
              <a:rPr lang="el-GR" dirty="0" err="1"/>
              <a:t>Υιοθετιστές</a:t>
            </a:r>
            <a:r>
              <a:rPr lang="el-GR" dirty="0"/>
              <a:t>, χωρίς να αρνούνται την υπερφυσική γέννηση του Χριστού από την Παρθένο, τον δέχονταν ως άνθρωπο Θεόπνευστο, ο οποίος φωτίστηκε από το Άγιο Πνεύμα τη στιγμή της βάπτισης. Κυριότερος εκπρόσωπός τους αναδείχθηκε ο </a:t>
            </a:r>
            <a:r>
              <a:rPr lang="el-GR" b="1" dirty="0"/>
              <a:t>Παύλος ο </a:t>
            </a:r>
            <a:r>
              <a:rPr lang="el-GR" b="1" dirty="0" err="1"/>
              <a:t>Σαμοσατέας</a:t>
            </a:r>
            <a:r>
              <a:rPr lang="el-GR" dirty="0"/>
              <a:t>. </a:t>
            </a:r>
          </a:p>
        </p:txBody>
      </p:sp>
    </p:spTree>
    <p:extLst>
      <p:ext uri="{BB962C8B-B14F-4D97-AF65-F5344CB8AC3E}">
        <p14:creationId xmlns:p14="http://schemas.microsoft.com/office/powerpoint/2010/main" val="16169389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862885"/>
          </a:xfrm>
        </p:spPr>
        <p:txBody>
          <a:bodyPr>
            <a:noAutofit/>
          </a:bodyPr>
          <a:lstStyle/>
          <a:p>
            <a:pPr algn="ctr"/>
            <a:r>
              <a:rPr lang="el-GR" sz="3600" dirty="0"/>
              <a:t>ΔΟΓΜΑΤΙΚΕΣ ΣΥΝΕΠΕΙΕΣ </a:t>
            </a:r>
            <a:br>
              <a:rPr lang="el-GR" sz="3600" dirty="0"/>
            </a:br>
            <a:r>
              <a:rPr lang="el-GR" sz="3600" dirty="0"/>
              <a:t>ΤΗΣ ΕΝΟΤΗΤΑΣ ΤΩΝ ΔΥΟ ΦΥΣΕΩΝ ΣΤΟΝ ΧΡΙΣΤΟ</a:t>
            </a:r>
          </a:p>
        </p:txBody>
      </p:sp>
      <p:sp>
        <p:nvSpPr>
          <p:cNvPr id="3" name="Θέση περιεχομένου 2"/>
          <p:cNvSpPr>
            <a:spLocks noGrp="1"/>
          </p:cNvSpPr>
          <p:nvPr>
            <p:ph idx="1"/>
          </p:nvPr>
        </p:nvSpPr>
        <p:spPr>
          <a:xfrm>
            <a:off x="0" y="862885"/>
            <a:ext cx="12192000" cy="5995114"/>
          </a:xfrm>
        </p:spPr>
        <p:txBody>
          <a:bodyPr>
            <a:normAutofit fontScale="92500" lnSpcReduction="20000"/>
          </a:bodyPr>
          <a:lstStyle/>
          <a:p>
            <a:r>
              <a:rPr lang="el-GR" dirty="0"/>
              <a:t>Η </a:t>
            </a:r>
            <a:r>
              <a:rPr lang="el-GR" b="1" dirty="0"/>
              <a:t>περιχώρηση των δύο φύσεων στο πρόσωπο του Χριστού</a:t>
            </a:r>
            <a:r>
              <a:rPr lang="el-GR" dirty="0"/>
              <a:t>: «</a:t>
            </a:r>
            <a:r>
              <a:rPr lang="el-GR" i="1" dirty="0" err="1"/>
              <a:t>Ἐπὶ</a:t>
            </a:r>
            <a:r>
              <a:rPr lang="el-GR" i="1" dirty="0"/>
              <a:t> </a:t>
            </a:r>
            <a:r>
              <a:rPr lang="el-GR" i="1" dirty="0" err="1"/>
              <a:t>οὖν</a:t>
            </a:r>
            <a:r>
              <a:rPr lang="el-GR" i="1" dirty="0"/>
              <a:t> </a:t>
            </a:r>
            <a:r>
              <a:rPr lang="el-GR" i="1" dirty="0" err="1"/>
              <a:t>τοῦ</a:t>
            </a:r>
            <a:r>
              <a:rPr lang="el-GR" i="1" dirty="0"/>
              <a:t> Κυρίου </a:t>
            </a:r>
            <a:r>
              <a:rPr lang="el-GR" i="1" dirty="0" err="1"/>
              <a:t>ἡμῶν</a:t>
            </a:r>
            <a:r>
              <a:rPr lang="el-GR" i="1" dirty="0"/>
              <a:t> </a:t>
            </a:r>
            <a:r>
              <a:rPr lang="el-GR" i="1" dirty="0" err="1"/>
              <a:t>Ἰησοῦ</a:t>
            </a:r>
            <a:r>
              <a:rPr lang="el-GR" i="1" dirty="0"/>
              <a:t> </a:t>
            </a:r>
            <a:r>
              <a:rPr lang="el-GR" i="1" dirty="0" err="1"/>
              <a:t>Χριστοῦ</a:t>
            </a:r>
            <a:r>
              <a:rPr lang="el-GR" i="1" dirty="0"/>
              <a:t>, </a:t>
            </a:r>
            <a:r>
              <a:rPr lang="el-GR" i="1" dirty="0" err="1"/>
              <a:t>ἐπειδὴ</a:t>
            </a:r>
            <a:r>
              <a:rPr lang="el-GR" i="1" dirty="0"/>
              <a:t> δύο </a:t>
            </a:r>
            <a:r>
              <a:rPr lang="el-GR" i="1" dirty="0" err="1"/>
              <a:t>μέν</a:t>
            </a:r>
            <a:r>
              <a:rPr lang="el-GR" i="1" dirty="0"/>
              <a:t> </a:t>
            </a:r>
            <a:r>
              <a:rPr lang="el-GR" i="1" dirty="0" err="1"/>
              <a:t>τάς</a:t>
            </a:r>
            <a:r>
              <a:rPr lang="el-GR" i="1" dirty="0"/>
              <a:t> φύσεις </a:t>
            </a:r>
            <a:r>
              <a:rPr lang="el-GR" i="1" dirty="0" err="1"/>
              <a:t>γιγνώσκομεν</a:t>
            </a:r>
            <a:r>
              <a:rPr lang="el-GR" i="1" dirty="0"/>
              <a:t>, μίαν </a:t>
            </a:r>
            <a:r>
              <a:rPr lang="el-GR" i="1" dirty="0" err="1"/>
              <a:t>δὲ</a:t>
            </a:r>
            <a:r>
              <a:rPr lang="el-GR" i="1" dirty="0"/>
              <a:t> </a:t>
            </a:r>
            <a:r>
              <a:rPr lang="el-GR" i="1" dirty="0" err="1"/>
              <a:t>τὴν</a:t>
            </a:r>
            <a:r>
              <a:rPr lang="el-GR" i="1" dirty="0"/>
              <a:t> </a:t>
            </a:r>
            <a:r>
              <a:rPr lang="el-GR" i="1" dirty="0" err="1"/>
              <a:t>ὑπόστασιν</a:t>
            </a:r>
            <a:r>
              <a:rPr lang="el-GR" i="1" dirty="0"/>
              <a:t> </a:t>
            </a:r>
            <a:r>
              <a:rPr lang="el-GR" i="1" dirty="0" err="1"/>
              <a:t>ἐξ</a:t>
            </a:r>
            <a:r>
              <a:rPr lang="el-GR" i="1" dirty="0"/>
              <a:t>’ </a:t>
            </a:r>
            <a:r>
              <a:rPr lang="el-GR" i="1" dirty="0" err="1"/>
              <a:t>ἀμφωτέρων</a:t>
            </a:r>
            <a:r>
              <a:rPr lang="el-GR" i="1" dirty="0"/>
              <a:t> </a:t>
            </a:r>
            <a:r>
              <a:rPr lang="el-GR" i="1" dirty="0" err="1"/>
              <a:t>σύνθετον</a:t>
            </a:r>
            <a:r>
              <a:rPr lang="el-GR" i="1" dirty="0"/>
              <a:t>, </a:t>
            </a:r>
            <a:r>
              <a:rPr lang="el-GR" i="1" dirty="0" err="1"/>
              <a:t>ὅτι</a:t>
            </a:r>
            <a:r>
              <a:rPr lang="el-GR" i="1" dirty="0"/>
              <a:t> </a:t>
            </a:r>
            <a:r>
              <a:rPr lang="el-GR" i="1" dirty="0" err="1"/>
              <a:t>μὲν</a:t>
            </a:r>
            <a:r>
              <a:rPr lang="el-GR" i="1" dirty="0"/>
              <a:t> </a:t>
            </a:r>
            <a:r>
              <a:rPr lang="el-GR" i="1" dirty="0" err="1"/>
              <a:t>τὰς</a:t>
            </a:r>
            <a:r>
              <a:rPr lang="el-GR" i="1" dirty="0"/>
              <a:t> φύσεις </a:t>
            </a:r>
            <a:r>
              <a:rPr lang="el-GR" i="1" dirty="0" err="1"/>
              <a:t>ἀναθεωρῶμεν</a:t>
            </a:r>
            <a:r>
              <a:rPr lang="el-GR" i="1" dirty="0"/>
              <a:t>, θεότητα </a:t>
            </a:r>
            <a:r>
              <a:rPr lang="el-GR" i="1" dirty="0" err="1"/>
              <a:t>καὶ</a:t>
            </a:r>
            <a:r>
              <a:rPr lang="el-GR" i="1" dirty="0"/>
              <a:t> </a:t>
            </a:r>
            <a:r>
              <a:rPr lang="el-GR" i="1" dirty="0" err="1"/>
              <a:t>ἀνθρωπότητα</a:t>
            </a:r>
            <a:r>
              <a:rPr lang="el-GR" i="1" dirty="0"/>
              <a:t> </a:t>
            </a:r>
            <a:r>
              <a:rPr lang="el-GR" i="1" dirty="0" err="1"/>
              <a:t>καλοῦμεν</a:t>
            </a:r>
            <a:r>
              <a:rPr lang="el-GR" i="1" dirty="0"/>
              <a:t>, </a:t>
            </a:r>
            <a:r>
              <a:rPr lang="el-GR" i="1" dirty="0" err="1"/>
              <a:t>ὅτε</a:t>
            </a:r>
            <a:r>
              <a:rPr lang="el-GR" i="1" dirty="0"/>
              <a:t> </a:t>
            </a:r>
            <a:r>
              <a:rPr lang="el-GR" i="1" dirty="0" err="1"/>
              <a:t>δὲ</a:t>
            </a:r>
            <a:r>
              <a:rPr lang="el-GR" i="1" dirty="0"/>
              <a:t> </a:t>
            </a:r>
            <a:r>
              <a:rPr lang="el-GR" i="1" dirty="0" err="1"/>
              <a:t>ἐκ</a:t>
            </a:r>
            <a:r>
              <a:rPr lang="el-GR" i="1" dirty="0"/>
              <a:t> </a:t>
            </a:r>
            <a:r>
              <a:rPr lang="el-GR" i="1" dirty="0" err="1"/>
              <a:t>τὴν</a:t>
            </a:r>
            <a:r>
              <a:rPr lang="el-GR" i="1" dirty="0"/>
              <a:t> </a:t>
            </a:r>
            <a:r>
              <a:rPr lang="el-GR" i="1" dirty="0" err="1"/>
              <a:t>ἐκ</a:t>
            </a:r>
            <a:r>
              <a:rPr lang="el-GR" i="1" dirty="0"/>
              <a:t> </a:t>
            </a:r>
            <a:r>
              <a:rPr lang="el-GR" i="1" dirty="0" err="1"/>
              <a:t>τῶν</a:t>
            </a:r>
            <a:r>
              <a:rPr lang="el-GR" i="1" dirty="0"/>
              <a:t> φύσεων </a:t>
            </a:r>
            <a:r>
              <a:rPr lang="el-GR" i="1" dirty="0" err="1"/>
              <a:t>συντεθεῖσαν</a:t>
            </a:r>
            <a:r>
              <a:rPr lang="el-GR" i="1" dirty="0"/>
              <a:t> </a:t>
            </a:r>
            <a:r>
              <a:rPr lang="el-GR" i="1" dirty="0" err="1"/>
              <a:t>ὑπόστασιν</a:t>
            </a:r>
            <a:r>
              <a:rPr lang="el-GR" i="1" dirty="0"/>
              <a:t>, πότε </a:t>
            </a:r>
            <a:r>
              <a:rPr lang="el-GR" i="1" dirty="0" err="1"/>
              <a:t>μὲν</a:t>
            </a:r>
            <a:r>
              <a:rPr lang="el-GR" i="1" dirty="0"/>
              <a:t> </a:t>
            </a:r>
            <a:r>
              <a:rPr lang="el-GR" i="1" dirty="0" err="1"/>
              <a:t>ἐκ</a:t>
            </a:r>
            <a:r>
              <a:rPr lang="el-GR" i="1" dirty="0"/>
              <a:t> </a:t>
            </a:r>
            <a:r>
              <a:rPr lang="el-GR" i="1" dirty="0" err="1"/>
              <a:t>τοῦ</a:t>
            </a:r>
            <a:r>
              <a:rPr lang="el-GR" i="1" dirty="0"/>
              <a:t> </a:t>
            </a:r>
            <a:r>
              <a:rPr lang="el-GR" i="1" dirty="0" err="1"/>
              <a:t>συναμφοτέρου</a:t>
            </a:r>
            <a:r>
              <a:rPr lang="el-GR" i="1" dirty="0"/>
              <a:t> </a:t>
            </a:r>
            <a:r>
              <a:rPr lang="el-GR" i="1" dirty="0" err="1"/>
              <a:t>Χριστὸν</a:t>
            </a:r>
            <a:r>
              <a:rPr lang="el-GR" i="1" dirty="0"/>
              <a:t> </a:t>
            </a:r>
            <a:r>
              <a:rPr lang="el-GR" i="1" dirty="0" err="1"/>
              <a:t>ὀνομάζομεν</a:t>
            </a:r>
            <a:r>
              <a:rPr lang="el-GR" i="1" dirty="0"/>
              <a:t> </a:t>
            </a:r>
            <a:r>
              <a:rPr lang="el-GR" i="1" dirty="0" err="1"/>
              <a:t>καὶ</a:t>
            </a:r>
            <a:r>
              <a:rPr lang="el-GR" i="1" dirty="0"/>
              <a:t> </a:t>
            </a:r>
            <a:r>
              <a:rPr lang="el-GR" i="1" dirty="0" err="1"/>
              <a:t>Θεὸν</a:t>
            </a:r>
            <a:r>
              <a:rPr lang="el-GR" i="1" dirty="0"/>
              <a:t>, </a:t>
            </a:r>
            <a:r>
              <a:rPr lang="el-GR" i="1" dirty="0" err="1"/>
              <a:t>καὶ</a:t>
            </a:r>
            <a:r>
              <a:rPr lang="el-GR" i="1" dirty="0"/>
              <a:t> </a:t>
            </a:r>
            <a:r>
              <a:rPr lang="el-GR" i="1" dirty="0" err="1"/>
              <a:t>ἄνθρωπον</a:t>
            </a:r>
            <a:r>
              <a:rPr lang="el-GR" i="1" dirty="0"/>
              <a:t> </a:t>
            </a:r>
            <a:r>
              <a:rPr lang="el-GR" i="1" dirty="0" err="1"/>
              <a:t>κατὰ</a:t>
            </a:r>
            <a:r>
              <a:rPr lang="el-GR" i="1" dirty="0"/>
              <a:t> </a:t>
            </a:r>
            <a:r>
              <a:rPr lang="el-GR" i="1" dirty="0" err="1"/>
              <a:t>ταυτόν</a:t>
            </a:r>
            <a:r>
              <a:rPr lang="el-GR" i="1" dirty="0"/>
              <a:t>, </a:t>
            </a:r>
            <a:r>
              <a:rPr lang="el-GR" i="1" dirty="0" err="1"/>
              <a:t>καὶ</a:t>
            </a:r>
            <a:r>
              <a:rPr lang="el-GR" i="1" dirty="0"/>
              <a:t> </a:t>
            </a:r>
            <a:r>
              <a:rPr lang="el-GR" i="1" dirty="0" err="1"/>
              <a:t>Θεὸν</a:t>
            </a:r>
            <a:r>
              <a:rPr lang="el-GR" i="1" dirty="0"/>
              <a:t> </a:t>
            </a:r>
            <a:r>
              <a:rPr lang="el-GR" i="1" dirty="0" err="1"/>
              <a:t>σεσαρκωμένον</a:t>
            </a:r>
            <a:r>
              <a:rPr lang="el-GR" i="1" dirty="0"/>
              <a:t>, </a:t>
            </a:r>
            <a:r>
              <a:rPr lang="el-GR" i="1" dirty="0" err="1"/>
              <a:t>ποτὲ</a:t>
            </a:r>
            <a:r>
              <a:rPr lang="el-GR" i="1" dirty="0"/>
              <a:t> </a:t>
            </a:r>
            <a:r>
              <a:rPr lang="el-GR" i="1" dirty="0" err="1"/>
              <a:t>δὲ</a:t>
            </a:r>
            <a:r>
              <a:rPr lang="el-GR" i="1" dirty="0"/>
              <a:t> </a:t>
            </a:r>
            <a:r>
              <a:rPr lang="el-GR" i="1" dirty="0" err="1"/>
              <a:t>ἐξ</a:t>
            </a:r>
            <a:r>
              <a:rPr lang="el-GR" i="1" dirty="0"/>
              <a:t>’ </a:t>
            </a:r>
            <a:r>
              <a:rPr lang="el-GR" i="1" dirty="0" err="1"/>
              <a:t>ἑνὸς</a:t>
            </a:r>
            <a:r>
              <a:rPr lang="el-GR" i="1" dirty="0"/>
              <a:t> </a:t>
            </a:r>
            <a:r>
              <a:rPr lang="el-GR" i="1" dirty="0" err="1"/>
              <a:t>τῶν</a:t>
            </a:r>
            <a:r>
              <a:rPr lang="el-GR" i="1" dirty="0"/>
              <a:t> </a:t>
            </a:r>
            <a:r>
              <a:rPr lang="el-GR" i="1" dirty="0" err="1"/>
              <a:t>μερῶν</a:t>
            </a:r>
            <a:r>
              <a:rPr lang="el-GR" i="1" dirty="0"/>
              <a:t>, </a:t>
            </a:r>
            <a:r>
              <a:rPr lang="el-GR" i="1" dirty="0" err="1"/>
              <a:t>Θεὸν</a:t>
            </a:r>
            <a:r>
              <a:rPr lang="el-GR" i="1" dirty="0"/>
              <a:t> μόνον, </a:t>
            </a:r>
            <a:r>
              <a:rPr lang="el-GR" i="1" dirty="0" err="1"/>
              <a:t>καὶ</a:t>
            </a:r>
            <a:r>
              <a:rPr lang="el-GR" i="1" dirty="0"/>
              <a:t> </a:t>
            </a:r>
            <a:r>
              <a:rPr lang="el-GR" i="1" dirty="0" err="1"/>
              <a:t>Υἱὸν</a:t>
            </a:r>
            <a:r>
              <a:rPr lang="el-GR" i="1" dirty="0"/>
              <a:t> του </a:t>
            </a:r>
            <a:r>
              <a:rPr lang="el-GR" i="1" dirty="0" err="1"/>
              <a:t>Θεοῦ</a:t>
            </a:r>
            <a:r>
              <a:rPr lang="el-GR" i="1" dirty="0"/>
              <a:t>, </a:t>
            </a:r>
            <a:r>
              <a:rPr lang="el-GR" i="1" dirty="0" err="1"/>
              <a:t>καὶ</a:t>
            </a:r>
            <a:r>
              <a:rPr lang="el-GR" i="1" dirty="0"/>
              <a:t> </a:t>
            </a:r>
            <a:r>
              <a:rPr lang="el-GR" i="1" dirty="0" err="1"/>
              <a:t>ἄνθρωπον</a:t>
            </a:r>
            <a:r>
              <a:rPr lang="el-GR" i="1" dirty="0"/>
              <a:t> </a:t>
            </a:r>
            <a:r>
              <a:rPr lang="el-GR" i="1" dirty="0" err="1"/>
              <a:t>μὀνον</a:t>
            </a:r>
            <a:r>
              <a:rPr lang="el-GR" i="1" dirty="0"/>
              <a:t>, </a:t>
            </a:r>
            <a:r>
              <a:rPr lang="el-GR" i="1" dirty="0" err="1"/>
              <a:t>καὶ</a:t>
            </a:r>
            <a:r>
              <a:rPr lang="el-GR" i="1" dirty="0"/>
              <a:t> </a:t>
            </a:r>
            <a:r>
              <a:rPr lang="el-GR" i="1" dirty="0" err="1"/>
              <a:t>Υἱὸν</a:t>
            </a:r>
            <a:r>
              <a:rPr lang="el-GR" i="1" dirty="0"/>
              <a:t> </a:t>
            </a:r>
            <a:r>
              <a:rPr lang="el-GR" i="1" dirty="0" err="1"/>
              <a:t>ἀνθρώπου</a:t>
            </a:r>
            <a:r>
              <a:rPr lang="el-GR" i="1" dirty="0"/>
              <a:t>· </a:t>
            </a:r>
            <a:r>
              <a:rPr lang="el-GR" i="1" dirty="0" err="1"/>
              <a:t>καὶ</a:t>
            </a:r>
            <a:r>
              <a:rPr lang="el-GR" i="1" dirty="0"/>
              <a:t> </a:t>
            </a:r>
            <a:r>
              <a:rPr lang="el-GR" i="1" dirty="0" err="1"/>
              <a:t>ποτὲ</a:t>
            </a:r>
            <a:r>
              <a:rPr lang="el-GR" i="1" dirty="0"/>
              <a:t> </a:t>
            </a:r>
            <a:r>
              <a:rPr lang="el-GR" i="1" dirty="0" err="1"/>
              <a:t>μὲν</a:t>
            </a:r>
            <a:r>
              <a:rPr lang="el-GR" i="1" dirty="0"/>
              <a:t> </a:t>
            </a:r>
            <a:r>
              <a:rPr lang="el-GR" i="1" dirty="0" err="1"/>
              <a:t>ἐκ</a:t>
            </a:r>
            <a:r>
              <a:rPr lang="el-GR" i="1" dirty="0"/>
              <a:t> </a:t>
            </a:r>
            <a:r>
              <a:rPr lang="el-GR" i="1" dirty="0" err="1"/>
              <a:t>τῶν</a:t>
            </a:r>
            <a:r>
              <a:rPr lang="el-GR" i="1" dirty="0"/>
              <a:t> </a:t>
            </a:r>
            <a:r>
              <a:rPr lang="el-GR" i="1" dirty="0" err="1"/>
              <a:t>ὑψηλῶν</a:t>
            </a:r>
            <a:r>
              <a:rPr lang="el-GR" i="1" dirty="0"/>
              <a:t> μόνον, </a:t>
            </a:r>
            <a:r>
              <a:rPr lang="el-GR" i="1" dirty="0" err="1"/>
              <a:t>ποτὲ</a:t>
            </a:r>
            <a:r>
              <a:rPr lang="el-GR" i="1" dirty="0"/>
              <a:t> </a:t>
            </a:r>
            <a:r>
              <a:rPr lang="el-GR" i="1" dirty="0" err="1"/>
              <a:t>δὲ</a:t>
            </a:r>
            <a:r>
              <a:rPr lang="el-GR" i="1" dirty="0"/>
              <a:t> </a:t>
            </a:r>
            <a:r>
              <a:rPr lang="el-GR" i="1" dirty="0" err="1"/>
              <a:t>ἐκ</a:t>
            </a:r>
            <a:r>
              <a:rPr lang="el-GR" i="1" dirty="0"/>
              <a:t> </a:t>
            </a:r>
            <a:r>
              <a:rPr lang="el-GR" i="1" dirty="0" err="1"/>
              <a:t>τῶν</a:t>
            </a:r>
            <a:r>
              <a:rPr lang="el-GR" i="1" dirty="0"/>
              <a:t> </a:t>
            </a:r>
            <a:r>
              <a:rPr lang="el-GR" i="1" dirty="0" err="1"/>
              <a:t>ταπεινῶν</a:t>
            </a:r>
            <a:r>
              <a:rPr lang="el-GR" i="1" dirty="0"/>
              <a:t> μόνον· </a:t>
            </a:r>
            <a:r>
              <a:rPr lang="el-GR" i="1" dirty="0" err="1"/>
              <a:t>εἷς</a:t>
            </a:r>
            <a:r>
              <a:rPr lang="el-GR" i="1" dirty="0"/>
              <a:t> </a:t>
            </a:r>
            <a:r>
              <a:rPr lang="el-GR" i="1" dirty="0" err="1"/>
              <a:t>γὰρ</a:t>
            </a:r>
            <a:r>
              <a:rPr lang="el-GR" i="1" dirty="0"/>
              <a:t> </a:t>
            </a:r>
            <a:r>
              <a:rPr lang="el-GR" i="1" dirty="0" err="1"/>
              <a:t>ἐστὶ</a:t>
            </a:r>
            <a:r>
              <a:rPr lang="el-GR" i="1" dirty="0"/>
              <a:t> ὁ </a:t>
            </a:r>
            <a:r>
              <a:rPr lang="el-GR" i="1" dirty="0" err="1"/>
              <a:t>κἀκεῖνο</a:t>
            </a:r>
            <a:r>
              <a:rPr lang="el-GR" i="1" dirty="0"/>
              <a:t> </a:t>
            </a:r>
            <a:r>
              <a:rPr lang="el-GR" i="1" dirty="0" err="1"/>
              <a:t>καὶ</a:t>
            </a:r>
            <a:r>
              <a:rPr lang="el-GR" i="1" dirty="0"/>
              <a:t> </a:t>
            </a:r>
            <a:r>
              <a:rPr lang="el-GR" i="1" dirty="0" err="1"/>
              <a:t>τοῦτο</a:t>
            </a:r>
            <a:r>
              <a:rPr lang="el-GR" i="1" dirty="0"/>
              <a:t> </a:t>
            </a:r>
            <a:r>
              <a:rPr lang="el-GR" i="1" dirty="0" err="1"/>
              <a:t>ὁμοίως</a:t>
            </a:r>
            <a:r>
              <a:rPr lang="el-GR" i="1" dirty="0"/>
              <a:t> </a:t>
            </a:r>
            <a:r>
              <a:rPr lang="el-GR" i="1" dirty="0" err="1"/>
              <a:t>ὑπάρχων</a:t>
            </a:r>
            <a:r>
              <a:rPr lang="el-GR" i="1" dirty="0"/>
              <a:t>· </a:t>
            </a:r>
            <a:r>
              <a:rPr lang="el-GR" i="1" dirty="0" err="1"/>
              <a:t>τὸ</a:t>
            </a:r>
            <a:r>
              <a:rPr lang="el-GR" i="1" dirty="0"/>
              <a:t> </a:t>
            </a:r>
            <a:r>
              <a:rPr lang="el-GR" i="1" dirty="0" err="1"/>
              <a:t>μὲν</a:t>
            </a:r>
            <a:r>
              <a:rPr lang="el-GR" i="1" dirty="0"/>
              <a:t> </a:t>
            </a:r>
            <a:r>
              <a:rPr lang="el-GR" i="1" dirty="0" err="1"/>
              <a:t>ὤν</a:t>
            </a:r>
            <a:r>
              <a:rPr lang="el-GR" i="1" dirty="0"/>
              <a:t> </a:t>
            </a:r>
            <a:r>
              <a:rPr lang="el-GR" i="1" dirty="0" err="1"/>
              <a:t>ἀεὶ</a:t>
            </a:r>
            <a:r>
              <a:rPr lang="el-GR" i="1" dirty="0"/>
              <a:t> </a:t>
            </a:r>
            <a:r>
              <a:rPr lang="el-GR" i="1" dirty="0" err="1"/>
              <a:t>ἀναιτίως</a:t>
            </a:r>
            <a:r>
              <a:rPr lang="el-GR" i="1" dirty="0"/>
              <a:t> </a:t>
            </a:r>
            <a:r>
              <a:rPr lang="el-GR" i="1" dirty="0" err="1"/>
              <a:t>ἐκ</a:t>
            </a:r>
            <a:r>
              <a:rPr lang="el-GR" i="1" dirty="0"/>
              <a:t> Πατρός, </a:t>
            </a:r>
            <a:r>
              <a:rPr lang="el-GR" i="1" dirty="0" err="1"/>
              <a:t>τὸ</a:t>
            </a:r>
            <a:r>
              <a:rPr lang="el-GR" i="1" dirty="0"/>
              <a:t> </a:t>
            </a:r>
            <a:r>
              <a:rPr lang="el-GR" i="1" dirty="0" err="1"/>
              <a:t>δὲ</a:t>
            </a:r>
            <a:r>
              <a:rPr lang="el-GR" i="1" dirty="0"/>
              <a:t> γενόμενος </a:t>
            </a:r>
            <a:r>
              <a:rPr lang="el-GR" i="1" dirty="0" err="1"/>
              <a:t>ὕστερον</a:t>
            </a:r>
            <a:r>
              <a:rPr lang="el-GR" i="1" dirty="0"/>
              <a:t> </a:t>
            </a:r>
            <a:r>
              <a:rPr lang="el-GR" i="1" dirty="0" err="1"/>
              <a:t>διὰ</a:t>
            </a:r>
            <a:r>
              <a:rPr lang="el-GR" i="1" dirty="0"/>
              <a:t> </a:t>
            </a:r>
            <a:r>
              <a:rPr lang="el-GR" i="1" dirty="0" err="1"/>
              <a:t>φιλανθρωπίαν</a:t>
            </a:r>
            <a:r>
              <a:rPr lang="el-GR" dirty="0"/>
              <a:t>» (ΙΩΑΝΝΟΥ ΔΑΜΑΣΚΗΝΟΥ, </a:t>
            </a:r>
            <a:r>
              <a:rPr lang="el-GR" i="1" dirty="0" err="1"/>
              <a:t>Ἔκδοσις</a:t>
            </a:r>
            <a:r>
              <a:rPr lang="el-GR" i="1" dirty="0"/>
              <a:t> </a:t>
            </a:r>
            <a:r>
              <a:rPr lang="el-GR" i="1" dirty="0" err="1"/>
              <a:t>ἀκριβὴς</a:t>
            </a:r>
            <a:r>
              <a:rPr lang="el-GR" i="1" dirty="0"/>
              <a:t> </a:t>
            </a:r>
            <a:r>
              <a:rPr lang="el-GR" i="1" dirty="0" err="1"/>
              <a:t>τῆς</a:t>
            </a:r>
            <a:r>
              <a:rPr lang="el-GR" i="1" dirty="0"/>
              <a:t> </a:t>
            </a:r>
            <a:r>
              <a:rPr lang="el-GR" i="1" dirty="0" err="1"/>
              <a:t>Ὀρθοδόξου</a:t>
            </a:r>
            <a:r>
              <a:rPr lang="el-GR" i="1" dirty="0"/>
              <a:t> πίστεως</a:t>
            </a:r>
            <a:r>
              <a:rPr lang="el-GR" dirty="0"/>
              <a:t>, </a:t>
            </a:r>
            <a:r>
              <a:rPr lang="en-US" dirty="0"/>
              <a:t>PG 94, 997BC).</a:t>
            </a:r>
            <a:endParaRPr lang="el-GR" dirty="0"/>
          </a:p>
          <a:p>
            <a:r>
              <a:rPr lang="el-GR" dirty="0"/>
              <a:t>Η </a:t>
            </a:r>
            <a:r>
              <a:rPr lang="el-GR" b="1" dirty="0" err="1"/>
              <a:t>αντίδοση</a:t>
            </a:r>
            <a:r>
              <a:rPr lang="el-GR" b="1" dirty="0"/>
              <a:t> των ιδιωμάτων στο ενιαίο πρόσωπο του Χριστού</a:t>
            </a:r>
            <a:r>
              <a:rPr lang="el-GR" dirty="0"/>
              <a:t>: «</a:t>
            </a:r>
            <a:r>
              <a:rPr lang="el-GR" i="1" dirty="0"/>
              <a:t>Θεότητα </a:t>
            </a:r>
            <a:r>
              <a:rPr lang="el-GR" i="1" dirty="0" err="1"/>
              <a:t>οὖν</a:t>
            </a:r>
            <a:r>
              <a:rPr lang="el-GR" i="1" dirty="0"/>
              <a:t> λέγοντες, </a:t>
            </a:r>
            <a:r>
              <a:rPr lang="el-GR" i="1" dirty="0" err="1"/>
              <a:t>οὐ</a:t>
            </a:r>
            <a:r>
              <a:rPr lang="el-GR" i="1" dirty="0"/>
              <a:t> </a:t>
            </a:r>
            <a:r>
              <a:rPr lang="el-GR" i="1" dirty="0" err="1"/>
              <a:t>κατανομάζομεν</a:t>
            </a:r>
            <a:r>
              <a:rPr lang="el-GR" i="1" dirty="0"/>
              <a:t> </a:t>
            </a:r>
            <a:r>
              <a:rPr lang="el-GR" i="1" dirty="0" err="1"/>
              <a:t>αὐτῆς</a:t>
            </a:r>
            <a:r>
              <a:rPr lang="el-GR" i="1" dirty="0"/>
              <a:t> </a:t>
            </a:r>
            <a:r>
              <a:rPr lang="el-GR" i="1" dirty="0" err="1"/>
              <a:t>τὰ</a:t>
            </a:r>
            <a:r>
              <a:rPr lang="el-GR" i="1" dirty="0"/>
              <a:t> </a:t>
            </a:r>
            <a:r>
              <a:rPr lang="el-GR" i="1" dirty="0" err="1"/>
              <a:t>τῆς</a:t>
            </a:r>
            <a:r>
              <a:rPr lang="el-GR" i="1" dirty="0"/>
              <a:t> </a:t>
            </a:r>
            <a:r>
              <a:rPr lang="el-GR" i="1" dirty="0" err="1"/>
              <a:t>ἀνθρωπότητας</a:t>
            </a:r>
            <a:r>
              <a:rPr lang="el-GR" i="1" dirty="0"/>
              <a:t> </a:t>
            </a:r>
            <a:r>
              <a:rPr lang="el-GR" i="1" dirty="0" err="1"/>
              <a:t>ἰδιώματα</a:t>
            </a:r>
            <a:r>
              <a:rPr lang="el-GR" i="1" dirty="0"/>
              <a:t>. </a:t>
            </a:r>
            <a:r>
              <a:rPr lang="el-GR" i="1" dirty="0" err="1"/>
              <a:t>Οὐ</a:t>
            </a:r>
            <a:r>
              <a:rPr lang="el-GR" i="1" dirty="0"/>
              <a:t> </a:t>
            </a:r>
            <a:r>
              <a:rPr lang="el-GR" i="1" dirty="0" err="1"/>
              <a:t>γὰρ</a:t>
            </a:r>
            <a:r>
              <a:rPr lang="el-GR" i="1" dirty="0"/>
              <a:t> </a:t>
            </a:r>
            <a:r>
              <a:rPr lang="el-GR" i="1" dirty="0" err="1"/>
              <a:t>φαμὲν</a:t>
            </a:r>
            <a:r>
              <a:rPr lang="el-GR" i="1" dirty="0"/>
              <a:t> θεότητα </a:t>
            </a:r>
            <a:r>
              <a:rPr lang="el-GR" i="1" dirty="0" err="1"/>
              <a:t>παθητήν</a:t>
            </a:r>
            <a:r>
              <a:rPr lang="el-GR" i="1" dirty="0"/>
              <a:t>, ἤ </a:t>
            </a:r>
            <a:r>
              <a:rPr lang="el-GR" i="1" dirty="0" err="1"/>
              <a:t>κτιστήν</a:t>
            </a:r>
            <a:r>
              <a:rPr lang="el-GR" i="1" dirty="0"/>
              <a:t>· </a:t>
            </a:r>
            <a:r>
              <a:rPr lang="el-GR" i="1" dirty="0" err="1"/>
              <a:t>οὔτε</a:t>
            </a:r>
            <a:r>
              <a:rPr lang="el-GR" i="1" dirty="0"/>
              <a:t> </a:t>
            </a:r>
            <a:r>
              <a:rPr lang="el-GR" i="1" dirty="0" err="1"/>
              <a:t>δὲ</a:t>
            </a:r>
            <a:r>
              <a:rPr lang="el-GR" i="1" dirty="0"/>
              <a:t> </a:t>
            </a:r>
            <a:r>
              <a:rPr lang="el-GR" i="1" dirty="0" err="1"/>
              <a:t>τῆς</a:t>
            </a:r>
            <a:r>
              <a:rPr lang="el-GR" i="1" dirty="0"/>
              <a:t> σαρκός, </a:t>
            </a:r>
            <a:r>
              <a:rPr lang="el-GR" i="1" dirty="0" err="1"/>
              <a:t>ἤτοι</a:t>
            </a:r>
            <a:r>
              <a:rPr lang="el-GR" i="1" dirty="0"/>
              <a:t> </a:t>
            </a:r>
            <a:r>
              <a:rPr lang="el-GR" i="1" dirty="0" err="1"/>
              <a:t>τῆς</a:t>
            </a:r>
            <a:r>
              <a:rPr lang="el-GR" i="1" dirty="0"/>
              <a:t> </a:t>
            </a:r>
            <a:r>
              <a:rPr lang="el-GR" i="1" dirty="0" err="1"/>
              <a:t>ἀνθρωπότητος</a:t>
            </a:r>
            <a:r>
              <a:rPr lang="el-GR" i="1" dirty="0"/>
              <a:t> </a:t>
            </a:r>
            <a:r>
              <a:rPr lang="el-GR" i="1" dirty="0" err="1"/>
              <a:t>κατηγοροῦμεν</a:t>
            </a:r>
            <a:r>
              <a:rPr lang="el-GR" i="1" dirty="0"/>
              <a:t> </a:t>
            </a:r>
            <a:r>
              <a:rPr lang="el-GR" i="1" dirty="0" err="1"/>
              <a:t>τὰ</a:t>
            </a:r>
            <a:r>
              <a:rPr lang="el-GR" i="1" dirty="0"/>
              <a:t> </a:t>
            </a:r>
            <a:r>
              <a:rPr lang="el-GR" i="1" dirty="0" err="1"/>
              <a:t>τῆς</a:t>
            </a:r>
            <a:r>
              <a:rPr lang="el-GR" i="1" dirty="0"/>
              <a:t> </a:t>
            </a:r>
            <a:r>
              <a:rPr lang="el-GR" i="1" dirty="0" err="1"/>
              <a:t>θεότητος</a:t>
            </a:r>
            <a:r>
              <a:rPr lang="el-GR" i="1" dirty="0"/>
              <a:t> </a:t>
            </a:r>
            <a:r>
              <a:rPr lang="el-GR" i="1" dirty="0" err="1"/>
              <a:t>ἰδιώματα</a:t>
            </a:r>
            <a:r>
              <a:rPr lang="el-GR" i="1" dirty="0"/>
              <a:t>· </a:t>
            </a:r>
            <a:r>
              <a:rPr lang="el-GR" i="1" dirty="0" err="1"/>
              <a:t>οὐ</a:t>
            </a:r>
            <a:r>
              <a:rPr lang="el-GR" i="1" dirty="0"/>
              <a:t> </a:t>
            </a:r>
            <a:r>
              <a:rPr lang="el-GR" i="1" dirty="0" err="1"/>
              <a:t>γὰρ</a:t>
            </a:r>
            <a:r>
              <a:rPr lang="el-GR" i="1" dirty="0"/>
              <a:t> </a:t>
            </a:r>
            <a:r>
              <a:rPr lang="el-GR" i="1" dirty="0" err="1"/>
              <a:t>φαμὲν</a:t>
            </a:r>
            <a:r>
              <a:rPr lang="el-GR" i="1" dirty="0"/>
              <a:t> σάρκα, </a:t>
            </a:r>
            <a:r>
              <a:rPr lang="el-GR" i="1" dirty="0" err="1"/>
              <a:t>ἤτοι</a:t>
            </a:r>
            <a:r>
              <a:rPr lang="el-GR" i="1" dirty="0"/>
              <a:t> </a:t>
            </a:r>
            <a:r>
              <a:rPr lang="el-GR" i="1" dirty="0" err="1"/>
              <a:t>ἀνθρωπότητα</a:t>
            </a:r>
            <a:r>
              <a:rPr lang="el-GR" i="1" dirty="0"/>
              <a:t> </a:t>
            </a:r>
            <a:r>
              <a:rPr lang="el-GR" i="1" dirty="0" err="1"/>
              <a:t>ἄκτιστον</a:t>
            </a:r>
            <a:r>
              <a:rPr lang="el-GR" i="1" dirty="0"/>
              <a:t>. </a:t>
            </a:r>
            <a:r>
              <a:rPr lang="el-GR" i="1" dirty="0" err="1"/>
              <a:t>Ἐπὶ</a:t>
            </a:r>
            <a:r>
              <a:rPr lang="el-GR" i="1" dirty="0"/>
              <a:t> </a:t>
            </a:r>
            <a:r>
              <a:rPr lang="el-GR" i="1" dirty="0" err="1"/>
              <a:t>δὲ</a:t>
            </a:r>
            <a:r>
              <a:rPr lang="el-GR" i="1" dirty="0"/>
              <a:t> </a:t>
            </a:r>
            <a:r>
              <a:rPr lang="el-GR" i="1" dirty="0" err="1"/>
              <a:t>τῆς</a:t>
            </a:r>
            <a:r>
              <a:rPr lang="el-GR" i="1" dirty="0"/>
              <a:t> </a:t>
            </a:r>
            <a:r>
              <a:rPr lang="el-GR" i="1" dirty="0" err="1"/>
              <a:t>ὑποστάσεως</a:t>
            </a:r>
            <a:r>
              <a:rPr lang="el-GR" i="1" dirty="0"/>
              <a:t>, </a:t>
            </a:r>
            <a:r>
              <a:rPr lang="el-GR" i="1" dirty="0" err="1"/>
              <a:t>κἄν</a:t>
            </a:r>
            <a:r>
              <a:rPr lang="el-GR" i="1" dirty="0"/>
              <a:t> </a:t>
            </a:r>
            <a:r>
              <a:rPr lang="el-GR" i="1" dirty="0" err="1"/>
              <a:t>ἐκ</a:t>
            </a:r>
            <a:r>
              <a:rPr lang="el-GR" i="1" dirty="0"/>
              <a:t> </a:t>
            </a:r>
            <a:r>
              <a:rPr lang="el-GR" i="1" dirty="0" err="1"/>
              <a:t>τοῦ</a:t>
            </a:r>
            <a:r>
              <a:rPr lang="el-GR" i="1" dirty="0"/>
              <a:t> </a:t>
            </a:r>
            <a:r>
              <a:rPr lang="el-GR" i="1" dirty="0" err="1"/>
              <a:t>συναμφοτέρου</a:t>
            </a:r>
            <a:r>
              <a:rPr lang="el-GR" i="1" dirty="0"/>
              <a:t>, </a:t>
            </a:r>
            <a:r>
              <a:rPr lang="el-GR" i="1" dirty="0" err="1"/>
              <a:t>κἄν</a:t>
            </a:r>
            <a:r>
              <a:rPr lang="el-GR" i="1" dirty="0"/>
              <a:t> </a:t>
            </a:r>
            <a:r>
              <a:rPr lang="el-GR" i="1" dirty="0" err="1"/>
              <a:t>ἐξ</a:t>
            </a:r>
            <a:r>
              <a:rPr lang="el-GR" i="1" dirty="0"/>
              <a:t> </a:t>
            </a:r>
            <a:r>
              <a:rPr lang="el-GR" i="1" dirty="0" err="1"/>
              <a:t>ἑνὸς</a:t>
            </a:r>
            <a:r>
              <a:rPr lang="el-GR" i="1" dirty="0"/>
              <a:t> </a:t>
            </a:r>
            <a:r>
              <a:rPr lang="el-GR" i="1" dirty="0" err="1"/>
              <a:t>τῶν</a:t>
            </a:r>
            <a:r>
              <a:rPr lang="el-GR" i="1" dirty="0"/>
              <a:t> </a:t>
            </a:r>
            <a:r>
              <a:rPr lang="el-GR" i="1" dirty="0" err="1"/>
              <a:t>μερῶν</a:t>
            </a:r>
            <a:r>
              <a:rPr lang="el-GR" i="1" dirty="0"/>
              <a:t> ταύτην </a:t>
            </a:r>
            <a:r>
              <a:rPr lang="el-GR" i="1" dirty="0" err="1"/>
              <a:t>ὀνομάσσωμεν</a:t>
            </a:r>
            <a:r>
              <a:rPr lang="el-GR" i="1" dirty="0"/>
              <a:t>, </a:t>
            </a:r>
            <a:r>
              <a:rPr lang="el-GR" i="1" dirty="0" err="1"/>
              <a:t>ἀμφοτέρων</a:t>
            </a:r>
            <a:r>
              <a:rPr lang="el-GR" i="1" dirty="0"/>
              <a:t> </a:t>
            </a:r>
            <a:r>
              <a:rPr lang="el-GR" i="1" dirty="0" err="1"/>
              <a:t>τῶν</a:t>
            </a:r>
            <a:r>
              <a:rPr lang="el-GR" i="1" dirty="0"/>
              <a:t> φύσεων </a:t>
            </a:r>
            <a:r>
              <a:rPr lang="el-GR" i="1" dirty="0" err="1"/>
              <a:t>τὰ</a:t>
            </a:r>
            <a:r>
              <a:rPr lang="el-GR" i="1" dirty="0"/>
              <a:t> </a:t>
            </a:r>
            <a:r>
              <a:rPr lang="el-GR" i="1" dirty="0" err="1"/>
              <a:t>ἰδιώματα</a:t>
            </a:r>
            <a:r>
              <a:rPr lang="el-GR" i="1" dirty="0"/>
              <a:t> </a:t>
            </a:r>
            <a:r>
              <a:rPr lang="el-GR" i="1" dirty="0" err="1"/>
              <a:t>αὐτῇ</a:t>
            </a:r>
            <a:r>
              <a:rPr lang="el-GR" i="1" dirty="0"/>
              <a:t> </a:t>
            </a:r>
            <a:r>
              <a:rPr lang="el-GR" i="1" dirty="0" err="1"/>
              <a:t>ἐπιτίθεμεν</a:t>
            </a:r>
            <a:r>
              <a:rPr lang="el-GR" dirty="0"/>
              <a:t>" (ΙΩΑΝΝΟΥ ΔΑΜΑΣΚΗΝΟΥ, </a:t>
            </a:r>
            <a:r>
              <a:rPr lang="el-GR" i="1" dirty="0" err="1"/>
              <a:t>Ἔκδοσις</a:t>
            </a:r>
            <a:r>
              <a:rPr lang="el-GR" i="1" dirty="0"/>
              <a:t> </a:t>
            </a:r>
            <a:r>
              <a:rPr lang="el-GR" i="1" dirty="0" err="1"/>
              <a:t>ἀκριβὴς</a:t>
            </a:r>
            <a:r>
              <a:rPr lang="el-GR" i="1" dirty="0"/>
              <a:t> </a:t>
            </a:r>
            <a:r>
              <a:rPr lang="el-GR" i="1" dirty="0" err="1"/>
              <a:t>τῆς</a:t>
            </a:r>
            <a:r>
              <a:rPr lang="el-GR" i="1" dirty="0"/>
              <a:t> </a:t>
            </a:r>
            <a:r>
              <a:rPr lang="el-GR" i="1" dirty="0" err="1"/>
              <a:t>Ὀρθοδόξου</a:t>
            </a:r>
            <a:r>
              <a:rPr lang="el-GR" i="1" dirty="0"/>
              <a:t> πίστεως</a:t>
            </a:r>
            <a:r>
              <a:rPr lang="el-GR" dirty="0"/>
              <a:t>, </a:t>
            </a:r>
            <a:r>
              <a:rPr lang="en-US" dirty="0"/>
              <a:t>PG 94, 997CD)</a:t>
            </a:r>
            <a:endParaRPr lang="el-GR" dirty="0"/>
          </a:p>
        </p:txBody>
      </p:sp>
    </p:spTree>
    <p:extLst>
      <p:ext uri="{BB962C8B-B14F-4D97-AF65-F5344CB8AC3E}">
        <p14:creationId xmlns:p14="http://schemas.microsoft.com/office/powerpoint/2010/main" val="15823770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1017430"/>
          </a:xfrm>
        </p:spPr>
        <p:txBody>
          <a:bodyPr>
            <a:normAutofit fontScale="90000"/>
          </a:bodyPr>
          <a:lstStyle/>
          <a:p>
            <a:pPr algn="ctr"/>
            <a:r>
              <a:rPr lang="el-GR" dirty="0"/>
              <a:t>ΔΟΓΜΑΤΙΚΕΣ ΣΥΝΕΠΕΙΕΣ </a:t>
            </a:r>
            <a:br>
              <a:rPr lang="el-GR" dirty="0"/>
            </a:br>
            <a:r>
              <a:rPr lang="el-GR" dirty="0"/>
              <a:t>ΤΗΣ ΕΝΟΤΗΤΑΣ ΤΩΝ ΔΥΟ ΦΥΣΕΩΝ ΣΤΟΝ ΧΡΙΣΤΟ</a:t>
            </a:r>
          </a:p>
        </p:txBody>
      </p:sp>
      <p:sp>
        <p:nvSpPr>
          <p:cNvPr id="3" name="Θέση περιεχομένου 2"/>
          <p:cNvSpPr>
            <a:spLocks noGrp="1"/>
          </p:cNvSpPr>
          <p:nvPr>
            <p:ph idx="1"/>
          </p:nvPr>
        </p:nvSpPr>
        <p:spPr>
          <a:xfrm>
            <a:off x="0" y="1017430"/>
            <a:ext cx="12192000" cy="5840569"/>
          </a:xfrm>
        </p:spPr>
        <p:txBody>
          <a:bodyPr>
            <a:normAutofit/>
          </a:bodyPr>
          <a:lstStyle/>
          <a:p>
            <a:r>
              <a:rPr lang="el-GR" b="1" dirty="0"/>
              <a:t>Ο όρος Θεοτόκος αποδίδεται στη μητέρα του Χριστού</a:t>
            </a:r>
            <a:r>
              <a:rPr lang="el-GR" dirty="0"/>
              <a:t>: "</a:t>
            </a:r>
            <a:r>
              <a:rPr lang="el-GR" i="1" dirty="0" err="1"/>
              <a:t>Ὅθεν</a:t>
            </a:r>
            <a:r>
              <a:rPr lang="el-GR" i="1" dirty="0"/>
              <a:t> δικαίως </a:t>
            </a:r>
            <a:r>
              <a:rPr lang="el-GR" i="1" dirty="0" err="1"/>
              <a:t>καὶ</a:t>
            </a:r>
            <a:r>
              <a:rPr lang="el-GR" i="1" dirty="0"/>
              <a:t> </a:t>
            </a:r>
            <a:r>
              <a:rPr lang="el-GR" i="1" dirty="0" err="1"/>
              <a:t>ἀληθῶς</a:t>
            </a:r>
            <a:r>
              <a:rPr lang="el-GR" i="1" dirty="0"/>
              <a:t> </a:t>
            </a:r>
            <a:r>
              <a:rPr lang="el-GR" i="1" dirty="0" err="1"/>
              <a:t>Θεοτόκον</a:t>
            </a:r>
            <a:r>
              <a:rPr lang="el-GR" i="1" dirty="0"/>
              <a:t> </a:t>
            </a:r>
            <a:r>
              <a:rPr lang="el-GR" i="1" dirty="0" err="1"/>
              <a:t>τὴν</a:t>
            </a:r>
            <a:r>
              <a:rPr lang="el-GR" i="1" dirty="0"/>
              <a:t> </a:t>
            </a:r>
            <a:r>
              <a:rPr lang="el-GR" i="1" dirty="0" err="1"/>
              <a:t>ἁγίαν</a:t>
            </a:r>
            <a:r>
              <a:rPr lang="el-GR" i="1" dirty="0"/>
              <a:t> </a:t>
            </a:r>
            <a:r>
              <a:rPr lang="el-GR" i="1" dirty="0" err="1"/>
              <a:t>Μαρίαν</a:t>
            </a:r>
            <a:r>
              <a:rPr lang="el-GR" i="1" dirty="0"/>
              <a:t> </a:t>
            </a:r>
            <a:r>
              <a:rPr lang="el-GR" i="1" dirty="0" err="1"/>
              <a:t>ὀνομάζομεν</a:t>
            </a:r>
            <a:r>
              <a:rPr lang="el-GR" i="1" dirty="0"/>
              <a:t>· </a:t>
            </a:r>
            <a:r>
              <a:rPr lang="el-GR" i="1" dirty="0" err="1"/>
              <a:t>τοῦτο</a:t>
            </a:r>
            <a:r>
              <a:rPr lang="el-GR" i="1" dirty="0"/>
              <a:t> </a:t>
            </a:r>
            <a:r>
              <a:rPr lang="el-GR" i="1" dirty="0" err="1"/>
              <a:t>γὰρ</a:t>
            </a:r>
            <a:r>
              <a:rPr lang="el-GR" i="1" dirty="0"/>
              <a:t> </a:t>
            </a:r>
            <a:r>
              <a:rPr lang="el-GR" i="1" dirty="0" err="1"/>
              <a:t>τὸ</a:t>
            </a:r>
            <a:r>
              <a:rPr lang="el-GR" i="1" dirty="0"/>
              <a:t> </a:t>
            </a:r>
            <a:r>
              <a:rPr lang="el-GR" i="1" dirty="0" err="1"/>
              <a:t>ὄνομα</a:t>
            </a:r>
            <a:r>
              <a:rPr lang="el-GR" i="1" dirty="0"/>
              <a:t> </a:t>
            </a:r>
            <a:r>
              <a:rPr lang="el-GR" i="1" dirty="0" err="1"/>
              <a:t>ἅπαν</a:t>
            </a:r>
            <a:r>
              <a:rPr lang="el-GR" i="1" dirty="0"/>
              <a:t> </a:t>
            </a:r>
            <a:r>
              <a:rPr lang="el-GR" i="1" dirty="0" err="1"/>
              <a:t>τὸ</a:t>
            </a:r>
            <a:r>
              <a:rPr lang="el-GR" i="1" dirty="0"/>
              <a:t> μυστήριον </a:t>
            </a:r>
            <a:r>
              <a:rPr lang="el-GR" i="1" dirty="0" err="1"/>
              <a:t>τῆς</a:t>
            </a:r>
            <a:r>
              <a:rPr lang="el-GR" i="1" dirty="0"/>
              <a:t> </a:t>
            </a:r>
            <a:r>
              <a:rPr lang="el-GR" i="1" dirty="0" err="1"/>
              <a:t>οἰκονομίας</a:t>
            </a:r>
            <a:r>
              <a:rPr lang="el-GR" i="1" dirty="0"/>
              <a:t> </a:t>
            </a:r>
            <a:r>
              <a:rPr lang="el-GR" i="1" dirty="0" err="1"/>
              <a:t>συνίστισι</a:t>
            </a:r>
            <a:r>
              <a:rPr lang="el-GR" i="1" dirty="0"/>
              <a:t>. </a:t>
            </a:r>
            <a:r>
              <a:rPr lang="el-GR" i="1" dirty="0" err="1"/>
              <a:t>Εἰ</a:t>
            </a:r>
            <a:r>
              <a:rPr lang="el-GR" i="1" dirty="0"/>
              <a:t> </a:t>
            </a:r>
            <a:r>
              <a:rPr lang="el-GR" i="1" dirty="0" err="1"/>
              <a:t>γὰρ</a:t>
            </a:r>
            <a:r>
              <a:rPr lang="el-GR" i="1" dirty="0"/>
              <a:t> Θεοτόκος ἡ γεννήσασα, πάντως </a:t>
            </a:r>
            <a:r>
              <a:rPr lang="el-GR" i="1" dirty="0" err="1"/>
              <a:t>Θεὸς</a:t>
            </a:r>
            <a:r>
              <a:rPr lang="el-GR" i="1" dirty="0"/>
              <a:t> ὁ </a:t>
            </a:r>
            <a:r>
              <a:rPr lang="el-GR" i="1" dirty="0" err="1"/>
              <a:t>ἐξ</a:t>
            </a:r>
            <a:r>
              <a:rPr lang="el-GR" i="1" dirty="0"/>
              <a:t>' </a:t>
            </a:r>
            <a:r>
              <a:rPr lang="el-GR" i="1" dirty="0" err="1"/>
              <a:t>αὐτῆς</a:t>
            </a:r>
            <a:r>
              <a:rPr lang="el-GR" i="1" dirty="0"/>
              <a:t> γεννηθείς, πάντως </a:t>
            </a:r>
            <a:r>
              <a:rPr lang="el-GR" i="1" dirty="0" err="1"/>
              <a:t>δὲ</a:t>
            </a:r>
            <a:r>
              <a:rPr lang="el-GR" i="1" dirty="0"/>
              <a:t> </a:t>
            </a:r>
            <a:r>
              <a:rPr lang="el-GR" i="1" dirty="0" err="1"/>
              <a:t>καὶ</a:t>
            </a:r>
            <a:r>
              <a:rPr lang="el-GR" i="1" dirty="0"/>
              <a:t> </a:t>
            </a:r>
            <a:r>
              <a:rPr lang="el-GR" i="1" dirty="0" err="1"/>
              <a:t>ἄνθρωπος</a:t>
            </a:r>
            <a:r>
              <a:rPr lang="el-GR" i="1" dirty="0"/>
              <a:t>. </a:t>
            </a:r>
            <a:r>
              <a:rPr lang="el-GR" i="1" dirty="0" err="1"/>
              <a:t>Πῶς</a:t>
            </a:r>
            <a:r>
              <a:rPr lang="el-GR" i="1" dirty="0"/>
              <a:t> </a:t>
            </a:r>
            <a:r>
              <a:rPr lang="el-GR" i="1" dirty="0" err="1"/>
              <a:t>γὰρ</a:t>
            </a:r>
            <a:r>
              <a:rPr lang="el-GR" i="1" dirty="0"/>
              <a:t> </a:t>
            </a:r>
            <a:r>
              <a:rPr lang="el-GR" i="1" dirty="0" err="1"/>
              <a:t>ἄν</a:t>
            </a:r>
            <a:r>
              <a:rPr lang="el-GR" i="1" dirty="0"/>
              <a:t> </a:t>
            </a:r>
            <a:r>
              <a:rPr lang="el-GR" i="1" dirty="0" err="1"/>
              <a:t>ἐκ</a:t>
            </a:r>
            <a:r>
              <a:rPr lang="el-GR" i="1" dirty="0"/>
              <a:t> </a:t>
            </a:r>
            <a:r>
              <a:rPr lang="el-GR" i="1" dirty="0" err="1"/>
              <a:t>γυναικὸς</a:t>
            </a:r>
            <a:r>
              <a:rPr lang="el-GR" i="1" dirty="0"/>
              <a:t> </a:t>
            </a:r>
            <a:r>
              <a:rPr lang="el-GR" i="1" dirty="0" err="1"/>
              <a:t>γεννηθείη</a:t>
            </a:r>
            <a:r>
              <a:rPr lang="el-GR" i="1" dirty="0"/>
              <a:t> Θεός, ὁ </a:t>
            </a:r>
            <a:r>
              <a:rPr lang="el-GR" i="1" dirty="0" err="1"/>
              <a:t>πρὸ</a:t>
            </a:r>
            <a:r>
              <a:rPr lang="el-GR" i="1" dirty="0"/>
              <a:t> </a:t>
            </a:r>
            <a:r>
              <a:rPr lang="el-GR" i="1" dirty="0" err="1"/>
              <a:t>αἰώνων</a:t>
            </a:r>
            <a:r>
              <a:rPr lang="el-GR" i="1" dirty="0"/>
              <a:t> </a:t>
            </a:r>
            <a:r>
              <a:rPr lang="el-GR" i="1" dirty="0" err="1"/>
              <a:t>ἔχον</a:t>
            </a:r>
            <a:r>
              <a:rPr lang="el-GR" i="1" dirty="0"/>
              <a:t> </a:t>
            </a:r>
            <a:r>
              <a:rPr lang="el-GR" i="1" dirty="0" err="1"/>
              <a:t>τὴν</a:t>
            </a:r>
            <a:r>
              <a:rPr lang="el-GR" i="1" dirty="0"/>
              <a:t> </a:t>
            </a:r>
            <a:r>
              <a:rPr lang="el-GR" i="1" dirty="0" err="1"/>
              <a:t>ὕπαρξιν</a:t>
            </a:r>
            <a:r>
              <a:rPr lang="el-GR" i="1" dirty="0"/>
              <a:t>, </a:t>
            </a:r>
            <a:r>
              <a:rPr lang="el-GR" i="1" dirty="0" err="1"/>
              <a:t>εἰ</a:t>
            </a:r>
            <a:r>
              <a:rPr lang="el-GR" i="1" dirty="0"/>
              <a:t> </a:t>
            </a:r>
            <a:r>
              <a:rPr lang="el-GR" i="1" dirty="0" err="1"/>
              <a:t>μὴ</a:t>
            </a:r>
            <a:r>
              <a:rPr lang="el-GR" i="1" dirty="0"/>
              <a:t> </a:t>
            </a:r>
            <a:r>
              <a:rPr lang="el-GR" i="1" dirty="0" err="1"/>
              <a:t>ἄνθρωπος</a:t>
            </a:r>
            <a:r>
              <a:rPr lang="el-GR" i="1" dirty="0"/>
              <a:t> </a:t>
            </a:r>
            <a:r>
              <a:rPr lang="el-GR" i="1" dirty="0" err="1"/>
              <a:t>γέγονεν</a:t>
            </a:r>
            <a:r>
              <a:rPr lang="el-GR" i="1" dirty="0"/>
              <a:t>; Ὁ </a:t>
            </a:r>
            <a:r>
              <a:rPr lang="el-GR" i="1" dirty="0" err="1"/>
              <a:t>γὰρ</a:t>
            </a:r>
            <a:r>
              <a:rPr lang="el-GR" i="1" dirty="0"/>
              <a:t> </a:t>
            </a:r>
            <a:r>
              <a:rPr lang="el-GR" i="1" dirty="0" err="1"/>
              <a:t>Υἱὸς</a:t>
            </a:r>
            <a:r>
              <a:rPr lang="el-GR" i="1" dirty="0"/>
              <a:t> </a:t>
            </a:r>
            <a:r>
              <a:rPr lang="el-GR" i="1" dirty="0" err="1"/>
              <a:t>ἀνθρώπου</a:t>
            </a:r>
            <a:r>
              <a:rPr lang="el-GR" i="1" dirty="0"/>
              <a:t>, </a:t>
            </a:r>
            <a:r>
              <a:rPr lang="el-GR" i="1" dirty="0" err="1"/>
              <a:t>ἄνθρωπος</a:t>
            </a:r>
            <a:r>
              <a:rPr lang="el-GR" i="1" dirty="0"/>
              <a:t> δηλονότι. </a:t>
            </a:r>
            <a:r>
              <a:rPr lang="el-GR" i="1" dirty="0" err="1"/>
              <a:t>Εἰ</a:t>
            </a:r>
            <a:r>
              <a:rPr lang="el-GR" i="1" dirty="0"/>
              <a:t> </a:t>
            </a:r>
            <a:r>
              <a:rPr lang="el-GR" i="1" dirty="0" err="1"/>
              <a:t>δὲ</a:t>
            </a:r>
            <a:r>
              <a:rPr lang="el-GR" i="1" dirty="0"/>
              <a:t> </a:t>
            </a:r>
            <a:r>
              <a:rPr lang="el-GR" i="1" dirty="0" err="1"/>
              <a:t>αὐτὸς</a:t>
            </a:r>
            <a:r>
              <a:rPr lang="el-GR" i="1" dirty="0"/>
              <a:t> ὁ γεννηθείς </a:t>
            </a:r>
            <a:r>
              <a:rPr lang="el-GR" i="1" dirty="0" err="1"/>
              <a:t>ἐκ</a:t>
            </a:r>
            <a:r>
              <a:rPr lang="el-GR" i="1" dirty="0"/>
              <a:t> </a:t>
            </a:r>
            <a:r>
              <a:rPr lang="el-GR" i="1" dirty="0" err="1"/>
              <a:t>γυναικὸς</a:t>
            </a:r>
            <a:r>
              <a:rPr lang="el-GR" i="1" dirty="0"/>
              <a:t> </a:t>
            </a:r>
            <a:r>
              <a:rPr lang="el-GR" i="1" dirty="0" err="1"/>
              <a:t>Θεὸς</a:t>
            </a:r>
            <a:r>
              <a:rPr lang="el-GR" i="1" dirty="0"/>
              <a:t> </a:t>
            </a:r>
            <a:r>
              <a:rPr lang="el-GR" i="1" dirty="0" err="1"/>
              <a:t>ἐστίν</a:t>
            </a:r>
            <a:r>
              <a:rPr lang="el-GR" i="1" dirty="0"/>
              <a:t>, </a:t>
            </a:r>
            <a:r>
              <a:rPr lang="el-GR" i="1" dirty="0" err="1"/>
              <a:t>εἷς</a:t>
            </a:r>
            <a:r>
              <a:rPr lang="el-GR" i="1" dirty="0"/>
              <a:t> </a:t>
            </a:r>
            <a:r>
              <a:rPr lang="el-GR" i="1" dirty="0" err="1"/>
              <a:t>ἐστί</a:t>
            </a:r>
            <a:r>
              <a:rPr lang="el-GR" i="1" dirty="0"/>
              <a:t> δηλονότι ὁ </a:t>
            </a:r>
            <a:r>
              <a:rPr lang="el-GR" i="1" dirty="0" err="1"/>
              <a:t>ἐκ</a:t>
            </a:r>
            <a:r>
              <a:rPr lang="el-GR" i="1" dirty="0"/>
              <a:t> </a:t>
            </a:r>
            <a:r>
              <a:rPr lang="el-GR" i="1" dirty="0" err="1"/>
              <a:t>Θεοῦ</a:t>
            </a:r>
            <a:r>
              <a:rPr lang="el-GR" i="1" dirty="0"/>
              <a:t> </a:t>
            </a:r>
            <a:r>
              <a:rPr lang="el-GR" i="1" dirty="0" err="1"/>
              <a:t>Πατρὸς</a:t>
            </a:r>
            <a:r>
              <a:rPr lang="el-GR" i="1" dirty="0"/>
              <a:t> </a:t>
            </a:r>
            <a:r>
              <a:rPr lang="el-GR" i="1" dirty="0" err="1"/>
              <a:t>γεννηθεὶς</a:t>
            </a:r>
            <a:r>
              <a:rPr lang="el-GR" i="1" dirty="0"/>
              <a:t> </a:t>
            </a:r>
            <a:r>
              <a:rPr lang="el-GR" i="1" dirty="0" err="1"/>
              <a:t>κατὰ</a:t>
            </a:r>
            <a:r>
              <a:rPr lang="el-GR" i="1" dirty="0"/>
              <a:t> </a:t>
            </a:r>
            <a:r>
              <a:rPr lang="el-GR" i="1" dirty="0" err="1"/>
              <a:t>τὴ</a:t>
            </a:r>
            <a:r>
              <a:rPr lang="el-GR" i="1" dirty="0"/>
              <a:t> </a:t>
            </a:r>
            <a:r>
              <a:rPr lang="el-GR" i="1" dirty="0" err="1"/>
              <a:t>θείαν</a:t>
            </a:r>
            <a:r>
              <a:rPr lang="el-GR" i="1" dirty="0"/>
              <a:t> </a:t>
            </a:r>
            <a:r>
              <a:rPr lang="el-GR" i="1" dirty="0" err="1"/>
              <a:t>καὶ</a:t>
            </a:r>
            <a:r>
              <a:rPr lang="el-GR" i="1" dirty="0"/>
              <a:t> </a:t>
            </a:r>
            <a:r>
              <a:rPr lang="el-GR" i="1" dirty="0" err="1"/>
              <a:t>ἄναρχον</a:t>
            </a:r>
            <a:r>
              <a:rPr lang="el-GR" i="1" dirty="0"/>
              <a:t> </a:t>
            </a:r>
            <a:r>
              <a:rPr lang="el-GR" i="1" dirty="0" err="1"/>
              <a:t>οὐσίαν</a:t>
            </a:r>
            <a:r>
              <a:rPr lang="el-GR" i="1" dirty="0"/>
              <a:t>, </a:t>
            </a:r>
            <a:r>
              <a:rPr lang="el-GR" i="1" dirty="0" err="1"/>
              <a:t>καὶ</a:t>
            </a:r>
            <a:r>
              <a:rPr lang="el-GR" i="1" dirty="0"/>
              <a:t> </a:t>
            </a:r>
            <a:r>
              <a:rPr lang="el-GR" i="1" dirty="0" err="1"/>
              <a:t>ἐπ</a:t>
            </a:r>
            <a:r>
              <a:rPr lang="el-GR" i="1" dirty="0"/>
              <a:t>' </a:t>
            </a:r>
            <a:r>
              <a:rPr lang="el-GR" i="1" dirty="0" err="1"/>
              <a:t>ἀσχάτων</a:t>
            </a:r>
            <a:r>
              <a:rPr lang="el-GR" i="1" dirty="0"/>
              <a:t> </a:t>
            </a:r>
            <a:r>
              <a:rPr lang="el-GR" i="1" dirty="0" err="1"/>
              <a:t>τῶν</a:t>
            </a:r>
            <a:r>
              <a:rPr lang="el-GR" i="1" dirty="0"/>
              <a:t> χρόνων </a:t>
            </a:r>
            <a:r>
              <a:rPr lang="el-GR" i="1" dirty="0" err="1"/>
              <a:t>ἐκ</a:t>
            </a:r>
            <a:r>
              <a:rPr lang="el-GR" i="1" dirty="0"/>
              <a:t> </a:t>
            </a:r>
            <a:r>
              <a:rPr lang="el-GR" i="1" dirty="0" err="1"/>
              <a:t>τῆς</a:t>
            </a:r>
            <a:r>
              <a:rPr lang="el-GR" i="1" dirty="0"/>
              <a:t> Παρθένου </a:t>
            </a:r>
            <a:r>
              <a:rPr lang="el-GR" i="1" dirty="0" err="1"/>
              <a:t>τεχθεὶς</a:t>
            </a:r>
            <a:r>
              <a:rPr lang="el-GR" i="1" dirty="0"/>
              <a:t> </a:t>
            </a:r>
            <a:r>
              <a:rPr lang="el-GR" i="1" dirty="0" err="1"/>
              <a:t>κατὰ</a:t>
            </a:r>
            <a:r>
              <a:rPr lang="el-GR" i="1" dirty="0"/>
              <a:t> </a:t>
            </a:r>
            <a:r>
              <a:rPr lang="el-GR" i="1" dirty="0" err="1"/>
              <a:t>τὴν</a:t>
            </a:r>
            <a:r>
              <a:rPr lang="el-GR" i="1" dirty="0"/>
              <a:t> </a:t>
            </a:r>
            <a:r>
              <a:rPr lang="el-GR" i="1" dirty="0" err="1"/>
              <a:t>ἠργμένην</a:t>
            </a:r>
            <a:r>
              <a:rPr lang="el-GR" i="1" dirty="0"/>
              <a:t> </a:t>
            </a:r>
            <a:r>
              <a:rPr lang="el-GR" i="1" dirty="0" err="1"/>
              <a:t>καὶ</a:t>
            </a:r>
            <a:r>
              <a:rPr lang="el-GR" i="1" dirty="0"/>
              <a:t> </a:t>
            </a:r>
            <a:r>
              <a:rPr lang="el-GR" i="1" dirty="0" err="1"/>
              <a:t>ὑπὸ</a:t>
            </a:r>
            <a:r>
              <a:rPr lang="el-GR" i="1" dirty="0"/>
              <a:t> </a:t>
            </a:r>
            <a:r>
              <a:rPr lang="el-GR" i="1" dirty="0" err="1"/>
              <a:t>χρόνον</a:t>
            </a:r>
            <a:r>
              <a:rPr lang="el-GR" i="1" dirty="0"/>
              <a:t> </a:t>
            </a:r>
            <a:r>
              <a:rPr lang="el-GR" i="1" dirty="0" err="1"/>
              <a:t>οὐσίαν</a:t>
            </a:r>
            <a:r>
              <a:rPr lang="el-GR" i="1" dirty="0"/>
              <a:t>, </a:t>
            </a:r>
            <a:r>
              <a:rPr lang="el-GR" i="1" dirty="0" err="1"/>
              <a:t>ἤτοι</a:t>
            </a:r>
            <a:r>
              <a:rPr lang="el-GR" i="1" dirty="0"/>
              <a:t> </a:t>
            </a:r>
            <a:r>
              <a:rPr lang="el-GR" i="1" dirty="0" err="1"/>
              <a:t>τὴν</a:t>
            </a:r>
            <a:r>
              <a:rPr lang="el-GR" i="1" dirty="0"/>
              <a:t> </a:t>
            </a:r>
            <a:r>
              <a:rPr lang="el-GR" i="1" dirty="0" err="1"/>
              <a:t>ἀνθρωπίνην</a:t>
            </a:r>
            <a:r>
              <a:rPr lang="el-GR" i="1" dirty="0"/>
              <a:t>. </a:t>
            </a:r>
            <a:r>
              <a:rPr lang="el-GR" i="1" dirty="0" err="1"/>
              <a:t>Τοῦτο</a:t>
            </a:r>
            <a:r>
              <a:rPr lang="el-GR" i="1" dirty="0"/>
              <a:t> </a:t>
            </a:r>
            <a:r>
              <a:rPr lang="el-GR" i="1" dirty="0" err="1"/>
              <a:t>δὲ</a:t>
            </a:r>
            <a:r>
              <a:rPr lang="el-GR" i="1" dirty="0"/>
              <a:t> μίαν </a:t>
            </a:r>
            <a:r>
              <a:rPr lang="el-GR" i="1" dirty="0" err="1"/>
              <a:t>ὑπόστασιν</a:t>
            </a:r>
            <a:r>
              <a:rPr lang="el-GR" i="1" dirty="0"/>
              <a:t>, </a:t>
            </a:r>
            <a:r>
              <a:rPr lang="el-GR" i="1" dirty="0" err="1"/>
              <a:t>καὶ</a:t>
            </a:r>
            <a:r>
              <a:rPr lang="el-GR" i="1" dirty="0"/>
              <a:t> δύο φύσεις, </a:t>
            </a:r>
            <a:r>
              <a:rPr lang="el-GR" i="1" dirty="0" err="1"/>
              <a:t>καὶ</a:t>
            </a:r>
            <a:r>
              <a:rPr lang="el-GR" i="1" dirty="0"/>
              <a:t> δύο γεννήσεις σημαίνει </a:t>
            </a:r>
            <a:r>
              <a:rPr lang="el-GR" i="1" dirty="0" err="1"/>
              <a:t>τοῦ</a:t>
            </a:r>
            <a:r>
              <a:rPr lang="el-GR" i="1" dirty="0"/>
              <a:t> Κυρίου </a:t>
            </a:r>
            <a:r>
              <a:rPr lang="el-GR" i="1" dirty="0" err="1"/>
              <a:t>ἡμῶν</a:t>
            </a:r>
            <a:r>
              <a:rPr lang="el-GR" i="1" dirty="0"/>
              <a:t> </a:t>
            </a:r>
            <a:r>
              <a:rPr lang="el-GR" i="1" dirty="0" err="1"/>
              <a:t>Ἰησοῦ</a:t>
            </a:r>
            <a:r>
              <a:rPr lang="el-GR" i="1" dirty="0"/>
              <a:t> </a:t>
            </a:r>
            <a:r>
              <a:rPr lang="el-GR" i="1" dirty="0" err="1"/>
              <a:t>Χριστοῦ</a:t>
            </a:r>
            <a:r>
              <a:rPr lang="el-GR" dirty="0"/>
              <a:t>" (ΙΩΑΝΝΟΥ ΔΑΜΑΣΚΗΝΟΥ, </a:t>
            </a:r>
            <a:r>
              <a:rPr lang="el-GR" i="1" dirty="0" err="1"/>
              <a:t>Ἔκδοσις</a:t>
            </a:r>
            <a:r>
              <a:rPr lang="el-GR" i="1" dirty="0"/>
              <a:t> </a:t>
            </a:r>
            <a:r>
              <a:rPr lang="el-GR" i="1" dirty="0" err="1"/>
              <a:t>ἀκριβὴς</a:t>
            </a:r>
            <a:r>
              <a:rPr lang="el-GR" i="1" dirty="0"/>
              <a:t> </a:t>
            </a:r>
            <a:r>
              <a:rPr lang="el-GR" i="1" dirty="0" err="1"/>
              <a:t>τῆς</a:t>
            </a:r>
            <a:r>
              <a:rPr lang="el-GR" i="1" dirty="0"/>
              <a:t> </a:t>
            </a:r>
            <a:r>
              <a:rPr lang="el-GR" i="1" dirty="0" err="1"/>
              <a:t>Ὀρθοδόξου</a:t>
            </a:r>
            <a:r>
              <a:rPr lang="el-GR" i="1" dirty="0"/>
              <a:t> πίστεως</a:t>
            </a:r>
            <a:r>
              <a:rPr lang="el-GR" dirty="0"/>
              <a:t>, </a:t>
            </a:r>
            <a:r>
              <a:rPr lang="en-US" dirty="0"/>
              <a:t>PG 94, </a:t>
            </a:r>
            <a:r>
              <a:rPr lang="el-GR" dirty="0"/>
              <a:t>1029</a:t>
            </a:r>
            <a:r>
              <a:rPr lang="en-US" dirty="0"/>
              <a:t>D</a:t>
            </a:r>
            <a:r>
              <a:rPr lang="el-GR" dirty="0"/>
              <a:t>-1032Α</a:t>
            </a:r>
            <a:r>
              <a:rPr lang="en-US" dirty="0"/>
              <a:t>).</a:t>
            </a:r>
            <a:endParaRPr lang="el-GR" dirty="0"/>
          </a:p>
          <a:p>
            <a:endParaRPr lang="el-GR" dirty="0"/>
          </a:p>
        </p:txBody>
      </p:sp>
    </p:spTree>
    <p:extLst>
      <p:ext uri="{BB962C8B-B14F-4D97-AF65-F5344CB8AC3E}">
        <p14:creationId xmlns:p14="http://schemas.microsoft.com/office/powerpoint/2010/main" val="26409402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017431"/>
          </a:xfrm>
        </p:spPr>
        <p:txBody>
          <a:bodyPr>
            <a:normAutofit fontScale="90000"/>
          </a:bodyPr>
          <a:lstStyle/>
          <a:p>
            <a:pPr algn="ctr"/>
            <a:r>
              <a:rPr lang="el-GR" dirty="0"/>
              <a:t>ΔΟΓΜΑΤΙΚΕΣ ΣΥΝΕΠΕΙΕΣ </a:t>
            </a:r>
            <a:br>
              <a:rPr lang="el-GR" dirty="0"/>
            </a:br>
            <a:r>
              <a:rPr lang="el-GR" dirty="0"/>
              <a:t>ΤΗΣ ΕΝΟΤΗΤΑΣ ΤΩΝ ΔΥΟ ΦΥΣΕΩΝ ΣΤΟΝ ΧΡΙΣΤΟ</a:t>
            </a:r>
          </a:p>
        </p:txBody>
      </p:sp>
      <p:sp>
        <p:nvSpPr>
          <p:cNvPr id="3" name="Θέση περιεχομένου 2"/>
          <p:cNvSpPr>
            <a:spLocks noGrp="1"/>
          </p:cNvSpPr>
          <p:nvPr>
            <p:ph idx="1"/>
          </p:nvPr>
        </p:nvSpPr>
        <p:spPr>
          <a:xfrm>
            <a:off x="0" y="927280"/>
            <a:ext cx="12192000" cy="5930720"/>
          </a:xfrm>
        </p:spPr>
        <p:txBody>
          <a:bodyPr>
            <a:normAutofit lnSpcReduction="10000"/>
          </a:bodyPr>
          <a:lstStyle/>
          <a:p>
            <a:r>
              <a:rPr lang="el-GR" b="1" dirty="0"/>
              <a:t>Η μια προσκύνηση του Χριστού ως αναφερόμενη στον ένα Χριστό</a:t>
            </a:r>
            <a:r>
              <a:rPr lang="el-GR" dirty="0"/>
              <a:t>: "</a:t>
            </a:r>
            <a:r>
              <a:rPr lang="el-GR" i="1" dirty="0" err="1"/>
              <a:t>ὅτε</a:t>
            </a:r>
            <a:r>
              <a:rPr lang="el-GR" i="1" dirty="0"/>
              <a:t> </a:t>
            </a:r>
            <a:r>
              <a:rPr lang="el-GR" i="1" dirty="0" err="1"/>
              <a:t>δὲ</a:t>
            </a:r>
            <a:r>
              <a:rPr lang="el-GR" i="1" dirty="0"/>
              <a:t> </a:t>
            </a:r>
            <a:r>
              <a:rPr lang="el-GR" i="1" dirty="0" err="1"/>
              <a:t>ἦλθε</a:t>
            </a:r>
            <a:r>
              <a:rPr lang="el-GR" i="1" dirty="0"/>
              <a:t> </a:t>
            </a:r>
            <a:r>
              <a:rPr lang="el-GR" i="1" dirty="0" err="1"/>
              <a:t>τὸ</a:t>
            </a:r>
            <a:r>
              <a:rPr lang="el-GR" i="1" dirty="0"/>
              <a:t> </a:t>
            </a:r>
            <a:r>
              <a:rPr lang="el-GR" i="1" dirty="0" err="1"/>
              <a:t>πλήρωμα</a:t>
            </a:r>
            <a:r>
              <a:rPr lang="el-GR" i="1" dirty="0"/>
              <a:t> </a:t>
            </a:r>
            <a:r>
              <a:rPr lang="el-GR" i="1" dirty="0" err="1"/>
              <a:t>τοῦ</a:t>
            </a:r>
            <a:r>
              <a:rPr lang="el-GR" i="1" dirty="0"/>
              <a:t> </a:t>
            </a:r>
            <a:r>
              <a:rPr lang="el-GR" i="1" dirty="0" err="1"/>
              <a:t>χρόνου</a:t>
            </a:r>
            <a:r>
              <a:rPr lang="el-GR" i="1" dirty="0"/>
              <a:t>, </a:t>
            </a:r>
            <a:r>
              <a:rPr lang="el-GR" i="1" dirty="0" err="1"/>
              <a:t>ἐξαπέστειλεν</a:t>
            </a:r>
            <a:r>
              <a:rPr lang="el-GR" i="1" dirty="0"/>
              <a:t> ὁ </a:t>
            </a:r>
            <a:r>
              <a:rPr lang="el-GR" i="1" dirty="0" err="1"/>
              <a:t>Θεὸς</a:t>
            </a:r>
            <a:r>
              <a:rPr lang="el-GR" i="1" dirty="0"/>
              <a:t> </a:t>
            </a:r>
            <a:r>
              <a:rPr lang="el-GR" i="1" dirty="0" err="1"/>
              <a:t>τὸν</a:t>
            </a:r>
            <a:r>
              <a:rPr lang="el-GR" i="1" dirty="0"/>
              <a:t> </a:t>
            </a:r>
            <a:r>
              <a:rPr lang="el-GR" i="1" dirty="0" err="1"/>
              <a:t>υἱὸν</a:t>
            </a:r>
            <a:r>
              <a:rPr lang="el-GR" i="1" dirty="0"/>
              <a:t> </a:t>
            </a:r>
            <a:r>
              <a:rPr lang="el-GR" i="1" dirty="0" err="1"/>
              <a:t>αὐτοῦ</a:t>
            </a:r>
            <a:r>
              <a:rPr lang="el-GR" i="1" dirty="0"/>
              <a:t>, </a:t>
            </a:r>
            <a:r>
              <a:rPr lang="el-GR" i="1" dirty="0" err="1"/>
              <a:t>γενόμενον</a:t>
            </a:r>
            <a:r>
              <a:rPr lang="el-GR" i="1" dirty="0"/>
              <a:t> </a:t>
            </a:r>
            <a:r>
              <a:rPr lang="el-GR" i="1" dirty="0" err="1"/>
              <a:t>ἐκ</a:t>
            </a:r>
            <a:r>
              <a:rPr lang="el-GR" i="1" dirty="0"/>
              <a:t> </a:t>
            </a:r>
            <a:r>
              <a:rPr lang="el-GR" i="1" dirty="0" err="1"/>
              <a:t>γυναικός</a:t>
            </a:r>
            <a:r>
              <a:rPr lang="el-GR" i="1" dirty="0"/>
              <a:t>, </a:t>
            </a:r>
            <a:r>
              <a:rPr lang="el-GR" i="1" dirty="0" err="1"/>
              <a:t>γενόμενον</a:t>
            </a:r>
            <a:r>
              <a:rPr lang="el-GR" i="1" dirty="0"/>
              <a:t> </a:t>
            </a:r>
            <a:r>
              <a:rPr lang="el-GR" i="1" dirty="0" err="1"/>
              <a:t>ὑπὸ</a:t>
            </a:r>
            <a:r>
              <a:rPr lang="el-GR" i="1" dirty="0"/>
              <a:t> </a:t>
            </a:r>
            <a:r>
              <a:rPr lang="el-GR" i="1" dirty="0" err="1"/>
              <a:t>νόμον</a:t>
            </a:r>
            <a:r>
              <a:rPr lang="el-GR" i="1" dirty="0"/>
              <a:t>, </a:t>
            </a:r>
            <a:r>
              <a:rPr lang="el-GR" i="1" dirty="0" err="1"/>
              <a:t>ἵνα</a:t>
            </a:r>
            <a:r>
              <a:rPr lang="el-GR" i="1" dirty="0"/>
              <a:t> </a:t>
            </a:r>
            <a:r>
              <a:rPr lang="el-GR" i="1" dirty="0" err="1"/>
              <a:t>τοὺς</a:t>
            </a:r>
            <a:r>
              <a:rPr lang="el-GR" i="1" dirty="0"/>
              <a:t> </a:t>
            </a:r>
            <a:r>
              <a:rPr lang="el-GR" i="1" dirty="0" err="1"/>
              <a:t>ὑπὸ</a:t>
            </a:r>
            <a:r>
              <a:rPr lang="el-GR" i="1" dirty="0"/>
              <a:t> </a:t>
            </a:r>
            <a:r>
              <a:rPr lang="el-GR" i="1" dirty="0" err="1"/>
              <a:t>νόμον</a:t>
            </a:r>
            <a:r>
              <a:rPr lang="el-GR" i="1" dirty="0"/>
              <a:t> </a:t>
            </a:r>
            <a:r>
              <a:rPr lang="el-GR" i="1" dirty="0" err="1"/>
              <a:t>ἐξαγοράσῃ</a:t>
            </a:r>
            <a:r>
              <a:rPr lang="el-GR" i="1" dirty="0"/>
              <a:t>, </a:t>
            </a:r>
            <a:r>
              <a:rPr lang="el-GR" i="1" dirty="0" err="1"/>
              <a:t>ἵνα</a:t>
            </a:r>
            <a:r>
              <a:rPr lang="el-GR" i="1" dirty="0"/>
              <a:t> </a:t>
            </a:r>
            <a:r>
              <a:rPr lang="el-GR" i="1" dirty="0" err="1"/>
              <a:t>τὴν</a:t>
            </a:r>
            <a:r>
              <a:rPr lang="el-GR" i="1" dirty="0"/>
              <a:t> </a:t>
            </a:r>
            <a:r>
              <a:rPr lang="el-GR" i="1" dirty="0" err="1"/>
              <a:t>υἱοθεσίαν</a:t>
            </a:r>
            <a:r>
              <a:rPr lang="el-GR" i="1" dirty="0"/>
              <a:t> </a:t>
            </a:r>
            <a:r>
              <a:rPr lang="el-GR" i="1" dirty="0" err="1"/>
              <a:t>ἀπολάβωμεν</a:t>
            </a:r>
            <a:r>
              <a:rPr lang="el-GR" i="1" dirty="0"/>
              <a:t>. ῞</a:t>
            </a:r>
            <a:r>
              <a:rPr lang="el-GR" i="1" dirty="0" err="1"/>
              <a:t>Οτι</a:t>
            </a:r>
            <a:r>
              <a:rPr lang="el-GR" i="1" dirty="0"/>
              <a:t> </a:t>
            </a:r>
            <a:r>
              <a:rPr lang="el-GR" i="1" dirty="0" err="1"/>
              <a:t>δέ</a:t>
            </a:r>
            <a:r>
              <a:rPr lang="el-GR" i="1" dirty="0"/>
              <a:t> </a:t>
            </a:r>
            <a:r>
              <a:rPr lang="el-GR" i="1" dirty="0" err="1"/>
              <a:t>ἐστε</a:t>
            </a:r>
            <a:r>
              <a:rPr lang="el-GR" i="1" dirty="0"/>
              <a:t> </a:t>
            </a:r>
            <a:r>
              <a:rPr lang="el-GR" i="1" dirty="0" err="1"/>
              <a:t>υἱοί</a:t>
            </a:r>
            <a:r>
              <a:rPr lang="el-GR" i="1" dirty="0"/>
              <a:t>, </a:t>
            </a:r>
            <a:r>
              <a:rPr lang="el-GR" i="1" dirty="0" err="1"/>
              <a:t>ἐξαπέστειλεν</a:t>
            </a:r>
            <a:r>
              <a:rPr lang="el-GR" i="1" dirty="0"/>
              <a:t> ὁ </a:t>
            </a:r>
            <a:r>
              <a:rPr lang="el-GR" i="1" dirty="0" err="1"/>
              <a:t>Θεὸς</a:t>
            </a:r>
            <a:r>
              <a:rPr lang="el-GR" i="1" dirty="0"/>
              <a:t> </a:t>
            </a:r>
            <a:r>
              <a:rPr lang="el-GR" i="1" dirty="0" err="1"/>
              <a:t>τὸ</a:t>
            </a:r>
            <a:r>
              <a:rPr lang="el-GR" i="1" dirty="0"/>
              <a:t> </a:t>
            </a:r>
            <a:r>
              <a:rPr lang="el-GR" i="1" dirty="0" err="1"/>
              <a:t>Πνεῦμα</a:t>
            </a:r>
            <a:r>
              <a:rPr lang="el-GR" i="1" dirty="0"/>
              <a:t> </a:t>
            </a:r>
            <a:r>
              <a:rPr lang="el-GR" i="1" dirty="0" err="1"/>
              <a:t>τοῦ</a:t>
            </a:r>
            <a:r>
              <a:rPr lang="el-GR" i="1" dirty="0"/>
              <a:t> </a:t>
            </a:r>
            <a:r>
              <a:rPr lang="el-GR" i="1" dirty="0" err="1"/>
              <a:t>υἱοῦ</a:t>
            </a:r>
            <a:r>
              <a:rPr lang="el-GR" i="1" dirty="0"/>
              <a:t> </a:t>
            </a:r>
            <a:r>
              <a:rPr lang="el-GR" i="1" dirty="0" err="1"/>
              <a:t>αὐτοῦ</a:t>
            </a:r>
            <a:r>
              <a:rPr lang="el-GR" i="1" dirty="0"/>
              <a:t> </a:t>
            </a:r>
            <a:r>
              <a:rPr lang="el-GR" i="1" dirty="0" err="1"/>
              <a:t>εἰς</a:t>
            </a:r>
            <a:r>
              <a:rPr lang="el-GR" i="1" dirty="0"/>
              <a:t> </a:t>
            </a:r>
            <a:r>
              <a:rPr lang="el-GR" i="1" dirty="0" err="1"/>
              <a:t>τὰς</a:t>
            </a:r>
            <a:r>
              <a:rPr lang="el-GR" i="1" dirty="0"/>
              <a:t> </a:t>
            </a:r>
            <a:r>
              <a:rPr lang="el-GR" i="1" dirty="0" err="1"/>
              <a:t>καρδίας</a:t>
            </a:r>
            <a:r>
              <a:rPr lang="el-GR" i="1" dirty="0"/>
              <a:t> </a:t>
            </a:r>
            <a:r>
              <a:rPr lang="el-GR" i="1" dirty="0" err="1"/>
              <a:t>ὑμῶν</a:t>
            </a:r>
            <a:r>
              <a:rPr lang="el-GR" i="1" dirty="0"/>
              <a:t>, </a:t>
            </a:r>
            <a:r>
              <a:rPr lang="el-GR" i="1" dirty="0" err="1"/>
              <a:t>κρᾶζον</a:t>
            </a:r>
            <a:r>
              <a:rPr lang="el-GR" i="1" dirty="0"/>
              <a:t>· </a:t>
            </a:r>
            <a:r>
              <a:rPr lang="el-GR" i="1" dirty="0" err="1"/>
              <a:t>ἀββᾶ</a:t>
            </a:r>
            <a:r>
              <a:rPr lang="el-GR" i="1" dirty="0"/>
              <a:t> ὁ </a:t>
            </a:r>
            <a:r>
              <a:rPr lang="el-GR" i="1" dirty="0" err="1"/>
              <a:t>πατήρ</a:t>
            </a:r>
            <a:r>
              <a:rPr lang="el-GR" dirty="0"/>
              <a:t>". (</a:t>
            </a:r>
            <a:r>
              <a:rPr lang="el-GR" i="1" dirty="0" err="1"/>
              <a:t>Γαλ</a:t>
            </a:r>
            <a:r>
              <a:rPr lang="el-GR" i="1" dirty="0"/>
              <a:t>.</a:t>
            </a:r>
            <a:r>
              <a:rPr lang="el-GR" dirty="0"/>
              <a:t> 4, 4-6 και ΙΩΑΝΝΟΥ ΔΑΜΑΣΚΗΝΟΥ, </a:t>
            </a:r>
            <a:r>
              <a:rPr lang="el-GR" i="1" dirty="0" err="1"/>
              <a:t>Ἔκδοσις</a:t>
            </a:r>
            <a:r>
              <a:rPr lang="el-GR" i="1" dirty="0"/>
              <a:t> </a:t>
            </a:r>
            <a:r>
              <a:rPr lang="el-GR" i="1" dirty="0" err="1"/>
              <a:t>ἀκριβὴς</a:t>
            </a:r>
            <a:r>
              <a:rPr lang="el-GR" i="1" dirty="0"/>
              <a:t> </a:t>
            </a:r>
            <a:r>
              <a:rPr lang="el-GR" i="1" dirty="0" err="1"/>
              <a:t>τῆς</a:t>
            </a:r>
            <a:r>
              <a:rPr lang="el-GR" i="1" dirty="0"/>
              <a:t> </a:t>
            </a:r>
            <a:r>
              <a:rPr lang="el-GR" i="1" dirty="0" err="1"/>
              <a:t>Ὀρθοδόξου</a:t>
            </a:r>
            <a:r>
              <a:rPr lang="el-GR" i="1" dirty="0"/>
              <a:t> πίστεως</a:t>
            </a:r>
            <a:r>
              <a:rPr lang="el-GR" dirty="0"/>
              <a:t>, </a:t>
            </a:r>
            <a:r>
              <a:rPr lang="en-US" dirty="0"/>
              <a:t>PG 94, </a:t>
            </a:r>
            <a:r>
              <a:rPr lang="el-GR" dirty="0"/>
              <a:t>1013</a:t>
            </a:r>
            <a:r>
              <a:rPr lang="en-US" dirty="0"/>
              <a:t>C</a:t>
            </a:r>
            <a:r>
              <a:rPr lang="el-GR" dirty="0"/>
              <a:t>: "</a:t>
            </a:r>
            <a:r>
              <a:rPr lang="el-GR" i="1" dirty="0" err="1"/>
              <a:t>Εἶς</a:t>
            </a:r>
            <a:r>
              <a:rPr lang="el-GR" i="1" dirty="0"/>
              <a:t> </a:t>
            </a:r>
            <a:r>
              <a:rPr lang="el-GR" i="1" dirty="0" err="1"/>
              <a:t>ἐστιν</a:t>
            </a:r>
            <a:r>
              <a:rPr lang="el-GR" i="1" dirty="0"/>
              <a:t> ὁ </a:t>
            </a:r>
            <a:r>
              <a:rPr lang="el-GR" i="1" dirty="0" err="1"/>
              <a:t>Χριστὸς</a:t>
            </a:r>
            <a:r>
              <a:rPr lang="el-GR" i="1" dirty="0"/>
              <a:t> Θεός τέλειος </a:t>
            </a:r>
            <a:r>
              <a:rPr lang="el-GR" i="1" dirty="0" err="1"/>
              <a:t>καὶ</a:t>
            </a:r>
            <a:r>
              <a:rPr lang="el-GR" i="1" dirty="0"/>
              <a:t> </a:t>
            </a:r>
            <a:r>
              <a:rPr lang="el-GR" i="1" dirty="0" err="1"/>
              <a:t>ἄνθρωπος</a:t>
            </a:r>
            <a:r>
              <a:rPr lang="el-GR" i="1" dirty="0"/>
              <a:t> τέλειος· </a:t>
            </a:r>
            <a:r>
              <a:rPr lang="el-GR" i="1" dirty="0" err="1"/>
              <a:t>ὅν</a:t>
            </a:r>
            <a:r>
              <a:rPr lang="el-GR" i="1" dirty="0"/>
              <a:t> </a:t>
            </a:r>
            <a:r>
              <a:rPr lang="el-GR" i="1" dirty="0" err="1"/>
              <a:t>προσκυνοῦμεν</a:t>
            </a:r>
            <a:r>
              <a:rPr lang="el-GR" i="1" dirty="0"/>
              <a:t> </a:t>
            </a:r>
            <a:r>
              <a:rPr lang="el-GR" i="1" dirty="0" err="1"/>
              <a:t>σύν</a:t>
            </a:r>
            <a:r>
              <a:rPr lang="el-GR" i="1" dirty="0"/>
              <a:t> </a:t>
            </a:r>
            <a:r>
              <a:rPr lang="el-GR" i="1" dirty="0" err="1"/>
              <a:t>Πατρὶ</a:t>
            </a:r>
            <a:r>
              <a:rPr lang="el-GR" i="1" dirty="0"/>
              <a:t> </a:t>
            </a:r>
            <a:r>
              <a:rPr lang="el-GR" i="1" dirty="0" err="1"/>
              <a:t>καὶ</a:t>
            </a:r>
            <a:r>
              <a:rPr lang="el-GR" i="1" dirty="0"/>
              <a:t> Πνεύματι, </a:t>
            </a:r>
            <a:r>
              <a:rPr lang="el-GR" i="1" dirty="0" err="1"/>
              <a:t>μιᾷ</a:t>
            </a:r>
            <a:r>
              <a:rPr lang="el-GR" i="1" dirty="0"/>
              <a:t> προσκυνήσει </a:t>
            </a:r>
            <a:r>
              <a:rPr lang="el-GR" i="1" dirty="0" err="1"/>
              <a:t>μετὰ</a:t>
            </a:r>
            <a:r>
              <a:rPr lang="el-GR" i="1" dirty="0"/>
              <a:t> </a:t>
            </a:r>
            <a:r>
              <a:rPr lang="el-GR" i="1" dirty="0" err="1"/>
              <a:t>τῆς</a:t>
            </a:r>
            <a:r>
              <a:rPr lang="el-GR" i="1" dirty="0"/>
              <a:t> </a:t>
            </a:r>
            <a:r>
              <a:rPr lang="el-GR" i="1" dirty="0" err="1"/>
              <a:t>ἀχράντου</a:t>
            </a:r>
            <a:r>
              <a:rPr lang="el-GR" i="1" dirty="0"/>
              <a:t> </a:t>
            </a:r>
            <a:r>
              <a:rPr lang="el-GR" i="1" dirty="0" err="1"/>
              <a:t>σαρκὸς</a:t>
            </a:r>
            <a:r>
              <a:rPr lang="el-GR" i="1" dirty="0"/>
              <a:t> </a:t>
            </a:r>
            <a:r>
              <a:rPr lang="el-GR" i="1" dirty="0" err="1"/>
              <a:t>αὐτοῦ</a:t>
            </a:r>
            <a:r>
              <a:rPr lang="el-GR" i="1" dirty="0"/>
              <a:t>, </a:t>
            </a:r>
            <a:r>
              <a:rPr lang="el-GR" i="1" dirty="0" err="1"/>
              <a:t>οὐκ</a:t>
            </a:r>
            <a:r>
              <a:rPr lang="el-GR" i="1" dirty="0"/>
              <a:t> </a:t>
            </a:r>
            <a:r>
              <a:rPr lang="el-GR" i="1" dirty="0" err="1"/>
              <a:t>ἀπροσκύνητον</a:t>
            </a:r>
            <a:r>
              <a:rPr lang="el-GR" i="1" dirty="0"/>
              <a:t> </a:t>
            </a:r>
            <a:r>
              <a:rPr lang="el-GR" i="1" dirty="0" err="1"/>
              <a:t>τὴν</a:t>
            </a:r>
            <a:r>
              <a:rPr lang="el-GR" i="1" dirty="0"/>
              <a:t> σάρκα λέγοντες· </a:t>
            </a:r>
            <a:r>
              <a:rPr lang="el-GR" i="1" dirty="0" err="1"/>
              <a:t>προσκυνεῖται</a:t>
            </a:r>
            <a:r>
              <a:rPr lang="el-GR" i="1" dirty="0"/>
              <a:t> </a:t>
            </a:r>
            <a:r>
              <a:rPr lang="el-GR" i="1" dirty="0" err="1"/>
              <a:t>γὰρ</a:t>
            </a:r>
            <a:r>
              <a:rPr lang="el-GR" i="1" dirty="0"/>
              <a:t> </a:t>
            </a:r>
            <a:r>
              <a:rPr lang="el-GR" i="1" dirty="0" err="1"/>
              <a:t>ἐν</a:t>
            </a:r>
            <a:r>
              <a:rPr lang="el-GR" i="1" dirty="0"/>
              <a:t> </a:t>
            </a:r>
            <a:r>
              <a:rPr lang="el-GR" i="1" dirty="0" err="1"/>
              <a:t>τῇ</a:t>
            </a:r>
            <a:r>
              <a:rPr lang="el-GR" i="1" dirty="0"/>
              <a:t> </a:t>
            </a:r>
            <a:r>
              <a:rPr lang="el-GR" i="1" dirty="0" err="1"/>
              <a:t>μιᾷ</a:t>
            </a:r>
            <a:r>
              <a:rPr lang="el-GR" i="1" dirty="0"/>
              <a:t> </a:t>
            </a:r>
            <a:r>
              <a:rPr lang="el-GR" i="1" dirty="0" err="1"/>
              <a:t>τοῦ</a:t>
            </a:r>
            <a:r>
              <a:rPr lang="el-GR" i="1" dirty="0"/>
              <a:t> Λόγου </a:t>
            </a:r>
            <a:r>
              <a:rPr lang="el-GR" i="1" dirty="0" err="1"/>
              <a:t>ὑποστάσει</a:t>
            </a:r>
            <a:r>
              <a:rPr lang="el-GR" i="1" dirty="0"/>
              <a:t>, </a:t>
            </a:r>
            <a:r>
              <a:rPr lang="el-GR" i="1" dirty="0" err="1"/>
              <a:t>ἥτις</a:t>
            </a:r>
            <a:r>
              <a:rPr lang="el-GR" i="1" dirty="0"/>
              <a:t> </a:t>
            </a:r>
            <a:r>
              <a:rPr lang="el-GR" i="1" dirty="0" err="1"/>
              <a:t>αὐτῇ</a:t>
            </a:r>
            <a:r>
              <a:rPr lang="el-GR" i="1" dirty="0"/>
              <a:t> </a:t>
            </a:r>
            <a:r>
              <a:rPr lang="el-GR" i="1" dirty="0" err="1"/>
              <a:t>ὑπόστασις</a:t>
            </a:r>
            <a:r>
              <a:rPr lang="el-GR" i="1" dirty="0"/>
              <a:t> </a:t>
            </a:r>
            <a:r>
              <a:rPr lang="el-GR" i="1" dirty="0" err="1"/>
              <a:t>γέγονεν</a:t>
            </a:r>
            <a:r>
              <a:rPr lang="el-GR" dirty="0"/>
              <a:t>"). </a:t>
            </a:r>
          </a:p>
          <a:p>
            <a:r>
              <a:rPr lang="el-GR" dirty="0"/>
              <a:t>Η αναμαρτησία του Χριστού, όχι μόνο γιατί είναι ελεύθερος από το προπατορικό αμάρτημα εφόσον γεννήθηκε υπερφυσικά "</a:t>
            </a:r>
            <a:r>
              <a:rPr lang="el-GR" i="1" dirty="0" err="1"/>
              <a:t>ἐκ</a:t>
            </a:r>
            <a:r>
              <a:rPr lang="el-GR" i="1" dirty="0"/>
              <a:t> Πνεύματος </a:t>
            </a:r>
            <a:r>
              <a:rPr lang="el-GR" i="1" dirty="0" err="1"/>
              <a:t>ἁγίου</a:t>
            </a:r>
            <a:r>
              <a:rPr lang="el-GR" i="1" dirty="0"/>
              <a:t> </a:t>
            </a:r>
            <a:r>
              <a:rPr lang="el-GR" i="1" dirty="0" err="1"/>
              <a:t>καὶ</a:t>
            </a:r>
            <a:r>
              <a:rPr lang="el-GR" i="1" dirty="0"/>
              <a:t> Μαρίας </a:t>
            </a:r>
            <a:r>
              <a:rPr lang="el-GR" i="1" dirty="0" err="1"/>
              <a:t>τῆς</a:t>
            </a:r>
            <a:r>
              <a:rPr lang="el-GR" i="1" dirty="0"/>
              <a:t> Παρθένου</a:t>
            </a:r>
            <a:r>
              <a:rPr lang="el-GR" dirty="0"/>
              <a:t>", αλλά και γιατί είναι ελεύθερος και από κάθε προσωπική αμαρτία εφόσον στο πρόσωπό του το φυσικό θέλημα της ανθρώπινης φύσης θεώθηκε με την απόλυτη υποταγή στο θείο θέλημα. </a:t>
            </a:r>
          </a:p>
        </p:txBody>
      </p:sp>
    </p:spTree>
    <p:extLst>
      <p:ext uri="{BB962C8B-B14F-4D97-AF65-F5344CB8AC3E}">
        <p14:creationId xmlns:p14="http://schemas.microsoft.com/office/powerpoint/2010/main" val="32035021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69701"/>
          </a:xfrm>
        </p:spPr>
        <p:txBody>
          <a:bodyPr>
            <a:normAutofit fontScale="90000"/>
          </a:bodyPr>
          <a:lstStyle/>
          <a:p>
            <a:pPr algn="ctr"/>
            <a:r>
              <a:rPr lang="el-GR" dirty="0"/>
              <a:t> Ο ΟΡΟΣ ΤΗΣ ΣΤ΄ ΟΙΚΟΥΜΕΝΙΚΗΣ ΣΥΝΟΔΟΥ</a:t>
            </a:r>
          </a:p>
        </p:txBody>
      </p:sp>
      <p:sp>
        <p:nvSpPr>
          <p:cNvPr id="3" name="Θέση περιεχομένου 2"/>
          <p:cNvSpPr>
            <a:spLocks noGrp="1"/>
          </p:cNvSpPr>
          <p:nvPr>
            <p:ph idx="1"/>
          </p:nvPr>
        </p:nvSpPr>
        <p:spPr>
          <a:xfrm>
            <a:off x="0" y="550616"/>
            <a:ext cx="12192000" cy="6307383"/>
          </a:xfrm>
        </p:spPr>
        <p:txBody>
          <a:bodyPr/>
          <a:lstStyle/>
          <a:p>
            <a:r>
              <a:rPr lang="el-GR" dirty="0"/>
              <a:t>"</a:t>
            </a:r>
            <a:r>
              <a:rPr lang="el-GR" i="1" dirty="0" err="1"/>
              <a:t>Εἴ</a:t>
            </a:r>
            <a:r>
              <a:rPr lang="el-GR" i="1" dirty="0"/>
              <a:t> τις </a:t>
            </a:r>
            <a:r>
              <a:rPr lang="el-GR" i="1" dirty="0" err="1"/>
              <a:t>καταχρηστικῶς</a:t>
            </a:r>
            <a:r>
              <a:rPr lang="el-GR" i="1" dirty="0"/>
              <a:t> </a:t>
            </a:r>
            <a:r>
              <a:rPr lang="el-GR" i="1" dirty="0" err="1"/>
              <a:t>ἀλλ</a:t>
            </a:r>
            <a:r>
              <a:rPr lang="el-GR" i="1" dirty="0"/>
              <a:t>' </a:t>
            </a:r>
            <a:r>
              <a:rPr lang="el-GR" i="1" dirty="0" err="1"/>
              <a:t>οὐκ</a:t>
            </a:r>
            <a:r>
              <a:rPr lang="el-GR" i="1" dirty="0"/>
              <a:t> </a:t>
            </a:r>
            <a:r>
              <a:rPr lang="el-GR" i="1" dirty="0" err="1"/>
              <a:t>ἀληθῶς</a:t>
            </a:r>
            <a:r>
              <a:rPr lang="el-GR" i="1" dirty="0"/>
              <a:t> </a:t>
            </a:r>
            <a:r>
              <a:rPr lang="el-GR" i="1" dirty="0" err="1"/>
              <a:t>Θεοτόκον</a:t>
            </a:r>
            <a:r>
              <a:rPr lang="el-GR" i="1" dirty="0"/>
              <a:t> λέγει </a:t>
            </a:r>
            <a:r>
              <a:rPr lang="el-GR" i="1" dirty="0" err="1"/>
              <a:t>τὴν</a:t>
            </a:r>
            <a:r>
              <a:rPr lang="el-GR" i="1" dirty="0"/>
              <a:t> </a:t>
            </a:r>
            <a:r>
              <a:rPr lang="el-GR" i="1" dirty="0" err="1"/>
              <a:t>ἁγίαν</a:t>
            </a:r>
            <a:r>
              <a:rPr lang="el-GR" i="1" dirty="0"/>
              <a:t> </a:t>
            </a:r>
            <a:r>
              <a:rPr lang="el-GR" i="1" dirty="0" err="1"/>
              <a:t>ἔνδοξον</a:t>
            </a:r>
            <a:r>
              <a:rPr lang="el-GR" i="1" dirty="0"/>
              <a:t> </a:t>
            </a:r>
            <a:r>
              <a:rPr lang="el-GR" i="1" dirty="0" err="1"/>
              <a:t>ἀειπάρθενον</a:t>
            </a:r>
            <a:r>
              <a:rPr lang="el-GR" i="1" dirty="0"/>
              <a:t> </a:t>
            </a:r>
            <a:r>
              <a:rPr lang="el-GR" i="1" dirty="0" err="1"/>
              <a:t>Μαρίαν</a:t>
            </a:r>
            <a:r>
              <a:rPr lang="el-GR" i="1" dirty="0"/>
              <a:t>, ἤ </a:t>
            </a:r>
            <a:r>
              <a:rPr lang="el-GR" i="1" dirty="0" err="1"/>
              <a:t>κατὰ</a:t>
            </a:r>
            <a:r>
              <a:rPr lang="el-GR" i="1" dirty="0"/>
              <a:t> </a:t>
            </a:r>
            <a:r>
              <a:rPr lang="el-GR" i="1" dirty="0" err="1"/>
              <a:t>ἀναφορὰν</a:t>
            </a:r>
            <a:r>
              <a:rPr lang="el-GR" i="1" dirty="0"/>
              <a:t>, </a:t>
            </a:r>
            <a:r>
              <a:rPr lang="el-GR" i="1" dirty="0" err="1"/>
              <a:t>ὡς</a:t>
            </a:r>
            <a:r>
              <a:rPr lang="el-GR" i="1" dirty="0"/>
              <a:t> </a:t>
            </a:r>
            <a:r>
              <a:rPr lang="el-GR" i="1" dirty="0" err="1"/>
              <a:t>ἀνθρώπου</a:t>
            </a:r>
            <a:r>
              <a:rPr lang="el-GR" i="1" dirty="0"/>
              <a:t> </a:t>
            </a:r>
            <a:r>
              <a:rPr lang="el-GR" i="1" dirty="0" err="1"/>
              <a:t>ψιλοῦ</a:t>
            </a:r>
            <a:r>
              <a:rPr lang="el-GR" i="1" dirty="0"/>
              <a:t> γεννηθέντος, </a:t>
            </a:r>
            <a:r>
              <a:rPr lang="el-GR" i="1" dirty="0" err="1"/>
              <a:t>ἀλλ'οὐχὶ</a:t>
            </a:r>
            <a:r>
              <a:rPr lang="el-GR" i="1" dirty="0"/>
              <a:t> </a:t>
            </a:r>
            <a:r>
              <a:rPr lang="el-GR" i="1" dirty="0" err="1"/>
              <a:t>τοῦ</a:t>
            </a:r>
            <a:r>
              <a:rPr lang="el-GR" i="1" dirty="0"/>
              <a:t> Λόγου </a:t>
            </a:r>
            <a:r>
              <a:rPr lang="el-GR" i="1" dirty="0" err="1"/>
              <a:t>σαρκωθέντος</a:t>
            </a:r>
            <a:r>
              <a:rPr lang="el-GR" i="1" dirty="0"/>
              <a:t> </a:t>
            </a:r>
            <a:r>
              <a:rPr lang="el-GR" i="1" dirty="0" err="1"/>
              <a:t>ἐξ</a:t>
            </a:r>
            <a:r>
              <a:rPr lang="el-GR" i="1" dirty="0"/>
              <a:t>' </a:t>
            </a:r>
            <a:r>
              <a:rPr lang="el-GR" i="1" dirty="0" err="1"/>
              <a:t>αὐτῆς</a:t>
            </a:r>
            <a:r>
              <a:rPr lang="el-GR" i="1" dirty="0"/>
              <a:t>· </a:t>
            </a:r>
            <a:r>
              <a:rPr lang="el-GR" i="1" dirty="0" err="1"/>
              <a:t>ἀναφερομένης</a:t>
            </a:r>
            <a:r>
              <a:rPr lang="el-GR" i="1" dirty="0"/>
              <a:t> </a:t>
            </a:r>
            <a:r>
              <a:rPr lang="el-GR" i="1" dirty="0" err="1"/>
              <a:t>δὲ</a:t>
            </a:r>
            <a:r>
              <a:rPr lang="el-GR" i="1" dirty="0"/>
              <a:t> </a:t>
            </a:r>
            <a:r>
              <a:rPr lang="el-GR" i="1" dirty="0" err="1"/>
              <a:t>καὶ</a:t>
            </a:r>
            <a:r>
              <a:rPr lang="el-GR" i="1" dirty="0"/>
              <a:t> </a:t>
            </a:r>
            <a:r>
              <a:rPr lang="el-GR" i="1" dirty="0" err="1"/>
              <a:t>ἐκείνης</a:t>
            </a:r>
            <a:r>
              <a:rPr lang="el-GR" i="1" dirty="0"/>
              <a:t> </a:t>
            </a:r>
            <a:r>
              <a:rPr lang="el-GR" i="1" dirty="0" err="1"/>
              <a:t>τῆς</a:t>
            </a:r>
            <a:r>
              <a:rPr lang="el-GR" i="1" dirty="0"/>
              <a:t> </a:t>
            </a:r>
            <a:r>
              <a:rPr lang="el-GR" i="1" dirty="0" err="1"/>
              <a:t>τοῦ</a:t>
            </a:r>
            <a:r>
              <a:rPr lang="el-GR" i="1" dirty="0"/>
              <a:t> </a:t>
            </a:r>
            <a:r>
              <a:rPr lang="el-GR" i="1" dirty="0" err="1"/>
              <a:t>ἀνθρώπου</a:t>
            </a:r>
            <a:r>
              <a:rPr lang="el-GR" i="1" dirty="0"/>
              <a:t> γεννήσεως </a:t>
            </a:r>
            <a:r>
              <a:rPr lang="el-GR" i="1" dirty="0" err="1"/>
              <a:t>ἐπὶ</a:t>
            </a:r>
            <a:r>
              <a:rPr lang="el-GR" i="1" dirty="0"/>
              <a:t> </a:t>
            </a:r>
            <a:r>
              <a:rPr lang="el-GR" i="1" dirty="0" err="1"/>
              <a:t>τὸν</a:t>
            </a:r>
            <a:r>
              <a:rPr lang="el-GR" i="1" dirty="0"/>
              <a:t> </a:t>
            </a:r>
            <a:r>
              <a:rPr lang="el-GR" i="1" dirty="0" err="1"/>
              <a:t>Θεὸν</a:t>
            </a:r>
            <a:r>
              <a:rPr lang="el-GR" i="1" dirty="0"/>
              <a:t> </a:t>
            </a:r>
            <a:r>
              <a:rPr lang="el-GR" i="1" dirty="0" err="1"/>
              <a:t>Λὸγον</a:t>
            </a:r>
            <a:r>
              <a:rPr lang="el-GR" i="1" dirty="0"/>
              <a:t>, </a:t>
            </a:r>
            <a:r>
              <a:rPr lang="el-GR" i="1" dirty="0" err="1"/>
              <a:t>ὡς</a:t>
            </a:r>
            <a:r>
              <a:rPr lang="el-GR" i="1" dirty="0"/>
              <a:t> συνάμα </a:t>
            </a:r>
            <a:r>
              <a:rPr lang="el-GR" i="1" dirty="0" err="1"/>
              <a:t>τῷ</a:t>
            </a:r>
            <a:r>
              <a:rPr lang="el-GR" i="1" dirty="0"/>
              <a:t> </a:t>
            </a:r>
            <a:r>
              <a:rPr lang="el-GR" i="1" dirty="0" err="1"/>
              <a:t>ἀνθρώπῳ</a:t>
            </a:r>
            <a:r>
              <a:rPr lang="el-GR" i="1" dirty="0"/>
              <a:t> </a:t>
            </a:r>
            <a:r>
              <a:rPr lang="el-GR" i="1" dirty="0" err="1"/>
              <a:t>γινομένῳ</a:t>
            </a:r>
            <a:r>
              <a:rPr lang="el-GR" i="1" dirty="0"/>
              <a:t> </a:t>
            </a:r>
            <a:r>
              <a:rPr lang="el-GR" i="1" dirty="0" err="1"/>
              <a:t>καὶ</a:t>
            </a:r>
            <a:r>
              <a:rPr lang="el-GR" i="1" dirty="0"/>
              <a:t> </a:t>
            </a:r>
            <a:r>
              <a:rPr lang="el-GR" i="1" dirty="0" err="1"/>
              <a:t>συκοφαντεῖ</a:t>
            </a:r>
            <a:r>
              <a:rPr lang="el-GR" i="1" dirty="0"/>
              <a:t> </a:t>
            </a:r>
            <a:r>
              <a:rPr lang="el-GR" i="1" dirty="0" err="1"/>
              <a:t>τὴν</a:t>
            </a:r>
            <a:r>
              <a:rPr lang="el-GR" i="1" dirty="0"/>
              <a:t> </a:t>
            </a:r>
            <a:r>
              <a:rPr lang="el-GR" i="1" dirty="0" err="1"/>
              <a:t>ἁγίαν</a:t>
            </a:r>
            <a:r>
              <a:rPr lang="el-GR" i="1" dirty="0"/>
              <a:t> </a:t>
            </a:r>
            <a:r>
              <a:rPr lang="el-GR" i="1" dirty="0" err="1"/>
              <a:t>ἐν</a:t>
            </a:r>
            <a:r>
              <a:rPr lang="el-GR" i="1" dirty="0"/>
              <a:t> Χαλκηδόνι </a:t>
            </a:r>
            <a:r>
              <a:rPr lang="el-GR" i="1" dirty="0" err="1"/>
              <a:t>Σύνοδον</a:t>
            </a:r>
            <a:r>
              <a:rPr lang="el-GR" i="1" dirty="0"/>
              <a:t>, </a:t>
            </a:r>
            <a:r>
              <a:rPr lang="el-GR" i="1" dirty="0" err="1"/>
              <a:t>ὡς</a:t>
            </a:r>
            <a:r>
              <a:rPr lang="el-GR" i="1" dirty="0"/>
              <a:t> </a:t>
            </a:r>
            <a:r>
              <a:rPr lang="el-GR" i="1" dirty="0" err="1"/>
              <a:t>κατὰ</a:t>
            </a:r>
            <a:r>
              <a:rPr lang="el-GR" i="1" dirty="0"/>
              <a:t> ταύτην </a:t>
            </a:r>
            <a:r>
              <a:rPr lang="el-GR" i="1" dirty="0" err="1"/>
              <a:t>τὴν</a:t>
            </a:r>
            <a:r>
              <a:rPr lang="el-GR" i="1" dirty="0"/>
              <a:t> </a:t>
            </a:r>
            <a:r>
              <a:rPr lang="el-GR" i="1" dirty="0" err="1"/>
              <a:t>ἀσεβῆ</a:t>
            </a:r>
            <a:r>
              <a:rPr lang="el-GR" i="1" dirty="0"/>
              <a:t> </a:t>
            </a:r>
            <a:r>
              <a:rPr lang="el-GR" i="1" dirty="0" err="1"/>
              <a:t>ἐπινοηθεῖσαν</a:t>
            </a:r>
            <a:r>
              <a:rPr lang="el-GR" i="1" dirty="0"/>
              <a:t> </a:t>
            </a:r>
            <a:r>
              <a:rPr lang="el-GR" i="1" dirty="0" err="1"/>
              <a:t>παρὰ</a:t>
            </a:r>
            <a:r>
              <a:rPr lang="el-GR" i="1" dirty="0"/>
              <a:t> Θεοδώρου </a:t>
            </a:r>
            <a:r>
              <a:rPr lang="el-GR" i="1" dirty="0" err="1"/>
              <a:t>ἔννοιαν</a:t>
            </a:r>
            <a:r>
              <a:rPr lang="el-GR" i="1" dirty="0"/>
              <a:t>, </a:t>
            </a:r>
            <a:r>
              <a:rPr lang="el-GR" i="1" dirty="0" err="1"/>
              <a:t>Θεοτόκον</a:t>
            </a:r>
            <a:r>
              <a:rPr lang="el-GR" i="1" dirty="0"/>
              <a:t> </a:t>
            </a:r>
            <a:r>
              <a:rPr lang="el-GR" i="1" dirty="0" err="1"/>
              <a:t>τὴν</a:t>
            </a:r>
            <a:r>
              <a:rPr lang="el-GR" i="1" dirty="0"/>
              <a:t> Παρθένον </a:t>
            </a:r>
            <a:r>
              <a:rPr lang="el-GR" i="1" dirty="0" err="1"/>
              <a:t>εἰποῦσα</a:t>
            </a:r>
            <a:r>
              <a:rPr lang="el-GR" i="1" dirty="0"/>
              <a:t>· </a:t>
            </a:r>
            <a:r>
              <a:rPr lang="el-GR" i="1" dirty="0" err="1"/>
              <a:t>εἴ</a:t>
            </a:r>
            <a:r>
              <a:rPr lang="el-GR" i="1" dirty="0"/>
              <a:t> τις </a:t>
            </a:r>
            <a:r>
              <a:rPr lang="el-GR" i="1" dirty="0" err="1"/>
              <a:t>ἀνθρωποτόκον</a:t>
            </a:r>
            <a:r>
              <a:rPr lang="el-GR" i="1" dirty="0"/>
              <a:t> </a:t>
            </a:r>
            <a:r>
              <a:rPr lang="el-GR" i="1" dirty="0" err="1"/>
              <a:t>αύτὴν</a:t>
            </a:r>
            <a:r>
              <a:rPr lang="el-GR" i="1" dirty="0"/>
              <a:t> </a:t>
            </a:r>
            <a:r>
              <a:rPr lang="el-GR" i="1" dirty="0" err="1"/>
              <a:t>καλεῖν</a:t>
            </a:r>
            <a:r>
              <a:rPr lang="el-GR" i="1" dirty="0"/>
              <a:t> ἤ </a:t>
            </a:r>
            <a:r>
              <a:rPr lang="el-GR" i="1" dirty="0" err="1"/>
              <a:t>Χριστοτόκον</a:t>
            </a:r>
            <a:r>
              <a:rPr lang="el-GR" i="1" dirty="0"/>
              <a:t>, </a:t>
            </a:r>
            <a:r>
              <a:rPr lang="el-GR" i="1" dirty="0" err="1"/>
              <a:t>ὡς</a:t>
            </a:r>
            <a:r>
              <a:rPr lang="el-GR" i="1" dirty="0"/>
              <a:t> </a:t>
            </a:r>
            <a:r>
              <a:rPr lang="el-GR" i="1" dirty="0" err="1"/>
              <a:t>τοῦ</a:t>
            </a:r>
            <a:r>
              <a:rPr lang="el-GR" i="1" dirty="0"/>
              <a:t> </a:t>
            </a:r>
            <a:r>
              <a:rPr lang="el-GR" i="1" dirty="0" err="1"/>
              <a:t>Χριστοῦ</a:t>
            </a:r>
            <a:r>
              <a:rPr lang="el-GR" i="1" dirty="0"/>
              <a:t> </a:t>
            </a:r>
            <a:r>
              <a:rPr lang="el-GR" i="1" dirty="0" err="1"/>
              <a:t>μὴ</a:t>
            </a:r>
            <a:r>
              <a:rPr lang="el-GR" i="1" dirty="0"/>
              <a:t> </a:t>
            </a:r>
            <a:r>
              <a:rPr lang="el-GR" i="1" dirty="0" err="1"/>
              <a:t>ὄντος</a:t>
            </a:r>
            <a:r>
              <a:rPr lang="el-GR" i="1" dirty="0"/>
              <a:t> </a:t>
            </a:r>
            <a:r>
              <a:rPr lang="el-GR" i="1" dirty="0" err="1"/>
              <a:t>Θεοῦ</a:t>
            </a:r>
            <a:r>
              <a:rPr lang="el-GR" i="1" dirty="0"/>
              <a:t>· </a:t>
            </a:r>
            <a:r>
              <a:rPr lang="el-GR" i="1" dirty="0" err="1"/>
              <a:t>ἀλλὰ</a:t>
            </a:r>
            <a:r>
              <a:rPr lang="el-GR" i="1" dirty="0"/>
              <a:t> </a:t>
            </a:r>
            <a:r>
              <a:rPr lang="el-GR" i="1" dirty="0" err="1"/>
              <a:t>μὴ</a:t>
            </a:r>
            <a:r>
              <a:rPr lang="el-GR" i="1" dirty="0"/>
              <a:t> κυρίως </a:t>
            </a:r>
            <a:r>
              <a:rPr lang="el-GR" i="1" dirty="0" err="1"/>
              <a:t>καὶ</a:t>
            </a:r>
            <a:r>
              <a:rPr lang="el-GR" i="1" dirty="0"/>
              <a:t> </a:t>
            </a:r>
            <a:r>
              <a:rPr lang="el-GR" i="1" dirty="0" err="1"/>
              <a:t>κατὰ</a:t>
            </a:r>
            <a:r>
              <a:rPr lang="el-GR" i="1" dirty="0"/>
              <a:t> </a:t>
            </a:r>
            <a:r>
              <a:rPr lang="el-GR" i="1" dirty="0" err="1"/>
              <a:t>ἀλήθειαν</a:t>
            </a:r>
            <a:r>
              <a:rPr lang="el-GR" i="1" dirty="0"/>
              <a:t> </a:t>
            </a:r>
            <a:r>
              <a:rPr lang="el-GR" i="1" dirty="0" err="1"/>
              <a:t>Θεοτόκον</a:t>
            </a:r>
            <a:r>
              <a:rPr lang="el-GR" i="1" dirty="0"/>
              <a:t> </a:t>
            </a:r>
            <a:r>
              <a:rPr lang="el-GR" i="1" dirty="0" err="1"/>
              <a:t>αὐτὴν</a:t>
            </a:r>
            <a:r>
              <a:rPr lang="el-GR" i="1" dirty="0"/>
              <a:t> </a:t>
            </a:r>
            <a:r>
              <a:rPr lang="el-GR" i="1" dirty="0" err="1"/>
              <a:t>ὁμολογεῖν</a:t>
            </a:r>
            <a:r>
              <a:rPr lang="el-GR" i="1" dirty="0"/>
              <a:t> , </a:t>
            </a:r>
            <a:r>
              <a:rPr lang="el-GR" i="1" dirty="0" err="1"/>
              <a:t>διὰ</a:t>
            </a:r>
            <a:r>
              <a:rPr lang="el-GR" i="1" dirty="0"/>
              <a:t> </a:t>
            </a:r>
            <a:r>
              <a:rPr lang="el-GR" i="1" dirty="0" err="1"/>
              <a:t>τὸ</a:t>
            </a:r>
            <a:r>
              <a:rPr lang="el-GR" i="1" dirty="0"/>
              <a:t> </a:t>
            </a:r>
            <a:r>
              <a:rPr lang="el-GR" i="1" dirty="0" err="1"/>
              <a:t>τὸν</a:t>
            </a:r>
            <a:r>
              <a:rPr lang="el-GR" i="1" dirty="0"/>
              <a:t> </a:t>
            </a:r>
            <a:r>
              <a:rPr lang="el-GR" i="1" dirty="0" err="1"/>
              <a:t>πρὸ</a:t>
            </a:r>
            <a:r>
              <a:rPr lang="el-GR" i="1" dirty="0"/>
              <a:t> </a:t>
            </a:r>
            <a:r>
              <a:rPr lang="el-GR" i="1" dirty="0" err="1"/>
              <a:t>αἰώνων</a:t>
            </a:r>
            <a:r>
              <a:rPr lang="el-GR" i="1" dirty="0"/>
              <a:t> </a:t>
            </a:r>
            <a:r>
              <a:rPr lang="el-GR" i="1" dirty="0" err="1"/>
              <a:t>ἐκ</a:t>
            </a:r>
            <a:r>
              <a:rPr lang="el-GR" i="1" dirty="0"/>
              <a:t> </a:t>
            </a:r>
            <a:r>
              <a:rPr lang="el-GR" i="1" dirty="0" err="1"/>
              <a:t>τοῦ</a:t>
            </a:r>
            <a:r>
              <a:rPr lang="el-GR" i="1" dirty="0"/>
              <a:t> </a:t>
            </a:r>
            <a:r>
              <a:rPr lang="el-GR" i="1" dirty="0" err="1"/>
              <a:t>Πατὸς</a:t>
            </a:r>
            <a:r>
              <a:rPr lang="el-GR" i="1" dirty="0"/>
              <a:t> γεννηθέντα </a:t>
            </a:r>
            <a:r>
              <a:rPr lang="el-GR" i="1" dirty="0" err="1"/>
              <a:t>Θεὸν</a:t>
            </a:r>
            <a:r>
              <a:rPr lang="el-GR" i="1" dirty="0"/>
              <a:t> </a:t>
            </a:r>
            <a:r>
              <a:rPr lang="el-GR" i="1" dirty="0" err="1"/>
              <a:t>Λόγον</a:t>
            </a:r>
            <a:r>
              <a:rPr lang="el-GR" i="1" dirty="0"/>
              <a:t> </a:t>
            </a:r>
            <a:r>
              <a:rPr lang="el-GR" i="1" dirty="0" err="1"/>
              <a:t>ἐπ</a:t>
            </a:r>
            <a:r>
              <a:rPr lang="el-GR" i="1" dirty="0"/>
              <a:t>' </a:t>
            </a:r>
            <a:r>
              <a:rPr lang="el-GR" i="1" dirty="0" err="1"/>
              <a:t>ἐσχάτων</a:t>
            </a:r>
            <a:r>
              <a:rPr lang="el-GR" i="1" dirty="0"/>
              <a:t> </a:t>
            </a:r>
            <a:r>
              <a:rPr lang="el-GR" i="1" dirty="0" err="1"/>
              <a:t>τῶν</a:t>
            </a:r>
            <a:r>
              <a:rPr lang="el-GR" i="1" dirty="0"/>
              <a:t> </a:t>
            </a:r>
            <a:r>
              <a:rPr lang="el-GR" i="1" dirty="0" err="1"/>
              <a:t>ἡμερῶν</a:t>
            </a:r>
            <a:r>
              <a:rPr lang="el-GR" i="1" dirty="0"/>
              <a:t> </a:t>
            </a:r>
            <a:r>
              <a:rPr lang="el-GR" i="1" dirty="0" err="1"/>
              <a:t>ἐξ</a:t>
            </a:r>
            <a:r>
              <a:rPr lang="el-GR" i="1" dirty="0"/>
              <a:t> </a:t>
            </a:r>
            <a:r>
              <a:rPr lang="el-GR" i="1" dirty="0" err="1"/>
              <a:t>αὐτῆς</a:t>
            </a:r>
            <a:r>
              <a:rPr lang="el-GR" i="1" dirty="0"/>
              <a:t> </a:t>
            </a:r>
            <a:r>
              <a:rPr lang="el-GR" i="1" dirty="0" err="1"/>
              <a:t>σαρκωθῆναι</a:t>
            </a:r>
            <a:r>
              <a:rPr lang="el-GR" i="1" dirty="0"/>
              <a:t>, </a:t>
            </a:r>
            <a:r>
              <a:rPr lang="el-GR" i="1" dirty="0" err="1"/>
              <a:t>οὕτω</a:t>
            </a:r>
            <a:r>
              <a:rPr lang="el-GR" i="1" dirty="0"/>
              <a:t> τε </a:t>
            </a:r>
            <a:r>
              <a:rPr lang="el-GR" i="1" dirty="0" err="1"/>
              <a:t>εὐσεβῶς</a:t>
            </a:r>
            <a:r>
              <a:rPr lang="el-GR" i="1" dirty="0"/>
              <a:t> </a:t>
            </a:r>
            <a:r>
              <a:rPr lang="el-GR" i="1" dirty="0" err="1"/>
              <a:t>καὶ</a:t>
            </a:r>
            <a:r>
              <a:rPr lang="el-GR" i="1" dirty="0"/>
              <a:t> </a:t>
            </a:r>
            <a:r>
              <a:rPr lang="el-GR" i="1" dirty="0" err="1"/>
              <a:t>τὴν</a:t>
            </a:r>
            <a:r>
              <a:rPr lang="el-GR" i="1" dirty="0"/>
              <a:t> </a:t>
            </a:r>
            <a:r>
              <a:rPr lang="el-GR" i="1" dirty="0" err="1"/>
              <a:t>ἁγίαν</a:t>
            </a:r>
            <a:r>
              <a:rPr lang="el-GR" i="1" dirty="0"/>
              <a:t> </a:t>
            </a:r>
            <a:r>
              <a:rPr lang="el-GR" i="1" dirty="0" err="1"/>
              <a:t>ἐν</a:t>
            </a:r>
            <a:r>
              <a:rPr lang="el-GR" i="1" dirty="0"/>
              <a:t> Χαλκηδόνι </a:t>
            </a:r>
            <a:r>
              <a:rPr lang="el-GR" i="1" dirty="0" err="1"/>
              <a:t>Σύνοδον</a:t>
            </a:r>
            <a:r>
              <a:rPr lang="el-GR" i="1" dirty="0"/>
              <a:t> </a:t>
            </a:r>
            <a:r>
              <a:rPr lang="el-GR" i="1" dirty="0" err="1"/>
              <a:t>Θεοτόκον</a:t>
            </a:r>
            <a:r>
              <a:rPr lang="el-GR" i="1" dirty="0"/>
              <a:t> </a:t>
            </a:r>
            <a:r>
              <a:rPr lang="el-GR" i="1" dirty="0" err="1"/>
              <a:t>αὐτὴν</a:t>
            </a:r>
            <a:r>
              <a:rPr lang="el-GR" i="1" dirty="0"/>
              <a:t> </a:t>
            </a:r>
            <a:r>
              <a:rPr lang="el-GR" i="1" dirty="0" err="1"/>
              <a:t>ὁμολογῆσαι</a:t>
            </a:r>
            <a:r>
              <a:rPr lang="el-GR" i="1" dirty="0"/>
              <a:t>· ὁ </a:t>
            </a:r>
            <a:r>
              <a:rPr lang="el-GR" i="1" dirty="0" err="1"/>
              <a:t>τοιοῦτος</a:t>
            </a:r>
            <a:r>
              <a:rPr lang="el-GR" i="1" dirty="0"/>
              <a:t> </a:t>
            </a:r>
            <a:r>
              <a:rPr lang="el-GR" i="1" dirty="0" err="1"/>
              <a:t>ἀνάθεμα</a:t>
            </a:r>
            <a:r>
              <a:rPr lang="el-GR" i="1" dirty="0"/>
              <a:t> </a:t>
            </a:r>
            <a:r>
              <a:rPr lang="el-GR" i="1" dirty="0" err="1"/>
              <a:t>ἔστω</a:t>
            </a:r>
            <a:r>
              <a:rPr lang="el-GR" dirty="0"/>
              <a:t>".</a:t>
            </a:r>
          </a:p>
        </p:txBody>
      </p:sp>
    </p:spTree>
    <p:extLst>
      <p:ext uri="{BB962C8B-B14F-4D97-AF65-F5344CB8AC3E}">
        <p14:creationId xmlns:p14="http://schemas.microsoft.com/office/powerpoint/2010/main" val="370221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18186"/>
          </a:xfrm>
        </p:spPr>
        <p:txBody>
          <a:bodyPr>
            <a:normAutofit fontScale="90000"/>
          </a:bodyPr>
          <a:lstStyle/>
          <a:p>
            <a:pPr algn="ctr"/>
            <a:r>
              <a:rPr lang="el-GR" dirty="0"/>
              <a:t>ΠΡΑΓΜΑΤΙΚΟΤΗΤΑ ΤΗΣ ΕΝΑΝΘΡΩΠΗΣΗΣ</a:t>
            </a:r>
          </a:p>
        </p:txBody>
      </p:sp>
      <p:sp>
        <p:nvSpPr>
          <p:cNvPr id="3" name="Θέση περιεχομένου 2"/>
          <p:cNvSpPr>
            <a:spLocks noGrp="1"/>
          </p:cNvSpPr>
          <p:nvPr>
            <p:ph idx="1"/>
          </p:nvPr>
        </p:nvSpPr>
        <p:spPr>
          <a:xfrm>
            <a:off x="0" y="502276"/>
            <a:ext cx="12192000" cy="6355724"/>
          </a:xfrm>
        </p:spPr>
        <p:txBody>
          <a:bodyPr>
            <a:normAutofit fontScale="92500" lnSpcReduction="10000"/>
          </a:bodyPr>
          <a:lstStyle/>
          <a:p>
            <a:r>
              <a:rPr lang="el-GR" dirty="0"/>
              <a:t>Ο </a:t>
            </a:r>
            <a:r>
              <a:rPr lang="el-GR" b="1" dirty="0"/>
              <a:t>Παύλος ο </a:t>
            </a:r>
            <a:r>
              <a:rPr lang="el-GR" b="1" dirty="0" err="1"/>
              <a:t>Σαμοσατέας</a:t>
            </a:r>
            <a:r>
              <a:rPr lang="el-GR" b="1" dirty="0"/>
              <a:t> </a:t>
            </a:r>
            <a:r>
              <a:rPr lang="el-GR" dirty="0"/>
              <a:t>δίδασκε ότι στον Θεό υπάρχει ένα πρόσωπο, στο οποίο ενυπάρχουν ο λόγος και η σοφία τα οποία είναι ανυπόστατα. Ο λόγος του Θεού μπορεί να αποκληθεί και υιός του Θεού, παραμένοντας απρόσωπος όπως ο ανθρώπινος λόγος. (</a:t>
            </a:r>
            <a:r>
              <a:rPr lang="el-GR" dirty="0" err="1"/>
              <a:t>Ἐπιφανίου</a:t>
            </a:r>
            <a:r>
              <a:rPr lang="el-GR" dirty="0"/>
              <a:t>, </a:t>
            </a:r>
            <a:r>
              <a:rPr lang="el-GR" i="1" dirty="0" err="1"/>
              <a:t>Κατὰ</a:t>
            </a:r>
            <a:r>
              <a:rPr lang="el-GR" i="1" dirty="0"/>
              <a:t> </a:t>
            </a:r>
            <a:r>
              <a:rPr lang="el-GR" i="1" dirty="0" err="1"/>
              <a:t>αἱρέσεων</a:t>
            </a:r>
            <a:r>
              <a:rPr lang="el-GR" dirty="0"/>
              <a:t>, </a:t>
            </a:r>
            <a:r>
              <a:rPr lang="en-US" dirty="0"/>
              <a:t>PG 42, 16 </a:t>
            </a:r>
            <a:r>
              <a:rPr lang="el-GR" dirty="0"/>
              <a:t>και εξής) Ο Λόγος του Θεού, που ενεργεί στον Μωυσή και τους Προφήτες ενεργεί και στον Ιησού, τον Υιό του Δαβίδ, ο οποίος γεννήθηκε από την Παρθένο με τη δύναμη του Αγίου Πνεύματος. Ο Ιησούς είναι απλός άνθρωπος στον οποίο κατήλθε ο Λόγος και ενώθηκε μαζί του. (</a:t>
            </a:r>
            <a:r>
              <a:rPr lang="el-GR" dirty="0" err="1"/>
              <a:t>Ἐπιφανίου</a:t>
            </a:r>
            <a:r>
              <a:rPr lang="el-GR" dirty="0"/>
              <a:t>, </a:t>
            </a:r>
            <a:r>
              <a:rPr lang="el-GR" i="1" dirty="0" err="1"/>
              <a:t>Κατὰ</a:t>
            </a:r>
            <a:r>
              <a:rPr lang="el-GR" i="1" dirty="0"/>
              <a:t> </a:t>
            </a:r>
            <a:r>
              <a:rPr lang="el-GR" i="1" dirty="0" err="1"/>
              <a:t>αἱρέσεων</a:t>
            </a:r>
            <a:r>
              <a:rPr lang="el-GR" dirty="0"/>
              <a:t>, </a:t>
            </a:r>
            <a:r>
              <a:rPr lang="en-US" dirty="0"/>
              <a:t>PG 42,</a:t>
            </a:r>
            <a:r>
              <a:rPr lang="el-GR" dirty="0"/>
              <a:t> 24) Παρά την </a:t>
            </a:r>
            <a:r>
              <a:rPr lang="el-GR" b="1" dirty="0">
                <a:solidFill>
                  <a:srgbClr val="FF0000"/>
                </a:solidFill>
              </a:rPr>
              <a:t>απλή ενοίκηση του Λόγου στον Ιησού</a:t>
            </a:r>
            <a:r>
              <a:rPr lang="el-GR" dirty="0"/>
              <a:t>, ο Ιησούς προόδευσε και τελειοποιήθηκε ηθικά και γι' αυτό ενώθηκε αδιάσπαστα με τον Θεό.</a:t>
            </a:r>
          </a:p>
          <a:p>
            <a:r>
              <a:rPr lang="el-GR" dirty="0"/>
              <a:t>Η </a:t>
            </a:r>
            <a:r>
              <a:rPr lang="el-GR" b="1" dirty="0"/>
              <a:t>διδασκαλία του Παύλου του </a:t>
            </a:r>
            <a:r>
              <a:rPr lang="el-GR" b="1" dirty="0" err="1"/>
              <a:t>Σαμοσατέα</a:t>
            </a:r>
            <a:r>
              <a:rPr lang="el-GR" b="1" dirty="0"/>
              <a:t> για τη Θεοτόκο </a:t>
            </a:r>
            <a:r>
              <a:rPr lang="el-GR" dirty="0"/>
              <a:t>από τον Νεκτάριο </a:t>
            </a:r>
            <a:r>
              <a:rPr lang="el-GR" dirty="0" err="1"/>
              <a:t>Πενταπόλεως</a:t>
            </a:r>
            <a:r>
              <a:rPr lang="el-GR" dirty="0"/>
              <a:t> εκτίθεται ως εξής: "</a:t>
            </a:r>
            <a:r>
              <a:rPr lang="el-GR" i="1" dirty="0"/>
              <a:t>Μαρία </a:t>
            </a:r>
            <a:r>
              <a:rPr lang="el-GR" i="1" dirty="0" err="1"/>
              <a:t>τὸν</a:t>
            </a:r>
            <a:r>
              <a:rPr lang="el-GR" i="1" dirty="0"/>
              <a:t> </a:t>
            </a:r>
            <a:r>
              <a:rPr lang="el-GR" i="1" dirty="0" err="1"/>
              <a:t>Λόγον</a:t>
            </a:r>
            <a:r>
              <a:rPr lang="el-GR" i="1" dirty="0"/>
              <a:t> </a:t>
            </a:r>
            <a:r>
              <a:rPr lang="el-GR" i="1" dirty="0" err="1"/>
              <a:t>οὐ</a:t>
            </a:r>
            <a:r>
              <a:rPr lang="el-GR" i="1" dirty="0"/>
              <a:t> </a:t>
            </a:r>
            <a:r>
              <a:rPr lang="el-GR" i="1" dirty="0" err="1"/>
              <a:t>ἔτεκεν</a:t>
            </a:r>
            <a:r>
              <a:rPr lang="el-GR" i="1" dirty="0"/>
              <a:t>. </a:t>
            </a:r>
            <a:r>
              <a:rPr lang="el-GR" i="1" dirty="0" err="1"/>
              <a:t>Οὐ</a:t>
            </a:r>
            <a:r>
              <a:rPr lang="el-GR" i="1" dirty="0"/>
              <a:t> </a:t>
            </a:r>
            <a:r>
              <a:rPr lang="el-GR" i="1" dirty="0" err="1"/>
              <a:t>γὰρ</a:t>
            </a:r>
            <a:r>
              <a:rPr lang="el-GR" i="1" dirty="0"/>
              <a:t> </a:t>
            </a:r>
            <a:r>
              <a:rPr lang="el-GR" i="1" dirty="0" err="1"/>
              <a:t>ἦν</a:t>
            </a:r>
            <a:r>
              <a:rPr lang="el-GR" i="1" dirty="0"/>
              <a:t> </a:t>
            </a:r>
            <a:r>
              <a:rPr lang="el-GR" i="1" dirty="0" err="1"/>
              <a:t>πρὸ</a:t>
            </a:r>
            <a:r>
              <a:rPr lang="el-GR" i="1" dirty="0"/>
              <a:t> </a:t>
            </a:r>
            <a:r>
              <a:rPr lang="el-GR" i="1" dirty="0" err="1"/>
              <a:t>αἰώνων</a:t>
            </a:r>
            <a:r>
              <a:rPr lang="el-GR" i="1" dirty="0"/>
              <a:t>. Μαρία </a:t>
            </a:r>
            <a:r>
              <a:rPr lang="el-GR" i="1" dirty="0" err="1"/>
              <a:t>τὸν</a:t>
            </a:r>
            <a:r>
              <a:rPr lang="el-GR" i="1" dirty="0"/>
              <a:t> </a:t>
            </a:r>
            <a:r>
              <a:rPr lang="el-GR" i="1" dirty="0" err="1"/>
              <a:t>Λόγον</a:t>
            </a:r>
            <a:r>
              <a:rPr lang="el-GR" i="1" dirty="0"/>
              <a:t> </a:t>
            </a:r>
            <a:r>
              <a:rPr lang="el-GR" i="1" dirty="0" err="1"/>
              <a:t>ὑπεδέξατο</a:t>
            </a:r>
            <a:r>
              <a:rPr lang="el-GR" i="1" dirty="0"/>
              <a:t> </a:t>
            </a:r>
            <a:r>
              <a:rPr lang="el-GR" i="1" dirty="0" err="1"/>
              <a:t>καὶ</a:t>
            </a:r>
            <a:r>
              <a:rPr lang="el-GR" i="1" dirty="0"/>
              <a:t> </a:t>
            </a:r>
            <a:r>
              <a:rPr lang="el-GR" i="1" dirty="0" err="1"/>
              <a:t>οὐκ</a:t>
            </a:r>
            <a:r>
              <a:rPr lang="el-GR" i="1" dirty="0"/>
              <a:t> </a:t>
            </a:r>
            <a:r>
              <a:rPr lang="el-GR" i="1" dirty="0" err="1"/>
              <a:t>ἐστι</a:t>
            </a:r>
            <a:r>
              <a:rPr lang="el-GR" i="1" dirty="0"/>
              <a:t> πρεσβυτέρα </a:t>
            </a:r>
            <a:r>
              <a:rPr lang="el-GR" i="1" dirty="0" err="1"/>
              <a:t>τοῦ</a:t>
            </a:r>
            <a:r>
              <a:rPr lang="el-GR" i="1" dirty="0"/>
              <a:t> Λόγου. Μαρία </a:t>
            </a:r>
            <a:r>
              <a:rPr lang="el-GR" i="1" dirty="0" err="1"/>
              <a:t>ἔτεκεν</a:t>
            </a:r>
            <a:r>
              <a:rPr lang="el-GR" i="1" dirty="0"/>
              <a:t> </a:t>
            </a:r>
            <a:r>
              <a:rPr lang="el-GR" i="1" dirty="0" err="1"/>
              <a:t>ἄνθρωπον</a:t>
            </a:r>
            <a:r>
              <a:rPr lang="el-GR" i="1" dirty="0"/>
              <a:t> </a:t>
            </a:r>
            <a:r>
              <a:rPr lang="el-GR" i="1" dirty="0" err="1"/>
              <a:t>ἡμῖν</a:t>
            </a:r>
            <a:r>
              <a:rPr lang="el-GR" i="1" dirty="0"/>
              <a:t> </a:t>
            </a:r>
            <a:r>
              <a:rPr lang="el-GR" i="1" dirty="0" err="1"/>
              <a:t>ἴσον</a:t>
            </a:r>
            <a:r>
              <a:rPr lang="el-GR" dirty="0"/>
              <a:t>" (</a:t>
            </a:r>
            <a:r>
              <a:rPr lang="el-GR" dirty="0" err="1"/>
              <a:t>Αἱ</a:t>
            </a:r>
            <a:r>
              <a:rPr lang="el-GR" dirty="0"/>
              <a:t> </a:t>
            </a:r>
            <a:r>
              <a:rPr lang="el-GR" dirty="0" err="1"/>
              <a:t>Οἰκουμενικαὶ</a:t>
            </a:r>
            <a:r>
              <a:rPr lang="el-GR" dirty="0"/>
              <a:t> Σύνοδοι, σ. 119). Ο </a:t>
            </a:r>
            <a:r>
              <a:rPr lang="el-GR" dirty="0">
                <a:solidFill>
                  <a:srgbClr val="FF0000"/>
                </a:solidFill>
              </a:rPr>
              <a:t>άγιος Νεκτάριος </a:t>
            </a:r>
            <a:r>
              <a:rPr lang="el-GR" dirty="0"/>
              <a:t>σε παράλληλη στήλη έχει και τη διδασκαλία του Νεστορίου για να δείξει τις ομοιότητές τους. Σύμφωνα λοιπόν με τον </a:t>
            </a:r>
            <a:r>
              <a:rPr lang="el-GR" b="1" dirty="0"/>
              <a:t>Νεστόριο</a:t>
            </a:r>
            <a:r>
              <a:rPr lang="el-GR" dirty="0"/>
              <a:t>: "</a:t>
            </a:r>
            <a:r>
              <a:rPr lang="el-GR" i="1" dirty="0" err="1"/>
              <a:t>Οὐ</a:t>
            </a:r>
            <a:r>
              <a:rPr lang="el-GR" i="1" dirty="0"/>
              <a:t> </a:t>
            </a:r>
            <a:r>
              <a:rPr lang="el-GR" i="1" dirty="0" err="1"/>
              <a:t>ἔτεκεν</a:t>
            </a:r>
            <a:r>
              <a:rPr lang="el-GR" i="1" dirty="0"/>
              <a:t> Μαρία </a:t>
            </a:r>
            <a:r>
              <a:rPr lang="el-GR" i="1" dirty="0" err="1"/>
              <a:t>τὴν</a:t>
            </a:r>
            <a:r>
              <a:rPr lang="el-GR" i="1" dirty="0"/>
              <a:t> Θεότητα. </a:t>
            </a:r>
            <a:r>
              <a:rPr lang="el-GR" i="1" dirty="0" err="1"/>
              <a:t>Καὶ</a:t>
            </a:r>
            <a:r>
              <a:rPr lang="el-GR" i="1" dirty="0"/>
              <a:t> Μητέρα </a:t>
            </a:r>
            <a:r>
              <a:rPr lang="el-GR" i="1" dirty="0" err="1"/>
              <a:t>χρονικὴν</a:t>
            </a:r>
            <a:r>
              <a:rPr lang="el-GR" i="1" dirty="0"/>
              <a:t> </a:t>
            </a:r>
            <a:r>
              <a:rPr lang="el-GR" i="1" dirty="0" err="1"/>
              <a:t>τῇ</a:t>
            </a:r>
            <a:r>
              <a:rPr lang="el-GR" i="1" dirty="0"/>
              <a:t> </a:t>
            </a:r>
            <a:r>
              <a:rPr lang="el-GR" i="1" dirty="0" err="1"/>
              <a:t>δημιουργῷ</a:t>
            </a:r>
            <a:r>
              <a:rPr lang="el-GR" i="1" dirty="0"/>
              <a:t> </a:t>
            </a:r>
            <a:r>
              <a:rPr lang="el-GR" i="1" dirty="0" err="1"/>
              <a:t>τῶν</a:t>
            </a:r>
            <a:r>
              <a:rPr lang="el-GR" i="1" dirty="0"/>
              <a:t> χρόνων </a:t>
            </a:r>
            <a:r>
              <a:rPr lang="el-GR" i="1" dirty="0" err="1"/>
              <a:t>ἐφιστῶσι</a:t>
            </a:r>
            <a:r>
              <a:rPr lang="el-GR" i="1" dirty="0"/>
              <a:t> </a:t>
            </a:r>
            <a:r>
              <a:rPr lang="el-GR" i="1" dirty="0" err="1"/>
              <a:t>Θεότητι</a:t>
            </a:r>
            <a:r>
              <a:rPr lang="el-GR" i="1" dirty="0"/>
              <a:t>. </a:t>
            </a:r>
            <a:r>
              <a:rPr lang="el-GR" i="1" dirty="0" err="1"/>
              <a:t>Πῶς</a:t>
            </a:r>
            <a:r>
              <a:rPr lang="el-GR" i="1" dirty="0"/>
              <a:t> </a:t>
            </a:r>
            <a:r>
              <a:rPr lang="el-GR" i="1" dirty="0" err="1"/>
              <a:t>οὖν</a:t>
            </a:r>
            <a:r>
              <a:rPr lang="el-GR" i="1" dirty="0"/>
              <a:t> Μαρία </a:t>
            </a:r>
            <a:r>
              <a:rPr lang="el-GR" i="1" dirty="0" err="1"/>
              <a:t>τὸν</a:t>
            </a:r>
            <a:r>
              <a:rPr lang="el-GR" i="1" dirty="0"/>
              <a:t> </a:t>
            </a:r>
            <a:r>
              <a:rPr lang="el-GR" i="1" dirty="0" err="1"/>
              <a:t>ἀρχαιότατον</a:t>
            </a:r>
            <a:r>
              <a:rPr lang="el-GR" i="1" dirty="0"/>
              <a:t> </a:t>
            </a:r>
            <a:r>
              <a:rPr lang="el-GR" i="1" dirty="0" err="1"/>
              <a:t>αὐτῆς</a:t>
            </a:r>
            <a:r>
              <a:rPr lang="el-GR" i="1" dirty="0"/>
              <a:t> </a:t>
            </a:r>
            <a:r>
              <a:rPr lang="el-GR" i="1" dirty="0" err="1"/>
              <a:t>ἔτεκεν</a:t>
            </a:r>
            <a:r>
              <a:rPr lang="el-GR" i="1" dirty="0"/>
              <a:t>; </a:t>
            </a:r>
            <a:r>
              <a:rPr lang="el-GR" i="1" dirty="0" err="1"/>
              <a:t>Ἄνθρωπος</a:t>
            </a:r>
            <a:r>
              <a:rPr lang="el-GR" i="1" dirty="0"/>
              <a:t> ὁ </a:t>
            </a:r>
            <a:r>
              <a:rPr lang="el-GR" i="1" dirty="0" err="1"/>
              <a:t>τεχθείς</a:t>
            </a:r>
            <a:r>
              <a:rPr lang="el-GR" i="1" dirty="0"/>
              <a:t> </a:t>
            </a:r>
            <a:r>
              <a:rPr lang="el-GR" i="1" dirty="0" err="1"/>
              <a:t>ἐκ</a:t>
            </a:r>
            <a:r>
              <a:rPr lang="el-GR" i="1" dirty="0"/>
              <a:t> Παρθένου</a:t>
            </a:r>
            <a:r>
              <a:rPr lang="el-GR" dirty="0"/>
              <a:t>". </a:t>
            </a:r>
          </a:p>
          <a:p>
            <a:endParaRPr lang="el-GR" dirty="0"/>
          </a:p>
        </p:txBody>
      </p:sp>
    </p:spTree>
    <p:extLst>
      <p:ext uri="{BB962C8B-B14F-4D97-AF65-F5344CB8AC3E}">
        <p14:creationId xmlns:p14="http://schemas.microsoft.com/office/powerpoint/2010/main" val="1242803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579549"/>
          </a:xfrm>
        </p:spPr>
        <p:txBody>
          <a:bodyPr>
            <a:normAutofit fontScale="90000"/>
          </a:bodyPr>
          <a:lstStyle/>
          <a:p>
            <a:pPr algn="ctr"/>
            <a:r>
              <a:rPr lang="el-GR" dirty="0"/>
              <a:t>ΠΡΑΓΜΑΤΙΚΟΤΗΤΑ ΤΗΣ ΕΝΑΝΘΡΩΠΗΣΗΣ</a:t>
            </a:r>
          </a:p>
        </p:txBody>
      </p:sp>
      <p:sp>
        <p:nvSpPr>
          <p:cNvPr id="3" name="Θέση περιεχομένου 2"/>
          <p:cNvSpPr>
            <a:spLocks noGrp="1"/>
          </p:cNvSpPr>
          <p:nvPr>
            <p:ph idx="1"/>
          </p:nvPr>
        </p:nvSpPr>
        <p:spPr>
          <a:xfrm>
            <a:off x="0" y="437882"/>
            <a:ext cx="12192000" cy="6420117"/>
          </a:xfrm>
        </p:spPr>
        <p:txBody>
          <a:bodyPr>
            <a:normAutofit fontScale="92500"/>
          </a:bodyPr>
          <a:lstStyle/>
          <a:p>
            <a:r>
              <a:rPr lang="el-GR" dirty="0"/>
              <a:t>Οι </a:t>
            </a:r>
            <a:r>
              <a:rPr lang="el-GR" b="1" dirty="0" err="1"/>
              <a:t>Πατροπασχίτες</a:t>
            </a:r>
            <a:r>
              <a:rPr lang="el-GR" dirty="0"/>
              <a:t> με κύριους εκπροσώπους τον Νοητό και τον </a:t>
            </a:r>
            <a:r>
              <a:rPr lang="el-GR" dirty="0" err="1"/>
              <a:t>Πραξέα</a:t>
            </a:r>
            <a:r>
              <a:rPr lang="el-GR" dirty="0"/>
              <a:t>, δεν δέχονταν τη διάκριση μεταξύ Πατρός και Υιού. Τους δέχονταν ως όψεις του ίδιου προσώπου. Στον Θεό υπάρχει μόνο ο Πατέρας. Αυτός κατέρχεται στην Θεοτόκο, γίνεται υιός του εαυτού του, υπέστη θάνατο και αναστήθηκε. (Ιππολύτου, </a:t>
            </a:r>
            <a:r>
              <a:rPr lang="el-GR" i="1" dirty="0" err="1"/>
              <a:t>Φιλοσοφούμενα</a:t>
            </a:r>
            <a:r>
              <a:rPr lang="el-GR" i="1" dirty="0"/>
              <a:t> ἤ κατά </a:t>
            </a:r>
            <a:r>
              <a:rPr lang="el-GR" i="1" dirty="0" err="1"/>
              <a:t>πασῶν</a:t>
            </a:r>
            <a:r>
              <a:rPr lang="el-GR" i="1" dirty="0"/>
              <a:t> </a:t>
            </a:r>
            <a:r>
              <a:rPr lang="el-GR" i="1" dirty="0" err="1"/>
              <a:t>τῶν</a:t>
            </a:r>
            <a:r>
              <a:rPr lang="el-GR" i="1" dirty="0"/>
              <a:t> </a:t>
            </a:r>
            <a:r>
              <a:rPr lang="el-GR" i="1" dirty="0" err="1"/>
              <a:t>αἱρέσεων</a:t>
            </a:r>
            <a:r>
              <a:rPr lang="el-GR" i="1" dirty="0"/>
              <a:t> </a:t>
            </a:r>
            <a:r>
              <a:rPr lang="el-GR" i="1" dirty="0" err="1"/>
              <a:t>ἔλεγχος</a:t>
            </a:r>
            <a:r>
              <a:rPr lang="el-GR" i="1" dirty="0"/>
              <a:t> </a:t>
            </a:r>
            <a:r>
              <a:rPr lang="el-GR" dirty="0"/>
              <a:t>9, </a:t>
            </a:r>
            <a:r>
              <a:rPr lang="en-US" dirty="0"/>
              <a:t>PG 16³, 3378BC)</a:t>
            </a:r>
          </a:p>
          <a:p>
            <a:r>
              <a:rPr lang="el-GR" dirty="0"/>
              <a:t>Ο </a:t>
            </a:r>
            <a:r>
              <a:rPr lang="el-GR" b="1" dirty="0"/>
              <a:t>Σαβέλλιος</a:t>
            </a:r>
            <a:r>
              <a:rPr lang="el-GR" dirty="0"/>
              <a:t> στο σύστημά του συμπεριέλαβε και το Άγιο Πνεύμα δεχόμενος "</a:t>
            </a:r>
            <a:r>
              <a:rPr lang="el-GR" i="1" dirty="0" err="1"/>
              <a:t>τὸν</a:t>
            </a:r>
            <a:r>
              <a:rPr lang="el-GR" i="1" dirty="0"/>
              <a:t> </a:t>
            </a:r>
            <a:r>
              <a:rPr lang="el-GR" i="1" dirty="0" err="1"/>
              <a:t>αὐτὸν</a:t>
            </a:r>
            <a:r>
              <a:rPr lang="el-GR" i="1" dirty="0"/>
              <a:t> </a:t>
            </a:r>
            <a:r>
              <a:rPr lang="el-GR" i="1" dirty="0" err="1"/>
              <a:t>εἶναι</a:t>
            </a:r>
            <a:r>
              <a:rPr lang="el-GR" i="1" dirty="0"/>
              <a:t> Πατέρα, </a:t>
            </a:r>
            <a:r>
              <a:rPr lang="el-GR" i="1" dirty="0" err="1"/>
              <a:t>τὸν</a:t>
            </a:r>
            <a:r>
              <a:rPr lang="el-GR" i="1" dirty="0"/>
              <a:t> </a:t>
            </a:r>
            <a:r>
              <a:rPr lang="el-GR" i="1" dirty="0" err="1"/>
              <a:t>αὐτὸν</a:t>
            </a:r>
            <a:r>
              <a:rPr lang="el-GR" i="1" dirty="0"/>
              <a:t> </a:t>
            </a:r>
            <a:r>
              <a:rPr lang="el-GR" i="1" dirty="0" err="1"/>
              <a:t>Υἱόν</a:t>
            </a:r>
            <a:r>
              <a:rPr lang="el-GR" i="1" dirty="0"/>
              <a:t>, </a:t>
            </a:r>
            <a:r>
              <a:rPr lang="el-GR" i="1" dirty="0" err="1"/>
              <a:t>τὸν</a:t>
            </a:r>
            <a:r>
              <a:rPr lang="el-GR" i="1" dirty="0"/>
              <a:t> </a:t>
            </a:r>
            <a:r>
              <a:rPr lang="el-GR" i="1" dirty="0" err="1"/>
              <a:t>αὐτὸν</a:t>
            </a:r>
            <a:r>
              <a:rPr lang="el-GR" i="1" dirty="0"/>
              <a:t> </a:t>
            </a:r>
            <a:r>
              <a:rPr lang="el-GR" i="1" dirty="0" err="1"/>
              <a:t>εἶναι</a:t>
            </a:r>
            <a:r>
              <a:rPr lang="el-GR" i="1" dirty="0"/>
              <a:t> </a:t>
            </a:r>
            <a:r>
              <a:rPr lang="el-GR" i="1" dirty="0" err="1"/>
              <a:t>τὸ</a:t>
            </a:r>
            <a:r>
              <a:rPr lang="el-GR" i="1" dirty="0"/>
              <a:t> </a:t>
            </a:r>
            <a:r>
              <a:rPr lang="el-GR" i="1" dirty="0" err="1"/>
              <a:t>Ἅγιον</a:t>
            </a:r>
            <a:r>
              <a:rPr lang="el-GR" i="1" dirty="0"/>
              <a:t> </a:t>
            </a:r>
            <a:r>
              <a:rPr lang="el-GR" i="1" dirty="0" err="1"/>
              <a:t>Πνεῦμα</a:t>
            </a:r>
            <a:r>
              <a:rPr lang="el-GR" i="1" dirty="0"/>
              <a:t>, </a:t>
            </a:r>
            <a:r>
              <a:rPr lang="el-GR" b="1" i="1" dirty="0" err="1">
                <a:solidFill>
                  <a:srgbClr val="FF0000"/>
                </a:solidFill>
              </a:rPr>
              <a:t>ὡς</a:t>
            </a:r>
            <a:r>
              <a:rPr lang="el-GR" b="1" i="1" dirty="0">
                <a:solidFill>
                  <a:srgbClr val="FF0000"/>
                </a:solidFill>
              </a:rPr>
              <a:t> </a:t>
            </a:r>
            <a:r>
              <a:rPr lang="el-GR" b="1" i="1" dirty="0" err="1">
                <a:solidFill>
                  <a:srgbClr val="FF0000"/>
                </a:solidFill>
              </a:rPr>
              <a:t>εἶναι</a:t>
            </a:r>
            <a:r>
              <a:rPr lang="el-GR" b="1" i="1" dirty="0">
                <a:solidFill>
                  <a:srgbClr val="FF0000"/>
                </a:solidFill>
              </a:rPr>
              <a:t> </a:t>
            </a:r>
            <a:r>
              <a:rPr lang="el-GR" b="1" i="1" u="sng" dirty="0" err="1">
                <a:solidFill>
                  <a:srgbClr val="FF0000"/>
                </a:solidFill>
              </a:rPr>
              <a:t>ἐν</a:t>
            </a:r>
            <a:r>
              <a:rPr lang="el-GR" b="1" i="1" u="sng" dirty="0">
                <a:solidFill>
                  <a:srgbClr val="FF0000"/>
                </a:solidFill>
              </a:rPr>
              <a:t> </a:t>
            </a:r>
            <a:r>
              <a:rPr lang="el-GR" b="1" i="1" u="sng" dirty="0" err="1">
                <a:solidFill>
                  <a:srgbClr val="FF0000"/>
                </a:solidFill>
              </a:rPr>
              <a:t>μιᾷ</a:t>
            </a:r>
            <a:r>
              <a:rPr lang="el-GR" b="1" i="1" u="sng" dirty="0">
                <a:solidFill>
                  <a:srgbClr val="FF0000"/>
                </a:solidFill>
              </a:rPr>
              <a:t> </a:t>
            </a:r>
            <a:r>
              <a:rPr lang="el-GR" b="1" i="1" u="sng" dirty="0" err="1">
                <a:solidFill>
                  <a:srgbClr val="FF0000"/>
                </a:solidFill>
              </a:rPr>
              <a:t>ὑποστάσεσει</a:t>
            </a:r>
            <a:r>
              <a:rPr lang="el-GR" b="1" i="1" u="sng" dirty="0">
                <a:solidFill>
                  <a:srgbClr val="FF0000"/>
                </a:solidFill>
              </a:rPr>
              <a:t> </a:t>
            </a:r>
            <a:r>
              <a:rPr lang="el-GR" b="1" i="1" dirty="0" err="1">
                <a:solidFill>
                  <a:srgbClr val="FF0000"/>
                </a:solidFill>
              </a:rPr>
              <a:t>τρεῖς</a:t>
            </a:r>
            <a:r>
              <a:rPr lang="el-GR" b="1" i="1" dirty="0">
                <a:solidFill>
                  <a:srgbClr val="FF0000"/>
                </a:solidFill>
              </a:rPr>
              <a:t> </a:t>
            </a:r>
            <a:r>
              <a:rPr lang="el-GR" b="1" i="1" dirty="0" err="1">
                <a:solidFill>
                  <a:srgbClr val="FF0000"/>
                </a:solidFill>
              </a:rPr>
              <a:t>ὀνομασίαι</a:t>
            </a:r>
            <a:r>
              <a:rPr lang="el-GR" i="1" dirty="0"/>
              <a:t>, ἤ </a:t>
            </a:r>
            <a:r>
              <a:rPr lang="el-GR" i="1" dirty="0" err="1"/>
              <a:t>ὡς</a:t>
            </a:r>
            <a:r>
              <a:rPr lang="el-GR" i="1" dirty="0"/>
              <a:t> </a:t>
            </a:r>
            <a:r>
              <a:rPr lang="el-GR" i="1" dirty="0" err="1"/>
              <a:t>ἐν</a:t>
            </a:r>
            <a:r>
              <a:rPr lang="el-GR" i="1" dirty="0"/>
              <a:t> </a:t>
            </a:r>
            <a:r>
              <a:rPr lang="el-GR" i="1" dirty="0" err="1"/>
              <a:t>ἀνθρώπῳ</a:t>
            </a:r>
            <a:r>
              <a:rPr lang="el-GR" i="1" dirty="0"/>
              <a:t> </a:t>
            </a:r>
            <a:r>
              <a:rPr lang="el-GR" i="1" dirty="0" err="1"/>
              <a:t>σῶμα</a:t>
            </a:r>
            <a:r>
              <a:rPr lang="el-GR" i="1" dirty="0"/>
              <a:t>, </a:t>
            </a:r>
            <a:r>
              <a:rPr lang="el-GR" i="1" dirty="0" err="1"/>
              <a:t>ψυχὴ</a:t>
            </a:r>
            <a:r>
              <a:rPr lang="el-GR" i="1" dirty="0"/>
              <a:t> </a:t>
            </a:r>
            <a:r>
              <a:rPr lang="el-GR" i="1" dirty="0" err="1"/>
              <a:t>καὶ</a:t>
            </a:r>
            <a:r>
              <a:rPr lang="el-GR" i="1" dirty="0"/>
              <a:t> </a:t>
            </a:r>
            <a:r>
              <a:rPr lang="el-GR" i="1" dirty="0" err="1"/>
              <a:t>πνεῦμα</a:t>
            </a:r>
            <a:r>
              <a:rPr lang="el-GR" dirty="0"/>
              <a:t>". (</a:t>
            </a:r>
            <a:r>
              <a:rPr lang="el-GR" dirty="0" err="1"/>
              <a:t>Ἐπιφανίου</a:t>
            </a:r>
            <a:r>
              <a:rPr lang="el-GR" dirty="0"/>
              <a:t>, </a:t>
            </a:r>
            <a:r>
              <a:rPr lang="el-GR" i="1" dirty="0" err="1"/>
              <a:t>Κατὰ</a:t>
            </a:r>
            <a:r>
              <a:rPr lang="el-GR" i="1" dirty="0"/>
              <a:t> </a:t>
            </a:r>
            <a:r>
              <a:rPr lang="el-GR" i="1" dirty="0" err="1"/>
              <a:t>αἱρέσεων</a:t>
            </a:r>
            <a:r>
              <a:rPr lang="el-GR" dirty="0"/>
              <a:t>, 62, </a:t>
            </a:r>
            <a:r>
              <a:rPr lang="en-US" dirty="0"/>
              <a:t>PG 41, 1052B).</a:t>
            </a:r>
            <a:endParaRPr lang="el-GR" dirty="0"/>
          </a:p>
          <a:p>
            <a:r>
              <a:rPr lang="el-GR" dirty="0"/>
              <a:t>Ο </a:t>
            </a:r>
            <a:r>
              <a:rPr lang="el-GR" dirty="0" err="1"/>
              <a:t>Υιοθετισμός</a:t>
            </a:r>
            <a:r>
              <a:rPr lang="el-GR" dirty="0"/>
              <a:t> αποτέλεσε τη βάση και τις </a:t>
            </a:r>
            <a:r>
              <a:rPr lang="el-GR" b="1" dirty="0"/>
              <a:t>προϋποθέσεις ανάπτυξης του Αρειανισμού</a:t>
            </a:r>
            <a:r>
              <a:rPr lang="el-GR" dirty="0"/>
              <a:t>. Όπως παρουσιάζει τη διδασκαλία τους ο Μ. Αθανάσιος "</a:t>
            </a:r>
            <a:r>
              <a:rPr lang="el-GR" i="1" dirty="0"/>
              <a:t>Ὁ Λόγος </a:t>
            </a:r>
            <a:r>
              <a:rPr lang="el-GR" i="1" dirty="0" err="1"/>
              <a:t>ἦν</a:t>
            </a:r>
            <a:r>
              <a:rPr lang="el-GR" i="1" dirty="0"/>
              <a:t> </a:t>
            </a:r>
            <a:r>
              <a:rPr lang="el-GR" i="1" dirty="0" err="1"/>
              <a:t>ποτὲ</a:t>
            </a:r>
            <a:r>
              <a:rPr lang="el-GR" i="1" dirty="0"/>
              <a:t> </a:t>
            </a:r>
            <a:r>
              <a:rPr lang="el-GR" i="1" dirty="0" err="1"/>
              <a:t>ὅτε</a:t>
            </a:r>
            <a:r>
              <a:rPr lang="el-GR" i="1" dirty="0"/>
              <a:t> </a:t>
            </a:r>
            <a:r>
              <a:rPr lang="el-GR" i="1" dirty="0" err="1"/>
              <a:t>οὐκ</a:t>
            </a:r>
            <a:r>
              <a:rPr lang="el-GR" i="1" dirty="0"/>
              <a:t> </a:t>
            </a:r>
            <a:r>
              <a:rPr lang="el-GR" i="1" dirty="0" err="1"/>
              <a:t>ἦν</a:t>
            </a:r>
            <a:r>
              <a:rPr lang="el-GR" i="1" dirty="0"/>
              <a:t> </a:t>
            </a:r>
            <a:r>
              <a:rPr lang="el-GR" i="1" dirty="0" err="1"/>
              <a:t>καὶ</a:t>
            </a:r>
            <a:r>
              <a:rPr lang="el-GR" i="1" dirty="0"/>
              <a:t> </a:t>
            </a:r>
            <a:r>
              <a:rPr lang="el-GR" i="1" dirty="0" err="1"/>
              <a:t>οὐκ</a:t>
            </a:r>
            <a:r>
              <a:rPr lang="el-GR" i="1" dirty="0"/>
              <a:t> </a:t>
            </a:r>
            <a:r>
              <a:rPr lang="el-GR" i="1" dirty="0" err="1"/>
              <a:t>ἦν</a:t>
            </a:r>
            <a:r>
              <a:rPr lang="el-GR" i="1" dirty="0"/>
              <a:t> </a:t>
            </a:r>
            <a:r>
              <a:rPr lang="el-GR" i="1" dirty="0" err="1"/>
              <a:t>πρὶν</a:t>
            </a:r>
            <a:r>
              <a:rPr lang="el-GR" i="1" dirty="0"/>
              <a:t> </a:t>
            </a:r>
            <a:r>
              <a:rPr lang="el-GR" i="1" dirty="0" err="1"/>
              <a:t>γένηται</a:t>
            </a:r>
            <a:r>
              <a:rPr lang="el-GR" i="1" dirty="0"/>
              <a:t>, </a:t>
            </a:r>
            <a:r>
              <a:rPr lang="el-GR" i="1" dirty="0" err="1"/>
              <a:t>ἀλλὰ</a:t>
            </a:r>
            <a:r>
              <a:rPr lang="el-GR" i="1" dirty="0"/>
              <a:t> </a:t>
            </a:r>
            <a:r>
              <a:rPr lang="el-GR" i="1" dirty="0" err="1"/>
              <a:t>ἀρχὴν</a:t>
            </a:r>
            <a:r>
              <a:rPr lang="el-GR" i="1" dirty="0"/>
              <a:t> </a:t>
            </a:r>
            <a:r>
              <a:rPr lang="el-GR" i="1" dirty="0" err="1"/>
              <a:t>τοῦ</a:t>
            </a:r>
            <a:r>
              <a:rPr lang="el-GR" i="1" dirty="0"/>
              <a:t> </a:t>
            </a:r>
            <a:r>
              <a:rPr lang="el-GR" i="1" dirty="0" err="1"/>
              <a:t>κτίζεσθαι</a:t>
            </a:r>
            <a:r>
              <a:rPr lang="el-GR" i="1" dirty="0"/>
              <a:t> </a:t>
            </a:r>
            <a:r>
              <a:rPr lang="el-GR" i="1" dirty="0" err="1"/>
              <a:t>ἔσχε</a:t>
            </a:r>
            <a:r>
              <a:rPr lang="el-GR" i="1" dirty="0"/>
              <a:t> </a:t>
            </a:r>
            <a:r>
              <a:rPr lang="el-GR" i="1" dirty="0" err="1"/>
              <a:t>καὶ</a:t>
            </a:r>
            <a:r>
              <a:rPr lang="el-GR" i="1" dirty="0"/>
              <a:t> </a:t>
            </a:r>
            <a:r>
              <a:rPr lang="el-GR" i="1" dirty="0" err="1"/>
              <a:t>αὐτός</a:t>
            </a:r>
            <a:r>
              <a:rPr lang="el-GR" i="1" dirty="0"/>
              <a:t>... </a:t>
            </a:r>
            <a:r>
              <a:rPr lang="el-GR" i="1" dirty="0" err="1"/>
              <a:t>ἀλλότριος</a:t>
            </a:r>
            <a:r>
              <a:rPr lang="el-GR" i="1" dirty="0"/>
              <a:t> </a:t>
            </a:r>
            <a:r>
              <a:rPr lang="el-GR" i="1" dirty="0" err="1"/>
              <a:t>καὶ</a:t>
            </a:r>
            <a:r>
              <a:rPr lang="el-GR" i="1" dirty="0"/>
              <a:t> </a:t>
            </a:r>
            <a:r>
              <a:rPr lang="el-GR" i="1" dirty="0" err="1"/>
              <a:t>ἀνόμοιος</a:t>
            </a:r>
            <a:r>
              <a:rPr lang="el-GR" i="1" dirty="0"/>
              <a:t> </a:t>
            </a:r>
            <a:r>
              <a:rPr lang="el-GR" i="1" dirty="0" err="1"/>
              <a:t>κατὰ</a:t>
            </a:r>
            <a:r>
              <a:rPr lang="el-GR" i="1" dirty="0"/>
              <a:t> πάντα </a:t>
            </a:r>
            <a:r>
              <a:rPr lang="el-GR" i="1" dirty="0" err="1"/>
              <a:t>τῆς</a:t>
            </a:r>
            <a:r>
              <a:rPr lang="el-GR" i="1" dirty="0"/>
              <a:t> </a:t>
            </a:r>
            <a:r>
              <a:rPr lang="el-GR" i="1" dirty="0" err="1"/>
              <a:t>τοῦ</a:t>
            </a:r>
            <a:r>
              <a:rPr lang="el-GR" i="1" dirty="0"/>
              <a:t> Πατρός </a:t>
            </a:r>
            <a:r>
              <a:rPr lang="el-GR" i="1" dirty="0" err="1"/>
              <a:t>οὐσίας</a:t>
            </a:r>
            <a:r>
              <a:rPr lang="el-GR" i="1" dirty="0"/>
              <a:t>... </a:t>
            </a:r>
            <a:r>
              <a:rPr lang="el-GR" i="1" dirty="0" err="1"/>
              <a:t>τῇ</a:t>
            </a:r>
            <a:r>
              <a:rPr lang="el-GR" i="1" dirty="0"/>
              <a:t> </a:t>
            </a:r>
            <a:r>
              <a:rPr lang="el-GR" i="1" dirty="0" err="1"/>
              <a:t>μὲν</a:t>
            </a:r>
            <a:r>
              <a:rPr lang="el-GR" i="1" dirty="0"/>
              <a:t> φύσει... </a:t>
            </a:r>
            <a:r>
              <a:rPr lang="el-GR" i="1" dirty="0" err="1"/>
              <a:t>τρεπτὸς</a:t>
            </a:r>
            <a:r>
              <a:rPr lang="el-GR" i="1" dirty="0"/>
              <a:t> </a:t>
            </a:r>
            <a:r>
              <a:rPr lang="el-GR" i="1" dirty="0" err="1"/>
              <a:t>τῷ</a:t>
            </a:r>
            <a:r>
              <a:rPr lang="el-GR" i="1" dirty="0"/>
              <a:t> </a:t>
            </a:r>
            <a:r>
              <a:rPr lang="el-GR" i="1" dirty="0" err="1"/>
              <a:t>δὲ</a:t>
            </a:r>
            <a:r>
              <a:rPr lang="el-GR" i="1" dirty="0"/>
              <a:t> </a:t>
            </a:r>
            <a:r>
              <a:rPr lang="el-GR" i="1" dirty="0" err="1"/>
              <a:t>ἰδίῳ</a:t>
            </a:r>
            <a:r>
              <a:rPr lang="el-GR" i="1" dirty="0"/>
              <a:t> </a:t>
            </a:r>
            <a:r>
              <a:rPr lang="el-GR" i="1" dirty="0" err="1"/>
              <a:t>αὐτεξουσίως</a:t>
            </a:r>
            <a:r>
              <a:rPr lang="el-GR" i="1" dirty="0"/>
              <a:t> </a:t>
            </a:r>
            <a:r>
              <a:rPr lang="el-GR" i="1" dirty="0" err="1"/>
              <a:t>ἕως</a:t>
            </a:r>
            <a:r>
              <a:rPr lang="el-GR" i="1" dirty="0"/>
              <a:t> βούλεται μένει καλός... </a:t>
            </a:r>
            <a:r>
              <a:rPr lang="el-GR" i="1" dirty="0" err="1">
                <a:solidFill>
                  <a:srgbClr val="FF0000"/>
                </a:solidFill>
              </a:rPr>
              <a:t>μετοχῇ</a:t>
            </a:r>
            <a:r>
              <a:rPr lang="el-GR" i="1" dirty="0">
                <a:solidFill>
                  <a:srgbClr val="FF0000"/>
                </a:solidFill>
              </a:rPr>
              <a:t> </a:t>
            </a:r>
            <a:r>
              <a:rPr lang="el-GR" i="1" dirty="0" err="1">
                <a:solidFill>
                  <a:srgbClr val="FF0000"/>
                </a:solidFill>
              </a:rPr>
              <a:t>καὶ</a:t>
            </a:r>
            <a:r>
              <a:rPr lang="el-GR" i="1" dirty="0">
                <a:solidFill>
                  <a:srgbClr val="FF0000"/>
                </a:solidFill>
              </a:rPr>
              <a:t> </a:t>
            </a:r>
            <a:r>
              <a:rPr lang="el-GR" i="1" dirty="0" err="1">
                <a:solidFill>
                  <a:srgbClr val="FF0000"/>
                </a:solidFill>
              </a:rPr>
              <a:t>αὐτός</a:t>
            </a:r>
            <a:r>
              <a:rPr lang="el-GR" i="1" dirty="0">
                <a:solidFill>
                  <a:srgbClr val="FF0000"/>
                </a:solidFill>
              </a:rPr>
              <a:t> θεοποιηθείς</a:t>
            </a:r>
            <a:r>
              <a:rPr lang="el-GR" i="1" dirty="0"/>
              <a:t>... </a:t>
            </a:r>
            <a:r>
              <a:rPr lang="el-GR" i="1" dirty="0" err="1"/>
              <a:t>Τοῦτο</a:t>
            </a:r>
            <a:r>
              <a:rPr lang="el-GR" i="1" dirty="0"/>
              <a:t> προγιγνώσκων </a:t>
            </a:r>
            <a:r>
              <a:rPr lang="el-GR" i="1" dirty="0">
                <a:solidFill>
                  <a:srgbClr val="FF0000"/>
                </a:solidFill>
              </a:rPr>
              <a:t>ὁ Θεός </a:t>
            </a:r>
            <a:r>
              <a:rPr lang="el-GR" i="1" dirty="0" err="1">
                <a:solidFill>
                  <a:srgbClr val="FF0000"/>
                </a:solidFill>
              </a:rPr>
              <a:t>προλαβών</a:t>
            </a:r>
            <a:r>
              <a:rPr lang="el-GR" i="1" dirty="0">
                <a:solidFill>
                  <a:srgbClr val="FF0000"/>
                </a:solidFill>
              </a:rPr>
              <a:t> </a:t>
            </a:r>
            <a:r>
              <a:rPr lang="el-GR" i="1" dirty="0" err="1">
                <a:solidFill>
                  <a:srgbClr val="FF0000"/>
                </a:solidFill>
              </a:rPr>
              <a:t>αὐτῷ</a:t>
            </a:r>
            <a:r>
              <a:rPr lang="el-GR" i="1" dirty="0">
                <a:solidFill>
                  <a:srgbClr val="FF0000"/>
                </a:solidFill>
              </a:rPr>
              <a:t> ταύτην </a:t>
            </a:r>
            <a:r>
              <a:rPr lang="el-GR" i="1" dirty="0" err="1">
                <a:solidFill>
                  <a:srgbClr val="FF0000"/>
                </a:solidFill>
              </a:rPr>
              <a:t>τὴν</a:t>
            </a:r>
            <a:r>
              <a:rPr lang="el-GR" i="1" dirty="0">
                <a:solidFill>
                  <a:srgbClr val="FF0000"/>
                </a:solidFill>
              </a:rPr>
              <a:t> </a:t>
            </a:r>
            <a:r>
              <a:rPr lang="el-GR" i="1" dirty="0" err="1">
                <a:solidFill>
                  <a:srgbClr val="FF0000"/>
                </a:solidFill>
              </a:rPr>
              <a:t>δόξαν</a:t>
            </a:r>
            <a:r>
              <a:rPr lang="el-GR" i="1" dirty="0">
                <a:solidFill>
                  <a:srgbClr val="FF0000"/>
                </a:solidFill>
              </a:rPr>
              <a:t> </a:t>
            </a:r>
            <a:r>
              <a:rPr lang="el-GR" i="1" dirty="0" err="1">
                <a:solidFill>
                  <a:srgbClr val="FF0000"/>
                </a:solidFill>
              </a:rPr>
              <a:t>δέδωκεν</a:t>
            </a:r>
            <a:r>
              <a:rPr lang="el-GR" i="1" dirty="0">
                <a:solidFill>
                  <a:srgbClr val="FF0000"/>
                </a:solidFill>
              </a:rPr>
              <a:t>, </a:t>
            </a:r>
            <a:r>
              <a:rPr lang="el-GR" i="1" dirty="0" err="1">
                <a:solidFill>
                  <a:srgbClr val="FF0000"/>
                </a:solidFill>
              </a:rPr>
              <a:t>ἦν</a:t>
            </a:r>
            <a:r>
              <a:rPr lang="el-GR" i="1" dirty="0">
                <a:solidFill>
                  <a:srgbClr val="FF0000"/>
                </a:solidFill>
              </a:rPr>
              <a:t> </a:t>
            </a:r>
            <a:r>
              <a:rPr lang="el-GR" i="1" dirty="0" err="1">
                <a:solidFill>
                  <a:srgbClr val="FF0000"/>
                </a:solidFill>
              </a:rPr>
              <a:t>ἄνθρωπος</a:t>
            </a:r>
            <a:r>
              <a:rPr lang="el-GR" i="1" dirty="0">
                <a:solidFill>
                  <a:srgbClr val="FF0000"/>
                </a:solidFill>
              </a:rPr>
              <a:t> </a:t>
            </a:r>
            <a:r>
              <a:rPr lang="el-GR" i="1" dirty="0" err="1">
                <a:solidFill>
                  <a:srgbClr val="FF0000"/>
                </a:solidFill>
              </a:rPr>
              <a:t>καὶ</a:t>
            </a:r>
            <a:r>
              <a:rPr lang="el-GR" i="1" dirty="0">
                <a:solidFill>
                  <a:srgbClr val="FF0000"/>
                </a:solidFill>
              </a:rPr>
              <a:t> </a:t>
            </a:r>
            <a:r>
              <a:rPr lang="el-GR" b="1" i="1" u="sng" dirty="0" err="1">
                <a:solidFill>
                  <a:srgbClr val="FF0000"/>
                </a:solidFill>
              </a:rPr>
              <a:t>ἐκ</a:t>
            </a:r>
            <a:r>
              <a:rPr lang="el-GR" b="1" i="1" u="sng" dirty="0">
                <a:solidFill>
                  <a:srgbClr val="FF0000"/>
                </a:solidFill>
              </a:rPr>
              <a:t> </a:t>
            </a:r>
            <a:r>
              <a:rPr lang="el-GR" b="1" i="1" u="sng" dirty="0" err="1">
                <a:solidFill>
                  <a:srgbClr val="FF0000"/>
                </a:solidFill>
              </a:rPr>
              <a:t>τῆς</a:t>
            </a:r>
            <a:r>
              <a:rPr lang="el-GR" b="1" i="1" u="sng" dirty="0">
                <a:solidFill>
                  <a:srgbClr val="FF0000"/>
                </a:solidFill>
              </a:rPr>
              <a:t> </a:t>
            </a:r>
            <a:r>
              <a:rPr lang="el-GR" b="1" i="1" u="sng" dirty="0" err="1">
                <a:solidFill>
                  <a:srgbClr val="FF0000"/>
                </a:solidFill>
              </a:rPr>
              <a:t>ἀρετῆς</a:t>
            </a:r>
            <a:r>
              <a:rPr lang="el-GR" b="1" i="1" u="sng" dirty="0">
                <a:solidFill>
                  <a:srgbClr val="FF0000"/>
                </a:solidFill>
              </a:rPr>
              <a:t> </a:t>
            </a:r>
            <a:r>
              <a:rPr lang="el-GR" b="1" i="1" u="sng" dirty="0" err="1">
                <a:solidFill>
                  <a:srgbClr val="FF0000"/>
                </a:solidFill>
              </a:rPr>
              <a:t>ἔσχε</a:t>
            </a:r>
            <a:r>
              <a:rPr lang="el-GR" b="1" i="1" u="sng" dirty="0">
                <a:solidFill>
                  <a:srgbClr val="FF0000"/>
                </a:solidFill>
              </a:rPr>
              <a:t> </a:t>
            </a:r>
            <a:r>
              <a:rPr lang="el-GR" i="1" dirty="0" err="1">
                <a:solidFill>
                  <a:srgbClr val="FF0000"/>
                </a:solidFill>
              </a:rPr>
              <a:t>μετὰ</a:t>
            </a:r>
            <a:r>
              <a:rPr lang="el-GR" i="1" dirty="0">
                <a:solidFill>
                  <a:srgbClr val="FF0000"/>
                </a:solidFill>
              </a:rPr>
              <a:t> </a:t>
            </a:r>
            <a:r>
              <a:rPr lang="el-GR" i="1" dirty="0" err="1">
                <a:solidFill>
                  <a:srgbClr val="FF0000"/>
                </a:solidFill>
              </a:rPr>
              <a:t>ταῦτα</a:t>
            </a:r>
            <a:r>
              <a:rPr lang="el-GR" dirty="0"/>
              <a:t>"  (</a:t>
            </a:r>
            <a:r>
              <a:rPr lang="el-GR" i="1" dirty="0" err="1"/>
              <a:t>Κατὰ</a:t>
            </a:r>
            <a:r>
              <a:rPr lang="el-GR" i="1" dirty="0"/>
              <a:t> </a:t>
            </a:r>
            <a:r>
              <a:rPr lang="el-GR" i="1" dirty="0" err="1"/>
              <a:t>Ἀρεινῶν</a:t>
            </a:r>
            <a:r>
              <a:rPr lang="el-GR" dirty="0"/>
              <a:t>, Λόγος Α΄, </a:t>
            </a:r>
            <a:r>
              <a:rPr lang="en-US" dirty="0"/>
              <a:t>PG 26, 21A-29A)</a:t>
            </a:r>
            <a:endParaRPr lang="el-GR" dirty="0"/>
          </a:p>
        </p:txBody>
      </p:sp>
    </p:spTree>
    <p:extLst>
      <p:ext uri="{BB962C8B-B14F-4D97-AF65-F5344CB8AC3E}">
        <p14:creationId xmlns:p14="http://schemas.microsoft.com/office/powerpoint/2010/main" val="1395778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528034"/>
          </a:xfrm>
        </p:spPr>
        <p:txBody>
          <a:bodyPr>
            <a:normAutofit fontScale="90000"/>
          </a:bodyPr>
          <a:lstStyle/>
          <a:p>
            <a:pPr algn="ctr"/>
            <a:r>
              <a:rPr lang="el-GR" dirty="0"/>
              <a:t>ΧΡΙΣΤΟΛΟΓΙΚΟ ΔΟΓΜΑ-ΣΧΟΛΕΣ</a:t>
            </a:r>
          </a:p>
        </p:txBody>
      </p:sp>
      <p:sp>
        <p:nvSpPr>
          <p:cNvPr id="3" name="Θέση περιεχομένου 2"/>
          <p:cNvSpPr>
            <a:spLocks noGrp="1"/>
          </p:cNvSpPr>
          <p:nvPr>
            <p:ph idx="1"/>
          </p:nvPr>
        </p:nvSpPr>
        <p:spPr>
          <a:xfrm>
            <a:off x="0" y="425004"/>
            <a:ext cx="12192000" cy="6432996"/>
          </a:xfrm>
        </p:spPr>
        <p:txBody>
          <a:bodyPr/>
          <a:lstStyle/>
          <a:p>
            <a:r>
              <a:rPr lang="el-GR" dirty="0"/>
              <a:t>Με το χριστολογικό δόγμα ασχολήθηκε η σχολή της Αλεξάνδρειας και της Αντιόχειας. Η πρώτη επηρεασμένη από την Πλατωνική φιλοσοφία εξήρε τη θεία φύση στον Χριστό σε σχέση με την ανθρώπινη, ενώ η δεύτερη δεχόμενη επιδράσεις από την Αριστοτελική φιλοσοφία εξήρε την ανθρώπινη φύση σε σχέση με τη θεία. Από τις αποκλίσεις της Αλεξανδρινής Σχολής γεννήθηκε ο </a:t>
            </a:r>
            <a:r>
              <a:rPr lang="el-GR" dirty="0" err="1"/>
              <a:t>Μοναρχιανισμός</a:t>
            </a:r>
            <a:r>
              <a:rPr lang="el-GR" dirty="0"/>
              <a:t>, ενώ από τις αποκλίσεις της Αντιοχειανής ο Νεστοριανισμός. </a:t>
            </a:r>
          </a:p>
          <a:p>
            <a:r>
              <a:rPr lang="el-GR" dirty="0"/>
              <a:t>Από την αλεξανδρινή τάση προέκυψε και η </a:t>
            </a:r>
            <a:r>
              <a:rPr lang="el-GR" b="1" dirty="0"/>
              <a:t>αίρεση του Απολλιναρίου</a:t>
            </a:r>
            <a:r>
              <a:rPr lang="el-GR" dirty="0"/>
              <a:t>, ο οποίος θέλοντας να περισώσει την ενότητα του προσώπου του Χριστού αποδέχονταν την τελειότητα της θείας φύσης όχι όμως και της ανθρώπινης, αφού αφαιρούσε από την ανθρώπινη φύση του Χριστού το στοιχείο του νου. Σύμφωνα με τον Απολλινάριο ο σαρκωμένος Λόγος του Θεού προσέλαβε το ανθρώπινο σώμα μαζί με την άλογη ψυχή, όχι όμως και τον λογικό νου, τον οποίο αναπλήρωσε στον Χριστό το θείο πρόσωπο του Λόγου. Ο </a:t>
            </a:r>
            <a:r>
              <a:rPr lang="el-GR" b="1" dirty="0"/>
              <a:t>Γρηγόριος Νύσσης </a:t>
            </a:r>
            <a:r>
              <a:rPr lang="el-GR" dirty="0"/>
              <a:t>πολεμώντας και τον </a:t>
            </a:r>
            <a:r>
              <a:rPr lang="el-GR" dirty="0" err="1"/>
              <a:t>Ευνόμιο</a:t>
            </a:r>
            <a:r>
              <a:rPr lang="el-GR" dirty="0"/>
              <a:t> και τον Απολλινάριο δέχεται την ύπαρξη ψυχής στον Χριστό, προβάλλοντας το επιχείρημα ότι ο θάνατος του Χριστού νοείται μόνο ως χωρισμός της ψυχής από το σώμα. </a:t>
            </a:r>
          </a:p>
        </p:txBody>
      </p:sp>
    </p:spTree>
    <p:extLst>
      <p:ext uri="{BB962C8B-B14F-4D97-AF65-F5344CB8AC3E}">
        <p14:creationId xmlns:p14="http://schemas.microsoft.com/office/powerpoint/2010/main" val="3324627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540913"/>
          </a:xfrm>
        </p:spPr>
        <p:txBody>
          <a:bodyPr>
            <a:normAutofit fontScale="90000"/>
          </a:bodyPr>
          <a:lstStyle/>
          <a:p>
            <a:pPr algn="ctr"/>
            <a:r>
              <a:rPr lang="el-GR" dirty="0"/>
              <a:t>ΓΡΗΓΟΡΙΟΣ ΝΥΣΣΗΣ</a:t>
            </a:r>
          </a:p>
        </p:txBody>
      </p:sp>
      <p:sp>
        <p:nvSpPr>
          <p:cNvPr id="3" name="Θέση περιεχομένου 2"/>
          <p:cNvSpPr>
            <a:spLocks noGrp="1"/>
          </p:cNvSpPr>
          <p:nvPr>
            <p:ph idx="1"/>
          </p:nvPr>
        </p:nvSpPr>
        <p:spPr>
          <a:xfrm>
            <a:off x="0" y="434706"/>
            <a:ext cx="12192000" cy="6423293"/>
          </a:xfrm>
        </p:spPr>
        <p:txBody>
          <a:bodyPr/>
          <a:lstStyle/>
          <a:p>
            <a:r>
              <a:rPr lang="el-GR" dirty="0"/>
              <a:t>"</a:t>
            </a:r>
            <a:r>
              <a:rPr lang="el-GR" i="1" dirty="0" err="1"/>
              <a:t>Ὥσπερ</a:t>
            </a:r>
            <a:r>
              <a:rPr lang="el-GR" i="1" dirty="0"/>
              <a:t> </a:t>
            </a:r>
            <a:r>
              <a:rPr lang="el-GR" i="1" dirty="0" err="1"/>
              <a:t>ἡμεῖς</a:t>
            </a:r>
            <a:r>
              <a:rPr lang="el-GR" i="1" dirty="0"/>
              <a:t> </a:t>
            </a:r>
            <a:r>
              <a:rPr lang="el-GR" i="1" dirty="0" err="1"/>
              <a:t>διὰ</a:t>
            </a:r>
            <a:r>
              <a:rPr lang="el-GR" i="1" dirty="0"/>
              <a:t> </a:t>
            </a:r>
            <a:r>
              <a:rPr lang="el-GR" i="1" dirty="0" err="1"/>
              <a:t>ψυχῆς</a:t>
            </a:r>
            <a:r>
              <a:rPr lang="el-GR" i="1" dirty="0"/>
              <a:t> </a:t>
            </a:r>
            <a:r>
              <a:rPr lang="el-GR" i="1" dirty="0" err="1"/>
              <a:t>καὶ</a:t>
            </a:r>
            <a:r>
              <a:rPr lang="el-GR" i="1" dirty="0"/>
              <a:t> σώματος ναός </a:t>
            </a:r>
            <a:r>
              <a:rPr lang="el-GR" i="1" dirty="0" err="1"/>
              <a:t>γινόμεθα</a:t>
            </a:r>
            <a:r>
              <a:rPr lang="el-GR" i="1" dirty="0"/>
              <a:t> </a:t>
            </a:r>
            <a:r>
              <a:rPr lang="el-GR" i="1" dirty="0" err="1"/>
              <a:t>τοῦ</a:t>
            </a:r>
            <a:r>
              <a:rPr lang="el-GR" i="1" dirty="0"/>
              <a:t> </a:t>
            </a:r>
            <a:r>
              <a:rPr lang="el-GR" i="1" dirty="0" err="1"/>
              <a:t>ἐνοικοῦντος</a:t>
            </a:r>
            <a:r>
              <a:rPr lang="el-GR" i="1" dirty="0"/>
              <a:t> </a:t>
            </a:r>
            <a:r>
              <a:rPr lang="el-GR" i="1" dirty="0" err="1"/>
              <a:t>ἐν</a:t>
            </a:r>
            <a:r>
              <a:rPr lang="el-GR" i="1" dirty="0"/>
              <a:t> </a:t>
            </a:r>
            <a:r>
              <a:rPr lang="el-GR" i="1" dirty="0" err="1"/>
              <a:t>ἡμῖν</a:t>
            </a:r>
            <a:r>
              <a:rPr lang="el-GR" i="1" dirty="0"/>
              <a:t> </a:t>
            </a:r>
            <a:r>
              <a:rPr lang="el-GR" i="1" dirty="0" err="1"/>
              <a:t>καὶ</a:t>
            </a:r>
            <a:r>
              <a:rPr lang="el-GR" i="1" dirty="0"/>
              <a:t> </a:t>
            </a:r>
            <a:r>
              <a:rPr lang="el-GR" i="1" dirty="0" err="1"/>
              <a:t>ἐμπεριπατοῦντος</a:t>
            </a:r>
            <a:r>
              <a:rPr lang="el-GR" i="1" dirty="0"/>
              <a:t>, </a:t>
            </a:r>
            <a:r>
              <a:rPr lang="el-GR" b="1" i="1" dirty="0" err="1"/>
              <a:t>οὕτως</a:t>
            </a:r>
            <a:r>
              <a:rPr lang="el-GR" b="1" i="1" dirty="0"/>
              <a:t> </a:t>
            </a:r>
            <a:r>
              <a:rPr lang="el-GR" b="1" i="1" dirty="0" err="1"/>
              <a:t>καὶ</a:t>
            </a:r>
            <a:r>
              <a:rPr lang="el-GR" b="1" i="1" dirty="0"/>
              <a:t> Κύρος </a:t>
            </a:r>
            <a:r>
              <a:rPr lang="el-GR" b="1" i="1" dirty="0" err="1"/>
              <a:t>ναόν</a:t>
            </a:r>
            <a:r>
              <a:rPr lang="el-GR" b="1" i="1" dirty="0"/>
              <a:t> </a:t>
            </a:r>
            <a:r>
              <a:rPr lang="el-GR" b="1" i="1" dirty="0" err="1"/>
              <a:t>ὀνομάζει</a:t>
            </a:r>
            <a:r>
              <a:rPr lang="el-GR" b="1" i="1" dirty="0"/>
              <a:t> </a:t>
            </a:r>
            <a:r>
              <a:rPr lang="el-GR" b="1" i="1" u="sng" dirty="0" err="1">
                <a:solidFill>
                  <a:srgbClr val="FF0000"/>
                </a:solidFill>
              </a:rPr>
              <a:t>τὸ</a:t>
            </a:r>
            <a:r>
              <a:rPr lang="el-GR" b="1" i="1" u="sng" dirty="0">
                <a:solidFill>
                  <a:srgbClr val="FF0000"/>
                </a:solidFill>
              </a:rPr>
              <a:t> </a:t>
            </a:r>
            <a:r>
              <a:rPr lang="el-GR" b="1" i="1" u="sng" dirty="0" err="1">
                <a:solidFill>
                  <a:srgbClr val="FF0000"/>
                </a:solidFill>
              </a:rPr>
              <a:t>συναμφότερον</a:t>
            </a:r>
            <a:r>
              <a:rPr lang="el-GR" i="1" dirty="0"/>
              <a:t>, </a:t>
            </a:r>
            <a:r>
              <a:rPr lang="el-GR" i="1" dirty="0" err="1"/>
              <a:t>οὗ</a:t>
            </a:r>
            <a:r>
              <a:rPr lang="el-GR" i="1" dirty="0"/>
              <a:t> ἡ </a:t>
            </a:r>
            <a:r>
              <a:rPr lang="el-GR" i="1" dirty="0" err="1"/>
              <a:t>λύσις</a:t>
            </a:r>
            <a:r>
              <a:rPr lang="el-GR" i="1" dirty="0"/>
              <a:t> </a:t>
            </a:r>
            <a:r>
              <a:rPr lang="el-GR" i="1" dirty="0" err="1"/>
              <a:t>τὴν</a:t>
            </a:r>
            <a:r>
              <a:rPr lang="el-GR" i="1" dirty="0"/>
              <a:t> </a:t>
            </a:r>
            <a:r>
              <a:rPr lang="el-GR" i="1" dirty="0" err="1"/>
              <a:t>τῆς</a:t>
            </a:r>
            <a:r>
              <a:rPr lang="el-GR" i="1" dirty="0"/>
              <a:t> </a:t>
            </a:r>
            <a:r>
              <a:rPr lang="el-GR" i="1" dirty="0" err="1"/>
              <a:t>ψυχῆς</a:t>
            </a:r>
            <a:r>
              <a:rPr lang="el-GR" i="1" dirty="0"/>
              <a:t> </a:t>
            </a:r>
            <a:r>
              <a:rPr lang="el-GR" i="1" dirty="0" err="1"/>
              <a:t>ἐκ</a:t>
            </a:r>
            <a:r>
              <a:rPr lang="el-GR" i="1" dirty="0"/>
              <a:t> </a:t>
            </a:r>
            <a:r>
              <a:rPr lang="el-GR" i="1" dirty="0" err="1"/>
              <a:t>τοῦ</a:t>
            </a:r>
            <a:r>
              <a:rPr lang="el-GR" i="1" dirty="0"/>
              <a:t> σώματος σημαίνει </a:t>
            </a:r>
            <a:r>
              <a:rPr lang="el-GR" i="1" dirty="0" err="1"/>
              <a:t>διάλυσιν</a:t>
            </a:r>
            <a:r>
              <a:rPr lang="el-GR" dirty="0"/>
              <a:t>" (</a:t>
            </a:r>
            <a:r>
              <a:rPr lang="el-GR" i="1" dirty="0" err="1"/>
              <a:t>Κατὰ</a:t>
            </a:r>
            <a:r>
              <a:rPr lang="el-GR" i="1" dirty="0"/>
              <a:t> </a:t>
            </a:r>
            <a:r>
              <a:rPr lang="el-GR" i="1" dirty="0" err="1"/>
              <a:t>Εὐνομίου</a:t>
            </a:r>
            <a:r>
              <a:rPr lang="el-GR" dirty="0"/>
              <a:t>, Λόγος 2, </a:t>
            </a:r>
            <a:r>
              <a:rPr lang="en-US" dirty="0"/>
              <a:t>PG 45, 548D)</a:t>
            </a:r>
          </a:p>
          <a:p>
            <a:r>
              <a:rPr lang="el-GR" dirty="0"/>
              <a:t>Αντικρούοντας μάλιστα τις </a:t>
            </a:r>
            <a:r>
              <a:rPr lang="el-GR" dirty="0" err="1"/>
              <a:t>τριχοτομικές</a:t>
            </a:r>
            <a:r>
              <a:rPr lang="el-GR" dirty="0"/>
              <a:t> αντιλήψεις του Απολλιναρίου λέει: "</a:t>
            </a:r>
            <a:r>
              <a:rPr lang="el-GR" i="1" dirty="0" err="1"/>
              <a:t>Τὸν</a:t>
            </a:r>
            <a:r>
              <a:rPr lang="el-GR" i="1" dirty="0"/>
              <a:t> </a:t>
            </a:r>
            <a:r>
              <a:rPr lang="el-GR" i="1" dirty="0" err="1"/>
              <a:t>σαρκωθέντα</a:t>
            </a:r>
            <a:r>
              <a:rPr lang="el-GR" i="1" dirty="0"/>
              <a:t> </a:t>
            </a:r>
            <a:r>
              <a:rPr lang="el-GR" i="1" dirty="0" err="1"/>
              <a:t>πάλιν</a:t>
            </a:r>
            <a:r>
              <a:rPr lang="el-GR" i="1" dirty="0"/>
              <a:t> ὁ </a:t>
            </a:r>
            <a:r>
              <a:rPr lang="el-GR" i="1" dirty="0" err="1"/>
              <a:t>τῆς</a:t>
            </a:r>
            <a:r>
              <a:rPr lang="el-GR" i="1" dirty="0"/>
              <a:t> συνόδου λόγος </a:t>
            </a:r>
            <a:r>
              <a:rPr lang="el-GR" i="1" dirty="0" err="1"/>
              <a:t>ἐκεῖ</a:t>
            </a:r>
            <a:r>
              <a:rPr lang="el-GR" i="1" dirty="0"/>
              <a:t> </a:t>
            </a:r>
            <a:r>
              <a:rPr lang="el-GR" i="1" dirty="0" err="1"/>
              <a:t>καλῶς</a:t>
            </a:r>
            <a:r>
              <a:rPr lang="el-GR" i="1" dirty="0"/>
              <a:t> </a:t>
            </a:r>
            <a:r>
              <a:rPr lang="el-GR" i="1" dirty="0" err="1"/>
              <a:t>καὶ</a:t>
            </a:r>
            <a:r>
              <a:rPr lang="el-GR" i="1" dirty="0"/>
              <a:t> </a:t>
            </a:r>
            <a:r>
              <a:rPr lang="el-GR" i="1" dirty="0" err="1"/>
              <a:t>τοῦτο</a:t>
            </a:r>
            <a:r>
              <a:rPr lang="el-GR" i="1" dirty="0"/>
              <a:t> λέγων· </a:t>
            </a:r>
            <a:r>
              <a:rPr lang="el-GR" b="1" i="1" dirty="0" err="1">
                <a:solidFill>
                  <a:srgbClr val="FF0000"/>
                </a:solidFill>
              </a:rPr>
              <a:t>πῶς</a:t>
            </a:r>
            <a:r>
              <a:rPr lang="el-GR" b="1" i="1" dirty="0">
                <a:solidFill>
                  <a:srgbClr val="FF0000"/>
                </a:solidFill>
              </a:rPr>
              <a:t> </a:t>
            </a:r>
            <a:r>
              <a:rPr lang="el-GR" b="1" i="1" dirty="0" err="1">
                <a:solidFill>
                  <a:srgbClr val="FF0000"/>
                </a:solidFill>
              </a:rPr>
              <a:t>γὰρ</a:t>
            </a:r>
            <a:r>
              <a:rPr lang="el-GR" b="1" i="1" dirty="0">
                <a:solidFill>
                  <a:srgbClr val="FF0000"/>
                </a:solidFill>
              </a:rPr>
              <a:t> </a:t>
            </a:r>
            <a:r>
              <a:rPr lang="el-GR" b="1" i="1" dirty="0" err="1">
                <a:solidFill>
                  <a:srgbClr val="FF0000"/>
                </a:solidFill>
              </a:rPr>
              <a:t>οἰκειότερον</a:t>
            </a:r>
            <a:r>
              <a:rPr lang="el-GR" b="1" i="1" dirty="0">
                <a:solidFill>
                  <a:srgbClr val="FF0000"/>
                </a:solidFill>
              </a:rPr>
              <a:t> </a:t>
            </a:r>
            <a:r>
              <a:rPr lang="el-GR" b="1" i="1" dirty="0" err="1">
                <a:solidFill>
                  <a:srgbClr val="FF0000"/>
                </a:solidFill>
              </a:rPr>
              <a:t>τὴν</a:t>
            </a:r>
            <a:r>
              <a:rPr lang="el-GR" b="1" i="1" dirty="0">
                <a:solidFill>
                  <a:srgbClr val="FF0000"/>
                </a:solidFill>
              </a:rPr>
              <a:t> </a:t>
            </a:r>
            <a:r>
              <a:rPr lang="el-GR" b="1" i="1" dirty="0" err="1">
                <a:solidFill>
                  <a:srgbClr val="FF0000"/>
                </a:solidFill>
              </a:rPr>
              <a:t>ἐκ</a:t>
            </a:r>
            <a:r>
              <a:rPr lang="el-GR" b="1" i="1" dirty="0">
                <a:solidFill>
                  <a:srgbClr val="FF0000"/>
                </a:solidFill>
              </a:rPr>
              <a:t> γυναικός </a:t>
            </a:r>
            <a:r>
              <a:rPr lang="el-GR" b="1" i="1" dirty="0" err="1">
                <a:solidFill>
                  <a:srgbClr val="FF0000"/>
                </a:solidFill>
              </a:rPr>
              <a:t>ἡρμήνευσε</a:t>
            </a:r>
            <a:r>
              <a:rPr lang="el-GR" b="1" i="1" dirty="0">
                <a:solidFill>
                  <a:srgbClr val="FF0000"/>
                </a:solidFill>
              </a:rPr>
              <a:t> </a:t>
            </a:r>
            <a:r>
              <a:rPr lang="el-GR" b="1" i="1" dirty="0" err="1">
                <a:solidFill>
                  <a:srgbClr val="FF0000"/>
                </a:solidFill>
              </a:rPr>
              <a:t>γέννησιν</a:t>
            </a:r>
            <a:r>
              <a:rPr lang="el-GR" b="1" i="1" dirty="0">
                <a:solidFill>
                  <a:srgbClr val="FF0000"/>
                </a:solidFill>
              </a:rPr>
              <a:t>; </a:t>
            </a:r>
            <a:r>
              <a:rPr lang="el-GR" i="1" dirty="0" err="1"/>
              <a:t>Οὐ</a:t>
            </a:r>
            <a:r>
              <a:rPr lang="el-GR" i="1" dirty="0"/>
              <a:t> γάρ, ᾗ Θεός </a:t>
            </a:r>
            <a:r>
              <a:rPr lang="el-GR" i="1" dirty="0" err="1"/>
              <a:t>ἐστιν</a:t>
            </a:r>
            <a:r>
              <a:rPr lang="el-GR" i="1" dirty="0"/>
              <a:t>, </a:t>
            </a:r>
            <a:r>
              <a:rPr lang="el-GR" i="1" dirty="0" err="1"/>
              <a:t>αὐτὸς</a:t>
            </a:r>
            <a:r>
              <a:rPr lang="el-GR" i="1" dirty="0"/>
              <a:t> καθ' </a:t>
            </a:r>
            <a:r>
              <a:rPr lang="el-GR" i="1" dirty="0" err="1"/>
              <a:t>ἑαυτόν</a:t>
            </a:r>
            <a:r>
              <a:rPr lang="el-GR" i="1" dirty="0"/>
              <a:t> </a:t>
            </a:r>
            <a:r>
              <a:rPr lang="el-GR" i="1" dirty="0" err="1"/>
              <a:t>ἐκ</a:t>
            </a:r>
            <a:r>
              <a:rPr lang="el-GR" i="1" dirty="0"/>
              <a:t> </a:t>
            </a:r>
            <a:r>
              <a:rPr lang="el-GR" i="1" dirty="0" err="1"/>
              <a:t>γυναικὸς</a:t>
            </a:r>
            <a:r>
              <a:rPr lang="el-GR" i="1" dirty="0"/>
              <a:t> </a:t>
            </a:r>
            <a:r>
              <a:rPr lang="el-GR" i="1" dirty="0" err="1"/>
              <a:t>ἐγεννήθη</a:t>
            </a:r>
            <a:r>
              <a:rPr lang="el-GR" i="1" dirty="0"/>
              <a:t>, ὁ </a:t>
            </a:r>
            <a:r>
              <a:rPr lang="el-GR" i="1" dirty="0" err="1"/>
              <a:t>γὰρ</a:t>
            </a:r>
            <a:r>
              <a:rPr lang="el-GR" i="1" dirty="0"/>
              <a:t> </a:t>
            </a:r>
            <a:r>
              <a:rPr lang="el-GR" i="1" dirty="0" err="1"/>
              <a:t>πρὸ</a:t>
            </a:r>
            <a:r>
              <a:rPr lang="el-GR" i="1" dirty="0"/>
              <a:t> </a:t>
            </a:r>
            <a:r>
              <a:rPr lang="el-GR" i="1" dirty="0" err="1"/>
              <a:t>τῆς</a:t>
            </a:r>
            <a:r>
              <a:rPr lang="el-GR" i="1" dirty="0"/>
              <a:t> κτίσεως </a:t>
            </a:r>
            <a:r>
              <a:rPr lang="el-GR" i="1" dirty="0" err="1"/>
              <a:t>ὤν</a:t>
            </a:r>
            <a:r>
              <a:rPr lang="el-GR" i="1" dirty="0"/>
              <a:t>, </a:t>
            </a:r>
            <a:r>
              <a:rPr lang="el-GR" i="1" dirty="0" err="1"/>
              <a:t>τὸ</a:t>
            </a:r>
            <a:r>
              <a:rPr lang="el-GR" i="1" dirty="0"/>
              <a:t> </a:t>
            </a:r>
            <a:r>
              <a:rPr lang="el-GR" i="1" dirty="0" err="1"/>
              <a:t>διὰ</a:t>
            </a:r>
            <a:r>
              <a:rPr lang="el-GR" i="1" dirty="0"/>
              <a:t> σαρκός </a:t>
            </a:r>
            <a:r>
              <a:rPr lang="el-GR" i="1" dirty="0" err="1"/>
              <a:t>γεγεννῆσθαι</a:t>
            </a:r>
            <a:r>
              <a:rPr lang="el-GR" i="1" dirty="0"/>
              <a:t>, </a:t>
            </a:r>
            <a:r>
              <a:rPr lang="el-GR" i="1" dirty="0" err="1"/>
              <a:t>αὐτὸ</a:t>
            </a:r>
            <a:r>
              <a:rPr lang="el-GR" i="1" dirty="0"/>
              <a:t> </a:t>
            </a:r>
            <a:r>
              <a:rPr lang="el-GR" i="1" dirty="0" err="1"/>
              <a:t>τὸ</a:t>
            </a:r>
            <a:r>
              <a:rPr lang="el-GR" i="1" dirty="0"/>
              <a:t> </a:t>
            </a:r>
            <a:r>
              <a:rPr lang="el-GR" i="1" dirty="0" err="1"/>
              <a:t>εἶναι</a:t>
            </a:r>
            <a:r>
              <a:rPr lang="el-GR" i="1" dirty="0"/>
              <a:t> </a:t>
            </a:r>
            <a:r>
              <a:rPr lang="el-GR" i="1" dirty="0" err="1"/>
              <a:t>οὐκ</a:t>
            </a:r>
            <a:r>
              <a:rPr lang="el-GR" i="1" dirty="0"/>
              <a:t> </a:t>
            </a:r>
            <a:r>
              <a:rPr lang="el-GR" i="1" dirty="0" err="1"/>
              <a:t>ἐπιδέχεται</a:t>
            </a:r>
            <a:r>
              <a:rPr lang="el-GR" i="1" dirty="0"/>
              <a:t>· </a:t>
            </a:r>
            <a:r>
              <a:rPr lang="el-GR" i="1" dirty="0" err="1"/>
              <a:t>ἀλλὰ</a:t>
            </a:r>
            <a:r>
              <a:rPr lang="el-GR" i="1" dirty="0"/>
              <a:t> </a:t>
            </a:r>
            <a:r>
              <a:rPr lang="el-GR" b="1" i="1" dirty="0" err="1">
                <a:solidFill>
                  <a:srgbClr val="FF0000"/>
                </a:solidFill>
              </a:rPr>
              <a:t>τῷ</a:t>
            </a:r>
            <a:r>
              <a:rPr lang="el-GR" b="1" i="1" dirty="0">
                <a:solidFill>
                  <a:srgbClr val="FF0000"/>
                </a:solidFill>
              </a:rPr>
              <a:t> </a:t>
            </a:r>
            <a:r>
              <a:rPr lang="el-GR" b="1" i="1" dirty="0" err="1">
                <a:solidFill>
                  <a:srgbClr val="FF0000"/>
                </a:solidFill>
              </a:rPr>
              <a:t>Ἁγίῳ</a:t>
            </a:r>
            <a:r>
              <a:rPr lang="el-GR" b="1" i="1" dirty="0">
                <a:solidFill>
                  <a:srgbClr val="FF0000"/>
                </a:solidFill>
              </a:rPr>
              <a:t> Πνεύματι </a:t>
            </a:r>
            <a:r>
              <a:rPr lang="el-GR" b="1" i="1" dirty="0" err="1">
                <a:solidFill>
                  <a:srgbClr val="FF0000"/>
                </a:solidFill>
              </a:rPr>
              <a:t>προοδοποιήσας</a:t>
            </a:r>
            <a:r>
              <a:rPr lang="el-GR" b="1" i="1" dirty="0">
                <a:solidFill>
                  <a:srgbClr val="FF0000"/>
                </a:solidFill>
              </a:rPr>
              <a:t> </a:t>
            </a:r>
            <a:r>
              <a:rPr lang="el-GR" b="1" i="1" dirty="0" err="1">
                <a:solidFill>
                  <a:srgbClr val="FF0000"/>
                </a:solidFill>
              </a:rPr>
              <a:t>τὴν</a:t>
            </a:r>
            <a:r>
              <a:rPr lang="el-GR" b="1" i="1" dirty="0">
                <a:solidFill>
                  <a:srgbClr val="FF0000"/>
                </a:solidFill>
              </a:rPr>
              <a:t> </a:t>
            </a:r>
            <a:r>
              <a:rPr lang="el-GR" b="1" i="1" dirty="0" err="1">
                <a:solidFill>
                  <a:srgbClr val="FF0000"/>
                </a:solidFill>
              </a:rPr>
              <a:t>τῆς</a:t>
            </a:r>
            <a:r>
              <a:rPr lang="el-GR" b="1" i="1" dirty="0">
                <a:solidFill>
                  <a:srgbClr val="FF0000"/>
                </a:solidFill>
              </a:rPr>
              <a:t> </a:t>
            </a:r>
            <a:r>
              <a:rPr lang="el-GR" b="1" i="1" dirty="0" err="1">
                <a:solidFill>
                  <a:srgbClr val="FF0000"/>
                </a:solidFill>
              </a:rPr>
              <a:t>ἰδίας</a:t>
            </a:r>
            <a:r>
              <a:rPr lang="el-GR" b="1" i="1" dirty="0">
                <a:solidFill>
                  <a:srgbClr val="FF0000"/>
                </a:solidFill>
              </a:rPr>
              <a:t> δυνάμεως </a:t>
            </a:r>
            <a:r>
              <a:rPr lang="el-GR" b="1" i="1" dirty="0" err="1">
                <a:solidFill>
                  <a:srgbClr val="FF0000"/>
                </a:solidFill>
              </a:rPr>
              <a:t>εἴσοδον</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μηδὲν</a:t>
            </a:r>
            <a:r>
              <a:rPr lang="el-GR" b="1" i="1" dirty="0">
                <a:solidFill>
                  <a:srgbClr val="FF0000"/>
                </a:solidFill>
              </a:rPr>
              <a:t> </a:t>
            </a:r>
            <a:r>
              <a:rPr lang="el-GR" b="1" i="1" dirty="0" err="1">
                <a:solidFill>
                  <a:srgbClr val="FF0000"/>
                </a:solidFill>
              </a:rPr>
              <a:t>τῆς</a:t>
            </a:r>
            <a:r>
              <a:rPr lang="el-GR" b="1" i="1" dirty="0">
                <a:solidFill>
                  <a:srgbClr val="FF0000"/>
                </a:solidFill>
              </a:rPr>
              <a:t> </a:t>
            </a:r>
            <a:r>
              <a:rPr lang="el-GR" b="1" i="1" dirty="0" err="1">
                <a:solidFill>
                  <a:srgbClr val="FF0000"/>
                </a:solidFill>
              </a:rPr>
              <a:t>ὑλικῆς</a:t>
            </a:r>
            <a:r>
              <a:rPr lang="el-GR" b="1" i="1" dirty="0">
                <a:solidFill>
                  <a:srgbClr val="FF0000"/>
                </a:solidFill>
              </a:rPr>
              <a:t> </a:t>
            </a:r>
            <a:r>
              <a:rPr lang="el-GR" b="1" i="1" dirty="0" err="1">
                <a:solidFill>
                  <a:srgbClr val="FF0000"/>
                </a:solidFill>
              </a:rPr>
              <a:t>ἀφορμῆς</a:t>
            </a:r>
            <a:r>
              <a:rPr lang="el-GR" i="1" dirty="0"/>
              <a:t>, </a:t>
            </a:r>
            <a:r>
              <a:rPr lang="el-GR" i="1" dirty="0" err="1"/>
              <a:t>πρὸς</a:t>
            </a:r>
            <a:r>
              <a:rPr lang="el-GR" i="1" dirty="0"/>
              <a:t> </a:t>
            </a:r>
            <a:r>
              <a:rPr lang="el-GR" i="1" dirty="0" err="1"/>
              <a:t>τὴν</a:t>
            </a:r>
            <a:r>
              <a:rPr lang="el-GR" i="1" dirty="0"/>
              <a:t> </a:t>
            </a:r>
            <a:r>
              <a:rPr lang="el-GR" i="1" dirty="0" err="1"/>
              <a:t>κατασκευὴν</a:t>
            </a:r>
            <a:r>
              <a:rPr lang="el-GR" i="1" dirty="0"/>
              <a:t> </a:t>
            </a:r>
            <a:r>
              <a:rPr lang="el-GR" i="1" dirty="0" err="1"/>
              <a:t>τοῦ</a:t>
            </a:r>
            <a:r>
              <a:rPr lang="el-GR" i="1" dirty="0"/>
              <a:t> </a:t>
            </a:r>
            <a:r>
              <a:rPr lang="el-GR" i="1" dirty="0" err="1"/>
              <a:t>ἰδίου</a:t>
            </a:r>
            <a:r>
              <a:rPr lang="el-GR" i="1" dirty="0"/>
              <a:t> σκήνους </a:t>
            </a:r>
            <a:r>
              <a:rPr lang="el-GR" i="1" dirty="0" err="1"/>
              <a:t>προσδεηθείς</a:t>
            </a:r>
            <a:r>
              <a:rPr lang="el-GR" i="1" dirty="0"/>
              <a:t> </a:t>
            </a:r>
            <a:r>
              <a:rPr lang="el-GR" i="1" dirty="0" err="1"/>
              <a:t>κατὰ</a:t>
            </a:r>
            <a:r>
              <a:rPr lang="el-GR" i="1" dirty="0"/>
              <a:t> </a:t>
            </a:r>
            <a:r>
              <a:rPr lang="el-GR" i="1" dirty="0" err="1"/>
              <a:t>τὸ</a:t>
            </a:r>
            <a:r>
              <a:rPr lang="el-GR" i="1" dirty="0"/>
              <a:t> </a:t>
            </a:r>
            <a:r>
              <a:rPr lang="el-GR" i="1" dirty="0" err="1"/>
              <a:t>εἰρημένον</a:t>
            </a:r>
            <a:r>
              <a:rPr lang="el-GR" i="1" dirty="0"/>
              <a:t> </a:t>
            </a:r>
            <a:r>
              <a:rPr lang="el-GR" i="1" dirty="0" err="1"/>
              <a:t>περὶ</a:t>
            </a:r>
            <a:r>
              <a:rPr lang="el-GR" i="1" dirty="0"/>
              <a:t> </a:t>
            </a:r>
            <a:r>
              <a:rPr lang="el-GR" i="1" dirty="0" err="1"/>
              <a:t>τῆς</a:t>
            </a:r>
            <a:r>
              <a:rPr lang="el-GR" i="1" dirty="0"/>
              <a:t> Σοφίας, "</a:t>
            </a:r>
            <a:r>
              <a:rPr lang="el-GR" i="1" dirty="0" err="1"/>
              <a:t>ἑαυτῷ</a:t>
            </a:r>
            <a:r>
              <a:rPr lang="el-GR" i="1" dirty="0"/>
              <a:t> </a:t>
            </a:r>
            <a:r>
              <a:rPr lang="el-GR" i="1" dirty="0" err="1"/>
              <a:t>ᾠκοδόμησεν</a:t>
            </a:r>
            <a:r>
              <a:rPr lang="el-GR" i="1" dirty="0"/>
              <a:t> </a:t>
            </a:r>
            <a:r>
              <a:rPr lang="el-GR" i="1" dirty="0" err="1"/>
              <a:t>οἶκον</a:t>
            </a:r>
            <a:r>
              <a:rPr lang="el-GR" i="1" dirty="0"/>
              <a:t>" </a:t>
            </a:r>
            <a:r>
              <a:rPr lang="el-GR" b="1" i="1" dirty="0" err="1">
                <a:solidFill>
                  <a:srgbClr val="FF0000"/>
                </a:solidFill>
              </a:rPr>
              <a:t>τὸν</a:t>
            </a:r>
            <a:r>
              <a:rPr lang="el-GR" b="1" i="1" dirty="0">
                <a:solidFill>
                  <a:srgbClr val="FF0000"/>
                </a:solidFill>
              </a:rPr>
              <a:t> </a:t>
            </a:r>
            <a:r>
              <a:rPr lang="el-GR" b="1" i="1" dirty="0" err="1">
                <a:solidFill>
                  <a:srgbClr val="FF0000"/>
                </a:solidFill>
              </a:rPr>
              <a:t>ἐκ</a:t>
            </a:r>
            <a:r>
              <a:rPr lang="el-GR" b="1" i="1" dirty="0">
                <a:solidFill>
                  <a:srgbClr val="FF0000"/>
                </a:solidFill>
              </a:rPr>
              <a:t> </a:t>
            </a:r>
            <a:r>
              <a:rPr lang="el-GR" b="1" i="1" dirty="0" err="1">
                <a:solidFill>
                  <a:srgbClr val="FF0000"/>
                </a:solidFill>
              </a:rPr>
              <a:t>τῆς</a:t>
            </a:r>
            <a:r>
              <a:rPr lang="el-GR" b="1" i="1" dirty="0">
                <a:solidFill>
                  <a:srgbClr val="FF0000"/>
                </a:solidFill>
              </a:rPr>
              <a:t> Παρθένον </a:t>
            </a:r>
            <a:r>
              <a:rPr lang="el-GR" b="1" i="1" dirty="0" err="1">
                <a:solidFill>
                  <a:srgbClr val="FF0000"/>
                </a:solidFill>
              </a:rPr>
              <a:t>χοῦν</a:t>
            </a:r>
            <a:r>
              <a:rPr lang="el-GR" b="1" i="1" dirty="0">
                <a:solidFill>
                  <a:srgbClr val="FF0000"/>
                </a:solidFill>
              </a:rPr>
              <a:t> </a:t>
            </a:r>
            <a:r>
              <a:rPr lang="el-GR" b="1" i="1" dirty="0" err="1">
                <a:solidFill>
                  <a:srgbClr val="FF0000"/>
                </a:solidFill>
              </a:rPr>
              <a:t>ἀνθρωποποιήσας</a:t>
            </a:r>
            <a:r>
              <a:rPr lang="el-GR" b="1" i="1" dirty="0">
                <a:solidFill>
                  <a:srgbClr val="FF0000"/>
                </a:solidFill>
              </a:rPr>
              <a:t>, δι' </a:t>
            </a:r>
            <a:r>
              <a:rPr lang="el-GR" b="1" i="1" dirty="0" err="1">
                <a:solidFill>
                  <a:srgbClr val="FF0000"/>
                </a:solidFill>
              </a:rPr>
              <a:t>οὗ</a:t>
            </a:r>
            <a:r>
              <a:rPr lang="el-GR" b="1" i="1" dirty="0">
                <a:solidFill>
                  <a:srgbClr val="FF0000"/>
                </a:solidFill>
              </a:rPr>
              <a:t> </a:t>
            </a:r>
            <a:r>
              <a:rPr lang="el-GR" b="1" i="1" u="sng" dirty="0" err="1">
                <a:solidFill>
                  <a:srgbClr val="FF0000"/>
                </a:solidFill>
              </a:rPr>
              <a:t>συνεκράθη</a:t>
            </a:r>
            <a:r>
              <a:rPr lang="el-GR" b="1" i="1" dirty="0">
                <a:solidFill>
                  <a:srgbClr val="FF0000"/>
                </a:solidFill>
              </a:rPr>
              <a:t> </a:t>
            </a:r>
            <a:r>
              <a:rPr lang="el-GR" b="1" i="1" dirty="0" err="1">
                <a:solidFill>
                  <a:srgbClr val="FF0000"/>
                </a:solidFill>
              </a:rPr>
              <a:t>πρὸς</a:t>
            </a:r>
            <a:r>
              <a:rPr lang="el-GR" b="1" i="1" dirty="0">
                <a:solidFill>
                  <a:srgbClr val="FF0000"/>
                </a:solidFill>
              </a:rPr>
              <a:t> </a:t>
            </a:r>
            <a:r>
              <a:rPr lang="el-GR" b="1" i="1" dirty="0" err="1">
                <a:solidFill>
                  <a:srgbClr val="FF0000"/>
                </a:solidFill>
              </a:rPr>
              <a:t>τὸ</a:t>
            </a:r>
            <a:r>
              <a:rPr lang="el-GR" b="1" i="1" dirty="0">
                <a:solidFill>
                  <a:srgbClr val="FF0000"/>
                </a:solidFill>
              </a:rPr>
              <a:t> </a:t>
            </a:r>
            <a:r>
              <a:rPr lang="el-GR" b="1" i="1" dirty="0" err="1">
                <a:solidFill>
                  <a:srgbClr val="FF0000"/>
                </a:solidFill>
              </a:rPr>
              <a:t>ἀνθρώπινον</a:t>
            </a:r>
            <a:r>
              <a:rPr lang="el-GR" dirty="0"/>
              <a:t>" (</a:t>
            </a:r>
            <a:r>
              <a:rPr lang="el-GR" i="1" dirty="0" err="1"/>
              <a:t>Πρὸς</a:t>
            </a:r>
            <a:r>
              <a:rPr lang="el-GR" i="1" dirty="0"/>
              <a:t> </a:t>
            </a:r>
            <a:r>
              <a:rPr lang="el-GR" i="1" dirty="0" err="1"/>
              <a:t>Ἀπολιναρίου</a:t>
            </a:r>
            <a:r>
              <a:rPr lang="el-GR" dirty="0"/>
              <a:t>, </a:t>
            </a:r>
            <a:r>
              <a:rPr lang="en-US" dirty="0"/>
              <a:t>PG 45, 1141C).</a:t>
            </a:r>
            <a:endParaRPr lang="el-GR" dirty="0"/>
          </a:p>
        </p:txBody>
      </p:sp>
    </p:spTree>
    <p:extLst>
      <p:ext uri="{BB962C8B-B14F-4D97-AF65-F5344CB8AC3E}">
        <p14:creationId xmlns:p14="http://schemas.microsoft.com/office/powerpoint/2010/main" val="1029360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334851"/>
          </a:xfrm>
        </p:spPr>
        <p:txBody>
          <a:bodyPr>
            <a:normAutofit fontScale="90000"/>
          </a:bodyPr>
          <a:lstStyle/>
          <a:p>
            <a:pPr algn="ctr"/>
            <a:r>
              <a:rPr lang="el-GR" dirty="0"/>
              <a:t>ΑΠΟΛΛΙΝΑΡΙΟΣ</a:t>
            </a:r>
          </a:p>
        </p:txBody>
      </p:sp>
      <p:sp>
        <p:nvSpPr>
          <p:cNvPr id="3" name="Θέση περιεχομένου 2"/>
          <p:cNvSpPr>
            <a:spLocks noGrp="1"/>
          </p:cNvSpPr>
          <p:nvPr>
            <p:ph idx="1"/>
          </p:nvPr>
        </p:nvSpPr>
        <p:spPr>
          <a:xfrm>
            <a:off x="0" y="334851"/>
            <a:ext cx="12192000" cy="6523149"/>
          </a:xfrm>
        </p:spPr>
        <p:txBody>
          <a:bodyPr>
            <a:normAutofit fontScale="92500" lnSpcReduction="20000"/>
          </a:bodyPr>
          <a:lstStyle/>
          <a:p>
            <a:r>
              <a:rPr lang="el-GR" dirty="0"/>
              <a:t>Ο Απολλινάριος δεν εκλάμβανε τον Χριστό ως πραγματικό άνθρωπο ομοούσιο με εμάς, αλλά ως άνθρωπο "</a:t>
            </a:r>
            <a:r>
              <a:rPr lang="el-GR" i="1" dirty="0" err="1"/>
              <a:t>ὁμωνύμως</a:t>
            </a:r>
            <a:r>
              <a:rPr lang="el-GR" dirty="0"/>
              <a:t>", </a:t>
            </a:r>
            <a:r>
              <a:rPr lang="el-GR" b="1" dirty="0">
                <a:solidFill>
                  <a:srgbClr val="FF0000"/>
                </a:solidFill>
              </a:rPr>
              <a:t>"</a:t>
            </a:r>
            <a:r>
              <a:rPr lang="el-GR" b="1" i="1" dirty="0" err="1">
                <a:solidFill>
                  <a:srgbClr val="FF0000"/>
                </a:solidFill>
              </a:rPr>
              <a:t>οὐκ</a:t>
            </a:r>
            <a:r>
              <a:rPr lang="el-GR" b="1" i="1" dirty="0">
                <a:solidFill>
                  <a:srgbClr val="FF0000"/>
                </a:solidFill>
              </a:rPr>
              <a:t> </a:t>
            </a:r>
            <a:r>
              <a:rPr lang="el-GR" b="1" i="1" dirty="0" err="1">
                <a:solidFill>
                  <a:srgbClr val="FF0000"/>
                </a:solidFill>
              </a:rPr>
              <a:t>ἄνθρωπον</a:t>
            </a:r>
            <a:r>
              <a:rPr lang="el-GR" b="1" i="1" dirty="0">
                <a:solidFill>
                  <a:srgbClr val="FF0000"/>
                </a:solidFill>
              </a:rPr>
              <a:t> </a:t>
            </a:r>
            <a:r>
              <a:rPr lang="el-GR" b="1" i="1" dirty="0" err="1">
                <a:solidFill>
                  <a:srgbClr val="FF0000"/>
                </a:solidFill>
              </a:rPr>
              <a:t>ἀλλὰ</a:t>
            </a:r>
            <a:r>
              <a:rPr lang="el-GR" b="1" i="1" dirty="0">
                <a:solidFill>
                  <a:srgbClr val="FF0000"/>
                </a:solidFill>
              </a:rPr>
              <a:t> </a:t>
            </a:r>
            <a:r>
              <a:rPr lang="el-GR" b="1" i="1" u="sng" dirty="0" err="1">
                <a:solidFill>
                  <a:srgbClr val="FF0000"/>
                </a:solidFill>
              </a:rPr>
              <a:t>ὡς</a:t>
            </a:r>
            <a:r>
              <a:rPr lang="el-GR" b="1" i="1" u="sng" dirty="0">
                <a:solidFill>
                  <a:srgbClr val="FF0000"/>
                </a:solidFill>
              </a:rPr>
              <a:t> </a:t>
            </a:r>
            <a:r>
              <a:rPr lang="el-GR" b="1" i="1" u="sng" dirty="0" err="1">
                <a:solidFill>
                  <a:srgbClr val="FF0000"/>
                </a:solidFill>
              </a:rPr>
              <a:t>ἄνθρωπον</a:t>
            </a:r>
            <a:r>
              <a:rPr lang="el-GR" b="1" i="1" dirty="0">
                <a:solidFill>
                  <a:srgbClr val="FF0000"/>
                </a:solidFill>
              </a:rPr>
              <a:t>, διότι </a:t>
            </a:r>
            <a:r>
              <a:rPr lang="el-GR" b="1" i="1" dirty="0" err="1">
                <a:solidFill>
                  <a:srgbClr val="FF0000"/>
                </a:solidFill>
              </a:rPr>
              <a:t>οὐχ</a:t>
            </a:r>
            <a:r>
              <a:rPr lang="el-GR" b="1" i="1" dirty="0">
                <a:solidFill>
                  <a:srgbClr val="FF0000"/>
                </a:solidFill>
              </a:rPr>
              <a:t> </a:t>
            </a:r>
            <a:r>
              <a:rPr lang="el-GR" b="1" i="1" dirty="0" err="1">
                <a:solidFill>
                  <a:srgbClr val="FF0000"/>
                </a:solidFill>
              </a:rPr>
              <a:t>ὁμοούσιος</a:t>
            </a:r>
            <a:r>
              <a:rPr lang="el-GR" b="1" i="1" dirty="0">
                <a:solidFill>
                  <a:srgbClr val="FF0000"/>
                </a:solidFill>
              </a:rPr>
              <a:t> </a:t>
            </a:r>
            <a:r>
              <a:rPr lang="el-GR" b="1" i="1" dirty="0" err="1">
                <a:solidFill>
                  <a:srgbClr val="FF0000"/>
                </a:solidFill>
              </a:rPr>
              <a:t>τῷ</a:t>
            </a:r>
            <a:r>
              <a:rPr lang="el-GR" b="1" i="1" dirty="0">
                <a:solidFill>
                  <a:srgbClr val="FF0000"/>
                </a:solidFill>
              </a:rPr>
              <a:t> </a:t>
            </a:r>
            <a:r>
              <a:rPr lang="el-GR" b="1" i="1" dirty="0" err="1">
                <a:solidFill>
                  <a:srgbClr val="FF0000"/>
                </a:solidFill>
              </a:rPr>
              <a:t>ἀνθρώπῳ</a:t>
            </a:r>
            <a:r>
              <a:rPr lang="el-GR" b="1" i="1" dirty="0">
                <a:solidFill>
                  <a:srgbClr val="FF0000"/>
                </a:solidFill>
              </a:rPr>
              <a:t> </a:t>
            </a:r>
            <a:r>
              <a:rPr lang="el-GR" b="1" i="1" dirty="0" err="1">
                <a:solidFill>
                  <a:srgbClr val="FF0000"/>
                </a:solidFill>
              </a:rPr>
              <a:t>κατὰ</a:t>
            </a:r>
            <a:r>
              <a:rPr lang="el-GR" b="1" i="1" dirty="0">
                <a:solidFill>
                  <a:srgbClr val="FF0000"/>
                </a:solidFill>
              </a:rPr>
              <a:t> </a:t>
            </a:r>
            <a:r>
              <a:rPr lang="el-GR" b="1" i="1" dirty="0" err="1">
                <a:solidFill>
                  <a:srgbClr val="FF0000"/>
                </a:solidFill>
              </a:rPr>
              <a:t>τὸ</a:t>
            </a:r>
            <a:r>
              <a:rPr lang="el-GR" b="1" i="1" dirty="0">
                <a:solidFill>
                  <a:srgbClr val="FF0000"/>
                </a:solidFill>
              </a:rPr>
              <a:t> </a:t>
            </a:r>
            <a:r>
              <a:rPr lang="el-GR" b="1" i="1" dirty="0" err="1">
                <a:solidFill>
                  <a:srgbClr val="FF0000"/>
                </a:solidFill>
              </a:rPr>
              <a:t>κυριώτατον</a:t>
            </a:r>
            <a:r>
              <a:rPr lang="el-GR" b="1" dirty="0">
                <a:solidFill>
                  <a:srgbClr val="FF0000"/>
                </a:solidFill>
              </a:rPr>
              <a:t>", </a:t>
            </a:r>
            <a:r>
              <a:rPr lang="el-GR" dirty="0"/>
              <a:t>εφόσον στερούνταν λογικότητας. Με τη μείωση της ανθρώπινης φύσης του Χριστού νόμιζε ότι έλυνε το χριστολογικό πρόβλημα και εξασφάλιζε το απολυτρωτικό έργο του Χριστού.</a:t>
            </a:r>
          </a:p>
          <a:p>
            <a:r>
              <a:rPr lang="el-GR" dirty="0"/>
              <a:t>Αν ο Χριστός είχε πλήρη και ακέραια την ανθρώπινη φύση, θα είχε και πλήρες πρόσωπο, θα είχε και νου "</a:t>
            </a:r>
            <a:r>
              <a:rPr lang="el-GR" i="1" dirty="0" err="1"/>
              <a:t>τρεπόμενον</a:t>
            </a:r>
            <a:r>
              <a:rPr lang="el-GR" i="1" dirty="0"/>
              <a:t> </a:t>
            </a:r>
            <a:r>
              <a:rPr lang="el-GR" i="1" dirty="0" err="1"/>
              <a:t>καὶ</a:t>
            </a:r>
            <a:r>
              <a:rPr lang="el-GR" i="1" dirty="0"/>
              <a:t> </a:t>
            </a:r>
            <a:r>
              <a:rPr lang="el-GR" i="1" dirty="0" err="1"/>
              <a:t>αἰχμαλωτιζόμενον</a:t>
            </a:r>
            <a:r>
              <a:rPr lang="el-GR" i="1" dirty="0"/>
              <a:t> </a:t>
            </a:r>
            <a:r>
              <a:rPr lang="el-GR" i="1" dirty="0" err="1"/>
              <a:t>λογισμοῖς</a:t>
            </a:r>
            <a:r>
              <a:rPr lang="el-GR" i="1" dirty="0"/>
              <a:t> </a:t>
            </a:r>
            <a:r>
              <a:rPr lang="el-GR" i="1" dirty="0" err="1"/>
              <a:t>ρυπαροῖς</a:t>
            </a:r>
            <a:r>
              <a:rPr lang="el-GR" dirty="0"/>
              <a:t>", ο οποίος μάλιστα λόγω αδυναμίας θα μπορούσε να πέσει. Στην περίπτωση αυτή δεν θα μπορούσε να επιτελεστεί το έργο της σωτηρίας. </a:t>
            </a:r>
          </a:p>
          <a:p>
            <a:r>
              <a:rPr lang="el-GR" dirty="0"/>
              <a:t>Ο Απολλινάριος υποστήριζε λοιπόν ότι ο εκ της Μαρίας γεννηθείς και σταυρωθείς ήταν Θεός και όχι άνθρωπος. Δέχονταν ότι ο Χριστός "</a:t>
            </a:r>
            <a:r>
              <a:rPr lang="el-GR" i="1" dirty="0" err="1"/>
              <a:t>θεϊκῷ</a:t>
            </a:r>
            <a:r>
              <a:rPr lang="el-GR" i="1" dirty="0"/>
              <a:t> </a:t>
            </a:r>
            <a:r>
              <a:rPr lang="el-GR" i="1" dirty="0" err="1"/>
              <a:t>θελήματι</a:t>
            </a:r>
            <a:r>
              <a:rPr lang="el-GR" i="1" dirty="0"/>
              <a:t> μόνο κινούμενος</a:t>
            </a:r>
            <a:r>
              <a:rPr lang="el-GR" dirty="0"/>
              <a:t>" ήταν "</a:t>
            </a:r>
            <a:r>
              <a:rPr lang="el-GR" i="1" dirty="0"/>
              <a:t>Θεός </a:t>
            </a:r>
            <a:r>
              <a:rPr lang="el-GR" i="1" dirty="0" err="1"/>
              <a:t>σαρκοφόρος</a:t>
            </a:r>
            <a:r>
              <a:rPr lang="el-GR" dirty="0"/>
              <a:t>", η σάρκα του ήταν "</a:t>
            </a:r>
            <a:r>
              <a:rPr lang="el-GR" i="1" dirty="0"/>
              <a:t>θεϊκή </a:t>
            </a:r>
            <a:r>
              <a:rPr lang="el-GR" i="1" dirty="0" err="1"/>
              <a:t>σάρξ</a:t>
            </a:r>
            <a:r>
              <a:rPr lang="el-GR" dirty="0"/>
              <a:t>", η οποία "</a:t>
            </a:r>
            <a:r>
              <a:rPr lang="el-GR" i="1" dirty="0" err="1"/>
              <a:t>Θεῷ</a:t>
            </a:r>
            <a:r>
              <a:rPr lang="el-GR" i="1" dirty="0"/>
              <a:t> </a:t>
            </a:r>
            <a:r>
              <a:rPr lang="el-GR" i="1" dirty="0" err="1"/>
              <a:t>συνήφθη</a:t>
            </a:r>
            <a:r>
              <a:rPr lang="el-GR" dirty="0"/>
              <a:t>". Ο άνθρωπος Ιησούς, το συγκεκριμένο ιστορικό πρόσωπο, δοξάστηκε ευθύς εξ' αρχής ήδη από "</a:t>
            </a:r>
            <a:r>
              <a:rPr lang="el-GR" i="1" dirty="0" err="1"/>
              <a:t>τὴν</a:t>
            </a:r>
            <a:r>
              <a:rPr lang="el-GR" i="1" dirty="0"/>
              <a:t> </a:t>
            </a:r>
            <a:r>
              <a:rPr lang="el-GR" i="1" dirty="0" err="1"/>
              <a:t>γέννησιν</a:t>
            </a:r>
            <a:r>
              <a:rPr lang="el-GR" i="1" dirty="0"/>
              <a:t> </a:t>
            </a:r>
            <a:r>
              <a:rPr lang="el-GR" i="1" dirty="0" err="1"/>
              <a:t>τὴν</a:t>
            </a:r>
            <a:r>
              <a:rPr lang="el-GR" i="1" dirty="0"/>
              <a:t> </a:t>
            </a:r>
            <a:r>
              <a:rPr lang="el-GR" i="1" dirty="0" err="1"/>
              <a:t>ἐκ</a:t>
            </a:r>
            <a:r>
              <a:rPr lang="el-GR" i="1" dirty="0"/>
              <a:t> </a:t>
            </a:r>
            <a:r>
              <a:rPr lang="el-GR" i="1" dirty="0" err="1"/>
              <a:t>τῆς</a:t>
            </a:r>
            <a:r>
              <a:rPr lang="el-GR" i="1" dirty="0"/>
              <a:t> Παρθένου</a:t>
            </a:r>
            <a:r>
              <a:rPr lang="el-GR" dirty="0"/>
              <a:t>" διαμέσου της φυσική ενώσεως "</a:t>
            </a:r>
            <a:r>
              <a:rPr lang="el-GR" i="1" dirty="0" err="1"/>
              <a:t>πρὸς</a:t>
            </a:r>
            <a:r>
              <a:rPr lang="el-GR" i="1" dirty="0"/>
              <a:t> </a:t>
            </a:r>
            <a:r>
              <a:rPr lang="el-GR" i="1" dirty="0" err="1"/>
              <a:t>ἄκτιστον</a:t>
            </a:r>
            <a:r>
              <a:rPr lang="el-GR" dirty="0"/>
              <a:t>", η οποία αποτελούσε το μόνο τέλειο στον Χριστό. </a:t>
            </a:r>
          </a:p>
          <a:p>
            <a:r>
              <a:rPr lang="el-GR" dirty="0"/>
              <a:t>Καταδικάστηκε από την Β΄ Οικουμενική Σύνοδο. </a:t>
            </a:r>
            <a:r>
              <a:rPr lang="el-GR" b="1" dirty="0">
                <a:solidFill>
                  <a:srgbClr val="FF0000"/>
                </a:solidFill>
              </a:rPr>
              <a:t>Πρόκειται για εσφαλμένη ανθρωπολογία</a:t>
            </a:r>
            <a:r>
              <a:rPr lang="el-GR" dirty="0"/>
              <a:t>. Είναι η άρνηση του ανθρώπινου λόγου, ο φόβος της σκέψης. "</a:t>
            </a:r>
            <a:r>
              <a:rPr lang="el-GR" b="1" i="1" dirty="0" err="1"/>
              <a:t>Ἀδύνατον</a:t>
            </a:r>
            <a:r>
              <a:rPr lang="el-GR" b="1" i="1" dirty="0"/>
              <a:t> </a:t>
            </a:r>
            <a:r>
              <a:rPr lang="el-GR" b="1" i="1" dirty="0" err="1"/>
              <a:t>δὲ</a:t>
            </a:r>
            <a:r>
              <a:rPr lang="el-GR" b="1" i="1" dirty="0"/>
              <a:t> </a:t>
            </a:r>
            <a:r>
              <a:rPr lang="el-GR" b="1" i="1" dirty="0" err="1"/>
              <a:t>ἐστιν</a:t>
            </a:r>
            <a:r>
              <a:rPr lang="el-GR" b="1" i="1" dirty="0"/>
              <a:t> </a:t>
            </a:r>
            <a:r>
              <a:rPr lang="el-GR" b="1" i="1" dirty="0" err="1"/>
              <a:t>ἐν</a:t>
            </a:r>
            <a:r>
              <a:rPr lang="el-GR" b="1" i="1" dirty="0"/>
              <a:t> </a:t>
            </a:r>
            <a:r>
              <a:rPr lang="el-GR" b="1" i="1" dirty="0" err="1"/>
              <a:t>λογισμοῖς</a:t>
            </a:r>
            <a:r>
              <a:rPr lang="el-GR" b="1" i="1" dirty="0"/>
              <a:t> </a:t>
            </a:r>
            <a:r>
              <a:rPr lang="el-GR" b="1" i="1" dirty="0" err="1"/>
              <a:t>ἀνθρωπίνοις</a:t>
            </a:r>
            <a:r>
              <a:rPr lang="el-GR" b="1" i="1" dirty="0"/>
              <a:t> </a:t>
            </a:r>
            <a:r>
              <a:rPr lang="el-GR" b="1" i="1" dirty="0" err="1"/>
              <a:t>ἁμαρτίαν</a:t>
            </a:r>
            <a:r>
              <a:rPr lang="el-GR" b="1" i="1" dirty="0"/>
              <a:t> </a:t>
            </a:r>
            <a:r>
              <a:rPr lang="el-GR" b="1" i="1" dirty="0" err="1"/>
              <a:t>μὴ</a:t>
            </a:r>
            <a:r>
              <a:rPr lang="el-GR" b="1" i="1" dirty="0"/>
              <a:t> </a:t>
            </a:r>
            <a:r>
              <a:rPr lang="el-GR" b="1" i="1" dirty="0" err="1"/>
              <a:t>εἶναι</a:t>
            </a:r>
            <a:r>
              <a:rPr lang="el-GR" dirty="0"/>
              <a:t>". (Γρηγορίου Νύσσης, </a:t>
            </a:r>
            <a:r>
              <a:rPr lang="el-GR" i="1" dirty="0" err="1"/>
              <a:t>Κατἀ</a:t>
            </a:r>
            <a:r>
              <a:rPr lang="el-GR" i="1" dirty="0"/>
              <a:t> </a:t>
            </a:r>
            <a:r>
              <a:rPr lang="el-GR" i="1" dirty="0" err="1"/>
              <a:t>Ἀπολιναρίου</a:t>
            </a:r>
            <a:r>
              <a:rPr lang="el-GR" i="1" dirty="0"/>
              <a:t> </a:t>
            </a:r>
            <a:r>
              <a:rPr lang="el-GR" dirty="0"/>
              <a:t>ΙΙ, 6,8· 1,2, εκδ. </a:t>
            </a:r>
            <a:r>
              <a:rPr lang="en-US" dirty="0"/>
              <a:t>Jaeger)</a:t>
            </a:r>
            <a:endParaRPr lang="el-GR" dirty="0"/>
          </a:p>
        </p:txBody>
      </p:sp>
    </p:spTree>
    <p:extLst>
      <p:ext uri="{BB962C8B-B14F-4D97-AF65-F5344CB8AC3E}">
        <p14:creationId xmlns:p14="http://schemas.microsoft.com/office/powerpoint/2010/main" val="1198090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373486"/>
          </a:xfrm>
        </p:spPr>
        <p:txBody>
          <a:bodyPr>
            <a:normAutofit fontScale="90000"/>
          </a:bodyPr>
          <a:lstStyle/>
          <a:p>
            <a:pPr algn="ctr"/>
            <a:r>
              <a:rPr lang="el-GR" dirty="0"/>
              <a:t>ΑΝΤΙΟΧΕΙΑΝΟΙ</a:t>
            </a:r>
          </a:p>
        </p:txBody>
      </p:sp>
      <p:sp>
        <p:nvSpPr>
          <p:cNvPr id="3" name="Θέση περιεχομένου 2"/>
          <p:cNvSpPr>
            <a:spLocks noGrp="1"/>
          </p:cNvSpPr>
          <p:nvPr>
            <p:ph idx="1"/>
          </p:nvPr>
        </p:nvSpPr>
        <p:spPr>
          <a:xfrm>
            <a:off x="0" y="270457"/>
            <a:ext cx="12192000" cy="6587544"/>
          </a:xfrm>
        </p:spPr>
        <p:txBody>
          <a:bodyPr>
            <a:normAutofit lnSpcReduction="10000"/>
          </a:bodyPr>
          <a:lstStyle/>
          <a:p>
            <a:r>
              <a:rPr lang="el-GR" dirty="0"/>
              <a:t>Οι </a:t>
            </a:r>
            <a:r>
              <a:rPr lang="el-GR" dirty="0" err="1"/>
              <a:t>Αντιοχειανοί</a:t>
            </a:r>
            <a:r>
              <a:rPr lang="el-GR" dirty="0"/>
              <a:t> στον Χριστό εξήραν την ανθρώπινη φύση. Ο </a:t>
            </a:r>
            <a:r>
              <a:rPr lang="el-GR" b="1" dirty="0"/>
              <a:t>Διόδωρος Ταρσού </a:t>
            </a:r>
            <a:r>
              <a:rPr lang="el-GR" dirty="0"/>
              <a:t>ήταν ο πρώτος που μίλησε για </a:t>
            </a:r>
            <a:r>
              <a:rPr lang="el-GR" dirty="0">
                <a:solidFill>
                  <a:srgbClr val="FF3300"/>
                </a:solidFill>
              </a:rPr>
              <a:t>δύο φυσικά πρόσωπα στον Χριστό</a:t>
            </a:r>
            <a:r>
              <a:rPr lang="el-GR" dirty="0"/>
              <a:t>. Δέχονταν δύο υιούς στον Θεάνθρωπο. Έναν </a:t>
            </a:r>
            <a:r>
              <a:rPr lang="el-GR" u="sng" dirty="0"/>
              <a:t>τον προαιώνιο Λόγο του Θεού </a:t>
            </a:r>
            <a:r>
              <a:rPr lang="el-GR" dirty="0"/>
              <a:t>τον και «</a:t>
            </a:r>
            <a:r>
              <a:rPr lang="el-GR" i="1" dirty="0"/>
              <a:t>φύσει </a:t>
            </a:r>
            <a:r>
              <a:rPr lang="el-GR" i="1" dirty="0" err="1"/>
              <a:t>υἱὸν</a:t>
            </a:r>
            <a:r>
              <a:rPr lang="el-GR" i="1" dirty="0"/>
              <a:t> </a:t>
            </a:r>
            <a:r>
              <a:rPr lang="el-GR" i="1" dirty="0" err="1"/>
              <a:t>καὶ</a:t>
            </a:r>
            <a:r>
              <a:rPr lang="el-GR" i="1" dirty="0"/>
              <a:t> </a:t>
            </a:r>
            <a:r>
              <a:rPr lang="el-GR" i="1" u="sng" dirty="0" err="1"/>
              <a:t>ἕτερον</a:t>
            </a:r>
            <a:r>
              <a:rPr lang="el-GR" i="1" u="sng" dirty="0"/>
              <a:t> </a:t>
            </a:r>
            <a:r>
              <a:rPr lang="el-GR" i="1" u="sng" dirty="0" err="1"/>
              <a:t>τὸν</a:t>
            </a:r>
            <a:r>
              <a:rPr lang="el-GR" i="1" u="sng" dirty="0"/>
              <a:t> </a:t>
            </a:r>
            <a:r>
              <a:rPr lang="el-GR" i="1" u="sng" dirty="0" err="1"/>
              <a:t>ἐκ</a:t>
            </a:r>
            <a:r>
              <a:rPr lang="el-GR" i="1" u="sng" dirty="0"/>
              <a:t> </a:t>
            </a:r>
            <a:r>
              <a:rPr lang="el-GR" i="1" u="sng" dirty="0" err="1"/>
              <a:t>τοῦ</a:t>
            </a:r>
            <a:r>
              <a:rPr lang="el-GR" i="1" u="sng" dirty="0"/>
              <a:t> Δαβίδ γεννηθέντα </a:t>
            </a:r>
            <a:r>
              <a:rPr lang="el-GR" i="1" u="sng" dirty="0" err="1"/>
              <a:t>ἄνθρωπον</a:t>
            </a:r>
            <a:r>
              <a:rPr lang="el-GR" dirty="0"/>
              <a:t>», «</a:t>
            </a:r>
            <a:r>
              <a:rPr lang="el-GR" i="1" dirty="0" err="1"/>
              <a:t>τὸν</a:t>
            </a:r>
            <a:r>
              <a:rPr lang="el-GR" i="1" dirty="0"/>
              <a:t> </a:t>
            </a:r>
            <a:r>
              <a:rPr lang="el-GR" i="1" dirty="0" err="1"/>
              <a:t>χάριτι</a:t>
            </a:r>
            <a:r>
              <a:rPr lang="el-GR" dirty="0"/>
              <a:t>» και «</a:t>
            </a:r>
            <a:r>
              <a:rPr lang="el-GR" i="1" dirty="0" err="1"/>
              <a:t>οὐ</a:t>
            </a:r>
            <a:r>
              <a:rPr lang="el-GR" i="1" dirty="0"/>
              <a:t> φύσει</a:t>
            </a:r>
            <a:r>
              <a:rPr lang="el-GR" dirty="0"/>
              <a:t>». (</a:t>
            </a:r>
            <a:r>
              <a:rPr lang="el-GR" i="1" dirty="0" err="1"/>
              <a:t>Ἐκ</a:t>
            </a:r>
            <a:r>
              <a:rPr lang="el-GR" i="1" dirty="0"/>
              <a:t> </a:t>
            </a:r>
            <a:r>
              <a:rPr lang="el-GR" i="1" dirty="0" err="1"/>
              <a:t>τοῦ</a:t>
            </a:r>
            <a:r>
              <a:rPr lang="el-GR" i="1" dirty="0"/>
              <a:t> </a:t>
            </a:r>
            <a:r>
              <a:rPr lang="el-GR" i="1" dirty="0" err="1"/>
              <a:t>κατὰ</a:t>
            </a:r>
            <a:r>
              <a:rPr lang="el-GR" i="1" dirty="0"/>
              <a:t> </a:t>
            </a:r>
            <a:r>
              <a:rPr lang="el-GR" i="1" dirty="0" err="1"/>
              <a:t>συνουσιαστῶν</a:t>
            </a:r>
            <a:r>
              <a:rPr lang="el-GR" i="1" dirty="0"/>
              <a:t> Λόγου</a:t>
            </a:r>
            <a:r>
              <a:rPr lang="el-GR" dirty="0"/>
              <a:t>, Α΄, </a:t>
            </a:r>
            <a:r>
              <a:rPr lang="en-US" dirty="0"/>
              <a:t>PG 33, 1560B) </a:t>
            </a:r>
            <a:r>
              <a:rPr lang="el-GR" dirty="0"/>
              <a:t>Συνεπώς, σύμφωνα με τον Διόδωρο Ταρσού άλλος ο Υιός του Θεού και άλλος ο Υιός του ανθρώπου. </a:t>
            </a:r>
          </a:p>
          <a:p>
            <a:r>
              <a:rPr lang="el-GR" dirty="0"/>
              <a:t>Τα ίδια περίπου δίδασκε και ο </a:t>
            </a:r>
            <a:r>
              <a:rPr lang="el-GR" b="1" dirty="0"/>
              <a:t>Θεόδωρος Μοψουεστίας</a:t>
            </a:r>
            <a:r>
              <a:rPr lang="el-GR" dirty="0"/>
              <a:t>, ο οποίος δέχονταν δύο πρόσωπα στον Χριστό: «</a:t>
            </a:r>
            <a:r>
              <a:rPr lang="el-GR" i="1" dirty="0" err="1"/>
              <a:t>τέλειαν</a:t>
            </a:r>
            <a:r>
              <a:rPr lang="el-GR" i="1" dirty="0"/>
              <a:t> </a:t>
            </a:r>
            <a:r>
              <a:rPr lang="el-GR" i="1" dirty="0" err="1"/>
              <a:t>τὴν</a:t>
            </a:r>
            <a:r>
              <a:rPr lang="el-GR" i="1" dirty="0"/>
              <a:t> φύσιν </a:t>
            </a:r>
            <a:r>
              <a:rPr lang="el-GR" i="1" dirty="0" err="1"/>
              <a:t>τοῦ</a:t>
            </a:r>
            <a:r>
              <a:rPr lang="el-GR" i="1" dirty="0"/>
              <a:t> </a:t>
            </a:r>
            <a:r>
              <a:rPr lang="el-GR" i="1" dirty="0" err="1"/>
              <a:t>Θεοῦ</a:t>
            </a:r>
            <a:r>
              <a:rPr lang="el-GR" i="1" dirty="0"/>
              <a:t> </a:t>
            </a:r>
            <a:r>
              <a:rPr lang="el-GR" i="1" dirty="0" err="1"/>
              <a:t>φαμεν</a:t>
            </a:r>
            <a:r>
              <a:rPr lang="el-GR" i="1" dirty="0"/>
              <a:t> </a:t>
            </a:r>
            <a:r>
              <a:rPr lang="el-GR" i="1" dirty="0" err="1"/>
              <a:t>καὶ</a:t>
            </a:r>
            <a:r>
              <a:rPr lang="el-GR" i="1" dirty="0"/>
              <a:t> τέλειον </a:t>
            </a:r>
            <a:r>
              <a:rPr lang="el-GR" i="1" dirty="0" err="1"/>
              <a:t>τὸ</a:t>
            </a:r>
            <a:r>
              <a:rPr lang="el-GR" i="1" dirty="0"/>
              <a:t> </a:t>
            </a:r>
            <a:r>
              <a:rPr lang="el-GR" i="1" dirty="0" err="1"/>
              <a:t>πρόσωπον</a:t>
            </a:r>
            <a:r>
              <a:rPr lang="el-GR" i="1" dirty="0"/>
              <a:t>, </a:t>
            </a:r>
            <a:r>
              <a:rPr lang="el-GR" i="1" dirty="0" err="1"/>
              <a:t>τελείαν</a:t>
            </a:r>
            <a:r>
              <a:rPr lang="el-GR" i="1" dirty="0"/>
              <a:t> </a:t>
            </a:r>
            <a:r>
              <a:rPr lang="el-GR" i="1" dirty="0" err="1"/>
              <a:t>δὲ</a:t>
            </a:r>
            <a:r>
              <a:rPr lang="el-GR" i="1" dirty="0"/>
              <a:t> </a:t>
            </a:r>
            <a:r>
              <a:rPr lang="el-GR" i="1" dirty="0" err="1"/>
              <a:t>καὶ</a:t>
            </a:r>
            <a:r>
              <a:rPr lang="el-GR" i="1" dirty="0"/>
              <a:t> </a:t>
            </a:r>
            <a:r>
              <a:rPr lang="el-GR" i="1" dirty="0" err="1"/>
              <a:t>τὴν</a:t>
            </a:r>
            <a:r>
              <a:rPr lang="el-GR" i="1" dirty="0"/>
              <a:t> </a:t>
            </a:r>
            <a:r>
              <a:rPr lang="el-GR" i="1" dirty="0" err="1"/>
              <a:t>τοῦ</a:t>
            </a:r>
            <a:r>
              <a:rPr lang="el-GR" i="1" dirty="0"/>
              <a:t> </a:t>
            </a:r>
            <a:r>
              <a:rPr lang="el-GR" i="1" dirty="0" err="1"/>
              <a:t>ἀνθρώπου</a:t>
            </a:r>
            <a:r>
              <a:rPr lang="el-GR" i="1" dirty="0"/>
              <a:t> φύσιν </a:t>
            </a:r>
            <a:r>
              <a:rPr lang="el-GR" i="1" dirty="0" err="1"/>
              <a:t>καὶ</a:t>
            </a:r>
            <a:r>
              <a:rPr lang="el-GR" i="1" dirty="0"/>
              <a:t> τέλειον </a:t>
            </a:r>
            <a:r>
              <a:rPr lang="el-GR" i="1" dirty="0" err="1"/>
              <a:t>τὸ</a:t>
            </a:r>
            <a:r>
              <a:rPr lang="el-GR" i="1" dirty="0"/>
              <a:t> πρόσωπο </a:t>
            </a:r>
            <a:r>
              <a:rPr lang="el-GR" i="1" dirty="0" err="1"/>
              <a:t>ὁμοίως</a:t>
            </a:r>
            <a:r>
              <a:rPr lang="el-GR" dirty="0"/>
              <a:t>». (</a:t>
            </a:r>
            <a:r>
              <a:rPr lang="el-GR" i="1" dirty="0"/>
              <a:t>Λόγος περί </a:t>
            </a:r>
            <a:r>
              <a:rPr lang="el-GR" i="1" dirty="0" err="1"/>
              <a:t>ἐνανθρωπήσεως</a:t>
            </a:r>
            <a:r>
              <a:rPr lang="el-GR" dirty="0"/>
              <a:t>, </a:t>
            </a:r>
            <a:r>
              <a:rPr lang="en-US" dirty="0"/>
              <a:t>PG 66, 981B) </a:t>
            </a:r>
            <a:r>
              <a:rPr lang="el-GR" dirty="0"/>
              <a:t>Μιλούσε επίσης και για το </a:t>
            </a:r>
            <a:r>
              <a:rPr lang="el-GR" u="sng" dirty="0"/>
              <a:t>ένα πρόσωπο του Χριστού</a:t>
            </a:r>
            <a:r>
              <a:rPr lang="el-GR" dirty="0"/>
              <a:t>: «</a:t>
            </a:r>
            <a:r>
              <a:rPr lang="el-GR" i="1" dirty="0" err="1"/>
              <a:t>Ὅταν</a:t>
            </a:r>
            <a:r>
              <a:rPr lang="el-GR" i="1" dirty="0"/>
              <a:t> </a:t>
            </a:r>
            <a:r>
              <a:rPr lang="el-GR" b="1" i="1" dirty="0" err="1">
                <a:solidFill>
                  <a:srgbClr val="FF3300"/>
                </a:solidFill>
              </a:rPr>
              <a:t>ἐπὶ</a:t>
            </a:r>
            <a:r>
              <a:rPr lang="el-GR" b="1" i="1" dirty="0">
                <a:solidFill>
                  <a:srgbClr val="FF3300"/>
                </a:solidFill>
              </a:rPr>
              <a:t> </a:t>
            </a:r>
            <a:r>
              <a:rPr lang="el-GR" b="1" i="1" dirty="0" err="1">
                <a:solidFill>
                  <a:srgbClr val="FF3300"/>
                </a:solidFill>
              </a:rPr>
              <a:t>συνάφειαν</a:t>
            </a:r>
            <a:r>
              <a:rPr lang="el-GR" b="1" i="1" dirty="0">
                <a:solidFill>
                  <a:srgbClr val="FF3300"/>
                </a:solidFill>
              </a:rPr>
              <a:t> </a:t>
            </a:r>
            <a:r>
              <a:rPr lang="el-GR" i="1" dirty="0" err="1"/>
              <a:t>ἀπίδωμεν</a:t>
            </a:r>
            <a:r>
              <a:rPr lang="el-GR" i="1" dirty="0"/>
              <a:t>, </a:t>
            </a:r>
            <a:r>
              <a:rPr lang="el-GR" i="1" dirty="0" err="1"/>
              <a:t>ἕνα</a:t>
            </a:r>
            <a:r>
              <a:rPr lang="el-GR" i="1" dirty="0"/>
              <a:t> πρόσωπο τότε </a:t>
            </a:r>
            <a:r>
              <a:rPr lang="el-GR" i="1" dirty="0" err="1"/>
              <a:t>φαμέν</a:t>
            </a:r>
            <a:r>
              <a:rPr lang="el-GR" dirty="0"/>
              <a:t>», το οποίο όμως </a:t>
            </a:r>
            <a:r>
              <a:rPr lang="el-GR" u="sng" dirty="0"/>
              <a:t>το θεωρούσε </a:t>
            </a:r>
            <a:r>
              <a:rPr lang="el-GR" u="sng" dirty="0">
                <a:solidFill>
                  <a:srgbClr val="FF3300"/>
                </a:solidFill>
              </a:rPr>
              <a:t>ως πλασματικό </a:t>
            </a:r>
            <a:r>
              <a:rPr lang="el-GR" u="sng" dirty="0"/>
              <a:t>και </a:t>
            </a:r>
            <a:r>
              <a:rPr lang="el-GR" b="1" u="sng" dirty="0">
                <a:solidFill>
                  <a:srgbClr val="FF3300"/>
                </a:solidFill>
              </a:rPr>
              <a:t>όχι</a:t>
            </a:r>
            <a:r>
              <a:rPr lang="el-GR" u="sng" dirty="0">
                <a:solidFill>
                  <a:srgbClr val="FF3300"/>
                </a:solidFill>
              </a:rPr>
              <a:t> ως πραγματικό</a:t>
            </a:r>
            <a:r>
              <a:rPr lang="el-GR" dirty="0"/>
              <a:t>.  Σύμφωνα μ’ αυτόν ο Λόγος ενοίκησε απλώς, όπως σ’ έναν ναό, στον άνθρωπο Χριστό. </a:t>
            </a:r>
            <a:r>
              <a:rPr lang="el-GR" b="1" dirty="0">
                <a:solidFill>
                  <a:srgbClr val="00B050"/>
                </a:solidFill>
              </a:rPr>
              <a:t>Ο Θεός δεν σαρκώθηκε αλλά </a:t>
            </a:r>
            <a:r>
              <a:rPr lang="el-GR" b="1" u="sng" dirty="0">
                <a:solidFill>
                  <a:srgbClr val="00B050"/>
                </a:solidFill>
                <a:effectLst>
                  <a:outerShdw blurRad="38100" dist="38100" dir="2700000" algn="tl">
                    <a:srgbClr val="000000">
                      <a:alpha val="43137"/>
                    </a:srgbClr>
                  </a:outerShdw>
                </a:effectLst>
              </a:rPr>
              <a:t>διήλθε δια της Παρθένου</a:t>
            </a:r>
            <a:r>
              <a:rPr lang="el-GR" dirty="0"/>
              <a:t>, η οποία πρέπει να καλείται «</a:t>
            </a:r>
            <a:r>
              <a:rPr lang="el-GR" dirty="0" err="1"/>
              <a:t>ανθρωποτόκος</a:t>
            </a:r>
            <a:r>
              <a:rPr lang="el-GR" dirty="0"/>
              <a:t>», και μόνο καταχρηστικώς «Θεοτόκος», λόγω της </a:t>
            </a:r>
            <a:r>
              <a:rPr lang="el-GR" dirty="0" err="1"/>
              <a:t>ενοικήσεως</a:t>
            </a:r>
            <a:r>
              <a:rPr lang="el-GR" dirty="0"/>
              <a:t> του Θεού στον άνθρωπο. (</a:t>
            </a:r>
            <a:r>
              <a:rPr lang="el-GR" i="1" dirty="0" err="1"/>
              <a:t>Περὶ</a:t>
            </a:r>
            <a:r>
              <a:rPr lang="el-GR" i="1" dirty="0"/>
              <a:t> </a:t>
            </a:r>
            <a:r>
              <a:rPr lang="el-GR" i="1" dirty="0" err="1"/>
              <a:t>τῆς</a:t>
            </a:r>
            <a:r>
              <a:rPr lang="el-GR" i="1" dirty="0"/>
              <a:t> </a:t>
            </a:r>
            <a:r>
              <a:rPr lang="el-GR" i="1" dirty="0" err="1"/>
              <a:t>ἐνανθρωπήσεως</a:t>
            </a:r>
            <a:r>
              <a:rPr lang="el-GR" i="1" dirty="0"/>
              <a:t> </a:t>
            </a:r>
            <a:r>
              <a:rPr lang="el-GR" i="1" dirty="0" err="1"/>
              <a:t>τοῦ</a:t>
            </a:r>
            <a:r>
              <a:rPr lang="el-GR" i="1" dirty="0"/>
              <a:t> </a:t>
            </a:r>
            <a:r>
              <a:rPr lang="el-GR" i="1" dirty="0" err="1"/>
              <a:t>Σωτῆρος</a:t>
            </a:r>
            <a:r>
              <a:rPr lang="el-GR" i="1" dirty="0"/>
              <a:t> </a:t>
            </a:r>
            <a:r>
              <a:rPr lang="el-GR" i="1" dirty="0" err="1"/>
              <a:t>ἡμῶν</a:t>
            </a:r>
            <a:r>
              <a:rPr lang="el-GR" i="1" dirty="0"/>
              <a:t> </a:t>
            </a:r>
            <a:r>
              <a:rPr lang="el-GR" i="1" dirty="0" err="1"/>
              <a:t>Ἰησοῦ</a:t>
            </a:r>
            <a:r>
              <a:rPr lang="el-GR" i="1" dirty="0"/>
              <a:t> </a:t>
            </a:r>
            <a:r>
              <a:rPr lang="el-GR" i="1" dirty="0" err="1"/>
              <a:t>Χριστοῦ</a:t>
            </a:r>
            <a:r>
              <a:rPr lang="el-GR" dirty="0"/>
              <a:t>, </a:t>
            </a:r>
            <a:r>
              <a:rPr lang="en-US" dirty="0"/>
              <a:t>PG 66, 992C)</a:t>
            </a:r>
            <a:endParaRPr lang="el-GR" dirty="0"/>
          </a:p>
        </p:txBody>
      </p:sp>
    </p:spTree>
    <p:extLst>
      <p:ext uri="{BB962C8B-B14F-4D97-AF65-F5344CB8AC3E}">
        <p14:creationId xmlns:p14="http://schemas.microsoft.com/office/powerpoint/2010/main" val="947233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515155"/>
          </a:xfrm>
        </p:spPr>
        <p:txBody>
          <a:bodyPr>
            <a:normAutofit fontScale="90000"/>
          </a:bodyPr>
          <a:lstStyle/>
          <a:p>
            <a:pPr algn="ctr"/>
            <a:r>
              <a:rPr lang="el-GR" dirty="0"/>
              <a:t>ΑΝΤΙΟΧΕΙΑΝΟΙ</a:t>
            </a:r>
          </a:p>
        </p:txBody>
      </p:sp>
      <p:sp>
        <p:nvSpPr>
          <p:cNvPr id="3" name="Θέση περιεχομένου 2"/>
          <p:cNvSpPr>
            <a:spLocks noGrp="1"/>
          </p:cNvSpPr>
          <p:nvPr>
            <p:ph idx="1"/>
          </p:nvPr>
        </p:nvSpPr>
        <p:spPr>
          <a:xfrm>
            <a:off x="0" y="425004"/>
            <a:ext cx="12192000" cy="6432996"/>
          </a:xfrm>
        </p:spPr>
        <p:txBody>
          <a:bodyPr>
            <a:normAutofit fontScale="92500" lnSpcReduction="10000"/>
          </a:bodyPr>
          <a:lstStyle/>
          <a:p>
            <a:r>
              <a:rPr lang="el-GR" dirty="0"/>
              <a:t>Ο </a:t>
            </a:r>
            <a:r>
              <a:rPr lang="el-GR" b="1" dirty="0"/>
              <a:t>Νεστόριος</a:t>
            </a:r>
            <a:r>
              <a:rPr lang="el-GR" dirty="0"/>
              <a:t> δέχονταν τον όρο Θεοτόκος αλλά αρνούνταν την προσωνυμία. Έλεγε χαρακτηριστικά: «</a:t>
            </a:r>
            <a:r>
              <a:rPr lang="el-GR" i="1" dirty="0" err="1">
                <a:solidFill>
                  <a:srgbClr val="FF3300"/>
                </a:solidFill>
              </a:rPr>
              <a:t>Θεοτόκον</a:t>
            </a:r>
            <a:r>
              <a:rPr lang="el-GR" i="1" dirty="0">
                <a:solidFill>
                  <a:srgbClr val="FF3300"/>
                </a:solidFill>
              </a:rPr>
              <a:t> </a:t>
            </a:r>
            <a:r>
              <a:rPr lang="el-GR" i="1" dirty="0" err="1">
                <a:solidFill>
                  <a:srgbClr val="FF3300"/>
                </a:solidFill>
              </a:rPr>
              <a:t>τὴν</a:t>
            </a:r>
            <a:r>
              <a:rPr lang="el-GR" i="1" dirty="0">
                <a:solidFill>
                  <a:srgbClr val="FF3300"/>
                </a:solidFill>
              </a:rPr>
              <a:t> </a:t>
            </a:r>
            <a:r>
              <a:rPr lang="el-GR" i="1" dirty="0" err="1">
                <a:solidFill>
                  <a:srgbClr val="FF3300"/>
                </a:solidFill>
              </a:rPr>
              <a:t>Μαρίαν</a:t>
            </a:r>
            <a:r>
              <a:rPr lang="el-GR" i="1" dirty="0">
                <a:solidFill>
                  <a:srgbClr val="FF3300"/>
                </a:solidFill>
              </a:rPr>
              <a:t> </a:t>
            </a:r>
            <a:r>
              <a:rPr lang="el-GR" i="1" dirty="0" err="1">
                <a:solidFill>
                  <a:srgbClr val="FF3300"/>
                </a:solidFill>
              </a:rPr>
              <a:t>καλεῖτο</a:t>
            </a:r>
            <a:r>
              <a:rPr lang="el-GR" i="1" dirty="0">
                <a:solidFill>
                  <a:srgbClr val="FF3300"/>
                </a:solidFill>
              </a:rPr>
              <a:t> </a:t>
            </a:r>
            <a:r>
              <a:rPr lang="el-GR" i="1" dirty="0" err="1">
                <a:solidFill>
                  <a:srgbClr val="FF3300"/>
                </a:solidFill>
              </a:rPr>
              <a:t>μηδεὶς</a:t>
            </a:r>
            <a:r>
              <a:rPr lang="el-GR" i="1" dirty="0">
                <a:solidFill>
                  <a:srgbClr val="FF3300"/>
                </a:solidFill>
              </a:rPr>
              <a:t>. Μαρία </a:t>
            </a:r>
            <a:r>
              <a:rPr lang="el-GR" i="1" dirty="0" err="1">
                <a:solidFill>
                  <a:srgbClr val="FF3300"/>
                </a:solidFill>
              </a:rPr>
              <a:t>γὰρ</a:t>
            </a:r>
            <a:r>
              <a:rPr lang="el-GR" i="1" dirty="0">
                <a:solidFill>
                  <a:srgbClr val="FF3300"/>
                </a:solidFill>
              </a:rPr>
              <a:t> </a:t>
            </a:r>
            <a:r>
              <a:rPr lang="el-GR" i="1" dirty="0" err="1">
                <a:solidFill>
                  <a:srgbClr val="FF3300"/>
                </a:solidFill>
              </a:rPr>
              <a:t>ἄνθρωπος</a:t>
            </a:r>
            <a:r>
              <a:rPr lang="el-GR" i="1" dirty="0">
                <a:solidFill>
                  <a:srgbClr val="FF3300"/>
                </a:solidFill>
              </a:rPr>
              <a:t> </a:t>
            </a:r>
            <a:r>
              <a:rPr lang="el-GR" i="1" dirty="0" err="1">
                <a:solidFill>
                  <a:srgbClr val="FF3300"/>
                </a:solidFill>
              </a:rPr>
              <a:t>ἦν</a:t>
            </a:r>
            <a:r>
              <a:rPr lang="el-GR" i="1" dirty="0">
                <a:solidFill>
                  <a:srgbClr val="FF3300"/>
                </a:solidFill>
              </a:rPr>
              <a:t>, </a:t>
            </a:r>
            <a:r>
              <a:rPr lang="el-GR" i="1" dirty="0" err="1">
                <a:solidFill>
                  <a:srgbClr val="FF3300"/>
                </a:solidFill>
              </a:rPr>
              <a:t>ὑπὸ</a:t>
            </a:r>
            <a:r>
              <a:rPr lang="el-GR" i="1" dirty="0">
                <a:solidFill>
                  <a:srgbClr val="FF3300"/>
                </a:solidFill>
              </a:rPr>
              <a:t> </a:t>
            </a:r>
            <a:r>
              <a:rPr lang="el-GR" i="1" dirty="0" err="1">
                <a:solidFill>
                  <a:srgbClr val="FF3300"/>
                </a:solidFill>
              </a:rPr>
              <a:t>ἀνθρώπου</a:t>
            </a:r>
            <a:r>
              <a:rPr lang="el-GR" i="1" dirty="0">
                <a:solidFill>
                  <a:srgbClr val="FF3300"/>
                </a:solidFill>
              </a:rPr>
              <a:t> </a:t>
            </a:r>
            <a:r>
              <a:rPr lang="el-GR" i="1" dirty="0" err="1">
                <a:solidFill>
                  <a:srgbClr val="FF3300"/>
                </a:solidFill>
              </a:rPr>
              <a:t>δὲ</a:t>
            </a:r>
            <a:r>
              <a:rPr lang="el-GR" i="1" dirty="0">
                <a:solidFill>
                  <a:srgbClr val="FF3300"/>
                </a:solidFill>
              </a:rPr>
              <a:t> </a:t>
            </a:r>
            <a:r>
              <a:rPr lang="el-GR" i="1" dirty="0" err="1">
                <a:solidFill>
                  <a:srgbClr val="FF3300"/>
                </a:solidFill>
              </a:rPr>
              <a:t>Θεὸν</a:t>
            </a:r>
            <a:r>
              <a:rPr lang="el-GR" i="1" dirty="0">
                <a:solidFill>
                  <a:srgbClr val="FF3300"/>
                </a:solidFill>
              </a:rPr>
              <a:t> </a:t>
            </a:r>
            <a:r>
              <a:rPr lang="el-GR" i="1" dirty="0" err="1">
                <a:solidFill>
                  <a:srgbClr val="FF3300"/>
                </a:solidFill>
              </a:rPr>
              <a:t>τεχθῆναι</a:t>
            </a:r>
            <a:r>
              <a:rPr lang="el-GR" i="1" dirty="0">
                <a:solidFill>
                  <a:srgbClr val="FF3300"/>
                </a:solidFill>
              </a:rPr>
              <a:t> </a:t>
            </a:r>
            <a:r>
              <a:rPr lang="el-GR" i="1" dirty="0" err="1">
                <a:solidFill>
                  <a:srgbClr val="FF3300"/>
                </a:solidFill>
              </a:rPr>
              <a:t>ἀδύνατον</a:t>
            </a:r>
            <a:r>
              <a:rPr lang="el-GR" dirty="0"/>
              <a:t>". (</a:t>
            </a:r>
            <a:r>
              <a:rPr lang="el-GR" dirty="0" err="1"/>
              <a:t>Σωκράτους</a:t>
            </a:r>
            <a:r>
              <a:rPr lang="el-GR" dirty="0"/>
              <a:t>, </a:t>
            </a:r>
            <a:r>
              <a:rPr lang="el-GR" i="1" dirty="0" err="1"/>
              <a:t>Ἐκκλησιατική</a:t>
            </a:r>
            <a:r>
              <a:rPr lang="el-GR" i="1" dirty="0"/>
              <a:t> </a:t>
            </a:r>
            <a:r>
              <a:rPr lang="el-GR" i="1" dirty="0" err="1"/>
              <a:t>Ἱστορία</a:t>
            </a:r>
            <a:r>
              <a:rPr lang="el-GR" dirty="0"/>
              <a:t>, 7, 32, </a:t>
            </a:r>
            <a:r>
              <a:rPr lang="en-US" dirty="0"/>
              <a:t>PG 67, 808CD) </a:t>
            </a:r>
            <a:r>
              <a:rPr lang="el-GR" dirty="0"/>
              <a:t>Έτσι, απέρριπτε το μυστήριο της ενανθρώπησης του Λόγου. Αντί της ενανθρώπησης δέχονταν την απλή ενοίκηση του Λόγου στην ανθρώπινη φύση που έλαβε από την Παρθένο. </a:t>
            </a:r>
            <a:r>
              <a:rPr lang="el-GR" b="1" dirty="0">
                <a:solidFill>
                  <a:srgbClr val="00B050"/>
                </a:solidFill>
              </a:rPr>
              <a:t>Ο Χριστός δεν γεννήθηκε από την Παρθένο αλλά απλώς παρήλθε δια αυτής</a:t>
            </a:r>
            <a:r>
              <a:rPr lang="el-GR" dirty="0"/>
              <a:t>. Γι' αυτό και δεν χρησιμοποιούσε τον όρο "</a:t>
            </a:r>
            <a:r>
              <a:rPr lang="el-GR" i="1" dirty="0"/>
              <a:t>Θεοτόκος</a:t>
            </a:r>
            <a:r>
              <a:rPr lang="el-GR" dirty="0"/>
              <a:t>" αλλά "</a:t>
            </a:r>
            <a:r>
              <a:rPr lang="el-GR" i="1" dirty="0" err="1"/>
              <a:t>Χριστοτόκος</a:t>
            </a:r>
            <a:r>
              <a:rPr lang="el-GR" dirty="0"/>
              <a:t>". Εάν η Παρθένος γεννούσε τον Θεό, έπρεπε να είναι Θεός. (Κυρίλλου </a:t>
            </a:r>
            <a:r>
              <a:rPr lang="el-GR" dirty="0" err="1"/>
              <a:t>Ἀλεξανδρείας</a:t>
            </a:r>
            <a:r>
              <a:rPr lang="el-GR" dirty="0"/>
              <a:t>, </a:t>
            </a:r>
            <a:r>
              <a:rPr lang="el-GR" i="1" dirty="0" err="1"/>
              <a:t>Πεντάβιβλος</a:t>
            </a:r>
            <a:r>
              <a:rPr lang="el-GR" i="1" dirty="0"/>
              <a:t> </a:t>
            </a:r>
            <a:r>
              <a:rPr lang="el-GR" i="1" dirty="0" err="1"/>
              <a:t>ἀντίρρησις</a:t>
            </a:r>
            <a:r>
              <a:rPr lang="el-GR" i="1" dirty="0"/>
              <a:t> </a:t>
            </a:r>
            <a:r>
              <a:rPr lang="el-GR" i="1" dirty="0" err="1"/>
              <a:t>κατὰ</a:t>
            </a:r>
            <a:r>
              <a:rPr lang="el-GR" i="1" dirty="0"/>
              <a:t> </a:t>
            </a:r>
            <a:r>
              <a:rPr lang="el-GR" i="1" dirty="0" err="1"/>
              <a:t>τοῦ</a:t>
            </a:r>
            <a:r>
              <a:rPr lang="el-GR" i="1" dirty="0"/>
              <a:t> Νεστορίου </a:t>
            </a:r>
            <a:r>
              <a:rPr lang="el-GR" i="1" dirty="0" err="1"/>
              <a:t>δυσφημιῶν</a:t>
            </a:r>
            <a:r>
              <a:rPr lang="el-GR" dirty="0"/>
              <a:t>, 1, 9, </a:t>
            </a:r>
            <a:r>
              <a:rPr lang="en-US" dirty="0"/>
              <a:t>PG 76, 57)</a:t>
            </a:r>
          </a:p>
          <a:p>
            <a:r>
              <a:rPr lang="el-GR" dirty="0"/>
              <a:t>Ο </a:t>
            </a:r>
            <a:r>
              <a:rPr lang="el-GR" b="1" dirty="0"/>
              <a:t>Χριστός ως άνθρωπος </a:t>
            </a:r>
            <a:r>
              <a:rPr lang="el-GR" dirty="0"/>
              <a:t>κατά τον Νεστόριο δεν ήταν Θεός </a:t>
            </a:r>
            <a:r>
              <a:rPr lang="el-GR" dirty="0" err="1"/>
              <a:t>σεσαρκωμένος</a:t>
            </a:r>
            <a:r>
              <a:rPr lang="el-GR" dirty="0"/>
              <a:t>. Ήταν χωρισμένος από τον Θεό Λόγο, "</a:t>
            </a:r>
            <a:r>
              <a:rPr lang="el-GR" i="1" dirty="0" err="1"/>
              <a:t>ἄνθρωπος</a:t>
            </a:r>
            <a:r>
              <a:rPr lang="el-GR" i="1" dirty="0"/>
              <a:t> Θεοφόρος</a:t>
            </a:r>
            <a:r>
              <a:rPr lang="el-GR" dirty="0"/>
              <a:t>", "</a:t>
            </a:r>
            <a:r>
              <a:rPr lang="el-GR" i="1" dirty="0" err="1"/>
              <a:t>ὄργανον</a:t>
            </a:r>
            <a:r>
              <a:rPr lang="el-GR" i="1" dirty="0"/>
              <a:t> </a:t>
            </a:r>
            <a:r>
              <a:rPr lang="el-GR" i="1" dirty="0" err="1"/>
              <a:t>καὶ</a:t>
            </a:r>
            <a:r>
              <a:rPr lang="el-GR" i="1" dirty="0"/>
              <a:t> </a:t>
            </a:r>
            <a:r>
              <a:rPr lang="el-GR" i="1" dirty="0" err="1"/>
              <a:t>ἐργαλεῖον</a:t>
            </a:r>
            <a:r>
              <a:rPr lang="el-GR" i="1" dirty="0"/>
              <a:t> </a:t>
            </a:r>
            <a:r>
              <a:rPr lang="el-GR" i="1" dirty="0" err="1"/>
              <a:t>τοῦ</a:t>
            </a:r>
            <a:r>
              <a:rPr lang="el-GR" i="1" dirty="0"/>
              <a:t> </a:t>
            </a:r>
            <a:r>
              <a:rPr lang="el-GR" i="1" dirty="0" err="1"/>
              <a:t>Θεοῦ</a:t>
            </a:r>
            <a:r>
              <a:rPr lang="el-GR" dirty="0"/>
              <a:t>", "</a:t>
            </a:r>
            <a:r>
              <a:rPr lang="el-GR" i="1" dirty="0"/>
              <a:t>ναός</a:t>
            </a:r>
            <a:r>
              <a:rPr lang="el-GR" dirty="0"/>
              <a:t>" και "</a:t>
            </a:r>
            <a:r>
              <a:rPr lang="el-GR" i="1" dirty="0" err="1"/>
              <a:t>ἔνδυμα</a:t>
            </a:r>
            <a:r>
              <a:rPr lang="el-GR" dirty="0"/>
              <a:t>" του Λόγου. (Κυρίλλου </a:t>
            </a:r>
            <a:r>
              <a:rPr lang="el-GR" dirty="0" err="1"/>
              <a:t>Ἀλεξανδρείας</a:t>
            </a:r>
            <a:r>
              <a:rPr lang="el-GR" dirty="0"/>
              <a:t>, </a:t>
            </a:r>
            <a:r>
              <a:rPr lang="el-GR" i="1" dirty="0" err="1"/>
              <a:t>Πεντάβιβλος</a:t>
            </a:r>
            <a:r>
              <a:rPr lang="el-GR" i="1" dirty="0"/>
              <a:t> </a:t>
            </a:r>
            <a:r>
              <a:rPr lang="el-GR" i="1" dirty="0" err="1"/>
              <a:t>ἀντίρρησις</a:t>
            </a:r>
            <a:r>
              <a:rPr lang="el-GR" i="1" dirty="0"/>
              <a:t> </a:t>
            </a:r>
            <a:r>
              <a:rPr lang="el-GR" i="1" dirty="0" err="1"/>
              <a:t>κατὰ</a:t>
            </a:r>
            <a:r>
              <a:rPr lang="el-GR" i="1" dirty="0"/>
              <a:t> </a:t>
            </a:r>
            <a:r>
              <a:rPr lang="el-GR" i="1" dirty="0" err="1"/>
              <a:t>τοῦ</a:t>
            </a:r>
            <a:r>
              <a:rPr lang="el-GR" i="1" dirty="0"/>
              <a:t> Νεστορίου </a:t>
            </a:r>
            <a:r>
              <a:rPr lang="el-GR" i="1" dirty="0" err="1"/>
              <a:t>δυσφημιῶν</a:t>
            </a:r>
            <a:r>
              <a:rPr lang="el-GR" dirty="0"/>
              <a:t>, 2, </a:t>
            </a:r>
            <a:r>
              <a:rPr lang="en-US" dirty="0"/>
              <a:t>PG 76, </a:t>
            </a:r>
            <a:r>
              <a:rPr lang="el-GR" dirty="0"/>
              <a:t>60Β</a:t>
            </a:r>
            <a:r>
              <a:rPr lang="en-US" dirty="0"/>
              <a:t>)</a:t>
            </a:r>
            <a:r>
              <a:rPr lang="el-GR" dirty="0"/>
              <a:t> Διασπώντας την ενότητα του προσώπου του Χριστού δεχόταν σ' αυτόν δύο φυσικά πρόσωπα και δύο υιούς. Η ένωση των δύο φύσεων δεν ήταν φυσική αλλά </a:t>
            </a:r>
            <a:r>
              <a:rPr lang="el-GR" u="sng" dirty="0"/>
              <a:t>απλή συνάφεια</a:t>
            </a:r>
            <a:r>
              <a:rPr lang="el-GR" dirty="0"/>
              <a:t>. Βεβαίως ο Νεστόριος </a:t>
            </a:r>
            <a:r>
              <a:rPr lang="el-GR" u="sng" dirty="0"/>
              <a:t>μιλούσε για το </a:t>
            </a:r>
            <a:r>
              <a:rPr lang="el-GR" b="1" u="sng" dirty="0">
                <a:solidFill>
                  <a:srgbClr val="00B050"/>
                </a:solidFill>
              </a:rPr>
              <a:t>ενιαίο πρόσωπο </a:t>
            </a:r>
            <a:r>
              <a:rPr lang="el-GR" dirty="0"/>
              <a:t>του Χριστού εννοώντας την </a:t>
            </a:r>
            <a:r>
              <a:rPr lang="el-GR" b="1" dirty="0">
                <a:solidFill>
                  <a:srgbClr val="00B050"/>
                </a:solidFill>
              </a:rPr>
              <a:t>ενιαία πνευματική ενέργεια των δύο προσώπων</a:t>
            </a:r>
            <a:r>
              <a:rPr lang="el-GR" dirty="0"/>
              <a:t>.</a:t>
            </a:r>
          </a:p>
        </p:txBody>
      </p:sp>
    </p:spTree>
    <p:extLst>
      <p:ext uri="{BB962C8B-B14F-4D97-AF65-F5344CB8AC3E}">
        <p14:creationId xmlns:p14="http://schemas.microsoft.com/office/powerpoint/2010/main" val="232708504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TotalTime>
  <Words>4786</Words>
  <Application>Microsoft Office PowerPoint</Application>
  <PresentationFormat>Ευρεία οθόνη</PresentationFormat>
  <Paragraphs>77</Paragraphs>
  <Slides>23</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23</vt:i4>
      </vt:variant>
    </vt:vector>
  </HeadingPairs>
  <TitlesOfParts>
    <vt:vector size="27" baseType="lpstr">
      <vt:lpstr>Aptos</vt:lpstr>
      <vt:lpstr>Aptos Display</vt:lpstr>
      <vt:lpstr>Arial</vt:lpstr>
      <vt:lpstr>Θέμα του Office</vt:lpstr>
      <vt:lpstr>ΘΕΜΑΤΑ ΠΑΤΕΡΙΚΗΣ ΓΡΑΜΜΑΤΕΙΑΣ  10Η ΕΝΟΤΗΤΑ  ΤΟ ΠΡΟΣΩΠΟ ΤΗΣ ΘΕΟΤΟΚΟΥ- ΑΙΡΕΣΕΙΣ (Β΄ ΜΕΡΟΣ)  </vt:lpstr>
      <vt:lpstr>ΠΡΑΓΜΑΤΙΚΟΤΗΤΑ ΤΗΣ ΕΝΑΝΘΡΩΠΗΣΗΣ</vt:lpstr>
      <vt:lpstr>ΠΡΑΓΜΑΤΙΚΟΤΗΤΑ ΤΗΣ ΕΝΑΝΘΡΩΠΗΣΗΣ</vt:lpstr>
      <vt:lpstr>ΠΡΑΓΜΑΤΙΚΟΤΗΤΑ ΤΗΣ ΕΝΑΝΘΡΩΠΗΣΗΣ</vt:lpstr>
      <vt:lpstr>ΧΡΙΣΤΟΛΟΓΙΚΟ ΔΟΓΜΑ-ΣΧΟΛΕΣ</vt:lpstr>
      <vt:lpstr>ΓΡΗΓΟΡΙΟΣ ΝΥΣΣΗΣ</vt:lpstr>
      <vt:lpstr>ΑΠΟΛΛΙΝΑΡΙΟΣ</vt:lpstr>
      <vt:lpstr>ΑΝΤΙΟΧΕΙΑΝΟΙ</vt:lpstr>
      <vt:lpstr>ΑΝΤΙΟΧΕΙΑΝΟΙ</vt:lpstr>
      <vt:lpstr>ΑΝΤΙΜΕΤΩΠΙΣΗ ΑΝΤΙΟΧΕΙΑΝΩΝ</vt:lpstr>
      <vt:lpstr> ΑΝΤΙΜΕΤΩΠΙΣΗ ΑΝΤΙΟΧΕΙΑΝΩΝ</vt:lpstr>
      <vt:lpstr>ΑΝΤΙΜΕΤΩΠΙΣΗ ΑΝΤΙΟΧΕΙΑΝΩΝ</vt:lpstr>
      <vt:lpstr>ΙΩΑΝΝΗΣ ΔΑΜΑΣΚΗΝΟΣ</vt:lpstr>
      <vt:lpstr>ΙΩΑΝΝΗΣ ΔΑΜΑΣΚΗΝΟΣ</vt:lpstr>
      <vt:lpstr>ΠΡΑΓΜΑΤΙΚΟΤΗΤΑ ΤΗΣ ΕΝΑΝΘΡΩΠΗΣΗΣ</vt:lpstr>
      <vt:lpstr>ΥΠΟΣΤΑΤΙΚΗ ΕΝΩΣΗ ΤΩΝ ΔΥΟ ΦΥΣΕΩΝ</vt:lpstr>
      <vt:lpstr>ΣΥΜΒΟΛΟ ΤΗΣ ΠΙΣΤΗΣ</vt:lpstr>
      <vt:lpstr>ΕΝΥΠΟΣΤΑΤΟΣ Η ΑΝΘΡΩΠΙΝΗ ΦΥΣΗ</vt:lpstr>
      <vt:lpstr>ΥΠΟΣΤΑΤΙΚΗ ΕΝΩΣΗ</vt:lpstr>
      <vt:lpstr>ΔΟΓΜΑΤΙΚΕΣ ΣΥΝΕΠΕΙΕΣ  ΤΗΣ ΕΝΟΤΗΤΑΣ ΤΩΝ ΔΥΟ ΦΥΣΕΩΝ ΣΤΟΝ ΧΡΙΣΤΟ</vt:lpstr>
      <vt:lpstr>ΔΟΓΜΑΤΙΚΕΣ ΣΥΝΕΠΕΙΕΣ  ΤΗΣ ΕΝΟΤΗΤΑΣ ΤΩΝ ΔΥΟ ΦΥΣΕΩΝ ΣΤΟΝ ΧΡΙΣΤΟ</vt:lpstr>
      <vt:lpstr>ΔΟΓΜΑΤΙΚΕΣ ΣΥΝΕΠΕΙΕΣ  ΤΗΣ ΕΝΟΤΗΤΑΣ ΤΩΝ ΔΥΟ ΦΥΣΕΩΝ ΣΤΟΝ ΧΡΙΣΤΟ</vt:lpstr>
      <vt:lpstr> Ο ΟΡΟΣ ΤΗΣ ΣΤ΄ ΟΙΚΟΥΜΕΝΙΚΗΣ ΣΥΝΟΔΟΥ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ΘΕΜΑΤΑ ΠΑΤΕΡΙΚΗΣ ΓΡΑΜΜΑΤΕΙΑΣ  10Η ΕΝΟΤΗΤΑ  ΤΟ ΠΡΟΣΩΠΟ ΤΗΣ ΘΕΟΤΟΚΟΥ- ΑΙΡΕΣΕΙΣ (Β΄ ΜΕΡΟΣ)  </dc:title>
  <dc:creator>MARIA KARAMPELIA</dc:creator>
  <cp:lastModifiedBy>MARIA KARAMPELIA</cp:lastModifiedBy>
  <cp:revision>6</cp:revision>
  <dcterms:created xsi:type="dcterms:W3CDTF">2024-05-12T21:00:55Z</dcterms:created>
  <dcterms:modified xsi:type="dcterms:W3CDTF">2026-05-04T12:53:08Z</dcterms:modified>
</cp:coreProperties>
</file>