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7" r:id="rId23"/>
    <p:sldId id="276" r:id="rId24"/>
    <p:sldId id="280" r:id="rId25"/>
    <p:sldId id="279"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7" name="6 - Ευθεία γραμμή σύνδεσης"/>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B0AFD46-F0CC-4DDF-9021-A1108F94D07A}" type="slidenum">
              <a:rPr lang="el-GR" smtClean="0"/>
              <a:pPr/>
              <a:t>‹#›</a:t>
            </a:fld>
            <a:endParaRPr lang="el-GR"/>
          </a:p>
        </p:txBody>
      </p:sp>
      <p:sp>
        <p:nvSpPr>
          <p:cNvPr id="8" name="7 - Τίτλος"/>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4361688" y="1026372"/>
            <a:ext cx="457200" cy="441325"/>
          </a:xfrm>
        </p:spPr>
        <p:txBody>
          <a:bodyPr/>
          <a:lstStyle/>
          <a:p>
            <a:fld id="{DB0AFD46-F0CC-4DDF-9021-A1108F94D07A}" type="slidenum">
              <a:rPr lang="el-GR" smtClean="0"/>
              <a:pPr/>
              <a:t>‹#›</a:t>
            </a:fld>
            <a:endParaRPr lang="el-GR"/>
          </a:p>
        </p:txBody>
      </p:sp>
      <p:sp>
        <p:nvSpPr>
          <p:cNvPr id="8" name="7 - Θέση περιεχομένου"/>
          <p:cNvSpPr>
            <a:spLocks noGrp="1"/>
          </p:cNvSpPr>
          <p:nvPr>
            <p:ph sz="quarter" idx="1"/>
          </p:nvPr>
        </p:nvSpPr>
        <p:spPr>
          <a:xfrm>
            <a:off x="301752" y="1527048"/>
            <a:ext cx="850392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3" name="12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l-GR"/>
          </a:p>
        </p:txBody>
      </p:sp>
      <p:sp>
        <p:nvSpPr>
          <p:cNvPr id="4" name="3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8" name="7 - Ευθεία γραμμή σύνδεσης"/>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B0AFD46-F0CC-4DDF-9021-A1108F94D07A}" type="slidenum">
              <a:rPr lang="el-GR" smtClean="0"/>
              <a:pPr/>
              <a:t>‹#›</a:t>
            </a:fld>
            <a:endParaRPr lang="el-GR"/>
          </a:p>
        </p:txBody>
      </p:sp>
      <p:sp>
        <p:nvSpPr>
          <p:cNvPr id="2" name="1 - Τίτλος"/>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8534400" cy="758952"/>
          </a:xfrm>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a:xfrm>
            <a:off x="5791200" y="6409944"/>
            <a:ext cx="3044952" cy="365760"/>
          </a:xfrm>
        </p:spPr>
        <p:txBody>
          <a:bodyPr/>
          <a:lstStyle/>
          <a:p>
            <a:fld id="{31F27C67-4D7F-478A-8B53-1F92B64EB1CB}" type="datetimeFigureOut">
              <a:rPr lang="el-GR" smtClean="0"/>
              <a:pPr/>
              <a:t>4/4/2020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B0AFD46-F0CC-4DDF-9021-A1108F94D07A}" type="slidenum">
              <a:rPr lang="el-GR" smtClean="0"/>
              <a:pPr/>
              <a:t>‹#›</a:t>
            </a:fld>
            <a:endParaRPr lang="el-GR"/>
          </a:p>
        </p:txBody>
      </p:sp>
      <p:sp>
        <p:nvSpPr>
          <p:cNvPr id="8" name="7 - Ευθεία γραμμή σύνδεσης"/>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8" name="7 - Θέση υποσέλιδου"/>
          <p:cNvSpPr>
            <a:spLocks noGrp="1"/>
          </p:cNvSpPr>
          <p:nvPr>
            <p:ph type="ftr" sz="quarter" idx="11"/>
          </p:nvPr>
        </p:nvSpPr>
        <p:spPr>
          <a:xfrm>
            <a:off x="304800" y="6409944"/>
            <a:ext cx="3581400" cy="365760"/>
          </a:xfrm>
        </p:spPr>
        <p:txBody>
          <a:bodyPr/>
          <a:lstStyle/>
          <a:p>
            <a:endParaRPr lang="el-GR"/>
          </a:p>
        </p:txBody>
      </p:sp>
      <p:sp>
        <p:nvSpPr>
          <p:cNvPr id="15" name="14 - Ευθεία γραμμή σύνδεσης"/>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301752" y="2471383"/>
            <a:ext cx="4041648" cy="3818404"/>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περιεχομένου"/>
          <p:cNvSpPr>
            <a:spLocks noGrp="1"/>
          </p:cNvSpPr>
          <p:nvPr>
            <p:ph sz="quarter" idx="4"/>
          </p:nvPr>
        </p:nvSpPr>
        <p:spPr>
          <a:xfrm>
            <a:off x="4800600" y="2471383"/>
            <a:ext cx="4038600" cy="382219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Θέση αριθμού διαφάνειας"/>
          <p:cNvSpPr>
            <a:spLocks noGrp="1"/>
          </p:cNvSpPr>
          <p:nvPr>
            <p:ph type="sldNum" sz="quarter" idx="12"/>
          </p:nvPr>
        </p:nvSpPr>
        <p:spPr>
          <a:xfrm>
            <a:off x="4343400" y="1042416"/>
            <a:ext cx="457200" cy="441325"/>
          </a:xfrm>
        </p:spPr>
        <p:txBody>
          <a:bodyPr/>
          <a:lstStyle>
            <a:lvl1pPr algn="ctr">
              <a:defRPr/>
            </a:lvl1pPr>
          </a:lstStyle>
          <a:p>
            <a:fld id="{DB0AFD46-F0CC-4DDF-9021-A1108F94D07A}" type="slidenum">
              <a:rPr lang="el-GR" smtClean="0"/>
              <a:pPr/>
              <a:t>‹#›</a:t>
            </a:fld>
            <a:endParaRPr lang="el-GR"/>
          </a:p>
        </p:txBody>
      </p:sp>
      <p:sp>
        <p:nvSpPr>
          <p:cNvPr id="23" name="22 - Τίτλος"/>
          <p:cNvSpPr>
            <a:spLocks noGrp="1"/>
          </p:cNvSpPr>
          <p:nvPr>
            <p:ph type="title"/>
          </p:nvPr>
        </p:nvSpPr>
        <p:spPr/>
        <p:txBody>
          <a:bodyPr rtlCol="0" anchor="b" anchorCtr="0"/>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a:xfrm>
            <a:off x="4343400" y="1036020"/>
            <a:ext cx="457200" cy="441325"/>
          </a:xfrm>
        </p:spPr>
        <p:txBody>
          <a:bodyPr/>
          <a:lstStyle/>
          <a:p>
            <a:fld id="{DB0AFD46-F0CC-4DDF-9021-A1108F94D07A}" type="slidenum">
              <a:rPr lang="el-GR" smtClean="0"/>
              <a:pPr/>
              <a:t>‹#›</a:t>
            </a:fld>
            <a:endParaRPr lang="el-GR"/>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 Ορθογώνιο"/>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a:xfrm>
            <a:off x="4267200" y="6324600"/>
            <a:ext cx="609600" cy="441324"/>
          </a:xfrm>
        </p:spPr>
        <p:txBody>
          <a:bodyPr/>
          <a:lstStyle>
            <a:lvl1pPr>
              <a:defRPr>
                <a:solidFill>
                  <a:srgbClr val="FFFFFF"/>
                </a:solidFill>
              </a:defRPr>
            </a:lvl1pPr>
          </a:lstStyle>
          <a:p>
            <a:fld id="{DB0AFD46-F0CC-4DDF-9021-A1108F94D07A}" type="slidenum">
              <a:rPr lang="el-GR" smtClean="0"/>
              <a:pPr/>
              <a:t>‹#›</a:t>
            </a:fld>
            <a:endParaRPr lang="el-GR"/>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8" name="7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Θέση περιεχομένου"/>
          <p:cNvSpPr>
            <a:spLocks noGrp="1"/>
          </p:cNvSpPr>
          <p:nvPr>
            <p:ph sz="quarter" idx="1"/>
          </p:nvPr>
        </p:nvSpPr>
        <p:spPr>
          <a:xfrm>
            <a:off x="3124200" y="685800"/>
            <a:ext cx="5638800" cy="54102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B0AFD46-F0CC-4DDF-9021-A1108F94D07A}" type="slidenum">
              <a:rPr lang="el-GR" smtClean="0"/>
              <a:pPr/>
              <a:t>‹#›</a:t>
            </a:fld>
            <a:endParaRPr lang="el-GR"/>
          </a:p>
        </p:txBody>
      </p:sp>
      <p:sp>
        <p:nvSpPr>
          <p:cNvPr id="21" name="20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6" name="5 - Θέση υποσέλιδου"/>
          <p:cNvSpPr>
            <a:spLocks noGrp="1"/>
          </p:cNvSpPr>
          <p:nvPr>
            <p:ph type="ftr" sz="quarter" idx="11"/>
          </p:nvPr>
        </p:nvSpPr>
        <p:spPr>
          <a:xfrm>
            <a:off x="301752" y="6410848"/>
            <a:ext cx="3383280" cy="365760"/>
          </a:xfrm>
        </p:spPr>
        <p:txBody>
          <a:bodyPr/>
          <a:lstStyle/>
          <a:p>
            <a:endParaRPr lang="el-GR"/>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p>
            <a:fld id="{DB0AFD46-F0CC-4DDF-9021-A1108F94D07A}" type="slidenum">
              <a:rPr lang="el-GR" smtClean="0"/>
              <a:pPr/>
              <a:t>‹#›</a:t>
            </a:fld>
            <a:endParaRPr lang="el-GR"/>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3000375" y="609600"/>
            <a:ext cx="5867400" cy="4267200"/>
          </a:xfrm>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22" name="21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a:xfrm>
            <a:off x="5788152" y="6404984"/>
            <a:ext cx="3044952" cy="365760"/>
          </a:xfrm>
        </p:spPr>
        <p:txBody>
          <a:bodyPr/>
          <a:lstStyle/>
          <a:p>
            <a:fld id="{31F27C67-4D7F-478A-8B53-1F92B64EB1CB}" type="datetimeFigureOut">
              <a:rPr lang="el-GR" smtClean="0"/>
              <a:pPr/>
              <a:t>4/4/2020</a:t>
            </a:fld>
            <a:endParaRPr lang="el-GR"/>
          </a:p>
        </p:txBody>
      </p:sp>
      <p:sp>
        <p:nvSpPr>
          <p:cNvPr id="6" name="5 - Θέση υποσέλιδου"/>
          <p:cNvSpPr>
            <a:spLocks noGrp="1"/>
          </p:cNvSpPr>
          <p:nvPr>
            <p:ph type="ftr" sz="quarter" idx="11"/>
          </p:nvPr>
        </p:nvSpPr>
        <p:spPr>
          <a:xfrm>
            <a:off x="301752" y="6410848"/>
            <a:ext cx="3584448" cy="365760"/>
          </a:xfrm>
        </p:spPr>
        <p:txBody>
          <a:bodyPr/>
          <a:lstStyle/>
          <a:p>
            <a:endParaRPr lang="el-GR"/>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B0AFD46-F0CC-4DDF-9021-A1108F94D07A}"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 Έλλειψη"/>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6915912" y="3009901"/>
            <a:ext cx="457200" cy="441325"/>
          </a:xfrm>
        </p:spPr>
        <p:txBody>
          <a:bodyPr/>
          <a:lstStyle/>
          <a:p>
            <a:fld id="{DB0AFD46-F0CC-4DDF-9021-A1108F94D07A}" type="slidenum">
              <a:rPr lang="el-GR" smtClean="0"/>
              <a:pPr/>
              <a:t>‹#›</a:t>
            </a:fld>
            <a:endParaRPr lang="el-GR"/>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31F27C67-4D7F-478A-8B53-1F92B64EB1CB}" type="datetimeFigureOut">
              <a:rPr lang="el-GR" smtClean="0"/>
              <a:pPr/>
              <a:t>4/4/2020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Θέση ημερομηνίας"/>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1F27C67-4D7F-478A-8B53-1F92B64EB1CB}" type="datetimeFigureOut">
              <a:rPr lang="el-GR" smtClean="0"/>
              <a:pPr/>
              <a:t>4/4/2020</a:t>
            </a:fld>
            <a:endParaRPr lang="el-GR"/>
          </a:p>
        </p:txBody>
      </p:sp>
      <p:sp>
        <p:nvSpPr>
          <p:cNvPr id="3" name="2 - Θέση υποσέλιδου"/>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l-GR"/>
          </a:p>
        </p:txBody>
      </p:sp>
      <p:sp>
        <p:nvSpPr>
          <p:cNvPr id="8" name="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B0AFD46-F0CC-4DDF-9021-A1108F94D07A}" type="slidenum">
              <a:rPr lang="el-GR" smtClean="0"/>
              <a:pPr/>
              <a:t>‹#›</a:t>
            </a:fld>
            <a:endParaRPr lang="el-GR"/>
          </a:p>
        </p:txBody>
      </p:sp>
      <p:sp>
        <p:nvSpPr>
          <p:cNvPr id="22" name="21 - Θέση τίτλου"/>
          <p:cNvSpPr>
            <a:spLocks noGrp="1"/>
          </p:cNvSpPr>
          <p:nvPr>
            <p:ph type="title"/>
          </p:nvPr>
        </p:nvSpPr>
        <p:spPr>
          <a:xfrm>
            <a:off x="301752" y="228600"/>
            <a:ext cx="8534400" cy="758952"/>
          </a:xfrm>
          <a:prstGeom prst="rect">
            <a:avLst/>
          </a:prstGeom>
        </p:spPr>
        <p:txBody>
          <a:bodyPr vert="horz" anchor="b">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d"/>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wordreference.com/engr/separate" TargetMode="External"/><Relationship Id="rId7" Type="http://schemas.openxmlformats.org/officeDocument/2006/relationships/image" Target="../media/image4.jpeg"/><Relationship Id="rId2" Type="http://schemas.openxmlformats.org/officeDocument/2006/relationships/hyperlink" Target="http://www.wordreference.com/engr/partition" TargetMode="External"/><Relationship Id="rId1" Type="http://schemas.openxmlformats.org/officeDocument/2006/relationships/slideLayout" Target="../slideLayouts/slideLayout4.xml"/><Relationship Id="rId6" Type="http://schemas.openxmlformats.org/officeDocument/2006/relationships/hyperlink" Target="http://www.wordreference.com/engr/sacred" TargetMode="External"/><Relationship Id="rId5" Type="http://schemas.openxmlformats.org/officeDocument/2006/relationships/hyperlink" Target="http://www.wordreference.com/engr/icon" TargetMode="External"/><Relationship Id="rId4" Type="http://schemas.openxmlformats.org/officeDocument/2006/relationships/hyperlink" Target="http://www.wordreference.com/engr/decorate"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wordreference.com/engr/curtain" TargetMode="External"/><Relationship Id="rId2" Type="http://schemas.openxmlformats.org/officeDocument/2006/relationships/hyperlink" Target="http://www.wordreference.com/engr/remind" TargetMode="Externa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www.wordreference.com/engr/rest"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wordreference.com/engr/gate" TargetMode="External"/><Relationship Id="rId2" Type="http://schemas.openxmlformats.org/officeDocument/2006/relationships/hyperlink" Target="http://www.wordreference.com/engr/communicate" TargetMode="Externa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www.wordreference.com/engr/servic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wordreference.com/engr/end" TargetMode="External"/><Relationship Id="rId7" Type="http://schemas.openxmlformats.org/officeDocument/2006/relationships/image" Target="../media/image9.jpeg"/><Relationship Id="rId2" Type="http://schemas.openxmlformats.org/officeDocument/2006/relationships/hyperlink" Target="http://www.wordreference.com/engr/be%20located" TargetMode="External"/><Relationship Id="rId1" Type="http://schemas.openxmlformats.org/officeDocument/2006/relationships/slideLayout" Target="../slideLayouts/slideLayout4.xml"/><Relationship Id="rId6" Type="http://schemas.openxmlformats.org/officeDocument/2006/relationships/hyperlink" Target="http://www.wordreference.com/engr/altar%20boy" TargetMode="External"/><Relationship Id="rId5" Type="http://schemas.openxmlformats.org/officeDocument/2006/relationships/hyperlink" Target="http://www.wordreference.com/engr/southern" TargetMode="External"/><Relationship Id="rId4" Type="http://schemas.openxmlformats.org/officeDocument/2006/relationships/hyperlink" Target="http://www.wordreference.com/engr/norther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wordreference.com/engr/during" TargetMode="External"/><Relationship Id="rId7" Type="http://schemas.openxmlformats.org/officeDocument/2006/relationships/image" Target="../media/image11.jpeg"/><Relationship Id="rId2" Type="http://schemas.openxmlformats.org/officeDocument/2006/relationships/hyperlink" Target="http://www.wordreference.com/engr/officiate" TargetMode="Externa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hyperlink" Target="http://www.wordreference.com/engr/exit" TargetMode="External"/><Relationship Id="rId4" Type="http://schemas.openxmlformats.org/officeDocument/2006/relationships/hyperlink" Target="http://www.wordreference.com/engr/introi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wordreference.com/engr/additional" TargetMode="External"/><Relationship Id="rId7" Type="http://schemas.openxmlformats.org/officeDocument/2006/relationships/image" Target="../media/image14.jpeg"/><Relationship Id="rId2" Type="http://schemas.openxmlformats.org/officeDocument/2006/relationships/hyperlink" Target="http://www.wordreference.com/engr/space" TargetMode="Externa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hyperlink" Target="http://www.wordreference.com/engr/add"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www.wordreference.com/engr/passion" TargetMode="External"/><Relationship Id="rId13" Type="http://schemas.openxmlformats.org/officeDocument/2006/relationships/image" Target="../media/image16.jpeg"/><Relationship Id="rId3" Type="http://schemas.openxmlformats.org/officeDocument/2006/relationships/hyperlink" Target="http://www.wordreference.com/engr/lower" TargetMode="External"/><Relationship Id="rId7" Type="http://schemas.openxmlformats.org/officeDocument/2006/relationships/hyperlink" Target="http://www.wordreference.com/engr/event" TargetMode="External"/><Relationship Id="rId12" Type="http://schemas.openxmlformats.org/officeDocument/2006/relationships/image" Target="../media/image15.jpeg"/><Relationship Id="rId2" Type="http://schemas.openxmlformats.org/officeDocument/2006/relationships/hyperlink" Target="http://www.wordreference.com/engr/aside%20from" TargetMode="External"/><Relationship Id="rId1" Type="http://schemas.openxmlformats.org/officeDocument/2006/relationships/slideLayout" Target="../slideLayouts/slideLayout4.xml"/><Relationship Id="rId6" Type="http://schemas.openxmlformats.org/officeDocument/2006/relationships/hyperlink" Target="http://www.wordreference.com/engr/main" TargetMode="External"/><Relationship Id="rId11" Type="http://schemas.openxmlformats.org/officeDocument/2006/relationships/hyperlink" Target="http://www.wordreference.com/engr/ascension" TargetMode="External"/><Relationship Id="rId5" Type="http://schemas.openxmlformats.org/officeDocument/2006/relationships/hyperlink" Target="http://www.wordreference.com/engr/portray" TargetMode="External"/><Relationship Id="rId10" Type="http://schemas.openxmlformats.org/officeDocument/2006/relationships/hyperlink" Target="http://www.wordreference.com/engr/annunciation" TargetMode="External"/><Relationship Id="rId4" Type="http://schemas.openxmlformats.org/officeDocument/2006/relationships/hyperlink" Target="http://www.wordreference.com/engr/upper" TargetMode="External"/><Relationship Id="rId9" Type="http://schemas.openxmlformats.org/officeDocument/2006/relationships/hyperlink" Target="http://www.wordreference.com/engr/birth"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wordreference.com/engr/re-enactment" TargetMode="External"/><Relationship Id="rId3" Type="http://schemas.openxmlformats.org/officeDocument/2006/relationships/hyperlink" Target="http://www.wordreference.com/engr/last%20supper" TargetMode="External"/><Relationship Id="rId7" Type="http://schemas.openxmlformats.org/officeDocument/2006/relationships/hyperlink" Target="http://www.wordreference.com/engr/sacrament" TargetMode="External"/><Relationship Id="rId2" Type="http://schemas.openxmlformats.org/officeDocument/2006/relationships/hyperlink" Target="http://www.wordreference.com/engr/rule" TargetMode="External"/><Relationship Id="rId1" Type="http://schemas.openxmlformats.org/officeDocument/2006/relationships/slideLayout" Target="../slideLayouts/slideLayout4.xml"/><Relationship Id="rId6" Type="http://schemas.openxmlformats.org/officeDocument/2006/relationships/hyperlink" Target="http://www.wordreference.com/engr/worshipper" TargetMode="External"/><Relationship Id="rId5" Type="http://schemas.openxmlformats.org/officeDocument/2006/relationships/hyperlink" Target="http://www.wordreference.com/engr/reminder" TargetMode="External"/><Relationship Id="rId10" Type="http://schemas.openxmlformats.org/officeDocument/2006/relationships/image" Target="../media/image17.jpeg"/><Relationship Id="rId4" Type="http://schemas.openxmlformats.org/officeDocument/2006/relationships/hyperlink" Target="http://www.wordreference.com/engr/serve%20as" TargetMode="External"/><Relationship Id="rId9" Type="http://schemas.openxmlformats.org/officeDocument/2006/relationships/hyperlink" Target="http://www.wordreference.com/engr/saviou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wordreference.com/engr/feast"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www.wordreference.com/engr/figure" TargetMode="External"/><Relationship Id="rId7" Type="http://schemas.openxmlformats.org/officeDocument/2006/relationships/image" Target="../media/image20.jpeg"/><Relationship Id="rId2" Type="http://schemas.openxmlformats.org/officeDocument/2006/relationships/hyperlink" Target="http://www.wordreference.com/engr/represent" TargetMode="Externa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hyperlink" Target="http://www.wordreference.com/engr/meaning" TargetMode="External"/><Relationship Id="rId4" Type="http://schemas.openxmlformats.org/officeDocument/2006/relationships/hyperlink" Target="http://www.wordreference.com/engr/allegoric"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wordreference.com/engr/salvation" TargetMode="External"/><Relationship Id="rId2" Type="http://schemas.openxmlformats.org/officeDocument/2006/relationships/hyperlink" Target="http://www.wordreference.com/engr/sacrifice" TargetMode="Externa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hyperlink" Target="http://www.wordreference.com/engr/heaven" TargetMode="External"/><Relationship Id="rId7" Type="http://schemas.openxmlformats.org/officeDocument/2006/relationships/image" Target="../media/image20.jpeg"/><Relationship Id="rId2" Type="http://schemas.openxmlformats.org/officeDocument/2006/relationships/hyperlink" Target="http://www.wordreference.com/engr/minister" TargetMode="External"/><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hyperlink" Target="http://www.wordreference.com/engr/guard" TargetMode="External"/><Relationship Id="rId4" Type="http://schemas.openxmlformats.org/officeDocument/2006/relationships/hyperlink" Target="http://www.wordreference.com/engr/vigilant"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wordreference.com/engr/emblem" TargetMode="External"/><Relationship Id="rId3" Type="http://schemas.openxmlformats.org/officeDocument/2006/relationships/hyperlink" Target="http://www.wordreference.com/engr/vine%20branch" TargetMode="External"/><Relationship Id="rId7" Type="http://schemas.openxmlformats.org/officeDocument/2006/relationships/hyperlink" Target="http://www.wordreference.com/engr/adorn" TargetMode="External"/><Relationship Id="rId2" Type="http://schemas.openxmlformats.org/officeDocument/2006/relationships/hyperlink" Target="http://www.wordreference.com/engr/adornment" TargetMode="External"/><Relationship Id="rId1" Type="http://schemas.openxmlformats.org/officeDocument/2006/relationships/slideLayout" Target="../slideLayouts/slideLayout4.xml"/><Relationship Id="rId6" Type="http://schemas.openxmlformats.org/officeDocument/2006/relationships/hyperlink" Target="http://www.wordreference.com/engr/top" TargetMode="External"/><Relationship Id="rId5" Type="http://schemas.openxmlformats.org/officeDocument/2006/relationships/hyperlink" Target="http://www.wordreference.com/engr/radiating" TargetMode="External"/><Relationship Id="rId10" Type="http://schemas.openxmlformats.org/officeDocument/2006/relationships/image" Target="../media/image25.jpeg"/><Relationship Id="rId4" Type="http://schemas.openxmlformats.org/officeDocument/2006/relationships/hyperlink" Target="http://www.wordreference.com/engr/ye" TargetMode="External"/><Relationship Id="rId9"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hyperlink" Target="http://www.wordreference.com/engr/illuminate" TargetMode="External"/><Relationship Id="rId2" Type="http://schemas.openxmlformats.org/officeDocument/2006/relationships/hyperlink" Target="http://www.wordreference.com/engr/hang" TargetMode="External"/><Relationship Id="rId1" Type="http://schemas.openxmlformats.org/officeDocument/2006/relationships/slideLayout" Target="../slideLayouts/slideLayout4.xml"/><Relationship Id="rId5" Type="http://schemas.openxmlformats.org/officeDocument/2006/relationships/image" Target="../media/image27.gif"/><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hyperlink" Target="http://www.wordreference.com/engr/grace" TargetMode="External"/><Relationship Id="rId13" Type="http://schemas.openxmlformats.org/officeDocument/2006/relationships/hyperlink" Target="http://www.wordreference.com/engr/readiness" TargetMode="External"/><Relationship Id="rId3" Type="http://schemas.openxmlformats.org/officeDocument/2006/relationships/hyperlink" Target="http://www.wordreference.com/engr/olden%20times" TargetMode="External"/><Relationship Id="rId7" Type="http://schemas.openxmlformats.org/officeDocument/2006/relationships/hyperlink" Target="http://www.wordreference.com/engr/wound" TargetMode="External"/><Relationship Id="rId12" Type="http://schemas.openxmlformats.org/officeDocument/2006/relationships/hyperlink" Target="http://www.wordreference.com/engr/soul" TargetMode="External"/><Relationship Id="rId2" Type="http://schemas.openxmlformats.org/officeDocument/2006/relationships/hyperlink" Target="http://www.wordreference.com/engr/extensively" TargetMode="External"/><Relationship Id="rId16"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hyperlink" Target="http://www.wordreference.com/engr/soothe" TargetMode="External"/><Relationship Id="rId11" Type="http://schemas.openxmlformats.org/officeDocument/2006/relationships/hyperlink" Target="http://www.wordreference.com/engr/peace" TargetMode="External"/><Relationship Id="rId5" Type="http://schemas.openxmlformats.org/officeDocument/2006/relationships/hyperlink" Target="http://www.wordreference.com/engr/lighting" TargetMode="External"/><Relationship Id="rId15" Type="http://schemas.openxmlformats.org/officeDocument/2006/relationships/hyperlink" Target="http://www.wordreference.com/engr/merciful" TargetMode="External"/><Relationship Id="rId10" Type="http://schemas.openxmlformats.org/officeDocument/2006/relationships/hyperlink" Target="http://www.wordreference.com/engr/mercy" TargetMode="External"/><Relationship Id="rId4" Type="http://schemas.openxmlformats.org/officeDocument/2006/relationships/hyperlink" Target="http://www.wordreference.com/engr/means" TargetMode="External"/><Relationship Id="rId9" Type="http://schemas.openxmlformats.org/officeDocument/2006/relationships/hyperlink" Target="http://www.wordreference.com/engr/pour" TargetMode="External"/><Relationship Id="rId14" Type="http://schemas.openxmlformats.org/officeDocument/2006/relationships/hyperlink" Target="http://www.wordreference.com/engr/dee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301752" y="228600"/>
            <a:ext cx="8534400" cy="990600"/>
          </a:xfrm>
        </p:spPr>
        <p:txBody>
          <a:bodyPr>
            <a:normAutofit fontScale="90000"/>
          </a:bodyPr>
          <a:lstStyle/>
          <a:p>
            <a:r>
              <a:rPr lang="en-US" dirty="0" smtClean="0"/>
              <a:t>THE ICON SCREEN – ICONOSTASIS OR TEMPLON</a:t>
            </a:r>
            <a:endParaRPr lang="el-GR" dirty="0"/>
          </a:p>
        </p:txBody>
      </p:sp>
      <p:pic>
        <p:nvPicPr>
          <p:cNvPr id="6" name="5 - Θέση περιεχομένου" descr="1287943676452927.jpg"/>
          <p:cNvPicPr>
            <a:picLocks noGrp="1" noChangeAspect="1"/>
          </p:cNvPicPr>
          <p:nvPr>
            <p:ph sz="quarter" idx="1"/>
          </p:nvPr>
        </p:nvPicPr>
        <p:blipFill>
          <a:blip r:embed="rId2" cstate="print"/>
          <a:stretch>
            <a:fillRect/>
          </a:stretch>
        </p:blipFill>
        <p:spPr>
          <a:xfrm>
            <a:off x="1828800" y="2057400"/>
            <a:ext cx="5257800" cy="3733800"/>
          </a:xfr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THE ICON SCREEN</a:t>
            </a:r>
            <a:endParaRPr lang="el-GR" dirty="0"/>
          </a:p>
        </p:txBody>
      </p:sp>
      <p:sp>
        <p:nvSpPr>
          <p:cNvPr id="3" name="2 - Θέση περιεχομένου"/>
          <p:cNvSpPr>
            <a:spLocks noGrp="1"/>
          </p:cNvSpPr>
          <p:nvPr>
            <p:ph sz="half" idx="1"/>
          </p:nvPr>
        </p:nvSpPr>
        <p:spPr/>
        <p:txBody>
          <a:bodyPr/>
          <a:lstStyle/>
          <a:p>
            <a:r>
              <a:rPr lang="en-US" dirty="0" smtClean="0"/>
              <a:t>It is the </a:t>
            </a:r>
            <a:r>
              <a:rPr lang="en-US" dirty="0" smtClean="0">
                <a:hlinkClick r:id="rId2"/>
              </a:rPr>
              <a:t>partition</a:t>
            </a:r>
            <a:r>
              <a:rPr lang="en-US" dirty="0" smtClean="0"/>
              <a:t> which </a:t>
            </a:r>
            <a:r>
              <a:rPr lang="en-US" dirty="0" smtClean="0">
                <a:hlinkClick r:id="rId3"/>
              </a:rPr>
              <a:t>separates</a:t>
            </a:r>
            <a:r>
              <a:rPr lang="en-US" dirty="0" smtClean="0"/>
              <a:t> the sanctuary from the nave.</a:t>
            </a:r>
          </a:p>
          <a:p>
            <a:r>
              <a:rPr lang="en-US" dirty="0" smtClean="0"/>
              <a:t>It is called iconostasis because it is </a:t>
            </a:r>
            <a:r>
              <a:rPr lang="en-US" dirty="0" smtClean="0">
                <a:hlinkClick r:id="rId4"/>
              </a:rPr>
              <a:t>decorated</a:t>
            </a:r>
            <a:r>
              <a:rPr lang="en-US" dirty="0" smtClean="0"/>
              <a:t> with </a:t>
            </a:r>
            <a:r>
              <a:rPr lang="en-US" dirty="0" smtClean="0">
                <a:hlinkClick r:id="rId5"/>
              </a:rPr>
              <a:t>icons</a:t>
            </a:r>
            <a:r>
              <a:rPr lang="en-US" dirty="0" smtClean="0"/>
              <a:t> or </a:t>
            </a:r>
            <a:r>
              <a:rPr lang="en-US" dirty="0" smtClean="0">
                <a:hlinkClick r:id="rId6"/>
              </a:rPr>
              <a:t>sacred </a:t>
            </a:r>
            <a:r>
              <a:rPr lang="en-US" dirty="0" smtClean="0"/>
              <a:t>images</a:t>
            </a:r>
            <a:endParaRPr lang="el-GR" dirty="0"/>
          </a:p>
        </p:txBody>
      </p:sp>
      <p:pic>
        <p:nvPicPr>
          <p:cNvPr id="5" name="4 - Θέση περιεχομένου" descr="8--PA050045_thumb_GR.jpg"/>
          <p:cNvPicPr>
            <a:picLocks noGrp="1" noChangeAspect="1"/>
          </p:cNvPicPr>
          <p:nvPr>
            <p:ph sz="half" idx="2"/>
          </p:nvPr>
        </p:nvPicPr>
        <p:blipFill>
          <a:blip r:embed="rId7" cstate="print"/>
          <a:stretch>
            <a:fillRect/>
          </a:stretch>
        </p:blipFill>
        <p:spPr>
          <a:xfrm>
            <a:off x="5105400" y="2209800"/>
            <a:ext cx="3124200" cy="2819400"/>
          </a:xfrm>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THE ICON SCREEN</a:t>
            </a:r>
            <a:endParaRPr lang="el-GR" dirty="0"/>
          </a:p>
        </p:txBody>
      </p:sp>
      <p:sp>
        <p:nvSpPr>
          <p:cNvPr id="3" name="2 - Θέση περιεχομένου"/>
          <p:cNvSpPr>
            <a:spLocks noGrp="1"/>
          </p:cNvSpPr>
          <p:nvPr>
            <p:ph sz="half" idx="1"/>
          </p:nvPr>
        </p:nvSpPr>
        <p:spPr/>
        <p:txBody>
          <a:bodyPr/>
          <a:lstStyle/>
          <a:p>
            <a:r>
              <a:rPr lang="en-US" dirty="0" smtClean="0"/>
              <a:t>It </a:t>
            </a:r>
            <a:r>
              <a:rPr lang="en-US" dirty="0" smtClean="0">
                <a:hlinkClick r:id="rId2"/>
              </a:rPr>
              <a:t>reminds</a:t>
            </a:r>
            <a:r>
              <a:rPr lang="en-US" dirty="0" smtClean="0"/>
              <a:t> us the </a:t>
            </a:r>
            <a:r>
              <a:rPr lang="en-US" dirty="0" smtClean="0">
                <a:hlinkClick r:id="rId3"/>
              </a:rPr>
              <a:t>curtain </a:t>
            </a:r>
            <a:r>
              <a:rPr lang="en-US" dirty="0" smtClean="0"/>
              <a:t>of Solomon’s Temple which separated the sanctuary from  the </a:t>
            </a:r>
            <a:r>
              <a:rPr lang="en-US" dirty="0" smtClean="0">
                <a:hlinkClick r:id="rId4"/>
              </a:rPr>
              <a:t>rest</a:t>
            </a:r>
            <a:r>
              <a:rPr lang="en-US" dirty="0" smtClean="0"/>
              <a:t> of the temple.</a:t>
            </a:r>
          </a:p>
          <a:p>
            <a:r>
              <a:rPr lang="en-US" dirty="0" smtClean="0"/>
              <a:t>Roman Catholic and Protestant churches do not have this partition</a:t>
            </a:r>
            <a:endParaRPr lang="el-GR" dirty="0"/>
          </a:p>
        </p:txBody>
      </p:sp>
      <p:pic>
        <p:nvPicPr>
          <p:cNvPr id="5" name="4 - Θέση περιεχομένου" descr="GNfMaUcvuCeZrvF2KqQBLdXS1QcKm7-3FYXnZgE0pv5FjoU8GHOfiOUUCRMZy6KY9gM9Ljfrgm3g3AnTtkIaA7eWdgdwqSbi4jXpzXdrtflvtRWdUnrIV9ik9nci5GTw3Eo=s0-d.jpg"/>
          <p:cNvPicPr>
            <a:picLocks noGrp="1" noChangeAspect="1"/>
          </p:cNvPicPr>
          <p:nvPr>
            <p:ph sz="half" idx="2"/>
          </p:nvPr>
        </p:nvPicPr>
        <p:blipFill>
          <a:blip r:embed="rId5" cstate="print"/>
          <a:stretch>
            <a:fillRect/>
          </a:stretch>
        </p:blipFill>
        <p:spPr>
          <a:xfrm>
            <a:off x="5562600" y="1524000"/>
            <a:ext cx="2209800" cy="1524000"/>
          </a:xfrm>
        </p:spPr>
      </p:pic>
      <p:pic>
        <p:nvPicPr>
          <p:cNvPr id="6" name="5 - Εικόνα" descr="Church.jpg"/>
          <p:cNvPicPr>
            <a:picLocks noChangeAspect="1"/>
          </p:cNvPicPr>
          <p:nvPr/>
        </p:nvPicPr>
        <p:blipFill>
          <a:blip r:embed="rId6" cstate="print"/>
          <a:stretch>
            <a:fillRect/>
          </a:stretch>
        </p:blipFill>
        <p:spPr>
          <a:xfrm>
            <a:off x="4775200" y="3581400"/>
            <a:ext cx="3454400" cy="2590800"/>
          </a:xfrm>
          <a:prstGeom prst="rect">
            <a:avLst/>
          </a:prstGeom>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228600"/>
            <a:ext cx="8229600" cy="762000"/>
          </a:xfrm>
        </p:spPr>
        <p:txBody>
          <a:bodyPr/>
          <a:lstStyle/>
          <a:p>
            <a:r>
              <a:rPr lang="en-US" dirty="0" smtClean="0"/>
              <a:t>HOLY GATE</a:t>
            </a:r>
            <a:endParaRPr lang="el-GR" dirty="0"/>
          </a:p>
        </p:txBody>
      </p:sp>
      <p:sp>
        <p:nvSpPr>
          <p:cNvPr id="3" name="2 - Θέση περιεχομένου"/>
          <p:cNvSpPr>
            <a:spLocks noGrp="1"/>
          </p:cNvSpPr>
          <p:nvPr>
            <p:ph sz="half" idx="1"/>
          </p:nvPr>
        </p:nvSpPr>
        <p:spPr/>
        <p:txBody>
          <a:bodyPr>
            <a:normAutofit fontScale="92500"/>
          </a:bodyPr>
          <a:lstStyle/>
          <a:p>
            <a:r>
              <a:rPr lang="en-US" dirty="0" smtClean="0"/>
              <a:t>The iconostasis has three doors by which the sanctuary</a:t>
            </a:r>
            <a:r>
              <a:rPr lang="en-US" dirty="0" smtClean="0">
                <a:hlinkClick r:id="rId2"/>
              </a:rPr>
              <a:t> communicates </a:t>
            </a:r>
            <a:r>
              <a:rPr lang="en-US" dirty="0" smtClean="0"/>
              <a:t>with the nave</a:t>
            </a:r>
          </a:p>
          <a:p>
            <a:r>
              <a:rPr lang="en-US" dirty="0" smtClean="0"/>
              <a:t>The central one is the largest and most beautiful</a:t>
            </a:r>
          </a:p>
          <a:p>
            <a:r>
              <a:rPr lang="en-US" dirty="0" smtClean="0"/>
              <a:t>It is called the “Holy </a:t>
            </a:r>
            <a:r>
              <a:rPr lang="en-US" dirty="0" smtClean="0">
                <a:hlinkClick r:id="rId3"/>
              </a:rPr>
              <a:t>Gate</a:t>
            </a:r>
            <a:r>
              <a:rPr lang="en-US" dirty="0" smtClean="0"/>
              <a:t>” or “Royal Gate”</a:t>
            </a:r>
          </a:p>
          <a:p>
            <a:r>
              <a:rPr lang="en-US" dirty="0" smtClean="0"/>
              <a:t>It is to be used only by clergymen when they are performing church </a:t>
            </a:r>
            <a:r>
              <a:rPr lang="en-US" dirty="0" smtClean="0">
                <a:hlinkClick r:id="rId4"/>
              </a:rPr>
              <a:t>services</a:t>
            </a:r>
            <a:endParaRPr lang="el-GR" dirty="0"/>
          </a:p>
        </p:txBody>
      </p:sp>
      <p:pic>
        <p:nvPicPr>
          <p:cNvPr id="5" name="4 - Θέση περιεχομένου" descr="8.+Ωραία+Πύλη+2.JPG"/>
          <p:cNvPicPr>
            <a:picLocks noGrp="1" noChangeAspect="1"/>
          </p:cNvPicPr>
          <p:nvPr>
            <p:ph sz="half" idx="2"/>
          </p:nvPr>
        </p:nvPicPr>
        <p:blipFill>
          <a:blip r:embed="rId5" cstate="print"/>
          <a:stretch>
            <a:fillRect/>
          </a:stretch>
        </p:blipFill>
        <p:spPr>
          <a:xfrm>
            <a:off x="4953000" y="3505200"/>
            <a:ext cx="3394472" cy="2925763"/>
          </a:xfrm>
        </p:spPr>
      </p:pic>
      <p:pic>
        <p:nvPicPr>
          <p:cNvPr id="6" name="5 - Εικόνα" descr="etoliko,ergomk67g.jpg"/>
          <p:cNvPicPr>
            <a:picLocks noChangeAspect="1"/>
          </p:cNvPicPr>
          <p:nvPr/>
        </p:nvPicPr>
        <p:blipFill>
          <a:blip r:embed="rId6" cstate="print"/>
          <a:stretch>
            <a:fillRect/>
          </a:stretch>
        </p:blipFill>
        <p:spPr>
          <a:xfrm>
            <a:off x="5257800" y="1524000"/>
            <a:ext cx="2819400" cy="1828800"/>
          </a:xfrm>
          <a:prstGeom prst="rect">
            <a:avLst/>
          </a:prstGeom>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SIDE DOORS OF THE ICONOSTASIS</a:t>
            </a:r>
            <a:endParaRPr lang="el-GR" dirty="0"/>
          </a:p>
        </p:txBody>
      </p:sp>
      <p:sp>
        <p:nvSpPr>
          <p:cNvPr id="3" name="2 - Θέση περιεχομένου"/>
          <p:cNvSpPr>
            <a:spLocks noGrp="1"/>
          </p:cNvSpPr>
          <p:nvPr>
            <p:ph sz="half" idx="1"/>
          </p:nvPr>
        </p:nvSpPr>
        <p:spPr/>
        <p:txBody>
          <a:bodyPr>
            <a:normAutofit fontScale="92500"/>
          </a:bodyPr>
          <a:lstStyle/>
          <a:p>
            <a:r>
              <a:rPr lang="en-US" dirty="0" smtClean="0"/>
              <a:t>The other two doors are smaller and </a:t>
            </a:r>
            <a:r>
              <a:rPr lang="en-US" dirty="0" smtClean="0">
                <a:hlinkClick r:id="rId2"/>
              </a:rPr>
              <a:t>are located </a:t>
            </a:r>
            <a:r>
              <a:rPr lang="en-US" dirty="0" smtClean="0"/>
              <a:t>to the right and left of the middle door, at the far </a:t>
            </a:r>
            <a:r>
              <a:rPr lang="en-US" dirty="0" smtClean="0">
                <a:hlinkClick r:id="rId3"/>
              </a:rPr>
              <a:t>ends</a:t>
            </a:r>
            <a:r>
              <a:rPr lang="en-US" dirty="0" smtClean="0"/>
              <a:t> of the iconostasis</a:t>
            </a:r>
          </a:p>
          <a:p>
            <a:r>
              <a:rPr lang="en-US" dirty="0" smtClean="0"/>
              <a:t>The door on the left side is called the “</a:t>
            </a:r>
            <a:r>
              <a:rPr lang="en-US" dirty="0" smtClean="0">
                <a:hlinkClick r:id="rId4"/>
              </a:rPr>
              <a:t>northern</a:t>
            </a:r>
            <a:r>
              <a:rPr lang="en-US" dirty="0" smtClean="0"/>
              <a:t> door”, and the other on the right the ‘</a:t>
            </a:r>
            <a:r>
              <a:rPr lang="en-US" dirty="0" smtClean="0">
                <a:hlinkClick r:id="rId5"/>
              </a:rPr>
              <a:t>southern </a:t>
            </a:r>
            <a:r>
              <a:rPr lang="en-US" dirty="0" smtClean="0"/>
              <a:t>door’</a:t>
            </a:r>
          </a:p>
          <a:p>
            <a:r>
              <a:rPr lang="en-US" dirty="0" smtClean="0"/>
              <a:t>These side doors are used by the </a:t>
            </a:r>
            <a:r>
              <a:rPr lang="en-US" dirty="0" smtClean="0">
                <a:hlinkClick r:id="rId6"/>
              </a:rPr>
              <a:t>altar boys</a:t>
            </a:r>
            <a:r>
              <a:rPr lang="en-US" dirty="0" smtClean="0"/>
              <a:t>, the deacons and the clergy</a:t>
            </a:r>
            <a:endParaRPr lang="el-GR" dirty="0"/>
          </a:p>
        </p:txBody>
      </p:sp>
      <p:pic>
        <p:nvPicPr>
          <p:cNvPr id="5" name="4 - Θέση περιεχομένου" descr="ΤΕΛΕΥΤΑΙΟ.bmp.jpg"/>
          <p:cNvPicPr>
            <a:picLocks noGrp="1" noChangeAspect="1"/>
          </p:cNvPicPr>
          <p:nvPr>
            <p:ph sz="half" idx="2"/>
          </p:nvPr>
        </p:nvPicPr>
        <p:blipFill>
          <a:blip r:embed="rId7" cstate="print"/>
          <a:stretch>
            <a:fillRect/>
          </a:stretch>
        </p:blipFill>
        <p:spPr>
          <a:xfrm>
            <a:off x="4648200" y="2057400"/>
            <a:ext cx="4038600" cy="3429000"/>
          </a:xfrm>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68362"/>
          </a:xfrm>
        </p:spPr>
        <p:txBody>
          <a:bodyPr/>
          <a:lstStyle/>
          <a:p>
            <a:r>
              <a:rPr lang="en-US" dirty="0" smtClean="0"/>
              <a:t>SIDE DOORS OF THE ICONOSTASIS</a:t>
            </a:r>
            <a:endParaRPr lang="el-GR" dirty="0"/>
          </a:p>
        </p:txBody>
      </p:sp>
      <p:sp>
        <p:nvSpPr>
          <p:cNvPr id="3" name="2 - Θέση περιεχομένου"/>
          <p:cNvSpPr>
            <a:spLocks noGrp="1"/>
          </p:cNvSpPr>
          <p:nvPr>
            <p:ph sz="half" idx="1"/>
          </p:nvPr>
        </p:nvSpPr>
        <p:spPr/>
        <p:txBody>
          <a:bodyPr>
            <a:normAutofit fontScale="92500" lnSpcReduction="10000"/>
          </a:bodyPr>
          <a:lstStyle/>
          <a:p>
            <a:r>
              <a:rPr lang="en-US" dirty="0" smtClean="0"/>
              <a:t>The northern door is used by the </a:t>
            </a:r>
            <a:r>
              <a:rPr lang="en-US" dirty="0" smtClean="0">
                <a:hlinkClick r:id="rId2"/>
              </a:rPr>
              <a:t>officiating</a:t>
            </a:r>
            <a:r>
              <a:rPr lang="en-US" dirty="0" smtClean="0"/>
              <a:t> priests </a:t>
            </a:r>
            <a:r>
              <a:rPr lang="en-US" dirty="0" smtClean="0">
                <a:hlinkClick r:id="rId3"/>
              </a:rPr>
              <a:t>during</a:t>
            </a:r>
            <a:r>
              <a:rPr lang="en-US" dirty="0" smtClean="0"/>
              <a:t> the ‘small </a:t>
            </a:r>
            <a:r>
              <a:rPr lang="en-US" dirty="0" smtClean="0">
                <a:hlinkClick r:id="rId4"/>
              </a:rPr>
              <a:t>introit</a:t>
            </a:r>
            <a:r>
              <a:rPr lang="en-US" dirty="0" smtClean="0"/>
              <a:t>’ when they </a:t>
            </a:r>
            <a:r>
              <a:rPr lang="en-US" dirty="0" smtClean="0">
                <a:hlinkClick r:id="rId5"/>
              </a:rPr>
              <a:t>exit</a:t>
            </a:r>
            <a:r>
              <a:rPr lang="en-US" dirty="0" smtClean="0"/>
              <a:t> with the Gospel, and during the ‘great introit’ when they exit with the Holy Gifts</a:t>
            </a:r>
          </a:p>
          <a:p>
            <a:r>
              <a:rPr lang="en-US" dirty="0" smtClean="0"/>
              <a:t>They enter the sanctuary through the Holy Gate because the “King of Glory”, Jesus Christ, passes through it during the Holy Liturgy</a:t>
            </a:r>
            <a:endParaRPr lang="el-GR" dirty="0"/>
          </a:p>
        </p:txBody>
      </p:sp>
      <p:pic>
        <p:nvPicPr>
          <p:cNvPr id="5" name="4 - Θέση περιεχομένου" descr="9-398x600.jpg"/>
          <p:cNvPicPr>
            <a:picLocks noGrp="1" noChangeAspect="1"/>
          </p:cNvPicPr>
          <p:nvPr>
            <p:ph sz="half" idx="2"/>
          </p:nvPr>
        </p:nvPicPr>
        <p:blipFill>
          <a:blip r:embed="rId6" cstate="print"/>
          <a:stretch>
            <a:fillRect/>
          </a:stretch>
        </p:blipFill>
        <p:spPr>
          <a:xfrm>
            <a:off x="5166389" y="1295401"/>
            <a:ext cx="3002222" cy="3276600"/>
          </a:xfrm>
        </p:spPr>
      </p:pic>
      <p:pic>
        <p:nvPicPr>
          <p:cNvPr id="6" name="5 - Εικόνα" descr="Mikri+Eisodos.JPG"/>
          <p:cNvPicPr>
            <a:picLocks noChangeAspect="1"/>
          </p:cNvPicPr>
          <p:nvPr/>
        </p:nvPicPr>
        <p:blipFill>
          <a:blip r:embed="rId7" cstate="print"/>
          <a:stretch>
            <a:fillRect/>
          </a:stretch>
        </p:blipFill>
        <p:spPr>
          <a:xfrm>
            <a:off x="5257800" y="4495800"/>
            <a:ext cx="3121152" cy="2072640"/>
          </a:xfrm>
          <a:prstGeom prst="rect">
            <a:avLst/>
          </a:prstGeom>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ICONS – LOWER PART</a:t>
            </a:r>
            <a:endParaRPr lang="el-GR" dirty="0"/>
          </a:p>
        </p:txBody>
      </p:sp>
      <p:sp>
        <p:nvSpPr>
          <p:cNvPr id="3" name="2 - Θέση περιεχομένου"/>
          <p:cNvSpPr>
            <a:spLocks noGrp="1"/>
          </p:cNvSpPr>
          <p:nvPr>
            <p:ph sz="half" idx="1"/>
          </p:nvPr>
        </p:nvSpPr>
        <p:spPr/>
        <p:txBody>
          <a:bodyPr>
            <a:normAutofit lnSpcReduction="10000"/>
          </a:bodyPr>
          <a:lstStyle/>
          <a:p>
            <a:r>
              <a:rPr lang="en-US" dirty="0" smtClean="0"/>
              <a:t>The icons of Christ and St. John the Baptist are on the right side and the icons of the Virgin Mary and the patron Saint of the church on the left</a:t>
            </a:r>
          </a:p>
          <a:p>
            <a:r>
              <a:rPr lang="en-US" dirty="0" smtClean="0"/>
              <a:t>These four icons will be found in every Orthodox church</a:t>
            </a:r>
          </a:p>
          <a:p>
            <a:r>
              <a:rPr lang="en-US" dirty="0" smtClean="0"/>
              <a:t>If there is </a:t>
            </a:r>
            <a:r>
              <a:rPr lang="en-US" dirty="0" smtClean="0">
                <a:hlinkClick r:id="rId2"/>
              </a:rPr>
              <a:t>space</a:t>
            </a:r>
            <a:r>
              <a:rPr lang="en-US" dirty="0" smtClean="0"/>
              <a:t> on the iconostasis, </a:t>
            </a:r>
            <a:r>
              <a:rPr lang="en-US" dirty="0" smtClean="0">
                <a:hlinkClick r:id="rId3"/>
              </a:rPr>
              <a:t>additional</a:t>
            </a:r>
            <a:r>
              <a:rPr lang="en-US" dirty="0" smtClean="0"/>
              <a:t> icons may be </a:t>
            </a:r>
            <a:r>
              <a:rPr lang="en-US" dirty="0" smtClean="0">
                <a:hlinkClick r:id="rId4"/>
              </a:rPr>
              <a:t>added</a:t>
            </a:r>
            <a:endParaRPr lang="en-US" dirty="0" smtClean="0"/>
          </a:p>
          <a:p>
            <a:endParaRPr lang="el-GR" dirty="0"/>
          </a:p>
        </p:txBody>
      </p:sp>
      <p:pic>
        <p:nvPicPr>
          <p:cNvPr id="5" name="4 - Θέση περιεχομένου" descr="20141216_181205.jpg"/>
          <p:cNvPicPr>
            <a:picLocks noGrp="1" noChangeAspect="1"/>
          </p:cNvPicPr>
          <p:nvPr>
            <p:ph sz="half" idx="2"/>
          </p:nvPr>
        </p:nvPicPr>
        <p:blipFill>
          <a:blip r:embed="rId5" cstate="print"/>
          <a:stretch>
            <a:fillRect/>
          </a:stretch>
        </p:blipFill>
        <p:spPr>
          <a:xfrm>
            <a:off x="5257800" y="1600200"/>
            <a:ext cx="1266825" cy="1714500"/>
          </a:xfrm>
        </p:spPr>
      </p:pic>
      <p:pic>
        <p:nvPicPr>
          <p:cNvPr id="6" name="5 - Εικόνα" descr="DSC01324.jpg"/>
          <p:cNvPicPr>
            <a:picLocks noChangeAspect="1"/>
          </p:cNvPicPr>
          <p:nvPr/>
        </p:nvPicPr>
        <p:blipFill>
          <a:blip r:embed="rId6" cstate="print"/>
          <a:stretch>
            <a:fillRect/>
          </a:stretch>
        </p:blipFill>
        <p:spPr>
          <a:xfrm>
            <a:off x="7239000" y="1600200"/>
            <a:ext cx="1152525" cy="1714500"/>
          </a:xfrm>
          <a:prstGeom prst="rect">
            <a:avLst/>
          </a:prstGeom>
        </p:spPr>
      </p:pic>
      <p:pic>
        <p:nvPicPr>
          <p:cNvPr id="7" name="6 - Εικόνα" descr="iisous_panepoptis1[1].jpg"/>
          <p:cNvPicPr>
            <a:picLocks noChangeAspect="1"/>
          </p:cNvPicPr>
          <p:nvPr/>
        </p:nvPicPr>
        <p:blipFill>
          <a:blip r:embed="rId7" cstate="print"/>
          <a:stretch>
            <a:fillRect/>
          </a:stretch>
        </p:blipFill>
        <p:spPr>
          <a:xfrm>
            <a:off x="6781800" y="3810000"/>
            <a:ext cx="1714500" cy="2009775"/>
          </a:xfrm>
          <a:prstGeom prst="rect">
            <a:avLst/>
          </a:prstGeom>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ICONS- UPPER PART</a:t>
            </a:r>
            <a:endParaRPr lang="el-GR" dirty="0"/>
          </a:p>
        </p:txBody>
      </p:sp>
      <p:sp>
        <p:nvSpPr>
          <p:cNvPr id="3" name="2 - Θέση περιεχομένου"/>
          <p:cNvSpPr>
            <a:spLocks noGrp="1"/>
          </p:cNvSpPr>
          <p:nvPr>
            <p:ph sz="half" idx="1"/>
          </p:nvPr>
        </p:nvSpPr>
        <p:spPr>
          <a:xfrm>
            <a:off x="457200" y="1600200"/>
            <a:ext cx="4038600" cy="4953000"/>
          </a:xfrm>
        </p:spPr>
        <p:txBody>
          <a:bodyPr>
            <a:normAutofit fontScale="92500" lnSpcReduction="20000"/>
          </a:bodyPr>
          <a:lstStyle/>
          <a:p>
            <a:r>
              <a:rPr lang="en-US" dirty="0" smtClean="0">
                <a:hlinkClick r:id="rId2"/>
              </a:rPr>
              <a:t>Aside from </a:t>
            </a:r>
            <a:r>
              <a:rPr lang="en-US" dirty="0" smtClean="0"/>
              <a:t>the large icons on the</a:t>
            </a:r>
            <a:r>
              <a:rPr lang="en-US" dirty="0" smtClean="0">
                <a:hlinkClick r:id="rId3"/>
              </a:rPr>
              <a:t> lower </a:t>
            </a:r>
            <a:r>
              <a:rPr lang="en-US" dirty="0" smtClean="0"/>
              <a:t>section of the iconostasis, there is also a row of smaller icons, on the </a:t>
            </a:r>
            <a:r>
              <a:rPr lang="en-US" dirty="0" smtClean="0">
                <a:hlinkClick r:id="rId4"/>
              </a:rPr>
              <a:t>upper</a:t>
            </a:r>
            <a:r>
              <a:rPr lang="en-US" dirty="0" smtClean="0"/>
              <a:t> part</a:t>
            </a:r>
          </a:p>
          <a:p>
            <a:r>
              <a:rPr lang="en-US" dirty="0" smtClean="0"/>
              <a:t>They </a:t>
            </a:r>
            <a:r>
              <a:rPr lang="en-US" dirty="0" smtClean="0">
                <a:hlinkClick r:id="rId5"/>
              </a:rPr>
              <a:t>portray </a:t>
            </a:r>
            <a:r>
              <a:rPr lang="en-US" dirty="0" smtClean="0"/>
              <a:t>the </a:t>
            </a:r>
            <a:r>
              <a:rPr lang="en-US" dirty="0" smtClean="0">
                <a:hlinkClick r:id="rId6"/>
              </a:rPr>
              <a:t>main </a:t>
            </a:r>
            <a:r>
              <a:rPr lang="en-US" dirty="0" smtClean="0">
                <a:hlinkClick r:id="rId7"/>
              </a:rPr>
              <a:t>events</a:t>
            </a:r>
            <a:r>
              <a:rPr lang="en-US" dirty="0" smtClean="0"/>
              <a:t> in the life of the Virgin Mary and the life, the </a:t>
            </a:r>
            <a:r>
              <a:rPr lang="en-US" dirty="0" smtClean="0">
                <a:hlinkClick r:id="rId8"/>
              </a:rPr>
              <a:t>passion</a:t>
            </a:r>
            <a:r>
              <a:rPr lang="en-US" dirty="0" smtClean="0"/>
              <a:t> and the resurrection of Christ</a:t>
            </a:r>
          </a:p>
          <a:p>
            <a:r>
              <a:rPr lang="en-US" dirty="0" smtClean="0"/>
              <a:t>These icons begin with the </a:t>
            </a:r>
            <a:r>
              <a:rPr lang="en-US" dirty="0" smtClean="0">
                <a:hlinkClick r:id="rId9"/>
              </a:rPr>
              <a:t>birth</a:t>
            </a:r>
            <a:r>
              <a:rPr lang="en-US" dirty="0" smtClean="0"/>
              <a:t> or the </a:t>
            </a:r>
            <a:r>
              <a:rPr lang="en-US" dirty="0" smtClean="0">
                <a:hlinkClick r:id="rId10"/>
              </a:rPr>
              <a:t>Annunciation </a:t>
            </a:r>
            <a:r>
              <a:rPr lang="en-US" dirty="0" smtClean="0"/>
              <a:t>of the Virgin and end with the </a:t>
            </a:r>
            <a:r>
              <a:rPr lang="en-US" dirty="0" smtClean="0">
                <a:hlinkClick r:id="rId11"/>
              </a:rPr>
              <a:t>Ascension</a:t>
            </a:r>
            <a:r>
              <a:rPr lang="en-US" dirty="0" smtClean="0"/>
              <a:t> of Christ or Pentecost</a:t>
            </a:r>
            <a:endParaRPr lang="el-GR" dirty="0"/>
          </a:p>
        </p:txBody>
      </p:sp>
      <p:pic>
        <p:nvPicPr>
          <p:cNvPr id="5" name="4 - Θέση περιεχομένου" descr="analipsi_1-225x300.jpg"/>
          <p:cNvPicPr>
            <a:picLocks noGrp="1" noChangeAspect="1"/>
          </p:cNvPicPr>
          <p:nvPr>
            <p:ph sz="half" idx="2"/>
          </p:nvPr>
        </p:nvPicPr>
        <p:blipFill>
          <a:blip r:embed="rId12" cstate="print"/>
          <a:stretch>
            <a:fillRect/>
          </a:stretch>
        </p:blipFill>
        <p:spPr>
          <a:xfrm>
            <a:off x="4800600" y="1447800"/>
            <a:ext cx="2857500" cy="3276600"/>
          </a:xfrm>
        </p:spPr>
      </p:pic>
      <p:pic>
        <p:nvPicPr>
          <p:cNvPr id="6" name="5 - Εικόνα" descr="images-stories-photogallery-parastaseis-THE_ANNUNCIATION_OF_OUR_MOST_HOLY_LADY-web-241x300.jpg"/>
          <p:cNvPicPr>
            <a:picLocks noChangeAspect="1"/>
          </p:cNvPicPr>
          <p:nvPr/>
        </p:nvPicPr>
        <p:blipFill>
          <a:blip r:embed="rId13" cstate="print"/>
          <a:stretch>
            <a:fillRect/>
          </a:stretch>
        </p:blipFill>
        <p:spPr>
          <a:xfrm>
            <a:off x="6629400" y="4495800"/>
            <a:ext cx="2295525" cy="2057400"/>
          </a:xfrm>
          <a:prstGeom prst="rect">
            <a:avLst/>
          </a:prstGeom>
        </p:spPr>
      </p:pic>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ICONS- UPPER PART</a:t>
            </a:r>
            <a:endParaRPr lang="el-GR" dirty="0"/>
          </a:p>
        </p:txBody>
      </p:sp>
      <p:sp>
        <p:nvSpPr>
          <p:cNvPr id="3" name="2 - Θέση περιεχομένου"/>
          <p:cNvSpPr>
            <a:spLocks noGrp="1"/>
          </p:cNvSpPr>
          <p:nvPr>
            <p:ph sz="half" idx="1"/>
          </p:nvPr>
        </p:nvSpPr>
        <p:spPr/>
        <p:txBody>
          <a:bodyPr>
            <a:normAutofit fontScale="92500"/>
          </a:bodyPr>
          <a:lstStyle/>
          <a:p>
            <a:r>
              <a:rPr lang="en-US" dirty="0" smtClean="0"/>
              <a:t>As a</a:t>
            </a:r>
            <a:r>
              <a:rPr lang="en-US" dirty="0" smtClean="0">
                <a:hlinkClick r:id="rId2"/>
              </a:rPr>
              <a:t> rule </a:t>
            </a:r>
            <a:r>
              <a:rPr lang="en-US" dirty="0" smtClean="0"/>
              <a:t>the center of this row, over the Royal Gate, there is an icon of the </a:t>
            </a:r>
            <a:r>
              <a:rPr lang="en-US" dirty="0" smtClean="0">
                <a:hlinkClick r:id="rId3"/>
              </a:rPr>
              <a:t>Last Supper of the Lord</a:t>
            </a:r>
            <a:endParaRPr lang="en-US" dirty="0" smtClean="0"/>
          </a:p>
          <a:p>
            <a:r>
              <a:rPr lang="en-US" dirty="0" smtClean="0"/>
              <a:t>It is larger and more beautiful than the others and </a:t>
            </a:r>
            <a:r>
              <a:rPr lang="en-US" dirty="0" smtClean="0">
                <a:hlinkClick r:id="rId4"/>
              </a:rPr>
              <a:t>serves as </a:t>
            </a:r>
            <a:r>
              <a:rPr lang="en-US" dirty="0" smtClean="0"/>
              <a:t>a </a:t>
            </a:r>
            <a:r>
              <a:rPr lang="en-US" dirty="0" smtClean="0">
                <a:hlinkClick r:id="rId5"/>
              </a:rPr>
              <a:t>reminder</a:t>
            </a:r>
            <a:r>
              <a:rPr lang="en-US" dirty="0" smtClean="0"/>
              <a:t> to  the </a:t>
            </a:r>
            <a:r>
              <a:rPr lang="en-US" dirty="0" smtClean="0">
                <a:hlinkClick r:id="rId6"/>
              </a:rPr>
              <a:t>worshippers </a:t>
            </a:r>
            <a:r>
              <a:rPr lang="en-US" dirty="0" smtClean="0"/>
              <a:t>that the </a:t>
            </a:r>
            <a:r>
              <a:rPr lang="en-US" dirty="0" smtClean="0">
                <a:hlinkClick r:id="rId7"/>
              </a:rPr>
              <a:t>sacrament </a:t>
            </a:r>
            <a:r>
              <a:rPr lang="en-US" dirty="0" smtClean="0"/>
              <a:t>of the Eucharist is a </a:t>
            </a:r>
            <a:r>
              <a:rPr lang="en-US" dirty="0" smtClean="0">
                <a:hlinkClick r:id="rId8"/>
              </a:rPr>
              <a:t>re-enactment </a:t>
            </a:r>
            <a:r>
              <a:rPr lang="en-US" dirty="0" smtClean="0"/>
              <a:t>of this great sacred event in the life of our </a:t>
            </a:r>
            <a:r>
              <a:rPr lang="en-US" dirty="0" smtClean="0">
                <a:hlinkClick r:id="rId9"/>
              </a:rPr>
              <a:t>Savior</a:t>
            </a:r>
            <a:endParaRPr lang="el-GR" dirty="0"/>
          </a:p>
        </p:txBody>
      </p:sp>
      <p:pic>
        <p:nvPicPr>
          <p:cNvPr id="5" name="4 - Θέση περιεχομένου" descr="last-supper-byzantine-icon-8888.jpg"/>
          <p:cNvPicPr>
            <a:picLocks noGrp="1" noChangeAspect="1"/>
          </p:cNvPicPr>
          <p:nvPr>
            <p:ph sz="half" idx="2"/>
          </p:nvPr>
        </p:nvPicPr>
        <p:blipFill>
          <a:blip r:embed="rId10" cstate="print"/>
          <a:stretch>
            <a:fillRect/>
          </a:stretch>
        </p:blipFill>
        <p:spPr>
          <a:xfrm>
            <a:off x="4876800" y="2316956"/>
            <a:ext cx="3886200" cy="2790825"/>
          </a:xfrm>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EORTOLOGION OR DODECAERTON</a:t>
            </a:r>
            <a:endParaRPr lang="el-GR" dirty="0"/>
          </a:p>
        </p:txBody>
      </p:sp>
      <p:sp>
        <p:nvSpPr>
          <p:cNvPr id="3" name="2 - Θέση περιεχομένου"/>
          <p:cNvSpPr>
            <a:spLocks noGrp="1"/>
          </p:cNvSpPr>
          <p:nvPr>
            <p:ph sz="half" idx="1"/>
          </p:nvPr>
        </p:nvSpPr>
        <p:spPr/>
        <p:txBody>
          <a:bodyPr>
            <a:normAutofit/>
          </a:bodyPr>
          <a:lstStyle/>
          <a:p>
            <a:r>
              <a:rPr lang="en-US" dirty="0" smtClean="0"/>
              <a:t>The row of smaller icons is called “</a:t>
            </a:r>
            <a:r>
              <a:rPr lang="en-US" dirty="0" err="1" smtClean="0"/>
              <a:t>Eortologion</a:t>
            </a:r>
            <a:r>
              <a:rPr lang="en-US" dirty="0" smtClean="0"/>
              <a:t>” or “</a:t>
            </a:r>
            <a:r>
              <a:rPr lang="en-US" dirty="0" err="1" smtClean="0"/>
              <a:t>Dodecaerton</a:t>
            </a:r>
            <a:r>
              <a:rPr lang="en-US" dirty="0" smtClean="0"/>
              <a:t>” because the icons of this row depict the great twelve </a:t>
            </a:r>
            <a:r>
              <a:rPr lang="en-US" dirty="0" smtClean="0">
                <a:hlinkClick r:id="rId2"/>
              </a:rPr>
              <a:t>feast</a:t>
            </a:r>
            <a:r>
              <a:rPr lang="en-US" dirty="0" smtClean="0"/>
              <a:t> days of our Church</a:t>
            </a:r>
          </a:p>
          <a:p>
            <a:r>
              <a:rPr lang="en-US" dirty="0" smtClean="0"/>
              <a:t>In some churches there is a second row with icons of the Twelve Apostles</a:t>
            </a:r>
            <a:endParaRPr lang="el-GR" dirty="0"/>
          </a:p>
        </p:txBody>
      </p:sp>
      <p:pic>
        <p:nvPicPr>
          <p:cNvPr id="5" name="4 - Θέση περιεχομένου" descr="xx.jpg"/>
          <p:cNvPicPr>
            <a:picLocks noGrp="1" noChangeAspect="1"/>
          </p:cNvPicPr>
          <p:nvPr>
            <p:ph sz="half" idx="2"/>
          </p:nvPr>
        </p:nvPicPr>
        <p:blipFill>
          <a:blip r:embed="rId3" cstate="print"/>
          <a:stretch>
            <a:fillRect/>
          </a:stretch>
        </p:blipFill>
        <p:spPr>
          <a:xfrm>
            <a:off x="4876800" y="1600200"/>
            <a:ext cx="3911883" cy="4681538"/>
          </a:xfrm>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ICONS ON THE THREE DOORS</a:t>
            </a:r>
            <a:endParaRPr lang="el-GR" dirty="0"/>
          </a:p>
        </p:txBody>
      </p:sp>
      <p:sp>
        <p:nvSpPr>
          <p:cNvPr id="3" name="2 - Θέση περιεχομένου"/>
          <p:cNvSpPr>
            <a:spLocks noGrp="1"/>
          </p:cNvSpPr>
          <p:nvPr>
            <p:ph sz="half" idx="1"/>
          </p:nvPr>
        </p:nvSpPr>
        <p:spPr/>
        <p:txBody>
          <a:bodyPr>
            <a:normAutofit/>
          </a:bodyPr>
          <a:lstStyle/>
          <a:p>
            <a:r>
              <a:rPr lang="en-US" dirty="0" smtClean="0"/>
              <a:t>On the Holy Gate there  is the icon of Christ as High Priest</a:t>
            </a:r>
          </a:p>
          <a:p>
            <a:r>
              <a:rPr lang="en-US" dirty="0" smtClean="0"/>
              <a:t>On the northern and southern doors are paintings</a:t>
            </a:r>
            <a:r>
              <a:rPr lang="en-US" dirty="0" smtClean="0">
                <a:hlinkClick r:id="rId2"/>
              </a:rPr>
              <a:t> representing </a:t>
            </a:r>
            <a:r>
              <a:rPr lang="en-US" dirty="0" smtClean="0"/>
              <a:t>the Archangels Michael and Gabriel</a:t>
            </a:r>
          </a:p>
          <a:p>
            <a:r>
              <a:rPr lang="en-US" dirty="0" smtClean="0"/>
              <a:t>These three </a:t>
            </a:r>
            <a:r>
              <a:rPr lang="en-US" dirty="0" smtClean="0">
                <a:hlinkClick r:id="rId3"/>
              </a:rPr>
              <a:t>figures</a:t>
            </a:r>
            <a:r>
              <a:rPr lang="en-US" dirty="0" smtClean="0"/>
              <a:t> have </a:t>
            </a:r>
            <a:r>
              <a:rPr lang="en-US" dirty="0" smtClean="0">
                <a:hlinkClick r:id="rId4"/>
              </a:rPr>
              <a:t>allegoric</a:t>
            </a:r>
            <a:r>
              <a:rPr lang="en-US" dirty="0" smtClean="0"/>
              <a:t> </a:t>
            </a:r>
            <a:r>
              <a:rPr lang="en-US" dirty="0" smtClean="0">
                <a:hlinkClick r:id="rId5"/>
              </a:rPr>
              <a:t>meanings</a:t>
            </a:r>
            <a:endParaRPr lang="el-GR" dirty="0"/>
          </a:p>
        </p:txBody>
      </p:sp>
      <p:pic>
        <p:nvPicPr>
          <p:cNvPr id="5" name="4 - Θέση περιεχομένου" descr="20141006_105330.jpg"/>
          <p:cNvPicPr>
            <a:picLocks noGrp="1" noChangeAspect="1"/>
          </p:cNvPicPr>
          <p:nvPr>
            <p:ph sz="half" idx="2"/>
          </p:nvPr>
        </p:nvPicPr>
        <p:blipFill>
          <a:blip r:embed="rId6" cstate="print"/>
          <a:stretch>
            <a:fillRect/>
          </a:stretch>
        </p:blipFill>
        <p:spPr>
          <a:xfrm>
            <a:off x="7467600" y="3505200"/>
            <a:ext cx="1152525" cy="1714500"/>
          </a:xfrm>
        </p:spPr>
      </p:pic>
      <p:pic>
        <p:nvPicPr>
          <p:cNvPr id="6" name="5 - Εικόνα" descr="img29[1][1].jpg"/>
          <p:cNvPicPr>
            <a:picLocks noChangeAspect="1"/>
          </p:cNvPicPr>
          <p:nvPr/>
        </p:nvPicPr>
        <p:blipFill>
          <a:blip r:embed="rId7" cstate="print"/>
          <a:stretch>
            <a:fillRect/>
          </a:stretch>
        </p:blipFill>
        <p:spPr>
          <a:xfrm>
            <a:off x="7467600" y="1676400"/>
            <a:ext cx="1190625" cy="1714500"/>
          </a:xfrm>
          <a:prstGeom prst="rect">
            <a:avLst/>
          </a:prstGeom>
        </p:spPr>
      </p:pic>
      <p:pic>
        <p:nvPicPr>
          <p:cNvPr id="7" name="6 - Εικόνα" descr="0.jpg"/>
          <p:cNvPicPr>
            <a:picLocks noChangeAspect="1"/>
          </p:cNvPicPr>
          <p:nvPr/>
        </p:nvPicPr>
        <p:blipFill>
          <a:blip r:embed="rId8" cstate="print"/>
          <a:stretch>
            <a:fillRect/>
          </a:stretch>
        </p:blipFill>
        <p:spPr>
          <a:xfrm>
            <a:off x="4724400" y="1600200"/>
            <a:ext cx="2133600" cy="4572000"/>
          </a:xfrm>
          <a:prstGeom prst="rect">
            <a:avLst/>
          </a:prstGeom>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ICON – HOLY GATE</a:t>
            </a:r>
            <a:endParaRPr lang="el-GR" dirty="0"/>
          </a:p>
        </p:txBody>
      </p:sp>
      <p:sp>
        <p:nvSpPr>
          <p:cNvPr id="3" name="2 - Θέση περιεχομένου"/>
          <p:cNvSpPr>
            <a:spLocks noGrp="1"/>
          </p:cNvSpPr>
          <p:nvPr>
            <p:ph sz="half" idx="1"/>
          </p:nvPr>
        </p:nvSpPr>
        <p:spPr/>
        <p:txBody>
          <a:bodyPr/>
          <a:lstStyle/>
          <a:p>
            <a:r>
              <a:rPr lang="en-US" dirty="0" smtClean="0"/>
              <a:t>The first figure, Christ as a High Priest, is to remind us that Jesus Christ is the highest of the priests, the one that offered Himself as </a:t>
            </a:r>
            <a:r>
              <a:rPr lang="en-US" dirty="0" smtClean="0">
                <a:hlinkClick r:id="rId2"/>
              </a:rPr>
              <a:t>sacrifice</a:t>
            </a:r>
            <a:r>
              <a:rPr lang="en-US" dirty="0" smtClean="0"/>
              <a:t> for the </a:t>
            </a:r>
            <a:r>
              <a:rPr lang="en-US" dirty="0" smtClean="0">
                <a:hlinkClick r:id="rId3"/>
              </a:rPr>
              <a:t>salvation</a:t>
            </a:r>
            <a:r>
              <a:rPr lang="en-US" dirty="0" smtClean="0"/>
              <a:t> of men</a:t>
            </a:r>
            <a:endParaRPr lang="el-GR" dirty="0"/>
          </a:p>
        </p:txBody>
      </p:sp>
      <p:pic>
        <p:nvPicPr>
          <p:cNvPr id="5" name="4 - Θέση περιεχομένου" descr="christos-archiereas-enthronos-ga-0001-11.jpg"/>
          <p:cNvPicPr>
            <a:picLocks noGrp="1" noChangeAspect="1"/>
          </p:cNvPicPr>
          <p:nvPr>
            <p:ph sz="half" idx="2"/>
          </p:nvPr>
        </p:nvPicPr>
        <p:blipFill>
          <a:blip r:embed="rId4" cstate="print"/>
          <a:stretch>
            <a:fillRect/>
          </a:stretch>
        </p:blipFill>
        <p:spPr>
          <a:xfrm>
            <a:off x="4944944" y="1524000"/>
            <a:ext cx="3749912" cy="4529138"/>
          </a:xfrm>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ICONS – SOUTHERN &amp; NORTHERN DOORS</a:t>
            </a:r>
            <a:endParaRPr lang="el-GR" dirty="0"/>
          </a:p>
        </p:txBody>
      </p:sp>
      <p:sp>
        <p:nvSpPr>
          <p:cNvPr id="3" name="2 - Θέση περιεχομένου"/>
          <p:cNvSpPr>
            <a:spLocks noGrp="1"/>
          </p:cNvSpPr>
          <p:nvPr>
            <p:ph sz="half" idx="1"/>
          </p:nvPr>
        </p:nvSpPr>
        <p:spPr/>
        <p:txBody>
          <a:bodyPr/>
          <a:lstStyle/>
          <a:p>
            <a:r>
              <a:rPr lang="en-US" dirty="0" smtClean="0"/>
              <a:t>The other two figures of the Archangels symbolize the good spirits which </a:t>
            </a:r>
            <a:r>
              <a:rPr lang="en-US" dirty="0" smtClean="0">
                <a:hlinkClick r:id="rId2"/>
              </a:rPr>
              <a:t>minister</a:t>
            </a:r>
            <a:r>
              <a:rPr lang="en-US" dirty="0" smtClean="0"/>
              <a:t> unto Him in the Kingdom of </a:t>
            </a:r>
            <a:r>
              <a:rPr lang="en-US" dirty="0" smtClean="0">
                <a:hlinkClick r:id="rId3"/>
              </a:rPr>
              <a:t>Heaven</a:t>
            </a:r>
            <a:r>
              <a:rPr lang="en-US" dirty="0" smtClean="0"/>
              <a:t> and are the </a:t>
            </a:r>
            <a:r>
              <a:rPr lang="en-US" dirty="0" smtClean="0">
                <a:hlinkClick r:id="rId4"/>
              </a:rPr>
              <a:t>vigilant</a:t>
            </a:r>
            <a:r>
              <a:rPr lang="en-US" dirty="0" smtClean="0"/>
              <a:t> </a:t>
            </a:r>
            <a:r>
              <a:rPr lang="en-US" dirty="0" smtClean="0">
                <a:hlinkClick r:id="rId5"/>
              </a:rPr>
              <a:t>guards </a:t>
            </a:r>
            <a:r>
              <a:rPr lang="en-US" dirty="0" smtClean="0"/>
              <a:t>of His Sanctuary</a:t>
            </a:r>
            <a:endParaRPr lang="el-GR" dirty="0"/>
          </a:p>
        </p:txBody>
      </p:sp>
      <p:pic>
        <p:nvPicPr>
          <p:cNvPr id="5" name="4 - Θέση περιεχομένου" descr="ArchangelGabriel11s.jpg"/>
          <p:cNvPicPr>
            <a:picLocks noGrp="1" noChangeAspect="1"/>
          </p:cNvPicPr>
          <p:nvPr>
            <p:ph sz="half" idx="2"/>
          </p:nvPr>
        </p:nvPicPr>
        <p:blipFill>
          <a:blip r:embed="rId6" cstate="print"/>
          <a:stretch>
            <a:fillRect/>
          </a:stretch>
        </p:blipFill>
        <p:spPr>
          <a:xfrm>
            <a:off x="5029200" y="1600200"/>
            <a:ext cx="1545336" cy="2362200"/>
          </a:xfrm>
        </p:spPr>
      </p:pic>
      <p:pic>
        <p:nvPicPr>
          <p:cNvPr id="6" name="5 - Εικόνα" descr="img29[1][1].jpg"/>
          <p:cNvPicPr>
            <a:picLocks noChangeAspect="1"/>
          </p:cNvPicPr>
          <p:nvPr/>
        </p:nvPicPr>
        <p:blipFill>
          <a:blip r:embed="rId7" cstate="print"/>
          <a:stretch>
            <a:fillRect/>
          </a:stretch>
        </p:blipFill>
        <p:spPr>
          <a:xfrm>
            <a:off x="6934200" y="1676400"/>
            <a:ext cx="1524000" cy="2362200"/>
          </a:xfrm>
          <a:prstGeom prst="rect">
            <a:avLst/>
          </a:prstGeom>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SYMBOLIC ADORNMENTS</a:t>
            </a:r>
            <a:endParaRPr lang="el-GR" dirty="0"/>
          </a:p>
        </p:txBody>
      </p:sp>
      <p:sp>
        <p:nvSpPr>
          <p:cNvPr id="3" name="2 - Θέση περιεχομένου"/>
          <p:cNvSpPr>
            <a:spLocks noGrp="1"/>
          </p:cNvSpPr>
          <p:nvPr>
            <p:ph sz="half" idx="1"/>
          </p:nvPr>
        </p:nvSpPr>
        <p:spPr>
          <a:xfrm>
            <a:off x="457200" y="1600200"/>
            <a:ext cx="4038600" cy="4953000"/>
          </a:xfrm>
        </p:spPr>
        <p:txBody>
          <a:bodyPr>
            <a:normAutofit fontScale="92500" lnSpcReduction="10000"/>
          </a:bodyPr>
          <a:lstStyle/>
          <a:p>
            <a:r>
              <a:rPr lang="en-US" dirty="0" smtClean="0"/>
              <a:t>On some iconostases there are symbolic </a:t>
            </a:r>
            <a:r>
              <a:rPr lang="en-US" dirty="0" smtClean="0">
                <a:hlinkClick r:id="rId2"/>
              </a:rPr>
              <a:t>adornments </a:t>
            </a:r>
            <a:endParaRPr lang="en-US" dirty="0"/>
          </a:p>
          <a:p>
            <a:r>
              <a:rPr lang="en-US" dirty="0" smtClean="0">
                <a:hlinkClick r:id="rId3"/>
              </a:rPr>
              <a:t>vine branches </a:t>
            </a:r>
            <a:r>
              <a:rPr lang="en-US" dirty="0" smtClean="0"/>
              <a:t>to remind us of Christ’s saying “I am the vine, </a:t>
            </a:r>
            <a:r>
              <a:rPr lang="en-US" dirty="0" smtClean="0">
                <a:hlinkClick r:id="rId4"/>
              </a:rPr>
              <a:t>ye</a:t>
            </a:r>
            <a:r>
              <a:rPr lang="en-US" dirty="0" smtClean="0"/>
              <a:t> the branches”</a:t>
            </a:r>
          </a:p>
          <a:p>
            <a:r>
              <a:rPr lang="en-US" dirty="0" smtClean="0"/>
              <a:t>The eye of God within a </a:t>
            </a:r>
            <a:r>
              <a:rPr lang="en-US" dirty="0" smtClean="0">
                <a:hlinkClick r:id="rId5"/>
              </a:rPr>
              <a:t>radiating </a:t>
            </a:r>
            <a:r>
              <a:rPr lang="en-US" dirty="0" smtClean="0"/>
              <a:t>triangle symbolizing that God sees and knows everything</a:t>
            </a:r>
          </a:p>
          <a:p>
            <a:r>
              <a:rPr lang="en-US" dirty="0" smtClean="0"/>
              <a:t>Other symbols are </a:t>
            </a:r>
          </a:p>
          <a:p>
            <a:r>
              <a:rPr lang="en-US" dirty="0" smtClean="0"/>
              <a:t>Alpha and Omega</a:t>
            </a:r>
          </a:p>
          <a:p>
            <a:r>
              <a:rPr lang="en-US" dirty="0" smtClean="0"/>
              <a:t>The very </a:t>
            </a:r>
            <a:r>
              <a:rPr lang="en-US" dirty="0" smtClean="0">
                <a:hlinkClick r:id="rId6"/>
              </a:rPr>
              <a:t>top </a:t>
            </a:r>
            <a:r>
              <a:rPr lang="en-US" dirty="0" smtClean="0"/>
              <a:t>is </a:t>
            </a:r>
            <a:r>
              <a:rPr lang="en-US" dirty="0" smtClean="0">
                <a:hlinkClick r:id="rId7"/>
              </a:rPr>
              <a:t>adorned </a:t>
            </a:r>
            <a:r>
              <a:rPr lang="en-US" dirty="0" smtClean="0"/>
              <a:t>with the cross, the </a:t>
            </a:r>
            <a:r>
              <a:rPr lang="en-US" dirty="0" smtClean="0">
                <a:hlinkClick r:id="rId8"/>
              </a:rPr>
              <a:t>emblem </a:t>
            </a:r>
            <a:r>
              <a:rPr lang="en-US" dirty="0" smtClean="0"/>
              <a:t>of the Christian faith</a:t>
            </a:r>
            <a:endParaRPr lang="el-GR" dirty="0"/>
          </a:p>
        </p:txBody>
      </p:sp>
      <p:pic>
        <p:nvPicPr>
          <p:cNvPr id="7" name="6 - Θέση περιεχομένου" descr="ΤΕΜΠΛΟ+4.bmp.jpg"/>
          <p:cNvPicPr>
            <a:picLocks noGrp="1" noChangeAspect="1"/>
          </p:cNvPicPr>
          <p:nvPr>
            <p:ph sz="half" idx="2"/>
          </p:nvPr>
        </p:nvPicPr>
        <p:blipFill>
          <a:blip r:embed="rId9" cstate="print"/>
          <a:stretch>
            <a:fillRect/>
          </a:stretch>
        </p:blipFill>
        <p:spPr>
          <a:xfrm>
            <a:off x="4495800" y="1600200"/>
            <a:ext cx="4038600" cy="2148650"/>
          </a:xfrm>
        </p:spPr>
      </p:pic>
      <p:pic>
        <p:nvPicPr>
          <p:cNvPr id="8" name="7 - Εικόνα" descr="patr+naos+-+templo.JPG"/>
          <p:cNvPicPr>
            <a:picLocks noChangeAspect="1"/>
          </p:cNvPicPr>
          <p:nvPr/>
        </p:nvPicPr>
        <p:blipFill>
          <a:blip r:embed="rId10" cstate="print"/>
          <a:stretch>
            <a:fillRect/>
          </a:stretch>
        </p:blipFill>
        <p:spPr>
          <a:xfrm>
            <a:off x="4495800" y="3810000"/>
            <a:ext cx="3962400" cy="2705100"/>
          </a:xfrm>
          <a:prstGeom prst="rect">
            <a:avLst/>
          </a:prstGeom>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OIL CANDLES</a:t>
            </a:r>
            <a:endParaRPr lang="el-GR" dirty="0"/>
          </a:p>
        </p:txBody>
      </p:sp>
      <p:sp>
        <p:nvSpPr>
          <p:cNvPr id="3" name="2 - Θέση περιεχομένου"/>
          <p:cNvSpPr>
            <a:spLocks noGrp="1"/>
          </p:cNvSpPr>
          <p:nvPr>
            <p:ph sz="half" idx="1"/>
          </p:nvPr>
        </p:nvSpPr>
        <p:spPr/>
        <p:txBody>
          <a:bodyPr>
            <a:normAutofit/>
          </a:bodyPr>
          <a:lstStyle/>
          <a:p>
            <a:r>
              <a:rPr lang="en-US" dirty="0" smtClean="0"/>
              <a:t>The oil candles </a:t>
            </a:r>
            <a:r>
              <a:rPr lang="en-US" dirty="0" smtClean="0">
                <a:hlinkClick r:id="rId2"/>
              </a:rPr>
              <a:t>hang</a:t>
            </a:r>
            <a:r>
              <a:rPr lang="en-US" dirty="0" smtClean="0"/>
              <a:t> in front of the sacred images of,</a:t>
            </a:r>
            <a:r>
              <a:rPr lang="en-US" dirty="0" smtClean="0">
                <a:hlinkClick r:id="rId3"/>
              </a:rPr>
              <a:t> illuminating </a:t>
            </a:r>
            <a:r>
              <a:rPr lang="en-US" dirty="0" smtClean="0"/>
              <a:t>them with their light</a:t>
            </a:r>
          </a:p>
          <a:p>
            <a:r>
              <a:rPr lang="en-US" dirty="0" smtClean="0"/>
              <a:t>Often, larger oil candles hang in front of the icon of the Lord’s Last Supper above the Holy Gate, above the altar in the sanctuary, over the icon stand</a:t>
            </a:r>
            <a:endParaRPr lang="el-GR" dirty="0"/>
          </a:p>
        </p:txBody>
      </p:sp>
      <p:pic>
        <p:nvPicPr>
          <p:cNvPr id="5" name="4 - Θέση περιεχομένου" descr="kantili-112812gif.gif"/>
          <p:cNvPicPr>
            <a:picLocks noGrp="1" noChangeAspect="1"/>
          </p:cNvPicPr>
          <p:nvPr>
            <p:ph sz="half" idx="2"/>
          </p:nvPr>
        </p:nvPicPr>
        <p:blipFill>
          <a:blip r:embed="rId4" cstate="print"/>
          <a:stretch>
            <a:fillRect/>
          </a:stretch>
        </p:blipFill>
        <p:spPr>
          <a:xfrm>
            <a:off x="6286500" y="1676400"/>
            <a:ext cx="2552700" cy="2857500"/>
          </a:xfrm>
        </p:spPr>
      </p:pic>
      <p:pic>
        <p:nvPicPr>
          <p:cNvPr id="6" name="5 - Εικόνα" descr="kantili-e-111730.gif"/>
          <p:cNvPicPr>
            <a:picLocks noChangeAspect="1"/>
          </p:cNvPicPr>
          <p:nvPr/>
        </p:nvPicPr>
        <p:blipFill>
          <a:blip r:embed="rId5" cstate="print"/>
          <a:stretch>
            <a:fillRect/>
          </a:stretch>
        </p:blipFill>
        <p:spPr>
          <a:xfrm>
            <a:off x="4419600" y="3276600"/>
            <a:ext cx="2857500" cy="2857500"/>
          </a:xfrm>
          <a:prstGeom prst="rect">
            <a:avLst/>
          </a:prstGeom>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OIL CANDLES</a:t>
            </a:r>
            <a:endParaRPr lang="el-GR" dirty="0"/>
          </a:p>
        </p:txBody>
      </p:sp>
      <p:sp>
        <p:nvSpPr>
          <p:cNvPr id="3" name="2 - Θέση περιεχομένου"/>
          <p:cNvSpPr>
            <a:spLocks noGrp="1"/>
          </p:cNvSpPr>
          <p:nvPr>
            <p:ph sz="half" idx="1"/>
          </p:nvPr>
        </p:nvSpPr>
        <p:spPr/>
        <p:txBody>
          <a:bodyPr>
            <a:normAutofit fontScale="92500" lnSpcReduction="10000"/>
          </a:bodyPr>
          <a:lstStyle/>
          <a:p>
            <a:r>
              <a:rPr lang="en-US" dirty="0" smtClean="0"/>
              <a:t>In addition to the small oil candles with one light, there are larger ones with three, seven or thirteen lights</a:t>
            </a:r>
          </a:p>
          <a:p>
            <a:r>
              <a:rPr lang="en-US" dirty="0" smtClean="0"/>
              <a:t>Those with three lights symbolize the Holy Trinity</a:t>
            </a:r>
          </a:p>
          <a:p>
            <a:r>
              <a:rPr lang="en-US" dirty="0" smtClean="0"/>
              <a:t>Those with seven lights the seven sacraments of our Church</a:t>
            </a:r>
          </a:p>
          <a:p>
            <a:r>
              <a:rPr lang="en-US" dirty="0" smtClean="0"/>
              <a:t>And those with thirteen lights the Lord and the Twelve Apostles</a:t>
            </a:r>
            <a:endParaRPr lang="el-GR" dirty="0"/>
          </a:p>
        </p:txBody>
      </p:sp>
      <p:pic>
        <p:nvPicPr>
          <p:cNvPr id="7" name="6 - Θέση περιεχομένου" descr="11802.gif"/>
          <p:cNvPicPr>
            <a:picLocks noGrp="1" noChangeAspect="1"/>
          </p:cNvPicPr>
          <p:nvPr>
            <p:ph sz="half" idx="2"/>
          </p:nvPr>
        </p:nvPicPr>
        <p:blipFill>
          <a:blip r:embed="rId2" cstate="print"/>
          <a:stretch>
            <a:fillRect/>
          </a:stretch>
        </p:blipFill>
        <p:spPr>
          <a:xfrm>
            <a:off x="5519737" y="2283619"/>
            <a:ext cx="2600325" cy="2857500"/>
          </a:xfrm>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92162"/>
          </a:xfrm>
        </p:spPr>
        <p:txBody>
          <a:bodyPr/>
          <a:lstStyle/>
          <a:p>
            <a:r>
              <a:rPr lang="en-US" dirty="0" smtClean="0"/>
              <a:t>OIL CANDLES</a:t>
            </a:r>
            <a:endParaRPr lang="el-GR" dirty="0"/>
          </a:p>
        </p:txBody>
      </p:sp>
      <p:sp>
        <p:nvSpPr>
          <p:cNvPr id="3" name="2 - Θέση περιεχομένου"/>
          <p:cNvSpPr>
            <a:spLocks noGrp="1"/>
          </p:cNvSpPr>
          <p:nvPr>
            <p:ph sz="half" idx="1"/>
          </p:nvPr>
        </p:nvSpPr>
        <p:spPr>
          <a:xfrm>
            <a:off x="457200" y="1219200"/>
            <a:ext cx="4038600" cy="5638800"/>
          </a:xfrm>
        </p:spPr>
        <p:txBody>
          <a:bodyPr>
            <a:normAutofit fontScale="92500" lnSpcReduction="20000"/>
          </a:bodyPr>
          <a:lstStyle/>
          <a:p>
            <a:r>
              <a:rPr lang="en-US" dirty="0" smtClean="0"/>
              <a:t>These oil candles usually burn with olive oil which was used</a:t>
            </a:r>
            <a:r>
              <a:rPr lang="en-US" dirty="0" smtClean="0">
                <a:hlinkClick r:id="rId2"/>
              </a:rPr>
              <a:t> extensively </a:t>
            </a:r>
            <a:r>
              <a:rPr lang="en-US" dirty="0" smtClean="0"/>
              <a:t>in </a:t>
            </a:r>
            <a:r>
              <a:rPr lang="en-US" dirty="0" smtClean="0">
                <a:hlinkClick r:id="rId3"/>
              </a:rPr>
              <a:t>olden times </a:t>
            </a:r>
            <a:r>
              <a:rPr lang="en-US" dirty="0" smtClean="0"/>
              <a:t>as a </a:t>
            </a:r>
            <a:r>
              <a:rPr lang="en-US" dirty="0" smtClean="0">
                <a:hlinkClick r:id="rId4"/>
              </a:rPr>
              <a:t>means</a:t>
            </a:r>
            <a:r>
              <a:rPr lang="en-US" dirty="0" smtClean="0"/>
              <a:t> of </a:t>
            </a:r>
            <a:r>
              <a:rPr lang="en-US" dirty="0" smtClean="0">
                <a:hlinkClick r:id="rId5"/>
              </a:rPr>
              <a:t>lighting</a:t>
            </a:r>
            <a:endParaRPr lang="en-US" dirty="0" smtClean="0"/>
          </a:p>
          <a:p>
            <a:r>
              <a:rPr lang="en-US" dirty="0" smtClean="0"/>
              <a:t>Oil was also used for </a:t>
            </a:r>
            <a:r>
              <a:rPr lang="en-US" dirty="0" smtClean="0">
                <a:hlinkClick r:id="rId6"/>
              </a:rPr>
              <a:t>soothing</a:t>
            </a:r>
            <a:r>
              <a:rPr lang="en-US" dirty="0" smtClean="0"/>
              <a:t> the pain from </a:t>
            </a:r>
            <a:r>
              <a:rPr lang="en-US" dirty="0" smtClean="0">
                <a:hlinkClick r:id="rId7"/>
              </a:rPr>
              <a:t>wounds </a:t>
            </a:r>
            <a:r>
              <a:rPr lang="en-US" dirty="0" smtClean="0"/>
              <a:t>and as a symbol of divine </a:t>
            </a:r>
            <a:r>
              <a:rPr lang="en-US" dirty="0" smtClean="0">
                <a:hlinkClick r:id="rId8"/>
              </a:rPr>
              <a:t>grace</a:t>
            </a:r>
            <a:r>
              <a:rPr lang="en-US" dirty="0" smtClean="0"/>
              <a:t> on persons who were chosen kings or high priests by </a:t>
            </a:r>
            <a:r>
              <a:rPr lang="en-US" dirty="0" smtClean="0">
                <a:hlinkClick r:id="rId9"/>
              </a:rPr>
              <a:t>pouring</a:t>
            </a:r>
            <a:r>
              <a:rPr lang="en-US" dirty="0" smtClean="0"/>
              <a:t> it on their heads</a:t>
            </a:r>
          </a:p>
          <a:p>
            <a:r>
              <a:rPr lang="en-US" dirty="0" smtClean="0"/>
              <a:t>It symbolizes the grace and </a:t>
            </a:r>
            <a:r>
              <a:rPr lang="en-US" dirty="0" smtClean="0">
                <a:hlinkClick r:id="rId10"/>
              </a:rPr>
              <a:t>mercy</a:t>
            </a:r>
            <a:r>
              <a:rPr lang="en-US" dirty="0" smtClean="0"/>
              <a:t> of God and the</a:t>
            </a:r>
            <a:r>
              <a:rPr lang="en-US" dirty="0" smtClean="0">
                <a:hlinkClick r:id="rId11"/>
              </a:rPr>
              <a:t> peace </a:t>
            </a:r>
            <a:r>
              <a:rPr lang="en-US" dirty="0" smtClean="0"/>
              <a:t>of </a:t>
            </a:r>
            <a:r>
              <a:rPr lang="en-US" dirty="0" smtClean="0">
                <a:hlinkClick r:id="rId12"/>
              </a:rPr>
              <a:t>soul </a:t>
            </a:r>
            <a:r>
              <a:rPr lang="en-US" dirty="0" smtClean="0"/>
              <a:t>and our </a:t>
            </a:r>
            <a:r>
              <a:rPr lang="en-US" dirty="0" smtClean="0">
                <a:hlinkClick r:id="rId13"/>
              </a:rPr>
              <a:t>readiness</a:t>
            </a:r>
            <a:r>
              <a:rPr lang="en-US" dirty="0" smtClean="0"/>
              <a:t> to offer </a:t>
            </a:r>
            <a:r>
              <a:rPr lang="en-US" dirty="0" smtClean="0">
                <a:hlinkClick r:id="rId14"/>
              </a:rPr>
              <a:t>deeds </a:t>
            </a:r>
            <a:r>
              <a:rPr lang="en-US" dirty="0" smtClean="0"/>
              <a:t>of mercy as sacrifice to the </a:t>
            </a:r>
            <a:r>
              <a:rPr lang="en-US" dirty="0" smtClean="0">
                <a:hlinkClick r:id="rId15"/>
              </a:rPr>
              <a:t>merciful </a:t>
            </a:r>
            <a:r>
              <a:rPr lang="en-US" dirty="0" smtClean="0"/>
              <a:t>Lord</a:t>
            </a:r>
            <a:endParaRPr lang="el-GR" dirty="0"/>
          </a:p>
        </p:txBody>
      </p:sp>
      <p:pic>
        <p:nvPicPr>
          <p:cNvPr id="5" name="4 - Θέση περιεχομένου" descr="image.jpg"/>
          <p:cNvPicPr>
            <a:picLocks noGrp="1" noChangeAspect="1"/>
          </p:cNvPicPr>
          <p:nvPr>
            <p:ph sz="half" idx="2"/>
          </p:nvPr>
        </p:nvPicPr>
        <p:blipFill>
          <a:blip r:embed="rId16" cstate="print"/>
          <a:stretch>
            <a:fillRect/>
          </a:stretch>
        </p:blipFill>
        <p:spPr>
          <a:xfrm>
            <a:off x="4572000" y="1828800"/>
            <a:ext cx="4038600" cy="3810000"/>
          </a:xfrm>
        </p:spPr>
      </p:pic>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n-US" dirty="0" smtClean="0"/>
              <a:t>VOCABULARY I EXERCISE</a:t>
            </a:r>
            <a:endParaRPr lang="el-GR" dirty="0"/>
          </a:p>
        </p:txBody>
      </p:sp>
      <p:sp>
        <p:nvSpPr>
          <p:cNvPr id="6" name="5 - Θέση περιεχομένου"/>
          <p:cNvSpPr>
            <a:spLocks noGrp="1"/>
          </p:cNvSpPr>
          <p:nvPr>
            <p:ph sz="quarter" idx="1"/>
          </p:nvPr>
        </p:nvSpPr>
        <p:spPr/>
        <p:txBody>
          <a:bodyPr>
            <a:normAutofit fontScale="77500" lnSpcReduction="20000"/>
          </a:bodyPr>
          <a:lstStyle/>
          <a:p>
            <a:pPr lvl="0"/>
            <a:r>
              <a:rPr lang="en-US" b="1" dirty="0"/>
              <a:t>Find words with the same meaning in the text.</a:t>
            </a:r>
            <a:endParaRPr lang="el-GR" sz="2800" dirty="0"/>
          </a:p>
          <a:p>
            <a:pPr lvl="1"/>
            <a:r>
              <a:rPr lang="en-US" dirty="0"/>
              <a:t>a wall or screen that separates one part of a room from </a:t>
            </a:r>
            <a:r>
              <a:rPr lang="en-US" dirty="0" smtClean="0"/>
              <a:t>another</a:t>
            </a:r>
            <a:r>
              <a:rPr lang="el-GR" dirty="0" smtClean="0"/>
              <a:t>______</a:t>
            </a:r>
            <a:endParaRPr lang="el-GR" dirty="0"/>
          </a:p>
          <a:p>
            <a:pPr lvl="1"/>
            <a:r>
              <a:rPr lang="en-US" dirty="0"/>
              <a:t>is connected with ________________________</a:t>
            </a:r>
            <a:endParaRPr lang="el-GR" dirty="0"/>
          </a:p>
          <a:p>
            <a:pPr lvl="1"/>
            <a:r>
              <a:rPr lang="en-US" dirty="0"/>
              <a:t>Holy Table, The Communion table ________________</a:t>
            </a:r>
            <a:endParaRPr lang="el-GR" dirty="0"/>
          </a:p>
          <a:p>
            <a:pPr lvl="1"/>
            <a:r>
              <a:rPr lang="en-US" dirty="0"/>
              <a:t>minister of third order, below bishop and </a:t>
            </a:r>
            <a:r>
              <a:rPr lang="en-US" dirty="0" smtClean="0"/>
              <a:t>priest</a:t>
            </a:r>
            <a:r>
              <a:rPr lang="el-GR" dirty="0" smtClean="0"/>
              <a:t>______________</a:t>
            </a:r>
            <a:endParaRPr lang="el-GR" dirty="0"/>
          </a:p>
          <a:p>
            <a:pPr lvl="1"/>
            <a:r>
              <a:rPr lang="en-US" dirty="0"/>
              <a:t>a psalm or antiphon sung or said while a priest approaches the altar </a:t>
            </a:r>
            <a:endParaRPr lang="el-GR" dirty="0"/>
          </a:p>
          <a:p>
            <a:pPr lvl="1"/>
            <a:r>
              <a:rPr lang="en-US" dirty="0"/>
              <a:t>unoccupied area __________________</a:t>
            </a:r>
            <a:endParaRPr lang="el-GR" dirty="0"/>
          </a:p>
          <a:p>
            <a:pPr lvl="1"/>
            <a:r>
              <a:rPr lang="en-US" dirty="0"/>
              <a:t>extra, supplementary __________________</a:t>
            </a:r>
            <a:endParaRPr lang="el-GR" dirty="0"/>
          </a:p>
          <a:p>
            <a:pPr lvl="1"/>
            <a:r>
              <a:rPr lang="en-US" dirty="0"/>
              <a:t>depict, show </a:t>
            </a:r>
            <a:r>
              <a:rPr lang="en-US" dirty="0" err="1"/>
              <a:t>sb</a:t>
            </a:r>
            <a:r>
              <a:rPr lang="en-US" dirty="0"/>
              <a:t> in a picture ______________</a:t>
            </a:r>
            <a:endParaRPr lang="el-GR" dirty="0"/>
          </a:p>
          <a:p>
            <a:pPr lvl="1"/>
            <a:r>
              <a:rPr lang="en-US" dirty="0"/>
              <a:t>solemn religious ceremony in the Christian church ________________</a:t>
            </a:r>
            <a:endParaRPr lang="el-GR" dirty="0"/>
          </a:p>
          <a:p>
            <a:pPr lvl="1"/>
            <a:r>
              <a:rPr lang="en-US" dirty="0"/>
              <a:t> a person who saves others from harm or danger _________________</a:t>
            </a:r>
            <a:endParaRPr lang="el-GR" dirty="0"/>
          </a:p>
          <a:p>
            <a:pPr lvl="1"/>
            <a:r>
              <a:rPr lang="en-US" dirty="0"/>
              <a:t>religious anniversary or festival ____________________</a:t>
            </a:r>
            <a:endParaRPr lang="el-GR" dirty="0"/>
          </a:p>
          <a:p>
            <a:pPr lvl="1"/>
            <a:r>
              <a:rPr lang="en-US" dirty="0"/>
              <a:t>the offering of something precious to a god _________________</a:t>
            </a:r>
            <a:endParaRPr lang="el-GR" dirty="0"/>
          </a:p>
          <a:p>
            <a:pPr lvl="1"/>
            <a:r>
              <a:rPr lang="en-US" dirty="0"/>
              <a:t>soul, immaterial, intellectual or moral part of a man ________________</a:t>
            </a:r>
            <a:endParaRPr lang="el-GR" dirty="0"/>
          </a:p>
          <a:p>
            <a:pPr lvl="1"/>
            <a:r>
              <a:rPr lang="en-US" dirty="0"/>
              <a:t>watchful, on the look-out for danger of any kind ________________</a:t>
            </a:r>
            <a:endParaRPr lang="el-GR" dirty="0"/>
          </a:p>
          <a:p>
            <a:pPr lvl="1"/>
            <a:r>
              <a:rPr lang="en-US" dirty="0"/>
              <a:t>ornament, decoration ____________________</a:t>
            </a:r>
            <a:endParaRPr lang="el-GR" dirty="0"/>
          </a:p>
          <a:p>
            <a:endParaRPr lang="el-GR" dirty="0"/>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 II EXERCISE</a:t>
            </a:r>
            <a:endParaRPr lang="el-GR" dirty="0"/>
          </a:p>
        </p:txBody>
      </p:sp>
      <p:sp>
        <p:nvSpPr>
          <p:cNvPr id="3" name="2 - Θέση περιεχομένου"/>
          <p:cNvSpPr>
            <a:spLocks noGrp="1"/>
          </p:cNvSpPr>
          <p:nvPr>
            <p:ph sz="quarter" idx="1"/>
          </p:nvPr>
        </p:nvSpPr>
        <p:spPr/>
        <p:txBody>
          <a:bodyPr>
            <a:normAutofit fontScale="77500" lnSpcReduction="20000"/>
          </a:bodyPr>
          <a:lstStyle/>
          <a:p>
            <a:pPr lvl="0"/>
            <a:r>
              <a:rPr lang="en-US" b="1" dirty="0"/>
              <a:t>Use the following words to fill in the gaps</a:t>
            </a:r>
            <a:endParaRPr lang="el-GR" dirty="0"/>
          </a:p>
          <a:p>
            <a:pPr>
              <a:buNone/>
            </a:pPr>
            <a:r>
              <a:rPr lang="en-US" b="1" i="1" dirty="0" smtClean="0"/>
              <a:t>	radiated</a:t>
            </a:r>
            <a:r>
              <a:rPr lang="en-US" b="1" i="1" dirty="0"/>
              <a:t>,  emblem, adorned, trinity, soothe, wounds, sacrifice, merciful</a:t>
            </a:r>
            <a:endParaRPr lang="el-GR" dirty="0"/>
          </a:p>
          <a:p>
            <a:pPr>
              <a:buNone/>
            </a:pPr>
            <a:r>
              <a:rPr lang="en-US" b="1" i="1" dirty="0"/>
              <a:t> </a:t>
            </a:r>
            <a:endParaRPr lang="el-GR" dirty="0"/>
          </a:p>
          <a:p>
            <a:pPr>
              <a:buNone/>
            </a:pPr>
            <a:r>
              <a:rPr lang="en-US" b="1" i="1" dirty="0"/>
              <a:t> </a:t>
            </a:r>
            <a:endParaRPr lang="el-GR" dirty="0"/>
          </a:p>
          <a:p>
            <a:pPr lvl="1"/>
            <a:r>
              <a:rPr lang="en-US" dirty="0"/>
              <a:t>The old nun was ____________ to the poor </a:t>
            </a:r>
            <a:r>
              <a:rPr lang="en-US" dirty="0" err="1"/>
              <a:t>travellers</a:t>
            </a:r>
            <a:r>
              <a:rPr lang="en-US" dirty="0"/>
              <a:t> and offered them shelter for the night.</a:t>
            </a:r>
            <a:endParaRPr lang="el-GR" dirty="0"/>
          </a:p>
          <a:p>
            <a:pPr lvl="1"/>
            <a:r>
              <a:rPr lang="en-US" dirty="0"/>
              <a:t>The doctrine of the ______________ </a:t>
            </a:r>
            <a:r>
              <a:rPr lang="en-GB" dirty="0"/>
              <a:t>teaches the unity of Father, Son, and </a:t>
            </a:r>
            <a:r>
              <a:rPr lang="en-GB" i="1" dirty="0"/>
              <a:t>Holy</a:t>
            </a:r>
            <a:r>
              <a:rPr lang="en-GB" dirty="0"/>
              <a:t> Spirit as three persons in one Godhead. </a:t>
            </a:r>
            <a:endParaRPr lang="el-GR" dirty="0"/>
          </a:p>
          <a:p>
            <a:pPr lvl="1"/>
            <a:r>
              <a:rPr lang="en-GB" dirty="0"/>
              <a:t>The dove is a(n) ____________ of peace.</a:t>
            </a:r>
            <a:endParaRPr lang="el-GR" dirty="0"/>
          </a:p>
          <a:p>
            <a:pPr lvl="1"/>
            <a:r>
              <a:rPr lang="en-US" dirty="0"/>
              <a:t>The holy man’s face ______________ the warmth of his soul.</a:t>
            </a:r>
            <a:endParaRPr lang="el-GR" dirty="0"/>
          </a:p>
          <a:p>
            <a:pPr lvl="1"/>
            <a:r>
              <a:rPr lang="en-US" dirty="0"/>
              <a:t>God’s deeds _____________ the suffering souls.</a:t>
            </a:r>
            <a:endParaRPr lang="el-GR" dirty="0"/>
          </a:p>
          <a:p>
            <a:pPr lvl="1"/>
            <a:r>
              <a:rPr lang="en-US" dirty="0"/>
              <a:t>Churches are beautifully _______________ for weddings or baptisms.</a:t>
            </a:r>
            <a:endParaRPr lang="el-GR" dirty="0"/>
          </a:p>
          <a:p>
            <a:pPr lvl="1"/>
            <a:r>
              <a:rPr lang="en-US" dirty="0"/>
              <a:t>He died after receiving two fatal ___________ on his body.</a:t>
            </a:r>
            <a:endParaRPr lang="el-GR" dirty="0"/>
          </a:p>
          <a:p>
            <a:pPr lvl="1"/>
            <a:r>
              <a:rPr lang="en-US" dirty="0"/>
              <a:t>In ancient times they offered lambs as ______________ to their gods.</a:t>
            </a:r>
            <a:endParaRPr lang="el-GR" dirty="0"/>
          </a:p>
          <a:p>
            <a:pPr>
              <a:buNone/>
            </a:pPr>
            <a:r>
              <a:rPr lang="en-US" b="1" dirty="0"/>
              <a:t> </a:t>
            </a:r>
            <a:endParaRPr lang="el-GR" dirty="0"/>
          </a:p>
          <a:p>
            <a:endParaRPr lang="el-GR" dirty="0"/>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p:txBody>
          <a:bodyPr>
            <a:normAutofit fontScale="47500" lnSpcReduction="20000"/>
          </a:bodyPr>
          <a:lstStyle/>
          <a:p>
            <a:r>
              <a:rPr lang="en-US" sz="5100" b="1" dirty="0"/>
              <a:t>VOCABULARY- THE ICON SCREEN – ICONOSTASIS OR TEMPLON</a:t>
            </a:r>
            <a:endParaRPr lang="el-GR" sz="5100" dirty="0"/>
          </a:p>
          <a:p>
            <a:r>
              <a:rPr lang="en-US" sz="5100" dirty="0"/>
              <a:t> </a:t>
            </a:r>
            <a:endParaRPr lang="el-GR" sz="5100" dirty="0"/>
          </a:p>
          <a:p>
            <a:r>
              <a:rPr lang="en-US" sz="5100" dirty="0"/>
              <a:t>Icon screen: (n) wood or stone structure that partially separates the main part of the</a:t>
            </a:r>
            <a:endParaRPr lang="el-GR" sz="5100" dirty="0"/>
          </a:p>
          <a:p>
            <a:r>
              <a:rPr lang="en-US" sz="5100" dirty="0"/>
              <a:t>		  Nave from the altar, </a:t>
            </a:r>
            <a:r>
              <a:rPr lang="el-GR" sz="5100" i="1" dirty="0"/>
              <a:t>εικονοστάσι</a:t>
            </a:r>
            <a:r>
              <a:rPr lang="en-GB" sz="5100" i="1" dirty="0"/>
              <a:t>, </a:t>
            </a:r>
            <a:r>
              <a:rPr lang="el-GR" sz="5100" i="1" dirty="0"/>
              <a:t>τέμπλο</a:t>
            </a:r>
            <a:endParaRPr lang="el-GR" sz="5100" dirty="0"/>
          </a:p>
          <a:p>
            <a:r>
              <a:rPr lang="en-US" sz="5100" dirty="0"/>
              <a:t>Communicate (</a:t>
            </a:r>
            <a:r>
              <a:rPr lang="en-US" sz="5100" dirty="0" err="1"/>
              <a:t>sth</a:t>
            </a:r>
            <a:r>
              <a:rPr lang="en-US" sz="5100" dirty="0"/>
              <a:t> to </a:t>
            </a:r>
            <a:r>
              <a:rPr lang="en-US" sz="5100" dirty="0" err="1"/>
              <a:t>sb</a:t>
            </a:r>
            <a:r>
              <a:rPr lang="en-US" sz="5100" dirty="0"/>
              <a:t>): a) make known, convey </a:t>
            </a:r>
            <a:r>
              <a:rPr lang="en-US" sz="5100" dirty="0" err="1"/>
              <a:t>sth</a:t>
            </a:r>
            <a:r>
              <a:rPr lang="en-US" sz="5100" dirty="0"/>
              <a:t> b) communicate with </a:t>
            </a:r>
            <a:r>
              <a:rPr lang="en-US" sz="5100" dirty="0" err="1"/>
              <a:t>sth</a:t>
            </a:r>
            <a:r>
              <a:rPr lang="en-US" sz="5100" dirty="0"/>
              <a:t> </a:t>
            </a:r>
            <a:endParaRPr lang="el-GR" sz="5100" dirty="0"/>
          </a:p>
          <a:p>
            <a:r>
              <a:rPr lang="en-US" sz="5100" dirty="0"/>
              <a:t>			</a:t>
            </a:r>
            <a:r>
              <a:rPr lang="el-GR" sz="5100" dirty="0"/>
              <a:t>     </a:t>
            </a:r>
            <a:r>
              <a:rPr lang="en-US" sz="5100" dirty="0"/>
              <a:t>c</a:t>
            </a:r>
            <a:r>
              <a:rPr lang="el-GR" sz="5100" dirty="0"/>
              <a:t>) </a:t>
            </a:r>
            <a:r>
              <a:rPr lang="en-US" sz="5100" dirty="0"/>
              <a:t>be connected with</a:t>
            </a:r>
            <a:r>
              <a:rPr lang="el-GR" sz="5100" dirty="0"/>
              <a:t>, </a:t>
            </a:r>
            <a:r>
              <a:rPr lang="el-GR" sz="5100" i="1" dirty="0"/>
              <a:t>γνωστοποιώ, επικοινωνώ, συνδέομαι </a:t>
            </a:r>
            <a:endParaRPr lang="el-GR" sz="5100" dirty="0"/>
          </a:p>
          <a:p>
            <a:r>
              <a:rPr lang="el-GR" sz="5100" i="1" dirty="0"/>
              <a:t>				με</a:t>
            </a:r>
            <a:endParaRPr lang="el-GR" sz="5100" dirty="0"/>
          </a:p>
          <a:p>
            <a:r>
              <a:rPr lang="en-US" sz="5100" dirty="0"/>
              <a:t>altar (n): Holy Table or Communion Table, </a:t>
            </a:r>
            <a:r>
              <a:rPr lang="el-GR" sz="5100" i="1" dirty="0"/>
              <a:t>Αγία Τράπεζα</a:t>
            </a:r>
            <a:r>
              <a:rPr lang="en-GB" sz="5100" i="1" dirty="0"/>
              <a:t>, </a:t>
            </a:r>
            <a:r>
              <a:rPr lang="el-GR" sz="5100" i="1" dirty="0"/>
              <a:t>θυσιαστήριο</a:t>
            </a:r>
            <a:r>
              <a:rPr lang="en-GB" sz="5100" i="1" dirty="0"/>
              <a:t>, </a:t>
            </a:r>
            <a:r>
              <a:rPr lang="el-GR" sz="5100" i="1" dirty="0"/>
              <a:t>βωμός</a:t>
            </a:r>
            <a:endParaRPr lang="el-GR" sz="5100" dirty="0"/>
          </a:p>
          <a:p>
            <a:endParaRPr lang="el-GR" sz="4500" dirty="0"/>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p:txBody>
          <a:bodyPr/>
          <a:lstStyle/>
          <a:p>
            <a:r>
              <a:rPr lang="en-US" dirty="0" smtClean="0"/>
              <a:t>deacon (n): minister of third order below bishop and priest, </a:t>
            </a:r>
            <a:r>
              <a:rPr lang="el-GR" i="1" dirty="0" smtClean="0"/>
              <a:t>διάκος</a:t>
            </a:r>
            <a:endParaRPr lang="el-GR" dirty="0" smtClean="0"/>
          </a:p>
          <a:p>
            <a:r>
              <a:rPr lang="en-US" dirty="0" smtClean="0"/>
              <a:t>officiate (v): perform the duties of an office or position, (of a priest) perform the </a:t>
            </a:r>
            <a:endParaRPr lang="el-GR" dirty="0" smtClean="0"/>
          </a:p>
          <a:p>
            <a:r>
              <a:rPr lang="en-US" dirty="0" smtClean="0"/>
              <a:t>		ceremony, </a:t>
            </a:r>
            <a:r>
              <a:rPr lang="el-GR" i="1" dirty="0" smtClean="0"/>
              <a:t>εκτελώ χρέη, καθήκοντα, ιερουργώ</a:t>
            </a:r>
            <a:endParaRPr lang="el-GR" dirty="0" smtClean="0"/>
          </a:p>
          <a:p>
            <a:r>
              <a:rPr lang="en-US" dirty="0" smtClean="0"/>
              <a:t>Holy Gate</a:t>
            </a:r>
            <a:r>
              <a:rPr lang="el-GR" dirty="0" smtClean="0"/>
              <a:t>: </a:t>
            </a:r>
            <a:r>
              <a:rPr lang="el-GR" i="1" dirty="0" smtClean="0"/>
              <a:t>Ωραία Πύλη</a:t>
            </a:r>
            <a:endParaRPr lang="el-GR" dirty="0" smtClean="0"/>
          </a:p>
          <a:p>
            <a:r>
              <a:rPr lang="en-US" dirty="0" smtClean="0"/>
              <a:t>Holy Liturgy</a:t>
            </a:r>
            <a:r>
              <a:rPr lang="el-GR" dirty="0" smtClean="0"/>
              <a:t>: </a:t>
            </a:r>
            <a:r>
              <a:rPr lang="el-GR" i="1" dirty="0" smtClean="0"/>
              <a:t>Θεία Λειτουργία</a:t>
            </a:r>
            <a:endParaRPr lang="el-GR" dirty="0"/>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p:txBody>
          <a:bodyPr>
            <a:normAutofit fontScale="92500" lnSpcReduction="20000"/>
          </a:bodyPr>
          <a:lstStyle/>
          <a:p>
            <a:r>
              <a:rPr lang="en-US" dirty="0" smtClean="0"/>
              <a:t>Additional</a:t>
            </a:r>
            <a:r>
              <a:rPr lang="el-GR" dirty="0" smtClean="0"/>
              <a:t> (</a:t>
            </a:r>
            <a:r>
              <a:rPr lang="en-US" dirty="0" err="1" smtClean="0"/>
              <a:t>adj</a:t>
            </a:r>
            <a:r>
              <a:rPr lang="el-GR" dirty="0" smtClean="0"/>
              <a:t>.): </a:t>
            </a:r>
            <a:r>
              <a:rPr lang="en-US" dirty="0" smtClean="0"/>
              <a:t>extra</a:t>
            </a:r>
            <a:r>
              <a:rPr lang="el-GR" dirty="0" smtClean="0"/>
              <a:t>, </a:t>
            </a:r>
            <a:r>
              <a:rPr lang="en-US" dirty="0" smtClean="0"/>
              <a:t>supplementary</a:t>
            </a:r>
            <a:r>
              <a:rPr lang="el-GR" dirty="0" smtClean="0"/>
              <a:t>, </a:t>
            </a:r>
            <a:r>
              <a:rPr lang="el-GR" i="1" dirty="0" smtClean="0"/>
              <a:t>συμπληρωματικός, επιπρόσθετος</a:t>
            </a:r>
            <a:endParaRPr lang="el-GR" dirty="0" smtClean="0"/>
          </a:p>
          <a:p>
            <a:r>
              <a:rPr lang="en-US" dirty="0" smtClean="0"/>
              <a:t>Row (n): line, </a:t>
            </a:r>
            <a:r>
              <a:rPr lang="el-GR" i="1" dirty="0" smtClean="0"/>
              <a:t>σειρά</a:t>
            </a:r>
            <a:endParaRPr lang="el-GR" dirty="0" smtClean="0"/>
          </a:p>
          <a:p>
            <a:r>
              <a:rPr lang="en-US" dirty="0" smtClean="0"/>
              <a:t>Portray (v): depict, describe, </a:t>
            </a:r>
            <a:r>
              <a:rPr lang="el-GR" i="1" dirty="0" smtClean="0"/>
              <a:t>περιγράφω</a:t>
            </a:r>
            <a:endParaRPr lang="el-GR" dirty="0" smtClean="0"/>
          </a:p>
          <a:p>
            <a:r>
              <a:rPr lang="en-US" dirty="0" smtClean="0"/>
              <a:t>Passion (n): the suffering and death of Jesus, </a:t>
            </a:r>
            <a:r>
              <a:rPr lang="el-GR" i="1" dirty="0" smtClean="0"/>
              <a:t>τα πάθη του Κυρίου</a:t>
            </a:r>
            <a:endParaRPr lang="el-GR" dirty="0" smtClean="0"/>
          </a:p>
          <a:p>
            <a:r>
              <a:rPr lang="en-US" dirty="0" smtClean="0"/>
              <a:t>Resurrection (n): the rising of Jesus from the tomb, </a:t>
            </a:r>
            <a:r>
              <a:rPr lang="el-GR" i="1" dirty="0" smtClean="0"/>
              <a:t>Ανάσταση</a:t>
            </a:r>
            <a:endParaRPr lang="el-GR" dirty="0" smtClean="0"/>
          </a:p>
          <a:p>
            <a:r>
              <a:rPr lang="en-US" dirty="0" smtClean="0"/>
              <a:t>Annunciation (n): the announcement of the fact that the son of God was to  </a:t>
            </a:r>
            <a:endParaRPr lang="el-GR" dirty="0" smtClean="0"/>
          </a:p>
          <a:p>
            <a:r>
              <a:rPr lang="en-US" dirty="0" smtClean="0"/>
              <a:t>		    be born of the Virgin Mary, </a:t>
            </a:r>
            <a:r>
              <a:rPr lang="el-GR" i="1" dirty="0" smtClean="0"/>
              <a:t>Ευαγγελισμός</a:t>
            </a:r>
            <a:r>
              <a:rPr lang="en-GB" i="1" dirty="0" smtClean="0"/>
              <a:t>, </a:t>
            </a:r>
            <a:r>
              <a:rPr lang="el-GR" i="1" dirty="0" smtClean="0"/>
              <a:t>Χαιρετισμός</a:t>
            </a:r>
            <a:endParaRPr lang="el-GR" dirty="0" smtClean="0"/>
          </a:p>
          <a:p>
            <a:endParaRPr lang="el-GR" dirty="0" smtClean="0"/>
          </a:p>
          <a:p>
            <a:endParaRPr lang="el-GR" dirty="0"/>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p:txBody>
          <a:bodyPr>
            <a:normAutofit/>
          </a:bodyPr>
          <a:lstStyle/>
          <a:p>
            <a:r>
              <a:rPr lang="en-US" dirty="0" smtClean="0"/>
              <a:t>Ascension (n): Jesus left the earth and went to heaven, </a:t>
            </a:r>
            <a:r>
              <a:rPr lang="el-GR" i="1" dirty="0" smtClean="0"/>
              <a:t>Ανάληψη</a:t>
            </a:r>
            <a:endParaRPr lang="el-GR" dirty="0" smtClean="0"/>
          </a:p>
          <a:p>
            <a:r>
              <a:rPr lang="en-US" dirty="0" smtClean="0"/>
              <a:t>Eucharist (n): celebration of ‘thanksgiving” by Christians and more specifically</a:t>
            </a:r>
            <a:endParaRPr lang="el-GR" dirty="0" smtClean="0"/>
          </a:p>
          <a:p>
            <a:r>
              <a:rPr lang="en-US" dirty="0" smtClean="0"/>
              <a:t>		The consecrated bread and wine, Holy communion, cup of blessing, </a:t>
            </a:r>
            <a:endParaRPr lang="el-GR" dirty="0" smtClean="0"/>
          </a:p>
          <a:p>
            <a:r>
              <a:rPr lang="en-US" dirty="0" smtClean="0"/>
              <a:t>		Table of Christ</a:t>
            </a:r>
            <a:r>
              <a:rPr lang="el-GR" dirty="0" smtClean="0"/>
              <a:t>, </a:t>
            </a:r>
            <a:r>
              <a:rPr lang="el-GR" i="1" dirty="0" smtClean="0"/>
              <a:t>Ευχαριστία, Θεία Κοινωνία</a:t>
            </a:r>
            <a:endParaRPr lang="el-GR" dirty="0" smtClean="0"/>
          </a:p>
          <a:p>
            <a:r>
              <a:rPr lang="en-US" dirty="0" smtClean="0"/>
              <a:t>Re-enactment (n): the performance of a play or part of it, </a:t>
            </a:r>
            <a:r>
              <a:rPr lang="el-GR" i="1" dirty="0" smtClean="0"/>
              <a:t>παράσταση</a:t>
            </a:r>
            <a:r>
              <a:rPr lang="en-GB" i="1" dirty="0" smtClean="0"/>
              <a:t>, </a:t>
            </a:r>
            <a:r>
              <a:rPr lang="el-GR" i="1" dirty="0" smtClean="0"/>
              <a:t>αναπαράσταση</a:t>
            </a:r>
            <a:endParaRPr lang="el-GR" dirty="0" smtClean="0"/>
          </a:p>
          <a:p>
            <a:endParaRPr lang="el-GR" dirty="0"/>
          </a:p>
        </p:txBody>
      </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p:txBody>
          <a:bodyPr/>
          <a:lstStyle/>
          <a:p>
            <a:r>
              <a:rPr lang="en-US" dirty="0" smtClean="0"/>
              <a:t>Allegoric (adj.): </a:t>
            </a:r>
            <a:r>
              <a:rPr lang="el-GR" i="1" dirty="0" smtClean="0"/>
              <a:t>αλληγορικός</a:t>
            </a:r>
            <a:r>
              <a:rPr lang="el-GR" dirty="0" smtClean="0"/>
              <a:t> </a:t>
            </a:r>
          </a:p>
          <a:p>
            <a:r>
              <a:rPr lang="en-US" dirty="0" smtClean="0"/>
              <a:t>High priest: </a:t>
            </a:r>
            <a:r>
              <a:rPr lang="en-US" i="1" dirty="0" smtClean="0"/>
              <a:t>A</a:t>
            </a:r>
            <a:r>
              <a:rPr lang="el-GR" i="1" dirty="0" err="1" smtClean="0"/>
              <a:t>ρχιερέας</a:t>
            </a:r>
            <a:endParaRPr lang="el-GR" dirty="0" smtClean="0"/>
          </a:p>
          <a:p>
            <a:r>
              <a:rPr lang="en-US" dirty="0" smtClean="0"/>
              <a:t>Minister (v): serve, give help or service, </a:t>
            </a:r>
            <a:r>
              <a:rPr lang="el-GR" i="1" dirty="0" smtClean="0"/>
              <a:t>υπηρετώ</a:t>
            </a:r>
            <a:r>
              <a:rPr lang="en-GB" i="1" dirty="0" smtClean="0"/>
              <a:t>, </a:t>
            </a:r>
            <a:r>
              <a:rPr lang="el-GR" i="1" dirty="0" smtClean="0"/>
              <a:t>φροντίζω</a:t>
            </a:r>
            <a:r>
              <a:rPr lang="en-GB" i="1" dirty="0" smtClean="0"/>
              <a:t>, </a:t>
            </a:r>
            <a:r>
              <a:rPr lang="el-GR" i="1" dirty="0" smtClean="0"/>
              <a:t>προσφέρω</a:t>
            </a:r>
            <a:r>
              <a:rPr lang="en-GB" i="1" dirty="0" smtClean="0"/>
              <a:t>, </a:t>
            </a:r>
            <a:r>
              <a:rPr lang="el-GR" i="1" dirty="0" smtClean="0"/>
              <a:t>παρέχω</a:t>
            </a:r>
            <a:endParaRPr lang="el-GR" dirty="0" smtClean="0"/>
          </a:p>
          <a:p>
            <a:r>
              <a:rPr lang="en-US" dirty="0" smtClean="0"/>
              <a:t>Vigilant (adj.): watchful, on the look-out for danger of any kind, </a:t>
            </a:r>
            <a:r>
              <a:rPr lang="el-GR" i="1" dirty="0" smtClean="0"/>
              <a:t>άγρυπνος</a:t>
            </a:r>
            <a:r>
              <a:rPr lang="en-GB" i="1" dirty="0" smtClean="0"/>
              <a:t>,</a:t>
            </a:r>
            <a:r>
              <a:rPr lang="en-GB" dirty="0" smtClean="0"/>
              <a:t> </a:t>
            </a:r>
            <a:endParaRPr lang="el-GR" dirty="0" smtClean="0"/>
          </a:p>
          <a:p>
            <a:r>
              <a:rPr lang="el-GR" dirty="0" smtClean="0"/>
              <a:t>		</a:t>
            </a:r>
            <a:r>
              <a:rPr lang="el-GR" i="1" dirty="0" smtClean="0"/>
              <a:t>προσεκτικός</a:t>
            </a:r>
            <a:endParaRPr lang="el-GR" dirty="0" smtClean="0"/>
          </a:p>
          <a:p>
            <a:endParaRPr lang="el-GR" dirty="0"/>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VOCABULARY</a:t>
            </a:r>
            <a:endParaRPr lang="el-GR" dirty="0"/>
          </a:p>
        </p:txBody>
      </p:sp>
      <p:sp>
        <p:nvSpPr>
          <p:cNvPr id="3" name="2 - Θέση περιεχομένου"/>
          <p:cNvSpPr>
            <a:spLocks noGrp="1"/>
          </p:cNvSpPr>
          <p:nvPr>
            <p:ph sz="quarter" idx="1"/>
          </p:nvPr>
        </p:nvSpPr>
        <p:spPr>
          <a:xfrm>
            <a:off x="457200" y="1600200"/>
            <a:ext cx="8229600" cy="4800600"/>
          </a:xfrm>
        </p:spPr>
        <p:txBody>
          <a:bodyPr>
            <a:normAutofit fontScale="62500" lnSpcReduction="20000"/>
          </a:bodyPr>
          <a:lstStyle/>
          <a:p>
            <a:r>
              <a:rPr lang="en-US" sz="4000" dirty="0" smtClean="0"/>
              <a:t>Guard</a:t>
            </a:r>
            <a:r>
              <a:rPr lang="el-GR" sz="4000" dirty="0" smtClean="0"/>
              <a:t> (</a:t>
            </a:r>
            <a:r>
              <a:rPr lang="en-US" sz="4000" dirty="0" smtClean="0"/>
              <a:t>n</a:t>
            </a:r>
            <a:r>
              <a:rPr lang="el-GR" sz="4000" dirty="0" smtClean="0"/>
              <a:t>): </a:t>
            </a:r>
            <a:r>
              <a:rPr lang="el-GR" sz="4000" i="1" dirty="0" smtClean="0"/>
              <a:t>φύλακας</a:t>
            </a:r>
            <a:endParaRPr lang="el-GR" sz="4000" dirty="0" smtClean="0"/>
          </a:p>
          <a:p>
            <a:r>
              <a:rPr lang="en-US" sz="4000" dirty="0" smtClean="0"/>
              <a:t>Vine</a:t>
            </a:r>
            <a:r>
              <a:rPr lang="en-GB" sz="4000" dirty="0" smtClean="0"/>
              <a:t> (</a:t>
            </a:r>
            <a:r>
              <a:rPr lang="en-US" sz="4000" dirty="0" smtClean="0"/>
              <a:t>n</a:t>
            </a:r>
            <a:r>
              <a:rPr lang="en-GB" sz="4000" dirty="0" smtClean="0"/>
              <a:t>): </a:t>
            </a:r>
            <a:r>
              <a:rPr lang="el-GR" sz="4000" i="1" dirty="0" smtClean="0"/>
              <a:t>άμπελος</a:t>
            </a:r>
            <a:endParaRPr lang="el-GR" sz="4000" dirty="0" smtClean="0"/>
          </a:p>
          <a:p>
            <a:r>
              <a:rPr lang="en-US" sz="4000" dirty="0" smtClean="0"/>
              <a:t>Adornment (n): ornament, decoration, </a:t>
            </a:r>
            <a:r>
              <a:rPr lang="el-GR" sz="4000" i="1" dirty="0" smtClean="0"/>
              <a:t>κόσμημα</a:t>
            </a:r>
            <a:r>
              <a:rPr lang="en-GB" sz="4000" i="1" dirty="0" smtClean="0"/>
              <a:t>, </a:t>
            </a:r>
            <a:r>
              <a:rPr lang="el-GR" sz="4000" i="1" dirty="0" smtClean="0"/>
              <a:t>διακόσμηση</a:t>
            </a:r>
            <a:endParaRPr lang="el-GR" sz="4000" dirty="0" smtClean="0"/>
          </a:p>
          <a:p>
            <a:r>
              <a:rPr lang="en-US" sz="4000" dirty="0" smtClean="0"/>
              <a:t>Radiate (v): send out light or heat, </a:t>
            </a:r>
            <a:r>
              <a:rPr lang="el-GR" sz="4000" i="1" dirty="0" smtClean="0"/>
              <a:t>ακτινοβολώ</a:t>
            </a:r>
            <a:endParaRPr lang="el-GR" sz="4000" dirty="0" smtClean="0"/>
          </a:p>
          <a:p>
            <a:r>
              <a:rPr lang="en-US" sz="4000" dirty="0" smtClean="0"/>
              <a:t>Emblem(n): symbol, </a:t>
            </a:r>
            <a:r>
              <a:rPr lang="el-GR" sz="4000" i="1" dirty="0" smtClean="0"/>
              <a:t>έμβλημα</a:t>
            </a:r>
            <a:endParaRPr lang="el-GR" sz="4000" dirty="0" smtClean="0"/>
          </a:p>
          <a:p>
            <a:r>
              <a:rPr lang="en-US" sz="4000" dirty="0" smtClean="0"/>
              <a:t>Holy Trinity: The Union of Father, son and the Holy Spirit</a:t>
            </a:r>
            <a:r>
              <a:rPr lang="en-GB" sz="4000" dirty="0" smtClean="0"/>
              <a:t>, </a:t>
            </a:r>
            <a:r>
              <a:rPr lang="el-GR" sz="4000" i="1" dirty="0" smtClean="0"/>
              <a:t>Αγία Τριάδα</a:t>
            </a:r>
            <a:endParaRPr lang="el-GR" sz="4000" dirty="0" smtClean="0"/>
          </a:p>
          <a:p>
            <a:r>
              <a:rPr lang="en-US" sz="4000" dirty="0" smtClean="0"/>
              <a:t>Soothe (v): make (pain) less severe or painful, calm down, </a:t>
            </a:r>
            <a:r>
              <a:rPr lang="el-GR" sz="4000" dirty="0" smtClean="0"/>
              <a:t>απαλύνω</a:t>
            </a:r>
            <a:r>
              <a:rPr lang="en-GB" sz="4000" dirty="0" smtClean="0"/>
              <a:t>, </a:t>
            </a:r>
            <a:r>
              <a:rPr lang="el-GR" sz="4000" dirty="0" smtClean="0"/>
              <a:t>ηρεμώ</a:t>
            </a:r>
          </a:p>
          <a:p>
            <a:r>
              <a:rPr lang="en-US" sz="4000" dirty="0" smtClean="0"/>
              <a:t>Mercy (n): capacity for holding oneself back from punishing or causing suffering</a:t>
            </a:r>
            <a:endParaRPr lang="el-GR" sz="4000" dirty="0" smtClean="0"/>
          </a:p>
          <a:p>
            <a:r>
              <a:rPr lang="en-US" sz="4000" dirty="0" smtClean="0"/>
              <a:t>	       to, </a:t>
            </a:r>
            <a:r>
              <a:rPr lang="el-GR" sz="4000" dirty="0" smtClean="0"/>
              <a:t>οίκτος</a:t>
            </a:r>
          </a:p>
          <a:p>
            <a:endParaRPr lang="el-GR" dirty="0"/>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Δημοτικός">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158</TotalTime>
  <Words>1283</Words>
  <Application>Microsoft Office PowerPoint</Application>
  <PresentationFormat>On-screen Show (4:3)</PresentationFormat>
  <Paragraphs>136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Δημοτικός</vt:lpstr>
      <vt:lpstr>THE ICON SCREEN – ICONOSTASIS OR TEMPLON</vt:lpstr>
      <vt:lpstr>THE ICON SCREEN</vt:lpstr>
      <vt:lpstr>THE ICON SCREEN</vt:lpstr>
      <vt:lpstr>HOLY GATE</vt:lpstr>
      <vt:lpstr>SIDE DOORS OF THE ICONOSTASIS</vt:lpstr>
      <vt:lpstr>SIDE DOORS OF THE ICONOSTASIS</vt:lpstr>
      <vt:lpstr>ICONS – LOWER PART</vt:lpstr>
      <vt:lpstr>ICONS- UPPER PART</vt:lpstr>
      <vt:lpstr>ICONS- UPPER PART</vt:lpstr>
      <vt:lpstr>EORTOLOGION OR DODECAERTON</vt:lpstr>
      <vt:lpstr>ICONS ON THE THREE DOORS</vt:lpstr>
      <vt:lpstr>ICON – HOLY GATE</vt:lpstr>
      <vt:lpstr>ICONS – SOUTHERN &amp; NORTHERN DOORS</vt:lpstr>
      <vt:lpstr>SYMBOLIC ADORNMENTS</vt:lpstr>
      <vt:lpstr>OIL CANDLES</vt:lpstr>
      <vt:lpstr>OIL CANDLES</vt:lpstr>
      <vt:lpstr>OIL CANDLES</vt:lpstr>
      <vt:lpstr>VOCABULARY I EXERCISE</vt:lpstr>
      <vt:lpstr>VOCABULARY II EXERCISE</vt:lpstr>
      <vt:lpstr>VOCABULARY</vt:lpstr>
      <vt:lpstr>VOCABULARY</vt:lpstr>
      <vt:lpstr>VOCABULARY</vt:lpstr>
      <vt:lpstr>VOCABULARY</vt:lpstr>
      <vt:lpstr>VOCABULARY</vt:lpstr>
      <vt:lpstr>VOCABULARY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ICON SCREEN – ICONOSTASIS OR TEMPLON</dc:title>
  <dc:creator>Elga Georgousis</dc:creator>
  <cp:lastModifiedBy>Charis Panou</cp:lastModifiedBy>
  <cp:revision>40</cp:revision>
  <dcterms:created xsi:type="dcterms:W3CDTF">2017-12-11T19:48:37Z</dcterms:created>
  <dcterms:modified xsi:type="dcterms:W3CDTF">2020-04-04T09:17:22Z</dcterms:modified>
</cp:coreProperties>
</file>