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2" r:id="rId9"/>
    <p:sldId id="263" r:id="rId10"/>
    <p:sldId id="273" r:id="rId11"/>
    <p:sldId id="274" r:id="rId12"/>
    <p:sldId id="275" r:id="rId13"/>
    <p:sldId id="264" r:id="rId14"/>
    <p:sldId id="266" r:id="rId15"/>
    <p:sldId id="267" r:id="rId16"/>
    <p:sldId id="268" r:id="rId17"/>
    <p:sldId id="269" r:id="rId18"/>
    <p:sldId id="276" r:id="rId19"/>
    <p:sldId id="277" r:id="rId20"/>
    <p:sldId id="278" r:id="rId21"/>
    <p:sldId id="270" r:id="rId22"/>
    <p:sldId id="281" r:id="rId23"/>
    <p:sldId id="280" r:id="rId24"/>
    <p:sldId id="271" r:id="rId25"/>
    <p:sldId id="272" r:id="rId26"/>
    <p:sldId id="279"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B74DD2-E4CC-4FD1-B8EC-268F26D25C01}" v="1" dt="2025-04-09T19:11:38.1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0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0489F5FC-54CD-4E0A-84D0-FF50C592AAA4}"/>
    <pc:docChg chg="modSld">
      <pc:chgData name="MARIA KARAMPELIA" userId="9dfcc2cac66bf474" providerId="LiveId" clId="{0489F5FC-54CD-4E0A-84D0-FF50C592AAA4}" dt="2024-03-06T11:08:05.377" v="0" actId="5793"/>
      <pc:docMkLst>
        <pc:docMk/>
      </pc:docMkLst>
      <pc:sldChg chg="modSp mod">
        <pc:chgData name="MARIA KARAMPELIA" userId="9dfcc2cac66bf474" providerId="LiveId" clId="{0489F5FC-54CD-4E0A-84D0-FF50C592AAA4}" dt="2024-03-06T11:08:05.377" v="0" actId="5793"/>
        <pc:sldMkLst>
          <pc:docMk/>
          <pc:sldMk cId="3506677733" sldId="257"/>
        </pc:sldMkLst>
      </pc:sldChg>
    </pc:docChg>
  </pc:docChgLst>
  <pc:docChgLst>
    <pc:chgData name="MARIA KARAMPELIA" userId="9dfcc2cac66bf474" providerId="LiveId" clId="{A8B74DD2-E4CC-4FD1-B8EC-268F26D25C01}"/>
    <pc:docChg chg="undo custSel addSld modSld">
      <pc:chgData name="MARIA KARAMPELIA" userId="9dfcc2cac66bf474" providerId="LiveId" clId="{A8B74DD2-E4CC-4FD1-B8EC-268F26D25C01}" dt="2025-04-11T08:24:59.949" v="855" actId="20577"/>
      <pc:docMkLst>
        <pc:docMk/>
      </pc:docMkLst>
      <pc:sldChg chg="modSp mod">
        <pc:chgData name="MARIA KARAMPELIA" userId="9dfcc2cac66bf474" providerId="LiveId" clId="{A8B74DD2-E4CC-4FD1-B8EC-268F26D25C01}" dt="2025-04-09T18:38:53.717" v="61" actId="255"/>
        <pc:sldMkLst>
          <pc:docMk/>
          <pc:sldMk cId="3087017715" sldId="262"/>
        </pc:sldMkLst>
        <pc:spChg chg="mod">
          <ac:chgData name="MARIA KARAMPELIA" userId="9dfcc2cac66bf474" providerId="LiveId" clId="{A8B74DD2-E4CC-4FD1-B8EC-268F26D25C01}" dt="2025-04-09T18:38:36.173" v="58" actId="1076"/>
          <ac:spMkLst>
            <pc:docMk/>
            <pc:sldMk cId="3087017715" sldId="262"/>
            <ac:spMk id="2" creationId="{00000000-0000-0000-0000-000000000000}"/>
          </ac:spMkLst>
        </pc:spChg>
        <pc:spChg chg="mod">
          <ac:chgData name="MARIA KARAMPELIA" userId="9dfcc2cac66bf474" providerId="LiveId" clId="{A8B74DD2-E4CC-4FD1-B8EC-268F26D25C01}" dt="2025-04-09T18:38:53.717" v="61" actId="255"/>
          <ac:spMkLst>
            <pc:docMk/>
            <pc:sldMk cId="3087017715" sldId="262"/>
            <ac:spMk id="3" creationId="{00000000-0000-0000-0000-000000000000}"/>
          </ac:spMkLst>
        </pc:spChg>
      </pc:sldChg>
      <pc:sldChg chg="modSp mod">
        <pc:chgData name="MARIA KARAMPELIA" userId="9dfcc2cac66bf474" providerId="LiveId" clId="{A8B74DD2-E4CC-4FD1-B8EC-268F26D25C01}" dt="2025-04-09T18:31:31.478" v="22" actId="255"/>
        <pc:sldMkLst>
          <pc:docMk/>
          <pc:sldMk cId="1783390129" sldId="264"/>
        </pc:sldMkLst>
        <pc:spChg chg="mod">
          <ac:chgData name="MARIA KARAMPELIA" userId="9dfcc2cac66bf474" providerId="LiveId" clId="{A8B74DD2-E4CC-4FD1-B8EC-268F26D25C01}" dt="2025-04-09T18:30:45.116" v="14" actId="1076"/>
          <ac:spMkLst>
            <pc:docMk/>
            <pc:sldMk cId="1783390129" sldId="264"/>
            <ac:spMk id="2" creationId="{00000000-0000-0000-0000-000000000000}"/>
          </ac:spMkLst>
        </pc:spChg>
        <pc:spChg chg="mod">
          <ac:chgData name="MARIA KARAMPELIA" userId="9dfcc2cac66bf474" providerId="LiveId" clId="{A8B74DD2-E4CC-4FD1-B8EC-268F26D25C01}" dt="2025-04-09T18:31:31.478" v="22" actId="255"/>
          <ac:spMkLst>
            <pc:docMk/>
            <pc:sldMk cId="1783390129" sldId="264"/>
            <ac:spMk id="3" creationId="{00000000-0000-0000-0000-000000000000}"/>
          </ac:spMkLst>
        </pc:spChg>
      </pc:sldChg>
      <pc:sldChg chg="modSp mod">
        <pc:chgData name="MARIA KARAMPELIA" userId="9dfcc2cac66bf474" providerId="LiveId" clId="{A8B74DD2-E4CC-4FD1-B8EC-268F26D25C01}" dt="2025-04-09T18:33:43.502" v="30" actId="14100"/>
        <pc:sldMkLst>
          <pc:docMk/>
          <pc:sldMk cId="705649248" sldId="269"/>
        </pc:sldMkLst>
        <pc:spChg chg="mod">
          <ac:chgData name="MARIA KARAMPELIA" userId="9dfcc2cac66bf474" providerId="LiveId" clId="{A8B74DD2-E4CC-4FD1-B8EC-268F26D25C01}" dt="2025-04-09T18:33:35.902" v="28" actId="1076"/>
          <ac:spMkLst>
            <pc:docMk/>
            <pc:sldMk cId="705649248" sldId="269"/>
            <ac:spMk id="2" creationId="{00000000-0000-0000-0000-000000000000}"/>
          </ac:spMkLst>
        </pc:spChg>
        <pc:spChg chg="mod">
          <ac:chgData name="MARIA KARAMPELIA" userId="9dfcc2cac66bf474" providerId="LiveId" clId="{A8B74DD2-E4CC-4FD1-B8EC-268F26D25C01}" dt="2025-04-09T18:33:43.502" v="30" actId="14100"/>
          <ac:spMkLst>
            <pc:docMk/>
            <pc:sldMk cId="705649248" sldId="269"/>
            <ac:spMk id="3" creationId="{00000000-0000-0000-0000-000000000000}"/>
          </ac:spMkLst>
        </pc:spChg>
      </pc:sldChg>
      <pc:sldChg chg="modSp mod">
        <pc:chgData name="MARIA KARAMPELIA" userId="9dfcc2cac66bf474" providerId="LiveId" clId="{A8B74DD2-E4CC-4FD1-B8EC-268F26D25C01}" dt="2025-04-09T18:29:25.317" v="2" actId="20577"/>
        <pc:sldMkLst>
          <pc:docMk/>
          <pc:sldMk cId="1148193379" sldId="273"/>
        </pc:sldMkLst>
        <pc:spChg chg="mod">
          <ac:chgData name="MARIA KARAMPELIA" userId="9dfcc2cac66bf474" providerId="LiveId" clId="{A8B74DD2-E4CC-4FD1-B8EC-268F26D25C01}" dt="2025-04-09T18:29:25.317" v="2" actId="20577"/>
          <ac:spMkLst>
            <pc:docMk/>
            <pc:sldMk cId="1148193379" sldId="273"/>
            <ac:spMk id="2" creationId="{00000000-0000-0000-0000-000000000000}"/>
          </ac:spMkLst>
        </pc:spChg>
      </pc:sldChg>
      <pc:sldChg chg="modSp mod">
        <pc:chgData name="MARIA KARAMPELIA" userId="9dfcc2cac66bf474" providerId="LiveId" clId="{A8B74DD2-E4CC-4FD1-B8EC-268F26D25C01}" dt="2025-04-09T18:29:43.014" v="5" actId="20577"/>
        <pc:sldMkLst>
          <pc:docMk/>
          <pc:sldMk cId="444341223" sldId="274"/>
        </pc:sldMkLst>
        <pc:spChg chg="mod">
          <ac:chgData name="MARIA KARAMPELIA" userId="9dfcc2cac66bf474" providerId="LiveId" clId="{A8B74DD2-E4CC-4FD1-B8EC-268F26D25C01}" dt="2025-04-09T18:29:43.014" v="5" actId="20577"/>
          <ac:spMkLst>
            <pc:docMk/>
            <pc:sldMk cId="444341223" sldId="274"/>
            <ac:spMk id="2" creationId="{00000000-0000-0000-0000-000000000000}"/>
          </ac:spMkLst>
        </pc:spChg>
      </pc:sldChg>
      <pc:sldChg chg="modSp mod">
        <pc:chgData name="MARIA KARAMPELIA" userId="9dfcc2cac66bf474" providerId="LiveId" clId="{A8B74DD2-E4CC-4FD1-B8EC-268F26D25C01}" dt="2025-04-09T18:34:11.732" v="34" actId="6549"/>
        <pc:sldMkLst>
          <pc:docMk/>
          <pc:sldMk cId="986392676" sldId="276"/>
        </pc:sldMkLst>
        <pc:spChg chg="mod">
          <ac:chgData name="MARIA KARAMPELIA" userId="9dfcc2cac66bf474" providerId="LiveId" clId="{A8B74DD2-E4CC-4FD1-B8EC-268F26D25C01}" dt="2025-04-09T18:34:11.732" v="34" actId="6549"/>
          <ac:spMkLst>
            <pc:docMk/>
            <pc:sldMk cId="986392676" sldId="276"/>
            <ac:spMk id="2" creationId="{00000000-0000-0000-0000-000000000000}"/>
          </ac:spMkLst>
        </pc:spChg>
      </pc:sldChg>
      <pc:sldChg chg="modSp mod">
        <pc:chgData name="MARIA KARAMPELIA" userId="9dfcc2cac66bf474" providerId="LiveId" clId="{A8B74DD2-E4CC-4FD1-B8EC-268F26D25C01}" dt="2025-04-09T18:34:41.163" v="38" actId="6549"/>
        <pc:sldMkLst>
          <pc:docMk/>
          <pc:sldMk cId="1000424840" sldId="277"/>
        </pc:sldMkLst>
        <pc:spChg chg="mod">
          <ac:chgData name="MARIA KARAMPELIA" userId="9dfcc2cac66bf474" providerId="LiveId" clId="{A8B74DD2-E4CC-4FD1-B8EC-268F26D25C01}" dt="2025-04-09T18:34:41.163" v="38" actId="6549"/>
          <ac:spMkLst>
            <pc:docMk/>
            <pc:sldMk cId="1000424840" sldId="277"/>
            <ac:spMk id="2" creationId="{00000000-0000-0000-0000-000000000000}"/>
          </ac:spMkLst>
        </pc:spChg>
      </pc:sldChg>
      <pc:sldChg chg="modSp mod">
        <pc:chgData name="MARIA KARAMPELIA" userId="9dfcc2cac66bf474" providerId="LiveId" clId="{A8B74DD2-E4CC-4FD1-B8EC-268F26D25C01}" dt="2025-04-09T18:34:55.120" v="42" actId="6549"/>
        <pc:sldMkLst>
          <pc:docMk/>
          <pc:sldMk cId="887334795" sldId="278"/>
        </pc:sldMkLst>
        <pc:spChg chg="mod">
          <ac:chgData name="MARIA KARAMPELIA" userId="9dfcc2cac66bf474" providerId="LiveId" clId="{A8B74DD2-E4CC-4FD1-B8EC-268F26D25C01}" dt="2025-04-09T18:34:55.120" v="42" actId="6549"/>
          <ac:spMkLst>
            <pc:docMk/>
            <pc:sldMk cId="887334795" sldId="278"/>
            <ac:spMk id="2" creationId="{00000000-0000-0000-0000-000000000000}"/>
          </ac:spMkLst>
        </pc:spChg>
      </pc:sldChg>
      <pc:sldChg chg="modSp mod">
        <pc:chgData name="MARIA KARAMPELIA" userId="9dfcc2cac66bf474" providerId="LiveId" clId="{A8B74DD2-E4CC-4FD1-B8EC-268F26D25C01}" dt="2025-04-09T18:36:06.220" v="52" actId="20577"/>
        <pc:sldMkLst>
          <pc:docMk/>
          <pc:sldMk cId="185316057" sldId="280"/>
        </pc:sldMkLst>
        <pc:spChg chg="mod">
          <ac:chgData name="MARIA KARAMPELIA" userId="9dfcc2cac66bf474" providerId="LiveId" clId="{A8B74DD2-E4CC-4FD1-B8EC-268F26D25C01}" dt="2025-04-09T18:36:06.220" v="52" actId="20577"/>
          <ac:spMkLst>
            <pc:docMk/>
            <pc:sldMk cId="185316057" sldId="280"/>
            <ac:spMk id="2" creationId="{00000000-0000-0000-0000-000000000000}"/>
          </ac:spMkLst>
        </pc:spChg>
      </pc:sldChg>
      <pc:sldChg chg="modSp mod">
        <pc:chgData name="MARIA KARAMPELIA" userId="9dfcc2cac66bf474" providerId="LiveId" clId="{A8B74DD2-E4CC-4FD1-B8EC-268F26D25C01}" dt="2025-04-09T18:35:38.140" v="48" actId="6549"/>
        <pc:sldMkLst>
          <pc:docMk/>
          <pc:sldMk cId="1595394886" sldId="281"/>
        </pc:sldMkLst>
        <pc:spChg chg="mod">
          <ac:chgData name="MARIA KARAMPELIA" userId="9dfcc2cac66bf474" providerId="LiveId" clId="{A8B74DD2-E4CC-4FD1-B8EC-268F26D25C01}" dt="2025-04-09T18:35:38.140" v="48" actId="6549"/>
          <ac:spMkLst>
            <pc:docMk/>
            <pc:sldMk cId="1595394886" sldId="281"/>
            <ac:spMk id="2" creationId="{00000000-0000-0000-0000-000000000000}"/>
          </ac:spMkLst>
        </pc:spChg>
      </pc:sldChg>
      <pc:sldChg chg="modSp new mod">
        <pc:chgData name="MARIA KARAMPELIA" userId="9dfcc2cac66bf474" providerId="LiveId" clId="{A8B74DD2-E4CC-4FD1-B8EC-268F26D25C01}" dt="2025-04-11T08:24:59.949" v="855" actId="20577"/>
        <pc:sldMkLst>
          <pc:docMk/>
          <pc:sldMk cId="1923413524" sldId="282"/>
        </pc:sldMkLst>
        <pc:spChg chg="mod">
          <ac:chgData name="MARIA KARAMPELIA" userId="9dfcc2cac66bf474" providerId="LiveId" clId="{A8B74DD2-E4CC-4FD1-B8EC-268F26D25C01}" dt="2025-04-09T18:45:56.088" v="106" actId="14100"/>
          <ac:spMkLst>
            <pc:docMk/>
            <pc:sldMk cId="1923413524" sldId="282"/>
            <ac:spMk id="2" creationId="{E17E9CCA-AD75-4CF1-C47B-19342100576B}"/>
          </ac:spMkLst>
        </pc:spChg>
        <pc:spChg chg="mod ord">
          <ac:chgData name="MARIA KARAMPELIA" userId="9dfcc2cac66bf474" providerId="LiveId" clId="{A8B74DD2-E4CC-4FD1-B8EC-268F26D25C01}" dt="2025-04-11T08:24:59.949" v="855" actId="20577"/>
          <ac:spMkLst>
            <pc:docMk/>
            <pc:sldMk cId="1923413524" sldId="282"/>
            <ac:spMk id="3" creationId="{6FE36432-238F-8F9C-1570-D0611205EA2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9A9986-70D2-4BC5-8B65-3267ECE04DA4}" type="datetimeFigureOut">
              <a:rPr lang="el-GR" smtClean="0"/>
              <a:t>11/4/2025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93123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9A9986-70D2-4BC5-8B65-3267ECE04DA4}" type="datetimeFigureOut">
              <a:rPr lang="el-GR" smtClean="0"/>
              <a:t>11/4/2025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3690593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9A9986-70D2-4BC5-8B65-3267ECE04DA4}" type="datetimeFigureOut">
              <a:rPr lang="el-GR" smtClean="0"/>
              <a:t>11/4/2025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2038860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9A9986-70D2-4BC5-8B65-3267ECE04DA4}" type="datetimeFigureOut">
              <a:rPr lang="el-GR" smtClean="0"/>
              <a:t>11/4/2025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1585921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9A9986-70D2-4BC5-8B65-3267ECE04DA4}" type="datetimeFigureOut">
              <a:rPr lang="el-GR" smtClean="0"/>
              <a:t>11/4/2025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161784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9A9986-70D2-4BC5-8B65-3267ECE04DA4}" type="datetimeFigureOut">
              <a:rPr lang="el-GR" smtClean="0"/>
              <a:t>11/4/2025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364325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9A9986-70D2-4BC5-8B65-3267ECE04DA4}" type="datetimeFigureOut">
              <a:rPr lang="el-GR" smtClean="0"/>
              <a:t>11/4/2025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39441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9A9986-70D2-4BC5-8B65-3267ECE04DA4}" type="datetimeFigureOut">
              <a:rPr lang="el-GR" smtClean="0"/>
              <a:t>11/4/2025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21379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9A9986-70D2-4BC5-8B65-3267ECE04DA4}" type="datetimeFigureOut">
              <a:rPr lang="el-GR" smtClean="0"/>
              <a:t>11/4/2025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807442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9A9986-70D2-4BC5-8B65-3267ECE04DA4}" type="datetimeFigureOut">
              <a:rPr lang="el-GR" smtClean="0"/>
              <a:t>11/4/2025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398491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9A9986-70D2-4BC5-8B65-3267ECE04DA4}" type="datetimeFigureOut">
              <a:rPr lang="el-GR" smtClean="0"/>
              <a:t>11/4/2025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75893A-FE8D-4C1C-90DF-F28F7758B344}" type="slidenum">
              <a:rPr lang="el-GR" smtClean="0"/>
              <a:t>‹#›</a:t>
            </a:fld>
            <a:endParaRPr lang="el-GR"/>
          </a:p>
        </p:txBody>
      </p:sp>
    </p:spTree>
    <p:extLst>
      <p:ext uri="{BB962C8B-B14F-4D97-AF65-F5344CB8AC3E}">
        <p14:creationId xmlns:p14="http://schemas.microsoft.com/office/powerpoint/2010/main" val="121463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A9986-70D2-4BC5-8B65-3267ECE04DA4}" type="datetimeFigureOut">
              <a:rPr lang="el-GR" smtClean="0"/>
              <a:t>11/4/2025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5893A-FE8D-4C1C-90DF-F28F7758B344}" type="slidenum">
              <a:rPr lang="el-GR" smtClean="0"/>
              <a:t>‹#›</a:t>
            </a:fld>
            <a:endParaRPr lang="el-GR"/>
          </a:p>
        </p:txBody>
      </p:sp>
    </p:spTree>
    <p:extLst>
      <p:ext uri="{BB962C8B-B14F-4D97-AF65-F5344CB8AC3E}">
        <p14:creationId xmlns:p14="http://schemas.microsoft.com/office/powerpoint/2010/main" val="2771864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12192000" cy="3368295"/>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16</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ΘΕΙΑ ΚΑΙ ΑΝΘΡΩΠΙΝΗ ΔΙΚΑΙΟΣΥΝΗ</a:t>
            </a:r>
            <a:br>
              <a:rPr lang="el-GR" sz="3600" b="1"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198-204</a:t>
            </a:r>
            <a:endParaRPr lang="el-GR" sz="3600" dirty="0"/>
          </a:p>
        </p:txBody>
      </p:sp>
      <p:sp>
        <p:nvSpPr>
          <p:cNvPr id="3" name="Υπότιτλος 2"/>
          <p:cNvSpPr>
            <a:spLocks noGrp="1"/>
          </p:cNvSpPr>
          <p:nvPr>
            <p:ph type="subTitle" idx="1"/>
          </p:nvPr>
        </p:nvSpPr>
        <p:spPr>
          <a:xfrm>
            <a:off x="1524000" y="3820402"/>
            <a:ext cx="9144000" cy="1993543"/>
          </a:xfrm>
        </p:spPr>
        <p:txBody>
          <a:bodyPr>
            <a:normAutofit lnSpcReduction="10000"/>
          </a:bodyPr>
          <a:lstStyle/>
          <a:p>
            <a:r>
              <a:rPr lang="el-GR" dirty="0">
                <a:latin typeface="Times New Roman" panose="02020603050405020304" pitchFamily="18" charset="0"/>
                <a:cs typeface="Times New Roman" panose="02020603050405020304" pitchFamily="18" charset="0"/>
              </a:rPr>
              <a:t> </a:t>
            </a:r>
          </a:p>
          <a:p>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22120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 </a:t>
            </a:r>
            <a:br>
              <a:rPr lang="el-GR" dirty="0">
                <a:latin typeface="Times New Roman" panose="02020603050405020304" pitchFamily="18"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535010" y="1838503"/>
            <a:ext cx="11121980" cy="4691085"/>
          </a:xfrm>
        </p:spPr>
        <p:txBody>
          <a:bodyPr/>
          <a:lstStyle/>
          <a:p>
            <a:r>
              <a:rPr lang="el-GR" dirty="0"/>
              <a:t>Η πατερική θεολογία χωρίς να απορεί για την κυριαρχία της αδικίας στον κόσμο, ενδιαφέρεται κυρίως για τους τρόπους της αντιμετώπισής της.  </a:t>
            </a:r>
          </a:p>
          <a:p>
            <a:r>
              <a:rPr lang="el-GR" dirty="0"/>
              <a:t>Οι Πατέρες της Εκκλησίας επιμένουν ότι οι άνθρωποι που έχουν αδικήσει πρέπει να προσκαλούνται σε </a:t>
            </a:r>
            <a:r>
              <a:rPr lang="el-GR" b="1" dirty="0"/>
              <a:t>μετάνοια</a:t>
            </a:r>
            <a:r>
              <a:rPr lang="el-GR" dirty="0"/>
              <a:t> ώστε να μην απελπίζονται. (</a:t>
            </a:r>
            <a:r>
              <a:rPr lang="el-GR" dirty="0" err="1"/>
              <a:t>Ἰσιδώρου</a:t>
            </a:r>
            <a:r>
              <a:rPr lang="el-GR" dirty="0"/>
              <a:t> </a:t>
            </a:r>
            <a:r>
              <a:rPr lang="el-GR" dirty="0" err="1"/>
              <a:t>Πηλουσιώτη</a:t>
            </a:r>
            <a:r>
              <a:rPr lang="fr-FR" dirty="0"/>
              <a:t>, </a:t>
            </a:r>
            <a:r>
              <a:rPr lang="el-GR" i="1" dirty="0" err="1"/>
              <a:t>Ἐπιστολῶν</a:t>
            </a:r>
            <a:r>
              <a:rPr lang="el-GR" i="1" dirty="0"/>
              <a:t> βιβλία πέντε</a:t>
            </a:r>
            <a:r>
              <a:rPr lang="fr-FR" i="1" dirty="0"/>
              <a:t>, LIB I </a:t>
            </a:r>
            <a:r>
              <a:rPr lang="el-GR" i="1" dirty="0"/>
              <a:t>ΤΛΘ΄</a:t>
            </a:r>
            <a:r>
              <a:rPr lang="fr-FR" dirty="0"/>
              <a:t>, PG 78, 377AB</a:t>
            </a:r>
            <a:r>
              <a:rPr lang="el-GR" dirty="0"/>
              <a:t>)  </a:t>
            </a:r>
          </a:p>
          <a:p>
            <a:r>
              <a:rPr lang="el-GR" dirty="0"/>
              <a:t>Και όταν ο Θεός </a:t>
            </a:r>
            <a:r>
              <a:rPr lang="el-GR" dirty="0" err="1"/>
              <a:t>συγχωρεί</a:t>
            </a:r>
            <a:r>
              <a:rPr lang="el-GR" dirty="0"/>
              <a:t> τους μετανοούντες, εμείς οι άνθρωποι δεν θα τους δεχτούμε στη ζωή μας; Μέχρι ποιου σημείου όμως μπορούμε να είμαστε καλοπροαίρετοι;   </a:t>
            </a:r>
          </a:p>
        </p:txBody>
      </p:sp>
    </p:spTree>
    <p:extLst>
      <p:ext uri="{BB962C8B-B14F-4D97-AF65-F5344CB8AC3E}">
        <p14:creationId xmlns:p14="http://schemas.microsoft.com/office/powerpoint/2010/main" val="114819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103031" y="1825624"/>
            <a:ext cx="11797047" cy="5032376"/>
          </a:xfrm>
        </p:spPr>
        <p:txBody>
          <a:bodyPr>
            <a:normAutofit/>
          </a:bodyPr>
          <a:lstStyle/>
          <a:p>
            <a:r>
              <a:rPr lang="el-GR" dirty="0"/>
              <a:t>Η διάκριση σε αμαρτωλούς και ασεβείς είναι καθοριστική. Οι αμαρτωλοί μπορεί να εργάζονται την ανομία, δίχως να έχει εξαλειφθεί η ελπίδα της σωτηρίας, ενώ οι ασεβείς που ταυτίζονται με τους υποκριτές, συνιστούν την κατηγορία των πνευματικά αθεράπευτων. </a:t>
            </a:r>
          </a:p>
          <a:p>
            <a:r>
              <a:rPr lang="el-GR" dirty="0"/>
              <a:t>Όταν ο πιστός  διαπιστώσει την παρουσία της υποκρισίας, ενθαρρύνεται να παραιτείται από κάθε προσπάθεια κοινωνικής προσέγγισης. </a:t>
            </a:r>
          </a:p>
          <a:p>
            <a:r>
              <a:rPr lang="el-GR" dirty="0"/>
              <a:t>Ο χαρακτηρισμός για τους ασεβείς είναι αξιοσημείωτος: «</a:t>
            </a:r>
            <a:r>
              <a:rPr lang="el-GR" i="1" dirty="0"/>
              <a:t>Οι ασεβείς είναι αυτοί που δεν συμπεριφέρονται ούτε ως φίλοι, ούτε όμως μιλούν ως εχθροί. Αντιθέτως κρύβουν την έχθρα μέσα τους και με λόγια ειρηνικά υποκρίνονται φιλία. Μιαρότερος άνθρωπος από αυτούς δεν υπάρχει. Από αυτούς τους ανθρώπους  ο δίκαιος πρέπει να παραιτείται</a:t>
            </a:r>
            <a:r>
              <a:rPr lang="el-GR" dirty="0"/>
              <a:t>». (</a:t>
            </a:r>
            <a:r>
              <a:rPr lang="el-GR" dirty="0" err="1"/>
              <a:t>Εὐαγρίου</a:t>
            </a:r>
            <a:r>
              <a:rPr lang="el-GR" dirty="0"/>
              <a:t> </a:t>
            </a:r>
            <a:r>
              <a:rPr lang="el-GR" dirty="0" err="1"/>
              <a:t>Ποντικοῦ</a:t>
            </a:r>
            <a:r>
              <a:rPr lang="el-GR" dirty="0"/>
              <a:t>, </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US" dirty="0"/>
              <a:t>PG</a:t>
            </a:r>
            <a:r>
              <a:rPr lang="el-GR" dirty="0"/>
              <a:t> 12, 1288 Β)</a:t>
            </a:r>
          </a:p>
          <a:p>
            <a:endParaRPr lang="el-GR" dirty="0"/>
          </a:p>
        </p:txBody>
      </p:sp>
    </p:spTree>
    <p:extLst>
      <p:ext uri="{BB962C8B-B14F-4D97-AF65-F5344CB8AC3E}">
        <p14:creationId xmlns:p14="http://schemas.microsoft.com/office/powerpoint/2010/main" val="44434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210614"/>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12. 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0" y="1210616"/>
            <a:ext cx="12192000" cy="5647384"/>
          </a:xfrm>
        </p:spPr>
        <p:txBody>
          <a:bodyPr>
            <a:normAutofit lnSpcReduction="10000"/>
          </a:bodyPr>
          <a:lstStyle/>
          <a:p>
            <a:r>
              <a:rPr lang="el-GR" dirty="0"/>
              <a:t>Οι υποκριτές αποδεικνύονται ανεπίδεκτοι πνευματικής αναμόρφωσης, κυριαρχούνται από το φαρισαϊκό πνεύμα, βάζουν σαν απόλυτο αγαθό το ατομικό συμφέρον και επιδιώκουν την εγωκεντρική τους αναγνώριση. Η υποκρισία θεωρείται το πιο μεγάλο αμάρτημα, γιατί αποτελεί την αυτοπροστασία της αμαρτίας.  </a:t>
            </a:r>
          </a:p>
          <a:p>
            <a:r>
              <a:rPr lang="el-GR" dirty="0"/>
              <a:t>Ο καθένας μπορεί πολύ εύκολα να προστατευθεί από τους υποκριτές γιατί αποκαλύπτονται πολύ γρήγορα. Κριτήριο αξιολόγησης είναι η απόκλιση που παρουσιάζουν μεταξύ λόγων και έργων. Γι’ αυτό και η συναναστροφή μαζί τους έχει ως αποτέλεσμα να βιώνουμε την αδικία διαπιστώνοντας τη διαφορά μεταξύ θεωρίας και πράξης. </a:t>
            </a:r>
          </a:p>
          <a:p>
            <a:r>
              <a:rPr lang="el-GR" dirty="0"/>
              <a:t>Ακριβώς αντίθετα με αυτούς συμπεριφέρονται οι δίκαιοι, οι οποίοι με την υπόδειξη του προσωπικού τους παραδείγματος επιτελούν λειτουργία διπλή: </a:t>
            </a:r>
          </a:p>
          <a:p>
            <a:pPr marL="514350" lvl="0" indent="-514350">
              <a:buFont typeface="+mj-lt"/>
              <a:buAutoNum type="arabicPeriod"/>
            </a:pPr>
            <a:r>
              <a:rPr lang="el-GR" dirty="0"/>
              <a:t>παρέχουν τα απαραίτητα ερεθίσματα, για τη μεταστροφή των αδίκων, </a:t>
            </a:r>
          </a:p>
          <a:p>
            <a:pPr marL="514350" lvl="0" indent="-514350">
              <a:buFont typeface="+mj-lt"/>
              <a:buAutoNum type="arabicPeriod"/>
            </a:pPr>
            <a:r>
              <a:rPr lang="el-GR" dirty="0"/>
              <a:t>και ευαγγελίζονται την πραγματικότητα του ανακαινισμένου ανθρώπου. </a:t>
            </a:r>
          </a:p>
          <a:p>
            <a:endParaRPr lang="el-GR" dirty="0"/>
          </a:p>
        </p:txBody>
      </p:sp>
    </p:spTree>
    <p:extLst>
      <p:ext uri="{BB962C8B-B14F-4D97-AF65-F5344CB8AC3E}">
        <p14:creationId xmlns:p14="http://schemas.microsoft.com/office/powerpoint/2010/main" val="943079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0" y="1046480"/>
            <a:ext cx="12192000" cy="5811520"/>
          </a:xfrm>
        </p:spPr>
        <p:txBody>
          <a:bodyPr>
            <a:normAutofit/>
          </a:bodyPr>
          <a:lstStyle/>
          <a:p>
            <a:r>
              <a:rPr lang="el-GR" b="1" dirty="0"/>
              <a:t>Η </a:t>
            </a:r>
            <a:r>
              <a:rPr lang="el-GR" b="1" dirty="0">
                <a:solidFill>
                  <a:srgbClr val="FF0000"/>
                </a:solidFill>
              </a:rPr>
              <a:t>δικαιοσύνη του Θεού </a:t>
            </a:r>
            <a:r>
              <a:rPr lang="el-GR" b="1" dirty="0"/>
              <a:t>δικαιώνει τον άνθρωπο ενώ είναι αμαρτωλός</a:t>
            </a:r>
            <a:r>
              <a:rPr lang="el-GR" dirty="0"/>
              <a:t>, γεγονός που έρχεται σε αντίθεση με τη νομική έννοιά της.</a:t>
            </a:r>
          </a:p>
          <a:p>
            <a:r>
              <a:rPr lang="el-GR" dirty="0"/>
              <a:t>Παρουσιάζεται ως </a:t>
            </a:r>
            <a:r>
              <a:rPr lang="el-GR" b="1" dirty="0">
                <a:solidFill>
                  <a:srgbClr val="FF0000"/>
                </a:solidFill>
              </a:rPr>
              <a:t>πράξη χαρισματική</a:t>
            </a:r>
            <a:r>
              <a:rPr lang="el-GR" dirty="0"/>
              <a:t>, άδικη για τα ανθρώπινα κριτήρια.</a:t>
            </a:r>
          </a:p>
          <a:p>
            <a:r>
              <a:rPr lang="el-GR" dirty="0"/>
              <a:t>Εδώ βρίσκεται </a:t>
            </a:r>
            <a:r>
              <a:rPr lang="el-GR" b="1" dirty="0"/>
              <a:t>η ειδοποιός διαφορά της θείας δικαιοσύνη</a:t>
            </a:r>
            <a:r>
              <a:rPr lang="el-GR" dirty="0"/>
              <a:t>ς: </a:t>
            </a:r>
          </a:p>
          <a:p>
            <a:pPr lvl="1">
              <a:buFont typeface="Wingdings" panose="05000000000000000000" pitchFamily="2" charset="2"/>
              <a:buChar char="v"/>
            </a:pPr>
            <a:r>
              <a:rPr lang="el-GR" sz="2800" dirty="0"/>
              <a:t>Δεν αποδίδει κακό στο κακό, </a:t>
            </a:r>
          </a:p>
          <a:p>
            <a:pPr lvl="1">
              <a:buFont typeface="Wingdings" panose="05000000000000000000" pitchFamily="2" charset="2"/>
              <a:buChar char="v"/>
            </a:pPr>
            <a:r>
              <a:rPr lang="el-GR" sz="2800" dirty="0"/>
              <a:t>ούτε θεωρεί το κακό ως μη γενόμενο. </a:t>
            </a:r>
          </a:p>
          <a:p>
            <a:r>
              <a:rPr lang="el-GR" dirty="0"/>
              <a:t>Ο ίδιος ο </a:t>
            </a:r>
            <a:r>
              <a:rPr lang="el-GR" u="sng" dirty="0"/>
              <a:t>Θεός επωμίζεται το βάρος της αμαρτίας</a:t>
            </a:r>
            <a:r>
              <a:rPr lang="el-GR" dirty="0"/>
              <a:t> και </a:t>
            </a:r>
            <a:r>
              <a:rPr lang="el-GR" u="sng" dirty="0"/>
              <a:t>υφίσταται τις συνέπειές της</a:t>
            </a:r>
            <a:r>
              <a:rPr lang="el-GR" dirty="0"/>
              <a:t>. Αυτό γίνεται με τον Χριστό. </a:t>
            </a:r>
          </a:p>
          <a:p>
            <a:r>
              <a:rPr lang="el-GR" dirty="0"/>
              <a:t>Η αποκάλυψη της θείας δικαιοσύνης σημαίνει </a:t>
            </a:r>
            <a:r>
              <a:rPr lang="el-GR" u="sng" dirty="0"/>
              <a:t>καταδίκη της αδικίας</a:t>
            </a:r>
            <a:r>
              <a:rPr lang="el-GR" dirty="0"/>
              <a:t> και </a:t>
            </a:r>
            <a:r>
              <a:rPr lang="el-GR" u="sng" dirty="0"/>
              <a:t>δικαίωση του ανθρώπου</a:t>
            </a:r>
            <a:r>
              <a:rPr lang="el-GR" dirty="0"/>
              <a:t>. Είναι φανέρωση </a:t>
            </a:r>
            <a:r>
              <a:rPr lang="el-GR" u="sng" dirty="0"/>
              <a:t>απεριόριστης αγάπης</a:t>
            </a:r>
            <a:r>
              <a:rPr lang="el-GR" dirty="0"/>
              <a:t> και </a:t>
            </a:r>
            <a:r>
              <a:rPr lang="el-GR" u="sng" dirty="0"/>
              <a:t>πλησμονής χάριτος</a:t>
            </a:r>
            <a:r>
              <a:rPr lang="el-GR" dirty="0"/>
              <a:t>.</a:t>
            </a:r>
          </a:p>
          <a:p>
            <a:endParaRPr lang="el-GR" dirty="0"/>
          </a:p>
        </p:txBody>
      </p:sp>
    </p:spTree>
    <p:extLst>
      <p:ext uri="{BB962C8B-B14F-4D97-AF65-F5344CB8AC3E}">
        <p14:creationId xmlns:p14="http://schemas.microsoft.com/office/powerpoint/2010/main" val="1783390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838200" y="1825624"/>
            <a:ext cx="10515600" cy="4755479"/>
          </a:xfrm>
        </p:spPr>
        <p:txBody>
          <a:bodyPr>
            <a:normAutofit lnSpcReduction="10000"/>
          </a:bodyPr>
          <a:lstStyle/>
          <a:p>
            <a:r>
              <a:rPr lang="el-GR" dirty="0"/>
              <a:t>Κάποιες φορές συμβαίνει ο άνθρωπος για τα παθήματά του να μέμφεται τον Θεό.</a:t>
            </a:r>
          </a:p>
          <a:p>
            <a:r>
              <a:rPr lang="el-GR" dirty="0"/>
              <a:t>Πρόκειται για </a:t>
            </a:r>
            <a:r>
              <a:rPr lang="el-GR" b="1" dirty="0"/>
              <a:t>το πρόβλημα της θεοδικίας</a:t>
            </a:r>
            <a:r>
              <a:rPr lang="el-GR" dirty="0"/>
              <a:t>: Πώς είναι δυνατόν να θριαμβεύει στον κόσμο το κακό σε βάρος του αγαθού μπροστά στον δίκαιο Θεό; Το πρόβλημα δεν λύνεται έξω από τον Χριστιανισμό.</a:t>
            </a:r>
          </a:p>
          <a:p>
            <a:r>
              <a:rPr lang="el-GR" dirty="0"/>
              <a:t>Ο Χριστός τηρεί μια εντελώς διαφορετική στάση:</a:t>
            </a:r>
          </a:p>
          <a:p>
            <a:pPr marL="514350" lvl="0" indent="-514350">
              <a:buFont typeface="+mj-lt"/>
              <a:buAutoNum type="arabicPeriod"/>
            </a:pPr>
            <a:r>
              <a:rPr lang="el-GR" dirty="0"/>
              <a:t>δικαιώνει πρώτα τον Θεό, γιατί θυσιάζεται για τον άνθρωπο και</a:t>
            </a:r>
          </a:p>
          <a:p>
            <a:pPr marL="514350" lvl="0" indent="-514350">
              <a:buFont typeface="+mj-lt"/>
              <a:buAutoNum type="arabicPeriod"/>
            </a:pPr>
            <a:r>
              <a:rPr lang="el-GR" dirty="0"/>
              <a:t>δικαιώνει και τον άνθρωπο με την απόλυτη υπακοή Του στον Θεό Πατέρα. </a:t>
            </a:r>
          </a:p>
          <a:p>
            <a:r>
              <a:rPr lang="el-GR" dirty="0"/>
              <a:t>Μ’ αυτόν τον τρόπο και ο Θεός δοξάζεται και ο άνθρωπος γίνεται αποδεκτός από τον Θεό Πατέρα.</a:t>
            </a:r>
          </a:p>
          <a:p>
            <a:endParaRPr lang="el-GR" dirty="0"/>
          </a:p>
        </p:txBody>
      </p:sp>
    </p:spTree>
    <p:extLst>
      <p:ext uri="{BB962C8B-B14F-4D97-AF65-F5344CB8AC3E}">
        <p14:creationId xmlns:p14="http://schemas.microsoft.com/office/powerpoint/2010/main" val="3418074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p:txBody>
          <a:bodyPr/>
          <a:lstStyle/>
          <a:p>
            <a:r>
              <a:rPr lang="el-GR" dirty="0"/>
              <a:t>Η </a:t>
            </a:r>
            <a:r>
              <a:rPr lang="el-GR" b="1" dirty="0"/>
              <a:t>δικαιοσύνη του Θεού</a:t>
            </a:r>
            <a:r>
              <a:rPr lang="el-GR" dirty="0"/>
              <a:t> δεν ταυτίζεται με καμία μορφή ανθρώπινου δικαίου.</a:t>
            </a:r>
          </a:p>
          <a:p>
            <a:r>
              <a:rPr lang="el-GR" dirty="0"/>
              <a:t>Είναι ασυμβίβαστη με κάθε κατεστημένη κατάσταση. </a:t>
            </a:r>
          </a:p>
          <a:p>
            <a:r>
              <a:rPr lang="el-GR" dirty="0"/>
              <a:t>Δεν επιδιώκει να δικαιωθεί μέσα στον κόσμο, ούτε αρκείται σε κάποια εξωτερική άρση της αδικίας.</a:t>
            </a:r>
          </a:p>
          <a:p>
            <a:r>
              <a:rPr lang="el-GR" dirty="0"/>
              <a:t>Μέτρο της είναι το πρόσωπο του Θεανθρώπου Χριστού. </a:t>
            </a:r>
          </a:p>
          <a:p>
            <a:r>
              <a:rPr lang="el-GR" dirty="0"/>
              <a:t>Τα κριτήριά της είναι υποστατικά. </a:t>
            </a:r>
          </a:p>
          <a:p>
            <a:r>
              <a:rPr lang="el-GR" dirty="0"/>
              <a:t>Όπου δεν υπάρχει πρόσωπο, δεν υπάρχει ούτε δικαιοσύνη ούτε αδικία.</a:t>
            </a:r>
          </a:p>
        </p:txBody>
      </p:sp>
    </p:spTree>
    <p:extLst>
      <p:ext uri="{BB962C8B-B14F-4D97-AF65-F5344CB8AC3E}">
        <p14:creationId xmlns:p14="http://schemas.microsoft.com/office/powerpoint/2010/main" val="1058059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p:txBody>
          <a:bodyPr>
            <a:normAutofit/>
          </a:bodyPr>
          <a:lstStyle/>
          <a:p>
            <a:r>
              <a:rPr lang="el-GR" b="1" dirty="0"/>
              <a:t>Η ανθρώπινη δικαιοσύνη προβάλλει πάντοτε κάποια μορφή δικαίου</a:t>
            </a:r>
            <a:r>
              <a:rPr lang="el-GR" dirty="0"/>
              <a:t>. (το φυσικό ή το θρησκευτικό δίκαιο, τις εθιμικές παραδόσεις, την ψυχή του λαού, τον ιδεαλισμό, τον υλισμό, τον σχετικισμό </a:t>
            </a:r>
            <a:r>
              <a:rPr lang="el-GR" dirty="0" err="1"/>
              <a:t>κ.ἄ</a:t>
            </a:r>
            <a:r>
              <a:rPr lang="el-GR" dirty="0"/>
              <a:t>.)</a:t>
            </a:r>
          </a:p>
          <a:p>
            <a:r>
              <a:rPr lang="el-GR" dirty="0"/>
              <a:t>Είναι δικαιοσύνη που λειτουργεί με </a:t>
            </a:r>
            <a:r>
              <a:rPr lang="el-GR" u="sng" dirty="0"/>
              <a:t>σχετικότητα</a:t>
            </a:r>
            <a:r>
              <a:rPr lang="el-GR" dirty="0"/>
              <a:t> μέσα στην </a:t>
            </a:r>
            <a:r>
              <a:rPr lang="el-GR" u="sng" dirty="0"/>
              <a:t>χρονικότητα</a:t>
            </a:r>
            <a:r>
              <a:rPr lang="el-GR" dirty="0"/>
              <a:t>. </a:t>
            </a:r>
          </a:p>
          <a:p>
            <a:r>
              <a:rPr lang="el-GR" dirty="0"/>
              <a:t>Παραμένει </a:t>
            </a:r>
            <a:r>
              <a:rPr lang="el-GR" u="sng" dirty="0"/>
              <a:t>ανυπόστατη</a:t>
            </a:r>
            <a:r>
              <a:rPr lang="el-GR" dirty="0"/>
              <a:t>, γι’ αυτό και </a:t>
            </a:r>
            <a:r>
              <a:rPr lang="el-GR" u="sng" dirty="0"/>
              <a:t>τα κριτήριά της είναι υποκειμενικά</a:t>
            </a:r>
            <a:r>
              <a:rPr lang="el-GR" dirty="0"/>
              <a:t>.</a:t>
            </a:r>
          </a:p>
          <a:p>
            <a:r>
              <a:rPr lang="el-GR" dirty="0"/>
              <a:t>Η ποιότητά της προσδιορίζεται από εκείνους που την εφαρμόζουν.  </a:t>
            </a:r>
          </a:p>
          <a:p>
            <a:endParaRPr lang="el-GR" dirty="0"/>
          </a:p>
        </p:txBody>
      </p:sp>
    </p:spTree>
    <p:extLst>
      <p:ext uri="{BB962C8B-B14F-4D97-AF65-F5344CB8AC3E}">
        <p14:creationId xmlns:p14="http://schemas.microsoft.com/office/powerpoint/2010/main" val="383304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0" y="1087120"/>
            <a:ext cx="12192000" cy="5770880"/>
          </a:xfrm>
        </p:spPr>
        <p:txBody>
          <a:bodyPr/>
          <a:lstStyle/>
          <a:p>
            <a:r>
              <a:rPr lang="el-GR" b="1" dirty="0"/>
              <a:t>Η πίστη στην ενυπόστατη δικαιοσύνη του Χριστού</a:t>
            </a:r>
            <a:r>
              <a:rPr lang="el-GR" dirty="0"/>
              <a:t> μας προτρέπει για προσωπική βίωσή της.</a:t>
            </a:r>
          </a:p>
          <a:p>
            <a:r>
              <a:rPr lang="el-GR" sz="4000" b="1" dirty="0">
                <a:solidFill>
                  <a:srgbClr val="FF0000"/>
                </a:solidFill>
              </a:rPr>
              <a:t>Η αδικία δεν βρίσκεται στους άλλους, τους οποίους ο πιστός πρέπει να διορθώσει, αλλά στον εαυτό του. </a:t>
            </a:r>
          </a:p>
          <a:p>
            <a:r>
              <a:rPr lang="el-GR" dirty="0"/>
              <a:t>Η αδικία δεν βρίσκεται στην κοινωνία ή στα απρόσωπα συστήματα. Μια τέτοια θεώρηση της δικαιοσύνης και αποφεύγει να χτυπήσει την αδικία στη ρίζα της, που είναι μέσα μας, αλλά και την επεκτείνει με την πρόφαση της καταπολέμησής της στους άλλους.</a:t>
            </a:r>
          </a:p>
        </p:txBody>
      </p:sp>
    </p:spTree>
    <p:extLst>
      <p:ext uri="{BB962C8B-B14F-4D97-AF65-F5344CB8AC3E}">
        <p14:creationId xmlns:p14="http://schemas.microsoft.com/office/powerpoint/2010/main" val="705649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13645"/>
          </a:xfrm>
        </p:spPr>
        <p:txBody>
          <a:bodyPr>
            <a:normAutofit/>
          </a:bodyPr>
          <a:lstStyle/>
          <a:p>
            <a:pPr algn="ctr"/>
            <a:r>
              <a:rPr lang="el-GR" dirty="0">
                <a:latin typeface="Times New Roman" panose="02020603050405020304" pitchFamily="18" charset="0"/>
                <a:cs typeface="Times New Roman" panose="02020603050405020304" pitchFamily="18" charset="0"/>
              </a:rPr>
              <a:t>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0" y="1313645"/>
            <a:ext cx="12192000" cy="5544355"/>
          </a:xfrm>
        </p:spPr>
        <p:txBody>
          <a:bodyPr>
            <a:normAutofit fontScale="92500" lnSpcReduction="10000"/>
          </a:bodyPr>
          <a:lstStyle/>
          <a:p>
            <a:r>
              <a:rPr lang="el-GR" dirty="0"/>
              <a:t>Έτσι, οι Πατέρες τονίζουν ότι το να μην αντιδρά κανείς, όταν αδικείται, είναι θεϊκό, το να αντιδρά με μετριοπάθεια νόμιμο και ανθρώπινο, το να αντιδρά όμως πέρα από το μέτρο είναι παράνομο, εκδικητικό και τελικά σατανικό. Γιατί, αυτός που απαιτεί τιμωρίες μεγαλύτερες από αυτές που διαπράχθηκαν, πέφτει στο ίδιο έγκλημα με εκείνον που αδίκησε πρώτος.(</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V</a:t>
            </a:r>
            <a:r>
              <a:rPr lang="el-GR" i="1" dirty="0"/>
              <a:t> ΣΛΒ</a:t>
            </a:r>
            <a:r>
              <a:rPr lang="el-GR" dirty="0"/>
              <a:t>΄, </a:t>
            </a:r>
            <a:r>
              <a:rPr lang="en-US" dirty="0"/>
              <a:t>PG</a:t>
            </a:r>
            <a:r>
              <a:rPr lang="el-GR" dirty="0"/>
              <a:t>78, 1473</a:t>
            </a:r>
            <a:r>
              <a:rPr lang="en-US" dirty="0"/>
              <a:t>AB</a:t>
            </a:r>
            <a:r>
              <a:rPr lang="el-GR" dirty="0"/>
              <a:t>)</a:t>
            </a:r>
          </a:p>
          <a:p>
            <a:r>
              <a:rPr lang="el-GR" dirty="0"/>
              <a:t>Στο στάδιο του Χριστού, ο νόμος των στεφάνων είναι αντίθετος από την κοσμική λογική. Έχει νομοθετηθεί να στεφανώνεται εκείνος που δέχεται τα πλήγματα, και όχι εκείνος που δίνει τα πλήγματα. Το θαύμα στη συγκεκριμένη περίπτωση δεν αφορά μόνο τη νίκη αλλά και τον τρόπο της νίκης.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II</a:t>
            </a:r>
            <a:r>
              <a:rPr lang="el-GR" i="1" dirty="0"/>
              <a:t> ΡΞΘ</a:t>
            </a:r>
            <a:r>
              <a:rPr lang="el-GR" dirty="0"/>
              <a:t>΄, </a:t>
            </a:r>
            <a:r>
              <a:rPr lang="en-US" dirty="0"/>
              <a:t>PG</a:t>
            </a:r>
            <a:r>
              <a:rPr lang="el-GR" dirty="0"/>
              <a:t>78, 621</a:t>
            </a:r>
            <a:r>
              <a:rPr lang="en-US" dirty="0"/>
              <a:t>A</a:t>
            </a:r>
            <a:r>
              <a:rPr lang="el-GR" dirty="0"/>
              <a:t>)  </a:t>
            </a:r>
          </a:p>
          <a:p>
            <a:r>
              <a:rPr lang="el-GR" dirty="0"/>
              <a:t>Αυτός που θέλει να στεφανωθεί με λαμπρή νίκη πρέπει όχι μόνο </a:t>
            </a:r>
            <a:r>
              <a:rPr lang="el-GR" b="1" dirty="0"/>
              <a:t>να υπομένει με γενναιότητα</a:t>
            </a:r>
            <a:r>
              <a:rPr lang="el-GR" dirty="0"/>
              <a:t>, όταν υβρίζεται και αδικείται, αλλά και να δίνει στον δράστη περισσότερα από αυτά που θέλει να πάρει, ώστε να ξεπερνά τα όρια της κακής του επιθυμίας με την αφθονία της δικής του γενναιόδωρης παροχής.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II</a:t>
            </a:r>
            <a:r>
              <a:rPr lang="el-GR" i="1" dirty="0"/>
              <a:t> ΣΤ</a:t>
            </a:r>
            <a:r>
              <a:rPr lang="el-GR" dirty="0"/>
              <a:t>΄, </a:t>
            </a:r>
            <a:r>
              <a:rPr lang="en-US" dirty="0"/>
              <a:t>PG</a:t>
            </a:r>
            <a:r>
              <a:rPr lang="el-GR" dirty="0"/>
              <a:t>78, 464</a:t>
            </a:r>
            <a:r>
              <a:rPr lang="en-US" dirty="0"/>
              <a:t>AB</a:t>
            </a:r>
            <a:r>
              <a:rPr lang="el-GR" dirty="0"/>
              <a:t>) </a:t>
            </a:r>
          </a:p>
          <a:p>
            <a:endParaRPr lang="el-GR" dirty="0"/>
          </a:p>
        </p:txBody>
      </p:sp>
    </p:spTree>
    <p:extLst>
      <p:ext uri="{BB962C8B-B14F-4D97-AF65-F5344CB8AC3E}">
        <p14:creationId xmlns:p14="http://schemas.microsoft.com/office/powerpoint/2010/main" val="986392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98737" y="1690688"/>
            <a:ext cx="12093263" cy="5032375"/>
          </a:xfrm>
        </p:spPr>
        <p:txBody>
          <a:bodyPr>
            <a:normAutofit/>
          </a:bodyPr>
          <a:lstStyle/>
          <a:p>
            <a:r>
              <a:rPr lang="el-GR" dirty="0"/>
              <a:t>Η φιλοσοφημένη αντιμετώπιση της αδικίας με τη μεγαλοψυχία που αποπνέει μπορεί να γίνει αφορμή της μεταστροφής του αντιπάλου προς το καλό.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a:t>
            </a:r>
            <a:r>
              <a:rPr lang="en-US" i="1" dirty="0"/>
              <a:t>LIB I</a:t>
            </a:r>
            <a:r>
              <a:rPr lang="el-GR" i="1" dirty="0"/>
              <a:t>  ΙΑ</a:t>
            </a:r>
            <a:r>
              <a:rPr lang="el-GR" dirty="0"/>
              <a:t>΄, </a:t>
            </a:r>
            <a:r>
              <a:rPr lang="en-US" dirty="0"/>
              <a:t>PG</a:t>
            </a:r>
            <a:r>
              <a:rPr lang="el-GR" dirty="0"/>
              <a:t>78, 185</a:t>
            </a:r>
            <a:r>
              <a:rPr lang="en-US" dirty="0"/>
              <a:t>C</a:t>
            </a:r>
            <a:r>
              <a:rPr lang="el-GR" dirty="0"/>
              <a:t>-188</a:t>
            </a:r>
            <a:r>
              <a:rPr lang="en-US" dirty="0"/>
              <a:t>A</a:t>
            </a:r>
            <a:r>
              <a:rPr lang="el-GR" dirty="0"/>
              <a:t>).</a:t>
            </a:r>
          </a:p>
          <a:p>
            <a:r>
              <a:rPr lang="el-GR" dirty="0"/>
              <a:t>Στη συνύπαρξη, άλλωστε, μεταξύ δικαίων και αδίκων αναγνωρίζεται η δράση της θείας πρόνοιας και οικονομίας, που επιβάλλει τέτοια συναναστροφή με στόχο τη σωτηρία των αμαρτωλών. Θεωρείται δεδομένο "</a:t>
            </a:r>
            <a:r>
              <a:rPr lang="el-GR" i="1" dirty="0" err="1"/>
              <a:t>ὅτι</a:t>
            </a:r>
            <a:r>
              <a:rPr lang="el-GR" i="1" dirty="0"/>
              <a:t> ὁ Θεός συνέλκει </a:t>
            </a:r>
            <a:r>
              <a:rPr lang="el-GR" i="1" dirty="0" err="1"/>
              <a:t>τὸν</a:t>
            </a:r>
            <a:r>
              <a:rPr lang="el-GR" i="1" dirty="0"/>
              <a:t> δίκαιον </a:t>
            </a:r>
            <a:r>
              <a:rPr lang="el-GR" i="1" dirty="0" err="1"/>
              <a:t>μετὰ</a:t>
            </a:r>
            <a:r>
              <a:rPr lang="el-GR" i="1" dirty="0"/>
              <a:t> </a:t>
            </a:r>
            <a:r>
              <a:rPr lang="el-GR" i="1" dirty="0" err="1"/>
              <a:t>ἁμαρτωλῶν</a:t>
            </a:r>
            <a:r>
              <a:rPr lang="el-GR" i="1" dirty="0"/>
              <a:t>, συνέλκει </a:t>
            </a:r>
            <a:r>
              <a:rPr lang="el-GR" i="1" dirty="0" err="1"/>
              <a:t>τὸν</a:t>
            </a:r>
            <a:r>
              <a:rPr lang="el-GR" i="1" dirty="0"/>
              <a:t> δίκαιον </a:t>
            </a:r>
            <a:r>
              <a:rPr lang="el-GR" i="1" dirty="0" err="1"/>
              <a:t>διὰ</a:t>
            </a:r>
            <a:r>
              <a:rPr lang="el-GR" i="1" dirty="0"/>
              <a:t> </a:t>
            </a:r>
            <a:r>
              <a:rPr lang="el-GR" i="1" dirty="0" err="1"/>
              <a:t>τοὺς</a:t>
            </a:r>
            <a:r>
              <a:rPr lang="el-GR" i="1" dirty="0"/>
              <a:t> </a:t>
            </a:r>
            <a:r>
              <a:rPr lang="el-GR" i="1" dirty="0" err="1"/>
              <a:t>ἁμαρτωλούς</a:t>
            </a:r>
            <a:r>
              <a:rPr lang="el-GR" i="1" dirty="0"/>
              <a:t>, </a:t>
            </a:r>
            <a:r>
              <a:rPr lang="el-GR" i="1" dirty="0" err="1"/>
              <a:t>καὶ</a:t>
            </a:r>
            <a:r>
              <a:rPr lang="el-GR" i="1" dirty="0"/>
              <a:t> </a:t>
            </a:r>
            <a:r>
              <a:rPr lang="el-GR" i="1" dirty="0" err="1"/>
              <a:t>τοὺς</a:t>
            </a:r>
            <a:r>
              <a:rPr lang="el-GR" i="1" dirty="0"/>
              <a:t> </a:t>
            </a:r>
            <a:r>
              <a:rPr lang="el-GR" i="1" dirty="0" err="1"/>
              <a:t>ἐργαζομένους</a:t>
            </a:r>
            <a:r>
              <a:rPr lang="el-GR" i="1" dirty="0"/>
              <a:t> </a:t>
            </a:r>
            <a:r>
              <a:rPr lang="el-GR" i="1" dirty="0" err="1"/>
              <a:t>τὴν</a:t>
            </a:r>
            <a:r>
              <a:rPr lang="el-GR" i="1" dirty="0"/>
              <a:t> </a:t>
            </a:r>
            <a:r>
              <a:rPr lang="el-GR" i="1" dirty="0" err="1"/>
              <a:t>ἀνομίαν</a:t>
            </a:r>
            <a:r>
              <a:rPr lang="el-GR" i="1" dirty="0"/>
              <a:t>, </a:t>
            </a:r>
            <a:r>
              <a:rPr lang="el-GR" i="1" dirty="0" err="1"/>
              <a:t>ἵνα</a:t>
            </a:r>
            <a:r>
              <a:rPr lang="el-GR" i="1" dirty="0"/>
              <a:t> </a:t>
            </a:r>
            <a:r>
              <a:rPr lang="el-GR" i="1" dirty="0" err="1"/>
              <a:t>σωθῶσιν</a:t>
            </a:r>
            <a:r>
              <a:rPr lang="el-GR" dirty="0"/>
              <a:t>". (</a:t>
            </a:r>
            <a:r>
              <a:rPr lang="el-GR" dirty="0" err="1"/>
              <a:t>Εὐαγρίου</a:t>
            </a:r>
            <a:r>
              <a:rPr lang="el-GR" dirty="0"/>
              <a:t> </a:t>
            </a:r>
            <a:r>
              <a:rPr lang="el-GR" dirty="0" err="1"/>
              <a:t>Ποντικοῦ</a:t>
            </a:r>
            <a:r>
              <a:rPr lang="el-GR" dirty="0"/>
              <a:t>, </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1288 Α)</a:t>
            </a:r>
          </a:p>
          <a:p>
            <a:r>
              <a:rPr lang="el-GR" dirty="0"/>
              <a:t>Άλλωστε, η επιείκεια και η </a:t>
            </a:r>
            <a:r>
              <a:rPr lang="el-GR" dirty="0" err="1"/>
              <a:t>συγχωρετικότητα</a:t>
            </a:r>
            <a:r>
              <a:rPr lang="el-GR" dirty="0"/>
              <a:t> αποτελούν τα χαρακτηριστικά γνωρίσματα της χριστιανικής ταυτότητας. </a:t>
            </a:r>
          </a:p>
          <a:p>
            <a:endParaRPr lang="el-GR" dirty="0"/>
          </a:p>
        </p:txBody>
      </p:sp>
    </p:spTree>
    <p:extLst>
      <p:ext uri="{BB962C8B-B14F-4D97-AF65-F5344CB8AC3E}">
        <p14:creationId xmlns:p14="http://schemas.microsoft.com/office/powerpoint/2010/main" val="100042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287851"/>
            <a:ext cx="10515600" cy="1325563"/>
          </a:xfrm>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616574" y="1613414"/>
            <a:ext cx="10958849" cy="4607082"/>
          </a:xfrm>
        </p:spPr>
        <p:txBody>
          <a:bodyPr/>
          <a:lstStyle/>
          <a:p>
            <a:r>
              <a:rPr lang="el-GR" dirty="0"/>
              <a:t>Η δικαιοσύνη είναι η όλη αρετή: «</a:t>
            </a:r>
            <a:r>
              <a:rPr lang="el-GR" i="1" dirty="0" err="1"/>
              <a:t>Δικαιοσύνην</a:t>
            </a:r>
            <a:r>
              <a:rPr lang="el-GR" i="1" dirty="0"/>
              <a:t> </a:t>
            </a:r>
            <a:r>
              <a:rPr lang="el-GR" i="1" dirty="0" err="1"/>
              <a:t>δὲ</a:t>
            </a:r>
            <a:r>
              <a:rPr lang="el-GR" i="1" dirty="0"/>
              <a:t> </a:t>
            </a:r>
            <a:r>
              <a:rPr lang="el-GR" i="1" dirty="0" err="1"/>
              <a:t>ἐνταῦθα</a:t>
            </a:r>
            <a:r>
              <a:rPr lang="el-GR" i="1" dirty="0"/>
              <a:t> </a:t>
            </a:r>
            <a:r>
              <a:rPr lang="el-GR" i="1" dirty="0" err="1"/>
              <a:t>μὴ</a:t>
            </a:r>
            <a:r>
              <a:rPr lang="el-GR" i="1" dirty="0"/>
              <a:t> μέρος </a:t>
            </a:r>
            <a:r>
              <a:rPr lang="el-GR" i="1" dirty="0" err="1"/>
              <a:t>ἀρετῆς</a:t>
            </a:r>
            <a:r>
              <a:rPr lang="el-GR" i="1" dirty="0"/>
              <a:t> </a:t>
            </a:r>
            <a:r>
              <a:rPr lang="el-GR" i="1" dirty="0" err="1"/>
              <a:t>εἶναι</a:t>
            </a:r>
            <a:r>
              <a:rPr lang="el-GR" i="1" dirty="0"/>
              <a:t> νόμιζε, </a:t>
            </a:r>
            <a:r>
              <a:rPr lang="el-GR" i="1" dirty="0" err="1"/>
              <a:t>ἀλλ</a:t>
            </a:r>
            <a:r>
              <a:rPr lang="el-GR" i="1" dirty="0"/>
              <a:t>’ </a:t>
            </a:r>
            <a:r>
              <a:rPr lang="el-GR" i="1" dirty="0" err="1"/>
              <a:t>ὁλόκληρον</a:t>
            </a:r>
            <a:r>
              <a:rPr lang="el-GR" i="1" dirty="0"/>
              <a:t> </a:t>
            </a:r>
            <a:r>
              <a:rPr lang="el-GR" i="1" dirty="0" err="1"/>
              <a:t>καὶ</a:t>
            </a:r>
            <a:r>
              <a:rPr lang="el-GR" i="1" dirty="0"/>
              <a:t> </a:t>
            </a:r>
            <a:r>
              <a:rPr lang="el-GR" i="1" dirty="0" err="1"/>
              <a:t>καθολικήν</a:t>
            </a:r>
            <a:r>
              <a:rPr lang="el-GR" dirty="0"/>
              <a:t>». (</a:t>
            </a:r>
            <a:r>
              <a:rPr lang="el-GR" dirty="0" err="1"/>
              <a:t>Ἰω</a:t>
            </a:r>
            <a:r>
              <a:rPr lang="el-GR" dirty="0"/>
              <a:t>. Χρυσοστόμου, </a:t>
            </a:r>
            <a:r>
              <a:rPr lang="el-GR" i="1" dirty="0" err="1"/>
              <a:t>Ἑρμηνεία</a:t>
            </a:r>
            <a:r>
              <a:rPr lang="el-GR" i="1" dirty="0"/>
              <a:t> </a:t>
            </a:r>
            <a:r>
              <a:rPr lang="el-GR" i="1" dirty="0" err="1"/>
              <a:t>εἰς</a:t>
            </a:r>
            <a:r>
              <a:rPr lang="el-GR" i="1" dirty="0"/>
              <a:t> Ψαλμούς</a:t>
            </a:r>
            <a:r>
              <a:rPr lang="el-GR" dirty="0"/>
              <a:t>, 4,1, </a:t>
            </a:r>
            <a:r>
              <a:rPr lang="en-US" dirty="0"/>
              <a:t>PG</a:t>
            </a:r>
            <a:r>
              <a:rPr lang="el-GR" dirty="0"/>
              <a:t> 55, 40)</a:t>
            </a:r>
          </a:p>
          <a:p>
            <a:r>
              <a:rPr lang="el-GR" dirty="0"/>
              <a:t>Ο δίκαιος συνθέτει στο πρόσωπό του όλες τις αρετές.</a:t>
            </a:r>
          </a:p>
          <a:p>
            <a:r>
              <a:rPr lang="el-GR" b="1" dirty="0"/>
              <a:t>Κατεξοχήν δίκαιος </a:t>
            </a:r>
            <a:r>
              <a:rPr lang="el-GR" b="1" u="sng" dirty="0"/>
              <a:t>είναι</a:t>
            </a:r>
            <a:r>
              <a:rPr lang="el-GR" b="1" dirty="0"/>
              <a:t> ο Θεός</a:t>
            </a:r>
            <a:r>
              <a:rPr lang="el-GR" dirty="0"/>
              <a:t>. Η δικαιοσύνη του Θεού είναι ο τρόπος που εκδηλώνεται η </a:t>
            </a:r>
            <a:r>
              <a:rPr lang="el-GR" dirty="0">
                <a:solidFill>
                  <a:srgbClr val="FF0000"/>
                </a:solidFill>
              </a:rPr>
              <a:t>αγιότητα</a:t>
            </a:r>
            <a:r>
              <a:rPr lang="el-GR" dirty="0"/>
              <a:t> και η </a:t>
            </a:r>
            <a:r>
              <a:rPr lang="el-GR" dirty="0">
                <a:solidFill>
                  <a:srgbClr val="FF0000"/>
                </a:solidFill>
              </a:rPr>
              <a:t>αγάπη </a:t>
            </a:r>
            <a:r>
              <a:rPr lang="el-GR" dirty="0"/>
              <a:t>Του.</a:t>
            </a:r>
          </a:p>
          <a:p>
            <a:r>
              <a:rPr lang="el-GR" b="1" dirty="0"/>
              <a:t>Ο άνθρωπος </a:t>
            </a:r>
            <a:r>
              <a:rPr lang="el-GR" b="1" u="sng" dirty="0"/>
              <a:t>γίνεται</a:t>
            </a:r>
            <a:r>
              <a:rPr lang="el-GR" b="1" dirty="0"/>
              <a:t> δίκαιος</a:t>
            </a:r>
            <a:r>
              <a:rPr lang="el-GR" dirty="0"/>
              <a:t>: </a:t>
            </a:r>
          </a:p>
          <a:p>
            <a:r>
              <a:rPr lang="el-GR" dirty="0"/>
              <a:t>α) με την πιστότητά του στο θέλημα του Θεού και </a:t>
            </a:r>
          </a:p>
          <a:p>
            <a:r>
              <a:rPr lang="el-GR" dirty="0"/>
              <a:t>β) την τήρηση των εντολών Του.</a:t>
            </a:r>
          </a:p>
          <a:p>
            <a:pPr marL="0" indent="0">
              <a:buNone/>
            </a:pPr>
            <a:endParaRPr lang="el-GR" dirty="0"/>
          </a:p>
        </p:txBody>
      </p:sp>
    </p:spTree>
    <p:extLst>
      <p:ext uri="{BB962C8B-B14F-4D97-AF65-F5344CB8AC3E}">
        <p14:creationId xmlns:p14="http://schemas.microsoft.com/office/powerpoint/2010/main" val="3506677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07583"/>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0" y="1107584"/>
            <a:ext cx="12192000" cy="5750416"/>
          </a:xfrm>
        </p:spPr>
        <p:txBody>
          <a:bodyPr>
            <a:normAutofit lnSpcReduction="10000"/>
          </a:bodyPr>
          <a:lstStyle/>
          <a:p>
            <a:r>
              <a:rPr lang="el-GR" dirty="0"/>
              <a:t>Η εντολή της συμφιλίωσης δίδεται από τον Θεό (</a:t>
            </a:r>
            <a:r>
              <a:rPr lang="el-GR" i="1" dirty="0" err="1"/>
              <a:t>Ματθ</a:t>
            </a:r>
            <a:r>
              <a:rPr lang="el-GR" dirty="0"/>
              <a:t>. 5,23-24), που γνωρίζει την ανθρώπινη αδυναμία, η οποία ολισθαίνει σε διαμάχες και έχθρες.  </a:t>
            </a:r>
          </a:p>
          <a:p>
            <a:r>
              <a:rPr lang="el-GR" dirty="0"/>
              <a:t>Είναι μια εντολή που περιλαμβάνει πολύ μεγάλη φιλανθρωπία και δικαιοσύνη. Μ’ αυτό ο Θεός μας στέλνει ένα ξεκάθαρο μήνυμα που μας λέει: «</a:t>
            </a:r>
            <a:r>
              <a:rPr lang="el-GR" i="1" dirty="0"/>
              <a:t>Εσύ βέβαια ζητάς φιλανθρωπία, αλλά ο αδικημένος εκδίκηση. Συ με καλείς ελεήμονα, αλλά εκείνος δίκαιο. Εσύ ζητάς συγνώμη, αλλά εκείνος που δεν βοηθήθηκε κραυγάζει. Σταμάτησε εκείνον που κραυγάζει δίκαια και δεν θα στερηθείς και τη δική μου ευμένεια. Συμφιλίωσε τον εαυτό σου με εκείνον που αδίκησες και τότε παρακάλεσε εμένα να συμφιλιωθώ μαζί σου. Δεν πουλάω με δώρο το δίκαιο της ξένης εκδίκησης. Δεν νοθεύω το αμερόληπτο δικαστήριο. Δεν δίνω την ευμένειά μου σε σένα που αδίκησες, όσο θα θρηνεί αυτός που αδικήθηκε. Σου χαρίζω εκείνο, που δεν είναι μικρό, αλλά αντίθετα πολύ μεγάλο. Αναβάλλω τη διαμόρφωση γνώμης. Δεν βγάζω αμέσως τελεσίδικη απόφαση. Σου δίνω ευκαιρία να απολογηθείς σε εκείνον που αδικήθηκε</a:t>
            </a:r>
            <a:r>
              <a:rPr lang="el-GR" dirty="0"/>
              <a:t>».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IV</a:t>
            </a:r>
            <a:r>
              <a:rPr lang="el-GR" i="1" dirty="0"/>
              <a:t> ΡΙΑ</a:t>
            </a:r>
            <a:r>
              <a:rPr lang="el-GR" dirty="0"/>
              <a:t>΄, </a:t>
            </a:r>
            <a:r>
              <a:rPr lang="en-US" dirty="0"/>
              <a:t>PG</a:t>
            </a:r>
            <a:r>
              <a:rPr lang="el-GR" dirty="0"/>
              <a:t>78, 1176</a:t>
            </a:r>
            <a:r>
              <a:rPr lang="en-US" dirty="0"/>
              <a:t>D</a:t>
            </a:r>
            <a:r>
              <a:rPr lang="el-GR" dirty="0"/>
              <a:t>-1177</a:t>
            </a:r>
            <a:r>
              <a:rPr lang="en-US" dirty="0"/>
              <a:t>B</a:t>
            </a:r>
            <a:r>
              <a:rPr lang="el-GR" dirty="0"/>
              <a:t>)</a:t>
            </a:r>
          </a:p>
        </p:txBody>
      </p:sp>
    </p:spTree>
    <p:extLst>
      <p:ext uri="{BB962C8B-B14F-4D97-AF65-F5344CB8AC3E}">
        <p14:creationId xmlns:p14="http://schemas.microsoft.com/office/powerpoint/2010/main" val="887334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347730" y="1825624"/>
            <a:ext cx="11539470" cy="5032375"/>
          </a:xfrm>
        </p:spPr>
        <p:txBody>
          <a:bodyPr>
            <a:normAutofit lnSpcReduction="10000"/>
          </a:bodyPr>
          <a:lstStyle/>
          <a:p>
            <a:r>
              <a:rPr lang="el-GR" dirty="0"/>
              <a:t>Η </a:t>
            </a:r>
            <a:r>
              <a:rPr lang="el-GR" b="1" dirty="0"/>
              <a:t>δικαιοσύνη του Χριστού</a:t>
            </a:r>
            <a:r>
              <a:rPr lang="el-GR" dirty="0"/>
              <a:t> καλεί τον άνθρωπο να μιμηθεί τη θεία δικαιοσύνη. (αγάπη προς όλους, ακόμη και στους εχθρούς)</a:t>
            </a:r>
          </a:p>
          <a:p>
            <a:r>
              <a:rPr lang="el-GR" dirty="0"/>
              <a:t>Με την αγάπη προς τους εχθρούς ο χριστιανός σηκώνει στους ώμους του την αδικία των άλλων παρεμποδίζοντας την περαιτέρω διάδοση και συσσώρευσή της στον κόσμο. </a:t>
            </a:r>
          </a:p>
          <a:p>
            <a:r>
              <a:rPr lang="el-GR" dirty="0"/>
              <a:t>Αυτό σημαίνει θυσία και ένταξη στην οδό του Χριστού για την περιστολή και αναίρεση του κακού.</a:t>
            </a:r>
          </a:p>
          <a:p>
            <a:r>
              <a:rPr lang="el-GR" dirty="0"/>
              <a:t>Και στη διανεμητική δικαιοσύνη, δηλαδή την κοσμική δικαιοσύνη, ισχύει το ίδιο. Οι πιστοί οφείλουν να αποδίδουν το δίκαιο και την ισότητα με φόβο Θεού, πάντοτε όμως μέσα στην προοπτική της αγάπης.</a:t>
            </a:r>
          </a:p>
          <a:p>
            <a:r>
              <a:rPr lang="el-GR" dirty="0"/>
              <a:t>Αυτό σημαίνει ότι οι πιστοί δεν πρέπει να ανταποδίδουν ποτέ το κακό: «</a:t>
            </a:r>
            <a:r>
              <a:rPr lang="el-GR" i="1" dirty="0" err="1"/>
              <a:t>Ὁρᾶτε</a:t>
            </a:r>
            <a:r>
              <a:rPr lang="el-GR" i="1" dirty="0"/>
              <a:t> </a:t>
            </a:r>
            <a:r>
              <a:rPr lang="el-GR" i="1" dirty="0" err="1"/>
              <a:t>μὴ</a:t>
            </a:r>
            <a:r>
              <a:rPr lang="el-GR" i="1" dirty="0"/>
              <a:t> τις </a:t>
            </a:r>
            <a:r>
              <a:rPr lang="el-GR" i="1" dirty="0" err="1"/>
              <a:t>κακὸν</a:t>
            </a:r>
            <a:r>
              <a:rPr lang="el-GR" i="1" dirty="0"/>
              <a:t> </a:t>
            </a:r>
            <a:r>
              <a:rPr lang="el-GR" i="1" dirty="0" err="1"/>
              <a:t>ἀντὶ</a:t>
            </a:r>
            <a:r>
              <a:rPr lang="el-GR" i="1" dirty="0"/>
              <a:t> </a:t>
            </a:r>
            <a:r>
              <a:rPr lang="el-GR" i="1" dirty="0" err="1"/>
              <a:t>κακοῦ</a:t>
            </a:r>
            <a:r>
              <a:rPr lang="el-GR" i="1" dirty="0"/>
              <a:t> </a:t>
            </a:r>
            <a:r>
              <a:rPr lang="el-GR" i="1" dirty="0" err="1"/>
              <a:t>τινι</a:t>
            </a:r>
            <a:r>
              <a:rPr lang="el-GR" i="1" dirty="0"/>
              <a:t> </a:t>
            </a:r>
            <a:r>
              <a:rPr lang="el-GR" i="1" dirty="0" err="1"/>
              <a:t>ἀποδῷ</a:t>
            </a:r>
            <a:r>
              <a:rPr lang="el-GR" dirty="0"/>
              <a:t>» (</a:t>
            </a:r>
            <a:r>
              <a:rPr lang="el-GR" i="1" dirty="0"/>
              <a:t>Α΄ </a:t>
            </a:r>
            <a:r>
              <a:rPr lang="el-GR" i="1" dirty="0" err="1"/>
              <a:t>Θεσ</a:t>
            </a:r>
            <a:r>
              <a:rPr lang="el-GR" dirty="0"/>
              <a:t>. 5,15)</a:t>
            </a:r>
          </a:p>
        </p:txBody>
      </p:sp>
    </p:spTree>
    <p:extLst>
      <p:ext uri="{BB962C8B-B14F-4D97-AF65-F5344CB8AC3E}">
        <p14:creationId xmlns:p14="http://schemas.microsoft.com/office/powerpoint/2010/main" val="1020533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Ωστόσο, η επιλογή της μη βίας-αντιδικίας δεν θα πρέπει να προκαλεί την αναισθησία του δράστη. Η  παραίνεση του αποστόλου Παύλου «</a:t>
            </a:r>
            <a:r>
              <a:rPr lang="el-GR" i="1" dirty="0"/>
              <a:t>Γιατί καλύτερα να μην αδικείστε</a:t>
            </a:r>
            <a:r>
              <a:rPr lang="el-GR" dirty="0"/>
              <a:t>;»</a:t>
            </a:r>
            <a:r>
              <a:rPr lang="el-GR" i="1" dirty="0"/>
              <a:t> </a:t>
            </a:r>
            <a:r>
              <a:rPr lang="el-GR" dirty="0"/>
              <a:t>(</a:t>
            </a:r>
            <a:r>
              <a:rPr lang="el-GR" i="1" dirty="0"/>
              <a:t>Α΄ </a:t>
            </a:r>
            <a:r>
              <a:rPr lang="el-GR" i="1" dirty="0" err="1"/>
              <a:t>Κορ</a:t>
            </a:r>
            <a:r>
              <a:rPr lang="el-GR" i="1" dirty="0"/>
              <a:t>. 6,7</a:t>
            </a:r>
            <a:r>
              <a:rPr lang="el-GR" dirty="0"/>
              <a:t>) δεν πρέπει να γίνεται αφορμή για πλεονεξία. </a:t>
            </a:r>
          </a:p>
          <a:p>
            <a:r>
              <a:rPr lang="el-GR" dirty="0"/>
              <a:t>Η διατύπωση του αγίου Ισιδώρου είναι χαρακτηριστική: «</a:t>
            </a:r>
            <a:r>
              <a:rPr lang="el-GR" i="1" dirty="0"/>
              <a:t>μη νομίζεις ότι, επειδή εμένα με συμβούλεψε να προτιμώ να αδικούμαι, εσένα σου έδωσε την άδεια να αδικείς</a:t>
            </a:r>
            <a:r>
              <a:rPr lang="el-GR" dirty="0"/>
              <a:t>».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IV P</a:t>
            </a:r>
            <a:r>
              <a:rPr lang="el-GR" i="1" dirty="0"/>
              <a:t>Ε</a:t>
            </a:r>
            <a:r>
              <a:rPr lang="el-GR" dirty="0"/>
              <a:t>΄, </a:t>
            </a:r>
            <a:r>
              <a:rPr lang="en-US" dirty="0"/>
              <a:t>PG</a:t>
            </a:r>
            <a:r>
              <a:rPr lang="el-GR" dirty="0"/>
              <a:t>78, 1157</a:t>
            </a:r>
            <a:r>
              <a:rPr lang="en-US" dirty="0"/>
              <a:t>A</a:t>
            </a:r>
            <a:r>
              <a:rPr lang="el-GR" dirty="0"/>
              <a:t>)</a:t>
            </a:r>
          </a:p>
          <a:p>
            <a:r>
              <a:rPr lang="el-GR" dirty="0"/>
              <a:t>Η προτροπή για επιλογή της λιτότητας δεν σημαίνει και χορήγηση της άδειας για διάπραξη της αδικίας. </a:t>
            </a:r>
          </a:p>
          <a:p>
            <a:r>
              <a:rPr lang="el-GR" dirty="0"/>
              <a:t>Ξεκαθαρίζεται ότι, όπως η </a:t>
            </a:r>
            <a:r>
              <a:rPr lang="el-GR" b="1" dirty="0"/>
              <a:t>οικειοθελής στέρηση</a:t>
            </a:r>
            <a:r>
              <a:rPr lang="el-GR" dirty="0"/>
              <a:t> των υλικών αγαθών φέρνει τη σωτηρία, έτσι και η </a:t>
            </a:r>
            <a:r>
              <a:rPr lang="el-GR" b="1" dirty="0"/>
              <a:t>ιδιοτελής αρπαγή</a:t>
            </a:r>
            <a:r>
              <a:rPr lang="el-GR" dirty="0"/>
              <a:t> των ξένων αγαθών συνεπάγεται την τιμωρία.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V</a:t>
            </a:r>
            <a:r>
              <a:rPr lang="el-GR" i="1" dirty="0"/>
              <a:t> ΟΘ</a:t>
            </a:r>
            <a:r>
              <a:rPr lang="el-GR" dirty="0"/>
              <a:t>΄, </a:t>
            </a:r>
            <a:r>
              <a:rPr lang="en-US" dirty="0"/>
              <a:t>PG</a:t>
            </a:r>
            <a:r>
              <a:rPr lang="el-GR" dirty="0"/>
              <a:t>78, 1373</a:t>
            </a:r>
            <a:r>
              <a:rPr lang="en-US" dirty="0"/>
              <a:t>B</a:t>
            </a:r>
            <a:r>
              <a:rPr lang="el-GR" dirty="0"/>
              <a:t>)</a:t>
            </a:r>
          </a:p>
          <a:p>
            <a:endParaRPr lang="el-GR" dirty="0"/>
          </a:p>
        </p:txBody>
      </p:sp>
    </p:spTree>
    <p:extLst>
      <p:ext uri="{BB962C8B-B14F-4D97-AF65-F5344CB8AC3E}">
        <p14:creationId xmlns:p14="http://schemas.microsoft.com/office/powerpoint/2010/main" val="1595394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latin typeface="Times New Roman" panose="02020603050405020304" pitchFamily="18" charset="0"/>
                <a:cs typeface="Times New Roman" panose="02020603050405020304" pitchFamily="18" charset="0"/>
              </a:rPr>
              <a:t>Η ΕΚΔΗΛΩΣΗ ΤΗΣ ΑΔΙΚΙΑΣ ΚΑΙ</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Η ΕΝ ΧΡΙΣΤΩ ΑΝΤΙΜΕΤΩΠΙΣΗ ΤΗΣ</a:t>
            </a:r>
            <a:endParaRPr lang="el-GR" dirty="0"/>
          </a:p>
        </p:txBody>
      </p:sp>
      <p:sp>
        <p:nvSpPr>
          <p:cNvPr id="3" name="Θέση περιεχομένου 2"/>
          <p:cNvSpPr>
            <a:spLocks noGrp="1"/>
          </p:cNvSpPr>
          <p:nvPr>
            <p:ph idx="1"/>
          </p:nvPr>
        </p:nvSpPr>
        <p:spPr>
          <a:xfrm>
            <a:off x="0" y="1210614"/>
            <a:ext cx="12192000" cy="5647385"/>
          </a:xfrm>
        </p:spPr>
        <p:txBody>
          <a:bodyPr>
            <a:normAutofit fontScale="92500" lnSpcReduction="10000"/>
          </a:bodyPr>
          <a:lstStyle/>
          <a:p>
            <a:r>
              <a:rPr lang="el-GR" dirty="0"/>
              <a:t>Αν και η άμυνα δεν είναι πράξη άδικη, για τους Πατέρες δεν είναι και λογική, γιατί βάζει τον άνθρωπο σε μεγάλες περιπέτειες. </a:t>
            </a:r>
          </a:p>
          <a:p>
            <a:r>
              <a:rPr lang="el-GR" dirty="0"/>
              <a:t>Βέβαια για τους Ιουδαίους νομοθετήθηκε το «</a:t>
            </a:r>
            <a:r>
              <a:rPr lang="el-GR" i="1" dirty="0" err="1"/>
              <a:t>ὀφθαλμὸν</a:t>
            </a:r>
            <a:r>
              <a:rPr lang="el-GR" i="1" dirty="0"/>
              <a:t> </a:t>
            </a:r>
            <a:r>
              <a:rPr lang="el-GR" i="1" dirty="0" err="1"/>
              <a:t>ἀντὶ</a:t>
            </a:r>
            <a:r>
              <a:rPr lang="el-GR" i="1" dirty="0"/>
              <a:t> </a:t>
            </a:r>
            <a:r>
              <a:rPr lang="el-GR" i="1" dirty="0" err="1"/>
              <a:t>ὀφθαλμοῦ</a:t>
            </a:r>
            <a:r>
              <a:rPr lang="el-GR" i="1" dirty="0"/>
              <a:t> </a:t>
            </a:r>
            <a:r>
              <a:rPr lang="el-GR" i="1" dirty="0" err="1"/>
              <a:t>καὶ</a:t>
            </a:r>
            <a:r>
              <a:rPr lang="el-GR" i="1" dirty="0"/>
              <a:t> </a:t>
            </a:r>
            <a:r>
              <a:rPr lang="el-GR" i="1" dirty="0" err="1"/>
              <a:t>ὀδόντα</a:t>
            </a:r>
            <a:r>
              <a:rPr lang="el-GR" i="1" dirty="0"/>
              <a:t> </a:t>
            </a:r>
            <a:r>
              <a:rPr lang="el-GR" i="1" dirty="0" err="1"/>
              <a:t>ἀντὶ</a:t>
            </a:r>
            <a:r>
              <a:rPr lang="el-GR" i="1" dirty="0"/>
              <a:t> </a:t>
            </a:r>
            <a:r>
              <a:rPr lang="el-GR" i="1" dirty="0" err="1"/>
              <a:t>ὀδόντος</a:t>
            </a:r>
            <a:r>
              <a:rPr lang="el-GR" dirty="0"/>
              <a:t>·» (</a:t>
            </a:r>
            <a:r>
              <a:rPr lang="el-GR" i="1" dirty="0" err="1"/>
              <a:t>Μτ</a:t>
            </a:r>
            <a:r>
              <a:rPr lang="el-GR" i="1" dirty="0"/>
              <a:t>.</a:t>
            </a:r>
            <a:r>
              <a:rPr lang="el-GR" dirty="0"/>
              <a:t> 5,38), αυτό όμως δεν έγινε για να μην συγχωρούν και να είναι </a:t>
            </a:r>
            <a:r>
              <a:rPr lang="el-GR" dirty="0" err="1"/>
              <a:t>σκηρόκαρδοι</a:t>
            </a:r>
            <a:r>
              <a:rPr lang="el-GR" dirty="0"/>
              <a:t> απέναντι σε όσους αδικούν. </a:t>
            </a:r>
          </a:p>
          <a:p>
            <a:r>
              <a:rPr lang="el-GR" dirty="0"/>
              <a:t>Την εποχή της Παλαιάς Διαθήκης ο Θεός νομοθέτησε να αμύνονται εναντίον του δράστη, ώστε  </a:t>
            </a:r>
            <a:r>
              <a:rPr lang="el-GR" b="1" dirty="0"/>
              <a:t>με τον φόβο της τιμωρίας, να εμποδίσει εκ των προτέρων τα πταίσματα</a:t>
            </a:r>
            <a:r>
              <a:rPr lang="el-GR" dirty="0"/>
              <a:t>, καθώς, όταν δεν υπάρχει δράστης, δεν υπάρχει και αμυνόμενος. (</a:t>
            </a:r>
            <a:r>
              <a:rPr lang="el-GR" dirty="0" err="1"/>
              <a:t>Ἰσιδώρου</a:t>
            </a:r>
            <a:r>
              <a:rPr lang="el-GR" dirty="0"/>
              <a:t> </a:t>
            </a:r>
            <a:r>
              <a:rPr lang="el-GR" dirty="0" err="1"/>
              <a:t>Πηλουσιώτου</a:t>
            </a:r>
            <a:r>
              <a:rPr lang="el-GR" dirty="0"/>
              <a:t>,</a:t>
            </a:r>
            <a:r>
              <a:rPr lang="el-GR" i="1" dirty="0"/>
              <a:t> </a:t>
            </a:r>
            <a:r>
              <a:rPr lang="el-GR" i="1" dirty="0" err="1"/>
              <a:t>Ἐπιστολῶν</a:t>
            </a:r>
            <a:r>
              <a:rPr lang="el-GR" i="1" dirty="0"/>
              <a:t> βιβλία πέντε, </a:t>
            </a:r>
            <a:r>
              <a:rPr lang="en-US" i="1" dirty="0"/>
              <a:t>LIB II</a:t>
            </a:r>
            <a:r>
              <a:rPr lang="el-GR" i="1" dirty="0"/>
              <a:t> ΡΛΓ</a:t>
            </a:r>
            <a:r>
              <a:rPr lang="el-GR" dirty="0"/>
              <a:t>΄, </a:t>
            </a:r>
            <a:r>
              <a:rPr lang="en-US" dirty="0"/>
              <a:t>PG</a:t>
            </a:r>
            <a:r>
              <a:rPr lang="el-GR" dirty="0"/>
              <a:t>78, 576</a:t>
            </a:r>
            <a:r>
              <a:rPr lang="en-US" dirty="0"/>
              <a:t>ABC</a:t>
            </a:r>
            <a:r>
              <a:rPr lang="el-GR" dirty="0"/>
              <a:t>)</a:t>
            </a:r>
          </a:p>
          <a:p>
            <a:r>
              <a:rPr lang="el-GR" dirty="0"/>
              <a:t>Στην εποχή όμως που εγκαινίασε ο Χριστός, οι απαιτήσεις του νέου τρόπου ζωής είναι ξεκάθαρες: «</a:t>
            </a:r>
            <a:r>
              <a:rPr lang="el-GR" i="1" dirty="0"/>
              <a:t>Εγώ σας λέω να μην αντιστέκεστε στον κακό άνθρωπο, αλλά αν κάποιος σε κτυπήσει στο δεξί μάγουλο, γύρισέ του και το άλλο. Και αν κάποιος θέλει να σε πάει στο δικαστήριο για να σου πάρει το πουκάμισο, άφησέ του και το πανωφόρι. Και αν σε πάρει κάποιος αγγαρεία για ένα μίλι, πήγαινε μαζί του δύο. Σ’ εκείνον που σου ζητάει κάτι να του το δίνεις, και αν κάποιος θέλει να του δανείσεις κάτι μην του το αρνηθείς</a:t>
            </a:r>
            <a:r>
              <a:rPr lang="el-GR" dirty="0"/>
              <a:t>».</a:t>
            </a:r>
            <a:r>
              <a:rPr lang="el-GR" i="1" dirty="0"/>
              <a:t> (</a:t>
            </a:r>
            <a:r>
              <a:rPr lang="el-GR" i="1" dirty="0" err="1"/>
              <a:t>Μτ</a:t>
            </a:r>
            <a:r>
              <a:rPr lang="el-GR" i="1" dirty="0"/>
              <a:t>.</a:t>
            </a:r>
            <a:r>
              <a:rPr lang="el-GR" dirty="0"/>
              <a:t> 5, 39-42)  </a:t>
            </a:r>
          </a:p>
        </p:txBody>
      </p:sp>
    </p:spTree>
    <p:extLst>
      <p:ext uri="{BB962C8B-B14F-4D97-AF65-F5344CB8AC3E}">
        <p14:creationId xmlns:p14="http://schemas.microsoft.com/office/powerpoint/2010/main" val="185316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0" y="1690688"/>
            <a:ext cx="12192000" cy="5167311"/>
          </a:xfrm>
        </p:spPr>
        <p:txBody>
          <a:bodyPr>
            <a:normAutofit lnSpcReduction="10000"/>
          </a:bodyPr>
          <a:lstStyle/>
          <a:p>
            <a:r>
              <a:rPr lang="el-GR" dirty="0"/>
              <a:t>Ο Μ. Βασίλειος χαρακτηρίζει τη γνώση της δικαιοσύνης ως κατόρθωμα μεγάλης σοφίας. </a:t>
            </a:r>
          </a:p>
          <a:p>
            <a:r>
              <a:rPr lang="el-GR" dirty="0"/>
              <a:t>Όποιος κατέχει αυτή τη γνώση απονέμει στον καθένα αυτό που πρέπει, κρίνει σωστά, δεν προσωποληπτεί, δεν κρίνει σύμφωνα με τις διαθέσεις του αλλά με ευθύτητα και αντικειμενικότητα: «</a:t>
            </a:r>
            <a:r>
              <a:rPr lang="el-GR" i="1" dirty="0"/>
              <a:t>Ὁ </a:t>
            </a:r>
            <a:r>
              <a:rPr lang="el-GR" i="1" dirty="0" err="1"/>
              <a:t>οὖν</a:t>
            </a:r>
            <a:r>
              <a:rPr lang="el-GR" i="1" dirty="0"/>
              <a:t> </a:t>
            </a:r>
            <a:r>
              <a:rPr lang="el-GR" i="1" dirty="0" err="1"/>
              <a:t>εἰδὼς</a:t>
            </a:r>
            <a:r>
              <a:rPr lang="el-GR" i="1" dirty="0"/>
              <a:t> </a:t>
            </a:r>
            <a:r>
              <a:rPr lang="el-GR" i="1" dirty="0" err="1"/>
              <a:t>τὴν</a:t>
            </a:r>
            <a:r>
              <a:rPr lang="el-GR" i="1" dirty="0"/>
              <a:t> </a:t>
            </a:r>
            <a:r>
              <a:rPr lang="el-GR" i="1" dirty="0" err="1"/>
              <a:t>ἀληθῆ</a:t>
            </a:r>
            <a:r>
              <a:rPr lang="el-GR" i="1" dirty="0"/>
              <a:t> </a:t>
            </a:r>
            <a:r>
              <a:rPr lang="el-GR" i="1" dirty="0" err="1"/>
              <a:t>δικαιοσύνην</a:t>
            </a:r>
            <a:r>
              <a:rPr lang="el-GR" i="1" dirty="0"/>
              <a:t>, </a:t>
            </a:r>
            <a:r>
              <a:rPr lang="el-GR" i="1" dirty="0" err="1"/>
              <a:t>καὶ</a:t>
            </a:r>
            <a:r>
              <a:rPr lang="el-GR" i="1" dirty="0"/>
              <a:t> </a:t>
            </a:r>
            <a:r>
              <a:rPr lang="el-GR" i="1" dirty="0" err="1"/>
              <a:t>δι’αὐτῆς</a:t>
            </a:r>
            <a:r>
              <a:rPr lang="el-GR" i="1" dirty="0"/>
              <a:t> </a:t>
            </a:r>
            <a:r>
              <a:rPr lang="el-GR" i="1" dirty="0" err="1"/>
              <a:t>διδαχθεὶς</a:t>
            </a:r>
            <a:r>
              <a:rPr lang="el-GR" i="1" dirty="0"/>
              <a:t> </a:t>
            </a:r>
            <a:r>
              <a:rPr lang="el-GR" i="1" dirty="0" err="1"/>
              <a:t>τὸ</a:t>
            </a:r>
            <a:r>
              <a:rPr lang="el-GR" i="1" dirty="0"/>
              <a:t> </a:t>
            </a:r>
            <a:r>
              <a:rPr lang="el-GR" i="1" dirty="0" err="1"/>
              <a:t>οἰκεῖον</a:t>
            </a:r>
            <a:r>
              <a:rPr lang="el-GR" i="1" dirty="0"/>
              <a:t> </a:t>
            </a:r>
            <a:r>
              <a:rPr lang="el-GR" i="1" dirty="0" err="1"/>
              <a:t>ἀπονέμειν</a:t>
            </a:r>
            <a:r>
              <a:rPr lang="el-GR" i="1" dirty="0"/>
              <a:t> </a:t>
            </a:r>
            <a:r>
              <a:rPr lang="el-GR" i="1" dirty="0" err="1"/>
              <a:t>ἑκάστῳ</a:t>
            </a:r>
            <a:r>
              <a:rPr lang="el-GR" i="1" dirty="0"/>
              <a:t>, </a:t>
            </a:r>
            <a:r>
              <a:rPr lang="el-GR" i="1" dirty="0" err="1"/>
              <a:t>οὗτος</a:t>
            </a:r>
            <a:r>
              <a:rPr lang="el-GR" i="1" dirty="0"/>
              <a:t> δύναται </a:t>
            </a:r>
            <a:r>
              <a:rPr lang="el-GR" i="1" dirty="0" err="1"/>
              <a:t>κατευθύνειν</a:t>
            </a:r>
            <a:r>
              <a:rPr lang="el-GR" i="1" dirty="0"/>
              <a:t> </a:t>
            </a:r>
            <a:r>
              <a:rPr lang="el-GR" i="1" dirty="0" err="1"/>
              <a:t>τὸ</a:t>
            </a:r>
            <a:r>
              <a:rPr lang="el-GR" i="1" dirty="0"/>
              <a:t> </a:t>
            </a:r>
            <a:r>
              <a:rPr lang="el-GR" i="1" dirty="0" err="1"/>
              <a:t>κρῖμα</a:t>
            </a:r>
            <a:r>
              <a:rPr lang="el-GR" i="1" dirty="0"/>
              <a:t>. </a:t>
            </a:r>
            <a:r>
              <a:rPr lang="el-GR" i="1" dirty="0" err="1"/>
              <a:t>Ὥσπερ</a:t>
            </a:r>
            <a:r>
              <a:rPr lang="el-GR" i="1" dirty="0"/>
              <a:t> ὁ τοξότης </a:t>
            </a:r>
            <a:r>
              <a:rPr lang="el-GR" i="1" dirty="0" err="1"/>
              <a:t>πρὸς</a:t>
            </a:r>
            <a:r>
              <a:rPr lang="el-GR" i="1" dirty="0"/>
              <a:t> </a:t>
            </a:r>
            <a:r>
              <a:rPr lang="el-GR" i="1" dirty="0" err="1"/>
              <a:t>τὸν</a:t>
            </a:r>
            <a:r>
              <a:rPr lang="el-GR" i="1" dirty="0"/>
              <a:t> </a:t>
            </a:r>
            <a:r>
              <a:rPr lang="el-GR" i="1" dirty="0" err="1"/>
              <a:t>σκοπὸν</a:t>
            </a:r>
            <a:r>
              <a:rPr lang="el-GR" i="1" dirty="0"/>
              <a:t> </a:t>
            </a:r>
            <a:r>
              <a:rPr lang="el-GR" i="1" dirty="0" err="1"/>
              <a:t>ἀπευθύνει</a:t>
            </a:r>
            <a:r>
              <a:rPr lang="el-GR" i="1" dirty="0"/>
              <a:t> </a:t>
            </a:r>
            <a:r>
              <a:rPr lang="el-GR" i="1" dirty="0" err="1"/>
              <a:t>τὸ</a:t>
            </a:r>
            <a:r>
              <a:rPr lang="el-GR" i="1" dirty="0"/>
              <a:t> βέλος, </a:t>
            </a:r>
            <a:r>
              <a:rPr lang="el-GR" i="1" dirty="0" err="1"/>
              <a:t>οὔτε</a:t>
            </a:r>
            <a:r>
              <a:rPr lang="el-GR" i="1" dirty="0"/>
              <a:t> </a:t>
            </a:r>
            <a:r>
              <a:rPr lang="el-GR" i="1" dirty="0" err="1"/>
              <a:t>ὑπερβολαῖς</a:t>
            </a:r>
            <a:r>
              <a:rPr lang="el-GR" i="1" dirty="0"/>
              <a:t>, </a:t>
            </a:r>
            <a:r>
              <a:rPr lang="el-GR" i="1" dirty="0" err="1"/>
              <a:t>οὔτε</a:t>
            </a:r>
            <a:r>
              <a:rPr lang="el-GR" i="1" dirty="0"/>
              <a:t> </a:t>
            </a:r>
            <a:r>
              <a:rPr lang="el-GR" i="1" dirty="0" err="1"/>
              <a:t>ἐλλείψεσιν</a:t>
            </a:r>
            <a:r>
              <a:rPr lang="el-GR" i="1" dirty="0"/>
              <a:t>… </a:t>
            </a:r>
            <a:r>
              <a:rPr lang="el-GR" i="1" dirty="0" err="1"/>
              <a:t>οὕτως</a:t>
            </a:r>
            <a:r>
              <a:rPr lang="el-GR" i="1" dirty="0"/>
              <a:t> ὁ </a:t>
            </a:r>
            <a:r>
              <a:rPr lang="el-GR" i="1" dirty="0" err="1"/>
              <a:t>κριτὴς</a:t>
            </a:r>
            <a:r>
              <a:rPr lang="el-GR" i="1" dirty="0"/>
              <a:t> </a:t>
            </a:r>
            <a:r>
              <a:rPr lang="el-GR" i="1" dirty="0" err="1"/>
              <a:t>τοῦ</a:t>
            </a:r>
            <a:r>
              <a:rPr lang="el-GR" i="1" dirty="0"/>
              <a:t> δικαίου </a:t>
            </a:r>
            <a:r>
              <a:rPr lang="el-GR" i="1" dirty="0" err="1"/>
              <a:t>καταστοχάζεται</a:t>
            </a:r>
            <a:r>
              <a:rPr lang="el-GR" i="1" dirty="0"/>
              <a:t>, </a:t>
            </a:r>
            <a:r>
              <a:rPr lang="el-GR" i="1" dirty="0" err="1"/>
              <a:t>οὔτε</a:t>
            </a:r>
            <a:r>
              <a:rPr lang="el-GR" i="1" dirty="0"/>
              <a:t> πρόσωπα λαμβάνον (</a:t>
            </a:r>
            <a:r>
              <a:rPr lang="el-GR" i="1" dirty="0" err="1"/>
              <a:t>γνωρίζειν</a:t>
            </a:r>
            <a:r>
              <a:rPr lang="el-GR" i="1" dirty="0"/>
              <a:t> </a:t>
            </a:r>
            <a:r>
              <a:rPr lang="el-GR" i="1" dirty="0" err="1"/>
              <a:t>γὰρ</a:t>
            </a:r>
            <a:r>
              <a:rPr lang="el-GR" i="1" dirty="0"/>
              <a:t> </a:t>
            </a:r>
            <a:r>
              <a:rPr lang="el-GR" i="1" dirty="0" err="1"/>
              <a:t>πρόσωπον</a:t>
            </a:r>
            <a:r>
              <a:rPr lang="el-GR" i="1" dirty="0"/>
              <a:t> </a:t>
            </a:r>
            <a:r>
              <a:rPr lang="el-GR" i="1" dirty="0" err="1"/>
              <a:t>ἐν</a:t>
            </a:r>
            <a:r>
              <a:rPr lang="el-GR" i="1" dirty="0"/>
              <a:t> κρίσει </a:t>
            </a:r>
            <a:r>
              <a:rPr lang="el-GR" i="1" dirty="0" err="1"/>
              <a:t>οὐ</a:t>
            </a:r>
            <a:r>
              <a:rPr lang="el-GR" i="1" dirty="0"/>
              <a:t> </a:t>
            </a:r>
            <a:r>
              <a:rPr lang="el-GR" i="1" dirty="0" err="1"/>
              <a:t>καλὸν</a:t>
            </a:r>
            <a:r>
              <a:rPr lang="el-GR" i="1" dirty="0"/>
              <a:t>), </a:t>
            </a:r>
            <a:r>
              <a:rPr lang="el-GR" i="1" dirty="0" err="1"/>
              <a:t>οὔτε</a:t>
            </a:r>
            <a:r>
              <a:rPr lang="el-GR" i="1" dirty="0"/>
              <a:t> </a:t>
            </a:r>
            <a:r>
              <a:rPr lang="el-GR" i="1" dirty="0" err="1"/>
              <a:t>ποιὼν</a:t>
            </a:r>
            <a:r>
              <a:rPr lang="el-GR" i="1" dirty="0"/>
              <a:t> </a:t>
            </a:r>
            <a:r>
              <a:rPr lang="el-GR" i="1" dirty="0" err="1"/>
              <a:t>κατὰ</a:t>
            </a:r>
            <a:r>
              <a:rPr lang="el-GR" i="1" dirty="0"/>
              <a:t> </a:t>
            </a:r>
            <a:r>
              <a:rPr lang="el-GR" i="1" dirty="0" err="1"/>
              <a:t>πρόσκλισιν</a:t>
            </a:r>
            <a:r>
              <a:rPr lang="el-GR" i="1" dirty="0"/>
              <a:t>, </a:t>
            </a:r>
            <a:r>
              <a:rPr lang="el-GR" i="1" dirty="0" err="1"/>
              <a:t>ἀλλ</a:t>
            </a:r>
            <a:r>
              <a:rPr lang="el-GR" i="1" dirty="0"/>
              <a:t>’ </a:t>
            </a:r>
            <a:r>
              <a:rPr lang="el-GR" i="1" dirty="0" err="1"/>
              <a:t>εὐθείας</a:t>
            </a:r>
            <a:r>
              <a:rPr lang="el-GR" i="1" dirty="0"/>
              <a:t> </a:t>
            </a:r>
            <a:r>
              <a:rPr lang="el-GR" i="1" dirty="0" err="1"/>
              <a:t>καὶ</a:t>
            </a:r>
            <a:r>
              <a:rPr lang="el-GR" i="1" dirty="0"/>
              <a:t> </a:t>
            </a:r>
            <a:r>
              <a:rPr lang="el-GR" i="1" dirty="0" err="1"/>
              <a:t>ἀδιαστρόφους</a:t>
            </a:r>
            <a:r>
              <a:rPr lang="el-GR" i="1" dirty="0"/>
              <a:t> </a:t>
            </a:r>
            <a:r>
              <a:rPr lang="el-GR" i="1" dirty="0" err="1"/>
              <a:t>ἐκφέρον</a:t>
            </a:r>
            <a:r>
              <a:rPr lang="el-GR" i="1" dirty="0"/>
              <a:t> </a:t>
            </a:r>
            <a:r>
              <a:rPr lang="el-GR" i="1" dirty="0" err="1"/>
              <a:t>τὰς</a:t>
            </a:r>
            <a:r>
              <a:rPr lang="el-GR" i="1" dirty="0"/>
              <a:t> κρίσεις… Ὁ </a:t>
            </a:r>
            <a:r>
              <a:rPr lang="el-GR" i="1" dirty="0" err="1"/>
              <a:t>δὲ</a:t>
            </a:r>
            <a:r>
              <a:rPr lang="el-GR" i="1" dirty="0"/>
              <a:t> </a:t>
            </a:r>
            <a:r>
              <a:rPr lang="el-GR" i="1" dirty="0" err="1"/>
              <a:t>τὴν</a:t>
            </a:r>
            <a:r>
              <a:rPr lang="el-GR" i="1" dirty="0"/>
              <a:t> </a:t>
            </a:r>
            <a:r>
              <a:rPr lang="el-GR" i="1" dirty="0" err="1"/>
              <a:t>ἀληθῆ</a:t>
            </a:r>
            <a:r>
              <a:rPr lang="el-GR" i="1" dirty="0"/>
              <a:t> </a:t>
            </a:r>
            <a:r>
              <a:rPr lang="el-GR" i="1" dirty="0" err="1"/>
              <a:t>δικαιοσύνην</a:t>
            </a:r>
            <a:r>
              <a:rPr lang="el-GR" i="1" dirty="0"/>
              <a:t> </a:t>
            </a:r>
            <a:r>
              <a:rPr lang="el-GR" i="1" dirty="0" err="1"/>
              <a:t>μὴ</a:t>
            </a:r>
            <a:r>
              <a:rPr lang="el-GR" i="1" dirty="0"/>
              <a:t> </a:t>
            </a:r>
            <a:r>
              <a:rPr lang="el-GR" i="1" dirty="0" err="1"/>
              <a:t>ἔχων</a:t>
            </a:r>
            <a:r>
              <a:rPr lang="el-GR" i="1" dirty="0"/>
              <a:t> </a:t>
            </a:r>
            <a:r>
              <a:rPr lang="el-GR" i="1" dirty="0" err="1"/>
              <a:t>προεναποκειμένην</a:t>
            </a:r>
            <a:r>
              <a:rPr lang="el-GR" i="1" dirty="0"/>
              <a:t> </a:t>
            </a:r>
            <a:r>
              <a:rPr lang="el-GR" i="1" dirty="0" err="1"/>
              <a:t>αὐτοῦ</a:t>
            </a:r>
            <a:r>
              <a:rPr lang="el-GR" i="1" dirty="0"/>
              <a:t> </a:t>
            </a:r>
            <a:r>
              <a:rPr lang="el-GR" i="1" dirty="0" err="1"/>
              <a:t>τῇ</a:t>
            </a:r>
            <a:r>
              <a:rPr lang="el-GR" i="1" dirty="0"/>
              <a:t> </a:t>
            </a:r>
            <a:r>
              <a:rPr lang="el-GR" i="1" dirty="0" err="1"/>
              <a:t>ψυχῇ</a:t>
            </a:r>
            <a:r>
              <a:rPr lang="el-GR" i="1" dirty="0"/>
              <a:t>, </a:t>
            </a:r>
            <a:r>
              <a:rPr lang="el-GR" i="1" dirty="0" err="1"/>
              <a:t>ἀλλ</a:t>
            </a:r>
            <a:r>
              <a:rPr lang="el-GR" i="1" dirty="0"/>
              <a:t>’ ἤ </a:t>
            </a:r>
            <a:r>
              <a:rPr lang="el-GR" i="1" dirty="0" err="1"/>
              <a:t>χρήμασι</a:t>
            </a:r>
            <a:r>
              <a:rPr lang="el-GR" i="1" dirty="0"/>
              <a:t> διεφθαρμένος, ἤ </a:t>
            </a:r>
            <a:r>
              <a:rPr lang="el-GR" i="1" dirty="0" err="1"/>
              <a:t>φιλίᾳ</a:t>
            </a:r>
            <a:r>
              <a:rPr lang="el-GR" i="1" dirty="0"/>
              <a:t> </a:t>
            </a:r>
            <a:r>
              <a:rPr lang="el-GR" i="1" dirty="0" err="1"/>
              <a:t>χαριζόμενος</a:t>
            </a:r>
            <a:r>
              <a:rPr lang="el-GR" i="1" dirty="0"/>
              <a:t>, ἤ </a:t>
            </a:r>
            <a:r>
              <a:rPr lang="el-GR" i="1" dirty="0" err="1"/>
              <a:t>ἔχθραν</a:t>
            </a:r>
            <a:r>
              <a:rPr lang="el-GR" i="1" dirty="0"/>
              <a:t> </a:t>
            </a:r>
            <a:r>
              <a:rPr lang="el-GR" i="1" dirty="0" err="1"/>
              <a:t>ἀμυνόμενος</a:t>
            </a:r>
            <a:r>
              <a:rPr lang="el-GR" i="1" dirty="0"/>
              <a:t>, ἤ </a:t>
            </a:r>
            <a:r>
              <a:rPr lang="el-GR" i="1" dirty="0" err="1"/>
              <a:t>δυναστείαν</a:t>
            </a:r>
            <a:r>
              <a:rPr lang="el-GR" i="1" dirty="0"/>
              <a:t> </a:t>
            </a:r>
            <a:r>
              <a:rPr lang="el-GR" i="1" dirty="0" err="1"/>
              <a:t>δυσωπούμενος</a:t>
            </a:r>
            <a:r>
              <a:rPr lang="el-GR" i="1" dirty="0"/>
              <a:t>, </a:t>
            </a:r>
            <a:r>
              <a:rPr lang="el-GR" i="1" dirty="0" err="1"/>
              <a:t>τὸ</a:t>
            </a:r>
            <a:r>
              <a:rPr lang="el-GR" i="1" dirty="0"/>
              <a:t> </a:t>
            </a:r>
            <a:r>
              <a:rPr lang="el-GR" i="1" dirty="0" err="1"/>
              <a:t>κρῖμα</a:t>
            </a:r>
            <a:r>
              <a:rPr lang="el-GR" i="1" dirty="0"/>
              <a:t> </a:t>
            </a:r>
            <a:r>
              <a:rPr lang="el-GR" i="1" dirty="0" err="1"/>
              <a:t>κατευθύνειν</a:t>
            </a:r>
            <a:r>
              <a:rPr lang="el-GR" i="1" dirty="0"/>
              <a:t> </a:t>
            </a:r>
            <a:r>
              <a:rPr lang="el-GR" i="1" dirty="0" err="1"/>
              <a:t>οὐ</a:t>
            </a:r>
            <a:r>
              <a:rPr lang="el-GR" i="1" dirty="0"/>
              <a:t> δύναται</a:t>
            </a:r>
            <a:r>
              <a:rPr lang="el-GR" dirty="0"/>
              <a:t>». (</a:t>
            </a:r>
            <a:r>
              <a:rPr lang="el-GR" i="1" dirty="0" err="1"/>
              <a:t>Εἰς</a:t>
            </a:r>
            <a:r>
              <a:rPr lang="el-GR" i="1" dirty="0"/>
              <a:t> </a:t>
            </a:r>
            <a:r>
              <a:rPr lang="el-GR" i="1" dirty="0" err="1"/>
              <a:t>τὴν</a:t>
            </a:r>
            <a:r>
              <a:rPr lang="el-GR" i="1" dirty="0"/>
              <a:t> </a:t>
            </a:r>
            <a:r>
              <a:rPr lang="el-GR" i="1" dirty="0" err="1"/>
              <a:t>ἀρχὴν</a:t>
            </a:r>
            <a:r>
              <a:rPr lang="el-GR" i="1" dirty="0"/>
              <a:t> </a:t>
            </a:r>
            <a:r>
              <a:rPr lang="el-GR" i="1" dirty="0" err="1"/>
              <a:t>τῶν</a:t>
            </a:r>
            <a:r>
              <a:rPr lang="el-GR" i="1" dirty="0"/>
              <a:t> </a:t>
            </a:r>
            <a:r>
              <a:rPr lang="el-GR" i="1" dirty="0" err="1"/>
              <a:t>Παροιμιῶν</a:t>
            </a:r>
            <a:r>
              <a:rPr lang="el-GR" dirty="0"/>
              <a:t> 9, </a:t>
            </a:r>
            <a:r>
              <a:rPr lang="en-US" dirty="0"/>
              <a:t>PG</a:t>
            </a:r>
            <a:r>
              <a:rPr lang="el-GR" dirty="0"/>
              <a:t> 31, 405</a:t>
            </a:r>
            <a:r>
              <a:rPr lang="en-US" dirty="0"/>
              <a:t>AB</a:t>
            </a:r>
            <a:r>
              <a:rPr lang="el-GR" dirty="0"/>
              <a:t>)</a:t>
            </a:r>
          </a:p>
          <a:p>
            <a:endParaRPr lang="el-GR" dirty="0"/>
          </a:p>
        </p:txBody>
      </p:sp>
    </p:spTree>
    <p:extLst>
      <p:ext uri="{BB962C8B-B14F-4D97-AF65-F5344CB8AC3E}">
        <p14:creationId xmlns:p14="http://schemas.microsoft.com/office/powerpoint/2010/main" val="1867261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p:txBody>
          <a:bodyPr>
            <a:normAutofit/>
          </a:bodyPr>
          <a:lstStyle/>
          <a:p>
            <a:r>
              <a:rPr lang="el-GR" dirty="0"/>
              <a:t>Η </a:t>
            </a:r>
            <a:r>
              <a:rPr lang="el-GR" b="1" dirty="0"/>
              <a:t>δικαιοσύνη του Θεού</a:t>
            </a:r>
            <a:r>
              <a:rPr lang="el-GR" dirty="0"/>
              <a:t> είναι </a:t>
            </a:r>
            <a:r>
              <a:rPr lang="el-GR" b="1" dirty="0"/>
              <a:t>φανέρωση αγιότητας και αγάπης</a:t>
            </a:r>
            <a:r>
              <a:rPr lang="el-GR" dirty="0"/>
              <a:t>. </a:t>
            </a:r>
          </a:p>
          <a:p>
            <a:r>
              <a:rPr lang="el-GR" dirty="0"/>
              <a:t>Στην καθημερινότητα πραγματοποιείται με την </a:t>
            </a:r>
            <a:r>
              <a:rPr lang="el-GR" u="sng" dirty="0"/>
              <a:t>άρση της αδικίας</a:t>
            </a:r>
            <a:r>
              <a:rPr lang="el-GR" dirty="0"/>
              <a:t>, τη </a:t>
            </a:r>
            <a:r>
              <a:rPr lang="el-GR" u="sng" dirty="0"/>
              <a:t>στήριξη του αδικούμενου</a:t>
            </a:r>
            <a:r>
              <a:rPr lang="el-GR" dirty="0"/>
              <a:t>, την </a:t>
            </a:r>
            <a:r>
              <a:rPr lang="el-GR" u="sng" dirty="0"/>
              <a:t>υπεράσπιση του αδυνάτου</a:t>
            </a:r>
            <a:r>
              <a:rPr lang="el-GR" dirty="0"/>
              <a:t> και την </a:t>
            </a:r>
            <a:r>
              <a:rPr lang="el-GR" u="sng" dirty="0"/>
              <a:t>προστασία του ενδεούς</a:t>
            </a:r>
            <a:r>
              <a:rPr lang="el-GR" dirty="0"/>
              <a:t>.</a:t>
            </a:r>
          </a:p>
          <a:p>
            <a:r>
              <a:rPr lang="el-GR" dirty="0"/>
              <a:t>Η δικαιοσύνη του χριστιανού μπορεί να φτάσει σε </a:t>
            </a:r>
            <a:r>
              <a:rPr lang="el-GR" u="sng" dirty="0"/>
              <a:t>απεριόριστη ανεκτικότητα προς την αδυναμία του άλλου</a:t>
            </a:r>
            <a:r>
              <a:rPr lang="el-GR" dirty="0"/>
              <a:t>, που γίνεται με διάκριση και αποβλέπει στη διόρθωσή του.</a:t>
            </a:r>
          </a:p>
          <a:p>
            <a:r>
              <a:rPr lang="el-GR" dirty="0"/>
              <a:t>Συνεπώς, για όλα αυτά είναι προφανές για ποιο λόγο η αγάπη θεωρείται «</a:t>
            </a:r>
            <a:r>
              <a:rPr lang="el-GR" i="1" dirty="0"/>
              <a:t>πλήρωμα</a:t>
            </a:r>
            <a:r>
              <a:rPr lang="el-GR" dirty="0"/>
              <a:t>» του νόμου. (</a:t>
            </a:r>
            <a:r>
              <a:rPr lang="el-GR" i="1" dirty="0" err="1"/>
              <a:t>Ρωμ</a:t>
            </a:r>
            <a:r>
              <a:rPr lang="el-GR" dirty="0"/>
              <a:t>. 13, 10)</a:t>
            </a:r>
          </a:p>
        </p:txBody>
      </p:sp>
    </p:spTree>
    <p:extLst>
      <p:ext uri="{BB962C8B-B14F-4D97-AF65-F5344CB8AC3E}">
        <p14:creationId xmlns:p14="http://schemas.microsoft.com/office/powerpoint/2010/main" val="720492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E5BBD1-DB1D-4CA8-BF37-D8B432106BBB}"/>
              </a:ext>
            </a:extLst>
          </p:cNvPr>
          <p:cNvSpPr>
            <a:spLocks noGrp="1"/>
          </p:cNvSpPr>
          <p:nvPr>
            <p:ph type="title"/>
          </p:nvPr>
        </p:nvSpPr>
        <p:spPr>
          <a:xfrm>
            <a:off x="838200" y="18255"/>
            <a:ext cx="10515600" cy="1325563"/>
          </a:xfrm>
        </p:spPr>
        <p:txBody>
          <a:bodyPr/>
          <a:lstStyle/>
          <a:p>
            <a:pPr algn="ctr"/>
            <a:r>
              <a:rPr lang="el-GR" dirty="0"/>
              <a:t>16. ΘΕΙΑ ΚΑΙ ΑΝΘΡΩΠΙΝΗ ΔΙΚΑΙΟΣΥΝΗ</a:t>
            </a:r>
          </a:p>
        </p:txBody>
      </p:sp>
      <p:sp>
        <p:nvSpPr>
          <p:cNvPr id="3" name="Θέση περιεχομένου 2">
            <a:extLst>
              <a:ext uri="{FF2B5EF4-FFF2-40B4-BE49-F238E27FC236}">
                <a16:creationId xmlns:a16="http://schemas.microsoft.com/office/drawing/2014/main" id="{EB3BD83B-2D77-41DB-AC89-F5CAAC150FBF}"/>
              </a:ext>
            </a:extLst>
          </p:cNvPr>
          <p:cNvSpPr>
            <a:spLocks noGrp="1"/>
          </p:cNvSpPr>
          <p:nvPr>
            <p:ph idx="1"/>
          </p:nvPr>
        </p:nvSpPr>
        <p:spPr>
          <a:xfrm>
            <a:off x="838200" y="1343818"/>
            <a:ext cx="10515600" cy="4833145"/>
          </a:xfrm>
        </p:spPr>
        <p:txBody>
          <a:bodyPr/>
          <a:lstStyle/>
          <a:p>
            <a:pPr marL="0" indent="0">
              <a:buNone/>
            </a:pPr>
            <a:r>
              <a:rPr lang="el-GR" b="1" dirty="0"/>
              <a:t>Ερωτήσεις: </a:t>
            </a:r>
          </a:p>
          <a:p>
            <a:pPr marL="514350" indent="-514350">
              <a:buFont typeface="+mj-lt"/>
              <a:buAutoNum type="arabicPeriod"/>
            </a:pPr>
            <a:r>
              <a:rPr lang="el-GR" dirty="0"/>
              <a:t>Με ποιον τρόπο ο άνθρωπος γίνεται δίκαιος;</a:t>
            </a:r>
          </a:p>
          <a:p>
            <a:pPr marL="514350" indent="-514350">
              <a:buFont typeface="+mj-lt"/>
              <a:buAutoNum type="arabicPeriod"/>
            </a:pPr>
            <a:r>
              <a:rPr lang="el-GR" dirty="0"/>
              <a:t>Με ποιον τρόπο ο Θεός ενεργεί με δικαιοσύνη; </a:t>
            </a:r>
          </a:p>
          <a:p>
            <a:pPr marL="514350" indent="-514350">
              <a:buFont typeface="+mj-lt"/>
              <a:buAutoNum type="arabicPeriod"/>
            </a:pPr>
            <a:r>
              <a:rPr lang="el-GR" dirty="0"/>
              <a:t>Με ποιον τρόπο εμφανίζεται η ανθρώπινη αδικία;</a:t>
            </a:r>
          </a:p>
          <a:p>
            <a:pPr marL="514350" indent="-514350">
              <a:buFont typeface="+mj-lt"/>
              <a:buAutoNum type="arabicPeriod"/>
            </a:pPr>
            <a:r>
              <a:rPr lang="el-GR" dirty="0"/>
              <a:t>Ποιο είναι το χαρακτηριστικό γνώρισμα της δικαιοσύνης του Θεού;</a:t>
            </a:r>
          </a:p>
          <a:p>
            <a:pPr marL="514350" indent="-514350">
              <a:buFont typeface="+mj-lt"/>
              <a:buAutoNum type="arabicPeriod"/>
            </a:pPr>
            <a:r>
              <a:rPr lang="el-GR" dirty="0"/>
              <a:t>Τι σημαίνει η πίστη στην </a:t>
            </a:r>
            <a:r>
              <a:rPr lang="el-GR" dirty="0" err="1"/>
              <a:t>ενυπόστατη</a:t>
            </a:r>
            <a:r>
              <a:rPr lang="el-GR" dirty="0"/>
              <a:t> δικαιοσύνη του Χριστού; </a:t>
            </a:r>
          </a:p>
        </p:txBody>
      </p:sp>
    </p:spTree>
    <p:extLst>
      <p:ext uri="{BB962C8B-B14F-4D97-AF65-F5344CB8AC3E}">
        <p14:creationId xmlns:p14="http://schemas.microsoft.com/office/powerpoint/2010/main" val="22031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p:txBody>
          <a:bodyPr/>
          <a:lstStyle/>
          <a:p>
            <a:r>
              <a:rPr lang="el-GR" dirty="0"/>
              <a:t>Η </a:t>
            </a:r>
            <a:r>
              <a:rPr lang="el-GR" b="1" dirty="0"/>
              <a:t>ανθρώπινη δικαιοσύνη</a:t>
            </a:r>
            <a:r>
              <a:rPr lang="el-GR" dirty="0"/>
              <a:t> αντλεί το περιεχόμενό της από την θεία δικαιοσύνη. (ανθρώπινη συνείδηση, νόμος Θεού)</a:t>
            </a:r>
          </a:p>
          <a:p>
            <a:r>
              <a:rPr lang="el-GR" dirty="0"/>
              <a:t>Ο νόμος του Θεού είναι «</a:t>
            </a:r>
            <a:r>
              <a:rPr lang="el-GR" i="1" dirty="0"/>
              <a:t>νόμος δικαιοσύνης</a:t>
            </a:r>
            <a:r>
              <a:rPr lang="el-GR" dirty="0"/>
              <a:t>». (</a:t>
            </a:r>
            <a:r>
              <a:rPr lang="el-GR" i="1" dirty="0" err="1"/>
              <a:t>Ρωμ</a:t>
            </a:r>
            <a:r>
              <a:rPr lang="el-GR" dirty="0"/>
              <a:t>. 9,31)</a:t>
            </a:r>
          </a:p>
          <a:p>
            <a:r>
              <a:rPr lang="el-GR" dirty="0"/>
              <a:t>Ο πραγματικά δίκαιος τηρεί τον νόμο του Θεού για να ανταποκριθεί στη θεία δικαιοσύνη. Μ’ αυτόν τον τρόπο φανερώνει την </a:t>
            </a:r>
            <a:r>
              <a:rPr lang="el-GR" u="sng" dirty="0"/>
              <a:t>πιστότητά του</a:t>
            </a:r>
            <a:r>
              <a:rPr lang="el-GR" dirty="0"/>
              <a:t> στον Θεό και γίνεται </a:t>
            </a:r>
            <a:r>
              <a:rPr lang="el-GR" u="sng" dirty="0"/>
              <a:t>φίλος του Θεού</a:t>
            </a:r>
            <a:r>
              <a:rPr lang="el-GR" dirty="0"/>
              <a:t> και </a:t>
            </a:r>
            <a:r>
              <a:rPr lang="el-GR" u="sng" dirty="0"/>
              <a:t>μέτοχος της θείας δικαιοσύνης</a:t>
            </a:r>
            <a:r>
              <a:rPr lang="el-GR" dirty="0"/>
              <a:t>. (</a:t>
            </a:r>
            <a:r>
              <a:rPr lang="el-GR" i="1" dirty="0" err="1"/>
              <a:t>Ψαλμ</a:t>
            </a:r>
            <a:r>
              <a:rPr lang="el-GR" dirty="0"/>
              <a:t>. 102, 17-18)</a:t>
            </a:r>
          </a:p>
          <a:p>
            <a:r>
              <a:rPr lang="el-GR" dirty="0"/>
              <a:t>Η αυτόνομη θεώρηση των έργων του νόμου δεν διατηρεί την κοινωνία με τον Θεό αλλά τη σκληραίνει. </a:t>
            </a:r>
          </a:p>
        </p:txBody>
      </p:sp>
    </p:spTree>
    <p:extLst>
      <p:ext uri="{BB962C8B-B14F-4D97-AF65-F5344CB8AC3E}">
        <p14:creationId xmlns:p14="http://schemas.microsoft.com/office/powerpoint/2010/main" val="124919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p:txBody>
          <a:bodyPr/>
          <a:lstStyle/>
          <a:p>
            <a:r>
              <a:rPr lang="el-GR" dirty="0"/>
              <a:t>Ο νόμος του Θεού είναι πνευματικός.</a:t>
            </a:r>
          </a:p>
          <a:p>
            <a:r>
              <a:rPr lang="el-GR" dirty="0"/>
              <a:t>Το «τέλος» του νόμου είναι ο Χριστός: «</a:t>
            </a:r>
            <a:r>
              <a:rPr lang="el-GR" i="1" dirty="0"/>
              <a:t>Τέλος </a:t>
            </a:r>
            <a:r>
              <a:rPr lang="el-GR" i="1" dirty="0" err="1"/>
              <a:t>δὲ</a:t>
            </a:r>
            <a:r>
              <a:rPr lang="el-GR" i="1" dirty="0"/>
              <a:t> νόμου </a:t>
            </a:r>
            <a:r>
              <a:rPr lang="el-GR" i="1" dirty="0" err="1"/>
              <a:t>Χριστὸς</a:t>
            </a:r>
            <a:r>
              <a:rPr lang="el-GR" i="1" dirty="0"/>
              <a:t> </a:t>
            </a:r>
            <a:r>
              <a:rPr lang="el-GR" i="1" dirty="0" err="1"/>
              <a:t>εἰς</a:t>
            </a:r>
            <a:r>
              <a:rPr lang="el-GR" i="1" dirty="0"/>
              <a:t> </a:t>
            </a:r>
            <a:r>
              <a:rPr lang="el-GR" i="1" dirty="0" err="1"/>
              <a:t>δικαιοσύνην</a:t>
            </a:r>
            <a:r>
              <a:rPr lang="el-GR" dirty="0"/>
              <a:t>». (</a:t>
            </a:r>
            <a:r>
              <a:rPr lang="el-GR" i="1" dirty="0" err="1"/>
              <a:t>Ρωμ</a:t>
            </a:r>
            <a:r>
              <a:rPr lang="el-GR" dirty="0"/>
              <a:t>. 1,17)</a:t>
            </a:r>
          </a:p>
          <a:p>
            <a:r>
              <a:rPr lang="el-GR" dirty="0"/>
              <a:t>Ο Χριστός είναι η δικαιοσύνη του Θεού (</a:t>
            </a:r>
            <a:r>
              <a:rPr lang="el-GR" i="1" dirty="0"/>
              <a:t>Α΄ </a:t>
            </a:r>
            <a:r>
              <a:rPr lang="el-GR" i="1" dirty="0" err="1"/>
              <a:t>Κορ</a:t>
            </a:r>
            <a:r>
              <a:rPr lang="el-GR" dirty="0"/>
              <a:t>. 1,30), που θυσιάζεται για τους αμαρτωλούς: «</a:t>
            </a:r>
            <a:r>
              <a:rPr lang="el-GR" i="1" dirty="0" err="1"/>
              <a:t>Τὴ</a:t>
            </a:r>
            <a:r>
              <a:rPr lang="el-GR" i="1" dirty="0"/>
              <a:t> </a:t>
            </a:r>
            <a:r>
              <a:rPr lang="el-GR" i="1" dirty="0" err="1"/>
              <a:t>δὲ</a:t>
            </a:r>
            <a:r>
              <a:rPr lang="el-GR" i="1" dirty="0"/>
              <a:t> </a:t>
            </a:r>
            <a:r>
              <a:rPr lang="el-GR" i="1" dirty="0" err="1"/>
              <a:t>θείαν</a:t>
            </a:r>
            <a:r>
              <a:rPr lang="el-GR" i="1" dirty="0"/>
              <a:t> </a:t>
            </a:r>
            <a:r>
              <a:rPr lang="el-GR" i="1" dirty="0" err="1"/>
              <a:t>δικαιοσύνην</a:t>
            </a:r>
            <a:r>
              <a:rPr lang="el-GR" i="1" dirty="0"/>
              <a:t> </a:t>
            </a:r>
            <a:r>
              <a:rPr lang="el-GR" i="1" dirty="0" err="1"/>
              <a:t>ὁρίζονται</a:t>
            </a:r>
            <a:r>
              <a:rPr lang="el-GR" i="1" dirty="0"/>
              <a:t>, </a:t>
            </a:r>
            <a:r>
              <a:rPr lang="el-GR" i="1" dirty="0" err="1"/>
              <a:t>τὸ</a:t>
            </a:r>
            <a:r>
              <a:rPr lang="el-GR" i="1" dirty="0"/>
              <a:t> </a:t>
            </a:r>
            <a:r>
              <a:rPr lang="el-GR" i="1" dirty="0" err="1"/>
              <a:t>πάσχειν</a:t>
            </a:r>
            <a:r>
              <a:rPr lang="el-GR" i="1" dirty="0"/>
              <a:t> </a:t>
            </a:r>
            <a:r>
              <a:rPr lang="el-GR" i="1" dirty="0" err="1"/>
              <a:t>ὑπέρ</a:t>
            </a:r>
            <a:r>
              <a:rPr lang="el-GR" i="1" dirty="0"/>
              <a:t> </a:t>
            </a:r>
            <a:r>
              <a:rPr lang="el-GR" i="1" dirty="0" err="1"/>
              <a:t>τῶν</a:t>
            </a:r>
            <a:r>
              <a:rPr lang="el-GR" i="1" dirty="0"/>
              <a:t> </a:t>
            </a:r>
            <a:r>
              <a:rPr lang="el-GR" i="1" dirty="0" err="1"/>
              <a:t>ἁμαρτανόντων</a:t>
            </a:r>
            <a:r>
              <a:rPr lang="el-GR" dirty="0"/>
              <a:t>» (Μαξίμου </a:t>
            </a:r>
            <a:r>
              <a:rPr lang="el-GR" dirty="0" err="1"/>
              <a:t>Ὁμολογητοῦ</a:t>
            </a:r>
            <a:r>
              <a:rPr lang="el-GR" dirty="0"/>
              <a:t>, </a:t>
            </a:r>
            <a:r>
              <a:rPr lang="el-GR" i="1" dirty="0" err="1"/>
              <a:t>Περὶ</a:t>
            </a:r>
            <a:r>
              <a:rPr lang="el-GR" i="1" dirty="0"/>
              <a:t> </a:t>
            </a:r>
            <a:r>
              <a:rPr lang="el-GR" i="1" dirty="0" err="1"/>
              <a:t>ἀποριῶν</a:t>
            </a:r>
            <a:r>
              <a:rPr lang="el-GR" dirty="0"/>
              <a:t> 11, </a:t>
            </a:r>
            <a:r>
              <a:rPr lang="en-US" dirty="0"/>
              <a:t>PG</a:t>
            </a:r>
            <a:r>
              <a:rPr lang="el-GR" dirty="0"/>
              <a:t> 90, 793</a:t>
            </a:r>
            <a:r>
              <a:rPr lang="en-US" dirty="0"/>
              <a:t>A</a:t>
            </a:r>
            <a:r>
              <a:rPr lang="el-GR" dirty="0"/>
              <a:t>)</a:t>
            </a:r>
          </a:p>
          <a:p>
            <a:r>
              <a:rPr lang="el-GR" dirty="0"/>
              <a:t>Το </a:t>
            </a:r>
            <a:r>
              <a:rPr lang="el-GR" b="1" dirty="0"/>
              <a:t>Ευαγγέλιο του Χριστού</a:t>
            </a:r>
            <a:r>
              <a:rPr lang="el-GR" dirty="0"/>
              <a:t> ως η αποκάλυψη της θείας δικαιοσύνης </a:t>
            </a:r>
            <a:r>
              <a:rPr lang="el-GR" b="1" dirty="0"/>
              <a:t>αποκαθιστά την αδικία</a:t>
            </a:r>
            <a:r>
              <a:rPr lang="el-GR" dirty="0"/>
              <a:t>,  η οποία κυριάρχησε στον κόσμο εξαιτίας της αμαρτίας. </a:t>
            </a:r>
          </a:p>
          <a:p>
            <a:endParaRPr lang="el-GR" dirty="0"/>
          </a:p>
        </p:txBody>
      </p:sp>
    </p:spTree>
    <p:extLst>
      <p:ext uri="{BB962C8B-B14F-4D97-AF65-F5344CB8AC3E}">
        <p14:creationId xmlns:p14="http://schemas.microsoft.com/office/powerpoint/2010/main" val="741656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p:txBody>
          <a:bodyPr/>
          <a:lstStyle/>
          <a:p>
            <a:r>
              <a:rPr lang="el-GR" dirty="0"/>
              <a:t>Ο Θεός ενεργεί με δικαιοσύνη:</a:t>
            </a:r>
          </a:p>
          <a:p>
            <a:pPr marL="514350" lvl="0" indent="-514350">
              <a:buFont typeface="+mj-lt"/>
              <a:buAutoNum type="arabicPeriod"/>
            </a:pPr>
            <a:r>
              <a:rPr lang="el-GR" dirty="0"/>
              <a:t>και όταν αφήνει τον άνθρωπο να δρέψει τις συνέπειες των πράξεών του,</a:t>
            </a:r>
          </a:p>
          <a:p>
            <a:pPr marL="514350" lvl="0" indent="-514350">
              <a:buFont typeface="+mj-lt"/>
              <a:buAutoNum type="arabicPeriod"/>
            </a:pPr>
            <a:r>
              <a:rPr lang="el-GR" dirty="0"/>
              <a:t>και όταν παρεμβαίνει για να τον λυτρώσει από τον διάβολο, στον οποίο υποτάχθηκε με τη θέλησή του. </a:t>
            </a:r>
          </a:p>
          <a:p>
            <a:r>
              <a:rPr lang="el-GR" dirty="0"/>
              <a:t>Αυτή τη δικαιοσύνη καλείται να μάθει να ασκεί και ο άνθρωπος. </a:t>
            </a:r>
          </a:p>
          <a:p>
            <a:endParaRPr lang="el-GR" dirty="0"/>
          </a:p>
        </p:txBody>
      </p:sp>
    </p:spTree>
    <p:extLst>
      <p:ext uri="{BB962C8B-B14F-4D97-AF65-F5344CB8AC3E}">
        <p14:creationId xmlns:p14="http://schemas.microsoft.com/office/powerpoint/2010/main" val="320234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8830" y="0"/>
            <a:ext cx="10515600" cy="1325563"/>
          </a:xfrm>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154546" y="1223493"/>
            <a:ext cx="11784169" cy="5479960"/>
          </a:xfrm>
        </p:spPr>
        <p:txBody>
          <a:bodyPr>
            <a:normAutofit/>
          </a:bodyPr>
          <a:lstStyle/>
          <a:p>
            <a:r>
              <a:rPr lang="el-GR" dirty="0"/>
              <a:t>Η </a:t>
            </a:r>
            <a:r>
              <a:rPr lang="el-GR" b="1" dirty="0"/>
              <a:t>δικαιοσύνη του ανθρώπου</a:t>
            </a:r>
            <a:r>
              <a:rPr lang="el-GR" dirty="0"/>
              <a:t> κατορθώνεται με την τήρηση των εντολών του Θεού, η οποία συνιστά την </a:t>
            </a:r>
            <a:r>
              <a:rPr lang="el-GR" b="1" dirty="0"/>
              <a:t>στοιχειώδη οφειλή</a:t>
            </a:r>
            <a:r>
              <a:rPr lang="el-GR" dirty="0"/>
              <a:t> του ανθρώπου για την αποκατάστασή του στη φυσική του θέση: «</a:t>
            </a:r>
            <a:r>
              <a:rPr lang="el-GR" i="1" dirty="0" err="1"/>
              <a:t>ὅταν</a:t>
            </a:r>
            <a:r>
              <a:rPr lang="el-GR" i="1" dirty="0"/>
              <a:t> </a:t>
            </a:r>
            <a:r>
              <a:rPr lang="el-GR" i="1" dirty="0" err="1"/>
              <a:t>ποιήσητε</a:t>
            </a:r>
            <a:r>
              <a:rPr lang="el-GR" i="1" dirty="0"/>
              <a:t> </a:t>
            </a:r>
            <a:r>
              <a:rPr lang="el-GR" i="1" dirty="0" err="1"/>
              <a:t>πάντα</a:t>
            </a:r>
            <a:r>
              <a:rPr lang="el-GR" i="1" dirty="0"/>
              <a:t> </a:t>
            </a:r>
            <a:r>
              <a:rPr lang="el-GR" i="1" dirty="0" err="1"/>
              <a:t>τὰ</a:t>
            </a:r>
            <a:r>
              <a:rPr lang="el-GR" i="1" dirty="0"/>
              <a:t> </a:t>
            </a:r>
            <a:r>
              <a:rPr lang="el-GR" i="1" dirty="0" err="1"/>
              <a:t>διαταχθέντα</a:t>
            </a:r>
            <a:r>
              <a:rPr lang="el-GR" i="1" dirty="0"/>
              <a:t> </a:t>
            </a:r>
            <a:r>
              <a:rPr lang="el-GR" i="1" dirty="0" err="1"/>
              <a:t>ὑμῖν</a:t>
            </a:r>
            <a:r>
              <a:rPr lang="el-GR" i="1" dirty="0"/>
              <a:t>, </a:t>
            </a:r>
            <a:r>
              <a:rPr lang="el-GR" i="1" dirty="0" err="1"/>
              <a:t>λέγετε</a:t>
            </a:r>
            <a:r>
              <a:rPr lang="el-GR" i="1" dirty="0"/>
              <a:t> </a:t>
            </a:r>
            <a:r>
              <a:rPr lang="el-GR" i="1" dirty="0" err="1"/>
              <a:t>ὅτι</a:t>
            </a:r>
            <a:r>
              <a:rPr lang="el-GR" i="1" dirty="0"/>
              <a:t> </a:t>
            </a:r>
            <a:r>
              <a:rPr lang="el-GR" i="1" dirty="0" err="1"/>
              <a:t>δοῦλοι</a:t>
            </a:r>
            <a:r>
              <a:rPr lang="el-GR" i="1" dirty="0"/>
              <a:t> </a:t>
            </a:r>
            <a:r>
              <a:rPr lang="el-GR" i="1" dirty="0" err="1"/>
              <a:t>ἀχρεῖοί</a:t>
            </a:r>
            <a:r>
              <a:rPr lang="el-GR" i="1" dirty="0"/>
              <a:t> </a:t>
            </a:r>
            <a:r>
              <a:rPr lang="el-GR" i="1" dirty="0" err="1"/>
              <a:t>ἐσμεν</a:t>
            </a:r>
            <a:r>
              <a:rPr lang="el-GR" i="1" dirty="0"/>
              <a:t>, </a:t>
            </a:r>
            <a:r>
              <a:rPr lang="el-GR" i="1" dirty="0" err="1"/>
              <a:t>ὅτι</a:t>
            </a:r>
            <a:r>
              <a:rPr lang="el-GR" i="1" dirty="0"/>
              <a:t> ὃ </a:t>
            </a:r>
            <a:r>
              <a:rPr lang="el-GR" i="1" dirty="0" err="1"/>
              <a:t>ὠφείλομεν</a:t>
            </a:r>
            <a:r>
              <a:rPr lang="el-GR" i="1" dirty="0"/>
              <a:t> </a:t>
            </a:r>
            <a:r>
              <a:rPr lang="el-GR" i="1" dirty="0" err="1"/>
              <a:t>ποιῆσαι</a:t>
            </a:r>
            <a:r>
              <a:rPr lang="el-GR" i="1" dirty="0"/>
              <a:t> </a:t>
            </a:r>
            <a:r>
              <a:rPr lang="el-GR" i="1" dirty="0" err="1"/>
              <a:t>πεποιήκαμεν</a:t>
            </a:r>
            <a:r>
              <a:rPr lang="el-GR" dirty="0"/>
              <a:t>» (</a:t>
            </a:r>
            <a:r>
              <a:rPr lang="el-GR" i="1" dirty="0" err="1"/>
              <a:t>Λκ</a:t>
            </a:r>
            <a:r>
              <a:rPr lang="el-GR" dirty="0"/>
              <a:t>. 17,10)</a:t>
            </a:r>
          </a:p>
          <a:p>
            <a:r>
              <a:rPr lang="el-GR" dirty="0"/>
              <a:t>Τα έργα της δικαιοσύνης ως έργα πίστεως αποτελούν φυσικό γνώρισμα της ζωής του δικαίου.  </a:t>
            </a:r>
          </a:p>
          <a:p>
            <a:r>
              <a:rPr lang="el-GR" dirty="0"/>
              <a:t>Η δικαιοσύνη προετοίμασε τον άνθρωπο για την υποδοχή του Μεσσία, που αποκάλυψε τον Θεό της αγάπης. </a:t>
            </a:r>
          </a:p>
          <a:p>
            <a:r>
              <a:rPr lang="el-GR" dirty="0"/>
              <a:t>Παράδειγμα η δικαιοσύνη του Ιωσήφ, του μνήστορα της Θεοτόκου. Δεν προσκολλήθηκε στην τυπική τήρηση του νόμου αλλά συμπεριέλαβε και το φιλάνθρωπο πνεύμα του: «</a:t>
            </a:r>
            <a:r>
              <a:rPr lang="el-GR" i="1" dirty="0" err="1"/>
              <a:t>Ἰωσὴφ</a:t>
            </a:r>
            <a:r>
              <a:rPr lang="el-GR" i="1" dirty="0"/>
              <a:t> </a:t>
            </a:r>
            <a:r>
              <a:rPr lang="el-GR" i="1" dirty="0" err="1"/>
              <a:t>δὲ</a:t>
            </a:r>
            <a:r>
              <a:rPr lang="el-GR" i="1" dirty="0"/>
              <a:t> ὁ </a:t>
            </a:r>
            <a:r>
              <a:rPr lang="el-GR" i="1" dirty="0" err="1"/>
              <a:t>ἀνὴρ</a:t>
            </a:r>
            <a:r>
              <a:rPr lang="el-GR" i="1" dirty="0"/>
              <a:t> </a:t>
            </a:r>
            <a:r>
              <a:rPr lang="el-GR" i="1" dirty="0" err="1"/>
              <a:t>αὐτῆς</a:t>
            </a:r>
            <a:r>
              <a:rPr lang="el-GR" i="1" dirty="0"/>
              <a:t>, </a:t>
            </a:r>
            <a:r>
              <a:rPr lang="el-GR" i="1" dirty="0" err="1"/>
              <a:t>δίκαιος</a:t>
            </a:r>
            <a:r>
              <a:rPr lang="el-GR" i="1" dirty="0"/>
              <a:t> </a:t>
            </a:r>
            <a:r>
              <a:rPr lang="el-GR" i="1" dirty="0" err="1"/>
              <a:t>ὢν</a:t>
            </a:r>
            <a:r>
              <a:rPr lang="el-GR" i="1" dirty="0"/>
              <a:t> </a:t>
            </a:r>
            <a:r>
              <a:rPr lang="el-GR" i="1" dirty="0" err="1"/>
              <a:t>καὶ</a:t>
            </a:r>
            <a:r>
              <a:rPr lang="el-GR" i="1" dirty="0"/>
              <a:t> </a:t>
            </a:r>
            <a:r>
              <a:rPr lang="el-GR" i="1" dirty="0" err="1"/>
              <a:t>μὴ</a:t>
            </a:r>
            <a:r>
              <a:rPr lang="el-GR" i="1" dirty="0"/>
              <a:t> </a:t>
            </a:r>
            <a:r>
              <a:rPr lang="el-GR" i="1" dirty="0" err="1"/>
              <a:t>θέλων</a:t>
            </a:r>
            <a:r>
              <a:rPr lang="el-GR" i="1" dirty="0"/>
              <a:t> </a:t>
            </a:r>
            <a:r>
              <a:rPr lang="el-GR" i="1" dirty="0" err="1"/>
              <a:t>αὐτὴν</a:t>
            </a:r>
            <a:r>
              <a:rPr lang="el-GR" i="1" dirty="0"/>
              <a:t> </a:t>
            </a:r>
            <a:r>
              <a:rPr lang="el-GR" i="1" dirty="0" err="1"/>
              <a:t>παραδειγματίσαι</a:t>
            </a:r>
            <a:r>
              <a:rPr lang="el-GR" i="1" dirty="0"/>
              <a:t>, </a:t>
            </a:r>
            <a:r>
              <a:rPr lang="el-GR" i="1" dirty="0" err="1"/>
              <a:t>ἐβουλήθη</a:t>
            </a:r>
            <a:r>
              <a:rPr lang="el-GR" i="1" dirty="0"/>
              <a:t> </a:t>
            </a:r>
            <a:r>
              <a:rPr lang="el-GR" i="1" dirty="0" err="1"/>
              <a:t>λάθρα</a:t>
            </a:r>
            <a:r>
              <a:rPr lang="el-GR" i="1" dirty="0"/>
              <a:t> </a:t>
            </a:r>
            <a:r>
              <a:rPr lang="el-GR" i="1" dirty="0" err="1"/>
              <a:t>ἀπολῦσαι</a:t>
            </a:r>
            <a:r>
              <a:rPr lang="el-GR" i="1" dirty="0"/>
              <a:t> </a:t>
            </a:r>
            <a:r>
              <a:rPr lang="el-GR" i="1" dirty="0" err="1"/>
              <a:t>αὐτήν</a:t>
            </a:r>
            <a:r>
              <a:rPr lang="el-GR" dirty="0"/>
              <a:t>». (</a:t>
            </a:r>
            <a:r>
              <a:rPr lang="el-GR" i="1" dirty="0" err="1"/>
              <a:t>Μτ</a:t>
            </a:r>
            <a:r>
              <a:rPr lang="el-GR" i="1" dirty="0"/>
              <a:t>.</a:t>
            </a:r>
            <a:r>
              <a:rPr lang="el-GR" dirty="0"/>
              <a:t> 1,19)</a:t>
            </a:r>
          </a:p>
          <a:p>
            <a:endParaRPr lang="el-GR" dirty="0"/>
          </a:p>
        </p:txBody>
      </p:sp>
    </p:spTree>
    <p:extLst>
      <p:ext uri="{BB962C8B-B14F-4D97-AF65-F5344CB8AC3E}">
        <p14:creationId xmlns:p14="http://schemas.microsoft.com/office/powerpoint/2010/main" val="77545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0" y="1057274"/>
            <a:ext cx="12192000" cy="5800725"/>
          </a:xfrm>
        </p:spPr>
        <p:txBody>
          <a:bodyPr/>
          <a:lstStyle/>
          <a:p>
            <a:r>
              <a:rPr lang="el-GR" dirty="0"/>
              <a:t>Η ανθρώπινη αδικία, που παρουσιάζεται είτε ως </a:t>
            </a:r>
            <a:r>
              <a:rPr lang="el-GR" u="sng" dirty="0"/>
              <a:t>κοινωνική αδικία</a:t>
            </a:r>
            <a:r>
              <a:rPr lang="el-GR" dirty="0"/>
              <a:t>, είτε ως </a:t>
            </a:r>
            <a:r>
              <a:rPr lang="el-GR" u="sng" dirty="0"/>
              <a:t>αδιαφορία για τη δικαιοσύνη</a:t>
            </a:r>
            <a:r>
              <a:rPr lang="el-GR" dirty="0"/>
              <a:t> είτε ως </a:t>
            </a:r>
            <a:r>
              <a:rPr lang="el-GR" u="sng" dirty="0"/>
              <a:t>υποκρισία</a:t>
            </a:r>
            <a:r>
              <a:rPr lang="el-GR" dirty="0"/>
              <a:t>, αποτελεί πρόκληση στη δικαιοσύνη του Θεού.</a:t>
            </a:r>
          </a:p>
          <a:p>
            <a:r>
              <a:rPr lang="el-GR" b="1" dirty="0"/>
              <a:t>Η δικαιοσύνη του Θεού έρχεται </a:t>
            </a:r>
            <a:r>
              <a:rPr lang="el-GR" b="1" u="sng" dirty="0"/>
              <a:t>ως χάρη</a:t>
            </a:r>
            <a:r>
              <a:rPr lang="el-GR" dirty="0"/>
              <a:t> που αφανίζει την ανθρώπινη αδικία και </a:t>
            </a:r>
            <a:r>
              <a:rPr lang="el-GR" b="1" dirty="0"/>
              <a:t>όχι ως τιμωρία</a:t>
            </a:r>
            <a:r>
              <a:rPr lang="el-GR" dirty="0"/>
              <a:t> της αδικίας αυτής. </a:t>
            </a:r>
          </a:p>
          <a:p>
            <a:r>
              <a:rPr lang="el-GR" dirty="0"/>
              <a:t>Χαρακτηριστικό γνώρισμα της θείας δικαιοσύνης είναι ότι δεν επιβάλλεται με τη δύναμη. </a:t>
            </a:r>
          </a:p>
          <a:p>
            <a:r>
              <a:rPr lang="el-GR" sz="4800" b="1" dirty="0">
                <a:solidFill>
                  <a:srgbClr val="FF0000"/>
                </a:solidFill>
              </a:rPr>
              <a:t>Η </a:t>
            </a:r>
            <a:r>
              <a:rPr lang="el-GR" sz="4800" b="1" u="sng" dirty="0">
                <a:solidFill>
                  <a:srgbClr val="FF0000"/>
                </a:solidFill>
              </a:rPr>
              <a:t>δύναμη </a:t>
            </a:r>
            <a:r>
              <a:rPr lang="el-GR" sz="4800" b="1" dirty="0">
                <a:solidFill>
                  <a:srgbClr val="FF0000"/>
                </a:solidFill>
              </a:rPr>
              <a:t>του Θεού δεν προηγείται της </a:t>
            </a:r>
            <a:r>
              <a:rPr lang="el-GR" sz="4800" b="1" u="sng" dirty="0">
                <a:solidFill>
                  <a:srgbClr val="FF0000"/>
                </a:solidFill>
              </a:rPr>
              <a:t>δικαιοσύνης</a:t>
            </a:r>
            <a:r>
              <a:rPr lang="el-GR" sz="4800" b="1" dirty="0">
                <a:solidFill>
                  <a:srgbClr val="FF0000"/>
                </a:solidFill>
              </a:rPr>
              <a:t> αλλά την ακολουθεί</a:t>
            </a:r>
            <a:r>
              <a:rPr lang="el-GR" sz="4800" dirty="0">
                <a:solidFill>
                  <a:srgbClr val="FF0000"/>
                </a:solidFill>
              </a:rPr>
              <a:t>. </a:t>
            </a:r>
          </a:p>
          <a:p>
            <a:pPr marL="0" indent="0">
              <a:buNone/>
            </a:pPr>
            <a:endParaRPr lang="el-GR" dirty="0"/>
          </a:p>
        </p:txBody>
      </p:sp>
    </p:spTree>
    <p:extLst>
      <p:ext uri="{BB962C8B-B14F-4D97-AF65-F5344CB8AC3E}">
        <p14:creationId xmlns:p14="http://schemas.microsoft.com/office/powerpoint/2010/main" val="308701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FE36432-238F-8F9C-1570-D0611205EA2E}"/>
              </a:ext>
            </a:extLst>
          </p:cNvPr>
          <p:cNvSpPr>
            <a:spLocks noGrp="1"/>
          </p:cNvSpPr>
          <p:nvPr>
            <p:ph idx="1"/>
          </p:nvPr>
        </p:nvSpPr>
        <p:spPr>
          <a:xfrm>
            <a:off x="-1" y="596900"/>
            <a:ext cx="12191999" cy="6261100"/>
          </a:xfrm>
        </p:spPr>
        <p:txBody>
          <a:bodyPr>
            <a:noAutofit/>
          </a:bodyPr>
          <a:lstStyle/>
          <a:p>
            <a:r>
              <a:rPr lang="el-GR" sz="2200" dirty="0">
                <a:effectLst/>
                <a:ea typeface="Times New Roman" panose="02020603050405020304" pitchFamily="18" charset="0"/>
                <a:cs typeface="Times New Roman" panose="02020603050405020304" pitchFamily="18" charset="0"/>
              </a:rPr>
              <a:t>Στην πατερική θεολογία η κάθοδος του Χριστού στον Άδη σημαίνει τη ζωοποίηση των νεκρών. Στο σώμα του Χριστού, δηλαδή στην ανθρώπινη φύση του, που διακρίνεται για την αναμαρτησία της, αναγνωρίζει το λύτρο που απελευθερώνει τον καταχρεωμένο Αδάμ και μαζί με αυτόν ολόκληρο το υπόδουλο ανθρώπινο γένος. Με την κάθοδο στον Άδη η δαιμονική κατοχή καταλύεται και ολόκληρη η ανθρωπότητα αποφυλακίζεται από  τα δεσμά του Άδη, του σκότους και του θανάτου</a:t>
            </a:r>
            <a:r>
              <a:rPr lang="fr-FR" sz="2200" dirty="0">
                <a:effectLst/>
                <a:ea typeface="Times New Roman" panose="02020603050405020304" pitchFamily="18" charset="0"/>
                <a:cs typeface="Times New Roman" panose="02020603050405020304" pitchFamily="18" charset="0"/>
              </a:rPr>
              <a:t>: «</a:t>
            </a:r>
            <a:r>
              <a:rPr lang="el-GR" sz="2200" b="1" i="1" dirty="0">
                <a:solidFill>
                  <a:srgbClr val="FF0000"/>
                </a:solidFill>
                <a:effectLst/>
                <a:ea typeface="Times New Roman" panose="02020603050405020304" pitchFamily="18" charset="0"/>
                <a:cs typeface="Times New Roman" panose="02020603050405020304" pitchFamily="18" charset="0"/>
              </a:rPr>
              <a:t>Ὁ </a:t>
            </a:r>
            <a:r>
              <a:rPr lang="el-GR" sz="2200" b="1" i="1" dirty="0" err="1">
                <a:solidFill>
                  <a:srgbClr val="FF0000"/>
                </a:solidFill>
                <a:effectLst/>
                <a:ea typeface="Times New Roman" panose="02020603050405020304" pitchFamily="18" charset="0"/>
                <a:cs typeface="Times New Roman" panose="02020603050405020304" pitchFamily="18" charset="0"/>
              </a:rPr>
              <a:t>δὲ</a:t>
            </a:r>
            <a:r>
              <a:rPr lang="el-GR" sz="2200" b="1" i="1" dirty="0">
                <a:solidFill>
                  <a:srgbClr val="FF0000"/>
                </a:solidFill>
                <a:effectLst/>
                <a:ea typeface="Times New Roman" panose="02020603050405020304" pitchFamily="18" charset="0"/>
                <a:cs typeface="Times New Roman" panose="02020603050405020304" pitchFamily="18" charset="0"/>
              </a:rPr>
              <a:t> </a:t>
            </a:r>
            <a:r>
              <a:rPr lang="el-GR" sz="2200" b="1" i="1" dirty="0" err="1">
                <a:solidFill>
                  <a:srgbClr val="FF0000"/>
                </a:solidFill>
                <a:effectLst/>
                <a:ea typeface="Times New Roman" panose="02020603050405020304" pitchFamily="18" charset="0"/>
                <a:cs typeface="Times New Roman" panose="02020603050405020304" pitchFamily="18" charset="0"/>
              </a:rPr>
              <a:t>Θεὸς</a:t>
            </a:r>
            <a:r>
              <a:rPr lang="el-GR" sz="2200" b="1" i="1" dirty="0">
                <a:solidFill>
                  <a:srgbClr val="FF0000"/>
                </a:solidFill>
                <a:effectLst/>
                <a:ea typeface="Times New Roman" panose="02020603050405020304" pitchFamily="18" charset="0"/>
                <a:cs typeface="Times New Roman" panose="02020603050405020304" pitchFamily="18" charset="0"/>
              </a:rPr>
              <a:t>, </a:t>
            </a:r>
            <a:r>
              <a:rPr lang="el-GR" sz="2200"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δικαιοκρίτης </a:t>
            </a:r>
            <a:r>
              <a:rPr lang="el-GR" sz="2200"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ὤν</a:t>
            </a:r>
            <a:r>
              <a:rPr lang="el-GR" sz="2200" b="1" i="1" dirty="0">
                <a:solidFill>
                  <a:srgbClr val="FF0000"/>
                </a:solidFill>
                <a:effectLst/>
                <a:ea typeface="Times New Roman" panose="02020603050405020304" pitchFamily="18" charset="0"/>
                <a:cs typeface="Times New Roman" panose="02020603050405020304" pitchFamily="18" charset="0"/>
              </a:rPr>
              <a:t>, </a:t>
            </a:r>
            <a:r>
              <a:rPr lang="el-GR" sz="2200" b="1" i="1" dirty="0" err="1">
                <a:solidFill>
                  <a:srgbClr val="FF0000"/>
                </a:solidFill>
                <a:effectLst/>
                <a:ea typeface="Times New Roman" panose="02020603050405020304" pitchFamily="18" charset="0"/>
                <a:cs typeface="Times New Roman" panose="02020603050405020304" pitchFamily="18" charset="0"/>
              </a:rPr>
              <a:t>κακεῖ</a:t>
            </a:r>
            <a:r>
              <a:rPr lang="el-GR" sz="2200" b="1" i="1" dirty="0">
                <a:solidFill>
                  <a:srgbClr val="FF0000"/>
                </a:solidFill>
                <a:effectLst/>
                <a:ea typeface="Times New Roman" panose="02020603050405020304" pitchFamily="18" charset="0"/>
                <a:cs typeface="Times New Roman" panose="02020603050405020304" pitchFamily="18" charset="0"/>
              </a:rPr>
              <a:t> </a:t>
            </a:r>
            <a:r>
              <a:rPr lang="el-GR" sz="2200" b="1" i="1" dirty="0" err="1">
                <a:solidFill>
                  <a:srgbClr val="FF0000"/>
                </a:solidFill>
                <a:effectLst/>
                <a:ea typeface="Times New Roman" panose="02020603050405020304" pitchFamily="18" charset="0"/>
                <a:cs typeface="Times New Roman" panose="02020603050405020304" pitchFamily="18" charset="0"/>
              </a:rPr>
              <a:t>δείκνυσι</a:t>
            </a:r>
            <a:r>
              <a:rPr lang="el-GR" sz="2200" b="1" i="1" dirty="0">
                <a:solidFill>
                  <a:srgbClr val="FF0000"/>
                </a:solidFill>
                <a:effectLst/>
                <a:ea typeface="Times New Roman" panose="02020603050405020304" pitchFamily="18" charset="0"/>
                <a:cs typeface="Times New Roman" panose="02020603050405020304" pitchFamily="18" charset="0"/>
              </a:rPr>
              <a:t> </a:t>
            </a:r>
            <a:r>
              <a:rPr lang="el-GR" sz="2200" b="1" i="1" dirty="0" err="1">
                <a:solidFill>
                  <a:srgbClr val="FF0000"/>
                </a:solidFill>
                <a:effectLst/>
                <a:ea typeface="Times New Roman" panose="02020603050405020304" pitchFamily="18" charset="0"/>
                <a:cs typeface="Times New Roman" panose="02020603050405020304" pitchFamily="18" charset="0"/>
              </a:rPr>
              <a:t>τὸ</a:t>
            </a:r>
            <a:r>
              <a:rPr lang="el-GR" sz="2200" b="1" i="1" dirty="0">
                <a:solidFill>
                  <a:srgbClr val="FF0000"/>
                </a:solidFill>
                <a:effectLst/>
                <a:ea typeface="Times New Roman" panose="02020603050405020304" pitchFamily="18" charset="0"/>
                <a:cs typeface="Times New Roman" panose="02020603050405020304" pitchFamily="18" charset="0"/>
              </a:rPr>
              <a:t> δίκαιον </a:t>
            </a:r>
            <a:r>
              <a:rPr lang="el-GR" sz="2200" b="1" i="1" dirty="0" err="1">
                <a:solidFill>
                  <a:srgbClr val="FF0000"/>
                </a:solidFill>
                <a:effectLst/>
                <a:ea typeface="Times New Roman" panose="02020603050405020304" pitchFamily="18" charset="0"/>
                <a:cs typeface="Times New Roman" panose="02020603050405020304" pitchFamily="18" charset="0"/>
              </a:rPr>
              <a:t>αὐτοῦ</a:t>
            </a:r>
            <a:r>
              <a:rPr lang="el-GR" sz="2200" b="1" i="1" dirty="0">
                <a:solidFill>
                  <a:srgbClr val="FF0000"/>
                </a:solidFill>
                <a:effectLst/>
                <a:ea typeface="Times New Roman" panose="02020603050405020304" pitchFamily="18" charset="0"/>
                <a:cs typeface="Times New Roman" panose="02020603050405020304" pitchFamily="18" charset="0"/>
              </a:rPr>
              <a:t> </a:t>
            </a:r>
            <a:r>
              <a:rPr lang="el-GR" sz="2200" b="1" i="1" dirty="0" err="1">
                <a:solidFill>
                  <a:srgbClr val="FF0000"/>
                </a:solidFill>
                <a:effectLst/>
                <a:ea typeface="Times New Roman" panose="02020603050405020304" pitchFamily="18" charset="0"/>
                <a:cs typeface="Times New Roman" panose="02020603050405020304" pitchFamily="18" charset="0"/>
              </a:rPr>
              <a:t>καὶ</a:t>
            </a:r>
            <a:r>
              <a:rPr lang="el-GR" sz="2200" b="1" i="1" dirty="0">
                <a:solidFill>
                  <a:srgbClr val="FF0000"/>
                </a:solidFill>
                <a:effectLst/>
                <a:ea typeface="Times New Roman" panose="02020603050405020304" pitchFamily="18" charset="0"/>
                <a:cs typeface="Times New Roman" panose="02020603050405020304" pitchFamily="18" charset="0"/>
              </a:rPr>
              <a:t> λέγει </a:t>
            </a:r>
            <a:r>
              <a:rPr lang="el-GR" sz="2200" b="1" i="1" dirty="0" err="1">
                <a:solidFill>
                  <a:srgbClr val="FF0000"/>
                </a:solidFill>
                <a:effectLst/>
                <a:ea typeface="Times New Roman" panose="02020603050405020304" pitchFamily="18" charset="0"/>
                <a:cs typeface="Times New Roman" panose="02020603050405020304" pitchFamily="18" charset="0"/>
              </a:rPr>
              <a:t>αὐτῷ</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Ὑπάκουσέ</a:t>
            </a:r>
            <a:r>
              <a:rPr lang="el-GR" sz="2200" i="1" dirty="0">
                <a:effectLst/>
                <a:ea typeface="Times New Roman" panose="02020603050405020304" pitchFamily="18" charset="0"/>
                <a:cs typeface="Times New Roman" panose="02020603050405020304" pitchFamily="18" charset="0"/>
              </a:rPr>
              <a:t> σοι ὁ</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Αδὰμ</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κατέσχες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αὐτοῦ</a:t>
            </a:r>
            <a:r>
              <a:rPr lang="el-GR" sz="2200" i="1" dirty="0">
                <a:effectLst/>
                <a:ea typeface="Times New Roman" panose="02020603050405020304" pitchFamily="18" charset="0"/>
                <a:cs typeface="Times New Roman" panose="02020603050405020304" pitchFamily="18" charset="0"/>
              </a:rPr>
              <a:t> πάσας </a:t>
            </a:r>
            <a:r>
              <a:rPr lang="el-GR" sz="2200" i="1" dirty="0" err="1">
                <a:effectLst/>
                <a:ea typeface="Times New Roman" panose="02020603050405020304" pitchFamily="18" charset="0"/>
                <a:cs typeface="Times New Roman" panose="02020603050405020304" pitchFamily="18" charset="0"/>
              </a:rPr>
              <a:t>τὰς</a:t>
            </a:r>
            <a:r>
              <a:rPr lang="el-GR" sz="2200" i="1" dirty="0">
                <a:effectLst/>
                <a:ea typeface="Times New Roman" panose="02020603050405020304" pitchFamily="18" charset="0"/>
                <a:cs typeface="Times New Roman" panose="02020603050405020304" pitchFamily="18" charset="0"/>
              </a:rPr>
              <a:t> καρδίας· </a:t>
            </a:r>
            <a:r>
              <a:rPr lang="el-GR" sz="2200" i="1" dirty="0" err="1">
                <a:effectLst/>
                <a:ea typeface="Times New Roman" panose="02020603050405020304" pitchFamily="18" charset="0"/>
                <a:cs typeface="Times New Roman" panose="02020603050405020304" pitchFamily="18" charset="0"/>
              </a:rPr>
              <a:t>ὑπάκουσέ</a:t>
            </a:r>
            <a:r>
              <a:rPr lang="el-GR" sz="2200" i="1" dirty="0">
                <a:effectLst/>
                <a:ea typeface="Times New Roman" panose="02020603050405020304" pitchFamily="18" charset="0"/>
                <a:cs typeface="Times New Roman" panose="02020603050405020304" pitchFamily="18" charset="0"/>
              </a:rPr>
              <a:t> σοι ἡ </a:t>
            </a:r>
            <a:r>
              <a:rPr lang="el-GR" sz="2200" i="1" dirty="0" err="1">
                <a:effectLst/>
                <a:ea typeface="Times New Roman" panose="02020603050405020304" pitchFamily="18" charset="0"/>
                <a:cs typeface="Times New Roman" panose="02020603050405020304" pitchFamily="18" charset="0"/>
              </a:rPr>
              <a:t>ἀνθρωπότης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ἐμὸν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σῶμα</a:t>
            </a:r>
            <a:r>
              <a:rPr lang="el-GR" sz="2200" i="1" dirty="0">
                <a:effectLst/>
                <a:ea typeface="Times New Roman" panose="02020603050405020304" pitchFamily="18" charset="0"/>
                <a:cs typeface="Times New Roman" panose="02020603050405020304" pitchFamily="18" charset="0"/>
              </a:rPr>
              <a:t> τί </a:t>
            </a:r>
            <a:r>
              <a:rPr lang="el-GR" sz="2200" i="1" dirty="0" err="1">
                <a:effectLst/>
                <a:ea typeface="Times New Roman" panose="02020603050405020304" pitchFamily="18" charset="0"/>
                <a:cs typeface="Times New Roman" panose="02020603050405020304" pitchFamily="18" charset="0"/>
              </a:rPr>
              <a:t>ποιεῖ</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ὧδε</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Τοῦτον</a:t>
            </a:r>
            <a:r>
              <a:rPr lang="el-GR" sz="2200"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ἀναμάρτητόν</a:t>
            </a:r>
            <a:r>
              <a:rPr lang="el-GR" sz="2200" b="1"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ἐστιν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ἐκεῖνο</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σῶμα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τοῦ</a:t>
            </a:r>
            <a:r>
              <a:rPr lang="el-GR" sz="2200" i="1" dirty="0">
                <a:effectLst/>
                <a:ea typeface="Times New Roman" panose="02020603050405020304" pitchFamily="18" charset="0"/>
                <a:cs typeface="Times New Roman" panose="02020603050405020304" pitchFamily="18" charset="0"/>
              </a:rPr>
              <a:t> πρώτου</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Αδὰμ</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ἐχρεώσταί</a:t>
            </a:r>
            <a:r>
              <a:rPr lang="el-GR" sz="2200" i="1" dirty="0">
                <a:effectLst/>
                <a:ea typeface="Times New Roman" panose="02020603050405020304" pitchFamily="18" charset="0"/>
                <a:cs typeface="Times New Roman" panose="02020603050405020304" pitchFamily="18" charset="0"/>
              </a:rPr>
              <a:t> σοι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δικαίως </a:t>
            </a:r>
            <a:r>
              <a:rPr lang="el-GR" sz="2200" i="1" dirty="0" err="1">
                <a:effectLst/>
                <a:ea typeface="Times New Roman" panose="02020603050405020304" pitchFamily="18" charset="0"/>
                <a:cs typeface="Times New Roman" panose="02020603050405020304" pitchFamily="18" charset="0"/>
              </a:rPr>
              <a:t>αὐτοῦ</a:t>
            </a:r>
            <a:r>
              <a:rPr lang="el-GR" sz="2200" i="1" dirty="0">
                <a:effectLst/>
                <a:ea typeface="Times New Roman" panose="02020603050405020304" pitchFamily="18" charset="0"/>
                <a:cs typeface="Times New Roman" panose="02020603050405020304" pitchFamily="18" charset="0"/>
              </a:rPr>
              <a:t> κατέχεις </a:t>
            </a:r>
            <a:r>
              <a:rPr lang="el-GR" sz="2200" i="1" dirty="0" err="1">
                <a:effectLst/>
                <a:ea typeface="Times New Roman" panose="02020603050405020304" pitchFamily="18" charset="0"/>
                <a:cs typeface="Times New Roman" panose="02020603050405020304" pitchFamily="18" charset="0"/>
              </a:rPr>
              <a:t>τὰ</a:t>
            </a:r>
            <a:r>
              <a:rPr lang="el-GR" sz="2200" i="1" dirty="0">
                <a:effectLst/>
                <a:ea typeface="Times New Roman" panose="02020603050405020304" pitchFamily="18" charset="0"/>
                <a:cs typeface="Times New Roman" panose="02020603050405020304" pitchFamily="18" charset="0"/>
              </a:rPr>
              <a:t> χειρόγραφα· </a:t>
            </a:r>
            <a:r>
              <a:rPr lang="el-GR" sz="2200" b="1" i="1" dirty="0" err="1">
                <a:effectLst/>
                <a:ea typeface="Times New Roman" panose="02020603050405020304" pitchFamily="18" charset="0"/>
                <a:cs typeface="Times New Roman" panose="02020603050405020304" pitchFamily="18" charset="0"/>
              </a:rPr>
              <a:t>ἐμοὶ</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δὲ</a:t>
            </a:r>
            <a:r>
              <a:rPr lang="el-GR" sz="2200" b="1" i="1" dirty="0">
                <a:effectLst/>
                <a:ea typeface="Times New Roman" panose="02020603050405020304" pitchFamily="18" charset="0"/>
                <a:cs typeface="Times New Roman" panose="02020603050405020304" pitchFamily="18" charset="0"/>
              </a:rPr>
              <a:t> πάντες </a:t>
            </a:r>
            <a:r>
              <a:rPr lang="el-GR" sz="2200" b="1" i="1" dirty="0" err="1">
                <a:effectLst/>
                <a:ea typeface="Times New Roman" panose="02020603050405020304" pitchFamily="18" charset="0"/>
                <a:cs typeface="Times New Roman" panose="02020603050405020304" pitchFamily="18" charset="0"/>
              </a:rPr>
              <a:t>μαρτυροῦσιν</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ὅτι</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οὐχ</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ἥμαρτον</a:t>
            </a:r>
            <a:r>
              <a:rPr lang="el-GR" sz="2200"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οὐ</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χρεωστῶ</a:t>
            </a:r>
            <a:r>
              <a:rPr lang="el-GR" sz="2200" b="1" i="1" dirty="0">
                <a:effectLst/>
                <a:ea typeface="Times New Roman" panose="02020603050405020304" pitchFamily="18" charset="0"/>
                <a:cs typeface="Times New Roman" panose="02020603050405020304" pitchFamily="18" charset="0"/>
              </a:rPr>
              <a:t> σοι </a:t>
            </a:r>
            <a:r>
              <a:rPr lang="el-GR" sz="2200" b="1" i="1" dirty="0" err="1">
                <a:effectLst/>
                <a:ea typeface="Times New Roman" panose="02020603050405020304" pitchFamily="18" charset="0"/>
                <a:cs typeface="Times New Roman" panose="02020603050405020304" pitchFamily="18" charset="0"/>
              </a:rPr>
              <a:t>οὐδέν</a:t>
            </a:r>
            <a:r>
              <a:rPr lang="el-GR" sz="2200"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καὶ</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ὅτι</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Υἱός</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εἰμι</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τοῦ</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Θεοῦ</a:t>
            </a:r>
            <a:r>
              <a:rPr lang="fr-FR" sz="2200" b="1" i="1" dirty="0">
                <a:effectLst/>
                <a:ea typeface="Times New Roman" panose="02020603050405020304" pitchFamily="18" charset="0"/>
                <a:cs typeface="Times New Roman" panose="02020603050405020304" pitchFamily="18" charset="0"/>
              </a:rPr>
              <a:t>, </a:t>
            </a:r>
            <a:r>
              <a:rPr lang="el-GR" sz="2200" b="1" i="1" dirty="0">
                <a:effectLst/>
                <a:ea typeface="Times New Roman" panose="02020603050405020304" pitchFamily="18" charset="0"/>
                <a:cs typeface="Times New Roman" panose="02020603050405020304" pitchFamily="18" charset="0"/>
              </a:rPr>
              <a:t>πάντες μοι </a:t>
            </a:r>
            <a:r>
              <a:rPr lang="el-GR" sz="2200" b="1" i="1" dirty="0" err="1">
                <a:effectLst/>
                <a:ea typeface="Times New Roman" panose="02020603050405020304" pitchFamily="18" charset="0"/>
                <a:cs typeface="Times New Roman" panose="02020603050405020304" pitchFamily="18" charset="0"/>
              </a:rPr>
              <a:t>μαρτυροῦσιν</a:t>
            </a:r>
            <a:r>
              <a:rPr lang="fr-FR" sz="2200" i="1" dirty="0">
                <a:effectLst/>
                <a:ea typeface="Times New Roman" panose="02020603050405020304" pitchFamily="18" charset="0"/>
                <a:cs typeface="Times New Roman" panose="02020603050405020304" pitchFamily="18" charset="0"/>
              </a:rPr>
              <a:t>.</a:t>
            </a:r>
            <a:r>
              <a:rPr lang="el-GR" sz="2200" i="1" dirty="0">
                <a:effectLst/>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Ἐ</a:t>
            </a:r>
            <a:r>
              <a:rPr lang="el-GR" sz="2200" i="1" u="sng" dirty="0" err="1">
                <a:effectLst/>
                <a:ea typeface="Times New Roman" panose="02020603050405020304" pitchFamily="18" charset="0"/>
                <a:cs typeface="Times New Roman" panose="02020603050405020304" pitchFamily="18" charset="0"/>
              </a:rPr>
              <a:t>πάνω</a:t>
            </a:r>
            <a:r>
              <a:rPr lang="el-GR" sz="2200" i="1" u="sng" dirty="0">
                <a:effectLst/>
                <a:ea typeface="Times New Roman" panose="02020603050405020304" pitchFamily="18" charset="0"/>
                <a:cs typeface="Times New Roman" panose="02020603050405020304" pitchFamily="18" charset="0"/>
              </a:rPr>
              <a:t> </a:t>
            </a:r>
            <a:r>
              <a:rPr lang="el-GR" sz="2200" i="1" u="sng" dirty="0" err="1">
                <a:effectLst/>
                <a:ea typeface="Times New Roman" panose="02020603050405020304" pitchFamily="18" charset="0"/>
                <a:cs typeface="Times New Roman" panose="02020603050405020304" pitchFamily="18" charset="0"/>
              </a:rPr>
              <a:t>γὰρ</a:t>
            </a:r>
            <a:r>
              <a:rPr lang="el-GR" sz="2200" i="1" u="sng" dirty="0">
                <a:effectLst/>
                <a:ea typeface="Times New Roman" panose="02020603050405020304" pitchFamily="18" charset="0"/>
                <a:cs typeface="Times New Roman" panose="02020603050405020304" pitchFamily="18" charset="0"/>
              </a:rPr>
              <a:t> </a:t>
            </a:r>
            <a:r>
              <a:rPr lang="el-GR" sz="2200" i="1" u="sng" dirty="0" err="1">
                <a:effectLst/>
                <a:ea typeface="Times New Roman" panose="02020603050405020304" pitchFamily="18" charset="0"/>
                <a:cs typeface="Times New Roman" panose="02020603050405020304" pitchFamily="18" charset="0"/>
              </a:rPr>
              <a:t>τῶν</a:t>
            </a:r>
            <a:r>
              <a:rPr lang="el-GR" sz="2200" i="1" u="sng" dirty="0">
                <a:effectLst/>
                <a:ea typeface="Times New Roman" panose="02020603050405020304" pitchFamily="18" charset="0"/>
                <a:cs typeface="Times New Roman" panose="02020603050405020304" pitchFamily="18" charset="0"/>
              </a:rPr>
              <a:t> </a:t>
            </a:r>
            <a:r>
              <a:rPr lang="el-GR" sz="2200" i="1" u="sng" dirty="0" err="1">
                <a:effectLst/>
                <a:ea typeface="Times New Roman" panose="02020603050405020304" pitchFamily="18" charset="0"/>
                <a:cs typeface="Times New Roman" panose="02020603050405020304" pitchFamily="18" charset="0"/>
              </a:rPr>
              <a:t>οὐρανῶν</a:t>
            </a:r>
            <a:r>
              <a:rPr lang="el-GR" sz="2200" i="1" u="sng"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ἐμαρτύρησε</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φωνὴ</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ἐλθοῦσα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ἐπὶ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τῆς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γῆς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Οὗτός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ἐστιν</a:t>
            </a:r>
            <a:r>
              <a:rPr lang="el-GR" sz="2200" i="1" dirty="0">
                <a:effectLst/>
                <a:ea typeface="Times New Roman" panose="02020603050405020304" pitchFamily="18" charset="0"/>
                <a:cs typeface="Times New Roman" panose="02020603050405020304" pitchFamily="18" charset="0"/>
              </a:rPr>
              <a:t> ὁ </a:t>
            </a:r>
            <a:r>
              <a:rPr lang="el-GR" sz="2200" i="1" dirty="0" err="1">
                <a:effectLst/>
                <a:ea typeface="Times New Roman" panose="02020603050405020304" pitchFamily="18" charset="0"/>
                <a:cs typeface="Times New Roman" panose="02020603050405020304" pitchFamily="18" charset="0"/>
              </a:rPr>
              <a:t>ΥἹός</a:t>
            </a:r>
            <a:r>
              <a:rPr lang="el-GR" sz="2200" i="1" dirty="0">
                <a:effectLst/>
                <a:ea typeface="Times New Roman" panose="02020603050405020304" pitchFamily="18" charset="0"/>
                <a:cs typeface="Times New Roman" panose="02020603050405020304" pitchFamily="18" charset="0"/>
              </a:rPr>
              <a:t> μου ὁ </a:t>
            </a:r>
            <a:r>
              <a:rPr lang="el-GR" sz="2200" i="1" dirty="0" err="1">
                <a:effectLst/>
                <a:ea typeface="Times New Roman" panose="02020603050405020304" pitchFamily="18" charset="0"/>
                <a:cs typeface="Times New Roman" panose="02020603050405020304" pitchFamily="18" charset="0"/>
              </a:rPr>
              <a:t>ἀγαπητός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αὐτοῦ</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ἀκο</a:t>
            </a:r>
            <a:r>
              <a:rPr lang="el-GR" sz="2200" i="1" dirty="0" err="1">
                <a:ea typeface="Times New Roman" panose="02020603050405020304" pitchFamily="18" charset="0"/>
                <a:cs typeface="Times New Roman" panose="02020603050405020304" pitchFamily="18" charset="0"/>
              </a:rPr>
              <a:t>ύετε</a:t>
            </a:r>
            <a:r>
              <a:rPr lang="el-GR" sz="2200" i="1" dirty="0">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Ἰωάννης</a:t>
            </a:r>
            <a:r>
              <a:rPr lang="el-GR" sz="2200" i="1" u="sng"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μαρτυρεῖ</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Ἴδε</a:t>
            </a:r>
            <a:r>
              <a:rPr lang="el-GR" sz="2200" i="1" dirty="0">
                <a:ea typeface="Times New Roman" panose="02020603050405020304" pitchFamily="18" charset="0"/>
                <a:cs typeface="Times New Roman" panose="02020603050405020304" pitchFamily="18" charset="0"/>
              </a:rPr>
              <a:t> ὁ </a:t>
            </a:r>
            <a:r>
              <a:rPr lang="el-GR" sz="2200" i="1" dirty="0" err="1">
                <a:ea typeface="Times New Roman" panose="02020603050405020304" pitchFamily="18" charset="0"/>
                <a:cs typeface="Times New Roman" panose="02020603050405020304" pitchFamily="18" charset="0"/>
              </a:rPr>
              <a:t>ἀμνὸς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τοῦ</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Θεοῦ</a:t>
            </a:r>
            <a:r>
              <a:rPr lang="el-GR" sz="2200" i="1" dirty="0">
                <a:ea typeface="Times New Roman" panose="02020603050405020304" pitchFamily="18" charset="0"/>
                <a:cs typeface="Times New Roman" panose="02020603050405020304" pitchFamily="18" charset="0"/>
              </a:rPr>
              <a:t> ὁ </a:t>
            </a:r>
            <a:r>
              <a:rPr lang="el-GR" sz="2200" i="1" dirty="0" err="1">
                <a:ea typeface="Times New Roman" panose="02020603050405020304" pitchFamily="18" charset="0"/>
                <a:cs typeface="Times New Roman" panose="02020603050405020304" pitchFamily="18" charset="0"/>
              </a:rPr>
              <a:t>αἴρων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τὴν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ἁμαρτίαν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τοῦ</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κὀσμου</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καὶ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πάλιν</a:t>
            </a:r>
            <a:r>
              <a:rPr lang="el-GR" sz="2200" i="1" dirty="0">
                <a:ea typeface="Times New Roman" panose="02020603050405020304" pitchFamily="18" charset="0"/>
                <a:cs typeface="Times New Roman" panose="02020603050405020304" pitchFamily="18" charset="0"/>
              </a:rPr>
              <a:t> </a:t>
            </a:r>
            <a:r>
              <a:rPr lang="el-GR" sz="2200" i="1" u="sng" dirty="0">
                <a:ea typeface="Times New Roman" panose="02020603050405020304" pitchFamily="18" charset="0"/>
                <a:cs typeface="Times New Roman" panose="02020603050405020304" pitchFamily="18" charset="0"/>
              </a:rPr>
              <a:t>ἡ Γραφή</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Ὅς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ἁμαρίαν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οὐκ</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ἐποίησεν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οὐδὲ</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εὑρέθη</a:t>
            </a:r>
            <a:r>
              <a:rPr lang="el-GR" sz="2200" i="1" dirty="0">
                <a:ea typeface="Times New Roman" panose="02020603050405020304" pitchFamily="18" charset="0"/>
                <a:cs typeface="Times New Roman" panose="02020603050405020304" pitchFamily="18" charset="0"/>
              </a:rPr>
              <a:t> δόλος </a:t>
            </a:r>
            <a:r>
              <a:rPr lang="el-GR" sz="2200" i="1" dirty="0" err="1">
                <a:ea typeface="Times New Roman" panose="02020603050405020304" pitchFamily="18" charset="0"/>
                <a:cs typeface="Times New Roman" panose="02020603050405020304" pitchFamily="18" charset="0"/>
              </a:rPr>
              <a:t>ἐν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αὐτῷ</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καὶ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ὅτι</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Ἔρχεται</a:t>
            </a:r>
            <a:r>
              <a:rPr lang="el-GR" sz="2200" i="1" dirty="0">
                <a:ea typeface="Times New Roman" panose="02020603050405020304" pitchFamily="18" charset="0"/>
                <a:cs typeface="Times New Roman" panose="02020603050405020304" pitchFamily="18" charset="0"/>
              </a:rPr>
              <a:t> ὁ </a:t>
            </a:r>
            <a:r>
              <a:rPr lang="el-GR" sz="2200" i="1" dirty="0" err="1">
                <a:ea typeface="Times New Roman" panose="02020603050405020304" pitchFamily="18" charset="0"/>
                <a:cs typeface="Times New Roman" panose="02020603050405020304" pitchFamily="18" charset="0"/>
              </a:rPr>
              <a:t>ἄρχων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τοῦ</a:t>
            </a:r>
            <a:r>
              <a:rPr lang="el-GR" sz="2200" i="1" dirty="0">
                <a:ea typeface="Times New Roman" panose="02020603050405020304" pitchFamily="18" charset="0"/>
                <a:cs typeface="Times New Roman" panose="02020603050405020304" pitchFamily="18" charset="0"/>
              </a:rPr>
              <a:t> κόσμου τούτου, </a:t>
            </a:r>
            <a:r>
              <a:rPr lang="el-GR" sz="2200" i="1" dirty="0" err="1">
                <a:ea typeface="Times New Roman" panose="02020603050405020304" pitchFamily="18" charset="0"/>
                <a:cs typeface="Times New Roman" panose="02020603050405020304" pitchFamily="18" charset="0"/>
              </a:rPr>
              <a:t>καὶ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ἐν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ἐμοὶ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εὑρήσει</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οὐδὲν</a:t>
            </a:r>
            <a:r>
              <a:rPr lang="el-GR" sz="2200" i="1" dirty="0">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Καὶ</a:t>
            </a:r>
            <a:r>
              <a:rPr lang="el-GR" sz="2200" i="1" u="sng" dirty="0">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σὺ</a:t>
            </a:r>
            <a:r>
              <a:rPr lang="el-GR" sz="2200" i="1" u="sng" dirty="0">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δὲ</a:t>
            </a:r>
            <a:r>
              <a:rPr lang="el-GR" sz="2200" i="1" u="sng" dirty="0">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αὐτὸς</a:t>
            </a:r>
            <a:r>
              <a:rPr lang="el-GR" sz="2200" i="1" u="sng" dirty="0">
                <a:ea typeface="Times New Roman" panose="02020603050405020304" pitchFamily="18" charset="0"/>
                <a:cs typeface="Times New Roman" panose="02020603050405020304" pitchFamily="18" charset="0"/>
              </a:rPr>
              <a:t>, </a:t>
            </a:r>
            <a:r>
              <a:rPr lang="el-GR" sz="2200" i="1" u="sng" dirty="0" err="1">
                <a:ea typeface="Times New Roman" panose="02020603050405020304" pitchFamily="18" charset="0"/>
                <a:cs typeface="Times New Roman" panose="02020603050405020304" pitchFamily="18" charset="0"/>
              </a:rPr>
              <a:t>Σατανᾶς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μαρτυρεῖς</a:t>
            </a:r>
            <a:r>
              <a:rPr lang="el-GR" sz="2200" i="1" dirty="0">
                <a:ea typeface="Times New Roman" panose="02020603050405020304" pitchFamily="18" charset="0"/>
                <a:cs typeface="Times New Roman" panose="02020603050405020304" pitchFamily="18" charset="0"/>
              </a:rPr>
              <a:t> μοι λέγων, </a:t>
            </a:r>
            <a:r>
              <a:rPr lang="el-GR" sz="2200" i="1" dirty="0" err="1">
                <a:ea typeface="Times New Roman" panose="02020603050405020304" pitchFamily="18" charset="0"/>
                <a:cs typeface="Times New Roman" panose="02020603050405020304" pitchFamily="18" charset="0"/>
              </a:rPr>
              <a:t>Οἶδά</a:t>
            </a:r>
            <a:r>
              <a:rPr lang="el-GR" sz="2200" i="1" dirty="0">
                <a:ea typeface="Times New Roman" panose="02020603050405020304" pitchFamily="18" charset="0"/>
                <a:cs typeface="Times New Roman" panose="02020603050405020304" pitchFamily="18" charset="0"/>
              </a:rPr>
              <a:t> σε </a:t>
            </a:r>
            <a:r>
              <a:rPr lang="el-GR" sz="2200" i="1" dirty="0" err="1">
                <a:ea typeface="Times New Roman" panose="02020603050405020304" pitchFamily="18" charset="0"/>
                <a:cs typeface="Times New Roman" panose="02020603050405020304" pitchFamily="18" charset="0"/>
              </a:rPr>
              <a:t>τὶς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εἶ</a:t>
            </a:r>
            <a:r>
              <a:rPr lang="el-GR" sz="2200" i="1" dirty="0">
                <a:ea typeface="Times New Roman" panose="02020603050405020304" pitchFamily="18" charset="0"/>
                <a:cs typeface="Times New Roman" panose="02020603050405020304" pitchFamily="18" charset="0"/>
              </a:rPr>
              <a:t>, ὁ </a:t>
            </a:r>
            <a:r>
              <a:rPr lang="el-GR" sz="2200" i="1" dirty="0" err="1">
                <a:ea typeface="Times New Roman" panose="02020603050405020304" pitchFamily="18" charset="0"/>
                <a:cs typeface="Times New Roman" panose="02020603050405020304" pitchFamily="18" charset="0"/>
              </a:rPr>
              <a:t>Υἱὸς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τοῦ</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Θεοῦ</a:t>
            </a:r>
            <a:r>
              <a:rPr lang="el-GR" sz="2200" i="1" dirty="0">
                <a:ea typeface="Times New Roman" panose="02020603050405020304" pitchFamily="18" charset="0"/>
                <a:cs typeface="Times New Roman" panose="02020603050405020304" pitchFamily="18" charset="0"/>
              </a:rPr>
              <a:t>· και </a:t>
            </a:r>
            <a:r>
              <a:rPr lang="el-GR" sz="2200" i="1" dirty="0" err="1">
                <a:ea typeface="Times New Roman" panose="02020603050405020304" pitchFamily="18" charset="0"/>
                <a:cs typeface="Times New Roman" panose="02020603050405020304" pitchFamily="18" charset="0"/>
              </a:rPr>
              <a:t>πάλιν</a:t>
            </a:r>
            <a:r>
              <a:rPr lang="el-GR" sz="2200" i="1" dirty="0">
                <a:ea typeface="Times New Roman" panose="02020603050405020304" pitchFamily="18" charset="0"/>
                <a:cs typeface="Times New Roman" panose="02020603050405020304" pitchFamily="18" charset="0"/>
              </a:rPr>
              <a:t>, Τί </a:t>
            </a:r>
            <a:r>
              <a:rPr lang="el-GR" sz="2200" i="1" dirty="0" err="1">
                <a:ea typeface="Times New Roman" panose="02020603050405020304" pitchFamily="18" charset="0"/>
                <a:cs typeface="Times New Roman" panose="02020603050405020304" pitchFamily="18" charset="0"/>
              </a:rPr>
              <a:t>ἡμῖν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καὶ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σοὶ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Ἰησοῦ</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Ναζαρηνέ</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ἦλθες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πρὸ</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καιροῦ</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βασανίσαι</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ἡμᾶς</a:t>
            </a:r>
            <a:r>
              <a:rPr lang="el-GR" sz="2200" i="1" dirty="0">
                <a:ea typeface="Times New Roman" panose="02020603050405020304" pitchFamily="18" charset="0"/>
                <a:cs typeface="Times New Roman" panose="02020603050405020304" pitchFamily="18" charset="0"/>
              </a:rPr>
              <a:t>; </a:t>
            </a:r>
            <a:r>
              <a:rPr lang="el-GR" sz="2200" b="1" i="1" dirty="0" err="1">
                <a:ea typeface="Times New Roman" panose="02020603050405020304" pitchFamily="18" charset="0"/>
                <a:cs typeface="Times New Roman" panose="02020603050405020304" pitchFamily="18" charset="0"/>
              </a:rPr>
              <a:t>Τρεῖς</a:t>
            </a:r>
            <a:r>
              <a:rPr lang="el-GR" sz="2200" b="1" i="1" dirty="0">
                <a:ea typeface="Times New Roman" panose="02020603050405020304" pitchFamily="18" charset="0"/>
                <a:cs typeface="Times New Roman" panose="02020603050405020304" pitchFamily="18" charset="0"/>
              </a:rPr>
              <a:t> μοι </a:t>
            </a:r>
            <a:r>
              <a:rPr lang="el-GR" sz="2200" b="1" i="1" dirty="0" err="1">
                <a:ea typeface="Times New Roman" panose="02020603050405020304" pitchFamily="18" charset="0"/>
                <a:cs typeface="Times New Roman" panose="02020603050405020304" pitchFamily="18" charset="0"/>
              </a:rPr>
              <a:t>μαρτυροῦσι</a:t>
            </a:r>
            <a:r>
              <a:rPr lang="el-GR" sz="2200" i="1" dirty="0">
                <a:ea typeface="Times New Roman" panose="02020603050405020304" pitchFamily="18" charset="0"/>
                <a:cs typeface="Times New Roman" panose="02020603050405020304" pitchFamily="18" charset="0"/>
              </a:rPr>
              <a:t>, ὁ </a:t>
            </a:r>
            <a:r>
              <a:rPr lang="el-GR" sz="2200" i="1" dirty="0" err="1">
                <a:ea typeface="Times New Roman" panose="02020603050405020304" pitchFamily="18" charset="0"/>
                <a:cs typeface="Times New Roman" panose="02020603050405020304" pitchFamily="18" charset="0"/>
              </a:rPr>
              <a:t>ἐπάνω</a:t>
            </a:r>
            <a:r>
              <a:rPr lang="el-GR" sz="2200" i="1">
                <a:ea typeface="Times New Roman" panose="02020603050405020304" pitchFamily="18" charset="0"/>
                <a:cs typeface="Times New Roman" panose="02020603050405020304" pitchFamily="18" charset="0"/>
              </a:rPr>
              <a:t> των </a:t>
            </a:r>
            <a:r>
              <a:rPr lang="el-GR" sz="2200" i="1" dirty="0" err="1">
                <a:ea typeface="Times New Roman" panose="02020603050405020304" pitchFamily="18" charset="0"/>
                <a:cs typeface="Times New Roman" panose="02020603050405020304" pitchFamily="18" charset="0"/>
              </a:rPr>
              <a:t>οὐρανῶν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φωνὴν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ἀφίησιν</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οἱ</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ἐπὶ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γῆς</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καὶ</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σὺ</a:t>
            </a:r>
            <a:r>
              <a:rPr lang="el-GR" sz="2200" i="1" dirty="0">
                <a:ea typeface="Times New Roman" panose="02020603050405020304" pitchFamily="18" charset="0"/>
                <a:cs typeface="Times New Roman" panose="02020603050405020304" pitchFamily="18" charset="0"/>
              </a:rPr>
              <a:t> </a:t>
            </a:r>
            <a:r>
              <a:rPr lang="el-GR" sz="2200" i="1" dirty="0" err="1">
                <a:ea typeface="Times New Roman" panose="02020603050405020304" pitchFamily="18" charset="0"/>
                <a:cs typeface="Times New Roman" panose="02020603050405020304" pitchFamily="18" charset="0"/>
              </a:rPr>
              <a:t>αὐτός</a:t>
            </a:r>
            <a:r>
              <a:rPr lang="el-GR" sz="2200" i="1" dirty="0">
                <a:ea typeface="Times New Roman" panose="02020603050405020304" pitchFamily="18" charset="0"/>
                <a:cs typeface="Times New Roman" panose="02020603050405020304" pitchFamily="18" charset="0"/>
              </a:rPr>
              <a:t>. </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Ἐξαγοράζω</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οὖν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σῶμα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πραθέν</a:t>
            </a:r>
            <a:r>
              <a:rPr lang="el-GR" sz="2200" i="1" dirty="0">
                <a:effectLst/>
                <a:ea typeface="Times New Roman" panose="02020603050405020304" pitchFamily="18" charset="0"/>
                <a:cs typeface="Times New Roman" panose="02020603050405020304" pitchFamily="18" charset="0"/>
              </a:rPr>
              <a:t> σοι </a:t>
            </a:r>
            <a:r>
              <a:rPr lang="el-GR" sz="2200" i="1" dirty="0" err="1">
                <a:effectLst/>
                <a:ea typeface="Times New Roman" panose="02020603050405020304" pitchFamily="18" charset="0"/>
                <a:cs typeface="Times New Roman" panose="02020603050405020304" pitchFamily="18" charset="0"/>
              </a:rPr>
              <a:t>διὰ</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τοῦ</a:t>
            </a:r>
            <a:r>
              <a:rPr lang="el-GR" sz="2200" i="1" dirty="0">
                <a:effectLst/>
                <a:ea typeface="Times New Roman" panose="02020603050405020304" pitchFamily="18" charset="0"/>
                <a:cs typeface="Times New Roman" panose="02020603050405020304" pitchFamily="18" charset="0"/>
              </a:rPr>
              <a:t> πρώτου</a:t>
            </a:r>
            <a:r>
              <a:rPr lang="fr-FR" sz="2200" i="1" dirty="0">
                <a:effectLst/>
                <a:ea typeface="Times New Roman" panose="02020603050405020304" pitchFamily="18" charset="0"/>
                <a:cs typeface="Times New Roman" panose="02020603050405020304" pitchFamily="18" charset="0"/>
              </a:rPr>
              <a:t> ’</a:t>
            </a:r>
            <a:r>
              <a:rPr lang="el-GR" sz="2200" i="1" dirty="0">
                <a:effectLst/>
                <a:ea typeface="Times New Roman" panose="02020603050405020304" pitchFamily="18" charset="0"/>
                <a:cs typeface="Times New Roman" panose="02020603050405020304" pitchFamily="18" charset="0"/>
              </a:rPr>
              <a:t>Αδάμ</a:t>
            </a:r>
            <a:r>
              <a:rPr lang="fr-FR" sz="2200" i="1" dirty="0">
                <a:effectLst/>
                <a:ea typeface="Times New Roman" panose="02020603050405020304" pitchFamily="18" charset="0"/>
                <a:cs typeface="Times New Roman" panose="02020603050405020304" pitchFamily="18" charset="0"/>
              </a:rPr>
              <a:t>, </a:t>
            </a:r>
            <a:r>
              <a:rPr lang="el-GR" sz="2200" i="1" dirty="0">
                <a:effectLst/>
                <a:ea typeface="Times New Roman" panose="02020603050405020304" pitchFamily="18" charset="0"/>
                <a:cs typeface="Times New Roman" panose="02020603050405020304" pitchFamily="18" charset="0"/>
              </a:rPr>
              <a:t>παραλύω σοι </a:t>
            </a:r>
            <a:r>
              <a:rPr lang="el-GR" sz="2200" i="1" dirty="0" err="1">
                <a:effectLst/>
                <a:ea typeface="Times New Roman" panose="02020603050405020304" pitchFamily="18" charset="0"/>
                <a:cs typeface="Times New Roman" panose="02020603050405020304" pitchFamily="18" charset="0"/>
              </a:rPr>
              <a:t>τὰ</a:t>
            </a:r>
            <a:r>
              <a:rPr lang="el-GR" sz="2200" i="1" dirty="0">
                <a:effectLst/>
                <a:ea typeface="Times New Roman" panose="02020603050405020304" pitchFamily="18" charset="0"/>
                <a:cs typeface="Times New Roman" panose="02020603050405020304" pitchFamily="18" charset="0"/>
              </a:rPr>
              <a:t> χειρόγραφα</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Ἐγώ</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γὰρ</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ἀπέδωκα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τὰ</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χρέα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τοῦ</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Ἀδάμ</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σταυρωθεὶς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κατελθὼν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τῷ</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ἅδῃ</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κελεύω σοι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ἅδη</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σκότος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θάνατε</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ἔκβαλε</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τὰς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ἐγκλεισμένας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ψυχὰς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τοῦ</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Ἀδάμ</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οὕτω</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λοιπὸν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αἱ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πονηραὶ</a:t>
            </a:r>
            <a:r>
              <a:rPr lang="el-GR" sz="2200" i="1" dirty="0">
                <a:effectLst/>
                <a:ea typeface="Times New Roman" panose="02020603050405020304" pitchFamily="18" charset="0"/>
                <a:cs typeface="Times New Roman" panose="02020603050405020304" pitchFamily="18" charset="0"/>
              </a:rPr>
              <a:t> δυνάμεις </a:t>
            </a:r>
            <a:r>
              <a:rPr lang="el-GR" sz="2200" i="1" dirty="0" err="1">
                <a:effectLst/>
                <a:ea typeface="Times New Roman" panose="02020603050405020304" pitchFamily="18" charset="0"/>
                <a:cs typeface="Times New Roman" panose="02020603050405020304" pitchFamily="18" charset="0"/>
              </a:rPr>
              <a:t>τρομάξασαι</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ἀποδίδουσι</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ἐγκλεισμένον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Ἀδάμ</a:t>
            </a:r>
            <a:r>
              <a:rPr lang="fr-FR" sz="2200" dirty="0">
                <a:effectLst/>
                <a:ea typeface="Times New Roman" panose="02020603050405020304" pitchFamily="18" charset="0"/>
                <a:cs typeface="Times New Roman" panose="02020603050405020304" pitchFamily="18" charset="0"/>
              </a:rPr>
              <a:t>»</a:t>
            </a:r>
            <a:r>
              <a:rPr lang="el-GR" sz="2200"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Ὁμιλίαι</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Πνευματικαὶ</a:t>
            </a:r>
            <a:r>
              <a:rPr lang="el-GR" sz="2200" i="1" dirty="0">
                <a:effectLst/>
                <a:ea typeface="Times New Roman" panose="02020603050405020304" pitchFamily="18" charset="0"/>
                <a:cs typeface="Times New Roman" panose="02020603050405020304" pitchFamily="18" charset="0"/>
              </a:rPr>
              <a:t> ΙΑ΄</a:t>
            </a:r>
            <a:r>
              <a:rPr lang="fr-FR" sz="2200" i="1" dirty="0">
                <a:effectLst/>
                <a:ea typeface="Times New Roman" panose="02020603050405020304" pitchFamily="18" charset="0"/>
                <a:cs typeface="Times New Roman" panose="02020603050405020304" pitchFamily="18" charset="0"/>
              </a:rPr>
              <a:t>,</a:t>
            </a:r>
            <a:r>
              <a:rPr lang="fr-FR" sz="2200" dirty="0">
                <a:effectLst/>
                <a:ea typeface="Times New Roman" panose="02020603050405020304" pitchFamily="18" charset="0"/>
                <a:cs typeface="Times New Roman" panose="02020603050405020304" pitchFamily="18" charset="0"/>
              </a:rPr>
              <a:t> PG 34, 552 BC</a:t>
            </a:r>
            <a:r>
              <a:rPr lang="el-GR" sz="2200" dirty="0">
                <a:effectLst/>
                <a:ea typeface="Times New Roman" panose="02020603050405020304" pitchFamily="18" charset="0"/>
                <a:cs typeface="Times New Roman" panose="02020603050405020304" pitchFamily="18" charset="0"/>
              </a:rPr>
              <a:t>).</a:t>
            </a:r>
          </a:p>
        </p:txBody>
      </p:sp>
      <p:sp>
        <p:nvSpPr>
          <p:cNvPr id="2" name="Τίτλος 1">
            <a:extLst>
              <a:ext uri="{FF2B5EF4-FFF2-40B4-BE49-F238E27FC236}">
                <a16:creationId xmlns:a16="http://schemas.microsoft.com/office/drawing/2014/main" id="{E17E9CCA-AD75-4CF1-C47B-19342100576B}"/>
              </a:ext>
            </a:extLst>
          </p:cNvPr>
          <p:cNvSpPr>
            <a:spLocks noGrp="1"/>
          </p:cNvSpPr>
          <p:nvPr>
            <p:ph type="title"/>
          </p:nvPr>
        </p:nvSpPr>
        <p:spPr>
          <a:xfrm>
            <a:off x="0" y="0"/>
            <a:ext cx="12192000" cy="681037"/>
          </a:xfrm>
        </p:spPr>
        <p:txBody>
          <a:bodyPr>
            <a:normAutofit/>
          </a:bodyPr>
          <a:lstStyle/>
          <a:p>
            <a:pPr algn="ctr"/>
            <a:r>
              <a:rPr lang="el-GR" sz="4000" b="1" dirty="0"/>
              <a:t>Η </a:t>
            </a:r>
            <a:r>
              <a:rPr lang="el-GR" sz="4000" b="1" u="sng" dirty="0"/>
              <a:t>δύναμη του Θεού </a:t>
            </a:r>
            <a:r>
              <a:rPr lang="el-GR" sz="4000" b="1" dirty="0"/>
              <a:t>ακολουθεί τη </a:t>
            </a:r>
            <a:r>
              <a:rPr lang="el-GR" sz="4000" b="1" u="sng" dirty="0"/>
              <a:t>δικαιοσύνη του Θεού</a:t>
            </a:r>
            <a:endParaRPr lang="el-GR" sz="4000" u="sng" dirty="0"/>
          </a:p>
        </p:txBody>
      </p:sp>
    </p:spTree>
    <p:extLst>
      <p:ext uri="{BB962C8B-B14F-4D97-AF65-F5344CB8AC3E}">
        <p14:creationId xmlns:p14="http://schemas.microsoft.com/office/powerpoint/2010/main" val="1923413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3806" y="0"/>
            <a:ext cx="10515600" cy="1325563"/>
          </a:xfrm>
        </p:spPr>
        <p:txBody>
          <a:bodyPr/>
          <a:lstStyle/>
          <a:p>
            <a:pPr algn="ctr"/>
            <a:r>
              <a:rPr lang="el-GR" dirty="0"/>
              <a:t>16. ΘΕΙΑ ΚΑΙ ΑΝΘΡΩΠΙΝΗ ΔΙΚΑΙΟΣΥΝΗ</a:t>
            </a:r>
          </a:p>
        </p:txBody>
      </p:sp>
      <p:sp>
        <p:nvSpPr>
          <p:cNvPr id="3" name="Θέση περιεχομένου 2"/>
          <p:cNvSpPr>
            <a:spLocks noGrp="1"/>
          </p:cNvSpPr>
          <p:nvPr>
            <p:ph idx="1"/>
          </p:nvPr>
        </p:nvSpPr>
        <p:spPr>
          <a:xfrm>
            <a:off x="193183" y="1262130"/>
            <a:ext cx="11900079" cy="5595869"/>
          </a:xfrm>
        </p:spPr>
        <p:txBody>
          <a:bodyPr>
            <a:normAutofit fontScale="92500" lnSpcReduction="10000"/>
          </a:bodyPr>
          <a:lstStyle/>
          <a:p>
            <a:r>
              <a:rPr lang="el-GR" dirty="0"/>
              <a:t>Αυτή είναι η τάξη που τηρεί ο Θεός στο έργο του και οφείλουν να τη διδαχθούν και οι άνθρωποι και να την εφαρμόσουν εμπράκτως στη ζωή τους: «</a:t>
            </a:r>
            <a:r>
              <a:rPr lang="el-GR" i="1" dirty="0" err="1"/>
              <a:t>Ἤρεσε</a:t>
            </a:r>
            <a:r>
              <a:rPr lang="el-GR" i="1" dirty="0"/>
              <a:t> </a:t>
            </a:r>
            <a:r>
              <a:rPr lang="el-GR" i="1" dirty="0" err="1"/>
              <a:t>γοῦν</a:t>
            </a:r>
            <a:r>
              <a:rPr lang="el-GR" i="1" dirty="0"/>
              <a:t> </a:t>
            </a:r>
            <a:r>
              <a:rPr lang="el-GR" i="1" dirty="0" err="1"/>
              <a:t>τῷ</a:t>
            </a:r>
            <a:r>
              <a:rPr lang="el-GR" i="1" dirty="0"/>
              <a:t> </a:t>
            </a:r>
            <a:r>
              <a:rPr lang="el-GR" i="1" dirty="0" err="1"/>
              <a:t>Θεῷ</a:t>
            </a:r>
            <a:r>
              <a:rPr lang="el-GR" i="1" dirty="0"/>
              <a:t> </a:t>
            </a:r>
            <a:r>
              <a:rPr lang="el-GR" i="1" dirty="0" err="1"/>
              <a:t>πρῶτον</a:t>
            </a:r>
            <a:r>
              <a:rPr lang="el-GR" i="1" dirty="0"/>
              <a:t> </a:t>
            </a:r>
            <a:r>
              <a:rPr lang="el-GR" i="1" dirty="0" err="1"/>
              <a:t>τῇ</a:t>
            </a:r>
            <a:r>
              <a:rPr lang="el-GR" i="1" dirty="0"/>
              <a:t> </a:t>
            </a:r>
            <a:r>
              <a:rPr lang="el-GR" i="1" dirty="0" err="1"/>
              <a:t>δικαιοσύνῃ</a:t>
            </a:r>
            <a:r>
              <a:rPr lang="el-GR" i="1" dirty="0"/>
              <a:t> </a:t>
            </a:r>
            <a:r>
              <a:rPr lang="el-GR" i="1" dirty="0" err="1"/>
              <a:t>καταβληθῆναι</a:t>
            </a:r>
            <a:r>
              <a:rPr lang="el-GR" i="1" dirty="0"/>
              <a:t> </a:t>
            </a:r>
            <a:r>
              <a:rPr lang="el-GR" i="1" dirty="0" err="1"/>
              <a:t>τὸν</a:t>
            </a:r>
            <a:r>
              <a:rPr lang="el-GR" i="1" dirty="0"/>
              <a:t> </a:t>
            </a:r>
            <a:r>
              <a:rPr lang="el-GR" i="1" dirty="0" err="1"/>
              <a:t>διάβολον</a:t>
            </a:r>
            <a:r>
              <a:rPr lang="el-GR" i="1" dirty="0"/>
              <a:t>… </a:t>
            </a:r>
            <a:r>
              <a:rPr lang="el-GR" i="1" dirty="0" err="1"/>
              <a:t>ὕστερον</a:t>
            </a:r>
            <a:r>
              <a:rPr lang="el-GR" i="1" dirty="0"/>
              <a:t> </a:t>
            </a:r>
            <a:r>
              <a:rPr lang="el-GR" i="1" dirty="0" err="1"/>
              <a:t>τῇ</a:t>
            </a:r>
            <a:r>
              <a:rPr lang="el-GR" i="1" dirty="0"/>
              <a:t> δυνάμει, </a:t>
            </a:r>
            <a:r>
              <a:rPr lang="el-GR" i="1" dirty="0" err="1"/>
              <a:t>διὰ</a:t>
            </a:r>
            <a:r>
              <a:rPr lang="el-GR" i="1" dirty="0"/>
              <a:t> </a:t>
            </a:r>
            <a:r>
              <a:rPr lang="el-GR" i="1" dirty="0" err="1"/>
              <a:t>τῆς</a:t>
            </a:r>
            <a:r>
              <a:rPr lang="el-GR" i="1" dirty="0"/>
              <a:t> </a:t>
            </a:r>
            <a:r>
              <a:rPr lang="el-GR" i="1" dirty="0" err="1"/>
              <a:t>ἀναστάσεως</a:t>
            </a:r>
            <a:r>
              <a:rPr lang="el-GR" i="1" dirty="0"/>
              <a:t> </a:t>
            </a:r>
            <a:r>
              <a:rPr lang="el-GR" i="1" dirty="0" err="1"/>
              <a:t>καὶ</a:t>
            </a:r>
            <a:r>
              <a:rPr lang="el-GR" i="1" dirty="0"/>
              <a:t> </a:t>
            </a:r>
            <a:r>
              <a:rPr lang="el-GR" i="1" dirty="0" err="1"/>
              <a:t>τῆς</a:t>
            </a:r>
            <a:r>
              <a:rPr lang="el-GR" i="1" dirty="0"/>
              <a:t> μελλούσης κρίσεως· </a:t>
            </a:r>
            <a:r>
              <a:rPr lang="el-GR" i="1" dirty="0" err="1"/>
              <a:t>αὕτη</a:t>
            </a:r>
            <a:r>
              <a:rPr lang="el-GR" i="1" dirty="0"/>
              <a:t> </a:t>
            </a:r>
            <a:r>
              <a:rPr lang="el-GR" i="1" dirty="0" err="1"/>
              <a:t>γὰρ</a:t>
            </a:r>
            <a:r>
              <a:rPr lang="el-GR" i="1" dirty="0"/>
              <a:t> </a:t>
            </a:r>
            <a:r>
              <a:rPr lang="el-GR" i="1" dirty="0" err="1"/>
              <a:t>ἀρίστη</a:t>
            </a:r>
            <a:r>
              <a:rPr lang="el-GR" i="1" dirty="0"/>
              <a:t> </a:t>
            </a:r>
            <a:r>
              <a:rPr lang="el-GR" i="1" dirty="0" err="1"/>
              <a:t>τάξις</a:t>
            </a:r>
            <a:r>
              <a:rPr lang="el-GR" i="1" dirty="0"/>
              <a:t>, </a:t>
            </a:r>
            <a:r>
              <a:rPr lang="el-GR" b="1" i="1" dirty="0" err="1">
                <a:solidFill>
                  <a:srgbClr val="FF0000"/>
                </a:solidFill>
              </a:rPr>
              <a:t>προηγηθεῖσαι</a:t>
            </a:r>
            <a:r>
              <a:rPr lang="el-GR" b="1" i="1" dirty="0">
                <a:solidFill>
                  <a:srgbClr val="FF0000"/>
                </a:solidFill>
              </a:rPr>
              <a:t> </a:t>
            </a:r>
            <a:r>
              <a:rPr lang="el-GR" b="1" i="1" dirty="0" err="1">
                <a:solidFill>
                  <a:srgbClr val="FF0000"/>
                </a:solidFill>
              </a:rPr>
              <a:t>τῇ</a:t>
            </a:r>
            <a:r>
              <a:rPr lang="el-GR" b="1" i="1" dirty="0">
                <a:solidFill>
                  <a:srgbClr val="FF0000"/>
                </a:solidFill>
              </a:rPr>
              <a:t> </a:t>
            </a:r>
            <a:r>
              <a:rPr lang="el-GR" b="1" i="1" dirty="0" err="1">
                <a:solidFill>
                  <a:srgbClr val="FF0000"/>
                </a:solidFill>
              </a:rPr>
              <a:t>δικαιοσύνῃ</a:t>
            </a:r>
            <a:r>
              <a:rPr lang="el-GR" b="1" i="1" dirty="0">
                <a:solidFill>
                  <a:srgbClr val="FF0000"/>
                </a:solidFill>
              </a:rPr>
              <a:t> </a:t>
            </a:r>
            <a:r>
              <a:rPr lang="el-GR" b="1" i="1" dirty="0" err="1">
                <a:solidFill>
                  <a:srgbClr val="FF0000"/>
                </a:solidFill>
              </a:rPr>
              <a:t>τῆς</a:t>
            </a:r>
            <a:r>
              <a:rPr lang="el-GR" b="1" i="1" dirty="0">
                <a:solidFill>
                  <a:srgbClr val="FF0000"/>
                </a:solidFill>
              </a:rPr>
              <a:t> δυνάμεως</a:t>
            </a:r>
            <a:r>
              <a:rPr lang="el-GR" i="1" dirty="0"/>
              <a:t>, </a:t>
            </a:r>
            <a:r>
              <a:rPr lang="el-GR" i="1" dirty="0" err="1"/>
              <a:t>καὶ</a:t>
            </a:r>
            <a:r>
              <a:rPr lang="el-GR" i="1" dirty="0"/>
              <a:t> </a:t>
            </a:r>
            <a:r>
              <a:rPr lang="el-GR" i="1" dirty="0" err="1"/>
              <a:t>τοῦτο</a:t>
            </a:r>
            <a:r>
              <a:rPr lang="el-GR" i="1" dirty="0"/>
              <a:t> θείας </a:t>
            </a:r>
            <a:r>
              <a:rPr lang="el-GR" i="1" dirty="0" err="1"/>
              <a:t>ὡς</a:t>
            </a:r>
            <a:r>
              <a:rPr lang="el-GR" i="1" dirty="0"/>
              <a:t> </a:t>
            </a:r>
            <a:r>
              <a:rPr lang="el-GR" i="1" dirty="0" err="1"/>
              <a:t>ἀληθῶς</a:t>
            </a:r>
            <a:r>
              <a:rPr lang="el-GR" i="1" dirty="0"/>
              <a:t> </a:t>
            </a:r>
            <a:r>
              <a:rPr lang="el-GR" i="1" dirty="0" err="1"/>
              <a:t>καὶ</a:t>
            </a:r>
            <a:r>
              <a:rPr lang="el-GR" i="1" dirty="0"/>
              <a:t> </a:t>
            </a:r>
            <a:r>
              <a:rPr lang="el-GR" i="1" dirty="0" err="1"/>
              <a:t>ἀγαθῆς</a:t>
            </a:r>
            <a:r>
              <a:rPr lang="el-GR" i="1" dirty="0"/>
              <a:t> δεσποτείας, </a:t>
            </a:r>
            <a:r>
              <a:rPr lang="el-GR" i="1" dirty="0" err="1"/>
              <a:t>ἀλλ’οὐ</a:t>
            </a:r>
            <a:r>
              <a:rPr lang="el-GR" i="1" dirty="0"/>
              <a:t> </a:t>
            </a:r>
            <a:r>
              <a:rPr lang="el-GR" i="1" dirty="0" err="1"/>
              <a:t>τυραννίδος</a:t>
            </a:r>
            <a:r>
              <a:rPr lang="el-GR" i="1" dirty="0"/>
              <a:t> </a:t>
            </a:r>
            <a:r>
              <a:rPr lang="el-GR" i="1" dirty="0" err="1"/>
              <a:t>ἔργον</a:t>
            </a:r>
            <a:r>
              <a:rPr lang="el-GR" i="1" dirty="0"/>
              <a:t> </a:t>
            </a:r>
            <a:r>
              <a:rPr lang="el-GR" i="1" dirty="0" err="1"/>
              <a:t>τῇ</a:t>
            </a:r>
            <a:r>
              <a:rPr lang="el-GR" i="1" dirty="0"/>
              <a:t> δικαιοσύνη </a:t>
            </a:r>
            <a:r>
              <a:rPr lang="el-GR" i="1" dirty="0" err="1"/>
              <a:t>τὴν</a:t>
            </a:r>
            <a:r>
              <a:rPr lang="el-GR" i="1" dirty="0"/>
              <a:t> δύναμιν </a:t>
            </a:r>
            <a:r>
              <a:rPr lang="el-GR" i="1" dirty="0" err="1"/>
              <a:t>ἕπεσθαι</a:t>
            </a:r>
            <a:r>
              <a:rPr lang="el-GR" i="1" dirty="0"/>
              <a:t>. </a:t>
            </a:r>
            <a:r>
              <a:rPr lang="el-GR" i="1" dirty="0" err="1"/>
              <a:t>Καθάπερ</a:t>
            </a:r>
            <a:r>
              <a:rPr lang="el-GR" i="1" dirty="0"/>
              <a:t> </a:t>
            </a:r>
            <a:r>
              <a:rPr lang="el-GR" i="1" dirty="0" err="1"/>
              <a:t>γὰρ</a:t>
            </a:r>
            <a:r>
              <a:rPr lang="el-GR" i="1" dirty="0"/>
              <a:t> ὁ </a:t>
            </a:r>
            <a:r>
              <a:rPr lang="el-GR" i="1" dirty="0" err="1"/>
              <a:t>ἀπ’ἀρχῆς</a:t>
            </a:r>
            <a:r>
              <a:rPr lang="el-GR" i="1" dirty="0"/>
              <a:t> </a:t>
            </a:r>
            <a:r>
              <a:rPr lang="el-GR" i="1" dirty="0" err="1"/>
              <a:t>ἀνθρωποκτόνος</a:t>
            </a:r>
            <a:r>
              <a:rPr lang="el-GR" i="1" dirty="0"/>
              <a:t> </a:t>
            </a:r>
            <a:r>
              <a:rPr lang="el-GR" i="1" dirty="0" err="1"/>
              <a:t>φθόνῳ</a:t>
            </a:r>
            <a:r>
              <a:rPr lang="el-GR" i="1" dirty="0"/>
              <a:t> </a:t>
            </a:r>
            <a:r>
              <a:rPr lang="el-GR" i="1" dirty="0" err="1"/>
              <a:t>καὶ</a:t>
            </a:r>
            <a:r>
              <a:rPr lang="el-GR" i="1" dirty="0"/>
              <a:t> </a:t>
            </a:r>
            <a:r>
              <a:rPr lang="el-GR" i="1" dirty="0" err="1"/>
              <a:t>μίσει</a:t>
            </a:r>
            <a:r>
              <a:rPr lang="el-GR" i="1" dirty="0"/>
              <a:t> καθ’ </a:t>
            </a:r>
            <a:r>
              <a:rPr lang="el-GR" i="1" dirty="0" err="1"/>
              <a:t>ἡμῶν</a:t>
            </a:r>
            <a:r>
              <a:rPr lang="el-GR" i="1" dirty="0"/>
              <a:t> </a:t>
            </a:r>
            <a:r>
              <a:rPr lang="el-GR" i="1" dirty="0" err="1"/>
              <a:t>ἐπήρθη</a:t>
            </a:r>
            <a:r>
              <a:rPr lang="el-GR" i="1" dirty="0"/>
              <a:t>, </a:t>
            </a:r>
            <a:r>
              <a:rPr lang="el-GR" i="1" dirty="0" err="1"/>
              <a:t>οὕτως</a:t>
            </a:r>
            <a:r>
              <a:rPr lang="el-GR" i="1" dirty="0"/>
              <a:t> ὁ </a:t>
            </a:r>
            <a:r>
              <a:rPr lang="el-GR" i="1" dirty="0" err="1"/>
              <a:t>ἀρχηγὸς</a:t>
            </a:r>
            <a:r>
              <a:rPr lang="el-GR" i="1" dirty="0"/>
              <a:t> </a:t>
            </a:r>
            <a:r>
              <a:rPr lang="el-GR" i="1" dirty="0" err="1"/>
              <a:t>τῆς</a:t>
            </a:r>
            <a:r>
              <a:rPr lang="el-GR" i="1" dirty="0"/>
              <a:t> </a:t>
            </a:r>
            <a:r>
              <a:rPr lang="el-GR" i="1" dirty="0" err="1"/>
              <a:t>ζωῆς</a:t>
            </a:r>
            <a:r>
              <a:rPr lang="el-GR" i="1" dirty="0"/>
              <a:t> </a:t>
            </a:r>
            <a:r>
              <a:rPr lang="el-GR" i="1" dirty="0" err="1"/>
              <a:t>ὑπερβολῇ</a:t>
            </a:r>
            <a:r>
              <a:rPr lang="el-GR" i="1" dirty="0"/>
              <a:t> φιλανθρωπίας </a:t>
            </a:r>
            <a:r>
              <a:rPr lang="el-GR" i="1" dirty="0" err="1"/>
              <a:t>καὶ</a:t>
            </a:r>
            <a:r>
              <a:rPr lang="el-GR" i="1" dirty="0"/>
              <a:t> </a:t>
            </a:r>
            <a:r>
              <a:rPr lang="el-GR" i="1" dirty="0" err="1"/>
              <a:t>ἀγαθότητος</a:t>
            </a:r>
            <a:r>
              <a:rPr lang="el-GR" i="1" dirty="0"/>
              <a:t> </a:t>
            </a:r>
            <a:r>
              <a:rPr lang="el-GR" i="1" dirty="0" err="1"/>
              <a:t>ὑπὲρ</a:t>
            </a:r>
            <a:r>
              <a:rPr lang="el-GR" i="1" dirty="0"/>
              <a:t> </a:t>
            </a:r>
            <a:r>
              <a:rPr lang="el-GR" i="1" dirty="0" err="1"/>
              <a:t>ἡμῶν</a:t>
            </a:r>
            <a:r>
              <a:rPr lang="el-GR" i="1" dirty="0"/>
              <a:t> </a:t>
            </a:r>
            <a:r>
              <a:rPr lang="el-GR" i="1" dirty="0" err="1"/>
              <a:t>ἐκινήθη</a:t>
            </a:r>
            <a:r>
              <a:rPr lang="el-GR" i="1" dirty="0"/>
              <a:t>… </a:t>
            </a:r>
            <a:r>
              <a:rPr lang="el-GR" i="1" dirty="0" err="1"/>
              <a:t>καὶ</a:t>
            </a:r>
            <a:r>
              <a:rPr lang="el-GR" i="1" dirty="0"/>
              <a:t> </a:t>
            </a:r>
            <a:r>
              <a:rPr lang="el-GR" i="1" dirty="0" err="1"/>
              <a:t>ὡς</a:t>
            </a:r>
            <a:r>
              <a:rPr lang="el-GR" i="1" dirty="0"/>
              <a:t> </a:t>
            </a:r>
            <a:r>
              <a:rPr lang="el-GR" i="1" dirty="0" err="1"/>
              <a:t>ἐκεῖνος</a:t>
            </a:r>
            <a:r>
              <a:rPr lang="el-GR" i="1" dirty="0"/>
              <a:t> </a:t>
            </a:r>
            <a:r>
              <a:rPr lang="el-GR" i="1" dirty="0" err="1"/>
              <a:t>ἀδικίᾳ</a:t>
            </a:r>
            <a:r>
              <a:rPr lang="el-GR" i="1" dirty="0"/>
              <a:t> </a:t>
            </a:r>
            <a:r>
              <a:rPr lang="el-GR" i="1" dirty="0" err="1"/>
              <a:t>καὶ</a:t>
            </a:r>
            <a:r>
              <a:rPr lang="el-GR" i="1" dirty="0"/>
              <a:t> </a:t>
            </a:r>
            <a:r>
              <a:rPr lang="el-GR" i="1" dirty="0" err="1"/>
              <a:t>δόλῳ</a:t>
            </a:r>
            <a:r>
              <a:rPr lang="el-GR" i="1" dirty="0"/>
              <a:t> </a:t>
            </a:r>
            <a:r>
              <a:rPr lang="el-GR" i="1" dirty="0" err="1"/>
              <a:t>τὴν</a:t>
            </a:r>
            <a:r>
              <a:rPr lang="el-GR" i="1" dirty="0"/>
              <a:t> </a:t>
            </a:r>
            <a:r>
              <a:rPr lang="el-GR" i="1" dirty="0" err="1"/>
              <a:t>νίκην</a:t>
            </a:r>
            <a:r>
              <a:rPr lang="el-GR" i="1" dirty="0"/>
              <a:t> </a:t>
            </a:r>
            <a:r>
              <a:rPr lang="el-GR" i="1" dirty="0" err="1"/>
              <a:t>ἑαυτῷ</a:t>
            </a:r>
            <a:r>
              <a:rPr lang="el-GR" i="1" dirty="0"/>
              <a:t> </a:t>
            </a:r>
            <a:r>
              <a:rPr lang="el-GR" i="1" dirty="0" err="1"/>
              <a:t>καὶ</a:t>
            </a:r>
            <a:r>
              <a:rPr lang="el-GR" i="1" dirty="0"/>
              <a:t> </a:t>
            </a:r>
            <a:r>
              <a:rPr lang="el-GR" i="1" dirty="0" err="1"/>
              <a:t>τὴν</a:t>
            </a:r>
            <a:r>
              <a:rPr lang="el-GR" i="1" dirty="0"/>
              <a:t> </a:t>
            </a:r>
            <a:r>
              <a:rPr lang="el-GR" i="1" dirty="0" err="1"/>
              <a:t>τοῦ</a:t>
            </a:r>
            <a:r>
              <a:rPr lang="el-GR" i="1" dirty="0"/>
              <a:t> </a:t>
            </a:r>
            <a:r>
              <a:rPr lang="el-GR" i="1" dirty="0" err="1"/>
              <a:t>ἀνθρώπου</a:t>
            </a:r>
            <a:r>
              <a:rPr lang="el-GR" i="1" dirty="0"/>
              <a:t> </a:t>
            </a:r>
            <a:r>
              <a:rPr lang="el-GR" i="1" dirty="0" err="1"/>
              <a:t>πτῶσιν</a:t>
            </a:r>
            <a:r>
              <a:rPr lang="el-GR" i="1" dirty="0"/>
              <a:t> </a:t>
            </a:r>
            <a:r>
              <a:rPr lang="el-GR" i="1" dirty="0" err="1"/>
              <a:t>κατέπραξεν</a:t>
            </a:r>
            <a:r>
              <a:rPr lang="el-GR" i="1" dirty="0"/>
              <a:t>, </a:t>
            </a:r>
            <a:r>
              <a:rPr lang="el-GR" i="1" dirty="0" err="1"/>
              <a:t>οὕτως</a:t>
            </a:r>
            <a:r>
              <a:rPr lang="el-GR" i="1" dirty="0"/>
              <a:t> ὁ </a:t>
            </a:r>
            <a:r>
              <a:rPr lang="el-GR" i="1" dirty="0" err="1"/>
              <a:t>ἐλευθερωτὴς</a:t>
            </a:r>
            <a:r>
              <a:rPr lang="el-GR" i="1" dirty="0"/>
              <a:t> </a:t>
            </a:r>
            <a:r>
              <a:rPr lang="el-GR" i="1" dirty="0" err="1"/>
              <a:t>ἐν</a:t>
            </a:r>
            <a:r>
              <a:rPr lang="el-GR" i="1" dirty="0"/>
              <a:t> </a:t>
            </a:r>
            <a:r>
              <a:rPr lang="el-GR" i="1" dirty="0" err="1"/>
              <a:t>δικαιοσύνῃ</a:t>
            </a:r>
            <a:r>
              <a:rPr lang="el-GR" i="1" dirty="0"/>
              <a:t> </a:t>
            </a:r>
            <a:r>
              <a:rPr lang="el-GR" i="1" dirty="0" err="1"/>
              <a:t>καὶ</a:t>
            </a:r>
            <a:r>
              <a:rPr lang="el-GR" i="1" dirty="0"/>
              <a:t> </a:t>
            </a:r>
            <a:r>
              <a:rPr lang="el-GR" i="1" dirty="0" err="1"/>
              <a:t>σοφίᾳ</a:t>
            </a:r>
            <a:r>
              <a:rPr lang="el-GR" i="1" dirty="0"/>
              <a:t> </a:t>
            </a:r>
            <a:r>
              <a:rPr lang="el-GR" i="1" dirty="0" err="1"/>
              <a:t>τὴν</a:t>
            </a:r>
            <a:r>
              <a:rPr lang="el-GR" i="1" dirty="0"/>
              <a:t> </a:t>
            </a:r>
            <a:r>
              <a:rPr lang="el-GR" i="1" dirty="0" err="1"/>
              <a:t>ἧτταν</a:t>
            </a:r>
            <a:r>
              <a:rPr lang="el-GR" i="1" dirty="0"/>
              <a:t> </a:t>
            </a:r>
            <a:r>
              <a:rPr lang="el-GR" i="1" dirty="0" err="1"/>
              <a:t>εἰς</a:t>
            </a:r>
            <a:r>
              <a:rPr lang="el-GR" i="1" dirty="0"/>
              <a:t> τέλος </a:t>
            </a:r>
            <a:r>
              <a:rPr lang="el-GR" i="1" dirty="0" err="1"/>
              <a:t>τοῦ</a:t>
            </a:r>
            <a:r>
              <a:rPr lang="el-GR" i="1" dirty="0"/>
              <a:t> </a:t>
            </a:r>
            <a:r>
              <a:rPr lang="el-GR" i="1" dirty="0" err="1"/>
              <a:t>ἀρχεκάκου</a:t>
            </a:r>
            <a:r>
              <a:rPr lang="el-GR" i="1" dirty="0"/>
              <a:t> </a:t>
            </a:r>
            <a:r>
              <a:rPr lang="el-GR" i="1" dirty="0" err="1"/>
              <a:t>καὶ</a:t>
            </a:r>
            <a:r>
              <a:rPr lang="el-GR" i="1" dirty="0"/>
              <a:t> </a:t>
            </a:r>
            <a:r>
              <a:rPr lang="el-GR" i="1" dirty="0" err="1"/>
              <a:t>τὴν</a:t>
            </a:r>
            <a:r>
              <a:rPr lang="el-GR" i="1" dirty="0"/>
              <a:t> </a:t>
            </a:r>
            <a:r>
              <a:rPr lang="el-GR" i="1" dirty="0" err="1"/>
              <a:t>ἀνακαίνισιν</a:t>
            </a:r>
            <a:r>
              <a:rPr lang="el-GR" i="1" dirty="0"/>
              <a:t> </a:t>
            </a:r>
            <a:r>
              <a:rPr lang="el-GR" i="1" dirty="0" err="1"/>
              <a:t>τοῦ</a:t>
            </a:r>
            <a:r>
              <a:rPr lang="el-GR" i="1" dirty="0"/>
              <a:t> </a:t>
            </a:r>
            <a:r>
              <a:rPr lang="el-GR" i="1" dirty="0" err="1"/>
              <a:t>οἰκείου</a:t>
            </a:r>
            <a:r>
              <a:rPr lang="el-GR" i="1" dirty="0"/>
              <a:t> </a:t>
            </a:r>
            <a:r>
              <a:rPr lang="el-GR" i="1" dirty="0" err="1"/>
              <a:t>ἐξείργασται</a:t>
            </a:r>
            <a:r>
              <a:rPr lang="el-GR" i="1" dirty="0"/>
              <a:t> πλάσματος. </a:t>
            </a:r>
            <a:r>
              <a:rPr lang="el-GR" i="1" dirty="0" err="1"/>
              <a:t>Παρέλιπεν</a:t>
            </a:r>
            <a:r>
              <a:rPr lang="el-GR" i="1" dirty="0"/>
              <a:t> </a:t>
            </a:r>
            <a:r>
              <a:rPr lang="el-GR" i="1" dirty="0" err="1"/>
              <a:t>οὖν</a:t>
            </a:r>
            <a:r>
              <a:rPr lang="el-GR" i="1" dirty="0"/>
              <a:t> ὁ </a:t>
            </a:r>
            <a:r>
              <a:rPr lang="el-GR" i="1" dirty="0" err="1"/>
              <a:t>Θεὸς</a:t>
            </a:r>
            <a:r>
              <a:rPr lang="el-GR" i="1" dirty="0"/>
              <a:t> πρότερον </a:t>
            </a:r>
            <a:r>
              <a:rPr lang="el-GR" i="1" dirty="0" err="1"/>
              <a:t>ὅπερ</a:t>
            </a:r>
            <a:r>
              <a:rPr lang="el-GR" i="1" dirty="0"/>
              <a:t> </a:t>
            </a:r>
            <a:r>
              <a:rPr lang="el-GR" i="1" dirty="0" err="1"/>
              <a:t>ἠδύνατο</a:t>
            </a:r>
            <a:r>
              <a:rPr lang="el-GR" i="1" dirty="0"/>
              <a:t>, </a:t>
            </a:r>
            <a:r>
              <a:rPr lang="el-GR" i="1" dirty="0" err="1"/>
              <a:t>ἵν</a:t>
            </a:r>
            <a:r>
              <a:rPr lang="el-GR" i="1" dirty="0"/>
              <a:t>’ </a:t>
            </a:r>
            <a:r>
              <a:rPr lang="el-GR" i="1" dirty="0" err="1"/>
              <a:t>ὅπερ</a:t>
            </a:r>
            <a:r>
              <a:rPr lang="el-GR" i="1" dirty="0"/>
              <a:t> </a:t>
            </a:r>
            <a:r>
              <a:rPr lang="el-GR" i="1" dirty="0" err="1"/>
              <a:t>ἐχρῆν</a:t>
            </a:r>
            <a:r>
              <a:rPr lang="el-GR" i="1" dirty="0"/>
              <a:t> </a:t>
            </a:r>
            <a:r>
              <a:rPr lang="el-GR" i="1" dirty="0" err="1"/>
              <a:t>ἐνεργήσῃ</a:t>
            </a:r>
            <a:r>
              <a:rPr lang="el-GR" i="1" dirty="0"/>
              <a:t> πρότερον. </a:t>
            </a:r>
            <a:r>
              <a:rPr lang="el-GR" i="1" dirty="0" err="1"/>
              <a:t>Περιφανεστέρα</a:t>
            </a:r>
            <a:r>
              <a:rPr lang="el-GR" i="1" dirty="0"/>
              <a:t> </a:t>
            </a:r>
            <a:r>
              <a:rPr lang="el-GR" i="1" dirty="0" err="1"/>
              <a:t>δὲ</a:t>
            </a:r>
            <a:r>
              <a:rPr lang="el-GR" i="1" dirty="0"/>
              <a:t> </a:t>
            </a:r>
            <a:r>
              <a:rPr lang="el-GR" i="1" dirty="0" err="1"/>
              <a:t>κἀντεῦθεν</a:t>
            </a:r>
            <a:r>
              <a:rPr lang="el-GR" i="1" dirty="0"/>
              <a:t> ἡ δικαιοσύνη </a:t>
            </a:r>
            <a:r>
              <a:rPr lang="el-GR" i="1" dirty="0" err="1"/>
              <a:t>γέγονε</a:t>
            </a:r>
            <a:r>
              <a:rPr lang="el-GR" i="1" dirty="0"/>
              <a:t> </a:t>
            </a:r>
            <a:r>
              <a:rPr lang="el-GR" i="1" dirty="0" err="1"/>
              <a:t>προκριθεῖσα</a:t>
            </a:r>
            <a:r>
              <a:rPr lang="el-GR" i="1" dirty="0"/>
              <a:t> </a:t>
            </a:r>
            <a:r>
              <a:rPr lang="el-GR" i="1" dirty="0" err="1"/>
              <a:t>παρὰ</a:t>
            </a:r>
            <a:r>
              <a:rPr lang="el-GR" i="1" dirty="0"/>
              <a:t> </a:t>
            </a:r>
            <a:r>
              <a:rPr lang="el-GR" i="1" dirty="0" err="1"/>
              <a:t>τοῦ</a:t>
            </a:r>
            <a:r>
              <a:rPr lang="el-GR" i="1" dirty="0"/>
              <a:t> δύναμιν </a:t>
            </a:r>
            <a:r>
              <a:rPr lang="el-GR" i="1" dirty="0" err="1"/>
              <a:t>ἀηττήτου</a:t>
            </a:r>
            <a:r>
              <a:rPr lang="el-GR" i="1" dirty="0"/>
              <a:t> </a:t>
            </a:r>
            <a:r>
              <a:rPr lang="el-GR" i="1" dirty="0" err="1"/>
              <a:t>ἔχοντος</a:t>
            </a:r>
            <a:r>
              <a:rPr lang="el-GR" i="1" dirty="0"/>
              <a:t>· </a:t>
            </a:r>
            <a:r>
              <a:rPr lang="el-GR" i="1" dirty="0" err="1"/>
              <a:t>διδαχθῆναι</a:t>
            </a:r>
            <a:r>
              <a:rPr lang="el-GR" i="1" dirty="0"/>
              <a:t> </a:t>
            </a:r>
            <a:r>
              <a:rPr lang="el-GR" i="1" dirty="0" err="1"/>
              <a:t>δὲ</a:t>
            </a:r>
            <a:r>
              <a:rPr lang="el-GR" i="1" dirty="0"/>
              <a:t> </a:t>
            </a:r>
            <a:r>
              <a:rPr lang="el-GR" i="1" dirty="0" err="1"/>
              <a:t>καὶ</a:t>
            </a:r>
            <a:r>
              <a:rPr lang="el-GR" i="1" dirty="0"/>
              <a:t> </a:t>
            </a:r>
            <a:r>
              <a:rPr lang="el-GR" i="1" dirty="0" err="1"/>
              <a:t>τοὺς</a:t>
            </a:r>
            <a:r>
              <a:rPr lang="el-GR" i="1" dirty="0"/>
              <a:t> </a:t>
            </a:r>
            <a:r>
              <a:rPr lang="el-GR" i="1" dirty="0" err="1"/>
              <a:t>ἀνθρώπους</a:t>
            </a:r>
            <a:r>
              <a:rPr lang="el-GR" i="1" dirty="0"/>
              <a:t> </a:t>
            </a:r>
            <a:r>
              <a:rPr lang="el-GR" i="1" dirty="0" err="1"/>
              <a:t>ἔδει</a:t>
            </a:r>
            <a:r>
              <a:rPr lang="el-GR" i="1" dirty="0"/>
              <a:t> </a:t>
            </a:r>
            <a:r>
              <a:rPr lang="el-GR" i="1" dirty="0" err="1"/>
              <a:t>τὴν</a:t>
            </a:r>
            <a:r>
              <a:rPr lang="el-GR" i="1" dirty="0"/>
              <a:t> </a:t>
            </a:r>
            <a:r>
              <a:rPr lang="el-GR" i="1" dirty="0" err="1"/>
              <a:t>δικαιοσύνην</a:t>
            </a:r>
            <a:r>
              <a:rPr lang="el-GR" i="1" dirty="0"/>
              <a:t> </a:t>
            </a:r>
            <a:r>
              <a:rPr lang="el-GR" i="1" dirty="0" err="1"/>
              <a:t>ἐνταῦθα</a:t>
            </a:r>
            <a:r>
              <a:rPr lang="el-GR" i="1" dirty="0"/>
              <a:t> δι' </a:t>
            </a:r>
            <a:r>
              <a:rPr lang="el-GR" i="1" dirty="0" err="1"/>
              <a:t>ἔργων</a:t>
            </a:r>
            <a:r>
              <a:rPr lang="el-GR" i="1" dirty="0"/>
              <a:t> </a:t>
            </a:r>
            <a:r>
              <a:rPr lang="el-GR" i="1" dirty="0" err="1"/>
              <a:t>ἐν</a:t>
            </a:r>
            <a:r>
              <a:rPr lang="el-GR" i="1" dirty="0"/>
              <a:t> </a:t>
            </a:r>
            <a:r>
              <a:rPr lang="el-GR" i="1" dirty="0" err="1"/>
              <a:t>καιρῷ</a:t>
            </a:r>
            <a:r>
              <a:rPr lang="el-GR" i="1" dirty="0"/>
              <a:t> </a:t>
            </a:r>
            <a:r>
              <a:rPr lang="el-GR" i="1" dirty="0" err="1"/>
              <a:t>τῆς</a:t>
            </a:r>
            <a:r>
              <a:rPr lang="el-GR" i="1" dirty="0"/>
              <a:t> </a:t>
            </a:r>
            <a:r>
              <a:rPr lang="el-GR" i="1" dirty="0" err="1"/>
              <a:t>θνητότητος</a:t>
            </a:r>
            <a:r>
              <a:rPr lang="el-GR" i="1" dirty="0"/>
              <a:t> </a:t>
            </a:r>
            <a:r>
              <a:rPr lang="el-GR" i="1" dirty="0" err="1"/>
              <a:t>ἐπιδείκνυσθαι</a:t>
            </a:r>
            <a:r>
              <a:rPr lang="el-GR" i="1" dirty="0"/>
              <a:t>, </a:t>
            </a:r>
            <a:r>
              <a:rPr lang="el-GR" i="1" dirty="0" err="1"/>
              <a:t>ἵνα</a:t>
            </a:r>
            <a:r>
              <a:rPr lang="el-GR" i="1" dirty="0"/>
              <a:t> </a:t>
            </a:r>
            <a:r>
              <a:rPr lang="el-GR" i="1" dirty="0" err="1"/>
              <a:t>ἐν</a:t>
            </a:r>
            <a:r>
              <a:rPr lang="el-GR" i="1" dirty="0"/>
              <a:t> </a:t>
            </a:r>
            <a:r>
              <a:rPr lang="el-GR" i="1" dirty="0" err="1"/>
              <a:t>τῷ</a:t>
            </a:r>
            <a:r>
              <a:rPr lang="el-GR" i="1" dirty="0"/>
              <a:t> </a:t>
            </a:r>
            <a:r>
              <a:rPr lang="el-GR" i="1" dirty="0" err="1"/>
              <a:t>καιρῷ</a:t>
            </a:r>
            <a:r>
              <a:rPr lang="el-GR" i="1" dirty="0"/>
              <a:t> </a:t>
            </a:r>
            <a:r>
              <a:rPr lang="el-GR" i="1" dirty="0" err="1"/>
              <a:t>τῆς</a:t>
            </a:r>
            <a:r>
              <a:rPr lang="el-GR" i="1" dirty="0"/>
              <a:t> </a:t>
            </a:r>
            <a:r>
              <a:rPr lang="el-GR" i="1" dirty="0" err="1"/>
              <a:t>ἀθανασίας</a:t>
            </a:r>
            <a:r>
              <a:rPr lang="el-GR" i="1" dirty="0"/>
              <a:t> </a:t>
            </a:r>
            <a:r>
              <a:rPr lang="el-GR" i="1" dirty="0" err="1"/>
              <a:t>τὴν</a:t>
            </a:r>
            <a:r>
              <a:rPr lang="el-GR" i="1" dirty="0"/>
              <a:t> δύναμιν </a:t>
            </a:r>
            <a:r>
              <a:rPr lang="el-GR" i="1" dirty="0" err="1"/>
              <a:t>λαβόντες</a:t>
            </a:r>
            <a:r>
              <a:rPr lang="el-GR" i="1" dirty="0"/>
              <a:t>, </a:t>
            </a:r>
            <a:r>
              <a:rPr lang="el-GR" i="1" dirty="0" err="1"/>
              <a:t>ἀναπόβλητον</a:t>
            </a:r>
            <a:r>
              <a:rPr lang="el-GR" i="1" dirty="0"/>
              <a:t> </a:t>
            </a:r>
            <a:r>
              <a:rPr lang="el-GR" i="1" dirty="0" err="1"/>
              <a:t>ἔχωσιν</a:t>
            </a:r>
            <a:r>
              <a:rPr lang="el-GR" dirty="0"/>
              <a:t>». (Γρηγορίου </a:t>
            </a:r>
            <a:r>
              <a:rPr lang="el-GR" dirty="0" err="1"/>
              <a:t>Παλαμᾶ</a:t>
            </a:r>
            <a:r>
              <a:rPr lang="el-GR" dirty="0"/>
              <a:t>, </a:t>
            </a:r>
            <a:r>
              <a:rPr lang="el-GR" dirty="0" err="1"/>
              <a:t>Ὁμιλία</a:t>
            </a:r>
            <a:r>
              <a:rPr lang="el-GR" dirty="0"/>
              <a:t> 16, </a:t>
            </a:r>
            <a:r>
              <a:rPr lang="en-US" dirty="0"/>
              <a:t>PG</a:t>
            </a:r>
            <a:r>
              <a:rPr lang="el-GR" dirty="0"/>
              <a:t>151, 189</a:t>
            </a:r>
            <a:r>
              <a:rPr lang="en-US" dirty="0"/>
              <a:t>C</a:t>
            </a:r>
            <a:r>
              <a:rPr lang="el-GR" dirty="0"/>
              <a:t>-192</a:t>
            </a:r>
            <a:r>
              <a:rPr lang="en-US" dirty="0"/>
              <a:t>A</a:t>
            </a:r>
            <a:r>
              <a:rPr lang="el-GR" dirty="0"/>
              <a:t>)</a:t>
            </a:r>
          </a:p>
          <a:p>
            <a:endParaRPr lang="el-GR" dirty="0"/>
          </a:p>
        </p:txBody>
      </p:sp>
    </p:spTree>
    <p:extLst>
      <p:ext uri="{BB962C8B-B14F-4D97-AF65-F5344CB8AC3E}">
        <p14:creationId xmlns:p14="http://schemas.microsoft.com/office/powerpoint/2010/main" val="19150129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3536</Words>
  <Application>Microsoft Office PowerPoint</Application>
  <PresentationFormat>Ευρεία οθόνη</PresentationFormat>
  <Paragraphs>128</Paragraphs>
  <Slides>26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Arial</vt:lpstr>
      <vt:lpstr>Calibri</vt:lpstr>
      <vt:lpstr>Calibri Light</vt:lpstr>
      <vt:lpstr>Times New Roman</vt:lpstr>
      <vt:lpstr>Wingdings</vt:lpstr>
      <vt:lpstr>Θέμα του Office</vt:lpstr>
      <vt:lpstr>   ΧΡΙΣΤΙΑΝΙΚΗ ΗΘΙΚΗ ΕΝΟΤΗΤΑ 16Η  ΘΕΙΑ ΚΑΙ ΑΝΘΡΩΠΙΝΗ ΔΙΚΑΙΟΣΥΝΗ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198-204</vt:lpstr>
      <vt:lpstr>16. ΘΕΙΑ ΚΑΙ ΑΝΘΡΩΠΙΝΗ ΔΙΚΑΙΟΣΥΝΗ</vt:lpstr>
      <vt:lpstr>16. ΘΕΙΑ ΚΑΙ ΑΝΘΡΩΠΙΝΗ ΔΙΚΑΙΟΣΥΝΗ</vt:lpstr>
      <vt:lpstr>16. ΘΕΙΑ ΚΑΙ ΑΝΘΡΩΠΙΝΗ ΔΙΚΑΙΟΣΥΝΗ</vt:lpstr>
      <vt:lpstr>16. ΘΕΙΑ ΚΑΙ ΑΝΘΡΩΠΙΝΗ ΔΙΚΑΙΟΣΥΝΗ</vt:lpstr>
      <vt:lpstr>16. ΘΕΙΑ ΚΑΙ ΑΝΘΡΩΠΙΝΗ ΔΙΚΑΙΟΣΥΝΗ</vt:lpstr>
      <vt:lpstr>16. ΘΕΙΑ ΚΑΙ ΑΝΘΡΩΠΙΝΗ ΔΙΚΑΙΟΣΥΝΗ</vt:lpstr>
      <vt:lpstr>Η δύναμη του Θεού ακολουθεί τη δικαιοσύνη του Θεού</vt:lpstr>
      <vt:lpstr>16. ΘΕΙΑ ΚΑΙ ΑΝΘΡΩΠΙΝΗ ΔΙΚΑΙΟΣΥΝΗ</vt:lpstr>
      <vt:lpstr>  Η ΕΚΔΗΛΩΣΗ ΤΗΣ ΑΔΙΚΙΑΣ ΚΑΙ Η ΕΝ ΧΡΙΣΤΩ ΑΝΤΙΜΕΤΩΠΙΣΗ ΤΗΣ  </vt:lpstr>
      <vt:lpstr> Η ΕΚΔΗΛΩΣΗ ΤΗΣ ΑΔΙΚΙΑΣ ΚΑΙ Η ΕΝ ΧΡΙΣΤΩ ΑΝΤΙΜΕΤΩΠΙΣΗ ΤΗΣ</vt:lpstr>
      <vt:lpstr>12. Η ΕΚΔΗΛΩΣΗ ΤΗΣ ΑΔΙΚΙΑΣ ΚΑΙ Η ΕΝ ΧΡΙΣΤΩ ΑΝΤΙΜΕΤΩΠΙΣΗ ΤΗΣ</vt:lpstr>
      <vt:lpstr>16. ΘΕΙΑ ΚΑΙ ΑΝΘΡΩΠΙΝΗ ΔΙΚΑΙΟΣΥΝΗ</vt:lpstr>
      <vt:lpstr>16. ΘΕΙΑ ΚΑΙ ΑΝΘΡΩΠΙΝΗ ΔΙΚΑΙΟΣΥΝΗ</vt:lpstr>
      <vt:lpstr>16. ΘΕΙΑ ΚΑΙ ΑΝΘΡΩΠΙΝΗ ΔΙΚΑΙΟΣΥΝΗ</vt:lpstr>
      <vt:lpstr>16. ΘΕΙΑ ΚΑΙ ΑΝΘΡΩΠΙΝΗ ΔΙΚΑΙΟΣΥΝΗ</vt:lpstr>
      <vt:lpstr>16. ΘΕΙΑ ΚΑΙ ΑΝΘΡΩΠΙΝΗ ΔΙΚΑΙΟΣΥΝΗ</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16. ΘΕΙΑ ΚΑΙ ΑΝΘΡΩΠΙΝΗ ΔΙΚΑΙΟΣΥΝΗ</vt:lpstr>
      <vt:lpstr>ΕΚΔΗΛΩΣΗ ΤΗΣ ΑΔΙΚΙΑΣ ΚΑΙ Η ΕΝ ΧΡΙΣΤΩ ΑΝΤΙΜΕΤΩΠΙΣΗ ΤΗΣ</vt:lpstr>
      <vt:lpstr>Η ΕΚΔΗΛΩΣΗ ΤΗΣ ΑΔΙΚΙΑΣ ΚΑΙ Η ΕΝ ΧΡΙΣΤΩ ΑΝΤΙΜΕΤΩΠΙΣΗ ΤΗΣ</vt:lpstr>
      <vt:lpstr>16. ΘΕΙΑ ΚΑΙ ΑΝΘΡΩΠΙΝΗ ΔΙΚΑΙΟΣΥΝΗ</vt:lpstr>
      <vt:lpstr>16. ΘΕΙΑ ΚΑΙ ΑΝΘΡΩΠΙΝΗ ΔΙΚΑΙΟΣΥΝΗ</vt:lpstr>
      <vt:lpstr>16. ΘΕΙΑ ΚΑΙ ΑΝΘΡΩΠΙΝΗ ΔΙΚΑΙΟΣΥΝΗ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14</cp:revision>
  <dcterms:created xsi:type="dcterms:W3CDTF">2015-06-21T00:11:57Z</dcterms:created>
  <dcterms:modified xsi:type="dcterms:W3CDTF">2025-04-11T08:25:08Z</dcterms:modified>
</cp:coreProperties>
</file>