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6" r:id="rId6"/>
    <p:sldId id="260" r:id="rId7"/>
    <p:sldId id="261" r:id="rId8"/>
    <p:sldId id="262" r:id="rId9"/>
    <p:sldId id="263" r:id="rId10"/>
    <p:sldId id="264" r:id="rId11"/>
    <p:sldId id="265" r:id="rId12"/>
    <p:sldId id="267"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074"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55F2A5ED-9D95-4D2C-A3EC-4CE227796BBC}"/>
    <pc:docChg chg="modSld">
      <pc:chgData name="MARIA KARAMPELIA" userId="9dfcc2cac66bf474" providerId="LiveId" clId="{55F2A5ED-9D95-4D2C-A3EC-4CE227796BBC}" dt="2025-05-16T07:15:17.276" v="12" actId="20577"/>
      <pc:docMkLst>
        <pc:docMk/>
      </pc:docMkLst>
      <pc:sldChg chg="modSp mod">
        <pc:chgData name="MARIA KARAMPELIA" userId="9dfcc2cac66bf474" providerId="LiveId" clId="{55F2A5ED-9D95-4D2C-A3EC-4CE227796BBC}" dt="2025-05-16T07:15:17.276" v="12" actId="20577"/>
        <pc:sldMkLst>
          <pc:docMk/>
          <pc:sldMk cId="3198345014" sldId="256"/>
        </pc:sldMkLst>
        <pc:spChg chg="mod">
          <ac:chgData name="MARIA KARAMPELIA" userId="9dfcc2cac66bf474" providerId="LiveId" clId="{55F2A5ED-9D95-4D2C-A3EC-4CE227796BBC}" dt="2025-05-16T07:15:17.276" v="12" actId="20577"/>
          <ac:spMkLst>
            <pc:docMk/>
            <pc:sldMk cId="3198345014"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238A3482-8723-462C-A4A6-AD2A1BBA226C}"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1270502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38A3482-8723-462C-A4A6-AD2A1BBA226C}"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789211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38A3482-8723-462C-A4A6-AD2A1BBA226C}"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112704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238A3482-8723-462C-A4A6-AD2A1BBA226C}"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2725674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238A3482-8723-462C-A4A6-AD2A1BBA226C}" type="datetimeFigureOut">
              <a:rPr lang="el-GR" smtClean="0"/>
              <a:t>16/5/2025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3794541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238A3482-8723-462C-A4A6-AD2A1BBA226C}"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1973684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238A3482-8723-462C-A4A6-AD2A1BBA226C}" type="datetimeFigureOut">
              <a:rPr lang="el-GR" smtClean="0"/>
              <a:t>16/5/2025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207413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238A3482-8723-462C-A4A6-AD2A1BBA226C}" type="datetimeFigureOut">
              <a:rPr lang="el-GR" smtClean="0"/>
              <a:t>16/5/2025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3298277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38A3482-8723-462C-A4A6-AD2A1BBA226C}" type="datetimeFigureOut">
              <a:rPr lang="el-GR" smtClean="0"/>
              <a:t>16/5/2025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163212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238A3482-8723-462C-A4A6-AD2A1BBA226C}"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3586398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238A3482-8723-462C-A4A6-AD2A1BBA226C}" type="datetimeFigureOut">
              <a:rPr lang="el-GR" smtClean="0"/>
              <a:t>16/5/2025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BB479E3-5156-4C1A-9F39-CF4082E2C86F}" type="slidenum">
              <a:rPr lang="el-GR" smtClean="0"/>
              <a:t>‹#›</a:t>
            </a:fld>
            <a:endParaRPr lang="el-GR"/>
          </a:p>
        </p:txBody>
      </p:sp>
    </p:spTree>
    <p:extLst>
      <p:ext uri="{BB962C8B-B14F-4D97-AF65-F5344CB8AC3E}">
        <p14:creationId xmlns:p14="http://schemas.microsoft.com/office/powerpoint/2010/main" val="1589246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A3482-8723-462C-A4A6-AD2A1BBA226C}" type="datetimeFigureOut">
              <a:rPr lang="el-GR" smtClean="0"/>
              <a:t>16/5/2025</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479E3-5156-4C1A-9F39-CF4082E2C86F}" type="slidenum">
              <a:rPr lang="el-GR" smtClean="0"/>
              <a:t>‹#›</a:t>
            </a:fld>
            <a:endParaRPr lang="el-GR"/>
          </a:p>
        </p:txBody>
      </p:sp>
    </p:spTree>
    <p:extLst>
      <p:ext uri="{BB962C8B-B14F-4D97-AF65-F5344CB8AC3E}">
        <p14:creationId xmlns:p14="http://schemas.microsoft.com/office/powerpoint/2010/main" val="1281888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91068"/>
            <a:ext cx="12192000" cy="4052221"/>
          </a:xfrm>
        </p:spPr>
        <p:txBody>
          <a:bodyPr>
            <a:normAutofit fontScale="90000"/>
          </a:bodyPr>
          <a:lstStyle/>
          <a:p>
            <a:br>
              <a:rPr lang="el-GR" dirty="0">
                <a:latin typeface="Times New Roman" panose="02020603050405020304" pitchFamily="18" charset="0"/>
                <a:cs typeface="Times New Roman" panose="02020603050405020304" pitchFamily="18" charset="0"/>
              </a:rPr>
            </a:br>
            <a:r>
              <a:rPr lang="el-GR" dirty="0">
                <a:latin typeface="Times New Roman" panose="02020603050405020304" pitchFamily="18" charset="0"/>
                <a:cs typeface="Times New Roman" panose="02020603050405020304" pitchFamily="18" charset="0"/>
              </a:rPr>
              <a:t> </a:t>
            </a:r>
            <a:br>
              <a:rPr lang="el-GR"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ΧΡΙΣΤΙΑΝΙΚΗ ΗΘΙΚΗ</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ΕΝΟΤΗΤΑ 21</a:t>
            </a:r>
            <a:r>
              <a:rPr lang="el-GR" sz="3600" b="1" baseline="30000" dirty="0">
                <a:latin typeface="Times New Roman" panose="02020603050405020304" pitchFamily="18" charset="0"/>
                <a:cs typeface="Times New Roman" panose="02020603050405020304" pitchFamily="18" charset="0"/>
              </a:rPr>
              <a:t>Η</a:t>
            </a:r>
            <a:br>
              <a:rPr lang="el-GR" sz="3600" b="1" baseline="30000"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 Ο ΗΘΙΚΟΣ ΠΡΟΒΛΗΜΑΤΙΣΜΟΣ </a:t>
            </a:r>
            <a:br>
              <a:rPr lang="el-GR" sz="3600" b="1" dirty="0">
                <a:latin typeface="Times New Roman" panose="02020603050405020304" pitchFamily="18" charset="0"/>
                <a:cs typeface="Times New Roman" panose="02020603050405020304" pitchFamily="18" charset="0"/>
              </a:rPr>
            </a:br>
            <a:r>
              <a:rPr lang="el-GR" sz="3600" b="1" dirty="0">
                <a:latin typeface="Times New Roman" panose="02020603050405020304" pitchFamily="18" charset="0"/>
                <a:cs typeface="Times New Roman" panose="02020603050405020304" pitchFamily="18" charset="0"/>
              </a:rPr>
              <a:t>ΜΠΡΟΣΤΑ ΣΤΟΝ ΚΟΣΜΟ ΠΟΥ ΕΡΧΕΤΑΙ</a:t>
            </a:r>
            <a:br>
              <a:rPr lang="el-GR" sz="3600" b="1" dirty="0"/>
            </a:br>
            <a:r>
              <a:rPr lang="el-GR" sz="3600" b="1" dirty="0">
                <a:solidFill>
                  <a:srgbClr val="FF0000"/>
                </a:solidFill>
                <a:latin typeface="+mn-lt"/>
                <a:cs typeface="Times New Roman" panose="02020603050405020304" pitchFamily="18" charset="0"/>
              </a:rPr>
              <a:t>Από το βιβλίο του Γεώργιου </a:t>
            </a:r>
            <a:r>
              <a:rPr lang="el-GR" sz="3600" b="1" dirty="0" err="1">
                <a:solidFill>
                  <a:srgbClr val="FF0000"/>
                </a:solidFill>
                <a:latin typeface="+mn-lt"/>
                <a:cs typeface="Times New Roman" panose="02020603050405020304" pitchFamily="18" charset="0"/>
              </a:rPr>
              <a:t>Μαντζαρίδη</a:t>
            </a:r>
            <a:r>
              <a:rPr lang="el-GR" sz="3600" b="1" dirty="0">
                <a:solidFill>
                  <a:srgbClr val="FF0000"/>
                </a:solidFill>
                <a:latin typeface="+mn-lt"/>
                <a:cs typeface="Times New Roman" panose="02020603050405020304" pitchFamily="18" charset="0"/>
              </a:rPr>
              <a:t>, </a:t>
            </a:r>
            <a:r>
              <a:rPr lang="el-GR" sz="3600" b="1" i="1" dirty="0">
                <a:solidFill>
                  <a:srgbClr val="FF0000"/>
                </a:solidFill>
                <a:latin typeface="+mn-lt"/>
                <a:cs typeface="Times New Roman" panose="02020603050405020304" pitchFamily="18" charset="0"/>
              </a:rPr>
              <a:t>Χριστιανική Ηθική, Τόμος 1</a:t>
            </a:r>
            <a:r>
              <a:rPr lang="el-GR" sz="3600" b="1" i="1" baseline="30000" dirty="0">
                <a:solidFill>
                  <a:srgbClr val="FF0000"/>
                </a:solidFill>
                <a:latin typeface="+mn-lt"/>
                <a:cs typeface="Times New Roman" panose="02020603050405020304" pitchFamily="18" charset="0"/>
              </a:rPr>
              <a:t>ος</a:t>
            </a:r>
            <a:r>
              <a:rPr lang="el-GR" sz="3600" b="1" i="1" dirty="0">
                <a:solidFill>
                  <a:srgbClr val="FF0000"/>
                </a:solidFill>
                <a:latin typeface="+mn-lt"/>
                <a:cs typeface="Times New Roman" panose="02020603050405020304" pitchFamily="18" charset="0"/>
              </a:rPr>
              <a:t> Εισαγωγή-Γενικές αρχές-Σύγχρονη Προβληματική</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Θεσσαλονίκη:Ι.Μ</a:t>
            </a:r>
            <a:r>
              <a:rPr lang="el-GR" sz="3600" b="1" dirty="0">
                <a:solidFill>
                  <a:srgbClr val="FF0000"/>
                </a:solidFill>
                <a:latin typeface="+mn-lt"/>
                <a:cs typeface="Times New Roman" panose="02020603050405020304" pitchFamily="18" charset="0"/>
              </a:rPr>
              <a:t>. </a:t>
            </a:r>
            <a:r>
              <a:rPr lang="el-GR" sz="3600" b="1" dirty="0" err="1">
                <a:solidFill>
                  <a:srgbClr val="FF0000"/>
                </a:solidFill>
                <a:latin typeface="+mn-lt"/>
                <a:cs typeface="Times New Roman" panose="02020603050405020304" pitchFamily="18" charset="0"/>
              </a:rPr>
              <a:t>Βατοπαιδίου</a:t>
            </a:r>
            <a:r>
              <a:rPr lang="el-GR" sz="3600" b="1" dirty="0">
                <a:solidFill>
                  <a:srgbClr val="FF0000"/>
                </a:solidFill>
                <a:latin typeface="+mn-lt"/>
                <a:cs typeface="Times New Roman" panose="02020603050405020304" pitchFamily="18" charset="0"/>
              </a:rPr>
              <a:t>-Άγιον Όρος, 2015³, </a:t>
            </a:r>
            <a:r>
              <a:rPr lang="el-GR" sz="3600" b="1" dirty="0" err="1">
                <a:solidFill>
                  <a:srgbClr val="FF0000"/>
                </a:solidFill>
                <a:latin typeface="+mn-lt"/>
                <a:cs typeface="Times New Roman" panose="02020603050405020304" pitchFamily="18" charset="0"/>
              </a:rPr>
              <a:t>σσ</a:t>
            </a:r>
            <a:r>
              <a:rPr lang="el-GR" sz="3600" b="1" dirty="0">
                <a:solidFill>
                  <a:srgbClr val="FF0000"/>
                </a:solidFill>
                <a:latin typeface="+mn-lt"/>
                <a:cs typeface="Times New Roman" panose="02020603050405020304" pitchFamily="18" charset="0"/>
              </a:rPr>
              <a:t>. 239-244</a:t>
            </a:r>
            <a:br>
              <a:rPr lang="el-GR" dirty="0">
                <a:latin typeface="Times New Roman" panose="02020603050405020304" pitchFamily="18" charset="0"/>
                <a:cs typeface="Times New Roman" panose="02020603050405020304" pitchFamily="18" charset="0"/>
              </a:rPr>
            </a:br>
            <a:endParaRPr lang="el-GR" dirty="0"/>
          </a:p>
        </p:txBody>
      </p:sp>
      <p:sp>
        <p:nvSpPr>
          <p:cNvPr id="3" name="Υπότιτλος 2"/>
          <p:cNvSpPr>
            <a:spLocks noGrp="1"/>
          </p:cNvSpPr>
          <p:nvPr>
            <p:ph type="subTitle" idx="1"/>
          </p:nvPr>
        </p:nvSpPr>
        <p:spPr>
          <a:xfrm>
            <a:off x="1524000" y="4243289"/>
            <a:ext cx="9144000" cy="2253045"/>
          </a:xfrm>
        </p:spPr>
        <p:txBody>
          <a:bodyPr>
            <a:normAutofit/>
          </a:bodyPr>
          <a:lstStyle/>
          <a:p>
            <a:r>
              <a:rPr lang="el-GR" dirty="0">
                <a:latin typeface="Times New Roman" panose="02020603050405020304" pitchFamily="18" charset="0"/>
                <a:cs typeface="Times New Roman" panose="02020603050405020304" pitchFamily="18" charset="0"/>
              </a:rPr>
              <a:t> </a:t>
            </a:r>
          </a:p>
          <a:p>
            <a:r>
              <a:rPr lang="el-GR" sz="2400" dirty="0">
                <a:cs typeface="Times New Roman" panose="02020603050405020304" pitchFamily="18" charset="0"/>
              </a:rPr>
              <a:t>Η</a:t>
            </a:r>
            <a:r>
              <a:rPr lang="el-GR" sz="2400" dirty="0"/>
              <a:t>΄ ΕΞΑΜΗΝΟ</a:t>
            </a:r>
            <a:br>
              <a:rPr lang="el-GR" sz="2400" dirty="0"/>
            </a:br>
            <a:r>
              <a:rPr lang="el-GR" sz="2400" dirty="0"/>
              <a:t>ΙΕΡΑΤΙΚΩΝ ΣΠΟΥΔΩΝ</a:t>
            </a:r>
          </a:p>
          <a:p>
            <a:r>
              <a:rPr lang="el-GR" sz="2400" dirty="0"/>
              <a:t>ΔΙΔΑΣΚΟΥΣΑ: ΜΑΡΙΑ Κ. ΚΑΡΑΜΠΕΛΙΑ</a:t>
            </a:r>
            <a:endParaRPr lang="el-GR" dirty="0">
              <a:latin typeface="Times New Roman" panose="02020603050405020304" pitchFamily="18"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98345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p:cNvSpPr>
            <a:spLocks noGrp="1"/>
          </p:cNvSpPr>
          <p:nvPr>
            <p:ph idx="1"/>
          </p:nvPr>
        </p:nvSpPr>
        <p:spPr/>
        <p:txBody>
          <a:bodyPr>
            <a:normAutofit/>
          </a:bodyPr>
          <a:lstStyle/>
          <a:p>
            <a:r>
              <a:rPr lang="el-GR" dirty="0"/>
              <a:t>Επίσης, οι παγκόσμιοι κίνδυνοι, οι κοινές ανάγκες και ελπίδες κάνουν σήμερα τους ανθρώπους να προσεγγίζουν μεταξύ τους περισσότερο.</a:t>
            </a:r>
          </a:p>
          <a:p>
            <a:r>
              <a:rPr lang="el-GR" dirty="0"/>
              <a:t> Οι ισχυροί της γης προσπαθούν να εκμεταλλευτούν την κατάσταση αυτή και να προωθήσουν την παγκοσμιοποίηση. </a:t>
            </a:r>
          </a:p>
          <a:p>
            <a:r>
              <a:rPr lang="el-GR" dirty="0"/>
              <a:t>Η Εκκλησία από την άλλη ως σώμα Χριστού προσκαλεί τους ανθρώπους να αναζητήσουν και να βιώσουν μέσα στη δική της πραγματικότητα την αληθινή παγκοσμιότητα- οικουμενικότητα- καθολικότητα. Και το θεμέλιο αυτής της γνήσιας παγκοσμιότητας δεν είναι άλλο από την αγάπη προς ολόκληρο τον κόσμο. </a:t>
            </a:r>
          </a:p>
        </p:txBody>
      </p:sp>
    </p:spTree>
    <p:extLst>
      <p:ext uri="{BB962C8B-B14F-4D97-AF65-F5344CB8AC3E}">
        <p14:creationId xmlns:p14="http://schemas.microsoft.com/office/powerpoint/2010/main" val="2938428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p:cNvSpPr>
            <a:spLocks noGrp="1"/>
          </p:cNvSpPr>
          <p:nvPr>
            <p:ph idx="1"/>
          </p:nvPr>
        </p:nvSpPr>
        <p:spPr/>
        <p:txBody>
          <a:bodyPr/>
          <a:lstStyle/>
          <a:p>
            <a:r>
              <a:rPr lang="el-GR" dirty="0"/>
              <a:t>Ο άνθρωπος δεν είναι πρόθυμος να ενστερνιστεί τα χριστιανικά μηνύματα, και να στηρίξει τη ζωή του στην αγάπη και στην ενότητα.</a:t>
            </a:r>
          </a:p>
          <a:p>
            <a:r>
              <a:rPr lang="el-GR" dirty="0"/>
              <a:t>Υπάρχει όμως και η ανάγκη που μετατρέπεται σε φιλοτιμία. </a:t>
            </a:r>
          </a:p>
          <a:p>
            <a:r>
              <a:rPr lang="el-GR" dirty="0"/>
              <a:t>Σήμερα ο άνθρωπος μπορεί να εξαφανίσει τις δυνατότητες επιβιώσώς του στη γη όχι με κάποια πολεμική σύγκρουση, αλλά ακόμα και με την ειρηνική συνύπαρξη. </a:t>
            </a:r>
          </a:p>
          <a:p>
            <a:r>
              <a:rPr lang="el-GR" dirty="0"/>
              <a:t>Όταν η συνύπαρξη των λαών δεν έχει κάποιο θετικό περιεχόμενο, οι προοπτικές δεν μπορούν να είναι ελπιδοφόρες.  </a:t>
            </a:r>
          </a:p>
          <a:p>
            <a:endParaRPr lang="el-GR" dirty="0"/>
          </a:p>
          <a:p>
            <a:endParaRPr lang="el-GR" dirty="0"/>
          </a:p>
        </p:txBody>
      </p:sp>
    </p:spTree>
    <p:extLst>
      <p:ext uri="{BB962C8B-B14F-4D97-AF65-F5344CB8AC3E}">
        <p14:creationId xmlns:p14="http://schemas.microsoft.com/office/powerpoint/2010/main" val="1590007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A50B99-4852-4F19-99BA-084600CF204D}"/>
              </a:ext>
            </a:extLst>
          </p:cNvPr>
          <p:cNvSpPr>
            <a:spLocks noGrp="1"/>
          </p:cNvSpPr>
          <p:nvPr>
            <p:ph type="title"/>
          </p:nvPr>
        </p:nvSpPr>
        <p:spPr>
          <a:xfrm>
            <a:off x="0" y="0"/>
            <a:ext cx="12192000" cy="1325563"/>
          </a:xfrm>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a:extLst>
              <a:ext uri="{FF2B5EF4-FFF2-40B4-BE49-F238E27FC236}">
                <a16:creationId xmlns:a16="http://schemas.microsoft.com/office/drawing/2014/main" id="{6E423F92-2E3B-4824-8BAD-07F38E6D3F4A}"/>
              </a:ext>
            </a:extLst>
          </p:cNvPr>
          <p:cNvSpPr>
            <a:spLocks noGrp="1"/>
          </p:cNvSpPr>
          <p:nvPr>
            <p:ph idx="1"/>
          </p:nvPr>
        </p:nvSpPr>
        <p:spPr/>
        <p:txBody>
          <a:bodyPr/>
          <a:lstStyle/>
          <a:p>
            <a:pPr marL="0" indent="0">
              <a:buNone/>
            </a:pPr>
            <a:r>
              <a:rPr lang="el-GR" b="1" dirty="0"/>
              <a:t>Ερωτήσεις:</a:t>
            </a:r>
          </a:p>
          <a:p>
            <a:pPr marL="514350" indent="-514350">
              <a:buFont typeface="+mj-lt"/>
              <a:buAutoNum type="arabicPeriod"/>
            </a:pPr>
            <a:r>
              <a:rPr lang="el-GR" dirty="0"/>
              <a:t>Ποια συμπτώματα αποτελούν σημεία των καιρών;</a:t>
            </a:r>
          </a:p>
          <a:p>
            <a:pPr marL="514350" indent="-514350">
              <a:buFont typeface="+mj-lt"/>
              <a:buAutoNum type="arabicPeriod"/>
            </a:pPr>
            <a:r>
              <a:rPr lang="el-GR" dirty="0"/>
              <a:t>Που βρίσκεται η διέξοδος;</a:t>
            </a:r>
          </a:p>
          <a:p>
            <a:pPr marL="514350" indent="-514350">
              <a:buFont typeface="+mj-lt"/>
              <a:buAutoNum type="arabicPeriod"/>
            </a:pPr>
            <a:r>
              <a:rPr lang="el-GR" dirty="0"/>
              <a:t>Γιατί ο σύγχρονος πολιτισμός βρίσκεται σε αντίθεση προς την ορθόδοξη χριστιανική παράδοση; </a:t>
            </a:r>
          </a:p>
          <a:p>
            <a:pPr marL="514350" indent="-514350">
              <a:buFont typeface="+mj-lt"/>
              <a:buAutoNum type="arabicPeriod"/>
            </a:pPr>
            <a:r>
              <a:rPr lang="el-GR" dirty="0"/>
              <a:t>Πότε η ηθική συνείδηση κερδίζει σε γνησιότητα και ευαισθησία;</a:t>
            </a:r>
          </a:p>
          <a:p>
            <a:pPr marL="514350" indent="-514350">
              <a:buFont typeface="+mj-lt"/>
              <a:buAutoNum type="arabicPeriod"/>
            </a:pPr>
            <a:r>
              <a:rPr lang="el-GR" dirty="0"/>
              <a:t>Τι σημαίνει ότι ο σημερινός άνθρωπος ζει την οντολογία της ματαιότητας μέσα στη φαντασμαγορία της ανυπόστατης πληρότητας; </a:t>
            </a:r>
          </a:p>
        </p:txBody>
      </p:sp>
    </p:spTree>
    <p:extLst>
      <p:ext uri="{BB962C8B-B14F-4D97-AF65-F5344CB8AC3E}">
        <p14:creationId xmlns:p14="http://schemas.microsoft.com/office/powerpoint/2010/main" val="45868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lgn="ctr"/>
            <a:br>
              <a:rPr lang="el-GR" dirty="0"/>
            </a:br>
            <a:r>
              <a:rPr lang="el-GR" dirty="0"/>
              <a:t>21. Ο ΗΘΙΚΟΣ ΠΡΟΒΛΗΜΑΤΙΣΜΟΣ</a:t>
            </a:r>
            <a:br>
              <a:rPr lang="el-GR" dirty="0"/>
            </a:br>
            <a:r>
              <a:rPr lang="el-GR" dirty="0"/>
              <a:t>         ΜΠΡΟΣΤΑ ΣΤΟΝ ΚΟΣΜΟ ΠΟΥ ΕΡΧΕΤΑΙ</a:t>
            </a:r>
            <a:br>
              <a:rPr lang="el-GR" dirty="0"/>
            </a:br>
            <a:endParaRPr lang="el-GR" dirty="0"/>
          </a:p>
        </p:txBody>
      </p:sp>
      <p:sp>
        <p:nvSpPr>
          <p:cNvPr id="3" name="Θέση περιεχομένου 2"/>
          <p:cNvSpPr>
            <a:spLocks noGrp="1"/>
          </p:cNvSpPr>
          <p:nvPr>
            <p:ph idx="1"/>
          </p:nvPr>
        </p:nvSpPr>
        <p:spPr/>
        <p:txBody>
          <a:bodyPr>
            <a:normAutofit/>
          </a:bodyPr>
          <a:lstStyle/>
          <a:p>
            <a:r>
              <a:rPr lang="el-GR" b="1" dirty="0"/>
              <a:t>Στη μονοδιάστατη κοινωνία η ηθική εξαφανίζεται</a:t>
            </a:r>
            <a:r>
              <a:rPr lang="el-GR" dirty="0"/>
              <a:t>. </a:t>
            </a:r>
          </a:p>
          <a:p>
            <a:r>
              <a:rPr lang="el-GR" dirty="0"/>
              <a:t>Η ηθική προϋποθέτει </a:t>
            </a:r>
            <a:r>
              <a:rPr lang="el-GR" b="1" dirty="0"/>
              <a:t>κίνηση από </a:t>
            </a:r>
            <a:r>
              <a:rPr lang="el-GR" b="1" u="sng" dirty="0"/>
              <a:t>το είναι</a:t>
            </a:r>
            <a:r>
              <a:rPr lang="el-GR" b="1" dirty="0"/>
              <a:t> στο </a:t>
            </a:r>
            <a:r>
              <a:rPr lang="el-GR" b="1" u="sng" dirty="0"/>
              <a:t>ευ είναι</a:t>
            </a:r>
            <a:r>
              <a:rPr lang="el-GR" dirty="0"/>
              <a:t>. </a:t>
            </a:r>
          </a:p>
          <a:p>
            <a:r>
              <a:rPr lang="el-GR" dirty="0"/>
              <a:t>Όταν το είναι αναγνωρίζεται ως ευ είναι και η δυνατότητα ως πληρότητα, δεν απομένει χώρος για την ηθική. Η δυναμική της ζωής εξαφανίζεται και οι αξίες καταργούνται. Η αλήθεια σχετικοποιείται και η κοινωνική συνείδηση ρευστοποιείται.  </a:t>
            </a:r>
          </a:p>
          <a:p>
            <a:r>
              <a:rPr lang="el-GR" dirty="0"/>
              <a:t>Τα συμπτώματα αυτά αποτελούν τα </a:t>
            </a:r>
            <a:r>
              <a:rPr lang="el-GR" b="1" dirty="0"/>
              <a:t>σημεία των καιρών</a:t>
            </a:r>
            <a:r>
              <a:rPr lang="el-GR" dirty="0"/>
              <a:t>. Εκφράζουν το γενικό αδιέξοδο της εποχής μας, το οποίο συνδέεται άμεσα και με την ατροφική παρουσία των χριστιανών στην κοινωνία.   </a:t>
            </a:r>
          </a:p>
        </p:txBody>
      </p:sp>
    </p:spTree>
    <p:extLst>
      <p:ext uri="{BB962C8B-B14F-4D97-AF65-F5344CB8AC3E}">
        <p14:creationId xmlns:p14="http://schemas.microsoft.com/office/powerpoint/2010/main" val="3624719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p:cNvSpPr>
            <a:spLocks noGrp="1"/>
          </p:cNvSpPr>
          <p:nvPr>
            <p:ph idx="1"/>
          </p:nvPr>
        </p:nvSpPr>
        <p:spPr>
          <a:xfrm>
            <a:off x="300507" y="1690688"/>
            <a:ext cx="11590986" cy="5032375"/>
          </a:xfrm>
        </p:spPr>
        <p:txBody>
          <a:bodyPr>
            <a:normAutofit/>
          </a:bodyPr>
          <a:lstStyle/>
          <a:p>
            <a:r>
              <a:rPr lang="el-GR" dirty="0"/>
              <a:t>Η διέξοδος από το αδιέξοδο δεν μπορεί να βρεθεί με την επιστήμη και την τεχνολογία, ούτε με την αποθέωση της ανθρώπινης λογικής ή την τελειοποίηση της μηχανής. </a:t>
            </a:r>
          </a:p>
          <a:p>
            <a:r>
              <a:rPr lang="el-GR" dirty="0"/>
              <a:t>Η υποταγή στην ύλη κουράζει τον νου του ανθρώπου.  </a:t>
            </a:r>
          </a:p>
          <a:p>
            <a:r>
              <a:rPr lang="el-GR" dirty="0"/>
              <a:t>Η υποδούλωση στη μηχανή προωθεί την ανωνυμία. </a:t>
            </a:r>
          </a:p>
          <a:p>
            <a:r>
              <a:rPr lang="el-GR" dirty="0"/>
              <a:t>Η διέξοδος βρίσκεται στην πνευματική ανακαίνιση του ανθρώπου. Βρίσκεται στην κάθαρση του νου από τα πάθη και στην επανασύνδεσή του με την πηγή του φωτός. </a:t>
            </a:r>
          </a:p>
          <a:p>
            <a:r>
              <a:rPr lang="el-GR" dirty="0"/>
              <a:t>Μόνο έτσι μπορεί ο άνθρωπος να βρει τον αληθινό του εαυτό, και να ελευθερωθεί από τη δυναστική παρουσία της υλοφροσύνης και της μηχανοκρατίας. </a:t>
            </a:r>
          </a:p>
        </p:txBody>
      </p:sp>
    </p:spTree>
    <p:extLst>
      <p:ext uri="{BB962C8B-B14F-4D97-AF65-F5344CB8AC3E}">
        <p14:creationId xmlns:p14="http://schemas.microsoft.com/office/powerpoint/2010/main" val="4165820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p:cNvSpPr>
            <a:spLocks noGrp="1"/>
          </p:cNvSpPr>
          <p:nvPr>
            <p:ph idx="1"/>
          </p:nvPr>
        </p:nvSpPr>
        <p:spPr/>
        <p:txBody>
          <a:bodyPr>
            <a:normAutofit/>
          </a:bodyPr>
          <a:lstStyle/>
          <a:p>
            <a:r>
              <a:rPr lang="el-GR" dirty="0"/>
              <a:t>Η ηθική πρόκληση του κόσμου που έρχεται έχει ως επίκεντρο του ενδιαφέροντός της το </a:t>
            </a:r>
            <a:r>
              <a:rPr lang="el-GR" b="1" dirty="0"/>
              <a:t>ανθρώπινο πρόσωπο</a:t>
            </a:r>
            <a:r>
              <a:rPr lang="el-GR" dirty="0"/>
              <a:t> και ορίζοντα ολόκληρο τον κόσμο. </a:t>
            </a:r>
          </a:p>
          <a:p>
            <a:r>
              <a:rPr lang="el-GR" dirty="0"/>
              <a:t>Ο σύγχρονος πολιτισμός, με τον εγωκεντρικό και ευδαιμονιστικό του προσανατολισμό,  βρίσκεται σε πλήρη αντίθεση προς την ορθόδοξη χριστιανική παράδοση με το </a:t>
            </a:r>
            <a:r>
              <a:rPr lang="el-GR" u="sng" dirty="0"/>
              <a:t>κοινοβιακό</a:t>
            </a:r>
            <a:r>
              <a:rPr lang="el-GR" dirty="0"/>
              <a:t> και </a:t>
            </a:r>
            <a:r>
              <a:rPr lang="el-GR" u="sng" dirty="0"/>
              <a:t>ασκητικό πνεύμα</a:t>
            </a:r>
            <a:r>
              <a:rPr lang="el-GR" dirty="0"/>
              <a:t>. </a:t>
            </a:r>
          </a:p>
          <a:p>
            <a:r>
              <a:rPr lang="el-GR" dirty="0"/>
              <a:t>Ωστόσο, ο πολιτισμός αυτός δεν μπορεί να γίνει κατανοητός και να ερμηνευτεί χωρίς τη χριστιανική παράδοση. </a:t>
            </a:r>
          </a:p>
        </p:txBody>
      </p:sp>
    </p:spTree>
    <p:extLst>
      <p:ext uri="{BB962C8B-B14F-4D97-AF65-F5344CB8AC3E}">
        <p14:creationId xmlns:p14="http://schemas.microsoft.com/office/powerpoint/2010/main" val="1604369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p:cNvSpPr>
            <a:spLocks noGrp="1"/>
          </p:cNvSpPr>
          <p:nvPr>
            <p:ph idx="1"/>
          </p:nvPr>
        </p:nvSpPr>
        <p:spPr>
          <a:xfrm>
            <a:off x="373487" y="1825624"/>
            <a:ext cx="11539471" cy="5032375"/>
          </a:xfrm>
        </p:spPr>
        <p:txBody>
          <a:bodyPr>
            <a:normAutofit lnSpcReduction="10000"/>
          </a:bodyPr>
          <a:lstStyle/>
          <a:p>
            <a:r>
              <a:rPr lang="el-GR" dirty="0"/>
              <a:t>Χαρακτηριστική είναι η διακήρυξη της ελευθερίας, της ισότητας και της αξιοπρέπειας των ανθρώπων, και η αναγνώριση των αναφαίρετων δικαιωμάτων τους. Οι θέσεις αυτές έχουν τις ρίζες τους στη μακραίωνη χριστιανική παράδοση. </a:t>
            </a:r>
          </a:p>
          <a:p>
            <a:r>
              <a:rPr lang="el-GR" dirty="0"/>
              <a:t>Η ανεπανάληπτη αξία του ανθρώπου πηγάζει από την ιδιότητά του ως δημιουργήματος «κατ’ </a:t>
            </a:r>
            <a:r>
              <a:rPr lang="el-GR" dirty="0" err="1"/>
              <a:t>εἰκόνα</a:t>
            </a:r>
            <a:r>
              <a:rPr lang="el-GR" dirty="0"/>
              <a:t> </a:t>
            </a:r>
            <a:r>
              <a:rPr lang="el-GR" dirty="0" err="1"/>
              <a:t>καὶ</a:t>
            </a:r>
            <a:r>
              <a:rPr lang="el-GR" dirty="0"/>
              <a:t> </a:t>
            </a:r>
            <a:r>
              <a:rPr lang="el-GR" dirty="0" err="1"/>
              <a:t>κάθ</a:t>
            </a:r>
            <a:r>
              <a:rPr lang="el-GR" dirty="0"/>
              <a:t>’ </a:t>
            </a:r>
            <a:r>
              <a:rPr lang="el-GR" dirty="0" err="1"/>
              <a:t>ὁμοίωσιν</a:t>
            </a:r>
            <a:r>
              <a:rPr lang="el-GR" dirty="0"/>
              <a:t>» του Θεού. Χωρίς τη θεολογική αυτή βάση η </a:t>
            </a:r>
            <a:r>
              <a:rPr lang="el-GR" i="1" dirty="0"/>
              <a:t>Διακήρυξη των ανθρωπίνων δικαιωμάτων</a:t>
            </a:r>
            <a:r>
              <a:rPr lang="el-GR" dirty="0"/>
              <a:t>  παραμένει μετέωρη. </a:t>
            </a:r>
          </a:p>
          <a:p>
            <a:r>
              <a:rPr lang="el-GR" dirty="0"/>
              <a:t>Φυσικά ο τρόπος με τον οποίο προβάλλονται φανερώνει την άμεση επίδραση του ατομοκεντρικού ανθρωπισμού του Διαφωτισμού. Πρόκειται για έναν ανθρωπισμό που αποξενώνει τον άνθρωπο από τον Θεό χωρίς καμία υπερβατική σχέση και αναφορά, έναν ανθρωπισμό που τελικά υπονομεύει την προσωπική και κοινωνική ζωή του.</a:t>
            </a:r>
          </a:p>
          <a:p>
            <a:endParaRPr lang="el-GR" dirty="0"/>
          </a:p>
          <a:p>
            <a:endParaRPr lang="el-GR" dirty="0"/>
          </a:p>
        </p:txBody>
      </p:sp>
    </p:spTree>
    <p:extLst>
      <p:ext uri="{BB962C8B-B14F-4D97-AF65-F5344CB8AC3E}">
        <p14:creationId xmlns:p14="http://schemas.microsoft.com/office/powerpoint/2010/main" val="136818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p:cNvSpPr>
            <a:spLocks noGrp="1"/>
          </p:cNvSpPr>
          <p:nvPr>
            <p:ph idx="1"/>
          </p:nvPr>
        </p:nvSpPr>
        <p:spPr/>
        <p:txBody>
          <a:bodyPr>
            <a:normAutofit/>
          </a:bodyPr>
          <a:lstStyle/>
          <a:p>
            <a:r>
              <a:rPr lang="el-GR" dirty="0"/>
              <a:t>Τα δεδομένα αυτά κάνουν επιτακτική την ανάγκη για αυτοκριτική και δημιουργική ενεργοποίηση του χριστιανικού κόσμου. </a:t>
            </a:r>
          </a:p>
          <a:p>
            <a:r>
              <a:rPr lang="el-GR" dirty="0"/>
              <a:t>Η αυτοκριτική οδηγεί στη διαπίστωση και διόρθωση των λαθών και στη δημιουργική πορεία προς το μέλλον. </a:t>
            </a:r>
          </a:p>
          <a:p>
            <a:r>
              <a:rPr lang="el-GR" dirty="0"/>
              <a:t>Με την </a:t>
            </a:r>
            <a:r>
              <a:rPr lang="el-GR" b="1" dirty="0"/>
              <a:t>αυτοκριτική</a:t>
            </a:r>
            <a:r>
              <a:rPr lang="el-GR" dirty="0"/>
              <a:t>, τη </a:t>
            </a:r>
            <a:r>
              <a:rPr lang="el-GR" b="1" dirty="0"/>
              <a:t>μετάνοια </a:t>
            </a:r>
            <a:r>
              <a:rPr lang="el-GR" dirty="0"/>
              <a:t>και την  </a:t>
            </a:r>
            <a:r>
              <a:rPr lang="el-GR" b="1" dirty="0"/>
              <a:t>ειλικρινή τοποθέτηση</a:t>
            </a:r>
            <a:r>
              <a:rPr lang="el-GR" dirty="0"/>
              <a:t> μπροστά στα σύγχρονα προβλήματα, κερδίζει </a:t>
            </a:r>
            <a:r>
              <a:rPr lang="el-GR" u="sng" dirty="0"/>
              <a:t>η ηθική συνείδηση</a:t>
            </a:r>
            <a:r>
              <a:rPr lang="el-GR" dirty="0"/>
              <a:t> σε γνησιότητα και ευαισθησία. </a:t>
            </a:r>
          </a:p>
        </p:txBody>
      </p:sp>
    </p:spTree>
    <p:extLst>
      <p:ext uri="{BB962C8B-B14F-4D97-AF65-F5344CB8AC3E}">
        <p14:creationId xmlns:p14="http://schemas.microsoft.com/office/powerpoint/2010/main" val="3980426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p:cNvSpPr>
            <a:spLocks noGrp="1"/>
          </p:cNvSpPr>
          <p:nvPr>
            <p:ph idx="1"/>
          </p:nvPr>
        </p:nvSpPr>
        <p:spPr/>
        <p:txBody>
          <a:bodyPr/>
          <a:lstStyle/>
          <a:p>
            <a:r>
              <a:rPr lang="el-GR" dirty="0"/>
              <a:t>Η μετάνοια αποτελεί και την αφετηρία και τον κανόνα της χριστιανικής ζωής. </a:t>
            </a:r>
          </a:p>
          <a:p>
            <a:r>
              <a:rPr lang="el-GR" dirty="0"/>
              <a:t>Μετάνοια δεν σημαίνει άρνηση της δημιουργικότητας ή δέσμευση της προσωπικότητας. Αντιθέτως, αποτελεί προϋπόθεση για αληθινή δημιουργία. </a:t>
            </a:r>
          </a:p>
          <a:p>
            <a:r>
              <a:rPr lang="el-GR" dirty="0"/>
              <a:t>Οι αστοχίες και οι παραλείψεις γίνονται αφορμές επανορθώσεων και βελτιώσεων. </a:t>
            </a:r>
          </a:p>
          <a:p>
            <a:r>
              <a:rPr lang="el-GR" dirty="0"/>
              <a:t>Χωρίς μετάνοια υπάρχει μόνο ρήξη με το παρελθόν, που δημιουργεί προβλήματα στο παρόν και αφήνει μετέωρο το μέλλον. </a:t>
            </a:r>
          </a:p>
        </p:txBody>
      </p:sp>
    </p:spTree>
    <p:extLst>
      <p:ext uri="{BB962C8B-B14F-4D97-AF65-F5344CB8AC3E}">
        <p14:creationId xmlns:p14="http://schemas.microsoft.com/office/powerpoint/2010/main" val="1081354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p:cNvSpPr>
            <a:spLocks noGrp="1"/>
          </p:cNvSpPr>
          <p:nvPr>
            <p:ph idx="1"/>
          </p:nvPr>
        </p:nvSpPr>
        <p:spPr>
          <a:xfrm>
            <a:off x="489397" y="1825625"/>
            <a:ext cx="11513713" cy="4794116"/>
          </a:xfrm>
        </p:spPr>
        <p:txBody>
          <a:bodyPr>
            <a:normAutofit/>
          </a:bodyPr>
          <a:lstStyle/>
          <a:p>
            <a:r>
              <a:rPr lang="el-GR" dirty="0"/>
              <a:t>Απ’ την άλλη πλευρά η επιστήμη και η τεχνολογία είναι έργα του ανθρώπου, που δημιουργήθηκε «κατ’ </a:t>
            </a:r>
            <a:r>
              <a:rPr lang="el-GR" dirty="0" err="1"/>
              <a:t>εἰκόνα</a:t>
            </a:r>
            <a:r>
              <a:rPr lang="el-GR" dirty="0"/>
              <a:t> </a:t>
            </a:r>
            <a:r>
              <a:rPr lang="el-GR" dirty="0" err="1"/>
              <a:t>καὶ</a:t>
            </a:r>
            <a:r>
              <a:rPr lang="el-GR" dirty="0"/>
              <a:t> </a:t>
            </a:r>
            <a:r>
              <a:rPr lang="el-GR" dirty="0" err="1"/>
              <a:t>κάθ</a:t>
            </a:r>
            <a:r>
              <a:rPr lang="el-GR" dirty="0"/>
              <a:t>’ </a:t>
            </a:r>
            <a:r>
              <a:rPr lang="el-GR" dirty="0" err="1"/>
              <a:t>ὁμοίωσιν</a:t>
            </a:r>
            <a:r>
              <a:rPr lang="el-GR" dirty="0"/>
              <a:t>» του Θεού. </a:t>
            </a:r>
          </a:p>
          <a:p>
            <a:r>
              <a:rPr lang="el-GR" dirty="0"/>
              <a:t>Το κακό δεν βρίσκεται στην επιστήμη και στην τεχνολογία. </a:t>
            </a:r>
          </a:p>
          <a:p>
            <a:r>
              <a:rPr lang="el-GR" dirty="0"/>
              <a:t>Το κακό ξεκινά από τον νου του ανθρώπου και ενεργοποιείται με την κακή χρήση της επιστήμης και της τεχνολογίας του. Έτσι π.χ. τα καταστρεπτικά όπλα ή τα φθοροποιά θεάματα παρουσιάζουν την επιστήμη και την τεχνολογία ως όργανα του κακού.</a:t>
            </a:r>
          </a:p>
          <a:p>
            <a:r>
              <a:rPr lang="el-GR" dirty="0"/>
              <a:t> Με τον τρόπο αυτό ο άνθρωπος ζει την οντολογία της ματαιότητας μέσα στην φαντασμαγορία μιας ανυπόστατης πληρότητας. </a:t>
            </a:r>
          </a:p>
        </p:txBody>
      </p:sp>
    </p:spTree>
    <p:extLst>
      <p:ext uri="{BB962C8B-B14F-4D97-AF65-F5344CB8AC3E}">
        <p14:creationId xmlns:p14="http://schemas.microsoft.com/office/powerpoint/2010/main" val="1656938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dirty="0"/>
              <a:t>21. Ο ΗΘΙΚΟΣ ΠΡΟΒΛΗΜΑΤΙΣΜΟΣ</a:t>
            </a:r>
            <a:br>
              <a:rPr lang="el-GR" dirty="0"/>
            </a:br>
            <a:r>
              <a:rPr lang="el-GR" dirty="0"/>
              <a:t>         ΜΠΡΟΣΤΑ ΣΤΟΝ ΚΟΣΜΟ ΠΟΥ ΕΡΧΕΤΑΙ</a:t>
            </a:r>
          </a:p>
        </p:txBody>
      </p:sp>
      <p:sp>
        <p:nvSpPr>
          <p:cNvPr id="3" name="Θέση περιεχομένου 2"/>
          <p:cNvSpPr>
            <a:spLocks noGrp="1"/>
          </p:cNvSpPr>
          <p:nvPr>
            <p:ph idx="1"/>
          </p:nvPr>
        </p:nvSpPr>
        <p:spPr/>
        <p:txBody>
          <a:bodyPr/>
          <a:lstStyle/>
          <a:p>
            <a:r>
              <a:rPr lang="el-GR" dirty="0"/>
              <a:t>Η επιστημονική προσέγγιση του κόσμου κάνει αισθητά και ορισμένα αντικειμενικά στοιχεία, που τον βοηθούν να προσεγγίσει βασικές αλήθειες της ορθόδοξης χριστιανικής ηθικής. </a:t>
            </a:r>
          </a:p>
          <a:p>
            <a:r>
              <a:rPr lang="el-GR" dirty="0"/>
              <a:t>Κοινοί τόποι της σύγχρονης επιστήμης αποτελούν: η ενότητα του κόσμου και των ανθρώπων, ο οργανικός σύνδεσμος του καθενός με τον πλησίον και ολόκληρη την ανθρωπότητα, η αναγνώριση ότι ο καθένας με τη ζωή του και την παρουσία του επηρεάζει την κατάσταση ολόκληρου του κόσμου.</a:t>
            </a:r>
          </a:p>
        </p:txBody>
      </p:sp>
    </p:spTree>
    <p:extLst>
      <p:ext uri="{BB962C8B-B14F-4D97-AF65-F5344CB8AC3E}">
        <p14:creationId xmlns:p14="http://schemas.microsoft.com/office/powerpoint/2010/main" val="12252050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TotalTime>
  <Words>1082</Words>
  <Application>Microsoft Office PowerPoint</Application>
  <PresentationFormat>Ευρεία οθόνη</PresentationFormat>
  <Paragraphs>56</Paragraphs>
  <Slides>12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Arial</vt:lpstr>
      <vt:lpstr>Calibri</vt:lpstr>
      <vt:lpstr>Calibri Light</vt:lpstr>
      <vt:lpstr>Times New Roman</vt:lpstr>
      <vt:lpstr>Θέμα του Office</vt:lpstr>
      <vt:lpstr>   ΧΡΙΣΤΙΑΝΙΚΗ ΗΘΙΚΗ ΕΝΟΤΗΤΑ 21Η  Ο ΗΘΙΚΟΣ ΠΡΟΒΛΗΜΑΤΙΣΜΟΣ  ΜΠΡΟΣΤΑ ΣΤΟΝ ΚΟΣΜΟ ΠΟΥ ΕΡΧΕΤΑΙ Από το βιβλίο του Γεώργιου Μαντζαρίδη, Χριστιανική Ηθική, Τόμος 1ος Εισαγωγή-Γενικές αρχές-Σύγχρονη Προβληματική, Θεσσαλονίκη:Ι.Μ. Βατοπαιδίου-Άγιον Όρος, 2015³, σσ. 239-244 </vt:lpstr>
      <vt:lpstr> 21. Ο ΗΘΙΚΟΣ ΠΡΟΒΛΗΜΑΤΙΣΜΟΣ          ΜΠΡΟΣΤΑ ΣΤΟΝ ΚΟΣΜΟ ΠΟΥ ΕΡΧΕΤΑΙ </vt:lpstr>
      <vt:lpstr>21. Ο ΗΘΙΚΟΣ ΠΡΟΒΛΗΜΑΤΙΣΜΟΣ          ΜΠΡΟΣΤΑ ΣΤΟΝ ΚΟΣΜΟ ΠΟΥ ΕΡΧΕΤΑΙ</vt:lpstr>
      <vt:lpstr>21. Ο ΗΘΙΚΟΣ ΠΡΟΒΛΗΜΑΤΙΣΜΟΣ          ΜΠΡΟΣΤΑ ΣΤΟΝ ΚΟΣΜΟ ΠΟΥ ΕΡΧΕΤΑΙ</vt:lpstr>
      <vt:lpstr>21. Ο ΗΘΙΚΟΣ ΠΡΟΒΛΗΜΑΤΙΣΜΟΣ          ΜΠΡΟΣΤΑ ΣΤΟΝ ΚΟΣΜΟ ΠΟΥ ΕΡΧΕΤΑΙ</vt:lpstr>
      <vt:lpstr>21. Ο ΗΘΙΚΟΣ ΠΡΟΒΛΗΜΑΤΙΣΜΟΣ          ΜΠΡΟΣΤΑ ΣΤΟΝ ΚΟΣΜΟ ΠΟΥ ΕΡΧΕΤΑΙ</vt:lpstr>
      <vt:lpstr>21. Ο ΗΘΙΚΟΣ ΠΡΟΒΛΗΜΑΤΙΣΜΟΣ          ΜΠΡΟΣΤΑ ΣΤΟΝ ΚΟΣΜΟ ΠΟΥ ΕΡΧΕΤΑΙ</vt:lpstr>
      <vt:lpstr>21. Ο ΗΘΙΚΟΣ ΠΡΟΒΛΗΜΑΤΙΣΜΟΣ          ΜΠΡΟΣΤΑ ΣΤΟΝ ΚΟΣΜΟ ΠΟΥ ΕΡΧΕΤΑΙ</vt:lpstr>
      <vt:lpstr>21. Ο ΗΘΙΚΟΣ ΠΡΟΒΛΗΜΑΤΙΣΜΟΣ          ΜΠΡΟΣΤΑ ΣΤΟΝ ΚΟΣΜΟ ΠΟΥ ΕΡΧΕΤΑΙ</vt:lpstr>
      <vt:lpstr>21. Ο ΗΘΙΚΟΣ ΠΡΟΒΛΗΜΑΤΙΣΜΟΣ          ΜΠΡΟΣΤΑ ΣΤΟΝ ΚΟΣΜΟ ΠΟΥ ΕΡΧΕΤΑΙ</vt:lpstr>
      <vt:lpstr>21. Ο ΗΘΙΚΟΣ ΠΡΟΒΛΗΜΑΤΙΣΜΟΣ          ΜΠΡΟΣΤΑ ΣΤΟΝ ΚΟΣΜΟ ΠΟΥ ΕΡΧΕΤΑΙ</vt:lpstr>
      <vt:lpstr>21. Ο ΗΘΙΚΟΣ ΠΡΟΒΛΗΜΑΤΙΣΜΟΣ          ΜΠΡΟΣΤΑ ΣΤΟΝ ΚΟΣΜΟ ΠΟΥ ΕΡΧΕΤΑΙ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ΜΑΡΙΑ Κ. ΚΑΡΑΜΠΕΛΙΑ ΧΡΙΣΤΙΑΝΙΚΗ ΗΘΙΚΗ</dc:title>
  <dc:creator>Μαρία</dc:creator>
  <cp:lastModifiedBy>MARIA KARAMPELIA</cp:lastModifiedBy>
  <cp:revision>8</cp:revision>
  <dcterms:created xsi:type="dcterms:W3CDTF">2015-06-21T03:47:53Z</dcterms:created>
  <dcterms:modified xsi:type="dcterms:W3CDTF">2025-05-16T07:15:22Z</dcterms:modified>
</cp:coreProperties>
</file>