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EA1FB161-AD19-4D80-8A6A-A40C0D7C0A78}"/>
    <pc:docChg chg="custSel modSld">
      <pc:chgData name="MARIA KARAMPELIA" userId="9dfcc2cac66bf474" providerId="LiveId" clId="{EA1FB161-AD19-4D80-8A6A-A40C0D7C0A78}" dt="2025-05-16T07:15:47.915" v="16" actId="27636"/>
      <pc:docMkLst>
        <pc:docMk/>
      </pc:docMkLst>
      <pc:sldChg chg="modSp mod">
        <pc:chgData name="MARIA KARAMPELIA" userId="9dfcc2cac66bf474" providerId="LiveId" clId="{EA1FB161-AD19-4D80-8A6A-A40C0D7C0A78}" dt="2025-05-16T07:15:47.915" v="16" actId="27636"/>
        <pc:sldMkLst>
          <pc:docMk/>
          <pc:sldMk cId="170774274" sldId="256"/>
        </pc:sldMkLst>
        <pc:spChg chg="mod">
          <ac:chgData name="MARIA KARAMPELIA" userId="9dfcc2cac66bf474" providerId="LiveId" clId="{EA1FB161-AD19-4D80-8A6A-A40C0D7C0A78}" dt="2025-05-16T07:15:47.915" v="16" actId="27636"/>
          <ac:spMkLst>
            <pc:docMk/>
            <pc:sldMk cId="17077427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A32F13F7-444D-4E3B-86E1-7C183BBC90BB}"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414875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32F13F7-444D-4E3B-86E1-7C183BBC90BB}"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231942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32F13F7-444D-4E3B-86E1-7C183BBC90BB}"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544142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32F13F7-444D-4E3B-86E1-7C183BBC90BB}"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1692326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A32F13F7-444D-4E3B-86E1-7C183BBC90BB}"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2155210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A32F13F7-444D-4E3B-86E1-7C183BBC90BB}"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123877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A32F13F7-444D-4E3B-86E1-7C183BBC90BB}" type="datetimeFigureOut">
              <a:rPr lang="el-GR" smtClean="0"/>
              <a:t>16/5/2025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142350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A32F13F7-444D-4E3B-86E1-7C183BBC90BB}" type="datetimeFigureOut">
              <a:rPr lang="el-GR" smtClean="0"/>
              <a:t>16/5/2025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336954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32F13F7-444D-4E3B-86E1-7C183BBC90BB}" type="datetimeFigureOut">
              <a:rPr lang="el-GR" smtClean="0"/>
              <a:t>16/5/2025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375976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32F13F7-444D-4E3B-86E1-7C183BBC90BB}"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264228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32F13F7-444D-4E3B-86E1-7C183BBC90BB}"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091F240-924F-46C1-A7B6-69BEAF04D0E7}" type="slidenum">
              <a:rPr lang="el-GR" smtClean="0"/>
              <a:t>‹#›</a:t>
            </a:fld>
            <a:endParaRPr lang="el-GR"/>
          </a:p>
        </p:txBody>
      </p:sp>
    </p:spTree>
    <p:extLst>
      <p:ext uri="{BB962C8B-B14F-4D97-AF65-F5344CB8AC3E}">
        <p14:creationId xmlns:p14="http://schemas.microsoft.com/office/powerpoint/2010/main" val="148594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F13F7-444D-4E3B-86E1-7C183BBC90BB}" type="datetimeFigureOut">
              <a:rPr lang="el-GR" smtClean="0"/>
              <a:t>16/5/2025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91F240-924F-46C1-A7B6-69BEAF04D0E7}" type="slidenum">
              <a:rPr lang="el-GR" smtClean="0"/>
              <a:t>‹#›</a:t>
            </a:fld>
            <a:endParaRPr lang="el-GR"/>
          </a:p>
        </p:txBody>
      </p:sp>
    </p:spTree>
    <p:extLst>
      <p:ext uri="{BB962C8B-B14F-4D97-AF65-F5344CB8AC3E}">
        <p14:creationId xmlns:p14="http://schemas.microsoft.com/office/powerpoint/2010/main" val="1343981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63773"/>
            <a:ext cx="12192000" cy="3256038"/>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22</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 ΧΡΥΣΟΣ ΚΑΝΟΝΑΣ ΤΗΣ ΧΡΙΣΤΙΑΝΙΚΗΣ ΗΘΙΚΗΣ</a:t>
            </a:r>
            <a:br>
              <a:rPr lang="el-GR" sz="3600"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245-250</a:t>
            </a:r>
            <a:endParaRPr lang="el-GR" sz="3600" dirty="0"/>
          </a:p>
        </p:txBody>
      </p:sp>
      <p:sp>
        <p:nvSpPr>
          <p:cNvPr id="3" name="Υπότιτλος 2"/>
          <p:cNvSpPr>
            <a:spLocks noGrp="1"/>
          </p:cNvSpPr>
          <p:nvPr>
            <p:ph type="subTitle" idx="1"/>
          </p:nvPr>
        </p:nvSpPr>
        <p:spPr>
          <a:xfrm>
            <a:off x="1524000" y="4379960"/>
            <a:ext cx="9144000" cy="2034488"/>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t>Η΄ ΕΞΑΜΗΝΟ</a:t>
            </a:r>
            <a:br>
              <a:rPr lang="el-GR" sz="2400" dirty="0"/>
            </a:br>
            <a:r>
              <a:rPr lang="el-GR" sz="2400" dirty="0"/>
              <a:t>ΙΕΡΑΤΙΚΩΝ ΣΠΟΥΔΩΝ</a:t>
            </a:r>
          </a:p>
          <a:p>
            <a:r>
              <a:rPr lang="el-GR" sz="2400" dirty="0"/>
              <a:t>ΔΙΔΑΣΚΟΥΣΑ: ΜΑΡΙΑ Κ. ΚΑΡΑΜΠΕΛΙΑ</a:t>
            </a: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17077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Στην ορθόδοξη ηθική τονίζεται η πρωταρχική σπουδαιότητα που έχει η καταπολέμηση της φιλαυτίας και η καλλιέργεια της ανιδιοτελούς αγάπης για την τελείωση του ανθρώπου. Στον δυτικό χριστιανικό κόσμο επικράτησαν παράγοντες που ευνόησαν την σκοπιμότητα και τον </a:t>
            </a:r>
            <a:r>
              <a:rPr lang="el-GR" dirty="0" err="1"/>
              <a:t>ατομοκεντρισμό</a:t>
            </a:r>
            <a:r>
              <a:rPr lang="el-GR" dirty="0"/>
              <a:t>. (Σχολαστική θεολογία, Μεταρρύθμιση)</a:t>
            </a:r>
          </a:p>
          <a:p>
            <a:r>
              <a:rPr lang="el-GR" dirty="0"/>
              <a:t>Η καταπολέμηση της φιλαυτίας και η καλλιέργεια της ανιδιοτελούς αγάπης αποτελούν δύο παράλληλες γραμμές, που διέπουν την ορθόδοξη διδασκαλία και ζωή. </a:t>
            </a:r>
          </a:p>
          <a:p>
            <a:r>
              <a:rPr lang="el-GR" dirty="0"/>
              <a:t>Επιπλέον η ορθόδοξη Τριαδολογία και η διάκριση ουσίας και ενεργειών συνδέονται άμεσα με τις βασικές γραμμές της ορθόδοξης χριστιανικής ηθικής. </a:t>
            </a:r>
          </a:p>
        </p:txBody>
      </p:sp>
    </p:spTree>
    <p:extLst>
      <p:ext uri="{BB962C8B-B14F-4D97-AF65-F5344CB8AC3E}">
        <p14:creationId xmlns:p14="http://schemas.microsoft.com/office/powerpoint/2010/main" val="54406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76AFAC-C08B-45DD-8394-6EE4D6E66EBB}"/>
              </a:ext>
            </a:extLst>
          </p:cNvPr>
          <p:cNvSpPr>
            <a:spLocks noGrp="1"/>
          </p:cNvSpPr>
          <p:nvPr>
            <p:ph type="title"/>
          </p:nvPr>
        </p:nvSpPr>
        <p:spPr>
          <a:xfrm>
            <a:off x="838200" y="18255"/>
            <a:ext cx="10515600" cy="1325563"/>
          </a:xfrm>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a:extLst>
              <a:ext uri="{FF2B5EF4-FFF2-40B4-BE49-F238E27FC236}">
                <a16:creationId xmlns:a16="http://schemas.microsoft.com/office/drawing/2014/main" id="{ED2F4E06-0D04-4C03-A0B7-9988C8E42EC4}"/>
              </a:ext>
            </a:extLst>
          </p:cNvPr>
          <p:cNvSpPr>
            <a:spLocks noGrp="1"/>
          </p:cNvSpPr>
          <p:nvPr>
            <p:ph idx="1"/>
          </p:nvPr>
        </p:nvSpPr>
        <p:spPr>
          <a:xfrm>
            <a:off x="397565" y="1343818"/>
            <a:ext cx="11502887" cy="5495927"/>
          </a:xfrm>
        </p:spPr>
        <p:txBody>
          <a:bodyPr/>
          <a:lstStyle/>
          <a:p>
            <a:pPr marL="0" indent="0">
              <a:buNone/>
            </a:pPr>
            <a:r>
              <a:rPr lang="el-GR" b="1" dirty="0"/>
              <a:t>Ερωτήσεις:</a:t>
            </a:r>
          </a:p>
          <a:p>
            <a:pPr marL="514350" indent="-514350">
              <a:buFont typeface="+mj-lt"/>
              <a:buAutoNum type="arabicPeriod"/>
            </a:pPr>
            <a:r>
              <a:rPr lang="el-GR" dirty="0"/>
              <a:t>Ποιος είναι ο σκοπός της χριστιανικής ηθικής;</a:t>
            </a:r>
          </a:p>
          <a:p>
            <a:pPr marL="514350" indent="-514350">
              <a:buFont typeface="+mj-lt"/>
              <a:buAutoNum type="arabicPeriod"/>
            </a:pPr>
            <a:r>
              <a:rPr lang="el-GR" dirty="0"/>
              <a:t>Ποια είναι η βάση της χριστιανικής ηθικής;</a:t>
            </a:r>
          </a:p>
          <a:p>
            <a:pPr marL="514350" indent="-514350">
              <a:buFont typeface="+mj-lt"/>
              <a:buAutoNum type="arabicPeriod"/>
            </a:pPr>
            <a:r>
              <a:rPr lang="el-GR" dirty="0"/>
              <a:t>Η χριστιανική ηθική έχει δυναμικό χαρακτήρα. Ποιος είναι ο χρυσός κανόνας της χριστιανικής ηθικής, πώς ήταν διατυπωμένος στον </a:t>
            </a:r>
            <a:r>
              <a:rPr lang="el-GR" dirty="0" err="1"/>
              <a:t>εξωχριστιανικό</a:t>
            </a:r>
            <a:r>
              <a:rPr lang="el-GR" dirty="0"/>
              <a:t> κόσμο και ποιο είναι το τρίτο επίπεδο της χριστιανικής ηθικής;</a:t>
            </a:r>
          </a:p>
        </p:txBody>
      </p:sp>
    </p:spTree>
    <p:extLst>
      <p:ext uri="{BB962C8B-B14F-4D97-AF65-F5344CB8AC3E}">
        <p14:creationId xmlns:p14="http://schemas.microsoft.com/office/powerpoint/2010/main" val="1712278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Η ηθική έχει δυναμικό χαρακτήρα. </a:t>
            </a:r>
          </a:p>
          <a:p>
            <a:r>
              <a:rPr lang="el-GR" dirty="0"/>
              <a:t>Σκοπός της είναι να βοηθήσει τον άνθρωπο στην αντιμετώπιση του ηθικού προβληματισμού, στη διαμόρφωση ηθικών κριτηρίων και κανόνων ηθικής συμπεριφοράς και να τον κατευθύνει στις σωστές επιλογές. </a:t>
            </a:r>
          </a:p>
          <a:p>
            <a:r>
              <a:rPr lang="el-GR" dirty="0"/>
              <a:t>Επειδή όμως ο άνθρωπος έχει παραμερίσει ουσιαστικά την ηθική από την καθημερινή του ζωή, είναι απαραίτητο να την ξαναθυμηθεί. </a:t>
            </a:r>
          </a:p>
          <a:p>
            <a:r>
              <a:rPr lang="el-GR" dirty="0"/>
              <a:t>Η χριστιανική ηθική έχει σκοπό να βοηθήσει τον άνθρωπο να ολοκληρωθεί ως πρόσωπο, να τον χειραγωγήσει στη βασιλεία του Θεού, που φανέρωσε ο Χριστός στον κόσμο.</a:t>
            </a:r>
          </a:p>
        </p:txBody>
      </p:sp>
    </p:spTree>
    <p:extLst>
      <p:ext uri="{BB962C8B-B14F-4D97-AF65-F5344CB8AC3E}">
        <p14:creationId xmlns:p14="http://schemas.microsoft.com/office/powerpoint/2010/main" val="370230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Η βάση της ηθικής είναι το Ευαγγέλιο. Αυτό αποκαλύπτει την αγάπη του Θεού προς τον άνθρωπο και καλεί τον άνθρωπο να ανταποκριθεί στη θεία αγάπη ανάλογα με το φιλότιμο και τις δυνάμεις του. </a:t>
            </a:r>
          </a:p>
          <a:p>
            <a:r>
              <a:rPr lang="el-GR" dirty="0"/>
              <a:t>Η χριστιανική ηθική δεν είναι ηθική κανόνων, αλλά δείκτης μετοχής στη ζωή του Θεού.</a:t>
            </a:r>
          </a:p>
          <a:p>
            <a:r>
              <a:rPr lang="el-GR" dirty="0"/>
              <a:t>Οι εντολές του Χριστού αποκαλύπτουν το θείο ήθος. </a:t>
            </a:r>
          </a:p>
          <a:p>
            <a:r>
              <a:rPr lang="el-GR" dirty="0"/>
              <a:t>Ο Χριστός είναι το πλήρωμα του Νόμου και των Προφητών.</a:t>
            </a:r>
          </a:p>
          <a:p>
            <a:pPr marL="0" indent="0">
              <a:buNone/>
            </a:pPr>
            <a:endParaRPr lang="el-GR" dirty="0"/>
          </a:p>
        </p:txBody>
      </p:sp>
    </p:spTree>
    <p:extLst>
      <p:ext uri="{BB962C8B-B14F-4D97-AF65-F5344CB8AC3E}">
        <p14:creationId xmlns:p14="http://schemas.microsoft.com/office/powerpoint/2010/main" val="370228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Το Ευαγγέλιο του Χριστού ολοκληρώνει τη διδασκαλία της Παλαιάς Διαθήκης , και ταυτόχρονα καταξιώνει όλα τα στοιχεία του «σπερματικού λόγου», που υπήρχαν στον προχριστιανικό και </a:t>
            </a:r>
            <a:r>
              <a:rPr lang="el-GR" dirty="0" err="1"/>
              <a:t>εξωχριστιανικό</a:t>
            </a:r>
            <a:r>
              <a:rPr lang="el-GR" dirty="0"/>
              <a:t> κόσμο. </a:t>
            </a:r>
          </a:p>
          <a:p>
            <a:r>
              <a:rPr lang="el-GR" dirty="0"/>
              <a:t>Άλλωστε κάθε άνθρωπος γνωρίζει από τη φύση του το καλό και αναγνωρίζει την αξία του, έστω και αν παρασύρεται από το κακό: «</a:t>
            </a:r>
            <a:r>
              <a:rPr lang="el-GR" i="1" dirty="0" err="1"/>
              <a:t>οὐ</a:t>
            </a:r>
            <a:r>
              <a:rPr lang="el-GR" i="1" dirty="0"/>
              <a:t> </a:t>
            </a:r>
            <a:r>
              <a:rPr lang="el-GR" i="1" dirty="0" err="1"/>
              <a:t>γὰρ</a:t>
            </a:r>
            <a:r>
              <a:rPr lang="el-GR" i="1" dirty="0"/>
              <a:t> ὃ </a:t>
            </a:r>
            <a:r>
              <a:rPr lang="el-GR" i="1" dirty="0" err="1"/>
              <a:t>θέλω</a:t>
            </a:r>
            <a:r>
              <a:rPr lang="el-GR" i="1" dirty="0"/>
              <a:t> </a:t>
            </a:r>
            <a:r>
              <a:rPr lang="el-GR" i="1" dirty="0" err="1"/>
              <a:t>ποιῶ</a:t>
            </a:r>
            <a:r>
              <a:rPr lang="el-GR" i="1" dirty="0"/>
              <a:t> </a:t>
            </a:r>
            <a:r>
              <a:rPr lang="el-GR" i="1" dirty="0" err="1"/>
              <a:t>ἀγαθόν</a:t>
            </a:r>
            <a:r>
              <a:rPr lang="el-GR" i="1" dirty="0"/>
              <a:t>, </a:t>
            </a:r>
            <a:r>
              <a:rPr lang="el-GR" i="1" dirty="0" err="1"/>
              <a:t>ἀλλ</a:t>
            </a:r>
            <a:r>
              <a:rPr lang="el-GR" i="1" dirty="0"/>
              <a:t>᾿ ὃ </a:t>
            </a:r>
            <a:r>
              <a:rPr lang="el-GR" i="1" dirty="0" err="1"/>
              <a:t>οὐ</a:t>
            </a:r>
            <a:r>
              <a:rPr lang="el-GR" i="1" dirty="0"/>
              <a:t> </a:t>
            </a:r>
            <a:r>
              <a:rPr lang="el-GR" i="1" dirty="0" err="1"/>
              <a:t>θέλω</a:t>
            </a:r>
            <a:r>
              <a:rPr lang="el-GR" i="1" dirty="0"/>
              <a:t> </a:t>
            </a:r>
            <a:r>
              <a:rPr lang="el-GR" i="1" dirty="0" err="1"/>
              <a:t>κακὸν</a:t>
            </a:r>
            <a:r>
              <a:rPr lang="el-GR" i="1" dirty="0"/>
              <a:t> </a:t>
            </a:r>
            <a:r>
              <a:rPr lang="el-GR" i="1" dirty="0" err="1"/>
              <a:t>τοῦτο</a:t>
            </a:r>
            <a:r>
              <a:rPr lang="el-GR" i="1" dirty="0"/>
              <a:t> </a:t>
            </a:r>
            <a:r>
              <a:rPr lang="el-GR" i="1" dirty="0" err="1"/>
              <a:t>πράσσω</a:t>
            </a:r>
            <a:r>
              <a:rPr lang="el-GR" dirty="0"/>
              <a:t>». (</a:t>
            </a:r>
            <a:r>
              <a:rPr lang="el-GR" i="1" dirty="0" err="1"/>
              <a:t>Ρωμ</a:t>
            </a:r>
            <a:r>
              <a:rPr lang="el-GR" i="1" dirty="0"/>
              <a:t>.</a:t>
            </a:r>
            <a:r>
              <a:rPr lang="el-GR" dirty="0"/>
              <a:t> 7,19)</a:t>
            </a:r>
          </a:p>
          <a:p>
            <a:r>
              <a:rPr lang="el-GR" dirty="0"/>
              <a:t>Συνεπώς, ο άνθρωπος έχει στη συνείδησή του τις προϋποθέσεις να γνωρίζει το καλό και να το διακρίνει από το κακό. </a:t>
            </a:r>
          </a:p>
          <a:p>
            <a:pPr marL="0" indent="0">
              <a:buNone/>
            </a:pPr>
            <a:endParaRPr lang="el-GR" dirty="0"/>
          </a:p>
        </p:txBody>
      </p:sp>
    </p:spTree>
    <p:extLst>
      <p:ext uri="{BB962C8B-B14F-4D97-AF65-F5344CB8AC3E}">
        <p14:creationId xmlns:p14="http://schemas.microsoft.com/office/powerpoint/2010/main" val="188624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a:xfrm>
            <a:off x="403538" y="1690688"/>
            <a:ext cx="11384924" cy="5032375"/>
          </a:xfrm>
        </p:spPr>
        <p:txBody>
          <a:bodyPr>
            <a:normAutofit lnSpcReduction="10000"/>
          </a:bodyPr>
          <a:lstStyle/>
          <a:p>
            <a:r>
              <a:rPr lang="el-GR" dirty="0"/>
              <a:t>Ο άνθρωπος συμπεριφέρεται καλά προς τους άλλους, όταν συμπεριφέρεται έτσι όπως θα ήθελε να συμπεριφέρονται οι άλλοι απέναντί του. </a:t>
            </a:r>
          </a:p>
          <a:p>
            <a:r>
              <a:rPr lang="el-GR" dirty="0"/>
              <a:t>Αυτό επισημαίνει ο χρυσός κανόνας που διατύπωσε ο Χριστός για την ανθρώπινη συμπεριφορά: «</a:t>
            </a:r>
            <a:r>
              <a:rPr lang="el-GR" i="1" dirty="0" err="1"/>
              <a:t>Πάντα</a:t>
            </a:r>
            <a:r>
              <a:rPr lang="el-GR" i="1" dirty="0"/>
              <a:t> </a:t>
            </a:r>
            <a:r>
              <a:rPr lang="el-GR" i="1" dirty="0" err="1"/>
              <a:t>οὖν</a:t>
            </a:r>
            <a:r>
              <a:rPr lang="el-GR" i="1" dirty="0"/>
              <a:t> </a:t>
            </a:r>
            <a:r>
              <a:rPr lang="el-GR" i="1" dirty="0" err="1"/>
              <a:t>ὅσα</a:t>
            </a:r>
            <a:r>
              <a:rPr lang="el-GR" i="1" dirty="0"/>
              <a:t> </a:t>
            </a:r>
            <a:r>
              <a:rPr lang="el-GR" i="1" dirty="0" err="1"/>
              <a:t>ἂν</a:t>
            </a:r>
            <a:r>
              <a:rPr lang="el-GR" i="1" dirty="0"/>
              <a:t> </a:t>
            </a:r>
            <a:r>
              <a:rPr lang="el-GR" i="1" dirty="0" err="1"/>
              <a:t>θέλητε</a:t>
            </a:r>
            <a:r>
              <a:rPr lang="el-GR" i="1" dirty="0"/>
              <a:t> </a:t>
            </a:r>
            <a:r>
              <a:rPr lang="el-GR" i="1" dirty="0" err="1"/>
              <a:t>ἵνα</a:t>
            </a:r>
            <a:r>
              <a:rPr lang="el-GR" i="1" dirty="0"/>
              <a:t> </a:t>
            </a:r>
            <a:r>
              <a:rPr lang="el-GR" i="1" dirty="0" err="1"/>
              <a:t>ποιῶσιν</a:t>
            </a:r>
            <a:r>
              <a:rPr lang="el-GR" i="1" dirty="0"/>
              <a:t> </a:t>
            </a:r>
            <a:r>
              <a:rPr lang="el-GR" i="1" dirty="0" err="1"/>
              <a:t>ὑμῖν</a:t>
            </a:r>
            <a:r>
              <a:rPr lang="el-GR" i="1" dirty="0"/>
              <a:t> </a:t>
            </a:r>
            <a:r>
              <a:rPr lang="el-GR" i="1" dirty="0" err="1"/>
              <a:t>οἱ</a:t>
            </a:r>
            <a:r>
              <a:rPr lang="el-GR" i="1" dirty="0"/>
              <a:t> </a:t>
            </a:r>
            <a:r>
              <a:rPr lang="el-GR" i="1" dirty="0" err="1"/>
              <a:t>ἄνθρωποι</a:t>
            </a:r>
            <a:r>
              <a:rPr lang="el-GR" i="1" dirty="0"/>
              <a:t>, </a:t>
            </a:r>
            <a:r>
              <a:rPr lang="el-GR" i="1" dirty="0" err="1"/>
              <a:t>οὕτω</a:t>
            </a:r>
            <a:r>
              <a:rPr lang="el-GR" i="1" dirty="0"/>
              <a:t> </a:t>
            </a:r>
            <a:r>
              <a:rPr lang="el-GR" i="1" dirty="0" err="1"/>
              <a:t>καὶ</a:t>
            </a:r>
            <a:r>
              <a:rPr lang="el-GR" i="1" dirty="0"/>
              <a:t> </a:t>
            </a:r>
            <a:r>
              <a:rPr lang="el-GR" i="1" dirty="0" err="1"/>
              <a:t>ὑμεῖς</a:t>
            </a:r>
            <a:r>
              <a:rPr lang="el-GR" i="1" dirty="0"/>
              <a:t> </a:t>
            </a:r>
            <a:r>
              <a:rPr lang="el-GR" i="1" dirty="0" err="1"/>
              <a:t>ποιεῖτε</a:t>
            </a:r>
            <a:r>
              <a:rPr lang="el-GR" i="1" dirty="0"/>
              <a:t> </a:t>
            </a:r>
            <a:r>
              <a:rPr lang="el-GR" i="1" dirty="0" err="1"/>
              <a:t>αὐτοῖς</a:t>
            </a:r>
            <a:r>
              <a:rPr lang="el-GR" i="1" dirty="0"/>
              <a:t>· </a:t>
            </a:r>
            <a:r>
              <a:rPr lang="el-GR" i="1" dirty="0" err="1"/>
              <a:t>οὗτος</a:t>
            </a:r>
            <a:r>
              <a:rPr lang="el-GR" i="1" dirty="0"/>
              <a:t> </a:t>
            </a:r>
            <a:r>
              <a:rPr lang="el-GR" i="1" dirty="0" err="1"/>
              <a:t>γάρ</a:t>
            </a:r>
            <a:r>
              <a:rPr lang="el-GR" i="1" dirty="0"/>
              <a:t> </a:t>
            </a:r>
            <a:r>
              <a:rPr lang="el-GR" i="1" dirty="0" err="1"/>
              <a:t>ἐστιν</a:t>
            </a:r>
            <a:r>
              <a:rPr lang="el-GR" i="1" dirty="0"/>
              <a:t> ὁ </a:t>
            </a:r>
            <a:r>
              <a:rPr lang="el-GR" i="1" dirty="0" err="1"/>
              <a:t>νόμος</a:t>
            </a:r>
            <a:r>
              <a:rPr lang="el-GR" i="1" dirty="0"/>
              <a:t> </a:t>
            </a:r>
            <a:r>
              <a:rPr lang="el-GR" i="1" dirty="0" err="1"/>
              <a:t>καὶ</a:t>
            </a:r>
            <a:r>
              <a:rPr lang="el-GR" i="1" dirty="0"/>
              <a:t> </a:t>
            </a:r>
            <a:r>
              <a:rPr lang="el-GR" i="1" dirty="0" err="1"/>
              <a:t>οἱ</a:t>
            </a:r>
            <a:r>
              <a:rPr lang="el-GR" i="1" dirty="0"/>
              <a:t> </a:t>
            </a:r>
            <a:r>
              <a:rPr lang="el-GR" i="1" dirty="0" err="1"/>
              <a:t>προφῆται</a:t>
            </a:r>
            <a:r>
              <a:rPr lang="el-GR" dirty="0"/>
              <a:t>». (</a:t>
            </a:r>
            <a:r>
              <a:rPr lang="el-GR" i="1" dirty="0" err="1"/>
              <a:t>Μτ</a:t>
            </a:r>
            <a:r>
              <a:rPr lang="el-GR" dirty="0"/>
              <a:t>. 7,12)</a:t>
            </a:r>
          </a:p>
          <a:p>
            <a:r>
              <a:rPr lang="el-GR" dirty="0"/>
              <a:t>Ο κανόνας αυτός με αρνητική διατύπωση υπήρχε και στον αρχαίο ελληνικό και γενικότερα στον προχριστιανικό και </a:t>
            </a:r>
            <a:r>
              <a:rPr lang="el-GR" dirty="0" err="1"/>
              <a:t>εξωχριστιανικό</a:t>
            </a:r>
            <a:r>
              <a:rPr lang="el-GR" dirty="0"/>
              <a:t> κόσμο: «</a:t>
            </a:r>
            <a:r>
              <a:rPr lang="el-GR" i="1" dirty="0"/>
              <a:t>Ὅ </a:t>
            </a:r>
            <a:r>
              <a:rPr lang="el-GR" i="1" dirty="0" err="1"/>
              <a:t>μισεῖς</a:t>
            </a:r>
            <a:r>
              <a:rPr lang="el-GR" i="1" dirty="0"/>
              <a:t> </a:t>
            </a:r>
            <a:r>
              <a:rPr lang="el-GR" i="1" dirty="0" err="1"/>
              <a:t>μηδενί</a:t>
            </a:r>
            <a:r>
              <a:rPr lang="el-GR" i="1" dirty="0"/>
              <a:t> </a:t>
            </a:r>
            <a:r>
              <a:rPr lang="el-GR" i="1" dirty="0" err="1"/>
              <a:t>ποιήσῃς</a:t>
            </a:r>
            <a:r>
              <a:rPr lang="el-GR" dirty="0"/>
              <a:t>» (</a:t>
            </a:r>
            <a:r>
              <a:rPr lang="el-GR" i="1" dirty="0" err="1"/>
              <a:t>Τωβ</a:t>
            </a:r>
            <a:r>
              <a:rPr lang="el-GR" i="1" dirty="0"/>
              <a:t>.</a:t>
            </a:r>
            <a:r>
              <a:rPr lang="el-GR" dirty="0"/>
              <a:t> 4,15) Πρόκειται για το επίπεδο της στοιχειώδους ηθικής συμπεριφοράς, που κάνει δυνατή την κοινωνική συνύπαρξη. Ωστόσο, στην περίπτωση αυτή ο άνθρωπος διατηρεί ως κέντρο τον εαυτό του, χωρίς να προσφέρει κάτι ιδιαίτερο στους άλλους. </a:t>
            </a:r>
          </a:p>
        </p:txBody>
      </p:sp>
    </p:spTree>
    <p:extLst>
      <p:ext uri="{BB962C8B-B14F-4D97-AF65-F5344CB8AC3E}">
        <p14:creationId xmlns:p14="http://schemas.microsoft.com/office/powerpoint/2010/main" val="3035020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a:xfrm>
            <a:off x="321972" y="1825624"/>
            <a:ext cx="11565228" cy="5032375"/>
          </a:xfrm>
        </p:spPr>
        <p:txBody>
          <a:bodyPr>
            <a:normAutofit/>
          </a:bodyPr>
          <a:lstStyle/>
          <a:p>
            <a:r>
              <a:rPr lang="el-GR" dirty="0"/>
              <a:t>Με τον χρυσό κανόνα εισάγεται το στοιχείο της αγάπης, που μεταφέρει τον άνθρωπο σε υψηλότερο επίπεδο ηθικής, στην </a:t>
            </a:r>
            <a:r>
              <a:rPr lang="el-GR" b="1" dirty="0"/>
              <a:t>ηθική της αγάπης</a:t>
            </a:r>
            <a:r>
              <a:rPr lang="el-GR" dirty="0"/>
              <a:t>. </a:t>
            </a:r>
          </a:p>
          <a:p>
            <a:r>
              <a:rPr lang="el-GR" dirty="0"/>
              <a:t>Εδώ ο άνθρωπος καλείται να βγει από τον εαυτό του και να έρθει στη θέση του πλησίον του. </a:t>
            </a:r>
          </a:p>
          <a:p>
            <a:r>
              <a:rPr lang="el-GR" dirty="0"/>
              <a:t>Χρειάζεται να στραφεί με αγάπη στον πλησίον. Να γίνει ο πλησίον του. (παραβολή καλού Σαμαρείτη)  </a:t>
            </a:r>
          </a:p>
          <a:p>
            <a:r>
              <a:rPr lang="el-GR" dirty="0"/>
              <a:t>Πλησίον είναι ο κάθε άνθρωπος που πλησιάζουμε με αγάπη.  </a:t>
            </a:r>
          </a:p>
          <a:p>
            <a:r>
              <a:rPr lang="el-GR" dirty="0"/>
              <a:t>Αυτό δεν σημαίνει ότι ο χριστιανός αδιαφορεί για την ύπαρξη της κακίας, αλλά ότι δεν τη ταυτίζει με το πρόσωπο του συνανθρώπου του.</a:t>
            </a:r>
          </a:p>
          <a:p>
            <a:r>
              <a:rPr lang="el-GR" dirty="0"/>
              <a:t>Μισεί το κακό, αλλά όχι τον άνθρωπο που γίνεται φορέας του. Γι’ αυτόν αισθάνεται θλίψη και συμπάθεια. (διάκριση αμαρτωλού- αμαρτίας)</a:t>
            </a:r>
          </a:p>
          <a:p>
            <a:endParaRPr lang="el-GR" dirty="0"/>
          </a:p>
        </p:txBody>
      </p:sp>
    </p:spTree>
    <p:extLst>
      <p:ext uri="{BB962C8B-B14F-4D97-AF65-F5344CB8AC3E}">
        <p14:creationId xmlns:p14="http://schemas.microsoft.com/office/powerpoint/2010/main" val="2010786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Αλλά η ηθική δεν εξαντλείται στα δύο αυτά επίπεδα. Υπάρχει και τρίτο υψηλότερο επίπεδο. </a:t>
            </a:r>
          </a:p>
          <a:p>
            <a:r>
              <a:rPr lang="el-GR" dirty="0"/>
              <a:t>Στο επίπεδο αυτό θυσιάζει τον εαυτό του για τους άλλους. Εδώ βρίσκεται το αποκορύφωμα της αγάπης. Είναι η αγάπη που φανέρωσε ο Θεός στον κόσμο. Η αγάπη που υπάρχει και βιώνεται ως παρουσία και μίμηση της αγάπης του Χριστού.</a:t>
            </a:r>
          </a:p>
          <a:p>
            <a:r>
              <a:rPr lang="el-GR" dirty="0"/>
              <a:t>Ο Χριστός θυσιάζεται για τους ανθρώπους. Όσοι τον ακολουθούν γίνονται και αυτοί μέτοχοι της καθολικής αυτής προσφοράς και θυσίας προς τον Πατέρα. </a:t>
            </a:r>
          </a:p>
          <a:p>
            <a:pPr marL="0" indent="0">
              <a:buNone/>
            </a:pPr>
            <a:endParaRPr lang="el-GR" dirty="0"/>
          </a:p>
        </p:txBody>
      </p:sp>
    </p:spTree>
    <p:extLst>
      <p:ext uri="{BB962C8B-B14F-4D97-AF65-F5344CB8AC3E}">
        <p14:creationId xmlns:p14="http://schemas.microsoft.com/office/powerpoint/2010/main" val="2379990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Και ο απόστολος Παύλος, ως μιμητής Χριστού, προσφέρεται να χάσει την ψυχή του για τους κατά σάρκα συγγενείς του: «</a:t>
            </a:r>
            <a:r>
              <a:rPr lang="el-GR" i="1" dirty="0" err="1"/>
              <a:t>ηὐχόμην</a:t>
            </a:r>
            <a:r>
              <a:rPr lang="el-GR" i="1" dirty="0"/>
              <a:t> </a:t>
            </a:r>
            <a:r>
              <a:rPr lang="el-GR" i="1" dirty="0" err="1"/>
              <a:t>γὰρ</a:t>
            </a:r>
            <a:r>
              <a:rPr lang="el-GR" i="1" dirty="0"/>
              <a:t> </a:t>
            </a:r>
            <a:r>
              <a:rPr lang="el-GR" i="1" dirty="0" err="1"/>
              <a:t>αὐτὸς</a:t>
            </a:r>
            <a:r>
              <a:rPr lang="el-GR" i="1" dirty="0"/>
              <a:t> </a:t>
            </a:r>
            <a:r>
              <a:rPr lang="el-GR" i="1" dirty="0" err="1"/>
              <a:t>ἐγὼ</a:t>
            </a:r>
            <a:r>
              <a:rPr lang="el-GR" i="1" dirty="0"/>
              <a:t> </a:t>
            </a:r>
            <a:r>
              <a:rPr lang="el-GR" i="1" dirty="0" err="1"/>
              <a:t>ἀνάθεμα</a:t>
            </a:r>
            <a:r>
              <a:rPr lang="el-GR" i="1" dirty="0"/>
              <a:t> </a:t>
            </a:r>
            <a:r>
              <a:rPr lang="el-GR" i="1" dirty="0" err="1"/>
              <a:t>εἶναι</a:t>
            </a:r>
            <a:r>
              <a:rPr lang="el-GR" i="1" dirty="0"/>
              <a:t> </a:t>
            </a:r>
            <a:r>
              <a:rPr lang="el-GR" i="1" dirty="0" err="1"/>
              <a:t>ἀπὸ</a:t>
            </a:r>
            <a:r>
              <a:rPr lang="el-GR" i="1" dirty="0"/>
              <a:t> </a:t>
            </a:r>
            <a:r>
              <a:rPr lang="el-GR" i="1" dirty="0" err="1"/>
              <a:t>τοῦ</a:t>
            </a:r>
            <a:r>
              <a:rPr lang="el-GR" i="1" dirty="0"/>
              <a:t> </a:t>
            </a:r>
            <a:r>
              <a:rPr lang="el-GR" i="1" dirty="0" err="1"/>
              <a:t>Χριστοῦ</a:t>
            </a:r>
            <a:r>
              <a:rPr lang="el-GR" i="1" dirty="0"/>
              <a:t> </a:t>
            </a:r>
            <a:r>
              <a:rPr lang="el-GR" i="1" dirty="0" err="1"/>
              <a:t>ὑπὲρ</a:t>
            </a:r>
            <a:r>
              <a:rPr lang="el-GR" i="1" dirty="0"/>
              <a:t> </a:t>
            </a:r>
            <a:r>
              <a:rPr lang="el-GR" i="1" dirty="0" err="1"/>
              <a:t>τῶν</a:t>
            </a:r>
            <a:r>
              <a:rPr lang="el-GR" i="1" dirty="0"/>
              <a:t> </a:t>
            </a:r>
            <a:r>
              <a:rPr lang="el-GR" i="1" dirty="0" err="1"/>
              <a:t>ἀδελφῶν</a:t>
            </a:r>
            <a:r>
              <a:rPr lang="el-GR" i="1" dirty="0"/>
              <a:t> μου, </a:t>
            </a:r>
            <a:r>
              <a:rPr lang="el-GR" i="1" dirty="0" err="1"/>
              <a:t>τῶν</a:t>
            </a:r>
            <a:r>
              <a:rPr lang="el-GR" i="1" dirty="0"/>
              <a:t> </a:t>
            </a:r>
            <a:r>
              <a:rPr lang="el-GR" i="1" dirty="0" err="1"/>
              <a:t>συγγενῶν</a:t>
            </a:r>
            <a:r>
              <a:rPr lang="el-GR" i="1" dirty="0"/>
              <a:t> μου </a:t>
            </a:r>
            <a:r>
              <a:rPr lang="el-GR" i="1" dirty="0" err="1"/>
              <a:t>κατὰ</a:t>
            </a:r>
            <a:r>
              <a:rPr lang="el-GR" i="1" dirty="0"/>
              <a:t> </a:t>
            </a:r>
            <a:r>
              <a:rPr lang="el-GR" i="1" dirty="0" err="1"/>
              <a:t>σάρκα</a:t>
            </a:r>
            <a:r>
              <a:rPr lang="el-GR" dirty="0"/>
              <a:t>». (</a:t>
            </a:r>
            <a:r>
              <a:rPr lang="el-GR" i="1" dirty="0" err="1"/>
              <a:t>Ρωμ</a:t>
            </a:r>
            <a:r>
              <a:rPr lang="el-GR" dirty="0"/>
              <a:t>. 9,3)</a:t>
            </a:r>
          </a:p>
          <a:p>
            <a:r>
              <a:rPr lang="el-GR" dirty="0"/>
              <a:t>Ο πνευματικός πατέρας καλείται να ανεβεί στο επίπεδο αυτό.</a:t>
            </a:r>
          </a:p>
          <a:p>
            <a:r>
              <a:rPr lang="el-GR" dirty="0"/>
              <a:t>Ο χρυσός αυτός κανόνας θεωρείται από το επίπεδο της αγάπης του Θεού προς τον άνθρωπο και μπορεί να διατυπωθεί ως εξής: «</a:t>
            </a:r>
            <a:r>
              <a:rPr lang="el-GR" b="1" dirty="0"/>
              <a:t>Όσα βλέπετε να κάνει για σας ο Θεός, αυτά να κάνετε και εσείς για τους άλλους</a:t>
            </a:r>
            <a:r>
              <a:rPr lang="el-GR" dirty="0"/>
              <a:t>». </a:t>
            </a:r>
          </a:p>
        </p:txBody>
      </p:sp>
    </p:spTree>
    <p:extLst>
      <p:ext uri="{BB962C8B-B14F-4D97-AF65-F5344CB8AC3E}">
        <p14:creationId xmlns:p14="http://schemas.microsoft.com/office/powerpoint/2010/main" val="190443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22. Ο ΧΡΥΣΟΣ ΚΑΝΟΝΑΣ </a:t>
            </a:r>
            <a:br>
              <a:rPr lang="el-GR" dirty="0"/>
            </a:br>
            <a:r>
              <a:rPr lang="el-GR" dirty="0"/>
              <a:t>ΤΗΣ ΧΡΙΣΤΙΑΝΙΚΗΣ ΗΘΙΚΗΣ</a:t>
            </a:r>
            <a:br>
              <a:rPr lang="el-GR" dirty="0"/>
            </a:br>
            <a:endParaRPr lang="el-GR" dirty="0"/>
          </a:p>
        </p:txBody>
      </p:sp>
      <p:sp>
        <p:nvSpPr>
          <p:cNvPr id="3" name="Θέση περιεχομένου 2"/>
          <p:cNvSpPr>
            <a:spLocks noGrp="1"/>
          </p:cNvSpPr>
          <p:nvPr>
            <p:ph idx="1"/>
          </p:nvPr>
        </p:nvSpPr>
        <p:spPr>
          <a:xfrm>
            <a:off x="422856" y="1690688"/>
            <a:ext cx="11346287" cy="5032375"/>
          </a:xfrm>
        </p:spPr>
        <p:txBody>
          <a:bodyPr>
            <a:normAutofit/>
          </a:bodyPr>
          <a:lstStyle/>
          <a:p>
            <a:r>
              <a:rPr lang="el-GR" dirty="0"/>
              <a:t>Πολλά προβλήματα της καθημερινής ζωής προκύπτουν άμεσα από την </a:t>
            </a:r>
            <a:r>
              <a:rPr lang="el-GR" b="1" dirty="0"/>
              <a:t>πλεονεξία</a:t>
            </a:r>
            <a:r>
              <a:rPr lang="el-GR" dirty="0"/>
              <a:t> των ανθρώπων. Η θέση της Εκκλησίας θα μπορούσε να διατυπωθεί με τη φράση του Χριστού: «</a:t>
            </a:r>
            <a:r>
              <a:rPr lang="el-GR" i="1" dirty="0"/>
              <a:t>ὁ </a:t>
            </a:r>
            <a:r>
              <a:rPr lang="el-GR" i="1" dirty="0" err="1"/>
              <a:t>δὲ</a:t>
            </a:r>
            <a:r>
              <a:rPr lang="el-GR" i="1" dirty="0"/>
              <a:t> </a:t>
            </a:r>
            <a:r>
              <a:rPr lang="el-GR" i="1" dirty="0" err="1"/>
              <a:t>εἶπεν</a:t>
            </a:r>
            <a:r>
              <a:rPr lang="el-GR" i="1" dirty="0"/>
              <a:t> </a:t>
            </a:r>
            <a:r>
              <a:rPr lang="el-GR" i="1" dirty="0" err="1"/>
              <a:t>αὐτῷ</a:t>
            </a:r>
            <a:r>
              <a:rPr lang="el-GR" i="1" dirty="0"/>
              <a:t>· </a:t>
            </a:r>
            <a:r>
              <a:rPr lang="el-GR" i="1" dirty="0" err="1"/>
              <a:t>ἄνθρωπε</a:t>
            </a:r>
            <a:r>
              <a:rPr lang="el-GR" i="1" dirty="0"/>
              <a:t>, </a:t>
            </a:r>
            <a:r>
              <a:rPr lang="el-GR" i="1" dirty="0" err="1"/>
              <a:t>τίς</a:t>
            </a:r>
            <a:r>
              <a:rPr lang="el-GR" i="1" dirty="0"/>
              <a:t> με </a:t>
            </a:r>
            <a:r>
              <a:rPr lang="el-GR" i="1" dirty="0" err="1"/>
              <a:t>κατέστησε</a:t>
            </a:r>
            <a:r>
              <a:rPr lang="el-GR" i="1" dirty="0"/>
              <a:t> </a:t>
            </a:r>
            <a:r>
              <a:rPr lang="el-GR" i="1" dirty="0" err="1"/>
              <a:t>δικαστὴν</a:t>
            </a:r>
            <a:r>
              <a:rPr lang="el-GR" i="1" dirty="0"/>
              <a:t> ἢ </a:t>
            </a:r>
            <a:r>
              <a:rPr lang="el-GR" i="1" dirty="0" err="1"/>
              <a:t>μεριστὴν</a:t>
            </a:r>
            <a:r>
              <a:rPr lang="el-GR" i="1" dirty="0"/>
              <a:t> </a:t>
            </a:r>
            <a:r>
              <a:rPr lang="el-GR" i="1" dirty="0" err="1"/>
              <a:t>ἐφ</a:t>
            </a:r>
            <a:r>
              <a:rPr lang="el-GR" i="1" dirty="0"/>
              <a:t>᾿ </a:t>
            </a:r>
            <a:r>
              <a:rPr lang="el-GR" i="1" dirty="0" err="1"/>
              <a:t>ὑμᾶς</a:t>
            </a:r>
            <a:r>
              <a:rPr lang="el-GR" i="1" dirty="0"/>
              <a:t>; </a:t>
            </a:r>
            <a:r>
              <a:rPr lang="el-GR" i="1" dirty="0" err="1"/>
              <a:t>εἶπε</a:t>
            </a:r>
            <a:r>
              <a:rPr lang="el-GR" i="1" dirty="0"/>
              <a:t> </a:t>
            </a:r>
            <a:r>
              <a:rPr lang="el-GR" i="1" dirty="0" err="1"/>
              <a:t>δὲ</a:t>
            </a:r>
            <a:r>
              <a:rPr lang="el-GR" i="1" dirty="0"/>
              <a:t> </a:t>
            </a:r>
            <a:r>
              <a:rPr lang="el-GR" i="1" dirty="0" err="1"/>
              <a:t>πρὸς</a:t>
            </a:r>
            <a:r>
              <a:rPr lang="el-GR" i="1" dirty="0"/>
              <a:t> </a:t>
            </a:r>
            <a:r>
              <a:rPr lang="el-GR" i="1" dirty="0" err="1"/>
              <a:t>αὐτούς</a:t>
            </a:r>
            <a:r>
              <a:rPr lang="el-GR" i="1" dirty="0"/>
              <a:t>· </a:t>
            </a:r>
            <a:r>
              <a:rPr lang="el-GR" i="1" dirty="0" err="1"/>
              <a:t>ὁρᾶτε</a:t>
            </a:r>
            <a:r>
              <a:rPr lang="el-GR" i="1" dirty="0"/>
              <a:t> </a:t>
            </a:r>
            <a:r>
              <a:rPr lang="el-GR" i="1" dirty="0" err="1"/>
              <a:t>καὶ</a:t>
            </a:r>
            <a:r>
              <a:rPr lang="el-GR" i="1" dirty="0"/>
              <a:t> </a:t>
            </a:r>
            <a:r>
              <a:rPr lang="el-GR" i="1" dirty="0" err="1"/>
              <a:t>φυλάσσεσθε</a:t>
            </a:r>
            <a:r>
              <a:rPr lang="el-GR" i="1" dirty="0"/>
              <a:t> </a:t>
            </a:r>
            <a:r>
              <a:rPr lang="el-GR" i="1" dirty="0" err="1"/>
              <a:t>ἀπὸ</a:t>
            </a:r>
            <a:r>
              <a:rPr lang="el-GR" i="1" dirty="0"/>
              <a:t> </a:t>
            </a:r>
            <a:r>
              <a:rPr lang="el-GR" i="1" dirty="0" err="1"/>
              <a:t>πάσης</a:t>
            </a:r>
            <a:r>
              <a:rPr lang="el-GR" i="1" dirty="0"/>
              <a:t> </a:t>
            </a:r>
            <a:r>
              <a:rPr lang="el-GR" i="1" dirty="0" err="1"/>
              <a:t>πλεονεξίας</a:t>
            </a:r>
            <a:r>
              <a:rPr lang="el-GR" dirty="0"/>
              <a:t>» (</a:t>
            </a:r>
            <a:r>
              <a:rPr lang="el-GR" i="1" dirty="0" err="1"/>
              <a:t>Λκ</a:t>
            </a:r>
            <a:r>
              <a:rPr lang="el-GR" dirty="0"/>
              <a:t>. 12, 14-15)</a:t>
            </a:r>
          </a:p>
          <a:p>
            <a:r>
              <a:rPr lang="el-GR" dirty="0"/>
              <a:t>Η χριστιανική ηθική εκφράζει το πνεύμα του Χριστού και της Εκκλησίας. Με τον λόγο του Θεού ο άνθρωπος απελευθερώνεται από τα </a:t>
            </a:r>
            <a:r>
              <a:rPr lang="el-GR" u="sng" dirty="0"/>
              <a:t>πάθη</a:t>
            </a:r>
            <a:r>
              <a:rPr lang="el-GR" dirty="0"/>
              <a:t> και την </a:t>
            </a:r>
            <a:r>
              <a:rPr lang="el-GR" u="sng" dirty="0"/>
              <a:t>ιδιοτέλεια</a:t>
            </a:r>
            <a:r>
              <a:rPr lang="el-GR" dirty="0"/>
              <a:t>. Προσβλέποντας στη βασιλεία του Θεού υπερνικά τα εμπόδια που προβάλλουν μπροστά του. Όταν λησμονείται αυτός ο στόχος, τότε οποιαδήποτε επιμέρους επιδίωξη χάνει το νόημά της. Εκείνο που εμποδίζει την πραγματοποίηση αυτού του στόχου είναι η ανθρώπινη </a:t>
            </a:r>
            <a:r>
              <a:rPr lang="el-GR" u="sng" dirty="0"/>
              <a:t>φιλαυτία</a:t>
            </a:r>
            <a:r>
              <a:rPr lang="el-GR" dirty="0"/>
              <a:t>, η μητέρα των παθών. </a:t>
            </a:r>
          </a:p>
        </p:txBody>
      </p:sp>
    </p:spTree>
    <p:extLst>
      <p:ext uri="{BB962C8B-B14F-4D97-AF65-F5344CB8AC3E}">
        <p14:creationId xmlns:p14="http://schemas.microsoft.com/office/powerpoint/2010/main" val="16207461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1140</Words>
  <Application>Microsoft Office PowerPoint</Application>
  <PresentationFormat>Ευρεία οθόνη</PresentationFormat>
  <Paragraphs>50</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Times New Roman</vt:lpstr>
      <vt:lpstr>Θέμα του Office</vt:lpstr>
      <vt:lpstr>   ΧΡΙΣΤΙΑΝΙΚΗ ΗΘΙΚΗ ΕΝΟΤΗΤΑ 22Η  Ο ΧΡΥΣΟΣ ΚΑΝΟΝΑΣ ΤΗΣ ΧΡΙΣΤΙΑΝΙΚΗΣ ΗΘΙΚΗΣ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245-250</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lpstr> 22. Ο ΧΡΥΣΟΣ ΚΑΝΟΝΑΣ  ΤΗΣ ΧΡΙΣΤΙΑΝΙΚΗΣ ΗΘΙΚΗΣ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7</cp:revision>
  <dcterms:created xsi:type="dcterms:W3CDTF">2015-06-21T10:09:04Z</dcterms:created>
  <dcterms:modified xsi:type="dcterms:W3CDTF">2025-05-16T07:15:50Z</dcterms:modified>
</cp:coreProperties>
</file>