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p:scale>
          <a:sx n="100" d="100"/>
          <a:sy n="100" d="100"/>
        </p:scale>
        <p:origin x="99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16279A24-15B9-4D9A-9ADD-1A1640E038EA}"/>
    <pc:docChg chg="modSld">
      <pc:chgData name="MARIA KARAMPELIA" userId="9dfcc2cac66bf474" providerId="LiveId" clId="{16279A24-15B9-4D9A-9ADD-1A1640E038EA}" dt="2025-02-21T12:47:26.552" v="6" actId="20577"/>
      <pc:docMkLst>
        <pc:docMk/>
      </pc:docMkLst>
      <pc:sldChg chg="modSp mod">
        <pc:chgData name="MARIA KARAMPELIA" userId="9dfcc2cac66bf474" providerId="LiveId" clId="{16279A24-15B9-4D9A-9ADD-1A1640E038EA}" dt="2024-05-29T21:20:14.463" v="0" actId="113"/>
        <pc:sldMkLst>
          <pc:docMk/>
          <pc:sldMk cId="3985123825" sldId="262"/>
        </pc:sldMkLst>
      </pc:sldChg>
      <pc:sldChg chg="modSp mod">
        <pc:chgData name="MARIA KARAMPELIA" userId="9dfcc2cac66bf474" providerId="LiveId" clId="{16279A24-15B9-4D9A-9ADD-1A1640E038EA}" dt="2024-05-29T21:20:51.112" v="1" actId="113"/>
        <pc:sldMkLst>
          <pc:docMk/>
          <pc:sldMk cId="107554081" sldId="263"/>
        </pc:sldMkLst>
      </pc:sldChg>
      <pc:sldChg chg="modSp mod">
        <pc:chgData name="MARIA KARAMPELIA" userId="9dfcc2cac66bf474" providerId="LiveId" clId="{16279A24-15B9-4D9A-9ADD-1A1640E038EA}" dt="2025-02-21T12:35:04.626" v="5" actId="20577"/>
        <pc:sldMkLst>
          <pc:docMk/>
          <pc:sldMk cId="282729737" sldId="273"/>
        </pc:sldMkLst>
        <pc:spChg chg="mod">
          <ac:chgData name="MARIA KARAMPELIA" userId="9dfcc2cac66bf474" providerId="LiveId" clId="{16279A24-15B9-4D9A-9ADD-1A1640E038EA}" dt="2025-02-21T12:35:04.626" v="5" actId="20577"/>
          <ac:spMkLst>
            <pc:docMk/>
            <pc:sldMk cId="282729737" sldId="273"/>
            <ac:spMk id="3" creationId="{1220CDC4-4B5F-5A9B-D3D2-23E7E15ECFC6}"/>
          </ac:spMkLst>
        </pc:spChg>
      </pc:sldChg>
      <pc:sldChg chg="modSp mod">
        <pc:chgData name="MARIA KARAMPELIA" userId="9dfcc2cac66bf474" providerId="LiveId" clId="{16279A24-15B9-4D9A-9ADD-1A1640E038EA}" dt="2025-02-21T12:47:26.552" v="6" actId="20577"/>
        <pc:sldMkLst>
          <pc:docMk/>
          <pc:sldMk cId="3194855422" sldId="279"/>
        </pc:sldMkLst>
        <pc:spChg chg="mod">
          <ac:chgData name="MARIA KARAMPELIA" userId="9dfcc2cac66bf474" providerId="LiveId" clId="{16279A24-15B9-4D9A-9ADD-1A1640E038EA}" dt="2025-02-21T12:47:26.552" v="6" actId="20577"/>
          <ac:spMkLst>
            <pc:docMk/>
            <pc:sldMk cId="3194855422" sldId="279"/>
            <ac:spMk id="3" creationId="{A5E31D6C-7B68-397E-BFE6-E54CD0646A8F}"/>
          </ac:spMkLst>
        </pc:spChg>
      </pc:sldChg>
    </pc:docChg>
  </pc:docChgLst>
  <pc:docChgLst>
    <pc:chgData name="MARIA KARAMPELIA" userId="9dfcc2cac66bf474" providerId="LiveId" clId="{4DB9F20B-6457-445D-88F8-A04A76715E69}"/>
    <pc:docChg chg="modSld">
      <pc:chgData name="MARIA KARAMPELIA" userId="9dfcc2cac66bf474" providerId="LiveId" clId="{4DB9F20B-6457-445D-88F8-A04A76715E69}" dt="2024-03-07T12:30:06.712" v="12" actId="20577"/>
      <pc:docMkLst>
        <pc:docMk/>
      </pc:docMkLst>
      <pc:sldChg chg="modSp mod">
        <pc:chgData name="MARIA KARAMPELIA" userId="9dfcc2cac66bf474" providerId="LiveId" clId="{4DB9F20B-6457-445D-88F8-A04A76715E69}" dt="2024-03-07T10:16:15.136" v="8" actId="207"/>
        <pc:sldMkLst>
          <pc:docMk/>
          <pc:sldMk cId="3256876866" sldId="257"/>
        </pc:sldMkLst>
      </pc:sldChg>
      <pc:sldChg chg="modSp mod">
        <pc:chgData name="MARIA KARAMPELIA" userId="9dfcc2cac66bf474" providerId="LiveId" clId="{4DB9F20B-6457-445D-88F8-A04A76715E69}" dt="2024-03-07T11:22:15.146" v="10" actId="113"/>
        <pc:sldMkLst>
          <pc:docMk/>
          <pc:sldMk cId="3827280087" sldId="258"/>
        </pc:sldMkLst>
      </pc:sldChg>
      <pc:sldChg chg="modSp mod">
        <pc:chgData name="MARIA KARAMPELIA" userId="9dfcc2cac66bf474" providerId="LiveId" clId="{4DB9F20B-6457-445D-88F8-A04A76715E69}" dt="2024-03-07T11:24:46.792" v="11" actId="20577"/>
        <pc:sldMkLst>
          <pc:docMk/>
          <pc:sldMk cId="3730004736" sldId="259"/>
        </pc:sldMkLst>
      </pc:sldChg>
      <pc:sldChg chg="modSp mod">
        <pc:chgData name="MARIA KARAMPELIA" userId="9dfcc2cac66bf474" providerId="LiveId" clId="{4DB9F20B-6457-445D-88F8-A04A76715E69}" dt="2024-03-07T12:30:06.712" v="12" actId="20577"/>
        <pc:sldMkLst>
          <pc:docMk/>
          <pc:sldMk cId="1971142746" sldId="266"/>
        </pc:sldMkLst>
      </pc:sldChg>
    </pc:docChg>
  </pc:docChgLst>
  <pc:docChgLst>
    <pc:chgData name="MARIA KARAMPELIA" userId="9dfcc2cac66bf474" providerId="LiveId" clId="{18CE8F82-F3F2-470F-8C0C-0178177A5792}"/>
    <pc:docChg chg="modSld">
      <pc:chgData name="MARIA KARAMPELIA" userId="9dfcc2cac66bf474" providerId="LiveId" clId="{18CE8F82-F3F2-470F-8C0C-0178177A5792}" dt="2023-04-04T13:17:42.855" v="0" actId="14100"/>
      <pc:docMkLst>
        <pc:docMk/>
      </pc:docMkLst>
      <pc:sldChg chg="modSp mod">
        <pc:chgData name="MARIA KARAMPELIA" userId="9dfcc2cac66bf474" providerId="LiveId" clId="{18CE8F82-F3F2-470F-8C0C-0178177A5792}" dt="2023-04-04T13:17:42.855" v="0" actId="14100"/>
        <pc:sldMkLst>
          <pc:docMk/>
          <pc:sldMk cId="3827280087" sldId="25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DC2569-4DC3-3E7F-2C72-590A73BDE47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CF8C5D1-B162-F945-4CDD-F5EB889B8C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E0BD2D1-6533-1C1D-0F5F-858F3C128433}"/>
              </a:ext>
            </a:extLst>
          </p:cNvPr>
          <p:cNvSpPr>
            <a:spLocks noGrp="1"/>
          </p:cNvSpPr>
          <p:nvPr>
            <p:ph type="dt" sz="half" idx="10"/>
          </p:nvPr>
        </p:nvSpPr>
        <p:spPr/>
        <p:txBody>
          <a:bodyPr/>
          <a:lstStyle/>
          <a:p>
            <a:fld id="{3979CA57-ED32-426C-84F5-2C2D88914931}" type="datetimeFigureOut">
              <a:rPr lang="el-GR" smtClean="0"/>
              <a:t>21/2/2025</a:t>
            </a:fld>
            <a:endParaRPr lang="el-GR"/>
          </a:p>
        </p:txBody>
      </p:sp>
      <p:sp>
        <p:nvSpPr>
          <p:cNvPr id="5" name="Θέση υποσέλιδου 4">
            <a:extLst>
              <a:ext uri="{FF2B5EF4-FFF2-40B4-BE49-F238E27FC236}">
                <a16:creationId xmlns:a16="http://schemas.microsoft.com/office/drawing/2014/main" id="{C3308490-7CC9-ECB4-9D3B-A5B17A4DD78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5D07360-0692-99CC-5ED0-AB457187FC17}"/>
              </a:ext>
            </a:extLst>
          </p:cNvPr>
          <p:cNvSpPr>
            <a:spLocks noGrp="1"/>
          </p:cNvSpPr>
          <p:nvPr>
            <p:ph type="sldNum" sz="quarter" idx="12"/>
          </p:nvPr>
        </p:nvSpPr>
        <p:spPr/>
        <p:txBody>
          <a:bodyPr/>
          <a:lstStyle/>
          <a:p>
            <a:fld id="{86E1B9EA-2DF1-41BB-B969-F5564F9EE75B}" type="slidenum">
              <a:rPr lang="el-GR" smtClean="0"/>
              <a:t>‹#›</a:t>
            </a:fld>
            <a:endParaRPr lang="el-GR"/>
          </a:p>
        </p:txBody>
      </p:sp>
    </p:spTree>
    <p:extLst>
      <p:ext uri="{BB962C8B-B14F-4D97-AF65-F5344CB8AC3E}">
        <p14:creationId xmlns:p14="http://schemas.microsoft.com/office/powerpoint/2010/main" val="121424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B6C4DD-C6F9-D6D6-AFE2-C098B352098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2CA395E-0ED3-09DE-AD88-D062DE9C079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62A8590-345A-DCFD-C5B2-4AC8C1CD14A1}"/>
              </a:ext>
            </a:extLst>
          </p:cNvPr>
          <p:cNvSpPr>
            <a:spLocks noGrp="1"/>
          </p:cNvSpPr>
          <p:nvPr>
            <p:ph type="dt" sz="half" idx="10"/>
          </p:nvPr>
        </p:nvSpPr>
        <p:spPr/>
        <p:txBody>
          <a:bodyPr/>
          <a:lstStyle/>
          <a:p>
            <a:fld id="{3979CA57-ED32-426C-84F5-2C2D88914931}" type="datetimeFigureOut">
              <a:rPr lang="el-GR" smtClean="0"/>
              <a:t>21/2/2025</a:t>
            </a:fld>
            <a:endParaRPr lang="el-GR"/>
          </a:p>
        </p:txBody>
      </p:sp>
      <p:sp>
        <p:nvSpPr>
          <p:cNvPr id="5" name="Θέση υποσέλιδου 4">
            <a:extLst>
              <a:ext uri="{FF2B5EF4-FFF2-40B4-BE49-F238E27FC236}">
                <a16:creationId xmlns:a16="http://schemas.microsoft.com/office/drawing/2014/main" id="{F3BD4D00-13B2-B365-D80D-4D54307CCC8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153913F-37EA-FD7E-00BA-2197E5BFF042}"/>
              </a:ext>
            </a:extLst>
          </p:cNvPr>
          <p:cNvSpPr>
            <a:spLocks noGrp="1"/>
          </p:cNvSpPr>
          <p:nvPr>
            <p:ph type="sldNum" sz="quarter" idx="12"/>
          </p:nvPr>
        </p:nvSpPr>
        <p:spPr/>
        <p:txBody>
          <a:bodyPr/>
          <a:lstStyle/>
          <a:p>
            <a:fld id="{86E1B9EA-2DF1-41BB-B969-F5564F9EE75B}" type="slidenum">
              <a:rPr lang="el-GR" smtClean="0"/>
              <a:t>‹#›</a:t>
            </a:fld>
            <a:endParaRPr lang="el-GR"/>
          </a:p>
        </p:txBody>
      </p:sp>
    </p:spTree>
    <p:extLst>
      <p:ext uri="{BB962C8B-B14F-4D97-AF65-F5344CB8AC3E}">
        <p14:creationId xmlns:p14="http://schemas.microsoft.com/office/powerpoint/2010/main" val="3758000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74820CC-8ED4-C3BA-3291-20646FAD4F8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E9FD5F2-A3A7-5724-998D-EBA2B14417F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690E737-C7F1-F1DF-667D-B7E1C8F7560C}"/>
              </a:ext>
            </a:extLst>
          </p:cNvPr>
          <p:cNvSpPr>
            <a:spLocks noGrp="1"/>
          </p:cNvSpPr>
          <p:nvPr>
            <p:ph type="dt" sz="half" idx="10"/>
          </p:nvPr>
        </p:nvSpPr>
        <p:spPr/>
        <p:txBody>
          <a:bodyPr/>
          <a:lstStyle/>
          <a:p>
            <a:fld id="{3979CA57-ED32-426C-84F5-2C2D88914931}" type="datetimeFigureOut">
              <a:rPr lang="el-GR" smtClean="0"/>
              <a:t>21/2/2025</a:t>
            </a:fld>
            <a:endParaRPr lang="el-GR"/>
          </a:p>
        </p:txBody>
      </p:sp>
      <p:sp>
        <p:nvSpPr>
          <p:cNvPr id="5" name="Θέση υποσέλιδου 4">
            <a:extLst>
              <a:ext uri="{FF2B5EF4-FFF2-40B4-BE49-F238E27FC236}">
                <a16:creationId xmlns:a16="http://schemas.microsoft.com/office/drawing/2014/main" id="{F2EAC786-D5CC-3CF0-966F-2360AC6F202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440D3D4-BB2E-3141-CB32-9CB2691B92C2}"/>
              </a:ext>
            </a:extLst>
          </p:cNvPr>
          <p:cNvSpPr>
            <a:spLocks noGrp="1"/>
          </p:cNvSpPr>
          <p:nvPr>
            <p:ph type="sldNum" sz="quarter" idx="12"/>
          </p:nvPr>
        </p:nvSpPr>
        <p:spPr/>
        <p:txBody>
          <a:bodyPr/>
          <a:lstStyle/>
          <a:p>
            <a:fld id="{86E1B9EA-2DF1-41BB-B969-F5564F9EE75B}" type="slidenum">
              <a:rPr lang="el-GR" smtClean="0"/>
              <a:t>‹#›</a:t>
            </a:fld>
            <a:endParaRPr lang="el-GR"/>
          </a:p>
        </p:txBody>
      </p:sp>
    </p:spTree>
    <p:extLst>
      <p:ext uri="{BB962C8B-B14F-4D97-AF65-F5344CB8AC3E}">
        <p14:creationId xmlns:p14="http://schemas.microsoft.com/office/powerpoint/2010/main" val="62591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8C109E-815D-F54E-2A8A-D490FCB7E04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6E9A52E-FB02-D3C3-0AE7-24EAA5973893}"/>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E08579E-F745-CA16-F312-09919CA205BB}"/>
              </a:ext>
            </a:extLst>
          </p:cNvPr>
          <p:cNvSpPr>
            <a:spLocks noGrp="1"/>
          </p:cNvSpPr>
          <p:nvPr>
            <p:ph type="dt" sz="half" idx="10"/>
          </p:nvPr>
        </p:nvSpPr>
        <p:spPr/>
        <p:txBody>
          <a:bodyPr/>
          <a:lstStyle/>
          <a:p>
            <a:fld id="{3979CA57-ED32-426C-84F5-2C2D88914931}" type="datetimeFigureOut">
              <a:rPr lang="el-GR" smtClean="0"/>
              <a:t>21/2/2025</a:t>
            </a:fld>
            <a:endParaRPr lang="el-GR"/>
          </a:p>
        </p:txBody>
      </p:sp>
      <p:sp>
        <p:nvSpPr>
          <p:cNvPr id="5" name="Θέση υποσέλιδου 4">
            <a:extLst>
              <a:ext uri="{FF2B5EF4-FFF2-40B4-BE49-F238E27FC236}">
                <a16:creationId xmlns:a16="http://schemas.microsoft.com/office/drawing/2014/main" id="{924494F8-351A-D231-C274-3930D1CBEBA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A2944EF-848E-A779-53EA-464AD5808D58}"/>
              </a:ext>
            </a:extLst>
          </p:cNvPr>
          <p:cNvSpPr>
            <a:spLocks noGrp="1"/>
          </p:cNvSpPr>
          <p:nvPr>
            <p:ph type="sldNum" sz="quarter" idx="12"/>
          </p:nvPr>
        </p:nvSpPr>
        <p:spPr/>
        <p:txBody>
          <a:bodyPr/>
          <a:lstStyle/>
          <a:p>
            <a:fld id="{86E1B9EA-2DF1-41BB-B969-F5564F9EE75B}" type="slidenum">
              <a:rPr lang="el-GR" smtClean="0"/>
              <a:t>‹#›</a:t>
            </a:fld>
            <a:endParaRPr lang="el-GR"/>
          </a:p>
        </p:txBody>
      </p:sp>
    </p:spTree>
    <p:extLst>
      <p:ext uri="{BB962C8B-B14F-4D97-AF65-F5344CB8AC3E}">
        <p14:creationId xmlns:p14="http://schemas.microsoft.com/office/powerpoint/2010/main" val="3943158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D87734-FDC4-7125-7F56-148D6888115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9B93C1D-FCBE-B24F-AC97-817FFDB3C9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3CEF983-2DCA-1713-02F6-32056B1129D6}"/>
              </a:ext>
            </a:extLst>
          </p:cNvPr>
          <p:cNvSpPr>
            <a:spLocks noGrp="1"/>
          </p:cNvSpPr>
          <p:nvPr>
            <p:ph type="dt" sz="half" idx="10"/>
          </p:nvPr>
        </p:nvSpPr>
        <p:spPr/>
        <p:txBody>
          <a:bodyPr/>
          <a:lstStyle/>
          <a:p>
            <a:fld id="{3979CA57-ED32-426C-84F5-2C2D88914931}" type="datetimeFigureOut">
              <a:rPr lang="el-GR" smtClean="0"/>
              <a:t>21/2/2025</a:t>
            </a:fld>
            <a:endParaRPr lang="el-GR"/>
          </a:p>
        </p:txBody>
      </p:sp>
      <p:sp>
        <p:nvSpPr>
          <p:cNvPr id="5" name="Θέση υποσέλιδου 4">
            <a:extLst>
              <a:ext uri="{FF2B5EF4-FFF2-40B4-BE49-F238E27FC236}">
                <a16:creationId xmlns:a16="http://schemas.microsoft.com/office/drawing/2014/main" id="{32B3DF17-1715-9A6A-E938-48853CA34D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BF64020-C701-25AD-3194-CA30764897E0}"/>
              </a:ext>
            </a:extLst>
          </p:cNvPr>
          <p:cNvSpPr>
            <a:spLocks noGrp="1"/>
          </p:cNvSpPr>
          <p:nvPr>
            <p:ph type="sldNum" sz="quarter" idx="12"/>
          </p:nvPr>
        </p:nvSpPr>
        <p:spPr/>
        <p:txBody>
          <a:bodyPr/>
          <a:lstStyle/>
          <a:p>
            <a:fld id="{86E1B9EA-2DF1-41BB-B969-F5564F9EE75B}" type="slidenum">
              <a:rPr lang="el-GR" smtClean="0"/>
              <a:t>‹#›</a:t>
            </a:fld>
            <a:endParaRPr lang="el-GR"/>
          </a:p>
        </p:txBody>
      </p:sp>
    </p:spTree>
    <p:extLst>
      <p:ext uri="{BB962C8B-B14F-4D97-AF65-F5344CB8AC3E}">
        <p14:creationId xmlns:p14="http://schemas.microsoft.com/office/powerpoint/2010/main" val="369522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B30662-C06B-F1F9-B2F8-FDF738C6755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207D435-3C9D-BBEB-AC61-46FE49D0EA7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B3BFD91-D602-4054-2C58-99F27A7E4D4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C9FC69BD-B586-BADE-1606-64B34A58E73E}"/>
              </a:ext>
            </a:extLst>
          </p:cNvPr>
          <p:cNvSpPr>
            <a:spLocks noGrp="1"/>
          </p:cNvSpPr>
          <p:nvPr>
            <p:ph type="dt" sz="half" idx="10"/>
          </p:nvPr>
        </p:nvSpPr>
        <p:spPr/>
        <p:txBody>
          <a:bodyPr/>
          <a:lstStyle/>
          <a:p>
            <a:fld id="{3979CA57-ED32-426C-84F5-2C2D88914931}" type="datetimeFigureOut">
              <a:rPr lang="el-GR" smtClean="0"/>
              <a:t>21/2/2025</a:t>
            </a:fld>
            <a:endParaRPr lang="el-GR"/>
          </a:p>
        </p:txBody>
      </p:sp>
      <p:sp>
        <p:nvSpPr>
          <p:cNvPr id="6" name="Θέση υποσέλιδου 5">
            <a:extLst>
              <a:ext uri="{FF2B5EF4-FFF2-40B4-BE49-F238E27FC236}">
                <a16:creationId xmlns:a16="http://schemas.microsoft.com/office/drawing/2014/main" id="{E0E1B28B-035A-BD14-1D58-86D9FE82F90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62F8CA7-84C7-0256-BEC2-CD2708833D90}"/>
              </a:ext>
            </a:extLst>
          </p:cNvPr>
          <p:cNvSpPr>
            <a:spLocks noGrp="1"/>
          </p:cNvSpPr>
          <p:nvPr>
            <p:ph type="sldNum" sz="quarter" idx="12"/>
          </p:nvPr>
        </p:nvSpPr>
        <p:spPr/>
        <p:txBody>
          <a:bodyPr/>
          <a:lstStyle/>
          <a:p>
            <a:fld id="{86E1B9EA-2DF1-41BB-B969-F5564F9EE75B}" type="slidenum">
              <a:rPr lang="el-GR" smtClean="0"/>
              <a:t>‹#›</a:t>
            </a:fld>
            <a:endParaRPr lang="el-GR"/>
          </a:p>
        </p:txBody>
      </p:sp>
    </p:spTree>
    <p:extLst>
      <p:ext uri="{BB962C8B-B14F-4D97-AF65-F5344CB8AC3E}">
        <p14:creationId xmlns:p14="http://schemas.microsoft.com/office/powerpoint/2010/main" val="2917543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BB60B2-C24B-D5F8-2E46-8D3EF031FDC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C51F331-6A09-5F15-03B3-1EEABCCA3E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36D3357-E873-BF6F-D3C2-E533F9F916E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B6D81DA3-E131-7C3C-5D2E-A79191938B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C662B65-BE28-3213-A979-7D963A9075F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679A652B-27C2-0F8B-D033-D499785DD26F}"/>
              </a:ext>
            </a:extLst>
          </p:cNvPr>
          <p:cNvSpPr>
            <a:spLocks noGrp="1"/>
          </p:cNvSpPr>
          <p:nvPr>
            <p:ph type="dt" sz="half" idx="10"/>
          </p:nvPr>
        </p:nvSpPr>
        <p:spPr/>
        <p:txBody>
          <a:bodyPr/>
          <a:lstStyle/>
          <a:p>
            <a:fld id="{3979CA57-ED32-426C-84F5-2C2D88914931}" type="datetimeFigureOut">
              <a:rPr lang="el-GR" smtClean="0"/>
              <a:t>21/2/2025</a:t>
            </a:fld>
            <a:endParaRPr lang="el-GR"/>
          </a:p>
        </p:txBody>
      </p:sp>
      <p:sp>
        <p:nvSpPr>
          <p:cNvPr id="8" name="Θέση υποσέλιδου 7">
            <a:extLst>
              <a:ext uri="{FF2B5EF4-FFF2-40B4-BE49-F238E27FC236}">
                <a16:creationId xmlns:a16="http://schemas.microsoft.com/office/drawing/2014/main" id="{B1397D31-5792-B777-B268-4E36C7EF90D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F2D8768D-C33C-F828-2222-6B0532E632E1}"/>
              </a:ext>
            </a:extLst>
          </p:cNvPr>
          <p:cNvSpPr>
            <a:spLocks noGrp="1"/>
          </p:cNvSpPr>
          <p:nvPr>
            <p:ph type="sldNum" sz="quarter" idx="12"/>
          </p:nvPr>
        </p:nvSpPr>
        <p:spPr/>
        <p:txBody>
          <a:bodyPr/>
          <a:lstStyle/>
          <a:p>
            <a:fld id="{86E1B9EA-2DF1-41BB-B969-F5564F9EE75B}" type="slidenum">
              <a:rPr lang="el-GR" smtClean="0"/>
              <a:t>‹#›</a:t>
            </a:fld>
            <a:endParaRPr lang="el-GR"/>
          </a:p>
        </p:txBody>
      </p:sp>
    </p:spTree>
    <p:extLst>
      <p:ext uri="{BB962C8B-B14F-4D97-AF65-F5344CB8AC3E}">
        <p14:creationId xmlns:p14="http://schemas.microsoft.com/office/powerpoint/2010/main" val="100761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1930B0-7368-62B0-F9AC-88CE35B6744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5BCCFD3-32D2-CCB6-8C61-3E8F84F92140}"/>
              </a:ext>
            </a:extLst>
          </p:cNvPr>
          <p:cNvSpPr>
            <a:spLocks noGrp="1"/>
          </p:cNvSpPr>
          <p:nvPr>
            <p:ph type="dt" sz="half" idx="10"/>
          </p:nvPr>
        </p:nvSpPr>
        <p:spPr/>
        <p:txBody>
          <a:bodyPr/>
          <a:lstStyle/>
          <a:p>
            <a:fld id="{3979CA57-ED32-426C-84F5-2C2D88914931}" type="datetimeFigureOut">
              <a:rPr lang="el-GR" smtClean="0"/>
              <a:t>21/2/2025</a:t>
            </a:fld>
            <a:endParaRPr lang="el-GR"/>
          </a:p>
        </p:txBody>
      </p:sp>
      <p:sp>
        <p:nvSpPr>
          <p:cNvPr id="4" name="Θέση υποσέλιδου 3">
            <a:extLst>
              <a:ext uri="{FF2B5EF4-FFF2-40B4-BE49-F238E27FC236}">
                <a16:creationId xmlns:a16="http://schemas.microsoft.com/office/drawing/2014/main" id="{BC8AE2D1-408F-92FA-1894-6836A989C44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8168DCC-D600-F8C6-0684-D56A03C422E6}"/>
              </a:ext>
            </a:extLst>
          </p:cNvPr>
          <p:cNvSpPr>
            <a:spLocks noGrp="1"/>
          </p:cNvSpPr>
          <p:nvPr>
            <p:ph type="sldNum" sz="quarter" idx="12"/>
          </p:nvPr>
        </p:nvSpPr>
        <p:spPr/>
        <p:txBody>
          <a:bodyPr/>
          <a:lstStyle/>
          <a:p>
            <a:fld id="{86E1B9EA-2DF1-41BB-B969-F5564F9EE75B}" type="slidenum">
              <a:rPr lang="el-GR" smtClean="0"/>
              <a:t>‹#›</a:t>
            </a:fld>
            <a:endParaRPr lang="el-GR"/>
          </a:p>
        </p:txBody>
      </p:sp>
    </p:spTree>
    <p:extLst>
      <p:ext uri="{BB962C8B-B14F-4D97-AF65-F5344CB8AC3E}">
        <p14:creationId xmlns:p14="http://schemas.microsoft.com/office/powerpoint/2010/main" val="1313502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A3FA598-6B45-7CDF-8202-6A56666A68EE}"/>
              </a:ext>
            </a:extLst>
          </p:cNvPr>
          <p:cNvSpPr>
            <a:spLocks noGrp="1"/>
          </p:cNvSpPr>
          <p:nvPr>
            <p:ph type="dt" sz="half" idx="10"/>
          </p:nvPr>
        </p:nvSpPr>
        <p:spPr/>
        <p:txBody>
          <a:bodyPr/>
          <a:lstStyle/>
          <a:p>
            <a:fld id="{3979CA57-ED32-426C-84F5-2C2D88914931}" type="datetimeFigureOut">
              <a:rPr lang="el-GR" smtClean="0"/>
              <a:t>21/2/2025</a:t>
            </a:fld>
            <a:endParaRPr lang="el-GR"/>
          </a:p>
        </p:txBody>
      </p:sp>
      <p:sp>
        <p:nvSpPr>
          <p:cNvPr id="3" name="Θέση υποσέλιδου 2">
            <a:extLst>
              <a:ext uri="{FF2B5EF4-FFF2-40B4-BE49-F238E27FC236}">
                <a16:creationId xmlns:a16="http://schemas.microsoft.com/office/drawing/2014/main" id="{2951DEDD-AC9D-B3B0-5CB9-4F8BA256C68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577FC32-1EBD-A701-2E98-3E6E158ECE3C}"/>
              </a:ext>
            </a:extLst>
          </p:cNvPr>
          <p:cNvSpPr>
            <a:spLocks noGrp="1"/>
          </p:cNvSpPr>
          <p:nvPr>
            <p:ph type="sldNum" sz="quarter" idx="12"/>
          </p:nvPr>
        </p:nvSpPr>
        <p:spPr/>
        <p:txBody>
          <a:bodyPr/>
          <a:lstStyle/>
          <a:p>
            <a:fld id="{86E1B9EA-2DF1-41BB-B969-F5564F9EE75B}" type="slidenum">
              <a:rPr lang="el-GR" smtClean="0"/>
              <a:t>‹#›</a:t>
            </a:fld>
            <a:endParaRPr lang="el-GR"/>
          </a:p>
        </p:txBody>
      </p:sp>
    </p:spTree>
    <p:extLst>
      <p:ext uri="{BB962C8B-B14F-4D97-AF65-F5344CB8AC3E}">
        <p14:creationId xmlns:p14="http://schemas.microsoft.com/office/powerpoint/2010/main" val="1118892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8D71A3-BF51-F29D-69C8-23830A76076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E0EBFCA-DD8B-13DF-AA9C-19F60C6E45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908264C0-9897-67AB-7EA7-2E614E55CB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38E9A1B-08A8-4C28-6DF9-A1B359FC6875}"/>
              </a:ext>
            </a:extLst>
          </p:cNvPr>
          <p:cNvSpPr>
            <a:spLocks noGrp="1"/>
          </p:cNvSpPr>
          <p:nvPr>
            <p:ph type="dt" sz="half" idx="10"/>
          </p:nvPr>
        </p:nvSpPr>
        <p:spPr/>
        <p:txBody>
          <a:bodyPr/>
          <a:lstStyle/>
          <a:p>
            <a:fld id="{3979CA57-ED32-426C-84F5-2C2D88914931}" type="datetimeFigureOut">
              <a:rPr lang="el-GR" smtClean="0"/>
              <a:t>21/2/2025</a:t>
            </a:fld>
            <a:endParaRPr lang="el-GR"/>
          </a:p>
        </p:txBody>
      </p:sp>
      <p:sp>
        <p:nvSpPr>
          <p:cNvPr id="6" name="Θέση υποσέλιδου 5">
            <a:extLst>
              <a:ext uri="{FF2B5EF4-FFF2-40B4-BE49-F238E27FC236}">
                <a16:creationId xmlns:a16="http://schemas.microsoft.com/office/drawing/2014/main" id="{239216A2-B4DF-2E82-7F51-E9595E2B03D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782DC2B-3ACA-8766-ABEB-E00C12B06DEF}"/>
              </a:ext>
            </a:extLst>
          </p:cNvPr>
          <p:cNvSpPr>
            <a:spLocks noGrp="1"/>
          </p:cNvSpPr>
          <p:nvPr>
            <p:ph type="sldNum" sz="quarter" idx="12"/>
          </p:nvPr>
        </p:nvSpPr>
        <p:spPr/>
        <p:txBody>
          <a:bodyPr/>
          <a:lstStyle/>
          <a:p>
            <a:fld id="{86E1B9EA-2DF1-41BB-B969-F5564F9EE75B}" type="slidenum">
              <a:rPr lang="el-GR" smtClean="0"/>
              <a:t>‹#›</a:t>
            </a:fld>
            <a:endParaRPr lang="el-GR"/>
          </a:p>
        </p:txBody>
      </p:sp>
    </p:spTree>
    <p:extLst>
      <p:ext uri="{BB962C8B-B14F-4D97-AF65-F5344CB8AC3E}">
        <p14:creationId xmlns:p14="http://schemas.microsoft.com/office/powerpoint/2010/main" val="419553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F45FBD-F21D-E2B2-0473-161926C7FF2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8D0A252-F64C-08A4-C768-A7FD099493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75AFE3F-6033-F5D1-AA29-E65C39D915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A4097C2-2643-6C4A-C2B9-3F13322C5ADE}"/>
              </a:ext>
            </a:extLst>
          </p:cNvPr>
          <p:cNvSpPr>
            <a:spLocks noGrp="1"/>
          </p:cNvSpPr>
          <p:nvPr>
            <p:ph type="dt" sz="half" idx="10"/>
          </p:nvPr>
        </p:nvSpPr>
        <p:spPr/>
        <p:txBody>
          <a:bodyPr/>
          <a:lstStyle/>
          <a:p>
            <a:fld id="{3979CA57-ED32-426C-84F5-2C2D88914931}" type="datetimeFigureOut">
              <a:rPr lang="el-GR" smtClean="0"/>
              <a:t>21/2/2025</a:t>
            </a:fld>
            <a:endParaRPr lang="el-GR"/>
          </a:p>
        </p:txBody>
      </p:sp>
      <p:sp>
        <p:nvSpPr>
          <p:cNvPr id="6" name="Θέση υποσέλιδου 5">
            <a:extLst>
              <a:ext uri="{FF2B5EF4-FFF2-40B4-BE49-F238E27FC236}">
                <a16:creationId xmlns:a16="http://schemas.microsoft.com/office/drawing/2014/main" id="{79F1FC4B-2462-B1C6-34B5-4F95972F698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E320C43-A557-9BEA-9029-BD5AD4FE507A}"/>
              </a:ext>
            </a:extLst>
          </p:cNvPr>
          <p:cNvSpPr>
            <a:spLocks noGrp="1"/>
          </p:cNvSpPr>
          <p:nvPr>
            <p:ph type="sldNum" sz="quarter" idx="12"/>
          </p:nvPr>
        </p:nvSpPr>
        <p:spPr/>
        <p:txBody>
          <a:bodyPr/>
          <a:lstStyle/>
          <a:p>
            <a:fld id="{86E1B9EA-2DF1-41BB-B969-F5564F9EE75B}" type="slidenum">
              <a:rPr lang="el-GR" smtClean="0"/>
              <a:t>‹#›</a:t>
            </a:fld>
            <a:endParaRPr lang="el-GR"/>
          </a:p>
        </p:txBody>
      </p:sp>
    </p:spTree>
    <p:extLst>
      <p:ext uri="{BB962C8B-B14F-4D97-AF65-F5344CB8AC3E}">
        <p14:creationId xmlns:p14="http://schemas.microsoft.com/office/powerpoint/2010/main" val="4002593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96F6A78-567C-2D5E-8BCD-75A5D6F23F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5D6B382-BFAF-A312-AEC6-B1EAC240AF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1C9D197-7F91-BA67-9EE4-3475ED27F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79CA57-ED32-426C-84F5-2C2D88914931}" type="datetimeFigureOut">
              <a:rPr lang="el-GR" smtClean="0"/>
              <a:t>21/2/2025</a:t>
            </a:fld>
            <a:endParaRPr lang="el-GR"/>
          </a:p>
        </p:txBody>
      </p:sp>
      <p:sp>
        <p:nvSpPr>
          <p:cNvPr id="5" name="Θέση υποσέλιδου 4">
            <a:extLst>
              <a:ext uri="{FF2B5EF4-FFF2-40B4-BE49-F238E27FC236}">
                <a16:creationId xmlns:a16="http://schemas.microsoft.com/office/drawing/2014/main" id="{281CB617-104C-9A67-BF3C-864C452F08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B1048A68-B93F-3A3E-1E21-025B5A141D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E1B9EA-2DF1-41BB-B969-F5564F9EE75B}" type="slidenum">
              <a:rPr lang="el-GR" smtClean="0"/>
              <a:t>‹#›</a:t>
            </a:fld>
            <a:endParaRPr lang="el-GR"/>
          </a:p>
        </p:txBody>
      </p:sp>
    </p:spTree>
    <p:extLst>
      <p:ext uri="{BB962C8B-B14F-4D97-AF65-F5344CB8AC3E}">
        <p14:creationId xmlns:p14="http://schemas.microsoft.com/office/powerpoint/2010/main" val="2127010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5D05DF-ABBD-F116-E65F-6DA5F7D0936B}"/>
              </a:ext>
            </a:extLst>
          </p:cNvPr>
          <p:cNvSpPr>
            <a:spLocks noGrp="1"/>
          </p:cNvSpPr>
          <p:nvPr>
            <p:ph type="ctrTitle"/>
          </p:nvPr>
        </p:nvSpPr>
        <p:spPr>
          <a:xfrm>
            <a:off x="0" y="554182"/>
            <a:ext cx="12192000" cy="3429000"/>
          </a:xfrm>
        </p:spPr>
        <p:txBody>
          <a:bodyPr>
            <a:normAutofit/>
          </a:bodyPr>
          <a:lstStyle/>
          <a:p>
            <a:r>
              <a:rPr lang="el-GR" sz="4800" b="1" dirty="0"/>
              <a:t>ΔΙΑΚΟΝΙΑ ΤΟΥ ΛΟΓΟΥ</a:t>
            </a:r>
            <a:br>
              <a:rPr lang="el-GR" sz="4800" b="1" dirty="0"/>
            </a:br>
            <a:r>
              <a:rPr lang="el-GR" sz="4800" b="1" dirty="0"/>
              <a:t>ΕΝΟΤΗΤΑ 2</a:t>
            </a:r>
            <a:r>
              <a:rPr lang="el-GR" sz="4800" b="1" baseline="30000" dirty="0"/>
              <a:t>Η</a:t>
            </a:r>
            <a:r>
              <a:rPr lang="el-GR" sz="4800" b="1" dirty="0"/>
              <a:t>  </a:t>
            </a:r>
            <a:br>
              <a:rPr lang="el-GR" sz="4800" dirty="0"/>
            </a:br>
            <a:r>
              <a:rPr lang="el-GR" sz="4800" dirty="0">
                <a:effectLst/>
                <a:ea typeface="Calibri" panose="020F0502020204030204" pitchFamily="34" charset="0"/>
                <a:cs typeface="Times New Roman" panose="02020603050405020304" pitchFamily="18" charset="0"/>
              </a:rPr>
              <a:t> ΤΟ ΚΗΡΥΓΜΑ ΣΤΗΝ ΠΑΛΑΙΑ ΔΙΑΘΗΚΗ </a:t>
            </a:r>
            <a:br>
              <a:rPr lang="el-GR" sz="4800" dirty="0">
                <a:effectLst/>
                <a:ea typeface="Calibri" panose="020F0502020204030204" pitchFamily="34" charset="0"/>
                <a:cs typeface="Times New Roman" panose="02020603050405020304" pitchFamily="18" charset="0"/>
              </a:rPr>
            </a:br>
            <a:r>
              <a:rPr lang="el-GR" sz="4800" dirty="0">
                <a:effectLst/>
                <a:ea typeface="Calibri" panose="020F0502020204030204" pitchFamily="34" charset="0"/>
                <a:cs typeface="Times New Roman" panose="02020603050405020304" pitchFamily="18" charset="0"/>
              </a:rPr>
              <a:t>ΚΑΙ ΚΑΤΑ ΤΟΥΣ ΧΡΟΝΟΥΣ ΤΗΣ ΚΑΙΝΗΣ ΔΙΑΘΗΚΗΣ</a:t>
            </a:r>
            <a:endParaRPr lang="el-GR" sz="4800" dirty="0"/>
          </a:p>
        </p:txBody>
      </p:sp>
      <p:sp>
        <p:nvSpPr>
          <p:cNvPr id="3" name="Υπότιτλος 2">
            <a:extLst>
              <a:ext uri="{FF2B5EF4-FFF2-40B4-BE49-F238E27FC236}">
                <a16:creationId xmlns:a16="http://schemas.microsoft.com/office/drawing/2014/main" id="{A74B14F6-EBAA-E981-3D19-14F44B9A7AD6}"/>
              </a:ext>
            </a:extLst>
          </p:cNvPr>
          <p:cNvSpPr>
            <a:spLocks noGrp="1"/>
          </p:cNvSpPr>
          <p:nvPr>
            <p:ph type="subTitle" idx="1"/>
          </p:nvPr>
        </p:nvSpPr>
        <p:spPr>
          <a:xfrm>
            <a:off x="1524000" y="4474875"/>
            <a:ext cx="9144000" cy="1995198"/>
          </a:xfrm>
        </p:spPr>
        <p:txBody>
          <a:bodyPr>
            <a:normAutofit/>
          </a:bodyPr>
          <a:lstStyle/>
          <a:p>
            <a:r>
              <a:rPr lang="el-GR" dirty="0"/>
              <a:t>ΔΙΔΑΣΚΟΥΣΑ: ΜΑΡΙΑ ΚΑΡΑΜΠΕΛΙΑ </a:t>
            </a:r>
          </a:p>
          <a:p>
            <a:r>
              <a:rPr lang="el-GR" dirty="0"/>
              <a:t>ΕΞΑΜΗΝΟ: Η’ </a:t>
            </a:r>
          </a:p>
          <a:p>
            <a:r>
              <a:rPr lang="el-GR" dirty="0"/>
              <a:t>ΙΕΡΑΤΙΚΩΝ ΣΠΟΥΔΩΝ</a:t>
            </a:r>
          </a:p>
          <a:p>
            <a:r>
              <a:rPr lang="el-GR" dirty="0"/>
              <a:t>ΑΕΑΑ</a:t>
            </a:r>
          </a:p>
          <a:p>
            <a:endParaRPr lang="el-GR" dirty="0"/>
          </a:p>
        </p:txBody>
      </p:sp>
    </p:spTree>
    <p:extLst>
      <p:ext uri="{BB962C8B-B14F-4D97-AF65-F5344CB8AC3E}">
        <p14:creationId xmlns:p14="http://schemas.microsoft.com/office/powerpoint/2010/main" val="3357942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49C589-A6D8-C0EB-8DBD-9BF006ABCF52}"/>
              </a:ext>
            </a:extLst>
          </p:cNvPr>
          <p:cNvSpPr>
            <a:spLocks noGrp="1"/>
          </p:cNvSpPr>
          <p:nvPr>
            <p:ph type="title"/>
          </p:nvPr>
        </p:nvSpPr>
        <p:spPr>
          <a:xfrm>
            <a:off x="0" y="18255"/>
            <a:ext cx="12192000" cy="951563"/>
          </a:xfrm>
        </p:spPr>
        <p:txBody>
          <a:bodyPr>
            <a:normAutofit fontScale="90000"/>
          </a:bodyPr>
          <a:lstStyle/>
          <a:p>
            <a:pPr algn="ctr"/>
            <a:r>
              <a:rPr lang="el-GR" sz="3600" dirty="0">
                <a:latin typeface="Palatino Linotype" panose="02040502050505030304" pitchFamily="18" charset="0"/>
                <a:ea typeface="Calibri" panose="020F0502020204030204" pitchFamily="34" charset="0"/>
                <a:cs typeface="Times New Roman" panose="02020603050405020304" pitchFamily="18" charset="0"/>
              </a:rPr>
              <a:t>Τ</a:t>
            </a:r>
            <a:r>
              <a:rPr lang="el-GR" sz="3600" dirty="0">
                <a:effectLst/>
                <a:latin typeface="Palatino Linotype" panose="02040502050505030304" pitchFamily="18" charset="0"/>
                <a:ea typeface="Calibri" panose="020F0502020204030204" pitchFamily="34" charset="0"/>
                <a:cs typeface="Times New Roman" panose="02020603050405020304" pitchFamily="18" charset="0"/>
              </a:rPr>
              <a:t>ο κήρυγμα του Ιησού, αληθινό πρότυπο εκκλησιαστικής ρητορικής </a:t>
            </a:r>
            <a:endParaRPr lang="el-GR" sz="3600" dirty="0"/>
          </a:p>
        </p:txBody>
      </p:sp>
      <p:sp>
        <p:nvSpPr>
          <p:cNvPr id="3" name="Θέση περιεχομένου 2">
            <a:extLst>
              <a:ext uri="{FF2B5EF4-FFF2-40B4-BE49-F238E27FC236}">
                <a16:creationId xmlns:a16="http://schemas.microsoft.com/office/drawing/2014/main" id="{4871D1BC-25B7-C7A0-98C7-49270B47FA8E}"/>
              </a:ext>
            </a:extLst>
          </p:cNvPr>
          <p:cNvSpPr>
            <a:spLocks noGrp="1"/>
          </p:cNvSpPr>
          <p:nvPr>
            <p:ph idx="1"/>
          </p:nvPr>
        </p:nvSpPr>
        <p:spPr>
          <a:xfrm>
            <a:off x="0" y="969818"/>
            <a:ext cx="12192000" cy="5888182"/>
          </a:xfrm>
        </p:spPr>
        <p:txBody>
          <a:bodyPr/>
          <a:lstStyle/>
          <a:p>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Στην Καινή Διαθήκη περιέχονται ουσιώδη στοιχεία Ομιλητικής που σχετίζονται με την ουσία, τον σκοπό και τη διατύπωση του χριστιανικού κηρύγματος. </a:t>
            </a:r>
          </a:p>
          <a:p>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Αληθινό πρότυπο εκκλησιαστικής ρητορικής είναι το κήρυγμα του Ιησού, εφόσον απευθύνεται κατά τρόπο άμεσο στους ανθρώπους και όχι μέσω των απεσταλμένων του Θεού. </a:t>
            </a:r>
          </a:p>
          <a:p>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Όπως είδαμε ο Ιωάννης ο Πρόδρομος είναι ο τελευταίος προφήτης της Παλαιάς Διαθήκης, γι’ αυτό και το κήρυγμα του Ιησού ξεκινά τη στιγμή ακριβώς, που σταματά το κήρυγμα του Προδρόμου. Όταν άκουσε ο Ιησούς ότι «</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παραδόθηκε ὁ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Ἰωάννης</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ήρθε στην Καπερναούμ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Μτ</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4, 12-13). Στο σημείο αυτό ο Ευαγγελιστής επισημαίνει: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πὸ</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τότε</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ἤρξατο</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Ιησοῦς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κηρύσσειν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λέγειν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μετανοεῖτε</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ἤγγικε</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γὰρ</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ἡ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βασιλεία</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οὐρανῶν</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Μτ</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4, 17). </a:t>
            </a:r>
          </a:p>
          <a:p>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Συνεπώς, η έννοια του κηρύγματος της Παλαιάς Διαθήκης, η οποία απολήγει στον Ιωάννη τον Πρόδρομο, έχει </a:t>
            </a:r>
            <a:r>
              <a:rPr lang="el-GR" sz="2400" b="1" dirty="0" err="1">
                <a:effectLst/>
                <a:latin typeface="Palatino Linotype" panose="02040502050505030304" pitchFamily="18" charset="0"/>
                <a:ea typeface="Calibri" panose="020F0502020204030204" pitchFamily="34" charset="0"/>
                <a:cs typeface="Times New Roman" panose="02020603050405020304" pitchFamily="18" charset="0"/>
              </a:rPr>
              <a:t>προπαρασκευστικό</a:t>
            </a:r>
            <a:r>
              <a:rPr lang="el-GR" sz="2400" b="1" dirty="0">
                <a:effectLst/>
                <a:latin typeface="Palatino Linotype" panose="02040502050505030304" pitchFamily="18" charset="0"/>
                <a:ea typeface="Calibri" panose="020F0502020204030204" pitchFamily="34" charset="0"/>
                <a:cs typeface="Times New Roman" panose="02020603050405020304" pitchFamily="18" charset="0"/>
              </a:rPr>
              <a:t> χαρακτήρα </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καθώς προετοιμάζει τον δρόμο  για το κήρυγμα του Κυρίου, δηλαδή για το ευαγγελικό κήρυγμα.</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17286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F135FB-FB4D-6BE6-8FD6-E609A652A4A8}"/>
              </a:ext>
            </a:extLst>
          </p:cNvPr>
          <p:cNvSpPr>
            <a:spLocks noGrp="1"/>
          </p:cNvSpPr>
          <p:nvPr>
            <p:ph type="title"/>
          </p:nvPr>
        </p:nvSpPr>
        <p:spPr>
          <a:xfrm>
            <a:off x="0" y="18256"/>
            <a:ext cx="12192000" cy="522072"/>
          </a:xfrm>
        </p:spPr>
        <p:txBody>
          <a:bodyPr>
            <a:noAutofit/>
          </a:bodyPr>
          <a:lstStyle/>
          <a:p>
            <a:pPr algn="ctr"/>
            <a:r>
              <a:rPr lang="el-GR" sz="2800" dirty="0">
                <a:latin typeface="Palatino Linotype" panose="02040502050505030304" pitchFamily="18" charset="0"/>
                <a:ea typeface="Calibri" panose="020F0502020204030204" pitchFamily="34" charset="0"/>
                <a:cs typeface="Times New Roman" panose="02020603050405020304" pitchFamily="18" charset="0"/>
              </a:rPr>
              <a:t>Τ</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ο κήρυγμα του Ιησού, αληθινό πρότυπο εκκλησιαστικής ρητορικής </a:t>
            </a:r>
            <a:endParaRPr lang="el-GR" sz="2800" dirty="0"/>
          </a:p>
        </p:txBody>
      </p:sp>
      <p:sp>
        <p:nvSpPr>
          <p:cNvPr id="3" name="Θέση περιεχομένου 2">
            <a:extLst>
              <a:ext uri="{FF2B5EF4-FFF2-40B4-BE49-F238E27FC236}">
                <a16:creationId xmlns:a16="http://schemas.microsoft.com/office/drawing/2014/main" id="{D33DD5DD-227D-EDEA-5AC7-0A0F14A2D24B}"/>
              </a:ext>
            </a:extLst>
          </p:cNvPr>
          <p:cNvSpPr>
            <a:spLocks noGrp="1"/>
          </p:cNvSpPr>
          <p:nvPr>
            <p:ph idx="1"/>
          </p:nvPr>
        </p:nvSpPr>
        <p:spPr>
          <a:xfrm>
            <a:off x="0" y="540328"/>
            <a:ext cx="12192000" cy="6317672"/>
          </a:xfrm>
        </p:spPr>
        <p:txBody>
          <a:bodyPr>
            <a:normAutofit/>
          </a:bodyPr>
          <a:lstStyle/>
          <a:p>
            <a:pPr marL="514350" indent="-285750" algn="just">
              <a:lnSpc>
                <a:spcPct val="107000"/>
              </a:lnSpc>
              <a:spcAft>
                <a:spcPts val="800"/>
              </a:spcAft>
            </a:pP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Στην Παλαιά Διαθήκη ο Θεός επικοινωνεί με τον άνθρωπο μέσω του λόγου των απεσταλμένων Του. Στην Καινή Διαθήκη πουθενά δεν αναφέρεται ότι ο Λόγος του Θεού απευθύνεται στον Ιησού, όπως παλιότερα λεγόταν για τους Προφήτες. Η φράση του αποστόλου Παύλου ότι ο Θεός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λαλήσας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πατράσιν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προφήταις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ἐσχάτου</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ἡμερῶν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τούτων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ἐλάλησεν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ἡμῖν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υἱῷ</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Ἑβρ</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 1-2)</a:t>
            </a: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 ερμηνεύεται μέσα από τη θεολογία του Ιωάννη: ότι ο Υιός είναι Αυτός ο Ίδιος ο Θεός, δια του Οποίου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πάντα</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ἐγένετο</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χωρὶς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ἐγένετο</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οὐδὲ</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ἓν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ὃ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γέγονε</a:t>
            </a:r>
            <a:r>
              <a:rPr lang="el-GR" sz="20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ν</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1,3). Μάλιστα, όπως αναφέρει και το βιβλίο της Αποκάλυψης, Αυτός ο Ίδιος «Λόγος </a:t>
            </a:r>
            <a:r>
              <a:rPr lang="el-GR" sz="20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Θεοῦ</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είναι που πρόκειται να φανερωθεί κατά τη Δευτέρα Παρουσία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Ἀποκ</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19,13).</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marL="514350" indent="-285750" algn="just">
              <a:lnSpc>
                <a:spcPct val="107000"/>
              </a:lnSpc>
              <a:spcAft>
                <a:spcPts val="800"/>
              </a:spcAft>
            </a:pP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 Ιησούς ομιλεί ως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ἐξουσίαν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ἔχων</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ο Ίδιος δηλώνει την αλήθεια ότι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οἱ</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λόγοι Του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θὰ</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παρέλθουν</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Μτ</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24,35) και ότι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τὰ</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ρήματα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ποὺ</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λαλεῖ</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εἶναι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πνεῦμα</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ζωή</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6,63). Πρότυπο για όσους διακονούν στην Εκκλησία το κήρυγμα είναι ο Χριστός. Οι ακροατές του Χριστού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ἐξεπλήσσοντο</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ἐπὶ</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τῇ</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διδαχῇ</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ἦν</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γὰρ</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διδάσκων</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αὐτοὺς</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ὡς</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ἐξουσίαν</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ἔχων</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οὐχ</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ὡς</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οἱ</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γραμματεῖς</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Μκ</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1,22). Εδώ αναφέρεται για πρώτη φορά </a:t>
            </a:r>
            <a:r>
              <a:rPr lang="el-GR" sz="20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 όρος «</a:t>
            </a:r>
            <a:r>
              <a:rPr lang="el-GR" sz="2000" b="1"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ἐξουσία</a:t>
            </a:r>
            <a:r>
              <a:rPr lang="el-GR" sz="20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σε σχέση με τον Μεσσία. Ο ευαγγελιστής Μάρκος εισάγει μια ουσιώδη και αγεφύρωτη διαφορά ανάμεσα στον Χριστό και τους γραμματείς, με βάση την εξουσία του λόγου και την διδαχή. Οι γραμματείς στηρίζονται στις αυθεντίες του παρελθόντος για να κατευθύνουν τον λαό προς το μέλλον και τον αναμενόμενο Μεσσία. Ο Χριστός όμως αποκαλύπτει την </a:t>
            </a:r>
            <a:r>
              <a:rPr lang="el-GR" sz="20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αυθεντική αλήθεια στο παρόν</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αυτό συντελείται με τον </a:t>
            </a:r>
            <a:r>
              <a:rPr lang="el-GR" sz="2000" u="sng"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βίο</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τη </a:t>
            </a:r>
            <a:r>
              <a:rPr lang="el-GR" sz="2000" u="sng"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διδαχή</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τα </a:t>
            </a:r>
            <a:r>
              <a:rPr lang="el-GR" sz="2000" u="sng"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θαύματα</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τον </a:t>
            </a:r>
            <a:r>
              <a:rPr lang="el-GR" sz="2000" u="sng"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σταυρό</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την </a:t>
            </a:r>
            <a:r>
              <a:rPr lang="el-GR" sz="2000" u="sng"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ανάστασή </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Του.</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1142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46C18A-4F74-EEE3-872C-329F537E6C53}"/>
              </a:ext>
            </a:extLst>
          </p:cNvPr>
          <p:cNvSpPr>
            <a:spLocks noGrp="1"/>
          </p:cNvSpPr>
          <p:nvPr>
            <p:ph type="title"/>
          </p:nvPr>
        </p:nvSpPr>
        <p:spPr>
          <a:xfrm>
            <a:off x="0" y="18256"/>
            <a:ext cx="12192000" cy="674472"/>
          </a:xfrm>
        </p:spPr>
        <p:txBody>
          <a:bodyPr>
            <a:normAutofit fontScale="90000"/>
          </a:bodyPr>
          <a:lstStyle/>
          <a:p>
            <a:pPr algn="ctr"/>
            <a:r>
              <a:rPr lang="el-GR" sz="4400" dirty="0">
                <a:latin typeface="Palatino Linotype" panose="02040502050505030304" pitchFamily="18" charset="0"/>
                <a:ea typeface="Calibri" panose="020F0502020204030204" pitchFamily="34" charset="0"/>
                <a:cs typeface="Times New Roman" panose="02020603050405020304" pitchFamily="18" charset="0"/>
              </a:rPr>
              <a:t> </a:t>
            </a:r>
            <a:r>
              <a:rPr lang="el-GR" sz="4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 κήρυγμα στη Συναγωγή</a:t>
            </a:r>
            <a:endParaRPr lang="el-GR" dirty="0"/>
          </a:p>
        </p:txBody>
      </p:sp>
      <p:sp>
        <p:nvSpPr>
          <p:cNvPr id="3" name="Θέση περιεχομένου 2">
            <a:extLst>
              <a:ext uri="{FF2B5EF4-FFF2-40B4-BE49-F238E27FC236}">
                <a16:creationId xmlns:a16="http://schemas.microsoft.com/office/drawing/2014/main" id="{871E5121-24F6-C1DC-798A-B03D11C5565F}"/>
              </a:ext>
            </a:extLst>
          </p:cNvPr>
          <p:cNvSpPr>
            <a:spLocks noGrp="1"/>
          </p:cNvSpPr>
          <p:nvPr>
            <p:ph idx="1"/>
          </p:nvPr>
        </p:nvSpPr>
        <p:spPr>
          <a:xfrm>
            <a:off x="0" y="692728"/>
            <a:ext cx="12192000" cy="6147017"/>
          </a:xfrm>
        </p:spPr>
        <p:txBody>
          <a:bodyPr/>
          <a:lstStyle/>
          <a:p>
            <a:pPr marL="571500" indent="-34290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Στα χρόνια του Ιησού, το ιουδαϊκό περιβάλλον είχε διατηρήσει το κήρυγμα στη λατρεία της Συναγωγής κατά τα Σάββατα. Ο Κύριος εκμεταλλεύτηκε αυτή τη συγκυρία για να κηρύξει στη Συναγωγή της Ναζαρέτ αμέσως μετά την ανάγνωση των βιβλικών περικοπών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Λκ</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4,14 και εξής). Το ίδιο μαρτυρείται και στην Αντιόχεια της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Πισιδίας</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όπου μετά από την ανάγνωση του Νόμου και των Προφητών κατά την καθιερωμένη τελετή του Σαββάτου οι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αρχισυνάγωγοι</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απευθύνονται στον Παύλο και στον Βαρνάβα για να κηρύξουν.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 κήρυγμα στη Συναγωγή υπήρξε σημαντικότατη πτυχή του Ιουδαϊσμού, ιδιαιτέρως κατά τους πρωτοχριστιανικούς χρόνους. Αναπτύχθηκε με βάση τα λειτουργικά αναγνώσματα της Βίβλου. Ο σκοπός των λειτουργικών αναγνωσμάτων ήταν διδακτικός και αποσκοπούσε στον καταρτισμό των πιστών. Ο σκοπός αυτός δεν μπορούσε να εκπληρωθεί χωρίς το κήρυγμα, το οποίο αποτελούσε την οργανική ερμηνεία των Γραφών.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286692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DA4F7E-4A16-03AE-3573-D7E797D5C888}"/>
              </a:ext>
            </a:extLst>
          </p:cNvPr>
          <p:cNvSpPr>
            <a:spLocks noGrp="1"/>
          </p:cNvSpPr>
          <p:nvPr>
            <p:ph type="title"/>
          </p:nvPr>
        </p:nvSpPr>
        <p:spPr>
          <a:xfrm>
            <a:off x="0" y="18256"/>
            <a:ext cx="12192000" cy="452799"/>
          </a:xfrm>
        </p:spPr>
        <p:txBody>
          <a:bodyPr>
            <a:normAutofit fontScale="90000"/>
          </a:bodyPr>
          <a:lstStyle/>
          <a:p>
            <a:pPr algn="ctr"/>
            <a:r>
              <a:rPr lang="el-GR" sz="2800" dirty="0">
                <a:latin typeface="Palatino Linotype" panose="02040502050505030304" pitchFamily="18" charset="0"/>
                <a:ea typeface="Calibri" panose="020F0502020204030204" pitchFamily="34" charset="0"/>
                <a:cs typeface="Times New Roman" panose="02020603050405020304" pitchFamily="18" charset="0"/>
              </a:rPr>
              <a:t>Τ</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ο κήρυγμα του Ιησού, αληθινό πρότυπο εκκλησιαστικής ρητορικής </a:t>
            </a:r>
            <a:endParaRPr lang="el-GR" sz="2800" dirty="0"/>
          </a:p>
        </p:txBody>
      </p:sp>
      <p:sp>
        <p:nvSpPr>
          <p:cNvPr id="3" name="Θέση περιεχομένου 2">
            <a:extLst>
              <a:ext uri="{FF2B5EF4-FFF2-40B4-BE49-F238E27FC236}">
                <a16:creationId xmlns:a16="http://schemas.microsoft.com/office/drawing/2014/main" id="{2E023592-4271-0BBE-B01E-145152C143E5}"/>
              </a:ext>
            </a:extLst>
          </p:cNvPr>
          <p:cNvSpPr>
            <a:spLocks noGrp="1"/>
          </p:cNvSpPr>
          <p:nvPr>
            <p:ph idx="1"/>
          </p:nvPr>
        </p:nvSpPr>
        <p:spPr>
          <a:xfrm>
            <a:off x="0" y="471055"/>
            <a:ext cx="12192000" cy="5586414"/>
          </a:xfrm>
        </p:spPr>
        <p:txBody>
          <a:bodyPr>
            <a:noAutofit/>
          </a:bodyPr>
          <a:lstStyle/>
          <a:p>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 κήρυγμα του Κυρίου στη Συναγωγή της Ναζαρέτ αποτελεί τύπο και εικόνα κάθε κηρύγματος στην Εκκλησία: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ἦλθεν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Ναζαρέτ</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οὗ</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ἦν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τεθραμμένος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εἰσῆλθε</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κατὰ</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εἰωθὸς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αὐτῷ</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τῇ</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ἡμέρᾳ</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σαββάτων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συναγωγήν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ἀνέστη</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ἀναγνῶναι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ἐπεδόθη</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αὐτῷ</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βιβλίον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Ησαΐου</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προφήτου</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ἀναπτύξας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βιβλίον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εὗρε</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τόπον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οὗ</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ἦν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γεγραμμένον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Πνεῦμα</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Κυρίου</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ἐμέ</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οὗ</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εἵνεκεν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ἔχρισέ</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με,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εὐαγγελίσασθαι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πτωχοῖς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ἀπέσταλκέ</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με,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ἰάσασθαι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τοὺς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συντετριμμένους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καρδίαν,κηρῦξαι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αἰχμαλώτοις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ἄφεσιν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τυφλοῖς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ἀνάβλεψιν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ἀποστεῖλαι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τεθραυσμένους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ἀφέσει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κηρῦξαι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ἐνιαυτὸν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Κυρίου</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δεκτόν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πτύξας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βιβλίον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ἀποδοὺς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τῷ</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ὑπηρέτῃ</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ἐκάθισε</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πάντων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τῇ</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συναγωγῇ</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οἱ</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ὀφθαλμοὶ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ἦσαν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ἀτενίζοντες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αὐτῷ</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ἤρξατο</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λέγειν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αὐτοὺς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ὅτι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σήμερον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πεπλήρωται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ἡ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γραφὴ</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αὕτη</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ὠσὶν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ὑμῶν</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Λκ</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4, 16-21). </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Και αποτελεί τύπο και εικόνα κάθε κηρύγματος στην Εκκλησία με βάση δύο στοιχεία: </a:t>
            </a:r>
          </a:p>
          <a:p>
            <a:pPr marL="0" indent="0">
              <a:buNone/>
            </a:pP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 ότι το συγκεκριμένο κήρυγμα είχε χαρακτήρα ερμηνευτικό και </a:t>
            </a:r>
          </a:p>
          <a:p>
            <a:pPr marL="0" indent="0">
              <a:buNone/>
            </a:pP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 ότι η ερμηνευτική του ανέτρεπε σχεδόν ολόκληρη την ισχύουσα άποψη περί της ελεύσεως του Μεσσία. </a:t>
            </a:r>
          </a:p>
          <a:p>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 κήρυγμα στη Ναζαρέτ είναι το πρώτο σύμφωνα με τον ευαγγελιστή Λουκά. Οι Ματθαίος και Μάρκος παραθέτουν ως πρώτο κήρυγμα του Κυρίου την πρόσκλησή Του για μετάνοια, την οποία απευθύνει στο ακροατήριό Του αμέσως μετά τη σύλληψη και τη φυλάκιση του Προδρόμου. </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6028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F5870F-F33E-48F4-8526-5E961DAAE962}"/>
              </a:ext>
            </a:extLst>
          </p:cNvPr>
          <p:cNvSpPr>
            <a:spLocks noGrp="1"/>
          </p:cNvSpPr>
          <p:nvPr>
            <p:ph type="title"/>
          </p:nvPr>
        </p:nvSpPr>
        <p:spPr>
          <a:xfrm>
            <a:off x="0" y="18256"/>
            <a:ext cx="12192000" cy="438944"/>
          </a:xfrm>
        </p:spPr>
        <p:txBody>
          <a:bodyPr>
            <a:normAutofit fontScale="90000"/>
          </a:bodyPr>
          <a:lstStyle/>
          <a:p>
            <a:pPr algn="ctr"/>
            <a:r>
              <a:rPr lang="el-GR" sz="2800" dirty="0">
                <a:latin typeface="Palatino Linotype" panose="02040502050505030304" pitchFamily="18" charset="0"/>
                <a:ea typeface="Calibri" panose="020F0502020204030204" pitchFamily="34" charset="0"/>
                <a:cs typeface="Times New Roman" panose="02020603050405020304" pitchFamily="18" charset="0"/>
              </a:rPr>
              <a:t>Τ</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ο κήρυγμα του Ιησού, αληθινό πρότυπο εκκλησιαστικής ρητορικής </a:t>
            </a:r>
            <a:endParaRPr lang="el-GR" sz="2800" dirty="0"/>
          </a:p>
        </p:txBody>
      </p:sp>
      <p:sp>
        <p:nvSpPr>
          <p:cNvPr id="3" name="Θέση περιεχομένου 2">
            <a:extLst>
              <a:ext uri="{FF2B5EF4-FFF2-40B4-BE49-F238E27FC236}">
                <a16:creationId xmlns:a16="http://schemas.microsoft.com/office/drawing/2014/main" id="{B608E1B9-0F0C-92DC-C7A2-EDC693C9F605}"/>
              </a:ext>
            </a:extLst>
          </p:cNvPr>
          <p:cNvSpPr>
            <a:spLocks noGrp="1"/>
          </p:cNvSpPr>
          <p:nvPr>
            <p:ph idx="1"/>
          </p:nvPr>
        </p:nvSpPr>
        <p:spPr>
          <a:xfrm>
            <a:off x="0" y="457200"/>
            <a:ext cx="12192000" cy="6382544"/>
          </a:xfrm>
        </p:spPr>
        <p:txBody>
          <a:bodyPr>
            <a:normAutofit fontScale="92500" lnSpcReduction="20000"/>
          </a:bodyPr>
          <a:lstStyle/>
          <a:p>
            <a:pPr marL="571500" indent="-342900" algn="just">
              <a:lnSpc>
                <a:spcPct val="107000"/>
              </a:lnSpc>
              <a:spcAft>
                <a:spcPts val="800"/>
              </a:spcAft>
            </a:pP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Συνεπώς και οι τρεις συνοπτικοί ευαγγελιστές μαρτυρούν για ένα πρώτο κήρυγμα του Κυρίου, στο οποίο υπάρχουν όλα τα στοιχεία του καινούργιου και χαρμόσυνου μηνύματος. Ωστόσο, ο Κύριος δεν περιορίστηκε μόνο σε κηρύγματα </a:t>
            </a:r>
            <a:r>
              <a:rPr lang="el-GR" sz="22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ερμηνευτικού περιεχομένου</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Κηρύττει, επίσης, στον λαό </a:t>
            </a:r>
            <a:r>
              <a:rPr lang="el-GR" sz="22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με ελευθερία θεμάτων</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είτε σχολιάζοντας την τρέχουσα επικαιρότητα, είτε ασκώντας κριτική σε πτυχές του θρησκευτικού και εθνικού περιβάλλοντος της εποχής του, είτε απαντώντας σε ερωτήσεις μεμονωμένων ατόμων ή ομάδων. Γι’ αυτό σε ορισμένες περιπτώσεις το κήρυγμά του πραγματοποιείται κατά τη διάρκεια μιας ατομικής συζητήσεως με κάποιο πρόσωπο. </a:t>
            </a:r>
          </a:p>
          <a:p>
            <a:pPr indent="0" algn="just">
              <a:lnSpc>
                <a:spcPct val="107000"/>
              </a:lnSpc>
              <a:spcAft>
                <a:spcPts val="800"/>
              </a:spcAft>
              <a:buNone/>
            </a:pP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Η ρητορική τέχνη του Κυρίου περιλαμβάνει ποικίλες πτυχές: </a:t>
            </a:r>
          </a:p>
          <a:p>
            <a:pPr marL="571500" indent="-342900" algn="just">
              <a:lnSpc>
                <a:spcPct val="107000"/>
              </a:lnSpc>
              <a:spcAft>
                <a:spcPts val="800"/>
              </a:spcAft>
              <a:buFont typeface="Wingdings" panose="05000000000000000000" pitchFamily="2" charset="2"/>
              <a:buChar char="v"/>
            </a:pP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προσαρμοστικότητα ανάλογα με τον τόπο, τον χρόνο, την αφορμή και το είδος ή τη μορφωτική στάθμη του ακροατηρίου, </a:t>
            </a:r>
          </a:p>
          <a:p>
            <a:pPr marL="571500" indent="-342900" algn="just">
              <a:lnSpc>
                <a:spcPct val="107000"/>
              </a:lnSpc>
              <a:spcAft>
                <a:spcPts val="800"/>
              </a:spcAft>
              <a:buFont typeface="Wingdings" panose="05000000000000000000" pitchFamily="2" charset="2"/>
              <a:buChar char="v"/>
            </a:pP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ανάλογα με το αν οι ακροατές Του προσπαθούν να Τον </a:t>
            </a:r>
            <a:r>
              <a:rPr lang="el-GR" sz="22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παγιδεύσουν</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ή να Τον προσεγγίσουν με ειλικρίνεια και αγαθή πρόθεση, </a:t>
            </a:r>
          </a:p>
          <a:p>
            <a:pPr marL="571500" indent="-342900" algn="just">
              <a:lnSpc>
                <a:spcPct val="107000"/>
              </a:lnSpc>
              <a:spcAft>
                <a:spcPts val="800"/>
              </a:spcAft>
              <a:buFont typeface="Wingdings" panose="05000000000000000000" pitchFamily="2" charset="2"/>
              <a:buChar char="v"/>
            </a:pP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ευρηματικότητα στον τρόπο απαντήσεως (σε ορισμένες περιπτώσεις απαντά δια ερωτήσεως),</a:t>
            </a:r>
          </a:p>
          <a:p>
            <a:pPr marL="571500" indent="-342900" algn="just">
              <a:lnSpc>
                <a:spcPct val="107000"/>
              </a:lnSpc>
              <a:spcAft>
                <a:spcPts val="800"/>
              </a:spcAft>
              <a:buFont typeface="Wingdings" panose="05000000000000000000" pitchFamily="2" charset="2"/>
              <a:buChar char="v"/>
            </a:pP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μονολεκτικό ή ολιγόλογο κήρυγμα που συνοδεύεται από τη σιωπηλή διδασκαλία της κυρίαρχης μορφής Του. </a:t>
            </a:r>
          </a:p>
          <a:p>
            <a:pPr marL="571500" indent="-342900" algn="just">
              <a:lnSpc>
                <a:spcPct val="107000"/>
              </a:lnSpc>
              <a:spcAft>
                <a:spcPts val="800"/>
              </a:spcAft>
              <a:buFont typeface="Wingdings" panose="05000000000000000000" pitchFamily="2" charset="2"/>
              <a:buChar char="v"/>
            </a:pP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Μέσα από το κήρυγμα αυτό κατακρίνει την αμαρτία ενώ επιδεικνύει συμπάθεια για τα θύματά της. </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191593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A02840-EC99-F533-EE86-3236AB23ED5B}"/>
              </a:ext>
            </a:extLst>
          </p:cNvPr>
          <p:cNvSpPr>
            <a:spLocks noGrp="1"/>
          </p:cNvSpPr>
          <p:nvPr>
            <p:ph type="title"/>
          </p:nvPr>
        </p:nvSpPr>
        <p:spPr>
          <a:xfrm>
            <a:off x="0" y="18256"/>
            <a:ext cx="12192000" cy="662782"/>
          </a:xfrm>
        </p:spPr>
        <p:txBody>
          <a:bodyPr>
            <a:normAutofit/>
          </a:bodyPr>
          <a:lstStyle/>
          <a:p>
            <a:pPr algn="ctr"/>
            <a:r>
              <a:rPr lang="el-GR" sz="2800" dirty="0">
                <a:latin typeface="Palatino Linotype" panose="02040502050505030304" pitchFamily="18" charset="0"/>
                <a:ea typeface="Calibri" panose="020F0502020204030204" pitchFamily="34" charset="0"/>
                <a:cs typeface="Times New Roman" panose="02020603050405020304" pitchFamily="18" charset="0"/>
              </a:rPr>
              <a:t>Τ</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ο κήρυγμα του Ιησού, αληθινό πρότυπο εκκλησιαστικής ρητορικής </a:t>
            </a:r>
            <a:endParaRPr lang="el-GR" sz="2800" dirty="0"/>
          </a:p>
        </p:txBody>
      </p:sp>
      <p:sp>
        <p:nvSpPr>
          <p:cNvPr id="3" name="Θέση περιεχομένου 2">
            <a:extLst>
              <a:ext uri="{FF2B5EF4-FFF2-40B4-BE49-F238E27FC236}">
                <a16:creationId xmlns:a16="http://schemas.microsoft.com/office/drawing/2014/main" id="{38B34DC3-CD4F-3A9B-30E1-F7DD9CD22DCF}"/>
              </a:ext>
            </a:extLst>
          </p:cNvPr>
          <p:cNvSpPr>
            <a:spLocks noGrp="1"/>
          </p:cNvSpPr>
          <p:nvPr>
            <p:ph idx="1"/>
          </p:nvPr>
        </p:nvSpPr>
        <p:spPr>
          <a:xfrm>
            <a:off x="-1" y="681038"/>
            <a:ext cx="12191999" cy="6158706"/>
          </a:xfrm>
        </p:spPr>
        <p:txBody>
          <a:bodyPr>
            <a:normAutofit lnSpcReduction="10000"/>
          </a:bodyPr>
          <a:lstStyle/>
          <a:p>
            <a:pPr marL="514350" indent="-28575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Η εντύπωση που δημιουργείται στο ακροατήριο από το κήρυγμα αυτό είναι ότι αποτελεί μία «</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καινούργια διδαχή</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Μκ</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1,27) και ότι απηχεί μια πνευματική εξουσία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Μκ</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1,22) και μία μοναδικότητα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8,46). Η πνευματική αυτή εξουσία και η μοναδικότητα καταδεικνύονται από το γεγονός ότι ο Κύριος δεν ομιλεί όπως οι Προφήτες, αλλά αντιπαραθέτει στο κήρυγμα της Παλαιάς Διαθήκης το δικό του κήρυγμα: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Ἐγὼ</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λέγω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ὑμῖν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Μτ</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5, 21-22). Οι λόγοι Του χαρακτηρίζονται ως γεμάτοι «σοφία» και «χάρη»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Μκ</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6,2/</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Λκ</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4,22), γι’ αυτό και ακούγονται με ευχαρίστηση από το ακροατήριο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Μκ</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13,37), αν και σε ορισμένες περιπτώσεις ακούγονται ως «σκληροί»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6,60).</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Η σχέση του Χριστού ως κήρυκα με το ακροατήριό Του υποδηλώνεται στην παραβολή του σπορέα, εκεί όπου όλοι μεν ακούν, αλλά το κήρυγμα δεν καρποφορεί σε όλους. Η «αποτυχία» του κηρύγματος αποδίδεται σε παράγοντες ανεξάρτητους από την ικανότητα του κήρυκα: στη δράση του «πονηρού», στη «θλίψη» και στον «διωγμό» που επιφέρουν σκανδαλισμό, στις «μέριμνες» και στην «απάτη του πλούτου» που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συμπνίγουν</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τον λόγο και τον καθιστούν «άκαρπο»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Μτ</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13, 19-22).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199181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EC9D3C-3817-BE5F-055C-E975B0F97A74}"/>
              </a:ext>
            </a:extLst>
          </p:cNvPr>
          <p:cNvSpPr>
            <a:spLocks noGrp="1"/>
          </p:cNvSpPr>
          <p:nvPr>
            <p:ph type="title"/>
          </p:nvPr>
        </p:nvSpPr>
        <p:spPr>
          <a:xfrm>
            <a:off x="0" y="18256"/>
            <a:ext cx="12192000" cy="660617"/>
          </a:xfrm>
        </p:spPr>
        <p:txBody>
          <a:bodyPr>
            <a:normAutofit/>
          </a:bodyPr>
          <a:lstStyle/>
          <a:p>
            <a:pPr algn="ctr"/>
            <a:r>
              <a:rPr lang="el-GR" sz="2800" dirty="0">
                <a:latin typeface="Palatino Linotype" panose="02040502050505030304" pitchFamily="18" charset="0"/>
                <a:ea typeface="Calibri" panose="020F0502020204030204" pitchFamily="34" charset="0"/>
                <a:cs typeface="Times New Roman" panose="02020603050405020304" pitchFamily="18" charset="0"/>
              </a:rPr>
              <a:t>Τ</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ο κήρυγμα του Ιησού, αληθινό πρότυπο εκκλησιαστικής ρητορικής </a:t>
            </a:r>
            <a:endParaRPr lang="el-GR" sz="2800" dirty="0"/>
          </a:p>
        </p:txBody>
      </p:sp>
      <p:sp>
        <p:nvSpPr>
          <p:cNvPr id="3" name="Θέση περιεχομένου 2">
            <a:extLst>
              <a:ext uri="{FF2B5EF4-FFF2-40B4-BE49-F238E27FC236}">
                <a16:creationId xmlns:a16="http://schemas.microsoft.com/office/drawing/2014/main" id="{CE2AF4DF-6EE9-748B-F31D-FCEC00C94E85}"/>
              </a:ext>
            </a:extLst>
          </p:cNvPr>
          <p:cNvSpPr>
            <a:spLocks noGrp="1"/>
          </p:cNvSpPr>
          <p:nvPr>
            <p:ph idx="1"/>
          </p:nvPr>
        </p:nvSpPr>
        <p:spPr>
          <a:xfrm>
            <a:off x="-1" y="526473"/>
            <a:ext cx="12191999" cy="6313271"/>
          </a:xfrm>
        </p:spPr>
        <p:txBody>
          <a:bodyPr>
            <a:normAutofit lnSpcReduction="10000"/>
          </a:bodyPr>
          <a:lstStyle/>
          <a:p>
            <a:pPr marL="571500" indent="-34290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Η διάκριση εντός του ακροατηρίου του Χριστού τονίζεται και στο κατά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Ιωάννην</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Ευαγγέλιο, όπου δημιουργείται ένας διαχωρισμός εξαιτίας των λόγων του Κυρίου: εκείνοι που αποδέχονται το κήρυγμα και εκείνοι που δεν μπορούν να το ακούσουν. </a:t>
            </a:r>
          </a:p>
          <a:p>
            <a:pPr marL="571500" indent="-34290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Η αποδοχή του κηρύγματος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2,22) συνυφαίνεται με την «παραμονή» των ακροατών στον Κύριο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8,31)  και την απόκτηση της «αιώνιας ζωής»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5,24). Αντιθέτως, οι άλλοι θα κριθούν «κατά την εσχάτην ημέρα» με βάση την απόρριψη του κηρύγματος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12,48). Ο διαχωρισμός αυτός ανάγεται στην αποδοχή ή μη της ελεύσεως του Χριστού στη γη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1,5· 10· 11-12). </a:t>
            </a:r>
          </a:p>
          <a:p>
            <a:pPr marL="571500" indent="-34290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Έτσι, το κατά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Ιωάννην</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συνδέει διαχρονικά τις δύο Διαθήκες ως προς το θέμα της αποδοχής ή μη του κηρύγματος: </a:t>
            </a:r>
            <a:r>
              <a:rPr lang="el-GR" sz="24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η αποδοχή του λόγου του Θεού </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(είτε εκφράζεται από τα ιερά πρόσωπα της Π.Δ., είτε από τον Κύριο και τους Αποστόλους) </a:t>
            </a:r>
            <a:r>
              <a:rPr lang="el-GR" sz="24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σηματοδοτεί την έναρξη μιας καινούργιας σχέσης του ανθρώπου με τον Θεό</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1,12), </a:t>
            </a:r>
            <a:r>
              <a:rPr lang="el-GR" sz="24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ενώ η απόρριψή του συνεπιφέρει την «κρίση» του ανθρώπου</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3,17).</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4587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D6DAB3-DFCC-F639-5DDC-A9C276A6335D}"/>
              </a:ext>
            </a:extLst>
          </p:cNvPr>
          <p:cNvSpPr>
            <a:spLocks noGrp="1"/>
          </p:cNvSpPr>
          <p:nvPr>
            <p:ph type="title"/>
          </p:nvPr>
        </p:nvSpPr>
        <p:spPr>
          <a:xfrm>
            <a:off x="110835" y="0"/>
            <a:ext cx="11956473" cy="681037"/>
          </a:xfrm>
        </p:spPr>
        <p:txBody>
          <a:bodyPr>
            <a:normAutofit fontScale="90000"/>
          </a:bodyPr>
          <a:lstStyle/>
          <a:p>
            <a:pPr algn="ctr"/>
            <a:r>
              <a:rPr lang="el-GR" sz="4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Αποστολικό κήρυγμα</a:t>
            </a:r>
            <a:endParaRPr lang="el-GR" dirty="0"/>
          </a:p>
        </p:txBody>
      </p:sp>
      <p:sp>
        <p:nvSpPr>
          <p:cNvPr id="3" name="Θέση περιεχομένου 2">
            <a:extLst>
              <a:ext uri="{FF2B5EF4-FFF2-40B4-BE49-F238E27FC236}">
                <a16:creationId xmlns:a16="http://schemas.microsoft.com/office/drawing/2014/main" id="{B51FF493-A88B-FF04-7F8C-D22E15D21497}"/>
              </a:ext>
            </a:extLst>
          </p:cNvPr>
          <p:cNvSpPr>
            <a:spLocks noGrp="1"/>
          </p:cNvSpPr>
          <p:nvPr>
            <p:ph idx="1"/>
          </p:nvPr>
        </p:nvSpPr>
        <p:spPr>
          <a:xfrm>
            <a:off x="0" y="551006"/>
            <a:ext cx="12192000" cy="6306993"/>
          </a:xfrm>
        </p:spPr>
        <p:txBody>
          <a:bodyPr>
            <a:normAutofit fontScale="92500" lnSpcReduction="10000"/>
          </a:bodyPr>
          <a:lstStyle/>
          <a:p>
            <a:r>
              <a:rPr lang="el-G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Οι Απόστολοι παρέλαβαν από τον Κύριο το έργο του κηρύγματος και της διδαχής «πάντων των εθνών»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4, 29). Θα μπορούσε να χαρακτηριστεί η ενέργεια του Κυρίου για τη συγκρότηση του κύκλου των δώδεκα ή των εβδομήκοντα αποστόλων σαν σύσταση μιας σχολής ευαγγελιστών. </a:t>
            </a:r>
          </a:p>
          <a:p>
            <a:r>
              <a:rPr lang="el-G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 αυτούς αποκαλύπτει φανερά τα μυστήρια της βασιλείας και διδάσκει συστηματικά το περιεχόμενο της αλήθειας της αποκαλύψεώς Του και τους προορίζει για συνεχιστές του έργου του κηρύγματος του ευαγγελίου σ’ όλη την κτίση. Έτσι και έμμεσα από την </a:t>
            </a:r>
            <a:r>
              <a:rPr lang="el-GR" sz="28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κηρυγματική</a:t>
            </a:r>
            <a:r>
              <a:rPr lang="el-G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Του ενέργεια, την οποία ανελλιπώς παρακολουθούν, και άμεσα με τις διάφορες υποθήκες Του καταρτίζονται για το κήρυγμα και αποστέλλονται από Αυτόν κλιμακωτά πρώτα στους Ιουδαίους και ύστερα και στα έθνη. </a:t>
            </a:r>
          </a:p>
          <a:p>
            <a:r>
              <a:rPr lang="el-G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Στα Ευαγγέλια διασώζονται πολλές τέτοιες δεοντολογικές προδιαγραφές, στις οποίες ο Κύριος εκφράζει τη θέλησή Του για το πώς πρέπει να είναι το κήρυγμα του ευαγγελίου, πώς να γίνεται και προπαντός ποια πρέπει να είναι τα προσόντα και οι τρόποι συμπεριφοράς των κηρύκων του λόγου του Θεού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Μτ</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5, 13-16· 10, 35-42· 28, 18-20.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Μκ</a:t>
            </a:r>
            <a:r>
              <a:rPr lang="el-G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16, 15-18.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Λκ</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10, 1-24· 24, 44-49.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13, 12-20.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20,8).</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61350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F05876-69B3-EA73-72F1-348123C13172}"/>
              </a:ext>
            </a:extLst>
          </p:cNvPr>
          <p:cNvSpPr>
            <a:spLocks noGrp="1"/>
          </p:cNvSpPr>
          <p:nvPr>
            <p:ph type="title"/>
          </p:nvPr>
        </p:nvSpPr>
        <p:spPr>
          <a:xfrm>
            <a:off x="838200" y="18256"/>
            <a:ext cx="10515600" cy="425089"/>
          </a:xfrm>
        </p:spPr>
        <p:txBody>
          <a:bodyPr>
            <a:normAutofit fontScale="90000"/>
          </a:bodyPr>
          <a:lstStyle/>
          <a:p>
            <a:pPr algn="ctr"/>
            <a:r>
              <a:rPr lang="el-GR" sz="4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Αποστολικό κήρυγμα</a:t>
            </a:r>
            <a:endParaRPr lang="el-GR" dirty="0"/>
          </a:p>
        </p:txBody>
      </p:sp>
      <p:sp>
        <p:nvSpPr>
          <p:cNvPr id="3" name="Θέση περιεχομένου 2">
            <a:extLst>
              <a:ext uri="{FF2B5EF4-FFF2-40B4-BE49-F238E27FC236}">
                <a16:creationId xmlns:a16="http://schemas.microsoft.com/office/drawing/2014/main" id="{1220CDC4-4B5F-5A9B-D3D2-23E7E15ECFC6}"/>
              </a:ext>
            </a:extLst>
          </p:cNvPr>
          <p:cNvSpPr>
            <a:spLocks noGrp="1"/>
          </p:cNvSpPr>
          <p:nvPr>
            <p:ph idx="1"/>
          </p:nvPr>
        </p:nvSpPr>
        <p:spPr>
          <a:xfrm>
            <a:off x="0" y="443344"/>
            <a:ext cx="12192000" cy="6396399"/>
          </a:xfrm>
        </p:spPr>
        <p:txBody>
          <a:bodyPr>
            <a:normAutofit/>
          </a:bodyPr>
          <a:lstStyle/>
          <a:p>
            <a:pPr indent="0" algn="just">
              <a:lnSpc>
                <a:spcPct val="107000"/>
              </a:lnSpc>
              <a:spcAft>
                <a:spcPts val="800"/>
              </a:spcAft>
              <a:buNone/>
            </a:pP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Οι απόστολοι του Χριστού αρχίζουν το έργο του κηρύγματος κατά την Πεντηκοστή, και μάλιστα αμέσως μετά την επιφοίτηση του Αγίου Πνεύματος. Αυτό είναι σημαντικό για δύο λόγους: Αν ληφθεί υπόψιν ότι οι μαθητές ήταν αγράμματοι ψαράδες, το κήρυγμα παρουσιάζεται όχι σαν έργο της δικής τους κατά </a:t>
            </a:r>
            <a:r>
              <a:rPr lang="el-GR" sz="2000" dirty="0" err="1">
                <a:effectLst/>
                <a:latin typeface="Palatino Linotype" panose="02040502050505030304" pitchFamily="18" charset="0"/>
                <a:ea typeface="Calibri" panose="020F0502020204030204" pitchFamily="34" charset="0"/>
                <a:cs typeface="Times New Roman" panose="02020603050405020304" pitchFamily="18" charset="0"/>
              </a:rPr>
              <a:t>κόσμον</a:t>
            </a: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 σοφίας, αλλά σαν χάρισμα </a:t>
            </a:r>
            <a:r>
              <a:rPr lang="el-GR" sz="2000" dirty="0" err="1">
                <a:effectLst/>
                <a:latin typeface="Palatino Linotype" panose="02040502050505030304" pitchFamily="18" charset="0"/>
                <a:ea typeface="Calibri" panose="020F0502020204030204" pitchFamily="34" charset="0"/>
                <a:cs typeface="Times New Roman" panose="02020603050405020304" pitchFamily="18" charset="0"/>
              </a:rPr>
              <a:t>θεόσδοτο</a:t>
            </a: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 όπως ο προφητικός λόγος της Παλαιάς Διαθήκης που ασκείται κατ’ απόλυτη έννοια «</a:t>
            </a:r>
            <a:r>
              <a:rPr lang="el-GR" sz="2000" dirty="0" err="1">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dirty="0" err="1">
                <a:effectLst/>
                <a:latin typeface="Palatino Linotype" panose="02040502050505030304" pitchFamily="18" charset="0"/>
                <a:ea typeface="Calibri" panose="020F0502020204030204" pitchFamily="34" charset="0"/>
                <a:cs typeface="Times New Roman" panose="02020603050405020304" pitchFamily="18" charset="0"/>
              </a:rPr>
              <a:t>ἁγίῳ</a:t>
            </a: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 Πνεύματι». Δεύτερο, το ίδιο το Πνεύμα το άγιο με τη δυναμική Του φωτιστική παρουσία γεννά την παρρησία και την πιεστική ανάγκη στους φορείς Του να ευαγγελιστούν και να κηρύξουν τον λόγο για τη σωτηρία του κόσμου.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Έτσι, στην Καινή Διαθήκη εντοπίζονται διάφορα σχεδιαγράμματα κηρύγματος, όπως η δημηγορία του αποστόλου Πέτρου κατά την Πεντηκοστή: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Σταθεὶς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Πέτρος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σὺν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ἕνδεκα</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ἐπῆρε</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φωνὴν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ἀπεφθέγξατο</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αὐτοῖς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ἄνδρες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Ιουδαῖοι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οἱ</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κατοικοῦντες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Ιερουσαλὴμ</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ἅπαντες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τοῦτο</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ὑμῖν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γνωστὸν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ἔστω</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ἐνωτίσασθε</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τὰ</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ρήματά</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μου.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οὐ</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γάρ</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ὡς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ὑμεῖς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ὑπολαμβάνετε</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οὗτοι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μεθύουσιν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ἔστι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γὰρ</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ὥρα</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τρίτη</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τῆς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ἡμέρας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ἀλλὰ</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τοῦτό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ἐστι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εἰρημένον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διὰ</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προφήτου</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Ιωήλ</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ἔσται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ταῖς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ἐσχάταις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ἡμέραις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λέγει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Θεός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ἐκχεῶ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ἀπὸ</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πνεύματός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μου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πᾶσαν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σάρκα</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προφητεύσουσιν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οἱ</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υἱοὶ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ὑμῶν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αἱ</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θυγατέρες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ὑμῶν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Ανδρες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Ισραηλῖται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ἀκούσατε</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τοὺς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λόγους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τούτους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Ιησοῦν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Ναζωραῖον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ἄνδρα</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ἀπὸ</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Θεοῦ</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ἀποδεδειγμένον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ὑμᾶς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δυνάμεσι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τέρασι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σημείοις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οἷς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ἐποίησε</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Θεὸς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μέσῳ</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ὑμῶν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καθὼς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οἴδατε</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τοῦτον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τῇ</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ὡρισμένῃ</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βουλῇ</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προγνώσει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Θεοῦ</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ἔκδοτον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λαβόντες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διὰ</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χειρῶν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ἀνόμων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προσπήξαντες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ἀνείλετε</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ὃν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Θεὸς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ἀνέστησε</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λύσας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τὰς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ὠδῖνας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θανάτου</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καθότι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οὐκ</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ἦν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δυνατὸν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κρατεῖσθαι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αὐτὸν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ὑπ</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729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BB9852-CBDE-056D-E893-383D5C9C5635}"/>
              </a:ext>
            </a:extLst>
          </p:cNvPr>
          <p:cNvSpPr>
            <a:spLocks noGrp="1"/>
          </p:cNvSpPr>
          <p:nvPr>
            <p:ph type="title"/>
          </p:nvPr>
        </p:nvSpPr>
        <p:spPr>
          <a:xfrm>
            <a:off x="838200" y="0"/>
            <a:ext cx="10515600" cy="681037"/>
          </a:xfrm>
        </p:spPr>
        <p:txBody>
          <a:bodyPr>
            <a:normAutofit fontScale="90000"/>
          </a:bodyPr>
          <a:lstStyle/>
          <a:p>
            <a:pPr algn="ctr"/>
            <a:r>
              <a:rPr lang="el-GR" sz="4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Αποστολικό κήρυγμα</a:t>
            </a:r>
            <a:endParaRPr lang="el-GR" dirty="0"/>
          </a:p>
        </p:txBody>
      </p:sp>
      <p:sp>
        <p:nvSpPr>
          <p:cNvPr id="3" name="Θέση περιεχομένου 2">
            <a:extLst>
              <a:ext uri="{FF2B5EF4-FFF2-40B4-BE49-F238E27FC236}">
                <a16:creationId xmlns:a16="http://schemas.microsoft.com/office/drawing/2014/main" id="{222CFF35-9232-D9DA-EDE2-4999767D4299}"/>
              </a:ext>
            </a:extLst>
          </p:cNvPr>
          <p:cNvSpPr>
            <a:spLocks noGrp="1"/>
          </p:cNvSpPr>
          <p:nvPr>
            <p:ph idx="1"/>
          </p:nvPr>
        </p:nvSpPr>
        <p:spPr>
          <a:xfrm>
            <a:off x="0" y="581890"/>
            <a:ext cx="12192000" cy="6276109"/>
          </a:xfrm>
        </p:spPr>
        <p:txBody>
          <a:bodyPr>
            <a:normAutofit fontScale="92500" lnSpcReduction="20000"/>
          </a:bodyPr>
          <a:lstStyle/>
          <a:p>
            <a:pPr algn="just"/>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Ανδρες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ἀδελφοί</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ἐξὸν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εἰπεῖν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μετὰ</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παρρησίας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ὑμᾶς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περὶ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πατριάρχου</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Δαυῒδ</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ὅτι</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ἐτελεύτησε</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ἐτάφη</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μνῆμα</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ἐστιν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ἡμῖν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ἄχρι</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τῆς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ἡμέρας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ταύτης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προφήτης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οὖν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ὑπάρχων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εἰδὼς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ὅτι</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ὅρκῳ</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ὤμοσεν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αὐτῷ</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Θεὸς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ἐκ</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καρποῦ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τῆς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ὀσφύος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κατὰ</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σάρκα</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ἀναστήσειν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Χριστὸν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καθίσαι</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θρόνου</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προϊδὼν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ἐλάλησε</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περὶ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τῆς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ἀναστάσεως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Χριστοῦ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ὅτι</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οὐ</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κατελείφθη</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ἡ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ψυχὴ</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ᾅδου</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οὐδὲ</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ἡ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σὰρξ</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εἶδε</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διαφθοράν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τοῦτον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Ιησοῦν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ἀνέστησεν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Θεός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οὗ</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πάντες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ἡμεῖς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ἐσμεν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μάρτυρες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τῇ</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δεξιᾷ</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οὖν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ὑψωθείς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τήν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τε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ἐπαγγελίαν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Αγίου</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Πνεύματος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λαβὼν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παρὰ</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πατρός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ἐξέχεε</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τοῦτο</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ὃ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νῦν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ὑμεῖς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βλέπετε</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ἀκούετε</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ἀσφαλῶς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οὖν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γινωσκέτω</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πᾶς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οἶκος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Ισραὴλ</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ὅτι</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Κύριον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Χριστὸν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αὐτὸν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Θεὸς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ἐποίησε</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τοῦτον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Ιησοῦν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ὃν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ὑμεῖς</a:t>
            </a:r>
            <a:r>
              <a:rPr lang="el-GR" i="1"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ἐσταυρώσατε</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Ακούσαντες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κατενύγησαν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τῇ</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καρδίᾳ</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εἶπόν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τε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Πέτρον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τοὺς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λοιποὺς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ἀποστόλους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τί</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ποιήσομεν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ἄνδρες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ἀδελφοί</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Πέτρος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ἔφη</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αὐτούς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μετανοήσατε</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βαπτισθήτω</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ἕκαστος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ὑμῶν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τῷ</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ὀνόματι</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Ιησοῦ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Χριστοῦ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ἄφεσιν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ἁμαρτιῶν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λήψεσθε</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δωρεὰν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Αγίου</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Πνεύματος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ὑμῖν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γάρ</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ἐστιν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ἡ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ἐπαγγελία</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τέκνοις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ὑμῶν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πᾶσι</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μακράν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ὅσους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ἂν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προσκαλέσηται</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Κύριος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Θεὸς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ἡμῶν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ἑτέροις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τε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λόγοις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πλείοσι</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διεμαρτύρετο</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παρεκάλει</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λέγων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σώθητε</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ἀπὸ</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τῆς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γενεᾶς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τῆς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σκολιᾶς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ταύτης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οἱ</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μὲν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οὖν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ἀσμένως</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ἀποδεξάμενοι</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λόγον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ἐβαπτίσθησαν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προσετέθησαν</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τῇ</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ἡμέρᾳ</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ἐκείνῃ</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ψυχαὶ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ὡσεὶ</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τρισχίλιαι</a:t>
            </a:r>
            <a:r>
              <a:rPr lang="el-G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Πράξ</a:t>
            </a:r>
            <a:r>
              <a:rPr lang="el-GR" sz="2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2, 14-41).</a:t>
            </a:r>
            <a:endParaRPr lang="el-GR" dirty="0"/>
          </a:p>
        </p:txBody>
      </p:sp>
    </p:spTree>
    <p:extLst>
      <p:ext uri="{BB962C8B-B14F-4D97-AF65-F5344CB8AC3E}">
        <p14:creationId xmlns:p14="http://schemas.microsoft.com/office/powerpoint/2010/main" val="3243524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AF4955-3F5E-096C-AE9D-B3EC2354F674}"/>
              </a:ext>
            </a:extLst>
          </p:cNvPr>
          <p:cNvSpPr>
            <a:spLocks noGrp="1"/>
          </p:cNvSpPr>
          <p:nvPr>
            <p:ph type="title"/>
          </p:nvPr>
        </p:nvSpPr>
        <p:spPr>
          <a:xfrm>
            <a:off x="0" y="1"/>
            <a:ext cx="12192000" cy="346363"/>
          </a:xfrm>
        </p:spPr>
        <p:txBody>
          <a:bodyPr>
            <a:noAutofit/>
          </a:bodyPr>
          <a:lstStyle/>
          <a:p>
            <a:pPr algn="ctr"/>
            <a:r>
              <a:rPr lang="el-GR" sz="2800" b="1" dirty="0">
                <a:effectLst/>
                <a:latin typeface="Palatino Linotype" panose="02040502050505030304" pitchFamily="18" charset="0"/>
                <a:ea typeface="Calibri" panose="020F0502020204030204" pitchFamily="34" charset="0"/>
                <a:cs typeface="Times New Roman" panose="02020603050405020304" pitchFamily="18" charset="0"/>
              </a:rPr>
              <a:t>Παλαιά Διαθήκη: το κήρυγμα του </a:t>
            </a:r>
            <a:r>
              <a:rPr lang="el-GR" sz="2800" b="1" dirty="0" err="1">
                <a:effectLst/>
                <a:latin typeface="Palatino Linotype" panose="02040502050505030304" pitchFamily="18" charset="0"/>
                <a:ea typeface="Calibri" panose="020F0502020204030204" pitchFamily="34" charset="0"/>
                <a:cs typeface="Times New Roman" panose="02020603050405020304" pitchFamily="18" charset="0"/>
              </a:rPr>
              <a:t>Ιωάθαμ</a:t>
            </a:r>
            <a:r>
              <a:rPr lang="el-GR" sz="2800" b="1" dirty="0">
                <a:effectLst/>
                <a:latin typeface="Palatino Linotype" panose="02040502050505030304" pitchFamily="18" charset="0"/>
                <a:ea typeface="Calibri" panose="020F0502020204030204" pitchFamily="34" charset="0"/>
                <a:cs typeface="Times New Roman" panose="02020603050405020304" pitchFamily="18" charset="0"/>
              </a:rPr>
              <a:t> στα </a:t>
            </a:r>
            <a:r>
              <a:rPr lang="el-GR" sz="2800" b="1" dirty="0" err="1">
                <a:effectLst/>
                <a:latin typeface="Palatino Linotype" panose="02040502050505030304" pitchFamily="18" charset="0"/>
                <a:ea typeface="Calibri" panose="020F0502020204030204" pitchFamily="34" charset="0"/>
                <a:cs typeface="Times New Roman" panose="02020603050405020304" pitchFamily="18" charset="0"/>
              </a:rPr>
              <a:t>Σίκιμα</a:t>
            </a:r>
            <a:endParaRPr lang="el-GR" sz="2800" dirty="0"/>
          </a:p>
        </p:txBody>
      </p:sp>
      <p:sp>
        <p:nvSpPr>
          <p:cNvPr id="3" name="Θέση περιεχομένου 2">
            <a:extLst>
              <a:ext uri="{FF2B5EF4-FFF2-40B4-BE49-F238E27FC236}">
                <a16:creationId xmlns:a16="http://schemas.microsoft.com/office/drawing/2014/main" id="{141FD8F1-4B72-DC64-6E76-BF4010FE2A90}"/>
              </a:ext>
            </a:extLst>
          </p:cNvPr>
          <p:cNvSpPr>
            <a:spLocks noGrp="1"/>
          </p:cNvSpPr>
          <p:nvPr>
            <p:ph idx="1"/>
          </p:nvPr>
        </p:nvSpPr>
        <p:spPr>
          <a:xfrm>
            <a:off x="0" y="235527"/>
            <a:ext cx="12192000" cy="6629400"/>
          </a:xfrm>
        </p:spPr>
        <p:txBody>
          <a:bodyPr>
            <a:noAutofit/>
          </a:bodyPr>
          <a:lstStyle/>
          <a:p>
            <a:pPr marL="0" indent="0">
              <a:buNone/>
            </a:pP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Οι μαρτυρίες για το κήρυγμα στην Παλαιά Διαθήκη συμβάλλουν στην κατανόηση του κηρύγματος στην πρώτη χριστιανική Εκκλησία. Χαρακτηριστικό είναι </a:t>
            </a:r>
            <a:r>
              <a:rPr lang="el-GR" sz="2000" b="1" dirty="0">
                <a:effectLst/>
                <a:latin typeface="Palatino Linotype" panose="02040502050505030304" pitchFamily="18" charset="0"/>
                <a:ea typeface="Calibri" panose="020F0502020204030204" pitchFamily="34" charset="0"/>
                <a:cs typeface="Times New Roman" panose="02020603050405020304" pitchFamily="18" charset="0"/>
              </a:rPr>
              <a:t>το κήρυγμα του </a:t>
            </a:r>
            <a:r>
              <a:rPr lang="el-GR" sz="2000" b="1" dirty="0" err="1">
                <a:effectLst/>
                <a:latin typeface="Palatino Linotype" panose="02040502050505030304" pitchFamily="18" charset="0"/>
                <a:ea typeface="Calibri" panose="020F0502020204030204" pitchFamily="34" charset="0"/>
                <a:cs typeface="Times New Roman" panose="02020603050405020304" pitchFamily="18" charset="0"/>
              </a:rPr>
              <a:t>Ιωάθαμ</a:t>
            </a:r>
            <a:r>
              <a:rPr lang="el-GR" sz="2000" b="1" dirty="0">
                <a:effectLst/>
                <a:latin typeface="Palatino Linotype" panose="02040502050505030304" pitchFamily="18" charset="0"/>
                <a:ea typeface="Calibri" panose="020F0502020204030204" pitchFamily="34" charset="0"/>
                <a:cs typeface="Times New Roman" panose="02020603050405020304" pitchFamily="18" charset="0"/>
              </a:rPr>
              <a:t> στα </a:t>
            </a:r>
            <a:r>
              <a:rPr lang="el-GR" sz="2000" b="1" dirty="0" err="1">
                <a:effectLst/>
                <a:latin typeface="Palatino Linotype" panose="02040502050505030304" pitchFamily="18" charset="0"/>
                <a:ea typeface="Calibri" panose="020F0502020204030204" pitchFamily="34" charset="0"/>
                <a:cs typeface="Times New Roman" panose="02020603050405020304" pitchFamily="18" charset="0"/>
              </a:rPr>
              <a:t>Σίκιμα</a:t>
            </a: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Όταν ανάγγειλαν τα γεγονότα στον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Ιωάθαμ</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αυτός πήγε και στάθηκε στην κορυφή του όρους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Γαριζίν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φώναξε όσο πιο δυνατά μπορούσε: Ακούστε με, είπε, κάτοικοι της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Συχέμ</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αν θέλετε και ο Θεός να σας ακούσει! </a:t>
            </a:r>
            <a:r>
              <a:rPr lang="el-GR" sz="2000" b="1" i="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Κάποτε τα δέντρα πήγαν να διαλέξουν ποιον θα χρίσουν βασιλιά τους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Είπαν στην </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ελιά</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έλα να γίνεις βασιλιάς μας. Αλλά η ελιά αποκρίθηκε: ν’ αφήσω εγώ το λάδι που παράγω, που μ’ αυτό τιμούν θεούς και ανθρώπους, για να κυβερνήσω τα δέντρα; Τότε τα δέντρα είπαν στη </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συκιά</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έλα εσύ να γίνεις βασιλιάς μας. Μα και η συκιά τους αποκρίθηκε: ν’ αφήσω εγώ τους ωραίους και γλυκούς καρπούς που κάνω, για να κυβερνήσω τα δέντρα; Τότε τα δέντρα είπαν στο </a:t>
            </a:r>
            <a:r>
              <a:rPr lang="el-GR" sz="2000" b="1"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αμπέλι</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έλα εσύ να γίνεις βασιλιάς μας. Μα το αμπέλι τους αποκρίθηκε: ν’ αφήσω εγώ το κρασί που βγάζω, που το χαίρονται θεοί και άνθρωποι, για να κυβερνήσω τα δέντρα; Τότε τα δέντρα είπαν στην </a:t>
            </a:r>
            <a:r>
              <a:rPr lang="el-GR" sz="2000" b="1" i="1" dirty="0">
                <a:solidFill>
                  <a:srgbClr val="7030A0"/>
                </a:solidFill>
                <a:effectLst/>
                <a:latin typeface="Palatino Linotype" panose="02040502050505030304" pitchFamily="18" charset="0"/>
                <a:ea typeface="Calibri" panose="020F0502020204030204" pitchFamily="34" charset="0"/>
                <a:cs typeface="Times New Roman" panose="02020603050405020304" pitchFamily="18" charset="0"/>
              </a:rPr>
              <a:t>αγκαθιά</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έλα εσύ να γίνεις βασιλιάς μας. Και η αγκαθιά τους αποκρίθηκε: αν θέλετε στ’ αλήθεια να με χρίσετε βασιλιά σας, ελάτε να κρυφτείτε στη σκιά μου· αν δεν έρθετε φωτιά θα βγει από τα αγκάθια μου και θα κατακάψει τους κέδρους του λιβάνου. </a:t>
            </a:r>
            <a:r>
              <a:rPr lang="el-GR" sz="2000" b="1" i="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Τώρα λοιπόν, συνέχισε ο </a:t>
            </a:r>
            <a:r>
              <a:rPr lang="el-GR" sz="2000" b="1" i="1" dirty="0" err="1">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Ιωάθαμ</a:t>
            </a:r>
            <a:r>
              <a:rPr lang="el-GR" sz="2000" b="1" i="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ενεργήσατε άραγε ειλικρινά και τίμια όταν κάνατε βασιλιά τον </a:t>
            </a:r>
            <a:r>
              <a:rPr lang="el-GR" sz="2000" b="1" i="1" dirty="0" err="1">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Αβιμέλεχ</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Φερθήκατε σωστά στον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Ιερουβάαλ</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στην οικογένειά του; Του δείξατε καθόλου ευγνωμοσύνη για όλα όσα έκανε για εσάς; Ο πατέρας μου πολέμησε για εσάς και έβαλε σε κίνδυνο τη ζωή του, για να σας ελευθερώσει από τους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Μαδιανίτες</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εσείς σήμερα ξεσηκωθήκατε ενάντια στην οικογένεια του πατέρα μου, σκοτώσατε τους γιους του, εβδομήντα άντρες, πάνω στην ίδια πέτρα και ανακηρύξατε βασιλιά των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Συχεμιτών</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τον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Αβιμέλεχ</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τον γιο της δούλης του, επειδή είναι συγγενής σας. Αν, λοιπόν, σήμερα ενεργήσατε ειλικρινά και τίμια απέναντι στον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Ιερουβάαλ</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στην οικογένειά του, τότε να τον χαίρεστε τον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Αβιμέλεχ</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να σας χαίρεται και αυτός. Αν όχι, φωτιά θα βγει από τον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Αβιμέλεχ</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θα κατακάψει τους κατοίκους της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Συχέμ</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της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Μιλλώ</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θα κατακάψει τον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Αβιμέλεχ</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Μετά ο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Ιωάθαμ</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έφυγε με βιάση και κατέφυγε στη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Βέερ</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μακριά από τον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Αβιμέλεχ</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τον αδελφό του</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Κρ</a:t>
            </a:r>
            <a:r>
              <a:rPr lang="el-GR" sz="20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9, 7-20). </a:t>
            </a:r>
            <a:endParaRPr lang="el-GR" sz="2000" dirty="0"/>
          </a:p>
        </p:txBody>
      </p:sp>
    </p:spTree>
    <p:extLst>
      <p:ext uri="{BB962C8B-B14F-4D97-AF65-F5344CB8AC3E}">
        <p14:creationId xmlns:p14="http://schemas.microsoft.com/office/powerpoint/2010/main" val="3256876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A0260B-81A5-D458-6EC9-952E064C0055}"/>
              </a:ext>
            </a:extLst>
          </p:cNvPr>
          <p:cNvSpPr>
            <a:spLocks noGrp="1"/>
          </p:cNvSpPr>
          <p:nvPr>
            <p:ph type="title"/>
          </p:nvPr>
        </p:nvSpPr>
        <p:spPr>
          <a:xfrm>
            <a:off x="838200" y="18256"/>
            <a:ext cx="10515600" cy="662782"/>
          </a:xfrm>
        </p:spPr>
        <p:txBody>
          <a:bodyPr>
            <a:normAutofit fontScale="90000"/>
          </a:bodyPr>
          <a:lstStyle/>
          <a:p>
            <a:pPr algn="ctr"/>
            <a:r>
              <a:rPr lang="el-GR" sz="4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Αποστολικό κήρυγμα</a:t>
            </a:r>
            <a:endParaRPr lang="el-GR" dirty="0"/>
          </a:p>
        </p:txBody>
      </p:sp>
      <p:sp>
        <p:nvSpPr>
          <p:cNvPr id="3" name="Θέση περιεχομένου 2">
            <a:extLst>
              <a:ext uri="{FF2B5EF4-FFF2-40B4-BE49-F238E27FC236}">
                <a16:creationId xmlns:a16="http://schemas.microsoft.com/office/drawing/2014/main" id="{4CF691F8-9400-6AEE-3534-5D5E0501958C}"/>
              </a:ext>
            </a:extLst>
          </p:cNvPr>
          <p:cNvSpPr>
            <a:spLocks noGrp="1"/>
          </p:cNvSpPr>
          <p:nvPr>
            <p:ph idx="1"/>
          </p:nvPr>
        </p:nvSpPr>
        <p:spPr>
          <a:xfrm>
            <a:off x="0" y="564862"/>
            <a:ext cx="12192000" cy="6274882"/>
          </a:xfrm>
        </p:spPr>
        <p:txBody>
          <a:bodyPr>
            <a:normAutofit fontScale="85000" lnSpcReduction="20000"/>
          </a:bodyPr>
          <a:lstStyle/>
          <a:p>
            <a:pPr marL="514350" indent="-285750" algn="just">
              <a:lnSpc>
                <a:spcPct val="107000"/>
              </a:lnSpc>
              <a:spcAft>
                <a:spcPts val="800"/>
              </a:spcAft>
            </a:pPr>
            <a:r>
              <a:rPr lang="el-GR" sz="2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 κήρυγμα του Πέτρου περιέχει τα βασικά στοιχεία του πρώιμου χριστιανικού κηρύγματος: </a:t>
            </a:r>
          </a:p>
          <a:p>
            <a:pPr marL="1028700" lvl="1" indent="-342900" algn="just">
              <a:lnSpc>
                <a:spcPct val="107000"/>
              </a:lnSpc>
              <a:spcAft>
                <a:spcPts val="800"/>
              </a:spcAft>
              <a:buFont typeface="Wingdings" panose="05000000000000000000" pitchFamily="2" charset="2"/>
              <a:buChar char="v"/>
            </a:pP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Μαρτυρία για τα γεγονότα του βίου του Κυρίου και ιδιαιτέρως για τη σταύρωση και την ανάστασή Του. </a:t>
            </a:r>
          </a:p>
          <a:p>
            <a:pPr marL="1028700" lvl="1" indent="-342900" algn="just">
              <a:lnSpc>
                <a:spcPct val="107000"/>
              </a:lnSpc>
              <a:spcAft>
                <a:spcPts val="800"/>
              </a:spcAft>
              <a:buFont typeface="Wingdings" panose="05000000000000000000" pitchFamily="2" charset="2"/>
              <a:buChar char="v"/>
            </a:pP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Επεξήγηση της έννοιας και της σημασίας των γεγονότων αυτών. </a:t>
            </a:r>
          </a:p>
          <a:p>
            <a:pPr marL="1028700" lvl="1" indent="-342900" algn="just">
              <a:lnSpc>
                <a:spcPct val="107000"/>
              </a:lnSpc>
              <a:spcAft>
                <a:spcPts val="800"/>
              </a:spcAft>
              <a:buFont typeface="Wingdings" panose="05000000000000000000" pitchFamily="2" charset="2"/>
              <a:buChar char="v"/>
            </a:pP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Υπενθύμιση των μεσσιανικών προφητειών, οι οποίες επιβεβαίωναν την αλήθεια ότι ο Ιησούς ήταν ο αληθινός Μεσσίας. </a:t>
            </a:r>
          </a:p>
          <a:p>
            <a:pPr marL="1028700" lvl="1" indent="-342900" algn="just">
              <a:lnSpc>
                <a:spcPct val="107000"/>
              </a:lnSpc>
              <a:spcAft>
                <a:spcPts val="800"/>
              </a:spcAft>
              <a:buFont typeface="Wingdings" panose="05000000000000000000" pitchFamily="2" charset="2"/>
              <a:buChar char="v"/>
            </a:pP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Προτροπή για μετάνοια και προσέλευση στην Εκκλησία, μέσα από τη βεβαιότητα ότι ο Κύριος παρέχει σε όλους την  άφεση των αμαρτιών και τη σωτηρία.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gn="just">
              <a:lnSpc>
                <a:spcPct val="107000"/>
              </a:lnSpc>
              <a:spcAft>
                <a:spcPts val="800"/>
              </a:spcAft>
            </a:pPr>
            <a:r>
              <a:rPr lang="el-GR" sz="2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 Πέτρος αναπτύσσει το κήρυγμά του κατά τρόπο επαγωγικό: αρχίζει από την αναφορά σε γεγονότα γνωστά στο ακροατήριο, αποδεικνύει την ιερότητα των γεγονότων αυτών (προφητικές εξαγγελίες) και υπό τις προϋποθέσεις αυτές διατυπώνει τις προτροπές του. Ο λόγος του, επομένως, δομείται κατά τρόπο άριστο, με αποτέλεσμα να προκαλέσει θετική εντύπωση από το ακροατήριο. Συνεπώς, το κήρυγμά του έχει ταυτόχρονα </a:t>
            </a:r>
            <a:r>
              <a:rPr lang="el-GR" sz="26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χριστοκεντρικό</a:t>
            </a:r>
            <a:r>
              <a:rPr lang="el-GR" sz="2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βιβλικό χαρακτήρα. Την ίδια δομή παρουσιάζει η ομιλία του Πέτρου στη στοά του Σολομώντος (</a:t>
            </a:r>
            <a:r>
              <a:rPr lang="el-GR" sz="26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a:t>
            </a:r>
            <a:r>
              <a:rPr lang="el-GR" sz="2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3,11-26), καθώς και η ομιλία του ενώπιον του εβραϊκού συνεδρίου (</a:t>
            </a:r>
            <a:r>
              <a:rPr lang="el-GR" sz="26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a:t>
            </a:r>
            <a:r>
              <a:rPr lang="el-GR" sz="2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4, 8-12). Μάλιστα, παρά τις απειλές του συνεδρίου οι απόστολοι εισηγούνται το ομιλητικό αξίωμα σύμφωνα με το οποίο «</a:t>
            </a:r>
            <a:r>
              <a:rPr lang="el-GR" sz="26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πειθαρχεῖν</a:t>
            </a:r>
            <a:r>
              <a:rPr lang="el-GR" sz="26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6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δεῖ</a:t>
            </a:r>
            <a:r>
              <a:rPr lang="el-GR" sz="26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6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a:t>
            </a:r>
            <a:r>
              <a:rPr lang="el-GR" sz="2600" i="1" dirty="0" err="1">
                <a:solidFill>
                  <a:srgbClr val="000000"/>
                </a:solidFill>
                <a:effectLst/>
                <a:latin typeface="Palatino Linotype" panose="02040502050505030304" pitchFamily="18" charset="0"/>
                <a:ea typeface="Calibri" panose="020F0502020204030204" pitchFamily="34" charset="0"/>
                <a:cs typeface="Calibri" panose="020F0502020204030204" pitchFamily="34" charset="0"/>
              </a:rPr>
              <a:t>ῷ</a:t>
            </a:r>
            <a:r>
              <a:rPr lang="el-GR" sz="2600" i="1" dirty="0">
                <a:solidFill>
                  <a:srgbClr val="000000"/>
                </a:solidFill>
                <a:effectLst/>
                <a:latin typeface="Palatino Linotype" panose="02040502050505030304" pitchFamily="18" charset="0"/>
                <a:ea typeface="Calibri" panose="020F0502020204030204" pitchFamily="34" charset="0"/>
                <a:cs typeface="Calibri" panose="020F0502020204030204" pitchFamily="34" charset="0"/>
              </a:rPr>
              <a:t> </a:t>
            </a:r>
            <a:r>
              <a:rPr lang="el-GR" sz="2600" i="1" dirty="0" err="1">
                <a:solidFill>
                  <a:srgbClr val="000000"/>
                </a:solidFill>
                <a:effectLst/>
                <a:latin typeface="Palatino Linotype" panose="02040502050505030304" pitchFamily="18" charset="0"/>
                <a:ea typeface="Calibri" panose="020F0502020204030204" pitchFamily="34" charset="0"/>
                <a:cs typeface="Calibri" panose="020F0502020204030204" pitchFamily="34" charset="0"/>
              </a:rPr>
              <a:t>μᾶλλον</a:t>
            </a:r>
            <a:r>
              <a:rPr lang="el-GR" sz="2600" i="1" dirty="0">
                <a:solidFill>
                  <a:srgbClr val="000000"/>
                </a:solidFill>
                <a:effectLst/>
                <a:latin typeface="Palatino Linotype" panose="02040502050505030304" pitchFamily="18" charset="0"/>
                <a:ea typeface="Calibri" panose="020F0502020204030204" pitchFamily="34" charset="0"/>
                <a:cs typeface="Calibri" panose="020F0502020204030204" pitchFamily="34" charset="0"/>
              </a:rPr>
              <a:t> ἤ </a:t>
            </a:r>
            <a:r>
              <a:rPr lang="el-GR" sz="2600" i="1" dirty="0" err="1">
                <a:solidFill>
                  <a:srgbClr val="000000"/>
                </a:solidFill>
                <a:effectLst/>
                <a:latin typeface="Palatino Linotype" panose="02040502050505030304" pitchFamily="18" charset="0"/>
                <a:ea typeface="Calibri" panose="020F0502020204030204" pitchFamily="34" charset="0"/>
                <a:cs typeface="Calibri" panose="020F0502020204030204" pitchFamily="34" charset="0"/>
              </a:rPr>
              <a:t>ἀνθρώποις</a:t>
            </a:r>
            <a:r>
              <a:rPr lang="el-GR" sz="2600" dirty="0">
                <a:solidFill>
                  <a:srgbClr val="000000"/>
                </a:solidFill>
                <a:effectLst/>
                <a:latin typeface="Palatino Linotype" panose="02040502050505030304" pitchFamily="18" charset="0"/>
                <a:ea typeface="Calibri" panose="020F0502020204030204" pitchFamily="34" charset="0"/>
                <a:cs typeface="Calibri" panose="020F0502020204030204" pitchFamily="34" charset="0"/>
              </a:rPr>
              <a:t>» (</a:t>
            </a:r>
            <a:r>
              <a:rPr lang="el-GR" sz="26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a:t>
            </a:r>
            <a:r>
              <a:rPr lang="el-GR" sz="26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5,29).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510460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05E921-30D9-7758-3A6B-1447919E0EDB}"/>
              </a:ext>
            </a:extLst>
          </p:cNvPr>
          <p:cNvSpPr>
            <a:spLocks noGrp="1"/>
          </p:cNvSpPr>
          <p:nvPr>
            <p:ph type="title"/>
          </p:nvPr>
        </p:nvSpPr>
        <p:spPr>
          <a:xfrm>
            <a:off x="838200" y="18256"/>
            <a:ext cx="10515600" cy="662782"/>
          </a:xfrm>
        </p:spPr>
        <p:txBody>
          <a:bodyPr>
            <a:normAutofit fontScale="90000"/>
          </a:bodyPr>
          <a:lstStyle/>
          <a:p>
            <a:pPr algn="ctr"/>
            <a:r>
              <a:rPr lang="el-GR" sz="4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Αποστολικό κήρυγμα</a:t>
            </a:r>
            <a:endParaRPr lang="el-GR" dirty="0"/>
          </a:p>
        </p:txBody>
      </p:sp>
      <p:sp>
        <p:nvSpPr>
          <p:cNvPr id="3" name="Θέση περιεχομένου 2">
            <a:extLst>
              <a:ext uri="{FF2B5EF4-FFF2-40B4-BE49-F238E27FC236}">
                <a16:creationId xmlns:a16="http://schemas.microsoft.com/office/drawing/2014/main" id="{B003586A-E116-186B-F3E0-2C2E0ADA55D1}"/>
              </a:ext>
            </a:extLst>
          </p:cNvPr>
          <p:cNvSpPr>
            <a:spLocks noGrp="1"/>
          </p:cNvSpPr>
          <p:nvPr>
            <p:ph idx="1"/>
          </p:nvPr>
        </p:nvSpPr>
        <p:spPr>
          <a:xfrm>
            <a:off x="0" y="551006"/>
            <a:ext cx="12192000" cy="6288737"/>
          </a:xfrm>
        </p:spPr>
        <p:txBody>
          <a:bodyPr>
            <a:normAutofit fontScale="92500" lnSpcReduction="20000"/>
          </a:bodyPr>
          <a:lstStyle/>
          <a:p>
            <a:pPr marL="514350" indent="-28575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Σε μία άλλη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κηρυγματική</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μαρτυρία των </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Πράξεων</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παρατηρείται ότι ο διάκονος Στέφανος δομεί την απολογία του </a:t>
            </a:r>
            <a:r>
              <a:rPr lang="el-GR" sz="2400" dirty="0">
                <a:solidFill>
                  <a:srgbClr val="000000"/>
                </a:solidFill>
                <a:effectLst/>
                <a:latin typeface="Palatino Linotype" panose="02040502050505030304" pitchFamily="18" charset="0"/>
                <a:ea typeface="Calibri" panose="020F0502020204030204" pitchFamily="34" charset="0"/>
                <a:cs typeface="Calibri" panose="020F0502020204030204" pitchFamily="34" charset="0"/>
              </a:rPr>
              <a:t>(</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7,2-53) πάνω στην ερμηνεία της Παλαιάς Διαθήκης ως προετοιμασίας για την έλευση του Μεσσία. Την ίδια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κηρυγματική</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δομή ακολουθεί και ο απόστολος Παύλος προς τους Ιουδαίους στην Αντιόχεια της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Πισιδίας</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dirty="0">
                <a:solidFill>
                  <a:srgbClr val="000000"/>
                </a:solidFill>
                <a:effectLst/>
                <a:latin typeface="Palatino Linotype" panose="02040502050505030304" pitchFamily="18" charset="0"/>
                <a:ea typeface="Calibri" panose="020F0502020204030204" pitchFamily="34" charset="0"/>
                <a:cs typeface="Calibri" panose="020F0502020204030204" pitchFamily="34" charset="0"/>
              </a:rPr>
              <a:t>(</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13, 16-41). Σε δύο ομιλίες του προς εθνικό ακροατήριο, στα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Λύστρα</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της Μ. Ασίας (</a:t>
            </a:r>
            <a:r>
              <a:rPr lang="el-GR" sz="2400" dirty="0">
                <a:solidFill>
                  <a:srgbClr val="000000"/>
                </a:solidFill>
                <a:effectLst/>
                <a:latin typeface="Palatino Linotype" panose="02040502050505030304" pitchFamily="18" charset="0"/>
                <a:ea typeface="Calibri" panose="020F0502020204030204" pitchFamily="34" charset="0"/>
                <a:cs typeface="Calibri" panose="020F0502020204030204" pitchFamily="34" charset="0"/>
              </a:rPr>
              <a:t>(</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14, 15-17) και στην Αθήνα </a:t>
            </a:r>
            <a:r>
              <a:rPr lang="el-GR" sz="2400" dirty="0">
                <a:solidFill>
                  <a:srgbClr val="000000"/>
                </a:solidFill>
                <a:effectLst/>
                <a:latin typeface="Palatino Linotype" panose="02040502050505030304" pitchFamily="18" charset="0"/>
                <a:ea typeface="Calibri" panose="020F0502020204030204" pitchFamily="34" charset="0"/>
                <a:cs typeface="Calibri" panose="020F0502020204030204" pitchFamily="34" charset="0"/>
              </a:rPr>
              <a:t>(</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17, 22-32), ο Παύλος δομεί τον λόγο του γύρω από το κεντρικό θέμα του Θεού που αποκαλύπτεται μέσα στη φύση, αναζητώντας σημεία επαφής με το ακροατήριό του.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Συνεπώς, ο πρώτος χαρακτήρας του αποστολικού κηρύγματος ήταν </a:t>
            </a:r>
            <a:r>
              <a:rPr lang="el-GR" sz="24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ιεραποστολικός</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Η αύξηση του κηρύγματος στην αποστολική Εκκλησία συνιστούσε αύξηση του αριθμού των μαθητών, το γεγονός αυτό καταδεικνύει την κεφαλαιώδη σημασία του κηρύγματος στην αποστολική Εκκλησία, το οποίο χαρακτηρίζεται ως «λόγος σωτηρίας» </a:t>
            </a:r>
            <a:r>
              <a:rPr lang="el-GR" sz="2400" dirty="0">
                <a:solidFill>
                  <a:srgbClr val="000000"/>
                </a:solidFill>
                <a:effectLst/>
                <a:latin typeface="Palatino Linotype" panose="02040502050505030304" pitchFamily="18" charset="0"/>
                <a:ea typeface="Calibri" panose="020F0502020204030204" pitchFamily="34" charset="0"/>
                <a:cs typeface="Calibri" panose="020F0502020204030204" pitchFamily="34" charset="0"/>
              </a:rPr>
              <a:t>(</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13,26,) «λόγος ζωής»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Φιλιπ</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2,16), ως λόγος «πιστός και άξιος πάσης αποδοχής» (</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 Τιμ</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1,15), ως λόγος «ζωντανός, ενεργητικός και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τομώτερος</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από οποιοδήποτε άλλο δίστομο μαχαίρι»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Ἑβρ</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4,12), ως «λόγος αναγεννήσεως» (</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 Πετρ</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1,23) για τον άνθρωπο. </a:t>
            </a:r>
          </a:p>
          <a:p>
            <a:pPr marL="514350" indent="-28575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Η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κηρυγματική</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διακονία των Αποστόλων δεν περιορίζονταν λόγω των διωγμών (</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 Τιμ</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2,9), αλλά αντιθέτως επιτελούνταν «πανταχού», ενισχυμένη από τη «συνέργεια του Κυρίου» και από τα θαύματα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σημεῖα</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τα οποία επιβεβαίωναν τον λόγο»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Μκ</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16,20).</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300498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99207F-ED88-02D2-96B8-F39E5A30F63B}"/>
              </a:ext>
            </a:extLst>
          </p:cNvPr>
          <p:cNvSpPr>
            <a:spLocks noGrp="1"/>
          </p:cNvSpPr>
          <p:nvPr>
            <p:ph type="title"/>
          </p:nvPr>
        </p:nvSpPr>
        <p:spPr>
          <a:xfrm>
            <a:off x="838200" y="0"/>
            <a:ext cx="10515600" cy="681037"/>
          </a:xfrm>
        </p:spPr>
        <p:txBody>
          <a:bodyPr>
            <a:normAutofit fontScale="90000"/>
          </a:bodyPr>
          <a:lstStyle/>
          <a:p>
            <a:pPr algn="ctr"/>
            <a:r>
              <a:rPr lang="el-GR" sz="4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Αποστολικό κήρυγμα</a:t>
            </a:r>
            <a:endParaRPr lang="el-GR" dirty="0"/>
          </a:p>
        </p:txBody>
      </p:sp>
      <p:sp>
        <p:nvSpPr>
          <p:cNvPr id="3" name="Θέση περιεχομένου 2">
            <a:extLst>
              <a:ext uri="{FF2B5EF4-FFF2-40B4-BE49-F238E27FC236}">
                <a16:creationId xmlns:a16="http://schemas.microsoft.com/office/drawing/2014/main" id="{F0D67A9E-8D6E-3392-2B28-CDCC84FB6090}"/>
              </a:ext>
            </a:extLst>
          </p:cNvPr>
          <p:cNvSpPr>
            <a:spLocks noGrp="1"/>
          </p:cNvSpPr>
          <p:nvPr>
            <p:ph idx="1"/>
          </p:nvPr>
        </p:nvSpPr>
        <p:spPr>
          <a:xfrm>
            <a:off x="0" y="564860"/>
            <a:ext cx="12192000" cy="6293139"/>
          </a:xfrm>
        </p:spPr>
        <p:txBody>
          <a:bodyPr>
            <a:normAutofit lnSpcReduction="10000"/>
          </a:bodyPr>
          <a:lstStyle/>
          <a:p>
            <a:pPr marL="514350" indent="-285750" algn="just">
              <a:lnSpc>
                <a:spcPct val="107000"/>
              </a:lnSpc>
              <a:spcAft>
                <a:spcPts val="800"/>
              </a:spcAft>
            </a:pP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Οι Πράξεις των Αποστόλων διασώζουν κηρύγματα είτε προς τους Ιουδαίους, είτε προς τους Εθνικούς, είτε προς τους ήδη Χριστιανούς. Τα κείμενα αυτά μαρτυρούν για το περιεχόμενο και τη μορφή του αποστολικού κηρύγματος, που πηγάζει από τη ζωντανή μαρτυρία και τη βιωματική εμπειρία των Αποστόλων. Σύμφωνα με τα κείμενα αυτά διαπιστώνεται ότι οι Απόστολοι όταν κήρυτταν προς τους Ιουδαίους χρησιμοποιούσαν </a:t>
            </a:r>
            <a:r>
              <a:rPr lang="el-GR" sz="20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τα αγιογραφικά επιχειρήματα</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προς τους Εθνικούς τόνιζαν </a:t>
            </a:r>
            <a:r>
              <a:rPr lang="el-GR" sz="20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τη σημασία της φυσικής αποκάλυψης του Θεού </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και προς τους ήδη Χριστιανούς εξήραν </a:t>
            </a:r>
            <a:r>
              <a:rPr lang="el-GR" sz="20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την αναγκαιότητα να έχουν στη ζωή τους ως παράδειγμα τον Κύριο</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gn="just">
              <a:lnSpc>
                <a:spcPct val="107000"/>
              </a:lnSpc>
              <a:spcAft>
                <a:spcPts val="800"/>
              </a:spcAft>
            </a:pP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Επίσης, και στις επιστολές του αποστόλου Παύλου παρακολουθούμε την τεχνική του κηρύγματός του. Σ’ αυτές επισημαίνεται η προσαρμογή του κηρύγματος στη δεκτικότητα των ακροατών, η ανάγκη να επιτελείται το κήρυγμα προς </a:t>
            </a:r>
            <a:r>
              <a:rPr lang="el-GR" sz="20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δόξαν</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Θεού και να μην </a:t>
            </a:r>
            <a:r>
              <a:rPr lang="el-GR" sz="20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αφορμάται</a:t>
            </a: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από ευτελή ελατήρια, να αποπνέει την αλήθεια και να μην νοθεύει τον λόγο του Θεού. </a:t>
            </a:r>
          </a:p>
          <a:p>
            <a:pPr marL="514350" indent="-285750" algn="just">
              <a:lnSpc>
                <a:spcPct val="107000"/>
              </a:lnSpc>
              <a:spcAft>
                <a:spcPts val="800"/>
              </a:spcAft>
            </a:pPr>
            <a:r>
              <a:rPr lang="el-GR" sz="2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Σύμφωνα με τον Απόστολο, ο κήρυκας πρέπει να είναι ήπιος, διδακτικός, ανεξίκακος και να ελέγχει με πραότητα τους αντιθέτους, πρέπει να ασκεί το σώμα του, ώστε να μην καταστεί ο ίδιος αδόκιμος, ενώ θα έχει υποδείξει στους άλλους την αλήθεια του κηρύγματος, και τέλος πρέπει να έχει πρώτα ο ίδιος εγκολπωθεί τις αλήθειες που κηρύσσει, ώστε να μπορεί να βεβαιώσει ότι κηρύσσει επειδή πιστεύει. Δεν πρέπει ακόμη να καυχηθεί για την υπεροχή του λόγου και της σοφίας του, αλλά να στηρίξει το κήρυγμά του στην απόδειξη του Πνεύματος και στη δύναμη του Θεού. Αυτό το στοιχείο αντιδιαστέλλει το κήρυγμα του Χριστού από το κήρυγμα του κόσμου, με συνέπεια ο κόσμος να θεωρεί ως μωρία το χριστιανικό κήρυγμα.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303008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875375-9383-B7B2-2588-39F0B8F14830}"/>
              </a:ext>
            </a:extLst>
          </p:cNvPr>
          <p:cNvSpPr>
            <a:spLocks noGrp="1"/>
          </p:cNvSpPr>
          <p:nvPr>
            <p:ph type="title"/>
          </p:nvPr>
        </p:nvSpPr>
        <p:spPr>
          <a:xfrm>
            <a:off x="838200" y="18256"/>
            <a:ext cx="10515600" cy="662782"/>
          </a:xfrm>
        </p:spPr>
        <p:txBody>
          <a:bodyPr>
            <a:normAutofit fontScale="90000"/>
          </a:bodyPr>
          <a:lstStyle/>
          <a:p>
            <a:pPr algn="ctr"/>
            <a:r>
              <a:rPr lang="el-GR" sz="4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Αποστολικό κήρυγμα</a:t>
            </a:r>
            <a:endParaRPr lang="el-GR" dirty="0"/>
          </a:p>
        </p:txBody>
      </p:sp>
      <p:sp>
        <p:nvSpPr>
          <p:cNvPr id="3" name="Θέση περιεχομένου 2">
            <a:extLst>
              <a:ext uri="{FF2B5EF4-FFF2-40B4-BE49-F238E27FC236}">
                <a16:creationId xmlns:a16="http://schemas.microsoft.com/office/drawing/2014/main" id="{E9886ACE-1F94-98C6-D8C5-0CBA5D015CC8}"/>
              </a:ext>
            </a:extLst>
          </p:cNvPr>
          <p:cNvSpPr>
            <a:spLocks noGrp="1"/>
          </p:cNvSpPr>
          <p:nvPr>
            <p:ph idx="1"/>
          </p:nvPr>
        </p:nvSpPr>
        <p:spPr>
          <a:xfrm>
            <a:off x="0" y="578714"/>
            <a:ext cx="12192000" cy="6279285"/>
          </a:xfrm>
        </p:spPr>
        <p:txBody>
          <a:bodyPr>
            <a:normAutofit fontScale="92500"/>
          </a:bodyPr>
          <a:lstStyle/>
          <a:p>
            <a:pPr marL="514350" indent="-28575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 κήρυγμα στην αποστολική Εκκλησία αντιμετώπισε τις ίδιες αντιδράσεις, που αντιμετώπισε το κήρυγμα του Κυρίου. Οι Ιουδαίοι απωθούσαν το κήρυγμα του Παύλου και του Βαρνάβα, ενώ κάποιοι έφερναν προσκόμματα και απειθούσαν στον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κηρυσσόμενο</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λόγο. Παρόλα αυτά έγινε αντικείμενο αποδοχής από τους ακροατές του, που τον παρέλαβαν ως λόγο Θεού και όχι ως λόγο ανθρώπων, έγινα ποιητές του λόγου και όχι μόνο ακροατές και σώθηκαν δια του λόγου. Είναι εκείνοι που προτίμησαν να σφαγιασθούν για τον λόγο του Θεού, παρά να τον προδώσουν.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κηρυκτικό</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έργο της αποστολικής Εκκλησίας επιτελούνταν κυρίως στα πλαίσια τελέσεως της Θείας Ευχαριστίας. Η «διδαχή» στην πρωτοχριστιανική Εκκλησία δεν αποτελούσε ένα «δεύτερο λόγο», ξεχωριστό από τον βιβλικό, και κυρίως από τον προφητικό λόγο της Παλαιάς Διαθήκης. </a:t>
            </a:r>
            <a:r>
              <a:rPr lang="el-GR" sz="24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 Νόμος</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η </a:t>
            </a:r>
            <a:r>
              <a:rPr lang="el-GR" sz="2400" b="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Σοφιολογία</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η Προφητεία </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είχαν υιοθετηθεί ως αναγνώσματα της χριστιανικής Ευχαριστίας κατ’ επίδραση της εβραϊκής λατρείας. Η ανάγνωσή τους όμως λάμβανε καινούργια διάσταση μέσα από τον προσωπικό χαρακτήρα της αποστολικής διδαχής, εφόσον οι Απόστολοι κήρυτταν εκείνο το οποίο είδαν, άκουσαν και ψηλάφισαν με τα χέρια τους. Η προσωπική-προφορική παράδοση του αποστολικού κηρύγματος προηγήθηκε, βεβαίως, της καταγραφής της.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557248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B73D96-E33F-4E52-4120-38E5A5BB1611}"/>
              </a:ext>
            </a:extLst>
          </p:cNvPr>
          <p:cNvSpPr>
            <a:spLocks noGrp="1"/>
          </p:cNvSpPr>
          <p:nvPr>
            <p:ph type="title"/>
          </p:nvPr>
        </p:nvSpPr>
        <p:spPr>
          <a:xfrm>
            <a:off x="838200" y="18256"/>
            <a:ext cx="10515600" cy="662782"/>
          </a:xfrm>
        </p:spPr>
        <p:txBody>
          <a:bodyPr>
            <a:normAutofit fontScale="90000"/>
          </a:bodyPr>
          <a:lstStyle/>
          <a:p>
            <a:pPr algn="ctr"/>
            <a:r>
              <a:rPr lang="el-GR" sz="4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Αποστολικό κήρυγμα</a:t>
            </a:r>
            <a:endParaRPr lang="el-GR" dirty="0"/>
          </a:p>
        </p:txBody>
      </p:sp>
      <p:sp>
        <p:nvSpPr>
          <p:cNvPr id="3" name="Θέση περιεχομένου 2">
            <a:extLst>
              <a:ext uri="{FF2B5EF4-FFF2-40B4-BE49-F238E27FC236}">
                <a16:creationId xmlns:a16="http://schemas.microsoft.com/office/drawing/2014/main" id="{A5E31D6C-7B68-397E-BFE6-E54CD0646A8F}"/>
              </a:ext>
            </a:extLst>
          </p:cNvPr>
          <p:cNvSpPr>
            <a:spLocks noGrp="1"/>
          </p:cNvSpPr>
          <p:nvPr>
            <p:ph idx="1"/>
          </p:nvPr>
        </p:nvSpPr>
        <p:spPr>
          <a:xfrm>
            <a:off x="0" y="537152"/>
            <a:ext cx="12192000" cy="6302592"/>
          </a:xfrm>
        </p:spPr>
        <p:txBody>
          <a:bodyPr>
            <a:normAutofit lnSpcReduction="10000"/>
          </a:bodyPr>
          <a:lstStyle/>
          <a:p>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Οι ερευνητές έχουν προβληματιστεί με το χωρίο </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Κορ</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14,26: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Τί</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οὖν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ἐστιν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ἀδελφοί</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ὅταν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συνέρχησθε</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ἕκαστος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ὑμῶν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ψαλμὸν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ἔχει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διδαχὴν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ἔχει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γλῶσσαν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ἔχει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ἀποκάλυψιν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ἔχει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ἑρμηνείαν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ἔχει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πάντα</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οἰκοδομὴν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γινέσθω</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p>
          <a:p>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 ερώτημα που τους απασχολεί είναι το αν η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γλωσσολαλία</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αποτελούσε τμήμα της «διδαχής». Το ερώτημα προεκτείνεται στο εάν το πρωτοχριστιανικό κήρυγμα αποτελούσε και έκφραση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γλωσσολαλίας</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Σύμφωνα με τις Πράξεις, η έλευση του Πνεύματος σε συνδυασμό με το Βάπτισμα και την επίθεση των χειρών συνοδεύεται από την έκφραση των χαρισμάτων, μεταξύ των οποίων η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γλωσσολαλία</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καταλαμβάνει σημαντική θέση, έχοντας ήδη προαναγγελθεί από τον Κύριο μεταξύ των θαυματουργικών φαινομένων (σημείων), τα οποία θα ακολουθήσουν την προσέλευση στην πίστη και θα επιβεβαιώσουν το πρωτοχριστιανικό κήρυγμα. </a:t>
            </a:r>
          </a:p>
          <a:p>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 σύνδεσμος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γλωσσολαλίας</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κηρύγματος αιτιολογείται με βάση την έννοια μιας «πρωτοβουλίας» για την ερμηνεία των Γραφών. Αυτή η πρωτοβουλία στην ευχαριστιακή σύναξη της Κορίνθου δεν συνιστούσε ανθρώπινη ικανότητα, αλλά χάρισμα του Αγίου Πνεύματος. Σύμφωνα με αυτές τις προϋποθέσεις πρέπει να τονιστεί ότι το κήρυγμα στην πρωτοχριστιανική Εκκλησία δήλωνε την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μεταβαπτισματική</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δωρεά του Πνεύματος· δεν αποτελούσε γεγονός ανθρώπινης εμπνεύσεως ή γνώσεως, αλλά φανέρωσης της παρουσίας και της ενέργειας του Παρακλήτου στην Εκκλησία.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194855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0C483E-6C33-D9B8-CCEB-7665F29B4B28}"/>
              </a:ext>
            </a:extLst>
          </p:cNvPr>
          <p:cNvSpPr>
            <a:spLocks noGrp="1"/>
          </p:cNvSpPr>
          <p:nvPr>
            <p:ph type="title"/>
          </p:nvPr>
        </p:nvSpPr>
        <p:spPr>
          <a:xfrm>
            <a:off x="838200" y="18255"/>
            <a:ext cx="10515600" cy="743745"/>
          </a:xfrm>
        </p:spPr>
        <p:txBody>
          <a:bodyPr/>
          <a:lstStyle/>
          <a:p>
            <a:pPr algn="ctr"/>
            <a:r>
              <a:rPr lang="el-GR" dirty="0"/>
              <a:t>ΒΙΒΛΙΟΓΡΑΦΙΑ</a:t>
            </a:r>
          </a:p>
        </p:txBody>
      </p:sp>
      <p:sp>
        <p:nvSpPr>
          <p:cNvPr id="3" name="Θέση περιεχομένου 2">
            <a:extLst>
              <a:ext uri="{FF2B5EF4-FFF2-40B4-BE49-F238E27FC236}">
                <a16:creationId xmlns:a16="http://schemas.microsoft.com/office/drawing/2014/main" id="{2EB5C935-F5F2-7512-329A-AA24E3434D9B}"/>
              </a:ext>
            </a:extLst>
          </p:cNvPr>
          <p:cNvSpPr>
            <a:spLocks noGrp="1"/>
          </p:cNvSpPr>
          <p:nvPr>
            <p:ph idx="1"/>
          </p:nvPr>
        </p:nvSpPr>
        <p:spPr>
          <a:xfrm>
            <a:off x="0" y="883516"/>
            <a:ext cx="12192000" cy="5974484"/>
          </a:xfrm>
        </p:spPr>
        <p:txBody>
          <a:bodyPr/>
          <a:lstStyle/>
          <a:p>
            <a:r>
              <a:rPr lang="el-GR" dirty="0">
                <a:latin typeface="Palatino Linotype" panose="02040502050505030304" pitchFamily="18" charset="0"/>
              </a:rPr>
              <a:t>Θεοδώρου Δ. Ευάγγελος, </a:t>
            </a:r>
            <a:r>
              <a:rPr lang="el-GR" i="1" dirty="0">
                <a:latin typeface="Palatino Linotype" panose="02040502050505030304" pitchFamily="18" charset="0"/>
              </a:rPr>
              <a:t>Μαθήματα Εκκλησιαστικής Ρητορικής ή Ομιλητικής</a:t>
            </a:r>
            <a:r>
              <a:rPr lang="el-GR" dirty="0">
                <a:latin typeface="Palatino Linotype" panose="02040502050505030304" pitchFamily="18" charset="0"/>
              </a:rPr>
              <a:t>, Αθήνα 1988.</a:t>
            </a:r>
          </a:p>
          <a:p>
            <a:r>
              <a:rPr lang="el-GR" dirty="0">
                <a:latin typeface="Palatino Linotype" panose="02040502050505030304" pitchFamily="18" charset="0"/>
              </a:rPr>
              <a:t>Τσομπάνης Π. Τρύφων, </a:t>
            </a:r>
            <a:r>
              <a:rPr lang="el-GR" i="1" dirty="0">
                <a:latin typeface="Palatino Linotype" panose="02040502050505030304" pitchFamily="18" charset="0"/>
              </a:rPr>
              <a:t>Το Μυστήριο και η Διακονία του Λόγου</a:t>
            </a:r>
            <a:r>
              <a:rPr lang="el-GR" dirty="0">
                <a:latin typeface="Palatino Linotype" panose="02040502050505030304" pitchFamily="18" charset="0"/>
              </a:rPr>
              <a:t>, Εκδόσεις </a:t>
            </a:r>
            <a:r>
              <a:rPr lang="el-GR" dirty="0" err="1">
                <a:latin typeface="Palatino Linotype" panose="02040502050505030304" pitchFamily="18" charset="0"/>
              </a:rPr>
              <a:t>Μυγδονία</a:t>
            </a:r>
            <a:r>
              <a:rPr lang="el-GR" dirty="0">
                <a:latin typeface="Palatino Linotype" panose="02040502050505030304" pitchFamily="18" charset="0"/>
              </a:rPr>
              <a:t>, Θεσσαλονίκη 2010. </a:t>
            </a:r>
          </a:p>
          <a:p>
            <a:r>
              <a:rPr lang="el-GR" dirty="0">
                <a:latin typeface="Palatino Linotype" panose="02040502050505030304" pitchFamily="18" charset="0"/>
              </a:rPr>
              <a:t>Φίλιας Ν. Γεώργιος, </a:t>
            </a:r>
            <a:r>
              <a:rPr lang="el-GR" i="1" dirty="0">
                <a:latin typeface="Palatino Linotype" panose="02040502050505030304" pitchFamily="18" charset="0"/>
              </a:rPr>
              <a:t>Εκκλησιαστική Ρητορική και εκφορά του σύγχρονου Θεολογικού Λόγου</a:t>
            </a:r>
            <a:r>
              <a:rPr lang="el-GR" dirty="0">
                <a:latin typeface="Palatino Linotype" panose="02040502050505030304" pitchFamily="18" charset="0"/>
              </a:rPr>
              <a:t>, Εκδόσεις Γρηγόρη, Αθήνα 2008.</a:t>
            </a:r>
          </a:p>
          <a:p>
            <a:r>
              <a:rPr lang="el-GR" dirty="0" err="1">
                <a:latin typeface="Palatino Linotype" panose="02040502050505030304" pitchFamily="18" charset="0"/>
              </a:rPr>
              <a:t>Φουντούλης</a:t>
            </a:r>
            <a:r>
              <a:rPr lang="el-GR" dirty="0">
                <a:latin typeface="Palatino Linotype" panose="02040502050505030304" pitchFamily="18" charset="0"/>
              </a:rPr>
              <a:t> Μ. Ιωάννης, </a:t>
            </a:r>
            <a:r>
              <a:rPr lang="el-GR" i="1" dirty="0">
                <a:latin typeface="Palatino Linotype" panose="02040502050505030304" pitchFamily="18" charset="0"/>
              </a:rPr>
              <a:t>Ομιλητική</a:t>
            </a:r>
            <a:r>
              <a:rPr lang="el-GR" dirty="0">
                <a:latin typeface="Palatino Linotype" panose="02040502050505030304" pitchFamily="18" charset="0"/>
              </a:rPr>
              <a:t>, Εκδόσεις Μέλισσα, Θεσσαλονίκη 1985.</a:t>
            </a:r>
          </a:p>
          <a:p>
            <a:pPr marL="0" indent="0">
              <a:buNone/>
            </a:pPr>
            <a:endParaRPr lang="el-GR" dirty="0"/>
          </a:p>
        </p:txBody>
      </p:sp>
    </p:spTree>
    <p:extLst>
      <p:ext uri="{BB962C8B-B14F-4D97-AF65-F5344CB8AC3E}">
        <p14:creationId xmlns:p14="http://schemas.microsoft.com/office/powerpoint/2010/main" val="392604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C3AC32-A4BE-6C46-E89E-6DE4E70327C5}"/>
              </a:ext>
            </a:extLst>
          </p:cNvPr>
          <p:cNvSpPr>
            <a:spLocks noGrp="1"/>
          </p:cNvSpPr>
          <p:nvPr>
            <p:ph type="title"/>
          </p:nvPr>
        </p:nvSpPr>
        <p:spPr>
          <a:xfrm>
            <a:off x="0" y="18256"/>
            <a:ext cx="12192000" cy="314254"/>
          </a:xfrm>
        </p:spPr>
        <p:txBody>
          <a:bodyPr>
            <a:normAutofit fontScale="90000"/>
          </a:bodyPr>
          <a:lstStyle/>
          <a:p>
            <a:pPr algn="ctr"/>
            <a:r>
              <a:rPr lang="el-GR" sz="36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Παλαιά Διαθήκη: το κήρυγμα είναι του Σαμουήλ</a:t>
            </a:r>
            <a:endParaRPr lang="el-GR" sz="3600" dirty="0"/>
          </a:p>
        </p:txBody>
      </p:sp>
      <p:sp>
        <p:nvSpPr>
          <p:cNvPr id="3" name="Θέση περιεχομένου 2">
            <a:extLst>
              <a:ext uri="{FF2B5EF4-FFF2-40B4-BE49-F238E27FC236}">
                <a16:creationId xmlns:a16="http://schemas.microsoft.com/office/drawing/2014/main" id="{E937B7DA-8D8E-E8DE-E322-3B5092D1B893}"/>
              </a:ext>
            </a:extLst>
          </p:cNvPr>
          <p:cNvSpPr>
            <a:spLocks noGrp="1"/>
          </p:cNvSpPr>
          <p:nvPr>
            <p:ph idx="1"/>
          </p:nvPr>
        </p:nvSpPr>
        <p:spPr>
          <a:xfrm>
            <a:off x="0" y="244618"/>
            <a:ext cx="12192000" cy="6613382"/>
          </a:xfrm>
        </p:spPr>
        <p:txBody>
          <a:bodyPr>
            <a:noAutofit/>
          </a:bodyPr>
          <a:lstStyle/>
          <a:p>
            <a:pPr marL="0" indent="0">
              <a:buNone/>
            </a:pP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Ακόμη ένα χαρακτηριστικό </a:t>
            </a:r>
            <a:r>
              <a:rPr lang="el-GR" sz="22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κήρυγμα είναι του Σαμουήλ</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όταν ο λαός του ζητάει να χρίσει έναν βασιλιά: «</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Αυτό δεν άρεσε στον Σαμουήλ που του είπαν: δώσε μας έναν βασιλιά για να μας κυβερνάει, και προσευχήθηκε στον Κύριο. Ο Κύριος του απάντησε: Άκουσε τον λαό και δώσε όλα όσα σου ζητούν· δεν περιφρόνησαν εσένα, αλλά εμένα, και αρνήθηκαν να είμαι πια βασιλιάς τους… αλλά </a:t>
            </a:r>
            <a:r>
              <a:rPr lang="el-GR" sz="2200" b="1" i="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ξεκαθάρισέ τους με σαφήνεια ποια θα είναι τα δικαιώματα του βασιλιά που θα τους κυβερνάει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Ο Σαμουήλ ανακοίνωσε όλα τα λόγια του Κυρίου στον λαό, που του ζητούσε βασιλιά: Να ποια θα είναι τα δικαιώματα του βασιλιά που θα σας κυβερνάει, τους είπε. Θα παίρνει τους γιους σας και θα τους χρησιμοποιεί για τον εαυτό του στις άμαξές του και στα άλογά του, και για να τρέχουν μπροστά από τη δική του άμαξα. Θα διορίζει για τον εαυτό του χιλίαρχους και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πεντηκόνταρχους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θα παίρνει άλλους για να οργώνουν τα χωράφια του, να θερίζουν τα σπαρτά του ή να του κατασκευάζουν τα πολεμικά του όπλα και τα εξαρτήματα των αμαξιών του. Θα παίρνει τις κόρες σας για να του φτιάχνουν αρώματα, να του μαγειρεύουν και να του ζυμώνουν. Θα πάρει τα καλύτερα χωράφια σας και τα αμπέλια σας και τους ελαιώνες σας και θα τα δώσει στους αξιωματούχους του. Τους υπηρέτες σας και τις υπηρέτριές σας, και τα καλύτερα βόδια και τα γαϊδούρια σας θα τα παίρνει να δουλεύουν γι’ αυτόν. Από τα πρόβατά σας θα παίρνει το δέκατο και εσείς θα είστε δούλοι του. Θ’ αρχίσετε τότε να παραπονιέστε στον Κύριο για τον βασιλιά σας, που εσείς εκλέξατε να σας κυβερνάει, αλλά ο Κύριος δεν θα σας απαντάει. Ο λαός αρνήθηκε ν’ ακούσει αυτά που του έλεγε ο Σαμουήλ και έλεγαν: Όχι! Εμείς θέλουμε βασιλιά, για να είμαστε και εμείς σαν τα άλλα έθνη. Θέλουμε βασιλιάς να μας κυβερνάει, να είναι αρχηγός μας και να διεξάγει τους πολέμους μας. Ο Σαμουήλ άκουσε αυτά που του είπε ο λαός και τα ανέφερε στον Κύριο. Ο Κύριος του απάντησε: Κάνε ό,τι σου ζητούν και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δώσ</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τους έναν βασιλιά</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Βασ</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8, 6-22).</a:t>
            </a:r>
            <a:endParaRPr lang="el-GR" sz="2200" dirty="0"/>
          </a:p>
        </p:txBody>
      </p:sp>
    </p:spTree>
    <p:extLst>
      <p:ext uri="{BB962C8B-B14F-4D97-AF65-F5344CB8AC3E}">
        <p14:creationId xmlns:p14="http://schemas.microsoft.com/office/powerpoint/2010/main" val="3827280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DD0D49-338A-2D94-EE38-5B06E9FF4890}"/>
              </a:ext>
            </a:extLst>
          </p:cNvPr>
          <p:cNvSpPr>
            <a:spLocks noGrp="1"/>
          </p:cNvSpPr>
          <p:nvPr>
            <p:ph type="title"/>
          </p:nvPr>
        </p:nvSpPr>
        <p:spPr>
          <a:xfrm>
            <a:off x="0" y="18256"/>
            <a:ext cx="12192000" cy="369672"/>
          </a:xfrm>
        </p:spPr>
        <p:txBody>
          <a:bodyPr>
            <a:normAutofit fontScale="90000"/>
          </a:bodyPr>
          <a:lstStyle/>
          <a:p>
            <a:pPr algn="ctr"/>
            <a:r>
              <a:rPr lang="el-GR" sz="28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Παλαιά Διαθήκη: το κήρυγμα του προφήτη Νάθαν στον Δαβίδ</a:t>
            </a:r>
            <a:endParaRPr lang="el-GR" sz="2800" dirty="0"/>
          </a:p>
        </p:txBody>
      </p:sp>
      <p:sp>
        <p:nvSpPr>
          <p:cNvPr id="3" name="Θέση περιεχομένου 2">
            <a:extLst>
              <a:ext uri="{FF2B5EF4-FFF2-40B4-BE49-F238E27FC236}">
                <a16:creationId xmlns:a16="http://schemas.microsoft.com/office/drawing/2014/main" id="{CFBB9403-6D7D-1D11-CAA9-0F967E1E5DE5}"/>
              </a:ext>
            </a:extLst>
          </p:cNvPr>
          <p:cNvSpPr>
            <a:spLocks noGrp="1"/>
          </p:cNvSpPr>
          <p:nvPr>
            <p:ph idx="1"/>
          </p:nvPr>
        </p:nvSpPr>
        <p:spPr>
          <a:xfrm>
            <a:off x="0" y="387928"/>
            <a:ext cx="12192000" cy="6451816"/>
          </a:xfrm>
        </p:spPr>
        <p:txBody>
          <a:bodyPr>
            <a:normAutofit/>
          </a:bodyPr>
          <a:lstStyle/>
          <a:p>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Ακόμη ένα χαρακτηριστικό παράδειγμα κηρύγματος από την Παλαιά Διαθήκη είναι του </a:t>
            </a:r>
            <a:r>
              <a:rPr lang="el-GR" sz="18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προφήτη Νάθαν στον Δαβίδ</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Μετά από αυτά τα γεγονότα, ο Κύριος έστειλε στον Δαβίδ τον προφήτη Νάθαν. Ο Νάθαν παρουσιάστηκε στον βασιλιά και του είπε: Σε μία πόλη ζούσαν δύο άνθρωποι, ένας πλούσιος και ένας φτωχός. Ο πλούσιος είχε πάρα πολλά πρόβατα και βόδια, ενώ ο φτωχός δεν είχε τίποτα, παρά μία μικρή αμνάδα, κι αυτή την είχε αγοράσει. Την έτρεφε και την μεγάλωνε στο σπίτι του μαζί με τους γιους του. Από την μπουκιά του έτρωγε η αμνάδα και από το ποτήρι του έπινε και στην αγκαλιά του κοιμόταν· την είχε σαν κόρη του. Μια μέρα ήρθε κάποιος να επισκεφθεί τον πλούσιο. Ο πλούσιος όμως λυπήθηκε να πάρει από τα πρόβατά του ή από τα βόδια του και να ετοιμάσει φαγητό στον επισκέπτη του, αλλά πήγε και πήρε την αμνάδα του φτωχού και την ετοίμασε να φάει ο ταξιδιώτης. Ο Δαβίδ θύμωσε πάρα πολύ μ’ εκείνον τον πλούσιο και είπε στον Νάθαν: Μα τον αληθινό Θεό, ο άνθρωπος που το έκανε αυτό είναι ένοχος θανάτου! Κι επειδή φέρθηκε τόσο απάνθρωπα, θα πρέπει να αντικαταστήσει την αμνάδα με τέσσερεις άλλες. Τότε ο Νάθαν είπε στον Δαβίδ: Εσύ είσαι αυτός ο άνθρωπος και να τι λέει ο Κύριος, ο Θεός του Ισραήλ: “Εγώ σε έχρισα βασιλιά του Ισραήλ και εγώ σε έσωσα από την καταδίωξη του Σαούλ. Σου έδωσα στην κατοχή σου την οικογένεια του Κυρίου σου, του Σαούλ. Και έβαλα τις γυναίκες του στην αγκαλιά σου· σου έδωσα απόλυτη εξουσία στον λαό του Ισραήλ και του Ιούδα. Κι αν όλα αυτά σου φαίνονται λίγα, θα μπορούσα να σου δώσω ακόμα περισσότερα. Γιατί, όμως, περιφρόνησες τον λόγο μου, και έπραξες ό,τι με δυσαρεστεί; Δολοφόνησε τον Ουρία, τον </a:t>
            </a:r>
            <a:r>
              <a:rPr lang="el-GR" sz="1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Χετταίο</a:t>
            </a:r>
            <a:r>
              <a:rPr lang="el-GR" sz="1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Τα κανόνισες όλα ώστε να σκοτωθεί από τους </a:t>
            </a:r>
            <a:r>
              <a:rPr lang="el-GR" sz="1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Αμμωνίτες</a:t>
            </a:r>
            <a:r>
              <a:rPr lang="el-GR" sz="1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και μετά πήρες τη γυναίκα του για δική σου. Από εδώ και πέρα, λοιπόν, ποτέ δεν θα λείψουν οι σκοτωμοί στην οικογένειά σου, γιατί με περιφρόνησες και πήρες τη γυναίκα του Ουρία του </a:t>
            </a:r>
            <a:r>
              <a:rPr lang="el-GR" sz="1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Χετταίου</a:t>
            </a:r>
            <a:r>
              <a:rPr lang="el-GR" sz="1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για γυναίκα σου. Άκου ακόμα τι έχω να σου πω: θα κάνω έτσι ώστε μέσα από την ίδια σου την οικογένεια να προκύψει η δυστυχία σου· θα πάρω τις γυναίκες σου κάτω από τα μάτια σου και θα τις δώσω σε άλλον, που θα πλαγιάσει μαζί τους μέρα μεσημέρι. Εσύ αμάρτησες στα κρυφά, αλλά εγώ θα κάνω να συμβεί αυτό στο φως της μέρας και θα το δει όλος ο Ισραήλ”. Τότε είπε ο Δαβίδ στον Νάθαν: Αμάρτησα στον Κύριο! Και ο Νάθαν του απάντησε: Ο Κύριος συγχώρησε την αμαρτία σου· δεν θα πεθάνεις. Επειδή όμως με την πράξη σου αυτή έδωσες αφορμή στους εχθρούς του Κυρίου να περιφρονήσουν τον Κύριο, γι’ αυτό και το παιδί που γεννήθηκε εξάπαντος θα πεθάνει</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 </a:t>
            </a:r>
            <a:r>
              <a:rPr lang="el-GR" sz="18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Βασ</a:t>
            </a:r>
            <a:r>
              <a:rPr lang="el-GR" sz="1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12, 1-14)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730004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A0FDCD-3886-8E1F-2ED7-CABA8F55A0F0}"/>
              </a:ext>
            </a:extLst>
          </p:cNvPr>
          <p:cNvSpPr>
            <a:spLocks noGrp="1"/>
          </p:cNvSpPr>
          <p:nvPr>
            <p:ph type="title"/>
          </p:nvPr>
        </p:nvSpPr>
        <p:spPr>
          <a:xfrm>
            <a:off x="0" y="18256"/>
            <a:ext cx="12192000" cy="549780"/>
          </a:xfrm>
        </p:spPr>
        <p:txBody>
          <a:bodyPr>
            <a:normAutofit fontScale="90000"/>
          </a:bodyPr>
          <a:lstStyle/>
          <a:p>
            <a:pPr algn="ctr"/>
            <a:r>
              <a:rPr lang="el-GR" sz="44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Παλαιά Διαθήκη: το κήρυγμα των προφητών</a:t>
            </a:r>
            <a:endParaRPr lang="el-GR" b="1" dirty="0"/>
          </a:p>
        </p:txBody>
      </p:sp>
      <p:sp>
        <p:nvSpPr>
          <p:cNvPr id="3" name="Θέση περιεχομένου 2">
            <a:extLst>
              <a:ext uri="{FF2B5EF4-FFF2-40B4-BE49-F238E27FC236}">
                <a16:creationId xmlns:a16="http://schemas.microsoft.com/office/drawing/2014/main" id="{190871BF-332A-F83B-D97D-80F75CA605BD}"/>
              </a:ext>
            </a:extLst>
          </p:cNvPr>
          <p:cNvSpPr>
            <a:spLocks noGrp="1"/>
          </p:cNvSpPr>
          <p:nvPr>
            <p:ph idx="1"/>
          </p:nvPr>
        </p:nvSpPr>
        <p:spPr>
          <a:xfrm>
            <a:off x="0" y="568036"/>
            <a:ext cx="12192000" cy="6271708"/>
          </a:xfrm>
        </p:spPr>
        <p:txBody>
          <a:bodyPr>
            <a:normAutofit fontScale="92500" lnSpcReduction="20000"/>
          </a:bodyPr>
          <a:lstStyle/>
          <a:p>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Φυσικά οι προφήτες έχουν εξέχουσα θέση στην ιστορία του κηρύγματος, καθώς το έργο τους είναι ένα συνεχές και εκτεταμένο κήρυγμα. </a:t>
            </a:r>
          </a:p>
          <a:p>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Πίσω από τις </a:t>
            </a:r>
            <a:r>
              <a:rPr lang="el-GR"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παλαιοδιαθηκικές</a:t>
            </a:r>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μαρτυρίες για το κήρυγμα διαπιστώνεται μία μεγάλη αλήθεια: ότι Εκείνος που κηρύττει διαμέσου των προσώπων είναι ο ίδιος ο Θεός. Γι’  αυτό και ο προσωπικός Θεός διακρίνεται από τα άψυχα είδωλα. </a:t>
            </a:r>
          </a:p>
          <a:p>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Αξιοσημείωτος επίσης είναι ο τρόπος με τον οποίο ο Θεός «ομιλεί», δηλαδή απευθύνεται προς τους ανθρώπους, τους οποίους αποστέλλει να κηρύξουν· ο τρόπος αυτός είναι ποικιλόμορφος. </a:t>
            </a:r>
          </a:p>
          <a:p>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Γι’ αυτό και ο απόστολος Παύλος στην </a:t>
            </a:r>
            <a:r>
              <a:rPr lang="el-GR"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προς Εβραίους</a:t>
            </a:r>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επιστολή γράφει ότι «</a:t>
            </a:r>
            <a:r>
              <a:rPr lang="el-GR"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πολυμερῶς</a:t>
            </a:r>
            <a:r>
              <a:rPr lang="el-GR"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πολυτρόπως πάλαι ὁ </a:t>
            </a:r>
            <a:r>
              <a:rPr lang="el-GR"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Θεὸς</a:t>
            </a:r>
            <a:r>
              <a:rPr lang="el-GR"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ἐλάλησεν</a:t>
            </a:r>
            <a:r>
              <a:rPr lang="el-GR"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πατρᾶσιν</a:t>
            </a:r>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Εβρ.</a:t>
            </a:r>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1,1). </a:t>
            </a:r>
          </a:p>
          <a:p>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Και όπως ο Θεός που «ομιλεί» καθίσταται Θεός προσωπικός και ζωντανός, έτσι και ο λόγος Του αποκτά μία ζωντάνια: </a:t>
            </a:r>
          </a:p>
          <a:p>
            <a:pPr>
              <a:buFont typeface="Wingdings" panose="05000000000000000000" pitchFamily="2" charset="2"/>
              <a:buChar char="v"/>
            </a:pPr>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θεραπεύει τον άνθρωπο (</a:t>
            </a:r>
            <a:r>
              <a:rPr lang="el-GR"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Ψαλμ</a:t>
            </a:r>
            <a:r>
              <a:rPr lang="el-GR"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9,7), </a:t>
            </a:r>
          </a:p>
          <a:p>
            <a:pPr>
              <a:buFont typeface="Wingdings" panose="05000000000000000000" pitchFamily="2" charset="2"/>
              <a:buChar char="v"/>
            </a:pPr>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φωτίζει την πορεία του (</a:t>
            </a:r>
            <a:r>
              <a:rPr lang="el-GR"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Ψαλμ.</a:t>
            </a:r>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118, 105) και </a:t>
            </a:r>
          </a:p>
          <a:p>
            <a:pPr>
              <a:buFont typeface="Wingdings" panose="05000000000000000000" pitchFamily="2" charset="2"/>
              <a:buChar char="v"/>
            </a:pPr>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τον γεμίζει με ευλογία, όπως συμβαίνει με την βροχή και το χιόνι που πέφτει στη γη (</a:t>
            </a:r>
            <a:r>
              <a:rPr lang="el-GR"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Ησ</a:t>
            </a:r>
            <a:r>
              <a:rPr lang="el-GR"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55,10). </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699043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353400-DD77-95DE-64C6-A3D1DEB60767}"/>
              </a:ext>
            </a:extLst>
          </p:cNvPr>
          <p:cNvSpPr>
            <a:spLocks noGrp="1"/>
          </p:cNvSpPr>
          <p:nvPr>
            <p:ph type="title"/>
          </p:nvPr>
        </p:nvSpPr>
        <p:spPr>
          <a:xfrm>
            <a:off x="0" y="0"/>
            <a:ext cx="12192000" cy="517585"/>
          </a:xfrm>
        </p:spPr>
        <p:txBody>
          <a:bodyPr>
            <a:normAutofit/>
          </a:bodyPr>
          <a:lstStyle/>
          <a:p>
            <a:pPr algn="ctr"/>
            <a:r>
              <a:rPr lang="el-GR" sz="2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Ιωάννης</a:t>
            </a:r>
            <a:r>
              <a:rPr lang="el-GR" sz="2600"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 ο Πρόδρομος, ο</a:t>
            </a:r>
            <a:r>
              <a:rPr lang="el-GR" sz="2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σύνδεσμος μεταξύ Παλαιάς και Καινής Διαθήκης</a:t>
            </a:r>
            <a:r>
              <a:rPr lang="el-GR" sz="2600" dirty="0"/>
              <a:t> </a:t>
            </a:r>
          </a:p>
        </p:txBody>
      </p:sp>
      <p:sp>
        <p:nvSpPr>
          <p:cNvPr id="3" name="Θέση περιεχομένου 2">
            <a:extLst>
              <a:ext uri="{FF2B5EF4-FFF2-40B4-BE49-F238E27FC236}">
                <a16:creationId xmlns:a16="http://schemas.microsoft.com/office/drawing/2014/main" id="{1A8EFAFF-ABB4-C0D3-FD4E-309F0927764E}"/>
              </a:ext>
            </a:extLst>
          </p:cNvPr>
          <p:cNvSpPr>
            <a:spLocks noGrp="1"/>
          </p:cNvSpPr>
          <p:nvPr>
            <p:ph idx="1"/>
          </p:nvPr>
        </p:nvSpPr>
        <p:spPr>
          <a:xfrm>
            <a:off x="0" y="483080"/>
            <a:ext cx="12192000" cy="6374920"/>
          </a:xfrm>
        </p:spPr>
        <p:txBody>
          <a:bodyPr>
            <a:noAutofit/>
          </a:bodyPr>
          <a:lstStyle/>
          <a:p>
            <a:pPr marL="514350" indent="-285750" algn="just">
              <a:lnSpc>
                <a:spcPct val="107000"/>
              </a:lnSpc>
              <a:spcAft>
                <a:spcPts val="800"/>
              </a:spcAft>
            </a:pP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Τελευταίος προφήτης και, συγχρόνως, σύνδεσμος μεταξύ Παλαιάς και Καινής Διαθήκης θεωρείται ο Ιωάννης ο Πρόδρομος, ο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ἀπεσταλμένος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ἀπὸ</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Θεό</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ο οποίος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ἦλθε</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γιὰ</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νὰ</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ματυρήσει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περὶ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φωτός</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 6-8), δηλαδή για να κηρύξει με τη ζωή και τον λόγο του την έλευση του Κυρίου. Τα κύρια σημεία του κηρύγματος του Ιωάννη του Προδρόμου είναι τα εξής:</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gn="just">
              <a:lnSpc>
                <a:spcPct val="107000"/>
              </a:lnSpc>
              <a:spcAft>
                <a:spcPts val="800"/>
              </a:spcAft>
            </a:pP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Κηρύττει ότι έχει φθάσει </a:t>
            </a:r>
            <a:r>
              <a:rPr lang="el-GR" sz="22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η κρίσις του Θεού</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ἤδη</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ἡ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ἀξίνη</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ρίζαν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δένδρων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κεῖται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πᾶν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οὖν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δένδρον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ποιοῦν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καρπὸν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καλὸν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ἐκκόπτεται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πῦρ</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βάλλεται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Ματθ</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3,10). Το κήρυγμα βεβαίως για την επερχόμενη κρίση του Θεού ακούγεται συχνά στον λαό Ισραήλ από την εποχή του προφήτη </a:t>
            </a:r>
            <a:r>
              <a:rPr lang="el-GR" sz="22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Αμώς</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(8</a:t>
            </a:r>
            <a:r>
              <a:rPr lang="el-GR" sz="2200" baseline="300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αιώνα π.Χ.). Η κρίση αυτή θα έχει ως αποτέλεσμα τον τελειωτικό χωρισμό των ανθρώπων σε δύο τάξεις: «</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ὁ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ὀπίσω</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μου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ἐρχόμενος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ἰσχυρότερός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μου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ἐστίν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οὗ</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οὐκ</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εἰμὶ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ἱκανὸς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τὰ</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ὑποδήματα</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βαστάσαι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οὗ</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πτύον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τῇ</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χειρὶ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διακαθαριεῖ</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ἅλωνα</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συνάξει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σῖτον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ἀποθήκην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ἄχυρον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κατακαύσει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πυρὶ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ἀσβέστῳ</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Ματθ</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3,11-12). Στο κήρυγμά του τονίζεται ότι από την κρίση του Θεού κανείς δεν μπορεί να ξεφύγει. Γι’ αυτό και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ἰδὼν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πολλοὺς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Φαρισαίων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Σαδδουκαίων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ἐρχομένους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βάπτισμα</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εἶπεν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αὐτοῖς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γεννήματα</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ἐχιδνῶν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τίς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ὑπέδειξεν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ὑμῖν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φυγεῖν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ἀπὸ</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τῆς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μελλούσης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ὀργῆς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Ματθ</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3,7). </a:t>
            </a:r>
            <a:endParaRPr lang="el-GR" sz="2200" dirty="0"/>
          </a:p>
        </p:txBody>
      </p:sp>
    </p:spTree>
    <p:extLst>
      <p:ext uri="{BB962C8B-B14F-4D97-AF65-F5344CB8AC3E}">
        <p14:creationId xmlns:p14="http://schemas.microsoft.com/office/powerpoint/2010/main" val="50397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422C11-CEB1-FA71-BE93-0B58A0D97EE9}"/>
              </a:ext>
            </a:extLst>
          </p:cNvPr>
          <p:cNvSpPr>
            <a:spLocks noGrp="1"/>
          </p:cNvSpPr>
          <p:nvPr>
            <p:ph type="title"/>
          </p:nvPr>
        </p:nvSpPr>
        <p:spPr>
          <a:xfrm>
            <a:off x="0" y="18255"/>
            <a:ext cx="12192000" cy="861639"/>
          </a:xfrm>
        </p:spPr>
        <p:txBody>
          <a:bodyPr>
            <a:noAutofit/>
          </a:bodyPr>
          <a:lstStyle/>
          <a:p>
            <a:pPr algn="ctr"/>
            <a:r>
              <a:rPr lang="el-GR" sz="3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Ιωάννης</a:t>
            </a:r>
            <a:r>
              <a:rPr lang="el-GR" sz="3600"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 ο Πρόδρομος, ο</a:t>
            </a:r>
            <a:r>
              <a:rPr lang="el-GR" sz="3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σύνδεσμος μεταξύ Παλαιάς και Καινής Διαθήκης</a:t>
            </a:r>
            <a:r>
              <a:rPr lang="el-GR" sz="3600" dirty="0"/>
              <a:t> </a:t>
            </a:r>
          </a:p>
        </p:txBody>
      </p:sp>
      <p:sp>
        <p:nvSpPr>
          <p:cNvPr id="3" name="Θέση περιεχομένου 2">
            <a:extLst>
              <a:ext uri="{FF2B5EF4-FFF2-40B4-BE49-F238E27FC236}">
                <a16:creationId xmlns:a16="http://schemas.microsoft.com/office/drawing/2014/main" id="{E7D03554-BA43-A99C-0092-8394FB0B0D1B}"/>
              </a:ext>
            </a:extLst>
          </p:cNvPr>
          <p:cNvSpPr>
            <a:spLocks noGrp="1"/>
          </p:cNvSpPr>
          <p:nvPr>
            <p:ph idx="1"/>
          </p:nvPr>
        </p:nvSpPr>
        <p:spPr>
          <a:xfrm>
            <a:off x="-1" y="879894"/>
            <a:ext cx="12191999" cy="5959851"/>
          </a:xfrm>
        </p:spPr>
        <p:txBody>
          <a:bodyPr>
            <a:normAutofit/>
          </a:bodyPr>
          <a:lstStyle/>
          <a:p>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 Ιωάννης καταπολεμά επίσης την εσφαλμένη αντίληψη ότι ο Θεός δεν θα κρίνει τόσο αυστηρά τους Ιουδαίους, επειδή κατάγονται από τον Αβραάμ: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δόξητε</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λέγειν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ἑαυτοῖς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πατέρα</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ἔχομεν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Αβραάμ</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λέγω</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γὰρ</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ὑμῖν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ὅτι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δύναται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Θεὸς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ἐκ</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λίθων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τούτων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ἐγεῖραι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τέκνα</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τῷ</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Αβραάμ</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Ματθ</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3,9). Συνεπώς, ο Πρόδρομος από άποψη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σωτηριολογική</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αρνείται οποιαδήποτε πλεονεκτική θέση των Ιουδαίων εξαιτίας της καταγωγής τους. </a:t>
            </a:r>
            <a:r>
              <a:rPr lang="el-GR" sz="24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 Ιουδαίος, όπως και </a:t>
            </a:r>
            <a:r>
              <a:rPr lang="el-GR" sz="2400" b="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οποισδήποτε</a:t>
            </a:r>
            <a:r>
              <a:rPr lang="el-GR" sz="24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άλλος άνθρωπος, ο ίδιος είναι υπεύθυνος (προσωπικά) έναντι του Θεού</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Το κριτήριο της κρίσης του Θεού δεν αφορά την ένταξη κάποιου σε μία ανθρώπινη ομάδα, όπως ο ιουδαϊκός λαός, αλλά η ποιότητα της σχέσης του καθενός με τον Θεό.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 δεύτερο στοιχείο είναι ότι με τον ασκητικό τρόπο ζωής του: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ἦν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Ιωάννης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ἐνδεδυμένος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τρίχας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καμήλου</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ζώνην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δερματίνην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περὶ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ὀσφὺν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ἐσθίων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ἀκρίδας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μέλι</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ἄγριον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Μαρκ.</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1,6), δείχνει και έναν δρόμο προς τη σωτηρία κηρύττοντας </a:t>
            </a:r>
            <a:r>
              <a:rPr lang="el-GR" sz="22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την ανάγκη της μετάνοιας</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ποιήσατε</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οὖν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καρπὸν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ἄξιον</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τῆς</a:t>
            </a:r>
            <a:r>
              <a:rPr lang="el-GR" sz="22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μετανοίας</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Ματθ</a:t>
            </a:r>
            <a:r>
              <a:rPr lang="el-GR" sz="22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3,8). Στην περίπτωση αυτή και ο Ιωάννης, όπως και όλοι οι προφήτες της Παλαιάς Διαθήκης, προβάλλει την προφητική προτροπή της επιστροφής στον Θεό. Η λέξη «μετάνοια» (μετά + νοώ= καταλαβαίνω) συνεπάγεται μεταστροφή, αλλαγή κατεύθυνσης, την εγκατάλειψης της εσφαλμένης πορείας και την αποφασιστική είσοδο στον ορθό δρόμο του Θεού. </a:t>
            </a:r>
          </a:p>
          <a:p>
            <a:endParaRPr lang="el-GR" dirty="0"/>
          </a:p>
        </p:txBody>
      </p:sp>
    </p:spTree>
    <p:extLst>
      <p:ext uri="{BB962C8B-B14F-4D97-AF65-F5344CB8AC3E}">
        <p14:creationId xmlns:p14="http://schemas.microsoft.com/office/powerpoint/2010/main" val="3985123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D0CE08-FEC4-50E6-D336-1C6F9DFC178B}"/>
              </a:ext>
            </a:extLst>
          </p:cNvPr>
          <p:cNvSpPr>
            <a:spLocks noGrp="1"/>
          </p:cNvSpPr>
          <p:nvPr>
            <p:ph type="title"/>
          </p:nvPr>
        </p:nvSpPr>
        <p:spPr>
          <a:xfrm>
            <a:off x="0" y="18256"/>
            <a:ext cx="12192000" cy="878891"/>
          </a:xfrm>
        </p:spPr>
        <p:txBody>
          <a:bodyPr>
            <a:noAutofit/>
          </a:bodyPr>
          <a:lstStyle/>
          <a:p>
            <a:pPr algn="ctr"/>
            <a:r>
              <a:rPr lang="el-GR" sz="3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Ιωάννης</a:t>
            </a:r>
            <a:r>
              <a:rPr lang="el-GR" sz="3600"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 ο Πρόδρομος, ο</a:t>
            </a:r>
            <a:r>
              <a:rPr lang="el-GR" sz="3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σύνδεσμος μεταξύ Παλαιάς και Καινής Διαθήκης</a:t>
            </a:r>
            <a:r>
              <a:rPr lang="el-GR" sz="3600" dirty="0"/>
              <a:t> </a:t>
            </a:r>
          </a:p>
        </p:txBody>
      </p:sp>
      <p:sp>
        <p:nvSpPr>
          <p:cNvPr id="3" name="Θέση περιεχομένου 2">
            <a:extLst>
              <a:ext uri="{FF2B5EF4-FFF2-40B4-BE49-F238E27FC236}">
                <a16:creationId xmlns:a16="http://schemas.microsoft.com/office/drawing/2014/main" id="{A8D0265B-E0B5-DDC6-B169-8544F4FEA47F}"/>
              </a:ext>
            </a:extLst>
          </p:cNvPr>
          <p:cNvSpPr>
            <a:spLocks noGrp="1"/>
          </p:cNvSpPr>
          <p:nvPr>
            <p:ph idx="1"/>
          </p:nvPr>
        </p:nvSpPr>
        <p:spPr>
          <a:xfrm>
            <a:off x="0" y="957532"/>
            <a:ext cx="12192000" cy="5900468"/>
          </a:xfrm>
        </p:spPr>
        <p:txBody>
          <a:bodyPr>
            <a:normAutofit fontScale="92500"/>
          </a:bodyPr>
          <a:lstStyle/>
          <a:p>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Και </a:t>
            </a:r>
            <a:r>
              <a:rPr lang="el-GR" sz="24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δεν μιλάει για αλλαγή αόριστα, καθώς δίνει και συγκεκριμένες πρακτικές προτροπές</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ἐπηρώτων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αὐτὸν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οἱ</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ὄχλοι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λέγοντες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τί</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οὖν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ποιήσομεν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ἀποκριθεὶς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λέγει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αὐτοῖς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ἔχων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δύο</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χιτῶνας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μεταδότω</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τῷ</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ἔχοντι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ἔχων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βρώματα</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ὁμοίως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ποιείτω</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ἦλθον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τελῶναι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βαπτισθῆναι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εἶπον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αὐτόν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διδάσκαλε</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τί</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ποιήσομεν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εἶπε</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αὐτούς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μηδὲν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πλέον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παρὰ</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διατεταγμένον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ὑμῖν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πράσσετε</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ἐπηρώτων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αὐτὸν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στρατευόμενοι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λέγοντες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ἡμεῖς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τί</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ποιήσομεν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εἶπε</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αὐτούς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μηδένα</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συκοφαντήσητε</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μηδὲ</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διασείσητε</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ἀρκεῖσθε</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ὀψωνίοις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ὑμῶν</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Λουκ</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3, 10-14). Εξάλλου ο Ιωάννης συνδέει άμεσα το κήρυγμα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μετανοίας</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με το βάπτισμα στον Ιορδάνη, καθώς ξεκαθαρίζει ότι το βάπτισμά του είναι βάπτισμα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μετανοίας</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ἐξεπορεύετο</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αὐτὸν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πᾶσα</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ἡ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Ιουδαία</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χώρα</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οἱ</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Ιεροσολυμῖται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ἐβαπτίζοντο</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πάντες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τῷ</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Ιορδάνῃ</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ποταμῷ</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ὑπ</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ἐξομολογούμενοι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τὰς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ἁμαρτίας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αὐτῶν</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Μαρκ.</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1,6).</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 πιο σημαντικό σημείο του κηρύγματος του Ιωάννη είναι ότι </a:t>
            </a:r>
            <a:r>
              <a:rPr lang="el-GR" sz="2400" b="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η τελική κρίση των ανθρώπων θα πραγματοποιηθεί από τον ερχόμενο Ιησού</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ἔρχεται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ἰσχυρότερός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μου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ὀπίσω</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μου,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οὗ</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οὐκ</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εἰμὶ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ἱκανὸς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κύψας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λῦσαι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ἱμάντα</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ὑποδημάτων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Μαρκ.</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1,7). </a:t>
            </a:r>
          </a:p>
          <a:p>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Αυτό σημαίνει ότι ο Ιωάννης γνωρίζει ότι είναι ο Πρόδρομος του ουράνιου Κριτή. Η Κρίσις, την οποία θα υποστεί η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γενεὰ</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αὕτη</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Ματθ</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12,41), θα συνδεθεί με την αιφνίδια έλευση του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υἱοῦ</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ἀνθρώπου</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Ματθ</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24,44).</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07554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3B5EC2-EBC0-70AF-9118-799B65117982}"/>
              </a:ext>
            </a:extLst>
          </p:cNvPr>
          <p:cNvSpPr>
            <a:spLocks noGrp="1"/>
          </p:cNvSpPr>
          <p:nvPr>
            <p:ph type="title"/>
          </p:nvPr>
        </p:nvSpPr>
        <p:spPr>
          <a:xfrm>
            <a:off x="0" y="18256"/>
            <a:ext cx="12192000" cy="801254"/>
          </a:xfrm>
        </p:spPr>
        <p:txBody>
          <a:bodyPr>
            <a:noAutofit/>
          </a:bodyPr>
          <a:lstStyle/>
          <a:p>
            <a:pPr algn="ctr"/>
            <a:r>
              <a:rPr lang="el-GR" sz="3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Ιωάννης</a:t>
            </a:r>
            <a:r>
              <a:rPr lang="el-GR" sz="3600" dirty="0">
                <a:solidFill>
                  <a:srgbClr val="000000"/>
                </a:solidFill>
                <a:latin typeface="Palatino Linotype" panose="02040502050505030304" pitchFamily="18" charset="0"/>
                <a:ea typeface="Calibri" panose="020F0502020204030204" pitchFamily="34" charset="0"/>
                <a:cs typeface="Times New Roman" panose="02020603050405020304" pitchFamily="18" charset="0"/>
              </a:rPr>
              <a:t> ο Πρόδρομος, ο</a:t>
            </a:r>
            <a:r>
              <a:rPr lang="el-GR" sz="36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σύνδεσμος μεταξύ Παλαιάς και Καινής Διαθήκης</a:t>
            </a:r>
            <a:r>
              <a:rPr lang="el-GR" sz="3600" dirty="0"/>
              <a:t> </a:t>
            </a:r>
          </a:p>
        </p:txBody>
      </p:sp>
      <p:sp>
        <p:nvSpPr>
          <p:cNvPr id="3" name="Θέση περιεχομένου 2">
            <a:extLst>
              <a:ext uri="{FF2B5EF4-FFF2-40B4-BE49-F238E27FC236}">
                <a16:creationId xmlns:a16="http://schemas.microsoft.com/office/drawing/2014/main" id="{97F1275C-4EB6-D6E7-0524-5FB6406462AE}"/>
              </a:ext>
            </a:extLst>
          </p:cNvPr>
          <p:cNvSpPr>
            <a:spLocks noGrp="1"/>
          </p:cNvSpPr>
          <p:nvPr>
            <p:ph idx="1"/>
          </p:nvPr>
        </p:nvSpPr>
        <p:spPr>
          <a:xfrm>
            <a:off x="0" y="819510"/>
            <a:ext cx="12192000" cy="6020234"/>
          </a:xfrm>
        </p:spPr>
        <p:txBody>
          <a:bodyPr/>
          <a:lstStyle/>
          <a:p>
            <a:pPr marL="571500" indent="-34290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 Ιωάννης ο Πρόδρομος μπορεί να αποτελέσει πρότυπο για κάθε ιεροκήρυκα, καθώς συμπυκνώνει τα απαραίτητα στοιχεία που οφείλει να έχει ένα κήρυγμα. Ποια είναι αυτά;</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 βιβλικό και </a:t>
            </a:r>
            <a:r>
              <a:rPr lang="el-GR" sz="2400"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χριστοκεντρικό</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πνεύμα, καθώς το κήρυγμά του διαποτίζεται από το πνεύμα των μεγάλων προφητών της Παλαιάς Διαθήκης.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 προσωπικός χαρακτήρας, εφόσον αφυπνίζει τους ακροατές του με έναν προσωπικό τρόπο και τους οδηγεί σε νέες αποφάσεις και σε νέους προσανατολισμούς.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gn="just">
              <a:lnSpc>
                <a:spcPct val="107000"/>
              </a:lnSpc>
              <a:spcAft>
                <a:spcPts val="800"/>
              </a:spcAft>
            </a:pP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Όσον αφορά τα μορφολογικά στοιχεία του κηρύγματος ιδιαίτερης προσοχής είναι ο εποπτικός και πρακτικός του χαρακτήρας. Η χρήση παραδειγμάτων από την καθημερινή ζωή προσδίδει στο κήρυγμά του μεγάλη καθαρότητα και σαφήνεια, με αποτέλεσμα να συναρπάζει τον ακροατή καθώς του μεταδίδει όλο τον παλμό της φλογερής ψυχής του.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1745399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TotalTime>
  <Words>6193</Words>
  <Application>Microsoft Office PowerPoint</Application>
  <PresentationFormat>Ευρεία οθόνη</PresentationFormat>
  <Paragraphs>103</Paragraphs>
  <Slides>25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25</vt:i4>
      </vt:variant>
    </vt:vector>
  </HeadingPairs>
  <TitlesOfParts>
    <vt:vector size="31" baseType="lpstr">
      <vt:lpstr>Arial</vt:lpstr>
      <vt:lpstr>Calibri</vt:lpstr>
      <vt:lpstr>Calibri Light</vt:lpstr>
      <vt:lpstr>Palatino Linotype</vt:lpstr>
      <vt:lpstr>Wingdings</vt:lpstr>
      <vt:lpstr>Θέμα του Office</vt:lpstr>
      <vt:lpstr>ΔΙΑΚΟΝΙΑ ΤΟΥ ΛΟΓΟΥ ΕΝΟΤΗΤΑ 2Η    ΤΟ ΚΗΡΥΓΜΑ ΣΤΗΝ ΠΑΛΑΙΑ ΔΙΑΘΗΚΗ  ΚΑΙ ΚΑΤΑ ΤΟΥΣ ΧΡΟΝΟΥΣ ΤΗΣ ΚΑΙΝΗΣ ΔΙΑΘΗΚΗΣ</vt:lpstr>
      <vt:lpstr>Παλαιά Διαθήκη: το κήρυγμα του Ιωάθαμ στα Σίκιμα</vt:lpstr>
      <vt:lpstr>Παλαιά Διαθήκη: το κήρυγμα είναι του Σαμουήλ</vt:lpstr>
      <vt:lpstr>Παλαιά Διαθήκη: το κήρυγμα του προφήτη Νάθαν στον Δαβίδ</vt:lpstr>
      <vt:lpstr>Παλαιά Διαθήκη: το κήρυγμα των προφητών</vt:lpstr>
      <vt:lpstr>Ιωάννης ο Πρόδρομος, ο σύνδεσμος μεταξύ Παλαιάς και Καινής Διαθήκης </vt:lpstr>
      <vt:lpstr>Ιωάννης ο Πρόδρομος, ο σύνδεσμος μεταξύ Παλαιάς και Καινής Διαθήκης </vt:lpstr>
      <vt:lpstr>Ιωάννης ο Πρόδρομος, ο σύνδεσμος μεταξύ Παλαιάς και Καινής Διαθήκης </vt:lpstr>
      <vt:lpstr>Ιωάννης ο Πρόδρομος, ο σύνδεσμος μεταξύ Παλαιάς και Καινής Διαθήκης </vt:lpstr>
      <vt:lpstr>Το κήρυγμα του Ιησού, αληθινό πρότυπο εκκλησιαστικής ρητορικής </vt:lpstr>
      <vt:lpstr>Το κήρυγμα του Ιησού, αληθινό πρότυπο εκκλησιαστικής ρητορικής </vt:lpstr>
      <vt:lpstr> Το κήρυγμα στη Συναγωγή</vt:lpstr>
      <vt:lpstr>Το κήρυγμα του Ιησού, αληθινό πρότυπο εκκλησιαστικής ρητορικής </vt:lpstr>
      <vt:lpstr>Το κήρυγμα του Ιησού, αληθινό πρότυπο εκκλησιαστικής ρητορικής </vt:lpstr>
      <vt:lpstr>Το κήρυγμα του Ιησού, αληθινό πρότυπο εκκλησιαστικής ρητορικής </vt:lpstr>
      <vt:lpstr>Το κήρυγμα του Ιησού, αληθινό πρότυπο εκκλησιαστικής ρητορικής </vt:lpstr>
      <vt:lpstr>Αποστολικό κήρυγμα</vt:lpstr>
      <vt:lpstr>Αποστολικό κήρυγμα</vt:lpstr>
      <vt:lpstr>Αποστολικό κήρυγμα</vt:lpstr>
      <vt:lpstr>Αποστολικό κήρυγμα</vt:lpstr>
      <vt:lpstr>Αποστολικό κήρυγμα</vt:lpstr>
      <vt:lpstr>Αποστολικό κήρυγμα</vt:lpstr>
      <vt:lpstr>Αποστολικό κήρυγμα</vt:lpstr>
      <vt:lpstr>Αποστολικό κήρυγμα</vt:lpstr>
      <vt:lpstr>ΒΙΒΛΙΟΓΡΑΦΙΑ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ΔΙΑΚΟΝΙΑ ΤΟΥ ΛΟΓΟΥ ΕΝΟΤΗΤΑ 2Η    ΤΟ ΚΗΡΥΓΜΑ ΣΤΗΝ ΠΑΛΑΙΑ ΔΙΑΘΗΚΗ  ΚΑΙ ΚΑΤΑ ΤΟΥΣ ΧΡΟΝΟΥΣ ΤΗΣ ΚΑΙΝΗΣ ΔΙΑΘΗΚΗΣ</dc:title>
  <dc:creator>MARIA KARAMPELIA</dc:creator>
  <cp:lastModifiedBy>MARIA KARAMPELIA</cp:lastModifiedBy>
  <cp:revision>16</cp:revision>
  <dcterms:created xsi:type="dcterms:W3CDTF">2023-03-07T23:24:08Z</dcterms:created>
  <dcterms:modified xsi:type="dcterms:W3CDTF">2025-02-21T12:48:31Z</dcterms:modified>
</cp:coreProperties>
</file>