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0C11FE-ACB9-46EA-8FA9-A0E86A9C67D2}" v="2" dt="2024-10-25T07:49:07.1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89" d="100"/>
          <a:sy n="89" d="100"/>
        </p:scale>
        <p:origin x="1434" y="2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4F0C11FE-ACB9-46EA-8FA9-A0E86A9C67D2}"/>
    <pc:docChg chg="undo custSel modSld sldOrd">
      <pc:chgData name="MARIA KARAMPELIA" userId="9dfcc2cac66bf474" providerId="LiveId" clId="{4F0C11FE-ACB9-46EA-8FA9-A0E86A9C67D2}" dt="2024-10-25T07:57:47.280" v="385" actId="20577"/>
      <pc:docMkLst>
        <pc:docMk/>
      </pc:docMkLst>
      <pc:sldChg chg="modSp mod">
        <pc:chgData name="MARIA KARAMPELIA" userId="9dfcc2cac66bf474" providerId="LiveId" clId="{4F0C11FE-ACB9-46EA-8FA9-A0E86A9C67D2}" dt="2024-10-24T10:48:39.760" v="307" actId="20577"/>
        <pc:sldMkLst>
          <pc:docMk/>
          <pc:sldMk cId="4149620269" sldId="256"/>
        </pc:sldMkLst>
        <pc:spChg chg="mod">
          <ac:chgData name="MARIA KARAMPELIA" userId="9dfcc2cac66bf474" providerId="LiveId" clId="{4F0C11FE-ACB9-46EA-8FA9-A0E86A9C67D2}" dt="2024-10-24T10:48:39.760" v="307" actId="20577"/>
          <ac:spMkLst>
            <pc:docMk/>
            <pc:sldMk cId="4149620269" sldId="256"/>
            <ac:spMk id="2" creationId="{2B33DC64-9D2D-A98B-15F9-0C884EDCE926}"/>
          </ac:spMkLst>
        </pc:spChg>
        <pc:spChg chg="mod">
          <ac:chgData name="MARIA KARAMPELIA" userId="9dfcc2cac66bf474" providerId="LiveId" clId="{4F0C11FE-ACB9-46EA-8FA9-A0E86A9C67D2}" dt="2024-10-24T10:45:01.234" v="296" actId="14100"/>
          <ac:spMkLst>
            <pc:docMk/>
            <pc:sldMk cId="4149620269" sldId="256"/>
            <ac:spMk id="3" creationId="{4448E179-58BF-C04A-DBA5-87BF1CE80809}"/>
          </ac:spMkLst>
        </pc:spChg>
      </pc:sldChg>
      <pc:sldChg chg="modSp mod">
        <pc:chgData name="MARIA KARAMPELIA" userId="9dfcc2cac66bf474" providerId="LiveId" clId="{4F0C11FE-ACB9-46EA-8FA9-A0E86A9C67D2}" dt="2024-10-24T10:37:12.247" v="16" actId="20577"/>
        <pc:sldMkLst>
          <pc:docMk/>
          <pc:sldMk cId="2748868769" sldId="257"/>
        </pc:sldMkLst>
        <pc:spChg chg="mod">
          <ac:chgData name="MARIA KARAMPELIA" userId="9dfcc2cac66bf474" providerId="LiveId" clId="{4F0C11FE-ACB9-46EA-8FA9-A0E86A9C67D2}" dt="2024-10-24T10:37:12.247" v="16" actId="20577"/>
          <ac:spMkLst>
            <pc:docMk/>
            <pc:sldMk cId="2748868769" sldId="257"/>
            <ac:spMk id="2" creationId="{00000000-0000-0000-0000-000000000000}"/>
          </ac:spMkLst>
        </pc:spChg>
      </pc:sldChg>
      <pc:sldChg chg="modSp mod ord">
        <pc:chgData name="MARIA KARAMPELIA" userId="9dfcc2cac66bf474" providerId="LiveId" clId="{4F0C11FE-ACB9-46EA-8FA9-A0E86A9C67D2}" dt="2024-10-24T10:37:25.170" v="19" actId="20577"/>
        <pc:sldMkLst>
          <pc:docMk/>
          <pc:sldMk cId="1547660714" sldId="258"/>
        </pc:sldMkLst>
        <pc:spChg chg="mod">
          <ac:chgData name="MARIA KARAMPELIA" userId="9dfcc2cac66bf474" providerId="LiveId" clId="{4F0C11FE-ACB9-46EA-8FA9-A0E86A9C67D2}" dt="2024-10-24T10:37:25.170" v="19" actId="20577"/>
          <ac:spMkLst>
            <pc:docMk/>
            <pc:sldMk cId="1547660714" sldId="258"/>
            <ac:spMk id="2" creationId="{00000000-0000-0000-0000-000000000000}"/>
          </ac:spMkLst>
        </pc:spChg>
      </pc:sldChg>
      <pc:sldChg chg="modSp mod">
        <pc:chgData name="MARIA KARAMPELIA" userId="9dfcc2cac66bf474" providerId="LiveId" clId="{4F0C11FE-ACB9-46EA-8FA9-A0E86A9C67D2}" dt="2024-10-25T07:49:07.176" v="334"/>
        <pc:sldMkLst>
          <pc:docMk/>
          <pc:sldMk cId="4225351563" sldId="259"/>
        </pc:sldMkLst>
        <pc:spChg chg="mod">
          <ac:chgData name="MARIA KARAMPELIA" userId="9dfcc2cac66bf474" providerId="LiveId" clId="{4F0C11FE-ACB9-46EA-8FA9-A0E86A9C67D2}" dt="2024-10-24T10:38:07.605" v="48" actId="20577"/>
          <ac:spMkLst>
            <pc:docMk/>
            <pc:sldMk cId="4225351563" sldId="259"/>
            <ac:spMk id="2" creationId="{00000000-0000-0000-0000-000000000000}"/>
          </ac:spMkLst>
        </pc:spChg>
        <pc:spChg chg="mod">
          <ac:chgData name="MARIA KARAMPELIA" userId="9dfcc2cac66bf474" providerId="LiveId" clId="{4F0C11FE-ACB9-46EA-8FA9-A0E86A9C67D2}" dt="2024-10-25T07:49:07.176" v="334"/>
          <ac:spMkLst>
            <pc:docMk/>
            <pc:sldMk cId="4225351563" sldId="259"/>
            <ac:spMk id="3" creationId="{00000000-0000-0000-0000-000000000000}"/>
          </ac:spMkLst>
        </pc:spChg>
      </pc:sldChg>
      <pc:sldChg chg="modSp mod">
        <pc:chgData name="MARIA KARAMPELIA" userId="9dfcc2cac66bf474" providerId="LiveId" clId="{4F0C11FE-ACB9-46EA-8FA9-A0E86A9C67D2}" dt="2024-10-25T07:50:35.863" v="341" actId="14100"/>
        <pc:sldMkLst>
          <pc:docMk/>
          <pc:sldMk cId="836191689" sldId="260"/>
        </pc:sldMkLst>
        <pc:spChg chg="mod">
          <ac:chgData name="MARIA KARAMPELIA" userId="9dfcc2cac66bf474" providerId="LiveId" clId="{4F0C11FE-ACB9-46EA-8FA9-A0E86A9C67D2}" dt="2024-10-24T10:38:11.615" v="51" actId="20577"/>
          <ac:spMkLst>
            <pc:docMk/>
            <pc:sldMk cId="836191689" sldId="260"/>
            <ac:spMk id="2" creationId="{00000000-0000-0000-0000-000000000000}"/>
          </ac:spMkLst>
        </pc:spChg>
        <pc:spChg chg="mod">
          <ac:chgData name="MARIA KARAMPELIA" userId="9dfcc2cac66bf474" providerId="LiveId" clId="{4F0C11FE-ACB9-46EA-8FA9-A0E86A9C67D2}" dt="2024-10-25T07:50:35.863" v="341" actId="14100"/>
          <ac:spMkLst>
            <pc:docMk/>
            <pc:sldMk cId="836191689" sldId="260"/>
            <ac:spMk id="3" creationId="{00000000-0000-0000-0000-000000000000}"/>
          </ac:spMkLst>
        </pc:spChg>
      </pc:sldChg>
      <pc:sldChg chg="modSp mod">
        <pc:chgData name="MARIA KARAMPELIA" userId="9dfcc2cac66bf474" providerId="LiveId" clId="{4F0C11FE-ACB9-46EA-8FA9-A0E86A9C67D2}" dt="2024-10-25T07:51:54.236" v="348" actId="14100"/>
        <pc:sldMkLst>
          <pc:docMk/>
          <pc:sldMk cId="539148664" sldId="261"/>
        </pc:sldMkLst>
        <pc:spChg chg="mod">
          <ac:chgData name="MARIA KARAMPELIA" userId="9dfcc2cac66bf474" providerId="LiveId" clId="{4F0C11FE-ACB9-46EA-8FA9-A0E86A9C67D2}" dt="2024-10-24T10:38:18.858" v="54" actId="20577"/>
          <ac:spMkLst>
            <pc:docMk/>
            <pc:sldMk cId="539148664" sldId="261"/>
            <ac:spMk id="2" creationId="{00000000-0000-0000-0000-000000000000}"/>
          </ac:spMkLst>
        </pc:spChg>
        <pc:spChg chg="mod">
          <ac:chgData name="MARIA KARAMPELIA" userId="9dfcc2cac66bf474" providerId="LiveId" clId="{4F0C11FE-ACB9-46EA-8FA9-A0E86A9C67D2}" dt="2024-10-25T07:51:54.236" v="348" actId="14100"/>
          <ac:spMkLst>
            <pc:docMk/>
            <pc:sldMk cId="539148664" sldId="261"/>
            <ac:spMk id="3" creationId="{00000000-0000-0000-0000-000000000000}"/>
          </ac:spMkLst>
        </pc:spChg>
      </pc:sldChg>
      <pc:sldChg chg="modSp mod">
        <pc:chgData name="MARIA KARAMPELIA" userId="9dfcc2cac66bf474" providerId="LiveId" clId="{4F0C11FE-ACB9-46EA-8FA9-A0E86A9C67D2}" dt="2024-10-25T07:52:29.465" v="349" actId="20577"/>
        <pc:sldMkLst>
          <pc:docMk/>
          <pc:sldMk cId="537773089" sldId="262"/>
        </pc:sldMkLst>
        <pc:spChg chg="mod">
          <ac:chgData name="MARIA KARAMPELIA" userId="9dfcc2cac66bf474" providerId="LiveId" clId="{4F0C11FE-ACB9-46EA-8FA9-A0E86A9C67D2}" dt="2024-10-24T10:38:23.507" v="56" actId="20577"/>
          <ac:spMkLst>
            <pc:docMk/>
            <pc:sldMk cId="537773089" sldId="262"/>
            <ac:spMk id="2" creationId="{00000000-0000-0000-0000-000000000000}"/>
          </ac:spMkLst>
        </pc:spChg>
        <pc:spChg chg="mod">
          <ac:chgData name="MARIA KARAMPELIA" userId="9dfcc2cac66bf474" providerId="LiveId" clId="{4F0C11FE-ACB9-46EA-8FA9-A0E86A9C67D2}" dt="2024-10-25T07:52:29.465" v="349" actId="20577"/>
          <ac:spMkLst>
            <pc:docMk/>
            <pc:sldMk cId="537773089" sldId="262"/>
            <ac:spMk id="3" creationId="{00000000-0000-0000-0000-000000000000}"/>
          </ac:spMkLst>
        </pc:spChg>
      </pc:sldChg>
      <pc:sldChg chg="modSp mod">
        <pc:chgData name="MARIA KARAMPELIA" userId="9dfcc2cac66bf474" providerId="LiveId" clId="{4F0C11FE-ACB9-46EA-8FA9-A0E86A9C67D2}" dt="2024-10-24T10:38:28.398" v="58" actId="20577"/>
        <pc:sldMkLst>
          <pc:docMk/>
          <pc:sldMk cId="3601086609" sldId="263"/>
        </pc:sldMkLst>
        <pc:spChg chg="mod">
          <ac:chgData name="MARIA KARAMPELIA" userId="9dfcc2cac66bf474" providerId="LiveId" clId="{4F0C11FE-ACB9-46EA-8FA9-A0E86A9C67D2}" dt="2024-10-24T10:38:28.398" v="58" actId="20577"/>
          <ac:spMkLst>
            <pc:docMk/>
            <pc:sldMk cId="3601086609" sldId="263"/>
            <ac:spMk id="2" creationId="{00000000-0000-0000-0000-000000000000}"/>
          </ac:spMkLst>
        </pc:spChg>
      </pc:sldChg>
      <pc:sldChg chg="modSp mod">
        <pc:chgData name="MARIA KARAMPELIA" userId="9dfcc2cac66bf474" providerId="LiveId" clId="{4F0C11FE-ACB9-46EA-8FA9-A0E86A9C67D2}" dt="2024-10-25T07:54:29.068" v="352" actId="207"/>
        <pc:sldMkLst>
          <pc:docMk/>
          <pc:sldMk cId="609851399" sldId="264"/>
        </pc:sldMkLst>
        <pc:spChg chg="mod">
          <ac:chgData name="MARIA KARAMPELIA" userId="9dfcc2cac66bf474" providerId="LiveId" clId="{4F0C11FE-ACB9-46EA-8FA9-A0E86A9C67D2}" dt="2024-10-24T10:38:43.547" v="68" actId="20577"/>
          <ac:spMkLst>
            <pc:docMk/>
            <pc:sldMk cId="609851399" sldId="264"/>
            <ac:spMk id="2" creationId="{00000000-0000-0000-0000-000000000000}"/>
          </ac:spMkLst>
        </pc:spChg>
        <pc:spChg chg="mod">
          <ac:chgData name="MARIA KARAMPELIA" userId="9dfcc2cac66bf474" providerId="LiveId" clId="{4F0C11FE-ACB9-46EA-8FA9-A0E86A9C67D2}" dt="2024-10-25T07:54:29.068" v="352" actId="207"/>
          <ac:spMkLst>
            <pc:docMk/>
            <pc:sldMk cId="609851399" sldId="264"/>
            <ac:spMk id="3" creationId="{00000000-0000-0000-0000-000000000000}"/>
          </ac:spMkLst>
        </pc:spChg>
      </pc:sldChg>
      <pc:sldChg chg="modSp mod">
        <pc:chgData name="MARIA KARAMPELIA" userId="9dfcc2cac66bf474" providerId="LiveId" clId="{4F0C11FE-ACB9-46EA-8FA9-A0E86A9C67D2}" dt="2024-10-24T10:39:02.976" v="71" actId="20577"/>
        <pc:sldMkLst>
          <pc:docMk/>
          <pc:sldMk cId="3291448658" sldId="265"/>
        </pc:sldMkLst>
        <pc:spChg chg="mod">
          <ac:chgData name="MARIA KARAMPELIA" userId="9dfcc2cac66bf474" providerId="LiveId" clId="{4F0C11FE-ACB9-46EA-8FA9-A0E86A9C67D2}" dt="2024-10-24T10:39:02.976" v="71" actId="20577"/>
          <ac:spMkLst>
            <pc:docMk/>
            <pc:sldMk cId="3291448658" sldId="265"/>
            <ac:spMk id="2" creationId="{00000000-0000-0000-0000-000000000000}"/>
          </ac:spMkLst>
        </pc:spChg>
      </pc:sldChg>
      <pc:sldChg chg="modSp mod">
        <pc:chgData name="MARIA KARAMPELIA" userId="9dfcc2cac66bf474" providerId="LiveId" clId="{4F0C11FE-ACB9-46EA-8FA9-A0E86A9C67D2}" dt="2024-10-24T10:39:09.017" v="73" actId="20577"/>
        <pc:sldMkLst>
          <pc:docMk/>
          <pc:sldMk cId="2829555209" sldId="266"/>
        </pc:sldMkLst>
        <pc:spChg chg="mod">
          <ac:chgData name="MARIA KARAMPELIA" userId="9dfcc2cac66bf474" providerId="LiveId" clId="{4F0C11FE-ACB9-46EA-8FA9-A0E86A9C67D2}" dt="2024-10-24T10:39:09.017" v="73" actId="20577"/>
          <ac:spMkLst>
            <pc:docMk/>
            <pc:sldMk cId="2829555209" sldId="266"/>
            <ac:spMk id="2" creationId="{00000000-0000-0000-0000-000000000000}"/>
          </ac:spMkLst>
        </pc:spChg>
      </pc:sldChg>
      <pc:sldChg chg="modSp mod">
        <pc:chgData name="MARIA KARAMPELIA" userId="9dfcc2cac66bf474" providerId="LiveId" clId="{4F0C11FE-ACB9-46EA-8FA9-A0E86A9C67D2}" dt="2024-10-24T10:39:17.841" v="76" actId="20577"/>
        <pc:sldMkLst>
          <pc:docMk/>
          <pc:sldMk cId="2803080001" sldId="267"/>
        </pc:sldMkLst>
        <pc:spChg chg="mod">
          <ac:chgData name="MARIA KARAMPELIA" userId="9dfcc2cac66bf474" providerId="LiveId" clId="{4F0C11FE-ACB9-46EA-8FA9-A0E86A9C67D2}" dt="2024-10-24T10:39:17.841" v="76" actId="20577"/>
          <ac:spMkLst>
            <pc:docMk/>
            <pc:sldMk cId="2803080001" sldId="267"/>
            <ac:spMk id="2" creationId="{00000000-0000-0000-0000-000000000000}"/>
          </ac:spMkLst>
        </pc:spChg>
      </pc:sldChg>
      <pc:sldChg chg="modSp mod">
        <pc:chgData name="MARIA KARAMPELIA" userId="9dfcc2cac66bf474" providerId="LiveId" clId="{4F0C11FE-ACB9-46EA-8FA9-A0E86A9C67D2}" dt="2024-10-24T10:39:25.112" v="79" actId="20577"/>
        <pc:sldMkLst>
          <pc:docMk/>
          <pc:sldMk cId="1232604843" sldId="268"/>
        </pc:sldMkLst>
        <pc:spChg chg="mod">
          <ac:chgData name="MARIA KARAMPELIA" userId="9dfcc2cac66bf474" providerId="LiveId" clId="{4F0C11FE-ACB9-46EA-8FA9-A0E86A9C67D2}" dt="2024-10-24T10:39:25.112" v="79" actId="20577"/>
          <ac:spMkLst>
            <pc:docMk/>
            <pc:sldMk cId="1232604843" sldId="268"/>
            <ac:spMk id="2" creationId="{00000000-0000-0000-0000-000000000000}"/>
          </ac:spMkLst>
        </pc:spChg>
      </pc:sldChg>
      <pc:sldChg chg="modSp mod">
        <pc:chgData name="MARIA KARAMPELIA" userId="9dfcc2cac66bf474" providerId="LiveId" clId="{4F0C11FE-ACB9-46EA-8FA9-A0E86A9C67D2}" dt="2024-10-25T07:57:47.280" v="385" actId="20577"/>
        <pc:sldMkLst>
          <pc:docMk/>
          <pc:sldMk cId="2622282918" sldId="269"/>
        </pc:sldMkLst>
        <pc:spChg chg="mod">
          <ac:chgData name="MARIA KARAMPELIA" userId="9dfcc2cac66bf474" providerId="LiveId" clId="{4F0C11FE-ACB9-46EA-8FA9-A0E86A9C67D2}" dt="2024-10-24T10:39:36.466" v="82" actId="20577"/>
          <ac:spMkLst>
            <pc:docMk/>
            <pc:sldMk cId="2622282918" sldId="269"/>
            <ac:spMk id="2" creationId="{00000000-0000-0000-0000-000000000000}"/>
          </ac:spMkLst>
        </pc:spChg>
        <pc:spChg chg="mod">
          <ac:chgData name="MARIA KARAMPELIA" userId="9dfcc2cac66bf474" providerId="LiveId" clId="{4F0C11FE-ACB9-46EA-8FA9-A0E86A9C67D2}" dt="2024-10-25T07:57:47.280" v="385" actId="20577"/>
          <ac:spMkLst>
            <pc:docMk/>
            <pc:sldMk cId="2622282918" sldId="269"/>
            <ac:spMk id="3" creationId="{00000000-0000-0000-0000-000000000000}"/>
          </ac:spMkLst>
        </pc:spChg>
      </pc:sldChg>
      <pc:sldChg chg="modSp mod">
        <pc:chgData name="MARIA KARAMPELIA" userId="9dfcc2cac66bf474" providerId="LiveId" clId="{4F0C11FE-ACB9-46EA-8FA9-A0E86A9C67D2}" dt="2024-10-24T10:39:40.918" v="85" actId="20577"/>
        <pc:sldMkLst>
          <pc:docMk/>
          <pc:sldMk cId="1876808904" sldId="270"/>
        </pc:sldMkLst>
        <pc:spChg chg="mod">
          <ac:chgData name="MARIA KARAMPELIA" userId="9dfcc2cac66bf474" providerId="LiveId" clId="{4F0C11FE-ACB9-46EA-8FA9-A0E86A9C67D2}" dt="2024-10-24T10:39:40.918" v="85" actId="20577"/>
          <ac:spMkLst>
            <pc:docMk/>
            <pc:sldMk cId="1876808904" sldId="270"/>
            <ac:spMk id="2" creationId="{00000000-0000-0000-0000-000000000000}"/>
          </ac:spMkLst>
        </pc:spChg>
      </pc:sldChg>
      <pc:sldChg chg="modSp mod">
        <pc:chgData name="MARIA KARAMPELIA" userId="9dfcc2cac66bf474" providerId="LiveId" clId="{4F0C11FE-ACB9-46EA-8FA9-A0E86A9C67D2}" dt="2024-10-24T10:39:47.054" v="88" actId="20577"/>
        <pc:sldMkLst>
          <pc:docMk/>
          <pc:sldMk cId="3108089994" sldId="271"/>
        </pc:sldMkLst>
        <pc:spChg chg="mod">
          <ac:chgData name="MARIA KARAMPELIA" userId="9dfcc2cac66bf474" providerId="LiveId" clId="{4F0C11FE-ACB9-46EA-8FA9-A0E86A9C67D2}" dt="2024-10-24T10:39:47.054" v="88" actId="20577"/>
          <ac:spMkLst>
            <pc:docMk/>
            <pc:sldMk cId="3108089994" sldId="271"/>
            <ac:spMk id="2" creationId="{00000000-0000-0000-0000-000000000000}"/>
          </ac:spMkLst>
        </pc:spChg>
      </pc:sldChg>
      <pc:sldChg chg="modSp mod">
        <pc:chgData name="MARIA KARAMPELIA" userId="9dfcc2cac66bf474" providerId="LiveId" clId="{4F0C11FE-ACB9-46EA-8FA9-A0E86A9C67D2}" dt="2024-10-24T10:40:01.164" v="91" actId="20577"/>
        <pc:sldMkLst>
          <pc:docMk/>
          <pc:sldMk cId="1643454634" sldId="272"/>
        </pc:sldMkLst>
        <pc:spChg chg="mod">
          <ac:chgData name="MARIA KARAMPELIA" userId="9dfcc2cac66bf474" providerId="LiveId" clId="{4F0C11FE-ACB9-46EA-8FA9-A0E86A9C67D2}" dt="2024-10-24T10:40:01.164" v="91" actId="20577"/>
          <ac:spMkLst>
            <pc:docMk/>
            <pc:sldMk cId="1643454634" sldId="272"/>
            <ac:spMk id="2" creationId="{00000000-0000-0000-0000-000000000000}"/>
          </ac:spMkLst>
        </pc:spChg>
      </pc:sldChg>
      <pc:sldChg chg="modSp mod">
        <pc:chgData name="MARIA KARAMPELIA" userId="9dfcc2cac66bf474" providerId="LiveId" clId="{4F0C11FE-ACB9-46EA-8FA9-A0E86A9C67D2}" dt="2024-10-24T10:40:08.536" v="94" actId="20577"/>
        <pc:sldMkLst>
          <pc:docMk/>
          <pc:sldMk cId="3731726125" sldId="273"/>
        </pc:sldMkLst>
        <pc:spChg chg="mod">
          <ac:chgData name="MARIA KARAMPELIA" userId="9dfcc2cac66bf474" providerId="LiveId" clId="{4F0C11FE-ACB9-46EA-8FA9-A0E86A9C67D2}" dt="2024-10-24T10:40:08.536" v="94" actId="20577"/>
          <ac:spMkLst>
            <pc:docMk/>
            <pc:sldMk cId="3731726125" sldId="273"/>
            <ac:spMk id="2" creationId="{00000000-0000-0000-0000-000000000000}"/>
          </ac:spMkLst>
        </pc:spChg>
      </pc:sldChg>
      <pc:sldChg chg="modSp mod">
        <pc:chgData name="MARIA KARAMPELIA" userId="9dfcc2cac66bf474" providerId="LiveId" clId="{4F0C11FE-ACB9-46EA-8FA9-A0E86A9C67D2}" dt="2024-10-24T10:40:17.870" v="97" actId="20577"/>
        <pc:sldMkLst>
          <pc:docMk/>
          <pc:sldMk cId="1460327518" sldId="274"/>
        </pc:sldMkLst>
        <pc:spChg chg="mod">
          <ac:chgData name="MARIA KARAMPELIA" userId="9dfcc2cac66bf474" providerId="LiveId" clId="{4F0C11FE-ACB9-46EA-8FA9-A0E86A9C67D2}" dt="2024-10-24T10:40:17.870" v="97" actId="20577"/>
          <ac:spMkLst>
            <pc:docMk/>
            <pc:sldMk cId="1460327518" sldId="274"/>
            <ac:spMk id="2" creationId="{00000000-0000-0000-0000-000000000000}"/>
          </ac:spMkLst>
        </pc:spChg>
      </pc:sldChg>
      <pc:sldChg chg="modSp mod">
        <pc:chgData name="MARIA KARAMPELIA" userId="9dfcc2cac66bf474" providerId="LiveId" clId="{4F0C11FE-ACB9-46EA-8FA9-A0E86A9C67D2}" dt="2024-10-24T10:40:25.941" v="100" actId="20577"/>
        <pc:sldMkLst>
          <pc:docMk/>
          <pc:sldMk cId="199582725" sldId="275"/>
        </pc:sldMkLst>
        <pc:spChg chg="mod">
          <ac:chgData name="MARIA KARAMPELIA" userId="9dfcc2cac66bf474" providerId="LiveId" clId="{4F0C11FE-ACB9-46EA-8FA9-A0E86A9C67D2}" dt="2024-10-24T10:40:25.941" v="100" actId="20577"/>
          <ac:spMkLst>
            <pc:docMk/>
            <pc:sldMk cId="199582725" sldId="275"/>
            <ac:spMk id="2" creationId="{00000000-0000-0000-0000-000000000000}"/>
          </ac:spMkLst>
        </pc:spChg>
      </pc:sldChg>
      <pc:sldChg chg="modSp mod">
        <pc:chgData name="MARIA KARAMPELIA" userId="9dfcc2cac66bf474" providerId="LiveId" clId="{4F0C11FE-ACB9-46EA-8FA9-A0E86A9C67D2}" dt="2024-10-24T10:40:33.915" v="103" actId="20577"/>
        <pc:sldMkLst>
          <pc:docMk/>
          <pc:sldMk cId="3452916608" sldId="276"/>
        </pc:sldMkLst>
        <pc:spChg chg="mod">
          <ac:chgData name="MARIA KARAMPELIA" userId="9dfcc2cac66bf474" providerId="LiveId" clId="{4F0C11FE-ACB9-46EA-8FA9-A0E86A9C67D2}" dt="2024-10-24T10:40:33.915" v="103" actId="20577"/>
          <ac:spMkLst>
            <pc:docMk/>
            <pc:sldMk cId="3452916608" sldId="276"/>
            <ac:spMk id="2" creationId="{00000000-0000-0000-0000-000000000000}"/>
          </ac:spMkLst>
        </pc:spChg>
      </pc:sldChg>
      <pc:sldChg chg="modSp mod">
        <pc:chgData name="MARIA KARAMPELIA" userId="9dfcc2cac66bf474" providerId="LiveId" clId="{4F0C11FE-ACB9-46EA-8FA9-A0E86A9C67D2}" dt="2024-10-24T10:40:39.682" v="106" actId="20577"/>
        <pc:sldMkLst>
          <pc:docMk/>
          <pc:sldMk cId="1179564979" sldId="277"/>
        </pc:sldMkLst>
        <pc:spChg chg="mod">
          <ac:chgData name="MARIA KARAMPELIA" userId="9dfcc2cac66bf474" providerId="LiveId" clId="{4F0C11FE-ACB9-46EA-8FA9-A0E86A9C67D2}" dt="2024-10-24T10:40:39.682" v="106" actId="20577"/>
          <ac:spMkLst>
            <pc:docMk/>
            <pc:sldMk cId="1179564979" sldId="277"/>
            <ac:spMk id="2" creationId="{00000000-0000-0000-0000-000000000000}"/>
          </ac:spMkLst>
        </pc:spChg>
      </pc:sldChg>
      <pc:sldChg chg="modSp mod">
        <pc:chgData name="MARIA KARAMPELIA" userId="9dfcc2cac66bf474" providerId="LiveId" clId="{4F0C11FE-ACB9-46EA-8FA9-A0E86A9C67D2}" dt="2024-10-24T10:40:46.698" v="110" actId="20577"/>
        <pc:sldMkLst>
          <pc:docMk/>
          <pc:sldMk cId="3291299714" sldId="278"/>
        </pc:sldMkLst>
        <pc:spChg chg="mod">
          <ac:chgData name="MARIA KARAMPELIA" userId="9dfcc2cac66bf474" providerId="LiveId" clId="{4F0C11FE-ACB9-46EA-8FA9-A0E86A9C67D2}" dt="2024-10-24T10:40:46.698" v="110" actId="20577"/>
          <ac:spMkLst>
            <pc:docMk/>
            <pc:sldMk cId="3291299714" sldId="278"/>
            <ac:spMk id="2" creationId="{00000000-0000-0000-0000-000000000000}"/>
          </ac:spMkLst>
        </pc:spChg>
      </pc:sldChg>
      <pc:sldChg chg="modSp mod">
        <pc:chgData name="MARIA KARAMPELIA" userId="9dfcc2cac66bf474" providerId="LiveId" clId="{4F0C11FE-ACB9-46EA-8FA9-A0E86A9C67D2}" dt="2024-10-24T10:40:53.636" v="114" actId="20577"/>
        <pc:sldMkLst>
          <pc:docMk/>
          <pc:sldMk cId="2328552633" sldId="279"/>
        </pc:sldMkLst>
        <pc:spChg chg="mod">
          <ac:chgData name="MARIA KARAMPELIA" userId="9dfcc2cac66bf474" providerId="LiveId" clId="{4F0C11FE-ACB9-46EA-8FA9-A0E86A9C67D2}" dt="2024-10-24T10:40:53.636" v="114" actId="20577"/>
          <ac:spMkLst>
            <pc:docMk/>
            <pc:sldMk cId="2328552633" sldId="279"/>
            <ac:spMk id="2" creationId="{00000000-0000-0000-0000-000000000000}"/>
          </ac:spMkLst>
        </pc:spChg>
      </pc:sldChg>
      <pc:sldChg chg="modSp mod">
        <pc:chgData name="MARIA KARAMPELIA" userId="9dfcc2cac66bf474" providerId="LiveId" clId="{4F0C11FE-ACB9-46EA-8FA9-A0E86A9C67D2}" dt="2024-10-24T10:41:04.354" v="117" actId="20577"/>
        <pc:sldMkLst>
          <pc:docMk/>
          <pc:sldMk cId="1782328449" sldId="280"/>
        </pc:sldMkLst>
        <pc:spChg chg="mod">
          <ac:chgData name="MARIA KARAMPELIA" userId="9dfcc2cac66bf474" providerId="LiveId" clId="{4F0C11FE-ACB9-46EA-8FA9-A0E86A9C67D2}" dt="2024-10-24T10:41:04.354" v="117" actId="20577"/>
          <ac:spMkLst>
            <pc:docMk/>
            <pc:sldMk cId="1782328449" sldId="280"/>
            <ac:spMk id="2" creationId="{00000000-0000-0000-0000-000000000000}"/>
          </ac:spMkLst>
        </pc:spChg>
      </pc:sldChg>
      <pc:sldChg chg="modSp mod">
        <pc:chgData name="MARIA KARAMPELIA" userId="9dfcc2cac66bf474" providerId="LiveId" clId="{4F0C11FE-ACB9-46EA-8FA9-A0E86A9C67D2}" dt="2024-10-24T10:41:18.276" v="120" actId="20577"/>
        <pc:sldMkLst>
          <pc:docMk/>
          <pc:sldMk cId="3749877763" sldId="281"/>
        </pc:sldMkLst>
        <pc:spChg chg="mod">
          <ac:chgData name="MARIA KARAMPELIA" userId="9dfcc2cac66bf474" providerId="LiveId" clId="{4F0C11FE-ACB9-46EA-8FA9-A0E86A9C67D2}" dt="2024-10-24T10:41:18.276" v="120" actId="20577"/>
          <ac:spMkLst>
            <pc:docMk/>
            <pc:sldMk cId="3749877763" sldId="281"/>
            <ac:spMk id="2" creationId="{00000000-0000-0000-0000-000000000000}"/>
          </ac:spMkLst>
        </pc:spChg>
      </pc:sldChg>
      <pc:sldChg chg="modSp mod">
        <pc:chgData name="MARIA KARAMPELIA" userId="9dfcc2cac66bf474" providerId="LiveId" clId="{4F0C11FE-ACB9-46EA-8FA9-A0E86A9C67D2}" dt="2024-10-24T10:41:25.647" v="124" actId="20577"/>
        <pc:sldMkLst>
          <pc:docMk/>
          <pc:sldMk cId="3544945402" sldId="282"/>
        </pc:sldMkLst>
        <pc:spChg chg="mod">
          <ac:chgData name="MARIA KARAMPELIA" userId="9dfcc2cac66bf474" providerId="LiveId" clId="{4F0C11FE-ACB9-46EA-8FA9-A0E86A9C67D2}" dt="2024-10-24T10:41:25.647" v="124" actId="20577"/>
          <ac:spMkLst>
            <pc:docMk/>
            <pc:sldMk cId="3544945402" sldId="282"/>
            <ac:spMk id="2" creationId="{00000000-0000-0000-0000-000000000000}"/>
          </ac:spMkLst>
        </pc:spChg>
      </pc:sldChg>
      <pc:sldChg chg="modSp mod">
        <pc:chgData name="MARIA KARAMPELIA" userId="9dfcc2cac66bf474" providerId="LiveId" clId="{4F0C11FE-ACB9-46EA-8FA9-A0E86A9C67D2}" dt="2024-10-24T10:41:42.802" v="128" actId="20577"/>
        <pc:sldMkLst>
          <pc:docMk/>
          <pc:sldMk cId="393687273" sldId="283"/>
        </pc:sldMkLst>
        <pc:spChg chg="mod">
          <ac:chgData name="MARIA KARAMPELIA" userId="9dfcc2cac66bf474" providerId="LiveId" clId="{4F0C11FE-ACB9-46EA-8FA9-A0E86A9C67D2}" dt="2024-10-24T10:41:42.802" v="128" actId="20577"/>
          <ac:spMkLst>
            <pc:docMk/>
            <pc:sldMk cId="393687273" sldId="283"/>
            <ac:spMk id="2" creationId="{00000000-0000-0000-0000-000000000000}"/>
          </ac:spMkLst>
        </pc:spChg>
      </pc:sldChg>
      <pc:sldChg chg="modSp mod">
        <pc:chgData name="MARIA KARAMPELIA" userId="9dfcc2cac66bf474" providerId="LiveId" clId="{4F0C11FE-ACB9-46EA-8FA9-A0E86A9C67D2}" dt="2024-10-24T10:41:48.523" v="132" actId="20577"/>
        <pc:sldMkLst>
          <pc:docMk/>
          <pc:sldMk cId="2509138724" sldId="284"/>
        </pc:sldMkLst>
        <pc:spChg chg="mod">
          <ac:chgData name="MARIA KARAMPELIA" userId="9dfcc2cac66bf474" providerId="LiveId" clId="{4F0C11FE-ACB9-46EA-8FA9-A0E86A9C67D2}" dt="2024-10-24T10:41:48.523" v="132" actId="20577"/>
          <ac:spMkLst>
            <pc:docMk/>
            <pc:sldMk cId="2509138724" sldId="284"/>
            <ac:spMk id="2" creationId="{00000000-0000-0000-0000-000000000000}"/>
          </ac:spMkLst>
        </pc:spChg>
      </pc:sldChg>
      <pc:sldChg chg="modSp mod">
        <pc:chgData name="MARIA KARAMPELIA" userId="9dfcc2cac66bf474" providerId="LiveId" clId="{4F0C11FE-ACB9-46EA-8FA9-A0E86A9C67D2}" dt="2024-10-24T10:41:57.824" v="135" actId="20577"/>
        <pc:sldMkLst>
          <pc:docMk/>
          <pc:sldMk cId="3601198674" sldId="285"/>
        </pc:sldMkLst>
        <pc:spChg chg="mod">
          <ac:chgData name="MARIA KARAMPELIA" userId="9dfcc2cac66bf474" providerId="LiveId" clId="{4F0C11FE-ACB9-46EA-8FA9-A0E86A9C67D2}" dt="2024-10-24T10:41:57.824" v="135" actId="20577"/>
          <ac:spMkLst>
            <pc:docMk/>
            <pc:sldMk cId="3601198674" sldId="285"/>
            <ac:spMk id="2" creationId="{00000000-0000-0000-0000-000000000000}"/>
          </ac:spMkLst>
        </pc:spChg>
      </pc:sldChg>
      <pc:sldChg chg="modSp mod">
        <pc:chgData name="MARIA KARAMPELIA" userId="9dfcc2cac66bf474" providerId="LiveId" clId="{4F0C11FE-ACB9-46EA-8FA9-A0E86A9C67D2}" dt="2024-10-24T10:42:03.869" v="138" actId="20577"/>
        <pc:sldMkLst>
          <pc:docMk/>
          <pc:sldMk cId="3468925595" sldId="286"/>
        </pc:sldMkLst>
        <pc:spChg chg="mod">
          <ac:chgData name="MARIA KARAMPELIA" userId="9dfcc2cac66bf474" providerId="LiveId" clId="{4F0C11FE-ACB9-46EA-8FA9-A0E86A9C67D2}" dt="2024-10-24T10:42:03.869" v="138" actId="20577"/>
          <ac:spMkLst>
            <pc:docMk/>
            <pc:sldMk cId="3468925595" sldId="286"/>
            <ac:spMk id="2" creationId="{00000000-0000-0000-0000-000000000000}"/>
          </ac:spMkLst>
        </pc:spChg>
      </pc:sldChg>
      <pc:sldChg chg="modSp mod">
        <pc:chgData name="MARIA KARAMPELIA" userId="9dfcc2cac66bf474" providerId="LiveId" clId="{4F0C11FE-ACB9-46EA-8FA9-A0E86A9C67D2}" dt="2024-10-24T10:42:09.372" v="141" actId="20577"/>
        <pc:sldMkLst>
          <pc:docMk/>
          <pc:sldMk cId="1951942047" sldId="287"/>
        </pc:sldMkLst>
        <pc:spChg chg="mod">
          <ac:chgData name="MARIA KARAMPELIA" userId="9dfcc2cac66bf474" providerId="LiveId" clId="{4F0C11FE-ACB9-46EA-8FA9-A0E86A9C67D2}" dt="2024-10-24T10:42:09.372" v="141" actId="20577"/>
          <ac:spMkLst>
            <pc:docMk/>
            <pc:sldMk cId="1951942047" sldId="287"/>
            <ac:spMk id="2" creationId="{00000000-0000-0000-0000-000000000000}"/>
          </ac:spMkLst>
        </pc:spChg>
      </pc:sldChg>
      <pc:sldChg chg="modSp mod">
        <pc:chgData name="MARIA KARAMPELIA" userId="9dfcc2cac66bf474" providerId="LiveId" clId="{4F0C11FE-ACB9-46EA-8FA9-A0E86A9C67D2}" dt="2024-10-24T10:42:15.727" v="144" actId="20577"/>
        <pc:sldMkLst>
          <pc:docMk/>
          <pc:sldMk cId="2036759583" sldId="288"/>
        </pc:sldMkLst>
        <pc:spChg chg="mod">
          <ac:chgData name="MARIA KARAMPELIA" userId="9dfcc2cac66bf474" providerId="LiveId" clId="{4F0C11FE-ACB9-46EA-8FA9-A0E86A9C67D2}" dt="2024-10-24T10:42:15.727" v="144" actId="20577"/>
          <ac:spMkLst>
            <pc:docMk/>
            <pc:sldMk cId="2036759583" sldId="288"/>
            <ac:spMk id="2" creationId="{00000000-0000-0000-0000-000000000000}"/>
          </ac:spMkLst>
        </pc:spChg>
      </pc:sldChg>
      <pc:sldChg chg="modSp mod">
        <pc:chgData name="MARIA KARAMPELIA" userId="9dfcc2cac66bf474" providerId="LiveId" clId="{4F0C11FE-ACB9-46EA-8FA9-A0E86A9C67D2}" dt="2024-10-24T10:42:22.800" v="147" actId="20577"/>
        <pc:sldMkLst>
          <pc:docMk/>
          <pc:sldMk cId="1755054135" sldId="289"/>
        </pc:sldMkLst>
        <pc:spChg chg="mod">
          <ac:chgData name="MARIA KARAMPELIA" userId="9dfcc2cac66bf474" providerId="LiveId" clId="{4F0C11FE-ACB9-46EA-8FA9-A0E86A9C67D2}" dt="2024-10-24T10:42:22.800" v="147" actId="20577"/>
          <ac:spMkLst>
            <pc:docMk/>
            <pc:sldMk cId="1755054135" sldId="289"/>
            <ac:spMk id="2" creationId="{00000000-0000-0000-0000-000000000000}"/>
          </ac:spMkLst>
        </pc:spChg>
      </pc:sldChg>
      <pc:sldChg chg="modSp mod">
        <pc:chgData name="MARIA KARAMPELIA" userId="9dfcc2cac66bf474" providerId="LiveId" clId="{4F0C11FE-ACB9-46EA-8FA9-A0E86A9C67D2}" dt="2024-10-24T10:42:33.553" v="150" actId="20577"/>
        <pc:sldMkLst>
          <pc:docMk/>
          <pc:sldMk cId="3899538195" sldId="290"/>
        </pc:sldMkLst>
        <pc:spChg chg="mod">
          <ac:chgData name="MARIA KARAMPELIA" userId="9dfcc2cac66bf474" providerId="LiveId" clId="{4F0C11FE-ACB9-46EA-8FA9-A0E86A9C67D2}" dt="2024-10-24T10:42:33.553" v="150" actId="20577"/>
          <ac:spMkLst>
            <pc:docMk/>
            <pc:sldMk cId="3899538195" sldId="290"/>
            <ac:spMk id="2" creationId="{00000000-0000-0000-0000-000000000000}"/>
          </ac:spMkLst>
        </pc:spChg>
      </pc:sldChg>
      <pc:sldChg chg="modSp mod">
        <pc:chgData name="MARIA KARAMPELIA" userId="9dfcc2cac66bf474" providerId="LiveId" clId="{4F0C11FE-ACB9-46EA-8FA9-A0E86A9C67D2}" dt="2024-10-24T10:42:42.311" v="153" actId="20577"/>
        <pc:sldMkLst>
          <pc:docMk/>
          <pc:sldMk cId="3079100798" sldId="291"/>
        </pc:sldMkLst>
        <pc:spChg chg="mod">
          <ac:chgData name="MARIA KARAMPELIA" userId="9dfcc2cac66bf474" providerId="LiveId" clId="{4F0C11FE-ACB9-46EA-8FA9-A0E86A9C67D2}" dt="2024-10-24T10:42:42.311" v="153" actId="20577"/>
          <ac:spMkLst>
            <pc:docMk/>
            <pc:sldMk cId="3079100798" sldId="291"/>
            <ac:spMk id="2" creationId="{00000000-0000-0000-0000-000000000000}"/>
          </ac:spMkLst>
        </pc:spChg>
      </pc:sldChg>
      <pc:sldChg chg="modSp mod">
        <pc:chgData name="MARIA KARAMPELIA" userId="9dfcc2cac66bf474" providerId="LiveId" clId="{4F0C11FE-ACB9-46EA-8FA9-A0E86A9C67D2}" dt="2024-10-24T10:42:47.359" v="157" actId="20577"/>
        <pc:sldMkLst>
          <pc:docMk/>
          <pc:sldMk cId="4267935680" sldId="292"/>
        </pc:sldMkLst>
        <pc:spChg chg="mod">
          <ac:chgData name="MARIA KARAMPELIA" userId="9dfcc2cac66bf474" providerId="LiveId" clId="{4F0C11FE-ACB9-46EA-8FA9-A0E86A9C67D2}" dt="2024-10-24T10:42:47.359" v="157" actId="20577"/>
          <ac:spMkLst>
            <pc:docMk/>
            <pc:sldMk cId="4267935680" sldId="292"/>
            <ac:spMk id="2" creationId="{00000000-0000-0000-0000-000000000000}"/>
          </ac:spMkLst>
        </pc:spChg>
      </pc:sldChg>
      <pc:sldChg chg="modSp mod">
        <pc:chgData name="MARIA KARAMPELIA" userId="9dfcc2cac66bf474" providerId="LiveId" clId="{4F0C11FE-ACB9-46EA-8FA9-A0E86A9C67D2}" dt="2024-10-24T10:42:54.360" v="160" actId="20577"/>
        <pc:sldMkLst>
          <pc:docMk/>
          <pc:sldMk cId="65682106" sldId="293"/>
        </pc:sldMkLst>
        <pc:spChg chg="mod">
          <ac:chgData name="MARIA KARAMPELIA" userId="9dfcc2cac66bf474" providerId="LiveId" clId="{4F0C11FE-ACB9-46EA-8FA9-A0E86A9C67D2}" dt="2024-10-24T10:42:54.360" v="160" actId="20577"/>
          <ac:spMkLst>
            <pc:docMk/>
            <pc:sldMk cId="65682106" sldId="293"/>
            <ac:spMk id="2" creationId="{00000000-0000-0000-0000-000000000000}"/>
          </ac:spMkLst>
        </pc:spChg>
      </pc:sldChg>
      <pc:sldChg chg="modSp mod">
        <pc:chgData name="MARIA KARAMPELIA" userId="9dfcc2cac66bf474" providerId="LiveId" clId="{4F0C11FE-ACB9-46EA-8FA9-A0E86A9C67D2}" dt="2024-10-24T10:43:03.571" v="163" actId="20577"/>
        <pc:sldMkLst>
          <pc:docMk/>
          <pc:sldMk cId="639848425" sldId="294"/>
        </pc:sldMkLst>
        <pc:spChg chg="mod">
          <ac:chgData name="MARIA KARAMPELIA" userId="9dfcc2cac66bf474" providerId="LiveId" clId="{4F0C11FE-ACB9-46EA-8FA9-A0E86A9C67D2}" dt="2024-10-24T10:43:03.571" v="163" actId="20577"/>
          <ac:spMkLst>
            <pc:docMk/>
            <pc:sldMk cId="639848425" sldId="294"/>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F5DC0D-AA45-DDE0-37AC-C9755BAC3FA0}"/>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D905CE77-7843-2371-2CAC-F89C9585D0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3F6FF8C1-DF59-7922-42D1-3E16C0850651}"/>
              </a:ext>
            </a:extLst>
          </p:cNvPr>
          <p:cNvSpPr>
            <a:spLocks noGrp="1"/>
          </p:cNvSpPr>
          <p:nvPr>
            <p:ph type="dt" sz="half" idx="10"/>
          </p:nvPr>
        </p:nvSpPr>
        <p:spPr/>
        <p:txBody>
          <a:bodyPr/>
          <a:lstStyle/>
          <a:p>
            <a:fld id="{BF081F40-905B-4C30-8DB4-772DB28DC492}" type="datetimeFigureOut">
              <a:rPr lang="el-GR" smtClean="0"/>
              <a:t>25/10/2024</a:t>
            </a:fld>
            <a:endParaRPr lang="el-GR"/>
          </a:p>
        </p:txBody>
      </p:sp>
      <p:sp>
        <p:nvSpPr>
          <p:cNvPr id="5" name="Θέση υποσέλιδου 4">
            <a:extLst>
              <a:ext uri="{FF2B5EF4-FFF2-40B4-BE49-F238E27FC236}">
                <a16:creationId xmlns:a16="http://schemas.microsoft.com/office/drawing/2014/main" id="{CE1C55C3-E6EC-B4D1-F468-EDE6215E8F6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781B9C8-058E-214F-67EB-64C65CC077A6}"/>
              </a:ext>
            </a:extLst>
          </p:cNvPr>
          <p:cNvSpPr>
            <a:spLocks noGrp="1"/>
          </p:cNvSpPr>
          <p:nvPr>
            <p:ph type="sldNum" sz="quarter" idx="12"/>
          </p:nvPr>
        </p:nvSpPr>
        <p:spPr/>
        <p:txBody>
          <a:bodyPr/>
          <a:lstStyle/>
          <a:p>
            <a:fld id="{0D3909A9-CC06-45FD-9633-28ACB29D9726}" type="slidenum">
              <a:rPr lang="el-GR" smtClean="0"/>
              <a:t>‹#›</a:t>
            </a:fld>
            <a:endParaRPr lang="el-GR"/>
          </a:p>
        </p:txBody>
      </p:sp>
    </p:spTree>
    <p:extLst>
      <p:ext uri="{BB962C8B-B14F-4D97-AF65-F5344CB8AC3E}">
        <p14:creationId xmlns:p14="http://schemas.microsoft.com/office/powerpoint/2010/main" val="4245144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2412F5-9706-6CA8-CE6F-D6D7592329A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5AACBB9-60C8-807B-678B-BE4573FE4392}"/>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CB53D3D-2023-F135-2F83-C0F064FD1A52}"/>
              </a:ext>
            </a:extLst>
          </p:cNvPr>
          <p:cNvSpPr>
            <a:spLocks noGrp="1"/>
          </p:cNvSpPr>
          <p:nvPr>
            <p:ph type="dt" sz="half" idx="10"/>
          </p:nvPr>
        </p:nvSpPr>
        <p:spPr/>
        <p:txBody>
          <a:bodyPr/>
          <a:lstStyle/>
          <a:p>
            <a:fld id="{BF081F40-905B-4C30-8DB4-772DB28DC492}" type="datetimeFigureOut">
              <a:rPr lang="el-GR" smtClean="0"/>
              <a:t>25/10/2024</a:t>
            </a:fld>
            <a:endParaRPr lang="el-GR"/>
          </a:p>
        </p:txBody>
      </p:sp>
      <p:sp>
        <p:nvSpPr>
          <p:cNvPr id="5" name="Θέση υποσέλιδου 4">
            <a:extLst>
              <a:ext uri="{FF2B5EF4-FFF2-40B4-BE49-F238E27FC236}">
                <a16:creationId xmlns:a16="http://schemas.microsoft.com/office/drawing/2014/main" id="{18DF7532-48B8-2B9F-F1F6-9931D0F1708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02FD743-205D-7B51-8B81-7545225AD9C0}"/>
              </a:ext>
            </a:extLst>
          </p:cNvPr>
          <p:cNvSpPr>
            <a:spLocks noGrp="1"/>
          </p:cNvSpPr>
          <p:nvPr>
            <p:ph type="sldNum" sz="quarter" idx="12"/>
          </p:nvPr>
        </p:nvSpPr>
        <p:spPr/>
        <p:txBody>
          <a:bodyPr/>
          <a:lstStyle/>
          <a:p>
            <a:fld id="{0D3909A9-CC06-45FD-9633-28ACB29D9726}" type="slidenum">
              <a:rPr lang="el-GR" smtClean="0"/>
              <a:t>‹#›</a:t>
            </a:fld>
            <a:endParaRPr lang="el-GR"/>
          </a:p>
        </p:txBody>
      </p:sp>
    </p:spTree>
    <p:extLst>
      <p:ext uri="{BB962C8B-B14F-4D97-AF65-F5344CB8AC3E}">
        <p14:creationId xmlns:p14="http://schemas.microsoft.com/office/powerpoint/2010/main" val="1542522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4154F730-8E67-6F8C-9EFA-12A07AB415BA}"/>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C096459-6663-1EB0-86F4-184419B84372}"/>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32E0086-9FEC-699A-7110-5B6C90EEB699}"/>
              </a:ext>
            </a:extLst>
          </p:cNvPr>
          <p:cNvSpPr>
            <a:spLocks noGrp="1"/>
          </p:cNvSpPr>
          <p:nvPr>
            <p:ph type="dt" sz="half" idx="10"/>
          </p:nvPr>
        </p:nvSpPr>
        <p:spPr/>
        <p:txBody>
          <a:bodyPr/>
          <a:lstStyle/>
          <a:p>
            <a:fld id="{BF081F40-905B-4C30-8DB4-772DB28DC492}" type="datetimeFigureOut">
              <a:rPr lang="el-GR" smtClean="0"/>
              <a:t>25/10/2024</a:t>
            </a:fld>
            <a:endParaRPr lang="el-GR"/>
          </a:p>
        </p:txBody>
      </p:sp>
      <p:sp>
        <p:nvSpPr>
          <p:cNvPr id="5" name="Θέση υποσέλιδου 4">
            <a:extLst>
              <a:ext uri="{FF2B5EF4-FFF2-40B4-BE49-F238E27FC236}">
                <a16:creationId xmlns:a16="http://schemas.microsoft.com/office/drawing/2014/main" id="{ED6FCBA9-E977-66E1-0E55-60036E2EC0D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71CC144-6D5A-D0EE-7B2D-9FE7AF03E50D}"/>
              </a:ext>
            </a:extLst>
          </p:cNvPr>
          <p:cNvSpPr>
            <a:spLocks noGrp="1"/>
          </p:cNvSpPr>
          <p:nvPr>
            <p:ph type="sldNum" sz="quarter" idx="12"/>
          </p:nvPr>
        </p:nvSpPr>
        <p:spPr/>
        <p:txBody>
          <a:bodyPr/>
          <a:lstStyle/>
          <a:p>
            <a:fld id="{0D3909A9-CC06-45FD-9633-28ACB29D9726}" type="slidenum">
              <a:rPr lang="el-GR" smtClean="0"/>
              <a:t>‹#›</a:t>
            </a:fld>
            <a:endParaRPr lang="el-GR"/>
          </a:p>
        </p:txBody>
      </p:sp>
    </p:spTree>
    <p:extLst>
      <p:ext uri="{BB962C8B-B14F-4D97-AF65-F5344CB8AC3E}">
        <p14:creationId xmlns:p14="http://schemas.microsoft.com/office/powerpoint/2010/main" val="2058682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E1FD99-2FF4-B865-D801-31A48F02627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F7072D9-A9B4-1833-E1CD-4FC73CC06E8E}"/>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92C3A86-A500-32D5-9E06-AA946AB912B7}"/>
              </a:ext>
            </a:extLst>
          </p:cNvPr>
          <p:cNvSpPr>
            <a:spLocks noGrp="1"/>
          </p:cNvSpPr>
          <p:nvPr>
            <p:ph type="dt" sz="half" idx="10"/>
          </p:nvPr>
        </p:nvSpPr>
        <p:spPr/>
        <p:txBody>
          <a:bodyPr/>
          <a:lstStyle/>
          <a:p>
            <a:fld id="{BF081F40-905B-4C30-8DB4-772DB28DC492}" type="datetimeFigureOut">
              <a:rPr lang="el-GR" smtClean="0"/>
              <a:t>25/10/2024</a:t>
            </a:fld>
            <a:endParaRPr lang="el-GR"/>
          </a:p>
        </p:txBody>
      </p:sp>
      <p:sp>
        <p:nvSpPr>
          <p:cNvPr id="5" name="Θέση υποσέλιδου 4">
            <a:extLst>
              <a:ext uri="{FF2B5EF4-FFF2-40B4-BE49-F238E27FC236}">
                <a16:creationId xmlns:a16="http://schemas.microsoft.com/office/drawing/2014/main" id="{3FFE41C8-A192-60B0-B1C8-B97AA012DEC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BA1D4D0-B614-DC68-178B-C1C034FF61CE}"/>
              </a:ext>
            </a:extLst>
          </p:cNvPr>
          <p:cNvSpPr>
            <a:spLocks noGrp="1"/>
          </p:cNvSpPr>
          <p:nvPr>
            <p:ph type="sldNum" sz="quarter" idx="12"/>
          </p:nvPr>
        </p:nvSpPr>
        <p:spPr/>
        <p:txBody>
          <a:bodyPr/>
          <a:lstStyle/>
          <a:p>
            <a:fld id="{0D3909A9-CC06-45FD-9633-28ACB29D9726}" type="slidenum">
              <a:rPr lang="el-GR" smtClean="0"/>
              <a:t>‹#›</a:t>
            </a:fld>
            <a:endParaRPr lang="el-GR"/>
          </a:p>
        </p:txBody>
      </p:sp>
    </p:spTree>
    <p:extLst>
      <p:ext uri="{BB962C8B-B14F-4D97-AF65-F5344CB8AC3E}">
        <p14:creationId xmlns:p14="http://schemas.microsoft.com/office/powerpoint/2010/main" val="1842119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B00A19-D8FD-9FB8-8A08-FA684DC40EF8}"/>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3281440-0D48-EF12-8BE6-BA0F2EF2FEC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473A9A1B-3876-91D6-C06E-4411182168D1}"/>
              </a:ext>
            </a:extLst>
          </p:cNvPr>
          <p:cNvSpPr>
            <a:spLocks noGrp="1"/>
          </p:cNvSpPr>
          <p:nvPr>
            <p:ph type="dt" sz="half" idx="10"/>
          </p:nvPr>
        </p:nvSpPr>
        <p:spPr/>
        <p:txBody>
          <a:bodyPr/>
          <a:lstStyle/>
          <a:p>
            <a:fld id="{BF081F40-905B-4C30-8DB4-772DB28DC492}" type="datetimeFigureOut">
              <a:rPr lang="el-GR" smtClean="0"/>
              <a:t>25/10/2024</a:t>
            </a:fld>
            <a:endParaRPr lang="el-GR"/>
          </a:p>
        </p:txBody>
      </p:sp>
      <p:sp>
        <p:nvSpPr>
          <p:cNvPr id="5" name="Θέση υποσέλιδου 4">
            <a:extLst>
              <a:ext uri="{FF2B5EF4-FFF2-40B4-BE49-F238E27FC236}">
                <a16:creationId xmlns:a16="http://schemas.microsoft.com/office/drawing/2014/main" id="{4250A12C-E96F-3288-1C8B-518A2355002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600561D-CFE4-B530-6131-89A69A500889}"/>
              </a:ext>
            </a:extLst>
          </p:cNvPr>
          <p:cNvSpPr>
            <a:spLocks noGrp="1"/>
          </p:cNvSpPr>
          <p:nvPr>
            <p:ph type="sldNum" sz="quarter" idx="12"/>
          </p:nvPr>
        </p:nvSpPr>
        <p:spPr/>
        <p:txBody>
          <a:bodyPr/>
          <a:lstStyle/>
          <a:p>
            <a:fld id="{0D3909A9-CC06-45FD-9633-28ACB29D9726}" type="slidenum">
              <a:rPr lang="el-GR" smtClean="0"/>
              <a:t>‹#›</a:t>
            </a:fld>
            <a:endParaRPr lang="el-GR"/>
          </a:p>
        </p:txBody>
      </p:sp>
    </p:spTree>
    <p:extLst>
      <p:ext uri="{BB962C8B-B14F-4D97-AF65-F5344CB8AC3E}">
        <p14:creationId xmlns:p14="http://schemas.microsoft.com/office/powerpoint/2010/main" val="3278476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316149-288F-CBDC-B431-4EB6D1C7ECA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6EE63C4-741B-4903-C592-39CF74927DD6}"/>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9FFC641E-0D67-C493-A79E-BE37CAD39219}"/>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B9D13EE8-33B9-E5F6-0B22-C6E1EFD23456}"/>
              </a:ext>
            </a:extLst>
          </p:cNvPr>
          <p:cNvSpPr>
            <a:spLocks noGrp="1"/>
          </p:cNvSpPr>
          <p:nvPr>
            <p:ph type="dt" sz="half" idx="10"/>
          </p:nvPr>
        </p:nvSpPr>
        <p:spPr/>
        <p:txBody>
          <a:bodyPr/>
          <a:lstStyle/>
          <a:p>
            <a:fld id="{BF081F40-905B-4C30-8DB4-772DB28DC492}" type="datetimeFigureOut">
              <a:rPr lang="el-GR" smtClean="0"/>
              <a:t>25/10/2024</a:t>
            </a:fld>
            <a:endParaRPr lang="el-GR"/>
          </a:p>
        </p:txBody>
      </p:sp>
      <p:sp>
        <p:nvSpPr>
          <p:cNvPr id="6" name="Θέση υποσέλιδου 5">
            <a:extLst>
              <a:ext uri="{FF2B5EF4-FFF2-40B4-BE49-F238E27FC236}">
                <a16:creationId xmlns:a16="http://schemas.microsoft.com/office/drawing/2014/main" id="{1FDFA277-CED4-073E-4096-8FFC5E4D47C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A75588F-F08A-202E-F364-350734AE7CEC}"/>
              </a:ext>
            </a:extLst>
          </p:cNvPr>
          <p:cNvSpPr>
            <a:spLocks noGrp="1"/>
          </p:cNvSpPr>
          <p:nvPr>
            <p:ph type="sldNum" sz="quarter" idx="12"/>
          </p:nvPr>
        </p:nvSpPr>
        <p:spPr/>
        <p:txBody>
          <a:bodyPr/>
          <a:lstStyle/>
          <a:p>
            <a:fld id="{0D3909A9-CC06-45FD-9633-28ACB29D9726}" type="slidenum">
              <a:rPr lang="el-GR" smtClean="0"/>
              <a:t>‹#›</a:t>
            </a:fld>
            <a:endParaRPr lang="el-GR"/>
          </a:p>
        </p:txBody>
      </p:sp>
    </p:spTree>
    <p:extLst>
      <p:ext uri="{BB962C8B-B14F-4D97-AF65-F5344CB8AC3E}">
        <p14:creationId xmlns:p14="http://schemas.microsoft.com/office/powerpoint/2010/main" val="190376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EE1AB4-A3A7-ACD8-C9FA-16CDFEB9CADC}"/>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6A8513E-6C00-D121-3C37-C87BEE58F9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AFB8F42E-7D71-DAC9-0E40-B74720A0268E}"/>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D38A9AEE-0D19-FD07-F299-C95C54B8E6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CC690954-F997-E0C9-C9DC-B0ED3898721C}"/>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0828F2FF-C76D-840C-5F06-DE574807C0F2}"/>
              </a:ext>
            </a:extLst>
          </p:cNvPr>
          <p:cNvSpPr>
            <a:spLocks noGrp="1"/>
          </p:cNvSpPr>
          <p:nvPr>
            <p:ph type="dt" sz="half" idx="10"/>
          </p:nvPr>
        </p:nvSpPr>
        <p:spPr/>
        <p:txBody>
          <a:bodyPr/>
          <a:lstStyle/>
          <a:p>
            <a:fld id="{BF081F40-905B-4C30-8DB4-772DB28DC492}" type="datetimeFigureOut">
              <a:rPr lang="el-GR" smtClean="0"/>
              <a:t>25/10/2024</a:t>
            </a:fld>
            <a:endParaRPr lang="el-GR"/>
          </a:p>
        </p:txBody>
      </p:sp>
      <p:sp>
        <p:nvSpPr>
          <p:cNvPr id="8" name="Θέση υποσέλιδου 7">
            <a:extLst>
              <a:ext uri="{FF2B5EF4-FFF2-40B4-BE49-F238E27FC236}">
                <a16:creationId xmlns:a16="http://schemas.microsoft.com/office/drawing/2014/main" id="{073DA3FA-3E50-5432-B16F-8C4B1EEBF623}"/>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92F1CAFE-5604-71C4-06C5-8EC9C5129413}"/>
              </a:ext>
            </a:extLst>
          </p:cNvPr>
          <p:cNvSpPr>
            <a:spLocks noGrp="1"/>
          </p:cNvSpPr>
          <p:nvPr>
            <p:ph type="sldNum" sz="quarter" idx="12"/>
          </p:nvPr>
        </p:nvSpPr>
        <p:spPr/>
        <p:txBody>
          <a:bodyPr/>
          <a:lstStyle/>
          <a:p>
            <a:fld id="{0D3909A9-CC06-45FD-9633-28ACB29D9726}" type="slidenum">
              <a:rPr lang="el-GR" smtClean="0"/>
              <a:t>‹#›</a:t>
            </a:fld>
            <a:endParaRPr lang="el-GR"/>
          </a:p>
        </p:txBody>
      </p:sp>
    </p:spTree>
    <p:extLst>
      <p:ext uri="{BB962C8B-B14F-4D97-AF65-F5344CB8AC3E}">
        <p14:creationId xmlns:p14="http://schemas.microsoft.com/office/powerpoint/2010/main" val="2957655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3BC8A2-8697-1125-3D32-B11E5A16A93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AFDD1843-8E2D-74CC-1334-A3F92400D932}"/>
              </a:ext>
            </a:extLst>
          </p:cNvPr>
          <p:cNvSpPr>
            <a:spLocks noGrp="1"/>
          </p:cNvSpPr>
          <p:nvPr>
            <p:ph type="dt" sz="half" idx="10"/>
          </p:nvPr>
        </p:nvSpPr>
        <p:spPr/>
        <p:txBody>
          <a:bodyPr/>
          <a:lstStyle/>
          <a:p>
            <a:fld id="{BF081F40-905B-4C30-8DB4-772DB28DC492}" type="datetimeFigureOut">
              <a:rPr lang="el-GR" smtClean="0"/>
              <a:t>25/10/2024</a:t>
            </a:fld>
            <a:endParaRPr lang="el-GR"/>
          </a:p>
        </p:txBody>
      </p:sp>
      <p:sp>
        <p:nvSpPr>
          <p:cNvPr id="4" name="Θέση υποσέλιδου 3">
            <a:extLst>
              <a:ext uri="{FF2B5EF4-FFF2-40B4-BE49-F238E27FC236}">
                <a16:creationId xmlns:a16="http://schemas.microsoft.com/office/drawing/2014/main" id="{7D896939-482A-76DA-248B-98064E244DF1}"/>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D76D3D9C-DA0D-48B6-1FE6-39838B4A0067}"/>
              </a:ext>
            </a:extLst>
          </p:cNvPr>
          <p:cNvSpPr>
            <a:spLocks noGrp="1"/>
          </p:cNvSpPr>
          <p:nvPr>
            <p:ph type="sldNum" sz="quarter" idx="12"/>
          </p:nvPr>
        </p:nvSpPr>
        <p:spPr/>
        <p:txBody>
          <a:bodyPr/>
          <a:lstStyle/>
          <a:p>
            <a:fld id="{0D3909A9-CC06-45FD-9633-28ACB29D9726}" type="slidenum">
              <a:rPr lang="el-GR" smtClean="0"/>
              <a:t>‹#›</a:t>
            </a:fld>
            <a:endParaRPr lang="el-GR"/>
          </a:p>
        </p:txBody>
      </p:sp>
    </p:spTree>
    <p:extLst>
      <p:ext uri="{BB962C8B-B14F-4D97-AF65-F5344CB8AC3E}">
        <p14:creationId xmlns:p14="http://schemas.microsoft.com/office/powerpoint/2010/main" val="3040846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E678F4FF-B6CD-C840-8B1F-CBC4842E9ECF}"/>
              </a:ext>
            </a:extLst>
          </p:cNvPr>
          <p:cNvSpPr>
            <a:spLocks noGrp="1"/>
          </p:cNvSpPr>
          <p:nvPr>
            <p:ph type="dt" sz="half" idx="10"/>
          </p:nvPr>
        </p:nvSpPr>
        <p:spPr/>
        <p:txBody>
          <a:bodyPr/>
          <a:lstStyle/>
          <a:p>
            <a:fld id="{BF081F40-905B-4C30-8DB4-772DB28DC492}" type="datetimeFigureOut">
              <a:rPr lang="el-GR" smtClean="0"/>
              <a:t>25/10/2024</a:t>
            </a:fld>
            <a:endParaRPr lang="el-GR"/>
          </a:p>
        </p:txBody>
      </p:sp>
      <p:sp>
        <p:nvSpPr>
          <p:cNvPr id="3" name="Θέση υποσέλιδου 2">
            <a:extLst>
              <a:ext uri="{FF2B5EF4-FFF2-40B4-BE49-F238E27FC236}">
                <a16:creationId xmlns:a16="http://schemas.microsoft.com/office/drawing/2014/main" id="{A0662525-20FB-6E7D-C7BB-C3F02E087BA7}"/>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DD42D258-BDB4-90FA-D482-E1B0C17B5D5F}"/>
              </a:ext>
            </a:extLst>
          </p:cNvPr>
          <p:cNvSpPr>
            <a:spLocks noGrp="1"/>
          </p:cNvSpPr>
          <p:nvPr>
            <p:ph type="sldNum" sz="quarter" idx="12"/>
          </p:nvPr>
        </p:nvSpPr>
        <p:spPr/>
        <p:txBody>
          <a:bodyPr/>
          <a:lstStyle/>
          <a:p>
            <a:fld id="{0D3909A9-CC06-45FD-9633-28ACB29D9726}" type="slidenum">
              <a:rPr lang="el-GR" smtClean="0"/>
              <a:t>‹#›</a:t>
            </a:fld>
            <a:endParaRPr lang="el-GR"/>
          </a:p>
        </p:txBody>
      </p:sp>
    </p:spTree>
    <p:extLst>
      <p:ext uri="{BB962C8B-B14F-4D97-AF65-F5344CB8AC3E}">
        <p14:creationId xmlns:p14="http://schemas.microsoft.com/office/powerpoint/2010/main" val="594539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514C80-DDBE-C427-E758-597674ABE45C}"/>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693D899-22E4-E996-1025-C31B97E2C0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E2ED2B3C-64C1-8053-46CC-AC1FAEA038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E61E8F3-97BD-1159-C4FB-E5C1BE26D933}"/>
              </a:ext>
            </a:extLst>
          </p:cNvPr>
          <p:cNvSpPr>
            <a:spLocks noGrp="1"/>
          </p:cNvSpPr>
          <p:nvPr>
            <p:ph type="dt" sz="half" idx="10"/>
          </p:nvPr>
        </p:nvSpPr>
        <p:spPr/>
        <p:txBody>
          <a:bodyPr/>
          <a:lstStyle/>
          <a:p>
            <a:fld id="{BF081F40-905B-4C30-8DB4-772DB28DC492}" type="datetimeFigureOut">
              <a:rPr lang="el-GR" smtClean="0"/>
              <a:t>25/10/2024</a:t>
            </a:fld>
            <a:endParaRPr lang="el-GR"/>
          </a:p>
        </p:txBody>
      </p:sp>
      <p:sp>
        <p:nvSpPr>
          <p:cNvPr id="6" name="Θέση υποσέλιδου 5">
            <a:extLst>
              <a:ext uri="{FF2B5EF4-FFF2-40B4-BE49-F238E27FC236}">
                <a16:creationId xmlns:a16="http://schemas.microsoft.com/office/drawing/2014/main" id="{3DACBB66-B529-6F15-A2E3-BDF529C80B2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CC32262-D08F-419A-4721-EBDD4A69CE51}"/>
              </a:ext>
            </a:extLst>
          </p:cNvPr>
          <p:cNvSpPr>
            <a:spLocks noGrp="1"/>
          </p:cNvSpPr>
          <p:nvPr>
            <p:ph type="sldNum" sz="quarter" idx="12"/>
          </p:nvPr>
        </p:nvSpPr>
        <p:spPr/>
        <p:txBody>
          <a:bodyPr/>
          <a:lstStyle/>
          <a:p>
            <a:fld id="{0D3909A9-CC06-45FD-9633-28ACB29D9726}" type="slidenum">
              <a:rPr lang="el-GR" smtClean="0"/>
              <a:t>‹#›</a:t>
            </a:fld>
            <a:endParaRPr lang="el-GR"/>
          </a:p>
        </p:txBody>
      </p:sp>
    </p:spTree>
    <p:extLst>
      <p:ext uri="{BB962C8B-B14F-4D97-AF65-F5344CB8AC3E}">
        <p14:creationId xmlns:p14="http://schemas.microsoft.com/office/powerpoint/2010/main" val="2567631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6B7854-DBAD-6F27-4BFD-B5FCE3A2D0CD}"/>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AE9D7A5D-26A0-FDC6-0DF7-8A39D9A76F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691D64EA-8727-BDD9-4D23-00D579D05D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886DFF2-81DA-8E05-7E1E-D289CB71346C}"/>
              </a:ext>
            </a:extLst>
          </p:cNvPr>
          <p:cNvSpPr>
            <a:spLocks noGrp="1"/>
          </p:cNvSpPr>
          <p:nvPr>
            <p:ph type="dt" sz="half" idx="10"/>
          </p:nvPr>
        </p:nvSpPr>
        <p:spPr/>
        <p:txBody>
          <a:bodyPr/>
          <a:lstStyle/>
          <a:p>
            <a:fld id="{BF081F40-905B-4C30-8DB4-772DB28DC492}" type="datetimeFigureOut">
              <a:rPr lang="el-GR" smtClean="0"/>
              <a:t>25/10/2024</a:t>
            </a:fld>
            <a:endParaRPr lang="el-GR"/>
          </a:p>
        </p:txBody>
      </p:sp>
      <p:sp>
        <p:nvSpPr>
          <p:cNvPr id="6" name="Θέση υποσέλιδου 5">
            <a:extLst>
              <a:ext uri="{FF2B5EF4-FFF2-40B4-BE49-F238E27FC236}">
                <a16:creationId xmlns:a16="http://schemas.microsoft.com/office/drawing/2014/main" id="{C14812BD-3E18-827B-4BF3-F5364A68941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DC390D7-7063-9C29-8B82-603D6B6FE9ED}"/>
              </a:ext>
            </a:extLst>
          </p:cNvPr>
          <p:cNvSpPr>
            <a:spLocks noGrp="1"/>
          </p:cNvSpPr>
          <p:nvPr>
            <p:ph type="sldNum" sz="quarter" idx="12"/>
          </p:nvPr>
        </p:nvSpPr>
        <p:spPr/>
        <p:txBody>
          <a:bodyPr/>
          <a:lstStyle/>
          <a:p>
            <a:fld id="{0D3909A9-CC06-45FD-9633-28ACB29D9726}" type="slidenum">
              <a:rPr lang="el-GR" smtClean="0"/>
              <a:t>‹#›</a:t>
            </a:fld>
            <a:endParaRPr lang="el-GR"/>
          </a:p>
        </p:txBody>
      </p:sp>
    </p:spTree>
    <p:extLst>
      <p:ext uri="{BB962C8B-B14F-4D97-AF65-F5344CB8AC3E}">
        <p14:creationId xmlns:p14="http://schemas.microsoft.com/office/powerpoint/2010/main" val="4285241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F0BA9B7E-2CBF-08A9-5BC0-D8F07CF0E2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05C6539-C496-9C88-B88E-9592EA8C4F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D5FECE1-298E-D335-E0C7-67264F9DF7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F081F40-905B-4C30-8DB4-772DB28DC492}" type="datetimeFigureOut">
              <a:rPr lang="el-GR" smtClean="0"/>
              <a:t>25/10/2024</a:t>
            </a:fld>
            <a:endParaRPr lang="el-GR"/>
          </a:p>
        </p:txBody>
      </p:sp>
      <p:sp>
        <p:nvSpPr>
          <p:cNvPr id="5" name="Θέση υποσέλιδου 4">
            <a:extLst>
              <a:ext uri="{FF2B5EF4-FFF2-40B4-BE49-F238E27FC236}">
                <a16:creationId xmlns:a16="http://schemas.microsoft.com/office/drawing/2014/main" id="{C7D3DDA0-A8F0-53F3-6A18-DE4E2ACC3D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3591FF81-9C00-EC5F-CBD8-12296A512E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D3909A9-CC06-45FD-9633-28ACB29D9726}" type="slidenum">
              <a:rPr lang="el-GR" smtClean="0"/>
              <a:t>‹#›</a:t>
            </a:fld>
            <a:endParaRPr lang="el-GR"/>
          </a:p>
        </p:txBody>
      </p:sp>
    </p:spTree>
    <p:extLst>
      <p:ext uri="{BB962C8B-B14F-4D97-AF65-F5344CB8AC3E}">
        <p14:creationId xmlns:p14="http://schemas.microsoft.com/office/powerpoint/2010/main" val="10157911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33DC64-9D2D-A98B-15F9-0C884EDCE926}"/>
              </a:ext>
            </a:extLst>
          </p:cNvPr>
          <p:cNvSpPr>
            <a:spLocks noGrp="1"/>
          </p:cNvSpPr>
          <p:nvPr>
            <p:ph type="ctrTitle"/>
          </p:nvPr>
        </p:nvSpPr>
        <p:spPr>
          <a:xfrm>
            <a:off x="0" y="1"/>
            <a:ext cx="12192000" cy="4734340"/>
          </a:xfrm>
        </p:spPr>
        <p:txBody>
          <a:bodyPr>
            <a:normAutofit fontScale="90000"/>
          </a:bodyPr>
          <a:lstStyle/>
          <a:p>
            <a:br>
              <a:rPr lang="el-GR" sz="4400" b="1" dirty="0">
                <a:latin typeface="+mn-lt"/>
              </a:rPr>
            </a:br>
            <a:br>
              <a:rPr lang="el-GR" sz="4400" b="1" dirty="0">
                <a:latin typeface="+mn-lt"/>
              </a:rPr>
            </a:br>
            <a:r>
              <a:rPr lang="el-GR" sz="4400" b="1" dirty="0">
                <a:latin typeface="+mn-lt"/>
              </a:rPr>
              <a:t>ΧΡΙΣΤΙΑΝΙΚΗ ΑΓΩΓΗ</a:t>
            </a:r>
            <a:br>
              <a:rPr lang="el-GR" sz="4400" b="1" dirty="0">
                <a:latin typeface="+mn-lt"/>
              </a:rPr>
            </a:br>
            <a:r>
              <a:rPr lang="el-GR" sz="4400" b="1" dirty="0">
                <a:latin typeface="+mn-lt"/>
              </a:rPr>
              <a:t>ΕΝΟΤΗΤΑ 4</a:t>
            </a:r>
            <a:r>
              <a:rPr lang="el-GR" sz="4400" b="1" baseline="30000" dirty="0">
                <a:latin typeface="+mn-lt"/>
              </a:rPr>
              <a:t>Η</a:t>
            </a:r>
            <a:r>
              <a:rPr lang="el-GR" sz="4400" b="1" dirty="0">
                <a:latin typeface="+mn-lt"/>
              </a:rPr>
              <a:t> </a:t>
            </a:r>
            <a:br>
              <a:rPr lang="el-GR" sz="4400" b="1" dirty="0">
                <a:latin typeface="+mn-lt"/>
              </a:rPr>
            </a:br>
            <a:r>
              <a:rPr lang="el-GR" sz="4400" b="1" dirty="0">
                <a:latin typeface="+mn-lt"/>
                <a:cs typeface="Times New Roman" panose="02020603050405020304" pitchFamily="18" charset="0"/>
              </a:rPr>
              <a:t>Η ΘΕΣΗ ΤΟΥ ΕΡΩΤΑ ΚΑΙ ΤΟΥ ΓΑΜΟΥ</a:t>
            </a:r>
            <a:br>
              <a:rPr lang="el-GR" sz="4400" b="1" dirty="0">
                <a:latin typeface="+mn-lt"/>
                <a:cs typeface="Times New Roman" panose="02020603050405020304" pitchFamily="18" charset="0"/>
              </a:rPr>
            </a:br>
            <a:r>
              <a:rPr lang="el-GR" sz="4400" b="1" dirty="0">
                <a:latin typeface="+mn-lt"/>
                <a:cs typeface="Times New Roman" panose="02020603050405020304" pitchFamily="18" charset="0"/>
              </a:rPr>
              <a:t>ΣΤΟΝ ΧΡΙΣΤΙΑΝΙΚΟ ΚΟΣΜΟ</a:t>
            </a:r>
            <a:br>
              <a:rPr lang="el-GR" sz="4400" b="1" dirty="0">
                <a:latin typeface="+mn-lt"/>
                <a:cs typeface="Times New Roman" panose="02020603050405020304" pitchFamily="18" charset="0"/>
              </a:rPr>
            </a:br>
            <a:r>
              <a:rPr lang="el-GR" sz="4000" b="1" dirty="0">
                <a:solidFill>
                  <a:srgbClr val="FF0000"/>
                </a:solidFill>
                <a:latin typeface="+mn-lt"/>
                <a:cs typeface="Times New Roman" panose="02020603050405020304" pitchFamily="18" charset="0"/>
              </a:rPr>
              <a:t>Από το βιβλίο της Μαρίας </a:t>
            </a:r>
            <a:r>
              <a:rPr lang="el-GR" sz="4000" b="1" dirty="0" err="1">
                <a:solidFill>
                  <a:srgbClr val="FF0000"/>
                </a:solidFill>
                <a:latin typeface="+mn-lt"/>
                <a:cs typeface="Times New Roman" panose="02020603050405020304" pitchFamily="18" charset="0"/>
              </a:rPr>
              <a:t>Καράμπελια</a:t>
            </a:r>
            <a:r>
              <a:rPr lang="el-GR" sz="4000" b="1" dirty="0">
                <a:solidFill>
                  <a:srgbClr val="FF0000"/>
                </a:solidFill>
                <a:latin typeface="+mn-lt"/>
                <a:cs typeface="Times New Roman" panose="02020603050405020304" pitchFamily="18" charset="0"/>
              </a:rPr>
              <a:t>, </a:t>
            </a:r>
            <a:r>
              <a:rPr lang="el-GR" sz="4000" b="1" i="1" dirty="0">
                <a:solidFill>
                  <a:srgbClr val="FF0000"/>
                </a:solidFill>
                <a:latin typeface="+mn-lt"/>
                <a:cs typeface="Times New Roman" panose="02020603050405020304" pitchFamily="18" charset="0"/>
              </a:rPr>
              <a:t>Η πολιτισμική ταυτότητα της Ορθοδοξίας</a:t>
            </a:r>
            <a:r>
              <a:rPr lang="el-GR" sz="4000" b="1" dirty="0">
                <a:solidFill>
                  <a:srgbClr val="FF0000"/>
                </a:solidFill>
                <a:latin typeface="+mn-lt"/>
                <a:cs typeface="Times New Roman" panose="02020603050405020304" pitchFamily="18" charset="0"/>
              </a:rPr>
              <a:t>, Εκδόσεις Αντ. Σταμούλη, Θεσσαλονίκη 2014, </a:t>
            </a:r>
            <a:r>
              <a:rPr lang="el-GR" sz="4000" b="1" dirty="0" err="1">
                <a:solidFill>
                  <a:srgbClr val="FF0000"/>
                </a:solidFill>
                <a:latin typeface="+mn-lt"/>
                <a:cs typeface="Times New Roman" panose="02020603050405020304" pitchFamily="18" charset="0"/>
              </a:rPr>
              <a:t>σσ</a:t>
            </a:r>
            <a:r>
              <a:rPr lang="el-GR" sz="4000" b="1" dirty="0">
                <a:solidFill>
                  <a:srgbClr val="FF0000"/>
                </a:solidFill>
                <a:latin typeface="+mn-lt"/>
                <a:cs typeface="Times New Roman" panose="02020603050405020304" pitchFamily="18" charset="0"/>
              </a:rPr>
              <a:t>.  104-133</a:t>
            </a:r>
            <a:br>
              <a:rPr lang="el-GR" sz="4000" b="1" dirty="0">
                <a:solidFill>
                  <a:srgbClr val="FF0000"/>
                </a:solidFill>
                <a:latin typeface="+mn-lt"/>
                <a:cs typeface="Times New Roman" panose="02020603050405020304" pitchFamily="18" charset="0"/>
              </a:rPr>
            </a:br>
            <a:r>
              <a:rPr lang="el-GR" b="1" dirty="0">
                <a:latin typeface="+mn-lt"/>
                <a:cs typeface="Times New Roman" panose="02020603050405020304" pitchFamily="18" charset="0"/>
              </a:rPr>
              <a:t> </a:t>
            </a:r>
            <a:endParaRPr lang="el-GR" b="1" dirty="0">
              <a:latin typeface="+mn-lt"/>
            </a:endParaRPr>
          </a:p>
        </p:txBody>
      </p:sp>
      <p:sp>
        <p:nvSpPr>
          <p:cNvPr id="3" name="Υπότιτλος 2">
            <a:extLst>
              <a:ext uri="{FF2B5EF4-FFF2-40B4-BE49-F238E27FC236}">
                <a16:creationId xmlns:a16="http://schemas.microsoft.com/office/drawing/2014/main" id="{4448E179-58BF-C04A-DBA5-87BF1CE80809}"/>
              </a:ext>
            </a:extLst>
          </p:cNvPr>
          <p:cNvSpPr>
            <a:spLocks noGrp="1"/>
          </p:cNvSpPr>
          <p:nvPr>
            <p:ph type="subTitle" idx="1"/>
          </p:nvPr>
        </p:nvSpPr>
        <p:spPr>
          <a:xfrm>
            <a:off x="1524000" y="4734340"/>
            <a:ext cx="9144000" cy="2123660"/>
          </a:xfrm>
        </p:spPr>
        <p:txBody>
          <a:bodyPr>
            <a:normAutofit/>
          </a:bodyPr>
          <a:lstStyle/>
          <a:p>
            <a:r>
              <a:rPr lang="el-GR" sz="2400" dirty="0">
                <a:cs typeface="Times New Roman" panose="02020603050405020304" pitchFamily="18" charset="0"/>
              </a:rPr>
              <a:t>Γ</a:t>
            </a:r>
            <a:r>
              <a:rPr lang="el-GR" sz="2400" dirty="0"/>
              <a:t>΄ ΕΞΑΜΗΝΟ</a:t>
            </a:r>
            <a:br>
              <a:rPr lang="el-GR" sz="2400" dirty="0"/>
            </a:br>
            <a:r>
              <a:rPr lang="el-GR" sz="2400" dirty="0"/>
              <a:t>ΙΕΡΑΤΙΚΩΝ ΣΠΟΥΔΩΝ</a:t>
            </a:r>
          </a:p>
          <a:p>
            <a:r>
              <a:rPr lang="el-GR" sz="2400" dirty="0"/>
              <a:t>ΑΕΑΑ</a:t>
            </a:r>
          </a:p>
          <a:p>
            <a:r>
              <a:rPr lang="el-GR" sz="2400" dirty="0"/>
              <a:t>ΔΙΔΑΣΚΟΥΣΑ: ΜΑΡΙΑ Κ. ΚΑΡΑΜΠΕΛΙΑ</a:t>
            </a:r>
          </a:p>
          <a:p>
            <a:r>
              <a:rPr lang="el-GR" sz="2400" dirty="0"/>
              <a:t>2024-2025</a:t>
            </a:r>
            <a:endParaRPr lang="el-GR" dirty="0"/>
          </a:p>
          <a:p>
            <a:endParaRPr lang="el-GR" dirty="0"/>
          </a:p>
        </p:txBody>
      </p:sp>
    </p:spTree>
    <p:extLst>
      <p:ext uri="{BB962C8B-B14F-4D97-AF65-F5344CB8AC3E}">
        <p14:creationId xmlns:p14="http://schemas.microsoft.com/office/powerpoint/2010/main" val="4149620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Η ΘΕΣΗ ΤΟΥ ΕΡΩΤΑ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ΣΤΟΝ ΧΡΙΣΤΙΑΝΙΚΟ ΚΟΣΜΟ</a:t>
            </a:r>
            <a:endParaRPr lang="el-GR" dirty="0"/>
          </a:p>
        </p:txBody>
      </p:sp>
      <p:sp>
        <p:nvSpPr>
          <p:cNvPr id="3" name="Θέση περιεχομένου 2"/>
          <p:cNvSpPr>
            <a:spLocks noGrp="1"/>
          </p:cNvSpPr>
          <p:nvPr>
            <p:ph idx="1"/>
          </p:nvPr>
        </p:nvSpPr>
        <p:spPr>
          <a:xfrm>
            <a:off x="0" y="1815920"/>
            <a:ext cx="12191999" cy="5042079"/>
          </a:xfrm>
        </p:spPr>
        <p:txBody>
          <a:bodyPr>
            <a:normAutofit lnSpcReduction="10000"/>
          </a:bodyPr>
          <a:lstStyle/>
          <a:p>
            <a:r>
              <a:rPr lang="el-GR" dirty="0"/>
              <a:t>Συνεπώς, στην προς </a:t>
            </a:r>
            <a:r>
              <a:rPr lang="el-GR" i="1" dirty="0" err="1"/>
              <a:t>Εφεσίους</a:t>
            </a:r>
            <a:r>
              <a:rPr lang="el-GR" dirty="0"/>
              <a:t> επιστολή του ο απόστολος Παύλος παρουσιάζει την ιερότητα του δεσμού του γάμου, την αμοιβαιότητα των σχέσεων των συζύγων και το εκκλησιολογικό πλαίσιο μέσα στο οποίο τοποθετούνται οι σχέσεις αυτές.  </a:t>
            </a:r>
          </a:p>
          <a:p>
            <a:r>
              <a:rPr lang="el-GR" dirty="0"/>
              <a:t>Στην </a:t>
            </a:r>
            <a:r>
              <a:rPr lang="el-GR" b="1" dirty="0"/>
              <a:t>υποταγή</a:t>
            </a:r>
            <a:r>
              <a:rPr lang="el-GR" dirty="0"/>
              <a:t> της γυναίκας αντιστοιχεί </a:t>
            </a:r>
            <a:r>
              <a:rPr lang="el-GR" b="1" dirty="0"/>
              <a:t>η αγάπη </a:t>
            </a:r>
            <a:r>
              <a:rPr lang="el-GR" dirty="0"/>
              <a:t>του άντρα. Ωστόσο, ο απόστολος Παύλος μας έδειξε ότι αυτά έτσι πρέπει να γίνουν όχι όμως και τον τρόπο. </a:t>
            </a:r>
          </a:p>
          <a:p>
            <a:r>
              <a:rPr lang="el-GR" dirty="0"/>
              <a:t>Το «</a:t>
            </a:r>
            <a:r>
              <a:rPr lang="el-GR" dirty="0" err="1"/>
              <a:t>Πῶς</a:t>
            </a:r>
            <a:r>
              <a:rPr lang="el-GR" dirty="0"/>
              <a:t>» αναπτύσσεται, όπως ο ίδιος ο Ιωάννης ο Χρυσόστομος  μας διευκρινίζει, στην πατερική διδασκαλία. Η περιφρόνηση των χρημάτων, ο φόβος Θεού, η αμοιβαία εκτίμηση και εμπιστοσύνη, η επίγνωση της θέσης και του ρόλου του καθενός αποτελούν εγγυήσεις για έναν γάμο όχι απλώς ισορροπημένο αλλά ευτυχισμένο ( </a:t>
            </a:r>
            <a:r>
              <a:rPr lang="el-GR" dirty="0" err="1"/>
              <a:t>Ἰωάννου</a:t>
            </a:r>
            <a:r>
              <a:rPr lang="el-GR" dirty="0"/>
              <a:t> Χρυσοστόμου, </a:t>
            </a:r>
            <a:r>
              <a:rPr lang="el-GR" i="1" dirty="0" err="1"/>
              <a:t>Ὑπόμνημα</a:t>
            </a:r>
            <a:r>
              <a:rPr lang="el-GR" i="1" dirty="0"/>
              <a:t> </a:t>
            </a:r>
            <a:r>
              <a:rPr lang="el-GR" i="1" dirty="0" err="1"/>
              <a:t>εἰς</a:t>
            </a:r>
            <a:r>
              <a:rPr lang="el-GR" i="1" dirty="0"/>
              <a:t> </a:t>
            </a:r>
            <a:r>
              <a:rPr lang="el-GR" i="1" dirty="0" err="1"/>
              <a:t>τὴν</a:t>
            </a:r>
            <a:r>
              <a:rPr lang="el-GR" i="1" dirty="0"/>
              <a:t> </a:t>
            </a:r>
            <a:r>
              <a:rPr lang="el-GR" i="1" dirty="0" err="1"/>
              <a:t>πρὸς</a:t>
            </a:r>
            <a:r>
              <a:rPr lang="el-GR" i="1" dirty="0"/>
              <a:t> </a:t>
            </a:r>
            <a:r>
              <a:rPr lang="el-GR" i="1" dirty="0" err="1"/>
              <a:t>Ἐφεσίους</a:t>
            </a:r>
            <a:r>
              <a:rPr lang="el-GR" i="1" dirty="0"/>
              <a:t> </a:t>
            </a:r>
            <a:r>
              <a:rPr lang="el-GR" i="1" dirty="0" err="1"/>
              <a:t>ἐπιστολήν</a:t>
            </a:r>
            <a:r>
              <a:rPr lang="el-GR" i="1" dirty="0"/>
              <a:t>, </a:t>
            </a:r>
            <a:r>
              <a:rPr lang="el-GR" dirty="0"/>
              <a:t>20</a:t>
            </a:r>
            <a:r>
              <a:rPr lang="el-GR" i="1" dirty="0"/>
              <a:t>,</a:t>
            </a:r>
            <a:r>
              <a:rPr lang="el-GR" dirty="0"/>
              <a:t> 6, </a:t>
            </a:r>
            <a:r>
              <a:rPr lang="en-US" dirty="0"/>
              <a:t>PG</a:t>
            </a:r>
            <a:r>
              <a:rPr lang="el-GR" dirty="0"/>
              <a:t> 62, 143-144). </a:t>
            </a:r>
          </a:p>
        </p:txBody>
      </p:sp>
    </p:spTree>
    <p:extLst>
      <p:ext uri="{BB962C8B-B14F-4D97-AF65-F5344CB8AC3E}">
        <p14:creationId xmlns:p14="http://schemas.microsoft.com/office/powerpoint/2010/main" val="3291448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 Η ΘΕΣΗ ΤΟΥ ΕΡΩΤΑ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ΣΤΟΝ ΧΡΙΣΤΙΑΝΙΚΟ ΚΟΣΜΟ</a:t>
            </a:r>
            <a:endParaRPr lang="el-GR" dirty="0"/>
          </a:p>
        </p:txBody>
      </p:sp>
      <p:sp>
        <p:nvSpPr>
          <p:cNvPr id="3" name="Θέση περιεχομένου 2"/>
          <p:cNvSpPr>
            <a:spLocks noGrp="1"/>
          </p:cNvSpPr>
          <p:nvPr>
            <p:ph idx="1"/>
          </p:nvPr>
        </p:nvSpPr>
        <p:spPr>
          <a:xfrm>
            <a:off x="77273" y="1584101"/>
            <a:ext cx="12037454" cy="5273899"/>
          </a:xfrm>
        </p:spPr>
        <p:txBody>
          <a:bodyPr>
            <a:normAutofit lnSpcReduction="10000"/>
          </a:bodyPr>
          <a:lstStyle/>
          <a:p>
            <a:r>
              <a:rPr lang="el-GR" dirty="0"/>
              <a:t>Ωστόσο, οι ισορροπίες είναι εύθραυστες γι’ αυτό και ο Ιωάννης ο Χρυσόστομος συμβουλεύει: «</a:t>
            </a:r>
            <a:r>
              <a:rPr lang="el-GR" i="1" dirty="0"/>
              <a:t>Να μη νομίζει ο άντρας ότι αποτελεί αυθεντία, επειδή η γυναίκα υποτάσσεται, ούτε η γυναίκα να καμαρώνει, επειδή ο άντρας της την αγαπά.  Δηλαδή, ούτε η αγάπη του άντρα να δημιουργεί στη γυναίκα έπαρση ούτε η υποταγή της γυναίκας να φουσκώνει τον άντρα από αλαζονεία. Και όπως η υποταγή σε εκείνον που αγαπά δεν έχει καμία δυσκολία, έτσι και η αγάπη σε εκείνη που υποτάσσεται δεν περιέχει κανέναν φόβο. Άλλωστε, διαφορετικά δεν θα μπορούσε να υπάρξει η ένωσή τους</a:t>
            </a:r>
            <a:r>
              <a:rPr lang="el-GR" dirty="0"/>
              <a:t>».   (</a:t>
            </a:r>
            <a:r>
              <a:rPr lang="el-GR" dirty="0" err="1"/>
              <a:t>Ἰωάννου</a:t>
            </a:r>
            <a:r>
              <a:rPr lang="el-GR" dirty="0"/>
              <a:t> Χρυσοστόμου, </a:t>
            </a:r>
            <a:r>
              <a:rPr lang="el-GR" i="1" dirty="0" err="1"/>
              <a:t>Ὑπόμνημα</a:t>
            </a:r>
            <a:r>
              <a:rPr lang="el-GR" i="1" dirty="0"/>
              <a:t> </a:t>
            </a:r>
            <a:r>
              <a:rPr lang="el-GR" i="1" dirty="0" err="1"/>
              <a:t>εἰς</a:t>
            </a:r>
            <a:r>
              <a:rPr lang="el-GR" i="1" dirty="0"/>
              <a:t> </a:t>
            </a:r>
            <a:r>
              <a:rPr lang="el-GR" i="1" dirty="0" err="1"/>
              <a:t>τὴν</a:t>
            </a:r>
            <a:r>
              <a:rPr lang="el-GR" i="1" dirty="0"/>
              <a:t> </a:t>
            </a:r>
            <a:r>
              <a:rPr lang="el-GR" i="1" dirty="0" err="1"/>
              <a:t>πρὸς</a:t>
            </a:r>
            <a:r>
              <a:rPr lang="el-GR" i="1" dirty="0"/>
              <a:t> </a:t>
            </a:r>
            <a:r>
              <a:rPr lang="el-GR" i="1" dirty="0" err="1"/>
              <a:t>Κολοσσαεῖς</a:t>
            </a:r>
            <a:r>
              <a:rPr lang="el-GR" i="1" dirty="0"/>
              <a:t> </a:t>
            </a:r>
            <a:r>
              <a:rPr lang="el-GR" i="1" dirty="0" err="1"/>
              <a:t>ἐπιστολὴν</a:t>
            </a:r>
            <a:r>
              <a:rPr lang="el-GR" i="1" dirty="0"/>
              <a:t>, </a:t>
            </a:r>
            <a:r>
              <a:rPr lang="el-GR" dirty="0"/>
              <a:t>10</a:t>
            </a:r>
            <a:r>
              <a:rPr lang="el-GR" i="1" dirty="0"/>
              <a:t>, </a:t>
            </a:r>
            <a:r>
              <a:rPr lang="el-GR" dirty="0"/>
              <a:t>1, </a:t>
            </a:r>
            <a:r>
              <a:rPr lang="en-US" dirty="0"/>
              <a:t>PG</a:t>
            </a:r>
            <a:r>
              <a:rPr lang="el-GR" dirty="0"/>
              <a:t> 62, 366)</a:t>
            </a:r>
          </a:p>
          <a:p>
            <a:r>
              <a:rPr lang="el-GR" dirty="0"/>
              <a:t>Ο απόστολος Παύλος παραλληλίζει το «μέγα μυστήριο» της σχέσης του άντρα και της γυναίκας, που με το μυστήριο του γάμου γίνονται μια ύπαρξη, με την ένωση Χριστού και Εκκλησίας (</a:t>
            </a:r>
            <a:r>
              <a:rPr lang="el-GR" i="1" dirty="0" err="1"/>
              <a:t>Εφ</a:t>
            </a:r>
            <a:r>
              <a:rPr lang="el-GR" dirty="0"/>
              <a:t>. 5, 31-32), γεγονός που καθιερώνει μια νέα σημαντική του γάμου. </a:t>
            </a:r>
          </a:p>
        </p:txBody>
      </p:sp>
    </p:spTree>
    <p:extLst>
      <p:ext uri="{BB962C8B-B14F-4D97-AF65-F5344CB8AC3E}">
        <p14:creationId xmlns:p14="http://schemas.microsoft.com/office/powerpoint/2010/main" val="28295552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Η ΘΕΣΗ ΤΟΥ ΕΡΩΤΑ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ΣΤΟΝ ΧΡΙΣΤΙΑΝΙΚΟ ΚΟΣΜΟ</a:t>
            </a:r>
            <a:endParaRPr lang="el-GR" dirty="0"/>
          </a:p>
        </p:txBody>
      </p:sp>
      <p:sp>
        <p:nvSpPr>
          <p:cNvPr id="3" name="Θέση περιεχομένου 2"/>
          <p:cNvSpPr>
            <a:spLocks noGrp="1"/>
          </p:cNvSpPr>
          <p:nvPr>
            <p:ph idx="1"/>
          </p:nvPr>
        </p:nvSpPr>
        <p:spPr>
          <a:xfrm>
            <a:off x="103031" y="1571224"/>
            <a:ext cx="11951594" cy="5286776"/>
          </a:xfrm>
        </p:spPr>
        <p:txBody>
          <a:bodyPr>
            <a:normAutofit lnSpcReduction="10000"/>
          </a:bodyPr>
          <a:lstStyle/>
          <a:p>
            <a:r>
              <a:rPr lang="el-GR" dirty="0"/>
              <a:t>Ο γάμος δεν περιορίζεται στη φυσική ένωση του άντρα και της γυναίκας, αλλά  αποκαθίσταται από τον Νυμφίο Χριστό στην αρχική του τελειότητα και τονίζεται ο μυστηριακός του χαρακτήρας, με στόχο την τελείωση και την θέωση του ανθρώπου. ( </a:t>
            </a:r>
            <a:r>
              <a:rPr lang="el-GR" dirty="0" err="1"/>
              <a:t>Ἰωάννου</a:t>
            </a:r>
            <a:r>
              <a:rPr lang="el-GR" dirty="0"/>
              <a:t> Χρυσοστόμου, </a:t>
            </a:r>
            <a:r>
              <a:rPr lang="el-GR" i="1" dirty="0" err="1"/>
              <a:t>Ὑπόμνημα</a:t>
            </a:r>
            <a:r>
              <a:rPr lang="el-GR" i="1" dirty="0"/>
              <a:t> </a:t>
            </a:r>
            <a:r>
              <a:rPr lang="el-GR" i="1" dirty="0" err="1"/>
              <a:t>εἰς</a:t>
            </a:r>
            <a:r>
              <a:rPr lang="el-GR" i="1" dirty="0"/>
              <a:t> </a:t>
            </a:r>
            <a:r>
              <a:rPr lang="el-GR" i="1" dirty="0" err="1"/>
              <a:t>τὴν</a:t>
            </a:r>
            <a:r>
              <a:rPr lang="el-GR" i="1" dirty="0"/>
              <a:t> </a:t>
            </a:r>
            <a:r>
              <a:rPr lang="el-GR" i="1" dirty="0" err="1"/>
              <a:t>πρὸς</a:t>
            </a:r>
            <a:r>
              <a:rPr lang="el-GR" i="1" dirty="0"/>
              <a:t> </a:t>
            </a:r>
            <a:r>
              <a:rPr lang="el-GR" i="1" dirty="0" err="1"/>
              <a:t>Ἐφεσίους</a:t>
            </a:r>
            <a:r>
              <a:rPr lang="el-GR" i="1" dirty="0"/>
              <a:t> </a:t>
            </a:r>
            <a:r>
              <a:rPr lang="el-GR" i="1" dirty="0" err="1"/>
              <a:t>ἐπιστολὴν</a:t>
            </a:r>
            <a:r>
              <a:rPr lang="el-GR" i="1" dirty="0"/>
              <a:t>, </a:t>
            </a:r>
            <a:r>
              <a:rPr lang="el-GR" dirty="0"/>
              <a:t>20</a:t>
            </a:r>
            <a:r>
              <a:rPr lang="el-GR" i="1" dirty="0"/>
              <a:t>, </a:t>
            </a:r>
            <a:r>
              <a:rPr lang="el-GR" dirty="0"/>
              <a:t>2, </a:t>
            </a:r>
            <a:r>
              <a:rPr lang="en-US" dirty="0"/>
              <a:t>PG</a:t>
            </a:r>
            <a:r>
              <a:rPr lang="el-GR" dirty="0"/>
              <a:t> 62, 136-137)</a:t>
            </a:r>
          </a:p>
          <a:p>
            <a:r>
              <a:rPr lang="el-GR" dirty="0"/>
              <a:t>Ο Χριστός δεν αρκείται να επαναφέρει τον θεσμό του γάμου στην αρχική τελειότητα, την οποία είχε αμαυρώσει η ανθρώπινη αμαρτία. Του θέτει μια νέα βάση και του παρέχει το θρησκευτικό του νόημα μέσα στη βασιλεία του Θεού. </a:t>
            </a:r>
          </a:p>
          <a:p>
            <a:r>
              <a:rPr lang="el-GR" dirty="0"/>
              <a:t>Ο Χριστός, ως ο νυμφίος, ανακαινίζει και μεταμορφώνει τη ζωή των ανθρώπων, όπως φαίνεται και από τη συμμετοχή Του στη χαρά του γάμου της Κανά, όπου μεταβάλλει το νερό σε κρασί και κάνει την αρχή των θαυμάτων Του στον κόσμο. (</a:t>
            </a:r>
            <a:r>
              <a:rPr lang="el-GR" i="1" dirty="0" err="1"/>
              <a:t>Ἰω</a:t>
            </a:r>
            <a:r>
              <a:rPr lang="el-GR" i="1" dirty="0"/>
              <a:t>.</a:t>
            </a:r>
            <a:r>
              <a:rPr lang="el-GR" dirty="0"/>
              <a:t> 2,1-11)</a:t>
            </a:r>
          </a:p>
          <a:p>
            <a:endParaRPr lang="el-GR" dirty="0"/>
          </a:p>
        </p:txBody>
      </p:sp>
    </p:spTree>
    <p:extLst>
      <p:ext uri="{BB962C8B-B14F-4D97-AF65-F5344CB8AC3E}">
        <p14:creationId xmlns:p14="http://schemas.microsoft.com/office/powerpoint/2010/main" val="28030800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Η ΘΕΣΗ ΤΟΥ ΕΡΩΤΑ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ΣΤΟΝ ΧΡΙΣΤΙΑΝΙΚΟ ΚΟΣΜΟ</a:t>
            </a:r>
            <a:endParaRPr lang="el-GR" dirty="0"/>
          </a:p>
        </p:txBody>
      </p:sp>
      <p:sp>
        <p:nvSpPr>
          <p:cNvPr id="3" name="Θέση περιεχομένου 2"/>
          <p:cNvSpPr>
            <a:spLocks noGrp="1"/>
          </p:cNvSpPr>
          <p:nvPr>
            <p:ph idx="1"/>
          </p:nvPr>
        </p:nvSpPr>
        <p:spPr>
          <a:xfrm>
            <a:off x="283334" y="1825624"/>
            <a:ext cx="11745533" cy="4806995"/>
          </a:xfrm>
        </p:spPr>
        <p:txBody>
          <a:bodyPr>
            <a:normAutofit/>
          </a:bodyPr>
          <a:lstStyle/>
          <a:p>
            <a:r>
              <a:rPr lang="el-GR" dirty="0"/>
              <a:t>Πάντως έχει ιδιαίτερη σημασία το ότι η Εκκλησία, όπως φαίνεται από τις ευχές της, ιερολογώντας τον γάμο ως μυστήριο μεταδοτικό της θείας χάρης, επαναλαμβάνει την ευλογία με την οποία ο Χριστός αγίασε, τίμησε, ευλόγησε και μεταμόρφωσε τον γάμο στην Κανά. Είναι προφανής ο λόγος για τον οποίο επελέγη ως ευαγγελικό ανάγνωσμα της ακολουθίας του γάμου η περικοπή του θαύματος στην Κανά από το κατά </a:t>
            </a:r>
            <a:r>
              <a:rPr lang="el-GR" i="1" dirty="0" err="1"/>
              <a:t>Ιωάννην</a:t>
            </a:r>
            <a:r>
              <a:rPr lang="el-GR" i="1" dirty="0"/>
              <a:t> Ευαγγέλιο</a:t>
            </a:r>
            <a:r>
              <a:rPr lang="el-GR" dirty="0"/>
              <a:t>.  </a:t>
            </a:r>
          </a:p>
          <a:p>
            <a:r>
              <a:rPr lang="el-GR" dirty="0"/>
              <a:t>Ποια είναι όμως η ποιότητα της ένωσης ανάμεσα στο Χριστό και στην Εκκλησία; Τι κάνει ο Χριστός για την Εκκλησία και μπορούμε να μιλάμε για συγκατάβαση, θυσία, εξιλέωση, μια πραγματικότητα που έχει τη δύναμη να εισάγει τους συζύγους στο χώρο της βασιλείας του Θεού; </a:t>
            </a:r>
          </a:p>
          <a:p>
            <a:endParaRPr lang="el-GR" dirty="0"/>
          </a:p>
        </p:txBody>
      </p:sp>
    </p:spTree>
    <p:extLst>
      <p:ext uri="{BB962C8B-B14F-4D97-AF65-F5344CB8AC3E}">
        <p14:creationId xmlns:p14="http://schemas.microsoft.com/office/powerpoint/2010/main" val="12326048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Η ΘΕΣΗ ΤΟΥ ΕΡΩΤΑ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ΣΤΟΝ ΧΡΙΣΤΙΑΝΙΚΟ ΚΟΣΜΟ</a:t>
            </a:r>
            <a:endParaRPr lang="el-GR" dirty="0"/>
          </a:p>
        </p:txBody>
      </p:sp>
      <p:sp>
        <p:nvSpPr>
          <p:cNvPr id="3" name="Θέση περιεχομένου 2"/>
          <p:cNvSpPr>
            <a:spLocks noGrp="1"/>
          </p:cNvSpPr>
          <p:nvPr>
            <p:ph idx="1"/>
          </p:nvPr>
        </p:nvSpPr>
        <p:spPr>
          <a:xfrm>
            <a:off x="1" y="1558344"/>
            <a:ext cx="12192000" cy="5299655"/>
          </a:xfrm>
        </p:spPr>
        <p:txBody>
          <a:bodyPr>
            <a:normAutofit fontScale="92500" lnSpcReduction="10000"/>
          </a:bodyPr>
          <a:lstStyle/>
          <a:p>
            <a:pPr marL="0" indent="0">
              <a:buNone/>
            </a:pPr>
            <a:r>
              <a:rPr lang="el-GR" dirty="0"/>
              <a:t>Ο Ιωάννης ο Χρυσόστομος με ένα παραστατικό, βαθύ και συμβολικό τρόπο μας εξηγεί πώς κατανοεί τη σχέση της </a:t>
            </a:r>
            <a:r>
              <a:rPr lang="el-GR"/>
              <a:t>ανθρώπινης φύσης </a:t>
            </a:r>
            <a:r>
              <a:rPr lang="el-GR" dirty="0"/>
              <a:t>με τον Θεό: «</a:t>
            </a:r>
            <a:r>
              <a:rPr lang="el-GR" i="1" dirty="0"/>
              <a:t>Αμαρτωλή επιθυμούσε ο Θεός; Ναι, αμαρτωλή εννοώ τη δική μας φύση. Πεντακάθαρος ήταν, </a:t>
            </a:r>
            <a:r>
              <a:rPr lang="el-GR" i="1" dirty="0" err="1"/>
              <a:t>ακατάστρεφτη</a:t>
            </a:r>
            <a:r>
              <a:rPr lang="el-GR" i="1" dirty="0"/>
              <a:t> η ουσία του, άφθαρτη η φύση του. Αχώρητος στο νου, αόρατος, άπιαστος από τη σκέψη, υπάρχοντας παντοτινά, μένοντας απαράλλαχτος… Και αυτός ο τόσο μέγας και τρανός επιθύμησε την αμαρτωλή. Γιατί; Για να την αναπλάσει από αμαρτωλή σε παρθένα. Για να γίνει νυμφίος της. Τι κάνει; Δεν της στέλνει κάποιον από τους δούλους του, δεν στέλνει άγγελο στην αμαρτωλή, δεν στέλνει αρχάγγελο, δεν στέλνει τα χερουβείμ, δεν στέλνει τα σεραφείμ. Αλλά καταφθάνει αυτός ο ίδιος ο ερωτευμένος. Επιθύμησε την αμαρτωλή και τι κάνει; Επειδή δεν μπορούσε ν’ ανέβει εκείνη ψηλά, κατέβηκε ο ίδιος χαμηλά. Έρχεται στην καλύβα της, τη βλέπει μεθυσμένη. Και με ποιον τρόπο έρχεται; Όχι με ολοφάνερη τη θεότητά του, αλλά γίνεται εντελώς ίδιος μαζί της, μήπως βλέποντάς τον τρομοκρατηθεί, μήπως λαχταρήσει και του φύγει. Τη βρίσκει καταπληγωμένη, εξαχρειωμένη, από τους δαίμονες κυριευμένη.</a:t>
            </a:r>
            <a:endParaRPr lang="el-GR" dirty="0"/>
          </a:p>
          <a:p>
            <a:endParaRPr lang="el-GR" dirty="0"/>
          </a:p>
        </p:txBody>
      </p:sp>
    </p:spTree>
    <p:extLst>
      <p:ext uri="{BB962C8B-B14F-4D97-AF65-F5344CB8AC3E}">
        <p14:creationId xmlns:p14="http://schemas.microsoft.com/office/powerpoint/2010/main" val="26222829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081825"/>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Η ΘΕΣΗ ΤΟΥ ΕΡΩΤΑ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ΣΤΟΝ ΧΡΙΣΤΙΑΝΙΚΟ ΚΟΣΜΟ</a:t>
            </a:r>
            <a:endParaRPr lang="el-GR" dirty="0"/>
          </a:p>
        </p:txBody>
      </p:sp>
      <p:sp>
        <p:nvSpPr>
          <p:cNvPr id="3" name="Θέση περιεχομένου 2"/>
          <p:cNvSpPr>
            <a:spLocks noGrp="1"/>
          </p:cNvSpPr>
          <p:nvPr>
            <p:ph idx="1"/>
          </p:nvPr>
        </p:nvSpPr>
        <p:spPr>
          <a:xfrm>
            <a:off x="0" y="1081826"/>
            <a:ext cx="12192000" cy="5776174"/>
          </a:xfrm>
        </p:spPr>
        <p:txBody>
          <a:bodyPr>
            <a:normAutofit fontScale="92500" lnSpcReduction="10000"/>
          </a:bodyPr>
          <a:lstStyle/>
          <a:p>
            <a:pPr marL="0" indent="0">
              <a:buNone/>
            </a:pPr>
            <a:r>
              <a:rPr lang="el-GR" i="1" dirty="0"/>
              <a:t>Και τι κάνει; Την παίρνει και την κάνει γυναίκα του. Και τι δώρα της χαρίζει; Δαχτυλίδι. Ποιο δαχτυλίδι; Το Άγιο Πνεύμα. Έπειτα λέει:</a:t>
            </a:r>
            <a:endParaRPr lang="el-GR" dirty="0"/>
          </a:p>
          <a:p>
            <a:pPr marL="0" indent="0">
              <a:buNone/>
            </a:pPr>
            <a:r>
              <a:rPr lang="el-GR" i="1" dirty="0"/>
              <a:t>-Δεν σε φύτεψα στον παράδεισο;</a:t>
            </a:r>
            <a:endParaRPr lang="el-GR" dirty="0"/>
          </a:p>
          <a:p>
            <a:pPr marL="0" indent="0">
              <a:buNone/>
            </a:pPr>
            <a:r>
              <a:rPr lang="el-GR" i="1" dirty="0"/>
              <a:t>-Του λέει, ναι.</a:t>
            </a:r>
            <a:endParaRPr lang="el-GR" dirty="0"/>
          </a:p>
          <a:p>
            <a:pPr marL="0" indent="0">
              <a:buNone/>
            </a:pPr>
            <a:r>
              <a:rPr lang="el-GR" i="1" dirty="0"/>
              <a:t>-Και πώς ξέπεσες από εκεί;</a:t>
            </a:r>
            <a:endParaRPr lang="el-GR" dirty="0"/>
          </a:p>
          <a:p>
            <a:pPr marL="0" indent="0">
              <a:buNone/>
            </a:pPr>
            <a:r>
              <a:rPr lang="el-GR" i="1" dirty="0"/>
              <a:t>-Ήλθε και με πήρε ο διάβολος από τον παράδεισο.</a:t>
            </a:r>
            <a:endParaRPr lang="el-GR" dirty="0"/>
          </a:p>
          <a:p>
            <a:pPr marL="0" indent="0">
              <a:buNone/>
            </a:pPr>
            <a:r>
              <a:rPr lang="el-GR" i="1" dirty="0"/>
              <a:t>-Φυτεύτηκες στον παράδεισο και σε έβγαλε έξω. Να. Σε φυτεύω μέσα μου. Δεν τολμά να με πλησιάσει εμένα. Ο ποιμένας σε κρατάει και ο λύκος δεν έρχεται πια.</a:t>
            </a:r>
            <a:endParaRPr lang="el-GR" dirty="0"/>
          </a:p>
          <a:p>
            <a:pPr marL="0" indent="0">
              <a:buNone/>
            </a:pPr>
            <a:r>
              <a:rPr lang="el-GR" i="1" dirty="0"/>
              <a:t>-Αλλά είμαι αμαρτωλή και βρώμικη.</a:t>
            </a:r>
            <a:endParaRPr lang="el-GR" dirty="0"/>
          </a:p>
          <a:p>
            <a:pPr marL="0" indent="0">
              <a:buNone/>
            </a:pPr>
            <a:r>
              <a:rPr lang="el-GR" i="1" dirty="0"/>
              <a:t>-Μη μου σκοτίζεσαι, είμαι γιατρός.</a:t>
            </a:r>
            <a:endParaRPr lang="el-GR" dirty="0"/>
          </a:p>
          <a:p>
            <a:pPr marL="0" indent="0">
              <a:buNone/>
            </a:pPr>
            <a:r>
              <a:rPr lang="el-GR" i="1" dirty="0"/>
              <a:t>Δώσε μεγάλη προσοχή. Κοίταξε τι κάνει. Ήλθε να πάρει την αμαρτωλή, όπως αυτή -το τονίζω- ήταν βουτηγμένη στη βρωμιά. Για να μάθεις τον έρωτα του Νυμφίου. </a:t>
            </a:r>
            <a:r>
              <a:rPr lang="el-GR" b="1" i="1" dirty="0"/>
              <a:t>Αυτό χαρακτηρίζει τον ερωτευμένο: να μη ζητάει ευθύνες για αμαρτήματα, αλλά να </a:t>
            </a:r>
            <a:r>
              <a:rPr lang="el-GR" b="1" i="1" dirty="0" err="1"/>
              <a:t>συγχωρεί</a:t>
            </a:r>
            <a:r>
              <a:rPr lang="el-GR" b="1" i="1" dirty="0"/>
              <a:t> λάθη και παραπτώματα.</a:t>
            </a:r>
            <a:endParaRPr lang="el-GR" dirty="0"/>
          </a:p>
        </p:txBody>
      </p:sp>
    </p:spTree>
    <p:extLst>
      <p:ext uri="{BB962C8B-B14F-4D97-AF65-F5344CB8AC3E}">
        <p14:creationId xmlns:p14="http://schemas.microsoft.com/office/powerpoint/2010/main" val="18768089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Η ΘΕΣΗ ΤΟΥ ΕΡΩΤΑ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ΣΤΟΝ ΧΡΙΣΤΙΑΝΙΚΟ ΚΟΣΜΟ</a:t>
            </a:r>
            <a:endParaRPr lang="el-GR" dirty="0"/>
          </a:p>
        </p:txBody>
      </p:sp>
      <p:sp>
        <p:nvSpPr>
          <p:cNvPr id="3" name="Θέση περιεχομένου 2"/>
          <p:cNvSpPr>
            <a:spLocks noGrp="1"/>
          </p:cNvSpPr>
          <p:nvPr>
            <p:ph idx="1"/>
          </p:nvPr>
        </p:nvSpPr>
        <p:spPr>
          <a:xfrm>
            <a:off x="218941" y="1825624"/>
            <a:ext cx="11771290" cy="4806995"/>
          </a:xfrm>
        </p:spPr>
        <p:txBody>
          <a:bodyPr>
            <a:normAutofit lnSpcReduction="10000"/>
          </a:bodyPr>
          <a:lstStyle/>
          <a:p>
            <a:pPr marL="0" indent="0">
              <a:buNone/>
            </a:pPr>
            <a:r>
              <a:rPr lang="el-GR" i="1" dirty="0"/>
              <a:t>Πιο πριν ήταν κόρη των δαιμόνων, κόρη της γης, ανάξια για τη γη. Και τώρα έγινε κόρη του βασιλιά. Και αυτό γιατί έτσι θέλησε ο ερωτευμένος μαζί της. Γιατί ο ερωτευμένος δεν </a:t>
            </a:r>
            <a:r>
              <a:rPr lang="el-GR" i="1" dirty="0" err="1"/>
              <a:t>πολυνοιάζεται</a:t>
            </a:r>
            <a:r>
              <a:rPr lang="el-GR" i="1" dirty="0"/>
              <a:t> για τη συμπεριφορά του. Ο έρωτας δε βλέπει ασχήμια. Γι’ αυτό ονομάζεται έρωτας, επειδή πολλές φορές αγαπά και την άσχημη. Έτσι έκανε και ο Χριστός. Άσχημη είδε και την ερωτεύθηκε και την ανακαινίζει… Ως μέλος του σώματός του την περιποιείται. Τη φροντίζει ως κεφαλή της που είναι, τη φυτεύει ως ρίζα, την ποιμαίνει ως ποιμένας. Ως νυμφίος την παίρνει γυναίκα του, και ως εξιλαστήριο θύμα τη </a:t>
            </a:r>
            <a:r>
              <a:rPr lang="el-GR" i="1" dirty="0" err="1"/>
              <a:t>συγχωρεί</a:t>
            </a:r>
            <a:r>
              <a:rPr lang="el-GR" i="1" dirty="0"/>
              <a:t>, ως πρόβατο θυσιάζεται, ως νυμφίος τη διατηρεί μέσα στην ομορφιά, ως σύζυγος φροντίζει να μην της λείψει τίποτα</a:t>
            </a:r>
            <a:r>
              <a:rPr lang="el-GR" dirty="0"/>
              <a:t>». (</a:t>
            </a:r>
            <a:r>
              <a:rPr lang="el-GR" dirty="0" err="1"/>
              <a:t>Ἰωάννου</a:t>
            </a:r>
            <a:r>
              <a:rPr lang="el-GR" dirty="0"/>
              <a:t> Χρυσοστόμου,</a:t>
            </a:r>
            <a:r>
              <a:rPr lang="el-GR" i="1" dirty="0"/>
              <a:t> </a:t>
            </a:r>
            <a:r>
              <a:rPr lang="el-GR" i="1" dirty="0" err="1"/>
              <a:t>Ὁμιλία</a:t>
            </a:r>
            <a:r>
              <a:rPr lang="el-GR" i="1" dirty="0"/>
              <a:t>, </a:t>
            </a:r>
            <a:r>
              <a:rPr lang="el-GR" i="1" dirty="0" err="1"/>
              <a:t>Ὅτε</a:t>
            </a:r>
            <a:r>
              <a:rPr lang="el-GR" i="1" dirty="0"/>
              <a:t> </a:t>
            </a:r>
            <a:r>
              <a:rPr lang="el-GR" i="1" dirty="0" err="1"/>
              <a:t>τῆς</a:t>
            </a:r>
            <a:r>
              <a:rPr lang="el-GR" i="1" dirty="0"/>
              <a:t> </a:t>
            </a:r>
            <a:r>
              <a:rPr lang="el-GR" i="1" dirty="0" err="1"/>
              <a:t>ἐκκλησίας</a:t>
            </a:r>
            <a:r>
              <a:rPr lang="el-GR" i="1" dirty="0"/>
              <a:t> </a:t>
            </a:r>
            <a:r>
              <a:rPr lang="el-GR" i="1" dirty="0" err="1"/>
              <a:t>ἔξω</a:t>
            </a:r>
            <a:r>
              <a:rPr lang="el-GR" i="1" dirty="0"/>
              <a:t> </a:t>
            </a:r>
            <a:r>
              <a:rPr lang="el-GR" i="1" dirty="0" err="1"/>
              <a:t>εὑρεθείς</a:t>
            </a:r>
            <a:r>
              <a:rPr lang="el-GR" i="1" dirty="0"/>
              <a:t> </a:t>
            </a:r>
            <a:r>
              <a:rPr lang="el-GR" i="1" dirty="0" err="1"/>
              <a:t>Εὐτρόπιος</a:t>
            </a:r>
            <a:r>
              <a:rPr lang="el-GR" i="1" dirty="0"/>
              <a:t> </a:t>
            </a:r>
            <a:r>
              <a:rPr lang="el-GR" i="1" dirty="0" err="1"/>
              <a:t>ἀπεσπάσθη</a:t>
            </a:r>
            <a:r>
              <a:rPr lang="el-GR" i="1" dirty="0"/>
              <a:t>, </a:t>
            </a:r>
            <a:r>
              <a:rPr lang="el-GR" i="1" dirty="0" err="1"/>
              <a:t>καὶ</a:t>
            </a:r>
            <a:r>
              <a:rPr lang="el-GR" i="1" dirty="0"/>
              <a:t> </a:t>
            </a:r>
            <a:r>
              <a:rPr lang="el-GR" i="1" dirty="0" err="1"/>
              <a:t>περὶ</a:t>
            </a:r>
            <a:r>
              <a:rPr lang="el-GR" i="1" dirty="0"/>
              <a:t> παραδείσου </a:t>
            </a:r>
            <a:r>
              <a:rPr lang="el-GR" i="1" dirty="0" err="1"/>
              <a:t>καὶ</a:t>
            </a:r>
            <a:r>
              <a:rPr lang="el-GR" i="1" dirty="0"/>
              <a:t> </a:t>
            </a:r>
            <a:r>
              <a:rPr lang="el-GR" i="1" dirty="0" err="1"/>
              <a:t>Γραφῶν</a:t>
            </a:r>
            <a:r>
              <a:rPr lang="el-GR" i="1" dirty="0"/>
              <a:t>, </a:t>
            </a:r>
            <a:r>
              <a:rPr lang="el-GR" i="1" dirty="0" err="1"/>
              <a:t>καὶ</a:t>
            </a:r>
            <a:r>
              <a:rPr lang="el-GR" i="1" dirty="0"/>
              <a:t> </a:t>
            </a:r>
            <a:r>
              <a:rPr lang="el-GR" i="1" dirty="0" err="1"/>
              <a:t>εἰς</a:t>
            </a:r>
            <a:r>
              <a:rPr lang="el-GR" i="1" dirty="0"/>
              <a:t> </a:t>
            </a:r>
            <a:r>
              <a:rPr lang="el-GR" i="1" dirty="0" err="1"/>
              <a:t>τό</a:t>
            </a:r>
            <a:r>
              <a:rPr lang="el-GR" i="1" dirty="0"/>
              <a:t>, «Παρέστη ἡ βασίλισσα </a:t>
            </a:r>
            <a:r>
              <a:rPr lang="el-GR" i="1" dirty="0" err="1"/>
              <a:t>ἐκ</a:t>
            </a:r>
            <a:r>
              <a:rPr lang="el-GR" i="1" dirty="0"/>
              <a:t> </a:t>
            </a:r>
            <a:r>
              <a:rPr lang="el-GR" i="1" dirty="0" err="1"/>
              <a:t>δεξιῶν</a:t>
            </a:r>
            <a:r>
              <a:rPr lang="el-GR" i="1" dirty="0"/>
              <a:t> σου»</a:t>
            </a:r>
            <a:r>
              <a:rPr lang="el-GR" dirty="0"/>
              <a:t>, </a:t>
            </a:r>
            <a:r>
              <a:rPr lang="en-US" dirty="0"/>
              <a:t>PG</a:t>
            </a:r>
            <a:r>
              <a:rPr lang="el-GR" dirty="0"/>
              <a:t> 52, 404</a:t>
            </a:r>
            <a:r>
              <a:rPr lang="en-US" dirty="0"/>
              <a:t>A</a:t>
            </a:r>
            <a:r>
              <a:rPr lang="el-GR" dirty="0"/>
              <a:t>-411</a:t>
            </a:r>
            <a:r>
              <a:rPr lang="en-US" dirty="0"/>
              <a:t>B</a:t>
            </a:r>
            <a:r>
              <a:rPr lang="el-GR" dirty="0"/>
              <a:t>)</a:t>
            </a:r>
          </a:p>
          <a:p>
            <a:pPr marL="0" indent="0">
              <a:buNone/>
            </a:pPr>
            <a:endParaRPr lang="el-GR" dirty="0"/>
          </a:p>
        </p:txBody>
      </p:sp>
    </p:spTree>
    <p:extLst>
      <p:ext uri="{BB962C8B-B14F-4D97-AF65-F5344CB8AC3E}">
        <p14:creationId xmlns:p14="http://schemas.microsoft.com/office/powerpoint/2010/main" val="31080899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Η ΘΕΣΗ ΤΟΥ ΕΡΩΤΑ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ΣΤΟΝ ΧΡΙΣΤΙΑΝΙΚΟ ΚΟΣΜΟ</a:t>
            </a:r>
            <a:endParaRPr lang="el-GR" dirty="0"/>
          </a:p>
        </p:txBody>
      </p:sp>
      <p:sp>
        <p:nvSpPr>
          <p:cNvPr id="3" name="Θέση περιεχομένου 2"/>
          <p:cNvSpPr>
            <a:spLocks noGrp="1"/>
          </p:cNvSpPr>
          <p:nvPr>
            <p:ph idx="1"/>
          </p:nvPr>
        </p:nvSpPr>
        <p:spPr>
          <a:xfrm>
            <a:off x="141668" y="1825624"/>
            <a:ext cx="11835684" cy="5032375"/>
          </a:xfrm>
        </p:spPr>
        <p:txBody>
          <a:bodyPr>
            <a:normAutofit/>
          </a:bodyPr>
          <a:lstStyle/>
          <a:p>
            <a:r>
              <a:rPr lang="el-GR" dirty="0"/>
              <a:t>Η εικόνα δεν είναι μόνο παραστατική, αλλά δηλωτική της πραγματικής και ουσιαστικής ένωσης στο μυστήριο του γάμου. Η σύζευξη είναι δεσμός φυσικός και πνευματικός διαμέσου της ευλογίας του Θεού και του εκκλησιαστικού αγιασμού. </a:t>
            </a:r>
          </a:p>
          <a:p>
            <a:r>
              <a:rPr lang="el-GR" dirty="0"/>
              <a:t>Η αγάπη είναι το αυτονόητο στην χριστιανική ζωή, γι’ αυτό και τονίζεται ότι ντροπή είναι το να μην γνωρίζει κανείς ν’ αγαπά και όχι το να κινδυνεύει, όταν αγαπά, και να υπομένει τα πάντα για εκείνους που αγαπά. (</a:t>
            </a:r>
            <a:r>
              <a:rPr lang="el-GR" dirty="0" err="1"/>
              <a:t>Ἰωάννου</a:t>
            </a:r>
            <a:r>
              <a:rPr lang="el-GR" dirty="0"/>
              <a:t> Χρυσοστόμου, </a:t>
            </a:r>
            <a:r>
              <a:rPr lang="el-GR" i="1" dirty="0" err="1"/>
              <a:t>Ὁμιλίαι</a:t>
            </a:r>
            <a:r>
              <a:rPr lang="el-GR" i="1" dirty="0"/>
              <a:t> </a:t>
            </a:r>
            <a:r>
              <a:rPr lang="el-GR" i="1" dirty="0" err="1"/>
              <a:t>εἰς</a:t>
            </a:r>
            <a:r>
              <a:rPr lang="el-GR" i="1" dirty="0"/>
              <a:t> </a:t>
            </a:r>
            <a:r>
              <a:rPr lang="el-GR" i="1" dirty="0" err="1"/>
              <a:t>τὴν</a:t>
            </a:r>
            <a:r>
              <a:rPr lang="el-GR" i="1" dirty="0"/>
              <a:t> Α΄ </a:t>
            </a:r>
            <a:r>
              <a:rPr lang="el-GR" i="1" dirty="0" err="1"/>
              <a:t>πρὸς</a:t>
            </a:r>
            <a:r>
              <a:rPr lang="el-GR" i="1" dirty="0"/>
              <a:t> Κορινθίους, </a:t>
            </a:r>
            <a:r>
              <a:rPr lang="el-GR" dirty="0"/>
              <a:t>33</a:t>
            </a:r>
            <a:r>
              <a:rPr lang="el-GR" i="1" dirty="0"/>
              <a:t>, </a:t>
            </a:r>
            <a:r>
              <a:rPr lang="el-GR" dirty="0"/>
              <a:t>2, </a:t>
            </a:r>
            <a:r>
              <a:rPr lang="en-US" dirty="0"/>
              <a:t>PG </a:t>
            </a:r>
            <a:r>
              <a:rPr lang="el-GR" dirty="0"/>
              <a:t>61, 278-279) </a:t>
            </a:r>
          </a:p>
          <a:p>
            <a:r>
              <a:rPr lang="el-GR" dirty="0"/>
              <a:t>Εξαρτάται από το ζευγάρι τι χαρακτήρα θα δώσει στο γάμο του, κοσμικό ή πνευματικό, και η ευθύνη που έχουν γι’ αυτό όχι μόνο οι σύντροφοι αλλά και οι γονείς είναι πολύ μεγάλη. </a:t>
            </a:r>
          </a:p>
          <a:p>
            <a:endParaRPr lang="el-GR" dirty="0"/>
          </a:p>
        </p:txBody>
      </p:sp>
    </p:spTree>
    <p:extLst>
      <p:ext uri="{BB962C8B-B14F-4D97-AF65-F5344CB8AC3E}">
        <p14:creationId xmlns:p14="http://schemas.microsoft.com/office/powerpoint/2010/main" val="16434546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133341"/>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Η ΘΕΣΗ ΤΟΥ ΕΡΩΤΑ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ΣΤΟΝ ΧΡΙΣΤΙΑΝΙΚΟ ΚΟΣΜΟ</a:t>
            </a:r>
            <a:endParaRPr lang="el-GR" dirty="0"/>
          </a:p>
        </p:txBody>
      </p:sp>
      <p:sp>
        <p:nvSpPr>
          <p:cNvPr id="3" name="Θέση περιεχομένου 2"/>
          <p:cNvSpPr>
            <a:spLocks noGrp="1"/>
          </p:cNvSpPr>
          <p:nvPr>
            <p:ph idx="1"/>
          </p:nvPr>
        </p:nvSpPr>
        <p:spPr>
          <a:xfrm>
            <a:off x="0" y="1133342"/>
            <a:ext cx="12192000" cy="5724658"/>
          </a:xfrm>
        </p:spPr>
        <p:txBody>
          <a:bodyPr>
            <a:normAutofit fontScale="92500"/>
          </a:bodyPr>
          <a:lstStyle/>
          <a:p>
            <a:r>
              <a:rPr lang="el-GR" dirty="0"/>
              <a:t>Όσο αφορά το ζήτημα των κριτηρίων της επιλογής συντρόφου, ο Ιωάννης ο Χρυσόστομος συμβουλεύει τον πατέρα της κόρης για την ποιότητα του γαμπρού ως εξής: «</a:t>
            </a:r>
            <a:r>
              <a:rPr lang="el-GR" i="1" dirty="0"/>
              <a:t>Πρώτα απ’ όλα να ζητάς άντρα για την κόρη, πραγματικά άντρα και προστάτη, σαν να πρόκειται να παραδώσεις σ’ αυτόν όχι δούλο αλλά θυγατέρα. Αν θέλεις η θυγατέρα σου να ζήσει με χαρά, μη ζητάς χρήματα, ούτε ένδοξο γένος, ούτε μεγάλη πατρίδα, όλα αυτά είναι περιττά, αλλά την ευλάβεια της ψυχής, την επιείκεια, την αληθινή σύνεση, τον φόβο Θεού… Όταν εξετάσεις με ακρίβεια την αρετή του άντρα, να προσεύχεσαι στον Θεό. Πες στον Θεό, όποιον θέλεις εσύ δώσε. Ανέθεσε στον Θεό αυτή την υπόθεση, και επειδή τον τίμησες μ’ αυτήν την τιμή θα σ’ ανταμείψει</a:t>
            </a:r>
            <a:r>
              <a:rPr lang="el-GR" dirty="0"/>
              <a:t>».  ( </a:t>
            </a:r>
            <a:r>
              <a:rPr lang="el-GR" dirty="0" err="1"/>
              <a:t>Ἰωάννου</a:t>
            </a:r>
            <a:r>
              <a:rPr lang="el-GR" dirty="0"/>
              <a:t> Χρυσοστόμου, </a:t>
            </a:r>
            <a:r>
              <a:rPr lang="el-GR" dirty="0" err="1"/>
              <a:t>Ὑπόμνημα</a:t>
            </a:r>
            <a:r>
              <a:rPr lang="el-GR" dirty="0"/>
              <a:t> </a:t>
            </a:r>
            <a:r>
              <a:rPr lang="el-GR" dirty="0" err="1"/>
              <a:t>εἰς</a:t>
            </a:r>
            <a:r>
              <a:rPr lang="el-GR" dirty="0"/>
              <a:t> </a:t>
            </a:r>
            <a:r>
              <a:rPr lang="el-GR" dirty="0" err="1"/>
              <a:t>τὴν</a:t>
            </a:r>
            <a:r>
              <a:rPr lang="el-GR" dirty="0"/>
              <a:t> </a:t>
            </a:r>
            <a:r>
              <a:rPr lang="el-GR" dirty="0" err="1"/>
              <a:t>π</a:t>
            </a:r>
            <a:r>
              <a:rPr lang="el-GR" i="1" dirty="0" err="1"/>
              <a:t>ρὸς</a:t>
            </a:r>
            <a:r>
              <a:rPr lang="el-GR" i="1" dirty="0"/>
              <a:t> </a:t>
            </a:r>
            <a:r>
              <a:rPr lang="el-GR" i="1" dirty="0" err="1"/>
              <a:t>Κολοσσαεῖς</a:t>
            </a:r>
            <a:r>
              <a:rPr lang="el-GR" i="1" dirty="0"/>
              <a:t> </a:t>
            </a:r>
            <a:r>
              <a:rPr lang="el-GR" i="1" dirty="0" err="1"/>
              <a:t>ἐπιστολὴν</a:t>
            </a:r>
            <a:r>
              <a:rPr lang="el-GR" i="1" dirty="0"/>
              <a:t>, </a:t>
            </a:r>
            <a:r>
              <a:rPr lang="el-GR" dirty="0"/>
              <a:t>12</a:t>
            </a:r>
            <a:r>
              <a:rPr lang="el-GR" i="1" dirty="0"/>
              <a:t>, </a:t>
            </a:r>
            <a:r>
              <a:rPr lang="el-GR" dirty="0"/>
              <a:t>6,  </a:t>
            </a:r>
            <a:r>
              <a:rPr lang="en-US" dirty="0"/>
              <a:t>PG</a:t>
            </a:r>
            <a:r>
              <a:rPr lang="el-GR" dirty="0"/>
              <a:t> 62, 390)</a:t>
            </a:r>
            <a:r>
              <a:rPr lang="el-GR" b="1" i="1" dirty="0"/>
              <a:t> </a:t>
            </a:r>
            <a:endParaRPr lang="el-GR" dirty="0"/>
          </a:p>
          <a:p>
            <a:r>
              <a:rPr lang="el-GR" dirty="0"/>
              <a:t>Συνεπώς, για το γάμο δεν πρέπει να σκεφτόμαστε επιπόλαια και τυχαία ούτε να τον θεωρούμε εμπορική συμφωνία αλλά κοινωνία ζωής: «</a:t>
            </a:r>
            <a:r>
              <a:rPr lang="el-GR" i="1" u="sng" dirty="0" err="1"/>
              <a:t>Οὐ</a:t>
            </a:r>
            <a:r>
              <a:rPr lang="el-GR" i="1" u="sng" dirty="0"/>
              <a:t> </a:t>
            </a:r>
            <a:r>
              <a:rPr lang="el-GR" i="1" u="sng" dirty="0" err="1"/>
              <a:t>γὰρ</a:t>
            </a:r>
            <a:r>
              <a:rPr lang="el-GR" i="1" u="sng" dirty="0"/>
              <a:t> </a:t>
            </a:r>
            <a:r>
              <a:rPr lang="el-GR" i="1" u="sng" dirty="0" err="1"/>
              <a:t>καπηλείαν</a:t>
            </a:r>
            <a:r>
              <a:rPr lang="el-GR" i="1" u="sng" dirty="0"/>
              <a:t>, </a:t>
            </a:r>
            <a:r>
              <a:rPr lang="el-GR" i="1" u="sng" dirty="0" err="1"/>
              <a:t>ἀλλὰ</a:t>
            </a:r>
            <a:r>
              <a:rPr lang="el-GR" i="1" u="sng" dirty="0"/>
              <a:t> βίου κοινωνίαν </a:t>
            </a:r>
            <a:r>
              <a:rPr lang="el-GR" i="1" u="sng" dirty="0" err="1"/>
              <a:t>εἶναι</a:t>
            </a:r>
            <a:r>
              <a:rPr lang="el-GR" i="1" u="sng" dirty="0"/>
              <a:t> </a:t>
            </a:r>
            <a:r>
              <a:rPr lang="el-GR" i="1" u="sng" dirty="0" err="1"/>
              <a:t>τὸν</a:t>
            </a:r>
            <a:r>
              <a:rPr lang="el-GR" i="1" u="sng" dirty="0"/>
              <a:t> γάμον </a:t>
            </a:r>
            <a:r>
              <a:rPr lang="el-GR" i="1" u="sng" dirty="0" err="1"/>
              <a:t>δεῖ</a:t>
            </a:r>
            <a:r>
              <a:rPr lang="el-GR" i="1" u="sng" dirty="0"/>
              <a:t> </a:t>
            </a:r>
            <a:r>
              <a:rPr lang="el-GR" i="1" u="sng" dirty="0" err="1"/>
              <a:t>νομίζειν</a:t>
            </a:r>
            <a:r>
              <a:rPr lang="el-GR" dirty="0"/>
              <a:t>». ( </a:t>
            </a:r>
            <a:r>
              <a:rPr lang="el-GR" dirty="0" err="1"/>
              <a:t>Ἰωάννου</a:t>
            </a:r>
            <a:r>
              <a:rPr lang="el-GR" dirty="0"/>
              <a:t> Χρυσοστόμου,</a:t>
            </a:r>
            <a:r>
              <a:rPr lang="el-GR" i="1" dirty="0"/>
              <a:t> </a:t>
            </a:r>
            <a:r>
              <a:rPr lang="el-GR" i="1" dirty="0" err="1"/>
              <a:t>Ἐγκώμιον</a:t>
            </a:r>
            <a:r>
              <a:rPr lang="el-GR" i="1" dirty="0"/>
              <a:t> </a:t>
            </a:r>
            <a:r>
              <a:rPr lang="el-GR" i="1" dirty="0" err="1"/>
              <a:t>εἰς</a:t>
            </a:r>
            <a:r>
              <a:rPr lang="el-GR" i="1" dirty="0"/>
              <a:t> </a:t>
            </a:r>
            <a:r>
              <a:rPr lang="el-GR" i="1" dirty="0" err="1"/>
              <a:t>Μάξιμον</a:t>
            </a:r>
            <a:r>
              <a:rPr lang="el-GR" i="1" dirty="0"/>
              <a:t>, </a:t>
            </a:r>
            <a:r>
              <a:rPr lang="el-GR" i="1" dirty="0" err="1"/>
              <a:t>καὶ</a:t>
            </a:r>
            <a:r>
              <a:rPr lang="el-GR" i="1" dirty="0"/>
              <a:t> </a:t>
            </a:r>
            <a:r>
              <a:rPr lang="el-GR" i="1" dirty="0" err="1"/>
              <a:t>περὶ</a:t>
            </a:r>
            <a:r>
              <a:rPr lang="el-GR" i="1" dirty="0"/>
              <a:t> </a:t>
            </a:r>
            <a:r>
              <a:rPr lang="el-GR" i="1" dirty="0" err="1"/>
              <a:t>τοῦ</a:t>
            </a:r>
            <a:r>
              <a:rPr lang="el-GR" i="1" dirty="0"/>
              <a:t> </a:t>
            </a:r>
            <a:r>
              <a:rPr lang="el-GR" i="1" dirty="0" err="1"/>
              <a:t>ποίας</a:t>
            </a:r>
            <a:r>
              <a:rPr lang="el-GR" i="1" dirty="0"/>
              <a:t> </a:t>
            </a:r>
            <a:r>
              <a:rPr lang="el-GR" i="1" dirty="0" err="1"/>
              <a:t>δεῖ</a:t>
            </a:r>
            <a:r>
              <a:rPr lang="el-GR" i="1" dirty="0"/>
              <a:t> </a:t>
            </a:r>
            <a:r>
              <a:rPr lang="el-GR" i="1" dirty="0" err="1"/>
              <a:t>ἄγεσθαι</a:t>
            </a:r>
            <a:r>
              <a:rPr lang="el-GR" i="1" dirty="0"/>
              <a:t> </a:t>
            </a:r>
            <a:r>
              <a:rPr lang="el-GR" i="1" dirty="0" err="1"/>
              <a:t>γυναῖκας</a:t>
            </a:r>
            <a:r>
              <a:rPr lang="el-GR" dirty="0"/>
              <a:t>, 3, </a:t>
            </a:r>
            <a:r>
              <a:rPr lang="en-US" dirty="0"/>
              <a:t>PG</a:t>
            </a:r>
            <a:r>
              <a:rPr lang="el-GR" dirty="0"/>
              <a:t> 51, 230)</a:t>
            </a:r>
          </a:p>
          <a:p>
            <a:endParaRPr lang="el-GR" dirty="0"/>
          </a:p>
        </p:txBody>
      </p:sp>
    </p:spTree>
    <p:extLst>
      <p:ext uri="{BB962C8B-B14F-4D97-AF65-F5344CB8AC3E}">
        <p14:creationId xmlns:p14="http://schemas.microsoft.com/office/powerpoint/2010/main" val="37317261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Η ΘΕΣΗ ΤΟΥ ΕΡΩΤΑ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ΣΤΟΝ ΧΡΙΣΤΙΑΝΙΚΟ ΚΟΣΜΟ</a:t>
            </a:r>
            <a:endParaRPr lang="el-GR" dirty="0"/>
          </a:p>
        </p:txBody>
      </p:sp>
      <p:sp>
        <p:nvSpPr>
          <p:cNvPr id="3" name="Θέση περιεχομένου 2"/>
          <p:cNvSpPr>
            <a:spLocks noGrp="1"/>
          </p:cNvSpPr>
          <p:nvPr>
            <p:ph idx="1"/>
          </p:nvPr>
        </p:nvSpPr>
        <p:spPr>
          <a:xfrm>
            <a:off x="154546" y="1825624"/>
            <a:ext cx="11874322" cy="5032375"/>
          </a:xfrm>
        </p:spPr>
        <p:txBody>
          <a:bodyPr/>
          <a:lstStyle/>
          <a:p>
            <a:r>
              <a:rPr lang="el-GR" dirty="0"/>
              <a:t>Η αιτία του γάμου και ο λόγος που έχει εισαχθεί στη ζωή μας δεν είναι για την απαλλαγή της φτώχειας ή για την απόκτηση πλούτου, αλλά για να μας βοηθάει στην άσκηση της σωφροσύνης. </a:t>
            </a:r>
          </a:p>
          <a:p>
            <a:r>
              <a:rPr lang="el-GR" dirty="0"/>
              <a:t>Στα κριτήρια για την επιλογή συντρόφου συγκαταλέγονται η αρετή της ψυχής και η ευγένεια των τρόπων, που συμβάλλουν στην απόλαυση της ειρήνης, της ομόνοιας και της παντοτινής αγάπης. </a:t>
            </a:r>
          </a:p>
          <a:p>
            <a:r>
              <a:rPr lang="el-GR" dirty="0"/>
              <a:t>Έτσι, εκείνος που πήρε γυναίκα πλούσια, πήρε μάλλον κυρία του σπιτιού παρά σύζυγο, ενώ εκείνος που πήρε γυναίκα ισότιμη ή φτωχότερη, πήρε βοηθό και σύμμαχο και έβαλε στο σπίτι του όλα τα αγαθά. </a:t>
            </a:r>
          </a:p>
          <a:p>
            <a:r>
              <a:rPr lang="el-GR" dirty="0"/>
              <a:t>Συνεπώς δεν θα πρέπει σ’ έναν γάμο να επιζητούμε τα χρήματα, αλλά να έχουμε ειρήνη, και να απολαμβάνουμε ευχαρίστηση.  </a:t>
            </a:r>
          </a:p>
          <a:p>
            <a:endParaRPr lang="el-GR" dirty="0"/>
          </a:p>
        </p:txBody>
      </p:sp>
    </p:spTree>
    <p:extLst>
      <p:ext uri="{BB962C8B-B14F-4D97-AF65-F5344CB8AC3E}">
        <p14:creationId xmlns:p14="http://schemas.microsoft.com/office/powerpoint/2010/main" val="1460327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06062" y="365125"/>
            <a:ext cx="11985938" cy="1325563"/>
          </a:xfrm>
        </p:spPr>
        <p:txBody>
          <a:bodyPr>
            <a:normAutofit fontScale="90000"/>
          </a:bodyPr>
          <a:lstStyle/>
          <a:p>
            <a:pPr algn="ct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 Η ΘΕΣΗ ΤΟΥ ΕΡΩΤΑ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ΣΤΟΝ ΧΡΙΣΤΙΑΝΙΚΟ ΚΟΣΜΟ</a:t>
            </a:r>
            <a:br>
              <a:rPr lang="el-GR" dirty="0"/>
            </a:br>
            <a:endParaRPr lang="el-GR" dirty="0"/>
          </a:p>
        </p:txBody>
      </p:sp>
      <p:sp>
        <p:nvSpPr>
          <p:cNvPr id="3" name="Θέση περιεχομένου 2"/>
          <p:cNvSpPr>
            <a:spLocks noGrp="1"/>
          </p:cNvSpPr>
          <p:nvPr>
            <p:ph idx="1"/>
          </p:nvPr>
        </p:nvSpPr>
        <p:spPr>
          <a:xfrm>
            <a:off x="206062" y="1690688"/>
            <a:ext cx="11861442" cy="5151549"/>
          </a:xfrm>
        </p:spPr>
        <p:txBody>
          <a:bodyPr>
            <a:normAutofit/>
          </a:bodyPr>
          <a:lstStyle/>
          <a:p>
            <a:r>
              <a:rPr lang="el-GR" dirty="0"/>
              <a:t>Σίγουρα ο έρωτας κατέχει κεντρική θέση στη ζωή όλων των ανθρώπων, έστω και αν εκφράζεται με διαφορετικούς τρόπους, όπως την αναζήτηση της αλήθειας, την αγάπη για το απόλυτο, τη δημιουργικότητα μέσα από την επαγγελματική δραστηριότητα, την επιθυμία της ένωσης με τον Θεό μέσα από το μυστήριο του γάμου, την επιδίωξη των αληθινά προσωπικών σχέσεων κ.τ.λ. </a:t>
            </a:r>
          </a:p>
          <a:p>
            <a:r>
              <a:rPr lang="el-GR" dirty="0"/>
              <a:t>Τη δυνατότητά του να εκδηλώνεται και να εκφράζεται πολλαπλώς επιβεβαιώνει και ο ελληνορωμαϊκός πολιτισμός, στον οποίο ο έρωτας παρουσιάζεται ως επιθυμία, αρχέγονη κοσμογονική θεότητα και ελκτική δύναμη, που προκαλεί την ένωση των στοιχείων εκείνων από τα οποία προήλθε η ζωή, εκπροσωπώντας την πρώτη αιτία της δημιουργίας του σύμπαντος. </a:t>
            </a:r>
          </a:p>
        </p:txBody>
      </p:sp>
    </p:spTree>
    <p:extLst>
      <p:ext uri="{BB962C8B-B14F-4D97-AF65-F5344CB8AC3E}">
        <p14:creationId xmlns:p14="http://schemas.microsoft.com/office/powerpoint/2010/main" val="27488687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51515"/>
            <a:ext cx="10515600" cy="875764"/>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Η ΘΕΣΗ ΤΟΥ ΕΡΩΤΑ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ΣΤΟΝ ΧΡΙΣΤΙΑΝΙΚΟ ΚΟΣΜΟ</a:t>
            </a:r>
            <a:endParaRPr lang="el-GR" dirty="0"/>
          </a:p>
        </p:txBody>
      </p:sp>
      <p:sp>
        <p:nvSpPr>
          <p:cNvPr id="3" name="Θέση περιεχομένου 2"/>
          <p:cNvSpPr>
            <a:spLocks noGrp="1"/>
          </p:cNvSpPr>
          <p:nvPr>
            <p:ph idx="1"/>
          </p:nvPr>
        </p:nvSpPr>
        <p:spPr>
          <a:xfrm>
            <a:off x="0" y="927279"/>
            <a:ext cx="12192000" cy="5930721"/>
          </a:xfrm>
        </p:spPr>
        <p:txBody>
          <a:bodyPr>
            <a:normAutofit fontScale="92500"/>
          </a:bodyPr>
          <a:lstStyle/>
          <a:p>
            <a:r>
              <a:rPr lang="el-GR" dirty="0"/>
              <a:t>Δεν υπάρχει κανένα όφελος αν δεν συναντήσουμε μια </a:t>
            </a:r>
            <a:r>
              <a:rPr lang="el-GR" b="1" dirty="0"/>
              <a:t>αγαθή ψυχή</a:t>
            </a:r>
            <a:r>
              <a:rPr lang="el-GR" dirty="0"/>
              <a:t>. Ακόμη, ούτε αυτή η ομορφιά του σώματος, όταν δεν συνδυάζεται με την αρετή της ψυχής, θα μπορέσει να σκλαβώσει τον άντρα. </a:t>
            </a:r>
          </a:p>
          <a:p>
            <a:r>
              <a:rPr lang="el-GR" dirty="0"/>
              <a:t>Η σωματική ομορφιά μπορεί να τον γοητεύσει για είκοσι και τριάντα μέρες, παραπάνω όμως δεν θα προχωρήσει, αλλά ,αφού δείξει την κακία της, θα διαλύσει όλη την αγάπη. </a:t>
            </a:r>
          </a:p>
          <a:p>
            <a:r>
              <a:rPr lang="el-GR" dirty="0"/>
              <a:t>Εκείνες που λάμπουν από το κάλλος της ψυχής, όσο προχωράει ο καιρός και φανερώνουν την ευγένειά τους, τόσο περισσότερο θερμότερο κάνουν τον έρωτα στους άντρες τους και ανάβουν την αγάπης τους γι’ αυτόν. Και όταν δημιουργείται αυτό ανάμεσά τους, τότε αναπτύσσεται  φιλία θερμή και γνήσια, απομακρύνεται κάθε είδος πορνείας, καθώς σ’ αυτόν που αγαπάει τη γυναίκα του δεν θα εισχωρήσει ποτέ κάποια σκέψη ακολασίας. </a:t>
            </a:r>
          </a:p>
          <a:p>
            <a:r>
              <a:rPr lang="el-GR" dirty="0"/>
              <a:t>Έτσι έπαιρναν γυναίκες οι γενναίοι από τους παλιούς άντρες, επιζητώντας ευγένεια ψυχής και όχι πλούτο χρημάτων. (</a:t>
            </a:r>
            <a:r>
              <a:rPr lang="el-GR" dirty="0" err="1"/>
              <a:t>Ἰωάννου</a:t>
            </a:r>
            <a:r>
              <a:rPr lang="el-GR" dirty="0"/>
              <a:t> Χρυσοστόμου, </a:t>
            </a:r>
            <a:r>
              <a:rPr lang="el-GR" i="1" dirty="0"/>
              <a:t> </a:t>
            </a:r>
            <a:r>
              <a:rPr lang="el-GR" i="1" dirty="0" err="1"/>
              <a:t>Ἐγκώμιον</a:t>
            </a:r>
            <a:r>
              <a:rPr lang="el-GR" i="1" dirty="0"/>
              <a:t> </a:t>
            </a:r>
            <a:r>
              <a:rPr lang="el-GR" i="1" dirty="0" err="1"/>
              <a:t>εἰς</a:t>
            </a:r>
            <a:r>
              <a:rPr lang="el-GR" i="1" dirty="0"/>
              <a:t> </a:t>
            </a:r>
            <a:r>
              <a:rPr lang="el-GR" i="1" dirty="0" err="1"/>
              <a:t>Μάξιμον</a:t>
            </a:r>
            <a:r>
              <a:rPr lang="el-GR" i="1" dirty="0"/>
              <a:t>, </a:t>
            </a:r>
            <a:r>
              <a:rPr lang="el-GR" i="1" dirty="0" err="1"/>
              <a:t>καὶ</a:t>
            </a:r>
            <a:r>
              <a:rPr lang="el-GR" i="1" dirty="0"/>
              <a:t> </a:t>
            </a:r>
            <a:r>
              <a:rPr lang="el-GR" i="1" dirty="0" err="1"/>
              <a:t>περὶ</a:t>
            </a:r>
            <a:r>
              <a:rPr lang="el-GR" i="1" dirty="0"/>
              <a:t> </a:t>
            </a:r>
            <a:r>
              <a:rPr lang="el-GR" i="1" dirty="0" err="1"/>
              <a:t>τοῦ</a:t>
            </a:r>
            <a:r>
              <a:rPr lang="el-GR" i="1" dirty="0"/>
              <a:t> </a:t>
            </a:r>
            <a:r>
              <a:rPr lang="el-GR" i="1" dirty="0" err="1"/>
              <a:t>ποίας</a:t>
            </a:r>
            <a:r>
              <a:rPr lang="el-GR" i="1" dirty="0"/>
              <a:t> </a:t>
            </a:r>
            <a:r>
              <a:rPr lang="el-GR" i="1" dirty="0" err="1"/>
              <a:t>δεῖ</a:t>
            </a:r>
            <a:r>
              <a:rPr lang="el-GR" i="1" dirty="0"/>
              <a:t> </a:t>
            </a:r>
            <a:r>
              <a:rPr lang="el-GR" i="1" dirty="0" err="1"/>
              <a:t>ἄγεσθαι</a:t>
            </a:r>
            <a:r>
              <a:rPr lang="el-GR" i="1" dirty="0"/>
              <a:t> </a:t>
            </a:r>
            <a:r>
              <a:rPr lang="el-GR" i="1" dirty="0" err="1"/>
              <a:t>γυναῖκας</a:t>
            </a:r>
            <a:r>
              <a:rPr lang="el-GR" dirty="0"/>
              <a:t>, 4-5, </a:t>
            </a:r>
            <a:r>
              <a:rPr lang="en-US" dirty="0"/>
              <a:t>PG</a:t>
            </a:r>
            <a:r>
              <a:rPr lang="el-GR" dirty="0"/>
              <a:t> 51, 231-233)</a:t>
            </a:r>
          </a:p>
          <a:p>
            <a:endParaRPr lang="el-GR" dirty="0"/>
          </a:p>
        </p:txBody>
      </p:sp>
    </p:spTree>
    <p:extLst>
      <p:ext uri="{BB962C8B-B14F-4D97-AF65-F5344CB8AC3E}">
        <p14:creationId xmlns:p14="http://schemas.microsoft.com/office/powerpoint/2010/main" val="1995827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004550"/>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Η ΘΕΣΗ ΤΟΥ ΕΡΩΤΑ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ΣΤΟΝ ΧΡΙΣΤΙΑΝΙΚΟ ΚΟΣΜΟ</a:t>
            </a:r>
            <a:endParaRPr lang="el-GR" dirty="0"/>
          </a:p>
        </p:txBody>
      </p:sp>
      <p:sp>
        <p:nvSpPr>
          <p:cNvPr id="3" name="Θέση περιεχομένου 2"/>
          <p:cNvSpPr>
            <a:spLocks noGrp="1"/>
          </p:cNvSpPr>
          <p:nvPr>
            <p:ph idx="1"/>
          </p:nvPr>
        </p:nvSpPr>
        <p:spPr>
          <a:xfrm>
            <a:off x="0" y="1004552"/>
            <a:ext cx="12192000" cy="5853447"/>
          </a:xfrm>
        </p:spPr>
        <p:txBody>
          <a:bodyPr>
            <a:normAutofit fontScale="92500" lnSpcReduction="20000"/>
          </a:bodyPr>
          <a:lstStyle/>
          <a:p>
            <a:r>
              <a:rPr lang="el-GR" dirty="0"/>
              <a:t>Εξίσου σημαντικό είναι να ξεκαθαρίσουν γονείς και υποψήφιοι σύζυγοι ποια από τα έθιμα θα υιοθετήσουν στη γαμήλια τελετή, κάνοντας από την αρχή μια σωστή επιλογή. Αν επιλέξουν να απομακρύνουν τα πορνικά τραγούδια, τους άτακτους χορούς, τα αισχρά λόγια, τον θόρυβο, τα ακράτητα γέλια και την υπόλοιπη ασχημοσύνη, τότε θα μπορέσει να </a:t>
            </a:r>
            <a:r>
              <a:rPr lang="el-GR" dirty="0" err="1"/>
              <a:t>παρεβρεθεί</a:t>
            </a:r>
            <a:r>
              <a:rPr lang="el-GR" dirty="0"/>
              <a:t> ο Χριστός με τη μητέρα του και τους αδελφούς του, όπως στην Κανά της Γαλιλαίας. </a:t>
            </a:r>
          </a:p>
          <a:p>
            <a:r>
              <a:rPr lang="el-GR" dirty="0"/>
              <a:t>Οι σημερινοί όμως, όπως υπογραμμίζει ο ιερός Χρυσόστομος, όχι μόνο ψάλλουν ύμνους στην Αφροδίτη  χορεύοντας αλλά διαπράττουν μοιχείες, παράνομους έρωτες, συνουσίες αθέμιτες, τραγουδούν πολλά  άσματα γεμάτα από ασέβεια και στο τέλος, μετά από τη μέθη και την τόση μεγάλη ασχημοσύνη, διαπομπεύουν τη νύφη.</a:t>
            </a:r>
          </a:p>
          <a:p>
            <a:r>
              <a:rPr lang="el-GR" dirty="0"/>
              <a:t>Τόσα χρόνια οι γονείς κοπιάζουν για το ήθος της και με τα έθιμα του γάμου ο γαμπρός τα σκορπίζει σε μια μέρα, επιτρέποντας την ατιμωτική πομπή, που εισάγει στην ψυχή της νύφης διεφθαρμένα λόγια. Αντί για γλέντια, που διαφθείρουν το ζευγάρι πριν ακόμη ξεκινήσει τον έγγαμο βίο του, όποιος θέλει να δείξει γενναιοδωρία που να έχει κέρδος μπορεί να καλέσει ομάδες φτωχών. (</a:t>
            </a:r>
            <a:r>
              <a:rPr lang="el-GR" dirty="0" err="1"/>
              <a:t>Ἰωάννου</a:t>
            </a:r>
            <a:r>
              <a:rPr lang="el-GR" dirty="0"/>
              <a:t> Χρυσοστόμου, </a:t>
            </a:r>
            <a:r>
              <a:rPr lang="el-GR" i="1" dirty="0" err="1"/>
              <a:t>Ὁμιλία</a:t>
            </a:r>
            <a:r>
              <a:rPr lang="el-GR" i="1" dirty="0"/>
              <a:t> </a:t>
            </a:r>
            <a:r>
              <a:rPr lang="el-GR" i="1" dirty="0" err="1"/>
              <a:t>εἰς</a:t>
            </a:r>
            <a:r>
              <a:rPr lang="el-GR" i="1" dirty="0"/>
              <a:t> </a:t>
            </a:r>
            <a:r>
              <a:rPr lang="el-GR" i="1" dirty="0" err="1"/>
              <a:t>τὸ</a:t>
            </a:r>
            <a:r>
              <a:rPr lang="el-GR" i="1" dirty="0"/>
              <a:t> </a:t>
            </a:r>
            <a:r>
              <a:rPr lang="el-GR" i="1" dirty="0" err="1"/>
              <a:t>ἀποστολικὸν</a:t>
            </a:r>
            <a:r>
              <a:rPr lang="el-GR" i="1" dirty="0"/>
              <a:t> </a:t>
            </a:r>
            <a:r>
              <a:rPr lang="el-GR" i="1" dirty="0" err="1"/>
              <a:t>ρητὸν</a:t>
            </a:r>
            <a:r>
              <a:rPr lang="el-GR" i="1" dirty="0"/>
              <a:t> «</a:t>
            </a:r>
            <a:r>
              <a:rPr lang="el-GR" i="1" dirty="0" err="1"/>
              <a:t>Διὰ</a:t>
            </a:r>
            <a:r>
              <a:rPr lang="el-GR" i="1" dirty="0"/>
              <a:t> </a:t>
            </a:r>
            <a:r>
              <a:rPr lang="el-GR" i="1" dirty="0" err="1"/>
              <a:t>δὲ</a:t>
            </a:r>
            <a:r>
              <a:rPr lang="el-GR" i="1" dirty="0"/>
              <a:t> </a:t>
            </a:r>
            <a:r>
              <a:rPr lang="el-GR" i="1" dirty="0" err="1"/>
              <a:t>τὰς</a:t>
            </a:r>
            <a:r>
              <a:rPr lang="el-GR" i="1" dirty="0"/>
              <a:t> πορνείας </a:t>
            </a:r>
            <a:r>
              <a:rPr lang="el-GR" i="1" dirty="0" err="1"/>
              <a:t>ἕκαστος</a:t>
            </a:r>
            <a:r>
              <a:rPr lang="el-GR" i="1" dirty="0"/>
              <a:t> </a:t>
            </a:r>
            <a:r>
              <a:rPr lang="el-GR" i="1" dirty="0" err="1"/>
              <a:t>τὴν</a:t>
            </a:r>
            <a:r>
              <a:rPr lang="el-GR" i="1" dirty="0"/>
              <a:t> </a:t>
            </a:r>
            <a:r>
              <a:rPr lang="el-GR" i="1" dirty="0" err="1"/>
              <a:t>ἑαυτοῦ</a:t>
            </a:r>
            <a:r>
              <a:rPr lang="el-GR" i="1" dirty="0"/>
              <a:t> </a:t>
            </a:r>
            <a:r>
              <a:rPr lang="el-GR" i="1" dirty="0" err="1"/>
              <a:t>γυναῖκα</a:t>
            </a:r>
            <a:r>
              <a:rPr lang="el-GR" i="1" dirty="0"/>
              <a:t> </a:t>
            </a:r>
            <a:r>
              <a:rPr lang="el-GR" i="1" dirty="0" err="1"/>
              <a:t>ἐχέτω</a:t>
            </a:r>
            <a:r>
              <a:rPr lang="el-GR" i="1" dirty="0"/>
              <a:t>»</a:t>
            </a:r>
            <a:r>
              <a:rPr lang="el-GR" dirty="0"/>
              <a:t>, 2-3, </a:t>
            </a:r>
            <a:r>
              <a:rPr lang="en-US" dirty="0"/>
              <a:t>PG</a:t>
            </a:r>
            <a:r>
              <a:rPr lang="el-GR" dirty="0"/>
              <a:t> 51, 210-213)</a:t>
            </a:r>
          </a:p>
        </p:txBody>
      </p:sp>
    </p:spTree>
    <p:extLst>
      <p:ext uri="{BB962C8B-B14F-4D97-AF65-F5344CB8AC3E}">
        <p14:creationId xmlns:p14="http://schemas.microsoft.com/office/powerpoint/2010/main" val="34529166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133341"/>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Η ΘΕΣΗ ΤΟΥ ΕΡΩΤΑ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ΣΤΟΝ ΧΡΙΣΤΙΑΝΙΚΟ ΚΟΣΜΟ</a:t>
            </a:r>
            <a:endParaRPr lang="el-GR" dirty="0"/>
          </a:p>
        </p:txBody>
      </p:sp>
      <p:sp>
        <p:nvSpPr>
          <p:cNvPr id="3" name="Θέση περιεχομένου 2"/>
          <p:cNvSpPr>
            <a:spLocks noGrp="1"/>
          </p:cNvSpPr>
          <p:nvPr>
            <p:ph idx="1"/>
          </p:nvPr>
        </p:nvSpPr>
        <p:spPr>
          <a:xfrm>
            <a:off x="0" y="1133342"/>
            <a:ext cx="12192000" cy="5724658"/>
          </a:xfrm>
        </p:spPr>
        <p:txBody>
          <a:bodyPr>
            <a:normAutofit fontScale="92500" lnSpcReduction="20000"/>
          </a:bodyPr>
          <a:lstStyle/>
          <a:p>
            <a:r>
              <a:rPr lang="el-GR" dirty="0"/>
              <a:t>Βεβαίως, είναι γεγονός ότι ορισμένες γαμήλιες συνήθειες της ειδωλολατρικής αρχαιότητας, όπως π.χ. τα δαχτυλίδια, η άρμοση των χειρών, τα λευκά ενδύματα, το πέπλο της νύφης, υιοθετήθηκαν και από τη χριστιανική Εκκλησία. Αυτό δεν σημαίνει σε καμία περίπτωση υποταγή της χριστιανικής λατρείας στην ειδωλολατρική εθνική λατρεία. Οι συνήθειες αυτές υπάρχουν σ’ όλες σχεδόν τις παραδόσεις και δε θίγουν την ουσία της χριστιανικής λατρείας.</a:t>
            </a:r>
          </a:p>
          <a:p>
            <a:r>
              <a:rPr lang="el-GR" dirty="0"/>
              <a:t>Έτσι κατανοούμε στην πραγματικότητα ότι ο γάμος είναι δεσμός, και μάλιστα δεσμός που έχει οριστεί από τον Θεό. Για να γίνει εύθυμος ο γάμος, αρκούν τα πλούσια τραπέζια, τα όμορφα ενδύματα και η παρουσία σεβαστών αντρών και γυναικών. </a:t>
            </a:r>
          </a:p>
          <a:p>
            <a:r>
              <a:rPr lang="el-GR" dirty="0"/>
              <a:t>Μάλιστα ένα ωραίο έθιμο είναι τα νεαρά κορίτσια, που προσέρχονται για να τιμήσουν τη φίλη τους, αλλά και οι γυναίκες που προσέρχονται για να τιμήσουν εκείνη που κατατάχθηκε σ’ αυτές. Οι δύο αυτές ομάδες, των παρθένων και των εγγάμων έχουν συγκεκριμένο ρόλο. Οι πρώτες παραδίδουν, ενώ οι δεύτερες υποδέχονται. Η νύφη είναι ανάμεσα σ’ αυτές, ούτε παρθένος ούτε γυναίκα, γιατί από τις παρθένες φεύγει και προχωρεί στις παντρεμένες (</a:t>
            </a:r>
            <a:r>
              <a:rPr lang="el-GR" dirty="0" err="1"/>
              <a:t>Ἰωάννου</a:t>
            </a:r>
            <a:r>
              <a:rPr lang="el-GR" dirty="0"/>
              <a:t> Χρυσοστόμου, </a:t>
            </a:r>
            <a:r>
              <a:rPr lang="el-GR" i="1" dirty="0" err="1"/>
              <a:t>Ὑπόμνημα</a:t>
            </a:r>
            <a:r>
              <a:rPr lang="el-GR" i="1" dirty="0"/>
              <a:t> </a:t>
            </a:r>
            <a:r>
              <a:rPr lang="el-GR" i="1" dirty="0" err="1"/>
              <a:t>εἰς</a:t>
            </a:r>
            <a:r>
              <a:rPr lang="el-GR" i="1" dirty="0"/>
              <a:t> </a:t>
            </a:r>
            <a:r>
              <a:rPr lang="el-GR" i="1" dirty="0" err="1"/>
              <a:t>τὴν</a:t>
            </a:r>
            <a:r>
              <a:rPr lang="el-GR" i="1" dirty="0"/>
              <a:t> </a:t>
            </a:r>
            <a:r>
              <a:rPr lang="el-GR" i="1" dirty="0" err="1"/>
              <a:t>πρὸς</a:t>
            </a:r>
            <a:r>
              <a:rPr lang="el-GR" i="1" dirty="0"/>
              <a:t> </a:t>
            </a:r>
            <a:r>
              <a:rPr lang="el-GR" i="1" dirty="0" err="1"/>
              <a:t>Κολοσσαεῖς</a:t>
            </a:r>
            <a:r>
              <a:rPr lang="el-GR" i="1" dirty="0"/>
              <a:t> </a:t>
            </a:r>
            <a:r>
              <a:rPr lang="el-GR" i="1" dirty="0" err="1"/>
              <a:t>ἐπιστολὴν</a:t>
            </a:r>
            <a:r>
              <a:rPr lang="el-GR" i="1" dirty="0"/>
              <a:t>, </a:t>
            </a:r>
            <a:r>
              <a:rPr lang="el-GR" dirty="0"/>
              <a:t>12</a:t>
            </a:r>
            <a:r>
              <a:rPr lang="el-GR" i="1" dirty="0"/>
              <a:t>,</a:t>
            </a:r>
            <a:r>
              <a:rPr lang="el-GR" dirty="0"/>
              <a:t> 4, </a:t>
            </a:r>
            <a:r>
              <a:rPr lang="en-US" dirty="0"/>
              <a:t>PG</a:t>
            </a:r>
            <a:r>
              <a:rPr lang="el-GR" dirty="0"/>
              <a:t> 62, 386-387). </a:t>
            </a:r>
          </a:p>
        </p:txBody>
      </p:sp>
    </p:spTree>
    <p:extLst>
      <p:ext uri="{BB962C8B-B14F-4D97-AF65-F5344CB8AC3E}">
        <p14:creationId xmlns:p14="http://schemas.microsoft.com/office/powerpoint/2010/main" val="11795649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ΠΑΤΕΡΙΚΕΣ ΝΟΥΘΕΣΙΕΣ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ΓΙΑ ΤΟΥΣ ΣΥΖΥΓΟΥΣ</a:t>
            </a:r>
          </a:p>
        </p:txBody>
      </p:sp>
      <p:sp>
        <p:nvSpPr>
          <p:cNvPr id="3" name="Θέση περιεχομένου 2"/>
          <p:cNvSpPr>
            <a:spLocks noGrp="1"/>
          </p:cNvSpPr>
          <p:nvPr>
            <p:ph idx="1"/>
          </p:nvPr>
        </p:nvSpPr>
        <p:spPr>
          <a:xfrm>
            <a:off x="0" y="1690688"/>
            <a:ext cx="12192000" cy="5167311"/>
          </a:xfrm>
        </p:spPr>
        <p:txBody>
          <a:bodyPr>
            <a:normAutofit/>
          </a:bodyPr>
          <a:lstStyle/>
          <a:p>
            <a:r>
              <a:rPr lang="el-GR" dirty="0"/>
              <a:t>Μέσα στο γάμο οι σύζυγοι μπορούν να ευφραίνονται χωρίς να παθαίνουν κανένα κακό. Γιατί στη νόμιμη γυναίκα υπάρχει μαζί με την ηδονή ασφάλεια, άνεση, τιμή, στόλισμα και συνείδηση αγαθή. Αντιθέτως το φίλημα της πόρνης έχει φαρμάκι, επιφέρει καταδίκη, γεννάει καταστροφή και προκαλεί αθεράπευτη πληγή. ( </a:t>
            </a:r>
            <a:r>
              <a:rPr lang="el-GR" dirty="0" err="1"/>
              <a:t>Ἰωάννου</a:t>
            </a:r>
            <a:r>
              <a:rPr lang="el-GR" dirty="0"/>
              <a:t> Χρυσοστόμου, </a:t>
            </a:r>
            <a:r>
              <a:rPr lang="el-GR" i="1" dirty="0" err="1"/>
              <a:t>Εἰς</a:t>
            </a:r>
            <a:r>
              <a:rPr lang="el-GR" i="1" dirty="0"/>
              <a:t> </a:t>
            </a:r>
            <a:r>
              <a:rPr lang="el-GR" i="1" dirty="0" err="1"/>
              <a:t>τὸ</a:t>
            </a:r>
            <a:r>
              <a:rPr lang="el-GR" i="1" dirty="0"/>
              <a:t> </a:t>
            </a:r>
            <a:r>
              <a:rPr lang="el-GR" i="1" dirty="0" err="1"/>
              <a:t>ἀποστολικὸν</a:t>
            </a:r>
            <a:r>
              <a:rPr lang="el-GR" i="1" dirty="0"/>
              <a:t> </a:t>
            </a:r>
            <a:r>
              <a:rPr lang="el-GR" i="1" dirty="0" err="1"/>
              <a:t>ρητὸν</a:t>
            </a:r>
            <a:r>
              <a:rPr lang="el-GR" i="1" dirty="0"/>
              <a:t> «</a:t>
            </a:r>
            <a:r>
              <a:rPr lang="el-GR" i="1" dirty="0" err="1"/>
              <a:t>Διὰ</a:t>
            </a:r>
            <a:r>
              <a:rPr lang="el-GR" i="1" dirty="0"/>
              <a:t> </a:t>
            </a:r>
            <a:r>
              <a:rPr lang="el-GR" i="1" dirty="0" err="1"/>
              <a:t>δὲ</a:t>
            </a:r>
            <a:r>
              <a:rPr lang="el-GR" i="1" dirty="0"/>
              <a:t> </a:t>
            </a:r>
            <a:r>
              <a:rPr lang="el-GR" i="1" dirty="0" err="1"/>
              <a:t>τὰς</a:t>
            </a:r>
            <a:r>
              <a:rPr lang="el-GR" i="1" dirty="0"/>
              <a:t> πορνείας </a:t>
            </a:r>
            <a:r>
              <a:rPr lang="el-GR" i="1" dirty="0" err="1"/>
              <a:t>ἕκαστος</a:t>
            </a:r>
            <a:r>
              <a:rPr lang="el-GR" i="1" dirty="0"/>
              <a:t> </a:t>
            </a:r>
            <a:r>
              <a:rPr lang="el-GR" i="1" dirty="0" err="1"/>
              <a:t>τὴν</a:t>
            </a:r>
            <a:r>
              <a:rPr lang="el-GR" i="1" dirty="0"/>
              <a:t> </a:t>
            </a:r>
            <a:r>
              <a:rPr lang="el-GR" i="1" dirty="0" err="1"/>
              <a:t>ἑαυτοῦ</a:t>
            </a:r>
            <a:r>
              <a:rPr lang="el-GR" i="1" dirty="0"/>
              <a:t> γυναίκα </a:t>
            </a:r>
            <a:r>
              <a:rPr lang="el-GR" i="1" dirty="0" err="1"/>
              <a:t>ἐχέτω</a:t>
            </a:r>
            <a:r>
              <a:rPr lang="el-GR" i="1" dirty="0"/>
              <a:t>»</a:t>
            </a:r>
            <a:r>
              <a:rPr lang="el-GR" dirty="0"/>
              <a:t>, 5, </a:t>
            </a:r>
            <a:r>
              <a:rPr lang="en-US" dirty="0"/>
              <a:t>PG</a:t>
            </a:r>
            <a:r>
              <a:rPr lang="el-GR" dirty="0"/>
              <a:t> 51, 217)</a:t>
            </a:r>
          </a:p>
          <a:p>
            <a:r>
              <a:rPr lang="el-GR" dirty="0"/>
              <a:t>Συνεπώς, για την τελείωση στην αγάπη από την ένωση μέσα στον γάμο απαραίτητη προϋπόθεση είναι η αποφυγή της πορνείας με κάθε τρόπο. Τόσο ο άντρας, όσο και η γυναίκα, πρέπει να συνειδητοποιήσουν ότι δεν εξουσιάζουν το σώμα τους αλλά ότι αυτό ανήκει αποκλειστικά και μόνο στο σύντροφό τους. Στην περίπτωση αυτή κανείς από τους συντρόφους δεν υπερέχει αλλά είναι εξίσου ισότιμοι. </a:t>
            </a:r>
          </a:p>
          <a:p>
            <a:endParaRPr lang="el-GR" dirty="0"/>
          </a:p>
        </p:txBody>
      </p:sp>
    </p:spTree>
    <p:extLst>
      <p:ext uri="{BB962C8B-B14F-4D97-AF65-F5344CB8AC3E}">
        <p14:creationId xmlns:p14="http://schemas.microsoft.com/office/powerpoint/2010/main" val="32912997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107583"/>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ΠΑΤΕΡΙΚΕΣ ΝΟΥΘΕΣΙΕΣ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ΓΙΑ ΤΟΥΣ ΣΥΖΥΓΟΥΣ</a:t>
            </a:r>
            <a:endParaRPr lang="el-GR" dirty="0"/>
          </a:p>
        </p:txBody>
      </p:sp>
      <p:sp>
        <p:nvSpPr>
          <p:cNvPr id="3" name="Θέση περιεχομένου 2"/>
          <p:cNvSpPr>
            <a:spLocks noGrp="1"/>
          </p:cNvSpPr>
          <p:nvPr>
            <p:ph idx="1"/>
          </p:nvPr>
        </p:nvSpPr>
        <p:spPr>
          <a:xfrm>
            <a:off x="0" y="1004553"/>
            <a:ext cx="12192000" cy="5853448"/>
          </a:xfrm>
        </p:spPr>
        <p:txBody>
          <a:bodyPr>
            <a:normAutofit fontScale="92500" lnSpcReduction="20000"/>
          </a:bodyPr>
          <a:lstStyle/>
          <a:p>
            <a:r>
              <a:rPr lang="el-GR" dirty="0"/>
              <a:t>Η γυναίκα δεν εγκατέλειψε τον πατέρα της, τη μητέρα της και όλο της το σπίτι για να προσβάλλεται, αλλά για να την κάνει ο άντρας της συνοδοιπόρο, σύντροφο της ζωής του ως έναν άνθρωπο ελεύθερο και ισότιμο. Εξάλλου, από τις μοιχείες προέρχονται οι αναρίθμητες καταστροφές των οικογενειών, οι άπειρες συγκρούσεις, χάνεται η αγάπη και ατονεί ο πόθος για τη σύζυγο. Ο ασελγής και ο ακόλαστος άντρας είναι αδύνατον να αγαπάει τη γυναίκα του, ακόμη και αν είναι η πιο όμορφη από όλες. (</a:t>
            </a:r>
            <a:r>
              <a:rPr lang="el-GR" dirty="0" err="1"/>
              <a:t>Ἰωάννου</a:t>
            </a:r>
            <a:r>
              <a:rPr lang="el-GR" dirty="0"/>
              <a:t> Χρυσοστόμου, </a:t>
            </a:r>
            <a:r>
              <a:rPr lang="el-GR" i="1" dirty="0" err="1"/>
              <a:t>Εἰς</a:t>
            </a:r>
            <a:r>
              <a:rPr lang="el-GR" i="1" dirty="0"/>
              <a:t> </a:t>
            </a:r>
            <a:r>
              <a:rPr lang="el-GR" i="1" dirty="0" err="1"/>
              <a:t>τὸ</a:t>
            </a:r>
            <a:r>
              <a:rPr lang="el-GR" i="1" dirty="0"/>
              <a:t> </a:t>
            </a:r>
            <a:r>
              <a:rPr lang="el-GR" i="1" dirty="0" err="1"/>
              <a:t>ἀποστολικὸν</a:t>
            </a:r>
            <a:r>
              <a:rPr lang="el-GR" i="1" dirty="0"/>
              <a:t> </a:t>
            </a:r>
            <a:r>
              <a:rPr lang="el-GR" i="1" dirty="0" err="1"/>
              <a:t>ρητὸν</a:t>
            </a:r>
            <a:r>
              <a:rPr lang="el-GR" i="1" dirty="0"/>
              <a:t> «</a:t>
            </a:r>
            <a:r>
              <a:rPr lang="el-GR" i="1" dirty="0" err="1"/>
              <a:t>Διὰ</a:t>
            </a:r>
            <a:r>
              <a:rPr lang="el-GR" i="1" dirty="0"/>
              <a:t> </a:t>
            </a:r>
            <a:r>
              <a:rPr lang="el-GR" i="1" dirty="0" err="1"/>
              <a:t>δὲ</a:t>
            </a:r>
            <a:r>
              <a:rPr lang="el-GR" i="1" dirty="0"/>
              <a:t> </a:t>
            </a:r>
            <a:r>
              <a:rPr lang="el-GR" i="1" dirty="0" err="1"/>
              <a:t>τὰς</a:t>
            </a:r>
            <a:r>
              <a:rPr lang="el-GR" i="1" dirty="0"/>
              <a:t> πορνείας </a:t>
            </a:r>
            <a:r>
              <a:rPr lang="el-GR" i="1" dirty="0" err="1"/>
              <a:t>ἕκαστος</a:t>
            </a:r>
            <a:r>
              <a:rPr lang="el-GR" i="1" dirty="0"/>
              <a:t> </a:t>
            </a:r>
            <a:r>
              <a:rPr lang="el-GR" i="1" dirty="0" err="1"/>
              <a:t>τὴν</a:t>
            </a:r>
            <a:r>
              <a:rPr lang="el-GR" i="1" dirty="0"/>
              <a:t> </a:t>
            </a:r>
            <a:r>
              <a:rPr lang="el-GR" i="1" dirty="0" err="1"/>
              <a:t>ἑαυτοῦ</a:t>
            </a:r>
            <a:r>
              <a:rPr lang="el-GR" i="1" dirty="0"/>
              <a:t> γυναίκα </a:t>
            </a:r>
            <a:r>
              <a:rPr lang="el-GR" i="1" dirty="0" err="1"/>
              <a:t>ἐχέτω</a:t>
            </a:r>
            <a:r>
              <a:rPr lang="el-GR" i="1" dirty="0"/>
              <a:t>»</a:t>
            </a:r>
            <a:r>
              <a:rPr lang="el-GR" dirty="0"/>
              <a:t>, 4-5, </a:t>
            </a:r>
            <a:r>
              <a:rPr lang="en-US" dirty="0"/>
              <a:t>PG</a:t>
            </a:r>
            <a:r>
              <a:rPr lang="el-GR" dirty="0"/>
              <a:t> 51, 213-218) </a:t>
            </a:r>
          </a:p>
          <a:p>
            <a:r>
              <a:rPr lang="el-GR" dirty="0"/>
              <a:t>Ο Ιωάννης ο Χρυσόστομος επιμένει στο πνευματικό κόστος των ασελγών αυτών πράξεων. Έτσι, τονίζει τα εξής: «</a:t>
            </a:r>
            <a:r>
              <a:rPr lang="el-GR" i="1" dirty="0"/>
              <a:t>Παραβλέπω τη ζημιά των χρημάτων, τις καθημερινές υποψίες, την αλαζονεία, την ανοησία, την προσβολή που γίνεται από τις πόρνες στους ανόητους… Πώς θα μπορέσεις να μπεις στην Εκκλησία και να σηκώσεις τα χέρια σου στον ουρανό; Με ποιο στόμα θα καλέσεις τον Θεό; Μ’ αυτό που φίλησες την πόρνη; Και δεν φοβάσαι μήπως κάποτε πέσει από τον ουρανό κεραυνός και κατακάψει το αδιάντροπο κεφάλι σου; Γιατί και αν ακόμη ξεφύγεις τη γυναίκα που αδίκησες, από τον Θεό πώς θα ξεφύγεις;</a:t>
            </a:r>
            <a:r>
              <a:rPr lang="el-GR" dirty="0"/>
              <a:t>»  (</a:t>
            </a:r>
            <a:r>
              <a:rPr lang="el-GR" dirty="0" err="1"/>
              <a:t>Ἰωάννου</a:t>
            </a:r>
            <a:r>
              <a:rPr lang="el-GR" dirty="0"/>
              <a:t> Χρυσοστόμου, </a:t>
            </a:r>
            <a:r>
              <a:rPr lang="el-GR" i="1" dirty="0" err="1"/>
              <a:t>Εἰς</a:t>
            </a:r>
            <a:r>
              <a:rPr lang="el-GR" i="1" dirty="0"/>
              <a:t> </a:t>
            </a:r>
            <a:r>
              <a:rPr lang="el-GR" i="1" dirty="0" err="1"/>
              <a:t>τὸ</a:t>
            </a:r>
            <a:r>
              <a:rPr lang="el-GR" i="1" dirty="0"/>
              <a:t> </a:t>
            </a:r>
            <a:r>
              <a:rPr lang="el-GR" i="1" dirty="0" err="1"/>
              <a:t>ἀποστολικὸν</a:t>
            </a:r>
            <a:r>
              <a:rPr lang="el-GR" i="1" dirty="0"/>
              <a:t> </a:t>
            </a:r>
            <a:r>
              <a:rPr lang="el-GR" i="1" dirty="0" err="1"/>
              <a:t>ρητὸν</a:t>
            </a:r>
            <a:r>
              <a:rPr lang="el-GR" i="1" dirty="0"/>
              <a:t> «</a:t>
            </a:r>
            <a:r>
              <a:rPr lang="el-GR" i="1" dirty="0" err="1"/>
              <a:t>Διὰ</a:t>
            </a:r>
            <a:r>
              <a:rPr lang="el-GR" i="1" dirty="0"/>
              <a:t> </a:t>
            </a:r>
            <a:r>
              <a:rPr lang="el-GR" i="1" dirty="0" err="1"/>
              <a:t>δὲ</a:t>
            </a:r>
            <a:r>
              <a:rPr lang="el-GR" i="1" dirty="0"/>
              <a:t> </a:t>
            </a:r>
            <a:r>
              <a:rPr lang="el-GR" i="1" dirty="0" err="1"/>
              <a:t>τὰς</a:t>
            </a:r>
            <a:r>
              <a:rPr lang="el-GR" i="1" dirty="0"/>
              <a:t> πορνείας </a:t>
            </a:r>
            <a:r>
              <a:rPr lang="el-GR" i="1" dirty="0" err="1"/>
              <a:t>ἕκαστος</a:t>
            </a:r>
            <a:r>
              <a:rPr lang="el-GR" i="1" dirty="0"/>
              <a:t> </a:t>
            </a:r>
            <a:r>
              <a:rPr lang="el-GR" i="1" dirty="0" err="1"/>
              <a:t>τὴν</a:t>
            </a:r>
            <a:r>
              <a:rPr lang="el-GR" i="1" dirty="0"/>
              <a:t> </a:t>
            </a:r>
            <a:r>
              <a:rPr lang="el-GR" i="1" dirty="0" err="1"/>
              <a:t>ἑαυτοῦ</a:t>
            </a:r>
            <a:r>
              <a:rPr lang="el-GR" i="1" dirty="0"/>
              <a:t> γυναίκα </a:t>
            </a:r>
            <a:r>
              <a:rPr lang="el-GR" i="1" dirty="0" err="1"/>
              <a:t>ἐχέτω</a:t>
            </a:r>
            <a:r>
              <a:rPr lang="el-GR" i="1" dirty="0"/>
              <a:t>»</a:t>
            </a:r>
            <a:r>
              <a:rPr lang="el-GR" dirty="0"/>
              <a:t>, 5,  </a:t>
            </a:r>
            <a:r>
              <a:rPr lang="en-US" dirty="0"/>
              <a:t>PG</a:t>
            </a:r>
            <a:r>
              <a:rPr lang="el-GR" dirty="0"/>
              <a:t> 51, 216) </a:t>
            </a:r>
          </a:p>
          <a:p>
            <a:endParaRPr lang="el-GR" dirty="0"/>
          </a:p>
        </p:txBody>
      </p:sp>
    </p:spTree>
    <p:extLst>
      <p:ext uri="{BB962C8B-B14F-4D97-AF65-F5344CB8AC3E}">
        <p14:creationId xmlns:p14="http://schemas.microsoft.com/office/powerpoint/2010/main" val="23285526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 ΠΑΤΕΡΙΚΕΣ ΝΟΥΘΕΣΙΕΣ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ΓΙΑ ΤΟΥΣ ΣΥΖΥΓΟΥΣ</a:t>
            </a:r>
            <a:endParaRPr lang="el-GR" dirty="0"/>
          </a:p>
        </p:txBody>
      </p:sp>
      <p:sp>
        <p:nvSpPr>
          <p:cNvPr id="3" name="Θέση περιεχομένου 2"/>
          <p:cNvSpPr>
            <a:spLocks noGrp="1"/>
          </p:cNvSpPr>
          <p:nvPr>
            <p:ph idx="1"/>
          </p:nvPr>
        </p:nvSpPr>
        <p:spPr>
          <a:xfrm>
            <a:off x="83712" y="1690688"/>
            <a:ext cx="12024575" cy="5032375"/>
          </a:xfrm>
        </p:spPr>
        <p:txBody>
          <a:bodyPr>
            <a:normAutofit/>
          </a:bodyPr>
          <a:lstStyle/>
          <a:p>
            <a:r>
              <a:rPr lang="el-GR" dirty="0"/>
              <a:t>Αν όμως κάποιος θέλει πραγματικά να δει την αλήθεια, θα διαπιστώσει ότι η φιλοδοξία αποπροσανατολίζει, η φιληδονία καταστρέφει και η επιθυμία εξαπατά. </a:t>
            </a:r>
          </a:p>
          <a:p>
            <a:r>
              <a:rPr lang="el-GR" dirty="0"/>
              <a:t>Αν το καλοεξετάσει κανείς, κατανοεί ότι δεν υπάρχει αληθινή ηδονή, αλλά πρόκειται για πικρία και απάτη, προσποίηση και θέατρο. Και ενώ το προσωπείο των πραγμάτων παρουσιάζεται λαμπρό, τα ίδια τα πράγματα δεν είναι παρά γεμάτα από ταλαιπωρία, φτώχεια, αηδία και έλλειψη. </a:t>
            </a:r>
          </a:p>
          <a:p>
            <a:r>
              <a:rPr lang="el-GR" dirty="0"/>
              <a:t>Μόνο αν αφαιρεθεί το προσωπείο, αποκαλύπτεται η απάτη. Και απάτη σημαίνει όταν δεν φαίνεται εκείνο που πραγματικά είναι αλλά εκείνο που δεν είναι. Έτσι γίνονται και οι παραλογισμοί. (</a:t>
            </a:r>
            <a:r>
              <a:rPr lang="el-GR" dirty="0" err="1"/>
              <a:t>Ἰωάννου</a:t>
            </a:r>
            <a:r>
              <a:rPr lang="el-GR" dirty="0"/>
              <a:t> Χρυσοστόμου, </a:t>
            </a:r>
            <a:r>
              <a:rPr lang="el-GR" i="1" dirty="0"/>
              <a:t> </a:t>
            </a:r>
            <a:r>
              <a:rPr lang="el-GR" i="1" dirty="0" err="1"/>
              <a:t>Ὑπόμνημα</a:t>
            </a:r>
            <a:r>
              <a:rPr lang="el-GR" i="1" dirty="0"/>
              <a:t> </a:t>
            </a:r>
            <a:r>
              <a:rPr lang="el-GR" i="1" dirty="0" err="1"/>
              <a:t>εἰς</a:t>
            </a:r>
            <a:r>
              <a:rPr lang="el-GR" i="1" dirty="0"/>
              <a:t> </a:t>
            </a:r>
            <a:r>
              <a:rPr lang="el-GR" i="1" dirty="0" err="1"/>
              <a:t>τὴν</a:t>
            </a:r>
            <a:r>
              <a:rPr lang="el-GR" i="1" dirty="0"/>
              <a:t> </a:t>
            </a:r>
            <a:r>
              <a:rPr lang="el-GR" i="1" dirty="0" err="1"/>
              <a:t>πρὸς</a:t>
            </a:r>
            <a:r>
              <a:rPr lang="el-GR" i="1" dirty="0"/>
              <a:t> </a:t>
            </a:r>
            <a:r>
              <a:rPr lang="el-GR" i="1" dirty="0" err="1"/>
              <a:t>Ἐφεσίους</a:t>
            </a:r>
            <a:r>
              <a:rPr lang="el-GR" i="1" dirty="0"/>
              <a:t> </a:t>
            </a:r>
            <a:r>
              <a:rPr lang="el-GR" i="1" dirty="0" err="1"/>
              <a:t>ἐπιστολήν</a:t>
            </a:r>
            <a:r>
              <a:rPr lang="el-GR" i="1" dirty="0"/>
              <a:t>, </a:t>
            </a:r>
            <a:r>
              <a:rPr lang="el-GR" dirty="0"/>
              <a:t>13</a:t>
            </a:r>
            <a:r>
              <a:rPr lang="el-GR" i="1" dirty="0"/>
              <a:t>, </a:t>
            </a:r>
            <a:r>
              <a:rPr lang="el-GR" dirty="0"/>
              <a:t>2, </a:t>
            </a:r>
            <a:r>
              <a:rPr lang="en-US" dirty="0"/>
              <a:t>PG</a:t>
            </a:r>
            <a:r>
              <a:rPr lang="el-GR" dirty="0"/>
              <a:t> 62, 95)</a:t>
            </a:r>
          </a:p>
          <a:p>
            <a:endParaRPr lang="el-GR" dirty="0"/>
          </a:p>
        </p:txBody>
      </p:sp>
    </p:spTree>
    <p:extLst>
      <p:ext uri="{BB962C8B-B14F-4D97-AF65-F5344CB8AC3E}">
        <p14:creationId xmlns:p14="http://schemas.microsoft.com/office/powerpoint/2010/main" val="17823284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223492"/>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 ΠΑΤΕΡΙΚΕΣ ΝΟΥΘΕΣΙΕΣ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ΓΙΑ ΤΟΥΣ ΣΥΖΥΓΟΥΣ</a:t>
            </a:r>
            <a:endParaRPr lang="el-GR" dirty="0"/>
          </a:p>
        </p:txBody>
      </p:sp>
      <p:sp>
        <p:nvSpPr>
          <p:cNvPr id="3" name="Θέση περιεχομένου 2"/>
          <p:cNvSpPr>
            <a:spLocks noGrp="1"/>
          </p:cNvSpPr>
          <p:nvPr>
            <p:ph idx="1"/>
          </p:nvPr>
        </p:nvSpPr>
        <p:spPr>
          <a:xfrm>
            <a:off x="0" y="1223492"/>
            <a:ext cx="12192000" cy="5634507"/>
          </a:xfrm>
        </p:spPr>
        <p:txBody>
          <a:bodyPr>
            <a:normAutofit fontScale="92500" lnSpcReduction="20000"/>
          </a:bodyPr>
          <a:lstStyle/>
          <a:p>
            <a:r>
              <a:rPr lang="el-GR" dirty="0"/>
              <a:t>Και την απάτη την αντιλαμβανόμαστε, όταν προσπαθούμε να προσδιορίσουμε τον καιρό της ηδονής. Ποιος είναι αυτός ο καιρός; </a:t>
            </a:r>
          </a:p>
          <a:p>
            <a:r>
              <a:rPr lang="el-GR" dirty="0"/>
              <a:t>Αυτός που προηγείται από τη σαρκική ηδονή ή αυτός που έπεται; </a:t>
            </a:r>
          </a:p>
          <a:p>
            <a:pPr marL="514350" indent="-514350">
              <a:buFont typeface="+mj-lt"/>
              <a:buAutoNum type="arabicPeriod"/>
            </a:pPr>
            <a:r>
              <a:rPr lang="el-GR" dirty="0"/>
              <a:t>Ο καιρός που προηγείται αποκλείεται, γιατί είναι στιγμή μανίας, παραφοράς και τρέλας, που μοιάζει περισσότερο με λιποθυμία, σύγχυση και ταραχή παρά με ηδονή. </a:t>
            </a:r>
          </a:p>
          <a:p>
            <a:pPr marL="514350" indent="-514350">
              <a:buFont typeface="+mj-lt"/>
              <a:buAutoNum type="arabicPeriod"/>
            </a:pPr>
            <a:r>
              <a:rPr lang="el-GR" dirty="0"/>
              <a:t>Ο χρόνος μετά από αυτά απορρίπτεται, γιατί μοιάζει περισσότερο με κατάσταση απαλλαγής από τους πόνους παρά με εμπειρία ευφροσύνης. </a:t>
            </a:r>
          </a:p>
          <a:p>
            <a:pPr marL="514350" indent="-514350">
              <a:buFont typeface="+mj-lt"/>
              <a:buAutoNum type="arabicPeriod"/>
            </a:pPr>
            <a:r>
              <a:rPr lang="el-GR" dirty="0"/>
              <a:t>Όσο αφορά την ώρα της ηδονής, ακόμα και αν υπάρχει, είναι τόσο σύντομος και πρόσκαιρος, ώστε ούτε που φαίνεται. </a:t>
            </a:r>
          </a:p>
          <a:p>
            <a:r>
              <a:rPr lang="el-GR" dirty="0"/>
              <a:t>Αν προσμετρήσει κάποιος και το γεγονός ότι την παροδική ανάπαυση πολύ σύντομα την διαδέχεται η ίδια μανία, η λύσσα, η ανεμοζάλη, η ταραχή και η θλίψη, φτάνει στη διαπίστωση ότι ο άνθρωπος που υποκύπτει και συναινεί στα σαρκικά του πάθη παραπαίοντας τελείως ακυβέρνητος, τελικά υποφέρει πολύ περισσότερο από όσο ο ίδιος μπορεί να αντιληφθεί. (</a:t>
            </a:r>
            <a:r>
              <a:rPr lang="el-GR" dirty="0" err="1"/>
              <a:t>Ἰωάννου</a:t>
            </a:r>
            <a:r>
              <a:rPr lang="el-GR" dirty="0"/>
              <a:t> Χρυσοστόμου, </a:t>
            </a:r>
            <a:r>
              <a:rPr lang="el-GR" i="1" dirty="0" err="1"/>
              <a:t>Ὁμιλίαι</a:t>
            </a:r>
            <a:r>
              <a:rPr lang="el-GR" i="1" dirty="0"/>
              <a:t> </a:t>
            </a:r>
            <a:r>
              <a:rPr lang="el-GR" i="1" dirty="0" err="1"/>
              <a:t>εἰς</a:t>
            </a:r>
            <a:r>
              <a:rPr lang="el-GR" i="1" dirty="0"/>
              <a:t> </a:t>
            </a:r>
            <a:r>
              <a:rPr lang="el-GR" i="1" dirty="0" err="1"/>
              <a:t>τὴν</a:t>
            </a:r>
            <a:r>
              <a:rPr lang="el-GR" i="1" dirty="0"/>
              <a:t> Α΄ </a:t>
            </a:r>
            <a:r>
              <a:rPr lang="el-GR" i="1" dirty="0" err="1"/>
              <a:t>πρὸς</a:t>
            </a:r>
            <a:r>
              <a:rPr lang="el-GR" i="1" dirty="0"/>
              <a:t> Κορινθίους</a:t>
            </a:r>
            <a:r>
              <a:rPr lang="el-GR" dirty="0"/>
              <a:t>, 37, 4, </a:t>
            </a:r>
            <a:r>
              <a:rPr lang="en-US" dirty="0"/>
              <a:t>PG</a:t>
            </a:r>
            <a:r>
              <a:rPr lang="el-GR" dirty="0"/>
              <a:t> 61, 321-322)</a:t>
            </a:r>
          </a:p>
          <a:p>
            <a:endParaRPr lang="el-GR" dirty="0"/>
          </a:p>
        </p:txBody>
      </p:sp>
    </p:spTree>
    <p:extLst>
      <p:ext uri="{BB962C8B-B14F-4D97-AF65-F5344CB8AC3E}">
        <p14:creationId xmlns:p14="http://schemas.microsoft.com/office/powerpoint/2010/main" val="37498777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965915"/>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ΠΑΤΕΡΙΚΕΣ ΝΟΥΘΕΣΙΕΣ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ΓΙΑ ΤΟΥΣ ΣΥΖΥΓΟΥΣ</a:t>
            </a:r>
            <a:endParaRPr lang="el-GR" dirty="0"/>
          </a:p>
        </p:txBody>
      </p:sp>
      <p:sp>
        <p:nvSpPr>
          <p:cNvPr id="3" name="Θέση περιεχομένου 2"/>
          <p:cNvSpPr>
            <a:spLocks noGrp="1"/>
          </p:cNvSpPr>
          <p:nvPr>
            <p:ph idx="1"/>
          </p:nvPr>
        </p:nvSpPr>
        <p:spPr>
          <a:xfrm>
            <a:off x="0" y="965916"/>
            <a:ext cx="12192000" cy="5892084"/>
          </a:xfrm>
        </p:spPr>
        <p:txBody>
          <a:bodyPr>
            <a:normAutofit fontScale="92500" lnSpcReduction="20000"/>
          </a:bodyPr>
          <a:lstStyle/>
          <a:p>
            <a:r>
              <a:rPr lang="el-GR" dirty="0"/>
              <a:t>Το ερωτικό πάθος τυφλώνει τον άνθρωπο τόσο πολύ που τον κάνει να αγνοεί ή καλύτερα να επιλέγει να μη βλέπει την πραγματικότητα. Σε μια προσπάθεια επανεκτίμησης της κατάστασης και προσγείωσης στη διάκριση της αλήθειας ο Ιωάννης ο Χρυσόστομος παραθέτει τα ακόλουθα θεραπευτικά λόγια: «</a:t>
            </a:r>
            <a:r>
              <a:rPr lang="el-GR" i="1" dirty="0"/>
              <a:t>Ένδυμα που έχει ο δούλος δεν θα προτιμούσες ποτέ να φορέσεις, επειδή το απεχθάνεσαι εξαιτίας της ακαθαρσίας. Θα προτιμούσες να είσαι γυμνός παρά να το χρησιμοποιήσεις. Το σώμα όμως εκείνο, το ακάθαρτο και μολυσμένο, που είναι χρήσιμο όχι μόνο στον δούλο σου αλλά και σε πολλούς άλλους, θα το χρησιμοποιήσεις και δεν θα αισθανθείς απέχθεια;… Σκέψου, ότι έρχεσαι στην ίδια γυναίκα και εσύ και ο δούλος σου, και μάλιστα όχι μόνο ο δούλος σου αλλά και ο δήμιος. Και ενώ τα χέρια του δήμιου σε καμία περίπτωση δεν θα ανεχόσουν να τα κρατήσεις, αυτήν που έγινε ένα σώμα με εκείνον την αγκαλιάζεις και τη φιλάς, χωρίς να φρίττεις, να φοβάσαι, να αισχύνεσαι, να ντρέπεσαι και να αγωνιάς;</a:t>
            </a:r>
            <a:r>
              <a:rPr lang="el-GR" dirty="0"/>
              <a:t>» .   (</a:t>
            </a:r>
            <a:r>
              <a:rPr lang="el-GR" dirty="0" err="1"/>
              <a:t>Ἰωάννου</a:t>
            </a:r>
            <a:r>
              <a:rPr lang="el-GR" dirty="0"/>
              <a:t> Χρυσοστόμου, </a:t>
            </a:r>
            <a:r>
              <a:rPr lang="el-GR" i="1" dirty="0" err="1"/>
              <a:t>Ὁμιλία</a:t>
            </a:r>
            <a:r>
              <a:rPr lang="el-GR" i="1" dirty="0"/>
              <a:t> </a:t>
            </a:r>
            <a:r>
              <a:rPr lang="el-GR" i="1" dirty="0" err="1"/>
              <a:t>εἰς</a:t>
            </a:r>
            <a:r>
              <a:rPr lang="el-GR" i="1" dirty="0"/>
              <a:t> </a:t>
            </a:r>
            <a:r>
              <a:rPr lang="el-GR" i="1" dirty="0" err="1"/>
              <a:t>τὴν</a:t>
            </a:r>
            <a:r>
              <a:rPr lang="el-GR" i="1" dirty="0"/>
              <a:t> </a:t>
            </a:r>
            <a:r>
              <a:rPr lang="el-GR" i="1" dirty="0" err="1"/>
              <a:t>πρὸς</a:t>
            </a:r>
            <a:r>
              <a:rPr lang="el-GR" i="1" dirty="0"/>
              <a:t> </a:t>
            </a:r>
            <a:r>
              <a:rPr lang="el-GR" i="1" dirty="0" err="1"/>
              <a:t>Θεσσαλονικεῖς</a:t>
            </a:r>
            <a:r>
              <a:rPr lang="el-GR" i="1" dirty="0"/>
              <a:t> Α΄ </a:t>
            </a:r>
            <a:r>
              <a:rPr lang="el-GR" i="1" dirty="0" err="1"/>
              <a:t>ἐπιστολὴν</a:t>
            </a:r>
            <a:r>
              <a:rPr lang="el-GR" dirty="0"/>
              <a:t>, 5</a:t>
            </a:r>
            <a:r>
              <a:rPr lang="el-GR" i="1" dirty="0"/>
              <a:t>, </a:t>
            </a:r>
            <a:r>
              <a:rPr lang="el-GR" dirty="0"/>
              <a:t>4, </a:t>
            </a:r>
            <a:r>
              <a:rPr lang="en-US" dirty="0"/>
              <a:t>PG</a:t>
            </a:r>
            <a:r>
              <a:rPr lang="el-GR" dirty="0"/>
              <a:t> 62, 427)</a:t>
            </a:r>
          </a:p>
          <a:p>
            <a:r>
              <a:rPr lang="el-GR" dirty="0"/>
              <a:t>Φυσικά δεν είναι τυχαίο, που μετά από τις σωματικές περιπτύξεις με τις πόρνες οι περισσότεροι τρέχουν στα λουτρά. Στα λουτρά όμως καθαρίζεται μόνο η σωματική ακαθαρσία και όχι η ψυχική.</a:t>
            </a:r>
          </a:p>
        </p:txBody>
      </p:sp>
    </p:spTree>
    <p:extLst>
      <p:ext uri="{BB962C8B-B14F-4D97-AF65-F5344CB8AC3E}">
        <p14:creationId xmlns:p14="http://schemas.microsoft.com/office/powerpoint/2010/main" val="35449454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dirty="0">
                <a:latin typeface="Times New Roman" panose="02020603050405020304" pitchFamily="18" charset="0"/>
                <a:cs typeface="Times New Roman" panose="02020603050405020304" pitchFamily="18" charset="0"/>
              </a:rPr>
              <a:t>ΠΑΤΕΡΙΚΕΣ ΝΟΥΘΕΣΙΕΣ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ΓΙΑ ΤΟΥΣ ΣΥΖΥΓΟΥΣ</a:t>
            </a:r>
            <a:endParaRPr lang="el-GR" dirty="0"/>
          </a:p>
        </p:txBody>
      </p:sp>
      <p:sp>
        <p:nvSpPr>
          <p:cNvPr id="3" name="Θέση περιεχομένου 2"/>
          <p:cNvSpPr>
            <a:spLocks noGrp="1"/>
          </p:cNvSpPr>
          <p:nvPr>
            <p:ph idx="1"/>
          </p:nvPr>
        </p:nvSpPr>
        <p:spPr>
          <a:xfrm>
            <a:off x="103031" y="1325564"/>
            <a:ext cx="11990231" cy="5532436"/>
          </a:xfrm>
        </p:spPr>
        <p:txBody>
          <a:bodyPr>
            <a:normAutofit lnSpcReduction="10000"/>
          </a:bodyPr>
          <a:lstStyle/>
          <a:p>
            <a:r>
              <a:rPr lang="el-GR" dirty="0"/>
              <a:t>Το ζευγάρι καλείται από την Εκκλησία να υπερβεί κάθε μορφή ατομικισμού και συμφεροντολογίας με απώτερο σκοπό τη επίτευξη της </a:t>
            </a:r>
            <a:r>
              <a:rPr lang="el-GR" b="1" dirty="0"/>
              <a:t>αρμονίας</a:t>
            </a:r>
            <a:r>
              <a:rPr lang="el-GR" dirty="0"/>
              <a:t> στη ζωή τους. Μόνο τότε το σπίτι τους μπορεί να μεταμορφωθεί σε μια μικρή Εκκλησία μέσα στην Εκκλησία του Χριστού. ( </a:t>
            </a:r>
            <a:r>
              <a:rPr lang="el-GR" dirty="0" err="1"/>
              <a:t>Ἰωάννου</a:t>
            </a:r>
            <a:r>
              <a:rPr lang="el-GR" dirty="0"/>
              <a:t> Χρυσοστόμου,</a:t>
            </a:r>
            <a:r>
              <a:rPr lang="el-GR" i="1" dirty="0"/>
              <a:t> </a:t>
            </a:r>
            <a:r>
              <a:rPr lang="el-GR" i="1" dirty="0" err="1"/>
              <a:t>Ὑπόμνημα</a:t>
            </a:r>
            <a:r>
              <a:rPr lang="el-GR" i="1" dirty="0"/>
              <a:t> </a:t>
            </a:r>
            <a:r>
              <a:rPr lang="el-GR" i="1" dirty="0" err="1"/>
              <a:t>εἰς</a:t>
            </a:r>
            <a:r>
              <a:rPr lang="el-GR" i="1" dirty="0"/>
              <a:t> </a:t>
            </a:r>
            <a:r>
              <a:rPr lang="el-GR" i="1" dirty="0" err="1"/>
              <a:t>τὴν</a:t>
            </a:r>
            <a:r>
              <a:rPr lang="el-GR" i="1" dirty="0"/>
              <a:t> </a:t>
            </a:r>
            <a:r>
              <a:rPr lang="el-GR" i="1" dirty="0" err="1"/>
              <a:t>πρὸς</a:t>
            </a:r>
            <a:r>
              <a:rPr lang="el-GR" i="1" dirty="0"/>
              <a:t> </a:t>
            </a:r>
            <a:r>
              <a:rPr lang="el-GR" i="1" dirty="0" err="1"/>
              <a:t>Ἐφεσίους</a:t>
            </a:r>
            <a:r>
              <a:rPr lang="el-GR" i="1" dirty="0"/>
              <a:t> </a:t>
            </a:r>
            <a:r>
              <a:rPr lang="el-GR" i="1" dirty="0" err="1"/>
              <a:t>ἐπιστολήν</a:t>
            </a:r>
            <a:r>
              <a:rPr lang="el-GR" i="1" dirty="0"/>
              <a:t>, </a:t>
            </a:r>
            <a:r>
              <a:rPr lang="el-GR" dirty="0"/>
              <a:t>20,</a:t>
            </a:r>
            <a:r>
              <a:rPr lang="el-GR" i="1" dirty="0"/>
              <a:t> </a:t>
            </a:r>
            <a:r>
              <a:rPr lang="el-GR" dirty="0"/>
              <a:t>6, </a:t>
            </a:r>
            <a:r>
              <a:rPr lang="en-US" dirty="0"/>
              <a:t>PG</a:t>
            </a:r>
            <a:r>
              <a:rPr lang="el-GR" dirty="0"/>
              <a:t> 62, 143)</a:t>
            </a:r>
          </a:p>
          <a:p>
            <a:r>
              <a:rPr lang="el-GR" dirty="0"/>
              <a:t>Για την υπέρβαση του εγωισμού και την επιδίωξη της ενότητας απαιτείται αγώνας και προβάλλεται από την πατερική γραμματεία μια ολοκληρωμένη μεθοδολογία. </a:t>
            </a:r>
          </a:p>
          <a:p>
            <a:r>
              <a:rPr lang="el-GR" dirty="0"/>
              <a:t>Σύμφωνα με τα ίδια τα λόγια του Ιωάννου του Χρυσοστόμου: «</a:t>
            </a:r>
            <a:r>
              <a:rPr lang="el-GR" i="1" dirty="0"/>
              <a:t>Τίποτα ας μην είναι για τη γυναίκα πολυτιμότερο από τον άντρα της, κι ο άντρας ας μη ποθεί τίποτα περισσότερο από τη γυναίκα του… Τίποτα δεν συγκροτεί τόσο αρμονικά τη ζωή μας, όσο ο έρωτας του άντρα και της γυναίκας</a:t>
            </a:r>
            <a:r>
              <a:rPr lang="el-GR" dirty="0"/>
              <a:t>». (</a:t>
            </a:r>
            <a:r>
              <a:rPr lang="el-GR" dirty="0" err="1"/>
              <a:t>Ἰωάννου</a:t>
            </a:r>
            <a:r>
              <a:rPr lang="el-GR" dirty="0"/>
              <a:t> Χρυσοστόμου,</a:t>
            </a:r>
            <a:r>
              <a:rPr lang="el-GR" i="1" dirty="0"/>
              <a:t> </a:t>
            </a:r>
            <a:r>
              <a:rPr lang="el-GR" i="1" dirty="0" err="1"/>
              <a:t>Περὶ</a:t>
            </a:r>
            <a:r>
              <a:rPr lang="el-GR" i="1" dirty="0"/>
              <a:t> </a:t>
            </a:r>
            <a:r>
              <a:rPr lang="el-GR" i="1" dirty="0" err="1"/>
              <a:t>τοῦ</a:t>
            </a:r>
            <a:r>
              <a:rPr lang="el-GR" i="1" dirty="0"/>
              <a:t> </a:t>
            </a:r>
            <a:r>
              <a:rPr lang="el-GR" i="1" dirty="0" err="1"/>
              <a:t>μὴ</a:t>
            </a:r>
            <a:r>
              <a:rPr lang="el-GR" i="1" dirty="0"/>
              <a:t> </a:t>
            </a:r>
            <a:r>
              <a:rPr lang="el-GR" i="1" dirty="0" err="1"/>
              <a:t>δημοσιεύειν</a:t>
            </a:r>
            <a:r>
              <a:rPr lang="el-GR" i="1" dirty="0"/>
              <a:t> </a:t>
            </a:r>
            <a:r>
              <a:rPr lang="el-GR" i="1" dirty="0" err="1"/>
              <a:t>τὰ</a:t>
            </a:r>
            <a:r>
              <a:rPr lang="el-GR" i="1" dirty="0"/>
              <a:t> </a:t>
            </a:r>
            <a:r>
              <a:rPr lang="el-GR" i="1" dirty="0" err="1"/>
              <a:t>ἁμαρτήματα</a:t>
            </a:r>
            <a:r>
              <a:rPr lang="el-GR" i="1" dirty="0"/>
              <a:t> </a:t>
            </a:r>
            <a:r>
              <a:rPr lang="el-GR" i="1" dirty="0" err="1"/>
              <a:t>τῶν</a:t>
            </a:r>
            <a:r>
              <a:rPr lang="el-GR" i="1" dirty="0"/>
              <a:t> </a:t>
            </a:r>
            <a:r>
              <a:rPr lang="el-GR" i="1" dirty="0" err="1"/>
              <a:t>ἀδελφῶν</a:t>
            </a:r>
            <a:r>
              <a:rPr lang="el-GR" i="1" dirty="0"/>
              <a:t>, </a:t>
            </a:r>
            <a:r>
              <a:rPr lang="el-GR" i="1" dirty="0" err="1"/>
              <a:t>μηδὲ</a:t>
            </a:r>
            <a:r>
              <a:rPr lang="el-GR" i="1" dirty="0"/>
              <a:t> </a:t>
            </a:r>
            <a:r>
              <a:rPr lang="el-GR" i="1" dirty="0" err="1"/>
              <a:t>κατεύχεσθαι</a:t>
            </a:r>
            <a:r>
              <a:rPr lang="el-GR" i="1" dirty="0"/>
              <a:t> </a:t>
            </a:r>
            <a:r>
              <a:rPr lang="el-GR" i="1" dirty="0" err="1"/>
              <a:t>τῶν</a:t>
            </a:r>
            <a:r>
              <a:rPr lang="el-GR" i="1" dirty="0"/>
              <a:t> </a:t>
            </a:r>
            <a:r>
              <a:rPr lang="el-GR" i="1" dirty="0" err="1"/>
              <a:t>ἐχθρῶν</a:t>
            </a:r>
            <a:r>
              <a:rPr lang="el-GR" dirty="0"/>
              <a:t>, </a:t>
            </a:r>
            <a:r>
              <a:rPr lang="en-US" dirty="0"/>
              <a:t>PG</a:t>
            </a:r>
            <a:r>
              <a:rPr lang="el-GR" dirty="0"/>
              <a:t> 51, 369 και </a:t>
            </a:r>
            <a:r>
              <a:rPr lang="el-GR" i="1" dirty="0" err="1"/>
              <a:t>Ὑπόμνημα</a:t>
            </a:r>
            <a:r>
              <a:rPr lang="el-GR" i="1" dirty="0"/>
              <a:t> </a:t>
            </a:r>
            <a:r>
              <a:rPr lang="el-GR" i="1" dirty="0" err="1"/>
              <a:t>εἰς</a:t>
            </a:r>
            <a:r>
              <a:rPr lang="el-GR" i="1" dirty="0"/>
              <a:t> </a:t>
            </a:r>
            <a:r>
              <a:rPr lang="el-GR" i="1" dirty="0" err="1"/>
              <a:t>τὴν</a:t>
            </a:r>
            <a:r>
              <a:rPr lang="el-GR" i="1" dirty="0"/>
              <a:t> </a:t>
            </a:r>
            <a:r>
              <a:rPr lang="el-GR" i="1" dirty="0" err="1"/>
              <a:t>πρὸς</a:t>
            </a:r>
            <a:r>
              <a:rPr lang="el-GR" i="1" dirty="0"/>
              <a:t> </a:t>
            </a:r>
            <a:r>
              <a:rPr lang="el-GR" i="1" dirty="0" err="1"/>
              <a:t>Ἐφεσίους</a:t>
            </a:r>
            <a:r>
              <a:rPr lang="el-GR" i="1" dirty="0"/>
              <a:t> </a:t>
            </a:r>
            <a:r>
              <a:rPr lang="el-GR" i="1" dirty="0" err="1"/>
              <a:t>ἐπιστολὴν</a:t>
            </a:r>
            <a:r>
              <a:rPr lang="el-GR" i="1" dirty="0"/>
              <a:t>, </a:t>
            </a:r>
            <a:r>
              <a:rPr lang="el-GR" dirty="0"/>
              <a:t>20,  </a:t>
            </a:r>
            <a:r>
              <a:rPr lang="en-US" dirty="0"/>
              <a:t>PG</a:t>
            </a:r>
            <a:r>
              <a:rPr lang="el-GR" dirty="0"/>
              <a:t> 62, 136)</a:t>
            </a:r>
          </a:p>
        </p:txBody>
      </p:sp>
    </p:spTree>
    <p:extLst>
      <p:ext uri="{BB962C8B-B14F-4D97-AF65-F5344CB8AC3E}">
        <p14:creationId xmlns:p14="http://schemas.microsoft.com/office/powerpoint/2010/main" val="3936872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ΠΑΤΕΡΙΚΕΣ ΝΟΥΘΕΣΙΕΣ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ΓΙΑ ΤΟΥΣ ΣΥΖΥΓΟΥΣ</a:t>
            </a:r>
            <a:endParaRPr lang="el-GR" dirty="0"/>
          </a:p>
        </p:txBody>
      </p:sp>
      <p:sp>
        <p:nvSpPr>
          <p:cNvPr id="3" name="Θέση περιεχομένου 2"/>
          <p:cNvSpPr>
            <a:spLocks noGrp="1"/>
          </p:cNvSpPr>
          <p:nvPr>
            <p:ph idx="1"/>
          </p:nvPr>
        </p:nvSpPr>
        <p:spPr>
          <a:xfrm>
            <a:off x="103031" y="1596980"/>
            <a:ext cx="12088969" cy="5261019"/>
          </a:xfrm>
        </p:spPr>
        <p:txBody>
          <a:bodyPr>
            <a:normAutofit lnSpcReduction="10000"/>
          </a:bodyPr>
          <a:lstStyle/>
          <a:p>
            <a:r>
              <a:rPr lang="el-GR" dirty="0"/>
              <a:t>Έτσι η Εκκλησία επιθυμεί όχι την κατάργηση του έρωτα, αλλά την </a:t>
            </a:r>
            <a:r>
              <a:rPr lang="el-GR" dirty="0" err="1"/>
              <a:t>αφθαρτοποίησή</a:t>
            </a:r>
            <a:r>
              <a:rPr lang="el-GR" dirty="0"/>
              <a:t> του. Στην εκκλησιαστική ζωή δεν υπάρχουν μαγικές τελετές. Το μυστήριο του γάμου είναι για το ζευγάρι η έναρξη μιας πορείας διαρκούς άσκησης στην αγάπη. Στο δύσβατο αυτό δρόμο η αρωγή των χαρισματικών φορέων της Εκκλησίας θεωρείται ανεκτίμητη. Η καλλιέργεια της αγάπης επιτυγχάνεται τόσο με έργα όσο και με λόγια.  </a:t>
            </a:r>
          </a:p>
          <a:p>
            <a:r>
              <a:rPr lang="el-GR" dirty="0"/>
              <a:t>Έτσι, ο Ιωάννης ο Χρυσόστομος δίνει συμβουλές για το πώς πρέπει ο σύζυγος να συμπεριφέρεται στη σύζυγό του: «</a:t>
            </a:r>
            <a:r>
              <a:rPr lang="el-GR" i="1" dirty="0"/>
              <a:t>Λόγια αγάπης να της λες: …Εγώ από όλα, τη δική σου αγάπη προτιμώ και τίποτα δεν μου είναι τόσο βασανιστικό και δυσάρεστο, όσο να βρεθώ κάποτε σε διάσταση μαζί σου. Και αν όλα χρειαστεί να τα χάσω, … κι αν στους έσχατους βρεθώ κινδύνους, οτιδήποτε κι αν πάθω, όλα μου είναι ανεκτά και υποφερτά, όσο εσύ μου είσαι καλά. Και τα παιδιά, τότε μου είναι περιπόθητα, όταν εσύ με συμπαθείς… </a:t>
            </a:r>
            <a:endParaRPr lang="el-GR" dirty="0"/>
          </a:p>
        </p:txBody>
      </p:sp>
    </p:spTree>
    <p:extLst>
      <p:ext uri="{BB962C8B-B14F-4D97-AF65-F5344CB8AC3E}">
        <p14:creationId xmlns:p14="http://schemas.microsoft.com/office/powerpoint/2010/main" val="2509138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Η ΘΕΣΗ ΤΟΥ ΕΡΩΤΑ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ΣΤΟΝ ΧΡΙΣΤΙΑΝΙΚΟ ΚΟΣΜΟ</a:t>
            </a:r>
            <a:endParaRPr lang="el-GR" dirty="0"/>
          </a:p>
        </p:txBody>
      </p:sp>
      <p:sp>
        <p:nvSpPr>
          <p:cNvPr id="3" name="Θέση περιεχομένου 2"/>
          <p:cNvSpPr>
            <a:spLocks noGrp="1"/>
          </p:cNvSpPr>
          <p:nvPr>
            <p:ph idx="1"/>
          </p:nvPr>
        </p:nvSpPr>
        <p:spPr>
          <a:xfrm>
            <a:off x="0" y="1690688"/>
            <a:ext cx="12192000" cy="5167311"/>
          </a:xfrm>
        </p:spPr>
        <p:txBody>
          <a:bodyPr>
            <a:normAutofit lnSpcReduction="10000"/>
          </a:bodyPr>
          <a:lstStyle/>
          <a:p>
            <a:r>
              <a:rPr lang="el-GR" dirty="0"/>
              <a:t>Ως γιος της Αφροδίτης εμφανίζεται στον κόσμο των λυρικών ποιητών τον 7</a:t>
            </a:r>
            <a:r>
              <a:rPr lang="el-GR" baseline="30000" dirty="0"/>
              <a:t>ο</a:t>
            </a:r>
            <a:r>
              <a:rPr lang="el-GR" dirty="0"/>
              <a:t> αιώνα π.Χ., μια παράδοση που ανέρχεται πιθανότατα στη Σαπφώ. Στις ιδιότητές του, γονιμοποιός, τοξότης, </a:t>
            </a:r>
            <a:r>
              <a:rPr lang="el-GR" dirty="0" err="1"/>
              <a:t>μουσικοθεατρικός</a:t>
            </a:r>
            <a:r>
              <a:rPr lang="el-GR" dirty="0"/>
              <a:t>, εναγώνιος, τελετουργικός, φιλοσοφικός και ταφικός, καλύπτονται όλες οι παράμετροι της ευρύτερης αυτής έννοιας, η οποία εμπεριέχει όχι μόνο τη συναισθηματική αλλά και τη σεξουαλική επιθυμία. </a:t>
            </a:r>
          </a:p>
          <a:p>
            <a:r>
              <a:rPr lang="el-GR" dirty="0"/>
              <a:t>Στόχος του παραμένει πάντοτε η κατάκτηση της αθανασίας, της σωματικής που επιτυγχάνεται με την αναπαραγωγή και της πνευματικής που πραγματώνεται μέσω των έργων της ψυχής. </a:t>
            </a:r>
          </a:p>
          <a:p>
            <a:r>
              <a:rPr lang="el-GR" dirty="0"/>
              <a:t>Με τη μεσιτική του λειτουργία προσκαλεί την ψυχή στην αληθινή της πατρίδα και έτσι το θνητό ενώνεται με το αθάνατο, όπως περιγράφεται τόσο στο </a:t>
            </a:r>
            <a:r>
              <a:rPr lang="el-GR" i="1" dirty="0"/>
              <a:t>Συμπόσιο</a:t>
            </a:r>
            <a:r>
              <a:rPr lang="el-GR" dirty="0"/>
              <a:t> του Πλάτωνα όσο και στο παραμύθι του </a:t>
            </a:r>
            <a:r>
              <a:rPr lang="el-GR" dirty="0" err="1"/>
              <a:t>Απουλήιου</a:t>
            </a:r>
            <a:r>
              <a:rPr lang="el-GR" dirty="0"/>
              <a:t> </a:t>
            </a:r>
            <a:r>
              <a:rPr lang="el-GR" i="1" dirty="0"/>
              <a:t>Ο χρυσός γάιδαρος</a:t>
            </a:r>
            <a:r>
              <a:rPr lang="el-GR" dirty="0"/>
              <a:t> ή </a:t>
            </a:r>
            <a:r>
              <a:rPr lang="el-GR" i="1" dirty="0"/>
              <a:t>Οι μεταμορφώσεις</a:t>
            </a:r>
            <a:r>
              <a:rPr lang="el-GR" dirty="0"/>
              <a:t>.</a:t>
            </a:r>
          </a:p>
        </p:txBody>
      </p:sp>
    </p:spTree>
    <p:extLst>
      <p:ext uri="{BB962C8B-B14F-4D97-AF65-F5344CB8AC3E}">
        <p14:creationId xmlns:p14="http://schemas.microsoft.com/office/powerpoint/2010/main" val="15476607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223493"/>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 ΠΑΤΕΡΙΚΕΣ ΝΟΥΘΕΣΙΕΣ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ΓΙΑ ΤΟΥΣ ΣΥΖΥΓΟΥΣ</a:t>
            </a:r>
            <a:endParaRPr lang="el-GR" dirty="0"/>
          </a:p>
        </p:txBody>
      </p:sp>
      <p:sp>
        <p:nvSpPr>
          <p:cNvPr id="3" name="Θέση περιεχομένου 2"/>
          <p:cNvSpPr>
            <a:spLocks noGrp="1"/>
          </p:cNvSpPr>
          <p:nvPr>
            <p:ph idx="1"/>
          </p:nvPr>
        </p:nvSpPr>
        <p:spPr>
          <a:xfrm>
            <a:off x="0" y="1120462"/>
            <a:ext cx="12192000" cy="5737537"/>
          </a:xfrm>
        </p:spPr>
        <p:txBody>
          <a:bodyPr>
            <a:normAutofit fontScale="92500" lnSpcReduction="10000"/>
          </a:bodyPr>
          <a:lstStyle/>
          <a:p>
            <a:r>
              <a:rPr lang="el-GR" i="1" dirty="0"/>
              <a:t>Ίσως κάποτε σου πει: Ποτέ ως τώρα δεν ξόδεψα απ’ τα δικά σου, έχω ακόμη τα δικά μου, που μου έδωσαν οι γονείς μου. Τότε πες της: Τι λες καλή μου; Έχεις ακόμη δικά σου; Ποια λέξη μπορεί να είναι χειρότερη απ’ αυτή; Σώμα δεν έχεις πια δικό σου και έχεις χρήματα; Δεν είμαστε δύο σώματα μετά το γάμο, αλλά γίναμε ένα. Δεν έχουμε δύο περιουσίες, αλλά μία… Όλα δικά σου είναι, κι εγώ δικός σου είμαι κορίτσι μου. Αυτό με συμβουλεύει ο Παύλος όταν λέει ότι ο άντρας δεν εξουσιάζει το σώμα του, αλλά η γυναίκα. Και αν εγώ δεν έχω εξουσία στο σώμα μου αλλά εσύ, πόσο μάλλον δικά σου είναι τα χρήματα… ποτέ να μην της μιλάς με πεζό τρόπο, αλλά με φιλοφροσύνη, με τιμή, με αγάπη πολλή. Να την τιμάς, και δεν θα βρεθεί στην ανάγκη να ζητήσει την τιμή από άλλους…  Να την προτιμάς από όλους για όλα, για την ομορφιά, για την σωφροσύνη της και να την εγκωμιάζεις. Να κάνεις φανερό ότι σ’ αρέσει η συντροφιά της και ότι προτιμάς να μένεις στο σπίτι για να είσαι μαζί της από το να βγαίνεις στην αγορά. Από όλους τους φίλους να την προτιμάς, και από τα παιδιά που σου χάρισε, και αυτά εξαιτίας της να τα αγαπάς». (</a:t>
            </a:r>
            <a:r>
              <a:rPr lang="el-GR" i="1" dirty="0" err="1"/>
              <a:t>Ἰωάννου</a:t>
            </a:r>
            <a:r>
              <a:rPr lang="el-GR" i="1" dirty="0"/>
              <a:t> Χρυσοστόμου, </a:t>
            </a:r>
            <a:r>
              <a:rPr lang="el-GR" i="1" dirty="0" err="1"/>
              <a:t>Ὑπόμνημα</a:t>
            </a:r>
            <a:r>
              <a:rPr lang="el-GR" i="1" dirty="0"/>
              <a:t> </a:t>
            </a:r>
            <a:r>
              <a:rPr lang="el-GR" i="1" dirty="0" err="1"/>
              <a:t>εἰς</a:t>
            </a:r>
            <a:r>
              <a:rPr lang="el-GR" i="1" dirty="0"/>
              <a:t> </a:t>
            </a:r>
            <a:r>
              <a:rPr lang="el-GR" i="1" dirty="0" err="1"/>
              <a:t>τὴν</a:t>
            </a:r>
            <a:r>
              <a:rPr lang="el-GR" i="1" dirty="0"/>
              <a:t> </a:t>
            </a:r>
            <a:r>
              <a:rPr lang="el-GR" i="1" dirty="0" err="1"/>
              <a:t>πρὸς</a:t>
            </a:r>
            <a:r>
              <a:rPr lang="el-GR" i="1" dirty="0"/>
              <a:t> </a:t>
            </a:r>
            <a:r>
              <a:rPr lang="el-GR" i="1" dirty="0" err="1"/>
              <a:t>Ἐφεσίους</a:t>
            </a:r>
            <a:r>
              <a:rPr lang="el-GR" i="1" dirty="0"/>
              <a:t> </a:t>
            </a:r>
            <a:r>
              <a:rPr lang="el-GR" i="1" dirty="0" err="1"/>
              <a:t>ἐπιστολὴν</a:t>
            </a:r>
            <a:r>
              <a:rPr lang="el-GR" i="1" dirty="0"/>
              <a:t>, 20, 7-8, </a:t>
            </a:r>
            <a:r>
              <a:rPr lang="en-US" i="1" dirty="0"/>
              <a:t>PG</a:t>
            </a:r>
            <a:r>
              <a:rPr lang="el-GR" i="1" dirty="0"/>
              <a:t> 62, 146-148)</a:t>
            </a:r>
            <a:endParaRPr lang="el-GR" dirty="0"/>
          </a:p>
          <a:p>
            <a:endParaRPr lang="el-GR" dirty="0"/>
          </a:p>
        </p:txBody>
      </p:sp>
    </p:spTree>
    <p:extLst>
      <p:ext uri="{BB962C8B-B14F-4D97-AF65-F5344CB8AC3E}">
        <p14:creationId xmlns:p14="http://schemas.microsoft.com/office/powerpoint/2010/main" val="36011986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862885"/>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 ΠΑΤΕΡΙΚΕΣ ΝΟΥΘΕΣΙΕΣ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ΓΙΑ ΤΟΥΣ ΣΥΖΥΓΟΥΣ</a:t>
            </a:r>
            <a:endParaRPr lang="el-GR" dirty="0"/>
          </a:p>
        </p:txBody>
      </p:sp>
      <p:sp>
        <p:nvSpPr>
          <p:cNvPr id="3" name="Θέση περιεχομένου 2"/>
          <p:cNvSpPr>
            <a:spLocks noGrp="1"/>
          </p:cNvSpPr>
          <p:nvPr>
            <p:ph idx="1"/>
          </p:nvPr>
        </p:nvSpPr>
        <p:spPr>
          <a:xfrm>
            <a:off x="0" y="862885"/>
            <a:ext cx="12192000" cy="5995115"/>
          </a:xfrm>
        </p:spPr>
        <p:txBody>
          <a:bodyPr>
            <a:normAutofit fontScale="92500" lnSpcReduction="20000"/>
          </a:bodyPr>
          <a:lstStyle/>
          <a:p>
            <a:r>
              <a:rPr lang="el-GR" dirty="0"/>
              <a:t>Για να πραγματοποιηθεί η αλληλοσυμπλήρωση, ως αναγκαία προϋπόθεση προβάλλεται η αγάπη, η ειλικρίνεια και ο αμοιβαίος σεβασμός. Η αγάπη όμως είναι μια έννοια, που δεν έχει για όλους το ίδιο περιεχόμενο. </a:t>
            </a:r>
          </a:p>
          <a:p>
            <a:r>
              <a:rPr lang="el-GR" dirty="0"/>
              <a:t>Στο χριστιανισμό η απόλυτη περιγραφή της βρίσκεται στο 13</a:t>
            </a:r>
            <a:r>
              <a:rPr lang="el-GR" baseline="30000" dirty="0"/>
              <a:t>ο</a:t>
            </a:r>
            <a:r>
              <a:rPr lang="el-GR" dirty="0"/>
              <a:t> κεφάλαιο της </a:t>
            </a:r>
            <a:r>
              <a:rPr lang="el-GR" i="1" dirty="0"/>
              <a:t>Α΄ προς Κορινθίους</a:t>
            </a:r>
            <a:r>
              <a:rPr lang="el-GR" dirty="0"/>
              <a:t> επιστολής του αποστόλου Παύλου: «</a:t>
            </a:r>
            <a:r>
              <a:rPr lang="el-GR" i="1" dirty="0"/>
              <a:t>Αν μπορώ να λαλώ όλες τις γλώσσες των ανθρώπων, ακόμα και των αγγέλων, αλλά δεν έχω αγάπη για τους άλλους, οι λόγοι μου ακούγονται σαν ήχος χάλκινης καμπάνας ή σαν κυμβάλου αλαλαγμός. Κι αν έχω της προφητείας το χάρισμα κι όλα κατέχω τα μυστήρια και όλη τη γνώση, κι αν έχω ακόμη όλη την πίστη, έτσι που να μετακινώ βουνά, αλλά δεν έχω αγάπη, είμαι ένα τίποτα. Κι αν ακόμα μοιράσω στους φτωχούς όλα μου τα υπάρχοντα, κι αν παραδώσω στη φωτιά το σώμα μου για να καεί, αλλά δεν έχω αγάπη, τίποτα δεν με ωφελεί.</a:t>
            </a:r>
            <a:r>
              <a:rPr lang="el-GR" dirty="0"/>
              <a:t> </a:t>
            </a:r>
            <a:r>
              <a:rPr lang="el-GR" i="1" dirty="0"/>
              <a:t>Εκείνος που αγαπάει έχει μακροθυμία, έχει και καλοσύνη, εκείνος που αγαπάει δε ζηλοφθονεί, εκείνος που αγαπάει δεν κομπάζει ούτε υπερηφανεύεται. Είναι ευπρεπής, δεν είναι εγωιστής, ούτε ευερέθιστος, ξεχνάει το κακό που του έχουν κάνει. Δε χαίρεται για το στραβό που γίνεται, αλλά μετέχει στη χαρά για το σωστό. Εκείνος που αγαπάει όλα τα ανέχεται, σε όλα εμπιστεύεται, για όλα ελπίζει, όλα τα υπομένει.</a:t>
            </a:r>
            <a:r>
              <a:rPr lang="el-GR" dirty="0"/>
              <a:t> </a:t>
            </a:r>
            <a:r>
              <a:rPr lang="el-GR" i="1" dirty="0"/>
              <a:t>Ποτέ η αγάπη δεν θα πάψει να υπάρχει… Θα μείνουν τελικά για πάντα αυτά τα τρία: η πίστη, η ελπίδα και η αγάπη. Και απ’ αυτά το πιο σπουδαίο είναι η αγάπη</a:t>
            </a:r>
            <a:r>
              <a:rPr lang="el-GR" dirty="0"/>
              <a:t>». </a:t>
            </a:r>
          </a:p>
          <a:p>
            <a:endParaRPr lang="el-GR" dirty="0"/>
          </a:p>
        </p:txBody>
      </p:sp>
    </p:spTree>
    <p:extLst>
      <p:ext uri="{BB962C8B-B14F-4D97-AF65-F5344CB8AC3E}">
        <p14:creationId xmlns:p14="http://schemas.microsoft.com/office/powerpoint/2010/main" val="34689255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 ΠΑΤΕΡΙΚΕΣ ΝΟΥΘΕΣΙΕΣ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ΓΙΑ ΤΟΥΣ ΣΥΖΥΓΟΥΣ</a:t>
            </a:r>
            <a:endParaRPr lang="el-GR" dirty="0"/>
          </a:p>
        </p:txBody>
      </p:sp>
      <p:sp>
        <p:nvSpPr>
          <p:cNvPr id="3" name="Θέση περιεχομένου 2"/>
          <p:cNvSpPr>
            <a:spLocks noGrp="1"/>
          </p:cNvSpPr>
          <p:nvPr>
            <p:ph idx="1"/>
          </p:nvPr>
        </p:nvSpPr>
        <p:spPr>
          <a:xfrm>
            <a:off x="1" y="1825624"/>
            <a:ext cx="12192000" cy="5032376"/>
          </a:xfrm>
        </p:spPr>
        <p:txBody>
          <a:bodyPr>
            <a:normAutofit lnSpcReduction="10000"/>
          </a:bodyPr>
          <a:lstStyle/>
          <a:p>
            <a:r>
              <a:rPr lang="el-GR" dirty="0"/>
              <a:t>Η συνάντηση και συμπόρευση με το άλλο φύλο, αν και υπαγορεύεται από τη φύση, δεν είναι και τόσο απλή. Το ποίημα ενός Ινδού (</a:t>
            </a:r>
            <a:r>
              <a:rPr lang="en-US" dirty="0" err="1"/>
              <a:t>Kavanaugh</a:t>
            </a:r>
            <a:r>
              <a:rPr lang="el-GR" dirty="0"/>
              <a:t>) ίσως παρουσιάζει την περιπλοκότητα αλλά και τη </a:t>
            </a:r>
            <a:r>
              <a:rPr lang="el-GR" dirty="0" err="1"/>
              <a:t>συναρπαστικότητα</a:t>
            </a:r>
            <a:r>
              <a:rPr lang="el-GR" dirty="0"/>
              <a:t> ενός τέτοιου ταξιδιού, μιας αληθινής θα λέγαμε περιπέτειας στην αναζήτηση της αγάπης, του νοήματος στη ζωή και της πιθανότητας για την πραγμάτωση της συντροφικότητας. Το ποίημα έχει τον τίτλο </a:t>
            </a:r>
            <a:r>
              <a:rPr lang="el-GR" i="1" dirty="0"/>
              <a:t>Θα είμαστε φίλοι</a:t>
            </a:r>
            <a:r>
              <a:rPr lang="el-GR" dirty="0"/>
              <a:t>;</a:t>
            </a:r>
          </a:p>
          <a:p>
            <a:r>
              <a:rPr lang="el-GR" i="1" dirty="0"/>
              <a:t>Υπάρχουν τόσοι λόγοι </a:t>
            </a:r>
            <a:r>
              <a:rPr lang="el-GR" dirty="0"/>
              <a:t>/</a:t>
            </a:r>
            <a:r>
              <a:rPr lang="el-GR" i="1" dirty="0"/>
              <a:t>που δεν </a:t>
            </a:r>
            <a:r>
              <a:rPr lang="el-GR" i="1" dirty="0" err="1"/>
              <a:t>θά</a:t>
            </a:r>
            <a:r>
              <a:rPr lang="el-GR" i="1" dirty="0"/>
              <a:t> </a:t>
            </a:r>
            <a:r>
              <a:rPr lang="el-GR" i="1" dirty="0" err="1"/>
              <a:t>πρεπε</a:t>
            </a:r>
            <a:r>
              <a:rPr lang="el-GR" i="1" dirty="0"/>
              <a:t>/ ποτέ να το δεχτείς: /είναι φορές που είμαι σκυθρωπός, /οξύτατα ευαίσθητος, /και ντροπαλός ακόμα. /Ο φόβος μου ξεσπάει σα θυμός, /μου είναι τόσο δύσκολο να δώσω, /μιλάω πολύ για μένα όταν φοβάμαι, /κι ίσως πέρασε η μέρα /χωρίς να έχω τίποτα να πω./</a:t>
            </a:r>
            <a:endParaRPr lang="el-GR" dirty="0"/>
          </a:p>
          <a:p>
            <a:r>
              <a:rPr lang="el-GR" i="1" dirty="0"/>
              <a:t>Μα θα σε κάνω να γελάς </a:t>
            </a:r>
            <a:r>
              <a:rPr lang="el-GR" dirty="0"/>
              <a:t>/</a:t>
            </a:r>
            <a:r>
              <a:rPr lang="el-GR" i="1" dirty="0"/>
              <a:t>και θα σε αγαπάω </a:t>
            </a:r>
            <a:r>
              <a:rPr lang="el-GR" dirty="0"/>
              <a:t>/</a:t>
            </a:r>
            <a:r>
              <a:rPr lang="el-GR" i="1" dirty="0"/>
              <a:t>και </a:t>
            </a:r>
            <a:r>
              <a:rPr lang="el-GR" i="1" dirty="0" err="1"/>
              <a:t>μεσ</a:t>
            </a:r>
            <a:r>
              <a:rPr lang="el-GR" i="1" dirty="0"/>
              <a:t>’ τη λύπη σου </a:t>
            </a:r>
            <a:r>
              <a:rPr lang="el-GR" dirty="0"/>
              <a:t>/</a:t>
            </a:r>
            <a:r>
              <a:rPr lang="el-GR" i="1" dirty="0"/>
              <a:t>θα σ’ έχω αγκαλιά…</a:t>
            </a:r>
            <a:endParaRPr lang="el-GR" dirty="0"/>
          </a:p>
          <a:p>
            <a:endParaRPr lang="el-GR" dirty="0"/>
          </a:p>
        </p:txBody>
      </p:sp>
    </p:spTree>
    <p:extLst>
      <p:ext uri="{BB962C8B-B14F-4D97-AF65-F5344CB8AC3E}">
        <p14:creationId xmlns:p14="http://schemas.microsoft.com/office/powerpoint/2010/main" val="19519420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 ΠΑΤΕΡΙΚΕΣ ΝΟΥΘΕΣΙΕΣ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ΓΙΑ ΤΟΥΣ ΣΥΖΥΓΟΥΣ</a:t>
            </a:r>
            <a:endParaRPr lang="el-GR" dirty="0"/>
          </a:p>
        </p:txBody>
      </p:sp>
      <p:sp>
        <p:nvSpPr>
          <p:cNvPr id="3" name="Θέση περιεχομένου 2"/>
          <p:cNvSpPr>
            <a:spLocks noGrp="1"/>
          </p:cNvSpPr>
          <p:nvPr>
            <p:ph idx="1"/>
          </p:nvPr>
        </p:nvSpPr>
        <p:spPr>
          <a:xfrm>
            <a:off x="0" y="1690688"/>
            <a:ext cx="12192000" cy="5167311"/>
          </a:xfrm>
        </p:spPr>
        <p:txBody>
          <a:bodyPr>
            <a:normAutofit/>
          </a:bodyPr>
          <a:lstStyle/>
          <a:p>
            <a:r>
              <a:rPr lang="el-GR" i="1" dirty="0"/>
              <a:t>Κλαίω σχεδόν λιγάκι κάθε μέρα </a:t>
            </a:r>
            <a:r>
              <a:rPr lang="el-GR" dirty="0"/>
              <a:t>/</a:t>
            </a:r>
            <a:r>
              <a:rPr lang="el-GR" i="1" dirty="0"/>
              <a:t>γιατί με νοιάζει πιότερο </a:t>
            </a:r>
            <a:r>
              <a:rPr lang="el-GR" dirty="0"/>
              <a:t>/</a:t>
            </a:r>
            <a:r>
              <a:rPr lang="el-GR" i="1" dirty="0"/>
              <a:t>απ’ όσο το φαντάζονται οι άλλοι. </a:t>
            </a:r>
            <a:r>
              <a:rPr lang="el-GR" dirty="0"/>
              <a:t>/</a:t>
            </a:r>
            <a:r>
              <a:rPr lang="el-GR" i="1" dirty="0"/>
              <a:t>Κι αν μερικές φορές την τρυφερή πλευρά μου αποκαλύπτω </a:t>
            </a:r>
            <a:r>
              <a:rPr lang="el-GR" dirty="0"/>
              <a:t>/</a:t>
            </a:r>
            <a:r>
              <a:rPr lang="el-GR" i="1" dirty="0"/>
              <a:t>(το πιο ζεστό και μαλακό κομμάτι πού </a:t>
            </a:r>
            <a:r>
              <a:rPr lang="el-GR" i="1" dirty="0" err="1"/>
              <a:t>χω</a:t>
            </a:r>
            <a:r>
              <a:rPr lang="el-GR" i="1" dirty="0"/>
              <a:t>), </a:t>
            </a:r>
            <a:r>
              <a:rPr lang="el-GR" dirty="0"/>
              <a:t>/</a:t>
            </a:r>
            <a:r>
              <a:rPr lang="el-GR" i="1" dirty="0"/>
              <a:t>αναρωτιέμαι: Θα είμαστε φίλοι;/</a:t>
            </a:r>
            <a:endParaRPr lang="el-GR" dirty="0"/>
          </a:p>
          <a:p>
            <a:r>
              <a:rPr lang="el-GR" i="1" dirty="0"/>
              <a:t>Ένας φίλος, </a:t>
            </a:r>
            <a:r>
              <a:rPr lang="el-GR" dirty="0"/>
              <a:t>/</a:t>
            </a:r>
            <a:r>
              <a:rPr lang="el-GR" i="1" dirty="0"/>
              <a:t>που όταν σε φοβάμαι και σε σπρώχνω, </a:t>
            </a:r>
            <a:r>
              <a:rPr lang="el-GR" dirty="0"/>
              <a:t>/</a:t>
            </a:r>
            <a:r>
              <a:rPr lang="el-GR" i="1" dirty="0"/>
              <a:t>σε πείσμα της ασχήμιας μου, θα μείνεις </a:t>
            </a:r>
            <a:r>
              <a:rPr lang="el-GR" dirty="0"/>
              <a:t>/</a:t>
            </a:r>
            <a:r>
              <a:rPr lang="el-GR" i="1" dirty="0"/>
              <a:t>να μοιραστείς ό,τι απόμεινε από μένα. </a:t>
            </a:r>
            <a:r>
              <a:rPr lang="el-GR" dirty="0"/>
              <a:t>/</a:t>
            </a:r>
            <a:r>
              <a:rPr lang="el-GR" i="1" dirty="0"/>
              <a:t>Που όταν κανείς δεν θα γνωρίζει το όνομά μου, </a:t>
            </a:r>
            <a:r>
              <a:rPr lang="el-GR" dirty="0"/>
              <a:t>/</a:t>
            </a:r>
            <a:r>
              <a:rPr lang="el-GR" i="1" dirty="0"/>
              <a:t>σα δε θα νοιάζεται κανένας πια για μένα, </a:t>
            </a:r>
            <a:r>
              <a:rPr lang="el-GR" dirty="0"/>
              <a:t>/</a:t>
            </a:r>
            <a:r>
              <a:rPr lang="el-GR" i="1" dirty="0"/>
              <a:t>για όσα έκανα και όσα δεν έχω κάνει, </a:t>
            </a:r>
            <a:r>
              <a:rPr lang="el-GR" dirty="0"/>
              <a:t>/</a:t>
            </a:r>
            <a:r>
              <a:rPr lang="el-GR" i="1" dirty="0"/>
              <a:t>κι όλοι που σε κείνους βασιζόμουν </a:t>
            </a:r>
            <a:r>
              <a:rPr lang="el-GR" dirty="0"/>
              <a:t>/</a:t>
            </a:r>
            <a:r>
              <a:rPr lang="el-GR" i="1" dirty="0"/>
              <a:t>το βάλουνε στα πόδια και μ’ αφήσουν. </a:t>
            </a:r>
            <a:r>
              <a:rPr lang="el-GR" dirty="0"/>
              <a:t>/</a:t>
            </a:r>
            <a:r>
              <a:rPr lang="el-GR" i="1" dirty="0"/>
              <a:t>Όταν δεν </a:t>
            </a:r>
            <a:r>
              <a:rPr lang="el-GR" i="1" dirty="0" err="1"/>
              <a:t>θάχει</a:t>
            </a:r>
            <a:r>
              <a:rPr lang="el-GR" i="1" dirty="0"/>
              <a:t> μείνει τίποτα δικό μου, </a:t>
            </a:r>
            <a:r>
              <a:rPr lang="el-GR" dirty="0"/>
              <a:t>/</a:t>
            </a:r>
            <a:r>
              <a:rPr lang="el-GR" i="1" dirty="0"/>
              <a:t>ούτε ακόμα αυτή η λεπτότητα και οι χάρες, </a:t>
            </a:r>
            <a:r>
              <a:rPr lang="el-GR" dirty="0"/>
              <a:t>/</a:t>
            </a:r>
            <a:r>
              <a:rPr lang="el-GR" i="1" dirty="0"/>
              <a:t>εσύ, παρόλα αυτά, </a:t>
            </a:r>
            <a:r>
              <a:rPr lang="el-GR" i="1" dirty="0" err="1"/>
              <a:t>θάσαι</a:t>
            </a:r>
            <a:r>
              <a:rPr lang="el-GR" i="1" dirty="0"/>
              <a:t> κοντά μου.</a:t>
            </a:r>
            <a:endParaRPr lang="el-GR" dirty="0"/>
          </a:p>
          <a:p>
            <a:r>
              <a:rPr lang="el-GR" i="1" dirty="0"/>
              <a:t>Θα είμαστε φίλοι; </a:t>
            </a:r>
            <a:r>
              <a:rPr lang="el-GR" dirty="0"/>
              <a:t>/</a:t>
            </a:r>
            <a:r>
              <a:rPr lang="el-GR" i="1" dirty="0"/>
              <a:t>Δεν έχω λόγο σοβαρό, </a:t>
            </a:r>
            <a:r>
              <a:rPr lang="el-GR" dirty="0"/>
              <a:t>/</a:t>
            </a:r>
            <a:r>
              <a:rPr lang="el-GR" i="1" dirty="0"/>
              <a:t>απλά μονάχα στο ζητώ</a:t>
            </a:r>
            <a:r>
              <a:rPr lang="el-GR" dirty="0"/>
              <a:t>».</a:t>
            </a:r>
          </a:p>
        </p:txBody>
      </p:sp>
    </p:spTree>
    <p:extLst>
      <p:ext uri="{BB962C8B-B14F-4D97-AF65-F5344CB8AC3E}">
        <p14:creationId xmlns:p14="http://schemas.microsoft.com/office/powerpoint/2010/main" val="20367595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dirty="0">
                <a:latin typeface="Times New Roman" panose="02020603050405020304" pitchFamily="18" charset="0"/>
                <a:cs typeface="Times New Roman" panose="02020603050405020304" pitchFamily="18" charset="0"/>
              </a:rPr>
              <a:t> ΠΑΤΕΡΙΚΕΣ ΝΟΥΘΕΣΙΕΣ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ΓΙΑ ΤΟΥΣ ΣΥΖΥΓΟΥΣ</a:t>
            </a:r>
            <a:endParaRPr lang="el-GR" dirty="0"/>
          </a:p>
        </p:txBody>
      </p:sp>
      <p:sp>
        <p:nvSpPr>
          <p:cNvPr id="3" name="Θέση περιεχομένου 2"/>
          <p:cNvSpPr>
            <a:spLocks noGrp="1"/>
          </p:cNvSpPr>
          <p:nvPr>
            <p:ph idx="1"/>
          </p:nvPr>
        </p:nvSpPr>
        <p:spPr>
          <a:xfrm>
            <a:off x="0" y="1325564"/>
            <a:ext cx="12192000" cy="5532436"/>
          </a:xfrm>
        </p:spPr>
        <p:txBody>
          <a:bodyPr>
            <a:normAutofit/>
          </a:bodyPr>
          <a:lstStyle/>
          <a:p>
            <a:r>
              <a:rPr lang="el-GR" dirty="0"/>
              <a:t>Αυτό το ποίημα, παρότι άνετα θα μπορούσε να αναφέρεται και στη φιλία, όταν εφαρμόζεται στις σχέσεις των δύο φύλων, περιγράφει με διαύγεια το άγχος της αποδοχής, που υπονομεύει τη σχέση. Ο φόβος, η ανασφάλεια, η εσωστρέφεια γίνονται τα ανυπέρβλητα εμπόδια στη συνάντηση με τον άλλο.</a:t>
            </a:r>
          </a:p>
          <a:p>
            <a:r>
              <a:rPr lang="el-GR" dirty="0"/>
              <a:t>Είναι βέβαιο πως μόνο όταν ο άνθρωπος αποφασίσει να είναι ο εαυτός του, υπάρχει περίπτωση να κοινωνήσει πραγματικά με τον συνάνθρωπό του. </a:t>
            </a:r>
          </a:p>
          <a:p>
            <a:r>
              <a:rPr lang="el-GR" dirty="0"/>
              <a:t>Πώς όμως ο άνθρωπος θα τα καταφέρει να φανερώσει σε μια σχέση –είτε πρόκειται για τη σχέση του με τον Θεό είτε με τον συνάνθρωπό του- τον αληθινό του εαυτό; Το κλειδί που τον ανοίγει δεν είναι βέβαια άλλο παρά η αγάπη. Σύμφωνα μάλιστα με την καταπληκτική διατύπωση του Ιωάννη του ευαγγελιστή: «</a:t>
            </a:r>
            <a:r>
              <a:rPr lang="el-GR" i="1" dirty="0" err="1"/>
              <a:t>φόβος</a:t>
            </a:r>
            <a:r>
              <a:rPr lang="el-GR" i="1" dirty="0"/>
              <a:t> </a:t>
            </a:r>
            <a:r>
              <a:rPr lang="el-GR" i="1" dirty="0" err="1"/>
              <a:t>οὐκ</a:t>
            </a:r>
            <a:r>
              <a:rPr lang="el-GR" i="1" dirty="0"/>
              <a:t> </a:t>
            </a:r>
            <a:r>
              <a:rPr lang="el-GR" i="1" dirty="0" err="1"/>
              <a:t>ἔστιν</a:t>
            </a:r>
            <a:r>
              <a:rPr lang="el-GR" i="1" dirty="0"/>
              <a:t> </a:t>
            </a:r>
            <a:r>
              <a:rPr lang="el-GR" i="1" dirty="0" err="1"/>
              <a:t>ἐν</a:t>
            </a:r>
            <a:r>
              <a:rPr lang="el-GR" i="1" dirty="0"/>
              <a:t> </a:t>
            </a:r>
            <a:r>
              <a:rPr lang="el-GR" i="1" dirty="0" err="1"/>
              <a:t>τῇ</a:t>
            </a:r>
            <a:r>
              <a:rPr lang="el-GR" i="1" dirty="0"/>
              <a:t> </a:t>
            </a:r>
            <a:r>
              <a:rPr lang="el-GR" i="1" dirty="0" err="1"/>
              <a:t>ἀγάπῃ</a:t>
            </a:r>
            <a:r>
              <a:rPr lang="el-GR" i="1" dirty="0"/>
              <a:t>, </a:t>
            </a:r>
            <a:r>
              <a:rPr lang="el-GR" i="1" dirty="0" err="1"/>
              <a:t>ἀλλ</a:t>
            </a:r>
            <a:r>
              <a:rPr lang="el-GR" i="1" dirty="0"/>
              <a:t>᾿ ἡ </a:t>
            </a:r>
            <a:r>
              <a:rPr lang="el-GR" i="1" dirty="0" err="1"/>
              <a:t>τελεία</a:t>
            </a:r>
            <a:r>
              <a:rPr lang="el-GR" i="1" dirty="0"/>
              <a:t> </a:t>
            </a:r>
            <a:r>
              <a:rPr lang="el-GR" i="1" dirty="0" err="1"/>
              <a:t>ἀγάπη</a:t>
            </a:r>
            <a:r>
              <a:rPr lang="el-GR" i="1" dirty="0"/>
              <a:t> </a:t>
            </a:r>
            <a:r>
              <a:rPr lang="el-GR" i="1" dirty="0" err="1"/>
              <a:t>ἔξω</a:t>
            </a:r>
            <a:r>
              <a:rPr lang="el-GR" i="1" dirty="0"/>
              <a:t> </a:t>
            </a:r>
            <a:r>
              <a:rPr lang="el-GR" i="1" dirty="0" err="1"/>
              <a:t>βάλλει</a:t>
            </a:r>
            <a:r>
              <a:rPr lang="el-GR" i="1" dirty="0"/>
              <a:t> </a:t>
            </a:r>
            <a:r>
              <a:rPr lang="el-GR" i="1" dirty="0" err="1"/>
              <a:t>τὸν</a:t>
            </a:r>
            <a:r>
              <a:rPr lang="el-GR" i="1" dirty="0"/>
              <a:t> </a:t>
            </a:r>
            <a:r>
              <a:rPr lang="el-GR" i="1" dirty="0" err="1"/>
              <a:t>φόβον</a:t>
            </a:r>
            <a:r>
              <a:rPr lang="el-GR" i="1" dirty="0"/>
              <a:t>, </a:t>
            </a:r>
            <a:r>
              <a:rPr lang="el-GR" i="1" dirty="0" err="1"/>
              <a:t>ὅτι</a:t>
            </a:r>
            <a:r>
              <a:rPr lang="el-GR" i="1" dirty="0"/>
              <a:t> ὁ </a:t>
            </a:r>
            <a:r>
              <a:rPr lang="el-GR" i="1" dirty="0" err="1"/>
              <a:t>φόβος</a:t>
            </a:r>
            <a:r>
              <a:rPr lang="el-GR" i="1" dirty="0"/>
              <a:t> </a:t>
            </a:r>
            <a:r>
              <a:rPr lang="el-GR" i="1" dirty="0" err="1"/>
              <a:t>κόλασιν</a:t>
            </a:r>
            <a:r>
              <a:rPr lang="el-GR" i="1" dirty="0"/>
              <a:t> </a:t>
            </a:r>
            <a:r>
              <a:rPr lang="el-GR" i="1" dirty="0" err="1"/>
              <a:t>ἔχει</a:t>
            </a:r>
            <a:r>
              <a:rPr lang="el-GR" i="1" dirty="0"/>
              <a:t>, ὁ </a:t>
            </a:r>
            <a:r>
              <a:rPr lang="el-GR" i="1" dirty="0" err="1"/>
              <a:t>δὲ</a:t>
            </a:r>
            <a:r>
              <a:rPr lang="el-GR" i="1" dirty="0"/>
              <a:t> </a:t>
            </a:r>
            <a:r>
              <a:rPr lang="el-GR" i="1" dirty="0" err="1"/>
              <a:t>φοβούμενος</a:t>
            </a:r>
            <a:r>
              <a:rPr lang="el-GR" i="1" dirty="0"/>
              <a:t> </a:t>
            </a:r>
            <a:r>
              <a:rPr lang="el-GR" i="1" dirty="0" err="1"/>
              <a:t>οὐ</a:t>
            </a:r>
            <a:r>
              <a:rPr lang="el-GR" i="1" dirty="0"/>
              <a:t> </a:t>
            </a:r>
            <a:r>
              <a:rPr lang="el-GR" i="1" dirty="0" err="1"/>
              <a:t>τετελείωται</a:t>
            </a:r>
            <a:r>
              <a:rPr lang="el-GR" i="1" dirty="0"/>
              <a:t> </a:t>
            </a:r>
            <a:r>
              <a:rPr lang="el-GR" i="1" dirty="0" err="1"/>
              <a:t>ἐν</a:t>
            </a:r>
            <a:r>
              <a:rPr lang="el-GR" i="1" dirty="0"/>
              <a:t> </a:t>
            </a:r>
            <a:r>
              <a:rPr lang="el-GR" i="1" dirty="0" err="1"/>
              <a:t>τῇ</a:t>
            </a:r>
            <a:r>
              <a:rPr lang="el-GR" i="1" dirty="0"/>
              <a:t> </a:t>
            </a:r>
            <a:r>
              <a:rPr lang="el-GR" i="1" dirty="0" err="1"/>
              <a:t>ἀγάπῃ</a:t>
            </a:r>
            <a:r>
              <a:rPr lang="el-GR" dirty="0"/>
              <a:t>». (</a:t>
            </a:r>
            <a:r>
              <a:rPr lang="el-GR" i="1" dirty="0"/>
              <a:t>Α΄ </a:t>
            </a:r>
            <a:r>
              <a:rPr lang="el-GR" i="1" dirty="0" err="1"/>
              <a:t>Ιω</a:t>
            </a:r>
            <a:r>
              <a:rPr lang="el-GR" dirty="0"/>
              <a:t>. 4, 18)</a:t>
            </a:r>
          </a:p>
        </p:txBody>
      </p:sp>
    </p:spTree>
    <p:extLst>
      <p:ext uri="{BB962C8B-B14F-4D97-AF65-F5344CB8AC3E}">
        <p14:creationId xmlns:p14="http://schemas.microsoft.com/office/powerpoint/2010/main" val="17550541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 ΠΑΤΕΡΙΚΕΣ ΝΟΥΘΕΣΙΕΣ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ΓΙΑ ΤΟΥΣ ΣΥΖΥΓΟΥΣ</a:t>
            </a:r>
            <a:endParaRPr lang="el-GR" dirty="0"/>
          </a:p>
        </p:txBody>
      </p:sp>
      <p:sp>
        <p:nvSpPr>
          <p:cNvPr id="3" name="Θέση περιεχομένου 2"/>
          <p:cNvSpPr>
            <a:spLocks noGrp="1"/>
          </p:cNvSpPr>
          <p:nvPr>
            <p:ph idx="1"/>
          </p:nvPr>
        </p:nvSpPr>
        <p:spPr>
          <a:xfrm>
            <a:off x="154546" y="1825625"/>
            <a:ext cx="11642502" cy="4832752"/>
          </a:xfrm>
        </p:spPr>
        <p:txBody>
          <a:bodyPr>
            <a:normAutofit/>
          </a:bodyPr>
          <a:lstStyle/>
          <a:p>
            <a:r>
              <a:rPr lang="el-GR" dirty="0"/>
              <a:t>Φυσικά, ένα από τα αποτελέσματα της ολοκληρωμένης αγάπης είναι και η απόκτηση απογόνων. </a:t>
            </a:r>
          </a:p>
          <a:p>
            <a:r>
              <a:rPr lang="el-GR" dirty="0"/>
              <a:t>Μολονότι η Εκκλησία θεωρεί την ένωση του άντρα και της γυναίκας ως ολοκληρωμένο μυστήριο, δεν παύει να τονίζει και τις συνέπειές της, δηλαδή τη γέννηση των παιδιών. Γι’ αυτό και εύχεται: «</a:t>
            </a:r>
            <a:r>
              <a:rPr lang="el-GR" i="1" dirty="0" err="1"/>
              <a:t>Δός</a:t>
            </a:r>
            <a:r>
              <a:rPr lang="el-GR" i="1" dirty="0"/>
              <a:t> </a:t>
            </a:r>
            <a:r>
              <a:rPr lang="el-GR" i="1" dirty="0" err="1"/>
              <a:t>αὐτοῖς</a:t>
            </a:r>
            <a:r>
              <a:rPr lang="el-GR" i="1" dirty="0"/>
              <a:t> </a:t>
            </a:r>
            <a:r>
              <a:rPr lang="el-GR" i="1" dirty="0" err="1"/>
              <a:t>καρπόν</a:t>
            </a:r>
            <a:r>
              <a:rPr lang="el-GR" i="1" dirty="0"/>
              <a:t> κοιλίας, </a:t>
            </a:r>
            <a:r>
              <a:rPr lang="el-GR" i="1" dirty="0" err="1"/>
              <a:t>καλλιτεκνίαν</a:t>
            </a:r>
            <a:r>
              <a:rPr lang="el-GR" i="1" dirty="0"/>
              <a:t>, </a:t>
            </a:r>
            <a:r>
              <a:rPr lang="el-GR" i="1" dirty="0" err="1"/>
              <a:t>ὁμόνοιαν</a:t>
            </a:r>
            <a:r>
              <a:rPr lang="el-GR" i="1" dirty="0"/>
              <a:t> </a:t>
            </a:r>
            <a:r>
              <a:rPr lang="el-GR" i="1" dirty="0" err="1"/>
              <a:t>ψυχῶν</a:t>
            </a:r>
            <a:r>
              <a:rPr lang="el-GR" i="1" dirty="0"/>
              <a:t> και σωμάτων</a:t>
            </a:r>
            <a:r>
              <a:rPr lang="el-GR" dirty="0"/>
              <a:t>».</a:t>
            </a:r>
          </a:p>
          <a:p>
            <a:r>
              <a:rPr lang="el-GR" dirty="0"/>
              <a:t>Η σεξουαλικότητα, μια από τις έμφυτες δυνάμεις του ανθρώπου, προσανατολίζεται προς ένα συγκεκριμένο πρόσωπο. Μ’ αυτόν τον τρόπο η βιολογική ορμή της σεξουαλικότητας μεταμορφώνεται σε έρωτα. </a:t>
            </a:r>
          </a:p>
          <a:p>
            <a:r>
              <a:rPr lang="el-GR" dirty="0"/>
              <a:t>Στην εκκλησιαστική παράδοση </a:t>
            </a:r>
            <a:r>
              <a:rPr lang="el-GR" b="1" dirty="0"/>
              <a:t>ο έρωτας</a:t>
            </a:r>
            <a:r>
              <a:rPr lang="el-GR" dirty="0"/>
              <a:t> κατέχει κεντρική θέση και σηματοδοτεί έναν τρόπο ζωής.</a:t>
            </a:r>
          </a:p>
          <a:p>
            <a:endParaRPr lang="el-GR" dirty="0"/>
          </a:p>
        </p:txBody>
      </p:sp>
    </p:spTree>
    <p:extLst>
      <p:ext uri="{BB962C8B-B14F-4D97-AF65-F5344CB8AC3E}">
        <p14:creationId xmlns:p14="http://schemas.microsoft.com/office/powerpoint/2010/main" val="38995381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017431"/>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 ΠΑΤΕΡΙΚΕΣ ΝΟΥΘΕΣΙΕΣ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ΓΙΑ ΤΟΥΣ ΣΥΖΥΓΟΥΣ</a:t>
            </a:r>
            <a:endParaRPr lang="el-GR" dirty="0"/>
          </a:p>
        </p:txBody>
      </p:sp>
      <p:sp>
        <p:nvSpPr>
          <p:cNvPr id="3" name="Θέση περιεχομένου 2"/>
          <p:cNvSpPr>
            <a:spLocks noGrp="1"/>
          </p:cNvSpPr>
          <p:nvPr>
            <p:ph idx="1"/>
          </p:nvPr>
        </p:nvSpPr>
        <p:spPr>
          <a:xfrm>
            <a:off x="0" y="1017432"/>
            <a:ext cx="12192000" cy="5840568"/>
          </a:xfrm>
        </p:spPr>
        <p:txBody>
          <a:bodyPr>
            <a:normAutofit fontScale="92500" lnSpcReduction="20000"/>
          </a:bodyPr>
          <a:lstStyle/>
          <a:p>
            <a:r>
              <a:rPr lang="el-GR" dirty="0"/>
              <a:t>Η διάκριση ανάμεσα στο έρωτα και το σεξ δεν είναι πολλές φορές αυτονόητη. </a:t>
            </a:r>
          </a:p>
          <a:p>
            <a:r>
              <a:rPr lang="el-GR" dirty="0"/>
              <a:t>Και όμως πρόκειται για δύο εντελώς διαφορετικές πραγματικότητες με δικά της η κάθε μια χαρακτηριστικά γνωρίσματα. Όπως παρατηρεί και ο π. Φιλόθεος Φάρος: «</a:t>
            </a:r>
            <a:r>
              <a:rPr lang="el-GR" i="1" dirty="0"/>
              <a:t>Το σεξ βιώνεται σαν φυσική ανάγκη, ο έρως είναι μια επιθυμία αγαπητική. Όσον αφορά τον οργασμό… είναι αλήθεια πως το σεξ ως προς τη ζωολογία και τη φυσιολογία οδηγείται στον οργασμό, αλλά αυτή δεν είναι η επιδίωξη του έρωτα. Ο έρως επιζητεί την ένωση με τον άλλον με έκσταση και πάθος και τη δημιουργία νέων διαστάσεων της εμπειρίας που πλαταίνουν και βαθαίνουν και τα δύο πρόσωπα. Είναι κοινή ομολογία… ότι μετά τη σεξουαλική εκτόνωση έρχεται ο ύπνος. Αλλά στον έρωτα συμβαίνει ακριβώς το αντίθετο. Επιθυμούμε να παραμένουμε άγρυπνοι για να σκεπτόμαστε το αγαπημένο πρόσωπο, να θυμόμαστε, να δοκιμάζουμε, να ανακαλύπτουμε καινούργιες πλευρές του πρίσματος, που οι Κινέζοι αποκαλούν πολύφωτη εμπειρία. Είναι η ορμή για ένωση με τον άλλον που γεννάει την τρυφερότητα. Γιατί η πηγή της τρυφερότητας δεν είναι το σεξ αλλά ο έρως. Έρως είναι ο πόθος της ενώσεως και της θεμελιώσεως μιας πλήρους σχέσεως… η πιο εμφανής είναι η ορμή για ένωση δύο ανθρώπων σωματικά. Οι δύο άνθρωποι που ποθούν, όπως όλοι οι άνθρωποι, να υπερβούν τη διαχωριστικότητα και την απομόνωσή τους, που όλοι κληρονομούμε σαν άτομα και να συμμετάσχουν σε μια σχέση, που έστω για μια στιγμή, δεν αποτελείται από δύο μεμονωμένα ατομικά βιώματα αλλά είναι μια γνήσια ένωση.</a:t>
            </a:r>
            <a:endParaRPr lang="el-GR" dirty="0"/>
          </a:p>
        </p:txBody>
      </p:sp>
    </p:spTree>
    <p:extLst>
      <p:ext uri="{BB962C8B-B14F-4D97-AF65-F5344CB8AC3E}">
        <p14:creationId xmlns:p14="http://schemas.microsoft.com/office/powerpoint/2010/main" val="30791007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ΠΑΤΕΡΙΚΕΣ ΝΟΥΘΕΣΙΕΣ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ΓΙΑ ΤΟΥΣ ΣΥΖΥΓΟΥΣ</a:t>
            </a:r>
            <a:endParaRPr lang="el-GR" dirty="0"/>
          </a:p>
        </p:txBody>
      </p:sp>
      <p:sp>
        <p:nvSpPr>
          <p:cNvPr id="3" name="Θέση περιεχομένου 2"/>
          <p:cNvSpPr>
            <a:spLocks noGrp="1"/>
          </p:cNvSpPr>
          <p:nvPr>
            <p:ph idx="1"/>
          </p:nvPr>
        </p:nvSpPr>
        <p:spPr>
          <a:xfrm>
            <a:off x="154547" y="1864261"/>
            <a:ext cx="11861442" cy="4993739"/>
          </a:xfrm>
        </p:spPr>
        <p:txBody>
          <a:bodyPr>
            <a:normAutofit/>
          </a:bodyPr>
          <a:lstStyle/>
          <a:p>
            <a:pPr marL="0" indent="0">
              <a:buNone/>
            </a:pPr>
            <a:r>
              <a:rPr lang="el-GR" i="1" dirty="0"/>
              <a:t>Έχουμε </a:t>
            </a:r>
            <a:r>
              <a:rPr lang="el-GR" i="1" dirty="0" err="1"/>
              <a:t>παραπλανηθεί</a:t>
            </a:r>
            <a:r>
              <a:rPr lang="el-GR" i="1" dirty="0"/>
              <a:t> από βιολογικούς τρόπους, ώστε να θεωρούμε σαν σκοπό της ερωτικής συναντήσεως τον οργασμό. Αλλά επιδίωξη της ερωτικής επιθυμίας δεν είναι η ικανοποίησή της αλλά η παράτασή της. Η πιο σημαντική στιγμή στην ερωτική συνάντηση, όπως φαίνεται από ότι οι άνθρωποι θυμούνται από αυτήν την εμπειρία, δεν είναι η στιγμή του οργασμού, αλλά μάλλον η στιγμή της μείξεως και ενοποιήσεως των σωμάτων. Αυτή είναι η στιγμή που συγκλονίζει, που έχει μέσα της το μεγαλύτερο θαύμα όσο κι αν προκαλεί τρόμο και ρίγος, ή απελπισία και απόγνωση, που λέει το ίδιο πράγμα με αντίθετο τρόπο. Αυτή είναι η στιγμή όπου οι αντιδράσεις του ανθρώπου είναι οι πιο αυθεντικές και οι πιο προσωπικές. Αυτή και όχι ο οργασμός, είναι η στιγμή που ο άνθρωπος δεν αισθάνεται μισός αλλά ολόκληρος». (Φάρος π. Φιλόθεος, Έρωτος φύσις, Αθήνα 2000, </a:t>
            </a:r>
            <a:r>
              <a:rPr lang="el-GR" i="1" dirty="0" err="1"/>
              <a:t>σσ</a:t>
            </a:r>
            <a:r>
              <a:rPr lang="el-GR" i="1" dirty="0"/>
              <a:t>. 48-49) </a:t>
            </a:r>
            <a:endParaRPr lang="el-GR" dirty="0"/>
          </a:p>
          <a:p>
            <a:endParaRPr lang="el-GR" dirty="0"/>
          </a:p>
        </p:txBody>
      </p:sp>
    </p:spTree>
    <p:extLst>
      <p:ext uri="{BB962C8B-B14F-4D97-AF65-F5344CB8AC3E}">
        <p14:creationId xmlns:p14="http://schemas.microsoft.com/office/powerpoint/2010/main" val="42679356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081825"/>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 ΠΑΤΕΡΙΚΕΣ ΝΟΥΘΕΣΙΕΣ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ΓΙΑ ΤΟΥΣ ΣΥΖΥΓΟΥΣ</a:t>
            </a:r>
            <a:endParaRPr lang="el-GR" dirty="0"/>
          </a:p>
        </p:txBody>
      </p:sp>
      <p:sp>
        <p:nvSpPr>
          <p:cNvPr id="3" name="Θέση περιεχομένου 2"/>
          <p:cNvSpPr>
            <a:spLocks noGrp="1"/>
          </p:cNvSpPr>
          <p:nvPr>
            <p:ph idx="1"/>
          </p:nvPr>
        </p:nvSpPr>
        <p:spPr>
          <a:xfrm>
            <a:off x="0" y="1081826"/>
            <a:ext cx="12192000" cy="5776174"/>
          </a:xfrm>
        </p:spPr>
        <p:txBody>
          <a:bodyPr>
            <a:normAutofit fontScale="92500" lnSpcReduction="10000"/>
          </a:bodyPr>
          <a:lstStyle/>
          <a:p>
            <a:r>
              <a:rPr lang="el-GR" dirty="0"/>
              <a:t>Γι’ αυτό και ο άνθρωπος όχι μόνο δεν καλείται να καταστείλει τον έρωτα αλλά να διαποτίσει ολόκληρη την ύπαρξή του μ’ αυτόν. Η εγωιστική ύπαρξη είναι ανέραστη ύπαρξη. </a:t>
            </a:r>
            <a:r>
              <a:rPr lang="el-GR" b="1" dirty="0"/>
              <a:t>Πηγή του έρωτα είναι ο ίδιος ο τρόπος ύπαρξης του Θεού</a:t>
            </a:r>
            <a:r>
              <a:rPr lang="el-GR" dirty="0"/>
              <a:t>, που είναι αγαπητική κοινωνία προσώπων. Για την Εκκλησία, αυτή η προσωπική, ερωτική κοινωνία πραγματώνεται στο μυστήριο του γάμου. Οι σύντροφοι και σύζυγοι αναλαμβάνουν τον «καλό αγώνα» και αγωνίζονται στο στίβο της πνευματικής ζωής για την επίτευξη της τελείωσης. Η Εκκλησίας τους στεφανώνει προκαταβολικά προβλέποντας με αισιοδοξία την τελική τους νίκη. </a:t>
            </a:r>
          </a:p>
          <a:p>
            <a:r>
              <a:rPr lang="el-GR" dirty="0"/>
              <a:t>Έτσι, τους αποκαλεί: «</a:t>
            </a:r>
            <a:r>
              <a:rPr lang="el-GR" i="1" dirty="0" err="1"/>
              <a:t>Ἃγιοι</a:t>
            </a:r>
            <a:r>
              <a:rPr lang="el-GR" i="1" dirty="0"/>
              <a:t> μάρτυρες </a:t>
            </a:r>
            <a:r>
              <a:rPr lang="el-GR" i="1" dirty="0" err="1"/>
              <a:t>οἱ</a:t>
            </a:r>
            <a:r>
              <a:rPr lang="el-GR" i="1" dirty="0"/>
              <a:t> </a:t>
            </a:r>
            <a:r>
              <a:rPr lang="el-GR" i="1" dirty="0" err="1"/>
              <a:t>καλῶς</a:t>
            </a:r>
            <a:r>
              <a:rPr lang="el-GR" i="1" dirty="0"/>
              <a:t> </a:t>
            </a:r>
            <a:r>
              <a:rPr lang="el-GR" i="1" dirty="0" err="1"/>
              <a:t>ἀθλήσαντες</a:t>
            </a:r>
            <a:r>
              <a:rPr lang="el-GR" i="1" dirty="0"/>
              <a:t> και </a:t>
            </a:r>
            <a:r>
              <a:rPr lang="el-GR" i="1" dirty="0" err="1"/>
              <a:t>στεφανωθέντες</a:t>
            </a:r>
            <a:r>
              <a:rPr lang="el-GR" i="1" dirty="0"/>
              <a:t>…</a:t>
            </a:r>
            <a:r>
              <a:rPr lang="el-GR" dirty="0"/>
              <a:t>». Η ένωσή τους εντάσσεται </a:t>
            </a:r>
            <a:r>
              <a:rPr lang="el-GR" b="1" dirty="0"/>
              <a:t> </a:t>
            </a:r>
            <a:r>
              <a:rPr lang="el-GR" dirty="0"/>
              <a:t>στην προοπτική της εν Χριστώ ζωής, καθώς οι ίδιοι προσφέρονται αυτοπροαίρετα να ακολουθήσουν τον έσχατο σκοπό της Εκκλησίας. Η προσφορά αυτή, ως προσφορά αγάπης, αποτελεί μία μορφή μαρτυρίου, που αποδέχεται  ο άνθρωπος εκούσια. Η χρήση των στεφάνων συνδέει το μυστήριο του γάμου με το μαρτύριο. Έτσι από τη μια πλευρά βραβεύεται ο πνευματικός αγώνας και η ενότητα των πιστών που προσέρχονται στον γάμο, και από την άλλη </a:t>
            </a:r>
            <a:r>
              <a:rPr lang="el-GR" b="1" dirty="0"/>
              <a:t>υποδηλώνεται η μαρτυρική διάσταση που υπάρχει στην έγγαμη ζωή.</a:t>
            </a:r>
            <a:endParaRPr lang="el-GR" dirty="0"/>
          </a:p>
        </p:txBody>
      </p:sp>
    </p:spTree>
    <p:extLst>
      <p:ext uri="{BB962C8B-B14F-4D97-AF65-F5344CB8AC3E}">
        <p14:creationId xmlns:p14="http://schemas.microsoft.com/office/powerpoint/2010/main" val="656821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99563" y="30274"/>
            <a:ext cx="10515600" cy="1325563"/>
          </a:xfrm>
        </p:spPr>
        <p:txBody>
          <a:bodyPr/>
          <a:lstStyle/>
          <a:p>
            <a:pPr algn="ctr"/>
            <a:r>
              <a:rPr lang="el-GR" dirty="0">
                <a:latin typeface="Times New Roman" panose="02020603050405020304" pitchFamily="18" charset="0"/>
                <a:cs typeface="Times New Roman" panose="02020603050405020304" pitchFamily="18" charset="0"/>
              </a:rPr>
              <a:t> ΠΑΤΕΡΙΚΕΣ ΝΟΥΘΕΣΙΕΣ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ΓΙΑ ΤΟΥΣ ΣΥΖΥΓΟΥΣ</a:t>
            </a:r>
            <a:endParaRPr lang="el-GR" dirty="0"/>
          </a:p>
        </p:txBody>
      </p:sp>
      <p:sp>
        <p:nvSpPr>
          <p:cNvPr id="3" name="Θέση περιεχομένου 2"/>
          <p:cNvSpPr>
            <a:spLocks noGrp="1"/>
          </p:cNvSpPr>
          <p:nvPr>
            <p:ph idx="1"/>
          </p:nvPr>
        </p:nvSpPr>
        <p:spPr>
          <a:xfrm>
            <a:off x="115910" y="1355837"/>
            <a:ext cx="12076090" cy="5502163"/>
          </a:xfrm>
        </p:spPr>
        <p:txBody>
          <a:bodyPr>
            <a:normAutofit lnSpcReduction="10000"/>
          </a:bodyPr>
          <a:lstStyle/>
          <a:p>
            <a:r>
              <a:rPr lang="el-GR" dirty="0"/>
              <a:t>Το μαρτύριο στην έγγαμη ζωή φανερώνει τις απαιτούμενες θυσίες που πρέπει να γίνουν και από τις δύο πλευρές, για να ευοδωθεί η σχέση. Τι είναι όμως αυτό που θυσιάζει ο καθένας στον αγώνα του για να προσεγγίσει τον άλλον; </a:t>
            </a:r>
          </a:p>
          <a:p>
            <a:r>
              <a:rPr lang="el-GR" dirty="0"/>
              <a:t>Μια εικόνα μπορεί να σκιαγραφήσει αυτή τη διαδικασία: «</a:t>
            </a:r>
            <a:r>
              <a:rPr lang="el-GR" i="1" dirty="0"/>
              <a:t>Δύο άνθρωποι στέκονται στις όχθες ενός ποταμού. Αν απλώς φωνάζουν ο ένας στον άλλο «Αυτή είναι η θέση μου», τίποτα δεν αλλάζει: το ποτάμι συνεχίζει να κυλάει ανάμεσά τους αδιαφορώντας για τις κραυγές τους. Αν θέλουν να γνωρίσουν την αγάπη, που μπορεί να επιτευχθεί ανάμεσα σε ομότιμους συντρόφους, πρέπει και οι δύο να αφεθούν να πέσουν στο ποτάμι και να αφεθούν να παρασυρθούν από το ρεύμα. Μόνο τότε μπορούν να έρθουν κοντά, να νιώσουν τη δύναμη του ποταμού και να γνωρίσουν τι προσφέρει και τι απαιτεί η ζωή</a:t>
            </a:r>
            <a:r>
              <a:rPr lang="el-GR" dirty="0"/>
              <a:t>».  (Η εικόνα αυτή, αποδίδεται στον σύγχρονο φιλόσοφο, θεολόγο, ψυχολόγο, και βοηθό ζωής-όπως ο ίδιος αυτοσυστήνεται- Γερμανό  </a:t>
            </a:r>
            <a:r>
              <a:rPr lang="en-US" dirty="0"/>
              <a:t>Bert </a:t>
            </a:r>
            <a:r>
              <a:rPr lang="en-US" dirty="0" err="1"/>
              <a:t>Hellinger</a:t>
            </a:r>
            <a:r>
              <a:rPr lang="el-GR" dirty="0"/>
              <a:t>)  </a:t>
            </a:r>
          </a:p>
        </p:txBody>
      </p:sp>
    </p:spTree>
    <p:extLst>
      <p:ext uri="{BB962C8B-B14F-4D97-AF65-F5344CB8AC3E}">
        <p14:creationId xmlns:p14="http://schemas.microsoft.com/office/powerpoint/2010/main" val="639848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120461"/>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Η ΘΕΣΗ ΤΟΥ ΕΡΩΤΑ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ΣΤΟΝ ΧΡΙΣΤΙΑΝΙΚΟ ΚΟΣΜΟ</a:t>
            </a:r>
            <a:endParaRPr lang="el-GR" dirty="0"/>
          </a:p>
        </p:txBody>
      </p:sp>
      <p:sp>
        <p:nvSpPr>
          <p:cNvPr id="3" name="Θέση περιεχομένου 2"/>
          <p:cNvSpPr>
            <a:spLocks noGrp="1"/>
          </p:cNvSpPr>
          <p:nvPr>
            <p:ph idx="1"/>
          </p:nvPr>
        </p:nvSpPr>
        <p:spPr>
          <a:xfrm>
            <a:off x="0" y="1120462"/>
            <a:ext cx="12192000" cy="5737538"/>
          </a:xfrm>
        </p:spPr>
        <p:txBody>
          <a:bodyPr>
            <a:normAutofit fontScale="92500" lnSpcReduction="20000"/>
          </a:bodyPr>
          <a:lstStyle/>
          <a:p>
            <a:r>
              <a:rPr lang="el-GR" dirty="0"/>
              <a:t>Στην Π.Δ., όταν γίνεται λόγος για τη δημιουργία της γυναίκας, ο συγγραφέας σημειώνει και την αιτία της. Έτσι μας πληροφορεί, σύμφωνα με το δεύτερο κεφάλαιο της </a:t>
            </a:r>
            <a:r>
              <a:rPr lang="el-GR" i="1" dirty="0"/>
              <a:t>Γενέσεως,</a:t>
            </a:r>
            <a:r>
              <a:rPr lang="el-GR" dirty="0"/>
              <a:t> ότι: «</a:t>
            </a:r>
            <a:r>
              <a:rPr lang="el-GR" i="1" dirty="0"/>
              <a:t>Και ο Κύριος είπε: «Δεν είναι καλό να είναι ο άνθρωπος μόνος. Θα του φτιάξω έναν σύντροφο όμοιο μ’ αυτόν… Τότε ο Κύριος ο Θεός τον έριξε σε βαθύ ύπνο και αποκοιμήθηκε. Πήρε μια από τις πλευρές του και τη θέση της τη συμπλήρωσε με σάρκα. Μετά, από την πλευρά που πήρε από τον Αδάμ, σχημάτισε μια γυναίκα και την οδήγησε σ’ αυτόν. Τότε ο Αδάμ είπε: </a:t>
            </a:r>
            <a:r>
              <a:rPr lang="el-GR" b="1" i="1" dirty="0"/>
              <a:t>«Αυτό επιτέλους είναι κόκαλο από τα κόκαλά μου και σάρκα από τη σάρκα μου.</a:t>
            </a:r>
            <a:r>
              <a:rPr lang="el-GR" i="1" dirty="0"/>
              <a:t> Γυναίκα αυτή θα λέγεται γιατί από τον άντρα πάρθηκε». Γι’ αυτό τον λόγο θα εγκαταλείπει ο άντρας τον πατέρα και τη μητέρα του και θα ενώνεται με τη γυναίκα του. Και θα γίνονται ένα σώμα</a:t>
            </a:r>
            <a:r>
              <a:rPr lang="el-GR" dirty="0"/>
              <a:t>».</a:t>
            </a:r>
          </a:p>
          <a:p>
            <a:r>
              <a:rPr lang="el-GR" dirty="0"/>
              <a:t>Έτσι, στην Εκκλησία ο γάμος θεωρείται ως μυστήριο που έχει την αρχή του στη θεία δημιουργική πλάση. Αυτό επιβεβαιώνεται και από τους σχετικούς λόγους του Χριστού, σύμφωνα με τους οποίους: </a:t>
            </a:r>
            <a:r>
              <a:rPr lang="el-GR" b="1" dirty="0">
                <a:solidFill>
                  <a:srgbClr val="FF0000"/>
                </a:solidFill>
              </a:rPr>
              <a:t>«</a:t>
            </a:r>
            <a:r>
              <a:rPr lang="el-GR" b="1" i="1" dirty="0" err="1">
                <a:solidFill>
                  <a:srgbClr val="FF0000"/>
                </a:solidFill>
              </a:rPr>
              <a:t>ἀπὸ</a:t>
            </a:r>
            <a:r>
              <a:rPr lang="el-GR" b="1" i="1" dirty="0">
                <a:solidFill>
                  <a:srgbClr val="FF0000"/>
                </a:solidFill>
              </a:rPr>
              <a:t> </a:t>
            </a:r>
            <a:r>
              <a:rPr lang="el-GR" b="1" i="1" dirty="0" err="1">
                <a:solidFill>
                  <a:srgbClr val="FF0000"/>
                </a:solidFill>
              </a:rPr>
              <a:t>δὲ</a:t>
            </a:r>
            <a:r>
              <a:rPr lang="el-GR" b="1" i="1" dirty="0">
                <a:solidFill>
                  <a:srgbClr val="FF0000"/>
                </a:solidFill>
              </a:rPr>
              <a:t> </a:t>
            </a:r>
            <a:r>
              <a:rPr lang="el-GR" b="1" i="1" dirty="0" err="1">
                <a:solidFill>
                  <a:srgbClr val="FF0000"/>
                </a:solidFill>
              </a:rPr>
              <a:t>ἀρχῆς</a:t>
            </a:r>
            <a:r>
              <a:rPr lang="el-GR" b="1" i="1" dirty="0">
                <a:solidFill>
                  <a:srgbClr val="FF0000"/>
                </a:solidFill>
              </a:rPr>
              <a:t> </a:t>
            </a:r>
            <a:r>
              <a:rPr lang="el-GR" b="1" i="1" dirty="0" err="1">
                <a:solidFill>
                  <a:srgbClr val="FF0000"/>
                </a:solidFill>
              </a:rPr>
              <a:t>κτίσεως</a:t>
            </a:r>
            <a:r>
              <a:rPr lang="el-GR" b="1" i="1" dirty="0">
                <a:solidFill>
                  <a:srgbClr val="FF0000"/>
                </a:solidFill>
              </a:rPr>
              <a:t> </a:t>
            </a:r>
            <a:r>
              <a:rPr lang="el-GR" b="1" i="1" dirty="0" err="1">
                <a:solidFill>
                  <a:srgbClr val="FF0000"/>
                </a:solidFill>
              </a:rPr>
              <a:t>ἄρσεν</a:t>
            </a:r>
            <a:r>
              <a:rPr lang="el-GR" b="1" i="1" dirty="0">
                <a:solidFill>
                  <a:srgbClr val="FF0000"/>
                </a:solidFill>
              </a:rPr>
              <a:t> </a:t>
            </a:r>
            <a:r>
              <a:rPr lang="el-GR" b="1" i="1" dirty="0" err="1">
                <a:solidFill>
                  <a:srgbClr val="FF0000"/>
                </a:solidFill>
              </a:rPr>
              <a:t>καὶ</a:t>
            </a:r>
            <a:r>
              <a:rPr lang="el-GR" b="1" i="1" dirty="0">
                <a:solidFill>
                  <a:srgbClr val="FF0000"/>
                </a:solidFill>
              </a:rPr>
              <a:t> </a:t>
            </a:r>
            <a:r>
              <a:rPr lang="el-GR" b="1" i="1" dirty="0" err="1">
                <a:solidFill>
                  <a:srgbClr val="FF0000"/>
                </a:solidFill>
              </a:rPr>
              <a:t>θῆλυ</a:t>
            </a:r>
            <a:r>
              <a:rPr lang="el-GR" b="1" i="1" dirty="0">
                <a:solidFill>
                  <a:srgbClr val="FF0000"/>
                </a:solidFill>
              </a:rPr>
              <a:t> </a:t>
            </a:r>
            <a:r>
              <a:rPr lang="el-GR" b="1" i="1" dirty="0" err="1">
                <a:solidFill>
                  <a:srgbClr val="FF0000"/>
                </a:solidFill>
              </a:rPr>
              <a:t>ἐποίησεν</a:t>
            </a:r>
            <a:r>
              <a:rPr lang="el-GR" b="1" i="1" dirty="0">
                <a:solidFill>
                  <a:srgbClr val="FF0000"/>
                </a:solidFill>
              </a:rPr>
              <a:t> </a:t>
            </a:r>
            <a:r>
              <a:rPr lang="el-GR" b="1" i="1" dirty="0" err="1">
                <a:solidFill>
                  <a:srgbClr val="FF0000"/>
                </a:solidFill>
              </a:rPr>
              <a:t>αὐτοὺς</a:t>
            </a:r>
            <a:r>
              <a:rPr lang="el-GR" b="1" i="1" dirty="0">
                <a:solidFill>
                  <a:srgbClr val="FF0000"/>
                </a:solidFill>
              </a:rPr>
              <a:t> ὁ </a:t>
            </a:r>
            <a:r>
              <a:rPr lang="el-GR" b="1" i="1" dirty="0" err="1">
                <a:solidFill>
                  <a:srgbClr val="FF0000"/>
                </a:solidFill>
              </a:rPr>
              <a:t>Θεός</a:t>
            </a:r>
            <a:r>
              <a:rPr lang="el-GR" b="1" i="1" dirty="0">
                <a:solidFill>
                  <a:srgbClr val="FF0000"/>
                </a:solidFill>
              </a:rPr>
              <a:t>· </a:t>
            </a:r>
            <a:r>
              <a:rPr lang="el-GR" b="1" i="1" dirty="0" err="1">
                <a:solidFill>
                  <a:srgbClr val="FF0000"/>
                </a:solidFill>
              </a:rPr>
              <a:t>ἕνεκεν</a:t>
            </a:r>
            <a:r>
              <a:rPr lang="el-GR" b="1" i="1" dirty="0">
                <a:solidFill>
                  <a:srgbClr val="FF0000"/>
                </a:solidFill>
              </a:rPr>
              <a:t> </a:t>
            </a:r>
            <a:r>
              <a:rPr lang="el-GR" b="1" i="1" dirty="0" err="1">
                <a:solidFill>
                  <a:srgbClr val="FF0000"/>
                </a:solidFill>
              </a:rPr>
              <a:t>τούτου</a:t>
            </a:r>
            <a:r>
              <a:rPr lang="el-GR" b="1" i="1" dirty="0">
                <a:solidFill>
                  <a:srgbClr val="FF0000"/>
                </a:solidFill>
              </a:rPr>
              <a:t> </a:t>
            </a:r>
            <a:r>
              <a:rPr lang="el-GR" b="1" i="1" u="sng" dirty="0" err="1">
                <a:solidFill>
                  <a:srgbClr val="FF0000"/>
                </a:solidFill>
                <a:effectLst>
                  <a:outerShdw blurRad="38100" dist="38100" dir="2700000" algn="tl">
                    <a:srgbClr val="000000">
                      <a:alpha val="43137"/>
                    </a:srgbClr>
                  </a:outerShdw>
                </a:effectLst>
              </a:rPr>
              <a:t>καταλείψει</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rPr>
              <a:t>ἄνθρωπος</a:t>
            </a:r>
            <a:r>
              <a:rPr lang="el-GR" b="1" i="1" dirty="0">
                <a:solidFill>
                  <a:srgbClr val="FF0000"/>
                </a:solidFill>
              </a:rPr>
              <a:t> </a:t>
            </a:r>
            <a:r>
              <a:rPr lang="el-GR" b="1" i="1" dirty="0" err="1">
                <a:solidFill>
                  <a:srgbClr val="FF0000"/>
                </a:solidFill>
              </a:rPr>
              <a:t>τὸν</a:t>
            </a:r>
            <a:r>
              <a:rPr lang="el-GR" b="1" i="1" dirty="0">
                <a:solidFill>
                  <a:srgbClr val="FF0000"/>
                </a:solidFill>
              </a:rPr>
              <a:t> </a:t>
            </a:r>
            <a:r>
              <a:rPr lang="el-GR" b="1" i="1" dirty="0" err="1">
                <a:solidFill>
                  <a:srgbClr val="FF0000"/>
                </a:solidFill>
              </a:rPr>
              <a:t>πατέρα</a:t>
            </a:r>
            <a:r>
              <a:rPr lang="el-GR" b="1" i="1" dirty="0">
                <a:solidFill>
                  <a:srgbClr val="FF0000"/>
                </a:solidFill>
              </a:rPr>
              <a:t> </a:t>
            </a:r>
            <a:r>
              <a:rPr lang="el-GR" b="1" i="1" dirty="0" err="1">
                <a:solidFill>
                  <a:srgbClr val="FF0000"/>
                </a:solidFill>
              </a:rPr>
              <a:t>αὐτοῦ</a:t>
            </a:r>
            <a:r>
              <a:rPr lang="el-GR" b="1" i="1" dirty="0">
                <a:solidFill>
                  <a:srgbClr val="FF0000"/>
                </a:solidFill>
              </a:rPr>
              <a:t> </a:t>
            </a:r>
            <a:r>
              <a:rPr lang="el-GR" b="1" i="1" dirty="0" err="1">
                <a:solidFill>
                  <a:srgbClr val="FF0000"/>
                </a:solidFill>
              </a:rPr>
              <a:t>καὶ</a:t>
            </a:r>
            <a:r>
              <a:rPr lang="el-GR" b="1" i="1" dirty="0">
                <a:solidFill>
                  <a:srgbClr val="FF0000"/>
                </a:solidFill>
              </a:rPr>
              <a:t> </a:t>
            </a:r>
            <a:r>
              <a:rPr lang="el-GR" b="1" i="1" dirty="0" err="1">
                <a:solidFill>
                  <a:srgbClr val="FF0000"/>
                </a:solidFill>
              </a:rPr>
              <a:t>τὴν</a:t>
            </a:r>
            <a:r>
              <a:rPr lang="el-GR" b="1" i="1" dirty="0">
                <a:solidFill>
                  <a:srgbClr val="FF0000"/>
                </a:solidFill>
              </a:rPr>
              <a:t> </a:t>
            </a:r>
            <a:r>
              <a:rPr lang="el-GR" b="1" i="1" dirty="0" err="1">
                <a:solidFill>
                  <a:srgbClr val="FF0000"/>
                </a:solidFill>
              </a:rPr>
              <a:t>μητέρα</a:t>
            </a:r>
            <a:r>
              <a:rPr lang="el-GR" b="1" i="1" dirty="0">
                <a:solidFill>
                  <a:srgbClr val="FF0000"/>
                </a:solidFill>
              </a:rPr>
              <a:t>, </a:t>
            </a:r>
            <a:r>
              <a:rPr lang="el-GR" b="1" i="1" dirty="0" err="1">
                <a:solidFill>
                  <a:srgbClr val="FF0000"/>
                </a:solidFill>
              </a:rPr>
              <a:t>καὶ</a:t>
            </a:r>
            <a:r>
              <a:rPr lang="el-GR" b="1" i="1" dirty="0">
                <a:solidFill>
                  <a:srgbClr val="FF0000"/>
                </a:solidFill>
              </a:rPr>
              <a:t> </a:t>
            </a:r>
            <a:r>
              <a:rPr lang="el-GR" b="1" i="1" u="sng" dirty="0" err="1">
                <a:solidFill>
                  <a:srgbClr val="FF0000"/>
                </a:solidFill>
                <a:effectLst>
                  <a:outerShdw blurRad="38100" dist="38100" dir="2700000" algn="tl">
                    <a:srgbClr val="000000">
                      <a:alpha val="43137"/>
                    </a:srgbClr>
                  </a:outerShdw>
                </a:effectLst>
              </a:rPr>
              <a:t>προσκολληθήσετα</a:t>
            </a:r>
            <a:r>
              <a:rPr lang="el-GR" b="1" i="1" u="sng" dirty="0" err="1">
                <a:solidFill>
                  <a:srgbClr val="FF0000"/>
                </a:solidFill>
              </a:rPr>
              <a:t>ι</a:t>
            </a:r>
            <a:r>
              <a:rPr lang="el-GR" b="1" i="1" dirty="0">
                <a:solidFill>
                  <a:srgbClr val="FF0000"/>
                </a:solidFill>
              </a:rPr>
              <a:t> </a:t>
            </a:r>
            <a:r>
              <a:rPr lang="el-GR" b="1" i="1" dirty="0" err="1">
                <a:solidFill>
                  <a:srgbClr val="FF0000"/>
                </a:solidFill>
              </a:rPr>
              <a:t>πρὸς</a:t>
            </a:r>
            <a:r>
              <a:rPr lang="el-GR" b="1" i="1" dirty="0">
                <a:solidFill>
                  <a:srgbClr val="FF0000"/>
                </a:solidFill>
              </a:rPr>
              <a:t> </a:t>
            </a:r>
            <a:r>
              <a:rPr lang="el-GR" b="1" i="1" dirty="0" err="1">
                <a:solidFill>
                  <a:srgbClr val="FF0000"/>
                </a:solidFill>
              </a:rPr>
              <a:t>τὴν</a:t>
            </a:r>
            <a:r>
              <a:rPr lang="el-GR" b="1" i="1" dirty="0">
                <a:solidFill>
                  <a:srgbClr val="FF0000"/>
                </a:solidFill>
              </a:rPr>
              <a:t> </a:t>
            </a:r>
            <a:r>
              <a:rPr lang="el-GR" b="1" i="1" dirty="0" err="1">
                <a:solidFill>
                  <a:srgbClr val="FF0000"/>
                </a:solidFill>
              </a:rPr>
              <a:t>γυναῖκα</a:t>
            </a:r>
            <a:r>
              <a:rPr lang="el-GR" b="1" i="1" dirty="0">
                <a:solidFill>
                  <a:srgbClr val="FF0000"/>
                </a:solidFill>
              </a:rPr>
              <a:t> </a:t>
            </a:r>
            <a:r>
              <a:rPr lang="el-GR" b="1" i="1" dirty="0" err="1">
                <a:solidFill>
                  <a:srgbClr val="FF0000"/>
                </a:solidFill>
              </a:rPr>
              <a:t>αὐτοῦ</a:t>
            </a:r>
            <a:r>
              <a:rPr lang="el-GR" b="1" i="1" dirty="0">
                <a:solidFill>
                  <a:srgbClr val="FF0000"/>
                </a:solidFill>
              </a:rPr>
              <a:t>, </a:t>
            </a:r>
            <a:r>
              <a:rPr lang="el-GR" b="1" i="1" dirty="0" err="1">
                <a:solidFill>
                  <a:srgbClr val="FF0000"/>
                </a:solidFill>
              </a:rPr>
              <a:t>καὶ</a:t>
            </a:r>
            <a:r>
              <a:rPr lang="el-GR" b="1" i="1" dirty="0">
                <a:solidFill>
                  <a:srgbClr val="FF0000"/>
                </a:solidFill>
              </a:rPr>
              <a:t> </a:t>
            </a:r>
            <a:r>
              <a:rPr lang="el-GR" b="1" i="1" dirty="0" err="1">
                <a:solidFill>
                  <a:srgbClr val="FF0000"/>
                </a:solidFill>
              </a:rPr>
              <a:t>ἔσονται</a:t>
            </a:r>
            <a:r>
              <a:rPr lang="el-GR" b="1" i="1" dirty="0">
                <a:solidFill>
                  <a:srgbClr val="FF0000"/>
                </a:solidFill>
              </a:rPr>
              <a:t> </a:t>
            </a:r>
            <a:r>
              <a:rPr lang="el-GR" b="1" i="1" dirty="0" err="1">
                <a:solidFill>
                  <a:srgbClr val="FF0000"/>
                </a:solidFill>
              </a:rPr>
              <a:t>οἱ</a:t>
            </a:r>
            <a:r>
              <a:rPr lang="el-GR" b="1" i="1" dirty="0">
                <a:solidFill>
                  <a:srgbClr val="FF0000"/>
                </a:solidFill>
              </a:rPr>
              <a:t> </a:t>
            </a:r>
            <a:r>
              <a:rPr lang="el-GR" b="1" i="1" dirty="0" err="1">
                <a:solidFill>
                  <a:srgbClr val="FF0000"/>
                </a:solidFill>
              </a:rPr>
              <a:t>δύο</a:t>
            </a:r>
            <a:r>
              <a:rPr lang="el-GR" b="1" i="1" dirty="0">
                <a:solidFill>
                  <a:srgbClr val="FF0000"/>
                </a:solidFill>
              </a:rPr>
              <a:t> </a:t>
            </a:r>
            <a:r>
              <a:rPr lang="el-GR" b="1" i="1" dirty="0" err="1">
                <a:solidFill>
                  <a:srgbClr val="FF0000"/>
                </a:solidFill>
              </a:rPr>
              <a:t>εἰς</a:t>
            </a:r>
            <a:r>
              <a:rPr lang="el-GR" b="1" i="1" dirty="0">
                <a:solidFill>
                  <a:srgbClr val="FF0000"/>
                </a:solidFill>
              </a:rPr>
              <a:t> </a:t>
            </a:r>
            <a:r>
              <a:rPr lang="el-GR" b="1" i="1" dirty="0" err="1">
                <a:solidFill>
                  <a:srgbClr val="FF0000"/>
                </a:solidFill>
              </a:rPr>
              <a:t>σάρκα</a:t>
            </a:r>
            <a:r>
              <a:rPr lang="el-GR" b="1" i="1" dirty="0">
                <a:solidFill>
                  <a:srgbClr val="FF0000"/>
                </a:solidFill>
              </a:rPr>
              <a:t> </a:t>
            </a:r>
            <a:r>
              <a:rPr lang="el-GR" b="1" i="1" dirty="0" err="1">
                <a:solidFill>
                  <a:srgbClr val="FF0000"/>
                </a:solidFill>
              </a:rPr>
              <a:t>μίαν</a:t>
            </a:r>
            <a:r>
              <a:rPr lang="el-GR" b="1" i="1" dirty="0">
                <a:solidFill>
                  <a:srgbClr val="FF0000"/>
                </a:solidFill>
              </a:rPr>
              <a:t>. </a:t>
            </a:r>
            <a:r>
              <a:rPr lang="el-GR" b="1" i="1" dirty="0" err="1">
                <a:solidFill>
                  <a:srgbClr val="FF0000"/>
                </a:solidFill>
              </a:rPr>
              <a:t>Ὥστε</a:t>
            </a:r>
            <a:r>
              <a:rPr lang="el-GR" b="1" i="1" dirty="0">
                <a:solidFill>
                  <a:srgbClr val="FF0000"/>
                </a:solidFill>
              </a:rPr>
              <a:t> </a:t>
            </a:r>
            <a:r>
              <a:rPr lang="el-GR" b="1" i="1" dirty="0" err="1">
                <a:solidFill>
                  <a:srgbClr val="FF0000"/>
                </a:solidFill>
              </a:rPr>
              <a:t>οὐκέτι</a:t>
            </a:r>
            <a:r>
              <a:rPr lang="el-GR" b="1" i="1" dirty="0">
                <a:solidFill>
                  <a:srgbClr val="FF0000"/>
                </a:solidFill>
              </a:rPr>
              <a:t> </a:t>
            </a:r>
            <a:r>
              <a:rPr lang="el-GR" b="1" i="1" dirty="0" err="1">
                <a:solidFill>
                  <a:srgbClr val="FF0000"/>
                </a:solidFill>
              </a:rPr>
              <a:t>εἰσὶ</a:t>
            </a:r>
            <a:r>
              <a:rPr lang="el-GR" b="1" i="1" dirty="0">
                <a:solidFill>
                  <a:srgbClr val="FF0000"/>
                </a:solidFill>
              </a:rPr>
              <a:t> </a:t>
            </a:r>
            <a:r>
              <a:rPr lang="el-GR" b="1" i="1" dirty="0" err="1">
                <a:solidFill>
                  <a:srgbClr val="FF0000"/>
                </a:solidFill>
              </a:rPr>
              <a:t>δύο</a:t>
            </a:r>
            <a:r>
              <a:rPr lang="el-GR" b="1" i="1" dirty="0">
                <a:solidFill>
                  <a:srgbClr val="FF0000"/>
                </a:solidFill>
              </a:rPr>
              <a:t>, </a:t>
            </a:r>
            <a:r>
              <a:rPr lang="el-GR" b="1" i="1" dirty="0" err="1">
                <a:solidFill>
                  <a:srgbClr val="FF0000"/>
                </a:solidFill>
              </a:rPr>
              <a:t>ἀλλὰ</a:t>
            </a:r>
            <a:r>
              <a:rPr lang="el-GR" b="1" i="1" dirty="0">
                <a:solidFill>
                  <a:srgbClr val="FF0000"/>
                </a:solidFill>
              </a:rPr>
              <a:t> </a:t>
            </a:r>
            <a:r>
              <a:rPr lang="el-GR" b="1" i="1" dirty="0" err="1">
                <a:solidFill>
                  <a:srgbClr val="FF0000"/>
                </a:solidFill>
              </a:rPr>
              <a:t>μία</a:t>
            </a:r>
            <a:r>
              <a:rPr lang="el-GR" b="1" i="1" dirty="0">
                <a:solidFill>
                  <a:srgbClr val="FF0000"/>
                </a:solidFill>
              </a:rPr>
              <a:t> </a:t>
            </a:r>
            <a:r>
              <a:rPr lang="el-GR" b="1" i="1" dirty="0" err="1">
                <a:solidFill>
                  <a:srgbClr val="FF0000"/>
                </a:solidFill>
              </a:rPr>
              <a:t>σάρξ</a:t>
            </a:r>
            <a:r>
              <a:rPr lang="el-GR" b="1" i="1" dirty="0">
                <a:solidFill>
                  <a:srgbClr val="FF0000"/>
                </a:solidFill>
              </a:rPr>
              <a:t>· ὃ </a:t>
            </a:r>
            <a:r>
              <a:rPr lang="el-GR" b="1" i="1" dirty="0" err="1">
                <a:solidFill>
                  <a:srgbClr val="FF0000"/>
                </a:solidFill>
              </a:rPr>
              <a:t>οὖν</a:t>
            </a:r>
            <a:r>
              <a:rPr lang="el-GR" b="1" i="1" dirty="0">
                <a:solidFill>
                  <a:srgbClr val="FF0000"/>
                </a:solidFill>
              </a:rPr>
              <a:t> ὁ </a:t>
            </a:r>
            <a:r>
              <a:rPr lang="el-GR" b="1" i="1" dirty="0" err="1">
                <a:solidFill>
                  <a:srgbClr val="FF0000"/>
                </a:solidFill>
              </a:rPr>
              <a:t>Θεὸς</a:t>
            </a:r>
            <a:r>
              <a:rPr lang="el-GR" b="1" i="1" dirty="0">
                <a:solidFill>
                  <a:srgbClr val="FF0000"/>
                </a:solidFill>
              </a:rPr>
              <a:t> </a:t>
            </a:r>
            <a:r>
              <a:rPr lang="el-GR" b="1" i="1" dirty="0" err="1">
                <a:solidFill>
                  <a:srgbClr val="FF0000"/>
                </a:solidFill>
              </a:rPr>
              <a:t>συνέζευξεν</a:t>
            </a:r>
            <a:r>
              <a:rPr lang="el-GR" b="1" i="1" dirty="0">
                <a:solidFill>
                  <a:srgbClr val="FF0000"/>
                </a:solidFill>
              </a:rPr>
              <a:t>, </a:t>
            </a:r>
            <a:r>
              <a:rPr lang="el-GR" b="1" i="1" dirty="0" err="1">
                <a:solidFill>
                  <a:srgbClr val="FF0000"/>
                </a:solidFill>
              </a:rPr>
              <a:t>ἄνθρωπος</a:t>
            </a:r>
            <a:r>
              <a:rPr lang="el-GR" b="1" i="1" dirty="0">
                <a:solidFill>
                  <a:srgbClr val="FF0000"/>
                </a:solidFill>
              </a:rPr>
              <a:t> </a:t>
            </a:r>
            <a:r>
              <a:rPr lang="el-GR" b="1" i="1" dirty="0" err="1">
                <a:solidFill>
                  <a:srgbClr val="FF0000"/>
                </a:solidFill>
              </a:rPr>
              <a:t>μὴ</a:t>
            </a:r>
            <a:r>
              <a:rPr lang="el-GR" b="1" i="1" dirty="0">
                <a:solidFill>
                  <a:srgbClr val="FF0000"/>
                </a:solidFill>
              </a:rPr>
              <a:t> </a:t>
            </a:r>
            <a:r>
              <a:rPr lang="el-GR" b="1" i="1" dirty="0" err="1">
                <a:solidFill>
                  <a:srgbClr val="FF0000"/>
                </a:solidFill>
              </a:rPr>
              <a:t>χωριζέτω</a:t>
            </a:r>
            <a:r>
              <a:rPr lang="el-GR" b="1" dirty="0">
                <a:solidFill>
                  <a:srgbClr val="FF0000"/>
                </a:solidFill>
              </a:rPr>
              <a:t>»</a:t>
            </a:r>
            <a:r>
              <a:rPr lang="el-GR" dirty="0"/>
              <a:t>. (</a:t>
            </a:r>
            <a:r>
              <a:rPr lang="el-GR" i="1" dirty="0" err="1"/>
              <a:t>Μκ</a:t>
            </a:r>
            <a:r>
              <a:rPr lang="el-GR" i="1" dirty="0"/>
              <a:t>.</a:t>
            </a:r>
            <a:r>
              <a:rPr lang="el-GR" dirty="0"/>
              <a:t> 10, 6-9)</a:t>
            </a:r>
          </a:p>
          <a:p>
            <a:pPr marL="0" indent="0">
              <a:buNone/>
            </a:pPr>
            <a:endParaRPr lang="el-GR" dirty="0"/>
          </a:p>
        </p:txBody>
      </p:sp>
    </p:spTree>
    <p:extLst>
      <p:ext uri="{BB962C8B-B14F-4D97-AF65-F5344CB8AC3E}">
        <p14:creationId xmlns:p14="http://schemas.microsoft.com/office/powerpoint/2010/main" val="4225351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Η ΘΕΣΗ ΤΟΥ ΕΡΩΤΑ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ΣΤΟΝ ΧΡΙΣΤΙΑΝΙΚΟ ΚΟΣΜΟ</a:t>
            </a:r>
            <a:endParaRPr lang="el-GR" dirty="0"/>
          </a:p>
        </p:txBody>
      </p:sp>
      <p:sp>
        <p:nvSpPr>
          <p:cNvPr id="3" name="Θέση περιεχομένου 2"/>
          <p:cNvSpPr>
            <a:spLocks noGrp="1"/>
          </p:cNvSpPr>
          <p:nvPr>
            <p:ph idx="1"/>
          </p:nvPr>
        </p:nvSpPr>
        <p:spPr>
          <a:xfrm>
            <a:off x="1" y="1825624"/>
            <a:ext cx="12028868" cy="5032375"/>
          </a:xfrm>
        </p:spPr>
        <p:txBody>
          <a:bodyPr>
            <a:normAutofit/>
          </a:bodyPr>
          <a:lstStyle/>
          <a:p>
            <a:r>
              <a:rPr lang="el-GR" dirty="0"/>
              <a:t>Στη νέα αυτή κατάσταση ο ένας υπάρχει μέσα στον άλλο και για τον άλλο. Η βιβλική θεολογία θέλει τον γάμο θεμελιωμένο στο δημιουργικό λόγο του Θεού και ενταγμένο στο σχέδιό Του για τη σωτηρία του κόσμου. </a:t>
            </a:r>
          </a:p>
          <a:p>
            <a:r>
              <a:rPr lang="el-GR" dirty="0"/>
              <a:t>Τα δύο φύλα δημιουργούνται από τον Θεό με στόχο την αλληλοσυμπλήρωση, τη διαπροσωπική κοινωνία και τελείωση της ανθρώπινης δημιουργίας και φύσης. Η έλλειψη συνανθρώπου θλίβει τον Αδάμ. Η υπαρξιακή αποστολή της γυναίκας ορίζεται με τη λέξη </a:t>
            </a:r>
            <a:r>
              <a:rPr lang="el-GR" b="1" dirty="0">
                <a:solidFill>
                  <a:srgbClr val="FF0000"/>
                </a:solidFill>
              </a:rPr>
              <a:t>«</a:t>
            </a:r>
            <a:r>
              <a:rPr lang="el-GR" b="1" i="1" u="sng" dirty="0">
                <a:solidFill>
                  <a:srgbClr val="FF0000"/>
                </a:solidFill>
              </a:rPr>
              <a:t>βοηθός</a:t>
            </a:r>
            <a:r>
              <a:rPr lang="el-GR" b="1" dirty="0">
                <a:solidFill>
                  <a:srgbClr val="FF0000"/>
                </a:solidFill>
              </a:rPr>
              <a:t>». </a:t>
            </a:r>
            <a:r>
              <a:rPr lang="el-GR" b="1" i="1" dirty="0">
                <a:solidFill>
                  <a:srgbClr val="FF0000"/>
                </a:solidFill>
              </a:rPr>
              <a:t> </a:t>
            </a:r>
            <a:r>
              <a:rPr lang="el-GR" dirty="0"/>
              <a:t>(</a:t>
            </a:r>
            <a:r>
              <a:rPr lang="el-GR" i="1" dirty="0" err="1"/>
              <a:t>Γέν</a:t>
            </a:r>
            <a:r>
              <a:rPr lang="el-GR" dirty="0"/>
              <a:t>. 2,18: «</a:t>
            </a:r>
            <a:r>
              <a:rPr lang="el-GR" i="1" dirty="0" err="1"/>
              <a:t>Ποιήσωμεν</a:t>
            </a:r>
            <a:r>
              <a:rPr lang="el-GR" i="1" dirty="0"/>
              <a:t> </a:t>
            </a:r>
            <a:r>
              <a:rPr lang="el-GR" i="1" dirty="0" err="1"/>
              <a:t>αὐτῷ</a:t>
            </a:r>
            <a:r>
              <a:rPr lang="el-GR" i="1" dirty="0"/>
              <a:t> </a:t>
            </a:r>
            <a:r>
              <a:rPr lang="el-GR" i="1" dirty="0" err="1"/>
              <a:t>βοηθὸν</a:t>
            </a:r>
            <a:r>
              <a:rPr lang="el-GR" i="1" dirty="0"/>
              <a:t> </a:t>
            </a:r>
            <a:r>
              <a:rPr lang="el-GR" i="1" dirty="0" err="1"/>
              <a:t>κατ</a:t>
            </a:r>
            <a:r>
              <a:rPr lang="el-GR" i="1" dirty="0"/>
              <a:t>᾿ </a:t>
            </a:r>
            <a:r>
              <a:rPr lang="el-GR" i="1" dirty="0" err="1"/>
              <a:t>αὐτόν</a:t>
            </a:r>
            <a:r>
              <a:rPr lang="el-GR" dirty="0"/>
              <a:t>»).</a:t>
            </a:r>
          </a:p>
          <a:p>
            <a:r>
              <a:rPr lang="el-GR" dirty="0"/>
              <a:t>Η έννοια της λέξης βοηθός περιέχει τη σημασία της </a:t>
            </a:r>
            <a:r>
              <a:rPr lang="el-GR" u="sng" dirty="0"/>
              <a:t>αλληλοβοήθειας</a:t>
            </a:r>
            <a:r>
              <a:rPr lang="el-GR" dirty="0"/>
              <a:t>, </a:t>
            </a:r>
            <a:r>
              <a:rPr lang="el-GR" u="sng" dirty="0"/>
              <a:t>αμοιβαίας συμπαράστασης </a:t>
            </a:r>
            <a:r>
              <a:rPr lang="el-GR" dirty="0"/>
              <a:t>και </a:t>
            </a:r>
            <a:r>
              <a:rPr lang="el-GR" u="sng" dirty="0"/>
              <a:t>αλληλεξάρτησης</a:t>
            </a:r>
            <a:r>
              <a:rPr lang="el-GR" dirty="0"/>
              <a:t>, καθώς το βοηθός αποδίδεται ως «</a:t>
            </a:r>
            <a:r>
              <a:rPr lang="el-GR" i="1" dirty="0" err="1"/>
              <a:t>συνεργὸς</a:t>
            </a:r>
            <a:r>
              <a:rPr lang="el-GR" i="1" dirty="0"/>
              <a:t> </a:t>
            </a:r>
            <a:r>
              <a:rPr lang="el-GR" i="1" dirty="0" err="1"/>
              <a:t>καὶ</a:t>
            </a:r>
            <a:r>
              <a:rPr lang="el-GR" i="1" dirty="0"/>
              <a:t> </a:t>
            </a:r>
            <a:r>
              <a:rPr lang="el-GR" i="1" dirty="0" err="1"/>
              <a:t>τοῦ</a:t>
            </a:r>
            <a:r>
              <a:rPr lang="el-GR" i="1" dirty="0"/>
              <a:t> βίου κοινωνός</a:t>
            </a:r>
            <a:r>
              <a:rPr lang="el-GR" dirty="0"/>
              <a:t>».   (Κυρίλλου </a:t>
            </a:r>
            <a:r>
              <a:rPr lang="el-GR" dirty="0" err="1"/>
              <a:t>Αλεξανδρείας</a:t>
            </a:r>
            <a:r>
              <a:rPr lang="el-GR" dirty="0"/>
              <a:t>, </a:t>
            </a:r>
            <a:r>
              <a:rPr lang="el-GR" i="1" dirty="0"/>
              <a:t>Περί </a:t>
            </a:r>
            <a:r>
              <a:rPr lang="el-GR" i="1" dirty="0" err="1"/>
              <a:t>τῆς</a:t>
            </a:r>
            <a:r>
              <a:rPr lang="el-GR" i="1" dirty="0"/>
              <a:t> </a:t>
            </a:r>
            <a:r>
              <a:rPr lang="el-GR" i="1" dirty="0" err="1"/>
              <a:t>ἐν</a:t>
            </a:r>
            <a:r>
              <a:rPr lang="el-GR" i="1" dirty="0"/>
              <a:t> </a:t>
            </a:r>
            <a:r>
              <a:rPr lang="el-GR" i="1" dirty="0" err="1"/>
              <a:t>Κυρίῳ</a:t>
            </a:r>
            <a:r>
              <a:rPr lang="el-GR" i="1" dirty="0"/>
              <a:t> </a:t>
            </a:r>
            <a:r>
              <a:rPr lang="el-GR" i="1" dirty="0" err="1"/>
              <a:t>ἐνανθρωπήσεως</a:t>
            </a:r>
            <a:r>
              <a:rPr lang="el-GR" dirty="0"/>
              <a:t>, 4, </a:t>
            </a:r>
            <a:r>
              <a:rPr lang="en-US" dirty="0"/>
              <a:t>PG</a:t>
            </a:r>
            <a:r>
              <a:rPr lang="el-GR" dirty="0"/>
              <a:t> 75, 1421</a:t>
            </a:r>
            <a:r>
              <a:rPr lang="en-US" dirty="0"/>
              <a:t>D</a:t>
            </a:r>
            <a:r>
              <a:rPr lang="el-GR" dirty="0"/>
              <a:t>).</a:t>
            </a:r>
          </a:p>
          <a:p>
            <a:endParaRPr lang="el-GR" dirty="0"/>
          </a:p>
        </p:txBody>
      </p:sp>
    </p:spTree>
    <p:extLst>
      <p:ext uri="{BB962C8B-B14F-4D97-AF65-F5344CB8AC3E}">
        <p14:creationId xmlns:p14="http://schemas.microsoft.com/office/powerpoint/2010/main" val="836191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59663" y="0"/>
            <a:ext cx="10515600" cy="1325563"/>
          </a:xfrm>
        </p:spPr>
        <p:txBody>
          <a:bodyPr/>
          <a:lstStyle/>
          <a:p>
            <a:pPr algn="ctr"/>
            <a:r>
              <a:rPr lang="el-GR" dirty="0">
                <a:latin typeface="Times New Roman" panose="02020603050405020304" pitchFamily="18" charset="0"/>
                <a:cs typeface="Times New Roman" panose="02020603050405020304" pitchFamily="18" charset="0"/>
              </a:rPr>
              <a:t>Η ΘΕΣΗ ΤΟΥ ΕΡΩΤΑ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ΣΤΟΝ ΧΡΙΣΤΙΑΝΙΚΟ ΚΟΣΜΟ</a:t>
            </a:r>
            <a:endParaRPr lang="el-GR" dirty="0"/>
          </a:p>
        </p:txBody>
      </p:sp>
      <p:sp>
        <p:nvSpPr>
          <p:cNvPr id="3" name="Θέση περιεχομένου 2"/>
          <p:cNvSpPr>
            <a:spLocks noGrp="1"/>
          </p:cNvSpPr>
          <p:nvPr>
            <p:ph idx="1"/>
          </p:nvPr>
        </p:nvSpPr>
        <p:spPr>
          <a:xfrm>
            <a:off x="1" y="1325564"/>
            <a:ext cx="12080382" cy="5532436"/>
          </a:xfrm>
        </p:spPr>
        <p:txBody>
          <a:bodyPr>
            <a:normAutofit fontScale="92500"/>
          </a:bodyPr>
          <a:lstStyle/>
          <a:p>
            <a:r>
              <a:rPr lang="el-GR" dirty="0"/>
              <a:t>Ο Ιωάννης ο Χρυσόστομος αναγνωρίζει τη γυναίκα ως βοηθό του άντρα, δηλαδή ως </a:t>
            </a:r>
            <a:r>
              <a:rPr lang="el-GR" u="sng" dirty="0"/>
              <a:t>ισότιμη</a:t>
            </a:r>
            <a:r>
              <a:rPr lang="el-GR" dirty="0"/>
              <a:t>, </a:t>
            </a:r>
            <a:r>
              <a:rPr lang="el-GR" u="sng" dirty="0"/>
              <a:t>ομοούσια</a:t>
            </a:r>
            <a:r>
              <a:rPr lang="el-GR" dirty="0"/>
              <a:t> και </a:t>
            </a:r>
            <a:r>
              <a:rPr lang="el-GR" u="sng" dirty="0"/>
              <a:t>ομόφωνη</a:t>
            </a:r>
            <a:r>
              <a:rPr lang="el-GR" dirty="0"/>
              <a:t>: «</a:t>
            </a:r>
            <a:r>
              <a:rPr lang="el-GR" i="1" dirty="0"/>
              <a:t>Δι’ </a:t>
            </a:r>
            <a:r>
              <a:rPr lang="el-GR" i="1" dirty="0" err="1"/>
              <a:t>ὅν</a:t>
            </a:r>
            <a:r>
              <a:rPr lang="el-GR" i="1" dirty="0"/>
              <a:t> </a:t>
            </a:r>
            <a:r>
              <a:rPr lang="el-GR" i="1" dirty="0" err="1"/>
              <a:t>ἐδημιουργήθης</a:t>
            </a:r>
            <a:r>
              <a:rPr lang="el-GR" i="1" dirty="0"/>
              <a:t>, </a:t>
            </a:r>
            <a:r>
              <a:rPr lang="el-GR" i="1" dirty="0" err="1"/>
              <a:t>πρὸς</a:t>
            </a:r>
            <a:r>
              <a:rPr lang="el-GR" i="1" dirty="0"/>
              <a:t> </a:t>
            </a:r>
            <a:r>
              <a:rPr lang="el-GR" i="1" dirty="0" err="1"/>
              <a:t>βοήθειαν</a:t>
            </a:r>
            <a:r>
              <a:rPr lang="el-GR" i="1" dirty="0"/>
              <a:t> παρήχθης, </a:t>
            </a:r>
            <a:r>
              <a:rPr lang="el-GR" i="1" dirty="0" err="1"/>
              <a:t>κοινωνὸς</a:t>
            </a:r>
            <a:r>
              <a:rPr lang="el-GR" i="1" dirty="0"/>
              <a:t> </a:t>
            </a:r>
            <a:r>
              <a:rPr lang="el-GR" i="1" dirty="0" err="1"/>
              <a:t>τῆς</a:t>
            </a:r>
            <a:r>
              <a:rPr lang="el-GR" i="1" dirty="0"/>
              <a:t> </a:t>
            </a:r>
            <a:r>
              <a:rPr lang="el-GR" i="1" dirty="0" err="1"/>
              <a:t>ἀξίας</a:t>
            </a:r>
            <a:r>
              <a:rPr lang="el-GR" i="1" dirty="0"/>
              <a:t> </a:t>
            </a:r>
            <a:r>
              <a:rPr lang="el-GR" i="1" dirty="0" err="1"/>
              <a:t>ἐγένου</a:t>
            </a:r>
            <a:r>
              <a:rPr lang="el-GR" i="1" dirty="0"/>
              <a:t>, </a:t>
            </a:r>
            <a:r>
              <a:rPr lang="el-GR" i="1" dirty="0" err="1"/>
              <a:t>καὶ</a:t>
            </a:r>
            <a:r>
              <a:rPr lang="el-GR" i="1" dirty="0"/>
              <a:t> </a:t>
            </a:r>
            <a:r>
              <a:rPr lang="el-GR" i="1" dirty="0" err="1"/>
              <a:t>ὁμοούσιος</a:t>
            </a:r>
            <a:r>
              <a:rPr lang="el-GR" i="1" dirty="0"/>
              <a:t>, </a:t>
            </a:r>
            <a:r>
              <a:rPr lang="el-GR" i="1" dirty="0" err="1"/>
              <a:t>καὶ</a:t>
            </a:r>
            <a:r>
              <a:rPr lang="el-GR" i="1" dirty="0"/>
              <a:t> </a:t>
            </a:r>
            <a:r>
              <a:rPr lang="el-GR" i="1" dirty="0" err="1"/>
              <a:t>ὁμόφωνος</a:t>
            </a:r>
            <a:r>
              <a:rPr lang="el-GR" dirty="0"/>
              <a:t>».   (</a:t>
            </a:r>
            <a:r>
              <a:rPr lang="el-GR" dirty="0" err="1"/>
              <a:t>Ἰωάννου</a:t>
            </a:r>
            <a:r>
              <a:rPr lang="el-GR" dirty="0"/>
              <a:t> Χρυσοστόμου, </a:t>
            </a:r>
            <a:r>
              <a:rPr lang="el-GR" i="1" dirty="0" err="1"/>
              <a:t>Ὁμιλίαι</a:t>
            </a:r>
            <a:r>
              <a:rPr lang="el-GR" i="1" dirty="0"/>
              <a:t> </a:t>
            </a:r>
            <a:r>
              <a:rPr lang="el-GR" i="1" dirty="0" err="1"/>
              <a:t>εἰς</a:t>
            </a:r>
            <a:r>
              <a:rPr lang="el-GR" i="1" dirty="0"/>
              <a:t> </a:t>
            </a:r>
            <a:r>
              <a:rPr lang="el-GR" i="1" dirty="0" err="1"/>
              <a:t>τὴν</a:t>
            </a:r>
            <a:r>
              <a:rPr lang="el-GR" i="1" dirty="0"/>
              <a:t> Γένεσιν</a:t>
            </a:r>
            <a:r>
              <a:rPr lang="el-GR" dirty="0"/>
              <a:t>, 16,4, </a:t>
            </a:r>
            <a:r>
              <a:rPr lang="en-US" dirty="0"/>
              <a:t>PG</a:t>
            </a:r>
            <a:r>
              <a:rPr lang="el-GR" dirty="0"/>
              <a:t> 53, 130). </a:t>
            </a:r>
          </a:p>
          <a:p>
            <a:r>
              <a:rPr lang="el-GR" dirty="0"/>
              <a:t>Άντρας και γυναίκα δεν έχουν απλώς </a:t>
            </a:r>
            <a:r>
              <a:rPr lang="el-GR" b="1" dirty="0"/>
              <a:t>κοινό δημιουργό </a:t>
            </a:r>
            <a:r>
              <a:rPr lang="el-GR" dirty="0"/>
              <a:t>τους τον Θεό, αλλά και </a:t>
            </a:r>
            <a:r>
              <a:rPr lang="el-GR" b="1" dirty="0"/>
              <a:t>κοινή μοίρα </a:t>
            </a:r>
            <a:r>
              <a:rPr lang="el-GR" dirty="0"/>
              <a:t>και </a:t>
            </a:r>
            <a:r>
              <a:rPr lang="el-GR" b="1" dirty="0"/>
              <a:t>κοινό προορισμό</a:t>
            </a:r>
            <a:r>
              <a:rPr lang="el-GR" dirty="0"/>
              <a:t>. Σύμφωνα με τον Γρηγόριο τον Θεολόγο: «</a:t>
            </a:r>
            <a:r>
              <a:rPr lang="el-GR" i="1" dirty="0" err="1"/>
              <a:t>Εἷς</a:t>
            </a:r>
            <a:r>
              <a:rPr lang="el-GR" i="1" dirty="0"/>
              <a:t> </a:t>
            </a:r>
            <a:r>
              <a:rPr lang="el-GR" i="1" dirty="0" err="1"/>
              <a:t>ποιητὴς</a:t>
            </a:r>
            <a:r>
              <a:rPr lang="el-GR" i="1" dirty="0"/>
              <a:t> </a:t>
            </a:r>
            <a:r>
              <a:rPr lang="el-GR" i="1" dirty="0" err="1"/>
              <a:t>ἀνδρὸς</a:t>
            </a:r>
            <a:r>
              <a:rPr lang="el-GR" i="1" dirty="0"/>
              <a:t> </a:t>
            </a:r>
            <a:r>
              <a:rPr lang="el-GR" i="1" dirty="0" err="1"/>
              <a:t>καὶ</a:t>
            </a:r>
            <a:r>
              <a:rPr lang="el-GR" i="1" dirty="0"/>
              <a:t> </a:t>
            </a:r>
            <a:r>
              <a:rPr lang="el-GR" i="1" dirty="0" err="1"/>
              <a:t>γυναικὸς</a:t>
            </a:r>
            <a:r>
              <a:rPr lang="el-GR" i="1" dirty="0"/>
              <a:t>, </a:t>
            </a:r>
            <a:r>
              <a:rPr lang="el-GR" i="1" dirty="0" err="1"/>
              <a:t>εἷς</a:t>
            </a:r>
            <a:r>
              <a:rPr lang="el-GR" i="1" dirty="0"/>
              <a:t> </a:t>
            </a:r>
            <a:r>
              <a:rPr lang="el-GR" i="1" dirty="0" err="1"/>
              <a:t>χοῦς</a:t>
            </a:r>
            <a:r>
              <a:rPr lang="el-GR" i="1" dirty="0"/>
              <a:t> </a:t>
            </a:r>
            <a:r>
              <a:rPr lang="el-GR" i="1" dirty="0" err="1"/>
              <a:t>ἀμφότεροι</a:t>
            </a:r>
            <a:r>
              <a:rPr lang="el-GR" i="1" dirty="0"/>
              <a:t>, </a:t>
            </a:r>
            <a:r>
              <a:rPr lang="el-GR" i="1" dirty="0" err="1"/>
              <a:t>εἰκὼν</a:t>
            </a:r>
            <a:r>
              <a:rPr lang="el-GR" i="1" dirty="0"/>
              <a:t> μία, νόμος </a:t>
            </a:r>
            <a:r>
              <a:rPr lang="el-GR" i="1" dirty="0" err="1"/>
              <a:t>εἷς</a:t>
            </a:r>
            <a:r>
              <a:rPr lang="el-GR" i="1" dirty="0"/>
              <a:t>, θάνατος </a:t>
            </a:r>
            <a:r>
              <a:rPr lang="el-GR" i="1" dirty="0" err="1"/>
              <a:t>εἷς</a:t>
            </a:r>
            <a:r>
              <a:rPr lang="el-GR" i="1" dirty="0"/>
              <a:t>, </a:t>
            </a:r>
            <a:r>
              <a:rPr lang="el-GR" i="1" dirty="0" err="1"/>
              <a:t>ἀνάστασις</a:t>
            </a:r>
            <a:r>
              <a:rPr lang="el-GR" i="1" dirty="0"/>
              <a:t> μία</a:t>
            </a:r>
            <a:r>
              <a:rPr lang="el-GR" dirty="0"/>
              <a:t>». ( Γρηγορίου Θεολόγου, </a:t>
            </a:r>
            <a:r>
              <a:rPr lang="el-GR" i="1" dirty="0"/>
              <a:t>Λόγος 37, 6</a:t>
            </a:r>
            <a:r>
              <a:rPr lang="el-GR" dirty="0"/>
              <a:t>, </a:t>
            </a:r>
            <a:r>
              <a:rPr lang="en-US" dirty="0"/>
              <a:t>PG</a:t>
            </a:r>
            <a:r>
              <a:rPr lang="el-GR" dirty="0"/>
              <a:t> 36, 298</a:t>
            </a:r>
            <a:r>
              <a:rPr lang="en-US" dirty="0"/>
              <a:t>BC</a:t>
            </a:r>
            <a:r>
              <a:rPr lang="el-GR" dirty="0"/>
              <a:t>).</a:t>
            </a:r>
          </a:p>
          <a:p>
            <a:r>
              <a:rPr lang="el-GR" dirty="0"/>
              <a:t>Η διάκριση των ανθρώπων σε «</a:t>
            </a:r>
            <a:r>
              <a:rPr lang="el-GR" dirty="0" err="1"/>
              <a:t>ἄρσεν</a:t>
            </a:r>
            <a:r>
              <a:rPr lang="el-GR" dirty="0"/>
              <a:t> </a:t>
            </a:r>
            <a:r>
              <a:rPr lang="el-GR" dirty="0" err="1"/>
              <a:t>καὶ</a:t>
            </a:r>
            <a:r>
              <a:rPr lang="el-GR" dirty="0"/>
              <a:t> </a:t>
            </a:r>
            <a:r>
              <a:rPr lang="el-GR" dirty="0" err="1"/>
              <a:t>θῆλυ</a:t>
            </a:r>
            <a:r>
              <a:rPr lang="el-GR" dirty="0"/>
              <a:t>», η δημιουργία της Εύας από την πλευρά του Αδάμ, η ευλογία να </a:t>
            </a:r>
            <a:r>
              <a:rPr lang="el-GR" dirty="0" err="1"/>
              <a:t>πληθυνθούν</a:t>
            </a:r>
            <a:r>
              <a:rPr lang="el-GR" dirty="0"/>
              <a:t> και να κυριαρχήσουν στον κόσμο και η ευλογία να ολοκληρωθούν με την αγάπη σε μια ψυχοσωματική ενότητα είναι στοιχεία που συνιστούν και αναδεικνύουν τον γάμο σε θείο θεσμό. Επιβεβαιώνουν ότι η συζυγία και ο γάμος δεν είναι ανθρώπινες επινοήσεις, αλλά πράξεις που εκφράζουν το θέλημα του Θεού.</a:t>
            </a:r>
          </a:p>
        </p:txBody>
      </p:sp>
    </p:spTree>
    <p:extLst>
      <p:ext uri="{BB962C8B-B14F-4D97-AF65-F5344CB8AC3E}">
        <p14:creationId xmlns:p14="http://schemas.microsoft.com/office/powerpoint/2010/main" val="539148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 Η ΘΕΣΗ ΤΟΥ ΕΡΩΤΑ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ΣΤΟΝ ΧΡΙΣΤΙΑΝΙΚΟ ΚΟΣΜΟ</a:t>
            </a:r>
            <a:endParaRPr lang="el-GR" dirty="0"/>
          </a:p>
        </p:txBody>
      </p:sp>
      <p:sp>
        <p:nvSpPr>
          <p:cNvPr id="3" name="Θέση περιεχομένου 2"/>
          <p:cNvSpPr>
            <a:spLocks noGrp="1"/>
          </p:cNvSpPr>
          <p:nvPr>
            <p:ph idx="1"/>
          </p:nvPr>
        </p:nvSpPr>
        <p:spPr>
          <a:xfrm>
            <a:off x="218941" y="1825624"/>
            <a:ext cx="11822805" cy="4871389"/>
          </a:xfrm>
        </p:spPr>
        <p:txBody>
          <a:bodyPr>
            <a:normAutofit/>
          </a:bodyPr>
          <a:lstStyle/>
          <a:p>
            <a:r>
              <a:rPr lang="el-GR" dirty="0"/>
              <a:t>Δυστυχώς όμως η παράβαση της εντολής, που είχε αποτέλεσμα την πτώση του ανθρώπινου γένους, κατέστρεψε την κοινωνία του ανθρώπου τόσο με τον Θεό όσο και με τον συνάνθρωπο. </a:t>
            </a:r>
          </a:p>
          <a:p>
            <a:r>
              <a:rPr lang="el-GR" dirty="0"/>
              <a:t>Έτσι τη διάρρηξη της σχέσης του ανθρώπου με τον Θεό ακολούθησε η διασάλευση της αγαπητικής κοινωνίας των δύο φύλων μεταξύ τους. </a:t>
            </a:r>
          </a:p>
          <a:p>
            <a:r>
              <a:rPr lang="el-GR" dirty="0"/>
              <a:t>Ο άντρας και η γυναίκα, με δική τους υπαιτιότητα, απομονώθηκαν ο καθένας στον εαυτό του και έτσι άρχισαν να βιώνουν την αλλοτριωμένη κατάσταση της μοναξιάς.</a:t>
            </a:r>
          </a:p>
          <a:p>
            <a:r>
              <a:rPr lang="el-GR" dirty="0"/>
              <a:t>Ανάμεσά τους κυριαρχεί ο ανταγωνισμός, ο διχασμός, η διάσπαση και ο πόλεμος αφού «</a:t>
            </a:r>
            <a:r>
              <a:rPr lang="el-GR" i="1" dirty="0"/>
              <a:t>ἡ </a:t>
            </a:r>
            <a:r>
              <a:rPr lang="el-GR" i="1" dirty="0" err="1"/>
              <a:t>ἀνθρωπίνη</a:t>
            </a:r>
            <a:r>
              <a:rPr lang="el-GR" i="1" dirty="0"/>
              <a:t> καθ’ </a:t>
            </a:r>
            <a:r>
              <a:rPr lang="el-GR" i="1" dirty="0" err="1"/>
              <a:t>ἑαυτῆς</a:t>
            </a:r>
            <a:r>
              <a:rPr lang="el-GR" i="1" dirty="0"/>
              <a:t> </a:t>
            </a:r>
            <a:r>
              <a:rPr lang="el-GR" i="1" dirty="0" err="1"/>
              <a:t>ἔσχιστο</a:t>
            </a:r>
            <a:r>
              <a:rPr lang="el-GR" i="1" dirty="0"/>
              <a:t> φύσις</a:t>
            </a:r>
            <a:r>
              <a:rPr lang="el-GR" dirty="0"/>
              <a:t>». ( </a:t>
            </a:r>
            <a:r>
              <a:rPr lang="el-GR" dirty="0" err="1"/>
              <a:t>Ἰωάννου</a:t>
            </a:r>
            <a:r>
              <a:rPr lang="el-GR" dirty="0"/>
              <a:t> Χρυσοστόμου, </a:t>
            </a:r>
            <a:r>
              <a:rPr lang="el-GR" i="1" dirty="0" err="1"/>
              <a:t>Περὶ</a:t>
            </a:r>
            <a:r>
              <a:rPr lang="el-GR" i="1" dirty="0"/>
              <a:t> παρθενίας</a:t>
            </a:r>
            <a:r>
              <a:rPr lang="el-GR" dirty="0"/>
              <a:t>, 84, </a:t>
            </a:r>
            <a:r>
              <a:rPr lang="en-US" dirty="0"/>
              <a:t>PG</a:t>
            </a:r>
            <a:r>
              <a:rPr lang="el-GR" dirty="0"/>
              <a:t> 48, 595).</a:t>
            </a:r>
          </a:p>
        </p:txBody>
      </p:sp>
    </p:spTree>
    <p:extLst>
      <p:ext uri="{BB962C8B-B14F-4D97-AF65-F5344CB8AC3E}">
        <p14:creationId xmlns:p14="http://schemas.microsoft.com/office/powerpoint/2010/main" val="537773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dirty="0">
                <a:latin typeface="Times New Roman" panose="02020603050405020304" pitchFamily="18" charset="0"/>
                <a:cs typeface="Times New Roman" panose="02020603050405020304" pitchFamily="18" charset="0"/>
              </a:rPr>
              <a:t> Η ΘΕΣΗ ΤΟΥ ΕΡΩΤΑ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ΣΤΟΝ ΧΡΙΣΤΙΑΝΙΚΟ ΚΟΣΜΟ</a:t>
            </a:r>
            <a:endParaRPr lang="el-GR" dirty="0"/>
          </a:p>
        </p:txBody>
      </p:sp>
      <p:sp>
        <p:nvSpPr>
          <p:cNvPr id="3" name="Θέση περιεχομένου 2"/>
          <p:cNvSpPr>
            <a:spLocks noGrp="1"/>
          </p:cNvSpPr>
          <p:nvPr>
            <p:ph idx="1"/>
          </p:nvPr>
        </p:nvSpPr>
        <p:spPr>
          <a:xfrm>
            <a:off x="0" y="1210614"/>
            <a:ext cx="12192000" cy="5647385"/>
          </a:xfrm>
        </p:spPr>
        <p:txBody>
          <a:bodyPr>
            <a:normAutofit fontScale="92500" lnSpcReduction="10000"/>
          </a:bodyPr>
          <a:lstStyle/>
          <a:p>
            <a:r>
              <a:rPr lang="el-GR" dirty="0"/>
              <a:t>Οι συνέπειες της πτώσης για τα δύο φύλα περιγράφονται στο βιβλίο της </a:t>
            </a:r>
            <a:r>
              <a:rPr lang="el-GR" i="1" dirty="0"/>
              <a:t>Γενέσεως</a:t>
            </a:r>
            <a:r>
              <a:rPr lang="el-GR" dirty="0"/>
              <a:t>, όπου ο Θεός προδιαγράφει ξεκάθαρα το μέλλον τους: «</a:t>
            </a:r>
            <a:r>
              <a:rPr lang="el-GR" i="1" dirty="0"/>
              <a:t>Και στη γυναίκα είπε: «Θ’ αυξήσω κατά πολύ τη θλίψη και τους πόνους της κυοφορίας σου, και με πόνους θα γεννάς τα παιδιά σου. Η επιθυμία σου θα στρέφεται προς τον άντρα σου, αλλά αυτός θα σε εξουσιάζει». Μετά είπε στον Αδάμ: «επειδή άκουσες από τη γυναίκα κι έφαγες από το δέντρο, από το οποίο σε είχα διατάξει να μη φας, καταραμένη θα είναι η γη εξαιτίας σου. Με μόχθο θα την καλλιεργείς σ’ όλη σου τη ζωή. Αγκάθια και τριβόλια θα σου βλασταίνει και θα τρως το χορτάρι του αγρού. Με τον ιδρώτα του προσώπου σου θα τρως το ψωμί σου, ώσπου να ξαναγυρίσεις στη γη από την οποία προήλθες, γιατί χώμα είσαι και στο χώμα θα επιστρέψεις</a:t>
            </a:r>
            <a:r>
              <a:rPr lang="el-GR" dirty="0"/>
              <a:t>». (</a:t>
            </a:r>
            <a:r>
              <a:rPr lang="el-GR" i="1" dirty="0" err="1"/>
              <a:t>Γέν</a:t>
            </a:r>
            <a:r>
              <a:rPr lang="el-GR" dirty="0"/>
              <a:t>. 16-19 )</a:t>
            </a:r>
          </a:p>
          <a:p>
            <a:r>
              <a:rPr lang="el-GR" dirty="0"/>
              <a:t>Ωστόσο μέσα στο σώμα του Χριστού, την Εκκλησία, μια νέα δυνατότητα ανατέλλει για τα δύο φύλα που ενώνονται μυστηριακά με τα δεσμά του γάμου. Μια δυνατή «</a:t>
            </a:r>
            <a:r>
              <a:rPr lang="el-GR" i="1" dirty="0"/>
              <a:t>σαν τον θάνατο αγάπη</a:t>
            </a:r>
            <a:r>
              <a:rPr lang="el-GR" dirty="0"/>
              <a:t>», όμοια με την αγάπη του Χριστού προς την Εκκλησία, συνδέει τον άντρα με τη γυναίκα ( </a:t>
            </a:r>
            <a:r>
              <a:rPr lang="el-GR" i="1" dirty="0" err="1"/>
              <a:t>Ἄσμα</a:t>
            </a:r>
            <a:r>
              <a:rPr lang="el-GR" i="1" dirty="0"/>
              <a:t> </a:t>
            </a:r>
            <a:r>
              <a:rPr lang="el-GR" i="1" dirty="0" err="1"/>
              <a:t>Ἀσμάτων</a:t>
            </a:r>
            <a:r>
              <a:rPr lang="el-GR" dirty="0"/>
              <a:t> 8,6: «</a:t>
            </a:r>
            <a:r>
              <a:rPr lang="el-GR" i="1" dirty="0" err="1"/>
              <a:t>θές</a:t>
            </a:r>
            <a:r>
              <a:rPr lang="el-GR" i="1" dirty="0"/>
              <a:t> με </a:t>
            </a:r>
            <a:r>
              <a:rPr lang="el-GR" i="1" dirty="0" err="1"/>
              <a:t>ὡς</a:t>
            </a:r>
            <a:r>
              <a:rPr lang="el-GR" i="1" dirty="0"/>
              <a:t> </a:t>
            </a:r>
            <a:r>
              <a:rPr lang="el-GR" i="1" dirty="0" err="1"/>
              <a:t>σφραγῖδα</a:t>
            </a:r>
            <a:r>
              <a:rPr lang="el-GR" i="1" dirty="0"/>
              <a:t> </a:t>
            </a:r>
            <a:r>
              <a:rPr lang="el-GR" i="1" dirty="0" err="1"/>
              <a:t>ἐπὶ</a:t>
            </a:r>
            <a:r>
              <a:rPr lang="el-GR" i="1" dirty="0"/>
              <a:t> </a:t>
            </a:r>
            <a:r>
              <a:rPr lang="el-GR" i="1" dirty="0" err="1"/>
              <a:t>τὴν</a:t>
            </a:r>
            <a:r>
              <a:rPr lang="el-GR" i="1" dirty="0"/>
              <a:t> </a:t>
            </a:r>
            <a:r>
              <a:rPr lang="el-GR" i="1" dirty="0" err="1"/>
              <a:t>καρδίαν</a:t>
            </a:r>
            <a:r>
              <a:rPr lang="el-GR" i="1" dirty="0"/>
              <a:t> σου, </a:t>
            </a:r>
            <a:r>
              <a:rPr lang="el-GR" i="1" dirty="0" err="1"/>
              <a:t>ὡς</a:t>
            </a:r>
            <a:r>
              <a:rPr lang="el-GR" i="1" dirty="0"/>
              <a:t> </a:t>
            </a:r>
            <a:r>
              <a:rPr lang="el-GR" i="1" dirty="0" err="1"/>
              <a:t>σφραγῖδα</a:t>
            </a:r>
            <a:r>
              <a:rPr lang="el-GR" i="1" dirty="0"/>
              <a:t> </a:t>
            </a:r>
            <a:r>
              <a:rPr lang="el-GR" i="1" dirty="0" err="1"/>
              <a:t>ἐπὶ</a:t>
            </a:r>
            <a:r>
              <a:rPr lang="el-GR" i="1" dirty="0"/>
              <a:t> </a:t>
            </a:r>
            <a:r>
              <a:rPr lang="el-GR" i="1" dirty="0" err="1"/>
              <a:t>τὸν</a:t>
            </a:r>
            <a:r>
              <a:rPr lang="el-GR" i="1" dirty="0"/>
              <a:t> </a:t>
            </a:r>
            <a:r>
              <a:rPr lang="el-GR" i="1" dirty="0" err="1"/>
              <a:t>βραχίονά</a:t>
            </a:r>
            <a:r>
              <a:rPr lang="el-GR" i="1" dirty="0"/>
              <a:t> σου· </a:t>
            </a:r>
            <a:r>
              <a:rPr lang="el-GR" i="1" dirty="0" err="1"/>
              <a:t>ὅτι</a:t>
            </a:r>
            <a:r>
              <a:rPr lang="el-GR" i="1" dirty="0"/>
              <a:t> </a:t>
            </a:r>
            <a:r>
              <a:rPr lang="el-GR" i="1" dirty="0" err="1"/>
              <a:t>κραταιὰ</a:t>
            </a:r>
            <a:r>
              <a:rPr lang="el-GR" i="1" dirty="0"/>
              <a:t> </a:t>
            </a:r>
            <a:r>
              <a:rPr lang="el-GR" i="1" dirty="0" err="1"/>
              <a:t>ὡς</a:t>
            </a:r>
            <a:r>
              <a:rPr lang="el-GR" i="1" dirty="0"/>
              <a:t> </a:t>
            </a:r>
            <a:r>
              <a:rPr lang="el-GR" i="1" dirty="0" err="1"/>
              <a:t>θάνατος</a:t>
            </a:r>
            <a:r>
              <a:rPr lang="el-GR" i="1" dirty="0"/>
              <a:t> </a:t>
            </a:r>
            <a:r>
              <a:rPr lang="el-GR" i="1" dirty="0" err="1"/>
              <a:t>ἀγάπη</a:t>
            </a:r>
            <a:r>
              <a:rPr lang="el-GR" i="1" dirty="0"/>
              <a:t>, </a:t>
            </a:r>
            <a:r>
              <a:rPr lang="el-GR" i="1" dirty="0" err="1"/>
              <a:t>σκληρὸς</a:t>
            </a:r>
            <a:r>
              <a:rPr lang="el-GR" i="1" dirty="0"/>
              <a:t> </a:t>
            </a:r>
            <a:r>
              <a:rPr lang="el-GR" i="1" dirty="0" err="1"/>
              <a:t>ὡς</a:t>
            </a:r>
            <a:r>
              <a:rPr lang="el-GR" i="1" dirty="0"/>
              <a:t> </a:t>
            </a:r>
            <a:r>
              <a:rPr lang="el-GR" i="1" dirty="0" err="1"/>
              <a:t>ᾅδης</a:t>
            </a:r>
            <a:r>
              <a:rPr lang="el-GR" i="1" dirty="0"/>
              <a:t> </a:t>
            </a:r>
            <a:r>
              <a:rPr lang="el-GR" i="1" dirty="0" err="1"/>
              <a:t>ζῆλος</a:t>
            </a:r>
            <a:r>
              <a:rPr lang="el-GR" i="1" dirty="0"/>
              <a:t>· </a:t>
            </a:r>
            <a:r>
              <a:rPr lang="el-GR" i="1" dirty="0" err="1"/>
              <a:t>περίπτερα</a:t>
            </a:r>
            <a:r>
              <a:rPr lang="el-GR" i="1" dirty="0"/>
              <a:t> </a:t>
            </a:r>
            <a:r>
              <a:rPr lang="el-GR" i="1" dirty="0" err="1"/>
              <a:t>αὐτῆς</a:t>
            </a:r>
            <a:r>
              <a:rPr lang="el-GR" i="1" dirty="0"/>
              <a:t> </a:t>
            </a:r>
            <a:r>
              <a:rPr lang="el-GR" i="1" dirty="0" err="1"/>
              <a:t>περίπτερα</a:t>
            </a:r>
            <a:r>
              <a:rPr lang="el-GR" i="1" dirty="0"/>
              <a:t> </a:t>
            </a:r>
            <a:r>
              <a:rPr lang="el-GR" i="1" dirty="0" err="1"/>
              <a:t>πυρός</a:t>
            </a:r>
            <a:r>
              <a:rPr lang="el-GR" i="1" dirty="0"/>
              <a:t>, </a:t>
            </a:r>
            <a:r>
              <a:rPr lang="el-GR" i="1" dirty="0" err="1"/>
              <a:t>φλόγες</a:t>
            </a:r>
            <a:r>
              <a:rPr lang="el-GR" i="1" dirty="0"/>
              <a:t> </a:t>
            </a:r>
            <a:r>
              <a:rPr lang="el-GR" i="1" dirty="0" err="1"/>
              <a:t>αὐτῆς</a:t>
            </a:r>
            <a:r>
              <a:rPr lang="el-GR" dirty="0"/>
              <a:t>»).</a:t>
            </a:r>
          </a:p>
        </p:txBody>
      </p:sp>
    </p:spTree>
    <p:extLst>
      <p:ext uri="{BB962C8B-B14F-4D97-AF65-F5344CB8AC3E}">
        <p14:creationId xmlns:p14="http://schemas.microsoft.com/office/powerpoint/2010/main" val="36010866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862886"/>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Η ΘΕΣΗ ΤΟΥ ΕΡΩΤΑ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ΣΤΟΝ ΧΡΙΣΤΙΑΝΙΚΟ ΚΟΣΜΟ</a:t>
            </a:r>
            <a:endParaRPr lang="el-GR" dirty="0"/>
          </a:p>
        </p:txBody>
      </p:sp>
      <p:sp>
        <p:nvSpPr>
          <p:cNvPr id="3" name="Θέση περιεχομένου 2"/>
          <p:cNvSpPr>
            <a:spLocks noGrp="1"/>
          </p:cNvSpPr>
          <p:nvPr>
            <p:ph idx="1"/>
          </p:nvPr>
        </p:nvSpPr>
        <p:spPr>
          <a:xfrm>
            <a:off x="0" y="862886"/>
            <a:ext cx="12192000" cy="5995114"/>
          </a:xfrm>
        </p:spPr>
        <p:txBody>
          <a:bodyPr>
            <a:normAutofit fontScale="92500" lnSpcReduction="20000"/>
          </a:bodyPr>
          <a:lstStyle/>
          <a:p>
            <a:r>
              <a:rPr lang="el-GR" dirty="0"/>
              <a:t>Και αυτή την αμοιβαία αγάπη η χάρη του Αγίου Πνεύματος τη μεταβάλλει σε «</a:t>
            </a:r>
            <a:r>
              <a:rPr lang="el-GR" i="1" dirty="0" err="1"/>
              <a:t>ἕνωση</a:t>
            </a:r>
            <a:r>
              <a:rPr lang="el-GR" i="1" dirty="0"/>
              <a:t> </a:t>
            </a:r>
            <a:r>
              <a:rPr lang="el-GR" i="1" dirty="0" err="1"/>
              <a:t>ἀδιάσπαστη</a:t>
            </a:r>
            <a:r>
              <a:rPr lang="el-GR" dirty="0"/>
              <a:t>», πράγμα που κάνει τον Ιωάννη τον Χρυσόστομο να ορίζει τον γάμο ως «</a:t>
            </a:r>
            <a:r>
              <a:rPr lang="el-GR" i="1" dirty="0" err="1"/>
              <a:t>τὸ</a:t>
            </a:r>
            <a:r>
              <a:rPr lang="el-GR" i="1" dirty="0"/>
              <a:t> μυστήριο </a:t>
            </a:r>
            <a:r>
              <a:rPr lang="el-GR" i="1" dirty="0" err="1"/>
              <a:t>τῆς</a:t>
            </a:r>
            <a:r>
              <a:rPr lang="el-GR" i="1" dirty="0"/>
              <a:t> </a:t>
            </a:r>
            <a:r>
              <a:rPr lang="el-GR" i="1" dirty="0" err="1"/>
              <a:t>ἀγάπης</a:t>
            </a:r>
            <a:r>
              <a:rPr lang="el-GR" dirty="0"/>
              <a:t>».( </a:t>
            </a:r>
            <a:r>
              <a:rPr lang="el-GR" dirty="0" err="1"/>
              <a:t>Ἰωάννου</a:t>
            </a:r>
            <a:r>
              <a:rPr lang="el-GR" dirty="0"/>
              <a:t> Χρυσοστόμου,</a:t>
            </a:r>
            <a:r>
              <a:rPr lang="el-GR" i="1" dirty="0"/>
              <a:t> </a:t>
            </a:r>
            <a:r>
              <a:rPr lang="el-GR" i="1" dirty="0" err="1"/>
              <a:t>Ἐγκώμιον</a:t>
            </a:r>
            <a:r>
              <a:rPr lang="el-GR" i="1" dirty="0"/>
              <a:t> </a:t>
            </a:r>
            <a:r>
              <a:rPr lang="el-GR" i="1" dirty="0" err="1"/>
              <a:t>εἰς</a:t>
            </a:r>
            <a:r>
              <a:rPr lang="el-GR" i="1" dirty="0"/>
              <a:t> </a:t>
            </a:r>
            <a:r>
              <a:rPr lang="el-GR" i="1" dirty="0" err="1"/>
              <a:t>Μάξιμον</a:t>
            </a:r>
            <a:r>
              <a:rPr lang="el-GR" i="1" dirty="0"/>
              <a:t>, </a:t>
            </a:r>
            <a:r>
              <a:rPr lang="el-GR" i="1" dirty="0" err="1"/>
              <a:t>καὶ</a:t>
            </a:r>
            <a:r>
              <a:rPr lang="el-GR" i="1" dirty="0"/>
              <a:t> </a:t>
            </a:r>
            <a:r>
              <a:rPr lang="el-GR" i="1" dirty="0" err="1"/>
              <a:t>περὶ</a:t>
            </a:r>
            <a:r>
              <a:rPr lang="el-GR" i="1" dirty="0"/>
              <a:t> </a:t>
            </a:r>
            <a:r>
              <a:rPr lang="el-GR" i="1" dirty="0" err="1"/>
              <a:t>τοῦ</a:t>
            </a:r>
            <a:r>
              <a:rPr lang="el-GR" i="1" dirty="0"/>
              <a:t> </a:t>
            </a:r>
            <a:r>
              <a:rPr lang="el-GR" i="1" dirty="0" err="1"/>
              <a:t>ποίας</a:t>
            </a:r>
            <a:r>
              <a:rPr lang="el-GR" i="1" dirty="0"/>
              <a:t> </a:t>
            </a:r>
            <a:r>
              <a:rPr lang="el-GR" i="1" dirty="0" err="1"/>
              <a:t>δεῖ</a:t>
            </a:r>
            <a:r>
              <a:rPr lang="el-GR" i="1" dirty="0"/>
              <a:t> </a:t>
            </a:r>
            <a:r>
              <a:rPr lang="el-GR" i="1" dirty="0" err="1"/>
              <a:t>ἄγεσθαι</a:t>
            </a:r>
            <a:r>
              <a:rPr lang="el-GR" i="1" dirty="0"/>
              <a:t> </a:t>
            </a:r>
            <a:r>
              <a:rPr lang="el-GR" i="1" dirty="0" err="1"/>
              <a:t>γυναῖκας</a:t>
            </a:r>
            <a:r>
              <a:rPr lang="el-GR" dirty="0"/>
              <a:t>, </a:t>
            </a:r>
            <a:r>
              <a:rPr lang="en-US" dirty="0"/>
              <a:t>PG</a:t>
            </a:r>
            <a:r>
              <a:rPr lang="el-GR" dirty="0"/>
              <a:t> 51, 230)</a:t>
            </a:r>
          </a:p>
          <a:p>
            <a:r>
              <a:rPr lang="el-GR" dirty="0"/>
              <a:t>Στον χριστιανικό γάμο παύει η κατάρα της σύγκρουσης των δύο φύλων, υποχωρεί η ανταγωνιστική διαμάχη άντρα και γυναίκας και οι σύζυγοι «</a:t>
            </a:r>
            <a:r>
              <a:rPr lang="el-GR" i="1" dirty="0" err="1"/>
              <a:t>ἐν</a:t>
            </a:r>
            <a:r>
              <a:rPr lang="el-GR" i="1" dirty="0"/>
              <a:t> </a:t>
            </a:r>
            <a:r>
              <a:rPr lang="el-GR" i="1" dirty="0" err="1"/>
              <a:t>Χριστῷ</a:t>
            </a:r>
            <a:r>
              <a:rPr lang="el-GR" dirty="0"/>
              <a:t>» ξαναβρίσκουν την ενότητά τους «</a:t>
            </a:r>
            <a:r>
              <a:rPr lang="el-GR" i="1" dirty="0" err="1"/>
              <a:t>εἰς</a:t>
            </a:r>
            <a:r>
              <a:rPr lang="el-GR" i="1" dirty="0"/>
              <a:t> σάρκα μίαν</a:t>
            </a:r>
            <a:r>
              <a:rPr lang="el-GR" dirty="0"/>
              <a:t>». </a:t>
            </a:r>
          </a:p>
          <a:p>
            <a:r>
              <a:rPr lang="el-GR" dirty="0"/>
              <a:t>Στο αποστολικό ανάγνωσμα της Ακολουθίας του γάμου ακούμε τα εξής: «</a:t>
            </a:r>
            <a:r>
              <a:rPr lang="el-GR" i="1" dirty="0"/>
              <a:t>Αδελφοί, να ευχαριστείτε πάντοτε για όλα το Θεό και Πατέρα στο όνομα του Κυρίου μας Ιησού Χριστού. Να υποτάσσεστε ο ένας στον άλλο με φόβο Χριστού. </a:t>
            </a:r>
            <a:r>
              <a:rPr lang="el-GR" b="1" i="1" dirty="0"/>
              <a:t>Οι γυναίκες </a:t>
            </a:r>
            <a:r>
              <a:rPr lang="el-GR" b="1" i="1" u="sng" dirty="0">
                <a:solidFill>
                  <a:srgbClr val="FF0000"/>
                </a:solidFill>
              </a:rPr>
              <a:t>να υποτάσσονται</a:t>
            </a:r>
            <a:r>
              <a:rPr lang="el-GR" b="1" i="1" dirty="0">
                <a:solidFill>
                  <a:srgbClr val="FF0000"/>
                </a:solidFill>
              </a:rPr>
              <a:t> </a:t>
            </a:r>
            <a:r>
              <a:rPr lang="el-GR" b="1" i="1" dirty="0"/>
              <a:t>στους άντρες τους όπως στον Κύριο.</a:t>
            </a:r>
            <a:r>
              <a:rPr lang="el-GR" i="1" dirty="0"/>
              <a:t> Γιατί ο άντρας είναι ο αρχηγός της γυναίκας, όπως και ο Χριστός είναι αρχηγός της εκκλησίας... </a:t>
            </a:r>
            <a:r>
              <a:rPr lang="el-GR" b="1" i="1" dirty="0"/>
              <a:t>Οι άντρες </a:t>
            </a:r>
            <a:r>
              <a:rPr lang="el-GR" b="1" i="1" u="sng" dirty="0">
                <a:solidFill>
                  <a:srgbClr val="FF0000"/>
                </a:solidFill>
              </a:rPr>
              <a:t>να αγαπάτε</a:t>
            </a:r>
            <a:r>
              <a:rPr lang="el-GR" b="1" i="1" dirty="0">
                <a:solidFill>
                  <a:srgbClr val="FF0000"/>
                </a:solidFill>
              </a:rPr>
              <a:t> </a:t>
            </a:r>
            <a:r>
              <a:rPr lang="el-GR" b="1" i="1" dirty="0"/>
              <a:t>τις γυναίκες σας, όπως ο Χριστός αγάπησε την εκκλησία και προσέφερε τη ζωή του γι’</a:t>
            </a:r>
            <a:r>
              <a:rPr lang="el-GR" i="1" dirty="0"/>
              <a:t> </a:t>
            </a:r>
            <a:r>
              <a:rPr lang="el-GR" b="1" i="1" dirty="0"/>
              <a:t>αυτήν… </a:t>
            </a:r>
            <a:r>
              <a:rPr lang="el-GR" i="1" dirty="0"/>
              <a:t>Όποιος αγαπάει τη γυναίκα του αγαπάει τον εαυτό του. Κανείς ποτέ δε μίσησε το ίδιο του το σώμα, αλλά αντίθετα το τρέφει και το φροντίζει… Λέει η Γραφή θα εγκαταλείψει ο άντρας τον πατέρα και τη μητέρα του, για να ζήσει μαζί με τη γυναίκα του. Θα γίνουν οι δύο τους ένας άνθρωπος. Σ’ αυτά τα λόγια κρύβεται ένα μεγάλο μυστήριο, που εγώ σας λέω ότι αναφέρεται στη σχέση Χριστού και εκκλησίας. Αλλά και εσείς ο καθένας </a:t>
            </a:r>
            <a:r>
              <a:rPr lang="el-GR" b="1" i="1" dirty="0"/>
              <a:t>να αγαπάει</a:t>
            </a:r>
            <a:r>
              <a:rPr lang="el-GR" i="1" dirty="0"/>
              <a:t> τη γυναίκα του όπως τον εαυτό του, και η γυναίκα </a:t>
            </a:r>
            <a:r>
              <a:rPr lang="el-GR" b="1" i="1" dirty="0"/>
              <a:t>να σέβεται</a:t>
            </a:r>
            <a:r>
              <a:rPr lang="el-GR" i="1" dirty="0"/>
              <a:t> τον άντρα της». (</a:t>
            </a:r>
            <a:r>
              <a:rPr lang="el-GR" i="1" dirty="0" err="1"/>
              <a:t>Ἐφ</a:t>
            </a:r>
            <a:r>
              <a:rPr lang="el-GR" i="1" dirty="0"/>
              <a:t>. 5,20-33)  </a:t>
            </a:r>
            <a:endParaRPr lang="el-GR" dirty="0"/>
          </a:p>
        </p:txBody>
      </p:sp>
    </p:spTree>
    <p:extLst>
      <p:ext uri="{BB962C8B-B14F-4D97-AF65-F5344CB8AC3E}">
        <p14:creationId xmlns:p14="http://schemas.microsoft.com/office/powerpoint/2010/main" val="60985139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31</TotalTime>
  <Words>7389</Words>
  <Application>Microsoft Office PowerPoint</Application>
  <PresentationFormat>Ευρεία οθόνη</PresentationFormat>
  <Paragraphs>148</Paragraphs>
  <Slides>39</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39</vt:i4>
      </vt:variant>
    </vt:vector>
  </HeadingPairs>
  <TitlesOfParts>
    <vt:vector size="44" baseType="lpstr">
      <vt:lpstr>Aptos</vt:lpstr>
      <vt:lpstr>Aptos Display</vt:lpstr>
      <vt:lpstr>Arial</vt:lpstr>
      <vt:lpstr>Times New Roman</vt:lpstr>
      <vt:lpstr>Θέμα του Office</vt:lpstr>
      <vt:lpstr>  ΧΡΙΣΤΙΑΝΙΚΗ ΑΓΩΓΗ ΕΝΟΤΗΤΑ 4Η  Η ΘΕΣΗ ΤΟΥ ΕΡΩΤΑ ΚΑΙ ΤΟΥ ΓΑΜΟΥ ΣΤΟΝ ΧΡΙΣΤΙΑΝΙΚΟ ΚΟΣΜΟ Από το βιβλίο της Μαρίας Καράμπελια, Η πολιτισμική ταυτότητα της Ορθοδοξίας, Εκδόσεις Αντ. Σταμούλη, Θεσσαλονίκη 2014, σσ.  104-133  </vt:lpstr>
      <vt:lpstr>  Η ΘΕΣΗ ΤΟΥ ΕΡΩΤΑ  ΣΤΟΝ ΧΡΙΣΤΙΑΝΙΚΟ ΚΟΣΜΟ </vt:lpstr>
      <vt:lpstr>Η ΘΕΣΗ ΤΟΥ ΕΡΩΤΑ  ΣΤΟΝ ΧΡΙΣΤΙΑΝΙΚΟ ΚΟΣΜΟ</vt:lpstr>
      <vt:lpstr>Η ΘΕΣΗ ΤΟΥ ΕΡΩΤΑ  ΣΤΟΝ ΧΡΙΣΤΙΑΝΙΚΟ ΚΟΣΜΟ</vt:lpstr>
      <vt:lpstr>Η ΘΕΣΗ ΤΟΥ ΕΡΩΤΑ  ΣΤΟΝ ΧΡΙΣΤΙΑΝΙΚΟ ΚΟΣΜΟ</vt:lpstr>
      <vt:lpstr>Η ΘΕΣΗ ΤΟΥ ΕΡΩΤΑ  ΣΤΟΝ ΧΡΙΣΤΙΑΝΙΚΟ ΚΟΣΜΟ</vt:lpstr>
      <vt:lpstr> Η ΘΕΣΗ ΤΟΥ ΕΡΩΤΑ  ΣΤΟΝ ΧΡΙΣΤΙΑΝΙΚΟ ΚΟΣΜΟ</vt:lpstr>
      <vt:lpstr> Η ΘΕΣΗ ΤΟΥ ΕΡΩΤΑ  ΣΤΟΝ ΧΡΙΣΤΙΑΝΙΚΟ ΚΟΣΜΟ</vt:lpstr>
      <vt:lpstr>Η ΘΕΣΗ ΤΟΥ ΕΡΩΤΑ  ΣΤΟΝ ΧΡΙΣΤΙΑΝΙΚΟ ΚΟΣΜΟ</vt:lpstr>
      <vt:lpstr>Η ΘΕΣΗ ΤΟΥ ΕΡΩΤΑ  ΣΤΟΝ ΧΡΙΣΤΙΑΝΙΚΟ ΚΟΣΜΟ</vt:lpstr>
      <vt:lpstr> Η ΘΕΣΗ ΤΟΥ ΕΡΩΤΑ  ΣΤΟΝ ΧΡΙΣΤΙΑΝΙΚΟ ΚΟΣΜΟ</vt:lpstr>
      <vt:lpstr>Η ΘΕΣΗ ΤΟΥ ΕΡΩΤΑ  ΣΤΟΝ ΧΡΙΣΤΙΑΝΙΚΟ ΚΟΣΜΟ</vt:lpstr>
      <vt:lpstr>Η ΘΕΣΗ ΤΟΥ ΕΡΩΤΑ  ΣΤΟΝ ΧΡΙΣΤΙΑΝΙΚΟ ΚΟΣΜΟ</vt:lpstr>
      <vt:lpstr>Η ΘΕΣΗ ΤΟΥ ΕΡΩΤΑ  ΣΤΟΝ ΧΡΙΣΤΙΑΝΙΚΟ ΚΟΣΜΟ</vt:lpstr>
      <vt:lpstr>Η ΘΕΣΗ ΤΟΥ ΕΡΩΤΑ  ΣΤΟΝ ΧΡΙΣΤΙΑΝΙΚΟ ΚΟΣΜΟ</vt:lpstr>
      <vt:lpstr>Η ΘΕΣΗ ΤΟΥ ΕΡΩΤΑ  ΣΤΟΝ ΧΡΙΣΤΙΑΝΙΚΟ ΚΟΣΜΟ</vt:lpstr>
      <vt:lpstr>Η ΘΕΣΗ ΤΟΥ ΕΡΩΤΑ  ΣΤΟΝ ΧΡΙΣΤΙΑΝΙΚΟ ΚΟΣΜΟ</vt:lpstr>
      <vt:lpstr>Η ΘΕΣΗ ΤΟΥ ΕΡΩΤΑ  ΣΤΟΝ ΧΡΙΣΤΙΑΝΙΚΟ ΚΟΣΜΟ</vt:lpstr>
      <vt:lpstr>Η ΘΕΣΗ ΤΟΥ ΕΡΩΤΑ  ΣΤΟΝ ΧΡΙΣΤΙΑΝΙΚΟ ΚΟΣΜΟ</vt:lpstr>
      <vt:lpstr>Η ΘΕΣΗ ΤΟΥ ΕΡΩΤΑ  ΣΤΟΝ ΧΡΙΣΤΙΑΝΙΚΟ ΚΟΣΜΟ</vt:lpstr>
      <vt:lpstr>Η ΘΕΣΗ ΤΟΥ ΕΡΩΤΑ  ΣΤΟΝ ΧΡΙΣΤΙΑΝΙΚΟ ΚΟΣΜΟ</vt:lpstr>
      <vt:lpstr>Η ΘΕΣΗ ΤΟΥ ΕΡΩΤΑ  ΣΤΟΝ ΧΡΙΣΤΙΑΝΙΚΟ ΚΟΣΜΟ</vt:lpstr>
      <vt:lpstr>ΠΑΤΕΡΙΚΕΣ ΝΟΥΘΕΣΙΕΣ  ΓΙΑ ΤΟΥΣ ΣΥΖΥΓΟΥΣ</vt:lpstr>
      <vt:lpstr>ΠΑΤΕΡΙΚΕΣ ΝΟΥΘΕΣΙΕΣ  ΓΙΑ ΤΟΥΣ ΣΥΖΥΓΟΥΣ</vt:lpstr>
      <vt:lpstr> ΠΑΤΕΡΙΚΕΣ ΝΟΥΘΕΣΙΕΣ  ΓΙΑ ΤΟΥΣ ΣΥΖΥΓΟΥΣ</vt:lpstr>
      <vt:lpstr> ΠΑΤΕΡΙΚΕΣ ΝΟΥΘΕΣΙΕΣ  ΓΙΑ ΤΟΥΣ ΣΥΖΥΓΟΥΣ</vt:lpstr>
      <vt:lpstr>ΠΑΤΕΡΙΚΕΣ ΝΟΥΘΕΣΙΕΣ  ΓΙΑ ΤΟΥΣ ΣΥΖΥΓΟΥΣ</vt:lpstr>
      <vt:lpstr>ΠΑΤΕΡΙΚΕΣ ΝΟΥΘΕΣΙΕΣ  ΓΙΑ ΤΟΥΣ ΣΥΖΥΓΟΥΣ</vt:lpstr>
      <vt:lpstr>ΠΑΤΕΡΙΚΕΣ ΝΟΥΘΕΣΙΕΣ  ΓΙΑ ΤΟΥΣ ΣΥΖΥΓΟΥΣ</vt:lpstr>
      <vt:lpstr> ΠΑΤΕΡΙΚΕΣ ΝΟΥΘΕΣΙΕΣ  ΓΙΑ ΤΟΥΣ ΣΥΖΥΓΟΥΣ</vt:lpstr>
      <vt:lpstr> ΠΑΤΕΡΙΚΕΣ ΝΟΥΘΕΣΙΕΣ  ΓΙΑ ΤΟΥΣ ΣΥΖΥΓΟΥΣ</vt:lpstr>
      <vt:lpstr> ΠΑΤΕΡΙΚΕΣ ΝΟΥΘΕΣΙΕΣ  ΓΙΑ ΤΟΥΣ ΣΥΖΥΓΟΥΣ</vt:lpstr>
      <vt:lpstr> ΠΑΤΕΡΙΚΕΣ ΝΟΥΘΕΣΙΕΣ  ΓΙΑ ΤΟΥΣ ΣΥΖΥΓΟΥΣ</vt:lpstr>
      <vt:lpstr> ΠΑΤΕΡΙΚΕΣ ΝΟΥΘΕΣΙΕΣ  ΓΙΑ ΤΟΥΣ ΣΥΖΥΓΟΥΣ</vt:lpstr>
      <vt:lpstr> ΠΑΤΕΡΙΚΕΣ ΝΟΥΘΕΣΙΕΣ  ΓΙΑ ΤΟΥΣ ΣΥΖΥΓΟΥΣ</vt:lpstr>
      <vt:lpstr> ΠΑΤΕΡΙΚΕΣ ΝΟΥΘΕΣΙΕΣ  ΓΙΑ ΤΟΥΣ ΣΥΖΥΓΟΥΣ</vt:lpstr>
      <vt:lpstr>ΠΑΤΕΡΙΚΕΣ ΝΟΥΘΕΣΙΕΣ  ΓΙΑ ΤΟΥΣ ΣΥΖΥΓΟΥΣ</vt:lpstr>
      <vt:lpstr> ΠΑΤΕΡΙΚΕΣ ΝΟΥΘΕΣΙΕΣ  ΓΙΑ ΤΟΥΣ ΣΥΖΥΓΟΥΣ</vt:lpstr>
      <vt:lpstr> ΠΑΤΕΡΙΚΕΣ ΝΟΥΘΕΣΙΕΣ  ΓΙΑ ΤΟΥΣ ΣΥΖΥΓΟΥΣ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KARAMPELIA</dc:creator>
  <cp:lastModifiedBy>MARIA KARAMPELIA</cp:lastModifiedBy>
  <cp:revision>1</cp:revision>
  <dcterms:created xsi:type="dcterms:W3CDTF">2024-10-04T13:02:37Z</dcterms:created>
  <dcterms:modified xsi:type="dcterms:W3CDTF">2024-10-25T07:57:53Z</dcterms:modified>
</cp:coreProperties>
</file>