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7" r:id="rId4"/>
    <p:sldId id="288" r:id="rId5"/>
    <p:sldId id="284" r:id="rId6"/>
    <p:sldId id="286" r:id="rId7"/>
    <p:sldId id="289" r:id="rId8"/>
    <p:sldId id="290" r:id="rId9"/>
    <p:sldId id="285" r:id="rId10"/>
    <p:sldId id="291" r:id="rId11"/>
    <p:sldId id="274" r:id="rId12"/>
    <p:sldId id="292" r:id="rId13"/>
    <p:sldId id="275" r:id="rId14"/>
    <p:sldId id="276" r:id="rId15"/>
    <p:sldId id="277" r:id="rId16"/>
    <p:sldId id="293" r:id="rId17"/>
    <p:sldId id="279" r:id="rId18"/>
    <p:sldId id="278" r:id="rId19"/>
    <p:sldId id="280" r:id="rId20"/>
    <p:sldId id="281" r:id="rId21"/>
    <p:sldId id="282"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3EBCDF-EA1A-41AB-A8EB-9EE18F2551C0}" v="3" dt="2024-10-10T21:08:08.0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A33EBCDF-EA1A-41AB-A8EB-9EE18F2551C0}"/>
    <pc:docChg chg="undo custSel addSld modSld sldOrd">
      <pc:chgData name="MARIA KARAMPELIA" userId="9dfcc2cac66bf474" providerId="LiveId" clId="{A33EBCDF-EA1A-41AB-A8EB-9EE18F2551C0}" dt="2024-10-11T09:18:33.648" v="9941" actId="20577"/>
      <pc:docMkLst>
        <pc:docMk/>
      </pc:docMkLst>
      <pc:sldChg chg="modSp mod">
        <pc:chgData name="MARIA KARAMPELIA" userId="9dfcc2cac66bf474" providerId="LiveId" clId="{A33EBCDF-EA1A-41AB-A8EB-9EE18F2551C0}" dt="2024-10-04T13:22:56.854" v="6" actId="14100"/>
        <pc:sldMkLst>
          <pc:docMk/>
          <pc:sldMk cId="578062283" sldId="256"/>
        </pc:sldMkLst>
        <pc:spChg chg="mod">
          <ac:chgData name="MARIA KARAMPELIA" userId="9dfcc2cac66bf474" providerId="LiveId" clId="{A33EBCDF-EA1A-41AB-A8EB-9EE18F2551C0}" dt="2024-10-04T13:22:56.854" v="6" actId="14100"/>
          <ac:spMkLst>
            <pc:docMk/>
            <pc:sldMk cId="578062283" sldId="256"/>
            <ac:spMk id="2" creationId="{661DE355-5EE4-78F5-14F2-6F4157D397DC}"/>
          </ac:spMkLst>
        </pc:spChg>
      </pc:sldChg>
      <pc:sldChg chg="modSp mod">
        <pc:chgData name="MARIA KARAMPELIA" userId="9dfcc2cac66bf474" providerId="LiveId" clId="{A33EBCDF-EA1A-41AB-A8EB-9EE18F2551C0}" dt="2024-10-10T21:09:21.041" v="5437" actId="14100"/>
        <pc:sldMkLst>
          <pc:docMk/>
          <pc:sldMk cId="952990413" sldId="274"/>
        </pc:sldMkLst>
        <pc:spChg chg="mod">
          <ac:chgData name="MARIA KARAMPELIA" userId="9dfcc2cac66bf474" providerId="LiveId" clId="{A33EBCDF-EA1A-41AB-A8EB-9EE18F2551C0}" dt="2024-10-10T21:09:21.041" v="5437" actId="14100"/>
          <ac:spMkLst>
            <pc:docMk/>
            <pc:sldMk cId="952990413" sldId="274"/>
            <ac:spMk id="2" creationId="{387AF495-1CB3-77D8-CF33-06FB6A7A60BB}"/>
          </ac:spMkLst>
        </pc:spChg>
      </pc:sldChg>
      <pc:sldChg chg="modSp mod">
        <pc:chgData name="MARIA KARAMPELIA" userId="9dfcc2cac66bf474" providerId="LiveId" clId="{A33EBCDF-EA1A-41AB-A8EB-9EE18F2551C0}" dt="2024-10-11T09:07:38.907" v="9939" actId="20577"/>
        <pc:sldMkLst>
          <pc:docMk/>
          <pc:sldMk cId="3201020327" sldId="275"/>
        </pc:sldMkLst>
        <pc:spChg chg="mod">
          <ac:chgData name="MARIA KARAMPELIA" userId="9dfcc2cac66bf474" providerId="LiveId" clId="{A33EBCDF-EA1A-41AB-A8EB-9EE18F2551C0}" dt="2024-10-10T21:34:07.147" v="6918" actId="14100"/>
          <ac:spMkLst>
            <pc:docMk/>
            <pc:sldMk cId="3201020327" sldId="275"/>
            <ac:spMk id="2" creationId="{8613BBAF-925C-2BE9-60B4-BAFA431D234A}"/>
          </ac:spMkLst>
        </pc:spChg>
        <pc:spChg chg="mod">
          <ac:chgData name="MARIA KARAMPELIA" userId="9dfcc2cac66bf474" providerId="LiveId" clId="{A33EBCDF-EA1A-41AB-A8EB-9EE18F2551C0}" dt="2024-10-11T09:07:38.907" v="9939" actId="20577"/>
          <ac:spMkLst>
            <pc:docMk/>
            <pc:sldMk cId="3201020327" sldId="275"/>
            <ac:spMk id="3" creationId="{C2EF884F-3602-96B6-8824-F219C1610C11}"/>
          </ac:spMkLst>
        </pc:spChg>
      </pc:sldChg>
      <pc:sldChg chg="modSp mod">
        <pc:chgData name="MARIA KARAMPELIA" userId="9dfcc2cac66bf474" providerId="LiveId" clId="{A33EBCDF-EA1A-41AB-A8EB-9EE18F2551C0}" dt="2024-10-10T21:52:51.880" v="8169" actId="20577"/>
        <pc:sldMkLst>
          <pc:docMk/>
          <pc:sldMk cId="3729964763" sldId="276"/>
        </pc:sldMkLst>
        <pc:spChg chg="mod">
          <ac:chgData name="MARIA KARAMPELIA" userId="9dfcc2cac66bf474" providerId="LiveId" clId="{A33EBCDF-EA1A-41AB-A8EB-9EE18F2551C0}" dt="2024-10-10T21:52:51.880" v="8169" actId="20577"/>
          <ac:spMkLst>
            <pc:docMk/>
            <pc:sldMk cId="3729964763" sldId="276"/>
            <ac:spMk id="2" creationId="{E57093C0-1B1A-7047-8C5C-98D0BF4C1784}"/>
          </ac:spMkLst>
        </pc:spChg>
      </pc:sldChg>
      <pc:sldChg chg="modSp mod">
        <pc:chgData name="MARIA KARAMPELIA" userId="9dfcc2cac66bf474" providerId="LiveId" clId="{A33EBCDF-EA1A-41AB-A8EB-9EE18F2551C0}" dt="2024-10-10T21:53:39.600" v="8200"/>
        <pc:sldMkLst>
          <pc:docMk/>
          <pc:sldMk cId="411247661" sldId="277"/>
        </pc:sldMkLst>
        <pc:spChg chg="mod">
          <ac:chgData name="MARIA KARAMPELIA" userId="9dfcc2cac66bf474" providerId="LiveId" clId="{A33EBCDF-EA1A-41AB-A8EB-9EE18F2551C0}" dt="2024-10-10T21:53:39.600" v="8200"/>
          <ac:spMkLst>
            <pc:docMk/>
            <pc:sldMk cId="411247661" sldId="277"/>
            <ac:spMk id="2" creationId="{65FD9DB2-DF0E-69B1-750E-C385BC09A05D}"/>
          </ac:spMkLst>
        </pc:spChg>
      </pc:sldChg>
      <pc:sldChg chg="modSp mod">
        <pc:chgData name="MARIA KARAMPELIA" userId="9dfcc2cac66bf474" providerId="LiveId" clId="{A33EBCDF-EA1A-41AB-A8EB-9EE18F2551C0}" dt="2024-10-10T21:54:23.408" v="8204" actId="14100"/>
        <pc:sldMkLst>
          <pc:docMk/>
          <pc:sldMk cId="744307620" sldId="278"/>
        </pc:sldMkLst>
        <pc:spChg chg="mod">
          <ac:chgData name="MARIA KARAMPELIA" userId="9dfcc2cac66bf474" providerId="LiveId" clId="{A33EBCDF-EA1A-41AB-A8EB-9EE18F2551C0}" dt="2024-10-10T21:54:23.408" v="8204" actId="14100"/>
          <ac:spMkLst>
            <pc:docMk/>
            <pc:sldMk cId="744307620" sldId="278"/>
            <ac:spMk id="2" creationId="{C6EBBA58-A172-73CD-5B4C-804CD8913CB3}"/>
          </ac:spMkLst>
        </pc:spChg>
      </pc:sldChg>
      <pc:sldChg chg="modSp mod ord">
        <pc:chgData name="MARIA KARAMPELIA" userId="9dfcc2cac66bf474" providerId="LiveId" clId="{A33EBCDF-EA1A-41AB-A8EB-9EE18F2551C0}" dt="2024-10-10T22:17:34.241" v="9804" actId="20577"/>
        <pc:sldMkLst>
          <pc:docMk/>
          <pc:sldMk cId="854190275" sldId="279"/>
        </pc:sldMkLst>
        <pc:spChg chg="mod">
          <ac:chgData name="MARIA KARAMPELIA" userId="9dfcc2cac66bf474" providerId="LiveId" clId="{A33EBCDF-EA1A-41AB-A8EB-9EE18F2551C0}" dt="2024-10-10T21:37:46.208" v="6989" actId="14100"/>
          <ac:spMkLst>
            <pc:docMk/>
            <pc:sldMk cId="854190275" sldId="279"/>
            <ac:spMk id="2" creationId="{1FD75C83-47C7-DB27-3F38-BE2D19CD1FE1}"/>
          </ac:spMkLst>
        </pc:spChg>
        <pc:spChg chg="mod">
          <ac:chgData name="MARIA KARAMPELIA" userId="9dfcc2cac66bf474" providerId="LiveId" clId="{A33EBCDF-EA1A-41AB-A8EB-9EE18F2551C0}" dt="2024-10-10T22:17:34.241" v="9804" actId="20577"/>
          <ac:spMkLst>
            <pc:docMk/>
            <pc:sldMk cId="854190275" sldId="279"/>
            <ac:spMk id="3" creationId="{EA7E4B43-9145-2D7D-03A6-CF5F13E7C403}"/>
          </ac:spMkLst>
        </pc:spChg>
      </pc:sldChg>
      <pc:sldChg chg="modSp mod">
        <pc:chgData name="MARIA KARAMPELIA" userId="9dfcc2cac66bf474" providerId="LiveId" clId="{A33EBCDF-EA1A-41AB-A8EB-9EE18F2551C0}" dt="2024-10-10T21:38:13.818" v="7018" actId="14100"/>
        <pc:sldMkLst>
          <pc:docMk/>
          <pc:sldMk cId="246955478" sldId="280"/>
        </pc:sldMkLst>
        <pc:spChg chg="mod">
          <ac:chgData name="MARIA KARAMPELIA" userId="9dfcc2cac66bf474" providerId="LiveId" clId="{A33EBCDF-EA1A-41AB-A8EB-9EE18F2551C0}" dt="2024-10-10T21:38:13.818" v="7018" actId="14100"/>
          <ac:spMkLst>
            <pc:docMk/>
            <pc:sldMk cId="246955478" sldId="280"/>
            <ac:spMk id="2" creationId="{3DEE838F-183B-E387-AA3D-562F04E916DB}"/>
          </ac:spMkLst>
        </pc:spChg>
      </pc:sldChg>
      <pc:sldChg chg="modSp mod">
        <pc:chgData name="MARIA KARAMPELIA" userId="9dfcc2cac66bf474" providerId="LiveId" clId="{A33EBCDF-EA1A-41AB-A8EB-9EE18F2551C0}" dt="2024-10-11T09:18:33.648" v="9941" actId="20577"/>
        <pc:sldMkLst>
          <pc:docMk/>
          <pc:sldMk cId="3340298836" sldId="281"/>
        </pc:sldMkLst>
        <pc:spChg chg="mod">
          <ac:chgData name="MARIA KARAMPELIA" userId="9dfcc2cac66bf474" providerId="LiveId" clId="{A33EBCDF-EA1A-41AB-A8EB-9EE18F2551C0}" dt="2024-10-10T21:38:28.498" v="7039" actId="20577"/>
          <ac:spMkLst>
            <pc:docMk/>
            <pc:sldMk cId="3340298836" sldId="281"/>
            <ac:spMk id="2" creationId="{09FD2F5A-A33E-26AA-360C-075F2B41C33A}"/>
          </ac:spMkLst>
        </pc:spChg>
        <pc:spChg chg="mod">
          <ac:chgData name="MARIA KARAMPELIA" userId="9dfcc2cac66bf474" providerId="LiveId" clId="{A33EBCDF-EA1A-41AB-A8EB-9EE18F2551C0}" dt="2024-10-11T09:18:33.648" v="9941" actId="20577"/>
          <ac:spMkLst>
            <pc:docMk/>
            <pc:sldMk cId="3340298836" sldId="281"/>
            <ac:spMk id="3" creationId="{8D2CEA8D-C64F-7DA2-D749-D651BE47E7C4}"/>
          </ac:spMkLst>
        </pc:spChg>
      </pc:sldChg>
      <pc:sldChg chg="modSp mod">
        <pc:chgData name="MARIA KARAMPELIA" userId="9dfcc2cac66bf474" providerId="LiveId" clId="{A33EBCDF-EA1A-41AB-A8EB-9EE18F2551C0}" dt="2024-10-10T21:38:46.808" v="7041"/>
        <pc:sldMkLst>
          <pc:docMk/>
          <pc:sldMk cId="94853242" sldId="282"/>
        </pc:sldMkLst>
        <pc:spChg chg="mod">
          <ac:chgData name="MARIA KARAMPELIA" userId="9dfcc2cac66bf474" providerId="LiveId" clId="{A33EBCDF-EA1A-41AB-A8EB-9EE18F2551C0}" dt="2024-10-10T21:38:46.808" v="7041"/>
          <ac:spMkLst>
            <pc:docMk/>
            <pc:sldMk cId="94853242" sldId="282"/>
            <ac:spMk id="2" creationId="{E841E3B8-D45D-2661-BA08-CB1DB82B1C75}"/>
          </ac:spMkLst>
        </pc:spChg>
      </pc:sldChg>
      <pc:sldChg chg="modSp mod">
        <pc:chgData name="MARIA KARAMPELIA" userId="9dfcc2cac66bf474" providerId="LiveId" clId="{A33EBCDF-EA1A-41AB-A8EB-9EE18F2551C0}" dt="2024-10-10T19:37:32.615" v="59" actId="20577"/>
        <pc:sldMkLst>
          <pc:docMk/>
          <pc:sldMk cId="2616219579" sldId="284"/>
        </pc:sldMkLst>
        <pc:spChg chg="mod">
          <ac:chgData name="MARIA KARAMPELIA" userId="9dfcc2cac66bf474" providerId="LiveId" clId="{A33EBCDF-EA1A-41AB-A8EB-9EE18F2551C0}" dt="2024-10-10T19:37:32.615" v="59" actId="20577"/>
          <ac:spMkLst>
            <pc:docMk/>
            <pc:sldMk cId="2616219579" sldId="284"/>
            <ac:spMk id="2" creationId="{BB56B79E-D458-E2DD-EEFB-7CBD4F9D79FF}"/>
          </ac:spMkLst>
        </pc:spChg>
      </pc:sldChg>
      <pc:sldChg chg="modSp mod">
        <pc:chgData name="MARIA KARAMPELIA" userId="9dfcc2cac66bf474" providerId="LiveId" clId="{A33EBCDF-EA1A-41AB-A8EB-9EE18F2551C0}" dt="2024-10-10T22:28:55.795" v="9922" actId="20577"/>
        <pc:sldMkLst>
          <pc:docMk/>
          <pc:sldMk cId="1067169331" sldId="285"/>
        </pc:sldMkLst>
        <pc:spChg chg="mod">
          <ac:chgData name="MARIA KARAMPELIA" userId="9dfcc2cac66bf474" providerId="LiveId" clId="{A33EBCDF-EA1A-41AB-A8EB-9EE18F2551C0}" dt="2024-10-10T21:07:19.207" v="5414" actId="14100"/>
          <ac:spMkLst>
            <pc:docMk/>
            <pc:sldMk cId="1067169331" sldId="285"/>
            <ac:spMk id="2" creationId="{2001B7BC-BC53-A943-06B6-4556AFB38D2B}"/>
          </ac:spMkLst>
        </pc:spChg>
        <pc:spChg chg="mod">
          <ac:chgData name="MARIA KARAMPELIA" userId="9dfcc2cac66bf474" providerId="LiveId" clId="{A33EBCDF-EA1A-41AB-A8EB-9EE18F2551C0}" dt="2024-10-10T22:28:55.795" v="9922" actId="20577"/>
          <ac:spMkLst>
            <pc:docMk/>
            <pc:sldMk cId="1067169331" sldId="285"/>
            <ac:spMk id="3" creationId="{470ECA95-3B49-8947-4A8E-BDF5997AF5A8}"/>
          </ac:spMkLst>
        </pc:spChg>
      </pc:sldChg>
      <pc:sldChg chg="modSp mod">
        <pc:chgData name="MARIA KARAMPELIA" userId="9dfcc2cac66bf474" providerId="LiveId" clId="{A33EBCDF-EA1A-41AB-A8EB-9EE18F2551C0}" dt="2024-10-10T22:24:16.310" v="9879" actId="20577"/>
        <pc:sldMkLst>
          <pc:docMk/>
          <pc:sldMk cId="667991403" sldId="286"/>
        </pc:sldMkLst>
        <pc:spChg chg="mod">
          <ac:chgData name="MARIA KARAMPELIA" userId="9dfcc2cac66bf474" providerId="LiveId" clId="{A33EBCDF-EA1A-41AB-A8EB-9EE18F2551C0}" dt="2024-10-10T20:33:27.326" v="3195"/>
          <ac:spMkLst>
            <pc:docMk/>
            <pc:sldMk cId="667991403" sldId="286"/>
            <ac:spMk id="2" creationId="{8EA1C09B-7481-748E-518F-6562BA27F915}"/>
          </ac:spMkLst>
        </pc:spChg>
        <pc:spChg chg="mod">
          <ac:chgData name="MARIA KARAMPELIA" userId="9dfcc2cac66bf474" providerId="LiveId" clId="{A33EBCDF-EA1A-41AB-A8EB-9EE18F2551C0}" dt="2024-10-10T22:24:16.310" v="9879" actId="20577"/>
          <ac:spMkLst>
            <pc:docMk/>
            <pc:sldMk cId="667991403" sldId="286"/>
            <ac:spMk id="3" creationId="{ADCEEBA2-0560-AB37-C267-6D46CDD0D0B6}"/>
          </ac:spMkLst>
        </pc:spChg>
      </pc:sldChg>
      <pc:sldChg chg="modSp new mod">
        <pc:chgData name="MARIA KARAMPELIA" userId="9dfcc2cac66bf474" providerId="LiveId" clId="{A33EBCDF-EA1A-41AB-A8EB-9EE18F2551C0}" dt="2024-10-10T22:20:27.032" v="9821" actId="20577"/>
        <pc:sldMkLst>
          <pc:docMk/>
          <pc:sldMk cId="4125340669" sldId="287"/>
        </pc:sldMkLst>
        <pc:spChg chg="mod">
          <ac:chgData name="MARIA KARAMPELIA" userId="9dfcc2cac66bf474" providerId="LiveId" clId="{A33EBCDF-EA1A-41AB-A8EB-9EE18F2551C0}" dt="2024-10-10T19:37:57.992" v="65" actId="27636"/>
          <ac:spMkLst>
            <pc:docMk/>
            <pc:sldMk cId="4125340669" sldId="287"/>
            <ac:spMk id="2" creationId="{8DF89FC9-91F2-9C97-2FB6-4D80CD1935C2}"/>
          </ac:spMkLst>
        </pc:spChg>
        <pc:spChg chg="mod">
          <ac:chgData name="MARIA KARAMPELIA" userId="9dfcc2cac66bf474" providerId="LiveId" clId="{A33EBCDF-EA1A-41AB-A8EB-9EE18F2551C0}" dt="2024-10-10T22:20:27.032" v="9821" actId="20577"/>
          <ac:spMkLst>
            <pc:docMk/>
            <pc:sldMk cId="4125340669" sldId="287"/>
            <ac:spMk id="3" creationId="{210B1AEB-C1FD-0B74-5DD4-C73105BF774C}"/>
          </ac:spMkLst>
        </pc:spChg>
      </pc:sldChg>
      <pc:sldChg chg="modSp new mod">
        <pc:chgData name="MARIA KARAMPELIA" userId="9dfcc2cac66bf474" providerId="LiveId" clId="{A33EBCDF-EA1A-41AB-A8EB-9EE18F2551C0}" dt="2024-10-10T20:33:03.426" v="3193" actId="114"/>
        <pc:sldMkLst>
          <pc:docMk/>
          <pc:sldMk cId="702298482" sldId="288"/>
        </pc:sldMkLst>
        <pc:spChg chg="mod">
          <ac:chgData name="MARIA KARAMPELIA" userId="9dfcc2cac66bf474" providerId="LiveId" clId="{A33EBCDF-EA1A-41AB-A8EB-9EE18F2551C0}" dt="2024-10-10T19:53:18.281" v="1512" actId="27636"/>
          <ac:spMkLst>
            <pc:docMk/>
            <pc:sldMk cId="702298482" sldId="288"/>
            <ac:spMk id="2" creationId="{427E3F49-9C07-3F34-C5F9-EC27028FF85E}"/>
          </ac:spMkLst>
        </pc:spChg>
        <pc:spChg chg="mod">
          <ac:chgData name="MARIA KARAMPELIA" userId="9dfcc2cac66bf474" providerId="LiveId" clId="{A33EBCDF-EA1A-41AB-A8EB-9EE18F2551C0}" dt="2024-10-10T20:33:03.426" v="3193" actId="114"/>
          <ac:spMkLst>
            <pc:docMk/>
            <pc:sldMk cId="702298482" sldId="288"/>
            <ac:spMk id="3" creationId="{09715B95-5206-C0BE-10A8-FBA4B71F0847}"/>
          </ac:spMkLst>
        </pc:spChg>
      </pc:sldChg>
      <pc:sldChg chg="modSp new mod">
        <pc:chgData name="MARIA KARAMPELIA" userId="9dfcc2cac66bf474" providerId="LiveId" clId="{A33EBCDF-EA1A-41AB-A8EB-9EE18F2551C0}" dt="2024-10-10T22:25:52.844" v="9892" actId="20577"/>
        <pc:sldMkLst>
          <pc:docMk/>
          <pc:sldMk cId="3919070679" sldId="289"/>
        </pc:sldMkLst>
        <pc:spChg chg="mod">
          <ac:chgData name="MARIA KARAMPELIA" userId="9dfcc2cac66bf474" providerId="LiveId" clId="{A33EBCDF-EA1A-41AB-A8EB-9EE18F2551C0}" dt="2024-10-10T20:39:47.905" v="3233" actId="27636"/>
          <ac:spMkLst>
            <pc:docMk/>
            <pc:sldMk cId="3919070679" sldId="289"/>
            <ac:spMk id="2" creationId="{CDC8751F-8C19-7AB6-7525-FE48E6C78699}"/>
          </ac:spMkLst>
        </pc:spChg>
        <pc:spChg chg="mod">
          <ac:chgData name="MARIA KARAMPELIA" userId="9dfcc2cac66bf474" providerId="LiveId" clId="{A33EBCDF-EA1A-41AB-A8EB-9EE18F2551C0}" dt="2024-10-10T22:25:52.844" v="9892" actId="20577"/>
          <ac:spMkLst>
            <pc:docMk/>
            <pc:sldMk cId="3919070679" sldId="289"/>
            <ac:spMk id="3" creationId="{12C306CB-0F19-FD3E-54B2-4DEE041BEF79}"/>
          </ac:spMkLst>
        </pc:spChg>
      </pc:sldChg>
      <pc:sldChg chg="modSp new mod">
        <pc:chgData name="MARIA KARAMPELIA" userId="9dfcc2cac66bf474" providerId="LiveId" clId="{A33EBCDF-EA1A-41AB-A8EB-9EE18F2551C0}" dt="2024-10-10T22:27:10.408" v="9893" actId="20577"/>
        <pc:sldMkLst>
          <pc:docMk/>
          <pc:sldMk cId="3260228548" sldId="290"/>
        </pc:sldMkLst>
        <pc:spChg chg="mod">
          <ac:chgData name="MARIA KARAMPELIA" userId="9dfcc2cac66bf474" providerId="LiveId" clId="{A33EBCDF-EA1A-41AB-A8EB-9EE18F2551C0}" dt="2024-10-10T20:50:44.140" v="4216" actId="27636"/>
          <ac:spMkLst>
            <pc:docMk/>
            <pc:sldMk cId="3260228548" sldId="290"/>
            <ac:spMk id="2" creationId="{23434420-7D3C-3ABB-740D-9AF174ECC49A}"/>
          </ac:spMkLst>
        </pc:spChg>
        <pc:spChg chg="mod">
          <ac:chgData name="MARIA KARAMPELIA" userId="9dfcc2cac66bf474" providerId="LiveId" clId="{A33EBCDF-EA1A-41AB-A8EB-9EE18F2551C0}" dt="2024-10-10T22:27:10.408" v="9893" actId="20577"/>
          <ac:spMkLst>
            <pc:docMk/>
            <pc:sldMk cId="3260228548" sldId="290"/>
            <ac:spMk id="3" creationId="{C8CB49BB-ED76-5F45-6147-D32E30EDA2D4}"/>
          </ac:spMkLst>
        </pc:spChg>
      </pc:sldChg>
      <pc:sldChg chg="modSp new mod">
        <pc:chgData name="MARIA KARAMPELIA" userId="9dfcc2cac66bf474" providerId="LiveId" clId="{A33EBCDF-EA1A-41AB-A8EB-9EE18F2551C0}" dt="2024-10-10T22:29:36.315" v="9923" actId="20577"/>
        <pc:sldMkLst>
          <pc:docMk/>
          <pc:sldMk cId="769804948" sldId="291"/>
        </pc:sldMkLst>
        <pc:spChg chg="mod">
          <ac:chgData name="MARIA KARAMPELIA" userId="9dfcc2cac66bf474" providerId="LiveId" clId="{A33EBCDF-EA1A-41AB-A8EB-9EE18F2551C0}" dt="2024-10-10T21:08:43.434" v="5430" actId="14100"/>
          <ac:spMkLst>
            <pc:docMk/>
            <pc:sldMk cId="769804948" sldId="291"/>
            <ac:spMk id="2" creationId="{98A19ACE-9F83-43D4-5691-136DEF9B29CA}"/>
          </ac:spMkLst>
        </pc:spChg>
        <pc:spChg chg="mod">
          <ac:chgData name="MARIA KARAMPELIA" userId="9dfcc2cac66bf474" providerId="LiveId" clId="{A33EBCDF-EA1A-41AB-A8EB-9EE18F2551C0}" dt="2024-10-10T22:29:36.315" v="9923" actId="20577"/>
          <ac:spMkLst>
            <pc:docMk/>
            <pc:sldMk cId="769804948" sldId="291"/>
            <ac:spMk id="3" creationId="{42074DD1-BE39-6DE8-0FD4-6CE2B3B2F555}"/>
          </ac:spMkLst>
        </pc:spChg>
      </pc:sldChg>
      <pc:sldChg chg="modSp new mod">
        <pc:chgData name="MARIA KARAMPELIA" userId="9dfcc2cac66bf474" providerId="LiveId" clId="{A33EBCDF-EA1A-41AB-A8EB-9EE18F2551C0}" dt="2024-10-10T21:51:26.729" v="8147" actId="14100"/>
        <pc:sldMkLst>
          <pc:docMk/>
          <pc:sldMk cId="3541023994" sldId="292"/>
        </pc:sldMkLst>
        <pc:spChg chg="mod">
          <ac:chgData name="MARIA KARAMPELIA" userId="9dfcc2cac66bf474" providerId="LiveId" clId="{A33EBCDF-EA1A-41AB-A8EB-9EE18F2551C0}" dt="2024-10-10T21:51:18.276" v="8144" actId="27636"/>
          <ac:spMkLst>
            <pc:docMk/>
            <pc:sldMk cId="3541023994" sldId="292"/>
            <ac:spMk id="2" creationId="{48F268DE-EC80-4F1C-3EA9-BA998BD67E51}"/>
          </ac:spMkLst>
        </pc:spChg>
        <pc:spChg chg="mod">
          <ac:chgData name="MARIA KARAMPELIA" userId="9dfcc2cac66bf474" providerId="LiveId" clId="{A33EBCDF-EA1A-41AB-A8EB-9EE18F2551C0}" dt="2024-10-10T21:51:26.729" v="8147" actId="14100"/>
          <ac:spMkLst>
            <pc:docMk/>
            <pc:sldMk cId="3541023994" sldId="292"/>
            <ac:spMk id="3" creationId="{C4A89A1D-53E7-CEFD-CFBF-F23D97F72BC7}"/>
          </ac:spMkLst>
        </pc:spChg>
      </pc:sldChg>
      <pc:sldChg chg="modSp new mod">
        <pc:chgData name="MARIA KARAMPELIA" userId="9dfcc2cac66bf474" providerId="LiveId" clId="{A33EBCDF-EA1A-41AB-A8EB-9EE18F2551C0}" dt="2024-10-10T22:35:45.430" v="9926" actId="20577"/>
        <pc:sldMkLst>
          <pc:docMk/>
          <pc:sldMk cId="1716708087" sldId="293"/>
        </pc:sldMkLst>
        <pc:spChg chg="mod">
          <ac:chgData name="MARIA KARAMPELIA" userId="9dfcc2cac66bf474" providerId="LiveId" clId="{A33EBCDF-EA1A-41AB-A8EB-9EE18F2551C0}" dt="2024-10-10T22:00:22.518" v="8212" actId="27636"/>
          <ac:spMkLst>
            <pc:docMk/>
            <pc:sldMk cId="1716708087" sldId="293"/>
            <ac:spMk id="2" creationId="{92511041-D395-2D89-EA25-75D0316DDA6B}"/>
          </ac:spMkLst>
        </pc:spChg>
        <pc:spChg chg="mod">
          <ac:chgData name="MARIA KARAMPELIA" userId="9dfcc2cac66bf474" providerId="LiveId" clId="{A33EBCDF-EA1A-41AB-A8EB-9EE18F2551C0}" dt="2024-10-10T22:35:45.430" v="9926" actId="20577"/>
          <ac:spMkLst>
            <pc:docMk/>
            <pc:sldMk cId="1716708087" sldId="293"/>
            <ac:spMk id="3" creationId="{E98A9BE6-10F8-5E89-1B5C-8B509A36D19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FACC58-70B9-4991-E7AE-ED40A5FA88A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E412621-432C-0955-20B7-090A28040A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FE0D10B-E8F7-F9A4-5792-F8237F59E374}"/>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B7F5D457-62C8-E981-EEB4-4C31FC011F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6275AB-4AA9-89BD-5DC7-FF14C13A2887}"/>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1991571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D6F807-C184-77E1-5907-E0513AFF86B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0E468E8-DFDD-9C94-C636-1818C6BD348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EB40EC3-0539-CCB2-2495-AAE1A7A40587}"/>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079CA5B8-DEC0-C6FB-9DC4-96878A06B8C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28CB38E-71B9-C428-C362-962981C58701}"/>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115881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6F07528-A305-BB05-9131-9606207D6DE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F104F8D-CB00-C405-17FB-4548A009981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9012C22-6A01-E329-8882-B0F83964ABD1}"/>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E81194CB-4736-61A0-15E0-8999EE93D3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BDA873D-0E59-E50D-60BA-B3C5C6F16BF5}"/>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415960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77E73C-6894-4927-D8C0-353A3F4B53A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93F9C0-97E0-7EE9-164A-9E5006E5EF8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561D25-44B5-5A5F-169A-562A68DECBE2}"/>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2F0D5A56-D30A-8DF4-9FDF-8509DBA4F35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2C58B12-851F-3265-AA89-4B2EE7B1C305}"/>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841703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4FBB84-BA40-6F5B-5614-E2C0396F9EF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C5F750A-FD37-7CB6-FCED-02D686C178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FE879CC-D04C-B775-09E0-29DAE441BF46}"/>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393B860F-E9C0-E83E-E71D-62D6A761F32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D83EDEC-68DD-02AA-0CFC-821DA04A2BB7}"/>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1762599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3F6D71-C9C8-0801-6850-F4A7EB95A1A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C910D2C-D809-8E00-031D-E36A2160DA0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D6843AA-81CB-21C7-940E-974FA92991E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6E6024B-7166-E93D-2368-70197BC0D26E}"/>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6" name="Θέση υποσέλιδου 5">
            <a:extLst>
              <a:ext uri="{FF2B5EF4-FFF2-40B4-BE49-F238E27FC236}">
                <a16:creationId xmlns:a16="http://schemas.microsoft.com/office/drawing/2014/main" id="{E92D4752-DA1B-4EFE-75D5-4B6B21C2197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92869F2-D136-65AA-3E02-1CF12EC86481}"/>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1234317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59C535-5327-52B7-FA32-CFC8B5C5488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C599FF2-3CFA-4A58-8189-2E7C28AFAF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48DA15E-9D59-F3F8-8400-B7E32734D62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163A544-8749-BAB9-C0CC-ED23180596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DE7AE6D-94FC-2A4D-0F04-A5054EDEA82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222D150-EB62-403A-0C1B-B4A888D8B120}"/>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8" name="Θέση υποσέλιδου 7">
            <a:extLst>
              <a:ext uri="{FF2B5EF4-FFF2-40B4-BE49-F238E27FC236}">
                <a16:creationId xmlns:a16="http://schemas.microsoft.com/office/drawing/2014/main" id="{40D1EBD5-316A-D432-5D0C-1FC8DE43216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BC872C1-F1F4-42E5-DCF1-C64BC6CDCB1C}"/>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2002367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6A6853-4EC1-F11A-51A2-65F11A1E2BC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B5C79A2-C1EE-E97D-133C-E94A4D4168F3}"/>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4" name="Θέση υποσέλιδου 3">
            <a:extLst>
              <a:ext uri="{FF2B5EF4-FFF2-40B4-BE49-F238E27FC236}">
                <a16:creationId xmlns:a16="http://schemas.microsoft.com/office/drawing/2014/main" id="{4C6276AF-7611-7632-547D-04E919BC767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07E3507-698C-7CEB-E87C-49BE2F90F898}"/>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2813539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C91D1F3-03F0-C341-FF78-B7184F5C1F6D}"/>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3" name="Θέση υποσέλιδου 2">
            <a:extLst>
              <a:ext uri="{FF2B5EF4-FFF2-40B4-BE49-F238E27FC236}">
                <a16:creationId xmlns:a16="http://schemas.microsoft.com/office/drawing/2014/main" id="{ED5D7E33-24CE-8DBA-1193-6CD0343B0DC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D2D0AA3-3073-8722-D365-BB3274B8199B}"/>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3513276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0BCBEC-A135-E1DB-35E5-925C9BE6D41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751580E-39FF-5C77-01D8-8F54D40CEB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18CCC06-C707-AF5F-8007-EE55595AD7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EF69ED6-74A6-590F-F78B-596983ACEF27}"/>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6" name="Θέση υποσέλιδου 5">
            <a:extLst>
              <a:ext uri="{FF2B5EF4-FFF2-40B4-BE49-F238E27FC236}">
                <a16:creationId xmlns:a16="http://schemas.microsoft.com/office/drawing/2014/main" id="{B167B010-73C8-58C3-6179-71FDC548593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0172FE5-3E66-DBFF-10A7-7A81C63E5A5B}"/>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1837395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69BC2B-CA35-76A3-1E04-5E245D72529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F914E01-E978-58F9-E92E-0C1CADBE8C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942AAC2-81E2-592D-6EF2-F73F917F2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3A47EBC-8DD7-D2C1-0C4B-1CA668765B31}"/>
              </a:ext>
            </a:extLst>
          </p:cNvPr>
          <p:cNvSpPr>
            <a:spLocks noGrp="1"/>
          </p:cNvSpPr>
          <p:nvPr>
            <p:ph type="dt" sz="half" idx="10"/>
          </p:nvPr>
        </p:nvSpPr>
        <p:spPr/>
        <p:txBody>
          <a:bodyPr/>
          <a:lstStyle/>
          <a:p>
            <a:fld id="{D43EB225-DBF1-4A6A-8F62-9F0578B4139A}" type="datetimeFigureOut">
              <a:rPr lang="el-GR" smtClean="0"/>
              <a:t>11/10/2024</a:t>
            </a:fld>
            <a:endParaRPr lang="el-GR"/>
          </a:p>
        </p:txBody>
      </p:sp>
      <p:sp>
        <p:nvSpPr>
          <p:cNvPr id="6" name="Θέση υποσέλιδου 5">
            <a:extLst>
              <a:ext uri="{FF2B5EF4-FFF2-40B4-BE49-F238E27FC236}">
                <a16:creationId xmlns:a16="http://schemas.microsoft.com/office/drawing/2014/main" id="{49EED423-DAC1-B8C0-AA17-DD6884ADF1A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6C49C40-1420-E404-60FE-04695C5BAA3F}"/>
              </a:ext>
            </a:extLst>
          </p:cNvPr>
          <p:cNvSpPr>
            <a:spLocks noGrp="1"/>
          </p:cNvSpPr>
          <p:nvPr>
            <p:ph type="sldNum" sz="quarter" idx="12"/>
          </p:nvPr>
        </p:nvSpPr>
        <p:spPr/>
        <p:txBody>
          <a:bodyPr/>
          <a:lstStyle/>
          <a:p>
            <a:fld id="{DE7787B8-CD3F-4A61-A98A-CD4ADF8C3195}" type="slidenum">
              <a:rPr lang="el-GR" smtClean="0"/>
              <a:t>‹#›</a:t>
            </a:fld>
            <a:endParaRPr lang="el-GR"/>
          </a:p>
        </p:txBody>
      </p:sp>
    </p:spTree>
    <p:extLst>
      <p:ext uri="{BB962C8B-B14F-4D97-AF65-F5344CB8AC3E}">
        <p14:creationId xmlns:p14="http://schemas.microsoft.com/office/powerpoint/2010/main" val="2753363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768740F-A876-0A76-FF84-075681F4E7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BA4B471-F11D-BAE5-5DE6-78F1368C8B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F95145F-4296-A194-FBE4-78ED290EB4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3EB225-DBF1-4A6A-8F62-9F0578B4139A}" type="datetimeFigureOut">
              <a:rPr lang="el-GR" smtClean="0"/>
              <a:t>11/10/2024</a:t>
            </a:fld>
            <a:endParaRPr lang="el-GR"/>
          </a:p>
        </p:txBody>
      </p:sp>
      <p:sp>
        <p:nvSpPr>
          <p:cNvPr id="5" name="Θέση υποσέλιδου 4">
            <a:extLst>
              <a:ext uri="{FF2B5EF4-FFF2-40B4-BE49-F238E27FC236}">
                <a16:creationId xmlns:a16="http://schemas.microsoft.com/office/drawing/2014/main" id="{4F24437E-15B9-E9DF-675D-84FD8B07C2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0D00155-397E-6D97-62B0-92162AA04B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E7787B8-CD3F-4A61-A98A-CD4ADF8C3195}" type="slidenum">
              <a:rPr lang="el-GR" smtClean="0"/>
              <a:t>‹#›</a:t>
            </a:fld>
            <a:endParaRPr lang="el-GR"/>
          </a:p>
        </p:txBody>
      </p:sp>
    </p:spTree>
    <p:extLst>
      <p:ext uri="{BB962C8B-B14F-4D97-AF65-F5344CB8AC3E}">
        <p14:creationId xmlns:p14="http://schemas.microsoft.com/office/powerpoint/2010/main" val="1326638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1DE355-5EE4-78F5-14F2-6F4157D397DC}"/>
              </a:ext>
            </a:extLst>
          </p:cNvPr>
          <p:cNvSpPr>
            <a:spLocks noGrp="1"/>
          </p:cNvSpPr>
          <p:nvPr>
            <p:ph type="ctrTitle"/>
          </p:nvPr>
        </p:nvSpPr>
        <p:spPr>
          <a:xfrm>
            <a:off x="0" y="0"/>
            <a:ext cx="12192000" cy="4581042"/>
          </a:xfrm>
        </p:spPr>
        <p:txBody>
          <a:bodyPr>
            <a:normAutofit fontScale="90000"/>
          </a:bodyPr>
          <a:lstStyle/>
          <a:p>
            <a:br>
              <a:rPr lang="el-GR" sz="5400" b="1" dirty="0"/>
            </a:br>
            <a:r>
              <a:rPr lang="el-GR" sz="5400" b="1" dirty="0"/>
              <a:t>ΧΡΙΣΤΙΑΝΙΚΗ ΑΓΩΓΗ</a:t>
            </a:r>
            <a:br>
              <a:rPr lang="el-GR" sz="5400" b="1" dirty="0"/>
            </a:br>
            <a:r>
              <a:rPr lang="el-GR" sz="5400" b="1" dirty="0"/>
              <a:t>ΕΝΟΤΗΤΑ 2</a:t>
            </a:r>
            <a:r>
              <a:rPr lang="el-GR" sz="5400" b="1" baseline="30000" dirty="0"/>
              <a:t>Η</a:t>
            </a:r>
            <a:r>
              <a:rPr lang="el-GR" sz="5400" b="1" dirty="0"/>
              <a:t> </a:t>
            </a:r>
            <a:br>
              <a:rPr lang="el-GR" sz="5400" dirty="0"/>
            </a:br>
            <a:r>
              <a:rPr lang="el-GR" sz="5400" b="1" dirty="0"/>
              <a:t>ΟΙ ΒΑΣΙΚΟΙ ΣΤΟΧΟΙ </a:t>
            </a:r>
            <a:br>
              <a:rPr lang="el-GR" sz="5400" b="1" dirty="0"/>
            </a:br>
            <a:r>
              <a:rPr lang="el-GR" sz="5400" b="1" dirty="0"/>
              <a:t>ΤΗΣ ΧΡΙΣΤΙΑΝΙΚΗΣ ΑΓΩΓΗΣ</a:t>
            </a:r>
            <a:br>
              <a:rPr lang="el-GR" sz="5400" b="1" dirty="0"/>
            </a:br>
            <a:r>
              <a:rPr lang="el-GR" sz="4200" b="1" dirty="0">
                <a:solidFill>
                  <a:srgbClr val="FF0000"/>
                </a:solidFill>
              </a:rPr>
              <a:t>Από το βιβλίο του κ. Ιωάννη </a:t>
            </a:r>
            <a:r>
              <a:rPr lang="el-GR" sz="4200" b="1" dirty="0" err="1">
                <a:solidFill>
                  <a:srgbClr val="FF0000"/>
                </a:solidFill>
              </a:rPr>
              <a:t>Κογκούλη</a:t>
            </a:r>
            <a:r>
              <a:rPr lang="el-GR" sz="4200" b="1" dirty="0">
                <a:solidFill>
                  <a:srgbClr val="FF0000"/>
                </a:solidFill>
              </a:rPr>
              <a:t> ΚΑΤΗΧΗΤΙΚΗ ΚΑΙ ΧΡΙΣΤΙΑΝΙΚΗ ΠΑΙΔΑΓΩΓΙΚΗ, Εκδόσεις Κυριακίδη, Θεσσαλονίκη 2005</a:t>
            </a:r>
            <a:r>
              <a:rPr lang="el-GR" sz="4200" b="1" dirty="0">
                <a:solidFill>
                  <a:srgbClr val="FF0000"/>
                </a:solidFill>
                <a:latin typeface="Calibri" panose="020F0502020204030204" pitchFamily="34" charset="0"/>
                <a:ea typeface="Calibri" panose="020F0502020204030204" pitchFamily="34" charset="0"/>
                <a:cs typeface="Calibri" panose="020F0502020204030204" pitchFamily="34" charset="0"/>
              </a:rPr>
              <a:t>⁴</a:t>
            </a:r>
            <a:r>
              <a:rPr lang="el-GR" sz="4200" b="1" dirty="0">
                <a:solidFill>
                  <a:srgbClr val="FF0000"/>
                </a:solidFill>
              </a:rPr>
              <a:t>, </a:t>
            </a:r>
            <a:r>
              <a:rPr lang="el-GR" sz="4200" b="1" dirty="0" err="1">
                <a:solidFill>
                  <a:srgbClr val="FF0000"/>
                </a:solidFill>
              </a:rPr>
              <a:t>σσ</a:t>
            </a:r>
            <a:r>
              <a:rPr lang="el-GR" sz="4200" b="1" dirty="0">
                <a:solidFill>
                  <a:srgbClr val="FF0000"/>
                </a:solidFill>
              </a:rPr>
              <a:t>. 384-419</a:t>
            </a:r>
            <a:endParaRPr lang="el-GR" sz="4200" dirty="0"/>
          </a:p>
        </p:txBody>
      </p:sp>
      <p:sp>
        <p:nvSpPr>
          <p:cNvPr id="3" name="Υπότιτλος 2">
            <a:extLst>
              <a:ext uri="{FF2B5EF4-FFF2-40B4-BE49-F238E27FC236}">
                <a16:creationId xmlns:a16="http://schemas.microsoft.com/office/drawing/2014/main" id="{748B322B-718E-331E-3E01-123ED327D715}"/>
              </a:ext>
            </a:extLst>
          </p:cNvPr>
          <p:cNvSpPr>
            <a:spLocks noGrp="1"/>
          </p:cNvSpPr>
          <p:nvPr>
            <p:ph type="subTitle" idx="1"/>
          </p:nvPr>
        </p:nvSpPr>
        <p:spPr>
          <a:xfrm>
            <a:off x="1457325" y="4173538"/>
            <a:ext cx="9144000" cy="2684462"/>
          </a:xfrm>
        </p:spPr>
        <p:txBody>
          <a:bodyPr/>
          <a:lstStyle/>
          <a:p>
            <a:endParaRPr lang="el-GR" dirty="0"/>
          </a:p>
          <a:p>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p:txBody>
      </p:sp>
    </p:spTree>
    <p:extLst>
      <p:ext uri="{BB962C8B-B14F-4D97-AF65-F5344CB8AC3E}">
        <p14:creationId xmlns:p14="http://schemas.microsoft.com/office/powerpoint/2010/main" val="578062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A19ACE-9F83-43D4-5691-136DEF9B29CA}"/>
              </a:ext>
            </a:extLst>
          </p:cNvPr>
          <p:cNvSpPr>
            <a:spLocks noGrp="1"/>
          </p:cNvSpPr>
          <p:nvPr>
            <p:ph type="title"/>
          </p:nvPr>
        </p:nvSpPr>
        <p:spPr>
          <a:xfrm>
            <a:off x="0" y="18255"/>
            <a:ext cx="12192000" cy="806693"/>
          </a:xfrm>
        </p:spPr>
        <p:txBody>
          <a:bodyPr>
            <a:normAutofit/>
          </a:bodyPr>
          <a:lstStyle/>
          <a:p>
            <a:pPr algn="ctr"/>
            <a:r>
              <a:rPr lang="el-GR" sz="4200" dirty="0"/>
              <a:t>Περιεχόμενο και στόχοι  της Παιδείας Ορθόδοξου ήθους </a:t>
            </a:r>
          </a:p>
        </p:txBody>
      </p:sp>
      <p:sp>
        <p:nvSpPr>
          <p:cNvPr id="3" name="Θέση περιεχομένου 2">
            <a:extLst>
              <a:ext uri="{FF2B5EF4-FFF2-40B4-BE49-F238E27FC236}">
                <a16:creationId xmlns:a16="http://schemas.microsoft.com/office/drawing/2014/main" id="{42074DD1-BE39-6DE8-0FD4-6CE2B3B2F555}"/>
              </a:ext>
            </a:extLst>
          </p:cNvPr>
          <p:cNvSpPr>
            <a:spLocks noGrp="1"/>
          </p:cNvSpPr>
          <p:nvPr>
            <p:ph idx="1"/>
          </p:nvPr>
        </p:nvSpPr>
        <p:spPr>
          <a:xfrm>
            <a:off x="0" y="655983"/>
            <a:ext cx="12192000" cy="6202017"/>
          </a:xfrm>
        </p:spPr>
        <p:txBody>
          <a:bodyPr>
            <a:normAutofit fontScale="92500" lnSpcReduction="20000"/>
          </a:bodyPr>
          <a:lstStyle/>
          <a:p>
            <a:r>
              <a:rPr lang="el-GR" dirty="0"/>
              <a:t>Η Παιδεία Ορθόδοξου ήθους είναι ξένη προς την επιδίωξη προς έναν εξωτερικό </a:t>
            </a:r>
            <a:r>
              <a:rPr lang="el-GR" dirty="0" err="1"/>
              <a:t>ηθικισμό</a:t>
            </a:r>
            <a:r>
              <a:rPr lang="el-GR" dirty="0"/>
              <a:t> και έναν τυποποιημένο φρονηματισμό. Η καλλιέργεια του Ορθόδοξου ήθους (Παιδεία Ορθόδοξου ήθους) αφορά στο ασκητικό και ευχαριστιακό ήθος της Εκκλησίας. </a:t>
            </a:r>
          </a:p>
          <a:p>
            <a:r>
              <a:rPr lang="el-GR" dirty="0"/>
              <a:t>Η συμβολή του χριστιανισμού στους προσανατολισμούς της συμπεριφοράς είναι βασικότατη, αφού στην περίπτωση της Ορθοδοξίας, ορθόδοξη πίστη και ζωή συνδέονται άρρηκτα: «</a:t>
            </a:r>
            <a:r>
              <a:rPr lang="el-GR" i="1" dirty="0"/>
              <a:t>τέλειος </a:t>
            </a:r>
            <a:r>
              <a:rPr lang="el-GR" i="1" dirty="0" err="1"/>
              <a:t>γὰρ</a:t>
            </a:r>
            <a:r>
              <a:rPr lang="el-GR" i="1" dirty="0"/>
              <a:t> </a:t>
            </a:r>
            <a:r>
              <a:rPr lang="el-GR" i="1" dirty="0" err="1"/>
              <a:t>ἐκεῖνος</a:t>
            </a:r>
            <a:r>
              <a:rPr lang="el-GR" i="1" dirty="0"/>
              <a:t>, </a:t>
            </a:r>
            <a:r>
              <a:rPr lang="el-GR" i="1" dirty="0" err="1"/>
              <a:t>ὅς</a:t>
            </a:r>
            <a:r>
              <a:rPr lang="el-GR" i="1" dirty="0"/>
              <a:t> </a:t>
            </a:r>
            <a:r>
              <a:rPr lang="el-GR" i="1" dirty="0" err="1"/>
              <a:t>μετὰ</a:t>
            </a:r>
            <a:r>
              <a:rPr lang="el-GR" i="1" dirty="0"/>
              <a:t> </a:t>
            </a:r>
            <a:r>
              <a:rPr lang="el-GR" i="1" dirty="0" err="1"/>
              <a:t>πἰστεως</a:t>
            </a:r>
            <a:r>
              <a:rPr lang="el-GR" i="1" dirty="0"/>
              <a:t> </a:t>
            </a:r>
            <a:r>
              <a:rPr lang="el-GR" i="1" dirty="0" err="1"/>
              <a:t>καὶ</a:t>
            </a:r>
            <a:r>
              <a:rPr lang="el-GR" i="1" dirty="0"/>
              <a:t> βίου </a:t>
            </a:r>
            <a:r>
              <a:rPr lang="el-GR" i="1" dirty="0" err="1"/>
              <a:t>ἔχει</a:t>
            </a:r>
            <a:r>
              <a:rPr lang="el-GR" i="1" dirty="0"/>
              <a:t> </a:t>
            </a:r>
            <a:r>
              <a:rPr lang="el-GR" i="1" dirty="0" err="1"/>
              <a:t>ὀρθόν</a:t>
            </a:r>
            <a:r>
              <a:rPr lang="el-GR" i="1" dirty="0"/>
              <a:t>. </a:t>
            </a:r>
            <a:r>
              <a:rPr lang="el-GR" i="1" dirty="0" err="1"/>
              <a:t>Ἀρχὴν</a:t>
            </a:r>
            <a:r>
              <a:rPr lang="el-GR" i="1" dirty="0"/>
              <a:t> </a:t>
            </a:r>
            <a:r>
              <a:rPr lang="el-GR" i="1" dirty="0" err="1"/>
              <a:t>μὲν</a:t>
            </a:r>
            <a:r>
              <a:rPr lang="el-GR" i="1" dirty="0"/>
              <a:t> </a:t>
            </a:r>
            <a:r>
              <a:rPr lang="el-GR" i="1" dirty="0" err="1"/>
              <a:t>γὰρ</a:t>
            </a:r>
            <a:r>
              <a:rPr lang="el-GR" i="1" dirty="0"/>
              <a:t> </a:t>
            </a:r>
            <a:r>
              <a:rPr lang="el-GR" i="1" dirty="0" err="1"/>
              <a:t>καὶ</a:t>
            </a:r>
            <a:r>
              <a:rPr lang="el-GR" i="1" dirty="0"/>
              <a:t> </a:t>
            </a:r>
            <a:r>
              <a:rPr lang="el-GR" i="1" dirty="0" err="1"/>
              <a:t>θεμέλιον</a:t>
            </a:r>
            <a:r>
              <a:rPr lang="el-GR" i="1" dirty="0"/>
              <a:t> ἡ πίστις, </a:t>
            </a:r>
            <a:r>
              <a:rPr lang="el-GR" i="1" dirty="0" err="1"/>
              <a:t>καὶ</a:t>
            </a:r>
            <a:r>
              <a:rPr lang="el-GR" i="1" dirty="0"/>
              <a:t> </a:t>
            </a:r>
            <a:r>
              <a:rPr lang="el-GR" i="1" dirty="0" err="1"/>
              <a:t>ἄνευ</a:t>
            </a:r>
            <a:r>
              <a:rPr lang="el-GR" i="1" dirty="0"/>
              <a:t> ταύτης </a:t>
            </a:r>
            <a:r>
              <a:rPr lang="el-GR" i="1" dirty="0" err="1"/>
              <a:t>οὐδὲν</a:t>
            </a:r>
            <a:r>
              <a:rPr lang="el-GR" i="1" dirty="0"/>
              <a:t> </a:t>
            </a:r>
            <a:r>
              <a:rPr lang="el-GR" i="1" dirty="0" err="1"/>
              <a:t>ἑδρασθήσεται</a:t>
            </a:r>
            <a:r>
              <a:rPr lang="el-GR" dirty="0"/>
              <a:t>» (Θεοφύλακτος, </a:t>
            </a:r>
            <a:r>
              <a:rPr lang="en-GB" dirty="0"/>
              <a:t>PG 125, 249).</a:t>
            </a:r>
            <a:r>
              <a:rPr lang="el-GR" dirty="0"/>
              <a:t> Η πίστη αιτιολογεί την ηθική πράξη. Ο χριστιανός φροντίζει δια βίου να είναι «</a:t>
            </a:r>
            <a:r>
              <a:rPr lang="el-GR" i="1" dirty="0"/>
              <a:t>ἡ </a:t>
            </a:r>
            <a:r>
              <a:rPr lang="el-GR" i="1" dirty="0" err="1"/>
              <a:t>καλὴ</a:t>
            </a:r>
            <a:r>
              <a:rPr lang="el-GR" i="1" dirty="0"/>
              <a:t> παρακαταθήκη </a:t>
            </a:r>
            <a:r>
              <a:rPr lang="el-GR" i="1" dirty="0" err="1"/>
              <a:t>τῆς</a:t>
            </a:r>
            <a:r>
              <a:rPr lang="el-GR" i="1" dirty="0"/>
              <a:t> πίστεως </a:t>
            </a:r>
            <a:r>
              <a:rPr lang="el-GR" i="1" dirty="0" err="1"/>
              <a:t>καὶ</a:t>
            </a:r>
            <a:r>
              <a:rPr lang="el-GR" i="1" dirty="0"/>
              <a:t> </a:t>
            </a:r>
            <a:r>
              <a:rPr lang="el-GR" i="1" dirty="0" err="1"/>
              <a:t>ἄσπιλη</a:t>
            </a:r>
            <a:r>
              <a:rPr lang="el-GR" i="1" dirty="0"/>
              <a:t> </a:t>
            </a:r>
            <a:r>
              <a:rPr lang="el-GR" i="1" dirty="0" err="1"/>
              <a:t>καὶ</a:t>
            </a:r>
            <a:r>
              <a:rPr lang="el-GR" i="1" dirty="0"/>
              <a:t> </a:t>
            </a:r>
            <a:r>
              <a:rPr lang="el-GR" i="1" dirty="0" err="1"/>
              <a:t>ἀνεπιβούλευτη</a:t>
            </a:r>
            <a:r>
              <a:rPr lang="el-GR" dirty="0"/>
              <a:t>» (Γερμανός,</a:t>
            </a:r>
            <a:r>
              <a:rPr lang="en-GB" dirty="0"/>
              <a:t> PG</a:t>
            </a:r>
            <a:r>
              <a:rPr lang="el-GR" dirty="0"/>
              <a:t> 140, 641).  Η προσπάθεια αυτή προβάλλει σημαντικές δυσκολίες γιατί: «</a:t>
            </a:r>
            <a:r>
              <a:rPr lang="el-GR" i="1" dirty="0" err="1"/>
              <a:t>δυσάγωγον</a:t>
            </a:r>
            <a:r>
              <a:rPr lang="el-GR" i="1" dirty="0"/>
              <a:t> </a:t>
            </a:r>
            <a:r>
              <a:rPr lang="el-GR" i="1" dirty="0" err="1"/>
              <a:t>τῶν</a:t>
            </a:r>
            <a:r>
              <a:rPr lang="el-GR" i="1" dirty="0"/>
              <a:t> </a:t>
            </a:r>
            <a:r>
              <a:rPr lang="el-GR" i="1" dirty="0" err="1"/>
              <a:t>ἀνθρώπων</a:t>
            </a:r>
            <a:r>
              <a:rPr lang="el-GR" i="1" dirty="0"/>
              <a:t> </a:t>
            </a:r>
            <a:r>
              <a:rPr lang="el-GR" i="1" dirty="0" err="1"/>
              <a:t>τὸ</a:t>
            </a:r>
            <a:r>
              <a:rPr lang="el-GR" i="1" dirty="0"/>
              <a:t> γένος </a:t>
            </a:r>
            <a:r>
              <a:rPr lang="el-GR" i="1" dirty="0" err="1"/>
              <a:t>εἰς</a:t>
            </a:r>
            <a:r>
              <a:rPr lang="el-GR" i="1" dirty="0"/>
              <a:t> </a:t>
            </a:r>
            <a:r>
              <a:rPr lang="el-GR" i="1" dirty="0" err="1"/>
              <a:t>ἀρετὴν</a:t>
            </a:r>
            <a:r>
              <a:rPr lang="el-GR" i="1" dirty="0"/>
              <a:t> </a:t>
            </a:r>
            <a:r>
              <a:rPr lang="el-GR" i="1" dirty="0" err="1"/>
              <a:t>ὡς</a:t>
            </a:r>
            <a:r>
              <a:rPr lang="el-GR" i="1" dirty="0"/>
              <a:t> </a:t>
            </a:r>
            <a:r>
              <a:rPr lang="el-GR" i="1" dirty="0" err="1"/>
              <a:t>ἔοικε</a:t>
            </a:r>
            <a:r>
              <a:rPr lang="el-GR" i="1" dirty="0"/>
              <a:t>, </a:t>
            </a:r>
            <a:r>
              <a:rPr lang="el-GR" i="1" dirty="0" err="1"/>
              <a:t>καὶ</a:t>
            </a:r>
            <a:r>
              <a:rPr lang="el-GR" i="1" dirty="0"/>
              <a:t> </a:t>
            </a:r>
            <a:r>
              <a:rPr lang="el-GR" i="1" dirty="0" err="1"/>
              <a:t>μικρὰ</a:t>
            </a:r>
            <a:r>
              <a:rPr lang="el-GR" i="1" dirty="0"/>
              <a:t> </a:t>
            </a:r>
            <a:r>
              <a:rPr lang="el-GR" i="1" dirty="0" err="1"/>
              <a:t>φροντίζον</a:t>
            </a:r>
            <a:r>
              <a:rPr lang="el-GR" i="1" dirty="0"/>
              <a:t> </a:t>
            </a:r>
            <a:r>
              <a:rPr lang="el-GR" i="1" dirty="0" err="1"/>
              <a:t>τῆς</a:t>
            </a:r>
            <a:r>
              <a:rPr lang="el-GR" i="1" dirty="0"/>
              <a:t> </a:t>
            </a:r>
            <a:r>
              <a:rPr lang="el-GR" i="1" dirty="0" err="1"/>
              <a:t>ἐκ</a:t>
            </a:r>
            <a:r>
              <a:rPr lang="el-GR" i="1" dirty="0"/>
              <a:t> λόγων διδασκαλίας</a:t>
            </a:r>
            <a:r>
              <a:rPr lang="el-GR" dirty="0"/>
              <a:t>» (Φώτιος, </a:t>
            </a:r>
            <a:r>
              <a:rPr lang="en-GB" dirty="0"/>
              <a:t>PG</a:t>
            </a:r>
            <a:r>
              <a:rPr lang="el-GR" dirty="0"/>
              <a:t> 104, 221).</a:t>
            </a:r>
          </a:p>
          <a:p>
            <a:r>
              <a:rPr lang="el-GR" dirty="0"/>
              <a:t>Η Παιδεία Ορθόδοξου ήθους χριστιανικά προσανατολισμένη, αποσκοπεί στην ευαισθητοποίηση του ανθρώπου και την άσκηση της ανθρώπινης συνείδησης. Η ίδια νοείται ως βοήθεια για την απόκτηση από τον καθένα ορθής στάσης ζωής και ηθικής προσωπικότητας, ή σταδιακής τελείωσής του. Για τον σκοπό αυτόν, παράλληλα με τις βασικές αρχές της υπακοής και της ταπεινοφροσύνης, προβάλλεται η ανάγκη για δημιουργική δύναμη, αποφασιστικότητα και κριτική ικανότητα. Τοποθέτηση, δηλαδή, του ανθρώπου στην πραγματική του διάσταση. </a:t>
            </a:r>
          </a:p>
          <a:p>
            <a:endParaRPr lang="el-GR" dirty="0"/>
          </a:p>
        </p:txBody>
      </p:sp>
    </p:spTree>
    <p:extLst>
      <p:ext uri="{BB962C8B-B14F-4D97-AF65-F5344CB8AC3E}">
        <p14:creationId xmlns:p14="http://schemas.microsoft.com/office/powerpoint/2010/main" val="769804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7AF495-1CB3-77D8-CF33-06FB6A7A60BB}"/>
              </a:ext>
            </a:extLst>
          </p:cNvPr>
          <p:cNvSpPr>
            <a:spLocks noGrp="1"/>
          </p:cNvSpPr>
          <p:nvPr>
            <p:ph type="title"/>
          </p:nvPr>
        </p:nvSpPr>
        <p:spPr>
          <a:xfrm>
            <a:off x="0" y="18256"/>
            <a:ext cx="12191999" cy="422808"/>
          </a:xfrm>
        </p:spPr>
        <p:txBody>
          <a:bodyPr>
            <a:normAutofit fontScale="90000"/>
          </a:bodyPr>
          <a:lstStyle/>
          <a:p>
            <a:pPr algn="ctr"/>
            <a:r>
              <a:rPr lang="el-GR" dirty="0"/>
              <a:t> </a:t>
            </a:r>
            <a:r>
              <a:rPr lang="el-GR" sz="4400" dirty="0"/>
              <a:t>Περιεχόμενο και στόχοι  της Παιδείας Ορθόδοξου ήθους </a:t>
            </a:r>
            <a:endParaRPr lang="el-GR" dirty="0"/>
          </a:p>
        </p:txBody>
      </p:sp>
      <p:sp>
        <p:nvSpPr>
          <p:cNvPr id="3" name="Θέση περιεχομένου 2">
            <a:extLst>
              <a:ext uri="{FF2B5EF4-FFF2-40B4-BE49-F238E27FC236}">
                <a16:creationId xmlns:a16="http://schemas.microsoft.com/office/drawing/2014/main" id="{C1C1C3B7-AB68-7322-D669-C4408FEE9DB2}"/>
              </a:ext>
            </a:extLst>
          </p:cNvPr>
          <p:cNvSpPr>
            <a:spLocks noGrp="1"/>
          </p:cNvSpPr>
          <p:nvPr>
            <p:ph idx="1"/>
          </p:nvPr>
        </p:nvSpPr>
        <p:spPr>
          <a:xfrm>
            <a:off x="0" y="441064"/>
            <a:ext cx="12192000" cy="6416936"/>
          </a:xfrm>
        </p:spPr>
        <p:txBody>
          <a:bodyPr>
            <a:normAutofit fontScale="92500" lnSpcReduction="20000"/>
          </a:bodyPr>
          <a:lstStyle/>
          <a:p>
            <a:r>
              <a:rPr lang="el-GR" dirty="0"/>
              <a:t>Οι βασικότεροι σκοποί της </a:t>
            </a:r>
            <a:r>
              <a:rPr lang="el-GR" b="1" i="1" dirty="0">
                <a:effectLst>
                  <a:outerShdw blurRad="38100" dist="38100" dir="2700000" algn="tl">
                    <a:srgbClr val="000000">
                      <a:alpha val="43137"/>
                    </a:srgbClr>
                  </a:outerShdw>
                </a:effectLst>
              </a:rPr>
              <a:t>Παιδείας Ορθόδοξου ήθους </a:t>
            </a:r>
            <a:r>
              <a:rPr lang="el-GR" dirty="0"/>
              <a:t>αφορούν στην παροχή βοήθειας στα παιδιά και στους εφήβους, μέσω της επιλογής του κατάλληλου περιεχομένου, ώστε αυτοί να μπορούν:</a:t>
            </a:r>
          </a:p>
          <a:p>
            <a:pPr>
              <a:buFont typeface="Wingdings" panose="05000000000000000000" pitchFamily="2" charset="2"/>
              <a:buChar char="v"/>
            </a:pPr>
            <a:r>
              <a:rPr lang="el-GR" dirty="0"/>
              <a:t>Να συγκρίνουν την υλιστική ανθρωπολογία, η οποία στηρίζεται σε υλικές αρχές, και την ιδεαλιστική ανθρωπολογία, η οποία στηρίζεται σε απρόσωπες αρχές, με την χριστιανική ανθρωπολογία, η οποία με βάση το «κατ’ </a:t>
            </a:r>
            <a:r>
              <a:rPr lang="el-GR" dirty="0" err="1"/>
              <a:t>εἰκόνα</a:t>
            </a:r>
            <a:r>
              <a:rPr lang="el-GR" dirty="0"/>
              <a:t>» απορρέει από τη σταυρική κοινωνία του ανθρώπου με τον Θεό, τον συνάνθρωπο και ολόκληρη την κτίση.</a:t>
            </a:r>
          </a:p>
          <a:p>
            <a:pPr>
              <a:buFont typeface="Wingdings" panose="05000000000000000000" pitchFamily="2" charset="2"/>
              <a:buChar char="v"/>
            </a:pPr>
            <a:r>
              <a:rPr lang="el-GR" dirty="0"/>
              <a:t>Να διακρίνουν ότι το ήθος του τέλειου ανθρώπου είναι το ήθος του Χριστού.</a:t>
            </a:r>
          </a:p>
          <a:p>
            <a:pPr>
              <a:buFont typeface="Wingdings" panose="05000000000000000000" pitchFamily="2" charset="2"/>
              <a:buChar char="v"/>
            </a:pPr>
            <a:r>
              <a:rPr lang="el-GR" dirty="0"/>
              <a:t>Να μπορούν να αιτιολογήσουν το γεγονός ότι ο Χριστός είναι ο δείκτης της ζωής και του ήθους του ανθρώπου.</a:t>
            </a:r>
          </a:p>
          <a:p>
            <a:pPr>
              <a:buFont typeface="Wingdings" panose="05000000000000000000" pitchFamily="2" charset="2"/>
              <a:buChar char="v"/>
            </a:pPr>
            <a:r>
              <a:rPr lang="el-GR" dirty="0"/>
              <a:t>Να διακρίνουν το Ευαγγέλιο, ως το βιβλίο της φανέρωσης του ήθους του ανθρώπου.</a:t>
            </a:r>
          </a:p>
          <a:p>
            <a:pPr>
              <a:buFont typeface="Wingdings" panose="05000000000000000000" pitchFamily="2" charset="2"/>
              <a:buChar char="v"/>
            </a:pPr>
            <a:r>
              <a:rPr lang="el-GR" dirty="0"/>
              <a:t>Να μπορούν να καταδείξουν το ανθρώπινο ήθος σε σχέση με το σώμα της Εκκλησίας.</a:t>
            </a:r>
          </a:p>
          <a:p>
            <a:pPr>
              <a:buFont typeface="Wingdings" panose="05000000000000000000" pitchFamily="2" charset="2"/>
              <a:buChar char="v"/>
            </a:pPr>
            <a:r>
              <a:rPr lang="el-GR" dirty="0"/>
              <a:t>Να συγκρίνουν τη σχέση της ηθικής ανακαίνισης του ανθρώπου με την οντολογική ανακαίνισή του και την κοινωνία του με τα μυστήρια της Εκκλησίας.</a:t>
            </a:r>
          </a:p>
          <a:p>
            <a:pPr>
              <a:buFont typeface="Wingdings" panose="05000000000000000000" pitchFamily="2" charset="2"/>
              <a:buChar char="v"/>
            </a:pPr>
            <a:r>
              <a:rPr lang="el-GR" dirty="0"/>
              <a:t>Να εντοπίσουν τα συμπτώματα της ηθικής κρίσης. </a:t>
            </a:r>
          </a:p>
          <a:p>
            <a:pPr>
              <a:buFont typeface="Wingdings" panose="05000000000000000000" pitchFamily="2" charset="2"/>
              <a:buChar char="v"/>
            </a:pPr>
            <a:r>
              <a:rPr lang="el-GR" dirty="0"/>
              <a:t>Να αντιπαραθέσουν την αναγκαιότητα σύζευξης ήθους και δόγματος.</a:t>
            </a:r>
          </a:p>
        </p:txBody>
      </p:sp>
    </p:spTree>
    <p:extLst>
      <p:ext uri="{BB962C8B-B14F-4D97-AF65-F5344CB8AC3E}">
        <p14:creationId xmlns:p14="http://schemas.microsoft.com/office/powerpoint/2010/main" val="952990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F268DE-EC80-4F1C-3EA9-BA998BD67E51}"/>
              </a:ext>
            </a:extLst>
          </p:cNvPr>
          <p:cNvSpPr>
            <a:spLocks noGrp="1"/>
          </p:cNvSpPr>
          <p:nvPr>
            <p:ph type="title"/>
          </p:nvPr>
        </p:nvSpPr>
        <p:spPr>
          <a:xfrm>
            <a:off x="0" y="18256"/>
            <a:ext cx="12192000" cy="474904"/>
          </a:xfrm>
        </p:spPr>
        <p:txBody>
          <a:bodyPr>
            <a:normAutofit fontScale="90000"/>
          </a:bodyPr>
          <a:lstStyle/>
          <a:p>
            <a:pPr algn="ctr"/>
            <a:r>
              <a:rPr lang="el-GR" sz="3400" dirty="0"/>
              <a:t>Περιεχόμενο και στόχοι της Εκκλησιαστικής ιστορίας και Γραμματείας  </a:t>
            </a:r>
          </a:p>
        </p:txBody>
      </p:sp>
      <p:sp>
        <p:nvSpPr>
          <p:cNvPr id="3" name="Θέση περιεχομένου 2">
            <a:extLst>
              <a:ext uri="{FF2B5EF4-FFF2-40B4-BE49-F238E27FC236}">
                <a16:creationId xmlns:a16="http://schemas.microsoft.com/office/drawing/2014/main" id="{C4A89A1D-53E7-CEFD-CFBF-F23D97F72BC7}"/>
              </a:ext>
            </a:extLst>
          </p:cNvPr>
          <p:cNvSpPr>
            <a:spLocks noGrp="1"/>
          </p:cNvSpPr>
          <p:nvPr>
            <p:ph idx="1"/>
          </p:nvPr>
        </p:nvSpPr>
        <p:spPr>
          <a:xfrm>
            <a:off x="0" y="421240"/>
            <a:ext cx="12192000" cy="6436760"/>
          </a:xfrm>
        </p:spPr>
        <p:txBody>
          <a:bodyPr>
            <a:normAutofit fontScale="92500"/>
          </a:bodyPr>
          <a:lstStyle/>
          <a:p>
            <a:r>
              <a:rPr lang="el-GR" dirty="0"/>
              <a:t>Θέματα Εκκλησιαστικής ιστορίας και Γραμματείας συμπεριλαμβάνονταν από παλιά στην Κατήχηση και Χριστιανική αγωγή, αφού: «</a:t>
            </a:r>
            <a:r>
              <a:rPr lang="el-GR" i="1" dirty="0"/>
              <a:t>βίους </a:t>
            </a:r>
            <a:r>
              <a:rPr lang="el-GR" i="1" dirty="0" err="1"/>
              <a:t>ἁγίων</a:t>
            </a:r>
            <a:r>
              <a:rPr lang="el-GR" i="1" dirty="0"/>
              <a:t> </a:t>
            </a:r>
            <a:r>
              <a:rPr lang="el-GR" i="1" dirty="0" err="1"/>
              <a:t>ἀνδρῶν</a:t>
            </a:r>
            <a:r>
              <a:rPr lang="el-GR" i="1" dirty="0"/>
              <a:t> </a:t>
            </a:r>
            <a:r>
              <a:rPr lang="el-GR" i="1" dirty="0" err="1"/>
              <a:t>καὶ</a:t>
            </a:r>
            <a:r>
              <a:rPr lang="el-GR" i="1" dirty="0"/>
              <a:t> </a:t>
            </a:r>
            <a:r>
              <a:rPr lang="el-GR" i="1" dirty="0" err="1"/>
              <a:t>ἀρετὰς</a:t>
            </a:r>
            <a:r>
              <a:rPr lang="el-GR" i="1" dirty="0"/>
              <a:t> </a:t>
            </a:r>
            <a:r>
              <a:rPr lang="el-GR" i="1" dirty="0" err="1"/>
              <a:t>ἀνθρώπων</a:t>
            </a:r>
            <a:r>
              <a:rPr lang="el-GR" i="1" dirty="0"/>
              <a:t> </a:t>
            </a:r>
            <a:r>
              <a:rPr lang="el-GR" i="1" dirty="0" err="1"/>
              <a:t>κεχωρισμένων</a:t>
            </a:r>
            <a:r>
              <a:rPr lang="el-GR" i="1" dirty="0"/>
              <a:t> </a:t>
            </a:r>
            <a:r>
              <a:rPr lang="el-GR" i="1" dirty="0" err="1"/>
              <a:t>τοῦ</a:t>
            </a:r>
            <a:r>
              <a:rPr lang="el-GR" i="1" dirty="0"/>
              <a:t> κόσμου, </a:t>
            </a:r>
            <a:r>
              <a:rPr lang="el-GR" i="1" dirty="0" err="1"/>
              <a:t>καὶ</a:t>
            </a:r>
            <a:r>
              <a:rPr lang="el-GR" i="1" dirty="0"/>
              <a:t> </a:t>
            </a:r>
            <a:r>
              <a:rPr lang="el-GR" i="1" dirty="0" err="1"/>
              <a:t>λαθεῖν</a:t>
            </a:r>
            <a:r>
              <a:rPr lang="el-GR" i="1" dirty="0"/>
              <a:t> </a:t>
            </a:r>
            <a:r>
              <a:rPr lang="el-GR" i="1" dirty="0" err="1"/>
              <a:t>σπουδαζόντων</a:t>
            </a:r>
            <a:r>
              <a:rPr lang="el-GR" i="1" dirty="0"/>
              <a:t>, </a:t>
            </a:r>
            <a:r>
              <a:rPr lang="el-GR" i="1" dirty="0" err="1"/>
              <a:t>ἐφ΄οἷς</a:t>
            </a:r>
            <a:r>
              <a:rPr lang="el-GR" i="1" dirty="0"/>
              <a:t> κατορθώσει </a:t>
            </a:r>
            <a:r>
              <a:rPr lang="el-GR" i="1" dirty="0" err="1"/>
              <a:t>καλοῖς</a:t>
            </a:r>
            <a:r>
              <a:rPr lang="el-GR" i="1" dirty="0"/>
              <a:t>, </a:t>
            </a:r>
            <a:r>
              <a:rPr lang="el-GR" i="1" dirty="0" err="1"/>
              <a:t>ἀνιχνευέτωσαν</a:t>
            </a:r>
            <a:r>
              <a:rPr lang="el-GR" i="1" dirty="0"/>
              <a:t> </a:t>
            </a:r>
            <a:r>
              <a:rPr lang="el-GR" i="1" dirty="0" err="1"/>
              <a:t>οἱ</a:t>
            </a:r>
            <a:r>
              <a:rPr lang="el-GR" i="1" dirty="0"/>
              <a:t> φιλόθεοι </a:t>
            </a:r>
            <a:r>
              <a:rPr lang="el-GR" i="1" dirty="0" err="1"/>
              <a:t>πρὸς</a:t>
            </a:r>
            <a:r>
              <a:rPr lang="el-GR" i="1" dirty="0"/>
              <a:t> </a:t>
            </a:r>
            <a:r>
              <a:rPr lang="el-GR" i="1" dirty="0" err="1"/>
              <a:t>μίμησιν</a:t>
            </a:r>
            <a:r>
              <a:rPr lang="el-GR" i="1" dirty="0"/>
              <a:t> </a:t>
            </a:r>
            <a:r>
              <a:rPr lang="el-GR" i="1" dirty="0" err="1"/>
              <a:t>τῆς</a:t>
            </a:r>
            <a:r>
              <a:rPr lang="el-GR" i="1" dirty="0"/>
              <a:t> </a:t>
            </a:r>
            <a:r>
              <a:rPr lang="el-GR" i="1" dirty="0" err="1"/>
              <a:t>αὐτῶν</a:t>
            </a:r>
            <a:r>
              <a:rPr lang="el-GR" i="1" dirty="0"/>
              <a:t> </a:t>
            </a:r>
            <a:r>
              <a:rPr lang="el-GR" i="1" dirty="0" err="1"/>
              <a:t>ἀγωγῆς</a:t>
            </a:r>
            <a:r>
              <a:rPr lang="el-GR" dirty="0"/>
              <a:t>» (</a:t>
            </a:r>
            <a:r>
              <a:rPr lang="el-GR" dirty="0" err="1"/>
              <a:t>Νεῖλος</a:t>
            </a:r>
            <a:r>
              <a:rPr lang="el-GR" dirty="0"/>
              <a:t>, </a:t>
            </a:r>
            <a:r>
              <a:rPr lang="en-GB" dirty="0"/>
              <a:t>PG</a:t>
            </a:r>
            <a:r>
              <a:rPr lang="el-GR" dirty="0"/>
              <a:t> 79, 697).</a:t>
            </a:r>
          </a:p>
          <a:p>
            <a:r>
              <a:rPr lang="el-GR" dirty="0"/>
              <a:t>Η έρευνα και η ερμηνεία της Εκκλησιαστικής ιστορίας και Γραμματολογίας εκτός από τα επιστημονικά δεδομένα δεν πρέπει να θέσει στο περιθώριο το υπερφυσικό στοιχείο, που παρουσιάζεται στην ζωή της Εκκλησίας.</a:t>
            </a:r>
          </a:p>
          <a:p>
            <a:r>
              <a:rPr lang="el-GR" dirty="0"/>
              <a:t>Βασικά σημεία που πρέπει να τονίζονται είναι: η παγκοσμιότητα του Χριστιανισμού που αποσκοπεί στην ανακαίνιση του ανθρώπου και τον μετασχηματισμό του κόσμου, ο δημοκρατικός θεσμός και ο κοινωνικός χαρακτήρας της Εκκλησίας.</a:t>
            </a:r>
          </a:p>
          <a:p>
            <a:r>
              <a:rPr lang="el-GR" dirty="0"/>
              <a:t>Η παρουσία της Εκκλησιαστικής ιστορίας και Γραμματολογίας πρέπει να γίνεται όχι μόνο σε σχέση με τη σύγχρονη εκκλησιαστική κοινωνία αλλά και με την  μετέπειτα. </a:t>
            </a:r>
          </a:p>
          <a:p>
            <a:r>
              <a:rPr lang="el-GR" dirty="0"/>
              <a:t>Η πολύπλευρη εξέταση της Εκκλησιαστικής ιστορίας απαιτεί την αναφορά όχι μόνο σε περιστατικά και πρόσωπα, αλλά και στην ιστορία της εκκλησιαστικής κοινότητας και μάλιστα όπως αυτή ζει και δρα στην ευρύτερη κοινωνία. </a:t>
            </a:r>
          </a:p>
        </p:txBody>
      </p:sp>
    </p:spTree>
    <p:extLst>
      <p:ext uri="{BB962C8B-B14F-4D97-AF65-F5344CB8AC3E}">
        <p14:creationId xmlns:p14="http://schemas.microsoft.com/office/powerpoint/2010/main" val="3541023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13BBAF-925C-2BE9-60B4-BAFA431D234A}"/>
              </a:ext>
            </a:extLst>
          </p:cNvPr>
          <p:cNvSpPr>
            <a:spLocks noGrp="1"/>
          </p:cNvSpPr>
          <p:nvPr>
            <p:ph type="title"/>
          </p:nvPr>
        </p:nvSpPr>
        <p:spPr>
          <a:xfrm>
            <a:off x="0" y="18255"/>
            <a:ext cx="12192000" cy="648719"/>
          </a:xfrm>
        </p:spPr>
        <p:txBody>
          <a:bodyPr>
            <a:normAutofit/>
          </a:bodyPr>
          <a:lstStyle/>
          <a:p>
            <a:pPr algn="ctr"/>
            <a:r>
              <a:rPr lang="el-GR" sz="3200" dirty="0"/>
              <a:t> Περιεχόμενο και στόχοι της Εκκλησιαστικής ιστορίας και Γραμματείας</a:t>
            </a:r>
          </a:p>
        </p:txBody>
      </p:sp>
      <p:sp>
        <p:nvSpPr>
          <p:cNvPr id="3" name="Θέση περιεχομένου 2">
            <a:extLst>
              <a:ext uri="{FF2B5EF4-FFF2-40B4-BE49-F238E27FC236}">
                <a16:creationId xmlns:a16="http://schemas.microsoft.com/office/drawing/2014/main" id="{C2EF884F-3602-96B6-8824-F219C1610C11}"/>
              </a:ext>
            </a:extLst>
          </p:cNvPr>
          <p:cNvSpPr>
            <a:spLocks noGrp="1"/>
          </p:cNvSpPr>
          <p:nvPr>
            <p:ph idx="1"/>
          </p:nvPr>
        </p:nvSpPr>
        <p:spPr>
          <a:xfrm>
            <a:off x="0" y="666974"/>
            <a:ext cx="12192000" cy="6172771"/>
          </a:xfrm>
        </p:spPr>
        <p:txBody>
          <a:bodyPr>
            <a:normAutofit fontScale="77500" lnSpcReduction="20000"/>
          </a:bodyPr>
          <a:lstStyle/>
          <a:p>
            <a:pPr marL="0" indent="0">
              <a:buNone/>
            </a:pPr>
            <a:r>
              <a:rPr lang="el-GR" dirty="0"/>
              <a:t>Οι βασικότεροι σκοποί που συνδέονται με τη </a:t>
            </a:r>
            <a:r>
              <a:rPr lang="el-GR" b="1" dirty="0"/>
              <a:t>θεματογραφία της Εκκλησιαστικής Ιστορίας και Γραμματείας</a:t>
            </a:r>
            <a:r>
              <a:rPr lang="el-GR" dirty="0"/>
              <a:t>, αφορούν στην παροχή βοήθειας στα παιδιά και στους εφήβους ώστε να μπορούν:</a:t>
            </a:r>
          </a:p>
          <a:p>
            <a:pPr>
              <a:buFont typeface="Wingdings" panose="05000000000000000000" pitchFamily="2" charset="2"/>
              <a:buChar char="v"/>
            </a:pPr>
            <a:r>
              <a:rPr lang="el-GR" dirty="0"/>
              <a:t>Να εντοπίζουν ότι οι άγιοι της Εκκλησίας μας είναι μιμητές Χριστού, και κατά συνέπεια, οι χριστιανοί γενόμενοι μιμητές των αγίων, γίνονται μιμητές Χριστού.</a:t>
            </a:r>
          </a:p>
          <a:p>
            <a:pPr>
              <a:buFont typeface="Wingdings" panose="05000000000000000000" pitchFamily="2" charset="2"/>
              <a:buChar char="v"/>
            </a:pPr>
            <a:r>
              <a:rPr lang="el-GR" dirty="0"/>
              <a:t>Να μπορούν να εξακριβώσουν τα διάφορα μαρτύρια των χριστιανών, όπως συκοφαντίες, εκφοβισμοί, ψευδομαρτυρίες, χλευασμοί, βασανιστήρια και μαρτυρικό θάνατο.</a:t>
            </a:r>
          </a:p>
          <a:p>
            <a:pPr>
              <a:buFont typeface="Wingdings" panose="05000000000000000000" pitchFamily="2" charset="2"/>
              <a:buChar char="v"/>
            </a:pPr>
            <a:r>
              <a:rPr lang="el-GR" dirty="0"/>
              <a:t>Να διαπιστώσουν τους λόγους για τους οποίους οι μάρτυρες αποτελούν στήριγμα, φωτισμό και αγιασμό των ανθρώπων κάθε εποχής. </a:t>
            </a:r>
          </a:p>
          <a:p>
            <a:pPr>
              <a:buFont typeface="Wingdings" panose="05000000000000000000" pitchFamily="2" charset="2"/>
              <a:buChar char="v"/>
            </a:pPr>
            <a:r>
              <a:rPr lang="el-GR" dirty="0"/>
              <a:t>Να εντοπίσουν την διαχρονικότητα της μαρτυρίας και του μαρτυρίου στην Ορθόδοξη Καθολική Εκκλησία.</a:t>
            </a:r>
          </a:p>
          <a:p>
            <a:pPr>
              <a:buFont typeface="Wingdings" panose="05000000000000000000" pitchFamily="2" charset="2"/>
              <a:buChar char="v"/>
            </a:pPr>
            <a:r>
              <a:rPr lang="el-GR" dirty="0"/>
              <a:t>Να διακρίνουν ότι οι άγιοι της Εκκλησίας αποτελούν τα κατεξοχήν αντιστασιακά και επαναστατικά πρότυπα ορθόδοξης ζωής και ορθόδοξου ήθους. </a:t>
            </a:r>
          </a:p>
          <a:p>
            <a:pPr>
              <a:buFont typeface="Wingdings" panose="05000000000000000000" pitchFamily="2" charset="2"/>
              <a:buChar char="v"/>
            </a:pPr>
            <a:r>
              <a:rPr lang="el-GR" dirty="0"/>
              <a:t>Να κατονομάσουν τους λόγους για τους οποίους σε κάθε εποχή οι άγιοι αποτελούν </a:t>
            </a:r>
            <a:r>
              <a:rPr lang="el-GR" dirty="0" err="1"/>
              <a:t>ζωοποιές</a:t>
            </a:r>
            <a:r>
              <a:rPr lang="el-GR" dirty="0"/>
              <a:t> εμπειρίες αγωνιστικής </a:t>
            </a:r>
            <a:r>
              <a:rPr lang="el-GR" dirty="0" err="1"/>
              <a:t>βιοτής</a:t>
            </a:r>
            <a:r>
              <a:rPr lang="el-GR" dirty="0"/>
              <a:t> για κάθε χριστιανό.</a:t>
            </a:r>
          </a:p>
          <a:p>
            <a:pPr>
              <a:buFont typeface="Wingdings" panose="05000000000000000000" pitchFamily="2" charset="2"/>
              <a:buChar char="v"/>
            </a:pPr>
            <a:r>
              <a:rPr lang="el-GR" dirty="0"/>
              <a:t>Να διακρίνουν την αρμονική σύνδεση στους Πατέρες της Εκκλησίας της ελληνικής σοφίας και της Εκκλησιαστικής Παιδείας, της θύραθεν με η θεολογική Παιδεία, της επιστήμης με την πίστη.</a:t>
            </a:r>
          </a:p>
          <a:p>
            <a:pPr>
              <a:buFont typeface="Wingdings" panose="05000000000000000000" pitchFamily="2" charset="2"/>
              <a:buChar char="v"/>
            </a:pPr>
            <a:r>
              <a:rPr lang="el-GR" dirty="0"/>
              <a:t>Να κατανοήσουν τον ρόλο των αγίων λειψάνων στην ζωή της Εκκλησίας.</a:t>
            </a:r>
          </a:p>
          <a:p>
            <a:pPr>
              <a:buFont typeface="Wingdings" panose="05000000000000000000" pitchFamily="2" charset="2"/>
              <a:buChar char="v"/>
            </a:pPr>
            <a:r>
              <a:rPr lang="el-GR" dirty="0"/>
              <a:t>Να μπορούν να αιτιολογήσουν ότι η αποκοπή του ανθρώπου από την Εκκλησία γίνεται με τον αφορισμό ή τη μη συμμετοχή του στη λατρευτική και μυστηριακή ζωή της Εκκλησίας.</a:t>
            </a:r>
          </a:p>
          <a:p>
            <a:endParaRPr lang="el-GR" dirty="0"/>
          </a:p>
        </p:txBody>
      </p:sp>
    </p:spTree>
    <p:extLst>
      <p:ext uri="{BB962C8B-B14F-4D97-AF65-F5344CB8AC3E}">
        <p14:creationId xmlns:p14="http://schemas.microsoft.com/office/powerpoint/2010/main" val="3201020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7093C0-1B1A-7047-8C5C-98D0BF4C1784}"/>
              </a:ext>
            </a:extLst>
          </p:cNvPr>
          <p:cNvSpPr>
            <a:spLocks noGrp="1"/>
          </p:cNvSpPr>
          <p:nvPr>
            <p:ph type="title"/>
          </p:nvPr>
        </p:nvSpPr>
        <p:spPr>
          <a:xfrm>
            <a:off x="838200" y="18256"/>
            <a:ext cx="10515600" cy="662782"/>
          </a:xfrm>
        </p:spPr>
        <p:txBody>
          <a:bodyPr>
            <a:normAutofit fontScale="90000"/>
          </a:bodyPr>
          <a:lstStyle/>
          <a:p>
            <a:pPr algn="ctr"/>
            <a:r>
              <a:rPr lang="el-GR" sz="4400" dirty="0"/>
              <a:t>Η Παιδεία ειρήνης και οι βασικότεροι στόχοι της </a:t>
            </a:r>
            <a:endParaRPr lang="el-GR" dirty="0"/>
          </a:p>
        </p:txBody>
      </p:sp>
      <p:sp>
        <p:nvSpPr>
          <p:cNvPr id="3" name="Θέση περιεχομένου 2">
            <a:extLst>
              <a:ext uri="{FF2B5EF4-FFF2-40B4-BE49-F238E27FC236}">
                <a16:creationId xmlns:a16="http://schemas.microsoft.com/office/drawing/2014/main" id="{C236DAE7-0697-DD63-CD05-1663CB41892A}"/>
              </a:ext>
            </a:extLst>
          </p:cNvPr>
          <p:cNvSpPr>
            <a:spLocks noGrp="1"/>
          </p:cNvSpPr>
          <p:nvPr>
            <p:ph idx="1"/>
          </p:nvPr>
        </p:nvSpPr>
        <p:spPr>
          <a:xfrm>
            <a:off x="0" y="681038"/>
            <a:ext cx="12192000" cy="6176962"/>
          </a:xfrm>
        </p:spPr>
        <p:txBody>
          <a:bodyPr>
            <a:normAutofit fontScale="92500" lnSpcReduction="20000"/>
          </a:bodyPr>
          <a:lstStyle/>
          <a:p>
            <a:r>
              <a:rPr lang="el-GR" dirty="0"/>
              <a:t>Η </a:t>
            </a:r>
            <a:r>
              <a:rPr lang="el-GR" b="1" i="1" dirty="0">
                <a:effectLst>
                  <a:outerShdw blurRad="38100" dist="38100" dir="2700000" algn="tl">
                    <a:srgbClr val="000000">
                      <a:alpha val="43137"/>
                    </a:srgbClr>
                  </a:outerShdw>
                </a:effectLst>
              </a:rPr>
              <a:t>ειρήνη</a:t>
            </a:r>
            <a:r>
              <a:rPr lang="el-GR" b="1" i="1" dirty="0"/>
              <a:t> </a:t>
            </a:r>
            <a:r>
              <a:rPr lang="el-GR" dirty="0"/>
              <a:t>ως τρόπος ζωής και έκφρασης συνδέεται συνήθως με την αξιοπρέπεια, την ελευθερία, την αγάπη, την ισότητα και την δικαιοσύνη, με τα ανθρώπινα δικαιώματα και ασφαλώς τις ανθρώπινες υποχρεώσεις. Έτσι, η </a:t>
            </a:r>
            <a:r>
              <a:rPr lang="el-GR" b="1" i="1" dirty="0">
                <a:effectLst>
                  <a:outerShdw blurRad="38100" dist="38100" dir="2700000" algn="tl">
                    <a:srgbClr val="000000">
                      <a:alpha val="43137"/>
                    </a:srgbClr>
                  </a:outerShdw>
                </a:effectLst>
              </a:rPr>
              <a:t>Παιδεία ειρήνης </a:t>
            </a:r>
            <a:r>
              <a:rPr lang="el-GR" dirty="0"/>
              <a:t>  στοχεύει στην υποβοήθηση ώστε τα παιδιά και οι έφηβοι:</a:t>
            </a:r>
          </a:p>
          <a:p>
            <a:pPr>
              <a:buFont typeface="Wingdings" panose="05000000000000000000" pitchFamily="2" charset="2"/>
              <a:buChar char="v"/>
            </a:pPr>
            <a:r>
              <a:rPr lang="el-GR" dirty="0"/>
              <a:t>Να εξακριβώσουν τη σημασία της υπεύθυνης συναναστροφής των ανθρώπων με ολόκληρο τον κόσμο.</a:t>
            </a:r>
          </a:p>
          <a:p>
            <a:pPr>
              <a:buFont typeface="Wingdings" panose="05000000000000000000" pitchFamily="2" charset="2"/>
              <a:buChar char="v"/>
            </a:pPr>
            <a:r>
              <a:rPr lang="el-GR" dirty="0"/>
              <a:t>Να κατονομάσουν δυνατότητες ετοιμότητας, προκειμένου να βοηθηθούν να ξεπεράσουν προκαταλήψεις μίσους, βίας, ανελευθερίας και αδικίας.</a:t>
            </a:r>
          </a:p>
          <a:p>
            <a:pPr>
              <a:buFont typeface="Wingdings" panose="05000000000000000000" pitchFamily="2" charset="2"/>
              <a:buChar char="v"/>
            </a:pPr>
            <a:r>
              <a:rPr lang="el-GR" dirty="0"/>
              <a:t>Να καταγράψουν τρόπους με τους οποίους μπορούν να υπερβούν την αδιαφορία, να αποκτήσουν εμπειρίες για ομαλή και ειρηνική συμβίωση με τους άλλους.</a:t>
            </a:r>
          </a:p>
          <a:p>
            <a:pPr>
              <a:buFont typeface="Wingdings" panose="05000000000000000000" pitchFamily="2" charset="2"/>
              <a:buChar char="v"/>
            </a:pPr>
            <a:r>
              <a:rPr lang="el-GR" dirty="0"/>
              <a:t>Να εντοπίσουν και να επισημάνουν όλα τα στοιχεία που θέτουν σε κίνδυνο την ειρήνη.</a:t>
            </a:r>
          </a:p>
          <a:p>
            <a:pPr>
              <a:buFont typeface="Wingdings" panose="05000000000000000000" pitchFamily="2" charset="2"/>
              <a:buChar char="v"/>
            </a:pPr>
            <a:r>
              <a:rPr lang="el-GR" dirty="0"/>
              <a:t>Να εξακριβώσουν δυνατότητες για το ξεπέρασμα των αδικιών χωρίς τη χρήση βίας και απαλλαγή από μέσα καταστροφής.</a:t>
            </a:r>
          </a:p>
          <a:p>
            <a:pPr>
              <a:buFont typeface="Wingdings" panose="05000000000000000000" pitchFamily="2" charset="2"/>
              <a:buChar char="v"/>
            </a:pPr>
            <a:r>
              <a:rPr lang="el-GR" dirty="0"/>
              <a:t>Να εντοπίσουν τα γνωρίσματα του ήθους ειρήνης.</a:t>
            </a:r>
          </a:p>
          <a:p>
            <a:pPr>
              <a:buFont typeface="Wingdings" panose="05000000000000000000" pitchFamily="2" charset="2"/>
              <a:buChar char="v"/>
            </a:pPr>
            <a:r>
              <a:rPr lang="el-GR" dirty="0"/>
              <a:t>Να εξακριβώσουν από χριστιανική άποψη ότι η εξωτερική έκφραση της ειρήνης είναι τότε μόνο γνήσια, όταν στον καθένα μορφωθεί μέσα του ο Χριστός, ο Οποίος είναι «</a:t>
            </a:r>
            <a:r>
              <a:rPr lang="el-GR" i="1" dirty="0"/>
              <a:t>ἡ </a:t>
            </a:r>
            <a:r>
              <a:rPr lang="el-GR" i="1" dirty="0" err="1"/>
              <a:t>εἰρήνη</a:t>
            </a:r>
            <a:r>
              <a:rPr lang="el-GR" i="1" dirty="0"/>
              <a:t> </a:t>
            </a:r>
            <a:r>
              <a:rPr lang="el-GR" i="1" dirty="0" err="1"/>
              <a:t>ἡμῶν</a:t>
            </a:r>
            <a:r>
              <a:rPr lang="el-GR" dirty="0"/>
              <a:t>» (</a:t>
            </a:r>
            <a:r>
              <a:rPr lang="el-GR" dirty="0" err="1"/>
              <a:t>Εφ</a:t>
            </a:r>
            <a:r>
              <a:rPr lang="el-GR" dirty="0"/>
              <a:t>. 2,14).</a:t>
            </a:r>
          </a:p>
          <a:p>
            <a:endParaRPr lang="el-GR" dirty="0"/>
          </a:p>
        </p:txBody>
      </p:sp>
    </p:spTree>
    <p:extLst>
      <p:ext uri="{BB962C8B-B14F-4D97-AF65-F5344CB8AC3E}">
        <p14:creationId xmlns:p14="http://schemas.microsoft.com/office/powerpoint/2010/main" val="3729964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FD9DB2-DF0E-69B1-750E-C385BC09A05D}"/>
              </a:ext>
            </a:extLst>
          </p:cNvPr>
          <p:cNvSpPr>
            <a:spLocks noGrp="1"/>
          </p:cNvSpPr>
          <p:nvPr>
            <p:ph type="title"/>
          </p:nvPr>
        </p:nvSpPr>
        <p:spPr>
          <a:xfrm>
            <a:off x="838200" y="0"/>
            <a:ext cx="10515600" cy="681037"/>
          </a:xfrm>
        </p:spPr>
        <p:txBody>
          <a:bodyPr>
            <a:normAutofit fontScale="90000"/>
          </a:bodyPr>
          <a:lstStyle/>
          <a:p>
            <a:pPr algn="ctr"/>
            <a:r>
              <a:rPr lang="el-GR" dirty="0"/>
              <a:t> </a:t>
            </a:r>
            <a:r>
              <a:rPr lang="el-GR" sz="4400" dirty="0"/>
              <a:t>Παιδεία ελευθερίας και οι βασικότεροι στόχοι της </a:t>
            </a:r>
            <a:endParaRPr lang="el-GR" dirty="0"/>
          </a:p>
        </p:txBody>
      </p:sp>
      <p:sp>
        <p:nvSpPr>
          <p:cNvPr id="3" name="Θέση περιεχομένου 2">
            <a:extLst>
              <a:ext uri="{FF2B5EF4-FFF2-40B4-BE49-F238E27FC236}">
                <a16:creationId xmlns:a16="http://schemas.microsoft.com/office/drawing/2014/main" id="{AAE24CA7-4C3E-A617-A713-8AF6BDBE33FB}"/>
              </a:ext>
            </a:extLst>
          </p:cNvPr>
          <p:cNvSpPr>
            <a:spLocks noGrp="1"/>
          </p:cNvSpPr>
          <p:nvPr>
            <p:ph idx="1"/>
          </p:nvPr>
        </p:nvSpPr>
        <p:spPr>
          <a:xfrm>
            <a:off x="0" y="681036"/>
            <a:ext cx="12192000" cy="6176963"/>
          </a:xfrm>
        </p:spPr>
        <p:txBody>
          <a:bodyPr>
            <a:normAutofit fontScale="85000" lnSpcReduction="20000"/>
          </a:bodyPr>
          <a:lstStyle/>
          <a:p>
            <a:r>
              <a:rPr lang="el-GR" dirty="0"/>
              <a:t>Στο πλαίσιο της Ορθόδοξης πίστης και ζωής «</a:t>
            </a:r>
            <a:r>
              <a:rPr lang="el-GR" b="1" i="1" dirty="0">
                <a:effectLst>
                  <a:outerShdw blurRad="38100" dist="38100" dir="2700000" algn="tl">
                    <a:srgbClr val="000000">
                      <a:alpha val="43137"/>
                    </a:srgbClr>
                  </a:outerShdw>
                </a:effectLst>
              </a:rPr>
              <a:t>ελευθερία</a:t>
            </a:r>
            <a:r>
              <a:rPr lang="el-GR" dirty="0"/>
              <a:t>» σημαίνει τον αγώνα του ανθρώπου να χαλιναγωγήσει τον εγωισμό του και τις επιθυμίες του, που τον οδηγούν στην αλλοτρίωση. Ο άνθρωπος, στο πλαίσιο της ανιδιοτελούς αγάπης, </a:t>
            </a:r>
            <a:r>
              <a:rPr lang="el-GR" dirty="0" err="1"/>
              <a:t>απαρνούμενος</a:t>
            </a:r>
            <a:r>
              <a:rPr lang="el-GR" dirty="0"/>
              <a:t> τον ατομικισμό και τα εγωκεντρικά του πάθη, επικοινωνεί κατακόρυφα με τον Θεό και οριζόντια με τον συνάνθρωπο και ολόκληρη την κτίση.</a:t>
            </a:r>
          </a:p>
          <a:p>
            <a:r>
              <a:rPr lang="el-GR" dirty="0"/>
              <a:t>Η παρατηρούμενη σήμερα υποδούλωση του ανθρώπου σε μία ανελεύθερη μηχανική και υλιστική ζωή, οφείλει να συνεγείρει τους υπεύθυνους της χριστιανικής αγωγής με σκοπό να αφυπνίσουν τα παιδιά και τους εφήβους ώστε να μπορούν:</a:t>
            </a:r>
          </a:p>
          <a:p>
            <a:pPr>
              <a:buFont typeface="Wingdings" panose="05000000000000000000" pitchFamily="2" charset="2"/>
              <a:buChar char="v"/>
            </a:pPr>
            <a:r>
              <a:rPr lang="el-GR" dirty="0"/>
              <a:t>Να εντοπίσουν το γεγονός ότι η ελευθερία αποτελεί προνόμιο του ανθρώπου.</a:t>
            </a:r>
          </a:p>
          <a:p>
            <a:pPr>
              <a:buFont typeface="Wingdings" panose="05000000000000000000" pitchFamily="2" charset="2"/>
              <a:buChar char="v"/>
            </a:pPr>
            <a:r>
              <a:rPr lang="el-GR" dirty="0"/>
              <a:t>Να διακρίνουν α) τη σχέση αυτεξουσίου και ελευθερίας, β) τη σχέση προαίρεσης και ελευθερίας, καθώς επίσης και τη διάσταση μεταξύ ελευθερίας και αναγκαιότητας. </a:t>
            </a:r>
          </a:p>
          <a:p>
            <a:pPr>
              <a:buFont typeface="Wingdings" panose="05000000000000000000" pitchFamily="2" charset="2"/>
              <a:buChar char="v"/>
            </a:pPr>
            <a:r>
              <a:rPr lang="el-GR" dirty="0"/>
              <a:t>Να αντιπαραβάλλουν τη γνώση της αρετής  με την εφαρμογή της ελευθερίας.</a:t>
            </a:r>
          </a:p>
          <a:p>
            <a:pPr>
              <a:buFont typeface="Wingdings" panose="05000000000000000000" pitchFamily="2" charset="2"/>
              <a:buChar char="v"/>
            </a:pPr>
            <a:r>
              <a:rPr lang="el-GR" dirty="0"/>
              <a:t>Να μπορούν να κατανοήσουν την συμπόρευση της αλήθειας με την ελευθερία.</a:t>
            </a:r>
          </a:p>
          <a:p>
            <a:pPr>
              <a:buFont typeface="Wingdings" panose="05000000000000000000" pitchFamily="2" charset="2"/>
              <a:buChar char="v"/>
            </a:pPr>
            <a:r>
              <a:rPr lang="el-GR" dirty="0"/>
              <a:t>Να διακρίνουν ότι η πρόσκληση του Θεού στον άνθρωπο για την εν Χριστώ ζωή δεν είναι εξαναγκαστική.</a:t>
            </a:r>
          </a:p>
          <a:p>
            <a:pPr>
              <a:buFont typeface="Wingdings" panose="05000000000000000000" pitchFamily="2" charset="2"/>
              <a:buChar char="v"/>
            </a:pPr>
            <a:r>
              <a:rPr lang="el-GR" dirty="0"/>
              <a:t>Να εντοπίσουν τις παρενέργειες της παρασιτικής και ασύδοτης ζωής.</a:t>
            </a:r>
          </a:p>
          <a:p>
            <a:pPr>
              <a:buFont typeface="Wingdings" panose="05000000000000000000" pitchFamily="2" charset="2"/>
              <a:buChar char="v"/>
            </a:pPr>
            <a:r>
              <a:rPr lang="el-GR" dirty="0"/>
              <a:t>Να αιτιολογήσουν το γεγονός ότι ελεύθερος είναι ο απαλλαγμένος από τα πάθη άνθρωπος και, παράλληλα, να διακρίνουν πως η ελευθερία δεν έχει σχέση με την αποχαλίνωση των παθών και ότι το τελευταίο συνιστά δουλεία.</a:t>
            </a:r>
          </a:p>
          <a:p>
            <a:pPr>
              <a:buFont typeface="Wingdings" panose="05000000000000000000" pitchFamily="2" charset="2"/>
              <a:buChar char="v"/>
            </a:pPr>
            <a:endParaRPr lang="el-GR" dirty="0"/>
          </a:p>
          <a:p>
            <a:endParaRPr lang="el-GR" dirty="0"/>
          </a:p>
        </p:txBody>
      </p:sp>
    </p:spTree>
    <p:extLst>
      <p:ext uri="{BB962C8B-B14F-4D97-AF65-F5344CB8AC3E}">
        <p14:creationId xmlns:p14="http://schemas.microsoft.com/office/powerpoint/2010/main" val="411247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511041-D395-2D89-EA25-75D0316DDA6B}"/>
              </a:ext>
            </a:extLst>
          </p:cNvPr>
          <p:cNvSpPr>
            <a:spLocks noGrp="1"/>
          </p:cNvSpPr>
          <p:nvPr>
            <p:ph type="title"/>
          </p:nvPr>
        </p:nvSpPr>
        <p:spPr>
          <a:xfrm>
            <a:off x="-102742" y="18256"/>
            <a:ext cx="12192000" cy="662782"/>
          </a:xfrm>
        </p:spPr>
        <p:txBody>
          <a:bodyPr>
            <a:normAutofit fontScale="90000"/>
          </a:bodyPr>
          <a:lstStyle/>
          <a:p>
            <a:pPr algn="ctr"/>
            <a:r>
              <a:rPr lang="el-GR" sz="4400" dirty="0"/>
              <a:t>Περιεχόμενο και στόχοι της Οικουμενικής Παιδείας</a:t>
            </a:r>
            <a:endParaRPr lang="el-GR" dirty="0"/>
          </a:p>
        </p:txBody>
      </p:sp>
      <p:sp>
        <p:nvSpPr>
          <p:cNvPr id="3" name="Θέση περιεχομένου 2">
            <a:extLst>
              <a:ext uri="{FF2B5EF4-FFF2-40B4-BE49-F238E27FC236}">
                <a16:creationId xmlns:a16="http://schemas.microsoft.com/office/drawing/2014/main" id="{E98A9BE6-10F8-5E89-1B5C-8B509A36D190}"/>
              </a:ext>
            </a:extLst>
          </p:cNvPr>
          <p:cNvSpPr>
            <a:spLocks noGrp="1"/>
          </p:cNvSpPr>
          <p:nvPr>
            <p:ph idx="1"/>
          </p:nvPr>
        </p:nvSpPr>
        <p:spPr>
          <a:xfrm>
            <a:off x="0" y="572178"/>
            <a:ext cx="12192000" cy="6285822"/>
          </a:xfrm>
        </p:spPr>
        <p:txBody>
          <a:bodyPr>
            <a:normAutofit fontScale="85000" lnSpcReduction="10000"/>
          </a:bodyPr>
          <a:lstStyle/>
          <a:p>
            <a:r>
              <a:rPr lang="el-GR" dirty="0"/>
              <a:t>Η καλούμενη «παγκοσμιοποίηση» εισάγει με το δεύτερο συνθετικό της δεοντολογική επιταγή και αναφέρεται σε ιδεολογικές ή </a:t>
            </a:r>
            <a:r>
              <a:rPr lang="el-GR" dirty="0" err="1"/>
              <a:t>υλοκρατικές</a:t>
            </a:r>
            <a:r>
              <a:rPr lang="el-GR" dirty="0"/>
              <a:t> επιδιώξεις μετασχηματιζόμενη σε τάση, η οποία τελικά προσβλέπει σε ολοκληρωτισμούς. Πρόκειται για εξαγωγή ενός μοντέλου ζωής και επιβολής του σε όλα τα έθνη. Προϋπόθεση της νέας θεμελιωτικής αρχής είναι η άρνηση πολλών </a:t>
            </a:r>
            <a:r>
              <a:rPr lang="el-GR" dirty="0" err="1"/>
              <a:t>ιδιοπροσωπιών</a:t>
            </a:r>
            <a:r>
              <a:rPr lang="el-GR" dirty="0"/>
              <a:t>, πολλών ταυτοτήτων, πολλών θρησκειών, που, όπως κάποιοι πιστεύουν, εκχέουν «φανατισμούς και μίση»</a:t>
            </a:r>
          </a:p>
          <a:p>
            <a:r>
              <a:rPr lang="el-GR" dirty="0"/>
              <a:t>Η «παγκοσμιοποίηση» με όχημά της την νέα «θεότητα», την οικονομία, επιδιώκει τη ρύθμιση όλων των πτυχών της ανθρώπινης ζωής στοχεύοντας, έτσι, στην </a:t>
            </a:r>
            <a:r>
              <a:rPr lang="el-GR" dirty="0" err="1"/>
              <a:t>ομογενοποίηση</a:t>
            </a:r>
            <a:r>
              <a:rPr lang="el-GR" dirty="0"/>
              <a:t> των κοινωνιών. Η ίδια θέλει ανθρώπους απάτριδες, διεθνιστές, αρνητές της ταυτότητας ενός λαού. Ως «σύστημα» με πυρήνα την οικονομία, εκμεταλλεύεται την τεχνολογική επανάσταση, προκειμένου να μετατρέψει τις ανάγκες σε επιθυμίες καθιστώντας αυτές ταυτόχρονα ακόρεστες.</a:t>
            </a:r>
          </a:p>
          <a:p>
            <a:r>
              <a:rPr lang="el-GR" dirty="0"/>
              <a:t>Η «παγκοσμιότητα» συνδεδεμένη με τον όρο «κόσμος» αποτελεί τον αντίποδα της παγκοσμιοποίησης. </a:t>
            </a:r>
            <a:r>
              <a:rPr lang="el-GR"/>
              <a:t>Παράλληλα, </a:t>
            </a:r>
            <a:r>
              <a:rPr lang="el-GR" dirty="0"/>
              <a:t>η Ορθοδοξία χαρακτηρίζει τον άνθρωπο «κοσμοπολίτη» και κόσμο, δηλαδή κόσμημα του κόσμου. Η «παγκοσμιότητα»  κατατείνει στην αξιολογική ανάταση, στη συναδέλφωση και την </a:t>
            </a:r>
            <a:r>
              <a:rPr lang="el-GR" dirty="0" err="1"/>
              <a:t>καταλλαγή</a:t>
            </a:r>
            <a:r>
              <a:rPr lang="el-GR" dirty="0"/>
              <a:t> μεταξύ ανθρώπων και λαών. Παγκοσμιότητα και καθολικότητα, ως έννοιες, αφορούν στην ποιοτική και όχι στην ποσοτική σχέση μας με τους ανθρώπους και ολόκληρη την κτίση. Είναι ανθρωποκεντρική ή μάλλον θεοκεντρική. Η οικουμενικότητα της Εκκλησίας στηρίζεται στον άνθρωπο που είναι μοναδικός, ανεκτίμητος, ανεπανάληπτος, αυτεξούσιος και ελεύθερος. </a:t>
            </a:r>
          </a:p>
        </p:txBody>
      </p:sp>
    </p:spTree>
    <p:extLst>
      <p:ext uri="{BB962C8B-B14F-4D97-AF65-F5344CB8AC3E}">
        <p14:creationId xmlns:p14="http://schemas.microsoft.com/office/powerpoint/2010/main" val="1716708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D75C83-47C7-DB27-3F38-BE2D19CD1FE1}"/>
              </a:ext>
            </a:extLst>
          </p:cNvPr>
          <p:cNvSpPr>
            <a:spLocks noGrp="1"/>
          </p:cNvSpPr>
          <p:nvPr>
            <p:ph type="title"/>
          </p:nvPr>
        </p:nvSpPr>
        <p:spPr>
          <a:xfrm>
            <a:off x="0" y="18256"/>
            <a:ext cx="12192000" cy="300243"/>
          </a:xfrm>
        </p:spPr>
        <p:txBody>
          <a:bodyPr>
            <a:normAutofit fontScale="90000"/>
          </a:bodyPr>
          <a:lstStyle/>
          <a:p>
            <a:pPr algn="ctr"/>
            <a:r>
              <a:rPr lang="el-GR" dirty="0"/>
              <a:t> </a:t>
            </a:r>
            <a:r>
              <a:rPr lang="el-GR" sz="4400" dirty="0"/>
              <a:t>Περιεχόμενο και στόχοι της Οικουμενικής Παιδείας</a:t>
            </a:r>
            <a:endParaRPr lang="el-GR" dirty="0"/>
          </a:p>
        </p:txBody>
      </p:sp>
      <p:sp>
        <p:nvSpPr>
          <p:cNvPr id="3" name="Θέση περιεχομένου 2">
            <a:extLst>
              <a:ext uri="{FF2B5EF4-FFF2-40B4-BE49-F238E27FC236}">
                <a16:creationId xmlns:a16="http://schemas.microsoft.com/office/drawing/2014/main" id="{EA7E4B43-9145-2D7D-03A6-CF5F13E7C403}"/>
              </a:ext>
            </a:extLst>
          </p:cNvPr>
          <p:cNvSpPr>
            <a:spLocks noGrp="1"/>
          </p:cNvSpPr>
          <p:nvPr>
            <p:ph idx="1"/>
          </p:nvPr>
        </p:nvSpPr>
        <p:spPr>
          <a:xfrm>
            <a:off x="0" y="318499"/>
            <a:ext cx="12192000" cy="6626833"/>
          </a:xfrm>
        </p:spPr>
        <p:txBody>
          <a:bodyPr>
            <a:normAutofit fontScale="77500" lnSpcReduction="20000"/>
          </a:bodyPr>
          <a:lstStyle/>
          <a:p>
            <a:r>
              <a:rPr lang="el-GR" dirty="0"/>
              <a:t>Η </a:t>
            </a:r>
            <a:r>
              <a:rPr lang="el-GR" b="1" i="1" dirty="0">
                <a:effectLst>
                  <a:outerShdw blurRad="38100" dist="38100" dir="2700000" algn="tl">
                    <a:srgbClr val="000000">
                      <a:alpha val="43137"/>
                    </a:srgbClr>
                  </a:outerShdw>
                </a:effectLst>
              </a:rPr>
              <a:t>Οικουμενική Παιδεία </a:t>
            </a:r>
            <a:r>
              <a:rPr lang="el-GR" dirty="0"/>
              <a:t>εμπνέει τα παιδιά και τους εφήβους ώστε να μπορούν:</a:t>
            </a:r>
          </a:p>
          <a:p>
            <a:pPr>
              <a:buFont typeface="Wingdings" panose="05000000000000000000" pitchFamily="2" charset="2"/>
              <a:buChar char="v"/>
            </a:pPr>
            <a:r>
              <a:rPr lang="el-GR" dirty="0"/>
              <a:t>Να αιτιολογήσουν το γεγονός ότι ο άνθρωπος είναι «</a:t>
            </a:r>
            <a:r>
              <a:rPr lang="el-GR" i="1" dirty="0" err="1"/>
              <a:t>τῆς</a:t>
            </a:r>
            <a:r>
              <a:rPr lang="el-GR" i="1" dirty="0"/>
              <a:t> </a:t>
            </a:r>
            <a:r>
              <a:rPr lang="el-GR" i="1" dirty="0" err="1"/>
              <a:t>οἰκουμένης</a:t>
            </a:r>
            <a:r>
              <a:rPr lang="el-GR" i="1" dirty="0"/>
              <a:t> </a:t>
            </a:r>
            <a:r>
              <a:rPr lang="el-GR" i="1" dirty="0" err="1"/>
              <a:t>ἀναγκαιότερος</a:t>
            </a:r>
            <a:r>
              <a:rPr lang="el-GR" i="1" dirty="0"/>
              <a:t> </a:t>
            </a:r>
            <a:r>
              <a:rPr lang="el-GR" i="1" dirty="0" err="1"/>
              <a:t>καὶ</a:t>
            </a:r>
            <a:r>
              <a:rPr lang="el-GR" i="1" dirty="0"/>
              <a:t> </a:t>
            </a:r>
            <a:r>
              <a:rPr lang="el-GR" i="1" dirty="0" err="1"/>
              <a:t>τιμιώτερος</a:t>
            </a:r>
            <a:r>
              <a:rPr lang="el-GR" dirty="0"/>
              <a:t>» (Χρυσόστομος, </a:t>
            </a:r>
            <a:r>
              <a:rPr lang="en-GB" dirty="0"/>
              <a:t>PG 51).</a:t>
            </a:r>
            <a:endParaRPr lang="el-GR" dirty="0"/>
          </a:p>
          <a:p>
            <a:pPr>
              <a:buFont typeface="Wingdings" panose="05000000000000000000" pitchFamily="2" charset="2"/>
              <a:buChar char="v"/>
            </a:pPr>
            <a:r>
              <a:rPr lang="el-GR" dirty="0"/>
              <a:t>Να εξακριβώσουν το γεγονός ότι η Εκκλησία αποτελεί μαρτυρία ελπίδας για ολόκληρη την ανθρωπότητα, αφού «</a:t>
            </a:r>
            <a:r>
              <a:rPr lang="el-GR" i="1" dirty="0" err="1"/>
              <a:t>οὐ</a:t>
            </a:r>
            <a:r>
              <a:rPr lang="el-GR" i="1" dirty="0"/>
              <a:t> διακρίνει </a:t>
            </a:r>
            <a:r>
              <a:rPr lang="el-GR" i="1" dirty="0" err="1"/>
              <a:t>τὸ</a:t>
            </a:r>
            <a:r>
              <a:rPr lang="el-GR" i="1" dirty="0"/>
              <a:t> γένος ἡ πίστις</a:t>
            </a:r>
            <a:r>
              <a:rPr lang="el-GR" dirty="0"/>
              <a:t>» (Βασίλειος </a:t>
            </a:r>
            <a:r>
              <a:rPr lang="el-GR" dirty="0" err="1"/>
              <a:t>Σελευκείας</a:t>
            </a:r>
            <a:r>
              <a:rPr lang="el-GR" dirty="0"/>
              <a:t>, </a:t>
            </a:r>
            <a:r>
              <a:rPr lang="en-GB" dirty="0"/>
              <a:t>PG </a:t>
            </a:r>
            <a:r>
              <a:rPr lang="el-GR" dirty="0"/>
              <a:t>85, 44).</a:t>
            </a:r>
          </a:p>
          <a:p>
            <a:pPr>
              <a:buFont typeface="Wingdings" panose="05000000000000000000" pitchFamily="2" charset="2"/>
              <a:buChar char="v"/>
            </a:pPr>
            <a:r>
              <a:rPr lang="el-GR" dirty="0"/>
              <a:t>Να μπορούν να διακρίνουν τα αυθεντικά κριτήρια της οικουμενικότητας, όπως π.χ. η προσήλωση στην καθολικότητα της Εκκλησίας.</a:t>
            </a:r>
          </a:p>
          <a:p>
            <a:pPr>
              <a:buFont typeface="Wingdings" panose="05000000000000000000" pitchFamily="2" charset="2"/>
              <a:buChar char="v"/>
            </a:pPr>
            <a:r>
              <a:rPr lang="el-GR" dirty="0"/>
              <a:t>Να εντοπίσουν τις θεολογικές ρίζες της οικουμενικότητας και μάλιστα στο πλαίσιο της «</a:t>
            </a:r>
            <a:r>
              <a:rPr lang="el-GR" i="1" dirty="0"/>
              <a:t>μίας, </a:t>
            </a:r>
            <a:r>
              <a:rPr lang="el-GR" i="1" dirty="0" err="1"/>
              <a:t>ἁγίας</a:t>
            </a:r>
            <a:r>
              <a:rPr lang="el-GR" i="1" dirty="0"/>
              <a:t>, </a:t>
            </a:r>
            <a:r>
              <a:rPr lang="el-GR" i="1" dirty="0" err="1"/>
              <a:t>καθολικῆς</a:t>
            </a:r>
            <a:r>
              <a:rPr lang="el-GR" i="1" dirty="0"/>
              <a:t> </a:t>
            </a:r>
            <a:r>
              <a:rPr lang="el-GR" i="1" dirty="0" err="1"/>
              <a:t>καὶ</a:t>
            </a:r>
            <a:r>
              <a:rPr lang="el-GR" i="1" dirty="0"/>
              <a:t> </a:t>
            </a:r>
            <a:r>
              <a:rPr lang="el-GR" i="1" dirty="0" err="1"/>
              <a:t>ἀποστολικῆς</a:t>
            </a:r>
            <a:r>
              <a:rPr lang="el-GR" i="1" dirty="0"/>
              <a:t> </a:t>
            </a:r>
            <a:r>
              <a:rPr lang="el-GR" i="1" dirty="0" err="1"/>
              <a:t>Ἐκκλησίας</a:t>
            </a:r>
            <a:r>
              <a:rPr lang="el-GR" dirty="0"/>
              <a:t>».</a:t>
            </a:r>
          </a:p>
          <a:p>
            <a:pPr>
              <a:buFont typeface="Wingdings" panose="05000000000000000000" pitchFamily="2" charset="2"/>
              <a:buChar char="v"/>
            </a:pPr>
            <a:r>
              <a:rPr lang="el-GR" dirty="0"/>
              <a:t>Να αντιπαραθέσουν την οικουμενικότητα με τον οικουμενισμό, εντοπίζοντας τις διαφορές μεταξύ τους.</a:t>
            </a:r>
          </a:p>
          <a:p>
            <a:pPr>
              <a:buFont typeface="Wingdings" panose="05000000000000000000" pitchFamily="2" charset="2"/>
              <a:buChar char="v"/>
            </a:pPr>
            <a:r>
              <a:rPr lang="el-GR" dirty="0"/>
              <a:t>Να αιτιολογήσουν το γεγονός ότι «</a:t>
            </a:r>
            <a:r>
              <a:rPr lang="el-GR" i="1" dirty="0"/>
              <a:t>Η καθολικότητα της Εκκλησίας ως παγκοσμιότητα, ως ακεραιότητα αλήθειας, και πληρότητα χαρισματικής ζωής. Ως αρτιότητα αρετής και τελειότητα θεραπείας από την αμαρτία, αφορά όλα τα μέλη της</a:t>
            </a:r>
            <a:r>
              <a:rPr lang="el-GR" dirty="0"/>
              <a:t>» (Γ. </a:t>
            </a:r>
            <a:r>
              <a:rPr lang="el-GR" dirty="0" err="1"/>
              <a:t>Μαντζαριδης</a:t>
            </a:r>
            <a:r>
              <a:rPr lang="el-GR" dirty="0"/>
              <a:t>).</a:t>
            </a:r>
          </a:p>
          <a:p>
            <a:pPr>
              <a:buFont typeface="Wingdings" panose="05000000000000000000" pitchFamily="2" charset="2"/>
              <a:buChar char="v"/>
            </a:pPr>
            <a:r>
              <a:rPr lang="el-GR" dirty="0"/>
              <a:t>Να </a:t>
            </a:r>
            <a:r>
              <a:rPr lang="el-GR" dirty="0" err="1"/>
              <a:t>αντιπαραθἐσουν</a:t>
            </a:r>
            <a:r>
              <a:rPr lang="el-GR" dirty="0"/>
              <a:t> τους θεολογικούς και θρησκευτικούς προσανατολισμούς, με βάση τις διαφορετικές παραδόσεις, τις πολιτιστικές και κοινωνικές καταστάσεις.</a:t>
            </a:r>
          </a:p>
          <a:p>
            <a:pPr>
              <a:buFont typeface="Wingdings" panose="05000000000000000000" pitchFamily="2" charset="2"/>
              <a:buChar char="v"/>
            </a:pPr>
            <a:r>
              <a:rPr lang="el-GR" dirty="0"/>
              <a:t>Να εντοπίσουν τρόπους με τους οποίους θα μπορούν να βλέπουν τα διάφορα προβλήματα και θέματα με τα «μάτια» των άλλων.</a:t>
            </a:r>
          </a:p>
          <a:p>
            <a:pPr>
              <a:buFont typeface="Wingdings" panose="05000000000000000000" pitchFamily="2" charset="2"/>
              <a:buChar char="v"/>
            </a:pPr>
            <a:r>
              <a:rPr lang="el-GR" dirty="0"/>
              <a:t>Να διακρίνουν τα κοινά ανθρώπινα προβλήματα, όπως π.χ. της μόλυνσης του περιβάλλοντος, καθώς και των διάφορων κινδύνων που απειλούν την ανθρωπότητα.</a:t>
            </a:r>
          </a:p>
          <a:p>
            <a:pPr>
              <a:buFont typeface="Wingdings" panose="05000000000000000000" pitchFamily="2" charset="2"/>
              <a:buChar char="v"/>
            </a:pPr>
            <a:r>
              <a:rPr lang="el-GR" dirty="0"/>
              <a:t>Να κατονομάσουν δυνατές λύσεις στα κοινωνικά προβλήματα μέσα από διάλογο με επιχειρήματα. </a:t>
            </a:r>
            <a:endParaRPr lang="en-GB" dirty="0"/>
          </a:p>
          <a:p>
            <a:endParaRPr lang="el-GR" dirty="0"/>
          </a:p>
        </p:txBody>
      </p:sp>
    </p:spTree>
    <p:extLst>
      <p:ext uri="{BB962C8B-B14F-4D97-AF65-F5344CB8AC3E}">
        <p14:creationId xmlns:p14="http://schemas.microsoft.com/office/powerpoint/2010/main" val="854190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EBBA58-A172-73CD-5B4C-804CD8913CB3}"/>
              </a:ext>
            </a:extLst>
          </p:cNvPr>
          <p:cNvSpPr>
            <a:spLocks noGrp="1"/>
          </p:cNvSpPr>
          <p:nvPr>
            <p:ph type="title"/>
          </p:nvPr>
        </p:nvSpPr>
        <p:spPr>
          <a:xfrm>
            <a:off x="0" y="0"/>
            <a:ext cx="12192000" cy="681037"/>
          </a:xfrm>
        </p:spPr>
        <p:txBody>
          <a:bodyPr>
            <a:normAutofit fontScale="90000"/>
          </a:bodyPr>
          <a:lstStyle/>
          <a:p>
            <a:pPr algn="ctr"/>
            <a:r>
              <a:rPr lang="el-GR" dirty="0"/>
              <a:t> </a:t>
            </a:r>
            <a:r>
              <a:rPr lang="el-GR" sz="4400" dirty="0"/>
              <a:t>Περιεχόμενο και στόχοι της Οικουμενικής Παιδείας</a:t>
            </a:r>
            <a:endParaRPr lang="el-GR" dirty="0"/>
          </a:p>
        </p:txBody>
      </p:sp>
      <p:sp>
        <p:nvSpPr>
          <p:cNvPr id="3" name="Θέση περιεχομένου 2">
            <a:extLst>
              <a:ext uri="{FF2B5EF4-FFF2-40B4-BE49-F238E27FC236}">
                <a16:creationId xmlns:a16="http://schemas.microsoft.com/office/drawing/2014/main" id="{C06B4BE0-ED7D-BC53-0AEA-04BD782BCD95}"/>
              </a:ext>
            </a:extLst>
          </p:cNvPr>
          <p:cNvSpPr>
            <a:spLocks noGrp="1"/>
          </p:cNvSpPr>
          <p:nvPr>
            <p:ph idx="1"/>
          </p:nvPr>
        </p:nvSpPr>
        <p:spPr>
          <a:xfrm>
            <a:off x="0" y="571500"/>
            <a:ext cx="12192000" cy="6286500"/>
          </a:xfrm>
        </p:spPr>
        <p:txBody>
          <a:bodyPr>
            <a:normAutofit fontScale="92500" lnSpcReduction="20000"/>
          </a:bodyPr>
          <a:lstStyle/>
          <a:p>
            <a:pPr>
              <a:buFont typeface="Wingdings" panose="05000000000000000000" pitchFamily="2" charset="2"/>
              <a:buChar char="v"/>
            </a:pPr>
            <a:r>
              <a:rPr lang="el-GR" dirty="0"/>
              <a:t>Να κατονομάσουν τις συνέπειες της απομάκρυνσης του ανθρώπου από το «</a:t>
            </a:r>
            <a:r>
              <a:rPr lang="el-GR" i="1" dirty="0"/>
              <a:t>κατά φύσιν ζην</a:t>
            </a:r>
            <a:r>
              <a:rPr lang="el-GR" dirty="0"/>
              <a:t>» και του ξεπεσμού του στο «</a:t>
            </a:r>
            <a:r>
              <a:rPr lang="el-GR" i="1" dirty="0"/>
              <a:t>παρά φύσιν ζην</a:t>
            </a:r>
            <a:r>
              <a:rPr lang="el-GR" dirty="0"/>
              <a:t>».</a:t>
            </a:r>
          </a:p>
          <a:p>
            <a:pPr>
              <a:buFont typeface="Wingdings" panose="05000000000000000000" pitchFamily="2" charset="2"/>
              <a:buChar char="v"/>
            </a:pPr>
            <a:r>
              <a:rPr lang="el-GR" dirty="0"/>
              <a:t>Να είναι σε θέση να καταδείξουν ότι η όντως ελευθερία του ανθρώπου ενυπάρχει στο «</a:t>
            </a:r>
            <a:r>
              <a:rPr lang="el-GR" i="1" dirty="0"/>
              <a:t>κατά φύσιν ζην</a:t>
            </a:r>
            <a:r>
              <a:rPr lang="el-GR" dirty="0"/>
              <a:t>», στη φυσιολογική ζωή του.</a:t>
            </a:r>
          </a:p>
          <a:p>
            <a:pPr>
              <a:buFont typeface="Wingdings" panose="05000000000000000000" pitchFamily="2" charset="2"/>
              <a:buChar char="v"/>
            </a:pPr>
            <a:r>
              <a:rPr lang="el-GR" dirty="0"/>
              <a:t>Να εντοπίσουν ότι τα συναισθήματα του ανθρώπου, όπως της πνευματικής ασφυξίας, του πνευματικού κενού, της ανασφάλειας, της αβεβαιότητας για τη ζωή του, απορρέουν από την εσφαλμένη αναζήτηση της αυθεντικής ελευθερίας.</a:t>
            </a:r>
          </a:p>
          <a:p>
            <a:pPr>
              <a:buFont typeface="Wingdings" panose="05000000000000000000" pitchFamily="2" charset="2"/>
              <a:buChar char="v"/>
            </a:pPr>
            <a:r>
              <a:rPr lang="el-GR" dirty="0"/>
              <a:t>Να αντιπαραθέσουν την εν Χριστώ ελευθερία του ανθρώπου με τις υποσχόμενες από τον κόσμο κάλπικες ελευθερίες, καθόσον ο χωρίς Χριστό άνθρωπος αποτελεί μία τραγική ανελεύθερη ύπαρξη.</a:t>
            </a:r>
          </a:p>
          <a:p>
            <a:pPr>
              <a:buFont typeface="Wingdings" panose="05000000000000000000" pitchFamily="2" charset="2"/>
              <a:buChar char="v"/>
            </a:pPr>
            <a:r>
              <a:rPr lang="el-GR" dirty="0"/>
              <a:t>Να μπορούν να διακρίνουν το γεγονός ότι η πραγματοποίηση της αληθινής εν Χριστώ ελευθερίας προϋποθέτει συνεχή και αδιάλειπτο αγώνα, ο οποίος οδηγεί τον άνθρωπο στην κυριαρχία στον εαυτό του και τη θέλησή του.</a:t>
            </a:r>
          </a:p>
          <a:p>
            <a:pPr>
              <a:buFont typeface="Wingdings" panose="05000000000000000000" pitchFamily="2" charset="2"/>
              <a:buChar char="v"/>
            </a:pPr>
            <a:r>
              <a:rPr lang="el-GR" dirty="0"/>
              <a:t>Να εντοπίσουν πως συμπαραστάτη στον αγώνα αυτό οι άνθρωπο έχουν τον Χριστό, ο οποίος διακήρυξε ότι «</a:t>
            </a:r>
            <a:r>
              <a:rPr lang="el-GR" i="1" dirty="0" err="1"/>
              <a:t>χωρὶς</a:t>
            </a:r>
            <a:r>
              <a:rPr lang="el-GR" i="1" dirty="0"/>
              <a:t> </a:t>
            </a:r>
            <a:r>
              <a:rPr lang="el-GR" i="1" dirty="0" err="1"/>
              <a:t>ἐμοῦ</a:t>
            </a:r>
            <a:r>
              <a:rPr lang="el-GR" i="1" dirty="0"/>
              <a:t> </a:t>
            </a:r>
            <a:r>
              <a:rPr lang="el-GR" i="1" dirty="0" err="1"/>
              <a:t>οὐ</a:t>
            </a:r>
            <a:r>
              <a:rPr lang="el-GR" i="1" dirty="0"/>
              <a:t> </a:t>
            </a:r>
            <a:r>
              <a:rPr lang="el-GR" i="1" dirty="0" err="1"/>
              <a:t>δύνασθαι</a:t>
            </a:r>
            <a:r>
              <a:rPr lang="el-GR" i="1" dirty="0"/>
              <a:t> </a:t>
            </a:r>
            <a:r>
              <a:rPr lang="el-GR" i="1" dirty="0" err="1"/>
              <a:t>ποιεῖν</a:t>
            </a:r>
            <a:r>
              <a:rPr lang="el-GR" i="1" dirty="0"/>
              <a:t> </a:t>
            </a:r>
            <a:r>
              <a:rPr lang="el-GR" i="1" dirty="0" err="1"/>
              <a:t>οὐδέν</a:t>
            </a:r>
            <a:r>
              <a:rPr lang="el-GR" dirty="0"/>
              <a:t>» (</a:t>
            </a:r>
            <a:r>
              <a:rPr lang="el-GR" dirty="0" err="1"/>
              <a:t>Ιω</a:t>
            </a:r>
            <a:r>
              <a:rPr lang="el-GR" dirty="0"/>
              <a:t>. 15,5). Ο Χριστός είναι Αυτός που «</a:t>
            </a:r>
            <a:r>
              <a:rPr lang="el-GR" i="1" dirty="0" err="1"/>
              <a:t>τὰ</a:t>
            </a:r>
            <a:r>
              <a:rPr lang="el-GR" i="1" dirty="0"/>
              <a:t> </a:t>
            </a:r>
            <a:r>
              <a:rPr lang="el-GR" i="1" dirty="0" err="1"/>
              <a:t>ἀσθενῆ</a:t>
            </a:r>
            <a:r>
              <a:rPr lang="el-GR" i="1" dirty="0"/>
              <a:t> θεραπεύει </a:t>
            </a:r>
            <a:r>
              <a:rPr lang="el-GR" i="1" dirty="0" err="1"/>
              <a:t>καὶ</a:t>
            </a:r>
            <a:r>
              <a:rPr lang="el-GR" i="1" dirty="0"/>
              <a:t> </a:t>
            </a:r>
            <a:r>
              <a:rPr lang="el-GR" i="1" dirty="0" err="1"/>
              <a:t>τὰ</a:t>
            </a:r>
            <a:r>
              <a:rPr lang="el-GR" i="1" dirty="0"/>
              <a:t> </a:t>
            </a:r>
            <a:r>
              <a:rPr lang="el-GR" i="1" dirty="0" err="1"/>
              <a:t>ἐλλείποντα</a:t>
            </a:r>
            <a:r>
              <a:rPr lang="el-GR" i="1" dirty="0"/>
              <a:t> </a:t>
            </a:r>
            <a:r>
              <a:rPr lang="el-GR" i="1" dirty="0" err="1"/>
              <a:t>ἀναπληροῖ</a:t>
            </a:r>
            <a:r>
              <a:rPr lang="el-GR" dirty="0"/>
              <a:t>».</a:t>
            </a:r>
          </a:p>
          <a:p>
            <a:pPr>
              <a:buFont typeface="Wingdings" panose="05000000000000000000" pitchFamily="2" charset="2"/>
              <a:buChar char="v"/>
            </a:pPr>
            <a:r>
              <a:rPr lang="el-GR" dirty="0"/>
              <a:t>Να αντιπαραβάλλουν τη σχέση της ελευθερίας με τα χαρακτηριστικά γνωρίσματα του ενάρετου ανθρώπου.</a:t>
            </a:r>
          </a:p>
          <a:p>
            <a:pPr>
              <a:buFont typeface="Wingdings" panose="05000000000000000000" pitchFamily="2" charset="2"/>
              <a:buChar char="v"/>
            </a:pPr>
            <a:r>
              <a:rPr lang="el-GR" dirty="0"/>
              <a:t>Να επισημάνουν την σχέση της ελευθερίας με τον φόβο. </a:t>
            </a:r>
          </a:p>
        </p:txBody>
      </p:sp>
    </p:spTree>
    <p:extLst>
      <p:ext uri="{BB962C8B-B14F-4D97-AF65-F5344CB8AC3E}">
        <p14:creationId xmlns:p14="http://schemas.microsoft.com/office/powerpoint/2010/main" val="744307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EE838F-183B-E387-AA3D-562F04E916DB}"/>
              </a:ext>
            </a:extLst>
          </p:cNvPr>
          <p:cNvSpPr>
            <a:spLocks noGrp="1"/>
          </p:cNvSpPr>
          <p:nvPr>
            <p:ph type="title"/>
          </p:nvPr>
        </p:nvSpPr>
        <p:spPr>
          <a:xfrm>
            <a:off x="0" y="18256"/>
            <a:ext cx="12192000" cy="662782"/>
          </a:xfrm>
        </p:spPr>
        <p:txBody>
          <a:bodyPr>
            <a:normAutofit fontScale="90000"/>
          </a:bodyPr>
          <a:lstStyle/>
          <a:p>
            <a:pPr algn="ctr"/>
            <a:r>
              <a:rPr lang="el-GR" dirty="0"/>
              <a:t> </a:t>
            </a:r>
            <a:r>
              <a:rPr lang="el-GR" sz="4400" dirty="0"/>
              <a:t>Περιεχόμενο και στόχοι της Περιβαλλοντικής Παιδείας</a:t>
            </a:r>
            <a:endParaRPr lang="el-GR" dirty="0"/>
          </a:p>
        </p:txBody>
      </p:sp>
      <p:sp>
        <p:nvSpPr>
          <p:cNvPr id="3" name="Θέση περιεχομένου 2">
            <a:extLst>
              <a:ext uri="{FF2B5EF4-FFF2-40B4-BE49-F238E27FC236}">
                <a16:creationId xmlns:a16="http://schemas.microsoft.com/office/drawing/2014/main" id="{29683B79-4693-F56B-0E1C-C9E2636183D0}"/>
              </a:ext>
            </a:extLst>
          </p:cNvPr>
          <p:cNvSpPr>
            <a:spLocks noGrp="1"/>
          </p:cNvSpPr>
          <p:nvPr>
            <p:ph idx="1"/>
          </p:nvPr>
        </p:nvSpPr>
        <p:spPr>
          <a:xfrm>
            <a:off x="0" y="544530"/>
            <a:ext cx="12192000" cy="6313470"/>
          </a:xfrm>
        </p:spPr>
        <p:txBody>
          <a:bodyPr>
            <a:normAutofit lnSpcReduction="10000"/>
          </a:bodyPr>
          <a:lstStyle/>
          <a:p>
            <a:r>
              <a:rPr lang="el-GR" dirty="0"/>
              <a:t>Η </a:t>
            </a:r>
            <a:r>
              <a:rPr lang="el-GR" b="1" i="1" dirty="0">
                <a:effectLst>
                  <a:outerShdw blurRad="38100" dist="38100" dir="2700000" algn="tl">
                    <a:srgbClr val="000000">
                      <a:alpha val="43137"/>
                    </a:srgbClr>
                  </a:outerShdw>
                </a:effectLst>
              </a:rPr>
              <a:t>Περιβαλλοντική Παιδεία </a:t>
            </a:r>
            <a:r>
              <a:rPr lang="el-GR" dirty="0"/>
              <a:t>εμπνέει τα παιδιά και τους εφήβους ώστε να μπορούν:</a:t>
            </a:r>
          </a:p>
          <a:p>
            <a:pPr>
              <a:buFont typeface="Wingdings" panose="05000000000000000000" pitchFamily="2" charset="2"/>
              <a:buChar char="v"/>
            </a:pPr>
            <a:r>
              <a:rPr lang="el-GR" dirty="0"/>
              <a:t>Να εντοπίσουν και να καταγράψουν τα περιβαλλοντικά προβλήματα.</a:t>
            </a:r>
          </a:p>
          <a:p>
            <a:pPr>
              <a:buFont typeface="Wingdings" panose="05000000000000000000" pitchFamily="2" charset="2"/>
              <a:buChar char="v"/>
            </a:pPr>
            <a:r>
              <a:rPr lang="el-GR" dirty="0"/>
              <a:t>Να διακρίνουν τα στοιχεία σύνδεσης της οικολογικής κρίσης με τις βαθύτερες ρίζες, όπως είναι το σύνολο της κοινωνικής και πολιτικής ζωής.</a:t>
            </a:r>
          </a:p>
          <a:p>
            <a:pPr>
              <a:buFont typeface="Wingdings" panose="05000000000000000000" pitchFamily="2" charset="2"/>
              <a:buChar char="v"/>
            </a:pPr>
            <a:r>
              <a:rPr lang="el-GR" dirty="0"/>
              <a:t>Να εντοπίσουν τρόπους σύνδεσης του φυσικού και κοινωνικοπολιτικού περιβάλλοντος, των προβλημάτων που σχετίζονται με αυτό μέσα από την αλληλεξάρτηση ανθρώπου-φύσης-κοινωνίας.</a:t>
            </a:r>
          </a:p>
          <a:p>
            <a:pPr>
              <a:buFont typeface="Wingdings" panose="05000000000000000000" pitchFamily="2" charset="2"/>
              <a:buChar char="v"/>
            </a:pPr>
            <a:r>
              <a:rPr lang="el-GR" dirty="0"/>
              <a:t>Να εξακριβώσουν τρόπους διαμόρφωσης στάσεων ζωής με σκοπό την προστασία του περιβάλλοντος.</a:t>
            </a:r>
          </a:p>
          <a:p>
            <a:pPr>
              <a:buFont typeface="Wingdings" panose="05000000000000000000" pitchFamily="2" charset="2"/>
              <a:buChar char="v"/>
            </a:pPr>
            <a:r>
              <a:rPr lang="el-GR" dirty="0"/>
              <a:t>Να διακρίνουν τις απαραίτητες ικανότητες για την επίλυση των περιβαλλοντικών προβλημάτων.</a:t>
            </a:r>
          </a:p>
          <a:p>
            <a:pPr>
              <a:buFont typeface="Wingdings" panose="05000000000000000000" pitchFamily="2" charset="2"/>
              <a:buChar char="v"/>
            </a:pPr>
            <a:r>
              <a:rPr lang="el-GR" dirty="0"/>
              <a:t>Να κατονομάσουν στοιχεία που προσδιορίζουν την ανάγκη για προσωπική υπευθυνότητα και δράση, αλλά και για κοινωνική συμμετοχή στην επίλυση των περιβαλλοντικών προβλημάτων.</a:t>
            </a:r>
          </a:p>
          <a:p>
            <a:endParaRPr lang="el-GR" dirty="0"/>
          </a:p>
        </p:txBody>
      </p:sp>
    </p:spTree>
    <p:extLst>
      <p:ext uri="{BB962C8B-B14F-4D97-AF65-F5344CB8AC3E}">
        <p14:creationId xmlns:p14="http://schemas.microsoft.com/office/powerpoint/2010/main" val="24695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319D6A-8FFA-66B1-F064-C3CEE31E7141}"/>
              </a:ext>
            </a:extLst>
          </p:cNvPr>
          <p:cNvSpPr>
            <a:spLocks noGrp="1"/>
          </p:cNvSpPr>
          <p:nvPr>
            <p:ph type="title"/>
          </p:nvPr>
        </p:nvSpPr>
        <p:spPr>
          <a:xfrm>
            <a:off x="838200" y="26154"/>
            <a:ext cx="10515600" cy="924460"/>
          </a:xfrm>
        </p:spPr>
        <p:txBody>
          <a:bodyPr/>
          <a:lstStyle/>
          <a:p>
            <a:pPr algn="ctr"/>
            <a:r>
              <a:rPr lang="el-GR" dirty="0"/>
              <a:t>Βασικοί στόχοι της Χριστιανικής αγωγής</a:t>
            </a:r>
          </a:p>
        </p:txBody>
      </p:sp>
      <p:sp>
        <p:nvSpPr>
          <p:cNvPr id="3" name="Θέση περιεχομένου 2">
            <a:extLst>
              <a:ext uri="{FF2B5EF4-FFF2-40B4-BE49-F238E27FC236}">
                <a16:creationId xmlns:a16="http://schemas.microsoft.com/office/drawing/2014/main" id="{8AAEECEC-3B4B-FF77-9507-CB5A5C80762A}"/>
              </a:ext>
            </a:extLst>
          </p:cNvPr>
          <p:cNvSpPr>
            <a:spLocks noGrp="1"/>
          </p:cNvSpPr>
          <p:nvPr>
            <p:ph idx="1"/>
          </p:nvPr>
        </p:nvSpPr>
        <p:spPr>
          <a:xfrm>
            <a:off x="0" y="793529"/>
            <a:ext cx="12192000" cy="6038317"/>
          </a:xfrm>
        </p:spPr>
        <p:txBody>
          <a:bodyPr>
            <a:normAutofit fontScale="77500" lnSpcReduction="20000"/>
          </a:bodyPr>
          <a:lstStyle/>
          <a:p>
            <a:r>
              <a:rPr lang="el-GR" dirty="0"/>
              <a:t>Οι βασικοί στόχοι της χριστιανικής αγωγής συνδέονται άμεσα με το περιεχόμενό της, το οποίο διακρίνεται στις επιμέρους θεματικές ενότητες:</a:t>
            </a:r>
          </a:p>
          <a:p>
            <a:pPr>
              <a:buFont typeface="Wingdings" panose="05000000000000000000" pitchFamily="2" charset="2"/>
              <a:buChar char="v"/>
            </a:pPr>
            <a:r>
              <a:rPr lang="el-GR" dirty="0"/>
              <a:t>Η Αγία Γραφή ως περιεχόμενο της Κατήχησης και της Χριστιανικής αγωγής (</a:t>
            </a:r>
            <a:r>
              <a:rPr lang="el-GR" b="1" dirty="0"/>
              <a:t>Βιβλική Παιδεία</a:t>
            </a:r>
            <a:r>
              <a:rPr lang="el-GR" dirty="0"/>
              <a:t>) και οι κυριότεροι σχετικοί με αυτό στόχοι.</a:t>
            </a:r>
          </a:p>
          <a:p>
            <a:pPr>
              <a:buFont typeface="Wingdings" panose="05000000000000000000" pitchFamily="2" charset="2"/>
              <a:buChar char="v"/>
            </a:pPr>
            <a:r>
              <a:rPr lang="el-GR" dirty="0"/>
              <a:t>Η Λατρεία ως περιεχόμενο της Κατήχησης και της Χριστιανικής αγωγής (</a:t>
            </a:r>
            <a:r>
              <a:rPr lang="el-GR" b="1" dirty="0"/>
              <a:t>Λατρευτική Παιδεία</a:t>
            </a:r>
            <a:r>
              <a:rPr lang="el-GR" dirty="0"/>
              <a:t>) και οι κυριότεροι σχετικοί με αυτό στόχοι.</a:t>
            </a:r>
          </a:p>
          <a:p>
            <a:pPr>
              <a:buFont typeface="Wingdings" panose="05000000000000000000" pitchFamily="2" charset="2"/>
              <a:buChar char="v"/>
            </a:pPr>
            <a:r>
              <a:rPr lang="el-GR" dirty="0"/>
              <a:t>Το σχετικό με την καλλιέργεια του Ορθόδοξου ήθους περιεχόμενο της Κατήχησης και της Χριστιανικής αγωγής (</a:t>
            </a:r>
            <a:r>
              <a:rPr lang="el-GR" b="1" dirty="0"/>
              <a:t>Παιδείας Ορθόδοξου ήθους</a:t>
            </a:r>
            <a:r>
              <a:rPr lang="el-GR" dirty="0"/>
              <a:t>) και οι κυριότεροι σχετικοί με αυτό στόχοι.</a:t>
            </a:r>
          </a:p>
          <a:p>
            <a:pPr>
              <a:buFont typeface="Wingdings" panose="05000000000000000000" pitchFamily="2" charset="2"/>
              <a:buChar char="v"/>
            </a:pPr>
            <a:r>
              <a:rPr lang="el-GR" dirty="0"/>
              <a:t>Το περιεχόμενο της Κατήχησης και της Χριστιανικής αγωγής και η </a:t>
            </a:r>
            <a:r>
              <a:rPr lang="el-GR" b="1" dirty="0"/>
              <a:t>Εκκλησιαστική ιστορία και Γραμματεία</a:t>
            </a:r>
            <a:r>
              <a:rPr lang="el-GR" dirty="0"/>
              <a:t> και οι κυριότεροι σχετικοί με αυτό στόχοι.</a:t>
            </a:r>
          </a:p>
          <a:p>
            <a:pPr>
              <a:buFont typeface="Wingdings" panose="05000000000000000000" pitchFamily="2" charset="2"/>
              <a:buChar char="v"/>
            </a:pPr>
            <a:r>
              <a:rPr lang="el-GR" dirty="0"/>
              <a:t>Η ειρήνη ως περιεχόμενο της Κατήχησης και της Χριστιανικής αγωγής (</a:t>
            </a:r>
            <a:r>
              <a:rPr lang="el-GR" b="1" dirty="0"/>
              <a:t>Παιδεία ειρήνης</a:t>
            </a:r>
            <a:r>
              <a:rPr lang="el-GR" dirty="0"/>
              <a:t>) και οι κυριότεροι σχετικοί με αυτό στόχοι.</a:t>
            </a:r>
          </a:p>
          <a:p>
            <a:pPr>
              <a:buFont typeface="Wingdings" panose="05000000000000000000" pitchFamily="2" charset="2"/>
              <a:buChar char="v"/>
            </a:pPr>
            <a:r>
              <a:rPr lang="el-GR" dirty="0"/>
              <a:t>Η ελευθερία ως περιεχόμενο της Κατήχησης και της Χριστιανικής αγωγής (</a:t>
            </a:r>
            <a:r>
              <a:rPr lang="el-GR" b="1" dirty="0"/>
              <a:t>Παιδεία ελευθερίας</a:t>
            </a:r>
            <a:r>
              <a:rPr lang="el-GR" dirty="0"/>
              <a:t>) και οι κυριότεροι σχετικοί με αυτό στόχοι.</a:t>
            </a:r>
          </a:p>
          <a:p>
            <a:pPr>
              <a:buFont typeface="Wingdings" panose="05000000000000000000" pitchFamily="2" charset="2"/>
              <a:buChar char="v"/>
            </a:pPr>
            <a:r>
              <a:rPr lang="el-GR" dirty="0"/>
              <a:t>Η Οικουμένη ως περιεχόμενο της Κατήχησης και της Χριστιανικής αγωγής (</a:t>
            </a:r>
            <a:r>
              <a:rPr lang="el-GR" b="1" dirty="0"/>
              <a:t>Οικουμενική Παιδεία</a:t>
            </a:r>
            <a:r>
              <a:rPr lang="el-GR" dirty="0"/>
              <a:t>) και οι κυριότεροι σχετικοί με αυτό στόχοι.</a:t>
            </a:r>
          </a:p>
          <a:p>
            <a:pPr>
              <a:buFont typeface="Wingdings" panose="05000000000000000000" pitchFamily="2" charset="2"/>
              <a:buChar char="v"/>
            </a:pPr>
            <a:r>
              <a:rPr lang="el-GR" dirty="0"/>
              <a:t>Το περιβάλλον ως περιεχόμενο της Κατήχησης και της Χριστιανικής αγωγής (</a:t>
            </a:r>
            <a:r>
              <a:rPr lang="el-GR" b="1" dirty="0"/>
              <a:t>Περιβαλλοντική Παιδεία</a:t>
            </a:r>
            <a:r>
              <a:rPr lang="el-GR" dirty="0"/>
              <a:t>) και οι κυριότεροι σχετικοί με αυτό στόχοι.</a:t>
            </a:r>
          </a:p>
          <a:p>
            <a:pPr>
              <a:buFont typeface="Wingdings" panose="05000000000000000000" pitchFamily="2" charset="2"/>
              <a:buChar char="v"/>
            </a:pPr>
            <a:r>
              <a:rPr lang="el-GR" dirty="0"/>
              <a:t>Η πολιτική ευθύνη και το περιεχόμενο της Κατήχησης και της Χριστιανικής αγωγής (</a:t>
            </a:r>
            <a:r>
              <a:rPr lang="el-GR" b="1" dirty="0"/>
              <a:t>Πολιτική Παιδεία</a:t>
            </a:r>
            <a:r>
              <a:rPr lang="el-GR" dirty="0"/>
              <a:t>) και οι κυριότεροι σχετικοί με αυτό στόχοι.</a:t>
            </a:r>
          </a:p>
          <a:p>
            <a:pPr>
              <a:buFont typeface="Wingdings" panose="05000000000000000000" pitchFamily="2" charset="2"/>
              <a:buChar char="v"/>
            </a:pPr>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632400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FD2F5A-A33E-26AA-360C-075F2B41C33A}"/>
              </a:ext>
            </a:extLst>
          </p:cNvPr>
          <p:cNvSpPr>
            <a:spLocks noGrp="1"/>
          </p:cNvSpPr>
          <p:nvPr>
            <p:ph type="title"/>
          </p:nvPr>
        </p:nvSpPr>
        <p:spPr>
          <a:xfrm>
            <a:off x="838200" y="1"/>
            <a:ext cx="10515600" cy="697116"/>
          </a:xfrm>
        </p:spPr>
        <p:txBody>
          <a:bodyPr>
            <a:normAutofit fontScale="90000"/>
          </a:bodyPr>
          <a:lstStyle/>
          <a:p>
            <a:pPr algn="ctr"/>
            <a:r>
              <a:rPr lang="el-GR" dirty="0"/>
              <a:t> </a:t>
            </a:r>
            <a:r>
              <a:rPr lang="el-GR" sz="4400" dirty="0"/>
              <a:t>Περιεχόμενο και στόχοι της Πολιτικής Παιδείας</a:t>
            </a:r>
            <a:endParaRPr lang="el-GR" dirty="0"/>
          </a:p>
        </p:txBody>
      </p:sp>
      <p:sp>
        <p:nvSpPr>
          <p:cNvPr id="3" name="Θέση περιεχομένου 2">
            <a:extLst>
              <a:ext uri="{FF2B5EF4-FFF2-40B4-BE49-F238E27FC236}">
                <a16:creationId xmlns:a16="http://schemas.microsoft.com/office/drawing/2014/main" id="{8D2CEA8D-C64F-7DA2-D749-D651BE47E7C4}"/>
              </a:ext>
            </a:extLst>
          </p:cNvPr>
          <p:cNvSpPr>
            <a:spLocks noGrp="1"/>
          </p:cNvSpPr>
          <p:nvPr>
            <p:ph idx="1"/>
          </p:nvPr>
        </p:nvSpPr>
        <p:spPr>
          <a:xfrm>
            <a:off x="0" y="697117"/>
            <a:ext cx="12192000" cy="6160882"/>
          </a:xfrm>
        </p:spPr>
        <p:txBody>
          <a:bodyPr>
            <a:normAutofit fontScale="85000" lnSpcReduction="20000"/>
          </a:bodyPr>
          <a:lstStyle/>
          <a:p>
            <a:r>
              <a:rPr lang="el-GR" dirty="0"/>
              <a:t>Η </a:t>
            </a:r>
            <a:r>
              <a:rPr lang="el-GR" b="1" i="1" dirty="0">
                <a:effectLst>
                  <a:outerShdw blurRad="38100" dist="38100" dir="2700000" algn="tl">
                    <a:srgbClr val="000000">
                      <a:alpha val="43137"/>
                    </a:srgbClr>
                  </a:outerShdw>
                </a:effectLst>
              </a:rPr>
              <a:t>Πολιτική Παιδεία </a:t>
            </a:r>
            <a:r>
              <a:rPr lang="el-GR" dirty="0"/>
              <a:t> εμπνέει τα παιδιά και τους εφήβους ώστε να μπορούν:</a:t>
            </a:r>
          </a:p>
          <a:p>
            <a:pPr>
              <a:buFont typeface="Wingdings" panose="05000000000000000000" pitchFamily="2" charset="2"/>
              <a:buChar char="v"/>
            </a:pPr>
            <a:r>
              <a:rPr lang="el-GR" dirty="0"/>
              <a:t>Να κατονομάσουν τους λόγους ύπαρξης ενδιαφέροντος για τον τρόπο οργάνωσης της πολιτικής και κοινωνικής ζωής.</a:t>
            </a:r>
          </a:p>
          <a:p>
            <a:pPr>
              <a:buFont typeface="Wingdings" panose="05000000000000000000" pitchFamily="2" charset="2"/>
              <a:buChar char="v"/>
            </a:pPr>
            <a:r>
              <a:rPr lang="el-GR" dirty="0"/>
              <a:t>Να μπορούν να καταδείξουν τη σημασία του σεβασμού της ελευθερίας της ζωής μας και τη διευθέτηση των διαφωνιών μέσα από τον διάλογο, ενθαρρύνοντας παράλληλα τον αντίλογο.</a:t>
            </a:r>
          </a:p>
          <a:p>
            <a:pPr>
              <a:buFont typeface="Wingdings" panose="05000000000000000000" pitchFamily="2" charset="2"/>
              <a:buChar char="v"/>
            </a:pPr>
            <a:r>
              <a:rPr lang="el-GR" dirty="0"/>
              <a:t>Να εντοπίσουν τις δυνατότητες συνεργασίας για την καταπολέμηση της αδικίας και της θλίψης με όλες τις ομάδες.</a:t>
            </a:r>
          </a:p>
          <a:p>
            <a:pPr>
              <a:buFont typeface="Wingdings" panose="05000000000000000000" pitchFamily="2" charset="2"/>
              <a:buChar char="v"/>
            </a:pPr>
            <a:r>
              <a:rPr lang="el-GR" dirty="0"/>
              <a:t>Να εξακριβώσουν τρόπους υπέρβασης της ηθικής απάθειας και συμμετοχής στα προβλήματα των άλλων.</a:t>
            </a:r>
          </a:p>
          <a:p>
            <a:pPr>
              <a:buFont typeface="Wingdings" panose="05000000000000000000" pitchFamily="2" charset="2"/>
              <a:buChar char="v"/>
            </a:pPr>
            <a:r>
              <a:rPr lang="el-GR" dirty="0"/>
              <a:t>Να αντιπαραθέσουν την ανάγκη του ενδιαφέροντος για τα κοινωνικά προβλήματα με την ανάπτυξη κριτικής και υπεύθυνης θέσης σ’ αυτά. </a:t>
            </a:r>
          </a:p>
          <a:p>
            <a:pPr>
              <a:buFont typeface="Wingdings" panose="05000000000000000000" pitchFamily="2" charset="2"/>
              <a:buChar char="v"/>
            </a:pPr>
            <a:r>
              <a:rPr lang="el-GR" dirty="0"/>
              <a:t>Να διακρίνουν δυνατότητες υπέρβασης ιδεολογικών ταμπού.</a:t>
            </a:r>
          </a:p>
          <a:p>
            <a:pPr>
              <a:buFont typeface="Wingdings" panose="05000000000000000000" pitchFamily="2" charset="2"/>
              <a:buChar char="v"/>
            </a:pPr>
            <a:r>
              <a:rPr lang="el-GR" dirty="0"/>
              <a:t>Να συγκρίνουν τη νέα θεώρηση της φιλανθρωπίας με την ευαγγελική μαρτυρία και τις ανάγκες των καιρών.</a:t>
            </a:r>
          </a:p>
          <a:p>
            <a:pPr>
              <a:buFont typeface="Wingdings" panose="05000000000000000000" pitchFamily="2" charset="2"/>
              <a:buChar char="v"/>
            </a:pPr>
            <a:r>
              <a:rPr lang="el-GR" dirty="0"/>
              <a:t>Να διακρίνουν τα στοιχεία που καταδεικνύουν ότι ο ρόλος της Εκκλησίας δεν είναι ούτε ανταγωνιστικός, ούτε μεταρρυθμιστικός, αλλά μεταμορφωτικός και διακονικός και ότι αυτός ο ρόλος της οδηγεί σε καινούργιες θεωρήσεις της πολιτικής.</a:t>
            </a:r>
          </a:p>
          <a:p>
            <a:endParaRPr lang="el-GR" dirty="0"/>
          </a:p>
        </p:txBody>
      </p:sp>
    </p:spTree>
    <p:extLst>
      <p:ext uri="{BB962C8B-B14F-4D97-AF65-F5344CB8AC3E}">
        <p14:creationId xmlns:p14="http://schemas.microsoft.com/office/powerpoint/2010/main" val="3340298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41E3B8-D45D-2661-BA08-CB1DB82B1C75}"/>
              </a:ext>
            </a:extLst>
          </p:cNvPr>
          <p:cNvSpPr>
            <a:spLocks noGrp="1"/>
          </p:cNvSpPr>
          <p:nvPr>
            <p:ph type="title"/>
          </p:nvPr>
        </p:nvSpPr>
        <p:spPr>
          <a:xfrm>
            <a:off x="838200" y="18256"/>
            <a:ext cx="10515600" cy="662782"/>
          </a:xfrm>
        </p:spPr>
        <p:txBody>
          <a:bodyPr>
            <a:normAutofit fontScale="90000"/>
          </a:bodyPr>
          <a:lstStyle/>
          <a:p>
            <a:pPr algn="ctr"/>
            <a:r>
              <a:rPr lang="el-GR" dirty="0"/>
              <a:t> </a:t>
            </a:r>
            <a:r>
              <a:rPr lang="el-GR" sz="4400" dirty="0"/>
              <a:t>Περιεχόμενο και στόχοι της Πολιτικής Παιδείας</a:t>
            </a:r>
            <a:endParaRPr lang="el-GR" dirty="0"/>
          </a:p>
        </p:txBody>
      </p:sp>
      <p:sp>
        <p:nvSpPr>
          <p:cNvPr id="3" name="Θέση περιεχομένου 2">
            <a:extLst>
              <a:ext uri="{FF2B5EF4-FFF2-40B4-BE49-F238E27FC236}">
                <a16:creationId xmlns:a16="http://schemas.microsoft.com/office/drawing/2014/main" id="{AC1EEE6D-01A4-2CCF-215B-1CCEEDA45A55}"/>
              </a:ext>
            </a:extLst>
          </p:cNvPr>
          <p:cNvSpPr>
            <a:spLocks noGrp="1"/>
          </p:cNvSpPr>
          <p:nvPr>
            <p:ph idx="1"/>
          </p:nvPr>
        </p:nvSpPr>
        <p:spPr>
          <a:xfrm>
            <a:off x="0" y="681038"/>
            <a:ext cx="12192000" cy="6072847"/>
          </a:xfrm>
        </p:spPr>
        <p:txBody>
          <a:bodyPr>
            <a:normAutofit fontScale="92500" lnSpcReduction="20000"/>
          </a:bodyPr>
          <a:lstStyle/>
          <a:p>
            <a:pPr>
              <a:buFont typeface="Wingdings" panose="05000000000000000000" pitchFamily="2" charset="2"/>
              <a:buChar char="v"/>
            </a:pPr>
            <a:r>
              <a:rPr lang="el-GR" dirty="0"/>
              <a:t>Να εντοπίσουν την παράβαση ηθικών φραγμών, την ύπαρξη  πολιτικών σκοπιμοτήτων και οικονομικών συμφερόντων.</a:t>
            </a:r>
          </a:p>
          <a:p>
            <a:pPr>
              <a:buFont typeface="Wingdings" panose="05000000000000000000" pitchFamily="2" charset="2"/>
              <a:buChar char="v"/>
            </a:pPr>
            <a:r>
              <a:rPr lang="el-GR" dirty="0"/>
              <a:t>Να διαπιστώσουν τις αρνητικές συνέπειες της παράχρησης των πολιτικών θεσμών εκ μέρους των φορέων της, όταν αυτοί εμπνέονται από εγωισμό, ασυδοσία και ανευθυνότητα. </a:t>
            </a:r>
          </a:p>
          <a:p>
            <a:pPr>
              <a:buFont typeface="Wingdings" panose="05000000000000000000" pitchFamily="2" charset="2"/>
              <a:buChar char="v"/>
            </a:pPr>
            <a:r>
              <a:rPr lang="el-GR" dirty="0"/>
              <a:t>Να εξακριβώσουν περιπτώσεις σύνδεσης της πολιτικής ζωής με την πλεονεξία, την ικανοποίηση των παθών και την τρυφηλότητα.</a:t>
            </a:r>
          </a:p>
          <a:p>
            <a:pPr>
              <a:buFont typeface="Wingdings" panose="05000000000000000000" pitchFamily="2" charset="2"/>
              <a:buChar char="v"/>
            </a:pPr>
            <a:r>
              <a:rPr lang="el-GR" dirty="0"/>
              <a:t>Να μπορούν να διακρίνουν ότι πίσω από άδικους θεσμούς υπάρχουν πονηροί άνθρωποι.</a:t>
            </a:r>
          </a:p>
          <a:p>
            <a:pPr>
              <a:buFont typeface="Wingdings" panose="05000000000000000000" pitchFamily="2" charset="2"/>
              <a:buChar char="v"/>
            </a:pPr>
            <a:r>
              <a:rPr lang="el-GR" dirty="0"/>
              <a:t>Να μπορούν να αποδείξουν την επιφανειακή αντιμετώπιση της οικονομικής και οικολογικής κρίσης από την πολιτική και, παράλληλα, να καταδείξουν τις συνέπειες μιας πνευματικής μεταστροφής.</a:t>
            </a:r>
          </a:p>
          <a:p>
            <a:pPr>
              <a:buFont typeface="Wingdings" panose="05000000000000000000" pitchFamily="2" charset="2"/>
              <a:buChar char="v"/>
            </a:pPr>
            <a:r>
              <a:rPr lang="el-GR" dirty="0"/>
              <a:t>Να εντοπίσουν δυνατότητες σύνδεσης της πολιτικής για την αποκατάσταση της κοινωνικής δικαιοσύνης με την εσωτερική ανακαίνιση του ανθρώπου.</a:t>
            </a:r>
          </a:p>
          <a:p>
            <a:pPr>
              <a:buFont typeface="Wingdings" panose="05000000000000000000" pitchFamily="2" charset="2"/>
              <a:buChar char="v"/>
            </a:pPr>
            <a:r>
              <a:rPr lang="el-GR" dirty="0"/>
              <a:t>Να συγκρίνουν καταστάσεις πολύμορφων πολιτικών διαπλοκών που μεταβάλλουν τον άνθρωπο σε εξάρτημα απρόσωπων συστημάτων.</a:t>
            </a:r>
          </a:p>
          <a:p>
            <a:pPr>
              <a:buFont typeface="Wingdings" panose="05000000000000000000" pitchFamily="2" charset="2"/>
              <a:buChar char="v"/>
            </a:pPr>
            <a:r>
              <a:rPr lang="el-GR" dirty="0"/>
              <a:t>Να κατονομάσουν λόγους άσκησης της πολιτικής εξουσίας από άξιους και όχι από φαύλους ανθρώπους.</a:t>
            </a:r>
          </a:p>
        </p:txBody>
      </p:sp>
    </p:spTree>
    <p:extLst>
      <p:ext uri="{BB962C8B-B14F-4D97-AF65-F5344CB8AC3E}">
        <p14:creationId xmlns:p14="http://schemas.microsoft.com/office/powerpoint/2010/main" val="94853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F89FC9-91F2-9C97-2FB6-4D80CD1935C2}"/>
              </a:ext>
            </a:extLst>
          </p:cNvPr>
          <p:cNvSpPr>
            <a:spLocks noGrp="1"/>
          </p:cNvSpPr>
          <p:nvPr>
            <p:ph type="title"/>
          </p:nvPr>
        </p:nvSpPr>
        <p:spPr>
          <a:xfrm>
            <a:off x="838200" y="18256"/>
            <a:ext cx="10515600" cy="662782"/>
          </a:xfrm>
        </p:spPr>
        <p:txBody>
          <a:bodyPr>
            <a:normAutofit fontScale="90000"/>
          </a:bodyPr>
          <a:lstStyle/>
          <a:p>
            <a:pPr algn="ctr"/>
            <a:r>
              <a:rPr lang="el-GR" dirty="0"/>
              <a:t>Περιεχόμενο και στόχοι της Βιβλικής Παιδείας</a:t>
            </a:r>
          </a:p>
        </p:txBody>
      </p:sp>
      <p:sp>
        <p:nvSpPr>
          <p:cNvPr id="3" name="Θέση περιεχομένου 2">
            <a:extLst>
              <a:ext uri="{FF2B5EF4-FFF2-40B4-BE49-F238E27FC236}">
                <a16:creationId xmlns:a16="http://schemas.microsoft.com/office/drawing/2014/main" id="{210B1AEB-C1FD-0B74-5DD4-C73105BF774C}"/>
              </a:ext>
            </a:extLst>
          </p:cNvPr>
          <p:cNvSpPr>
            <a:spLocks noGrp="1"/>
          </p:cNvSpPr>
          <p:nvPr>
            <p:ph idx="1"/>
          </p:nvPr>
        </p:nvSpPr>
        <p:spPr>
          <a:xfrm>
            <a:off x="0" y="606750"/>
            <a:ext cx="12192000" cy="6232993"/>
          </a:xfrm>
        </p:spPr>
        <p:txBody>
          <a:bodyPr>
            <a:normAutofit fontScale="92500" lnSpcReduction="20000"/>
          </a:bodyPr>
          <a:lstStyle/>
          <a:p>
            <a:r>
              <a:rPr lang="el-GR" dirty="0"/>
              <a:t>Ως είδος Παιδείας η Βιβλική Παιδεία αναπτύχθηκε ήδη στους </a:t>
            </a:r>
            <a:r>
              <a:rPr lang="el-GR" b="1" dirty="0"/>
              <a:t>Εβραίους</a:t>
            </a:r>
            <a:r>
              <a:rPr lang="el-GR" dirty="0"/>
              <a:t> ως προφορικές αφηγήσεις, ερμηνεία του Νόμου </a:t>
            </a:r>
            <a:r>
              <a:rPr lang="el-GR" dirty="0" err="1"/>
              <a:t>κ.ο.κ.</a:t>
            </a:r>
            <a:r>
              <a:rPr lang="el-GR" dirty="0"/>
              <a:t> </a:t>
            </a:r>
          </a:p>
          <a:p>
            <a:r>
              <a:rPr lang="el-GR" dirty="0"/>
              <a:t>Συνεχιστής του είδους αυτής της αγωγής, αλλά και θεμελιωτής της είναι ο ίδιος ο </a:t>
            </a:r>
            <a:r>
              <a:rPr lang="el-GR" b="1" dirty="0"/>
              <a:t>Χριστός</a:t>
            </a:r>
            <a:r>
              <a:rPr lang="el-GR" dirty="0"/>
              <a:t>, ο οποίος προσερχόμενος στις συναγωγές διάβαζε τον Νόμο και τον ερμήνευε.</a:t>
            </a:r>
          </a:p>
          <a:p>
            <a:r>
              <a:rPr lang="el-GR" dirty="0"/>
              <a:t>Το έργο του Χριστού ακολούθησαν οι απόστολοι, καθώς και οι </a:t>
            </a:r>
            <a:r>
              <a:rPr lang="el-GR" b="1" dirty="0"/>
              <a:t>Πατέρες της Εκκλησίας, </a:t>
            </a:r>
            <a:r>
              <a:rPr lang="el-GR" dirty="0"/>
              <a:t>στα έργα των οποίων έχουμε βιβλικές αφηγήσεις.</a:t>
            </a:r>
          </a:p>
          <a:p>
            <a:r>
              <a:rPr lang="el-GR" dirty="0"/>
              <a:t>Στην </a:t>
            </a:r>
            <a:r>
              <a:rPr lang="el-GR" b="1" dirty="0"/>
              <a:t>Αναγέννηση </a:t>
            </a:r>
            <a:r>
              <a:rPr lang="el-GR" dirty="0"/>
              <a:t>με την ανάπτυξη της Κατήχησης </a:t>
            </a:r>
            <a:r>
              <a:rPr lang="el-GR" dirty="0" err="1"/>
              <a:t>παραμελήθηκε</a:t>
            </a:r>
            <a:r>
              <a:rPr lang="el-GR" dirty="0"/>
              <a:t> κάπως η Βιβλική Παιδεία και αγωγή. Πολύ σύντομα, όμως, άρχισαν να εκδίδονται βιβλία με βιβλικές ιστορίες. Μάλιστα, αυτά τα βιβλία στο τέλος του 18</a:t>
            </a:r>
            <a:r>
              <a:rPr lang="el-GR" baseline="30000" dirty="0"/>
              <a:t>ου</a:t>
            </a:r>
            <a:r>
              <a:rPr lang="el-GR" dirty="0"/>
              <a:t> αιώνα μπήκαν στο σχολείο. Εδώ, η Βίβλος δεν αντιμετωπίστηκε ως ένα βιβλίο διήγησης σχετικό με τη σωτηρία του ανθρώπου, αλλά ως το βιβλίο του Νόμου του Θεού, ανταποκρινόμενο έτσι στην ηθική παιδαγωγική της εποχής εκείνης. Στην αλλαγή αυτής της νοοτροπίας συνέβαλε η ανάπτυξη της </a:t>
            </a:r>
            <a:r>
              <a:rPr lang="el-GR" b="1" dirty="0"/>
              <a:t>Ποιμαντικής Θεολογίας</a:t>
            </a:r>
            <a:r>
              <a:rPr lang="el-GR" dirty="0"/>
              <a:t>. </a:t>
            </a:r>
          </a:p>
          <a:p>
            <a:r>
              <a:rPr lang="el-GR" dirty="0"/>
              <a:t>Ο βιβλικός προσανατολισμός της καλούμενης θρησκευτικής αγωγής παρατηρήθηκε και στα νεότερα χρόνια και μάλιστα στον προτεσταντικό χώρο. Σε εμάς από τη συγκρότηση της Πρωτοβάθμιας και Δευτεροβάθμιας εκπαίδευσης το Βιβλικό μάθημα κατέχει σε αυτή σημαντική θέση. Αυτό δικαιολογείται από το γεγονός ότι ο βιβλικός λόγος απευθύνεται «</a:t>
            </a:r>
            <a:r>
              <a:rPr lang="el-GR" i="1" dirty="0" err="1"/>
              <a:t>πρὸς</a:t>
            </a:r>
            <a:r>
              <a:rPr lang="el-GR" i="1" dirty="0"/>
              <a:t> </a:t>
            </a:r>
            <a:r>
              <a:rPr lang="el-GR" i="1" dirty="0" err="1"/>
              <a:t>πᾶσαν</a:t>
            </a:r>
            <a:r>
              <a:rPr lang="el-GR" i="1" dirty="0"/>
              <a:t> </a:t>
            </a:r>
            <a:r>
              <a:rPr lang="el-GR" i="1" dirty="0" err="1"/>
              <a:t>ἡλικίαν</a:t>
            </a:r>
            <a:r>
              <a:rPr lang="el-GR" i="1" dirty="0"/>
              <a:t>, </a:t>
            </a:r>
            <a:r>
              <a:rPr lang="el-GR" i="1" dirty="0" err="1"/>
              <a:t>πρὸς</a:t>
            </a:r>
            <a:r>
              <a:rPr lang="el-GR" i="1" dirty="0"/>
              <a:t> παιδία, </a:t>
            </a:r>
            <a:r>
              <a:rPr lang="el-GR" i="1" dirty="0" err="1"/>
              <a:t>πρὸς</a:t>
            </a:r>
            <a:r>
              <a:rPr lang="el-GR" i="1" dirty="0"/>
              <a:t> νέους, </a:t>
            </a:r>
            <a:r>
              <a:rPr lang="el-GR" i="1" dirty="0" err="1"/>
              <a:t>πρὸς</a:t>
            </a:r>
            <a:r>
              <a:rPr lang="el-GR" i="1" dirty="0"/>
              <a:t> γέροντας</a:t>
            </a:r>
            <a:r>
              <a:rPr lang="el-GR" dirty="0"/>
              <a:t>» (Θεοφύλακτος, </a:t>
            </a:r>
            <a:r>
              <a:rPr lang="en-GB" dirty="0"/>
              <a:t>PG 126, 402).</a:t>
            </a:r>
            <a:endParaRPr lang="el-GR" dirty="0"/>
          </a:p>
        </p:txBody>
      </p:sp>
    </p:spTree>
    <p:extLst>
      <p:ext uri="{BB962C8B-B14F-4D97-AF65-F5344CB8AC3E}">
        <p14:creationId xmlns:p14="http://schemas.microsoft.com/office/powerpoint/2010/main" val="412534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7E3F49-9C07-3F34-C5F9-EC27028FF85E}"/>
              </a:ext>
            </a:extLst>
          </p:cNvPr>
          <p:cNvSpPr>
            <a:spLocks noGrp="1"/>
          </p:cNvSpPr>
          <p:nvPr>
            <p:ph type="title"/>
          </p:nvPr>
        </p:nvSpPr>
        <p:spPr>
          <a:xfrm>
            <a:off x="838200" y="0"/>
            <a:ext cx="10515600" cy="681037"/>
          </a:xfrm>
        </p:spPr>
        <p:txBody>
          <a:bodyPr>
            <a:normAutofit fontScale="90000"/>
          </a:bodyPr>
          <a:lstStyle/>
          <a:p>
            <a:pPr algn="ctr"/>
            <a:r>
              <a:rPr lang="el-GR" dirty="0"/>
              <a:t>Περιεχόμενο και στόχοι της Βιβλικής Παιδείας</a:t>
            </a:r>
          </a:p>
        </p:txBody>
      </p:sp>
      <p:sp>
        <p:nvSpPr>
          <p:cNvPr id="3" name="Θέση περιεχομένου 2">
            <a:extLst>
              <a:ext uri="{FF2B5EF4-FFF2-40B4-BE49-F238E27FC236}">
                <a16:creationId xmlns:a16="http://schemas.microsoft.com/office/drawing/2014/main" id="{09715B95-5206-C0BE-10A8-FBA4B71F0847}"/>
              </a:ext>
            </a:extLst>
          </p:cNvPr>
          <p:cNvSpPr>
            <a:spLocks noGrp="1"/>
          </p:cNvSpPr>
          <p:nvPr>
            <p:ph idx="1"/>
          </p:nvPr>
        </p:nvSpPr>
        <p:spPr>
          <a:xfrm>
            <a:off x="0" y="663452"/>
            <a:ext cx="12191163" cy="6176963"/>
          </a:xfrm>
        </p:spPr>
        <p:txBody>
          <a:bodyPr>
            <a:normAutofit fontScale="92500" lnSpcReduction="20000"/>
          </a:bodyPr>
          <a:lstStyle/>
          <a:p>
            <a:r>
              <a:rPr lang="el-GR" dirty="0"/>
              <a:t>Ασφαλώς, η μελέτη της Βίβλου από ορθόδοξη άποψη δεν αντιμετωπίζεται ως προσπάθεια διανοητικής εργασίας, αλλά </a:t>
            </a:r>
            <a:r>
              <a:rPr lang="el-GR" b="1" dirty="0"/>
              <a:t>ως μορφή προσευχής</a:t>
            </a:r>
            <a:r>
              <a:rPr lang="el-GR" dirty="0"/>
              <a:t>. Επίσης, η προσωπική ανάγνωσή της δεν είναι ιδιωτική υπόθεση, αλλά φέρνει σε επαφή και συζήτηση τα δικά μας προβλήματα, τις εμπειρίες μας με τη Βίβλο. Αυτό ενισχύεται και από </a:t>
            </a:r>
            <a:r>
              <a:rPr lang="el-GR" b="1" dirty="0"/>
              <a:t>τη θέση που κατέχει στον λειτουργικό χώρο της Εκκλησίας</a:t>
            </a:r>
            <a:r>
              <a:rPr lang="el-GR" dirty="0"/>
              <a:t>, όπου γίνεται και αναπαράσταση των γεγονότων που αναφέρονται σ’ αυτήν. Η ίδια προβάλλει προσωπικότητες παρέχοντας όχι μόνο βιογραφικές πληροφορίες, αλλά αντιπαραβάλλοντας αυτές με τη σημασία που έχουν για τη ζωή των πιστών.</a:t>
            </a:r>
          </a:p>
          <a:p>
            <a:r>
              <a:rPr lang="el-GR" dirty="0"/>
              <a:t>Εξάλλου, «</a:t>
            </a:r>
            <a:r>
              <a:rPr lang="el-GR" i="1" dirty="0" err="1"/>
              <a:t>τὸ</a:t>
            </a:r>
            <a:r>
              <a:rPr lang="el-GR" i="1" dirty="0"/>
              <a:t> </a:t>
            </a:r>
            <a:r>
              <a:rPr lang="el-GR" i="1" dirty="0" err="1"/>
              <a:t>Εὐαγγέλιον</a:t>
            </a:r>
            <a:r>
              <a:rPr lang="el-GR" i="1" dirty="0"/>
              <a:t> </a:t>
            </a:r>
            <a:r>
              <a:rPr lang="el-GR" i="1" dirty="0" err="1"/>
              <a:t>γὰρ</a:t>
            </a:r>
            <a:r>
              <a:rPr lang="el-GR" i="1" dirty="0"/>
              <a:t> πάντα περιέχει, </a:t>
            </a:r>
            <a:r>
              <a:rPr lang="el-GR" i="1" dirty="0" err="1"/>
              <a:t>καὶ</a:t>
            </a:r>
            <a:r>
              <a:rPr lang="el-GR" i="1" dirty="0"/>
              <a:t> </a:t>
            </a:r>
            <a:r>
              <a:rPr lang="el-GR" i="1" dirty="0" err="1"/>
              <a:t>πρὸς</a:t>
            </a:r>
            <a:r>
              <a:rPr lang="el-GR" i="1" dirty="0"/>
              <a:t> </a:t>
            </a:r>
            <a:r>
              <a:rPr lang="el-GR" i="1" dirty="0" err="1"/>
              <a:t>τὸ</a:t>
            </a:r>
            <a:r>
              <a:rPr lang="el-GR" i="1" dirty="0"/>
              <a:t> </a:t>
            </a:r>
            <a:r>
              <a:rPr lang="el-GR" i="1" dirty="0" err="1"/>
              <a:t>παρὸν</a:t>
            </a:r>
            <a:r>
              <a:rPr lang="el-GR" i="1" dirty="0"/>
              <a:t> </a:t>
            </a:r>
            <a:r>
              <a:rPr lang="el-GR" i="1" dirty="0" err="1"/>
              <a:t>ἡμῖν</a:t>
            </a:r>
            <a:r>
              <a:rPr lang="el-GR" i="1" dirty="0"/>
              <a:t> δοθέντα, </a:t>
            </a:r>
            <a:r>
              <a:rPr lang="el-GR" i="1" dirty="0" err="1"/>
              <a:t>οἷον</a:t>
            </a:r>
            <a:r>
              <a:rPr lang="el-GR" i="1" dirty="0"/>
              <a:t> </a:t>
            </a:r>
            <a:r>
              <a:rPr lang="el-GR" i="1" dirty="0" err="1"/>
              <a:t>τὴν</a:t>
            </a:r>
            <a:r>
              <a:rPr lang="el-GR" i="1" dirty="0"/>
              <a:t> </a:t>
            </a:r>
            <a:r>
              <a:rPr lang="el-GR" i="1" dirty="0" err="1"/>
              <a:t>εὐσέβειαν</a:t>
            </a:r>
            <a:r>
              <a:rPr lang="el-GR" i="1" dirty="0"/>
              <a:t>, </a:t>
            </a:r>
            <a:r>
              <a:rPr lang="el-GR" i="1" dirty="0" err="1"/>
              <a:t>τὴν</a:t>
            </a:r>
            <a:r>
              <a:rPr lang="el-GR" i="1" dirty="0"/>
              <a:t> </a:t>
            </a:r>
            <a:r>
              <a:rPr lang="el-GR" i="1" dirty="0" err="1"/>
              <a:t>πίστιν</a:t>
            </a:r>
            <a:r>
              <a:rPr lang="el-GR" i="1" dirty="0"/>
              <a:t>, </a:t>
            </a:r>
            <a:r>
              <a:rPr lang="el-GR" i="1" dirty="0" err="1"/>
              <a:t>τὴν</a:t>
            </a:r>
            <a:r>
              <a:rPr lang="el-GR" i="1" dirty="0"/>
              <a:t> </a:t>
            </a:r>
            <a:r>
              <a:rPr lang="el-GR" i="1" dirty="0" err="1"/>
              <a:t>ἀλήθειαν</a:t>
            </a:r>
            <a:r>
              <a:rPr lang="el-GR" i="1" dirty="0"/>
              <a:t>, </a:t>
            </a:r>
            <a:r>
              <a:rPr lang="el-GR" i="1" dirty="0" err="1"/>
              <a:t>καὶ</a:t>
            </a:r>
            <a:r>
              <a:rPr lang="el-GR" i="1" dirty="0"/>
              <a:t> </a:t>
            </a:r>
            <a:r>
              <a:rPr lang="el-GR" i="1" dirty="0" err="1"/>
              <a:t>τὰ</a:t>
            </a:r>
            <a:r>
              <a:rPr lang="el-GR" i="1" dirty="0"/>
              <a:t> </a:t>
            </a:r>
            <a:r>
              <a:rPr lang="el-GR" i="1" dirty="0" err="1"/>
              <a:t>ἐν</a:t>
            </a:r>
            <a:r>
              <a:rPr lang="el-GR" i="1" dirty="0"/>
              <a:t> </a:t>
            </a:r>
            <a:r>
              <a:rPr lang="el-GR" i="1" dirty="0" err="1"/>
              <a:t>τῷ</a:t>
            </a:r>
            <a:r>
              <a:rPr lang="el-GR" i="1" dirty="0"/>
              <a:t> </a:t>
            </a:r>
            <a:r>
              <a:rPr lang="el-GR" i="1" dirty="0" err="1"/>
              <a:t>μέλλοντι</a:t>
            </a:r>
            <a:r>
              <a:rPr lang="el-GR" i="1" dirty="0"/>
              <a:t>, </a:t>
            </a:r>
            <a:r>
              <a:rPr lang="el-GR" i="1" dirty="0" err="1"/>
              <a:t>ἤγουν</a:t>
            </a:r>
            <a:r>
              <a:rPr lang="el-GR" i="1" dirty="0"/>
              <a:t> </a:t>
            </a:r>
            <a:r>
              <a:rPr lang="el-GR" i="1" dirty="0" err="1"/>
              <a:t>τὴν</a:t>
            </a:r>
            <a:r>
              <a:rPr lang="el-GR" i="1" dirty="0"/>
              <a:t> </a:t>
            </a:r>
            <a:r>
              <a:rPr lang="el-GR" i="1" dirty="0" err="1"/>
              <a:t>ζωὴν</a:t>
            </a:r>
            <a:r>
              <a:rPr lang="el-GR" i="1" dirty="0"/>
              <a:t> </a:t>
            </a:r>
            <a:r>
              <a:rPr lang="el-GR" i="1" dirty="0" err="1"/>
              <a:t>τὴν</a:t>
            </a:r>
            <a:r>
              <a:rPr lang="el-GR" i="1" dirty="0"/>
              <a:t> </a:t>
            </a:r>
            <a:r>
              <a:rPr lang="el-GR" i="1" dirty="0" err="1"/>
              <a:t>αἰώνιον</a:t>
            </a:r>
            <a:r>
              <a:rPr lang="el-GR" dirty="0"/>
              <a:t>» (Θεοφύλακτος, </a:t>
            </a:r>
            <a:r>
              <a:rPr lang="en-GB" dirty="0"/>
              <a:t>PG 12</a:t>
            </a:r>
            <a:r>
              <a:rPr lang="el-GR" dirty="0"/>
              <a:t>5, 145). Όπως σημειώνει και ο Νικόλαος Πατριάρχης Κωνσταντινουπόλεως «</a:t>
            </a:r>
            <a:r>
              <a:rPr lang="el-GR" i="1" dirty="0" err="1"/>
              <a:t>τὰ</a:t>
            </a:r>
            <a:r>
              <a:rPr lang="el-GR" i="1" dirty="0"/>
              <a:t> </a:t>
            </a:r>
            <a:r>
              <a:rPr lang="el-GR" i="1" dirty="0" err="1"/>
              <a:t>εὐαγγέλια</a:t>
            </a:r>
            <a:r>
              <a:rPr lang="el-GR" i="1" dirty="0"/>
              <a:t>, </a:t>
            </a:r>
            <a:r>
              <a:rPr lang="el-GR" i="1" dirty="0" err="1"/>
              <a:t>οἷς</a:t>
            </a:r>
            <a:r>
              <a:rPr lang="el-GR" i="1" dirty="0"/>
              <a:t> </a:t>
            </a:r>
            <a:r>
              <a:rPr lang="el-GR" i="1" dirty="0" err="1"/>
              <a:t>πέπεισμαι</a:t>
            </a:r>
            <a:r>
              <a:rPr lang="el-GR" i="1" dirty="0"/>
              <a:t> </a:t>
            </a:r>
            <a:r>
              <a:rPr lang="el-GR" i="1" dirty="0" err="1"/>
              <a:t>τὴν</a:t>
            </a:r>
            <a:r>
              <a:rPr lang="el-GR" i="1" dirty="0"/>
              <a:t> </a:t>
            </a:r>
            <a:r>
              <a:rPr lang="el-GR" i="1" dirty="0" err="1"/>
              <a:t>σὴν</a:t>
            </a:r>
            <a:r>
              <a:rPr lang="el-GR" i="1" dirty="0"/>
              <a:t> </a:t>
            </a:r>
            <a:r>
              <a:rPr lang="el-GR" i="1" dirty="0" err="1"/>
              <a:t>εὐφρανθῆναι</a:t>
            </a:r>
            <a:r>
              <a:rPr lang="el-GR" i="1" dirty="0"/>
              <a:t> </a:t>
            </a:r>
            <a:r>
              <a:rPr lang="el-GR" i="1" dirty="0" err="1"/>
              <a:t>ψυχὴν</a:t>
            </a:r>
            <a:r>
              <a:rPr lang="el-GR" i="1" dirty="0"/>
              <a:t> </a:t>
            </a:r>
            <a:r>
              <a:rPr lang="el-GR" i="1" dirty="0" err="1"/>
              <a:t>ὅσον</a:t>
            </a:r>
            <a:r>
              <a:rPr lang="el-GR" i="1" dirty="0"/>
              <a:t> </a:t>
            </a:r>
            <a:r>
              <a:rPr lang="el-GR" i="1" dirty="0" err="1"/>
              <a:t>ἐπ</a:t>
            </a:r>
            <a:r>
              <a:rPr lang="el-GR" i="1" dirty="0"/>
              <a:t>’ </a:t>
            </a:r>
            <a:r>
              <a:rPr lang="el-GR" i="1" dirty="0" err="1"/>
              <a:t>οὐδενί</a:t>
            </a:r>
            <a:r>
              <a:rPr lang="el-GR" i="1" dirty="0"/>
              <a:t> </a:t>
            </a:r>
            <a:r>
              <a:rPr lang="el-GR" i="1" dirty="0" err="1"/>
              <a:t>ἄλλῳ</a:t>
            </a:r>
            <a:r>
              <a:rPr lang="el-GR" i="1" dirty="0"/>
              <a:t> </a:t>
            </a:r>
            <a:r>
              <a:rPr lang="el-GR" i="1" dirty="0" err="1"/>
              <a:t>τῶν</a:t>
            </a:r>
            <a:r>
              <a:rPr lang="el-GR" i="1" dirty="0"/>
              <a:t> </a:t>
            </a:r>
            <a:r>
              <a:rPr lang="el-GR" i="1" dirty="0" err="1"/>
              <a:t>ἐν</a:t>
            </a:r>
            <a:r>
              <a:rPr lang="el-GR" i="1" dirty="0"/>
              <a:t> </a:t>
            </a:r>
            <a:r>
              <a:rPr lang="el-GR" i="1" dirty="0" err="1"/>
              <a:t>ἀνθρώποις</a:t>
            </a:r>
            <a:r>
              <a:rPr lang="el-GR" i="1" dirty="0"/>
              <a:t> </a:t>
            </a:r>
            <a:r>
              <a:rPr lang="el-GR" i="1" dirty="0" err="1"/>
              <a:t>παρέχειν</a:t>
            </a:r>
            <a:r>
              <a:rPr lang="el-GR" i="1" dirty="0"/>
              <a:t> </a:t>
            </a:r>
            <a:r>
              <a:rPr lang="el-GR" i="1" dirty="0" err="1"/>
              <a:t>εὐφροσύνη</a:t>
            </a:r>
            <a:r>
              <a:rPr lang="el-GR" i="1" dirty="0"/>
              <a:t> </a:t>
            </a:r>
            <a:r>
              <a:rPr lang="el-GR" i="1" dirty="0" err="1"/>
              <a:t>εἰδότων</a:t>
            </a:r>
            <a:r>
              <a:rPr lang="el-GR" dirty="0"/>
              <a:t>» (</a:t>
            </a:r>
            <a:r>
              <a:rPr lang="en-GB" dirty="0"/>
              <a:t>PG 1</a:t>
            </a:r>
            <a:r>
              <a:rPr lang="el-GR" dirty="0"/>
              <a:t>11</a:t>
            </a:r>
            <a:r>
              <a:rPr lang="en-GB" dirty="0"/>
              <a:t>,</a:t>
            </a:r>
            <a:r>
              <a:rPr lang="el-GR" dirty="0"/>
              <a:t> 101).  Γι’ αυτό «</a:t>
            </a:r>
            <a:r>
              <a:rPr lang="el-GR" i="1" dirty="0"/>
              <a:t>μέγα </a:t>
            </a:r>
            <a:r>
              <a:rPr lang="el-GR" i="1" dirty="0" err="1"/>
              <a:t>ὄντως</a:t>
            </a:r>
            <a:r>
              <a:rPr lang="el-GR" i="1" dirty="0"/>
              <a:t> ἡ </a:t>
            </a:r>
            <a:r>
              <a:rPr lang="el-GR" i="1" dirty="0" err="1"/>
              <a:t>τῶν</a:t>
            </a:r>
            <a:r>
              <a:rPr lang="el-GR" i="1" dirty="0"/>
              <a:t> </a:t>
            </a:r>
            <a:r>
              <a:rPr lang="el-GR" i="1" dirty="0" err="1"/>
              <a:t>Γραφῶν</a:t>
            </a:r>
            <a:r>
              <a:rPr lang="el-GR" i="1" dirty="0"/>
              <a:t> </a:t>
            </a:r>
            <a:r>
              <a:rPr lang="el-GR" i="1" dirty="0" err="1"/>
              <a:t>ἀνάγνωσις</a:t>
            </a:r>
            <a:r>
              <a:rPr lang="el-GR" dirty="0"/>
              <a:t>» (Χρυσόστομος, </a:t>
            </a:r>
            <a:r>
              <a:rPr lang="en-GB" dirty="0"/>
              <a:t>PG </a:t>
            </a:r>
            <a:r>
              <a:rPr lang="el-GR" dirty="0"/>
              <a:t>60, 155), αφού «</a:t>
            </a:r>
            <a:r>
              <a:rPr lang="el-GR" i="1" dirty="0" err="1"/>
              <a:t>ἄβυσσος</a:t>
            </a:r>
            <a:r>
              <a:rPr lang="el-GR" i="1" dirty="0"/>
              <a:t> </a:t>
            </a:r>
            <a:r>
              <a:rPr lang="el-GR" i="1" dirty="0" err="1"/>
              <a:t>γὰρ</a:t>
            </a:r>
            <a:r>
              <a:rPr lang="el-GR" i="1" dirty="0"/>
              <a:t> </a:t>
            </a:r>
            <a:r>
              <a:rPr lang="el-GR" i="1" dirty="0" err="1"/>
              <a:t>ἐστι</a:t>
            </a:r>
            <a:r>
              <a:rPr lang="el-GR" i="1" dirty="0"/>
              <a:t> ζητημάτων ἡ Γραφή</a:t>
            </a:r>
            <a:r>
              <a:rPr lang="el-GR" dirty="0"/>
              <a:t>» (Χρυσόστομος, </a:t>
            </a:r>
            <a:r>
              <a:rPr lang="en-GB" dirty="0"/>
              <a:t>PG </a:t>
            </a:r>
            <a:r>
              <a:rPr lang="el-GR" dirty="0"/>
              <a:t>60, 183).</a:t>
            </a:r>
          </a:p>
          <a:p>
            <a:r>
              <a:rPr lang="el-GR" dirty="0"/>
              <a:t>Η Βίβλος χρησιμοποιεί τη συμβολική γλώσσα, όπως π.χ. στη διήγηση για τη δημιουργία του κόσμου. Γενικά, η γλώσσα της είναι γλώσσα ενθάρρυνσης, υπόσχεσης, αγωνίας, παράκλησης και ευχαριστίας. Παρουσιάζει το μήνυμα της σωτηρίας ως το «</a:t>
            </a:r>
            <a:r>
              <a:rPr lang="el-GR" i="1" dirty="0"/>
              <a:t>εδώ και τώρα</a:t>
            </a:r>
            <a:r>
              <a:rPr lang="el-GR" dirty="0"/>
              <a:t>», ξυπνάει ελπίδες για την καταπολέμηση της αδικίας, του ρατσισμού, για την οικοδόμηση μιας δίκαιης κοινωνίας, για ισότητα. </a:t>
            </a:r>
          </a:p>
          <a:p>
            <a:endParaRPr lang="el-GR" dirty="0"/>
          </a:p>
        </p:txBody>
      </p:sp>
    </p:spTree>
    <p:extLst>
      <p:ext uri="{BB962C8B-B14F-4D97-AF65-F5344CB8AC3E}">
        <p14:creationId xmlns:p14="http://schemas.microsoft.com/office/powerpoint/2010/main" val="702298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56B79E-D458-E2DD-EEFB-7CBD4F9D79FF}"/>
              </a:ext>
            </a:extLst>
          </p:cNvPr>
          <p:cNvSpPr>
            <a:spLocks noGrp="1"/>
          </p:cNvSpPr>
          <p:nvPr>
            <p:ph type="title"/>
          </p:nvPr>
        </p:nvSpPr>
        <p:spPr>
          <a:xfrm>
            <a:off x="738611" y="0"/>
            <a:ext cx="10515600" cy="681037"/>
          </a:xfrm>
        </p:spPr>
        <p:txBody>
          <a:bodyPr>
            <a:normAutofit fontScale="90000"/>
          </a:bodyPr>
          <a:lstStyle/>
          <a:p>
            <a:pPr algn="ctr"/>
            <a:r>
              <a:rPr lang="el-GR" dirty="0"/>
              <a:t> Περιεχόμενο και στόχοι της Βιβλικής Παιδείας</a:t>
            </a:r>
          </a:p>
        </p:txBody>
      </p:sp>
      <p:sp>
        <p:nvSpPr>
          <p:cNvPr id="3" name="Θέση περιεχομένου 2">
            <a:extLst>
              <a:ext uri="{FF2B5EF4-FFF2-40B4-BE49-F238E27FC236}">
                <a16:creationId xmlns:a16="http://schemas.microsoft.com/office/drawing/2014/main" id="{7FF808FD-1863-AE1D-F878-5A54C92D7021}"/>
              </a:ext>
            </a:extLst>
          </p:cNvPr>
          <p:cNvSpPr>
            <a:spLocks noGrp="1"/>
          </p:cNvSpPr>
          <p:nvPr>
            <p:ph idx="1"/>
          </p:nvPr>
        </p:nvSpPr>
        <p:spPr>
          <a:xfrm>
            <a:off x="0" y="681036"/>
            <a:ext cx="12192000" cy="6176963"/>
          </a:xfrm>
        </p:spPr>
        <p:txBody>
          <a:bodyPr>
            <a:normAutofit fontScale="85000" lnSpcReduction="10000"/>
          </a:bodyPr>
          <a:lstStyle/>
          <a:p>
            <a:r>
              <a:rPr lang="el-GR" dirty="0"/>
              <a:t>Η </a:t>
            </a:r>
            <a:r>
              <a:rPr lang="el-GR" b="1" i="1" dirty="0">
                <a:effectLst>
                  <a:outerShdw blurRad="38100" dist="38100" dir="2700000" algn="tl">
                    <a:srgbClr val="000000">
                      <a:alpha val="43137"/>
                    </a:srgbClr>
                  </a:outerShdw>
                </a:effectLst>
              </a:rPr>
              <a:t>Βιβλική Παιδεία </a:t>
            </a:r>
            <a:r>
              <a:rPr lang="el-GR" dirty="0"/>
              <a:t>και αγωγή στοχεύουν στην υποβοήθηση, ώστε τα παιδιά και οι έφηβοι:</a:t>
            </a:r>
          </a:p>
          <a:p>
            <a:r>
              <a:rPr lang="el-GR" dirty="0"/>
              <a:t>Να εντοπίσουν τα στοιχεία εκείνα, που καταδεικνύουν ότι ο Χριστός είναι ο Κύριος του κόσμου και της ιστορίας. </a:t>
            </a:r>
          </a:p>
          <a:p>
            <a:r>
              <a:rPr lang="el-GR" dirty="0"/>
              <a:t>Να μπορούν να εντοπίσουν και να διευκρινίσουν ότι ο Χριστός υπάρχει στην Αγία Γραφή </a:t>
            </a:r>
            <a:r>
              <a:rPr lang="el-GR" b="1" dirty="0"/>
              <a:t>ΜΟΝΟ</a:t>
            </a:r>
            <a:r>
              <a:rPr lang="el-GR" dirty="0"/>
              <a:t> όταν αυτή </a:t>
            </a:r>
            <a:r>
              <a:rPr lang="el-GR" dirty="0" err="1"/>
              <a:t>αναγινώσκεται</a:t>
            </a:r>
            <a:r>
              <a:rPr lang="el-GR" dirty="0"/>
              <a:t> και ερμηνεύεται μέσα στην Εκκλησία.</a:t>
            </a:r>
          </a:p>
          <a:p>
            <a:r>
              <a:rPr lang="el-GR" dirty="0"/>
              <a:t>Να διευκρινίσουν ότι η προσέγγιση του Ευαγγελίου απαιτεί από τον αναγνώστη ορισμένες προϋποθέσεις και πως στην εν λόγω προσέγγιση υπάρχουν και ορισμένα εμπόδια.</a:t>
            </a:r>
          </a:p>
          <a:p>
            <a:r>
              <a:rPr lang="el-GR" dirty="0"/>
              <a:t>Να αιτιολογήσουν το γεγονός ότι η Αγία Γραφή, εκτός της Εκκλησίας, που είναι το σώμα του Χριστού, δηλαδή η ζωντανή παρακαταθήκη της παράδοσης </a:t>
            </a:r>
            <a:r>
              <a:rPr lang="el-GR" b="1" dirty="0"/>
              <a:t>δεν διδάσκει αλάθητα, </a:t>
            </a:r>
            <a:r>
              <a:rPr lang="el-GR" dirty="0"/>
              <a:t>διότι λείπει η ερμηνευτική του Αγίου Πνεύματος, που οδήγησε και οδηγεί τους </a:t>
            </a:r>
            <a:r>
              <a:rPr lang="el-GR" dirty="0" err="1"/>
              <a:t>θεούμενους</a:t>
            </a:r>
            <a:r>
              <a:rPr lang="el-GR" dirty="0"/>
              <a:t> προφήτες, αποστόλους και αγίους σε όλη την αλήθεια. </a:t>
            </a:r>
          </a:p>
          <a:p>
            <a:r>
              <a:rPr lang="el-GR" dirty="0"/>
              <a:t>Να μπορούν να εξακριβώσουν ότι η Εκκλησία, ως σώμα Χριστού, είναι η μόνη που μπορεί να μαρτυρεί την αλήθεια του Ευαγγελίου.</a:t>
            </a:r>
          </a:p>
          <a:p>
            <a:r>
              <a:rPr lang="el-GR" dirty="0"/>
              <a:t>Να καταδείξουν ότι το Ευαγγέλιο νοείται ως συμπλήρωση και </a:t>
            </a:r>
            <a:r>
              <a:rPr lang="el-GR" dirty="0" err="1"/>
              <a:t>νοηματοδότηση</a:t>
            </a:r>
            <a:r>
              <a:rPr lang="el-GR" dirty="0"/>
              <a:t> της ηθικής και κοινωνικής διδασκαλίας της Παλαιάς Διαθήκης. </a:t>
            </a:r>
          </a:p>
          <a:p>
            <a:r>
              <a:rPr lang="el-GR" dirty="0"/>
              <a:t>Να αντιπαραθέσουν τον προκλητικό τρόπο ζωής που προβάλλεται από το Ευαγγέλιο και που αποτελεί παράδοξο γεγονός, με αυτόν του κοσμικά σκεπτόμενου ανθρώπου. </a:t>
            </a:r>
          </a:p>
        </p:txBody>
      </p:sp>
    </p:spTree>
    <p:extLst>
      <p:ext uri="{BB962C8B-B14F-4D97-AF65-F5344CB8AC3E}">
        <p14:creationId xmlns:p14="http://schemas.microsoft.com/office/powerpoint/2010/main" val="2616219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A1C09B-7481-748E-518F-6562BA27F915}"/>
              </a:ext>
            </a:extLst>
          </p:cNvPr>
          <p:cNvSpPr>
            <a:spLocks noGrp="1"/>
          </p:cNvSpPr>
          <p:nvPr>
            <p:ph type="title"/>
          </p:nvPr>
        </p:nvSpPr>
        <p:spPr>
          <a:xfrm>
            <a:off x="838200" y="18256"/>
            <a:ext cx="10515600" cy="662782"/>
          </a:xfrm>
        </p:spPr>
        <p:txBody>
          <a:bodyPr>
            <a:normAutofit fontScale="90000"/>
          </a:bodyPr>
          <a:lstStyle/>
          <a:p>
            <a:pPr algn="ctr"/>
            <a:r>
              <a:rPr lang="el-GR" dirty="0"/>
              <a:t> Περιεχόμενο και στόχοι της Βιβλικής Παιδείας</a:t>
            </a:r>
          </a:p>
        </p:txBody>
      </p:sp>
      <p:sp>
        <p:nvSpPr>
          <p:cNvPr id="3" name="Θέση περιεχομένου 2">
            <a:extLst>
              <a:ext uri="{FF2B5EF4-FFF2-40B4-BE49-F238E27FC236}">
                <a16:creationId xmlns:a16="http://schemas.microsoft.com/office/drawing/2014/main" id="{ADCEEBA2-0560-AB37-C267-6D46CDD0D0B6}"/>
              </a:ext>
            </a:extLst>
          </p:cNvPr>
          <p:cNvSpPr>
            <a:spLocks noGrp="1"/>
          </p:cNvSpPr>
          <p:nvPr>
            <p:ph idx="1"/>
          </p:nvPr>
        </p:nvSpPr>
        <p:spPr>
          <a:xfrm>
            <a:off x="0" y="552260"/>
            <a:ext cx="12192000" cy="6287483"/>
          </a:xfrm>
        </p:spPr>
        <p:txBody>
          <a:bodyPr>
            <a:normAutofit fontScale="92500"/>
          </a:bodyPr>
          <a:lstStyle/>
          <a:p>
            <a:pPr>
              <a:buFont typeface="Wingdings" panose="05000000000000000000" pitchFamily="2" charset="2"/>
              <a:buChar char="v"/>
            </a:pPr>
            <a:r>
              <a:rPr lang="el-GR" dirty="0"/>
              <a:t>Να αξιολογήσουν το γεγονός ότι οι εντολές του Ευαγγελίου αναφέρονται σε ολόκληρη την ανθρώπινη ύπαρξη και, ασφαλώς, όχι απλά στην ιδιωτική ζωή των πιστών. </a:t>
            </a:r>
          </a:p>
          <a:p>
            <a:pPr>
              <a:buFont typeface="Wingdings" panose="05000000000000000000" pitchFamily="2" charset="2"/>
              <a:buChar char="v"/>
            </a:pPr>
            <a:r>
              <a:rPr lang="el-GR" dirty="0"/>
              <a:t>Να αιτιολογήσουν το γεγονός ότι κεντρική θέση στο Ευαγγέλιο είναι η αγάπη και η ελευθερία.</a:t>
            </a:r>
          </a:p>
          <a:p>
            <a:pPr>
              <a:buFont typeface="Wingdings" panose="05000000000000000000" pitchFamily="2" charset="2"/>
              <a:buChar char="v"/>
            </a:pPr>
            <a:r>
              <a:rPr lang="el-GR" dirty="0"/>
              <a:t>Να κατανοήσουν ότι το αναλλοίωτο θέλημα του Θεού να αποδίδεται με τα δεδομένα κάθε εποχής και ότι αυτό εκφράζεται εντός της Εκκλησίας.</a:t>
            </a:r>
          </a:p>
          <a:p>
            <a:pPr>
              <a:buFont typeface="Wingdings" panose="05000000000000000000" pitchFamily="2" charset="2"/>
              <a:buChar char="v"/>
            </a:pPr>
            <a:r>
              <a:rPr lang="el-GR" dirty="0"/>
              <a:t>Να καταδείξουν ότι το Ευαγγέλιο του Θεού καλεί τον κάθε άνθρωπο σε μετάνοια και επανατοποθέτησή του απέναντι στον εαυτό του και τον κόσμο.</a:t>
            </a:r>
          </a:p>
          <a:p>
            <a:pPr>
              <a:buFont typeface="Wingdings" panose="05000000000000000000" pitchFamily="2" charset="2"/>
              <a:buChar char="v"/>
            </a:pPr>
            <a:r>
              <a:rPr lang="el-GR" dirty="0"/>
              <a:t>Να διαπιστώσουν περιπτώσεις παραμόρφωσης του Ευαγγελίου και τη μετατροπή του σε φθηνή ηθικολογία.</a:t>
            </a:r>
          </a:p>
          <a:p>
            <a:pPr>
              <a:buFont typeface="Wingdings" panose="05000000000000000000" pitchFamily="2" charset="2"/>
              <a:buChar char="v"/>
            </a:pPr>
            <a:r>
              <a:rPr lang="el-GR" dirty="0"/>
              <a:t>Να αιτιολογήσουν το ασυμβίβαστο ευαγγελικό ήθος από μία συμβατική χριστιανική ηθική, η οποία αντιμετωπίζει εξωτερικά τα προβλήματα της ηθικής.</a:t>
            </a:r>
          </a:p>
          <a:p>
            <a:pPr>
              <a:buFont typeface="Wingdings" panose="05000000000000000000" pitchFamily="2" charset="2"/>
              <a:buChar char="v"/>
            </a:pPr>
            <a:r>
              <a:rPr lang="el-GR" dirty="0"/>
              <a:t>Να εξακριβώσουν την ανάγκη των μελών της Εκκλησίας να προσφέρουν μαρτυρία Ευαγγελίου.</a:t>
            </a:r>
          </a:p>
        </p:txBody>
      </p:sp>
    </p:spTree>
    <p:extLst>
      <p:ext uri="{BB962C8B-B14F-4D97-AF65-F5344CB8AC3E}">
        <p14:creationId xmlns:p14="http://schemas.microsoft.com/office/powerpoint/2010/main" val="667991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C8751F-8C19-7AB6-7525-FE48E6C78699}"/>
              </a:ext>
            </a:extLst>
          </p:cNvPr>
          <p:cNvSpPr>
            <a:spLocks noGrp="1"/>
          </p:cNvSpPr>
          <p:nvPr>
            <p:ph type="title"/>
          </p:nvPr>
        </p:nvSpPr>
        <p:spPr>
          <a:xfrm>
            <a:off x="0" y="18256"/>
            <a:ext cx="12192000" cy="662782"/>
          </a:xfrm>
        </p:spPr>
        <p:txBody>
          <a:bodyPr>
            <a:normAutofit fontScale="90000"/>
          </a:bodyPr>
          <a:lstStyle/>
          <a:p>
            <a:pPr algn="ctr"/>
            <a:r>
              <a:rPr lang="el-GR" dirty="0"/>
              <a:t>Περιεχόμενο και στόχοι  της  Λατρευτικής Παιδείας</a:t>
            </a:r>
          </a:p>
        </p:txBody>
      </p:sp>
      <p:sp>
        <p:nvSpPr>
          <p:cNvPr id="3" name="Θέση περιεχομένου 2">
            <a:extLst>
              <a:ext uri="{FF2B5EF4-FFF2-40B4-BE49-F238E27FC236}">
                <a16:creationId xmlns:a16="http://schemas.microsoft.com/office/drawing/2014/main" id="{12C306CB-0F19-FD3E-54B2-4DEE041BEF79}"/>
              </a:ext>
            </a:extLst>
          </p:cNvPr>
          <p:cNvSpPr>
            <a:spLocks noGrp="1"/>
          </p:cNvSpPr>
          <p:nvPr>
            <p:ph idx="1"/>
          </p:nvPr>
        </p:nvSpPr>
        <p:spPr>
          <a:xfrm>
            <a:off x="0" y="586408"/>
            <a:ext cx="12192000" cy="6271591"/>
          </a:xfrm>
        </p:spPr>
        <p:txBody>
          <a:bodyPr/>
          <a:lstStyle/>
          <a:p>
            <a:r>
              <a:rPr lang="el-GR" dirty="0"/>
              <a:t>Βασική προϋπόθεση για τον ορισμό της Λατρευτικής Παιδείας αποτελεί </a:t>
            </a:r>
          </a:p>
          <a:p>
            <a:pPr lvl="1">
              <a:buFont typeface="Wingdings" panose="05000000000000000000" pitchFamily="2" charset="2"/>
              <a:buChar char="v"/>
            </a:pPr>
            <a:r>
              <a:rPr lang="el-GR" dirty="0"/>
              <a:t>η σκέψη ότι η λατρεία γενικά αποτελεί το κέντρο της θρησκευτικής συνείδησης και </a:t>
            </a:r>
          </a:p>
          <a:p>
            <a:pPr lvl="1">
              <a:buFont typeface="Wingdings" panose="05000000000000000000" pitchFamily="2" charset="2"/>
              <a:buChar char="v"/>
            </a:pPr>
            <a:r>
              <a:rPr lang="el-GR" dirty="0"/>
              <a:t>το γεγονός ότι η λατρευτική Παιδεία και αγωγή δεν είναι απλώς το κέντρο της χριστιανικής αγωγής, αλλά μία από τις κυριότερες πηγές του μορφωτικού της αγαθού.</a:t>
            </a:r>
          </a:p>
          <a:p>
            <a:r>
              <a:rPr lang="el-GR" dirty="0"/>
              <a:t>Σύμφωνα με τον αείμνηστο Καθηγητή Κ. Φράγκο, η λατρευτική Παιδεία και αγωγή ορίζεται ως «</a:t>
            </a:r>
            <a:r>
              <a:rPr lang="el-GR" i="1" dirty="0"/>
              <a:t>το είδος της χριστιανικής αγωγής το εκκινούν από της λατρείας (</a:t>
            </a:r>
            <a:r>
              <a:rPr lang="el-GR" i="1" dirty="0" err="1"/>
              <a:t>ακριβέστερον</a:t>
            </a:r>
            <a:r>
              <a:rPr lang="el-GR" i="1" dirty="0"/>
              <a:t>, μάλιστα, της λατρευτικής πράξεως και διδασκαλίας) και </a:t>
            </a:r>
            <a:r>
              <a:rPr lang="el-GR" i="1" dirty="0" err="1"/>
              <a:t>κατατείνον</a:t>
            </a:r>
            <a:r>
              <a:rPr lang="el-GR" i="1" dirty="0"/>
              <a:t> αμέσως μεν εις την </a:t>
            </a:r>
            <a:r>
              <a:rPr lang="el-GR" i="1" dirty="0" err="1"/>
              <a:t>λατρείαν</a:t>
            </a:r>
            <a:r>
              <a:rPr lang="el-GR" i="1" dirty="0"/>
              <a:t> (</a:t>
            </a:r>
            <a:r>
              <a:rPr lang="el-GR" i="1" dirty="0" err="1"/>
              <a:t>ακριβέστερον</a:t>
            </a:r>
            <a:r>
              <a:rPr lang="el-GR" i="1" dirty="0"/>
              <a:t> την </a:t>
            </a:r>
            <a:r>
              <a:rPr lang="el-GR" i="1" dirty="0" err="1"/>
              <a:t>λατρευτικήν</a:t>
            </a:r>
            <a:r>
              <a:rPr lang="el-GR" i="1" dirty="0"/>
              <a:t> </a:t>
            </a:r>
            <a:r>
              <a:rPr lang="el-GR" i="1" dirty="0" err="1"/>
              <a:t>μόρφωσιν</a:t>
            </a:r>
            <a:r>
              <a:rPr lang="el-GR" i="1" dirty="0"/>
              <a:t> των πιστών), εμμέσως δε εις την </a:t>
            </a:r>
            <a:r>
              <a:rPr lang="el-GR" i="1" dirty="0" err="1"/>
              <a:t>θρησκευτικήν</a:t>
            </a:r>
            <a:r>
              <a:rPr lang="el-GR" i="1" dirty="0"/>
              <a:t> και </a:t>
            </a:r>
            <a:r>
              <a:rPr lang="el-GR" i="1" dirty="0" err="1"/>
              <a:t>γενικωτέραν</a:t>
            </a:r>
            <a:r>
              <a:rPr lang="el-GR" i="1" dirty="0"/>
              <a:t> </a:t>
            </a:r>
            <a:r>
              <a:rPr lang="el-GR" i="1" dirty="0" err="1"/>
              <a:t>τελείωσιν</a:t>
            </a:r>
            <a:r>
              <a:rPr lang="el-GR" dirty="0"/>
              <a:t>».</a:t>
            </a:r>
          </a:p>
          <a:p>
            <a:r>
              <a:rPr lang="el-GR" dirty="0"/>
              <a:t>Ειδικότερα η μυστηριακή Παιδεία και αγωγή συνίσταται στην καταβολή φροντίδων που στοχεύουν στη δημιουργία στους πιστούς όχι μόνο πλήρους και ζωντανής συνείδησης του χριστιανικού μυστηρίου, αλλά και πλουσιότερη συμμετοχή σ’ αυτά (Κ. Φράγκος).</a:t>
            </a:r>
          </a:p>
        </p:txBody>
      </p:sp>
    </p:spTree>
    <p:extLst>
      <p:ext uri="{BB962C8B-B14F-4D97-AF65-F5344CB8AC3E}">
        <p14:creationId xmlns:p14="http://schemas.microsoft.com/office/powerpoint/2010/main" val="3919070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434420-7D3C-3ABB-740D-9AF174ECC49A}"/>
              </a:ext>
            </a:extLst>
          </p:cNvPr>
          <p:cNvSpPr>
            <a:spLocks noGrp="1"/>
          </p:cNvSpPr>
          <p:nvPr>
            <p:ph type="title"/>
          </p:nvPr>
        </p:nvSpPr>
        <p:spPr>
          <a:xfrm>
            <a:off x="0" y="18256"/>
            <a:ext cx="12192000" cy="662782"/>
          </a:xfrm>
        </p:spPr>
        <p:txBody>
          <a:bodyPr>
            <a:normAutofit fontScale="90000"/>
          </a:bodyPr>
          <a:lstStyle/>
          <a:p>
            <a:pPr algn="ctr"/>
            <a:r>
              <a:rPr lang="el-GR" dirty="0"/>
              <a:t>Περιεχόμενο και στόχοι  της  Λατρευτικής Παιδείας</a:t>
            </a:r>
          </a:p>
        </p:txBody>
      </p:sp>
      <p:sp>
        <p:nvSpPr>
          <p:cNvPr id="3" name="Θέση περιεχομένου 2">
            <a:extLst>
              <a:ext uri="{FF2B5EF4-FFF2-40B4-BE49-F238E27FC236}">
                <a16:creationId xmlns:a16="http://schemas.microsoft.com/office/drawing/2014/main" id="{C8CB49BB-ED76-5F45-6147-D32E30EDA2D4}"/>
              </a:ext>
            </a:extLst>
          </p:cNvPr>
          <p:cNvSpPr>
            <a:spLocks noGrp="1"/>
          </p:cNvSpPr>
          <p:nvPr>
            <p:ph idx="1"/>
          </p:nvPr>
        </p:nvSpPr>
        <p:spPr>
          <a:xfrm>
            <a:off x="0" y="681038"/>
            <a:ext cx="12192000" cy="6176962"/>
          </a:xfrm>
        </p:spPr>
        <p:txBody>
          <a:bodyPr>
            <a:normAutofit lnSpcReduction="10000"/>
          </a:bodyPr>
          <a:lstStyle/>
          <a:p>
            <a:r>
              <a:rPr lang="el-GR" dirty="0"/>
              <a:t>Η θέση της λατρευτικής πράξης και ζωής στο σώμα της Εκκλησίας είναι σημαντική, αφού ο πιστός πρέπει «</a:t>
            </a:r>
            <a:r>
              <a:rPr lang="el-GR" i="1" dirty="0" err="1"/>
              <a:t>μηδεμίας</a:t>
            </a:r>
            <a:r>
              <a:rPr lang="el-GR" i="1" dirty="0"/>
              <a:t> </a:t>
            </a:r>
            <a:r>
              <a:rPr lang="el-GR" i="1" dirty="0" err="1"/>
              <a:t>ἡμέρας</a:t>
            </a:r>
            <a:r>
              <a:rPr lang="el-GR" i="1" dirty="0"/>
              <a:t> </a:t>
            </a:r>
            <a:r>
              <a:rPr lang="el-GR" i="1" dirty="0" err="1"/>
              <a:t>τῷ</a:t>
            </a:r>
            <a:r>
              <a:rPr lang="el-GR" i="1" dirty="0"/>
              <a:t> </a:t>
            </a:r>
            <a:r>
              <a:rPr lang="el-GR" i="1" dirty="0" err="1"/>
              <a:t>Θεῷ</a:t>
            </a:r>
            <a:r>
              <a:rPr lang="el-GR" i="1" dirty="0"/>
              <a:t> </a:t>
            </a:r>
            <a:r>
              <a:rPr lang="el-GR" i="1" dirty="0" err="1"/>
              <a:t>ὕμνον</a:t>
            </a:r>
            <a:r>
              <a:rPr lang="el-GR" i="1" dirty="0"/>
              <a:t> </a:t>
            </a:r>
            <a:r>
              <a:rPr lang="el-GR" i="1" dirty="0" err="1"/>
              <a:t>ὀλιγωρεῖν</a:t>
            </a:r>
            <a:r>
              <a:rPr lang="el-GR" i="1" dirty="0"/>
              <a:t> </a:t>
            </a:r>
            <a:r>
              <a:rPr lang="el-GR" i="1" dirty="0" err="1"/>
              <a:t>καὶ</a:t>
            </a:r>
            <a:r>
              <a:rPr lang="el-GR" i="1" dirty="0"/>
              <a:t> </a:t>
            </a:r>
            <a:r>
              <a:rPr lang="el-GR" i="1" dirty="0" err="1"/>
              <a:t>ἀπολιμπάνειν</a:t>
            </a:r>
            <a:r>
              <a:rPr lang="el-GR" dirty="0"/>
              <a:t>» (</a:t>
            </a:r>
            <a:r>
              <a:rPr lang="el-GR" dirty="0" err="1"/>
              <a:t>Εὐσέβιος</a:t>
            </a:r>
            <a:r>
              <a:rPr lang="el-GR" dirty="0"/>
              <a:t> </a:t>
            </a:r>
            <a:r>
              <a:rPr lang="el-GR" dirty="0" err="1"/>
              <a:t>Παμφίλου</a:t>
            </a:r>
            <a:r>
              <a:rPr lang="el-GR" dirty="0"/>
              <a:t>, </a:t>
            </a:r>
            <a:r>
              <a:rPr lang="en-GB" dirty="0"/>
              <a:t>PG </a:t>
            </a:r>
            <a:r>
              <a:rPr lang="el-GR" dirty="0"/>
              <a:t>24, 57).</a:t>
            </a:r>
            <a:r>
              <a:rPr lang="en-GB" dirty="0"/>
              <a:t> </a:t>
            </a:r>
            <a:r>
              <a:rPr lang="el-GR" dirty="0"/>
              <a:t>Οι ευχές «</a:t>
            </a:r>
            <a:r>
              <a:rPr lang="el-GR" i="1" dirty="0" err="1"/>
              <a:t>ἁγιάζουσιν</a:t>
            </a:r>
            <a:r>
              <a:rPr lang="el-GR" i="1" dirty="0"/>
              <a:t>, </a:t>
            </a:r>
            <a:r>
              <a:rPr lang="el-GR" i="1" dirty="0" err="1"/>
              <a:t>ἐὰν</a:t>
            </a:r>
            <a:r>
              <a:rPr lang="el-GR" i="1" dirty="0"/>
              <a:t> </a:t>
            </a:r>
            <a:r>
              <a:rPr lang="el-GR" i="1" dirty="0" err="1"/>
              <a:t>λόγῳ</a:t>
            </a:r>
            <a:r>
              <a:rPr lang="el-GR" i="1" dirty="0"/>
              <a:t> </a:t>
            </a:r>
            <a:r>
              <a:rPr lang="el-GR" i="1" dirty="0" err="1"/>
              <a:t>θείῳ</a:t>
            </a:r>
            <a:r>
              <a:rPr lang="el-GR" i="1" dirty="0"/>
              <a:t> </a:t>
            </a:r>
            <a:r>
              <a:rPr lang="el-GR" i="1" dirty="0" err="1"/>
              <a:t>προσευχόμεθα˙λόγος</a:t>
            </a:r>
            <a:r>
              <a:rPr lang="el-GR" i="1" dirty="0"/>
              <a:t> </a:t>
            </a:r>
            <a:r>
              <a:rPr lang="el-GR" i="1" dirty="0" err="1"/>
              <a:t>δὲ</a:t>
            </a:r>
            <a:r>
              <a:rPr lang="el-GR" i="1" dirty="0"/>
              <a:t> </a:t>
            </a:r>
            <a:r>
              <a:rPr lang="el-GR" i="1" dirty="0" err="1"/>
              <a:t>θεῖος</a:t>
            </a:r>
            <a:r>
              <a:rPr lang="el-GR" i="1" dirty="0"/>
              <a:t> </a:t>
            </a:r>
            <a:r>
              <a:rPr lang="el-GR" i="1" dirty="0" err="1"/>
              <a:t>πάρεστιν</a:t>
            </a:r>
            <a:r>
              <a:rPr lang="el-GR" i="1" dirty="0"/>
              <a:t>, </a:t>
            </a:r>
            <a:r>
              <a:rPr lang="el-GR" i="1" dirty="0" err="1"/>
              <a:t>ἔνθα</a:t>
            </a:r>
            <a:r>
              <a:rPr lang="el-GR" i="1" dirty="0"/>
              <a:t> </a:t>
            </a:r>
            <a:r>
              <a:rPr lang="el-GR" i="1" dirty="0" err="1"/>
              <a:t>καρδίᾳ</a:t>
            </a:r>
            <a:r>
              <a:rPr lang="el-GR" i="1" dirty="0"/>
              <a:t> </a:t>
            </a:r>
            <a:r>
              <a:rPr lang="el-GR" i="1" dirty="0" err="1"/>
              <a:t>καὶ</a:t>
            </a:r>
            <a:r>
              <a:rPr lang="el-GR" i="1" dirty="0"/>
              <a:t> </a:t>
            </a:r>
            <a:r>
              <a:rPr lang="el-GR" i="1" dirty="0" err="1"/>
              <a:t>πολιτείᾳ</a:t>
            </a:r>
            <a:r>
              <a:rPr lang="el-GR" i="1" dirty="0"/>
              <a:t> </a:t>
            </a:r>
            <a:r>
              <a:rPr lang="el-GR" i="1" dirty="0" err="1"/>
              <a:t>καθαρᾷ</a:t>
            </a:r>
            <a:r>
              <a:rPr lang="el-GR" i="1" dirty="0"/>
              <a:t> </a:t>
            </a:r>
            <a:r>
              <a:rPr lang="el-GR" i="1" dirty="0" err="1"/>
              <a:t>ἐν</a:t>
            </a:r>
            <a:r>
              <a:rPr lang="el-GR" i="1" dirty="0"/>
              <a:t> ταπεινοφροσύνη </a:t>
            </a:r>
            <a:r>
              <a:rPr lang="el-GR" i="1" dirty="0" err="1"/>
              <a:t>φυλάττεται</a:t>
            </a:r>
            <a:r>
              <a:rPr lang="el-GR" dirty="0"/>
              <a:t>» (</a:t>
            </a:r>
            <a:r>
              <a:rPr lang="el-GR" dirty="0" err="1"/>
              <a:t>Γελάσιος</a:t>
            </a:r>
            <a:r>
              <a:rPr lang="el-GR" dirty="0"/>
              <a:t> </a:t>
            </a:r>
            <a:r>
              <a:rPr lang="el-GR" dirty="0" err="1"/>
              <a:t>Κυζικηκός</a:t>
            </a:r>
            <a:r>
              <a:rPr lang="el-GR" dirty="0"/>
              <a:t>, </a:t>
            </a:r>
            <a:r>
              <a:rPr lang="en-GB" dirty="0"/>
              <a:t>PG </a:t>
            </a:r>
            <a:r>
              <a:rPr lang="el-GR" dirty="0"/>
              <a:t>85, 1316). Παράλληλα, «</a:t>
            </a:r>
            <a:r>
              <a:rPr lang="el-GR" i="1" dirty="0"/>
              <a:t>ἡ ψαλμωδία… </a:t>
            </a:r>
            <a:r>
              <a:rPr lang="el-GR" i="1" dirty="0" err="1"/>
              <a:t>τὰ</a:t>
            </a:r>
            <a:r>
              <a:rPr lang="el-GR" i="1" dirty="0"/>
              <a:t> πάθη κατευνάζει, </a:t>
            </a:r>
            <a:r>
              <a:rPr lang="el-GR" i="1" dirty="0" err="1"/>
              <a:t>καὶ</a:t>
            </a:r>
            <a:r>
              <a:rPr lang="el-GR" i="1" dirty="0"/>
              <a:t> </a:t>
            </a:r>
            <a:r>
              <a:rPr lang="el-GR" i="1" dirty="0" err="1"/>
              <a:t>τὴν</a:t>
            </a:r>
            <a:r>
              <a:rPr lang="el-GR" i="1" dirty="0"/>
              <a:t> </a:t>
            </a:r>
            <a:r>
              <a:rPr lang="el-GR" i="1" dirty="0" err="1"/>
              <a:t>ἀκρασίαν</a:t>
            </a:r>
            <a:r>
              <a:rPr lang="el-GR" i="1" dirty="0"/>
              <a:t> </a:t>
            </a:r>
            <a:r>
              <a:rPr lang="el-GR" i="1" dirty="0" err="1"/>
              <a:t>τοῦ</a:t>
            </a:r>
            <a:r>
              <a:rPr lang="el-GR" i="1" dirty="0"/>
              <a:t> σώματος </a:t>
            </a:r>
            <a:r>
              <a:rPr lang="el-GR" i="1" dirty="0" err="1"/>
              <a:t>ἡρεμεῖν</a:t>
            </a:r>
            <a:r>
              <a:rPr lang="el-GR" i="1" dirty="0"/>
              <a:t> </a:t>
            </a:r>
            <a:r>
              <a:rPr lang="el-GR" i="1" dirty="0" err="1"/>
              <a:t>ἀπεργάζεται</a:t>
            </a:r>
            <a:r>
              <a:rPr lang="el-GR" dirty="0"/>
              <a:t>» (</a:t>
            </a:r>
            <a:r>
              <a:rPr lang="el-GR" dirty="0" err="1"/>
              <a:t>Νεῖλος</a:t>
            </a:r>
            <a:r>
              <a:rPr lang="el-GR" dirty="0"/>
              <a:t>, </a:t>
            </a:r>
            <a:r>
              <a:rPr lang="en-GB" dirty="0"/>
              <a:t>PG</a:t>
            </a:r>
            <a:r>
              <a:rPr lang="el-GR" dirty="0"/>
              <a:t> 75, 1185). Η ίδια αποτελεί τη διαρκή κατήχηση, χριστιανική αγωγή και μόρφωση της Εκκλησίας: «</a:t>
            </a:r>
            <a:r>
              <a:rPr lang="el-GR" i="1" dirty="0" err="1"/>
              <a:t>Καὶ</a:t>
            </a:r>
            <a:r>
              <a:rPr lang="el-GR" i="1" dirty="0"/>
              <a:t> </a:t>
            </a:r>
            <a:r>
              <a:rPr lang="el-GR" i="1" dirty="0" err="1"/>
              <a:t>γὰρ</a:t>
            </a:r>
            <a:r>
              <a:rPr lang="el-GR" i="1" dirty="0"/>
              <a:t> </a:t>
            </a:r>
            <a:r>
              <a:rPr lang="el-GR" i="1" dirty="0" err="1"/>
              <a:t>φιλόπαιδος</a:t>
            </a:r>
            <a:r>
              <a:rPr lang="el-GR" i="1" dirty="0"/>
              <a:t> </a:t>
            </a:r>
            <a:r>
              <a:rPr lang="el-GR" i="1" dirty="0" err="1"/>
              <a:t>καὶ</a:t>
            </a:r>
            <a:r>
              <a:rPr lang="el-GR" i="1" dirty="0"/>
              <a:t> </a:t>
            </a:r>
            <a:r>
              <a:rPr lang="el-GR" i="1" dirty="0" err="1"/>
              <a:t>φιλοθέου</a:t>
            </a:r>
            <a:r>
              <a:rPr lang="el-GR" i="1" dirty="0"/>
              <a:t> διδασκάλου </a:t>
            </a:r>
            <a:r>
              <a:rPr lang="el-GR" i="1" dirty="0" err="1"/>
              <a:t>τὸ</a:t>
            </a:r>
            <a:r>
              <a:rPr lang="el-GR" i="1" dirty="0"/>
              <a:t> </a:t>
            </a:r>
            <a:r>
              <a:rPr lang="el-GR" i="1" dirty="0" err="1"/>
              <a:t>μὴ</a:t>
            </a:r>
            <a:r>
              <a:rPr lang="el-GR" i="1" dirty="0"/>
              <a:t> μόνον </a:t>
            </a:r>
            <a:r>
              <a:rPr lang="el-GR" i="1" dirty="0" err="1"/>
              <a:t>λόγῳ</a:t>
            </a:r>
            <a:r>
              <a:rPr lang="el-GR" i="1" dirty="0"/>
              <a:t> </a:t>
            </a:r>
            <a:r>
              <a:rPr lang="el-GR" i="1" dirty="0" err="1"/>
              <a:t>παιδεύειν</a:t>
            </a:r>
            <a:r>
              <a:rPr lang="el-GR" i="1" dirty="0"/>
              <a:t>, </a:t>
            </a:r>
            <a:r>
              <a:rPr lang="el-GR" i="1" dirty="0" err="1"/>
              <a:t>ἀλλὰ</a:t>
            </a:r>
            <a:r>
              <a:rPr lang="el-GR" i="1" dirty="0"/>
              <a:t> </a:t>
            </a:r>
            <a:r>
              <a:rPr lang="el-GR" i="1" dirty="0" err="1"/>
              <a:t>καὶ</a:t>
            </a:r>
            <a:r>
              <a:rPr lang="el-GR" i="1" dirty="0"/>
              <a:t> δι’ </a:t>
            </a:r>
            <a:r>
              <a:rPr lang="el-GR" i="1" dirty="0" err="1"/>
              <a:t>εὐχῶν</a:t>
            </a:r>
            <a:r>
              <a:rPr lang="el-GR" i="1" dirty="0"/>
              <a:t> </a:t>
            </a:r>
            <a:r>
              <a:rPr lang="el-GR" i="1" dirty="0" err="1"/>
              <a:t>τὴν</a:t>
            </a:r>
            <a:r>
              <a:rPr lang="el-GR" i="1" dirty="0"/>
              <a:t> </a:t>
            </a:r>
            <a:r>
              <a:rPr lang="el-GR" i="1" dirty="0" err="1"/>
              <a:t>παρὰ</a:t>
            </a:r>
            <a:r>
              <a:rPr lang="el-GR" i="1" dirty="0"/>
              <a:t> </a:t>
            </a:r>
            <a:r>
              <a:rPr lang="el-GR" i="1" dirty="0" err="1"/>
              <a:t>τοῦ</a:t>
            </a:r>
            <a:r>
              <a:rPr lang="el-GR" i="1" dirty="0"/>
              <a:t> </a:t>
            </a:r>
            <a:r>
              <a:rPr lang="el-GR" i="1" dirty="0" err="1"/>
              <a:t>Θεοῦ</a:t>
            </a:r>
            <a:r>
              <a:rPr lang="el-GR" i="1" dirty="0"/>
              <a:t> </a:t>
            </a:r>
            <a:r>
              <a:rPr lang="el-GR" i="1" dirty="0" err="1"/>
              <a:t>συμμαχίαν</a:t>
            </a:r>
            <a:r>
              <a:rPr lang="el-GR" i="1" dirty="0"/>
              <a:t> </a:t>
            </a:r>
            <a:r>
              <a:rPr lang="el-GR" i="1" dirty="0" err="1"/>
              <a:t>τοῖς</a:t>
            </a:r>
            <a:r>
              <a:rPr lang="el-GR" i="1" dirty="0"/>
              <a:t> </a:t>
            </a:r>
            <a:r>
              <a:rPr lang="el-GR" i="1" dirty="0" err="1"/>
              <a:t>διδασκομένοις</a:t>
            </a:r>
            <a:r>
              <a:rPr lang="el-GR" i="1" dirty="0"/>
              <a:t> </a:t>
            </a:r>
            <a:r>
              <a:rPr lang="el-GR" i="1" dirty="0" err="1"/>
              <a:t>εἰσάγειν</a:t>
            </a:r>
            <a:r>
              <a:rPr lang="el-GR" dirty="0"/>
              <a:t>» (Χρυσόστομος, </a:t>
            </a:r>
            <a:r>
              <a:rPr lang="en-GB" dirty="0"/>
              <a:t>PG </a:t>
            </a:r>
            <a:r>
              <a:rPr lang="el-GR" dirty="0"/>
              <a:t>60, 643).</a:t>
            </a:r>
          </a:p>
          <a:p>
            <a:r>
              <a:rPr lang="el-GR" dirty="0"/>
              <a:t>Είναι ανάγκη να σημειωθεί ότι ο λόγος αποτελεί βασικό στοιχείο κάθε λατρευτικής και μυστηριακής πράξης. Προσφέρει προνομιακές στιγμές διαλόγου του λαού του Θεού με τον Θεό, δυνατότητας έκφρασης της πίστης κάθε εκκλησιαστικής κοινότητας. Έτσι, γίνεται εύκολα αντιληπτό ότι η λατρεία κατέχει τεράστια δύναμη κατήχησης και </a:t>
            </a:r>
            <a:r>
              <a:rPr lang="el-GR" dirty="0" err="1"/>
              <a:t>ευαγγελιοποίησης</a:t>
            </a:r>
            <a:r>
              <a:rPr lang="el-GR" dirty="0"/>
              <a:t> των πιστών και ότι αποτελεί έναν τύπο γενικότερα κατηχητικής προσπάθειας. </a:t>
            </a:r>
          </a:p>
        </p:txBody>
      </p:sp>
    </p:spTree>
    <p:extLst>
      <p:ext uri="{BB962C8B-B14F-4D97-AF65-F5344CB8AC3E}">
        <p14:creationId xmlns:p14="http://schemas.microsoft.com/office/powerpoint/2010/main" val="3260228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01B7BC-BC53-A943-06B6-4556AFB38D2B}"/>
              </a:ext>
            </a:extLst>
          </p:cNvPr>
          <p:cNvSpPr>
            <a:spLocks noGrp="1"/>
          </p:cNvSpPr>
          <p:nvPr>
            <p:ph type="title"/>
          </p:nvPr>
        </p:nvSpPr>
        <p:spPr>
          <a:xfrm>
            <a:off x="0" y="-1"/>
            <a:ext cx="12192000" cy="576471"/>
          </a:xfrm>
        </p:spPr>
        <p:txBody>
          <a:bodyPr>
            <a:normAutofit fontScale="90000"/>
          </a:bodyPr>
          <a:lstStyle/>
          <a:p>
            <a:pPr algn="ctr"/>
            <a:r>
              <a:rPr lang="el-GR" dirty="0"/>
              <a:t> Περιεχόμενο και στόχοι  της  Λατρευτικής Παιδείας</a:t>
            </a:r>
          </a:p>
        </p:txBody>
      </p:sp>
      <p:sp>
        <p:nvSpPr>
          <p:cNvPr id="3" name="Θέση περιεχομένου 2">
            <a:extLst>
              <a:ext uri="{FF2B5EF4-FFF2-40B4-BE49-F238E27FC236}">
                <a16:creationId xmlns:a16="http://schemas.microsoft.com/office/drawing/2014/main" id="{470ECA95-3B49-8947-4A8E-BDF5997AF5A8}"/>
              </a:ext>
            </a:extLst>
          </p:cNvPr>
          <p:cNvSpPr>
            <a:spLocks noGrp="1"/>
          </p:cNvSpPr>
          <p:nvPr>
            <p:ph idx="1"/>
          </p:nvPr>
        </p:nvSpPr>
        <p:spPr>
          <a:xfrm>
            <a:off x="0" y="684227"/>
            <a:ext cx="12192000" cy="6156159"/>
          </a:xfrm>
        </p:spPr>
        <p:txBody>
          <a:bodyPr>
            <a:normAutofit fontScale="62500" lnSpcReduction="20000"/>
          </a:bodyPr>
          <a:lstStyle/>
          <a:p>
            <a:r>
              <a:rPr lang="el-GR" sz="3400" dirty="0"/>
              <a:t>Η </a:t>
            </a:r>
            <a:r>
              <a:rPr lang="el-GR" sz="3400" b="1" i="1" dirty="0">
                <a:effectLst>
                  <a:outerShdw blurRad="38100" dist="38100" dir="2700000" algn="tl">
                    <a:srgbClr val="000000">
                      <a:alpha val="43137"/>
                    </a:srgbClr>
                  </a:outerShdw>
                </a:effectLst>
              </a:rPr>
              <a:t>Λατρευτική Παιδεία</a:t>
            </a:r>
            <a:r>
              <a:rPr lang="el-GR" sz="3400" dirty="0"/>
              <a:t> αποσκοπεί να βοηθήσει τα παιδιά και τους εφήβους ώστε να μπορούν:</a:t>
            </a:r>
          </a:p>
          <a:p>
            <a:pPr>
              <a:buFont typeface="Wingdings" panose="05000000000000000000" pitchFamily="2" charset="2"/>
              <a:buChar char="v"/>
            </a:pPr>
            <a:r>
              <a:rPr lang="el-GR" sz="3400" dirty="0"/>
              <a:t>Να διακρίνουν τη σημασία της πραγμάτωσης της θείας Λατρείας </a:t>
            </a:r>
            <a:r>
              <a:rPr lang="el-GR" sz="3400" b="1" dirty="0"/>
              <a:t>ΜΟΝΟ</a:t>
            </a:r>
            <a:r>
              <a:rPr lang="el-GR" sz="3400" dirty="0"/>
              <a:t> μέσα στην κοινότητα.</a:t>
            </a:r>
          </a:p>
          <a:p>
            <a:pPr>
              <a:buFont typeface="Wingdings" panose="05000000000000000000" pitchFamily="2" charset="2"/>
              <a:buChar char="v"/>
            </a:pPr>
            <a:r>
              <a:rPr lang="el-GR" sz="3400" dirty="0"/>
              <a:t>Να εντοπίσουν τη σχέση της προσευχής «</a:t>
            </a:r>
            <a:r>
              <a:rPr lang="el-GR" sz="3400" i="1" dirty="0"/>
              <a:t>εν </a:t>
            </a:r>
            <a:r>
              <a:rPr lang="el-GR" sz="3400" i="1" dirty="0" err="1"/>
              <a:t>κρυπτώ</a:t>
            </a:r>
            <a:r>
              <a:rPr lang="el-GR" sz="3400" dirty="0"/>
              <a:t>», κατά την οποία ο πιστός προσεύχεται ως μέλος της Εκκλησίας, και της ομαδικής προσευχής. </a:t>
            </a:r>
          </a:p>
          <a:p>
            <a:pPr>
              <a:buFont typeface="Wingdings" panose="05000000000000000000" pitchFamily="2" charset="2"/>
              <a:buChar char="v"/>
            </a:pPr>
            <a:r>
              <a:rPr lang="el-GR" sz="3400" dirty="0"/>
              <a:t>Να αιτιολογήσουν το γεγονός ότι η πλειονότητα των προσευχών είναι γραμμένη στον πληθυντικό.</a:t>
            </a:r>
          </a:p>
          <a:p>
            <a:pPr>
              <a:buFont typeface="Wingdings" panose="05000000000000000000" pitchFamily="2" charset="2"/>
              <a:buChar char="v"/>
            </a:pPr>
            <a:r>
              <a:rPr lang="el-GR" sz="3400" dirty="0"/>
              <a:t>Να αιτιολογήσουν το γεγονός ότι η θεία Ευχαριστία αποτελεί κοινωνία των πιστών με τον Χριστό και μεταξύ τους.</a:t>
            </a:r>
          </a:p>
          <a:p>
            <a:pPr>
              <a:buFont typeface="Wingdings" panose="05000000000000000000" pitchFamily="2" charset="2"/>
              <a:buChar char="v"/>
            </a:pPr>
            <a:r>
              <a:rPr lang="el-GR" sz="3400" dirty="0"/>
              <a:t>Να εντοπίσουν το γεγονός ότι η μετοχή του ανθρώπου στη θεία Ευχαριστία τον εξοικειώνει με τον τρόπο ζωής του Χριστού. </a:t>
            </a:r>
          </a:p>
          <a:p>
            <a:pPr>
              <a:buFont typeface="Wingdings" panose="05000000000000000000" pitchFamily="2" charset="2"/>
              <a:buChar char="v"/>
            </a:pPr>
            <a:r>
              <a:rPr lang="el-GR" sz="3400" dirty="0"/>
              <a:t>Να κατανοήσουν τη σχέση της συμμετοχής στη θεία Ευχαριστία με την πνευματική καθαρότητα.</a:t>
            </a:r>
          </a:p>
          <a:p>
            <a:pPr>
              <a:buFont typeface="Wingdings" panose="05000000000000000000" pitchFamily="2" charset="2"/>
              <a:buChar char="v"/>
            </a:pPr>
            <a:r>
              <a:rPr lang="el-GR" sz="3400" dirty="0"/>
              <a:t>Να εντοπίσουν τη σχέση της συμμετοχής στη θεία Ευχαριστία με τη νηστεία.</a:t>
            </a:r>
          </a:p>
          <a:p>
            <a:pPr>
              <a:buFont typeface="Wingdings" panose="05000000000000000000" pitchFamily="2" charset="2"/>
              <a:buChar char="v"/>
            </a:pPr>
            <a:r>
              <a:rPr lang="el-GR" sz="3400" dirty="0"/>
              <a:t>Να εξακριβώσουν τη σχέση της συμμετοχής στη θεία Ευχαριστία με άλλες αρετές, όπως π.χ. την προς τον πλησίον αγάπη, την ελεημοσύνη.</a:t>
            </a:r>
          </a:p>
          <a:p>
            <a:pPr>
              <a:buFont typeface="Wingdings" panose="05000000000000000000" pitchFamily="2" charset="2"/>
              <a:buChar char="v"/>
            </a:pPr>
            <a:r>
              <a:rPr lang="el-GR" sz="3400" dirty="0"/>
              <a:t>Να κατονομάσουν τη σχέση της συμμετοχής στη θεία Ευχαριστία με την καταπολέμηση των παθών. </a:t>
            </a:r>
          </a:p>
          <a:p>
            <a:pPr>
              <a:buFont typeface="Wingdings" panose="05000000000000000000" pitchFamily="2" charset="2"/>
              <a:buChar char="v"/>
            </a:pPr>
            <a:r>
              <a:rPr lang="el-GR" sz="3400" dirty="0"/>
              <a:t>Να αιτιολογήσουν γιατί η ζωή του χριστιανού μπορεί να γίνει μία αδιάκοπη θεία Λειτουργία.</a:t>
            </a:r>
          </a:p>
          <a:p>
            <a:pPr>
              <a:buFont typeface="Wingdings" panose="05000000000000000000" pitchFamily="2" charset="2"/>
              <a:buChar char="v"/>
            </a:pPr>
            <a:r>
              <a:rPr lang="el-GR" sz="3400" dirty="0"/>
              <a:t>Να μπορούν να διακρίνουν πως η κάθε θεία Λειτουργία ανακεφαλαιώνει ολόκληρο το μυστήριο της θείας οικονομίας «υπέρ της του κόσμου ζωής και σωτηρίας».</a:t>
            </a:r>
          </a:p>
          <a:p>
            <a:pPr>
              <a:buFont typeface="Wingdings" panose="05000000000000000000" pitchFamily="2" charset="2"/>
              <a:buChar char="v"/>
            </a:pPr>
            <a:r>
              <a:rPr lang="el-GR" sz="3400" dirty="0"/>
              <a:t>Να εξακριβώσουν ότι στο μυστήριο της Ευχαριστιακής κοινωνίας ενώνονται οι διεσπαρμένοι άνθρωποι με τον Θεό και μεταξύ τους.</a:t>
            </a:r>
          </a:p>
        </p:txBody>
      </p:sp>
    </p:spTree>
    <p:extLst>
      <p:ext uri="{BB962C8B-B14F-4D97-AF65-F5344CB8AC3E}">
        <p14:creationId xmlns:p14="http://schemas.microsoft.com/office/powerpoint/2010/main" val="106716933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TotalTime>
  <Words>4283</Words>
  <Application>Microsoft Office PowerPoint</Application>
  <PresentationFormat>Ευρεία οθόνη</PresentationFormat>
  <Paragraphs>176</Paragraphs>
  <Slides>21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21</vt:i4>
      </vt:variant>
    </vt:vector>
  </HeadingPairs>
  <TitlesOfParts>
    <vt:vector size="28" baseType="lpstr">
      <vt:lpstr>Aptos</vt:lpstr>
      <vt:lpstr>Aptos Display</vt:lpstr>
      <vt:lpstr>Arial</vt:lpstr>
      <vt:lpstr>Calibri</vt:lpstr>
      <vt:lpstr>Times New Roman</vt:lpstr>
      <vt:lpstr>Wingdings</vt:lpstr>
      <vt:lpstr>Θέμα του Office</vt:lpstr>
      <vt:lpstr> ΧΡΙΣΤΙΑΝΙΚΗ ΑΓΩΓΗ ΕΝΟΤΗΤΑ 2Η  ΟΙ ΒΑΣΙΚΟΙ ΣΤΟΧΟΙ  ΤΗΣ ΧΡΙΣΤΙΑΝΙΚΗΣ ΑΓΩΓΗΣ Από το βιβλίο του κ. Ιωάννη Κογκούλη ΚΑΤΗΧΗΤΙΚΗ ΚΑΙ ΧΡΙΣΤΙΑΝΙΚΗ ΠΑΙΔΑΓΩΓΙΚΗ, Εκδόσεις Κυριακίδη, Θεσσαλονίκη 2005⁴, σσ. 384-419</vt:lpstr>
      <vt:lpstr>Βασικοί στόχοι της Χριστιανικής αγωγής</vt:lpstr>
      <vt:lpstr>Περιεχόμενο και στόχοι της Βιβλικής Παιδείας</vt:lpstr>
      <vt:lpstr>Περιεχόμενο και στόχοι της Βιβλικής Παιδείας</vt:lpstr>
      <vt:lpstr> Περιεχόμενο και στόχοι της Βιβλικής Παιδείας</vt:lpstr>
      <vt:lpstr> Περιεχόμενο και στόχοι της Βιβλικής Παιδείας</vt:lpstr>
      <vt:lpstr>Περιεχόμενο και στόχοι  της  Λατρευτικής Παιδείας</vt:lpstr>
      <vt:lpstr>Περιεχόμενο και στόχοι  της  Λατρευτικής Παιδείας</vt:lpstr>
      <vt:lpstr> Περιεχόμενο και στόχοι  της  Λατρευτικής Παιδείας</vt:lpstr>
      <vt:lpstr>Περιεχόμενο και στόχοι  της Παιδείας Ορθόδοξου ήθους </vt:lpstr>
      <vt:lpstr> Περιεχόμενο και στόχοι  της Παιδείας Ορθόδοξου ήθους </vt:lpstr>
      <vt:lpstr>Περιεχόμενο και στόχοι της Εκκλησιαστικής ιστορίας και Γραμματείας  </vt:lpstr>
      <vt:lpstr> Περιεχόμενο και στόχοι της Εκκλησιαστικής ιστορίας και Γραμματείας</vt:lpstr>
      <vt:lpstr>Η Παιδεία ειρήνης και οι βασικότεροι στόχοι της </vt:lpstr>
      <vt:lpstr> Παιδεία ελευθερίας και οι βασικότεροι στόχοι της </vt:lpstr>
      <vt:lpstr>Περιεχόμενο και στόχοι της Οικουμενικής Παιδείας</vt:lpstr>
      <vt:lpstr> Περιεχόμενο και στόχοι της Οικουμενικής Παιδείας</vt:lpstr>
      <vt:lpstr> Περιεχόμενο και στόχοι της Οικουμενικής Παιδείας</vt:lpstr>
      <vt:lpstr> Περιεχόμενο και στόχοι της Περιβαλλοντικής Παιδείας</vt:lpstr>
      <vt:lpstr> Περιεχόμενο και στόχοι της Πολιτικής Παιδείας</vt:lpstr>
      <vt:lpstr> Περιεχόμενο και στόχοι της Πολιτικής Παιδείας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2024-10-04T06:46:40Z</dcterms:created>
  <dcterms:modified xsi:type="dcterms:W3CDTF">2024-10-11T09:18:43Z</dcterms:modified>
</cp:coreProperties>
</file>