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3" r:id="rId6"/>
    <p:sldId id="264" r:id="rId7"/>
    <p:sldId id="259" r:id="rId8"/>
    <p:sldId id="260" r:id="rId9"/>
    <p:sldId id="265" r:id="rId10"/>
    <p:sldId id="261"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155BD560-8EAC-442A-B864-AFF4F208BC72}"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1977548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155BD560-8EAC-442A-B864-AFF4F208BC72}"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1437396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155BD560-8EAC-442A-B864-AFF4F208BC72}"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1036482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155BD560-8EAC-442A-B864-AFF4F208BC72}"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427339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5BD560-8EAC-442A-B864-AFF4F208BC72}"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3083467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155BD560-8EAC-442A-B864-AFF4F208BC72}" type="datetimeFigureOut">
              <a:rPr lang="el-GR" smtClean="0"/>
              <a:t>21/4/2020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2136760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155BD560-8EAC-442A-B864-AFF4F208BC72}" type="datetimeFigureOut">
              <a:rPr lang="el-GR" smtClean="0"/>
              <a:t>21/4/2020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2653563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155BD560-8EAC-442A-B864-AFF4F208BC72}" type="datetimeFigureOut">
              <a:rPr lang="el-GR" smtClean="0"/>
              <a:t>21/4/2020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2917336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5BD560-8EAC-442A-B864-AFF4F208BC72}" type="datetimeFigureOut">
              <a:rPr lang="el-GR" smtClean="0"/>
              <a:t>21/4/2020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2747543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5BD560-8EAC-442A-B864-AFF4F208BC72}" type="datetimeFigureOut">
              <a:rPr lang="el-GR" smtClean="0"/>
              <a:t>21/4/2020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3496319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5BD560-8EAC-442A-B864-AFF4F208BC72}" type="datetimeFigureOut">
              <a:rPr lang="el-GR" smtClean="0"/>
              <a:t>21/4/2020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C813DC-0375-430D-BBCE-3DAEC073E489}" type="slidenum">
              <a:rPr lang="el-GR" smtClean="0"/>
              <a:t>‹#›</a:t>
            </a:fld>
            <a:endParaRPr lang="el-GR"/>
          </a:p>
        </p:txBody>
      </p:sp>
    </p:spTree>
    <p:extLst>
      <p:ext uri="{BB962C8B-B14F-4D97-AF65-F5344CB8AC3E}">
        <p14:creationId xmlns:p14="http://schemas.microsoft.com/office/powerpoint/2010/main" val="2052997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5BD560-8EAC-442A-B864-AFF4F208BC72}" type="datetimeFigureOut">
              <a:rPr lang="el-GR" smtClean="0"/>
              <a:t>21/4/2020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813DC-0375-430D-BBCE-3DAEC073E489}" type="slidenum">
              <a:rPr lang="el-GR" smtClean="0"/>
              <a:t>‹#›</a:t>
            </a:fld>
            <a:endParaRPr lang="el-GR"/>
          </a:p>
        </p:txBody>
      </p:sp>
    </p:spTree>
    <p:extLst>
      <p:ext uri="{BB962C8B-B14F-4D97-AF65-F5344CB8AC3E}">
        <p14:creationId xmlns:p14="http://schemas.microsoft.com/office/powerpoint/2010/main" val="696948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864095"/>
          </a:xfrm>
          <a:solidFill>
            <a:schemeClr val="accent4">
              <a:lumMod val="40000"/>
              <a:lumOff val="60000"/>
            </a:schemeClr>
          </a:solidFill>
        </p:spPr>
        <p:txBody>
          <a:bodyPr/>
          <a:lstStyle/>
          <a:p>
            <a:r>
              <a:rPr lang="en-US" dirty="0" smtClean="0"/>
              <a:t>1.10 Applying new speaking skills</a:t>
            </a:r>
            <a:endParaRPr lang="el-GR" dirty="0"/>
          </a:p>
        </p:txBody>
      </p:sp>
      <p:sp>
        <p:nvSpPr>
          <p:cNvPr id="3" name="Subtitle 2"/>
          <p:cNvSpPr>
            <a:spLocks noGrp="1"/>
          </p:cNvSpPr>
          <p:nvPr>
            <p:ph type="subTitle" idx="1"/>
          </p:nvPr>
        </p:nvSpPr>
        <p:spPr>
          <a:xfrm>
            <a:off x="1371600" y="1844824"/>
            <a:ext cx="6400800" cy="576064"/>
          </a:xfrm>
          <a:solidFill>
            <a:schemeClr val="accent2">
              <a:lumMod val="20000"/>
              <a:lumOff val="80000"/>
            </a:schemeClr>
          </a:solidFill>
        </p:spPr>
        <p:txBody>
          <a:bodyPr>
            <a:normAutofit lnSpcReduction="10000"/>
          </a:bodyPr>
          <a:lstStyle/>
          <a:p>
            <a:r>
              <a:rPr lang="en-US" dirty="0" smtClean="0">
                <a:solidFill>
                  <a:schemeClr val="tx1"/>
                </a:solidFill>
              </a:rPr>
              <a:t>What is a good teacher?</a:t>
            </a:r>
            <a:endParaRPr lang="el-GR" dirty="0">
              <a:solidFill>
                <a:schemeClr val="tx1"/>
              </a:solidFill>
            </a:endParaRPr>
          </a:p>
        </p:txBody>
      </p:sp>
      <p:pic>
        <p:nvPicPr>
          <p:cNvPr id="1026" name="Picture 2" descr="A Good Teacher 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2492896"/>
            <a:ext cx="5572125"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572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ANSWERS</a:t>
            </a:r>
            <a:endParaRPr lang="el-GR" dirty="0"/>
          </a:p>
        </p:txBody>
      </p:sp>
      <p:sp>
        <p:nvSpPr>
          <p:cNvPr id="3" name="Text Placeholder 2"/>
          <p:cNvSpPr>
            <a:spLocks noGrp="1"/>
          </p:cNvSpPr>
          <p:nvPr>
            <p:ph type="body" idx="1"/>
          </p:nvPr>
        </p:nvSpPr>
        <p:spPr>
          <a:solidFill>
            <a:schemeClr val="accent5">
              <a:lumMod val="40000"/>
              <a:lumOff val="60000"/>
            </a:schemeClr>
          </a:solidFill>
        </p:spPr>
        <p:txBody>
          <a:bodyPr/>
          <a:lstStyle/>
          <a:p>
            <a:pPr algn="ctr"/>
            <a:r>
              <a:rPr lang="en-US" i="1" dirty="0" smtClean="0"/>
              <a:t>GOOD TEACHER</a:t>
            </a:r>
            <a:endParaRPr lang="el-GR" i="1" dirty="0"/>
          </a:p>
        </p:txBody>
      </p:sp>
      <p:sp>
        <p:nvSpPr>
          <p:cNvPr id="4" name="Content Placeholder 3"/>
          <p:cNvSpPr>
            <a:spLocks noGrp="1"/>
          </p:cNvSpPr>
          <p:nvPr>
            <p:ph sz="half" idx="2"/>
          </p:nvPr>
        </p:nvSpPr>
        <p:spPr>
          <a:solidFill>
            <a:schemeClr val="accent5">
              <a:lumMod val="40000"/>
              <a:lumOff val="60000"/>
            </a:schemeClr>
          </a:solidFill>
        </p:spPr>
        <p:txBody>
          <a:bodyPr>
            <a:normAutofit fontScale="85000" lnSpcReduction="10000"/>
          </a:bodyPr>
          <a:lstStyle/>
          <a:p>
            <a:r>
              <a:rPr lang="en-US" dirty="0" smtClean="0"/>
              <a:t>Keep order</a:t>
            </a:r>
          </a:p>
          <a:p>
            <a:r>
              <a:rPr lang="en-US" dirty="0" smtClean="0"/>
              <a:t> (= stop bad </a:t>
            </a:r>
            <a:r>
              <a:rPr lang="en-US" dirty="0" err="1" smtClean="0"/>
              <a:t>behaviour</a:t>
            </a:r>
            <a:r>
              <a:rPr lang="en-US" dirty="0" smtClean="0"/>
              <a:t>)</a:t>
            </a:r>
          </a:p>
          <a:p>
            <a:r>
              <a:rPr lang="en-US" dirty="0" smtClean="0"/>
              <a:t>Explain clearly</a:t>
            </a:r>
          </a:p>
          <a:p>
            <a:r>
              <a:rPr lang="en-US" dirty="0" smtClean="0"/>
              <a:t>Show enthusiasm (= like subject, excited about teaching)</a:t>
            </a:r>
          </a:p>
          <a:p>
            <a:r>
              <a:rPr lang="en-US" dirty="0" smtClean="0"/>
              <a:t>Treat children as individuals (know names, personal facts)</a:t>
            </a:r>
          </a:p>
          <a:p>
            <a:r>
              <a:rPr lang="en-US" dirty="0" smtClean="0"/>
              <a:t>Sense of </a:t>
            </a:r>
            <a:r>
              <a:rPr lang="en-US" dirty="0" err="1" smtClean="0"/>
              <a:t>humour</a:t>
            </a:r>
            <a:r>
              <a:rPr lang="en-US" dirty="0" smtClean="0"/>
              <a:t> (make jokes)</a:t>
            </a:r>
          </a:p>
          <a:p>
            <a:r>
              <a:rPr lang="en-US" b="1" dirty="0" smtClean="0"/>
              <a:t>Other ideas</a:t>
            </a:r>
          </a:p>
          <a:p>
            <a:r>
              <a:rPr lang="en-US" dirty="0" smtClean="0"/>
              <a:t>Eye contact</a:t>
            </a:r>
          </a:p>
          <a:p>
            <a:r>
              <a:rPr lang="en-US" dirty="0" smtClean="0"/>
              <a:t>Patient</a:t>
            </a:r>
          </a:p>
          <a:p>
            <a:r>
              <a:rPr lang="en-US" dirty="0" smtClean="0"/>
              <a:t>Mark work and return it quickly</a:t>
            </a:r>
            <a:endParaRPr lang="el-GR" dirty="0"/>
          </a:p>
        </p:txBody>
      </p:sp>
      <p:sp>
        <p:nvSpPr>
          <p:cNvPr id="5" name="Text Placeholder 4"/>
          <p:cNvSpPr>
            <a:spLocks noGrp="1"/>
          </p:cNvSpPr>
          <p:nvPr>
            <p:ph type="body" sz="quarter" idx="3"/>
          </p:nvPr>
        </p:nvSpPr>
        <p:spPr>
          <a:solidFill>
            <a:schemeClr val="accent2">
              <a:lumMod val="20000"/>
              <a:lumOff val="80000"/>
            </a:schemeClr>
          </a:solidFill>
        </p:spPr>
        <p:txBody>
          <a:bodyPr/>
          <a:lstStyle/>
          <a:p>
            <a:pPr algn="ctr"/>
            <a:r>
              <a:rPr lang="en-US" i="1" dirty="0" smtClean="0"/>
              <a:t>BAD TEACHER</a:t>
            </a:r>
            <a:endParaRPr lang="el-GR" i="1" dirty="0"/>
          </a:p>
        </p:txBody>
      </p:sp>
      <p:sp>
        <p:nvSpPr>
          <p:cNvPr id="6" name="Content Placeholder 5"/>
          <p:cNvSpPr>
            <a:spLocks noGrp="1"/>
          </p:cNvSpPr>
          <p:nvPr>
            <p:ph sz="quarter" idx="4"/>
          </p:nvPr>
        </p:nvSpPr>
        <p:spPr>
          <a:solidFill>
            <a:schemeClr val="accent2">
              <a:lumMod val="20000"/>
              <a:lumOff val="80000"/>
            </a:schemeClr>
          </a:solidFill>
        </p:spPr>
        <p:txBody>
          <a:bodyPr>
            <a:normAutofit lnSpcReduction="10000"/>
          </a:bodyPr>
          <a:lstStyle/>
          <a:p>
            <a:r>
              <a:rPr lang="en-US" sz="2000" dirty="0" smtClean="0"/>
              <a:t>Sarcastic (= make fun of)</a:t>
            </a:r>
          </a:p>
          <a:p>
            <a:r>
              <a:rPr lang="en-US" sz="2000" dirty="0" smtClean="0"/>
              <a:t>Belittle children</a:t>
            </a:r>
          </a:p>
          <a:p>
            <a:r>
              <a:rPr lang="en-US" sz="2000" dirty="0" smtClean="0"/>
              <a:t> (= make them feel small)</a:t>
            </a:r>
          </a:p>
          <a:p>
            <a:r>
              <a:rPr lang="en-US" sz="2000" dirty="0" smtClean="0"/>
              <a:t>Unfair (= reward wrong children)</a:t>
            </a:r>
          </a:p>
          <a:p>
            <a:r>
              <a:rPr lang="en-US" sz="2000" dirty="0" smtClean="0"/>
              <a:t>Give punishments </a:t>
            </a:r>
          </a:p>
          <a:p>
            <a:r>
              <a:rPr lang="en-US" sz="2000" dirty="0" smtClean="0"/>
              <a:t>(= bad things, wrong children)</a:t>
            </a:r>
          </a:p>
          <a:p>
            <a:endParaRPr lang="en-US" sz="2000" dirty="0" smtClean="0"/>
          </a:p>
          <a:p>
            <a:r>
              <a:rPr lang="en-US" sz="2000" b="1" dirty="0" smtClean="0"/>
              <a:t>Other ideas</a:t>
            </a:r>
          </a:p>
          <a:p>
            <a:r>
              <a:rPr lang="en-US" sz="2000" dirty="0" smtClean="0"/>
              <a:t>Angry, shout</a:t>
            </a:r>
          </a:p>
          <a:p>
            <a:r>
              <a:rPr lang="en-US" sz="2000" dirty="0" smtClean="0"/>
              <a:t>Don’t return work</a:t>
            </a:r>
          </a:p>
          <a:p>
            <a:r>
              <a:rPr lang="en-US" sz="2000" dirty="0" smtClean="0"/>
              <a:t>Don’t explain</a:t>
            </a:r>
            <a:endParaRPr lang="el-GR" sz="2000" dirty="0"/>
          </a:p>
        </p:txBody>
      </p:sp>
    </p:spTree>
    <p:extLst>
      <p:ext uri="{BB962C8B-B14F-4D97-AF65-F5344CB8AC3E}">
        <p14:creationId xmlns:p14="http://schemas.microsoft.com/office/powerpoint/2010/main" val="2200350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b="1" dirty="0" smtClean="0"/>
              <a:t/>
            </a:r>
            <a:br>
              <a:rPr lang="en-US" b="1" dirty="0" smtClean="0"/>
            </a:br>
            <a:r>
              <a:rPr lang="en-US" b="1" dirty="0" smtClean="0"/>
              <a:t>D</a:t>
            </a:r>
            <a:r>
              <a:rPr lang="en-US" b="1" dirty="0"/>
              <a:t>. Giving a short factual talk</a:t>
            </a:r>
            <a:r>
              <a:rPr lang="el-GR" dirty="0"/>
              <a:t/>
            </a:r>
            <a:br>
              <a:rPr lang="el-GR" dirty="0"/>
            </a:b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70000" lnSpcReduction="20000"/>
          </a:bodyPr>
          <a:lstStyle/>
          <a:p>
            <a:r>
              <a:rPr lang="en-US" i="1" dirty="0"/>
              <a:t>Stay in two groups, A and </a:t>
            </a:r>
            <a:r>
              <a:rPr lang="en-US" i="1" dirty="0" smtClean="0"/>
              <a:t>B.</a:t>
            </a:r>
          </a:p>
          <a:p>
            <a:pPr marL="0" indent="0">
              <a:buNone/>
            </a:pPr>
            <a:endParaRPr lang="en-US" sz="4400" dirty="0"/>
          </a:p>
          <a:p>
            <a:pPr marL="514350" indent="-514350">
              <a:buAutoNum type="arabicPeriod"/>
            </a:pPr>
            <a:r>
              <a:rPr lang="en-US" dirty="0" smtClean="0"/>
              <a:t>Read </a:t>
            </a:r>
            <a:r>
              <a:rPr lang="en-US" b="1" dirty="0"/>
              <a:t>Assignment 1</a:t>
            </a:r>
            <a:r>
              <a:rPr lang="en-US" dirty="0"/>
              <a:t>. Which talk are you going to </a:t>
            </a:r>
            <a:r>
              <a:rPr lang="en-US" dirty="0" smtClean="0"/>
              <a:t>give?</a:t>
            </a:r>
            <a:endParaRPr lang="en-US" dirty="0"/>
          </a:p>
          <a:p>
            <a:pPr marL="514350" indent="-514350">
              <a:buAutoNum type="arabicPeriod"/>
            </a:pPr>
            <a:r>
              <a:rPr lang="el-GR" dirty="0" smtClean="0"/>
              <a:t>Prepare </a:t>
            </a:r>
            <a:r>
              <a:rPr lang="el-GR" dirty="0"/>
              <a:t>your talk. </a:t>
            </a:r>
            <a:r>
              <a:rPr lang="el-GR" dirty="0" smtClean="0"/>
              <a:t>Remember</a:t>
            </a:r>
            <a:r>
              <a:rPr lang="el-GR" dirty="0"/>
              <a:t>:</a:t>
            </a:r>
          </a:p>
          <a:p>
            <a:r>
              <a:rPr lang="en-US" dirty="0" smtClean="0"/>
              <a:t>Choose </a:t>
            </a:r>
            <a:r>
              <a:rPr lang="en-US" dirty="0"/>
              <a:t>the correct tense for each section.</a:t>
            </a:r>
            <a:endParaRPr lang="el-GR" dirty="0"/>
          </a:p>
          <a:p>
            <a:pPr lvl="0"/>
            <a:r>
              <a:rPr lang="el-GR" dirty="0"/>
              <a:t>Form the tense correctly.</a:t>
            </a:r>
          </a:p>
          <a:p>
            <a:pPr lvl="0"/>
            <a:r>
              <a:rPr lang="en-US" dirty="0"/>
              <a:t>Give definitions of new words.</a:t>
            </a:r>
            <a:endParaRPr lang="el-GR" dirty="0"/>
          </a:p>
          <a:p>
            <a:pPr lvl="0"/>
            <a:r>
              <a:rPr lang="en-US" dirty="0"/>
              <a:t>Underline key words and phrases in your </a:t>
            </a:r>
            <a:r>
              <a:rPr lang="en-US" dirty="0" smtClean="0"/>
              <a:t>talk.</a:t>
            </a:r>
          </a:p>
          <a:p>
            <a:pPr marL="0" lvl="0" indent="0">
              <a:buNone/>
            </a:pPr>
            <a:endParaRPr lang="en-US" dirty="0"/>
          </a:p>
          <a:p>
            <a:pPr marL="0" lvl="0" indent="0">
              <a:buNone/>
            </a:pPr>
            <a:r>
              <a:rPr lang="en-US" dirty="0" smtClean="0"/>
              <a:t>3. Practise </a:t>
            </a:r>
            <a:r>
              <a:rPr lang="en-US" dirty="0"/>
              <a:t>giving your talk to your </a:t>
            </a:r>
            <a:r>
              <a:rPr lang="en-US" dirty="0" smtClean="0"/>
              <a:t>group.</a:t>
            </a:r>
            <a:endParaRPr lang="en-US" dirty="0"/>
          </a:p>
          <a:p>
            <a:pPr marL="0" lvl="0" indent="0">
              <a:buNone/>
            </a:pPr>
            <a:r>
              <a:rPr lang="en-US" dirty="0" smtClean="0"/>
              <a:t>4. Make </a:t>
            </a:r>
            <a:r>
              <a:rPr lang="en-US" dirty="0"/>
              <a:t>new groups. There must be students from Group </a:t>
            </a:r>
            <a:r>
              <a:rPr lang="en-US" dirty="0" smtClean="0"/>
              <a:t> A </a:t>
            </a:r>
            <a:r>
              <a:rPr lang="en-US" dirty="0"/>
              <a:t>and Group </a:t>
            </a:r>
            <a:r>
              <a:rPr lang="en-US" dirty="0" smtClean="0"/>
              <a:t> </a:t>
            </a:r>
          </a:p>
          <a:p>
            <a:pPr marL="0" lvl="0" indent="0">
              <a:buNone/>
            </a:pPr>
            <a:r>
              <a:rPr lang="en-US" dirty="0"/>
              <a:t> </a:t>
            </a:r>
            <a:r>
              <a:rPr lang="en-US" dirty="0" smtClean="0"/>
              <a:t>    </a:t>
            </a:r>
            <a:r>
              <a:rPr lang="el-GR" dirty="0" smtClean="0"/>
              <a:t>Β</a:t>
            </a:r>
            <a:r>
              <a:rPr lang="en-US" dirty="0" smtClean="0"/>
              <a:t> </a:t>
            </a:r>
            <a:r>
              <a:rPr lang="en-US" dirty="0"/>
              <a:t>in each group. </a:t>
            </a:r>
            <a:r>
              <a:rPr lang="el-GR" dirty="0"/>
              <a:t>Give your </a:t>
            </a:r>
            <a:r>
              <a:rPr lang="el-GR" dirty="0" smtClean="0"/>
              <a:t>talk.</a:t>
            </a:r>
            <a:endParaRPr lang="en-US" dirty="0" smtClean="0"/>
          </a:p>
          <a:p>
            <a:pPr marL="0" lvl="0" indent="0">
              <a:buNone/>
            </a:pPr>
            <a:r>
              <a:rPr lang="en-US" dirty="0" smtClean="0"/>
              <a:t>5. Ask </a:t>
            </a:r>
            <a:r>
              <a:rPr lang="en-US" dirty="0"/>
              <a:t>about any new words.</a:t>
            </a:r>
            <a:endParaRPr lang="el-GR" dirty="0"/>
          </a:p>
          <a:p>
            <a:endParaRPr lang="el-GR" dirty="0"/>
          </a:p>
        </p:txBody>
      </p:sp>
    </p:spTree>
    <p:extLst>
      <p:ext uri="{BB962C8B-B14F-4D97-AF65-F5344CB8AC3E}">
        <p14:creationId xmlns:p14="http://schemas.microsoft.com/office/powerpoint/2010/main" val="24978794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ASSIGNMENT 1</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92500" lnSpcReduction="10000"/>
          </a:bodyPr>
          <a:lstStyle/>
          <a:p>
            <a:r>
              <a:rPr lang="en-US" b="1" dirty="0"/>
              <a:t>Faculty of Education - Assignment 1</a:t>
            </a:r>
            <a:endParaRPr lang="el-GR" dirty="0"/>
          </a:p>
          <a:p>
            <a:r>
              <a:rPr lang="en-US" dirty="0"/>
              <a:t>Reflect on your experiences of being a student. </a:t>
            </a:r>
            <a:endParaRPr lang="en-US" dirty="0" smtClean="0"/>
          </a:p>
          <a:p>
            <a:r>
              <a:rPr lang="en-US" dirty="0" smtClean="0"/>
              <a:t>In </a:t>
            </a:r>
            <a:r>
              <a:rPr lang="en-US" dirty="0"/>
              <a:t>the next tutorial you must give a short talk.</a:t>
            </a:r>
            <a:endParaRPr lang="el-GR" dirty="0"/>
          </a:p>
          <a:p>
            <a:r>
              <a:rPr lang="en-US" b="1" i="1" dirty="0"/>
              <a:t>Either</a:t>
            </a:r>
            <a:r>
              <a:rPr lang="en-US" b="1" dirty="0"/>
              <a:t>: </a:t>
            </a:r>
            <a:endParaRPr lang="en-US" b="1" dirty="0" smtClean="0"/>
          </a:p>
          <a:p>
            <a:r>
              <a:rPr lang="en-US" dirty="0" smtClean="0"/>
              <a:t>- </a:t>
            </a:r>
            <a:r>
              <a:rPr lang="en-US" dirty="0"/>
              <a:t>give your idea of good teachers and talk about the best teacher you ever had.</a:t>
            </a:r>
            <a:endParaRPr lang="el-GR" dirty="0"/>
          </a:p>
          <a:p>
            <a:r>
              <a:rPr lang="en-US" b="1" i="1" dirty="0"/>
              <a:t>Or</a:t>
            </a:r>
            <a:r>
              <a:rPr lang="en-US" b="1" dirty="0"/>
              <a:t>: </a:t>
            </a:r>
            <a:endParaRPr lang="en-US" b="1" dirty="0" smtClean="0"/>
          </a:p>
          <a:p>
            <a:r>
              <a:rPr lang="en-US" dirty="0" smtClean="0"/>
              <a:t>- </a:t>
            </a:r>
            <a:r>
              <a:rPr lang="en-US" dirty="0"/>
              <a:t>give your idea of bad teachers and talk about the worst teacher you ever had.</a:t>
            </a:r>
            <a:endParaRPr lang="el-GR" dirty="0"/>
          </a:p>
          <a:p>
            <a:endParaRPr lang="el-GR" dirty="0"/>
          </a:p>
        </p:txBody>
      </p:sp>
    </p:spTree>
    <p:extLst>
      <p:ext uri="{BB962C8B-B14F-4D97-AF65-F5344CB8AC3E}">
        <p14:creationId xmlns:p14="http://schemas.microsoft.com/office/powerpoint/2010/main" val="483927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OBJECTIVES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lstStyle/>
          <a:p>
            <a:r>
              <a:rPr lang="en-US" dirty="0" smtClean="0"/>
              <a:t>Students should be able to: </a:t>
            </a:r>
          </a:p>
          <a:p>
            <a:r>
              <a:rPr lang="en-US" b="1" dirty="0" smtClean="0"/>
              <a:t>pronounce words with the sounds /</a:t>
            </a:r>
            <a:r>
              <a:rPr lang="en-US" dirty="0"/>
              <a:t>ɪ</a:t>
            </a:r>
            <a:r>
              <a:rPr lang="en-US" b="1" dirty="0" smtClean="0"/>
              <a:t>/, /i:/, /p/ and/b/;</a:t>
            </a:r>
          </a:p>
          <a:p>
            <a:r>
              <a:rPr lang="en-US" b="1" dirty="0" smtClean="0"/>
              <a:t>Research and produce a short talk using target vocabulary</a:t>
            </a:r>
            <a:r>
              <a:rPr lang="en-US" dirty="0" smtClean="0"/>
              <a:t>, language and </a:t>
            </a:r>
            <a:r>
              <a:rPr lang="en-US" dirty="0" err="1" smtClean="0"/>
              <a:t>subskills</a:t>
            </a:r>
            <a:r>
              <a:rPr lang="en-US" dirty="0" smtClean="0"/>
              <a:t> from the theme.</a:t>
            </a:r>
            <a:endParaRPr lang="el-GR" dirty="0"/>
          </a:p>
        </p:txBody>
      </p:sp>
    </p:spTree>
    <p:extLst>
      <p:ext uri="{BB962C8B-B14F-4D97-AF65-F5344CB8AC3E}">
        <p14:creationId xmlns:p14="http://schemas.microsoft.com/office/powerpoint/2010/main" val="965723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b="1" dirty="0" smtClean="0"/>
              <a:t/>
            </a:r>
            <a:br>
              <a:rPr lang="en-US" b="1" dirty="0" smtClean="0"/>
            </a:br>
            <a:r>
              <a:rPr lang="en-US" b="1" dirty="0" smtClean="0"/>
              <a:t>A</a:t>
            </a:r>
            <a:r>
              <a:rPr lang="en-US" b="1" dirty="0"/>
              <a:t>. Reviewing sounds (1)</a:t>
            </a:r>
            <a:r>
              <a:rPr lang="el-GR" sz="3600" dirty="0"/>
              <a:t/>
            </a:r>
            <a:br>
              <a:rPr lang="el-GR" sz="3600" dirty="0"/>
            </a:b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62500" lnSpcReduction="20000"/>
          </a:bodyPr>
          <a:lstStyle/>
          <a:p>
            <a:r>
              <a:rPr lang="en-US" i="1" dirty="0" smtClean="0"/>
              <a:t>1</a:t>
            </a:r>
            <a:r>
              <a:rPr lang="en-US" i="1" dirty="0"/>
              <a:t>. Study the dialogues below.</a:t>
            </a:r>
            <a:endParaRPr lang="el-GR" dirty="0"/>
          </a:p>
          <a:p>
            <a:pPr lvl="2"/>
            <a:r>
              <a:rPr lang="en-US" u="sng" dirty="0"/>
              <a:t>Underline</a:t>
            </a:r>
            <a:r>
              <a:rPr lang="en-US" dirty="0"/>
              <a:t> </a:t>
            </a:r>
            <a:r>
              <a:rPr lang="en-US" dirty="0" smtClean="0"/>
              <a:t>the </a:t>
            </a:r>
            <a:r>
              <a:rPr lang="en-US" dirty="0"/>
              <a:t>words with the vowel sound </a:t>
            </a:r>
            <a:r>
              <a:rPr lang="en-US" dirty="0" smtClean="0"/>
              <a:t>/</a:t>
            </a:r>
            <a:r>
              <a:rPr lang="en-US" dirty="0"/>
              <a:t>ɪ</a:t>
            </a:r>
            <a:r>
              <a:rPr lang="en-US" dirty="0" smtClean="0"/>
              <a:t>/.</a:t>
            </a:r>
            <a:endParaRPr lang="el-GR" dirty="0"/>
          </a:p>
          <a:p>
            <a:pPr lvl="2"/>
            <a:r>
              <a:rPr lang="en-US" dirty="0"/>
              <a:t>(Circle</a:t>
            </a:r>
            <a:r>
              <a:rPr lang="en-US" dirty="0" smtClean="0"/>
              <a:t>)  </a:t>
            </a:r>
            <a:r>
              <a:rPr lang="en-US" dirty="0"/>
              <a:t>words with the vowel sound /i:/.</a:t>
            </a:r>
            <a:endParaRPr lang="el-GR" dirty="0"/>
          </a:p>
          <a:p>
            <a:r>
              <a:rPr lang="en-US" dirty="0"/>
              <a:t> </a:t>
            </a:r>
            <a:endParaRPr lang="el-GR" dirty="0"/>
          </a:p>
          <a:p>
            <a:r>
              <a:rPr lang="en-US" dirty="0"/>
              <a:t>1.	A: How do you feel? </a:t>
            </a:r>
            <a:endParaRPr lang="el-GR" dirty="0"/>
          </a:p>
          <a:p>
            <a:r>
              <a:rPr lang="en-US" dirty="0"/>
              <a:t>	B: I'm really ill</a:t>
            </a:r>
            <a:r>
              <a:rPr lang="en-US" dirty="0" smtClean="0"/>
              <a:t>.</a:t>
            </a:r>
          </a:p>
          <a:p>
            <a:endParaRPr lang="el-GR" dirty="0"/>
          </a:p>
          <a:p>
            <a:r>
              <a:rPr lang="en-US" dirty="0"/>
              <a:t>2.	A: Did you eat the eel?</a:t>
            </a:r>
            <a:endParaRPr lang="el-GR" dirty="0"/>
          </a:p>
          <a:p>
            <a:r>
              <a:rPr lang="en-US" dirty="0"/>
              <a:t>	B: No, I </a:t>
            </a:r>
            <a:r>
              <a:rPr lang="en-US" dirty="0" smtClean="0"/>
              <a:t>didn’t!</a:t>
            </a:r>
          </a:p>
          <a:p>
            <a:endParaRPr lang="el-GR" dirty="0"/>
          </a:p>
          <a:p>
            <a:r>
              <a:rPr lang="en-US" dirty="0"/>
              <a:t>3.	A: Is he his brother?</a:t>
            </a:r>
            <a:endParaRPr lang="el-GR" dirty="0"/>
          </a:p>
          <a:p>
            <a:r>
              <a:rPr lang="en-US" dirty="0"/>
              <a:t>	B: No, but </a:t>
            </a:r>
            <a:r>
              <a:rPr lang="en-US" dirty="0" smtClean="0"/>
              <a:t>she’s </a:t>
            </a:r>
            <a:r>
              <a:rPr lang="en-US" dirty="0"/>
              <a:t>his sister</a:t>
            </a:r>
            <a:r>
              <a:rPr lang="en-US" dirty="0" smtClean="0"/>
              <a:t>.</a:t>
            </a:r>
          </a:p>
          <a:p>
            <a:endParaRPr lang="en-US" dirty="0" smtClean="0"/>
          </a:p>
          <a:p>
            <a:r>
              <a:rPr lang="en-US" i="1" dirty="0" smtClean="0"/>
              <a:t>2. Practise the dialogue in pairs.</a:t>
            </a:r>
            <a:endParaRPr lang="el-GR" i="1" dirty="0"/>
          </a:p>
          <a:p>
            <a:endParaRPr lang="el-GR" dirty="0"/>
          </a:p>
        </p:txBody>
      </p:sp>
    </p:spTree>
    <p:extLst>
      <p:ext uri="{BB962C8B-B14F-4D97-AF65-F5344CB8AC3E}">
        <p14:creationId xmlns:p14="http://schemas.microsoft.com/office/powerpoint/2010/main" val="2268433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ANSWERS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lstStyle/>
          <a:p>
            <a:r>
              <a:rPr lang="en-US" b="1" dirty="0" smtClean="0"/>
              <a:t>CIRCLE:</a:t>
            </a:r>
          </a:p>
          <a:p>
            <a:r>
              <a:rPr lang="en-US" dirty="0" smtClean="0"/>
              <a:t>Feel, really, eat, eel, he, she’s</a:t>
            </a:r>
          </a:p>
          <a:p>
            <a:endParaRPr lang="en-US" dirty="0"/>
          </a:p>
          <a:p>
            <a:pPr marL="0" indent="0">
              <a:buNone/>
            </a:pPr>
            <a:endParaRPr lang="en-US" dirty="0" smtClean="0"/>
          </a:p>
          <a:p>
            <a:r>
              <a:rPr lang="en-US" b="1" dirty="0" smtClean="0"/>
              <a:t>UNDERLINE:</a:t>
            </a:r>
          </a:p>
          <a:p>
            <a:r>
              <a:rPr lang="en-US" dirty="0"/>
              <a:t>i</a:t>
            </a:r>
            <a:r>
              <a:rPr lang="en-US" dirty="0" smtClean="0"/>
              <a:t>ll, did, didn’t, his, his sister</a:t>
            </a:r>
            <a:endParaRPr lang="el-GR" dirty="0"/>
          </a:p>
        </p:txBody>
      </p:sp>
    </p:spTree>
    <p:extLst>
      <p:ext uri="{BB962C8B-B14F-4D97-AF65-F5344CB8AC3E}">
        <p14:creationId xmlns:p14="http://schemas.microsoft.com/office/powerpoint/2010/main" val="15989183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b="1" dirty="0" smtClean="0"/>
              <a:t/>
            </a:r>
            <a:br>
              <a:rPr lang="en-US" b="1" dirty="0" smtClean="0"/>
            </a:br>
            <a:r>
              <a:rPr lang="en-US" b="1" dirty="0" smtClean="0"/>
              <a:t>B</a:t>
            </a:r>
            <a:r>
              <a:rPr lang="en-US" b="1" dirty="0"/>
              <a:t>. Reviewing sounds (2)</a:t>
            </a:r>
            <a:r>
              <a:rPr lang="el-GR" dirty="0"/>
              <a:t/>
            </a:r>
            <a:br>
              <a:rPr lang="el-GR" dirty="0"/>
            </a:br>
            <a:endParaRPr lang="el-GR" dirty="0"/>
          </a:p>
        </p:txBody>
      </p:sp>
      <p:sp>
        <p:nvSpPr>
          <p:cNvPr id="3" name="Content Placeholder 2"/>
          <p:cNvSpPr>
            <a:spLocks noGrp="1"/>
          </p:cNvSpPr>
          <p:nvPr>
            <p:ph idx="1"/>
          </p:nvPr>
        </p:nvSpPr>
        <p:spPr>
          <a:solidFill>
            <a:schemeClr val="accent5">
              <a:lumMod val="40000"/>
              <a:lumOff val="60000"/>
            </a:schemeClr>
          </a:solidFill>
        </p:spPr>
        <p:txBody>
          <a:bodyPr/>
          <a:lstStyle/>
          <a:p>
            <a:r>
              <a:rPr lang="en-US" i="1" dirty="0"/>
              <a:t>Say each pair of words below. Make sure your partner can hear the difference.</a:t>
            </a:r>
            <a:endParaRPr lang="el-GR" dirty="0"/>
          </a:p>
          <a:p>
            <a:endParaRPr lang="el-GR" dirty="0"/>
          </a:p>
        </p:txBody>
      </p:sp>
      <p:graphicFrame>
        <p:nvGraphicFramePr>
          <p:cNvPr id="4" name="Table 3"/>
          <p:cNvGraphicFramePr>
            <a:graphicFrameLocks noGrp="1"/>
          </p:cNvGraphicFramePr>
          <p:nvPr>
            <p:extLst>
              <p:ext uri="{D42A27DB-BD31-4B8C-83A1-F6EECF244321}">
                <p14:modId xmlns:p14="http://schemas.microsoft.com/office/powerpoint/2010/main" val="2031708200"/>
              </p:ext>
            </p:extLst>
          </p:nvPr>
        </p:nvGraphicFramePr>
        <p:xfrm>
          <a:off x="1547662" y="2924943"/>
          <a:ext cx="5760641" cy="3168352"/>
        </p:xfrm>
        <a:graphic>
          <a:graphicData uri="http://schemas.openxmlformats.org/drawingml/2006/table">
            <a:tbl>
              <a:tblPr>
                <a:tableStyleId>{5C22544A-7EE6-4342-B048-85BDC9FD1C3A}</a:tableStyleId>
              </a:tblPr>
              <a:tblGrid>
                <a:gridCol w="1043646"/>
                <a:gridCol w="2352232"/>
                <a:gridCol w="2364763"/>
              </a:tblGrid>
              <a:tr h="539038">
                <a:tc>
                  <a:txBody>
                    <a:bodyPr/>
                    <a:lstStyle/>
                    <a:p>
                      <a:pPr>
                        <a:spcAft>
                          <a:spcPts val="0"/>
                        </a:spcAft>
                      </a:pPr>
                      <a:r>
                        <a:rPr lang="en-US" sz="1800" dirty="0">
                          <a:effectLst/>
                        </a:rPr>
                        <a:t> </a:t>
                      </a:r>
                      <a:endParaRPr lang="el-GR" sz="1800" dirty="0">
                        <a:solidFill>
                          <a:srgbClr val="000000"/>
                        </a:solidFill>
                        <a:effectLst/>
                        <a:latin typeface="Microsoft Sans Serif"/>
                        <a:ea typeface="Microsoft Sans Serif"/>
                      </a:endParaRPr>
                    </a:p>
                  </a:txBody>
                  <a:tcPr marL="6350" marR="6350" marT="0" marB="0"/>
                </a:tc>
                <a:tc>
                  <a:txBody>
                    <a:bodyPr/>
                    <a:lstStyle/>
                    <a:p>
                      <a:pPr marL="190500" indent="-241300">
                        <a:spcAft>
                          <a:spcPts val="0"/>
                        </a:spcAft>
                      </a:pPr>
                      <a:r>
                        <a:rPr lang="el-GR" sz="1800" b="1" dirty="0">
                          <a:effectLst/>
                        </a:rPr>
                        <a:t>A</a:t>
                      </a:r>
                      <a:endParaRPr lang="el-GR" sz="1800" b="1" dirty="0">
                        <a:effectLst/>
                        <a:latin typeface="Segoe UI"/>
                        <a:ea typeface="Segoe UI"/>
                      </a:endParaRPr>
                    </a:p>
                  </a:txBody>
                  <a:tcPr marL="6350" marR="6350" marT="0" marB="0"/>
                </a:tc>
                <a:tc>
                  <a:txBody>
                    <a:bodyPr/>
                    <a:lstStyle/>
                    <a:p>
                      <a:pPr marL="190500" indent="-241300">
                        <a:spcAft>
                          <a:spcPts val="0"/>
                        </a:spcAft>
                      </a:pPr>
                      <a:r>
                        <a:rPr lang="el-GR" sz="1800" b="1" dirty="0">
                          <a:effectLst/>
                        </a:rPr>
                        <a:t>Β</a:t>
                      </a:r>
                      <a:endParaRPr lang="el-GR" sz="1800" b="1" dirty="0">
                        <a:effectLst/>
                        <a:latin typeface="Segoe UI"/>
                        <a:ea typeface="Segoe UI"/>
                      </a:endParaRPr>
                    </a:p>
                  </a:txBody>
                  <a:tcPr marL="6350" marR="6350" marT="0" marB="0"/>
                </a:tc>
              </a:tr>
              <a:tr h="522569">
                <a:tc>
                  <a:txBody>
                    <a:bodyPr/>
                    <a:lstStyle/>
                    <a:p>
                      <a:pPr marL="165100" indent="-241300">
                        <a:spcAft>
                          <a:spcPts val="0"/>
                        </a:spcAft>
                      </a:pPr>
                      <a:r>
                        <a:rPr lang="el-GR" sz="1800">
                          <a:effectLst/>
                        </a:rPr>
                        <a:t>1.</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bit</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pit</a:t>
                      </a:r>
                      <a:endParaRPr lang="el-GR" sz="1800">
                        <a:effectLst/>
                        <a:latin typeface="Segoe UI"/>
                        <a:ea typeface="Segoe UI"/>
                      </a:endParaRPr>
                    </a:p>
                  </a:txBody>
                  <a:tcPr marL="6350" marR="6350" marT="0" marB="0"/>
                </a:tc>
              </a:tr>
              <a:tr h="522569">
                <a:tc>
                  <a:txBody>
                    <a:bodyPr/>
                    <a:lstStyle/>
                    <a:p>
                      <a:pPr marL="165100" indent="-241300">
                        <a:spcAft>
                          <a:spcPts val="0"/>
                        </a:spcAft>
                      </a:pPr>
                      <a:r>
                        <a:rPr lang="el-GR" sz="1800">
                          <a:effectLst/>
                        </a:rPr>
                        <a:t>2.</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buy</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pie</a:t>
                      </a:r>
                      <a:endParaRPr lang="el-GR" sz="1800">
                        <a:effectLst/>
                        <a:latin typeface="Segoe UI"/>
                        <a:ea typeface="Segoe UI"/>
                      </a:endParaRPr>
                    </a:p>
                  </a:txBody>
                  <a:tcPr marL="6350" marR="6350" marT="0" marB="0"/>
                </a:tc>
              </a:tr>
              <a:tr h="522569">
                <a:tc>
                  <a:txBody>
                    <a:bodyPr/>
                    <a:lstStyle/>
                    <a:p>
                      <a:pPr marL="165100" indent="-241300">
                        <a:spcAft>
                          <a:spcPts val="0"/>
                        </a:spcAft>
                      </a:pPr>
                      <a:r>
                        <a:rPr lang="el-GR" sz="1800">
                          <a:effectLst/>
                        </a:rPr>
                        <a:t>3.</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bought</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port</a:t>
                      </a:r>
                      <a:endParaRPr lang="el-GR" sz="1800">
                        <a:effectLst/>
                        <a:latin typeface="Segoe UI"/>
                        <a:ea typeface="Segoe UI"/>
                      </a:endParaRPr>
                    </a:p>
                  </a:txBody>
                  <a:tcPr marL="6350" marR="6350" marT="0" marB="0"/>
                </a:tc>
              </a:tr>
              <a:tr h="522569">
                <a:tc>
                  <a:txBody>
                    <a:bodyPr/>
                    <a:lstStyle/>
                    <a:p>
                      <a:pPr marL="165100" indent="-241300">
                        <a:spcAft>
                          <a:spcPts val="0"/>
                        </a:spcAft>
                      </a:pPr>
                      <a:r>
                        <a:rPr lang="el-GR" sz="1800">
                          <a:effectLst/>
                        </a:rPr>
                        <a:t>4.</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open</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Oban</a:t>
                      </a:r>
                      <a:endParaRPr lang="el-GR" sz="1800">
                        <a:effectLst/>
                        <a:latin typeface="Segoe UI"/>
                        <a:ea typeface="Segoe UI"/>
                      </a:endParaRPr>
                    </a:p>
                  </a:txBody>
                  <a:tcPr marL="6350" marR="6350" marT="0" marB="0"/>
                </a:tc>
              </a:tr>
              <a:tr h="539038">
                <a:tc>
                  <a:txBody>
                    <a:bodyPr/>
                    <a:lstStyle/>
                    <a:p>
                      <a:pPr marL="165100" indent="-241300">
                        <a:spcAft>
                          <a:spcPts val="0"/>
                        </a:spcAft>
                      </a:pPr>
                      <a:r>
                        <a:rPr lang="el-GR" sz="1800">
                          <a:effectLst/>
                        </a:rPr>
                        <a:t>5.</a:t>
                      </a:r>
                      <a:endParaRPr lang="el-GR" sz="1800">
                        <a:effectLst/>
                        <a:latin typeface="Segoe UI"/>
                        <a:ea typeface="Segoe UI"/>
                      </a:endParaRPr>
                    </a:p>
                  </a:txBody>
                  <a:tcPr marL="6350" marR="6350" marT="0" marB="0"/>
                </a:tc>
                <a:tc>
                  <a:txBody>
                    <a:bodyPr/>
                    <a:lstStyle/>
                    <a:p>
                      <a:pPr marL="190500" indent="-241300">
                        <a:spcAft>
                          <a:spcPts val="0"/>
                        </a:spcAft>
                      </a:pPr>
                      <a:r>
                        <a:rPr lang="el-GR" sz="1800">
                          <a:effectLst/>
                        </a:rPr>
                        <a:t>cab</a:t>
                      </a:r>
                      <a:endParaRPr lang="el-GR" sz="1800">
                        <a:effectLst/>
                        <a:latin typeface="Segoe UI"/>
                        <a:ea typeface="Segoe UI"/>
                      </a:endParaRPr>
                    </a:p>
                  </a:txBody>
                  <a:tcPr marL="6350" marR="6350" marT="0" marB="0"/>
                </a:tc>
                <a:tc>
                  <a:txBody>
                    <a:bodyPr/>
                    <a:lstStyle/>
                    <a:p>
                      <a:pPr marL="190500" indent="-241300">
                        <a:spcAft>
                          <a:spcPts val="0"/>
                        </a:spcAft>
                      </a:pPr>
                      <a:r>
                        <a:rPr lang="el-GR" sz="1800" dirty="0">
                          <a:effectLst/>
                        </a:rPr>
                        <a:t>cap</a:t>
                      </a:r>
                      <a:endParaRPr lang="el-GR" sz="1800" dirty="0">
                        <a:effectLst/>
                        <a:latin typeface="Segoe UI"/>
                        <a:ea typeface="Segoe UI"/>
                      </a:endParaRPr>
                    </a:p>
                  </a:txBody>
                  <a:tcPr marL="6350" marR="6350" marT="0" marB="0"/>
                </a:tc>
              </a:tr>
            </a:tbl>
          </a:graphicData>
        </a:graphic>
      </p:graphicFrame>
    </p:spTree>
    <p:extLst>
      <p:ext uri="{BB962C8B-B14F-4D97-AF65-F5344CB8AC3E}">
        <p14:creationId xmlns:p14="http://schemas.microsoft.com/office/powerpoint/2010/main" val="807955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b="1" dirty="0" smtClean="0"/>
              <a:t/>
            </a:r>
            <a:br>
              <a:rPr lang="en-US" b="1" dirty="0" smtClean="0"/>
            </a:br>
            <a:r>
              <a:rPr lang="en-US" b="1" dirty="0" smtClean="0"/>
              <a:t>C</a:t>
            </a:r>
            <a:r>
              <a:rPr lang="en-US" b="1" dirty="0"/>
              <a:t>. Researching information</a:t>
            </a:r>
            <a:r>
              <a:rPr lang="el-GR" dirty="0"/>
              <a:t/>
            </a:r>
            <a:br>
              <a:rPr lang="el-GR" dirty="0"/>
            </a:b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92500" lnSpcReduction="20000"/>
          </a:bodyPr>
          <a:lstStyle/>
          <a:p>
            <a:pPr lvl="0"/>
            <a:r>
              <a:rPr lang="el-GR" dirty="0" smtClean="0"/>
              <a:t>Work </a:t>
            </a:r>
            <a:r>
              <a:rPr lang="el-GR" dirty="0"/>
              <a:t>in two groups.</a:t>
            </a:r>
          </a:p>
          <a:p>
            <a:r>
              <a:rPr lang="en-US" dirty="0"/>
              <a:t>Group A: Read the text on </a:t>
            </a:r>
            <a:r>
              <a:rPr lang="en-US" dirty="0" smtClean="0"/>
              <a:t>the good teacher. </a:t>
            </a:r>
            <a:endParaRPr lang="el-GR" dirty="0"/>
          </a:p>
          <a:p>
            <a:r>
              <a:rPr lang="en-US" dirty="0"/>
              <a:t>Group B: Read the text on </a:t>
            </a:r>
            <a:r>
              <a:rPr lang="en-US" dirty="0" smtClean="0"/>
              <a:t>the bad teacher. </a:t>
            </a:r>
            <a:endParaRPr lang="el-GR" dirty="0"/>
          </a:p>
          <a:p>
            <a:r>
              <a:rPr lang="el-GR" dirty="0"/>
              <a:t>Underline the new words.</a:t>
            </a:r>
          </a:p>
          <a:p>
            <a:pPr marL="0" indent="0">
              <a:buNone/>
            </a:pPr>
            <a:endParaRPr lang="el-GR" dirty="0"/>
          </a:p>
          <a:p>
            <a:pPr lvl="0"/>
            <a:r>
              <a:rPr lang="en-US" dirty="0"/>
              <a:t>Ask the other members of your group about the new words.</a:t>
            </a:r>
            <a:endParaRPr lang="el-GR" dirty="0"/>
          </a:p>
          <a:p>
            <a:pPr lvl="0"/>
            <a:r>
              <a:rPr lang="en-US" dirty="0"/>
              <a:t>Complete the correct part of Table 1.</a:t>
            </a:r>
            <a:endParaRPr lang="el-GR" dirty="0"/>
          </a:p>
          <a:p>
            <a:pPr lvl="0"/>
            <a:r>
              <a:rPr lang="en-US" dirty="0"/>
              <a:t>Add any ideas of your own to your </a:t>
            </a:r>
            <a:r>
              <a:rPr lang="en-US" dirty="0" smtClean="0"/>
              <a:t>column.</a:t>
            </a:r>
            <a:endParaRPr lang="el-GR" dirty="0"/>
          </a:p>
          <a:p>
            <a:pPr marL="0" indent="0">
              <a:buNone/>
            </a:pPr>
            <a:r>
              <a:rPr lang="en-US" dirty="0"/>
              <a:t> </a:t>
            </a:r>
            <a:endParaRPr lang="el-GR" dirty="0"/>
          </a:p>
          <a:p>
            <a:endParaRPr lang="el-GR" dirty="0"/>
          </a:p>
        </p:txBody>
      </p:sp>
    </p:spTree>
    <p:extLst>
      <p:ext uri="{BB962C8B-B14F-4D97-AF65-F5344CB8AC3E}">
        <p14:creationId xmlns:p14="http://schemas.microsoft.com/office/powerpoint/2010/main" val="2571476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GROUP A</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85000" lnSpcReduction="10000"/>
          </a:bodyPr>
          <a:lstStyle/>
          <a:p>
            <a:pPr algn="just"/>
            <a:r>
              <a:rPr lang="en-US" b="1" dirty="0" smtClean="0"/>
              <a:t>WHAT IS A GOOD TEACHER?</a:t>
            </a:r>
          </a:p>
          <a:p>
            <a:pPr algn="just"/>
            <a:r>
              <a:rPr lang="en-US" dirty="0" smtClean="0"/>
              <a:t>Research shows that children have very clear ideas about teachers. Good teachers keep order in the classroom. This means they stop bad </a:t>
            </a:r>
            <a:r>
              <a:rPr lang="en-US" dirty="0" err="1" smtClean="0"/>
              <a:t>behaviour</a:t>
            </a:r>
            <a:r>
              <a:rPr lang="en-US" dirty="0" smtClean="0"/>
              <a:t>. Good teachers explain things clearly. They show enthusiasm for their subject. In other words, they like their subject and they are excited about teaching it. Good teachers treat the children as individuals. This means they know the names of all their students and they know personal facts about each one. Finally, good teachers have a good sense of </a:t>
            </a:r>
            <a:r>
              <a:rPr lang="en-US" dirty="0" err="1" smtClean="0"/>
              <a:t>humour</a:t>
            </a:r>
            <a:r>
              <a:rPr lang="en-US" dirty="0" smtClean="0"/>
              <a:t> and make jokes.</a:t>
            </a:r>
            <a:endParaRPr lang="el-GR" dirty="0"/>
          </a:p>
        </p:txBody>
      </p:sp>
    </p:spTree>
    <p:extLst>
      <p:ext uri="{BB962C8B-B14F-4D97-AF65-F5344CB8AC3E}">
        <p14:creationId xmlns:p14="http://schemas.microsoft.com/office/powerpoint/2010/main" val="1015846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GROUP B</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lnSpcReduction="10000"/>
          </a:bodyPr>
          <a:lstStyle/>
          <a:p>
            <a:pPr algn="just"/>
            <a:r>
              <a:rPr lang="en-US" dirty="0" smtClean="0"/>
              <a:t>Research shows that children have very clear ideas about teachers. Bad teachers are not interested in their subject. They are sarcastic. In other words, they make fun of children, their work or their ideas. Bad teachers  belittle children. To belittle means to make them feel small. Finally, bad teachers are unfair. They give rewards, or good things, to the wrong children. They give punishments, or bad things to the wrong children, too.</a:t>
            </a:r>
            <a:endParaRPr lang="el-GR" dirty="0"/>
          </a:p>
        </p:txBody>
      </p:sp>
    </p:spTree>
    <p:extLst>
      <p:ext uri="{BB962C8B-B14F-4D97-AF65-F5344CB8AC3E}">
        <p14:creationId xmlns:p14="http://schemas.microsoft.com/office/powerpoint/2010/main" val="5695505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dirty="0" smtClean="0"/>
              <a:t> TABLE 1: </a:t>
            </a:r>
            <a:r>
              <a:rPr lang="en-US" i="1" dirty="0" smtClean="0"/>
              <a:t>GOOD AND BAD TEACHERS</a:t>
            </a:r>
            <a:endParaRPr lang="el-GR"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22719195"/>
              </p:ext>
            </p:extLst>
          </p:nvPr>
        </p:nvGraphicFramePr>
        <p:xfrm>
          <a:off x="467544" y="1628802"/>
          <a:ext cx="8208912" cy="4320475"/>
        </p:xfrm>
        <a:graphic>
          <a:graphicData uri="http://schemas.openxmlformats.org/drawingml/2006/table">
            <a:tbl>
              <a:tblPr>
                <a:tableStyleId>{5C22544A-7EE6-4342-B048-85BDC9FD1C3A}</a:tableStyleId>
              </a:tblPr>
              <a:tblGrid>
                <a:gridCol w="4367497"/>
                <a:gridCol w="3841415"/>
              </a:tblGrid>
              <a:tr h="446082">
                <a:tc>
                  <a:txBody>
                    <a:bodyPr/>
                    <a:lstStyle/>
                    <a:p>
                      <a:pPr marL="139700" indent="241300" algn="ctr">
                        <a:lnSpc>
                          <a:spcPts val="1350"/>
                        </a:lnSpc>
                        <a:spcBef>
                          <a:spcPts val="600"/>
                        </a:spcBef>
                        <a:spcAft>
                          <a:spcPts val="0"/>
                        </a:spcAft>
                      </a:pPr>
                      <a:r>
                        <a:rPr lang="el-GR" sz="2000" b="1" dirty="0">
                          <a:effectLst/>
                        </a:rPr>
                        <a:t>good</a:t>
                      </a:r>
                      <a:endParaRPr lang="el-GR" sz="2000" b="1" dirty="0">
                        <a:effectLst/>
                        <a:latin typeface="Segoe UI"/>
                        <a:ea typeface="Segoe UI"/>
                      </a:endParaRPr>
                    </a:p>
                  </a:txBody>
                  <a:tcPr marL="6350" marR="6350" marT="0" marB="0"/>
                </a:tc>
                <a:tc>
                  <a:txBody>
                    <a:bodyPr/>
                    <a:lstStyle/>
                    <a:p>
                      <a:pPr marL="469900" indent="-241300" algn="ctr">
                        <a:lnSpc>
                          <a:spcPts val="1350"/>
                        </a:lnSpc>
                        <a:spcBef>
                          <a:spcPts val="600"/>
                        </a:spcBef>
                        <a:spcAft>
                          <a:spcPts val="0"/>
                        </a:spcAft>
                      </a:pPr>
                      <a:r>
                        <a:rPr lang="el-GR" sz="2000" b="1" dirty="0">
                          <a:effectLst/>
                        </a:rPr>
                        <a:t>bad</a:t>
                      </a:r>
                      <a:endParaRPr lang="el-GR" sz="2000" b="1" dirty="0">
                        <a:effectLst/>
                        <a:latin typeface="Segoe UI"/>
                        <a:ea typeface="Segoe UI"/>
                      </a:endParaRPr>
                    </a:p>
                  </a:txBody>
                  <a:tcPr marL="6350" marR="6350" marT="0" marB="0"/>
                </a:tc>
              </a:tr>
              <a:tr h="789415">
                <a:tc>
                  <a:txBody>
                    <a:bodyPr/>
                    <a:lstStyle/>
                    <a:p>
                      <a:pPr marL="139700" indent="-49530" algn="ctr">
                        <a:lnSpc>
                          <a:spcPts val="1100"/>
                        </a:lnSpc>
                        <a:spcBef>
                          <a:spcPts val="600"/>
                        </a:spcBef>
                        <a:spcAft>
                          <a:spcPts val="0"/>
                        </a:spcAft>
                      </a:pPr>
                      <a:endParaRPr lang="en-US" sz="2000" u="none" strike="noStrike" spc="0" dirty="0" smtClean="0">
                        <a:effectLst/>
                      </a:endParaRPr>
                    </a:p>
                    <a:p>
                      <a:pPr marL="139700" indent="-49530" algn="ctr">
                        <a:lnSpc>
                          <a:spcPts val="1100"/>
                        </a:lnSpc>
                        <a:spcBef>
                          <a:spcPts val="600"/>
                        </a:spcBef>
                        <a:spcAft>
                          <a:spcPts val="0"/>
                        </a:spcAft>
                      </a:pPr>
                      <a:r>
                        <a:rPr lang="en-US" sz="2000" u="none" strike="noStrike" spc="0" dirty="0" smtClean="0">
                          <a:effectLst/>
                        </a:rPr>
                        <a:t>keep order</a:t>
                      </a:r>
                      <a:endParaRPr lang="el-GR" sz="2000" dirty="0">
                        <a:effectLst/>
                      </a:endParaRPr>
                    </a:p>
                    <a:p>
                      <a:pPr marL="139700" indent="-49530" algn="ctr">
                        <a:lnSpc>
                          <a:spcPts val="1100"/>
                        </a:lnSpc>
                        <a:spcBef>
                          <a:spcPts val="600"/>
                        </a:spcBef>
                        <a:spcAft>
                          <a:spcPts val="0"/>
                        </a:spcAft>
                      </a:pPr>
                      <a:r>
                        <a:rPr lang="en-US" sz="2000" dirty="0">
                          <a:effectLst/>
                        </a:rPr>
                        <a:t>(= </a:t>
                      </a:r>
                      <a:r>
                        <a:rPr lang="en-US" sz="2000" dirty="0" smtClean="0">
                          <a:effectLst/>
                        </a:rPr>
                        <a:t>stop </a:t>
                      </a:r>
                      <a:r>
                        <a:rPr lang="en-US" sz="2000" dirty="0">
                          <a:effectLst/>
                        </a:rPr>
                        <a:t>bad </a:t>
                      </a:r>
                      <a:r>
                        <a:rPr lang="en-US" sz="2000" dirty="0" err="1">
                          <a:effectLst/>
                        </a:rPr>
                        <a:t>behaviour</a:t>
                      </a:r>
                      <a:r>
                        <a:rPr lang="en-US" sz="2000" dirty="0">
                          <a:effectLst/>
                        </a:rPr>
                        <a:t>)</a:t>
                      </a:r>
                      <a:endParaRPr lang="el-GR" sz="2000" dirty="0">
                        <a:effectLst/>
                        <a:latin typeface="Segoe UI"/>
                        <a:ea typeface="Segoe UI"/>
                      </a:endParaRPr>
                    </a:p>
                  </a:txBody>
                  <a:tcPr marL="6350" marR="6350" marT="0" marB="0"/>
                </a:tc>
                <a:tc>
                  <a:txBody>
                    <a:bodyPr/>
                    <a:lstStyle/>
                    <a:p>
                      <a:pPr marR="317500" indent="-241300" algn="ctr">
                        <a:lnSpc>
                          <a:spcPts val="1135"/>
                        </a:lnSpc>
                        <a:spcBef>
                          <a:spcPts val="600"/>
                        </a:spcBef>
                        <a:spcAft>
                          <a:spcPts val="0"/>
                        </a:spcAft>
                      </a:pPr>
                      <a:r>
                        <a:rPr lang="en-US" sz="2000" dirty="0">
                          <a:effectLst/>
                        </a:rPr>
                        <a:t> </a:t>
                      </a:r>
                      <a:endParaRPr lang="en-US" sz="2000" dirty="0" smtClean="0">
                        <a:effectLst/>
                      </a:endParaRPr>
                    </a:p>
                    <a:p>
                      <a:pPr marR="317500" indent="-241300" algn="ctr">
                        <a:lnSpc>
                          <a:spcPts val="1135"/>
                        </a:lnSpc>
                        <a:spcBef>
                          <a:spcPts val="600"/>
                        </a:spcBef>
                        <a:spcAft>
                          <a:spcPts val="0"/>
                        </a:spcAft>
                      </a:pPr>
                      <a:r>
                        <a:rPr lang="en-US" sz="2000" dirty="0" smtClean="0">
                          <a:effectLst/>
                        </a:rPr>
                        <a:t>s</a:t>
                      </a:r>
                      <a:r>
                        <a:rPr lang="el-GR" sz="2000" dirty="0">
                          <a:effectLst/>
                        </a:rPr>
                        <a:t>arcas</a:t>
                      </a:r>
                      <a:r>
                        <a:rPr lang="en-US" sz="2000" dirty="0">
                          <a:effectLst/>
                        </a:rPr>
                        <a:t>t</a:t>
                      </a:r>
                      <a:r>
                        <a:rPr lang="el-GR" sz="2000" dirty="0">
                          <a:effectLst/>
                        </a:rPr>
                        <a:t>ic</a:t>
                      </a:r>
                    </a:p>
                    <a:p>
                      <a:pPr marR="317500" indent="-241300" algn="ctr">
                        <a:lnSpc>
                          <a:spcPts val="1135"/>
                        </a:lnSpc>
                        <a:spcBef>
                          <a:spcPts val="600"/>
                        </a:spcBef>
                        <a:spcAft>
                          <a:spcPts val="0"/>
                        </a:spcAft>
                      </a:pPr>
                      <a:r>
                        <a:rPr lang="el-GR" sz="2000" dirty="0">
                          <a:effectLst/>
                        </a:rPr>
                        <a:t> (= make fu</a:t>
                      </a:r>
                      <a:r>
                        <a:rPr lang="en-US" sz="2000" dirty="0">
                          <a:effectLst/>
                        </a:rPr>
                        <a:t>n</a:t>
                      </a:r>
                      <a:r>
                        <a:rPr lang="el-GR" sz="2000" dirty="0">
                          <a:effectLst/>
                        </a:rPr>
                        <a:t> of)</a:t>
                      </a:r>
                      <a:endParaRPr lang="el-GR" sz="2000" dirty="0">
                        <a:effectLst/>
                        <a:latin typeface="Segoe UI"/>
                        <a:ea typeface="Segoe UI"/>
                      </a:endParaRPr>
                    </a:p>
                  </a:txBody>
                  <a:tcPr marL="6350" marR="6350" marT="0" marB="0"/>
                </a:tc>
              </a:tr>
              <a:tr h="442322">
                <a:tc>
                  <a:txBody>
                    <a:bodyPr/>
                    <a:lstStyle/>
                    <a:p>
                      <a:pPr algn="r">
                        <a:spcAft>
                          <a:spcPts val="0"/>
                        </a:spcAft>
                      </a:pPr>
                      <a:r>
                        <a:rPr lang="en-US" sz="2000">
                          <a:effectLst/>
                        </a:rPr>
                        <a:t> </a:t>
                      </a:r>
                      <a:endParaRPr lang="el-GR" sz="20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2000" dirty="0">
                          <a:effectLst/>
                        </a:rPr>
                        <a:t> </a:t>
                      </a:r>
                      <a:endParaRPr lang="el-GR" sz="2000" dirty="0">
                        <a:solidFill>
                          <a:srgbClr val="000000"/>
                        </a:solidFill>
                        <a:effectLst/>
                        <a:latin typeface="Microsoft Sans Serif"/>
                        <a:ea typeface="Microsoft Sans Serif"/>
                      </a:endParaRPr>
                    </a:p>
                  </a:txBody>
                  <a:tcPr marL="6350" marR="6350" marT="0" marB="0"/>
                </a:tc>
              </a:tr>
              <a:tr h="437310">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r>
              <a:tr h="437310">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r>
              <a:tr h="437310">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r>
              <a:tr h="442322">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437310">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451094">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r>
            </a:tbl>
          </a:graphicData>
        </a:graphic>
      </p:graphicFrame>
    </p:spTree>
    <p:extLst>
      <p:ext uri="{BB962C8B-B14F-4D97-AF65-F5344CB8AC3E}">
        <p14:creationId xmlns:p14="http://schemas.microsoft.com/office/powerpoint/2010/main" val="3333204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686</Words>
  <Application>Microsoft Office PowerPoint</Application>
  <PresentationFormat>On-screen Show (4:3)</PresentationFormat>
  <Paragraphs>132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1.10 Applying new speaking skills</vt:lpstr>
      <vt:lpstr>OBJECTIVES</vt:lpstr>
      <vt:lpstr> A. Reviewing sounds (1) </vt:lpstr>
      <vt:lpstr>ANSWERS</vt:lpstr>
      <vt:lpstr> B. Reviewing sounds (2) </vt:lpstr>
      <vt:lpstr> C. Researching information </vt:lpstr>
      <vt:lpstr>GROUP A</vt:lpstr>
      <vt:lpstr>GROUP B</vt:lpstr>
      <vt:lpstr> TABLE 1: GOOD AND BAD TEACHERS</vt:lpstr>
      <vt:lpstr>ANSWERS</vt:lpstr>
      <vt:lpstr> D. Giving a short factual talk </vt:lpstr>
      <vt:lpstr>ASSIGNMENT 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1.10 Applying new speaking skills</dc:title>
  <dc:creator>Charis Panou</dc:creator>
  <cp:lastModifiedBy>Charis Panou</cp:lastModifiedBy>
  <cp:revision>17</cp:revision>
  <dcterms:created xsi:type="dcterms:W3CDTF">2020-04-05T14:47:41Z</dcterms:created>
  <dcterms:modified xsi:type="dcterms:W3CDTF">2020-04-21T16:32:40Z</dcterms:modified>
</cp:coreProperties>
</file>