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362" r:id="rId3"/>
    <p:sldId id="363" r:id="rId4"/>
    <p:sldId id="364" r:id="rId5"/>
    <p:sldId id="365" r:id="rId6"/>
    <p:sldId id="366" r:id="rId7"/>
    <p:sldId id="367" r:id="rId8"/>
    <p:sldId id="368" r:id="rId9"/>
    <p:sldId id="369" r:id="rId10"/>
    <p:sldId id="370" r:id="rId11"/>
    <p:sldId id="371" r:id="rId12"/>
    <p:sldId id="372" r:id="rId13"/>
    <p:sldId id="373" r:id="rId14"/>
    <p:sldId id="374" r:id="rId15"/>
    <p:sldId id="375" r:id="rId16"/>
    <p:sldId id="376" r:id="rId17"/>
    <p:sldId id="377" r:id="rId18"/>
    <p:sldId id="378" r:id="rId19"/>
    <p:sldId id="379" r:id="rId20"/>
    <p:sldId id="380" r:id="rId21"/>
    <p:sldId id="381" r:id="rId22"/>
    <p:sldId id="382" r:id="rId23"/>
    <p:sldId id="383" r:id="rId24"/>
    <p:sldId id="384" r:id="rId25"/>
    <p:sldId id="385" r:id="rId26"/>
    <p:sldId id="386" r:id="rId27"/>
    <p:sldId id="387" r:id="rId28"/>
    <p:sldId id="388" r:id="rId29"/>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88" d="100"/>
          <a:sy n="88" d="100"/>
        </p:scale>
        <p:origin x="1470" y="30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A KARAMPELIA" userId="9dfcc2cac66bf474" providerId="LiveId" clId="{67CD49FE-68F6-4590-95CF-6DAB9371D394}"/>
    <pc:docChg chg="custSel addSld modSld">
      <pc:chgData name="MARIA KARAMPELIA" userId="9dfcc2cac66bf474" providerId="LiveId" clId="{67CD49FE-68F6-4590-95CF-6DAB9371D394}" dt="2025-03-11T19:33:41.281" v="513" actId="20577"/>
      <pc:docMkLst>
        <pc:docMk/>
      </pc:docMkLst>
      <pc:sldChg chg="modSp new mod">
        <pc:chgData name="MARIA KARAMPELIA" userId="9dfcc2cac66bf474" providerId="LiveId" clId="{67CD49FE-68F6-4590-95CF-6DAB9371D394}" dt="2025-03-11T19:33:41.281" v="513" actId="20577"/>
        <pc:sldMkLst>
          <pc:docMk/>
          <pc:sldMk cId="3136239568" sldId="388"/>
        </pc:sldMkLst>
        <pc:spChg chg="mod">
          <ac:chgData name="MARIA KARAMPELIA" userId="9dfcc2cac66bf474" providerId="LiveId" clId="{67CD49FE-68F6-4590-95CF-6DAB9371D394}" dt="2025-03-11T19:28:18.423" v="14" actId="14100"/>
          <ac:spMkLst>
            <pc:docMk/>
            <pc:sldMk cId="3136239568" sldId="388"/>
            <ac:spMk id="2" creationId="{6A813578-B7D7-7D93-FF4C-4593A807A43C}"/>
          </ac:spMkLst>
        </pc:spChg>
        <pc:spChg chg="mod">
          <ac:chgData name="MARIA KARAMPELIA" userId="9dfcc2cac66bf474" providerId="LiveId" clId="{67CD49FE-68F6-4590-95CF-6DAB9371D394}" dt="2025-03-11T19:33:41.281" v="513" actId="20577"/>
          <ac:spMkLst>
            <pc:docMk/>
            <pc:sldMk cId="3136239568" sldId="388"/>
            <ac:spMk id="3" creationId="{C659F712-09C4-2290-65E6-44C295736AFD}"/>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7E74B48-FB31-8914-B469-5924029614AE}"/>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8D6B9713-8F4F-8DA3-2CFE-FA9EE8747E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DAA1968F-09AF-CEFC-7568-E15987BE7891}"/>
              </a:ext>
            </a:extLst>
          </p:cNvPr>
          <p:cNvSpPr>
            <a:spLocks noGrp="1"/>
          </p:cNvSpPr>
          <p:nvPr>
            <p:ph type="dt" sz="half" idx="10"/>
          </p:nvPr>
        </p:nvSpPr>
        <p:spPr/>
        <p:txBody>
          <a:bodyPr/>
          <a:lstStyle/>
          <a:p>
            <a:fld id="{0F70CECC-BFF3-41DA-B057-118979D9C632}" type="datetimeFigureOut">
              <a:rPr lang="el-GR" smtClean="0"/>
              <a:t>11/3/2025</a:t>
            </a:fld>
            <a:endParaRPr lang="el-GR"/>
          </a:p>
        </p:txBody>
      </p:sp>
      <p:sp>
        <p:nvSpPr>
          <p:cNvPr id="5" name="Θέση υποσέλιδου 4">
            <a:extLst>
              <a:ext uri="{FF2B5EF4-FFF2-40B4-BE49-F238E27FC236}">
                <a16:creationId xmlns:a16="http://schemas.microsoft.com/office/drawing/2014/main" id="{D24DF6B8-F7DC-C131-EAED-BF72383C1ADA}"/>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62C8D41-56E2-B7C9-E04D-96CD8028E0DE}"/>
              </a:ext>
            </a:extLst>
          </p:cNvPr>
          <p:cNvSpPr>
            <a:spLocks noGrp="1"/>
          </p:cNvSpPr>
          <p:nvPr>
            <p:ph type="sldNum" sz="quarter" idx="12"/>
          </p:nvPr>
        </p:nvSpPr>
        <p:spPr/>
        <p:txBody>
          <a:bodyPr/>
          <a:lstStyle/>
          <a:p>
            <a:fld id="{79BAE869-1918-4235-8BC0-A3F5A4081BED}" type="slidenum">
              <a:rPr lang="el-GR" smtClean="0"/>
              <a:t>‹#›</a:t>
            </a:fld>
            <a:endParaRPr lang="el-GR"/>
          </a:p>
        </p:txBody>
      </p:sp>
    </p:spTree>
    <p:extLst>
      <p:ext uri="{BB962C8B-B14F-4D97-AF65-F5344CB8AC3E}">
        <p14:creationId xmlns:p14="http://schemas.microsoft.com/office/powerpoint/2010/main" val="9146248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F16EDCA-C7EF-43EE-8ACF-D07BCA3F7050}"/>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7FD0C7DB-3B77-F964-B144-1482BFE00A11}"/>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7185657-25E1-DF32-4962-0914A754C42D}"/>
              </a:ext>
            </a:extLst>
          </p:cNvPr>
          <p:cNvSpPr>
            <a:spLocks noGrp="1"/>
          </p:cNvSpPr>
          <p:nvPr>
            <p:ph type="dt" sz="half" idx="10"/>
          </p:nvPr>
        </p:nvSpPr>
        <p:spPr/>
        <p:txBody>
          <a:bodyPr/>
          <a:lstStyle/>
          <a:p>
            <a:fld id="{0F70CECC-BFF3-41DA-B057-118979D9C632}" type="datetimeFigureOut">
              <a:rPr lang="el-GR" smtClean="0"/>
              <a:t>11/3/2025</a:t>
            </a:fld>
            <a:endParaRPr lang="el-GR"/>
          </a:p>
        </p:txBody>
      </p:sp>
      <p:sp>
        <p:nvSpPr>
          <p:cNvPr id="5" name="Θέση υποσέλιδου 4">
            <a:extLst>
              <a:ext uri="{FF2B5EF4-FFF2-40B4-BE49-F238E27FC236}">
                <a16:creationId xmlns:a16="http://schemas.microsoft.com/office/drawing/2014/main" id="{3064E740-EB2E-C528-5BD5-BE11D7C0221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271A4514-4CAD-128E-A81C-2D19D5630DA0}"/>
              </a:ext>
            </a:extLst>
          </p:cNvPr>
          <p:cNvSpPr>
            <a:spLocks noGrp="1"/>
          </p:cNvSpPr>
          <p:nvPr>
            <p:ph type="sldNum" sz="quarter" idx="12"/>
          </p:nvPr>
        </p:nvSpPr>
        <p:spPr/>
        <p:txBody>
          <a:bodyPr/>
          <a:lstStyle/>
          <a:p>
            <a:fld id="{79BAE869-1918-4235-8BC0-A3F5A4081BED}" type="slidenum">
              <a:rPr lang="el-GR" smtClean="0"/>
              <a:t>‹#›</a:t>
            </a:fld>
            <a:endParaRPr lang="el-GR"/>
          </a:p>
        </p:txBody>
      </p:sp>
    </p:spTree>
    <p:extLst>
      <p:ext uri="{BB962C8B-B14F-4D97-AF65-F5344CB8AC3E}">
        <p14:creationId xmlns:p14="http://schemas.microsoft.com/office/powerpoint/2010/main" val="364314965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63D5EE86-665C-EA63-597A-2806DE55F32C}"/>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CDD47D90-77FF-528A-B4AF-C2689F5D3499}"/>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1E4378F-CE6F-70DB-C40E-9E1B16AC8D45}"/>
              </a:ext>
            </a:extLst>
          </p:cNvPr>
          <p:cNvSpPr>
            <a:spLocks noGrp="1"/>
          </p:cNvSpPr>
          <p:nvPr>
            <p:ph type="dt" sz="half" idx="10"/>
          </p:nvPr>
        </p:nvSpPr>
        <p:spPr/>
        <p:txBody>
          <a:bodyPr/>
          <a:lstStyle/>
          <a:p>
            <a:fld id="{0F70CECC-BFF3-41DA-B057-118979D9C632}" type="datetimeFigureOut">
              <a:rPr lang="el-GR" smtClean="0"/>
              <a:t>11/3/2025</a:t>
            </a:fld>
            <a:endParaRPr lang="el-GR"/>
          </a:p>
        </p:txBody>
      </p:sp>
      <p:sp>
        <p:nvSpPr>
          <p:cNvPr id="5" name="Θέση υποσέλιδου 4">
            <a:extLst>
              <a:ext uri="{FF2B5EF4-FFF2-40B4-BE49-F238E27FC236}">
                <a16:creationId xmlns:a16="http://schemas.microsoft.com/office/drawing/2014/main" id="{71A4BEC6-342C-13A6-758A-E221194ABA7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8ACCAD33-A271-D71F-522A-489F108A1E4F}"/>
              </a:ext>
            </a:extLst>
          </p:cNvPr>
          <p:cNvSpPr>
            <a:spLocks noGrp="1"/>
          </p:cNvSpPr>
          <p:nvPr>
            <p:ph type="sldNum" sz="quarter" idx="12"/>
          </p:nvPr>
        </p:nvSpPr>
        <p:spPr/>
        <p:txBody>
          <a:bodyPr/>
          <a:lstStyle/>
          <a:p>
            <a:fld id="{79BAE869-1918-4235-8BC0-A3F5A4081BED}" type="slidenum">
              <a:rPr lang="el-GR" smtClean="0"/>
              <a:t>‹#›</a:t>
            </a:fld>
            <a:endParaRPr lang="el-GR"/>
          </a:p>
        </p:txBody>
      </p:sp>
    </p:spTree>
    <p:extLst>
      <p:ext uri="{BB962C8B-B14F-4D97-AF65-F5344CB8AC3E}">
        <p14:creationId xmlns:p14="http://schemas.microsoft.com/office/powerpoint/2010/main" val="16167827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FCB228C-7C20-68D3-4B5C-7E0F5C21406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4CC2CA5-8A8F-A12B-FEEC-3C2A5CDAB496}"/>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154ED8CB-14A7-9D61-00D6-7963E6D209D1}"/>
              </a:ext>
            </a:extLst>
          </p:cNvPr>
          <p:cNvSpPr>
            <a:spLocks noGrp="1"/>
          </p:cNvSpPr>
          <p:nvPr>
            <p:ph type="dt" sz="half" idx="10"/>
          </p:nvPr>
        </p:nvSpPr>
        <p:spPr/>
        <p:txBody>
          <a:bodyPr/>
          <a:lstStyle/>
          <a:p>
            <a:fld id="{0F70CECC-BFF3-41DA-B057-118979D9C632}" type="datetimeFigureOut">
              <a:rPr lang="el-GR" smtClean="0"/>
              <a:t>11/3/2025</a:t>
            </a:fld>
            <a:endParaRPr lang="el-GR"/>
          </a:p>
        </p:txBody>
      </p:sp>
      <p:sp>
        <p:nvSpPr>
          <p:cNvPr id="5" name="Θέση υποσέλιδου 4">
            <a:extLst>
              <a:ext uri="{FF2B5EF4-FFF2-40B4-BE49-F238E27FC236}">
                <a16:creationId xmlns:a16="http://schemas.microsoft.com/office/drawing/2014/main" id="{C6B1145F-022F-CCAB-70F8-CC2CAFC646C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B117E307-2276-1007-DD7E-AF3FD9E5CF4D}"/>
              </a:ext>
            </a:extLst>
          </p:cNvPr>
          <p:cNvSpPr>
            <a:spLocks noGrp="1"/>
          </p:cNvSpPr>
          <p:nvPr>
            <p:ph type="sldNum" sz="quarter" idx="12"/>
          </p:nvPr>
        </p:nvSpPr>
        <p:spPr/>
        <p:txBody>
          <a:bodyPr/>
          <a:lstStyle/>
          <a:p>
            <a:fld id="{79BAE869-1918-4235-8BC0-A3F5A4081BED}" type="slidenum">
              <a:rPr lang="el-GR" smtClean="0"/>
              <a:t>‹#›</a:t>
            </a:fld>
            <a:endParaRPr lang="el-GR"/>
          </a:p>
        </p:txBody>
      </p:sp>
    </p:spTree>
    <p:extLst>
      <p:ext uri="{BB962C8B-B14F-4D97-AF65-F5344CB8AC3E}">
        <p14:creationId xmlns:p14="http://schemas.microsoft.com/office/powerpoint/2010/main" val="242763406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BF57945-B663-0E2D-8208-DD3D681485D4}"/>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99AAE84B-7498-4141-C848-F8C0E917C29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C7D8F8E6-F3E7-5DA2-C4BE-F10D091EFC8A}"/>
              </a:ext>
            </a:extLst>
          </p:cNvPr>
          <p:cNvSpPr>
            <a:spLocks noGrp="1"/>
          </p:cNvSpPr>
          <p:nvPr>
            <p:ph type="dt" sz="half" idx="10"/>
          </p:nvPr>
        </p:nvSpPr>
        <p:spPr/>
        <p:txBody>
          <a:bodyPr/>
          <a:lstStyle/>
          <a:p>
            <a:fld id="{0F70CECC-BFF3-41DA-B057-118979D9C632}" type="datetimeFigureOut">
              <a:rPr lang="el-GR" smtClean="0"/>
              <a:t>11/3/2025</a:t>
            </a:fld>
            <a:endParaRPr lang="el-GR"/>
          </a:p>
        </p:txBody>
      </p:sp>
      <p:sp>
        <p:nvSpPr>
          <p:cNvPr id="5" name="Θέση υποσέλιδου 4">
            <a:extLst>
              <a:ext uri="{FF2B5EF4-FFF2-40B4-BE49-F238E27FC236}">
                <a16:creationId xmlns:a16="http://schemas.microsoft.com/office/drawing/2014/main" id="{C6D14A11-B136-02EE-6995-9AB76B77D72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EDB0E538-2593-2671-FF1A-01E3655F2F3B}"/>
              </a:ext>
            </a:extLst>
          </p:cNvPr>
          <p:cNvSpPr>
            <a:spLocks noGrp="1"/>
          </p:cNvSpPr>
          <p:nvPr>
            <p:ph type="sldNum" sz="quarter" idx="12"/>
          </p:nvPr>
        </p:nvSpPr>
        <p:spPr/>
        <p:txBody>
          <a:bodyPr/>
          <a:lstStyle/>
          <a:p>
            <a:fld id="{79BAE869-1918-4235-8BC0-A3F5A4081BED}" type="slidenum">
              <a:rPr lang="el-GR" smtClean="0"/>
              <a:t>‹#›</a:t>
            </a:fld>
            <a:endParaRPr lang="el-GR"/>
          </a:p>
        </p:txBody>
      </p:sp>
    </p:spTree>
    <p:extLst>
      <p:ext uri="{BB962C8B-B14F-4D97-AF65-F5344CB8AC3E}">
        <p14:creationId xmlns:p14="http://schemas.microsoft.com/office/powerpoint/2010/main" val="3844602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BAC78D5-14F4-5B7B-ECF5-266F2A0A537B}"/>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641DF85A-96E7-7ABA-F41D-62D23EEC635F}"/>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F31A767C-A47D-B6FD-D28F-0DB9A8424C6E}"/>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E7F529C7-E1A4-6D81-2743-02EC148D11E3}"/>
              </a:ext>
            </a:extLst>
          </p:cNvPr>
          <p:cNvSpPr>
            <a:spLocks noGrp="1"/>
          </p:cNvSpPr>
          <p:nvPr>
            <p:ph type="dt" sz="half" idx="10"/>
          </p:nvPr>
        </p:nvSpPr>
        <p:spPr/>
        <p:txBody>
          <a:bodyPr/>
          <a:lstStyle/>
          <a:p>
            <a:fld id="{0F70CECC-BFF3-41DA-B057-118979D9C632}" type="datetimeFigureOut">
              <a:rPr lang="el-GR" smtClean="0"/>
              <a:t>11/3/2025</a:t>
            </a:fld>
            <a:endParaRPr lang="el-GR"/>
          </a:p>
        </p:txBody>
      </p:sp>
      <p:sp>
        <p:nvSpPr>
          <p:cNvPr id="6" name="Θέση υποσέλιδου 5">
            <a:extLst>
              <a:ext uri="{FF2B5EF4-FFF2-40B4-BE49-F238E27FC236}">
                <a16:creationId xmlns:a16="http://schemas.microsoft.com/office/drawing/2014/main" id="{219F165A-54CA-796B-0A29-0128347ABAC9}"/>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F66E37FC-7B21-FFCC-2A8C-8A341E4522EA}"/>
              </a:ext>
            </a:extLst>
          </p:cNvPr>
          <p:cNvSpPr>
            <a:spLocks noGrp="1"/>
          </p:cNvSpPr>
          <p:nvPr>
            <p:ph type="sldNum" sz="quarter" idx="12"/>
          </p:nvPr>
        </p:nvSpPr>
        <p:spPr/>
        <p:txBody>
          <a:bodyPr/>
          <a:lstStyle/>
          <a:p>
            <a:fld id="{79BAE869-1918-4235-8BC0-A3F5A4081BED}" type="slidenum">
              <a:rPr lang="el-GR" smtClean="0"/>
              <a:t>‹#›</a:t>
            </a:fld>
            <a:endParaRPr lang="el-GR"/>
          </a:p>
        </p:txBody>
      </p:sp>
    </p:spTree>
    <p:extLst>
      <p:ext uri="{BB962C8B-B14F-4D97-AF65-F5344CB8AC3E}">
        <p14:creationId xmlns:p14="http://schemas.microsoft.com/office/powerpoint/2010/main" val="2300160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FE19DB1-734F-712D-30E4-3896C212D101}"/>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FE17BB9F-3D42-6CF1-4C7F-310A08616BB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69E92BD3-3B1D-33F7-9520-518CB23423C7}"/>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250FB4F2-99F1-100E-303F-D114AE870BA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67FEFF0D-9E07-0BE0-BAC8-AB36815576C4}"/>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83389998-A8BB-F9CC-9466-CE426684DA0B}"/>
              </a:ext>
            </a:extLst>
          </p:cNvPr>
          <p:cNvSpPr>
            <a:spLocks noGrp="1"/>
          </p:cNvSpPr>
          <p:nvPr>
            <p:ph type="dt" sz="half" idx="10"/>
          </p:nvPr>
        </p:nvSpPr>
        <p:spPr/>
        <p:txBody>
          <a:bodyPr/>
          <a:lstStyle/>
          <a:p>
            <a:fld id="{0F70CECC-BFF3-41DA-B057-118979D9C632}" type="datetimeFigureOut">
              <a:rPr lang="el-GR" smtClean="0"/>
              <a:t>11/3/2025</a:t>
            </a:fld>
            <a:endParaRPr lang="el-GR"/>
          </a:p>
        </p:txBody>
      </p:sp>
      <p:sp>
        <p:nvSpPr>
          <p:cNvPr id="8" name="Θέση υποσέλιδου 7">
            <a:extLst>
              <a:ext uri="{FF2B5EF4-FFF2-40B4-BE49-F238E27FC236}">
                <a16:creationId xmlns:a16="http://schemas.microsoft.com/office/drawing/2014/main" id="{7A47B16D-C127-A935-E786-53828942B95F}"/>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DD573738-982F-4E4E-DCEA-02399AE6C75B}"/>
              </a:ext>
            </a:extLst>
          </p:cNvPr>
          <p:cNvSpPr>
            <a:spLocks noGrp="1"/>
          </p:cNvSpPr>
          <p:nvPr>
            <p:ph type="sldNum" sz="quarter" idx="12"/>
          </p:nvPr>
        </p:nvSpPr>
        <p:spPr/>
        <p:txBody>
          <a:bodyPr/>
          <a:lstStyle/>
          <a:p>
            <a:fld id="{79BAE869-1918-4235-8BC0-A3F5A4081BED}" type="slidenum">
              <a:rPr lang="el-GR" smtClean="0"/>
              <a:t>‹#›</a:t>
            </a:fld>
            <a:endParaRPr lang="el-GR"/>
          </a:p>
        </p:txBody>
      </p:sp>
    </p:spTree>
    <p:extLst>
      <p:ext uri="{BB962C8B-B14F-4D97-AF65-F5344CB8AC3E}">
        <p14:creationId xmlns:p14="http://schemas.microsoft.com/office/powerpoint/2010/main" val="9347466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904FA60-DF90-2ADD-07F5-4718A07BF23E}"/>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42F84CD7-DDF2-CEAE-ECB7-9630DD0DA163}"/>
              </a:ext>
            </a:extLst>
          </p:cNvPr>
          <p:cNvSpPr>
            <a:spLocks noGrp="1"/>
          </p:cNvSpPr>
          <p:nvPr>
            <p:ph type="dt" sz="half" idx="10"/>
          </p:nvPr>
        </p:nvSpPr>
        <p:spPr/>
        <p:txBody>
          <a:bodyPr/>
          <a:lstStyle/>
          <a:p>
            <a:fld id="{0F70CECC-BFF3-41DA-B057-118979D9C632}" type="datetimeFigureOut">
              <a:rPr lang="el-GR" smtClean="0"/>
              <a:t>11/3/2025</a:t>
            </a:fld>
            <a:endParaRPr lang="el-GR"/>
          </a:p>
        </p:txBody>
      </p:sp>
      <p:sp>
        <p:nvSpPr>
          <p:cNvPr id="4" name="Θέση υποσέλιδου 3">
            <a:extLst>
              <a:ext uri="{FF2B5EF4-FFF2-40B4-BE49-F238E27FC236}">
                <a16:creationId xmlns:a16="http://schemas.microsoft.com/office/drawing/2014/main" id="{9BCE7B71-D13B-306C-3924-2313AD12854B}"/>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E3BD3FEE-231E-997F-3004-FECC72CE4FE4}"/>
              </a:ext>
            </a:extLst>
          </p:cNvPr>
          <p:cNvSpPr>
            <a:spLocks noGrp="1"/>
          </p:cNvSpPr>
          <p:nvPr>
            <p:ph type="sldNum" sz="quarter" idx="12"/>
          </p:nvPr>
        </p:nvSpPr>
        <p:spPr/>
        <p:txBody>
          <a:bodyPr/>
          <a:lstStyle/>
          <a:p>
            <a:fld id="{79BAE869-1918-4235-8BC0-A3F5A4081BED}" type="slidenum">
              <a:rPr lang="el-GR" smtClean="0"/>
              <a:t>‹#›</a:t>
            </a:fld>
            <a:endParaRPr lang="el-GR"/>
          </a:p>
        </p:txBody>
      </p:sp>
    </p:spTree>
    <p:extLst>
      <p:ext uri="{BB962C8B-B14F-4D97-AF65-F5344CB8AC3E}">
        <p14:creationId xmlns:p14="http://schemas.microsoft.com/office/powerpoint/2010/main" val="15727164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7F838ECA-8D4B-E654-E885-C3B7741566A4}"/>
              </a:ext>
            </a:extLst>
          </p:cNvPr>
          <p:cNvSpPr>
            <a:spLocks noGrp="1"/>
          </p:cNvSpPr>
          <p:nvPr>
            <p:ph type="dt" sz="half" idx="10"/>
          </p:nvPr>
        </p:nvSpPr>
        <p:spPr/>
        <p:txBody>
          <a:bodyPr/>
          <a:lstStyle/>
          <a:p>
            <a:fld id="{0F70CECC-BFF3-41DA-B057-118979D9C632}" type="datetimeFigureOut">
              <a:rPr lang="el-GR" smtClean="0"/>
              <a:t>11/3/2025</a:t>
            </a:fld>
            <a:endParaRPr lang="el-GR"/>
          </a:p>
        </p:txBody>
      </p:sp>
      <p:sp>
        <p:nvSpPr>
          <p:cNvPr id="3" name="Θέση υποσέλιδου 2">
            <a:extLst>
              <a:ext uri="{FF2B5EF4-FFF2-40B4-BE49-F238E27FC236}">
                <a16:creationId xmlns:a16="http://schemas.microsoft.com/office/drawing/2014/main" id="{4505C0C5-2670-4291-1800-B2F58444E3ED}"/>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BDBE06C2-4621-544E-8127-05DE25A89644}"/>
              </a:ext>
            </a:extLst>
          </p:cNvPr>
          <p:cNvSpPr>
            <a:spLocks noGrp="1"/>
          </p:cNvSpPr>
          <p:nvPr>
            <p:ph type="sldNum" sz="quarter" idx="12"/>
          </p:nvPr>
        </p:nvSpPr>
        <p:spPr/>
        <p:txBody>
          <a:bodyPr/>
          <a:lstStyle/>
          <a:p>
            <a:fld id="{79BAE869-1918-4235-8BC0-A3F5A4081BED}" type="slidenum">
              <a:rPr lang="el-GR" smtClean="0"/>
              <a:t>‹#›</a:t>
            </a:fld>
            <a:endParaRPr lang="el-GR"/>
          </a:p>
        </p:txBody>
      </p:sp>
    </p:spTree>
    <p:extLst>
      <p:ext uri="{BB962C8B-B14F-4D97-AF65-F5344CB8AC3E}">
        <p14:creationId xmlns:p14="http://schemas.microsoft.com/office/powerpoint/2010/main" val="2542648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B4E8EC1-95D9-AB90-C658-84A2F07845BC}"/>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BCF9AB24-621D-44C0-973E-D4D9F44F75E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984C98A2-315F-9E2F-03AA-22783ACA56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D527BA36-41EB-17B5-2A98-D3C50829F9BA}"/>
              </a:ext>
            </a:extLst>
          </p:cNvPr>
          <p:cNvSpPr>
            <a:spLocks noGrp="1"/>
          </p:cNvSpPr>
          <p:nvPr>
            <p:ph type="dt" sz="half" idx="10"/>
          </p:nvPr>
        </p:nvSpPr>
        <p:spPr/>
        <p:txBody>
          <a:bodyPr/>
          <a:lstStyle/>
          <a:p>
            <a:fld id="{0F70CECC-BFF3-41DA-B057-118979D9C632}" type="datetimeFigureOut">
              <a:rPr lang="el-GR" smtClean="0"/>
              <a:t>11/3/2025</a:t>
            </a:fld>
            <a:endParaRPr lang="el-GR"/>
          </a:p>
        </p:txBody>
      </p:sp>
      <p:sp>
        <p:nvSpPr>
          <p:cNvPr id="6" name="Θέση υποσέλιδου 5">
            <a:extLst>
              <a:ext uri="{FF2B5EF4-FFF2-40B4-BE49-F238E27FC236}">
                <a16:creationId xmlns:a16="http://schemas.microsoft.com/office/drawing/2014/main" id="{47A14BB1-CB7E-956F-3A7E-4BD600A247B8}"/>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93F8380B-AD16-58DD-43BE-C7C7AD59A52C}"/>
              </a:ext>
            </a:extLst>
          </p:cNvPr>
          <p:cNvSpPr>
            <a:spLocks noGrp="1"/>
          </p:cNvSpPr>
          <p:nvPr>
            <p:ph type="sldNum" sz="quarter" idx="12"/>
          </p:nvPr>
        </p:nvSpPr>
        <p:spPr/>
        <p:txBody>
          <a:bodyPr/>
          <a:lstStyle/>
          <a:p>
            <a:fld id="{79BAE869-1918-4235-8BC0-A3F5A4081BED}" type="slidenum">
              <a:rPr lang="el-GR" smtClean="0"/>
              <a:t>‹#›</a:t>
            </a:fld>
            <a:endParaRPr lang="el-GR"/>
          </a:p>
        </p:txBody>
      </p:sp>
    </p:spTree>
    <p:extLst>
      <p:ext uri="{BB962C8B-B14F-4D97-AF65-F5344CB8AC3E}">
        <p14:creationId xmlns:p14="http://schemas.microsoft.com/office/powerpoint/2010/main" val="8846415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E3AA6A4-59D1-C17D-F6BA-56568E921977}"/>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FC5A277F-2884-5CF7-3E53-DDDD3AD06F3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4E54B583-71EC-1DF4-2AE8-6680210C886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A3BCD962-A505-9A50-C9F8-F28CBBDC0930}"/>
              </a:ext>
            </a:extLst>
          </p:cNvPr>
          <p:cNvSpPr>
            <a:spLocks noGrp="1"/>
          </p:cNvSpPr>
          <p:nvPr>
            <p:ph type="dt" sz="half" idx="10"/>
          </p:nvPr>
        </p:nvSpPr>
        <p:spPr/>
        <p:txBody>
          <a:bodyPr/>
          <a:lstStyle/>
          <a:p>
            <a:fld id="{0F70CECC-BFF3-41DA-B057-118979D9C632}" type="datetimeFigureOut">
              <a:rPr lang="el-GR" smtClean="0"/>
              <a:t>11/3/2025</a:t>
            </a:fld>
            <a:endParaRPr lang="el-GR"/>
          </a:p>
        </p:txBody>
      </p:sp>
      <p:sp>
        <p:nvSpPr>
          <p:cNvPr id="6" name="Θέση υποσέλιδου 5">
            <a:extLst>
              <a:ext uri="{FF2B5EF4-FFF2-40B4-BE49-F238E27FC236}">
                <a16:creationId xmlns:a16="http://schemas.microsoft.com/office/drawing/2014/main" id="{64B257C8-7263-F521-BCE0-5121699AA226}"/>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462DD8D-8AB2-A524-2E10-3055AFFE5620}"/>
              </a:ext>
            </a:extLst>
          </p:cNvPr>
          <p:cNvSpPr>
            <a:spLocks noGrp="1"/>
          </p:cNvSpPr>
          <p:nvPr>
            <p:ph type="sldNum" sz="quarter" idx="12"/>
          </p:nvPr>
        </p:nvSpPr>
        <p:spPr/>
        <p:txBody>
          <a:bodyPr/>
          <a:lstStyle/>
          <a:p>
            <a:fld id="{79BAE869-1918-4235-8BC0-A3F5A4081BED}" type="slidenum">
              <a:rPr lang="el-GR" smtClean="0"/>
              <a:t>‹#›</a:t>
            </a:fld>
            <a:endParaRPr lang="el-GR"/>
          </a:p>
        </p:txBody>
      </p:sp>
    </p:spTree>
    <p:extLst>
      <p:ext uri="{BB962C8B-B14F-4D97-AF65-F5344CB8AC3E}">
        <p14:creationId xmlns:p14="http://schemas.microsoft.com/office/powerpoint/2010/main" val="3959462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1C538FE0-9F49-DCC8-032E-9AF46D939899}"/>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FAC7B35-3A6F-4F92-353C-61CAAD7439B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DA0D8724-B775-CE92-DCC6-C76320AA52B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0F70CECC-BFF3-41DA-B057-118979D9C632}" type="datetimeFigureOut">
              <a:rPr lang="el-GR" smtClean="0"/>
              <a:t>11/3/2025</a:t>
            </a:fld>
            <a:endParaRPr lang="el-GR"/>
          </a:p>
        </p:txBody>
      </p:sp>
      <p:sp>
        <p:nvSpPr>
          <p:cNvPr id="5" name="Θέση υποσέλιδου 4">
            <a:extLst>
              <a:ext uri="{FF2B5EF4-FFF2-40B4-BE49-F238E27FC236}">
                <a16:creationId xmlns:a16="http://schemas.microsoft.com/office/drawing/2014/main" id="{81C439D8-CD7E-DEF2-C478-69BB1AD3977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DC695AD4-5431-339D-ACA6-5558E49875A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9BAE869-1918-4235-8BC0-A3F5A4081BED}" type="slidenum">
              <a:rPr lang="el-GR" smtClean="0"/>
              <a:t>‹#›</a:t>
            </a:fld>
            <a:endParaRPr lang="el-GR"/>
          </a:p>
        </p:txBody>
      </p:sp>
    </p:spTree>
    <p:extLst>
      <p:ext uri="{BB962C8B-B14F-4D97-AF65-F5344CB8AC3E}">
        <p14:creationId xmlns:p14="http://schemas.microsoft.com/office/powerpoint/2010/main" val="23741648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92D92B6-8066-9DD8-9C5E-F74F94122604}"/>
              </a:ext>
            </a:extLst>
          </p:cNvPr>
          <p:cNvSpPr>
            <a:spLocks noGrp="1"/>
          </p:cNvSpPr>
          <p:nvPr>
            <p:ph type="ctrTitle"/>
          </p:nvPr>
        </p:nvSpPr>
        <p:spPr>
          <a:xfrm>
            <a:off x="0" y="0"/>
            <a:ext cx="12192000" cy="6026727"/>
          </a:xfrm>
        </p:spPr>
        <p:txBody>
          <a:bodyPr>
            <a:noAutofit/>
          </a:bodyPr>
          <a:lstStyle/>
          <a:p>
            <a:br>
              <a:rPr lang="el-GR" sz="3600" b="1" dirty="0"/>
            </a:br>
            <a:r>
              <a:rPr lang="el-GR" sz="3200" b="1" dirty="0"/>
              <a:t>ΒΙΟΗΘΙΚΗ</a:t>
            </a:r>
            <a:br>
              <a:rPr lang="el-GR" sz="3200" b="1" dirty="0"/>
            </a:br>
            <a:r>
              <a:rPr lang="el-GR" sz="3200" b="1" dirty="0"/>
              <a:t>ΕΝΟΤΗΤΑ 5</a:t>
            </a:r>
            <a:r>
              <a:rPr lang="el-GR" sz="3200" b="1" baseline="30000" dirty="0"/>
              <a:t>Η</a:t>
            </a:r>
            <a:r>
              <a:rPr lang="el-GR" sz="3200" b="1" dirty="0"/>
              <a:t> </a:t>
            </a:r>
            <a:br>
              <a:rPr lang="el-GR" sz="3200" b="1" dirty="0"/>
            </a:br>
            <a:r>
              <a:rPr lang="el-GR" sz="3200" dirty="0"/>
              <a:t> ΒΙΟΗΘΙΚΗ ΘΕΩΡΗΣΗ ΤΩΝ ΕΦΑΡΜΟΓΩΝ</a:t>
            </a:r>
            <a:br>
              <a:rPr lang="el-GR" sz="3200" dirty="0"/>
            </a:br>
            <a:r>
              <a:rPr lang="el-GR" sz="3200" dirty="0"/>
              <a:t>ΤΗΣ ΓΕΝΕΤΙΚΗΣ ΤΕΧΝΟΛΟΓΙΑΣ </a:t>
            </a:r>
            <a:br>
              <a:rPr lang="el-GR" sz="3200" dirty="0"/>
            </a:br>
            <a:r>
              <a:rPr lang="el-GR" sz="3200" dirty="0"/>
              <a:t>ΚΑΙ ΓΕΝΕΤΙΚΗΣ ΜΗΧΑΝΙΚΗΣ</a:t>
            </a:r>
            <a:br>
              <a:rPr lang="el-GR" sz="3200" dirty="0"/>
            </a:br>
            <a:r>
              <a:rPr lang="el-GR" sz="3200" b="1" dirty="0"/>
              <a:t>Ο νέος επιστημονικός κλάδος για την αντιμετώπιση των ηθικών προβλημάτων από τις εφαρμογές της γενετικής τεχνολογίας</a:t>
            </a:r>
            <a:r>
              <a:rPr lang="el-GR" sz="3200" dirty="0"/>
              <a:t> </a:t>
            </a:r>
            <a:br>
              <a:rPr lang="el-GR" sz="3200" dirty="0"/>
            </a:br>
            <a:br>
              <a:rPr lang="el-GR" sz="3200" dirty="0"/>
            </a:br>
            <a:r>
              <a:rPr lang="el-GR" sz="3200" b="1" dirty="0">
                <a:solidFill>
                  <a:srgbClr val="FF0000"/>
                </a:solidFill>
              </a:rPr>
              <a:t>Από το βιβλίο του κ. Νικολάου </a:t>
            </a:r>
            <a:r>
              <a:rPr lang="el-GR" sz="3200" b="1" dirty="0" err="1">
                <a:solidFill>
                  <a:srgbClr val="FF0000"/>
                </a:solidFill>
              </a:rPr>
              <a:t>Κόιου</a:t>
            </a:r>
            <a:r>
              <a:rPr lang="el-GR" sz="3200" b="1" dirty="0">
                <a:solidFill>
                  <a:srgbClr val="FF0000"/>
                </a:solidFill>
              </a:rPr>
              <a:t>, Ηθική θεώρηση των τεχνικών παρεμβάσεων στο ανθρώπινο </a:t>
            </a:r>
            <a:r>
              <a:rPr lang="el-GR" sz="3200" b="1" dirty="0" err="1">
                <a:solidFill>
                  <a:srgbClr val="FF0000"/>
                </a:solidFill>
              </a:rPr>
              <a:t>γονιδίωμα</a:t>
            </a:r>
            <a:r>
              <a:rPr lang="el-GR" sz="3200" b="1" dirty="0">
                <a:solidFill>
                  <a:srgbClr val="FF0000"/>
                </a:solidFill>
              </a:rPr>
              <a:t>, Εκδόσεις Σταμούλη Α.Ε., Αθήνα 2003, </a:t>
            </a:r>
            <a:r>
              <a:rPr lang="el-GR" sz="3200" b="1" dirty="0" err="1">
                <a:solidFill>
                  <a:srgbClr val="FF0000"/>
                </a:solidFill>
              </a:rPr>
              <a:t>σσ</a:t>
            </a:r>
            <a:r>
              <a:rPr lang="el-GR" sz="3200" b="1" dirty="0">
                <a:solidFill>
                  <a:srgbClr val="FF0000"/>
                </a:solidFill>
              </a:rPr>
              <a:t>. 107-126</a:t>
            </a:r>
            <a:br>
              <a:rPr lang="el-GR" sz="3200" dirty="0"/>
            </a:br>
            <a:br>
              <a:rPr lang="el-GR" sz="3600" dirty="0"/>
            </a:br>
            <a:endParaRPr lang="el-GR" sz="3600" dirty="0"/>
          </a:p>
        </p:txBody>
      </p:sp>
      <p:sp>
        <p:nvSpPr>
          <p:cNvPr id="3" name="Υπότιτλος 2">
            <a:extLst>
              <a:ext uri="{FF2B5EF4-FFF2-40B4-BE49-F238E27FC236}">
                <a16:creationId xmlns:a16="http://schemas.microsoft.com/office/drawing/2014/main" id="{2AAFC123-1D78-871C-3EDE-C4B54E84F96B}"/>
              </a:ext>
            </a:extLst>
          </p:cNvPr>
          <p:cNvSpPr>
            <a:spLocks noGrp="1"/>
          </p:cNvSpPr>
          <p:nvPr>
            <p:ph type="subTitle" idx="1"/>
          </p:nvPr>
        </p:nvSpPr>
        <p:spPr>
          <a:xfrm>
            <a:off x="1524000" y="5202238"/>
            <a:ext cx="9144000" cy="1655762"/>
          </a:xfrm>
        </p:spPr>
        <p:txBody>
          <a:bodyPr>
            <a:normAutofit lnSpcReduction="10000"/>
          </a:bodyPr>
          <a:lstStyle/>
          <a:p>
            <a:r>
              <a:rPr lang="el-GR" dirty="0"/>
              <a:t>ΔΙΔΑΣΚΟΥΣΑ: ΜΑΡΙΑ ΚΑΡΑΜΠΕΛΙΑ </a:t>
            </a:r>
          </a:p>
          <a:p>
            <a:r>
              <a:rPr lang="el-GR" dirty="0"/>
              <a:t>ΕΞΑΜΗΝΟ: Η’ </a:t>
            </a:r>
          </a:p>
          <a:p>
            <a:r>
              <a:rPr lang="el-GR" dirty="0"/>
              <a:t>ΙΕΡΑΤΙΚΩΝ ΣΠΟΥΔΩΝ</a:t>
            </a:r>
          </a:p>
          <a:p>
            <a:r>
              <a:rPr lang="el-GR" dirty="0"/>
              <a:t>ΑΕΑΑ</a:t>
            </a:r>
          </a:p>
          <a:p>
            <a:endParaRPr lang="el-GR" dirty="0"/>
          </a:p>
        </p:txBody>
      </p:sp>
    </p:spTree>
    <p:extLst>
      <p:ext uri="{BB962C8B-B14F-4D97-AF65-F5344CB8AC3E}">
        <p14:creationId xmlns:p14="http://schemas.microsoft.com/office/powerpoint/2010/main" val="32120898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72543" y="0"/>
            <a:ext cx="10515600" cy="1325563"/>
          </a:xfrm>
        </p:spPr>
        <p:txBody>
          <a:bodyPr/>
          <a:lstStyle/>
          <a:p>
            <a:pPr algn="ctr"/>
            <a:r>
              <a:rPr lang="el-GR" b="1" dirty="0"/>
              <a:t>Ο νέος επιστημονικός κλάδος για την αντιμετώπιση των ηθικών προβλημάτων</a:t>
            </a:r>
            <a:endParaRPr lang="el-GR" dirty="0"/>
          </a:p>
        </p:txBody>
      </p:sp>
      <p:sp>
        <p:nvSpPr>
          <p:cNvPr id="3" name="Θέση περιεχομένου 2"/>
          <p:cNvSpPr>
            <a:spLocks noGrp="1"/>
          </p:cNvSpPr>
          <p:nvPr>
            <p:ph idx="1"/>
          </p:nvPr>
        </p:nvSpPr>
        <p:spPr>
          <a:xfrm>
            <a:off x="283335" y="1184856"/>
            <a:ext cx="11694017" cy="5673143"/>
          </a:xfrm>
        </p:spPr>
        <p:txBody>
          <a:bodyPr>
            <a:normAutofit lnSpcReduction="10000"/>
          </a:bodyPr>
          <a:lstStyle/>
          <a:p>
            <a:r>
              <a:rPr lang="el-GR" dirty="0"/>
              <a:t>Οι </a:t>
            </a:r>
            <a:r>
              <a:rPr lang="el-GR" b="1" dirty="0" err="1"/>
              <a:t>εμπειριοκράτες</a:t>
            </a:r>
            <a:r>
              <a:rPr lang="el-GR" dirty="0"/>
              <a:t> χαρακτηρίζονται από έλλειψη κάθε μεταφυσικής και απόλυτης υπερβατικής πραγματικότητας, οποία θα αποτελούσε σημείο αναφοράς για την ανθρώπινη δράση-ηθική. </a:t>
            </a:r>
          </a:p>
          <a:p>
            <a:r>
              <a:rPr lang="el-GR" dirty="0"/>
              <a:t>Ο </a:t>
            </a:r>
            <a:r>
              <a:rPr lang="en-US" dirty="0"/>
              <a:t>Ian </a:t>
            </a:r>
            <a:r>
              <a:rPr lang="en-US" dirty="0" err="1"/>
              <a:t>Wilmut</a:t>
            </a:r>
            <a:r>
              <a:rPr lang="en-US" dirty="0"/>
              <a:t> </a:t>
            </a:r>
            <a:r>
              <a:rPr lang="el-GR" dirty="0"/>
              <a:t>σε συνέντευξή του δήλωσε ότι δεν πιστεύει στον Θεό ή «κάπου αλλού» παρά μόνο στο </a:t>
            </a:r>
            <a:r>
              <a:rPr lang="el-GR" b="1" dirty="0"/>
              <a:t>ανθρώπινο ηθικό αισθητήριο</a:t>
            </a:r>
            <a:r>
              <a:rPr lang="el-GR" dirty="0"/>
              <a:t>. </a:t>
            </a:r>
          </a:p>
          <a:p>
            <a:r>
              <a:rPr lang="el-GR" dirty="0"/>
              <a:t>Συνεπώς, η ηθική των </a:t>
            </a:r>
            <a:r>
              <a:rPr lang="el-GR" dirty="0" err="1"/>
              <a:t>εμπειριοκρατών</a:t>
            </a:r>
            <a:r>
              <a:rPr lang="el-GR" dirty="0"/>
              <a:t> πηγάζει από ένα κοινό αισθητήριο των ανθρώπων για το τι είναι καλό και δέον και για το τι δεν είναι. Η αντιμετώπιση των ηθικών προβλημάτων μ’ αυτόν τον τρόπο έχει ως αποτέλεσμα </a:t>
            </a:r>
            <a:r>
              <a:rPr lang="el-GR" b="1" dirty="0"/>
              <a:t>την κατά το δυνατόν ομαλή κοινωνική συμβίωση</a:t>
            </a:r>
            <a:r>
              <a:rPr lang="el-GR" dirty="0"/>
              <a:t>. </a:t>
            </a:r>
          </a:p>
          <a:p>
            <a:r>
              <a:rPr lang="el-GR" dirty="0"/>
              <a:t>Ωστόσο, η άρνηση για υιοθέτηση κάθε ηθικής που πηγάζει έξω από τον άνθρωπο, οδηγεί σε </a:t>
            </a:r>
            <a:r>
              <a:rPr lang="el-GR" b="1" dirty="0"/>
              <a:t>σύγχυση</a:t>
            </a:r>
            <a:r>
              <a:rPr lang="el-GR" dirty="0"/>
              <a:t>. Η πραγματικότητα αυτή διαπιστώνεται, όταν γίνεται προσπάθεια να βρεθεί μια συνισταμένη που να ικανοποιεί το ηθικό αισθητήριο όλων με σκοπό τη μεταφορά της σε επίπεδο κοινωνικών θεσμών, όπως η νομοθεσία. (πρόβλημα κυρίως στις πλουραλιστικές κοινωνίες)</a:t>
            </a:r>
          </a:p>
        </p:txBody>
      </p:sp>
    </p:spTree>
    <p:extLst>
      <p:ext uri="{BB962C8B-B14F-4D97-AF65-F5344CB8AC3E}">
        <p14:creationId xmlns:p14="http://schemas.microsoft.com/office/powerpoint/2010/main" val="21547591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66104" y="0"/>
            <a:ext cx="10515600" cy="1325563"/>
          </a:xfrm>
        </p:spPr>
        <p:txBody>
          <a:bodyPr/>
          <a:lstStyle/>
          <a:p>
            <a:pPr algn="ctr"/>
            <a:r>
              <a:rPr lang="el-GR" b="1" dirty="0"/>
              <a:t>Ο νέος επιστημονικός κλάδος για την αντιμετώπιση των ηθικών προβλημάτων</a:t>
            </a:r>
            <a:endParaRPr lang="el-GR" dirty="0"/>
          </a:p>
        </p:txBody>
      </p:sp>
      <p:sp>
        <p:nvSpPr>
          <p:cNvPr id="3" name="Θέση περιεχομένου 2"/>
          <p:cNvSpPr>
            <a:spLocks noGrp="1"/>
          </p:cNvSpPr>
          <p:nvPr>
            <p:ph idx="1"/>
          </p:nvPr>
        </p:nvSpPr>
        <p:spPr>
          <a:xfrm>
            <a:off x="257577" y="1325564"/>
            <a:ext cx="11732654" cy="5532436"/>
          </a:xfrm>
        </p:spPr>
        <p:txBody>
          <a:bodyPr>
            <a:normAutofit lnSpcReduction="10000"/>
          </a:bodyPr>
          <a:lstStyle/>
          <a:p>
            <a:r>
              <a:rPr lang="el-GR" dirty="0"/>
              <a:t>Η εμπειριοκρατία αποτέλεσε το έδαφος πάνω στο οποίο αναπτύχθηκε ο </a:t>
            </a:r>
            <a:r>
              <a:rPr lang="el-GR" b="1" dirty="0"/>
              <a:t>θετικισμός </a:t>
            </a:r>
            <a:r>
              <a:rPr lang="el-GR" dirty="0"/>
              <a:t>και ο </a:t>
            </a:r>
            <a:r>
              <a:rPr lang="el-GR" b="1" dirty="0"/>
              <a:t>πραγματισμός</a:t>
            </a:r>
            <a:r>
              <a:rPr lang="el-GR" dirty="0"/>
              <a:t>. Προέκταση των δύο αυτών φιλοσοφικών ρευμάτων στο πεδίο της ηθικής και κοινωνικής συμπεριφοράς υπήρξε </a:t>
            </a:r>
            <a:r>
              <a:rPr lang="el-GR" u="sng" dirty="0"/>
              <a:t>ο ωφελιμισμός</a:t>
            </a:r>
            <a:r>
              <a:rPr lang="el-GR" dirty="0"/>
              <a:t>. </a:t>
            </a:r>
          </a:p>
          <a:p>
            <a:r>
              <a:rPr lang="el-GR" dirty="0"/>
              <a:t>Το κριτήριο του ωφελιμισμού με βάση του οποίου μπορεί να κριθεί μια πράξη ως σωστή ή όχι, είναι αν αυτή αποσκοπεί </a:t>
            </a:r>
            <a:r>
              <a:rPr lang="el-GR" u="sng" dirty="0"/>
              <a:t>στην πρόκληση του μεγαλύτερου δυνατού αγαθού στο μεγαλύτερο δυνατό αριθμό ανθρώπων</a:t>
            </a:r>
            <a:r>
              <a:rPr lang="el-GR" dirty="0"/>
              <a:t>. </a:t>
            </a:r>
          </a:p>
          <a:p>
            <a:r>
              <a:rPr lang="el-GR" dirty="0"/>
              <a:t>Για τον ωφελιμισμό να κάνει κάποιος τους περισσότερους ανθρώπους ευτυχισμένους για το μεγαλύτερο δυνατό διάστημα είναι </a:t>
            </a:r>
            <a:r>
              <a:rPr lang="el-GR" b="1" dirty="0"/>
              <a:t>πιο σημαντικό</a:t>
            </a:r>
            <a:r>
              <a:rPr lang="el-GR" dirty="0"/>
              <a:t> από το αν λίγοι άνθρωποι γίνονται για λίγο ή για πολύ καιρό δυστυχείς για να εξυπηρετηθεί αυτός ο σκοπός. </a:t>
            </a:r>
          </a:p>
          <a:p>
            <a:r>
              <a:rPr lang="el-GR" dirty="0"/>
              <a:t>Για τον ωφελιμισμό καλό είναι η ευτυχία και κακό ο πόνος, ο οποίος πρέπει να αποφεύγεται με κάθε θυσία. </a:t>
            </a:r>
          </a:p>
        </p:txBody>
      </p:sp>
    </p:spTree>
    <p:extLst>
      <p:ext uri="{BB962C8B-B14F-4D97-AF65-F5344CB8AC3E}">
        <p14:creationId xmlns:p14="http://schemas.microsoft.com/office/powerpoint/2010/main" val="199235223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Ο νέος επιστημονικός κλάδος για την αντιμετώπιση των ηθικών προβλημάτων</a:t>
            </a:r>
            <a:endParaRPr lang="el-GR" dirty="0"/>
          </a:p>
        </p:txBody>
      </p:sp>
      <p:sp>
        <p:nvSpPr>
          <p:cNvPr id="3" name="Θέση περιεχομένου 2"/>
          <p:cNvSpPr>
            <a:spLocks noGrp="1"/>
          </p:cNvSpPr>
          <p:nvPr>
            <p:ph idx="1"/>
          </p:nvPr>
        </p:nvSpPr>
        <p:spPr>
          <a:xfrm>
            <a:off x="283335" y="1825624"/>
            <a:ext cx="11629623" cy="4871389"/>
          </a:xfrm>
        </p:spPr>
        <p:txBody>
          <a:bodyPr>
            <a:normAutofit/>
          </a:bodyPr>
          <a:lstStyle/>
          <a:p>
            <a:r>
              <a:rPr lang="el-GR" dirty="0"/>
              <a:t>Ο </a:t>
            </a:r>
            <a:r>
              <a:rPr lang="el-GR" b="1" dirty="0"/>
              <a:t>φιλελευθερισμός</a:t>
            </a:r>
            <a:r>
              <a:rPr lang="el-GR" dirty="0"/>
              <a:t> ως θεμελιακή αξία της ηθικής και πολιτικής του θεωρίας πρόβαλε την </a:t>
            </a:r>
            <a:r>
              <a:rPr lang="el-GR" u="sng" dirty="0"/>
              <a:t>αυτονομία του ατόμου</a:t>
            </a:r>
            <a:r>
              <a:rPr lang="el-GR" dirty="0"/>
              <a:t>. </a:t>
            </a:r>
          </a:p>
          <a:p>
            <a:r>
              <a:rPr lang="el-GR" dirty="0"/>
              <a:t>Ήδη ο </a:t>
            </a:r>
            <a:r>
              <a:rPr lang="en-US" dirty="0"/>
              <a:t>Kant </a:t>
            </a:r>
            <a:r>
              <a:rPr lang="el-GR" dirty="0"/>
              <a:t>αποθεώνοντας ηθικά τον άνθρωπο και τη βούλησή του αποδέχεται ότι </a:t>
            </a:r>
            <a:r>
              <a:rPr lang="el-GR" b="1" dirty="0"/>
              <a:t>το αγαθό βρίσκεται στη βούληση του ανθρώπου </a:t>
            </a:r>
            <a:r>
              <a:rPr lang="el-GR" dirty="0"/>
              <a:t>ανεξάρτητα από την κοινωνία και τις κοινωνικές σχέσεις. </a:t>
            </a:r>
          </a:p>
          <a:p>
            <a:r>
              <a:rPr lang="el-GR" dirty="0"/>
              <a:t>Η αυτονομία αυτή με κύριο χαρακτηριστικό </a:t>
            </a:r>
            <a:r>
              <a:rPr lang="el-GR" u="sng" dirty="0"/>
              <a:t>την επιθυμία για ελεύθερο αυτοπροσδιορισμό</a:t>
            </a:r>
            <a:r>
              <a:rPr lang="el-GR" dirty="0"/>
              <a:t>, έγινε πολλές φορές ο απώτερος στόχος της πολιτικής και πρακτικής των κοινωνιών της Δύσης. </a:t>
            </a:r>
          </a:p>
          <a:p>
            <a:r>
              <a:rPr lang="el-GR" dirty="0"/>
              <a:t>Μέσα στο πλαίσιο αυτό τέθηκαν σε νέες βάσεις οι σχέσεις ασθενών και γιατρών και άνοιξαν νέοι ορίζοντες για την έρευνα και εφαρμογή της ιατρικής τεχνολογίας.</a:t>
            </a:r>
          </a:p>
        </p:txBody>
      </p:sp>
    </p:spTree>
    <p:extLst>
      <p:ext uri="{BB962C8B-B14F-4D97-AF65-F5344CB8AC3E}">
        <p14:creationId xmlns:p14="http://schemas.microsoft.com/office/powerpoint/2010/main" val="26233443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953037"/>
          </a:xfrm>
        </p:spPr>
        <p:txBody>
          <a:bodyPr>
            <a:normAutofit fontScale="90000"/>
          </a:bodyPr>
          <a:lstStyle/>
          <a:p>
            <a:pPr algn="ctr"/>
            <a:r>
              <a:rPr lang="el-GR" b="1" dirty="0"/>
              <a:t>Ο νέος επιστημονικός κλάδος για την αντιμετώπιση των ηθικών προβλημάτων</a:t>
            </a:r>
            <a:endParaRPr lang="el-GR" dirty="0"/>
          </a:p>
        </p:txBody>
      </p:sp>
      <p:sp>
        <p:nvSpPr>
          <p:cNvPr id="3" name="Θέση περιεχομένου 2"/>
          <p:cNvSpPr>
            <a:spLocks noGrp="1"/>
          </p:cNvSpPr>
          <p:nvPr>
            <p:ph idx="1"/>
          </p:nvPr>
        </p:nvSpPr>
        <p:spPr>
          <a:xfrm>
            <a:off x="0" y="953038"/>
            <a:ext cx="12192000" cy="5904962"/>
          </a:xfrm>
        </p:spPr>
        <p:txBody>
          <a:bodyPr>
            <a:normAutofit fontScale="92500" lnSpcReduction="20000"/>
          </a:bodyPr>
          <a:lstStyle/>
          <a:p>
            <a:r>
              <a:rPr lang="el-GR" dirty="0"/>
              <a:t>Υπάρχουν δύο απόψεις με το οποίο μπορεί να θεωρήσει κάποιος το αντικείμενο της βιοηθικής: η στενή και η ευρεία άποψη.</a:t>
            </a:r>
          </a:p>
          <a:p>
            <a:r>
              <a:rPr lang="el-GR" dirty="0"/>
              <a:t>Με τη στενή της έννοια η βιοηθική είναι ακόμη </a:t>
            </a:r>
            <a:r>
              <a:rPr lang="el-GR" b="1" dirty="0"/>
              <a:t>ένας κλάδος της ηθικής</a:t>
            </a:r>
            <a:r>
              <a:rPr lang="el-GR" dirty="0"/>
              <a:t>, ο οποίος προέκυψε από τις τεχνολογικές και επιστημονικές αλλαγές. Κατατάσσεται στον κλάδο </a:t>
            </a:r>
            <a:r>
              <a:rPr lang="el-GR" b="1" dirty="0"/>
              <a:t>της «εφαρμοσμένης ηθικής»,</a:t>
            </a:r>
            <a:r>
              <a:rPr lang="el-GR" dirty="0"/>
              <a:t> επειδή πολλές φορές ζητείται η γνώμη ενός ειδικού σε θέματα βιοηθικής </a:t>
            </a:r>
            <a:r>
              <a:rPr lang="el-GR" u="sng" dirty="0"/>
              <a:t>για τη λήψη</a:t>
            </a:r>
            <a:r>
              <a:rPr lang="el-GR" dirty="0"/>
              <a:t> </a:t>
            </a:r>
            <a:r>
              <a:rPr lang="el-GR" u="sng" dirty="0"/>
              <a:t>κάποιας δύσκολης απόφασης</a:t>
            </a:r>
            <a:r>
              <a:rPr lang="el-GR" dirty="0"/>
              <a:t> ή όταν προκύψει </a:t>
            </a:r>
            <a:r>
              <a:rPr lang="el-GR" u="sng" dirty="0"/>
              <a:t>κάποιο δίλημμα ιατρικής φύσης</a:t>
            </a:r>
            <a:r>
              <a:rPr lang="el-GR" dirty="0"/>
              <a:t>. </a:t>
            </a:r>
          </a:p>
          <a:p>
            <a:r>
              <a:rPr lang="el-GR" dirty="0"/>
              <a:t>Ο ρόλος της βιοηθικής στις σύγχρονες κοινωνίες ανταποκρίνεται στη στενή έννοια του όρου, καθώς ο ρόλος αυτός περιλαμβάνει:</a:t>
            </a:r>
          </a:p>
          <a:p>
            <a:pPr marL="514350" lvl="0" indent="-514350">
              <a:buFont typeface="+mj-lt"/>
              <a:buAutoNum type="arabicPeriod"/>
            </a:pPr>
            <a:r>
              <a:rPr lang="el-GR" dirty="0"/>
              <a:t>Τη θέσπιση των βασικών αρχών της βιοηθικής επιστήμης</a:t>
            </a:r>
          </a:p>
          <a:p>
            <a:pPr marL="514350" lvl="0" indent="-514350">
              <a:buFont typeface="+mj-lt"/>
              <a:buAutoNum type="arabicPeriod"/>
            </a:pPr>
            <a:r>
              <a:rPr lang="el-GR" dirty="0"/>
              <a:t>Παροχή βοήθειας στους ιατρικούς επιστήμονες με τη μορφή συμβουλής, όταν αντιμετωπίζουν κάποιο ηθικό δίλημμα. </a:t>
            </a:r>
          </a:p>
          <a:p>
            <a:pPr marL="514350" lvl="0" indent="-514350">
              <a:buFont typeface="+mj-lt"/>
              <a:buAutoNum type="arabicPeriod"/>
            </a:pPr>
            <a:r>
              <a:rPr lang="el-GR" dirty="0"/>
              <a:t>Τη διαμόρφωση συγκεκριμένης δεοντολογίας και νομικού πλαισίου, όπου θα καθορίζονται τα όρια της βιοτεχνολογίας με κανόνες γενικής ισχύος. </a:t>
            </a:r>
          </a:p>
          <a:p>
            <a:pPr marL="514350" indent="-514350">
              <a:buFont typeface="+mj-lt"/>
              <a:buAutoNum type="arabicPeriod"/>
            </a:pPr>
            <a:r>
              <a:rPr lang="el-GR" dirty="0"/>
              <a:t>Την έρευνα του ιστορικού, ιδεολογικού, πολιτισμικού και κοινωνικού πλαισίου μέσα στο οποίο εκφράζεται. Μήπως η βιοηθική αποτελεί μέρος  του ευρύτερου πολιτισμικού περιβάλλοντος μέσα στο οποίο εκφράζεται; </a:t>
            </a:r>
          </a:p>
        </p:txBody>
      </p:sp>
    </p:spTree>
    <p:extLst>
      <p:ext uri="{BB962C8B-B14F-4D97-AF65-F5344CB8AC3E}">
        <p14:creationId xmlns:p14="http://schemas.microsoft.com/office/powerpoint/2010/main" val="349846598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Ο νέος επιστημονικός κλάδος για την αντιμετώπιση των ηθικών προβλημάτων</a:t>
            </a:r>
            <a:endParaRPr lang="el-GR" dirty="0"/>
          </a:p>
        </p:txBody>
      </p:sp>
      <p:sp>
        <p:nvSpPr>
          <p:cNvPr id="3" name="Θέση περιεχομένου 2"/>
          <p:cNvSpPr>
            <a:spLocks noGrp="1"/>
          </p:cNvSpPr>
          <p:nvPr>
            <p:ph idx="1"/>
          </p:nvPr>
        </p:nvSpPr>
        <p:spPr/>
        <p:txBody>
          <a:bodyPr/>
          <a:lstStyle/>
          <a:p>
            <a:r>
              <a:rPr lang="el-GR" dirty="0"/>
              <a:t>Η βιοηθική διαιρείται στους εξής κλάδους:</a:t>
            </a:r>
          </a:p>
          <a:p>
            <a:pPr marL="514350" lvl="0" indent="-514350">
              <a:buFont typeface="+mj-lt"/>
              <a:buAutoNum type="arabicPeriod"/>
            </a:pPr>
            <a:r>
              <a:rPr lang="el-GR" dirty="0"/>
              <a:t>Θεωρητική βιοηθική (φιλοσοφία-θεολογία)</a:t>
            </a:r>
          </a:p>
          <a:p>
            <a:pPr marL="514350" lvl="0" indent="-514350">
              <a:buFont typeface="+mj-lt"/>
              <a:buAutoNum type="arabicPeriod"/>
            </a:pPr>
            <a:r>
              <a:rPr lang="el-GR" dirty="0"/>
              <a:t>Κλινική βιοηθική (</a:t>
            </a:r>
            <a:r>
              <a:rPr lang="el-GR" dirty="0" err="1"/>
              <a:t>περιπτωτικό</a:t>
            </a:r>
            <a:r>
              <a:rPr lang="el-GR" dirty="0"/>
              <a:t> χαρακτήρα</a:t>
            </a:r>
            <a:r>
              <a:rPr lang="en-US" dirty="0"/>
              <a:t>)</a:t>
            </a:r>
            <a:endParaRPr lang="el-GR" dirty="0"/>
          </a:p>
          <a:p>
            <a:pPr marL="514350" lvl="0" indent="-514350">
              <a:buFont typeface="+mj-lt"/>
              <a:buAutoNum type="arabicPeriod"/>
            </a:pPr>
            <a:r>
              <a:rPr lang="el-GR" dirty="0"/>
              <a:t>Ρυθμιστική βιοηθική (συνεργασία </a:t>
            </a:r>
            <a:r>
              <a:rPr lang="el-GR" dirty="0" err="1"/>
              <a:t>βιοηθικολόγων</a:t>
            </a:r>
            <a:r>
              <a:rPr lang="el-GR" dirty="0"/>
              <a:t>-νομικών)</a:t>
            </a:r>
          </a:p>
          <a:p>
            <a:pPr marL="514350" indent="-514350">
              <a:buFont typeface="+mj-lt"/>
              <a:buAutoNum type="arabicPeriod"/>
            </a:pPr>
            <a:r>
              <a:rPr lang="el-GR" dirty="0"/>
              <a:t>Πολιτιστική βιοηθική (κοινωνικές επιστήμες)</a:t>
            </a:r>
          </a:p>
        </p:txBody>
      </p:sp>
    </p:spTree>
    <p:extLst>
      <p:ext uri="{BB962C8B-B14F-4D97-AF65-F5344CB8AC3E}">
        <p14:creationId xmlns:p14="http://schemas.microsoft.com/office/powerpoint/2010/main" val="6822536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Ο νέος επιστημονικός κλάδος για την αντιμετώπιση των ηθικών προβλημάτων</a:t>
            </a:r>
            <a:endParaRPr lang="el-GR" dirty="0"/>
          </a:p>
        </p:txBody>
      </p:sp>
      <p:sp>
        <p:nvSpPr>
          <p:cNvPr id="3" name="Θέση περιεχομένου 2"/>
          <p:cNvSpPr>
            <a:spLocks noGrp="1"/>
          </p:cNvSpPr>
          <p:nvPr>
            <p:ph idx="1"/>
          </p:nvPr>
        </p:nvSpPr>
        <p:spPr/>
        <p:txBody>
          <a:bodyPr/>
          <a:lstStyle/>
          <a:p>
            <a:r>
              <a:rPr lang="el-GR" dirty="0"/>
              <a:t>Με την ευρεία έννοιά της </a:t>
            </a:r>
            <a:r>
              <a:rPr lang="el-GR" b="1" dirty="0"/>
              <a:t>η βιοηθική είναι ένα διεπιστημονικό πεδίο γνώσης</a:t>
            </a:r>
            <a:r>
              <a:rPr lang="el-GR" dirty="0"/>
              <a:t>. Ως τέτοιο συνεργάζεται με πολλούς επιστημονικούς κλάδους, όπως η νομική, η ιστορία, η δημοσιογραφία, η φιλοσοφία, η οικολογία, η κοινωνική ανθρωπολογία, η κοινωνική ψυχολογία, η κοινωνιομετρία κ.ά. </a:t>
            </a:r>
          </a:p>
          <a:p>
            <a:r>
              <a:rPr lang="el-GR" dirty="0"/>
              <a:t>Γι’ αυτό και πολλοί την αναγνωρίζουν ως ένα </a:t>
            </a:r>
            <a:r>
              <a:rPr lang="el-GR" b="1" dirty="0"/>
              <a:t>διεπιστημονικό κλάδο</a:t>
            </a:r>
            <a:r>
              <a:rPr lang="el-GR" dirty="0"/>
              <a:t>.</a:t>
            </a:r>
          </a:p>
          <a:p>
            <a:r>
              <a:rPr lang="el-GR" dirty="0"/>
              <a:t>Μάλιστα, ορισμένοι περιγράφουν τη βιοηθική όχι ως μια πολυσύνθετη επιστήμη, αλλά </a:t>
            </a:r>
            <a:r>
              <a:rPr lang="el-GR" b="1" dirty="0"/>
              <a:t>ως κίνημα</a:t>
            </a:r>
            <a:r>
              <a:rPr lang="el-GR" dirty="0"/>
              <a:t> μεγάλων κοινωνικών και επιστημονικών διαστάσεων</a:t>
            </a:r>
            <a:r>
              <a:rPr lang="en-US" dirty="0"/>
              <a:t>.</a:t>
            </a:r>
            <a:endParaRPr lang="el-GR" dirty="0"/>
          </a:p>
        </p:txBody>
      </p:sp>
    </p:spTree>
    <p:extLst>
      <p:ext uri="{BB962C8B-B14F-4D97-AF65-F5344CB8AC3E}">
        <p14:creationId xmlns:p14="http://schemas.microsoft.com/office/powerpoint/2010/main" val="106682132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Ο νέος επιστημονικός κλάδος για την αντιμετώπιση των ηθικών προβλημάτων</a:t>
            </a:r>
            <a:endParaRPr lang="el-GR" dirty="0"/>
          </a:p>
        </p:txBody>
      </p:sp>
      <p:sp>
        <p:nvSpPr>
          <p:cNvPr id="3" name="Θέση περιεχομένου 2"/>
          <p:cNvSpPr>
            <a:spLocks noGrp="1"/>
          </p:cNvSpPr>
          <p:nvPr>
            <p:ph idx="1"/>
          </p:nvPr>
        </p:nvSpPr>
        <p:spPr/>
        <p:txBody>
          <a:bodyPr/>
          <a:lstStyle/>
          <a:p>
            <a:r>
              <a:rPr lang="el-GR" dirty="0"/>
              <a:t>Πέρα όμως από την επιστημολογία της βιοηθικής υπάρχουν και άλλοι παράμετροι, που ενδιαφέρουν την Ηθική. Οι παράμετροι αυτοί είναι:</a:t>
            </a:r>
          </a:p>
          <a:p>
            <a:pPr marL="514350" lvl="0" indent="-514350">
              <a:buFont typeface="+mj-lt"/>
              <a:buAutoNum type="arabicPeriod"/>
            </a:pPr>
            <a:r>
              <a:rPr lang="el-GR" dirty="0"/>
              <a:t>Η </a:t>
            </a:r>
            <a:r>
              <a:rPr lang="el-GR" u="sng" dirty="0"/>
              <a:t>κατανόηση του </a:t>
            </a:r>
            <a:r>
              <a:rPr lang="el-GR" b="1" u="sng" dirty="0"/>
              <a:t>τρόπου </a:t>
            </a:r>
            <a:r>
              <a:rPr lang="el-GR" dirty="0"/>
              <a:t>με τον οποίο η βιοηθική ενεργεί και βγάζει τα συμπεράσματά της. </a:t>
            </a:r>
          </a:p>
          <a:p>
            <a:pPr marL="514350" indent="-514350">
              <a:buFont typeface="+mj-lt"/>
              <a:buAutoNum type="arabicPeriod"/>
            </a:pPr>
            <a:r>
              <a:rPr lang="el-GR" dirty="0"/>
              <a:t>Πώς και </a:t>
            </a:r>
            <a:r>
              <a:rPr lang="el-GR" u="sng" dirty="0"/>
              <a:t>μέχρι ποιο βαθμό </a:t>
            </a:r>
            <a:r>
              <a:rPr lang="el-GR" b="1" u="sng" dirty="0"/>
              <a:t>τα συμπεράσματά της</a:t>
            </a:r>
            <a:r>
              <a:rPr lang="el-GR" u="sng" dirty="0"/>
              <a:t> μεταφέρονται στο πεδίο των πολιτικών αποφάσεων</a:t>
            </a:r>
            <a:r>
              <a:rPr lang="el-GR" dirty="0"/>
              <a:t> και λαμβάνουν θεσμοθετημένη νομική ισχύ. </a:t>
            </a:r>
          </a:p>
        </p:txBody>
      </p:sp>
    </p:spTree>
    <p:extLst>
      <p:ext uri="{BB962C8B-B14F-4D97-AF65-F5344CB8AC3E}">
        <p14:creationId xmlns:p14="http://schemas.microsoft.com/office/powerpoint/2010/main" val="585547987"/>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Ο νέος επιστημονικός κλάδος για την αντιμετώπιση των ηθικών προβλημάτων</a:t>
            </a:r>
            <a:endParaRPr lang="el-GR" dirty="0"/>
          </a:p>
        </p:txBody>
      </p:sp>
      <p:sp>
        <p:nvSpPr>
          <p:cNvPr id="3" name="Θέση περιεχομένου 2"/>
          <p:cNvSpPr>
            <a:spLocks noGrp="1"/>
          </p:cNvSpPr>
          <p:nvPr>
            <p:ph idx="1"/>
          </p:nvPr>
        </p:nvSpPr>
        <p:spPr/>
        <p:txBody>
          <a:bodyPr/>
          <a:lstStyle/>
          <a:p>
            <a:r>
              <a:rPr lang="el-GR" dirty="0"/>
              <a:t>Όσον αφορά τον τρόπο γίνεται αναζήτηση των </a:t>
            </a:r>
            <a:r>
              <a:rPr lang="el-GR" b="1" dirty="0"/>
              <a:t>κοινών αρχών</a:t>
            </a:r>
            <a:r>
              <a:rPr lang="el-GR" dirty="0"/>
              <a:t>, που μπορούν να υπάρξουν ανάμεσα στους ειδικούς του κλάδου. </a:t>
            </a:r>
          </a:p>
          <a:p>
            <a:r>
              <a:rPr lang="el-GR" dirty="0"/>
              <a:t>Έτσι, θεσπίστηκαν ορισμένες </a:t>
            </a:r>
            <a:r>
              <a:rPr lang="el-GR" b="1" dirty="0"/>
              <a:t>ηθικές αρχές</a:t>
            </a:r>
            <a:r>
              <a:rPr lang="el-GR" dirty="0"/>
              <a:t> με σκοπό να περιοριστούν οι αυθαιρεσίες σχετικά με την αποδοχή ή μη μιας εφαρμογής ως ηθικά επιτρεπτής. </a:t>
            </a:r>
          </a:p>
          <a:p>
            <a:r>
              <a:rPr lang="el-GR" dirty="0"/>
              <a:t>Οι αρχές αυτές θα χρησιμοποιούνται ως ένας </a:t>
            </a:r>
            <a:r>
              <a:rPr lang="el-GR" b="1" dirty="0"/>
              <a:t>υποτυπώδης θεωρητικός οδηγός βιοηθικής</a:t>
            </a:r>
            <a:r>
              <a:rPr lang="el-GR" dirty="0"/>
              <a:t>. (ηθικά διλήμματα, γνώση του αντικειμένου της βιοηθικής) </a:t>
            </a:r>
          </a:p>
        </p:txBody>
      </p:sp>
    </p:spTree>
    <p:extLst>
      <p:ext uri="{BB962C8B-B14F-4D97-AF65-F5344CB8AC3E}">
        <p14:creationId xmlns:p14="http://schemas.microsoft.com/office/powerpoint/2010/main" val="38896145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Ο νέος επιστημονικός κλάδος για την αντιμετώπιση των ηθικών προβλημάτων</a:t>
            </a:r>
            <a:endParaRPr lang="el-GR" dirty="0"/>
          </a:p>
        </p:txBody>
      </p:sp>
      <p:sp>
        <p:nvSpPr>
          <p:cNvPr id="3" name="Θέση περιεχομένου 2"/>
          <p:cNvSpPr>
            <a:spLocks noGrp="1"/>
          </p:cNvSpPr>
          <p:nvPr>
            <p:ph idx="1"/>
          </p:nvPr>
        </p:nvSpPr>
        <p:spPr/>
        <p:txBody>
          <a:bodyPr>
            <a:normAutofit lnSpcReduction="10000"/>
          </a:bodyPr>
          <a:lstStyle/>
          <a:p>
            <a:pPr marL="0" indent="0">
              <a:buNone/>
            </a:pPr>
            <a:r>
              <a:rPr lang="el-GR" sz="3600" dirty="0"/>
              <a:t>Οι αρχές αυτές, γνωστές ως κείμενο του </a:t>
            </a:r>
            <a:r>
              <a:rPr lang="en-US" sz="3600" dirty="0"/>
              <a:t>Belmont</a:t>
            </a:r>
            <a:r>
              <a:rPr lang="el-GR" sz="3600" dirty="0"/>
              <a:t>, είναι:</a:t>
            </a:r>
          </a:p>
          <a:p>
            <a:pPr marL="514350" lvl="0" indent="-514350">
              <a:buFont typeface="+mj-lt"/>
              <a:buAutoNum type="arabicPeriod"/>
            </a:pPr>
            <a:r>
              <a:rPr lang="el-GR" sz="3600" dirty="0"/>
              <a:t>Η αρχή της αυτονομίας (</a:t>
            </a:r>
            <a:r>
              <a:rPr lang="en-US" sz="3600" dirty="0"/>
              <a:t>autonomy</a:t>
            </a:r>
            <a:r>
              <a:rPr lang="el-GR" sz="3600" dirty="0"/>
              <a:t>).</a:t>
            </a:r>
          </a:p>
          <a:p>
            <a:pPr marL="514350" lvl="0" indent="-514350">
              <a:buFont typeface="+mj-lt"/>
              <a:buAutoNum type="arabicPeriod"/>
            </a:pPr>
            <a:r>
              <a:rPr lang="el-GR" sz="3600" dirty="0"/>
              <a:t>Η αρχή της αγαθοεργίας-ευεργεσίας (</a:t>
            </a:r>
            <a:r>
              <a:rPr lang="en-US" sz="3600" dirty="0"/>
              <a:t>beneficence</a:t>
            </a:r>
            <a:r>
              <a:rPr lang="el-GR" sz="3600" dirty="0"/>
              <a:t>).</a:t>
            </a:r>
          </a:p>
          <a:p>
            <a:pPr marL="514350" lvl="0" indent="-514350">
              <a:buFont typeface="+mj-lt"/>
              <a:buAutoNum type="arabicPeriod"/>
            </a:pPr>
            <a:r>
              <a:rPr lang="el-GR" sz="3600" dirty="0"/>
              <a:t>Η αρχή της μη πρόκλησης βλάβης και πόνου (</a:t>
            </a:r>
            <a:r>
              <a:rPr lang="en-US" sz="3600" dirty="0" err="1"/>
              <a:t>nonmaleficence</a:t>
            </a:r>
            <a:r>
              <a:rPr lang="el-GR" sz="3600" dirty="0"/>
              <a:t>).</a:t>
            </a:r>
          </a:p>
          <a:p>
            <a:pPr marL="514350" indent="-514350">
              <a:buFont typeface="+mj-lt"/>
              <a:buAutoNum type="arabicPeriod"/>
            </a:pPr>
            <a:r>
              <a:rPr lang="el-GR" sz="3600" dirty="0"/>
              <a:t>Η αρχή της δικαιοσύνης (</a:t>
            </a:r>
            <a:r>
              <a:rPr lang="en-US" sz="3600" dirty="0"/>
              <a:t>justice</a:t>
            </a:r>
            <a:r>
              <a:rPr lang="el-GR" sz="3600" dirty="0"/>
              <a:t>). </a:t>
            </a:r>
          </a:p>
        </p:txBody>
      </p:sp>
    </p:spTree>
    <p:extLst>
      <p:ext uri="{BB962C8B-B14F-4D97-AF65-F5344CB8AC3E}">
        <p14:creationId xmlns:p14="http://schemas.microsoft.com/office/powerpoint/2010/main" val="24749551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14589" y="0"/>
            <a:ext cx="10515600" cy="1325563"/>
          </a:xfrm>
        </p:spPr>
        <p:txBody>
          <a:bodyPr/>
          <a:lstStyle/>
          <a:p>
            <a:pPr algn="ctr"/>
            <a:r>
              <a:rPr lang="el-GR" b="1" dirty="0"/>
              <a:t>Ο νέος επιστημονικός κλάδος για την αντιμετώπιση των ηθικών προβλημάτων</a:t>
            </a:r>
            <a:endParaRPr lang="el-GR" dirty="0"/>
          </a:p>
        </p:txBody>
      </p:sp>
      <p:sp>
        <p:nvSpPr>
          <p:cNvPr id="3" name="Θέση περιεχομένου 2"/>
          <p:cNvSpPr>
            <a:spLocks noGrp="1"/>
          </p:cNvSpPr>
          <p:nvPr>
            <p:ph idx="1"/>
          </p:nvPr>
        </p:nvSpPr>
        <p:spPr>
          <a:xfrm>
            <a:off x="0" y="1325564"/>
            <a:ext cx="12192000" cy="5532436"/>
          </a:xfrm>
        </p:spPr>
        <p:txBody>
          <a:bodyPr>
            <a:normAutofit lnSpcReduction="10000"/>
          </a:bodyPr>
          <a:lstStyle/>
          <a:p>
            <a:r>
              <a:rPr lang="el-GR" dirty="0"/>
              <a:t>Σημαντικό ενδιαφέρον παρουσιάζει η διαπίστωση ότι σε επίπεδο αρχών παρουσιάζεται μεγάλη απόκλιση γιατί οι αρχές αυτές προέρχονται από </a:t>
            </a:r>
            <a:r>
              <a:rPr lang="el-GR" b="1" dirty="0"/>
              <a:t>διαφορετικά φιλοσοφικά ρεύματα</a:t>
            </a:r>
            <a:r>
              <a:rPr lang="el-GR" dirty="0"/>
              <a:t>. </a:t>
            </a:r>
          </a:p>
          <a:p>
            <a:r>
              <a:rPr lang="el-GR" dirty="0"/>
              <a:t>Η </a:t>
            </a:r>
            <a:r>
              <a:rPr lang="el-GR" u="sng" dirty="0"/>
              <a:t>αρχή της αυτονομίας</a:t>
            </a:r>
            <a:r>
              <a:rPr lang="el-GR" dirty="0"/>
              <a:t> προέρχεται από την </a:t>
            </a:r>
            <a:r>
              <a:rPr lang="el-GR" b="1" dirty="0"/>
              <a:t>καντιανή φιλοσοφία</a:t>
            </a:r>
            <a:r>
              <a:rPr lang="el-GR" dirty="0"/>
              <a:t>. Προβάλλεται για να διαφυλάξει τα δικαιώματα του ατόμου, την ακεραιότητα της προσωπικότητάς του και την ελευθερία των επιλογών του. Μπορεί όμως να έρθει σε σύγκρουση με </a:t>
            </a:r>
            <a:r>
              <a:rPr lang="el-GR" u="sng" dirty="0"/>
              <a:t>την αρχή της αγαθοεργίας και μη πρόκλησης βλάβης</a:t>
            </a:r>
            <a:r>
              <a:rPr lang="el-GR" dirty="0"/>
              <a:t>, οι οποίες έχουν </a:t>
            </a:r>
            <a:r>
              <a:rPr lang="el-GR" b="1" dirty="0"/>
              <a:t>ωφελιμιστική προέλευση</a:t>
            </a:r>
            <a:r>
              <a:rPr lang="el-GR" dirty="0"/>
              <a:t>. (π.χ. άρνηση θεραπείας, είδος θεραπείας)</a:t>
            </a:r>
          </a:p>
          <a:p>
            <a:r>
              <a:rPr lang="el-GR" dirty="0"/>
              <a:t>Κάτι ανάλογο μπορεί να συμβεί </a:t>
            </a:r>
            <a:r>
              <a:rPr lang="el-GR" u="sng" dirty="0"/>
              <a:t>ανάμεσα στις αρχές της αυτονομίας και δικαιοσύνης</a:t>
            </a:r>
            <a:r>
              <a:rPr lang="el-GR" dirty="0"/>
              <a:t>. Η δικαιοσύνη έχοντας ως σκοπό </a:t>
            </a:r>
            <a:r>
              <a:rPr lang="el-GR" b="1" dirty="0"/>
              <a:t>την ίση μεταχείριση των ασθενών</a:t>
            </a:r>
            <a:r>
              <a:rPr lang="el-GR" dirty="0"/>
              <a:t> μπορεί να περιορίζει τις ατομικές επιλογές και τα δικαιώματά τους. </a:t>
            </a:r>
          </a:p>
          <a:p>
            <a:r>
              <a:rPr lang="el-GR" dirty="0"/>
              <a:t>Οι συγκρούσεις αυτές έκαναν κατανοητό τη δυσκολία της βιοηθικής να παρέχει μια ομοιογενή θεωρητική βάση. </a:t>
            </a:r>
          </a:p>
        </p:txBody>
      </p:sp>
    </p:spTree>
    <p:extLst>
      <p:ext uri="{BB962C8B-B14F-4D97-AF65-F5344CB8AC3E}">
        <p14:creationId xmlns:p14="http://schemas.microsoft.com/office/powerpoint/2010/main" val="17251099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73806" y="1"/>
            <a:ext cx="10515600" cy="1068946"/>
          </a:xfrm>
        </p:spPr>
        <p:txBody>
          <a:bodyPr>
            <a:normAutofit fontScale="90000"/>
          </a:bodyPr>
          <a:lstStyle/>
          <a:p>
            <a:pPr algn="ctr"/>
            <a:r>
              <a:rPr lang="el-GR" b="1" dirty="0"/>
              <a:t>Ο νέος επιστημονικός κλάδος για την αντιμετώπιση των ηθικών προβλημάτων</a:t>
            </a:r>
            <a:endParaRPr lang="el-GR" dirty="0"/>
          </a:p>
        </p:txBody>
      </p:sp>
      <p:sp>
        <p:nvSpPr>
          <p:cNvPr id="3" name="Θέση περιεχομένου 2"/>
          <p:cNvSpPr>
            <a:spLocks noGrp="1"/>
          </p:cNvSpPr>
          <p:nvPr>
            <p:ph idx="1"/>
          </p:nvPr>
        </p:nvSpPr>
        <p:spPr>
          <a:xfrm>
            <a:off x="231820" y="1068948"/>
            <a:ext cx="11835684" cy="5789052"/>
          </a:xfrm>
        </p:spPr>
        <p:txBody>
          <a:bodyPr>
            <a:normAutofit/>
          </a:bodyPr>
          <a:lstStyle/>
          <a:p>
            <a:r>
              <a:rPr lang="el-GR" dirty="0"/>
              <a:t>Ο ηθικός προβληματισμός σχετικά με ζητήματα που αφορούν την </a:t>
            </a:r>
            <a:r>
              <a:rPr lang="el-GR" b="1" dirty="0"/>
              <a:t>αντιμετώπιση της υγείας</a:t>
            </a:r>
            <a:r>
              <a:rPr lang="el-GR" dirty="0"/>
              <a:t> δεν προέκυψε από τις εφαρμογές της γενετικής τεχνολογίας. </a:t>
            </a:r>
          </a:p>
          <a:p>
            <a:r>
              <a:rPr lang="el-GR" dirty="0"/>
              <a:t>Από την αρχαιότητα είχε διαγνωστεί ο κίνδυνος παράχρησης της ιατρικής επιστήμης προς «</a:t>
            </a:r>
            <a:r>
              <a:rPr lang="el-GR" i="1" dirty="0" err="1"/>
              <a:t>ἴδιον</a:t>
            </a:r>
            <a:r>
              <a:rPr lang="el-GR" i="1" dirty="0"/>
              <a:t> </a:t>
            </a:r>
            <a:r>
              <a:rPr lang="el-GR" i="1" dirty="0" err="1"/>
              <a:t>ὄφελος</a:t>
            </a:r>
            <a:r>
              <a:rPr lang="el-GR" dirty="0"/>
              <a:t>». </a:t>
            </a:r>
          </a:p>
          <a:p>
            <a:r>
              <a:rPr lang="el-GR" dirty="0"/>
              <a:t>Η προσπάθεια να τεθούν κάποιες </a:t>
            </a:r>
            <a:r>
              <a:rPr lang="el-GR" b="1" dirty="0"/>
              <a:t>ηθικές αρχές</a:t>
            </a:r>
            <a:r>
              <a:rPr lang="el-GR" dirty="0"/>
              <a:t> αποσκοπούσε: α) να </a:t>
            </a:r>
            <a:r>
              <a:rPr lang="el-GR" dirty="0" err="1"/>
              <a:t>οριοθετηθεί</a:t>
            </a:r>
            <a:r>
              <a:rPr lang="el-GR" dirty="0"/>
              <a:t> η δυνατότητα επέμβασης στον ασθενή και β) να ρυθμίσει τις σχέσεις ιατρού και ασθενούς σ’ ένα γενικό πλαίσιο. </a:t>
            </a:r>
          </a:p>
          <a:p>
            <a:r>
              <a:rPr lang="el-GR" dirty="0"/>
              <a:t>Ο Ιπποκράτης στα έργα του κάνει λόγο για το ήθος του ιατρού και δίνει οδηγίες για τον τρόπο που οφείλει ο γιατρός να συμπεριφέρεται στους ασθενείς του. </a:t>
            </a:r>
          </a:p>
          <a:p>
            <a:r>
              <a:rPr lang="el-GR" dirty="0"/>
              <a:t>Ο ιπποκράτειος όρκος θεωρείται το βασικό κείμενο της ηθικής της ιατρικής επιστήμης ακόμη και σήμερα. (θέμα ηθικής συνείδησης)</a:t>
            </a:r>
          </a:p>
        </p:txBody>
      </p:sp>
    </p:spTree>
    <p:extLst>
      <p:ext uri="{BB962C8B-B14F-4D97-AF65-F5344CB8AC3E}">
        <p14:creationId xmlns:p14="http://schemas.microsoft.com/office/powerpoint/2010/main" val="222819206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Ο νέος επιστημονικός κλάδος για την αντιμετώπιση των ηθικών προβλημάτων</a:t>
            </a:r>
            <a:endParaRPr lang="el-GR" dirty="0"/>
          </a:p>
        </p:txBody>
      </p:sp>
      <p:sp>
        <p:nvSpPr>
          <p:cNvPr id="3" name="Θέση περιεχομένου 2"/>
          <p:cNvSpPr>
            <a:spLocks noGrp="1"/>
          </p:cNvSpPr>
          <p:nvPr>
            <p:ph idx="1"/>
          </p:nvPr>
        </p:nvSpPr>
        <p:spPr>
          <a:xfrm>
            <a:off x="515155" y="1825624"/>
            <a:ext cx="11217499" cy="4845631"/>
          </a:xfrm>
        </p:spPr>
        <p:txBody>
          <a:bodyPr/>
          <a:lstStyle/>
          <a:p>
            <a:r>
              <a:rPr lang="el-GR" dirty="0"/>
              <a:t>Ωστόσο, οι υποστηρικτές της υποστηρίζουν ότι και χωρίς να υπάρχει συμφωνία στο θεωρητικό μέρος μπορούν να βρεθούν οι </a:t>
            </a:r>
            <a:r>
              <a:rPr lang="el-GR" b="1" dirty="0"/>
              <a:t>«κοινοί τόποι»</a:t>
            </a:r>
            <a:r>
              <a:rPr lang="el-GR" dirty="0"/>
              <a:t>. </a:t>
            </a:r>
          </a:p>
          <a:p>
            <a:r>
              <a:rPr lang="el-GR" dirty="0"/>
              <a:t>Οι κοινοί αυτοί τόποι αφορούν τη θεσμοθέτηση κανόνων και ρυθμίσεων και τη λήψη αποφάσεων.</a:t>
            </a:r>
          </a:p>
          <a:p>
            <a:r>
              <a:rPr lang="el-GR" dirty="0"/>
              <a:t>Στις Η.Π.Α. η Προεδρική Επιτροπή για τη Μελέτη των Ηθικών Προβλημάτων στην Ιατρική και την Έρευνα στη </a:t>
            </a:r>
            <a:r>
              <a:rPr lang="el-GR" dirty="0" err="1"/>
              <a:t>Βιοϊατρική</a:t>
            </a:r>
            <a:r>
              <a:rPr lang="el-GR" dirty="0"/>
              <a:t> και την Ανθρώπινη Συμπεριφορά, κατάφερε δύο πράγματα: α) σημαντικού βαθμού συμφωνία απόψεων και β) την αποδοχή του ευρέως αλλά και του επιστημονικού κοινού. (πλουραλιστική κοινωνία) </a:t>
            </a:r>
          </a:p>
        </p:txBody>
      </p:sp>
    </p:spTree>
    <p:extLst>
      <p:ext uri="{BB962C8B-B14F-4D97-AF65-F5344CB8AC3E}">
        <p14:creationId xmlns:p14="http://schemas.microsoft.com/office/powerpoint/2010/main" val="83378310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lstStyle/>
          <a:p>
            <a:pPr algn="ctr"/>
            <a:r>
              <a:rPr lang="el-GR" b="1" dirty="0"/>
              <a:t>Ο νέος επιστημονικός κλάδος για την αντιμετώπιση των ηθικών προβλημάτων</a:t>
            </a:r>
            <a:endParaRPr lang="el-GR" dirty="0"/>
          </a:p>
        </p:txBody>
      </p:sp>
      <p:sp>
        <p:nvSpPr>
          <p:cNvPr id="3" name="Θέση περιεχομένου 2"/>
          <p:cNvSpPr>
            <a:spLocks noGrp="1"/>
          </p:cNvSpPr>
          <p:nvPr>
            <p:ph idx="1"/>
          </p:nvPr>
        </p:nvSpPr>
        <p:spPr>
          <a:xfrm>
            <a:off x="128789" y="1325562"/>
            <a:ext cx="12063211" cy="5532437"/>
          </a:xfrm>
        </p:spPr>
        <p:txBody>
          <a:bodyPr>
            <a:normAutofit fontScale="92500"/>
          </a:bodyPr>
          <a:lstStyle/>
          <a:p>
            <a:r>
              <a:rPr lang="el-GR" dirty="0"/>
              <a:t>Στις σημερινές δυτικές κοινωνίες τελικά ποιος είναι ο ρόλος και ποια η επικρατέστερη τάση της βιοηθικής; Πώς εφαρμόζεται η θεωρία της σε πράξη στην καθημερινότητα;</a:t>
            </a:r>
          </a:p>
          <a:p>
            <a:r>
              <a:rPr lang="el-GR" dirty="0"/>
              <a:t>Κατά πόσο λαμβάνονται υπόψη τα ηθικά πορίσματα της βιοηθικής;</a:t>
            </a:r>
          </a:p>
          <a:p>
            <a:r>
              <a:rPr lang="el-GR" dirty="0"/>
              <a:t>Η πολιτεία που έχει και τον τελευταίο λόγο προσπαθώντας να ισορροπήσει μεταξύ </a:t>
            </a:r>
            <a:r>
              <a:rPr lang="el-GR" b="1" dirty="0"/>
              <a:t>βιοηθικής</a:t>
            </a:r>
            <a:r>
              <a:rPr lang="el-GR" dirty="0"/>
              <a:t>, </a:t>
            </a:r>
            <a:r>
              <a:rPr lang="el-GR" b="1" dirty="0"/>
              <a:t>πολιτικού κόστους</a:t>
            </a:r>
            <a:r>
              <a:rPr lang="el-GR" dirty="0"/>
              <a:t> και πίεσης από τα </a:t>
            </a:r>
            <a:r>
              <a:rPr lang="el-GR" b="1" dirty="0"/>
              <a:t>μεγάλα οικονομικά συμφέροντα</a:t>
            </a:r>
            <a:r>
              <a:rPr lang="el-GR" dirty="0"/>
              <a:t>, μήπως τελικά προβάλλει ως βιοηθική έναν συμβιβασμό απόψεων με σκοπό να δοθεί η πιο εφικτή πολιτική και νομική λύση; </a:t>
            </a:r>
          </a:p>
          <a:p>
            <a:r>
              <a:rPr lang="el-GR" dirty="0"/>
              <a:t>Το μόνο που είναι βέβαιο είναι ότι η βιοηθική έχει περάσει από διάφορες φάσεις όσο αφορά τη θέση της και την ισχύ της στη δημόσια γνώμη και στο διάλογο με την πολιτεία. Όταν τα ηθικά διλλήματα έβγαιναν στο προσκήνιο για πρώτη φορά οι γνώμες και ο προβληματισμός των </a:t>
            </a:r>
            <a:r>
              <a:rPr lang="el-GR" dirty="0" err="1"/>
              <a:t>βιοηθικολόγων</a:t>
            </a:r>
            <a:r>
              <a:rPr lang="el-GR" dirty="0"/>
              <a:t> λαμβάνονταν πολύ πιο σοβαρά υπόψιν από ό,τι σήμερα. Εκείνη η περίοδος ονομάστηκε η «χρυσή εποχή της βιοηθικής».</a:t>
            </a:r>
          </a:p>
        </p:txBody>
      </p:sp>
    </p:spTree>
    <p:extLst>
      <p:ext uri="{BB962C8B-B14F-4D97-AF65-F5344CB8AC3E}">
        <p14:creationId xmlns:p14="http://schemas.microsoft.com/office/powerpoint/2010/main" val="79757635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38200" y="0"/>
            <a:ext cx="10515600" cy="1325563"/>
          </a:xfrm>
        </p:spPr>
        <p:txBody>
          <a:bodyPr/>
          <a:lstStyle/>
          <a:p>
            <a:pPr algn="ctr"/>
            <a:r>
              <a:rPr lang="el-GR" b="1" dirty="0"/>
              <a:t>Ο νέος επιστημονικός κλάδος για την αντιμετώπιση των ηθικών προβλημάτων</a:t>
            </a:r>
            <a:endParaRPr lang="el-GR" dirty="0"/>
          </a:p>
        </p:txBody>
      </p:sp>
      <p:sp>
        <p:nvSpPr>
          <p:cNvPr id="3" name="Θέση περιεχομένου 2"/>
          <p:cNvSpPr>
            <a:spLocks noGrp="1"/>
          </p:cNvSpPr>
          <p:nvPr>
            <p:ph idx="1"/>
          </p:nvPr>
        </p:nvSpPr>
        <p:spPr>
          <a:xfrm>
            <a:off x="1" y="1325562"/>
            <a:ext cx="12192000" cy="5532437"/>
          </a:xfrm>
        </p:spPr>
        <p:txBody>
          <a:bodyPr>
            <a:normAutofit fontScale="85000" lnSpcReduction="20000"/>
          </a:bodyPr>
          <a:lstStyle/>
          <a:p>
            <a:r>
              <a:rPr lang="el-GR" dirty="0"/>
              <a:t>Πώς διαμορφώνεται </a:t>
            </a:r>
            <a:r>
              <a:rPr lang="el-GR" b="1" dirty="0"/>
              <a:t>η σημερινή κατάσταση</a:t>
            </a:r>
            <a:r>
              <a:rPr lang="el-GR" dirty="0"/>
              <a:t>; Σήμερα παρατηρούνται τα εξής: </a:t>
            </a:r>
          </a:p>
          <a:p>
            <a:pPr marL="514350" lvl="0" indent="-514350">
              <a:buFont typeface="+mj-lt"/>
              <a:buAutoNum type="arabicPeriod"/>
            </a:pPr>
            <a:r>
              <a:rPr lang="el-GR" u="sng" dirty="0"/>
              <a:t>Στο επίπεδο της νομοθεσίας</a:t>
            </a:r>
            <a:r>
              <a:rPr lang="el-GR" dirty="0"/>
              <a:t> οι γνώμες των </a:t>
            </a:r>
            <a:r>
              <a:rPr lang="el-GR" b="1" dirty="0" err="1"/>
              <a:t>βιοηθικολόγων</a:t>
            </a:r>
            <a:r>
              <a:rPr lang="el-GR" dirty="0"/>
              <a:t> αρχικά ακούγονται με προσοχή και η πολιτεία νομοθετεί με ιδιαίτερη αυστηρότητα. </a:t>
            </a:r>
            <a:r>
              <a:rPr lang="el-GR" b="1" dirty="0"/>
              <a:t>Εταιρείες </a:t>
            </a:r>
            <a:r>
              <a:rPr lang="el-GR" dirty="0"/>
              <a:t>όμως με μεγάλα οικονομικά συμφέροντα, οι οποίες κρύβονται πίσω από μια βιοτεχνολογική εφαρμογή, ασκούν πολιτική επιρροή. Οι </a:t>
            </a:r>
            <a:r>
              <a:rPr lang="el-GR" b="1" dirty="0"/>
              <a:t>κυβερνήσεις</a:t>
            </a:r>
            <a:r>
              <a:rPr lang="el-GR" dirty="0"/>
              <a:t> που δεν θέλουν να έρθουν σε ευθεία σύγκρουση με τους </a:t>
            </a:r>
            <a:r>
              <a:rPr lang="el-GR" dirty="0" err="1"/>
              <a:t>βιοηθικολόγους</a:t>
            </a:r>
            <a:r>
              <a:rPr lang="el-GR" dirty="0"/>
              <a:t> προτιμούν να τηρήσουν </a:t>
            </a:r>
            <a:r>
              <a:rPr lang="el-GR" u="sng" dirty="0"/>
              <a:t>σιγή</a:t>
            </a:r>
            <a:r>
              <a:rPr lang="el-GR" dirty="0"/>
              <a:t> μέχρι να σταματήσει η έντονη προβολή του προβλήματος. Η </a:t>
            </a:r>
            <a:r>
              <a:rPr lang="el-GR" u="sng" dirty="0"/>
              <a:t>καθημερινή ήπιων τόνων προβολή</a:t>
            </a:r>
            <a:r>
              <a:rPr lang="el-GR" dirty="0"/>
              <a:t> του προβλήματος εθίζει στο τέλος την ακοή των περισσότερων πολιτών, οι οποίοι το αποδέχονται ως ένα τετελεσμένο γεγονός. Τον τελευταίο λόγο έχουν </a:t>
            </a:r>
            <a:r>
              <a:rPr lang="el-GR" b="1" dirty="0"/>
              <a:t>οι νομοθέτες</a:t>
            </a:r>
            <a:r>
              <a:rPr lang="el-GR" dirty="0"/>
              <a:t>, που επικυρώνουν και θεσμοθετούν μια παγιωμένη κατάσταση. (παράμετρος συνήθειας)</a:t>
            </a:r>
          </a:p>
          <a:p>
            <a:pPr marL="514350" lvl="0" indent="-514350">
              <a:buFont typeface="+mj-lt"/>
              <a:buAutoNum type="arabicPeriod"/>
            </a:pPr>
            <a:r>
              <a:rPr lang="el-GR" u="sng" dirty="0"/>
              <a:t>Η στάση της πολιτείας και της νομοθεσίας απέναντι στις απόψεις των </a:t>
            </a:r>
            <a:r>
              <a:rPr lang="el-GR" u="sng" dirty="0" err="1"/>
              <a:t>βιοηθικολόγων</a:t>
            </a:r>
            <a:r>
              <a:rPr lang="el-GR" dirty="0"/>
              <a:t> είναι άλλοτε ευμενής και άλλοτε δυσμενής ανάλογα με το ζήτημα το οποίο εξετάζεται.(πολιτικό κόστος-πίεση)</a:t>
            </a:r>
          </a:p>
          <a:p>
            <a:pPr marL="514350" lvl="0" indent="-514350">
              <a:buFont typeface="+mj-lt"/>
              <a:buAutoNum type="arabicPeriod"/>
            </a:pPr>
            <a:r>
              <a:rPr lang="el-GR" u="sng" dirty="0"/>
              <a:t>Στο επίπεδο της κλινικής βιοηθικής</a:t>
            </a:r>
            <a:r>
              <a:rPr lang="el-GR" dirty="0"/>
              <a:t> τα πράγματα εμφανίζονται κάπως διαφορετικά. Σήμερα στα σοβαρά ιατρικά ιδρύματα η γνώμη του συμβούλου βιοηθικής παίζει καθοριστικό ρόλο στη λήψη αποφάσεων, η οποία προϋποθέτει έντονο ηθικό προβληματισμό. Συνεπώς, στο προσωπικό επίπεδο η βιοηθική επηρεάζει πολύ περισσότερο απ’ ό,τι στο επίπεδο των θεσμών. (κέντρα βιοηθικής έρευνας-τηλεφωνήματα) </a:t>
            </a:r>
          </a:p>
        </p:txBody>
      </p:sp>
    </p:spTree>
    <p:extLst>
      <p:ext uri="{BB962C8B-B14F-4D97-AF65-F5344CB8AC3E}">
        <p14:creationId xmlns:p14="http://schemas.microsoft.com/office/powerpoint/2010/main" val="389641073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Ο νέος επιστημονικός κλάδος για την αντιμετώπιση των ηθικών προβλημάτων</a:t>
            </a:r>
            <a:endParaRPr lang="el-GR" dirty="0"/>
          </a:p>
        </p:txBody>
      </p:sp>
      <p:sp>
        <p:nvSpPr>
          <p:cNvPr id="3" name="Θέση περιεχομένου 2"/>
          <p:cNvSpPr>
            <a:spLocks noGrp="1"/>
          </p:cNvSpPr>
          <p:nvPr>
            <p:ph idx="1"/>
          </p:nvPr>
        </p:nvSpPr>
        <p:spPr>
          <a:xfrm>
            <a:off x="128789" y="1825624"/>
            <a:ext cx="12063211" cy="5032375"/>
          </a:xfrm>
        </p:spPr>
        <p:txBody>
          <a:bodyPr>
            <a:normAutofit fontScale="85000" lnSpcReduction="10000"/>
          </a:bodyPr>
          <a:lstStyle/>
          <a:p>
            <a:pPr marL="514350" lvl="0" indent="-514350">
              <a:buAutoNum type="arabicPeriod" startAt="4"/>
            </a:pPr>
            <a:r>
              <a:rPr lang="el-GR" u="sng" dirty="0"/>
              <a:t>Στη Δύση, όπως συνάγεται και από τα κείμενα της βιοηθικής, της αποδίδεται περισσότερα απ’ όλα ρυθμιστικός ρόλος.</a:t>
            </a:r>
            <a:r>
              <a:rPr lang="el-GR" dirty="0"/>
              <a:t> Δίνεται μεγαλύτερη βαρύτητα στις διαδικασίες, με σκοπό να ξεπεραστεί το πρόβλημα όσο πιο αβασάνιστα γίνεται, παρά στην τήρηση των αρχών. Για να βρεθεί κάποια πρακτική λύση υπερτονίζεται ο ρόλος της «κλινικής» ηθικής με έντονο </a:t>
            </a:r>
            <a:r>
              <a:rPr lang="el-GR" dirty="0" err="1"/>
              <a:t>περιπτωτικό</a:t>
            </a:r>
            <a:r>
              <a:rPr lang="el-GR" dirty="0"/>
              <a:t> χαρακτήρα και μονομερή τονισμό της ατομικής ευθύνης. (πρακτική της πολιτικής για την εξεύρεση λύσης)</a:t>
            </a:r>
            <a:r>
              <a:rPr lang="el-GR" u="sng" dirty="0"/>
              <a:t> </a:t>
            </a:r>
            <a:endParaRPr lang="en-US" u="sng" dirty="0"/>
          </a:p>
          <a:p>
            <a:pPr marL="514350" lvl="0" indent="-514350">
              <a:buAutoNum type="arabicPeriod" startAt="4"/>
            </a:pPr>
            <a:r>
              <a:rPr lang="el-GR" u="sng" dirty="0"/>
              <a:t>Στο ακαδημαϊκό επίπεδο</a:t>
            </a:r>
            <a:r>
              <a:rPr lang="el-GR" dirty="0"/>
              <a:t> ο ειδικός επιστήμονας για θέματα βιοηθικής μπορεί να έχει </a:t>
            </a:r>
            <a:r>
              <a:rPr lang="el-GR" dirty="0" err="1"/>
              <a:t>ατομοκρατικές</a:t>
            </a:r>
            <a:r>
              <a:rPr lang="el-GR" dirty="0"/>
              <a:t> ή ωφελιμιστικές τάσεις ή να εκφράζει και πεποιθήσεις του θρησκευτικού του κλίματος. Όλοι όσοι ασχολούνται με τη βιοηθική αναγνωρίζουν την αρχική συνεισφορά της θεολογίας και γενικότερα της θρησκευτικής διδασκαλίας στην ηθική. Η διαπίστωση ότι ο μονομερής τονισμός της υπευθυνότητας του ανθρώπου και ο παραμερισμός της παράδοσης άφησε μεγάλα περιθώρια για αυθαιρεσίες, με αποτέλεσμα τη δημιουργία σύγχυσης και αβεβαιότητας σε θέματα λήψης αποφάσεων στο επίπεδο της ηθικής, οδήγησε στην επάνοδο της Εκκλησίας και των επίσημων θρησκειών στο τραπέζι του επίσημου </a:t>
            </a:r>
            <a:r>
              <a:rPr lang="el-GR" dirty="0" err="1"/>
              <a:t>βιοηθικού</a:t>
            </a:r>
            <a:r>
              <a:rPr lang="el-GR" dirty="0"/>
              <a:t> διαλόγου. (συνδυασμός παραδοσιακής ηθικής+ ηθικής της ευθύνης= αποτελεσματικότητα βιοηθικής) </a:t>
            </a:r>
          </a:p>
          <a:p>
            <a:endParaRPr lang="el-GR" dirty="0"/>
          </a:p>
        </p:txBody>
      </p:sp>
    </p:spTree>
    <p:extLst>
      <p:ext uri="{BB962C8B-B14F-4D97-AF65-F5344CB8AC3E}">
        <p14:creationId xmlns:p14="http://schemas.microsoft.com/office/powerpoint/2010/main" val="42998678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Ο νέος επιστημονικός κλάδος για την αντιμετώπιση των ηθικών προβλημάτων</a:t>
            </a:r>
            <a:endParaRPr lang="el-GR" dirty="0"/>
          </a:p>
        </p:txBody>
      </p:sp>
      <p:sp>
        <p:nvSpPr>
          <p:cNvPr id="3" name="Θέση περιεχομένου 2"/>
          <p:cNvSpPr>
            <a:spLocks noGrp="1"/>
          </p:cNvSpPr>
          <p:nvPr>
            <p:ph idx="1"/>
          </p:nvPr>
        </p:nvSpPr>
        <p:spPr/>
        <p:txBody>
          <a:bodyPr/>
          <a:lstStyle/>
          <a:p>
            <a:r>
              <a:rPr lang="el-GR" dirty="0"/>
              <a:t>Φυσικά </a:t>
            </a:r>
            <a:r>
              <a:rPr lang="el-GR" b="1" dirty="0"/>
              <a:t>η βιοηθική κατανοείται διαφορετικά σε επίπεδο κοινωνιών</a:t>
            </a:r>
            <a:r>
              <a:rPr lang="el-GR" dirty="0"/>
              <a:t> και εθνών (π.χ. Η.Π.Α. και άλλες χώρες με ενιαίες θρησκείες όπως στην κεντρική και ανατολική Ευρώπη).</a:t>
            </a:r>
          </a:p>
          <a:p>
            <a:r>
              <a:rPr lang="el-GR" dirty="0"/>
              <a:t>Διαφορές όμως εμφανίζονται </a:t>
            </a:r>
            <a:r>
              <a:rPr lang="el-GR" b="1" dirty="0"/>
              <a:t>και στο διεπιστημονικό επίπεδο</a:t>
            </a:r>
            <a:r>
              <a:rPr lang="el-GR" dirty="0"/>
              <a:t> και μάλιστα εντονότερες. Αισθητές είναι οι διαφοροποιήσεις όχι μόνο στους θεολόγους και φιλοσόφους αλλά και ανάμεσα στους βιολόγους και γενικά στους ιατρικούς επιστήμονες. </a:t>
            </a:r>
          </a:p>
          <a:p>
            <a:r>
              <a:rPr lang="el-GR" dirty="0"/>
              <a:t>Ο καθένας διαμορφώνει τα δικά του </a:t>
            </a:r>
            <a:r>
              <a:rPr lang="el-GR" b="1" dirty="0"/>
              <a:t>ηθικά κριτήρια</a:t>
            </a:r>
            <a:r>
              <a:rPr lang="el-GR" dirty="0"/>
              <a:t> σύμφωνα με την ερμηνεία που δίνει στη συμπαντική πραγματικότητα και στο φαινόμενο της ζωής. </a:t>
            </a:r>
          </a:p>
        </p:txBody>
      </p:sp>
    </p:spTree>
    <p:extLst>
      <p:ext uri="{BB962C8B-B14F-4D97-AF65-F5344CB8AC3E}">
        <p14:creationId xmlns:p14="http://schemas.microsoft.com/office/powerpoint/2010/main" val="277014201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8048" y="0"/>
            <a:ext cx="10515600" cy="1325563"/>
          </a:xfrm>
        </p:spPr>
        <p:txBody>
          <a:bodyPr/>
          <a:lstStyle/>
          <a:p>
            <a:pPr algn="ctr"/>
            <a:r>
              <a:rPr lang="el-GR" b="1" dirty="0"/>
              <a:t>Ο νέος επιστημονικός κλάδος για την αντιμετώπιση των ηθικών προβλημάτων</a:t>
            </a:r>
            <a:endParaRPr lang="el-GR" dirty="0"/>
          </a:p>
        </p:txBody>
      </p:sp>
      <p:sp>
        <p:nvSpPr>
          <p:cNvPr id="3" name="Θέση περιεχομένου 2"/>
          <p:cNvSpPr>
            <a:spLocks noGrp="1"/>
          </p:cNvSpPr>
          <p:nvPr>
            <p:ph idx="1"/>
          </p:nvPr>
        </p:nvSpPr>
        <p:spPr>
          <a:xfrm>
            <a:off x="218941" y="1325564"/>
            <a:ext cx="11835684" cy="5422966"/>
          </a:xfrm>
        </p:spPr>
        <p:txBody>
          <a:bodyPr>
            <a:normAutofit lnSpcReduction="10000"/>
          </a:bodyPr>
          <a:lstStyle/>
          <a:p>
            <a:pPr marL="0" indent="0">
              <a:buNone/>
            </a:pPr>
            <a:r>
              <a:rPr lang="el-GR" dirty="0"/>
              <a:t>Οι </a:t>
            </a:r>
            <a:r>
              <a:rPr lang="el-GR" b="1" dirty="0" err="1"/>
              <a:t>κοινωνιοβιολόγοι</a:t>
            </a:r>
            <a:r>
              <a:rPr lang="el-GR" dirty="0"/>
              <a:t> ισχυρίζονται ότι κάθε ανθρώπινη ενέργεια, σκέψη ή συναίσθημα είναι αποτέλεσμα μιας βιοχημικής αντίδρασης. </a:t>
            </a:r>
          </a:p>
          <a:p>
            <a:r>
              <a:rPr lang="el-GR" dirty="0"/>
              <a:t>Ακόμη και φαινόμενα όπως ο αλτρουϊσμός, η αυτοθυσία, η θρησκευτικότητα οφείλονται σε κάποιο γονίδιο. </a:t>
            </a:r>
          </a:p>
          <a:p>
            <a:r>
              <a:rPr lang="el-GR" dirty="0"/>
              <a:t>Η σκέψη αυτή καταργεί κάθε θεμέλιο ηθικής. Η ηθική γίνεται μια όψη της βιολογίας. </a:t>
            </a:r>
          </a:p>
          <a:p>
            <a:r>
              <a:rPr lang="el-GR" dirty="0"/>
              <a:t>Οι απόψεις αυτές εκφράζουν έναν άκρατο ηθικό ντετερμινισμό, σύμφωνα με τον οποίο η ηθική υπόσταση του ατόμου προσδιορίζεται από τα γονίδιά του. (καταλογισμό ευθύνης για τις πράξεις ενός ατόμου)</a:t>
            </a:r>
          </a:p>
          <a:p>
            <a:r>
              <a:rPr lang="el-GR" dirty="0"/>
              <a:t>Οι απόψεις αυτές δεν έγιναν επίσημα αποδεκτές, και προκάλεσαν πλήθος αντιδράσεων από την πλειονότητα του επιστημονικού κόσμου. Ωστόσο, εκπροσωπούνται από μια σεβαστή μερίδα επιστημόνων και αποτελούν μια από τις κύριες τάσεις στον χώρο της βιοηθικής. </a:t>
            </a:r>
          </a:p>
        </p:txBody>
      </p:sp>
    </p:spTree>
    <p:extLst>
      <p:ext uri="{BB962C8B-B14F-4D97-AF65-F5344CB8AC3E}">
        <p14:creationId xmlns:p14="http://schemas.microsoft.com/office/powerpoint/2010/main" val="401395431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Ο νέος επιστημονικός κλάδος για την αντιμετώπιση των ηθικών προβλημάτων</a:t>
            </a:r>
            <a:endParaRPr lang="el-GR" dirty="0"/>
          </a:p>
        </p:txBody>
      </p:sp>
      <p:sp>
        <p:nvSpPr>
          <p:cNvPr id="3" name="Θέση περιεχομένου 2"/>
          <p:cNvSpPr>
            <a:spLocks noGrp="1"/>
          </p:cNvSpPr>
          <p:nvPr>
            <p:ph idx="1"/>
          </p:nvPr>
        </p:nvSpPr>
        <p:spPr>
          <a:xfrm>
            <a:off x="257577" y="1825624"/>
            <a:ext cx="11745533" cy="5032375"/>
          </a:xfrm>
        </p:spPr>
        <p:txBody>
          <a:bodyPr>
            <a:normAutofit/>
          </a:bodyPr>
          <a:lstStyle/>
          <a:p>
            <a:pPr marL="0" indent="0">
              <a:buNone/>
            </a:pPr>
            <a:r>
              <a:rPr lang="el-GR" dirty="0"/>
              <a:t>Μια άλλη παρόμοια τάση θέτει την </a:t>
            </a:r>
            <a:r>
              <a:rPr lang="el-GR" b="1" dirty="0"/>
              <a:t>αντικειμενική γνώση</a:t>
            </a:r>
            <a:r>
              <a:rPr lang="el-GR" dirty="0"/>
              <a:t>, την οποία προσφέρει η επιστήμη, ως το υπέρτατο αγαθό και την απόλυτη αλήθεια. </a:t>
            </a:r>
          </a:p>
          <a:p>
            <a:r>
              <a:rPr lang="el-GR" dirty="0"/>
              <a:t>Η αντικειμενική αυτή γνώση είναι η μόνη που μπορεί να προσφέρει τις απαντήσεις στα μεγάλα ερωτήματα της ζωής. </a:t>
            </a:r>
          </a:p>
          <a:p>
            <a:r>
              <a:rPr lang="el-GR" dirty="0"/>
              <a:t>Η ίδια αποτελεί </a:t>
            </a:r>
            <a:r>
              <a:rPr lang="el-GR" b="1" dirty="0"/>
              <a:t>αυτοσκοπό </a:t>
            </a:r>
            <a:r>
              <a:rPr lang="el-GR" dirty="0"/>
              <a:t>και ανάγεται σε </a:t>
            </a:r>
            <a:r>
              <a:rPr lang="el-GR" b="1" dirty="0"/>
              <a:t>ανώτατο ηθικό κώδικα</a:t>
            </a:r>
            <a:r>
              <a:rPr lang="el-GR" dirty="0"/>
              <a:t>, ο οποίος ταυτίζεται με τη δεοντολογία της διεξαγωγής της επιστημονικής έρευνας. </a:t>
            </a:r>
          </a:p>
          <a:p>
            <a:r>
              <a:rPr lang="el-GR" dirty="0"/>
              <a:t>Η τάση αυτή στον επιστημονικό χώρο </a:t>
            </a:r>
            <a:r>
              <a:rPr lang="el-GR" b="1" dirty="0"/>
              <a:t>αντικαθιστά τη θρησκευτική πίστη με την επιστήμη</a:t>
            </a:r>
            <a:r>
              <a:rPr lang="el-GR" dirty="0"/>
              <a:t>. </a:t>
            </a:r>
          </a:p>
          <a:p>
            <a:r>
              <a:rPr lang="el-GR" dirty="0"/>
              <a:t>Εισάγεται ένα </a:t>
            </a:r>
            <a:r>
              <a:rPr lang="el-GR" b="1" dirty="0"/>
              <a:t>νέο σύστημα αξιών</a:t>
            </a:r>
            <a:r>
              <a:rPr lang="el-GR" dirty="0"/>
              <a:t>, το οποίο θα υποτάσσεται και θα υπαγορεύεται από την αναζήτηση της «αντικειμενικής» γνώσης.</a:t>
            </a:r>
          </a:p>
        </p:txBody>
      </p:sp>
    </p:spTree>
    <p:extLst>
      <p:ext uri="{BB962C8B-B14F-4D97-AF65-F5344CB8AC3E}">
        <p14:creationId xmlns:p14="http://schemas.microsoft.com/office/powerpoint/2010/main" val="9186382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Ο νέος επιστημονικός κλάδος για την αντιμετώπιση των ηθικών προβλημάτων</a:t>
            </a:r>
            <a:endParaRPr lang="el-GR" dirty="0"/>
          </a:p>
        </p:txBody>
      </p:sp>
      <p:sp>
        <p:nvSpPr>
          <p:cNvPr id="3" name="Θέση περιεχομένου 2"/>
          <p:cNvSpPr>
            <a:spLocks noGrp="1"/>
          </p:cNvSpPr>
          <p:nvPr>
            <p:ph idx="1"/>
          </p:nvPr>
        </p:nvSpPr>
        <p:spPr>
          <a:xfrm>
            <a:off x="0" y="1825624"/>
            <a:ext cx="12192000" cy="5032375"/>
          </a:xfrm>
        </p:spPr>
        <p:txBody>
          <a:bodyPr>
            <a:normAutofit lnSpcReduction="10000"/>
          </a:bodyPr>
          <a:lstStyle/>
          <a:p>
            <a:r>
              <a:rPr lang="el-GR" dirty="0"/>
              <a:t>Στον αντίποδα των δύο παραπάνω θεωρήσεων άλλοι επιστήμονες υποστηρίζουν ότι </a:t>
            </a:r>
            <a:r>
              <a:rPr lang="el-GR" b="1" dirty="0"/>
              <a:t>η επιστημονική έρευνα από μόνη της δεν μπορεί να θεμελιώσει μια ηθική</a:t>
            </a:r>
            <a:r>
              <a:rPr lang="el-GR" dirty="0"/>
              <a:t>. </a:t>
            </a:r>
          </a:p>
          <a:p>
            <a:r>
              <a:rPr lang="el-GR" dirty="0"/>
              <a:t>Ανθρώπινα χαρακτηριστικά, όπως η θρησκευτικότητα, το ήθος, τα υπαρξιακά ερωτήματα, η επιχειρηματικότητα και η συνείδηση δεν καθορίζονται από τα γονίδια, αλλά πηγάζουν από την κοινωνία των ανθρώπων και τη σχέση με τον «άλλον».</a:t>
            </a:r>
          </a:p>
          <a:p>
            <a:r>
              <a:rPr lang="el-GR" dirty="0"/>
              <a:t>Έτσι, αν και συνηθίζεται σήμερα να γίνεται αναφορά στη βιοηθική σαν να πρόκειται για έναν ενιαίο κλάδο ως προς την επιστημολογία και τις απόψεις που εκφράζει, τα πράγματα έχουν ως εξής. Στην επιστημολογία υπάρχουν κάποιες κοινές αρχές ως προς το περιεχόμενο και τον σκοπό της βιοηθικής. Τα συμπεράσματα και οι κρίσεις όμως είναι τόσο πολλές όσες και οι κοσμοθεωρίες και ανθρωπολογίες αυτών που τις εκφράζουν. </a:t>
            </a:r>
          </a:p>
          <a:p>
            <a:pPr marL="0" indent="0">
              <a:buNone/>
            </a:pPr>
            <a:endParaRPr lang="el-GR" dirty="0"/>
          </a:p>
        </p:txBody>
      </p:sp>
    </p:spTree>
    <p:extLst>
      <p:ext uri="{BB962C8B-B14F-4D97-AF65-F5344CB8AC3E}">
        <p14:creationId xmlns:p14="http://schemas.microsoft.com/office/powerpoint/2010/main" val="5223683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A813578-B7D7-7D93-FF4C-4593A807A43C}"/>
              </a:ext>
            </a:extLst>
          </p:cNvPr>
          <p:cNvSpPr>
            <a:spLocks noGrp="1"/>
          </p:cNvSpPr>
          <p:nvPr>
            <p:ph type="title"/>
          </p:nvPr>
        </p:nvSpPr>
        <p:spPr>
          <a:xfrm>
            <a:off x="838200" y="18255"/>
            <a:ext cx="10515600" cy="907031"/>
          </a:xfrm>
        </p:spPr>
        <p:txBody>
          <a:bodyPr/>
          <a:lstStyle/>
          <a:p>
            <a:pPr algn="ctr"/>
            <a:r>
              <a:rPr lang="el-GR" dirty="0"/>
              <a:t>Ερωτήσεις </a:t>
            </a:r>
          </a:p>
        </p:txBody>
      </p:sp>
      <p:sp>
        <p:nvSpPr>
          <p:cNvPr id="3" name="Θέση περιεχομένου 2">
            <a:extLst>
              <a:ext uri="{FF2B5EF4-FFF2-40B4-BE49-F238E27FC236}">
                <a16:creationId xmlns:a16="http://schemas.microsoft.com/office/drawing/2014/main" id="{C659F712-09C4-2290-65E6-44C295736AFD}"/>
              </a:ext>
            </a:extLst>
          </p:cNvPr>
          <p:cNvSpPr>
            <a:spLocks noGrp="1"/>
          </p:cNvSpPr>
          <p:nvPr>
            <p:ph idx="1"/>
          </p:nvPr>
        </p:nvSpPr>
        <p:spPr>
          <a:xfrm>
            <a:off x="206829" y="925286"/>
            <a:ext cx="11789228" cy="5914459"/>
          </a:xfrm>
        </p:spPr>
        <p:txBody>
          <a:bodyPr/>
          <a:lstStyle/>
          <a:p>
            <a:pPr marL="514350" indent="-514350">
              <a:buAutoNum type="arabicParenR"/>
            </a:pPr>
            <a:r>
              <a:rPr lang="el-GR" dirty="0"/>
              <a:t>Ο ηθικός προβληματισμός, σχετικά με τα ζητήματα που αφορούν την αντιμετώπιση της υγείας, προέκυψε από τις εφαρμογές της γενετικής τεχνολογίας; </a:t>
            </a:r>
          </a:p>
          <a:p>
            <a:pPr marL="514350" indent="-514350">
              <a:buAutoNum type="arabicParenR"/>
            </a:pPr>
            <a:r>
              <a:rPr lang="el-GR" dirty="0"/>
              <a:t>Που οφείλει την ονομασία του ο νέος κλάδος της Βιοηθικής; </a:t>
            </a:r>
          </a:p>
          <a:p>
            <a:pPr marL="514350" indent="-514350">
              <a:buAutoNum type="arabicParenR"/>
            </a:pPr>
            <a:r>
              <a:rPr lang="el-GR" dirty="0"/>
              <a:t>Ποιο είναι το αντικείμενο της Βιοηθικής; </a:t>
            </a:r>
          </a:p>
          <a:p>
            <a:pPr marL="514350" indent="-514350">
              <a:buAutoNum type="arabicParenR"/>
            </a:pPr>
            <a:r>
              <a:rPr lang="el-GR" dirty="0"/>
              <a:t>Ποια είναι η στενή και ποια η ευρεία άποψη με βάση την οποία μπορεί κάποιος να θεωρήσει το αντικείμενο της Βιοηθικής; </a:t>
            </a:r>
          </a:p>
          <a:p>
            <a:pPr marL="514350" indent="-514350">
              <a:buAutoNum type="arabicParenR"/>
            </a:pPr>
            <a:r>
              <a:rPr lang="el-GR" dirty="0"/>
              <a:t>Ποιοι είναι οι κλάδοι της Βιοηθικής; </a:t>
            </a:r>
          </a:p>
          <a:p>
            <a:pPr marL="514350" indent="-514350">
              <a:buAutoNum type="arabicParenR"/>
            </a:pPr>
            <a:r>
              <a:rPr lang="el-GR"/>
              <a:t>Ποιες είναι οι </a:t>
            </a:r>
            <a:r>
              <a:rPr lang="el-GR" dirty="0"/>
              <a:t>βασικές αρχές της Βιοηθικής; </a:t>
            </a:r>
          </a:p>
        </p:txBody>
      </p:sp>
    </p:spTree>
    <p:extLst>
      <p:ext uri="{BB962C8B-B14F-4D97-AF65-F5344CB8AC3E}">
        <p14:creationId xmlns:p14="http://schemas.microsoft.com/office/powerpoint/2010/main" val="31362395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a:bodyPr>
          <a:lstStyle/>
          <a:p>
            <a:pPr algn="ctr"/>
            <a:r>
              <a:rPr lang="el-GR" b="1" dirty="0"/>
              <a:t>Ο νέος επιστημονικός κλάδος για την αντιμετώπιση των ηθικών προβλημάτων</a:t>
            </a:r>
            <a:endParaRPr lang="el-GR" dirty="0"/>
          </a:p>
        </p:txBody>
      </p:sp>
      <p:sp>
        <p:nvSpPr>
          <p:cNvPr id="3" name="Θέση περιεχομένου 2"/>
          <p:cNvSpPr>
            <a:spLocks noGrp="1"/>
          </p:cNvSpPr>
          <p:nvPr>
            <p:ph idx="1"/>
          </p:nvPr>
        </p:nvSpPr>
        <p:spPr>
          <a:xfrm>
            <a:off x="296214" y="1825624"/>
            <a:ext cx="11449318" cy="4755479"/>
          </a:xfrm>
        </p:spPr>
        <p:txBody>
          <a:bodyPr>
            <a:normAutofit/>
          </a:bodyPr>
          <a:lstStyle/>
          <a:p>
            <a:r>
              <a:rPr lang="el-GR" dirty="0"/>
              <a:t>Οι τελευταίες ανακαλύψεις και εφαρμογές που προέκυψαν στο χώρο της ιατρικής επιστήμης και βιολογίας, αλλάζουν όχι απλώς τις σχέσεις ιατρών και ασθενών αλλά ολόκληρη τη θεώρηση της ζωής, της υγείας και της λειτουργίας των έμβιων όντων. </a:t>
            </a:r>
          </a:p>
          <a:p>
            <a:r>
              <a:rPr lang="el-GR" dirty="0"/>
              <a:t>Η «κλασική» ηθική της ιατρικής είναι αδύνατον να αντιμετωπίσει τα νέα διλήμματα, όπως η γονιδιακή θεραπεία και παρέμβαση, ο γενετικός έλεγχος, η κλωνοποίηση, η εξωσωματική γονιμοποίηση, οι μεταμοσχεύσεις κ.ά.</a:t>
            </a:r>
          </a:p>
          <a:p>
            <a:r>
              <a:rPr lang="el-GR" dirty="0"/>
              <a:t>Έτσι, δημιουργείται η ανάγκη για τη διαμόρφωση ενός </a:t>
            </a:r>
            <a:r>
              <a:rPr lang="el-GR" b="1" dirty="0"/>
              <a:t>ηθικού πλαισίου</a:t>
            </a:r>
            <a:r>
              <a:rPr lang="el-GR" dirty="0"/>
              <a:t> για την αντιμετώπιση των καινούργιων αυτών ηθικών προβληματισμών.</a:t>
            </a:r>
          </a:p>
        </p:txBody>
      </p:sp>
    </p:spTree>
    <p:extLst>
      <p:ext uri="{BB962C8B-B14F-4D97-AF65-F5344CB8AC3E}">
        <p14:creationId xmlns:p14="http://schemas.microsoft.com/office/powerpoint/2010/main" val="40351090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Ο νέος επιστημονικός κλάδος για την αντιμετώπιση των ηθικών προβλημάτων</a:t>
            </a:r>
            <a:endParaRPr lang="el-GR" dirty="0"/>
          </a:p>
        </p:txBody>
      </p:sp>
      <p:sp>
        <p:nvSpPr>
          <p:cNvPr id="3" name="Θέση περιεχομένου 2"/>
          <p:cNvSpPr>
            <a:spLocks noGrp="1"/>
          </p:cNvSpPr>
          <p:nvPr>
            <p:ph idx="1"/>
          </p:nvPr>
        </p:nvSpPr>
        <p:spPr>
          <a:xfrm>
            <a:off x="838200" y="1825624"/>
            <a:ext cx="10727028" cy="4755479"/>
          </a:xfrm>
        </p:spPr>
        <p:txBody>
          <a:bodyPr/>
          <a:lstStyle/>
          <a:p>
            <a:r>
              <a:rPr lang="el-GR" dirty="0"/>
              <a:t>Η βιοηθική εμφανίστηκε στις δυτικές «αναπτυγμένες» κοινωνίες. </a:t>
            </a:r>
          </a:p>
          <a:p>
            <a:r>
              <a:rPr lang="el-GR" dirty="0"/>
              <a:t>Από τη </a:t>
            </a:r>
            <a:r>
              <a:rPr lang="el-GR" b="1" dirty="0"/>
              <a:t>δίκη της Νυρεμβέργης </a:t>
            </a:r>
            <a:r>
              <a:rPr lang="el-GR" dirty="0"/>
              <a:t>και τα γεγονότα που ακολούθησαν παρουσιάστηκε έντονος ο </a:t>
            </a:r>
            <a:r>
              <a:rPr lang="el-GR" dirty="0" err="1"/>
              <a:t>βιοηθικός</a:t>
            </a:r>
            <a:r>
              <a:rPr lang="el-GR" dirty="0"/>
              <a:t> προβληματισμός. Καταδικάστηκε η χρήση της γενετικής τεχνολογίας, η οποία εξυπηρετούσε το ναζιστικό καθεστώς και στρέφονταν εναντίον της ανθρώπινης ζωής.</a:t>
            </a:r>
          </a:p>
          <a:p>
            <a:r>
              <a:rPr lang="el-GR" dirty="0"/>
              <a:t>Διατυπώθηκαν και ορισμένες </a:t>
            </a:r>
            <a:r>
              <a:rPr lang="el-GR" b="1" dirty="0"/>
              <a:t>αρχές δεοντολογίας </a:t>
            </a:r>
            <a:r>
              <a:rPr lang="el-GR" dirty="0"/>
              <a:t>όσον αφορά τις νέες ιατρικές έρευνες και τον τρόπο διεξαγωγής τους. </a:t>
            </a:r>
          </a:p>
          <a:p>
            <a:r>
              <a:rPr lang="el-GR" dirty="0"/>
              <a:t>Ωστόσο, την ιστορική γέννηση της βιοηθικής και την </a:t>
            </a:r>
            <a:r>
              <a:rPr lang="el-GR" dirty="0" err="1"/>
              <a:t>ονοματοδοσία</a:t>
            </a:r>
            <a:r>
              <a:rPr lang="el-GR" dirty="0"/>
              <a:t> της διεκδικούν οι Η.Π.Α.</a:t>
            </a:r>
          </a:p>
        </p:txBody>
      </p:sp>
    </p:spTree>
    <p:extLst>
      <p:ext uri="{BB962C8B-B14F-4D97-AF65-F5344CB8AC3E}">
        <p14:creationId xmlns:p14="http://schemas.microsoft.com/office/powerpoint/2010/main" val="41127429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748048" y="103032"/>
            <a:ext cx="10515600" cy="721216"/>
          </a:xfrm>
        </p:spPr>
        <p:txBody>
          <a:bodyPr>
            <a:noAutofit/>
          </a:bodyPr>
          <a:lstStyle/>
          <a:p>
            <a:pPr algn="ctr"/>
            <a:r>
              <a:rPr lang="el-GR" sz="3600" b="1" dirty="0"/>
              <a:t>Ο νέος επιστημονικός κλάδος για την αντιμετώπιση των ηθικών προβλημάτων</a:t>
            </a:r>
            <a:endParaRPr lang="el-GR" sz="3600" dirty="0"/>
          </a:p>
        </p:txBody>
      </p:sp>
      <p:sp>
        <p:nvSpPr>
          <p:cNvPr id="3" name="Θέση περιεχομένου 2"/>
          <p:cNvSpPr>
            <a:spLocks noGrp="1"/>
          </p:cNvSpPr>
          <p:nvPr>
            <p:ph idx="1"/>
          </p:nvPr>
        </p:nvSpPr>
        <p:spPr>
          <a:xfrm>
            <a:off x="0" y="940158"/>
            <a:ext cx="12192000" cy="6033751"/>
          </a:xfrm>
        </p:spPr>
        <p:txBody>
          <a:bodyPr>
            <a:normAutofit fontScale="85000" lnSpcReduction="10000"/>
          </a:bodyPr>
          <a:lstStyle/>
          <a:p>
            <a:r>
              <a:rPr lang="el-GR" dirty="0"/>
              <a:t>Οι Η.Π.Α. είναι χώρα προηγμένη στην εφαρμογή της </a:t>
            </a:r>
            <a:r>
              <a:rPr lang="el-GR" dirty="0" err="1"/>
              <a:t>βιοϊατρικής</a:t>
            </a:r>
            <a:r>
              <a:rPr lang="el-GR" dirty="0"/>
              <a:t> τεχνολογίας. Η </a:t>
            </a:r>
            <a:r>
              <a:rPr lang="el-GR" b="1" dirty="0"/>
              <a:t>εμφάνιση της βιοηθικής τοποθετείται στην δεκαετία του 1960</a:t>
            </a:r>
            <a:r>
              <a:rPr lang="el-GR" dirty="0"/>
              <a:t>, κατά την οποία σημαντικές εξελίξεις πραγματοποιήθηκαν στο χώρο της επιστημονικής και πολιτισμικής ανάπτυξης. </a:t>
            </a:r>
          </a:p>
          <a:p>
            <a:r>
              <a:rPr lang="el-GR" dirty="0"/>
              <a:t>Στο χώρο της επιστημονικής ανάπτυξης ήρθαν στο φως τα νέα επιτεύγματα της </a:t>
            </a:r>
            <a:r>
              <a:rPr lang="el-GR" dirty="0" err="1"/>
              <a:t>βιοϊατικής</a:t>
            </a:r>
            <a:r>
              <a:rPr lang="el-GR" dirty="0"/>
              <a:t>: </a:t>
            </a:r>
            <a:r>
              <a:rPr lang="el-GR" dirty="0" err="1"/>
              <a:t>χρονία</a:t>
            </a:r>
            <a:r>
              <a:rPr lang="el-GR" dirty="0"/>
              <a:t> </a:t>
            </a:r>
            <a:r>
              <a:rPr lang="el-GR" dirty="0" err="1"/>
              <a:t>αιμοδιάλυση</a:t>
            </a:r>
            <a:r>
              <a:rPr lang="el-GR" dirty="0"/>
              <a:t>, μεταμόσχευση οργάνων, κλινικά ασφαλείς εκτρώσεις, αντισυλληπτικά χάπια, προγεννητική διάγνωση, ευρεία χρήση του τεχνητού αναπνευστήρα και οι πρώτες αναλαμπές της γενετικής μηχανικής. </a:t>
            </a:r>
          </a:p>
          <a:p>
            <a:r>
              <a:rPr lang="el-GR" dirty="0"/>
              <a:t>Στο χώρο της πολιτισμικής ανάπτυξης παρουσιάστηκε ένα νέο ενδιαφέρον για την ηθική και τη σχέση της με τα καινούργια </a:t>
            </a:r>
            <a:r>
              <a:rPr lang="el-GR" dirty="0" err="1"/>
              <a:t>κοινωνικοπολιτισμικά</a:t>
            </a:r>
            <a:r>
              <a:rPr lang="el-GR" dirty="0"/>
              <a:t> δεδομένα. </a:t>
            </a:r>
            <a:r>
              <a:rPr lang="el-GR" b="1" dirty="0"/>
              <a:t>Η ηθική αποκτά πρακτικό χαρακτήρα. </a:t>
            </a:r>
            <a:r>
              <a:rPr lang="el-GR" dirty="0"/>
              <a:t>Παρουσιάζεται </a:t>
            </a:r>
            <a:r>
              <a:rPr lang="el-GR" u="sng" dirty="0"/>
              <a:t>το κίνημα για τα δικαιώματα του πολίτη</a:t>
            </a:r>
            <a:r>
              <a:rPr lang="el-GR" dirty="0"/>
              <a:t>, το οποίο συνοδεύεται με την επανεμφάνιση του φεμινισμού, την έξαρση του ατομισμού και την προσπάθεια για αναμόρφωση πολλών παραδοσιακών θεσμών. </a:t>
            </a:r>
          </a:p>
          <a:p>
            <a:r>
              <a:rPr lang="el-GR" dirty="0"/>
              <a:t>Εξίσου σημαντικά είναι και ορισμένα ιστορικά γεγονότα που συνδέονται με τη γέννηση και εξέλιξη της βιοηθικής. Το Σεπτέμβριο του </a:t>
            </a:r>
            <a:r>
              <a:rPr lang="el-GR" b="1" dirty="0"/>
              <a:t>1962 </a:t>
            </a:r>
            <a:r>
              <a:rPr lang="el-GR" dirty="0"/>
              <a:t>στο </a:t>
            </a:r>
            <a:r>
              <a:rPr lang="en-US" dirty="0"/>
              <a:t>Seattle </a:t>
            </a:r>
            <a:r>
              <a:rPr lang="el-GR" dirty="0"/>
              <a:t>των Η.Π.Α. λαμβάνει χώρα </a:t>
            </a:r>
            <a:r>
              <a:rPr lang="el-GR" b="1" u="sng" dirty="0"/>
              <a:t>η πρώτη σύγκλιση επιτροπής</a:t>
            </a:r>
            <a:r>
              <a:rPr lang="el-GR" b="1" dirty="0"/>
              <a:t>, η οποία θα εξέταζε </a:t>
            </a:r>
            <a:r>
              <a:rPr lang="el-GR" b="1" dirty="0" err="1"/>
              <a:t>βιοηθικά</a:t>
            </a:r>
            <a:r>
              <a:rPr lang="el-GR" b="1" dirty="0"/>
              <a:t> προβλήματα</a:t>
            </a:r>
            <a:r>
              <a:rPr lang="el-GR" dirty="0"/>
              <a:t>. (κριτήρια επιλογής ασθενών στο πρόγραμμα θεραπείας με το όνομα «</a:t>
            </a:r>
            <a:r>
              <a:rPr lang="el-GR" dirty="0" err="1"/>
              <a:t>χρονία</a:t>
            </a:r>
            <a:r>
              <a:rPr lang="el-GR" dirty="0"/>
              <a:t> </a:t>
            </a:r>
            <a:r>
              <a:rPr lang="el-GR" dirty="0" err="1"/>
              <a:t>αιμοδιάλυση</a:t>
            </a:r>
            <a:r>
              <a:rPr lang="el-GR" dirty="0"/>
              <a:t>»-</a:t>
            </a:r>
            <a:r>
              <a:rPr lang="en-US" dirty="0" err="1"/>
              <a:t>Dr</a:t>
            </a:r>
            <a:r>
              <a:rPr lang="el-GR" dirty="0"/>
              <a:t>. </a:t>
            </a:r>
            <a:r>
              <a:rPr lang="en-US" dirty="0"/>
              <a:t>Belding Scribner</a:t>
            </a:r>
            <a:r>
              <a:rPr lang="el-GR" dirty="0"/>
              <a:t>) Από τότε άρχισαν να εμφανίζονται οι επιτροπές βιοηθικής…</a:t>
            </a:r>
          </a:p>
        </p:txBody>
      </p:sp>
    </p:spTree>
    <p:extLst>
      <p:ext uri="{BB962C8B-B14F-4D97-AF65-F5344CB8AC3E}">
        <p14:creationId xmlns:p14="http://schemas.microsoft.com/office/powerpoint/2010/main" val="43481191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Ο νέος επιστημονικός κλάδος για την αντιμετώπιση των ηθικών προβλημάτων</a:t>
            </a:r>
            <a:endParaRPr lang="el-GR" dirty="0"/>
          </a:p>
        </p:txBody>
      </p:sp>
      <p:sp>
        <p:nvSpPr>
          <p:cNvPr id="3" name="Θέση περιεχομένου 2"/>
          <p:cNvSpPr>
            <a:spLocks noGrp="1"/>
          </p:cNvSpPr>
          <p:nvPr>
            <p:ph idx="1"/>
          </p:nvPr>
        </p:nvSpPr>
        <p:spPr>
          <a:xfrm>
            <a:off x="373487" y="1825624"/>
            <a:ext cx="11423561" cy="5032375"/>
          </a:xfrm>
        </p:spPr>
        <p:txBody>
          <a:bodyPr>
            <a:normAutofit/>
          </a:bodyPr>
          <a:lstStyle/>
          <a:p>
            <a:r>
              <a:rPr lang="el-GR" dirty="0"/>
              <a:t>Ο νέος αυτός κλάδος οφείλει την ονομασία του σε δύο πρόσωπα του ιατρικού επιστημονικού κλάδου:</a:t>
            </a:r>
          </a:p>
          <a:p>
            <a:pPr marL="514350" lvl="0" indent="-514350">
              <a:buFont typeface="+mj-lt"/>
              <a:buAutoNum type="arabicPeriod"/>
            </a:pPr>
            <a:r>
              <a:rPr lang="el-GR" dirty="0"/>
              <a:t>Στον </a:t>
            </a:r>
            <a:r>
              <a:rPr lang="en-US" b="1" dirty="0"/>
              <a:t>Van </a:t>
            </a:r>
            <a:r>
              <a:rPr lang="en-US" b="1" dirty="0" err="1"/>
              <a:t>Rensseler</a:t>
            </a:r>
            <a:r>
              <a:rPr lang="en-US" b="1" dirty="0"/>
              <a:t> Potter</a:t>
            </a:r>
            <a:r>
              <a:rPr lang="el-GR" dirty="0"/>
              <a:t>, ερευνητή </a:t>
            </a:r>
            <a:r>
              <a:rPr lang="el-GR" dirty="0" err="1"/>
              <a:t>ογκολόγο</a:t>
            </a:r>
            <a:r>
              <a:rPr lang="el-GR" dirty="0"/>
              <a:t> του Πανεπιστημίου  </a:t>
            </a:r>
            <a:r>
              <a:rPr lang="en-US" dirty="0"/>
              <a:t>Madison </a:t>
            </a:r>
            <a:r>
              <a:rPr lang="el-GR" dirty="0"/>
              <a:t>του </a:t>
            </a:r>
            <a:r>
              <a:rPr lang="en-US" dirty="0"/>
              <a:t>Wisconsin</a:t>
            </a:r>
            <a:r>
              <a:rPr lang="el-GR" dirty="0"/>
              <a:t>. Είναι αυτός που διάλεξε το όνομά της. Επέλεξε το πρώτο συνθετικό της από τη λέξη </a:t>
            </a:r>
            <a:r>
              <a:rPr lang="en-US" b="1" dirty="0">
                <a:solidFill>
                  <a:srgbClr val="FF0000"/>
                </a:solidFill>
              </a:rPr>
              <a:t>bio</a:t>
            </a:r>
            <a:r>
              <a:rPr lang="el-GR" dirty="0"/>
              <a:t>- ως αντιπροσωπευτικότερο της βιολογικής γνώσης, της επιστήμης των ζωντανών συστημάτων, και το δεύτερο συνθετικό </a:t>
            </a:r>
            <a:r>
              <a:rPr lang="en-US" b="1" dirty="0">
                <a:solidFill>
                  <a:srgbClr val="FF0000"/>
                </a:solidFill>
              </a:rPr>
              <a:t>ethics</a:t>
            </a:r>
            <a:r>
              <a:rPr lang="en-US" dirty="0"/>
              <a:t> </a:t>
            </a:r>
            <a:r>
              <a:rPr lang="el-GR" dirty="0"/>
              <a:t>ως αντιπροσωπευτικότερο του ανθρώπινου συστήματος αξιών.</a:t>
            </a:r>
          </a:p>
          <a:p>
            <a:pPr marL="514350" indent="-514350">
              <a:buFont typeface="+mj-lt"/>
              <a:buAutoNum type="arabicPeriod"/>
            </a:pPr>
            <a:r>
              <a:rPr lang="el-GR" dirty="0"/>
              <a:t>Στον </a:t>
            </a:r>
            <a:r>
              <a:rPr lang="en-US" b="1" dirty="0"/>
              <a:t>Andre </a:t>
            </a:r>
            <a:r>
              <a:rPr lang="en-US" b="1" dirty="0" err="1"/>
              <a:t>Hellegers</a:t>
            </a:r>
            <a:r>
              <a:rPr lang="el-GR" dirty="0"/>
              <a:t>, μαιευτήρα </a:t>
            </a:r>
            <a:r>
              <a:rPr lang="el-GR" dirty="0" err="1"/>
              <a:t>ογκολόγο</a:t>
            </a:r>
            <a:r>
              <a:rPr lang="el-GR" dirty="0"/>
              <a:t>, ιδρυτή του Ινστιτούτου Βιοηθικής </a:t>
            </a:r>
            <a:r>
              <a:rPr lang="en-US" dirty="0"/>
              <a:t>Kennedy </a:t>
            </a:r>
            <a:r>
              <a:rPr lang="el-GR" dirty="0"/>
              <a:t>στο Πανεπιστήμιο της </a:t>
            </a:r>
            <a:r>
              <a:rPr lang="en-US" dirty="0"/>
              <a:t>Georgetown</a:t>
            </a:r>
            <a:r>
              <a:rPr lang="el-GR" dirty="0"/>
              <a:t>. Είναι ο πρώτος που χρησιμοποίησε τον όρο σε ακαδημαϊκό επίπεδο. Από τότε η Βιοηθική καθιερώθηκε στους επιστημονικούς κύκλους ως επιστήμη.</a:t>
            </a:r>
          </a:p>
        </p:txBody>
      </p:sp>
    </p:spTree>
    <p:extLst>
      <p:ext uri="{BB962C8B-B14F-4D97-AF65-F5344CB8AC3E}">
        <p14:creationId xmlns:p14="http://schemas.microsoft.com/office/powerpoint/2010/main" val="13081350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Ο νέος επιστημονικός κλάδος για την αντιμετώπιση των ηθικών προβλημάτων</a:t>
            </a:r>
            <a:endParaRPr lang="el-GR" dirty="0"/>
          </a:p>
        </p:txBody>
      </p:sp>
      <p:sp>
        <p:nvSpPr>
          <p:cNvPr id="3" name="Θέση περιεχομένου 2"/>
          <p:cNvSpPr>
            <a:spLocks noGrp="1"/>
          </p:cNvSpPr>
          <p:nvPr>
            <p:ph idx="1"/>
          </p:nvPr>
        </p:nvSpPr>
        <p:spPr>
          <a:xfrm>
            <a:off x="489397" y="1825624"/>
            <a:ext cx="11204620" cy="4716843"/>
          </a:xfrm>
        </p:spPr>
        <p:txBody>
          <a:bodyPr/>
          <a:lstStyle/>
          <a:p>
            <a:pPr marL="0" indent="0">
              <a:buNone/>
            </a:pPr>
            <a:r>
              <a:rPr lang="el-GR" dirty="0"/>
              <a:t>Ποιο είναι το αντικείμενο της Βιοηθικής;</a:t>
            </a:r>
          </a:p>
          <a:p>
            <a:r>
              <a:rPr lang="el-GR" dirty="0"/>
              <a:t>Η Βιοηθική ως επιστήμη ασχολείται με την </a:t>
            </a:r>
            <a:r>
              <a:rPr lang="el-GR" b="1" dirty="0"/>
              <a:t>ηθική διάσταση</a:t>
            </a:r>
            <a:r>
              <a:rPr lang="el-GR" dirty="0"/>
              <a:t> των ιατρικών και βιολογικών επιστημών καθώς και των εφαρμογών τους.</a:t>
            </a:r>
          </a:p>
          <a:p>
            <a:r>
              <a:rPr lang="el-GR" dirty="0"/>
              <a:t>Είναι ο κλάδος που εξετάζει τα ηθικά προβλήματα που ανακύπτουν από τις </a:t>
            </a:r>
            <a:r>
              <a:rPr lang="el-GR" b="1" dirty="0"/>
              <a:t>νέες ανακαλύψεις</a:t>
            </a:r>
            <a:r>
              <a:rPr lang="el-GR" dirty="0"/>
              <a:t> και τις </a:t>
            </a:r>
            <a:r>
              <a:rPr lang="el-GR" b="1" dirty="0"/>
              <a:t>τεχνικές παρεμβάσεις</a:t>
            </a:r>
            <a:r>
              <a:rPr lang="el-GR" dirty="0"/>
              <a:t> σε όλη τη φύση και ιδιαίτερα στον άνθρωπο, όπως οι μεταμοσχεύσεις οργάνων, η ευθανασία, η τεχνική γονιμοποίηση, η γονιδιακή παρέμβαση και θεραπεία, η κλωνοποίηση, η χαρτογράφηση του ανθρώπινου </a:t>
            </a:r>
            <a:r>
              <a:rPr lang="el-GR" dirty="0" err="1"/>
              <a:t>γονιδιώματος</a:t>
            </a:r>
            <a:r>
              <a:rPr lang="el-GR" dirty="0"/>
              <a:t> κ.ά. </a:t>
            </a:r>
          </a:p>
        </p:txBody>
      </p:sp>
    </p:spTree>
    <p:extLst>
      <p:ext uri="{BB962C8B-B14F-4D97-AF65-F5344CB8AC3E}">
        <p14:creationId xmlns:p14="http://schemas.microsoft.com/office/powerpoint/2010/main" val="1810747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Ο νέος επιστημονικός κλάδος για την αντιμετώπιση των ηθικών προβλημάτων</a:t>
            </a:r>
            <a:endParaRPr lang="el-GR" dirty="0"/>
          </a:p>
        </p:txBody>
      </p:sp>
      <p:sp>
        <p:nvSpPr>
          <p:cNvPr id="3" name="Θέση περιεχομένου 2"/>
          <p:cNvSpPr>
            <a:spLocks noGrp="1"/>
          </p:cNvSpPr>
          <p:nvPr>
            <p:ph idx="1"/>
          </p:nvPr>
        </p:nvSpPr>
        <p:spPr>
          <a:xfrm>
            <a:off x="425003" y="1690688"/>
            <a:ext cx="11629621" cy="5167311"/>
          </a:xfrm>
        </p:spPr>
        <p:txBody>
          <a:bodyPr>
            <a:normAutofit lnSpcReduction="10000"/>
          </a:bodyPr>
          <a:lstStyle/>
          <a:p>
            <a:r>
              <a:rPr lang="el-GR" dirty="0"/>
              <a:t>Ορισμένοι διακρίνουν μεταξύ </a:t>
            </a:r>
            <a:r>
              <a:rPr lang="el-GR" b="1" dirty="0" err="1"/>
              <a:t>βιοϊατρικής</a:t>
            </a:r>
            <a:r>
              <a:rPr lang="el-GR" b="1" dirty="0"/>
              <a:t> ηθικής</a:t>
            </a:r>
            <a:r>
              <a:rPr lang="el-GR" dirty="0"/>
              <a:t> και </a:t>
            </a:r>
            <a:r>
              <a:rPr lang="el-GR" b="1" dirty="0"/>
              <a:t>βιοηθικής</a:t>
            </a:r>
            <a:r>
              <a:rPr lang="el-GR" dirty="0"/>
              <a:t>. Τα προβλήματα που μόλις αναφέρθηκαν υποστηρίζουν ότι τα εξετάζει η </a:t>
            </a:r>
            <a:r>
              <a:rPr lang="el-GR" dirty="0" err="1"/>
              <a:t>βιοϊατρική</a:t>
            </a:r>
            <a:r>
              <a:rPr lang="el-GR" dirty="0"/>
              <a:t> ηθική, ενώ πιστεύουν πως η βιοηθική έχει ένα περισσότερο ευρύ περιεχόμενο καθώς η έρευνά της επεκτείνεται σε όλο τον έμβιο κόσμο και εξετάζει τις σχέσεις του ανθρώπου μ’ αυτόν. </a:t>
            </a:r>
          </a:p>
          <a:p>
            <a:r>
              <a:rPr lang="el-GR" dirty="0"/>
              <a:t>Ενδιαφέρουσα είναι και η άποψη των ερευνητών που θεωρούν ότι η βιοηθική με την εμφάνισή της </a:t>
            </a:r>
            <a:r>
              <a:rPr lang="el-GR" b="1" dirty="0"/>
              <a:t>έσωσε την ηθική από τον </a:t>
            </a:r>
            <a:r>
              <a:rPr lang="el-GR" b="1" dirty="0" err="1"/>
              <a:t>θεωρητισμό</a:t>
            </a:r>
            <a:r>
              <a:rPr lang="el-GR" b="1" dirty="0"/>
              <a:t> της</a:t>
            </a:r>
            <a:r>
              <a:rPr lang="el-GR" dirty="0"/>
              <a:t> δίνοντάς της «σάρκα και οστά».  </a:t>
            </a:r>
          </a:p>
          <a:p>
            <a:r>
              <a:rPr lang="el-GR" dirty="0"/>
              <a:t>Η δημόσια προβολή της βιοηθικής ήταν το αποτέλεσμα όλων αυτών των εξελίξεων. Μ’ αυτόν τον τρόπο η βιοηθική μπόρεσε να εισχωρήσει στους ιατρικούς κύκλους τόσο, ώστε να γίνεται λόγος για θεμελιώδεις αλλαγές στον τρόπο με τον οποίο θα διαμορφώνονται στο εξής οι ιατρικές αποφάσεις. </a:t>
            </a:r>
          </a:p>
        </p:txBody>
      </p:sp>
    </p:spTree>
    <p:extLst>
      <p:ext uri="{BB962C8B-B14F-4D97-AF65-F5344CB8AC3E}">
        <p14:creationId xmlns:p14="http://schemas.microsoft.com/office/powerpoint/2010/main" val="15893237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b="1" dirty="0"/>
              <a:t>Ο νέος επιστημονικός κλάδος για την αντιμετώπιση των ηθικών προβλημάτων</a:t>
            </a:r>
            <a:endParaRPr lang="el-GR" dirty="0"/>
          </a:p>
        </p:txBody>
      </p:sp>
      <p:sp>
        <p:nvSpPr>
          <p:cNvPr id="3" name="Θέση περιεχομένου 2"/>
          <p:cNvSpPr>
            <a:spLocks noGrp="1"/>
          </p:cNvSpPr>
          <p:nvPr>
            <p:ph idx="1"/>
          </p:nvPr>
        </p:nvSpPr>
        <p:spPr/>
        <p:txBody>
          <a:bodyPr>
            <a:normAutofit fontScale="92500"/>
          </a:bodyPr>
          <a:lstStyle/>
          <a:p>
            <a:pPr marL="0" indent="0">
              <a:buNone/>
            </a:pPr>
            <a:r>
              <a:rPr lang="el-GR" dirty="0"/>
              <a:t>Ποιες είναι όμως οι </a:t>
            </a:r>
            <a:r>
              <a:rPr lang="el-GR" b="1" dirty="0">
                <a:solidFill>
                  <a:srgbClr val="FF0000"/>
                </a:solidFill>
              </a:rPr>
              <a:t>καταβολές της βιοηθικής</a:t>
            </a:r>
            <a:r>
              <a:rPr lang="el-GR" dirty="0"/>
              <a:t>; Το φιλοσοφικό της υπόβαθρο, το περιεχόμενο και ο σκοπός της;</a:t>
            </a:r>
          </a:p>
          <a:p>
            <a:r>
              <a:rPr lang="el-GR" dirty="0"/>
              <a:t>Η επιστημονική και τεχνολογική ανάπτυξη στις </a:t>
            </a:r>
            <a:r>
              <a:rPr lang="el-GR" dirty="0" err="1"/>
              <a:t>βιοηθικές</a:t>
            </a:r>
            <a:r>
              <a:rPr lang="el-GR" dirty="0"/>
              <a:t> επιστήμες είναι γεννήματα της φιλοσοφικής και επιστημονικής σκέψης των διανοούμενων της Δύσης του 18</a:t>
            </a:r>
            <a:r>
              <a:rPr lang="el-GR" baseline="30000" dirty="0"/>
              <a:t>ου</a:t>
            </a:r>
            <a:r>
              <a:rPr lang="el-GR" dirty="0"/>
              <a:t>, 19</a:t>
            </a:r>
            <a:r>
              <a:rPr lang="el-GR" baseline="30000" dirty="0"/>
              <a:t>ου</a:t>
            </a:r>
            <a:r>
              <a:rPr lang="el-GR" dirty="0"/>
              <a:t> και 20</a:t>
            </a:r>
            <a:r>
              <a:rPr lang="el-GR" baseline="30000" dirty="0"/>
              <a:t>ου</a:t>
            </a:r>
            <a:r>
              <a:rPr lang="el-GR" dirty="0"/>
              <a:t> αιώνα. </a:t>
            </a:r>
          </a:p>
          <a:p>
            <a:r>
              <a:rPr lang="el-GR" dirty="0"/>
              <a:t>Κύρια ρεύματα που επηρέασαν τη σκέψη είναι </a:t>
            </a:r>
            <a:r>
              <a:rPr lang="el-GR" b="1" dirty="0"/>
              <a:t>η εμπειριοκρατία</a:t>
            </a:r>
            <a:r>
              <a:rPr lang="el-GR" dirty="0"/>
              <a:t>, στο επίπεδο της επιστήμης, και </a:t>
            </a:r>
            <a:r>
              <a:rPr lang="el-GR" b="1" dirty="0"/>
              <a:t>ο φιλελευθερισμός</a:t>
            </a:r>
            <a:r>
              <a:rPr lang="el-GR" dirty="0"/>
              <a:t>, στο επίπεδο της πολιτικοοικονομικής, κοινωνική αλλά και ηθικής σκέψης. Φυσικά δεν πρέπει να αποκλειστεί και η ύπαρξη άλλων ρευμάτων, όμως τα αναφερθέντα επηρεάζουν περισσότερο απ’ όλα τη σύγχρονη βιοηθική σκέψη.</a:t>
            </a:r>
          </a:p>
        </p:txBody>
      </p:sp>
    </p:spTree>
    <p:extLst>
      <p:ext uri="{BB962C8B-B14F-4D97-AF65-F5344CB8AC3E}">
        <p14:creationId xmlns:p14="http://schemas.microsoft.com/office/powerpoint/2010/main" val="2683197061"/>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774</TotalTime>
  <Words>3417</Words>
  <Application>Microsoft Office PowerPoint</Application>
  <PresentationFormat>Ευρεία οθόνη</PresentationFormat>
  <Paragraphs>137</Paragraphs>
  <Slides>28</Slides>
  <Notes>0</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28</vt:i4>
      </vt:variant>
    </vt:vector>
  </HeadingPairs>
  <TitlesOfParts>
    <vt:vector size="32" baseType="lpstr">
      <vt:lpstr>Aptos</vt:lpstr>
      <vt:lpstr>Aptos Display</vt:lpstr>
      <vt:lpstr>Arial</vt:lpstr>
      <vt:lpstr>Θέμα του Office</vt:lpstr>
      <vt:lpstr> ΒΙΟΗΘΙΚΗ ΕΝΟΤΗΤΑ 5Η   ΒΙΟΗΘΙΚΗ ΘΕΩΡΗΣΗ ΤΩΝ ΕΦΑΡΜΟΓΩΝ ΤΗΣ ΓΕΝΕΤΙΚΗΣ ΤΕΧΝΟΛΟΓΙΑΣ  ΚΑΙ ΓΕΝΕΤΙΚΗΣ ΜΗΧΑΝΙΚΗΣ Ο νέος επιστημονικός κλάδος για την αντιμετώπιση των ηθικών προβλημάτων από τις εφαρμογές της γενετικής τεχνολογίας   Από το βιβλίο του κ. Νικολάου Κόιου, Ηθική θεώρηση των τεχνικών παρεμβάσεων στο ανθρώπινο γονιδίωμα, Εκδόσεις Σταμούλη Α.Ε., Αθήνα 2003, σσ. 107-126  </vt:lpstr>
      <vt:lpstr>Ο νέος επιστημονικός κλάδος για την αντιμετώπιση των ηθικών προβλημάτων</vt:lpstr>
      <vt:lpstr>Ο νέος επιστημονικός κλάδος για την αντιμετώπιση των ηθικών προβλημάτων</vt:lpstr>
      <vt:lpstr>Ο νέος επιστημονικός κλάδος για την αντιμετώπιση των ηθικών προβλημάτων</vt:lpstr>
      <vt:lpstr>Ο νέος επιστημονικός κλάδος για την αντιμετώπιση των ηθικών προβλημάτων</vt:lpstr>
      <vt:lpstr>Ο νέος επιστημονικός κλάδος για την αντιμετώπιση των ηθικών προβλημάτων</vt:lpstr>
      <vt:lpstr>Ο νέος επιστημονικός κλάδος για την αντιμετώπιση των ηθικών προβλημάτων</vt:lpstr>
      <vt:lpstr>Ο νέος επιστημονικός κλάδος για την αντιμετώπιση των ηθικών προβλημάτων</vt:lpstr>
      <vt:lpstr>Ο νέος επιστημονικός κλάδος για την αντιμετώπιση των ηθικών προβλημάτων</vt:lpstr>
      <vt:lpstr>Ο νέος επιστημονικός κλάδος για την αντιμετώπιση των ηθικών προβλημάτων</vt:lpstr>
      <vt:lpstr>Ο νέος επιστημονικός κλάδος για την αντιμετώπιση των ηθικών προβλημάτων</vt:lpstr>
      <vt:lpstr>Ο νέος επιστημονικός κλάδος για την αντιμετώπιση των ηθικών προβλημάτων</vt:lpstr>
      <vt:lpstr>Ο νέος επιστημονικός κλάδος για την αντιμετώπιση των ηθικών προβλημάτων</vt:lpstr>
      <vt:lpstr>Ο νέος επιστημονικός κλάδος για την αντιμετώπιση των ηθικών προβλημάτων</vt:lpstr>
      <vt:lpstr>Ο νέος επιστημονικός κλάδος για την αντιμετώπιση των ηθικών προβλημάτων</vt:lpstr>
      <vt:lpstr>Ο νέος επιστημονικός κλάδος για την αντιμετώπιση των ηθικών προβλημάτων</vt:lpstr>
      <vt:lpstr>Ο νέος επιστημονικός κλάδος για την αντιμετώπιση των ηθικών προβλημάτων</vt:lpstr>
      <vt:lpstr>Ο νέος επιστημονικός κλάδος για την αντιμετώπιση των ηθικών προβλημάτων</vt:lpstr>
      <vt:lpstr>Ο νέος επιστημονικός κλάδος για την αντιμετώπιση των ηθικών προβλημάτων</vt:lpstr>
      <vt:lpstr>Ο νέος επιστημονικός κλάδος για την αντιμετώπιση των ηθικών προβλημάτων</vt:lpstr>
      <vt:lpstr>Ο νέος επιστημονικός κλάδος για την αντιμετώπιση των ηθικών προβλημάτων</vt:lpstr>
      <vt:lpstr>Ο νέος επιστημονικός κλάδος για την αντιμετώπιση των ηθικών προβλημάτων</vt:lpstr>
      <vt:lpstr>Ο νέος επιστημονικός κλάδος για την αντιμετώπιση των ηθικών προβλημάτων</vt:lpstr>
      <vt:lpstr>Ο νέος επιστημονικός κλάδος για την αντιμετώπιση των ηθικών προβλημάτων</vt:lpstr>
      <vt:lpstr>Ο νέος επιστημονικός κλάδος για την αντιμετώπιση των ηθικών προβλημάτων</vt:lpstr>
      <vt:lpstr>Ο νέος επιστημονικός κλάδος για την αντιμετώπιση των ηθικών προβλημάτων</vt:lpstr>
      <vt:lpstr>Ο νέος επιστημονικός κλάδος για την αντιμετώπιση των ηθικών προβλημάτων</vt:lpstr>
      <vt:lpstr>Ερωτήσεις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MARIA KARAMPELIA</dc:creator>
  <cp:lastModifiedBy>MARIA KARAMPELIA</cp:lastModifiedBy>
  <cp:revision>1</cp:revision>
  <dcterms:created xsi:type="dcterms:W3CDTF">2025-03-10T17:04:28Z</dcterms:created>
  <dcterms:modified xsi:type="dcterms:W3CDTF">2025-03-11T19:33:44Z</dcterms:modified>
</cp:coreProperties>
</file>