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3"/>
  </p:notesMasterIdLst>
  <p:sldIdLst>
    <p:sldId id="256" r:id="rId2"/>
    <p:sldId id="257" r:id="rId3"/>
    <p:sldId id="258" r:id="rId4"/>
    <p:sldId id="259" r:id="rId5"/>
    <p:sldId id="260" r:id="rId6"/>
    <p:sldId id="261" r:id="rId7"/>
    <p:sldId id="262" r:id="rId8"/>
    <p:sldId id="263" r:id="rId9"/>
    <p:sldId id="264" r:id="rId10"/>
    <p:sldId id="265" r:id="rId11"/>
    <p:sldId id="266" r:id="rId12"/>
  </p:sldIdLst>
  <p:sldSz cx="12192000" cy="6858000"/>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660"/>
  </p:normalViewPr>
  <p:slideViewPr>
    <p:cSldViewPr snapToGrid="0">
      <p:cViewPr>
        <p:scale>
          <a:sx n="93" d="100"/>
          <a:sy n="93" d="100"/>
        </p:scale>
        <p:origin x="1272" y="24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microsoft.com/office/2016/11/relationships/changesInfo" Target="changesInfos/changesInfo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ARIA KARAMPELIA" userId="9dfcc2cac66bf474" providerId="LiveId" clId="{DC88E23D-3D90-42F1-9261-30D56AE6350F}"/>
    <pc:docChg chg="undo custSel addSld delSld modSld">
      <pc:chgData name="MARIA KARAMPELIA" userId="9dfcc2cac66bf474" providerId="LiveId" clId="{DC88E23D-3D90-42F1-9261-30D56AE6350F}" dt="2024-10-01T14:32:39.119" v="134" actId="20577"/>
      <pc:docMkLst>
        <pc:docMk/>
      </pc:docMkLst>
      <pc:sldChg chg="modSp mod">
        <pc:chgData name="MARIA KARAMPELIA" userId="9dfcc2cac66bf474" providerId="LiveId" clId="{DC88E23D-3D90-42F1-9261-30D56AE6350F}" dt="2024-10-01T11:27:57.721" v="126" actId="27636"/>
        <pc:sldMkLst>
          <pc:docMk/>
          <pc:sldMk cId="2532265505" sldId="258"/>
        </pc:sldMkLst>
        <pc:spChg chg="mod">
          <ac:chgData name="MARIA KARAMPELIA" userId="9dfcc2cac66bf474" providerId="LiveId" clId="{DC88E23D-3D90-42F1-9261-30D56AE6350F}" dt="2024-10-01T11:27:53.600" v="124" actId="27636"/>
          <ac:spMkLst>
            <pc:docMk/>
            <pc:sldMk cId="2532265505" sldId="258"/>
            <ac:spMk id="2" creationId="{9B3E3BDA-E48A-5A53-F0BF-F281A0D518E2}"/>
          </ac:spMkLst>
        </pc:spChg>
        <pc:spChg chg="mod">
          <ac:chgData name="MARIA KARAMPELIA" userId="9dfcc2cac66bf474" providerId="LiveId" clId="{DC88E23D-3D90-42F1-9261-30D56AE6350F}" dt="2024-10-01T11:27:57.721" v="126" actId="27636"/>
          <ac:spMkLst>
            <pc:docMk/>
            <pc:sldMk cId="2532265505" sldId="258"/>
            <ac:spMk id="3" creationId="{A8CBF779-D3B9-ECD3-7036-5494972084C0}"/>
          </ac:spMkLst>
        </pc:spChg>
      </pc:sldChg>
      <pc:sldChg chg="modSp mod">
        <pc:chgData name="MARIA KARAMPELIA" userId="9dfcc2cac66bf474" providerId="LiveId" clId="{DC88E23D-3D90-42F1-9261-30D56AE6350F}" dt="2024-10-01T11:20:34.856" v="106" actId="113"/>
        <pc:sldMkLst>
          <pc:docMk/>
          <pc:sldMk cId="2610576952" sldId="259"/>
        </pc:sldMkLst>
        <pc:spChg chg="mod">
          <ac:chgData name="MARIA KARAMPELIA" userId="9dfcc2cac66bf474" providerId="LiveId" clId="{DC88E23D-3D90-42F1-9261-30D56AE6350F}" dt="2024-10-01T11:20:34.856" v="106" actId="113"/>
          <ac:spMkLst>
            <pc:docMk/>
            <pc:sldMk cId="2610576952" sldId="259"/>
            <ac:spMk id="3" creationId="{A1FCF86A-923D-5EEA-4527-A47E0B97BBD5}"/>
          </ac:spMkLst>
        </pc:spChg>
      </pc:sldChg>
      <pc:sldChg chg="modSp mod">
        <pc:chgData name="MARIA KARAMPELIA" userId="9dfcc2cac66bf474" providerId="LiveId" clId="{DC88E23D-3D90-42F1-9261-30D56AE6350F}" dt="2024-10-01T11:11:46.604" v="14" actId="114"/>
        <pc:sldMkLst>
          <pc:docMk/>
          <pc:sldMk cId="436471175" sldId="260"/>
        </pc:sldMkLst>
        <pc:spChg chg="mod">
          <ac:chgData name="MARIA KARAMPELIA" userId="9dfcc2cac66bf474" providerId="LiveId" clId="{DC88E23D-3D90-42F1-9261-30D56AE6350F}" dt="2024-10-01T11:11:46.604" v="14" actId="114"/>
          <ac:spMkLst>
            <pc:docMk/>
            <pc:sldMk cId="436471175" sldId="260"/>
            <ac:spMk id="3" creationId="{2C0D0A14-2BFB-7CEA-DCE1-5C4EB545D0E7}"/>
          </ac:spMkLst>
        </pc:spChg>
      </pc:sldChg>
      <pc:sldChg chg="modSp mod">
        <pc:chgData name="MARIA KARAMPELIA" userId="9dfcc2cac66bf474" providerId="LiveId" clId="{DC88E23D-3D90-42F1-9261-30D56AE6350F}" dt="2024-10-01T11:15:29.769" v="58" actId="114"/>
        <pc:sldMkLst>
          <pc:docMk/>
          <pc:sldMk cId="1756550242" sldId="261"/>
        </pc:sldMkLst>
        <pc:spChg chg="mod">
          <ac:chgData name="MARIA KARAMPELIA" userId="9dfcc2cac66bf474" providerId="LiveId" clId="{DC88E23D-3D90-42F1-9261-30D56AE6350F}" dt="2024-10-01T11:15:29.769" v="58" actId="114"/>
          <ac:spMkLst>
            <pc:docMk/>
            <pc:sldMk cId="1756550242" sldId="261"/>
            <ac:spMk id="3" creationId="{3E2AD9F7-6931-4E4C-2EB3-8123F5F35F75}"/>
          </ac:spMkLst>
        </pc:spChg>
      </pc:sldChg>
      <pc:sldChg chg="modSp mod">
        <pc:chgData name="MARIA KARAMPELIA" userId="9dfcc2cac66bf474" providerId="LiveId" clId="{DC88E23D-3D90-42F1-9261-30D56AE6350F}" dt="2024-10-01T11:13:07.526" v="20" actId="5793"/>
        <pc:sldMkLst>
          <pc:docMk/>
          <pc:sldMk cId="1085305858" sldId="262"/>
        </pc:sldMkLst>
        <pc:spChg chg="mod">
          <ac:chgData name="MARIA KARAMPELIA" userId="9dfcc2cac66bf474" providerId="LiveId" clId="{DC88E23D-3D90-42F1-9261-30D56AE6350F}" dt="2024-10-01T11:13:07.526" v="20" actId="5793"/>
          <ac:spMkLst>
            <pc:docMk/>
            <pc:sldMk cId="1085305858" sldId="262"/>
            <ac:spMk id="3" creationId="{34349105-D9C7-673B-EF1E-116E888ACDAB}"/>
          </ac:spMkLst>
        </pc:spChg>
      </pc:sldChg>
      <pc:sldChg chg="modSp mod">
        <pc:chgData name="MARIA KARAMPELIA" userId="9dfcc2cac66bf474" providerId="LiveId" clId="{DC88E23D-3D90-42F1-9261-30D56AE6350F}" dt="2024-10-01T11:14:05.601" v="32" actId="14100"/>
        <pc:sldMkLst>
          <pc:docMk/>
          <pc:sldMk cId="4228455575" sldId="263"/>
        </pc:sldMkLst>
        <pc:spChg chg="mod">
          <ac:chgData name="MARIA KARAMPELIA" userId="9dfcc2cac66bf474" providerId="LiveId" clId="{DC88E23D-3D90-42F1-9261-30D56AE6350F}" dt="2024-10-01T11:13:41.211" v="27" actId="1076"/>
          <ac:spMkLst>
            <pc:docMk/>
            <pc:sldMk cId="4228455575" sldId="263"/>
            <ac:spMk id="2" creationId="{2B754B43-493E-A671-FA30-18F324A33198}"/>
          </ac:spMkLst>
        </pc:spChg>
        <pc:spChg chg="mod">
          <ac:chgData name="MARIA KARAMPELIA" userId="9dfcc2cac66bf474" providerId="LiveId" clId="{DC88E23D-3D90-42F1-9261-30D56AE6350F}" dt="2024-10-01T11:14:05.601" v="32" actId="14100"/>
          <ac:spMkLst>
            <pc:docMk/>
            <pc:sldMk cId="4228455575" sldId="263"/>
            <ac:spMk id="3" creationId="{B94A0035-F69D-68CC-7D01-927BC5E7BF73}"/>
          </ac:spMkLst>
        </pc:spChg>
      </pc:sldChg>
      <pc:sldChg chg="modSp mod">
        <pc:chgData name="MARIA KARAMPELIA" userId="9dfcc2cac66bf474" providerId="LiveId" clId="{DC88E23D-3D90-42F1-9261-30D56AE6350F}" dt="2024-10-01T14:32:39.119" v="134" actId="20577"/>
        <pc:sldMkLst>
          <pc:docMk/>
          <pc:sldMk cId="2014355566" sldId="264"/>
        </pc:sldMkLst>
        <pc:spChg chg="mod">
          <ac:chgData name="MARIA KARAMPELIA" userId="9dfcc2cac66bf474" providerId="LiveId" clId="{DC88E23D-3D90-42F1-9261-30D56AE6350F}" dt="2024-10-01T11:14:52.759" v="37" actId="14100"/>
          <ac:spMkLst>
            <pc:docMk/>
            <pc:sldMk cId="2014355566" sldId="264"/>
            <ac:spMk id="2" creationId="{0D9CAE71-B57A-52E8-392E-C0AAECD7849F}"/>
          </ac:spMkLst>
        </pc:spChg>
        <pc:spChg chg="mod">
          <ac:chgData name="MARIA KARAMPELIA" userId="9dfcc2cac66bf474" providerId="LiveId" clId="{DC88E23D-3D90-42F1-9261-30D56AE6350F}" dt="2024-10-01T14:32:39.119" v="134" actId="20577"/>
          <ac:spMkLst>
            <pc:docMk/>
            <pc:sldMk cId="2014355566" sldId="264"/>
            <ac:spMk id="3" creationId="{535B9434-1733-F2BF-D9B8-4B46B853F808}"/>
          </ac:spMkLst>
        </pc:spChg>
      </pc:sldChg>
      <pc:sldChg chg="modSp mod">
        <pc:chgData name="MARIA KARAMPELIA" userId="9dfcc2cac66bf474" providerId="LiveId" clId="{DC88E23D-3D90-42F1-9261-30D56AE6350F}" dt="2024-10-01T11:19:23.783" v="100" actId="5793"/>
        <pc:sldMkLst>
          <pc:docMk/>
          <pc:sldMk cId="522514592" sldId="265"/>
        </pc:sldMkLst>
        <pc:spChg chg="mod">
          <ac:chgData name="MARIA KARAMPELIA" userId="9dfcc2cac66bf474" providerId="LiveId" clId="{DC88E23D-3D90-42F1-9261-30D56AE6350F}" dt="2024-10-01T11:17:13.103" v="69" actId="14100"/>
          <ac:spMkLst>
            <pc:docMk/>
            <pc:sldMk cId="522514592" sldId="265"/>
            <ac:spMk id="2" creationId="{C1774448-C90B-1BF8-640D-3B8CCAB0283A}"/>
          </ac:spMkLst>
        </pc:spChg>
        <pc:spChg chg="mod">
          <ac:chgData name="MARIA KARAMPELIA" userId="9dfcc2cac66bf474" providerId="LiveId" clId="{DC88E23D-3D90-42F1-9261-30D56AE6350F}" dt="2024-10-01T11:19:23.783" v="100" actId="5793"/>
          <ac:spMkLst>
            <pc:docMk/>
            <pc:sldMk cId="522514592" sldId="265"/>
            <ac:spMk id="3" creationId="{2DB0F479-7D79-3DF3-79B5-FC906417E50A}"/>
          </ac:spMkLst>
        </pc:spChg>
      </pc:sldChg>
      <pc:sldChg chg="modSp del mod">
        <pc:chgData name="MARIA KARAMPELIA" userId="9dfcc2cac66bf474" providerId="LiveId" clId="{DC88E23D-3D90-42F1-9261-30D56AE6350F}" dt="2024-10-01T11:19:30.333" v="101" actId="2696"/>
        <pc:sldMkLst>
          <pc:docMk/>
          <pc:sldMk cId="592355102" sldId="266"/>
        </pc:sldMkLst>
        <pc:spChg chg="mod">
          <ac:chgData name="MARIA KARAMPELIA" userId="9dfcc2cac66bf474" providerId="LiveId" clId="{DC88E23D-3D90-42F1-9261-30D56AE6350F}" dt="2024-10-01T11:13:33.887" v="26"/>
          <ac:spMkLst>
            <pc:docMk/>
            <pc:sldMk cId="592355102" sldId="266"/>
            <ac:spMk id="2" creationId="{81479381-3B71-CCA4-AE77-830F4D298E21}"/>
          </ac:spMkLst>
        </pc:spChg>
        <pc:spChg chg="mod">
          <ac:chgData name="MARIA KARAMPELIA" userId="9dfcc2cac66bf474" providerId="LiveId" clId="{DC88E23D-3D90-42F1-9261-30D56AE6350F}" dt="2024-10-01T11:19:15.936" v="97" actId="21"/>
          <ac:spMkLst>
            <pc:docMk/>
            <pc:sldMk cId="592355102" sldId="266"/>
            <ac:spMk id="3" creationId="{DD122FB8-76D9-20C8-B540-DF8E7AA0CC74}"/>
          </ac:spMkLst>
        </pc:spChg>
      </pc:sldChg>
      <pc:sldChg chg="modSp new mod">
        <pc:chgData name="MARIA KARAMPELIA" userId="9dfcc2cac66bf474" providerId="LiveId" clId="{DC88E23D-3D90-42F1-9261-30D56AE6350F}" dt="2024-10-01T11:29:14.991" v="132"/>
        <pc:sldMkLst>
          <pc:docMk/>
          <pc:sldMk cId="4183261367" sldId="266"/>
        </pc:sldMkLst>
        <pc:spChg chg="mod">
          <ac:chgData name="MARIA KARAMPELIA" userId="9dfcc2cac66bf474" providerId="LiveId" clId="{DC88E23D-3D90-42F1-9261-30D56AE6350F}" dt="2024-10-01T11:28:25.203" v="129"/>
          <ac:spMkLst>
            <pc:docMk/>
            <pc:sldMk cId="4183261367" sldId="266"/>
            <ac:spMk id="2" creationId="{A3F15DE0-C306-6258-E842-CC6B4E02B9EE}"/>
          </ac:spMkLst>
        </pc:spChg>
        <pc:spChg chg="mod">
          <ac:chgData name="MARIA KARAMPELIA" userId="9dfcc2cac66bf474" providerId="LiveId" clId="{DC88E23D-3D90-42F1-9261-30D56AE6350F}" dt="2024-10-01T11:29:14.991" v="132"/>
          <ac:spMkLst>
            <pc:docMk/>
            <pc:sldMk cId="4183261367" sldId="266"/>
            <ac:spMk id="3" creationId="{9CF06C26-FC6F-457E-3AEA-2ADD0E341EB7}"/>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l-GR"/>
          </a:p>
        </p:txBody>
      </p:sp>
      <p:sp>
        <p:nvSpPr>
          <p:cNvPr id="3" name="Θέση ημερομηνίας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58C1608-8B09-4226-A2A8-93CDC5A365FC}" type="datetimeFigureOut">
              <a:rPr lang="el-GR" smtClean="0"/>
              <a:t>1/10/2024</a:t>
            </a:fld>
            <a:endParaRPr lang="el-GR"/>
          </a:p>
        </p:txBody>
      </p:sp>
      <p:sp>
        <p:nvSpPr>
          <p:cNvPr id="4" name="Θέση εικόνας διαφάνειας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l-GR"/>
          </a:p>
        </p:txBody>
      </p:sp>
      <p:sp>
        <p:nvSpPr>
          <p:cNvPr id="5" name="Θέση σημειώσεων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6" name="Θέση υποσέλιδου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l-GR"/>
          </a:p>
        </p:txBody>
      </p:sp>
      <p:sp>
        <p:nvSpPr>
          <p:cNvPr id="7" name="Θέση αριθμού διαφάνειας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B02113F-9937-4712-B3AA-50ED97966F9A}" type="slidenum">
              <a:rPr lang="el-GR" smtClean="0"/>
              <a:t>‹#›</a:t>
            </a:fld>
            <a:endParaRPr lang="el-GR"/>
          </a:p>
        </p:txBody>
      </p:sp>
    </p:spTree>
    <p:extLst>
      <p:ext uri="{BB962C8B-B14F-4D97-AF65-F5344CB8AC3E}">
        <p14:creationId xmlns:p14="http://schemas.microsoft.com/office/powerpoint/2010/main" val="13068199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dirty="0"/>
          </a:p>
        </p:txBody>
      </p:sp>
      <p:sp>
        <p:nvSpPr>
          <p:cNvPr id="4" name="Θέση αριθμού διαφάνειας 3"/>
          <p:cNvSpPr>
            <a:spLocks noGrp="1"/>
          </p:cNvSpPr>
          <p:nvPr>
            <p:ph type="sldNum" sz="quarter" idx="5"/>
          </p:nvPr>
        </p:nvSpPr>
        <p:spPr/>
        <p:txBody>
          <a:bodyPr/>
          <a:lstStyle/>
          <a:p>
            <a:fld id="{3B02113F-9937-4712-B3AA-50ED97966F9A}" type="slidenum">
              <a:rPr lang="el-GR" smtClean="0"/>
              <a:t>1</a:t>
            </a:fld>
            <a:endParaRPr lang="el-GR"/>
          </a:p>
        </p:txBody>
      </p:sp>
    </p:spTree>
    <p:extLst>
      <p:ext uri="{BB962C8B-B14F-4D97-AF65-F5344CB8AC3E}">
        <p14:creationId xmlns:p14="http://schemas.microsoft.com/office/powerpoint/2010/main" val="136599170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CCB4C79-95C5-1384-513B-6C26D5F18B84}"/>
              </a:ext>
            </a:extLst>
          </p:cNvPr>
          <p:cNvSpPr>
            <a:spLocks noGrp="1"/>
          </p:cNvSpPr>
          <p:nvPr>
            <p:ph type="ctrTitle"/>
          </p:nvPr>
        </p:nvSpPr>
        <p:spPr>
          <a:xfrm>
            <a:off x="1524000" y="1122363"/>
            <a:ext cx="9144000" cy="2387600"/>
          </a:xfrm>
        </p:spPr>
        <p:txBody>
          <a:bodyPr anchor="b"/>
          <a:lstStyle>
            <a:lvl1pPr algn="ctr">
              <a:defRPr sz="6000"/>
            </a:lvl1pPr>
          </a:lstStyle>
          <a:p>
            <a:r>
              <a:rPr lang="el-GR"/>
              <a:t>Κάντε κλικ για να επεξεργαστείτε τον τίτλο υποδείγματος</a:t>
            </a:r>
          </a:p>
        </p:txBody>
      </p:sp>
      <p:sp>
        <p:nvSpPr>
          <p:cNvPr id="3" name="Υπότιτλος 2">
            <a:extLst>
              <a:ext uri="{FF2B5EF4-FFF2-40B4-BE49-F238E27FC236}">
                <a16:creationId xmlns:a16="http://schemas.microsoft.com/office/drawing/2014/main" id="{094BCC6C-F31C-E2CC-7DB4-9451CD626C7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l-GR"/>
              <a:t>Κάντε κλικ για να επεξεργαστείτε τον υπότιτλο του υποδείγματος</a:t>
            </a:r>
          </a:p>
        </p:txBody>
      </p:sp>
      <p:sp>
        <p:nvSpPr>
          <p:cNvPr id="4" name="Θέση ημερομηνίας 3">
            <a:extLst>
              <a:ext uri="{FF2B5EF4-FFF2-40B4-BE49-F238E27FC236}">
                <a16:creationId xmlns:a16="http://schemas.microsoft.com/office/drawing/2014/main" id="{61F263A5-8AB9-0AC3-F0E5-DD7530835BCA}"/>
              </a:ext>
            </a:extLst>
          </p:cNvPr>
          <p:cNvSpPr>
            <a:spLocks noGrp="1"/>
          </p:cNvSpPr>
          <p:nvPr>
            <p:ph type="dt" sz="half" idx="10"/>
          </p:nvPr>
        </p:nvSpPr>
        <p:spPr/>
        <p:txBody>
          <a:bodyPr/>
          <a:lstStyle/>
          <a:p>
            <a:fld id="{929FFD28-5539-42F9-88ED-FC937B04AC43}" type="datetimeFigureOut">
              <a:rPr lang="el-GR" smtClean="0"/>
              <a:t>1/10/2024</a:t>
            </a:fld>
            <a:endParaRPr lang="el-GR"/>
          </a:p>
        </p:txBody>
      </p:sp>
      <p:sp>
        <p:nvSpPr>
          <p:cNvPr id="5" name="Θέση υποσέλιδου 4">
            <a:extLst>
              <a:ext uri="{FF2B5EF4-FFF2-40B4-BE49-F238E27FC236}">
                <a16:creationId xmlns:a16="http://schemas.microsoft.com/office/drawing/2014/main" id="{2758EAC9-0AA0-58E7-AFC7-757B99B9150A}"/>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150BD36F-3C16-B7C9-2B19-CFC6C2097EF5}"/>
              </a:ext>
            </a:extLst>
          </p:cNvPr>
          <p:cNvSpPr>
            <a:spLocks noGrp="1"/>
          </p:cNvSpPr>
          <p:nvPr>
            <p:ph type="sldNum" sz="quarter" idx="12"/>
          </p:nvPr>
        </p:nvSpPr>
        <p:spPr/>
        <p:txBody>
          <a:bodyPr/>
          <a:lstStyle/>
          <a:p>
            <a:fld id="{E48CF3FD-1E38-44E6-B6D3-1FF17E4F3E94}" type="slidenum">
              <a:rPr lang="el-GR" smtClean="0"/>
              <a:t>‹#›</a:t>
            </a:fld>
            <a:endParaRPr lang="el-GR"/>
          </a:p>
        </p:txBody>
      </p:sp>
    </p:spTree>
    <p:extLst>
      <p:ext uri="{BB962C8B-B14F-4D97-AF65-F5344CB8AC3E}">
        <p14:creationId xmlns:p14="http://schemas.microsoft.com/office/powerpoint/2010/main" val="23537414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7038D07-C455-676A-46C5-5C4D504E3617}"/>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κατακόρυφου κειμένου 2">
            <a:extLst>
              <a:ext uri="{FF2B5EF4-FFF2-40B4-BE49-F238E27FC236}">
                <a16:creationId xmlns:a16="http://schemas.microsoft.com/office/drawing/2014/main" id="{CFF246E9-38EE-3F50-67AD-843E72E601AC}"/>
              </a:ext>
            </a:extLst>
          </p:cNvPr>
          <p:cNvSpPr>
            <a:spLocks noGrp="1"/>
          </p:cNvSpPr>
          <p:nvPr>
            <p:ph type="body" orient="vert" idx="1"/>
          </p:nvPr>
        </p:nvSpPr>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A062990E-80E8-B911-A1B7-ACEBEB773FCC}"/>
              </a:ext>
            </a:extLst>
          </p:cNvPr>
          <p:cNvSpPr>
            <a:spLocks noGrp="1"/>
          </p:cNvSpPr>
          <p:nvPr>
            <p:ph type="dt" sz="half" idx="10"/>
          </p:nvPr>
        </p:nvSpPr>
        <p:spPr/>
        <p:txBody>
          <a:bodyPr/>
          <a:lstStyle/>
          <a:p>
            <a:fld id="{929FFD28-5539-42F9-88ED-FC937B04AC43}" type="datetimeFigureOut">
              <a:rPr lang="el-GR" smtClean="0"/>
              <a:t>1/10/2024</a:t>
            </a:fld>
            <a:endParaRPr lang="el-GR"/>
          </a:p>
        </p:txBody>
      </p:sp>
      <p:sp>
        <p:nvSpPr>
          <p:cNvPr id="5" name="Θέση υποσέλιδου 4">
            <a:extLst>
              <a:ext uri="{FF2B5EF4-FFF2-40B4-BE49-F238E27FC236}">
                <a16:creationId xmlns:a16="http://schemas.microsoft.com/office/drawing/2014/main" id="{B51DC095-401F-0AC8-CFD8-B51C3B4BF29E}"/>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7354CB45-0CF0-8157-6177-3628A3AB9C84}"/>
              </a:ext>
            </a:extLst>
          </p:cNvPr>
          <p:cNvSpPr>
            <a:spLocks noGrp="1"/>
          </p:cNvSpPr>
          <p:nvPr>
            <p:ph type="sldNum" sz="quarter" idx="12"/>
          </p:nvPr>
        </p:nvSpPr>
        <p:spPr/>
        <p:txBody>
          <a:bodyPr/>
          <a:lstStyle/>
          <a:p>
            <a:fld id="{E48CF3FD-1E38-44E6-B6D3-1FF17E4F3E94}" type="slidenum">
              <a:rPr lang="el-GR" smtClean="0"/>
              <a:t>‹#›</a:t>
            </a:fld>
            <a:endParaRPr lang="el-GR"/>
          </a:p>
        </p:txBody>
      </p:sp>
    </p:spTree>
    <p:extLst>
      <p:ext uri="{BB962C8B-B14F-4D97-AF65-F5344CB8AC3E}">
        <p14:creationId xmlns:p14="http://schemas.microsoft.com/office/powerpoint/2010/main" val="65812696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a:extLst>
              <a:ext uri="{FF2B5EF4-FFF2-40B4-BE49-F238E27FC236}">
                <a16:creationId xmlns:a16="http://schemas.microsoft.com/office/drawing/2014/main" id="{9E6BC915-F27A-BB6C-175B-2A1695801EBA}"/>
              </a:ext>
            </a:extLst>
          </p:cNvPr>
          <p:cNvSpPr>
            <a:spLocks noGrp="1"/>
          </p:cNvSpPr>
          <p:nvPr>
            <p:ph type="title" orient="vert"/>
          </p:nvPr>
        </p:nvSpPr>
        <p:spPr>
          <a:xfrm>
            <a:off x="8724900" y="365125"/>
            <a:ext cx="2628900" cy="5811838"/>
          </a:xfrm>
        </p:spPr>
        <p:txBody>
          <a:bodyPr vert="eaVert"/>
          <a:lstStyle/>
          <a:p>
            <a:r>
              <a:rPr lang="el-GR"/>
              <a:t>Κάντε κλικ για να επεξεργαστείτε τον τίτλο υποδείγματος</a:t>
            </a:r>
          </a:p>
        </p:txBody>
      </p:sp>
      <p:sp>
        <p:nvSpPr>
          <p:cNvPr id="3" name="Θέση κατακόρυφου κειμένου 2">
            <a:extLst>
              <a:ext uri="{FF2B5EF4-FFF2-40B4-BE49-F238E27FC236}">
                <a16:creationId xmlns:a16="http://schemas.microsoft.com/office/drawing/2014/main" id="{3C918812-2BCB-5D6D-FE63-A4CD9EF381D9}"/>
              </a:ext>
            </a:extLst>
          </p:cNvPr>
          <p:cNvSpPr>
            <a:spLocks noGrp="1"/>
          </p:cNvSpPr>
          <p:nvPr>
            <p:ph type="body" orient="vert" idx="1"/>
          </p:nvPr>
        </p:nvSpPr>
        <p:spPr>
          <a:xfrm>
            <a:off x="838200" y="365125"/>
            <a:ext cx="7734300" cy="5811838"/>
          </a:xfrm>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9E04205B-22D6-C54C-7729-709A658BD494}"/>
              </a:ext>
            </a:extLst>
          </p:cNvPr>
          <p:cNvSpPr>
            <a:spLocks noGrp="1"/>
          </p:cNvSpPr>
          <p:nvPr>
            <p:ph type="dt" sz="half" idx="10"/>
          </p:nvPr>
        </p:nvSpPr>
        <p:spPr/>
        <p:txBody>
          <a:bodyPr/>
          <a:lstStyle/>
          <a:p>
            <a:fld id="{929FFD28-5539-42F9-88ED-FC937B04AC43}" type="datetimeFigureOut">
              <a:rPr lang="el-GR" smtClean="0"/>
              <a:t>1/10/2024</a:t>
            </a:fld>
            <a:endParaRPr lang="el-GR"/>
          </a:p>
        </p:txBody>
      </p:sp>
      <p:sp>
        <p:nvSpPr>
          <p:cNvPr id="5" name="Θέση υποσέλιδου 4">
            <a:extLst>
              <a:ext uri="{FF2B5EF4-FFF2-40B4-BE49-F238E27FC236}">
                <a16:creationId xmlns:a16="http://schemas.microsoft.com/office/drawing/2014/main" id="{3854C871-EA9E-0ECF-86A1-331123C6F27C}"/>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8F4C17DE-D74F-38EC-C107-789A913417A9}"/>
              </a:ext>
            </a:extLst>
          </p:cNvPr>
          <p:cNvSpPr>
            <a:spLocks noGrp="1"/>
          </p:cNvSpPr>
          <p:nvPr>
            <p:ph type="sldNum" sz="quarter" idx="12"/>
          </p:nvPr>
        </p:nvSpPr>
        <p:spPr/>
        <p:txBody>
          <a:bodyPr/>
          <a:lstStyle/>
          <a:p>
            <a:fld id="{E48CF3FD-1E38-44E6-B6D3-1FF17E4F3E94}" type="slidenum">
              <a:rPr lang="el-GR" smtClean="0"/>
              <a:t>‹#›</a:t>
            </a:fld>
            <a:endParaRPr lang="el-GR"/>
          </a:p>
        </p:txBody>
      </p:sp>
    </p:spTree>
    <p:extLst>
      <p:ext uri="{BB962C8B-B14F-4D97-AF65-F5344CB8AC3E}">
        <p14:creationId xmlns:p14="http://schemas.microsoft.com/office/powerpoint/2010/main" val="7030194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8C5F963-72D0-5D2F-7AB8-69E0FDB13D1C}"/>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E8E52790-0E45-B96C-4720-1D4BDDBB0148}"/>
              </a:ext>
            </a:extLst>
          </p:cNvPr>
          <p:cNvSpPr>
            <a:spLocks noGrp="1"/>
          </p:cNvSpPr>
          <p:nvPr>
            <p:ph idx="1"/>
          </p:nvPr>
        </p:nvSpPr>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065E8F79-5711-6096-A53F-2728A893D714}"/>
              </a:ext>
            </a:extLst>
          </p:cNvPr>
          <p:cNvSpPr>
            <a:spLocks noGrp="1"/>
          </p:cNvSpPr>
          <p:nvPr>
            <p:ph type="dt" sz="half" idx="10"/>
          </p:nvPr>
        </p:nvSpPr>
        <p:spPr/>
        <p:txBody>
          <a:bodyPr/>
          <a:lstStyle/>
          <a:p>
            <a:fld id="{929FFD28-5539-42F9-88ED-FC937B04AC43}" type="datetimeFigureOut">
              <a:rPr lang="el-GR" smtClean="0"/>
              <a:t>1/10/2024</a:t>
            </a:fld>
            <a:endParaRPr lang="el-GR"/>
          </a:p>
        </p:txBody>
      </p:sp>
      <p:sp>
        <p:nvSpPr>
          <p:cNvPr id="5" name="Θέση υποσέλιδου 4">
            <a:extLst>
              <a:ext uri="{FF2B5EF4-FFF2-40B4-BE49-F238E27FC236}">
                <a16:creationId xmlns:a16="http://schemas.microsoft.com/office/drawing/2014/main" id="{24088DA1-DD74-C744-63C7-1DF78194DCAA}"/>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5D8F7F1E-5AD3-88C8-4FB7-3D098BCBAD6A}"/>
              </a:ext>
            </a:extLst>
          </p:cNvPr>
          <p:cNvSpPr>
            <a:spLocks noGrp="1"/>
          </p:cNvSpPr>
          <p:nvPr>
            <p:ph type="sldNum" sz="quarter" idx="12"/>
          </p:nvPr>
        </p:nvSpPr>
        <p:spPr/>
        <p:txBody>
          <a:bodyPr/>
          <a:lstStyle/>
          <a:p>
            <a:fld id="{E48CF3FD-1E38-44E6-B6D3-1FF17E4F3E94}" type="slidenum">
              <a:rPr lang="el-GR" smtClean="0"/>
              <a:t>‹#›</a:t>
            </a:fld>
            <a:endParaRPr lang="el-GR"/>
          </a:p>
        </p:txBody>
      </p:sp>
    </p:spTree>
    <p:extLst>
      <p:ext uri="{BB962C8B-B14F-4D97-AF65-F5344CB8AC3E}">
        <p14:creationId xmlns:p14="http://schemas.microsoft.com/office/powerpoint/2010/main" val="225201851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C84A2BF-A6F3-60C4-8CA2-72644A4A3A5C}"/>
              </a:ext>
            </a:extLst>
          </p:cNvPr>
          <p:cNvSpPr>
            <a:spLocks noGrp="1"/>
          </p:cNvSpPr>
          <p:nvPr>
            <p:ph type="title"/>
          </p:nvPr>
        </p:nvSpPr>
        <p:spPr>
          <a:xfrm>
            <a:off x="831850" y="1709738"/>
            <a:ext cx="10515600" cy="2852737"/>
          </a:xfrm>
        </p:spPr>
        <p:txBody>
          <a:bodyPr anchor="b"/>
          <a:lstStyle>
            <a:lvl1pPr>
              <a:defRPr sz="6000"/>
            </a:lvl1p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BB989D26-7324-451D-687F-432A73ECC68B}"/>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l-GR"/>
              <a:t>Στυλ κειμένου υποδείγματος</a:t>
            </a:r>
          </a:p>
        </p:txBody>
      </p:sp>
      <p:sp>
        <p:nvSpPr>
          <p:cNvPr id="4" name="Θέση ημερομηνίας 3">
            <a:extLst>
              <a:ext uri="{FF2B5EF4-FFF2-40B4-BE49-F238E27FC236}">
                <a16:creationId xmlns:a16="http://schemas.microsoft.com/office/drawing/2014/main" id="{BAD92E5F-496C-6259-2D56-D7A398C0BA5C}"/>
              </a:ext>
            </a:extLst>
          </p:cNvPr>
          <p:cNvSpPr>
            <a:spLocks noGrp="1"/>
          </p:cNvSpPr>
          <p:nvPr>
            <p:ph type="dt" sz="half" idx="10"/>
          </p:nvPr>
        </p:nvSpPr>
        <p:spPr/>
        <p:txBody>
          <a:bodyPr/>
          <a:lstStyle/>
          <a:p>
            <a:fld id="{929FFD28-5539-42F9-88ED-FC937B04AC43}" type="datetimeFigureOut">
              <a:rPr lang="el-GR" smtClean="0"/>
              <a:t>1/10/2024</a:t>
            </a:fld>
            <a:endParaRPr lang="el-GR"/>
          </a:p>
        </p:txBody>
      </p:sp>
      <p:sp>
        <p:nvSpPr>
          <p:cNvPr id="5" name="Θέση υποσέλιδου 4">
            <a:extLst>
              <a:ext uri="{FF2B5EF4-FFF2-40B4-BE49-F238E27FC236}">
                <a16:creationId xmlns:a16="http://schemas.microsoft.com/office/drawing/2014/main" id="{002138AA-D51F-8053-8339-23E12A23F657}"/>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BE087082-7F0C-44B9-5BE9-B9B5FB212D93}"/>
              </a:ext>
            </a:extLst>
          </p:cNvPr>
          <p:cNvSpPr>
            <a:spLocks noGrp="1"/>
          </p:cNvSpPr>
          <p:nvPr>
            <p:ph type="sldNum" sz="quarter" idx="12"/>
          </p:nvPr>
        </p:nvSpPr>
        <p:spPr/>
        <p:txBody>
          <a:bodyPr/>
          <a:lstStyle/>
          <a:p>
            <a:fld id="{E48CF3FD-1E38-44E6-B6D3-1FF17E4F3E94}" type="slidenum">
              <a:rPr lang="el-GR" smtClean="0"/>
              <a:t>‹#›</a:t>
            </a:fld>
            <a:endParaRPr lang="el-GR"/>
          </a:p>
        </p:txBody>
      </p:sp>
    </p:spTree>
    <p:extLst>
      <p:ext uri="{BB962C8B-B14F-4D97-AF65-F5344CB8AC3E}">
        <p14:creationId xmlns:p14="http://schemas.microsoft.com/office/powerpoint/2010/main" val="40603083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6B917237-0836-CC04-EDD8-B805E807308B}"/>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6C9E3333-4E74-ECD0-27E0-CC1011C09EE2}"/>
              </a:ext>
            </a:extLst>
          </p:cNvPr>
          <p:cNvSpPr>
            <a:spLocks noGrp="1"/>
          </p:cNvSpPr>
          <p:nvPr>
            <p:ph sz="half" idx="1"/>
          </p:nvPr>
        </p:nvSpPr>
        <p:spPr>
          <a:xfrm>
            <a:off x="838200" y="1825625"/>
            <a:ext cx="5181600" cy="435133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περιεχομένου 3">
            <a:extLst>
              <a:ext uri="{FF2B5EF4-FFF2-40B4-BE49-F238E27FC236}">
                <a16:creationId xmlns:a16="http://schemas.microsoft.com/office/drawing/2014/main" id="{1BDDBE33-9CE5-A927-6888-5B2088F535EA}"/>
              </a:ext>
            </a:extLst>
          </p:cNvPr>
          <p:cNvSpPr>
            <a:spLocks noGrp="1"/>
          </p:cNvSpPr>
          <p:nvPr>
            <p:ph sz="half" idx="2"/>
          </p:nvPr>
        </p:nvSpPr>
        <p:spPr>
          <a:xfrm>
            <a:off x="6172200" y="1825625"/>
            <a:ext cx="5181600" cy="435133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5" name="Θέση ημερομηνίας 4">
            <a:extLst>
              <a:ext uri="{FF2B5EF4-FFF2-40B4-BE49-F238E27FC236}">
                <a16:creationId xmlns:a16="http://schemas.microsoft.com/office/drawing/2014/main" id="{A96B61CE-04D2-6E37-F770-249775DB5828}"/>
              </a:ext>
            </a:extLst>
          </p:cNvPr>
          <p:cNvSpPr>
            <a:spLocks noGrp="1"/>
          </p:cNvSpPr>
          <p:nvPr>
            <p:ph type="dt" sz="half" idx="10"/>
          </p:nvPr>
        </p:nvSpPr>
        <p:spPr/>
        <p:txBody>
          <a:bodyPr/>
          <a:lstStyle/>
          <a:p>
            <a:fld id="{929FFD28-5539-42F9-88ED-FC937B04AC43}" type="datetimeFigureOut">
              <a:rPr lang="el-GR" smtClean="0"/>
              <a:t>1/10/2024</a:t>
            </a:fld>
            <a:endParaRPr lang="el-GR"/>
          </a:p>
        </p:txBody>
      </p:sp>
      <p:sp>
        <p:nvSpPr>
          <p:cNvPr id="6" name="Θέση υποσέλιδου 5">
            <a:extLst>
              <a:ext uri="{FF2B5EF4-FFF2-40B4-BE49-F238E27FC236}">
                <a16:creationId xmlns:a16="http://schemas.microsoft.com/office/drawing/2014/main" id="{83547BD7-5277-3704-4B93-620B081745CE}"/>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07056D21-3C95-4A67-4C52-2E9322E15139}"/>
              </a:ext>
            </a:extLst>
          </p:cNvPr>
          <p:cNvSpPr>
            <a:spLocks noGrp="1"/>
          </p:cNvSpPr>
          <p:nvPr>
            <p:ph type="sldNum" sz="quarter" idx="12"/>
          </p:nvPr>
        </p:nvSpPr>
        <p:spPr/>
        <p:txBody>
          <a:bodyPr/>
          <a:lstStyle/>
          <a:p>
            <a:fld id="{E48CF3FD-1E38-44E6-B6D3-1FF17E4F3E94}" type="slidenum">
              <a:rPr lang="el-GR" smtClean="0"/>
              <a:t>‹#›</a:t>
            </a:fld>
            <a:endParaRPr lang="el-GR"/>
          </a:p>
        </p:txBody>
      </p:sp>
    </p:spTree>
    <p:extLst>
      <p:ext uri="{BB962C8B-B14F-4D97-AF65-F5344CB8AC3E}">
        <p14:creationId xmlns:p14="http://schemas.microsoft.com/office/powerpoint/2010/main" val="36062066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A1BFB5B-14B5-ECA2-25C7-0C0A8A0DBD70}"/>
              </a:ext>
            </a:extLst>
          </p:cNvPr>
          <p:cNvSpPr>
            <a:spLocks noGrp="1"/>
          </p:cNvSpPr>
          <p:nvPr>
            <p:ph type="title"/>
          </p:nvPr>
        </p:nvSpPr>
        <p:spPr>
          <a:xfrm>
            <a:off x="839788" y="365125"/>
            <a:ext cx="10515600" cy="1325563"/>
          </a:xfrm>
        </p:spPr>
        <p:txBody>
          <a:body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9113D73E-DF3C-11DB-3333-46494CEFEEC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4" name="Θέση περιεχομένου 3">
            <a:extLst>
              <a:ext uri="{FF2B5EF4-FFF2-40B4-BE49-F238E27FC236}">
                <a16:creationId xmlns:a16="http://schemas.microsoft.com/office/drawing/2014/main" id="{EC017F0A-5F83-0E7B-EE13-3D94684916F5}"/>
              </a:ext>
            </a:extLst>
          </p:cNvPr>
          <p:cNvSpPr>
            <a:spLocks noGrp="1"/>
          </p:cNvSpPr>
          <p:nvPr>
            <p:ph sz="half" idx="2"/>
          </p:nvPr>
        </p:nvSpPr>
        <p:spPr>
          <a:xfrm>
            <a:off x="839788" y="2505075"/>
            <a:ext cx="5157787" cy="368458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5" name="Θέση κειμένου 4">
            <a:extLst>
              <a:ext uri="{FF2B5EF4-FFF2-40B4-BE49-F238E27FC236}">
                <a16:creationId xmlns:a16="http://schemas.microsoft.com/office/drawing/2014/main" id="{D3833CA3-1C80-A349-C3F2-A497D4EF8B4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6" name="Θέση περιεχομένου 5">
            <a:extLst>
              <a:ext uri="{FF2B5EF4-FFF2-40B4-BE49-F238E27FC236}">
                <a16:creationId xmlns:a16="http://schemas.microsoft.com/office/drawing/2014/main" id="{B413CE63-0060-A1B6-6A9D-4983D52CE448}"/>
              </a:ext>
            </a:extLst>
          </p:cNvPr>
          <p:cNvSpPr>
            <a:spLocks noGrp="1"/>
          </p:cNvSpPr>
          <p:nvPr>
            <p:ph sz="quarter" idx="4"/>
          </p:nvPr>
        </p:nvSpPr>
        <p:spPr>
          <a:xfrm>
            <a:off x="6172200" y="2505075"/>
            <a:ext cx="5183188" cy="368458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7" name="Θέση ημερομηνίας 6">
            <a:extLst>
              <a:ext uri="{FF2B5EF4-FFF2-40B4-BE49-F238E27FC236}">
                <a16:creationId xmlns:a16="http://schemas.microsoft.com/office/drawing/2014/main" id="{825EA6AD-1FEC-48DF-55A7-A39FB2E00BF4}"/>
              </a:ext>
            </a:extLst>
          </p:cNvPr>
          <p:cNvSpPr>
            <a:spLocks noGrp="1"/>
          </p:cNvSpPr>
          <p:nvPr>
            <p:ph type="dt" sz="half" idx="10"/>
          </p:nvPr>
        </p:nvSpPr>
        <p:spPr/>
        <p:txBody>
          <a:bodyPr/>
          <a:lstStyle/>
          <a:p>
            <a:fld id="{929FFD28-5539-42F9-88ED-FC937B04AC43}" type="datetimeFigureOut">
              <a:rPr lang="el-GR" smtClean="0"/>
              <a:t>1/10/2024</a:t>
            </a:fld>
            <a:endParaRPr lang="el-GR"/>
          </a:p>
        </p:txBody>
      </p:sp>
      <p:sp>
        <p:nvSpPr>
          <p:cNvPr id="8" name="Θέση υποσέλιδου 7">
            <a:extLst>
              <a:ext uri="{FF2B5EF4-FFF2-40B4-BE49-F238E27FC236}">
                <a16:creationId xmlns:a16="http://schemas.microsoft.com/office/drawing/2014/main" id="{2379CDD7-37ED-92E7-2A1F-0E3A194FD0F1}"/>
              </a:ext>
            </a:extLst>
          </p:cNvPr>
          <p:cNvSpPr>
            <a:spLocks noGrp="1"/>
          </p:cNvSpPr>
          <p:nvPr>
            <p:ph type="ftr" sz="quarter" idx="11"/>
          </p:nvPr>
        </p:nvSpPr>
        <p:spPr/>
        <p:txBody>
          <a:bodyPr/>
          <a:lstStyle/>
          <a:p>
            <a:endParaRPr lang="el-GR"/>
          </a:p>
        </p:txBody>
      </p:sp>
      <p:sp>
        <p:nvSpPr>
          <p:cNvPr id="9" name="Θέση αριθμού διαφάνειας 8">
            <a:extLst>
              <a:ext uri="{FF2B5EF4-FFF2-40B4-BE49-F238E27FC236}">
                <a16:creationId xmlns:a16="http://schemas.microsoft.com/office/drawing/2014/main" id="{028C2C96-4802-7B59-E45E-2C790119DFE0}"/>
              </a:ext>
            </a:extLst>
          </p:cNvPr>
          <p:cNvSpPr>
            <a:spLocks noGrp="1"/>
          </p:cNvSpPr>
          <p:nvPr>
            <p:ph type="sldNum" sz="quarter" idx="12"/>
          </p:nvPr>
        </p:nvSpPr>
        <p:spPr/>
        <p:txBody>
          <a:bodyPr/>
          <a:lstStyle/>
          <a:p>
            <a:fld id="{E48CF3FD-1E38-44E6-B6D3-1FF17E4F3E94}" type="slidenum">
              <a:rPr lang="el-GR" smtClean="0"/>
              <a:t>‹#›</a:t>
            </a:fld>
            <a:endParaRPr lang="el-GR"/>
          </a:p>
        </p:txBody>
      </p:sp>
    </p:spTree>
    <p:extLst>
      <p:ext uri="{BB962C8B-B14F-4D97-AF65-F5344CB8AC3E}">
        <p14:creationId xmlns:p14="http://schemas.microsoft.com/office/powerpoint/2010/main" val="347009341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8488B8C-0133-FBD8-F480-1A1C033FB4FC}"/>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ημερομηνίας 2">
            <a:extLst>
              <a:ext uri="{FF2B5EF4-FFF2-40B4-BE49-F238E27FC236}">
                <a16:creationId xmlns:a16="http://schemas.microsoft.com/office/drawing/2014/main" id="{35002D90-6D74-E251-B4E6-FE2CF3E29008}"/>
              </a:ext>
            </a:extLst>
          </p:cNvPr>
          <p:cNvSpPr>
            <a:spLocks noGrp="1"/>
          </p:cNvSpPr>
          <p:nvPr>
            <p:ph type="dt" sz="half" idx="10"/>
          </p:nvPr>
        </p:nvSpPr>
        <p:spPr/>
        <p:txBody>
          <a:bodyPr/>
          <a:lstStyle/>
          <a:p>
            <a:fld id="{929FFD28-5539-42F9-88ED-FC937B04AC43}" type="datetimeFigureOut">
              <a:rPr lang="el-GR" smtClean="0"/>
              <a:t>1/10/2024</a:t>
            </a:fld>
            <a:endParaRPr lang="el-GR"/>
          </a:p>
        </p:txBody>
      </p:sp>
      <p:sp>
        <p:nvSpPr>
          <p:cNvPr id="4" name="Θέση υποσέλιδου 3">
            <a:extLst>
              <a:ext uri="{FF2B5EF4-FFF2-40B4-BE49-F238E27FC236}">
                <a16:creationId xmlns:a16="http://schemas.microsoft.com/office/drawing/2014/main" id="{69583467-E426-2842-E5AE-586725797F17}"/>
              </a:ext>
            </a:extLst>
          </p:cNvPr>
          <p:cNvSpPr>
            <a:spLocks noGrp="1"/>
          </p:cNvSpPr>
          <p:nvPr>
            <p:ph type="ftr" sz="quarter" idx="11"/>
          </p:nvPr>
        </p:nvSpPr>
        <p:spPr/>
        <p:txBody>
          <a:bodyPr/>
          <a:lstStyle/>
          <a:p>
            <a:endParaRPr lang="el-GR"/>
          </a:p>
        </p:txBody>
      </p:sp>
      <p:sp>
        <p:nvSpPr>
          <p:cNvPr id="5" name="Θέση αριθμού διαφάνειας 4">
            <a:extLst>
              <a:ext uri="{FF2B5EF4-FFF2-40B4-BE49-F238E27FC236}">
                <a16:creationId xmlns:a16="http://schemas.microsoft.com/office/drawing/2014/main" id="{CBC629A9-78CF-0BD0-0CF5-BCA3CD1A2EBF}"/>
              </a:ext>
            </a:extLst>
          </p:cNvPr>
          <p:cNvSpPr>
            <a:spLocks noGrp="1"/>
          </p:cNvSpPr>
          <p:nvPr>
            <p:ph type="sldNum" sz="quarter" idx="12"/>
          </p:nvPr>
        </p:nvSpPr>
        <p:spPr/>
        <p:txBody>
          <a:bodyPr/>
          <a:lstStyle/>
          <a:p>
            <a:fld id="{E48CF3FD-1E38-44E6-B6D3-1FF17E4F3E94}" type="slidenum">
              <a:rPr lang="el-GR" smtClean="0"/>
              <a:t>‹#›</a:t>
            </a:fld>
            <a:endParaRPr lang="el-GR"/>
          </a:p>
        </p:txBody>
      </p:sp>
    </p:spTree>
    <p:extLst>
      <p:ext uri="{BB962C8B-B14F-4D97-AF65-F5344CB8AC3E}">
        <p14:creationId xmlns:p14="http://schemas.microsoft.com/office/powerpoint/2010/main" val="10526108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2" name="Θέση ημερομηνίας 1">
            <a:extLst>
              <a:ext uri="{FF2B5EF4-FFF2-40B4-BE49-F238E27FC236}">
                <a16:creationId xmlns:a16="http://schemas.microsoft.com/office/drawing/2014/main" id="{2AE711AF-1C80-F243-A568-B00D1BE26CD1}"/>
              </a:ext>
            </a:extLst>
          </p:cNvPr>
          <p:cNvSpPr>
            <a:spLocks noGrp="1"/>
          </p:cNvSpPr>
          <p:nvPr>
            <p:ph type="dt" sz="half" idx="10"/>
          </p:nvPr>
        </p:nvSpPr>
        <p:spPr/>
        <p:txBody>
          <a:bodyPr/>
          <a:lstStyle/>
          <a:p>
            <a:fld id="{929FFD28-5539-42F9-88ED-FC937B04AC43}" type="datetimeFigureOut">
              <a:rPr lang="el-GR" smtClean="0"/>
              <a:t>1/10/2024</a:t>
            </a:fld>
            <a:endParaRPr lang="el-GR"/>
          </a:p>
        </p:txBody>
      </p:sp>
      <p:sp>
        <p:nvSpPr>
          <p:cNvPr id="3" name="Θέση υποσέλιδου 2">
            <a:extLst>
              <a:ext uri="{FF2B5EF4-FFF2-40B4-BE49-F238E27FC236}">
                <a16:creationId xmlns:a16="http://schemas.microsoft.com/office/drawing/2014/main" id="{A801A4AB-E035-FD42-CC80-42A17299F170}"/>
              </a:ext>
            </a:extLst>
          </p:cNvPr>
          <p:cNvSpPr>
            <a:spLocks noGrp="1"/>
          </p:cNvSpPr>
          <p:nvPr>
            <p:ph type="ftr" sz="quarter" idx="11"/>
          </p:nvPr>
        </p:nvSpPr>
        <p:spPr/>
        <p:txBody>
          <a:bodyPr/>
          <a:lstStyle/>
          <a:p>
            <a:endParaRPr lang="el-GR"/>
          </a:p>
        </p:txBody>
      </p:sp>
      <p:sp>
        <p:nvSpPr>
          <p:cNvPr id="4" name="Θέση αριθμού διαφάνειας 3">
            <a:extLst>
              <a:ext uri="{FF2B5EF4-FFF2-40B4-BE49-F238E27FC236}">
                <a16:creationId xmlns:a16="http://schemas.microsoft.com/office/drawing/2014/main" id="{54626B39-A2A3-0B43-F663-42E74FC4F458}"/>
              </a:ext>
            </a:extLst>
          </p:cNvPr>
          <p:cNvSpPr>
            <a:spLocks noGrp="1"/>
          </p:cNvSpPr>
          <p:nvPr>
            <p:ph type="sldNum" sz="quarter" idx="12"/>
          </p:nvPr>
        </p:nvSpPr>
        <p:spPr/>
        <p:txBody>
          <a:bodyPr/>
          <a:lstStyle/>
          <a:p>
            <a:fld id="{E48CF3FD-1E38-44E6-B6D3-1FF17E4F3E94}" type="slidenum">
              <a:rPr lang="el-GR" smtClean="0"/>
              <a:t>‹#›</a:t>
            </a:fld>
            <a:endParaRPr lang="el-GR"/>
          </a:p>
        </p:txBody>
      </p:sp>
    </p:spTree>
    <p:extLst>
      <p:ext uri="{BB962C8B-B14F-4D97-AF65-F5344CB8AC3E}">
        <p14:creationId xmlns:p14="http://schemas.microsoft.com/office/powerpoint/2010/main" val="12379003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828A2A5-E7C6-FE06-B07E-1CFFE22D1EB6}"/>
              </a:ext>
            </a:extLst>
          </p:cNvPr>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8D3C1EDA-2473-DC32-16F7-33FCD3F487E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κειμένου 3">
            <a:extLst>
              <a:ext uri="{FF2B5EF4-FFF2-40B4-BE49-F238E27FC236}">
                <a16:creationId xmlns:a16="http://schemas.microsoft.com/office/drawing/2014/main" id="{A04E90E2-19A7-D12D-B469-796E90E7590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Θέση ημερομηνίας 4">
            <a:extLst>
              <a:ext uri="{FF2B5EF4-FFF2-40B4-BE49-F238E27FC236}">
                <a16:creationId xmlns:a16="http://schemas.microsoft.com/office/drawing/2014/main" id="{DB14C60E-1583-805C-09EF-96966B740517}"/>
              </a:ext>
            </a:extLst>
          </p:cNvPr>
          <p:cNvSpPr>
            <a:spLocks noGrp="1"/>
          </p:cNvSpPr>
          <p:nvPr>
            <p:ph type="dt" sz="half" idx="10"/>
          </p:nvPr>
        </p:nvSpPr>
        <p:spPr/>
        <p:txBody>
          <a:bodyPr/>
          <a:lstStyle/>
          <a:p>
            <a:fld id="{929FFD28-5539-42F9-88ED-FC937B04AC43}" type="datetimeFigureOut">
              <a:rPr lang="el-GR" smtClean="0"/>
              <a:t>1/10/2024</a:t>
            </a:fld>
            <a:endParaRPr lang="el-GR"/>
          </a:p>
        </p:txBody>
      </p:sp>
      <p:sp>
        <p:nvSpPr>
          <p:cNvPr id="6" name="Θέση υποσέλιδου 5">
            <a:extLst>
              <a:ext uri="{FF2B5EF4-FFF2-40B4-BE49-F238E27FC236}">
                <a16:creationId xmlns:a16="http://schemas.microsoft.com/office/drawing/2014/main" id="{9138E764-C109-8FD0-15C1-384B35E72CC3}"/>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BAC26BEF-261F-8461-0713-E418BDCE2D37}"/>
              </a:ext>
            </a:extLst>
          </p:cNvPr>
          <p:cNvSpPr>
            <a:spLocks noGrp="1"/>
          </p:cNvSpPr>
          <p:nvPr>
            <p:ph type="sldNum" sz="quarter" idx="12"/>
          </p:nvPr>
        </p:nvSpPr>
        <p:spPr/>
        <p:txBody>
          <a:bodyPr/>
          <a:lstStyle/>
          <a:p>
            <a:fld id="{E48CF3FD-1E38-44E6-B6D3-1FF17E4F3E94}" type="slidenum">
              <a:rPr lang="el-GR" smtClean="0"/>
              <a:t>‹#›</a:t>
            </a:fld>
            <a:endParaRPr lang="el-GR"/>
          </a:p>
        </p:txBody>
      </p:sp>
    </p:spTree>
    <p:extLst>
      <p:ext uri="{BB962C8B-B14F-4D97-AF65-F5344CB8AC3E}">
        <p14:creationId xmlns:p14="http://schemas.microsoft.com/office/powerpoint/2010/main" val="363868341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4908B16-DFD6-E65C-4F65-46D91974F089}"/>
              </a:ext>
            </a:extLst>
          </p:cNvPr>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p>
        </p:txBody>
      </p:sp>
      <p:sp>
        <p:nvSpPr>
          <p:cNvPr id="3" name="Θέση εικόνας 2">
            <a:extLst>
              <a:ext uri="{FF2B5EF4-FFF2-40B4-BE49-F238E27FC236}">
                <a16:creationId xmlns:a16="http://schemas.microsoft.com/office/drawing/2014/main" id="{0AA38F39-F7B4-85EA-9868-35686131C27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Θέση κειμένου 3">
            <a:extLst>
              <a:ext uri="{FF2B5EF4-FFF2-40B4-BE49-F238E27FC236}">
                <a16:creationId xmlns:a16="http://schemas.microsoft.com/office/drawing/2014/main" id="{61467558-15A7-4971-622C-33CA7D0AD66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Θέση ημερομηνίας 4">
            <a:extLst>
              <a:ext uri="{FF2B5EF4-FFF2-40B4-BE49-F238E27FC236}">
                <a16:creationId xmlns:a16="http://schemas.microsoft.com/office/drawing/2014/main" id="{197D5A86-F0F3-659E-40A4-0E1C6FC40C90}"/>
              </a:ext>
            </a:extLst>
          </p:cNvPr>
          <p:cNvSpPr>
            <a:spLocks noGrp="1"/>
          </p:cNvSpPr>
          <p:nvPr>
            <p:ph type="dt" sz="half" idx="10"/>
          </p:nvPr>
        </p:nvSpPr>
        <p:spPr/>
        <p:txBody>
          <a:bodyPr/>
          <a:lstStyle/>
          <a:p>
            <a:fld id="{929FFD28-5539-42F9-88ED-FC937B04AC43}" type="datetimeFigureOut">
              <a:rPr lang="el-GR" smtClean="0"/>
              <a:t>1/10/2024</a:t>
            </a:fld>
            <a:endParaRPr lang="el-GR"/>
          </a:p>
        </p:txBody>
      </p:sp>
      <p:sp>
        <p:nvSpPr>
          <p:cNvPr id="6" name="Θέση υποσέλιδου 5">
            <a:extLst>
              <a:ext uri="{FF2B5EF4-FFF2-40B4-BE49-F238E27FC236}">
                <a16:creationId xmlns:a16="http://schemas.microsoft.com/office/drawing/2014/main" id="{F8DB6EDF-9EC3-087A-C0C1-B3C41EF2DE37}"/>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8A04980C-52C5-2E20-862C-33AB1296DB31}"/>
              </a:ext>
            </a:extLst>
          </p:cNvPr>
          <p:cNvSpPr>
            <a:spLocks noGrp="1"/>
          </p:cNvSpPr>
          <p:nvPr>
            <p:ph type="sldNum" sz="quarter" idx="12"/>
          </p:nvPr>
        </p:nvSpPr>
        <p:spPr/>
        <p:txBody>
          <a:bodyPr/>
          <a:lstStyle/>
          <a:p>
            <a:fld id="{E48CF3FD-1E38-44E6-B6D3-1FF17E4F3E94}" type="slidenum">
              <a:rPr lang="el-GR" smtClean="0"/>
              <a:t>‹#›</a:t>
            </a:fld>
            <a:endParaRPr lang="el-GR"/>
          </a:p>
        </p:txBody>
      </p:sp>
    </p:spTree>
    <p:extLst>
      <p:ext uri="{BB962C8B-B14F-4D97-AF65-F5344CB8AC3E}">
        <p14:creationId xmlns:p14="http://schemas.microsoft.com/office/powerpoint/2010/main" val="133996268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a:extLst>
              <a:ext uri="{FF2B5EF4-FFF2-40B4-BE49-F238E27FC236}">
                <a16:creationId xmlns:a16="http://schemas.microsoft.com/office/drawing/2014/main" id="{851FBF35-56CE-4404-A7A6-F969DDE28DE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90379F48-504D-F4F0-86E6-0FB040FBE97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5419B978-89CE-A10C-3312-ECBFA602129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929FFD28-5539-42F9-88ED-FC937B04AC43}" type="datetimeFigureOut">
              <a:rPr lang="el-GR" smtClean="0"/>
              <a:t>1/10/2024</a:t>
            </a:fld>
            <a:endParaRPr lang="el-GR"/>
          </a:p>
        </p:txBody>
      </p:sp>
      <p:sp>
        <p:nvSpPr>
          <p:cNvPr id="5" name="Θέση υποσέλιδου 4">
            <a:extLst>
              <a:ext uri="{FF2B5EF4-FFF2-40B4-BE49-F238E27FC236}">
                <a16:creationId xmlns:a16="http://schemas.microsoft.com/office/drawing/2014/main" id="{A9B81EAA-0FF7-F9B0-3704-1848E1216BC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l-GR"/>
          </a:p>
        </p:txBody>
      </p:sp>
      <p:sp>
        <p:nvSpPr>
          <p:cNvPr id="6" name="Θέση αριθμού διαφάνειας 5">
            <a:extLst>
              <a:ext uri="{FF2B5EF4-FFF2-40B4-BE49-F238E27FC236}">
                <a16:creationId xmlns:a16="http://schemas.microsoft.com/office/drawing/2014/main" id="{F7B06FF6-426B-5EB7-B1E7-45F5074C474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E48CF3FD-1E38-44E6-B6D3-1FF17E4F3E94}" type="slidenum">
              <a:rPr lang="el-GR" smtClean="0"/>
              <a:t>‹#›</a:t>
            </a:fld>
            <a:endParaRPr lang="el-GR"/>
          </a:p>
        </p:txBody>
      </p:sp>
    </p:spTree>
    <p:extLst>
      <p:ext uri="{BB962C8B-B14F-4D97-AF65-F5344CB8AC3E}">
        <p14:creationId xmlns:p14="http://schemas.microsoft.com/office/powerpoint/2010/main" val="396391362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https://monastery.gr/iera-monh-doxeiariou-agiou-orous/" TargetMode="External"/><Relationship Id="rId2" Type="http://schemas.openxmlformats.org/officeDocument/2006/relationships/hyperlink" Target="https://www.ekklisiaonline.gr/nea/giortazi-i-panagia-gorgoepikoos-prosefchi-stin-panagia-pou-akoui-ke-elei-grigora-osous-tin-epikalounte/#:~:text=%CE%A0%CE%B1%CE%BD%CE%B1%CE%B3%CE%AF%CE%B1%20%CE%93%CE%BF%CF%81%CE%B3%CE%BF%CE%B5%CF%80%CE%AE%CE%BA%CE%BF%CE%BF%CF%82:%20%CE%88%CE%BD%CE%B1%20%CE%B1%CF%80%CF%8C%20%CF%84%CE%B1%20%CF%80%CE%BF%CE%BB%CE%BB%CE%AC%20%CE%BF%CE%BD%CF%8C%CE%BC%CE%B1%CF%84%CE%B1%20%CF%80%CE%BF%CF%85"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E105A6E-9F7D-6119-9D76-8D9A03CEDAF4}"/>
              </a:ext>
            </a:extLst>
          </p:cNvPr>
          <p:cNvSpPr>
            <a:spLocks noGrp="1"/>
          </p:cNvSpPr>
          <p:nvPr>
            <p:ph type="ctrTitle"/>
          </p:nvPr>
        </p:nvSpPr>
        <p:spPr>
          <a:xfrm>
            <a:off x="419100" y="1007268"/>
            <a:ext cx="11372850" cy="2421732"/>
          </a:xfrm>
        </p:spPr>
        <p:txBody>
          <a:bodyPr>
            <a:normAutofit fontScale="90000"/>
          </a:bodyPr>
          <a:lstStyle/>
          <a:p>
            <a:r>
              <a:rPr lang="el-GR" b="1" i="0" dirty="0">
                <a:solidFill>
                  <a:srgbClr val="222222"/>
                </a:solidFill>
                <a:effectLst/>
                <a:latin typeface="fira sans" panose="020B0503050000020004" pitchFamily="34" charset="0"/>
              </a:rPr>
              <a:t> </a:t>
            </a:r>
            <a:br>
              <a:rPr lang="el-GR" b="1" i="0" dirty="0">
                <a:solidFill>
                  <a:srgbClr val="222222"/>
                </a:solidFill>
                <a:effectLst/>
                <a:latin typeface="fira sans" panose="020B0503050000020004" pitchFamily="34" charset="0"/>
              </a:rPr>
            </a:br>
            <a:br>
              <a:rPr lang="el-GR" b="1" i="0" dirty="0">
                <a:solidFill>
                  <a:srgbClr val="222222"/>
                </a:solidFill>
                <a:effectLst/>
                <a:latin typeface="fira sans" panose="020B0503050000020004" pitchFamily="34" charset="0"/>
              </a:rPr>
            </a:br>
            <a:r>
              <a:rPr lang="el-GR" sz="6700" b="1" i="0" dirty="0">
                <a:solidFill>
                  <a:srgbClr val="222222"/>
                </a:solidFill>
                <a:effectLst/>
                <a:latin typeface="fira sans" panose="020B0503050000020004" pitchFamily="34" charset="0"/>
              </a:rPr>
              <a:t>Παναγία η </a:t>
            </a:r>
            <a:r>
              <a:rPr lang="el-GR" sz="6700" b="1" i="0" dirty="0" err="1">
                <a:solidFill>
                  <a:srgbClr val="222222"/>
                </a:solidFill>
                <a:effectLst/>
                <a:latin typeface="fira sans" panose="020B0503050000020004" pitchFamily="34" charset="0"/>
              </a:rPr>
              <a:t>Γοργοεπήκοος</a:t>
            </a:r>
            <a:r>
              <a:rPr lang="el-GR" sz="6700" b="1" i="0" dirty="0">
                <a:solidFill>
                  <a:srgbClr val="222222"/>
                </a:solidFill>
                <a:effectLst/>
                <a:latin typeface="fira sans" panose="020B0503050000020004" pitchFamily="34" charset="0"/>
              </a:rPr>
              <a:t> ή</a:t>
            </a:r>
            <a:br>
              <a:rPr lang="el-GR" sz="6700" b="1" i="0" dirty="0">
                <a:solidFill>
                  <a:srgbClr val="222222"/>
                </a:solidFill>
                <a:effectLst/>
                <a:latin typeface="fira sans" panose="020B0503050000020004" pitchFamily="34" charset="0"/>
              </a:rPr>
            </a:br>
            <a:r>
              <a:rPr lang="el-GR" sz="6700" b="1" i="0" dirty="0" err="1">
                <a:solidFill>
                  <a:srgbClr val="222222"/>
                </a:solidFill>
                <a:effectLst/>
                <a:latin typeface="fira sans" panose="020B0503050000020004" pitchFamily="34" charset="0"/>
              </a:rPr>
              <a:t>Γοργοϋπήκοος</a:t>
            </a:r>
            <a:r>
              <a:rPr lang="el-GR" sz="6700" b="1" i="0" dirty="0">
                <a:solidFill>
                  <a:srgbClr val="222222"/>
                </a:solidFill>
                <a:effectLst/>
                <a:latin typeface="fira sans" panose="020B0503050000020004" pitchFamily="34" charset="0"/>
              </a:rPr>
              <a:t>  </a:t>
            </a:r>
            <a:endParaRPr lang="el-GR" sz="6700" b="1" dirty="0"/>
          </a:p>
        </p:txBody>
      </p:sp>
      <p:sp>
        <p:nvSpPr>
          <p:cNvPr id="3" name="Υπότιτλος 2">
            <a:extLst>
              <a:ext uri="{FF2B5EF4-FFF2-40B4-BE49-F238E27FC236}">
                <a16:creationId xmlns:a16="http://schemas.microsoft.com/office/drawing/2014/main" id="{24320796-DE8C-F5C5-75A7-F877ED91A66E}"/>
              </a:ext>
            </a:extLst>
          </p:cNvPr>
          <p:cNvSpPr>
            <a:spLocks noGrp="1"/>
          </p:cNvSpPr>
          <p:nvPr>
            <p:ph type="subTitle" idx="1"/>
          </p:nvPr>
        </p:nvSpPr>
        <p:spPr>
          <a:xfrm>
            <a:off x="1409700" y="4083843"/>
            <a:ext cx="9144000" cy="2305050"/>
          </a:xfrm>
        </p:spPr>
        <p:txBody>
          <a:bodyPr>
            <a:normAutofit/>
          </a:bodyPr>
          <a:lstStyle/>
          <a:p>
            <a:endParaRPr lang="el-GR" sz="2400" dirty="0"/>
          </a:p>
          <a:p>
            <a:r>
              <a:rPr lang="el-GR" sz="2400" dirty="0"/>
              <a:t>Ζ΄ ΕΞΑΜΗΝΟ</a:t>
            </a:r>
            <a:br>
              <a:rPr lang="el-GR" sz="2400" dirty="0"/>
            </a:br>
            <a:r>
              <a:rPr lang="el-GR" sz="2400" dirty="0"/>
              <a:t>ΙΕΡΑΤΙΚΩΝ ΣΠΟΥΔΩΝ</a:t>
            </a:r>
          </a:p>
          <a:p>
            <a:r>
              <a:rPr lang="el-GR" sz="2400" dirty="0"/>
              <a:t>ΔΙΔΑΣΚΟΥΣΑ: ΜΑΡΙΑ Κ. ΚΑΡΑΜΠΕΛΙΑ</a:t>
            </a:r>
          </a:p>
          <a:p>
            <a:r>
              <a:rPr lang="el-GR" sz="2400" dirty="0"/>
              <a:t>2024-2025</a:t>
            </a:r>
          </a:p>
          <a:p>
            <a:endParaRPr lang="el-GR" dirty="0"/>
          </a:p>
        </p:txBody>
      </p:sp>
    </p:spTree>
    <p:extLst>
      <p:ext uri="{BB962C8B-B14F-4D97-AF65-F5344CB8AC3E}">
        <p14:creationId xmlns:p14="http://schemas.microsoft.com/office/powerpoint/2010/main" val="420040687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1774448-C90B-1BF8-640D-3B8CCAB0283A}"/>
              </a:ext>
            </a:extLst>
          </p:cNvPr>
          <p:cNvSpPr>
            <a:spLocks noGrp="1"/>
          </p:cNvSpPr>
          <p:nvPr>
            <p:ph type="title"/>
          </p:nvPr>
        </p:nvSpPr>
        <p:spPr>
          <a:xfrm>
            <a:off x="838200" y="18256"/>
            <a:ext cx="10515600" cy="753270"/>
          </a:xfrm>
        </p:spPr>
        <p:txBody>
          <a:bodyPr/>
          <a:lstStyle/>
          <a:p>
            <a:pPr algn="ctr"/>
            <a:r>
              <a:rPr lang="el-GR" i="0" dirty="0">
                <a:solidFill>
                  <a:srgbClr val="222222"/>
                </a:solidFill>
                <a:effectLst/>
                <a:latin typeface="fira sans" panose="020B0503050000020004" pitchFamily="34" charset="0"/>
              </a:rPr>
              <a:t>Παναγία η </a:t>
            </a:r>
            <a:r>
              <a:rPr lang="el-GR" i="0" dirty="0" err="1">
                <a:solidFill>
                  <a:srgbClr val="222222"/>
                </a:solidFill>
                <a:effectLst/>
                <a:latin typeface="fira sans" panose="020B0503050000020004" pitchFamily="34" charset="0"/>
              </a:rPr>
              <a:t>Γοργοεπήκοος</a:t>
            </a:r>
            <a:endParaRPr lang="el-GR" dirty="0"/>
          </a:p>
        </p:txBody>
      </p:sp>
      <p:sp>
        <p:nvSpPr>
          <p:cNvPr id="3" name="Θέση περιεχομένου 2">
            <a:extLst>
              <a:ext uri="{FF2B5EF4-FFF2-40B4-BE49-F238E27FC236}">
                <a16:creationId xmlns:a16="http://schemas.microsoft.com/office/drawing/2014/main" id="{2DB0F479-7D79-3DF3-79B5-FC906417E50A}"/>
              </a:ext>
            </a:extLst>
          </p:cNvPr>
          <p:cNvSpPr>
            <a:spLocks noGrp="1"/>
          </p:cNvSpPr>
          <p:nvPr>
            <p:ph idx="1"/>
          </p:nvPr>
        </p:nvSpPr>
        <p:spPr>
          <a:xfrm>
            <a:off x="0" y="771526"/>
            <a:ext cx="12192000" cy="6068218"/>
          </a:xfrm>
        </p:spPr>
        <p:txBody>
          <a:bodyPr>
            <a:normAutofit/>
          </a:bodyPr>
          <a:lstStyle/>
          <a:p>
            <a:pPr algn="l" fontAlgn="base"/>
            <a:r>
              <a:rPr lang="el-GR" b="0" i="0" dirty="0">
                <a:solidFill>
                  <a:srgbClr val="222222"/>
                </a:solidFill>
                <a:effectLst/>
                <a:latin typeface="fira sans" panose="020B0503050000020004" pitchFamily="34" charset="0"/>
              </a:rPr>
              <a:t>Κι όπως με την υπακοή της τότε στα λόγια του Αρχαγγέλου Γαβριήλ συνέβαλε στη σωτηρία μας, έτσι και τώρα, ως υπακούουσα στα αιτήματά μας, επαναλαμβάνει με ταπείνωση: «ιδού η δούλη Κυρίου». Έτσι βοηθάει και σώζει γρήγορα όσους με πίστη καταφεύγουν σε αυτή και την επικαλούνται και την τιμούν ως </a:t>
            </a:r>
            <a:r>
              <a:rPr lang="el-GR" b="0" i="0" dirty="0" err="1">
                <a:solidFill>
                  <a:srgbClr val="222222"/>
                </a:solidFill>
                <a:effectLst/>
                <a:latin typeface="fira sans" panose="020B0503050000020004" pitchFamily="34" charset="0"/>
              </a:rPr>
              <a:t>Γοργοϋπήκοο</a:t>
            </a:r>
            <a:r>
              <a:rPr lang="el-GR" b="0" i="0" dirty="0">
                <a:solidFill>
                  <a:srgbClr val="222222"/>
                </a:solidFill>
                <a:effectLst/>
                <a:latin typeface="fira sans" panose="020B0503050000020004" pitchFamily="34" charset="0"/>
              </a:rPr>
              <a:t>.</a:t>
            </a:r>
          </a:p>
          <a:p>
            <a:pPr algn="l" fontAlgn="base"/>
            <a:r>
              <a:rPr lang="el-GR" b="0" i="0" dirty="0">
                <a:solidFill>
                  <a:srgbClr val="222222"/>
                </a:solidFill>
                <a:effectLst/>
                <a:latin typeface="fira sans" panose="020B0503050000020004" pitchFamily="34" charset="0"/>
              </a:rPr>
              <a:t>Έκτοτε πολλές εικόνες, εκκλησίες, αλλά και μονές τιμούν την Παναγία την </a:t>
            </a:r>
            <a:r>
              <a:rPr lang="el-GR" b="0" i="0" dirty="0" err="1">
                <a:solidFill>
                  <a:srgbClr val="222222"/>
                </a:solidFill>
                <a:effectLst/>
                <a:latin typeface="fira sans" panose="020B0503050000020004" pitchFamily="34" charset="0"/>
              </a:rPr>
              <a:t>Γοργοϋπήκοο</a:t>
            </a:r>
            <a:r>
              <a:rPr lang="el-GR" dirty="0">
                <a:solidFill>
                  <a:srgbClr val="222222"/>
                </a:solidFill>
                <a:latin typeface="fira sans" panose="020B0503050000020004" pitchFamily="34" charset="0"/>
              </a:rPr>
              <a:t>, γ</a:t>
            </a:r>
            <a:r>
              <a:rPr lang="el-GR" b="0" i="0" dirty="0">
                <a:solidFill>
                  <a:srgbClr val="222222"/>
                </a:solidFill>
                <a:effectLst/>
                <a:latin typeface="fira sans" panose="020B0503050000020004" pitchFamily="34" charset="0"/>
              </a:rPr>
              <a:t>ιατί πραγματικά αισθανόμαστε πόσο μεγάλη ανάγκη έχουμε από τις πρεσβείες, τις </a:t>
            </a:r>
            <a:r>
              <a:rPr lang="el-GR" b="0" i="0" dirty="0" err="1">
                <a:solidFill>
                  <a:srgbClr val="222222"/>
                </a:solidFill>
                <a:effectLst/>
                <a:latin typeface="fira sans" panose="020B0503050000020004" pitchFamily="34" charset="0"/>
              </a:rPr>
              <a:t>μεσιτείες</a:t>
            </a:r>
            <a:r>
              <a:rPr lang="el-GR" b="0" i="0" dirty="0">
                <a:solidFill>
                  <a:srgbClr val="222222"/>
                </a:solidFill>
                <a:effectLst/>
                <a:latin typeface="fira sans" panose="020B0503050000020004" pitchFamily="34" charset="0"/>
              </a:rPr>
              <a:t> και την μητρική προστασία Της στους δύσκολους καιρούς που ζούμε.</a:t>
            </a:r>
          </a:p>
          <a:p>
            <a:pPr algn="l" fontAlgn="base"/>
            <a:r>
              <a:rPr lang="el-GR" b="0" i="0" dirty="0">
                <a:solidFill>
                  <a:srgbClr val="222222"/>
                </a:solidFill>
                <a:effectLst/>
                <a:latin typeface="fira sans" panose="020B0503050000020004" pitchFamily="34" charset="0"/>
              </a:rPr>
              <a:t>Η Μητέρα του Κυρίου μας μεριμνά γοργά για τη σωτηρία όλων μας και αναδίδει χάρη σε όλους όσους την επικαλούνται με πίστη, ελπίδα και αγάπη.</a:t>
            </a:r>
          </a:p>
          <a:p>
            <a:pPr algn="l" fontAlgn="base"/>
            <a:r>
              <a:rPr lang="el-GR" b="0" i="0" dirty="0">
                <a:solidFill>
                  <a:srgbClr val="222222"/>
                </a:solidFill>
                <a:effectLst/>
                <a:latin typeface="fira sans" panose="020B0503050000020004" pitchFamily="34" charset="0"/>
              </a:rPr>
              <a:t>Ας την επικαλούμαστε πάντοτε, ας ψάλλουμε την παράκληση της και ας την πανηγυρίζουμε την ημέρα της εορτής της, την 1η Οκτωβρίου.</a:t>
            </a:r>
          </a:p>
          <a:p>
            <a:pPr marL="0" indent="0" algn="l" fontAlgn="base">
              <a:buNone/>
            </a:pPr>
            <a:endParaRPr lang="el-GR" b="0" i="0" dirty="0">
              <a:solidFill>
                <a:srgbClr val="222222"/>
              </a:solidFill>
              <a:effectLst/>
              <a:latin typeface="fira sans" panose="020B0503050000020004" pitchFamily="34" charset="0"/>
            </a:endParaRPr>
          </a:p>
          <a:p>
            <a:pPr algn="l" fontAlgn="base"/>
            <a:endParaRPr lang="el-GR" b="0" i="0" dirty="0">
              <a:solidFill>
                <a:srgbClr val="222222"/>
              </a:solidFill>
              <a:effectLst/>
              <a:latin typeface="fira sans" panose="020B0503050000020004" pitchFamily="34" charset="0"/>
            </a:endParaRPr>
          </a:p>
          <a:p>
            <a:endParaRPr lang="el-GR" dirty="0"/>
          </a:p>
        </p:txBody>
      </p:sp>
    </p:spTree>
    <p:extLst>
      <p:ext uri="{BB962C8B-B14F-4D97-AF65-F5344CB8AC3E}">
        <p14:creationId xmlns:p14="http://schemas.microsoft.com/office/powerpoint/2010/main" val="52251459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3F15DE0-C306-6258-E842-CC6B4E02B9EE}"/>
              </a:ext>
            </a:extLst>
          </p:cNvPr>
          <p:cNvSpPr>
            <a:spLocks noGrp="1"/>
          </p:cNvSpPr>
          <p:nvPr>
            <p:ph type="title"/>
          </p:nvPr>
        </p:nvSpPr>
        <p:spPr/>
        <p:txBody>
          <a:bodyPr/>
          <a:lstStyle/>
          <a:p>
            <a:pPr algn="ctr"/>
            <a:r>
              <a:rPr lang="el-GR" i="0" dirty="0">
                <a:solidFill>
                  <a:srgbClr val="222222"/>
                </a:solidFill>
                <a:effectLst/>
                <a:latin typeface="fira sans" panose="020B0503050000020004" pitchFamily="34" charset="0"/>
              </a:rPr>
              <a:t>Παναγία η </a:t>
            </a:r>
            <a:r>
              <a:rPr lang="el-GR" i="0" dirty="0" err="1">
                <a:solidFill>
                  <a:srgbClr val="222222"/>
                </a:solidFill>
                <a:effectLst/>
                <a:latin typeface="fira sans" panose="020B0503050000020004" pitchFamily="34" charset="0"/>
              </a:rPr>
              <a:t>Γοργοεπήκοος</a:t>
            </a:r>
            <a:endParaRPr lang="el-GR" dirty="0"/>
          </a:p>
        </p:txBody>
      </p:sp>
      <p:sp>
        <p:nvSpPr>
          <p:cNvPr id="3" name="Θέση περιεχομένου 2">
            <a:extLst>
              <a:ext uri="{FF2B5EF4-FFF2-40B4-BE49-F238E27FC236}">
                <a16:creationId xmlns:a16="http://schemas.microsoft.com/office/drawing/2014/main" id="{9CF06C26-FC6F-457E-3AEA-2ADD0E341EB7}"/>
              </a:ext>
            </a:extLst>
          </p:cNvPr>
          <p:cNvSpPr>
            <a:spLocks noGrp="1"/>
          </p:cNvSpPr>
          <p:nvPr>
            <p:ph idx="1"/>
          </p:nvPr>
        </p:nvSpPr>
        <p:spPr/>
        <p:txBody>
          <a:bodyPr/>
          <a:lstStyle/>
          <a:p>
            <a:r>
              <a:rPr lang="el-GR" dirty="0">
                <a:hlinkClick r:id="rId2"/>
              </a:rPr>
              <a:t>Γιορτάζει η Παναγία </a:t>
            </a:r>
            <a:r>
              <a:rPr lang="el-GR" dirty="0" err="1">
                <a:hlinkClick r:id="rId2"/>
              </a:rPr>
              <a:t>Γοργοεπήκοος</a:t>
            </a:r>
            <a:r>
              <a:rPr lang="el-GR">
                <a:hlinkClick r:id="rId2"/>
              </a:rPr>
              <a:t>: Προσευχή στην Παναγία που Ακούει Και Ελεεί Γρήγορα Όσους Την Επικαλούνται - ΕΚΚΛΗΣΙΑ ONLINE (ekklisiaonline.gr)</a:t>
            </a:r>
            <a:endParaRPr lang="el-GR">
              <a:hlinkClick r:id="rId3"/>
            </a:endParaRPr>
          </a:p>
          <a:p>
            <a:r>
              <a:rPr lang="el-GR" dirty="0">
                <a:hlinkClick r:id="rId3"/>
              </a:rPr>
              <a:t>Ιερά Μονή </a:t>
            </a:r>
            <a:r>
              <a:rPr lang="el-GR" dirty="0" err="1">
                <a:hlinkClick r:id="rId3"/>
              </a:rPr>
              <a:t>Δοχειαρίου</a:t>
            </a:r>
            <a:r>
              <a:rPr lang="el-GR" dirty="0">
                <a:hlinkClick r:id="rId3"/>
              </a:rPr>
              <a:t> Αγίου Όρους - Μοναστήρι (monastery.gr)</a:t>
            </a:r>
            <a:endParaRPr lang="el-GR" dirty="0"/>
          </a:p>
        </p:txBody>
      </p:sp>
    </p:spTree>
    <p:extLst>
      <p:ext uri="{BB962C8B-B14F-4D97-AF65-F5344CB8AC3E}">
        <p14:creationId xmlns:p14="http://schemas.microsoft.com/office/powerpoint/2010/main" val="418326136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Picture 2" descr="Εικόνα Παναγίας Γοργοεπήκοου - Μοναστήρι">
            <a:extLst>
              <a:ext uri="{FF2B5EF4-FFF2-40B4-BE49-F238E27FC236}">
                <a16:creationId xmlns:a16="http://schemas.microsoft.com/office/drawing/2014/main" id="{85374F9D-B845-AAD0-35CC-2393BA62E4A0}"/>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tretch>
            <a:fillRect/>
          </a:stretch>
        </p:blipFill>
        <p:spPr bwMode="auto">
          <a:xfrm>
            <a:off x="3310466" y="643466"/>
            <a:ext cx="5571067" cy="557106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8070912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B3E3BDA-E48A-5A53-F0BF-F281A0D518E2}"/>
              </a:ext>
            </a:extLst>
          </p:cNvPr>
          <p:cNvSpPr>
            <a:spLocks noGrp="1"/>
          </p:cNvSpPr>
          <p:nvPr>
            <p:ph type="title"/>
          </p:nvPr>
        </p:nvSpPr>
        <p:spPr>
          <a:xfrm>
            <a:off x="838200" y="88900"/>
            <a:ext cx="10515600" cy="749299"/>
          </a:xfrm>
        </p:spPr>
        <p:txBody>
          <a:bodyPr>
            <a:normAutofit/>
          </a:bodyPr>
          <a:lstStyle/>
          <a:p>
            <a:pPr algn="ctr"/>
            <a:r>
              <a:rPr lang="el-GR" i="0" dirty="0">
                <a:solidFill>
                  <a:srgbClr val="222222"/>
                </a:solidFill>
                <a:effectLst/>
                <a:latin typeface="fira sans" panose="020B0503050000020004" pitchFamily="34" charset="0"/>
              </a:rPr>
              <a:t>Παναγία η </a:t>
            </a:r>
            <a:r>
              <a:rPr lang="el-GR" i="0" dirty="0" err="1">
                <a:solidFill>
                  <a:srgbClr val="222222"/>
                </a:solidFill>
                <a:effectLst/>
                <a:latin typeface="fira sans" panose="020B0503050000020004" pitchFamily="34" charset="0"/>
              </a:rPr>
              <a:t>Γοργοεπήκοος</a:t>
            </a:r>
            <a:endParaRPr lang="el-GR" dirty="0"/>
          </a:p>
        </p:txBody>
      </p:sp>
      <p:sp>
        <p:nvSpPr>
          <p:cNvPr id="3" name="Θέση περιεχομένου 2">
            <a:extLst>
              <a:ext uri="{FF2B5EF4-FFF2-40B4-BE49-F238E27FC236}">
                <a16:creationId xmlns:a16="http://schemas.microsoft.com/office/drawing/2014/main" id="{A8CBF779-D3B9-ECD3-7036-5494972084C0}"/>
              </a:ext>
            </a:extLst>
          </p:cNvPr>
          <p:cNvSpPr>
            <a:spLocks noGrp="1"/>
          </p:cNvSpPr>
          <p:nvPr>
            <p:ph idx="1"/>
          </p:nvPr>
        </p:nvSpPr>
        <p:spPr>
          <a:xfrm>
            <a:off x="0" y="838200"/>
            <a:ext cx="12192000" cy="6019800"/>
          </a:xfrm>
        </p:spPr>
        <p:txBody>
          <a:bodyPr>
            <a:normAutofit fontScale="92500" lnSpcReduction="20000"/>
          </a:bodyPr>
          <a:lstStyle/>
          <a:p>
            <a:r>
              <a:rPr lang="el-GR" i="0" dirty="0">
                <a:solidFill>
                  <a:srgbClr val="222222"/>
                </a:solidFill>
                <a:effectLst/>
                <a:latin typeface="fira sans" panose="020B0503050000020004" pitchFamily="34" charset="0"/>
              </a:rPr>
              <a:t>Ένα από τα πολλά ονόματα που προσδίδουμε στην Παναγία μας είναι </a:t>
            </a:r>
            <a:r>
              <a:rPr lang="el-GR" i="0" dirty="0" err="1">
                <a:solidFill>
                  <a:srgbClr val="222222"/>
                </a:solidFill>
                <a:effectLst/>
                <a:latin typeface="fira sans" panose="020B0503050000020004" pitchFamily="34" charset="0"/>
              </a:rPr>
              <a:t>Γοργοεπήκοος</a:t>
            </a:r>
            <a:r>
              <a:rPr lang="el-GR" i="0" dirty="0">
                <a:solidFill>
                  <a:srgbClr val="222222"/>
                </a:solidFill>
                <a:effectLst/>
                <a:latin typeface="fira sans" panose="020B0503050000020004" pitchFamily="34" charset="0"/>
              </a:rPr>
              <a:t> ή </a:t>
            </a:r>
            <a:r>
              <a:rPr lang="el-GR" b="0" i="0" dirty="0" err="1">
                <a:solidFill>
                  <a:srgbClr val="222222"/>
                </a:solidFill>
                <a:effectLst/>
                <a:latin typeface="fira sans" panose="020B0503050000020004" pitchFamily="34" charset="0"/>
              </a:rPr>
              <a:t>Γοργοϋπήκοος</a:t>
            </a:r>
            <a:r>
              <a:rPr lang="el-GR" dirty="0">
                <a:solidFill>
                  <a:srgbClr val="222222"/>
                </a:solidFill>
                <a:latin typeface="fira sans" panose="020B0503050000020004" pitchFamily="34" charset="0"/>
              </a:rPr>
              <a:t>.</a:t>
            </a:r>
            <a:r>
              <a:rPr lang="el-GR" i="0" dirty="0">
                <a:solidFill>
                  <a:srgbClr val="222222"/>
                </a:solidFill>
                <a:effectLst/>
                <a:latin typeface="fira sans" panose="020B0503050000020004" pitchFamily="34" charset="0"/>
              </a:rPr>
              <a:t> </a:t>
            </a:r>
          </a:p>
          <a:p>
            <a:r>
              <a:rPr lang="el-GR" dirty="0">
                <a:solidFill>
                  <a:srgbClr val="222222"/>
                </a:solidFill>
                <a:latin typeface="fira sans" panose="020B0503050000020004" pitchFamily="34" charset="0"/>
              </a:rPr>
              <a:t>Η</a:t>
            </a:r>
            <a:r>
              <a:rPr lang="el-GR" i="0" dirty="0">
                <a:solidFill>
                  <a:srgbClr val="222222"/>
                </a:solidFill>
                <a:effectLst/>
                <a:latin typeface="fira sans" panose="020B0503050000020004" pitchFamily="34" charset="0"/>
              </a:rPr>
              <a:t> ομώνυμη θαυματουργή εικόνα της βρίσκεται στην </a:t>
            </a:r>
            <a:r>
              <a:rPr lang="el-GR" b="1" i="0" dirty="0">
                <a:solidFill>
                  <a:srgbClr val="222222"/>
                </a:solidFill>
                <a:effectLst/>
                <a:latin typeface="fira sans" panose="020B0503050000020004" pitchFamily="34" charset="0"/>
              </a:rPr>
              <a:t>Ιερά Μονή </a:t>
            </a:r>
            <a:r>
              <a:rPr lang="el-GR" b="1" i="0" dirty="0" err="1">
                <a:solidFill>
                  <a:srgbClr val="222222"/>
                </a:solidFill>
                <a:effectLst/>
                <a:latin typeface="fira sans" panose="020B0503050000020004" pitchFamily="34" charset="0"/>
              </a:rPr>
              <a:t>Δοχειαρίου</a:t>
            </a:r>
            <a:r>
              <a:rPr lang="el-GR" b="1" i="0" dirty="0">
                <a:solidFill>
                  <a:srgbClr val="222222"/>
                </a:solidFill>
                <a:effectLst/>
                <a:latin typeface="fira sans" panose="020B0503050000020004" pitchFamily="34" charset="0"/>
              </a:rPr>
              <a:t> Αγίου Όρους</a:t>
            </a:r>
            <a:r>
              <a:rPr lang="el-GR" i="0" dirty="0">
                <a:solidFill>
                  <a:srgbClr val="222222"/>
                </a:solidFill>
                <a:effectLst/>
                <a:latin typeface="fira sans" panose="020B0503050000020004" pitchFamily="34" charset="0"/>
              </a:rPr>
              <a:t> από το 1646.</a:t>
            </a:r>
          </a:p>
          <a:p>
            <a:r>
              <a:rPr lang="el-GR" i="0" dirty="0">
                <a:solidFill>
                  <a:srgbClr val="000000"/>
                </a:solidFill>
                <a:effectLst/>
                <a:latin typeface="fira sans" panose="020B0503050000020004" pitchFamily="34" charset="0"/>
              </a:rPr>
              <a:t>Η Ιερά Μονή </a:t>
            </a:r>
            <a:r>
              <a:rPr lang="el-GR" i="0" dirty="0" err="1">
                <a:solidFill>
                  <a:srgbClr val="000000"/>
                </a:solidFill>
                <a:effectLst/>
                <a:latin typeface="fira sans" panose="020B0503050000020004" pitchFamily="34" charset="0"/>
              </a:rPr>
              <a:t>Δοχειαρίου</a:t>
            </a:r>
            <a:r>
              <a:rPr lang="el-GR" i="0" dirty="0">
                <a:solidFill>
                  <a:srgbClr val="000000"/>
                </a:solidFill>
                <a:effectLst/>
                <a:latin typeface="fira sans" panose="020B0503050000020004" pitchFamily="34" charset="0"/>
              </a:rPr>
              <a:t> δικαίως έχει λάβει το </a:t>
            </a:r>
            <a:r>
              <a:rPr lang="el-GR" i="0" dirty="0" err="1">
                <a:solidFill>
                  <a:srgbClr val="000000"/>
                </a:solidFill>
                <a:effectLst/>
                <a:latin typeface="fira sans" panose="020B0503050000020004" pitchFamily="34" charset="0"/>
              </a:rPr>
              <a:t>προσονύμιο</a:t>
            </a:r>
            <a:r>
              <a:rPr lang="el-GR" i="0" dirty="0">
                <a:solidFill>
                  <a:srgbClr val="000000"/>
                </a:solidFill>
                <a:effectLst/>
                <a:latin typeface="fira sans" panose="020B0503050000020004" pitchFamily="34" charset="0"/>
              </a:rPr>
              <a:t> Αγιορείτικο Μοναστήρι των Στρατιωτικών. Ο πρώτος λόγος για τον οποίο ονομάστηκε έτσι η μονή, είναι οι προστάτες της, Αρχάγγελος Μιχαήλ και Γαβριήλ, οι οποίοι είναι προστάτες της Πολεμικής Αεροπορίας. Το μοναστήρι κάθε χρόνο ανήμερα της εορτής του κατακλύζεται από εκατοντάδες στελέχη της ΠΑ, απανταχού της Ελλάδας. Ο δεύτερος λόγος είναι η θαυματουργή εικόνα της Παναγίας που έχει θαυματουργήσει δεκάδες φορές για το προσωπικό των Ένστολων Δυνάμεων και των Σωμάτων Ασφαλείας. Είναι ακόμα ζωντανό στην μνήμη όλων των στρατιωτικών, το σωτήριο θαύμα της Παναγίας </a:t>
            </a:r>
            <a:r>
              <a:rPr lang="el-GR" i="0" dirty="0" err="1">
                <a:solidFill>
                  <a:srgbClr val="000000"/>
                </a:solidFill>
                <a:effectLst/>
                <a:latin typeface="fira sans" panose="020B0503050000020004" pitchFamily="34" charset="0"/>
              </a:rPr>
              <a:t>Γοργοϋπηκόου</a:t>
            </a:r>
            <a:r>
              <a:rPr lang="el-GR" i="0" dirty="0">
                <a:solidFill>
                  <a:srgbClr val="000000"/>
                </a:solidFill>
                <a:effectLst/>
                <a:latin typeface="fira sans" panose="020B0503050000020004" pitchFamily="34" charset="0"/>
              </a:rPr>
              <a:t>  στο άρρωστο παιδάκι ενός εν ενεργεία Συνταγματάρχη. Συγκινητική είναι η διήγηση του θαύματος από τον Συνταγματάρχη ενώπιον εκατοντάδων πιστών!</a:t>
            </a:r>
            <a:endParaRPr lang="el-GR" i="0" dirty="0">
              <a:solidFill>
                <a:srgbClr val="222222"/>
              </a:solidFill>
              <a:effectLst/>
              <a:latin typeface="fira sans" panose="020B0503050000020004" pitchFamily="34" charset="0"/>
            </a:endParaRPr>
          </a:p>
          <a:p>
            <a:r>
              <a:rPr lang="el-GR" i="0" dirty="0">
                <a:solidFill>
                  <a:srgbClr val="222222"/>
                </a:solidFill>
                <a:effectLst/>
                <a:latin typeface="fira sans" panose="020B0503050000020004" pitchFamily="34" charset="0"/>
              </a:rPr>
              <a:t>Εκεί, όπως αναφέρεται στο ιστορικό της Μονής, «</a:t>
            </a:r>
            <a:r>
              <a:rPr lang="el-GR" i="1" dirty="0">
                <a:solidFill>
                  <a:srgbClr val="222222"/>
                </a:solidFill>
                <a:effectLst/>
                <a:latin typeface="fira sans" panose="020B0503050000020004" pitchFamily="34" charset="0"/>
              </a:rPr>
              <a:t>λάμπει ως πολύφωτος σελήνη, σαν άριστος κυβερνήτης και σοφός οικονόμος το διακυβερνά</a:t>
            </a:r>
            <a:r>
              <a:rPr lang="el-GR" i="0" dirty="0">
                <a:solidFill>
                  <a:srgbClr val="222222"/>
                </a:solidFill>
                <a:effectLst/>
                <a:latin typeface="fira sans" panose="020B0503050000020004" pitchFamily="34" charset="0"/>
              </a:rPr>
              <a:t>», φυλάσσοντας από κάθε προσβολή και επήρεια τους ασκούμενους σε αυτό οσίους πατέρες, αλλά και όσους προστρέχουν σ εκείνη με πίστη, ζητώντας την βοήθεια της.</a:t>
            </a:r>
          </a:p>
        </p:txBody>
      </p:sp>
    </p:spTree>
    <p:extLst>
      <p:ext uri="{BB962C8B-B14F-4D97-AF65-F5344CB8AC3E}">
        <p14:creationId xmlns:p14="http://schemas.microsoft.com/office/powerpoint/2010/main" val="253226550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8BE63AE-401A-3569-C04B-60BB8A824289}"/>
              </a:ext>
            </a:extLst>
          </p:cNvPr>
          <p:cNvSpPr>
            <a:spLocks noGrp="1"/>
          </p:cNvSpPr>
          <p:nvPr>
            <p:ph type="title"/>
          </p:nvPr>
        </p:nvSpPr>
        <p:spPr>
          <a:xfrm>
            <a:off x="838200" y="1"/>
            <a:ext cx="10515600" cy="1009650"/>
          </a:xfrm>
        </p:spPr>
        <p:txBody>
          <a:bodyPr/>
          <a:lstStyle/>
          <a:p>
            <a:pPr algn="ctr"/>
            <a:r>
              <a:rPr lang="el-GR" i="0" dirty="0">
                <a:solidFill>
                  <a:srgbClr val="222222"/>
                </a:solidFill>
                <a:effectLst/>
                <a:latin typeface="fira sans" panose="020B0503050000020004" pitchFamily="34" charset="0"/>
              </a:rPr>
              <a:t>Παναγία η </a:t>
            </a:r>
            <a:r>
              <a:rPr lang="el-GR" i="0" dirty="0" err="1">
                <a:solidFill>
                  <a:srgbClr val="222222"/>
                </a:solidFill>
                <a:effectLst/>
                <a:latin typeface="fira sans" panose="020B0503050000020004" pitchFamily="34" charset="0"/>
              </a:rPr>
              <a:t>Γοργοεπήκοος</a:t>
            </a:r>
            <a:endParaRPr lang="el-GR" dirty="0"/>
          </a:p>
        </p:txBody>
      </p:sp>
      <p:sp>
        <p:nvSpPr>
          <p:cNvPr id="3" name="Θέση περιεχομένου 2">
            <a:extLst>
              <a:ext uri="{FF2B5EF4-FFF2-40B4-BE49-F238E27FC236}">
                <a16:creationId xmlns:a16="http://schemas.microsoft.com/office/drawing/2014/main" id="{A1FCF86A-923D-5EEA-4527-A47E0B97BBD5}"/>
              </a:ext>
            </a:extLst>
          </p:cNvPr>
          <p:cNvSpPr>
            <a:spLocks noGrp="1"/>
          </p:cNvSpPr>
          <p:nvPr>
            <p:ph idx="1"/>
          </p:nvPr>
        </p:nvSpPr>
        <p:spPr>
          <a:xfrm>
            <a:off x="0" y="847725"/>
            <a:ext cx="12192000" cy="6010274"/>
          </a:xfrm>
        </p:spPr>
        <p:txBody>
          <a:bodyPr>
            <a:normAutofit lnSpcReduction="10000"/>
          </a:bodyPr>
          <a:lstStyle/>
          <a:p>
            <a:pPr algn="l" fontAlgn="base"/>
            <a:r>
              <a:rPr lang="el-GR" b="0" i="0" dirty="0">
                <a:solidFill>
                  <a:srgbClr val="222222"/>
                </a:solidFill>
                <a:effectLst/>
                <a:latin typeface="fira sans" panose="020B0503050000020004" pitchFamily="34" charset="0"/>
              </a:rPr>
              <a:t>Και γενικά διαφυλάττει και γρήγορα και πρόθυμα υπακούει και ελεεί όλους, όσοι την ευλαβούμαστε και την επικαλούμαστε με πίστη.</a:t>
            </a:r>
          </a:p>
          <a:p>
            <a:pPr algn="l" fontAlgn="base"/>
            <a:r>
              <a:rPr lang="el-GR" b="0" i="0" dirty="0">
                <a:solidFill>
                  <a:srgbClr val="222222"/>
                </a:solidFill>
                <a:effectLst/>
                <a:latin typeface="fira sans" panose="020B0503050000020004" pitchFamily="34" charset="0"/>
              </a:rPr>
              <a:t>Όπως αναφέρει στο Συναξάρι ο όσιος Νικόδημος, στη Μονή του </a:t>
            </a:r>
            <a:r>
              <a:rPr lang="el-GR" b="0" i="0" dirty="0" err="1">
                <a:solidFill>
                  <a:srgbClr val="222222"/>
                </a:solidFill>
                <a:effectLst/>
                <a:latin typeface="fira sans" panose="020B0503050000020004" pitchFamily="34" charset="0"/>
              </a:rPr>
              <a:t>Δοχειαρίου</a:t>
            </a:r>
            <a:r>
              <a:rPr lang="el-GR" b="0" i="0" dirty="0">
                <a:solidFill>
                  <a:srgbClr val="222222"/>
                </a:solidFill>
                <a:effectLst/>
                <a:latin typeface="fira sans" panose="020B0503050000020004" pitchFamily="34" charset="0"/>
              </a:rPr>
              <a:t>, στο δεξί μέρος της Τραπέζης του </a:t>
            </a:r>
            <a:r>
              <a:rPr lang="el-GR" b="0" i="0" dirty="0" err="1">
                <a:solidFill>
                  <a:srgbClr val="222222"/>
                </a:solidFill>
                <a:effectLst/>
                <a:latin typeface="fira sans" panose="020B0503050000020004" pitchFamily="34" charset="0"/>
              </a:rPr>
              <a:t>Μοναστηρίου</a:t>
            </a:r>
            <a:r>
              <a:rPr lang="el-GR" b="0" i="0" dirty="0">
                <a:solidFill>
                  <a:srgbClr val="222222"/>
                </a:solidFill>
                <a:effectLst/>
                <a:latin typeface="fira sans" panose="020B0503050000020004" pitchFamily="34" charset="0"/>
              </a:rPr>
              <a:t>, βρισκόταν μια παλαιά εικόνα της Παναγίας. Οι πατέρες της Μονής αναφέρουν ότι </a:t>
            </a:r>
            <a:r>
              <a:rPr lang="el-GR" b="1" i="0" dirty="0">
                <a:solidFill>
                  <a:srgbClr val="222222"/>
                </a:solidFill>
                <a:effectLst/>
                <a:latin typeface="fira sans" panose="020B0503050000020004" pitchFamily="34" charset="0"/>
              </a:rPr>
              <a:t>είχε αγιογραφηθεί από </a:t>
            </a:r>
            <a:r>
              <a:rPr lang="el-GR" b="0" i="0" dirty="0">
                <a:solidFill>
                  <a:srgbClr val="222222"/>
                </a:solidFill>
                <a:effectLst/>
                <a:latin typeface="fira sans" panose="020B0503050000020004" pitchFamily="34" charset="0"/>
              </a:rPr>
              <a:t>την εποχή του </a:t>
            </a:r>
            <a:r>
              <a:rPr lang="el-GR" b="0" i="0" dirty="0" err="1">
                <a:solidFill>
                  <a:srgbClr val="222222"/>
                </a:solidFill>
                <a:effectLst/>
                <a:latin typeface="fira sans" panose="020B0503050000020004" pitchFamily="34" charset="0"/>
              </a:rPr>
              <a:t>κτήτορος</a:t>
            </a:r>
            <a:r>
              <a:rPr lang="el-GR" b="0" i="0" dirty="0">
                <a:solidFill>
                  <a:srgbClr val="222222"/>
                </a:solidFill>
                <a:effectLst/>
                <a:latin typeface="fira sans" panose="020B0503050000020004" pitchFamily="34" charset="0"/>
              </a:rPr>
              <a:t> της Μονής Νεοφύτου, </a:t>
            </a:r>
            <a:r>
              <a:rPr lang="el-GR" b="1" i="0" dirty="0">
                <a:solidFill>
                  <a:srgbClr val="222222"/>
                </a:solidFill>
                <a:effectLst/>
                <a:latin typeface="fira sans" panose="020B0503050000020004" pitchFamily="34" charset="0"/>
              </a:rPr>
              <a:t>τον 11ο αιώνα</a:t>
            </a:r>
            <a:r>
              <a:rPr lang="el-GR" b="0" i="0" dirty="0">
                <a:solidFill>
                  <a:srgbClr val="222222"/>
                </a:solidFill>
                <a:effectLst/>
                <a:latin typeface="fira sans" panose="020B0503050000020004" pitchFamily="34" charset="0"/>
              </a:rPr>
              <a:t>.</a:t>
            </a:r>
          </a:p>
          <a:p>
            <a:pPr algn="l" fontAlgn="base"/>
            <a:r>
              <a:rPr lang="el-GR" b="1" i="0" dirty="0">
                <a:solidFill>
                  <a:srgbClr val="222222"/>
                </a:solidFill>
                <a:effectLst/>
                <a:latin typeface="fira sans" panose="020B0503050000020004" pitchFamily="34" charset="0"/>
              </a:rPr>
              <a:t>Το έτος 1646</a:t>
            </a:r>
            <a:r>
              <a:rPr lang="el-GR" b="0" i="0" dirty="0">
                <a:solidFill>
                  <a:srgbClr val="222222"/>
                </a:solidFill>
                <a:effectLst/>
                <a:latin typeface="fira sans" panose="020B0503050000020004" pitchFamily="34" charset="0"/>
              </a:rPr>
              <a:t>, που ήταν ένα έτος πολύ δύσκολο για την Ιερά Μονή, διότι δεν είχε τα απαραίτητα χρήματα για να πληρώσει τους καθορισμένους φόρους στους Τούρκους κατακτητές, ο </a:t>
            </a:r>
            <a:r>
              <a:rPr lang="el-GR" b="0" i="0" dirty="0" err="1">
                <a:solidFill>
                  <a:srgbClr val="222222"/>
                </a:solidFill>
                <a:effectLst/>
                <a:latin typeface="fira sans" panose="020B0503050000020004" pitchFamily="34" charset="0"/>
              </a:rPr>
              <a:t>τραπεζάριος</a:t>
            </a:r>
            <a:r>
              <a:rPr lang="el-GR" b="0" i="0" dirty="0">
                <a:solidFill>
                  <a:srgbClr val="222222"/>
                </a:solidFill>
                <a:effectLst/>
                <a:latin typeface="fira sans" panose="020B0503050000020004" pitchFamily="34" charset="0"/>
              </a:rPr>
              <a:t> του Μοναστηριού, περνούσε μπροστά από αυτήν την εικόνα συνεχώς, ακόμα και τη νύχτα βαστάζοντας στα χέρια του αναμμένα δαδιά. </a:t>
            </a:r>
          </a:p>
          <a:p>
            <a:pPr algn="l" fontAlgn="base"/>
            <a:r>
              <a:rPr lang="el-GR" b="0" i="0" dirty="0">
                <a:solidFill>
                  <a:srgbClr val="222222"/>
                </a:solidFill>
                <a:effectLst/>
                <a:latin typeface="fira sans" panose="020B0503050000020004" pitchFamily="34" charset="0"/>
              </a:rPr>
              <a:t>Μια βραδιά, εκείνο το έτος, λοιπόν, καθώς περνούσε και πάλι μπροστά από την εικόνα της Θεοτόκου, ακούει φωνή να βγαίνει από την εικόνα και να του λέει: «</a:t>
            </a:r>
            <a:r>
              <a:rPr lang="el-GR" b="0" i="1" dirty="0">
                <a:solidFill>
                  <a:srgbClr val="222222"/>
                </a:solidFill>
                <a:effectLst/>
                <a:latin typeface="fira sans" panose="020B0503050000020004" pitchFamily="34" charset="0"/>
              </a:rPr>
              <a:t>Μην περνάς από εκεί και μαυρίζεις τον τόπο με καπνό</a:t>
            </a:r>
            <a:r>
              <a:rPr lang="el-GR" b="0" i="0" dirty="0">
                <a:solidFill>
                  <a:srgbClr val="222222"/>
                </a:solidFill>
                <a:effectLst/>
                <a:latin typeface="fira sans" panose="020B0503050000020004" pitchFamily="34" charset="0"/>
              </a:rPr>
              <a:t>».</a:t>
            </a:r>
          </a:p>
          <a:p>
            <a:endParaRPr lang="el-GR" dirty="0"/>
          </a:p>
        </p:txBody>
      </p:sp>
    </p:spTree>
    <p:extLst>
      <p:ext uri="{BB962C8B-B14F-4D97-AF65-F5344CB8AC3E}">
        <p14:creationId xmlns:p14="http://schemas.microsoft.com/office/powerpoint/2010/main" val="261057695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6B073809-E585-B997-E2C3-D4446D5B41D0}"/>
              </a:ext>
            </a:extLst>
          </p:cNvPr>
          <p:cNvSpPr>
            <a:spLocks noGrp="1"/>
          </p:cNvSpPr>
          <p:nvPr>
            <p:ph type="title"/>
          </p:nvPr>
        </p:nvSpPr>
        <p:spPr>
          <a:xfrm>
            <a:off x="838200" y="18256"/>
            <a:ext cx="10515600" cy="981870"/>
          </a:xfrm>
        </p:spPr>
        <p:txBody>
          <a:bodyPr/>
          <a:lstStyle/>
          <a:p>
            <a:pPr algn="ctr"/>
            <a:r>
              <a:rPr lang="el-GR" i="0" dirty="0">
                <a:solidFill>
                  <a:srgbClr val="222222"/>
                </a:solidFill>
                <a:effectLst/>
                <a:latin typeface="fira sans" panose="020B0503050000020004" pitchFamily="34" charset="0"/>
              </a:rPr>
              <a:t>Παναγία η </a:t>
            </a:r>
            <a:r>
              <a:rPr lang="el-GR" i="0" dirty="0" err="1">
                <a:solidFill>
                  <a:srgbClr val="222222"/>
                </a:solidFill>
                <a:effectLst/>
                <a:latin typeface="fira sans" panose="020B0503050000020004" pitchFamily="34" charset="0"/>
              </a:rPr>
              <a:t>Γοργοεπήκοος</a:t>
            </a:r>
            <a:endParaRPr lang="el-GR" dirty="0"/>
          </a:p>
        </p:txBody>
      </p:sp>
      <p:sp>
        <p:nvSpPr>
          <p:cNvPr id="3" name="Θέση περιεχομένου 2">
            <a:extLst>
              <a:ext uri="{FF2B5EF4-FFF2-40B4-BE49-F238E27FC236}">
                <a16:creationId xmlns:a16="http://schemas.microsoft.com/office/drawing/2014/main" id="{2C0D0A14-2BFB-7CEA-DCE1-5C4EB545D0E7}"/>
              </a:ext>
            </a:extLst>
          </p:cNvPr>
          <p:cNvSpPr>
            <a:spLocks noGrp="1"/>
          </p:cNvSpPr>
          <p:nvPr>
            <p:ph idx="1"/>
          </p:nvPr>
        </p:nvSpPr>
        <p:spPr>
          <a:xfrm>
            <a:off x="0" y="1000126"/>
            <a:ext cx="12192000" cy="5839618"/>
          </a:xfrm>
        </p:spPr>
        <p:txBody>
          <a:bodyPr>
            <a:normAutofit/>
          </a:bodyPr>
          <a:lstStyle/>
          <a:p>
            <a:r>
              <a:rPr lang="el-GR" b="0" i="0" dirty="0">
                <a:solidFill>
                  <a:srgbClr val="222222"/>
                </a:solidFill>
                <a:effectLst/>
                <a:latin typeface="fira sans" panose="020B0503050000020004" pitchFamily="34" charset="0"/>
              </a:rPr>
              <a:t>Ό μοναχός νομίζοντας ότι κάποιος άνθρωπος φώναξε, καταφρόνησε τη φωνή και δεν έδωσε σημασία. </a:t>
            </a:r>
          </a:p>
          <a:p>
            <a:r>
              <a:rPr lang="el-GR" b="0" i="0" dirty="0">
                <a:solidFill>
                  <a:srgbClr val="222222"/>
                </a:solidFill>
                <a:effectLst/>
                <a:latin typeface="fira sans" panose="020B0503050000020004" pitchFamily="34" charset="0"/>
              </a:rPr>
              <a:t>Μετά από λίγες ημέρες, κι ενώ εκείνος συνέχιζε να περνάει μπροστά από την εικόνα με αναμμένα τα δαδιά, ακούει και πάλι τη φωνή να του λέει: «</a:t>
            </a:r>
            <a:r>
              <a:rPr lang="el-GR" b="0" i="1" dirty="0">
                <a:solidFill>
                  <a:srgbClr val="222222"/>
                </a:solidFill>
                <a:effectLst/>
                <a:latin typeface="fira sans" panose="020B0503050000020004" pitchFamily="34" charset="0"/>
              </a:rPr>
              <a:t>Ώ Μοναχέ </a:t>
            </a:r>
            <a:r>
              <a:rPr lang="el-GR" b="0" i="1" dirty="0" err="1">
                <a:solidFill>
                  <a:srgbClr val="222222"/>
                </a:solidFill>
                <a:effectLst/>
                <a:latin typeface="fira sans" panose="020B0503050000020004" pitchFamily="34" charset="0"/>
              </a:rPr>
              <a:t>αμόναχε</a:t>
            </a:r>
            <a:r>
              <a:rPr lang="el-GR" b="0" i="1" dirty="0">
                <a:solidFill>
                  <a:srgbClr val="222222"/>
                </a:solidFill>
                <a:effectLst/>
                <a:latin typeface="fira sans" panose="020B0503050000020004" pitchFamily="34" charset="0"/>
              </a:rPr>
              <a:t>, έως πότε θα συνεχίσεις να καπνίζεις τη μορφή μου και να με μαυρίζεις </a:t>
            </a:r>
            <a:r>
              <a:rPr lang="el-GR" b="0" i="1" dirty="0" err="1">
                <a:solidFill>
                  <a:srgbClr val="222222"/>
                </a:solidFill>
                <a:effectLst/>
                <a:latin typeface="fira sans" panose="020B0503050000020004" pitchFamily="34" charset="0"/>
              </a:rPr>
              <a:t>ατιμώντας</a:t>
            </a:r>
            <a:r>
              <a:rPr lang="el-GR" b="0" i="1" dirty="0">
                <a:solidFill>
                  <a:srgbClr val="222222"/>
                </a:solidFill>
                <a:effectLst/>
                <a:latin typeface="fira sans" panose="020B0503050000020004" pitchFamily="34" charset="0"/>
              </a:rPr>
              <a:t> με; Και συγχρόνως με τη φωνή έχασε ο ταλαίπωρος το φως του κι έμεινε τυφλός</a:t>
            </a:r>
            <a:r>
              <a:rPr lang="el-GR" b="0" i="0" dirty="0">
                <a:solidFill>
                  <a:srgbClr val="222222"/>
                </a:solidFill>
                <a:effectLst/>
                <a:latin typeface="fira sans" panose="020B0503050000020004" pitchFamily="34" charset="0"/>
              </a:rPr>
              <a:t>.» </a:t>
            </a:r>
          </a:p>
          <a:p>
            <a:r>
              <a:rPr lang="el-GR" b="0" i="0" dirty="0">
                <a:solidFill>
                  <a:srgbClr val="222222"/>
                </a:solidFill>
                <a:effectLst/>
                <a:latin typeface="fira sans" panose="020B0503050000020004" pitchFamily="34" charset="0"/>
              </a:rPr>
              <a:t>Έτσι καταλαβαίνοντας το σφάλμα του, ότι δηλαδή καταφρόνησε την πρώτη φωνή και δεν υπάκουσε, κατασκεύασε ένα στασίδι μπροστά στην εικόνα της Παναγίας και την παρακαλούσε συνεχώς να του συγχωρέσει αυτό το εξ απροσεξίας αμάρτημα και να του χαρίσει το φως του, ώστε βλέποντας την Αγία Εικόνα της να την δοξάζει και να την ευχαριστεί πάντοτε.</a:t>
            </a:r>
            <a:endParaRPr lang="el-GR" dirty="0"/>
          </a:p>
        </p:txBody>
      </p:sp>
    </p:spTree>
    <p:extLst>
      <p:ext uri="{BB962C8B-B14F-4D97-AF65-F5344CB8AC3E}">
        <p14:creationId xmlns:p14="http://schemas.microsoft.com/office/powerpoint/2010/main" val="43647117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3F04374A-A63F-4B4D-407E-84DB64CD70FC}"/>
              </a:ext>
            </a:extLst>
          </p:cNvPr>
          <p:cNvSpPr>
            <a:spLocks noGrp="1"/>
          </p:cNvSpPr>
          <p:nvPr>
            <p:ph type="title"/>
          </p:nvPr>
        </p:nvSpPr>
        <p:spPr>
          <a:xfrm>
            <a:off x="838200" y="18255"/>
            <a:ext cx="10515600" cy="1029495"/>
          </a:xfrm>
        </p:spPr>
        <p:txBody>
          <a:bodyPr/>
          <a:lstStyle/>
          <a:p>
            <a:pPr algn="ctr"/>
            <a:r>
              <a:rPr lang="el-GR" i="0" dirty="0">
                <a:solidFill>
                  <a:srgbClr val="222222"/>
                </a:solidFill>
                <a:effectLst/>
                <a:latin typeface="fira sans" panose="020B0503050000020004" pitchFamily="34" charset="0"/>
              </a:rPr>
              <a:t>Παναγία η </a:t>
            </a:r>
            <a:r>
              <a:rPr lang="el-GR" i="0" dirty="0" err="1">
                <a:solidFill>
                  <a:srgbClr val="222222"/>
                </a:solidFill>
                <a:effectLst/>
                <a:latin typeface="fira sans" panose="020B0503050000020004" pitchFamily="34" charset="0"/>
              </a:rPr>
              <a:t>Γοργοεπήκοος</a:t>
            </a:r>
            <a:endParaRPr lang="el-GR" dirty="0"/>
          </a:p>
        </p:txBody>
      </p:sp>
      <p:sp>
        <p:nvSpPr>
          <p:cNvPr id="3" name="Θέση περιεχομένου 2">
            <a:extLst>
              <a:ext uri="{FF2B5EF4-FFF2-40B4-BE49-F238E27FC236}">
                <a16:creationId xmlns:a16="http://schemas.microsoft.com/office/drawing/2014/main" id="{3E2AD9F7-6931-4E4C-2EB3-8123F5F35F75}"/>
              </a:ext>
            </a:extLst>
          </p:cNvPr>
          <p:cNvSpPr>
            <a:spLocks noGrp="1"/>
          </p:cNvSpPr>
          <p:nvPr>
            <p:ph idx="1"/>
          </p:nvPr>
        </p:nvSpPr>
        <p:spPr>
          <a:xfrm>
            <a:off x="0" y="904875"/>
            <a:ext cx="12192000" cy="5934870"/>
          </a:xfrm>
        </p:spPr>
        <p:txBody>
          <a:bodyPr/>
          <a:lstStyle/>
          <a:p>
            <a:r>
              <a:rPr lang="el-GR" b="0" i="0" dirty="0">
                <a:solidFill>
                  <a:srgbClr val="222222"/>
                </a:solidFill>
                <a:effectLst/>
                <a:latin typeface="fira sans" panose="020B0503050000020004" pitchFamily="34" charset="0"/>
              </a:rPr>
              <a:t>Και η Παναγία μας, εισάκουσε την προσευχή του και του είπε: «</a:t>
            </a:r>
            <a:r>
              <a:rPr lang="el-GR" b="0" i="1" dirty="0">
                <a:solidFill>
                  <a:srgbClr val="222222"/>
                </a:solidFill>
                <a:effectLst/>
                <a:latin typeface="fira sans" panose="020B0503050000020004" pitchFamily="34" charset="0"/>
              </a:rPr>
              <a:t>Ιδού, από σήμερα σου χαρίζω το φως και πρόσεξε στο εξής να μην περάσεις με αναμμένα δαδιά, γιατί εγώ είμαι η Κυρία της Μονής αυτής και γοργά υπακούω σ’ εκείνους που με επικαλούνται και τους χαρίζω τα προς σωτηρία αιτήματά τους, διότι καλούμαι </a:t>
            </a:r>
            <a:r>
              <a:rPr lang="el-GR" b="0" i="1" dirty="0" err="1">
                <a:solidFill>
                  <a:srgbClr val="222222"/>
                </a:solidFill>
                <a:effectLst/>
                <a:latin typeface="fira sans" panose="020B0503050000020004" pitchFamily="34" charset="0"/>
              </a:rPr>
              <a:t>Γοργοϋπήκοος</a:t>
            </a:r>
            <a:r>
              <a:rPr lang="el-GR" b="0" i="0" dirty="0">
                <a:solidFill>
                  <a:srgbClr val="222222"/>
                </a:solidFill>
                <a:effectLst/>
                <a:latin typeface="fira sans" panose="020B0503050000020004" pitchFamily="34" charset="0"/>
              </a:rPr>
              <a:t>».</a:t>
            </a:r>
          </a:p>
          <a:p>
            <a:r>
              <a:rPr lang="el-GR" b="0" i="0" dirty="0">
                <a:solidFill>
                  <a:srgbClr val="222222"/>
                </a:solidFill>
                <a:effectLst/>
                <a:latin typeface="fira sans" panose="020B0503050000020004" pitchFamily="34" charset="0"/>
              </a:rPr>
              <a:t>Από τότε η Αγία αυτή εικόνα ονομάζεται </a:t>
            </a:r>
            <a:r>
              <a:rPr lang="el-GR" b="0" i="0" dirty="0" err="1">
                <a:solidFill>
                  <a:srgbClr val="222222"/>
                </a:solidFill>
                <a:effectLst/>
                <a:latin typeface="fira sans" panose="020B0503050000020004" pitchFamily="34" charset="0"/>
              </a:rPr>
              <a:t>Γοργοεπήκοος</a:t>
            </a:r>
            <a:r>
              <a:rPr lang="el-GR" b="0" i="0" dirty="0">
                <a:solidFill>
                  <a:srgbClr val="222222"/>
                </a:solidFill>
                <a:effectLst/>
                <a:latin typeface="fira sans" panose="020B0503050000020004" pitchFamily="34" charset="0"/>
              </a:rPr>
              <a:t>, γιατί πραγματικά με τα θαυμαστά έργα της, συνεχώς αποδεικνύει ότι </a:t>
            </a:r>
            <a:r>
              <a:rPr lang="el-GR" b="1" i="0" dirty="0">
                <a:solidFill>
                  <a:srgbClr val="222222"/>
                </a:solidFill>
                <a:effectLst/>
                <a:latin typeface="fira sans" panose="020B0503050000020004" pitchFamily="34" charset="0"/>
              </a:rPr>
              <a:t>γρήγορα υπακούει σ’ εκείνους που προστρέχουν σ’ αυτήν με ευλάβεια και πίστη</a:t>
            </a:r>
            <a:r>
              <a:rPr lang="el-GR" b="0" i="0" dirty="0">
                <a:solidFill>
                  <a:srgbClr val="222222"/>
                </a:solidFill>
                <a:effectLst/>
                <a:latin typeface="fira sans" panose="020B0503050000020004" pitchFamily="34" charset="0"/>
              </a:rPr>
              <a:t>.</a:t>
            </a:r>
          </a:p>
          <a:p>
            <a:r>
              <a:rPr lang="el-GR" b="0" i="0" dirty="0">
                <a:solidFill>
                  <a:srgbClr val="222222"/>
                </a:solidFill>
                <a:effectLst/>
                <a:latin typeface="fira sans" panose="020B0503050000020004" pitchFamily="34" charset="0"/>
              </a:rPr>
              <a:t>Και πραγματικά η χάρη της ενεργεί </a:t>
            </a:r>
            <a:r>
              <a:rPr lang="el-GR" b="0" i="0" dirty="0" err="1">
                <a:solidFill>
                  <a:srgbClr val="222222"/>
                </a:solidFill>
                <a:effectLst/>
                <a:latin typeface="fira sans" panose="020B0503050000020004" pitchFamily="34" charset="0"/>
              </a:rPr>
              <a:t>πάμπολλα</a:t>
            </a:r>
            <a:r>
              <a:rPr lang="el-GR" b="0" i="0" dirty="0">
                <a:solidFill>
                  <a:srgbClr val="222222"/>
                </a:solidFill>
                <a:effectLst/>
                <a:latin typeface="fira sans" panose="020B0503050000020004" pitchFamily="34" charset="0"/>
              </a:rPr>
              <a:t> θαύματα όχι μόνο στο Άγιο Όρος, αλλά και έξω από αυτό, σε πόλεις και χωριά, σε ολόκληρη την Ελλάδα, αλλά και σε άλλα μέρη, όπου την ευλαβούνται και την επικαλούνται.</a:t>
            </a:r>
            <a:endParaRPr lang="el-GR" dirty="0"/>
          </a:p>
        </p:txBody>
      </p:sp>
    </p:spTree>
    <p:extLst>
      <p:ext uri="{BB962C8B-B14F-4D97-AF65-F5344CB8AC3E}">
        <p14:creationId xmlns:p14="http://schemas.microsoft.com/office/powerpoint/2010/main" val="175655024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FF05043-89EB-6A24-B5F7-6EC1879758B2}"/>
              </a:ext>
            </a:extLst>
          </p:cNvPr>
          <p:cNvSpPr>
            <a:spLocks noGrp="1"/>
          </p:cNvSpPr>
          <p:nvPr>
            <p:ph type="title"/>
          </p:nvPr>
        </p:nvSpPr>
        <p:spPr>
          <a:xfrm>
            <a:off x="838200" y="18255"/>
            <a:ext cx="10515600" cy="858045"/>
          </a:xfrm>
        </p:spPr>
        <p:txBody>
          <a:bodyPr/>
          <a:lstStyle/>
          <a:p>
            <a:pPr algn="ctr"/>
            <a:r>
              <a:rPr lang="el-GR" i="0" dirty="0">
                <a:solidFill>
                  <a:srgbClr val="222222"/>
                </a:solidFill>
                <a:effectLst/>
                <a:latin typeface="fira sans" panose="020B0503050000020004" pitchFamily="34" charset="0"/>
              </a:rPr>
              <a:t>Παναγία η </a:t>
            </a:r>
            <a:r>
              <a:rPr lang="el-GR" i="0" dirty="0" err="1">
                <a:solidFill>
                  <a:srgbClr val="222222"/>
                </a:solidFill>
                <a:effectLst/>
                <a:latin typeface="fira sans" panose="020B0503050000020004" pitchFamily="34" charset="0"/>
              </a:rPr>
              <a:t>Γοργοεπήκοος</a:t>
            </a:r>
            <a:endParaRPr lang="el-GR" dirty="0"/>
          </a:p>
        </p:txBody>
      </p:sp>
      <p:sp>
        <p:nvSpPr>
          <p:cNvPr id="3" name="Θέση περιεχομένου 2">
            <a:extLst>
              <a:ext uri="{FF2B5EF4-FFF2-40B4-BE49-F238E27FC236}">
                <a16:creationId xmlns:a16="http://schemas.microsoft.com/office/drawing/2014/main" id="{34349105-D9C7-673B-EF1E-116E888ACDAB}"/>
              </a:ext>
            </a:extLst>
          </p:cNvPr>
          <p:cNvSpPr>
            <a:spLocks noGrp="1"/>
          </p:cNvSpPr>
          <p:nvPr>
            <p:ph idx="1"/>
          </p:nvPr>
        </p:nvSpPr>
        <p:spPr>
          <a:xfrm>
            <a:off x="0" y="781050"/>
            <a:ext cx="12192000" cy="6058695"/>
          </a:xfrm>
        </p:spPr>
        <p:txBody>
          <a:bodyPr>
            <a:normAutofit lnSpcReduction="10000"/>
          </a:bodyPr>
          <a:lstStyle/>
          <a:p>
            <a:pPr marL="0" indent="0" algn="l" fontAlgn="base">
              <a:buNone/>
            </a:pPr>
            <a:r>
              <a:rPr lang="el-GR" b="0" i="0" dirty="0">
                <a:solidFill>
                  <a:srgbClr val="222222"/>
                </a:solidFill>
                <a:effectLst/>
                <a:latin typeface="fira sans" panose="020B0503050000020004" pitchFamily="34" charset="0"/>
              </a:rPr>
              <a:t>Η Παναγία η </a:t>
            </a:r>
            <a:r>
              <a:rPr lang="el-GR" b="0" i="0" dirty="0" err="1">
                <a:solidFill>
                  <a:srgbClr val="222222"/>
                </a:solidFill>
                <a:effectLst/>
                <a:latin typeface="fira sans" panose="020B0503050000020004" pitchFamily="34" charset="0"/>
              </a:rPr>
              <a:t>Γοργοϋπήκοος</a:t>
            </a:r>
            <a:r>
              <a:rPr lang="el-GR" b="0" i="0" dirty="0">
                <a:solidFill>
                  <a:srgbClr val="222222"/>
                </a:solidFill>
                <a:effectLst/>
                <a:latin typeface="fira sans" panose="020B0503050000020004" pitchFamily="34" charset="0"/>
              </a:rPr>
              <a:t> είναι πολύ θαυματουργή:</a:t>
            </a:r>
          </a:p>
          <a:p>
            <a:pPr algn="l" fontAlgn="base"/>
            <a:r>
              <a:rPr lang="el-GR" b="0" i="0" dirty="0">
                <a:solidFill>
                  <a:srgbClr val="222222"/>
                </a:solidFill>
                <a:effectLst/>
                <a:latin typeface="fira sans" panose="020B0503050000020004" pitchFamily="34" charset="0"/>
              </a:rPr>
              <a:t>γιατρεύει διάφορες ασθένειες, </a:t>
            </a:r>
          </a:p>
          <a:p>
            <a:pPr algn="l" fontAlgn="base"/>
            <a:r>
              <a:rPr lang="el-GR" b="0" i="0" dirty="0">
                <a:solidFill>
                  <a:srgbClr val="222222"/>
                </a:solidFill>
                <a:effectLst/>
                <a:latin typeface="fira sans" panose="020B0503050000020004" pitchFamily="34" charset="0"/>
              </a:rPr>
              <a:t>χαρίζει παιδιά σε άτεκνα ζευγάρια, </a:t>
            </a:r>
          </a:p>
          <a:p>
            <a:pPr algn="l" fontAlgn="base"/>
            <a:r>
              <a:rPr lang="el-GR" b="0" i="0" dirty="0">
                <a:solidFill>
                  <a:srgbClr val="222222"/>
                </a:solidFill>
                <a:effectLst/>
                <a:latin typeface="fira sans" panose="020B0503050000020004" pitchFamily="34" charset="0"/>
              </a:rPr>
              <a:t>φανερώνει απολεσθέντα αντικείμενα, </a:t>
            </a:r>
          </a:p>
          <a:p>
            <a:pPr algn="l" fontAlgn="base"/>
            <a:r>
              <a:rPr lang="el-GR" b="0" i="0" dirty="0">
                <a:solidFill>
                  <a:srgbClr val="222222"/>
                </a:solidFill>
                <a:effectLst/>
                <a:latin typeface="fira sans" panose="020B0503050000020004" pitchFamily="34" charset="0"/>
              </a:rPr>
              <a:t>προστατεύει όσους κινδυνεύουν στη θάλασσα, </a:t>
            </a:r>
          </a:p>
          <a:p>
            <a:pPr algn="l" fontAlgn="base"/>
            <a:r>
              <a:rPr lang="el-GR" b="0" i="0" dirty="0">
                <a:solidFill>
                  <a:srgbClr val="222222"/>
                </a:solidFill>
                <a:effectLst/>
                <a:latin typeface="fira sans" panose="020B0503050000020004" pitchFamily="34" charset="0"/>
              </a:rPr>
              <a:t>λυτρώνει όσους αιχμαλωτίζονται, </a:t>
            </a:r>
          </a:p>
          <a:p>
            <a:pPr algn="l" fontAlgn="base"/>
            <a:r>
              <a:rPr lang="el-GR" b="0" i="0" dirty="0">
                <a:solidFill>
                  <a:srgbClr val="222222"/>
                </a:solidFill>
                <a:effectLst/>
                <a:latin typeface="fira sans" panose="020B0503050000020004" pitchFamily="34" charset="0"/>
              </a:rPr>
              <a:t>θεραπεύει από τον πονοκέφαλο και την κόπωση, </a:t>
            </a:r>
          </a:p>
          <a:p>
            <a:pPr algn="l" fontAlgn="base"/>
            <a:r>
              <a:rPr lang="el-GR" b="0" i="0" dirty="0">
                <a:solidFill>
                  <a:srgbClr val="222222"/>
                </a:solidFill>
                <a:effectLst/>
                <a:latin typeface="fira sans" panose="020B0503050000020004" pitchFamily="34" charset="0"/>
              </a:rPr>
              <a:t>ανορθώνει τους παραλύτους, </a:t>
            </a:r>
          </a:p>
          <a:p>
            <a:pPr algn="l" fontAlgn="base"/>
            <a:r>
              <a:rPr lang="el-GR" b="0" i="0" dirty="0">
                <a:solidFill>
                  <a:srgbClr val="222222"/>
                </a:solidFill>
                <a:effectLst/>
                <a:latin typeface="fira sans" panose="020B0503050000020004" pitchFamily="34" charset="0"/>
              </a:rPr>
              <a:t>χαρίζει το φως στους τυφλούς, </a:t>
            </a:r>
          </a:p>
          <a:p>
            <a:pPr algn="l" fontAlgn="base"/>
            <a:r>
              <a:rPr lang="el-GR" b="0" i="0" dirty="0">
                <a:solidFill>
                  <a:srgbClr val="222222"/>
                </a:solidFill>
                <a:effectLst/>
                <a:latin typeface="fira sans" panose="020B0503050000020004" pitchFamily="34" charset="0"/>
              </a:rPr>
              <a:t>θεραπεύει από θανατηφόρες ασθένειες, </a:t>
            </a:r>
          </a:p>
          <a:p>
            <a:pPr algn="l" fontAlgn="base"/>
            <a:r>
              <a:rPr lang="el-GR" b="0" i="0" dirty="0">
                <a:solidFill>
                  <a:srgbClr val="222222"/>
                </a:solidFill>
                <a:effectLst/>
                <a:latin typeface="fira sans" panose="020B0503050000020004" pitchFamily="34" charset="0"/>
              </a:rPr>
              <a:t>διώκει τις ακρίδες από τα χωράφια και </a:t>
            </a:r>
          </a:p>
          <a:p>
            <a:pPr algn="l" fontAlgn="base"/>
            <a:r>
              <a:rPr lang="el-GR" b="0" i="0" dirty="0">
                <a:solidFill>
                  <a:srgbClr val="222222"/>
                </a:solidFill>
                <a:effectLst/>
                <a:latin typeface="fira sans" panose="020B0503050000020004" pitchFamily="34" charset="0"/>
              </a:rPr>
              <a:t>άλλα πολλά θαυμαστά που βρίσκονται γραμμένα στη Μονή </a:t>
            </a:r>
            <a:r>
              <a:rPr lang="el-GR" b="0" i="0" dirty="0" err="1">
                <a:solidFill>
                  <a:srgbClr val="222222"/>
                </a:solidFill>
                <a:effectLst/>
                <a:latin typeface="fira sans" panose="020B0503050000020004" pitchFamily="34" charset="0"/>
              </a:rPr>
              <a:t>Δοχειαρίου</a:t>
            </a:r>
            <a:r>
              <a:rPr lang="el-GR" b="0" i="0" dirty="0">
                <a:solidFill>
                  <a:srgbClr val="222222"/>
                </a:solidFill>
                <a:effectLst/>
                <a:latin typeface="fira sans" panose="020B0503050000020004" pitchFamily="34" charset="0"/>
              </a:rPr>
              <a:t>, ως θαυματουργές επεμβάσεις της Παναγίας της </a:t>
            </a:r>
            <a:r>
              <a:rPr lang="el-GR" b="0" i="0" dirty="0" err="1">
                <a:solidFill>
                  <a:srgbClr val="222222"/>
                </a:solidFill>
                <a:effectLst/>
                <a:latin typeface="fira sans" panose="020B0503050000020004" pitchFamily="34" charset="0"/>
              </a:rPr>
              <a:t>Γοργοεπηκόου</a:t>
            </a:r>
            <a:r>
              <a:rPr lang="el-GR" b="0" i="0" dirty="0">
                <a:solidFill>
                  <a:srgbClr val="222222"/>
                </a:solidFill>
                <a:effectLst/>
                <a:latin typeface="fira sans" panose="020B0503050000020004" pitchFamily="34" charset="0"/>
              </a:rPr>
              <a:t>.</a:t>
            </a:r>
          </a:p>
          <a:p>
            <a:endParaRPr lang="el-GR" dirty="0"/>
          </a:p>
        </p:txBody>
      </p:sp>
    </p:spTree>
    <p:extLst>
      <p:ext uri="{BB962C8B-B14F-4D97-AF65-F5344CB8AC3E}">
        <p14:creationId xmlns:p14="http://schemas.microsoft.com/office/powerpoint/2010/main" val="108530585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B754B43-493E-A671-FA30-18F324A33198}"/>
              </a:ext>
            </a:extLst>
          </p:cNvPr>
          <p:cNvSpPr>
            <a:spLocks noGrp="1"/>
          </p:cNvSpPr>
          <p:nvPr>
            <p:ph type="title"/>
          </p:nvPr>
        </p:nvSpPr>
        <p:spPr>
          <a:xfrm>
            <a:off x="838200" y="18255"/>
            <a:ext cx="10515600" cy="1325563"/>
          </a:xfrm>
        </p:spPr>
        <p:txBody>
          <a:bodyPr/>
          <a:lstStyle/>
          <a:p>
            <a:pPr algn="ctr"/>
            <a:r>
              <a:rPr lang="el-GR" i="0" dirty="0">
                <a:solidFill>
                  <a:srgbClr val="222222"/>
                </a:solidFill>
                <a:effectLst/>
                <a:latin typeface="fira sans" panose="020B0503050000020004" pitchFamily="34" charset="0"/>
              </a:rPr>
              <a:t>Παναγία η </a:t>
            </a:r>
            <a:r>
              <a:rPr lang="el-GR" i="0" dirty="0" err="1">
                <a:solidFill>
                  <a:srgbClr val="222222"/>
                </a:solidFill>
                <a:effectLst/>
                <a:latin typeface="fira sans" panose="020B0503050000020004" pitchFamily="34" charset="0"/>
              </a:rPr>
              <a:t>Γοργοεπήκοος</a:t>
            </a:r>
            <a:endParaRPr lang="el-GR" dirty="0"/>
          </a:p>
        </p:txBody>
      </p:sp>
      <p:sp>
        <p:nvSpPr>
          <p:cNvPr id="3" name="Θέση περιεχομένου 2">
            <a:extLst>
              <a:ext uri="{FF2B5EF4-FFF2-40B4-BE49-F238E27FC236}">
                <a16:creationId xmlns:a16="http://schemas.microsoft.com/office/drawing/2014/main" id="{B94A0035-F69D-68CC-7D01-927BC5E7BF73}"/>
              </a:ext>
            </a:extLst>
          </p:cNvPr>
          <p:cNvSpPr>
            <a:spLocks noGrp="1"/>
          </p:cNvSpPr>
          <p:nvPr>
            <p:ph idx="1"/>
          </p:nvPr>
        </p:nvSpPr>
        <p:spPr>
          <a:xfrm>
            <a:off x="0" y="1085850"/>
            <a:ext cx="12192000" cy="5753895"/>
          </a:xfrm>
        </p:spPr>
        <p:txBody>
          <a:bodyPr>
            <a:normAutofit/>
          </a:bodyPr>
          <a:lstStyle/>
          <a:p>
            <a:pPr algn="l" fontAlgn="base"/>
            <a:r>
              <a:rPr lang="el-GR" b="0" i="0" dirty="0">
                <a:solidFill>
                  <a:srgbClr val="222222"/>
                </a:solidFill>
                <a:effectLst/>
                <a:latin typeface="fira sans" panose="020B0503050000020004" pitchFamily="34" charset="0"/>
              </a:rPr>
              <a:t>Όταν λοιπόν θεραπεύθηκε από την τύφλωση του ο τραπεζάρης Μοναχός, </a:t>
            </a:r>
            <a:r>
              <a:rPr lang="el-GR" b="0" i="0" dirty="0" err="1">
                <a:solidFill>
                  <a:srgbClr val="222222"/>
                </a:solidFill>
                <a:effectLst/>
                <a:latin typeface="fira sans" panose="020B0503050000020004" pitchFamily="34" charset="0"/>
              </a:rPr>
              <a:t>ονόματι</a:t>
            </a:r>
            <a:r>
              <a:rPr lang="el-GR" b="0" i="0" dirty="0">
                <a:solidFill>
                  <a:srgbClr val="222222"/>
                </a:solidFill>
                <a:effectLst/>
                <a:latin typeface="fira sans" panose="020B0503050000020004" pitchFamily="34" charset="0"/>
              </a:rPr>
              <a:t> Νείλος, οι πατέρες της Μονής έφτιαξαν στο χώρο αυτό ένα παρεκκλήσι προς τιμήν της Παναγίας της </a:t>
            </a:r>
            <a:r>
              <a:rPr lang="el-GR" b="0" i="0" dirty="0" err="1">
                <a:solidFill>
                  <a:srgbClr val="222222"/>
                </a:solidFill>
                <a:effectLst/>
                <a:latin typeface="fira sans" panose="020B0503050000020004" pitchFamily="34" charset="0"/>
              </a:rPr>
              <a:t>Γοργοεπηκόου</a:t>
            </a:r>
            <a:r>
              <a:rPr lang="el-GR" b="0" i="0" dirty="0">
                <a:solidFill>
                  <a:srgbClr val="222222"/>
                </a:solidFill>
                <a:effectLst/>
                <a:latin typeface="fira sans" panose="020B0503050000020004" pitchFamily="34" charset="0"/>
              </a:rPr>
              <a:t>, αφού η ίδια η Παναγία χαρακτήρισε τον εαυτό της με το επίθετο αυτό.</a:t>
            </a:r>
          </a:p>
          <a:p>
            <a:pPr algn="l" fontAlgn="base"/>
            <a:r>
              <a:rPr lang="el-GR" b="0" i="0" dirty="0">
                <a:solidFill>
                  <a:srgbClr val="222222"/>
                </a:solidFill>
                <a:effectLst/>
                <a:latin typeface="fira sans" panose="020B0503050000020004" pitchFamily="34" charset="0"/>
              </a:rPr>
              <a:t>Εκεί τελείται δύο φορές την εβδομάδα η θεία Λειτουργία, εκεί γίνονται οι </a:t>
            </a:r>
            <a:r>
              <a:rPr lang="el-GR" b="0" i="0" dirty="0" err="1">
                <a:solidFill>
                  <a:srgbClr val="222222"/>
                </a:solidFill>
                <a:effectLst/>
                <a:latin typeface="fira sans" panose="020B0503050000020004" pitchFamily="34" charset="0"/>
              </a:rPr>
              <a:t>κουρές</a:t>
            </a:r>
            <a:r>
              <a:rPr lang="el-GR" b="0" i="0" dirty="0">
                <a:solidFill>
                  <a:srgbClr val="222222"/>
                </a:solidFill>
                <a:effectLst/>
                <a:latin typeface="fira sans" panose="020B0503050000020004" pitchFamily="34" charset="0"/>
              </a:rPr>
              <a:t> των μοναχών και καθημερινά, πρωί και βράδυ, ψάλλονται παρακλήσεις μπροστά στην ιερή εικόνα..</a:t>
            </a:r>
          </a:p>
          <a:p>
            <a:r>
              <a:rPr lang="el-GR" b="0" i="0" dirty="0">
                <a:solidFill>
                  <a:srgbClr val="222222"/>
                </a:solidFill>
                <a:effectLst/>
                <a:latin typeface="fira sans" panose="020B0503050000020004" pitchFamily="34" charset="0"/>
              </a:rPr>
              <a:t>Η πρώτη </a:t>
            </a:r>
            <a:r>
              <a:rPr lang="el-GR" b="0" i="0" dirty="0" err="1">
                <a:solidFill>
                  <a:srgbClr val="222222"/>
                </a:solidFill>
                <a:effectLst/>
                <a:latin typeface="fira sans" panose="020B0503050000020004" pitchFamily="34" charset="0"/>
              </a:rPr>
              <a:t>αγιογραφηθείσα</a:t>
            </a:r>
            <a:r>
              <a:rPr lang="el-GR" b="0" i="0" dirty="0">
                <a:solidFill>
                  <a:srgbClr val="222222"/>
                </a:solidFill>
                <a:effectLst/>
                <a:latin typeface="fira sans" panose="020B0503050000020004" pitchFamily="34" charset="0"/>
              </a:rPr>
              <a:t> εικόνα της Παναγίας στη Μονή </a:t>
            </a:r>
            <a:r>
              <a:rPr lang="el-GR" b="0" i="0" dirty="0" err="1">
                <a:solidFill>
                  <a:srgbClr val="222222"/>
                </a:solidFill>
                <a:effectLst/>
                <a:latin typeface="fira sans" panose="020B0503050000020004" pitchFamily="34" charset="0"/>
              </a:rPr>
              <a:t>Δοχειαρίου</a:t>
            </a:r>
            <a:r>
              <a:rPr lang="el-GR" b="0" i="0" dirty="0">
                <a:solidFill>
                  <a:srgbClr val="222222"/>
                </a:solidFill>
                <a:effectLst/>
                <a:latin typeface="fira sans" panose="020B0503050000020004" pitchFamily="34" charset="0"/>
              </a:rPr>
              <a:t>, που έγινε το 1563, την αναφέρει ως Βρεφοκρατούσα, Φοβερά Προστασία και </a:t>
            </a:r>
            <a:r>
              <a:rPr lang="el-GR" b="0" i="0" dirty="0" err="1">
                <a:solidFill>
                  <a:srgbClr val="222222"/>
                </a:solidFill>
                <a:effectLst/>
                <a:latin typeface="fira sans" panose="020B0503050000020004" pitchFamily="34" charset="0"/>
              </a:rPr>
              <a:t>Γοργοεπήκοο</a:t>
            </a:r>
            <a:r>
              <a:rPr lang="el-GR" b="0" i="0" dirty="0">
                <a:solidFill>
                  <a:srgbClr val="222222"/>
                </a:solidFill>
                <a:effectLst/>
                <a:latin typeface="fira sans" panose="020B0503050000020004" pitchFamily="34" charset="0"/>
              </a:rPr>
              <a:t>.</a:t>
            </a:r>
            <a:endParaRPr lang="el-GR" dirty="0"/>
          </a:p>
        </p:txBody>
      </p:sp>
    </p:spTree>
    <p:extLst>
      <p:ext uri="{BB962C8B-B14F-4D97-AF65-F5344CB8AC3E}">
        <p14:creationId xmlns:p14="http://schemas.microsoft.com/office/powerpoint/2010/main" val="422845557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D9CAE71-B57A-52E8-392E-C0AAECD7849F}"/>
              </a:ext>
            </a:extLst>
          </p:cNvPr>
          <p:cNvSpPr>
            <a:spLocks noGrp="1"/>
          </p:cNvSpPr>
          <p:nvPr>
            <p:ph type="title"/>
          </p:nvPr>
        </p:nvSpPr>
        <p:spPr>
          <a:xfrm>
            <a:off x="838200" y="18256"/>
            <a:ext cx="10515600" cy="981870"/>
          </a:xfrm>
        </p:spPr>
        <p:txBody>
          <a:bodyPr/>
          <a:lstStyle/>
          <a:p>
            <a:pPr algn="ctr"/>
            <a:r>
              <a:rPr lang="el-GR" i="0" dirty="0">
                <a:solidFill>
                  <a:srgbClr val="222222"/>
                </a:solidFill>
                <a:effectLst/>
                <a:latin typeface="fira sans" panose="020B0503050000020004" pitchFamily="34" charset="0"/>
              </a:rPr>
              <a:t>Παναγία η </a:t>
            </a:r>
            <a:r>
              <a:rPr lang="el-GR" i="0" dirty="0" err="1">
                <a:solidFill>
                  <a:srgbClr val="222222"/>
                </a:solidFill>
                <a:effectLst/>
                <a:latin typeface="fira sans" panose="020B0503050000020004" pitchFamily="34" charset="0"/>
              </a:rPr>
              <a:t>Γοργοεπήκοος</a:t>
            </a:r>
            <a:endParaRPr lang="el-GR" dirty="0"/>
          </a:p>
        </p:txBody>
      </p:sp>
      <p:sp>
        <p:nvSpPr>
          <p:cNvPr id="3" name="Θέση περιεχομένου 2">
            <a:extLst>
              <a:ext uri="{FF2B5EF4-FFF2-40B4-BE49-F238E27FC236}">
                <a16:creationId xmlns:a16="http://schemas.microsoft.com/office/drawing/2014/main" id="{535B9434-1733-F2BF-D9B8-4B46B853F808}"/>
              </a:ext>
            </a:extLst>
          </p:cNvPr>
          <p:cNvSpPr>
            <a:spLocks noGrp="1"/>
          </p:cNvSpPr>
          <p:nvPr>
            <p:ph idx="1"/>
          </p:nvPr>
        </p:nvSpPr>
        <p:spPr>
          <a:xfrm>
            <a:off x="0" y="923924"/>
            <a:ext cx="12192000" cy="5915819"/>
          </a:xfrm>
        </p:spPr>
        <p:txBody>
          <a:bodyPr>
            <a:normAutofit/>
          </a:bodyPr>
          <a:lstStyle/>
          <a:p>
            <a:pPr algn="l" fontAlgn="base"/>
            <a:r>
              <a:rPr lang="el-GR" b="0" i="0" dirty="0">
                <a:solidFill>
                  <a:srgbClr val="222222"/>
                </a:solidFill>
                <a:effectLst/>
                <a:latin typeface="fira sans" panose="020B0503050000020004" pitchFamily="34" charset="0"/>
              </a:rPr>
              <a:t>Πρέπει να επισημάνουμε λοιπόν, ότι η Παναγία όταν μίλησε στο μοναχό δεν χρησιμοποίησε για τον εαυτό της κανένα από τα ονόματα που ήταν γραμμένα στην τοιχογραφία, δηλαδή </a:t>
            </a:r>
            <a:r>
              <a:rPr lang="el-GR" b="0" i="0" dirty="0" err="1">
                <a:solidFill>
                  <a:srgbClr val="222222"/>
                </a:solidFill>
                <a:effectLst/>
                <a:latin typeface="fira sans" panose="020B0503050000020004" pitchFamily="34" charset="0"/>
              </a:rPr>
              <a:t>Γοργοεπήκοος</a:t>
            </a:r>
            <a:r>
              <a:rPr lang="el-GR" b="0" i="0" dirty="0">
                <a:solidFill>
                  <a:srgbClr val="222222"/>
                </a:solidFill>
                <a:effectLst/>
                <a:latin typeface="fira sans" panose="020B0503050000020004" pitchFamily="34" charset="0"/>
              </a:rPr>
              <a:t>, Βρεφοκρατούσα, Φοβερά Προστασία, αλλά κράτησε για τον εαυτό της το όνομα </a:t>
            </a:r>
            <a:r>
              <a:rPr lang="el-GR" b="1" i="0" dirty="0" err="1">
                <a:solidFill>
                  <a:srgbClr val="222222"/>
                </a:solidFill>
                <a:effectLst/>
                <a:latin typeface="fira sans" panose="020B0503050000020004" pitchFamily="34" charset="0"/>
              </a:rPr>
              <a:t>Γοργοϋπήκοος</a:t>
            </a:r>
            <a:r>
              <a:rPr lang="el-GR" b="0" i="0" dirty="0">
                <a:solidFill>
                  <a:srgbClr val="222222"/>
                </a:solidFill>
                <a:effectLst/>
                <a:latin typeface="fira sans" panose="020B0503050000020004" pitchFamily="34" charset="0"/>
              </a:rPr>
              <a:t>, δηλώνοντας με τον τρόπο αυτό ότι υπακούει γρήγορα στις δεήσεις των πιστών και κατ’ επέκταση ότι </a:t>
            </a:r>
            <a:r>
              <a:rPr lang="el-GR" b="1" i="0" dirty="0">
                <a:solidFill>
                  <a:srgbClr val="FF0000"/>
                </a:solidFill>
                <a:effectLst/>
                <a:latin typeface="fira sans" panose="020B0503050000020004" pitchFamily="34" charset="0"/>
              </a:rPr>
              <a:t>η υπακοή παίζει το σημαντικότερο ρόλο στη σωτηρία των ανθρώπων</a:t>
            </a:r>
            <a:r>
              <a:rPr lang="el-GR" b="0" i="0" dirty="0">
                <a:solidFill>
                  <a:srgbClr val="222222"/>
                </a:solidFill>
                <a:effectLst/>
                <a:latin typeface="fira sans" panose="020B0503050000020004" pitchFamily="34" charset="0"/>
              </a:rPr>
              <a:t>.</a:t>
            </a:r>
          </a:p>
          <a:p>
            <a:pPr algn="l" fontAlgn="base"/>
            <a:r>
              <a:rPr lang="el-GR" b="0" i="0" dirty="0">
                <a:solidFill>
                  <a:srgbClr val="222222"/>
                </a:solidFill>
                <a:effectLst/>
                <a:latin typeface="fira sans" panose="020B0503050000020004" pitchFamily="34" charset="0"/>
              </a:rPr>
              <a:t>Μετά το θαύμα στο μοναχό Νείλο, στον οποίο χάρισε πάλι το φως του, η Παναγία μας θέλησε να δείξει μια άλλη ιδιότητά της, ένα άλλο χάρισμα για τη σωτηρία και την πνευματική προκοπή των ανθρώπων κι έδωσε στον εαυτό της το όνομα </a:t>
            </a:r>
            <a:r>
              <a:rPr lang="el-GR" b="0" i="0" dirty="0" err="1">
                <a:solidFill>
                  <a:srgbClr val="222222"/>
                </a:solidFill>
                <a:effectLst/>
                <a:latin typeface="fira sans" panose="020B0503050000020004" pitchFamily="34" charset="0"/>
              </a:rPr>
              <a:t>Γοργοϋπήκοος</a:t>
            </a:r>
            <a:r>
              <a:rPr lang="el-GR" b="0" i="0" dirty="0">
                <a:solidFill>
                  <a:srgbClr val="222222"/>
                </a:solidFill>
                <a:effectLst/>
                <a:latin typeface="fira sans" panose="020B0503050000020004" pitchFamily="34" charset="0"/>
              </a:rPr>
              <a:t>, τονίζοντας το έργο της διακονίας. Όπως και ο Υιός της, έτσι κι εκείνη διακονεί με άπειρους τρόπους τη σωτηρία μας.</a:t>
            </a:r>
          </a:p>
          <a:p>
            <a:endParaRPr lang="el-GR" dirty="0"/>
          </a:p>
        </p:txBody>
      </p:sp>
    </p:spTree>
    <p:extLst>
      <p:ext uri="{BB962C8B-B14F-4D97-AF65-F5344CB8AC3E}">
        <p14:creationId xmlns:p14="http://schemas.microsoft.com/office/powerpoint/2010/main" val="2014355566"/>
      </p:ext>
    </p:extLst>
  </p:cSld>
  <p:clrMapOvr>
    <a:masterClrMapping/>
  </p:clrMapOvr>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78</TotalTime>
  <Words>1212</Words>
  <Application>Microsoft Office PowerPoint</Application>
  <PresentationFormat>Ευρεία οθόνη</PresentationFormat>
  <Paragraphs>53</Paragraphs>
  <Slides>11</Slides>
  <Notes>1</Notes>
  <HiddenSlides>0</HiddenSlides>
  <MMClips>0</MMClips>
  <ScaleCrop>false</ScaleCrop>
  <HeadingPairs>
    <vt:vector size="6" baseType="variant">
      <vt:variant>
        <vt:lpstr>Γραμματοσειρές που χρησιμοποιούνται</vt:lpstr>
      </vt:variant>
      <vt:variant>
        <vt:i4>4</vt:i4>
      </vt:variant>
      <vt:variant>
        <vt:lpstr>Θέμα</vt:lpstr>
      </vt:variant>
      <vt:variant>
        <vt:i4>1</vt:i4>
      </vt:variant>
      <vt:variant>
        <vt:lpstr>Τίτλοι διαφανειών</vt:lpstr>
      </vt:variant>
      <vt:variant>
        <vt:i4>11</vt:i4>
      </vt:variant>
    </vt:vector>
  </HeadingPairs>
  <TitlesOfParts>
    <vt:vector size="16" baseType="lpstr">
      <vt:lpstr>Aptos</vt:lpstr>
      <vt:lpstr>Aptos Display</vt:lpstr>
      <vt:lpstr>Arial</vt:lpstr>
      <vt:lpstr>fira sans</vt:lpstr>
      <vt:lpstr>Θέμα του Office</vt:lpstr>
      <vt:lpstr>   Παναγία η Γοργοεπήκοος ή Γοργοϋπήκοος  </vt:lpstr>
      <vt:lpstr>Παρουσίαση του PowerPoint</vt:lpstr>
      <vt:lpstr>Παναγία η Γοργοεπήκοος</vt:lpstr>
      <vt:lpstr>Παναγία η Γοργοεπήκοος</vt:lpstr>
      <vt:lpstr>Παναγία η Γοργοεπήκοος</vt:lpstr>
      <vt:lpstr>Παναγία η Γοργοεπήκοος</vt:lpstr>
      <vt:lpstr>Παναγία η Γοργοεπήκοος</vt:lpstr>
      <vt:lpstr>Παναγία η Γοργοεπήκοος</vt:lpstr>
      <vt:lpstr>Παναγία η Γοργοεπήκοος</vt:lpstr>
      <vt:lpstr>Παναγία η Γοργοεπήκοος</vt:lpstr>
      <vt:lpstr>Παναγία η Γοργοεπήκοος</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MARIA KARAMPELIA</dc:creator>
  <cp:lastModifiedBy>MARIA KARAMPELIA</cp:lastModifiedBy>
  <cp:revision>1</cp:revision>
  <dcterms:created xsi:type="dcterms:W3CDTF">2024-10-01T10:45:25Z</dcterms:created>
  <dcterms:modified xsi:type="dcterms:W3CDTF">2024-10-01T14:32:47Z</dcterms:modified>
</cp:coreProperties>
</file>