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73" autoAdjust="0"/>
    <p:restoredTop sz="94660"/>
  </p:normalViewPr>
  <p:slideViewPr>
    <p:cSldViewPr snapToGrid="0">
      <p:cViewPr varScale="1">
        <p:scale>
          <a:sx n="88" d="100"/>
          <a:sy n="88" d="100"/>
        </p:scale>
        <p:origin x="17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ios Diamantopoulos" userId="bc2b4f0364b3d74d" providerId="LiveId" clId="{0B55D9EB-4B54-430F-BC4A-42943528EAF3}"/>
    <pc:docChg chg="custSel modSld">
      <pc:chgData name="Georgios Diamantopoulos" userId="bc2b4f0364b3d74d" providerId="LiveId" clId="{0B55D9EB-4B54-430F-BC4A-42943528EAF3}" dt="2024-11-09T13:22:18.235" v="54" actId="20577"/>
      <pc:docMkLst>
        <pc:docMk/>
      </pc:docMkLst>
      <pc:sldChg chg="modSp mod">
        <pc:chgData name="Georgios Diamantopoulos" userId="bc2b4f0364b3d74d" providerId="LiveId" clId="{0B55D9EB-4B54-430F-BC4A-42943528EAF3}" dt="2024-11-09T13:22:18.235" v="54" actId="20577"/>
        <pc:sldMkLst>
          <pc:docMk/>
          <pc:sldMk cId="2017691053" sldId="256"/>
        </pc:sldMkLst>
        <pc:spChg chg="mod">
          <ac:chgData name="Georgios Diamantopoulos" userId="bc2b4f0364b3d74d" providerId="LiveId" clId="{0B55D9EB-4B54-430F-BC4A-42943528EAF3}" dt="2024-11-09T13:22:18.235" v="54" actId="20577"/>
          <ac:spMkLst>
            <pc:docMk/>
            <pc:sldMk cId="2017691053" sldId="256"/>
            <ac:spMk id="2" creationId="{03A5FBC2-36CE-6BF3-8CA5-8DF284405BAF}"/>
          </ac:spMkLst>
        </pc:spChg>
        <pc:spChg chg="mod">
          <ac:chgData name="Georgios Diamantopoulos" userId="bc2b4f0364b3d74d" providerId="LiveId" clId="{0B55D9EB-4B54-430F-BC4A-42943528EAF3}" dt="2024-11-09T13:18:32.405" v="52" actId="20577"/>
          <ac:spMkLst>
            <pc:docMk/>
            <pc:sldMk cId="2017691053" sldId="256"/>
            <ac:spMk id="3" creationId="{D7C1D598-F341-8B40-C70C-5B07D752EDE6}"/>
          </ac:spMkLst>
        </pc:spChg>
      </pc:sldChg>
    </pc:docChg>
  </pc:docChgLst>
  <pc:docChgLst>
    <pc:chgData name="MARIA KARAMPELIA" userId="9dfcc2cac66bf474" providerId="LiveId" clId="{9F12BFF1-4A4D-498C-B2A8-B35B11A63E71}"/>
    <pc:docChg chg="custSel addSld modSld">
      <pc:chgData name="MARIA KARAMPELIA" userId="9dfcc2cac66bf474" providerId="LiveId" clId="{9F12BFF1-4A4D-498C-B2A8-B35B11A63E71}" dt="2023-11-23T17:43:55.392" v="24924" actId="115"/>
      <pc:docMkLst>
        <pc:docMk/>
      </pc:docMkLst>
      <pc:sldChg chg="modSp mod">
        <pc:chgData name="MARIA KARAMPELIA" userId="9dfcc2cac66bf474" providerId="LiveId" clId="{9F12BFF1-4A4D-498C-B2A8-B35B11A63E71}" dt="2023-11-22T17:22:40.820" v="1566" actId="113"/>
        <pc:sldMkLst>
          <pc:docMk/>
          <pc:sldMk cId="4092214074" sldId="257"/>
        </pc:sldMkLst>
        <pc:spChg chg="mod">
          <ac:chgData name="MARIA KARAMPELIA" userId="9dfcc2cac66bf474" providerId="LiveId" clId="{9F12BFF1-4A4D-498C-B2A8-B35B11A63E71}" dt="2023-11-22T17:22:40.820" v="1566" actId="113"/>
          <ac:spMkLst>
            <pc:docMk/>
            <pc:sldMk cId="4092214074" sldId="257"/>
            <ac:spMk id="3" creationId="{12636186-BD51-6A69-8558-0CAB8F04335A}"/>
          </ac:spMkLst>
        </pc:spChg>
      </pc:sldChg>
      <pc:sldChg chg="modSp new mod">
        <pc:chgData name="MARIA KARAMPELIA" userId="9dfcc2cac66bf474" providerId="LiveId" clId="{9F12BFF1-4A4D-498C-B2A8-B35B11A63E71}" dt="2023-11-22T17:57:57.797" v="4372" actId="27636"/>
        <pc:sldMkLst>
          <pc:docMk/>
          <pc:sldMk cId="3226396308" sldId="258"/>
        </pc:sldMkLst>
        <pc:spChg chg="mod">
          <ac:chgData name="MARIA KARAMPELIA" userId="9dfcc2cac66bf474" providerId="LiveId" clId="{9F12BFF1-4A4D-498C-B2A8-B35B11A63E71}" dt="2023-11-22T15:06:10.591" v="902" actId="27636"/>
          <ac:spMkLst>
            <pc:docMk/>
            <pc:sldMk cId="3226396308" sldId="258"/>
            <ac:spMk id="2" creationId="{B4899EB5-D2E4-37A4-61A3-9CB5AEC31AD8}"/>
          </ac:spMkLst>
        </pc:spChg>
        <pc:spChg chg="mod">
          <ac:chgData name="MARIA KARAMPELIA" userId="9dfcc2cac66bf474" providerId="LiveId" clId="{9F12BFF1-4A4D-498C-B2A8-B35B11A63E71}" dt="2023-11-22T17:57:57.797" v="4372" actId="27636"/>
          <ac:spMkLst>
            <pc:docMk/>
            <pc:sldMk cId="3226396308" sldId="258"/>
            <ac:spMk id="3" creationId="{B96D7169-AC15-AD13-1771-8E7D9C6AF078}"/>
          </ac:spMkLst>
        </pc:spChg>
      </pc:sldChg>
      <pc:sldChg chg="modSp new mod">
        <pc:chgData name="MARIA KARAMPELIA" userId="9dfcc2cac66bf474" providerId="LiveId" clId="{9F12BFF1-4A4D-498C-B2A8-B35B11A63E71}" dt="2023-11-22T17:59:08.354" v="4382" actId="14100"/>
        <pc:sldMkLst>
          <pc:docMk/>
          <pc:sldMk cId="856490589" sldId="259"/>
        </pc:sldMkLst>
        <pc:spChg chg="mod">
          <ac:chgData name="MARIA KARAMPELIA" userId="9dfcc2cac66bf474" providerId="LiveId" clId="{9F12BFF1-4A4D-498C-B2A8-B35B11A63E71}" dt="2023-11-22T17:59:08.354" v="4382" actId="14100"/>
          <ac:spMkLst>
            <pc:docMk/>
            <pc:sldMk cId="856490589" sldId="259"/>
            <ac:spMk id="2" creationId="{FEAF3173-4701-081B-C67D-D6426774CA36}"/>
          </ac:spMkLst>
        </pc:spChg>
        <pc:spChg chg="mod">
          <ac:chgData name="MARIA KARAMPELIA" userId="9dfcc2cac66bf474" providerId="LiveId" clId="{9F12BFF1-4A4D-498C-B2A8-B35B11A63E71}" dt="2023-11-22T17:59:02.796" v="4381" actId="14100"/>
          <ac:spMkLst>
            <pc:docMk/>
            <pc:sldMk cId="856490589" sldId="259"/>
            <ac:spMk id="3" creationId="{7EA1979A-96AA-072F-C396-75B670932B46}"/>
          </ac:spMkLst>
        </pc:spChg>
      </pc:sldChg>
      <pc:sldChg chg="modSp new mod">
        <pc:chgData name="MARIA KARAMPELIA" userId="9dfcc2cac66bf474" providerId="LiveId" clId="{9F12BFF1-4A4D-498C-B2A8-B35B11A63E71}" dt="2023-11-22T18:17:03.984" v="5845" actId="27636"/>
        <pc:sldMkLst>
          <pc:docMk/>
          <pc:sldMk cId="892450961" sldId="260"/>
        </pc:sldMkLst>
        <pc:spChg chg="mod">
          <ac:chgData name="MARIA KARAMPELIA" userId="9dfcc2cac66bf474" providerId="LiveId" clId="{9F12BFF1-4A4D-498C-B2A8-B35B11A63E71}" dt="2023-11-22T18:17:00.090" v="5843" actId="14100"/>
          <ac:spMkLst>
            <pc:docMk/>
            <pc:sldMk cId="892450961" sldId="260"/>
            <ac:spMk id="2" creationId="{31D18405-5D62-E3BD-E935-9552F84F4261}"/>
          </ac:spMkLst>
        </pc:spChg>
        <pc:spChg chg="mod">
          <ac:chgData name="MARIA KARAMPELIA" userId="9dfcc2cac66bf474" providerId="LiveId" clId="{9F12BFF1-4A4D-498C-B2A8-B35B11A63E71}" dt="2023-11-22T18:17:03.984" v="5845" actId="27636"/>
          <ac:spMkLst>
            <pc:docMk/>
            <pc:sldMk cId="892450961" sldId="260"/>
            <ac:spMk id="3" creationId="{18BCCE35-CE1E-1E06-0188-9FD462A4E9EE}"/>
          </ac:spMkLst>
        </pc:spChg>
      </pc:sldChg>
      <pc:sldChg chg="modSp new mod">
        <pc:chgData name="MARIA KARAMPELIA" userId="9dfcc2cac66bf474" providerId="LiveId" clId="{9F12BFF1-4A4D-498C-B2A8-B35B11A63E71}" dt="2023-11-22T18:35:43.837" v="7027" actId="114"/>
        <pc:sldMkLst>
          <pc:docMk/>
          <pc:sldMk cId="1509580887" sldId="261"/>
        </pc:sldMkLst>
        <pc:spChg chg="mod">
          <ac:chgData name="MARIA KARAMPELIA" userId="9dfcc2cac66bf474" providerId="LiveId" clId="{9F12BFF1-4A4D-498C-B2A8-B35B11A63E71}" dt="2023-11-22T15:09:22.082" v="982" actId="27636"/>
          <ac:spMkLst>
            <pc:docMk/>
            <pc:sldMk cId="1509580887" sldId="261"/>
            <ac:spMk id="2" creationId="{3EAC0634-3864-6D3B-0E29-4C1A821BFD0C}"/>
          </ac:spMkLst>
        </pc:spChg>
        <pc:spChg chg="mod">
          <ac:chgData name="MARIA KARAMPELIA" userId="9dfcc2cac66bf474" providerId="LiveId" clId="{9F12BFF1-4A4D-498C-B2A8-B35B11A63E71}" dt="2023-11-22T18:35:43.837" v="7027" actId="114"/>
          <ac:spMkLst>
            <pc:docMk/>
            <pc:sldMk cId="1509580887" sldId="261"/>
            <ac:spMk id="3" creationId="{88BCBE60-4CE4-E639-8725-AD08487626FB}"/>
          </ac:spMkLst>
        </pc:spChg>
      </pc:sldChg>
      <pc:sldChg chg="modSp new mod">
        <pc:chgData name="MARIA KARAMPELIA" userId="9dfcc2cac66bf474" providerId="LiveId" clId="{9F12BFF1-4A4D-498C-B2A8-B35B11A63E71}" dt="2023-11-22T19:10:54.974" v="8923" actId="20577"/>
        <pc:sldMkLst>
          <pc:docMk/>
          <pc:sldMk cId="2020380781" sldId="262"/>
        </pc:sldMkLst>
        <pc:spChg chg="mod">
          <ac:chgData name="MARIA KARAMPELIA" userId="9dfcc2cac66bf474" providerId="LiveId" clId="{9F12BFF1-4A4D-498C-B2A8-B35B11A63E71}" dt="2023-11-22T19:10:17.596" v="8905" actId="14100"/>
          <ac:spMkLst>
            <pc:docMk/>
            <pc:sldMk cId="2020380781" sldId="262"/>
            <ac:spMk id="2" creationId="{3B39B40D-FFDE-D858-2388-782E35D93A37}"/>
          </ac:spMkLst>
        </pc:spChg>
        <pc:spChg chg="mod">
          <ac:chgData name="MARIA KARAMPELIA" userId="9dfcc2cac66bf474" providerId="LiveId" clId="{9F12BFF1-4A4D-498C-B2A8-B35B11A63E71}" dt="2023-11-22T19:10:54.974" v="8923" actId="20577"/>
          <ac:spMkLst>
            <pc:docMk/>
            <pc:sldMk cId="2020380781" sldId="262"/>
            <ac:spMk id="3" creationId="{B8ECB041-C476-A5B8-0709-F80DE474D616}"/>
          </ac:spMkLst>
        </pc:spChg>
      </pc:sldChg>
      <pc:sldChg chg="modSp new mod">
        <pc:chgData name="MARIA KARAMPELIA" userId="9dfcc2cac66bf474" providerId="LiveId" clId="{9F12BFF1-4A4D-498C-B2A8-B35B11A63E71}" dt="2023-11-22T19:29:34.322" v="10295" actId="113"/>
        <pc:sldMkLst>
          <pc:docMk/>
          <pc:sldMk cId="2948250047" sldId="263"/>
        </pc:sldMkLst>
        <pc:spChg chg="mod">
          <ac:chgData name="MARIA KARAMPELIA" userId="9dfcc2cac66bf474" providerId="LiveId" clId="{9F12BFF1-4A4D-498C-B2A8-B35B11A63E71}" dt="2023-11-22T19:12:06.979" v="8924" actId="14100"/>
          <ac:spMkLst>
            <pc:docMk/>
            <pc:sldMk cId="2948250047" sldId="263"/>
            <ac:spMk id="2" creationId="{0B0B34FF-1564-73DC-4CE9-B16F71AC4384}"/>
          </ac:spMkLst>
        </pc:spChg>
        <pc:spChg chg="mod">
          <ac:chgData name="MARIA KARAMPELIA" userId="9dfcc2cac66bf474" providerId="LiveId" clId="{9F12BFF1-4A4D-498C-B2A8-B35B11A63E71}" dt="2023-11-22T19:29:34.322" v="10295" actId="113"/>
          <ac:spMkLst>
            <pc:docMk/>
            <pc:sldMk cId="2948250047" sldId="263"/>
            <ac:spMk id="3" creationId="{B0C67F55-1408-2D17-0E60-34F703435C1B}"/>
          </ac:spMkLst>
        </pc:spChg>
      </pc:sldChg>
      <pc:sldChg chg="modSp new mod">
        <pc:chgData name="MARIA KARAMPELIA" userId="9dfcc2cac66bf474" providerId="LiveId" clId="{9F12BFF1-4A4D-498C-B2A8-B35B11A63E71}" dt="2023-11-22T19:47:58.999" v="11838" actId="113"/>
        <pc:sldMkLst>
          <pc:docMk/>
          <pc:sldMk cId="2907937925" sldId="264"/>
        </pc:sldMkLst>
        <pc:spChg chg="mod">
          <ac:chgData name="MARIA KARAMPELIA" userId="9dfcc2cac66bf474" providerId="LiveId" clId="{9F12BFF1-4A4D-498C-B2A8-B35B11A63E71}" dt="2023-11-22T19:30:21.382" v="10296" actId="14100"/>
          <ac:spMkLst>
            <pc:docMk/>
            <pc:sldMk cId="2907937925" sldId="264"/>
            <ac:spMk id="2" creationId="{04174B39-69CA-2FE7-4FA9-E87A8B2F9238}"/>
          </ac:spMkLst>
        </pc:spChg>
        <pc:spChg chg="mod">
          <ac:chgData name="MARIA KARAMPELIA" userId="9dfcc2cac66bf474" providerId="LiveId" clId="{9F12BFF1-4A4D-498C-B2A8-B35B11A63E71}" dt="2023-11-22T19:47:58.999" v="11838" actId="113"/>
          <ac:spMkLst>
            <pc:docMk/>
            <pc:sldMk cId="2907937925" sldId="264"/>
            <ac:spMk id="3" creationId="{E8179178-2289-24FD-669B-9D1ED061047F}"/>
          </ac:spMkLst>
        </pc:spChg>
      </pc:sldChg>
      <pc:sldChg chg="modSp new mod">
        <pc:chgData name="MARIA KARAMPELIA" userId="9dfcc2cac66bf474" providerId="LiveId" clId="{9F12BFF1-4A4D-498C-B2A8-B35B11A63E71}" dt="2023-11-22T20:02:34.746" v="13114" actId="20577"/>
        <pc:sldMkLst>
          <pc:docMk/>
          <pc:sldMk cId="4174692640" sldId="265"/>
        </pc:sldMkLst>
        <pc:spChg chg="mod">
          <ac:chgData name="MARIA KARAMPELIA" userId="9dfcc2cac66bf474" providerId="LiveId" clId="{9F12BFF1-4A4D-498C-B2A8-B35B11A63E71}" dt="2023-11-22T19:48:23.161" v="11843" actId="27636"/>
          <ac:spMkLst>
            <pc:docMk/>
            <pc:sldMk cId="4174692640" sldId="265"/>
            <ac:spMk id="2" creationId="{B679CDEB-A3BB-0BBB-067F-3428570DB9EC}"/>
          </ac:spMkLst>
        </pc:spChg>
        <pc:spChg chg="mod">
          <ac:chgData name="MARIA KARAMPELIA" userId="9dfcc2cac66bf474" providerId="LiveId" clId="{9F12BFF1-4A4D-498C-B2A8-B35B11A63E71}" dt="2023-11-22T20:02:34.746" v="13114" actId="20577"/>
          <ac:spMkLst>
            <pc:docMk/>
            <pc:sldMk cId="4174692640" sldId="265"/>
            <ac:spMk id="3" creationId="{95719A5E-CC50-A75B-6B5B-AE9E013CDE2F}"/>
          </ac:spMkLst>
        </pc:spChg>
      </pc:sldChg>
      <pc:sldChg chg="modSp new mod">
        <pc:chgData name="MARIA KARAMPELIA" userId="9dfcc2cac66bf474" providerId="LiveId" clId="{9F12BFF1-4A4D-498C-B2A8-B35B11A63E71}" dt="2023-11-22T20:57:36.253" v="14900" actId="14100"/>
        <pc:sldMkLst>
          <pc:docMk/>
          <pc:sldMk cId="3684101337" sldId="266"/>
        </pc:sldMkLst>
        <pc:spChg chg="mod">
          <ac:chgData name="MARIA KARAMPELIA" userId="9dfcc2cac66bf474" providerId="LiveId" clId="{9F12BFF1-4A4D-498C-B2A8-B35B11A63E71}" dt="2023-11-22T20:57:36.253" v="14900" actId="14100"/>
          <ac:spMkLst>
            <pc:docMk/>
            <pc:sldMk cId="3684101337" sldId="266"/>
            <ac:spMk id="2" creationId="{C7969053-A559-3B9D-D631-2AAFC78847DC}"/>
          </ac:spMkLst>
        </pc:spChg>
        <pc:spChg chg="mod">
          <ac:chgData name="MARIA KARAMPELIA" userId="9dfcc2cac66bf474" providerId="LiveId" clId="{9F12BFF1-4A4D-498C-B2A8-B35B11A63E71}" dt="2023-11-22T20:57:31.381" v="14899" actId="14100"/>
          <ac:spMkLst>
            <pc:docMk/>
            <pc:sldMk cId="3684101337" sldId="266"/>
            <ac:spMk id="3" creationId="{4EA91986-E1F3-7B89-6826-4C7573A44F3B}"/>
          </ac:spMkLst>
        </pc:spChg>
      </pc:sldChg>
      <pc:sldChg chg="modSp new mod">
        <pc:chgData name="MARIA KARAMPELIA" userId="9dfcc2cac66bf474" providerId="LiveId" clId="{9F12BFF1-4A4D-498C-B2A8-B35B11A63E71}" dt="2023-11-22T21:16:59.315" v="16482" actId="20577"/>
        <pc:sldMkLst>
          <pc:docMk/>
          <pc:sldMk cId="2437118642" sldId="267"/>
        </pc:sldMkLst>
        <pc:spChg chg="mod">
          <ac:chgData name="MARIA KARAMPELIA" userId="9dfcc2cac66bf474" providerId="LiveId" clId="{9F12BFF1-4A4D-498C-B2A8-B35B11A63E71}" dt="2023-11-22T20:19:24.445" v="13132" actId="27636"/>
          <ac:spMkLst>
            <pc:docMk/>
            <pc:sldMk cId="2437118642" sldId="267"/>
            <ac:spMk id="2" creationId="{2E651347-9B25-0C68-D439-A89B9A6F1AC5}"/>
          </ac:spMkLst>
        </pc:spChg>
        <pc:spChg chg="mod">
          <ac:chgData name="MARIA KARAMPELIA" userId="9dfcc2cac66bf474" providerId="LiveId" clId="{9F12BFF1-4A4D-498C-B2A8-B35B11A63E71}" dt="2023-11-22T21:16:59.315" v="16482" actId="20577"/>
          <ac:spMkLst>
            <pc:docMk/>
            <pc:sldMk cId="2437118642" sldId="267"/>
            <ac:spMk id="3" creationId="{09ACFEE8-14E6-13FA-B137-81950A031F88}"/>
          </ac:spMkLst>
        </pc:spChg>
      </pc:sldChg>
      <pc:sldChg chg="modSp new mod">
        <pc:chgData name="MARIA KARAMPELIA" userId="9dfcc2cac66bf474" providerId="LiveId" clId="{9F12BFF1-4A4D-498C-B2A8-B35B11A63E71}" dt="2023-11-22T21:29:39.159" v="17719" actId="14100"/>
        <pc:sldMkLst>
          <pc:docMk/>
          <pc:sldMk cId="2914569844" sldId="268"/>
        </pc:sldMkLst>
        <pc:spChg chg="mod">
          <ac:chgData name="MARIA KARAMPELIA" userId="9dfcc2cac66bf474" providerId="LiveId" clId="{9F12BFF1-4A4D-498C-B2A8-B35B11A63E71}" dt="2023-11-22T21:29:39.159" v="17719" actId="14100"/>
          <ac:spMkLst>
            <pc:docMk/>
            <pc:sldMk cId="2914569844" sldId="268"/>
            <ac:spMk id="2" creationId="{BFE4DF04-F690-B214-9BB1-CA262E7D25D3}"/>
          </ac:spMkLst>
        </pc:spChg>
        <pc:spChg chg="mod">
          <ac:chgData name="MARIA KARAMPELIA" userId="9dfcc2cac66bf474" providerId="LiveId" clId="{9F12BFF1-4A4D-498C-B2A8-B35B11A63E71}" dt="2023-11-22T21:29:35.042" v="17718" actId="14100"/>
          <ac:spMkLst>
            <pc:docMk/>
            <pc:sldMk cId="2914569844" sldId="268"/>
            <ac:spMk id="3" creationId="{1282C983-3A3F-AD64-8AC7-F7321AF28AAF}"/>
          </ac:spMkLst>
        </pc:spChg>
      </pc:sldChg>
      <pc:sldChg chg="modSp new mod">
        <pc:chgData name="MARIA KARAMPELIA" userId="9dfcc2cac66bf474" providerId="LiveId" clId="{9F12BFF1-4A4D-498C-B2A8-B35B11A63E71}" dt="2023-11-23T16:39:38.260" v="19524" actId="113"/>
        <pc:sldMkLst>
          <pc:docMk/>
          <pc:sldMk cId="2009096775" sldId="269"/>
        </pc:sldMkLst>
        <pc:spChg chg="mod">
          <ac:chgData name="MARIA KARAMPELIA" userId="9dfcc2cac66bf474" providerId="LiveId" clId="{9F12BFF1-4A4D-498C-B2A8-B35B11A63E71}" dt="2023-11-23T16:39:06.890" v="19521" actId="14100"/>
          <ac:spMkLst>
            <pc:docMk/>
            <pc:sldMk cId="2009096775" sldId="269"/>
            <ac:spMk id="2" creationId="{8DC7DB81-BB8B-ECD1-E9B2-5CF462D2E7EB}"/>
          </ac:spMkLst>
        </pc:spChg>
        <pc:spChg chg="mod">
          <ac:chgData name="MARIA KARAMPELIA" userId="9dfcc2cac66bf474" providerId="LiveId" clId="{9F12BFF1-4A4D-498C-B2A8-B35B11A63E71}" dt="2023-11-23T16:39:38.260" v="19524" actId="113"/>
          <ac:spMkLst>
            <pc:docMk/>
            <pc:sldMk cId="2009096775" sldId="269"/>
            <ac:spMk id="3" creationId="{64413087-020E-A9A7-6C19-C30FFF2F7016}"/>
          </ac:spMkLst>
        </pc:spChg>
      </pc:sldChg>
      <pc:sldChg chg="modSp new mod">
        <pc:chgData name="MARIA KARAMPELIA" userId="9dfcc2cac66bf474" providerId="LiveId" clId="{9F12BFF1-4A4D-498C-B2A8-B35B11A63E71}" dt="2023-11-23T16:55:08.970" v="20721" actId="113"/>
        <pc:sldMkLst>
          <pc:docMk/>
          <pc:sldMk cId="3330761211" sldId="270"/>
        </pc:sldMkLst>
        <pc:spChg chg="mod">
          <ac:chgData name="MARIA KARAMPELIA" userId="9dfcc2cac66bf474" providerId="LiveId" clId="{9F12BFF1-4A4D-498C-B2A8-B35B11A63E71}" dt="2023-11-22T21:32:27.540" v="17820" actId="27636"/>
          <ac:spMkLst>
            <pc:docMk/>
            <pc:sldMk cId="3330761211" sldId="270"/>
            <ac:spMk id="2" creationId="{55C8895B-6B7D-9FBA-777B-CE577ABBC1FD}"/>
          </ac:spMkLst>
        </pc:spChg>
        <pc:spChg chg="mod">
          <ac:chgData name="MARIA KARAMPELIA" userId="9dfcc2cac66bf474" providerId="LiveId" clId="{9F12BFF1-4A4D-498C-B2A8-B35B11A63E71}" dt="2023-11-23T16:55:08.970" v="20721" actId="113"/>
          <ac:spMkLst>
            <pc:docMk/>
            <pc:sldMk cId="3330761211" sldId="270"/>
            <ac:spMk id="3" creationId="{84EAF79B-E1B3-B2BA-3B80-C59ED81473F6}"/>
          </ac:spMkLst>
        </pc:spChg>
      </pc:sldChg>
      <pc:sldChg chg="modSp new mod">
        <pc:chgData name="MARIA KARAMPELIA" userId="9dfcc2cac66bf474" providerId="LiveId" clId="{9F12BFF1-4A4D-498C-B2A8-B35B11A63E71}" dt="2023-11-23T17:13:45.609" v="22387" actId="207"/>
        <pc:sldMkLst>
          <pc:docMk/>
          <pc:sldMk cId="2054334655" sldId="271"/>
        </pc:sldMkLst>
        <pc:spChg chg="mod">
          <ac:chgData name="MARIA KARAMPELIA" userId="9dfcc2cac66bf474" providerId="LiveId" clId="{9F12BFF1-4A4D-498C-B2A8-B35B11A63E71}" dt="2023-11-22T21:32:51.971" v="17829" actId="27636"/>
          <ac:spMkLst>
            <pc:docMk/>
            <pc:sldMk cId="2054334655" sldId="271"/>
            <ac:spMk id="2" creationId="{C7A5458A-6891-87D4-10E6-F80996FEAEBA}"/>
          </ac:spMkLst>
        </pc:spChg>
        <pc:spChg chg="mod">
          <ac:chgData name="MARIA KARAMPELIA" userId="9dfcc2cac66bf474" providerId="LiveId" clId="{9F12BFF1-4A4D-498C-B2A8-B35B11A63E71}" dt="2023-11-23T17:13:45.609" v="22387" actId="207"/>
          <ac:spMkLst>
            <pc:docMk/>
            <pc:sldMk cId="2054334655" sldId="271"/>
            <ac:spMk id="3" creationId="{7AF013AC-EDDF-4672-C37B-4BEABF84D267}"/>
          </ac:spMkLst>
        </pc:spChg>
      </pc:sldChg>
      <pc:sldChg chg="modSp new mod">
        <pc:chgData name="MARIA KARAMPELIA" userId="9dfcc2cac66bf474" providerId="LiveId" clId="{9F12BFF1-4A4D-498C-B2A8-B35B11A63E71}" dt="2023-11-23T17:28:06.943" v="23760" actId="20577"/>
        <pc:sldMkLst>
          <pc:docMk/>
          <pc:sldMk cId="884545768" sldId="272"/>
        </pc:sldMkLst>
        <pc:spChg chg="mod">
          <ac:chgData name="MARIA KARAMPELIA" userId="9dfcc2cac66bf474" providerId="LiveId" clId="{9F12BFF1-4A4D-498C-B2A8-B35B11A63E71}" dt="2023-11-22T21:33:18.761" v="17838" actId="27636"/>
          <ac:spMkLst>
            <pc:docMk/>
            <pc:sldMk cId="884545768" sldId="272"/>
            <ac:spMk id="2" creationId="{7A19738D-B706-743E-2A0C-2B675685559A}"/>
          </ac:spMkLst>
        </pc:spChg>
        <pc:spChg chg="mod">
          <ac:chgData name="MARIA KARAMPELIA" userId="9dfcc2cac66bf474" providerId="LiveId" clId="{9F12BFF1-4A4D-498C-B2A8-B35B11A63E71}" dt="2023-11-23T17:28:06.943" v="23760" actId="20577"/>
          <ac:spMkLst>
            <pc:docMk/>
            <pc:sldMk cId="884545768" sldId="272"/>
            <ac:spMk id="3" creationId="{1483BA01-E76D-E229-E090-D4234EB8D2C7}"/>
          </ac:spMkLst>
        </pc:spChg>
      </pc:sldChg>
      <pc:sldChg chg="modSp new mod">
        <pc:chgData name="MARIA KARAMPELIA" userId="9dfcc2cac66bf474" providerId="LiveId" clId="{9F12BFF1-4A4D-498C-B2A8-B35B11A63E71}" dt="2023-11-23T17:43:55.392" v="24924" actId="115"/>
        <pc:sldMkLst>
          <pc:docMk/>
          <pc:sldMk cId="3665343956" sldId="273"/>
        </pc:sldMkLst>
        <pc:spChg chg="mod">
          <ac:chgData name="MARIA KARAMPELIA" userId="9dfcc2cac66bf474" providerId="LiveId" clId="{9F12BFF1-4A4D-498C-B2A8-B35B11A63E71}" dt="2023-11-22T21:33:48.077" v="17847" actId="27636"/>
          <ac:spMkLst>
            <pc:docMk/>
            <pc:sldMk cId="3665343956" sldId="273"/>
            <ac:spMk id="2" creationId="{81EDCEF7-6AC5-4A61-3F85-6953FB30BCB0}"/>
          </ac:spMkLst>
        </pc:spChg>
        <pc:spChg chg="mod">
          <ac:chgData name="MARIA KARAMPELIA" userId="9dfcc2cac66bf474" providerId="LiveId" clId="{9F12BFF1-4A4D-498C-B2A8-B35B11A63E71}" dt="2023-11-23T17:43:55.392" v="24924" actId="115"/>
          <ac:spMkLst>
            <pc:docMk/>
            <pc:sldMk cId="3665343956" sldId="273"/>
            <ac:spMk id="3" creationId="{FE46D12A-798E-F17E-45C0-C9F05165059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639268-7C24-5D50-3961-5CA2D02D6D3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738B058A-46D6-DEB8-C9AB-6ED54AD763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A805D784-E6EA-9574-4F7B-4730A0AF09F4}"/>
              </a:ext>
            </a:extLst>
          </p:cNvPr>
          <p:cNvSpPr>
            <a:spLocks noGrp="1"/>
          </p:cNvSpPr>
          <p:nvPr>
            <p:ph type="dt" sz="half" idx="10"/>
          </p:nvPr>
        </p:nvSpPr>
        <p:spPr/>
        <p:txBody>
          <a:bodyPr/>
          <a:lstStyle/>
          <a:p>
            <a:fld id="{0E7FBE86-3FA6-4607-A730-8C7AC186575F}" type="datetimeFigureOut">
              <a:rPr lang="el-GR" smtClean="0"/>
              <a:t>9/11/2024</a:t>
            </a:fld>
            <a:endParaRPr lang="el-GR"/>
          </a:p>
        </p:txBody>
      </p:sp>
      <p:sp>
        <p:nvSpPr>
          <p:cNvPr id="5" name="Θέση υποσέλιδου 4">
            <a:extLst>
              <a:ext uri="{FF2B5EF4-FFF2-40B4-BE49-F238E27FC236}">
                <a16:creationId xmlns:a16="http://schemas.microsoft.com/office/drawing/2014/main" id="{E6DA1360-3301-4B6A-71E5-DFAD86DDC91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58BC4A9-C561-90E3-C9AE-04DF9ED20C75}"/>
              </a:ext>
            </a:extLst>
          </p:cNvPr>
          <p:cNvSpPr>
            <a:spLocks noGrp="1"/>
          </p:cNvSpPr>
          <p:nvPr>
            <p:ph type="sldNum" sz="quarter" idx="12"/>
          </p:nvPr>
        </p:nvSpPr>
        <p:spPr/>
        <p:txBody>
          <a:bodyPr/>
          <a:lstStyle/>
          <a:p>
            <a:fld id="{87A00ED0-C2E7-4D58-96E8-2351E581BA55}" type="slidenum">
              <a:rPr lang="el-GR" smtClean="0"/>
              <a:t>‹#›</a:t>
            </a:fld>
            <a:endParaRPr lang="el-GR"/>
          </a:p>
        </p:txBody>
      </p:sp>
    </p:spTree>
    <p:extLst>
      <p:ext uri="{BB962C8B-B14F-4D97-AF65-F5344CB8AC3E}">
        <p14:creationId xmlns:p14="http://schemas.microsoft.com/office/powerpoint/2010/main" val="130653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E2325B-4472-9A15-B3D9-68F0C23BC08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67FC8C6-B407-A2C2-8705-8A64B76D48E8}"/>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D90A87A-8831-A011-EEF0-1A81533BE463}"/>
              </a:ext>
            </a:extLst>
          </p:cNvPr>
          <p:cNvSpPr>
            <a:spLocks noGrp="1"/>
          </p:cNvSpPr>
          <p:nvPr>
            <p:ph type="dt" sz="half" idx="10"/>
          </p:nvPr>
        </p:nvSpPr>
        <p:spPr/>
        <p:txBody>
          <a:bodyPr/>
          <a:lstStyle/>
          <a:p>
            <a:fld id="{0E7FBE86-3FA6-4607-A730-8C7AC186575F}" type="datetimeFigureOut">
              <a:rPr lang="el-GR" smtClean="0"/>
              <a:t>9/11/2024</a:t>
            </a:fld>
            <a:endParaRPr lang="el-GR"/>
          </a:p>
        </p:txBody>
      </p:sp>
      <p:sp>
        <p:nvSpPr>
          <p:cNvPr id="5" name="Θέση υποσέλιδου 4">
            <a:extLst>
              <a:ext uri="{FF2B5EF4-FFF2-40B4-BE49-F238E27FC236}">
                <a16:creationId xmlns:a16="http://schemas.microsoft.com/office/drawing/2014/main" id="{52343100-80AE-EEE3-166D-8ECDAF5CDA8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6B04E58-ACE7-80B7-8A69-734E6FB069F5}"/>
              </a:ext>
            </a:extLst>
          </p:cNvPr>
          <p:cNvSpPr>
            <a:spLocks noGrp="1"/>
          </p:cNvSpPr>
          <p:nvPr>
            <p:ph type="sldNum" sz="quarter" idx="12"/>
          </p:nvPr>
        </p:nvSpPr>
        <p:spPr/>
        <p:txBody>
          <a:bodyPr/>
          <a:lstStyle/>
          <a:p>
            <a:fld id="{87A00ED0-C2E7-4D58-96E8-2351E581BA55}" type="slidenum">
              <a:rPr lang="el-GR" smtClean="0"/>
              <a:t>‹#›</a:t>
            </a:fld>
            <a:endParaRPr lang="el-GR"/>
          </a:p>
        </p:txBody>
      </p:sp>
    </p:spTree>
    <p:extLst>
      <p:ext uri="{BB962C8B-B14F-4D97-AF65-F5344CB8AC3E}">
        <p14:creationId xmlns:p14="http://schemas.microsoft.com/office/powerpoint/2010/main" val="3887027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D40E231-3DCC-C253-0873-FA7B599056A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F9AECF1-8DAF-889D-585D-56499CE2EE9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44474FE-5B43-3BB7-6B6D-C7343A1EE42C}"/>
              </a:ext>
            </a:extLst>
          </p:cNvPr>
          <p:cNvSpPr>
            <a:spLocks noGrp="1"/>
          </p:cNvSpPr>
          <p:nvPr>
            <p:ph type="dt" sz="half" idx="10"/>
          </p:nvPr>
        </p:nvSpPr>
        <p:spPr/>
        <p:txBody>
          <a:bodyPr/>
          <a:lstStyle/>
          <a:p>
            <a:fld id="{0E7FBE86-3FA6-4607-A730-8C7AC186575F}" type="datetimeFigureOut">
              <a:rPr lang="el-GR" smtClean="0"/>
              <a:t>9/11/2024</a:t>
            </a:fld>
            <a:endParaRPr lang="el-GR"/>
          </a:p>
        </p:txBody>
      </p:sp>
      <p:sp>
        <p:nvSpPr>
          <p:cNvPr id="5" name="Θέση υποσέλιδου 4">
            <a:extLst>
              <a:ext uri="{FF2B5EF4-FFF2-40B4-BE49-F238E27FC236}">
                <a16:creationId xmlns:a16="http://schemas.microsoft.com/office/drawing/2014/main" id="{8D2CB633-665D-3E81-F05C-CA93EDF155B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2C202D5-F9F9-1B7B-92D9-405C875EE491}"/>
              </a:ext>
            </a:extLst>
          </p:cNvPr>
          <p:cNvSpPr>
            <a:spLocks noGrp="1"/>
          </p:cNvSpPr>
          <p:nvPr>
            <p:ph type="sldNum" sz="quarter" idx="12"/>
          </p:nvPr>
        </p:nvSpPr>
        <p:spPr/>
        <p:txBody>
          <a:bodyPr/>
          <a:lstStyle/>
          <a:p>
            <a:fld id="{87A00ED0-C2E7-4D58-96E8-2351E581BA55}" type="slidenum">
              <a:rPr lang="el-GR" smtClean="0"/>
              <a:t>‹#›</a:t>
            </a:fld>
            <a:endParaRPr lang="el-GR"/>
          </a:p>
        </p:txBody>
      </p:sp>
    </p:spTree>
    <p:extLst>
      <p:ext uri="{BB962C8B-B14F-4D97-AF65-F5344CB8AC3E}">
        <p14:creationId xmlns:p14="http://schemas.microsoft.com/office/powerpoint/2010/main" val="2299144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D973FF-81F0-3935-FFF9-B6272F17077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2533564-5AA1-F2BF-305D-FB6C8DFFDE4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C2E985B-C08C-14DB-CE73-1D1896E68548}"/>
              </a:ext>
            </a:extLst>
          </p:cNvPr>
          <p:cNvSpPr>
            <a:spLocks noGrp="1"/>
          </p:cNvSpPr>
          <p:nvPr>
            <p:ph type="dt" sz="half" idx="10"/>
          </p:nvPr>
        </p:nvSpPr>
        <p:spPr/>
        <p:txBody>
          <a:bodyPr/>
          <a:lstStyle/>
          <a:p>
            <a:fld id="{0E7FBE86-3FA6-4607-A730-8C7AC186575F}" type="datetimeFigureOut">
              <a:rPr lang="el-GR" smtClean="0"/>
              <a:t>9/11/2024</a:t>
            </a:fld>
            <a:endParaRPr lang="el-GR"/>
          </a:p>
        </p:txBody>
      </p:sp>
      <p:sp>
        <p:nvSpPr>
          <p:cNvPr id="5" name="Θέση υποσέλιδου 4">
            <a:extLst>
              <a:ext uri="{FF2B5EF4-FFF2-40B4-BE49-F238E27FC236}">
                <a16:creationId xmlns:a16="http://schemas.microsoft.com/office/drawing/2014/main" id="{E3A89E6D-515E-DF79-AE01-4FBEF8AD2EE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11B7520-BD08-0E75-397B-4ADFC98E94E0}"/>
              </a:ext>
            </a:extLst>
          </p:cNvPr>
          <p:cNvSpPr>
            <a:spLocks noGrp="1"/>
          </p:cNvSpPr>
          <p:nvPr>
            <p:ph type="sldNum" sz="quarter" idx="12"/>
          </p:nvPr>
        </p:nvSpPr>
        <p:spPr/>
        <p:txBody>
          <a:bodyPr/>
          <a:lstStyle/>
          <a:p>
            <a:fld id="{87A00ED0-C2E7-4D58-96E8-2351E581BA55}" type="slidenum">
              <a:rPr lang="el-GR" smtClean="0"/>
              <a:t>‹#›</a:t>
            </a:fld>
            <a:endParaRPr lang="el-GR"/>
          </a:p>
        </p:txBody>
      </p:sp>
    </p:spTree>
    <p:extLst>
      <p:ext uri="{BB962C8B-B14F-4D97-AF65-F5344CB8AC3E}">
        <p14:creationId xmlns:p14="http://schemas.microsoft.com/office/powerpoint/2010/main" val="3423703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DD3D51-ADC7-5334-3158-B88FA6E3E64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C627D76-40A4-6D55-F309-1B9100986F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2F1A3B1-9D50-7F87-FDB8-44F99406F60C}"/>
              </a:ext>
            </a:extLst>
          </p:cNvPr>
          <p:cNvSpPr>
            <a:spLocks noGrp="1"/>
          </p:cNvSpPr>
          <p:nvPr>
            <p:ph type="dt" sz="half" idx="10"/>
          </p:nvPr>
        </p:nvSpPr>
        <p:spPr/>
        <p:txBody>
          <a:bodyPr/>
          <a:lstStyle/>
          <a:p>
            <a:fld id="{0E7FBE86-3FA6-4607-A730-8C7AC186575F}" type="datetimeFigureOut">
              <a:rPr lang="el-GR" smtClean="0"/>
              <a:t>9/11/2024</a:t>
            </a:fld>
            <a:endParaRPr lang="el-GR"/>
          </a:p>
        </p:txBody>
      </p:sp>
      <p:sp>
        <p:nvSpPr>
          <p:cNvPr id="5" name="Θέση υποσέλιδου 4">
            <a:extLst>
              <a:ext uri="{FF2B5EF4-FFF2-40B4-BE49-F238E27FC236}">
                <a16:creationId xmlns:a16="http://schemas.microsoft.com/office/drawing/2014/main" id="{48D3760A-E34E-BE0D-D342-34D47A0C840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B51FA77-4200-C7E4-CC62-8619EC0ECDC8}"/>
              </a:ext>
            </a:extLst>
          </p:cNvPr>
          <p:cNvSpPr>
            <a:spLocks noGrp="1"/>
          </p:cNvSpPr>
          <p:nvPr>
            <p:ph type="sldNum" sz="quarter" idx="12"/>
          </p:nvPr>
        </p:nvSpPr>
        <p:spPr/>
        <p:txBody>
          <a:bodyPr/>
          <a:lstStyle/>
          <a:p>
            <a:fld id="{87A00ED0-C2E7-4D58-96E8-2351E581BA55}" type="slidenum">
              <a:rPr lang="el-GR" smtClean="0"/>
              <a:t>‹#›</a:t>
            </a:fld>
            <a:endParaRPr lang="el-GR"/>
          </a:p>
        </p:txBody>
      </p:sp>
    </p:spTree>
    <p:extLst>
      <p:ext uri="{BB962C8B-B14F-4D97-AF65-F5344CB8AC3E}">
        <p14:creationId xmlns:p14="http://schemas.microsoft.com/office/powerpoint/2010/main" val="1393095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832F89-E01A-D1D2-89E3-F94BBFCC725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B9696B5-7A85-BDC2-6833-07FFD05AD5C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0DC6E75-1DDA-109E-A5BE-1E5B914A161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DC76F19-6E8B-D116-B673-85A72F178CFC}"/>
              </a:ext>
            </a:extLst>
          </p:cNvPr>
          <p:cNvSpPr>
            <a:spLocks noGrp="1"/>
          </p:cNvSpPr>
          <p:nvPr>
            <p:ph type="dt" sz="half" idx="10"/>
          </p:nvPr>
        </p:nvSpPr>
        <p:spPr/>
        <p:txBody>
          <a:bodyPr/>
          <a:lstStyle/>
          <a:p>
            <a:fld id="{0E7FBE86-3FA6-4607-A730-8C7AC186575F}" type="datetimeFigureOut">
              <a:rPr lang="el-GR" smtClean="0"/>
              <a:t>9/11/2024</a:t>
            </a:fld>
            <a:endParaRPr lang="el-GR"/>
          </a:p>
        </p:txBody>
      </p:sp>
      <p:sp>
        <p:nvSpPr>
          <p:cNvPr id="6" name="Θέση υποσέλιδου 5">
            <a:extLst>
              <a:ext uri="{FF2B5EF4-FFF2-40B4-BE49-F238E27FC236}">
                <a16:creationId xmlns:a16="http://schemas.microsoft.com/office/drawing/2014/main" id="{80FFDC68-2C71-FD31-2C5C-1D02AA110AB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44EEB16-AF25-6D70-7405-E695B34CFF0B}"/>
              </a:ext>
            </a:extLst>
          </p:cNvPr>
          <p:cNvSpPr>
            <a:spLocks noGrp="1"/>
          </p:cNvSpPr>
          <p:nvPr>
            <p:ph type="sldNum" sz="quarter" idx="12"/>
          </p:nvPr>
        </p:nvSpPr>
        <p:spPr/>
        <p:txBody>
          <a:bodyPr/>
          <a:lstStyle/>
          <a:p>
            <a:fld id="{87A00ED0-C2E7-4D58-96E8-2351E581BA55}" type="slidenum">
              <a:rPr lang="el-GR" smtClean="0"/>
              <a:t>‹#›</a:t>
            </a:fld>
            <a:endParaRPr lang="el-GR"/>
          </a:p>
        </p:txBody>
      </p:sp>
    </p:spTree>
    <p:extLst>
      <p:ext uri="{BB962C8B-B14F-4D97-AF65-F5344CB8AC3E}">
        <p14:creationId xmlns:p14="http://schemas.microsoft.com/office/powerpoint/2010/main" val="3600382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29C46D-16E6-31DC-C5AD-E0635EE669A2}"/>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6879F1C-3317-25F1-37AB-C6AD5884DD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ED8868E-EC29-D517-17E4-7F40AC4A87B3}"/>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AC77974-A90D-B51C-F8CF-302E3452DA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711C952-53B2-5315-B491-03A23EB5835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007E689-5B5D-D1B7-0523-A4CD1ED2DC6A}"/>
              </a:ext>
            </a:extLst>
          </p:cNvPr>
          <p:cNvSpPr>
            <a:spLocks noGrp="1"/>
          </p:cNvSpPr>
          <p:nvPr>
            <p:ph type="dt" sz="half" idx="10"/>
          </p:nvPr>
        </p:nvSpPr>
        <p:spPr/>
        <p:txBody>
          <a:bodyPr/>
          <a:lstStyle/>
          <a:p>
            <a:fld id="{0E7FBE86-3FA6-4607-A730-8C7AC186575F}" type="datetimeFigureOut">
              <a:rPr lang="el-GR" smtClean="0"/>
              <a:t>9/11/2024</a:t>
            </a:fld>
            <a:endParaRPr lang="el-GR"/>
          </a:p>
        </p:txBody>
      </p:sp>
      <p:sp>
        <p:nvSpPr>
          <p:cNvPr id="8" name="Θέση υποσέλιδου 7">
            <a:extLst>
              <a:ext uri="{FF2B5EF4-FFF2-40B4-BE49-F238E27FC236}">
                <a16:creationId xmlns:a16="http://schemas.microsoft.com/office/drawing/2014/main" id="{B3625735-9458-699F-0275-5A33EA4BEC5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655F920-ADC1-F612-1C15-E94E8BBD4D42}"/>
              </a:ext>
            </a:extLst>
          </p:cNvPr>
          <p:cNvSpPr>
            <a:spLocks noGrp="1"/>
          </p:cNvSpPr>
          <p:nvPr>
            <p:ph type="sldNum" sz="quarter" idx="12"/>
          </p:nvPr>
        </p:nvSpPr>
        <p:spPr/>
        <p:txBody>
          <a:bodyPr/>
          <a:lstStyle/>
          <a:p>
            <a:fld id="{87A00ED0-C2E7-4D58-96E8-2351E581BA55}" type="slidenum">
              <a:rPr lang="el-GR" smtClean="0"/>
              <a:t>‹#›</a:t>
            </a:fld>
            <a:endParaRPr lang="el-GR"/>
          </a:p>
        </p:txBody>
      </p:sp>
    </p:spTree>
    <p:extLst>
      <p:ext uri="{BB962C8B-B14F-4D97-AF65-F5344CB8AC3E}">
        <p14:creationId xmlns:p14="http://schemas.microsoft.com/office/powerpoint/2010/main" val="4065578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7A36B5-9895-94FD-30A5-68632F4797B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9756D28-43A7-7E0E-B13A-466145A43EDC}"/>
              </a:ext>
            </a:extLst>
          </p:cNvPr>
          <p:cNvSpPr>
            <a:spLocks noGrp="1"/>
          </p:cNvSpPr>
          <p:nvPr>
            <p:ph type="dt" sz="half" idx="10"/>
          </p:nvPr>
        </p:nvSpPr>
        <p:spPr/>
        <p:txBody>
          <a:bodyPr/>
          <a:lstStyle/>
          <a:p>
            <a:fld id="{0E7FBE86-3FA6-4607-A730-8C7AC186575F}" type="datetimeFigureOut">
              <a:rPr lang="el-GR" smtClean="0"/>
              <a:t>9/11/2024</a:t>
            </a:fld>
            <a:endParaRPr lang="el-GR"/>
          </a:p>
        </p:txBody>
      </p:sp>
      <p:sp>
        <p:nvSpPr>
          <p:cNvPr id="4" name="Θέση υποσέλιδου 3">
            <a:extLst>
              <a:ext uri="{FF2B5EF4-FFF2-40B4-BE49-F238E27FC236}">
                <a16:creationId xmlns:a16="http://schemas.microsoft.com/office/drawing/2014/main" id="{717FE79B-63A9-0A5F-E10E-A4420645AE79}"/>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01F17C2-7E6A-8710-6D7B-BE10C52AD1C9}"/>
              </a:ext>
            </a:extLst>
          </p:cNvPr>
          <p:cNvSpPr>
            <a:spLocks noGrp="1"/>
          </p:cNvSpPr>
          <p:nvPr>
            <p:ph type="sldNum" sz="quarter" idx="12"/>
          </p:nvPr>
        </p:nvSpPr>
        <p:spPr/>
        <p:txBody>
          <a:bodyPr/>
          <a:lstStyle/>
          <a:p>
            <a:fld id="{87A00ED0-C2E7-4D58-96E8-2351E581BA55}" type="slidenum">
              <a:rPr lang="el-GR" smtClean="0"/>
              <a:t>‹#›</a:t>
            </a:fld>
            <a:endParaRPr lang="el-GR"/>
          </a:p>
        </p:txBody>
      </p:sp>
    </p:spTree>
    <p:extLst>
      <p:ext uri="{BB962C8B-B14F-4D97-AF65-F5344CB8AC3E}">
        <p14:creationId xmlns:p14="http://schemas.microsoft.com/office/powerpoint/2010/main" val="3580302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4F6C4CD9-DE8F-24D5-94A0-7E1D2AF2C51B}"/>
              </a:ext>
            </a:extLst>
          </p:cNvPr>
          <p:cNvSpPr>
            <a:spLocks noGrp="1"/>
          </p:cNvSpPr>
          <p:nvPr>
            <p:ph type="dt" sz="half" idx="10"/>
          </p:nvPr>
        </p:nvSpPr>
        <p:spPr/>
        <p:txBody>
          <a:bodyPr/>
          <a:lstStyle/>
          <a:p>
            <a:fld id="{0E7FBE86-3FA6-4607-A730-8C7AC186575F}" type="datetimeFigureOut">
              <a:rPr lang="el-GR" smtClean="0"/>
              <a:t>9/11/2024</a:t>
            </a:fld>
            <a:endParaRPr lang="el-GR"/>
          </a:p>
        </p:txBody>
      </p:sp>
      <p:sp>
        <p:nvSpPr>
          <p:cNvPr id="3" name="Θέση υποσέλιδου 2">
            <a:extLst>
              <a:ext uri="{FF2B5EF4-FFF2-40B4-BE49-F238E27FC236}">
                <a16:creationId xmlns:a16="http://schemas.microsoft.com/office/drawing/2014/main" id="{205AD519-6538-A042-F8AC-1A7CDE95D11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3F2ECE7-5993-4F02-C9E1-4DF5BC6AAA3E}"/>
              </a:ext>
            </a:extLst>
          </p:cNvPr>
          <p:cNvSpPr>
            <a:spLocks noGrp="1"/>
          </p:cNvSpPr>
          <p:nvPr>
            <p:ph type="sldNum" sz="quarter" idx="12"/>
          </p:nvPr>
        </p:nvSpPr>
        <p:spPr/>
        <p:txBody>
          <a:bodyPr/>
          <a:lstStyle/>
          <a:p>
            <a:fld id="{87A00ED0-C2E7-4D58-96E8-2351E581BA55}" type="slidenum">
              <a:rPr lang="el-GR" smtClean="0"/>
              <a:t>‹#›</a:t>
            </a:fld>
            <a:endParaRPr lang="el-GR"/>
          </a:p>
        </p:txBody>
      </p:sp>
    </p:spTree>
    <p:extLst>
      <p:ext uri="{BB962C8B-B14F-4D97-AF65-F5344CB8AC3E}">
        <p14:creationId xmlns:p14="http://schemas.microsoft.com/office/powerpoint/2010/main" val="2104887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1D00DE-EC58-F660-7247-2D1E64C5C5F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0C63220-87E4-C51C-507F-5780E6D089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8E46111E-43BD-112A-D99C-BB2C7AFE3F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C7F8BA1-AD66-F910-9482-0279ACFE84EC}"/>
              </a:ext>
            </a:extLst>
          </p:cNvPr>
          <p:cNvSpPr>
            <a:spLocks noGrp="1"/>
          </p:cNvSpPr>
          <p:nvPr>
            <p:ph type="dt" sz="half" idx="10"/>
          </p:nvPr>
        </p:nvSpPr>
        <p:spPr/>
        <p:txBody>
          <a:bodyPr/>
          <a:lstStyle/>
          <a:p>
            <a:fld id="{0E7FBE86-3FA6-4607-A730-8C7AC186575F}" type="datetimeFigureOut">
              <a:rPr lang="el-GR" smtClean="0"/>
              <a:t>9/11/2024</a:t>
            </a:fld>
            <a:endParaRPr lang="el-GR"/>
          </a:p>
        </p:txBody>
      </p:sp>
      <p:sp>
        <p:nvSpPr>
          <p:cNvPr id="6" name="Θέση υποσέλιδου 5">
            <a:extLst>
              <a:ext uri="{FF2B5EF4-FFF2-40B4-BE49-F238E27FC236}">
                <a16:creationId xmlns:a16="http://schemas.microsoft.com/office/drawing/2014/main" id="{E808DAAD-8A87-646D-F70F-F3FB59EABAA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D064F80-2DB9-AEAB-D72F-C9F56C35ECFB}"/>
              </a:ext>
            </a:extLst>
          </p:cNvPr>
          <p:cNvSpPr>
            <a:spLocks noGrp="1"/>
          </p:cNvSpPr>
          <p:nvPr>
            <p:ph type="sldNum" sz="quarter" idx="12"/>
          </p:nvPr>
        </p:nvSpPr>
        <p:spPr/>
        <p:txBody>
          <a:bodyPr/>
          <a:lstStyle/>
          <a:p>
            <a:fld id="{87A00ED0-C2E7-4D58-96E8-2351E581BA55}" type="slidenum">
              <a:rPr lang="el-GR" smtClean="0"/>
              <a:t>‹#›</a:t>
            </a:fld>
            <a:endParaRPr lang="el-GR"/>
          </a:p>
        </p:txBody>
      </p:sp>
    </p:spTree>
    <p:extLst>
      <p:ext uri="{BB962C8B-B14F-4D97-AF65-F5344CB8AC3E}">
        <p14:creationId xmlns:p14="http://schemas.microsoft.com/office/powerpoint/2010/main" val="1952039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4ED9E0-4B20-217E-F5C2-56AD42602F6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297AC46F-2688-7F13-012A-A096C72588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0320DE1-821A-F7A4-3307-525C387287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B67E2BE-65C0-D3CE-BA95-D515EF545ADD}"/>
              </a:ext>
            </a:extLst>
          </p:cNvPr>
          <p:cNvSpPr>
            <a:spLocks noGrp="1"/>
          </p:cNvSpPr>
          <p:nvPr>
            <p:ph type="dt" sz="half" idx="10"/>
          </p:nvPr>
        </p:nvSpPr>
        <p:spPr/>
        <p:txBody>
          <a:bodyPr/>
          <a:lstStyle/>
          <a:p>
            <a:fld id="{0E7FBE86-3FA6-4607-A730-8C7AC186575F}" type="datetimeFigureOut">
              <a:rPr lang="el-GR" smtClean="0"/>
              <a:t>9/11/2024</a:t>
            </a:fld>
            <a:endParaRPr lang="el-GR"/>
          </a:p>
        </p:txBody>
      </p:sp>
      <p:sp>
        <p:nvSpPr>
          <p:cNvPr id="6" name="Θέση υποσέλιδου 5">
            <a:extLst>
              <a:ext uri="{FF2B5EF4-FFF2-40B4-BE49-F238E27FC236}">
                <a16:creationId xmlns:a16="http://schemas.microsoft.com/office/drawing/2014/main" id="{7A633676-36C7-22BD-5839-6530A860E38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301BB78-8225-7A48-3342-55549F3B4687}"/>
              </a:ext>
            </a:extLst>
          </p:cNvPr>
          <p:cNvSpPr>
            <a:spLocks noGrp="1"/>
          </p:cNvSpPr>
          <p:nvPr>
            <p:ph type="sldNum" sz="quarter" idx="12"/>
          </p:nvPr>
        </p:nvSpPr>
        <p:spPr/>
        <p:txBody>
          <a:bodyPr/>
          <a:lstStyle/>
          <a:p>
            <a:fld id="{87A00ED0-C2E7-4D58-96E8-2351E581BA55}" type="slidenum">
              <a:rPr lang="el-GR" smtClean="0"/>
              <a:t>‹#›</a:t>
            </a:fld>
            <a:endParaRPr lang="el-GR"/>
          </a:p>
        </p:txBody>
      </p:sp>
    </p:spTree>
    <p:extLst>
      <p:ext uri="{BB962C8B-B14F-4D97-AF65-F5344CB8AC3E}">
        <p14:creationId xmlns:p14="http://schemas.microsoft.com/office/powerpoint/2010/main" val="43996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140E37C3-97E8-F850-001A-BBDAC9D6E0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5AD379E-EF1C-805E-5883-4B35A3C191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633B7C6-7DCB-C6AD-7732-2EF6743AD7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7FBE86-3FA6-4607-A730-8C7AC186575F}" type="datetimeFigureOut">
              <a:rPr lang="el-GR" smtClean="0"/>
              <a:t>9/11/2024</a:t>
            </a:fld>
            <a:endParaRPr lang="el-GR"/>
          </a:p>
        </p:txBody>
      </p:sp>
      <p:sp>
        <p:nvSpPr>
          <p:cNvPr id="5" name="Θέση υποσέλιδου 4">
            <a:extLst>
              <a:ext uri="{FF2B5EF4-FFF2-40B4-BE49-F238E27FC236}">
                <a16:creationId xmlns:a16="http://schemas.microsoft.com/office/drawing/2014/main" id="{9BB8F6E2-1A54-F165-61F1-629283C209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5C156396-D5A5-D91D-DE46-2FCE913076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A00ED0-C2E7-4D58-96E8-2351E581BA55}" type="slidenum">
              <a:rPr lang="el-GR" smtClean="0"/>
              <a:t>‹#›</a:t>
            </a:fld>
            <a:endParaRPr lang="el-GR"/>
          </a:p>
        </p:txBody>
      </p:sp>
    </p:spTree>
    <p:extLst>
      <p:ext uri="{BB962C8B-B14F-4D97-AF65-F5344CB8AC3E}">
        <p14:creationId xmlns:p14="http://schemas.microsoft.com/office/powerpoint/2010/main" val="262043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A5FBC2-36CE-6BF3-8CA5-8DF284405BAF}"/>
              </a:ext>
            </a:extLst>
          </p:cNvPr>
          <p:cNvSpPr>
            <a:spLocks noGrp="1"/>
          </p:cNvSpPr>
          <p:nvPr>
            <p:ph type="ctrTitle"/>
          </p:nvPr>
        </p:nvSpPr>
        <p:spPr>
          <a:xfrm>
            <a:off x="0" y="0"/>
            <a:ext cx="12192000" cy="4223711"/>
          </a:xfrm>
        </p:spPr>
        <p:txBody>
          <a:bodyPr>
            <a:noAutofit/>
          </a:bodyPr>
          <a:lstStyle/>
          <a:p>
            <a:r>
              <a:rPr lang="el-GR" sz="3600" b="1" dirty="0">
                <a:latin typeface="+mn-lt"/>
              </a:rPr>
              <a:t>ΝΗΠΤΙΚΗ ΘΕΟΛΟΓΙΑ </a:t>
            </a:r>
            <a:br>
              <a:rPr lang="el-GR" sz="3600" b="1" dirty="0">
                <a:latin typeface="+mn-lt"/>
              </a:rPr>
            </a:br>
            <a:r>
              <a:rPr lang="el-GR" sz="3600" b="1">
                <a:latin typeface="+mn-lt"/>
              </a:rPr>
              <a:t>ΕΝΟΤΗΤΑ 9</a:t>
            </a:r>
            <a:r>
              <a:rPr lang="el-GR" sz="3600" b="1" baseline="30000">
                <a:latin typeface="+mn-lt"/>
              </a:rPr>
              <a:t>Η</a:t>
            </a:r>
            <a:br>
              <a:rPr lang="el-GR" sz="3600" b="1" baseline="30000" dirty="0">
                <a:latin typeface="+mn-lt"/>
              </a:rPr>
            </a:br>
            <a:r>
              <a:rPr lang="el-GR" sz="3600" b="1" dirty="0">
                <a:effectLst/>
                <a:latin typeface="+mn-lt"/>
                <a:ea typeface="Times New Roman" panose="02020603050405020304" pitchFamily="18" charset="0"/>
              </a:rPr>
              <a:t> Οι ησυχαστικές Σύνοδοι ως ερμηνευτικό κλειδί </a:t>
            </a:r>
            <a:br>
              <a:rPr lang="el-GR" sz="3600" b="1" dirty="0">
                <a:effectLst/>
                <a:latin typeface="+mn-lt"/>
                <a:ea typeface="Times New Roman" panose="02020603050405020304" pitchFamily="18" charset="0"/>
              </a:rPr>
            </a:br>
            <a:r>
              <a:rPr lang="el-GR" sz="3600" b="1" dirty="0">
                <a:effectLst/>
                <a:latin typeface="+mn-lt"/>
                <a:ea typeface="Times New Roman" panose="02020603050405020304" pitchFamily="18" charset="0"/>
              </a:rPr>
              <a:t>της συνολικής πατερικής Παράδοσης </a:t>
            </a:r>
            <a:br>
              <a:rPr lang="el-GR" sz="3600" b="1" dirty="0">
                <a:effectLst/>
                <a:latin typeface="+mn-lt"/>
                <a:ea typeface="Times New Roman" panose="02020603050405020304" pitchFamily="18" charset="0"/>
              </a:rPr>
            </a:br>
            <a:r>
              <a:rPr lang="el-GR" sz="3600" b="1" dirty="0">
                <a:effectLst/>
                <a:latin typeface="+mn-lt"/>
                <a:ea typeface="Times New Roman" panose="02020603050405020304" pitchFamily="18" charset="0"/>
              </a:rPr>
              <a:t>σε αντίθεση με τη σχολαστική θεολογία   </a:t>
            </a:r>
            <a:br>
              <a:rPr lang="el-GR" sz="3600" b="1" dirty="0">
                <a:effectLst/>
                <a:latin typeface="+mn-lt"/>
                <a:ea typeface="Times New Roman" panose="02020603050405020304" pitchFamily="18" charset="0"/>
              </a:rPr>
            </a:br>
            <a:r>
              <a:rPr lang="el-GR" sz="3600" b="1" dirty="0">
                <a:solidFill>
                  <a:srgbClr val="FF0000"/>
                </a:solidFill>
                <a:effectLst/>
                <a:latin typeface="+mn-lt"/>
                <a:ea typeface="Times New Roman" panose="02020603050405020304" pitchFamily="18" charset="0"/>
              </a:rPr>
              <a:t>Από το βιβλίο του π. Δημητρίου </a:t>
            </a:r>
            <a:r>
              <a:rPr lang="el-GR" sz="3600" b="1" dirty="0" err="1">
                <a:solidFill>
                  <a:srgbClr val="FF0000"/>
                </a:solidFill>
                <a:effectLst/>
                <a:latin typeface="+mn-lt"/>
                <a:ea typeface="Times New Roman" panose="02020603050405020304" pitchFamily="18" charset="0"/>
              </a:rPr>
              <a:t>Κουτσούρη</a:t>
            </a:r>
            <a:r>
              <a:rPr lang="el-GR" sz="3600" b="1" dirty="0">
                <a:solidFill>
                  <a:srgbClr val="FF0000"/>
                </a:solidFill>
                <a:effectLst/>
                <a:latin typeface="+mn-lt"/>
                <a:ea typeface="Times New Roman" panose="02020603050405020304" pitchFamily="18" charset="0"/>
              </a:rPr>
              <a:t>, </a:t>
            </a:r>
            <a:r>
              <a:rPr lang="el-GR" sz="3600" b="1" i="1" dirty="0">
                <a:solidFill>
                  <a:srgbClr val="FF0000"/>
                </a:solidFill>
                <a:effectLst/>
                <a:latin typeface="+mn-lt"/>
                <a:ea typeface="Times New Roman" panose="02020603050405020304" pitchFamily="18" charset="0"/>
              </a:rPr>
              <a:t>Θεός </a:t>
            </a:r>
            <a:r>
              <a:rPr lang="el-GR" sz="3600" b="1" i="1" dirty="0" err="1">
                <a:solidFill>
                  <a:srgbClr val="FF0000"/>
                </a:solidFill>
                <a:effectLst/>
                <a:latin typeface="+mn-lt"/>
                <a:ea typeface="Times New Roman" panose="02020603050405020304" pitchFamily="18" charset="0"/>
              </a:rPr>
              <a:t>Ζῶν</a:t>
            </a:r>
            <a:r>
              <a:rPr lang="el-GR" sz="3600" b="1" i="1" dirty="0">
                <a:solidFill>
                  <a:srgbClr val="FF0000"/>
                </a:solidFill>
                <a:effectLst/>
                <a:latin typeface="+mn-lt"/>
                <a:ea typeface="Times New Roman" panose="02020603050405020304" pitchFamily="18" charset="0"/>
              </a:rPr>
              <a:t>.</a:t>
            </a:r>
            <a:r>
              <a:rPr lang="el-GR" sz="3600" b="1" i="1" dirty="0">
                <a:solidFill>
                  <a:srgbClr val="FF0000"/>
                </a:solidFill>
                <a:latin typeface="+mn-lt"/>
                <a:ea typeface="Times New Roman" panose="02020603050405020304" pitchFamily="18" charset="0"/>
              </a:rPr>
              <a:t> Βέλος πόθου και </a:t>
            </a:r>
            <a:r>
              <a:rPr lang="el-GR" sz="3600" b="1" i="1" dirty="0" err="1">
                <a:solidFill>
                  <a:srgbClr val="FF0000"/>
                </a:solidFill>
                <a:latin typeface="+mn-lt"/>
                <a:ea typeface="Times New Roman" panose="02020603050405020304" pitchFamily="18" charset="0"/>
              </a:rPr>
              <a:t>ἀγάπης</a:t>
            </a:r>
            <a:r>
              <a:rPr lang="el-GR" sz="3600" b="1" i="1" dirty="0">
                <a:solidFill>
                  <a:srgbClr val="FF0000"/>
                </a:solidFill>
                <a:latin typeface="+mn-lt"/>
                <a:ea typeface="Times New Roman" panose="02020603050405020304" pitchFamily="18" charset="0"/>
              </a:rPr>
              <a:t>. Θέματα </a:t>
            </a:r>
            <a:r>
              <a:rPr lang="el-GR" sz="3600" b="1" i="1" dirty="0" err="1">
                <a:solidFill>
                  <a:srgbClr val="FF0000"/>
                </a:solidFill>
                <a:latin typeface="+mn-lt"/>
                <a:ea typeface="Times New Roman" panose="02020603050405020304" pitchFamily="18" charset="0"/>
              </a:rPr>
              <a:t>Εμπειρικῆς</a:t>
            </a:r>
            <a:r>
              <a:rPr lang="el-GR" sz="3600" b="1" i="1" dirty="0">
                <a:solidFill>
                  <a:srgbClr val="FF0000"/>
                </a:solidFill>
                <a:latin typeface="+mn-lt"/>
                <a:ea typeface="Times New Roman" panose="02020603050405020304" pitchFamily="18" charset="0"/>
              </a:rPr>
              <a:t> Θεογνωσίας</a:t>
            </a:r>
            <a:r>
              <a:rPr lang="el-GR" sz="3600" b="1" dirty="0">
                <a:solidFill>
                  <a:srgbClr val="FF0000"/>
                </a:solidFill>
                <a:latin typeface="+mn-lt"/>
                <a:ea typeface="Times New Roman" panose="02020603050405020304" pitchFamily="18" charset="0"/>
              </a:rPr>
              <a:t>, Εκδόσεις Γρηγόρη, Αθήνα 2021, </a:t>
            </a:r>
            <a:r>
              <a:rPr lang="el-GR" sz="3600" b="1" dirty="0" err="1">
                <a:solidFill>
                  <a:srgbClr val="FF0000"/>
                </a:solidFill>
                <a:latin typeface="+mn-lt"/>
                <a:ea typeface="Times New Roman" panose="02020603050405020304" pitchFamily="18" charset="0"/>
              </a:rPr>
              <a:t>σσ</a:t>
            </a:r>
            <a:r>
              <a:rPr lang="el-GR" sz="3600" b="1" dirty="0">
                <a:solidFill>
                  <a:srgbClr val="FF0000"/>
                </a:solidFill>
                <a:latin typeface="+mn-lt"/>
                <a:ea typeface="Times New Roman" panose="02020603050405020304" pitchFamily="18" charset="0"/>
              </a:rPr>
              <a:t>. 201-221</a:t>
            </a:r>
            <a:endParaRPr lang="el-GR" sz="3600" dirty="0"/>
          </a:p>
        </p:txBody>
      </p:sp>
      <p:sp>
        <p:nvSpPr>
          <p:cNvPr id="3" name="Υπότιτλος 2">
            <a:extLst>
              <a:ext uri="{FF2B5EF4-FFF2-40B4-BE49-F238E27FC236}">
                <a16:creationId xmlns:a16="http://schemas.microsoft.com/office/drawing/2014/main" id="{D7C1D598-F341-8B40-C70C-5B07D752EDE6}"/>
              </a:ext>
            </a:extLst>
          </p:cNvPr>
          <p:cNvSpPr>
            <a:spLocks noGrp="1"/>
          </p:cNvSpPr>
          <p:nvPr>
            <p:ph type="subTitle" idx="1"/>
          </p:nvPr>
        </p:nvSpPr>
        <p:spPr>
          <a:xfrm>
            <a:off x="1524000" y="4435367"/>
            <a:ext cx="9144000" cy="2358124"/>
          </a:xfrm>
        </p:spPr>
        <p:txBody>
          <a:bodyPr>
            <a:normAutofit lnSpcReduction="10000"/>
          </a:bodyPr>
          <a:lstStyle/>
          <a:p>
            <a:r>
              <a:rPr lang="el-GR" dirty="0">
                <a:cs typeface="Times New Roman" panose="02020603050405020304" pitchFamily="18" charset="0"/>
              </a:rPr>
              <a:t>Ζ</a:t>
            </a:r>
            <a:r>
              <a:rPr lang="el-GR" dirty="0"/>
              <a:t>΄ ΕΞΑΜΗΝΟ</a:t>
            </a:r>
            <a:br>
              <a:rPr lang="el-GR" dirty="0"/>
            </a:br>
            <a:r>
              <a:rPr lang="el-GR" dirty="0"/>
              <a:t>ΙΕΡΑΤΙΚΩΝ ΣΠΟΥΔΩΝ</a:t>
            </a:r>
          </a:p>
          <a:p>
            <a:r>
              <a:rPr lang="el-GR" dirty="0"/>
              <a:t>ΑΕΑΑ</a:t>
            </a:r>
          </a:p>
          <a:p>
            <a:r>
              <a:rPr lang="el-GR" dirty="0"/>
              <a:t>ΔΙΔΑΣΚΟΥΣΑ: ΜΑΡΙΑ Κ. ΚΑΡΑΜΠΕΛΙΑ</a:t>
            </a:r>
          </a:p>
          <a:p>
            <a:r>
              <a:rPr lang="el-GR" dirty="0"/>
              <a:t>ΣΥΝΔΙΔΑΣΚΩΝ: π. </a:t>
            </a:r>
            <a:r>
              <a:rPr lang="el-GR"/>
              <a:t>ΓΕΩΡΓΙΟΣ ΔΙΑΜΑΝΤΟΠΟΥΛΟΣ</a:t>
            </a:r>
            <a:endParaRPr lang="el-GR" dirty="0"/>
          </a:p>
          <a:p>
            <a:r>
              <a:rPr lang="el-GR" dirty="0"/>
              <a:t>2024-2025</a:t>
            </a:r>
          </a:p>
          <a:p>
            <a:endParaRPr lang="el-GR" dirty="0"/>
          </a:p>
        </p:txBody>
      </p:sp>
    </p:spTree>
    <p:extLst>
      <p:ext uri="{BB962C8B-B14F-4D97-AF65-F5344CB8AC3E}">
        <p14:creationId xmlns:p14="http://schemas.microsoft.com/office/powerpoint/2010/main" val="2017691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79CDEB-A3BB-0BBB-067F-3428570DB9EC}"/>
              </a:ext>
            </a:extLst>
          </p:cNvPr>
          <p:cNvSpPr>
            <a:spLocks noGrp="1"/>
          </p:cNvSpPr>
          <p:nvPr>
            <p:ph type="title"/>
          </p:nvPr>
        </p:nvSpPr>
        <p:spPr>
          <a:xfrm>
            <a:off x="838200" y="18255"/>
            <a:ext cx="10515600" cy="524953"/>
          </a:xfrm>
        </p:spPr>
        <p:txBody>
          <a:bodyPr>
            <a:normAutofit fontScale="90000"/>
          </a:bodyPr>
          <a:lstStyle/>
          <a:p>
            <a:pPr algn="ctr"/>
            <a:r>
              <a:rPr lang="el-GR" b="1" dirty="0"/>
              <a:t>Οι μορφές κακοδοξίας που καταδικάστηκαν</a:t>
            </a:r>
            <a:endParaRPr lang="el-GR" dirty="0"/>
          </a:p>
        </p:txBody>
      </p:sp>
      <p:sp>
        <p:nvSpPr>
          <p:cNvPr id="3" name="Θέση περιεχομένου 2">
            <a:extLst>
              <a:ext uri="{FF2B5EF4-FFF2-40B4-BE49-F238E27FC236}">
                <a16:creationId xmlns:a16="http://schemas.microsoft.com/office/drawing/2014/main" id="{95719A5E-CC50-A75B-6B5B-AE9E013CDE2F}"/>
              </a:ext>
            </a:extLst>
          </p:cNvPr>
          <p:cNvSpPr>
            <a:spLocks noGrp="1"/>
          </p:cNvSpPr>
          <p:nvPr>
            <p:ph idx="1"/>
          </p:nvPr>
        </p:nvSpPr>
        <p:spPr>
          <a:xfrm>
            <a:off x="0" y="543208"/>
            <a:ext cx="12192000" cy="6296537"/>
          </a:xfrm>
        </p:spPr>
        <p:txBody>
          <a:bodyPr>
            <a:normAutofit lnSpcReduction="10000"/>
          </a:bodyPr>
          <a:lstStyle/>
          <a:p>
            <a:pPr marL="0" indent="0">
              <a:buNone/>
            </a:pPr>
            <a:r>
              <a:rPr lang="el-GR" dirty="0"/>
              <a:t>Στην ορθόδοξη Παράδοση η αποκαλυπτική εμπειρία υπερβαίνει τους ανθρώπινους λόγους και τις κτιστές εικόνες, αφού πρόκειται περί θεαμάτων και ακουσμάτων υπέρ την ακοή και την όραση. Η </a:t>
            </a:r>
            <a:r>
              <a:rPr lang="el-GR" dirty="0" err="1"/>
              <a:t>θέωση</a:t>
            </a:r>
            <a:r>
              <a:rPr lang="el-GR" dirty="0"/>
              <a:t> δεν είναι αποτέλεσμα φυσικής δύναμης, αλλά κατάσταση </a:t>
            </a:r>
            <a:r>
              <a:rPr lang="el-GR" dirty="0" err="1"/>
              <a:t>θεοπτίας</a:t>
            </a:r>
            <a:r>
              <a:rPr lang="el-GR" dirty="0"/>
              <a:t> και αρπαγής, άριστη δυνατή γνώση του Θεού. Γίνεται και ο άνθρωπος άκτιστος κατά χάρη, «</a:t>
            </a:r>
            <a:r>
              <a:rPr lang="el-GR" i="1" dirty="0" err="1"/>
              <a:t>χωρὶς</a:t>
            </a:r>
            <a:r>
              <a:rPr lang="el-GR" i="1" dirty="0"/>
              <a:t> </a:t>
            </a:r>
            <a:r>
              <a:rPr lang="el-GR" i="1" dirty="0" err="1"/>
              <a:t>τῆς</a:t>
            </a:r>
            <a:r>
              <a:rPr lang="el-GR" i="1" dirty="0"/>
              <a:t> κατ’ </a:t>
            </a:r>
            <a:r>
              <a:rPr lang="el-GR" i="1" dirty="0" err="1"/>
              <a:t>οὐσίαν</a:t>
            </a:r>
            <a:r>
              <a:rPr lang="el-GR" i="1" dirty="0"/>
              <a:t> </a:t>
            </a:r>
            <a:r>
              <a:rPr lang="el-GR" i="1" dirty="0" err="1"/>
              <a:t>ταυτότητος</a:t>
            </a:r>
            <a:r>
              <a:rPr lang="el-GR" dirty="0"/>
              <a:t>», και αυτό επειδή δεν είναι δυνατόν «</a:t>
            </a:r>
            <a:r>
              <a:rPr lang="el-GR" i="1" dirty="0" err="1"/>
              <a:t>συνελθεῖν</a:t>
            </a:r>
            <a:r>
              <a:rPr lang="el-GR" i="1" dirty="0"/>
              <a:t> </a:t>
            </a:r>
            <a:r>
              <a:rPr lang="el-GR" i="1" dirty="0" err="1"/>
              <a:t>εἰς</a:t>
            </a:r>
            <a:r>
              <a:rPr lang="el-GR" i="1" dirty="0"/>
              <a:t> μίαν θεότητα </a:t>
            </a:r>
            <a:r>
              <a:rPr lang="el-GR" i="1" dirty="0" err="1"/>
              <a:t>τὸ</a:t>
            </a:r>
            <a:r>
              <a:rPr lang="el-GR" i="1" dirty="0"/>
              <a:t> </a:t>
            </a:r>
            <a:r>
              <a:rPr lang="el-GR" i="1" dirty="0" err="1"/>
              <a:t>ἄκτιστον</a:t>
            </a:r>
            <a:r>
              <a:rPr lang="el-GR" i="1" dirty="0"/>
              <a:t> </a:t>
            </a:r>
            <a:r>
              <a:rPr lang="el-GR" i="1" dirty="0" err="1"/>
              <a:t>καὶ</a:t>
            </a:r>
            <a:r>
              <a:rPr lang="el-GR" i="1" dirty="0"/>
              <a:t> </a:t>
            </a:r>
            <a:r>
              <a:rPr lang="el-GR" i="1" dirty="0" err="1"/>
              <a:t>τὰ</a:t>
            </a:r>
            <a:r>
              <a:rPr lang="el-GR" i="1" dirty="0"/>
              <a:t> κτιστά</a:t>
            </a:r>
            <a:r>
              <a:rPr lang="el-GR" dirty="0"/>
              <a:t>». Σύμφωνα με τον Γρηγόριο Παλαμά, που ακολουθεί τον Μάξιμο Ομολογητή, η άκτιστη χάρη έχει ως αποτέλεσμα να καθιστά τον καθένα από τους </a:t>
            </a:r>
            <a:r>
              <a:rPr lang="el-GR" dirty="0" err="1"/>
              <a:t>κεχαριτωμένους</a:t>
            </a:r>
            <a:r>
              <a:rPr lang="el-GR" dirty="0"/>
              <a:t> </a:t>
            </a:r>
            <a:r>
              <a:rPr lang="el-GR" dirty="0" err="1"/>
              <a:t>θεωμένους</a:t>
            </a:r>
            <a:r>
              <a:rPr lang="el-GR" dirty="0"/>
              <a:t> από τον Θεό, άναρχους, αΐδιους, ατελεύτητους, δηλαδή άκτιστους κατά χάρη. Στη συνέχεια μας δίνει δύο ζωντανά παραδείγματα, τον Απόστολο Παύλο και τον </a:t>
            </a:r>
            <a:r>
              <a:rPr lang="el-GR" dirty="0" err="1"/>
              <a:t>Μελχισεδέκ</a:t>
            </a:r>
            <a:r>
              <a:rPr lang="el-GR" dirty="0"/>
              <a:t>, οι οποίοι, αν και κτιστοί, με την χάρη του Θεού έγιναν άκτιστοι. </a:t>
            </a:r>
          </a:p>
          <a:p>
            <a:pPr marL="0" indent="0">
              <a:buNone/>
            </a:pPr>
            <a:r>
              <a:rPr lang="el-GR" dirty="0"/>
              <a:t>Η θέα του </a:t>
            </a:r>
            <a:r>
              <a:rPr lang="el-GR" dirty="0" err="1"/>
              <a:t>ακτίστου</a:t>
            </a:r>
            <a:r>
              <a:rPr lang="el-GR" dirty="0"/>
              <a:t> φωτός είναι η ύψιστη επί γης εμπειρία του Θεού. </a:t>
            </a:r>
            <a:r>
              <a:rPr lang="el-GR" b="1" dirty="0"/>
              <a:t>Το φως της Μεταμόρφωσης </a:t>
            </a:r>
            <a:r>
              <a:rPr lang="el-GR" dirty="0"/>
              <a:t>δεν είναι ούτε φάντασμα, ούτε κτίσμα κατώτερο από την ανθρώπινη νόηση, ούτε πάλι ουσία του Θεού, αλλά </a:t>
            </a:r>
            <a:r>
              <a:rPr lang="el-GR" u="sng" dirty="0"/>
              <a:t>φως άκτιστο</a:t>
            </a:r>
            <a:r>
              <a:rPr lang="el-GR" dirty="0"/>
              <a:t>, </a:t>
            </a:r>
            <a:r>
              <a:rPr lang="el-GR" u="sng" dirty="0"/>
              <a:t>ουσιώδης ενέργεια του Θεού</a:t>
            </a:r>
            <a:r>
              <a:rPr lang="el-GR" dirty="0"/>
              <a:t>, θεότητα και βασιλεία και λαμπρότητα και όσα άλλα </a:t>
            </a:r>
            <a:r>
              <a:rPr lang="el-GR" dirty="0" err="1"/>
              <a:t>θεοπρεπή</a:t>
            </a:r>
            <a:r>
              <a:rPr lang="el-GR" dirty="0"/>
              <a:t> ονόματα του έδωσαν οι θεολόγοι Πατέρες. </a:t>
            </a:r>
          </a:p>
        </p:txBody>
      </p:sp>
    </p:spTree>
    <p:extLst>
      <p:ext uri="{BB962C8B-B14F-4D97-AF65-F5344CB8AC3E}">
        <p14:creationId xmlns:p14="http://schemas.microsoft.com/office/powerpoint/2010/main" val="417469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969053-A559-3B9D-D631-2AAFC78847DC}"/>
              </a:ext>
            </a:extLst>
          </p:cNvPr>
          <p:cNvSpPr>
            <a:spLocks noGrp="1"/>
          </p:cNvSpPr>
          <p:nvPr>
            <p:ph type="title"/>
          </p:nvPr>
        </p:nvSpPr>
        <p:spPr>
          <a:xfrm>
            <a:off x="729558" y="18256"/>
            <a:ext cx="10515600" cy="398202"/>
          </a:xfrm>
        </p:spPr>
        <p:txBody>
          <a:bodyPr>
            <a:normAutofit fontScale="90000"/>
          </a:bodyPr>
          <a:lstStyle/>
          <a:p>
            <a:pPr algn="ctr"/>
            <a:r>
              <a:rPr lang="el-GR" b="1" dirty="0"/>
              <a:t>Οι μορφές κακοδοξίας που καταδικάστηκαν</a:t>
            </a:r>
            <a:endParaRPr lang="el-GR" dirty="0"/>
          </a:p>
        </p:txBody>
      </p:sp>
      <p:sp>
        <p:nvSpPr>
          <p:cNvPr id="3" name="Θέση περιεχομένου 2">
            <a:extLst>
              <a:ext uri="{FF2B5EF4-FFF2-40B4-BE49-F238E27FC236}">
                <a16:creationId xmlns:a16="http://schemas.microsoft.com/office/drawing/2014/main" id="{4EA91986-E1F3-7B89-6826-4C7573A44F3B}"/>
              </a:ext>
            </a:extLst>
          </p:cNvPr>
          <p:cNvSpPr>
            <a:spLocks noGrp="1"/>
          </p:cNvSpPr>
          <p:nvPr>
            <p:ph idx="1"/>
          </p:nvPr>
        </p:nvSpPr>
        <p:spPr>
          <a:xfrm>
            <a:off x="0" y="416458"/>
            <a:ext cx="12192000" cy="6423285"/>
          </a:xfrm>
        </p:spPr>
        <p:txBody>
          <a:bodyPr>
            <a:normAutofit fontScale="92500" lnSpcReduction="20000"/>
          </a:bodyPr>
          <a:lstStyle/>
          <a:p>
            <a:pPr marL="0" indent="0">
              <a:buNone/>
            </a:pPr>
            <a:r>
              <a:rPr lang="el-GR" b="1" dirty="0"/>
              <a:t>5</a:t>
            </a:r>
            <a:r>
              <a:rPr lang="el-GR" b="1" baseline="30000" dirty="0"/>
              <a:t>ον</a:t>
            </a:r>
            <a:r>
              <a:rPr lang="el-GR" b="1" dirty="0"/>
              <a:t> Η «</a:t>
            </a:r>
            <a:r>
              <a:rPr lang="el-GR" b="1" dirty="0" err="1"/>
              <a:t>παραδοσιαρχία</a:t>
            </a:r>
            <a:r>
              <a:rPr lang="el-GR" b="1" dirty="0"/>
              <a:t>» εκφράζει μία λαθεμένη παράδοση και αρνείται να εγερθεί πάνω από το γράμμα και να ασχοληθεί με τα πράγματα, την αλήθεια «</a:t>
            </a:r>
            <a:r>
              <a:rPr lang="el-GR" b="1" dirty="0" err="1"/>
              <a:t>ἐν</a:t>
            </a:r>
            <a:r>
              <a:rPr lang="el-GR" b="1" dirty="0"/>
              <a:t> </a:t>
            </a:r>
            <a:r>
              <a:rPr lang="el-GR" b="1" dirty="0" err="1"/>
              <a:t>ἁγίῳ</a:t>
            </a:r>
            <a:r>
              <a:rPr lang="el-GR" b="1" dirty="0"/>
              <a:t> Πνεύματι».</a:t>
            </a:r>
          </a:p>
          <a:p>
            <a:pPr marL="0" indent="0">
              <a:buNone/>
            </a:pPr>
            <a:r>
              <a:rPr lang="el-GR" dirty="0"/>
              <a:t>Στις συνοδικές διαδικασίες του ΙΔ΄ αιώνα διαπιστώνεται ότι το πρόβλημα δεν είναι οι λέξεις, αλλά η στρεβλή διάνοια των κακοδόξων. Εκείνο που ιδιαιτέρως σκανδαλίζει τους κακοδόξους είναι η χρήση των λέξεων «</a:t>
            </a:r>
            <a:r>
              <a:rPr lang="el-GR" i="1" dirty="0" err="1"/>
              <a:t>ὑπερκείμενον</a:t>
            </a:r>
            <a:r>
              <a:rPr lang="el-GR" dirty="0"/>
              <a:t>» και «</a:t>
            </a:r>
            <a:r>
              <a:rPr lang="el-GR" i="1" dirty="0" err="1"/>
              <a:t>ὑφειμένον</a:t>
            </a:r>
            <a:r>
              <a:rPr lang="el-GR" dirty="0"/>
              <a:t>». Ο άγιος Γρηγόριος Παλαμάς δεν είχε χρησιμοποιήσει τους όρους «</a:t>
            </a:r>
            <a:r>
              <a:rPr lang="el-GR" i="1" dirty="0" err="1"/>
              <a:t>ὑπερκειμένη</a:t>
            </a:r>
            <a:r>
              <a:rPr lang="el-GR" i="1" dirty="0"/>
              <a:t> </a:t>
            </a:r>
            <a:r>
              <a:rPr lang="el-GR" i="1" dirty="0" err="1"/>
              <a:t>καὶ</a:t>
            </a:r>
            <a:r>
              <a:rPr lang="el-GR" i="1" dirty="0"/>
              <a:t> </a:t>
            </a:r>
            <a:r>
              <a:rPr lang="el-GR" i="1" dirty="0" err="1"/>
              <a:t>ὑφειμένη</a:t>
            </a:r>
            <a:r>
              <a:rPr lang="el-GR" i="1" dirty="0"/>
              <a:t> θεότητα</a:t>
            </a:r>
            <a:r>
              <a:rPr lang="el-GR" dirty="0"/>
              <a:t>». Τους δανείζεται από τον Βαρλαάμ, που τους χρησιμοποιεί πρώτος αλλά κακώς και με δυσσεβή έννοια, καθόσον επιχειρεί, ιδιαίτερα με τον όρο «</a:t>
            </a:r>
            <a:r>
              <a:rPr lang="el-GR" i="1" dirty="0" err="1"/>
              <a:t>ὑφειμένον</a:t>
            </a:r>
            <a:r>
              <a:rPr lang="el-GR" dirty="0"/>
              <a:t>», να υποβιβάσει σε κτίσμα τη θεία ενέργεια και χάρη του Θεού. Ο ιερός Γρηγόριος τους χρησιμοποιεί με ευσέβεια. Γράφει: «</a:t>
            </a:r>
            <a:r>
              <a:rPr lang="el-GR" i="1" dirty="0"/>
              <a:t>και αν δεχτούμε ότι υπάρχει </a:t>
            </a:r>
            <a:r>
              <a:rPr lang="el-GR" i="1" u="sng" dirty="0"/>
              <a:t>«</a:t>
            </a:r>
            <a:r>
              <a:rPr lang="el-GR" i="1" u="sng" dirty="0" err="1"/>
              <a:t>ὑπερκειμένη</a:t>
            </a:r>
            <a:r>
              <a:rPr lang="el-GR" i="1" u="sng" dirty="0"/>
              <a:t>» θεότητα</a:t>
            </a:r>
            <a:r>
              <a:rPr lang="el-GR" i="1" dirty="0"/>
              <a:t>, χρησιμοποιούμε τον όρο αυτό για την ουσία, η οποία ούτε γνωρίζεται, ούτε </a:t>
            </a:r>
            <a:r>
              <a:rPr lang="el-GR" i="1" dirty="0" err="1"/>
              <a:t>μετέχεται</a:t>
            </a:r>
            <a:r>
              <a:rPr lang="el-GR" i="1" dirty="0"/>
              <a:t>, ούτε μπορεί να γίνει γι’ αυτήν λόγος, επειδή είναι η αιτία και η αρχή των ενεργειών. Αν δεχτούμε ότι υπάρχει </a:t>
            </a:r>
            <a:r>
              <a:rPr lang="el-GR" i="1" u="sng" dirty="0"/>
              <a:t>«</a:t>
            </a:r>
            <a:r>
              <a:rPr lang="el-GR" i="1" u="sng" dirty="0" err="1"/>
              <a:t>ὑφειμένη</a:t>
            </a:r>
            <a:r>
              <a:rPr lang="el-GR" i="1" u="sng" dirty="0"/>
              <a:t>» θεότητα</a:t>
            </a:r>
            <a:r>
              <a:rPr lang="el-GR" i="1" dirty="0"/>
              <a:t>, εννοούμε την ενέργεια, η οποία γνωρίζεται και </a:t>
            </a:r>
            <a:r>
              <a:rPr lang="el-GR" i="1" dirty="0" err="1"/>
              <a:t>μετέχεται</a:t>
            </a:r>
            <a:r>
              <a:rPr lang="el-GR" i="1" dirty="0"/>
              <a:t> και γίνεται γνωστή από τον άνθρωπο</a:t>
            </a:r>
            <a:r>
              <a:rPr lang="el-GR" dirty="0"/>
              <a:t>». Ο άγιος Γρηγόριος δέχεται τη διάκριση αυτή όχι για το κτιστό και το άκτιστο, αλλά με την έννοια της αιτίας και του αιτιατού. «</a:t>
            </a:r>
            <a:r>
              <a:rPr lang="el-GR" i="1" dirty="0" err="1"/>
              <a:t>Ὑπέρκειται</a:t>
            </a:r>
            <a:r>
              <a:rPr lang="el-GR" dirty="0"/>
              <a:t>» ο Θεός όχι οντολογικά, αλλά μόνο ως προς τα φυσικά ιδιώματα ως αιτία αυτών· όπως επίσης, η θεία φύση «</a:t>
            </a:r>
            <a:r>
              <a:rPr lang="el-GR" i="1" dirty="0" err="1"/>
              <a:t>ὑπέρκειται</a:t>
            </a:r>
            <a:r>
              <a:rPr lang="el-GR" dirty="0"/>
              <a:t>» των θείων ενεργειών, γιατί είναι </a:t>
            </a:r>
            <a:r>
              <a:rPr lang="el-GR" dirty="0" err="1"/>
              <a:t>αμέθεκτη</a:t>
            </a:r>
            <a:r>
              <a:rPr lang="el-GR" dirty="0"/>
              <a:t>, ενώ οι ενέργειες </a:t>
            </a:r>
            <a:r>
              <a:rPr lang="el-GR" dirty="0" err="1"/>
              <a:t>μεθεκτές</a:t>
            </a:r>
            <a:r>
              <a:rPr lang="el-GR" dirty="0"/>
              <a:t>. Η τρίτη Συνεδρία της Συνόδου του 1351 αποφάνθηκε ότι όλος ο αγώνας γίνεται για τα πράγματα και τα δόγματα και όχι για τις λέξεις. Και αν κάποιος ομοφωνεί για τα πράγματα, δεν θα διαφωνεί και στις λέξεις.  </a:t>
            </a:r>
          </a:p>
        </p:txBody>
      </p:sp>
    </p:spTree>
    <p:extLst>
      <p:ext uri="{BB962C8B-B14F-4D97-AF65-F5344CB8AC3E}">
        <p14:creationId xmlns:p14="http://schemas.microsoft.com/office/powerpoint/2010/main" val="3684101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651347-9B25-0C68-D439-A89B9A6F1AC5}"/>
              </a:ext>
            </a:extLst>
          </p:cNvPr>
          <p:cNvSpPr>
            <a:spLocks noGrp="1"/>
          </p:cNvSpPr>
          <p:nvPr>
            <p:ph type="title"/>
          </p:nvPr>
        </p:nvSpPr>
        <p:spPr>
          <a:xfrm>
            <a:off x="0" y="18256"/>
            <a:ext cx="12192000" cy="543060"/>
          </a:xfrm>
        </p:spPr>
        <p:txBody>
          <a:bodyPr>
            <a:normAutofit fontScale="90000"/>
          </a:bodyPr>
          <a:lstStyle/>
          <a:p>
            <a:pPr algn="ctr"/>
            <a:r>
              <a:rPr lang="el-GR" b="1" dirty="0"/>
              <a:t>Οι μορφές κακοδοξίας που καταδικάστηκαν</a:t>
            </a:r>
            <a:endParaRPr lang="el-GR" dirty="0"/>
          </a:p>
        </p:txBody>
      </p:sp>
      <p:sp>
        <p:nvSpPr>
          <p:cNvPr id="3" name="Θέση περιεχομένου 2">
            <a:extLst>
              <a:ext uri="{FF2B5EF4-FFF2-40B4-BE49-F238E27FC236}">
                <a16:creationId xmlns:a16="http://schemas.microsoft.com/office/drawing/2014/main" id="{09ACFEE8-14E6-13FA-B137-81950A031F88}"/>
              </a:ext>
            </a:extLst>
          </p:cNvPr>
          <p:cNvSpPr>
            <a:spLocks noGrp="1"/>
          </p:cNvSpPr>
          <p:nvPr>
            <p:ph idx="1"/>
          </p:nvPr>
        </p:nvSpPr>
        <p:spPr>
          <a:xfrm>
            <a:off x="0" y="561316"/>
            <a:ext cx="12192000" cy="6278428"/>
          </a:xfrm>
        </p:spPr>
        <p:txBody>
          <a:bodyPr>
            <a:normAutofit fontScale="92500" lnSpcReduction="20000"/>
          </a:bodyPr>
          <a:lstStyle/>
          <a:p>
            <a:pPr marL="0" indent="0">
              <a:buNone/>
            </a:pPr>
            <a:r>
              <a:rPr lang="el-GR" b="1" dirty="0"/>
              <a:t>6</a:t>
            </a:r>
            <a:r>
              <a:rPr lang="el-GR" b="1" baseline="30000" dirty="0"/>
              <a:t>ον</a:t>
            </a:r>
            <a:r>
              <a:rPr lang="el-GR" b="1" dirty="0"/>
              <a:t> Η σχολαστική αντίληψη ταύτισης της αδιάλειπτης με τη νοερά προσευχή, η οποία είναι κατάσταση έκστασης του νου από το σώμα, την ύλη και τον χρόνο και συνοδεύεται από την λήθη κατά τρόπο νεοπλατωνικό.</a:t>
            </a:r>
          </a:p>
          <a:p>
            <a:pPr marL="0" indent="0">
              <a:buNone/>
            </a:pPr>
            <a:r>
              <a:rPr lang="el-GR" dirty="0"/>
              <a:t>Για τον Παλαμά και την εκκλησιαστική Παράδοση, έκσταση του νου είναι η ανάσταση του νου. Όταν μέσω της ευχής αναστηθεί, γίνεται απαθής, </a:t>
            </a:r>
            <a:r>
              <a:rPr lang="el-GR" dirty="0" err="1"/>
              <a:t>ανείδεος</a:t>
            </a:r>
            <a:r>
              <a:rPr lang="el-GR" dirty="0"/>
              <a:t>, άυλος, έξω από τη σάρκα και τον κόσμο και αδιαλείπτως προσεύχεται, δηλαδή αποκτά αδιάλειπτη μνήμη του Θεού και αέναα μνημονεύει τον Θεό. Η προσευχή δεν εμποδίζει τη φυσική λειτουργία του σώματος και της λογικής, αλλά την καθιστά πραγματικά φυσική κατά τον αρχικό προορισμό του ανθρώπου. Καθαρίζει τα πάθη, φωτίζει τον λόγο και τον καθιστά ερμηνευτή των φυσικών κινήσεων, όχι όμως στην κατανόηση της ουσίας ή του νόμου των όντων. Ο ησυχαστής δεν καθίσταται επιστήμων επί της ουσίας των όντων, αλλά γνώστης των ενεργειών του Θεού.</a:t>
            </a:r>
          </a:p>
          <a:p>
            <a:pPr marL="0" indent="0">
              <a:buNone/>
            </a:pPr>
            <a:r>
              <a:rPr lang="el-GR" dirty="0"/>
              <a:t>Κάθαρση σημαίνει αποσόβηση όχι μόνο των παθών αλλά και όλων των λογισμών, καλών και κακών. Είναι κατάσταση απάθειας. Απάθεια δεν είναι νέκρωση του παθητικού, αλλά στροφή προς τη θεογνωσία, μεταμόρφωση και εξαγνισμός του παθητικού της ψυχής. Η πνευματική ζωή είναι ενέργεια και όχι </a:t>
            </a:r>
            <a:r>
              <a:rPr lang="el-GR" dirty="0" err="1"/>
              <a:t>ανενεργησία</a:t>
            </a:r>
            <a:r>
              <a:rPr lang="el-GR" dirty="0"/>
              <a:t> και απραξία. Η ιερή ησυχία, δεν είναι ψυχολογική, αλλά οντολογική κατάσταση, που γίνεται ανησυχία για να συναντήσει τον Χριστό. Η προσευχή είναι ενεργή κατάσταση στην οποία συμμετέχει όλο το σώμα. Επομένως, όταν αφηνιάζει το συγκρατούμε, ενώ όταν βαδίζει όπως πρέπει, του το επιτρέπουμε. Όλες οι αισθήσεις και όλος ο άνθρωπος ως ψυχοσωματική ενότητα μετέχουν στην προσευχή. </a:t>
            </a:r>
          </a:p>
          <a:p>
            <a:pPr marL="0" indent="0">
              <a:buNone/>
            </a:pPr>
            <a:endParaRPr lang="el-GR" dirty="0"/>
          </a:p>
        </p:txBody>
      </p:sp>
    </p:spTree>
    <p:extLst>
      <p:ext uri="{BB962C8B-B14F-4D97-AF65-F5344CB8AC3E}">
        <p14:creationId xmlns:p14="http://schemas.microsoft.com/office/powerpoint/2010/main" val="2437118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E4DF04-F690-B214-9BB1-CA262E7D25D3}"/>
              </a:ext>
            </a:extLst>
          </p:cNvPr>
          <p:cNvSpPr>
            <a:spLocks noGrp="1"/>
          </p:cNvSpPr>
          <p:nvPr>
            <p:ph type="title"/>
          </p:nvPr>
        </p:nvSpPr>
        <p:spPr>
          <a:xfrm>
            <a:off x="838200" y="18255"/>
            <a:ext cx="10515600" cy="543059"/>
          </a:xfrm>
        </p:spPr>
        <p:txBody>
          <a:bodyPr>
            <a:normAutofit fontScale="90000"/>
          </a:bodyPr>
          <a:lstStyle/>
          <a:p>
            <a:pPr algn="ctr"/>
            <a:r>
              <a:rPr lang="el-GR" b="1" dirty="0"/>
              <a:t>Οι μορφές κακοδοξίας που καταδικάστηκαν</a:t>
            </a:r>
            <a:endParaRPr lang="el-GR" dirty="0"/>
          </a:p>
        </p:txBody>
      </p:sp>
      <p:sp>
        <p:nvSpPr>
          <p:cNvPr id="3" name="Θέση περιεχομένου 2">
            <a:extLst>
              <a:ext uri="{FF2B5EF4-FFF2-40B4-BE49-F238E27FC236}">
                <a16:creationId xmlns:a16="http://schemas.microsoft.com/office/drawing/2014/main" id="{1282C983-3A3F-AD64-8AC7-F7321AF28AAF}"/>
              </a:ext>
            </a:extLst>
          </p:cNvPr>
          <p:cNvSpPr>
            <a:spLocks noGrp="1"/>
          </p:cNvSpPr>
          <p:nvPr>
            <p:ph idx="1"/>
          </p:nvPr>
        </p:nvSpPr>
        <p:spPr>
          <a:xfrm>
            <a:off x="0" y="688063"/>
            <a:ext cx="12192000" cy="6151682"/>
          </a:xfrm>
        </p:spPr>
        <p:txBody>
          <a:bodyPr>
            <a:normAutofit fontScale="92500" lnSpcReduction="10000"/>
          </a:bodyPr>
          <a:lstStyle/>
          <a:p>
            <a:pPr marL="0" indent="0">
              <a:buNone/>
            </a:pPr>
            <a:r>
              <a:rPr lang="el-GR" dirty="0"/>
              <a:t>Ο </a:t>
            </a:r>
            <a:r>
              <a:rPr lang="el-GR" dirty="0" err="1"/>
              <a:t>αγιαζόμενος</a:t>
            </a:r>
            <a:r>
              <a:rPr lang="el-GR" dirty="0"/>
              <a:t> και </a:t>
            </a:r>
            <a:r>
              <a:rPr lang="el-GR" dirty="0" err="1"/>
              <a:t>καθαιρόμενος</a:t>
            </a:r>
            <a:r>
              <a:rPr lang="el-GR" dirty="0"/>
              <a:t> πιστός λαμβάνει εμπειρία χάριτος όχι μόνο στην ψυχή, αλλά και στο σώμα. Οι πνευματικές αλλοιώσεις στο σώμα είναι «</a:t>
            </a:r>
            <a:r>
              <a:rPr lang="el-GR" i="1" dirty="0" err="1"/>
              <a:t>ὑπόμνησις</a:t>
            </a:r>
            <a:r>
              <a:rPr lang="el-GR" i="1" dirty="0"/>
              <a:t> </a:t>
            </a:r>
            <a:r>
              <a:rPr lang="el-GR" i="1" dirty="0" err="1"/>
              <a:t>ἀπλανὴς</a:t>
            </a:r>
            <a:r>
              <a:rPr lang="el-GR" i="1" dirty="0"/>
              <a:t> </a:t>
            </a:r>
            <a:r>
              <a:rPr lang="el-GR" i="1" dirty="0" err="1"/>
              <a:t>τῆς</a:t>
            </a:r>
            <a:r>
              <a:rPr lang="el-GR" i="1" dirty="0"/>
              <a:t> </a:t>
            </a:r>
            <a:r>
              <a:rPr lang="el-GR" i="1" dirty="0" err="1"/>
              <a:t>ἀφθάρτου</a:t>
            </a:r>
            <a:r>
              <a:rPr lang="el-GR" i="1" dirty="0"/>
              <a:t> </a:t>
            </a:r>
            <a:r>
              <a:rPr lang="el-GR" i="1" dirty="0" err="1"/>
              <a:t>βιότητος</a:t>
            </a:r>
            <a:r>
              <a:rPr lang="el-GR" dirty="0"/>
              <a:t>». Δεν πρόκειται για καταστάσεις έκστασης και αναισθησίας των ενεργειών του σώματος, αλλά δυνατότητα που επιτυγχάνεται με τη σάρκωση του Χριστού μας. Διότι η συγγένεια προς τον Θεό είναι τόση, ώστε να μπορεί να συνενωθεί με αυτόν σε μία υπόσταση. </a:t>
            </a:r>
          </a:p>
          <a:p>
            <a:pPr marL="0" indent="0">
              <a:buNone/>
            </a:pPr>
            <a:r>
              <a:rPr lang="el-GR" dirty="0"/>
              <a:t>Την κίνηση του νου προς τον Θεό βοηθά η νοερά καρδιακή προσευχή, που χρησιμοποιεί και την εισπνοή-εκπνοή. Πρόκειται για παραδεδομένη από άγιους άνδρες μέθοδο προσευχής. Σύμφωνα με την πατερική και νηπτική ανθρωπολογία, η ουσία του νου είναι στην καρδιά, αλλά η ενέργειά του είναι στον εγκέφαλο. Άρα η κυκλική κίνηση του νου δεν κάνει τίποτε άλλο παρά να επαναφέρει την ενέργεια του νου στην ουσία του και έτσι ενοποιεί τον νου και τον άνθρωπο και τον βοηθά να εγκαθιστά στο κέντρο της ύπαρξής του τον Χριστό. </a:t>
            </a:r>
          </a:p>
          <a:p>
            <a:pPr marL="0" indent="0">
              <a:buNone/>
            </a:pPr>
            <a:r>
              <a:rPr lang="el-GR" dirty="0"/>
              <a:t>Όταν ο καθαρός νους τμηθεί από το φως της αγίας Τριάδας, τότε εισέρχεται σε κατάσταση ανώτερη και από αυτήν της καθαρής προσευχής, την κατάσταση της αρπαγής και της έκστασης. </a:t>
            </a:r>
          </a:p>
          <a:p>
            <a:pPr marL="0" indent="0">
              <a:buNone/>
            </a:pPr>
            <a:r>
              <a:rPr lang="el-GR" dirty="0"/>
              <a:t>Την εμπειρία αυτή της χάριτος την </a:t>
            </a:r>
            <a:r>
              <a:rPr lang="el-GR" dirty="0" err="1"/>
              <a:t>οικειοποιούμεθα</a:t>
            </a:r>
            <a:r>
              <a:rPr lang="el-GR" dirty="0"/>
              <a:t> με τα μυστήρια της Εκκλησίας.  </a:t>
            </a:r>
          </a:p>
        </p:txBody>
      </p:sp>
    </p:spTree>
    <p:extLst>
      <p:ext uri="{BB962C8B-B14F-4D97-AF65-F5344CB8AC3E}">
        <p14:creationId xmlns:p14="http://schemas.microsoft.com/office/powerpoint/2010/main" val="2914569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C7DB81-BB8B-ECD1-E9B2-5CF462D2E7EB}"/>
              </a:ext>
            </a:extLst>
          </p:cNvPr>
          <p:cNvSpPr>
            <a:spLocks noGrp="1"/>
          </p:cNvSpPr>
          <p:nvPr>
            <p:ph type="title"/>
          </p:nvPr>
        </p:nvSpPr>
        <p:spPr>
          <a:xfrm>
            <a:off x="0" y="0"/>
            <a:ext cx="12192000" cy="579422"/>
          </a:xfrm>
        </p:spPr>
        <p:txBody>
          <a:bodyPr>
            <a:normAutofit fontScale="90000"/>
          </a:bodyPr>
          <a:lstStyle/>
          <a:p>
            <a:pPr algn="ctr"/>
            <a:r>
              <a:rPr lang="el-GR" b="1" dirty="0"/>
              <a:t>Ησυχαστικές Σύνοδοι-Σχολαστική θεολογία </a:t>
            </a:r>
            <a:endParaRPr lang="el-GR" dirty="0"/>
          </a:p>
        </p:txBody>
      </p:sp>
      <p:sp>
        <p:nvSpPr>
          <p:cNvPr id="3" name="Θέση περιεχομένου 2">
            <a:extLst>
              <a:ext uri="{FF2B5EF4-FFF2-40B4-BE49-F238E27FC236}">
                <a16:creationId xmlns:a16="http://schemas.microsoft.com/office/drawing/2014/main" id="{64413087-020E-A9A7-6C19-C30FFF2F7016}"/>
              </a:ext>
            </a:extLst>
          </p:cNvPr>
          <p:cNvSpPr>
            <a:spLocks noGrp="1"/>
          </p:cNvSpPr>
          <p:nvPr>
            <p:ph idx="1"/>
          </p:nvPr>
        </p:nvSpPr>
        <p:spPr>
          <a:xfrm>
            <a:off x="0" y="660903"/>
            <a:ext cx="12192000" cy="6197098"/>
          </a:xfrm>
        </p:spPr>
        <p:txBody>
          <a:bodyPr>
            <a:normAutofit fontScale="85000" lnSpcReduction="20000"/>
          </a:bodyPr>
          <a:lstStyle/>
          <a:p>
            <a:r>
              <a:rPr lang="el-GR" dirty="0"/>
              <a:t>Το θεολογικό υπόβαθρο που καθορίζει και προκαλεί την παραγωγή της ησυχαστικής θεολογίας αφορά </a:t>
            </a:r>
            <a:r>
              <a:rPr lang="el-GR" b="1" dirty="0"/>
              <a:t>ένα είδος οντολογίας</a:t>
            </a:r>
            <a:r>
              <a:rPr lang="el-GR" dirty="0"/>
              <a:t>. Το καθοριστικότερο και κεντρικότερο τμήμα της ησυχαστικής θεολογίας είναι </a:t>
            </a:r>
            <a:r>
              <a:rPr lang="el-GR" b="1" dirty="0"/>
              <a:t>η διάκριση στον Θεό μεταξύ ουσίας και ενεργειών</a:t>
            </a:r>
            <a:r>
              <a:rPr lang="el-GR" dirty="0"/>
              <a:t>, που αφορά στον τρόπο μετοχής στον Θεό. </a:t>
            </a:r>
          </a:p>
          <a:p>
            <a:r>
              <a:rPr lang="el-GR" dirty="0"/>
              <a:t>Αν και βεβαιώθηκε από τις Συνόδους του ΙΔ΄ αιώνα με ένα στόμα και ένα πνεύμα: «</a:t>
            </a:r>
            <a:r>
              <a:rPr lang="el-GR" i="1" dirty="0" err="1"/>
              <a:t>μετὰ</a:t>
            </a:r>
            <a:r>
              <a:rPr lang="el-GR" i="1" dirty="0"/>
              <a:t> </a:t>
            </a:r>
            <a:r>
              <a:rPr lang="el-GR" i="1" dirty="0" err="1"/>
              <a:t>τοῦ</a:t>
            </a:r>
            <a:r>
              <a:rPr lang="el-GR" i="1" dirty="0"/>
              <a:t> </a:t>
            </a:r>
            <a:r>
              <a:rPr lang="el-GR" i="1" dirty="0" err="1"/>
              <a:t>ἡνωμένου</a:t>
            </a:r>
            <a:r>
              <a:rPr lang="el-GR" i="1" dirty="0"/>
              <a:t> </a:t>
            </a:r>
            <a:r>
              <a:rPr lang="el-GR" i="1" dirty="0" err="1"/>
              <a:t>καὶ</a:t>
            </a:r>
            <a:r>
              <a:rPr lang="el-GR" i="1" dirty="0"/>
              <a:t> </a:t>
            </a:r>
            <a:r>
              <a:rPr lang="el-GR" i="1" dirty="0" err="1"/>
              <a:t>θεοπρεπῆ</a:t>
            </a:r>
            <a:r>
              <a:rPr lang="el-GR" i="1" dirty="0"/>
              <a:t> </a:t>
            </a:r>
            <a:r>
              <a:rPr lang="el-GR" i="1" dirty="0" err="1"/>
              <a:t>διάκρισιν</a:t>
            </a:r>
            <a:r>
              <a:rPr lang="el-GR" i="1" dirty="0"/>
              <a:t> </a:t>
            </a:r>
            <a:r>
              <a:rPr lang="el-GR" i="1" dirty="0" err="1"/>
              <a:t>καὶ</a:t>
            </a:r>
            <a:r>
              <a:rPr lang="el-GR" i="1" dirty="0"/>
              <a:t> </a:t>
            </a:r>
            <a:r>
              <a:rPr lang="el-GR" i="1" dirty="0" err="1"/>
              <a:t>διαφορὰν</a:t>
            </a:r>
            <a:r>
              <a:rPr lang="el-GR" i="1" dirty="0"/>
              <a:t> </a:t>
            </a:r>
            <a:r>
              <a:rPr lang="el-GR" i="1" dirty="0" err="1"/>
              <a:t>οὐσίας</a:t>
            </a:r>
            <a:r>
              <a:rPr lang="el-GR" i="1" dirty="0"/>
              <a:t> </a:t>
            </a:r>
            <a:r>
              <a:rPr lang="el-GR" i="1" dirty="0" err="1"/>
              <a:t>καὶ</a:t>
            </a:r>
            <a:r>
              <a:rPr lang="el-GR" i="1" dirty="0"/>
              <a:t> </a:t>
            </a:r>
            <a:r>
              <a:rPr lang="el-GR" i="1" dirty="0" err="1"/>
              <a:t>ἐνεργείας</a:t>
            </a:r>
            <a:r>
              <a:rPr lang="el-GR" i="1" dirty="0"/>
              <a:t> </a:t>
            </a:r>
            <a:r>
              <a:rPr lang="el-GR" i="1" dirty="0" err="1"/>
              <a:t>φανερῶς</a:t>
            </a:r>
            <a:r>
              <a:rPr lang="el-GR" i="1" dirty="0"/>
              <a:t>, </a:t>
            </a:r>
            <a:r>
              <a:rPr lang="el-GR" i="1" dirty="0" err="1"/>
              <a:t>τοῖς</a:t>
            </a:r>
            <a:r>
              <a:rPr lang="el-GR" i="1" dirty="0"/>
              <a:t> </a:t>
            </a:r>
            <a:r>
              <a:rPr lang="el-GR" i="1" dirty="0" err="1"/>
              <a:t>θεολόγοις</a:t>
            </a:r>
            <a:r>
              <a:rPr lang="el-GR" i="1" dirty="0"/>
              <a:t> </a:t>
            </a:r>
            <a:r>
              <a:rPr lang="el-GR" i="1" dirty="0" err="1"/>
              <a:t>ἑπόμενοι</a:t>
            </a:r>
            <a:r>
              <a:rPr lang="el-GR" i="1" dirty="0"/>
              <a:t>, </a:t>
            </a:r>
            <a:r>
              <a:rPr lang="el-GR" i="1" dirty="0" err="1"/>
              <a:t>ἄκτιστόν</a:t>
            </a:r>
            <a:r>
              <a:rPr lang="el-GR" i="1" dirty="0"/>
              <a:t> τε </a:t>
            </a:r>
            <a:r>
              <a:rPr lang="el-GR" i="1" dirty="0" err="1"/>
              <a:t>τὴν</a:t>
            </a:r>
            <a:r>
              <a:rPr lang="el-GR" i="1" dirty="0"/>
              <a:t> </a:t>
            </a:r>
            <a:r>
              <a:rPr lang="el-GR" i="1" dirty="0" err="1"/>
              <a:t>θείαν</a:t>
            </a:r>
            <a:r>
              <a:rPr lang="el-GR" i="1" dirty="0"/>
              <a:t> </a:t>
            </a:r>
            <a:r>
              <a:rPr lang="el-GR" i="1" dirty="0" err="1"/>
              <a:t>ἐνέργειαν</a:t>
            </a:r>
            <a:r>
              <a:rPr lang="el-GR" i="1" dirty="0"/>
              <a:t> </a:t>
            </a:r>
            <a:r>
              <a:rPr lang="el-GR" i="1" dirty="0" err="1"/>
              <a:t>καθὰ</a:t>
            </a:r>
            <a:r>
              <a:rPr lang="el-GR" i="1" dirty="0"/>
              <a:t> </a:t>
            </a:r>
            <a:r>
              <a:rPr lang="el-GR" i="1" dirty="0" err="1"/>
              <a:t>δῆτα</a:t>
            </a:r>
            <a:r>
              <a:rPr lang="el-GR" i="1" dirty="0"/>
              <a:t> </a:t>
            </a:r>
            <a:r>
              <a:rPr lang="el-GR" i="1" dirty="0" err="1"/>
              <a:t>καὶ</a:t>
            </a:r>
            <a:r>
              <a:rPr lang="el-GR" i="1" dirty="0"/>
              <a:t> </a:t>
            </a:r>
            <a:r>
              <a:rPr lang="el-GR" i="1" dirty="0" err="1"/>
              <a:t>τὴν</a:t>
            </a:r>
            <a:r>
              <a:rPr lang="el-GR" i="1" dirty="0"/>
              <a:t> </a:t>
            </a:r>
            <a:r>
              <a:rPr lang="el-GR" i="1" dirty="0" err="1"/>
              <a:t>οὐσίαν</a:t>
            </a:r>
            <a:r>
              <a:rPr lang="el-GR" i="1" dirty="0"/>
              <a:t> </a:t>
            </a:r>
            <a:r>
              <a:rPr lang="el-GR" i="1" dirty="0" err="1"/>
              <a:t>ἔστερξαν</a:t>
            </a:r>
            <a:r>
              <a:rPr lang="el-GR" i="1" dirty="0"/>
              <a:t>· </a:t>
            </a:r>
            <a:r>
              <a:rPr lang="el-GR" i="1" dirty="0" err="1"/>
              <a:t>καὶ</a:t>
            </a:r>
            <a:r>
              <a:rPr lang="el-GR" i="1" dirty="0"/>
              <a:t> θεότητα </a:t>
            </a:r>
            <a:r>
              <a:rPr lang="el-GR" i="1" dirty="0" err="1"/>
              <a:t>καὶ</a:t>
            </a:r>
            <a:r>
              <a:rPr lang="el-GR" i="1" dirty="0"/>
              <a:t> ταύτην </a:t>
            </a:r>
            <a:r>
              <a:rPr lang="el-GR" i="1" dirty="0" err="1"/>
              <a:t>δὴ</a:t>
            </a:r>
            <a:r>
              <a:rPr lang="el-GR" i="1" dirty="0"/>
              <a:t> </a:t>
            </a:r>
            <a:r>
              <a:rPr lang="el-GR" i="1" dirty="0" err="1"/>
              <a:t>τὴν</a:t>
            </a:r>
            <a:r>
              <a:rPr lang="el-GR" i="1" dirty="0"/>
              <a:t> </a:t>
            </a:r>
            <a:r>
              <a:rPr lang="el-GR" i="1" dirty="0" err="1"/>
              <a:t>θείαν</a:t>
            </a:r>
            <a:r>
              <a:rPr lang="el-GR" i="1" dirty="0"/>
              <a:t> </a:t>
            </a:r>
            <a:r>
              <a:rPr lang="el-GR" i="1" dirty="0" err="1"/>
              <a:t>ἐνέργειαν</a:t>
            </a:r>
            <a:r>
              <a:rPr lang="el-GR" i="1" dirty="0"/>
              <a:t> </a:t>
            </a:r>
            <a:r>
              <a:rPr lang="el-GR" i="1" dirty="0" err="1"/>
              <a:t>ὀνομάζεσθαι</a:t>
            </a:r>
            <a:r>
              <a:rPr lang="el-GR" i="1" dirty="0"/>
              <a:t> </a:t>
            </a:r>
            <a:r>
              <a:rPr lang="el-GR" i="1" dirty="0" err="1"/>
              <a:t>παρὰ</a:t>
            </a:r>
            <a:r>
              <a:rPr lang="el-GR" i="1" dirty="0"/>
              <a:t> </a:t>
            </a:r>
            <a:r>
              <a:rPr lang="el-GR" i="1" dirty="0" err="1"/>
              <a:t>τῶν</a:t>
            </a:r>
            <a:r>
              <a:rPr lang="el-GR" i="1" dirty="0"/>
              <a:t> </a:t>
            </a:r>
            <a:r>
              <a:rPr lang="el-GR" i="1" dirty="0" err="1"/>
              <a:t>αὐτῶν</a:t>
            </a:r>
            <a:r>
              <a:rPr lang="el-GR" i="1" dirty="0"/>
              <a:t> θεολόγων </a:t>
            </a:r>
            <a:r>
              <a:rPr lang="el-GR" i="1" dirty="0" err="1"/>
              <a:t>ἀκούσαντες</a:t>
            </a:r>
            <a:r>
              <a:rPr lang="el-GR" i="1" dirty="0"/>
              <a:t>, </a:t>
            </a:r>
            <a:r>
              <a:rPr lang="el-GR" i="1" dirty="0" err="1"/>
              <a:t>ἀσμένως</a:t>
            </a:r>
            <a:r>
              <a:rPr lang="el-GR" i="1" dirty="0"/>
              <a:t> </a:t>
            </a:r>
            <a:r>
              <a:rPr lang="el-GR" i="1" dirty="0" err="1"/>
              <a:t>ἐδέξαντο</a:t>
            </a:r>
            <a:r>
              <a:rPr lang="el-GR" dirty="0"/>
              <a:t>». Ακόμη και σήμερα παραμένει επίκαιρο το πρόβλημα με ποιον τρόπο μετέχει ο άνθρωπος του Θεού.</a:t>
            </a:r>
          </a:p>
          <a:p>
            <a:r>
              <a:rPr lang="el-GR" dirty="0"/>
              <a:t>Οι Δυτικοί, εγκλωβισμένοι μέσα στις αρχές του Σχολαστικισμού, θεωρούν τη θεολογία του αγίου Γρηγορίου Παλαμά περί διακρίσεως ουσίας και ενεργειών </a:t>
            </a:r>
            <a:r>
              <a:rPr lang="el-GR" u="sng" dirty="0"/>
              <a:t>ως μία καινοτομία </a:t>
            </a:r>
            <a:r>
              <a:rPr lang="el-GR" dirty="0"/>
              <a:t>χωρίς θεμελίωση στη θεολογία των πατέρων.</a:t>
            </a:r>
          </a:p>
          <a:p>
            <a:r>
              <a:rPr lang="el-GR" dirty="0"/>
              <a:t>Κάτι τέτοιο όμως έχει καταστροφικές συνέπειες στη σωτηρία του ανθρώπου, γιατί δημιουργεί μέγα χάσμα ανάμεσα στην δημιουργία και τον δημιουργό: «</a:t>
            </a:r>
            <a:r>
              <a:rPr lang="el-GR" i="1" dirty="0"/>
              <a:t>Αν εσύ καταργήσεις αυτό που είναι ανάμεσα στο αμέτοχο και στους μετέχοντες, τι ζημιά! Μας αποκόπτεις από τον Θεό, καταστρέφεις τον δεσμό και τοποθετείς μεγάλο και αδιάβατο χάσμα ανάμεσα σε Αυτόν από τη μία μεριά και τη δημιουργία και τα δημιουργήματα από την άλλη. Εμείς έχουμε ανάγκη να αναζητήσουμε ένα Θεό στον οποίο είναι δυνατόν να μετέχουμε με τον έναν ή τον άλλον τρόπο, ώστε μετέχοντας σε Αυτόν, ο καθένας από εμάς να απολαύσει κατά ιδιαίτερο τρόπο και ανάλογα με τη συμμετοχή του την πραγματική ζωή και </a:t>
            </a:r>
            <a:r>
              <a:rPr lang="el-GR" i="1" dirty="0" err="1"/>
              <a:t>θέωση</a:t>
            </a:r>
            <a:r>
              <a:rPr lang="el-GR" dirty="0"/>
              <a:t>».</a:t>
            </a:r>
          </a:p>
        </p:txBody>
      </p:sp>
    </p:spTree>
    <p:extLst>
      <p:ext uri="{BB962C8B-B14F-4D97-AF65-F5344CB8AC3E}">
        <p14:creationId xmlns:p14="http://schemas.microsoft.com/office/powerpoint/2010/main" val="2009096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C8895B-6B7D-9FBA-777B-CE577ABBC1FD}"/>
              </a:ext>
            </a:extLst>
          </p:cNvPr>
          <p:cNvSpPr>
            <a:spLocks noGrp="1"/>
          </p:cNvSpPr>
          <p:nvPr>
            <p:ph type="title"/>
          </p:nvPr>
        </p:nvSpPr>
        <p:spPr>
          <a:xfrm>
            <a:off x="838200" y="0"/>
            <a:ext cx="10515600" cy="681037"/>
          </a:xfrm>
        </p:spPr>
        <p:txBody>
          <a:bodyPr>
            <a:normAutofit fontScale="90000"/>
          </a:bodyPr>
          <a:lstStyle/>
          <a:p>
            <a:pPr algn="ctr"/>
            <a:r>
              <a:rPr lang="el-GR" b="1" dirty="0"/>
              <a:t>Ησυχαστικές Σύνοδοι-Σχολαστική θεολογία </a:t>
            </a:r>
            <a:endParaRPr lang="el-GR" dirty="0"/>
          </a:p>
        </p:txBody>
      </p:sp>
      <p:sp>
        <p:nvSpPr>
          <p:cNvPr id="3" name="Θέση περιεχομένου 2">
            <a:extLst>
              <a:ext uri="{FF2B5EF4-FFF2-40B4-BE49-F238E27FC236}">
                <a16:creationId xmlns:a16="http://schemas.microsoft.com/office/drawing/2014/main" id="{84EAF79B-E1B3-B2BA-3B80-C59ED81473F6}"/>
              </a:ext>
            </a:extLst>
          </p:cNvPr>
          <p:cNvSpPr>
            <a:spLocks noGrp="1"/>
          </p:cNvSpPr>
          <p:nvPr>
            <p:ph idx="1"/>
          </p:nvPr>
        </p:nvSpPr>
        <p:spPr>
          <a:xfrm>
            <a:off x="0" y="597528"/>
            <a:ext cx="12192000" cy="6260471"/>
          </a:xfrm>
        </p:spPr>
        <p:txBody>
          <a:bodyPr>
            <a:normAutofit fontScale="92500" lnSpcReduction="10000"/>
          </a:bodyPr>
          <a:lstStyle/>
          <a:p>
            <a:r>
              <a:rPr lang="el-GR" dirty="0"/>
              <a:t>Οι θεολόγοι όμως του σχολαστικισμού αποκλείουν αυτόν τον οντολογικό και πραγματικό χαρακτήρα της </a:t>
            </a:r>
            <a:r>
              <a:rPr lang="el-GR" dirty="0" err="1"/>
              <a:t>θέωσης</a:t>
            </a:r>
            <a:r>
              <a:rPr lang="el-GR" dirty="0"/>
              <a:t> και οδηγούνται σε έναν τυπικό συντηρητισμό και χριστεπώνυμο ανθρωπισμό που εξαντλείται σε μία </a:t>
            </a:r>
            <a:r>
              <a:rPr lang="el-GR" b="1" dirty="0"/>
              <a:t>ηθική τελείωση</a:t>
            </a:r>
            <a:r>
              <a:rPr lang="el-GR" dirty="0"/>
              <a:t>. Δεν πρόκειται μόνο για μία διαφορά μεθοδολογίας, αλλά για γεγονός που αφορά στο μυστήριο της Εκκλησίας, το μυστήριο της κοινωνίας μεταξύ Θεού και ανθρώπου.</a:t>
            </a:r>
          </a:p>
          <a:p>
            <a:r>
              <a:rPr lang="el-GR" dirty="0"/>
              <a:t>Η θεολογία που απορρίπτει την εμπειρική γνώση του Θεού, γίνεται διανοητική, αναγνωρίζεται μόνο ως συμβολική μεταφυσική έννοια και καταντά πιθανολογία.</a:t>
            </a:r>
          </a:p>
          <a:p>
            <a:r>
              <a:rPr lang="el-GR" b="1" dirty="0">
                <a:solidFill>
                  <a:srgbClr val="FF0000"/>
                </a:solidFill>
              </a:rPr>
              <a:t>Ο άνθρωπος δεν σώζεται όταν βελτιώνεται ηθικά, αλλά όταν ελευθερώνεται οντολογικά από τη φθορά και τον θάνατο</a:t>
            </a:r>
            <a:r>
              <a:rPr lang="el-GR" dirty="0"/>
              <a:t>.</a:t>
            </a:r>
          </a:p>
          <a:p>
            <a:r>
              <a:rPr lang="el-GR" dirty="0"/>
              <a:t>Η πραγματική μετοχή στην αφθαρσία και την αθανασία δεν πραγματοποιείται με ηθικές νουθεσίες ή δογματικές φλυαρίες, αλλά με προσωπική μετοχή στην άκτιστη θεία ζωή. </a:t>
            </a:r>
          </a:p>
          <a:p>
            <a:r>
              <a:rPr lang="el-GR" b="1" dirty="0">
                <a:solidFill>
                  <a:srgbClr val="FF0000"/>
                </a:solidFill>
              </a:rPr>
              <a:t>Δεν γνωρίζεται ο Θεός, απολαμβάνεται</a:t>
            </a:r>
            <a:r>
              <a:rPr lang="el-GR" dirty="0"/>
              <a:t>· και αυτή η εμπειρία δίνεται σε όλους τους χριστιανούς που </a:t>
            </a:r>
            <a:r>
              <a:rPr lang="el-GR" dirty="0" err="1"/>
              <a:t>προκόπτουν</a:t>
            </a:r>
            <a:r>
              <a:rPr lang="el-GR" dirty="0"/>
              <a:t> πνευματικά, μέσω του βαπτίσματος, της μετοχής στη ζωή της Εκκλησίας ως κοινότητας (προσευχή), των μυστηρίων (κάθαρση από τα πάθη), και ιδιαίτερα μέσω της συνεχούς συμμετοχής στη ζωή του σώματος του Χριστού στη θεία Ευχαριστία. </a:t>
            </a:r>
          </a:p>
          <a:p>
            <a:endParaRPr lang="el-GR" dirty="0"/>
          </a:p>
        </p:txBody>
      </p:sp>
    </p:spTree>
    <p:extLst>
      <p:ext uri="{BB962C8B-B14F-4D97-AF65-F5344CB8AC3E}">
        <p14:creationId xmlns:p14="http://schemas.microsoft.com/office/powerpoint/2010/main" val="3330761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A5458A-6891-87D4-10E6-F80996FEAEBA}"/>
              </a:ext>
            </a:extLst>
          </p:cNvPr>
          <p:cNvSpPr>
            <a:spLocks noGrp="1"/>
          </p:cNvSpPr>
          <p:nvPr>
            <p:ph type="title"/>
          </p:nvPr>
        </p:nvSpPr>
        <p:spPr>
          <a:xfrm>
            <a:off x="838200" y="0"/>
            <a:ext cx="10515600" cy="681037"/>
          </a:xfrm>
        </p:spPr>
        <p:txBody>
          <a:bodyPr>
            <a:normAutofit fontScale="90000"/>
          </a:bodyPr>
          <a:lstStyle/>
          <a:p>
            <a:pPr algn="ctr"/>
            <a:r>
              <a:rPr lang="el-GR" b="1" dirty="0"/>
              <a:t>Ησυχαστικές Σύνοδοι-Σχολαστική θεολογία </a:t>
            </a:r>
            <a:endParaRPr lang="el-GR" dirty="0"/>
          </a:p>
        </p:txBody>
      </p:sp>
      <p:sp>
        <p:nvSpPr>
          <p:cNvPr id="3" name="Θέση περιεχομένου 2">
            <a:extLst>
              <a:ext uri="{FF2B5EF4-FFF2-40B4-BE49-F238E27FC236}">
                <a16:creationId xmlns:a16="http://schemas.microsoft.com/office/drawing/2014/main" id="{7AF013AC-EDDF-4672-C37B-4BEABF84D267}"/>
              </a:ext>
            </a:extLst>
          </p:cNvPr>
          <p:cNvSpPr>
            <a:spLocks noGrp="1"/>
          </p:cNvSpPr>
          <p:nvPr>
            <p:ph idx="1"/>
          </p:nvPr>
        </p:nvSpPr>
        <p:spPr>
          <a:xfrm>
            <a:off x="0" y="561316"/>
            <a:ext cx="12192000" cy="6296684"/>
          </a:xfrm>
        </p:spPr>
        <p:txBody>
          <a:bodyPr>
            <a:normAutofit fontScale="85000" lnSpcReduction="20000"/>
          </a:bodyPr>
          <a:lstStyle/>
          <a:p>
            <a:r>
              <a:rPr lang="el-GR" dirty="0"/>
              <a:t>Χωρίς τη διάκριση ουσίας και ενεργείας οδηγούμαστε στη </a:t>
            </a:r>
            <a:r>
              <a:rPr lang="el-GR" b="1" dirty="0"/>
              <a:t>φιλοσοφική μεταφυσική</a:t>
            </a:r>
            <a:r>
              <a:rPr lang="el-GR" dirty="0"/>
              <a:t> και καταλήγουμε στην </a:t>
            </a:r>
            <a:r>
              <a:rPr lang="el-GR" b="1" dirty="0" err="1"/>
              <a:t>εκκοσμίκευση</a:t>
            </a:r>
            <a:r>
              <a:rPr lang="el-GR" dirty="0"/>
              <a:t>. </a:t>
            </a:r>
          </a:p>
          <a:p>
            <a:r>
              <a:rPr lang="el-GR" dirty="0"/>
              <a:t>Η δυνατότητα </a:t>
            </a:r>
            <a:r>
              <a:rPr lang="el-GR" dirty="0" err="1"/>
              <a:t>θέωσης</a:t>
            </a:r>
            <a:r>
              <a:rPr lang="el-GR" dirty="0"/>
              <a:t> του ανθρώπου προασπίζεται τον διαρκώς ελλοχεύοντα </a:t>
            </a:r>
            <a:r>
              <a:rPr lang="el-GR" b="1" dirty="0"/>
              <a:t>κίνδυνο της </a:t>
            </a:r>
            <a:r>
              <a:rPr lang="el-GR" b="1" dirty="0" err="1"/>
              <a:t>αυτοθέωσης</a:t>
            </a:r>
            <a:r>
              <a:rPr lang="el-GR" dirty="0"/>
              <a:t>. Αυτός ο κίνδυνος ενισχύθηκε μέσα στην ιστορία από την ανθρωπιστική και σχολαστική θεολογία και οδηγεί σε παγκόσμια τραγωδία. Η ταπείνωση και η απεριόριστη αγάπη είναι τα αυθεντικά αντίδοτα για την αλαζονεία και τον εγωκεντρισμό των ανθρώπων.  </a:t>
            </a:r>
          </a:p>
          <a:p>
            <a:r>
              <a:rPr lang="el-GR" dirty="0"/>
              <a:t>Ο δρόμος της </a:t>
            </a:r>
            <a:r>
              <a:rPr lang="el-GR" dirty="0" err="1"/>
              <a:t>θέωσης</a:t>
            </a:r>
            <a:r>
              <a:rPr lang="el-GR" dirty="0"/>
              <a:t> είναι εκείνος που μπορεί να μετατρέπει τη σύγχυση και την πολυδιάσπαση του κόσμου σε ενοποίηση και συγχώρεσή του στο ανθρώπινο πρόσωπο, κατά το πρότυπο του θεανθρώπου Χριστού.</a:t>
            </a:r>
          </a:p>
          <a:p>
            <a:r>
              <a:rPr lang="el-GR" b="1" dirty="0">
                <a:solidFill>
                  <a:srgbClr val="FF0000"/>
                </a:solidFill>
              </a:rPr>
              <a:t>Βασική διαφορά σε έναν </a:t>
            </a:r>
            <a:r>
              <a:rPr lang="el-GR" b="1" dirty="0">
                <a:solidFill>
                  <a:srgbClr val="FF0000"/>
                </a:solidFill>
                <a:effectLst>
                  <a:outerShdw blurRad="38100" dist="38100" dir="2700000" algn="tl">
                    <a:srgbClr val="000000">
                      <a:alpha val="43137"/>
                    </a:srgbClr>
                  </a:outerShdw>
                </a:effectLst>
              </a:rPr>
              <a:t>πιστό</a:t>
            </a:r>
            <a:r>
              <a:rPr lang="el-GR" b="1" dirty="0">
                <a:solidFill>
                  <a:srgbClr val="FF0000"/>
                </a:solidFill>
              </a:rPr>
              <a:t> και σε έναν </a:t>
            </a:r>
            <a:r>
              <a:rPr lang="el-GR" b="1" dirty="0">
                <a:solidFill>
                  <a:srgbClr val="FF0000"/>
                </a:solidFill>
                <a:effectLst>
                  <a:outerShdw blurRad="38100" dist="38100" dir="2700000" algn="tl">
                    <a:srgbClr val="000000">
                      <a:alpha val="43137"/>
                    </a:srgbClr>
                  </a:outerShdw>
                </a:effectLst>
              </a:rPr>
              <a:t>άπιστο</a:t>
            </a:r>
            <a:r>
              <a:rPr lang="el-GR" b="1" dirty="0">
                <a:solidFill>
                  <a:srgbClr val="FF0000"/>
                </a:solidFill>
              </a:rPr>
              <a:t> δεν είναι ηθικής, αλλά </a:t>
            </a:r>
            <a:r>
              <a:rPr lang="el-GR" b="1" u="sng" dirty="0">
                <a:solidFill>
                  <a:srgbClr val="FF0000"/>
                </a:solidFill>
              </a:rPr>
              <a:t>οντολογικής τάξης</a:t>
            </a:r>
            <a:r>
              <a:rPr lang="el-GR" dirty="0"/>
              <a:t>. </a:t>
            </a:r>
            <a:r>
              <a:rPr lang="el-GR" b="1" dirty="0"/>
              <a:t>Ο πιστός </a:t>
            </a:r>
            <a:r>
              <a:rPr lang="el-GR" dirty="0"/>
              <a:t>μετέχει στη θεία ζωή, βαδίζει προς τη </a:t>
            </a:r>
            <a:r>
              <a:rPr lang="el-GR" dirty="0" err="1"/>
              <a:t>θέωση</a:t>
            </a:r>
            <a:r>
              <a:rPr lang="el-GR" dirty="0"/>
              <a:t>, βιώνοντας απόλυτα και καθολικά τη διάκριση ουσίας και ενέργειας, ενώ </a:t>
            </a:r>
            <a:r>
              <a:rPr lang="el-GR" b="1" dirty="0"/>
              <a:t>ο άπιστος</a:t>
            </a:r>
            <a:r>
              <a:rPr lang="el-GR" dirty="0"/>
              <a:t>, μένοντας μακριά από την πηγή της ζωής, ζει την τραγικότητα του θανάτου. Γίνεται έτσι </a:t>
            </a:r>
            <a:r>
              <a:rPr lang="el-GR" u="sng" dirty="0"/>
              <a:t>ένας αυτονομημένος άνθρωπος </a:t>
            </a:r>
            <a:r>
              <a:rPr lang="el-GR" dirty="0"/>
              <a:t>με κέντρο τον εαυτό του, τις ανάγκες του, τα μεταφυσικά του ενδιαφέροντα. Δημιουργεί, έτσι, </a:t>
            </a:r>
            <a:r>
              <a:rPr lang="el-GR" u="sng" dirty="0"/>
              <a:t>έναν απρόσωπο Θεό, μία ανώτερη δύναμη</a:t>
            </a:r>
            <a:r>
              <a:rPr lang="el-GR" dirty="0"/>
              <a:t>, η οποία κατευθύνει τη ζωή του από την ασφάλεια μιας αχανούς και απροσδιόριστης απόστασης. Αυτός είναι ο Θεός του σχολαστικισμού. Ένας Θεός αυτονομημένος, εγκλωβισμένος στην ατομική του απολυτότητα. </a:t>
            </a:r>
          </a:p>
          <a:p>
            <a:r>
              <a:rPr lang="el-GR" dirty="0"/>
              <a:t>Ο Θεός όμως της αποκάλυψης είναι </a:t>
            </a:r>
            <a:r>
              <a:rPr lang="el-GR" u="sng" dirty="0"/>
              <a:t>ο προσωπικός Θεός </a:t>
            </a:r>
            <a:r>
              <a:rPr lang="el-GR" dirty="0"/>
              <a:t>που γίνεται άνθρωπος για να γίνουμε εμείς κατά χάριν θεοί. </a:t>
            </a:r>
            <a:r>
              <a:rPr lang="el-GR" b="1" dirty="0">
                <a:solidFill>
                  <a:srgbClr val="FF0000"/>
                </a:solidFill>
              </a:rPr>
              <a:t>Ο Θεός δεν είναι το απρόσωπο «</a:t>
            </a:r>
            <a:r>
              <a:rPr lang="el-GR" b="1" dirty="0" err="1">
                <a:solidFill>
                  <a:srgbClr val="FF0000"/>
                </a:solidFill>
              </a:rPr>
              <a:t>ὄντως</a:t>
            </a:r>
            <a:r>
              <a:rPr lang="el-GR" b="1" dirty="0">
                <a:solidFill>
                  <a:srgbClr val="FF0000"/>
                </a:solidFill>
              </a:rPr>
              <a:t> </a:t>
            </a:r>
            <a:r>
              <a:rPr lang="el-GR" b="1" dirty="0" err="1">
                <a:solidFill>
                  <a:srgbClr val="FF0000"/>
                </a:solidFill>
              </a:rPr>
              <a:t>ὄν</a:t>
            </a:r>
            <a:r>
              <a:rPr lang="el-GR" b="1" dirty="0">
                <a:solidFill>
                  <a:srgbClr val="FF0000"/>
                </a:solidFill>
              </a:rPr>
              <a:t>» αλλά «ὁ </a:t>
            </a:r>
            <a:r>
              <a:rPr lang="el-GR" b="1" dirty="0" err="1">
                <a:solidFill>
                  <a:srgbClr val="FF0000"/>
                </a:solidFill>
              </a:rPr>
              <a:t>Ὤν</a:t>
            </a:r>
            <a:r>
              <a:rPr lang="el-GR" b="1" dirty="0">
                <a:solidFill>
                  <a:srgbClr val="FF0000"/>
                </a:solidFill>
              </a:rPr>
              <a:t>», </a:t>
            </a:r>
            <a:r>
              <a:rPr lang="el-GR" dirty="0"/>
              <a:t>ο οποίος ως πρόσωπο με τις ουσιώδεις ενέργειές του αναπτύσσει προσωπικές και </a:t>
            </a:r>
            <a:r>
              <a:rPr lang="el-GR" dirty="0" err="1"/>
              <a:t>σωτηριώδεις</a:t>
            </a:r>
            <a:r>
              <a:rPr lang="el-GR" dirty="0"/>
              <a:t> σχέσεις με τον άνθρωπο. </a:t>
            </a:r>
          </a:p>
        </p:txBody>
      </p:sp>
    </p:spTree>
    <p:extLst>
      <p:ext uri="{BB962C8B-B14F-4D97-AF65-F5344CB8AC3E}">
        <p14:creationId xmlns:p14="http://schemas.microsoft.com/office/powerpoint/2010/main" val="2054334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19738D-B706-743E-2A0C-2B675685559A}"/>
              </a:ext>
            </a:extLst>
          </p:cNvPr>
          <p:cNvSpPr>
            <a:spLocks noGrp="1"/>
          </p:cNvSpPr>
          <p:nvPr>
            <p:ph type="title"/>
          </p:nvPr>
        </p:nvSpPr>
        <p:spPr>
          <a:xfrm>
            <a:off x="838200" y="1"/>
            <a:ext cx="10515600" cy="543208"/>
          </a:xfrm>
        </p:spPr>
        <p:txBody>
          <a:bodyPr>
            <a:normAutofit fontScale="90000"/>
          </a:bodyPr>
          <a:lstStyle/>
          <a:p>
            <a:pPr algn="ctr"/>
            <a:r>
              <a:rPr lang="el-GR" b="1" dirty="0"/>
              <a:t>Ησυχαστικές Σύνοδοι-Σχολαστική θεολογία </a:t>
            </a:r>
            <a:endParaRPr lang="el-GR" dirty="0"/>
          </a:p>
        </p:txBody>
      </p:sp>
      <p:sp>
        <p:nvSpPr>
          <p:cNvPr id="3" name="Θέση περιεχομένου 2">
            <a:extLst>
              <a:ext uri="{FF2B5EF4-FFF2-40B4-BE49-F238E27FC236}">
                <a16:creationId xmlns:a16="http://schemas.microsoft.com/office/drawing/2014/main" id="{1483BA01-E76D-E229-E090-D4234EB8D2C7}"/>
              </a:ext>
            </a:extLst>
          </p:cNvPr>
          <p:cNvSpPr>
            <a:spLocks noGrp="1"/>
          </p:cNvSpPr>
          <p:nvPr>
            <p:ph idx="1"/>
          </p:nvPr>
        </p:nvSpPr>
        <p:spPr>
          <a:xfrm>
            <a:off x="0" y="543209"/>
            <a:ext cx="12192000" cy="6314790"/>
          </a:xfrm>
        </p:spPr>
        <p:txBody>
          <a:bodyPr>
            <a:normAutofit fontScale="92500" lnSpcReduction="20000"/>
          </a:bodyPr>
          <a:lstStyle/>
          <a:p>
            <a:r>
              <a:rPr lang="el-GR" dirty="0"/>
              <a:t>Η διαμάχη του ΙΔ΄ αιώνα παραμένει ζωντανή μέχρι τις ημέρες μας. Το σχολαστικό πνεύμα της νέκρωσης της θεολογίας και της απόρριψης της ησυχαστικής Παράδοσης διαπνέει τόσο τη Δύση, όσο και την Ανατολή. </a:t>
            </a:r>
          </a:p>
          <a:p>
            <a:r>
              <a:rPr lang="el-GR" dirty="0"/>
              <a:t>Συνεπώς, μπορούμε να τονίσουμε </a:t>
            </a:r>
            <a:r>
              <a:rPr lang="el-GR" u="sng" dirty="0"/>
              <a:t>την ύπαρξη δύο ρευμάτων</a:t>
            </a:r>
            <a:r>
              <a:rPr lang="el-GR" dirty="0"/>
              <a:t>: </a:t>
            </a:r>
            <a:r>
              <a:rPr lang="el-GR" b="1" dirty="0"/>
              <a:t>του ανθρωπισμού </a:t>
            </a:r>
            <a:r>
              <a:rPr lang="el-GR" dirty="0"/>
              <a:t>διαφόρων αποχρώσεων και </a:t>
            </a:r>
            <a:r>
              <a:rPr lang="el-GR" b="1" dirty="0"/>
              <a:t>του Θεανθρωπισμού </a:t>
            </a:r>
            <a:r>
              <a:rPr lang="el-GR" dirty="0"/>
              <a:t>ως </a:t>
            </a:r>
            <a:r>
              <a:rPr lang="el-GR" dirty="0" err="1"/>
              <a:t>βιβλικοπατερικής</a:t>
            </a:r>
            <a:r>
              <a:rPr lang="el-GR" dirty="0"/>
              <a:t> απάντησης. Το διάφορο υπόβαθρο των δύο αυτών ρευμάτων δεν είναι πάντοτε εύλογο να εντοπιστεί, καθότι κινούνται στα ίδια θεολογικά και εκκλησιαστικά πλαίσια και φαινομενικά εμμένουν στην ίδια παράδοση. </a:t>
            </a:r>
          </a:p>
          <a:p>
            <a:r>
              <a:rPr lang="el-GR" dirty="0"/>
              <a:t>Από τη μια </a:t>
            </a:r>
            <a:r>
              <a:rPr lang="el-GR" b="1" dirty="0">
                <a:solidFill>
                  <a:srgbClr val="FF0000"/>
                </a:solidFill>
              </a:rPr>
              <a:t>ο αφηρημένος στοχασμός</a:t>
            </a:r>
            <a:r>
              <a:rPr lang="el-GR" dirty="0"/>
              <a:t>, η </a:t>
            </a:r>
            <a:r>
              <a:rPr lang="el-GR" dirty="0" err="1"/>
              <a:t>θρησκευτικοποίηση</a:t>
            </a:r>
            <a:r>
              <a:rPr lang="el-GR" dirty="0"/>
              <a:t> του χριστιανισμού, η ηθική βελτίωση των ανθρώπων.</a:t>
            </a:r>
          </a:p>
          <a:p>
            <a:r>
              <a:rPr lang="el-GR" dirty="0"/>
              <a:t>Από την άλλη </a:t>
            </a:r>
            <a:r>
              <a:rPr lang="el-GR" b="1" dirty="0">
                <a:solidFill>
                  <a:srgbClr val="FF0000"/>
                </a:solidFill>
              </a:rPr>
              <a:t>η εκκλησιαστική εμπειρία</a:t>
            </a:r>
            <a:r>
              <a:rPr lang="el-GR" dirty="0"/>
              <a:t>, η δυνατότητα εμπειρικής γνώσης του Θεού, η </a:t>
            </a:r>
            <a:r>
              <a:rPr lang="el-GR" dirty="0" err="1"/>
              <a:t>θεοποιός</a:t>
            </a:r>
            <a:r>
              <a:rPr lang="el-GR" dirty="0"/>
              <a:t> μέθεξη στην πραγματική </a:t>
            </a:r>
            <a:r>
              <a:rPr lang="el-GR" dirty="0" err="1"/>
              <a:t>θεοφάνεια</a:t>
            </a:r>
            <a:r>
              <a:rPr lang="el-GR" dirty="0"/>
              <a:t> και θεογνωσία.</a:t>
            </a:r>
          </a:p>
          <a:p>
            <a:r>
              <a:rPr lang="el-GR" b="1" dirty="0"/>
              <a:t>Το χάσμα τούτο εμφανίζεται αγεφύρωτο</a:t>
            </a:r>
            <a:r>
              <a:rPr lang="el-GR" dirty="0"/>
              <a:t>, όχι μόνο στο επίπεδο διατυπώσεων, αλλά στη ζωή και στην πράξη. Το πρόβλημα έγκειται ακριβώς στην έννοια της διάκρισης ουσίας και ενεργειών. Με άλλα λόγια, στο πώς της μετοχής του Θεού. </a:t>
            </a:r>
          </a:p>
          <a:p>
            <a:r>
              <a:rPr lang="el-GR" dirty="0"/>
              <a:t>Η βιωμένη ησυχαστική Παράδοση μέσα στους κόλπους της Εκκλησίας δεν μας αφήνει περιθώρια για οποιουδήποτε είδους αμφιταλαντεύσεις αναφορικά με τον τρόπο και το είδος αυτής της μετοχής. Αυτής που βίωνε ο Γρηγόριος Παλαμάς, αυτής την οποία βίωναν οι άγιοι της Εκκλησίας μέσα σε κάθε εποχή και σε οποιεσδήποτε συνθήκες.   </a:t>
            </a:r>
          </a:p>
        </p:txBody>
      </p:sp>
    </p:spTree>
    <p:extLst>
      <p:ext uri="{BB962C8B-B14F-4D97-AF65-F5344CB8AC3E}">
        <p14:creationId xmlns:p14="http://schemas.microsoft.com/office/powerpoint/2010/main" val="884545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EDCEF7-6AC5-4A61-3F85-6953FB30BCB0}"/>
              </a:ext>
            </a:extLst>
          </p:cNvPr>
          <p:cNvSpPr>
            <a:spLocks noGrp="1"/>
          </p:cNvSpPr>
          <p:nvPr>
            <p:ph type="title"/>
          </p:nvPr>
        </p:nvSpPr>
        <p:spPr>
          <a:xfrm>
            <a:off x="720505" y="18255"/>
            <a:ext cx="10515600" cy="524953"/>
          </a:xfrm>
        </p:spPr>
        <p:txBody>
          <a:bodyPr>
            <a:normAutofit fontScale="90000"/>
          </a:bodyPr>
          <a:lstStyle/>
          <a:p>
            <a:pPr algn="ctr"/>
            <a:r>
              <a:rPr lang="el-GR" b="1" dirty="0"/>
              <a:t>Ησυχαστικές Σύνοδοι-Σχολαστική θεολογία </a:t>
            </a:r>
            <a:endParaRPr lang="el-GR" dirty="0"/>
          </a:p>
        </p:txBody>
      </p:sp>
      <p:sp>
        <p:nvSpPr>
          <p:cNvPr id="3" name="Θέση περιεχομένου 2">
            <a:extLst>
              <a:ext uri="{FF2B5EF4-FFF2-40B4-BE49-F238E27FC236}">
                <a16:creationId xmlns:a16="http://schemas.microsoft.com/office/drawing/2014/main" id="{FE46D12A-798E-F17E-45C0-C9F051650597}"/>
              </a:ext>
            </a:extLst>
          </p:cNvPr>
          <p:cNvSpPr>
            <a:spLocks noGrp="1"/>
          </p:cNvSpPr>
          <p:nvPr>
            <p:ph idx="1"/>
          </p:nvPr>
        </p:nvSpPr>
        <p:spPr>
          <a:xfrm>
            <a:off x="0" y="543208"/>
            <a:ext cx="12192000" cy="6296537"/>
          </a:xfrm>
        </p:spPr>
        <p:txBody>
          <a:bodyPr>
            <a:normAutofit fontScale="92500" lnSpcReduction="20000"/>
          </a:bodyPr>
          <a:lstStyle/>
          <a:p>
            <a:r>
              <a:rPr lang="el-GR" dirty="0"/>
              <a:t>Η πατερική Παράδοση εκφράστηκε με τρόπο ενεργή μέσα από τις διαδικασίες των Συνόδων. Η βιωμένη αλήθεια της Εκκλησίας φανερώθηκε. Το ζητούμενο τότε ήταν ο πρώιμος σχολαστικισμός της Δύσης, ο οποίος προσπάθησε να δηλητηριάσει το εκκλησιαστικό και πατερικό φρόνημα της Ανατολής.</a:t>
            </a:r>
          </a:p>
          <a:p>
            <a:r>
              <a:rPr lang="el-GR" dirty="0"/>
              <a:t>Απέτυχε, όχι όμως για πολύ. Ο σχολαστικισμός της Δύσης είναι σήμερα παρών. Είναι παρών στις εκφάνσεις του, αλλά πολύ περισσότερο στην πλήρη οντολογική μεταφυσική του διάσταση. Η </a:t>
            </a:r>
            <a:r>
              <a:rPr lang="el-GR" u="sng" dirty="0"/>
              <a:t>αυτονόμηση της χριστιανικής ζωής από την Εκκλησία </a:t>
            </a:r>
            <a:r>
              <a:rPr lang="el-GR" dirty="0"/>
              <a:t>και η </a:t>
            </a:r>
            <a:r>
              <a:rPr lang="el-GR" u="sng" dirty="0"/>
              <a:t>αποσύνδεση της θεολογίας από την εμπειρία</a:t>
            </a:r>
            <a:r>
              <a:rPr lang="el-GR" dirty="0"/>
              <a:t> ευνόησαν την </a:t>
            </a:r>
            <a:r>
              <a:rPr lang="el-GR" dirty="0" err="1"/>
              <a:t>εκκοσμίκευση</a:t>
            </a:r>
            <a:r>
              <a:rPr lang="el-GR" dirty="0"/>
              <a:t> και παραμόρφωσαν τον χριστιανισμό. </a:t>
            </a:r>
          </a:p>
          <a:p>
            <a:r>
              <a:rPr lang="el-GR" dirty="0"/>
              <a:t>Γι’ αυτό και οι ησυχαστικές Σύνοδοι είναι </a:t>
            </a:r>
            <a:r>
              <a:rPr lang="el-GR" b="1" dirty="0">
                <a:solidFill>
                  <a:srgbClr val="FF0000"/>
                </a:solidFill>
              </a:rPr>
              <a:t>το ερμηνευτικό κλειδί </a:t>
            </a:r>
            <a:r>
              <a:rPr lang="el-GR" dirty="0"/>
              <a:t>μας απέναντι στον σχολαστικισμό. </a:t>
            </a:r>
          </a:p>
          <a:p>
            <a:r>
              <a:rPr lang="el-GR" dirty="0"/>
              <a:t>Η αλήθεια που παρήχθη ιδιαίτερα στη </a:t>
            </a:r>
            <a:r>
              <a:rPr lang="el-GR" b="1" dirty="0"/>
              <a:t>Σύνοδο του 1351 </a:t>
            </a:r>
            <a:r>
              <a:rPr lang="el-GR" dirty="0"/>
              <a:t>είναι αιώνια και έχει υποχρεωτικό χαρακτήρα, αφού χωρίς αυτήν διακυβεύεται η σωτηρία. Οι συνοδικοί τόμοι αποτελούν:</a:t>
            </a:r>
          </a:p>
          <a:p>
            <a:pPr>
              <a:buFont typeface="Wingdings" panose="05000000000000000000" pitchFamily="2" charset="2"/>
              <a:buChar char="v"/>
            </a:pPr>
            <a:r>
              <a:rPr lang="el-GR" dirty="0"/>
              <a:t>πληρέστερη κατανόηση και πρόοδο της ίδιας πάντοτε αλήθειας</a:t>
            </a:r>
          </a:p>
          <a:p>
            <a:pPr>
              <a:buFont typeface="Wingdings" panose="05000000000000000000" pitchFamily="2" charset="2"/>
              <a:buChar char="v"/>
            </a:pPr>
            <a:r>
              <a:rPr lang="el-GR" dirty="0"/>
              <a:t>συλλογή σε μία ενότητα όσων γράφτηκαν σποραδικά από άλλους θεολόγους πατέρες και </a:t>
            </a:r>
          </a:p>
          <a:p>
            <a:pPr>
              <a:buFont typeface="Wingdings" panose="05000000000000000000" pitchFamily="2" charset="2"/>
              <a:buChar char="v"/>
            </a:pPr>
            <a:r>
              <a:rPr lang="el-GR" dirty="0"/>
              <a:t>μεθερμήνευση με ευσεβέστερη διατύπωση όσων φαίνονται αμφιβόλου ορθοδοξίας ή επιλήψιμα στους κακοδόξους.</a:t>
            </a:r>
          </a:p>
        </p:txBody>
      </p:sp>
    </p:spTree>
    <p:extLst>
      <p:ext uri="{BB962C8B-B14F-4D97-AF65-F5344CB8AC3E}">
        <p14:creationId xmlns:p14="http://schemas.microsoft.com/office/powerpoint/2010/main" val="3665343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862A99-766A-D92E-D646-08F2D4568761}"/>
              </a:ext>
            </a:extLst>
          </p:cNvPr>
          <p:cNvSpPr>
            <a:spLocks noGrp="1"/>
          </p:cNvSpPr>
          <p:nvPr>
            <p:ph type="title"/>
          </p:nvPr>
        </p:nvSpPr>
        <p:spPr>
          <a:xfrm>
            <a:off x="838200" y="18255"/>
            <a:ext cx="10515600" cy="780531"/>
          </a:xfrm>
        </p:spPr>
        <p:txBody>
          <a:bodyPr/>
          <a:lstStyle/>
          <a:p>
            <a:pPr algn="ctr"/>
            <a:r>
              <a:rPr lang="el-GR" b="1" dirty="0"/>
              <a:t>Εισαγωγικά </a:t>
            </a:r>
          </a:p>
        </p:txBody>
      </p:sp>
      <p:sp>
        <p:nvSpPr>
          <p:cNvPr id="3" name="Θέση περιεχομένου 2">
            <a:extLst>
              <a:ext uri="{FF2B5EF4-FFF2-40B4-BE49-F238E27FC236}">
                <a16:creationId xmlns:a16="http://schemas.microsoft.com/office/drawing/2014/main" id="{12636186-BD51-6A69-8558-0CAB8F04335A}"/>
              </a:ext>
            </a:extLst>
          </p:cNvPr>
          <p:cNvSpPr>
            <a:spLocks noGrp="1"/>
          </p:cNvSpPr>
          <p:nvPr>
            <p:ph idx="1"/>
          </p:nvPr>
        </p:nvSpPr>
        <p:spPr>
          <a:xfrm>
            <a:off x="0" y="633046"/>
            <a:ext cx="12192000" cy="6206699"/>
          </a:xfrm>
        </p:spPr>
        <p:txBody>
          <a:bodyPr>
            <a:normAutofit fontScale="92500" lnSpcReduction="20000"/>
          </a:bodyPr>
          <a:lstStyle/>
          <a:p>
            <a:r>
              <a:rPr lang="el-GR" dirty="0"/>
              <a:t>Οι δυτικοί ερευνητές του ησυχασμού νομίζουν ότι ο ησυχασμός είναι απλά και μόνο μία θεολογική διαμάχη του ΙΔ αιώνα. Για μας τους ορθοδόξους είναι μία </a:t>
            </a:r>
            <a:r>
              <a:rPr lang="el-GR" b="1" dirty="0">
                <a:solidFill>
                  <a:srgbClr val="FF0000"/>
                </a:solidFill>
              </a:rPr>
              <a:t>στάση ζωής</a:t>
            </a:r>
            <a:r>
              <a:rPr lang="el-GR" dirty="0"/>
              <a:t>, που συστηματοποιείται αυτόν τον αιώνα.</a:t>
            </a:r>
          </a:p>
          <a:p>
            <a:r>
              <a:rPr lang="el-GR" dirty="0"/>
              <a:t>Αφορμή για τη συνοδική θεμελίωσή της αποτελεί το πρόσωπο του </a:t>
            </a:r>
            <a:r>
              <a:rPr lang="el-GR" b="1" dirty="0"/>
              <a:t>Βαρλαάμ του </a:t>
            </a:r>
            <a:r>
              <a:rPr lang="el-GR" b="1" dirty="0" err="1"/>
              <a:t>Καλαβρού</a:t>
            </a:r>
            <a:r>
              <a:rPr lang="el-GR" dirty="0"/>
              <a:t>, Έλληνα μοναχού, «</a:t>
            </a:r>
            <a:r>
              <a:rPr lang="el-GR" i="1" dirty="0" err="1"/>
              <a:t>αὐτόπλαστου</a:t>
            </a:r>
            <a:r>
              <a:rPr lang="el-GR" i="1" dirty="0"/>
              <a:t> ἤ </a:t>
            </a:r>
            <a:r>
              <a:rPr lang="el-GR" i="1" dirty="0" err="1"/>
              <a:t>ἐπίπλαστου</a:t>
            </a:r>
            <a:r>
              <a:rPr lang="el-GR" dirty="0"/>
              <a:t>» (ΓΡΗΓΟΡΙΟΣ ΠΑΛΑΜΑΣ). Ο </a:t>
            </a:r>
            <a:r>
              <a:rPr lang="el-GR" dirty="0" err="1"/>
              <a:t>Καλαβρός</a:t>
            </a:r>
            <a:r>
              <a:rPr lang="el-GR" dirty="0"/>
              <a:t> φιλόσοφος:</a:t>
            </a:r>
          </a:p>
          <a:p>
            <a:pPr>
              <a:buFont typeface="Wingdings" panose="05000000000000000000" pitchFamily="2" charset="2"/>
              <a:buChar char="v"/>
            </a:pPr>
            <a:r>
              <a:rPr lang="el-GR" dirty="0"/>
              <a:t>Αρνείται την πληρότητα της σωτηριώδους αλήθειας που φέρει η εκκλησιαστική παράδοση, κρίνει αναγκαίο ότι πρέπει να συμπληρωθεί με την έξω σοφία, την οποία θεωρεί </a:t>
            </a:r>
            <a:r>
              <a:rPr lang="el-GR" dirty="0" err="1"/>
              <a:t>ισόκυρο</a:t>
            </a:r>
            <a:r>
              <a:rPr lang="el-GR" dirty="0"/>
              <a:t> δώρο του Θεού.</a:t>
            </a:r>
          </a:p>
          <a:p>
            <a:pPr>
              <a:buFont typeface="Wingdings" panose="05000000000000000000" pitchFamily="2" charset="2"/>
              <a:buChar char="v"/>
            </a:pPr>
            <a:r>
              <a:rPr lang="el-GR" dirty="0"/>
              <a:t>Καταστρέφει τη σωτηρία του ανθρώπου, αρνούμενος τη δυνατότητα τελείωσής του με την ησυχαστική άσκηση.</a:t>
            </a:r>
          </a:p>
          <a:p>
            <a:pPr>
              <a:buFont typeface="Wingdings" panose="05000000000000000000" pitchFamily="2" charset="2"/>
              <a:buChar char="v"/>
            </a:pPr>
            <a:r>
              <a:rPr lang="el-GR" dirty="0"/>
              <a:t>Καταλήγει σε καθαρή αντίθεση αναφορικά με τον χαρακτήρα της θεολογίας ως </a:t>
            </a:r>
            <a:r>
              <a:rPr lang="el-GR" dirty="0" err="1"/>
              <a:t>θεοπτίας</a:t>
            </a:r>
            <a:r>
              <a:rPr lang="el-GR" dirty="0"/>
              <a:t>.</a:t>
            </a:r>
          </a:p>
          <a:p>
            <a:r>
              <a:rPr lang="el-GR" dirty="0"/>
              <a:t>Η Εκκλησία αναγκάζεται να συγκαλέσει </a:t>
            </a:r>
            <a:r>
              <a:rPr lang="el-GR" b="1" dirty="0"/>
              <a:t>Σύνοδο τον Ιούνιο του 1341</a:t>
            </a:r>
            <a:r>
              <a:rPr lang="el-GR" dirty="0"/>
              <a:t>. Ο Βαρλαάμ «</a:t>
            </a:r>
            <a:r>
              <a:rPr lang="el-GR" i="1" dirty="0" err="1"/>
              <a:t>ἐπηλέγχθη</a:t>
            </a:r>
            <a:r>
              <a:rPr lang="el-GR" i="1" dirty="0"/>
              <a:t> βλασφήμως </a:t>
            </a:r>
            <a:r>
              <a:rPr lang="el-GR" i="1" dirty="0" err="1"/>
              <a:t>καὶ</a:t>
            </a:r>
            <a:r>
              <a:rPr lang="el-GR" i="1" dirty="0"/>
              <a:t> </a:t>
            </a:r>
            <a:r>
              <a:rPr lang="el-GR" i="1" dirty="0" err="1"/>
              <a:t>κακοδόξως</a:t>
            </a:r>
            <a:r>
              <a:rPr lang="el-GR" i="1" dirty="0"/>
              <a:t> </a:t>
            </a:r>
            <a:r>
              <a:rPr lang="el-GR" i="1" dirty="0" err="1"/>
              <a:t>λαλῶν</a:t>
            </a:r>
            <a:r>
              <a:rPr lang="el-GR" i="1" dirty="0"/>
              <a:t> </a:t>
            </a:r>
            <a:r>
              <a:rPr lang="el-GR" i="1" dirty="0" err="1"/>
              <a:t>περὶ</a:t>
            </a:r>
            <a:r>
              <a:rPr lang="el-GR" i="1" dirty="0"/>
              <a:t> τε </a:t>
            </a:r>
            <a:r>
              <a:rPr lang="el-GR" i="1" dirty="0" err="1"/>
              <a:t>τοῦ</a:t>
            </a:r>
            <a:r>
              <a:rPr lang="el-GR" i="1" dirty="0"/>
              <a:t> </a:t>
            </a:r>
            <a:r>
              <a:rPr lang="el-GR" i="1" dirty="0" err="1"/>
              <a:t>ἐν</a:t>
            </a:r>
            <a:r>
              <a:rPr lang="el-GR" i="1" dirty="0"/>
              <a:t> </a:t>
            </a:r>
            <a:r>
              <a:rPr lang="el-GR" i="1" dirty="0" err="1"/>
              <a:t>θαβωρείῳ</a:t>
            </a:r>
            <a:r>
              <a:rPr lang="el-GR" i="1" dirty="0"/>
              <a:t> θείου </a:t>
            </a:r>
            <a:r>
              <a:rPr lang="el-GR" i="1" dirty="0" err="1"/>
              <a:t>φωτὸς</a:t>
            </a:r>
            <a:r>
              <a:rPr lang="el-GR" i="1" dirty="0"/>
              <a:t> </a:t>
            </a:r>
            <a:r>
              <a:rPr lang="el-GR" i="1" dirty="0" err="1"/>
              <a:t>καὶ</a:t>
            </a:r>
            <a:r>
              <a:rPr lang="el-GR" i="1" dirty="0"/>
              <a:t> </a:t>
            </a:r>
            <a:r>
              <a:rPr lang="el-GR" i="1" dirty="0" err="1"/>
              <a:t>ὧν</a:t>
            </a:r>
            <a:r>
              <a:rPr lang="el-GR" i="1" dirty="0"/>
              <a:t> </a:t>
            </a:r>
            <a:r>
              <a:rPr lang="el-GR" i="1" dirty="0" err="1"/>
              <a:t>κατὰ</a:t>
            </a:r>
            <a:r>
              <a:rPr lang="el-GR" i="1" dirty="0"/>
              <a:t> </a:t>
            </a:r>
            <a:r>
              <a:rPr lang="el-GR" i="1" dirty="0" err="1"/>
              <a:t>τῶν</a:t>
            </a:r>
            <a:r>
              <a:rPr lang="el-GR" i="1" dirty="0"/>
              <a:t> </a:t>
            </a:r>
            <a:r>
              <a:rPr lang="el-GR" i="1" dirty="0" err="1"/>
              <a:t>μοναχῶν</a:t>
            </a:r>
            <a:r>
              <a:rPr lang="el-GR" i="1" dirty="0"/>
              <a:t> </a:t>
            </a:r>
            <a:r>
              <a:rPr lang="el-GR" i="1" dirty="0" err="1"/>
              <a:t>περὶ</a:t>
            </a:r>
            <a:r>
              <a:rPr lang="el-GR" i="1" dirty="0"/>
              <a:t> </a:t>
            </a:r>
            <a:r>
              <a:rPr lang="el-GR" i="1" dirty="0" err="1"/>
              <a:t>τῆς</a:t>
            </a:r>
            <a:r>
              <a:rPr lang="el-GR" i="1" dirty="0"/>
              <a:t> </a:t>
            </a:r>
            <a:r>
              <a:rPr lang="el-GR" i="1" dirty="0" err="1"/>
              <a:t>μελετωμένης</a:t>
            </a:r>
            <a:r>
              <a:rPr lang="el-GR" i="1" dirty="0"/>
              <a:t> </a:t>
            </a:r>
            <a:r>
              <a:rPr lang="el-GR" i="1" dirty="0" err="1"/>
              <a:t>αὐτοῖς</a:t>
            </a:r>
            <a:r>
              <a:rPr lang="el-GR" i="1" dirty="0"/>
              <a:t> </a:t>
            </a:r>
            <a:r>
              <a:rPr lang="el-GR" i="1" dirty="0" err="1"/>
              <a:t>καὶ</a:t>
            </a:r>
            <a:r>
              <a:rPr lang="el-GR" i="1" dirty="0"/>
              <a:t> </a:t>
            </a:r>
            <a:r>
              <a:rPr lang="el-GR" i="1" dirty="0" err="1"/>
              <a:t>προσφερομένης</a:t>
            </a:r>
            <a:r>
              <a:rPr lang="el-GR" i="1" dirty="0"/>
              <a:t> </a:t>
            </a:r>
            <a:r>
              <a:rPr lang="el-GR" i="1" dirty="0" err="1"/>
              <a:t>συχνῶς</a:t>
            </a:r>
            <a:r>
              <a:rPr lang="el-GR" i="1" dirty="0"/>
              <a:t> </a:t>
            </a:r>
            <a:r>
              <a:rPr lang="el-GR" i="1" dirty="0" err="1"/>
              <a:t>ἱερᾶς</a:t>
            </a:r>
            <a:r>
              <a:rPr lang="el-GR" i="1" dirty="0"/>
              <a:t> </a:t>
            </a:r>
            <a:r>
              <a:rPr lang="el-GR" i="1" dirty="0" err="1"/>
              <a:t>εὐχῆς</a:t>
            </a:r>
            <a:r>
              <a:rPr lang="el-GR" i="1" dirty="0"/>
              <a:t> </a:t>
            </a:r>
            <a:r>
              <a:rPr lang="el-GR" i="1" dirty="0" err="1"/>
              <a:t>συνεγράφετο</a:t>
            </a:r>
            <a:r>
              <a:rPr lang="el-GR" dirty="0"/>
              <a:t>»· όποιος, μάλιστα, φανεί να κατηγορεί τους μοναχούς, θα είναι «</a:t>
            </a:r>
            <a:r>
              <a:rPr lang="el-GR" i="1" dirty="0" err="1"/>
              <a:t>ἀποκήρυτος</a:t>
            </a:r>
            <a:r>
              <a:rPr lang="el-GR" i="1" dirty="0"/>
              <a:t> </a:t>
            </a:r>
            <a:r>
              <a:rPr lang="el-GR" i="1" dirty="0" err="1"/>
              <a:t>καὶ</a:t>
            </a:r>
            <a:r>
              <a:rPr lang="el-GR" i="1" dirty="0"/>
              <a:t> </a:t>
            </a:r>
            <a:r>
              <a:rPr lang="el-GR" i="1" dirty="0" err="1"/>
              <a:t>ἀποτετμημένος</a:t>
            </a:r>
            <a:r>
              <a:rPr lang="el-GR" dirty="0"/>
              <a:t>» της αγίας του Χριστού Εκκλησίας (Συνοδικός Τόμος). </a:t>
            </a:r>
          </a:p>
          <a:p>
            <a:endParaRPr lang="el-GR" dirty="0"/>
          </a:p>
        </p:txBody>
      </p:sp>
    </p:spTree>
    <p:extLst>
      <p:ext uri="{BB962C8B-B14F-4D97-AF65-F5344CB8AC3E}">
        <p14:creationId xmlns:p14="http://schemas.microsoft.com/office/powerpoint/2010/main" val="4092214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899EB5-D2E4-37A4-61A3-9CB5AEC31AD8}"/>
              </a:ext>
            </a:extLst>
          </p:cNvPr>
          <p:cNvSpPr>
            <a:spLocks noGrp="1"/>
          </p:cNvSpPr>
          <p:nvPr>
            <p:ph type="title"/>
          </p:nvPr>
        </p:nvSpPr>
        <p:spPr>
          <a:xfrm>
            <a:off x="838200" y="18255"/>
            <a:ext cx="10515600" cy="588327"/>
          </a:xfrm>
        </p:spPr>
        <p:txBody>
          <a:bodyPr>
            <a:normAutofit fontScale="90000"/>
          </a:bodyPr>
          <a:lstStyle/>
          <a:p>
            <a:pPr algn="ctr"/>
            <a:r>
              <a:rPr lang="el-GR" b="1" dirty="0"/>
              <a:t>Εισαγωγικά </a:t>
            </a:r>
            <a:endParaRPr lang="el-GR" dirty="0"/>
          </a:p>
        </p:txBody>
      </p:sp>
      <p:sp>
        <p:nvSpPr>
          <p:cNvPr id="3" name="Θέση περιεχομένου 2">
            <a:extLst>
              <a:ext uri="{FF2B5EF4-FFF2-40B4-BE49-F238E27FC236}">
                <a16:creationId xmlns:a16="http://schemas.microsoft.com/office/drawing/2014/main" id="{B96D7169-AC15-AD13-1771-8E7D9C6AF078}"/>
              </a:ext>
            </a:extLst>
          </p:cNvPr>
          <p:cNvSpPr>
            <a:spLocks noGrp="1"/>
          </p:cNvSpPr>
          <p:nvPr>
            <p:ph idx="1"/>
          </p:nvPr>
        </p:nvSpPr>
        <p:spPr>
          <a:xfrm>
            <a:off x="0" y="543208"/>
            <a:ext cx="12192000" cy="6314792"/>
          </a:xfrm>
        </p:spPr>
        <p:txBody>
          <a:bodyPr>
            <a:normAutofit fontScale="92500" lnSpcReduction="10000"/>
          </a:bodyPr>
          <a:lstStyle/>
          <a:p>
            <a:r>
              <a:rPr lang="el-GR" dirty="0"/>
              <a:t>Τη σκυτάλη της κακοδοξίας αναλαμβάνει </a:t>
            </a:r>
            <a:r>
              <a:rPr lang="el-GR" b="1" dirty="0"/>
              <a:t>ο μοναχός Ακίνδυνος</a:t>
            </a:r>
            <a:r>
              <a:rPr lang="el-GR" dirty="0"/>
              <a:t>, ο οποίος δεν μπορεί να καταλάβει την πνευματικότητα των μοναχών, γιατί ήταν «</a:t>
            </a:r>
            <a:r>
              <a:rPr lang="el-GR" i="1" dirty="0" err="1"/>
              <a:t>παντελῶς</a:t>
            </a:r>
            <a:r>
              <a:rPr lang="el-GR" i="1" dirty="0"/>
              <a:t> </a:t>
            </a:r>
            <a:r>
              <a:rPr lang="el-GR" i="1" dirty="0" err="1"/>
              <a:t>τῶν</a:t>
            </a:r>
            <a:r>
              <a:rPr lang="el-GR" i="1" dirty="0"/>
              <a:t> θείων περικείμενος </a:t>
            </a:r>
            <a:r>
              <a:rPr lang="el-GR" i="1" dirty="0" err="1"/>
              <a:t>ἄγνοιαν</a:t>
            </a:r>
            <a:r>
              <a:rPr lang="el-GR" i="1" dirty="0"/>
              <a:t> </a:t>
            </a:r>
            <a:r>
              <a:rPr lang="el-GR" i="1" dirty="0" err="1"/>
              <a:t>καὶ</a:t>
            </a:r>
            <a:r>
              <a:rPr lang="el-GR" i="1" dirty="0"/>
              <a:t> </a:t>
            </a:r>
            <a:r>
              <a:rPr lang="el-GR" i="1" dirty="0" err="1"/>
              <a:t>ἀμύητος</a:t>
            </a:r>
            <a:r>
              <a:rPr lang="el-GR" dirty="0"/>
              <a:t>» (ΓΡΗΓΟΡΙΟΣ ΠΑΛΑΜΑΣ). Κυριευμένος ολοκληρωτικά από την ελληνική πλάνη, γνωρίζει κάποιες μορφές της μοναστικής παράδοσης αλλά τις αποσυνδέει από τα αποτελέσματά της, που είναι οι δωρεές της χάριτος. Ακολουθεί τον αντίστροφο δρόμο από τον Βαρλαάμ. Ξεκινάει από το δόγμα και καταλήγει στην πνευματικότητα. Η Σύνοδος του Ιουλίου του 1341 τον καταδικάζει, επειδή φρονεί τα ίδια με τον Βαρλαάμ. </a:t>
            </a:r>
          </a:p>
          <a:p>
            <a:r>
              <a:rPr lang="el-GR" dirty="0"/>
              <a:t>Ο </a:t>
            </a:r>
            <a:r>
              <a:rPr lang="el-GR" b="1" dirty="0"/>
              <a:t>Πατριάρχης Ιωάννης </a:t>
            </a:r>
            <a:r>
              <a:rPr lang="el-GR" b="1" dirty="0" err="1"/>
              <a:t>Καλέκας</a:t>
            </a:r>
            <a:r>
              <a:rPr lang="el-GR" b="1" dirty="0"/>
              <a:t> </a:t>
            </a:r>
            <a:r>
              <a:rPr lang="el-GR" dirty="0"/>
              <a:t>συκοφαντεί τον Συνοδικό Τόμο του 1341 και επαναλαμβάνει τις δογματικές βλασφημίες του </a:t>
            </a:r>
            <a:r>
              <a:rPr lang="el-GR" dirty="0" err="1"/>
              <a:t>Ακινδύνου</a:t>
            </a:r>
            <a:r>
              <a:rPr lang="el-GR" dirty="0"/>
              <a:t>, αφού αποκαλεί τις ενέργειες του Θεού «</a:t>
            </a:r>
            <a:r>
              <a:rPr lang="el-GR" i="1" dirty="0" err="1"/>
              <a:t>ὄχλους</a:t>
            </a:r>
            <a:r>
              <a:rPr lang="el-GR" i="1" dirty="0"/>
              <a:t> θεοτήτων</a:t>
            </a:r>
            <a:r>
              <a:rPr lang="el-GR" dirty="0"/>
              <a:t>», και όσους βεβαιώνουν ότι είναι άκτιστες, τους κατηγορεί ως </a:t>
            </a:r>
            <a:r>
              <a:rPr lang="el-GR" dirty="0" err="1"/>
              <a:t>πολύθεους</a:t>
            </a:r>
            <a:r>
              <a:rPr lang="el-GR" dirty="0"/>
              <a:t>.</a:t>
            </a:r>
          </a:p>
          <a:p>
            <a:r>
              <a:rPr lang="el-GR" dirty="0"/>
              <a:t>Η </a:t>
            </a:r>
            <a:r>
              <a:rPr lang="el-GR" b="1" dirty="0"/>
              <a:t>Σύνοδος του Φεβρουαρίου του 1347 </a:t>
            </a:r>
            <a:r>
              <a:rPr lang="el-GR" dirty="0"/>
              <a:t>αποφασίζει να απογυμνώσει από κάθε ιερατική αξία και να καθαιρέσει τον Πατριάρχη </a:t>
            </a:r>
            <a:r>
              <a:rPr lang="el-GR" dirty="0" err="1"/>
              <a:t>Καλέκα</a:t>
            </a:r>
            <a:r>
              <a:rPr lang="el-GR" dirty="0"/>
              <a:t>, γιατί παρέμεινε στο έκφυλο δόγμα του </a:t>
            </a:r>
            <a:r>
              <a:rPr lang="el-GR" dirty="0" err="1"/>
              <a:t>Ακινδύνου</a:t>
            </a:r>
            <a:r>
              <a:rPr lang="el-GR" dirty="0"/>
              <a:t>· τον απέβαλε, λοιπόν, ολοκληρωτικά από την Εκκλησία. Επίσης, για δογματικές εκτροπές καταδικάζονται ο Ματθαίος Εφέσου, ο Ιωσήφ </a:t>
            </a:r>
            <a:r>
              <a:rPr lang="el-GR" dirty="0" err="1"/>
              <a:t>Γάνου</a:t>
            </a:r>
            <a:r>
              <a:rPr lang="el-GR" dirty="0"/>
              <a:t> και ο Νεόφυτος Φιλίππων.</a:t>
            </a:r>
          </a:p>
        </p:txBody>
      </p:sp>
    </p:spTree>
    <p:extLst>
      <p:ext uri="{BB962C8B-B14F-4D97-AF65-F5344CB8AC3E}">
        <p14:creationId xmlns:p14="http://schemas.microsoft.com/office/powerpoint/2010/main" val="3226396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AF3173-4701-081B-C67D-D6426774CA36}"/>
              </a:ext>
            </a:extLst>
          </p:cNvPr>
          <p:cNvSpPr>
            <a:spLocks noGrp="1"/>
          </p:cNvSpPr>
          <p:nvPr>
            <p:ph type="title"/>
          </p:nvPr>
        </p:nvSpPr>
        <p:spPr>
          <a:xfrm>
            <a:off x="838200" y="18256"/>
            <a:ext cx="10515600" cy="614790"/>
          </a:xfrm>
        </p:spPr>
        <p:txBody>
          <a:bodyPr>
            <a:normAutofit fontScale="90000"/>
          </a:bodyPr>
          <a:lstStyle/>
          <a:p>
            <a:pPr algn="ctr"/>
            <a:r>
              <a:rPr lang="el-GR" b="1" dirty="0"/>
              <a:t>Εισαγωγικά </a:t>
            </a:r>
            <a:endParaRPr lang="el-GR" dirty="0"/>
          </a:p>
        </p:txBody>
      </p:sp>
      <p:sp>
        <p:nvSpPr>
          <p:cNvPr id="3" name="Θέση περιεχομένου 2">
            <a:extLst>
              <a:ext uri="{FF2B5EF4-FFF2-40B4-BE49-F238E27FC236}">
                <a16:creationId xmlns:a16="http://schemas.microsoft.com/office/drawing/2014/main" id="{7EA1979A-96AA-072F-C396-75B670932B46}"/>
              </a:ext>
            </a:extLst>
          </p:cNvPr>
          <p:cNvSpPr>
            <a:spLocks noGrp="1"/>
          </p:cNvSpPr>
          <p:nvPr>
            <p:ph idx="1"/>
          </p:nvPr>
        </p:nvSpPr>
        <p:spPr>
          <a:xfrm>
            <a:off x="0" y="703385"/>
            <a:ext cx="12192000" cy="6136360"/>
          </a:xfrm>
        </p:spPr>
        <p:txBody>
          <a:bodyPr>
            <a:normAutofit fontScale="85000" lnSpcReduction="20000"/>
          </a:bodyPr>
          <a:lstStyle/>
          <a:p>
            <a:r>
              <a:rPr lang="el-GR" dirty="0"/>
              <a:t>Τον </a:t>
            </a:r>
            <a:r>
              <a:rPr lang="el-GR" b="1" dirty="0"/>
              <a:t>Μάιο του 1351 </a:t>
            </a:r>
            <a:r>
              <a:rPr lang="el-GR" dirty="0" err="1"/>
              <a:t>συγκαλείται</a:t>
            </a:r>
            <a:r>
              <a:rPr lang="el-GR" dirty="0"/>
              <a:t> </a:t>
            </a:r>
            <a:r>
              <a:rPr lang="el-GR" b="1" dirty="0"/>
              <a:t>μεγάλη Σύνοδος σε πέντε συνεδρίες</a:t>
            </a:r>
            <a:r>
              <a:rPr lang="el-GR" dirty="0"/>
              <a:t>. Επικυρώνει τους προγενέστερους συνοδικούς Τόμους, κρατά αποκλεισμένους από την Εκκλησία όσους ανήκουν αποδεδειγμένα στην παράταξη Βαρλαάμ και </a:t>
            </a:r>
            <a:r>
              <a:rPr lang="el-GR" dirty="0" err="1"/>
              <a:t>Ακινδύνου</a:t>
            </a:r>
            <a:r>
              <a:rPr lang="el-GR" dirty="0"/>
              <a:t>, αφού δεν μετανοούν, και συντάσσει τους σχετικούς αναθεματισμούς που διαβάζονται την Κυριακή της Ορθοδοξίας. Εκεί καταδικάζεται και ο </a:t>
            </a:r>
            <a:r>
              <a:rPr lang="el-GR" b="1" dirty="0"/>
              <a:t>φιλόσοφος </a:t>
            </a:r>
            <a:r>
              <a:rPr lang="el-GR" b="1" dirty="0" err="1"/>
              <a:t>Γρηγοράς</a:t>
            </a:r>
            <a:r>
              <a:rPr lang="el-GR" dirty="0"/>
              <a:t>, ο οποίος, μη μπορώντας να κατανοήσει τη διάκριση και τη διαφορά «</a:t>
            </a:r>
            <a:r>
              <a:rPr lang="el-GR" i="1" dirty="0" err="1"/>
              <a:t>τοῦ</a:t>
            </a:r>
            <a:r>
              <a:rPr lang="el-GR" i="1" dirty="0"/>
              <a:t> </a:t>
            </a:r>
            <a:r>
              <a:rPr lang="el-GR" i="1" dirty="0" err="1"/>
              <a:t>ἡνωμένου</a:t>
            </a:r>
            <a:r>
              <a:rPr lang="el-GR" i="1" dirty="0"/>
              <a:t> </a:t>
            </a:r>
            <a:r>
              <a:rPr lang="el-GR" i="1" dirty="0" err="1"/>
              <a:t>καὶ</a:t>
            </a:r>
            <a:r>
              <a:rPr lang="el-GR" i="1" dirty="0"/>
              <a:t> διακεκριμένου </a:t>
            </a:r>
            <a:r>
              <a:rPr lang="el-GR" i="1" dirty="0" err="1"/>
              <a:t>τῆς</a:t>
            </a:r>
            <a:r>
              <a:rPr lang="el-GR" i="1" dirty="0"/>
              <a:t> θείας φύσεως </a:t>
            </a:r>
            <a:r>
              <a:rPr lang="el-GR" i="1" dirty="0" err="1"/>
              <a:t>καὶ</a:t>
            </a:r>
            <a:r>
              <a:rPr lang="el-GR" i="1" dirty="0"/>
              <a:t> </a:t>
            </a:r>
            <a:r>
              <a:rPr lang="el-GR" i="1" dirty="0" err="1"/>
              <a:t>ἐνεργείας</a:t>
            </a:r>
            <a:r>
              <a:rPr lang="el-GR" dirty="0"/>
              <a:t>» με </a:t>
            </a:r>
            <a:r>
              <a:rPr lang="el-GR" dirty="0" err="1"/>
              <a:t>θεοπρεπή</a:t>
            </a:r>
            <a:r>
              <a:rPr lang="el-GR" dirty="0"/>
              <a:t> τρόπο, εισάγει σαφώς πολυθεΐα και αθεΐα. (ΣΥΝΟΔΙΚΟΣ ΤΟΜΟΣ 1351, </a:t>
            </a:r>
            <a:r>
              <a:rPr lang="en-GB" dirty="0"/>
              <a:t>PG 151, 717-763)</a:t>
            </a:r>
          </a:p>
          <a:p>
            <a:r>
              <a:rPr lang="el-GR" dirty="0"/>
              <a:t>Η </a:t>
            </a:r>
            <a:r>
              <a:rPr lang="el-GR" b="1" dirty="0"/>
              <a:t>Σύνοδος του Φεβρουαρίου του 1368 </a:t>
            </a:r>
            <a:r>
              <a:rPr lang="el-GR" dirty="0"/>
              <a:t>καταδικάζει τον μοναχό της Λαύρας </a:t>
            </a:r>
            <a:r>
              <a:rPr lang="el-GR" b="1" dirty="0" err="1"/>
              <a:t>Πρόχορο</a:t>
            </a:r>
            <a:r>
              <a:rPr lang="el-GR" b="1" dirty="0"/>
              <a:t> </a:t>
            </a:r>
            <a:r>
              <a:rPr lang="el-GR" b="1" dirty="0" err="1"/>
              <a:t>Κυδώνη</a:t>
            </a:r>
            <a:r>
              <a:rPr lang="el-GR" dirty="0"/>
              <a:t>, γιατί έγινε «</a:t>
            </a:r>
            <a:r>
              <a:rPr lang="el-GR" i="1" dirty="0" err="1"/>
              <a:t>πατὴρ</a:t>
            </a:r>
            <a:r>
              <a:rPr lang="el-GR" i="1" dirty="0"/>
              <a:t> </a:t>
            </a:r>
            <a:r>
              <a:rPr lang="el-GR" i="1" dirty="0" err="1"/>
              <a:t>καὶ</a:t>
            </a:r>
            <a:r>
              <a:rPr lang="el-GR" i="1" dirty="0"/>
              <a:t> </a:t>
            </a:r>
            <a:r>
              <a:rPr lang="el-GR" i="1" dirty="0" err="1"/>
              <a:t>ἐφευρέτης</a:t>
            </a:r>
            <a:r>
              <a:rPr lang="el-GR" i="1" dirty="0"/>
              <a:t> </a:t>
            </a:r>
            <a:r>
              <a:rPr lang="el-GR" i="1" dirty="0" err="1"/>
              <a:t>πολλῶν</a:t>
            </a:r>
            <a:r>
              <a:rPr lang="el-GR" i="1" dirty="0"/>
              <a:t> </a:t>
            </a:r>
            <a:r>
              <a:rPr lang="el-GR" i="1" dirty="0" err="1"/>
              <a:t>αἱρέσεων</a:t>
            </a:r>
            <a:r>
              <a:rPr lang="el-GR" dirty="0"/>
              <a:t>». Τίποτα δεν υπάρχει κοινό μεταξύ του </a:t>
            </a:r>
            <a:r>
              <a:rPr lang="el-GR" dirty="0" err="1"/>
              <a:t>Προχόρου</a:t>
            </a:r>
            <a:r>
              <a:rPr lang="el-GR" dirty="0"/>
              <a:t> και των ευαγγελικών και αποστολικών λόγων. Η ίδια Σύνοδος διακηρύσσει την αγιότητα του αγίου Γρηγορίου Παλαμά. (ΣΥΝΟΔΙΚΟΣ ΤΟΜΟΣ 1368, </a:t>
            </a:r>
            <a:r>
              <a:rPr lang="en-GB" dirty="0"/>
              <a:t>PG 151, 693-715)</a:t>
            </a:r>
          </a:p>
          <a:p>
            <a:r>
              <a:rPr lang="el-GR" dirty="0"/>
              <a:t>Κατά την περίοδο της έριδας, </a:t>
            </a:r>
            <a:r>
              <a:rPr lang="el-GR" b="1" dirty="0">
                <a:solidFill>
                  <a:srgbClr val="FF0000"/>
                </a:solidFill>
              </a:rPr>
              <a:t>ο άγιος Γρηγόριος Παλαμάς </a:t>
            </a:r>
            <a:r>
              <a:rPr lang="el-GR" dirty="0"/>
              <a:t>υπήρξε ο θεολόγος που διαδραμάτισε αποφασιστικό ρόλο στην υπέρβαση της κρίσης και κατόρθωσε την ανατροπή της αίρεσης. Με την πολυετή προσπάθειά του, τουλάχιστον είκοσι χρόνια, μόχθησε για την έκφραση της αλήθειας, την οποία επικύρωσαν οι Σύνοδοι της εποχής αυτής. Στο πρόσωπό του επιβεβαιώνεται η αλήθεια ότι όποτε προκύπτει θεολογική κρίση με </a:t>
            </a:r>
            <a:r>
              <a:rPr lang="el-GR" dirty="0" err="1"/>
              <a:t>σωτηριολογικές</a:t>
            </a:r>
            <a:r>
              <a:rPr lang="el-GR" dirty="0"/>
              <a:t> συνέπειες, ο Θεός φροντίζει να παρουσιάζεται κάποιος </a:t>
            </a:r>
            <a:r>
              <a:rPr lang="el-GR" dirty="0" err="1"/>
              <a:t>πνευματοφόρος</a:t>
            </a:r>
            <a:r>
              <a:rPr lang="el-GR" dirty="0"/>
              <a:t> πατέρας της Εκκλησίας για την αντιμετώπισή της. Το έργο των Συνόδων και η αναίρεση της κακοδοξίας βρίσκεται σε άμεση σχέση με το πρόσωπό του.  </a:t>
            </a:r>
          </a:p>
        </p:txBody>
      </p:sp>
    </p:spTree>
    <p:extLst>
      <p:ext uri="{BB962C8B-B14F-4D97-AF65-F5344CB8AC3E}">
        <p14:creationId xmlns:p14="http://schemas.microsoft.com/office/powerpoint/2010/main" val="856490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D18405-5D62-E3BD-E935-9552F84F4261}"/>
              </a:ext>
            </a:extLst>
          </p:cNvPr>
          <p:cNvSpPr>
            <a:spLocks noGrp="1"/>
          </p:cNvSpPr>
          <p:nvPr>
            <p:ph type="title"/>
          </p:nvPr>
        </p:nvSpPr>
        <p:spPr>
          <a:xfrm>
            <a:off x="0" y="0"/>
            <a:ext cx="12192000" cy="425513"/>
          </a:xfrm>
        </p:spPr>
        <p:txBody>
          <a:bodyPr>
            <a:normAutofit fontScale="90000"/>
          </a:bodyPr>
          <a:lstStyle/>
          <a:p>
            <a:pPr algn="ctr"/>
            <a:r>
              <a:rPr lang="el-GR" b="1" dirty="0"/>
              <a:t>Κοινά χαρακτηριστικά γνωρίσματα των κακοδόξων</a:t>
            </a:r>
          </a:p>
        </p:txBody>
      </p:sp>
      <p:sp>
        <p:nvSpPr>
          <p:cNvPr id="3" name="Θέση περιεχομένου 2">
            <a:extLst>
              <a:ext uri="{FF2B5EF4-FFF2-40B4-BE49-F238E27FC236}">
                <a16:creationId xmlns:a16="http://schemas.microsoft.com/office/drawing/2014/main" id="{18BCCE35-CE1E-1E06-0188-9FD462A4E9EE}"/>
              </a:ext>
            </a:extLst>
          </p:cNvPr>
          <p:cNvSpPr>
            <a:spLocks noGrp="1"/>
          </p:cNvSpPr>
          <p:nvPr>
            <p:ph idx="1"/>
          </p:nvPr>
        </p:nvSpPr>
        <p:spPr>
          <a:xfrm>
            <a:off x="0" y="353086"/>
            <a:ext cx="12192000" cy="6504914"/>
          </a:xfrm>
        </p:spPr>
        <p:txBody>
          <a:bodyPr>
            <a:normAutofit fontScale="92500" lnSpcReduction="10000"/>
          </a:bodyPr>
          <a:lstStyle/>
          <a:p>
            <a:pPr marL="0" indent="0">
              <a:buNone/>
            </a:pPr>
            <a:r>
              <a:rPr lang="el-GR" b="1" dirty="0"/>
              <a:t>1</a:t>
            </a:r>
            <a:r>
              <a:rPr lang="el-GR" b="1" baseline="30000" dirty="0"/>
              <a:t>ον</a:t>
            </a:r>
            <a:r>
              <a:rPr lang="el-GR" b="1" dirty="0"/>
              <a:t> Η υποκριτική ευσέβεια στα θεία</a:t>
            </a:r>
            <a:r>
              <a:rPr lang="el-GR" dirty="0"/>
              <a:t>.</a:t>
            </a:r>
          </a:p>
          <a:p>
            <a:pPr marL="0" indent="0">
              <a:buNone/>
            </a:pPr>
            <a:r>
              <a:rPr lang="el-GR" dirty="0"/>
              <a:t>Η ευσέβειά τους αποτελούσε δημιούργημα δικής τους προσπάθειας και έρευνας και όχι αποτέλεσμα υιοθέτησης της ζωντανής παράδοσης. Η θεία αποκάλυψη της αλήθειας αποτελεί αμετακίνητο όρο και κανόνα· βιώνεται και μεταφέρεται διαδοχικά από θείους άνδρες. Οι εκπρόσωποι του </a:t>
            </a:r>
            <a:r>
              <a:rPr lang="el-GR" dirty="0" err="1"/>
              <a:t>αντι</a:t>
            </a:r>
            <a:r>
              <a:rPr lang="el-GR" dirty="0"/>
              <a:t>-ησυχασμού φαινομενικά εμμένουν στην ίδια εκκλησιαστική παράδοση. Στην πραγματικότητα ακολουθούν τις επιταγές του πλανεμένου λογικού τους. Επομένως, το να είναι κανείς κληρικός ή μοναχός ή κατά δήλωσή του ορθόδοξος, δεν αρκεί να είναι φορέας της γνήσιας παράδοσης της Εκκλησίας. Απαιτείται καθαρότητα καρδιάς και χαρισματική κίνηση του νου.</a:t>
            </a:r>
          </a:p>
          <a:p>
            <a:pPr marL="0" indent="0">
              <a:buNone/>
            </a:pPr>
            <a:r>
              <a:rPr lang="el-GR" b="1" dirty="0"/>
              <a:t>2</a:t>
            </a:r>
            <a:r>
              <a:rPr lang="el-GR" b="1" baseline="30000" dirty="0"/>
              <a:t>ον</a:t>
            </a:r>
            <a:r>
              <a:rPr lang="el-GR" b="1" dirty="0"/>
              <a:t> Η ανυπέρβλητη αλαζονεία πηγάζει από την ανθρώπινη μωρία</a:t>
            </a:r>
            <a:r>
              <a:rPr lang="el-GR" dirty="0"/>
              <a:t>. </a:t>
            </a:r>
          </a:p>
          <a:p>
            <a:pPr marL="0" indent="0">
              <a:buNone/>
            </a:pPr>
            <a:r>
              <a:rPr lang="el-GR" dirty="0"/>
              <a:t>Το πνεύμα της πλάνης βρίσκει την ευκαιρία να παρεισδύει στις ψυχές των αιρετικών που δεν είναι οχυρωμένοι με την ταπεινοφροσύνη και εμμένουν στο φρόνημα της υπερηφάνειας. Το προοίμιο του συνοδικού τόμου της Συνόδου του 1341 είναι ένας ύμνος στην ταπείνωση: «</a:t>
            </a:r>
            <a:r>
              <a:rPr lang="el-GR" i="1" dirty="0"/>
              <a:t>Αληθινά επαινετός είναι αυτός που λέει ότι η ταπείνωση βοηθάει στην επίγνωση της αλήθειας. Με αυτήν κατανοεί κανείς το μέτρο και οδηγείται στους καρπούς της ειρήνης προς τον Θεό και τον πλησίον. Αυτός που την κατέχει πείθεται να προσέχει τον εαυτό του και να αποτρέπει τις παρεκτροπές, τις υπερβολές και τις ελλείψεις και να βαδίζει τη βασιλική οδό, που με ασφάλεια και χωρίς πλάνη οδηγεί στον ουρανό και στον Θεό</a:t>
            </a:r>
            <a:r>
              <a:rPr lang="el-GR" dirty="0"/>
              <a:t>». (</a:t>
            </a:r>
            <a:r>
              <a:rPr lang="en-GB" dirty="0"/>
              <a:t>PG 151, 679A)</a:t>
            </a:r>
            <a:endParaRPr lang="el-GR" dirty="0"/>
          </a:p>
        </p:txBody>
      </p:sp>
    </p:spTree>
    <p:extLst>
      <p:ext uri="{BB962C8B-B14F-4D97-AF65-F5344CB8AC3E}">
        <p14:creationId xmlns:p14="http://schemas.microsoft.com/office/powerpoint/2010/main" val="892450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AC0634-3864-6D3B-0E29-4C1A821BFD0C}"/>
              </a:ext>
            </a:extLst>
          </p:cNvPr>
          <p:cNvSpPr>
            <a:spLocks noGrp="1"/>
          </p:cNvSpPr>
          <p:nvPr>
            <p:ph type="title"/>
          </p:nvPr>
        </p:nvSpPr>
        <p:spPr>
          <a:xfrm>
            <a:off x="0" y="0"/>
            <a:ext cx="12192000" cy="681037"/>
          </a:xfrm>
        </p:spPr>
        <p:txBody>
          <a:bodyPr>
            <a:normAutofit fontScale="90000"/>
          </a:bodyPr>
          <a:lstStyle/>
          <a:p>
            <a:pPr algn="ctr"/>
            <a:r>
              <a:rPr lang="el-GR" b="1" dirty="0"/>
              <a:t>Κοινά χαρακτηριστικά γνωρίσματα των κακοδόξων</a:t>
            </a:r>
            <a:endParaRPr lang="el-GR" dirty="0"/>
          </a:p>
        </p:txBody>
      </p:sp>
      <p:sp>
        <p:nvSpPr>
          <p:cNvPr id="3" name="Θέση περιεχομένου 2">
            <a:extLst>
              <a:ext uri="{FF2B5EF4-FFF2-40B4-BE49-F238E27FC236}">
                <a16:creationId xmlns:a16="http://schemas.microsoft.com/office/drawing/2014/main" id="{88BCBE60-4CE4-E639-8725-AD08487626FB}"/>
              </a:ext>
            </a:extLst>
          </p:cNvPr>
          <p:cNvSpPr>
            <a:spLocks noGrp="1"/>
          </p:cNvSpPr>
          <p:nvPr>
            <p:ph idx="1"/>
          </p:nvPr>
        </p:nvSpPr>
        <p:spPr>
          <a:xfrm>
            <a:off x="0" y="681036"/>
            <a:ext cx="12192000" cy="6176963"/>
          </a:xfrm>
        </p:spPr>
        <p:txBody>
          <a:bodyPr>
            <a:normAutofit lnSpcReduction="10000"/>
          </a:bodyPr>
          <a:lstStyle/>
          <a:p>
            <a:pPr marL="0" indent="0">
              <a:buNone/>
            </a:pPr>
            <a:r>
              <a:rPr lang="el-GR" b="1" dirty="0"/>
              <a:t>3</a:t>
            </a:r>
            <a:r>
              <a:rPr lang="el-GR" b="1" baseline="30000" dirty="0"/>
              <a:t>ον</a:t>
            </a:r>
            <a:r>
              <a:rPr lang="el-GR" b="1" dirty="0"/>
              <a:t> Η απολυτοποίηση της θύραθεν σοφίας</a:t>
            </a:r>
            <a:r>
              <a:rPr lang="el-GR" dirty="0"/>
              <a:t>.</a:t>
            </a:r>
          </a:p>
          <a:p>
            <a:pPr marL="0" indent="0">
              <a:buNone/>
            </a:pPr>
            <a:r>
              <a:rPr lang="el-GR" dirty="0"/>
              <a:t>Το χρήσιμο στη φιλοσοφία έχει σχέση με τη διαδικασία της διάκρισης. Το διαθέτουν εκείνοι που έχουν γυμνασμένα τα αισθητήρια της ψυχής. Η σοφία ως δώρο του Θεού είναι φυσική, αλλά οι άνθρωποι τη χρησιμοποίησαν κακώς παρά φύση. Έτσι ο νους των φιλοσόφων, και κατά συνέπεια των </a:t>
            </a:r>
            <a:r>
              <a:rPr lang="el-GR" dirty="0" err="1"/>
              <a:t>αντι</a:t>
            </a:r>
            <a:r>
              <a:rPr lang="el-GR" dirty="0"/>
              <a:t>-ησυχαστών, είναι θείο δώρο που έχει έμφυτη την </a:t>
            </a:r>
            <a:r>
              <a:rPr lang="el-GR" dirty="0" err="1"/>
              <a:t>έμφρονα</a:t>
            </a:r>
            <a:r>
              <a:rPr lang="el-GR" dirty="0"/>
              <a:t> σοφία, που παρεξετράπη με τις διαβολές του πονηρού και μετασχηματίστηκε σε μωρή, πονηρή και χωρίς νου σοφία: «</a:t>
            </a:r>
            <a:r>
              <a:rPr lang="el-GR" i="1" dirty="0" err="1"/>
              <a:t>δόμα</a:t>
            </a:r>
            <a:r>
              <a:rPr lang="el-GR" i="1" dirty="0"/>
              <a:t> </a:t>
            </a:r>
            <a:r>
              <a:rPr lang="el-GR" i="1" dirty="0" err="1"/>
              <a:t>θεῖον</a:t>
            </a:r>
            <a:r>
              <a:rPr lang="el-GR" i="1" dirty="0"/>
              <a:t>, </a:t>
            </a:r>
            <a:r>
              <a:rPr lang="el-GR" i="1" dirty="0" err="1"/>
              <a:t>ἔμφυτον</a:t>
            </a:r>
            <a:r>
              <a:rPr lang="el-GR" i="1" dirty="0"/>
              <a:t> </a:t>
            </a:r>
            <a:r>
              <a:rPr lang="el-GR" i="1" dirty="0" err="1"/>
              <a:t>ἔχοντα</a:t>
            </a:r>
            <a:r>
              <a:rPr lang="el-GR" i="1" dirty="0"/>
              <a:t> </a:t>
            </a:r>
            <a:r>
              <a:rPr lang="el-GR" i="1" dirty="0" err="1"/>
              <a:t>τὴν</a:t>
            </a:r>
            <a:r>
              <a:rPr lang="el-GR" i="1" dirty="0"/>
              <a:t> </a:t>
            </a:r>
            <a:r>
              <a:rPr lang="el-GR" i="1" dirty="0" err="1"/>
              <a:t>ἔμφρονα</a:t>
            </a:r>
            <a:r>
              <a:rPr lang="el-GR" i="1" dirty="0"/>
              <a:t> </a:t>
            </a:r>
            <a:r>
              <a:rPr lang="el-GR" i="1" dirty="0" err="1"/>
              <a:t>σοφίαν</a:t>
            </a:r>
            <a:r>
              <a:rPr lang="el-GR" i="1" dirty="0"/>
              <a:t>, </a:t>
            </a:r>
            <a:r>
              <a:rPr lang="el-GR" i="1" dirty="0" err="1"/>
              <a:t>παρατραπεὶς</a:t>
            </a:r>
            <a:r>
              <a:rPr lang="el-GR" i="1" dirty="0"/>
              <a:t> </a:t>
            </a:r>
            <a:r>
              <a:rPr lang="el-GR" i="1" dirty="0" err="1"/>
              <a:t>δὲ</a:t>
            </a:r>
            <a:r>
              <a:rPr lang="el-GR" i="1" dirty="0"/>
              <a:t> </a:t>
            </a:r>
            <a:r>
              <a:rPr lang="el-GR" i="1" dirty="0" err="1"/>
              <a:t>ταῖς</a:t>
            </a:r>
            <a:r>
              <a:rPr lang="el-GR" i="1" dirty="0"/>
              <a:t> </a:t>
            </a:r>
            <a:r>
              <a:rPr lang="el-GR" i="1" dirty="0" err="1"/>
              <a:t>ὑποβολαῖς</a:t>
            </a:r>
            <a:r>
              <a:rPr lang="el-GR" i="1" dirty="0"/>
              <a:t> </a:t>
            </a:r>
            <a:r>
              <a:rPr lang="el-GR" i="1" dirty="0" err="1"/>
              <a:t>τοῦ</a:t>
            </a:r>
            <a:r>
              <a:rPr lang="el-GR" i="1" dirty="0"/>
              <a:t> </a:t>
            </a:r>
            <a:r>
              <a:rPr lang="el-GR" i="1" dirty="0" err="1"/>
              <a:t>πονηροῦ</a:t>
            </a:r>
            <a:r>
              <a:rPr lang="el-GR" i="1" dirty="0"/>
              <a:t>, </a:t>
            </a:r>
            <a:r>
              <a:rPr lang="el-GR" i="1" dirty="0" err="1"/>
              <a:t>εἰς</a:t>
            </a:r>
            <a:r>
              <a:rPr lang="el-GR" i="1" dirty="0"/>
              <a:t> </a:t>
            </a:r>
            <a:r>
              <a:rPr lang="el-GR" i="1" dirty="0" err="1"/>
              <a:t>μωρὰν</a:t>
            </a:r>
            <a:r>
              <a:rPr lang="el-GR" i="1" dirty="0"/>
              <a:t> </a:t>
            </a:r>
            <a:r>
              <a:rPr lang="el-GR" i="1" dirty="0" err="1"/>
              <a:t>καὶ</a:t>
            </a:r>
            <a:r>
              <a:rPr lang="el-GR" i="1" dirty="0"/>
              <a:t> </a:t>
            </a:r>
            <a:r>
              <a:rPr lang="el-GR" i="1" dirty="0" err="1"/>
              <a:t>πονηρὰν</a:t>
            </a:r>
            <a:r>
              <a:rPr lang="el-GR" i="1" dirty="0"/>
              <a:t> </a:t>
            </a:r>
            <a:r>
              <a:rPr lang="el-GR" i="1" dirty="0" err="1"/>
              <a:t>καὶ</a:t>
            </a:r>
            <a:r>
              <a:rPr lang="el-GR" i="1" dirty="0"/>
              <a:t> </a:t>
            </a:r>
            <a:r>
              <a:rPr lang="el-GR" i="1" dirty="0" err="1"/>
              <a:t>ἄνουν</a:t>
            </a:r>
            <a:r>
              <a:rPr lang="el-GR" i="1" dirty="0"/>
              <a:t> </a:t>
            </a:r>
            <a:r>
              <a:rPr lang="el-GR" i="1" dirty="0" err="1"/>
              <a:t>μεταποίησεν</a:t>
            </a:r>
            <a:r>
              <a:rPr lang="el-GR" dirty="0"/>
              <a:t>». Αντίθετα, πνευματικό δώρο είναι η θεοσοφία, η οποία καθιστά τους αλιείς υιούς βροντής, τους τελώνες ποιμένες ψυχών και τους θερμόαιμους διώκτες </a:t>
            </a:r>
            <a:r>
              <a:rPr lang="el-GR" dirty="0" err="1"/>
              <a:t>Σαύλους</a:t>
            </a:r>
            <a:r>
              <a:rPr lang="el-GR" dirty="0"/>
              <a:t>, </a:t>
            </a:r>
            <a:r>
              <a:rPr lang="el-GR" dirty="0" err="1"/>
              <a:t>Παύλους</a:t>
            </a:r>
            <a:r>
              <a:rPr lang="el-GR" dirty="0"/>
              <a:t>· τους ανεβάζει από τη γη στους ουρανούς, ώστε να απολαμβάνουν άρρητα ρήματα: «</a:t>
            </a:r>
            <a:r>
              <a:rPr lang="el-GR" i="1" dirty="0"/>
              <a:t>Ἡ καθ’ </a:t>
            </a:r>
            <a:r>
              <a:rPr lang="el-GR" i="1" dirty="0" err="1"/>
              <a:t>ἡμᾶς</a:t>
            </a:r>
            <a:r>
              <a:rPr lang="el-GR" i="1" dirty="0"/>
              <a:t> θεοσοφία, ἥ </a:t>
            </a:r>
            <a:r>
              <a:rPr lang="el-GR" i="1" dirty="0" err="1"/>
              <a:t>κἄν</a:t>
            </a:r>
            <a:r>
              <a:rPr lang="el-GR" i="1" dirty="0"/>
              <a:t> </a:t>
            </a:r>
            <a:r>
              <a:rPr lang="el-GR" i="1" dirty="0" err="1"/>
              <a:t>ἁλιεῦσιν</a:t>
            </a:r>
            <a:r>
              <a:rPr lang="el-GR" i="1" dirty="0"/>
              <a:t> </a:t>
            </a:r>
            <a:r>
              <a:rPr lang="el-GR" i="1" dirty="0" err="1"/>
              <a:t>ἄνωθεν</a:t>
            </a:r>
            <a:r>
              <a:rPr lang="el-GR" i="1" dirty="0"/>
              <a:t> </a:t>
            </a:r>
            <a:r>
              <a:rPr lang="el-GR" i="1" dirty="0" err="1"/>
              <a:t>ἐπιπτῇ</a:t>
            </a:r>
            <a:r>
              <a:rPr lang="el-GR" i="1" dirty="0"/>
              <a:t>, </a:t>
            </a:r>
            <a:r>
              <a:rPr lang="el-GR" i="1" dirty="0" err="1"/>
              <a:t>βροντῆς</a:t>
            </a:r>
            <a:r>
              <a:rPr lang="el-GR" i="1" dirty="0"/>
              <a:t> </a:t>
            </a:r>
            <a:r>
              <a:rPr lang="el-GR" i="1" dirty="0" err="1"/>
              <a:t>υἱοὺς</a:t>
            </a:r>
            <a:r>
              <a:rPr lang="el-GR" i="1" dirty="0"/>
              <a:t> </a:t>
            </a:r>
            <a:r>
              <a:rPr lang="el-GR" i="1" dirty="0" err="1"/>
              <a:t>ἀπεργάζηται</a:t>
            </a:r>
            <a:r>
              <a:rPr lang="el-GR" i="1" dirty="0"/>
              <a:t>… </a:t>
            </a:r>
            <a:r>
              <a:rPr lang="el-GR" i="1" dirty="0" err="1"/>
              <a:t>κἄν</a:t>
            </a:r>
            <a:r>
              <a:rPr lang="el-GR" i="1" dirty="0"/>
              <a:t> </a:t>
            </a:r>
            <a:r>
              <a:rPr lang="el-GR" i="1" dirty="0" err="1"/>
              <a:t>τελώναις</a:t>
            </a:r>
            <a:r>
              <a:rPr lang="el-GR" i="1" dirty="0"/>
              <a:t>, </a:t>
            </a:r>
            <a:r>
              <a:rPr lang="el-GR" i="1" dirty="0" err="1"/>
              <a:t>ψυχῶν</a:t>
            </a:r>
            <a:r>
              <a:rPr lang="el-GR" i="1" dirty="0"/>
              <a:t> </a:t>
            </a:r>
            <a:r>
              <a:rPr lang="el-GR" i="1" dirty="0" err="1"/>
              <a:t>ἐμπόρους</a:t>
            </a:r>
            <a:r>
              <a:rPr lang="el-GR" i="1" dirty="0"/>
              <a:t> </a:t>
            </a:r>
            <a:r>
              <a:rPr lang="el-GR" i="1" dirty="0" err="1"/>
              <a:t>δημιουργεῖ</a:t>
            </a:r>
            <a:r>
              <a:rPr lang="el-GR" i="1" dirty="0"/>
              <a:t>, </a:t>
            </a:r>
            <a:r>
              <a:rPr lang="el-GR" i="1" dirty="0" err="1"/>
              <a:t>κἄν</a:t>
            </a:r>
            <a:r>
              <a:rPr lang="el-GR" i="1" dirty="0"/>
              <a:t> </a:t>
            </a:r>
            <a:r>
              <a:rPr lang="el-GR" i="1" dirty="0" err="1"/>
              <a:t>διῶκταις</a:t>
            </a:r>
            <a:r>
              <a:rPr lang="el-GR" i="1" dirty="0"/>
              <a:t> </a:t>
            </a:r>
            <a:r>
              <a:rPr lang="el-GR" i="1" dirty="0" err="1"/>
              <a:t>θερμοῖς</a:t>
            </a:r>
            <a:r>
              <a:rPr lang="el-GR" i="1" dirty="0"/>
              <a:t> </a:t>
            </a:r>
            <a:r>
              <a:rPr lang="el-GR" i="1" dirty="0" err="1"/>
              <a:t>τὸν</a:t>
            </a:r>
            <a:r>
              <a:rPr lang="el-GR" i="1" dirty="0"/>
              <a:t> </a:t>
            </a:r>
            <a:r>
              <a:rPr lang="el-GR" i="1" dirty="0" err="1"/>
              <a:t>ζῆλον</a:t>
            </a:r>
            <a:r>
              <a:rPr lang="el-GR" i="1" dirty="0"/>
              <a:t>, </a:t>
            </a:r>
            <a:r>
              <a:rPr lang="el-GR" i="1" dirty="0" err="1"/>
              <a:t>μετατίθησι</a:t>
            </a:r>
            <a:r>
              <a:rPr lang="el-GR" i="1" dirty="0"/>
              <a:t> </a:t>
            </a:r>
            <a:r>
              <a:rPr lang="el-GR" i="1" dirty="0" err="1"/>
              <a:t>καὶ</a:t>
            </a:r>
            <a:r>
              <a:rPr lang="el-GR" i="1" dirty="0"/>
              <a:t> </a:t>
            </a:r>
            <a:r>
              <a:rPr lang="el-GR" i="1" dirty="0" err="1"/>
              <a:t>ποιεῖ</a:t>
            </a:r>
            <a:r>
              <a:rPr lang="el-GR" i="1" dirty="0"/>
              <a:t> </a:t>
            </a:r>
            <a:r>
              <a:rPr lang="el-GR" i="1" dirty="0" err="1"/>
              <a:t>Παύλους</a:t>
            </a:r>
            <a:r>
              <a:rPr lang="el-GR" i="1" dirty="0"/>
              <a:t> </a:t>
            </a:r>
            <a:r>
              <a:rPr lang="el-GR" i="1" dirty="0" err="1"/>
              <a:t>ἀντὶ</a:t>
            </a:r>
            <a:r>
              <a:rPr lang="el-GR" i="1" dirty="0"/>
              <a:t> </a:t>
            </a:r>
            <a:r>
              <a:rPr lang="el-GR" i="1" dirty="0" err="1"/>
              <a:t>Σαύλων</a:t>
            </a:r>
            <a:r>
              <a:rPr lang="el-GR" i="1" dirty="0"/>
              <a:t>, </a:t>
            </a:r>
            <a:r>
              <a:rPr lang="el-GR" i="1" dirty="0" err="1"/>
              <a:t>ἀπὸ</a:t>
            </a:r>
            <a:r>
              <a:rPr lang="el-GR" i="1" dirty="0"/>
              <a:t> </a:t>
            </a:r>
            <a:r>
              <a:rPr lang="el-GR" i="1" dirty="0" err="1"/>
              <a:t>γῆς</a:t>
            </a:r>
            <a:r>
              <a:rPr lang="el-GR" i="1" dirty="0"/>
              <a:t> μέχρις </a:t>
            </a:r>
            <a:r>
              <a:rPr lang="el-GR" i="1" dirty="0" err="1"/>
              <a:t>οὐρανοῦ</a:t>
            </a:r>
            <a:r>
              <a:rPr lang="el-GR" i="1" dirty="0"/>
              <a:t> τρίτου φθάνοντας </a:t>
            </a:r>
            <a:r>
              <a:rPr lang="el-GR" i="1" dirty="0" err="1"/>
              <a:t>καὶ</a:t>
            </a:r>
            <a:r>
              <a:rPr lang="el-GR" i="1" dirty="0"/>
              <a:t> </a:t>
            </a:r>
            <a:r>
              <a:rPr lang="el-GR" i="1" dirty="0" err="1"/>
              <a:t>ἀκούοντας</a:t>
            </a:r>
            <a:r>
              <a:rPr lang="el-GR" i="1" dirty="0"/>
              <a:t> </a:t>
            </a:r>
            <a:r>
              <a:rPr lang="el-GR" i="1" dirty="0" err="1"/>
              <a:t>ἄρρητα</a:t>
            </a:r>
            <a:r>
              <a:rPr lang="el-GR" dirty="0"/>
              <a:t>».   </a:t>
            </a:r>
          </a:p>
        </p:txBody>
      </p:sp>
    </p:spTree>
    <p:extLst>
      <p:ext uri="{BB962C8B-B14F-4D97-AF65-F5344CB8AC3E}">
        <p14:creationId xmlns:p14="http://schemas.microsoft.com/office/powerpoint/2010/main" val="1509580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39B40D-FFDE-D858-2388-782E35D93A37}"/>
              </a:ext>
            </a:extLst>
          </p:cNvPr>
          <p:cNvSpPr>
            <a:spLocks noGrp="1"/>
          </p:cNvSpPr>
          <p:nvPr>
            <p:ph type="title"/>
          </p:nvPr>
        </p:nvSpPr>
        <p:spPr>
          <a:xfrm>
            <a:off x="0" y="18256"/>
            <a:ext cx="12192000" cy="352936"/>
          </a:xfrm>
        </p:spPr>
        <p:txBody>
          <a:bodyPr>
            <a:normAutofit fontScale="90000"/>
          </a:bodyPr>
          <a:lstStyle/>
          <a:p>
            <a:pPr algn="ctr"/>
            <a:r>
              <a:rPr lang="el-GR" b="1" dirty="0"/>
              <a:t>Οι μορφές κακοδοξίας που καταδικάστηκαν</a:t>
            </a:r>
          </a:p>
        </p:txBody>
      </p:sp>
      <p:sp>
        <p:nvSpPr>
          <p:cNvPr id="3" name="Θέση περιεχομένου 2">
            <a:extLst>
              <a:ext uri="{FF2B5EF4-FFF2-40B4-BE49-F238E27FC236}">
                <a16:creationId xmlns:a16="http://schemas.microsoft.com/office/drawing/2014/main" id="{B8ECB041-C476-A5B8-0709-F80DE474D616}"/>
              </a:ext>
            </a:extLst>
          </p:cNvPr>
          <p:cNvSpPr>
            <a:spLocks noGrp="1"/>
          </p:cNvSpPr>
          <p:nvPr>
            <p:ph idx="1"/>
          </p:nvPr>
        </p:nvSpPr>
        <p:spPr>
          <a:xfrm>
            <a:off x="0" y="298764"/>
            <a:ext cx="12192000" cy="6540980"/>
          </a:xfrm>
        </p:spPr>
        <p:txBody>
          <a:bodyPr>
            <a:normAutofit fontScale="85000" lnSpcReduction="20000"/>
          </a:bodyPr>
          <a:lstStyle/>
          <a:p>
            <a:pPr marL="0" indent="0">
              <a:buNone/>
            </a:pPr>
            <a:r>
              <a:rPr lang="el-GR" b="1" dirty="0"/>
              <a:t>1</a:t>
            </a:r>
            <a:r>
              <a:rPr lang="el-GR" b="1" baseline="30000" dirty="0"/>
              <a:t>ον</a:t>
            </a:r>
            <a:r>
              <a:rPr lang="el-GR" b="1" dirty="0"/>
              <a:t> Η πλατωνική και νεοπλατωνική φυσιοκρατική και </a:t>
            </a:r>
            <a:r>
              <a:rPr lang="el-GR" b="1" dirty="0" err="1"/>
              <a:t>νοησιαρχική</a:t>
            </a:r>
            <a:r>
              <a:rPr lang="el-GR" b="1" dirty="0"/>
              <a:t> αντίληψη της γνώσης για τον Θεό</a:t>
            </a:r>
            <a:r>
              <a:rPr lang="el-GR" dirty="0"/>
              <a:t>. </a:t>
            </a:r>
          </a:p>
          <a:p>
            <a:pPr marL="0" indent="0">
              <a:buNone/>
            </a:pPr>
            <a:r>
              <a:rPr lang="el-GR" dirty="0"/>
              <a:t>Οι κακόδοξοι </a:t>
            </a:r>
            <a:r>
              <a:rPr lang="el-GR" u="sng" dirty="0"/>
              <a:t>έχουν ως βάση τη θεολογία του Αυγουστίνου </a:t>
            </a:r>
            <a:r>
              <a:rPr lang="el-GR" dirty="0"/>
              <a:t>για όσα αποκαλύπτονται από τον Θεό. Το σύνθημά τους είναι «</a:t>
            </a:r>
            <a:r>
              <a:rPr lang="el-GR" i="1" dirty="0"/>
              <a:t>πιστεύω </a:t>
            </a:r>
            <a:r>
              <a:rPr lang="el-GR" i="1" dirty="0" err="1"/>
              <a:t>ἵνα</a:t>
            </a:r>
            <a:r>
              <a:rPr lang="el-GR" i="1" dirty="0"/>
              <a:t> κατανοήσω</a:t>
            </a:r>
            <a:r>
              <a:rPr lang="el-GR" dirty="0"/>
              <a:t>» (</a:t>
            </a:r>
            <a:r>
              <a:rPr lang="en-GB" dirty="0"/>
              <a:t>credo </a:t>
            </a:r>
            <a:r>
              <a:rPr lang="en-GB" dirty="0" err="1"/>
              <a:t>ut</a:t>
            </a:r>
            <a:r>
              <a:rPr lang="en-GB" dirty="0"/>
              <a:t> </a:t>
            </a:r>
            <a:r>
              <a:rPr lang="en-GB" dirty="0" err="1"/>
              <a:t>intelligam</a:t>
            </a:r>
            <a:r>
              <a:rPr lang="en-GB" dirty="0"/>
              <a:t>). </a:t>
            </a:r>
            <a:r>
              <a:rPr lang="el-GR" dirty="0"/>
              <a:t>Ο πιστός πρώτα αποδέχεται τα δόγματα της πίστεως και στη συνέχεια, αν έχει φιλοσοφική κατάρτιση, καταβάλλει κάθε προσπάθεια να μεταβάλλει την απλή πίστη σε γνώση. Ακόμη και τα πνευματικά πράγματα δεν υπερβαίνουν τον ανθρώπινο λογισμό. </a:t>
            </a:r>
          </a:p>
          <a:p>
            <a:pPr marL="0" indent="0">
              <a:buNone/>
            </a:pPr>
            <a:r>
              <a:rPr lang="el-GR" dirty="0"/>
              <a:t>Η ορθόδοξη, όμως, </a:t>
            </a:r>
            <a:r>
              <a:rPr lang="el-GR" u="sng" dirty="0"/>
              <a:t>θεολογία της </a:t>
            </a:r>
            <a:r>
              <a:rPr lang="el-GR" u="sng" dirty="0" err="1"/>
              <a:t>θεοπτίας</a:t>
            </a:r>
            <a:r>
              <a:rPr lang="el-GR" dirty="0"/>
              <a:t>, στηριζόμενη στην προγενέστερη πατερική παράδοση, είναι η μυστική, η απόρρητη και άρρητη θεολογία των </a:t>
            </a:r>
            <a:r>
              <a:rPr lang="el-GR" dirty="0" err="1"/>
              <a:t>θεοπτών</a:t>
            </a:r>
            <a:r>
              <a:rPr lang="el-GR" dirty="0"/>
              <a:t> θεολόγων, που μιλούν από προσωπική εμπειρία και κοινωνία με τον ζώντα Θεό. Η θεολογία αυτή ενεργεί και εγκαθιδρύει τον Θεό με μυσταγωγίες μη διδακτές. Όσα χαρίζονται από τον Θεό τα κατανοούμε όχι  με τους λογισμούς, αλλά με το άγιο Πνεύμα που υπάρχει μέσα μας. </a:t>
            </a:r>
          </a:p>
          <a:p>
            <a:pPr marL="0" indent="0">
              <a:buNone/>
            </a:pPr>
            <a:r>
              <a:rPr lang="el-GR" b="1" dirty="0"/>
              <a:t>2</a:t>
            </a:r>
            <a:r>
              <a:rPr lang="el-GR" b="1" baseline="30000" dirty="0"/>
              <a:t>ον</a:t>
            </a:r>
            <a:r>
              <a:rPr lang="el-GR" b="1" dirty="0"/>
              <a:t> Η </a:t>
            </a:r>
            <a:r>
              <a:rPr lang="el-GR" b="1" dirty="0" err="1"/>
              <a:t>αυγουστίνεια</a:t>
            </a:r>
            <a:r>
              <a:rPr lang="el-GR" b="1" dirty="0"/>
              <a:t> θεολογία «</a:t>
            </a:r>
            <a:r>
              <a:rPr lang="el-GR" b="1" i="1" dirty="0" err="1"/>
              <a:t>περὶ</a:t>
            </a:r>
            <a:r>
              <a:rPr lang="el-GR" b="1" i="1" dirty="0"/>
              <a:t> </a:t>
            </a:r>
            <a:r>
              <a:rPr lang="el-GR" b="1" i="1" dirty="0" err="1"/>
              <a:t>μὴ</a:t>
            </a:r>
            <a:r>
              <a:rPr lang="el-GR" b="1" i="1" dirty="0"/>
              <a:t> διακρίσεως </a:t>
            </a:r>
            <a:r>
              <a:rPr lang="el-GR" b="1" i="1" dirty="0" err="1"/>
              <a:t>οὐσίας</a:t>
            </a:r>
            <a:r>
              <a:rPr lang="el-GR" b="1" i="1" dirty="0"/>
              <a:t> </a:t>
            </a:r>
            <a:r>
              <a:rPr lang="el-GR" b="1" i="1" dirty="0" err="1"/>
              <a:t>καὶ</a:t>
            </a:r>
            <a:r>
              <a:rPr lang="el-GR" b="1" i="1" dirty="0"/>
              <a:t> </a:t>
            </a:r>
            <a:r>
              <a:rPr lang="el-GR" b="1" i="1" dirty="0" err="1"/>
              <a:t>ἐνεργείας</a:t>
            </a:r>
            <a:r>
              <a:rPr lang="el-GR" b="1" dirty="0"/>
              <a:t>» και η μέθεξη του Θεού με κτιστά μέσα. </a:t>
            </a:r>
          </a:p>
          <a:p>
            <a:pPr marL="0" indent="0">
              <a:buNone/>
            </a:pPr>
            <a:r>
              <a:rPr lang="el-GR" dirty="0"/>
              <a:t>Ο Βαρλαάμ αποδέχεται, μέσω του Αυγουστίνου, την πλατωνική διδασκαλία ότι «</a:t>
            </a:r>
            <a:r>
              <a:rPr lang="el-GR" i="1" dirty="0" err="1"/>
              <a:t>τὰ</a:t>
            </a:r>
            <a:r>
              <a:rPr lang="el-GR" i="1" dirty="0"/>
              <a:t> </a:t>
            </a:r>
            <a:r>
              <a:rPr lang="el-GR" i="1" dirty="0" err="1"/>
              <a:t>ἐν</a:t>
            </a:r>
            <a:r>
              <a:rPr lang="el-GR" i="1" dirty="0"/>
              <a:t> </a:t>
            </a:r>
            <a:r>
              <a:rPr lang="el-GR" i="1" dirty="0" err="1"/>
              <a:t>τῷ</a:t>
            </a:r>
            <a:r>
              <a:rPr lang="el-GR" i="1" dirty="0"/>
              <a:t> </a:t>
            </a:r>
            <a:r>
              <a:rPr lang="el-GR" i="1" dirty="0" err="1"/>
              <a:t>κόσμῳ</a:t>
            </a:r>
            <a:r>
              <a:rPr lang="el-GR" dirty="0"/>
              <a:t>» είναι εικόνες υπερβατικών αρχετύπων. Στον θείο και δημιουργικό </a:t>
            </a:r>
            <a:r>
              <a:rPr lang="el-GR" b="1" dirty="0"/>
              <a:t>νου </a:t>
            </a:r>
            <a:r>
              <a:rPr lang="el-GR" dirty="0"/>
              <a:t>υπάρχουν «</a:t>
            </a:r>
            <a:r>
              <a:rPr lang="el-GR" i="1" dirty="0"/>
              <a:t>λόγοι</a:t>
            </a:r>
            <a:r>
              <a:rPr lang="el-GR" dirty="0"/>
              <a:t>», των οποίων εικόνες υφίστανται στην ανθρώπινη ψυχή. Αυτή η διδασκαλία, που είναι όλη η βάση της λεγόμενης σχολαστικής θεολογικής και φιλοσοφικής παραδόσεως, καταργεί ουσιαστικά τη θεία ελευθερία. Πιστεύουν ότι υπάρχει μία αναλογία του όντος και της πίστεως, μεταξύ των κτιστών ουσιών και των εν θεώ </a:t>
            </a:r>
            <a:r>
              <a:rPr lang="el-GR" dirty="0" err="1"/>
              <a:t>ακτίστων</a:t>
            </a:r>
            <a:r>
              <a:rPr lang="el-GR" dirty="0"/>
              <a:t> αρχετύπων ειδών ή ιδεών ή λόγων. Έτσι μπορεί κανείς να εξιχνιάσει τα περί της θείας ουσίας με τη διείσδυση μέσω του ανθρώπινου λόγου στην ουσία και την καθόλου έννοια των όντων. Γι’ αυτό θεωρούν ότι η αλήθεια περί Θεού και κόσμου είναι μία ενιαία ενότητα και ανήκει σε ενιαίο σύστημα αλήθειας.</a:t>
            </a:r>
          </a:p>
        </p:txBody>
      </p:sp>
    </p:spTree>
    <p:extLst>
      <p:ext uri="{BB962C8B-B14F-4D97-AF65-F5344CB8AC3E}">
        <p14:creationId xmlns:p14="http://schemas.microsoft.com/office/powerpoint/2010/main" val="2020380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0B34FF-1564-73DC-4CE9-B16F71AC4384}"/>
              </a:ext>
            </a:extLst>
          </p:cNvPr>
          <p:cNvSpPr>
            <a:spLocks noGrp="1"/>
          </p:cNvSpPr>
          <p:nvPr>
            <p:ph type="title"/>
          </p:nvPr>
        </p:nvSpPr>
        <p:spPr>
          <a:xfrm>
            <a:off x="838200" y="0"/>
            <a:ext cx="10515600" cy="525101"/>
          </a:xfrm>
        </p:spPr>
        <p:txBody>
          <a:bodyPr>
            <a:normAutofit fontScale="90000"/>
          </a:bodyPr>
          <a:lstStyle/>
          <a:p>
            <a:pPr algn="ctr"/>
            <a:r>
              <a:rPr lang="el-GR" b="1" dirty="0"/>
              <a:t>Οι μορφές κακοδοξίας που καταδικάστηκαν</a:t>
            </a:r>
            <a:endParaRPr lang="el-GR" dirty="0"/>
          </a:p>
        </p:txBody>
      </p:sp>
      <p:sp>
        <p:nvSpPr>
          <p:cNvPr id="3" name="Θέση περιεχομένου 2">
            <a:extLst>
              <a:ext uri="{FF2B5EF4-FFF2-40B4-BE49-F238E27FC236}">
                <a16:creationId xmlns:a16="http://schemas.microsoft.com/office/drawing/2014/main" id="{B0C67F55-1408-2D17-0E60-34F703435C1B}"/>
              </a:ext>
            </a:extLst>
          </p:cNvPr>
          <p:cNvSpPr>
            <a:spLocks noGrp="1"/>
          </p:cNvSpPr>
          <p:nvPr>
            <p:ph idx="1"/>
          </p:nvPr>
        </p:nvSpPr>
        <p:spPr>
          <a:xfrm>
            <a:off x="0" y="525102"/>
            <a:ext cx="12192000" cy="6332898"/>
          </a:xfrm>
        </p:spPr>
        <p:txBody>
          <a:bodyPr>
            <a:normAutofit fontScale="92500" lnSpcReduction="10000"/>
          </a:bodyPr>
          <a:lstStyle/>
          <a:p>
            <a:pPr marL="0" indent="0">
              <a:buNone/>
            </a:pPr>
            <a:r>
              <a:rPr lang="el-GR" dirty="0"/>
              <a:t>Η πατερική παράδοση, όπως εκφράζεται στους συνοδικούς Τόμους του ΙΔ΄ αιώνα, επισημαίνει ότι </a:t>
            </a:r>
            <a:r>
              <a:rPr lang="el-GR" u="sng" dirty="0"/>
              <a:t>μεταξύ κτιστού και </a:t>
            </a:r>
            <a:r>
              <a:rPr lang="el-GR" u="sng" dirty="0" err="1"/>
              <a:t>ακτίστου</a:t>
            </a:r>
            <a:r>
              <a:rPr lang="el-GR" u="sng" dirty="0"/>
              <a:t> καμία ομοιότητα δεν υπάρχει</a:t>
            </a:r>
            <a:r>
              <a:rPr lang="el-GR" dirty="0"/>
              <a:t>, όχι μόνο στη θεία ουσία αλλά και στη θεία ενέργεια. Είναι οι ενέργειες </a:t>
            </a:r>
            <a:r>
              <a:rPr lang="el-GR" dirty="0" err="1"/>
              <a:t>ανείδεες</a:t>
            </a:r>
            <a:r>
              <a:rPr lang="el-GR" dirty="0"/>
              <a:t> και ασχημάτιστες και δεν έχουν καμία σχέση με τις κτιστές ουσίες. Ο Θεός είναι δημιουργός και </a:t>
            </a:r>
            <a:r>
              <a:rPr lang="el-GR" dirty="0" err="1"/>
              <a:t>προνοητής</a:t>
            </a:r>
            <a:r>
              <a:rPr lang="el-GR" dirty="0"/>
              <a:t> της φύσεως των όντων, αλλά κατά κανέναν τρόπο δεν ομοιάζει προς τα κτίσματά του, ούτε συγκαταλέγεται μεταξύ οποιονδήποτε κατηγορημάτων. Από την εμπειρία των </a:t>
            </a:r>
            <a:r>
              <a:rPr lang="el-GR" dirty="0" err="1"/>
              <a:t>θεούμενων</a:t>
            </a:r>
            <a:r>
              <a:rPr lang="el-GR" dirty="0"/>
              <a:t> γνωρίζουμε ότι ο Θεός «</a:t>
            </a:r>
            <a:r>
              <a:rPr lang="el-GR" i="1" dirty="0"/>
              <a:t>μερίζεται </a:t>
            </a:r>
            <a:r>
              <a:rPr lang="el-GR" i="1" dirty="0" err="1"/>
              <a:t>ἀμερίστως</a:t>
            </a:r>
            <a:r>
              <a:rPr lang="el-GR" i="1" dirty="0"/>
              <a:t> </a:t>
            </a:r>
            <a:r>
              <a:rPr lang="el-GR" i="1" dirty="0" err="1"/>
              <a:t>ἐν</a:t>
            </a:r>
            <a:r>
              <a:rPr lang="el-GR" i="1" dirty="0"/>
              <a:t> </a:t>
            </a:r>
            <a:r>
              <a:rPr lang="el-GR" i="1" dirty="0" err="1"/>
              <a:t>μεριστοῖς</a:t>
            </a:r>
            <a:r>
              <a:rPr lang="el-GR" i="1" dirty="0"/>
              <a:t> </a:t>
            </a:r>
            <a:r>
              <a:rPr lang="el-GR" i="1" dirty="0" err="1"/>
              <a:t>καὶ</a:t>
            </a:r>
            <a:r>
              <a:rPr lang="el-GR" i="1" dirty="0"/>
              <a:t> </a:t>
            </a:r>
            <a:r>
              <a:rPr lang="el-GR" i="1" dirty="0" err="1"/>
              <a:t>ἀπολλαπλασιάστως</a:t>
            </a:r>
            <a:r>
              <a:rPr lang="el-GR" i="1" dirty="0"/>
              <a:t> πολλαπλασιάζεται </a:t>
            </a:r>
            <a:r>
              <a:rPr lang="el-GR" i="1" dirty="0" err="1"/>
              <a:t>ἐν</a:t>
            </a:r>
            <a:r>
              <a:rPr lang="el-GR" i="1" dirty="0"/>
              <a:t> </a:t>
            </a:r>
            <a:r>
              <a:rPr lang="el-GR" i="1" dirty="0" err="1"/>
              <a:t>ταῖς</a:t>
            </a:r>
            <a:r>
              <a:rPr lang="el-GR" i="1" dirty="0"/>
              <a:t> </a:t>
            </a:r>
            <a:r>
              <a:rPr lang="el-GR" i="1" dirty="0" err="1"/>
              <a:t>ἀκτίστοις</a:t>
            </a:r>
            <a:r>
              <a:rPr lang="el-GR" i="1" dirty="0"/>
              <a:t> </a:t>
            </a:r>
            <a:r>
              <a:rPr lang="el-GR" i="1" dirty="0" err="1"/>
              <a:t>δυνάμεσι</a:t>
            </a:r>
            <a:r>
              <a:rPr lang="el-GR" i="1" dirty="0"/>
              <a:t> </a:t>
            </a:r>
            <a:r>
              <a:rPr lang="el-GR" i="1" dirty="0" err="1"/>
              <a:t>καὶ</a:t>
            </a:r>
            <a:r>
              <a:rPr lang="el-GR" i="1" dirty="0"/>
              <a:t> </a:t>
            </a:r>
            <a:r>
              <a:rPr lang="el-GR" i="1" dirty="0" err="1"/>
              <a:t>ἐνεργείαις</a:t>
            </a:r>
            <a:r>
              <a:rPr lang="el-GR" i="1" dirty="0"/>
              <a:t> </a:t>
            </a:r>
            <a:r>
              <a:rPr lang="el-GR" i="1" dirty="0" err="1"/>
              <a:t>Αὐτοῦ</a:t>
            </a:r>
            <a:r>
              <a:rPr lang="el-GR" dirty="0"/>
              <a:t>» και υπάρχει όχι «</a:t>
            </a:r>
            <a:r>
              <a:rPr lang="el-GR" i="1" dirty="0"/>
              <a:t>κατ’ </a:t>
            </a:r>
            <a:r>
              <a:rPr lang="el-GR" i="1" dirty="0" err="1"/>
              <a:t>οὐσίαν</a:t>
            </a:r>
            <a:r>
              <a:rPr lang="el-GR" dirty="0"/>
              <a:t>» αλλά «</a:t>
            </a:r>
            <a:r>
              <a:rPr lang="el-GR" i="1" dirty="0" err="1"/>
              <a:t>κατὰ</a:t>
            </a:r>
            <a:r>
              <a:rPr lang="el-GR" i="1" dirty="0"/>
              <a:t> </a:t>
            </a:r>
            <a:r>
              <a:rPr lang="el-GR" i="1" dirty="0" err="1"/>
              <a:t>βούλησιν</a:t>
            </a:r>
            <a:r>
              <a:rPr lang="el-GR" dirty="0"/>
              <a:t>» ολόκληρος. </a:t>
            </a:r>
            <a:r>
              <a:rPr lang="el-GR" dirty="0" err="1"/>
              <a:t>Μετέχεται</a:t>
            </a:r>
            <a:r>
              <a:rPr lang="el-GR" dirty="0"/>
              <a:t> σε ολόκληρη τη θεότητα, αλλά όχι στην ουσία ή στις υποστάσεις της Αγίας Τριάδος. Δεν υπάρχει στον Θεό αρχέτυπος ιδέα της ανθρωπότητας, της οποίας κάθε άνθρωπος είναι μία εικόνα ή αντιγραφή.</a:t>
            </a:r>
          </a:p>
          <a:p>
            <a:pPr marL="0" indent="0">
              <a:buNone/>
            </a:pPr>
            <a:r>
              <a:rPr lang="el-GR" b="1" dirty="0"/>
              <a:t>3</a:t>
            </a:r>
            <a:r>
              <a:rPr lang="el-GR" b="1" baseline="30000" dirty="0"/>
              <a:t>ον</a:t>
            </a:r>
            <a:r>
              <a:rPr lang="el-GR" b="1" dirty="0"/>
              <a:t> Η Αριστοτελική θωμιστή αντίληψη ταύτισης ουσίας και ενέργειας και η δυνατότητα θέασης της θείας ουσίας. Η θεώρηση του Θεού ως καθαρής ενέργειας.</a:t>
            </a:r>
          </a:p>
          <a:p>
            <a:pPr marL="0" indent="0">
              <a:buNone/>
            </a:pPr>
            <a:r>
              <a:rPr lang="el-GR" dirty="0"/>
              <a:t>Σχολαστική είναι και η διδασκαλία ότι </a:t>
            </a:r>
            <a:r>
              <a:rPr lang="el-GR" u="sng" dirty="0"/>
              <a:t>η άκτιστη δόξα του Θεού </a:t>
            </a:r>
            <a:r>
              <a:rPr lang="el-GR" dirty="0"/>
              <a:t>είναι </a:t>
            </a:r>
            <a:r>
              <a:rPr lang="el-GR" u="sng" dirty="0"/>
              <a:t>η θεία ουσία</a:t>
            </a:r>
            <a:r>
              <a:rPr lang="el-GR" dirty="0"/>
              <a:t>, η οποία, αν και είναι αόρατη στις φυσικές δυνάμεις του ανθρώπου, καθίσταται ορατή μέσω κάποιου κτιστού φωτός που δίνεται στους δικαίους για να δουν και να γνωρίσουν τη θεία ουσία.    </a:t>
            </a:r>
          </a:p>
        </p:txBody>
      </p:sp>
    </p:spTree>
    <p:extLst>
      <p:ext uri="{BB962C8B-B14F-4D97-AF65-F5344CB8AC3E}">
        <p14:creationId xmlns:p14="http://schemas.microsoft.com/office/powerpoint/2010/main" val="2948250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174B39-69CA-2FE7-4FA9-E87A8B2F9238}"/>
              </a:ext>
            </a:extLst>
          </p:cNvPr>
          <p:cNvSpPr>
            <a:spLocks noGrp="1"/>
          </p:cNvSpPr>
          <p:nvPr>
            <p:ph type="title"/>
          </p:nvPr>
        </p:nvSpPr>
        <p:spPr>
          <a:xfrm>
            <a:off x="838200" y="18256"/>
            <a:ext cx="10515600" cy="488738"/>
          </a:xfrm>
        </p:spPr>
        <p:txBody>
          <a:bodyPr>
            <a:normAutofit fontScale="90000"/>
          </a:bodyPr>
          <a:lstStyle/>
          <a:p>
            <a:pPr algn="ctr"/>
            <a:r>
              <a:rPr lang="el-GR" b="1" dirty="0"/>
              <a:t>Οι μορφές κακοδοξίας που καταδικάστηκαν</a:t>
            </a:r>
            <a:endParaRPr lang="el-GR" dirty="0"/>
          </a:p>
        </p:txBody>
      </p:sp>
      <p:sp>
        <p:nvSpPr>
          <p:cNvPr id="3" name="Θέση περιεχομένου 2">
            <a:extLst>
              <a:ext uri="{FF2B5EF4-FFF2-40B4-BE49-F238E27FC236}">
                <a16:creationId xmlns:a16="http://schemas.microsoft.com/office/drawing/2014/main" id="{E8179178-2289-24FD-669B-9D1ED061047F}"/>
              </a:ext>
            </a:extLst>
          </p:cNvPr>
          <p:cNvSpPr>
            <a:spLocks noGrp="1"/>
          </p:cNvSpPr>
          <p:nvPr>
            <p:ph idx="1"/>
          </p:nvPr>
        </p:nvSpPr>
        <p:spPr>
          <a:xfrm>
            <a:off x="0" y="506994"/>
            <a:ext cx="12192000" cy="6332750"/>
          </a:xfrm>
        </p:spPr>
        <p:txBody>
          <a:bodyPr>
            <a:normAutofit fontScale="92500" lnSpcReduction="20000"/>
          </a:bodyPr>
          <a:lstStyle/>
          <a:p>
            <a:pPr marL="0" indent="0">
              <a:buNone/>
            </a:pPr>
            <a:r>
              <a:rPr lang="el-GR" dirty="0"/>
              <a:t>Η Παράδοση της Εκκλησίας μας βεβαιώνει για το απρόσιτο του Θεού και την εξίσου ισχυρή κατάφαση της </a:t>
            </a:r>
            <a:r>
              <a:rPr lang="el-GR" dirty="0" err="1"/>
              <a:t>θέωσης</a:t>
            </a:r>
            <a:r>
              <a:rPr lang="el-GR" dirty="0"/>
              <a:t> και της συμμετοχής στη ζωή του Θεού, ως του αρχικού προορισμού και του στόχου της ανθρώπινης ύπαρξης. Καθιστά πλήρως αληθινή τη διάκριση ανάμεσα στην </a:t>
            </a:r>
            <a:r>
              <a:rPr lang="el-GR" dirty="0" err="1"/>
              <a:t>αμέθεκτη</a:t>
            </a:r>
            <a:r>
              <a:rPr lang="el-GR" dirty="0"/>
              <a:t> ουσία και τις </a:t>
            </a:r>
            <a:r>
              <a:rPr lang="el-GR" dirty="0" err="1"/>
              <a:t>μεθεκτές</a:t>
            </a:r>
            <a:r>
              <a:rPr lang="el-GR" dirty="0"/>
              <a:t> ενέργειες στον Θεό. </a:t>
            </a:r>
          </a:p>
          <a:p>
            <a:pPr marL="0" indent="0">
              <a:buNone/>
            </a:pPr>
            <a:r>
              <a:rPr lang="el-GR" dirty="0"/>
              <a:t>Κατά τον Παλαμά οι ενέργειες του Θεού δεν είναι αλλότριες της θεϊκής ουσίας και δεν οφείλουν την ύπαρξή τους στη βούληση του Θεού και αυτό επειδή η βούληση, το θέλημα και η πρόνοια είναι άκτιστες ενέργειες του Θεού. Είναι φυσικοί πρόοδοι του ίδιου του Θεού και αποτελούν έναν απόρρητο τρόπο ύπαρξης, μέσα από τον οποίο ο Θεός δεν υπάρχει εγκλωβισμένος μόνο στη θεία ουσία, αλλά υπάρχει και κινείται και έξω από αυτήν. Ο άγιος Γρηγόριος Παλαμάς σε πάρα πολλά σημεία υπογραμμίζει ότι οι άκτιστες ενέργειες είναι φυσικές και ουσιώδεις. Όχι παραβαλλόμενες με την υπερούσια μία ουσία, από την οποία πηγάζουν, αλλά ουσιώδεις ως προς τα αποτελέσματα και τα κτίσματα τα οποία </a:t>
            </a:r>
            <a:r>
              <a:rPr lang="el-GR" dirty="0" err="1"/>
              <a:t>ουσιοποιούν</a:t>
            </a:r>
            <a:r>
              <a:rPr lang="el-GR" dirty="0"/>
              <a:t>. Αυτή η διδασκαλία του επιβεβαιώθηκε στις Συνόδους του ΙΔ΄ αιώνα. </a:t>
            </a:r>
          </a:p>
          <a:p>
            <a:pPr marL="0" indent="0">
              <a:buNone/>
            </a:pPr>
            <a:r>
              <a:rPr lang="el-GR" b="1" dirty="0"/>
              <a:t>4</a:t>
            </a:r>
            <a:r>
              <a:rPr lang="el-GR" b="1" baseline="30000" dirty="0"/>
              <a:t>ον</a:t>
            </a:r>
            <a:r>
              <a:rPr lang="el-GR" b="1" dirty="0"/>
              <a:t> Η </a:t>
            </a:r>
            <a:r>
              <a:rPr lang="el-GR" b="1" dirty="0" err="1"/>
              <a:t>θωμιστική</a:t>
            </a:r>
            <a:r>
              <a:rPr lang="el-GR" b="1" dirty="0"/>
              <a:t> θεωρία της άκτιστης χάριτος ως κτιστής έξης.</a:t>
            </a:r>
          </a:p>
          <a:p>
            <a:pPr marL="0" indent="0">
              <a:buNone/>
            </a:pPr>
            <a:r>
              <a:rPr lang="el-GR" dirty="0"/>
              <a:t>Ο Βαρλαάμ φρονεί ότι η χάρη είναι μία κτιστή έξη που ενώνεται με την ψυχή και κατευθύνει το θέλημα του ανθρώπου από τα μεταβλητά προς τον αμετάβλητο Θεό και εκεί βρίσκει την ευδαιμονία με την ικανοποίηση των επιθυμιών. Η </a:t>
            </a:r>
            <a:r>
              <a:rPr lang="el-GR" dirty="0" err="1"/>
              <a:t>θέωση</a:t>
            </a:r>
            <a:r>
              <a:rPr lang="el-GR" dirty="0"/>
              <a:t> είναι φυσικό δώρο, η </a:t>
            </a:r>
            <a:r>
              <a:rPr lang="el-GR" dirty="0" err="1"/>
              <a:t>θεοποιός</a:t>
            </a:r>
            <a:r>
              <a:rPr lang="el-GR" dirty="0"/>
              <a:t> χάρη έξη της λογικής φύσης και οι καθαροί στην καρδιά βλέπουν τον Θεό κατά αναλογία ή κατά αιτία ή κατά αφαίρεση. </a:t>
            </a:r>
          </a:p>
          <a:p>
            <a:pPr marL="0" indent="0">
              <a:buNone/>
            </a:pPr>
            <a:endParaRPr lang="el-GR" dirty="0"/>
          </a:p>
        </p:txBody>
      </p:sp>
    </p:spTree>
    <p:extLst>
      <p:ext uri="{BB962C8B-B14F-4D97-AF65-F5344CB8AC3E}">
        <p14:creationId xmlns:p14="http://schemas.microsoft.com/office/powerpoint/2010/main" val="290793792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TotalTime>
  <Words>4176</Words>
  <Application>Microsoft Office PowerPoint</Application>
  <PresentationFormat>Ευρεία οθόνη</PresentationFormat>
  <Paragraphs>91</Paragraphs>
  <Slides>18</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18</vt:i4>
      </vt:variant>
    </vt:vector>
  </HeadingPairs>
  <TitlesOfParts>
    <vt:vector size="24" baseType="lpstr">
      <vt:lpstr>Arial</vt:lpstr>
      <vt:lpstr>Calibri</vt:lpstr>
      <vt:lpstr>Calibri Light</vt:lpstr>
      <vt:lpstr>Times New Roman</vt:lpstr>
      <vt:lpstr>Wingdings</vt:lpstr>
      <vt:lpstr>Θέμα του Office</vt:lpstr>
      <vt:lpstr>ΝΗΠΤΙΚΗ ΘΕΟΛΟΓΙΑ  ΕΝΟΤΗΤΑ 9Η  Οι ησυχαστικές Σύνοδοι ως ερμηνευτικό κλειδί  της συνολικής πατερικής Παράδοσης  σε αντίθεση με τη σχολαστική θεολογία    Από το βιβλίο του π. Δημητρίου Κουτσούρη, Θεός Ζῶν. Βέλος πόθου και ἀγάπης. Θέματα Εμπειρικῆς Θεογνωσίας, Εκδόσεις Γρηγόρη, Αθήνα 2021, σσ. 201-221</vt:lpstr>
      <vt:lpstr>Εισαγωγικά </vt:lpstr>
      <vt:lpstr>Εισαγωγικά </vt:lpstr>
      <vt:lpstr>Εισαγωγικά </vt:lpstr>
      <vt:lpstr>Κοινά χαρακτηριστικά γνωρίσματα των κακοδόξων</vt:lpstr>
      <vt:lpstr>Κοινά χαρακτηριστικά γνωρίσματα των κακοδόξων</vt:lpstr>
      <vt:lpstr>Οι μορφές κακοδοξίας που καταδικάστηκαν</vt:lpstr>
      <vt:lpstr>Οι μορφές κακοδοξίας που καταδικάστηκαν</vt:lpstr>
      <vt:lpstr>Οι μορφές κακοδοξίας που καταδικάστηκαν</vt:lpstr>
      <vt:lpstr>Οι μορφές κακοδοξίας που καταδικάστηκαν</vt:lpstr>
      <vt:lpstr>Οι μορφές κακοδοξίας που καταδικάστηκαν</vt:lpstr>
      <vt:lpstr>Οι μορφές κακοδοξίας που καταδικάστηκαν</vt:lpstr>
      <vt:lpstr>Οι μορφές κακοδοξίας που καταδικάστηκαν</vt:lpstr>
      <vt:lpstr>Ησυχαστικές Σύνοδοι-Σχολαστική θεολογία </vt:lpstr>
      <vt:lpstr>Ησυχαστικές Σύνοδοι-Σχολαστική θεολογία </vt:lpstr>
      <vt:lpstr>Ησυχαστικές Σύνοδοι-Σχολαστική θεολογία </vt:lpstr>
      <vt:lpstr>Ησυχαστικές Σύνοδοι-Σχολαστική θεολογία </vt:lpstr>
      <vt:lpstr>Ησυχαστικές Σύνοδοι-Σχολαστική θεολογία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ΝΗΠΤΙΚΗ ΘΕΟΛΟΓΙΑ  ΕΝΟΤΗΤΑ 8Η  Οι ησυχαστικές Σύνοδοι ως ερμηνευτικό κλειδί  της συνολικής πατερικής Παράδοσης  σε αντίθεση με τη σχολαστική θεολογία    Από το βιβλίο του π. Δημητρίου Κουτσούρη, Θεός Ζῶν. Βέλος πόθου και ἀγάπης. Θέματα Εμπειρικῆς Θεογνωσίας, Εκδόσεις Γρηγόρη, Αθήνα 2021, σσ. 201-221</dc:title>
  <dc:creator>MARIA KARAMPELIA</dc:creator>
  <cp:lastModifiedBy>Georgios Diamantopoulos</cp:lastModifiedBy>
  <cp:revision>1</cp:revision>
  <dcterms:created xsi:type="dcterms:W3CDTF">2023-11-19T18:32:04Z</dcterms:created>
  <dcterms:modified xsi:type="dcterms:W3CDTF">2024-11-09T13:22:28Z</dcterms:modified>
</cp:coreProperties>
</file>