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6" r:id="rId10"/>
    <p:sldId id="264"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1" autoAdjust="0"/>
    <p:restoredTop sz="94660"/>
  </p:normalViewPr>
  <p:slideViewPr>
    <p:cSldViewPr snapToGrid="0">
      <p:cViewPr varScale="1">
        <p:scale>
          <a:sx n="106" d="100"/>
          <a:sy n="106" d="100"/>
        </p:scale>
        <p:origin x="792"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1EDF20BB-AA44-4F1B-AC50-58D96F0CBDA0}"/>
    <pc:docChg chg="custSel modSld">
      <pc:chgData name="MARIA KARAMPELIA" userId="9dfcc2cac66bf474" providerId="LiveId" clId="{1EDF20BB-AA44-4F1B-AC50-58D96F0CBDA0}" dt="2024-02-29T11:59:46.259" v="18" actId="313"/>
      <pc:docMkLst>
        <pc:docMk/>
      </pc:docMkLst>
      <pc:sldChg chg="modSp mod">
        <pc:chgData name="MARIA KARAMPELIA" userId="9dfcc2cac66bf474" providerId="LiveId" clId="{1EDF20BB-AA44-4F1B-AC50-58D96F0CBDA0}" dt="2024-02-29T11:59:46.259" v="18" actId="313"/>
        <pc:sldMkLst>
          <pc:docMk/>
          <pc:sldMk cId="3994081471" sldId="270"/>
        </pc:sldMkLst>
        <pc:spChg chg="mod">
          <ac:chgData name="MARIA KARAMPELIA" userId="9dfcc2cac66bf474" providerId="LiveId" clId="{1EDF20BB-AA44-4F1B-AC50-58D96F0CBDA0}" dt="2024-02-29T11:59:46.259" v="18" actId="313"/>
          <ac:spMkLst>
            <pc:docMk/>
            <pc:sldMk cId="3994081471" sldId="270"/>
            <ac:spMk id="3" creationId="{CB7BF508-0752-6C39-600A-DA3562EC2CD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8ED949-4E24-622F-036F-1FDD563D7E01}"/>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59A82FBF-BFDA-D176-7C6E-E732E497B6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3365707F-81DA-D2D0-ECF1-46AAA04EDC71}"/>
              </a:ext>
            </a:extLst>
          </p:cNvPr>
          <p:cNvSpPr>
            <a:spLocks noGrp="1"/>
          </p:cNvSpPr>
          <p:nvPr>
            <p:ph type="dt" sz="half" idx="10"/>
          </p:nvPr>
        </p:nvSpPr>
        <p:spPr/>
        <p:txBody>
          <a:bodyPr/>
          <a:lstStyle/>
          <a:p>
            <a:fld id="{7E04671E-3351-405B-A7B4-C60BA49816D1}" type="datetimeFigureOut">
              <a:rPr lang="el-GR" smtClean="0"/>
              <a:t>29/2/2024</a:t>
            </a:fld>
            <a:endParaRPr lang="el-GR"/>
          </a:p>
        </p:txBody>
      </p:sp>
      <p:sp>
        <p:nvSpPr>
          <p:cNvPr id="5" name="Θέση υποσέλιδου 4">
            <a:extLst>
              <a:ext uri="{FF2B5EF4-FFF2-40B4-BE49-F238E27FC236}">
                <a16:creationId xmlns:a16="http://schemas.microsoft.com/office/drawing/2014/main" id="{DBE3191E-881B-A93C-84E3-2FF47EC2DE6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E6E6FBC-3AD8-E5B0-DBB4-06777DC462B6}"/>
              </a:ext>
            </a:extLst>
          </p:cNvPr>
          <p:cNvSpPr>
            <a:spLocks noGrp="1"/>
          </p:cNvSpPr>
          <p:nvPr>
            <p:ph type="sldNum" sz="quarter" idx="12"/>
          </p:nvPr>
        </p:nvSpPr>
        <p:spPr/>
        <p:txBody>
          <a:bodyPr/>
          <a:lstStyle/>
          <a:p>
            <a:fld id="{66E6D59F-635E-411D-A20E-B017755E6EDF}" type="slidenum">
              <a:rPr lang="el-GR" smtClean="0"/>
              <a:t>‹#›</a:t>
            </a:fld>
            <a:endParaRPr lang="el-GR"/>
          </a:p>
        </p:txBody>
      </p:sp>
    </p:spTree>
    <p:extLst>
      <p:ext uri="{BB962C8B-B14F-4D97-AF65-F5344CB8AC3E}">
        <p14:creationId xmlns:p14="http://schemas.microsoft.com/office/powerpoint/2010/main" val="1950433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2F266C-3BE2-A622-77F8-8AD214B9895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431DC8C2-5845-85C6-3E57-0FE594DBBEF0}"/>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4F05F1D-2403-3DC1-AF79-4C3BEAEF670C}"/>
              </a:ext>
            </a:extLst>
          </p:cNvPr>
          <p:cNvSpPr>
            <a:spLocks noGrp="1"/>
          </p:cNvSpPr>
          <p:nvPr>
            <p:ph type="dt" sz="half" idx="10"/>
          </p:nvPr>
        </p:nvSpPr>
        <p:spPr/>
        <p:txBody>
          <a:bodyPr/>
          <a:lstStyle/>
          <a:p>
            <a:fld id="{7E04671E-3351-405B-A7B4-C60BA49816D1}" type="datetimeFigureOut">
              <a:rPr lang="el-GR" smtClean="0"/>
              <a:t>29/2/2024</a:t>
            </a:fld>
            <a:endParaRPr lang="el-GR"/>
          </a:p>
        </p:txBody>
      </p:sp>
      <p:sp>
        <p:nvSpPr>
          <p:cNvPr id="5" name="Θέση υποσέλιδου 4">
            <a:extLst>
              <a:ext uri="{FF2B5EF4-FFF2-40B4-BE49-F238E27FC236}">
                <a16:creationId xmlns:a16="http://schemas.microsoft.com/office/drawing/2014/main" id="{F8783C7A-597A-EE2D-43BC-C6E8DABE331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B97A980-7432-09AF-6E1A-E7CD1FFE6C0B}"/>
              </a:ext>
            </a:extLst>
          </p:cNvPr>
          <p:cNvSpPr>
            <a:spLocks noGrp="1"/>
          </p:cNvSpPr>
          <p:nvPr>
            <p:ph type="sldNum" sz="quarter" idx="12"/>
          </p:nvPr>
        </p:nvSpPr>
        <p:spPr/>
        <p:txBody>
          <a:bodyPr/>
          <a:lstStyle/>
          <a:p>
            <a:fld id="{66E6D59F-635E-411D-A20E-B017755E6EDF}" type="slidenum">
              <a:rPr lang="el-GR" smtClean="0"/>
              <a:t>‹#›</a:t>
            </a:fld>
            <a:endParaRPr lang="el-GR"/>
          </a:p>
        </p:txBody>
      </p:sp>
    </p:spTree>
    <p:extLst>
      <p:ext uri="{BB962C8B-B14F-4D97-AF65-F5344CB8AC3E}">
        <p14:creationId xmlns:p14="http://schemas.microsoft.com/office/powerpoint/2010/main" val="7053510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25F0F8BE-6950-18BE-4BFC-97FFA56E9CD1}"/>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049CA1C7-AFAB-C533-D305-871A0AC61215}"/>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6394A89-F8E0-F9BD-81FB-B1E90C4094F8}"/>
              </a:ext>
            </a:extLst>
          </p:cNvPr>
          <p:cNvSpPr>
            <a:spLocks noGrp="1"/>
          </p:cNvSpPr>
          <p:nvPr>
            <p:ph type="dt" sz="half" idx="10"/>
          </p:nvPr>
        </p:nvSpPr>
        <p:spPr/>
        <p:txBody>
          <a:bodyPr/>
          <a:lstStyle/>
          <a:p>
            <a:fld id="{7E04671E-3351-405B-A7B4-C60BA49816D1}" type="datetimeFigureOut">
              <a:rPr lang="el-GR" smtClean="0"/>
              <a:t>29/2/2024</a:t>
            </a:fld>
            <a:endParaRPr lang="el-GR"/>
          </a:p>
        </p:txBody>
      </p:sp>
      <p:sp>
        <p:nvSpPr>
          <p:cNvPr id="5" name="Θέση υποσέλιδου 4">
            <a:extLst>
              <a:ext uri="{FF2B5EF4-FFF2-40B4-BE49-F238E27FC236}">
                <a16:creationId xmlns:a16="http://schemas.microsoft.com/office/drawing/2014/main" id="{D4FF58EE-206D-183F-3D3B-81455681815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46CD2CF-E2FB-B561-E521-A82FD9057C03}"/>
              </a:ext>
            </a:extLst>
          </p:cNvPr>
          <p:cNvSpPr>
            <a:spLocks noGrp="1"/>
          </p:cNvSpPr>
          <p:nvPr>
            <p:ph type="sldNum" sz="quarter" idx="12"/>
          </p:nvPr>
        </p:nvSpPr>
        <p:spPr/>
        <p:txBody>
          <a:bodyPr/>
          <a:lstStyle/>
          <a:p>
            <a:fld id="{66E6D59F-635E-411D-A20E-B017755E6EDF}" type="slidenum">
              <a:rPr lang="el-GR" smtClean="0"/>
              <a:t>‹#›</a:t>
            </a:fld>
            <a:endParaRPr lang="el-GR"/>
          </a:p>
        </p:txBody>
      </p:sp>
    </p:spTree>
    <p:extLst>
      <p:ext uri="{BB962C8B-B14F-4D97-AF65-F5344CB8AC3E}">
        <p14:creationId xmlns:p14="http://schemas.microsoft.com/office/powerpoint/2010/main" val="1452123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0824827-7490-4C33-1B98-9567AF126D8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9EC3E7B-0704-5E76-3E44-8990C962A9C9}"/>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711059B-0494-D8BE-EF90-DD67E83961FA}"/>
              </a:ext>
            </a:extLst>
          </p:cNvPr>
          <p:cNvSpPr>
            <a:spLocks noGrp="1"/>
          </p:cNvSpPr>
          <p:nvPr>
            <p:ph type="dt" sz="half" idx="10"/>
          </p:nvPr>
        </p:nvSpPr>
        <p:spPr/>
        <p:txBody>
          <a:bodyPr/>
          <a:lstStyle/>
          <a:p>
            <a:fld id="{7E04671E-3351-405B-A7B4-C60BA49816D1}" type="datetimeFigureOut">
              <a:rPr lang="el-GR" smtClean="0"/>
              <a:t>29/2/2024</a:t>
            </a:fld>
            <a:endParaRPr lang="el-GR"/>
          </a:p>
        </p:txBody>
      </p:sp>
      <p:sp>
        <p:nvSpPr>
          <p:cNvPr id="5" name="Θέση υποσέλιδου 4">
            <a:extLst>
              <a:ext uri="{FF2B5EF4-FFF2-40B4-BE49-F238E27FC236}">
                <a16:creationId xmlns:a16="http://schemas.microsoft.com/office/drawing/2014/main" id="{11823CA8-F9DA-5C02-9B45-4F3A017ADD3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6EA0AB0-1463-5734-68F0-6D9C9305F044}"/>
              </a:ext>
            </a:extLst>
          </p:cNvPr>
          <p:cNvSpPr>
            <a:spLocks noGrp="1"/>
          </p:cNvSpPr>
          <p:nvPr>
            <p:ph type="sldNum" sz="quarter" idx="12"/>
          </p:nvPr>
        </p:nvSpPr>
        <p:spPr/>
        <p:txBody>
          <a:bodyPr/>
          <a:lstStyle/>
          <a:p>
            <a:fld id="{66E6D59F-635E-411D-A20E-B017755E6EDF}" type="slidenum">
              <a:rPr lang="el-GR" smtClean="0"/>
              <a:t>‹#›</a:t>
            </a:fld>
            <a:endParaRPr lang="el-GR"/>
          </a:p>
        </p:txBody>
      </p:sp>
    </p:spTree>
    <p:extLst>
      <p:ext uri="{BB962C8B-B14F-4D97-AF65-F5344CB8AC3E}">
        <p14:creationId xmlns:p14="http://schemas.microsoft.com/office/powerpoint/2010/main" val="3730196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134265-C3F4-74C4-DF4A-45638535DD1D}"/>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2F9F8245-44CB-BF90-ABC4-1AE64002F47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2A5296F4-1B29-10AA-12B9-A97699AF7DAE}"/>
              </a:ext>
            </a:extLst>
          </p:cNvPr>
          <p:cNvSpPr>
            <a:spLocks noGrp="1"/>
          </p:cNvSpPr>
          <p:nvPr>
            <p:ph type="dt" sz="half" idx="10"/>
          </p:nvPr>
        </p:nvSpPr>
        <p:spPr/>
        <p:txBody>
          <a:bodyPr/>
          <a:lstStyle/>
          <a:p>
            <a:fld id="{7E04671E-3351-405B-A7B4-C60BA49816D1}" type="datetimeFigureOut">
              <a:rPr lang="el-GR" smtClean="0"/>
              <a:t>29/2/2024</a:t>
            </a:fld>
            <a:endParaRPr lang="el-GR"/>
          </a:p>
        </p:txBody>
      </p:sp>
      <p:sp>
        <p:nvSpPr>
          <p:cNvPr id="5" name="Θέση υποσέλιδου 4">
            <a:extLst>
              <a:ext uri="{FF2B5EF4-FFF2-40B4-BE49-F238E27FC236}">
                <a16:creationId xmlns:a16="http://schemas.microsoft.com/office/drawing/2014/main" id="{790FB551-E3D7-11A9-2BC9-813E5FEAC83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3596AF2-AEDE-D545-624F-7C2FAEA35283}"/>
              </a:ext>
            </a:extLst>
          </p:cNvPr>
          <p:cNvSpPr>
            <a:spLocks noGrp="1"/>
          </p:cNvSpPr>
          <p:nvPr>
            <p:ph type="sldNum" sz="quarter" idx="12"/>
          </p:nvPr>
        </p:nvSpPr>
        <p:spPr/>
        <p:txBody>
          <a:bodyPr/>
          <a:lstStyle/>
          <a:p>
            <a:fld id="{66E6D59F-635E-411D-A20E-B017755E6EDF}" type="slidenum">
              <a:rPr lang="el-GR" smtClean="0"/>
              <a:t>‹#›</a:t>
            </a:fld>
            <a:endParaRPr lang="el-GR"/>
          </a:p>
        </p:txBody>
      </p:sp>
    </p:spTree>
    <p:extLst>
      <p:ext uri="{BB962C8B-B14F-4D97-AF65-F5344CB8AC3E}">
        <p14:creationId xmlns:p14="http://schemas.microsoft.com/office/powerpoint/2010/main" val="129476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E2DEEC5-D15A-D3FB-A001-E588C128E68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02E0C31-9948-03A3-7A1F-7F4AB3227F9F}"/>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2F66484A-0107-0052-5C5E-74D8793D605B}"/>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B45370C0-C207-9332-C9A6-F15D40126138}"/>
              </a:ext>
            </a:extLst>
          </p:cNvPr>
          <p:cNvSpPr>
            <a:spLocks noGrp="1"/>
          </p:cNvSpPr>
          <p:nvPr>
            <p:ph type="dt" sz="half" idx="10"/>
          </p:nvPr>
        </p:nvSpPr>
        <p:spPr/>
        <p:txBody>
          <a:bodyPr/>
          <a:lstStyle/>
          <a:p>
            <a:fld id="{7E04671E-3351-405B-A7B4-C60BA49816D1}" type="datetimeFigureOut">
              <a:rPr lang="el-GR" smtClean="0"/>
              <a:t>29/2/2024</a:t>
            </a:fld>
            <a:endParaRPr lang="el-GR"/>
          </a:p>
        </p:txBody>
      </p:sp>
      <p:sp>
        <p:nvSpPr>
          <p:cNvPr id="6" name="Θέση υποσέλιδου 5">
            <a:extLst>
              <a:ext uri="{FF2B5EF4-FFF2-40B4-BE49-F238E27FC236}">
                <a16:creationId xmlns:a16="http://schemas.microsoft.com/office/drawing/2014/main" id="{DE2B8BF1-633F-0DFF-6EAE-478CE03A6D4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A103DA2-00CD-2608-117F-B6D173989EC5}"/>
              </a:ext>
            </a:extLst>
          </p:cNvPr>
          <p:cNvSpPr>
            <a:spLocks noGrp="1"/>
          </p:cNvSpPr>
          <p:nvPr>
            <p:ph type="sldNum" sz="quarter" idx="12"/>
          </p:nvPr>
        </p:nvSpPr>
        <p:spPr/>
        <p:txBody>
          <a:bodyPr/>
          <a:lstStyle/>
          <a:p>
            <a:fld id="{66E6D59F-635E-411D-A20E-B017755E6EDF}" type="slidenum">
              <a:rPr lang="el-GR" smtClean="0"/>
              <a:t>‹#›</a:t>
            </a:fld>
            <a:endParaRPr lang="el-GR"/>
          </a:p>
        </p:txBody>
      </p:sp>
    </p:spTree>
    <p:extLst>
      <p:ext uri="{BB962C8B-B14F-4D97-AF65-F5344CB8AC3E}">
        <p14:creationId xmlns:p14="http://schemas.microsoft.com/office/powerpoint/2010/main" val="1177473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DD164C1-CADE-CEE4-A53F-71D142705A24}"/>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E20D074-B4E1-9BDE-2D1F-C7ED72076E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43D697BD-6827-4040-ABA9-971AFB32A101}"/>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8021C90A-FD1E-740F-EC7E-37137E242E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4EEED95C-4ECB-377B-A13F-EED0BEA6D837}"/>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3C23342B-1AF2-7446-A3F9-BE2C57E7C340}"/>
              </a:ext>
            </a:extLst>
          </p:cNvPr>
          <p:cNvSpPr>
            <a:spLocks noGrp="1"/>
          </p:cNvSpPr>
          <p:nvPr>
            <p:ph type="dt" sz="half" idx="10"/>
          </p:nvPr>
        </p:nvSpPr>
        <p:spPr/>
        <p:txBody>
          <a:bodyPr/>
          <a:lstStyle/>
          <a:p>
            <a:fld id="{7E04671E-3351-405B-A7B4-C60BA49816D1}" type="datetimeFigureOut">
              <a:rPr lang="el-GR" smtClean="0"/>
              <a:t>29/2/2024</a:t>
            </a:fld>
            <a:endParaRPr lang="el-GR"/>
          </a:p>
        </p:txBody>
      </p:sp>
      <p:sp>
        <p:nvSpPr>
          <p:cNvPr id="8" name="Θέση υποσέλιδου 7">
            <a:extLst>
              <a:ext uri="{FF2B5EF4-FFF2-40B4-BE49-F238E27FC236}">
                <a16:creationId xmlns:a16="http://schemas.microsoft.com/office/drawing/2014/main" id="{49EA87B0-163C-DF64-AC87-317BB0701A75}"/>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6847DD8A-EA0D-C958-CC25-F37BB12E3109}"/>
              </a:ext>
            </a:extLst>
          </p:cNvPr>
          <p:cNvSpPr>
            <a:spLocks noGrp="1"/>
          </p:cNvSpPr>
          <p:nvPr>
            <p:ph type="sldNum" sz="quarter" idx="12"/>
          </p:nvPr>
        </p:nvSpPr>
        <p:spPr/>
        <p:txBody>
          <a:bodyPr/>
          <a:lstStyle/>
          <a:p>
            <a:fld id="{66E6D59F-635E-411D-A20E-B017755E6EDF}" type="slidenum">
              <a:rPr lang="el-GR" smtClean="0"/>
              <a:t>‹#›</a:t>
            </a:fld>
            <a:endParaRPr lang="el-GR"/>
          </a:p>
        </p:txBody>
      </p:sp>
    </p:spTree>
    <p:extLst>
      <p:ext uri="{BB962C8B-B14F-4D97-AF65-F5344CB8AC3E}">
        <p14:creationId xmlns:p14="http://schemas.microsoft.com/office/powerpoint/2010/main" val="1906855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93EF8B9-4B07-AC78-505F-2822FB69643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8C3626FA-A429-C8C2-CE13-959AC2DA387C}"/>
              </a:ext>
            </a:extLst>
          </p:cNvPr>
          <p:cNvSpPr>
            <a:spLocks noGrp="1"/>
          </p:cNvSpPr>
          <p:nvPr>
            <p:ph type="dt" sz="half" idx="10"/>
          </p:nvPr>
        </p:nvSpPr>
        <p:spPr/>
        <p:txBody>
          <a:bodyPr/>
          <a:lstStyle/>
          <a:p>
            <a:fld id="{7E04671E-3351-405B-A7B4-C60BA49816D1}" type="datetimeFigureOut">
              <a:rPr lang="el-GR" smtClean="0"/>
              <a:t>29/2/2024</a:t>
            </a:fld>
            <a:endParaRPr lang="el-GR"/>
          </a:p>
        </p:txBody>
      </p:sp>
      <p:sp>
        <p:nvSpPr>
          <p:cNvPr id="4" name="Θέση υποσέλιδου 3">
            <a:extLst>
              <a:ext uri="{FF2B5EF4-FFF2-40B4-BE49-F238E27FC236}">
                <a16:creationId xmlns:a16="http://schemas.microsoft.com/office/drawing/2014/main" id="{ED5B9DBA-B76C-1A74-DB82-4FD33E21A975}"/>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474852F4-B3CA-9A48-83BE-F205C0EF283B}"/>
              </a:ext>
            </a:extLst>
          </p:cNvPr>
          <p:cNvSpPr>
            <a:spLocks noGrp="1"/>
          </p:cNvSpPr>
          <p:nvPr>
            <p:ph type="sldNum" sz="quarter" idx="12"/>
          </p:nvPr>
        </p:nvSpPr>
        <p:spPr/>
        <p:txBody>
          <a:bodyPr/>
          <a:lstStyle/>
          <a:p>
            <a:fld id="{66E6D59F-635E-411D-A20E-B017755E6EDF}" type="slidenum">
              <a:rPr lang="el-GR" smtClean="0"/>
              <a:t>‹#›</a:t>
            </a:fld>
            <a:endParaRPr lang="el-GR"/>
          </a:p>
        </p:txBody>
      </p:sp>
    </p:spTree>
    <p:extLst>
      <p:ext uri="{BB962C8B-B14F-4D97-AF65-F5344CB8AC3E}">
        <p14:creationId xmlns:p14="http://schemas.microsoft.com/office/powerpoint/2010/main" val="2070642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635D867B-A072-D7B9-55F0-C3EFCAB49B41}"/>
              </a:ext>
            </a:extLst>
          </p:cNvPr>
          <p:cNvSpPr>
            <a:spLocks noGrp="1"/>
          </p:cNvSpPr>
          <p:nvPr>
            <p:ph type="dt" sz="half" idx="10"/>
          </p:nvPr>
        </p:nvSpPr>
        <p:spPr/>
        <p:txBody>
          <a:bodyPr/>
          <a:lstStyle/>
          <a:p>
            <a:fld id="{7E04671E-3351-405B-A7B4-C60BA49816D1}" type="datetimeFigureOut">
              <a:rPr lang="el-GR" smtClean="0"/>
              <a:t>29/2/2024</a:t>
            </a:fld>
            <a:endParaRPr lang="el-GR"/>
          </a:p>
        </p:txBody>
      </p:sp>
      <p:sp>
        <p:nvSpPr>
          <p:cNvPr id="3" name="Θέση υποσέλιδου 2">
            <a:extLst>
              <a:ext uri="{FF2B5EF4-FFF2-40B4-BE49-F238E27FC236}">
                <a16:creationId xmlns:a16="http://schemas.microsoft.com/office/drawing/2014/main" id="{FF0A7FAF-1291-D274-EBB3-C5C3E9945716}"/>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B1042795-CFEB-08C3-E156-CC3D313C94B9}"/>
              </a:ext>
            </a:extLst>
          </p:cNvPr>
          <p:cNvSpPr>
            <a:spLocks noGrp="1"/>
          </p:cNvSpPr>
          <p:nvPr>
            <p:ph type="sldNum" sz="quarter" idx="12"/>
          </p:nvPr>
        </p:nvSpPr>
        <p:spPr/>
        <p:txBody>
          <a:bodyPr/>
          <a:lstStyle/>
          <a:p>
            <a:fld id="{66E6D59F-635E-411D-A20E-B017755E6EDF}" type="slidenum">
              <a:rPr lang="el-GR" smtClean="0"/>
              <a:t>‹#›</a:t>
            </a:fld>
            <a:endParaRPr lang="el-GR"/>
          </a:p>
        </p:txBody>
      </p:sp>
    </p:spTree>
    <p:extLst>
      <p:ext uri="{BB962C8B-B14F-4D97-AF65-F5344CB8AC3E}">
        <p14:creationId xmlns:p14="http://schemas.microsoft.com/office/powerpoint/2010/main" val="31256841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FFCD58-51F6-3CE6-792C-E192CBE43AC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73973EA-51AF-DE19-4EF7-D36F8BD58F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BE62D545-85C8-C616-76A8-EDE6E103AD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2542B067-7613-3AEF-E4B9-0FD09E90F9F7}"/>
              </a:ext>
            </a:extLst>
          </p:cNvPr>
          <p:cNvSpPr>
            <a:spLocks noGrp="1"/>
          </p:cNvSpPr>
          <p:nvPr>
            <p:ph type="dt" sz="half" idx="10"/>
          </p:nvPr>
        </p:nvSpPr>
        <p:spPr/>
        <p:txBody>
          <a:bodyPr/>
          <a:lstStyle/>
          <a:p>
            <a:fld id="{7E04671E-3351-405B-A7B4-C60BA49816D1}" type="datetimeFigureOut">
              <a:rPr lang="el-GR" smtClean="0"/>
              <a:t>29/2/2024</a:t>
            </a:fld>
            <a:endParaRPr lang="el-GR"/>
          </a:p>
        </p:txBody>
      </p:sp>
      <p:sp>
        <p:nvSpPr>
          <p:cNvPr id="6" name="Θέση υποσέλιδου 5">
            <a:extLst>
              <a:ext uri="{FF2B5EF4-FFF2-40B4-BE49-F238E27FC236}">
                <a16:creationId xmlns:a16="http://schemas.microsoft.com/office/drawing/2014/main" id="{1A5DA0F0-76D4-CB68-D67A-C27018A258A8}"/>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423798AF-D632-A2B6-CFF8-37BD5322FC3B}"/>
              </a:ext>
            </a:extLst>
          </p:cNvPr>
          <p:cNvSpPr>
            <a:spLocks noGrp="1"/>
          </p:cNvSpPr>
          <p:nvPr>
            <p:ph type="sldNum" sz="quarter" idx="12"/>
          </p:nvPr>
        </p:nvSpPr>
        <p:spPr/>
        <p:txBody>
          <a:bodyPr/>
          <a:lstStyle/>
          <a:p>
            <a:fld id="{66E6D59F-635E-411D-A20E-B017755E6EDF}" type="slidenum">
              <a:rPr lang="el-GR" smtClean="0"/>
              <a:t>‹#›</a:t>
            </a:fld>
            <a:endParaRPr lang="el-GR"/>
          </a:p>
        </p:txBody>
      </p:sp>
    </p:spTree>
    <p:extLst>
      <p:ext uri="{BB962C8B-B14F-4D97-AF65-F5344CB8AC3E}">
        <p14:creationId xmlns:p14="http://schemas.microsoft.com/office/powerpoint/2010/main" val="242291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1318C8-A25E-2EA7-1BB5-658AF018BC2C}"/>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AF4B1EFE-C739-2051-87ED-D88D2E4A79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371D35EA-4097-3A6F-407A-688C94E075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7522A197-5C3A-BDC5-01B5-73489E9F7622}"/>
              </a:ext>
            </a:extLst>
          </p:cNvPr>
          <p:cNvSpPr>
            <a:spLocks noGrp="1"/>
          </p:cNvSpPr>
          <p:nvPr>
            <p:ph type="dt" sz="half" idx="10"/>
          </p:nvPr>
        </p:nvSpPr>
        <p:spPr/>
        <p:txBody>
          <a:bodyPr/>
          <a:lstStyle/>
          <a:p>
            <a:fld id="{7E04671E-3351-405B-A7B4-C60BA49816D1}" type="datetimeFigureOut">
              <a:rPr lang="el-GR" smtClean="0"/>
              <a:t>29/2/2024</a:t>
            </a:fld>
            <a:endParaRPr lang="el-GR"/>
          </a:p>
        </p:txBody>
      </p:sp>
      <p:sp>
        <p:nvSpPr>
          <p:cNvPr id="6" name="Θέση υποσέλιδου 5">
            <a:extLst>
              <a:ext uri="{FF2B5EF4-FFF2-40B4-BE49-F238E27FC236}">
                <a16:creationId xmlns:a16="http://schemas.microsoft.com/office/drawing/2014/main" id="{14E9FB15-F9CD-2791-1282-B0810326B69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660FF3E-2BF2-1B43-7064-12ACEBEC5CCE}"/>
              </a:ext>
            </a:extLst>
          </p:cNvPr>
          <p:cNvSpPr>
            <a:spLocks noGrp="1"/>
          </p:cNvSpPr>
          <p:nvPr>
            <p:ph type="sldNum" sz="quarter" idx="12"/>
          </p:nvPr>
        </p:nvSpPr>
        <p:spPr/>
        <p:txBody>
          <a:bodyPr/>
          <a:lstStyle/>
          <a:p>
            <a:fld id="{66E6D59F-635E-411D-A20E-B017755E6EDF}" type="slidenum">
              <a:rPr lang="el-GR" smtClean="0"/>
              <a:t>‹#›</a:t>
            </a:fld>
            <a:endParaRPr lang="el-GR"/>
          </a:p>
        </p:txBody>
      </p:sp>
    </p:spTree>
    <p:extLst>
      <p:ext uri="{BB962C8B-B14F-4D97-AF65-F5344CB8AC3E}">
        <p14:creationId xmlns:p14="http://schemas.microsoft.com/office/powerpoint/2010/main" val="2568644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81207A11-849B-A835-920C-225B033D9C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FE98638-8115-31A7-3821-0BBC43B8A0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7951412-AA85-7B5C-3A1B-FE3D6873F5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04671E-3351-405B-A7B4-C60BA49816D1}" type="datetimeFigureOut">
              <a:rPr lang="el-GR" smtClean="0"/>
              <a:t>29/2/2024</a:t>
            </a:fld>
            <a:endParaRPr lang="el-GR"/>
          </a:p>
        </p:txBody>
      </p:sp>
      <p:sp>
        <p:nvSpPr>
          <p:cNvPr id="5" name="Θέση υποσέλιδου 4">
            <a:extLst>
              <a:ext uri="{FF2B5EF4-FFF2-40B4-BE49-F238E27FC236}">
                <a16:creationId xmlns:a16="http://schemas.microsoft.com/office/drawing/2014/main" id="{CE2E01A7-4E55-2B69-0B3A-31F39910656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7B0DA9B4-E70C-9A0F-AD30-C7066FD70AA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E6D59F-635E-411D-A20E-B017755E6EDF}" type="slidenum">
              <a:rPr lang="el-GR" smtClean="0"/>
              <a:t>‹#›</a:t>
            </a:fld>
            <a:endParaRPr lang="el-GR"/>
          </a:p>
        </p:txBody>
      </p:sp>
    </p:spTree>
    <p:extLst>
      <p:ext uri="{BB962C8B-B14F-4D97-AF65-F5344CB8AC3E}">
        <p14:creationId xmlns:p14="http://schemas.microsoft.com/office/powerpoint/2010/main" val="26456988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0F9DB61-CE4C-5FCE-E1D0-171D1394E7D7}"/>
              </a:ext>
            </a:extLst>
          </p:cNvPr>
          <p:cNvSpPr>
            <a:spLocks noGrp="1"/>
          </p:cNvSpPr>
          <p:nvPr>
            <p:ph type="ctrTitle"/>
          </p:nvPr>
        </p:nvSpPr>
        <p:spPr>
          <a:xfrm>
            <a:off x="1524000" y="1122362"/>
            <a:ext cx="9144000" cy="2701493"/>
          </a:xfrm>
        </p:spPr>
        <p:txBody>
          <a:bodyPr/>
          <a:lstStyle/>
          <a:p>
            <a:r>
              <a:rPr lang="el-GR" b="1" dirty="0"/>
              <a:t>ΔΙΑΚΟΝΙΑ ΤΟΥ ΛΟΓΟΥ</a:t>
            </a:r>
            <a:br>
              <a:rPr lang="el-GR" b="1" dirty="0"/>
            </a:br>
            <a:r>
              <a:rPr lang="el-GR" b="1" dirty="0"/>
              <a:t>ΕΝΟΤΗΤΑ 1</a:t>
            </a:r>
            <a:r>
              <a:rPr lang="el-GR" b="1" baseline="30000" dirty="0"/>
              <a:t>Η</a:t>
            </a:r>
            <a:r>
              <a:rPr lang="el-GR" b="1" dirty="0"/>
              <a:t>  </a:t>
            </a:r>
            <a:br>
              <a:rPr lang="el-GR" dirty="0"/>
            </a:br>
            <a:r>
              <a:rPr lang="el-GR" dirty="0"/>
              <a:t>ΕΙΣΑΓΩΓΙΚΑ</a:t>
            </a:r>
          </a:p>
        </p:txBody>
      </p:sp>
      <p:sp>
        <p:nvSpPr>
          <p:cNvPr id="3" name="Υπότιτλος 2">
            <a:extLst>
              <a:ext uri="{FF2B5EF4-FFF2-40B4-BE49-F238E27FC236}">
                <a16:creationId xmlns:a16="http://schemas.microsoft.com/office/drawing/2014/main" id="{8951313B-C091-ADCE-5905-AEA5FF8ED07E}"/>
              </a:ext>
            </a:extLst>
          </p:cNvPr>
          <p:cNvSpPr>
            <a:spLocks noGrp="1"/>
          </p:cNvSpPr>
          <p:nvPr>
            <p:ph type="subTitle" idx="1"/>
          </p:nvPr>
        </p:nvSpPr>
        <p:spPr>
          <a:xfrm>
            <a:off x="1427018" y="4183928"/>
            <a:ext cx="9144000" cy="2387599"/>
          </a:xfrm>
        </p:spPr>
        <p:txBody>
          <a:bodyPr>
            <a:normAutofit/>
          </a:bodyPr>
          <a:lstStyle/>
          <a:p>
            <a:endParaRPr lang="el-GR" dirty="0"/>
          </a:p>
          <a:p>
            <a:r>
              <a:rPr lang="el-GR" dirty="0"/>
              <a:t>ΔΙΔΑΣΚΟΥΣΑ: ΜΑΡΙΑ ΚΑΡΑΜΠΕΛΙΑ </a:t>
            </a:r>
          </a:p>
          <a:p>
            <a:r>
              <a:rPr lang="el-GR" dirty="0"/>
              <a:t>ΕΞΑΜΗΝΟ: Η’ </a:t>
            </a:r>
          </a:p>
          <a:p>
            <a:r>
              <a:rPr lang="el-GR" dirty="0"/>
              <a:t>ΙΕΡΑΤΙΚΩΝ ΣΠΟΥΔΩΝ</a:t>
            </a:r>
          </a:p>
          <a:p>
            <a:r>
              <a:rPr lang="el-GR" dirty="0"/>
              <a:t>ΑΕΑΑ</a:t>
            </a:r>
          </a:p>
        </p:txBody>
      </p:sp>
    </p:spTree>
    <p:extLst>
      <p:ext uri="{BB962C8B-B14F-4D97-AF65-F5344CB8AC3E}">
        <p14:creationId xmlns:p14="http://schemas.microsoft.com/office/powerpoint/2010/main" val="19016938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5B48C0-DB99-2776-7A9A-632FF5892BD1}"/>
              </a:ext>
            </a:extLst>
          </p:cNvPr>
          <p:cNvSpPr>
            <a:spLocks noGrp="1"/>
          </p:cNvSpPr>
          <p:nvPr>
            <p:ph type="title"/>
          </p:nvPr>
        </p:nvSpPr>
        <p:spPr>
          <a:xfrm>
            <a:off x="0" y="18256"/>
            <a:ext cx="12192000" cy="662782"/>
          </a:xfrm>
        </p:spPr>
        <p:txBody>
          <a:bodyPr>
            <a:normAutofit fontScale="90000"/>
          </a:bodyPr>
          <a:lstStyle/>
          <a:p>
            <a:pPr algn="ctr"/>
            <a:r>
              <a:rPr lang="el-GR" dirty="0"/>
              <a:t>Ρητορεία: φυσικό χάρισμα ή μέθοδος διδακτή;</a:t>
            </a:r>
          </a:p>
        </p:txBody>
      </p:sp>
      <p:sp>
        <p:nvSpPr>
          <p:cNvPr id="3" name="Θέση περιεχομένου 2">
            <a:extLst>
              <a:ext uri="{FF2B5EF4-FFF2-40B4-BE49-F238E27FC236}">
                <a16:creationId xmlns:a16="http://schemas.microsoft.com/office/drawing/2014/main" id="{2A2B325F-8CCD-D461-F3E6-D2D4EF712263}"/>
              </a:ext>
            </a:extLst>
          </p:cNvPr>
          <p:cNvSpPr>
            <a:spLocks noGrp="1"/>
          </p:cNvSpPr>
          <p:nvPr>
            <p:ph idx="1"/>
          </p:nvPr>
        </p:nvSpPr>
        <p:spPr>
          <a:xfrm>
            <a:off x="0" y="681038"/>
            <a:ext cx="12192000" cy="6176962"/>
          </a:xfrm>
        </p:spPr>
        <p:txBody>
          <a:bodyPr>
            <a:normAutofit lnSpcReduction="10000"/>
          </a:bodyPr>
          <a:lstStyle/>
          <a:p>
            <a:pPr indent="0">
              <a:lnSpc>
                <a:spcPct val="107000"/>
              </a:lnSpc>
              <a:spcAft>
                <a:spcPts val="800"/>
              </a:spcAft>
              <a:buNone/>
            </a:pP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Σύμφωνα με τα χαρακτηριστικά λόγια του Φιλίππου Παπαδοπούλου: «</a:t>
            </a:r>
            <a:r>
              <a:rPr lang="el-GR" sz="2600" i="1" dirty="0">
                <a:effectLst/>
                <a:latin typeface="Palatino Linotype" panose="02040502050505030304" pitchFamily="18" charset="0"/>
                <a:ea typeface="Calibri" panose="020F0502020204030204" pitchFamily="34" charset="0"/>
                <a:cs typeface="Times New Roman" panose="02020603050405020304" pitchFamily="18" charset="0"/>
              </a:rPr>
              <a:t>Ομολογουμένως η ρητορεία καθόλου, άρα και η εκκλησιαστική ρητορεία </a:t>
            </a:r>
          </a:p>
          <a:p>
            <a:pPr marL="685800" indent="-457200">
              <a:lnSpc>
                <a:spcPct val="107000"/>
              </a:lnSpc>
              <a:spcAft>
                <a:spcPts val="800"/>
              </a:spcAft>
              <a:buFont typeface="Wingdings" panose="05000000000000000000" pitchFamily="2" charset="2"/>
              <a:buChar char="v"/>
            </a:pPr>
            <a:r>
              <a:rPr lang="el-GR" sz="2600" i="1" dirty="0">
                <a:effectLst/>
                <a:latin typeface="Palatino Linotype" panose="02040502050505030304" pitchFamily="18" charset="0"/>
                <a:ea typeface="Calibri" panose="020F0502020204030204" pitchFamily="34" charset="0"/>
                <a:cs typeface="Times New Roman" panose="02020603050405020304" pitchFamily="18" charset="0"/>
              </a:rPr>
              <a:t>ούτε </a:t>
            </a:r>
            <a:r>
              <a:rPr lang="el-GR" sz="2600" i="1" dirty="0" err="1">
                <a:effectLst/>
                <a:latin typeface="Palatino Linotype" panose="02040502050505030304" pitchFamily="18" charset="0"/>
                <a:ea typeface="Calibri" panose="020F0502020204030204" pitchFamily="34" charset="0"/>
                <a:cs typeface="Times New Roman" panose="02020603050405020304" pitchFamily="18" charset="0"/>
              </a:rPr>
              <a:t>ψιλόν</a:t>
            </a:r>
            <a:r>
              <a:rPr lang="el-GR" sz="2600" i="1" dirty="0">
                <a:effectLst/>
                <a:latin typeface="Palatino Linotype" panose="02040502050505030304" pitchFamily="18" charset="0"/>
                <a:ea typeface="Calibri" panose="020F0502020204030204" pitchFamily="34" charset="0"/>
                <a:cs typeface="Times New Roman" panose="02020603050405020304" pitchFamily="18" charset="0"/>
              </a:rPr>
              <a:t> είναι </a:t>
            </a:r>
            <a:r>
              <a:rPr lang="el-GR" sz="2600" i="1" dirty="0" err="1">
                <a:effectLst/>
                <a:latin typeface="Palatino Linotype" panose="02040502050505030304" pitchFamily="18" charset="0"/>
                <a:ea typeface="Calibri" panose="020F0502020204030204" pitchFamily="34" charset="0"/>
                <a:cs typeface="Times New Roman" panose="02020603050405020304" pitchFamily="18" charset="0"/>
              </a:rPr>
              <a:t>δώρον</a:t>
            </a:r>
            <a:r>
              <a:rPr lang="el-GR" sz="2600" i="1" dirty="0">
                <a:effectLst/>
                <a:latin typeface="Palatino Linotype" panose="02040502050505030304" pitchFamily="18" charset="0"/>
                <a:ea typeface="Calibri" panose="020F0502020204030204" pitchFamily="34" charset="0"/>
                <a:cs typeface="Times New Roman" panose="02020603050405020304" pitchFamily="18" charset="0"/>
              </a:rPr>
              <a:t> φυσικόν άνευ μεθόδου διδακτικής, </a:t>
            </a:r>
          </a:p>
          <a:p>
            <a:pPr marL="685800" indent="-457200">
              <a:lnSpc>
                <a:spcPct val="107000"/>
              </a:lnSpc>
              <a:spcAft>
                <a:spcPts val="800"/>
              </a:spcAft>
              <a:buFont typeface="Wingdings" panose="05000000000000000000" pitchFamily="2" charset="2"/>
              <a:buChar char="v"/>
            </a:pPr>
            <a:r>
              <a:rPr lang="el-GR" sz="2600" i="1" dirty="0">
                <a:effectLst/>
                <a:latin typeface="Palatino Linotype" panose="02040502050505030304" pitchFamily="18" charset="0"/>
                <a:ea typeface="Calibri" panose="020F0502020204030204" pitchFamily="34" charset="0"/>
                <a:cs typeface="Times New Roman" panose="02020603050405020304" pitchFamily="18" charset="0"/>
              </a:rPr>
              <a:t>ούτε ψιλή διδακτική μέθοδος άνευ δώρου φυσικού, </a:t>
            </a:r>
          </a:p>
          <a:p>
            <a:pPr marL="685800" indent="-457200">
              <a:lnSpc>
                <a:spcPct val="107000"/>
              </a:lnSpc>
              <a:spcAft>
                <a:spcPts val="800"/>
              </a:spcAft>
              <a:buFont typeface="Wingdings" panose="05000000000000000000" pitchFamily="2" charset="2"/>
              <a:buChar char="v"/>
            </a:pPr>
            <a:r>
              <a:rPr lang="el-GR" sz="2600" i="1" dirty="0">
                <a:effectLst/>
                <a:latin typeface="Palatino Linotype" panose="02040502050505030304" pitchFamily="18" charset="0"/>
                <a:ea typeface="Calibri" panose="020F0502020204030204" pitchFamily="34" charset="0"/>
                <a:cs typeface="Times New Roman" panose="02020603050405020304" pitchFamily="18" charset="0"/>
              </a:rPr>
              <a:t>αλλά αμφότερα συνάμα, </a:t>
            </a:r>
            <a:r>
              <a:rPr lang="el-GR" sz="2600" i="1" dirty="0" err="1">
                <a:effectLst/>
                <a:latin typeface="Palatino Linotype" panose="02040502050505030304" pitchFamily="18" charset="0"/>
                <a:ea typeface="Calibri" panose="020F0502020204030204" pitchFamily="34" charset="0"/>
                <a:cs typeface="Times New Roman" panose="02020603050405020304" pitchFamily="18" charset="0"/>
              </a:rPr>
              <a:t>δώρον</a:t>
            </a:r>
            <a:r>
              <a:rPr lang="el-GR" sz="2600" i="1" dirty="0">
                <a:effectLst/>
                <a:latin typeface="Palatino Linotype" panose="02040502050505030304" pitchFamily="18" charset="0"/>
                <a:ea typeface="Calibri" panose="020F0502020204030204" pitchFamily="34" charset="0"/>
                <a:cs typeface="Times New Roman" panose="02020603050405020304" pitchFamily="18" charset="0"/>
              </a:rPr>
              <a:t> φυσικόν και μέθοδος διδακτή</a:t>
            </a: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600" i="1" dirty="0">
                <a:effectLst/>
                <a:latin typeface="Palatino Linotype" panose="02040502050505030304" pitchFamily="18" charset="0"/>
                <a:ea typeface="Calibri" panose="020F0502020204030204" pitchFamily="34" charset="0"/>
                <a:cs typeface="Times New Roman" panose="02020603050405020304" pitchFamily="18" charset="0"/>
              </a:rPr>
              <a:t>Εκκλησιαστική Ρητορική</a:t>
            </a: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 Κωνσταντινούπολη 1888, σ. 16). </a:t>
            </a:r>
            <a:endParaRPr lang="el-GR" sz="2600" dirty="0">
              <a:effectLst/>
              <a:latin typeface="Calibri" panose="020F0502020204030204" pitchFamily="34" charset="0"/>
              <a:ea typeface="Calibri" panose="020F0502020204030204" pitchFamily="34" charset="0"/>
              <a:cs typeface="Times New Roman" panose="02020603050405020304" pitchFamily="18" charset="0"/>
            </a:endParaRPr>
          </a:p>
          <a:p>
            <a:pPr indent="0">
              <a:lnSpc>
                <a:spcPct val="107000"/>
              </a:lnSpc>
              <a:spcAft>
                <a:spcPts val="800"/>
              </a:spcAft>
              <a:buNone/>
            </a:pP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Στην εκκλησιαστική ρητορεία συμβάλλουν:</a:t>
            </a:r>
            <a:endParaRPr lang="el-GR" sz="26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v"/>
            </a:pP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το φυσικό χάρισμα και </a:t>
            </a:r>
            <a:endParaRPr lang="el-GR" sz="26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buFont typeface="Wingdings" panose="05000000000000000000" pitchFamily="2" charset="2"/>
              <a:buChar char="v"/>
            </a:pP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η διδακτή μέθοδος, που μαθαίνει στους διακόνους του λόγου του Θεού τις αρχές και τις μεθόδους σύμφωνα με τις οποίες οφείλει να διεξάγεται ένα χριστιανικό κήρυγμα. </a:t>
            </a:r>
            <a:endParaRPr lang="el-GR" sz="2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6894665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53C63FB-5518-9334-A8C2-B33D4EE3132C}"/>
              </a:ext>
            </a:extLst>
          </p:cNvPr>
          <p:cNvSpPr>
            <a:spLocks noGrp="1"/>
          </p:cNvSpPr>
          <p:nvPr>
            <p:ph type="title"/>
          </p:nvPr>
        </p:nvSpPr>
        <p:spPr>
          <a:xfrm>
            <a:off x="0" y="0"/>
            <a:ext cx="12191999" cy="1325563"/>
          </a:xfrm>
        </p:spPr>
        <p:txBody>
          <a:bodyPr/>
          <a:lstStyle/>
          <a:p>
            <a:pPr algn="ctr"/>
            <a:r>
              <a:rPr lang="el-GR" dirty="0"/>
              <a:t>Ρητορεία: φυσικό χάρισμα ή μέθοδος διδακτή;</a:t>
            </a:r>
          </a:p>
        </p:txBody>
      </p:sp>
      <p:sp>
        <p:nvSpPr>
          <p:cNvPr id="3" name="Θέση περιεχομένου 2">
            <a:extLst>
              <a:ext uri="{FF2B5EF4-FFF2-40B4-BE49-F238E27FC236}">
                <a16:creationId xmlns:a16="http://schemas.microsoft.com/office/drawing/2014/main" id="{CE73DC88-E71D-662E-2280-8B5BCC43A1D2}"/>
              </a:ext>
            </a:extLst>
          </p:cNvPr>
          <p:cNvSpPr>
            <a:spLocks noGrp="1"/>
          </p:cNvSpPr>
          <p:nvPr>
            <p:ph idx="1"/>
          </p:nvPr>
        </p:nvSpPr>
        <p:spPr>
          <a:xfrm>
            <a:off x="0" y="1136074"/>
            <a:ext cx="12192000" cy="5721926"/>
          </a:xfrm>
        </p:spPr>
        <p:txBody>
          <a:bodyPr/>
          <a:lstStyle/>
          <a:p>
            <a:r>
              <a:rPr lang="el-GR" sz="2800" dirty="0">
                <a:effectLst/>
                <a:latin typeface="Palatino Linotype" panose="02040502050505030304" pitchFamily="18" charset="0"/>
                <a:ea typeface="Calibri" panose="020F0502020204030204" pitchFamily="34" charset="0"/>
                <a:cs typeface="Times New Roman" panose="02020603050405020304" pitchFamily="18" charset="0"/>
              </a:rPr>
              <a:t>Όπως τονίζεται και στον </a:t>
            </a:r>
            <a:r>
              <a:rPr lang="el-GR" sz="2800" i="1" dirty="0" err="1">
                <a:effectLst/>
                <a:latin typeface="Palatino Linotype" panose="02040502050505030304" pitchFamily="18" charset="0"/>
                <a:ea typeface="Calibri" panose="020F0502020204030204" pitchFamily="34" charset="0"/>
                <a:cs typeface="Times New Roman" panose="02020603050405020304" pitchFamily="18" charset="0"/>
              </a:rPr>
              <a:t>Φαῖδρο</a:t>
            </a:r>
            <a:r>
              <a:rPr lang="el-GR" sz="2800" dirty="0">
                <a:effectLst/>
                <a:latin typeface="Palatino Linotype" panose="02040502050505030304" pitchFamily="18" charset="0"/>
                <a:ea typeface="Calibri" panose="020F0502020204030204" pitchFamily="34" charset="0"/>
                <a:cs typeface="Times New Roman" panose="02020603050405020304" pitchFamily="18" charset="0"/>
              </a:rPr>
              <a:t> του Πλάτωνα: «</a:t>
            </a:r>
            <a:r>
              <a:rPr lang="el-GR" sz="2800" i="1" dirty="0" err="1">
                <a:effectLst/>
                <a:latin typeface="Palatino Linotype" panose="02040502050505030304" pitchFamily="18" charset="0"/>
                <a:ea typeface="Calibri" panose="020F0502020204030204" pitchFamily="34" charset="0"/>
                <a:cs typeface="Times New Roman" panose="02020603050405020304" pitchFamily="18" charset="0"/>
              </a:rPr>
              <a:t>εἰ</a:t>
            </a:r>
            <a:r>
              <a:rPr lang="el-GR" sz="28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effectLst/>
                <a:latin typeface="Palatino Linotype" panose="02040502050505030304" pitchFamily="18" charset="0"/>
                <a:ea typeface="Calibri" panose="020F0502020204030204" pitchFamily="34" charset="0"/>
                <a:cs typeface="Times New Roman" panose="02020603050405020304" pitchFamily="18" charset="0"/>
              </a:rPr>
              <a:t>μὲν</a:t>
            </a:r>
            <a:r>
              <a:rPr lang="el-GR" sz="2800" i="1" dirty="0">
                <a:effectLst/>
                <a:latin typeface="Palatino Linotype" panose="02040502050505030304" pitchFamily="18" charset="0"/>
                <a:ea typeface="Calibri" panose="020F0502020204030204" pitchFamily="34" charset="0"/>
                <a:cs typeface="Times New Roman" panose="02020603050405020304" pitchFamily="18" charset="0"/>
              </a:rPr>
              <a:t> σοι </a:t>
            </a:r>
            <a:r>
              <a:rPr lang="el-GR" sz="2800" i="1" dirty="0" err="1">
                <a:effectLst/>
                <a:latin typeface="Palatino Linotype" panose="02040502050505030304" pitchFamily="18" charset="0"/>
                <a:ea typeface="Calibri" panose="020F0502020204030204" pitchFamily="34" charset="0"/>
                <a:cs typeface="Times New Roman" panose="02020603050405020304" pitchFamily="18" charset="0"/>
              </a:rPr>
              <a:t>ὑπάρχει</a:t>
            </a:r>
            <a:r>
              <a:rPr lang="el-GR" sz="2800" i="1" dirty="0">
                <a:effectLst/>
                <a:latin typeface="Palatino Linotype" panose="02040502050505030304" pitchFamily="18" charset="0"/>
                <a:ea typeface="Calibri" panose="020F0502020204030204" pitchFamily="34" charset="0"/>
                <a:cs typeface="Times New Roman" panose="02020603050405020304" pitchFamily="18" charset="0"/>
              </a:rPr>
              <a:t> φύσει </a:t>
            </a:r>
            <a:r>
              <a:rPr lang="el-GR" sz="2800" i="1" dirty="0" err="1">
                <a:effectLst/>
                <a:latin typeface="Palatino Linotype" panose="02040502050505030304" pitchFamily="18" charset="0"/>
                <a:ea typeface="Calibri" panose="020F0502020204030204" pitchFamily="34" charset="0"/>
                <a:cs typeface="Times New Roman" panose="02020603050405020304" pitchFamily="18" charset="0"/>
              </a:rPr>
              <a:t>ρητορικ</a:t>
            </a:r>
            <a:r>
              <a:rPr lang="el-GR" sz="2800" i="1" dirty="0" err="1">
                <a:effectLst/>
                <a:latin typeface="Calibri" panose="020F0502020204030204" pitchFamily="34" charset="0"/>
                <a:ea typeface="Calibri" panose="020F0502020204030204" pitchFamily="34" charset="0"/>
                <a:cs typeface="Calibri" panose="020F0502020204030204" pitchFamily="34" charset="0"/>
              </a:rPr>
              <a:t>ῷ</a:t>
            </a:r>
            <a:r>
              <a:rPr lang="el-GR" sz="28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effectLst/>
                <a:latin typeface="Palatino Linotype" panose="02040502050505030304" pitchFamily="18" charset="0"/>
                <a:ea typeface="Calibri" panose="020F0502020204030204" pitchFamily="34" charset="0"/>
                <a:cs typeface="Times New Roman" panose="02020603050405020304" pitchFamily="18" charset="0"/>
              </a:rPr>
              <a:t>εἶναι</a:t>
            </a:r>
            <a:r>
              <a:rPr lang="el-GR" sz="28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effectLst/>
                <a:latin typeface="Palatino Linotype" panose="02040502050505030304" pitchFamily="18" charset="0"/>
                <a:ea typeface="Calibri" panose="020F0502020204030204" pitchFamily="34" charset="0"/>
                <a:cs typeface="Times New Roman" panose="02020603050405020304" pitchFamily="18" charset="0"/>
              </a:rPr>
              <a:t>ἔσῃ</a:t>
            </a:r>
            <a:r>
              <a:rPr lang="el-GR" sz="28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effectLst/>
                <a:latin typeface="Palatino Linotype" panose="02040502050505030304" pitchFamily="18" charset="0"/>
                <a:ea typeface="Calibri" panose="020F0502020204030204" pitchFamily="34" charset="0"/>
                <a:cs typeface="Times New Roman" panose="02020603050405020304" pitchFamily="18" charset="0"/>
              </a:rPr>
              <a:t>ρήτωρ</a:t>
            </a:r>
            <a:r>
              <a:rPr lang="el-GR" sz="28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effectLst/>
                <a:latin typeface="Palatino Linotype" panose="02040502050505030304" pitchFamily="18" charset="0"/>
                <a:ea typeface="Calibri" panose="020F0502020204030204" pitchFamily="34" charset="0"/>
                <a:cs typeface="Times New Roman" panose="02020603050405020304" pitchFamily="18" charset="0"/>
              </a:rPr>
              <a:t>ἐλλόγιμος</a:t>
            </a:r>
            <a:r>
              <a:rPr lang="el-GR" sz="28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effectLst/>
                <a:latin typeface="Palatino Linotype" panose="02040502050505030304" pitchFamily="18" charset="0"/>
                <a:ea typeface="Calibri" panose="020F0502020204030204" pitchFamily="34" charset="0"/>
                <a:cs typeface="Times New Roman" panose="02020603050405020304" pitchFamily="18" charset="0"/>
              </a:rPr>
              <a:t>προσλαβὼν</a:t>
            </a:r>
            <a:r>
              <a:rPr lang="el-GR" sz="28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effectLst/>
                <a:latin typeface="Palatino Linotype" panose="02040502050505030304" pitchFamily="18" charset="0"/>
                <a:ea typeface="Calibri" panose="020F0502020204030204" pitchFamily="34" charset="0"/>
                <a:cs typeface="Times New Roman" panose="02020603050405020304" pitchFamily="18" charset="0"/>
              </a:rPr>
              <a:t>ἐπιστήμην</a:t>
            </a:r>
            <a:r>
              <a:rPr lang="el-GR" sz="2800" i="1" dirty="0">
                <a:effectLst/>
                <a:latin typeface="Palatino Linotype" panose="02040502050505030304" pitchFamily="18" charset="0"/>
                <a:ea typeface="Calibri" panose="020F0502020204030204" pitchFamily="34" charset="0"/>
                <a:cs typeface="Times New Roman" panose="02020603050405020304" pitchFamily="18" charset="0"/>
              </a:rPr>
              <a:t> τε </a:t>
            </a:r>
            <a:r>
              <a:rPr lang="el-GR" sz="2800" i="1" dirty="0" err="1">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8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effectLst/>
                <a:latin typeface="Palatino Linotype" panose="02040502050505030304" pitchFamily="18" charset="0"/>
                <a:ea typeface="Calibri" panose="020F0502020204030204" pitchFamily="34" charset="0"/>
                <a:cs typeface="Times New Roman" panose="02020603050405020304" pitchFamily="18" charset="0"/>
              </a:rPr>
              <a:t>μελέτην</a:t>
            </a:r>
            <a:r>
              <a:rPr lang="el-GR" sz="28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effectLst/>
                <a:latin typeface="Palatino Linotype" panose="02040502050505030304" pitchFamily="18" charset="0"/>
                <a:ea typeface="Calibri" panose="020F0502020204030204" pitchFamily="34" charset="0"/>
                <a:cs typeface="Times New Roman" panose="02020603050405020304" pitchFamily="18" charset="0"/>
              </a:rPr>
              <a:t>ὅπου</a:t>
            </a:r>
            <a:r>
              <a:rPr lang="el-GR" sz="2800" i="1" dirty="0">
                <a:effectLst/>
                <a:latin typeface="Palatino Linotype" panose="02040502050505030304" pitchFamily="18" charset="0"/>
                <a:ea typeface="Calibri" panose="020F0502020204030204" pitchFamily="34" charset="0"/>
                <a:cs typeface="Times New Roman" panose="02020603050405020304" pitchFamily="18" charset="0"/>
              </a:rPr>
              <a:t> δ΄ </a:t>
            </a:r>
            <a:r>
              <a:rPr lang="el-GR" sz="2800" i="1" dirty="0" err="1">
                <a:effectLst/>
                <a:latin typeface="Palatino Linotype" panose="02040502050505030304" pitchFamily="18" charset="0"/>
                <a:ea typeface="Calibri" panose="020F0502020204030204" pitchFamily="34" charset="0"/>
                <a:cs typeface="Times New Roman" panose="02020603050405020304" pitchFamily="18" charset="0"/>
              </a:rPr>
              <a:t>ἄν</a:t>
            </a:r>
            <a:r>
              <a:rPr lang="el-GR" sz="28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effectLst/>
                <a:latin typeface="Palatino Linotype" panose="02040502050505030304" pitchFamily="18" charset="0"/>
                <a:ea typeface="Calibri" panose="020F0502020204030204" pitchFamily="34" charset="0"/>
                <a:cs typeface="Times New Roman" panose="02020603050405020304" pitchFamily="18" charset="0"/>
              </a:rPr>
              <a:t>ἐλλίπῃς</a:t>
            </a:r>
            <a:r>
              <a:rPr lang="el-GR" sz="2800" i="1" dirty="0">
                <a:effectLst/>
                <a:latin typeface="Palatino Linotype" panose="02040502050505030304" pitchFamily="18" charset="0"/>
                <a:ea typeface="Calibri" panose="020F0502020204030204" pitchFamily="34" charset="0"/>
                <a:cs typeface="Times New Roman" panose="02020603050405020304" pitchFamily="18" charset="0"/>
              </a:rPr>
              <a:t> τούτων, </a:t>
            </a:r>
            <a:r>
              <a:rPr lang="el-GR" sz="2800" i="1" dirty="0" err="1">
                <a:effectLst/>
                <a:latin typeface="Palatino Linotype" panose="02040502050505030304" pitchFamily="18" charset="0"/>
                <a:ea typeface="Calibri" panose="020F0502020204030204" pitchFamily="34" charset="0"/>
                <a:cs typeface="Times New Roman" panose="02020603050405020304" pitchFamily="18" charset="0"/>
              </a:rPr>
              <a:t>ταύτῃ</a:t>
            </a:r>
            <a:r>
              <a:rPr lang="el-GR" sz="28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effectLst/>
                <a:latin typeface="Palatino Linotype" panose="02040502050505030304" pitchFamily="18" charset="0"/>
                <a:ea typeface="Calibri" panose="020F0502020204030204" pitchFamily="34" charset="0"/>
                <a:cs typeface="Times New Roman" panose="02020603050405020304" pitchFamily="18" charset="0"/>
              </a:rPr>
              <a:t>ἀτελὴς</a:t>
            </a:r>
            <a:r>
              <a:rPr lang="el-GR" sz="28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i="1" dirty="0" err="1">
                <a:effectLst/>
                <a:latin typeface="Palatino Linotype" panose="02040502050505030304" pitchFamily="18" charset="0"/>
                <a:ea typeface="Calibri" panose="020F0502020204030204" pitchFamily="34" charset="0"/>
                <a:cs typeface="Times New Roman" panose="02020603050405020304" pitchFamily="18" charset="0"/>
              </a:rPr>
              <a:t>ἔσῃ</a:t>
            </a:r>
            <a:r>
              <a:rPr lang="el-GR" sz="2800" dirty="0">
                <a:effectLst/>
                <a:latin typeface="Palatino Linotype" panose="02040502050505030304" pitchFamily="18" charset="0"/>
                <a:ea typeface="Calibri" panose="020F0502020204030204" pitchFamily="34" charset="0"/>
                <a:cs typeface="Times New Roman" panose="02020603050405020304" pitchFamily="18" charset="0"/>
              </a:rPr>
              <a:t>» (Πλάτωνος, </a:t>
            </a:r>
            <a:r>
              <a:rPr lang="el-GR" sz="2800" i="1" dirty="0" err="1">
                <a:effectLst/>
                <a:latin typeface="Palatino Linotype" panose="02040502050505030304" pitchFamily="18" charset="0"/>
                <a:ea typeface="Calibri" panose="020F0502020204030204" pitchFamily="34" charset="0"/>
                <a:cs typeface="Times New Roman" panose="02020603050405020304" pitchFamily="18" charset="0"/>
              </a:rPr>
              <a:t>Φαῖδρος</a:t>
            </a:r>
            <a:r>
              <a:rPr lang="el-GR" sz="2800" dirty="0">
                <a:effectLst/>
                <a:latin typeface="Palatino Linotype" panose="02040502050505030304" pitchFamily="18" charset="0"/>
                <a:ea typeface="Calibri" panose="020F0502020204030204" pitchFamily="34" charset="0"/>
                <a:cs typeface="Times New Roman" panose="02020603050405020304" pitchFamily="18" charset="0"/>
              </a:rPr>
              <a:t>, 269). </a:t>
            </a:r>
            <a:endParaRPr lang="el-GR" sz="2800" dirty="0">
              <a:effectLst/>
              <a:latin typeface="Calibri" panose="020F0502020204030204" pitchFamily="34" charset="0"/>
              <a:ea typeface="Calibri" panose="020F0502020204030204" pitchFamily="34" charset="0"/>
              <a:cs typeface="Times New Roman" panose="02020603050405020304" pitchFamily="18" charset="0"/>
            </a:endParaRPr>
          </a:p>
          <a:p>
            <a:r>
              <a:rPr lang="el-GR" dirty="0">
                <a:effectLst/>
                <a:latin typeface="Palatino Linotype" panose="02040502050505030304" pitchFamily="18" charset="0"/>
                <a:ea typeface="Calibri" panose="020F0502020204030204" pitchFamily="34" charset="0"/>
                <a:cs typeface="Times New Roman" panose="02020603050405020304" pitchFamily="18" charset="0"/>
              </a:rPr>
              <a:t>Ο Ιωάννης ο Χρυσόστομος τονίζει χαρακτηριστικά: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γὰρ</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ὅταν</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πολλὴν</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ἐν</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τ</a:t>
            </a:r>
            <a:r>
              <a:rPr lang="el-GR" i="1" dirty="0" err="1">
                <a:effectLst/>
                <a:latin typeface="Calibri" panose="020F0502020204030204" pitchFamily="34" charset="0"/>
                <a:ea typeface="Calibri" panose="020F0502020204030204" pitchFamily="34" charset="0"/>
                <a:cs typeface="Calibri" panose="020F0502020204030204" pitchFamily="34" charset="0"/>
              </a:rPr>
              <a:t>ῷ</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λέγειν δύναμιν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ἔχῃ</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τις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τοῦτο</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δὲ</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ἐν</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ὀλίγοις</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εὕροι</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τις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ἄν</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οὐδὲ</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οὕτω</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τοῦ</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πονεῖσθαι</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διηνεκῶς</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ἀπήλλακται</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b="1" i="1" dirty="0" err="1">
                <a:solidFill>
                  <a:srgbClr val="FF0000"/>
                </a:solidFill>
                <a:effectLst/>
                <a:latin typeface="Palatino Linotype" panose="02040502050505030304" pitchFamily="18" charset="0"/>
                <a:ea typeface="Calibri" panose="020F0502020204030204" pitchFamily="34" charset="0"/>
                <a:cs typeface="Times New Roman" panose="02020603050405020304" pitchFamily="18" charset="0"/>
              </a:rPr>
              <a:t>Ἐπειδὴ</a:t>
            </a:r>
            <a:r>
              <a:rPr lang="el-GR" b="1" i="1" dirty="0">
                <a:solidFill>
                  <a:srgbClr val="FF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b="1" i="1" dirty="0" err="1">
                <a:solidFill>
                  <a:srgbClr val="FF0000"/>
                </a:solidFill>
                <a:effectLst/>
                <a:latin typeface="Palatino Linotype" panose="02040502050505030304" pitchFamily="18" charset="0"/>
                <a:ea typeface="Calibri" panose="020F0502020204030204" pitchFamily="34" charset="0"/>
                <a:cs typeface="Times New Roman" panose="02020603050405020304" pitchFamily="18" charset="0"/>
              </a:rPr>
              <a:t>γὰρ</a:t>
            </a:r>
            <a:r>
              <a:rPr lang="el-GR" b="1" i="1" dirty="0">
                <a:solidFill>
                  <a:srgbClr val="FF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b="1" i="1" dirty="0" err="1">
                <a:solidFill>
                  <a:srgbClr val="FF0000"/>
                </a:solidFill>
                <a:effectLst/>
                <a:latin typeface="Palatino Linotype" panose="02040502050505030304" pitchFamily="18" charset="0"/>
                <a:ea typeface="Calibri" panose="020F0502020204030204" pitchFamily="34" charset="0"/>
                <a:cs typeface="Times New Roman" panose="02020603050405020304" pitchFamily="18" charset="0"/>
              </a:rPr>
              <a:t>οὐ</a:t>
            </a:r>
            <a:r>
              <a:rPr lang="el-GR" b="1" i="1" dirty="0">
                <a:solidFill>
                  <a:srgbClr val="FF0000"/>
                </a:solidFill>
                <a:effectLst/>
                <a:latin typeface="Palatino Linotype" panose="02040502050505030304" pitchFamily="18" charset="0"/>
                <a:ea typeface="Calibri" panose="020F0502020204030204" pitchFamily="34" charset="0"/>
                <a:cs typeface="Times New Roman" panose="02020603050405020304" pitchFamily="18" charset="0"/>
              </a:rPr>
              <a:t> φύσεως, </a:t>
            </a:r>
            <a:r>
              <a:rPr lang="el-GR" b="1" i="1" dirty="0" err="1">
                <a:solidFill>
                  <a:srgbClr val="FF0000"/>
                </a:solidFill>
                <a:effectLst/>
                <a:latin typeface="Palatino Linotype" panose="02040502050505030304" pitchFamily="18" charset="0"/>
                <a:ea typeface="Calibri" panose="020F0502020204030204" pitchFamily="34" charset="0"/>
                <a:cs typeface="Times New Roman" panose="02020603050405020304" pitchFamily="18" charset="0"/>
              </a:rPr>
              <a:t>ἀλλὰ</a:t>
            </a:r>
            <a:r>
              <a:rPr lang="el-GR" b="1" i="1" dirty="0">
                <a:solidFill>
                  <a:srgbClr val="FF0000"/>
                </a:solidFill>
                <a:effectLst/>
                <a:latin typeface="Palatino Linotype" panose="02040502050505030304" pitchFamily="18" charset="0"/>
                <a:ea typeface="Calibri" panose="020F0502020204030204" pitchFamily="34" charset="0"/>
                <a:cs typeface="Times New Roman" panose="02020603050405020304" pitchFamily="18" charset="0"/>
              </a:rPr>
              <a:t> μαθήσεως </a:t>
            </a:r>
            <a:r>
              <a:rPr lang="el-GR" b="1" i="1" dirty="0" err="1">
                <a:solidFill>
                  <a:srgbClr val="FF0000"/>
                </a:solidFill>
                <a:effectLst/>
                <a:latin typeface="Palatino Linotype" panose="02040502050505030304" pitchFamily="18" charset="0"/>
                <a:ea typeface="Calibri" panose="020F0502020204030204" pitchFamily="34" charset="0"/>
                <a:cs typeface="Times New Roman" panose="02020603050405020304" pitchFamily="18" charset="0"/>
              </a:rPr>
              <a:t>τὸ</a:t>
            </a:r>
            <a:r>
              <a:rPr lang="el-GR" b="1" i="1" dirty="0">
                <a:solidFill>
                  <a:srgbClr val="FF0000"/>
                </a:solidFill>
                <a:effectLst/>
                <a:latin typeface="Palatino Linotype" panose="02040502050505030304" pitchFamily="18" charset="0"/>
                <a:ea typeface="Calibri" panose="020F0502020204030204" pitchFamily="34" charset="0"/>
                <a:cs typeface="Times New Roman" panose="02020603050405020304" pitchFamily="18" charset="0"/>
              </a:rPr>
              <a:t> λέγειν</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κἄν</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εἰς</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ἄκρον</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αὐτοῦ</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τις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ἀφίκηται</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τότε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αὐτὸν</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ἀφίησιν</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ἔρημον</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ἄν</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μὴ</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συνεχεῖ</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σπουδῇ</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γυμνασίᾳ</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ταύτην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θεραπεύῃ</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τὴν</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δύναμιν.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Ὥστε</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τοῖς</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σοφωτέροις</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μᾶλλον</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ἤ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τοῖς</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ἀμαθεστέροις</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μείζων ὁ πόνος… Μάλιστα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τ</a:t>
            </a:r>
            <a:r>
              <a:rPr lang="el-GR" i="1" dirty="0" err="1">
                <a:effectLst/>
                <a:latin typeface="Calibri" panose="020F0502020204030204" pitchFamily="34" charset="0"/>
                <a:ea typeface="Calibri" panose="020F0502020204030204" pitchFamily="34" charset="0"/>
                <a:cs typeface="Calibri" panose="020F0502020204030204" pitchFamily="34" charset="0"/>
              </a:rPr>
              <a:t>ῷ</a:t>
            </a:r>
            <a:r>
              <a:rPr lang="el-GR" i="1" dirty="0">
                <a:effectLst/>
                <a:latin typeface="Calibri" panose="020F0502020204030204" pitchFamily="34" charset="0"/>
                <a:ea typeface="Calibri" panose="020F0502020204030204" pitchFamily="34" charset="0"/>
                <a:cs typeface="Calibri" panose="020F0502020204030204" pitchFamily="34" charset="0"/>
              </a:rPr>
              <a:t> </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λέγειν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δυναμένῳ</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πλείονος</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δεῖ</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τῆς</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σπουδῆς</a:t>
            </a:r>
            <a:r>
              <a:rPr lang="el-GR"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Περὶ</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ἱερωσύνης</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Λόγος ε΄, 5-6</a:t>
            </a:r>
            <a:r>
              <a:rPr lang="el-GR" dirty="0">
                <a:effectLst/>
                <a:latin typeface="Palatino Linotype" panose="02040502050505030304" pitchFamily="18" charset="0"/>
                <a:ea typeface="Calibri" panose="020F0502020204030204" pitchFamily="34" charset="0"/>
                <a:cs typeface="Times New Roman" panose="02020603050405020304" pitchFamily="18" charset="0"/>
              </a:rPr>
              <a:t>, </a:t>
            </a:r>
            <a:r>
              <a:rPr lang="en-US" dirty="0">
                <a:effectLst/>
                <a:latin typeface="Palatino Linotype" panose="02040502050505030304" pitchFamily="18" charset="0"/>
                <a:ea typeface="Calibri" panose="020F0502020204030204" pitchFamily="34" charset="0"/>
                <a:cs typeface="Times New Roman" panose="02020603050405020304" pitchFamily="18" charset="0"/>
              </a:rPr>
              <a:t>PG</a:t>
            </a:r>
            <a:r>
              <a:rPr lang="el-GR" dirty="0">
                <a:effectLst/>
                <a:latin typeface="Palatino Linotype" panose="02040502050505030304" pitchFamily="18" charset="0"/>
                <a:ea typeface="Calibri" panose="020F0502020204030204" pitchFamily="34" charset="0"/>
                <a:cs typeface="Times New Roman" panose="02020603050405020304" pitchFamily="18" charset="0"/>
              </a:rPr>
              <a:t> 48, 674-675)</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8833369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60F13F9-ABFE-53D7-6290-69D94381A1C4}"/>
              </a:ext>
            </a:extLst>
          </p:cNvPr>
          <p:cNvSpPr>
            <a:spLocks noGrp="1"/>
          </p:cNvSpPr>
          <p:nvPr>
            <p:ph type="title"/>
          </p:nvPr>
        </p:nvSpPr>
        <p:spPr>
          <a:xfrm>
            <a:off x="0" y="18256"/>
            <a:ext cx="12192000" cy="771454"/>
          </a:xfrm>
        </p:spPr>
        <p:txBody>
          <a:bodyPr>
            <a:normAutofit fontScale="90000"/>
          </a:bodyPr>
          <a:lstStyle/>
          <a:p>
            <a:pPr algn="ctr"/>
            <a:r>
              <a:rPr lang="el-GR" sz="3200" dirty="0"/>
              <a:t>Η επιστήμη της Ομιλητικής σύμφωνα με τον Καθηγητή Ιωάννη </a:t>
            </a:r>
            <a:r>
              <a:rPr lang="el-GR" sz="3200" dirty="0" err="1"/>
              <a:t>Φουντούλη</a:t>
            </a:r>
            <a:endParaRPr lang="el-GR" sz="3200" dirty="0"/>
          </a:p>
        </p:txBody>
      </p:sp>
      <p:sp>
        <p:nvSpPr>
          <p:cNvPr id="3" name="Θέση περιεχομένου 2">
            <a:extLst>
              <a:ext uri="{FF2B5EF4-FFF2-40B4-BE49-F238E27FC236}">
                <a16:creationId xmlns:a16="http://schemas.microsoft.com/office/drawing/2014/main" id="{74836458-F6D4-EB1D-CD5B-5ECF2670E7DD}"/>
              </a:ext>
            </a:extLst>
          </p:cNvPr>
          <p:cNvSpPr>
            <a:spLocks noGrp="1"/>
          </p:cNvSpPr>
          <p:nvPr>
            <p:ph idx="1"/>
          </p:nvPr>
        </p:nvSpPr>
        <p:spPr>
          <a:xfrm>
            <a:off x="0" y="789710"/>
            <a:ext cx="12192000" cy="6050035"/>
          </a:xfrm>
        </p:spPr>
        <p:txBody>
          <a:bodyPr>
            <a:normAutofit/>
          </a:bodyPr>
          <a:lstStyle/>
          <a:p>
            <a:r>
              <a:rPr lang="el-GR" dirty="0">
                <a:effectLst/>
                <a:latin typeface="Palatino Linotype" panose="02040502050505030304" pitchFamily="18" charset="0"/>
                <a:ea typeface="Calibri" panose="020F0502020204030204" pitchFamily="34" charset="0"/>
                <a:cs typeface="Times New Roman" panose="02020603050405020304" pitchFamily="18" charset="0"/>
              </a:rPr>
              <a:t>Η Ομιλητική εξετάζει </a:t>
            </a:r>
            <a:r>
              <a:rPr lang="el-GR" b="1" dirty="0">
                <a:effectLst/>
                <a:latin typeface="Palatino Linotype" panose="02040502050505030304" pitchFamily="18" charset="0"/>
                <a:ea typeface="Calibri" panose="020F0502020204030204" pitchFamily="34" charset="0"/>
                <a:cs typeface="Times New Roman" panose="02020603050405020304" pitchFamily="18" charset="0"/>
              </a:rPr>
              <a:t>την ιστορία </a:t>
            </a:r>
            <a:r>
              <a:rPr lang="el-GR" dirty="0">
                <a:effectLst/>
                <a:latin typeface="Palatino Linotype" panose="02040502050505030304" pitchFamily="18" charset="0"/>
                <a:ea typeface="Calibri" panose="020F0502020204030204" pitchFamily="34" charset="0"/>
                <a:cs typeface="Times New Roman" panose="02020603050405020304" pitchFamily="18" charset="0"/>
              </a:rPr>
              <a:t>και </a:t>
            </a:r>
            <a:r>
              <a:rPr lang="el-GR" b="1" dirty="0">
                <a:effectLst/>
                <a:latin typeface="Palatino Linotype" panose="02040502050505030304" pitchFamily="18" charset="0"/>
                <a:ea typeface="Calibri" panose="020F0502020204030204" pitchFamily="34" charset="0"/>
                <a:cs typeface="Times New Roman" panose="02020603050405020304" pitchFamily="18" charset="0"/>
              </a:rPr>
              <a:t>τη δεοντολογία</a:t>
            </a:r>
            <a:r>
              <a:rPr lang="el-GR" dirty="0">
                <a:effectLst/>
                <a:latin typeface="Palatino Linotype" panose="02040502050505030304" pitchFamily="18" charset="0"/>
                <a:ea typeface="Calibri" panose="020F0502020204030204" pitchFamily="34" charset="0"/>
                <a:cs typeface="Times New Roman" panose="02020603050405020304" pitchFamily="18" charset="0"/>
              </a:rPr>
              <a:t>, δηλαδή τη θεωρία του χριστιανικού κηρύγματος. Σύμφωνα με τον αείμνηστο Καθηγητή Ιωάννη </a:t>
            </a:r>
            <a:r>
              <a:rPr lang="el-GR" dirty="0" err="1">
                <a:effectLst/>
                <a:latin typeface="Palatino Linotype" panose="02040502050505030304" pitchFamily="18" charset="0"/>
                <a:ea typeface="Calibri" panose="020F0502020204030204" pitchFamily="34" charset="0"/>
                <a:cs typeface="Times New Roman" panose="02020603050405020304" pitchFamily="18" charset="0"/>
              </a:rPr>
              <a:t>Φουντούλη</a:t>
            </a:r>
            <a:r>
              <a:rPr lang="el-GR"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Η Ομιλητική ασχολείται βασικά με τη θεωρία του κηρύγματος. Εξετάζει δηλαδή </a:t>
            </a:r>
            <a:r>
              <a:rPr lang="el-GR" i="1" u="sng" dirty="0">
                <a:effectLst/>
                <a:latin typeface="Palatino Linotype" panose="02040502050505030304" pitchFamily="18" charset="0"/>
                <a:ea typeface="Calibri" panose="020F0502020204030204" pitchFamily="34" charset="0"/>
                <a:cs typeface="Times New Roman" panose="02020603050405020304" pitchFamily="18" charset="0"/>
              </a:rPr>
              <a:t>τι είναι το κήρυγμα</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u="sng" dirty="0">
                <a:effectLst/>
                <a:latin typeface="Palatino Linotype" panose="02040502050505030304" pitchFamily="18" charset="0"/>
                <a:ea typeface="Calibri" panose="020F0502020204030204" pitchFamily="34" charset="0"/>
                <a:cs typeface="Times New Roman" panose="02020603050405020304" pitchFamily="18" charset="0"/>
              </a:rPr>
              <a:t>ποια τα χαρακτηριστικά του</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u="sng" dirty="0">
                <a:effectLst/>
                <a:latin typeface="Palatino Linotype" panose="02040502050505030304" pitchFamily="18" charset="0"/>
                <a:ea typeface="Calibri" panose="020F0502020204030204" pitchFamily="34" charset="0"/>
                <a:cs typeface="Times New Roman" panose="02020603050405020304" pitchFamily="18" charset="0"/>
              </a:rPr>
              <a:t>οι πηγές και τα θέματά του</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u="sng" dirty="0">
                <a:effectLst/>
                <a:latin typeface="Palatino Linotype" panose="02040502050505030304" pitchFamily="18" charset="0"/>
                <a:ea typeface="Calibri" panose="020F0502020204030204" pitchFamily="34" charset="0"/>
                <a:cs typeface="Times New Roman" panose="02020603050405020304" pitchFamily="18" charset="0"/>
              </a:rPr>
              <a:t>τα είδη του</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u="sng" dirty="0">
                <a:effectLst/>
                <a:latin typeface="Palatino Linotype" panose="02040502050505030304" pitchFamily="18" charset="0"/>
                <a:ea typeface="Calibri" panose="020F0502020204030204" pitchFamily="34" charset="0"/>
                <a:cs typeface="Times New Roman" panose="02020603050405020304" pitchFamily="18" charset="0"/>
              </a:rPr>
              <a:t>οι μορφές του</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u="sng" dirty="0">
                <a:effectLst/>
                <a:latin typeface="Palatino Linotype" panose="02040502050505030304" pitchFamily="18" charset="0"/>
                <a:ea typeface="Calibri" panose="020F0502020204030204" pitchFamily="34" charset="0"/>
                <a:cs typeface="Times New Roman" panose="02020603050405020304" pitchFamily="18" charset="0"/>
              </a:rPr>
              <a:t>ο τρόπος συντάξεως και εκφωνήσεως του </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κ.τ.λ. Έτσι η δεοντολογία του κηρύγματος έρχεται σαν εξαγόμενο της αναδιφήσεως και μελέτης της ιστορίας του. Αν και αυτό είναι πραγματικότητα, η θεωρία του κηρύγματος δεν είναι αυθαίρετη ομιλητική καθηκοντολογία, αλλά γέννημα της μακράς πείρας της Εκκλησίας, μέσα από την ομιλητική της παράδοση. Κατά αυτόν τον τρόπο μόνο είναι δυνατόν να αποφευχθούν οι υποκειμενισμοί και οι απαράδεκτοι πειραματισμοί, και να εξασφαλιστεί ο γνήσια παραδοσιακός-εκκλησιαστικός  και αληθινά ορθόδοξος χαρακτήρας του κηρύγματος και ως προς το περιεχόμενο και ως προς τη μορφή</a:t>
            </a:r>
            <a:r>
              <a:rPr lang="el-GR" dirty="0">
                <a:effectLst/>
                <a:latin typeface="Palatino Linotype" panose="02040502050505030304" pitchFamily="18" charset="0"/>
                <a:ea typeface="Calibri" panose="020F0502020204030204" pitchFamily="34" charset="0"/>
                <a:cs typeface="Times New Roman" panose="02020603050405020304" pitchFamily="18" charset="0"/>
              </a:rPr>
              <a:t>».</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7149013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4F93D2-1EAB-2BDF-A8AA-CBF53506E3CC}"/>
              </a:ext>
            </a:extLst>
          </p:cNvPr>
          <p:cNvSpPr>
            <a:spLocks noGrp="1"/>
          </p:cNvSpPr>
          <p:nvPr>
            <p:ph type="title"/>
          </p:nvPr>
        </p:nvSpPr>
        <p:spPr>
          <a:xfrm>
            <a:off x="838200" y="18256"/>
            <a:ext cx="10515600" cy="813018"/>
          </a:xfrm>
        </p:spPr>
        <p:txBody>
          <a:bodyPr/>
          <a:lstStyle/>
          <a:p>
            <a:pPr algn="ctr"/>
            <a:r>
              <a:rPr lang="el-GR" dirty="0"/>
              <a:t>Η διαίρεση και η σκοπιμότητα της Ομιλητικής</a:t>
            </a:r>
          </a:p>
        </p:txBody>
      </p:sp>
      <p:sp>
        <p:nvSpPr>
          <p:cNvPr id="3" name="Θέση περιεχομένου 2">
            <a:extLst>
              <a:ext uri="{FF2B5EF4-FFF2-40B4-BE49-F238E27FC236}">
                <a16:creationId xmlns:a16="http://schemas.microsoft.com/office/drawing/2014/main" id="{8C15DDB2-6ABC-44D2-DD98-143ED175651B}"/>
              </a:ext>
            </a:extLst>
          </p:cNvPr>
          <p:cNvSpPr>
            <a:spLocks noGrp="1"/>
          </p:cNvSpPr>
          <p:nvPr>
            <p:ph idx="1"/>
          </p:nvPr>
        </p:nvSpPr>
        <p:spPr>
          <a:xfrm>
            <a:off x="0" y="831274"/>
            <a:ext cx="12192000" cy="6008470"/>
          </a:xfrm>
        </p:spPr>
        <p:txBody>
          <a:bodyPr/>
          <a:lstStyle/>
          <a:p>
            <a:r>
              <a:rPr lang="el-GR" dirty="0">
                <a:effectLst/>
                <a:latin typeface="Palatino Linotype" panose="02040502050505030304" pitchFamily="18" charset="0"/>
                <a:ea typeface="Calibri" panose="020F0502020204030204" pitchFamily="34" charset="0"/>
                <a:cs typeface="Times New Roman" panose="02020603050405020304" pitchFamily="18" charset="0"/>
              </a:rPr>
              <a:t>Σύμφωνα με τον Καθηγητή Ευάγγελο Θεοδώρου: «</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Η Εκκλησιαστική Ρητορική ή Ομιλητική διαιρείται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αφ΄ενός</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εις την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καθ΄ύλην</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ή κατά περιεχόμενον Ομιλητική, η οποία εξετάζει την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ουσίαν</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το περιεχόμενον και την ύλην του κηρύγματος, και αφετέρου στην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ειδολογικήν</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ή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μορφολογικήν</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Εκκλησιαστικήν</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Ρητορικήν</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ήτις</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εξετάζει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τάς</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μορφολογικάς</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ή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ειδολογικάς</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προϋποθέσεις της επιτυχίας του θείου κηρύγματος. Κατά τη διατύπωση του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Κικέρωνος</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η Ρητορική γενικώς εξετάζει:</a:t>
            </a:r>
            <a:r>
              <a:rPr lang="el-GR" dirty="0">
                <a:effectLst/>
                <a:latin typeface="Palatino Linotype" panose="02040502050505030304" pitchFamily="18" charset="0"/>
                <a:ea typeface="Calibri" panose="020F0502020204030204" pitchFamily="34" charset="0"/>
                <a:cs typeface="Times New Roman" panose="02020603050405020304" pitchFamily="18" charset="0"/>
              </a:rPr>
              <a:t> “</a:t>
            </a:r>
            <a:r>
              <a:rPr lang="en-US" i="1" dirty="0">
                <a:effectLst/>
                <a:latin typeface="Palatino Linotype" panose="02040502050505030304" pitchFamily="18" charset="0"/>
                <a:ea typeface="Calibri" panose="020F0502020204030204" pitchFamily="34" charset="0"/>
                <a:cs typeface="Times New Roman" panose="02020603050405020304" pitchFamily="18" charset="0"/>
              </a:rPr>
              <a:t>primum</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n-US" i="1" dirty="0">
                <a:effectLst/>
                <a:latin typeface="Palatino Linotype" panose="02040502050505030304" pitchFamily="18" charset="0"/>
                <a:ea typeface="Calibri" panose="020F0502020204030204" pitchFamily="34" charset="0"/>
                <a:cs typeface="Times New Roman" panose="02020603050405020304" pitchFamily="18" charset="0"/>
              </a:rPr>
              <a:t>quid</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n-US" i="1" dirty="0" err="1">
                <a:effectLst/>
                <a:latin typeface="Palatino Linotype" panose="02040502050505030304" pitchFamily="18" charset="0"/>
                <a:ea typeface="Calibri" panose="020F0502020204030204" pitchFamily="34" charset="0"/>
                <a:cs typeface="Times New Roman" panose="02020603050405020304" pitchFamily="18" charset="0"/>
              </a:rPr>
              <a:t>deinde</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n-US" i="1" dirty="0">
                <a:effectLst/>
                <a:latin typeface="Palatino Linotype" panose="02040502050505030304" pitchFamily="18" charset="0"/>
                <a:ea typeface="Calibri" panose="020F0502020204030204" pitchFamily="34" charset="0"/>
                <a:cs typeface="Times New Roman" panose="02020603050405020304" pitchFamily="18" charset="0"/>
              </a:rPr>
              <a:t>quomodo </a:t>
            </a:r>
            <a:r>
              <a:rPr lang="en-US" i="1" dirty="0" err="1">
                <a:effectLst/>
                <a:latin typeface="Palatino Linotype" panose="02040502050505030304" pitchFamily="18" charset="0"/>
                <a:ea typeface="Calibri" panose="020F0502020204030204" pitchFamily="34" charset="0"/>
                <a:cs typeface="Times New Roman" panose="02020603050405020304" pitchFamily="18" charset="0"/>
              </a:rPr>
              <a:t>dicamus</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a:t>
            </a:r>
            <a:r>
              <a:rPr lang="el-GR" dirty="0">
                <a:effectLst/>
                <a:latin typeface="Palatino Linotype" panose="02040502050505030304" pitchFamily="18" charset="0"/>
                <a:ea typeface="Calibri" panose="020F0502020204030204" pitchFamily="34" charset="0"/>
                <a:cs typeface="Times New Roman" panose="02020603050405020304" pitchFamily="18" charset="0"/>
              </a:rPr>
              <a:t>».</a:t>
            </a:r>
          </a:p>
          <a:p>
            <a:r>
              <a:rPr lang="el-GR" dirty="0">
                <a:effectLst/>
                <a:latin typeface="Palatino Linotype" panose="02040502050505030304" pitchFamily="18" charset="0"/>
                <a:ea typeface="Calibri" panose="020F0502020204030204" pitchFamily="34" charset="0"/>
                <a:cs typeface="Times New Roman" panose="02020603050405020304" pitchFamily="18" charset="0"/>
              </a:rPr>
              <a:t>Η θεωρία της Ομιλητικής αποβλέπει στον καταρτισμό των εκκλησιαστικών εκείνων στελεχών, που θα επωμισθούν και «μετ’ επιστήμης» θα ασκήσουν το έργο του ευαγγελισμού του λόγου του Θεού. Γι’ αυτό και η </a:t>
            </a:r>
            <a:r>
              <a:rPr lang="el-GR" b="1" dirty="0">
                <a:effectLst/>
                <a:latin typeface="Palatino Linotype" panose="02040502050505030304" pitchFamily="18" charset="0"/>
                <a:ea typeface="Calibri" panose="020F0502020204030204" pitchFamily="34" charset="0"/>
                <a:cs typeface="Times New Roman" panose="02020603050405020304" pitchFamily="18" charset="0"/>
              </a:rPr>
              <a:t>Ομιλητική</a:t>
            </a:r>
            <a:r>
              <a:rPr lang="el-GR" dirty="0">
                <a:effectLst/>
                <a:latin typeface="Palatino Linotype" panose="02040502050505030304" pitchFamily="18" charset="0"/>
                <a:ea typeface="Calibri" panose="020F0502020204030204" pitchFamily="34" charset="0"/>
                <a:cs typeface="Times New Roman" panose="02020603050405020304" pitchFamily="18" charset="0"/>
              </a:rPr>
              <a:t> συνδέεται στενά με τη </a:t>
            </a:r>
            <a:r>
              <a:rPr lang="el-GR" b="1" dirty="0">
                <a:effectLst/>
                <a:latin typeface="Palatino Linotype" panose="02040502050505030304" pitchFamily="18" charset="0"/>
                <a:ea typeface="Calibri" panose="020F0502020204030204" pitchFamily="34" charset="0"/>
                <a:cs typeface="Times New Roman" panose="02020603050405020304" pitchFamily="18" charset="0"/>
              </a:rPr>
              <a:t>Λειτουργική</a:t>
            </a:r>
            <a:r>
              <a:rPr lang="el-GR" dirty="0">
                <a:effectLst/>
                <a:latin typeface="Palatino Linotype" panose="02040502050505030304" pitchFamily="18" charset="0"/>
                <a:ea typeface="Calibri" panose="020F0502020204030204" pitchFamily="34" charset="0"/>
                <a:cs typeface="Times New Roman" panose="02020603050405020304" pitchFamily="18" charset="0"/>
              </a:rPr>
              <a:t>, την ιστορία και τη θεωρία της θείας λατρείας, γιατί το κήρυγμα </a:t>
            </a:r>
            <a:r>
              <a:rPr lang="el-GR" dirty="0">
                <a:solidFill>
                  <a:srgbClr val="FF0000"/>
                </a:solidFill>
                <a:effectLst/>
                <a:latin typeface="Palatino Linotype" panose="02040502050505030304" pitchFamily="18" charset="0"/>
                <a:ea typeface="Calibri" panose="020F0502020204030204" pitchFamily="34" charset="0"/>
                <a:cs typeface="Times New Roman" panose="02020603050405020304" pitchFamily="18" charset="0"/>
              </a:rPr>
              <a:t>εντάσσεται στο διδακτικό μέρος των λειτουργικών συνάξεων </a:t>
            </a:r>
            <a:r>
              <a:rPr lang="el-GR" dirty="0">
                <a:effectLst/>
                <a:latin typeface="Palatino Linotype" panose="02040502050505030304" pitchFamily="18" charset="0"/>
                <a:ea typeface="Calibri" panose="020F0502020204030204" pitchFamily="34" charset="0"/>
                <a:cs typeface="Times New Roman" panose="02020603050405020304" pitchFamily="18" charset="0"/>
              </a:rPr>
              <a:t>και από αυτές αντλεί θέματα και </a:t>
            </a:r>
            <a:r>
              <a:rPr lang="el-GR" dirty="0" err="1">
                <a:effectLst/>
                <a:latin typeface="Palatino Linotype" panose="02040502050505030304" pitchFamily="18" charset="0"/>
                <a:ea typeface="Calibri" panose="020F0502020204030204" pitchFamily="34" charset="0"/>
                <a:cs typeface="Times New Roman" panose="02020603050405020304" pitchFamily="18" charset="0"/>
              </a:rPr>
              <a:t>κηρυκτική</a:t>
            </a:r>
            <a:r>
              <a:rPr lang="el-GR" dirty="0">
                <a:effectLst/>
                <a:latin typeface="Palatino Linotype" panose="02040502050505030304" pitchFamily="18" charset="0"/>
                <a:ea typeface="Calibri" panose="020F0502020204030204" pitchFamily="34" charset="0"/>
                <a:cs typeface="Times New Roman" panose="02020603050405020304" pitchFamily="18" charset="0"/>
              </a:rPr>
              <a:t> ύλη. </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3425365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864F0F-2AD5-DE6D-F1D8-25AAC134E1DB}"/>
              </a:ext>
            </a:extLst>
          </p:cNvPr>
          <p:cNvSpPr>
            <a:spLocks noGrp="1"/>
          </p:cNvSpPr>
          <p:nvPr>
            <p:ph type="title"/>
          </p:nvPr>
        </p:nvSpPr>
        <p:spPr>
          <a:xfrm>
            <a:off x="0" y="18255"/>
            <a:ext cx="12192000" cy="896145"/>
          </a:xfrm>
        </p:spPr>
        <p:txBody>
          <a:bodyPr/>
          <a:lstStyle/>
          <a:p>
            <a:pPr algn="ctr"/>
            <a:r>
              <a:rPr lang="el-GR" dirty="0"/>
              <a:t>Η σκοπιμότητα και η ιδιαιτερότητα της Ομιλητικής</a:t>
            </a:r>
          </a:p>
        </p:txBody>
      </p:sp>
      <p:sp>
        <p:nvSpPr>
          <p:cNvPr id="3" name="Θέση περιεχομένου 2">
            <a:extLst>
              <a:ext uri="{FF2B5EF4-FFF2-40B4-BE49-F238E27FC236}">
                <a16:creationId xmlns:a16="http://schemas.microsoft.com/office/drawing/2014/main" id="{4B978A3B-594A-41CA-7EF2-7091C53E1DA1}"/>
              </a:ext>
            </a:extLst>
          </p:cNvPr>
          <p:cNvSpPr>
            <a:spLocks noGrp="1"/>
          </p:cNvSpPr>
          <p:nvPr>
            <p:ph idx="1"/>
          </p:nvPr>
        </p:nvSpPr>
        <p:spPr>
          <a:xfrm>
            <a:off x="0" y="786533"/>
            <a:ext cx="12192000" cy="6053211"/>
          </a:xfrm>
        </p:spPr>
        <p:txBody>
          <a:bodyPr>
            <a:normAutofit lnSpcReduction="10000"/>
          </a:bodyPr>
          <a:lstStyle/>
          <a:p>
            <a:r>
              <a:rPr lang="el-GR" sz="2800" dirty="0">
                <a:effectLst/>
                <a:latin typeface="Palatino Linotype" panose="02040502050505030304" pitchFamily="18" charset="0"/>
                <a:ea typeface="Calibri" panose="020F0502020204030204" pitchFamily="34" charset="0"/>
                <a:cs typeface="Times New Roman" panose="02020603050405020304" pitchFamily="18" charset="0"/>
              </a:rPr>
              <a:t>Επίσης, ο διάκονος του λόγου με την Ομιλητική θα βρει τους κατάλληλους τρόπους ώστε το επιστημονικό θεολογικό υλικό να επεξεργαστεί και να προσφερθεί για την οικοδομή του πληρώματος της Εκκλησίας. Αυτό σημαίνει πως η θεολογική σοφία, που με τη θεολογική επιστήμη απέκτησε ο θεολόγος, δια της Ομιλητικής, θα περάσει στην πράξη και στη ζωή του λαού του Θεού. Φυσικά το έργο αυτό είναι εξαιρετικά πολύτιμο και νευραλγικό για τη θεολογική επιστήμη και το </a:t>
            </a:r>
            <a:r>
              <a:rPr lang="el-GR" sz="2800" dirty="0" err="1">
                <a:effectLst/>
                <a:latin typeface="Palatino Linotype" panose="02040502050505030304" pitchFamily="18" charset="0"/>
                <a:ea typeface="Calibri" panose="020F0502020204030204" pitchFamily="34" charset="0"/>
                <a:cs typeface="Times New Roman" panose="02020603050405020304" pitchFamily="18" charset="0"/>
              </a:rPr>
              <a:t>σωτηριώδες</a:t>
            </a:r>
            <a:r>
              <a:rPr lang="el-GR" sz="2800" dirty="0">
                <a:effectLst/>
                <a:latin typeface="Palatino Linotype" panose="02040502050505030304" pitchFamily="18" charset="0"/>
                <a:ea typeface="Calibri" panose="020F0502020204030204" pitchFamily="34" charset="0"/>
                <a:cs typeface="Times New Roman" panose="02020603050405020304" pitchFamily="18" charset="0"/>
              </a:rPr>
              <a:t> έργο της Εκκλησίας.</a:t>
            </a:r>
          </a:p>
          <a:p>
            <a:r>
              <a:rPr lang="el-GR" dirty="0">
                <a:effectLst/>
                <a:latin typeface="Palatino Linotype" panose="02040502050505030304" pitchFamily="18" charset="0"/>
                <a:ea typeface="Calibri" panose="020F0502020204030204" pitchFamily="34" charset="0"/>
                <a:cs typeface="Times New Roman" panose="02020603050405020304" pitchFamily="18" charset="0"/>
              </a:rPr>
              <a:t>Το μήνυμα της σωτηρίας απευθύνεται σε ένα σύγχρονο και μεταβαλλόμενο κόσμο, προς τα δεδομένα του οποίου καλείται να προσαρμοστεί, χωρίς όμως να «</a:t>
            </a:r>
            <a:r>
              <a:rPr lang="el-GR" dirty="0" err="1">
                <a:effectLst/>
                <a:latin typeface="Palatino Linotype" panose="02040502050505030304" pitchFamily="18" charset="0"/>
                <a:ea typeface="Calibri" panose="020F0502020204030204" pitchFamily="34" charset="0"/>
                <a:cs typeface="Times New Roman" panose="02020603050405020304" pitchFamily="18" charset="0"/>
              </a:rPr>
              <a:t>συσχηματίσει</a:t>
            </a:r>
            <a:r>
              <a:rPr lang="el-GR" dirty="0">
                <a:effectLst/>
                <a:latin typeface="Palatino Linotype" panose="02040502050505030304" pitchFamily="18" charset="0"/>
                <a:ea typeface="Calibri" panose="020F0502020204030204" pitchFamily="34" charset="0"/>
                <a:cs typeface="Times New Roman" panose="02020603050405020304" pitchFamily="18" charset="0"/>
              </a:rPr>
              <a:t>» τον Χριστό με τον κόσμο. Η αλήθεια αυτή αποτελεί τη βάση της όποιας εκκλησιαστικής </a:t>
            </a:r>
            <a:r>
              <a:rPr lang="el-GR" dirty="0" err="1">
                <a:effectLst/>
                <a:latin typeface="Palatino Linotype" panose="02040502050505030304" pitchFamily="18" charset="0"/>
                <a:ea typeface="Calibri" panose="020F0502020204030204" pitchFamily="34" charset="0"/>
                <a:cs typeface="Times New Roman" panose="02020603050405020304" pitchFamily="18" charset="0"/>
              </a:rPr>
              <a:t>κηρυκτικής</a:t>
            </a:r>
            <a:r>
              <a:rPr lang="el-GR" dirty="0">
                <a:effectLst/>
                <a:latin typeface="Palatino Linotype" panose="02040502050505030304" pitchFamily="18" charset="0"/>
                <a:ea typeface="Calibri" panose="020F0502020204030204" pitchFamily="34" charset="0"/>
                <a:cs typeface="Times New Roman" panose="02020603050405020304" pitchFamily="18" charset="0"/>
              </a:rPr>
              <a:t> πρωτοβουλίας. Μέσα στη σύγχρονη πολυμορφία του ρητορικού λόγου, στην πολιτική, τη δημοσιογραφία και εν γένη στην επικοινωνία, ο αντίστοιχος εκκλησιαστικός ρητορικός λόγος καλείται να συνειδητοποιήσει και να βιώσει τόσο την αυθυπαρξία του όσο και την ιδιαιτερότητά του. </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2659454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DB321DB-AB4C-C437-DF8E-2A9E98C8271E}"/>
              </a:ext>
            </a:extLst>
          </p:cNvPr>
          <p:cNvSpPr>
            <a:spLocks noGrp="1"/>
          </p:cNvSpPr>
          <p:nvPr>
            <p:ph type="title"/>
          </p:nvPr>
        </p:nvSpPr>
        <p:spPr>
          <a:xfrm>
            <a:off x="0" y="18255"/>
            <a:ext cx="12192000" cy="799163"/>
          </a:xfrm>
        </p:spPr>
        <p:txBody>
          <a:bodyPr/>
          <a:lstStyle/>
          <a:p>
            <a:pPr algn="ctr"/>
            <a:r>
              <a:rPr lang="el-GR" dirty="0"/>
              <a:t>Ιδιαιτερότητα εκκλησιαστικού ρητορικού λόγου</a:t>
            </a:r>
          </a:p>
        </p:txBody>
      </p:sp>
      <p:sp>
        <p:nvSpPr>
          <p:cNvPr id="3" name="Θέση περιεχομένου 2">
            <a:extLst>
              <a:ext uri="{FF2B5EF4-FFF2-40B4-BE49-F238E27FC236}">
                <a16:creationId xmlns:a16="http://schemas.microsoft.com/office/drawing/2014/main" id="{CB7BF508-0752-6C39-600A-DA3562EC2CD0}"/>
              </a:ext>
            </a:extLst>
          </p:cNvPr>
          <p:cNvSpPr>
            <a:spLocks noGrp="1"/>
          </p:cNvSpPr>
          <p:nvPr>
            <p:ph idx="1"/>
          </p:nvPr>
        </p:nvSpPr>
        <p:spPr>
          <a:xfrm>
            <a:off x="0" y="817418"/>
            <a:ext cx="12192000" cy="6040582"/>
          </a:xfrm>
        </p:spPr>
        <p:txBody>
          <a:bodyPr>
            <a:normAutofit fontScale="92500"/>
          </a:bodyPr>
          <a:lstStyle/>
          <a:p>
            <a:pPr marL="685800" indent="-457200">
              <a:lnSpc>
                <a:spcPct val="107000"/>
              </a:lnSpc>
              <a:spcAft>
                <a:spcPts val="800"/>
              </a:spcAft>
            </a:pPr>
            <a:r>
              <a:rPr lang="el-GR" dirty="0">
                <a:effectLst/>
                <a:latin typeface="Palatino Linotype" panose="02040502050505030304" pitchFamily="18" charset="0"/>
                <a:ea typeface="Calibri" panose="020F0502020204030204" pitchFamily="34" charset="0"/>
                <a:cs typeface="Times New Roman" panose="02020603050405020304" pitchFamily="18" charset="0"/>
              </a:rPr>
              <a:t>Και η ιδιαιτερότητα του εκκλησιαστικού ρητορικού λόγου βρίσκεται στη σύνδεση λόγου και πράξης, δηλαδή </a:t>
            </a:r>
            <a:r>
              <a:rPr lang="el-GR" b="1" dirty="0">
                <a:effectLst/>
                <a:latin typeface="Palatino Linotype" panose="02040502050505030304" pitchFamily="18" charset="0"/>
                <a:ea typeface="Calibri" panose="020F0502020204030204" pitchFamily="34" charset="0"/>
                <a:cs typeface="Times New Roman" panose="02020603050405020304" pitchFamily="18" charset="0"/>
              </a:rPr>
              <a:t>κηρύγματος</a:t>
            </a:r>
            <a:r>
              <a:rPr lang="el-GR" dirty="0">
                <a:effectLst/>
                <a:latin typeface="Palatino Linotype" panose="02040502050505030304" pitchFamily="18" charset="0"/>
                <a:ea typeface="Calibri" panose="020F0502020204030204" pitchFamily="34" charset="0"/>
                <a:cs typeface="Times New Roman" panose="02020603050405020304" pitchFamily="18" charset="0"/>
              </a:rPr>
              <a:t> και </a:t>
            </a:r>
            <a:r>
              <a:rPr lang="el-GR" b="1" dirty="0">
                <a:effectLst/>
                <a:latin typeface="Palatino Linotype" panose="02040502050505030304" pitchFamily="18" charset="0"/>
                <a:ea typeface="Calibri" panose="020F0502020204030204" pitchFamily="34" charset="0"/>
                <a:cs typeface="Times New Roman" panose="02020603050405020304" pitchFamily="18" charset="0"/>
              </a:rPr>
              <a:t>θείας Λειτουργίας</a:t>
            </a:r>
            <a:r>
              <a:rPr lang="el-GR" dirty="0">
                <a:effectLst/>
                <a:latin typeface="Palatino Linotype" panose="02040502050505030304" pitchFamily="18" charset="0"/>
                <a:ea typeface="Calibri" panose="020F0502020204030204" pitchFamily="34" charset="0"/>
                <a:cs typeface="Times New Roman" panose="02020603050405020304" pitchFamily="18" charset="0"/>
              </a:rPr>
              <a:t>. Το κέντρο της εκκλησιαστικής κοινότητας, ο τόπος και ο τρόπος ύπαρξής της είναι η θεία Λειτουργία. Μέσα στη λατρεία ο πιστός κοινωνεί του Χριστού και των λόγων του Χριστού και λαμβάνει έτσι τη δυνατότητα της απόκτησης της αιωνιότητας: «</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ὁ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τὸν</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λόγον</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μου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ἀκούων</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πιστεύων</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τ</a:t>
            </a:r>
            <a:r>
              <a:rPr lang="el-GR" i="1" dirty="0" err="1">
                <a:effectLst/>
                <a:latin typeface="Calibri" panose="020F0502020204030204" pitchFamily="34" charset="0"/>
                <a:ea typeface="Calibri" panose="020F0502020204030204" pitchFamily="34" charset="0"/>
                <a:cs typeface="Calibri" panose="020F0502020204030204" pitchFamily="34" charset="0"/>
              </a:rPr>
              <a:t>ῷ</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πέμψαντί</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με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ἔχει</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ζωὴν</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αἰώνιον</a:t>
            </a:r>
            <a:r>
              <a:rPr lang="el-GR"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Ἰω</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a:t>
            </a:r>
            <a:r>
              <a:rPr lang="el-GR" dirty="0">
                <a:effectLst/>
                <a:latin typeface="Palatino Linotype" panose="02040502050505030304" pitchFamily="18" charset="0"/>
                <a:ea typeface="Calibri" panose="020F0502020204030204" pitchFamily="34" charset="0"/>
                <a:cs typeface="Times New Roman" panose="02020603050405020304" pitchFamily="18" charset="0"/>
              </a:rPr>
              <a:t> 5,24).</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a:p>
            <a:pPr marL="685800" indent="-457200">
              <a:lnSpc>
                <a:spcPct val="107000"/>
              </a:lnSpc>
              <a:spcAft>
                <a:spcPts val="800"/>
              </a:spcAft>
            </a:pPr>
            <a:r>
              <a:rPr lang="el-GR" dirty="0">
                <a:effectLst/>
                <a:latin typeface="Palatino Linotype" panose="02040502050505030304" pitchFamily="18" charset="0"/>
                <a:ea typeface="Calibri" panose="020F0502020204030204" pitchFamily="34" charset="0"/>
                <a:cs typeface="Times New Roman" panose="02020603050405020304" pitchFamily="18" charset="0"/>
              </a:rPr>
              <a:t>Το κήρυγμα ονομάστηκε «</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μυστήριο </a:t>
            </a:r>
            <a:r>
              <a:rPr lang="el-GR" i="1" dirty="0" err="1">
                <a:effectLst/>
                <a:latin typeface="Palatino Linotype" panose="02040502050505030304" pitchFamily="18" charset="0"/>
                <a:ea typeface="Calibri" panose="020F0502020204030204" pitchFamily="34" charset="0"/>
                <a:cs typeface="Times New Roman" panose="02020603050405020304" pitchFamily="18" charset="0"/>
              </a:rPr>
              <a:t>τοῦ</a:t>
            </a:r>
            <a:r>
              <a:rPr lang="el-GR" i="1" dirty="0">
                <a:effectLst/>
                <a:latin typeface="Palatino Linotype" panose="02040502050505030304" pitchFamily="18" charset="0"/>
                <a:ea typeface="Calibri" panose="020F0502020204030204" pitchFamily="34" charset="0"/>
                <a:cs typeface="Times New Roman" panose="02020603050405020304" pitchFamily="18" charset="0"/>
              </a:rPr>
              <a:t> λόγου</a:t>
            </a:r>
            <a:r>
              <a:rPr lang="el-GR" dirty="0">
                <a:effectLst/>
                <a:latin typeface="Palatino Linotype" panose="02040502050505030304" pitchFamily="18" charset="0"/>
                <a:ea typeface="Calibri" panose="020F0502020204030204" pitchFamily="34" charset="0"/>
                <a:cs typeface="Times New Roman" panose="02020603050405020304" pitchFamily="18" charset="0"/>
              </a:rPr>
              <a:t>», γιατί:</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l-GR" dirty="0">
                <a:effectLst/>
                <a:latin typeface="Palatino Linotype" panose="02040502050505030304" pitchFamily="18" charset="0"/>
                <a:ea typeface="Calibri" panose="020F0502020204030204" pitchFamily="34" charset="0"/>
                <a:cs typeface="Times New Roman" panose="02020603050405020304" pitchFamily="18" charset="0"/>
              </a:rPr>
              <a:t>γεννιέται μέσα στη θεία Λειτουργία, </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l-GR" dirty="0">
                <a:effectLst/>
                <a:latin typeface="Palatino Linotype" panose="02040502050505030304" pitchFamily="18" charset="0"/>
                <a:ea typeface="Calibri" panose="020F0502020204030204" pitchFamily="34" charset="0"/>
                <a:cs typeface="Times New Roman" panose="02020603050405020304" pitchFamily="18" charset="0"/>
              </a:rPr>
              <a:t>βιώνεται «</a:t>
            </a:r>
            <a:r>
              <a:rPr lang="el-GR" dirty="0" err="1">
                <a:effectLst/>
                <a:latin typeface="Palatino Linotype" panose="02040502050505030304" pitchFamily="18" charset="0"/>
                <a:ea typeface="Calibri" panose="020F0502020204030204" pitchFamily="34" charset="0"/>
                <a:cs typeface="Times New Roman" panose="02020603050405020304" pitchFamily="18" charset="0"/>
              </a:rPr>
              <a:t>ἐν</a:t>
            </a:r>
            <a:r>
              <a:rPr lang="el-GR"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dirty="0" err="1">
                <a:effectLst/>
                <a:latin typeface="Palatino Linotype" panose="02040502050505030304" pitchFamily="18" charset="0"/>
                <a:ea typeface="Calibri" panose="020F0502020204030204" pitchFamily="34" charset="0"/>
                <a:cs typeface="Times New Roman" panose="02020603050405020304" pitchFamily="18" charset="0"/>
              </a:rPr>
              <a:t>μυστηρί</a:t>
            </a:r>
            <a:r>
              <a:rPr lang="el-GR" dirty="0" err="1">
                <a:latin typeface="Palatino Linotype" panose="02040502050505030304" pitchFamily="18" charset="0"/>
                <a:ea typeface="Calibri" panose="020F0502020204030204" pitchFamily="34" charset="0"/>
                <a:cs typeface="Times New Roman" panose="02020603050405020304" pitchFamily="18" charset="0"/>
              </a:rPr>
              <a:t>ῳ</a:t>
            </a:r>
            <a:r>
              <a:rPr lang="el-GR">
                <a:latin typeface="Palatino Linotype" panose="02040502050505030304" pitchFamily="18" charset="0"/>
                <a:ea typeface="Calibri" panose="020F0502020204030204" pitchFamily="34" charset="0"/>
                <a:cs typeface="Times New Roman" panose="02020603050405020304" pitchFamily="18" charset="0"/>
              </a:rPr>
              <a:t>»</a:t>
            </a:r>
            <a:r>
              <a:rPr lang="el-GR">
                <a:effectLst/>
                <a:latin typeface="Palatino Linotype" panose="02040502050505030304" pitchFamily="18" charset="0"/>
                <a:ea typeface="Calibri" panose="020F0502020204030204" pitchFamily="34" charset="0"/>
                <a:cs typeface="Times New Roman" panose="02020603050405020304" pitchFamily="18" charset="0"/>
              </a:rPr>
              <a:t> </a:t>
            </a:r>
            <a:r>
              <a:rPr lang="el-GR" dirty="0">
                <a:effectLst/>
                <a:latin typeface="Palatino Linotype" panose="02040502050505030304" pitchFamily="18" charset="0"/>
                <a:ea typeface="Calibri" panose="020F0502020204030204" pitchFamily="34" charset="0"/>
                <a:cs typeface="Times New Roman" panose="02020603050405020304" pitchFamily="18" charset="0"/>
              </a:rPr>
              <a:t>και </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l-GR" dirty="0">
                <a:effectLst/>
                <a:latin typeface="Palatino Linotype" panose="02040502050505030304" pitchFamily="18" charset="0"/>
                <a:ea typeface="Calibri" panose="020F0502020204030204" pitchFamily="34" charset="0"/>
                <a:cs typeface="Times New Roman" panose="02020603050405020304" pitchFamily="18" charset="0"/>
              </a:rPr>
              <a:t>λειτουργεί μυστηριακά, δηλαδή οδηγεί στη σωτηρία, όπως και όλα τα μυστήρια της Εκκλησίας.</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9940814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46357D3-17FA-4F02-5A62-641C256AE150}"/>
              </a:ext>
            </a:extLst>
          </p:cNvPr>
          <p:cNvSpPr>
            <a:spLocks noGrp="1"/>
          </p:cNvSpPr>
          <p:nvPr>
            <p:ph type="title"/>
          </p:nvPr>
        </p:nvSpPr>
        <p:spPr>
          <a:xfrm>
            <a:off x="0" y="0"/>
            <a:ext cx="12081164" cy="332509"/>
          </a:xfrm>
        </p:spPr>
        <p:txBody>
          <a:bodyPr>
            <a:normAutofit fontScale="90000"/>
          </a:bodyPr>
          <a:lstStyle/>
          <a:p>
            <a:pPr algn="ctr"/>
            <a:r>
              <a:rPr lang="el-GR" dirty="0"/>
              <a:t>Ιδιαιτερότητα εκκλησιαστικού ρητορικού λόγου</a:t>
            </a:r>
          </a:p>
        </p:txBody>
      </p:sp>
      <p:sp>
        <p:nvSpPr>
          <p:cNvPr id="3" name="Θέση περιεχομένου 2">
            <a:extLst>
              <a:ext uri="{FF2B5EF4-FFF2-40B4-BE49-F238E27FC236}">
                <a16:creationId xmlns:a16="http://schemas.microsoft.com/office/drawing/2014/main" id="{D95DF093-F7C0-37CC-4A18-6BF55D2D24C9}"/>
              </a:ext>
            </a:extLst>
          </p:cNvPr>
          <p:cNvSpPr>
            <a:spLocks noGrp="1"/>
          </p:cNvSpPr>
          <p:nvPr>
            <p:ph idx="1"/>
          </p:nvPr>
        </p:nvSpPr>
        <p:spPr>
          <a:xfrm>
            <a:off x="0" y="332509"/>
            <a:ext cx="12192000" cy="6525491"/>
          </a:xfrm>
        </p:spPr>
        <p:txBody>
          <a:bodyPr>
            <a:normAutofit lnSpcReduction="10000"/>
          </a:bodyPr>
          <a:lstStyle/>
          <a:p>
            <a:pPr marL="514350" indent="-285750">
              <a:lnSpc>
                <a:spcPct val="107000"/>
              </a:lnSpc>
              <a:spcAft>
                <a:spcPts val="800"/>
              </a:spcAft>
            </a:pP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Μέσα στη θεία Λειτουργία, με τη χάρη και την ενέργεια του Αγίου Πνεύματος μεταβάλλονται οι διαστάσεις του χρόνου, γινόμαστε μάρτυρες και κοινωνοί των γεγονότων που συνθέτουν το μυστήριο της θείας οικονομίας. Μέσα στο μυστήριο αυτό, τη θεία Λειτουργία, που κορυφώνεται στη θεία Ευχαριστία, η καθημερινότητα μεταμορφώνεται και ο κόσμος γίνεται Εκκλησία. Στη λειτουργική και πνευματική αυτή παράδοση της Ορθόδοξης Εκκλησίας, επιβεβαιώνεται η αδιάκοπη σχέση λόγου και μυστηρίου. Αν αποκόψουμε τον λόγο από το μυστήριο τότε το μυστήριο απειλείται να καταλήξει σε μαγική τελετή, και χωρίς το μυστήριο ο λόγος απειλείται να οδηγηθεί σε τυραννική φλυαρία. </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pP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Με το μυστήριο, ο λόγος μεταβάλλεται σε ερμηνεία, και ερμηνεία σημαίνει για το πώς γίνεται ο Λόγος ζωή: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ὁ Λόγος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σάρξ</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ἐγένετο</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ἐσκήνωσεν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ἐν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ἡμῖν</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Ἰω</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1,14). Γι’ αυτό και πριν την ανάγνωση του ευαγγελίου ο ιερέας διαβάζει την ευχή: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ἔλαμψον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ἐν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ταῖς</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καρδίαις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ἡμῶν</a:t>
            </a:r>
            <a:r>
              <a:rPr lang="el-GR" sz="2400" i="1">
                <a:effectLst/>
                <a:latin typeface="Palatino Linotype" panose="02040502050505030304" pitchFamily="18" charset="0"/>
                <a:ea typeface="Calibri" panose="020F0502020204030204" pitchFamily="34" charset="0"/>
                <a:cs typeface="Times New Roman" panose="02020603050405020304" pitchFamily="18" charset="0"/>
              </a:rPr>
              <a:t>, φιλάνθρωπ</a:t>
            </a:r>
            <a:r>
              <a:rPr lang="el-GR" sz="2400" i="1">
                <a:latin typeface="Palatino Linotype" panose="02040502050505030304" pitchFamily="18" charset="0"/>
                <a:ea typeface="Calibri" panose="020F0502020204030204" pitchFamily="34" charset="0"/>
                <a:cs typeface="Times New Roman" panose="02020603050405020304" pitchFamily="18" charset="0"/>
              </a:rPr>
              <a:t>ε</a:t>
            </a:r>
            <a:r>
              <a:rPr lang="el-GR" sz="2400" i="1">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Δέσποτα,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τὸ</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τῆς</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σῆς</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θεογνωσίας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ἀκήρατον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φῶς</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τοὺς</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τῆς</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διανοίας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ἡμῶν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ὀφθαλμοὺς</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διάνοιξον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εἰς</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τὴν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τῶν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εὐαγγελικῶν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σου κηρυγμάτων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κατανόησιν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σὺ</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γὰρ</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εἶ</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ὁ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φωτισμὸς</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τῶν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ψυχῶν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τῶν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σωμάτων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ἡμῶν</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6749730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5A6D2C-7F9D-97FA-42B3-0F62EF59A8BB}"/>
              </a:ext>
            </a:extLst>
          </p:cNvPr>
          <p:cNvSpPr>
            <a:spLocks noGrp="1"/>
          </p:cNvSpPr>
          <p:nvPr>
            <p:ph type="title"/>
          </p:nvPr>
        </p:nvSpPr>
        <p:spPr>
          <a:xfrm>
            <a:off x="0" y="18256"/>
            <a:ext cx="12192000" cy="369671"/>
          </a:xfrm>
        </p:spPr>
        <p:txBody>
          <a:bodyPr>
            <a:normAutofit fontScale="90000"/>
          </a:bodyPr>
          <a:lstStyle/>
          <a:p>
            <a:pPr algn="ctr"/>
            <a:r>
              <a:rPr lang="el-GR" dirty="0"/>
              <a:t>Ιδιαιτερότητα εκκλησιαστικού ρητορικού λόγου</a:t>
            </a:r>
          </a:p>
        </p:txBody>
      </p:sp>
      <p:sp>
        <p:nvSpPr>
          <p:cNvPr id="3" name="Θέση περιεχομένου 2">
            <a:extLst>
              <a:ext uri="{FF2B5EF4-FFF2-40B4-BE49-F238E27FC236}">
                <a16:creationId xmlns:a16="http://schemas.microsoft.com/office/drawing/2014/main" id="{58C8487F-C30B-6B44-810B-AE1130DBF535}"/>
              </a:ext>
            </a:extLst>
          </p:cNvPr>
          <p:cNvSpPr>
            <a:spLocks noGrp="1"/>
          </p:cNvSpPr>
          <p:nvPr>
            <p:ph idx="1"/>
          </p:nvPr>
        </p:nvSpPr>
        <p:spPr>
          <a:xfrm>
            <a:off x="0" y="387927"/>
            <a:ext cx="12192000" cy="6470073"/>
          </a:xfrm>
        </p:spPr>
        <p:txBody>
          <a:bodyPr>
            <a:normAutofit lnSpcReduction="10000"/>
          </a:bodyPr>
          <a:lstStyle/>
          <a:p>
            <a:pPr marL="571500" indent="-342900">
              <a:lnSpc>
                <a:spcPct val="107000"/>
              </a:lnSpc>
              <a:spcAft>
                <a:spcPts val="800"/>
              </a:spcAft>
            </a:pP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Δεν είναι τυχαίο που στη λειτουργική πράξη της Ορθόδοξης Ανατολής η αδιάσπαστη αυτή ενότητα βιώνεται στη θεία Λειτουργία, όπου στο πρώτο μέρος, </a:t>
            </a:r>
            <a:r>
              <a:rPr lang="el-GR" sz="2400" u="sng" dirty="0">
                <a:effectLst/>
                <a:latin typeface="Palatino Linotype" panose="02040502050505030304" pitchFamily="18" charset="0"/>
                <a:ea typeface="Calibri" panose="020F0502020204030204" pitchFamily="34" charset="0"/>
                <a:cs typeface="Times New Roman" panose="02020603050405020304" pitchFamily="18" charset="0"/>
              </a:rPr>
              <a:t>η Λειτουργία των κατηχουμένων</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είναι αφιερωμένη και κατ’ εξοχήν στον λόγο του Θεού, στη διδαχή και στο δεύτερο μέρος, </a:t>
            </a:r>
            <a:r>
              <a:rPr lang="el-GR" sz="2400" u="sng" dirty="0">
                <a:effectLst/>
                <a:latin typeface="Palatino Linotype" panose="02040502050505030304" pitchFamily="18" charset="0"/>
                <a:ea typeface="Calibri" panose="020F0502020204030204" pitchFamily="34" charset="0"/>
                <a:cs typeface="Times New Roman" panose="02020603050405020304" pitchFamily="18" charset="0"/>
              </a:rPr>
              <a:t>η Λειτουργία των πιστών</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περιλαμβάνει την προσφορά, τον </a:t>
            </a:r>
            <a:r>
              <a:rPr lang="el-GR" sz="2400" dirty="0" err="1">
                <a:effectLst/>
                <a:latin typeface="Palatino Linotype" panose="02040502050505030304" pitchFamily="18" charset="0"/>
                <a:ea typeface="Calibri" panose="020F0502020204030204" pitchFamily="34" charset="0"/>
                <a:cs typeface="Times New Roman" panose="02020603050405020304" pitchFamily="18" charset="0"/>
              </a:rPr>
              <a:t>καθαγιαμό</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και τη μετάδοση των Τιμίων Δώρων.</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pPr marL="571500" indent="-342900">
              <a:lnSpc>
                <a:spcPct val="107000"/>
              </a:lnSpc>
              <a:spcAft>
                <a:spcPts val="800"/>
              </a:spcAft>
            </a:pP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Όμως στη ζωή της Εκκλησίας αυτή η πραγματικότητα αγνοείται. </a:t>
            </a:r>
            <a:r>
              <a:rPr lang="el-GR" sz="2400" dirty="0" err="1">
                <a:effectLst/>
                <a:latin typeface="Palatino Linotype" panose="02040502050505030304" pitchFamily="18" charset="0"/>
                <a:ea typeface="Calibri" panose="020F0502020204030204" pitchFamily="34" charset="0"/>
                <a:cs typeface="Times New Roman" panose="02020603050405020304" pitchFamily="18" charset="0"/>
              </a:rPr>
              <a:t>Παραμελείται</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και υποτιμάται το πρώτο μέρος και υπερτονίζεται το δεύτερο, σαν να ήταν αυτοτελές και μη σχετιζόμενο με το πρώτο. Αυτή η μείωση εξηγείται από την επίδραση ιδεών που προωθούσαν τον αποχωρισμό του λόγου από το μυστήριο, τη διάσπασή του και την αποκοπή του από τη λατρεία, την αυτονόμηση του λόγου, ως ενέργεια όχι της καρδιάς και της μυστικής εμπειρίας, αλλά διανοητικών διεργασιών και δικανικής σκέψης. </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pPr marL="571500" indent="-342900">
              <a:lnSpc>
                <a:spcPct val="107000"/>
              </a:lnSpc>
              <a:spcAft>
                <a:spcPts val="800"/>
              </a:spcAft>
            </a:pP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Και ακριβώς αυτός ο αποχωρισμός στερεί τον ευαγγελικό λόγο από το μυστήριο και το μυστήριο από το ευαγγελικό του περιεχόμενο, μεταβάλλοντάς το σε ανεξάρτητο και αυτοτελές «</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μέσο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ἐξαγιαμοῦ</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0289450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525A2BE-BA6C-2BBC-55A9-83681821AC7B}"/>
              </a:ext>
            </a:extLst>
          </p:cNvPr>
          <p:cNvSpPr>
            <a:spLocks noGrp="1"/>
          </p:cNvSpPr>
          <p:nvPr>
            <p:ph type="title"/>
          </p:nvPr>
        </p:nvSpPr>
        <p:spPr>
          <a:xfrm>
            <a:off x="0" y="18256"/>
            <a:ext cx="12192000" cy="369671"/>
          </a:xfrm>
        </p:spPr>
        <p:txBody>
          <a:bodyPr>
            <a:normAutofit fontScale="90000"/>
          </a:bodyPr>
          <a:lstStyle/>
          <a:p>
            <a:pPr algn="ctr"/>
            <a:r>
              <a:rPr lang="el-GR" dirty="0"/>
              <a:t>Ιδιαιτερότητα εκκλησιαστικού ρητορικού λόγου</a:t>
            </a:r>
          </a:p>
        </p:txBody>
      </p:sp>
      <p:sp>
        <p:nvSpPr>
          <p:cNvPr id="3" name="Θέση περιεχομένου 2">
            <a:extLst>
              <a:ext uri="{FF2B5EF4-FFF2-40B4-BE49-F238E27FC236}">
                <a16:creationId xmlns:a16="http://schemas.microsoft.com/office/drawing/2014/main" id="{C72D8007-1B45-5F29-DCF0-3FAE56828600}"/>
              </a:ext>
            </a:extLst>
          </p:cNvPr>
          <p:cNvSpPr>
            <a:spLocks noGrp="1"/>
          </p:cNvSpPr>
          <p:nvPr>
            <p:ph idx="1"/>
          </p:nvPr>
        </p:nvSpPr>
        <p:spPr>
          <a:xfrm>
            <a:off x="-1" y="387927"/>
            <a:ext cx="12191999" cy="6451817"/>
          </a:xfrm>
        </p:spPr>
        <p:txBody>
          <a:bodyPr>
            <a:normAutofit lnSpcReduction="10000"/>
          </a:bodyPr>
          <a:lstStyle/>
          <a:p>
            <a:pPr marL="514350" indent="-285750">
              <a:lnSpc>
                <a:spcPct val="107000"/>
              </a:lnSpc>
              <a:spcAft>
                <a:spcPts val="800"/>
              </a:spcAft>
            </a:pP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Αποκομμένα από τον λόγο τα μυστήρια αποκόπτονται από τον Χριστό: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ἐρευνᾶτε</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τὰς</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Γραφάς,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ὅτι</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ἐκεῖναί</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εἰσιν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αἱ</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μαρτυροῦσαι</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περὶ</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ἐμοῦ</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Ἰω</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5,39). Αποκομμένος ο λόγος από το μυστήριο είναι λόγος φτωχός και ανήμπορος να δώσει ζωή, να γίνει συντελεστής σωτηρίας του λαού.</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pP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Πριν από την προσφορά του λόγου στον λαό, προηγείται η φανέρωσή του και η πανηγυρική είσοδός του στον ναό, με τη Μικρή Είσοδο. Η χαρακτηριστική τοποθέτηση του ευαγγελίου πάνω στην αγία τράπεζα σημαίνει πως το ευαγγέλιο </a:t>
            </a:r>
            <a:r>
              <a:rPr lang="el-GR" sz="2400" dirty="0" err="1">
                <a:effectLst/>
                <a:latin typeface="Palatino Linotype" panose="02040502050505030304" pitchFamily="18" charset="0"/>
                <a:ea typeface="Calibri" panose="020F0502020204030204" pitchFamily="34" charset="0"/>
                <a:cs typeface="Times New Roman" panose="02020603050405020304" pitchFamily="18" charset="0"/>
              </a:rPr>
              <a:t>ιερουργείται</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μέσα στη λατρεία. Έξω από την Εκκλησία και πέρα από τα μυστήρια το ευαγγέλιο είναι ένα ακατανόητο βιβλίο.</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285750">
              <a:lnSpc>
                <a:spcPct val="107000"/>
              </a:lnSpc>
              <a:spcAft>
                <a:spcPts val="800"/>
              </a:spcAft>
            </a:pP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Στη ζωή των πιστών ο Λόγος </a:t>
            </a:r>
            <a:r>
              <a:rPr lang="el-GR" sz="2400" dirty="0" err="1">
                <a:effectLst/>
                <a:latin typeface="Palatino Linotype" panose="02040502050505030304" pitchFamily="18" charset="0"/>
                <a:ea typeface="Calibri" panose="020F0502020204030204" pitchFamily="34" charset="0"/>
                <a:cs typeface="Times New Roman" panose="02020603050405020304" pitchFamily="18" charset="0"/>
              </a:rPr>
              <a:t>σαρκούται</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και η θεολογία </a:t>
            </a:r>
            <a:r>
              <a:rPr lang="el-GR" sz="2400" dirty="0" err="1">
                <a:effectLst/>
                <a:latin typeface="Palatino Linotype" panose="02040502050505030304" pitchFamily="18" charset="0"/>
                <a:ea typeface="Calibri" panose="020F0502020204030204" pitchFamily="34" charset="0"/>
                <a:cs typeface="Times New Roman" panose="02020603050405020304" pitchFamily="18" charset="0"/>
              </a:rPr>
              <a:t>ιερουργείται</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Οι μεγάλοι Πατέρες δεν δίδαξαν απλώς τον λόγο του Κυρίου, έγιναν οι ίδιοι όργανα της χάριτος, «τόποι» θεολογίας, μάρτυρες της πίστεως. Άφησαν τον λόγο του Θεού να προσλάβει και να αλλοιώσει τη ζωής τους και τελικά να προσφέρουν στον λαό την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καλὴν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ἀλλοίωσιν</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που δέχτηκαν από τη χάρη του Αγίου Πνεύματος. Έτσι, αν το σύγχρονο κήρυγμα δεν προσλάβει και δεν αλλοιώσει τη ζωή μας, θα την αφήσει έξω από τη γεύση της όντως ζωής. </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8476302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55CAD2-7E06-484D-045D-890F72D265D3}"/>
              </a:ext>
            </a:extLst>
          </p:cNvPr>
          <p:cNvSpPr>
            <a:spLocks noGrp="1"/>
          </p:cNvSpPr>
          <p:nvPr>
            <p:ph type="title"/>
          </p:nvPr>
        </p:nvSpPr>
        <p:spPr>
          <a:xfrm>
            <a:off x="0" y="18256"/>
            <a:ext cx="12192000" cy="662782"/>
          </a:xfrm>
        </p:spPr>
        <p:txBody>
          <a:bodyPr>
            <a:normAutofit fontScale="90000"/>
          </a:bodyPr>
          <a:lstStyle/>
          <a:p>
            <a:pPr algn="ctr"/>
            <a:r>
              <a:rPr lang="el-GR" dirty="0"/>
              <a:t>Ιδιαιτερότητα εκκλησιαστικού ρητορικού λόγου</a:t>
            </a:r>
          </a:p>
        </p:txBody>
      </p:sp>
      <p:sp>
        <p:nvSpPr>
          <p:cNvPr id="3" name="Θέση περιεχομένου 2">
            <a:extLst>
              <a:ext uri="{FF2B5EF4-FFF2-40B4-BE49-F238E27FC236}">
                <a16:creationId xmlns:a16="http://schemas.microsoft.com/office/drawing/2014/main" id="{3FB6F4F5-1E01-CEFC-7329-2BE4DD898833}"/>
              </a:ext>
            </a:extLst>
          </p:cNvPr>
          <p:cNvSpPr>
            <a:spLocks noGrp="1"/>
          </p:cNvSpPr>
          <p:nvPr>
            <p:ph idx="1"/>
          </p:nvPr>
        </p:nvSpPr>
        <p:spPr>
          <a:xfrm>
            <a:off x="0" y="578716"/>
            <a:ext cx="12192000" cy="6279284"/>
          </a:xfrm>
        </p:spPr>
        <p:txBody>
          <a:bodyPr/>
          <a:lstStyle/>
          <a:p>
            <a:pPr indent="457200">
              <a:lnSpc>
                <a:spcPct val="107000"/>
              </a:lnSpc>
              <a:spcAft>
                <a:spcPts val="800"/>
              </a:spcAft>
            </a:pP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Η λειτουργία είναι το φανέρωμα του Λόγου. Το κήρυγμα του Λόγου είναι μία πράξη μυστηριακή, επειδή είναι μία πράξη μετασχηματισμού. Μετασχηματίζει: </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τα λόγια του ευαγγελίου σε λόγο Θεού και στη φανέρωση της βασιλείας Του, </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τον άνθρωπο που ακούει τον λόγο, σε δοχείο του Λόγου και ναό του Αγίου Πνεύματος.</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nSpc>
                <a:spcPct val="107000"/>
              </a:lnSpc>
              <a:spcAft>
                <a:spcPts val="800"/>
              </a:spcAft>
            </a:pP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Είναι μία παρουσία μαρτυρίας που καλεί τους πιστούς στην ελευθερία των τέκνων του Θεού, σε μία κοινωνία με τον Θεό, που συνεπάγεται την ανακαίνιση του κόσμου. Στην αρχαία Εκκλησία το κήρυγμα είναι </a:t>
            </a:r>
            <a:r>
              <a:rPr lang="el-GR" sz="2400" b="1" dirty="0">
                <a:effectLst/>
                <a:latin typeface="Palatino Linotype" panose="02040502050505030304" pitchFamily="18" charset="0"/>
                <a:ea typeface="Calibri" panose="020F0502020204030204" pitchFamily="34" charset="0"/>
                <a:cs typeface="Times New Roman" panose="02020603050405020304" pitchFamily="18" charset="0"/>
              </a:rPr>
              <a:t>μαρτυρία</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για την ακρόαση του λόγου του Θεού και αποτελούσε ουσιαστική λειτουργική πράξη της εκκλησιαστικής κοινότητας. Και αυτό γιατί το λειτουργικό δράμα περιέχει έργο και λόγο Θεού. Μέσα σ’ αυτό ο Χριστός μιλά, αλλά και μέσα σ’ αυτό ο Χριστός </a:t>
            </a:r>
            <a:r>
              <a:rPr lang="el-GR" sz="2400" dirty="0" err="1">
                <a:effectLst/>
                <a:latin typeface="Palatino Linotype" panose="02040502050505030304" pitchFamily="18" charset="0"/>
                <a:ea typeface="Calibri" panose="020F0502020204030204" pitchFamily="34" charset="0"/>
                <a:cs typeface="Times New Roman" panose="02020603050405020304" pitchFamily="18" charset="0"/>
              </a:rPr>
              <a:t>μελίζεται</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dirty="0" err="1">
                <a:effectLst/>
                <a:latin typeface="Palatino Linotype" panose="02040502050505030304" pitchFamily="18" charset="0"/>
                <a:ea typeface="Calibri" panose="020F0502020204030204" pitchFamily="34" charset="0"/>
                <a:cs typeface="Times New Roman" panose="02020603050405020304" pitchFamily="18" charset="0"/>
              </a:rPr>
              <a:t>διαμερίζεται</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και γίνεται η βρώσις και η </a:t>
            </a:r>
            <a:r>
              <a:rPr lang="el-GR" sz="2400" dirty="0" err="1">
                <a:effectLst/>
                <a:latin typeface="Palatino Linotype" panose="02040502050505030304" pitchFamily="18" charset="0"/>
                <a:ea typeface="Calibri" panose="020F0502020204030204" pitchFamily="34" charset="0"/>
                <a:cs typeface="Times New Roman" panose="02020603050405020304" pitchFamily="18" charset="0"/>
              </a:rPr>
              <a:t>πόσις</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των πιστών. Το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ποιεῖν</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και το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διδάσκειν</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δεν αφορά μόνο στην επίγεια ζωή Του, αλλά και στην κάθε ενέργειά Του που φανερώνεται στον άνθρωπο. </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5453628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F6B830-1C29-B942-F2A3-279656A7CEF3}"/>
              </a:ext>
            </a:extLst>
          </p:cNvPr>
          <p:cNvSpPr>
            <a:spLocks noGrp="1"/>
          </p:cNvSpPr>
          <p:nvPr>
            <p:ph type="title"/>
          </p:nvPr>
        </p:nvSpPr>
        <p:spPr>
          <a:xfrm>
            <a:off x="519546" y="101888"/>
            <a:ext cx="10515600" cy="1034185"/>
          </a:xfrm>
        </p:spPr>
        <p:txBody>
          <a:bodyPr/>
          <a:lstStyle/>
          <a:p>
            <a:pPr algn="ctr"/>
            <a:r>
              <a:rPr lang="el-GR" dirty="0"/>
              <a:t>Η επιστήμη της Διακονίας του Λόγου</a:t>
            </a:r>
          </a:p>
        </p:txBody>
      </p:sp>
      <p:sp>
        <p:nvSpPr>
          <p:cNvPr id="3" name="Θέση περιεχομένου 2">
            <a:extLst>
              <a:ext uri="{FF2B5EF4-FFF2-40B4-BE49-F238E27FC236}">
                <a16:creationId xmlns:a16="http://schemas.microsoft.com/office/drawing/2014/main" id="{C466A87D-9CC6-DF33-788E-E30D09CF9B52}"/>
              </a:ext>
            </a:extLst>
          </p:cNvPr>
          <p:cNvSpPr>
            <a:spLocks noGrp="1"/>
          </p:cNvSpPr>
          <p:nvPr>
            <p:ph idx="1"/>
          </p:nvPr>
        </p:nvSpPr>
        <p:spPr>
          <a:xfrm>
            <a:off x="0" y="1260764"/>
            <a:ext cx="12192000" cy="5597235"/>
          </a:xfrm>
        </p:spPr>
        <p:txBody>
          <a:bodyPr>
            <a:normAutofit/>
          </a:bodyPr>
          <a:lstStyle/>
          <a:p>
            <a:pPr marL="0" indent="0">
              <a:lnSpc>
                <a:spcPct val="107000"/>
              </a:lnSpc>
              <a:spcAft>
                <a:spcPts val="800"/>
              </a:spcAft>
              <a:buNone/>
            </a:pPr>
            <a:r>
              <a:rPr lang="el-GR" b="1" dirty="0">
                <a:effectLst/>
                <a:latin typeface="Palatino Linotype" panose="02040502050505030304" pitchFamily="18" charset="0"/>
                <a:ea typeface="Calibri" panose="020F0502020204030204" pitchFamily="34" charset="0"/>
                <a:cs typeface="Times New Roman" panose="02020603050405020304" pitchFamily="18" charset="0"/>
              </a:rPr>
              <a:t>Η Διακονία του Λόγου</a:t>
            </a:r>
            <a:r>
              <a:rPr lang="el-GR" dirty="0">
                <a:effectLst/>
                <a:latin typeface="Palatino Linotype" panose="02040502050505030304" pitchFamily="18" charset="0"/>
                <a:ea typeface="Calibri" panose="020F0502020204030204" pitchFamily="34" charset="0"/>
                <a:cs typeface="Times New Roman" panose="02020603050405020304" pitchFamily="18" charset="0"/>
              </a:rPr>
              <a:t> ή </a:t>
            </a:r>
            <a:r>
              <a:rPr lang="el-GR" b="1" dirty="0">
                <a:effectLst/>
                <a:latin typeface="Palatino Linotype" panose="02040502050505030304" pitchFamily="18" charset="0"/>
                <a:ea typeface="Calibri" panose="020F0502020204030204" pitchFamily="34" charset="0"/>
                <a:cs typeface="Times New Roman" panose="02020603050405020304" pitchFamily="18" charset="0"/>
              </a:rPr>
              <a:t>Ομιλητική </a:t>
            </a:r>
            <a:r>
              <a:rPr lang="el-GR" dirty="0">
                <a:effectLst/>
                <a:latin typeface="Palatino Linotype" panose="02040502050505030304" pitchFamily="18" charset="0"/>
                <a:ea typeface="Calibri" panose="020F0502020204030204" pitchFamily="34" charset="0"/>
                <a:cs typeface="Times New Roman" panose="02020603050405020304" pitchFamily="18" charset="0"/>
              </a:rPr>
              <a:t>ή </a:t>
            </a:r>
            <a:r>
              <a:rPr lang="el-GR" b="1" dirty="0">
                <a:effectLst/>
                <a:latin typeface="Palatino Linotype" panose="02040502050505030304" pitchFamily="18" charset="0"/>
                <a:ea typeface="Calibri" panose="020F0502020204030204" pitchFamily="34" charset="0"/>
                <a:cs typeface="Times New Roman" panose="02020603050405020304" pitchFamily="18" charset="0"/>
              </a:rPr>
              <a:t>Εκκλησιαστική Ρητορική</a:t>
            </a:r>
            <a:r>
              <a:rPr lang="el-GR" dirty="0">
                <a:effectLst/>
                <a:latin typeface="Palatino Linotype" panose="02040502050505030304" pitchFamily="18" charset="0"/>
                <a:ea typeface="Calibri" panose="020F0502020204030204" pitchFamily="34" charset="0"/>
                <a:cs typeface="Times New Roman" panose="02020603050405020304" pitchFamily="18" charset="0"/>
              </a:rPr>
              <a:t> ή </a:t>
            </a:r>
            <a:r>
              <a:rPr lang="el-GR" b="1" dirty="0">
                <a:effectLst/>
                <a:latin typeface="Palatino Linotype" panose="02040502050505030304" pitchFamily="18" charset="0"/>
                <a:ea typeface="Calibri" panose="020F0502020204030204" pitchFamily="34" charset="0"/>
                <a:cs typeface="Times New Roman" panose="02020603050405020304" pitchFamily="18" charset="0"/>
              </a:rPr>
              <a:t>Ρητορική του Ιερού </a:t>
            </a:r>
            <a:r>
              <a:rPr lang="el-GR" b="1" dirty="0" err="1">
                <a:effectLst/>
                <a:latin typeface="Palatino Linotype" panose="02040502050505030304" pitchFamily="18" charset="0"/>
                <a:ea typeface="Calibri" panose="020F0502020204030204" pitchFamily="34" charset="0"/>
                <a:cs typeface="Times New Roman" panose="02020603050405020304" pitchFamily="18" charset="0"/>
              </a:rPr>
              <a:t>Άμβωνος</a:t>
            </a:r>
            <a:r>
              <a:rPr lang="el-GR" dirty="0">
                <a:effectLst/>
                <a:latin typeface="Palatino Linotype" panose="02040502050505030304" pitchFamily="18" charset="0"/>
                <a:ea typeface="Calibri" panose="020F0502020204030204" pitchFamily="34" charset="0"/>
                <a:cs typeface="Times New Roman" panose="02020603050405020304" pitchFamily="18" charset="0"/>
              </a:rPr>
              <a:t> ή </a:t>
            </a:r>
            <a:r>
              <a:rPr lang="el-GR" b="1" dirty="0">
                <a:effectLst/>
                <a:latin typeface="Palatino Linotype" panose="02040502050505030304" pitchFamily="18" charset="0"/>
                <a:ea typeface="Calibri" panose="020F0502020204030204" pitchFamily="34" charset="0"/>
                <a:cs typeface="Times New Roman" panose="02020603050405020304" pitchFamily="18" charset="0"/>
              </a:rPr>
              <a:t>Ιερά Ρητορεία</a:t>
            </a:r>
            <a:r>
              <a:rPr lang="el-GR" dirty="0">
                <a:effectLst/>
                <a:latin typeface="Palatino Linotype" panose="02040502050505030304" pitchFamily="18" charset="0"/>
                <a:ea typeface="Calibri" panose="020F0502020204030204" pitchFamily="34" charset="0"/>
                <a:cs typeface="Times New Roman" panose="02020603050405020304" pitchFamily="18" charset="0"/>
              </a:rPr>
              <a:t> ή </a:t>
            </a:r>
            <a:r>
              <a:rPr lang="el-GR" b="1" dirty="0">
                <a:effectLst/>
                <a:latin typeface="Palatino Linotype" panose="02040502050505030304" pitchFamily="18" charset="0"/>
                <a:ea typeface="Calibri" panose="020F0502020204030204" pitchFamily="34" charset="0"/>
                <a:cs typeface="Times New Roman" panose="02020603050405020304" pitchFamily="18" charset="0"/>
              </a:rPr>
              <a:t>Θεωρία του Κηρύγματος</a:t>
            </a:r>
            <a:r>
              <a:rPr lang="el-GR" dirty="0">
                <a:effectLst/>
                <a:latin typeface="Palatino Linotype" panose="02040502050505030304" pitchFamily="18" charset="0"/>
                <a:ea typeface="Calibri" panose="020F0502020204030204" pitchFamily="34" charset="0"/>
                <a:cs typeface="Times New Roman" panose="02020603050405020304" pitchFamily="18" charset="0"/>
              </a:rPr>
              <a:t> ή </a:t>
            </a:r>
            <a:r>
              <a:rPr lang="el-GR" b="1" dirty="0" err="1">
                <a:effectLst/>
                <a:latin typeface="Palatino Linotype" panose="02040502050505030304" pitchFamily="18" charset="0"/>
                <a:ea typeface="Calibri" panose="020F0502020204030204" pitchFamily="34" charset="0"/>
                <a:cs typeface="Times New Roman" panose="02020603050405020304" pitchFamily="18" charset="0"/>
              </a:rPr>
              <a:t>Κηρυκτική</a:t>
            </a:r>
            <a:r>
              <a:rPr lang="el-GR" b="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dirty="0">
                <a:effectLst/>
                <a:latin typeface="Palatino Linotype" panose="02040502050505030304" pitchFamily="18" charset="0"/>
                <a:ea typeface="Calibri" panose="020F0502020204030204" pitchFamily="34" charset="0"/>
                <a:cs typeface="Times New Roman" panose="02020603050405020304" pitchFamily="18" charset="0"/>
              </a:rPr>
              <a:t>ή </a:t>
            </a:r>
            <a:r>
              <a:rPr lang="el-GR" b="1" dirty="0" err="1">
                <a:effectLst/>
                <a:latin typeface="Palatino Linotype" panose="02040502050505030304" pitchFamily="18" charset="0"/>
                <a:ea typeface="Calibri" panose="020F0502020204030204" pitchFamily="34" charset="0"/>
                <a:cs typeface="Times New Roman" panose="02020603050405020304" pitchFamily="18" charset="0"/>
              </a:rPr>
              <a:t>Κηρυγματική</a:t>
            </a:r>
            <a:r>
              <a:rPr lang="el-GR" b="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dirty="0">
                <a:effectLst/>
                <a:latin typeface="Palatino Linotype" panose="02040502050505030304" pitchFamily="18" charset="0"/>
                <a:ea typeface="Calibri" panose="020F0502020204030204" pitchFamily="34" charset="0"/>
                <a:cs typeface="Times New Roman" panose="02020603050405020304" pitchFamily="18" charset="0"/>
              </a:rPr>
              <a:t>είναι ένα από τα μαθήματα της Πρακτικής Θεολογίας. </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l-GR" dirty="0">
                <a:effectLst/>
                <a:latin typeface="Palatino Linotype" panose="02040502050505030304" pitchFamily="18" charset="0"/>
                <a:ea typeface="Calibri" panose="020F0502020204030204" pitchFamily="34" charset="0"/>
                <a:cs typeface="Times New Roman" panose="02020603050405020304" pitchFamily="18" charset="0"/>
              </a:rPr>
              <a:t>Η Ομιλητική λοιπόν είναι η επιστήμη ή το μάθημα του </a:t>
            </a:r>
            <a:r>
              <a:rPr lang="el-GR" u="sng" dirty="0">
                <a:effectLst/>
                <a:latin typeface="Palatino Linotype" panose="02040502050505030304" pitchFamily="18" charset="0"/>
                <a:ea typeface="Calibri" panose="020F0502020204030204" pitchFamily="34" charset="0"/>
                <a:cs typeface="Times New Roman" panose="02020603050405020304" pitchFamily="18" charset="0"/>
              </a:rPr>
              <a:t>Πρακτικού κλάδου της Θεολογίας</a:t>
            </a:r>
            <a:r>
              <a:rPr lang="el-GR" dirty="0">
                <a:effectLst/>
                <a:latin typeface="Palatino Linotype" panose="02040502050505030304" pitchFamily="18" charset="0"/>
                <a:ea typeface="Calibri" panose="020F0502020204030204" pitchFamily="34" charset="0"/>
                <a:cs typeface="Times New Roman" panose="02020603050405020304" pitchFamily="18" charset="0"/>
              </a:rPr>
              <a:t>, που έχει σαν αντικείμενο την επιστημονική εξέταση του χριστιανικού κηρύγματος. Μελετά: </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l-GR" u="sng" dirty="0">
                <a:effectLst/>
                <a:latin typeface="Palatino Linotype" panose="02040502050505030304" pitchFamily="18" charset="0"/>
                <a:ea typeface="Calibri" panose="020F0502020204030204" pitchFamily="34" charset="0"/>
                <a:cs typeface="Times New Roman" panose="02020603050405020304" pitchFamily="18" charset="0"/>
              </a:rPr>
              <a:t>την ιστορία</a:t>
            </a:r>
            <a:r>
              <a:rPr lang="el-GR" dirty="0">
                <a:effectLst/>
                <a:latin typeface="Palatino Linotype" panose="02040502050505030304" pitchFamily="18" charset="0"/>
                <a:ea typeface="Calibri" panose="020F0502020204030204" pitchFamily="34" charset="0"/>
                <a:cs typeface="Times New Roman" panose="02020603050405020304" pitchFamily="18" charset="0"/>
              </a:rPr>
              <a:t> και </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l-GR" u="sng" dirty="0">
                <a:effectLst/>
                <a:latin typeface="Palatino Linotype" panose="02040502050505030304" pitchFamily="18" charset="0"/>
                <a:ea typeface="Calibri" panose="020F0502020204030204" pitchFamily="34" charset="0"/>
                <a:cs typeface="Times New Roman" panose="02020603050405020304" pitchFamily="18" charset="0"/>
              </a:rPr>
              <a:t>τη δεοντολογία</a:t>
            </a:r>
            <a:r>
              <a:rPr lang="el-GR" dirty="0">
                <a:effectLst/>
                <a:latin typeface="Palatino Linotype" panose="02040502050505030304" pitchFamily="18" charset="0"/>
                <a:ea typeface="Calibri" panose="020F0502020204030204" pitchFamily="34" charset="0"/>
                <a:cs typeface="Times New Roman" panose="02020603050405020304" pitchFamily="18" charset="0"/>
              </a:rPr>
              <a:t> του από την εποχή του Χριστού μέχρι σήμερα.</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31563700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5E9793B-DB75-5487-2B9C-5EDA5AD5B035}"/>
              </a:ext>
            </a:extLst>
          </p:cNvPr>
          <p:cNvSpPr>
            <a:spLocks noGrp="1"/>
          </p:cNvSpPr>
          <p:nvPr>
            <p:ph type="title"/>
          </p:nvPr>
        </p:nvSpPr>
        <p:spPr>
          <a:xfrm>
            <a:off x="0" y="18256"/>
            <a:ext cx="12192000" cy="662782"/>
          </a:xfrm>
        </p:spPr>
        <p:txBody>
          <a:bodyPr>
            <a:normAutofit fontScale="90000"/>
          </a:bodyPr>
          <a:lstStyle/>
          <a:p>
            <a:pPr algn="ctr"/>
            <a:r>
              <a:rPr lang="el-GR" dirty="0"/>
              <a:t>Ιδιαιτερότητα εκκλησιαστικού ρητορικού λόγου</a:t>
            </a:r>
          </a:p>
        </p:txBody>
      </p:sp>
      <p:sp>
        <p:nvSpPr>
          <p:cNvPr id="3" name="Θέση περιεχομένου 2">
            <a:extLst>
              <a:ext uri="{FF2B5EF4-FFF2-40B4-BE49-F238E27FC236}">
                <a16:creationId xmlns:a16="http://schemas.microsoft.com/office/drawing/2014/main" id="{393095D9-C4AA-0F56-F371-6D422ABF15C6}"/>
              </a:ext>
            </a:extLst>
          </p:cNvPr>
          <p:cNvSpPr>
            <a:spLocks noGrp="1"/>
          </p:cNvSpPr>
          <p:nvPr>
            <p:ph idx="1"/>
          </p:nvPr>
        </p:nvSpPr>
        <p:spPr>
          <a:xfrm>
            <a:off x="-1" y="540327"/>
            <a:ext cx="12191999" cy="6317673"/>
          </a:xfrm>
        </p:spPr>
        <p:txBody>
          <a:bodyPr>
            <a:noAutofit/>
          </a:bodyPr>
          <a:lstStyle/>
          <a:p>
            <a:pPr marL="571500" indent="-342900">
              <a:lnSpc>
                <a:spcPct val="107000"/>
              </a:lnSpc>
              <a:spcAft>
                <a:spcPts val="800"/>
              </a:spcAft>
            </a:pP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Αν σήμερα επισημαίνεται κάποια κρίση στη διακονία του κηρύγματος, είναι επειδή έπαψε ο σύγχρονος δάσκαλος του λαού να «</a:t>
            </a:r>
            <a:r>
              <a:rPr lang="el-GR" sz="2600" i="1" dirty="0" err="1">
                <a:effectLst/>
                <a:latin typeface="Palatino Linotype" panose="02040502050505030304" pitchFamily="18" charset="0"/>
                <a:ea typeface="Calibri" panose="020F0502020204030204" pitchFamily="34" charset="0"/>
                <a:cs typeface="Times New Roman" panose="02020603050405020304" pitchFamily="18" charset="0"/>
              </a:rPr>
              <a:t>ποιεῖ</a:t>
            </a:r>
            <a:r>
              <a:rPr lang="el-GR" sz="26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600" i="1" dirty="0" err="1">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6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600" i="1" dirty="0" err="1">
                <a:effectLst/>
                <a:latin typeface="Palatino Linotype" panose="02040502050505030304" pitchFamily="18" charset="0"/>
                <a:ea typeface="Calibri" panose="020F0502020204030204" pitchFamily="34" charset="0"/>
                <a:cs typeface="Times New Roman" panose="02020603050405020304" pitchFamily="18" charset="0"/>
              </a:rPr>
              <a:t>νὰ</a:t>
            </a:r>
            <a:r>
              <a:rPr lang="el-GR" sz="2600" i="1" dirty="0">
                <a:effectLst/>
                <a:latin typeface="Palatino Linotype" panose="02040502050505030304" pitchFamily="18" charset="0"/>
                <a:ea typeface="Calibri" panose="020F0502020204030204" pitchFamily="34" charset="0"/>
                <a:cs typeface="Times New Roman" panose="02020603050405020304" pitchFamily="18" charset="0"/>
              </a:rPr>
              <a:t> διδάσκει</a:t>
            </a: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 </a:t>
            </a:r>
          </a:p>
          <a:p>
            <a:pPr marL="571500" indent="-342900">
              <a:lnSpc>
                <a:spcPct val="107000"/>
              </a:lnSpc>
              <a:spcAft>
                <a:spcPts val="800"/>
              </a:spcAft>
            </a:pP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Έτσι, αυτονομείται η διδασκαλία από την πράξη, απομένει ένας θεωρητικός λόγος που φαντάζει αδύναμος να γίνει πράξη θυσίας και προσφοράς. Παραμένει λόγος διανόησης χωρίς να περνά στην καρδιά. </a:t>
            </a:r>
          </a:p>
          <a:p>
            <a:pPr marL="571500" indent="-342900">
              <a:lnSpc>
                <a:spcPct val="107000"/>
              </a:lnSpc>
              <a:spcAft>
                <a:spcPts val="800"/>
              </a:spcAft>
            </a:pP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Και ας μην ξεχνάμε ότι για την Ορθόδοξη Ανατολή ο χώρος της πράξης είναι ο χώρος της καρδιάς του ανθρώπου, το κέντρο αυτό της σωματικής και πνευματικής ύπαρξης. </a:t>
            </a:r>
          </a:p>
          <a:p>
            <a:pPr marL="571500" indent="-342900">
              <a:lnSpc>
                <a:spcPct val="107000"/>
              </a:lnSpc>
              <a:spcAft>
                <a:spcPts val="800"/>
              </a:spcAft>
            </a:pP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Προσφορά του λόγου του Θεού στον συνάνθρωπο σημαίνει ότι εγώ ο ίδιος ζω και μεταμορφώνομαι από αυτόν, ότι έχει ο οργανισμός μου τη δυνατότητα να τον αφομοιώσει και να τον προσφέρει στον άλλον: «</a:t>
            </a:r>
            <a:r>
              <a:rPr lang="el-GR" sz="2600" i="1" dirty="0" err="1">
                <a:effectLst/>
                <a:latin typeface="Palatino Linotype" panose="02040502050505030304" pitchFamily="18" charset="0"/>
                <a:ea typeface="Calibri" panose="020F0502020204030204" pitchFamily="34" charset="0"/>
                <a:cs typeface="Times New Roman" panose="02020603050405020304" pitchFamily="18" charset="0"/>
              </a:rPr>
              <a:t>Τοῦτο</a:t>
            </a:r>
            <a:r>
              <a:rPr lang="el-GR" sz="26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600" i="1" dirty="0" err="1">
                <a:effectLst/>
                <a:latin typeface="Palatino Linotype" panose="02040502050505030304" pitchFamily="18" charset="0"/>
                <a:ea typeface="Calibri" panose="020F0502020204030204" pitchFamily="34" charset="0"/>
                <a:cs typeface="Times New Roman" panose="02020603050405020304" pitchFamily="18" charset="0"/>
              </a:rPr>
              <a:t>γὰρ</a:t>
            </a:r>
            <a:r>
              <a:rPr lang="el-GR" sz="26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600" i="1" dirty="0" err="1">
                <a:effectLst/>
                <a:latin typeface="Palatino Linotype" panose="02040502050505030304" pitchFamily="18" charset="0"/>
                <a:ea typeface="Calibri" panose="020F0502020204030204" pitchFamily="34" charset="0"/>
                <a:cs typeface="Times New Roman" panose="02020603050405020304" pitchFamily="18" charset="0"/>
              </a:rPr>
              <a:t>ποιῶν</a:t>
            </a:r>
            <a:r>
              <a:rPr lang="el-GR" sz="26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600" i="1" dirty="0" err="1">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6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600" i="1" dirty="0" err="1">
                <a:effectLst/>
                <a:latin typeface="Palatino Linotype" panose="02040502050505030304" pitchFamily="18" charset="0"/>
                <a:ea typeface="Calibri" panose="020F0502020204030204" pitchFamily="34" charset="0"/>
                <a:cs typeface="Times New Roman" panose="02020603050405020304" pitchFamily="18" charset="0"/>
              </a:rPr>
              <a:t>σεαυτὸν</a:t>
            </a:r>
            <a:r>
              <a:rPr lang="el-GR" sz="2600" i="1" dirty="0">
                <a:effectLst/>
                <a:latin typeface="Palatino Linotype" panose="02040502050505030304" pitchFamily="18" charset="0"/>
                <a:ea typeface="Calibri" panose="020F0502020204030204" pitchFamily="34" charset="0"/>
                <a:cs typeface="Times New Roman" panose="02020603050405020304" pitchFamily="18" charset="0"/>
              </a:rPr>
              <a:t> σώσεις </a:t>
            </a:r>
            <a:r>
              <a:rPr lang="el-GR" sz="2600" i="1" dirty="0" err="1">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6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600" i="1" dirty="0" err="1">
                <a:effectLst/>
                <a:latin typeface="Palatino Linotype" panose="02040502050505030304" pitchFamily="18" charset="0"/>
                <a:ea typeface="Calibri" panose="020F0502020204030204" pitchFamily="34" charset="0"/>
                <a:cs typeface="Times New Roman" panose="02020603050405020304" pitchFamily="18" charset="0"/>
              </a:rPr>
              <a:t>τοὺς</a:t>
            </a:r>
            <a:r>
              <a:rPr lang="el-GR" sz="26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600" i="1" dirty="0" err="1">
                <a:effectLst/>
                <a:latin typeface="Palatino Linotype" panose="02040502050505030304" pitchFamily="18" charset="0"/>
                <a:ea typeface="Calibri" panose="020F0502020204030204" pitchFamily="34" charset="0"/>
                <a:cs typeface="Times New Roman" panose="02020603050405020304" pitchFamily="18" charset="0"/>
              </a:rPr>
              <a:t>ἀκούοντάς</a:t>
            </a:r>
            <a:r>
              <a:rPr lang="el-GR" sz="2600" i="1" dirty="0">
                <a:effectLst/>
                <a:latin typeface="Palatino Linotype" panose="02040502050505030304" pitchFamily="18" charset="0"/>
                <a:ea typeface="Calibri" panose="020F0502020204030204" pitchFamily="34" charset="0"/>
                <a:cs typeface="Times New Roman" panose="02020603050405020304" pitchFamily="18" charset="0"/>
              </a:rPr>
              <a:t> σου</a:t>
            </a: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600" i="1" dirty="0">
                <a:effectLst/>
                <a:latin typeface="Palatino Linotype" panose="02040502050505030304" pitchFamily="18" charset="0"/>
                <a:ea typeface="Calibri" panose="020F0502020204030204" pitchFamily="34" charset="0"/>
                <a:cs typeface="Times New Roman" panose="02020603050405020304" pitchFamily="18" charset="0"/>
              </a:rPr>
              <a:t>Α΄ Τιμ</a:t>
            </a: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 4,16).</a:t>
            </a:r>
            <a:endParaRPr lang="el-GR" sz="2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677721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0F40520-9CEA-A880-DDDF-7C7511DF2720}"/>
              </a:ext>
            </a:extLst>
          </p:cNvPr>
          <p:cNvSpPr>
            <a:spLocks noGrp="1"/>
          </p:cNvSpPr>
          <p:nvPr>
            <p:ph type="title"/>
          </p:nvPr>
        </p:nvSpPr>
        <p:spPr>
          <a:xfrm>
            <a:off x="0" y="18256"/>
            <a:ext cx="12192000" cy="662782"/>
          </a:xfrm>
        </p:spPr>
        <p:txBody>
          <a:bodyPr>
            <a:normAutofit fontScale="90000"/>
          </a:bodyPr>
          <a:lstStyle/>
          <a:p>
            <a:pPr algn="ctr"/>
            <a:r>
              <a:rPr lang="el-GR" dirty="0"/>
              <a:t>Ιδιαιτερότητα εκκλησιαστικού ρητορικού λόγου</a:t>
            </a:r>
          </a:p>
        </p:txBody>
      </p:sp>
      <p:sp>
        <p:nvSpPr>
          <p:cNvPr id="3" name="Θέση περιεχομένου 2">
            <a:extLst>
              <a:ext uri="{FF2B5EF4-FFF2-40B4-BE49-F238E27FC236}">
                <a16:creationId xmlns:a16="http://schemas.microsoft.com/office/drawing/2014/main" id="{4FD79EE3-C614-F5F5-DBDD-7F77ED8584C1}"/>
              </a:ext>
            </a:extLst>
          </p:cNvPr>
          <p:cNvSpPr>
            <a:spLocks noGrp="1"/>
          </p:cNvSpPr>
          <p:nvPr>
            <p:ph idx="1"/>
          </p:nvPr>
        </p:nvSpPr>
        <p:spPr>
          <a:xfrm>
            <a:off x="0" y="681038"/>
            <a:ext cx="12192000" cy="6158706"/>
          </a:xfrm>
        </p:spPr>
        <p:txBody>
          <a:bodyPr/>
          <a:lstStyle/>
          <a:p>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Συνεπώς, η κρίση που παρατηρείται δεν είναι κρίση του λόγου, αλλά του λαλούντος τον λόγο, ίσως γιατί ξεχάστηκε τί σημαίνει κήρυγμα στη σύναξη της Εκκλησίας. </a:t>
            </a:r>
          </a:p>
          <a:p>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Ίσως γιατί πολλοί πίστεψαν ότι το κήρυγμα είναι προσωπική τους υπόθεση και θέμα ρητορικής ικανότητας ή θεολογικών θεωρητικών γνώσεων. </a:t>
            </a:r>
          </a:p>
          <a:p>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Δεν φτάνει το χάρισμα του λόγου για να </a:t>
            </a:r>
            <a:r>
              <a:rPr lang="el-GR" sz="2600" dirty="0" err="1">
                <a:effectLst/>
                <a:latin typeface="Palatino Linotype" panose="02040502050505030304" pitchFamily="18" charset="0"/>
                <a:ea typeface="Calibri" panose="020F0502020204030204" pitchFamily="34" charset="0"/>
                <a:cs typeface="Times New Roman" panose="02020603050405020304" pitchFamily="18" charset="0"/>
              </a:rPr>
              <a:t>ευαγγελίσεις</a:t>
            </a: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 τον λαό, γιατί το </a:t>
            </a:r>
            <a:r>
              <a:rPr lang="el-GR" sz="2600" b="1" dirty="0">
                <a:solidFill>
                  <a:srgbClr val="FF0000"/>
                </a:solidFill>
                <a:effectLst/>
                <a:latin typeface="Palatino Linotype" panose="02040502050505030304" pitchFamily="18" charset="0"/>
                <a:ea typeface="Calibri" panose="020F0502020204030204" pitchFamily="34" charset="0"/>
                <a:cs typeface="Times New Roman" panose="02020603050405020304" pitchFamily="18" charset="0"/>
              </a:rPr>
              <a:t>χάρισμα του </a:t>
            </a:r>
            <a:r>
              <a:rPr lang="el-GR" sz="2600" b="1" dirty="0" err="1">
                <a:solidFill>
                  <a:srgbClr val="FF0000"/>
                </a:solidFill>
                <a:effectLst/>
                <a:latin typeface="Palatino Linotype" panose="02040502050505030304" pitchFamily="18" charset="0"/>
                <a:ea typeface="Calibri" panose="020F0502020204030204" pitchFamily="34" charset="0"/>
                <a:cs typeface="Times New Roman" panose="02020603050405020304" pitchFamily="18" charset="0"/>
              </a:rPr>
              <a:t>ευαγγελίζεσθαι</a:t>
            </a:r>
            <a:r>
              <a:rPr lang="el-GR" sz="2600" b="1" dirty="0">
                <a:solidFill>
                  <a:srgbClr val="FF0000"/>
                </a:solidFill>
                <a:effectLst/>
                <a:latin typeface="Palatino Linotype" panose="02040502050505030304" pitchFamily="18" charset="0"/>
                <a:ea typeface="Calibri" panose="020F0502020204030204" pitchFamily="34" charset="0"/>
                <a:cs typeface="Times New Roman" panose="02020603050405020304" pitchFamily="18" charset="0"/>
              </a:rPr>
              <a:t> δεν είναι έμφυτο στον ιεροκήρυκα, αλλά </a:t>
            </a:r>
            <a:r>
              <a:rPr lang="el-GR" sz="2600" b="1" u="sng" dirty="0">
                <a:solidFill>
                  <a:srgbClr val="FF0000"/>
                </a:solidFill>
                <a:effectLst>
                  <a:outerShdw blurRad="38100" dist="38100" dir="2700000" algn="tl">
                    <a:srgbClr val="000000">
                      <a:alpha val="43137"/>
                    </a:srgbClr>
                  </a:outerShdw>
                </a:effectLst>
                <a:latin typeface="Palatino Linotype" panose="02040502050505030304" pitchFamily="18" charset="0"/>
                <a:ea typeface="Calibri" panose="020F0502020204030204" pitchFamily="34" charset="0"/>
                <a:cs typeface="Times New Roman" panose="02020603050405020304" pitchFamily="18" charset="0"/>
              </a:rPr>
              <a:t>δώρο του Πνεύματος</a:t>
            </a:r>
            <a:r>
              <a:rPr lang="el-GR" sz="2600" b="1" dirty="0">
                <a:solidFill>
                  <a:srgbClr val="FF0000"/>
                </a:solidFill>
                <a:effectLst/>
                <a:latin typeface="Palatino Linotype" panose="02040502050505030304" pitchFamily="18" charset="0"/>
                <a:ea typeface="Calibri" panose="020F0502020204030204" pitchFamily="34" charset="0"/>
                <a:cs typeface="Times New Roman" panose="02020603050405020304" pitchFamily="18" charset="0"/>
              </a:rPr>
              <a:t>, χαρισμένο στην Εκκλησία</a:t>
            </a: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  Εξάλλου, η εδώ και δύο χιλιετίες διαχρονική ενότητα του ευαγγελικού λόγου, από την εποχή του Χριστού μέχρι σήμερα, φανερώνει την αλήθεια ότι το Άγιο Πνεύμα λαλεί μέσα στον κόσμο οικονομώντας έτσι τη σωτηρία του κόσμου. </a:t>
            </a:r>
          </a:p>
          <a:p>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Τέλος, ας σημειωθεί ότι το χάρισμα αυτό πρέπει να διακονείται με φόβο Θεού και νομίμως. Και νόμιμο είναι αυτό που γίνεται ταπεινά και με την ευλογία του επισκόπου. </a:t>
            </a:r>
            <a:endParaRPr lang="el-GR" sz="26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1692281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FE9DAD8-11F6-3E06-C4F5-08181C9FDFEE}"/>
              </a:ext>
            </a:extLst>
          </p:cNvPr>
          <p:cNvSpPr>
            <a:spLocks noGrp="1"/>
          </p:cNvSpPr>
          <p:nvPr>
            <p:ph type="title"/>
          </p:nvPr>
        </p:nvSpPr>
        <p:spPr>
          <a:xfrm>
            <a:off x="838200" y="18256"/>
            <a:ext cx="10515600" cy="1062400"/>
          </a:xfrm>
        </p:spPr>
        <p:txBody>
          <a:bodyPr/>
          <a:lstStyle/>
          <a:p>
            <a:pPr algn="ctr"/>
            <a:r>
              <a:rPr lang="el-GR" dirty="0"/>
              <a:t>ΒΙΒΛΙΟΓΡΑΦΙΑ</a:t>
            </a:r>
          </a:p>
        </p:txBody>
      </p:sp>
      <p:sp>
        <p:nvSpPr>
          <p:cNvPr id="3" name="Θέση περιεχομένου 2">
            <a:extLst>
              <a:ext uri="{FF2B5EF4-FFF2-40B4-BE49-F238E27FC236}">
                <a16:creationId xmlns:a16="http://schemas.microsoft.com/office/drawing/2014/main" id="{FCBB8B43-025E-6CA8-B6B8-FC84E369F012}"/>
              </a:ext>
            </a:extLst>
          </p:cNvPr>
          <p:cNvSpPr>
            <a:spLocks noGrp="1"/>
          </p:cNvSpPr>
          <p:nvPr>
            <p:ph idx="1"/>
          </p:nvPr>
        </p:nvSpPr>
        <p:spPr>
          <a:xfrm>
            <a:off x="0" y="938934"/>
            <a:ext cx="12192000" cy="5900810"/>
          </a:xfrm>
        </p:spPr>
        <p:txBody>
          <a:bodyPr/>
          <a:lstStyle/>
          <a:p>
            <a:r>
              <a:rPr lang="el-GR" dirty="0">
                <a:latin typeface="Palatino Linotype" panose="02040502050505030304" pitchFamily="18" charset="0"/>
              </a:rPr>
              <a:t>Θεοδώρου Δ. Ευάγγελος, </a:t>
            </a:r>
            <a:r>
              <a:rPr lang="el-GR" i="1" dirty="0">
                <a:latin typeface="Palatino Linotype" panose="02040502050505030304" pitchFamily="18" charset="0"/>
              </a:rPr>
              <a:t>Μαθήματα Εκκλησιαστικής Ρητορικής ή Ομιλητικής</a:t>
            </a:r>
            <a:r>
              <a:rPr lang="el-GR" dirty="0">
                <a:latin typeface="Palatino Linotype" panose="02040502050505030304" pitchFamily="18" charset="0"/>
              </a:rPr>
              <a:t>, Αθήνα 1988.</a:t>
            </a:r>
          </a:p>
          <a:p>
            <a:r>
              <a:rPr lang="el-GR" dirty="0">
                <a:latin typeface="Palatino Linotype" panose="02040502050505030304" pitchFamily="18" charset="0"/>
              </a:rPr>
              <a:t>Τσομπάνης Π. Τρύφων, </a:t>
            </a:r>
            <a:r>
              <a:rPr lang="el-GR" i="1" dirty="0">
                <a:latin typeface="Palatino Linotype" panose="02040502050505030304" pitchFamily="18" charset="0"/>
              </a:rPr>
              <a:t>Το Μυστήριο και η Διακονία του Λόγου</a:t>
            </a:r>
            <a:r>
              <a:rPr lang="el-GR" dirty="0">
                <a:latin typeface="Palatino Linotype" panose="02040502050505030304" pitchFamily="18" charset="0"/>
              </a:rPr>
              <a:t>, Εκδόσεις </a:t>
            </a:r>
            <a:r>
              <a:rPr lang="el-GR" dirty="0" err="1">
                <a:latin typeface="Palatino Linotype" panose="02040502050505030304" pitchFamily="18" charset="0"/>
              </a:rPr>
              <a:t>Μυγδονία</a:t>
            </a:r>
            <a:r>
              <a:rPr lang="el-GR" dirty="0">
                <a:latin typeface="Palatino Linotype" panose="02040502050505030304" pitchFamily="18" charset="0"/>
              </a:rPr>
              <a:t>, Θεσσαλονίκη 2010. </a:t>
            </a:r>
          </a:p>
          <a:p>
            <a:r>
              <a:rPr lang="el-GR" dirty="0">
                <a:latin typeface="Palatino Linotype" panose="02040502050505030304" pitchFamily="18" charset="0"/>
              </a:rPr>
              <a:t>Φίλιας Ν. Γεώργιος, </a:t>
            </a:r>
            <a:r>
              <a:rPr lang="el-GR" i="1" dirty="0">
                <a:latin typeface="Palatino Linotype" panose="02040502050505030304" pitchFamily="18" charset="0"/>
              </a:rPr>
              <a:t>Εκκλησιαστική Ρητορική και εκφορά του σύγχρονου Θεολογικού Λόγου</a:t>
            </a:r>
            <a:r>
              <a:rPr lang="el-GR" dirty="0">
                <a:latin typeface="Palatino Linotype" panose="02040502050505030304" pitchFamily="18" charset="0"/>
              </a:rPr>
              <a:t>, Εκδόσεις Γρηγόρη, Αθήνα 2008.</a:t>
            </a:r>
          </a:p>
          <a:p>
            <a:r>
              <a:rPr lang="el-GR" dirty="0" err="1">
                <a:latin typeface="Palatino Linotype" panose="02040502050505030304" pitchFamily="18" charset="0"/>
              </a:rPr>
              <a:t>Φουντούλης</a:t>
            </a:r>
            <a:r>
              <a:rPr lang="el-GR" dirty="0">
                <a:latin typeface="Palatino Linotype" panose="02040502050505030304" pitchFamily="18" charset="0"/>
              </a:rPr>
              <a:t> Μ. Ιωάννης, </a:t>
            </a:r>
            <a:r>
              <a:rPr lang="el-GR" i="1" dirty="0">
                <a:latin typeface="Palatino Linotype" panose="02040502050505030304" pitchFamily="18" charset="0"/>
              </a:rPr>
              <a:t>Ομιλητική</a:t>
            </a:r>
            <a:r>
              <a:rPr lang="el-GR" dirty="0">
                <a:latin typeface="Palatino Linotype" panose="02040502050505030304" pitchFamily="18" charset="0"/>
              </a:rPr>
              <a:t>, Εκδόσεις Μέλισσα, Θεσσαλονίκη 1985.</a:t>
            </a:r>
          </a:p>
        </p:txBody>
      </p:sp>
    </p:spTree>
    <p:extLst>
      <p:ext uri="{BB962C8B-B14F-4D97-AF65-F5344CB8AC3E}">
        <p14:creationId xmlns:p14="http://schemas.microsoft.com/office/powerpoint/2010/main" val="304302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F99172-0AFF-7C75-4816-3B94E5A464C3}"/>
              </a:ext>
            </a:extLst>
          </p:cNvPr>
          <p:cNvSpPr>
            <a:spLocks noGrp="1"/>
          </p:cNvSpPr>
          <p:nvPr>
            <p:ph type="title"/>
          </p:nvPr>
        </p:nvSpPr>
        <p:spPr>
          <a:xfrm>
            <a:off x="838200" y="0"/>
            <a:ext cx="10515600" cy="637309"/>
          </a:xfrm>
        </p:spPr>
        <p:txBody>
          <a:bodyPr>
            <a:normAutofit fontScale="90000"/>
          </a:bodyPr>
          <a:lstStyle/>
          <a:p>
            <a:pPr algn="ctr"/>
            <a:r>
              <a:rPr lang="el-GR" dirty="0"/>
              <a:t>Η έννοια της ομιλίας και ο όρος Ομιλητική</a:t>
            </a:r>
          </a:p>
        </p:txBody>
      </p:sp>
      <p:sp>
        <p:nvSpPr>
          <p:cNvPr id="3" name="Θέση περιεχομένου 2">
            <a:extLst>
              <a:ext uri="{FF2B5EF4-FFF2-40B4-BE49-F238E27FC236}">
                <a16:creationId xmlns:a16="http://schemas.microsoft.com/office/drawing/2014/main" id="{B78B2446-6879-95E7-FFE5-78D5C074B632}"/>
              </a:ext>
            </a:extLst>
          </p:cNvPr>
          <p:cNvSpPr>
            <a:spLocks noGrp="1"/>
          </p:cNvSpPr>
          <p:nvPr>
            <p:ph idx="1"/>
          </p:nvPr>
        </p:nvSpPr>
        <p:spPr>
          <a:xfrm>
            <a:off x="0" y="498765"/>
            <a:ext cx="12192000" cy="6359236"/>
          </a:xfrm>
        </p:spPr>
        <p:txBody>
          <a:bodyPr>
            <a:noAutofit/>
          </a:bodyPr>
          <a:lstStyle/>
          <a:p>
            <a:pPr indent="0">
              <a:lnSpc>
                <a:spcPct val="107000"/>
              </a:lnSpc>
              <a:spcAft>
                <a:spcPts val="800"/>
              </a:spcAft>
              <a:buNone/>
            </a:pP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Η </a:t>
            </a:r>
            <a:r>
              <a:rPr lang="el-GR" sz="2600" b="1" dirty="0">
                <a:effectLst/>
                <a:latin typeface="Palatino Linotype" panose="02040502050505030304" pitchFamily="18" charset="0"/>
                <a:ea typeface="Calibri" panose="020F0502020204030204" pitchFamily="34" charset="0"/>
                <a:cs typeface="Times New Roman" panose="02020603050405020304" pitchFamily="18" charset="0"/>
              </a:rPr>
              <a:t>λέξη ομιλία</a:t>
            </a: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 από την οποία παράγεται ο όρος Ομιλητική, στην κλασική της έννοια σημαίνει:</a:t>
            </a:r>
            <a:endParaRPr lang="el-GR"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τη φιλική και με οικειότητα συνδιάλεξη, </a:t>
            </a:r>
            <a:endParaRPr lang="el-GR"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την αφελή και ανεπιτήδευτη προσφώνηση και </a:t>
            </a:r>
            <a:endParaRPr lang="el-GR"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τη συναναστροφή και τη στενή σχέση και επικοινωνία του δασκάλου με τον μαθητή. </a:t>
            </a:r>
            <a:endParaRPr lang="el-GR" sz="2600" dirty="0">
              <a:effectLst/>
              <a:latin typeface="Calibri" panose="020F0502020204030204" pitchFamily="34" charset="0"/>
              <a:ea typeface="Calibri" panose="020F0502020204030204" pitchFamily="34" charset="0"/>
              <a:cs typeface="Times New Roman" panose="02020603050405020304" pitchFamily="18" charset="0"/>
            </a:endParaRPr>
          </a:p>
          <a:p>
            <a:pPr indent="0">
              <a:lnSpc>
                <a:spcPct val="107000"/>
              </a:lnSpc>
              <a:spcAft>
                <a:spcPts val="800"/>
              </a:spcAft>
              <a:buNone/>
            </a:pP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Στην Καινή Διαθήκη χρησιμοποιείται</a:t>
            </a:r>
            <a:endParaRPr lang="el-GR"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με την ίδια σημασία, </a:t>
            </a:r>
            <a:endParaRPr lang="el-GR"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αλλά και με την ειδικότερη έννοια του </a:t>
            </a:r>
            <a:r>
              <a:rPr lang="el-GR" sz="2600" u="sng" dirty="0">
                <a:effectLst/>
                <a:latin typeface="Palatino Linotype" panose="02040502050505030304" pitchFamily="18" charset="0"/>
                <a:ea typeface="Calibri" panose="020F0502020204030204" pitchFamily="34" charset="0"/>
                <a:cs typeface="Times New Roman" panose="02020603050405020304" pitchFamily="18" charset="0"/>
              </a:rPr>
              <a:t>χριστιανικού κηρύγματος </a:t>
            </a: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που γίνεται σε λειτουργική σύναξη. Μ’ αυτήν την έννοια χρησιμοποιείται στο εξής στην εκκλησιαστική γλώσσα μέχρι τον Δ΄ αιώνα σε Ανατολή και Δύση. </a:t>
            </a:r>
            <a:endParaRPr lang="el-GR" sz="2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02653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6993C9-6124-225A-7480-47A7DF4ADDA2}"/>
              </a:ext>
            </a:extLst>
          </p:cNvPr>
          <p:cNvSpPr>
            <a:spLocks noGrp="1"/>
          </p:cNvSpPr>
          <p:nvPr>
            <p:ph type="title"/>
          </p:nvPr>
        </p:nvSpPr>
        <p:spPr>
          <a:xfrm>
            <a:off x="671945" y="1"/>
            <a:ext cx="10515600" cy="1025236"/>
          </a:xfrm>
        </p:spPr>
        <p:txBody>
          <a:bodyPr/>
          <a:lstStyle/>
          <a:p>
            <a:pPr algn="ctr"/>
            <a:r>
              <a:rPr lang="el-GR" dirty="0"/>
              <a:t>Διάκριση των όρων ομιλία και λόγος</a:t>
            </a:r>
          </a:p>
        </p:txBody>
      </p:sp>
      <p:sp>
        <p:nvSpPr>
          <p:cNvPr id="3" name="Θέση περιεχομένου 2">
            <a:extLst>
              <a:ext uri="{FF2B5EF4-FFF2-40B4-BE49-F238E27FC236}">
                <a16:creationId xmlns:a16="http://schemas.microsoft.com/office/drawing/2014/main" id="{B04F67B9-58C6-8B30-C566-2C3C4CCDD559}"/>
              </a:ext>
            </a:extLst>
          </p:cNvPr>
          <p:cNvSpPr>
            <a:spLocks noGrp="1"/>
          </p:cNvSpPr>
          <p:nvPr>
            <p:ph idx="1"/>
          </p:nvPr>
        </p:nvSpPr>
        <p:spPr>
          <a:xfrm>
            <a:off x="0" y="762000"/>
            <a:ext cx="12192000" cy="6096000"/>
          </a:xfrm>
        </p:spPr>
        <p:txBody>
          <a:bodyPr>
            <a:normAutofit fontScale="85000" lnSpcReduction="10000"/>
          </a:bodyPr>
          <a:lstStyle/>
          <a:p>
            <a:pPr indent="0">
              <a:lnSpc>
                <a:spcPct val="107000"/>
              </a:lnSpc>
              <a:spcAft>
                <a:spcPts val="800"/>
              </a:spcAft>
              <a:buNone/>
            </a:pPr>
            <a:r>
              <a:rPr lang="el-GR" dirty="0">
                <a:effectLst/>
                <a:latin typeface="Palatino Linotype" panose="02040502050505030304" pitchFamily="18" charset="0"/>
                <a:ea typeface="Calibri" panose="020F0502020204030204" pitchFamily="34" charset="0"/>
                <a:cs typeface="Times New Roman" panose="02020603050405020304" pitchFamily="18" charset="0"/>
              </a:rPr>
              <a:t>Από τους χρόνους του ιερού Αυγουστίνου αρχίζει μία εξειδίκευση της ορολογίας:</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l-GR" b="1" dirty="0">
                <a:effectLst/>
                <a:latin typeface="Palatino Linotype" panose="02040502050505030304" pitchFamily="18" charset="0"/>
                <a:ea typeface="Calibri" panose="020F0502020204030204" pitchFamily="34" charset="0"/>
                <a:cs typeface="Times New Roman" panose="02020603050405020304" pitchFamily="18" charset="0"/>
              </a:rPr>
              <a:t>ομιλία (</a:t>
            </a:r>
            <a:r>
              <a:rPr lang="en-US" b="1" dirty="0" err="1">
                <a:effectLst/>
                <a:latin typeface="Palatino Linotype" panose="02040502050505030304" pitchFamily="18" charset="0"/>
                <a:ea typeface="Calibri" panose="020F0502020204030204" pitchFamily="34" charset="0"/>
                <a:cs typeface="Times New Roman" panose="02020603050405020304" pitchFamily="18" charset="0"/>
              </a:rPr>
              <a:t>homilia</a:t>
            </a:r>
            <a:r>
              <a:rPr lang="el-GR" b="1" dirty="0">
                <a:effectLst/>
                <a:latin typeface="Palatino Linotype" panose="02040502050505030304" pitchFamily="18" charset="0"/>
                <a:ea typeface="Calibri" panose="020F0502020204030204" pitchFamily="34" charset="0"/>
                <a:cs typeface="Times New Roman" panose="02020603050405020304" pitchFamily="18" charset="0"/>
              </a:rPr>
              <a:t>)</a:t>
            </a:r>
            <a:r>
              <a:rPr lang="el-GR" dirty="0">
                <a:effectLst/>
                <a:latin typeface="Palatino Linotype" panose="02040502050505030304" pitchFamily="18" charset="0"/>
                <a:ea typeface="Calibri" panose="020F0502020204030204" pitchFamily="34" charset="0"/>
                <a:cs typeface="Times New Roman" panose="02020603050405020304" pitchFamily="18" charset="0"/>
              </a:rPr>
              <a:t> ονομάζεται το κήρυγμα που γίνεται επάνω σε μία βιβλική περικοπή, που έχει αναλυτικό-ερμηνευτικό χαρακτήρα και </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l-GR" b="1" dirty="0">
                <a:effectLst/>
                <a:latin typeface="Palatino Linotype" panose="02040502050505030304" pitchFamily="18" charset="0"/>
                <a:ea typeface="Calibri" panose="020F0502020204030204" pitchFamily="34" charset="0"/>
                <a:cs typeface="Times New Roman" panose="02020603050405020304" pitchFamily="18" charset="0"/>
              </a:rPr>
              <a:t>λόγος (</a:t>
            </a:r>
            <a:r>
              <a:rPr lang="en-US" b="1" dirty="0" err="1">
                <a:effectLst/>
                <a:latin typeface="Palatino Linotype" panose="02040502050505030304" pitchFamily="18" charset="0"/>
                <a:ea typeface="Calibri" panose="020F0502020204030204" pitchFamily="34" charset="0"/>
                <a:cs typeface="Times New Roman" panose="02020603050405020304" pitchFamily="18" charset="0"/>
              </a:rPr>
              <a:t>sermo</a:t>
            </a:r>
            <a:r>
              <a:rPr lang="el-GR" b="1" dirty="0">
                <a:effectLst/>
                <a:latin typeface="Palatino Linotype" panose="02040502050505030304" pitchFamily="18" charset="0"/>
                <a:ea typeface="Calibri" panose="020F0502020204030204" pitchFamily="34" charset="0"/>
                <a:cs typeface="Times New Roman" panose="02020603050405020304" pitchFamily="18" charset="0"/>
              </a:rPr>
              <a:t>)</a:t>
            </a:r>
            <a:r>
              <a:rPr lang="el-GR" dirty="0">
                <a:effectLst/>
                <a:latin typeface="Palatino Linotype" panose="02040502050505030304" pitchFamily="18" charset="0"/>
                <a:ea typeface="Calibri" panose="020F0502020204030204" pitchFamily="34" charset="0"/>
                <a:cs typeface="Times New Roman" panose="02020603050405020304" pitchFamily="18" charset="0"/>
              </a:rPr>
              <a:t> το κήρυγμα που είναι ανεξάρτητο από τα βιβλικά κείμενα και αναπτύσσει συνθετικά ένα θέμα.</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a:p>
            <a:pPr indent="228600">
              <a:lnSpc>
                <a:spcPct val="107000"/>
              </a:lnSpc>
              <a:spcAft>
                <a:spcPts val="800"/>
              </a:spcAft>
            </a:pPr>
            <a:r>
              <a:rPr lang="el-GR" dirty="0">
                <a:effectLst/>
                <a:latin typeface="Palatino Linotype" panose="02040502050505030304" pitchFamily="18" charset="0"/>
                <a:ea typeface="Calibri" panose="020F0502020204030204" pitchFamily="34" charset="0"/>
                <a:cs typeface="Times New Roman" panose="02020603050405020304" pitchFamily="18" charset="0"/>
              </a:rPr>
              <a:t>Οι </a:t>
            </a:r>
            <a:r>
              <a:rPr lang="el-GR" u="sng" dirty="0">
                <a:effectLst/>
                <a:latin typeface="Palatino Linotype" panose="02040502050505030304" pitchFamily="18" charset="0"/>
                <a:ea typeface="Calibri" panose="020F0502020204030204" pitchFamily="34" charset="0"/>
                <a:cs typeface="Times New Roman" panose="02020603050405020304" pitchFamily="18" charset="0"/>
              </a:rPr>
              <a:t>όροι</a:t>
            </a:r>
            <a:r>
              <a:rPr lang="el-GR" dirty="0">
                <a:effectLst/>
                <a:latin typeface="Palatino Linotype" panose="02040502050505030304" pitchFamily="18" charset="0"/>
                <a:ea typeface="Calibri" panose="020F0502020204030204" pitchFamily="34" charset="0"/>
                <a:cs typeface="Times New Roman" panose="02020603050405020304" pitchFamily="18" charset="0"/>
              </a:rPr>
              <a:t> σήμερα στη θεωρία του κηρύγματος παγιώθηκαν με την ανωτέρω </a:t>
            </a:r>
            <a:r>
              <a:rPr lang="el-GR" u="sng" dirty="0">
                <a:effectLst/>
                <a:latin typeface="Palatino Linotype" panose="02040502050505030304" pitchFamily="18" charset="0"/>
                <a:ea typeface="Calibri" panose="020F0502020204030204" pitchFamily="34" charset="0"/>
                <a:cs typeface="Times New Roman" panose="02020603050405020304" pitchFamily="18" charset="0"/>
              </a:rPr>
              <a:t>τεχνική έννοια</a:t>
            </a:r>
            <a:r>
              <a:rPr lang="el-GR" dirty="0">
                <a:effectLst/>
                <a:latin typeface="Palatino Linotype" panose="02040502050505030304" pitchFamily="18" charset="0"/>
                <a:ea typeface="Calibri" panose="020F0502020204030204" pitchFamily="34" charset="0"/>
                <a:cs typeface="Times New Roman" panose="02020603050405020304" pitchFamily="18" charset="0"/>
              </a:rPr>
              <a:t>.  Έτσι ο όρος Ομιλητική για τη δήλωση της επιστήμης του κηρύγματος δεν θεωρείται αντιπροσωπευτικός όλου του περιεχομένου του μαθήματος, αφού η ομιλία είναι ένα μόνο είδος του. </a:t>
            </a:r>
          </a:p>
          <a:p>
            <a:pPr indent="0">
              <a:lnSpc>
                <a:spcPct val="107000"/>
              </a:lnSpc>
              <a:spcAft>
                <a:spcPts val="800"/>
              </a:spcAft>
              <a:buNone/>
            </a:pPr>
            <a:r>
              <a:rPr lang="el-GR" sz="2800" dirty="0">
                <a:effectLst/>
                <a:latin typeface="Palatino Linotype" panose="02040502050505030304" pitchFamily="18" charset="0"/>
                <a:ea typeface="Calibri" panose="020F0502020204030204" pitchFamily="34" charset="0"/>
                <a:cs typeface="Times New Roman" panose="02020603050405020304" pitchFamily="18" charset="0"/>
              </a:rPr>
              <a:t>Η ονομασία «Ομιλητική» </a:t>
            </a:r>
            <a:r>
              <a:rPr lang="el-GR" sz="2800" b="1" dirty="0">
                <a:effectLst/>
                <a:latin typeface="Palatino Linotype" panose="02040502050505030304" pitchFamily="18" charset="0"/>
                <a:ea typeface="Calibri" panose="020F0502020204030204" pitchFamily="34" charset="0"/>
                <a:cs typeface="Times New Roman" panose="02020603050405020304" pitchFamily="18" charset="0"/>
              </a:rPr>
              <a:t>ως </a:t>
            </a:r>
            <a:r>
              <a:rPr lang="en-US" sz="2800" b="1" dirty="0">
                <a:effectLst/>
                <a:latin typeface="Palatino Linotype" panose="02040502050505030304" pitchFamily="18" charset="0"/>
                <a:ea typeface="Calibri" panose="020F0502020204030204" pitchFamily="34" charset="0"/>
                <a:cs typeface="Times New Roman" panose="02020603050405020304" pitchFamily="18" charset="0"/>
              </a:rPr>
              <a:t>terminus </a:t>
            </a:r>
            <a:r>
              <a:rPr lang="en-US" sz="2800" b="1" dirty="0" err="1">
                <a:effectLst/>
                <a:latin typeface="Palatino Linotype" panose="02040502050505030304" pitchFamily="18" charset="0"/>
                <a:ea typeface="Calibri" panose="020F0502020204030204" pitchFamily="34" charset="0"/>
                <a:cs typeface="Times New Roman" panose="02020603050405020304" pitchFamily="18" charset="0"/>
              </a:rPr>
              <a:t>technicus</a:t>
            </a:r>
            <a:r>
              <a:rPr lang="el-GR" sz="2800" dirty="0">
                <a:effectLst/>
                <a:latin typeface="Palatino Linotype" panose="02040502050505030304" pitchFamily="18" charset="0"/>
                <a:ea typeface="Calibri" panose="020F0502020204030204" pitchFamily="34" charset="0"/>
                <a:cs typeface="Times New Roman" panose="02020603050405020304" pitchFamily="18" charset="0"/>
              </a:rPr>
              <a:t>, ως δηλωτική του χριστιανικού κηρύγματος, </a:t>
            </a:r>
            <a:r>
              <a:rPr lang="el-GR" sz="2800" b="1" dirty="0">
                <a:effectLst/>
                <a:latin typeface="Palatino Linotype" panose="02040502050505030304" pitchFamily="18" charset="0"/>
                <a:ea typeface="Calibri" panose="020F0502020204030204" pitchFamily="34" charset="0"/>
                <a:cs typeface="Times New Roman" panose="02020603050405020304" pitchFamily="18" charset="0"/>
              </a:rPr>
              <a:t>χρησιμοποιήθηκε για πρώτη φορά προς το τέλος του ΙΖ΄ αιώνα</a:t>
            </a:r>
            <a:r>
              <a:rPr lang="el-GR" sz="2800" dirty="0">
                <a:effectLst/>
                <a:latin typeface="Palatino Linotype" panose="02040502050505030304" pitchFamily="18" charset="0"/>
                <a:ea typeface="Calibri" panose="020F0502020204030204" pitchFamily="34" charset="0"/>
                <a:cs typeface="Times New Roman" panose="02020603050405020304" pitchFamily="18" charset="0"/>
              </a:rPr>
              <a:t>: </a:t>
            </a:r>
            <a:endParaRPr lang="el-GR"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l-GR" sz="2800" dirty="0">
                <a:effectLst/>
                <a:latin typeface="Palatino Linotype" panose="02040502050505030304" pitchFamily="18" charset="0"/>
                <a:ea typeface="Calibri" panose="020F0502020204030204" pitchFamily="34" charset="0"/>
                <a:cs typeface="Times New Roman" panose="02020603050405020304" pitchFamily="18" charset="0"/>
              </a:rPr>
              <a:t>το 1672 ο </a:t>
            </a:r>
            <a:r>
              <a:rPr lang="en-US" sz="2800" dirty="0">
                <a:effectLst/>
                <a:latin typeface="Palatino Linotype" panose="02040502050505030304" pitchFamily="18" charset="0"/>
                <a:ea typeface="Calibri" panose="020F0502020204030204" pitchFamily="34" charset="0"/>
                <a:cs typeface="Times New Roman" panose="02020603050405020304" pitchFamily="18" charset="0"/>
              </a:rPr>
              <a:t>S</a:t>
            </a:r>
            <a:r>
              <a:rPr lang="el-GR" sz="2800" dirty="0">
                <a:effectLst/>
                <a:latin typeface="Palatino Linotype" panose="02040502050505030304" pitchFamily="18" charset="0"/>
                <a:ea typeface="Calibri" panose="020F0502020204030204" pitchFamily="34" charset="0"/>
                <a:cs typeface="Times New Roman" panose="02020603050405020304" pitchFamily="18" charset="0"/>
              </a:rPr>
              <a:t>. </a:t>
            </a:r>
            <a:r>
              <a:rPr lang="en-US" sz="2800" dirty="0">
                <a:effectLst/>
                <a:latin typeface="Palatino Linotype" panose="02040502050505030304" pitchFamily="18" charset="0"/>
                <a:ea typeface="Calibri" panose="020F0502020204030204" pitchFamily="34" charset="0"/>
                <a:cs typeface="Times New Roman" panose="02020603050405020304" pitchFamily="18" charset="0"/>
              </a:rPr>
              <a:t>G</a:t>
            </a:r>
            <a:r>
              <a:rPr lang="el-GR" sz="2800" dirty="0">
                <a:effectLst/>
                <a:latin typeface="Palatino Linotype" panose="02040502050505030304" pitchFamily="18" charset="0"/>
                <a:ea typeface="Calibri" panose="020F0502020204030204" pitchFamily="34" charset="0"/>
                <a:cs typeface="Times New Roman" panose="02020603050405020304" pitchFamily="18" charset="0"/>
              </a:rPr>
              <a:t>ö</a:t>
            </a:r>
            <a:r>
              <a:rPr lang="en-US" sz="2800" dirty="0">
                <a:effectLst/>
                <a:latin typeface="Palatino Linotype" panose="02040502050505030304" pitchFamily="18" charset="0"/>
                <a:ea typeface="Calibri" panose="020F0502020204030204" pitchFamily="34" charset="0"/>
                <a:cs typeface="Times New Roman" panose="02020603050405020304" pitchFamily="18" charset="0"/>
              </a:rPr>
              <a:t>bel </a:t>
            </a:r>
            <a:r>
              <a:rPr lang="el-GR" sz="2800" dirty="0">
                <a:effectLst/>
                <a:latin typeface="Palatino Linotype" panose="02040502050505030304" pitchFamily="18" charset="0"/>
                <a:ea typeface="Calibri" panose="020F0502020204030204" pitchFamily="34" charset="0"/>
                <a:cs typeface="Times New Roman" panose="02020603050405020304" pitchFamily="18" charset="0"/>
              </a:rPr>
              <a:t>εξέδωσε το έργο του </a:t>
            </a:r>
            <a:r>
              <a:rPr lang="en-US" sz="2800" i="1" dirty="0" err="1">
                <a:effectLst/>
                <a:latin typeface="Palatino Linotype" panose="02040502050505030304" pitchFamily="18" charset="0"/>
                <a:ea typeface="Calibri" panose="020F0502020204030204" pitchFamily="34" charset="0"/>
                <a:cs typeface="Times New Roman" panose="02020603050405020304" pitchFamily="18" charset="0"/>
              </a:rPr>
              <a:t>Methodologia</a:t>
            </a:r>
            <a:r>
              <a:rPr lang="en-US" sz="28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n-US" sz="2800" i="1" dirty="0" err="1">
                <a:effectLst/>
                <a:latin typeface="Palatino Linotype" panose="02040502050505030304" pitchFamily="18" charset="0"/>
                <a:ea typeface="Calibri" panose="020F0502020204030204" pitchFamily="34" charset="0"/>
                <a:cs typeface="Times New Roman" panose="02020603050405020304" pitchFamily="18" charset="0"/>
              </a:rPr>
              <a:t>homiletica</a:t>
            </a:r>
            <a:r>
              <a:rPr lang="en-US" sz="2800"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800" dirty="0">
                <a:effectLst/>
                <a:latin typeface="Palatino Linotype" panose="02040502050505030304" pitchFamily="18" charset="0"/>
                <a:ea typeface="Calibri" panose="020F0502020204030204" pitchFamily="34" charset="0"/>
                <a:cs typeface="Times New Roman" panose="02020603050405020304" pitchFamily="18" charset="0"/>
              </a:rPr>
              <a:t>και </a:t>
            </a:r>
            <a:endParaRPr lang="el-GR"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l-GR" sz="2800" dirty="0">
                <a:effectLst/>
                <a:latin typeface="Palatino Linotype" panose="02040502050505030304" pitchFamily="18" charset="0"/>
                <a:ea typeface="Calibri" panose="020F0502020204030204" pitchFamily="34" charset="0"/>
                <a:cs typeface="Times New Roman" panose="02020603050405020304" pitchFamily="18" charset="0"/>
              </a:rPr>
              <a:t>το</a:t>
            </a:r>
            <a:r>
              <a:rPr lang="en-US" sz="2800" dirty="0">
                <a:effectLst/>
                <a:latin typeface="Palatino Linotype" panose="02040502050505030304" pitchFamily="18" charset="0"/>
                <a:ea typeface="Calibri" panose="020F0502020204030204" pitchFamily="34" charset="0"/>
                <a:cs typeface="Times New Roman" panose="02020603050405020304" pitchFamily="18" charset="0"/>
              </a:rPr>
              <a:t> 1677 </a:t>
            </a:r>
            <a:r>
              <a:rPr lang="el-GR" sz="2800" dirty="0">
                <a:effectLst/>
                <a:latin typeface="Palatino Linotype" panose="02040502050505030304" pitchFamily="18" charset="0"/>
                <a:ea typeface="Calibri" panose="020F0502020204030204" pitchFamily="34" charset="0"/>
                <a:cs typeface="Times New Roman" panose="02020603050405020304" pitchFamily="18" charset="0"/>
              </a:rPr>
              <a:t>ο </a:t>
            </a:r>
            <a:r>
              <a:rPr lang="en-US" sz="2800" dirty="0">
                <a:effectLst/>
                <a:latin typeface="Palatino Linotype" panose="02040502050505030304" pitchFamily="18" charset="0"/>
                <a:ea typeface="Calibri" panose="020F0502020204030204" pitchFamily="34" charset="0"/>
                <a:cs typeface="Times New Roman" panose="02020603050405020304" pitchFamily="18" charset="0"/>
              </a:rPr>
              <a:t>J. Bayer </a:t>
            </a:r>
            <a:r>
              <a:rPr lang="el-GR" sz="2800" dirty="0">
                <a:effectLst/>
                <a:latin typeface="Palatino Linotype" panose="02040502050505030304" pitchFamily="18" charset="0"/>
                <a:ea typeface="Calibri" panose="020F0502020204030204" pitchFamily="34" charset="0"/>
                <a:cs typeface="Times New Roman" panose="02020603050405020304" pitchFamily="18" charset="0"/>
              </a:rPr>
              <a:t>το βιβλίο </a:t>
            </a:r>
            <a:r>
              <a:rPr lang="en-US" sz="2800" i="1" dirty="0">
                <a:effectLst/>
                <a:latin typeface="Palatino Linotype" panose="02040502050505030304" pitchFamily="18" charset="0"/>
                <a:ea typeface="Calibri" panose="020F0502020204030204" pitchFamily="34" charset="0"/>
                <a:cs typeface="Times New Roman" panose="02020603050405020304" pitchFamily="18" charset="0"/>
              </a:rPr>
              <a:t>Compendium </a:t>
            </a:r>
            <a:r>
              <a:rPr lang="en-US" sz="2800" i="1" dirty="0" err="1">
                <a:effectLst/>
                <a:latin typeface="Palatino Linotype" panose="02040502050505030304" pitchFamily="18" charset="0"/>
                <a:ea typeface="Calibri" panose="020F0502020204030204" pitchFamily="34" charset="0"/>
                <a:cs typeface="Times New Roman" panose="02020603050405020304" pitchFamily="18" charset="0"/>
              </a:rPr>
              <a:t>theologiae</a:t>
            </a:r>
            <a:r>
              <a:rPr lang="en-US" sz="28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n-US" sz="2800" i="1" dirty="0" err="1">
                <a:effectLst/>
                <a:latin typeface="Palatino Linotype" panose="02040502050505030304" pitchFamily="18" charset="0"/>
                <a:ea typeface="Calibri" panose="020F0502020204030204" pitchFamily="34" charset="0"/>
                <a:cs typeface="Times New Roman" panose="02020603050405020304" pitchFamily="18" charset="0"/>
              </a:rPr>
              <a:t>homileticae</a:t>
            </a:r>
            <a:r>
              <a:rPr lang="en-US" sz="2800" dirty="0">
                <a:effectLst/>
                <a:latin typeface="Palatino Linotype" panose="02040502050505030304" pitchFamily="18" charset="0"/>
                <a:ea typeface="Calibri" panose="020F0502020204030204" pitchFamily="34" charset="0"/>
                <a:cs typeface="Times New Roman" panose="02020603050405020304" pitchFamily="18" charset="0"/>
              </a:rPr>
              <a:t>.</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462954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24B147C-22F7-607A-A6C2-2415B05EBF12}"/>
              </a:ext>
            </a:extLst>
          </p:cNvPr>
          <p:cNvSpPr>
            <a:spLocks noGrp="1"/>
          </p:cNvSpPr>
          <p:nvPr>
            <p:ph type="title"/>
          </p:nvPr>
        </p:nvSpPr>
        <p:spPr>
          <a:xfrm>
            <a:off x="0" y="18255"/>
            <a:ext cx="12192000" cy="896145"/>
          </a:xfrm>
        </p:spPr>
        <p:txBody>
          <a:bodyPr>
            <a:normAutofit/>
          </a:bodyPr>
          <a:lstStyle/>
          <a:p>
            <a:pPr algn="ctr"/>
            <a:r>
              <a:rPr lang="el-GR" sz="3600" dirty="0"/>
              <a:t>Διάκριση του κηρύγματος σε εποικοδομητικό και ιεραποστολικό</a:t>
            </a:r>
          </a:p>
        </p:txBody>
      </p:sp>
      <p:sp>
        <p:nvSpPr>
          <p:cNvPr id="3" name="Θέση περιεχομένου 2">
            <a:extLst>
              <a:ext uri="{FF2B5EF4-FFF2-40B4-BE49-F238E27FC236}">
                <a16:creationId xmlns:a16="http://schemas.microsoft.com/office/drawing/2014/main" id="{4F1F621C-82B6-4E00-6ADD-389233A0CC96}"/>
              </a:ext>
            </a:extLst>
          </p:cNvPr>
          <p:cNvSpPr>
            <a:spLocks noGrp="1"/>
          </p:cNvSpPr>
          <p:nvPr>
            <p:ph idx="1"/>
          </p:nvPr>
        </p:nvSpPr>
        <p:spPr>
          <a:xfrm>
            <a:off x="0" y="914400"/>
            <a:ext cx="12192000" cy="5925345"/>
          </a:xfrm>
        </p:spPr>
        <p:txBody>
          <a:bodyPr/>
          <a:lstStyle/>
          <a:p>
            <a:pPr indent="0">
              <a:lnSpc>
                <a:spcPct val="107000"/>
              </a:lnSpc>
              <a:spcAft>
                <a:spcPts val="800"/>
              </a:spcAft>
              <a:buNone/>
            </a:pP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Το εκκλησιαστικό κήρυγμα διακρίνεται σε: </a:t>
            </a:r>
            <a:endParaRPr lang="el-GR"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l-GR" sz="2600" b="1" dirty="0">
                <a:effectLst/>
                <a:latin typeface="Palatino Linotype" panose="02040502050505030304" pitchFamily="18" charset="0"/>
                <a:ea typeface="Calibri" panose="020F0502020204030204" pitchFamily="34" charset="0"/>
                <a:cs typeface="Times New Roman" panose="02020603050405020304" pitchFamily="18" charset="0"/>
              </a:rPr>
              <a:t>εποικοδομητικό</a:t>
            </a: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 το οποίο απευθύνεται στο πλήρωμα της Εκκλησίας και </a:t>
            </a:r>
            <a:endParaRPr lang="el-GR"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l-GR" sz="2600" b="1" dirty="0">
                <a:effectLst/>
                <a:latin typeface="Palatino Linotype" panose="02040502050505030304" pitchFamily="18" charset="0"/>
                <a:ea typeface="Calibri" panose="020F0502020204030204" pitchFamily="34" charset="0"/>
                <a:cs typeface="Times New Roman" panose="02020603050405020304" pitchFamily="18" charset="0"/>
              </a:rPr>
              <a:t>ιεραποστολικό</a:t>
            </a: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 το οποίο αποτελεί τη διακονία του ευαγγελισμού των αγνοούντων το Ευαγγέλιο της εν Χριστώ σωτηρίας.</a:t>
            </a:r>
            <a:endParaRPr lang="el-GR" sz="2600" dirty="0">
              <a:effectLst/>
              <a:latin typeface="Calibri" panose="020F0502020204030204" pitchFamily="34" charset="0"/>
              <a:ea typeface="Calibri" panose="020F0502020204030204" pitchFamily="34" charset="0"/>
              <a:cs typeface="Times New Roman" panose="02020603050405020304" pitchFamily="18" charset="0"/>
            </a:endParaRPr>
          </a:p>
          <a:p>
            <a:pPr indent="0">
              <a:lnSpc>
                <a:spcPct val="107000"/>
              </a:lnSpc>
              <a:spcAft>
                <a:spcPts val="800"/>
              </a:spcAft>
              <a:buNone/>
            </a:pP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Ωστόσο, οι δύο σκοποί του κηρύγματος, ο εποικοδομητικός και ο ιεραποστολικός, αν και είναι με ρητό τρόπο διαχωρισμένοι μεταξύ τους, αυτός που απευθύνεται σε απίστους μπορεί να ωφελήσει συγχρόνως και τους πιστούς, όπως επίσης και αυτός που κηρύττει σε πιστούς μπορεί να ωφελήσει και τους απίστους. Έτσι, και το ιεραποστολικό κήρυγμα μπορεί να ενταχθεί στην Ομιλητική, με την προϋπόθεση να εφαρμόζεται το αίτημα της Ομιλητικής σύμφωνα με το οποίο </a:t>
            </a:r>
            <a:r>
              <a:rPr lang="el-GR" sz="2600" u="sng" dirty="0">
                <a:effectLst/>
                <a:latin typeface="Palatino Linotype" panose="02040502050505030304" pitchFamily="18" charset="0"/>
                <a:ea typeface="Calibri" panose="020F0502020204030204" pitchFamily="34" charset="0"/>
                <a:cs typeface="Times New Roman" panose="02020603050405020304" pitchFamily="18" charset="0"/>
              </a:rPr>
              <a:t>το κήρυγμα πρέπει να έχει προσωπικό χαρακτήρα</a:t>
            </a: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 και </a:t>
            </a:r>
            <a:r>
              <a:rPr lang="el-GR" sz="2600" u="sng" dirty="0">
                <a:effectLst/>
                <a:latin typeface="Palatino Linotype" panose="02040502050505030304" pitchFamily="18" charset="0"/>
                <a:ea typeface="Calibri" panose="020F0502020204030204" pitchFamily="34" charset="0"/>
                <a:cs typeface="Times New Roman" panose="02020603050405020304" pitchFamily="18" charset="0"/>
              </a:rPr>
              <a:t>να ανταποκρίνεται στις προσωπικές ανάγκες των ακροατών</a:t>
            </a: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 </a:t>
            </a:r>
            <a:endParaRPr lang="el-GR" sz="26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4292383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19B6C15-2ECC-5322-32BF-D4E00E77F842}"/>
              </a:ext>
            </a:extLst>
          </p:cNvPr>
          <p:cNvSpPr>
            <a:spLocks noGrp="1"/>
          </p:cNvSpPr>
          <p:nvPr>
            <p:ph type="title"/>
          </p:nvPr>
        </p:nvSpPr>
        <p:spPr>
          <a:xfrm>
            <a:off x="838200" y="0"/>
            <a:ext cx="10515600" cy="595745"/>
          </a:xfrm>
        </p:spPr>
        <p:txBody>
          <a:bodyPr>
            <a:normAutofit fontScale="90000"/>
          </a:bodyPr>
          <a:lstStyle/>
          <a:p>
            <a:pPr algn="ctr"/>
            <a:r>
              <a:rPr lang="el-GR" dirty="0"/>
              <a:t>Σχέση μεταξύ Ρητορικής και Ομιλητικής</a:t>
            </a:r>
          </a:p>
        </p:txBody>
      </p:sp>
      <p:sp>
        <p:nvSpPr>
          <p:cNvPr id="3" name="Θέση περιεχομένου 2">
            <a:extLst>
              <a:ext uri="{FF2B5EF4-FFF2-40B4-BE49-F238E27FC236}">
                <a16:creationId xmlns:a16="http://schemas.microsoft.com/office/drawing/2014/main" id="{9509B4B7-2A83-EDC7-1CD9-D4E76D042D98}"/>
              </a:ext>
            </a:extLst>
          </p:cNvPr>
          <p:cNvSpPr>
            <a:spLocks noGrp="1"/>
          </p:cNvSpPr>
          <p:nvPr>
            <p:ph idx="1"/>
          </p:nvPr>
        </p:nvSpPr>
        <p:spPr>
          <a:xfrm>
            <a:off x="0" y="595745"/>
            <a:ext cx="12192000" cy="6262255"/>
          </a:xfrm>
        </p:spPr>
        <p:txBody>
          <a:bodyPr>
            <a:noAutofit/>
          </a:bodyPr>
          <a:lstStyle/>
          <a:p>
            <a:pPr indent="0">
              <a:lnSpc>
                <a:spcPct val="107000"/>
              </a:lnSpc>
              <a:spcAft>
                <a:spcPts val="800"/>
              </a:spcAft>
              <a:buNone/>
            </a:pP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Με τη </a:t>
            </a:r>
            <a:r>
              <a:rPr lang="el-GR" sz="2600" b="1" dirty="0">
                <a:effectLst/>
                <a:latin typeface="Palatino Linotype" panose="02040502050505030304" pitchFamily="18" charset="0"/>
                <a:ea typeface="Calibri" panose="020F0502020204030204" pitchFamily="34" charset="0"/>
                <a:cs typeface="Times New Roman" panose="02020603050405020304" pitchFamily="18" charset="0"/>
              </a:rPr>
              <a:t>Ρητορική</a:t>
            </a: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 συνδέεται στενά η </a:t>
            </a:r>
            <a:r>
              <a:rPr lang="el-GR" sz="2600" b="1" dirty="0">
                <a:effectLst/>
                <a:latin typeface="Palatino Linotype" panose="02040502050505030304" pitchFamily="18" charset="0"/>
                <a:ea typeface="Calibri" panose="020F0502020204030204" pitchFamily="34" charset="0"/>
                <a:cs typeface="Times New Roman" panose="02020603050405020304" pitchFamily="18" charset="0"/>
              </a:rPr>
              <a:t>Ομιλητική</a:t>
            </a: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 Φυσικά δεν είναι υποταγμένη, ούτε άσχετη μ’ αυτήν. Ο ανθρώπινος λόγος έχει κοινούς κανόνες, που καθορίζουν την πιο σωστή και επιτυχημένη μορφή του. Συνεπώς, η χριστιανική Ομιλητική επωφελείται από τα πορίσματα και τη θεωρία της Ρητορικής. Ωστόσο, αυτό που της εξασφαλίζει ανεξαρτησία και χειραφέτηση είναι </a:t>
            </a:r>
            <a:r>
              <a:rPr lang="el-GR" sz="2600" u="sng" dirty="0">
                <a:effectLst/>
                <a:latin typeface="Palatino Linotype" panose="02040502050505030304" pitchFamily="18" charset="0"/>
                <a:ea typeface="Calibri" panose="020F0502020204030204" pitchFamily="34" charset="0"/>
                <a:cs typeface="Times New Roman" panose="02020603050405020304" pitchFamily="18" charset="0"/>
              </a:rPr>
              <a:t>το περιεχόμενο του χριστιανικού κηρύγματος</a:t>
            </a: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 το οποίο δεν μπορεί να υποδουλωθεί σε ανθρώπινα σχήματα. Αυτά υπηρετούν μόνο στην καλύτερη προσφορά του λόγου. Η δύναμη βρίσκεται μέσα στον Λόγο, στη δύναμη του Αγίου Πνεύματος, που φωτίζει τις ψυχές των ανθρώπων. </a:t>
            </a:r>
            <a:endParaRPr lang="el-GR" sz="2600" dirty="0">
              <a:effectLst/>
              <a:latin typeface="Calibri" panose="020F0502020204030204" pitchFamily="34" charset="0"/>
              <a:ea typeface="Calibri" panose="020F0502020204030204" pitchFamily="34" charset="0"/>
              <a:cs typeface="Times New Roman" panose="02020603050405020304" pitchFamily="18" charset="0"/>
            </a:endParaRPr>
          </a:p>
          <a:p>
            <a:pPr indent="0">
              <a:lnSpc>
                <a:spcPct val="107000"/>
              </a:lnSpc>
              <a:spcAft>
                <a:spcPts val="800"/>
              </a:spcAft>
              <a:buNone/>
            </a:pP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Έτσι, κατά το ιδιόμορφο </a:t>
            </a:r>
            <a:r>
              <a:rPr lang="el-GR" sz="2600" b="1" dirty="0">
                <a:effectLst/>
                <a:latin typeface="Palatino Linotype" panose="02040502050505030304" pitchFamily="18" charset="0"/>
                <a:ea typeface="Calibri" panose="020F0502020204030204" pitchFamily="34" charset="0"/>
                <a:cs typeface="Times New Roman" panose="02020603050405020304" pitchFamily="18" charset="0"/>
              </a:rPr>
              <a:t>περιεχόμενο</a:t>
            </a: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 ρυθμίζεται και η </a:t>
            </a:r>
            <a:r>
              <a:rPr lang="el-GR" sz="2600" b="1" dirty="0">
                <a:effectLst/>
                <a:latin typeface="Palatino Linotype" panose="02040502050505030304" pitchFamily="18" charset="0"/>
                <a:ea typeface="Calibri" panose="020F0502020204030204" pitchFamily="34" charset="0"/>
                <a:cs typeface="Times New Roman" panose="02020603050405020304" pitchFamily="18" charset="0"/>
              </a:rPr>
              <a:t>μορφή</a:t>
            </a: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 του κηρύγματος σύμφωνα: </a:t>
            </a:r>
            <a:endParaRPr lang="el-GR" sz="2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Wingdings" panose="05000000000000000000" pitchFamily="2" charset="2"/>
              <a:buChar char="v"/>
            </a:pP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με την ανθρώπινη εμπειρία της ρητορικής, </a:t>
            </a:r>
            <a:endParaRPr lang="el-GR" sz="2600" dirty="0">
              <a:effectLst/>
              <a:latin typeface="Calibri" panose="020F0502020204030204" pitchFamily="34" charset="0"/>
              <a:ea typeface="Calibri" panose="020F0502020204030204" pitchFamily="34" charset="0"/>
              <a:cs typeface="Times New Roman" panose="02020603050405020304" pitchFamily="18" charset="0"/>
            </a:endParaRPr>
          </a:p>
          <a:p>
            <a:pPr>
              <a:buFont typeface="Wingdings" panose="05000000000000000000" pitchFamily="2" charset="2"/>
              <a:buChar char="v"/>
            </a:pPr>
            <a:r>
              <a:rPr lang="el-GR" sz="2600" dirty="0">
                <a:effectLst/>
                <a:latin typeface="Palatino Linotype" panose="02040502050505030304" pitchFamily="18" charset="0"/>
                <a:ea typeface="Calibri" panose="020F0502020204030204" pitchFamily="34" charset="0"/>
                <a:cs typeface="Times New Roman" panose="02020603050405020304" pitchFamily="18" charset="0"/>
              </a:rPr>
              <a:t>αλλά και την παραδοσιακή θεία εμπειρία της Εκκλησίας.</a:t>
            </a:r>
            <a:endParaRPr lang="el-GR" sz="2600" dirty="0"/>
          </a:p>
        </p:txBody>
      </p:sp>
    </p:spTree>
    <p:extLst>
      <p:ext uri="{BB962C8B-B14F-4D97-AF65-F5344CB8AC3E}">
        <p14:creationId xmlns:p14="http://schemas.microsoft.com/office/powerpoint/2010/main" val="874370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7888B0-04DD-D990-2320-DC1256D578CE}"/>
              </a:ext>
            </a:extLst>
          </p:cNvPr>
          <p:cNvSpPr>
            <a:spLocks noGrp="1"/>
          </p:cNvSpPr>
          <p:nvPr>
            <p:ph type="title"/>
          </p:nvPr>
        </p:nvSpPr>
        <p:spPr>
          <a:xfrm>
            <a:off x="727363" y="18256"/>
            <a:ext cx="10515600" cy="813018"/>
          </a:xfrm>
        </p:spPr>
        <p:txBody>
          <a:bodyPr/>
          <a:lstStyle/>
          <a:p>
            <a:pPr algn="ctr"/>
            <a:r>
              <a:rPr lang="el-GR" dirty="0"/>
              <a:t>Σχέση μεταξύ Ρητορικής και Ομιλητικής</a:t>
            </a:r>
          </a:p>
        </p:txBody>
      </p:sp>
      <p:sp>
        <p:nvSpPr>
          <p:cNvPr id="3" name="Θέση περιεχομένου 2">
            <a:extLst>
              <a:ext uri="{FF2B5EF4-FFF2-40B4-BE49-F238E27FC236}">
                <a16:creationId xmlns:a16="http://schemas.microsoft.com/office/drawing/2014/main" id="{C6014BF2-ECFC-7B57-8898-96B7CCF3FBA2}"/>
              </a:ext>
            </a:extLst>
          </p:cNvPr>
          <p:cNvSpPr>
            <a:spLocks noGrp="1"/>
          </p:cNvSpPr>
          <p:nvPr>
            <p:ph idx="1"/>
          </p:nvPr>
        </p:nvSpPr>
        <p:spPr>
          <a:xfrm>
            <a:off x="0" y="637309"/>
            <a:ext cx="12192000" cy="6202435"/>
          </a:xfrm>
        </p:spPr>
        <p:txBody>
          <a:bodyPr>
            <a:normAutofit lnSpcReduction="10000"/>
          </a:bodyPr>
          <a:lstStyle/>
          <a:p>
            <a:pPr indent="0">
              <a:lnSpc>
                <a:spcPct val="107000"/>
              </a:lnSpc>
              <a:spcAft>
                <a:spcPts val="800"/>
              </a:spcAft>
              <a:buNone/>
            </a:pP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Και όπως η χριστιανική ομιλία δεν μπορεί να είναι κοσμική ρητορεία και ο χριστιανός ομιλητής κοσμικός ρήτορας, έτσι και η Ομιλητική δεν μπορεί να είναι Ρητορική. Έτσι εξηγείται για ποιο λόγο ο απόστολος Παύλος τονίζει ότι οι λόγοι της ανθρώπινης σοφίας δεν έχουν καμία σχέση με την καταγγελία του λόγου του σταυρού: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Καγὼ</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ἐλθὼν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πρὸς</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ὑμᾶς</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ἀδελφοί</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ἦλθον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οὐ</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καθ</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ὑπεροχὴν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λόγου</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ἢ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σοφίας</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καταγγέλλων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ὑμῖν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τὸ</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μαρτύριον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τοῦ</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Θεοῦ</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οὐ</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γὰρ</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ἔκρινα</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τοῦ</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εἰδέναι</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τι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ὑμῖν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εἰ</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μὴ</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Ιησοῦν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Χριστόν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τοῦτον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ἐσταυρωμένον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ἐγὼ</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ἀσθενείᾳ</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φόβῳ</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τρόμῳ</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πολλῷ</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ἐγενόμην</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πρὸς</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ὑμᾶς</a:t>
            </a:r>
            <a:r>
              <a:rPr lang="el-GR" sz="2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ὁ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λόγος</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μου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τὸ</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κήρυγμά</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μου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οὐκ</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ἐν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πειθοῖς</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ἀνθρωπίνης</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σοφίας</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λόγοις</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ἀλλ</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ἐν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ἀποδείξει</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Πνεύματος</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καὶ</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δυνάμεως</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ἵνα</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ἡ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πίστις</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ὑμῶν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μὴ</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ᾖ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ἐν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σοφίᾳ</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ἀνθρώπων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ἀλλ</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ἐν</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δυνάμει</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Θεοῦ</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400" i="1" dirty="0">
                <a:effectLst/>
                <a:latin typeface="Palatino Linotype" panose="02040502050505030304" pitchFamily="18" charset="0"/>
                <a:ea typeface="Calibri" panose="020F0502020204030204" pitchFamily="34" charset="0"/>
                <a:cs typeface="Times New Roman" panose="02020603050405020304" pitchFamily="18" charset="0"/>
              </a:rPr>
              <a:t>Α΄ </a:t>
            </a:r>
            <a:r>
              <a:rPr lang="el-GR" sz="2400" i="1" dirty="0" err="1">
                <a:effectLst/>
                <a:latin typeface="Palatino Linotype" panose="02040502050505030304" pitchFamily="18" charset="0"/>
                <a:ea typeface="Calibri" panose="020F0502020204030204" pitchFamily="34" charset="0"/>
                <a:cs typeface="Times New Roman" panose="02020603050405020304" pitchFamily="18" charset="0"/>
              </a:rPr>
              <a:t>Κορ</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2, 1-5)</a:t>
            </a:r>
            <a:r>
              <a:rPr lang="el-GR" sz="2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rPr>
              <a:t>.</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pPr indent="0">
              <a:lnSpc>
                <a:spcPct val="107000"/>
              </a:lnSpc>
              <a:spcAft>
                <a:spcPts val="800"/>
              </a:spcAft>
              <a:buNone/>
            </a:pP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Παρόλα αυτά, αν και ως προς το </a:t>
            </a:r>
            <a:r>
              <a:rPr lang="el-GR" sz="2400" b="1" dirty="0">
                <a:effectLst/>
                <a:latin typeface="Palatino Linotype" panose="02040502050505030304" pitchFamily="18" charset="0"/>
                <a:ea typeface="Calibri" panose="020F0502020204030204" pitchFamily="34" charset="0"/>
                <a:cs typeface="Times New Roman" panose="02020603050405020304" pitchFamily="18" charset="0"/>
              </a:rPr>
              <a:t>περιεχόμενό της </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η Ομιλητική διαφέρει τελείως από τη Ρητορική, ως προς </a:t>
            </a:r>
            <a:r>
              <a:rPr lang="el-GR" sz="2400" b="1" dirty="0">
                <a:effectLst/>
                <a:latin typeface="Palatino Linotype" panose="02040502050505030304" pitchFamily="18" charset="0"/>
                <a:ea typeface="Calibri" panose="020F0502020204030204" pitchFamily="34" charset="0"/>
                <a:cs typeface="Times New Roman" panose="02020603050405020304" pitchFamily="18" charset="0"/>
              </a:rPr>
              <a:t>τη μορφή και τη μεθοδολογία </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έχουν πολλά κοινά σημεία. Έτσι, η Ομιλητική μπορεί να χρησιμοποιήσει τη </a:t>
            </a:r>
            <a:r>
              <a:rPr lang="el-GR" sz="2400" dirty="0" err="1">
                <a:effectLst/>
                <a:latin typeface="Palatino Linotype" panose="02040502050505030304" pitchFamily="18" charset="0"/>
                <a:ea typeface="Calibri" panose="020F0502020204030204" pitchFamily="34" charset="0"/>
                <a:cs typeface="Times New Roman" panose="02020603050405020304" pitchFamily="18" charset="0"/>
              </a:rPr>
              <a:t>φυσικο</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-επιστημονικώς ή </a:t>
            </a:r>
            <a:r>
              <a:rPr lang="el-GR" sz="2400" dirty="0" err="1">
                <a:effectLst/>
                <a:latin typeface="Palatino Linotype" panose="02040502050505030304" pitchFamily="18" charset="0"/>
                <a:ea typeface="Calibri" panose="020F0502020204030204" pitchFamily="34" charset="0"/>
                <a:cs typeface="Times New Roman" panose="02020603050405020304" pitchFamily="18" charset="0"/>
              </a:rPr>
              <a:t>λογικο</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-ψυχικώς θεμελιωμένη διαίρεση του λόγου, όπως και τα φυσικά μέσα της «πειθούς», </a:t>
            </a:r>
            <a:r>
              <a:rPr lang="en-US" sz="2400" dirty="0" err="1">
                <a:effectLst/>
                <a:latin typeface="Palatino Linotype" panose="02040502050505030304" pitchFamily="18" charset="0"/>
                <a:ea typeface="Calibri" panose="020F0502020204030204" pitchFamily="34" charset="0"/>
                <a:cs typeface="Times New Roman" panose="02020603050405020304" pitchFamily="18" charset="0"/>
              </a:rPr>
              <a:t>ut</a:t>
            </a:r>
            <a:r>
              <a:rPr lang="en-US" sz="2400" dirty="0">
                <a:effectLst/>
                <a:latin typeface="Palatino Linotype" panose="02040502050505030304" pitchFamily="18" charset="0"/>
                <a:ea typeface="Calibri" panose="020F0502020204030204" pitchFamily="34" charset="0"/>
                <a:cs typeface="Times New Roman" panose="02020603050405020304" pitchFamily="18" charset="0"/>
              </a:rPr>
              <a:t> veritas </a:t>
            </a:r>
            <a:r>
              <a:rPr lang="en-US" sz="2400" dirty="0" err="1">
                <a:effectLst/>
                <a:latin typeface="Palatino Linotype" panose="02040502050505030304" pitchFamily="18" charset="0"/>
                <a:ea typeface="Calibri" panose="020F0502020204030204" pitchFamily="34" charset="0"/>
                <a:cs typeface="Times New Roman" panose="02020603050405020304" pitchFamily="18" charset="0"/>
              </a:rPr>
              <a:t>pateat</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a:t>
            </a:r>
            <a:r>
              <a:rPr lang="en-US" sz="2400" dirty="0" err="1">
                <a:effectLst/>
                <a:latin typeface="Palatino Linotype" panose="02040502050505030304" pitchFamily="18" charset="0"/>
                <a:ea typeface="Calibri" panose="020F0502020204030204" pitchFamily="34" charset="0"/>
                <a:cs typeface="Times New Roman" panose="02020603050405020304" pitchFamily="18" charset="0"/>
              </a:rPr>
              <a:t>placeat</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a:t>
            </a:r>
            <a:r>
              <a:rPr lang="en-US" sz="2400" dirty="0" err="1">
                <a:effectLst/>
                <a:latin typeface="Palatino Linotype" panose="02040502050505030304" pitchFamily="18" charset="0"/>
                <a:ea typeface="Calibri" panose="020F0502020204030204" pitchFamily="34" charset="0"/>
                <a:cs typeface="Times New Roman" panose="02020603050405020304" pitchFamily="18" charset="0"/>
              </a:rPr>
              <a:t>moveat</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όπως είχε πει ο Αυγουστίνος υπό την επίδραση του </a:t>
            </a:r>
            <a:r>
              <a:rPr lang="el-GR" sz="2400" dirty="0" err="1">
                <a:effectLst/>
                <a:latin typeface="Palatino Linotype" panose="02040502050505030304" pitchFamily="18" charset="0"/>
                <a:ea typeface="Calibri" panose="020F0502020204030204" pitchFamily="34" charset="0"/>
                <a:cs typeface="Times New Roman" panose="02020603050405020304" pitchFamily="18" charset="0"/>
              </a:rPr>
              <a:t>Κικέρωνος</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και του </a:t>
            </a:r>
            <a:r>
              <a:rPr lang="el-GR" sz="2400" dirty="0" err="1">
                <a:effectLst/>
                <a:latin typeface="Palatino Linotype" panose="02040502050505030304" pitchFamily="18" charset="0"/>
                <a:ea typeface="Calibri" panose="020F0502020204030204" pitchFamily="34" charset="0"/>
                <a:cs typeface="Times New Roman" panose="02020603050405020304" pitchFamily="18" charset="0"/>
              </a:rPr>
              <a:t>Κουϊντιλιανού</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777470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EFBB43B-4BB8-4564-9D66-D032FF637F12}"/>
              </a:ext>
            </a:extLst>
          </p:cNvPr>
          <p:cNvSpPr>
            <a:spLocks noGrp="1"/>
          </p:cNvSpPr>
          <p:nvPr>
            <p:ph type="title"/>
          </p:nvPr>
        </p:nvSpPr>
        <p:spPr>
          <a:xfrm>
            <a:off x="0" y="18255"/>
            <a:ext cx="12192000" cy="799163"/>
          </a:xfrm>
        </p:spPr>
        <p:txBody>
          <a:bodyPr/>
          <a:lstStyle/>
          <a:p>
            <a:pPr algn="ctr"/>
            <a:r>
              <a:rPr lang="el-GR" dirty="0"/>
              <a:t>Κοινά σημεία μεταξύ Ρητορικής και Ομιλητικής </a:t>
            </a:r>
          </a:p>
        </p:txBody>
      </p:sp>
      <p:sp>
        <p:nvSpPr>
          <p:cNvPr id="3" name="Θέση περιεχομένου 2">
            <a:extLst>
              <a:ext uri="{FF2B5EF4-FFF2-40B4-BE49-F238E27FC236}">
                <a16:creationId xmlns:a16="http://schemas.microsoft.com/office/drawing/2014/main" id="{6966AAE6-485E-E07C-B9A5-2F85DA6D6750}"/>
              </a:ext>
            </a:extLst>
          </p:cNvPr>
          <p:cNvSpPr>
            <a:spLocks noGrp="1"/>
          </p:cNvSpPr>
          <p:nvPr>
            <p:ph idx="1"/>
          </p:nvPr>
        </p:nvSpPr>
        <p:spPr>
          <a:xfrm>
            <a:off x="0" y="703407"/>
            <a:ext cx="12192000" cy="6136338"/>
          </a:xfrm>
        </p:spPr>
        <p:txBody>
          <a:bodyPr>
            <a:normAutofit lnSpcReduction="10000"/>
          </a:bodyPr>
          <a:lstStyle/>
          <a:p>
            <a:pPr indent="0">
              <a:lnSpc>
                <a:spcPct val="107000"/>
              </a:lnSpc>
              <a:spcAft>
                <a:spcPts val="800"/>
              </a:spcAft>
              <a:buNone/>
            </a:pPr>
            <a:r>
              <a:rPr lang="el-GR" sz="2000" dirty="0">
                <a:effectLst/>
                <a:latin typeface="Palatino Linotype" panose="02040502050505030304" pitchFamily="18" charset="0"/>
                <a:ea typeface="Calibri" panose="020F0502020204030204" pitchFamily="34" charset="0"/>
                <a:cs typeface="Times New Roman" panose="02020603050405020304" pitchFamily="18" charset="0"/>
              </a:rPr>
              <a:t>Τα κοινά σημεία της Ομιλητικής και της θύραθεν Ρητορικής </a:t>
            </a:r>
            <a:r>
              <a:rPr lang="el-GR" sz="2000" b="1" dirty="0">
                <a:effectLst/>
                <a:latin typeface="Palatino Linotype" panose="02040502050505030304" pitchFamily="18" charset="0"/>
                <a:ea typeface="Calibri" panose="020F0502020204030204" pitchFamily="34" charset="0"/>
                <a:cs typeface="Times New Roman" panose="02020603050405020304" pitchFamily="18" charset="0"/>
              </a:rPr>
              <a:t>σύμφωνα με τον </a:t>
            </a:r>
            <a:r>
              <a:rPr lang="en-US" sz="2000" b="1" dirty="0" err="1">
                <a:effectLst/>
                <a:latin typeface="Palatino Linotype" panose="02040502050505030304" pitchFamily="18" charset="0"/>
                <a:ea typeface="Calibri" panose="020F0502020204030204" pitchFamily="34" charset="0"/>
                <a:cs typeface="Times New Roman" panose="02020603050405020304" pitchFamily="18" charset="0"/>
              </a:rPr>
              <a:t>Christlieb</a:t>
            </a:r>
            <a:r>
              <a:rPr lang="en-US" sz="2000"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2000" dirty="0">
                <a:effectLst/>
                <a:latin typeface="Palatino Linotype" panose="02040502050505030304" pitchFamily="18" charset="0"/>
                <a:ea typeface="Calibri" panose="020F0502020204030204" pitchFamily="34" charset="0"/>
                <a:cs typeface="Times New Roman" panose="02020603050405020304" pitchFamily="18" charset="0"/>
              </a:rPr>
              <a:t>είναι: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marL="571500" indent="-342900">
              <a:lnSpc>
                <a:spcPct val="107000"/>
              </a:lnSpc>
              <a:spcAft>
                <a:spcPts val="800"/>
              </a:spcAft>
              <a:buFont typeface="Wingdings" panose="05000000000000000000" pitchFamily="2" charset="2"/>
              <a:buChar char="v"/>
            </a:pPr>
            <a:r>
              <a:rPr lang="el-GR" sz="2000" dirty="0">
                <a:effectLst/>
                <a:latin typeface="Palatino Linotype" panose="02040502050505030304" pitchFamily="18" charset="0"/>
                <a:ea typeface="Calibri" panose="020F0502020204030204" pitchFamily="34" charset="0"/>
                <a:cs typeface="Times New Roman" panose="02020603050405020304" pitchFamily="18" charset="0"/>
              </a:rPr>
              <a:t>πνεύμα θερμού ενδιαφέροντος για το θέμα του λόγου,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marL="571500" indent="-342900">
              <a:lnSpc>
                <a:spcPct val="107000"/>
              </a:lnSpc>
              <a:spcAft>
                <a:spcPts val="800"/>
              </a:spcAft>
              <a:buFont typeface="Wingdings" panose="05000000000000000000" pitchFamily="2" charset="2"/>
              <a:buChar char="v"/>
            </a:pPr>
            <a:r>
              <a:rPr lang="el-GR" sz="2000" dirty="0">
                <a:effectLst/>
                <a:latin typeface="Palatino Linotype" panose="02040502050505030304" pitchFamily="18" charset="0"/>
                <a:ea typeface="Calibri" panose="020F0502020204030204" pitchFamily="34" charset="0"/>
                <a:cs typeface="Times New Roman" panose="02020603050405020304" pitchFamily="18" charset="0"/>
              </a:rPr>
              <a:t>διαλεκτική ικανότητα,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marL="571500" indent="-342900">
              <a:lnSpc>
                <a:spcPct val="107000"/>
              </a:lnSpc>
              <a:spcAft>
                <a:spcPts val="800"/>
              </a:spcAft>
              <a:buFont typeface="Wingdings" panose="05000000000000000000" pitchFamily="2" charset="2"/>
              <a:buChar char="v"/>
            </a:pPr>
            <a:r>
              <a:rPr lang="el-GR" sz="2000" dirty="0">
                <a:effectLst/>
                <a:latin typeface="Palatino Linotype" panose="02040502050505030304" pitchFamily="18" charset="0"/>
                <a:ea typeface="Calibri" panose="020F0502020204030204" pitchFamily="34" charset="0"/>
                <a:cs typeface="Times New Roman" panose="02020603050405020304" pitchFamily="18" charset="0"/>
              </a:rPr>
              <a:t>σαφής και μεθοδική διάταξη της ύλης,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marL="571500" indent="-342900">
              <a:lnSpc>
                <a:spcPct val="107000"/>
              </a:lnSpc>
              <a:spcAft>
                <a:spcPts val="800"/>
              </a:spcAft>
              <a:buFont typeface="Wingdings" panose="05000000000000000000" pitchFamily="2" charset="2"/>
              <a:buChar char="v"/>
            </a:pPr>
            <a:r>
              <a:rPr lang="el-GR" sz="2000" dirty="0">
                <a:effectLst/>
                <a:latin typeface="Palatino Linotype" panose="02040502050505030304" pitchFamily="18" charset="0"/>
                <a:ea typeface="Calibri" panose="020F0502020204030204" pitchFamily="34" charset="0"/>
                <a:cs typeface="Times New Roman" panose="02020603050405020304" pitchFamily="18" charset="0"/>
              </a:rPr>
              <a:t>ευκολία και </a:t>
            </a:r>
            <a:r>
              <a:rPr lang="el-GR" sz="2000" dirty="0" err="1">
                <a:effectLst/>
                <a:latin typeface="Palatino Linotype" panose="02040502050505030304" pitchFamily="18" charset="0"/>
                <a:ea typeface="Calibri" panose="020F0502020204030204" pitchFamily="34" charset="0"/>
                <a:cs typeface="Times New Roman" panose="02020603050405020304" pitchFamily="18" charset="0"/>
              </a:rPr>
              <a:t>εύροια</a:t>
            </a:r>
            <a:r>
              <a:rPr lang="el-GR" sz="2000" dirty="0">
                <a:effectLst/>
                <a:latin typeface="Palatino Linotype" panose="02040502050505030304" pitchFamily="18" charset="0"/>
                <a:ea typeface="Calibri" panose="020F0502020204030204" pitchFamily="34" charset="0"/>
                <a:cs typeface="Times New Roman" panose="02020603050405020304" pitchFamily="18" charset="0"/>
              </a:rPr>
              <a:t> στην έκθεση και την αφήγηση,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marL="571500" indent="-342900">
              <a:lnSpc>
                <a:spcPct val="107000"/>
              </a:lnSpc>
              <a:spcAft>
                <a:spcPts val="800"/>
              </a:spcAft>
              <a:buFont typeface="Wingdings" panose="05000000000000000000" pitchFamily="2" charset="2"/>
              <a:buChar char="v"/>
            </a:pPr>
            <a:r>
              <a:rPr lang="el-GR" sz="2000" dirty="0">
                <a:effectLst/>
                <a:latin typeface="Palatino Linotype" panose="02040502050505030304" pitchFamily="18" charset="0"/>
                <a:ea typeface="Calibri" panose="020F0502020204030204" pitchFamily="34" charset="0"/>
                <a:cs typeface="Times New Roman" panose="02020603050405020304" pitchFamily="18" charset="0"/>
              </a:rPr>
              <a:t>οξεία παρατηρητικότητα στις εκδηλώσεις και τα γεγονότα της σύγχρονης πραγματικότητας,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marL="571500" indent="-342900">
              <a:lnSpc>
                <a:spcPct val="107000"/>
              </a:lnSpc>
              <a:spcAft>
                <a:spcPts val="800"/>
              </a:spcAft>
              <a:buFont typeface="Wingdings" panose="05000000000000000000" pitchFamily="2" charset="2"/>
              <a:buChar char="v"/>
            </a:pPr>
            <a:r>
              <a:rPr lang="el-GR" sz="2000" dirty="0">
                <a:effectLst/>
                <a:latin typeface="Palatino Linotype" panose="02040502050505030304" pitchFamily="18" charset="0"/>
                <a:ea typeface="Calibri" panose="020F0502020204030204" pitchFamily="34" charset="0"/>
                <a:cs typeface="Times New Roman" panose="02020603050405020304" pitchFamily="18" charset="0"/>
              </a:rPr>
              <a:t>ζωηρή και καλαισθητική φαντασία που μπορεί να μεταφέρει με ευκολία τον ομιλητή στα περιστατικά που πρόκειται να περιγράψει ώστε να μιλάει με τέτοιο τρόπο σαν να συμμετέχει σ’ αυτά,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marL="571500" indent="-342900">
              <a:lnSpc>
                <a:spcPct val="107000"/>
              </a:lnSpc>
              <a:spcAft>
                <a:spcPts val="800"/>
              </a:spcAft>
              <a:buFont typeface="Wingdings" panose="05000000000000000000" pitchFamily="2" charset="2"/>
              <a:buChar char="v"/>
            </a:pPr>
            <a:r>
              <a:rPr lang="el-GR" sz="2000" dirty="0">
                <a:effectLst/>
                <a:latin typeface="Palatino Linotype" panose="02040502050505030304" pitchFamily="18" charset="0"/>
                <a:ea typeface="Calibri" panose="020F0502020204030204" pitchFamily="34" charset="0"/>
                <a:cs typeface="Times New Roman" panose="02020603050405020304" pitchFamily="18" charset="0"/>
              </a:rPr>
              <a:t>ετοιμότητα και ακρίβεια αντίληψης ώστε να βρίσκει κάθε φορά τις κατάλληλες εικόνες και παρομοιώσεις που είναι καταληπτές από όλους για να κάνει τα λεγόμενά του πιο κατανοητά.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marL="571500" indent="-342900">
              <a:lnSpc>
                <a:spcPct val="107000"/>
              </a:lnSpc>
              <a:spcAft>
                <a:spcPts val="800"/>
              </a:spcAft>
              <a:buFont typeface="Wingdings" panose="05000000000000000000" pitchFamily="2" charset="2"/>
              <a:buChar char="v"/>
            </a:pPr>
            <a:r>
              <a:rPr lang="el-GR" sz="2000" dirty="0">
                <a:effectLst/>
                <a:latin typeface="Palatino Linotype" panose="02040502050505030304" pitchFamily="18" charset="0"/>
                <a:ea typeface="Calibri" panose="020F0502020204030204" pitchFamily="34" charset="0"/>
                <a:cs typeface="Times New Roman" panose="02020603050405020304" pitchFamily="18" charset="0"/>
              </a:rPr>
              <a:t>Αυτό σημαίνει ότι οι κανόνες της Λογικής, της Διαλεκτικής και της Αισθητικής ισχύουν εξίσου τόσο για την Ομιλητική, όσο και για τη Ρητορική.</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0016398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B3EEEC-30EC-5930-675C-6F0776DEA32B}"/>
              </a:ext>
            </a:extLst>
          </p:cNvPr>
          <p:cNvSpPr>
            <a:spLocks noGrp="1"/>
          </p:cNvSpPr>
          <p:nvPr>
            <p:ph type="title"/>
          </p:nvPr>
        </p:nvSpPr>
        <p:spPr>
          <a:xfrm>
            <a:off x="838200" y="18256"/>
            <a:ext cx="10515600" cy="662782"/>
          </a:xfrm>
        </p:spPr>
        <p:txBody>
          <a:bodyPr>
            <a:normAutofit fontScale="90000"/>
          </a:bodyPr>
          <a:lstStyle/>
          <a:p>
            <a:pPr algn="ctr"/>
            <a:r>
              <a:rPr lang="el-GR" dirty="0"/>
              <a:t>Η χρησιμότητα της Ομιλητικής</a:t>
            </a:r>
          </a:p>
        </p:txBody>
      </p:sp>
      <p:sp>
        <p:nvSpPr>
          <p:cNvPr id="3" name="Θέση περιεχομένου 2">
            <a:extLst>
              <a:ext uri="{FF2B5EF4-FFF2-40B4-BE49-F238E27FC236}">
                <a16:creationId xmlns:a16="http://schemas.microsoft.com/office/drawing/2014/main" id="{DB61EFB4-1BD2-EA37-D94A-4AB927D7ECF2}"/>
              </a:ext>
            </a:extLst>
          </p:cNvPr>
          <p:cNvSpPr>
            <a:spLocks noGrp="1"/>
          </p:cNvSpPr>
          <p:nvPr>
            <p:ph idx="1"/>
          </p:nvPr>
        </p:nvSpPr>
        <p:spPr>
          <a:xfrm>
            <a:off x="0" y="681038"/>
            <a:ext cx="12192000" cy="6158706"/>
          </a:xfrm>
        </p:spPr>
        <p:txBody>
          <a:bodyPr/>
          <a:lstStyle/>
          <a:p>
            <a:r>
              <a:rPr lang="el-GR" b="1" dirty="0">
                <a:effectLst/>
                <a:latin typeface="Palatino Linotype" panose="02040502050505030304" pitchFamily="18" charset="0"/>
                <a:ea typeface="Calibri" panose="020F0502020204030204" pitchFamily="34" charset="0"/>
                <a:cs typeface="Times New Roman" panose="02020603050405020304" pitchFamily="18" charset="0"/>
              </a:rPr>
              <a:t>Οι κανόνες της Ομιλητικής</a:t>
            </a:r>
            <a:r>
              <a:rPr lang="el-GR" dirty="0">
                <a:effectLst/>
                <a:latin typeface="Palatino Linotype" panose="02040502050505030304" pitchFamily="18" charset="0"/>
                <a:ea typeface="Calibri" panose="020F0502020204030204" pitchFamily="34" charset="0"/>
                <a:cs typeface="Times New Roman" panose="02020603050405020304" pitchFamily="18" charset="0"/>
              </a:rPr>
              <a:t>, βγαλμένοι μέσα από την ανθρώπινη πείρα και μέσα από την άσκηση του έργου του κηρύγματος επί δύο χιλιάδες χρόνια, </a:t>
            </a:r>
            <a:r>
              <a:rPr lang="el-GR" b="1" dirty="0">
                <a:effectLst/>
                <a:latin typeface="Palatino Linotype" panose="02040502050505030304" pitchFamily="18" charset="0"/>
                <a:ea typeface="Calibri" panose="020F0502020204030204" pitchFamily="34" charset="0"/>
                <a:cs typeface="Times New Roman" panose="02020603050405020304" pitchFamily="18" charset="0"/>
              </a:rPr>
              <a:t>δεν είναι θεόπεμπτοι και αμετακίνητοι</a:t>
            </a:r>
            <a:r>
              <a:rPr lang="el-GR" dirty="0">
                <a:effectLst/>
                <a:latin typeface="Palatino Linotype" panose="02040502050505030304" pitchFamily="18" charset="0"/>
                <a:ea typeface="Calibri" panose="020F0502020204030204" pitchFamily="34" charset="0"/>
                <a:cs typeface="Times New Roman" panose="02020603050405020304" pitchFamily="18" charset="0"/>
              </a:rPr>
              <a:t>. Δίνουν όμως ό,τι χρειάζεται σε εκείνον που ασκεί το έργο αυτό, για να μπορέσει να το ασκήσει με επιτυχία. </a:t>
            </a:r>
          </a:p>
          <a:p>
            <a:r>
              <a:rPr lang="el-GR" dirty="0">
                <a:effectLst/>
                <a:latin typeface="Palatino Linotype" panose="02040502050505030304" pitchFamily="18" charset="0"/>
                <a:ea typeface="Calibri" panose="020F0502020204030204" pitchFamily="34" charset="0"/>
                <a:cs typeface="Times New Roman" panose="02020603050405020304" pitchFamily="18" charset="0"/>
              </a:rPr>
              <a:t>Δεν έχει σκοπό να κάνει τους μελετητές ρήτορες. Ούτε και χρειάζεται κοσμικούς ρήτορες ο θείος λόγος, αλλά συνετούς και σοφούς κατά Θεόν ανθρώπους που να ξέρουν </a:t>
            </a:r>
            <a:r>
              <a:rPr lang="el-GR" u="sng" dirty="0">
                <a:effectLst>
                  <a:outerShdw blurRad="38100" dist="38100" dir="2700000" algn="tl">
                    <a:srgbClr val="000000">
                      <a:alpha val="43137"/>
                    </a:srgbClr>
                  </a:outerShdw>
                </a:effectLst>
                <a:latin typeface="Palatino Linotype" panose="02040502050505030304" pitchFamily="18" charset="0"/>
                <a:ea typeface="Calibri" panose="020F0502020204030204" pitchFamily="34" charset="0"/>
                <a:cs typeface="Times New Roman" panose="02020603050405020304" pitchFamily="18" charset="0"/>
              </a:rPr>
              <a:t>τι θα πουν </a:t>
            </a:r>
            <a:r>
              <a:rPr lang="el-GR" dirty="0">
                <a:effectLst/>
                <a:latin typeface="Palatino Linotype" panose="02040502050505030304" pitchFamily="18" charset="0"/>
                <a:ea typeface="Calibri" panose="020F0502020204030204" pitchFamily="34" charset="0"/>
                <a:cs typeface="Times New Roman" panose="02020603050405020304" pitchFamily="18" charset="0"/>
              </a:rPr>
              <a:t>και </a:t>
            </a:r>
            <a:r>
              <a:rPr lang="el-GR" u="sng" dirty="0">
                <a:effectLst>
                  <a:outerShdw blurRad="38100" dist="38100" dir="2700000" algn="tl">
                    <a:srgbClr val="000000">
                      <a:alpha val="43137"/>
                    </a:srgbClr>
                  </a:outerShdw>
                </a:effectLst>
                <a:latin typeface="Palatino Linotype" panose="02040502050505030304" pitchFamily="18" charset="0"/>
                <a:ea typeface="Calibri" panose="020F0502020204030204" pitchFamily="34" charset="0"/>
                <a:cs typeface="Times New Roman" panose="02020603050405020304" pitchFamily="18" charset="0"/>
              </a:rPr>
              <a:t>πώς θα το πουν</a:t>
            </a:r>
            <a:r>
              <a:rPr lang="el-GR" dirty="0">
                <a:effectLst/>
                <a:latin typeface="Palatino Linotype" panose="02040502050505030304" pitchFamily="18" charset="0"/>
                <a:ea typeface="Calibri" panose="020F0502020204030204" pitchFamily="34" charset="0"/>
                <a:cs typeface="Times New Roman" panose="02020603050405020304" pitchFamily="18" charset="0"/>
              </a:rPr>
              <a:t>. </a:t>
            </a:r>
          </a:p>
          <a:p>
            <a:r>
              <a:rPr lang="el-GR" dirty="0">
                <a:effectLst/>
                <a:latin typeface="Palatino Linotype" panose="02040502050505030304" pitchFamily="18" charset="0"/>
                <a:ea typeface="Calibri" panose="020F0502020204030204" pitchFamily="34" charset="0"/>
                <a:cs typeface="Times New Roman" panose="02020603050405020304" pitchFamily="18" charset="0"/>
              </a:rPr>
              <a:t>Όσοι έχουν το φυσικό χάρισμα του λόγου μπορούν να το τελειοποιήσουν και να το συστηματοποιήσουν ακολουθώντας τους κανόνες της Ομιλητικής. </a:t>
            </a:r>
          </a:p>
          <a:p>
            <a:r>
              <a:rPr lang="el-GR" dirty="0">
                <a:effectLst/>
                <a:latin typeface="Palatino Linotype" panose="02040502050505030304" pitchFamily="18" charset="0"/>
                <a:ea typeface="Calibri" panose="020F0502020204030204" pitchFamily="34" charset="0"/>
                <a:cs typeface="Times New Roman" panose="02020603050405020304" pitchFamily="18" charset="0"/>
              </a:rPr>
              <a:t>Κι όλοι μπορούν με τη γνώση της θεωρίας και την άσκηση να φτάσουν στο μέτρο του καλού διακόνου του λόγου του Θεού. </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008412720"/>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434</TotalTime>
  <Words>3191</Words>
  <Application>Microsoft Office PowerPoint</Application>
  <PresentationFormat>Ευρεία οθόνη</PresentationFormat>
  <Paragraphs>111</Paragraphs>
  <Slides>22</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22</vt:i4>
      </vt:variant>
    </vt:vector>
  </HeadingPairs>
  <TitlesOfParts>
    <vt:vector size="28" baseType="lpstr">
      <vt:lpstr>Arial</vt:lpstr>
      <vt:lpstr>Calibri</vt:lpstr>
      <vt:lpstr>Calibri Light</vt:lpstr>
      <vt:lpstr>Palatino Linotype</vt:lpstr>
      <vt:lpstr>Wingdings</vt:lpstr>
      <vt:lpstr>Θέμα του Office</vt:lpstr>
      <vt:lpstr>ΔΙΑΚΟΝΙΑ ΤΟΥ ΛΟΓΟΥ ΕΝΟΤΗΤΑ 1Η   ΕΙΣΑΓΩΓΙΚΑ</vt:lpstr>
      <vt:lpstr>Η επιστήμη της Διακονίας του Λόγου</vt:lpstr>
      <vt:lpstr>Η έννοια της ομιλίας και ο όρος Ομιλητική</vt:lpstr>
      <vt:lpstr>Διάκριση των όρων ομιλία και λόγος</vt:lpstr>
      <vt:lpstr>Διάκριση του κηρύγματος σε εποικοδομητικό και ιεραποστολικό</vt:lpstr>
      <vt:lpstr>Σχέση μεταξύ Ρητορικής και Ομιλητικής</vt:lpstr>
      <vt:lpstr>Σχέση μεταξύ Ρητορικής και Ομιλητικής</vt:lpstr>
      <vt:lpstr>Κοινά σημεία μεταξύ Ρητορικής και Ομιλητικής </vt:lpstr>
      <vt:lpstr>Η χρησιμότητα της Ομιλητικής</vt:lpstr>
      <vt:lpstr>Ρητορεία: φυσικό χάρισμα ή μέθοδος διδακτή;</vt:lpstr>
      <vt:lpstr>Ρητορεία: φυσικό χάρισμα ή μέθοδος διδακτή;</vt:lpstr>
      <vt:lpstr>Η επιστήμη της Ομιλητικής σύμφωνα με τον Καθηγητή Ιωάννη Φουντούλη</vt:lpstr>
      <vt:lpstr>Η διαίρεση και η σκοπιμότητα της Ομιλητικής</vt:lpstr>
      <vt:lpstr>Η σκοπιμότητα και η ιδιαιτερότητα της Ομιλητικής</vt:lpstr>
      <vt:lpstr>Ιδιαιτερότητα εκκλησιαστικού ρητορικού λόγου</vt:lpstr>
      <vt:lpstr>Ιδιαιτερότητα εκκλησιαστικού ρητορικού λόγου</vt:lpstr>
      <vt:lpstr>Ιδιαιτερότητα εκκλησιαστικού ρητορικού λόγου</vt:lpstr>
      <vt:lpstr>Ιδιαιτερότητα εκκλησιαστικού ρητορικού λόγου</vt:lpstr>
      <vt:lpstr>Ιδιαιτερότητα εκκλησιαστικού ρητορικού λόγου</vt:lpstr>
      <vt:lpstr>Ιδιαιτερότητα εκκλησιαστικού ρητορικού λόγου</vt:lpstr>
      <vt:lpstr>Ιδιαιτερότητα εκκλησιαστικού ρητορικού λόγου</vt:lpstr>
      <vt:lpstr>ΒΙΒΛΙΟΓΡΑΦΙΑ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ΔΙΑΚΟΝΙΑ ΤΟΥ ΛΟΓΟΥ ΕΝΟΤΗΤΑ 1Η   ΕΙΣΑΓΩΓΙΚΑ</dc:title>
  <dc:creator>MARIA KARAMPELIA</dc:creator>
  <cp:lastModifiedBy>MARIA KARAMPELIA</cp:lastModifiedBy>
  <cp:revision>28</cp:revision>
  <dcterms:created xsi:type="dcterms:W3CDTF">2023-02-28T23:11:03Z</dcterms:created>
  <dcterms:modified xsi:type="dcterms:W3CDTF">2024-02-29T11:59:50Z</dcterms:modified>
</cp:coreProperties>
</file>