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69" r:id="rId16"/>
    <p:sldId id="270" r:id="rId17"/>
    <p:sldId id="271"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98" d="100"/>
          <a:sy n="98" d="100"/>
        </p:scale>
        <p:origin x="108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6-02-16T18:18:39.145" v="3" actId="20577"/>
      <pc:docMkLst>
        <pc:docMk/>
      </pc:docMkLst>
      <pc:sldChg chg="modSp mod">
        <pc:chgData name="MARIA KARAMPELIA" userId="9dfcc2cac66bf474" providerId="LiveId" clId="{0FEA5FD1-C4E6-4F77-AB0B-A52281635803}" dt="2026-02-16T18:18:39.145" v="3" actId="20577"/>
        <pc:sldMkLst>
          <pc:docMk/>
          <pc:sldMk cId="4113702994" sldId="256"/>
        </pc:sldMkLst>
        <pc:spChg chg="mod">
          <ac:chgData name="MARIA KARAMPELIA" userId="9dfcc2cac66bf474" providerId="LiveId" clId="{0FEA5FD1-C4E6-4F77-AB0B-A52281635803}" dt="2026-02-16T18:18:39.145" v="3" actId="20577"/>
          <ac:spMkLst>
            <pc:docMk/>
            <pc:sldMk cId="4113702994" sldId="256"/>
            <ac:spMk id="3" creationId="{E4A2EC9A-4F3C-CAA4-DE4F-EFEBAAB1454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EF45C2-2561-029A-B16B-DECEAC2A1BC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43D083C-6FAD-339E-17F6-B157C88FA6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9D8551A-8EBF-3B39-37FF-B5B4EB006E64}"/>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5" name="Θέση υποσέλιδου 4">
            <a:extLst>
              <a:ext uri="{FF2B5EF4-FFF2-40B4-BE49-F238E27FC236}">
                <a16:creationId xmlns:a16="http://schemas.microsoft.com/office/drawing/2014/main" id="{4EAE8E0D-8177-150D-BEF0-9ACE30820FC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3219857-5293-90EA-FBCB-16DFA9D95E20}"/>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90951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B1FA19-FB9B-6B6D-B5DA-3F7F1392AED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DEB1F8-61F1-0EFC-4F75-047E6AEE01A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CBB5490-D95A-E2C2-4321-C492DBB6F557}"/>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5" name="Θέση υποσέλιδου 4">
            <a:extLst>
              <a:ext uri="{FF2B5EF4-FFF2-40B4-BE49-F238E27FC236}">
                <a16:creationId xmlns:a16="http://schemas.microsoft.com/office/drawing/2014/main" id="{6BCC5685-5B1E-A54B-5463-AE95DFE38C7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90BA8D-E322-A25C-4EF1-EFDA874F3F8C}"/>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4293588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8EC3255-AD50-E9CD-609E-65B8967BB71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92A900A-0D9D-8543-D001-A42E89DADED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233A2FC-33A1-81B6-116B-09DD978AB584}"/>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5" name="Θέση υποσέλιδου 4">
            <a:extLst>
              <a:ext uri="{FF2B5EF4-FFF2-40B4-BE49-F238E27FC236}">
                <a16:creationId xmlns:a16="http://schemas.microsoft.com/office/drawing/2014/main" id="{71818FBB-E36B-4AE7-74DD-59BB541841C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8DF4FDC-416F-2170-F30D-2BECD0C34023}"/>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123428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DE8BC8-D467-7930-EBF4-7841B744528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B4D8CBD-33DE-AD64-8E0F-CD970E1CA5A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4DBD3A0-3B94-D845-B88D-66F0E71F0428}"/>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5" name="Θέση υποσέλιδου 4">
            <a:extLst>
              <a:ext uri="{FF2B5EF4-FFF2-40B4-BE49-F238E27FC236}">
                <a16:creationId xmlns:a16="http://schemas.microsoft.com/office/drawing/2014/main" id="{67601710-5E7C-0366-F35B-EEEEBC3030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9B1EC2B-CAF9-52D5-36EF-65B7E7D5A899}"/>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1051433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FE378B-1F10-BA5F-2909-6D7580C29E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58E99BD-1B01-35AD-AE1D-765ABB80CE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A9E75FF-5E0A-BC0C-9484-8C64D1B5B752}"/>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5" name="Θέση υποσέλιδου 4">
            <a:extLst>
              <a:ext uri="{FF2B5EF4-FFF2-40B4-BE49-F238E27FC236}">
                <a16:creationId xmlns:a16="http://schemas.microsoft.com/office/drawing/2014/main" id="{05491ECB-E399-C6E3-2F1B-1BF15708128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57ADFC-5CB3-DAE5-8FE8-E6C7BD24A407}"/>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1276949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FFF2A6-BE2B-26D9-7BD7-1DEA02DF97A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FBC727F-97BA-EBD1-490D-DE09F12307B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1E554C8-28AB-B594-31D7-75DB24CF0A1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4251B99-42D5-8DDD-3175-9543FA9BA420}"/>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6" name="Θέση υποσέλιδου 5">
            <a:extLst>
              <a:ext uri="{FF2B5EF4-FFF2-40B4-BE49-F238E27FC236}">
                <a16:creationId xmlns:a16="http://schemas.microsoft.com/office/drawing/2014/main" id="{D67FEAE2-767E-87BC-0E9A-E1598A628EB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E2165BF-194A-5F90-1628-FE689ADA13B9}"/>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2474093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5056DC-C462-80F8-8D77-BD7764E5EA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050BA8D-BAC0-3942-8D0D-2C76A7DC02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3B2794B-84AF-0453-2771-1C2F14ACD87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2699A9A-0DE0-B939-AD19-53BD393DB3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E062554-3FD2-CA08-B414-F41FF273881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DF8878A-0097-5B6F-1AC8-BAA5129CF833}"/>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8" name="Θέση υποσέλιδου 7">
            <a:extLst>
              <a:ext uri="{FF2B5EF4-FFF2-40B4-BE49-F238E27FC236}">
                <a16:creationId xmlns:a16="http://schemas.microsoft.com/office/drawing/2014/main" id="{E1C8824C-F4FF-50AC-AF65-1B3044E4402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0B5A9B41-3F13-970D-1522-944EF39465EF}"/>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78420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F43483-8F80-57E6-5F2E-DB4192FC97B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EBE2532-FF91-96AD-79ED-D217034FB53B}"/>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4" name="Θέση υποσέλιδου 3">
            <a:extLst>
              <a:ext uri="{FF2B5EF4-FFF2-40B4-BE49-F238E27FC236}">
                <a16:creationId xmlns:a16="http://schemas.microsoft.com/office/drawing/2014/main" id="{17D02219-F930-9C22-5092-BD3235519D9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328066C-50F4-F229-5293-8EAF0FF18F93}"/>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1568448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4D894FB-7629-EA28-5106-8D4DDD81EA85}"/>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3" name="Θέση υποσέλιδου 2">
            <a:extLst>
              <a:ext uri="{FF2B5EF4-FFF2-40B4-BE49-F238E27FC236}">
                <a16:creationId xmlns:a16="http://schemas.microsoft.com/office/drawing/2014/main" id="{C4725441-0E48-3B60-C0D7-22DE9844480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3C48212-EC9D-44B3-A53C-43D90B0673F6}"/>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403098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BC0BC8-1CF6-E84D-E14B-F225CBDB942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5B04247-E411-9443-A446-C5AE9E839E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CF5A10D-E165-E8D4-BE86-5447048F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9B5F1A4-9142-E705-857C-9E48619193AC}"/>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6" name="Θέση υποσέλιδου 5">
            <a:extLst>
              <a:ext uri="{FF2B5EF4-FFF2-40B4-BE49-F238E27FC236}">
                <a16:creationId xmlns:a16="http://schemas.microsoft.com/office/drawing/2014/main" id="{4B46421F-F352-1EA0-5610-9AF35047B1B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1FEA5C7-9FC9-7DC2-F076-4645062C4AD8}"/>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134355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1013A9-6626-97E0-F904-44273FAF179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27378E2-0356-4A18-163A-0BB272BFE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AE55A73-1CED-2DE5-3FD6-935C90F9DD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4DDC338-54DC-0419-A359-C6C38154143D}"/>
              </a:ext>
            </a:extLst>
          </p:cNvPr>
          <p:cNvSpPr>
            <a:spLocks noGrp="1"/>
          </p:cNvSpPr>
          <p:nvPr>
            <p:ph type="dt" sz="half" idx="10"/>
          </p:nvPr>
        </p:nvSpPr>
        <p:spPr/>
        <p:txBody>
          <a:bodyPr/>
          <a:lstStyle/>
          <a:p>
            <a:fld id="{D6B9D657-D4AB-4A2C-8BC0-FA4D3897FCC0}" type="datetimeFigureOut">
              <a:rPr lang="el-GR" smtClean="0"/>
              <a:t>16/2/2026</a:t>
            </a:fld>
            <a:endParaRPr lang="el-GR"/>
          </a:p>
        </p:txBody>
      </p:sp>
      <p:sp>
        <p:nvSpPr>
          <p:cNvPr id="6" name="Θέση υποσέλιδου 5">
            <a:extLst>
              <a:ext uri="{FF2B5EF4-FFF2-40B4-BE49-F238E27FC236}">
                <a16:creationId xmlns:a16="http://schemas.microsoft.com/office/drawing/2014/main" id="{AB8C13BB-7376-ED4C-164A-FAAA4BDB004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4960954-FE11-A8FC-1ED3-EE3318EA53FD}"/>
              </a:ext>
            </a:extLst>
          </p:cNvPr>
          <p:cNvSpPr>
            <a:spLocks noGrp="1"/>
          </p:cNvSpPr>
          <p:nvPr>
            <p:ph type="sldNum" sz="quarter" idx="12"/>
          </p:nvPr>
        </p:nvSpPr>
        <p:spPr/>
        <p:txBody>
          <a:bodyPr/>
          <a:lstStyle/>
          <a:p>
            <a:fld id="{E804E6F6-C7F6-47DA-918A-AB958A635DA6}" type="slidenum">
              <a:rPr lang="el-GR" smtClean="0"/>
              <a:t>‹#›</a:t>
            </a:fld>
            <a:endParaRPr lang="el-GR"/>
          </a:p>
        </p:txBody>
      </p:sp>
    </p:spTree>
    <p:extLst>
      <p:ext uri="{BB962C8B-B14F-4D97-AF65-F5344CB8AC3E}">
        <p14:creationId xmlns:p14="http://schemas.microsoft.com/office/powerpoint/2010/main" val="2780255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BBCE535-521B-8AE2-065F-F9F63EB3B2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F25F5B3-61FB-AFD4-0F36-2BFFF1245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EA5E44E-BAE2-9B97-9B47-B76070D9B7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B9D657-D4AB-4A2C-8BC0-FA4D3897FCC0}" type="datetimeFigureOut">
              <a:rPr lang="el-GR" smtClean="0"/>
              <a:t>16/2/2026</a:t>
            </a:fld>
            <a:endParaRPr lang="el-GR"/>
          </a:p>
        </p:txBody>
      </p:sp>
      <p:sp>
        <p:nvSpPr>
          <p:cNvPr id="5" name="Θέση υποσέλιδου 4">
            <a:extLst>
              <a:ext uri="{FF2B5EF4-FFF2-40B4-BE49-F238E27FC236}">
                <a16:creationId xmlns:a16="http://schemas.microsoft.com/office/drawing/2014/main" id="{31D82D70-92AB-69DF-6598-A7FA5418C6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DCF6852-0F55-5FA4-EEB0-0E11AA7ACC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04E6F6-C7F6-47DA-918A-AB958A635DA6}" type="slidenum">
              <a:rPr lang="el-GR" smtClean="0"/>
              <a:t>‹#›</a:t>
            </a:fld>
            <a:endParaRPr lang="el-GR"/>
          </a:p>
        </p:txBody>
      </p:sp>
    </p:spTree>
    <p:extLst>
      <p:ext uri="{BB962C8B-B14F-4D97-AF65-F5344CB8AC3E}">
        <p14:creationId xmlns:p14="http://schemas.microsoft.com/office/powerpoint/2010/main" val="293883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A2D3DC-F426-FC22-C196-624AB1ED5CB3}"/>
              </a:ext>
            </a:extLst>
          </p:cNvPr>
          <p:cNvSpPr>
            <a:spLocks noGrp="1"/>
          </p:cNvSpPr>
          <p:nvPr>
            <p:ph type="ctrTitle"/>
          </p:nvPr>
        </p:nvSpPr>
        <p:spPr>
          <a:xfrm>
            <a:off x="0" y="1"/>
            <a:ext cx="12192000" cy="4381876"/>
          </a:xfrm>
        </p:spPr>
        <p:txBody>
          <a:bodyPr>
            <a:normAutofit fontScale="90000"/>
          </a:bodyPr>
          <a:lstStyle/>
          <a:p>
            <a:r>
              <a:rPr lang="el-GR" sz="5300" b="1" dirty="0"/>
              <a:t>ΘΕΜΑΤΑ ΠΑΤΕΡΙΚΗΣ ΓΡΑΜΜΑΤΕΙΑΣ </a:t>
            </a:r>
            <a:br>
              <a:rPr lang="el-GR" sz="5300" b="1" dirty="0"/>
            </a:br>
            <a:r>
              <a:rPr lang="el-GR" sz="5300" b="1" dirty="0"/>
              <a:t>2</a:t>
            </a:r>
            <a:r>
              <a:rPr lang="el-GR" sz="5300" b="1" baseline="30000" dirty="0"/>
              <a:t>Η</a:t>
            </a:r>
            <a:r>
              <a:rPr lang="el-GR" sz="5300" b="1" dirty="0"/>
              <a:t> ΕΝΟΤΗΤΑ</a:t>
            </a:r>
            <a:br>
              <a:rPr lang="el-GR" sz="5300" b="1" dirty="0"/>
            </a:br>
            <a:r>
              <a:rPr lang="el-GR" sz="5300" b="1" dirty="0"/>
              <a:t>ΤΟ ΘΕΛΟΓΟΥΜΕΝΟ ΤΗΣ ΑΠΟΚΑΤΑΣΤΑΣΗΣ ΤΩΝ ΠΑΝΤΩΝ ΣΤΟΝ ΓΡΗΓΟΡΙΟ ΝΥΣΣΗΣ ΚΑΙ ΤΟΝ ΜΑΞΙΜΟ ΟΜΟΛΟΓΗΤΗ</a:t>
            </a:r>
            <a:br>
              <a:rPr lang="el-GR" b="1" dirty="0"/>
            </a:br>
            <a:endParaRPr lang="el-GR" dirty="0"/>
          </a:p>
        </p:txBody>
      </p:sp>
      <p:sp>
        <p:nvSpPr>
          <p:cNvPr id="3" name="Υπότιτλος 2">
            <a:extLst>
              <a:ext uri="{FF2B5EF4-FFF2-40B4-BE49-F238E27FC236}">
                <a16:creationId xmlns:a16="http://schemas.microsoft.com/office/drawing/2014/main" id="{E4A2EC9A-4F3C-CAA4-DE4F-EFEBAAB14545}"/>
              </a:ext>
            </a:extLst>
          </p:cNvPr>
          <p:cNvSpPr>
            <a:spLocks noGrp="1"/>
          </p:cNvSpPr>
          <p:nvPr>
            <p:ph type="subTitle" idx="1"/>
          </p:nvPr>
        </p:nvSpPr>
        <p:spPr>
          <a:xfrm>
            <a:off x="1524000" y="3998852"/>
            <a:ext cx="9144000" cy="2859148"/>
          </a:xfrm>
        </p:spPr>
        <p:txBody>
          <a:bodyPr/>
          <a:lstStyle/>
          <a:p>
            <a:endParaRPr lang="el-GR" dirty="0"/>
          </a:p>
          <a:p>
            <a:r>
              <a:rPr lang="el-GR" dirty="0"/>
              <a:t>ΣΤ΄ ΕΞΑΜΗΝΟΥ </a:t>
            </a:r>
          </a:p>
          <a:p>
            <a:r>
              <a:rPr lang="el-GR" dirty="0"/>
              <a:t>ΙΕΡΑΤΙΚΩΝ ΣΠΟΥΔΩΝ</a:t>
            </a:r>
          </a:p>
          <a:p>
            <a:r>
              <a:rPr lang="el-GR" dirty="0"/>
              <a:t>ΑΕΑΑ</a:t>
            </a:r>
          </a:p>
          <a:p>
            <a:r>
              <a:rPr lang="el-GR" dirty="0"/>
              <a:t>ΑΚΑΔΗΜΑΪΚΟ </a:t>
            </a:r>
            <a:r>
              <a:rPr lang="el-GR"/>
              <a:t>ΕΤΟΣ 2025-2026</a:t>
            </a:r>
            <a:endParaRPr lang="el-GR" dirty="0"/>
          </a:p>
          <a:p>
            <a:r>
              <a:rPr lang="el-GR" dirty="0"/>
              <a:t>ΔΙΔΑΣΚΟΥΣΑ: ΜΑΡΙΑ ΚΑΡΑΜΠΕΛΙΑ, ΕΔΙΠ</a:t>
            </a:r>
          </a:p>
          <a:p>
            <a:endParaRPr lang="el-GR" dirty="0"/>
          </a:p>
        </p:txBody>
      </p:sp>
    </p:spTree>
    <p:extLst>
      <p:ext uri="{BB962C8B-B14F-4D97-AF65-F5344CB8AC3E}">
        <p14:creationId xmlns:p14="http://schemas.microsoft.com/office/powerpoint/2010/main" val="4113702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82580"/>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563496"/>
            <a:ext cx="12192000" cy="6294504"/>
          </a:xfrm>
        </p:spPr>
        <p:txBody>
          <a:bodyPr>
            <a:normAutofit lnSpcReduction="10000"/>
          </a:bodyPr>
          <a:lstStyle/>
          <a:p>
            <a:r>
              <a:rPr lang="el-GR" b="1" dirty="0">
                <a:solidFill>
                  <a:srgbClr val="FF0000"/>
                </a:solidFill>
              </a:rPr>
              <a:t>Όπως αυτοί που με τη χρήση της φωτιάς καθαρίζουν το χρυσάφι, το οποίο είναι αναμεμιγμένο με άλλα υλικά, δεν λιώνουν με το πυρ μόνο το νόθο στοιχείο αλλά αναγκαστικά μαζί με το κίβδηλο λιώνουν και το καθαρό, και όταν το κίβδηλο κατακαεί μένει το καθαρό, έτσι όταν η κακία δαπανάται στο πυρ της κάθαρσης, μέχρι να κατακαεί το διεσπαρμένο, νόθο, κίβδηλο και </a:t>
            </a:r>
            <a:r>
              <a:rPr lang="el-GR" b="1" dirty="0" err="1">
                <a:solidFill>
                  <a:srgbClr val="FF0000"/>
                </a:solidFill>
              </a:rPr>
              <a:t>υλώδες</a:t>
            </a:r>
            <a:r>
              <a:rPr lang="el-GR" b="1" dirty="0">
                <a:solidFill>
                  <a:srgbClr val="FF0000"/>
                </a:solidFill>
              </a:rPr>
              <a:t> στοιχείο στη φωτιά είναι αναγκαστικά ενωμένη και η ψυχή</a:t>
            </a:r>
            <a:r>
              <a:rPr lang="el-GR" dirty="0"/>
              <a:t>. Και όπως </a:t>
            </a:r>
            <a:r>
              <a:rPr lang="el-GR" b="1" dirty="0"/>
              <a:t>ένα σχοινί </a:t>
            </a:r>
            <a:r>
              <a:rPr lang="el-GR" dirty="0"/>
              <a:t>περιτυλιχθεί από παχύ στρώμα κολλώδους πηλού, στη συνέχεια η αρχή του εξαχθεί από στενό πέρασμα και το τραβήξει κάποιος με βία προς τα μέσα, αναγκαστικά το σχοινί ακολουθεί το βίαιο τράβηγμα, ενώ ο πηλός που το περιβάλλει μένει έξω από την τρύπα </a:t>
            </a:r>
            <a:r>
              <a:rPr lang="el-GR" dirty="0" err="1"/>
              <a:t>ξυνόμενος</a:t>
            </a:r>
            <a:r>
              <a:rPr lang="el-GR" dirty="0"/>
              <a:t> από τη βία και συντελώντας ώστε το σχοινί να μην περνά εύκολα και να υφίσταται βίαιο τέντωμα από το τράβηγμα, κάτι παρόμοιο </a:t>
            </a:r>
            <a:r>
              <a:rPr lang="el-GR" u="sng" dirty="0"/>
              <a:t>μου φαίνεται </a:t>
            </a:r>
            <a:r>
              <a:rPr lang="el-GR" dirty="0"/>
              <a:t>ότι πρέπει να εννοήσουμε ότι συμβαίνει και με την ψυχή. Όταν είναι τυλιγμένη με τα πάθη τα υλικά και τα γήινα, υποφέρει και τεντώνεται, αφού ο Θεός ελκύει προς αυτόν ό,τι είναι δικό του, ενώ το ξένο καθώς βρίσκεται κατά κάποιο τρόπο μαζί της </a:t>
            </a:r>
            <a:r>
              <a:rPr lang="el-GR" dirty="0" err="1"/>
              <a:t>αποξύνεται</a:t>
            </a:r>
            <a:r>
              <a:rPr lang="el-GR" dirty="0"/>
              <a:t> με βία και δημιουργεί σ’ αυτήν τριγμούς και ανυπόφορους πόνους… </a:t>
            </a:r>
          </a:p>
        </p:txBody>
      </p:sp>
    </p:spTree>
    <p:extLst>
      <p:ext uri="{BB962C8B-B14F-4D97-AF65-F5344CB8AC3E}">
        <p14:creationId xmlns:p14="http://schemas.microsoft.com/office/powerpoint/2010/main" val="4243600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43944"/>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476518"/>
            <a:ext cx="12192000" cy="6381482"/>
          </a:xfrm>
        </p:spPr>
        <p:txBody>
          <a:bodyPr>
            <a:normAutofit fontScale="92500" lnSpcReduction="10000"/>
          </a:bodyPr>
          <a:lstStyle/>
          <a:p>
            <a:r>
              <a:rPr lang="el-GR" b="1" dirty="0">
                <a:solidFill>
                  <a:srgbClr val="FF0000"/>
                </a:solidFill>
              </a:rPr>
              <a:t>Συνεπώς, η θεία κρίση δεν τιμωρεί τους αμαρτήσαντες αλλά ενεργεί μόνο για να ξεχωρίσει το αγαθό από το κακό και να προσελκύσει την ψυχή στην κοινωνία της μακαριότητας, ενώ η διάσπαση της συμφυΐας του οικείου με το ξένο γίνεται αιτία πόνου για την </a:t>
            </a:r>
            <a:r>
              <a:rPr lang="el-GR" b="1" dirty="0" err="1">
                <a:solidFill>
                  <a:srgbClr val="FF0000"/>
                </a:solidFill>
              </a:rPr>
              <a:t>ελκόμενη</a:t>
            </a:r>
            <a:r>
              <a:rPr lang="el-GR" b="1" dirty="0">
                <a:solidFill>
                  <a:srgbClr val="FF0000"/>
                </a:solidFill>
              </a:rPr>
              <a:t> ψυχή</a:t>
            </a:r>
            <a:r>
              <a:rPr lang="el-GR" dirty="0"/>
              <a:t>. Αυτή είναι η δική μου άποψη. </a:t>
            </a:r>
            <a:r>
              <a:rPr lang="el-GR" b="1" dirty="0"/>
              <a:t>Μέτρο του πόνου είναι η κακία που υπάρχει μέσα στον καθένα μας</a:t>
            </a:r>
            <a:r>
              <a:rPr lang="el-GR" dirty="0"/>
              <a:t>. Διότι δεν  είναι φυσικό αυτός που πράττει πολλές απαγορευμένες πράξεις και αυτός που πέφτει σε μέτρια πλημμελήματα να υποστούν ίση οδύνη για την κακή τους έξη, αλλά η οδυνηρή εκείνη φλόγα θα καίει σε </a:t>
            </a:r>
            <a:r>
              <a:rPr lang="el-GR" u="sng" dirty="0"/>
              <a:t>αναλογία </a:t>
            </a:r>
            <a:r>
              <a:rPr lang="el-GR" dirty="0"/>
              <a:t>με την ποσότητα της ύλης μέχρι να δαπανηθεί το υλικό που τρέφει τη φλόγα. Σε όποιον λοιπόν είναι πολύ </a:t>
            </a:r>
            <a:r>
              <a:rPr lang="el-GR" b="1" dirty="0">
                <a:solidFill>
                  <a:srgbClr val="002060"/>
                </a:solidFill>
                <a:effectLst>
                  <a:outerShdw blurRad="38100" dist="38100" dir="2700000" algn="tl">
                    <a:srgbClr val="000000">
                      <a:alpha val="43137"/>
                    </a:srgbClr>
                  </a:outerShdw>
                </a:effectLst>
              </a:rPr>
              <a:t>το φορτίο της υλοφροσύνης</a:t>
            </a:r>
            <a:r>
              <a:rPr lang="el-GR" dirty="0"/>
              <a:t>, αναγκαστικά θα είναι πολλή και θα διαρκεί πολύ η κατατρώγουσα φλόγα. Σε όποιον όμως το υλικό του πυρός είναι αναμεμιγμένο λιγότερο, τόσο χαμηλότερη σε σφοδρότητα και δριμύτητα γίνεται η ενέργεια της κολάσεως, όσο πιο ελαττωμένη είναι η ποσότητα της κακίας στον άνθρωπο. Διότι πρέπει εξάπαντος και με οποιονδήποτε τρόπο να αποβληθεί κάποτε το κακό από την ύπαρξη και το όντως μη ον να μην υπάρχει καθόλου. Πραγματικά επειδή η κακία έξω από την προαίρεση δεν έχει φυσική ύπαρξη, συνεπάγεται ότι, όταν κάθε προαίρεση εισέλθει στον Θεό, η κακία θα καταστραφεί εξολοκλήρου γιατί δεν θα απομείνει γι’ αυτήν κανένα δοχείο…</a:t>
            </a:r>
          </a:p>
        </p:txBody>
      </p:sp>
    </p:spTree>
    <p:extLst>
      <p:ext uri="{BB962C8B-B14F-4D97-AF65-F5344CB8AC3E}">
        <p14:creationId xmlns:p14="http://schemas.microsoft.com/office/powerpoint/2010/main" val="357521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40912"/>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425004"/>
            <a:ext cx="12192000" cy="6432996"/>
          </a:xfrm>
        </p:spPr>
        <p:txBody>
          <a:bodyPr>
            <a:normAutofit/>
          </a:bodyPr>
          <a:lstStyle/>
          <a:p>
            <a:r>
              <a:rPr lang="el-GR" dirty="0"/>
              <a:t>Συνεπώς, οι απαλλαγμένοι από την κακία θα εισέλθουν στην αρετή, στον Θεό ώστε θα γίνει, όπως είπε και ο Απόστολος, «</a:t>
            </a:r>
            <a:r>
              <a:rPr lang="el-GR" i="1" dirty="0"/>
              <a:t>ὁ </a:t>
            </a:r>
            <a:r>
              <a:rPr lang="el-GR" i="1" dirty="0" err="1"/>
              <a:t>Θεὸς</a:t>
            </a:r>
            <a:r>
              <a:rPr lang="el-GR" i="1" dirty="0"/>
              <a:t> </a:t>
            </a:r>
            <a:r>
              <a:rPr lang="el-GR" i="1" dirty="0" err="1"/>
              <a:t>τὰ</a:t>
            </a:r>
            <a:r>
              <a:rPr lang="el-GR" i="1" dirty="0"/>
              <a:t> πάντα </a:t>
            </a:r>
            <a:r>
              <a:rPr lang="el-GR" i="1" dirty="0" err="1"/>
              <a:t>ἐν</a:t>
            </a:r>
            <a:r>
              <a:rPr lang="el-GR" i="1" dirty="0"/>
              <a:t> </a:t>
            </a:r>
            <a:r>
              <a:rPr lang="el-GR" i="1" dirty="0" err="1"/>
              <a:t>πᾶσι</a:t>
            </a:r>
            <a:r>
              <a:rPr lang="el-GR" dirty="0"/>
              <a:t>» (</a:t>
            </a:r>
            <a:r>
              <a:rPr lang="el-GR" dirty="0" err="1"/>
              <a:t>Μτ</a:t>
            </a:r>
            <a:r>
              <a:rPr lang="el-GR" dirty="0"/>
              <a:t> 18,23 και </a:t>
            </a:r>
            <a:r>
              <a:rPr lang="el-GR" dirty="0" err="1"/>
              <a:t>Λκ</a:t>
            </a:r>
            <a:r>
              <a:rPr lang="el-GR" dirty="0"/>
              <a:t> 7,41)… Ο Θεός γίνεται για τους </a:t>
            </a:r>
            <a:r>
              <a:rPr lang="el-GR" dirty="0" err="1"/>
              <a:t>αξίους</a:t>
            </a:r>
            <a:r>
              <a:rPr lang="el-GR" dirty="0"/>
              <a:t> τόπος και οίκος και ένδυμα και τροφή και </a:t>
            </a:r>
            <a:r>
              <a:rPr lang="el-GR" dirty="0" err="1"/>
              <a:t>πόσις</a:t>
            </a:r>
            <a:r>
              <a:rPr lang="el-GR" dirty="0"/>
              <a:t> και φως και πλούτος και βασιλεία και κάθε νόημα και όνομα που συντελεί στην αγαθή ζωή μας. Ο δε γινόμενος τα πάντα γίνεται και εις τα πάντα. </a:t>
            </a:r>
            <a:r>
              <a:rPr lang="el-GR" b="1" dirty="0"/>
              <a:t>Στο σημείο αυτό μου φαίνεται πως η Γραφή διδάσκει τον ολοκληρωτικό αφανισμό της κακίας</a:t>
            </a:r>
            <a:r>
              <a:rPr lang="el-GR" dirty="0"/>
              <a:t>. Διότι εάν ο Θεός βρίσκεται σε όλα τα όντα, τότε έπεται ότι η κακία δεν βρίσκεται στα όντα. Διότι αν κανείς υποθέσει ότι η κακία βρίσκεται εκεί, τότε πώς θα σταθεί ότι ο Θεός βρίσκεται στα πάντα; Η εξαίρεση εκείνου του τόπου καθιστά ελλιπή τη συμπερίληψη των πάντων, αλλά εκείνος που βρίσκεται στα πάντα δεν θα είναι στα μη όντα.</a:t>
            </a:r>
          </a:p>
          <a:p>
            <a:r>
              <a:rPr lang="el-GR" dirty="0"/>
              <a:t>Ο Μάξιμος ο Ομολογητής στις </a:t>
            </a:r>
            <a:r>
              <a:rPr lang="el-GR" i="1" dirty="0"/>
              <a:t>Ερωταποκρίσεις</a:t>
            </a:r>
            <a:r>
              <a:rPr lang="el-GR" dirty="0"/>
              <a:t> δέχεται ένα ερώτημα που αφορά τη διδασκαλία του Γρηγορίου Νύσσης. Το αίτημα που διατυπώνεται είναι: επειδή ο Γρηγόριος Νύσσης μέσα στα συγγράμματά </a:t>
            </a:r>
            <a:r>
              <a:rPr lang="el-GR"/>
              <a:t>του φαίνεται </a:t>
            </a:r>
            <a:r>
              <a:rPr lang="el-GR" dirty="0"/>
              <a:t>να υποδηλώνει μια αποκατάσταση παρακαλώ να μας πεις γι’ αυτό ό,τι γνωρίζεις. Και απαντά με τα ακόλουθα λόγια:  </a:t>
            </a:r>
          </a:p>
        </p:txBody>
      </p:sp>
    </p:spTree>
    <p:extLst>
      <p:ext uri="{BB962C8B-B14F-4D97-AF65-F5344CB8AC3E}">
        <p14:creationId xmlns:p14="http://schemas.microsoft.com/office/powerpoint/2010/main" val="897295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0304" y="1"/>
            <a:ext cx="11173496" cy="682580"/>
          </a:xfrm>
        </p:spPr>
        <p:txBody>
          <a:bodyPr>
            <a:normAutofit fontScale="90000"/>
          </a:bodyPr>
          <a:lstStyle/>
          <a:p>
            <a:pPr algn="ctr"/>
            <a:r>
              <a:rPr lang="el-GR" dirty="0"/>
              <a:t>Η ΑΠΟΚΑΤΑΣΤΑΣΗ ΣΤΟΝ ΜΑΞΙΜΟ ΟΜΟΛΟΓΗΤΗ</a:t>
            </a:r>
          </a:p>
        </p:txBody>
      </p:sp>
      <p:sp>
        <p:nvSpPr>
          <p:cNvPr id="3" name="Θέση περιεχομένου 2"/>
          <p:cNvSpPr>
            <a:spLocks noGrp="1"/>
          </p:cNvSpPr>
          <p:nvPr>
            <p:ph idx="1"/>
          </p:nvPr>
        </p:nvSpPr>
        <p:spPr>
          <a:xfrm>
            <a:off x="0" y="682580"/>
            <a:ext cx="12192000" cy="6175419"/>
          </a:xfrm>
        </p:spPr>
        <p:txBody>
          <a:bodyPr>
            <a:normAutofit lnSpcReduction="10000"/>
          </a:bodyPr>
          <a:lstStyle/>
          <a:p>
            <a:r>
              <a:rPr lang="el-GR" dirty="0"/>
              <a:t>«Η Εκκλησία γνωρίζει </a:t>
            </a:r>
            <a:r>
              <a:rPr lang="el-GR" b="1" dirty="0"/>
              <a:t>τρεις αποκαταστάσεις</a:t>
            </a:r>
            <a:r>
              <a:rPr lang="el-GR" dirty="0"/>
              <a:t>. Μια αποκατάσταση </a:t>
            </a:r>
            <a:r>
              <a:rPr lang="el-GR" u="sng" dirty="0"/>
              <a:t>του καθενός μας ανάλογα με την αρετή του</a:t>
            </a:r>
            <a:r>
              <a:rPr lang="el-GR" dirty="0"/>
              <a:t>, αποκατάσταση που γίνεται όταν ολοκληρώσει την αρετή που του αναλογεί. Δεύτερη την αποκατάσταση </a:t>
            </a:r>
            <a:r>
              <a:rPr lang="el-GR" u="sng" dirty="0"/>
              <a:t>όλης της φύσης κατά την ανάσταση στην αφθαρσία και την αθανασία</a:t>
            </a:r>
            <a:r>
              <a:rPr lang="el-GR" dirty="0"/>
              <a:t>. Τρίτη, αυτή που κάνει υπερβολική χρήση στους λόγους του ο Γρηγόριος Νύσσης και είναι η εξής: η </a:t>
            </a:r>
            <a:r>
              <a:rPr lang="el-GR" u="sng" dirty="0"/>
              <a:t>αποκατάσταση στην αρχική της κατάσταση των ψυχικών δυνάμεων που υπέπεσαν στην αμαρτία</a:t>
            </a:r>
            <a:r>
              <a:rPr lang="el-GR" dirty="0"/>
              <a:t>. Πρέπει δηλαδή, όπως όλη η φύση κατά την ανάσταση θα απολαύσει την αφθαρσία της σάρκας σε χρόνο που ελπίζουμε, έτσι και οι </a:t>
            </a:r>
            <a:r>
              <a:rPr lang="el-GR" dirty="0" err="1"/>
              <a:t>παραστρατημένες</a:t>
            </a:r>
            <a:r>
              <a:rPr lang="el-GR" dirty="0"/>
              <a:t> δυνάμεις της ψυχής στο μάκρος των αιώνων πρέπει να </a:t>
            </a:r>
            <a:r>
              <a:rPr lang="el-GR" b="1" dirty="0">
                <a:solidFill>
                  <a:srgbClr val="FF0000"/>
                </a:solidFill>
              </a:rPr>
              <a:t>αποβάλλουν </a:t>
            </a:r>
            <a:r>
              <a:rPr lang="el-GR" b="1" u="sng" dirty="0">
                <a:solidFill>
                  <a:srgbClr val="FF0000"/>
                </a:solidFill>
                <a:effectLst>
                  <a:outerShdw blurRad="38100" dist="38100" dir="2700000" algn="tl">
                    <a:srgbClr val="000000">
                      <a:alpha val="43137"/>
                    </a:srgbClr>
                  </a:outerShdw>
                </a:effectLst>
              </a:rPr>
              <a:t>τις μνήμες της κακίας </a:t>
            </a:r>
            <a:r>
              <a:rPr lang="el-GR" b="1" dirty="0">
                <a:solidFill>
                  <a:srgbClr val="FF0000"/>
                </a:solidFill>
              </a:rPr>
              <a:t>που έχουν εναποτεθεί σ’ αυτές </a:t>
            </a:r>
            <a:r>
              <a:rPr lang="el-GR" dirty="0"/>
              <a:t>και αφού περάσουν όλους τους αιώνες χωρίς να βρίσκουν στάση, να έρθουν στον Θεό, που δεν έχει πέρας, και έτσι </a:t>
            </a:r>
            <a:r>
              <a:rPr lang="el-GR" b="1" u="sng" dirty="0">
                <a:solidFill>
                  <a:srgbClr val="FF0000"/>
                </a:solidFill>
              </a:rPr>
              <a:t>με την επίγνωση </a:t>
            </a:r>
            <a:r>
              <a:rPr lang="el-GR" b="1" dirty="0">
                <a:solidFill>
                  <a:srgbClr val="FF0000"/>
                </a:solidFill>
              </a:rPr>
              <a:t>και </a:t>
            </a:r>
            <a:r>
              <a:rPr lang="el-GR" b="1" u="sng" dirty="0">
                <a:solidFill>
                  <a:srgbClr val="FF0000"/>
                </a:solidFill>
              </a:rPr>
              <a:t>όχι με τη μέθεξη των αγαθών</a:t>
            </a:r>
            <a:r>
              <a:rPr lang="el-GR" b="1" dirty="0">
                <a:solidFill>
                  <a:srgbClr val="FF0000"/>
                </a:solidFill>
              </a:rPr>
              <a:t>, ν’ αναλάβουν τις δυνάμεις τους</a:t>
            </a:r>
            <a:r>
              <a:rPr lang="el-GR" dirty="0"/>
              <a:t>, να αποκατασταθούν στην αρχική τους κατάσταση για να δειχθεί ο δημιουργός αναίτιος ως προς την αμαρτία» (</a:t>
            </a:r>
            <a:r>
              <a:rPr lang="el-GR" i="1" dirty="0" err="1"/>
              <a:t>Πεύσεις</a:t>
            </a:r>
            <a:r>
              <a:rPr lang="el-GR" i="1" dirty="0"/>
              <a:t> </a:t>
            </a:r>
            <a:r>
              <a:rPr lang="el-GR" i="1" dirty="0" err="1"/>
              <a:t>καὶ</a:t>
            </a:r>
            <a:r>
              <a:rPr lang="el-GR" i="1" dirty="0"/>
              <a:t> </a:t>
            </a:r>
            <a:r>
              <a:rPr lang="el-GR" i="1" dirty="0" err="1"/>
              <a:t>ἀποκρίσεις</a:t>
            </a:r>
            <a:r>
              <a:rPr lang="el-GR" i="1" dirty="0"/>
              <a:t> </a:t>
            </a:r>
            <a:r>
              <a:rPr lang="el-GR" i="1" dirty="0" err="1"/>
              <a:t>καὶ</a:t>
            </a:r>
            <a:r>
              <a:rPr lang="el-GR" i="1" dirty="0"/>
              <a:t> </a:t>
            </a:r>
            <a:r>
              <a:rPr lang="el-GR" i="1" dirty="0" err="1"/>
              <a:t>ἐρωτήσεις</a:t>
            </a:r>
            <a:r>
              <a:rPr lang="el-GR" i="1" dirty="0"/>
              <a:t> </a:t>
            </a:r>
            <a:r>
              <a:rPr lang="en-US" dirty="0"/>
              <a:t>PG90, 769AC).</a:t>
            </a:r>
            <a:endParaRPr lang="el-GR" dirty="0"/>
          </a:p>
        </p:txBody>
      </p:sp>
    </p:spTree>
    <p:extLst>
      <p:ext uri="{BB962C8B-B14F-4D97-AF65-F5344CB8AC3E}">
        <p14:creationId xmlns:p14="http://schemas.microsoft.com/office/powerpoint/2010/main" val="2093149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1144AC-783E-1352-5B2E-0F4E945903AF}"/>
              </a:ext>
            </a:extLst>
          </p:cNvPr>
          <p:cNvSpPr>
            <a:spLocks noGrp="1"/>
          </p:cNvSpPr>
          <p:nvPr>
            <p:ph type="title"/>
          </p:nvPr>
        </p:nvSpPr>
        <p:spPr>
          <a:xfrm>
            <a:off x="0" y="18256"/>
            <a:ext cx="12192000" cy="814664"/>
          </a:xfrm>
        </p:spPr>
        <p:txBody>
          <a:bodyPr/>
          <a:lstStyle/>
          <a:p>
            <a:pPr algn="ctr"/>
            <a:r>
              <a:rPr lang="el-GR" dirty="0"/>
              <a:t>Η ΑΠΟΚΑΤΑΣΤΑΣΗ ΣΤΟΝ ΜΑΞΙΜΟ ΟΜΟΛΟΓΗΤΗ</a:t>
            </a:r>
          </a:p>
        </p:txBody>
      </p:sp>
      <p:sp>
        <p:nvSpPr>
          <p:cNvPr id="3" name="Θέση περιεχομένου 2">
            <a:extLst>
              <a:ext uri="{FF2B5EF4-FFF2-40B4-BE49-F238E27FC236}">
                <a16:creationId xmlns:a16="http://schemas.microsoft.com/office/drawing/2014/main" id="{9C302D3A-0DDA-500E-A112-851765DD56D2}"/>
              </a:ext>
            </a:extLst>
          </p:cNvPr>
          <p:cNvSpPr>
            <a:spLocks noGrp="1"/>
          </p:cNvSpPr>
          <p:nvPr>
            <p:ph idx="1"/>
          </p:nvPr>
        </p:nvSpPr>
        <p:spPr>
          <a:xfrm>
            <a:off x="-1" y="832920"/>
            <a:ext cx="12191999" cy="6006824"/>
          </a:xfrm>
        </p:spPr>
        <p:txBody>
          <a:bodyPr>
            <a:normAutofit fontScale="85000" lnSpcReduction="20000"/>
          </a:bodyPr>
          <a:lstStyle/>
          <a:p>
            <a:r>
              <a:rPr lang="el-GR" dirty="0"/>
              <a:t>Ο Θεός κατά τον Μάξιμο τον Ομολογητή αγκαλιάζει αγαθούς και πονηρούς. Οι δεύτεροι δεν μπορούν να τον δουν στη δόξα Του, και τον αισθάνονται ως τιμωρό και εχθρικό. Αυτή είναι η «</a:t>
            </a:r>
            <a:r>
              <a:rPr lang="el-GR" i="1" dirty="0" err="1"/>
              <a:t>ἀνεκλάλητη</a:t>
            </a:r>
            <a:r>
              <a:rPr lang="el-GR" i="1" dirty="0"/>
              <a:t> </a:t>
            </a:r>
            <a:r>
              <a:rPr lang="el-GR" i="1" dirty="0" err="1"/>
              <a:t>ὀδύνη</a:t>
            </a:r>
            <a:r>
              <a:rPr lang="el-GR" dirty="0"/>
              <a:t>» σε αντίθεση με την «</a:t>
            </a:r>
            <a:r>
              <a:rPr lang="el-GR" i="1" dirty="0" err="1"/>
              <a:t>ἀνεννόητη</a:t>
            </a:r>
            <a:r>
              <a:rPr lang="el-GR" i="1" dirty="0"/>
              <a:t> </a:t>
            </a:r>
            <a:r>
              <a:rPr lang="el-GR" i="1" dirty="0" err="1"/>
              <a:t>ἡδονή</a:t>
            </a:r>
            <a:r>
              <a:rPr lang="el-GR" dirty="0"/>
              <a:t>» όσων βλέπουν τη θεία δόξα (</a:t>
            </a:r>
            <a:r>
              <a:rPr lang="el-GR" i="1" dirty="0"/>
              <a:t>Κεφάλαια διάφορα θεολογικά τε </a:t>
            </a:r>
            <a:r>
              <a:rPr lang="el-GR" i="1" dirty="0" err="1"/>
              <a:t>καὶ</a:t>
            </a:r>
            <a:r>
              <a:rPr lang="el-GR" i="1" dirty="0"/>
              <a:t> </a:t>
            </a:r>
            <a:r>
              <a:rPr lang="el-GR" i="1" dirty="0" err="1"/>
              <a:t>οίκονομικά</a:t>
            </a:r>
            <a:r>
              <a:rPr lang="el-GR" dirty="0"/>
              <a:t>, </a:t>
            </a:r>
            <a:r>
              <a:rPr lang="en-GB" dirty="0"/>
              <a:t>PG 90, 1312C).</a:t>
            </a:r>
          </a:p>
          <a:p>
            <a:r>
              <a:rPr lang="el-GR" dirty="0"/>
              <a:t>Η κατάσταση αυτή των κολασμένων είναι αποκλειστικά δική τους στάση. Ούτε ο Θεός αρνείται ποτέ την μετάνοια μετά θάνατο. Ο Θεός τη δέχεται, η ψυχή όμως δεν τρέπεται, σκληραίνει στις ακτίνες της θείας δόξας, όπως ακριβώς ο πηλός, κατά την εικόνα που μας δίνει ο Μάξιμος ο Ομολογητής. Απεναντίας οι ψυχές των φίλων του Θεού απαλύνονται μέσα στο φως της θείας δόξας, του ήλιου της δικαιοσύνη, όπως το κερί στις ακτίνες του κτιστού ήλιου: «</a:t>
            </a:r>
            <a:r>
              <a:rPr lang="el-GR" i="1" dirty="0"/>
              <a:t>Ὁ </a:t>
            </a:r>
            <a:r>
              <a:rPr lang="el-GR" i="1" dirty="0" err="1"/>
              <a:t>Θεὸς</a:t>
            </a:r>
            <a:r>
              <a:rPr lang="el-GR" i="1" dirty="0"/>
              <a:t>, </a:t>
            </a:r>
            <a:r>
              <a:rPr lang="el-GR" i="1" dirty="0" err="1"/>
              <a:t>ἥλιός</a:t>
            </a:r>
            <a:r>
              <a:rPr lang="el-GR" i="1" dirty="0"/>
              <a:t> </a:t>
            </a:r>
            <a:r>
              <a:rPr lang="el-GR" i="1" dirty="0" err="1"/>
              <a:t>ἐστι</a:t>
            </a:r>
            <a:r>
              <a:rPr lang="el-GR" i="1" dirty="0"/>
              <a:t> δικαιοσύνης, </a:t>
            </a:r>
            <a:r>
              <a:rPr lang="el-GR" i="1" dirty="0" err="1"/>
              <a:t>ὡς</a:t>
            </a:r>
            <a:r>
              <a:rPr lang="el-GR" i="1" dirty="0"/>
              <a:t> </a:t>
            </a:r>
            <a:r>
              <a:rPr lang="el-GR" i="1" dirty="0" err="1"/>
              <a:t>γέγραπται</a:t>
            </a:r>
            <a:r>
              <a:rPr lang="el-GR" i="1" dirty="0"/>
              <a:t>· </a:t>
            </a:r>
            <a:r>
              <a:rPr lang="el-GR" i="1" dirty="0" err="1"/>
              <a:t>πᾶσιν</a:t>
            </a:r>
            <a:r>
              <a:rPr lang="el-GR" i="1" dirty="0"/>
              <a:t> </a:t>
            </a:r>
            <a:r>
              <a:rPr lang="el-GR" i="1" dirty="0" err="1"/>
              <a:t>ἁπλῶς</a:t>
            </a:r>
            <a:r>
              <a:rPr lang="el-GR" i="1" dirty="0"/>
              <a:t> </a:t>
            </a:r>
            <a:r>
              <a:rPr lang="el-GR" i="1" dirty="0" err="1"/>
              <a:t>ἐπιλάμπων</a:t>
            </a:r>
            <a:r>
              <a:rPr lang="el-GR" i="1" dirty="0"/>
              <a:t> </a:t>
            </a:r>
            <a:r>
              <a:rPr lang="el-GR" i="1" dirty="0" err="1"/>
              <a:t>τὰς</a:t>
            </a:r>
            <a:r>
              <a:rPr lang="el-GR" i="1" dirty="0"/>
              <a:t> </a:t>
            </a:r>
            <a:r>
              <a:rPr lang="el-GR" i="1" dirty="0" err="1"/>
              <a:t>ἀκτῖνας</a:t>
            </a:r>
            <a:r>
              <a:rPr lang="el-GR" i="1" dirty="0"/>
              <a:t> </a:t>
            </a:r>
            <a:r>
              <a:rPr lang="el-GR" i="1" dirty="0" err="1"/>
              <a:t>τῆς</a:t>
            </a:r>
            <a:r>
              <a:rPr lang="el-GR" i="1" dirty="0"/>
              <a:t> </a:t>
            </a:r>
            <a:r>
              <a:rPr lang="el-GR" i="1" dirty="0" err="1"/>
              <a:t>ἀγαθότητος</a:t>
            </a:r>
            <a:r>
              <a:rPr lang="el-GR" i="1" dirty="0"/>
              <a:t>· ἡ </a:t>
            </a:r>
            <a:r>
              <a:rPr lang="el-GR" i="1" dirty="0" err="1"/>
              <a:t>δὲ</a:t>
            </a:r>
            <a:r>
              <a:rPr lang="el-GR" i="1" dirty="0"/>
              <a:t> ψυχή, ἤ </a:t>
            </a:r>
            <a:r>
              <a:rPr lang="el-GR" i="1" dirty="0" err="1"/>
              <a:t>κηρὸς</a:t>
            </a:r>
            <a:r>
              <a:rPr lang="el-GR" i="1" dirty="0"/>
              <a:t> </a:t>
            </a:r>
            <a:r>
              <a:rPr lang="el-GR" i="1" dirty="0" err="1"/>
              <a:t>ὡς</a:t>
            </a:r>
            <a:r>
              <a:rPr lang="el-GR" i="1" dirty="0"/>
              <a:t> φιλόθεος ἤ </a:t>
            </a:r>
            <a:r>
              <a:rPr lang="el-GR" i="1" dirty="0" err="1"/>
              <a:t>πηλὸς</a:t>
            </a:r>
            <a:r>
              <a:rPr lang="el-GR" i="1" dirty="0"/>
              <a:t> </a:t>
            </a:r>
            <a:r>
              <a:rPr lang="el-GR" i="1" dirty="0" err="1"/>
              <a:t>κατὰ</a:t>
            </a:r>
            <a:r>
              <a:rPr lang="el-GR" i="1" dirty="0"/>
              <a:t> </a:t>
            </a:r>
            <a:r>
              <a:rPr lang="el-GR" i="1" dirty="0" err="1"/>
              <a:t>τὴν</a:t>
            </a:r>
            <a:r>
              <a:rPr lang="el-GR" i="1" dirty="0"/>
              <a:t> </a:t>
            </a:r>
            <a:r>
              <a:rPr lang="el-GR" i="1" dirty="0" err="1"/>
              <a:t>γνώμην</a:t>
            </a:r>
            <a:r>
              <a:rPr lang="el-GR" i="1" dirty="0"/>
              <a:t> </a:t>
            </a:r>
            <a:r>
              <a:rPr lang="el-GR" i="1" dirty="0" err="1"/>
              <a:t>γίνεσθαι</a:t>
            </a:r>
            <a:r>
              <a:rPr lang="el-GR" i="1" dirty="0"/>
              <a:t> </a:t>
            </a:r>
            <a:r>
              <a:rPr lang="el-GR" i="1" dirty="0" err="1"/>
              <a:t>πέφυκεν</a:t>
            </a:r>
            <a:r>
              <a:rPr lang="el-GR" i="1" dirty="0"/>
              <a:t>· </a:t>
            </a:r>
            <a:r>
              <a:rPr lang="el-GR" i="1" dirty="0" err="1"/>
              <a:t>ὥσπερ</a:t>
            </a:r>
            <a:r>
              <a:rPr lang="el-GR" i="1" dirty="0"/>
              <a:t> </a:t>
            </a:r>
            <a:r>
              <a:rPr lang="el-GR" i="1" dirty="0" err="1"/>
              <a:t>οὖν</a:t>
            </a:r>
            <a:r>
              <a:rPr lang="el-GR" i="1" dirty="0"/>
              <a:t> ὁ </a:t>
            </a:r>
            <a:r>
              <a:rPr lang="el-GR" i="1" dirty="0" err="1"/>
              <a:t>πηλὸς</a:t>
            </a:r>
            <a:r>
              <a:rPr lang="el-GR" i="1" dirty="0"/>
              <a:t> </a:t>
            </a:r>
            <a:r>
              <a:rPr lang="el-GR" i="1" dirty="0" err="1"/>
              <a:t>κατὰ</a:t>
            </a:r>
            <a:r>
              <a:rPr lang="el-GR" i="1" dirty="0"/>
              <a:t> φύσιν </a:t>
            </a:r>
            <a:r>
              <a:rPr lang="el-GR" i="1" dirty="0" err="1"/>
              <a:t>ἡλίῳ</a:t>
            </a:r>
            <a:r>
              <a:rPr lang="el-GR" i="1" dirty="0"/>
              <a:t> ξηραίνεται, ὁ </a:t>
            </a:r>
            <a:r>
              <a:rPr lang="el-GR" i="1" dirty="0" err="1"/>
              <a:t>δὲ</a:t>
            </a:r>
            <a:r>
              <a:rPr lang="el-GR" i="1" dirty="0"/>
              <a:t> </a:t>
            </a:r>
            <a:r>
              <a:rPr lang="el-GR" i="1" dirty="0" err="1"/>
              <a:t>κηρὸς</a:t>
            </a:r>
            <a:r>
              <a:rPr lang="el-GR" i="1" dirty="0"/>
              <a:t> </a:t>
            </a:r>
            <a:r>
              <a:rPr lang="el-GR" i="1" dirty="0" err="1"/>
              <a:t>φυσικῶς</a:t>
            </a:r>
            <a:r>
              <a:rPr lang="el-GR" i="1" dirty="0"/>
              <a:t> </a:t>
            </a:r>
            <a:r>
              <a:rPr lang="el-GR" i="1" dirty="0" err="1"/>
              <a:t>ἀπαλύνεται</a:t>
            </a:r>
            <a:r>
              <a:rPr lang="el-GR" i="1" dirty="0"/>
              <a:t>, </a:t>
            </a:r>
            <a:r>
              <a:rPr lang="el-GR" i="1" dirty="0" err="1"/>
              <a:t>οὕτω</a:t>
            </a:r>
            <a:r>
              <a:rPr lang="el-GR" i="1" dirty="0"/>
              <a:t> </a:t>
            </a:r>
            <a:r>
              <a:rPr lang="el-GR" i="1" dirty="0" err="1"/>
              <a:t>καὶ</a:t>
            </a:r>
            <a:r>
              <a:rPr lang="el-GR" i="1" dirty="0"/>
              <a:t> </a:t>
            </a:r>
            <a:r>
              <a:rPr lang="el-GR" i="1" dirty="0" err="1"/>
              <a:t>πᾶσα</a:t>
            </a:r>
            <a:r>
              <a:rPr lang="el-GR" i="1" dirty="0"/>
              <a:t> ψυχή…</a:t>
            </a:r>
            <a:r>
              <a:rPr lang="el-GR" dirty="0"/>
              <a:t>» (</a:t>
            </a:r>
            <a:r>
              <a:rPr lang="el-GR" i="1" dirty="0" err="1"/>
              <a:t>Περὶ</a:t>
            </a:r>
            <a:r>
              <a:rPr lang="el-GR" i="1" dirty="0"/>
              <a:t> θεολογίας </a:t>
            </a:r>
            <a:r>
              <a:rPr lang="el-GR" i="1" dirty="0" err="1"/>
              <a:t>καὶ</a:t>
            </a:r>
            <a:r>
              <a:rPr lang="el-GR" i="1" dirty="0"/>
              <a:t> </a:t>
            </a:r>
            <a:r>
              <a:rPr lang="el-GR" i="1" dirty="0" err="1"/>
              <a:t>τῆς</a:t>
            </a:r>
            <a:r>
              <a:rPr lang="el-GR" i="1" dirty="0"/>
              <a:t> </a:t>
            </a:r>
            <a:r>
              <a:rPr lang="el-GR" i="1" dirty="0" err="1"/>
              <a:t>ἐνσάρκου</a:t>
            </a:r>
            <a:r>
              <a:rPr lang="el-GR" i="1" dirty="0"/>
              <a:t> </a:t>
            </a:r>
            <a:r>
              <a:rPr lang="el-GR" i="1" dirty="0" err="1"/>
              <a:t>οἰκονομίας</a:t>
            </a:r>
            <a:r>
              <a:rPr lang="el-GR" i="1" dirty="0"/>
              <a:t> </a:t>
            </a:r>
            <a:r>
              <a:rPr lang="el-GR" i="1" dirty="0" err="1"/>
              <a:t>τοῦ</a:t>
            </a:r>
            <a:r>
              <a:rPr lang="el-GR" i="1" dirty="0"/>
              <a:t> </a:t>
            </a:r>
            <a:r>
              <a:rPr lang="el-GR" i="1" dirty="0" err="1"/>
              <a:t>Υἱοῦ</a:t>
            </a:r>
            <a:r>
              <a:rPr lang="el-GR" i="1" dirty="0"/>
              <a:t> </a:t>
            </a:r>
            <a:r>
              <a:rPr lang="el-GR" i="1" dirty="0" err="1"/>
              <a:t>τοῦ</a:t>
            </a:r>
            <a:r>
              <a:rPr lang="el-GR" i="1" dirty="0"/>
              <a:t> </a:t>
            </a:r>
            <a:r>
              <a:rPr lang="el-GR" i="1" dirty="0" err="1"/>
              <a:t>Θεοῦ</a:t>
            </a:r>
            <a:r>
              <a:rPr lang="el-GR" dirty="0"/>
              <a:t>, </a:t>
            </a:r>
            <a:r>
              <a:rPr lang="en-GB" dirty="0"/>
              <a:t>PG 90, 1088AB).</a:t>
            </a:r>
            <a:endParaRPr lang="el-GR" dirty="0"/>
          </a:p>
          <a:p>
            <a:r>
              <a:rPr lang="el-GR" dirty="0"/>
              <a:t>Ο Θεός κανέναν δεν κολάζει. Κόλαση είναι η </a:t>
            </a:r>
            <a:r>
              <a:rPr lang="el-GR" dirty="0" err="1"/>
              <a:t>αμεθεξία</a:t>
            </a:r>
            <a:r>
              <a:rPr lang="el-GR" dirty="0"/>
              <a:t> του Θεού, ενώ η μετοχή αυτού είναι η τρυφή της παραδείσιας ζωής. Η παραδείσια ζωή είναι </a:t>
            </a:r>
            <a:r>
              <a:rPr lang="el-GR" b="1" dirty="0"/>
              <a:t>φιλία</a:t>
            </a:r>
            <a:r>
              <a:rPr lang="el-GR" dirty="0"/>
              <a:t>, ενώ κόλαση </a:t>
            </a:r>
            <a:r>
              <a:rPr lang="el-GR" b="1" dirty="0"/>
              <a:t>«</a:t>
            </a:r>
            <a:r>
              <a:rPr lang="el-GR" b="1" dirty="0" err="1"/>
              <a:t>ἀφιλία</a:t>
            </a:r>
            <a:r>
              <a:rPr lang="el-GR" b="1" dirty="0"/>
              <a:t>» </a:t>
            </a:r>
            <a:r>
              <a:rPr lang="el-GR" dirty="0"/>
              <a:t>και ακοινωνησία τόσο σε σχέση με τον Θεό, όσο και σε σχέση με τους άλλους.   </a:t>
            </a:r>
          </a:p>
          <a:p>
            <a:r>
              <a:rPr lang="el-GR" dirty="0"/>
              <a:t>«</a:t>
            </a:r>
            <a:r>
              <a:rPr lang="el-GR" i="1" dirty="0" err="1"/>
              <a:t>Ὀργὴ</a:t>
            </a:r>
            <a:r>
              <a:rPr lang="el-GR" i="1" dirty="0"/>
              <a:t> Κυρίου </a:t>
            </a:r>
            <a:r>
              <a:rPr lang="el-GR" i="1" dirty="0" err="1"/>
              <a:t>ἐστίν</a:t>
            </a:r>
            <a:r>
              <a:rPr lang="el-GR" i="1" dirty="0"/>
              <a:t> ἡ </a:t>
            </a:r>
            <a:r>
              <a:rPr lang="el-GR" i="1" dirty="0" err="1"/>
              <a:t>ἀνακωχὴ</a:t>
            </a:r>
            <a:r>
              <a:rPr lang="el-GR" i="1" dirty="0"/>
              <a:t> </a:t>
            </a:r>
            <a:r>
              <a:rPr lang="el-GR" i="1" dirty="0" err="1"/>
              <a:t>τῆς</a:t>
            </a:r>
            <a:r>
              <a:rPr lang="el-GR" i="1" dirty="0"/>
              <a:t> </a:t>
            </a:r>
            <a:r>
              <a:rPr lang="el-GR" i="1" dirty="0" err="1"/>
              <a:t>τῶν</a:t>
            </a:r>
            <a:r>
              <a:rPr lang="el-GR" i="1" dirty="0"/>
              <a:t> θείων χαρισμάτων χορηγίας</a:t>
            </a:r>
            <a:r>
              <a:rPr lang="el-GR" dirty="0"/>
              <a:t>» (</a:t>
            </a:r>
            <a:r>
              <a:rPr lang="el-GR" i="1" dirty="0"/>
              <a:t>Κεφάλαια διάφορα θεολογικά τε </a:t>
            </a:r>
            <a:r>
              <a:rPr lang="el-GR" i="1" dirty="0" err="1"/>
              <a:t>καὶ</a:t>
            </a:r>
            <a:r>
              <a:rPr lang="el-GR" i="1" dirty="0"/>
              <a:t> </a:t>
            </a:r>
            <a:r>
              <a:rPr lang="el-GR" i="1" dirty="0" err="1"/>
              <a:t>οίκονομικά</a:t>
            </a:r>
            <a:r>
              <a:rPr lang="el-GR" dirty="0"/>
              <a:t>, </a:t>
            </a:r>
            <a:r>
              <a:rPr lang="en-GB" dirty="0"/>
              <a:t>PG 90, </a:t>
            </a:r>
            <a:r>
              <a:rPr lang="el-GR" dirty="0"/>
              <a:t>1264Α).</a:t>
            </a:r>
          </a:p>
        </p:txBody>
      </p:sp>
    </p:spTree>
    <p:extLst>
      <p:ext uri="{BB962C8B-B14F-4D97-AF65-F5344CB8AC3E}">
        <p14:creationId xmlns:p14="http://schemas.microsoft.com/office/powerpoint/2010/main" val="1315348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lstStyle/>
          <a:p>
            <a:pPr algn="ctr"/>
            <a:r>
              <a:rPr lang="el-GR" dirty="0"/>
              <a:t>ΤΟ ΘΕΟΛΟΓΟΥΜΕΝΟ ΤΗΣ ΑΠΟΚΑΤΑΣΤΑΣΗΣ</a:t>
            </a:r>
          </a:p>
        </p:txBody>
      </p:sp>
      <p:sp>
        <p:nvSpPr>
          <p:cNvPr id="3" name="Θέση περιεχομένου 2"/>
          <p:cNvSpPr>
            <a:spLocks noGrp="1"/>
          </p:cNvSpPr>
          <p:nvPr>
            <p:ph idx="1"/>
          </p:nvPr>
        </p:nvSpPr>
        <p:spPr>
          <a:xfrm>
            <a:off x="0" y="643944"/>
            <a:ext cx="12192000" cy="6214056"/>
          </a:xfrm>
        </p:spPr>
        <p:txBody>
          <a:bodyPr>
            <a:normAutofit lnSpcReduction="10000"/>
          </a:bodyPr>
          <a:lstStyle/>
          <a:p>
            <a:r>
              <a:rPr lang="el-GR" dirty="0"/>
              <a:t>Το ότι η </a:t>
            </a:r>
            <a:r>
              <a:rPr lang="el-GR" dirty="0">
                <a:solidFill>
                  <a:srgbClr val="FF0000"/>
                </a:solidFill>
              </a:rPr>
              <a:t>σωτηρία</a:t>
            </a:r>
            <a:r>
              <a:rPr lang="el-GR" dirty="0"/>
              <a:t> είναι θεραπεία και η </a:t>
            </a:r>
            <a:r>
              <a:rPr lang="el-GR" dirty="0">
                <a:solidFill>
                  <a:srgbClr val="FF0000"/>
                </a:solidFill>
              </a:rPr>
              <a:t>παραδείσια ζωή </a:t>
            </a:r>
            <a:r>
              <a:rPr lang="el-GR" dirty="0"/>
              <a:t>σ’ όλες τις φάσεις της τρυφή στη μέθεξη του Θεού, φιλία, κοινωνικότητα και αγάπη, προξένησε στην ορθόδοξη παράδοση </a:t>
            </a:r>
            <a:r>
              <a:rPr lang="el-GR" b="1" dirty="0">
                <a:solidFill>
                  <a:srgbClr val="002060"/>
                </a:solidFill>
              </a:rPr>
              <a:t>ένα θεολογούμενο που αντιτίθεται στον απόλυτο προορισμό της δυτικής θεολογίας</a:t>
            </a:r>
            <a:r>
              <a:rPr lang="el-GR" dirty="0"/>
              <a:t>. Πρόκειται για την αποκατάσταση των πάντων, μια διδασκαλία που την εκπροσωπούν ο Ωριγένης, ο Γρηγόριος Νύσσης και ο Μάξιμος Ομολογητής. Η σημασία της αποκατάστασης είναι αξιοπρόσεκτη για τις </a:t>
            </a:r>
            <a:r>
              <a:rPr lang="el-GR" u="sng" dirty="0"/>
              <a:t>θεολογικές και </a:t>
            </a:r>
            <a:r>
              <a:rPr lang="el-GR" u="sng" dirty="0" err="1"/>
              <a:t>σωτηριολογικές</a:t>
            </a:r>
            <a:r>
              <a:rPr lang="el-GR" u="sng" dirty="0"/>
              <a:t> της προϋποθέσεις</a:t>
            </a:r>
            <a:r>
              <a:rPr lang="el-GR" dirty="0"/>
              <a:t>. Αυτό σημαίνει ότι η αποκατάσταση ξεκινάει από ορθόδοξες προϋποθέσεις και καταλήγει σε θεολογούμενο και όχι σε δόγμα. </a:t>
            </a:r>
          </a:p>
          <a:p>
            <a:r>
              <a:rPr lang="el-GR" dirty="0"/>
              <a:t>Η θεολογία οφείλει να εξάρει τις σωστές αφετηρίες της αποκατάστασης που είναι:</a:t>
            </a:r>
          </a:p>
          <a:p>
            <a:pPr>
              <a:buFont typeface="Wingdings" panose="05000000000000000000" pitchFamily="2" charset="2"/>
              <a:buChar char="v"/>
            </a:pPr>
            <a:r>
              <a:rPr lang="el-GR" dirty="0"/>
              <a:t>Η σωτηρία είναι θεραπεία των τραυμάτων του κατ’ εικόνα Θεού δημιουργημένου ανθρώπου.</a:t>
            </a:r>
          </a:p>
          <a:p>
            <a:pPr>
              <a:buFont typeface="Wingdings" panose="05000000000000000000" pitchFamily="2" charset="2"/>
              <a:buChar char="v"/>
            </a:pPr>
            <a:r>
              <a:rPr lang="el-GR" dirty="0"/>
              <a:t>Η αθανασία είναι αποτέλεσμα μέθεξης στις θείες ενέργειες. </a:t>
            </a:r>
          </a:p>
          <a:p>
            <a:pPr>
              <a:buFont typeface="Wingdings" panose="05000000000000000000" pitchFamily="2" charset="2"/>
              <a:buChar char="v"/>
            </a:pPr>
            <a:r>
              <a:rPr lang="el-GR" dirty="0"/>
              <a:t>Η τελείωση φτάνει στα όρια της θέωσης.</a:t>
            </a:r>
          </a:p>
          <a:p>
            <a:pPr>
              <a:buFont typeface="Wingdings" panose="05000000000000000000" pitchFamily="2" charset="2"/>
              <a:buChar char="v"/>
            </a:pPr>
            <a:r>
              <a:rPr lang="el-GR" dirty="0"/>
              <a:t>Η παραδείσια ζωή είναι φιλία, έρωτας και κοινωνία με τον Θεό.</a:t>
            </a:r>
          </a:p>
        </p:txBody>
      </p:sp>
    </p:spTree>
    <p:extLst>
      <p:ext uri="{BB962C8B-B14F-4D97-AF65-F5344CB8AC3E}">
        <p14:creationId xmlns:p14="http://schemas.microsoft.com/office/powerpoint/2010/main" val="1771034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lstStyle/>
          <a:p>
            <a:pPr algn="ctr"/>
            <a:r>
              <a:rPr lang="el-GR" dirty="0"/>
              <a:t>ΤΟ ΘΕΟΛΟΓΟΥΜΕΝΟ ΤΗΣ ΑΠΟΚΑΤΑΣΤΑΣΗΣ</a:t>
            </a:r>
          </a:p>
        </p:txBody>
      </p:sp>
      <p:sp>
        <p:nvSpPr>
          <p:cNvPr id="3" name="Θέση περιεχομένου 2"/>
          <p:cNvSpPr>
            <a:spLocks noGrp="1"/>
          </p:cNvSpPr>
          <p:nvPr>
            <p:ph idx="1"/>
          </p:nvPr>
        </p:nvSpPr>
        <p:spPr>
          <a:xfrm>
            <a:off x="0" y="579548"/>
            <a:ext cx="12192000" cy="6278451"/>
          </a:xfrm>
        </p:spPr>
        <p:txBody>
          <a:bodyPr>
            <a:normAutofit fontScale="85000" lnSpcReduction="10000"/>
          </a:bodyPr>
          <a:lstStyle/>
          <a:p>
            <a:pPr>
              <a:buFont typeface="Wingdings" panose="05000000000000000000" pitchFamily="2" charset="2"/>
              <a:buChar char="v"/>
            </a:pPr>
            <a:r>
              <a:rPr lang="el-GR" dirty="0"/>
              <a:t>Η κόλαση είναι ακριβώς το αντίθετο, «</a:t>
            </a:r>
            <a:r>
              <a:rPr lang="el-GR" dirty="0" err="1"/>
              <a:t>αμεθεξία</a:t>
            </a:r>
            <a:r>
              <a:rPr lang="el-GR" dirty="0"/>
              <a:t>», «ακοινωνησία», </a:t>
            </a:r>
            <a:r>
              <a:rPr lang="el-GR" dirty="0" err="1"/>
              <a:t>αφιλία</a:t>
            </a:r>
            <a:r>
              <a:rPr lang="el-GR" dirty="0"/>
              <a:t> και ανέραστη ζωή.</a:t>
            </a:r>
          </a:p>
          <a:p>
            <a:pPr>
              <a:buFont typeface="Wingdings" panose="05000000000000000000" pitchFamily="2" charset="2"/>
              <a:buChar char="v"/>
            </a:pPr>
            <a:r>
              <a:rPr lang="el-GR" dirty="0"/>
              <a:t>Βασικό ρόλο ως προς την αποδοχή της δωρεάς του Θεού διαδραματίζει το αυτεξούσιο. </a:t>
            </a:r>
          </a:p>
          <a:p>
            <a:pPr>
              <a:buFont typeface="Wingdings" panose="05000000000000000000" pitchFamily="2" charset="2"/>
              <a:buChar char="v"/>
            </a:pPr>
            <a:r>
              <a:rPr lang="el-GR" dirty="0"/>
              <a:t>Το κακό είναι μη ον, </a:t>
            </a:r>
            <a:r>
              <a:rPr lang="el-GR" dirty="0" err="1"/>
              <a:t>παρυπόσταση</a:t>
            </a:r>
            <a:r>
              <a:rPr lang="el-GR" dirty="0"/>
              <a:t>. </a:t>
            </a:r>
          </a:p>
          <a:p>
            <a:r>
              <a:rPr lang="el-GR" dirty="0"/>
              <a:t> Έτσι είδαμε ότι ο Γρηγόριος Νύσσης αποδέχεται ότι το ακοίμητο πυρ της κόλασης καίει τις ψυχές μαζί με την κακία. Η κακία θα δαπανηθεί και θα εκλείψει, ενώ η ψυχή θα </a:t>
            </a:r>
            <a:r>
              <a:rPr lang="el-GR" dirty="0" err="1"/>
              <a:t>καθαρθεί</a:t>
            </a:r>
            <a:r>
              <a:rPr lang="el-GR" dirty="0"/>
              <a:t>. </a:t>
            </a:r>
          </a:p>
          <a:p>
            <a:r>
              <a:rPr lang="el-GR" dirty="0"/>
              <a:t>Ο Μάξιμος ο Ομολογητής ερμηνεύοντας τον Γρηγόριο Νύσσης τοποθετεί τα πράγματα σε διαφορετική βάση. Τρεις αποκαταστάσεις λέει γνωρίζει η Εκκλησία:</a:t>
            </a:r>
          </a:p>
          <a:p>
            <a:pPr marL="514350" indent="-514350">
              <a:buFont typeface="+mj-lt"/>
              <a:buAutoNum type="arabicParenR"/>
            </a:pPr>
            <a:r>
              <a:rPr lang="el-GR" dirty="0"/>
              <a:t>Η πρώτη είναι η διόρθωση του καθενός κατά τη φύση και τη βούληση με τις αρετές που έχει εκπληρώσει.</a:t>
            </a:r>
          </a:p>
          <a:p>
            <a:pPr marL="514350" indent="-514350">
              <a:buFont typeface="+mj-lt"/>
              <a:buAutoNum type="arabicParenR"/>
            </a:pPr>
            <a:r>
              <a:rPr lang="el-GR" dirty="0"/>
              <a:t>Η δεύτερη είναι η αποκατάσταση της όλης φθαρτής φύσης με την ανάσταση.</a:t>
            </a:r>
          </a:p>
          <a:p>
            <a:pPr marL="514350" indent="-514350">
              <a:buFont typeface="+mj-lt"/>
              <a:buAutoNum type="arabicParenR"/>
            </a:pPr>
            <a:r>
              <a:rPr lang="el-GR" dirty="0"/>
              <a:t>Η τρίτη θα συντελεστεί σε όλες τις ψυχές που έχουν ξεστρατίσει και είναι κάτω από το κράτος της κακίας. Με την παράταση των αιώνων θα αποβάλλουν τις μνήμες της κακίας. Το κακό ως μη ον δεν θα έχει πια καμία δύναμη ούτε και μνήμη. </a:t>
            </a:r>
            <a:r>
              <a:rPr lang="el-GR" b="1" dirty="0">
                <a:solidFill>
                  <a:srgbClr val="FF0000"/>
                </a:solidFill>
              </a:rPr>
              <a:t>Η λήθη του κακού θα είναι και ο αφανισμός του</a:t>
            </a:r>
            <a:r>
              <a:rPr lang="el-GR" dirty="0"/>
              <a:t>. Τότε αυτές οι ψυχές θα αποκατασταθούν στην αρχική τους φύση αλλά αυτό θα γίνει με τη λήθη του κακού και όχι με τη μέθεξη του Θεού. Έτσι θα φανεί πως ο Θεός είναι αναίτιος του κακού. </a:t>
            </a:r>
          </a:p>
        </p:txBody>
      </p:sp>
    </p:spTree>
    <p:extLst>
      <p:ext uri="{BB962C8B-B14F-4D97-AF65-F5344CB8AC3E}">
        <p14:creationId xmlns:p14="http://schemas.microsoft.com/office/powerpoint/2010/main" val="1292647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8839" y="1"/>
            <a:ext cx="11874321" cy="772732"/>
          </a:xfrm>
        </p:spPr>
        <p:txBody>
          <a:bodyPr>
            <a:normAutofit fontScale="90000"/>
          </a:bodyPr>
          <a:lstStyle/>
          <a:p>
            <a:pPr algn="ctr"/>
            <a:r>
              <a:rPr lang="el-GR" dirty="0"/>
              <a:t>Η ΧΡΗΣΗ ΤΗΣ ΕΝΝΟΙΑΣ ΤΟΥ ΠΥΡΟΣ ΣΤΟΝ ΓΡΗΓΟΡΙΟ</a:t>
            </a:r>
          </a:p>
        </p:txBody>
      </p:sp>
      <p:sp>
        <p:nvSpPr>
          <p:cNvPr id="3" name="Θέση περιεχομένου 2"/>
          <p:cNvSpPr>
            <a:spLocks noGrp="1"/>
          </p:cNvSpPr>
          <p:nvPr>
            <p:ph idx="1"/>
          </p:nvPr>
        </p:nvSpPr>
        <p:spPr>
          <a:xfrm>
            <a:off x="0" y="682580"/>
            <a:ext cx="12192000" cy="6175420"/>
          </a:xfrm>
        </p:spPr>
        <p:txBody>
          <a:bodyPr>
            <a:normAutofit lnSpcReduction="10000"/>
          </a:bodyPr>
          <a:lstStyle/>
          <a:p>
            <a:r>
              <a:rPr lang="el-GR" dirty="0"/>
              <a:t>Πολλοί αναρωτιούνται τι εννοεί ο Γρηγόριος Νύσσης όταν εισάγει στο ζήτημα της κάθαρσης την έννοια του πυρός. Μήπως είναι το γνωστό </a:t>
            </a:r>
            <a:r>
              <a:rPr lang="en-US" dirty="0" err="1"/>
              <a:t>Purcatorium</a:t>
            </a:r>
            <a:r>
              <a:rPr lang="en-US" dirty="0"/>
              <a:t> </a:t>
            </a:r>
            <a:r>
              <a:rPr lang="el-GR" dirty="0"/>
              <a:t>της Δυτικής θεολογίας; </a:t>
            </a:r>
          </a:p>
          <a:p>
            <a:r>
              <a:rPr lang="el-GR" dirty="0"/>
              <a:t>Ο Γρηγόριος αποδίδει διαφορετική έννοια στο ζήτημα του πυρός. Απαντά ότι αυτό το πυρ είναι ίσο με τη στέρηση των φαινομένων αγαθών , η οποία στέρηση δημιουργεί στην ψυχή μεγάλη οδύνη. </a:t>
            </a:r>
          </a:p>
          <a:p>
            <a:r>
              <a:rPr lang="el-GR" dirty="0"/>
              <a:t>Συνεπώς, το πυρ που καθαρίζει τη βεβαρυμμένη ψυχή δεν θεωρείται από τον Γρηγόριο όπως το διδάσκει η Δυτική θεολογία. Ο ίδιος παραθέτει τα εξής: </a:t>
            </a:r>
          </a:p>
          <a:p>
            <a:pPr marL="514350" indent="-514350">
              <a:buFont typeface="+mj-lt"/>
              <a:buAutoNum type="arabicParenR"/>
            </a:pPr>
            <a:r>
              <a:rPr lang="el-GR" dirty="0"/>
              <a:t>Γράφοντας κατά του Ευνομίου ονομάζει τον Θεό πυρ που καταναλώνει την κακία.</a:t>
            </a:r>
          </a:p>
          <a:p>
            <a:pPr marL="514350" indent="-514350">
              <a:buFont typeface="+mj-lt"/>
              <a:buAutoNum type="arabicParenR"/>
            </a:pPr>
            <a:r>
              <a:rPr lang="el-GR" dirty="0"/>
              <a:t>Το πυρ είναι ίσο με την έλξη που ασκεί ο Θεός στο όμοιό του, το οποίο δυσκολεύεται να πλησιάσει τον προορισμό του εξαιτίας του βάρους των κηλίδων της κακίας.</a:t>
            </a:r>
          </a:p>
          <a:p>
            <a:pPr marL="514350" indent="-514350">
              <a:buFont typeface="+mj-lt"/>
              <a:buAutoNum type="arabicParenR"/>
            </a:pPr>
            <a:r>
              <a:rPr lang="el-GR" dirty="0"/>
              <a:t>Θεωρεί το πυρ ως πονηρή συνείδηση, η οποία σχετίζεται με την επίδραση της κακίας.  </a:t>
            </a:r>
          </a:p>
        </p:txBody>
      </p:sp>
    </p:spTree>
    <p:extLst>
      <p:ext uri="{BB962C8B-B14F-4D97-AF65-F5344CB8AC3E}">
        <p14:creationId xmlns:p14="http://schemas.microsoft.com/office/powerpoint/2010/main" val="4170157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5"/>
          </a:xfrm>
        </p:spPr>
        <p:txBody>
          <a:bodyPr/>
          <a:lstStyle/>
          <a:p>
            <a:pPr algn="ctr"/>
            <a:r>
              <a:rPr lang="el-GR" dirty="0"/>
              <a:t>ΓΡΗΓΟΡΙΟΣ ΝΥΣΣΗΣ</a:t>
            </a:r>
          </a:p>
        </p:txBody>
      </p:sp>
      <p:sp>
        <p:nvSpPr>
          <p:cNvPr id="3" name="Θέση περιεχομένου 2"/>
          <p:cNvSpPr>
            <a:spLocks noGrp="1"/>
          </p:cNvSpPr>
          <p:nvPr>
            <p:ph idx="1"/>
          </p:nvPr>
        </p:nvSpPr>
        <p:spPr>
          <a:xfrm>
            <a:off x="0" y="631065"/>
            <a:ext cx="12192000" cy="6226935"/>
          </a:xfrm>
        </p:spPr>
        <p:txBody>
          <a:bodyPr>
            <a:normAutofit lnSpcReduction="10000"/>
          </a:bodyPr>
          <a:lstStyle/>
          <a:p>
            <a:r>
              <a:rPr lang="el-GR" dirty="0"/>
              <a:t>Ο Γρηγόριος γεννήθηκε στη </a:t>
            </a:r>
            <a:r>
              <a:rPr lang="el-GR" dirty="0" err="1"/>
              <a:t>Νεοκαισσάρεια</a:t>
            </a:r>
            <a:r>
              <a:rPr lang="el-GR" dirty="0"/>
              <a:t> το 335 από εύπορους και ευσεβείς γονείς, το ρήτορα ή δικηγόρο Βασίλειο και την </a:t>
            </a:r>
            <a:r>
              <a:rPr lang="el-GR" dirty="0" err="1"/>
              <a:t>Εμμέλεια</a:t>
            </a:r>
            <a:r>
              <a:rPr lang="el-GR" dirty="0"/>
              <a:t>. Ο Γρηγόριος ο Θεολόγος θαύμαζε την οικογένειά τους γιατί όλοι διακρίθηκαν για την </a:t>
            </a:r>
            <a:r>
              <a:rPr lang="el-GR" u="sng" dirty="0" err="1"/>
              <a:t>ασκητικότητά</a:t>
            </a:r>
            <a:r>
              <a:rPr lang="el-GR" u="sng" dirty="0"/>
              <a:t> τους</a:t>
            </a:r>
            <a:r>
              <a:rPr lang="el-GR" dirty="0"/>
              <a:t>, την </a:t>
            </a:r>
            <a:r>
              <a:rPr lang="el-GR" u="sng" dirty="0"/>
              <a:t>αρετή </a:t>
            </a:r>
            <a:r>
              <a:rPr lang="el-GR" dirty="0"/>
              <a:t>και τη </a:t>
            </a:r>
            <a:r>
              <a:rPr lang="el-GR" u="sng" dirty="0"/>
              <a:t>θεολογική τους μόρφωση</a:t>
            </a:r>
            <a:r>
              <a:rPr lang="el-GR" dirty="0"/>
              <a:t>, όπως η Μακρίνα η οποία δίδαξε την πίστη στους αδελφούς της Βασίλειο και Γρηγόριο. Ο Γρηγόριος αν και δέχτηκε το βάπτισμα και το αξίωμα του αναγνώστη στην Εκκλησία, εγκατέλειψε το αξίωμά του για να επιδοθεί στο επάγγελμα του δικηγόρου. Παντρεύτηκε την αδελφή του Γρηγορίου του </a:t>
            </a:r>
            <a:r>
              <a:rPr lang="el-GR" dirty="0" err="1"/>
              <a:t>Ναζιανζηνού</a:t>
            </a:r>
            <a:r>
              <a:rPr lang="el-GR" dirty="0"/>
              <a:t> </a:t>
            </a:r>
            <a:r>
              <a:rPr lang="el-GR" dirty="0">
                <a:effectLst>
                  <a:outerShdw blurRad="38100" dist="38100" dir="2700000" algn="tl">
                    <a:srgbClr val="000000">
                      <a:alpha val="43137"/>
                    </a:srgbClr>
                  </a:outerShdw>
                </a:effectLst>
              </a:rPr>
              <a:t>Θεοσέβεια</a:t>
            </a:r>
            <a:r>
              <a:rPr lang="el-GR" dirty="0"/>
              <a:t>. Η άποψη αυτή βασίζεται στην επιστολή του Γρηγορίου του </a:t>
            </a:r>
            <a:r>
              <a:rPr lang="el-GR" dirty="0" err="1"/>
              <a:t>Ναζιανζηνού</a:t>
            </a:r>
            <a:r>
              <a:rPr lang="el-GR" dirty="0"/>
              <a:t> προς τον Γρηγόριο Νύσσης, όπου προσφέρεται παρηγοριά για τον θάνατο της Θεοσέβειας, της συζύγου του. </a:t>
            </a:r>
          </a:p>
          <a:p>
            <a:r>
              <a:rPr lang="el-GR" dirty="0"/>
              <a:t>Η επιστροφή και αφοσίωση του Γρηγόριου από το κοσμικό επάγγελμα στην εκκλησιαστική ζωή και μάλιστα στην ασκητική ζωή επιτεύχθηκε χάρη στις προσπάθειες της αδελφής του της Μακρίνας. Στο ερημητήριο του αδελφού του επιδόθηκε στη μελέτη της </a:t>
            </a:r>
            <a:r>
              <a:rPr lang="el-GR" u="sng" dirty="0"/>
              <a:t>Αγίας Γραφής </a:t>
            </a:r>
            <a:r>
              <a:rPr lang="el-GR" dirty="0"/>
              <a:t>και των </a:t>
            </a:r>
            <a:r>
              <a:rPr lang="el-GR" u="sng" dirty="0"/>
              <a:t>έργων του Ωριγένη</a:t>
            </a:r>
            <a:r>
              <a:rPr lang="el-GR" dirty="0"/>
              <a:t>. Μετά τον θάνατο του Μ. Βασιλείου και της αδελφής του Μακρίνας αφοσιώθηκε στον αγώνα για την υπεράσπιση της Ορθοδοξίας. </a:t>
            </a:r>
          </a:p>
        </p:txBody>
      </p:sp>
    </p:spTree>
    <p:extLst>
      <p:ext uri="{BB962C8B-B14F-4D97-AF65-F5344CB8AC3E}">
        <p14:creationId xmlns:p14="http://schemas.microsoft.com/office/powerpoint/2010/main" val="4028319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08338"/>
          </a:xfrm>
        </p:spPr>
        <p:txBody>
          <a:bodyPr>
            <a:normAutofit fontScale="90000"/>
          </a:bodyPr>
          <a:lstStyle/>
          <a:p>
            <a:pPr algn="ctr"/>
            <a:r>
              <a:rPr lang="el-GR" sz="4000" dirty="0"/>
              <a:t>ΓΡΗΓΟΡΙΟΣ ΝΥΣΣΗΣ-ΘΕΟΛΟΓΟΥΜΕΝΟ ΑΠΟΚΑΤΑΣΤΑΣΗΣ</a:t>
            </a:r>
          </a:p>
        </p:txBody>
      </p:sp>
      <p:sp>
        <p:nvSpPr>
          <p:cNvPr id="3" name="Θέση περιεχομένου 2"/>
          <p:cNvSpPr>
            <a:spLocks noGrp="1"/>
          </p:cNvSpPr>
          <p:nvPr>
            <p:ph idx="1"/>
          </p:nvPr>
        </p:nvSpPr>
        <p:spPr>
          <a:xfrm>
            <a:off x="0" y="708338"/>
            <a:ext cx="12192000" cy="6149661"/>
          </a:xfrm>
        </p:spPr>
        <p:txBody>
          <a:bodyPr>
            <a:normAutofit lnSpcReduction="10000"/>
          </a:bodyPr>
          <a:lstStyle/>
          <a:p>
            <a:r>
              <a:rPr lang="el-GR" dirty="0"/>
              <a:t>Ο Γρηγόριος θαύμαζε τη θεολογία του Ωριγένη. Εξάλλου ο αδελφός του Μ. Βασίλειος μαζί με τον Γρηγόριο τον Θεολόγο ενώ ασκούνταν στον Πόντο, στην έρημο που ονομάζονταν </a:t>
            </a:r>
            <a:r>
              <a:rPr lang="el-GR" dirty="0" err="1"/>
              <a:t>Άννεση</a:t>
            </a:r>
            <a:r>
              <a:rPr lang="el-GR" dirty="0"/>
              <a:t>, συνέταξαν τη </a:t>
            </a:r>
            <a:r>
              <a:rPr lang="el-GR" b="1" dirty="0"/>
              <a:t>Φιλοκαλία του Ωριγένη</a:t>
            </a:r>
            <a:r>
              <a:rPr lang="el-GR" dirty="0"/>
              <a:t>, δηλαδή μια σύνοψη των καλύτερων αποσπασμάτων από τα έργα του, για να μπορέσουν να αντιμετωπίσουν την αίρεση του Αρειανισμού. </a:t>
            </a:r>
          </a:p>
          <a:p>
            <a:r>
              <a:rPr lang="el-GR" dirty="0"/>
              <a:t>Έτσι, και ο Γρηγόριος Νύσσης, που μαθήτευσε στο ασκητήριο του αδελφού του, ήρθε σε άμεση επαφή με την </a:t>
            </a:r>
            <a:r>
              <a:rPr lang="el-GR" u="sng" dirty="0" err="1"/>
              <a:t>ωριγενιστική</a:t>
            </a:r>
            <a:r>
              <a:rPr lang="el-GR" u="sng" dirty="0"/>
              <a:t> θεολογία</a:t>
            </a:r>
            <a:r>
              <a:rPr lang="el-GR" dirty="0"/>
              <a:t>. Σίγουρα ένα </a:t>
            </a:r>
            <a:r>
              <a:rPr lang="el-GR" dirty="0">
                <a:solidFill>
                  <a:srgbClr val="FF0000"/>
                </a:solidFill>
                <a:effectLst>
                  <a:outerShdw blurRad="38100" dist="38100" dir="2700000" algn="tl">
                    <a:srgbClr val="000000">
                      <a:alpha val="43137"/>
                    </a:srgbClr>
                  </a:outerShdw>
                </a:effectLst>
              </a:rPr>
              <a:t>θεολογούμενο</a:t>
            </a:r>
            <a:r>
              <a:rPr lang="el-GR" dirty="0"/>
              <a:t> που δεν τον άφησε αδιάφορο είναι αυτό της αποκατάστασης. Πρώτος που έθιξε αυτό το θέμα ήταν ο Ωριγένης, ο οποίος υποστήριξε ότι το </a:t>
            </a:r>
            <a:r>
              <a:rPr lang="el-GR" dirty="0">
                <a:solidFill>
                  <a:srgbClr val="FF0000"/>
                </a:solidFill>
              </a:rPr>
              <a:t>πυρ της κόλασης δεν είναι τιμωρό, αλλά «καθάρσιο» και ιαματικό</a:t>
            </a:r>
            <a:r>
              <a:rPr lang="el-GR" dirty="0"/>
              <a:t>. Επομένως κόλαση, ως θεραπευτήριο υπάρχει, δεν είναι όμως απέραντη. Τι μας λέει λοιπόν πρώτος ο Ωριγένης; «</a:t>
            </a:r>
            <a:r>
              <a:rPr lang="el-GR" i="1" dirty="0" err="1"/>
              <a:t>Ὅτι</a:t>
            </a:r>
            <a:r>
              <a:rPr lang="el-GR" i="1" dirty="0"/>
              <a:t> </a:t>
            </a:r>
            <a:r>
              <a:rPr lang="el-GR" i="1" dirty="0" err="1"/>
              <a:t>δὲ</a:t>
            </a:r>
            <a:r>
              <a:rPr lang="el-GR" i="1" dirty="0"/>
              <a:t> </a:t>
            </a:r>
            <a:r>
              <a:rPr lang="el-GR" b="1" i="1" u="sng" dirty="0" err="1">
                <a:solidFill>
                  <a:srgbClr val="002060"/>
                </a:solidFill>
                <a:effectLst>
                  <a:outerShdw blurRad="38100" dist="38100" dir="2700000" algn="tl">
                    <a:srgbClr val="000000">
                      <a:alpha val="43137"/>
                    </a:srgbClr>
                  </a:outerShdw>
                </a:effectLst>
              </a:rPr>
              <a:t>οὐχ</a:t>
            </a:r>
            <a:r>
              <a:rPr lang="el-GR" b="1" i="1" u="sng" dirty="0">
                <a:solidFill>
                  <a:srgbClr val="002060"/>
                </a:solidFill>
                <a:effectLst>
                  <a:outerShdw blurRad="38100" dist="38100" dir="2700000" algn="tl">
                    <a:srgbClr val="000000">
                      <a:alpha val="43137"/>
                    </a:srgbClr>
                  </a:outerShdw>
                </a:effectLst>
              </a:rPr>
              <a:t> </a:t>
            </a:r>
            <a:r>
              <a:rPr lang="el-GR" b="1" i="1" u="sng" dirty="0" err="1">
                <a:solidFill>
                  <a:srgbClr val="002060"/>
                </a:solidFill>
                <a:effectLst>
                  <a:outerShdw blurRad="38100" dist="38100" dir="2700000" algn="tl">
                    <a:srgbClr val="000000">
                      <a:alpha val="43137"/>
                    </a:srgbClr>
                  </a:outerShdw>
                </a:effectLst>
              </a:rPr>
              <a:t>ὡς</a:t>
            </a:r>
            <a:r>
              <a:rPr lang="el-GR" b="1" i="1" u="sng" dirty="0">
                <a:solidFill>
                  <a:srgbClr val="002060"/>
                </a:solidFill>
                <a:effectLst>
                  <a:outerShdw blurRad="38100" dist="38100" dir="2700000" algn="tl">
                    <a:srgbClr val="000000">
                      <a:alpha val="43137"/>
                    </a:srgbClr>
                  </a:outerShdw>
                </a:effectLst>
              </a:rPr>
              <a:t> </a:t>
            </a:r>
            <a:r>
              <a:rPr lang="el-GR" b="1" i="1" u="sng" dirty="0" err="1">
                <a:solidFill>
                  <a:srgbClr val="002060"/>
                </a:solidFill>
                <a:effectLst>
                  <a:outerShdw blurRad="38100" dist="38100" dir="2700000" algn="tl">
                    <a:srgbClr val="000000">
                      <a:alpha val="43137"/>
                    </a:srgbClr>
                  </a:outerShdw>
                </a:effectLst>
              </a:rPr>
              <a:t>μάγειρόν</a:t>
            </a:r>
            <a:r>
              <a:rPr lang="el-GR" b="1" i="1" u="sng"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φαμεν</a:t>
            </a:r>
            <a:r>
              <a:rPr lang="el-GR" b="1" i="1"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τὸν</a:t>
            </a:r>
            <a:r>
              <a:rPr lang="el-GR" b="1" i="1"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Θεὸν</a:t>
            </a:r>
            <a:r>
              <a:rPr lang="el-GR" b="1" i="1"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ἀλλ</a:t>
            </a:r>
            <a:r>
              <a:rPr lang="el-GR" b="1" i="1" dirty="0">
                <a:solidFill>
                  <a:srgbClr val="002060"/>
                </a:solidFill>
                <a:effectLst>
                  <a:outerShdw blurRad="38100" dist="38100" dir="2700000" algn="tl">
                    <a:srgbClr val="000000">
                      <a:alpha val="43137"/>
                    </a:srgbClr>
                  </a:outerShdw>
                </a:effectLst>
              </a:rPr>
              <a:t>’ </a:t>
            </a:r>
            <a:r>
              <a:rPr lang="el-GR" b="1" i="1" u="sng" dirty="0" err="1">
                <a:solidFill>
                  <a:srgbClr val="002060"/>
                </a:solidFill>
                <a:effectLst>
                  <a:outerShdw blurRad="38100" dist="38100" dir="2700000" algn="tl">
                    <a:srgbClr val="000000">
                      <a:alpha val="43137"/>
                    </a:srgbClr>
                  </a:outerShdw>
                </a:effectLst>
              </a:rPr>
              <a:t>ὡς</a:t>
            </a:r>
            <a:r>
              <a:rPr lang="el-GR" b="1" i="1" u="sng" dirty="0">
                <a:solidFill>
                  <a:srgbClr val="002060"/>
                </a:solidFill>
                <a:effectLst>
                  <a:outerShdw blurRad="38100" dist="38100" dir="2700000" algn="tl">
                    <a:srgbClr val="000000">
                      <a:alpha val="43137"/>
                    </a:srgbClr>
                  </a:outerShdw>
                </a:effectLst>
              </a:rPr>
              <a:t> </a:t>
            </a:r>
            <a:r>
              <a:rPr lang="el-GR" b="1" i="1" u="sng" dirty="0" err="1">
                <a:solidFill>
                  <a:srgbClr val="002060"/>
                </a:solidFill>
                <a:effectLst>
                  <a:outerShdw blurRad="38100" dist="38100" dir="2700000" algn="tl">
                    <a:srgbClr val="000000">
                      <a:alpha val="43137"/>
                    </a:srgbClr>
                  </a:outerShdw>
                </a:effectLst>
              </a:rPr>
              <a:t>Θεὸν</a:t>
            </a:r>
            <a:r>
              <a:rPr lang="el-GR" b="1" i="1" u="sng" dirty="0">
                <a:solidFill>
                  <a:srgbClr val="002060"/>
                </a:solidFill>
                <a:effectLst>
                  <a:outerShdw blurRad="38100" dist="38100" dir="2700000" algn="tl">
                    <a:srgbClr val="000000">
                      <a:alpha val="43137"/>
                    </a:srgbClr>
                  </a:outerShdw>
                </a:effectLst>
              </a:rPr>
              <a:t> </a:t>
            </a:r>
            <a:r>
              <a:rPr lang="el-GR" b="1" i="1" u="sng" dirty="0" err="1">
                <a:solidFill>
                  <a:srgbClr val="002060"/>
                </a:solidFill>
                <a:effectLst>
                  <a:outerShdw blurRad="38100" dist="38100" dir="2700000" algn="tl">
                    <a:srgbClr val="000000">
                      <a:alpha val="43137"/>
                    </a:srgbClr>
                  </a:outerShdw>
                </a:effectLst>
              </a:rPr>
              <a:t>εὐεργέτην</a:t>
            </a:r>
            <a:r>
              <a:rPr lang="el-GR" b="1" i="1" u="sng" dirty="0">
                <a:solidFill>
                  <a:srgbClr val="002060"/>
                </a:solidFill>
                <a:effectLst>
                  <a:outerShdw blurRad="38100" dist="38100" dir="2700000" algn="tl">
                    <a:srgbClr val="000000">
                      <a:alpha val="43137"/>
                    </a:srgbClr>
                  </a:outerShdw>
                </a:effectLst>
              </a:rPr>
              <a:t> </a:t>
            </a:r>
            <a:r>
              <a:rPr lang="el-GR" i="1" dirty="0" err="1"/>
              <a:t>τῶν</a:t>
            </a:r>
            <a:r>
              <a:rPr lang="el-GR" i="1" dirty="0"/>
              <a:t> </a:t>
            </a:r>
            <a:r>
              <a:rPr lang="el-GR" i="1" dirty="0" err="1"/>
              <a:t>χρῃζόντων</a:t>
            </a:r>
            <a:r>
              <a:rPr lang="el-GR" i="1" dirty="0"/>
              <a:t> πόνου </a:t>
            </a:r>
            <a:r>
              <a:rPr lang="el-GR" i="1" dirty="0" err="1"/>
              <a:t>καὶ</a:t>
            </a:r>
            <a:r>
              <a:rPr lang="el-GR" i="1" dirty="0"/>
              <a:t> πυρός, μαρτυρήσει </a:t>
            </a:r>
            <a:r>
              <a:rPr lang="el-GR" i="1" dirty="0" err="1"/>
              <a:t>καὶ</a:t>
            </a:r>
            <a:r>
              <a:rPr lang="el-GR" i="1" dirty="0"/>
              <a:t> ὁ προφήτης </a:t>
            </a:r>
            <a:r>
              <a:rPr lang="el-GR" i="1" dirty="0" err="1"/>
              <a:t>Ἠσαΐας</a:t>
            </a:r>
            <a:r>
              <a:rPr lang="el-GR" i="1" dirty="0"/>
              <a:t>, </a:t>
            </a:r>
            <a:r>
              <a:rPr lang="el-GR" i="1" dirty="0" err="1"/>
              <a:t>ἐν</a:t>
            </a:r>
            <a:r>
              <a:rPr lang="el-GR" i="1" dirty="0"/>
              <a:t> ᾧ </a:t>
            </a:r>
            <a:r>
              <a:rPr lang="el-GR" i="1" dirty="0" err="1"/>
              <a:t>γέγραπται</a:t>
            </a:r>
            <a:r>
              <a:rPr lang="el-GR" i="1" dirty="0"/>
              <a:t> </a:t>
            </a:r>
            <a:r>
              <a:rPr lang="el-GR" i="1" dirty="0" err="1"/>
              <a:t>λελέχθαι</a:t>
            </a:r>
            <a:r>
              <a:rPr lang="el-GR" i="1" dirty="0"/>
              <a:t> </a:t>
            </a:r>
            <a:r>
              <a:rPr lang="el-GR" i="1" dirty="0" err="1"/>
              <a:t>πρός</a:t>
            </a:r>
            <a:r>
              <a:rPr lang="el-GR" i="1" dirty="0"/>
              <a:t> τι </a:t>
            </a:r>
            <a:r>
              <a:rPr lang="el-GR" i="1" dirty="0" err="1"/>
              <a:t>ἔθνος</a:t>
            </a:r>
            <a:r>
              <a:rPr lang="el-GR" i="1" dirty="0"/>
              <a:t> </a:t>
            </a:r>
            <a:r>
              <a:rPr lang="el-GR" i="1" dirty="0" err="1"/>
              <a:t>ἁμαρτωλῶν·ὅτι</a:t>
            </a:r>
            <a:r>
              <a:rPr lang="el-GR" i="1" dirty="0"/>
              <a:t> </a:t>
            </a:r>
            <a:r>
              <a:rPr lang="el-GR" i="1" dirty="0" err="1"/>
              <a:t>ἔχει</a:t>
            </a:r>
            <a:r>
              <a:rPr lang="el-GR" i="1" dirty="0"/>
              <a:t> </a:t>
            </a:r>
            <a:r>
              <a:rPr lang="el-GR" i="1" dirty="0" err="1"/>
              <a:t>ἄνθρακας</a:t>
            </a:r>
            <a:r>
              <a:rPr lang="el-GR" i="1" dirty="0"/>
              <a:t> </a:t>
            </a:r>
            <a:r>
              <a:rPr lang="el-GR" i="1" dirty="0" err="1"/>
              <a:t>πυρὸς</a:t>
            </a:r>
            <a:r>
              <a:rPr lang="el-GR" i="1" dirty="0"/>
              <a:t> </a:t>
            </a:r>
            <a:r>
              <a:rPr lang="el-GR" i="1" dirty="0" err="1"/>
              <a:t>καθίσαι</a:t>
            </a:r>
            <a:r>
              <a:rPr lang="el-GR" i="1" dirty="0"/>
              <a:t> </a:t>
            </a:r>
            <a:r>
              <a:rPr lang="el-GR" i="1" dirty="0" err="1"/>
              <a:t>ἐπ</a:t>
            </a:r>
            <a:r>
              <a:rPr lang="el-GR" i="1" dirty="0"/>
              <a:t>’ </a:t>
            </a:r>
            <a:r>
              <a:rPr lang="el-GR" i="1" dirty="0" err="1"/>
              <a:t>αὐτοῖς</a:t>
            </a:r>
            <a:r>
              <a:rPr lang="el-GR" i="1" dirty="0"/>
              <a:t>· </a:t>
            </a:r>
            <a:r>
              <a:rPr lang="el-GR" i="1" dirty="0" err="1"/>
              <a:t>οὗτοι</a:t>
            </a:r>
            <a:r>
              <a:rPr lang="el-GR" i="1" dirty="0"/>
              <a:t> </a:t>
            </a:r>
            <a:r>
              <a:rPr lang="el-GR" i="1" dirty="0" err="1"/>
              <a:t>ἔσονταί</a:t>
            </a:r>
            <a:r>
              <a:rPr lang="el-GR" i="1" dirty="0"/>
              <a:t> σοι βοήθεια</a:t>
            </a:r>
            <a:r>
              <a:rPr lang="el-GR" dirty="0"/>
              <a:t>». «</a:t>
            </a:r>
            <a:r>
              <a:rPr lang="el-GR" i="1" dirty="0"/>
              <a:t>Το </a:t>
            </a:r>
            <a:r>
              <a:rPr lang="el-GR" i="1" dirty="0" err="1"/>
              <a:t>πῦρ</a:t>
            </a:r>
            <a:r>
              <a:rPr lang="el-GR" i="1" dirty="0"/>
              <a:t> </a:t>
            </a:r>
            <a:r>
              <a:rPr lang="el-GR" i="1" dirty="0" err="1"/>
              <a:t>καθάρσιον</a:t>
            </a:r>
            <a:r>
              <a:rPr lang="el-GR" i="1" dirty="0"/>
              <a:t> </a:t>
            </a:r>
            <a:r>
              <a:rPr lang="el-GR" i="1" dirty="0" err="1"/>
              <a:t>ἐπάγεται</a:t>
            </a:r>
            <a:r>
              <a:rPr lang="el-GR" i="1" dirty="0"/>
              <a:t> </a:t>
            </a:r>
            <a:r>
              <a:rPr lang="el-GR" i="1" dirty="0" err="1"/>
              <a:t>τῷ</a:t>
            </a:r>
            <a:r>
              <a:rPr lang="el-GR" i="1" dirty="0"/>
              <a:t> </a:t>
            </a:r>
            <a:r>
              <a:rPr lang="el-GR" i="1" dirty="0" err="1"/>
              <a:t>κόσμῳ</a:t>
            </a:r>
            <a:r>
              <a:rPr lang="el-GR" i="1" dirty="0"/>
              <a:t>, </a:t>
            </a:r>
            <a:r>
              <a:rPr lang="el-GR" i="1" dirty="0" err="1"/>
              <a:t>εἰκός</a:t>
            </a:r>
            <a:r>
              <a:rPr lang="el-GR" i="1" dirty="0"/>
              <a:t> </a:t>
            </a:r>
            <a:r>
              <a:rPr lang="el-GR" i="1" dirty="0" err="1"/>
              <a:t>δὲ</a:t>
            </a:r>
            <a:r>
              <a:rPr lang="el-GR" i="1" dirty="0"/>
              <a:t> </a:t>
            </a:r>
            <a:r>
              <a:rPr lang="el-GR" i="1" dirty="0" err="1"/>
              <a:t>ὅτι</a:t>
            </a:r>
            <a:r>
              <a:rPr lang="el-GR" i="1" dirty="0"/>
              <a:t> </a:t>
            </a:r>
            <a:r>
              <a:rPr lang="el-GR" i="1" dirty="0" err="1"/>
              <a:t>καὶ</a:t>
            </a:r>
            <a:r>
              <a:rPr lang="el-GR" i="1" dirty="0"/>
              <a:t> </a:t>
            </a:r>
            <a:r>
              <a:rPr lang="el-GR" i="1" dirty="0" err="1"/>
              <a:t>ἑκάστῳ</a:t>
            </a:r>
            <a:r>
              <a:rPr lang="el-GR" i="1" dirty="0"/>
              <a:t> </a:t>
            </a:r>
            <a:r>
              <a:rPr lang="el-GR" i="1" dirty="0" err="1"/>
              <a:t>τῶν</a:t>
            </a:r>
            <a:r>
              <a:rPr lang="el-GR" i="1" dirty="0"/>
              <a:t> δεομένων </a:t>
            </a:r>
            <a:r>
              <a:rPr lang="el-GR" i="1" dirty="0" err="1"/>
              <a:t>τῆς</a:t>
            </a:r>
            <a:r>
              <a:rPr lang="el-GR" i="1" dirty="0"/>
              <a:t> </a:t>
            </a:r>
            <a:r>
              <a:rPr lang="el-GR" b="1" i="1" dirty="0" err="1">
                <a:solidFill>
                  <a:srgbClr val="002060"/>
                </a:solidFill>
                <a:effectLst>
                  <a:outerShdw blurRad="38100" dist="38100" dir="2700000" algn="tl">
                    <a:srgbClr val="000000">
                      <a:alpha val="43137"/>
                    </a:srgbClr>
                  </a:outerShdw>
                </a:effectLst>
              </a:rPr>
              <a:t>διὰ</a:t>
            </a:r>
            <a:r>
              <a:rPr lang="el-GR" b="1" i="1"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τοῦ</a:t>
            </a:r>
            <a:r>
              <a:rPr lang="el-GR" b="1" i="1" dirty="0">
                <a:solidFill>
                  <a:srgbClr val="002060"/>
                </a:solidFill>
                <a:effectLst>
                  <a:outerShdw blurRad="38100" dist="38100" dir="2700000" algn="tl">
                    <a:srgbClr val="000000">
                      <a:alpha val="43137"/>
                    </a:srgbClr>
                  </a:outerShdw>
                </a:effectLst>
              </a:rPr>
              <a:t> πυρός δίκης </a:t>
            </a:r>
            <a:r>
              <a:rPr lang="el-GR" b="1" i="1" dirty="0" err="1">
                <a:solidFill>
                  <a:srgbClr val="002060"/>
                </a:solidFill>
                <a:effectLst>
                  <a:outerShdw blurRad="38100" dist="38100" dir="2700000" algn="tl">
                    <a:srgbClr val="000000">
                      <a:alpha val="43137"/>
                    </a:srgbClr>
                  </a:outerShdw>
                </a:effectLst>
              </a:rPr>
              <a:t>ἅμα</a:t>
            </a:r>
            <a:r>
              <a:rPr lang="el-GR" b="1" i="1"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καὶ</a:t>
            </a:r>
            <a:r>
              <a:rPr lang="el-GR" b="1" i="1" dirty="0">
                <a:solidFill>
                  <a:srgbClr val="002060"/>
                </a:solidFill>
                <a:effectLst>
                  <a:outerShdw blurRad="38100" dist="38100" dir="2700000" algn="tl">
                    <a:srgbClr val="000000">
                      <a:alpha val="43137"/>
                    </a:srgbClr>
                  </a:outerShdw>
                </a:effectLst>
              </a:rPr>
              <a:t> </a:t>
            </a:r>
            <a:r>
              <a:rPr lang="el-GR" b="1" i="1" dirty="0" err="1">
                <a:solidFill>
                  <a:srgbClr val="002060"/>
                </a:solidFill>
                <a:effectLst>
                  <a:outerShdw blurRad="38100" dist="38100" dir="2700000" algn="tl">
                    <a:srgbClr val="000000">
                      <a:alpha val="43137"/>
                    </a:srgbClr>
                  </a:outerShdw>
                </a:effectLst>
              </a:rPr>
              <a:t>ἰατρείας</a:t>
            </a:r>
            <a:r>
              <a:rPr lang="el-GR" dirty="0"/>
              <a:t>».  (</a:t>
            </a:r>
            <a:r>
              <a:rPr lang="el-GR" dirty="0" err="1"/>
              <a:t>Κατὰ</a:t>
            </a:r>
            <a:r>
              <a:rPr lang="el-GR" dirty="0"/>
              <a:t> </a:t>
            </a:r>
            <a:r>
              <a:rPr lang="el-GR" dirty="0" err="1"/>
              <a:t>Κέλσου</a:t>
            </a:r>
            <a:r>
              <a:rPr lang="el-GR" dirty="0"/>
              <a:t> 5,15, </a:t>
            </a:r>
            <a:r>
              <a:rPr lang="en-US" dirty="0"/>
              <a:t>PG 11, 1204A). </a:t>
            </a:r>
            <a:endParaRPr lang="el-GR" dirty="0"/>
          </a:p>
        </p:txBody>
      </p:sp>
    </p:spTree>
    <p:extLst>
      <p:ext uri="{BB962C8B-B14F-4D97-AF65-F5344CB8AC3E}">
        <p14:creationId xmlns:p14="http://schemas.microsoft.com/office/powerpoint/2010/main" val="2772433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46975"/>
          </a:xfrm>
        </p:spPr>
        <p:txBody>
          <a:bodyPr>
            <a:normAutofit fontScale="90000"/>
          </a:bodyPr>
          <a:lstStyle/>
          <a:p>
            <a:pPr algn="ctr"/>
            <a:r>
              <a:rPr lang="el-GR" sz="4000" dirty="0"/>
              <a:t>ΓΡΗΓΟΡΙΟΣ ΝΥΣΣΗΣ-ΘΕΟΛΟΓΟΥΜΕΝΟ ΑΠΟΚΑΤΑΣΤΑΣΗΣ</a:t>
            </a:r>
          </a:p>
        </p:txBody>
      </p:sp>
      <p:sp>
        <p:nvSpPr>
          <p:cNvPr id="3" name="Θέση περιεχομένου 2"/>
          <p:cNvSpPr>
            <a:spLocks noGrp="1"/>
          </p:cNvSpPr>
          <p:nvPr>
            <p:ph idx="1"/>
          </p:nvPr>
        </p:nvSpPr>
        <p:spPr>
          <a:xfrm>
            <a:off x="0" y="875762"/>
            <a:ext cx="12192000" cy="5982237"/>
          </a:xfrm>
        </p:spPr>
        <p:txBody>
          <a:bodyPr>
            <a:normAutofit lnSpcReduction="10000"/>
          </a:bodyPr>
          <a:lstStyle/>
          <a:p>
            <a:r>
              <a:rPr lang="en-US" dirty="0"/>
              <a:t> </a:t>
            </a:r>
            <a:r>
              <a:rPr lang="el-GR" dirty="0"/>
              <a:t>Σε άλλο σημείο η διδασκαλία αυτή φαίνεται πιο ξεκάθαρη: «</a:t>
            </a:r>
            <a:r>
              <a:rPr lang="el-GR" i="1" dirty="0" err="1"/>
              <a:t>Κολαζομένου</a:t>
            </a:r>
            <a:r>
              <a:rPr lang="el-GR" i="1" dirty="0"/>
              <a:t> </a:t>
            </a:r>
            <a:r>
              <a:rPr lang="el-GR" i="1" dirty="0" err="1"/>
              <a:t>δὲ</a:t>
            </a:r>
            <a:r>
              <a:rPr lang="el-GR" i="1" dirty="0"/>
              <a:t> </a:t>
            </a:r>
            <a:r>
              <a:rPr lang="el-GR" i="1" dirty="0" err="1"/>
              <a:t>τοῦ</a:t>
            </a:r>
            <a:r>
              <a:rPr lang="el-GR" i="1" dirty="0"/>
              <a:t> σώματος </a:t>
            </a:r>
            <a:r>
              <a:rPr lang="el-GR" i="1" dirty="0" err="1"/>
              <a:t>κατὰ</a:t>
            </a:r>
            <a:r>
              <a:rPr lang="el-GR" i="1" dirty="0"/>
              <a:t> </a:t>
            </a:r>
            <a:r>
              <a:rPr lang="el-GR" i="1" dirty="0" err="1"/>
              <a:t>μικρὸν</a:t>
            </a:r>
            <a:r>
              <a:rPr lang="el-GR" i="1" dirty="0"/>
              <a:t> </a:t>
            </a:r>
            <a:r>
              <a:rPr lang="el-GR" i="1" dirty="0" err="1"/>
              <a:t>καθαίρεται</a:t>
            </a:r>
            <a:r>
              <a:rPr lang="el-GR" i="1" dirty="0"/>
              <a:t> ἡ </a:t>
            </a:r>
            <a:r>
              <a:rPr lang="el-GR" i="1" dirty="0" err="1"/>
              <a:t>ψυχὴ</a:t>
            </a:r>
            <a:r>
              <a:rPr lang="el-GR" i="1" dirty="0"/>
              <a:t> </a:t>
            </a:r>
            <a:r>
              <a:rPr lang="el-GR" i="1" dirty="0" err="1"/>
              <a:t>καὶ</a:t>
            </a:r>
            <a:r>
              <a:rPr lang="el-GR" i="1" dirty="0"/>
              <a:t> </a:t>
            </a:r>
            <a:r>
              <a:rPr lang="el-GR" i="1" dirty="0" err="1"/>
              <a:t>οὕτως</a:t>
            </a:r>
            <a:r>
              <a:rPr lang="el-GR" i="1" dirty="0"/>
              <a:t> </a:t>
            </a:r>
            <a:r>
              <a:rPr lang="el-GR" b="1" i="1" dirty="0" err="1">
                <a:solidFill>
                  <a:srgbClr val="FF0000"/>
                </a:solidFill>
              </a:rPr>
              <a:t>ἀποκαθίσταται</a:t>
            </a:r>
            <a:r>
              <a:rPr lang="el-GR" i="1" dirty="0"/>
              <a:t> </a:t>
            </a:r>
            <a:r>
              <a:rPr lang="el-GR" i="1" dirty="0" err="1"/>
              <a:t>εἰς</a:t>
            </a:r>
            <a:r>
              <a:rPr lang="el-GR" i="1" dirty="0"/>
              <a:t> </a:t>
            </a:r>
            <a:r>
              <a:rPr lang="el-GR" i="1" dirty="0" err="1"/>
              <a:t>τὴν</a:t>
            </a:r>
            <a:r>
              <a:rPr lang="el-GR" i="1" dirty="0"/>
              <a:t> </a:t>
            </a:r>
            <a:r>
              <a:rPr lang="el-GR" i="1" dirty="0" err="1"/>
              <a:t>ἀρχαίαν</a:t>
            </a:r>
            <a:r>
              <a:rPr lang="el-GR" i="1" dirty="0"/>
              <a:t> </a:t>
            </a:r>
            <a:r>
              <a:rPr lang="el-GR" i="1" dirty="0" err="1"/>
              <a:t>τάξιν</a:t>
            </a:r>
            <a:r>
              <a:rPr lang="el-GR" i="1" dirty="0"/>
              <a:t>… Πάντων τε </a:t>
            </a:r>
            <a:r>
              <a:rPr lang="el-GR" i="1" dirty="0" err="1"/>
              <a:t>ἀσεβῶν</a:t>
            </a:r>
            <a:r>
              <a:rPr lang="el-GR" i="1" dirty="0"/>
              <a:t> </a:t>
            </a:r>
            <a:r>
              <a:rPr lang="el-GR" i="1" dirty="0" err="1"/>
              <a:t>ἀνθρώπων</a:t>
            </a:r>
            <a:r>
              <a:rPr lang="el-GR" i="1" dirty="0"/>
              <a:t> </a:t>
            </a:r>
            <a:r>
              <a:rPr lang="el-GR" i="1" dirty="0" err="1"/>
              <a:t>καὶ</a:t>
            </a:r>
            <a:r>
              <a:rPr lang="el-GR" i="1" dirty="0"/>
              <a:t> </a:t>
            </a:r>
            <a:r>
              <a:rPr lang="el-GR" i="1" dirty="0" err="1"/>
              <a:t>πρὸς</a:t>
            </a:r>
            <a:r>
              <a:rPr lang="el-GR" i="1" dirty="0"/>
              <a:t> </a:t>
            </a:r>
            <a:r>
              <a:rPr lang="el-GR" i="1" dirty="0" err="1"/>
              <a:t>γε</a:t>
            </a:r>
            <a:r>
              <a:rPr lang="el-GR" i="1" dirty="0"/>
              <a:t> δαιμόνων </a:t>
            </a:r>
            <a:r>
              <a:rPr lang="el-GR" b="1" i="1" dirty="0">
                <a:solidFill>
                  <a:srgbClr val="002060"/>
                </a:solidFill>
                <a:effectLst>
                  <a:outerShdw blurRad="38100" dist="38100" dir="2700000" algn="tl">
                    <a:srgbClr val="000000">
                      <a:alpha val="43137"/>
                    </a:srgbClr>
                  </a:outerShdw>
                </a:effectLst>
              </a:rPr>
              <a:t>ἡ </a:t>
            </a:r>
            <a:r>
              <a:rPr lang="el-GR" b="1" i="1" dirty="0" err="1">
                <a:solidFill>
                  <a:srgbClr val="002060"/>
                </a:solidFill>
                <a:effectLst>
                  <a:outerShdw blurRad="38100" dist="38100" dir="2700000" algn="tl">
                    <a:srgbClr val="000000">
                      <a:alpha val="43137"/>
                    </a:srgbClr>
                  </a:outerShdw>
                </a:effectLst>
              </a:rPr>
              <a:t>κόλασις</a:t>
            </a:r>
            <a:r>
              <a:rPr lang="el-GR" b="1" i="1" dirty="0">
                <a:solidFill>
                  <a:srgbClr val="002060"/>
                </a:solidFill>
                <a:effectLst>
                  <a:outerShdw blurRad="38100" dist="38100" dir="2700000" algn="tl">
                    <a:srgbClr val="000000">
                      <a:alpha val="43137"/>
                    </a:srgbClr>
                  </a:outerShdw>
                </a:effectLst>
              </a:rPr>
              <a:t> πέρας </a:t>
            </a:r>
            <a:r>
              <a:rPr lang="el-GR" b="1" i="1" dirty="0" err="1">
                <a:solidFill>
                  <a:srgbClr val="002060"/>
                </a:solidFill>
                <a:effectLst>
                  <a:outerShdw blurRad="38100" dist="38100" dir="2700000" algn="tl">
                    <a:srgbClr val="000000">
                      <a:alpha val="43137"/>
                    </a:srgbClr>
                  </a:outerShdw>
                </a:effectLst>
              </a:rPr>
              <a:t>ἔχει</a:t>
            </a:r>
            <a:r>
              <a:rPr lang="el-GR" dirty="0"/>
              <a:t>» (</a:t>
            </a:r>
            <a:r>
              <a:rPr lang="el-GR" i="1" dirty="0" err="1"/>
              <a:t>Περὶ</a:t>
            </a:r>
            <a:r>
              <a:rPr lang="el-GR" i="1" dirty="0"/>
              <a:t> </a:t>
            </a:r>
            <a:r>
              <a:rPr lang="el-GR" i="1" dirty="0" err="1"/>
              <a:t>ἀρχῶν</a:t>
            </a:r>
            <a:r>
              <a:rPr lang="el-GR" i="1" dirty="0"/>
              <a:t> </a:t>
            </a:r>
            <a:r>
              <a:rPr lang="el-GR" dirty="0"/>
              <a:t>2,10,8, τόμος Ε΄, </a:t>
            </a:r>
            <a:r>
              <a:rPr lang="en-US" dirty="0" err="1"/>
              <a:t>Leipzing</a:t>
            </a:r>
            <a:r>
              <a:rPr lang="en-US" dirty="0"/>
              <a:t> 1913, </a:t>
            </a:r>
            <a:r>
              <a:rPr lang="el-GR" dirty="0" err="1"/>
              <a:t>σσ</a:t>
            </a:r>
            <a:r>
              <a:rPr lang="el-GR" dirty="0"/>
              <a:t>.</a:t>
            </a:r>
            <a:r>
              <a:rPr lang="en-US" dirty="0"/>
              <a:t> 182-183</a:t>
            </a:r>
            <a:r>
              <a:rPr lang="el-GR" dirty="0"/>
              <a:t>).</a:t>
            </a:r>
          </a:p>
          <a:p>
            <a:r>
              <a:rPr lang="el-GR" dirty="0"/>
              <a:t>Έτσι και ο Γρηγόριος Νύσσης στο έργο του </a:t>
            </a:r>
            <a:r>
              <a:rPr lang="el-GR" i="1" dirty="0" err="1"/>
              <a:t>Περὶ</a:t>
            </a:r>
            <a:r>
              <a:rPr lang="el-GR" i="1" dirty="0"/>
              <a:t> </a:t>
            </a:r>
            <a:r>
              <a:rPr lang="el-GR" i="1" dirty="0" err="1"/>
              <a:t>ψυχῆς</a:t>
            </a:r>
            <a:r>
              <a:rPr lang="el-GR" i="1" dirty="0"/>
              <a:t> </a:t>
            </a:r>
            <a:r>
              <a:rPr lang="el-GR" i="1" dirty="0" err="1"/>
              <a:t>καὶ</a:t>
            </a:r>
            <a:r>
              <a:rPr lang="el-GR" i="1" dirty="0"/>
              <a:t> </a:t>
            </a:r>
            <a:r>
              <a:rPr lang="el-GR" i="1" dirty="0" err="1"/>
              <a:t>ἀναστάσεως</a:t>
            </a:r>
            <a:r>
              <a:rPr lang="el-GR" i="1" dirty="0"/>
              <a:t> ὁ λόγος, </a:t>
            </a:r>
            <a:r>
              <a:rPr lang="el-GR" i="1" dirty="0" err="1"/>
              <a:t>τὰ</a:t>
            </a:r>
            <a:r>
              <a:rPr lang="el-GR" i="1" dirty="0"/>
              <a:t> λεγόμενα </a:t>
            </a:r>
            <a:r>
              <a:rPr lang="el-GR" i="1" dirty="0" err="1"/>
              <a:t>Μακρίνια</a:t>
            </a:r>
            <a:r>
              <a:rPr lang="el-GR" i="1" dirty="0"/>
              <a:t>, </a:t>
            </a:r>
            <a:r>
              <a:rPr lang="el-GR" dirty="0"/>
              <a:t>(</a:t>
            </a:r>
            <a:r>
              <a:rPr lang="en-US" dirty="0"/>
              <a:t>PG 46, 12- 166 </a:t>
            </a:r>
            <a:r>
              <a:rPr lang="el-GR" dirty="0"/>
              <a:t>και ΕΠΕ46, </a:t>
            </a:r>
            <a:r>
              <a:rPr lang="el-GR" dirty="0" err="1"/>
              <a:t>σσ</a:t>
            </a:r>
            <a:r>
              <a:rPr lang="el-GR" dirty="0"/>
              <a:t>. 210-384</a:t>
            </a:r>
            <a:r>
              <a:rPr lang="en-US" dirty="0"/>
              <a:t>)</a:t>
            </a:r>
            <a:r>
              <a:rPr lang="el-GR" i="1" dirty="0"/>
              <a:t> </a:t>
            </a:r>
            <a:r>
              <a:rPr lang="el-GR" dirty="0"/>
              <a:t>αναφέρεται στο θέμα της αποκατάστασης ακολουθώντας τη διδασκαλία του Ωριγένη. Αναλύοντας την </a:t>
            </a:r>
            <a:r>
              <a:rPr lang="el-GR" b="1" dirty="0"/>
              <a:t>παραβολή του πλούσιου και του φτωχού Λαζάρου </a:t>
            </a:r>
            <a:r>
              <a:rPr lang="el-GR" dirty="0"/>
              <a:t>με </a:t>
            </a:r>
            <a:r>
              <a:rPr lang="el-GR" u="sng" dirty="0"/>
              <a:t>αλληγορικό τρόπο </a:t>
            </a:r>
            <a:r>
              <a:rPr lang="el-GR" dirty="0"/>
              <a:t>χρησιμοποιώντας την τέχνη του διαλόγου, επιχειρεί σε μια στιχομυθία με την αδελφή του τη Μακρίνα, να προσεγγίσει θέματα όπως το </a:t>
            </a:r>
            <a:r>
              <a:rPr lang="el-GR" dirty="0">
                <a:solidFill>
                  <a:srgbClr val="002060"/>
                </a:solidFill>
              </a:rPr>
              <a:t>νόημα του Άδη</a:t>
            </a:r>
            <a:r>
              <a:rPr lang="el-GR" dirty="0"/>
              <a:t>, </a:t>
            </a:r>
            <a:r>
              <a:rPr lang="el-GR" dirty="0">
                <a:solidFill>
                  <a:srgbClr val="002060"/>
                </a:solidFill>
              </a:rPr>
              <a:t>η αιτία</a:t>
            </a:r>
            <a:r>
              <a:rPr lang="el-GR" dirty="0"/>
              <a:t>, </a:t>
            </a:r>
            <a:r>
              <a:rPr lang="el-GR" dirty="0">
                <a:solidFill>
                  <a:srgbClr val="002060"/>
                </a:solidFill>
              </a:rPr>
              <a:t>το περιεχόμενο </a:t>
            </a:r>
            <a:r>
              <a:rPr lang="el-GR" dirty="0"/>
              <a:t>και η </a:t>
            </a:r>
            <a:r>
              <a:rPr lang="el-GR" dirty="0">
                <a:solidFill>
                  <a:srgbClr val="002060"/>
                </a:solidFill>
              </a:rPr>
              <a:t>προοπτική της κόλασης</a:t>
            </a:r>
            <a:r>
              <a:rPr lang="el-GR" dirty="0"/>
              <a:t>. </a:t>
            </a:r>
          </a:p>
          <a:p>
            <a:r>
              <a:rPr lang="el-GR" dirty="0"/>
              <a:t>«ΓΡΗΓ. Τι είναι λοιπόν το πυρ ή το χάσμα και τα υπόλοιπα αν δεν είναι αυτά που λέγονται;</a:t>
            </a:r>
          </a:p>
        </p:txBody>
      </p:sp>
    </p:spTree>
    <p:extLst>
      <p:ext uri="{BB962C8B-B14F-4D97-AF65-F5344CB8AC3E}">
        <p14:creationId xmlns:p14="http://schemas.microsoft.com/office/powerpoint/2010/main" val="2975834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53792"/>
          </a:xfrm>
        </p:spPr>
        <p:txBody>
          <a:bodyPr>
            <a:normAutofit/>
          </a:bodyPr>
          <a:lstStyle/>
          <a:p>
            <a:pPr algn="ctr"/>
            <a:r>
              <a:rPr lang="el-GR" sz="2800" i="1" dirty="0"/>
              <a:t> </a:t>
            </a: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553793"/>
            <a:ext cx="12192000" cy="6304206"/>
          </a:xfrm>
        </p:spPr>
        <p:txBody>
          <a:bodyPr>
            <a:normAutofit fontScale="92500" lnSpcReduction="10000"/>
          </a:bodyPr>
          <a:lstStyle/>
          <a:p>
            <a:r>
              <a:rPr lang="el-GR" dirty="0"/>
              <a:t>ΜΑΚΡ. Μου φαίνεται ότι το ευαγγέλιο με τον καθένα από αυτούς υπονοεί κάποιο δόγμα… Και κατά τη δική μου την αντίληψη αυτό το δόγμα είναι το εξής. </a:t>
            </a:r>
            <a:r>
              <a:rPr lang="el-GR" dirty="0">
                <a:solidFill>
                  <a:srgbClr val="002060"/>
                </a:solidFill>
              </a:rPr>
              <a:t>Η ζωή των ανθρώπων ήταν </a:t>
            </a:r>
            <a:r>
              <a:rPr lang="el-GR" b="1" dirty="0" err="1">
                <a:solidFill>
                  <a:srgbClr val="002060"/>
                </a:solidFill>
              </a:rPr>
              <a:t>μονοειδής</a:t>
            </a:r>
            <a:r>
              <a:rPr lang="el-GR" dirty="0"/>
              <a:t>, δηλαδή </a:t>
            </a:r>
            <a:r>
              <a:rPr lang="el-GR" dirty="0" err="1"/>
              <a:t>ζυμωνένη</a:t>
            </a:r>
            <a:r>
              <a:rPr lang="el-GR" dirty="0"/>
              <a:t> μόνο με το αγαθό, χωρίς να έχει καμία επαφή με το κακό. Την αλήθεια αυτή φανερώνει </a:t>
            </a:r>
            <a:r>
              <a:rPr lang="el-GR" dirty="0">
                <a:solidFill>
                  <a:srgbClr val="002060"/>
                </a:solidFill>
              </a:rPr>
              <a:t>ο πρώτος νόμος του Θεού</a:t>
            </a:r>
            <a:r>
              <a:rPr lang="el-GR" dirty="0"/>
              <a:t>, ο οποίος όριζε την άμετρη απόλαυση των καλών του παραδείσου, </a:t>
            </a:r>
            <a:r>
              <a:rPr lang="el-GR" dirty="0">
                <a:solidFill>
                  <a:srgbClr val="002060"/>
                </a:solidFill>
              </a:rPr>
              <a:t>απαγόρευε μόνο εκείνο, το οποίο από τη φύση του ήταν μικτό</a:t>
            </a:r>
            <a:r>
              <a:rPr lang="el-GR" dirty="0"/>
              <a:t>, αποτελούμενο και από καλό και κακό. Για τον </a:t>
            </a:r>
            <a:r>
              <a:rPr lang="el-GR" dirty="0" err="1"/>
              <a:t>παρανομήσαντα</a:t>
            </a:r>
            <a:r>
              <a:rPr lang="el-GR" dirty="0"/>
              <a:t> έθετε ως τιμωρία τον θάνατο. Αλλά ο άνθρωπος ελεύθερα με την αυτεξούσια θέλησή του εγκατέλειψε την άθικτη από το κακό κατάσταση και απέκτησε τη ζωή την ανάμικτη με τα αντίθετα. Ωστόσο </a:t>
            </a:r>
            <a:r>
              <a:rPr lang="el-GR" u="sng" dirty="0"/>
              <a:t>η θεία πρόνοια δεν άφησε την ανοησία μας αδιόρθωτη</a:t>
            </a:r>
            <a:r>
              <a:rPr lang="el-GR" dirty="0"/>
              <a:t>. Και επειδή για τους παραβάτες του νόμου ακολούθησε αναγκαστικά ο θάνατος ο Θεός χώρισε στα δύο την ανθρώπινη ζωή. </a:t>
            </a:r>
            <a:r>
              <a:rPr lang="el-GR" dirty="0">
                <a:solidFill>
                  <a:srgbClr val="002060"/>
                </a:solidFill>
              </a:rPr>
              <a:t>Στη ζωή με το σώμα και στη ζωή έξω από το σώμα μετά το σωματικό μας θάνατο</a:t>
            </a:r>
            <a:r>
              <a:rPr lang="el-GR" dirty="0"/>
              <a:t>. Τη διάρκειά τους δεν την όρισε ίση αλλά την πρώτη την περιόρισε μέσα σ’ ένα </a:t>
            </a:r>
            <a:r>
              <a:rPr lang="el-GR" dirty="0">
                <a:solidFill>
                  <a:srgbClr val="002060"/>
                </a:solidFill>
              </a:rPr>
              <a:t>σύντομο χρονικό διάστημα</a:t>
            </a:r>
            <a:r>
              <a:rPr lang="el-GR" dirty="0"/>
              <a:t>, ενώ τη δεύτερη την </a:t>
            </a:r>
            <a:r>
              <a:rPr lang="el-GR" dirty="0" err="1">
                <a:solidFill>
                  <a:srgbClr val="002060"/>
                </a:solidFill>
              </a:rPr>
              <a:t>παρέτεινε</a:t>
            </a:r>
            <a:r>
              <a:rPr lang="el-GR" dirty="0">
                <a:solidFill>
                  <a:srgbClr val="002060"/>
                </a:solidFill>
              </a:rPr>
              <a:t> στην </a:t>
            </a:r>
            <a:r>
              <a:rPr lang="el-GR" dirty="0" err="1">
                <a:solidFill>
                  <a:srgbClr val="002060"/>
                </a:solidFill>
              </a:rPr>
              <a:t>αϊδιότητα</a:t>
            </a:r>
            <a:r>
              <a:rPr lang="el-GR" dirty="0"/>
              <a:t>. Και εξαιτίας της φιλανθρωπίας του έδωσε εξουσία στον καθένα να επιλέξει το ένα από τα δύο, ή το αγαθό ή το κακό, δηλαδή ή να ζήσει σύμφωνα με τη ζωή αυτή την βραχεία και προσωρινή ή σύμφωνα με την αιώνια και ατελεύτητη, της οποίας τέλος είναι το άπειρο...</a:t>
            </a:r>
          </a:p>
        </p:txBody>
      </p:sp>
    </p:spTree>
    <p:extLst>
      <p:ext uri="{BB962C8B-B14F-4D97-AF65-F5344CB8AC3E}">
        <p14:creationId xmlns:p14="http://schemas.microsoft.com/office/powerpoint/2010/main" val="3384560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08337"/>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708338"/>
            <a:ext cx="12192000" cy="6149661"/>
          </a:xfrm>
        </p:spPr>
        <p:txBody>
          <a:bodyPr>
            <a:normAutofit fontScale="92500" lnSpcReduction="10000"/>
          </a:bodyPr>
          <a:lstStyle/>
          <a:p>
            <a:r>
              <a:rPr lang="el-GR" dirty="0"/>
              <a:t>Τούτο είναι </a:t>
            </a:r>
            <a:r>
              <a:rPr lang="el-GR" b="1" dirty="0">
                <a:solidFill>
                  <a:srgbClr val="002060"/>
                </a:solidFill>
              </a:rPr>
              <a:t>το χάσμα </a:t>
            </a:r>
            <a:r>
              <a:rPr lang="el-GR" dirty="0"/>
              <a:t>το οποίο δεν </a:t>
            </a:r>
            <a:r>
              <a:rPr lang="el-GR" dirty="0">
                <a:solidFill>
                  <a:srgbClr val="002060"/>
                </a:solidFill>
              </a:rPr>
              <a:t>γίνεται</a:t>
            </a:r>
            <a:r>
              <a:rPr lang="el-GR" dirty="0"/>
              <a:t> επειδή διαχωρίζεται η γη, αλλά </a:t>
            </a:r>
            <a:r>
              <a:rPr lang="el-GR" dirty="0">
                <a:solidFill>
                  <a:srgbClr val="002060"/>
                </a:solidFill>
              </a:rPr>
              <a:t>από την </a:t>
            </a:r>
            <a:r>
              <a:rPr lang="el-GR" b="1" dirty="0">
                <a:solidFill>
                  <a:srgbClr val="002060"/>
                </a:solidFill>
              </a:rPr>
              <a:t>επιλογή του βίου</a:t>
            </a:r>
            <a:r>
              <a:rPr lang="el-GR" dirty="0"/>
              <a:t>, η οποία χωρίζεται από τις αντιτιθέμενες προτιμήσεις. Διότι εκείνος που επέλεξε την απόλαυση στο βίο και δεν θεράπευσε την απερισκεψία του με τη μετάνοια, κατέστησε άβατο για τον εαυτό του τον χώρο της αγαθότητας, ανοίγοντας αυτή την αδιάβατο ανάγκη εις βάρος του σαν ένα αχανές βάραθρο. Γι’ αυτό μου φαίνεται ότι </a:t>
            </a:r>
            <a:r>
              <a:rPr lang="el-GR" b="1" dirty="0">
                <a:solidFill>
                  <a:srgbClr val="FF0000"/>
                </a:solidFill>
              </a:rPr>
              <a:t>κόλπο του Αβραάμ </a:t>
            </a:r>
            <a:r>
              <a:rPr lang="el-GR" dirty="0"/>
              <a:t>ονομάζει η Γραφή </a:t>
            </a:r>
            <a:r>
              <a:rPr lang="el-GR" u="sng" dirty="0"/>
              <a:t>την αγαθή κατάσταση της ψυχής </a:t>
            </a:r>
            <a:r>
              <a:rPr lang="el-GR" dirty="0"/>
              <a:t>όπου ο λόγος αναπαύει τον αθλητή της υπομονής. Πράγματι πρώτος ο Πατριάρχης αυτός … προτίμησε την ελπίδα των μελλοντικών αγαθών αντί της απόλαυσης των παρόντων… </a:t>
            </a:r>
          </a:p>
          <a:p>
            <a:r>
              <a:rPr lang="el-GR" dirty="0"/>
              <a:t>Έτσι πέρα από τη σωματική εκδοχή της διήγησης είναι εύλογο και </a:t>
            </a:r>
            <a:r>
              <a:rPr lang="el-GR" u="sng" dirty="0"/>
              <a:t>τον Άδη </a:t>
            </a:r>
            <a:r>
              <a:rPr lang="el-GR" dirty="0"/>
              <a:t>να μην τον εκλαμβάνουμε ως ονομασία τόπου, αλλά </a:t>
            </a:r>
            <a:r>
              <a:rPr lang="el-GR" u="sng" dirty="0"/>
              <a:t>ως κατάσταση της ψυχής άμορφη και ασώματη, στην οποία ζει η ψυχή</a:t>
            </a:r>
            <a:r>
              <a:rPr lang="el-GR" dirty="0"/>
              <a:t> όπως διδασκόμαστε από την Αγία Γραφή. Αλλά από τη διήγηση του πλούσιου και του φτωχού μαθαίνουμε και άλλο δόγμα… Η μεν ψυχή του Λαζάρου δεν ενδιαφέρεται για τα παρόντα και δεν επιστρέφει σε τίποτα απ’ όσα άφησε στη γη, ενώ ο πλούσιος είναι προσκολλημένος στη σαρκική ζωή και μετά τον θάνατο ακόμη φροντίζει για τη σάρκα και το αίμα, αφού παρακαλεί να απαλλαγούν οι συγγενείς του από τα κακά είναι φανερό ότι ακόμη δεν ελευθερώθηκε από τη </a:t>
            </a:r>
            <a:r>
              <a:rPr lang="el-GR" b="1" dirty="0">
                <a:solidFill>
                  <a:srgbClr val="002060"/>
                </a:solidFill>
              </a:rPr>
              <a:t>σαρκική φροντίδα</a:t>
            </a:r>
            <a:r>
              <a:rPr lang="el-GR" dirty="0"/>
              <a:t>…</a:t>
            </a:r>
          </a:p>
        </p:txBody>
      </p:sp>
    </p:spTree>
    <p:extLst>
      <p:ext uri="{BB962C8B-B14F-4D97-AF65-F5344CB8AC3E}">
        <p14:creationId xmlns:p14="http://schemas.microsoft.com/office/powerpoint/2010/main" val="1377136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95459"/>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515154"/>
            <a:ext cx="12192000" cy="6342845"/>
          </a:xfrm>
        </p:spPr>
        <p:txBody>
          <a:bodyPr>
            <a:normAutofit lnSpcReduction="10000"/>
          </a:bodyPr>
          <a:lstStyle/>
          <a:p>
            <a:r>
              <a:rPr lang="el-GR" dirty="0"/>
              <a:t>Με τις διηγήσεις αυτές ο Κύριος δογματίζει το εξής: όσοι ζουν ακόμη τη σαρκική ζωή πρέπει </a:t>
            </a:r>
            <a:r>
              <a:rPr lang="el-GR" b="1" dirty="0">
                <a:solidFill>
                  <a:srgbClr val="002060"/>
                </a:solidFill>
                <a:effectLst>
                  <a:outerShdw blurRad="38100" dist="38100" dir="2700000" algn="tl">
                    <a:srgbClr val="000000">
                      <a:alpha val="43137"/>
                    </a:srgbClr>
                  </a:outerShdw>
                </a:effectLst>
              </a:rPr>
              <a:t>με την ενάρετη διαγωγή να απελευθερώνονται από </a:t>
            </a:r>
            <a:r>
              <a:rPr lang="el-GR" b="1" u="sng" dirty="0">
                <a:solidFill>
                  <a:srgbClr val="002060"/>
                </a:solidFill>
                <a:effectLst>
                  <a:outerShdw blurRad="38100" dist="38100" dir="2700000" algn="tl">
                    <a:srgbClr val="000000">
                      <a:alpha val="43137"/>
                    </a:srgbClr>
                  </a:outerShdw>
                </a:effectLst>
              </a:rPr>
              <a:t>τη σχέση της σαρκός</a:t>
            </a:r>
            <a:r>
              <a:rPr lang="el-GR" dirty="0"/>
              <a:t>, ώστε μετά τον θάνατο να μην έχουν άλλη ανάγκη θανάτου, που να αποκαθαίρει τα απομεινάρια από τα σαρκικά κολλήματα, αλλά σαν να διερράγησαν τα δεσμά της ψυχής να γίνει ελαφρός και εύκολος ο δρόμος προς το αγαθό και καμία σωματική αγωνία να μην την ελκύει…</a:t>
            </a:r>
          </a:p>
          <a:p>
            <a:r>
              <a:rPr lang="el-GR" dirty="0"/>
              <a:t>Εάν όμως, εξαιτίας της </a:t>
            </a:r>
            <a:r>
              <a:rPr lang="el-GR" u="sng" dirty="0"/>
              <a:t>προσεκτικής ζωής του παρόντος </a:t>
            </a:r>
            <a:r>
              <a:rPr lang="el-GR" dirty="0"/>
              <a:t>και της </a:t>
            </a:r>
            <a:r>
              <a:rPr lang="el-GR" u="sng" dirty="0"/>
              <a:t>κάθαρσης</a:t>
            </a:r>
            <a:r>
              <a:rPr lang="el-GR" dirty="0"/>
              <a:t>, η ψυχή απελευθερώνεται από τη συμφυΐα με τα άλογα πάθη, τότε δεν υπάρχει τίποτε που να την εμποδίζει στην ενατένιση του αγαθού… Και όταν τελικά το κατορθώσει αυτό </a:t>
            </a:r>
            <a:r>
              <a:rPr lang="el-GR" dirty="0">
                <a:solidFill>
                  <a:srgbClr val="002060"/>
                </a:solidFill>
              </a:rPr>
              <a:t>δεν χρειάζεται η λειτουργία της επιθυμίας </a:t>
            </a:r>
            <a:r>
              <a:rPr lang="el-GR" dirty="0"/>
              <a:t>για να μας γίνει οδηγός προς το καλό. Γιατί επιθυμεί το φως αυτός που βρίσκεται στο σκοτάδι, εάν όμως βρεθεί στο φως, τότε την επιθυμία θα τη διαδεχθεί η </a:t>
            </a:r>
            <a:r>
              <a:rPr lang="el-GR" b="1" dirty="0">
                <a:solidFill>
                  <a:srgbClr val="002060"/>
                </a:solidFill>
              </a:rPr>
              <a:t>απόλαυση</a:t>
            </a:r>
            <a:r>
              <a:rPr lang="el-GR" dirty="0"/>
              <a:t>, και φυσικά η κυριαρχία της απόλαυσης καθιστά την επιθυμία αργή και άχρηστη… αυτό σημαίνει ότι </a:t>
            </a:r>
            <a:r>
              <a:rPr lang="el-GR" u="sng" dirty="0"/>
              <a:t>η μετοχή του αγαθού ελευθερώνει την ψυχή από όλα τα κινήματα</a:t>
            </a:r>
            <a:r>
              <a:rPr lang="el-GR" dirty="0"/>
              <a:t>… καθώς στην εικόνα του δικού της κάλλους ατενίζει το αρχέτυπο…</a:t>
            </a:r>
          </a:p>
        </p:txBody>
      </p:sp>
    </p:spTree>
    <p:extLst>
      <p:ext uri="{BB962C8B-B14F-4D97-AF65-F5344CB8AC3E}">
        <p14:creationId xmlns:p14="http://schemas.microsoft.com/office/powerpoint/2010/main" val="3051418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08338"/>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553792"/>
            <a:ext cx="12192000" cy="6304208"/>
          </a:xfrm>
        </p:spPr>
        <p:txBody>
          <a:bodyPr/>
          <a:lstStyle/>
          <a:p>
            <a:r>
              <a:rPr lang="el-GR" b="1" dirty="0">
                <a:solidFill>
                  <a:srgbClr val="002060"/>
                </a:solidFill>
                <a:effectLst>
                  <a:outerShdw blurRad="38100" dist="38100" dir="2700000" algn="tl">
                    <a:srgbClr val="000000">
                      <a:alpha val="43137"/>
                    </a:srgbClr>
                  </a:outerShdw>
                </a:effectLst>
              </a:rPr>
              <a:t>Όταν λοιπόν η ψυχή αποβάλλει όλες τις κινήσεις της φύσης γίνεται </a:t>
            </a:r>
            <a:r>
              <a:rPr lang="el-GR" b="1" u="sng" dirty="0">
                <a:solidFill>
                  <a:srgbClr val="002060"/>
                </a:solidFill>
                <a:effectLst>
                  <a:outerShdw blurRad="38100" dist="38100" dir="2700000" algn="tl">
                    <a:srgbClr val="000000">
                      <a:alpha val="43137"/>
                    </a:srgbClr>
                  </a:outerShdw>
                </a:effectLst>
              </a:rPr>
              <a:t>θεοειδής</a:t>
            </a:r>
            <a:r>
              <a:rPr lang="el-GR" b="1" dirty="0">
                <a:solidFill>
                  <a:srgbClr val="002060"/>
                </a:solidFill>
                <a:effectLst>
                  <a:outerShdw blurRad="38100" dist="38100" dir="2700000" algn="tl">
                    <a:srgbClr val="000000">
                      <a:alpha val="43137"/>
                    </a:srgbClr>
                  </a:outerShdw>
                </a:effectLst>
              </a:rPr>
              <a:t> και </a:t>
            </a:r>
            <a:r>
              <a:rPr lang="el-GR" b="1" u="sng" dirty="0">
                <a:solidFill>
                  <a:srgbClr val="002060"/>
                </a:solidFill>
                <a:effectLst>
                  <a:outerShdw blurRad="38100" dist="38100" dir="2700000" algn="tl">
                    <a:srgbClr val="000000">
                      <a:alpha val="43137"/>
                    </a:srgbClr>
                  </a:outerShdw>
                </a:effectLst>
              </a:rPr>
              <a:t>υπερβαίνει την επιθυμία </a:t>
            </a:r>
            <a:r>
              <a:rPr lang="el-GR" dirty="0"/>
              <a:t>γιατί βρίσκεται ακριβώς εκεί που φέρονταν προηγουμένως διαμέσου της επιθυμίας, δεν επιτρέπει πλέον στον εαυτό της ούτε την ελπίδα ούτε τη μνήμη, γιατί έχει εκείνο που ήταν το αντικείμενο της ελπίδας… δεν παραμένει τίποτα σ’ αυτήν παρά μόνο </a:t>
            </a:r>
            <a:r>
              <a:rPr lang="el-GR" b="1" dirty="0">
                <a:solidFill>
                  <a:srgbClr val="002060"/>
                </a:solidFill>
                <a:effectLst>
                  <a:outerShdw blurRad="38100" dist="38100" dir="2700000" algn="tl">
                    <a:srgbClr val="000000">
                      <a:alpha val="43137"/>
                    </a:srgbClr>
                  </a:outerShdw>
                </a:effectLst>
              </a:rPr>
              <a:t>η αγαπητική διάθεση</a:t>
            </a:r>
            <a:r>
              <a:rPr lang="el-GR" dirty="0"/>
              <a:t>, η οποία έχει φυσική συγγένεια προς το καλό. </a:t>
            </a:r>
            <a:r>
              <a:rPr lang="el-GR" b="1" dirty="0">
                <a:solidFill>
                  <a:srgbClr val="FF0000"/>
                </a:solidFill>
              </a:rPr>
              <a:t>Διότι αυτό είναι αγάπη η ενδιάθετος σχέση με το επιθυμητό</a:t>
            </a:r>
            <a:r>
              <a:rPr lang="el-GR" dirty="0"/>
              <a:t>. Όταν λοιπόν η ψυχή γίνει </a:t>
            </a:r>
            <a:r>
              <a:rPr lang="el-GR" u="sng" dirty="0"/>
              <a:t>απλή</a:t>
            </a:r>
            <a:r>
              <a:rPr lang="el-GR" dirty="0"/>
              <a:t> και </a:t>
            </a:r>
            <a:r>
              <a:rPr lang="el-GR" u="sng" dirty="0" err="1"/>
              <a:t>μονοειδής</a:t>
            </a:r>
            <a:r>
              <a:rPr lang="el-GR" dirty="0"/>
              <a:t> και εντελώς </a:t>
            </a:r>
            <a:r>
              <a:rPr lang="el-GR" u="sng" dirty="0"/>
              <a:t>θεοειδής</a:t>
            </a:r>
            <a:r>
              <a:rPr lang="el-GR" dirty="0"/>
              <a:t>, συνενώνεται με το </a:t>
            </a:r>
            <a:r>
              <a:rPr lang="el-GR" dirty="0" err="1"/>
              <a:t>αληθινώς</a:t>
            </a:r>
            <a:r>
              <a:rPr lang="el-GR" dirty="0"/>
              <a:t> απλό και άυλο αγαθό και με την αγαπητική ενέργεια μεταμορφώνεται πάντοτε σύμφωνα μ’ αυτό που νοείται και ευρίσκεται… Και επειδή εκείνο δεν έχει καμία επιθυμία διότι δεν έχει καμία έλλειψη αγαθού, είναι επόμενο η ψυχή που φτάνει στη φύση του </a:t>
            </a:r>
            <a:r>
              <a:rPr lang="el-GR" dirty="0" err="1"/>
              <a:t>ανενδεούς</a:t>
            </a:r>
            <a:r>
              <a:rPr lang="el-GR" dirty="0"/>
              <a:t> να αποβάλλει από τη φύση της την επιθυμητική κίνηση και διάθεση, η οποία υπάρχει όταν δεν είναι παρών το </a:t>
            </a:r>
            <a:r>
              <a:rPr lang="el-GR" dirty="0" err="1"/>
              <a:t>ποθούμενο</a:t>
            </a:r>
            <a:r>
              <a:rPr lang="el-GR" dirty="0"/>
              <a:t>… </a:t>
            </a:r>
            <a:r>
              <a:rPr lang="el-GR" b="1" dirty="0">
                <a:solidFill>
                  <a:srgbClr val="002060"/>
                </a:solidFill>
                <a:effectLst>
                  <a:outerShdw blurRad="38100" dist="38100" dir="2700000" algn="tl">
                    <a:srgbClr val="000000">
                      <a:alpha val="43137"/>
                    </a:srgbClr>
                  </a:outerShdw>
                </a:effectLst>
              </a:rPr>
              <a:t>Όριο της αγαπητικής ενέργειας δεν έχει</a:t>
            </a:r>
            <a:r>
              <a:rPr lang="el-GR" dirty="0"/>
              <a:t>, διότι ούτε στο καλό δεν υπάρχει τέρμα, ώστε με το πέρας του καλού να τερματίζεται και η αγάπη…</a:t>
            </a:r>
          </a:p>
        </p:txBody>
      </p:sp>
    </p:spTree>
    <p:extLst>
      <p:ext uri="{BB962C8B-B14F-4D97-AF65-F5344CB8AC3E}">
        <p14:creationId xmlns:p14="http://schemas.microsoft.com/office/powerpoint/2010/main" val="3002392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
            <a:ext cx="12192000" cy="656822"/>
          </a:xfrm>
        </p:spPr>
        <p:txBody>
          <a:bodyPr>
            <a:normAutofit/>
          </a:bodyPr>
          <a:lstStyle/>
          <a:p>
            <a:pPr algn="ctr"/>
            <a:r>
              <a:rPr lang="el-GR" sz="2800" i="1" dirty="0" err="1"/>
              <a:t>Περὶ</a:t>
            </a:r>
            <a:r>
              <a:rPr lang="el-GR" sz="2800" i="1" dirty="0"/>
              <a:t> </a:t>
            </a:r>
            <a:r>
              <a:rPr lang="el-GR" sz="2800" i="1" dirty="0" err="1"/>
              <a:t>ψυχῆς</a:t>
            </a:r>
            <a:r>
              <a:rPr lang="el-GR" sz="2800" i="1" dirty="0"/>
              <a:t> </a:t>
            </a:r>
            <a:r>
              <a:rPr lang="el-GR" sz="2800" i="1" dirty="0" err="1"/>
              <a:t>καὶ</a:t>
            </a:r>
            <a:r>
              <a:rPr lang="el-GR" sz="2800" i="1" dirty="0"/>
              <a:t> </a:t>
            </a:r>
            <a:r>
              <a:rPr lang="el-GR" sz="2800" i="1" dirty="0" err="1"/>
              <a:t>ἀναστάσεως</a:t>
            </a:r>
            <a:r>
              <a:rPr lang="el-GR" sz="2800" i="1" dirty="0"/>
              <a:t> ὁ λόγος, </a:t>
            </a:r>
            <a:r>
              <a:rPr lang="el-GR" sz="2800" i="1" dirty="0" err="1"/>
              <a:t>τὰ</a:t>
            </a:r>
            <a:r>
              <a:rPr lang="el-GR" sz="2800" i="1" dirty="0"/>
              <a:t> λεγόμενα </a:t>
            </a:r>
            <a:r>
              <a:rPr lang="el-GR" sz="2800" i="1" dirty="0" err="1"/>
              <a:t>Μακρίνια</a:t>
            </a:r>
            <a:r>
              <a:rPr lang="el-GR" sz="2800" i="1" dirty="0"/>
              <a:t>, </a:t>
            </a:r>
            <a:r>
              <a:rPr lang="el-GR" sz="2800" dirty="0"/>
              <a:t>(</a:t>
            </a:r>
            <a:r>
              <a:rPr lang="en-US" sz="2800" dirty="0"/>
              <a:t>PG 46, </a:t>
            </a:r>
            <a:r>
              <a:rPr lang="el-GR" sz="2800" dirty="0"/>
              <a:t>80</a:t>
            </a:r>
            <a:r>
              <a:rPr lang="en-US" sz="2800" dirty="0"/>
              <a:t>D- 105A</a:t>
            </a:r>
            <a:r>
              <a:rPr lang="el-GR" sz="2800" dirty="0"/>
              <a:t>)</a:t>
            </a:r>
          </a:p>
        </p:txBody>
      </p:sp>
      <p:sp>
        <p:nvSpPr>
          <p:cNvPr id="3" name="Θέση περιεχομένου 2"/>
          <p:cNvSpPr>
            <a:spLocks noGrp="1"/>
          </p:cNvSpPr>
          <p:nvPr>
            <p:ph idx="1"/>
          </p:nvPr>
        </p:nvSpPr>
        <p:spPr>
          <a:xfrm>
            <a:off x="0" y="772732"/>
            <a:ext cx="12192000" cy="6085268"/>
          </a:xfrm>
        </p:spPr>
        <p:txBody>
          <a:bodyPr>
            <a:normAutofit fontScale="92500"/>
          </a:bodyPr>
          <a:lstStyle/>
          <a:p>
            <a:r>
              <a:rPr lang="el-GR" dirty="0"/>
              <a:t>Επειδή λοιπόν </a:t>
            </a:r>
            <a:r>
              <a:rPr lang="el-GR" b="1" dirty="0"/>
              <a:t>κάθε φύση ελκύει τα συγγενή της</a:t>
            </a:r>
            <a:r>
              <a:rPr lang="el-GR" dirty="0"/>
              <a:t>, και ο άνθρωπος συγγενεύει με τον Θεό, αναγκαστικά η ψυχή έλκεται από το θείο και συγγενές. </a:t>
            </a:r>
            <a:r>
              <a:rPr lang="el-GR" b="1" dirty="0"/>
              <a:t>Πρέπει παντού και με κάθε τρόπο να αποδοθεί στον Θεό εκείνο το οποίο είναι δικό του</a:t>
            </a:r>
            <a:r>
              <a:rPr lang="el-GR" dirty="0"/>
              <a:t>. Εάν λοιπόν </a:t>
            </a:r>
            <a:r>
              <a:rPr lang="el-GR" u="sng" dirty="0"/>
              <a:t>η ψυχή είναι ελαφριά και απέριττη</a:t>
            </a:r>
            <a:r>
              <a:rPr lang="el-GR" dirty="0"/>
              <a:t>, απίεστη από σωματικά βάρη, τότε η προσχώρηση προς το </a:t>
            </a:r>
            <a:r>
              <a:rPr lang="el-GR" dirty="0" err="1"/>
              <a:t>ελκύον</a:t>
            </a:r>
            <a:r>
              <a:rPr lang="el-GR" dirty="0"/>
              <a:t> γίνεται ευχάριστη και εύκολη. Εάν όμως είναι </a:t>
            </a:r>
            <a:r>
              <a:rPr lang="el-GR" u="sng" dirty="0"/>
              <a:t>ενωμένη με τα υλικά με τους ήλους των παθών</a:t>
            </a:r>
            <a:r>
              <a:rPr lang="el-GR" dirty="0"/>
              <a:t>, </a:t>
            </a:r>
            <a:r>
              <a:rPr lang="el-GR" b="1" dirty="0">
                <a:solidFill>
                  <a:srgbClr val="FF0000"/>
                </a:solidFill>
              </a:rPr>
              <a:t>τότε πάσχει ό,τι και τα σώματα που καλύπτονται από τα χώματα σε περίπτωση σεισμού</a:t>
            </a:r>
            <a:r>
              <a:rPr lang="el-GR" dirty="0"/>
              <a:t>… τα οποία ανασύρονται από τα ερείπια από τους συγγενείς για να τα ενταφιάσουν. Τα σώματα αυτά κατακερματίζονται και υφίστανται πολλά παρόμοια. Η βία αυτών που ανασύρουν το χώμα και τα καρφιά τα καταξεσχίζουν. Μου φαίνεται πως κάτι παρόμοιο υποφέρει και η ψυχή, όταν η θεία δύναμη ελκύει εκείνο που της ανήκει από τις άλογες και υλικές καταπτώσεις. Διότι </a:t>
            </a:r>
            <a:r>
              <a:rPr lang="el-GR" b="1" dirty="0"/>
              <a:t>ο Θεός</a:t>
            </a:r>
            <a:r>
              <a:rPr lang="el-GR" dirty="0"/>
              <a:t>, </a:t>
            </a:r>
            <a:r>
              <a:rPr lang="el-GR" u="sng" dirty="0"/>
              <a:t>κατά τη γνώμη μου</a:t>
            </a:r>
            <a:r>
              <a:rPr lang="el-GR" dirty="0"/>
              <a:t>, δεν προκαλεί στους αμαρτωλούς τις οδυνηρές αυτές διαθέσεις από μίσος και εκδίκηση για την κακή ζωή τους, αλλά </a:t>
            </a:r>
            <a:r>
              <a:rPr lang="el-GR" b="1" dirty="0"/>
              <a:t>απαιτεί και έλκει προς τον εαυτό του ό,τι δημιουργήθηκε γι’ αυτό τον σκοπό</a:t>
            </a:r>
            <a:r>
              <a:rPr lang="el-GR" dirty="0"/>
              <a:t>. Έτσι προσελκύει την ψυχή προς τον εαυτό του, που είναι η πηγή κάθε μακαριότητας, αλλά συμβαίνει στο ελκυόμενο οδυνηρή διάθεση. </a:t>
            </a:r>
          </a:p>
        </p:txBody>
      </p:sp>
    </p:spTree>
    <p:extLst>
      <p:ext uri="{BB962C8B-B14F-4D97-AF65-F5344CB8AC3E}">
        <p14:creationId xmlns:p14="http://schemas.microsoft.com/office/powerpoint/2010/main" val="180998446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TotalTime>
  <Words>3614</Words>
  <Application>Microsoft Office PowerPoint</Application>
  <PresentationFormat>Ευρεία οθόνη</PresentationFormat>
  <Paragraphs>66</Paragraphs>
  <Slides>17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Aptos</vt:lpstr>
      <vt:lpstr>Aptos Display</vt:lpstr>
      <vt:lpstr>Arial</vt:lpstr>
      <vt:lpstr>Wingdings</vt:lpstr>
      <vt:lpstr>Θέμα του Office</vt:lpstr>
      <vt:lpstr>ΘΕΜΑΤΑ ΠΑΤΕΡΙΚΗΣ ΓΡΑΜΜΑΤΕΙΑΣ  2Η ΕΝΟΤΗΤΑ ΤΟ ΘΕΛΟΓΟΥΜΕΝΟ ΤΗΣ ΑΠΟΚΑΤΑΣΤΑΣΗΣ ΤΩΝ ΠΑΝΤΩΝ ΣΤΟΝ ΓΡΗΓΟΡΙΟ ΝΥΣΣΗΣ ΚΑΙ ΤΟΝ ΜΑΞΙΜΟ ΟΜΟΛΟΓΗΤΗ </vt:lpstr>
      <vt:lpstr>ΓΡΗΓΟΡΙΟΣ ΝΥΣΣΗΣ</vt:lpstr>
      <vt:lpstr>ΓΡΗΓΟΡΙΟΣ ΝΥΣΣΗΣ-ΘΕΟΛΟΓΟΥΜΕΝΟ ΑΠΟΚΑΤΑΣΤΑΣΗΣ</vt:lpstr>
      <vt:lpstr>ΓΡΗΓΟΡΙΟΣ ΝΥΣΣΗΣ-ΘΕΟΛΟΓΟΥΜΕΝΟ ΑΠΟΚΑΤΑΣΤΑΣΗΣ</vt:lpstr>
      <vt:lpstr> Περὶ ψυχῆς καὶ ἀναστάσεως ὁ λόγος, τὰ λεγόμενα Μακρίνια, (PG 46, 80D- 105A)</vt:lpstr>
      <vt:lpstr>Περὶ ψυχῆς καὶ ἀναστάσεως ὁ λόγος, τὰ λεγόμενα Μακρίνια, (PG 46, 80D- 105A)</vt:lpstr>
      <vt:lpstr>Περὶ ψυχῆς καὶ ἀναστάσεως ὁ λόγος, τὰ λεγόμενα Μακρίνια, (PG 46, 80D- 105A)</vt:lpstr>
      <vt:lpstr>Περὶ ψυχῆς καὶ ἀναστάσεως ὁ λόγος, τὰ λεγόμενα Μακρίνια, (PG 46, 80D- 105A)</vt:lpstr>
      <vt:lpstr>Περὶ ψυχῆς καὶ ἀναστάσεως ὁ λόγος, τὰ λεγόμενα Μακρίνια, (PG 46, 80D- 105A)</vt:lpstr>
      <vt:lpstr>Περὶ ψυχῆς καὶ ἀναστάσεως ὁ λόγος, τὰ λεγόμενα Μακρίνια, (PG 46, 80D- 105A)</vt:lpstr>
      <vt:lpstr>Περὶ ψυχῆς καὶ ἀναστάσεως ὁ λόγος, τὰ λεγόμενα Μακρίνια, (PG 46, 80D- 105A)</vt:lpstr>
      <vt:lpstr>Περὶ ψυχῆς καὶ ἀναστάσεως ὁ λόγος, τὰ λεγόμενα Μακρίνια, (PG 46, 80D- 105A)</vt:lpstr>
      <vt:lpstr>Η ΑΠΟΚΑΤΑΣΤΑΣΗ ΣΤΟΝ ΜΑΞΙΜΟ ΟΜΟΛΟΓΗΤΗ</vt:lpstr>
      <vt:lpstr>Η ΑΠΟΚΑΤΑΣΤΑΣΗ ΣΤΟΝ ΜΑΞΙΜΟ ΟΜΟΛΟΓΗΤΗ</vt:lpstr>
      <vt:lpstr>ΤΟ ΘΕΟΛΟΓΟΥΜΕΝΟ ΤΗΣ ΑΠΟΚΑΤΑΣΤΑΣΗΣ</vt:lpstr>
      <vt:lpstr>ΤΟ ΘΕΟΛΟΓΟΥΜΕΝΟ ΤΗΣ ΑΠΟΚΑΤΑΣΤΑΣΗΣ</vt:lpstr>
      <vt:lpstr>Η ΧΡΗΣΗ ΤΗΣ ΕΝΝΟΙΑΣ ΤΟΥ ΠΥΡΟΣ ΣΤΟΝ ΓΡΗΓΟΡΙΟ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2Η ΕΝΟΤΗΤΑ ΤΟ ΘΕΛΟΓΟΥΜΕΝΟ ΤΗΣ ΑΠΟΚΑΤΑΣΤΑΣΗΣ ΤΩΝ ΠΑΝΤΩΝ ΣΤΟΝ ΓΡΗΓΟΡΙΟ ΝΥΣΣΗΣ ΚΑΙ ΤΟΝ ΜΑΞΙΜΟ ΟΜΟΛΟΓΗΤΗ </dc:title>
  <dc:creator>MARIA KARAMPELIA</dc:creator>
  <cp:lastModifiedBy>MARIA KARAMPELIA</cp:lastModifiedBy>
  <cp:revision>1</cp:revision>
  <dcterms:created xsi:type="dcterms:W3CDTF">2024-02-26T12:35:43Z</dcterms:created>
  <dcterms:modified xsi:type="dcterms:W3CDTF">2026-02-16T18:18:42Z</dcterms:modified>
</cp:coreProperties>
</file>