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87" r:id="rId4"/>
    <p:sldId id="285" r:id="rId5"/>
    <p:sldId id="257" r:id="rId6"/>
    <p:sldId id="258" r:id="rId7"/>
    <p:sldId id="259" r:id="rId8"/>
    <p:sldId id="260" r:id="rId9"/>
    <p:sldId id="261" r:id="rId10"/>
    <p:sldId id="266" r:id="rId11"/>
    <p:sldId id="263" r:id="rId12"/>
    <p:sldId id="264" r:id="rId13"/>
    <p:sldId id="265"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CA02A7-735D-454B-9D13-1C1922DB31F4}" v="18" dt="2025-11-14T08:53:01.6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66" d="100"/>
          <a:sy n="66" d="100"/>
        </p:scale>
        <p:origin x="2310" y="8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undo custSel addSld delSld modSld sldOrd">
      <pc:chgData name="MARIA KARAMPELIA" userId="9dfcc2cac66bf474" providerId="LiveId" clId="{0FEA5FD1-C4E6-4F77-AB0B-A52281635803}" dt="2025-11-14T08:53:01.636" v="58" actId="1076"/>
      <pc:docMkLst>
        <pc:docMk/>
      </pc:docMkLst>
      <pc:sldChg chg="addSp delSp modSp new mod ord">
        <pc:chgData name="MARIA KARAMPELIA" userId="9dfcc2cac66bf474" providerId="LiveId" clId="{0FEA5FD1-C4E6-4F77-AB0B-A52281635803}" dt="2025-11-14T08:50:59.366" v="46"/>
        <pc:sldMkLst>
          <pc:docMk/>
          <pc:sldMk cId="2217929068" sldId="286"/>
        </pc:sldMkLst>
        <pc:spChg chg="mod">
          <ac:chgData name="MARIA KARAMPELIA" userId="9dfcc2cac66bf474" providerId="LiveId" clId="{0FEA5FD1-C4E6-4F77-AB0B-A52281635803}" dt="2025-11-14T08:45:16.850" v="16" actId="14100"/>
          <ac:spMkLst>
            <pc:docMk/>
            <pc:sldMk cId="2217929068" sldId="286"/>
            <ac:spMk id="2" creationId="{CC07489F-5213-811C-0939-865D682E2D01}"/>
          </ac:spMkLst>
        </pc:spChg>
        <pc:spChg chg="add del mod">
          <ac:chgData name="MARIA KARAMPELIA" userId="9dfcc2cac66bf474" providerId="LiveId" clId="{0FEA5FD1-C4E6-4F77-AB0B-A52281635803}" dt="2025-11-14T08:50:41.940" v="42" actId="255"/>
          <ac:spMkLst>
            <pc:docMk/>
            <pc:sldMk cId="2217929068" sldId="286"/>
            <ac:spMk id="3" creationId="{DDA9E4E6-936A-900E-D48F-52B2156BA479}"/>
          </ac:spMkLst>
        </pc:spChg>
        <pc:spChg chg="add del mod">
          <ac:chgData name="MARIA KARAMPELIA" userId="9dfcc2cac66bf474" providerId="LiveId" clId="{0FEA5FD1-C4E6-4F77-AB0B-A52281635803}" dt="2025-11-14T08:44:09.736" v="5" actId="478"/>
          <ac:spMkLst>
            <pc:docMk/>
            <pc:sldMk cId="2217929068" sldId="286"/>
            <ac:spMk id="5" creationId="{28AD472C-3115-8462-2500-A080155673CF}"/>
          </ac:spMkLst>
        </pc:spChg>
        <pc:spChg chg="add del">
          <ac:chgData name="MARIA KARAMPELIA" userId="9dfcc2cac66bf474" providerId="LiveId" clId="{0FEA5FD1-C4E6-4F77-AB0B-A52281635803}" dt="2025-11-14T08:44:09.147" v="4" actId="22"/>
          <ac:spMkLst>
            <pc:docMk/>
            <pc:sldMk cId="2217929068" sldId="286"/>
            <ac:spMk id="7" creationId="{0F66D191-2912-FEE9-8B80-656D9E1DFB04}"/>
          </ac:spMkLst>
        </pc:spChg>
      </pc:sldChg>
      <pc:sldChg chg="new del">
        <pc:chgData name="MARIA KARAMPELIA" userId="9dfcc2cac66bf474" providerId="LiveId" clId="{0FEA5FD1-C4E6-4F77-AB0B-A52281635803}" dt="2025-11-14T08:48:41.760" v="25" actId="2696"/>
        <pc:sldMkLst>
          <pc:docMk/>
          <pc:sldMk cId="324664537" sldId="287"/>
        </pc:sldMkLst>
      </pc:sldChg>
      <pc:sldChg chg="addSp delSp modSp new del mod">
        <pc:chgData name="MARIA KARAMPELIA" userId="9dfcc2cac66bf474" providerId="LiveId" clId="{0FEA5FD1-C4E6-4F77-AB0B-A52281635803}" dt="2025-11-14T08:47:43.899" v="23" actId="2696"/>
        <pc:sldMkLst>
          <pc:docMk/>
          <pc:sldMk cId="873674641" sldId="287"/>
        </pc:sldMkLst>
        <pc:spChg chg="del">
          <ac:chgData name="MARIA KARAMPELIA" userId="9dfcc2cac66bf474" providerId="LiveId" clId="{0FEA5FD1-C4E6-4F77-AB0B-A52281635803}" dt="2025-11-14T08:47:32.467" v="22" actId="34307"/>
          <ac:spMkLst>
            <pc:docMk/>
            <pc:sldMk cId="873674641" sldId="287"/>
            <ac:spMk id="3" creationId="{D4ACE4AE-C610-FE01-BDCE-EF151D1474B6}"/>
          </ac:spMkLst>
        </pc:spChg>
        <pc:picChg chg="add mod ord">
          <ac:chgData name="MARIA KARAMPELIA" userId="9dfcc2cac66bf474" providerId="LiveId" clId="{0FEA5FD1-C4E6-4F77-AB0B-A52281635803}" dt="2025-11-14T08:47:32.467" v="22" actId="34307"/>
          <ac:picMkLst>
            <pc:docMk/>
            <pc:sldMk cId="873674641" sldId="287"/>
            <ac:picMk id="4" creationId="{DB69B53B-4CCE-A633-7E8C-5ED997FCCDAC}"/>
          </ac:picMkLst>
        </pc:picChg>
      </pc:sldChg>
      <pc:sldChg chg="addSp delSp modSp new mod ord">
        <pc:chgData name="MARIA KARAMPELIA" userId="9dfcc2cac66bf474" providerId="LiveId" clId="{0FEA5FD1-C4E6-4F77-AB0B-A52281635803}" dt="2025-11-14T08:53:01.636" v="58" actId="1076"/>
        <pc:sldMkLst>
          <pc:docMk/>
          <pc:sldMk cId="1240185126" sldId="287"/>
        </pc:sldMkLst>
        <pc:spChg chg="mod">
          <ac:chgData name="MARIA KARAMPELIA" userId="9dfcc2cac66bf474" providerId="LiveId" clId="{0FEA5FD1-C4E6-4F77-AB0B-A52281635803}" dt="2025-11-14T08:52:54.303" v="56"/>
          <ac:spMkLst>
            <pc:docMk/>
            <pc:sldMk cId="1240185126" sldId="287"/>
            <ac:spMk id="2" creationId="{7FEE951A-3CCE-9F22-40A6-C64AF5321B30}"/>
          </ac:spMkLst>
        </pc:spChg>
        <pc:spChg chg="del">
          <ac:chgData name="MARIA KARAMPELIA" userId="9dfcc2cac66bf474" providerId="LiveId" clId="{0FEA5FD1-C4E6-4F77-AB0B-A52281635803}" dt="2025-11-14T08:52:25.708" v="50" actId="34307"/>
          <ac:spMkLst>
            <pc:docMk/>
            <pc:sldMk cId="1240185126" sldId="287"/>
            <ac:spMk id="3" creationId="{3B530934-6538-61B0-051D-4D1DC92A9CB7}"/>
          </ac:spMkLst>
        </pc:spChg>
        <pc:picChg chg="add mod ord">
          <ac:chgData name="MARIA KARAMPELIA" userId="9dfcc2cac66bf474" providerId="LiveId" clId="{0FEA5FD1-C4E6-4F77-AB0B-A52281635803}" dt="2025-11-14T08:52:25.708" v="50" actId="34307"/>
          <ac:picMkLst>
            <pc:docMk/>
            <pc:sldMk cId="1240185126" sldId="287"/>
            <ac:picMk id="4" creationId="{3E1D5A86-DB06-6905-5B85-9322B9E85D65}"/>
          </ac:picMkLst>
        </pc:picChg>
        <pc:picChg chg="add mod">
          <ac:chgData name="MARIA KARAMPELIA" userId="9dfcc2cac66bf474" providerId="LiveId" clId="{0FEA5FD1-C4E6-4F77-AB0B-A52281635803}" dt="2025-11-14T08:53:01.636" v="58" actId="1076"/>
          <ac:picMkLst>
            <pc:docMk/>
            <pc:sldMk cId="1240185126" sldId="287"/>
            <ac:picMk id="5" creationId="{ABFF5E1B-9777-4FEC-6F95-3C9D21E5AD62}"/>
          </ac:picMkLst>
        </pc:picChg>
      </pc:sldChg>
      <pc:sldChg chg="addSp modSp new del mod">
        <pc:chgData name="MARIA KARAMPELIA" userId="9dfcc2cac66bf474" providerId="LiveId" clId="{0FEA5FD1-C4E6-4F77-AB0B-A52281635803}" dt="2025-11-14T08:51:52.324" v="48" actId="2696"/>
        <pc:sldMkLst>
          <pc:docMk/>
          <pc:sldMk cId="1532173894" sldId="287"/>
        </pc:sldMkLst>
        <pc:spChg chg="mod">
          <ac:chgData name="MARIA KARAMPELIA" userId="9dfcc2cac66bf474" providerId="LiveId" clId="{0FEA5FD1-C4E6-4F77-AB0B-A52281635803}" dt="2025-11-14T08:50:56.574" v="44"/>
          <ac:spMkLst>
            <pc:docMk/>
            <pc:sldMk cId="1532173894" sldId="287"/>
            <ac:spMk id="2" creationId="{D368181B-187E-C825-0B31-0FEB6917163B}"/>
          </ac:spMkLst>
        </pc:spChg>
        <pc:spChg chg="mod">
          <ac:chgData name="MARIA KARAMPELIA" userId="9dfcc2cac66bf474" providerId="LiveId" clId="{0FEA5FD1-C4E6-4F77-AB0B-A52281635803}" dt="2025-11-14T08:49:44.341" v="35"/>
          <ac:spMkLst>
            <pc:docMk/>
            <pc:sldMk cId="1532173894" sldId="287"/>
            <ac:spMk id="3" creationId="{D68644B1-942C-715A-1C07-FFE266A3DAC4}"/>
          </ac:spMkLst>
        </pc:spChg>
        <pc:picChg chg="add mod">
          <ac:chgData name="MARIA KARAMPELIA" userId="9dfcc2cac66bf474" providerId="LiveId" clId="{0FEA5FD1-C4E6-4F77-AB0B-A52281635803}" dt="2025-11-14T08:51:28.382" v="47" actId="1076"/>
          <ac:picMkLst>
            <pc:docMk/>
            <pc:sldMk cId="1532173894" sldId="287"/>
            <ac:picMk id="1026" creationId="{15247721-1B8F-BAC9-7CE8-09491E4C63C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462691-EBD0-89E0-4B7F-E14C8D47C9E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2E76CF7-ED8D-FD6E-5B06-58AB8BC99B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4A27468-872F-FDC1-71FC-62231C91441A}"/>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5" name="Θέση υποσέλιδου 4">
            <a:extLst>
              <a:ext uri="{FF2B5EF4-FFF2-40B4-BE49-F238E27FC236}">
                <a16:creationId xmlns:a16="http://schemas.microsoft.com/office/drawing/2014/main" id="{04ED712F-CD10-7FA2-88A4-DB3B124CCAE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C232F82-2721-C4C3-A623-6CD818FDAA20}"/>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4041772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A7363C-0C5B-C55F-72D9-6418C0CFA5A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B082B2B-E168-446B-086B-E6976BDF7A2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3008281-F84C-71D3-4629-91F9A8348F95}"/>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5" name="Θέση υποσέλιδου 4">
            <a:extLst>
              <a:ext uri="{FF2B5EF4-FFF2-40B4-BE49-F238E27FC236}">
                <a16:creationId xmlns:a16="http://schemas.microsoft.com/office/drawing/2014/main" id="{039D1FCF-F2BE-C36C-E295-A6F2B8D6AC5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8A5DDAB-0D27-8FD7-7B23-1D0D1B175A10}"/>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2744550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759FEA6-C94C-4EBF-AF91-0BAE650CCAC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85041E1-0F33-85CE-09CA-90CE8934DCED}"/>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29BF9AA-23BD-D8A5-8F66-287E62D18D20}"/>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5" name="Θέση υποσέλιδου 4">
            <a:extLst>
              <a:ext uri="{FF2B5EF4-FFF2-40B4-BE49-F238E27FC236}">
                <a16:creationId xmlns:a16="http://schemas.microsoft.com/office/drawing/2014/main" id="{39893A41-3035-AB12-64CF-1552D2B6BC9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E399BAE-11C0-4A76-7C3F-E4875C4F402D}"/>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3872510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165E2B-71CF-0723-20F2-75274130FAD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400C352-0FFF-7933-C8B7-DBEF7BC3979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5A1D840-8969-F2DD-819A-CFED724B64B1}"/>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5" name="Θέση υποσέλιδου 4">
            <a:extLst>
              <a:ext uri="{FF2B5EF4-FFF2-40B4-BE49-F238E27FC236}">
                <a16:creationId xmlns:a16="http://schemas.microsoft.com/office/drawing/2014/main" id="{F1B1C5B9-01CB-8BA2-454F-777B2F7A6F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E8726F4-9FD5-2951-F097-6E74F1068F80}"/>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354836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58C048-DA9A-43C7-67B1-786166F73BB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CD71049-7C53-6D67-92BA-CE04FB045E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B94F5B5-7451-4D24-61EC-E4EFFE787E4B}"/>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5" name="Θέση υποσέλιδου 4">
            <a:extLst>
              <a:ext uri="{FF2B5EF4-FFF2-40B4-BE49-F238E27FC236}">
                <a16:creationId xmlns:a16="http://schemas.microsoft.com/office/drawing/2014/main" id="{1E0150BB-4795-CDDA-4034-25F977DE8FE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1EA74B7-C7B9-BD5B-D0FC-E414562895CD}"/>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1716897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E31350-B1A4-1F5F-F07C-F53AE93B5DB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A386A97-619B-6898-51AA-8ACE6C14872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3883C24-05B8-3815-72A3-04C35FC3A69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5A01C87-4660-0F45-CB9C-BCDF4203AE7E}"/>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6" name="Θέση υποσέλιδου 5">
            <a:extLst>
              <a:ext uri="{FF2B5EF4-FFF2-40B4-BE49-F238E27FC236}">
                <a16:creationId xmlns:a16="http://schemas.microsoft.com/office/drawing/2014/main" id="{8441C1EF-B478-E2A2-545D-6BDF257948E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A8A0814-A85A-5302-D070-42BBCC66AC4A}"/>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2210601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3F59F5-F9C9-358E-B2B5-07EEC530296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47F3F21-5E2B-94D3-8752-6645072E51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2B9D2F7B-A85A-D877-7AAE-CA17E02B63A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6968B32D-02C8-40C9-5644-9749100719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D8266C80-FDC9-EEB0-F513-138791AF9DE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CAC386A-5735-B5A2-D226-EA4CBD65DAB6}"/>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8" name="Θέση υποσέλιδου 7">
            <a:extLst>
              <a:ext uri="{FF2B5EF4-FFF2-40B4-BE49-F238E27FC236}">
                <a16:creationId xmlns:a16="http://schemas.microsoft.com/office/drawing/2014/main" id="{701ADDAB-13F0-FE06-91F3-0D1ACC3A87A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15DB9409-F195-5D06-FC7A-AEF66D54CF9F}"/>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1576545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2412C2-41B2-F72F-DBE2-7F8E70FFA97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CBE9276-C845-4559-F8DB-E5B81DEF2715}"/>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4" name="Θέση υποσέλιδου 3">
            <a:extLst>
              <a:ext uri="{FF2B5EF4-FFF2-40B4-BE49-F238E27FC236}">
                <a16:creationId xmlns:a16="http://schemas.microsoft.com/office/drawing/2014/main" id="{BFA8EAB7-FF65-248F-7525-7D12D8149DC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4D875EC-C6C3-F3EE-A90B-4CB50A09BA86}"/>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2474735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8BF3FFBC-4FE1-5F32-41CA-39017F5D8684}"/>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3" name="Θέση υποσέλιδου 2">
            <a:extLst>
              <a:ext uri="{FF2B5EF4-FFF2-40B4-BE49-F238E27FC236}">
                <a16:creationId xmlns:a16="http://schemas.microsoft.com/office/drawing/2014/main" id="{46193D91-E3A4-985A-6107-1C66D9F522B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56EB776-6823-2D19-88C3-950FEE71611C}"/>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268010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9271D2-D2D8-6956-240A-1FDB2B03FE4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B30148E-54D7-822F-13D9-F2440AD1AE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84452A9-47F6-2CA4-DD4C-DE2963F9BD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DE17CCC-A575-04F3-8848-B3ACFC8CC112}"/>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6" name="Θέση υποσέλιδου 5">
            <a:extLst>
              <a:ext uri="{FF2B5EF4-FFF2-40B4-BE49-F238E27FC236}">
                <a16:creationId xmlns:a16="http://schemas.microsoft.com/office/drawing/2014/main" id="{D18B7E64-5193-315E-461A-0149D6FF895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3120C1D-598D-9DD8-33D3-4D786316B304}"/>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1179337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88F0A8-BEEC-F33C-EC9A-4C5F4E5CFF7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C4F5959-AE01-FE0E-F6F5-59B078C351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CB7219C-156C-0519-7B23-8D04B30691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9B7A104-E102-4C3D-13E0-768BE7AA92C1}"/>
              </a:ext>
            </a:extLst>
          </p:cNvPr>
          <p:cNvSpPr>
            <a:spLocks noGrp="1"/>
          </p:cNvSpPr>
          <p:nvPr>
            <p:ph type="dt" sz="half" idx="10"/>
          </p:nvPr>
        </p:nvSpPr>
        <p:spPr/>
        <p:txBody>
          <a:bodyPr/>
          <a:lstStyle/>
          <a:p>
            <a:fld id="{8E885095-9FF9-459E-A059-B8096E9D6318}" type="datetimeFigureOut">
              <a:rPr lang="el-GR" smtClean="0"/>
              <a:t>14/11/2025</a:t>
            </a:fld>
            <a:endParaRPr lang="el-GR"/>
          </a:p>
        </p:txBody>
      </p:sp>
      <p:sp>
        <p:nvSpPr>
          <p:cNvPr id="6" name="Θέση υποσέλιδου 5">
            <a:extLst>
              <a:ext uri="{FF2B5EF4-FFF2-40B4-BE49-F238E27FC236}">
                <a16:creationId xmlns:a16="http://schemas.microsoft.com/office/drawing/2014/main" id="{D608F5DA-CBD6-2A14-F241-B8115AF1257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84EEB64-71A1-0D83-A3C7-685DE58DE892}"/>
              </a:ext>
            </a:extLst>
          </p:cNvPr>
          <p:cNvSpPr>
            <a:spLocks noGrp="1"/>
          </p:cNvSpPr>
          <p:nvPr>
            <p:ph type="sldNum" sz="quarter" idx="12"/>
          </p:nvPr>
        </p:nvSpPr>
        <p:spPr/>
        <p:txBody>
          <a:bodyPr/>
          <a:lstStyle/>
          <a:p>
            <a:fld id="{C6D9FC4D-E609-4AA7-81B5-15DB506CDDD8}" type="slidenum">
              <a:rPr lang="el-GR" smtClean="0"/>
              <a:t>‹#›</a:t>
            </a:fld>
            <a:endParaRPr lang="el-GR"/>
          </a:p>
        </p:txBody>
      </p:sp>
    </p:spTree>
    <p:extLst>
      <p:ext uri="{BB962C8B-B14F-4D97-AF65-F5344CB8AC3E}">
        <p14:creationId xmlns:p14="http://schemas.microsoft.com/office/powerpoint/2010/main" val="37534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76489F4-18A0-F0BC-3B6B-4DF9CB8FF5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E09B958-32A8-EE9E-D95A-A30118B8A4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125B638-1AEE-AB96-6BF0-AB13F200C7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885095-9FF9-459E-A059-B8096E9D6318}" type="datetimeFigureOut">
              <a:rPr lang="el-GR" smtClean="0"/>
              <a:t>14/11/2025</a:t>
            </a:fld>
            <a:endParaRPr lang="el-GR"/>
          </a:p>
        </p:txBody>
      </p:sp>
      <p:sp>
        <p:nvSpPr>
          <p:cNvPr id="5" name="Θέση υποσέλιδου 4">
            <a:extLst>
              <a:ext uri="{FF2B5EF4-FFF2-40B4-BE49-F238E27FC236}">
                <a16:creationId xmlns:a16="http://schemas.microsoft.com/office/drawing/2014/main" id="{351B4DA8-2109-1A1E-FA88-01FEDBFD77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A97731B-D642-8B23-84FB-2794CB61E8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D9FC4D-E609-4AA7-81B5-15DB506CDDD8}" type="slidenum">
              <a:rPr lang="el-GR" smtClean="0"/>
              <a:t>‹#›</a:t>
            </a:fld>
            <a:endParaRPr lang="el-GR"/>
          </a:p>
        </p:txBody>
      </p:sp>
    </p:spTree>
    <p:extLst>
      <p:ext uri="{BB962C8B-B14F-4D97-AF65-F5344CB8AC3E}">
        <p14:creationId xmlns:p14="http://schemas.microsoft.com/office/powerpoint/2010/main" val="2541338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D5EFC7-C0DE-0B70-DF26-FAEDCD83B00B}"/>
              </a:ext>
            </a:extLst>
          </p:cNvPr>
          <p:cNvSpPr>
            <a:spLocks noGrp="1"/>
          </p:cNvSpPr>
          <p:nvPr>
            <p:ph type="ctrTitle"/>
          </p:nvPr>
        </p:nvSpPr>
        <p:spPr>
          <a:xfrm>
            <a:off x="0" y="0"/>
            <a:ext cx="12192000" cy="5884606"/>
          </a:xfrm>
        </p:spPr>
        <p:txBody>
          <a:bodyPr>
            <a:normAutofit/>
          </a:bodyPr>
          <a:lstStyle/>
          <a:p>
            <a:r>
              <a:rPr lang="el-GR" sz="4000" b="1" dirty="0"/>
              <a:t>ΠΟΙΜΑΝΤΙΚΗ ΨΥΧΟΛΟΓΙΑ</a:t>
            </a:r>
            <a:br>
              <a:rPr lang="el-GR" sz="4000" b="1" dirty="0"/>
            </a:br>
            <a:r>
              <a:rPr lang="el-GR" sz="4000" b="1" dirty="0"/>
              <a:t>ΕΝΟΤΗΤΑ 3</a:t>
            </a:r>
            <a:r>
              <a:rPr lang="el-GR" sz="4000" b="1" baseline="30000" dirty="0"/>
              <a:t>Η</a:t>
            </a:r>
            <a:br>
              <a:rPr lang="el-GR" sz="4000" b="1" baseline="30000" dirty="0"/>
            </a:br>
            <a:r>
              <a:rPr lang="el-GR" sz="3200" b="1" dirty="0">
                <a:solidFill>
                  <a:srgbClr val="FF0000"/>
                </a:solidFill>
                <a:latin typeface="Palatino Linotype" panose="02040502050505030304" pitchFamily="18" charset="0"/>
              </a:rPr>
              <a:t>Από τα βιβλία του </a:t>
            </a:r>
            <a:r>
              <a:rPr lang="el-GR" sz="3200" b="1" dirty="0" err="1">
                <a:solidFill>
                  <a:srgbClr val="FF0000"/>
                </a:solidFill>
                <a:latin typeface="Palatino Linotype" panose="02040502050505030304" pitchFamily="18" charset="0"/>
              </a:rPr>
              <a:t>Jean-Claude</a:t>
            </a:r>
            <a:r>
              <a:rPr lang="el-GR" sz="3200" b="1" dirty="0">
                <a:solidFill>
                  <a:srgbClr val="FF0000"/>
                </a:solidFill>
                <a:latin typeface="Palatino Linotype" panose="02040502050505030304" pitchFamily="18" charset="0"/>
              </a:rPr>
              <a:t> </a:t>
            </a:r>
            <a:r>
              <a:rPr lang="el-GR" sz="3200" b="1" dirty="0" err="1">
                <a:solidFill>
                  <a:srgbClr val="FF0000"/>
                </a:solidFill>
                <a:latin typeface="Palatino Linotype" panose="02040502050505030304" pitchFamily="18" charset="0"/>
              </a:rPr>
              <a:t>Larchet</a:t>
            </a:r>
            <a:r>
              <a:rPr lang="el-GR" sz="3200" b="1" dirty="0">
                <a:solidFill>
                  <a:srgbClr val="FF0000"/>
                </a:solidFill>
                <a:latin typeface="Palatino Linotype" panose="02040502050505030304" pitchFamily="18" charset="0"/>
              </a:rPr>
              <a:t>, </a:t>
            </a:r>
            <a:br>
              <a:rPr lang="el-GR" sz="3200" b="1" dirty="0">
                <a:solidFill>
                  <a:srgbClr val="FF0000"/>
                </a:solidFill>
                <a:latin typeface="Palatino Linotype" panose="02040502050505030304" pitchFamily="18" charset="0"/>
              </a:rPr>
            </a:br>
            <a:r>
              <a:rPr lang="el-GR" sz="3200" b="1" i="1" dirty="0">
                <a:solidFill>
                  <a:srgbClr val="FF0000"/>
                </a:solidFill>
                <a:latin typeface="Palatino Linotype" panose="02040502050505030304" pitchFamily="18" charset="0"/>
              </a:rPr>
              <a:t>Η θεραπευτική των πνευματικών νοσημάτων </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τόμος Α΄,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μτφρ</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Χρίστος Κούλας,</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(Αθήνα: Αποστολική διακονία της Εκκλησίας της Ελλάδας³, 2011)</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23-231,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349-364 και</a:t>
            </a:r>
            <a:b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br>
            <a:r>
              <a:rPr lang="el-GR" sz="3200" b="1" i="1" dirty="0">
                <a:solidFill>
                  <a:srgbClr val="FF0000"/>
                </a:solidFill>
                <a:latin typeface="Palatino Linotype" panose="02040502050505030304" pitchFamily="18" charset="0"/>
              </a:rPr>
              <a:t>Η θεραπευτική των πνευματικών νοσημάτων </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τόμος Β΄,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μτφρ</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Χρίστος Κούλας,</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(Αθήνα: Αποστολική διακονία της Εκκλησίας της Ελλάδας</a:t>
            </a:r>
            <a:r>
              <a:rPr lang="el-GR" sz="3200" b="1" dirty="0">
                <a:solidFill>
                  <a:srgbClr val="FF0000"/>
                </a:solidFill>
                <a:effectLst/>
                <a:latin typeface="Corbel" panose="020B0503020204020204" pitchFamily="34" charset="0"/>
                <a:ea typeface="Calibri" panose="020F0502020204030204" pitchFamily="34" charset="0"/>
                <a:cs typeface="Calibri" panose="020F0502020204030204" pitchFamily="34" charset="0"/>
              </a:rPr>
              <a:t>²</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2009)</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343-370</a:t>
            </a:r>
            <a:b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br>
            <a:br>
              <a:rPr lang="el-GR" sz="6000" b="1" baseline="30000" dirty="0"/>
            </a:br>
            <a:endParaRPr lang="el-GR" dirty="0"/>
          </a:p>
        </p:txBody>
      </p:sp>
      <p:sp>
        <p:nvSpPr>
          <p:cNvPr id="3" name="Υπότιτλος 2">
            <a:extLst>
              <a:ext uri="{FF2B5EF4-FFF2-40B4-BE49-F238E27FC236}">
                <a16:creationId xmlns:a16="http://schemas.microsoft.com/office/drawing/2014/main" id="{66FF1D2F-4032-5BA0-9B0D-2D5057CF5F1B}"/>
              </a:ext>
            </a:extLst>
          </p:cNvPr>
          <p:cNvSpPr>
            <a:spLocks noGrp="1"/>
          </p:cNvSpPr>
          <p:nvPr>
            <p:ph type="subTitle" idx="1"/>
          </p:nvPr>
        </p:nvSpPr>
        <p:spPr>
          <a:xfrm>
            <a:off x="1646830" y="4589060"/>
            <a:ext cx="9144000" cy="2268940"/>
          </a:xfrm>
        </p:spPr>
        <p:txBody>
          <a:bodyPr>
            <a:normAutofit/>
          </a:bodyPr>
          <a:lstStyle/>
          <a:p>
            <a:r>
              <a:rPr lang="el-GR" sz="3200" dirty="0"/>
              <a:t>Ε΄ ΕΞΑΜΗΝΟ</a:t>
            </a:r>
            <a:br>
              <a:rPr lang="el-GR" sz="3200" dirty="0"/>
            </a:br>
            <a:r>
              <a:rPr lang="el-GR" sz="3200" dirty="0"/>
              <a:t>ΙΕΡΑΤΙΚΩΝ ΣΠΟΥΔΩΝ</a:t>
            </a:r>
          </a:p>
          <a:p>
            <a:r>
              <a:rPr lang="el-GR" sz="3200" dirty="0"/>
              <a:t>ΔΙΔΑΣΚΟΥΣΑ: ΜΑΡΙΑ Κ. ΚΑΡΑΜΠΕΛΙΑ</a:t>
            </a:r>
          </a:p>
          <a:p>
            <a:r>
              <a:rPr lang="el-GR" sz="3200" dirty="0"/>
              <a:t>2022-2023</a:t>
            </a:r>
          </a:p>
          <a:p>
            <a:endParaRPr lang="el-GR" dirty="0"/>
          </a:p>
        </p:txBody>
      </p:sp>
    </p:spTree>
    <p:extLst>
      <p:ext uri="{BB962C8B-B14F-4D97-AF65-F5344CB8AC3E}">
        <p14:creationId xmlns:p14="http://schemas.microsoft.com/office/powerpoint/2010/main" val="1536266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D92F83-0550-8A0F-8CEB-56206375D133}"/>
              </a:ext>
            </a:extLst>
          </p:cNvPr>
          <p:cNvSpPr>
            <a:spLocks noGrp="1"/>
          </p:cNvSpPr>
          <p:nvPr>
            <p:ph type="title"/>
          </p:nvPr>
        </p:nvSpPr>
        <p:spPr>
          <a:xfrm>
            <a:off x="0" y="1"/>
            <a:ext cx="12192000" cy="560438"/>
          </a:xfrm>
        </p:spPr>
        <p:txBody>
          <a:bodyPr>
            <a:normAutofit/>
          </a:bodyPr>
          <a:lstStyle/>
          <a:p>
            <a:pPr algn="ctr"/>
            <a:r>
              <a:rPr lang="el-GR" sz="2800" b="1" dirty="0">
                <a:effectLst>
                  <a:outerShdw blurRad="38100" dist="38100" dir="2700000" algn="tl">
                    <a:srgbClr val="000000">
                      <a:alpha val="43137"/>
                    </a:srgbClr>
                  </a:outerShdw>
                </a:effectLst>
              </a:rPr>
              <a:t>Παρεκτροπή των φυσικών δυνάμεων του ανθρώπου. Παθολογία της επιθυμίας</a:t>
            </a:r>
            <a:endParaRPr lang="el-GR" sz="2800" dirty="0">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80E912C6-3290-1E0E-D2D5-35A8B58493BE}"/>
              </a:ext>
            </a:extLst>
          </p:cNvPr>
          <p:cNvSpPr>
            <a:spLocks noGrp="1"/>
          </p:cNvSpPr>
          <p:nvPr>
            <p:ph idx="1"/>
          </p:nvPr>
        </p:nvSpPr>
        <p:spPr>
          <a:xfrm>
            <a:off x="0" y="560439"/>
            <a:ext cx="12192000" cy="6297562"/>
          </a:xfrm>
        </p:spPr>
        <p:txBody>
          <a:bodyPr>
            <a:normAutofit fontScale="92500" lnSpcReduction="10000"/>
          </a:bodyPr>
          <a:lstStyle/>
          <a:p>
            <a:r>
              <a:rPr lang="el-GR" dirty="0"/>
              <a:t>Ο άνθρωπος δημιουργήθηκε για να ενωθεί με τον Θεό. Η </a:t>
            </a:r>
            <a:r>
              <a:rPr lang="el-GR" u="sng" dirty="0"/>
              <a:t>επιθυμητική δύναμη </a:t>
            </a:r>
            <a:r>
              <a:rPr lang="el-GR" dirty="0"/>
              <a:t>τέθηκε στη φύση του για να μπορεί να επιθυμεί τον Θεό, να τείνει και ν’ ανυψώνεται προς Αυτόν και να ενώνεται μ’ Αυτόν. Η φυσιολογική χρήση αυτής της δύναμης συντελεί στη διαμόρφωση της υγείας του.</a:t>
            </a:r>
          </a:p>
          <a:p>
            <a:r>
              <a:rPr lang="el-GR" u="sng" dirty="0"/>
              <a:t>Κάθε επιθυμία </a:t>
            </a:r>
            <a:r>
              <a:rPr lang="el-GR" dirty="0"/>
              <a:t>συνδέεται με </a:t>
            </a:r>
            <a:r>
              <a:rPr lang="el-GR" u="sng" dirty="0"/>
              <a:t>μία ηδονή</a:t>
            </a:r>
            <a:r>
              <a:rPr lang="el-GR" dirty="0"/>
              <a:t>. Από τον φυσικό προσανατολισμό της επιθυμίας του προς τον Θεό, ο άνθρωπος απολαμβάνει έντονη πνευματική τέρψη: «</a:t>
            </a:r>
            <a:r>
              <a:rPr lang="el-GR" i="1" dirty="0"/>
              <a:t>μία </a:t>
            </a:r>
            <a:r>
              <a:rPr lang="el-GR" i="1" dirty="0" err="1"/>
              <a:t>ἡδονὴν</a:t>
            </a:r>
            <a:r>
              <a:rPr lang="el-GR" i="1" dirty="0"/>
              <a:t> </a:t>
            </a:r>
            <a:r>
              <a:rPr lang="el-GR" i="1" dirty="0" err="1"/>
              <a:t>ἐπίσταμαι</a:t>
            </a:r>
            <a:r>
              <a:rPr lang="el-GR" i="1" dirty="0"/>
              <a:t> </a:t>
            </a:r>
            <a:r>
              <a:rPr lang="el-GR" i="1" dirty="0" err="1"/>
              <a:t>τὴν</a:t>
            </a:r>
            <a:r>
              <a:rPr lang="el-GR" i="1" dirty="0"/>
              <a:t> </a:t>
            </a:r>
            <a:r>
              <a:rPr lang="el-GR" i="1" dirty="0" err="1"/>
              <a:t>τῶν</a:t>
            </a:r>
            <a:r>
              <a:rPr lang="el-GR" i="1" dirty="0"/>
              <a:t> θείων </a:t>
            </a:r>
            <a:r>
              <a:rPr lang="el-GR" i="1" dirty="0" err="1"/>
              <a:t>ἐπιτυχίαν</a:t>
            </a:r>
            <a:r>
              <a:rPr lang="el-GR" dirty="0"/>
              <a:t>» (Μάξιμος Ομολογητής).</a:t>
            </a:r>
          </a:p>
          <a:p>
            <a:r>
              <a:rPr lang="el-GR" dirty="0"/>
              <a:t>Ο άνθρωπος </a:t>
            </a:r>
            <a:r>
              <a:rPr lang="el-GR" dirty="0" err="1"/>
              <a:t>πειράστηκε</a:t>
            </a:r>
            <a:r>
              <a:rPr lang="el-GR" dirty="0"/>
              <a:t> από τον </a:t>
            </a:r>
            <a:r>
              <a:rPr lang="el-GR" dirty="0" err="1"/>
              <a:t>Όφι</a:t>
            </a:r>
            <a:r>
              <a:rPr lang="el-GR" dirty="0"/>
              <a:t> να χαρεί άλλες ηδονές άγνωστες μέχρι τότε σ’ αυτόν αλλά αμεσότερα και ευκολότερα προσεγγίσιμες, σε σχέση με τις πνευματικές χαρές. Οι ηδονές που του πρότεινε συνδέονταν με την επιθυμία των αισθητών.</a:t>
            </a:r>
          </a:p>
          <a:p>
            <a:r>
              <a:rPr lang="el-GR" dirty="0"/>
              <a:t>Ο Αδάμ </a:t>
            </a:r>
            <a:r>
              <a:rPr lang="el-GR" dirty="0" err="1"/>
              <a:t>βάλθηκε</a:t>
            </a:r>
            <a:r>
              <a:rPr lang="el-GR" dirty="0"/>
              <a:t> να θεωρεί και να επιθυμεί τα κτίσματα και να θέλει να τα απολαύσει </a:t>
            </a:r>
            <a:r>
              <a:rPr lang="el-GR" dirty="0" err="1"/>
              <a:t>καθευατά</a:t>
            </a:r>
            <a:r>
              <a:rPr lang="el-GR" dirty="0"/>
              <a:t>, μόνος, εγωιστικά, εκτός του Θεού. Η εγωιστική απόλαυση της κτίσης συνιστά παρά φύση επιθυμία και ηδονή. </a:t>
            </a:r>
          </a:p>
          <a:p>
            <a:r>
              <a:rPr lang="el-GR" dirty="0"/>
              <a:t>Παύοντας να επιθυμεί και να αγαπά τον Θεό, ο άνθρωπος καταλαμβάνεται από σαρκική αγάπη για τον εαυτό του. Έτσι, στα πλαίσια της αισθητής πραγματικότητας ο άνθρωπος αντλεί από τον εαυτό του και τη σαρκική αγάπη κάθε ευχαρίστηση και ηδονή, πρωταρχικά με τη μεσολάβηση των αισθήσεών του και άρα του σώματός του.</a:t>
            </a:r>
          </a:p>
        </p:txBody>
      </p:sp>
    </p:spTree>
    <p:extLst>
      <p:ext uri="{BB962C8B-B14F-4D97-AF65-F5344CB8AC3E}">
        <p14:creationId xmlns:p14="http://schemas.microsoft.com/office/powerpoint/2010/main" val="2474879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701474-D44B-98F4-0972-A7529350A7E5}"/>
              </a:ext>
            </a:extLst>
          </p:cNvPr>
          <p:cNvSpPr>
            <a:spLocks noGrp="1"/>
          </p:cNvSpPr>
          <p:nvPr>
            <p:ph type="title"/>
          </p:nvPr>
        </p:nvSpPr>
        <p:spPr>
          <a:xfrm>
            <a:off x="0" y="1"/>
            <a:ext cx="12192000" cy="501444"/>
          </a:xfrm>
        </p:spPr>
        <p:txBody>
          <a:bodyPr>
            <a:normAutofit fontScale="90000"/>
          </a:bodyPr>
          <a:lstStyle/>
          <a:p>
            <a:pPr algn="ctr"/>
            <a:r>
              <a:rPr lang="el-GR" b="1" dirty="0"/>
              <a:t>  </a:t>
            </a:r>
            <a:r>
              <a:rPr lang="el-GR" sz="3100" b="1" dirty="0">
                <a:effectLst>
                  <a:outerShdw blurRad="38100" dist="38100" dir="2700000" algn="tl">
                    <a:srgbClr val="000000">
                      <a:alpha val="43137"/>
                    </a:srgbClr>
                  </a:outerShdw>
                </a:effectLst>
              </a:rPr>
              <a:t>Παρεκτροπή των φυσικών δυνάμεων του ανθρώπου. Παθολογία της επιθυμίας</a:t>
            </a:r>
            <a:endParaRPr lang="el-GR" sz="3100" dirty="0"/>
          </a:p>
        </p:txBody>
      </p:sp>
      <p:sp>
        <p:nvSpPr>
          <p:cNvPr id="3" name="Θέση περιεχομένου 2">
            <a:extLst>
              <a:ext uri="{FF2B5EF4-FFF2-40B4-BE49-F238E27FC236}">
                <a16:creationId xmlns:a16="http://schemas.microsoft.com/office/drawing/2014/main" id="{2BB1199E-2A61-5E42-77CB-2A571F206856}"/>
              </a:ext>
            </a:extLst>
          </p:cNvPr>
          <p:cNvSpPr>
            <a:spLocks noGrp="1"/>
          </p:cNvSpPr>
          <p:nvPr>
            <p:ph idx="1"/>
          </p:nvPr>
        </p:nvSpPr>
        <p:spPr>
          <a:xfrm>
            <a:off x="0" y="501445"/>
            <a:ext cx="12192000" cy="6356554"/>
          </a:xfrm>
        </p:spPr>
        <p:txBody>
          <a:bodyPr>
            <a:normAutofit fontScale="92500" lnSpcReduction="10000"/>
          </a:bodyPr>
          <a:lstStyle/>
          <a:p>
            <a:r>
              <a:rPr lang="el-GR" dirty="0"/>
              <a:t>Η απόκλιση της έμφυτης στον άνθρωπο επιθυμίας από τον Θεό συνιστά διαστροφή, παραμόρφωση και αποδόμηση της φύσης και ασθένεια της επιθυμητικής δύναμης. Η ηδονή των αισθητών εμφανίζεται ως «</a:t>
            </a:r>
            <a:r>
              <a:rPr lang="el-GR" i="1" dirty="0"/>
              <a:t>ἡ </a:t>
            </a:r>
            <a:r>
              <a:rPr lang="el-GR" i="1" dirty="0" err="1"/>
              <a:t>παρὰ</a:t>
            </a:r>
            <a:r>
              <a:rPr lang="el-GR" i="1" dirty="0"/>
              <a:t> φύσιν </a:t>
            </a:r>
            <a:r>
              <a:rPr lang="el-GR" i="1" dirty="0" err="1"/>
              <a:t>ἐνέργεια</a:t>
            </a:r>
            <a:r>
              <a:rPr lang="el-GR" i="1" dirty="0"/>
              <a:t> </a:t>
            </a:r>
            <a:r>
              <a:rPr lang="el-GR" i="1" dirty="0" err="1"/>
              <a:t>τῆς</a:t>
            </a:r>
            <a:r>
              <a:rPr lang="el-GR" i="1" dirty="0"/>
              <a:t> </a:t>
            </a:r>
            <a:r>
              <a:rPr lang="el-GR" i="1" dirty="0" err="1"/>
              <a:t>ψυχῆς</a:t>
            </a:r>
            <a:r>
              <a:rPr lang="el-GR" dirty="0"/>
              <a:t>» (Μάξιμος Ομολογητής).</a:t>
            </a:r>
          </a:p>
          <a:p>
            <a:r>
              <a:rPr lang="el-GR" dirty="0"/>
              <a:t>Η επιθυμία έχει πολλές μορφές. Μ’ αυτές ο </a:t>
            </a:r>
            <a:r>
              <a:rPr lang="el-GR" dirty="0" err="1"/>
              <a:t>μεταπτωτικός</a:t>
            </a:r>
            <a:r>
              <a:rPr lang="el-GR" dirty="0"/>
              <a:t> άνθρωπος αναζητεί διάφορους τρόπους για να απολαύσει την αισθητή ηδονή. Οι επιθυμίες και τα μέσα αποφυγής του πόνου συνιστούν τα πάθη, τα οποία εμφανίζονται ως επινοήσεις του ανθρώπου για να απαντήσει στις καινούργιες ανάγκες του.</a:t>
            </a:r>
          </a:p>
          <a:p>
            <a:r>
              <a:rPr lang="el-GR" dirty="0"/>
              <a:t>Οι επιθυμίες γίνονται υποκατάστατα, καθώς η αισθητή ηδονή που προσφέρουν στον άνθρωπο δεν είναι παρά ομοίωμα, είδωλο και παραποίηση της πνευματικής απόλαυσης και του αληθινού αγαθού. </a:t>
            </a:r>
          </a:p>
          <a:p>
            <a:r>
              <a:rPr lang="el-GR" dirty="0"/>
              <a:t>Καμία πραγματικότητα του κόσμου τούτου, αναγκαστικά πεπερασμένη, δεν είναι σε θέση να ανταποκριθεί στη </a:t>
            </a:r>
            <a:r>
              <a:rPr lang="el-GR" u="sng" dirty="0"/>
              <a:t>μη πεπερασμένη επιθυμία του απείρου</a:t>
            </a:r>
            <a:r>
              <a:rPr lang="el-GR" dirty="0"/>
              <a:t>, η οποία υπάρχει μέσα σε κάθε άνθρωπο. </a:t>
            </a:r>
          </a:p>
          <a:p>
            <a:r>
              <a:rPr lang="el-GR" dirty="0"/>
              <a:t>Η απόπειρα του ανθρώπου να βρει την ευτυχία μακριά από τον Θεό ήταν από το ξεκίνημά της καταδικασμένη σε αποτυχία, αναγκαστικά, γιατί αντιστοιχεί πράγματι σε κάτι αδύνατον. Γι’ αυτό και ο </a:t>
            </a:r>
            <a:r>
              <a:rPr lang="el-GR" dirty="0" err="1"/>
              <a:t>πεπτωκός</a:t>
            </a:r>
            <a:r>
              <a:rPr lang="el-GR" dirty="0"/>
              <a:t> άνθρωπος ζει σε κατάσταση μόνιμης στέρησης και ατελείωτου οντολογικού ανικανοποίητου.</a:t>
            </a:r>
          </a:p>
        </p:txBody>
      </p:sp>
    </p:spTree>
    <p:extLst>
      <p:ext uri="{BB962C8B-B14F-4D97-AF65-F5344CB8AC3E}">
        <p14:creationId xmlns:p14="http://schemas.microsoft.com/office/powerpoint/2010/main" val="907108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213178-7C49-5E3E-3F85-7794E2285851}"/>
              </a:ext>
            </a:extLst>
          </p:cNvPr>
          <p:cNvSpPr>
            <a:spLocks noGrp="1"/>
          </p:cNvSpPr>
          <p:nvPr>
            <p:ph type="title"/>
          </p:nvPr>
        </p:nvSpPr>
        <p:spPr>
          <a:xfrm>
            <a:off x="0" y="18256"/>
            <a:ext cx="12192000" cy="601176"/>
          </a:xfrm>
        </p:spPr>
        <p:txBody>
          <a:bodyPr>
            <a:normAutofit fontScale="90000"/>
          </a:bodyPr>
          <a:lstStyle/>
          <a:p>
            <a:pPr algn="ctr"/>
            <a:r>
              <a:rPr lang="el-GR" b="1" dirty="0"/>
              <a:t> </a:t>
            </a:r>
            <a:r>
              <a:rPr lang="el-GR" sz="3100" b="1" dirty="0">
                <a:effectLst>
                  <a:outerShdw blurRad="38100" dist="38100" dir="2700000" algn="tl">
                    <a:srgbClr val="000000">
                      <a:alpha val="43137"/>
                    </a:srgbClr>
                  </a:outerShdw>
                </a:effectLst>
              </a:rPr>
              <a:t>Παρεκτροπή των φυσικών δυνάμεων του ανθρώπου. Παθολογία του θυμού</a:t>
            </a:r>
            <a:endParaRPr lang="el-GR" sz="3100" dirty="0">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1AAEF93D-C312-2D7D-C907-AA9E827CEC9D}"/>
              </a:ext>
            </a:extLst>
          </p:cNvPr>
          <p:cNvSpPr>
            <a:spLocks noGrp="1"/>
          </p:cNvSpPr>
          <p:nvPr>
            <p:ph idx="1"/>
          </p:nvPr>
        </p:nvSpPr>
        <p:spPr>
          <a:xfrm>
            <a:off x="-1" y="619432"/>
            <a:ext cx="12192001" cy="6220313"/>
          </a:xfrm>
        </p:spPr>
        <p:txBody>
          <a:bodyPr>
            <a:normAutofit fontScale="92500" lnSpcReduction="10000"/>
          </a:bodyPr>
          <a:lstStyle/>
          <a:p>
            <a:r>
              <a:rPr lang="el-GR" dirty="0"/>
              <a:t>Η θυμοειδής δύναμη ή θυμικό ή θυμός ανήκει στην ανθρώπινη φύση. </a:t>
            </a:r>
          </a:p>
          <a:p>
            <a:r>
              <a:rPr lang="el-GR" dirty="0"/>
              <a:t>Θυμός= διάθεση, ιδιοσυγκρασία, θέληση, τόλμη, δύναμη, αλλά και οργή.</a:t>
            </a:r>
          </a:p>
          <a:p>
            <a:r>
              <a:rPr lang="el-GR" dirty="0"/>
              <a:t>Η πρωταρχική λειτουργία του, στον άνθρωπο που είναι υγιής, είναι να </a:t>
            </a:r>
            <a:r>
              <a:rPr lang="el-GR" b="1" dirty="0"/>
              <a:t>αντιστέκεται σε κάθε τι που μπορεί να τον απομακρύνει από τον Θεό </a:t>
            </a:r>
            <a:r>
              <a:rPr lang="el-GR" dirty="0"/>
              <a:t>και τον δρόμο της </a:t>
            </a:r>
            <a:r>
              <a:rPr lang="el-GR" dirty="0" err="1"/>
              <a:t>θέωσης</a:t>
            </a:r>
            <a:r>
              <a:rPr lang="el-GR" dirty="0"/>
              <a:t>. Σύμφωνα με τους Πατέρες είναι η δύναμη που έχει τεθεί από τον Θεό στην ψυχή του ανθρώπου για να του επιτρέπει </a:t>
            </a:r>
            <a:r>
              <a:rPr lang="el-GR" b="1" dirty="0"/>
              <a:t>να αγωνίζεται κατά του κακού</a:t>
            </a:r>
            <a:r>
              <a:rPr lang="el-GR" dirty="0"/>
              <a:t>, να αποκρούει τις δαιμονικές επιθέσεις και να μάχεται τους πειρασμούς. Στον Παράδεισο ο Αδάμ και η Εύα μπορούσαν με τον θυμό να λένε «όχι» στον πειρασμό.</a:t>
            </a:r>
          </a:p>
          <a:p>
            <a:r>
              <a:rPr lang="el-GR" dirty="0"/>
              <a:t>Η δεύτερη φυσική και φυσιολογική χρήση του θυμικού </a:t>
            </a:r>
            <a:r>
              <a:rPr lang="el-GR" b="1" dirty="0"/>
              <a:t>επιτρέπει στον άνθρωπο να αγωνίζεται για να λαμβάνει τα πνευματικά αγαθά, </a:t>
            </a:r>
            <a:r>
              <a:rPr lang="el-GR" dirty="0"/>
              <a:t>στα οποία τείνει εκ φύσεως, για να φτάσει στη Βασιλεία των ουρανών.</a:t>
            </a:r>
          </a:p>
          <a:p>
            <a:r>
              <a:rPr lang="el-GR" dirty="0"/>
              <a:t>Ο άνθρωπος όμως αποστρεφόμενος τα θεία αγαθά κινητοποιεί το θυμικό του για να φθάσει και να προστατεύσει την αισθητή ηδονή. </a:t>
            </a:r>
            <a:r>
              <a:rPr lang="el-GR" dirty="0" err="1"/>
              <a:t>Γι</a:t>
            </a:r>
            <a:r>
              <a:rPr lang="el-GR" dirty="0"/>
              <a:t>΄ αυτό και παύει να το χρησιμοποιεί για να μάχεται τους δαίμονες και τους πειρασμούς και το στρέφει εναντίον των συνανθρώπων του στο μέτρο που εντοπίζει σ’ αυτούς εμπόδια για την πραγμάτωση των αισθητών επιθυμιών του, είτε αιτίες θλίψης σχετικά με την εγωιστική αγάπη στην οποία ρέπει.  </a:t>
            </a:r>
          </a:p>
        </p:txBody>
      </p:sp>
    </p:spTree>
    <p:extLst>
      <p:ext uri="{BB962C8B-B14F-4D97-AF65-F5344CB8AC3E}">
        <p14:creationId xmlns:p14="http://schemas.microsoft.com/office/powerpoint/2010/main" val="1064193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2D1376-28F3-C130-ABA4-D954B3ADB101}"/>
              </a:ext>
            </a:extLst>
          </p:cNvPr>
          <p:cNvSpPr>
            <a:spLocks noGrp="1"/>
          </p:cNvSpPr>
          <p:nvPr>
            <p:ph type="title"/>
          </p:nvPr>
        </p:nvSpPr>
        <p:spPr>
          <a:xfrm>
            <a:off x="0" y="18256"/>
            <a:ext cx="12192000" cy="662781"/>
          </a:xfrm>
        </p:spPr>
        <p:txBody>
          <a:bodyPr>
            <a:normAutofit fontScale="90000"/>
          </a:bodyPr>
          <a:lstStyle/>
          <a:p>
            <a:pPr algn="ctr"/>
            <a:r>
              <a:rPr lang="el-GR" b="1" dirty="0"/>
              <a:t> </a:t>
            </a:r>
            <a:r>
              <a:rPr lang="el-GR" sz="3100" b="1" dirty="0">
                <a:effectLst>
                  <a:outerShdw blurRad="38100" dist="38100" dir="2700000" algn="tl">
                    <a:srgbClr val="000000">
                      <a:alpha val="43137"/>
                    </a:srgbClr>
                  </a:outerShdw>
                </a:effectLst>
              </a:rPr>
              <a:t>Παρεκτροπή των φυσικών δυνάμεων του ανθρώπου. Παθολογία της ελευθερίας</a:t>
            </a:r>
            <a:endParaRPr lang="el-GR" sz="3100" dirty="0">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C856382B-34FF-D92E-4D8E-E4AADC0E2575}"/>
              </a:ext>
            </a:extLst>
          </p:cNvPr>
          <p:cNvSpPr>
            <a:spLocks noGrp="1"/>
          </p:cNvSpPr>
          <p:nvPr>
            <p:ph idx="1"/>
          </p:nvPr>
        </p:nvSpPr>
        <p:spPr>
          <a:xfrm>
            <a:off x="-1" y="681036"/>
            <a:ext cx="12191999" cy="6158707"/>
          </a:xfrm>
        </p:spPr>
        <p:txBody>
          <a:bodyPr>
            <a:normAutofit fontScale="85000" lnSpcReduction="20000"/>
          </a:bodyPr>
          <a:lstStyle/>
          <a:p>
            <a:r>
              <a:rPr lang="el-GR" dirty="0"/>
              <a:t>Ο άνθρωπος πλάστηκε ελεύθερος διαθέτοντας αυτεξούσιο. Η ελευθερία είναι ένα από τα ιδιώματα της θείας φύσης. Δημιουργώντας τον άνθρωπο κατ’ εικόνα Θεού, ο Θεός του έδωσε αυτή την ιδιότητα.</a:t>
            </a:r>
          </a:p>
          <a:p>
            <a:r>
              <a:rPr lang="el-GR" dirty="0"/>
              <a:t>Στη φυσιολογική κατάσταση της δημιουργίας του, ελευθερία για τον άνθρωπο σημαίνει τη </a:t>
            </a:r>
            <a:r>
              <a:rPr lang="el-GR" b="1" dirty="0"/>
              <a:t>δύναμη που έχει να </a:t>
            </a:r>
            <a:r>
              <a:rPr lang="el-GR" b="1" dirty="0" err="1"/>
              <a:t>αυτοκαθορίζεται</a:t>
            </a:r>
            <a:r>
              <a:rPr lang="el-GR" dirty="0"/>
              <a:t>, δηλαδή </a:t>
            </a:r>
            <a:r>
              <a:rPr lang="el-GR" b="1" dirty="0"/>
              <a:t>να ενεργεί κατά φύση</a:t>
            </a:r>
            <a:r>
              <a:rPr lang="el-GR" dirty="0"/>
              <a:t>. Με άλλα λόγια ελευθερία σημαίνει για τον καθένα να εκλέγει διαρκώς το Αγαθό, να εκλέγει πάντα τον Θεό.</a:t>
            </a:r>
          </a:p>
          <a:p>
            <a:r>
              <a:rPr lang="el-GR" dirty="0"/>
              <a:t>Ωστόσο, ο άνθρωπος δοκίμαζε συνεχώς πειρασμούς από τον διάβολο: να κάνει διαφορετική χρήση της ελευθερίας του από αυτήν που ο Θεός του είχε υποδείξει. Ο πειρασμός είχε θετικό ρόλο, όσο ο Αδάμ δεν ενέδιδε σ’ αυτόν: «</a:t>
            </a:r>
            <a:r>
              <a:rPr lang="el-GR" i="1" dirty="0"/>
              <a:t>(</a:t>
            </a:r>
            <a:r>
              <a:rPr lang="el-GR" i="1" dirty="0" err="1"/>
              <a:t>τὸν</a:t>
            </a:r>
            <a:r>
              <a:rPr lang="el-GR" i="1" dirty="0"/>
              <a:t> </a:t>
            </a:r>
            <a:r>
              <a:rPr lang="el-GR" i="1" dirty="0" err="1"/>
              <a:t>ἄνθρωπον</a:t>
            </a:r>
            <a:r>
              <a:rPr lang="el-GR" i="1" dirty="0"/>
              <a:t>)… </a:t>
            </a:r>
            <a:r>
              <a:rPr lang="el-GR" i="1" dirty="0" err="1"/>
              <a:t>Ἔδει</a:t>
            </a:r>
            <a:r>
              <a:rPr lang="el-GR" i="1" dirty="0"/>
              <a:t> </a:t>
            </a:r>
            <a:r>
              <a:rPr lang="el-GR" i="1" dirty="0" err="1"/>
              <a:t>τοίνυν</a:t>
            </a:r>
            <a:r>
              <a:rPr lang="el-GR" i="1" dirty="0"/>
              <a:t> πρότερον δοκιμασθέντα </a:t>
            </a:r>
            <a:r>
              <a:rPr lang="el-GR" i="1" dirty="0" err="1"/>
              <a:t>αὐτὸν</a:t>
            </a:r>
            <a:r>
              <a:rPr lang="el-GR" i="1" dirty="0"/>
              <a:t> και </a:t>
            </a:r>
            <a:r>
              <a:rPr lang="el-GR" i="1" dirty="0" err="1"/>
              <a:t>τῇ</a:t>
            </a:r>
            <a:r>
              <a:rPr lang="el-GR" i="1" dirty="0"/>
              <a:t> </a:t>
            </a:r>
            <a:r>
              <a:rPr lang="el-GR" i="1" dirty="0" err="1"/>
              <a:t>πείρᾳ</a:t>
            </a:r>
            <a:r>
              <a:rPr lang="el-GR" i="1" dirty="0"/>
              <a:t> </a:t>
            </a:r>
            <a:r>
              <a:rPr lang="el-GR" i="1" dirty="0" err="1"/>
              <a:t>διὰ</a:t>
            </a:r>
            <a:r>
              <a:rPr lang="el-GR" i="1" dirty="0"/>
              <a:t> </a:t>
            </a:r>
            <a:r>
              <a:rPr lang="el-GR" i="1" dirty="0" err="1"/>
              <a:t>τῆς</a:t>
            </a:r>
            <a:r>
              <a:rPr lang="el-GR" i="1" dirty="0"/>
              <a:t> τηρήσεως </a:t>
            </a:r>
            <a:r>
              <a:rPr lang="el-GR" i="1" dirty="0" err="1"/>
              <a:t>τῆς</a:t>
            </a:r>
            <a:r>
              <a:rPr lang="el-GR" i="1" dirty="0"/>
              <a:t> </a:t>
            </a:r>
            <a:r>
              <a:rPr lang="el-GR" i="1" dirty="0" err="1"/>
              <a:t>ἐντολῆς</a:t>
            </a:r>
            <a:r>
              <a:rPr lang="el-GR" i="1" dirty="0"/>
              <a:t> </a:t>
            </a:r>
            <a:r>
              <a:rPr lang="el-GR" i="1" dirty="0" err="1"/>
              <a:t>τελειωθέντα</a:t>
            </a:r>
            <a:r>
              <a:rPr lang="el-GR" i="1" dirty="0"/>
              <a:t> </a:t>
            </a:r>
            <a:r>
              <a:rPr lang="el-GR" i="1" dirty="0" err="1"/>
              <a:t>οὕτω</a:t>
            </a:r>
            <a:r>
              <a:rPr lang="el-GR" i="1" dirty="0"/>
              <a:t> </a:t>
            </a:r>
            <a:r>
              <a:rPr lang="el-GR" i="1" dirty="0" err="1"/>
              <a:t>τὴν</a:t>
            </a:r>
            <a:r>
              <a:rPr lang="el-GR" i="1" dirty="0"/>
              <a:t> </a:t>
            </a:r>
            <a:r>
              <a:rPr lang="el-GR" i="1" dirty="0" err="1"/>
              <a:t>ἀφθαρσίαν</a:t>
            </a:r>
            <a:r>
              <a:rPr lang="el-GR" i="1" dirty="0"/>
              <a:t> </a:t>
            </a:r>
            <a:r>
              <a:rPr lang="el-GR" i="1" dirty="0" err="1"/>
              <a:t>ἀρετῆς</a:t>
            </a:r>
            <a:r>
              <a:rPr lang="el-GR" i="1" dirty="0"/>
              <a:t> </a:t>
            </a:r>
            <a:r>
              <a:rPr lang="el-GR" i="1" dirty="0" err="1"/>
              <a:t>κομίσασθαι</a:t>
            </a:r>
            <a:r>
              <a:rPr lang="el-GR" i="1" dirty="0"/>
              <a:t> </a:t>
            </a:r>
            <a:r>
              <a:rPr lang="el-GR" i="1" dirty="0" err="1"/>
              <a:t>ἔπαθλον</a:t>
            </a:r>
            <a:r>
              <a:rPr lang="el-GR" dirty="0"/>
              <a:t>» (Ιωάννης Δαμασκηνός)</a:t>
            </a:r>
          </a:p>
          <a:p>
            <a:r>
              <a:rPr lang="el-GR" dirty="0"/>
              <a:t>Ο άνθρωπος ενέδωσε στον πειρασμό παρόλα τα αγαθά που του πρόσφερε ο Θεός. Έτσι το </a:t>
            </a:r>
            <a:r>
              <a:rPr lang="el-GR" b="1" dirty="0"/>
              <a:t>κακό εμφανίζεται ως προϊόν της κακής χρήσης της ελευθερίας του ανθρώπου</a:t>
            </a:r>
            <a:r>
              <a:rPr lang="el-GR" dirty="0"/>
              <a:t>, της προσωπικής του θέλησης, του «γνωμικού θελήματός» του, που συνέλαβε, φαντάστηκε, εφεύρε και τελικά επιτέλεσε το κακό.</a:t>
            </a:r>
          </a:p>
          <a:p>
            <a:r>
              <a:rPr lang="el-GR" dirty="0"/>
              <a:t>Με το αμάρτημα ο άνθρωπος διαχωρίζει και διχάζει το αυτεξούσιό του, το «γνωμικό θέλημά» του από το φυσικό θέλημά του. Με τη διεστραμμένη χρήση της ελευθερίας του γίνεται δούλος της αμαρτίας, αιχμάλωτος των αισθητών επιθυμιών προς τις οποίες στρέφεται. Στη δεδομένη κατάσταση δεν είναι πλέον ο εαυτός του. Κινείται από τις ξένες προς την αρχική του φύση τάσεις, αλλοτριώνεται και αποξενώνεται. Έτσι, δεν ενεργεί πλέον ο ίδιος, αλλά ο νόμος της αμαρτίας που βρίσκεται μέσα του.</a:t>
            </a:r>
          </a:p>
        </p:txBody>
      </p:sp>
    </p:spTree>
    <p:extLst>
      <p:ext uri="{BB962C8B-B14F-4D97-AF65-F5344CB8AC3E}">
        <p14:creationId xmlns:p14="http://schemas.microsoft.com/office/powerpoint/2010/main" val="686013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3F9106-979F-B329-8C82-40CBF2D58D49}"/>
              </a:ext>
            </a:extLst>
          </p:cNvPr>
          <p:cNvSpPr>
            <a:spLocks noGrp="1"/>
          </p:cNvSpPr>
          <p:nvPr>
            <p:ph type="title"/>
          </p:nvPr>
        </p:nvSpPr>
        <p:spPr>
          <a:xfrm>
            <a:off x="0" y="1"/>
            <a:ext cx="12192000" cy="516194"/>
          </a:xfrm>
        </p:spPr>
        <p:txBody>
          <a:bodyPr>
            <a:normAutofit/>
          </a:bodyPr>
          <a:lstStyle/>
          <a:p>
            <a:pPr algn="ctr"/>
            <a:r>
              <a:rPr lang="el-GR" sz="2800" b="1" dirty="0">
                <a:effectLst>
                  <a:outerShdw blurRad="38100" dist="38100" dir="2700000" algn="tl">
                    <a:srgbClr val="000000">
                      <a:alpha val="43137"/>
                    </a:srgbClr>
                  </a:outerShdw>
                </a:effectLst>
              </a:rPr>
              <a:t>Παρεκτροπή των φυσικών δυνάμεων του ανθρώπου. Παθολογία της μνήμης</a:t>
            </a:r>
            <a:endParaRPr lang="el-GR" sz="2800" dirty="0">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34199DB5-323B-EE0B-2C31-FDB3B0E687FF}"/>
              </a:ext>
            </a:extLst>
          </p:cNvPr>
          <p:cNvSpPr>
            <a:spLocks noGrp="1"/>
          </p:cNvSpPr>
          <p:nvPr>
            <p:ph idx="1"/>
          </p:nvPr>
        </p:nvSpPr>
        <p:spPr>
          <a:xfrm>
            <a:off x="0" y="516194"/>
            <a:ext cx="12192000" cy="6341806"/>
          </a:xfrm>
        </p:spPr>
        <p:txBody>
          <a:bodyPr>
            <a:normAutofit fontScale="92500" lnSpcReduction="20000"/>
          </a:bodyPr>
          <a:lstStyle/>
          <a:p>
            <a:r>
              <a:rPr lang="el-GR" dirty="0"/>
              <a:t>Η μνήμη δόθηκε στον άνθρωπο κατά τη δημιουργία του ώστε να μπορεί να έχει συνεχή μνήμη του Θεού και να ενώνεται μ’ Αυτόν μόνιμα και δια του νου και δια της καρδιάς. Περιλαμβάνει την «</a:t>
            </a:r>
            <a:r>
              <a:rPr lang="el-GR" i="1" dirty="0" err="1"/>
              <a:t>άδιάλειπτον</a:t>
            </a:r>
            <a:r>
              <a:rPr lang="el-GR" i="1" dirty="0"/>
              <a:t> </a:t>
            </a:r>
            <a:r>
              <a:rPr lang="el-GR" i="1" dirty="0" err="1"/>
              <a:t>προσευχήν</a:t>
            </a:r>
            <a:r>
              <a:rPr lang="el-GR" dirty="0"/>
              <a:t>»: «</a:t>
            </a:r>
            <a:r>
              <a:rPr lang="el-GR" i="1" dirty="0" err="1"/>
              <a:t>Μνημονευστέον</a:t>
            </a:r>
            <a:r>
              <a:rPr lang="el-GR" i="1" dirty="0"/>
              <a:t> </a:t>
            </a:r>
            <a:r>
              <a:rPr lang="el-GR" i="1" dirty="0" err="1"/>
              <a:t>Θεοῦ</a:t>
            </a:r>
            <a:r>
              <a:rPr lang="el-GR" i="1" dirty="0"/>
              <a:t> </a:t>
            </a:r>
            <a:r>
              <a:rPr lang="el-GR" i="1" dirty="0" err="1"/>
              <a:t>μᾶλλον</a:t>
            </a:r>
            <a:r>
              <a:rPr lang="el-GR" i="1" dirty="0"/>
              <a:t> ἤ </a:t>
            </a:r>
            <a:r>
              <a:rPr lang="el-GR" i="1" dirty="0" err="1"/>
              <a:t>ἀναπνευστέον</a:t>
            </a:r>
            <a:r>
              <a:rPr lang="el-GR" dirty="0"/>
              <a:t>» (Γρηγόριος Θεολόγος), τη μνήμη των εντολών με τις οποίες ο άνθρωπος επιτελεί το θέλημά Του, τη μνήμη των ευεργεσιών του Θεού μέσω της οποίας τον ευχαριστούμε. Έτσι, στη φυσιολογική κατάσταση της ανθρώπινης φύσης η δύναμη της μνήμης ήταν απλή και ομοιογενής, καθώς καταλαμβάνεται πλήρως από τη μνήμη του Θεού. </a:t>
            </a:r>
          </a:p>
          <a:p>
            <a:r>
              <a:rPr lang="el-GR" dirty="0"/>
              <a:t>Με το αμάρτημα η μνήμη γίνεται παρά φύση, λησμονεί τον Θεό και το Αγαθό και θυμάται το κακό και τις αισθητές πραγματικότητες. Η λήθη του Θεού ισοδυναμεί με την άγνοια του Θεού. Ο άγιος Μάρκος ο Ερημίτης και ο Ιωάννης ο Δαμασκηνός θεωρούν ότι η </a:t>
            </a:r>
            <a:r>
              <a:rPr lang="el-GR" b="1" dirty="0"/>
              <a:t>λήθη </a:t>
            </a:r>
            <a:r>
              <a:rPr lang="el-GR" dirty="0"/>
              <a:t>μαζί με την </a:t>
            </a:r>
            <a:r>
              <a:rPr lang="el-GR" b="1" dirty="0"/>
              <a:t>άγνοια</a:t>
            </a:r>
            <a:r>
              <a:rPr lang="el-GR" dirty="0"/>
              <a:t> και τη </a:t>
            </a:r>
            <a:r>
              <a:rPr lang="el-GR" b="1" dirty="0"/>
              <a:t>ραθυμία</a:t>
            </a:r>
            <a:r>
              <a:rPr lang="el-GR" dirty="0"/>
              <a:t> είναι οι «</a:t>
            </a:r>
            <a:r>
              <a:rPr lang="el-GR" i="1" dirty="0" err="1"/>
              <a:t>τρεῖς</a:t>
            </a:r>
            <a:r>
              <a:rPr lang="el-GR" i="1" dirty="0"/>
              <a:t> γίγαντες </a:t>
            </a:r>
            <a:r>
              <a:rPr lang="el-GR" i="1" dirty="0" err="1"/>
              <a:t>τοῦ</a:t>
            </a:r>
            <a:r>
              <a:rPr lang="el-GR" i="1" dirty="0"/>
              <a:t> διαβόλου</a:t>
            </a:r>
            <a:r>
              <a:rPr lang="el-GR" dirty="0"/>
              <a:t>», γιατί από αυτούς προέρχονται όλα τα πάθη και τα κακά που προσβάλλουν τον </a:t>
            </a:r>
            <a:r>
              <a:rPr lang="el-GR" dirty="0" err="1"/>
              <a:t>πεπτωκότα</a:t>
            </a:r>
            <a:r>
              <a:rPr lang="el-GR" dirty="0"/>
              <a:t> άνθρωπο. </a:t>
            </a:r>
          </a:p>
          <a:p>
            <a:r>
              <a:rPr lang="el-GR" dirty="0"/>
              <a:t>Μετά τη λήθη του Θεού η μνήμη του ανθρώπου κυριεύεται και καταλαμβάνεται από πολλούς λογισμούς σχετικούς με τα πράγματα του κόσμου. Συντηρεί τις αναμνήσεις των ηδονών, που συνδέθηκαν με τα πάθη, γεγονός που καθιστά τις παραστάσεις θέλγητρα μεγάλης ισχύος.</a:t>
            </a:r>
          </a:p>
          <a:p>
            <a:r>
              <a:rPr lang="el-GR" dirty="0"/>
              <a:t>Η μνήμη του κακού καθίσταται έξη για τον </a:t>
            </a:r>
            <a:r>
              <a:rPr lang="el-GR" dirty="0" err="1"/>
              <a:t>πεπτωκότα</a:t>
            </a:r>
            <a:r>
              <a:rPr lang="el-GR" dirty="0"/>
              <a:t> άνθρωπο, που μαζί με την φαντασία γίνεται η κυριότερη οδός δια της οποίας οι ξένοι λογισμοί διεισδύουν στην καρδιά του και καταλαμβάνουν τον νου του. </a:t>
            </a:r>
          </a:p>
        </p:txBody>
      </p:sp>
    </p:spTree>
    <p:extLst>
      <p:ext uri="{BB962C8B-B14F-4D97-AF65-F5344CB8AC3E}">
        <p14:creationId xmlns:p14="http://schemas.microsoft.com/office/powerpoint/2010/main" val="2103658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C63F66-8792-B6F2-80E9-86DF7FE41256}"/>
              </a:ext>
            </a:extLst>
          </p:cNvPr>
          <p:cNvSpPr>
            <a:spLocks noGrp="1"/>
          </p:cNvSpPr>
          <p:nvPr>
            <p:ph type="title"/>
          </p:nvPr>
        </p:nvSpPr>
        <p:spPr>
          <a:xfrm>
            <a:off x="0" y="18256"/>
            <a:ext cx="12192000" cy="662782"/>
          </a:xfrm>
        </p:spPr>
        <p:txBody>
          <a:bodyPr>
            <a:normAutofit/>
          </a:bodyPr>
          <a:lstStyle/>
          <a:p>
            <a:pPr algn="ctr"/>
            <a:r>
              <a:rPr lang="el-GR" sz="2800" b="1" dirty="0">
                <a:effectLst>
                  <a:outerShdw blurRad="38100" dist="38100" dir="2700000" algn="tl">
                    <a:srgbClr val="000000">
                      <a:alpha val="43137"/>
                    </a:srgbClr>
                  </a:outerShdw>
                </a:effectLst>
              </a:rPr>
              <a:t>Παρεκτροπή των φυσικών δυνάμεων του ανθρώπου. Παθολογία της φαντασίας</a:t>
            </a:r>
            <a:endParaRPr lang="el-GR" sz="2800" dirty="0">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F917BED-F65F-8F8F-55E2-6AAC6FA33797}"/>
              </a:ext>
            </a:extLst>
          </p:cNvPr>
          <p:cNvSpPr>
            <a:spLocks noGrp="1"/>
          </p:cNvSpPr>
          <p:nvPr>
            <p:ph idx="1"/>
          </p:nvPr>
        </p:nvSpPr>
        <p:spPr>
          <a:xfrm>
            <a:off x="-1" y="681038"/>
            <a:ext cx="12191999" cy="6158706"/>
          </a:xfrm>
        </p:spPr>
        <p:txBody>
          <a:bodyPr>
            <a:normAutofit fontScale="85000" lnSpcReduction="10000"/>
          </a:bodyPr>
          <a:lstStyle/>
          <a:p>
            <a:r>
              <a:rPr lang="el-GR" dirty="0"/>
              <a:t>Μία από τις σημαντικότερες δυνάμεις του λογιστικού είναι η φαντασία. Φυσική της λειτουργία είναι να </a:t>
            </a:r>
            <a:r>
              <a:rPr lang="el-GR" b="1" dirty="0"/>
              <a:t>επιτρέπει στον άνθρωπο να αναπαριστά τα αισθητά, όπως πράγματι είναι</a:t>
            </a:r>
            <a:r>
              <a:rPr lang="el-GR" dirty="0"/>
              <a:t>. </a:t>
            </a:r>
            <a:r>
              <a:rPr lang="el-GR" b="1" dirty="0"/>
              <a:t>Μετασχηματίζει τις αισθήσεις σε εικόνες </a:t>
            </a:r>
            <a:r>
              <a:rPr lang="el-GR" dirty="0"/>
              <a:t>και επιτρέπει στον άνθρωπο να έχει ως εικόνα ό,τι αντιλαμβάνεται. Σε συνδυασμό με τη μνήμη </a:t>
            </a:r>
            <a:r>
              <a:rPr lang="el-GR" b="1" dirty="0"/>
              <a:t>αναπαράγει και αναπαριστά τις αναμνήσεις</a:t>
            </a:r>
            <a:r>
              <a:rPr lang="el-GR" dirty="0"/>
              <a:t>, που υπάρχουν σύμφωνα με τα όσα είχε αντιληφθεί.</a:t>
            </a:r>
          </a:p>
          <a:p>
            <a:r>
              <a:rPr lang="el-GR" dirty="0"/>
              <a:t>Είναι η δύναμη που μετατρέπει τα περιεχόμενα της αντίληψης σε αντίστοιχες εικόνες, η ικανότητα να παράγει και να δημιουργεί νέες εικόνες συνδυάζοντας πολλές από όσες έχει πάρει. Μπορεί να πάρει τριπλή μορφή: </a:t>
            </a:r>
            <a:r>
              <a:rPr lang="el-GR" u="sng" dirty="0"/>
              <a:t>παράγει</a:t>
            </a:r>
            <a:r>
              <a:rPr lang="el-GR" dirty="0"/>
              <a:t>, </a:t>
            </a:r>
            <a:r>
              <a:rPr lang="el-GR" u="sng" dirty="0"/>
              <a:t>αναπαράγει</a:t>
            </a:r>
            <a:r>
              <a:rPr lang="el-GR" dirty="0"/>
              <a:t>, </a:t>
            </a:r>
            <a:r>
              <a:rPr lang="el-GR" u="sng" dirty="0"/>
              <a:t>δημιουργεί</a:t>
            </a:r>
            <a:r>
              <a:rPr lang="el-GR" dirty="0"/>
              <a:t>. Υπό τις δύο τελευταίες μορφές παράγει και τα όνειρα, στις ειδικές συνθήκες του ύπνου.</a:t>
            </a:r>
          </a:p>
          <a:p>
            <a:r>
              <a:rPr lang="el-GR" dirty="0"/>
              <a:t>Με το προπατορικό αμάρτημα, η φαντασία καθίσταται εργαλείο που συμβάλλει στη διακοπή της κοινωνίας με τον Θεό. Με όσα αυτή παράγει, ο άνθρωπος θα γεμίσει τον κενό, από τον Θεό, νου του. Η ψυχή αποκομμένη από τον Θεό, μη μπορώντας να μείνει ακίνητη και χωρίς αντικείμενο, </a:t>
            </a:r>
            <a:r>
              <a:rPr lang="el-GR" dirty="0" err="1"/>
              <a:t>βάλθηκε</a:t>
            </a:r>
            <a:r>
              <a:rPr lang="el-GR" dirty="0"/>
              <a:t> να </a:t>
            </a:r>
            <a:r>
              <a:rPr lang="el-GR" u="sng" dirty="0"/>
              <a:t>φαντάζεται αντικείμενα πάνω στα οποία θα μπορούσε να στηριχθεί</a:t>
            </a:r>
            <a:r>
              <a:rPr lang="el-GR" dirty="0"/>
              <a:t>.</a:t>
            </a:r>
          </a:p>
          <a:p>
            <a:r>
              <a:rPr lang="el-GR" dirty="0"/>
              <a:t>Η φαντασία εμφανίζεται ως το κύριο όργανο της δαιμονικής ενέργειας στην ανθρώπινη ψυχή, τόσο στην κατάσταση της εγρήγορσης όσο και στον ύπνο. Μέσω της φαντασίας οι δαίμονες ενοχλούν τον άνθρωπο, επιζητώντας να τον ωθήσουν στην αμαρτία, να τον ταράξουν, να τον εξαπατήσουν, να τον παραπλανήσουν και να τον υποδουλώσουν: «</a:t>
            </a:r>
            <a:r>
              <a:rPr lang="el-GR" i="1" dirty="0" err="1"/>
              <a:t>οὕτω</a:t>
            </a:r>
            <a:r>
              <a:rPr lang="el-GR" i="1" dirty="0"/>
              <a:t> </a:t>
            </a:r>
            <a:r>
              <a:rPr lang="el-GR" i="1" dirty="0" err="1"/>
              <a:t>πάλιν</a:t>
            </a:r>
            <a:r>
              <a:rPr lang="el-GR" i="1" dirty="0"/>
              <a:t> (ὁ Σατανάς) </a:t>
            </a:r>
            <a:r>
              <a:rPr lang="el-GR" i="1" dirty="0" err="1"/>
              <a:t>τὸν</a:t>
            </a:r>
            <a:r>
              <a:rPr lang="el-GR" i="1" dirty="0"/>
              <a:t> </a:t>
            </a:r>
            <a:r>
              <a:rPr lang="el-GR" i="1" dirty="0" err="1"/>
              <a:t>Ἀδὰμ</a:t>
            </a:r>
            <a:r>
              <a:rPr lang="el-GR" i="1" dirty="0"/>
              <a:t> </a:t>
            </a:r>
            <a:r>
              <a:rPr lang="el-GR" i="1" dirty="0" err="1"/>
              <a:t>ἐχώρισεν</a:t>
            </a:r>
            <a:r>
              <a:rPr lang="el-GR" i="1" dirty="0"/>
              <a:t> </a:t>
            </a:r>
            <a:r>
              <a:rPr lang="el-GR" i="1" dirty="0" err="1"/>
              <a:t>τοῦ</a:t>
            </a:r>
            <a:r>
              <a:rPr lang="el-GR" i="1" dirty="0"/>
              <a:t> </a:t>
            </a:r>
            <a:r>
              <a:rPr lang="el-GR" i="1" dirty="0" err="1"/>
              <a:t>Θεοῦ</a:t>
            </a:r>
            <a:r>
              <a:rPr lang="el-GR" i="1" dirty="0"/>
              <a:t>, </a:t>
            </a:r>
            <a:r>
              <a:rPr lang="el-GR" i="1" dirty="0" err="1"/>
              <a:t>θεϊκὸν</a:t>
            </a:r>
            <a:r>
              <a:rPr lang="el-GR" i="1" dirty="0"/>
              <a:t> </a:t>
            </a:r>
            <a:r>
              <a:rPr lang="el-GR" i="1" dirty="0" err="1"/>
              <a:t>ἀξίωμα</a:t>
            </a:r>
            <a:r>
              <a:rPr lang="el-GR" i="1" dirty="0"/>
              <a:t> </a:t>
            </a:r>
            <a:r>
              <a:rPr lang="el-GR" i="1" dirty="0" err="1"/>
              <a:t>φαντάσας</a:t>
            </a:r>
            <a:r>
              <a:rPr lang="el-GR" i="1" dirty="0"/>
              <a:t> </a:t>
            </a:r>
            <a:r>
              <a:rPr lang="el-GR" i="1" dirty="0" err="1"/>
              <a:t>αὐτόν</a:t>
            </a:r>
            <a:r>
              <a:rPr lang="el-GR" i="1" dirty="0"/>
              <a:t>. </a:t>
            </a:r>
            <a:r>
              <a:rPr lang="el-GR" i="1" dirty="0" err="1"/>
              <a:t>Καὶ</a:t>
            </a:r>
            <a:r>
              <a:rPr lang="el-GR" i="1" dirty="0"/>
              <a:t> </a:t>
            </a:r>
            <a:r>
              <a:rPr lang="el-GR" i="1" dirty="0" err="1"/>
              <a:t>οὕτω</a:t>
            </a:r>
            <a:r>
              <a:rPr lang="el-GR" i="1" dirty="0"/>
              <a:t> πάντας </a:t>
            </a:r>
            <a:r>
              <a:rPr lang="el-GR" i="1" dirty="0" err="1"/>
              <a:t>τοὺς</a:t>
            </a:r>
            <a:r>
              <a:rPr lang="el-GR" i="1" dirty="0"/>
              <a:t> </a:t>
            </a:r>
            <a:r>
              <a:rPr lang="el-GR" i="1" dirty="0" err="1"/>
              <a:t>ἁμαρτάνοντας</a:t>
            </a:r>
            <a:r>
              <a:rPr lang="el-GR" i="1" dirty="0"/>
              <a:t> </a:t>
            </a:r>
            <a:r>
              <a:rPr lang="el-GR" i="1" dirty="0" err="1"/>
              <a:t>ἀπατᾶν</a:t>
            </a:r>
            <a:r>
              <a:rPr lang="el-GR" i="1" dirty="0"/>
              <a:t> ὁ ψεύτης </a:t>
            </a:r>
            <a:r>
              <a:rPr lang="el-GR" i="1" dirty="0" err="1"/>
              <a:t>καὶ</a:t>
            </a:r>
            <a:r>
              <a:rPr lang="el-GR" i="1" dirty="0"/>
              <a:t> δόλιος </a:t>
            </a:r>
            <a:r>
              <a:rPr lang="el-GR" i="1" dirty="0" err="1"/>
              <a:t>εἴθωθεν</a:t>
            </a:r>
            <a:r>
              <a:rPr lang="el-GR" i="1" dirty="0"/>
              <a:t> </a:t>
            </a:r>
            <a:r>
              <a:rPr lang="el-GR" i="1" dirty="0" err="1"/>
              <a:t>ἐχθρός</a:t>
            </a:r>
            <a:r>
              <a:rPr lang="el-GR" dirty="0"/>
              <a:t>». </a:t>
            </a:r>
          </a:p>
        </p:txBody>
      </p:sp>
    </p:spTree>
    <p:extLst>
      <p:ext uri="{BB962C8B-B14F-4D97-AF65-F5344CB8AC3E}">
        <p14:creationId xmlns:p14="http://schemas.microsoft.com/office/powerpoint/2010/main" val="4117642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97F2B9-79A0-FBC4-FBFE-759B67DEED8E}"/>
              </a:ext>
            </a:extLst>
          </p:cNvPr>
          <p:cNvSpPr>
            <a:spLocks noGrp="1"/>
          </p:cNvSpPr>
          <p:nvPr>
            <p:ph type="title"/>
          </p:nvPr>
        </p:nvSpPr>
        <p:spPr>
          <a:xfrm>
            <a:off x="0" y="3507"/>
            <a:ext cx="12192000" cy="438945"/>
          </a:xfrm>
        </p:spPr>
        <p:txBody>
          <a:bodyPr>
            <a:normAutofit fontScale="90000"/>
          </a:bodyPr>
          <a:lstStyle/>
          <a:p>
            <a:pPr algn="ctr"/>
            <a:r>
              <a:rPr lang="el-GR" sz="3200" b="1" dirty="0">
                <a:effectLst>
                  <a:outerShdw blurRad="38100" dist="38100" dir="2700000" algn="tl">
                    <a:srgbClr val="000000">
                      <a:alpha val="43137"/>
                    </a:srgbClr>
                  </a:outerShdw>
                </a:effectLst>
              </a:rPr>
              <a:t>Η παθολογία των αισθήσεων και των φυσικών λειτουργιών</a:t>
            </a:r>
          </a:p>
        </p:txBody>
      </p:sp>
      <p:sp>
        <p:nvSpPr>
          <p:cNvPr id="3" name="Θέση περιεχομένου 2">
            <a:extLst>
              <a:ext uri="{FF2B5EF4-FFF2-40B4-BE49-F238E27FC236}">
                <a16:creationId xmlns:a16="http://schemas.microsoft.com/office/drawing/2014/main" id="{6DE5988A-A4AC-FA0D-E387-4F1CB576C740}"/>
              </a:ext>
            </a:extLst>
          </p:cNvPr>
          <p:cNvSpPr>
            <a:spLocks noGrp="1"/>
          </p:cNvSpPr>
          <p:nvPr>
            <p:ph idx="1"/>
          </p:nvPr>
        </p:nvSpPr>
        <p:spPr>
          <a:xfrm>
            <a:off x="-1" y="442452"/>
            <a:ext cx="12191999" cy="6397291"/>
          </a:xfrm>
        </p:spPr>
        <p:txBody>
          <a:bodyPr>
            <a:normAutofit fontScale="85000" lnSpcReduction="10000"/>
          </a:bodyPr>
          <a:lstStyle/>
          <a:p>
            <a:r>
              <a:rPr lang="el-GR" dirty="0"/>
              <a:t>Οι Πατέρες υπογραμμίζουν ότι «</a:t>
            </a:r>
            <a:r>
              <a:rPr lang="el-GR" i="1" dirty="0" err="1"/>
              <a:t>συμμεταλαμβάνει</a:t>
            </a:r>
            <a:r>
              <a:rPr lang="el-GR" i="1" dirty="0"/>
              <a:t> </a:t>
            </a:r>
            <a:r>
              <a:rPr lang="el-GR" i="1" dirty="0" err="1"/>
              <a:t>καὶ</a:t>
            </a:r>
            <a:r>
              <a:rPr lang="el-GR" i="1" dirty="0"/>
              <a:t> </a:t>
            </a:r>
            <a:r>
              <a:rPr lang="el-GR" i="1" dirty="0" err="1"/>
              <a:t>τὸ</a:t>
            </a:r>
            <a:r>
              <a:rPr lang="el-GR" i="1" dirty="0"/>
              <a:t> </a:t>
            </a:r>
            <a:r>
              <a:rPr lang="el-GR" i="1" dirty="0" err="1"/>
              <a:t>σῶμα</a:t>
            </a:r>
            <a:r>
              <a:rPr lang="el-GR" i="1" dirty="0"/>
              <a:t> </a:t>
            </a:r>
            <a:r>
              <a:rPr lang="el-GR" i="1" dirty="0" err="1"/>
              <a:t>τῆς</a:t>
            </a:r>
            <a:r>
              <a:rPr lang="el-GR" i="1" dirty="0"/>
              <a:t> </a:t>
            </a:r>
            <a:r>
              <a:rPr lang="el-GR" i="1" dirty="0" err="1"/>
              <a:t>ἁγιωσύνης</a:t>
            </a:r>
            <a:r>
              <a:rPr lang="el-GR" dirty="0"/>
              <a:t>» (Γρηγόριος Παλαμάς). Η ψυχοσωματική ενότητα του ανθρώπινου προσώπου και ο κοινός προορισμός τους θεωρείται αυτονόητος. </a:t>
            </a:r>
          </a:p>
          <a:p>
            <a:r>
              <a:rPr lang="el-GR" dirty="0"/>
              <a:t>Πριν το αμάρτημά τους ο Αδάμ και η Εύα κατανοούσαν την πραγματικότητα με ταυτόσημο τρόπο, καθώς όλες οι δυνάμεις και όλες οι αισθήσεις τους ήταν διατεταγμένες προς τον Θεό, πλήρως σύμφωνες προς Αυτόν και αντιλαμβάνονταν κάθε τι σύμφωνα με Αυτόν. </a:t>
            </a:r>
          </a:p>
          <a:p>
            <a:r>
              <a:rPr lang="el-GR" dirty="0"/>
              <a:t>Με το αμάρτημα η τάξη αυτή ανατρέπεται. Ο άνθρωπος εκτρέπει τις αισθήσεις του και τα όργανα του σώματός του από την εντελέχειά τους, για να τα στρέψει προς τη φύση και τον φυσικό κόσμο. Οι αισθήσεις αντί να υποταχθούν στον νου και να συμβάλλουν στην άνοδό του προς τον Θεό, τον έλκουν και τον καταβιβάζουν προς τον αισθητό κόσμο, θεωρούμενο καθ’ εαυτό. Έτσι υποδουλώνουν την διάνοια στον αισθητό κόσμο και φράζουν την πρόσβαση στα πνευματικά.</a:t>
            </a:r>
          </a:p>
          <a:p>
            <a:r>
              <a:rPr lang="el-GR" dirty="0"/>
              <a:t>Ο </a:t>
            </a:r>
            <a:r>
              <a:rPr lang="el-GR" dirty="0" err="1"/>
              <a:t>πεπτωκός</a:t>
            </a:r>
            <a:r>
              <a:rPr lang="el-GR" dirty="0"/>
              <a:t> άνθρωπος μη αντιλαμβανόμενος πλέον στα όντα τις θείες ενέργειες, χάνει την ορθή και αντικειμενική αντίληψή τους. Από τότε η αντίληψη γίνεται υποκειμενική  και ποικίλει τόσο που δεν συμφωνεί με την αλήθεια των πραγμάτων. Το γεγονός ότι όλοι οι άνθρωποι μπορεί γενικά να θεωρούνται ότι αντιλαμβάνονται την πραγματικότητα με τις αισθήσεις τους περίπου κατά τον ίδιο τρόπο, δεν σημαίνει ότι η αντίληψή τους είναι αντικειμενική. Απλά δηλώνει τη συμφωνία διαφορετικών </a:t>
            </a:r>
            <a:r>
              <a:rPr lang="el-GR" dirty="0" err="1"/>
              <a:t>υποκειμενοτήτων</a:t>
            </a:r>
            <a:r>
              <a:rPr lang="el-GR" dirty="0"/>
              <a:t>, που μοιράζονται μία κοινή πτώση και τον ενιαίο χαρακτήρα των παραμορφώσεων, που υφίστανται οι κληρονόμοι του Αδάμ μέσω της δύναμης της αντίληψης.</a:t>
            </a:r>
          </a:p>
        </p:txBody>
      </p:sp>
    </p:spTree>
    <p:extLst>
      <p:ext uri="{BB962C8B-B14F-4D97-AF65-F5344CB8AC3E}">
        <p14:creationId xmlns:p14="http://schemas.microsoft.com/office/powerpoint/2010/main" val="3293106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F3B7EE-EDC3-DBA7-2A46-8777FA47A99F}"/>
              </a:ext>
            </a:extLst>
          </p:cNvPr>
          <p:cNvSpPr>
            <a:spLocks noGrp="1"/>
          </p:cNvSpPr>
          <p:nvPr>
            <p:ph type="title"/>
          </p:nvPr>
        </p:nvSpPr>
        <p:spPr>
          <a:xfrm>
            <a:off x="838200" y="18256"/>
            <a:ext cx="10515600" cy="306209"/>
          </a:xfrm>
        </p:spPr>
        <p:txBody>
          <a:bodyPr>
            <a:normAutofit fontScale="90000"/>
          </a:bodyPr>
          <a:lstStyle/>
          <a:p>
            <a:pPr algn="ctr"/>
            <a:r>
              <a:rPr lang="el-GR" b="1" dirty="0">
                <a:effectLst>
                  <a:outerShdw blurRad="38100" dist="38100" dir="2700000" algn="tl">
                    <a:srgbClr val="000000">
                      <a:alpha val="43137"/>
                    </a:srgbClr>
                  </a:outerShdw>
                </a:effectLst>
              </a:rPr>
              <a:t>Τα πάθη ως πνευματικά νοσήματα</a:t>
            </a:r>
          </a:p>
        </p:txBody>
      </p:sp>
      <p:sp>
        <p:nvSpPr>
          <p:cNvPr id="3" name="Θέση περιεχομένου 2">
            <a:extLst>
              <a:ext uri="{FF2B5EF4-FFF2-40B4-BE49-F238E27FC236}">
                <a16:creationId xmlns:a16="http://schemas.microsoft.com/office/drawing/2014/main" id="{CABA3C91-315B-275A-22CB-E8BD9B2EB441}"/>
              </a:ext>
            </a:extLst>
          </p:cNvPr>
          <p:cNvSpPr>
            <a:spLocks noGrp="1"/>
          </p:cNvSpPr>
          <p:nvPr>
            <p:ph idx="1"/>
          </p:nvPr>
        </p:nvSpPr>
        <p:spPr>
          <a:xfrm>
            <a:off x="0" y="324465"/>
            <a:ext cx="12192000" cy="6515279"/>
          </a:xfrm>
        </p:spPr>
        <p:txBody>
          <a:bodyPr>
            <a:normAutofit fontScale="92500" lnSpcReduction="10000"/>
          </a:bodyPr>
          <a:lstStyle/>
          <a:p>
            <a:r>
              <a:rPr lang="el-GR" dirty="0"/>
              <a:t>Οι Πατέρες επιβεβαιώνουν ότι τα πάθη/κακίες δεν αποτελούν μέρος της ανθρώπινης φύσης.  Και αυτό γιατί </a:t>
            </a:r>
            <a:r>
              <a:rPr lang="el-GR" b="1" dirty="0"/>
              <a:t>τα πάθη </a:t>
            </a:r>
            <a:r>
              <a:rPr lang="el-GR" dirty="0"/>
              <a:t>είναι το αποτέλεσμα της κακής χρήσης του αυτεξουσίου από τον άνθρωπο και καρπός του προσωπικού θελήματος, αυτού που χωρίστηκε από το φυσικό θέλημα: «</a:t>
            </a:r>
            <a:r>
              <a:rPr lang="el-GR" i="1" dirty="0" err="1"/>
              <a:t>τὰ</a:t>
            </a:r>
            <a:r>
              <a:rPr lang="el-GR" i="1" dirty="0"/>
              <a:t> πάθη προσθήκη </a:t>
            </a:r>
            <a:r>
              <a:rPr lang="el-GR" i="1" dirty="0" err="1"/>
              <a:t>ἐστίν</a:t>
            </a:r>
            <a:r>
              <a:rPr lang="el-GR" i="1" dirty="0"/>
              <a:t> </a:t>
            </a:r>
            <a:r>
              <a:rPr lang="el-GR" i="1" dirty="0" err="1"/>
              <a:t>ἐξ</a:t>
            </a:r>
            <a:r>
              <a:rPr lang="el-GR" i="1" dirty="0"/>
              <a:t> </a:t>
            </a:r>
            <a:r>
              <a:rPr lang="el-GR" i="1" dirty="0" err="1"/>
              <a:t>αἰτίας</a:t>
            </a:r>
            <a:r>
              <a:rPr lang="el-GR" i="1" dirty="0"/>
              <a:t> </a:t>
            </a:r>
            <a:r>
              <a:rPr lang="el-GR" i="1" dirty="0" err="1"/>
              <a:t>ψυχικῆς</a:t>
            </a:r>
            <a:r>
              <a:rPr lang="el-GR" dirty="0"/>
              <a:t>» (Ισαάκ ο Σύρος), «</a:t>
            </a:r>
            <a:r>
              <a:rPr lang="el-GR" i="1" dirty="0" err="1"/>
              <a:t>ἐκ</a:t>
            </a:r>
            <a:r>
              <a:rPr lang="el-GR" i="1" dirty="0"/>
              <a:t> </a:t>
            </a:r>
            <a:r>
              <a:rPr lang="el-GR" i="1" dirty="0" err="1"/>
              <a:t>τοῦ</a:t>
            </a:r>
            <a:r>
              <a:rPr lang="el-GR" i="1" dirty="0"/>
              <a:t> </a:t>
            </a:r>
            <a:r>
              <a:rPr lang="el-GR" i="1" dirty="0" err="1"/>
              <a:t>κατὰ</a:t>
            </a:r>
            <a:r>
              <a:rPr lang="el-GR" i="1" dirty="0"/>
              <a:t> φύσιν </a:t>
            </a:r>
            <a:r>
              <a:rPr lang="el-GR" i="1" dirty="0" err="1"/>
              <a:t>εἰς</a:t>
            </a:r>
            <a:r>
              <a:rPr lang="el-GR" i="1" dirty="0"/>
              <a:t> </a:t>
            </a:r>
            <a:r>
              <a:rPr lang="el-GR" i="1" dirty="0" err="1"/>
              <a:t>τὸ</a:t>
            </a:r>
            <a:r>
              <a:rPr lang="el-GR" i="1" dirty="0"/>
              <a:t> </a:t>
            </a:r>
            <a:r>
              <a:rPr lang="el-GR" i="1" dirty="0" err="1"/>
              <a:t>παρὰ</a:t>
            </a:r>
            <a:r>
              <a:rPr lang="el-GR" i="1" dirty="0"/>
              <a:t> φύσιν </a:t>
            </a:r>
            <a:r>
              <a:rPr lang="el-GR" i="1" dirty="0" err="1"/>
              <a:t>ἑκούσιον</a:t>
            </a:r>
            <a:r>
              <a:rPr lang="el-GR" i="1" dirty="0"/>
              <a:t> </a:t>
            </a:r>
            <a:r>
              <a:rPr lang="el-GR" i="1" dirty="0" err="1"/>
              <a:t>ἐκτροπή</a:t>
            </a:r>
            <a:r>
              <a:rPr lang="el-GR" dirty="0"/>
              <a:t>» (Ιωάννης Δαμασκηνός), «</a:t>
            </a:r>
            <a:r>
              <a:rPr lang="el-GR" i="1" dirty="0"/>
              <a:t>πάθος </a:t>
            </a:r>
            <a:r>
              <a:rPr lang="el-GR" i="1" dirty="0" err="1"/>
              <a:t>ἐστί</a:t>
            </a:r>
            <a:r>
              <a:rPr lang="el-GR" i="1" dirty="0"/>
              <a:t> </a:t>
            </a:r>
            <a:r>
              <a:rPr lang="el-GR" i="1" dirty="0" err="1"/>
              <a:t>κίνησις</a:t>
            </a:r>
            <a:r>
              <a:rPr lang="el-GR" i="1" dirty="0"/>
              <a:t> </a:t>
            </a:r>
            <a:r>
              <a:rPr lang="el-GR" i="1" dirty="0" err="1"/>
              <a:t>ψυχῆς</a:t>
            </a:r>
            <a:r>
              <a:rPr lang="el-GR" i="1" dirty="0"/>
              <a:t> παρά φύσιν ἤ </a:t>
            </a:r>
            <a:r>
              <a:rPr lang="el-GR" i="1" dirty="0" err="1"/>
              <a:t>ἐπὶ</a:t>
            </a:r>
            <a:r>
              <a:rPr lang="el-GR" i="1" dirty="0"/>
              <a:t> </a:t>
            </a:r>
            <a:r>
              <a:rPr lang="el-GR" i="1" dirty="0" err="1"/>
              <a:t>φιλίαν</a:t>
            </a:r>
            <a:r>
              <a:rPr lang="el-GR" i="1" dirty="0"/>
              <a:t> </a:t>
            </a:r>
            <a:r>
              <a:rPr lang="el-GR" i="1" dirty="0" err="1"/>
              <a:t>ἄλογον</a:t>
            </a:r>
            <a:r>
              <a:rPr lang="el-GR" i="1" dirty="0"/>
              <a:t> ἤ </a:t>
            </a:r>
            <a:r>
              <a:rPr lang="el-GR" i="1" dirty="0" err="1"/>
              <a:t>ἐπὶ</a:t>
            </a:r>
            <a:r>
              <a:rPr lang="el-GR" i="1" dirty="0"/>
              <a:t> </a:t>
            </a:r>
            <a:r>
              <a:rPr lang="el-GR" i="1" dirty="0" err="1"/>
              <a:t>μῖσος</a:t>
            </a:r>
            <a:r>
              <a:rPr lang="el-GR" i="1" dirty="0"/>
              <a:t> </a:t>
            </a:r>
            <a:r>
              <a:rPr lang="el-GR" i="1" dirty="0" err="1"/>
              <a:t>ἄκριτον</a:t>
            </a:r>
            <a:r>
              <a:rPr lang="el-GR" i="1" dirty="0"/>
              <a:t> ἤ </a:t>
            </a:r>
            <a:r>
              <a:rPr lang="el-GR" i="1" dirty="0" err="1"/>
              <a:t>τινον</a:t>
            </a:r>
            <a:r>
              <a:rPr lang="el-GR" i="1" dirty="0"/>
              <a:t> ἤ </a:t>
            </a:r>
            <a:r>
              <a:rPr lang="el-GR" i="1" dirty="0" err="1"/>
              <a:t>διὰ</a:t>
            </a:r>
            <a:r>
              <a:rPr lang="el-GR" i="1" dirty="0"/>
              <a:t> </a:t>
            </a:r>
            <a:r>
              <a:rPr lang="el-GR" i="1" dirty="0" err="1"/>
              <a:t>τῶν</a:t>
            </a:r>
            <a:r>
              <a:rPr lang="el-GR" i="1" dirty="0"/>
              <a:t> </a:t>
            </a:r>
            <a:r>
              <a:rPr lang="el-GR" i="1" dirty="0" err="1"/>
              <a:t>αἰσθητῶν</a:t>
            </a:r>
            <a:r>
              <a:rPr lang="el-GR" dirty="0"/>
              <a:t>» (Μάξιμος Ομολογητής)</a:t>
            </a:r>
          </a:p>
          <a:p>
            <a:r>
              <a:rPr lang="el-GR" dirty="0"/>
              <a:t>Συχνά οι Πατέρες αποκαλούν τα πάθη «</a:t>
            </a:r>
            <a:r>
              <a:rPr lang="el-GR" i="1" dirty="0"/>
              <a:t>λογισμούς</a:t>
            </a:r>
            <a:r>
              <a:rPr lang="el-GR" dirty="0"/>
              <a:t>» ή «</a:t>
            </a:r>
            <a:r>
              <a:rPr lang="el-GR" i="1" dirty="0" err="1"/>
              <a:t>ἐμπαθεῖς</a:t>
            </a:r>
            <a:r>
              <a:rPr lang="el-GR" i="1" dirty="0"/>
              <a:t> λογισμούς</a:t>
            </a:r>
            <a:r>
              <a:rPr lang="el-GR" dirty="0"/>
              <a:t>», «</a:t>
            </a:r>
            <a:r>
              <a:rPr lang="el-GR" i="1" dirty="0"/>
              <a:t>σαρκικούς λογισμούς</a:t>
            </a:r>
            <a:r>
              <a:rPr lang="el-GR" dirty="0"/>
              <a:t>», «</a:t>
            </a:r>
            <a:r>
              <a:rPr lang="el-GR" i="1" dirty="0"/>
              <a:t>πονηρούς λογισμούς</a:t>
            </a:r>
            <a:r>
              <a:rPr lang="el-GR" dirty="0"/>
              <a:t>», καθώς εκδηλώνονται στον άνθρωπο κυρίως ως λογισμοί, που μεταφράζονται ή όχι κατόπιν σε πράξεις. Εξάλλου παρατηρούν ότι η </a:t>
            </a:r>
            <a:r>
              <a:rPr lang="el-GR" b="1" dirty="0"/>
              <a:t>κακία</a:t>
            </a:r>
            <a:r>
              <a:rPr lang="el-GR" dirty="0"/>
              <a:t> είναι «</a:t>
            </a:r>
            <a:r>
              <a:rPr lang="el-GR" i="1" dirty="0"/>
              <a:t>ἡ </a:t>
            </a:r>
            <a:r>
              <a:rPr lang="el-GR" i="1" dirty="0" err="1"/>
              <a:t>ἐσφαλμένη</a:t>
            </a:r>
            <a:r>
              <a:rPr lang="el-GR" i="1" dirty="0"/>
              <a:t> </a:t>
            </a:r>
            <a:r>
              <a:rPr lang="el-GR" i="1" dirty="0" err="1"/>
              <a:t>χρῆσις</a:t>
            </a:r>
            <a:r>
              <a:rPr lang="el-GR" i="1" dirty="0"/>
              <a:t> </a:t>
            </a:r>
            <a:r>
              <a:rPr lang="el-GR" i="1" dirty="0" err="1"/>
              <a:t>τῶν</a:t>
            </a:r>
            <a:r>
              <a:rPr lang="el-GR" i="1" dirty="0"/>
              <a:t> νοημάτων, ᾗ </a:t>
            </a:r>
            <a:r>
              <a:rPr lang="el-GR" i="1" dirty="0" err="1"/>
              <a:t>ἐπακολουθεῖ</a:t>
            </a:r>
            <a:r>
              <a:rPr lang="el-GR" i="1" dirty="0"/>
              <a:t> ἡ </a:t>
            </a:r>
            <a:r>
              <a:rPr lang="el-GR" i="1" dirty="0" err="1"/>
              <a:t>παράχρησις</a:t>
            </a:r>
            <a:r>
              <a:rPr lang="el-GR" i="1" dirty="0"/>
              <a:t> </a:t>
            </a:r>
            <a:r>
              <a:rPr lang="el-GR" i="1" dirty="0" err="1"/>
              <a:t>τῶν</a:t>
            </a:r>
            <a:r>
              <a:rPr lang="el-GR" i="1" dirty="0"/>
              <a:t> πραγμάτων</a:t>
            </a:r>
            <a:r>
              <a:rPr lang="el-GR" dirty="0"/>
              <a:t>» (Μάξιμος Ομολογητής).</a:t>
            </a:r>
          </a:p>
          <a:p>
            <a:r>
              <a:rPr lang="el-GR" dirty="0"/>
              <a:t>Επίσης αποκαλούνται «</a:t>
            </a:r>
            <a:r>
              <a:rPr lang="el-GR" i="1" dirty="0"/>
              <a:t>πονηρά πνεύματα</a:t>
            </a:r>
            <a:r>
              <a:rPr lang="el-GR" dirty="0"/>
              <a:t>», «</a:t>
            </a:r>
            <a:r>
              <a:rPr lang="el-GR" i="1" dirty="0"/>
              <a:t>κακά πνεύματα</a:t>
            </a:r>
            <a:r>
              <a:rPr lang="el-GR" dirty="0"/>
              <a:t>», «</a:t>
            </a:r>
            <a:r>
              <a:rPr lang="el-GR" i="1" dirty="0" err="1"/>
              <a:t>ἀκάθαρτα</a:t>
            </a:r>
            <a:r>
              <a:rPr lang="el-GR" i="1" dirty="0"/>
              <a:t> πνεύματα</a:t>
            </a:r>
            <a:r>
              <a:rPr lang="el-GR" dirty="0"/>
              <a:t>», καθώς εμπνέονται, υποκινούνται και υποβάλλονται από τους δαίμονες και ασκούν πλήθος επιρροών στην ψυχή του ανθρώπου.</a:t>
            </a:r>
          </a:p>
          <a:p>
            <a:r>
              <a:rPr lang="el-GR" dirty="0"/>
              <a:t>Ο στόχος των Πατέρων είναι η αποτελεσματικότητα της θεραπευτικής των πνευματικών νοσημάτων. Μερικά από τα βασικότερα πνευματικά νοσήματα με τα οποία και θα ασχοληθούμε είναι: </a:t>
            </a:r>
            <a:r>
              <a:rPr lang="el-GR" b="1" dirty="0"/>
              <a:t>ο φόβος</a:t>
            </a:r>
            <a:r>
              <a:rPr lang="el-GR" dirty="0"/>
              <a:t>, </a:t>
            </a:r>
            <a:r>
              <a:rPr lang="el-GR" b="1" dirty="0"/>
              <a:t>η γαστριμαργία</a:t>
            </a:r>
            <a:r>
              <a:rPr lang="el-GR" dirty="0"/>
              <a:t>, </a:t>
            </a:r>
            <a:r>
              <a:rPr lang="el-GR" b="1" dirty="0"/>
              <a:t>η πορνεία</a:t>
            </a:r>
            <a:r>
              <a:rPr lang="el-GR" dirty="0"/>
              <a:t>, </a:t>
            </a:r>
            <a:r>
              <a:rPr lang="el-GR" b="1" dirty="0"/>
              <a:t>η κενοδοξία </a:t>
            </a:r>
            <a:r>
              <a:rPr lang="el-GR" dirty="0"/>
              <a:t>και </a:t>
            </a:r>
            <a:r>
              <a:rPr lang="el-GR" b="1" dirty="0"/>
              <a:t>η οργή</a:t>
            </a:r>
            <a:r>
              <a:rPr lang="el-GR" dirty="0"/>
              <a:t>.</a:t>
            </a:r>
          </a:p>
        </p:txBody>
      </p:sp>
    </p:spTree>
    <p:extLst>
      <p:ext uri="{BB962C8B-B14F-4D97-AF65-F5344CB8AC3E}">
        <p14:creationId xmlns:p14="http://schemas.microsoft.com/office/powerpoint/2010/main" val="4274667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3074D3-ED4A-0E7B-1B5C-8836D0AE734E}"/>
              </a:ext>
            </a:extLst>
          </p:cNvPr>
          <p:cNvSpPr>
            <a:spLocks noGrp="1"/>
          </p:cNvSpPr>
          <p:nvPr>
            <p:ph type="title"/>
          </p:nvPr>
        </p:nvSpPr>
        <p:spPr>
          <a:xfrm>
            <a:off x="690716" y="18256"/>
            <a:ext cx="10515600" cy="438944"/>
          </a:xfrm>
        </p:spPr>
        <p:txBody>
          <a:bodyPr>
            <a:normAutofit fontScale="90000"/>
          </a:bodyPr>
          <a:lstStyle/>
          <a:p>
            <a:pPr algn="ctr"/>
            <a:r>
              <a:rPr lang="el-GR" b="1" dirty="0"/>
              <a:t> Τα είδη του φόβου</a:t>
            </a:r>
          </a:p>
        </p:txBody>
      </p:sp>
      <p:sp>
        <p:nvSpPr>
          <p:cNvPr id="3" name="Θέση περιεχομένου 2">
            <a:extLst>
              <a:ext uri="{FF2B5EF4-FFF2-40B4-BE49-F238E27FC236}">
                <a16:creationId xmlns:a16="http://schemas.microsoft.com/office/drawing/2014/main" id="{033AB711-7B6C-2BF0-6B1B-1B8A00F8EBFE}"/>
              </a:ext>
            </a:extLst>
          </p:cNvPr>
          <p:cNvSpPr>
            <a:spLocks noGrp="1"/>
          </p:cNvSpPr>
          <p:nvPr>
            <p:ph idx="1"/>
          </p:nvPr>
        </p:nvSpPr>
        <p:spPr>
          <a:xfrm>
            <a:off x="0" y="457200"/>
            <a:ext cx="12192000" cy="6382544"/>
          </a:xfrm>
        </p:spPr>
        <p:txBody>
          <a:bodyPr>
            <a:normAutofit fontScale="92500" lnSpcReduction="20000"/>
          </a:bodyPr>
          <a:lstStyle/>
          <a:p>
            <a:r>
              <a:rPr lang="el-GR" sz="2800" dirty="0"/>
              <a:t>Οι Πατέρες συμπεριλαμβάνουν στα πάθη τον φόβο και τις συγγενείς προς αυτόν καταστάσεις. </a:t>
            </a:r>
          </a:p>
          <a:p>
            <a:r>
              <a:rPr lang="el-GR" sz="2800" dirty="0"/>
              <a:t>Γενικά, ο φόβος προκαλείται από τον κίνδυνο στέρησης ή πόνου/δοκιμασίας, μέσω της ιδέας ή του αισθήματος ότι θα χάσουμε ή ενδεχομένως θα χάσουμε αυτό που επιθυμούμε ή αυτό στο οποίο είμαστε προσκολλημένοι.</a:t>
            </a:r>
          </a:p>
          <a:p>
            <a:r>
              <a:rPr lang="el-GR" sz="2800" dirty="0"/>
              <a:t>Ωστόσο διακρίνουμε </a:t>
            </a:r>
            <a:r>
              <a:rPr lang="el-GR" sz="2800" b="1" dirty="0"/>
              <a:t>δύο είδη φόβου</a:t>
            </a:r>
            <a:r>
              <a:rPr lang="el-GR" sz="2800" dirty="0"/>
              <a:t>, όπου το πρώτο είδος φόβου έχει διπλή μορφή και θετικό περιεχόμενο, ενώ το δεύτερο αρνητικό περιεχόμενο. Ποια είναι αυτά; </a:t>
            </a:r>
          </a:p>
          <a:p>
            <a:r>
              <a:rPr lang="el-GR" dirty="0"/>
              <a:t>Το πρώτο είδος φόβου, που ο Θεός ενέβαλε στον άνθρωπο κατά τη δημιουργία του, -συνεπώς ανήκει στην ανθρώπινη φύση-, έχει διπλή μορφή.</a:t>
            </a:r>
          </a:p>
          <a:p>
            <a:r>
              <a:rPr lang="el-GR" u="sng" dirty="0"/>
              <a:t>Η πρώτη</a:t>
            </a:r>
            <a:r>
              <a:rPr lang="el-GR" dirty="0"/>
              <a:t> του μορφή είναι μια δύναμη, που συνδέει τον άνθρωπο με την ίδια την ύπαρξή του και τον κάνει να φοβάται για την απώλεια της ίδιας της ψυχής και του σώματός του. Μέσω αυτού του φόβου ο άνθρωπος προσαρμόζεται στη ζωή και το είναι, ενώ φοβάται </a:t>
            </a:r>
            <a:r>
              <a:rPr lang="el-GR" dirty="0" err="1"/>
              <a:t>ο,τιδήποτε</a:t>
            </a:r>
            <a:r>
              <a:rPr lang="el-GR" dirty="0"/>
              <a:t> θα ήταν δυνατόν να τα διαβρώσει και να τα καταστρέψει.   </a:t>
            </a:r>
          </a:p>
          <a:p>
            <a:r>
              <a:rPr lang="el-GR" dirty="0"/>
              <a:t>Επιπλέον αποστρέφεται το μη-είναι και την ανυπαρξία, όπως το εξηγεί ο άγιος Μάξιμος, που υπογραμμίζει ότι η συγκεκριμένη ροπή είναι φυσική, δηλαδή ανήκει στην ίδια τη φύση του ανθρώπου: </a:t>
            </a:r>
            <a:r>
              <a:rPr lang="el-GR" b="1" dirty="0"/>
              <a:t>«</a:t>
            </a:r>
            <a:r>
              <a:rPr lang="el-GR" b="1" i="1" dirty="0" err="1"/>
              <a:t>κατὰ</a:t>
            </a:r>
            <a:r>
              <a:rPr lang="el-GR" b="1" i="1" dirty="0"/>
              <a:t> φύσιν </a:t>
            </a:r>
            <a:r>
              <a:rPr lang="el-GR" b="1" i="1" dirty="0" err="1"/>
              <a:t>ἴδιον</a:t>
            </a:r>
            <a:r>
              <a:rPr lang="el-GR" b="1" i="1" dirty="0"/>
              <a:t> ἡ </a:t>
            </a:r>
            <a:r>
              <a:rPr lang="el-GR" b="1" i="1" dirty="0" err="1"/>
              <a:t>πρὸς</a:t>
            </a:r>
            <a:r>
              <a:rPr lang="el-GR" b="1" i="1" dirty="0"/>
              <a:t> </a:t>
            </a:r>
            <a:r>
              <a:rPr lang="el-GR" b="1" i="1" dirty="0" err="1"/>
              <a:t>τὰ</a:t>
            </a:r>
            <a:r>
              <a:rPr lang="el-GR" b="1" i="1" dirty="0"/>
              <a:t> </a:t>
            </a:r>
            <a:r>
              <a:rPr lang="el-GR" b="1" i="1" dirty="0" err="1"/>
              <a:t>συστατικὰ</a:t>
            </a:r>
            <a:r>
              <a:rPr lang="el-GR" b="1" i="1" dirty="0"/>
              <a:t> </a:t>
            </a:r>
            <a:r>
              <a:rPr lang="el-GR" b="1" i="1" dirty="0" err="1"/>
              <a:t>ὁρμή</a:t>
            </a:r>
            <a:r>
              <a:rPr lang="el-GR" b="1" i="1" dirty="0"/>
              <a:t>, </a:t>
            </a:r>
            <a:r>
              <a:rPr lang="el-GR" b="1" i="1" dirty="0" err="1"/>
              <a:t>καὶ</a:t>
            </a:r>
            <a:r>
              <a:rPr lang="el-GR" b="1" i="1" dirty="0"/>
              <a:t> </a:t>
            </a:r>
            <a:r>
              <a:rPr lang="el-GR" b="1" i="1" dirty="0" err="1"/>
              <a:t>πρὸς</a:t>
            </a:r>
            <a:r>
              <a:rPr lang="el-GR" b="1" i="1" dirty="0"/>
              <a:t> </a:t>
            </a:r>
            <a:r>
              <a:rPr lang="el-GR" b="1" i="1" dirty="0" err="1"/>
              <a:t>τὰ</a:t>
            </a:r>
            <a:r>
              <a:rPr lang="el-GR" b="1" i="1" dirty="0"/>
              <a:t> </a:t>
            </a:r>
            <a:r>
              <a:rPr lang="el-GR" b="1" i="1" dirty="0" err="1"/>
              <a:t>φθαρτικὰ</a:t>
            </a:r>
            <a:r>
              <a:rPr lang="el-GR" b="1" i="1" dirty="0"/>
              <a:t> </a:t>
            </a:r>
            <a:r>
              <a:rPr lang="el-GR" b="1" i="1" dirty="0" err="1"/>
              <a:t>ἀφορμή</a:t>
            </a:r>
            <a:r>
              <a:rPr lang="el-GR" b="1" dirty="0"/>
              <a:t>»</a:t>
            </a:r>
            <a:r>
              <a:rPr lang="el-GR" dirty="0"/>
              <a:t>. Και ο ίδιος γράφει σε άλλο σημείο: «</a:t>
            </a:r>
            <a:r>
              <a:rPr lang="el-GR" i="1" dirty="0" err="1"/>
              <a:t>Ἔστι</a:t>
            </a:r>
            <a:r>
              <a:rPr lang="el-GR" i="1" dirty="0"/>
              <a:t> </a:t>
            </a:r>
            <a:r>
              <a:rPr lang="el-GR" i="1" dirty="0" err="1"/>
              <a:t>γὰρ</a:t>
            </a:r>
            <a:r>
              <a:rPr lang="el-GR" i="1" dirty="0"/>
              <a:t> </a:t>
            </a:r>
            <a:r>
              <a:rPr lang="el-GR" i="1" dirty="0" err="1"/>
              <a:t>καὶ</a:t>
            </a:r>
            <a:r>
              <a:rPr lang="el-GR" i="1" dirty="0"/>
              <a:t> </a:t>
            </a:r>
            <a:r>
              <a:rPr lang="el-GR" i="1" dirty="0" err="1"/>
              <a:t>κατὰ</a:t>
            </a:r>
            <a:r>
              <a:rPr lang="el-GR" i="1" dirty="0"/>
              <a:t> φύσιν </a:t>
            </a:r>
            <a:r>
              <a:rPr lang="el-GR" i="1" dirty="0" err="1"/>
              <a:t>καὶ</a:t>
            </a:r>
            <a:r>
              <a:rPr lang="el-GR" i="1" dirty="0"/>
              <a:t> παρά φύσιν δειλία· </a:t>
            </a:r>
            <a:r>
              <a:rPr lang="el-GR" b="1" i="1" dirty="0" err="1"/>
              <a:t>καὶ</a:t>
            </a:r>
            <a:r>
              <a:rPr lang="el-GR" b="1" i="1" dirty="0"/>
              <a:t> </a:t>
            </a:r>
            <a:r>
              <a:rPr lang="el-GR" b="1" i="1" dirty="0" err="1"/>
              <a:t>κατὰ</a:t>
            </a:r>
            <a:r>
              <a:rPr lang="el-GR" b="1" i="1" dirty="0"/>
              <a:t> φύσιν δειλία </a:t>
            </a:r>
            <a:r>
              <a:rPr lang="el-GR" b="1" i="1" dirty="0" err="1"/>
              <a:t>ἐστί</a:t>
            </a:r>
            <a:r>
              <a:rPr lang="el-GR" b="1" i="1" dirty="0"/>
              <a:t>, δύναμις </a:t>
            </a:r>
            <a:r>
              <a:rPr lang="el-GR" b="1" i="1" dirty="0" err="1"/>
              <a:t>κατὰ</a:t>
            </a:r>
            <a:r>
              <a:rPr lang="el-GR" b="1" i="1" dirty="0"/>
              <a:t> </a:t>
            </a:r>
            <a:r>
              <a:rPr lang="el-GR" b="1" i="1" dirty="0" err="1"/>
              <a:t>συστολὴν</a:t>
            </a:r>
            <a:r>
              <a:rPr lang="el-GR" b="1" i="1" dirty="0"/>
              <a:t> </a:t>
            </a:r>
            <a:r>
              <a:rPr lang="el-GR" b="1" i="1" dirty="0" err="1"/>
              <a:t>τοῦ</a:t>
            </a:r>
            <a:r>
              <a:rPr lang="el-GR" b="1" i="1" dirty="0"/>
              <a:t> </a:t>
            </a:r>
            <a:r>
              <a:rPr lang="el-GR" b="1" i="1" dirty="0" err="1"/>
              <a:t>ὄντος</a:t>
            </a:r>
            <a:r>
              <a:rPr lang="el-GR" b="1" i="1" dirty="0"/>
              <a:t> </a:t>
            </a:r>
            <a:r>
              <a:rPr lang="el-GR" b="1" i="1" dirty="0" err="1"/>
              <a:t>ἀνθεκτική</a:t>
            </a:r>
            <a:r>
              <a:rPr lang="el-GR" dirty="0"/>
              <a:t>». </a:t>
            </a:r>
          </a:p>
          <a:p>
            <a:pPr marL="0" indent="0">
              <a:buNone/>
            </a:pPr>
            <a:endParaRPr lang="el-GR" dirty="0"/>
          </a:p>
        </p:txBody>
      </p:sp>
    </p:spTree>
    <p:extLst>
      <p:ext uri="{BB962C8B-B14F-4D97-AF65-F5344CB8AC3E}">
        <p14:creationId xmlns:p14="http://schemas.microsoft.com/office/powerpoint/2010/main" val="2878122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C6B442-0126-51F2-CCB9-473428796696}"/>
              </a:ext>
            </a:extLst>
          </p:cNvPr>
          <p:cNvSpPr>
            <a:spLocks noGrp="1"/>
          </p:cNvSpPr>
          <p:nvPr>
            <p:ph type="title"/>
          </p:nvPr>
        </p:nvSpPr>
        <p:spPr>
          <a:xfrm>
            <a:off x="838200" y="18256"/>
            <a:ext cx="10515600" cy="483190"/>
          </a:xfrm>
        </p:spPr>
        <p:txBody>
          <a:bodyPr>
            <a:normAutofit fontScale="90000"/>
          </a:bodyPr>
          <a:lstStyle/>
          <a:p>
            <a:pPr algn="ctr"/>
            <a:r>
              <a:rPr lang="el-GR" b="1" dirty="0"/>
              <a:t> Τα είδη του φόβου</a:t>
            </a:r>
            <a:endParaRPr lang="el-GR" dirty="0"/>
          </a:p>
        </p:txBody>
      </p:sp>
      <p:sp>
        <p:nvSpPr>
          <p:cNvPr id="3" name="Θέση περιεχομένου 2">
            <a:extLst>
              <a:ext uri="{FF2B5EF4-FFF2-40B4-BE49-F238E27FC236}">
                <a16:creationId xmlns:a16="http://schemas.microsoft.com/office/drawing/2014/main" id="{FCB78DC5-2DA8-9A81-3722-1C61B565C18D}"/>
              </a:ext>
            </a:extLst>
          </p:cNvPr>
          <p:cNvSpPr>
            <a:spLocks noGrp="1"/>
          </p:cNvSpPr>
          <p:nvPr>
            <p:ph idx="1"/>
          </p:nvPr>
        </p:nvSpPr>
        <p:spPr>
          <a:xfrm>
            <a:off x="0" y="501446"/>
            <a:ext cx="12192000" cy="6338298"/>
          </a:xfrm>
        </p:spPr>
        <p:txBody>
          <a:bodyPr>
            <a:normAutofit lnSpcReduction="10000"/>
          </a:bodyPr>
          <a:lstStyle/>
          <a:p>
            <a:r>
              <a:rPr lang="el-GR" dirty="0"/>
              <a:t>Ακριβώς με την ίδια έκφραση, </a:t>
            </a:r>
            <a:r>
              <a:rPr lang="el-GR" b="1" dirty="0"/>
              <a:t>«</a:t>
            </a:r>
            <a:r>
              <a:rPr lang="el-GR" b="1" i="1" dirty="0">
                <a:solidFill>
                  <a:srgbClr val="FF0000"/>
                </a:solidFill>
              </a:rPr>
              <a:t>δύναμιν </a:t>
            </a:r>
            <a:r>
              <a:rPr lang="el-GR" b="1" i="1" dirty="0" err="1">
                <a:solidFill>
                  <a:srgbClr val="FF0000"/>
                </a:solidFill>
              </a:rPr>
              <a:t>κατὰ</a:t>
            </a:r>
            <a:r>
              <a:rPr lang="el-GR" b="1" i="1" dirty="0">
                <a:solidFill>
                  <a:srgbClr val="FF0000"/>
                </a:solidFill>
              </a:rPr>
              <a:t> </a:t>
            </a:r>
            <a:r>
              <a:rPr lang="el-GR" b="1" i="1" dirty="0" err="1">
                <a:solidFill>
                  <a:srgbClr val="FF0000"/>
                </a:solidFill>
              </a:rPr>
              <a:t>συστολὴν</a:t>
            </a:r>
            <a:r>
              <a:rPr lang="el-GR" b="1" i="1" dirty="0">
                <a:solidFill>
                  <a:srgbClr val="FF0000"/>
                </a:solidFill>
              </a:rPr>
              <a:t> </a:t>
            </a:r>
            <a:r>
              <a:rPr lang="el-GR" b="1" i="1" dirty="0" err="1">
                <a:solidFill>
                  <a:srgbClr val="FF0000"/>
                </a:solidFill>
              </a:rPr>
              <a:t>τοῦ</a:t>
            </a:r>
            <a:r>
              <a:rPr lang="el-GR" b="1" i="1" dirty="0">
                <a:solidFill>
                  <a:srgbClr val="FF0000"/>
                </a:solidFill>
              </a:rPr>
              <a:t> </a:t>
            </a:r>
            <a:r>
              <a:rPr lang="el-GR" b="1" i="1" dirty="0" err="1">
                <a:solidFill>
                  <a:srgbClr val="FF0000"/>
                </a:solidFill>
              </a:rPr>
              <a:t>ὄντος</a:t>
            </a:r>
            <a:r>
              <a:rPr lang="el-GR" b="1" i="1" dirty="0">
                <a:solidFill>
                  <a:srgbClr val="FF0000"/>
                </a:solidFill>
              </a:rPr>
              <a:t> </a:t>
            </a:r>
            <a:r>
              <a:rPr lang="el-GR" b="1" i="1" dirty="0" err="1">
                <a:solidFill>
                  <a:srgbClr val="FF0000"/>
                </a:solidFill>
              </a:rPr>
              <a:t>ἀνθεκτικήν</a:t>
            </a:r>
            <a:r>
              <a:rPr lang="el-GR" b="1" dirty="0"/>
              <a:t>»</a:t>
            </a:r>
            <a:r>
              <a:rPr lang="el-GR" dirty="0"/>
              <a:t>, χαρακτηρίζει τον φόβο, ο άγιος Ιωάννης Δαμασκηνός και συμπληρώνει ότι θα μπορούσαμε να πούμε, ότι αντιστοιχεί στο </a:t>
            </a:r>
            <a:r>
              <a:rPr lang="el-GR" u="sng" dirty="0"/>
              <a:t>ένστικτο της αυτοσυντήρησης</a:t>
            </a:r>
            <a:r>
              <a:rPr lang="el-GR" dirty="0"/>
              <a:t>, την ορμή της ζωής, την έμφυτη ροπή ότι οφείλουμε να παραμείνουμε στο είναι και να διαιωνίσουμε την ύπαρξή μας. Ιδιαίτερα εκδηλώνεται ως φόβος του θανάτου που συνιστά φυσική ροπή, καθώς ο Δημιουργός μάς έδωσε τη ζωή για να τη διατηρήσουμε και η φθορά και ο θάνατος αποτελούν φαινόμενα αντίθετα στη φύση.</a:t>
            </a:r>
          </a:p>
          <a:p>
            <a:r>
              <a:rPr lang="el-GR" dirty="0"/>
              <a:t>Η δεύτερή του μορφή είναι </a:t>
            </a:r>
            <a:r>
              <a:rPr lang="el-GR" b="1" dirty="0"/>
              <a:t>ο «φόβος του Θεού»</a:t>
            </a:r>
            <a:r>
              <a:rPr lang="el-GR" dirty="0"/>
              <a:t>, που στην αρχική βαθμίδα του είναι ο φόβος της θείας τιμωρίας και στην ανώτερη βαθμίδα του ο φόβος της απομάκρυνσης και του αποχωρισμού από τον Θεό. </a:t>
            </a:r>
          </a:p>
          <a:p>
            <a:r>
              <a:rPr lang="el-GR" dirty="0"/>
              <a:t>Η δεύτερη μορφή φόβου συνδέεται φυσικά με την προηγούμενη: ο άνθρωπος που είναι προσκολλημένος στην αληθινή ζωή, φοβούμενος την απώλειά της, τρέμει πιθανόν τον χωρισμό από τον Θεό, που είναι η αρχή και το τέλος της, η πηγή και το νόημά της. Ακόμη υψηλότερα από τη </a:t>
            </a:r>
            <a:r>
              <a:rPr lang="el-GR" b="1" dirty="0"/>
              <a:t>βιολογική ζωή</a:t>
            </a:r>
            <a:r>
              <a:rPr lang="el-GR" dirty="0"/>
              <a:t>, για τον άνθρωπο που συνειδητοποιεί το θεμέλιο της πραγματικότητας, βρίσκεται </a:t>
            </a:r>
            <a:r>
              <a:rPr lang="el-GR" b="1" dirty="0"/>
              <a:t>η εν Χριστώ ζωή</a:t>
            </a:r>
            <a:r>
              <a:rPr lang="el-GR" dirty="0"/>
              <a:t>, για την απώλεια της οποίας φοβάται.  </a:t>
            </a:r>
          </a:p>
          <a:p>
            <a:pPr marL="0" indent="0">
              <a:buNone/>
            </a:pPr>
            <a:endParaRPr lang="el-GR" sz="2800" dirty="0"/>
          </a:p>
          <a:p>
            <a:endParaRPr lang="el-GR" dirty="0"/>
          </a:p>
        </p:txBody>
      </p:sp>
    </p:spTree>
    <p:extLst>
      <p:ext uri="{BB962C8B-B14F-4D97-AF65-F5344CB8AC3E}">
        <p14:creationId xmlns:p14="http://schemas.microsoft.com/office/powerpoint/2010/main" val="812669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07489F-5213-811C-0939-865D682E2D01}"/>
              </a:ext>
            </a:extLst>
          </p:cNvPr>
          <p:cNvSpPr>
            <a:spLocks noGrp="1"/>
          </p:cNvSpPr>
          <p:nvPr>
            <p:ph type="title"/>
          </p:nvPr>
        </p:nvSpPr>
        <p:spPr>
          <a:xfrm>
            <a:off x="838200" y="0"/>
            <a:ext cx="10515600" cy="987136"/>
          </a:xfrm>
        </p:spPr>
        <p:txBody>
          <a:bodyPr/>
          <a:lstStyle/>
          <a:p>
            <a:pPr algn="ctr"/>
            <a:r>
              <a:rPr lang="el-GR" dirty="0" err="1"/>
              <a:t>Jean-Claude</a:t>
            </a:r>
            <a:r>
              <a:rPr lang="el-GR" dirty="0"/>
              <a:t> </a:t>
            </a:r>
            <a:r>
              <a:rPr lang="el-GR" dirty="0" err="1"/>
              <a:t>Larchet</a:t>
            </a:r>
            <a:endParaRPr lang="el-GR" dirty="0"/>
          </a:p>
        </p:txBody>
      </p:sp>
      <p:sp>
        <p:nvSpPr>
          <p:cNvPr id="3" name="Θέση περιεχομένου 2">
            <a:extLst>
              <a:ext uri="{FF2B5EF4-FFF2-40B4-BE49-F238E27FC236}">
                <a16:creationId xmlns:a16="http://schemas.microsoft.com/office/drawing/2014/main" id="{DDA9E4E6-936A-900E-D48F-52B2156BA479}"/>
              </a:ext>
            </a:extLst>
          </p:cNvPr>
          <p:cNvSpPr>
            <a:spLocks noGrp="1"/>
          </p:cNvSpPr>
          <p:nvPr>
            <p:ph idx="1"/>
          </p:nvPr>
        </p:nvSpPr>
        <p:spPr>
          <a:xfrm>
            <a:off x="322118" y="758536"/>
            <a:ext cx="11353800" cy="5943599"/>
          </a:xfrm>
        </p:spPr>
        <p:txBody>
          <a:bodyPr>
            <a:normAutofit/>
          </a:bodyPr>
          <a:lstStyle/>
          <a:p>
            <a:pPr marL="0" indent="0" algn="just">
              <a:buNone/>
            </a:pPr>
            <a:r>
              <a:rPr lang="el-GR" sz="4000" dirty="0"/>
              <a:t>Ο </a:t>
            </a:r>
            <a:r>
              <a:rPr lang="el-GR" sz="4000" dirty="0" err="1"/>
              <a:t>Jean-Claude</a:t>
            </a:r>
            <a:r>
              <a:rPr lang="el-GR" sz="4000" dirty="0"/>
              <a:t> </a:t>
            </a:r>
            <a:r>
              <a:rPr lang="el-GR" sz="4000" dirty="0" err="1"/>
              <a:t>Larchet</a:t>
            </a:r>
            <a:r>
              <a:rPr lang="el-GR" sz="4000" dirty="0"/>
              <a:t> είναι διδάκτωρ Φιλοσοφίας και διδάκτωρ Θεολογίας του Πανεπιστημίου του Στρασβούργου· επιπλέον, έχει σπουδές στην ψυχοπαθολογία και κλινική εμπειρία στον ψυχιατρικό χώρο. Συγγραφέας πολλών βιβλίων και πολυάριθμων άρθρων, θεωρείται ένας από τους κορυφαίους Ορθόδοξους </a:t>
            </a:r>
            <a:r>
              <a:rPr lang="el-GR" sz="4000" dirty="0" err="1"/>
              <a:t>πατρολόγους</a:t>
            </a:r>
            <a:r>
              <a:rPr lang="el-GR" sz="4000" dirty="0"/>
              <a:t> που συμβάλλουν στην μετάγγιση της Ορθοδόξου πνευματικότητας στην Ευρώπη.</a:t>
            </a:r>
          </a:p>
          <a:p>
            <a:endParaRPr lang="el-GR" dirty="0"/>
          </a:p>
        </p:txBody>
      </p:sp>
    </p:spTree>
    <p:extLst>
      <p:ext uri="{BB962C8B-B14F-4D97-AF65-F5344CB8AC3E}">
        <p14:creationId xmlns:p14="http://schemas.microsoft.com/office/powerpoint/2010/main" val="2217929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730239-6CAF-6585-43EC-64112F4AA55D}"/>
              </a:ext>
            </a:extLst>
          </p:cNvPr>
          <p:cNvSpPr>
            <a:spLocks noGrp="1"/>
          </p:cNvSpPr>
          <p:nvPr>
            <p:ph type="title"/>
          </p:nvPr>
        </p:nvSpPr>
        <p:spPr>
          <a:xfrm>
            <a:off x="838200" y="18256"/>
            <a:ext cx="10515600" cy="483190"/>
          </a:xfrm>
        </p:spPr>
        <p:txBody>
          <a:bodyPr>
            <a:normAutofit fontScale="90000"/>
          </a:bodyPr>
          <a:lstStyle/>
          <a:p>
            <a:pPr algn="ctr"/>
            <a:r>
              <a:rPr lang="el-GR" b="1" dirty="0"/>
              <a:t> Τα είδη του φόβου</a:t>
            </a:r>
            <a:endParaRPr lang="el-GR" dirty="0"/>
          </a:p>
        </p:txBody>
      </p:sp>
      <p:sp>
        <p:nvSpPr>
          <p:cNvPr id="3" name="Θέση περιεχομένου 2">
            <a:extLst>
              <a:ext uri="{FF2B5EF4-FFF2-40B4-BE49-F238E27FC236}">
                <a16:creationId xmlns:a16="http://schemas.microsoft.com/office/drawing/2014/main" id="{FAB7959D-02E3-3825-6B33-91796ADE3732}"/>
              </a:ext>
            </a:extLst>
          </p:cNvPr>
          <p:cNvSpPr>
            <a:spLocks noGrp="1"/>
          </p:cNvSpPr>
          <p:nvPr>
            <p:ph idx="1"/>
          </p:nvPr>
        </p:nvSpPr>
        <p:spPr>
          <a:xfrm>
            <a:off x="0" y="501446"/>
            <a:ext cx="12192000" cy="6356554"/>
          </a:xfrm>
        </p:spPr>
        <p:txBody>
          <a:bodyPr>
            <a:normAutofit/>
          </a:bodyPr>
          <a:lstStyle/>
          <a:p>
            <a:r>
              <a:rPr lang="el-GR" dirty="0"/>
              <a:t>Ο θάνατος της ψυχής είναι ο μόνος, που οφείλει να φοβάται ο άνθρωπος, καθώς του στερεί οριστικά όλη τη ζωή, ενώ ο βιολογικός θάνατος μόνο πρόσκαιρα χωρίζει την ψυχή από το σώμα και αποσυνθέτει μόνο τη γήινη και φθαρτή μορφή της ύπαρξης.</a:t>
            </a:r>
          </a:p>
          <a:p>
            <a:r>
              <a:rPr lang="el-GR" dirty="0"/>
              <a:t>Το πρώτο είδος του φόβου στις δύο μορφές του, συνιστά αρετή που κατείχε ο Αδάμ στην </a:t>
            </a:r>
            <a:r>
              <a:rPr lang="el-GR" dirty="0" err="1"/>
              <a:t>προπτωτική</a:t>
            </a:r>
            <a:r>
              <a:rPr lang="el-GR" dirty="0"/>
              <a:t> κατάστασή του. Ο φόβος, (συγχρόνως, του θανάτου και του χωρισμού από το Θεό), ήταν ένα από τα μέσα που έδωσε ο Θεός στον άνθρωπο, για να τον βοηθήσει να τηρεί την εντολή Του και να προφυλάσσεται από τ' αποτελέσματα της παράβασής της.  (</a:t>
            </a:r>
            <a:r>
              <a:rPr lang="el-GR" i="1" dirty="0"/>
              <a:t>Γεν</a:t>
            </a:r>
            <a:r>
              <a:rPr lang="el-GR" dirty="0"/>
              <a:t>. 2, 17).</a:t>
            </a:r>
          </a:p>
          <a:p>
            <a:r>
              <a:rPr lang="el-GR" dirty="0"/>
              <a:t>Το δεύτερο είδος φόβου, το οποίο οι Πατέρες θεωρούν ως </a:t>
            </a:r>
            <a:r>
              <a:rPr lang="el-GR" b="1" dirty="0">
                <a:solidFill>
                  <a:srgbClr val="FF0000"/>
                </a:solidFill>
              </a:rPr>
              <a:t>πάθος</a:t>
            </a:r>
            <a:r>
              <a:rPr lang="el-GR" dirty="0"/>
              <a:t>, αποτελεί συνέπεια του προπατορικού αμαρτήματος. </a:t>
            </a:r>
          </a:p>
          <a:p>
            <a:r>
              <a:rPr lang="el-GR" dirty="0"/>
              <a:t>Εκδηλώνεται πάντα με τη μορφή αποστροφής, που νιώθει ο άνθρωπος έναντι αυτού που είναι δυνατόν να φθείρει και να καταστρέφει την ύπαρξή του· </a:t>
            </a:r>
            <a:r>
              <a:rPr lang="el-GR" b="1" dirty="0"/>
              <a:t>ο όρος ύπαρξη</a:t>
            </a:r>
            <a:r>
              <a:rPr lang="el-GR" dirty="0"/>
              <a:t> δεν </a:t>
            </a:r>
            <a:r>
              <a:rPr lang="el-GR" b="1" dirty="0"/>
              <a:t>αναφέρεται </a:t>
            </a:r>
            <a:r>
              <a:rPr lang="el-GR" dirty="0"/>
              <a:t>όμως στο κατά Θεόν είναι του ανθρώπου, αλλά </a:t>
            </a:r>
            <a:r>
              <a:rPr lang="el-GR" b="1" dirty="0"/>
              <a:t>στο </a:t>
            </a:r>
            <a:r>
              <a:rPr lang="el-GR" b="1" dirty="0" err="1"/>
              <a:t>πεπτωκός</a:t>
            </a:r>
            <a:r>
              <a:rPr lang="el-GR" b="1" dirty="0"/>
              <a:t> είναι του</a:t>
            </a:r>
            <a:r>
              <a:rPr lang="el-GR" dirty="0"/>
              <a:t>, στο οποίο προσκολλάται με τη φιλαυτία.</a:t>
            </a:r>
          </a:p>
          <a:p>
            <a:endParaRPr lang="el-GR" dirty="0"/>
          </a:p>
        </p:txBody>
      </p:sp>
    </p:spTree>
    <p:extLst>
      <p:ext uri="{BB962C8B-B14F-4D97-AF65-F5344CB8AC3E}">
        <p14:creationId xmlns:p14="http://schemas.microsoft.com/office/powerpoint/2010/main" val="2545436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D29467-60DB-9193-B4B1-09AEF568EAB7}"/>
              </a:ext>
            </a:extLst>
          </p:cNvPr>
          <p:cNvSpPr>
            <a:spLocks noGrp="1"/>
          </p:cNvSpPr>
          <p:nvPr>
            <p:ph type="title"/>
          </p:nvPr>
        </p:nvSpPr>
        <p:spPr>
          <a:xfrm>
            <a:off x="838200" y="0"/>
            <a:ext cx="10515600" cy="681037"/>
          </a:xfrm>
        </p:spPr>
        <p:txBody>
          <a:bodyPr>
            <a:normAutofit fontScale="90000"/>
          </a:bodyPr>
          <a:lstStyle/>
          <a:p>
            <a:pPr algn="ctr"/>
            <a:r>
              <a:rPr lang="el-GR" b="1" dirty="0"/>
              <a:t> Τα είδη του φόβου</a:t>
            </a:r>
            <a:endParaRPr lang="el-GR" dirty="0"/>
          </a:p>
        </p:txBody>
      </p:sp>
      <p:sp>
        <p:nvSpPr>
          <p:cNvPr id="3" name="Θέση περιεχομένου 2">
            <a:extLst>
              <a:ext uri="{FF2B5EF4-FFF2-40B4-BE49-F238E27FC236}">
                <a16:creationId xmlns:a16="http://schemas.microsoft.com/office/drawing/2014/main" id="{3A93636D-02CA-9A3A-77C4-6C84316BA5E5}"/>
              </a:ext>
            </a:extLst>
          </p:cNvPr>
          <p:cNvSpPr>
            <a:spLocks noGrp="1"/>
          </p:cNvSpPr>
          <p:nvPr>
            <p:ph idx="1"/>
          </p:nvPr>
        </p:nvSpPr>
        <p:spPr>
          <a:xfrm>
            <a:off x="0" y="681036"/>
            <a:ext cx="12192000" cy="6176963"/>
          </a:xfrm>
        </p:spPr>
        <p:txBody>
          <a:bodyPr>
            <a:normAutofit lnSpcReduction="10000"/>
          </a:bodyPr>
          <a:lstStyle/>
          <a:p>
            <a:r>
              <a:rPr lang="el-GR" dirty="0"/>
              <a:t>Ο συγκεκριμένος φόβος συμμετέχει </a:t>
            </a:r>
            <a:r>
              <a:rPr lang="el-GR" u="sng" dirty="0"/>
              <a:t>στα πάθη που οφείλονται στη στέρηση της ηδονής</a:t>
            </a:r>
            <a:r>
              <a:rPr lang="el-GR" dirty="0"/>
              <a:t>: ο άνθρωπος φοβάται μήπως χάσει ένα αισθητό αντικείμενο, η κατοχή του οποίου (πραγματική ή φανταστική) του παρέχει συγκεκριμένη αισθητή απόλαυση. Φοβάται επίσης και την αιτία της πιθανής απώλειας του αντικειμένου. </a:t>
            </a:r>
          </a:p>
          <a:p>
            <a:r>
              <a:rPr lang="el-GR" dirty="0"/>
              <a:t>Η ιδέα ή η αίσθηση της πιθανής αυτής απώλειας γεννά στην ψυχή του </a:t>
            </a:r>
            <a:r>
              <a:rPr lang="el-GR" u="sng" dirty="0"/>
              <a:t>κατάσταση δυσφορίας και ταραχής</a:t>
            </a:r>
            <a:r>
              <a:rPr lang="el-GR" dirty="0"/>
              <a:t>, των οποίων τις συνέπειες υφίσταται και στο σωματικό πεδίο εξίσου (άγιος Ιωάννης της Κλίμακος).</a:t>
            </a:r>
          </a:p>
          <a:p>
            <a:r>
              <a:rPr lang="el-GR" dirty="0"/>
              <a:t>Σε όλες τις περιπτώσεις </a:t>
            </a:r>
            <a:r>
              <a:rPr lang="el-GR" b="1" dirty="0"/>
              <a:t>ο φόβος-πάθος αποκαλύπτει πρόσδεση και αγάπη στον κόσμο τούτο</a:t>
            </a:r>
            <a:r>
              <a:rPr lang="el-GR" dirty="0"/>
              <a:t>: στα αγαθά του, στην αισθητή ηδονή τους, καθώς επίσης και </a:t>
            </a:r>
            <a:r>
              <a:rPr lang="el-GR" b="1" dirty="0"/>
              <a:t>στο συγκεκριμένο τρόπο ζωής</a:t>
            </a:r>
            <a:r>
              <a:rPr lang="el-GR" dirty="0"/>
              <a:t>, καθώς αυτή η ζωή κατανοείται ως προϋπηρεσία για να φτάσει κάποιος στην απόλαυση.  </a:t>
            </a:r>
          </a:p>
          <a:p>
            <a:r>
              <a:rPr lang="el-GR" dirty="0"/>
              <a:t>Η βασική αυτή σχέση </a:t>
            </a:r>
            <a:r>
              <a:rPr lang="el-GR" b="1" dirty="0"/>
              <a:t>του πάθους του φόβου</a:t>
            </a:r>
            <a:r>
              <a:rPr lang="el-GR" dirty="0"/>
              <a:t> και </a:t>
            </a:r>
            <a:r>
              <a:rPr lang="el-GR" b="1" dirty="0"/>
              <a:t>της κοσμικής ζωής</a:t>
            </a:r>
            <a:r>
              <a:rPr lang="el-GR" dirty="0"/>
              <a:t>, -που κατανοείται και βιώνεται σαρκικά-, αξιολογείται συχνά στο πλαίσιο της διδασκαλίας των Πατέρων. Ο άγιος Ισαάκ γράφει: «</a:t>
            </a:r>
            <a:r>
              <a:rPr lang="el-GR" i="1" dirty="0" err="1"/>
              <a:t>Ὅτε</a:t>
            </a:r>
            <a:r>
              <a:rPr lang="el-GR" i="1" dirty="0"/>
              <a:t> [</a:t>
            </a:r>
            <a:r>
              <a:rPr lang="el-GR" i="1" dirty="0" err="1"/>
              <a:t>ἄνθρωπος</a:t>
            </a:r>
            <a:r>
              <a:rPr lang="el-GR" i="1" dirty="0"/>
              <a:t>] </a:t>
            </a:r>
            <a:r>
              <a:rPr lang="el-GR" i="1" dirty="0" err="1"/>
              <a:t>ἐν</a:t>
            </a:r>
            <a:r>
              <a:rPr lang="el-GR" i="1" dirty="0"/>
              <a:t> </a:t>
            </a:r>
            <a:r>
              <a:rPr lang="el-GR" i="1" dirty="0" err="1"/>
              <a:t>τῇ</a:t>
            </a:r>
            <a:r>
              <a:rPr lang="el-GR" i="1" dirty="0"/>
              <a:t> γνώσει </a:t>
            </a:r>
            <a:r>
              <a:rPr lang="el-GR" i="1" dirty="0" err="1"/>
              <a:t>καὶ</a:t>
            </a:r>
            <a:r>
              <a:rPr lang="el-GR" i="1" dirty="0"/>
              <a:t> </a:t>
            </a:r>
            <a:r>
              <a:rPr lang="el-GR" i="1" dirty="0" err="1"/>
              <a:t>τῇ</a:t>
            </a:r>
            <a:r>
              <a:rPr lang="el-GR" i="1" dirty="0"/>
              <a:t> πολιτεία </a:t>
            </a:r>
            <a:r>
              <a:rPr lang="el-GR" i="1" dirty="0" err="1"/>
              <a:t>τοῦ</a:t>
            </a:r>
            <a:r>
              <a:rPr lang="el-GR" i="1" dirty="0"/>
              <a:t> σώματος </a:t>
            </a:r>
            <a:r>
              <a:rPr lang="el-GR" i="1" dirty="0" err="1"/>
              <a:t>ἵσταται</a:t>
            </a:r>
            <a:r>
              <a:rPr lang="el-GR" i="1" dirty="0"/>
              <a:t>, </a:t>
            </a:r>
            <a:r>
              <a:rPr lang="el-GR" i="1" dirty="0" err="1"/>
              <a:t>ἐκ</a:t>
            </a:r>
            <a:r>
              <a:rPr lang="el-GR" i="1" dirty="0"/>
              <a:t> </a:t>
            </a:r>
            <a:r>
              <a:rPr lang="el-GR" i="1" dirty="0" err="1"/>
              <a:t>τοῦ</a:t>
            </a:r>
            <a:r>
              <a:rPr lang="el-GR" i="1" dirty="0"/>
              <a:t> θανάτου </a:t>
            </a:r>
            <a:r>
              <a:rPr lang="el-GR" i="1" dirty="0" err="1"/>
              <a:t>πτοεῖται</a:t>
            </a:r>
            <a:r>
              <a:rPr lang="el-GR" dirty="0"/>
              <a:t>». </a:t>
            </a:r>
          </a:p>
        </p:txBody>
      </p:sp>
    </p:spTree>
    <p:extLst>
      <p:ext uri="{BB962C8B-B14F-4D97-AF65-F5344CB8AC3E}">
        <p14:creationId xmlns:p14="http://schemas.microsoft.com/office/powerpoint/2010/main" val="4224774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8EB085-8882-ACF2-3B08-4E550B98EE1F}"/>
              </a:ext>
            </a:extLst>
          </p:cNvPr>
          <p:cNvSpPr>
            <a:spLocks noGrp="1"/>
          </p:cNvSpPr>
          <p:nvPr>
            <p:ph type="title"/>
          </p:nvPr>
        </p:nvSpPr>
        <p:spPr>
          <a:xfrm>
            <a:off x="838200" y="18256"/>
            <a:ext cx="10515600" cy="662782"/>
          </a:xfrm>
        </p:spPr>
        <p:txBody>
          <a:bodyPr>
            <a:normAutofit fontScale="90000"/>
          </a:bodyPr>
          <a:lstStyle/>
          <a:p>
            <a:pPr algn="ctr"/>
            <a:r>
              <a:rPr lang="el-GR" b="1" dirty="0"/>
              <a:t> Τα είδη του φόβου</a:t>
            </a:r>
            <a:endParaRPr lang="el-GR" dirty="0"/>
          </a:p>
        </p:txBody>
      </p:sp>
      <p:sp>
        <p:nvSpPr>
          <p:cNvPr id="3" name="Θέση περιεχομένου 2">
            <a:extLst>
              <a:ext uri="{FF2B5EF4-FFF2-40B4-BE49-F238E27FC236}">
                <a16:creationId xmlns:a16="http://schemas.microsoft.com/office/drawing/2014/main" id="{79565DF4-6D92-1778-C1E2-69D935259890}"/>
              </a:ext>
            </a:extLst>
          </p:cNvPr>
          <p:cNvSpPr>
            <a:spLocks noGrp="1"/>
          </p:cNvSpPr>
          <p:nvPr>
            <p:ph idx="1"/>
          </p:nvPr>
        </p:nvSpPr>
        <p:spPr>
          <a:xfrm>
            <a:off x="0" y="681038"/>
            <a:ext cx="12192000" cy="6176962"/>
          </a:xfrm>
        </p:spPr>
        <p:txBody>
          <a:bodyPr>
            <a:normAutofit lnSpcReduction="10000"/>
          </a:bodyPr>
          <a:lstStyle/>
          <a:p>
            <a:r>
              <a:rPr lang="el-GR" dirty="0"/>
              <a:t>Ένα απόφθεγμα αναφέρει: «</a:t>
            </a:r>
            <a:r>
              <a:rPr lang="el-GR" i="1" dirty="0"/>
              <a:t>Ρωτήθηκε ένας Γέροντας: "Γιατί φοβάμαι όταν περπατώ στην έρημο;" Και απάντησε: "Γιατί εξακολουθείς να ζεις"</a:t>
            </a:r>
            <a:r>
              <a:rPr lang="el-GR" dirty="0"/>
              <a:t>!». Και ένα ακόμη: «</a:t>
            </a:r>
            <a:r>
              <a:rPr lang="el-GR" i="1" dirty="0"/>
              <a:t>Αδελφός ρώτησε ένα Γέροντα: "Γιατί με καταλαμβάνει φόβος όταν μου τυχαίνει να βγαίνω μόνος τη νύκτα;" Και ο Γέροντας απαντά: "Γιατί η ζωή τού κόσμου εξακολουθεί να έχει αξία για σένα"</a:t>
            </a:r>
            <a:r>
              <a:rPr lang="el-GR" dirty="0"/>
              <a:t>».</a:t>
            </a:r>
          </a:p>
          <a:p>
            <a:r>
              <a:rPr lang="el-GR" sz="2800" dirty="0"/>
              <a:t>Αντί να φοβάται ό,τι απειλεί την ύπαρξή του και ιδιαίτερα την πνευματική του ύπαρξη, ο άνθρωπος </a:t>
            </a:r>
            <a:r>
              <a:rPr lang="el-GR" sz="2800" b="1" dirty="0"/>
              <a:t>αρχίζει να φοβάται ό,τι θέτει σε κίνδυνο το αισθητό είναι του</a:t>
            </a:r>
            <a:r>
              <a:rPr lang="el-GR" sz="2800" dirty="0"/>
              <a:t> και τις απολαύσεις, που καρπώνεται απ' αυτό.</a:t>
            </a:r>
          </a:p>
          <a:p>
            <a:r>
              <a:rPr lang="el-GR" sz="2800" dirty="0"/>
              <a:t>Στο σημείο αυτό φαίνεται ότι </a:t>
            </a:r>
            <a:r>
              <a:rPr lang="el-GR" sz="2800" b="1" dirty="0"/>
              <a:t>ο κατά Θεόν φόβος</a:t>
            </a:r>
            <a:r>
              <a:rPr lang="el-GR" sz="2800" dirty="0"/>
              <a:t> και </a:t>
            </a:r>
            <a:r>
              <a:rPr lang="el-GR" sz="2800" b="1" dirty="0"/>
              <a:t>ο «κοσμικός» φόβος</a:t>
            </a:r>
            <a:r>
              <a:rPr lang="el-GR" sz="2800" dirty="0"/>
              <a:t> δε συνιστούν δύο διαφορετικές στάσεις εκ φύσεως, αλλά ουσιαστικά </a:t>
            </a:r>
            <a:r>
              <a:rPr lang="el-GR" sz="2800" u="sng" dirty="0"/>
              <a:t>την ίδια διάθεση και στάση</a:t>
            </a:r>
            <a:r>
              <a:rPr lang="el-GR" sz="2800" dirty="0"/>
              <a:t>, </a:t>
            </a:r>
            <a:r>
              <a:rPr lang="el-GR" sz="2800" u="sng" dirty="0"/>
              <a:t>προσανατολισμένη προς δύο διαφορετικούς σκοπούς</a:t>
            </a:r>
            <a:r>
              <a:rPr lang="el-GR" sz="2800" dirty="0"/>
              <a:t>. </a:t>
            </a:r>
          </a:p>
          <a:p>
            <a:r>
              <a:rPr lang="el-GR" sz="2800" dirty="0"/>
              <a:t>Τούτο προκύπτει από τις πατερικές διδασκαλίες, όπου οι δύο σκοποί παρουσιάζονται ως </a:t>
            </a:r>
            <a:r>
              <a:rPr lang="el-GR" sz="2800" dirty="0" err="1"/>
              <a:t>αποκλείοντες</a:t>
            </a:r>
            <a:r>
              <a:rPr lang="el-GR" sz="2800" dirty="0"/>
              <a:t> ο ένας τον άλλο: αν φοβόμαστε κάποιο πράγμα του κόσμου αυτού, τούτο συμβαίνει γιατί δεν φοβόμαστε τον Θεό· αντίστροφα, όποιος φοβάται τον Θεό, δεν έχει τίποτε να φοβηθεί (ο άγιος Ιωάννης της Κλίμακος). </a:t>
            </a:r>
          </a:p>
        </p:txBody>
      </p:sp>
    </p:spTree>
    <p:extLst>
      <p:ext uri="{BB962C8B-B14F-4D97-AF65-F5344CB8AC3E}">
        <p14:creationId xmlns:p14="http://schemas.microsoft.com/office/powerpoint/2010/main" val="4953331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F51AB-F37B-FCCD-F831-89BA36E9D890}"/>
              </a:ext>
            </a:extLst>
          </p:cNvPr>
          <p:cNvSpPr>
            <a:spLocks noGrp="1"/>
          </p:cNvSpPr>
          <p:nvPr>
            <p:ph type="title"/>
          </p:nvPr>
        </p:nvSpPr>
        <p:spPr>
          <a:xfrm>
            <a:off x="838200" y="18256"/>
            <a:ext cx="10515600" cy="438944"/>
          </a:xfrm>
        </p:spPr>
        <p:txBody>
          <a:bodyPr>
            <a:normAutofit fontScale="90000"/>
          </a:bodyPr>
          <a:lstStyle/>
          <a:p>
            <a:pPr algn="ctr"/>
            <a:r>
              <a:rPr lang="el-GR" b="1" dirty="0"/>
              <a:t> Αιτίες του φόβου-πάθους</a:t>
            </a:r>
            <a:endParaRPr lang="el-GR" dirty="0"/>
          </a:p>
        </p:txBody>
      </p:sp>
      <p:sp>
        <p:nvSpPr>
          <p:cNvPr id="3" name="Θέση περιεχομένου 2">
            <a:extLst>
              <a:ext uri="{FF2B5EF4-FFF2-40B4-BE49-F238E27FC236}">
                <a16:creationId xmlns:a16="http://schemas.microsoft.com/office/drawing/2014/main" id="{7AF839D4-99CD-AAE3-A25D-87A0B0D784EB}"/>
              </a:ext>
            </a:extLst>
          </p:cNvPr>
          <p:cNvSpPr>
            <a:spLocks noGrp="1"/>
          </p:cNvSpPr>
          <p:nvPr>
            <p:ph idx="1"/>
          </p:nvPr>
        </p:nvSpPr>
        <p:spPr>
          <a:xfrm>
            <a:off x="0" y="457200"/>
            <a:ext cx="12192000" cy="6382543"/>
          </a:xfrm>
        </p:spPr>
        <p:txBody>
          <a:bodyPr>
            <a:normAutofit lnSpcReduction="10000"/>
          </a:bodyPr>
          <a:lstStyle/>
          <a:p>
            <a:r>
              <a:rPr lang="el-GR" dirty="0"/>
              <a:t>Για το λόγο αυτό εξάλλου οι Πατέρες αναφέρουν ότι </a:t>
            </a:r>
            <a:r>
              <a:rPr lang="el-GR" b="1" dirty="0"/>
              <a:t>ο φόβος-πάθος ευνοείται από την ακαρπία της ψυχής</a:t>
            </a:r>
            <a:r>
              <a:rPr lang="el-GR" dirty="0"/>
              <a:t>, εξαιτίας της απώλειας της θείας παρουσίας σ' αυτήν: «</a:t>
            </a:r>
            <a:r>
              <a:rPr lang="el-GR" i="1" dirty="0" err="1"/>
              <a:t>Ἐφοβήθην</a:t>
            </a:r>
            <a:r>
              <a:rPr lang="el-GR" i="1" dirty="0"/>
              <a:t> </a:t>
            </a:r>
            <a:r>
              <a:rPr lang="el-GR" i="1" dirty="0" err="1"/>
              <a:t>ὅτι</a:t>
            </a:r>
            <a:r>
              <a:rPr lang="el-GR" i="1" dirty="0"/>
              <a:t> </a:t>
            </a:r>
            <a:r>
              <a:rPr lang="el-GR" i="1" dirty="0" err="1"/>
              <a:t>γυμνὸς</a:t>
            </a:r>
            <a:r>
              <a:rPr lang="el-GR" i="1" dirty="0"/>
              <a:t> </a:t>
            </a:r>
            <a:r>
              <a:rPr lang="el-GR" i="1" dirty="0" err="1"/>
              <a:t>εἰμί</a:t>
            </a:r>
            <a:r>
              <a:rPr lang="el-GR" dirty="0"/>
              <a:t>», εξομολογείται ο Αδάμ, μετά το αμάρτημά του (Γεν. 3, 10).</a:t>
            </a:r>
          </a:p>
          <a:p>
            <a:r>
              <a:rPr lang="el-GR" dirty="0"/>
              <a:t>Όπως όλα τα υπόλοιπα πάθη, </a:t>
            </a:r>
            <a:r>
              <a:rPr lang="el-GR" b="1" dirty="0"/>
              <a:t>ο φόβος παρουσιάζεται από τους Πατέρες ως νόσος</a:t>
            </a:r>
            <a:r>
              <a:rPr lang="el-GR" dirty="0"/>
              <a:t>. Κύριος λόγος είναι η </a:t>
            </a:r>
            <a:r>
              <a:rPr lang="el-GR" b="1" dirty="0"/>
              <a:t>διαστροφή της ενάρετης φυσικής διάθεσης</a:t>
            </a:r>
            <a:r>
              <a:rPr lang="el-GR" dirty="0"/>
              <a:t> και στάσης σε παρά φύση πάθος. Δευτερεύοντα λόγο συνιστούν οι ταραχές που γεννά ο φόβος.</a:t>
            </a:r>
          </a:p>
          <a:p>
            <a:r>
              <a:rPr lang="el-GR" dirty="0"/>
              <a:t>Κατά πρώτον, </a:t>
            </a:r>
            <a:r>
              <a:rPr lang="el-GR" b="1" dirty="0"/>
              <a:t>ο φόβος αποκαλύπτει παθολογική σχέση του ανθρώπου προς το Θεό</a:t>
            </a:r>
            <a:r>
              <a:rPr lang="el-GR" dirty="0"/>
              <a:t>. Ο άνθρωπος αποστρέφεται τον Θεό, την πηγή της ζωής του, την αρχή και το τέλος του είναι του, το νόημα της ύπαρξής του και </a:t>
            </a:r>
            <a:r>
              <a:rPr lang="el-GR" b="1" dirty="0"/>
              <a:t>τοποθετεί το κέντρο των μεριμνών του στην αισθητή πραγματικότητα που γίνεται γι' αυτόν το Απόλυτο</a:t>
            </a:r>
            <a:r>
              <a:rPr lang="el-GR" dirty="0"/>
              <a:t>: φοβούμενος την απώλεια κάποιου αγαθού του κόσμου και κάποιας αισθητής ηδονής, αντί να φοβάται την απώλεια του Θεού και συνεπώς του ίδιου του εαυτού του, απομακρύνεται τελικά από τον Θεό. </a:t>
            </a:r>
          </a:p>
          <a:p>
            <a:r>
              <a:rPr lang="el-GR" dirty="0"/>
              <a:t>Όλη η διαδικασία του προπατορικού αμαρτήματος, εντοπίζεται και πάλι στη συγκεκριμένη στάση, όπως βλέπουμε μαζί με όλες τις συνέπειές της.</a:t>
            </a:r>
          </a:p>
        </p:txBody>
      </p:sp>
    </p:spTree>
    <p:extLst>
      <p:ext uri="{BB962C8B-B14F-4D97-AF65-F5344CB8AC3E}">
        <p14:creationId xmlns:p14="http://schemas.microsoft.com/office/powerpoint/2010/main" val="3021299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754A81-4304-6F69-710A-A613B434BEB5}"/>
              </a:ext>
            </a:extLst>
          </p:cNvPr>
          <p:cNvSpPr>
            <a:spLocks noGrp="1"/>
          </p:cNvSpPr>
          <p:nvPr>
            <p:ph type="title"/>
          </p:nvPr>
        </p:nvSpPr>
        <p:spPr>
          <a:xfrm>
            <a:off x="838200" y="0"/>
            <a:ext cx="10515600" cy="681037"/>
          </a:xfrm>
        </p:spPr>
        <p:txBody>
          <a:bodyPr>
            <a:normAutofit fontScale="90000"/>
          </a:bodyPr>
          <a:lstStyle/>
          <a:p>
            <a:pPr algn="ctr"/>
            <a:r>
              <a:rPr lang="el-GR" b="1" dirty="0"/>
              <a:t> Αιτίες του φόβου-πάθους</a:t>
            </a:r>
            <a:endParaRPr lang="el-GR" dirty="0"/>
          </a:p>
        </p:txBody>
      </p:sp>
      <p:sp>
        <p:nvSpPr>
          <p:cNvPr id="3" name="Θέση περιεχομένου 2">
            <a:extLst>
              <a:ext uri="{FF2B5EF4-FFF2-40B4-BE49-F238E27FC236}">
                <a16:creationId xmlns:a16="http://schemas.microsoft.com/office/drawing/2014/main" id="{6CD497A3-2F50-67A3-8FC1-C46503C078FA}"/>
              </a:ext>
            </a:extLst>
          </p:cNvPr>
          <p:cNvSpPr>
            <a:spLocks noGrp="1"/>
          </p:cNvSpPr>
          <p:nvPr>
            <p:ph idx="1"/>
          </p:nvPr>
        </p:nvSpPr>
        <p:spPr>
          <a:xfrm>
            <a:off x="0" y="557264"/>
            <a:ext cx="12192000" cy="6300736"/>
          </a:xfrm>
        </p:spPr>
        <p:txBody>
          <a:bodyPr>
            <a:normAutofit lnSpcReduction="10000"/>
          </a:bodyPr>
          <a:lstStyle/>
          <a:p>
            <a:r>
              <a:rPr lang="el-GR" sz="2800" dirty="0"/>
              <a:t>Ο έμφοβος, όμως δεν </a:t>
            </a:r>
            <a:r>
              <a:rPr lang="el-GR" sz="2800" b="1" dirty="0"/>
              <a:t>έχει λησμονήσει τον Θεό</a:t>
            </a:r>
            <a:r>
              <a:rPr lang="el-GR" sz="2800" dirty="0"/>
              <a:t> μόνο ως αρχή και τέλος του είναι και του βίου, αλλά και </a:t>
            </a:r>
            <a:r>
              <a:rPr lang="el-GR" sz="2800" b="1" dirty="0"/>
              <a:t>ως νόημα και κέντρο της ύπαρξης</a:t>
            </a:r>
            <a:r>
              <a:rPr lang="el-GR" sz="2800" dirty="0"/>
              <a:t>: Τον έχει εξίσου απαρνηθεί και αγνοήσει· έχει αρνηθεί την Πρόνοια και την προστασία, με την οποία περιβάλλει κάθε ύπαρξη. </a:t>
            </a:r>
          </a:p>
          <a:p>
            <a:r>
              <a:rPr lang="el-GR" sz="2800" b="1" dirty="0"/>
              <a:t>Ο φόβος αποκαλύπτει την παραίσθηση</a:t>
            </a:r>
            <a:r>
              <a:rPr lang="el-GR" sz="2800" dirty="0"/>
              <a:t>, την οποία έχει ο παραδομένος στον εαυτό του άνθρωπος: να μη μπορεί ή να μη πρέπει να βασίζεται στις δικές του δυνάμεις, να αποστερείται της βοήθειας του Θεού. </a:t>
            </a:r>
          </a:p>
          <a:p>
            <a:r>
              <a:rPr lang="el-GR" sz="2800" dirty="0"/>
              <a:t>«</a:t>
            </a:r>
            <a:r>
              <a:rPr lang="el-GR" sz="2800" i="1" dirty="0"/>
              <a:t>Ρώτησαν ένα Γέροντα: "Γιατί φοβάμαι διασχίζοντας την έρημο;" Και αυτός απάντησε: "Γιατί νομίζεις ότι είσαι μόνος και δε βλέπεις το Θεό δίπλα σου</a:t>
            </a:r>
            <a:r>
              <a:rPr lang="el-GR" sz="2800" dirty="0"/>
              <a:t>». </a:t>
            </a:r>
          </a:p>
          <a:p>
            <a:r>
              <a:rPr lang="el-GR" sz="2800" dirty="0"/>
              <a:t>Η διδασκαλία του ίδιου του Χριστού έρχεται ν' ακυρώσει και να διαλύσει την ψευδαίσθηση, υπενθυμίζοντας στον άνθρωπο ότι </a:t>
            </a:r>
            <a:r>
              <a:rPr lang="el-GR" sz="2800" b="1" dirty="0"/>
              <a:t>ο Θεός προνοεί</a:t>
            </a:r>
            <a:r>
              <a:rPr lang="el-GR" sz="2800" dirty="0"/>
              <a:t> αδιάκοπα γι' αυτόν (</a:t>
            </a:r>
            <a:r>
              <a:rPr lang="el-GR" sz="2800" dirty="0" err="1"/>
              <a:t>Ματθ</a:t>
            </a:r>
            <a:r>
              <a:rPr lang="el-GR" sz="2800" dirty="0"/>
              <a:t>. 10, 29-31. </a:t>
            </a:r>
            <a:r>
              <a:rPr lang="el-GR" sz="2800" dirty="0" err="1"/>
              <a:t>Λουκ</a:t>
            </a:r>
            <a:r>
              <a:rPr lang="el-GR" sz="2800" dirty="0"/>
              <a:t>. 12, 6-7). </a:t>
            </a:r>
          </a:p>
          <a:p>
            <a:r>
              <a:rPr lang="el-GR" sz="2800" dirty="0"/>
              <a:t>Ακόμη </a:t>
            </a:r>
            <a:r>
              <a:rPr lang="el-GR" sz="2800" b="1" dirty="0"/>
              <a:t>ο φόβος</a:t>
            </a:r>
            <a:r>
              <a:rPr lang="el-GR" sz="2800" dirty="0"/>
              <a:t> είναι τεκμήριο και </a:t>
            </a:r>
            <a:r>
              <a:rPr lang="el-GR" sz="2800" b="1" dirty="0"/>
              <a:t>σημείο απώλειας της πίστης στη Θεία Πρόνοια</a:t>
            </a:r>
            <a:r>
              <a:rPr lang="el-GR" sz="2800" dirty="0"/>
              <a:t>: «</a:t>
            </a:r>
            <a:r>
              <a:rPr lang="el-GR" sz="2800" i="1" dirty="0"/>
              <a:t>Τί δειλοί </a:t>
            </a:r>
            <a:r>
              <a:rPr lang="el-GR" i="1" dirty="0" err="1"/>
              <a:t>ἐ</a:t>
            </a:r>
            <a:r>
              <a:rPr lang="el-GR" sz="2800" i="1" dirty="0" err="1"/>
              <a:t>στε</a:t>
            </a:r>
            <a:r>
              <a:rPr lang="el-GR" sz="2800" i="1" dirty="0"/>
              <a:t> </a:t>
            </a:r>
            <a:r>
              <a:rPr lang="el-GR" sz="2800" i="1" dirty="0" err="1"/>
              <a:t>οὕτω</a:t>
            </a:r>
            <a:r>
              <a:rPr lang="el-GR" sz="2800" i="1" dirty="0"/>
              <a:t>; </a:t>
            </a:r>
            <a:r>
              <a:rPr lang="el-GR" i="1" dirty="0" err="1"/>
              <a:t>π</a:t>
            </a:r>
            <a:r>
              <a:rPr lang="el-GR" sz="2800" i="1" dirty="0" err="1"/>
              <a:t>ῶς</a:t>
            </a:r>
            <a:r>
              <a:rPr lang="el-GR" sz="2800" i="1" dirty="0"/>
              <a:t> </a:t>
            </a:r>
            <a:r>
              <a:rPr lang="el-GR" sz="2800" i="1" dirty="0" err="1"/>
              <a:t>οὐκ</a:t>
            </a:r>
            <a:r>
              <a:rPr lang="el-GR" sz="2800" i="1" dirty="0"/>
              <a:t> </a:t>
            </a:r>
            <a:r>
              <a:rPr lang="el-GR" sz="2800" i="1" dirty="0" err="1"/>
              <a:t>ἔχετε</a:t>
            </a:r>
            <a:r>
              <a:rPr lang="el-GR" sz="2800" i="1" dirty="0"/>
              <a:t> </a:t>
            </a:r>
            <a:r>
              <a:rPr lang="el-GR" sz="2800" i="1" dirty="0" err="1"/>
              <a:t>πίστιν</a:t>
            </a:r>
            <a:r>
              <a:rPr lang="el-GR" sz="2800" dirty="0"/>
              <a:t>;» λέγει ο Χριστός στους κατατρομαγμένους από τη θύελλα μαθητές του (</a:t>
            </a:r>
            <a:r>
              <a:rPr lang="el-GR" sz="2800" i="1" dirty="0" err="1"/>
              <a:t>Μάρκ</a:t>
            </a:r>
            <a:r>
              <a:rPr lang="el-GR" sz="2800" i="1" dirty="0"/>
              <a:t>.</a:t>
            </a:r>
            <a:r>
              <a:rPr lang="el-GR" sz="2800" dirty="0"/>
              <a:t> 4, 36-40). </a:t>
            </a:r>
          </a:p>
        </p:txBody>
      </p:sp>
    </p:spTree>
    <p:extLst>
      <p:ext uri="{BB962C8B-B14F-4D97-AF65-F5344CB8AC3E}">
        <p14:creationId xmlns:p14="http://schemas.microsoft.com/office/powerpoint/2010/main" val="6945828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F6EAE7-0797-B869-FEA7-9F9F87920930}"/>
              </a:ext>
            </a:extLst>
          </p:cNvPr>
          <p:cNvSpPr>
            <a:spLocks noGrp="1"/>
          </p:cNvSpPr>
          <p:nvPr>
            <p:ph type="title"/>
          </p:nvPr>
        </p:nvSpPr>
        <p:spPr>
          <a:xfrm>
            <a:off x="838200" y="0"/>
            <a:ext cx="10515600" cy="681037"/>
          </a:xfrm>
        </p:spPr>
        <p:txBody>
          <a:bodyPr>
            <a:normAutofit fontScale="90000"/>
          </a:bodyPr>
          <a:lstStyle/>
          <a:p>
            <a:pPr algn="ctr"/>
            <a:r>
              <a:rPr lang="el-GR" b="1" dirty="0"/>
              <a:t> Αιτίες του φόβου-πάθους</a:t>
            </a:r>
            <a:endParaRPr lang="el-GR" dirty="0"/>
          </a:p>
        </p:txBody>
      </p:sp>
      <p:sp>
        <p:nvSpPr>
          <p:cNvPr id="3" name="Θέση περιεχομένου 2">
            <a:extLst>
              <a:ext uri="{FF2B5EF4-FFF2-40B4-BE49-F238E27FC236}">
                <a16:creationId xmlns:a16="http://schemas.microsoft.com/office/drawing/2014/main" id="{C0D221DE-AC1C-DBAF-D1A7-F264F13C3FDE}"/>
              </a:ext>
            </a:extLst>
          </p:cNvPr>
          <p:cNvSpPr>
            <a:spLocks noGrp="1"/>
          </p:cNvSpPr>
          <p:nvPr>
            <p:ph idx="1"/>
          </p:nvPr>
        </p:nvSpPr>
        <p:spPr>
          <a:xfrm>
            <a:off x="0" y="483522"/>
            <a:ext cx="12192000" cy="6374478"/>
          </a:xfrm>
        </p:spPr>
        <p:txBody>
          <a:bodyPr/>
          <a:lstStyle/>
          <a:p>
            <a:r>
              <a:rPr lang="el-GR" sz="2800" dirty="0"/>
              <a:t>Επιπλέον, ο φόβος εκφράζει </a:t>
            </a:r>
            <a:r>
              <a:rPr lang="el-GR" sz="2800" b="1" dirty="0"/>
              <a:t>απώλεια πίστης και στα πνευματικά αγαθά</a:t>
            </a:r>
            <a:r>
              <a:rPr lang="el-GR" sz="2800" dirty="0"/>
              <a:t>. Διότι αν ο άνθρωπος είχε συνδεθεί μ' αυτά, μόνο αυτά θα φοβόταν μήπως χάσει: «</a:t>
            </a:r>
            <a:r>
              <a:rPr lang="el-GR" sz="2800" i="1" dirty="0"/>
              <a:t>μίαν </a:t>
            </a:r>
            <a:r>
              <a:rPr lang="el-GR" i="1" dirty="0" err="1"/>
              <a:t>ὀ</a:t>
            </a:r>
            <a:r>
              <a:rPr lang="el-GR" sz="2800" i="1" dirty="0" err="1"/>
              <a:t>δύνην</a:t>
            </a:r>
            <a:r>
              <a:rPr lang="el-GR" sz="2800" i="1" dirty="0"/>
              <a:t> </a:t>
            </a:r>
            <a:r>
              <a:rPr lang="el-GR" sz="2800" i="1" dirty="0" err="1"/>
              <a:t>εἰδώς</a:t>
            </a:r>
            <a:r>
              <a:rPr lang="el-GR" sz="2800" i="1" dirty="0"/>
              <a:t>, </a:t>
            </a:r>
            <a:r>
              <a:rPr lang="el-GR" sz="2800" i="1" dirty="0" err="1"/>
              <a:t>τὴν</a:t>
            </a:r>
            <a:r>
              <a:rPr lang="el-GR" sz="2800" i="1" dirty="0"/>
              <a:t> τούτων [θείων] </a:t>
            </a:r>
            <a:r>
              <a:rPr lang="el-GR" i="1" dirty="0" err="1"/>
              <a:t>ἀ</a:t>
            </a:r>
            <a:r>
              <a:rPr lang="el-GR" sz="2800" i="1" dirty="0" err="1"/>
              <a:t>ποτυχίαν</a:t>
            </a:r>
            <a:r>
              <a:rPr lang="el-GR" sz="2800" dirty="0"/>
              <a:t>», αναφέρει σχετικά ο άγιος Μάξιμος. </a:t>
            </a:r>
          </a:p>
          <a:p>
            <a:r>
              <a:rPr lang="el-GR" sz="2800" b="1" dirty="0"/>
              <a:t>Τα θεία αγαθά είναι πραγματικά τα μόνα, τα οποία έχουν για τον άνθρωπο απόλυτη αξία και ζωτική σημασία.</a:t>
            </a:r>
          </a:p>
          <a:p>
            <a:r>
              <a:rPr lang="el-GR" dirty="0"/>
              <a:t>Ο άνθρωπος, που έχει εμπιστοσύνη στον Θεό, γενόμενος μέτοχος της Αναστάσεως του Χριστού και της θείας ζωής, οφείλει να μη φοβάται καμιά επίθεση κατά της ψυχής ή κατά του σώματός του, ούτε ακόμη την επίθεση του θανάτου που σκοτώνει προσωρινά το σώμα, αλλά δεν μπορεί να κάνει τίποτε περισσότερο (</a:t>
            </a:r>
            <a:r>
              <a:rPr lang="el-GR" i="1" dirty="0" err="1"/>
              <a:t>Ματθ</a:t>
            </a:r>
            <a:r>
              <a:rPr lang="el-GR" i="1" dirty="0"/>
              <a:t>.</a:t>
            </a:r>
            <a:r>
              <a:rPr lang="el-GR" dirty="0"/>
              <a:t> 10, 28. </a:t>
            </a:r>
            <a:r>
              <a:rPr lang="el-GR" i="1" dirty="0" err="1"/>
              <a:t>Λουκ</a:t>
            </a:r>
            <a:r>
              <a:rPr lang="el-GR" dirty="0"/>
              <a:t>. 12, 4). </a:t>
            </a:r>
          </a:p>
          <a:p>
            <a:r>
              <a:rPr lang="el-GR" dirty="0"/>
              <a:t>Όποιος ενώνεται με τον Θεό, βρίσκει σ' Αυτόν την πληρότητα των αγαθών και δε φοβάται μήπως στερηθεί κάποιου αισθητού αγαθού.</a:t>
            </a:r>
            <a:r>
              <a:rPr lang="el-GR" sz="2800" b="1" dirty="0"/>
              <a:t> </a:t>
            </a:r>
            <a:endParaRPr lang="el-GR" sz="2800" dirty="0"/>
          </a:p>
          <a:p>
            <a:endParaRPr lang="el-GR" dirty="0"/>
          </a:p>
        </p:txBody>
      </p:sp>
    </p:spTree>
    <p:extLst>
      <p:ext uri="{BB962C8B-B14F-4D97-AF65-F5344CB8AC3E}">
        <p14:creationId xmlns:p14="http://schemas.microsoft.com/office/powerpoint/2010/main" val="2411037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91158F-FD73-3788-9109-13B7FADE9DC9}"/>
              </a:ext>
            </a:extLst>
          </p:cNvPr>
          <p:cNvSpPr>
            <a:spLocks noGrp="1"/>
          </p:cNvSpPr>
          <p:nvPr>
            <p:ph type="title"/>
          </p:nvPr>
        </p:nvSpPr>
        <p:spPr>
          <a:xfrm>
            <a:off x="838200" y="18255"/>
            <a:ext cx="10515600" cy="512687"/>
          </a:xfrm>
        </p:spPr>
        <p:txBody>
          <a:bodyPr>
            <a:normAutofit fontScale="90000"/>
          </a:bodyPr>
          <a:lstStyle/>
          <a:p>
            <a:pPr algn="ctr"/>
            <a:r>
              <a:rPr lang="el-GR" b="1" dirty="0"/>
              <a:t> Αιτίες του φόβου-πάθους</a:t>
            </a:r>
            <a:endParaRPr lang="el-GR" dirty="0"/>
          </a:p>
        </p:txBody>
      </p:sp>
      <p:sp>
        <p:nvSpPr>
          <p:cNvPr id="3" name="Θέση περιεχομένου 2">
            <a:extLst>
              <a:ext uri="{FF2B5EF4-FFF2-40B4-BE49-F238E27FC236}">
                <a16:creationId xmlns:a16="http://schemas.microsoft.com/office/drawing/2014/main" id="{53ADF0A8-5979-F0EC-E050-D192BBE703A1}"/>
              </a:ext>
            </a:extLst>
          </p:cNvPr>
          <p:cNvSpPr>
            <a:spLocks noGrp="1"/>
          </p:cNvSpPr>
          <p:nvPr>
            <p:ph idx="1"/>
          </p:nvPr>
        </p:nvSpPr>
        <p:spPr>
          <a:xfrm>
            <a:off x="0" y="530942"/>
            <a:ext cx="12192000" cy="6308803"/>
          </a:xfrm>
        </p:spPr>
        <p:txBody>
          <a:bodyPr>
            <a:normAutofit/>
          </a:bodyPr>
          <a:lstStyle/>
          <a:p>
            <a:r>
              <a:rPr lang="el-GR" dirty="0"/>
              <a:t>Βεβαίως, ο </a:t>
            </a:r>
            <a:r>
              <a:rPr lang="el-GR" b="1" dirty="0"/>
              <a:t>φόβος</a:t>
            </a:r>
            <a:r>
              <a:rPr lang="el-GR" dirty="0"/>
              <a:t> δεν αφορά μόνο στην έλλειψη πίστης προς τα πνευματικά αγαθά, τα μόνα αληθινά. Ο ίδιος αποδίδει </a:t>
            </a:r>
            <a:r>
              <a:rPr lang="el-GR" b="1" dirty="0"/>
              <a:t>μάταιη πίστη στα αισθητά αγαθά</a:t>
            </a:r>
            <a:r>
              <a:rPr lang="el-GR" dirty="0"/>
              <a:t>, των οποίων η πραγματικότητα είναι απατηλή και η παρουσία σύντομη όπως του άνθους και της χλόης. Αποτελούν θησαυρούς, που αφανίζουν η αποσύνθεση και ο σκόρος και κλέβουν οι κλέφτες (</a:t>
            </a:r>
            <a:r>
              <a:rPr lang="el-GR" dirty="0" err="1"/>
              <a:t>Ματθ</a:t>
            </a:r>
            <a:r>
              <a:rPr lang="el-GR" dirty="0"/>
              <a:t>. 6, 19. </a:t>
            </a:r>
            <a:r>
              <a:rPr lang="el-GR" dirty="0" err="1"/>
              <a:t>Λουκ</a:t>
            </a:r>
            <a:r>
              <a:rPr lang="el-GR" dirty="0"/>
              <a:t>. 12, 33). </a:t>
            </a:r>
          </a:p>
          <a:p>
            <a:r>
              <a:rPr lang="el-GR" dirty="0"/>
              <a:t>Ο άνθρωπος, αργά ή γρήγορα, χάνει τα αισθητά αγαθά, εξαιτίας του πρόσκαιρου και παροδικού χαρακτήρα τους ή λόγω του θανάτου του. Μαζί τους χάνεται και η συνδεδεμένη μ' αυτά ηδονή, η οποία είναι πενιχρή σε σύγκριση με την απόλαυση των αγαθών της Βασιλείας του Θεού. </a:t>
            </a:r>
          </a:p>
          <a:p>
            <a:r>
              <a:rPr lang="el-GR" sz="2800" dirty="0"/>
              <a:t>Για το λόγο αυτό </a:t>
            </a:r>
            <a:r>
              <a:rPr lang="el-GR" sz="2800" b="1" dirty="0"/>
              <a:t>ο </a:t>
            </a:r>
            <a:r>
              <a:rPr lang="el-GR" sz="2800" b="1" dirty="0" err="1"/>
              <a:t>πεπτωκώς</a:t>
            </a:r>
            <a:r>
              <a:rPr lang="el-GR" sz="2800" b="1" dirty="0"/>
              <a:t> άνθρωπος σφάλλει ως προς την αληθινή ουσία των πραγμάτων</a:t>
            </a:r>
            <a:r>
              <a:rPr lang="el-GR" sz="2800" dirty="0"/>
              <a:t> και των αισθητών ηδονών στις οποίες προσκολλάται. Μάλιστα είναι δυνατόν ο ίδιος να κατέχεται από φόβο: αν γνώριζε τη φύση των αγαθών, η ενδεχόμενη απώλειά τους θα του ήταν αδιάφορη.</a:t>
            </a:r>
          </a:p>
          <a:p>
            <a:r>
              <a:rPr lang="el-GR" sz="2800" b="1" dirty="0"/>
              <a:t>Το γεγονός ότι συνολικά ο φόβος είναι ανωφελής</a:t>
            </a:r>
            <a:r>
              <a:rPr lang="el-GR" sz="2800" dirty="0"/>
              <a:t> συνιστά ένα ακόμη λόγο εξαιτίας του οποίου </a:t>
            </a:r>
            <a:r>
              <a:rPr lang="el-GR" sz="2800" b="1" dirty="0"/>
              <a:t>παρουσιάζεται ως ασύνετη και παράλογη στάση</a:t>
            </a:r>
            <a:r>
              <a:rPr lang="el-GR" sz="2800" dirty="0"/>
              <a:t>. </a:t>
            </a:r>
            <a:endParaRPr lang="el-GR" dirty="0"/>
          </a:p>
          <a:p>
            <a:endParaRPr lang="el-GR" dirty="0"/>
          </a:p>
        </p:txBody>
      </p:sp>
    </p:spTree>
    <p:extLst>
      <p:ext uri="{BB962C8B-B14F-4D97-AF65-F5344CB8AC3E}">
        <p14:creationId xmlns:p14="http://schemas.microsoft.com/office/powerpoint/2010/main" val="33678077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43C775-2EEA-7024-6CB2-664E72E88F53}"/>
              </a:ext>
            </a:extLst>
          </p:cNvPr>
          <p:cNvSpPr>
            <a:spLocks noGrp="1"/>
          </p:cNvSpPr>
          <p:nvPr>
            <p:ph type="title"/>
          </p:nvPr>
        </p:nvSpPr>
        <p:spPr>
          <a:xfrm>
            <a:off x="838200" y="18256"/>
            <a:ext cx="10515600" cy="468442"/>
          </a:xfrm>
        </p:spPr>
        <p:txBody>
          <a:bodyPr>
            <a:normAutofit fontScale="90000"/>
          </a:bodyPr>
          <a:lstStyle/>
          <a:p>
            <a:pPr algn="ctr"/>
            <a:r>
              <a:rPr lang="el-GR" b="1" dirty="0"/>
              <a:t> Παθολογία του φόβου</a:t>
            </a:r>
            <a:endParaRPr lang="el-GR" dirty="0"/>
          </a:p>
        </p:txBody>
      </p:sp>
      <p:sp>
        <p:nvSpPr>
          <p:cNvPr id="3" name="Θέση περιεχομένου 2">
            <a:extLst>
              <a:ext uri="{FF2B5EF4-FFF2-40B4-BE49-F238E27FC236}">
                <a16:creationId xmlns:a16="http://schemas.microsoft.com/office/drawing/2014/main" id="{5DB62398-095D-85D7-0081-3CB1FDAFBC62}"/>
              </a:ext>
            </a:extLst>
          </p:cNvPr>
          <p:cNvSpPr>
            <a:spLocks noGrp="1"/>
          </p:cNvSpPr>
          <p:nvPr>
            <p:ph idx="1"/>
          </p:nvPr>
        </p:nvSpPr>
        <p:spPr>
          <a:xfrm>
            <a:off x="0" y="486698"/>
            <a:ext cx="12192000" cy="6371302"/>
          </a:xfrm>
        </p:spPr>
        <p:txBody>
          <a:bodyPr>
            <a:normAutofit fontScale="92500" lnSpcReduction="10000"/>
          </a:bodyPr>
          <a:lstStyle/>
          <a:p>
            <a:r>
              <a:rPr lang="el-GR" sz="2800" dirty="0"/>
              <a:t>Δεν μπορεί ο άνθρωπος να εμποδίσει με το φόβο </a:t>
            </a:r>
            <a:r>
              <a:rPr lang="el-GR" sz="2800" dirty="0" err="1"/>
              <a:t>ο,τιδήποτε</a:t>
            </a:r>
            <a:r>
              <a:rPr lang="el-GR" sz="2800" dirty="0"/>
              <a:t> του συμβαίνει ούτε ν’ αποφύγει τον κίνδυνο ή τη στέρηση που φοβάται, αν υποθέσουμε ότι πράγματι θα επισυμβούν: «</a:t>
            </a:r>
            <a:r>
              <a:rPr lang="el-GR" sz="2800" i="1" dirty="0"/>
              <a:t>Τίς </a:t>
            </a:r>
            <a:r>
              <a:rPr lang="el-GR" sz="2800" i="1" dirty="0" err="1"/>
              <a:t>δὲ</a:t>
            </a:r>
            <a:r>
              <a:rPr lang="el-GR" sz="2800" i="1" dirty="0"/>
              <a:t> </a:t>
            </a:r>
            <a:r>
              <a:rPr lang="el-GR" i="1" dirty="0" err="1"/>
              <a:t>ἐ</a:t>
            </a:r>
            <a:r>
              <a:rPr lang="el-GR" sz="2800" i="1" dirty="0" err="1"/>
              <a:t>ξ</a:t>
            </a:r>
            <a:r>
              <a:rPr lang="el-GR" sz="2800" i="1" dirty="0"/>
              <a:t>’ </a:t>
            </a:r>
            <a:r>
              <a:rPr lang="el-GR" i="1" dirty="0" err="1"/>
              <a:t>ὑ</a:t>
            </a:r>
            <a:r>
              <a:rPr lang="el-GR" sz="2800" i="1" dirty="0" err="1"/>
              <a:t>μῶν</a:t>
            </a:r>
            <a:r>
              <a:rPr lang="el-GR" sz="2800" i="1" dirty="0"/>
              <a:t> </a:t>
            </a:r>
            <a:r>
              <a:rPr lang="el-GR" sz="2800" i="1" dirty="0" err="1"/>
              <a:t>μεριμνῶν</a:t>
            </a:r>
            <a:r>
              <a:rPr lang="el-GR" sz="2800" i="1" dirty="0"/>
              <a:t> δύναται </a:t>
            </a:r>
            <a:r>
              <a:rPr lang="el-GR" sz="2800" i="1" dirty="0" err="1"/>
              <a:t>προσθεῖναι</a:t>
            </a:r>
            <a:r>
              <a:rPr lang="el-GR" sz="2800" i="1" dirty="0"/>
              <a:t> </a:t>
            </a:r>
            <a:r>
              <a:rPr lang="el-GR" i="1" dirty="0" err="1"/>
              <a:t>ἐ</a:t>
            </a:r>
            <a:r>
              <a:rPr lang="el-GR" sz="2800" i="1" dirty="0" err="1"/>
              <a:t>πί</a:t>
            </a:r>
            <a:r>
              <a:rPr lang="el-GR" sz="2800" i="1" dirty="0"/>
              <a:t> </a:t>
            </a:r>
            <a:r>
              <a:rPr lang="el-GR" sz="2800" i="1" dirty="0" err="1"/>
              <a:t>τὴν</a:t>
            </a:r>
            <a:r>
              <a:rPr lang="el-GR" sz="2800" i="1" dirty="0"/>
              <a:t> </a:t>
            </a:r>
            <a:r>
              <a:rPr lang="el-GR" sz="2800" i="1" dirty="0" err="1"/>
              <a:t>ἡλικίαν</a:t>
            </a:r>
            <a:r>
              <a:rPr lang="el-GR" sz="2800" i="1" dirty="0"/>
              <a:t> </a:t>
            </a:r>
            <a:r>
              <a:rPr lang="el-GR" sz="2800" i="1" dirty="0" err="1"/>
              <a:t>αὐτοῦ</a:t>
            </a:r>
            <a:r>
              <a:rPr lang="el-GR" sz="2800" i="1" dirty="0"/>
              <a:t> </a:t>
            </a:r>
            <a:r>
              <a:rPr lang="el-GR" sz="2800" i="1" dirty="0" err="1"/>
              <a:t>πῆχυν</a:t>
            </a:r>
            <a:r>
              <a:rPr lang="el-GR" sz="2800" i="1" dirty="0"/>
              <a:t> </a:t>
            </a:r>
            <a:r>
              <a:rPr lang="el-GR" i="1" dirty="0" err="1"/>
              <a:t>ἕ</a:t>
            </a:r>
            <a:r>
              <a:rPr lang="el-GR" sz="2800" i="1" dirty="0" err="1"/>
              <a:t>να</a:t>
            </a:r>
            <a:r>
              <a:rPr lang="el-GR" sz="2800" i="1" dirty="0"/>
              <a:t>;</a:t>
            </a:r>
            <a:r>
              <a:rPr lang="el-GR" sz="2800" dirty="0"/>
              <a:t>» (</a:t>
            </a:r>
            <a:r>
              <a:rPr lang="el-GR" sz="2800" i="1" dirty="0" err="1"/>
              <a:t>Ματθ</a:t>
            </a:r>
            <a:r>
              <a:rPr lang="el-GR" sz="2800" dirty="0"/>
              <a:t>. 6, 27).</a:t>
            </a:r>
          </a:p>
          <a:p>
            <a:r>
              <a:rPr lang="el-GR" sz="2800" dirty="0"/>
              <a:t> Ο άγιος Ιωάννης Δαμασκηνός στον αναποτελεσματικό φόβο και την ατελέσφορη μέριμνα, τους οποίους ο Χριστός κατηγορεί με τους λόγους Του, αντιπαραθέτει την </a:t>
            </a:r>
            <a:r>
              <a:rPr lang="el-GR" sz="2800" b="1" dirty="0"/>
              <a:t>αποτελεσματική αμεριμνησία</a:t>
            </a:r>
            <a:r>
              <a:rPr lang="el-GR" sz="2800" dirty="0"/>
              <a:t> αυτού, που αποθέτει τον εαυτό του για τα πάντα στη θεία Πρόνοια. </a:t>
            </a:r>
          </a:p>
          <a:p>
            <a:r>
              <a:rPr lang="el-GR" b="1" dirty="0"/>
              <a:t>Η παθολογία του φόβου εμφανίζεται και στο</a:t>
            </a:r>
            <a:r>
              <a:rPr lang="el-GR" dirty="0"/>
              <a:t>, περισσότερο ή λιγότερο σημαντικό, </a:t>
            </a:r>
            <a:r>
              <a:rPr lang="el-GR" b="1" dirty="0"/>
              <a:t>τμήμα της </a:t>
            </a:r>
            <a:r>
              <a:rPr lang="el-GR" b="1" u="sng" dirty="0"/>
              <a:t>φαντασίας</a:t>
            </a:r>
            <a:r>
              <a:rPr lang="el-GR" dirty="0"/>
              <a:t>, το οποίο τον δέχεται γενικά. </a:t>
            </a:r>
          </a:p>
          <a:p>
            <a:r>
              <a:rPr lang="el-GR" dirty="0"/>
              <a:t>Με τη φαντασία του ο άνθρωπος παραμορφώνει την πραγματικότητα, της αποδίδει διαστάσεις που δεν έχει, μεγεθύνοντας για παράδειγμα τους κινδύνους ή θεωρώντας επικείμενη την απώλεια κάποιου αντικειμένου. </a:t>
            </a:r>
          </a:p>
          <a:p>
            <a:r>
              <a:rPr lang="el-GR" dirty="0"/>
              <a:t>Η φαντασία όμως προβάλλει και ανύπαρκτες πραγματικότητες: κατασκευάζει, προδικάζει ή και οδηγεί στην αποδοχή ως βέβαιον, -στο παρόν ή το εγγύς μέλλον- γεγονότων που δεν έχουν συμβεί και για τα οποία κανένας αντικειμενικός λόγος δεν εγγυάται την πραγματοποίησή τους. </a:t>
            </a:r>
          </a:p>
        </p:txBody>
      </p:sp>
    </p:spTree>
    <p:extLst>
      <p:ext uri="{BB962C8B-B14F-4D97-AF65-F5344CB8AC3E}">
        <p14:creationId xmlns:p14="http://schemas.microsoft.com/office/powerpoint/2010/main" val="22858044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763EC8-6D9C-7AC6-F37B-E2D6BAF02A47}"/>
              </a:ext>
            </a:extLst>
          </p:cNvPr>
          <p:cNvSpPr>
            <a:spLocks noGrp="1"/>
          </p:cNvSpPr>
          <p:nvPr>
            <p:ph type="title"/>
          </p:nvPr>
        </p:nvSpPr>
        <p:spPr>
          <a:xfrm>
            <a:off x="838200" y="18256"/>
            <a:ext cx="10515600" cy="662782"/>
          </a:xfrm>
        </p:spPr>
        <p:txBody>
          <a:bodyPr>
            <a:normAutofit fontScale="90000"/>
          </a:bodyPr>
          <a:lstStyle/>
          <a:p>
            <a:pPr algn="ctr"/>
            <a:r>
              <a:rPr lang="el-GR" b="1" dirty="0"/>
              <a:t> Παθολογία του φόβου</a:t>
            </a:r>
            <a:endParaRPr lang="el-GR" dirty="0"/>
          </a:p>
        </p:txBody>
      </p:sp>
      <p:sp>
        <p:nvSpPr>
          <p:cNvPr id="3" name="Θέση περιεχομένου 2">
            <a:extLst>
              <a:ext uri="{FF2B5EF4-FFF2-40B4-BE49-F238E27FC236}">
                <a16:creationId xmlns:a16="http://schemas.microsoft.com/office/drawing/2014/main" id="{D7D10652-DC69-9742-B025-98E6AA80B5D4}"/>
              </a:ext>
            </a:extLst>
          </p:cNvPr>
          <p:cNvSpPr>
            <a:spLocks noGrp="1"/>
          </p:cNvSpPr>
          <p:nvPr>
            <p:ph idx="1"/>
          </p:nvPr>
        </p:nvSpPr>
        <p:spPr>
          <a:xfrm>
            <a:off x="0" y="501445"/>
            <a:ext cx="12192000" cy="6338299"/>
          </a:xfrm>
        </p:spPr>
        <p:txBody>
          <a:bodyPr>
            <a:normAutofit lnSpcReduction="10000"/>
          </a:bodyPr>
          <a:lstStyle/>
          <a:p>
            <a:r>
              <a:rPr lang="el-GR" dirty="0"/>
              <a:t>Έτσι ο άγιος Ιωάννης της Κλίμακος δίνει για το φόβο τον εξής ορισμό: «</a:t>
            </a:r>
            <a:r>
              <a:rPr lang="el-GR" i="1" dirty="0"/>
              <a:t>Φόβος </a:t>
            </a:r>
            <a:r>
              <a:rPr lang="el-GR" i="1" dirty="0" err="1"/>
              <a:t>ἐστὶ</a:t>
            </a:r>
            <a:r>
              <a:rPr lang="el-GR" i="1" dirty="0"/>
              <a:t> </a:t>
            </a:r>
            <a:r>
              <a:rPr lang="el-GR" i="1" dirty="0" err="1"/>
              <a:t>προμελετώμενος</a:t>
            </a:r>
            <a:r>
              <a:rPr lang="el-GR" i="1" dirty="0"/>
              <a:t> κίνδυνος [...], </a:t>
            </a:r>
            <a:r>
              <a:rPr lang="el-GR" i="1" dirty="0" err="1"/>
              <a:t>σύντρομος</a:t>
            </a:r>
            <a:r>
              <a:rPr lang="el-GR" i="1" dirty="0"/>
              <a:t> </a:t>
            </a:r>
            <a:r>
              <a:rPr lang="el-GR" i="1" dirty="0" err="1"/>
              <a:t>αἴσθησις</a:t>
            </a:r>
            <a:r>
              <a:rPr lang="el-GR" i="1" dirty="0"/>
              <a:t> καρδίας περί </a:t>
            </a:r>
            <a:r>
              <a:rPr lang="el-GR" i="1" dirty="0" err="1"/>
              <a:t>ἀδήλων</a:t>
            </a:r>
            <a:r>
              <a:rPr lang="el-GR" i="1" dirty="0"/>
              <a:t> </a:t>
            </a:r>
            <a:r>
              <a:rPr lang="el-GR" i="1" dirty="0" err="1"/>
              <a:t>συμφορῶν</a:t>
            </a:r>
            <a:r>
              <a:rPr lang="el-GR" i="1" dirty="0"/>
              <a:t> </a:t>
            </a:r>
            <a:r>
              <a:rPr lang="el-GR" i="1" dirty="0" err="1"/>
              <a:t>κλονουμένη</a:t>
            </a:r>
            <a:r>
              <a:rPr lang="el-GR" i="1" dirty="0"/>
              <a:t> </a:t>
            </a:r>
            <a:r>
              <a:rPr lang="el-GR" i="1" dirty="0" err="1"/>
              <a:t>καὶ</a:t>
            </a:r>
            <a:r>
              <a:rPr lang="el-GR" i="1" dirty="0"/>
              <a:t> </a:t>
            </a:r>
            <a:r>
              <a:rPr lang="el-GR" i="1" dirty="0" err="1"/>
              <a:t>ἀσχάλλουσα</a:t>
            </a:r>
            <a:r>
              <a:rPr lang="el-GR" i="1" dirty="0"/>
              <a:t> </a:t>
            </a:r>
            <a:r>
              <a:rPr lang="el-GR" dirty="0"/>
              <a:t>(=αγωνιώδης)». Παρατηρεί επιπλέον πως ο </a:t>
            </a:r>
            <a:r>
              <a:rPr lang="el-GR" b="1" dirty="0"/>
              <a:t>φόβος θέτει ερωτηματικά και για τα πλέον βέβαια πράγματα</a:t>
            </a:r>
            <a:r>
              <a:rPr lang="el-GR" dirty="0"/>
              <a:t> και τον ρόλο που αναλαμβάνει η φαντασία στο σημείο αυτό: «</a:t>
            </a:r>
            <a:r>
              <a:rPr lang="el-GR" i="1" dirty="0"/>
              <a:t>Φόβος </a:t>
            </a:r>
            <a:r>
              <a:rPr lang="el-GR" i="1" dirty="0" err="1"/>
              <a:t>ἐστὶ</a:t>
            </a:r>
            <a:r>
              <a:rPr lang="el-GR" i="1" dirty="0"/>
              <a:t> πληροφορίας </a:t>
            </a:r>
            <a:r>
              <a:rPr lang="el-GR" i="1" dirty="0" err="1"/>
              <a:t>στέρησις</a:t>
            </a:r>
            <a:r>
              <a:rPr lang="el-GR" dirty="0"/>
              <a:t>». </a:t>
            </a:r>
          </a:p>
          <a:p>
            <a:r>
              <a:rPr lang="el-GR" dirty="0"/>
              <a:t>Και ακολουθούν </a:t>
            </a:r>
            <a:r>
              <a:rPr lang="el-GR" b="1" dirty="0"/>
              <a:t>τα παθολογικά σημεία του παραληρήματος</a:t>
            </a:r>
            <a:r>
              <a:rPr lang="el-GR" dirty="0"/>
              <a:t>: παραμόρφωση της πραγματικότητας, όχι αντίληψη του συμβαίνοντος ή του γεγονότος, αντίληψη ανύπαρκτης πραγματικότητας. </a:t>
            </a:r>
          </a:p>
          <a:p>
            <a:r>
              <a:rPr lang="el-GR" dirty="0"/>
              <a:t>Οι περισσότερες από τις υπόλοιπες μορφές φόβου, και ιδιαίτερα το άγχος και η αγωνία, χαρακτηρίζονται από την απουσία αντικειμενικών λόγων θεμελίωσης· στο άτομο που είναι υποχείριο του φόβου σημαντικό ρόλο ασκεί η επιρροή του παραλόγου. </a:t>
            </a:r>
          </a:p>
          <a:p>
            <a:r>
              <a:rPr lang="el-GR" dirty="0"/>
              <a:t>Στον έμφοβο άνθρωπο, μοιάζουν κατεσταλμένες οι δυνάμεις, που θα του επέτρεπαν να εκτιμά τα πράγματα και τα γεγονότα στις ακριβείς τους διαστάσεις. Ο συγγραφέας του βιβλίου Σοφία Σολομώντος αναφέρει: «</a:t>
            </a:r>
            <a:r>
              <a:rPr lang="el-GR" i="1" dirty="0" err="1"/>
              <a:t>οὐθέν</a:t>
            </a:r>
            <a:r>
              <a:rPr lang="el-GR" i="1" dirty="0"/>
              <a:t> </a:t>
            </a:r>
            <a:r>
              <a:rPr lang="el-GR" i="1" dirty="0" err="1"/>
              <a:t>γὰρ</a:t>
            </a:r>
            <a:r>
              <a:rPr lang="el-GR" i="1" dirty="0"/>
              <a:t> </a:t>
            </a:r>
            <a:r>
              <a:rPr lang="el-GR" i="1" dirty="0" err="1"/>
              <a:t>ἐστι</a:t>
            </a:r>
            <a:r>
              <a:rPr lang="el-GR" i="1" dirty="0"/>
              <a:t> φόβος, </a:t>
            </a:r>
            <a:r>
              <a:rPr lang="el-GR" i="1" dirty="0" err="1"/>
              <a:t>εἰ</a:t>
            </a:r>
            <a:r>
              <a:rPr lang="el-GR" i="1" dirty="0"/>
              <a:t> </a:t>
            </a:r>
            <a:r>
              <a:rPr lang="el-GR" i="1" dirty="0" err="1"/>
              <a:t>μὴ</a:t>
            </a:r>
            <a:r>
              <a:rPr lang="el-GR" i="1" dirty="0"/>
              <a:t> προδοσία </a:t>
            </a:r>
            <a:r>
              <a:rPr lang="el-GR" i="1" dirty="0" err="1"/>
              <a:t>τῶν</a:t>
            </a:r>
            <a:r>
              <a:rPr lang="el-GR" i="1" dirty="0"/>
              <a:t> </a:t>
            </a:r>
            <a:r>
              <a:rPr lang="el-GR" i="1" dirty="0" err="1"/>
              <a:t>ἀπὸ</a:t>
            </a:r>
            <a:r>
              <a:rPr lang="el-GR" i="1" dirty="0"/>
              <a:t> </a:t>
            </a:r>
            <a:r>
              <a:rPr lang="el-GR" i="1" dirty="0" err="1"/>
              <a:t>λογισμοῦ</a:t>
            </a:r>
            <a:r>
              <a:rPr lang="el-GR" i="1" dirty="0"/>
              <a:t> βοηθημάτων</a:t>
            </a:r>
            <a:r>
              <a:rPr lang="el-GR" dirty="0"/>
              <a:t>» (17, 11). </a:t>
            </a:r>
          </a:p>
          <a:p>
            <a:endParaRPr lang="el-GR" dirty="0"/>
          </a:p>
        </p:txBody>
      </p:sp>
    </p:spTree>
    <p:extLst>
      <p:ext uri="{BB962C8B-B14F-4D97-AF65-F5344CB8AC3E}">
        <p14:creationId xmlns:p14="http://schemas.microsoft.com/office/powerpoint/2010/main" val="30214454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DDC794-4504-398F-7A20-619596AD40B2}"/>
              </a:ext>
            </a:extLst>
          </p:cNvPr>
          <p:cNvSpPr>
            <a:spLocks noGrp="1"/>
          </p:cNvSpPr>
          <p:nvPr>
            <p:ph type="title"/>
          </p:nvPr>
        </p:nvSpPr>
        <p:spPr>
          <a:xfrm>
            <a:off x="838200" y="18256"/>
            <a:ext cx="10515600" cy="320957"/>
          </a:xfrm>
        </p:spPr>
        <p:txBody>
          <a:bodyPr>
            <a:normAutofit fontScale="90000"/>
          </a:bodyPr>
          <a:lstStyle/>
          <a:p>
            <a:pPr algn="ctr"/>
            <a:r>
              <a:rPr lang="el-GR" b="1" dirty="0"/>
              <a:t> Παθολογία του φόβου</a:t>
            </a:r>
            <a:endParaRPr lang="el-GR" dirty="0"/>
          </a:p>
        </p:txBody>
      </p:sp>
      <p:sp>
        <p:nvSpPr>
          <p:cNvPr id="3" name="Θέση περιεχομένου 2">
            <a:extLst>
              <a:ext uri="{FF2B5EF4-FFF2-40B4-BE49-F238E27FC236}">
                <a16:creationId xmlns:a16="http://schemas.microsoft.com/office/drawing/2014/main" id="{A8CC229E-3D8E-5B61-BE09-BC63E07449E9}"/>
              </a:ext>
            </a:extLst>
          </p:cNvPr>
          <p:cNvSpPr>
            <a:spLocks noGrp="1"/>
          </p:cNvSpPr>
          <p:nvPr>
            <p:ph idx="1"/>
          </p:nvPr>
        </p:nvSpPr>
        <p:spPr>
          <a:xfrm>
            <a:off x="0" y="339213"/>
            <a:ext cx="12192000" cy="6500531"/>
          </a:xfrm>
        </p:spPr>
        <p:txBody>
          <a:bodyPr>
            <a:normAutofit lnSpcReduction="10000"/>
          </a:bodyPr>
          <a:lstStyle/>
          <a:p>
            <a:r>
              <a:rPr lang="el-GR" dirty="0"/>
              <a:t>Ενδεχομένως, </a:t>
            </a:r>
            <a:r>
              <a:rPr lang="el-GR" b="1" dirty="0"/>
              <a:t>η γέννηση και η ανάπτυξη του φόβου</a:t>
            </a:r>
            <a:r>
              <a:rPr lang="el-GR" dirty="0"/>
              <a:t>, υποκινούνται ή εννοούνται από διάφορα πάθη. Στην πρώτη θέση, η </a:t>
            </a:r>
            <a:r>
              <a:rPr lang="el-GR" b="1" dirty="0" err="1"/>
              <a:t>υπερηφανία</a:t>
            </a:r>
            <a:r>
              <a:rPr lang="el-GR" dirty="0"/>
              <a:t>, η οποία είναι στενά συνδεδεμένη με το φόβο. Συναφής είναι η παρατήρηση του αγίου Ισαάκ: «</a:t>
            </a:r>
            <a:r>
              <a:rPr lang="el-GR" i="1" dirty="0"/>
              <a:t>Ὁ ταύτης [</a:t>
            </a:r>
            <a:r>
              <a:rPr lang="el-GR" i="1" dirty="0" err="1"/>
              <a:t>τῆς</a:t>
            </a:r>
            <a:r>
              <a:rPr lang="el-GR" i="1" dirty="0"/>
              <a:t> ταπεινώσεως] </a:t>
            </a:r>
            <a:r>
              <a:rPr lang="el-GR" i="1" dirty="0" err="1"/>
              <a:t>ἐλλείπων</a:t>
            </a:r>
            <a:r>
              <a:rPr lang="el-GR" i="1" dirty="0"/>
              <a:t>, </a:t>
            </a:r>
            <a:r>
              <a:rPr lang="el-GR" i="1" dirty="0" err="1"/>
              <a:t>ἐλλιπής</a:t>
            </a:r>
            <a:r>
              <a:rPr lang="el-GR" i="1" dirty="0"/>
              <a:t> </a:t>
            </a:r>
            <a:r>
              <a:rPr lang="el-GR" i="1" dirty="0" err="1"/>
              <a:t>ἐστι</a:t>
            </a:r>
            <a:r>
              <a:rPr lang="el-GR" i="1" dirty="0"/>
              <a:t> </a:t>
            </a:r>
            <a:r>
              <a:rPr lang="el-GR" i="1" dirty="0" err="1"/>
              <a:t>καὶ</a:t>
            </a:r>
            <a:r>
              <a:rPr lang="el-GR" i="1" dirty="0"/>
              <a:t> </a:t>
            </a:r>
            <a:r>
              <a:rPr lang="el-GR" i="1" dirty="0" err="1"/>
              <a:t>ἀπό</a:t>
            </a:r>
            <a:r>
              <a:rPr lang="el-GR" i="1" dirty="0"/>
              <a:t> </a:t>
            </a:r>
            <a:r>
              <a:rPr lang="el-GR" i="1" dirty="0" err="1"/>
              <a:t>τῆς</a:t>
            </a:r>
            <a:r>
              <a:rPr lang="el-GR" i="1" dirty="0"/>
              <a:t> τελειώσεως· </a:t>
            </a:r>
            <a:r>
              <a:rPr lang="el-GR" i="1" dirty="0" err="1"/>
              <a:t>καὶ</a:t>
            </a:r>
            <a:r>
              <a:rPr lang="el-GR" i="1" dirty="0"/>
              <a:t> ὁ </a:t>
            </a:r>
            <a:r>
              <a:rPr lang="el-GR" i="1" dirty="0" err="1"/>
              <a:t>άπὸ</a:t>
            </a:r>
            <a:r>
              <a:rPr lang="el-GR" i="1" dirty="0"/>
              <a:t> ταύτης </a:t>
            </a:r>
            <a:r>
              <a:rPr lang="el-GR" i="1" dirty="0" err="1"/>
              <a:t>ἐλλιπής</a:t>
            </a:r>
            <a:r>
              <a:rPr lang="el-GR" i="1" dirty="0"/>
              <a:t>, </a:t>
            </a:r>
            <a:r>
              <a:rPr lang="el-GR" i="1" dirty="0" err="1"/>
              <a:t>ᾀεί</a:t>
            </a:r>
            <a:r>
              <a:rPr lang="el-GR" i="1" dirty="0"/>
              <a:t> περίφοβός </a:t>
            </a:r>
            <a:r>
              <a:rPr lang="el-GR" i="1" dirty="0" err="1"/>
              <a:t>ἐστι</a:t>
            </a:r>
            <a:r>
              <a:rPr lang="el-GR" dirty="0"/>
              <a:t>». Ο άγιος Ιωάννης της Κλίμακος συμπληρώνει σχετικά: «</a:t>
            </a:r>
            <a:r>
              <a:rPr lang="el-GR" i="1" dirty="0" err="1"/>
              <a:t>Ὑπερήφανος</a:t>
            </a:r>
            <a:r>
              <a:rPr lang="el-GR" i="1" dirty="0"/>
              <a:t> ψυχή, δειλίας δούλη· </a:t>
            </a:r>
            <a:r>
              <a:rPr lang="el-GR" i="1" dirty="0" err="1"/>
              <a:t>ἐφ</a:t>
            </a:r>
            <a:r>
              <a:rPr lang="el-GR" i="1" dirty="0"/>
              <a:t>’ </a:t>
            </a:r>
            <a:r>
              <a:rPr lang="el-GR" i="1" dirty="0" err="1"/>
              <a:t>ἑαυτῇ</a:t>
            </a:r>
            <a:r>
              <a:rPr lang="el-GR" i="1" dirty="0"/>
              <a:t> </a:t>
            </a:r>
            <a:r>
              <a:rPr lang="el-GR" i="1" dirty="0" err="1"/>
              <a:t>πεποιθυῖα</a:t>
            </a:r>
            <a:r>
              <a:rPr lang="el-GR" i="1" dirty="0"/>
              <a:t>, </a:t>
            </a:r>
            <a:r>
              <a:rPr lang="el-GR" i="1" dirty="0" err="1"/>
              <a:t>καὶ</a:t>
            </a:r>
            <a:r>
              <a:rPr lang="el-GR" i="1" dirty="0"/>
              <a:t> κτύπους κτισμάτων </a:t>
            </a:r>
            <a:r>
              <a:rPr lang="el-GR" i="1" dirty="0" err="1"/>
              <a:t>καὶ</a:t>
            </a:r>
            <a:r>
              <a:rPr lang="el-GR" i="1" dirty="0"/>
              <a:t> </a:t>
            </a:r>
            <a:r>
              <a:rPr lang="el-GR" i="1" dirty="0" err="1"/>
              <a:t>σκιᾶς</a:t>
            </a:r>
            <a:r>
              <a:rPr lang="el-GR" i="1" dirty="0"/>
              <a:t> </a:t>
            </a:r>
            <a:r>
              <a:rPr lang="el-GR" i="1" dirty="0" err="1"/>
              <a:t>δεδοικυῖα</a:t>
            </a:r>
            <a:r>
              <a:rPr lang="el-GR" dirty="0"/>
              <a:t>» και «</a:t>
            </a:r>
            <a:r>
              <a:rPr lang="el-GR" i="1" dirty="0"/>
              <a:t>πάντες </a:t>
            </a:r>
            <a:r>
              <a:rPr lang="el-GR" i="1" dirty="0" err="1"/>
              <a:t>οἱ</a:t>
            </a:r>
            <a:r>
              <a:rPr lang="el-GR" i="1" dirty="0"/>
              <a:t> </a:t>
            </a:r>
            <a:r>
              <a:rPr lang="el-GR" i="1" dirty="0" err="1"/>
              <a:t>δειλιῶντες</a:t>
            </a:r>
            <a:r>
              <a:rPr lang="el-GR" i="1" dirty="0"/>
              <a:t> κενόδοξοι</a:t>
            </a:r>
            <a:r>
              <a:rPr lang="el-GR" dirty="0"/>
              <a:t>». Ο άγιος Συμεών ο Νέος Θεολόγος υπενθυμίζει ότι ο φόβος συνδέεται προφανέστατα και με το πάθος της δειλίας.</a:t>
            </a:r>
          </a:p>
          <a:p>
            <a:r>
              <a:rPr lang="el-GR" dirty="0"/>
              <a:t>Σύμφωνα με τη διδασκαλία του Αποστόλου Παύλου, </a:t>
            </a:r>
            <a:r>
              <a:rPr lang="el-GR" b="1" dirty="0"/>
              <a:t>ο φόβος είναι δυνατόν να γεννάται από την αμαρτία</a:t>
            </a:r>
            <a:r>
              <a:rPr lang="el-GR" dirty="0"/>
              <a:t>: «</a:t>
            </a:r>
            <a:r>
              <a:rPr lang="el-GR" i="1" dirty="0" err="1"/>
              <a:t>Θλῖψις</a:t>
            </a:r>
            <a:r>
              <a:rPr lang="el-GR" i="1" dirty="0"/>
              <a:t> </a:t>
            </a:r>
            <a:r>
              <a:rPr lang="el-GR" i="1" dirty="0" err="1"/>
              <a:t>καὶ</a:t>
            </a:r>
            <a:r>
              <a:rPr lang="el-GR" i="1" dirty="0"/>
              <a:t> </a:t>
            </a:r>
            <a:r>
              <a:rPr lang="el-GR" i="1" dirty="0" err="1"/>
              <a:t>στενοχωρία</a:t>
            </a:r>
            <a:r>
              <a:rPr lang="el-GR" i="1" dirty="0"/>
              <a:t> </a:t>
            </a:r>
            <a:r>
              <a:rPr lang="el-GR" i="1" dirty="0" err="1"/>
              <a:t>ἐπί</a:t>
            </a:r>
            <a:r>
              <a:rPr lang="el-GR" i="1" dirty="0"/>
              <a:t> </a:t>
            </a:r>
            <a:r>
              <a:rPr lang="el-GR" i="1" dirty="0" err="1"/>
              <a:t>πᾶσαν</a:t>
            </a:r>
            <a:r>
              <a:rPr lang="el-GR" i="1" dirty="0"/>
              <a:t> </a:t>
            </a:r>
            <a:r>
              <a:rPr lang="el-GR" i="1" dirty="0" err="1"/>
              <a:t>ψυχὴν</a:t>
            </a:r>
            <a:r>
              <a:rPr lang="el-GR" i="1" dirty="0"/>
              <a:t> </a:t>
            </a:r>
            <a:r>
              <a:rPr lang="el-GR" i="1" dirty="0" err="1"/>
              <a:t>ἀνθρώπου</a:t>
            </a:r>
            <a:r>
              <a:rPr lang="el-GR" i="1" dirty="0"/>
              <a:t> </a:t>
            </a:r>
            <a:r>
              <a:rPr lang="el-GR" i="1" dirty="0" err="1"/>
              <a:t>τοῦ</a:t>
            </a:r>
            <a:r>
              <a:rPr lang="el-GR" i="1" dirty="0"/>
              <a:t> </a:t>
            </a:r>
            <a:r>
              <a:rPr lang="el-GR" i="1" dirty="0" err="1"/>
              <a:t>κατεργαζομένου</a:t>
            </a:r>
            <a:r>
              <a:rPr lang="el-GR" i="1" dirty="0"/>
              <a:t> </a:t>
            </a:r>
            <a:r>
              <a:rPr lang="el-GR" i="1" dirty="0" err="1"/>
              <a:t>τὸ</a:t>
            </a:r>
            <a:r>
              <a:rPr lang="el-GR" i="1" dirty="0"/>
              <a:t> κακόν</a:t>
            </a:r>
            <a:r>
              <a:rPr lang="el-GR" dirty="0"/>
              <a:t>» (</a:t>
            </a:r>
            <a:r>
              <a:rPr lang="el-GR" i="1" dirty="0" err="1"/>
              <a:t>Ρωμ</a:t>
            </a:r>
            <a:r>
              <a:rPr lang="el-GR" dirty="0"/>
              <a:t>. 2, 9). Ο άγιος Ιωάννης ο Χρυσόστομος επισημαίνει: «</a:t>
            </a:r>
            <a:r>
              <a:rPr lang="el-GR" i="1" dirty="0" err="1"/>
              <a:t>Οἱ</a:t>
            </a:r>
            <a:r>
              <a:rPr lang="el-GR" i="1" dirty="0"/>
              <a:t> </a:t>
            </a:r>
            <a:r>
              <a:rPr lang="el-GR" i="1" dirty="0" err="1"/>
              <a:t>ἐν</a:t>
            </a:r>
            <a:r>
              <a:rPr lang="el-GR" i="1" dirty="0"/>
              <a:t> </a:t>
            </a:r>
            <a:r>
              <a:rPr lang="el-GR" i="1" dirty="0" err="1"/>
              <a:t>ἁμαρτίαις</a:t>
            </a:r>
            <a:r>
              <a:rPr lang="el-GR" i="1" dirty="0"/>
              <a:t> </a:t>
            </a:r>
            <a:r>
              <a:rPr lang="el-GR" i="1" dirty="0" err="1"/>
              <a:t>ὄντες</a:t>
            </a:r>
            <a:r>
              <a:rPr lang="el-GR" i="1" dirty="0"/>
              <a:t> </a:t>
            </a:r>
            <a:r>
              <a:rPr lang="el-GR" i="1" dirty="0" err="1"/>
              <a:t>καὶ</a:t>
            </a:r>
            <a:r>
              <a:rPr lang="el-GR" i="1" dirty="0"/>
              <a:t> </a:t>
            </a:r>
            <a:r>
              <a:rPr lang="el-GR" i="1" dirty="0" err="1"/>
              <a:t>φόβῳ</a:t>
            </a:r>
            <a:r>
              <a:rPr lang="el-GR" i="1" dirty="0"/>
              <a:t> </a:t>
            </a:r>
            <a:r>
              <a:rPr lang="el-GR" i="1" dirty="0" err="1"/>
              <a:t>συζῶσι</a:t>
            </a:r>
            <a:r>
              <a:rPr lang="el-GR" i="1" dirty="0"/>
              <a:t> </a:t>
            </a:r>
            <a:r>
              <a:rPr lang="el-GR" i="1" dirty="0" err="1"/>
              <a:t>διηνεκεῖ</a:t>
            </a:r>
            <a:r>
              <a:rPr lang="el-GR" i="1" dirty="0"/>
              <a:t>· </a:t>
            </a:r>
            <a:r>
              <a:rPr lang="el-GR" i="1" dirty="0" err="1"/>
              <a:t>καὶ</a:t>
            </a:r>
            <a:r>
              <a:rPr lang="el-GR" i="1" dirty="0"/>
              <a:t> </a:t>
            </a:r>
            <a:r>
              <a:rPr lang="el-GR" i="1" dirty="0" err="1"/>
              <a:t>καθάπερ</a:t>
            </a:r>
            <a:r>
              <a:rPr lang="el-GR" i="1" dirty="0"/>
              <a:t> </a:t>
            </a:r>
            <a:r>
              <a:rPr lang="el-GR" i="1" dirty="0" err="1"/>
              <a:t>οἱ</a:t>
            </a:r>
            <a:r>
              <a:rPr lang="el-GR" i="1" dirty="0"/>
              <a:t> </a:t>
            </a:r>
            <a:r>
              <a:rPr lang="el-GR" i="1" dirty="0" err="1"/>
              <a:t>διὰ</a:t>
            </a:r>
            <a:r>
              <a:rPr lang="el-GR" i="1" dirty="0"/>
              <a:t> </a:t>
            </a:r>
            <a:r>
              <a:rPr lang="el-GR" i="1" dirty="0" err="1"/>
              <a:t>νυκτὸς</a:t>
            </a:r>
            <a:r>
              <a:rPr lang="el-GR" i="1" dirty="0"/>
              <a:t> </a:t>
            </a:r>
            <a:r>
              <a:rPr lang="el-GR" i="1" dirty="0" err="1"/>
              <a:t>ἀσελήνου</a:t>
            </a:r>
            <a:r>
              <a:rPr lang="el-GR" i="1" dirty="0"/>
              <a:t> βαδίζοντες </a:t>
            </a:r>
            <a:r>
              <a:rPr lang="el-GR" i="1" dirty="0" err="1"/>
              <a:t>τρέμουσι</a:t>
            </a:r>
            <a:r>
              <a:rPr lang="el-GR" i="1" dirty="0"/>
              <a:t>, </a:t>
            </a:r>
            <a:r>
              <a:rPr lang="el-GR" i="1" dirty="0" err="1"/>
              <a:t>κἄν</a:t>
            </a:r>
            <a:r>
              <a:rPr lang="el-GR" i="1" dirty="0"/>
              <a:t> </a:t>
            </a:r>
            <a:r>
              <a:rPr lang="el-GR" i="1" dirty="0" err="1"/>
              <a:t>μηδείς</a:t>
            </a:r>
            <a:r>
              <a:rPr lang="el-GR" i="1" dirty="0"/>
              <a:t> ὁ </a:t>
            </a:r>
            <a:r>
              <a:rPr lang="el-GR" i="1" dirty="0" err="1"/>
              <a:t>φοβῶν</a:t>
            </a:r>
            <a:r>
              <a:rPr lang="el-GR" i="1" dirty="0"/>
              <a:t> </a:t>
            </a:r>
            <a:r>
              <a:rPr lang="el-GR" i="1" dirty="0" err="1"/>
              <a:t>παρῇ</a:t>
            </a:r>
            <a:r>
              <a:rPr lang="el-GR" i="1" dirty="0"/>
              <a:t>, </a:t>
            </a:r>
            <a:r>
              <a:rPr lang="el-GR" i="1" dirty="0" err="1"/>
              <a:t>οὕτω</a:t>
            </a:r>
            <a:r>
              <a:rPr lang="el-GR" i="1" dirty="0"/>
              <a:t> </a:t>
            </a:r>
            <a:r>
              <a:rPr lang="el-GR" i="1" dirty="0" err="1"/>
              <a:t>καὶ</a:t>
            </a:r>
            <a:r>
              <a:rPr lang="el-GR" i="1" dirty="0"/>
              <a:t> </a:t>
            </a:r>
            <a:r>
              <a:rPr lang="el-GR" i="1" dirty="0" err="1"/>
              <a:t>οἱ</a:t>
            </a:r>
            <a:r>
              <a:rPr lang="el-GR" i="1" dirty="0"/>
              <a:t> </a:t>
            </a:r>
            <a:r>
              <a:rPr lang="el-GR" i="1" dirty="0" err="1"/>
              <a:t>τὴν</a:t>
            </a:r>
            <a:r>
              <a:rPr lang="el-GR" i="1" dirty="0"/>
              <a:t> </a:t>
            </a:r>
            <a:r>
              <a:rPr lang="el-GR" i="1" dirty="0" err="1"/>
              <a:t>ἁμαρτίαν</a:t>
            </a:r>
            <a:r>
              <a:rPr lang="el-GR" i="1" dirty="0"/>
              <a:t> </a:t>
            </a:r>
            <a:r>
              <a:rPr lang="el-GR" i="1" dirty="0" err="1"/>
              <a:t>ἐργαζόμενοι</a:t>
            </a:r>
            <a:r>
              <a:rPr lang="el-GR" i="1" dirty="0"/>
              <a:t>, </a:t>
            </a:r>
            <a:r>
              <a:rPr lang="el-GR" i="1" dirty="0" err="1"/>
              <a:t>θαρρεῖν</a:t>
            </a:r>
            <a:r>
              <a:rPr lang="el-GR" i="1" dirty="0"/>
              <a:t> </a:t>
            </a:r>
            <a:r>
              <a:rPr lang="el-GR" i="1" dirty="0" err="1"/>
              <a:t>οὐκ</a:t>
            </a:r>
            <a:r>
              <a:rPr lang="el-GR" i="1" dirty="0"/>
              <a:t> </a:t>
            </a:r>
            <a:r>
              <a:rPr lang="el-GR" i="1" dirty="0" err="1"/>
              <a:t>ἔχουσι</a:t>
            </a:r>
            <a:r>
              <a:rPr lang="el-GR" i="1" dirty="0"/>
              <a:t>, </a:t>
            </a:r>
            <a:r>
              <a:rPr lang="el-GR" i="1" dirty="0" err="1"/>
              <a:t>κἄν</a:t>
            </a:r>
            <a:r>
              <a:rPr lang="el-GR" i="1" dirty="0"/>
              <a:t> </a:t>
            </a:r>
            <a:r>
              <a:rPr lang="el-GR" i="1" dirty="0" err="1"/>
              <a:t>μηδεὶς</a:t>
            </a:r>
            <a:r>
              <a:rPr lang="el-GR" i="1" dirty="0"/>
              <a:t> ὁ </a:t>
            </a:r>
            <a:r>
              <a:rPr lang="el-GR" i="1" dirty="0" err="1"/>
              <a:t>ἐλέγχων</a:t>
            </a:r>
            <a:r>
              <a:rPr lang="el-GR" i="1" dirty="0"/>
              <a:t> ᾖ· </a:t>
            </a:r>
            <a:r>
              <a:rPr lang="el-GR" i="1" dirty="0" err="1"/>
              <a:t>ἀλλὰ</a:t>
            </a:r>
            <a:r>
              <a:rPr lang="el-GR" i="1" dirty="0"/>
              <a:t> πάντα </a:t>
            </a:r>
            <a:r>
              <a:rPr lang="el-GR" i="1" dirty="0" err="1"/>
              <a:t>δεδοίκασι</a:t>
            </a:r>
            <a:r>
              <a:rPr lang="el-GR" i="1" dirty="0"/>
              <a:t>, </a:t>
            </a:r>
            <a:r>
              <a:rPr lang="el-GR" i="1" dirty="0" err="1"/>
              <a:t>καὶ</a:t>
            </a:r>
            <a:r>
              <a:rPr lang="el-GR" i="1" dirty="0"/>
              <a:t> </a:t>
            </a:r>
            <a:r>
              <a:rPr lang="el-GR" i="1" dirty="0" err="1"/>
              <a:t>ὑποπτεύουσιν</a:t>
            </a:r>
            <a:r>
              <a:rPr lang="el-GR" i="1" dirty="0"/>
              <a:t>, </a:t>
            </a:r>
            <a:r>
              <a:rPr lang="el-GR" b="1" i="1" dirty="0" err="1"/>
              <a:t>ὑπὸ</a:t>
            </a:r>
            <a:r>
              <a:rPr lang="el-GR" b="1" i="1" dirty="0"/>
              <a:t> </a:t>
            </a:r>
            <a:r>
              <a:rPr lang="el-GR" b="1" i="1" dirty="0" err="1"/>
              <a:t>τοῦ</a:t>
            </a:r>
            <a:r>
              <a:rPr lang="el-GR" b="1" i="1" dirty="0"/>
              <a:t> </a:t>
            </a:r>
            <a:r>
              <a:rPr lang="el-GR" b="1" i="1" dirty="0" err="1"/>
              <a:t>συνειδότος</a:t>
            </a:r>
            <a:r>
              <a:rPr lang="el-GR" b="1" i="1" dirty="0"/>
              <a:t> </a:t>
            </a:r>
            <a:r>
              <a:rPr lang="el-GR" b="1" i="1" dirty="0" err="1"/>
              <a:t>κεντούμενοι</a:t>
            </a:r>
            <a:r>
              <a:rPr lang="el-GR" i="1" dirty="0"/>
              <a:t>, </a:t>
            </a:r>
            <a:r>
              <a:rPr lang="el-GR" i="1" dirty="0" err="1"/>
              <a:t>καὶ</a:t>
            </a:r>
            <a:r>
              <a:rPr lang="el-GR" i="1" dirty="0"/>
              <a:t> πάντα </a:t>
            </a:r>
            <a:r>
              <a:rPr lang="el-GR" i="1" dirty="0" err="1"/>
              <a:t>αὐτοῖς</a:t>
            </a:r>
            <a:r>
              <a:rPr lang="el-GR" i="1" dirty="0"/>
              <a:t> δέους </a:t>
            </a:r>
            <a:r>
              <a:rPr lang="el-GR" i="1" dirty="0" err="1"/>
              <a:t>καὶ</a:t>
            </a:r>
            <a:r>
              <a:rPr lang="el-GR" i="1" dirty="0"/>
              <a:t> </a:t>
            </a:r>
            <a:r>
              <a:rPr lang="el-GR" i="1" dirty="0" err="1"/>
              <a:t>ἀγωνίας</a:t>
            </a:r>
            <a:r>
              <a:rPr lang="el-GR" i="1" dirty="0"/>
              <a:t> </a:t>
            </a:r>
            <a:r>
              <a:rPr lang="el-GR" i="1" dirty="0" err="1"/>
              <a:t>ἐστί</a:t>
            </a:r>
            <a:r>
              <a:rPr lang="el-GR" i="1" dirty="0"/>
              <a:t> μεστά, πάντα </a:t>
            </a:r>
            <a:r>
              <a:rPr lang="el-GR" i="1" dirty="0" err="1"/>
              <a:t>περιβλέπονται</a:t>
            </a:r>
            <a:r>
              <a:rPr lang="el-GR" i="1" dirty="0"/>
              <a:t>, πάντα </a:t>
            </a:r>
            <a:r>
              <a:rPr lang="el-GR" i="1" dirty="0" err="1"/>
              <a:t>φοβοῦνται</a:t>
            </a:r>
            <a:r>
              <a:rPr lang="el-GR" dirty="0"/>
              <a:t>». </a:t>
            </a:r>
          </a:p>
        </p:txBody>
      </p:sp>
    </p:spTree>
    <p:extLst>
      <p:ext uri="{BB962C8B-B14F-4D97-AF65-F5344CB8AC3E}">
        <p14:creationId xmlns:p14="http://schemas.microsoft.com/office/powerpoint/2010/main" val="1612177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EE951A-3CCE-9F22-40A6-C64AF5321B30}"/>
              </a:ext>
            </a:extLst>
          </p:cNvPr>
          <p:cNvSpPr>
            <a:spLocks noGrp="1"/>
          </p:cNvSpPr>
          <p:nvPr>
            <p:ph type="title"/>
          </p:nvPr>
        </p:nvSpPr>
        <p:spPr/>
        <p:txBody>
          <a:bodyPr/>
          <a:lstStyle/>
          <a:p>
            <a:pPr algn="ctr"/>
            <a:r>
              <a:rPr lang="el-GR" dirty="0" err="1"/>
              <a:t>Jean-Claude</a:t>
            </a:r>
            <a:r>
              <a:rPr lang="el-GR" dirty="0"/>
              <a:t> </a:t>
            </a:r>
            <a:r>
              <a:rPr lang="el-GR" dirty="0" err="1"/>
              <a:t>Larchet</a:t>
            </a:r>
            <a:endParaRPr lang="el-GR" dirty="0"/>
          </a:p>
        </p:txBody>
      </p:sp>
      <p:pic>
        <p:nvPicPr>
          <p:cNvPr id="4" name="Κάμερα 3">
            <a:extLst>
              <a:ext uri="{FF2B5EF4-FFF2-40B4-BE49-F238E27FC236}">
                <a16:creationId xmlns:a16="http://schemas.microsoft.com/office/drawing/2014/main" id="{3E1D5A86-DB06-6905-5B85-9322B9E85D65}"/>
              </a:ext>
            </a:extLst>
          </p:cNvPr>
          <p:cNvPicPr>
            <a:picLocks noGrp="1" noChangeAspect="1"/>
            <a:extLst>
              <a:ext uri="{51228E76-BA90-4043-B771-695A4F85340A}">
                <alf:liveFeedProps xmlns:alf="http://schemas.microsoft.com/office/drawing/2021/livefeed"/>
              </a:ext>
            </a:extLst>
          </p:cNvPicPr>
          <p:nvPr>
            <p:ph idx="1"/>
          </p:nvPr>
        </p:nvPicPr>
        <p:blipFill>
          <a:blip r:embed="rId2">
            <a:extLst>
              <a:ext uri="{96DAC541-7B7A-43D3-8B79-37D633B846F1}">
                <asvg:svgBlip xmlns:asvg="http://schemas.microsoft.com/office/drawing/2016/SVG/main" r:embed="rId3"/>
              </a:ext>
            </a:extLst>
          </a:blip>
          <a:stretch>
            <a:fillRect/>
          </a:stretch>
        </p:blipFill>
        <p:spPr>
          <a:prstGeom prst="rect">
            <a:avLst/>
          </a:prstGeom>
        </p:spPr>
      </p:pic>
      <p:pic>
        <p:nvPicPr>
          <p:cNvPr id="5" name="Picture 2">
            <a:extLst>
              <a:ext uri="{FF2B5EF4-FFF2-40B4-BE49-F238E27FC236}">
                <a16:creationId xmlns:a16="http://schemas.microsoft.com/office/drawing/2014/main" id="{ABFF5E1B-9777-4FEC-6F95-3C9D21E5AD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13960" y="1825625"/>
            <a:ext cx="3143250"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01851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C29F8B-D56E-B488-D2A4-50EA4BE45AFB}"/>
              </a:ext>
            </a:extLst>
          </p:cNvPr>
          <p:cNvSpPr>
            <a:spLocks noGrp="1"/>
          </p:cNvSpPr>
          <p:nvPr>
            <p:ph type="title"/>
          </p:nvPr>
        </p:nvSpPr>
        <p:spPr>
          <a:xfrm>
            <a:off x="838200" y="18256"/>
            <a:ext cx="10515600" cy="662782"/>
          </a:xfrm>
        </p:spPr>
        <p:txBody>
          <a:bodyPr>
            <a:normAutofit fontScale="90000"/>
          </a:bodyPr>
          <a:lstStyle/>
          <a:p>
            <a:pPr algn="ctr"/>
            <a:r>
              <a:rPr lang="el-GR" b="1" dirty="0"/>
              <a:t> Παθολογία του φόβου</a:t>
            </a:r>
            <a:endParaRPr lang="el-GR" dirty="0"/>
          </a:p>
        </p:txBody>
      </p:sp>
      <p:sp>
        <p:nvSpPr>
          <p:cNvPr id="3" name="Θέση περιεχομένου 2">
            <a:extLst>
              <a:ext uri="{FF2B5EF4-FFF2-40B4-BE49-F238E27FC236}">
                <a16:creationId xmlns:a16="http://schemas.microsoft.com/office/drawing/2014/main" id="{581BE3BE-2A55-CFA2-1EBD-31E48F4B40A0}"/>
              </a:ext>
            </a:extLst>
          </p:cNvPr>
          <p:cNvSpPr>
            <a:spLocks noGrp="1"/>
          </p:cNvSpPr>
          <p:nvPr>
            <p:ph idx="1"/>
          </p:nvPr>
        </p:nvSpPr>
        <p:spPr>
          <a:xfrm>
            <a:off x="0" y="575187"/>
            <a:ext cx="12192000" cy="6264557"/>
          </a:xfrm>
        </p:spPr>
        <p:txBody>
          <a:bodyPr>
            <a:normAutofit fontScale="92500" lnSpcReduction="10000"/>
          </a:bodyPr>
          <a:lstStyle/>
          <a:p>
            <a:r>
              <a:rPr lang="el-GR" sz="2800" dirty="0"/>
              <a:t>Οι συγκεκριμένες θέσεις φαίνεται ότι δεν πρέπει να αναφέρονται μόνο σ' όσους υποκρίνονται ότι ζουν σύμφωνα με τις εντολές. Πρέπει να εφαρμόζονται και σε όσους, ενώ ζουν έξω από την πίστη, αγνοώντας τους κανόνες και τις εντολές της, έχουν εντούτοις κάποια αόριστη και </a:t>
            </a:r>
            <a:r>
              <a:rPr lang="el-GR" sz="2800" b="1" dirty="0"/>
              <a:t>ασαφή αίσθηση της </a:t>
            </a:r>
            <a:r>
              <a:rPr lang="el-GR" sz="2800" b="1" dirty="0" err="1"/>
              <a:t>αμαρτωλότητάς</a:t>
            </a:r>
            <a:r>
              <a:rPr lang="el-GR" sz="2800" b="1" dirty="0"/>
              <a:t> τους</a:t>
            </a:r>
            <a:r>
              <a:rPr lang="el-GR" sz="2800" dirty="0"/>
              <a:t>.</a:t>
            </a:r>
          </a:p>
          <a:p>
            <a:r>
              <a:rPr lang="el-GR" sz="2800" dirty="0"/>
              <a:t> Φαίνεται ακόμη ότι η ισχύς της </a:t>
            </a:r>
            <a:r>
              <a:rPr lang="el-GR" sz="2800" dirty="0" err="1"/>
              <a:t>αμαρτητικής</a:t>
            </a:r>
            <a:r>
              <a:rPr lang="el-GR" sz="2800" dirty="0"/>
              <a:t> κατάστασης που υποκινεί το φόβο με τη μορφή του </a:t>
            </a:r>
            <a:r>
              <a:rPr lang="el-GR" sz="2800" u="sng" dirty="0"/>
              <a:t>άγχους </a:t>
            </a:r>
            <a:r>
              <a:rPr lang="el-GR" sz="2800" dirty="0"/>
              <a:t>και της </a:t>
            </a:r>
            <a:r>
              <a:rPr lang="el-GR" sz="2800" u="sng" dirty="0"/>
              <a:t>αγωνίας</a:t>
            </a:r>
            <a:r>
              <a:rPr lang="el-GR" sz="2800" dirty="0"/>
              <a:t> είναι τόσο μεγαλύτερη, όσο το υποκείμενο δεν έχει συνειδητοποιήσει σαφώς το ελάττωμα και το σφάλμα του. </a:t>
            </a:r>
          </a:p>
          <a:p>
            <a:r>
              <a:rPr lang="el-GR" sz="2800" dirty="0"/>
              <a:t>Υπενθυμίζοντας «</a:t>
            </a:r>
            <a:r>
              <a:rPr lang="el-GR" sz="2800" i="1" dirty="0" err="1"/>
              <a:t>τὴν</a:t>
            </a:r>
            <a:r>
              <a:rPr lang="el-GR" sz="2800" i="1" dirty="0"/>
              <a:t> </a:t>
            </a:r>
            <a:r>
              <a:rPr lang="el-GR" sz="2800" i="1" dirty="0" err="1"/>
              <a:t>τῆς</a:t>
            </a:r>
            <a:r>
              <a:rPr lang="el-GR" sz="2800" i="1" dirty="0"/>
              <a:t> </a:t>
            </a:r>
            <a:r>
              <a:rPr lang="el-GR" sz="2800" i="1" dirty="0" err="1"/>
              <a:t>ψυχῆς</a:t>
            </a:r>
            <a:r>
              <a:rPr lang="el-GR" sz="2800" i="1" dirty="0"/>
              <a:t> </a:t>
            </a:r>
            <a:r>
              <a:rPr lang="el-GR" sz="2800" i="1" dirty="0" err="1"/>
              <a:t>δειλίαν</a:t>
            </a:r>
            <a:r>
              <a:rPr lang="el-GR" sz="2800" i="1" dirty="0"/>
              <a:t> </a:t>
            </a:r>
            <a:r>
              <a:rPr lang="el-GR" sz="2800" i="1" dirty="0" err="1"/>
              <a:t>τῆς</a:t>
            </a:r>
            <a:r>
              <a:rPr lang="el-GR" sz="2800" i="1" dirty="0"/>
              <a:t> </a:t>
            </a:r>
            <a:r>
              <a:rPr lang="el-GR" sz="2800" i="1" dirty="0" err="1"/>
              <a:t>ἑαυτῶν</a:t>
            </a:r>
            <a:r>
              <a:rPr lang="el-GR" sz="2800" i="1" dirty="0"/>
              <a:t> κακίας</a:t>
            </a:r>
            <a:r>
              <a:rPr lang="el-GR" sz="2800" dirty="0"/>
              <a:t>» ο άγιος Διάδοχος Φωτικής συμβουλεύει τον χριστιανό να επαγρυπνεί και να φροντίζει την εξομολόγηση ιδίως των ακουσίων αμαρτημάτων του και μάλιστα των ασυνείδητων από την πρώτη στιγμή. Πάλι ο ίδιος γράφει: «</a:t>
            </a:r>
            <a:r>
              <a:rPr lang="el-GR" i="1" dirty="0" err="1"/>
              <a:t>ἐὰ</a:t>
            </a:r>
            <a:r>
              <a:rPr lang="el-GR" sz="2800" i="1" dirty="0" err="1"/>
              <a:t>ν</a:t>
            </a:r>
            <a:r>
              <a:rPr lang="el-GR" sz="2800" i="1" dirty="0"/>
              <a:t> </a:t>
            </a:r>
            <a:r>
              <a:rPr lang="el-GR" sz="2800" i="1" dirty="0" err="1"/>
              <a:t>γὰρ</a:t>
            </a:r>
            <a:r>
              <a:rPr lang="el-GR" sz="2800" i="1" dirty="0"/>
              <a:t> </a:t>
            </a:r>
            <a:r>
              <a:rPr lang="el-GR" sz="2800" i="1" dirty="0" err="1"/>
              <a:t>μὴ</a:t>
            </a:r>
            <a:r>
              <a:rPr lang="el-GR" sz="2800" i="1" dirty="0"/>
              <a:t> </a:t>
            </a:r>
            <a:r>
              <a:rPr lang="el-GR" sz="2800" i="1" dirty="0" err="1"/>
              <a:t>πρεπόντως</a:t>
            </a:r>
            <a:r>
              <a:rPr lang="el-GR" sz="2800" i="1" dirty="0"/>
              <a:t> </a:t>
            </a:r>
            <a:r>
              <a:rPr lang="el-GR" sz="2800" i="1" dirty="0" err="1"/>
              <a:t>καὶ</a:t>
            </a:r>
            <a:r>
              <a:rPr lang="el-GR" sz="2800" i="1" dirty="0"/>
              <a:t> περί </a:t>
            </a:r>
            <a:r>
              <a:rPr lang="el-GR" sz="2800" i="1" dirty="0" err="1"/>
              <a:t>αὐτῶν</a:t>
            </a:r>
            <a:r>
              <a:rPr lang="el-GR" sz="2800" i="1" dirty="0"/>
              <a:t> [</a:t>
            </a:r>
            <a:r>
              <a:rPr lang="el-GR" sz="2800" i="1" dirty="0" err="1"/>
              <a:t>τῶν</a:t>
            </a:r>
            <a:r>
              <a:rPr lang="el-GR" sz="2800" i="1" dirty="0"/>
              <a:t> </a:t>
            </a:r>
            <a:r>
              <a:rPr lang="el-GR" sz="2800" i="1" dirty="0" err="1"/>
              <a:t>ἀσυνειδήτων</a:t>
            </a:r>
            <a:r>
              <a:rPr lang="el-GR" sz="2800" i="1" dirty="0"/>
              <a:t>] </a:t>
            </a:r>
            <a:r>
              <a:rPr lang="el-GR" i="1" dirty="0" err="1"/>
              <a:t>ἐ</a:t>
            </a:r>
            <a:r>
              <a:rPr lang="el-GR" sz="2800" i="1" dirty="0" err="1"/>
              <a:t>ξομολογησώμεθα</a:t>
            </a:r>
            <a:r>
              <a:rPr lang="el-GR" sz="2800" i="1" dirty="0"/>
              <a:t>, </a:t>
            </a:r>
            <a:r>
              <a:rPr lang="el-GR" sz="2800" i="1" dirty="0" err="1"/>
              <a:t>δειλίαν</a:t>
            </a:r>
            <a:r>
              <a:rPr lang="el-GR" sz="2800" i="1" dirty="0"/>
              <a:t> </a:t>
            </a:r>
            <a:r>
              <a:rPr lang="el-GR" sz="2800" i="1" dirty="0" err="1"/>
              <a:t>τινὰ</a:t>
            </a:r>
            <a:r>
              <a:rPr lang="el-GR" sz="2800" i="1" dirty="0"/>
              <a:t> </a:t>
            </a:r>
            <a:r>
              <a:rPr lang="el-GR" i="1" dirty="0" err="1"/>
              <a:t>ἄ</a:t>
            </a:r>
            <a:r>
              <a:rPr lang="el-GR" sz="2800" i="1" dirty="0" err="1"/>
              <a:t>δηλον</a:t>
            </a:r>
            <a:r>
              <a:rPr lang="el-GR" sz="2800" i="1" dirty="0"/>
              <a:t> [...] </a:t>
            </a:r>
            <a:r>
              <a:rPr lang="el-GR" sz="2800" i="1" dirty="0" err="1"/>
              <a:t>εὑρήσομεν</a:t>
            </a:r>
            <a:r>
              <a:rPr lang="el-GR" sz="2800" i="1" dirty="0"/>
              <a:t> </a:t>
            </a:r>
            <a:r>
              <a:rPr lang="el-GR" sz="2800" i="1" dirty="0" err="1"/>
              <a:t>ἐν</a:t>
            </a:r>
            <a:r>
              <a:rPr lang="el-GR" sz="2800" i="1" dirty="0"/>
              <a:t> </a:t>
            </a:r>
            <a:r>
              <a:rPr lang="el-GR" i="1" dirty="0" err="1"/>
              <a:t>ἑ</a:t>
            </a:r>
            <a:r>
              <a:rPr lang="el-GR" sz="2800" i="1" dirty="0" err="1"/>
              <a:t>αυτοῖς</a:t>
            </a:r>
            <a:r>
              <a:rPr lang="el-GR" sz="2800" dirty="0"/>
              <a:t>».</a:t>
            </a:r>
          </a:p>
          <a:p>
            <a:r>
              <a:rPr lang="el-GR" sz="2800" dirty="0"/>
              <a:t>Όπως και τα υπόλοιπα πάθη, </a:t>
            </a:r>
            <a:r>
              <a:rPr lang="el-GR" sz="2800" b="1" dirty="0"/>
              <a:t>ο φόβος έχει άμεσα μερίδιο στη δαιμονική ενέργεια</a:t>
            </a:r>
            <a:r>
              <a:rPr lang="el-GR" sz="2800" dirty="0"/>
              <a:t>, συνδεδεμένος με τους δαίμονες, οι οποίοι συμβάλλουν στην εμφάνισή του, και επωφελούνται πολύ από την παρουσία του, καθώς συνιστά </a:t>
            </a:r>
            <a:r>
              <a:rPr lang="el-GR" sz="2800" u="sng" dirty="0"/>
              <a:t>ιδιαίτερα ευνοϊκό έδαφος για τη δράση τους</a:t>
            </a:r>
            <a:r>
              <a:rPr lang="el-GR" sz="2800" dirty="0"/>
              <a:t>. Βρίσκουν στον φόβο τον σύμμαχό τους, παρατηρεί ο άγιος Διάδοχος υπενθυμίζοντας τη σύνδεση μεταξύ φόβου και αμαρτίας</a:t>
            </a:r>
            <a:r>
              <a:rPr lang="el-GR" dirty="0"/>
              <a:t>.</a:t>
            </a:r>
          </a:p>
        </p:txBody>
      </p:sp>
    </p:spTree>
    <p:extLst>
      <p:ext uri="{BB962C8B-B14F-4D97-AF65-F5344CB8AC3E}">
        <p14:creationId xmlns:p14="http://schemas.microsoft.com/office/powerpoint/2010/main" val="7882862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087A06-4689-4770-A55C-BFB2A37EB450}"/>
              </a:ext>
            </a:extLst>
          </p:cNvPr>
          <p:cNvSpPr>
            <a:spLocks noGrp="1"/>
          </p:cNvSpPr>
          <p:nvPr>
            <p:ph type="title"/>
          </p:nvPr>
        </p:nvSpPr>
        <p:spPr>
          <a:xfrm>
            <a:off x="103239" y="18256"/>
            <a:ext cx="12088761" cy="542183"/>
          </a:xfrm>
        </p:spPr>
        <p:txBody>
          <a:bodyPr>
            <a:normAutofit fontScale="90000"/>
          </a:bodyPr>
          <a:lstStyle/>
          <a:p>
            <a:pPr algn="ctr"/>
            <a:r>
              <a:rPr lang="el-GR" b="1" dirty="0"/>
              <a:t> Η θεραπευτική του φόβου: η αγάπη και η ταπείνωση</a:t>
            </a:r>
            <a:endParaRPr lang="el-GR" dirty="0"/>
          </a:p>
        </p:txBody>
      </p:sp>
      <p:sp>
        <p:nvSpPr>
          <p:cNvPr id="3" name="Θέση περιεχομένου 2">
            <a:extLst>
              <a:ext uri="{FF2B5EF4-FFF2-40B4-BE49-F238E27FC236}">
                <a16:creationId xmlns:a16="http://schemas.microsoft.com/office/drawing/2014/main" id="{CD2AD3F1-963D-63AE-4AEF-7CAFA43C160F}"/>
              </a:ext>
            </a:extLst>
          </p:cNvPr>
          <p:cNvSpPr>
            <a:spLocks noGrp="1"/>
          </p:cNvSpPr>
          <p:nvPr>
            <p:ph idx="1"/>
          </p:nvPr>
        </p:nvSpPr>
        <p:spPr>
          <a:xfrm>
            <a:off x="0" y="457200"/>
            <a:ext cx="12192000" cy="6400799"/>
          </a:xfrm>
        </p:spPr>
        <p:txBody>
          <a:bodyPr>
            <a:normAutofit fontScale="92500" lnSpcReduction="10000"/>
          </a:bodyPr>
          <a:lstStyle/>
          <a:p>
            <a:r>
              <a:rPr lang="el-GR" dirty="0"/>
              <a:t>Ο φόβος και οι καταστάσεις που συνδέονται ενδεχομένως μ’ αυτόν, όπως η δειλία, η ανησυχία, το άγχος, η αγωνία, η φοβία, έχουν ουσιαστική σχέση με την προσκόλληση στα υλικά αγαθά.</a:t>
            </a:r>
          </a:p>
          <a:p>
            <a:r>
              <a:rPr lang="el-GR" dirty="0"/>
              <a:t>Δεν είναι δυνατόν να θεραπευτεί ο άνθρωπος παρά μόνο αν αποχωριστεί από αυτόν τον κόσμο, αν αποθέσει όλη του τη μέριμνα στον Θεό, με σταθερή την ελπίδα ότι μέσω της Πρόνοιάς Του, θα φροντίσει για όλες του τις ανάγκες. </a:t>
            </a:r>
          </a:p>
          <a:p>
            <a:r>
              <a:rPr lang="el-GR" dirty="0"/>
              <a:t>Η έλλειψη πίστης είναι η πρώτη πηγή του φόβου. Ο άνθρωπος οφείλει να ζητήσει τη βοήθεια του Θεού μέσω της προσευχής: «</a:t>
            </a:r>
            <a:r>
              <a:rPr lang="el-GR" i="1" dirty="0" err="1"/>
              <a:t>Ἰησοῦ</a:t>
            </a:r>
            <a:r>
              <a:rPr lang="el-GR" i="1" dirty="0"/>
              <a:t> </a:t>
            </a:r>
            <a:r>
              <a:rPr lang="el-GR" i="1" dirty="0" err="1"/>
              <a:t>ὀνόματι</a:t>
            </a:r>
            <a:r>
              <a:rPr lang="el-GR" i="1" dirty="0"/>
              <a:t> μάστιζε πολεμίους· </a:t>
            </a:r>
            <a:r>
              <a:rPr lang="el-GR" i="1" dirty="0" err="1"/>
              <a:t>οὐ</a:t>
            </a:r>
            <a:r>
              <a:rPr lang="el-GR" i="1" dirty="0"/>
              <a:t> </a:t>
            </a:r>
            <a:r>
              <a:rPr lang="el-GR" i="1" dirty="0" err="1"/>
              <a:t>γὰρ</a:t>
            </a:r>
            <a:r>
              <a:rPr lang="el-GR" i="1" dirty="0"/>
              <a:t> </a:t>
            </a:r>
            <a:r>
              <a:rPr lang="el-GR" i="1" dirty="0" err="1"/>
              <a:t>ἐστιν</a:t>
            </a:r>
            <a:r>
              <a:rPr lang="el-GR" i="1" dirty="0"/>
              <a:t> </a:t>
            </a:r>
            <a:r>
              <a:rPr lang="el-GR" i="1" dirty="0" err="1"/>
              <a:t>ἐν</a:t>
            </a:r>
            <a:r>
              <a:rPr lang="el-GR" i="1" dirty="0"/>
              <a:t> </a:t>
            </a:r>
            <a:r>
              <a:rPr lang="el-GR" i="1" dirty="0" err="1"/>
              <a:t>τ</a:t>
            </a:r>
            <a:r>
              <a:rPr lang="el-GR" i="1" dirty="0" err="1">
                <a:latin typeface="Calibri" panose="020F0502020204030204" pitchFamily="34" charset="0"/>
                <a:cs typeface="Calibri" panose="020F0502020204030204" pitchFamily="34" charset="0"/>
              </a:rPr>
              <a:t>ῷ</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οὐρανῷ</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ἐπὶ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τῆς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γῆς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ἰσχυρότερον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ὅπλον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Ἀπαλλαγείς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τῆς</a:t>
            </a:r>
            <a:r>
              <a:rPr lang="el-GR" i="1" dirty="0">
                <a:latin typeface="Calibri" panose="020F0502020204030204" pitchFamily="34" charset="0"/>
                <a:cs typeface="Calibri" panose="020F0502020204030204" pitchFamily="34" charset="0"/>
              </a:rPr>
              <a:t> νόσου (</a:t>
            </a:r>
            <a:r>
              <a:rPr lang="el-GR" i="1" dirty="0" err="1">
                <a:latin typeface="Calibri" panose="020F0502020204030204" pitchFamily="34" charset="0"/>
                <a:cs typeface="Calibri" panose="020F0502020204030204" pitchFamily="34" charset="0"/>
              </a:rPr>
              <a:t>τοῦ</a:t>
            </a:r>
            <a:r>
              <a:rPr lang="el-GR" i="1" dirty="0">
                <a:latin typeface="Calibri" panose="020F0502020204030204" pitchFamily="34" charset="0"/>
                <a:cs typeface="Calibri" panose="020F0502020204030204" pitchFamily="34" charset="0"/>
              </a:rPr>
              <a:t> φόβου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τῆς</a:t>
            </a:r>
            <a:r>
              <a:rPr lang="el-GR" i="1" dirty="0">
                <a:latin typeface="Calibri" panose="020F0502020204030204" pitchFamily="34" charset="0"/>
                <a:cs typeface="Calibri" panose="020F0502020204030204" pitchFamily="34" charset="0"/>
              </a:rPr>
              <a:t> δειλίας) </a:t>
            </a:r>
            <a:r>
              <a:rPr lang="el-GR" i="1" dirty="0" err="1">
                <a:latin typeface="Calibri" panose="020F0502020204030204" pitchFamily="34" charset="0"/>
                <a:cs typeface="Calibri" panose="020F0502020204030204" pitchFamily="34" charset="0"/>
              </a:rPr>
              <a:t>ἀνύμνει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τὸν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λυτρωσάμενον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εὐχαριστούμενος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γὰρ</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εἰς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αἰῶνας</a:t>
            </a:r>
            <a:r>
              <a:rPr lang="el-GR" i="1" dirty="0">
                <a:latin typeface="Calibri" panose="020F0502020204030204" pitchFamily="34" charset="0"/>
                <a:cs typeface="Calibri" panose="020F0502020204030204" pitchFamily="34" charset="0"/>
              </a:rPr>
              <a:t> σκεπάσει σε</a:t>
            </a:r>
            <a:r>
              <a:rPr lang="el-GR" dirty="0">
                <a:latin typeface="Calibri" panose="020F0502020204030204" pitchFamily="34" charset="0"/>
                <a:cs typeface="Calibri" panose="020F0502020204030204" pitchFamily="34" charset="0"/>
              </a:rPr>
              <a:t>» (Ιωάννης Κλίμακος).</a:t>
            </a:r>
          </a:p>
          <a:p>
            <a:r>
              <a:rPr lang="el-GR" dirty="0">
                <a:latin typeface="Calibri" panose="020F0502020204030204" pitchFamily="34" charset="0"/>
                <a:cs typeface="Calibri" panose="020F0502020204030204" pitchFamily="34" charset="0"/>
              </a:rPr>
              <a:t>Η θεραπευτική του φόβου προϋποθέτει την απάρνηση του ιδίου θελήματος εκ μέρους του ανθρώπου και την ταπεινόφρονα συμπεριφορά: «</a:t>
            </a:r>
            <a:r>
              <a:rPr lang="el-GR" i="1" dirty="0" err="1">
                <a:latin typeface="Calibri" panose="020F0502020204030204" pitchFamily="34" charset="0"/>
                <a:cs typeface="Calibri" panose="020F0502020204030204" pitchFamily="34" charset="0"/>
              </a:rPr>
              <a:t>Κατὰ</a:t>
            </a:r>
            <a:r>
              <a:rPr lang="el-GR" i="1" dirty="0">
                <a:latin typeface="Calibri" panose="020F0502020204030204" pitchFamily="34" charset="0"/>
                <a:cs typeface="Calibri" panose="020F0502020204030204" pitchFamily="34" charset="0"/>
              </a:rPr>
              <a:t> πάντα </a:t>
            </a:r>
            <a:r>
              <a:rPr lang="el-GR" i="1" dirty="0" err="1">
                <a:latin typeface="Calibri" panose="020F0502020204030204" pitchFamily="34" charset="0"/>
                <a:cs typeface="Calibri" panose="020F0502020204030204" pitchFamily="34" charset="0"/>
              </a:rPr>
              <a:t>καιρὸν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ἐὰν</a:t>
            </a:r>
            <a:r>
              <a:rPr lang="el-GR" i="1" dirty="0">
                <a:latin typeface="Calibri" panose="020F0502020204030204" pitchFamily="34" charset="0"/>
                <a:cs typeface="Calibri" panose="020F0502020204030204" pitchFamily="34" charset="0"/>
              </a:rPr>
              <a:t> δύναται ὁ </a:t>
            </a:r>
            <a:r>
              <a:rPr lang="el-GR" i="1" dirty="0" err="1">
                <a:latin typeface="Calibri" panose="020F0502020204030204" pitchFamily="34" charset="0"/>
                <a:cs typeface="Calibri" panose="020F0502020204030204" pitchFamily="34" charset="0"/>
              </a:rPr>
              <a:t>ἄνθρωπος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κόπτειν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τὸ</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ἑαυτοῦ</a:t>
            </a:r>
            <a:r>
              <a:rPr lang="el-GR" i="1" dirty="0">
                <a:latin typeface="Calibri" panose="020F0502020204030204" pitchFamily="34" charset="0"/>
                <a:cs typeface="Calibri" panose="020F0502020204030204" pitchFamily="34" charset="0"/>
              </a:rPr>
              <a:t> θέλημα </a:t>
            </a:r>
            <a:r>
              <a:rPr lang="el-GR" i="1" dirty="0" err="1">
                <a:latin typeface="Calibri" panose="020F0502020204030204" pitchFamily="34" charset="0"/>
                <a:cs typeface="Calibri" panose="020F0502020204030204" pitchFamily="34" charset="0"/>
              </a:rPr>
              <a:t>ἐν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πᾶσι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ἔχει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ταπεινὴν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καρδίαν</a:t>
            </a:r>
            <a:r>
              <a:rPr lang="el-GR" i="1" dirty="0">
                <a:latin typeface="Calibri" panose="020F0502020204030204" pitchFamily="34" charset="0"/>
                <a:cs typeface="Calibri" panose="020F0502020204030204" pitchFamily="34" charset="0"/>
              </a:rPr>
              <a:t>…, δύναται </a:t>
            </a:r>
            <a:r>
              <a:rPr lang="el-GR" i="1" dirty="0" err="1">
                <a:latin typeface="Calibri" panose="020F0502020204030204" pitchFamily="34" charset="0"/>
                <a:cs typeface="Calibri" panose="020F0502020204030204" pitchFamily="34" charset="0"/>
              </a:rPr>
              <a:t>σωθῆναι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χάριτι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Θεοῦ</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ὅπου</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ἐὰν</a:t>
            </a:r>
            <a:r>
              <a:rPr lang="el-GR" i="1" dirty="0">
                <a:latin typeface="Calibri" panose="020F0502020204030204" pitchFamily="34" charset="0"/>
                <a:cs typeface="Calibri" panose="020F0502020204030204" pitchFamily="34" charset="0"/>
              </a:rPr>
              <a:t> ᾖ, </a:t>
            </a:r>
            <a:r>
              <a:rPr lang="el-GR" i="1" dirty="0" err="1">
                <a:latin typeface="Calibri" panose="020F0502020204030204" pitchFamily="34" charset="0"/>
                <a:cs typeface="Calibri" panose="020F0502020204030204" pitchFamily="34" charset="0"/>
              </a:rPr>
              <a:t>οὐ</a:t>
            </a:r>
            <a:r>
              <a:rPr lang="el-GR" i="1" dirty="0">
                <a:latin typeface="Calibri" panose="020F0502020204030204" pitchFamily="34" charset="0"/>
                <a:cs typeface="Calibri" panose="020F0502020204030204" pitchFamily="34" charset="0"/>
              </a:rPr>
              <a:t> κατακυριεύει </a:t>
            </a:r>
            <a:r>
              <a:rPr lang="el-GR" i="1" dirty="0" err="1">
                <a:latin typeface="Calibri" panose="020F0502020204030204" pitchFamily="34" charset="0"/>
                <a:cs typeface="Calibri" panose="020F0502020204030204" pitchFamily="34" charset="0"/>
              </a:rPr>
              <a:t>αὐτοῦ</a:t>
            </a:r>
            <a:r>
              <a:rPr lang="el-GR" i="1" dirty="0">
                <a:latin typeface="Calibri" panose="020F0502020204030204" pitchFamily="34" charset="0"/>
                <a:cs typeface="Calibri" panose="020F0502020204030204" pitchFamily="34" charset="0"/>
              </a:rPr>
              <a:t> ἡ δειλία</a:t>
            </a:r>
            <a:r>
              <a:rPr lang="el-GR" dirty="0">
                <a:latin typeface="Calibri" panose="020F0502020204030204" pitchFamily="34" charset="0"/>
                <a:cs typeface="Calibri" panose="020F0502020204030204" pitchFamily="34" charset="0"/>
              </a:rPr>
              <a:t>» (</a:t>
            </a:r>
            <a:r>
              <a:rPr lang="el-GR" dirty="0" err="1">
                <a:latin typeface="Calibri" panose="020F0502020204030204" pitchFamily="34" charset="0"/>
                <a:cs typeface="Calibri" panose="020F0502020204030204" pitchFamily="34" charset="0"/>
              </a:rPr>
              <a:t>Βαρσανούφιος</a:t>
            </a:r>
            <a:r>
              <a:rPr lang="el-GR" dirty="0">
                <a:latin typeface="Calibri" panose="020F0502020204030204" pitchFamily="34" charset="0"/>
                <a:cs typeface="Calibri" panose="020F0502020204030204" pitchFamily="34" charset="0"/>
              </a:rPr>
              <a:t>).</a:t>
            </a:r>
          </a:p>
          <a:p>
            <a:r>
              <a:rPr lang="el-GR" dirty="0">
                <a:latin typeface="Calibri" panose="020F0502020204030204" pitchFamily="34" charset="0"/>
                <a:cs typeface="Calibri" panose="020F0502020204030204" pitchFamily="34" charset="0"/>
              </a:rPr>
              <a:t>Ο άνθρωπος είναι δυνατόν να νικήσει τον φόβο με την αγάπη: «</a:t>
            </a:r>
            <a:r>
              <a:rPr lang="el-GR" i="1" dirty="0">
                <a:latin typeface="Calibri" panose="020F0502020204030204" pitchFamily="34" charset="0"/>
                <a:cs typeface="Calibri" panose="020F0502020204030204" pitchFamily="34" charset="0"/>
              </a:rPr>
              <a:t>Φόβος </a:t>
            </a:r>
            <a:r>
              <a:rPr lang="el-GR" i="1" dirty="0" err="1">
                <a:latin typeface="Calibri" panose="020F0502020204030204" pitchFamily="34" charset="0"/>
                <a:cs typeface="Calibri" panose="020F0502020204030204" pitchFamily="34" charset="0"/>
              </a:rPr>
              <a:t>οὐκ</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ἔστιν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τῇ</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ἀγάπῃ</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ἀλλὰ</a:t>
            </a:r>
            <a:r>
              <a:rPr lang="el-GR" i="1" dirty="0">
                <a:latin typeface="Calibri" panose="020F0502020204030204" pitchFamily="34" charset="0"/>
                <a:cs typeface="Calibri" panose="020F0502020204030204" pitchFamily="34" charset="0"/>
              </a:rPr>
              <a:t> ἡ τελεία </a:t>
            </a:r>
            <a:r>
              <a:rPr lang="el-GR" i="1" dirty="0" err="1">
                <a:latin typeface="Calibri" panose="020F0502020204030204" pitchFamily="34" charset="0"/>
                <a:cs typeface="Calibri" panose="020F0502020204030204" pitchFamily="34" charset="0"/>
              </a:rPr>
              <a:t>ἀγάπη</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ἔξω</a:t>
            </a:r>
            <a:r>
              <a:rPr lang="el-GR" i="1" dirty="0">
                <a:latin typeface="Calibri" panose="020F0502020204030204" pitchFamily="34" charset="0"/>
                <a:cs typeface="Calibri" panose="020F0502020204030204" pitchFamily="34" charset="0"/>
              </a:rPr>
              <a:t> βάλλει </a:t>
            </a:r>
            <a:r>
              <a:rPr lang="el-GR" i="1" dirty="0" err="1">
                <a:latin typeface="Calibri" panose="020F0502020204030204" pitchFamily="34" charset="0"/>
                <a:cs typeface="Calibri" panose="020F0502020204030204" pitchFamily="34" charset="0"/>
              </a:rPr>
              <a:t>τὸν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φόβον</a:t>
            </a:r>
            <a:r>
              <a:rPr lang="el-GR" dirty="0">
                <a:latin typeface="Calibri" panose="020F0502020204030204" pitchFamily="34" charset="0"/>
                <a:cs typeface="Calibri" panose="020F0502020204030204" pitchFamily="34" charset="0"/>
              </a:rPr>
              <a:t>» (Α΄ </a:t>
            </a:r>
            <a:r>
              <a:rPr lang="el-GR" dirty="0" err="1">
                <a:latin typeface="Calibri" panose="020F0502020204030204" pitchFamily="34" charset="0"/>
                <a:cs typeface="Calibri" panose="020F0502020204030204" pitchFamily="34" charset="0"/>
              </a:rPr>
              <a:t>Ιω</a:t>
            </a:r>
            <a:r>
              <a:rPr lang="el-GR" dirty="0">
                <a:latin typeface="Calibri" panose="020F0502020204030204" pitchFamily="34" charset="0"/>
                <a:cs typeface="Calibri" panose="020F0502020204030204" pitchFamily="34" charset="0"/>
              </a:rPr>
              <a:t> 4,18).</a:t>
            </a:r>
            <a:endParaRPr lang="el-GR" dirty="0"/>
          </a:p>
        </p:txBody>
      </p:sp>
    </p:spTree>
    <p:extLst>
      <p:ext uri="{BB962C8B-B14F-4D97-AF65-F5344CB8AC3E}">
        <p14:creationId xmlns:p14="http://schemas.microsoft.com/office/powerpoint/2010/main" val="2780936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6DF88A-54B5-7E07-5E04-8F931ED69023}"/>
              </a:ext>
            </a:extLst>
          </p:cNvPr>
          <p:cNvSpPr>
            <a:spLocks noGrp="1"/>
          </p:cNvSpPr>
          <p:nvPr>
            <p:ph type="title"/>
          </p:nvPr>
        </p:nvSpPr>
        <p:spPr>
          <a:xfrm>
            <a:off x="838200" y="0"/>
            <a:ext cx="10515600" cy="696759"/>
          </a:xfrm>
        </p:spPr>
        <p:txBody>
          <a:bodyPr/>
          <a:lstStyle/>
          <a:p>
            <a:pPr algn="ctr"/>
            <a:r>
              <a:rPr lang="el-GR" b="1" dirty="0"/>
              <a:t>Τα κεντρικά θέματα της 3</a:t>
            </a:r>
            <a:r>
              <a:rPr lang="el-GR" b="1" baseline="30000" dirty="0"/>
              <a:t>ης</a:t>
            </a:r>
            <a:r>
              <a:rPr lang="el-GR" b="1" dirty="0"/>
              <a:t> Ενότητας</a:t>
            </a:r>
            <a:endParaRPr lang="el-GR" dirty="0"/>
          </a:p>
        </p:txBody>
      </p:sp>
      <p:sp>
        <p:nvSpPr>
          <p:cNvPr id="3" name="Θέση περιεχομένου 2">
            <a:extLst>
              <a:ext uri="{FF2B5EF4-FFF2-40B4-BE49-F238E27FC236}">
                <a16:creationId xmlns:a16="http://schemas.microsoft.com/office/drawing/2014/main" id="{98981A51-CC94-9BE9-0078-02FBE9D77EE0}"/>
              </a:ext>
            </a:extLst>
          </p:cNvPr>
          <p:cNvSpPr>
            <a:spLocks noGrp="1"/>
          </p:cNvSpPr>
          <p:nvPr>
            <p:ph idx="1"/>
          </p:nvPr>
        </p:nvSpPr>
        <p:spPr>
          <a:xfrm>
            <a:off x="162232" y="516194"/>
            <a:ext cx="11887200" cy="6223819"/>
          </a:xfrm>
        </p:spPr>
        <p:txBody>
          <a:bodyPr>
            <a:normAutofit lnSpcReduction="10000"/>
          </a:bodyPr>
          <a:lstStyle/>
          <a:p>
            <a:pPr marL="0" indent="0">
              <a:buNone/>
            </a:pPr>
            <a:r>
              <a:rPr lang="el-GR" dirty="0"/>
              <a:t>Στην 3</a:t>
            </a:r>
            <a:r>
              <a:rPr lang="el-GR" baseline="30000" dirty="0"/>
              <a:t>η</a:t>
            </a:r>
            <a:r>
              <a:rPr lang="el-GR" dirty="0"/>
              <a:t> Ενότητα </a:t>
            </a:r>
            <a:r>
              <a:rPr lang="el-GR" sz="2800" dirty="0"/>
              <a:t>θίγονται τα ακόλουθα θέματα:</a:t>
            </a:r>
          </a:p>
          <a:p>
            <a:r>
              <a:rPr lang="el-GR" dirty="0"/>
              <a:t>Υγεία και ασθένεια</a:t>
            </a:r>
          </a:p>
          <a:p>
            <a:r>
              <a:rPr lang="el-GR" dirty="0"/>
              <a:t>Παρεκτροπή των φυσικών δυνάμεων του ανθρώπου. Παθολογία </a:t>
            </a:r>
          </a:p>
          <a:p>
            <a:pPr lvl="2">
              <a:buFont typeface="Wingdings" panose="05000000000000000000" pitchFamily="2" charset="2"/>
              <a:buChar char="v"/>
            </a:pPr>
            <a:r>
              <a:rPr lang="el-GR" sz="2800" dirty="0"/>
              <a:t>της γνώσης</a:t>
            </a:r>
          </a:p>
          <a:p>
            <a:pPr lvl="2">
              <a:buFont typeface="Wingdings" panose="05000000000000000000" pitchFamily="2" charset="2"/>
              <a:buChar char="v"/>
            </a:pPr>
            <a:r>
              <a:rPr lang="el-GR" sz="2800" dirty="0"/>
              <a:t>της επιθυμίας</a:t>
            </a:r>
          </a:p>
          <a:p>
            <a:pPr lvl="2">
              <a:buFont typeface="Wingdings" panose="05000000000000000000" pitchFamily="2" charset="2"/>
              <a:buChar char="v"/>
            </a:pPr>
            <a:r>
              <a:rPr lang="el-GR" sz="2800" dirty="0"/>
              <a:t>του θυμού</a:t>
            </a:r>
          </a:p>
          <a:p>
            <a:pPr lvl="2">
              <a:buFont typeface="Wingdings" panose="05000000000000000000" pitchFamily="2" charset="2"/>
              <a:buChar char="v"/>
            </a:pPr>
            <a:r>
              <a:rPr lang="el-GR" sz="2800" dirty="0"/>
              <a:t>της ελευθερίας</a:t>
            </a:r>
          </a:p>
          <a:p>
            <a:pPr lvl="2">
              <a:buFont typeface="Wingdings" panose="05000000000000000000" pitchFamily="2" charset="2"/>
              <a:buChar char="v"/>
            </a:pPr>
            <a:r>
              <a:rPr lang="el-GR" sz="2800" dirty="0"/>
              <a:t>της μνήμης</a:t>
            </a:r>
          </a:p>
          <a:p>
            <a:pPr lvl="2">
              <a:buFont typeface="Wingdings" panose="05000000000000000000" pitchFamily="2" charset="2"/>
              <a:buChar char="v"/>
            </a:pPr>
            <a:r>
              <a:rPr lang="el-GR" sz="2800" dirty="0"/>
              <a:t>της φαντασίας</a:t>
            </a:r>
          </a:p>
          <a:p>
            <a:r>
              <a:rPr lang="el-GR" dirty="0"/>
              <a:t>Η παθολογία των αισθήσεων και των φυσικών λειτουργιών</a:t>
            </a:r>
          </a:p>
          <a:p>
            <a:r>
              <a:rPr lang="el-GR" dirty="0"/>
              <a:t>Τα είδη του φόβου</a:t>
            </a:r>
          </a:p>
          <a:p>
            <a:r>
              <a:rPr lang="el-GR" dirty="0"/>
              <a:t>Αιτίες του φόβου-πάθους</a:t>
            </a:r>
          </a:p>
          <a:p>
            <a:r>
              <a:rPr lang="el-GR" dirty="0"/>
              <a:t>Παθολογία του φόβου</a:t>
            </a:r>
          </a:p>
          <a:p>
            <a:r>
              <a:rPr lang="el-GR" dirty="0"/>
              <a:t>Η θεραπευτική του φόβου: η αγάπη και η ταπείνωση</a:t>
            </a:r>
          </a:p>
          <a:p>
            <a:pPr marL="0" indent="0">
              <a:buNone/>
            </a:pPr>
            <a:endParaRPr lang="el-GR" dirty="0"/>
          </a:p>
          <a:p>
            <a:endParaRPr lang="el-GR" b="1" dirty="0">
              <a:effectLst>
                <a:outerShdw blurRad="38100" dist="38100" dir="2700000" algn="tl">
                  <a:srgbClr val="000000">
                    <a:alpha val="43137"/>
                  </a:srgbClr>
                </a:outerShdw>
              </a:effectLst>
            </a:endParaRPr>
          </a:p>
          <a:p>
            <a:endParaRPr lang="el-GR" b="1" dirty="0"/>
          </a:p>
          <a:p>
            <a:endParaRPr lang="el-GR" b="1" dirty="0"/>
          </a:p>
        </p:txBody>
      </p:sp>
    </p:spTree>
    <p:extLst>
      <p:ext uri="{BB962C8B-B14F-4D97-AF65-F5344CB8AC3E}">
        <p14:creationId xmlns:p14="http://schemas.microsoft.com/office/powerpoint/2010/main" val="3072774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E01160-BFBE-989B-FC4F-4B5E9272669C}"/>
              </a:ext>
            </a:extLst>
          </p:cNvPr>
          <p:cNvSpPr>
            <a:spLocks noGrp="1"/>
          </p:cNvSpPr>
          <p:nvPr>
            <p:ph type="title"/>
          </p:nvPr>
        </p:nvSpPr>
        <p:spPr>
          <a:xfrm>
            <a:off x="742666" y="1"/>
            <a:ext cx="10515600" cy="477672"/>
          </a:xfrm>
        </p:spPr>
        <p:txBody>
          <a:bodyPr>
            <a:normAutofit fontScale="90000"/>
          </a:bodyPr>
          <a:lstStyle/>
          <a:p>
            <a:pPr algn="ctr"/>
            <a:r>
              <a:rPr lang="el-GR" b="1" dirty="0"/>
              <a:t>Υγεία και ασθένεια</a:t>
            </a:r>
          </a:p>
        </p:txBody>
      </p:sp>
      <p:sp>
        <p:nvSpPr>
          <p:cNvPr id="3" name="Θέση περιεχομένου 2">
            <a:extLst>
              <a:ext uri="{FF2B5EF4-FFF2-40B4-BE49-F238E27FC236}">
                <a16:creationId xmlns:a16="http://schemas.microsoft.com/office/drawing/2014/main" id="{F5957622-85D5-ED2C-7A84-3F6F14BD349D}"/>
              </a:ext>
            </a:extLst>
          </p:cNvPr>
          <p:cNvSpPr>
            <a:spLocks noGrp="1"/>
          </p:cNvSpPr>
          <p:nvPr>
            <p:ph idx="1"/>
          </p:nvPr>
        </p:nvSpPr>
        <p:spPr>
          <a:xfrm>
            <a:off x="0" y="368490"/>
            <a:ext cx="12192000" cy="6489510"/>
          </a:xfrm>
        </p:spPr>
        <p:txBody>
          <a:bodyPr>
            <a:normAutofit/>
          </a:bodyPr>
          <a:lstStyle/>
          <a:p>
            <a:r>
              <a:rPr lang="el-GR" dirty="0"/>
              <a:t>Η υγεία για τον άνθρωπο, για την οποία είναι προορισμένος από τη φύση του, έγκειται στο να γίνει θεός κατά χάριν.</a:t>
            </a:r>
          </a:p>
          <a:p>
            <a:r>
              <a:rPr lang="el-GR" dirty="0"/>
              <a:t>Η κατάσταση του ανθρώπου στον παράδεισο εμφάνιζε όλα τα στοιχεία της υγείας. Με το προπατορικό αμάρτημα, ο Αδάμ έχασε τον δρόμο του, διέκοψε την κοινωνία με την Πηγή της τελειότητας, οι αρετές του μαράθηκαν και έχασε την ομοίωση προς τον Θεό.</a:t>
            </a:r>
          </a:p>
          <a:p>
            <a:r>
              <a:rPr lang="el-GR" dirty="0"/>
              <a:t>Από τότε ο άνθρωπος λησμονεί την αυθεντική του φύση, αγνοεί τον πραγματικό προορισμό του, δεν γνωρίζει την πραγματική ζωή και χάνει κάθε αίσθηση της </a:t>
            </a:r>
            <a:r>
              <a:rPr lang="el-GR" dirty="0" err="1"/>
              <a:t>προπτωτικής</a:t>
            </a:r>
            <a:r>
              <a:rPr lang="el-GR" dirty="0"/>
              <a:t> υγείας.</a:t>
            </a:r>
          </a:p>
          <a:p>
            <a:r>
              <a:rPr lang="el-GR" dirty="0"/>
              <a:t>Ο Χριστός, ως δεύτερος Αδάμ, έρχεται με τη διπλή Του φύση ως Θεάνθρωπος να επιβεβαιώσει ότι ο άνθρωπος είναι πραγματικά άνθρωπος, μόνο όταν είναι θεός εν Χριστώ.</a:t>
            </a:r>
          </a:p>
          <a:p>
            <a:r>
              <a:rPr lang="el-GR" dirty="0"/>
              <a:t>Εξάλλου ο άνθρωπος δημιουργήθηκε ως λογική ύπαρξη, αλλά βασικότερα ως ύπαρξη </a:t>
            </a:r>
            <a:r>
              <a:rPr lang="el-GR" dirty="0" err="1"/>
              <a:t>χριστολογική</a:t>
            </a:r>
            <a:r>
              <a:rPr lang="el-GR" dirty="0"/>
              <a:t>, όπου λογικός κατά τους Πατέρες σημαίνει σύμμορφος του Λόγου, δηλαδή του Χριστού.</a:t>
            </a:r>
          </a:p>
        </p:txBody>
      </p:sp>
    </p:spTree>
    <p:extLst>
      <p:ext uri="{BB962C8B-B14F-4D97-AF65-F5344CB8AC3E}">
        <p14:creationId xmlns:p14="http://schemas.microsoft.com/office/powerpoint/2010/main" val="1875723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46D4FB-C4D7-4618-CF17-26F6043254B6}"/>
              </a:ext>
            </a:extLst>
          </p:cNvPr>
          <p:cNvSpPr>
            <a:spLocks noGrp="1"/>
          </p:cNvSpPr>
          <p:nvPr>
            <p:ph type="title"/>
          </p:nvPr>
        </p:nvSpPr>
        <p:spPr>
          <a:xfrm>
            <a:off x="838200" y="18256"/>
            <a:ext cx="10515600" cy="377529"/>
          </a:xfrm>
        </p:spPr>
        <p:txBody>
          <a:bodyPr>
            <a:normAutofit fontScale="90000"/>
          </a:bodyPr>
          <a:lstStyle/>
          <a:p>
            <a:pPr algn="ctr"/>
            <a:r>
              <a:rPr lang="el-GR" b="1" dirty="0"/>
              <a:t>Υγεία και ασθένεια</a:t>
            </a:r>
            <a:endParaRPr lang="el-GR" dirty="0"/>
          </a:p>
        </p:txBody>
      </p:sp>
      <p:sp>
        <p:nvSpPr>
          <p:cNvPr id="3" name="Θέση περιεχομένου 2">
            <a:extLst>
              <a:ext uri="{FF2B5EF4-FFF2-40B4-BE49-F238E27FC236}">
                <a16:creationId xmlns:a16="http://schemas.microsoft.com/office/drawing/2014/main" id="{4D8E6729-6B98-8560-9D9A-DDF3EAA8D7F0}"/>
              </a:ext>
            </a:extLst>
          </p:cNvPr>
          <p:cNvSpPr>
            <a:spLocks noGrp="1"/>
          </p:cNvSpPr>
          <p:nvPr>
            <p:ph idx="1"/>
          </p:nvPr>
        </p:nvSpPr>
        <p:spPr>
          <a:xfrm>
            <a:off x="0" y="395785"/>
            <a:ext cx="12192000" cy="6443959"/>
          </a:xfrm>
        </p:spPr>
        <p:txBody>
          <a:bodyPr>
            <a:normAutofit lnSpcReduction="10000"/>
          </a:bodyPr>
          <a:lstStyle/>
          <a:p>
            <a:r>
              <a:rPr lang="el-GR" dirty="0"/>
              <a:t>Στο πρόσωπο του Χριστού εμφανίζονται με σαφήνεια η αυθεντική ύπαρξη και ο αληθινός προορισμός του ανθρώπου. Η εικόνα του Θεού, αμαυρωμένη στον άνθρωπο εξαιτίας του προπατορικού αμαρτήματος, επανεμφανίζεται στον Χριστό, που είναι αναμάρτητος, με πολύ μεγαλύτερη λάμψη και αίγλη απ’ αυτήν, που είχε στον Αδάμ πριν το παράπτωμά του. </a:t>
            </a:r>
          </a:p>
          <a:p>
            <a:r>
              <a:rPr lang="el-GR" dirty="0"/>
              <a:t>Ο Γρηγόριος Παλαμάς δίνει έναν περιεκτικό ορισμό της υγείας: «</a:t>
            </a:r>
            <a:r>
              <a:rPr lang="el-GR" i="1" dirty="0"/>
              <a:t>ἡ </a:t>
            </a:r>
            <a:r>
              <a:rPr lang="el-GR" i="1" dirty="0" err="1"/>
              <a:t>πρὸς</a:t>
            </a:r>
            <a:r>
              <a:rPr lang="el-GR" i="1" dirty="0"/>
              <a:t> </a:t>
            </a:r>
            <a:r>
              <a:rPr lang="el-GR" i="1" dirty="0" err="1"/>
              <a:t>τὸν</a:t>
            </a:r>
            <a:r>
              <a:rPr lang="el-GR" i="1" dirty="0"/>
              <a:t> </a:t>
            </a:r>
            <a:r>
              <a:rPr lang="el-GR" i="1" dirty="0" err="1"/>
              <a:t>Χριστὸν</a:t>
            </a:r>
            <a:r>
              <a:rPr lang="el-GR" i="1" dirty="0"/>
              <a:t> </a:t>
            </a:r>
            <a:r>
              <a:rPr lang="el-GR" i="1" dirty="0" err="1"/>
              <a:t>ἀφομοίωσις</a:t>
            </a:r>
            <a:r>
              <a:rPr lang="el-GR" i="1" dirty="0"/>
              <a:t>, </a:t>
            </a:r>
            <a:r>
              <a:rPr lang="el-GR" i="1" dirty="0" err="1"/>
              <a:t>ταὐτόν</a:t>
            </a:r>
            <a:r>
              <a:rPr lang="el-GR" i="1" dirty="0"/>
              <a:t> </a:t>
            </a:r>
            <a:r>
              <a:rPr lang="el-GR" i="1" dirty="0" err="1"/>
              <a:t>ἐστιν</a:t>
            </a:r>
            <a:r>
              <a:rPr lang="el-GR" i="1" dirty="0"/>
              <a:t> </a:t>
            </a:r>
            <a:r>
              <a:rPr lang="el-GR" i="1" dirty="0" err="1"/>
              <a:t>εἰπεῖν</a:t>
            </a:r>
            <a:r>
              <a:rPr lang="el-GR" i="1" dirty="0"/>
              <a:t> </a:t>
            </a:r>
            <a:r>
              <a:rPr lang="el-GR" i="1" dirty="0" err="1"/>
              <a:t>ὑγεία</a:t>
            </a:r>
            <a:r>
              <a:rPr lang="el-GR" i="1" dirty="0"/>
              <a:t> </a:t>
            </a:r>
            <a:r>
              <a:rPr lang="el-GR" i="1" dirty="0" err="1"/>
              <a:t>ψυχῆς</a:t>
            </a:r>
            <a:r>
              <a:rPr lang="el-GR" i="1" dirty="0"/>
              <a:t> </a:t>
            </a:r>
            <a:r>
              <a:rPr lang="el-GR" i="1" dirty="0" err="1"/>
              <a:t>καὶ</a:t>
            </a:r>
            <a:r>
              <a:rPr lang="el-GR" i="1" dirty="0"/>
              <a:t> </a:t>
            </a:r>
            <a:r>
              <a:rPr lang="el-GR" i="1" dirty="0" err="1"/>
              <a:t>τελείωσις</a:t>
            </a:r>
            <a:r>
              <a:rPr lang="el-GR" dirty="0"/>
              <a:t>».</a:t>
            </a:r>
          </a:p>
          <a:p>
            <a:r>
              <a:rPr lang="el-GR" dirty="0"/>
              <a:t>Μακριά από τον Χριστό, ο άνθρωπος δεν είναι πραγματικά ούτε πλήρως άνθρωπος, αποτελεί μόνο ένα κομμάτι της φύσης του, ανάπηρος καθώς του λείπει ένα τμήμα του εαυτού του, και γι’ αυτό βρίσκεται σε κατάσταση αλλοτρίωσης. </a:t>
            </a:r>
          </a:p>
          <a:p>
            <a:r>
              <a:rPr lang="el-GR" dirty="0"/>
              <a:t>Βεβαίως, για να φτάσει ο άνθρωπος στην τελείωση της ύπαρξής του εν Χριστώ, οφείλει να ζει σύμφωνα με το Άγιο Πνεύμα, να ζει </a:t>
            </a:r>
            <a:r>
              <a:rPr lang="el-GR" dirty="0" err="1"/>
              <a:t>αγιοπνευματικά</a:t>
            </a:r>
            <a:r>
              <a:rPr lang="el-GR" dirty="0"/>
              <a:t>. Η έλευση και εγκατάσταση του Αγίου Πνεύματος στην ψυχή αποτελεί την υγεία της ψυχής: «</a:t>
            </a:r>
            <a:r>
              <a:rPr lang="el-GR" i="1" dirty="0" err="1"/>
              <a:t>Ἐρχόμενος</a:t>
            </a:r>
            <a:r>
              <a:rPr lang="el-GR" i="1" dirty="0"/>
              <a:t> </a:t>
            </a:r>
            <a:r>
              <a:rPr lang="el-GR" i="1" dirty="0" err="1"/>
              <a:t>δὲ</a:t>
            </a:r>
            <a:r>
              <a:rPr lang="el-GR" i="1" dirty="0"/>
              <a:t> </a:t>
            </a:r>
            <a:r>
              <a:rPr lang="el-GR" i="1" dirty="0" err="1"/>
              <a:t>Αὐτὸς</a:t>
            </a:r>
            <a:r>
              <a:rPr lang="el-GR" i="1" dirty="0"/>
              <a:t> (ὁ Παράκλητος), </a:t>
            </a:r>
            <a:r>
              <a:rPr lang="el-GR" i="1" dirty="0" err="1"/>
              <a:t>ἐπεὶ</a:t>
            </a:r>
            <a:r>
              <a:rPr lang="el-GR" i="1" dirty="0"/>
              <a:t> </a:t>
            </a:r>
            <a:r>
              <a:rPr lang="el-GR" i="1" dirty="0" err="1"/>
              <a:t>πᾶσαν</a:t>
            </a:r>
            <a:r>
              <a:rPr lang="el-GR" i="1" dirty="0"/>
              <a:t> </a:t>
            </a:r>
            <a:r>
              <a:rPr lang="el-GR" i="1" dirty="0" err="1"/>
              <a:t>νόσον</a:t>
            </a:r>
            <a:r>
              <a:rPr lang="el-GR" i="1" dirty="0"/>
              <a:t> </a:t>
            </a:r>
            <a:r>
              <a:rPr lang="el-GR" i="1" dirty="0" err="1"/>
              <a:t>καὶ</a:t>
            </a:r>
            <a:r>
              <a:rPr lang="el-GR" i="1" dirty="0"/>
              <a:t> </a:t>
            </a:r>
            <a:r>
              <a:rPr lang="el-GR" i="1" dirty="0" err="1"/>
              <a:t>ἀσθένειαν</a:t>
            </a:r>
            <a:r>
              <a:rPr lang="el-GR" i="1" dirty="0"/>
              <a:t> </a:t>
            </a:r>
            <a:r>
              <a:rPr lang="el-GR" i="1" dirty="0" err="1"/>
              <a:t>ψυχικὴν</a:t>
            </a:r>
            <a:r>
              <a:rPr lang="el-GR" i="1" dirty="0"/>
              <a:t> </a:t>
            </a:r>
            <a:r>
              <a:rPr lang="el-GR" i="1" dirty="0" err="1"/>
              <a:t>ἀπελαύνει</a:t>
            </a:r>
            <a:r>
              <a:rPr lang="el-GR" i="1" dirty="0"/>
              <a:t>, </a:t>
            </a:r>
            <a:r>
              <a:rPr lang="el-GR" i="1" dirty="0" err="1"/>
              <a:t>καλεῖται</a:t>
            </a:r>
            <a:r>
              <a:rPr lang="el-GR" i="1" dirty="0"/>
              <a:t> </a:t>
            </a:r>
            <a:r>
              <a:rPr lang="el-GR" i="1" dirty="0" err="1"/>
              <a:t>ὑγιεία</a:t>
            </a:r>
            <a:r>
              <a:rPr lang="el-GR" i="1" dirty="0"/>
              <a:t>, </a:t>
            </a:r>
            <a:r>
              <a:rPr lang="el-GR" i="1" dirty="0" err="1"/>
              <a:t>τὴν</a:t>
            </a:r>
            <a:r>
              <a:rPr lang="el-GR" i="1" dirty="0"/>
              <a:t> </a:t>
            </a:r>
            <a:r>
              <a:rPr lang="el-GR" i="1" dirty="0" err="1"/>
              <a:t>ὑγείαν</a:t>
            </a:r>
            <a:r>
              <a:rPr lang="el-GR" i="1" dirty="0"/>
              <a:t> </a:t>
            </a:r>
            <a:r>
              <a:rPr lang="el-GR" i="1" dirty="0" err="1"/>
              <a:t>ἡμῖν</a:t>
            </a:r>
            <a:r>
              <a:rPr lang="el-GR" i="1" dirty="0"/>
              <a:t> </a:t>
            </a:r>
            <a:r>
              <a:rPr lang="el-GR" i="1" dirty="0" err="1"/>
              <a:t>χαριζόμενος</a:t>
            </a:r>
            <a:r>
              <a:rPr lang="el-GR" i="1" dirty="0"/>
              <a:t> </a:t>
            </a:r>
            <a:r>
              <a:rPr lang="el-GR" i="1" dirty="0" err="1"/>
              <a:t>τῆς</a:t>
            </a:r>
            <a:r>
              <a:rPr lang="el-GR" i="1" dirty="0"/>
              <a:t> </a:t>
            </a:r>
            <a:r>
              <a:rPr lang="el-GR" i="1" dirty="0" err="1"/>
              <a:t>ψυχῆς</a:t>
            </a:r>
            <a:r>
              <a:rPr lang="el-GR" dirty="0"/>
              <a:t>» (Συμεών Νέος Θεολόγος).</a:t>
            </a:r>
          </a:p>
          <a:p>
            <a:endParaRPr lang="el-GR" dirty="0"/>
          </a:p>
        </p:txBody>
      </p:sp>
    </p:spTree>
    <p:extLst>
      <p:ext uri="{BB962C8B-B14F-4D97-AF65-F5344CB8AC3E}">
        <p14:creationId xmlns:p14="http://schemas.microsoft.com/office/powerpoint/2010/main" val="1590963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F94EE5-CF47-678E-1B4A-D44F0B3F2ED1}"/>
              </a:ext>
            </a:extLst>
          </p:cNvPr>
          <p:cNvSpPr>
            <a:spLocks noGrp="1"/>
          </p:cNvSpPr>
          <p:nvPr>
            <p:ph type="title"/>
          </p:nvPr>
        </p:nvSpPr>
        <p:spPr>
          <a:xfrm>
            <a:off x="838200" y="18256"/>
            <a:ext cx="10515600" cy="662782"/>
          </a:xfrm>
        </p:spPr>
        <p:txBody>
          <a:bodyPr>
            <a:normAutofit fontScale="90000"/>
          </a:bodyPr>
          <a:lstStyle/>
          <a:p>
            <a:pPr algn="ctr"/>
            <a:r>
              <a:rPr lang="el-GR" b="1" dirty="0"/>
              <a:t>Υγεία και ασθένεια</a:t>
            </a:r>
            <a:endParaRPr lang="el-GR" dirty="0"/>
          </a:p>
        </p:txBody>
      </p:sp>
      <p:sp>
        <p:nvSpPr>
          <p:cNvPr id="3" name="Θέση περιεχομένου 2">
            <a:extLst>
              <a:ext uri="{FF2B5EF4-FFF2-40B4-BE49-F238E27FC236}">
                <a16:creationId xmlns:a16="http://schemas.microsoft.com/office/drawing/2014/main" id="{84062103-B5C2-BCE4-80F8-6CDA0E19BCB4}"/>
              </a:ext>
            </a:extLst>
          </p:cNvPr>
          <p:cNvSpPr>
            <a:spLocks noGrp="1"/>
          </p:cNvSpPr>
          <p:nvPr>
            <p:ph idx="1"/>
          </p:nvPr>
        </p:nvSpPr>
        <p:spPr>
          <a:xfrm>
            <a:off x="0" y="570030"/>
            <a:ext cx="12192000" cy="6269713"/>
          </a:xfrm>
        </p:spPr>
        <p:txBody>
          <a:bodyPr/>
          <a:lstStyle/>
          <a:p>
            <a:r>
              <a:rPr lang="el-GR" dirty="0"/>
              <a:t>Η κατάσταση της αρετής αντιστοιχεί με την αληθινή υγεία για τον άνθρωπο. Οι Πατέρες συχνά καταφάσκουν την ταυτότητα μεταξύ της κατά φύση ζωής και της ενάρετης ζωής. Ο Ιωάννης ο Δαμασκηνός σημειώνει: «</a:t>
            </a:r>
            <a:r>
              <a:rPr lang="el-GR" i="1" dirty="0" err="1"/>
              <a:t>Μένοντες</a:t>
            </a:r>
            <a:r>
              <a:rPr lang="el-GR" i="1" dirty="0"/>
              <a:t> </a:t>
            </a:r>
            <a:r>
              <a:rPr lang="el-GR" i="1" dirty="0" err="1"/>
              <a:t>οὖν</a:t>
            </a:r>
            <a:r>
              <a:rPr lang="el-GR" i="1" dirty="0"/>
              <a:t> </a:t>
            </a:r>
            <a:r>
              <a:rPr lang="el-GR" i="1" dirty="0" err="1"/>
              <a:t>ἐν</a:t>
            </a:r>
            <a:r>
              <a:rPr lang="el-GR" i="1" dirty="0"/>
              <a:t> </a:t>
            </a:r>
            <a:r>
              <a:rPr lang="el-GR" i="1" dirty="0" err="1"/>
              <a:t>τ</a:t>
            </a:r>
            <a:r>
              <a:rPr lang="el-GR" i="1" dirty="0" err="1">
                <a:latin typeface="Calibri" panose="020F0502020204030204" pitchFamily="34" charset="0"/>
                <a:cs typeface="Calibri" panose="020F0502020204030204" pitchFamily="34" charset="0"/>
              </a:rPr>
              <a:t>ῷ</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κατὰ</a:t>
            </a:r>
            <a:r>
              <a:rPr lang="el-GR" i="1" dirty="0">
                <a:latin typeface="Calibri" panose="020F0502020204030204" pitchFamily="34" charset="0"/>
                <a:cs typeface="Calibri" panose="020F0502020204030204" pitchFamily="34" charset="0"/>
              </a:rPr>
              <a:t> φύσιν </a:t>
            </a:r>
            <a:r>
              <a:rPr lang="el-GR" i="1" dirty="0" err="1">
                <a:latin typeface="Calibri" panose="020F0502020204030204" pitchFamily="34" charset="0"/>
                <a:cs typeface="Calibri" panose="020F0502020204030204" pitchFamily="34" charset="0"/>
              </a:rPr>
              <a:t>ἐν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τῇ</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ἀρετῇ</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ἐσμεν</a:t>
            </a:r>
            <a:r>
              <a:rPr lang="el-GR" dirty="0">
                <a:latin typeface="Calibri" panose="020F0502020204030204" pitchFamily="34" charset="0"/>
                <a:cs typeface="Calibri" panose="020F0502020204030204" pitchFamily="34" charset="0"/>
              </a:rPr>
              <a:t>».</a:t>
            </a:r>
          </a:p>
          <a:p>
            <a:r>
              <a:rPr lang="el-GR" dirty="0">
                <a:latin typeface="Calibri" panose="020F0502020204030204" pitchFamily="34" charset="0"/>
                <a:cs typeface="Calibri" panose="020F0502020204030204" pitchFamily="34" charset="0"/>
              </a:rPr>
              <a:t>Ο πειρασμός λειτουργούσε ως διαρκής δοκιμασία της θέλησης του ανθρώπου δίνοντας έτσι ισχύ και αξία στην επιλογή του Θεού. </a:t>
            </a:r>
          </a:p>
          <a:p>
            <a:r>
              <a:rPr lang="el-GR" dirty="0">
                <a:latin typeface="Calibri" panose="020F0502020204030204" pitchFamily="34" charset="0"/>
                <a:cs typeface="Calibri" panose="020F0502020204030204" pitchFamily="34" charset="0"/>
              </a:rPr>
              <a:t>Η αρετή αφορά την ελεύθερη επιλογή, όπως σημειώνει ο Ιωάννης Δαμασκηνός: «</a:t>
            </a:r>
            <a:r>
              <a:rPr lang="el-GR" i="1" dirty="0" err="1">
                <a:latin typeface="Calibri" panose="020F0502020204030204" pitchFamily="34" charset="0"/>
                <a:cs typeface="Calibri" panose="020F0502020204030204" pitchFamily="34" charset="0"/>
              </a:rPr>
              <a:t>οὐκ</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άρετὴ</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τὸ</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βίᾳ</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γινόμενον</a:t>
            </a:r>
            <a:r>
              <a:rPr lang="el-GR" dirty="0">
                <a:latin typeface="Calibri" panose="020F0502020204030204" pitchFamily="34" charset="0"/>
                <a:cs typeface="Calibri" panose="020F0502020204030204" pitchFamily="34" charset="0"/>
              </a:rPr>
              <a:t>».</a:t>
            </a:r>
          </a:p>
          <a:p>
            <a:r>
              <a:rPr lang="el-GR" dirty="0">
                <a:latin typeface="Calibri" panose="020F0502020204030204" pitchFamily="34" charset="0"/>
                <a:cs typeface="Calibri" panose="020F0502020204030204" pitchFamily="34" charset="0"/>
              </a:rPr>
              <a:t>Ο Αδάμ υποχωρώντας στην υποβολή του Πονηρού, θέλησε να γίνει θεός από μόνος του, να </a:t>
            </a:r>
            <a:r>
              <a:rPr lang="el-GR" dirty="0" err="1">
                <a:latin typeface="Calibri" panose="020F0502020204030204" pitchFamily="34" charset="0"/>
                <a:cs typeface="Calibri" panose="020F0502020204030204" pitchFamily="34" charset="0"/>
              </a:rPr>
              <a:t>αυτοθεωθεί</a:t>
            </a:r>
            <a:r>
              <a:rPr lang="el-GR" dirty="0">
                <a:latin typeface="Calibri" panose="020F0502020204030204" pitchFamily="34" charset="0"/>
                <a:cs typeface="Calibri" panose="020F0502020204030204" pitchFamily="34" charset="0"/>
              </a:rPr>
              <a:t>: αυτό ήταν το αμάρτημά του. Αποστρεφόμενος την Αρχή της ύπαρξής του και την Αρχή της ύπαρξης κάθε όντος, ο άνθρωπος πέφτει στο μη ον. Κάθε κακό στον άνθρωπο προέρχεται από αυτή την αποστροφή. </a:t>
            </a:r>
          </a:p>
          <a:p>
            <a:r>
              <a:rPr lang="el-GR" dirty="0">
                <a:latin typeface="Calibri" panose="020F0502020204030204" pitchFamily="34" charset="0"/>
                <a:cs typeface="Calibri" panose="020F0502020204030204" pitchFamily="34" charset="0"/>
              </a:rPr>
              <a:t>Σύμφωνα με τον Ιωάννη τον Δαμασκηνό: «</a:t>
            </a:r>
            <a:r>
              <a:rPr lang="el-GR" i="1" dirty="0" err="1">
                <a:latin typeface="Calibri" panose="020F0502020204030204" pitchFamily="34" charset="0"/>
                <a:cs typeface="Calibri" panose="020F0502020204030204" pitchFamily="34" charset="0"/>
              </a:rPr>
              <a:t>Κακίαν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ἐστιν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ἐκ</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τοῦ</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κατὰ</a:t>
            </a:r>
            <a:r>
              <a:rPr lang="el-GR" i="1" dirty="0">
                <a:latin typeface="Calibri" panose="020F0502020204030204" pitchFamily="34" charset="0"/>
                <a:cs typeface="Calibri" panose="020F0502020204030204" pitchFamily="34" charset="0"/>
              </a:rPr>
              <a:t> φύσιν </a:t>
            </a:r>
            <a:r>
              <a:rPr lang="el-GR" i="1" dirty="0" err="1">
                <a:latin typeface="Calibri" panose="020F0502020204030204" pitchFamily="34" charset="0"/>
                <a:cs typeface="Calibri" panose="020F0502020204030204" pitchFamily="34" charset="0"/>
              </a:rPr>
              <a:t>εἰς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τὸ</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παρὰ</a:t>
            </a:r>
            <a:r>
              <a:rPr lang="el-GR" i="1" dirty="0">
                <a:latin typeface="Calibri" panose="020F0502020204030204" pitchFamily="34" charset="0"/>
                <a:cs typeface="Calibri" panose="020F0502020204030204" pitchFamily="34" charset="0"/>
              </a:rPr>
              <a:t> φύσιν </a:t>
            </a:r>
            <a:r>
              <a:rPr lang="el-GR" i="1" dirty="0" err="1">
                <a:latin typeface="Calibri" panose="020F0502020204030204" pitchFamily="34" charset="0"/>
                <a:cs typeface="Calibri" panose="020F0502020204030204" pitchFamily="34" charset="0"/>
              </a:rPr>
              <a:t>ἑκούσιος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παρατροπἠ</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ὅπερ</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ἐστιν</a:t>
            </a:r>
            <a:r>
              <a:rPr lang="el-GR" i="1" dirty="0">
                <a:latin typeface="Calibri" panose="020F0502020204030204" pitchFamily="34" charset="0"/>
                <a:cs typeface="Calibri" panose="020F0502020204030204" pitchFamily="34" charset="0"/>
              </a:rPr>
              <a:t> ἡ </a:t>
            </a:r>
            <a:r>
              <a:rPr lang="el-GR" i="1" dirty="0" err="1">
                <a:latin typeface="Calibri" panose="020F0502020204030204" pitchFamily="34" charset="0"/>
                <a:cs typeface="Calibri" panose="020F0502020204030204" pitchFamily="34" charset="0"/>
              </a:rPr>
              <a:t>ἁμαρτία</a:t>
            </a:r>
            <a:r>
              <a:rPr lang="el-GR" dirty="0">
                <a:latin typeface="Calibri" panose="020F0502020204030204" pitchFamily="34" charset="0"/>
                <a:cs typeface="Calibri" panose="020F0502020204030204" pitchFamily="34" charset="0"/>
              </a:rPr>
              <a:t>».</a:t>
            </a:r>
            <a:endParaRPr lang="el-GR" dirty="0"/>
          </a:p>
        </p:txBody>
      </p:sp>
    </p:spTree>
    <p:extLst>
      <p:ext uri="{BB962C8B-B14F-4D97-AF65-F5344CB8AC3E}">
        <p14:creationId xmlns:p14="http://schemas.microsoft.com/office/powerpoint/2010/main" val="3000464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3A12ED-1A06-0F62-9281-F7873631F65F}"/>
              </a:ext>
            </a:extLst>
          </p:cNvPr>
          <p:cNvSpPr>
            <a:spLocks noGrp="1"/>
          </p:cNvSpPr>
          <p:nvPr>
            <p:ph type="title"/>
          </p:nvPr>
        </p:nvSpPr>
        <p:spPr>
          <a:xfrm>
            <a:off x="838200" y="18255"/>
            <a:ext cx="10515600" cy="827905"/>
          </a:xfrm>
        </p:spPr>
        <p:txBody>
          <a:bodyPr>
            <a:normAutofit/>
          </a:bodyPr>
          <a:lstStyle/>
          <a:p>
            <a:pPr algn="ctr"/>
            <a:r>
              <a:rPr lang="el-GR" b="1" dirty="0"/>
              <a:t>Υγεία και ασθένεια</a:t>
            </a:r>
            <a:endParaRPr lang="el-GR" dirty="0"/>
          </a:p>
        </p:txBody>
      </p:sp>
      <p:sp>
        <p:nvSpPr>
          <p:cNvPr id="3" name="Θέση περιεχομένου 2">
            <a:extLst>
              <a:ext uri="{FF2B5EF4-FFF2-40B4-BE49-F238E27FC236}">
                <a16:creationId xmlns:a16="http://schemas.microsoft.com/office/drawing/2014/main" id="{D5D2B690-ECC3-BF11-52D9-2A898255830A}"/>
              </a:ext>
            </a:extLst>
          </p:cNvPr>
          <p:cNvSpPr>
            <a:spLocks noGrp="1"/>
          </p:cNvSpPr>
          <p:nvPr>
            <p:ph idx="1"/>
          </p:nvPr>
        </p:nvSpPr>
        <p:spPr>
          <a:xfrm>
            <a:off x="0" y="846161"/>
            <a:ext cx="12192000" cy="6011838"/>
          </a:xfrm>
        </p:spPr>
        <p:txBody>
          <a:bodyPr>
            <a:normAutofit/>
          </a:bodyPr>
          <a:lstStyle/>
          <a:p>
            <a:r>
              <a:rPr lang="el-GR" dirty="0"/>
              <a:t>Ο άνθρωπος εξαιτίας του αμαρτήματος παραδίδεται σε διάφορα είδη κακών, συμφορών και δυστυχιών, που κατά βάση δεν ανήκουν στη φύση του ούτε τον επηρέαζαν όσο ζούσε σε συμφωνία με αυτή.</a:t>
            </a:r>
          </a:p>
          <a:p>
            <a:r>
              <a:rPr lang="el-GR" dirty="0"/>
              <a:t>Εμφανίστηκαν ως συνέπειες του σφάλματός του και αναφέρονται: </a:t>
            </a:r>
          </a:p>
          <a:p>
            <a:pPr lvl="1">
              <a:buFont typeface="Wingdings" panose="05000000000000000000" pitchFamily="2" charset="2"/>
              <a:buChar char="v"/>
            </a:pPr>
            <a:r>
              <a:rPr lang="el-GR" sz="2800" dirty="0"/>
              <a:t>στην απώλεια του πνευματικού κέντρου της ύπαρξής του, </a:t>
            </a:r>
          </a:p>
          <a:p>
            <a:pPr lvl="1">
              <a:buFont typeface="Wingdings" panose="05000000000000000000" pitchFamily="2" charset="2"/>
              <a:buChar char="v"/>
            </a:pPr>
            <a:r>
              <a:rPr lang="el-GR" sz="2800" dirty="0"/>
              <a:t>τον διαμελισμό και τη διάσπαση της ψυχής του, </a:t>
            </a:r>
          </a:p>
          <a:p>
            <a:pPr lvl="1">
              <a:buFont typeface="Wingdings" panose="05000000000000000000" pitchFamily="2" charset="2"/>
              <a:buChar char="v"/>
            </a:pPr>
            <a:r>
              <a:rPr lang="el-GR" sz="2800" dirty="0"/>
              <a:t>την απώλεια των αρχέγονων δυνάμεών της, </a:t>
            </a:r>
          </a:p>
          <a:p>
            <a:pPr lvl="1">
              <a:buFont typeface="Wingdings" panose="05000000000000000000" pitchFamily="2" charset="2"/>
              <a:buChar char="v"/>
            </a:pPr>
            <a:r>
              <a:rPr lang="el-GR" sz="2800" dirty="0"/>
              <a:t>την αναστάτωση και την αταξία, </a:t>
            </a:r>
          </a:p>
          <a:p>
            <a:pPr lvl="1">
              <a:buFont typeface="Wingdings" panose="05000000000000000000" pitchFamily="2" charset="2"/>
              <a:buChar char="v"/>
            </a:pPr>
            <a:r>
              <a:rPr lang="el-GR" sz="2800" dirty="0"/>
              <a:t>την διαστροφή και την έκπτωση όλων του των δυνάμεων και </a:t>
            </a:r>
          </a:p>
          <a:p>
            <a:pPr lvl="1">
              <a:buFont typeface="Wingdings" panose="05000000000000000000" pitchFamily="2" charset="2"/>
              <a:buChar char="v"/>
            </a:pPr>
            <a:r>
              <a:rPr lang="el-GR" sz="2800" dirty="0"/>
              <a:t>την είσοδο στην κατάσταση της ασθένειας και της οδύνης.</a:t>
            </a:r>
          </a:p>
          <a:p>
            <a:r>
              <a:rPr lang="el-GR" dirty="0"/>
              <a:t>Έτσι, όλες οι δυνάμεις του ανθρώπου, που δημιουργήθηκαν για να στραφεί προς τον Θεό και να ενωθεί μ’ Αυτόν, με το αμάρτημα απέκλιναν από τον φυσικό τους σκοπό και από τότε λειτουργούν παρά φύση. </a:t>
            </a:r>
          </a:p>
        </p:txBody>
      </p:sp>
    </p:spTree>
    <p:extLst>
      <p:ext uri="{BB962C8B-B14F-4D97-AF65-F5344CB8AC3E}">
        <p14:creationId xmlns:p14="http://schemas.microsoft.com/office/powerpoint/2010/main" val="18482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79C026-DCFB-3836-18AF-EE4B8F7298A0}"/>
              </a:ext>
            </a:extLst>
          </p:cNvPr>
          <p:cNvSpPr>
            <a:spLocks noGrp="1"/>
          </p:cNvSpPr>
          <p:nvPr>
            <p:ph type="title"/>
          </p:nvPr>
        </p:nvSpPr>
        <p:spPr>
          <a:xfrm>
            <a:off x="0" y="-95534"/>
            <a:ext cx="12192000" cy="627797"/>
          </a:xfrm>
        </p:spPr>
        <p:txBody>
          <a:bodyPr>
            <a:normAutofit fontScale="90000"/>
          </a:bodyPr>
          <a:lstStyle/>
          <a:p>
            <a:pPr algn="ctr"/>
            <a:r>
              <a:rPr lang="el-GR" b="1" dirty="0"/>
              <a:t> </a:t>
            </a:r>
            <a:r>
              <a:rPr lang="el-GR" sz="3100" b="1" dirty="0">
                <a:effectLst>
                  <a:outerShdw blurRad="38100" dist="38100" dir="2700000" algn="tl">
                    <a:srgbClr val="000000">
                      <a:alpha val="43137"/>
                    </a:srgbClr>
                  </a:outerShdw>
                </a:effectLst>
              </a:rPr>
              <a:t>Παρεκτροπή των φυσικών δυνάμεων του ανθρώπου. Παθολογία της γνώσης</a:t>
            </a:r>
          </a:p>
        </p:txBody>
      </p:sp>
      <p:sp>
        <p:nvSpPr>
          <p:cNvPr id="3" name="Θέση περιεχομένου 2">
            <a:extLst>
              <a:ext uri="{FF2B5EF4-FFF2-40B4-BE49-F238E27FC236}">
                <a16:creationId xmlns:a16="http://schemas.microsoft.com/office/drawing/2014/main" id="{241CF05C-1416-38F2-C013-9D667842E23E}"/>
              </a:ext>
            </a:extLst>
          </p:cNvPr>
          <p:cNvSpPr>
            <a:spLocks noGrp="1"/>
          </p:cNvSpPr>
          <p:nvPr>
            <p:ph idx="1"/>
          </p:nvPr>
        </p:nvSpPr>
        <p:spPr>
          <a:xfrm>
            <a:off x="0" y="423081"/>
            <a:ext cx="12192000" cy="6434918"/>
          </a:xfrm>
        </p:spPr>
        <p:txBody>
          <a:bodyPr>
            <a:normAutofit lnSpcReduction="10000"/>
          </a:bodyPr>
          <a:lstStyle/>
          <a:p>
            <a:r>
              <a:rPr lang="el-GR" dirty="0"/>
              <a:t>Η </a:t>
            </a:r>
            <a:r>
              <a:rPr lang="el-GR" u="sng" dirty="0"/>
              <a:t>γνώση </a:t>
            </a:r>
            <a:r>
              <a:rPr lang="el-GR" dirty="0"/>
              <a:t>και </a:t>
            </a:r>
            <a:r>
              <a:rPr lang="el-GR" u="sng" dirty="0"/>
              <a:t>τα όργανα της γνώσης </a:t>
            </a:r>
            <a:r>
              <a:rPr lang="el-GR" dirty="0"/>
              <a:t>του </a:t>
            </a:r>
            <a:r>
              <a:rPr lang="el-GR" dirty="0" err="1"/>
              <a:t>πεπτωκότος</a:t>
            </a:r>
            <a:r>
              <a:rPr lang="el-GR" dirty="0"/>
              <a:t> ανθρώπου νοσούν. Η συγκεκριμένη ασθένεια συνίσταται στην άγνοια του Θεού.</a:t>
            </a:r>
          </a:p>
          <a:p>
            <a:r>
              <a:rPr lang="el-GR" dirty="0"/>
              <a:t>Με την άγνοια του Θεού έπαψε να υπάρχει η κατά Θεόν γνώση, οπότε παίρνει τη θέση της η σαρκική γνώση. Γενόμενος παραβάτης και αγνοώντας τον Θεό, ο άνθρωπος συνέζευξε όλη τη νοητική του ισχύ με τις αισθήσεις. Από τότε ο νους του ανθρώπου βρίσκεται αλυσοδεμένος με τον κόσμο. </a:t>
            </a:r>
          </a:p>
          <a:p>
            <a:r>
              <a:rPr lang="el-GR" dirty="0"/>
              <a:t>Η γνώση του ανθρώπου έχει παραδοθεί στα πάθη, και προσδιορίζεται από αυτά. Τα πάθη πραγματικά «</a:t>
            </a:r>
            <a:r>
              <a:rPr lang="el-GR" i="1" dirty="0" err="1"/>
              <a:t>ἔχουσιν</a:t>
            </a:r>
            <a:r>
              <a:rPr lang="el-GR" i="1" dirty="0"/>
              <a:t> </a:t>
            </a:r>
            <a:r>
              <a:rPr lang="el-GR" i="1" dirty="0" err="1"/>
              <a:t>ἰσχὺν</a:t>
            </a:r>
            <a:r>
              <a:rPr lang="el-GR" i="1" dirty="0"/>
              <a:t> </a:t>
            </a:r>
            <a:r>
              <a:rPr lang="el-GR" i="1" dirty="0" err="1"/>
              <a:t>αἰχμαλωτίσαι</a:t>
            </a:r>
            <a:r>
              <a:rPr lang="el-GR" i="1" dirty="0"/>
              <a:t> </a:t>
            </a:r>
            <a:r>
              <a:rPr lang="el-GR" i="1" dirty="0" err="1"/>
              <a:t>τὴν</a:t>
            </a:r>
            <a:r>
              <a:rPr lang="el-GR" i="1" dirty="0"/>
              <a:t> </a:t>
            </a:r>
            <a:r>
              <a:rPr lang="el-GR" i="1" dirty="0" err="1"/>
              <a:t>διάνοιαν</a:t>
            </a:r>
            <a:r>
              <a:rPr lang="el-GR" i="1" dirty="0"/>
              <a:t> </a:t>
            </a:r>
            <a:r>
              <a:rPr lang="el-GR" i="1" dirty="0" err="1"/>
              <a:t>εἰς</a:t>
            </a:r>
            <a:r>
              <a:rPr lang="el-GR" i="1" dirty="0"/>
              <a:t> </a:t>
            </a:r>
            <a:r>
              <a:rPr lang="el-GR" i="1" dirty="0" err="1"/>
              <a:t>αὐτά</a:t>
            </a:r>
            <a:r>
              <a:rPr lang="el-GR" dirty="0"/>
              <a:t>» (Ισαάκ ο Σύρος)</a:t>
            </a:r>
          </a:p>
          <a:p>
            <a:r>
              <a:rPr lang="el-GR" dirty="0"/>
              <a:t>Ο </a:t>
            </a:r>
            <a:r>
              <a:rPr lang="el-GR" dirty="0" err="1"/>
              <a:t>πεπτωκός</a:t>
            </a:r>
            <a:r>
              <a:rPr lang="el-GR" dirty="0"/>
              <a:t> άνθρωπος έχει χάσει την αληθινή αίσθηση της πραγματικότητας που κατείχε εν Πνεύματι. Αντιθέτως, έχει μία πλήρως αντεστραμμένη θέαση του πραγματικού, γιατί κρίνει τα πράγματα μόνο σύμφωνα με την αισθητική τους εμφάνιση, αγνοώντας το βάθος τους.</a:t>
            </a:r>
          </a:p>
          <a:p>
            <a:r>
              <a:rPr lang="el-GR" dirty="0"/>
              <a:t>Αν οι διάφορες γνώσεις, όπως οι επιστημονικές, μπορούν να δώσουν στον άνθρωπο την ψευδαίσθηση ότι γνωρίζει πραγματικά, όμως δεν του προσφέρουν καμία βασική ωφέλεια, καθώς δεν του χρησιμεύουν σε τίποτε σε ό,τι αφορά την πραγμάτωση του αληθινού προορισμού του.</a:t>
            </a:r>
          </a:p>
        </p:txBody>
      </p:sp>
    </p:spTree>
    <p:extLst>
      <p:ext uri="{BB962C8B-B14F-4D97-AF65-F5344CB8AC3E}">
        <p14:creationId xmlns:p14="http://schemas.microsoft.com/office/powerpoint/2010/main" val="125883250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5397</TotalTime>
  <Words>6054</Words>
  <Application>Microsoft Office PowerPoint</Application>
  <PresentationFormat>Ευρεία οθόνη</PresentationFormat>
  <Paragraphs>173</Paragraphs>
  <Slides>31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31</vt:i4>
      </vt:variant>
    </vt:vector>
  </HeadingPairs>
  <TitlesOfParts>
    <vt:vector size="38" baseType="lpstr">
      <vt:lpstr>Arial</vt:lpstr>
      <vt:lpstr>Calibri</vt:lpstr>
      <vt:lpstr>Calibri Light</vt:lpstr>
      <vt:lpstr>Corbel</vt:lpstr>
      <vt:lpstr>Palatino Linotype</vt:lpstr>
      <vt:lpstr>Wingdings</vt:lpstr>
      <vt:lpstr>Θέμα του Office</vt:lpstr>
      <vt:lpstr>ΠΟΙΜΑΝΤΙΚΗ ΨΥΧΟΛΟΓΙΑ ΕΝΟΤΗΤΑ 3Η Από τα βιβλία του Jean-Claude Larchet,  Η θεραπευτική των πνευματικών νοσημάτων τόμος Α΄, μτφρ. Χρίστος Κούλας, (Αθήνα: Αποστολική διακονία της Εκκλησίας της Ελλάδας³, 2011), σσ. 23-231, σσ. 349-364 και Η θεραπευτική των πνευματικών νοσημάτων τόμος Β΄, μτφρ. Χρίστος Κούλας, (Αθήνα: Αποστολική διακονία της Εκκλησίας της Ελλάδας², 2009), σσ. 343-370  </vt:lpstr>
      <vt:lpstr>Jean-Claude Larchet</vt:lpstr>
      <vt:lpstr>Jean-Claude Larchet</vt:lpstr>
      <vt:lpstr>Τα κεντρικά θέματα της 3ης Ενότητας</vt:lpstr>
      <vt:lpstr>Υγεία και ασθένεια</vt:lpstr>
      <vt:lpstr>Υγεία και ασθένεια</vt:lpstr>
      <vt:lpstr>Υγεία και ασθένεια</vt:lpstr>
      <vt:lpstr>Υγεία και ασθένεια</vt:lpstr>
      <vt:lpstr> Παρεκτροπή των φυσικών δυνάμεων του ανθρώπου. Παθολογία της γνώσης</vt:lpstr>
      <vt:lpstr>Παρεκτροπή των φυσικών δυνάμεων του ανθρώπου. Παθολογία της επιθυμίας</vt:lpstr>
      <vt:lpstr>  Παρεκτροπή των φυσικών δυνάμεων του ανθρώπου. Παθολογία της επιθυμίας</vt:lpstr>
      <vt:lpstr> Παρεκτροπή των φυσικών δυνάμεων του ανθρώπου. Παθολογία του θυμού</vt:lpstr>
      <vt:lpstr> Παρεκτροπή των φυσικών δυνάμεων του ανθρώπου. Παθολογία της ελευθερίας</vt:lpstr>
      <vt:lpstr>Παρεκτροπή των φυσικών δυνάμεων του ανθρώπου. Παθολογία της μνήμης</vt:lpstr>
      <vt:lpstr>Παρεκτροπή των φυσικών δυνάμεων του ανθρώπου. Παθολογία της φαντασίας</vt:lpstr>
      <vt:lpstr>Η παθολογία των αισθήσεων και των φυσικών λειτουργιών</vt:lpstr>
      <vt:lpstr>Τα πάθη ως πνευματικά νοσήματα</vt:lpstr>
      <vt:lpstr> Τα είδη του φόβου</vt:lpstr>
      <vt:lpstr> Τα είδη του φόβου</vt:lpstr>
      <vt:lpstr> Τα είδη του φόβου</vt:lpstr>
      <vt:lpstr> Τα είδη του φόβου</vt:lpstr>
      <vt:lpstr> Τα είδη του φόβου</vt:lpstr>
      <vt:lpstr> Αιτίες του φόβου-πάθους</vt:lpstr>
      <vt:lpstr> Αιτίες του φόβου-πάθους</vt:lpstr>
      <vt:lpstr> Αιτίες του φόβου-πάθους</vt:lpstr>
      <vt:lpstr> Αιτίες του φόβου-πάθους</vt:lpstr>
      <vt:lpstr> Παθολογία του φόβου</vt:lpstr>
      <vt:lpstr> Παθολογία του φόβου</vt:lpstr>
      <vt:lpstr> Παθολογία του φόβου</vt:lpstr>
      <vt:lpstr> Παθολογία του φόβου</vt:lpstr>
      <vt:lpstr> Η θεραπευτική του φόβου: η αγάπη και η ταπείνωση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ΠΟΙΜΑΝΤΙΚΗ ΨΥΧΟΛΟΓΙΑ ΕΝΟΤΗΤΑ 3Η Από το βιβλίο του Jean-Claude Larchet, Η θεραπευτική των πνευματικών νοσημάτων τόμος Α΄, μτφρ. Χρίστος Κούλας, (Αθήνα: Αποστολική διακονία της Εκκλησίας της Ελλάδας³, 2011), σσ. 349-364 </dc:title>
  <dc:creator>MARIA KARAMPELIA</dc:creator>
  <cp:lastModifiedBy>MARIA KARAMPELIA</cp:lastModifiedBy>
  <cp:revision>43</cp:revision>
  <dcterms:created xsi:type="dcterms:W3CDTF">2022-09-17T00:33:25Z</dcterms:created>
  <dcterms:modified xsi:type="dcterms:W3CDTF">2025-11-14T08:53:10Z</dcterms:modified>
</cp:coreProperties>
</file>