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595" r:id="rId3"/>
    <p:sldId id="596" r:id="rId4"/>
    <p:sldId id="597" r:id="rId5"/>
    <p:sldId id="598" r:id="rId6"/>
    <p:sldId id="599" r:id="rId7"/>
    <p:sldId id="600" r:id="rId8"/>
    <p:sldId id="601" r:id="rId9"/>
    <p:sldId id="602" r:id="rId10"/>
    <p:sldId id="603" r:id="rId11"/>
    <p:sldId id="604" r:id="rId12"/>
    <p:sldId id="605" r:id="rId13"/>
    <p:sldId id="606" r:id="rId14"/>
    <p:sldId id="607" r:id="rId15"/>
    <p:sldId id="608" r:id="rId16"/>
    <p:sldId id="609" r:id="rId17"/>
    <p:sldId id="610" r:id="rId18"/>
    <p:sldId id="611" r:id="rId19"/>
    <p:sldId id="612" r:id="rId20"/>
    <p:sldId id="613" r:id="rId21"/>
    <p:sldId id="614" r:id="rId22"/>
    <p:sldId id="615" r:id="rId23"/>
    <p:sldId id="616" r:id="rId24"/>
    <p:sldId id="617" r:id="rId25"/>
    <p:sldId id="618" r:id="rId26"/>
    <p:sldId id="619" r:id="rId27"/>
    <p:sldId id="620" r:id="rId28"/>
    <p:sldId id="621" r:id="rId29"/>
    <p:sldId id="622" r:id="rId30"/>
    <p:sldId id="623" r:id="rId3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DD9744-8FB9-461E-880C-DDF24EAD10E8}" v="2" dt="2025-05-20T05:48:09.8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8" d="100"/>
          <a:sy n="88" d="100"/>
        </p:scale>
        <p:origin x="1470"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83DD9744-8FB9-461E-880C-DDF24EAD10E8}"/>
    <pc:docChg chg="custSel modSld">
      <pc:chgData name="MARIA KARAMPELIA" userId="9dfcc2cac66bf474" providerId="LiveId" clId="{83DD9744-8FB9-461E-880C-DDF24EAD10E8}" dt="2025-05-20T05:53:13.491" v="387" actId="113"/>
      <pc:docMkLst>
        <pc:docMk/>
      </pc:docMkLst>
      <pc:sldChg chg="modSp mod">
        <pc:chgData name="MARIA KARAMPELIA" userId="9dfcc2cac66bf474" providerId="LiveId" clId="{83DD9744-8FB9-461E-880C-DDF24EAD10E8}" dt="2025-04-02T18:19:22.626" v="12" actId="20577"/>
        <pc:sldMkLst>
          <pc:docMk/>
          <pc:sldMk cId="925979951" sldId="256"/>
        </pc:sldMkLst>
        <pc:spChg chg="mod">
          <ac:chgData name="MARIA KARAMPELIA" userId="9dfcc2cac66bf474" providerId="LiveId" clId="{83DD9744-8FB9-461E-880C-DDF24EAD10E8}" dt="2025-04-02T18:19:22.626" v="12" actId="20577"/>
          <ac:spMkLst>
            <pc:docMk/>
            <pc:sldMk cId="925979951" sldId="256"/>
            <ac:spMk id="2" creationId="{8BF26D62-245F-E9FB-7BFF-98EFCB56BB7A}"/>
          </ac:spMkLst>
        </pc:spChg>
      </pc:sldChg>
      <pc:sldChg chg="modSp mod">
        <pc:chgData name="MARIA KARAMPELIA" userId="9dfcc2cac66bf474" providerId="LiveId" clId="{83DD9744-8FB9-461E-880C-DDF24EAD10E8}" dt="2025-04-01T11:40:55.136" v="5" actId="27636"/>
        <pc:sldMkLst>
          <pc:docMk/>
          <pc:sldMk cId="4065711258" sldId="595"/>
        </pc:sldMkLst>
        <pc:spChg chg="mod">
          <ac:chgData name="MARIA KARAMPELIA" userId="9dfcc2cac66bf474" providerId="LiveId" clId="{83DD9744-8FB9-461E-880C-DDF24EAD10E8}" dt="2025-04-01T11:40:55.136" v="5" actId="27636"/>
          <ac:spMkLst>
            <pc:docMk/>
            <pc:sldMk cId="4065711258" sldId="595"/>
            <ac:spMk id="2" creationId="{00000000-0000-0000-0000-000000000000}"/>
          </ac:spMkLst>
        </pc:spChg>
      </pc:sldChg>
      <pc:sldChg chg="modSp mod">
        <pc:chgData name="MARIA KARAMPELIA" userId="9dfcc2cac66bf474" providerId="LiveId" clId="{83DD9744-8FB9-461E-880C-DDF24EAD10E8}" dt="2025-04-01T11:41:01.709" v="6" actId="20577"/>
        <pc:sldMkLst>
          <pc:docMk/>
          <pc:sldMk cId="4232707691" sldId="596"/>
        </pc:sldMkLst>
        <pc:spChg chg="mod">
          <ac:chgData name="MARIA KARAMPELIA" userId="9dfcc2cac66bf474" providerId="LiveId" clId="{83DD9744-8FB9-461E-880C-DDF24EAD10E8}" dt="2025-04-01T11:41:01.709" v="6" actId="20577"/>
          <ac:spMkLst>
            <pc:docMk/>
            <pc:sldMk cId="4232707691" sldId="596"/>
            <ac:spMk id="2" creationId="{00000000-0000-0000-0000-000000000000}"/>
          </ac:spMkLst>
        </pc:spChg>
      </pc:sldChg>
      <pc:sldChg chg="modSp mod">
        <pc:chgData name="MARIA KARAMPELIA" userId="9dfcc2cac66bf474" providerId="LiveId" clId="{83DD9744-8FB9-461E-880C-DDF24EAD10E8}" dt="2025-04-01T11:41:07.010" v="8" actId="27636"/>
        <pc:sldMkLst>
          <pc:docMk/>
          <pc:sldMk cId="221403750" sldId="597"/>
        </pc:sldMkLst>
        <pc:spChg chg="mod">
          <ac:chgData name="MARIA KARAMPELIA" userId="9dfcc2cac66bf474" providerId="LiveId" clId="{83DD9744-8FB9-461E-880C-DDF24EAD10E8}" dt="2025-04-01T11:41:07.010" v="8" actId="27636"/>
          <ac:spMkLst>
            <pc:docMk/>
            <pc:sldMk cId="221403750" sldId="597"/>
            <ac:spMk id="2" creationId="{00000000-0000-0000-0000-000000000000}"/>
          </ac:spMkLst>
        </pc:spChg>
      </pc:sldChg>
      <pc:sldChg chg="modSp mod">
        <pc:chgData name="MARIA KARAMPELIA" userId="9dfcc2cac66bf474" providerId="LiveId" clId="{83DD9744-8FB9-461E-880C-DDF24EAD10E8}" dt="2025-04-01T11:41:11.317" v="10" actId="27636"/>
        <pc:sldMkLst>
          <pc:docMk/>
          <pc:sldMk cId="49677681" sldId="598"/>
        </pc:sldMkLst>
        <pc:spChg chg="mod">
          <ac:chgData name="MARIA KARAMPELIA" userId="9dfcc2cac66bf474" providerId="LiveId" clId="{83DD9744-8FB9-461E-880C-DDF24EAD10E8}" dt="2025-04-01T11:41:11.317" v="10" actId="27636"/>
          <ac:spMkLst>
            <pc:docMk/>
            <pc:sldMk cId="49677681" sldId="598"/>
            <ac:spMk id="2" creationId="{00000000-0000-0000-0000-000000000000}"/>
          </ac:spMkLst>
        </pc:spChg>
      </pc:sldChg>
      <pc:sldChg chg="modSp mod">
        <pc:chgData name="MARIA KARAMPELIA" userId="9dfcc2cac66bf474" providerId="LiveId" clId="{83DD9744-8FB9-461E-880C-DDF24EAD10E8}" dt="2025-05-20T04:58:20.402" v="14" actId="27636"/>
        <pc:sldMkLst>
          <pc:docMk/>
          <pc:sldMk cId="2338287649" sldId="600"/>
        </pc:sldMkLst>
        <pc:spChg chg="mod">
          <ac:chgData name="MARIA KARAMPELIA" userId="9dfcc2cac66bf474" providerId="LiveId" clId="{83DD9744-8FB9-461E-880C-DDF24EAD10E8}" dt="2025-05-20T04:58:20.402" v="14" actId="27636"/>
          <ac:spMkLst>
            <pc:docMk/>
            <pc:sldMk cId="2338287649" sldId="600"/>
            <ac:spMk id="2" creationId="{00000000-0000-0000-0000-000000000000}"/>
          </ac:spMkLst>
        </pc:spChg>
      </pc:sldChg>
      <pc:sldChg chg="modSp mod">
        <pc:chgData name="MARIA KARAMPELIA" userId="9dfcc2cac66bf474" providerId="LiveId" clId="{83DD9744-8FB9-461E-880C-DDF24EAD10E8}" dt="2025-05-20T04:58:29.070" v="16" actId="27636"/>
        <pc:sldMkLst>
          <pc:docMk/>
          <pc:sldMk cId="1960134531" sldId="601"/>
        </pc:sldMkLst>
        <pc:spChg chg="mod">
          <ac:chgData name="MARIA KARAMPELIA" userId="9dfcc2cac66bf474" providerId="LiveId" clId="{83DD9744-8FB9-461E-880C-DDF24EAD10E8}" dt="2025-05-20T04:58:29.070" v="16" actId="27636"/>
          <ac:spMkLst>
            <pc:docMk/>
            <pc:sldMk cId="1960134531" sldId="601"/>
            <ac:spMk id="2" creationId="{00000000-0000-0000-0000-000000000000}"/>
          </ac:spMkLst>
        </pc:spChg>
      </pc:sldChg>
      <pc:sldChg chg="modSp">
        <pc:chgData name="MARIA KARAMPELIA" userId="9dfcc2cac66bf474" providerId="LiveId" clId="{83DD9744-8FB9-461E-880C-DDF24EAD10E8}" dt="2025-05-20T05:48:02.809" v="179" actId="20578"/>
        <pc:sldMkLst>
          <pc:docMk/>
          <pc:sldMk cId="3787968744" sldId="606"/>
        </pc:sldMkLst>
        <pc:spChg chg="mod">
          <ac:chgData name="MARIA KARAMPELIA" userId="9dfcc2cac66bf474" providerId="LiveId" clId="{83DD9744-8FB9-461E-880C-DDF24EAD10E8}" dt="2025-05-20T05:48:02.809" v="179" actId="20578"/>
          <ac:spMkLst>
            <pc:docMk/>
            <pc:sldMk cId="3787968744" sldId="606"/>
            <ac:spMk id="3" creationId="{00000000-0000-0000-0000-000000000000}"/>
          </ac:spMkLst>
        </pc:spChg>
      </pc:sldChg>
      <pc:sldChg chg="modSp mod">
        <pc:chgData name="MARIA KARAMPELIA" userId="9dfcc2cac66bf474" providerId="LiveId" clId="{83DD9744-8FB9-461E-880C-DDF24EAD10E8}" dt="2025-05-20T04:59:02.417" v="17" actId="20577"/>
        <pc:sldMkLst>
          <pc:docMk/>
          <pc:sldMk cId="2283906670" sldId="614"/>
        </pc:sldMkLst>
        <pc:spChg chg="mod">
          <ac:chgData name="MARIA KARAMPELIA" userId="9dfcc2cac66bf474" providerId="LiveId" clId="{83DD9744-8FB9-461E-880C-DDF24EAD10E8}" dt="2025-05-20T04:59:02.417" v="17" actId="20577"/>
          <ac:spMkLst>
            <pc:docMk/>
            <pc:sldMk cId="2283906670" sldId="614"/>
            <ac:spMk id="2" creationId="{00000000-0000-0000-0000-000000000000}"/>
          </ac:spMkLst>
        </pc:spChg>
      </pc:sldChg>
      <pc:sldChg chg="modSp mod">
        <pc:chgData name="MARIA KARAMPELIA" userId="9dfcc2cac66bf474" providerId="LiveId" clId="{83DD9744-8FB9-461E-880C-DDF24EAD10E8}" dt="2025-05-20T04:59:24.240" v="19" actId="27636"/>
        <pc:sldMkLst>
          <pc:docMk/>
          <pc:sldMk cId="3009554644" sldId="621"/>
        </pc:sldMkLst>
        <pc:spChg chg="mod">
          <ac:chgData name="MARIA KARAMPELIA" userId="9dfcc2cac66bf474" providerId="LiveId" clId="{83DD9744-8FB9-461E-880C-DDF24EAD10E8}" dt="2025-05-20T04:59:24.240" v="19" actId="27636"/>
          <ac:spMkLst>
            <pc:docMk/>
            <pc:sldMk cId="3009554644" sldId="621"/>
            <ac:spMk id="2" creationId="{00000000-0000-0000-0000-000000000000}"/>
          </ac:spMkLst>
        </pc:spChg>
      </pc:sldChg>
      <pc:sldChg chg="modSp mod">
        <pc:chgData name="MARIA KARAMPELIA" userId="9dfcc2cac66bf474" providerId="LiveId" clId="{83DD9744-8FB9-461E-880C-DDF24EAD10E8}" dt="2025-05-20T05:53:13.491" v="387" actId="113"/>
        <pc:sldMkLst>
          <pc:docMk/>
          <pc:sldMk cId="4213948979" sldId="623"/>
        </pc:sldMkLst>
        <pc:spChg chg="mod">
          <ac:chgData name="MARIA KARAMPELIA" userId="9dfcc2cac66bf474" providerId="LiveId" clId="{83DD9744-8FB9-461E-880C-DDF24EAD10E8}" dt="2025-05-20T05:47:20.172" v="176" actId="14100"/>
          <ac:spMkLst>
            <pc:docMk/>
            <pc:sldMk cId="4213948979" sldId="623"/>
            <ac:spMk id="2" creationId="{57E4C7AF-51D4-A8A0-D7F0-3E860B60F418}"/>
          </ac:spMkLst>
        </pc:spChg>
        <pc:spChg chg="mod">
          <ac:chgData name="MARIA KARAMPELIA" userId="9dfcc2cac66bf474" providerId="LiveId" clId="{83DD9744-8FB9-461E-880C-DDF24EAD10E8}" dt="2025-05-20T05:53:13.491" v="387" actId="113"/>
          <ac:spMkLst>
            <pc:docMk/>
            <pc:sldMk cId="4213948979" sldId="623"/>
            <ac:spMk id="3" creationId="{A7C46F86-8155-A1A4-1B73-27509017DC5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1AB8F9-4674-A8D1-3897-B8BB9EBA403E}"/>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CCA8097A-F258-F1F1-96AE-5A901BBEC8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8ECD1AEE-D062-6CEF-4FB9-081D683AA53C}"/>
              </a:ext>
            </a:extLst>
          </p:cNvPr>
          <p:cNvSpPr>
            <a:spLocks noGrp="1"/>
          </p:cNvSpPr>
          <p:nvPr>
            <p:ph type="dt" sz="half" idx="10"/>
          </p:nvPr>
        </p:nvSpPr>
        <p:spPr/>
        <p:txBody>
          <a:bodyPr/>
          <a:lstStyle/>
          <a:p>
            <a:fld id="{6452C51C-B0C0-4663-8693-0B14B707FF24}" type="datetimeFigureOut">
              <a:rPr lang="el-GR" smtClean="0"/>
              <a:t>20/5/2025</a:t>
            </a:fld>
            <a:endParaRPr lang="el-GR"/>
          </a:p>
        </p:txBody>
      </p:sp>
      <p:sp>
        <p:nvSpPr>
          <p:cNvPr id="5" name="Θέση υποσέλιδου 4">
            <a:extLst>
              <a:ext uri="{FF2B5EF4-FFF2-40B4-BE49-F238E27FC236}">
                <a16:creationId xmlns:a16="http://schemas.microsoft.com/office/drawing/2014/main" id="{5F5FFB73-36E1-570B-CFA2-FD319B53A14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3F53D95-39F0-3DFE-DB25-657BFC4F1510}"/>
              </a:ext>
            </a:extLst>
          </p:cNvPr>
          <p:cNvSpPr>
            <a:spLocks noGrp="1"/>
          </p:cNvSpPr>
          <p:nvPr>
            <p:ph type="sldNum" sz="quarter" idx="12"/>
          </p:nvPr>
        </p:nvSpPr>
        <p:spPr/>
        <p:txBody>
          <a:bodyPr/>
          <a:lstStyle/>
          <a:p>
            <a:fld id="{02EB16E2-CA7F-445B-897F-4858286AC67A}" type="slidenum">
              <a:rPr lang="el-GR" smtClean="0"/>
              <a:t>‹#›</a:t>
            </a:fld>
            <a:endParaRPr lang="el-GR"/>
          </a:p>
        </p:txBody>
      </p:sp>
    </p:spTree>
    <p:extLst>
      <p:ext uri="{BB962C8B-B14F-4D97-AF65-F5344CB8AC3E}">
        <p14:creationId xmlns:p14="http://schemas.microsoft.com/office/powerpoint/2010/main" val="3925319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AEE49A-2E88-9391-306E-70069DCC5F5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0B22DAE-F4A1-D8A9-8535-FCF842CA040E}"/>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11C0510-A5EA-6B60-B900-4E9913A8957C}"/>
              </a:ext>
            </a:extLst>
          </p:cNvPr>
          <p:cNvSpPr>
            <a:spLocks noGrp="1"/>
          </p:cNvSpPr>
          <p:nvPr>
            <p:ph type="dt" sz="half" idx="10"/>
          </p:nvPr>
        </p:nvSpPr>
        <p:spPr/>
        <p:txBody>
          <a:bodyPr/>
          <a:lstStyle/>
          <a:p>
            <a:fld id="{6452C51C-B0C0-4663-8693-0B14B707FF24}" type="datetimeFigureOut">
              <a:rPr lang="el-GR" smtClean="0"/>
              <a:t>20/5/2025</a:t>
            </a:fld>
            <a:endParaRPr lang="el-GR"/>
          </a:p>
        </p:txBody>
      </p:sp>
      <p:sp>
        <p:nvSpPr>
          <p:cNvPr id="5" name="Θέση υποσέλιδου 4">
            <a:extLst>
              <a:ext uri="{FF2B5EF4-FFF2-40B4-BE49-F238E27FC236}">
                <a16:creationId xmlns:a16="http://schemas.microsoft.com/office/drawing/2014/main" id="{F6E629A6-DA09-7E98-7A8B-64341BB4BE2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502CC4C-F60D-C7B6-4AA2-B0FA6DA4DC22}"/>
              </a:ext>
            </a:extLst>
          </p:cNvPr>
          <p:cNvSpPr>
            <a:spLocks noGrp="1"/>
          </p:cNvSpPr>
          <p:nvPr>
            <p:ph type="sldNum" sz="quarter" idx="12"/>
          </p:nvPr>
        </p:nvSpPr>
        <p:spPr/>
        <p:txBody>
          <a:bodyPr/>
          <a:lstStyle/>
          <a:p>
            <a:fld id="{02EB16E2-CA7F-445B-897F-4858286AC67A}" type="slidenum">
              <a:rPr lang="el-GR" smtClean="0"/>
              <a:t>‹#›</a:t>
            </a:fld>
            <a:endParaRPr lang="el-GR"/>
          </a:p>
        </p:txBody>
      </p:sp>
    </p:spTree>
    <p:extLst>
      <p:ext uri="{BB962C8B-B14F-4D97-AF65-F5344CB8AC3E}">
        <p14:creationId xmlns:p14="http://schemas.microsoft.com/office/powerpoint/2010/main" val="908182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645703A2-FE8A-3F4C-8CDB-AA11430F2EDA}"/>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5944423-CFAD-A10B-5738-52420D66AEB3}"/>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EB44820-159C-EC3A-F606-3D5381DAD1EB}"/>
              </a:ext>
            </a:extLst>
          </p:cNvPr>
          <p:cNvSpPr>
            <a:spLocks noGrp="1"/>
          </p:cNvSpPr>
          <p:nvPr>
            <p:ph type="dt" sz="half" idx="10"/>
          </p:nvPr>
        </p:nvSpPr>
        <p:spPr/>
        <p:txBody>
          <a:bodyPr/>
          <a:lstStyle/>
          <a:p>
            <a:fld id="{6452C51C-B0C0-4663-8693-0B14B707FF24}" type="datetimeFigureOut">
              <a:rPr lang="el-GR" smtClean="0"/>
              <a:t>20/5/2025</a:t>
            </a:fld>
            <a:endParaRPr lang="el-GR"/>
          </a:p>
        </p:txBody>
      </p:sp>
      <p:sp>
        <p:nvSpPr>
          <p:cNvPr id="5" name="Θέση υποσέλιδου 4">
            <a:extLst>
              <a:ext uri="{FF2B5EF4-FFF2-40B4-BE49-F238E27FC236}">
                <a16:creationId xmlns:a16="http://schemas.microsoft.com/office/drawing/2014/main" id="{DBB30AA9-6772-25CC-DDBD-EE829124BF9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E976101-6CC2-82FC-502D-B16BD68996EF}"/>
              </a:ext>
            </a:extLst>
          </p:cNvPr>
          <p:cNvSpPr>
            <a:spLocks noGrp="1"/>
          </p:cNvSpPr>
          <p:nvPr>
            <p:ph type="sldNum" sz="quarter" idx="12"/>
          </p:nvPr>
        </p:nvSpPr>
        <p:spPr/>
        <p:txBody>
          <a:bodyPr/>
          <a:lstStyle/>
          <a:p>
            <a:fld id="{02EB16E2-CA7F-445B-897F-4858286AC67A}" type="slidenum">
              <a:rPr lang="el-GR" smtClean="0"/>
              <a:t>‹#›</a:t>
            </a:fld>
            <a:endParaRPr lang="el-GR"/>
          </a:p>
        </p:txBody>
      </p:sp>
    </p:spTree>
    <p:extLst>
      <p:ext uri="{BB962C8B-B14F-4D97-AF65-F5344CB8AC3E}">
        <p14:creationId xmlns:p14="http://schemas.microsoft.com/office/powerpoint/2010/main" val="801111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39F867-8673-9AFF-E9BA-D8199D8F1F4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25D56B5-B9B0-853F-43F6-3148D7440E22}"/>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C403C3D-D473-05EC-9A85-211B55133F9B}"/>
              </a:ext>
            </a:extLst>
          </p:cNvPr>
          <p:cNvSpPr>
            <a:spLocks noGrp="1"/>
          </p:cNvSpPr>
          <p:nvPr>
            <p:ph type="dt" sz="half" idx="10"/>
          </p:nvPr>
        </p:nvSpPr>
        <p:spPr/>
        <p:txBody>
          <a:bodyPr/>
          <a:lstStyle/>
          <a:p>
            <a:fld id="{6452C51C-B0C0-4663-8693-0B14B707FF24}" type="datetimeFigureOut">
              <a:rPr lang="el-GR" smtClean="0"/>
              <a:t>20/5/2025</a:t>
            </a:fld>
            <a:endParaRPr lang="el-GR"/>
          </a:p>
        </p:txBody>
      </p:sp>
      <p:sp>
        <p:nvSpPr>
          <p:cNvPr id="5" name="Θέση υποσέλιδου 4">
            <a:extLst>
              <a:ext uri="{FF2B5EF4-FFF2-40B4-BE49-F238E27FC236}">
                <a16:creationId xmlns:a16="http://schemas.microsoft.com/office/drawing/2014/main" id="{141C786E-7F99-BDA1-7126-81160AB92E1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E55659A-DA44-9B0C-AAC1-3E978E28C19B}"/>
              </a:ext>
            </a:extLst>
          </p:cNvPr>
          <p:cNvSpPr>
            <a:spLocks noGrp="1"/>
          </p:cNvSpPr>
          <p:nvPr>
            <p:ph type="sldNum" sz="quarter" idx="12"/>
          </p:nvPr>
        </p:nvSpPr>
        <p:spPr/>
        <p:txBody>
          <a:bodyPr/>
          <a:lstStyle/>
          <a:p>
            <a:fld id="{02EB16E2-CA7F-445B-897F-4858286AC67A}" type="slidenum">
              <a:rPr lang="el-GR" smtClean="0"/>
              <a:t>‹#›</a:t>
            </a:fld>
            <a:endParaRPr lang="el-GR"/>
          </a:p>
        </p:txBody>
      </p:sp>
    </p:spTree>
    <p:extLst>
      <p:ext uri="{BB962C8B-B14F-4D97-AF65-F5344CB8AC3E}">
        <p14:creationId xmlns:p14="http://schemas.microsoft.com/office/powerpoint/2010/main" val="20511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69D0A1-9A0C-8F25-8F0A-35FAA9CBBBE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A3C533C-4145-9C5A-E0C5-683B8EAC77E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F031F29A-18F6-5FE2-E71C-57146BBEE56E}"/>
              </a:ext>
            </a:extLst>
          </p:cNvPr>
          <p:cNvSpPr>
            <a:spLocks noGrp="1"/>
          </p:cNvSpPr>
          <p:nvPr>
            <p:ph type="dt" sz="half" idx="10"/>
          </p:nvPr>
        </p:nvSpPr>
        <p:spPr/>
        <p:txBody>
          <a:bodyPr/>
          <a:lstStyle/>
          <a:p>
            <a:fld id="{6452C51C-B0C0-4663-8693-0B14B707FF24}" type="datetimeFigureOut">
              <a:rPr lang="el-GR" smtClean="0"/>
              <a:t>20/5/2025</a:t>
            </a:fld>
            <a:endParaRPr lang="el-GR"/>
          </a:p>
        </p:txBody>
      </p:sp>
      <p:sp>
        <p:nvSpPr>
          <p:cNvPr id="5" name="Θέση υποσέλιδου 4">
            <a:extLst>
              <a:ext uri="{FF2B5EF4-FFF2-40B4-BE49-F238E27FC236}">
                <a16:creationId xmlns:a16="http://schemas.microsoft.com/office/drawing/2014/main" id="{5D479F1D-2A0E-F1EA-0730-F2D2C5BC369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1AE5310-5F44-C051-20F2-B1A78F71BDC1}"/>
              </a:ext>
            </a:extLst>
          </p:cNvPr>
          <p:cNvSpPr>
            <a:spLocks noGrp="1"/>
          </p:cNvSpPr>
          <p:nvPr>
            <p:ph type="sldNum" sz="quarter" idx="12"/>
          </p:nvPr>
        </p:nvSpPr>
        <p:spPr/>
        <p:txBody>
          <a:bodyPr/>
          <a:lstStyle/>
          <a:p>
            <a:fld id="{02EB16E2-CA7F-445B-897F-4858286AC67A}" type="slidenum">
              <a:rPr lang="el-GR" smtClean="0"/>
              <a:t>‹#›</a:t>
            </a:fld>
            <a:endParaRPr lang="el-GR"/>
          </a:p>
        </p:txBody>
      </p:sp>
    </p:spTree>
    <p:extLst>
      <p:ext uri="{BB962C8B-B14F-4D97-AF65-F5344CB8AC3E}">
        <p14:creationId xmlns:p14="http://schemas.microsoft.com/office/powerpoint/2010/main" val="2874028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25EBAE-C2ED-E604-DDA6-95B023C3342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6E1F9DD-8D16-A209-7E7B-1E5C22262413}"/>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E06509D7-9E67-404D-F582-D39A158815EE}"/>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F43564E4-47D4-C9F1-602F-E899E04E725F}"/>
              </a:ext>
            </a:extLst>
          </p:cNvPr>
          <p:cNvSpPr>
            <a:spLocks noGrp="1"/>
          </p:cNvSpPr>
          <p:nvPr>
            <p:ph type="dt" sz="half" idx="10"/>
          </p:nvPr>
        </p:nvSpPr>
        <p:spPr/>
        <p:txBody>
          <a:bodyPr/>
          <a:lstStyle/>
          <a:p>
            <a:fld id="{6452C51C-B0C0-4663-8693-0B14B707FF24}" type="datetimeFigureOut">
              <a:rPr lang="el-GR" smtClean="0"/>
              <a:t>20/5/2025</a:t>
            </a:fld>
            <a:endParaRPr lang="el-GR"/>
          </a:p>
        </p:txBody>
      </p:sp>
      <p:sp>
        <p:nvSpPr>
          <p:cNvPr id="6" name="Θέση υποσέλιδου 5">
            <a:extLst>
              <a:ext uri="{FF2B5EF4-FFF2-40B4-BE49-F238E27FC236}">
                <a16:creationId xmlns:a16="http://schemas.microsoft.com/office/drawing/2014/main" id="{73502F20-2FB2-A7C9-63CC-0C7FB59E76D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E85C885-9527-3C5E-68DC-A83D91526C02}"/>
              </a:ext>
            </a:extLst>
          </p:cNvPr>
          <p:cNvSpPr>
            <a:spLocks noGrp="1"/>
          </p:cNvSpPr>
          <p:nvPr>
            <p:ph type="sldNum" sz="quarter" idx="12"/>
          </p:nvPr>
        </p:nvSpPr>
        <p:spPr/>
        <p:txBody>
          <a:bodyPr/>
          <a:lstStyle/>
          <a:p>
            <a:fld id="{02EB16E2-CA7F-445B-897F-4858286AC67A}" type="slidenum">
              <a:rPr lang="el-GR" smtClean="0"/>
              <a:t>‹#›</a:t>
            </a:fld>
            <a:endParaRPr lang="el-GR"/>
          </a:p>
        </p:txBody>
      </p:sp>
    </p:spTree>
    <p:extLst>
      <p:ext uri="{BB962C8B-B14F-4D97-AF65-F5344CB8AC3E}">
        <p14:creationId xmlns:p14="http://schemas.microsoft.com/office/powerpoint/2010/main" val="485733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6B3870-C4CD-62E9-51D0-7BCEAC16497E}"/>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ED4A768-DEE9-4DEB-B2F1-C61079668A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87A0F79C-9C1A-6D03-8ABD-7C070B4275C2}"/>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80BAB008-8E34-F656-1DFB-5DF4AB6326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32D1BE54-07B0-4A95-02FA-3CD797FF95D5}"/>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2CB05BA1-6610-6F12-50AB-B2032423A2C1}"/>
              </a:ext>
            </a:extLst>
          </p:cNvPr>
          <p:cNvSpPr>
            <a:spLocks noGrp="1"/>
          </p:cNvSpPr>
          <p:nvPr>
            <p:ph type="dt" sz="half" idx="10"/>
          </p:nvPr>
        </p:nvSpPr>
        <p:spPr/>
        <p:txBody>
          <a:bodyPr/>
          <a:lstStyle/>
          <a:p>
            <a:fld id="{6452C51C-B0C0-4663-8693-0B14B707FF24}" type="datetimeFigureOut">
              <a:rPr lang="el-GR" smtClean="0"/>
              <a:t>20/5/2025</a:t>
            </a:fld>
            <a:endParaRPr lang="el-GR"/>
          </a:p>
        </p:txBody>
      </p:sp>
      <p:sp>
        <p:nvSpPr>
          <p:cNvPr id="8" name="Θέση υποσέλιδου 7">
            <a:extLst>
              <a:ext uri="{FF2B5EF4-FFF2-40B4-BE49-F238E27FC236}">
                <a16:creationId xmlns:a16="http://schemas.microsoft.com/office/drawing/2014/main" id="{60839CCF-87BF-DE65-2117-EFFFF580BF1C}"/>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E21C4F1A-9653-A02A-755C-D0D03C096558}"/>
              </a:ext>
            </a:extLst>
          </p:cNvPr>
          <p:cNvSpPr>
            <a:spLocks noGrp="1"/>
          </p:cNvSpPr>
          <p:nvPr>
            <p:ph type="sldNum" sz="quarter" idx="12"/>
          </p:nvPr>
        </p:nvSpPr>
        <p:spPr/>
        <p:txBody>
          <a:bodyPr/>
          <a:lstStyle/>
          <a:p>
            <a:fld id="{02EB16E2-CA7F-445B-897F-4858286AC67A}" type="slidenum">
              <a:rPr lang="el-GR" smtClean="0"/>
              <a:t>‹#›</a:t>
            </a:fld>
            <a:endParaRPr lang="el-GR"/>
          </a:p>
        </p:txBody>
      </p:sp>
    </p:spTree>
    <p:extLst>
      <p:ext uri="{BB962C8B-B14F-4D97-AF65-F5344CB8AC3E}">
        <p14:creationId xmlns:p14="http://schemas.microsoft.com/office/powerpoint/2010/main" val="2401126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898256-EBA2-B235-E0C2-60AFEE89421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D385470E-4323-FA45-0D6D-60D995670EE9}"/>
              </a:ext>
            </a:extLst>
          </p:cNvPr>
          <p:cNvSpPr>
            <a:spLocks noGrp="1"/>
          </p:cNvSpPr>
          <p:nvPr>
            <p:ph type="dt" sz="half" idx="10"/>
          </p:nvPr>
        </p:nvSpPr>
        <p:spPr/>
        <p:txBody>
          <a:bodyPr/>
          <a:lstStyle/>
          <a:p>
            <a:fld id="{6452C51C-B0C0-4663-8693-0B14B707FF24}" type="datetimeFigureOut">
              <a:rPr lang="el-GR" smtClean="0"/>
              <a:t>20/5/2025</a:t>
            </a:fld>
            <a:endParaRPr lang="el-GR"/>
          </a:p>
        </p:txBody>
      </p:sp>
      <p:sp>
        <p:nvSpPr>
          <p:cNvPr id="4" name="Θέση υποσέλιδου 3">
            <a:extLst>
              <a:ext uri="{FF2B5EF4-FFF2-40B4-BE49-F238E27FC236}">
                <a16:creationId xmlns:a16="http://schemas.microsoft.com/office/drawing/2014/main" id="{B33A3282-7218-EF07-0B61-865A862198FA}"/>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99A83371-9165-761B-D0EC-F8F55DCAF3FA}"/>
              </a:ext>
            </a:extLst>
          </p:cNvPr>
          <p:cNvSpPr>
            <a:spLocks noGrp="1"/>
          </p:cNvSpPr>
          <p:nvPr>
            <p:ph type="sldNum" sz="quarter" idx="12"/>
          </p:nvPr>
        </p:nvSpPr>
        <p:spPr/>
        <p:txBody>
          <a:bodyPr/>
          <a:lstStyle/>
          <a:p>
            <a:fld id="{02EB16E2-CA7F-445B-897F-4858286AC67A}" type="slidenum">
              <a:rPr lang="el-GR" smtClean="0"/>
              <a:t>‹#›</a:t>
            </a:fld>
            <a:endParaRPr lang="el-GR"/>
          </a:p>
        </p:txBody>
      </p:sp>
    </p:spTree>
    <p:extLst>
      <p:ext uri="{BB962C8B-B14F-4D97-AF65-F5344CB8AC3E}">
        <p14:creationId xmlns:p14="http://schemas.microsoft.com/office/powerpoint/2010/main" val="3726820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28DD79A0-538B-0A47-6B0D-30AB1D6C267D}"/>
              </a:ext>
            </a:extLst>
          </p:cNvPr>
          <p:cNvSpPr>
            <a:spLocks noGrp="1"/>
          </p:cNvSpPr>
          <p:nvPr>
            <p:ph type="dt" sz="half" idx="10"/>
          </p:nvPr>
        </p:nvSpPr>
        <p:spPr/>
        <p:txBody>
          <a:bodyPr/>
          <a:lstStyle/>
          <a:p>
            <a:fld id="{6452C51C-B0C0-4663-8693-0B14B707FF24}" type="datetimeFigureOut">
              <a:rPr lang="el-GR" smtClean="0"/>
              <a:t>20/5/2025</a:t>
            </a:fld>
            <a:endParaRPr lang="el-GR"/>
          </a:p>
        </p:txBody>
      </p:sp>
      <p:sp>
        <p:nvSpPr>
          <p:cNvPr id="3" name="Θέση υποσέλιδου 2">
            <a:extLst>
              <a:ext uri="{FF2B5EF4-FFF2-40B4-BE49-F238E27FC236}">
                <a16:creationId xmlns:a16="http://schemas.microsoft.com/office/drawing/2014/main" id="{4EF1F866-D3F4-7FDE-85F2-F0E3664DF176}"/>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3A85AD3B-8B52-1160-0AAF-BE38AA55631A}"/>
              </a:ext>
            </a:extLst>
          </p:cNvPr>
          <p:cNvSpPr>
            <a:spLocks noGrp="1"/>
          </p:cNvSpPr>
          <p:nvPr>
            <p:ph type="sldNum" sz="quarter" idx="12"/>
          </p:nvPr>
        </p:nvSpPr>
        <p:spPr/>
        <p:txBody>
          <a:bodyPr/>
          <a:lstStyle/>
          <a:p>
            <a:fld id="{02EB16E2-CA7F-445B-897F-4858286AC67A}" type="slidenum">
              <a:rPr lang="el-GR" smtClean="0"/>
              <a:t>‹#›</a:t>
            </a:fld>
            <a:endParaRPr lang="el-GR"/>
          </a:p>
        </p:txBody>
      </p:sp>
    </p:spTree>
    <p:extLst>
      <p:ext uri="{BB962C8B-B14F-4D97-AF65-F5344CB8AC3E}">
        <p14:creationId xmlns:p14="http://schemas.microsoft.com/office/powerpoint/2010/main" val="3017457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D5D577-EBE4-6D15-F47A-C1CE5AADC18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B58AF15-5818-8180-0BC9-0B5244E0721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31F55EFF-704B-A673-D0AA-B1F4CBC528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DC6E2FEE-8CFE-CE5A-5458-A27AFC1FF4FA}"/>
              </a:ext>
            </a:extLst>
          </p:cNvPr>
          <p:cNvSpPr>
            <a:spLocks noGrp="1"/>
          </p:cNvSpPr>
          <p:nvPr>
            <p:ph type="dt" sz="half" idx="10"/>
          </p:nvPr>
        </p:nvSpPr>
        <p:spPr/>
        <p:txBody>
          <a:bodyPr/>
          <a:lstStyle/>
          <a:p>
            <a:fld id="{6452C51C-B0C0-4663-8693-0B14B707FF24}" type="datetimeFigureOut">
              <a:rPr lang="el-GR" smtClean="0"/>
              <a:t>20/5/2025</a:t>
            </a:fld>
            <a:endParaRPr lang="el-GR"/>
          </a:p>
        </p:txBody>
      </p:sp>
      <p:sp>
        <p:nvSpPr>
          <p:cNvPr id="6" name="Θέση υποσέλιδου 5">
            <a:extLst>
              <a:ext uri="{FF2B5EF4-FFF2-40B4-BE49-F238E27FC236}">
                <a16:creationId xmlns:a16="http://schemas.microsoft.com/office/drawing/2014/main" id="{F719D395-C484-8E52-444F-B1CF2579692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9F18B22-341A-C0B1-C856-959D258A437E}"/>
              </a:ext>
            </a:extLst>
          </p:cNvPr>
          <p:cNvSpPr>
            <a:spLocks noGrp="1"/>
          </p:cNvSpPr>
          <p:nvPr>
            <p:ph type="sldNum" sz="quarter" idx="12"/>
          </p:nvPr>
        </p:nvSpPr>
        <p:spPr/>
        <p:txBody>
          <a:bodyPr/>
          <a:lstStyle/>
          <a:p>
            <a:fld id="{02EB16E2-CA7F-445B-897F-4858286AC67A}" type="slidenum">
              <a:rPr lang="el-GR" smtClean="0"/>
              <a:t>‹#›</a:t>
            </a:fld>
            <a:endParaRPr lang="el-GR"/>
          </a:p>
        </p:txBody>
      </p:sp>
    </p:spTree>
    <p:extLst>
      <p:ext uri="{BB962C8B-B14F-4D97-AF65-F5344CB8AC3E}">
        <p14:creationId xmlns:p14="http://schemas.microsoft.com/office/powerpoint/2010/main" val="4018696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EB6F28-BA1F-E586-A350-E7C1C018CDB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FD360F9A-4466-95E8-9DC0-816E7AB47E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B3F21526-9511-5116-BA45-075089111D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BF6AC4F1-92C5-C070-DC87-3991905F6DB9}"/>
              </a:ext>
            </a:extLst>
          </p:cNvPr>
          <p:cNvSpPr>
            <a:spLocks noGrp="1"/>
          </p:cNvSpPr>
          <p:nvPr>
            <p:ph type="dt" sz="half" idx="10"/>
          </p:nvPr>
        </p:nvSpPr>
        <p:spPr/>
        <p:txBody>
          <a:bodyPr/>
          <a:lstStyle/>
          <a:p>
            <a:fld id="{6452C51C-B0C0-4663-8693-0B14B707FF24}" type="datetimeFigureOut">
              <a:rPr lang="el-GR" smtClean="0"/>
              <a:t>20/5/2025</a:t>
            </a:fld>
            <a:endParaRPr lang="el-GR"/>
          </a:p>
        </p:txBody>
      </p:sp>
      <p:sp>
        <p:nvSpPr>
          <p:cNvPr id="6" name="Θέση υποσέλιδου 5">
            <a:extLst>
              <a:ext uri="{FF2B5EF4-FFF2-40B4-BE49-F238E27FC236}">
                <a16:creationId xmlns:a16="http://schemas.microsoft.com/office/drawing/2014/main" id="{6FA97D6B-A109-44FA-3125-541B537FFDE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511009C-25E2-1642-D634-3C128AC87757}"/>
              </a:ext>
            </a:extLst>
          </p:cNvPr>
          <p:cNvSpPr>
            <a:spLocks noGrp="1"/>
          </p:cNvSpPr>
          <p:nvPr>
            <p:ph type="sldNum" sz="quarter" idx="12"/>
          </p:nvPr>
        </p:nvSpPr>
        <p:spPr/>
        <p:txBody>
          <a:bodyPr/>
          <a:lstStyle/>
          <a:p>
            <a:fld id="{02EB16E2-CA7F-445B-897F-4858286AC67A}" type="slidenum">
              <a:rPr lang="el-GR" smtClean="0"/>
              <a:t>‹#›</a:t>
            </a:fld>
            <a:endParaRPr lang="el-GR"/>
          </a:p>
        </p:txBody>
      </p:sp>
    </p:spTree>
    <p:extLst>
      <p:ext uri="{BB962C8B-B14F-4D97-AF65-F5344CB8AC3E}">
        <p14:creationId xmlns:p14="http://schemas.microsoft.com/office/powerpoint/2010/main" val="2614134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0D381A09-DAF8-A2E2-E168-4AD5AB5689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4677B07-592B-B816-D2A6-85F225A63D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A45A200-1245-EFDE-F547-7BC8522B24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452C51C-B0C0-4663-8693-0B14B707FF24}" type="datetimeFigureOut">
              <a:rPr lang="el-GR" smtClean="0"/>
              <a:t>20/5/2025</a:t>
            </a:fld>
            <a:endParaRPr lang="el-GR"/>
          </a:p>
        </p:txBody>
      </p:sp>
      <p:sp>
        <p:nvSpPr>
          <p:cNvPr id="5" name="Θέση υποσέλιδου 4">
            <a:extLst>
              <a:ext uri="{FF2B5EF4-FFF2-40B4-BE49-F238E27FC236}">
                <a16:creationId xmlns:a16="http://schemas.microsoft.com/office/drawing/2014/main" id="{9854C6EF-D9C2-0FC2-5F15-341235F792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CA5CD960-0F96-8C11-7FB3-9BC7FEB7D9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2EB16E2-CA7F-445B-897F-4858286AC67A}" type="slidenum">
              <a:rPr lang="el-GR" smtClean="0"/>
              <a:t>‹#›</a:t>
            </a:fld>
            <a:endParaRPr lang="el-GR"/>
          </a:p>
        </p:txBody>
      </p:sp>
    </p:spTree>
    <p:extLst>
      <p:ext uri="{BB962C8B-B14F-4D97-AF65-F5344CB8AC3E}">
        <p14:creationId xmlns:p14="http://schemas.microsoft.com/office/powerpoint/2010/main" val="38952017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F26D62-245F-E9FB-7BFF-98EFCB56BB7A}"/>
              </a:ext>
            </a:extLst>
          </p:cNvPr>
          <p:cNvSpPr>
            <a:spLocks noGrp="1"/>
          </p:cNvSpPr>
          <p:nvPr>
            <p:ph type="ctrTitle"/>
          </p:nvPr>
        </p:nvSpPr>
        <p:spPr>
          <a:xfrm>
            <a:off x="0" y="0"/>
            <a:ext cx="12192000" cy="4413972"/>
          </a:xfrm>
        </p:spPr>
        <p:txBody>
          <a:bodyPr>
            <a:normAutofit/>
          </a:bodyPr>
          <a:lstStyle/>
          <a:p>
            <a:r>
              <a:rPr lang="el-GR" sz="3600" b="1" dirty="0"/>
              <a:t>ΒΙΟΗΘΙΚΗ</a:t>
            </a:r>
            <a:br>
              <a:rPr lang="el-GR" sz="3600" b="1" dirty="0"/>
            </a:br>
            <a:r>
              <a:rPr lang="el-GR" sz="3600" b="1" dirty="0"/>
              <a:t>ΕΝΟΤΗΤΑ 13</a:t>
            </a:r>
            <a:r>
              <a:rPr lang="el-GR" sz="3600" b="1" baseline="30000" dirty="0"/>
              <a:t>Η</a:t>
            </a:r>
            <a:br>
              <a:rPr lang="el-GR" sz="3600" b="1" baseline="30000" dirty="0"/>
            </a:br>
            <a:r>
              <a:rPr lang="el-GR" sz="3600" b="1" dirty="0"/>
              <a:t>ΟΡΘΟΔΟΞΗ  ΘΕΩΡΗΣΗ ΤΩΝ ΕΠΙΜΕΡΟΥΣ ΕΦΑΡΜΟΓΩΝ </a:t>
            </a:r>
            <a:br>
              <a:rPr lang="el-GR" sz="3600" b="1" dirty="0"/>
            </a:br>
            <a:r>
              <a:rPr lang="el-GR" sz="3600" b="1" dirty="0"/>
              <a:t>ΤΗΣ ΓΕΝΕΤΙΚΗΣ ΤΕΧΝΟΛΟΓΙΑΣ</a:t>
            </a:r>
            <a:br>
              <a:rPr lang="el-GR" sz="3600" b="1" dirty="0"/>
            </a:br>
            <a:r>
              <a:rPr lang="el-GR" sz="3600" b="1" dirty="0"/>
              <a:t>ΜΕΡΟΣ Α΄ </a:t>
            </a:r>
            <a:br>
              <a:rPr lang="el-GR" sz="3600" b="1" dirty="0"/>
            </a:br>
            <a:br>
              <a:rPr lang="el-GR" sz="3600" b="1" dirty="0"/>
            </a:br>
            <a:r>
              <a:rPr lang="el-GR" sz="3200" b="1" dirty="0">
                <a:solidFill>
                  <a:srgbClr val="FF0000"/>
                </a:solidFill>
              </a:rPr>
              <a:t>Από το βιβλίο του κ. Νικολάου </a:t>
            </a:r>
            <a:r>
              <a:rPr lang="el-GR" sz="3200" b="1" dirty="0" err="1">
                <a:solidFill>
                  <a:srgbClr val="FF0000"/>
                </a:solidFill>
              </a:rPr>
              <a:t>Κόιου</a:t>
            </a:r>
            <a:r>
              <a:rPr lang="el-GR" sz="3200" b="1" dirty="0">
                <a:solidFill>
                  <a:srgbClr val="FF0000"/>
                </a:solidFill>
              </a:rPr>
              <a:t>, Ηθική θεώρηση των τεχνικών παρεμβάσεων στο ανθρώπινο </a:t>
            </a:r>
            <a:r>
              <a:rPr lang="el-GR" sz="3200" b="1" dirty="0" err="1">
                <a:solidFill>
                  <a:srgbClr val="FF0000"/>
                </a:solidFill>
              </a:rPr>
              <a:t>γονιδίωμα</a:t>
            </a:r>
            <a:r>
              <a:rPr lang="el-GR" sz="3200" b="1" dirty="0">
                <a:solidFill>
                  <a:srgbClr val="FF0000"/>
                </a:solidFill>
              </a:rPr>
              <a:t>, Εκδόσεις Σταμούλη Α.Ε., Αθήνα 2003, </a:t>
            </a:r>
            <a:r>
              <a:rPr lang="el-GR" sz="3200" b="1" dirty="0" err="1">
                <a:solidFill>
                  <a:srgbClr val="FF0000"/>
                </a:solidFill>
              </a:rPr>
              <a:t>σσ</a:t>
            </a:r>
            <a:r>
              <a:rPr lang="el-GR" sz="3200" b="1" dirty="0">
                <a:solidFill>
                  <a:srgbClr val="FF0000"/>
                </a:solidFill>
              </a:rPr>
              <a:t>.  </a:t>
            </a:r>
            <a:r>
              <a:rPr lang="el-GR" sz="3200" b="1">
                <a:solidFill>
                  <a:srgbClr val="FF0000"/>
                </a:solidFill>
              </a:rPr>
              <a:t>292-311</a:t>
            </a:r>
            <a:endParaRPr lang="el-GR" sz="3200" dirty="0"/>
          </a:p>
        </p:txBody>
      </p:sp>
      <p:sp>
        <p:nvSpPr>
          <p:cNvPr id="3" name="Υπότιτλος 2">
            <a:extLst>
              <a:ext uri="{FF2B5EF4-FFF2-40B4-BE49-F238E27FC236}">
                <a16:creationId xmlns:a16="http://schemas.microsoft.com/office/drawing/2014/main" id="{D9434245-0438-E791-85D2-B5BD106AF64D}"/>
              </a:ext>
            </a:extLst>
          </p:cNvPr>
          <p:cNvSpPr>
            <a:spLocks noGrp="1"/>
          </p:cNvSpPr>
          <p:nvPr>
            <p:ph type="subTitle" idx="1"/>
          </p:nvPr>
        </p:nvSpPr>
        <p:spPr>
          <a:xfrm>
            <a:off x="1607128" y="4942466"/>
            <a:ext cx="9144000" cy="1655762"/>
          </a:xfrm>
        </p:spPr>
        <p:txBody>
          <a:bodyPr>
            <a:normAutofit lnSpcReduction="10000"/>
          </a:bodyPr>
          <a:lstStyle/>
          <a:p>
            <a:r>
              <a:rPr lang="el-GR" dirty="0"/>
              <a:t>ΔΙΔΑΣΚΟΥΣΑ: ΜΑΡΙΑ ΚΑΡΑΜΠΕΛΙΑ </a:t>
            </a:r>
          </a:p>
          <a:p>
            <a:r>
              <a:rPr lang="el-GR" dirty="0"/>
              <a:t>ΕΞΑΜΗΝΟ: Η΄ </a:t>
            </a:r>
          </a:p>
          <a:p>
            <a:r>
              <a:rPr lang="el-GR" dirty="0"/>
              <a:t>ΙΕΡΑΤΙΚΩΝ ΣΠΟΥΔΩΝ</a:t>
            </a:r>
          </a:p>
          <a:p>
            <a:r>
              <a:rPr lang="el-GR" dirty="0"/>
              <a:t>ΑΕΑΑ</a:t>
            </a:r>
          </a:p>
          <a:p>
            <a:endParaRPr lang="el-GR" dirty="0"/>
          </a:p>
        </p:txBody>
      </p:sp>
    </p:spTree>
    <p:extLst>
      <p:ext uri="{BB962C8B-B14F-4D97-AF65-F5344CB8AC3E}">
        <p14:creationId xmlns:p14="http://schemas.microsoft.com/office/powerpoint/2010/main" val="9259799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399245" y="1825625"/>
            <a:ext cx="11153104" cy="4351338"/>
          </a:xfrm>
        </p:spPr>
        <p:txBody>
          <a:bodyPr/>
          <a:lstStyle/>
          <a:p>
            <a:r>
              <a:rPr lang="el-GR" dirty="0"/>
              <a:t>Ο π. </a:t>
            </a:r>
            <a:r>
              <a:rPr lang="el-GR" dirty="0" err="1"/>
              <a:t>Μπρεκ</a:t>
            </a:r>
            <a:r>
              <a:rPr lang="el-GR" dirty="0"/>
              <a:t> καταλήγει στο συμπέρασμα ότι η ανθρώπινη ζωή αρχίζει με τη γονιμοποίηση του ωαρίου από το σπερματοζωάριο. Θεμελιώνει μάλιστα την άποψή του στη </a:t>
            </a:r>
            <a:r>
              <a:rPr lang="el-GR" b="1" dirty="0"/>
              <a:t>θεωρία του </a:t>
            </a:r>
            <a:r>
              <a:rPr lang="en-US" b="1" dirty="0"/>
              <a:t>Lejeune</a:t>
            </a:r>
            <a:r>
              <a:rPr lang="el-GR" dirty="0"/>
              <a:t>. Σύμφωνα μ’ αυτήν ο προγραμματισμός για τη διαφοροποίηση των κυττάρων υπάρχει στο έμβρυο «από το πιο αρχικό στάδιο της ανάπτυξής του». </a:t>
            </a:r>
          </a:p>
          <a:p>
            <a:r>
              <a:rPr lang="el-GR" dirty="0"/>
              <a:t>Αν και ο ορθόδοξος αυτός βιοηθικολόγος διαπιστώνει ότι η κατάσταση της σύγχρονης εμβρυολογίας είναι πολύ ρευστή, τα πορίσματα της έρευνάς του συμπίπτουν με την ορθόδοξη πατερική άποψη για τη δημιουργία του ανθρώπου εξ’  άκρας συλλήψεως.</a:t>
            </a:r>
          </a:p>
        </p:txBody>
      </p:sp>
    </p:spTree>
    <p:extLst>
      <p:ext uri="{BB962C8B-B14F-4D97-AF65-F5344CB8AC3E}">
        <p14:creationId xmlns:p14="http://schemas.microsoft.com/office/powerpoint/2010/main" val="3113802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115909" y="1825624"/>
            <a:ext cx="11938715" cy="5032375"/>
          </a:xfrm>
        </p:spPr>
        <p:txBody>
          <a:bodyPr>
            <a:normAutofit lnSpcReduction="10000"/>
          </a:bodyPr>
          <a:lstStyle/>
          <a:p>
            <a:r>
              <a:rPr lang="el-GR" dirty="0"/>
              <a:t>Το ερώτημα που προκύπτει είναι: από τη στιγμή που </a:t>
            </a:r>
            <a:r>
              <a:rPr lang="el-GR" u="sng" dirty="0"/>
              <a:t>δεν υπάρχει θεραπεία </a:t>
            </a:r>
            <a:r>
              <a:rPr lang="el-GR" dirty="0"/>
              <a:t>στο προεμφυτευτικό και προγεννητικό στάδιο, ποιος είναι ο πραγματικός λόγος της διάγνωσης; </a:t>
            </a:r>
          </a:p>
          <a:p>
            <a:r>
              <a:rPr lang="el-GR" dirty="0"/>
              <a:t>Σύμφωνα με την ορθόδοξη βιοηθική, που προβάλλει την αρχή του σεβασμού στην ιερότητα της ζωής, </a:t>
            </a:r>
            <a:r>
              <a:rPr lang="el-GR" b="1" dirty="0"/>
              <a:t>η καταστροφή του εμβρύου σε οποιοδήποτε στάδιο και για οποιαδήποτε αιτία ισοδυναμεί με φόνο και όχι με θεραπεία</a:t>
            </a:r>
            <a:r>
              <a:rPr lang="el-GR" dirty="0"/>
              <a:t>. </a:t>
            </a:r>
          </a:p>
          <a:p>
            <a:r>
              <a:rPr lang="el-GR" dirty="0"/>
              <a:t>Η ορθόδοξη ηθική δεν προσπαθεί να εξωραΐσει δυσάρεστες καταστάσεις. Η στάση της απέναντι στη </a:t>
            </a:r>
            <a:r>
              <a:rPr lang="el-GR" u="sng" dirty="0"/>
              <a:t>γενετική ασθένεια </a:t>
            </a:r>
            <a:r>
              <a:rPr lang="el-GR" dirty="0"/>
              <a:t>είναι υπεύθυνη και φιλάνθρωπη. Το ενδιαφέρον της εστιάζεται στον φορέα της ασθένειας και στο άμεσο κοινωνικό του περιβάλλον. Δεν αγνοεί ούτε τον σωματικό πόνο που προκαλεί η σωματική νόσος, ούτε τις υπόλοιπες ψυχολογικές, οικονομικές και κοινωνικές προεκτάσεις. </a:t>
            </a:r>
          </a:p>
        </p:txBody>
      </p:sp>
    </p:spTree>
    <p:extLst>
      <p:ext uri="{BB962C8B-B14F-4D97-AF65-F5344CB8AC3E}">
        <p14:creationId xmlns:p14="http://schemas.microsoft.com/office/powerpoint/2010/main" val="2406599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463639" y="1825625"/>
            <a:ext cx="11256136" cy="4351338"/>
          </a:xfrm>
        </p:spPr>
        <p:txBody>
          <a:bodyPr/>
          <a:lstStyle/>
          <a:p>
            <a:r>
              <a:rPr lang="el-GR" dirty="0"/>
              <a:t>Ο άνθρωπος δεν δημιουργήθηκε για να πονά. Ωστόσο, ο πόνος εισήλθε στη ζωή του μετά την πτώση του.  </a:t>
            </a:r>
          </a:p>
          <a:p>
            <a:r>
              <a:rPr lang="el-GR" dirty="0"/>
              <a:t>Η ιατρική τιμάται από την Εκκλησία ως προσπάθεια ανακούφισης του ανθρώπινου πόνου με ανθρώπινα μέσα. Διαφέρει από τη θαυματουργική ίαση των ασθενειών, γιατί εκείνη αποσκοπούσε στη θεραπεία ολόκληρου του ανθρώπου και στην αποκατάστασή του στο αρχαίο προπτωτικό κάλλος.</a:t>
            </a:r>
          </a:p>
          <a:p>
            <a:r>
              <a:rPr lang="el-GR" dirty="0"/>
              <a:t>Η ιατρική ανήκει και δρα στην κατάσταση των «δερμάτινων χιτώνων». Θεωρείται θεμιτή όταν αποτελεί έκφραση αγάπης προς τον πλησίον. </a:t>
            </a:r>
          </a:p>
        </p:txBody>
      </p:sp>
    </p:spTree>
    <p:extLst>
      <p:ext uri="{BB962C8B-B14F-4D97-AF65-F5344CB8AC3E}">
        <p14:creationId xmlns:p14="http://schemas.microsoft.com/office/powerpoint/2010/main" val="38563813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141667" y="1825624"/>
            <a:ext cx="11938715" cy="5032375"/>
          </a:xfrm>
        </p:spPr>
        <p:txBody>
          <a:bodyPr>
            <a:normAutofit/>
          </a:bodyPr>
          <a:lstStyle/>
          <a:p>
            <a:r>
              <a:rPr lang="el-GR" dirty="0"/>
              <a:t>Η στάση της ορθόδοξης ηθικής απέναντι στον </a:t>
            </a:r>
            <a:r>
              <a:rPr lang="el-GR" b="1" dirty="0"/>
              <a:t>πόνο</a:t>
            </a:r>
            <a:r>
              <a:rPr lang="el-GR" dirty="0"/>
              <a:t> είναι εντελώς αντίθετη από εκείνη του ωφελιμισμού. Ο ωφελιμισμός θεωρεί ως μοναδικό καλό την ευτυχία στα πλαίσια της βιολογικής ζωής. Ο πόνος σε όλες του τις μορφές έχει αποκλειστικά αρνητικό περιεχόμενο και γι’ αυτό πρέπει πάση θυσία να αποφεύγεται. Έτσι, μπορεί να χαρακτηρίσει μια έκτρωση ως «θεραπευτική», με σκοπό την εξάλειψη του πόνου από το παιδί που θα γεννηθεί και την αποφυγή της οδύνης των γονιών. </a:t>
            </a:r>
          </a:p>
          <a:p>
            <a:r>
              <a:rPr lang="el-GR" dirty="0"/>
              <a:t>Η ορθόδοξη ηθική ανακαλύπτει στον πόνο ένα νέο περιεχόμενο. Τον συνδέει με την σταυρική θυσία του Χριστού. Στην πράξη της σταύρωσης ο πόνος αποκτά διαφορετικό νόημα. Παύει να θεωρείται α-νόητος και αποκτά παιδαγωγική σημασία. </a:t>
            </a:r>
          </a:p>
        </p:txBody>
      </p:sp>
    </p:spTree>
    <p:extLst>
      <p:ext uri="{BB962C8B-B14F-4D97-AF65-F5344CB8AC3E}">
        <p14:creationId xmlns:p14="http://schemas.microsoft.com/office/powerpoint/2010/main" val="3787968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373487" y="1825624"/>
            <a:ext cx="11243257" cy="4691085"/>
          </a:xfrm>
        </p:spPr>
        <p:txBody>
          <a:bodyPr/>
          <a:lstStyle/>
          <a:p>
            <a:r>
              <a:rPr lang="el-GR" dirty="0"/>
              <a:t>Ο πόνος όχι μόνο δεν προξενεί κακό, αλλά αποτελεί </a:t>
            </a:r>
            <a:r>
              <a:rPr lang="el-GR" b="1" dirty="0"/>
              <a:t>δοκιμασία</a:t>
            </a:r>
            <a:r>
              <a:rPr lang="el-GR" dirty="0"/>
              <a:t> του ανθρώπου, που του δίνει την ευκαιρία να τελειωθεί πνευματικά. Μέσα σ’ αυτό το πνεύμα υιοθετεί την ασκητική οδό της τελείωσης. </a:t>
            </a:r>
          </a:p>
          <a:p>
            <a:r>
              <a:rPr lang="el-GR" dirty="0"/>
              <a:t>Αναγνωρίζει τη σοβαρότητα του ανθρώπινου πόνου, αλλά τη σχετικοποιεί μέσα από το πρίσμα του εσχατολογικού προορισμού του ανθρώπου. Η σχετικοποίηση φτάνει μέχρι του σημείου </a:t>
            </a:r>
            <a:r>
              <a:rPr lang="el-GR" u="sng" dirty="0"/>
              <a:t>από τις δυσάρεστες καταστάσεις να αντλούνται ευεργετικά αποτελέσματα</a:t>
            </a:r>
            <a:r>
              <a:rPr lang="el-GR" dirty="0"/>
              <a:t>. </a:t>
            </a:r>
          </a:p>
          <a:p>
            <a:r>
              <a:rPr lang="el-GR" dirty="0"/>
              <a:t>Ο πόνος στη ζωή του χριστιανού σημαίνει παρουσία και ευλογία του Θεού. Σύμφωνα με τους Πατέρες το πνευματικό αντίκρισμα είναι πολλαπλάσιο από την προσωπική οδύνη.</a:t>
            </a:r>
          </a:p>
        </p:txBody>
      </p:sp>
    </p:spTree>
    <p:extLst>
      <p:ext uri="{BB962C8B-B14F-4D97-AF65-F5344CB8AC3E}">
        <p14:creationId xmlns:p14="http://schemas.microsoft.com/office/powerpoint/2010/main" val="37447135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141668" y="1825624"/>
            <a:ext cx="11912957" cy="5032375"/>
          </a:xfrm>
        </p:spPr>
        <p:txBody>
          <a:bodyPr>
            <a:normAutofit/>
          </a:bodyPr>
          <a:lstStyle/>
          <a:p>
            <a:r>
              <a:rPr lang="el-GR" dirty="0"/>
              <a:t>Ο πόνος και η οδύνη, που υφίσταται το ασθενές παιδί και η οικογένειά του δεν μπορούν να δικαιολογήσουν την καταστροφή του στο στάδιο του εμβρύου. </a:t>
            </a:r>
          </a:p>
          <a:p>
            <a:r>
              <a:rPr lang="el-GR" dirty="0"/>
              <a:t>Το ασθενές παιδί δεν παύει να είναι δημιούργημα κατ’ εικόνα και καθ’ ομοίωση Θεού. Για την Εκκλησία η «θεραπευτική άμβλωση» αποτελεί καταστροφή μιας ανθρώπινης ύπαρξης, η οποία είναι πρόσωπο. </a:t>
            </a:r>
          </a:p>
          <a:p>
            <a:r>
              <a:rPr lang="el-GR" dirty="0"/>
              <a:t>Μια τέτοια ενέργεια έρχεται σε αντίθεση με την </a:t>
            </a:r>
            <a:r>
              <a:rPr lang="el-GR" u="sng" dirty="0"/>
              <a:t>αρχή του Προσώπου</a:t>
            </a:r>
            <a:r>
              <a:rPr lang="el-GR" dirty="0"/>
              <a:t> και με την </a:t>
            </a:r>
            <a:r>
              <a:rPr lang="el-GR" u="sng" dirty="0"/>
              <a:t>αρχή του σεβασμού της ζωής</a:t>
            </a:r>
            <a:r>
              <a:rPr lang="el-GR" dirty="0"/>
              <a:t>. Επίσης η αποφυγή της οικογενειακής οδύνης, που προβάλλει ως δικαιολογία για τον τερματισμό της κύησης ενός γενετικά ασθενούς παιδιού, παραβιάζει την </a:t>
            </a:r>
            <a:r>
              <a:rPr lang="el-GR" u="sng" dirty="0"/>
              <a:t>αρχή της ανιδιοτελούς αγάπης</a:t>
            </a:r>
            <a:r>
              <a:rPr lang="el-GR" dirty="0"/>
              <a:t>. </a:t>
            </a:r>
          </a:p>
        </p:txBody>
      </p:sp>
    </p:spTree>
    <p:extLst>
      <p:ext uri="{BB962C8B-B14F-4D97-AF65-F5344CB8AC3E}">
        <p14:creationId xmlns:p14="http://schemas.microsoft.com/office/powerpoint/2010/main" val="42428263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231820" y="1825624"/>
            <a:ext cx="11629622" cy="5032375"/>
          </a:xfrm>
        </p:spPr>
        <p:txBody>
          <a:bodyPr>
            <a:normAutofit/>
          </a:bodyPr>
          <a:lstStyle/>
          <a:p>
            <a:r>
              <a:rPr lang="el-GR" dirty="0"/>
              <a:t>Η πρακτική που υιοθετείται από τις δυτικές κοινωνίες φανερώνει την αποφυγή </a:t>
            </a:r>
            <a:r>
              <a:rPr lang="el-GR" b="1" dirty="0"/>
              <a:t>ανάληψης των ευθυνών </a:t>
            </a:r>
            <a:r>
              <a:rPr lang="el-GR" dirty="0"/>
              <a:t>απέναντι στον συνάνθρωπο. </a:t>
            </a:r>
          </a:p>
          <a:p>
            <a:r>
              <a:rPr lang="el-GR" dirty="0"/>
              <a:t>Η βοήθεια απέναντι σε ένα ασθενές άτομο και η παντός είδους στήριξη της οικογένειας και του στενού του περίγυρου, απαιτούν προσωπικό ενδιαφέρον, φροντίδα και κάποιες θυσίες από τα μέλη των κοινωνιών.</a:t>
            </a:r>
          </a:p>
          <a:p>
            <a:r>
              <a:rPr lang="el-GR" dirty="0"/>
              <a:t>Το καταναλωτικό όμως πνεύμα και η ηδονοθηρική νοοτροπία θυσιάζουν τον συνάνθρωπο στο βωμό των ατομικών επιδιώξεων. Μάλιστα οι πρακτικές αυτές πολλές φορές περιβάλλονται με τον </a:t>
            </a:r>
            <a:r>
              <a:rPr lang="el-GR" u="sng" dirty="0"/>
              <a:t>μανδύα της συμπόνοιας και της φιλανθρωπίας</a:t>
            </a:r>
            <a:r>
              <a:rPr lang="el-GR" dirty="0"/>
              <a:t>, μιας φιλανθρωπίας που φτάνει στο σημείο να φονεύει τον άνθρωπο για να μην τον αφήσει να πονέσει. </a:t>
            </a:r>
          </a:p>
        </p:txBody>
      </p:sp>
    </p:spTree>
    <p:extLst>
      <p:ext uri="{BB962C8B-B14F-4D97-AF65-F5344CB8AC3E}">
        <p14:creationId xmlns:p14="http://schemas.microsoft.com/office/powerpoint/2010/main" val="2873942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373487" y="1825624"/>
            <a:ext cx="11359167" cy="4665327"/>
          </a:xfrm>
        </p:spPr>
        <p:txBody>
          <a:bodyPr/>
          <a:lstStyle/>
          <a:p>
            <a:r>
              <a:rPr lang="el-GR" dirty="0"/>
              <a:t>Επίσης, το γεγονός ότι τα έμβρυα δεν έχουν τη δυνατότητα να εκφράσουν την αξίωση για τη δίκαιη αντιμετώπισή τους, καθιστά σημαντική την ανάδειξη της </a:t>
            </a:r>
            <a:r>
              <a:rPr lang="el-GR" b="1" dirty="0"/>
              <a:t>αρχής της δικαιοσύνης</a:t>
            </a:r>
            <a:r>
              <a:rPr lang="el-GR" dirty="0"/>
              <a:t>. </a:t>
            </a:r>
          </a:p>
          <a:p>
            <a:r>
              <a:rPr lang="el-GR" dirty="0"/>
              <a:t>Το προβληματικό σημείο εντοπίζεται όταν προκρίνεται η υγεία και η ευημερία των ενηλίκων έναντι της ζωής των εμβρύων. Ο λόγος εδώ αφορά την επιστημονική έρευνα, η οποία βασίζεται σε πειράματα στα έμβρυα τα οποία καταλήγουν στην καταστροφή τους. </a:t>
            </a:r>
          </a:p>
          <a:p>
            <a:r>
              <a:rPr lang="el-GR" dirty="0"/>
              <a:t>Η Εθνική Επιτροπή Βιοηθικής και Δεοντολογίας βασιζόμενη στο νόμο περί εκτρώσεων, υποστηρίζει ότι τα πειράματα στα έμβρυα για την προαγωγή της ιατρικής επιστήμης.</a:t>
            </a:r>
          </a:p>
        </p:txBody>
      </p:sp>
    </p:spTree>
    <p:extLst>
      <p:ext uri="{BB962C8B-B14F-4D97-AF65-F5344CB8AC3E}">
        <p14:creationId xmlns:p14="http://schemas.microsoft.com/office/powerpoint/2010/main" val="9360963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09412" y="0"/>
            <a:ext cx="10515600" cy="837127"/>
          </a:xfrm>
        </p:spPr>
        <p:txBody>
          <a:bodyPr>
            <a:noAutofit/>
          </a:bodyPr>
          <a:lstStyle/>
          <a:p>
            <a:pPr algn="ctr"/>
            <a:r>
              <a:rPr lang="el-GR" sz="3200" b="1" dirty="0"/>
              <a:t>Ορθόδοξη θεώρηση των επιμέρους εφαρμογών </a:t>
            </a:r>
            <a:br>
              <a:rPr lang="el-GR" sz="3200" dirty="0"/>
            </a:br>
            <a:r>
              <a:rPr lang="el-GR" sz="3200" b="1" dirty="0"/>
              <a:t>της γενετικής τεχνολογίας</a:t>
            </a:r>
            <a:endParaRPr lang="el-GR" sz="3200" dirty="0"/>
          </a:p>
        </p:txBody>
      </p:sp>
      <p:sp>
        <p:nvSpPr>
          <p:cNvPr id="3" name="Θέση περιεχομένου 2"/>
          <p:cNvSpPr>
            <a:spLocks noGrp="1"/>
          </p:cNvSpPr>
          <p:nvPr>
            <p:ph idx="1"/>
          </p:nvPr>
        </p:nvSpPr>
        <p:spPr>
          <a:xfrm>
            <a:off x="141668" y="837128"/>
            <a:ext cx="12050332" cy="6020872"/>
          </a:xfrm>
        </p:spPr>
        <p:txBody>
          <a:bodyPr>
            <a:normAutofit fontScale="92500" lnSpcReduction="10000"/>
          </a:bodyPr>
          <a:lstStyle/>
          <a:p>
            <a:r>
              <a:rPr lang="el-GR" dirty="0"/>
              <a:t>Μπροστά στις εξελίξεις αυτές η ορθόδοξη βιοηθική πρέπει να προβάλλει την ευθύνη της κοινωνίας απέναντι στα ασθενή άτομα  και τις οικογένειές τους. </a:t>
            </a:r>
          </a:p>
          <a:p>
            <a:r>
              <a:rPr lang="el-GR" dirty="0"/>
              <a:t>Η ποιμαντική συμβουλή στα ανδρόγυνα που λαμβάνουν τα θετικά αποτελέσματα μιας προγεννητικής διάγνωσης, δεν είναι καθόλου εύκολη. </a:t>
            </a:r>
          </a:p>
          <a:p>
            <a:r>
              <a:rPr lang="el-GR" dirty="0"/>
              <a:t>Λαμβάνοντας υπόψη ότι η κοινωνία και η πολιτεία ωθούν με τη στάση τους το ανδρόγυνο προς τον τερματισμό της κύησης η στάση της Ορθόδοξης Εκκλησίας πρέπει να κινηθεί σε δύο κατευθύνσεις:</a:t>
            </a:r>
          </a:p>
          <a:p>
            <a:pPr marL="514350" lvl="0" indent="-514350">
              <a:buFont typeface="+mj-lt"/>
              <a:buAutoNum type="arabicPeriod"/>
            </a:pPr>
            <a:r>
              <a:rPr lang="el-GR" dirty="0"/>
              <a:t>να προβάλλει τις </a:t>
            </a:r>
            <a:r>
              <a:rPr lang="el-GR" b="1" dirty="0"/>
              <a:t>ευθύνες της πολιτείας και της κοινωνίας </a:t>
            </a:r>
            <a:r>
              <a:rPr lang="el-GR" dirty="0"/>
              <a:t>απέναντι στους γενετικά ασθενείς ανθρώπους. Να παύσει να θεωρείται πρόβλημα ο γενετικά ασθενής, αλλά η στάση των άλλων απέναντί του. </a:t>
            </a:r>
          </a:p>
          <a:p>
            <a:pPr marL="514350" lvl="0" indent="-514350">
              <a:buFont typeface="+mj-lt"/>
              <a:buAutoNum type="arabicPeriod"/>
            </a:pPr>
            <a:r>
              <a:rPr lang="el-GR" dirty="0"/>
              <a:t>Να παρουσιάσει κάποιο </a:t>
            </a:r>
            <a:r>
              <a:rPr lang="el-GR" b="1" dirty="0"/>
              <a:t>κοινωνικό έργο με τα μέσα που διαθέτει</a:t>
            </a:r>
            <a:r>
              <a:rPr lang="el-GR" dirty="0"/>
              <a:t>. Μ’ αυτόν τον τρόπο θα έδειχνε το σωστό παράδειγμα στην κοινωνία και την πολιτεία. Επίσης, στην περίπτωση αυτή θα ήταν χρήσιμη η συνεργασία της με τη μερίδα των  βιοηθικολόγων, η οποία αναγνωρίζει τα δικαιώματα και την αξία των παιδιών με γενετικές ανωμαλίες και αντιστέκεται στην αλλοτρίωση του ανθρώπινου προσώπου και ήθους. </a:t>
            </a:r>
          </a:p>
        </p:txBody>
      </p:sp>
    </p:spTree>
    <p:extLst>
      <p:ext uri="{BB962C8B-B14F-4D97-AF65-F5344CB8AC3E}">
        <p14:creationId xmlns:p14="http://schemas.microsoft.com/office/powerpoint/2010/main" val="25447924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193183" y="1825624"/>
            <a:ext cx="11887200" cy="5032375"/>
          </a:xfrm>
        </p:spPr>
        <p:txBody>
          <a:bodyPr>
            <a:normAutofit/>
          </a:bodyPr>
          <a:lstStyle/>
          <a:p>
            <a:r>
              <a:rPr lang="el-GR" dirty="0"/>
              <a:t>Τα </a:t>
            </a:r>
            <a:r>
              <a:rPr lang="el-GR" sz="3200" b="1" dirty="0">
                <a:solidFill>
                  <a:srgbClr val="FF0000"/>
                </a:solidFill>
              </a:rPr>
              <a:t>ηθικά προβλήματα που σχετίζονται με την εφαρμογή του γενετικού ελέγχου στα ενήλικα άτομα</a:t>
            </a:r>
            <a:r>
              <a:rPr lang="el-GR" dirty="0"/>
              <a:t>, αφορούν:</a:t>
            </a:r>
          </a:p>
          <a:p>
            <a:pPr marL="514350" lvl="0" indent="-514350">
              <a:buFont typeface="+mj-lt"/>
              <a:buAutoNum type="arabicPeriod"/>
            </a:pPr>
            <a:r>
              <a:rPr lang="el-GR" dirty="0"/>
              <a:t>την ασφάλεια της γενετικής πληροφορίας, και </a:t>
            </a:r>
          </a:p>
          <a:p>
            <a:pPr marL="514350" lvl="0" indent="-514350">
              <a:buFont typeface="+mj-lt"/>
              <a:buAutoNum type="arabicPeriod"/>
            </a:pPr>
            <a:r>
              <a:rPr lang="el-GR" dirty="0"/>
              <a:t>τις αρνητικές συνέπειες της πιθανής διαρροής της. </a:t>
            </a:r>
          </a:p>
          <a:p>
            <a:r>
              <a:rPr lang="el-GR" dirty="0"/>
              <a:t>Συνεπώς, έχουν </a:t>
            </a:r>
            <a:r>
              <a:rPr lang="el-GR" b="1" dirty="0"/>
              <a:t>έντονο κοινωνικό χαρακτήρα</a:t>
            </a:r>
            <a:r>
              <a:rPr lang="el-GR" dirty="0"/>
              <a:t>. Διενεργείται στο μεταγεννητικό στάδιο και κυρίως στα ενήλικα άτομα, στα οποία η κοινωνία και η πολιτεία αναγνωρίζουν πλήρη δικαιώματα. </a:t>
            </a:r>
          </a:p>
          <a:p>
            <a:r>
              <a:rPr lang="el-GR" dirty="0"/>
              <a:t>Η θετική πλευρά του γενετικού ελέγχου εντοπίζεται στην </a:t>
            </a:r>
            <a:r>
              <a:rPr lang="el-GR" u="sng" dirty="0"/>
              <a:t>έγκαιρη διάγνωση της προδιάθεσης κάποιας ασθένειας</a:t>
            </a:r>
            <a:r>
              <a:rPr lang="el-GR" dirty="0"/>
              <a:t> και μπορεί να οδηγήσει σε </a:t>
            </a:r>
            <a:r>
              <a:rPr lang="el-GR" u="sng" dirty="0"/>
              <a:t>προληπτικά μέτρα ή ακόμη και σε έγκαιρη θεραπευτική αγωγή</a:t>
            </a:r>
            <a:r>
              <a:rPr lang="el-GR" dirty="0"/>
              <a:t>. Σ’ αυτή την περίπτωση δεν υπάρχει τίποτα το μεμπτό. </a:t>
            </a:r>
          </a:p>
          <a:p>
            <a:pPr marL="0" indent="0">
              <a:buNone/>
            </a:pPr>
            <a:endParaRPr lang="el-GR" dirty="0"/>
          </a:p>
        </p:txBody>
      </p:sp>
    </p:spTree>
    <p:extLst>
      <p:ext uri="{BB962C8B-B14F-4D97-AF65-F5344CB8AC3E}">
        <p14:creationId xmlns:p14="http://schemas.microsoft.com/office/powerpoint/2010/main" val="2440156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1197736"/>
          </a:xfrm>
        </p:spPr>
        <p:txBody>
          <a:bodyPr>
            <a:normAutofit fontScale="90000"/>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0" y="1197736"/>
            <a:ext cx="12192000" cy="5660264"/>
          </a:xfrm>
        </p:spPr>
        <p:txBody>
          <a:bodyPr>
            <a:normAutofit fontScale="92500" lnSpcReduction="10000"/>
          </a:bodyPr>
          <a:lstStyle/>
          <a:p>
            <a:r>
              <a:rPr lang="el-GR" dirty="0"/>
              <a:t>Η </a:t>
            </a:r>
            <a:r>
              <a:rPr lang="el-GR" sz="3000" b="1" dirty="0">
                <a:solidFill>
                  <a:srgbClr val="FF0000"/>
                </a:solidFill>
              </a:rPr>
              <a:t>χαρτογράφηση του ανθρώπινου γονιδιώματος</a:t>
            </a:r>
            <a:r>
              <a:rPr lang="el-GR" dirty="0"/>
              <a:t>, αυτή </a:t>
            </a:r>
            <a:r>
              <a:rPr lang="el-GR" dirty="0" err="1"/>
              <a:t>καθεαυτή</a:t>
            </a:r>
            <a:r>
              <a:rPr lang="el-GR" dirty="0"/>
              <a:t>, δεν παρουσιάζει ηθικά προβλήματα.  </a:t>
            </a:r>
          </a:p>
          <a:p>
            <a:r>
              <a:rPr lang="el-GR" dirty="0"/>
              <a:t>Η θεολογία δεν αντίκειται στην επιστημονική γνώση και έρευνα. Πολλές φορές μάλιστα, χρησιμοποιεί τα πορίσματα της επιστημονικής έρευνα για να στηρίξει τις δικές της απόψεις. </a:t>
            </a:r>
          </a:p>
          <a:p>
            <a:r>
              <a:rPr lang="el-GR" dirty="0"/>
              <a:t>Σύμφωνα με τη διπλή μεθοδολογία της ορθόδοξης διδασκαλίας, η επιστήμη και η θεολογία είναι δρόμοι παράλληλοι.</a:t>
            </a:r>
          </a:p>
          <a:p>
            <a:r>
              <a:rPr lang="el-GR" dirty="0"/>
              <a:t>Ορισμένες από τις ανακαλύψεις που προέκυψαν από τη χαρτογράφηση και ανάλυση του γενετικού κώδικα παρουσιάζουν ιδιαίτερο ενδιαφέρον για την ορθόδοξη θεολογία. </a:t>
            </a:r>
          </a:p>
          <a:p>
            <a:r>
              <a:rPr lang="el-GR" dirty="0"/>
              <a:t>Ιδιαίτερη σημασία παρουσιάζει η ανακάλυψη ότι </a:t>
            </a:r>
            <a:r>
              <a:rPr lang="el-GR" b="1" dirty="0"/>
              <a:t>οι αλληλουχίες του γενετικού κώδικα είναι κατά 99% περίπου ίδιες ανάμεσα σε όλους τους ανθρώπους</a:t>
            </a:r>
            <a:r>
              <a:rPr lang="el-GR" dirty="0"/>
              <a:t>. Αυτό σημαίνει ότι </a:t>
            </a:r>
            <a:r>
              <a:rPr lang="el-GR" b="1" dirty="0"/>
              <a:t>βιολογικά ο άνθρωπος διαφέρει από τον συνάνθρωπό του κατά 1%.  </a:t>
            </a:r>
            <a:r>
              <a:rPr lang="el-GR" dirty="0"/>
              <a:t>Αυτό ενισχύει τη διδασκαλία της Εκκλησίας ότι όλοι οι άνθρωποι είναι ίσιοι ενώπιον Θεού και ανθρώπου. </a:t>
            </a:r>
          </a:p>
        </p:txBody>
      </p:sp>
    </p:spTree>
    <p:extLst>
      <p:ext uri="{BB962C8B-B14F-4D97-AF65-F5344CB8AC3E}">
        <p14:creationId xmlns:p14="http://schemas.microsoft.com/office/powerpoint/2010/main" val="40657112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334851" y="1825624"/>
            <a:ext cx="11372045" cy="4845631"/>
          </a:xfrm>
        </p:spPr>
        <p:txBody>
          <a:bodyPr>
            <a:normAutofit lnSpcReduction="10000"/>
          </a:bodyPr>
          <a:lstStyle/>
          <a:p>
            <a:r>
              <a:rPr lang="el-GR" dirty="0"/>
              <a:t>Το κυριότερο πρόβλημα του γενετικού ελέγχου αφορά στην </a:t>
            </a:r>
            <a:r>
              <a:rPr lang="el-GR" b="1" dirty="0"/>
              <a:t>ασφάλεια της γενετικής πληροφορίας.</a:t>
            </a:r>
            <a:r>
              <a:rPr lang="el-GR" dirty="0"/>
              <a:t> Οι επιπτώσεις από </a:t>
            </a:r>
            <a:r>
              <a:rPr lang="el-GR" u="sng" dirty="0"/>
              <a:t>τη διαρροή </a:t>
            </a:r>
            <a:r>
              <a:rPr lang="el-GR" dirty="0"/>
              <a:t>της γενετικής πληροφορίας διαμορφώνουν νέα κοινωνικά δεδομένα, που επιδρούν και αλλάζουν τις κοινωνικές σχέσεις των ανθρώπων. </a:t>
            </a:r>
          </a:p>
          <a:p>
            <a:r>
              <a:rPr lang="el-GR" dirty="0"/>
              <a:t>Τα συνήθη κοινωνικά προβλήματα, όπως η φτώχεια, η καταπίεση και ο κοινωνικός αποκλεισμός αποκτούν νέα διάσταση. Δεν εξαρτώνται μόνο από το ήθος και τη στάση απέναντι στον συνάνθρωπο, αλλά επηρεάζονται από τη </a:t>
            </a:r>
            <a:r>
              <a:rPr lang="el-GR" u="sng" dirty="0"/>
              <a:t>γενετική κληρονομιά</a:t>
            </a:r>
            <a:r>
              <a:rPr lang="el-GR" dirty="0"/>
              <a:t>. </a:t>
            </a:r>
          </a:p>
          <a:p>
            <a:r>
              <a:rPr lang="el-GR" dirty="0"/>
              <a:t>Η γενετική κληρονομιά μπορεί να καθορίσει όχι μόνο τα φυσικά και διανοητικά χαρακτηριστικά του, αλλά και τη στάση της κοινωνίας ακόμη και της πολιτείας απέναντί του. (εργασία, ασφάλεια, σύναψη σχέσεων με το άλλο φύλο) </a:t>
            </a:r>
          </a:p>
        </p:txBody>
      </p:sp>
    </p:spTree>
    <p:extLst>
      <p:ext uri="{BB962C8B-B14F-4D97-AF65-F5344CB8AC3E}">
        <p14:creationId xmlns:p14="http://schemas.microsoft.com/office/powerpoint/2010/main" val="5639005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107583"/>
          </a:xfrm>
        </p:spPr>
        <p:txBody>
          <a:bodyPr>
            <a:normAutofit fontScale="90000"/>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0" y="1107584"/>
            <a:ext cx="12192000" cy="5750416"/>
          </a:xfrm>
        </p:spPr>
        <p:txBody>
          <a:bodyPr>
            <a:normAutofit lnSpcReduction="10000"/>
          </a:bodyPr>
          <a:lstStyle/>
          <a:p>
            <a:r>
              <a:rPr lang="el-GR" dirty="0"/>
              <a:t>Η ορθόδοξη σκέψη αντιτίθεται σε ό,τι </a:t>
            </a:r>
            <a:r>
              <a:rPr lang="el-GR" b="1" dirty="0"/>
              <a:t>καταστρατηγεί την ελευθερία του ανθρώπινου προσώπου</a:t>
            </a:r>
            <a:r>
              <a:rPr lang="el-GR" dirty="0"/>
              <a:t>. Είναι τραγικό να επιτρέπει η κοινωνία να χρησιμοποιείται η γενετική κληρονομιά ενός ανθρώπου για τον κοινωνικό αποκλεισμό του. </a:t>
            </a:r>
          </a:p>
          <a:p>
            <a:r>
              <a:rPr lang="el-GR" dirty="0"/>
              <a:t>Η Ορθόδοξη Εκκλησία δεν μπορεί να συμφωνήσει σε κανένα είδος «φακελώματος», το οποίο δίνει τη δυνατότητα σε διάφορα κέντρα θεσμικής ή εξωθεσμικής εξουσίας να αποφασίζουν για την τύχη ενός ανθρώπου χωρίς ο ίδιος να ερωτάται ή να ενημερώνεται. </a:t>
            </a:r>
          </a:p>
          <a:p>
            <a:r>
              <a:rPr lang="el-GR" dirty="0"/>
              <a:t>Μέσω της παγκοσμιοποίησης επιχειρείται ένας </a:t>
            </a:r>
            <a:r>
              <a:rPr lang="el-GR" b="1" dirty="0"/>
              <a:t>συγκεντρωτισμός της πληροφορίας και της οικονομίας</a:t>
            </a:r>
            <a:r>
              <a:rPr lang="el-GR" dirty="0"/>
              <a:t>, γεγονός που καθιστά αναγκαία την επαγρύπνηση της ορθόδοξης βιοηθικής για οποιαδήποτε παράχρηση της γενετικής πληροφορίας. </a:t>
            </a:r>
          </a:p>
          <a:p>
            <a:r>
              <a:rPr lang="el-GR" dirty="0"/>
              <a:t>Η ορθόδοξη βιοηθική δεν αδιαφορεί για τα κοινωνικά προβλήματα. Αν και ο πυρήνας της διδασκαλίας της είναι η αγάπη, στο κοινωνικό επίπεδο πρέπει να επιζητά τη δικαιοσύνη και να μην ανέχεται την αδικία. </a:t>
            </a:r>
          </a:p>
        </p:txBody>
      </p:sp>
    </p:spTree>
    <p:extLst>
      <p:ext uri="{BB962C8B-B14F-4D97-AF65-F5344CB8AC3E}">
        <p14:creationId xmlns:p14="http://schemas.microsoft.com/office/powerpoint/2010/main" val="22839066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193183" y="1825624"/>
            <a:ext cx="11745532" cy="5032375"/>
          </a:xfrm>
        </p:spPr>
        <p:txBody>
          <a:bodyPr>
            <a:normAutofit/>
          </a:bodyPr>
          <a:lstStyle/>
          <a:p>
            <a:r>
              <a:rPr lang="el-GR" dirty="0"/>
              <a:t>Η </a:t>
            </a:r>
            <a:r>
              <a:rPr lang="el-GR" sz="3200" b="1" dirty="0">
                <a:solidFill>
                  <a:srgbClr val="FF0000"/>
                </a:solidFill>
              </a:rPr>
              <a:t>παραγωγή βιολογικών σκευασμάτων και ουσιών για φαρμακευτική χρήση μέσω της γενετικής τεχνολογίας</a:t>
            </a:r>
            <a:r>
              <a:rPr lang="el-GR" dirty="0"/>
              <a:t> δεν προσκρούει στη διδασκαλία της ορθόδοξης ηθικής. </a:t>
            </a:r>
          </a:p>
          <a:p>
            <a:r>
              <a:rPr lang="el-GR" dirty="0"/>
              <a:t>Οι ευχές της Εκκλησίας υπέρ της ίασης των ασθενειών φανερώνουν την τιμή που αναγνωρίζει η ορθόδοξη θεολογία στο ανθρώπινο σώμα. Μάλιστα το Ιερό Ευχέλαιο, ένα από τα μυστήρια της Εκκλησίας, αποσκοπεί ιδιαίτερα στη θεραπεία «</a:t>
            </a:r>
            <a:r>
              <a:rPr lang="el-GR" dirty="0" err="1"/>
              <a:t>τοῦ</a:t>
            </a:r>
            <a:r>
              <a:rPr lang="el-GR" dirty="0"/>
              <a:t> </a:t>
            </a:r>
            <a:r>
              <a:rPr lang="el-GR" dirty="0" err="1"/>
              <a:t>κάμνοντος</a:t>
            </a:r>
            <a:r>
              <a:rPr lang="el-GR" dirty="0"/>
              <a:t>». Επίσης, οι Άγιοι Ανάργυροι που ήταν άγιοι γιατροί τιμώνται επανειλημμένως στο εκκλησιαστικό έτος. </a:t>
            </a:r>
          </a:p>
          <a:p>
            <a:r>
              <a:rPr lang="el-GR" dirty="0"/>
              <a:t>Η Εκκλησία </a:t>
            </a:r>
            <a:r>
              <a:rPr lang="el-GR" b="1" dirty="0"/>
              <a:t>αποδέχεται την ιατροφαρμακευτική περίθαλψη </a:t>
            </a:r>
            <a:r>
              <a:rPr lang="el-GR" dirty="0"/>
              <a:t>ως απόδειξη διακονίας και αγάπης προς τον συνάνθρωπο. (π.χ. παραβολή καλού Σαμαρείτη)</a:t>
            </a:r>
          </a:p>
        </p:txBody>
      </p:sp>
    </p:spTree>
    <p:extLst>
      <p:ext uri="{BB962C8B-B14F-4D97-AF65-F5344CB8AC3E}">
        <p14:creationId xmlns:p14="http://schemas.microsoft.com/office/powerpoint/2010/main" val="32042059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257577" y="1825624"/>
            <a:ext cx="11822806" cy="5032375"/>
          </a:xfrm>
        </p:spPr>
        <p:txBody>
          <a:bodyPr>
            <a:normAutofit lnSpcReduction="10000"/>
          </a:bodyPr>
          <a:lstStyle/>
          <a:p>
            <a:r>
              <a:rPr lang="el-GR" dirty="0"/>
              <a:t>Η δυνατότητα να παράγονται σωτήριες ουσίες σε μεγάλες ποσότητες και σε καλύτερη ποιότητα δεν αντιτίθενται στη διδασκαλία και στις αρχές της βιοηθικής. </a:t>
            </a:r>
          </a:p>
          <a:p>
            <a:r>
              <a:rPr lang="el-GR" dirty="0"/>
              <a:t>Ο κύριος ηθικός προβληματισμός αφορά τη </a:t>
            </a:r>
            <a:r>
              <a:rPr lang="el-GR" b="1" dirty="0"/>
              <a:t>δυνατότητα πρόσβασης στα σκευάσματα</a:t>
            </a:r>
            <a:r>
              <a:rPr lang="el-GR" dirty="0"/>
              <a:t> αυτά και την ατομική φαρμακευτική θεραπεία λόγω του πιθανού υψηλού κόστους. </a:t>
            </a:r>
          </a:p>
          <a:p>
            <a:r>
              <a:rPr lang="el-GR" dirty="0"/>
              <a:t>Ένα μεγάλο πρόβλημα είναι ότι το μεγαλύτερο ποσοστό αυτών των ερευνών διεξάγεται από κερδοσκοπικές εταιρείες, οι οποίες ενδιαφέρονται κυρίως για </a:t>
            </a:r>
            <a:r>
              <a:rPr lang="el-GR" b="1" dirty="0"/>
              <a:t>ασθένειες που εμφανίζονται σε μεγάλες ομάδες πληθυσμών</a:t>
            </a:r>
            <a:r>
              <a:rPr lang="el-GR" dirty="0"/>
              <a:t>, με απώτερο σκοπό το κέρδος που θα πετύχουν από τη μεγάλη κατανάλωση των προϊόντων τους. Το αποτέλεσμα είναι ο αποκλεισμός των μικρών ομάδων ασθενών με σπάνιες παθήσεις από τις θεραπείες αυτού του είδους.</a:t>
            </a:r>
          </a:p>
        </p:txBody>
      </p:sp>
    </p:spTree>
    <p:extLst>
      <p:ext uri="{BB962C8B-B14F-4D97-AF65-F5344CB8AC3E}">
        <p14:creationId xmlns:p14="http://schemas.microsoft.com/office/powerpoint/2010/main" val="36952195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386367" y="1825624"/>
            <a:ext cx="11513712" cy="4716843"/>
          </a:xfrm>
        </p:spPr>
        <p:txBody>
          <a:bodyPr>
            <a:normAutofit/>
          </a:bodyPr>
          <a:lstStyle/>
          <a:p>
            <a:r>
              <a:rPr lang="el-GR" dirty="0"/>
              <a:t>Αυτό έρχεται σε αντίθεση με την </a:t>
            </a:r>
            <a:r>
              <a:rPr lang="el-GR" u="sng" dirty="0"/>
              <a:t>αρχή του Προσώπου</a:t>
            </a:r>
            <a:r>
              <a:rPr lang="el-GR" dirty="0"/>
              <a:t>, την αρχή της </a:t>
            </a:r>
            <a:r>
              <a:rPr lang="el-GR" u="sng" dirty="0"/>
              <a:t>ανιδιοτελούς αγάπης </a:t>
            </a:r>
            <a:r>
              <a:rPr lang="el-GR" dirty="0"/>
              <a:t>και την </a:t>
            </a:r>
            <a:r>
              <a:rPr lang="el-GR" u="sng" dirty="0"/>
              <a:t>αρχή της δικαιοσύνης</a:t>
            </a:r>
            <a:r>
              <a:rPr lang="el-GR" dirty="0"/>
              <a:t>. Η αξία του ανθρώπου δεν μπορεί να μετρηθεί με αριθμούς. Η υπαγωγή του ανθρώπου στις αρχές του ωφελιμισμού αποπροσωποποιεί τον άνθρωπο, τον υποβιβάζει σε αριθμό και υπονομεύει την αξία του. </a:t>
            </a:r>
          </a:p>
          <a:p>
            <a:r>
              <a:rPr lang="el-GR" dirty="0"/>
              <a:t>Η Ορθόδοξη Εκκλησία δεν μπορεί να απαιτεί από τις ιδιωτικές βιοτεχνολογικές εταιρείες να μην αποσκοπούν στο κέρδος. Μπορεί όμως να προβάλλει την αξίωση </a:t>
            </a:r>
            <a:r>
              <a:rPr lang="el-GR" u="sng" dirty="0"/>
              <a:t>να μην αποκλειστούν από τις έρευνες και από τις χρήσιμες εφαρμογές οι μικρές ομάδες των ασθενών </a:t>
            </a:r>
            <a:r>
              <a:rPr lang="el-GR" dirty="0"/>
              <a:t>και να υπάρχει δέσμευση προς αυτήν την κατεύθυνση και από την πλευρά της πολιτείας και της επιστημονικής κοινότητας. </a:t>
            </a:r>
          </a:p>
        </p:txBody>
      </p:sp>
    </p:spTree>
    <p:extLst>
      <p:ext uri="{BB962C8B-B14F-4D97-AF65-F5344CB8AC3E}">
        <p14:creationId xmlns:p14="http://schemas.microsoft.com/office/powerpoint/2010/main" val="22778660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154546" y="1825624"/>
            <a:ext cx="11938716" cy="5032375"/>
          </a:xfrm>
        </p:spPr>
        <p:txBody>
          <a:bodyPr>
            <a:normAutofit lnSpcReduction="10000"/>
          </a:bodyPr>
          <a:lstStyle/>
          <a:p>
            <a:r>
              <a:rPr lang="el-GR" dirty="0"/>
              <a:t>Η </a:t>
            </a:r>
            <a:r>
              <a:rPr lang="el-GR" sz="3200" b="1" dirty="0">
                <a:solidFill>
                  <a:srgbClr val="FF0000"/>
                </a:solidFill>
              </a:rPr>
              <a:t>γονιδιακή παρέμβαση</a:t>
            </a:r>
            <a:r>
              <a:rPr lang="el-GR" sz="3200" dirty="0">
                <a:solidFill>
                  <a:srgbClr val="FF0000"/>
                </a:solidFill>
              </a:rPr>
              <a:t> </a:t>
            </a:r>
            <a:r>
              <a:rPr lang="el-GR" dirty="0"/>
              <a:t>έχει τραβήξει το μεγαλύτερο ενδιαφέρον των ιατρικών επιστημόνων, αλλά και των βιοηθικολόγων. Μαζί με την κλωνοποίηση ίσως αποτελούν τα μεγαλύτερα βιοηθικά προβλήματα των σύγχρονων ημερών. Ιδιαίτερο ενδιαφέρον για τον ορθόδοξο μελετητή της βιοηθικής παρουσιάζουν </a:t>
            </a:r>
            <a:r>
              <a:rPr lang="el-GR" b="1" dirty="0"/>
              <a:t>η μέθοδος</a:t>
            </a:r>
            <a:r>
              <a:rPr lang="el-GR" dirty="0"/>
              <a:t> και </a:t>
            </a:r>
            <a:r>
              <a:rPr lang="el-GR" b="1" dirty="0"/>
              <a:t>ο σκοπός</a:t>
            </a:r>
            <a:r>
              <a:rPr lang="el-GR" dirty="0"/>
              <a:t> για τους οποίους εφαρμόζεται η γονιδιακή θεραπεία. </a:t>
            </a:r>
          </a:p>
          <a:p>
            <a:r>
              <a:rPr lang="el-GR" dirty="0"/>
              <a:t>Η </a:t>
            </a:r>
            <a:r>
              <a:rPr lang="el-GR" sz="3200" b="1" dirty="0">
                <a:solidFill>
                  <a:srgbClr val="FF0000"/>
                </a:solidFill>
              </a:rPr>
              <a:t>γονιδιακή θεραπεία στα σωματικά κύτταρα</a:t>
            </a:r>
            <a:r>
              <a:rPr lang="el-GR" dirty="0"/>
              <a:t>, φαίνεται να είναι η λιγότερη επίμαχη εφαρμογή της γενετικής μηχανικής από βιοηθικής άποψης. Αυτό οφείλεται στο γεγονός ότι </a:t>
            </a:r>
            <a:r>
              <a:rPr lang="el-GR" u="sng" dirty="0"/>
              <a:t>εφαρμόζεται στα ενήλικα άτομα</a:t>
            </a:r>
            <a:r>
              <a:rPr lang="el-GR" dirty="0"/>
              <a:t>, τα οποία φέρουν την ευθύνη των επιλογών τους. </a:t>
            </a:r>
          </a:p>
          <a:p>
            <a:r>
              <a:rPr lang="el-GR" dirty="0"/>
              <a:t>Επίσης, </a:t>
            </a:r>
            <a:r>
              <a:rPr lang="el-GR" u="sng" dirty="0"/>
              <a:t>έχει κατεξοχήν θεραπευτικό σκοπό</a:t>
            </a:r>
            <a:r>
              <a:rPr lang="el-GR" dirty="0"/>
              <a:t>, καθώς κύριος στόχος της είναι η αντιμετώπιση σοβαρών παθήσεων. Από πολλούς θεωρήθηκε προέκταση των συνηθισμένων θεραπευτικών πρωτόκολλων.</a:t>
            </a:r>
          </a:p>
        </p:txBody>
      </p:sp>
    </p:spTree>
    <p:extLst>
      <p:ext uri="{BB962C8B-B14F-4D97-AF65-F5344CB8AC3E}">
        <p14:creationId xmlns:p14="http://schemas.microsoft.com/office/powerpoint/2010/main" val="34910266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309093" y="1825624"/>
            <a:ext cx="11513713" cy="4781237"/>
          </a:xfrm>
        </p:spPr>
        <p:txBody>
          <a:bodyPr>
            <a:normAutofit/>
          </a:bodyPr>
          <a:lstStyle/>
          <a:p>
            <a:r>
              <a:rPr lang="el-GR" dirty="0"/>
              <a:t>Έτσι, η προσθήκη ή αντικατάσταση δυσλειτουργούντων γονιδίων σε ενήλικα </a:t>
            </a:r>
            <a:r>
              <a:rPr lang="el-GR" b="1" dirty="0"/>
              <a:t>δεν δείχνει να διαφέρει από τη χορήγηση ενός φαρμάκου ή από μια χειρουργική επέμβαση</a:t>
            </a:r>
            <a:r>
              <a:rPr lang="el-GR" dirty="0"/>
              <a:t>. Στην περίπτωση αυτή τα περισσότερα ηθικά ερωτήματα είναι περισσότερο κοινωνικής φύσης και λιγότερο ηθικοφιλοσοφικής. </a:t>
            </a:r>
          </a:p>
          <a:p>
            <a:r>
              <a:rPr lang="el-GR" dirty="0"/>
              <a:t>Η ορθόδοξη ηθική θα έπρεπε να στηρίζει τις έρευνες για την επιτυχή έκβαση της γονιδιακής θεραπείας. Η επιτυχής γονιδιακή θεραπεία στα σωματικά κύτταρα θα μπορέσει να λύσει πολλά από τα ηθικά προβλήματα που δημιουργούνται από άλλες εφαρμογές της γενετικής τεχνολογίας, όπως ο γενετικός έλεγχος και η προγεννητική διάγνωση.</a:t>
            </a:r>
          </a:p>
          <a:p>
            <a:pPr marL="0" indent="0">
              <a:buNone/>
            </a:pPr>
            <a:endParaRPr lang="el-GR" dirty="0"/>
          </a:p>
        </p:txBody>
      </p:sp>
    </p:spTree>
    <p:extLst>
      <p:ext uri="{BB962C8B-B14F-4D97-AF65-F5344CB8AC3E}">
        <p14:creationId xmlns:p14="http://schemas.microsoft.com/office/powerpoint/2010/main" val="24297554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154545" y="1825624"/>
            <a:ext cx="11835685" cy="4871389"/>
          </a:xfrm>
        </p:spPr>
        <p:txBody>
          <a:bodyPr>
            <a:normAutofit lnSpcReduction="10000"/>
          </a:bodyPr>
          <a:lstStyle/>
          <a:p>
            <a:r>
              <a:rPr lang="el-GR" dirty="0"/>
              <a:t>Η </a:t>
            </a:r>
            <a:r>
              <a:rPr lang="el-GR" b="1" dirty="0"/>
              <a:t>πληροφορημένη συναίνεση</a:t>
            </a:r>
            <a:r>
              <a:rPr lang="el-GR" dirty="0"/>
              <a:t> σε περίπτωση που το θεραπευτικό πρωτόκολλο έχει πειραματικό χαρακτήρα, βρίσκει σύμφωνη την ορθόδοξη ηθική που υποστηρίζει το σεβασμό της ελευθερίας του προσώπου.</a:t>
            </a:r>
          </a:p>
          <a:p>
            <a:r>
              <a:rPr lang="el-GR" dirty="0"/>
              <a:t>Πολλοί βιοηθικολόγοι επηρεασμένοι από τις αντιλήψεις του ωφελιμισμού θεωρούν ότι η γονιδιακή θεραπεία στα σωματικά κύτταρα θα έπρεπε να εγκαταλειφθεί γιατί αποδεικνύεται ιδιαίτερα δαπανηρή και ωφελεί μικρές και όχι μεγάλες ομάδες ατόμων. </a:t>
            </a:r>
          </a:p>
          <a:p>
            <a:r>
              <a:rPr lang="el-GR" dirty="0"/>
              <a:t>Η ορθόδοξη θεολογία, προβάλλοντας την αρχή του προσώπου, δεν μπορεί να υπαγάγει σημαντικά θέματα, όπως αυτό της υγείας, κάτω από τη λογική των αριθμών. Εφόσον μια </a:t>
            </a:r>
            <a:r>
              <a:rPr lang="el-GR" b="1" dirty="0"/>
              <a:t>θεραπευτική μέθοδος αποδεικνύεται σωτήρια</a:t>
            </a:r>
            <a:r>
              <a:rPr lang="el-GR" dirty="0"/>
              <a:t>, έστω και για μικρές ομάδες ανθρώπων, πρέπει να αντιμετωπίζεται θετικά και να ενθαρρύνεται. </a:t>
            </a:r>
          </a:p>
        </p:txBody>
      </p:sp>
    </p:spTree>
    <p:extLst>
      <p:ext uri="{BB962C8B-B14F-4D97-AF65-F5344CB8AC3E}">
        <p14:creationId xmlns:p14="http://schemas.microsoft.com/office/powerpoint/2010/main" val="18110878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6786" y="0"/>
            <a:ext cx="10515600" cy="1325563"/>
          </a:xfrm>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115910" y="1325564"/>
            <a:ext cx="11977352" cy="5532436"/>
          </a:xfrm>
        </p:spPr>
        <p:txBody>
          <a:bodyPr>
            <a:normAutofit fontScale="92500"/>
          </a:bodyPr>
          <a:lstStyle/>
          <a:p>
            <a:r>
              <a:rPr lang="el-GR" dirty="0"/>
              <a:t>Ένα άλλο σοβαρό θέμα είναι </a:t>
            </a:r>
            <a:r>
              <a:rPr lang="el-GR" b="1" dirty="0"/>
              <a:t>ο ρόλος των μέσων μαζικής ενημέρωσης</a:t>
            </a:r>
            <a:r>
              <a:rPr lang="el-GR" dirty="0"/>
              <a:t>. Δημιουργούνται πολλές φορές σενάρια, τα οποία απέχουν πολύ από την επιστημονική πραγματικότητα. Το αποτέλεσμα είναι να δημιουργούν μάταιες και ανυπόστατες ελπίδες σε ασθενείς με σοβαρά νοσήματα.</a:t>
            </a:r>
          </a:p>
          <a:p>
            <a:r>
              <a:rPr lang="el-GR" dirty="0"/>
              <a:t>Τα ηθικώς προβληματικά σημεία από ορθόδοξη άποψη είναι δύο:</a:t>
            </a:r>
          </a:p>
          <a:p>
            <a:pPr lvl="0"/>
            <a:r>
              <a:rPr lang="el-GR" u="sng" dirty="0"/>
              <a:t>δεν μπορεί να ανεχθεί την εκμετάλλευση του ανθρώπινου πόνου </a:t>
            </a:r>
            <a:r>
              <a:rPr lang="el-GR" dirty="0"/>
              <a:t>για τους ιδιοτελείς σκοπούς των διαχειριστών των Μ.Μ.Ε… Αυτό έρχεται σε αντίθεση με την αρχή του προσώπου και της ανιδιοτελούς αγάπης.</a:t>
            </a:r>
          </a:p>
          <a:p>
            <a:r>
              <a:rPr lang="el-GR" dirty="0"/>
              <a:t>Μέσα από την παραποιημένη και μεθοδευμένη δημοσιότητα καλλιεργείται στις σύγχρονες κοινωνίες μια αντίληψη, η οποία αναγνωρίζει </a:t>
            </a:r>
            <a:r>
              <a:rPr lang="el-GR" u="sng" dirty="0"/>
              <a:t>θεϊκά στοιχεία στην επιστήμη και στη γενετική τεχνολογία</a:t>
            </a:r>
            <a:r>
              <a:rPr lang="el-GR" dirty="0"/>
              <a:t>. Ο σύγχρονος άνθρωπος εναποθέτει όλες του τις ελπίδες στην επιστήμη όχι μόνο για την ίαση των ασθενειών του, αλλά και για την ποιότητα της ζωής του και την παράτασή της. Έτσι, η γενετική τεχνολογία τείνει να αντικαταστήσει τη θρησκευτική πίστη.</a:t>
            </a:r>
          </a:p>
        </p:txBody>
      </p:sp>
    </p:spTree>
    <p:extLst>
      <p:ext uri="{BB962C8B-B14F-4D97-AF65-F5344CB8AC3E}">
        <p14:creationId xmlns:p14="http://schemas.microsoft.com/office/powerpoint/2010/main" val="30095546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180304" y="1825624"/>
            <a:ext cx="11822806" cy="4897147"/>
          </a:xfrm>
        </p:spPr>
        <p:txBody>
          <a:bodyPr>
            <a:normAutofit/>
          </a:bodyPr>
          <a:lstStyle/>
          <a:p>
            <a:r>
              <a:rPr lang="el-GR" dirty="0"/>
              <a:t>Γι’ αυτό και όταν γίνεται λόγος για </a:t>
            </a:r>
            <a:r>
              <a:rPr lang="el-GR" b="1" dirty="0"/>
              <a:t>φραγμούς στην επιστημονική έρευνα</a:t>
            </a:r>
            <a:r>
              <a:rPr lang="el-GR" dirty="0"/>
              <a:t>, εκδηλώνονται έντονες αντιδράσεις. Όσοι αντιδρούν προβάλλουν το επιχείρημα ότι η επιστημονική έρευνα δεν πρέπει να παρεμποδίζεται σε καμία περίπτωση. </a:t>
            </a:r>
          </a:p>
          <a:p>
            <a:r>
              <a:rPr lang="el-GR" dirty="0"/>
              <a:t>Φυσικά, η θρησκευτική πίστη δεν θέτει ως σκοπό την παρεμπόδιση της επιστημονικής έρευνας. Σκοπός της είναι να τη δώσει έναν τέτοιο προσανατολισμό που να είναι σύμφωνος με την πίστη της στον Τριαδικό Θεό και στον ανεπανάληπτο χαρακτήρα του ανθρώπινου προσώπου. Χρέος της είναι να την </a:t>
            </a:r>
            <a:r>
              <a:rPr lang="el-GR" b="1" dirty="0"/>
              <a:t>οριοθετεί στην έρευνα του πεπερασμένου κόσμου και να μην την αφήνει να εξελίσσεται σε αυτοθεωτική κίνηση</a:t>
            </a:r>
            <a:r>
              <a:rPr lang="el-GR" dirty="0"/>
              <a:t> και επανάληψη του προπατορικού αμαρτήματος. </a:t>
            </a:r>
          </a:p>
        </p:txBody>
      </p:sp>
    </p:spTree>
    <p:extLst>
      <p:ext uri="{BB962C8B-B14F-4D97-AF65-F5344CB8AC3E}">
        <p14:creationId xmlns:p14="http://schemas.microsoft.com/office/powerpoint/2010/main" val="789638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1403795"/>
          </a:xfrm>
        </p:spPr>
        <p:txBody>
          <a:bodyPr>
            <a:noAutofit/>
          </a:bodyPr>
          <a:lstStyle/>
          <a:p>
            <a:pPr algn="ctr"/>
            <a:r>
              <a:rPr lang="el-GR" sz="4000" b="1" dirty="0"/>
              <a:t>Ορθόδοξη θεώρηση των επιμέρους εφαρμογών της γενετικής τεχνολογίας</a:t>
            </a:r>
            <a:endParaRPr lang="el-GR" sz="4000" dirty="0"/>
          </a:p>
        </p:txBody>
      </p:sp>
      <p:sp>
        <p:nvSpPr>
          <p:cNvPr id="3" name="Θέση περιεχομένου 2"/>
          <p:cNvSpPr>
            <a:spLocks noGrp="1"/>
          </p:cNvSpPr>
          <p:nvPr>
            <p:ph idx="1"/>
          </p:nvPr>
        </p:nvSpPr>
        <p:spPr>
          <a:xfrm>
            <a:off x="0" y="1403796"/>
            <a:ext cx="12192000" cy="5454203"/>
          </a:xfrm>
        </p:spPr>
        <p:txBody>
          <a:bodyPr>
            <a:normAutofit/>
          </a:bodyPr>
          <a:lstStyle/>
          <a:p>
            <a:r>
              <a:rPr lang="el-GR" dirty="0"/>
              <a:t>Μια άλλη σημαντική ανακάλυψη της βιολογίας είναι ότι </a:t>
            </a:r>
            <a:r>
              <a:rPr lang="el-GR" b="1" dirty="0"/>
              <a:t>στον πυρήνα του κυττάρου</a:t>
            </a:r>
            <a:r>
              <a:rPr lang="el-GR" dirty="0"/>
              <a:t> ενυπάρχει ολόκληρη η πληροφορία για τη σύσταση του ανθρώπου. Δηλαδή σε κάθε κύτταρο υπάρχει ολόκληρος ο άνθρωπος. Στο δεδομένο αυτό στηρίζεται η εφαρμογή της κλωνοποίησης. </a:t>
            </a:r>
          </a:p>
          <a:p>
            <a:r>
              <a:rPr lang="el-GR" dirty="0"/>
              <a:t>Κάθε κύτταρο μπορεί να αναπαράγει ολόκληρο τον οργανισμό. Συνεπώς, κάθε άνθρωπος μπορεί να θεωρηθεί ως κύτταρο ολόκληρης της ανθρωπότητας. Κάθε απόγονος του Αδάμ μπορεί να θεωρηθεί αντίγραφό του. </a:t>
            </a:r>
          </a:p>
          <a:p>
            <a:r>
              <a:rPr lang="el-GR" dirty="0"/>
              <a:t>Η δυνατότητα της συμμετοχής στον πνευματικό πόνο και στη χαρά ολόκληρης της ανθρωπότητας αποκτά ίσως και βιολογική βάση. Η βιολογική συγκρότηση του ανθρώπου, οι </a:t>
            </a:r>
            <a:r>
              <a:rPr lang="el-GR" u="sng" dirty="0"/>
              <a:t>δερμάτινοι χιτώνες</a:t>
            </a:r>
            <a:r>
              <a:rPr lang="el-GR" dirty="0"/>
              <a:t>, δεν οδηγεί μόνο στη διάσπαση και στη φθορά, αλλά φανερώνει και </a:t>
            </a:r>
            <a:r>
              <a:rPr lang="el-GR" u="sng" dirty="0"/>
              <a:t>το «εσωτερικό μυστικό» της</a:t>
            </a:r>
            <a:r>
              <a:rPr lang="el-GR" dirty="0"/>
              <a:t>, που σχετίζεται με την ενότητα της ανθρωπότητας.</a:t>
            </a:r>
          </a:p>
        </p:txBody>
      </p:sp>
    </p:spTree>
    <p:extLst>
      <p:ext uri="{BB962C8B-B14F-4D97-AF65-F5344CB8AC3E}">
        <p14:creationId xmlns:p14="http://schemas.microsoft.com/office/powerpoint/2010/main" val="42327076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E4C7AF-51D4-A8A0-D7F0-3E860B60F418}"/>
              </a:ext>
            </a:extLst>
          </p:cNvPr>
          <p:cNvSpPr>
            <a:spLocks noGrp="1"/>
          </p:cNvSpPr>
          <p:nvPr>
            <p:ph type="title"/>
          </p:nvPr>
        </p:nvSpPr>
        <p:spPr>
          <a:xfrm>
            <a:off x="838200" y="35646"/>
            <a:ext cx="10515600" cy="780784"/>
          </a:xfrm>
        </p:spPr>
        <p:txBody>
          <a:bodyPr/>
          <a:lstStyle/>
          <a:p>
            <a:pPr algn="ctr"/>
            <a:r>
              <a:rPr lang="el-GR" dirty="0"/>
              <a:t>ΕΡΩΤΗΣΕΙΣ</a:t>
            </a:r>
          </a:p>
        </p:txBody>
      </p:sp>
      <p:sp>
        <p:nvSpPr>
          <p:cNvPr id="3" name="Θέση περιεχομένου 2">
            <a:extLst>
              <a:ext uri="{FF2B5EF4-FFF2-40B4-BE49-F238E27FC236}">
                <a16:creationId xmlns:a16="http://schemas.microsoft.com/office/drawing/2014/main" id="{A7C46F86-8155-A1A4-1B73-27509017DC5C}"/>
              </a:ext>
            </a:extLst>
          </p:cNvPr>
          <p:cNvSpPr>
            <a:spLocks noGrp="1"/>
          </p:cNvSpPr>
          <p:nvPr>
            <p:ph idx="1"/>
          </p:nvPr>
        </p:nvSpPr>
        <p:spPr>
          <a:xfrm>
            <a:off x="0" y="816430"/>
            <a:ext cx="12192000" cy="6041569"/>
          </a:xfrm>
        </p:spPr>
        <p:txBody>
          <a:bodyPr/>
          <a:lstStyle/>
          <a:p>
            <a:pPr marL="514350" indent="-514350">
              <a:buAutoNum type="arabicParenR"/>
            </a:pPr>
            <a:r>
              <a:rPr lang="el-GR" dirty="0"/>
              <a:t>Για ποιο λόγο είναι σημαντική η ανακάλυψη ότι οι αλληλουχίες του γενετικού κώδικα είναι κατά 99% περίπου ίδιες ανάμεσα σε όλους τους ανθρώπους;</a:t>
            </a:r>
          </a:p>
          <a:p>
            <a:pPr marL="514350" indent="-514350">
              <a:buAutoNum type="arabicParenR"/>
            </a:pPr>
            <a:r>
              <a:rPr lang="el-GR" dirty="0"/>
              <a:t>Πότε ξεκινά για την Εκκλησία η αρχή της ζωής και τι συνέπειες έχει για την  </a:t>
            </a:r>
            <a:r>
              <a:rPr lang="el-GR" sz="2800" dirty="0"/>
              <a:t>προγεννητική και </a:t>
            </a:r>
            <a:r>
              <a:rPr lang="el-GR" sz="2800" dirty="0" err="1"/>
              <a:t>προεμφυτευτική</a:t>
            </a:r>
            <a:r>
              <a:rPr lang="el-GR" sz="2800" dirty="0"/>
              <a:t> διάγνωση;</a:t>
            </a:r>
            <a:r>
              <a:rPr lang="el-GR" dirty="0"/>
              <a:t> </a:t>
            </a:r>
          </a:p>
          <a:p>
            <a:pPr marL="514350" indent="-514350">
              <a:buAutoNum type="arabicParenR"/>
            </a:pPr>
            <a:r>
              <a:rPr lang="el-GR" dirty="0"/>
              <a:t>Ποια είναι η στάση της ορθόδοξης ηθικής απέναντι στον πόνο και ποια του ωφελιμισμού, που διέπει τη σύγχρονη βιοηθική;</a:t>
            </a:r>
          </a:p>
          <a:p>
            <a:pPr marL="514350" indent="-514350">
              <a:buFont typeface="Arial" panose="020B0604020202020204" pitchFamily="34" charset="0"/>
              <a:buAutoNum type="arabicParenR"/>
            </a:pPr>
            <a:r>
              <a:rPr lang="el-GR" dirty="0"/>
              <a:t>Κάθε φορά που η κοινωνία και η πολιτεία ωθούν με τη στάση τους το ανδρόγυνο προς τον τερματισμό της κύησης, ποιες είναι οι κατευθύνσεις που πρέπει να κινηθεί η  Ορθόδοξη Εκκλησία;  </a:t>
            </a:r>
          </a:p>
          <a:p>
            <a:pPr marL="514350" indent="-514350">
              <a:buFont typeface="Arial" panose="020B0604020202020204" pitchFamily="34" charset="0"/>
              <a:buAutoNum type="arabicParenR"/>
            </a:pPr>
            <a:r>
              <a:rPr lang="el-GR" sz="2800" dirty="0"/>
              <a:t>Τα ηθικά προβλήματα που σχετίζονται με την εφαρμογή του γενετικού ελέγχου στα ενήλικα άτομα</a:t>
            </a:r>
            <a:r>
              <a:rPr lang="el-GR" dirty="0"/>
              <a:t>, ποιες καταστάσεις αφορούν;</a:t>
            </a:r>
          </a:p>
          <a:p>
            <a:pPr marL="514350" indent="-514350">
              <a:buFont typeface="Arial" panose="020B0604020202020204" pitchFamily="34" charset="0"/>
              <a:buAutoNum type="arabicParenR"/>
            </a:pPr>
            <a:endParaRPr lang="el-GR" dirty="0"/>
          </a:p>
          <a:p>
            <a:pPr marL="514350" indent="-514350">
              <a:buAutoNum type="arabicParenR"/>
            </a:pPr>
            <a:endParaRPr lang="el-GR" dirty="0"/>
          </a:p>
          <a:p>
            <a:pPr marL="514350" indent="-514350">
              <a:buAutoNum type="arabicParenR"/>
            </a:pPr>
            <a:endParaRPr lang="el-GR" dirty="0"/>
          </a:p>
          <a:p>
            <a:pPr marL="514350" indent="-514350">
              <a:buAutoNum type="arabicParenR"/>
            </a:pPr>
            <a:endParaRPr lang="el-GR" dirty="0"/>
          </a:p>
          <a:p>
            <a:pPr marL="514350" indent="-514350">
              <a:buAutoNum type="arabicParenR"/>
            </a:pPr>
            <a:endParaRPr lang="el-GR" dirty="0"/>
          </a:p>
        </p:txBody>
      </p:sp>
    </p:spTree>
    <p:extLst>
      <p:ext uri="{BB962C8B-B14F-4D97-AF65-F5344CB8AC3E}">
        <p14:creationId xmlns:p14="http://schemas.microsoft.com/office/powerpoint/2010/main" val="4213948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283335" y="1825624"/>
            <a:ext cx="11616744" cy="5032375"/>
          </a:xfrm>
        </p:spPr>
        <p:txBody>
          <a:bodyPr>
            <a:normAutofit/>
          </a:bodyPr>
          <a:lstStyle/>
          <a:p>
            <a:r>
              <a:rPr lang="el-GR" dirty="0"/>
              <a:t>Ακόμη μια ανακάλυψη που μπορεί να αξιοποιηθεί από την ορθόδοξη θεολογία είναι ότι </a:t>
            </a:r>
            <a:r>
              <a:rPr lang="el-GR" b="1" dirty="0"/>
              <a:t>το μακρομόριο του </a:t>
            </a:r>
            <a:r>
              <a:rPr lang="en-US" b="1" dirty="0"/>
              <a:t>DNA </a:t>
            </a:r>
            <a:r>
              <a:rPr lang="el-GR" b="1" dirty="0"/>
              <a:t>διατηρείται αναλλοίωτο για εκατομμύρια χρόνια μετά τον θάνατο του ανθρώπου</a:t>
            </a:r>
            <a:r>
              <a:rPr lang="el-GR" dirty="0"/>
              <a:t>. </a:t>
            </a:r>
          </a:p>
          <a:p>
            <a:r>
              <a:rPr lang="el-GR" dirty="0"/>
              <a:t>Ο άγιος Γρηγόριος Νύσσης θέλοντας να δείξει τον άρρηκτο σύνδεσμο σώματος και ψυχής κάνει λόγο για </a:t>
            </a:r>
            <a:r>
              <a:rPr lang="el-GR" u="sng" dirty="0"/>
              <a:t>αναστοιχείωση του ανθρώπου μετά την ανάσταση</a:t>
            </a:r>
            <a:r>
              <a:rPr lang="el-GR" dirty="0"/>
              <a:t>. Αυτό σημαίνει ότι κατά τον θάνατο τα στοιχεία του ανθρώπου διαλύονται και αλλάζουν μορφή, δεν εξαφανίζονται εντελώς. </a:t>
            </a:r>
          </a:p>
          <a:p>
            <a:r>
              <a:rPr lang="el-GR" dirty="0"/>
              <a:t>Ο αναλλοίωτος χαρακτήρας του </a:t>
            </a:r>
            <a:r>
              <a:rPr lang="en-US" dirty="0"/>
              <a:t>DNA</a:t>
            </a:r>
            <a:r>
              <a:rPr lang="el-GR" dirty="0"/>
              <a:t> επιβεβαιώνει ότι ο «</a:t>
            </a:r>
            <a:r>
              <a:rPr lang="el-GR" dirty="0" err="1"/>
              <a:t>χους</a:t>
            </a:r>
            <a:r>
              <a:rPr lang="el-GR" dirty="0"/>
              <a:t>» που έλαβε ο Θεός από την γη και τον οργάνωσε θεολογικά, δεν εκλείπει οριστικά με τον θάνατο του ανθρώπου, αλλά διατηρεί τον σύνδεσμο με την ψυχή και την ημέρα της αναστάσεως αναμένεται να παρουσιαστεί με μια άλλη μορφή.</a:t>
            </a:r>
          </a:p>
        </p:txBody>
      </p:sp>
    </p:spTree>
    <p:extLst>
      <p:ext uri="{BB962C8B-B14F-4D97-AF65-F5344CB8AC3E}">
        <p14:creationId xmlns:p14="http://schemas.microsoft.com/office/powerpoint/2010/main" val="221403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231820" y="1690688"/>
            <a:ext cx="11745532" cy="5167312"/>
          </a:xfrm>
        </p:spPr>
        <p:txBody>
          <a:bodyPr>
            <a:normAutofit/>
          </a:bodyPr>
          <a:lstStyle/>
          <a:p>
            <a:r>
              <a:rPr lang="el-GR" dirty="0"/>
              <a:t>Ωστόσο, κατά την έρευνα της χαρτογράφησης του ανθρώπινου γονιδιώματος παρατηρούνται και ορισμένα προβληματικά στοιχεία. </a:t>
            </a:r>
          </a:p>
          <a:p>
            <a:r>
              <a:rPr lang="el-GR" dirty="0"/>
              <a:t>Η προβληματική εντοπίζεται στη </a:t>
            </a:r>
            <a:r>
              <a:rPr lang="el-GR" b="1" dirty="0"/>
              <a:t>νοοτροπία</a:t>
            </a:r>
            <a:r>
              <a:rPr lang="el-GR" dirty="0"/>
              <a:t> εκείνων που τη διεξάγουν, και στους </a:t>
            </a:r>
            <a:r>
              <a:rPr lang="el-GR" b="1" dirty="0"/>
              <a:t>σκοπούς</a:t>
            </a:r>
            <a:r>
              <a:rPr lang="el-GR" dirty="0"/>
              <a:t> του οποίους θέτουν. Η γενετική κληρονομιά της ανθρωπότητας θεωρείται ιερή και γι’ αυτό τυγχάνει ιδιαίτερου σεβασμού σύμφωνα με την διδασκαλία της Εκκλησίας. </a:t>
            </a:r>
          </a:p>
          <a:p>
            <a:r>
              <a:rPr lang="el-GR" dirty="0"/>
              <a:t>Η ύπαρξη </a:t>
            </a:r>
            <a:r>
              <a:rPr lang="el-GR" u="sng" dirty="0"/>
              <a:t>ιδιοτελών κινήτρων</a:t>
            </a:r>
            <a:r>
              <a:rPr lang="el-GR" dirty="0"/>
              <a:t>, όπως αποδεικνύεται από τον ανταγωνισμό των ερευνητικών κέντρων για το ποιος θα δημοσιεύσει πρώτος την αποκρυπτογράφηση του γενετικού κώδικα, δεν δίνουν δείγματα της αρμόζουσας ηθικής αντιμετώπισης ενός τόσο σοβαρού ζητήματος από την πλευρά των ερευνητών. Η ιδιοτέλεια και η φιλαυτία ελέγχονται έντονα από τους Πατέρες της Εκκλησίας.</a:t>
            </a:r>
          </a:p>
        </p:txBody>
      </p:sp>
    </p:spTree>
    <p:extLst>
      <p:ext uri="{BB962C8B-B14F-4D97-AF65-F5344CB8AC3E}">
        <p14:creationId xmlns:p14="http://schemas.microsoft.com/office/powerpoint/2010/main" val="49677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p:txBody>
          <a:bodyPr/>
          <a:lstStyle/>
          <a:p>
            <a:r>
              <a:rPr lang="el-GR" dirty="0"/>
              <a:t>Η γνώση και η δίψα για μάθηση είναι σύμφωνα με τους Πατέρες της Εκκλησίας στοιχεία της κατάστασης των «δερμάτινων χιτώνων». Είναι δώρα του Θεού στον άνθρωπο μετά την πτώση, ώστε να μπορέσει να επιβιώσει. </a:t>
            </a:r>
          </a:p>
          <a:p>
            <a:r>
              <a:rPr lang="el-GR" dirty="0"/>
              <a:t>Ωστόσο, εκείνο που επισημαίνεται από την Αγία Γραφή είναι ότι η κατοχή της γνώση δημιουργεί δυσκολίες στον κατέχοντα, οι οποίες σχετίζονται είτε με τη γνώση </a:t>
            </a:r>
            <a:r>
              <a:rPr lang="el-GR" dirty="0" err="1"/>
              <a:t>καθεαυτήν</a:t>
            </a:r>
            <a:r>
              <a:rPr lang="el-GR" dirty="0"/>
              <a:t>, είτε με τη χρήση της γνώσης: «</a:t>
            </a:r>
            <a:r>
              <a:rPr lang="el-GR" i="1" dirty="0"/>
              <a:t>Ὁ </a:t>
            </a:r>
            <a:r>
              <a:rPr lang="el-GR" i="1" dirty="0" err="1"/>
              <a:t>προστιθεὶς</a:t>
            </a:r>
            <a:r>
              <a:rPr lang="el-GR" i="1" dirty="0"/>
              <a:t> </a:t>
            </a:r>
            <a:r>
              <a:rPr lang="el-GR" i="1" dirty="0" err="1"/>
              <a:t>γνῶσιν</a:t>
            </a:r>
            <a:r>
              <a:rPr lang="el-GR" i="1" dirty="0"/>
              <a:t> </a:t>
            </a:r>
            <a:r>
              <a:rPr lang="el-GR" i="1" dirty="0" err="1"/>
              <a:t>προσθήσει</a:t>
            </a:r>
            <a:r>
              <a:rPr lang="el-GR" i="1" dirty="0"/>
              <a:t> </a:t>
            </a:r>
            <a:r>
              <a:rPr lang="el-GR" i="1" dirty="0" err="1"/>
              <a:t>ἄλγημα</a:t>
            </a:r>
            <a:r>
              <a:rPr lang="el-GR" dirty="0"/>
              <a:t>» (</a:t>
            </a:r>
            <a:r>
              <a:rPr lang="el-GR" i="1" dirty="0"/>
              <a:t>Εκκλ</a:t>
            </a:r>
            <a:r>
              <a:rPr lang="el-GR" dirty="0"/>
              <a:t>. 1,18)</a:t>
            </a:r>
          </a:p>
        </p:txBody>
      </p:sp>
    </p:spTree>
    <p:extLst>
      <p:ext uri="{BB962C8B-B14F-4D97-AF65-F5344CB8AC3E}">
        <p14:creationId xmlns:p14="http://schemas.microsoft.com/office/powerpoint/2010/main" val="3552648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0" y="1146220"/>
            <a:ext cx="12192000" cy="5711779"/>
          </a:xfrm>
        </p:spPr>
        <p:txBody>
          <a:bodyPr>
            <a:normAutofit lnSpcReduction="10000"/>
          </a:bodyPr>
          <a:lstStyle/>
          <a:p>
            <a:r>
              <a:rPr lang="el-GR" dirty="0"/>
              <a:t>Μετά από την πραγματοποίηση της </a:t>
            </a:r>
            <a:r>
              <a:rPr lang="el-GR" sz="3200" b="1" dirty="0">
                <a:solidFill>
                  <a:srgbClr val="FF0000"/>
                </a:solidFill>
              </a:rPr>
              <a:t>προγεννητικής διάγνωσης </a:t>
            </a:r>
            <a:r>
              <a:rPr lang="el-GR" dirty="0"/>
              <a:t>υπάρχουν δύο δυνατότητες ή </a:t>
            </a:r>
            <a:r>
              <a:rPr lang="el-GR" u="sng" dirty="0"/>
              <a:t>η άμβλωση</a:t>
            </a:r>
            <a:r>
              <a:rPr lang="el-GR" dirty="0"/>
              <a:t> ή </a:t>
            </a:r>
            <a:r>
              <a:rPr lang="el-GR" u="sng" dirty="0"/>
              <a:t>η γέννηση ενός γενετικά ασθενούς παιδιού</a:t>
            </a:r>
            <a:r>
              <a:rPr lang="el-GR" dirty="0"/>
              <a:t>. Το ίδιο ισχύει και για την </a:t>
            </a:r>
            <a:r>
              <a:rPr lang="el-GR" b="1" dirty="0"/>
              <a:t>προεμφυτευτική διάγνωση</a:t>
            </a:r>
            <a:r>
              <a:rPr lang="el-GR" dirty="0"/>
              <a:t>. </a:t>
            </a:r>
          </a:p>
          <a:p>
            <a:r>
              <a:rPr lang="el-GR" dirty="0"/>
              <a:t>Η ηθική θεώρησή τους εξαρτάται από τη σημασία που δίνεται στην ηθική υπόσταση του εμβρύου, η οποία συνηθίζεται να αποκαλείται ηθικό </a:t>
            </a:r>
            <a:r>
              <a:rPr lang="en-US" dirty="0"/>
              <a:t>status </a:t>
            </a:r>
            <a:r>
              <a:rPr lang="el-GR" dirty="0"/>
              <a:t>του εμβρύου. </a:t>
            </a:r>
          </a:p>
          <a:p>
            <a:r>
              <a:rPr lang="el-GR" dirty="0"/>
              <a:t>Το ερώτημα σχετικά με την υπόσταση του εμβρύου αποτελεί περισσότερο καρπό ήθους παρά προϊόν λογικής και γνώσης. </a:t>
            </a:r>
          </a:p>
          <a:p>
            <a:r>
              <a:rPr lang="el-GR" dirty="0"/>
              <a:t>Για την Εκκλησία </a:t>
            </a:r>
            <a:r>
              <a:rPr lang="el-GR" b="1" dirty="0"/>
              <a:t>η αρχή της ζωής ξεκινά από τη στιγμή της σύλληψης</a:t>
            </a:r>
            <a:r>
              <a:rPr lang="el-GR" dirty="0"/>
              <a:t>. Η εορτολογική παράδοση της Εκκλησίας το επιβεβαιώνει. Γιορτάζει τη θαυματουργική σύλληψη δύο προσώπων, τα οποία κατέχουν κεντρική θέση στο γεγονός της Θείας Οικονομίας, της Θεοτόκου Μαρίας και του Ιωάννη του Προδρόμου. Εξάλλου η μεγάλη γιορτή του Ευαγγελισμού πανηγυρίζει την άσπορο σύλληψη του Θεανθρώπου Ιησού. </a:t>
            </a:r>
          </a:p>
        </p:txBody>
      </p:sp>
    </p:spTree>
    <p:extLst>
      <p:ext uri="{BB962C8B-B14F-4D97-AF65-F5344CB8AC3E}">
        <p14:creationId xmlns:p14="http://schemas.microsoft.com/office/powerpoint/2010/main" val="2338287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b="1" dirty="0"/>
              <a:t>Ορθόδοξη θεώρηση των επιμέρους εφαρμογών της γενετικής τεχνολογίας</a:t>
            </a:r>
            <a:endParaRPr lang="el-GR" dirty="0"/>
          </a:p>
        </p:txBody>
      </p:sp>
      <p:sp>
        <p:nvSpPr>
          <p:cNvPr id="3" name="Θέση περιεχομένου 2"/>
          <p:cNvSpPr>
            <a:spLocks noGrp="1"/>
          </p:cNvSpPr>
          <p:nvPr>
            <p:ph idx="1"/>
          </p:nvPr>
        </p:nvSpPr>
        <p:spPr>
          <a:xfrm>
            <a:off x="128789" y="1571224"/>
            <a:ext cx="11900079" cy="5286776"/>
          </a:xfrm>
        </p:spPr>
        <p:txBody>
          <a:bodyPr>
            <a:normAutofit lnSpcReduction="10000"/>
          </a:bodyPr>
          <a:lstStyle/>
          <a:p>
            <a:r>
              <a:rPr lang="el-GR" dirty="0"/>
              <a:t>Στην Εκκλησία η αρχή της </a:t>
            </a:r>
            <a:r>
              <a:rPr lang="el-GR" u="sng" dirty="0"/>
              <a:t>βιολογικής ζωής </a:t>
            </a:r>
            <a:r>
              <a:rPr lang="el-GR" dirty="0"/>
              <a:t>δεν μπορεί να αποχωριστεί από την αρχή της </a:t>
            </a:r>
            <a:r>
              <a:rPr lang="el-GR" u="sng" dirty="0"/>
              <a:t>πνευματικής ζωής</a:t>
            </a:r>
            <a:r>
              <a:rPr lang="el-GR" dirty="0"/>
              <a:t>. Η πατερική διδασκαλία επιβεβαιώνει ότι η ζωή του ανθρώπου ξεκινά από τη σύλληψη. Η ψυχή του ανθρώπου υπάρχει από τη στιγμή που υπάρχει και το σώμα, από την αρχή της σύλληψης. </a:t>
            </a:r>
          </a:p>
          <a:p>
            <a:r>
              <a:rPr lang="el-GR" dirty="0"/>
              <a:t>Γι’ αυτό και οι Πατέρες υποστηρίζουν ότι </a:t>
            </a:r>
            <a:r>
              <a:rPr lang="el-GR" b="1" dirty="0"/>
              <a:t>η έκτρωση του εμβρύου θεωρείται φόνος σε οποιοδήποτε στάδιο ανάπτυξης</a:t>
            </a:r>
            <a:r>
              <a:rPr lang="el-GR" dirty="0"/>
              <a:t>. </a:t>
            </a:r>
          </a:p>
          <a:p>
            <a:r>
              <a:rPr lang="el-GR" dirty="0"/>
              <a:t>Η προοπτική κάτω από την οποία θεωρείται ο άνθρωπος, το έμβρυο, επικεντρώνεται κυρίως στον </a:t>
            </a:r>
            <a:r>
              <a:rPr lang="el-GR" u="sng" dirty="0"/>
              <a:t>εσχατολογικό του προορισμό</a:t>
            </a:r>
            <a:r>
              <a:rPr lang="el-GR" dirty="0"/>
              <a:t>. Η θεώρηση αυτή υπαγορεύεται και από την αρχή του προσώπου της ορθόδοξης βιοηθικής. </a:t>
            </a:r>
          </a:p>
          <a:p>
            <a:r>
              <a:rPr lang="el-GR" dirty="0"/>
              <a:t>Ο προορισμός του ανθρώπου εξ’  άκρας συλλήψεως είναι να φτάσει στο καθ’ </a:t>
            </a:r>
            <a:r>
              <a:rPr lang="el-GR" dirty="0" err="1"/>
              <a:t>ομοίωσιν</a:t>
            </a:r>
            <a:r>
              <a:rPr lang="el-GR" dirty="0"/>
              <a:t>, να γίνει δηλαδή ένας κατά χάριν θεός.</a:t>
            </a:r>
          </a:p>
        </p:txBody>
      </p:sp>
    </p:spTree>
    <p:extLst>
      <p:ext uri="{BB962C8B-B14F-4D97-AF65-F5344CB8AC3E}">
        <p14:creationId xmlns:p14="http://schemas.microsoft.com/office/powerpoint/2010/main" val="1960134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t>Ορθόδοξη θεώρηση των επιμέρους εφαρμογών </a:t>
            </a:r>
            <a:br>
              <a:rPr lang="el-GR" dirty="0"/>
            </a:br>
            <a:r>
              <a:rPr lang="el-GR" b="1" dirty="0"/>
              <a:t>της γενετικής τεχνολογίας</a:t>
            </a:r>
            <a:endParaRPr lang="el-GR" dirty="0"/>
          </a:p>
        </p:txBody>
      </p:sp>
      <p:sp>
        <p:nvSpPr>
          <p:cNvPr id="3" name="Θέση περιεχομένου 2"/>
          <p:cNvSpPr>
            <a:spLocks noGrp="1"/>
          </p:cNvSpPr>
          <p:nvPr>
            <p:ph idx="1"/>
          </p:nvPr>
        </p:nvSpPr>
        <p:spPr>
          <a:xfrm>
            <a:off x="463639" y="1825625"/>
            <a:ext cx="11294772" cy="4858510"/>
          </a:xfrm>
        </p:spPr>
        <p:txBody>
          <a:bodyPr/>
          <a:lstStyle/>
          <a:p>
            <a:r>
              <a:rPr lang="el-GR" dirty="0"/>
              <a:t>Ενδιαφέρουσες απόψεις για τις εφαρμογές της γενετικής μηχανικής, της προεμφυτευτικής διάγνωσης και των πειραμάτων στα έμβρυα, παρουσιάζει η μελέτη του καθηγητή </a:t>
            </a:r>
            <a:r>
              <a:rPr lang="el-GR" b="1" dirty="0"/>
              <a:t>π. Ιωάννου </a:t>
            </a:r>
            <a:r>
              <a:rPr lang="el-GR" b="1" dirty="0" err="1"/>
              <a:t>Μπρεκ</a:t>
            </a:r>
            <a:r>
              <a:rPr lang="el-GR" dirty="0"/>
              <a:t>. </a:t>
            </a:r>
          </a:p>
          <a:p>
            <a:r>
              <a:rPr lang="el-GR" dirty="0"/>
              <a:t>Οι απόψεις του διερευνούν το εξής ερώτημα: σε ποιο στάδιο της εμβρυϊκής ανάπτυξης μπορεί να θεωρηθεί το έμβρυο πρόσωπο, ώστε να του αναγνωριστούν δικαιώματα;</a:t>
            </a:r>
          </a:p>
          <a:p>
            <a:r>
              <a:rPr lang="el-GR" dirty="0"/>
              <a:t>Εξαρχής τίθεται ο προβληματισμός: ΟΣΟ Η ΑΡΧΗ ΤΗΣ ΑΝΘΡΩΠΙΝΗΣ ΖΩΗΣ ΑΠΟΜΑΚΡΥΝΕΤΑΙ ΑΠΟ ΤΗ ΣΤΙΓΜΗ ΤΗΣ ΓΟΝΙΜΟΠΟΙΗΣΗΣ, ΤΟΣΟ ΠΕΡΙΣΣΟΤΕΡΟ «ΕΛΕΥΘΕΡΟ ΕΔΑΦΟΣ» ΓΙΑ ΤΗΝ ΚΑΤΑ ΒΟΥΛΗΣΗ ΑΝΤΙΜΕΤΩΠΙΣΗ ΤΩΝ ΕΜΒΡΥΩΝ ΔΗΜΙΟΥΡΓΕΙΤΑΙ.</a:t>
            </a:r>
          </a:p>
        </p:txBody>
      </p:sp>
    </p:spTree>
    <p:extLst>
      <p:ext uri="{BB962C8B-B14F-4D97-AF65-F5344CB8AC3E}">
        <p14:creationId xmlns:p14="http://schemas.microsoft.com/office/powerpoint/2010/main" val="390201409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1904</TotalTime>
  <Words>3618</Words>
  <Application>Microsoft Office PowerPoint</Application>
  <PresentationFormat>Ευρεία οθόνη</PresentationFormat>
  <Paragraphs>130</Paragraphs>
  <Slides>30</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30</vt:i4>
      </vt:variant>
    </vt:vector>
  </HeadingPairs>
  <TitlesOfParts>
    <vt:vector size="34" baseType="lpstr">
      <vt:lpstr>Aptos</vt:lpstr>
      <vt:lpstr>Aptos Display</vt:lpstr>
      <vt:lpstr>Arial</vt:lpstr>
      <vt:lpstr>Θέμα του Office</vt:lpstr>
      <vt:lpstr>ΒΙΟΗΘΙΚΗ ΕΝΟΤΗΤΑ 13Η ΟΡΘΟΔΟΞΗ  ΘΕΩΡΗΣΗ ΤΩΝ ΕΠΙΜΕΡΟΥΣ ΕΦΑΡΜΟΓΩΝ  ΤΗΣ ΓΕΝΕΤΙΚΗΣ ΤΕΧΝΟΛΟΓΙΑΣ ΜΕΡΟΣ Α΄   Από το βιβλίο του κ. Νικολάου Κόιου, Ηθική θεώρηση των τεχνικών παρεμβάσεων στο ανθρώπινο γονιδίωμα, Εκδόσεις Σταμούλη Α.Ε., Αθήνα 2003, σσ.  292-311</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Ορθόδοξη θεώρηση των επιμέρους εφαρμογών  της γενετικής τεχνολογίας</vt:lpstr>
      <vt:lpstr>ΕΡΩΤΗΣΕΙΣ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KARAMPELIA</dc:creator>
  <cp:lastModifiedBy>MARIA KARAMPELIA</cp:lastModifiedBy>
  <cp:revision>1</cp:revision>
  <dcterms:created xsi:type="dcterms:W3CDTF">2025-04-01T11:29:33Z</dcterms:created>
  <dcterms:modified xsi:type="dcterms:W3CDTF">2025-05-20T05:53:20Z</dcterms:modified>
</cp:coreProperties>
</file>