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9" r:id="rId14"/>
    <p:sldId id="267"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F1A7F85-A79E-4B62-B508-8944C32EE7B1}"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425921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F1A7F85-A79E-4B62-B508-8944C32EE7B1}"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112809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F1A7F85-A79E-4B62-B508-8944C32EE7B1}"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36218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F1A7F85-A79E-4B62-B508-8944C32EE7B1}"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325342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A7F85-A79E-4B62-B508-8944C32EE7B1}" type="datetimeFigureOut">
              <a:rPr lang="el-GR" smtClean="0"/>
              <a:t>14/5/2020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330333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F1A7F85-A79E-4B62-B508-8944C32EE7B1}" type="datetimeFigureOut">
              <a:rPr lang="el-GR" smtClean="0"/>
              <a:t>14/5/2020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314566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F1A7F85-A79E-4B62-B508-8944C32EE7B1}" type="datetimeFigureOut">
              <a:rPr lang="el-GR" smtClean="0"/>
              <a:t>14/5/2020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296036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F1A7F85-A79E-4B62-B508-8944C32EE7B1}" type="datetimeFigureOut">
              <a:rPr lang="el-GR" smtClean="0"/>
              <a:t>14/5/2020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36336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A7F85-A79E-4B62-B508-8944C32EE7B1}" type="datetimeFigureOut">
              <a:rPr lang="el-GR" smtClean="0"/>
              <a:t>14/5/2020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114962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A7F85-A79E-4B62-B508-8944C32EE7B1}" type="datetimeFigureOut">
              <a:rPr lang="el-GR" smtClean="0"/>
              <a:t>14/5/2020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28544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A7F85-A79E-4B62-B508-8944C32EE7B1}" type="datetimeFigureOut">
              <a:rPr lang="el-GR" smtClean="0"/>
              <a:t>14/5/2020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785866D-02E2-4132-8EAB-6064B818C014}" type="slidenum">
              <a:rPr lang="el-GR" smtClean="0"/>
              <a:t>‹#›</a:t>
            </a:fld>
            <a:endParaRPr lang="el-GR"/>
          </a:p>
        </p:txBody>
      </p:sp>
    </p:spTree>
    <p:extLst>
      <p:ext uri="{BB962C8B-B14F-4D97-AF65-F5344CB8AC3E}">
        <p14:creationId xmlns:p14="http://schemas.microsoft.com/office/powerpoint/2010/main" val="281041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A7F85-A79E-4B62-B508-8944C32EE7B1}" type="datetimeFigureOut">
              <a:rPr lang="el-GR" smtClean="0"/>
              <a:t>14/5/2020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5866D-02E2-4132-8EAB-6064B818C014}" type="slidenum">
              <a:rPr lang="el-GR" smtClean="0"/>
              <a:t>‹#›</a:t>
            </a:fld>
            <a:endParaRPr lang="el-GR"/>
          </a:p>
        </p:txBody>
      </p:sp>
    </p:spTree>
    <p:extLst>
      <p:ext uri="{BB962C8B-B14F-4D97-AF65-F5344CB8AC3E}">
        <p14:creationId xmlns:p14="http://schemas.microsoft.com/office/powerpoint/2010/main" val="1537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google.com/webhp?hl=el&amp;sa=X&amp;ved=0ahUKEwjY28OW1sToAhUIKuwKHQtWCAsQPAg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1224135"/>
          </a:xfrm>
          <a:solidFill>
            <a:schemeClr val="accent5">
              <a:lumMod val="60000"/>
              <a:lumOff val="40000"/>
            </a:schemeClr>
          </a:solidFill>
        </p:spPr>
        <p:txBody>
          <a:bodyPr/>
          <a:lstStyle/>
          <a:p>
            <a:r>
              <a:rPr lang="en-US" dirty="0" smtClean="0"/>
              <a:t>1.15 Applying new reading skills</a:t>
            </a:r>
            <a:endParaRPr lang="el-GR" dirty="0"/>
          </a:p>
        </p:txBody>
      </p:sp>
      <p:sp>
        <p:nvSpPr>
          <p:cNvPr id="3" name="Subtitle 2"/>
          <p:cNvSpPr>
            <a:spLocks noGrp="1"/>
          </p:cNvSpPr>
          <p:nvPr>
            <p:ph type="subTitle" idx="1"/>
          </p:nvPr>
        </p:nvSpPr>
        <p:spPr>
          <a:xfrm>
            <a:off x="1371600" y="2132856"/>
            <a:ext cx="6400800" cy="648072"/>
          </a:xfrm>
          <a:solidFill>
            <a:schemeClr val="accent4">
              <a:lumMod val="40000"/>
              <a:lumOff val="60000"/>
            </a:schemeClr>
          </a:solidFill>
        </p:spPr>
        <p:txBody>
          <a:bodyPr/>
          <a:lstStyle/>
          <a:p>
            <a:r>
              <a:rPr lang="en-US" dirty="0" smtClean="0">
                <a:solidFill>
                  <a:schemeClr val="tx1"/>
                </a:solidFill>
              </a:rPr>
              <a:t>Doing research</a:t>
            </a:r>
            <a:endParaRPr lang="el-GR" dirty="0">
              <a:solidFill>
                <a:schemeClr val="tx1"/>
              </a:solidFill>
            </a:endParaRPr>
          </a:p>
        </p:txBody>
      </p:sp>
      <p:pic>
        <p:nvPicPr>
          <p:cNvPr id="1026" name="Picture 2" descr="Doing Research – YOB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996952"/>
            <a:ext cx="58483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08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RIGHT ANSWERS</a:t>
            </a:r>
            <a:endParaRPr lang="el-GR" dirty="0"/>
          </a:p>
        </p:txBody>
      </p:sp>
      <p:sp>
        <p:nvSpPr>
          <p:cNvPr id="3" name="Content Placeholder 2"/>
          <p:cNvSpPr>
            <a:spLocks noGrp="1"/>
          </p:cNvSpPr>
          <p:nvPr>
            <p:ph sz="half" idx="1"/>
          </p:nvPr>
        </p:nvSpPr>
        <p:spPr>
          <a:solidFill>
            <a:schemeClr val="accent6">
              <a:lumMod val="20000"/>
              <a:lumOff val="80000"/>
            </a:schemeClr>
          </a:solidFill>
        </p:spPr>
        <p:txBody>
          <a:bodyPr>
            <a:normAutofit lnSpcReduction="10000"/>
          </a:bodyPr>
          <a:lstStyle/>
          <a:p>
            <a:r>
              <a:rPr lang="en-US" dirty="0"/>
              <a:t>A</a:t>
            </a:r>
            <a:r>
              <a:rPr lang="en-US" dirty="0" smtClean="0"/>
              <a:t>. TICK</a:t>
            </a:r>
          </a:p>
          <a:p>
            <a:r>
              <a:rPr lang="en-US" dirty="0"/>
              <a:t>B</a:t>
            </a:r>
            <a:r>
              <a:rPr lang="en-US" dirty="0" smtClean="0"/>
              <a:t>. CROSS</a:t>
            </a:r>
          </a:p>
          <a:p>
            <a:r>
              <a:rPr lang="en-US" dirty="0"/>
              <a:t>C</a:t>
            </a:r>
            <a:r>
              <a:rPr lang="en-US" dirty="0" smtClean="0"/>
              <a:t>. CROSS</a:t>
            </a:r>
          </a:p>
          <a:p>
            <a:r>
              <a:rPr lang="en-US" dirty="0"/>
              <a:t>D</a:t>
            </a:r>
            <a:r>
              <a:rPr lang="en-US" dirty="0" smtClean="0"/>
              <a:t>. TICK</a:t>
            </a:r>
          </a:p>
          <a:p>
            <a:r>
              <a:rPr lang="en-US" dirty="0"/>
              <a:t>E</a:t>
            </a:r>
            <a:r>
              <a:rPr lang="en-US" dirty="0" smtClean="0"/>
              <a:t>. TICK</a:t>
            </a:r>
          </a:p>
          <a:p>
            <a:r>
              <a:rPr lang="en-US" dirty="0"/>
              <a:t>F</a:t>
            </a:r>
            <a:r>
              <a:rPr lang="en-US" dirty="0" smtClean="0"/>
              <a:t>. CROSS</a:t>
            </a:r>
          </a:p>
          <a:p>
            <a:r>
              <a:rPr lang="en-US" dirty="0"/>
              <a:t>G</a:t>
            </a:r>
            <a:r>
              <a:rPr lang="en-US" dirty="0" smtClean="0"/>
              <a:t>. CROSS</a:t>
            </a:r>
          </a:p>
          <a:p>
            <a:r>
              <a:rPr lang="en-US" dirty="0"/>
              <a:t>H</a:t>
            </a:r>
            <a:r>
              <a:rPr lang="en-US" dirty="0" smtClean="0"/>
              <a:t>. TICK</a:t>
            </a:r>
          </a:p>
          <a:p>
            <a:r>
              <a:rPr lang="en-US" dirty="0"/>
              <a:t>I</a:t>
            </a:r>
            <a:r>
              <a:rPr lang="en-US" dirty="0" smtClean="0"/>
              <a:t>. CROSS</a:t>
            </a:r>
            <a:endParaRPr lang="el-GR" dirty="0"/>
          </a:p>
        </p:txBody>
      </p:sp>
      <p:sp>
        <p:nvSpPr>
          <p:cNvPr id="4" name="Content Placeholder 3"/>
          <p:cNvSpPr>
            <a:spLocks noGrp="1"/>
          </p:cNvSpPr>
          <p:nvPr>
            <p:ph sz="half" idx="2"/>
          </p:nvPr>
        </p:nvSpPr>
        <p:spPr>
          <a:solidFill>
            <a:schemeClr val="accent2">
              <a:lumMod val="40000"/>
              <a:lumOff val="60000"/>
            </a:schemeClr>
          </a:solidFill>
        </p:spPr>
        <p:txBody>
          <a:bodyPr>
            <a:normAutofit lnSpcReduction="10000"/>
          </a:bodyPr>
          <a:lstStyle/>
          <a:p>
            <a:pPr algn="just"/>
            <a:r>
              <a:rPr lang="en-US" dirty="0"/>
              <a:t>C</a:t>
            </a:r>
            <a:r>
              <a:rPr lang="en-US" dirty="0" smtClean="0"/>
              <a:t>. USE THE INTERNET IF YOU CAN’T FIND GOOD BOOKS FOR YOUR RESEARCH</a:t>
            </a:r>
          </a:p>
          <a:p>
            <a:pPr algn="just"/>
            <a:r>
              <a:rPr lang="en-US" dirty="0"/>
              <a:t>F</a:t>
            </a:r>
            <a:r>
              <a:rPr lang="en-US" dirty="0" smtClean="0"/>
              <a:t>. THESE ARE GOOD SITES AFTER .AC OR .EDU</a:t>
            </a:r>
          </a:p>
          <a:p>
            <a:pPr algn="just"/>
            <a:r>
              <a:rPr lang="en-US" dirty="0"/>
              <a:t>G</a:t>
            </a:r>
            <a:r>
              <a:rPr lang="en-US" dirty="0" smtClean="0"/>
              <a:t>. NEVER USE THIS SITE</a:t>
            </a:r>
          </a:p>
          <a:p>
            <a:pPr algn="just"/>
            <a:r>
              <a:rPr lang="en-US" dirty="0"/>
              <a:t>I</a:t>
            </a:r>
            <a:r>
              <a:rPr lang="en-US" dirty="0" smtClean="0"/>
              <a:t>. ALWAYS TAKE NOTES</a:t>
            </a:r>
            <a:endParaRPr lang="el-GR" dirty="0"/>
          </a:p>
        </p:txBody>
      </p:sp>
    </p:spTree>
    <p:extLst>
      <p:ext uri="{BB962C8B-B14F-4D97-AF65-F5344CB8AC3E}">
        <p14:creationId xmlns:p14="http://schemas.microsoft.com/office/powerpoint/2010/main" val="4229854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US" dirty="0" smtClean="0"/>
              <a:t>WHY DOES THE WRITER GIVE EACH PIECE OF ADVICE?</a:t>
            </a:r>
            <a:endParaRPr lang="el-GR" dirty="0"/>
          </a:p>
        </p:txBody>
      </p:sp>
      <p:sp>
        <p:nvSpPr>
          <p:cNvPr id="3" name="Content Placeholder 2"/>
          <p:cNvSpPr>
            <a:spLocks noGrp="1"/>
          </p:cNvSpPr>
          <p:nvPr>
            <p:ph idx="1"/>
          </p:nvPr>
        </p:nvSpPr>
        <p:spPr>
          <a:xfrm>
            <a:off x="457200" y="1600200"/>
            <a:ext cx="8229600" cy="4925144"/>
          </a:xfrm>
          <a:solidFill>
            <a:schemeClr val="accent6">
              <a:lumMod val="20000"/>
              <a:lumOff val="80000"/>
            </a:schemeClr>
          </a:solidFill>
        </p:spPr>
        <p:txBody>
          <a:bodyPr>
            <a:noAutofit/>
          </a:bodyPr>
          <a:lstStyle/>
          <a:p>
            <a:pPr algn="just"/>
            <a:r>
              <a:rPr lang="en-US" sz="2800" dirty="0" smtClean="0"/>
              <a:t>A and B. given</a:t>
            </a:r>
          </a:p>
          <a:p>
            <a:pPr algn="just"/>
            <a:r>
              <a:rPr lang="en-US" sz="2800" dirty="0" smtClean="0"/>
              <a:t>C. Because you need to find out how to do research by using  books primarily.</a:t>
            </a:r>
          </a:p>
          <a:p>
            <a:pPr algn="just"/>
            <a:r>
              <a:rPr lang="en-US" sz="2800" dirty="0" smtClean="0"/>
              <a:t>D.  Because they are commercial, trying to sell you something.</a:t>
            </a:r>
          </a:p>
          <a:p>
            <a:pPr algn="just"/>
            <a:r>
              <a:rPr lang="en-US" sz="2800" dirty="0" smtClean="0"/>
              <a:t>E. Because nobody has checked these sites.</a:t>
            </a:r>
          </a:p>
          <a:p>
            <a:pPr algn="just"/>
            <a:r>
              <a:rPr lang="en-US" sz="2800" dirty="0" smtClean="0"/>
              <a:t>F. Because these are not commercial sites.</a:t>
            </a:r>
          </a:p>
          <a:p>
            <a:pPr algn="just"/>
            <a:r>
              <a:rPr lang="en-US" sz="2800" dirty="0" smtClean="0"/>
              <a:t>G. Because it is not an academic site.</a:t>
            </a:r>
          </a:p>
          <a:p>
            <a:pPr algn="just"/>
            <a:r>
              <a:rPr lang="en-US" sz="2800" dirty="0" smtClean="0"/>
              <a:t>H. Because you must avoid plagiarism.</a:t>
            </a:r>
          </a:p>
          <a:p>
            <a:pPr algn="just"/>
            <a:r>
              <a:rPr lang="en-US" sz="2800" dirty="0" smtClean="0"/>
              <a:t>I. Because you must avoid plagiarism.</a:t>
            </a:r>
            <a:endParaRPr lang="el-GR" sz="2800" dirty="0"/>
          </a:p>
        </p:txBody>
      </p:sp>
    </p:spTree>
    <p:extLst>
      <p:ext uri="{BB962C8B-B14F-4D97-AF65-F5344CB8AC3E}">
        <p14:creationId xmlns:p14="http://schemas.microsoft.com/office/powerpoint/2010/main" val="986401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D. PRESENT OR PAST?</a:t>
            </a:r>
            <a:endParaRPr lang="el-GR" dirty="0"/>
          </a:p>
        </p:txBody>
      </p:sp>
      <p:sp>
        <p:nvSpPr>
          <p:cNvPr id="3" name="Content Placeholder 2"/>
          <p:cNvSpPr>
            <a:spLocks noGrp="1"/>
          </p:cNvSpPr>
          <p:nvPr>
            <p:ph idx="1"/>
          </p:nvPr>
        </p:nvSpPr>
        <p:spPr>
          <a:solidFill>
            <a:schemeClr val="accent6">
              <a:lumMod val="20000"/>
              <a:lumOff val="80000"/>
            </a:schemeClr>
          </a:solidFill>
        </p:spPr>
        <p:txBody>
          <a:bodyPr>
            <a:normAutofit fontScale="92500" lnSpcReduction="10000"/>
          </a:bodyPr>
          <a:lstStyle/>
          <a:p>
            <a:pPr algn="just"/>
            <a:r>
              <a:rPr lang="en-US" dirty="0" smtClean="0"/>
              <a:t>Read the final section, </a:t>
            </a:r>
            <a:r>
              <a:rPr lang="en-US" i="1" u="sng" dirty="0" smtClean="0"/>
              <a:t>Avoid plagiarism,</a:t>
            </a:r>
            <a:r>
              <a:rPr lang="en-US" dirty="0" smtClean="0"/>
              <a:t> again. Mark the sentences of the paragraph which:</a:t>
            </a:r>
          </a:p>
          <a:p>
            <a:pPr algn="just"/>
            <a:r>
              <a:rPr lang="en-US" dirty="0" smtClean="0"/>
              <a:t>1. give general facts (GF)</a:t>
            </a:r>
          </a:p>
          <a:p>
            <a:pPr marL="0" indent="0" algn="just">
              <a:buNone/>
            </a:pPr>
            <a:endParaRPr lang="en-US" dirty="0" smtClean="0"/>
          </a:p>
          <a:p>
            <a:pPr algn="just"/>
            <a:r>
              <a:rPr lang="en-US" dirty="0" smtClean="0"/>
              <a:t>2. talk about the past (PAST)</a:t>
            </a:r>
          </a:p>
          <a:p>
            <a:pPr algn="just"/>
            <a:endParaRPr lang="en-US" dirty="0" smtClean="0"/>
          </a:p>
          <a:p>
            <a:pPr algn="just"/>
            <a:r>
              <a:rPr lang="en-US" dirty="0" smtClean="0"/>
              <a:t>3. talk about the present (PRES)</a:t>
            </a:r>
          </a:p>
          <a:p>
            <a:pPr marL="0" indent="0" algn="just">
              <a:buNone/>
            </a:pPr>
            <a:endParaRPr lang="en-US" dirty="0" smtClean="0"/>
          </a:p>
          <a:p>
            <a:pPr algn="just"/>
            <a:r>
              <a:rPr lang="en-US" dirty="0" smtClean="0"/>
              <a:t>4. give advice (ADV)</a:t>
            </a:r>
            <a:endParaRPr lang="el-GR" dirty="0"/>
          </a:p>
        </p:txBody>
      </p:sp>
    </p:spTree>
    <p:extLst>
      <p:ext uri="{BB962C8B-B14F-4D97-AF65-F5344CB8AC3E}">
        <p14:creationId xmlns:p14="http://schemas.microsoft.com/office/powerpoint/2010/main" val="34953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AVOID PLAGIARISM</a:t>
            </a:r>
            <a:endParaRPr lang="el-GR" dirty="0"/>
          </a:p>
        </p:txBody>
      </p:sp>
      <p:sp>
        <p:nvSpPr>
          <p:cNvPr id="3" name="Content Placeholder 2"/>
          <p:cNvSpPr>
            <a:spLocks noGrp="1"/>
          </p:cNvSpPr>
          <p:nvPr>
            <p:ph idx="1"/>
          </p:nvPr>
        </p:nvSpPr>
        <p:spPr>
          <a:solidFill>
            <a:schemeClr val="accent6">
              <a:lumMod val="20000"/>
              <a:lumOff val="80000"/>
            </a:schemeClr>
          </a:solidFill>
        </p:spPr>
        <p:txBody>
          <a:bodyPr>
            <a:normAutofit fontScale="85000" lnSpcReduction="20000"/>
          </a:bodyPr>
          <a:lstStyle/>
          <a:p>
            <a:pPr algn="just"/>
            <a:r>
              <a:rPr lang="en-US" b="1" dirty="0"/>
              <a:t>Plagiarism is copying </a:t>
            </a:r>
            <a:r>
              <a:rPr lang="en-US" b="1" dirty="0" smtClean="0"/>
              <a:t>someone’s </a:t>
            </a:r>
            <a:r>
              <a:rPr lang="en-US" b="1" dirty="0"/>
              <a:t>work</a:t>
            </a:r>
            <a:r>
              <a:rPr lang="en-US" dirty="0" smtClean="0"/>
              <a:t>. The </a:t>
            </a:r>
            <a:r>
              <a:rPr lang="en-US" dirty="0"/>
              <a:t>word comes from Latin. It means to 'steal or kidnap'. At one time, students stole paragraphs from webpages. Lecturers accepted their work. But in </a:t>
            </a:r>
            <a:r>
              <a:rPr lang="en-US" dirty="0" smtClean="0"/>
              <a:t>2001, </a:t>
            </a:r>
            <a:r>
              <a:rPr lang="en-US" dirty="0"/>
              <a:t>a lecturer at an American university checked student assignments. He had a new computer program. He found 158 cases of plagiarism. Forty-eight students had to leave the university. Nowadays, all university lecturers use computer programs</a:t>
            </a:r>
            <a:r>
              <a:rPr lang="en-US" dirty="0" smtClean="0"/>
              <a:t>. They </a:t>
            </a:r>
            <a:r>
              <a:rPr lang="en-US" dirty="0"/>
              <a:t>find plagiarism easily Don't cut and paste from websites. Sometimes, the lecturer gives no marks for an assignment with plagiarism. Sometimes, the university asks the student to leave.</a:t>
            </a:r>
            <a:endParaRPr lang="el-GR" dirty="0"/>
          </a:p>
          <a:p>
            <a:endParaRPr lang="el-GR" dirty="0"/>
          </a:p>
        </p:txBody>
      </p:sp>
    </p:spTree>
    <p:extLst>
      <p:ext uri="{BB962C8B-B14F-4D97-AF65-F5344CB8AC3E}">
        <p14:creationId xmlns:p14="http://schemas.microsoft.com/office/powerpoint/2010/main" val="1532256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RIGHT ANSWERS</a:t>
            </a:r>
            <a:endParaRPr lang="el-GR" dirty="0"/>
          </a:p>
        </p:txBody>
      </p:sp>
      <p:sp>
        <p:nvSpPr>
          <p:cNvPr id="3" name="Content Placeholder 2"/>
          <p:cNvSpPr>
            <a:spLocks noGrp="1"/>
          </p:cNvSpPr>
          <p:nvPr>
            <p:ph idx="1"/>
          </p:nvPr>
        </p:nvSpPr>
        <p:spPr>
          <a:xfrm>
            <a:off x="457200" y="1268760"/>
            <a:ext cx="8229600" cy="5400600"/>
          </a:xfrm>
          <a:solidFill>
            <a:schemeClr val="accent6">
              <a:lumMod val="20000"/>
              <a:lumOff val="80000"/>
            </a:schemeClr>
          </a:solidFill>
        </p:spPr>
        <p:txBody>
          <a:bodyPr>
            <a:noAutofit/>
          </a:bodyPr>
          <a:lstStyle/>
          <a:p>
            <a:pPr algn="just"/>
            <a:r>
              <a:rPr lang="en-US" sz="2400" b="1" dirty="0" smtClean="0"/>
              <a:t>GF</a:t>
            </a:r>
            <a:r>
              <a:rPr lang="en-US" sz="2400" dirty="0" smtClean="0"/>
              <a:t> Plagiarism </a:t>
            </a:r>
            <a:r>
              <a:rPr lang="en-US" sz="2400" dirty="0"/>
              <a:t>is copying </a:t>
            </a:r>
            <a:r>
              <a:rPr lang="en-US" sz="2400" dirty="0" smtClean="0"/>
              <a:t>someone’s </a:t>
            </a:r>
            <a:r>
              <a:rPr lang="en-US" sz="2400" dirty="0"/>
              <a:t>work</a:t>
            </a:r>
            <a:r>
              <a:rPr lang="en-US" sz="2400" dirty="0" smtClean="0"/>
              <a:t>. The word </a:t>
            </a:r>
            <a:r>
              <a:rPr lang="en-US" sz="2400" dirty="0"/>
              <a:t>comes from Latin. It means to 'steal or kidnap'. </a:t>
            </a:r>
            <a:endParaRPr lang="en-US" sz="2400" dirty="0" smtClean="0"/>
          </a:p>
          <a:p>
            <a:pPr algn="just"/>
            <a:r>
              <a:rPr lang="en-US" sz="2400" b="1" dirty="0" smtClean="0"/>
              <a:t>PAST </a:t>
            </a:r>
            <a:r>
              <a:rPr lang="en-US" sz="2400" dirty="0" smtClean="0"/>
              <a:t>At </a:t>
            </a:r>
            <a:r>
              <a:rPr lang="en-US" sz="2400" dirty="0"/>
              <a:t>one time, students stole paragraphs from webpages. Lecturers accepted their work. But </a:t>
            </a:r>
            <a:r>
              <a:rPr lang="en-US" sz="2400"/>
              <a:t>in </a:t>
            </a:r>
            <a:r>
              <a:rPr lang="en-US" sz="2400" smtClean="0"/>
              <a:t>2001 </a:t>
            </a:r>
            <a:r>
              <a:rPr lang="en-US" sz="2400" dirty="0"/>
              <a:t>a lecturer at an American university checked student assignments. He had a new computer program. He found 158 cases of plagiarism. Forty-eight students had to leave the university. </a:t>
            </a:r>
            <a:endParaRPr lang="en-US" sz="2400" dirty="0" smtClean="0"/>
          </a:p>
          <a:p>
            <a:pPr algn="just"/>
            <a:r>
              <a:rPr lang="en-US" sz="2400" b="1" dirty="0" smtClean="0"/>
              <a:t>PRES  </a:t>
            </a:r>
            <a:r>
              <a:rPr lang="en-US" sz="2400" dirty="0"/>
              <a:t>Nowadays, all university lecturers use computer </a:t>
            </a:r>
            <a:r>
              <a:rPr lang="en-US" sz="2400" dirty="0" smtClean="0"/>
              <a:t>programs. They </a:t>
            </a:r>
            <a:r>
              <a:rPr lang="en-US" sz="2400" dirty="0"/>
              <a:t>find plagiarism </a:t>
            </a:r>
            <a:r>
              <a:rPr lang="en-US" sz="2400" dirty="0" smtClean="0"/>
              <a:t>easily.</a:t>
            </a:r>
          </a:p>
          <a:p>
            <a:pPr algn="just"/>
            <a:r>
              <a:rPr lang="en-US" sz="2400" b="1" dirty="0" smtClean="0"/>
              <a:t>ADV </a:t>
            </a:r>
            <a:r>
              <a:rPr lang="en-US" sz="2400" dirty="0" smtClean="0"/>
              <a:t>Don’t </a:t>
            </a:r>
            <a:r>
              <a:rPr lang="en-US" sz="2400" dirty="0"/>
              <a:t>cut and paste from websites. </a:t>
            </a:r>
            <a:endParaRPr lang="en-US" sz="2400" dirty="0" smtClean="0"/>
          </a:p>
          <a:p>
            <a:pPr algn="just"/>
            <a:r>
              <a:rPr lang="en-US" sz="2400" b="1" dirty="0" smtClean="0"/>
              <a:t>GF </a:t>
            </a:r>
            <a:r>
              <a:rPr lang="en-US" sz="2400" dirty="0"/>
              <a:t>Sometimes, the lecturer gives no marks for an assignment with plagiarism. Sometimes, the university asks the student to leave.</a:t>
            </a:r>
            <a:endParaRPr lang="el-GR" sz="2400" dirty="0"/>
          </a:p>
          <a:p>
            <a:pPr algn="just"/>
            <a:endParaRPr lang="el-GR" sz="2400" b="1" dirty="0"/>
          </a:p>
        </p:txBody>
      </p:sp>
    </p:spTree>
    <p:extLst>
      <p:ext uri="{BB962C8B-B14F-4D97-AF65-F5344CB8AC3E}">
        <p14:creationId xmlns:p14="http://schemas.microsoft.com/office/powerpoint/2010/main" val="1408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OBJECTIVES</a:t>
            </a:r>
            <a:endParaRPr lang="el-GR" dirty="0"/>
          </a:p>
        </p:txBody>
      </p:sp>
      <p:sp>
        <p:nvSpPr>
          <p:cNvPr id="3" name="Content Placeholder 2"/>
          <p:cNvSpPr>
            <a:spLocks noGrp="1"/>
          </p:cNvSpPr>
          <p:nvPr>
            <p:ph idx="1"/>
          </p:nvPr>
        </p:nvSpPr>
        <p:spPr>
          <a:xfrm>
            <a:off x="457200" y="1600200"/>
            <a:ext cx="8291264" cy="4525963"/>
          </a:xfrm>
          <a:solidFill>
            <a:schemeClr val="accent2">
              <a:lumMod val="20000"/>
              <a:lumOff val="80000"/>
            </a:schemeClr>
          </a:solidFill>
        </p:spPr>
        <p:txBody>
          <a:bodyPr>
            <a:normAutofit/>
          </a:bodyPr>
          <a:lstStyle/>
          <a:p>
            <a:r>
              <a:rPr lang="en-US" dirty="0" smtClean="0"/>
              <a:t>Students should be able to:</a:t>
            </a:r>
          </a:p>
          <a:p>
            <a:r>
              <a:rPr lang="en-US" dirty="0" smtClean="0"/>
              <a:t>Use </a:t>
            </a:r>
            <a:r>
              <a:rPr lang="en-US" b="1" dirty="0" smtClean="0"/>
              <a:t>co-text to predict content </a:t>
            </a:r>
            <a:r>
              <a:rPr lang="en-US" dirty="0" smtClean="0"/>
              <a:t>of a text;</a:t>
            </a:r>
          </a:p>
          <a:p>
            <a:r>
              <a:rPr lang="en-US" b="1" dirty="0" smtClean="0"/>
              <a:t>Apply all the sub-skills</a:t>
            </a:r>
            <a:r>
              <a:rPr lang="en-US" dirty="0" smtClean="0"/>
              <a:t>, </a:t>
            </a:r>
            <a:r>
              <a:rPr lang="en-US" b="1" dirty="0" smtClean="0"/>
              <a:t>vocabulary and grammar</a:t>
            </a:r>
            <a:r>
              <a:rPr lang="en-US" dirty="0" smtClean="0"/>
              <a:t> learnt in the theme </a:t>
            </a:r>
            <a:r>
              <a:rPr lang="en-US" b="1" dirty="0" smtClean="0"/>
              <a:t>to understand the text</a:t>
            </a:r>
            <a:r>
              <a:rPr lang="en-US" dirty="0" smtClean="0"/>
              <a:t>;</a:t>
            </a:r>
          </a:p>
          <a:p>
            <a:r>
              <a:rPr lang="en-US" dirty="0" smtClean="0"/>
              <a:t>Show </a:t>
            </a:r>
            <a:r>
              <a:rPr lang="en-US" b="1" dirty="0" smtClean="0"/>
              <a:t>understanding of a text giving advice</a:t>
            </a:r>
            <a:r>
              <a:rPr lang="en-US" dirty="0" smtClean="0"/>
              <a:t>;</a:t>
            </a:r>
          </a:p>
          <a:p>
            <a:r>
              <a:rPr lang="en-US" dirty="0" smtClean="0"/>
              <a:t>Show </a:t>
            </a:r>
            <a:r>
              <a:rPr lang="en-US" b="1" dirty="0" smtClean="0"/>
              <a:t>understanding of common core knowledge regarding </a:t>
            </a:r>
            <a:r>
              <a:rPr lang="en-US" b="1" u="sng" dirty="0" smtClean="0"/>
              <a:t>research and plagiarism</a:t>
            </a:r>
            <a:r>
              <a:rPr lang="en-US" dirty="0" smtClean="0"/>
              <a:t>.</a:t>
            </a:r>
            <a:endParaRPr lang="el-GR" dirty="0"/>
          </a:p>
        </p:txBody>
      </p:sp>
    </p:spTree>
    <p:extLst>
      <p:ext uri="{BB962C8B-B14F-4D97-AF65-F5344CB8AC3E}">
        <p14:creationId xmlns:p14="http://schemas.microsoft.com/office/powerpoint/2010/main" val="3584243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en-US" sz="3200" dirty="0" smtClean="0"/>
              <a:t>Can you tell me what does this webpage show?</a:t>
            </a:r>
            <a:endParaRPr lang="el-GR" sz="3200" dirty="0"/>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r>
              <a:rPr lang="en-US" dirty="0">
                <a:hlinkClick r:id="rId2" tooltip="Μετάβαση στην αρχική σελίδα Google"/>
              </a:rPr>
              <a:t/>
            </a:r>
            <a:br>
              <a:rPr lang="en-US" dirty="0">
                <a:hlinkClick r:id="rId2" tooltip="Μετάβαση στην αρχική σελίδα Google"/>
              </a:rPr>
            </a:br>
            <a:endParaRPr lang="el-GR" dirty="0" smtClean="0">
              <a:effectLst/>
            </a:endParaRPr>
          </a:p>
          <a:p>
            <a:endParaRPr lang="en-US" sz="7200" dirty="0"/>
          </a:p>
          <a:p>
            <a:endParaRPr lang="el-GR" dirty="0"/>
          </a:p>
        </p:txBody>
      </p:sp>
      <p:pic>
        <p:nvPicPr>
          <p:cNvPr id="4" name="Εικόνα 2"/>
          <p:cNvPicPr/>
          <p:nvPr/>
        </p:nvPicPr>
        <p:blipFill>
          <a:blip r:embed="rId3" cstate="print"/>
          <a:srcRect/>
          <a:stretch>
            <a:fillRect/>
          </a:stretch>
        </p:blipFill>
        <p:spPr bwMode="auto">
          <a:xfrm>
            <a:off x="467544" y="1642088"/>
            <a:ext cx="8280920" cy="4451207"/>
          </a:xfrm>
          <a:prstGeom prst="rect">
            <a:avLst/>
          </a:prstGeom>
          <a:noFill/>
          <a:ln w="9525">
            <a:noFill/>
            <a:miter lim="800000"/>
            <a:headEnd/>
            <a:tailEnd/>
          </a:ln>
        </p:spPr>
      </p:pic>
    </p:spTree>
    <p:extLst>
      <p:ext uri="{BB962C8B-B14F-4D97-AF65-F5344CB8AC3E}">
        <p14:creationId xmlns:p14="http://schemas.microsoft.com/office/powerpoint/2010/main" val="260009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A. Reviewing vocabulary</a:t>
            </a:r>
            <a:endParaRPr lang="el-GR" dirty="0"/>
          </a:p>
        </p:txBody>
      </p:sp>
      <p:sp>
        <p:nvSpPr>
          <p:cNvPr id="3" name="Content Placeholder 2"/>
          <p:cNvSpPr>
            <a:spLocks noGrp="1"/>
          </p:cNvSpPr>
          <p:nvPr>
            <p:ph idx="1"/>
          </p:nvPr>
        </p:nvSpPr>
        <p:spPr>
          <a:solidFill>
            <a:schemeClr val="accent6">
              <a:lumMod val="20000"/>
              <a:lumOff val="80000"/>
            </a:schemeClr>
          </a:solidFill>
        </p:spPr>
        <p:txBody>
          <a:bodyPr>
            <a:normAutofit fontScale="77500" lnSpcReduction="20000"/>
          </a:bodyPr>
          <a:lstStyle/>
          <a:p>
            <a:r>
              <a:rPr lang="en-US" dirty="0" smtClean="0"/>
              <a:t>What can you…</a:t>
            </a:r>
          </a:p>
          <a:p>
            <a:pPr marL="0" indent="0">
              <a:buNone/>
            </a:pPr>
            <a:endParaRPr lang="en-US" dirty="0" smtClean="0"/>
          </a:p>
          <a:p>
            <a:r>
              <a:rPr lang="en-US" b="1" dirty="0" smtClean="0"/>
              <a:t>1. be responsible for ?</a:t>
            </a:r>
          </a:p>
          <a:p>
            <a:r>
              <a:rPr lang="en-US" b="1" dirty="0" smtClean="0"/>
              <a:t>2. manage ?</a:t>
            </a:r>
          </a:p>
          <a:p>
            <a:r>
              <a:rPr lang="en-US" b="1" dirty="0" smtClean="0"/>
              <a:t>3. revise for ?</a:t>
            </a:r>
          </a:p>
          <a:p>
            <a:r>
              <a:rPr lang="en-US" b="1" dirty="0" smtClean="0"/>
              <a:t>4. miss ?</a:t>
            </a:r>
          </a:p>
          <a:p>
            <a:r>
              <a:rPr lang="en-US" b="1" dirty="0" smtClean="0"/>
              <a:t>5. respect ?</a:t>
            </a:r>
          </a:p>
          <a:p>
            <a:r>
              <a:rPr lang="en-US" b="1" dirty="0" smtClean="0"/>
              <a:t>6. worry about ?</a:t>
            </a:r>
          </a:p>
          <a:p>
            <a:r>
              <a:rPr lang="en-US" b="1" dirty="0" smtClean="0"/>
              <a:t>7. spend ?</a:t>
            </a:r>
          </a:p>
          <a:p>
            <a:r>
              <a:rPr lang="en-US" b="1" dirty="0" smtClean="0"/>
              <a:t>8. share ?</a:t>
            </a:r>
          </a:p>
          <a:p>
            <a:r>
              <a:rPr lang="en-US" b="1" dirty="0" smtClean="0"/>
              <a:t>9. record ?</a:t>
            </a:r>
            <a:endParaRPr lang="el-GR" b="1" dirty="0"/>
          </a:p>
        </p:txBody>
      </p:sp>
    </p:spTree>
    <p:extLst>
      <p:ext uri="{BB962C8B-B14F-4D97-AF65-F5344CB8AC3E}">
        <p14:creationId xmlns:p14="http://schemas.microsoft.com/office/powerpoint/2010/main" val="3449871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B. Predicting content</a:t>
            </a:r>
            <a:endParaRPr lang="el-GR" dirty="0"/>
          </a:p>
        </p:txBody>
      </p:sp>
      <p:sp>
        <p:nvSpPr>
          <p:cNvPr id="3" name="Content Placeholder 2"/>
          <p:cNvSpPr>
            <a:spLocks noGrp="1"/>
          </p:cNvSpPr>
          <p:nvPr>
            <p:ph idx="1"/>
          </p:nvPr>
        </p:nvSpPr>
        <p:spPr>
          <a:solidFill>
            <a:schemeClr val="accent6">
              <a:lumMod val="20000"/>
              <a:lumOff val="80000"/>
            </a:schemeClr>
          </a:solidFill>
        </p:spPr>
        <p:txBody>
          <a:bodyPr>
            <a:normAutofit fontScale="55000" lnSpcReduction="20000"/>
          </a:bodyPr>
          <a:lstStyle/>
          <a:p>
            <a:r>
              <a:rPr lang="en-US" dirty="0" smtClean="0"/>
              <a:t>You are going to read a text.</a:t>
            </a:r>
          </a:p>
          <a:p>
            <a:pPr marL="0" indent="0">
              <a:buNone/>
            </a:pPr>
            <a:r>
              <a:rPr lang="en-US" b="1" dirty="0" smtClean="0"/>
              <a:t>1. Read the heading and the first paragraph. What is the text about?</a:t>
            </a:r>
          </a:p>
          <a:p>
            <a:endParaRPr lang="en-US" b="1" dirty="0" smtClean="0"/>
          </a:p>
          <a:p>
            <a:pPr marL="0" indent="0">
              <a:buNone/>
            </a:pPr>
            <a:r>
              <a:rPr lang="en-US" b="1" dirty="0" smtClean="0"/>
              <a:t>Research </a:t>
            </a:r>
            <a:r>
              <a:rPr lang="en-US" b="1" dirty="0"/>
              <a:t>at university</a:t>
            </a:r>
            <a:endParaRPr lang="el-GR" dirty="0"/>
          </a:p>
          <a:p>
            <a:pPr marL="0" indent="0">
              <a:buNone/>
            </a:pPr>
            <a:r>
              <a:rPr lang="en-US" i="1" dirty="0"/>
              <a:t>You must do a lot of assignments at university. For most of the assignments, you must do </a:t>
            </a:r>
            <a:r>
              <a:rPr lang="en-US" i="1" dirty="0" smtClean="0"/>
              <a:t>research.</a:t>
            </a:r>
            <a:r>
              <a:rPr lang="en-US" i="1" dirty="0"/>
              <a:t> </a:t>
            </a:r>
            <a:r>
              <a:rPr lang="en-US" i="1" dirty="0" smtClean="0"/>
              <a:t>Do </a:t>
            </a:r>
            <a:r>
              <a:rPr lang="en-US" i="1" dirty="0"/>
              <a:t>a lot of research. Then you will get good marks. But you must do good research.</a:t>
            </a:r>
            <a:endParaRPr lang="el-GR" i="1" dirty="0"/>
          </a:p>
          <a:p>
            <a:pPr marL="0" indent="0">
              <a:buNone/>
            </a:pPr>
            <a:r>
              <a:rPr lang="en-US" dirty="0"/>
              <a:t> </a:t>
            </a:r>
            <a:endParaRPr lang="el-GR" dirty="0"/>
          </a:p>
          <a:p>
            <a:pPr marL="0" indent="0">
              <a:buNone/>
            </a:pPr>
            <a:r>
              <a:rPr lang="en-US" b="1" dirty="0" smtClean="0"/>
              <a:t>1. Go </a:t>
            </a:r>
            <a:r>
              <a:rPr lang="en-US" b="1" dirty="0"/>
              <a:t>to the library</a:t>
            </a:r>
            <a:endParaRPr lang="el-GR" b="1" dirty="0"/>
          </a:p>
          <a:p>
            <a:r>
              <a:rPr lang="en-US" dirty="0"/>
              <a:t>At one time, students did research in the university library. Nowadays, most students do Research on the Internet. But the university library is still there. It is still an excellent place for students. Try the library first! Firstly, the information is organized. Secondly it is checked</a:t>
            </a:r>
            <a:r>
              <a:rPr lang="en-US" dirty="0" smtClean="0"/>
              <a:t>. Thirdly</a:t>
            </a:r>
            <a:r>
              <a:rPr lang="en-US" dirty="0"/>
              <a:t>, the librarian can help you. But perhaps the library is closed or the book you want is </a:t>
            </a:r>
            <a:r>
              <a:rPr lang="en-US" dirty="0" smtClean="0"/>
              <a:t>out. Then </a:t>
            </a:r>
            <a:r>
              <a:rPr lang="en-US" dirty="0"/>
              <a:t>you must use the Internet</a:t>
            </a:r>
            <a:r>
              <a:rPr lang="en-US" dirty="0" smtClean="0"/>
              <a:t>.</a:t>
            </a:r>
          </a:p>
          <a:p>
            <a:pPr marL="0" indent="0">
              <a:buNone/>
            </a:pPr>
            <a:endParaRPr lang="en-US" dirty="0" smtClean="0"/>
          </a:p>
          <a:p>
            <a:r>
              <a:rPr lang="en-US" b="1" dirty="0" smtClean="0"/>
              <a:t>2. What advice will the text contain? Make some predictions.</a:t>
            </a:r>
            <a:endParaRPr lang="el-GR" b="1" dirty="0"/>
          </a:p>
          <a:p>
            <a:endParaRPr lang="el-GR" dirty="0"/>
          </a:p>
        </p:txBody>
      </p:sp>
    </p:spTree>
    <p:extLst>
      <p:ext uri="{BB962C8B-B14F-4D97-AF65-F5344CB8AC3E}">
        <p14:creationId xmlns:p14="http://schemas.microsoft.com/office/powerpoint/2010/main" val="904362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Section headings</a:t>
            </a:r>
            <a:endParaRPr lang="el-GR" dirty="0"/>
          </a:p>
        </p:txBody>
      </p:sp>
      <p:sp>
        <p:nvSpPr>
          <p:cNvPr id="3" name="Content Placeholder 2"/>
          <p:cNvSpPr>
            <a:spLocks noGrp="1"/>
          </p:cNvSpPr>
          <p:nvPr>
            <p:ph idx="1"/>
          </p:nvPr>
        </p:nvSpPr>
        <p:spPr>
          <a:solidFill>
            <a:schemeClr val="accent6">
              <a:lumMod val="20000"/>
              <a:lumOff val="80000"/>
            </a:schemeClr>
          </a:solidFill>
        </p:spPr>
        <p:txBody>
          <a:bodyPr>
            <a:normAutofit lnSpcReduction="10000"/>
          </a:bodyPr>
          <a:lstStyle/>
          <a:p>
            <a:r>
              <a:rPr lang="en-US" dirty="0" smtClean="0"/>
              <a:t>3. Read the </a:t>
            </a:r>
            <a:r>
              <a:rPr lang="en-US" b="1" dirty="0" smtClean="0"/>
              <a:t>section headings</a:t>
            </a:r>
            <a:r>
              <a:rPr lang="en-US" dirty="0" smtClean="0"/>
              <a:t>. </a:t>
            </a:r>
          </a:p>
          <a:p>
            <a:r>
              <a:rPr lang="en-US" dirty="0" smtClean="0"/>
              <a:t>Check your predictions to see if they were correct.</a:t>
            </a:r>
          </a:p>
          <a:p>
            <a:pPr marL="0" indent="0">
              <a:buNone/>
            </a:pPr>
            <a:endParaRPr lang="el-GR" dirty="0"/>
          </a:p>
          <a:p>
            <a:r>
              <a:rPr lang="en-US" b="1" dirty="0"/>
              <a:t>1.	Go to the library</a:t>
            </a:r>
            <a:endParaRPr lang="el-GR" b="1" dirty="0"/>
          </a:p>
          <a:p>
            <a:r>
              <a:rPr lang="en-US" b="1" dirty="0"/>
              <a:t>2.	Use academic sources</a:t>
            </a:r>
            <a:endParaRPr lang="el-GR" b="1" dirty="0"/>
          </a:p>
          <a:p>
            <a:r>
              <a:rPr lang="en-US" b="1" dirty="0"/>
              <a:t>3.	Use more than one source</a:t>
            </a:r>
            <a:endParaRPr lang="el-GR" b="1" dirty="0"/>
          </a:p>
          <a:p>
            <a:r>
              <a:rPr lang="en-US" b="1" dirty="0"/>
              <a:t>4.	Avoid plagiarism</a:t>
            </a:r>
            <a:endParaRPr lang="el-GR" b="1" dirty="0"/>
          </a:p>
          <a:p>
            <a:endParaRPr lang="el-GR" dirty="0"/>
          </a:p>
        </p:txBody>
      </p:sp>
    </p:spTree>
    <p:extLst>
      <p:ext uri="{BB962C8B-B14F-4D97-AF65-F5344CB8AC3E}">
        <p14:creationId xmlns:p14="http://schemas.microsoft.com/office/powerpoint/2010/main" val="381985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chemeClr val="tx2">
              <a:lumMod val="20000"/>
              <a:lumOff val="80000"/>
            </a:schemeClr>
          </a:solidFill>
        </p:spPr>
        <p:txBody>
          <a:bodyPr>
            <a:normAutofit fontScale="90000"/>
          </a:bodyPr>
          <a:lstStyle/>
          <a:p>
            <a:r>
              <a:rPr lang="en-US" dirty="0" smtClean="0"/>
              <a:t>THE TEXT (PART 1)</a:t>
            </a:r>
            <a:endParaRPr lang="el-GR" dirty="0"/>
          </a:p>
        </p:txBody>
      </p:sp>
      <p:sp>
        <p:nvSpPr>
          <p:cNvPr id="3" name="Content Placeholder 2"/>
          <p:cNvSpPr>
            <a:spLocks noGrp="1"/>
          </p:cNvSpPr>
          <p:nvPr>
            <p:ph idx="1"/>
          </p:nvPr>
        </p:nvSpPr>
        <p:spPr>
          <a:xfrm>
            <a:off x="251520" y="908720"/>
            <a:ext cx="8712968" cy="5760640"/>
          </a:xfrm>
          <a:solidFill>
            <a:schemeClr val="accent6">
              <a:lumMod val="20000"/>
              <a:lumOff val="80000"/>
            </a:schemeClr>
          </a:solidFill>
        </p:spPr>
        <p:txBody>
          <a:bodyPr>
            <a:normAutofit fontScale="47500" lnSpcReduction="20000"/>
          </a:bodyPr>
          <a:lstStyle/>
          <a:p>
            <a:pPr algn="just"/>
            <a:r>
              <a:rPr lang="en-US" sz="4300" b="1" dirty="0"/>
              <a:t>Research at university</a:t>
            </a:r>
            <a:endParaRPr lang="el-GR" sz="4300" dirty="0"/>
          </a:p>
          <a:p>
            <a:pPr algn="just"/>
            <a:r>
              <a:rPr lang="en-US" sz="4300" dirty="0"/>
              <a:t>You must do a lot of assignments at university. For most of the assignments, you must do research.</a:t>
            </a:r>
            <a:endParaRPr lang="el-GR" sz="4300" dirty="0"/>
          </a:p>
          <a:p>
            <a:pPr algn="just"/>
            <a:r>
              <a:rPr lang="en-US" sz="4300" dirty="0"/>
              <a:t>Do a lot of research. Then you will get good marks. But you must do </a:t>
            </a:r>
            <a:r>
              <a:rPr lang="en-US" sz="4300" i="1" dirty="0"/>
              <a:t>good</a:t>
            </a:r>
            <a:r>
              <a:rPr lang="en-US" sz="4300" dirty="0"/>
              <a:t> research.</a:t>
            </a:r>
            <a:endParaRPr lang="el-GR" sz="4300" dirty="0"/>
          </a:p>
          <a:p>
            <a:pPr algn="just"/>
            <a:r>
              <a:rPr lang="en-US" sz="4300" dirty="0"/>
              <a:t> </a:t>
            </a:r>
            <a:endParaRPr lang="el-GR" sz="4300" b="1" dirty="0"/>
          </a:p>
          <a:p>
            <a:pPr algn="just"/>
            <a:r>
              <a:rPr lang="en-US" sz="4300" b="1" dirty="0"/>
              <a:t>1.	Go to the library</a:t>
            </a:r>
            <a:endParaRPr lang="el-GR" sz="4300" b="1" dirty="0"/>
          </a:p>
          <a:p>
            <a:pPr algn="just"/>
            <a:r>
              <a:rPr lang="en-US" sz="4300" dirty="0"/>
              <a:t>At one time, students did research in the university library. Nowadays, most students do Research on the Internet. But the university library is still there. It is still an excellent place for students. Try the library first! Firstly, the information is organized. Secondly it is checked</a:t>
            </a:r>
            <a:r>
              <a:rPr lang="en-US" sz="4300" dirty="0" smtClean="0"/>
              <a:t>. Thirdly</a:t>
            </a:r>
            <a:r>
              <a:rPr lang="en-US" sz="4300" dirty="0"/>
              <a:t>, the librarian can help you. But perhaps the library is closed or the book you want is out</a:t>
            </a:r>
            <a:r>
              <a:rPr lang="en-US" sz="4300" dirty="0" smtClean="0"/>
              <a:t>. Then </a:t>
            </a:r>
            <a:r>
              <a:rPr lang="en-US" sz="4300" dirty="0"/>
              <a:t>you must use the Internet.</a:t>
            </a:r>
            <a:endParaRPr lang="el-GR" sz="4300" dirty="0"/>
          </a:p>
          <a:p>
            <a:pPr algn="just"/>
            <a:r>
              <a:rPr lang="en-US" sz="4300" b="1" dirty="0"/>
              <a:t>2.	Use academic sources</a:t>
            </a:r>
            <a:endParaRPr lang="el-GR" sz="4300" b="1" dirty="0"/>
          </a:p>
          <a:p>
            <a:pPr algn="just"/>
            <a:r>
              <a:rPr lang="en-US" sz="4300" dirty="0"/>
              <a:t>Type 'What is a good teacher?' into Google</a:t>
            </a:r>
            <a:r>
              <a:rPr lang="en-US" sz="4300" dirty="0" smtClean="0"/>
              <a:t>. You </a:t>
            </a:r>
            <a:r>
              <a:rPr lang="en-US" sz="4300" dirty="0"/>
              <a:t>get nearly four million webpages! But a lot of those pages are commercial. Look for the domains .co.uk and .com. Don't read these sites</a:t>
            </a:r>
            <a:r>
              <a:rPr lang="en-US" sz="4300" dirty="0" smtClean="0"/>
              <a:t>. They </a:t>
            </a:r>
            <a:r>
              <a:rPr lang="en-US" sz="4300" dirty="0"/>
              <a:t>want to sell you something. Other webpages are private sites. A tilde (~) says 'This is a private site'. Don't read these sites either. Nobody has checked the information on these sites. Look for academic sites (.ac and .</a:t>
            </a:r>
            <a:r>
              <a:rPr lang="en-US" sz="4300" dirty="0" err="1"/>
              <a:t>edu</a:t>
            </a:r>
            <a:r>
              <a:rPr lang="en-US" sz="4300" dirty="0"/>
              <a:t>). Look also for .org and .</a:t>
            </a:r>
            <a:r>
              <a:rPr lang="en-US" sz="4300" dirty="0" err="1"/>
              <a:t>gov</a:t>
            </a:r>
            <a:r>
              <a:rPr lang="en-US" sz="4300" dirty="0" err="1" smtClean="0"/>
              <a:t>.</a:t>
            </a:r>
            <a:r>
              <a:rPr lang="en-US" sz="4300" dirty="0" smtClean="0"/>
              <a:t> These </a:t>
            </a:r>
            <a:r>
              <a:rPr lang="en-US" sz="4300" dirty="0"/>
              <a:t>are not commercial sites</a:t>
            </a:r>
            <a:r>
              <a:rPr lang="en-US" sz="4300" dirty="0" smtClean="0"/>
              <a:t>.</a:t>
            </a:r>
            <a:endParaRPr lang="el-GR" sz="4300" dirty="0"/>
          </a:p>
        </p:txBody>
      </p:sp>
    </p:spTree>
    <p:extLst>
      <p:ext uri="{BB962C8B-B14F-4D97-AF65-F5344CB8AC3E}">
        <p14:creationId xmlns:p14="http://schemas.microsoft.com/office/powerpoint/2010/main" val="3059644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tx2">
              <a:lumMod val="20000"/>
              <a:lumOff val="80000"/>
            </a:schemeClr>
          </a:solidFill>
        </p:spPr>
        <p:txBody>
          <a:bodyPr/>
          <a:lstStyle/>
          <a:p>
            <a:r>
              <a:rPr lang="en-US" dirty="0" smtClean="0"/>
              <a:t>THE TEXT (PART 2)</a:t>
            </a:r>
            <a:endParaRPr lang="el-GR" dirty="0"/>
          </a:p>
        </p:txBody>
      </p:sp>
      <p:sp>
        <p:nvSpPr>
          <p:cNvPr id="3" name="Content Placeholder 2"/>
          <p:cNvSpPr>
            <a:spLocks noGrp="1"/>
          </p:cNvSpPr>
          <p:nvPr>
            <p:ph idx="1"/>
          </p:nvPr>
        </p:nvSpPr>
        <p:spPr>
          <a:xfrm>
            <a:off x="457200" y="1268760"/>
            <a:ext cx="8229600" cy="5184576"/>
          </a:xfrm>
          <a:solidFill>
            <a:schemeClr val="accent6">
              <a:lumMod val="20000"/>
              <a:lumOff val="80000"/>
            </a:schemeClr>
          </a:solidFill>
        </p:spPr>
        <p:txBody>
          <a:bodyPr>
            <a:normAutofit fontScale="62500" lnSpcReduction="20000"/>
          </a:bodyPr>
          <a:lstStyle/>
          <a:p>
            <a:r>
              <a:rPr lang="en-US" b="1" dirty="0"/>
              <a:t>3.	Use more than one source</a:t>
            </a:r>
            <a:endParaRPr lang="el-GR" b="1" dirty="0"/>
          </a:p>
          <a:p>
            <a:pPr algn="just"/>
            <a:r>
              <a:rPr lang="en-US" dirty="0"/>
              <a:t>Do not get all your information from one source. Firstly, perhaps the source is not accurate. Secondly, perhaps the source does not have complete information. Finally you risk plagiarism — see below. Choose at least three academic sources. Never use Wikipedia! It is not an academic site. Take notes from each source</a:t>
            </a:r>
            <a:r>
              <a:rPr lang="en-US" dirty="0" smtClean="0"/>
              <a:t>. Then </a:t>
            </a:r>
            <a:r>
              <a:rPr lang="en-US" dirty="0"/>
              <a:t>use your own words to report the information. Always record your sources. At one time, it was easy to find the source again. Nowadays, it is often hard to find a website a second time. Copy the complete web address of the article. Write the date of your search. Keep it with your notes.</a:t>
            </a:r>
            <a:endParaRPr lang="el-GR" dirty="0"/>
          </a:p>
          <a:p>
            <a:pPr algn="just"/>
            <a:r>
              <a:rPr lang="en-US" b="1" dirty="0"/>
              <a:t>4.	Avoid plagiarism</a:t>
            </a:r>
            <a:endParaRPr lang="el-GR" b="1" dirty="0"/>
          </a:p>
          <a:p>
            <a:pPr algn="just"/>
            <a:r>
              <a:rPr lang="en-US" dirty="0"/>
              <a:t>Plagiarism is copying someone's work</a:t>
            </a:r>
            <a:r>
              <a:rPr lang="en-US" dirty="0" smtClean="0"/>
              <a:t>. The </a:t>
            </a:r>
            <a:r>
              <a:rPr lang="en-US" dirty="0"/>
              <a:t>word comes from Latin. It means to 'steal or kidnap'. At one time, students stole paragraphs from webpages. Lecturers accepted their work. But in </a:t>
            </a:r>
            <a:r>
              <a:rPr lang="en-US" dirty="0" smtClean="0"/>
              <a:t>2001, </a:t>
            </a:r>
            <a:r>
              <a:rPr lang="en-US" dirty="0"/>
              <a:t>a lecturer at an American university checked student assignments. He had a new computer program. He found 158 cases of plagiarism. Forty-eight students had to leave the university. Nowadays, all university lecturers use computer programs</a:t>
            </a:r>
            <a:r>
              <a:rPr lang="en-US" dirty="0" smtClean="0"/>
              <a:t>. They </a:t>
            </a:r>
            <a:r>
              <a:rPr lang="en-US" dirty="0"/>
              <a:t>find plagiarism </a:t>
            </a:r>
            <a:r>
              <a:rPr lang="en-US" dirty="0" smtClean="0"/>
              <a:t>easily. </a:t>
            </a:r>
            <a:r>
              <a:rPr lang="en-US" dirty="0"/>
              <a:t>Don't cut and paste from websites. Sometimes, the lecturer gives no marks for an assignment with plagiarism. Sometimes, the university asks the student to leave.</a:t>
            </a:r>
            <a:endParaRPr lang="el-GR" dirty="0"/>
          </a:p>
          <a:p>
            <a:endParaRPr lang="el-GR" dirty="0"/>
          </a:p>
        </p:txBody>
      </p:sp>
    </p:spTree>
    <p:extLst>
      <p:ext uri="{BB962C8B-B14F-4D97-AF65-F5344CB8AC3E}">
        <p14:creationId xmlns:p14="http://schemas.microsoft.com/office/powerpoint/2010/main" val="2557348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chemeClr val="tx2">
              <a:lumMod val="20000"/>
              <a:lumOff val="80000"/>
            </a:schemeClr>
          </a:solidFill>
        </p:spPr>
        <p:txBody>
          <a:bodyPr>
            <a:normAutofit fontScale="90000"/>
          </a:bodyPr>
          <a:lstStyle/>
          <a:p>
            <a:r>
              <a:rPr lang="en-US" b="1" dirty="0" smtClean="0"/>
              <a:t/>
            </a:r>
            <a:br>
              <a:rPr lang="en-US" b="1" dirty="0" smtClean="0"/>
            </a:br>
            <a:r>
              <a:rPr lang="en-US" sz="3600" b="1" dirty="0" smtClean="0"/>
              <a:t>C</a:t>
            </a:r>
            <a:r>
              <a:rPr lang="en-US" sz="3600" b="1" dirty="0"/>
              <a:t>. </a:t>
            </a:r>
            <a:r>
              <a:rPr lang="el-GR" sz="3600" b="1" dirty="0"/>
              <a:t>Understanding advice</a:t>
            </a:r>
            <a:r>
              <a:rPr lang="el-GR" sz="3600" dirty="0"/>
              <a:t/>
            </a:r>
            <a:br>
              <a:rPr lang="el-GR" sz="3600" dirty="0"/>
            </a:br>
            <a:endParaRPr lang="el-GR" sz="3600" dirty="0"/>
          </a:p>
        </p:txBody>
      </p:sp>
      <p:sp>
        <p:nvSpPr>
          <p:cNvPr id="3" name="Content Placeholder 2"/>
          <p:cNvSpPr>
            <a:spLocks noGrp="1"/>
          </p:cNvSpPr>
          <p:nvPr>
            <p:ph idx="1"/>
          </p:nvPr>
        </p:nvSpPr>
        <p:spPr>
          <a:xfrm>
            <a:off x="395536" y="980728"/>
            <a:ext cx="8568952" cy="5472608"/>
          </a:xfrm>
          <a:solidFill>
            <a:schemeClr val="accent6">
              <a:lumMod val="20000"/>
              <a:lumOff val="80000"/>
            </a:schemeClr>
          </a:solidFill>
        </p:spPr>
        <p:txBody>
          <a:bodyPr>
            <a:noAutofit/>
          </a:bodyPr>
          <a:lstStyle/>
          <a:p>
            <a:r>
              <a:rPr lang="en-US" sz="1800" dirty="0" smtClean="0"/>
              <a:t>1</a:t>
            </a:r>
            <a:r>
              <a:rPr lang="en-US" sz="1800" dirty="0"/>
              <a:t>. Read the text. Tick the advice from the text. Correct any pieces of advice which are wrong.</a:t>
            </a:r>
            <a:endParaRPr lang="el-GR" sz="1800" dirty="0"/>
          </a:p>
          <a:p>
            <a:pPr lvl="1"/>
            <a:r>
              <a:rPr lang="en-US" sz="1600" dirty="0"/>
              <a:t>Do a lot of research.				  </a:t>
            </a:r>
            <a:r>
              <a:rPr lang="en-US" sz="1600" b="1" dirty="0"/>
              <a:t>√</a:t>
            </a:r>
            <a:r>
              <a:rPr lang="en-US" sz="1600" dirty="0"/>
              <a:t>	............................................................................................</a:t>
            </a:r>
            <a:endParaRPr lang="el-GR" sz="1600" dirty="0"/>
          </a:p>
          <a:p>
            <a:pPr lvl="1"/>
            <a:r>
              <a:rPr lang="en-US" sz="1600" dirty="0"/>
              <a:t>Always do research in a library.	 		  </a:t>
            </a:r>
            <a:r>
              <a:rPr lang="en-US" sz="1600" b="1" dirty="0" smtClean="0"/>
              <a:t>×</a:t>
            </a:r>
            <a:r>
              <a:rPr lang="en-US" sz="1600" dirty="0"/>
              <a:t> </a:t>
            </a:r>
            <a:r>
              <a:rPr lang="en-US" sz="1600" dirty="0" smtClean="0"/>
              <a:t>    </a:t>
            </a:r>
            <a:r>
              <a:rPr lang="en-US" sz="1600" u="sng" dirty="0" smtClean="0"/>
              <a:t>Go </a:t>
            </a:r>
            <a:r>
              <a:rPr lang="en-US" sz="1600" u="sng" dirty="0"/>
              <a:t>to the library if possible.</a:t>
            </a:r>
            <a:endParaRPr lang="el-GR" sz="1600" dirty="0"/>
          </a:p>
          <a:p>
            <a:pPr lvl="1"/>
            <a:r>
              <a:rPr lang="el-GR" sz="1600" dirty="0"/>
              <a:t>Never use the Internet. </a:t>
            </a:r>
            <a:r>
              <a:rPr lang="en-US" sz="1600" dirty="0"/>
              <a:t>			</a:t>
            </a:r>
            <a:r>
              <a:rPr lang="en-US" sz="1600" dirty="0" smtClean="0"/>
              <a:t>                     </a:t>
            </a:r>
            <a:r>
              <a:rPr lang="el-GR" sz="1600" dirty="0" smtClean="0"/>
              <a:t>□</a:t>
            </a:r>
            <a:r>
              <a:rPr lang="en-US" sz="1600" dirty="0"/>
              <a:t>	............................................................................................</a:t>
            </a:r>
            <a:endParaRPr lang="el-GR" sz="1600" dirty="0"/>
          </a:p>
          <a:p>
            <a:pPr lvl="1"/>
            <a:r>
              <a:rPr lang="en-US" sz="1600" dirty="0"/>
              <a:t>Don't read sites with .co.uk or .com. 		</a:t>
            </a:r>
            <a:r>
              <a:rPr lang="el-GR" sz="1600" dirty="0"/>
              <a:t>□</a:t>
            </a:r>
            <a:r>
              <a:rPr lang="en-US" sz="1600" dirty="0"/>
              <a:t>	............................................................................................</a:t>
            </a:r>
            <a:endParaRPr lang="el-GR" sz="1600" dirty="0"/>
          </a:p>
          <a:p>
            <a:pPr lvl="1"/>
            <a:r>
              <a:rPr lang="el-GR" sz="1600" dirty="0"/>
              <a:t>Don't read private sites. </a:t>
            </a:r>
            <a:r>
              <a:rPr lang="en-US" sz="1600" dirty="0"/>
              <a:t>			</a:t>
            </a:r>
            <a:r>
              <a:rPr lang="el-GR" sz="1600" dirty="0"/>
              <a:t>□</a:t>
            </a:r>
            <a:r>
              <a:rPr lang="en-US" sz="1600" dirty="0"/>
              <a:t>	............................................................................................</a:t>
            </a:r>
            <a:endParaRPr lang="el-GR" sz="1600" dirty="0"/>
          </a:p>
          <a:p>
            <a:pPr lvl="1"/>
            <a:r>
              <a:rPr lang="en-US" sz="1600" dirty="0"/>
              <a:t>Don't read sites with .org or </a:t>
            </a:r>
            <a:r>
              <a:rPr lang="en-US" sz="1600" dirty="0" err="1"/>
              <a:t>gov.</a:t>
            </a:r>
            <a:r>
              <a:rPr lang="en-US" sz="1600" dirty="0"/>
              <a:t> 		</a:t>
            </a:r>
            <a:r>
              <a:rPr lang="en-US" sz="1600" dirty="0" smtClean="0"/>
              <a:t>                   </a:t>
            </a:r>
            <a:r>
              <a:rPr lang="el-GR" sz="1600" dirty="0" smtClean="0"/>
              <a:t>□</a:t>
            </a:r>
            <a:r>
              <a:rPr lang="en-US" sz="1600" dirty="0"/>
              <a:t>	............................................................................................</a:t>
            </a:r>
            <a:endParaRPr lang="el-GR" sz="1600" dirty="0"/>
          </a:p>
          <a:p>
            <a:pPr lvl="1"/>
            <a:r>
              <a:rPr lang="el-GR" sz="1600" dirty="0"/>
              <a:t>Always start with Wikipedia. </a:t>
            </a:r>
            <a:r>
              <a:rPr lang="en-US" sz="1600" dirty="0"/>
              <a:t>			</a:t>
            </a:r>
            <a:r>
              <a:rPr lang="el-GR" sz="1600" dirty="0"/>
              <a:t>□</a:t>
            </a:r>
            <a:r>
              <a:rPr lang="en-US" sz="1600" dirty="0"/>
              <a:t>	............................................................................................</a:t>
            </a:r>
            <a:endParaRPr lang="el-GR" sz="1600" dirty="0"/>
          </a:p>
          <a:p>
            <a:pPr lvl="1"/>
            <a:r>
              <a:rPr lang="en-US" sz="1600" dirty="0"/>
              <a:t>Report information in your own words. 		</a:t>
            </a:r>
            <a:r>
              <a:rPr lang="el-GR" sz="1600" dirty="0"/>
              <a:t>□</a:t>
            </a:r>
            <a:r>
              <a:rPr lang="en-US" sz="1600" dirty="0"/>
              <a:t>	............................................................................................</a:t>
            </a:r>
            <a:endParaRPr lang="el-GR" sz="1600" dirty="0"/>
          </a:p>
          <a:p>
            <a:pPr lvl="1"/>
            <a:r>
              <a:rPr lang="en-US" sz="1600" dirty="0"/>
              <a:t>Cut and paste interesting parts of websites.	</a:t>
            </a:r>
            <a:r>
              <a:rPr lang="en-US" sz="1600" dirty="0" smtClean="0"/>
              <a:t>                    </a:t>
            </a:r>
            <a:r>
              <a:rPr lang="el-GR" sz="1600" dirty="0" smtClean="0"/>
              <a:t>□</a:t>
            </a:r>
            <a:r>
              <a:rPr lang="en-US" sz="1600" dirty="0"/>
              <a:t>	............................................................................................</a:t>
            </a:r>
            <a:endParaRPr lang="el-GR" sz="1600" dirty="0"/>
          </a:p>
          <a:p>
            <a:endParaRPr lang="el-GR" sz="1800" dirty="0"/>
          </a:p>
        </p:txBody>
      </p:sp>
    </p:spTree>
    <p:extLst>
      <p:ext uri="{BB962C8B-B14F-4D97-AF65-F5344CB8AC3E}">
        <p14:creationId xmlns:p14="http://schemas.microsoft.com/office/powerpoint/2010/main" val="2402176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743</Words>
  <Application>Microsoft Office PowerPoint</Application>
  <PresentationFormat>On-screen Show (4:3)</PresentationFormat>
  <Paragraphs>106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1.15 Applying new reading skills</vt:lpstr>
      <vt:lpstr>OBJECTIVES</vt:lpstr>
      <vt:lpstr>Can you tell me what does this webpage show?</vt:lpstr>
      <vt:lpstr>A. Reviewing vocabulary</vt:lpstr>
      <vt:lpstr>B. Predicting content</vt:lpstr>
      <vt:lpstr>Section headings</vt:lpstr>
      <vt:lpstr>THE TEXT (PART 1)</vt:lpstr>
      <vt:lpstr>THE TEXT (PART 2)</vt:lpstr>
      <vt:lpstr> C. Understanding advice </vt:lpstr>
      <vt:lpstr>RIGHT ANSWERS</vt:lpstr>
      <vt:lpstr>WHY DOES THE WRITER GIVE EACH PIECE OF ADVICE?</vt:lpstr>
      <vt:lpstr>D. PRESENT OR PAST?</vt:lpstr>
      <vt:lpstr>AVOID PLAGIARISM</vt:lpstr>
      <vt:lpstr>RIGHT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1.15 Applying new reading skills</dc:title>
  <dc:creator>Charis Panou</dc:creator>
  <cp:lastModifiedBy>Charis Panou</cp:lastModifiedBy>
  <cp:revision>22</cp:revision>
  <dcterms:created xsi:type="dcterms:W3CDTF">2020-03-31T11:58:38Z</dcterms:created>
  <dcterms:modified xsi:type="dcterms:W3CDTF">2020-05-14T10:46:26Z</dcterms:modified>
</cp:coreProperties>
</file>