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2"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84B374-9F43-45F2-95C7-DDC5484FC60D}" v="3" dt="2025-10-07T14:30:51.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07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custSel addSld modSld sldOrd">
      <pc:chgData name="MARIA KARAMPELIA" userId="9dfcc2cac66bf474" providerId="LiveId" clId="{0FEA5FD1-C4E6-4F77-AB0B-A52281635803}" dt="2025-10-10T08:30:05.063" v="10613" actId="20577"/>
      <pc:docMkLst>
        <pc:docMk/>
      </pc:docMkLst>
      <pc:sldChg chg="modSp mod">
        <pc:chgData name="MARIA KARAMPELIA" userId="9dfcc2cac66bf474" providerId="LiveId" clId="{0FEA5FD1-C4E6-4F77-AB0B-A52281635803}" dt="2025-10-07T11:50:03.498" v="49" actId="20577"/>
        <pc:sldMkLst>
          <pc:docMk/>
          <pc:sldMk cId="2096877892" sldId="256"/>
        </pc:sldMkLst>
        <pc:spChg chg="mod">
          <ac:chgData name="MARIA KARAMPELIA" userId="9dfcc2cac66bf474" providerId="LiveId" clId="{0FEA5FD1-C4E6-4F77-AB0B-A52281635803}" dt="2025-10-07T11:49:41.380" v="41" actId="20577"/>
          <ac:spMkLst>
            <pc:docMk/>
            <pc:sldMk cId="2096877892" sldId="256"/>
            <ac:spMk id="2" creationId="{9645CCCA-87CE-4395-814C-28A3CD9CDDF2}"/>
          </ac:spMkLst>
        </pc:spChg>
        <pc:spChg chg="mod">
          <ac:chgData name="MARIA KARAMPELIA" userId="9dfcc2cac66bf474" providerId="LiveId" clId="{0FEA5FD1-C4E6-4F77-AB0B-A52281635803}" dt="2025-10-07T11:50:03.498" v="49" actId="20577"/>
          <ac:spMkLst>
            <pc:docMk/>
            <pc:sldMk cId="2096877892" sldId="256"/>
            <ac:spMk id="3" creationId="{5DA0906F-40C9-41FE-BC11-4286E0A689BE}"/>
          </ac:spMkLst>
        </pc:spChg>
      </pc:sldChg>
      <pc:sldChg chg="ord">
        <pc:chgData name="MARIA KARAMPELIA" userId="9dfcc2cac66bf474" providerId="LiveId" clId="{0FEA5FD1-C4E6-4F77-AB0B-A52281635803}" dt="2025-10-07T11:47:28.258" v="2"/>
        <pc:sldMkLst>
          <pc:docMk/>
          <pc:sldMk cId="2748020540" sldId="272"/>
        </pc:sldMkLst>
      </pc:sldChg>
      <pc:sldChg chg="modSp new mod">
        <pc:chgData name="MARIA KARAMPELIA" userId="9dfcc2cac66bf474" providerId="LiveId" clId="{0FEA5FD1-C4E6-4F77-AB0B-A52281635803}" dt="2025-10-07T12:05:09.526" v="1043" actId="313"/>
        <pc:sldMkLst>
          <pc:docMk/>
          <pc:sldMk cId="3481376959" sldId="275"/>
        </pc:sldMkLst>
        <pc:spChg chg="mod">
          <ac:chgData name="MARIA KARAMPELIA" userId="9dfcc2cac66bf474" providerId="LiveId" clId="{0FEA5FD1-C4E6-4F77-AB0B-A52281635803}" dt="2025-10-07T11:51:53.686" v="146" actId="1076"/>
          <ac:spMkLst>
            <pc:docMk/>
            <pc:sldMk cId="3481376959" sldId="275"/>
            <ac:spMk id="2" creationId="{0EEC971B-1DFA-5E1C-ABB3-187CA65E1A43}"/>
          </ac:spMkLst>
        </pc:spChg>
        <pc:spChg chg="mod">
          <ac:chgData name="MARIA KARAMPELIA" userId="9dfcc2cac66bf474" providerId="LiveId" clId="{0FEA5FD1-C4E6-4F77-AB0B-A52281635803}" dt="2025-10-07T12:05:09.526" v="1043" actId="313"/>
          <ac:spMkLst>
            <pc:docMk/>
            <pc:sldMk cId="3481376959" sldId="275"/>
            <ac:spMk id="3" creationId="{B8B2B3BA-75AB-BA44-1CC7-5BBDDEAC97B8}"/>
          </ac:spMkLst>
        </pc:spChg>
      </pc:sldChg>
      <pc:sldChg chg="modSp new mod">
        <pc:chgData name="MARIA KARAMPELIA" userId="9dfcc2cac66bf474" providerId="LiveId" clId="{0FEA5FD1-C4E6-4F77-AB0B-A52281635803}" dt="2025-10-10T08:17:07.965" v="10558" actId="20577"/>
        <pc:sldMkLst>
          <pc:docMk/>
          <pc:sldMk cId="3604982864" sldId="276"/>
        </pc:sldMkLst>
        <pc:spChg chg="mod">
          <ac:chgData name="MARIA KARAMPELIA" userId="9dfcc2cac66bf474" providerId="LiveId" clId="{0FEA5FD1-C4E6-4F77-AB0B-A52281635803}" dt="2025-10-07T12:07:31.105" v="1071" actId="14100"/>
          <ac:spMkLst>
            <pc:docMk/>
            <pc:sldMk cId="3604982864" sldId="276"/>
            <ac:spMk id="2" creationId="{A9685851-0BDD-435E-8FFD-33F99FE92F7A}"/>
          </ac:spMkLst>
        </pc:spChg>
        <pc:spChg chg="mod">
          <ac:chgData name="MARIA KARAMPELIA" userId="9dfcc2cac66bf474" providerId="LiveId" clId="{0FEA5FD1-C4E6-4F77-AB0B-A52281635803}" dt="2025-10-10T08:17:07.965" v="10558" actId="20577"/>
          <ac:spMkLst>
            <pc:docMk/>
            <pc:sldMk cId="3604982864" sldId="276"/>
            <ac:spMk id="3" creationId="{4DDEC113-62CE-3C02-5B51-18217B26DEEA}"/>
          </ac:spMkLst>
        </pc:spChg>
      </pc:sldChg>
      <pc:sldChg chg="modSp new mod">
        <pc:chgData name="MARIA KARAMPELIA" userId="9dfcc2cac66bf474" providerId="LiveId" clId="{0FEA5FD1-C4E6-4F77-AB0B-A52281635803}" dt="2025-10-07T12:58:04.790" v="2742" actId="20577"/>
        <pc:sldMkLst>
          <pc:docMk/>
          <pc:sldMk cId="3437987392" sldId="277"/>
        </pc:sldMkLst>
        <pc:spChg chg="mod">
          <ac:chgData name="MARIA KARAMPELIA" userId="9dfcc2cac66bf474" providerId="LiveId" clId="{0FEA5FD1-C4E6-4F77-AB0B-A52281635803}" dt="2025-10-07T12:49:53.921" v="1937" actId="14100"/>
          <ac:spMkLst>
            <pc:docMk/>
            <pc:sldMk cId="3437987392" sldId="277"/>
            <ac:spMk id="2" creationId="{696B8654-214A-669B-1B29-6130221657BC}"/>
          </ac:spMkLst>
        </pc:spChg>
        <pc:spChg chg="mod">
          <ac:chgData name="MARIA KARAMPELIA" userId="9dfcc2cac66bf474" providerId="LiveId" clId="{0FEA5FD1-C4E6-4F77-AB0B-A52281635803}" dt="2025-10-07T12:58:04.790" v="2742" actId="20577"/>
          <ac:spMkLst>
            <pc:docMk/>
            <pc:sldMk cId="3437987392" sldId="277"/>
            <ac:spMk id="3" creationId="{644252D8-2938-AD0D-C03B-C6F544F48B1D}"/>
          </ac:spMkLst>
        </pc:spChg>
      </pc:sldChg>
      <pc:sldChg chg="modSp new mod">
        <pc:chgData name="MARIA KARAMPELIA" userId="9dfcc2cac66bf474" providerId="LiveId" clId="{0FEA5FD1-C4E6-4F77-AB0B-A52281635803}" dt="2025-10-07T13:35:50.103" v="3797" actId="27636"/>
        <pc:sldMkLst>
          <pc:docMk/>
          <pc:sldMk cId="643416902" sldId="278"/>
        </pc:sldMkLst>
        <pc:spChg chg="mod">
          <ac:chgData name="MARIA KARAMPELIA" userId="9dfcc2cac66bf474" providerId="LiveId" clId="{0FEA5FD1-C4E6-4F77-AB0B-A52281635803}" dt="2025-10-07T12:59:56.342" v="2801" actId="27636"/>
          <ac:spMkLst>
            <pc:docMk/>
            <pc:sldMk cId="643416902" sldId="278"/>
            <ac:spMk id="2" creationId="{675D8965-E0BE-6750-6222-FBEDE5BE01AC}"/>
          </ac:spMkLst>
        </pc:spChg>
        <pc:spChg chg="mod">
          <ac:chgData name="MARIA KARAMPELIA" userId="9dfcc2cac66bf474" providerId="LiveId" clId="{0FEA5FD1-C4E6-4F77-AB0B-A52281635803}" dt="2025-10-07T13:35:50.103" v="3797" actId="27636"/>
          <ac:spMkLst>
            <pc:docMk/>
            <pc:sldMk cId="643416902" sldId="278"/>
            <ac:spMk id="3" creationId="{A05E1E74-BB8F-BF2F-D8EA-B589EB995A2F}"/>
          </ac:spMkLst>
        </pc:spChg>
      </pc:sldChg>
      <pc:sldChg chg="modSp new mod">
        <pc:chgData name="MARIA KARAMPELIA" userId="9dfcc2cac66bf474" providerId="LiveId" clId="{0FEA5FD1-C4E6-4F77-AB0B-A52281635803}" dt="2025-10-10T08:23:30.440" v="10611" actId="20577"/>
        <pc:sldMkLst>
          <pc:docMk/>
          <pc:sldMk cId="727923008" sldId="279"/>
        </pc:sldMkLst>
        <pc:spChg chg="mod">
          <ac:chgData name="MARIA KARAMPELIA" userId="9dfcc2cac66bf474" providerId="LiveId" clId="{0FEA5FD1-C4E6-4F77-AB0B-A52281635803}" dt="2025-10-07T13:51:59.189" v="5039" actId="14100"/>
          <ac:spMkLst>
            <pc:docMk/>
            <pc:sldMk cId="727923008" sldId="279"/>
            <ac:spMk id="2" creationId="{0761EAF1-4F33-77D6-8A2B-7ACBA73BB0F9}"/>
          </ac:spMkLst>
        </pc:spChg>
        <pc:spChg chg="mod">
          <ac:chgData name="MARIA KARAMPELIA" userId="9dfcc2cac66bf474" providerId="LiveId" clId="{0FEA5FD1-C4E6-4F77-AB0B-A52281635803}" dt="2025-10-10T08:23:30.440" v="10611" actId="20577"/>
          <ac:spMkLst>
            <pc:docMk/>
            <pc:sldMk cId="727923008" sldId="279"/>
            <ac:spMk id="3" creationId="{73ECC0EB-7E08-8045-9118-535C610B4EEE}"/>
          </ac:spMkLst>
        </pc:spChg>
      </pc:sldChg>
      <pc:sldChg chg="modSp new mod">
        <pc:chgData name="MARIA KARAMPELIA" userId="9dfcc2cac66bf474" providerId="LiveId" clId="{0FEA5FD1-C4E6-4F77-AB0B-A52281635803}" dt="2025-10-07T14:08:04.326" v="6018" actId="27636"/>
        <pc:sldMkLst>
          <pc:docMk/>
          <pc:sldMk cId="1949302959" sldId="280"/>
        </pc:sldMkLst>
        <pc:spChg chg="mod">
          <ac:chgData name="MARIA KARAMPELIA" userId="9dfcc2cac66bf474" providerId="LiveId" clId="{0FEA5FD1-C4E6-4F77-AB0B-A52281635803}" dt="2025-10-07T13:55:36.018" v="5129" actId="14100"/>
          <ac:spMkLst>
            <pc:docMk/>
            <pc:sldMk cId="1949302959" sldId="280"/>
            <ac:spMk id="2" creationId="{A628B5ED-E30C-57AB-6D05-51B12A45AAFE}"/>
          </ac:spMkLst>
        </pc:spChg>
        <pc:spChg chg="mod">
          <ac:chgData name="MARIA KARAMPELIA" userId="9dfcc2cac66bf474" providerId="LiveId" clId="{0FEA5FD1-C4E6-4F77-AB0B-A52281635803}" dt="2025-10-07T14:08:04.326" v="6018" actId="27636"/>
          <ac:spMkLst>
            <pc:docMk/>
            <pc:sldMk cId="1949302959" sldId="280"/>
            <ac:spMk id="3" creationId="{2C925FCF-67D3-8183-72B2-DB13C9FAD70D}"/>
          </ac:spMkLst>
        </pc:spChg>
      </pc:sldChg>
      <pc:sldChg chg="modSp new mod">
        <pc:chgData name="MARIA KARAMPELIA" userId="9dfcc2cac66bf474" providerId="LiveId" clId="{0FEA5FD1-C4E6-4F77-AB0B-A52281635803}" dt="2025-10-07T14:18:25.088" v="6721" actId="20577"/>
        <pc:sldMkLst>
          <pc:docMk/>
          <pc:sldMk cId="960679427" sldId="281"/>
        </pc:sldMkLst>
        <pc:spChg chg="mod">
          <ac:chgData name="MARIA KARAMPELIA" userId="9dfcc2cac66bf474" providerId="LiveId" clId="{0FEA5FD1-C4E6-4F77-AB0B-A52281635803}" dt="2025-10-07T14:11:46.772" v="6072" actId="20577"/>
          <ac:spMkLst>
            <pc:docMk/>
            <pc:sldMk cId="960679427" sldId="281"/>
            <ac:spMk id="2" creationId="{ABE7FCEE-03D7-77F2-CCC0-2CF8C31F749D}"/>
          </ac:spMkLst>
        </pc:spChg>
        <pc:spChg chg="mod">
          <ac:chgData name="MARIA KARAMPELIA" userId="9dfcc2cac66bf474" providerId="LiveId" clId="{0FEA5FD1-C4E6-4F77-AB0B-A52281635803}" dt="2025-10-07T14:18:25.088" v="6721" actId="20577"/>
          <ac:spMkLst>
            <pc:docMk/>
            <pc:sldMk cId="960679427" sldId="281"/>
            <ac:spMk id="3" creationId="{B0904A49-DDF1-36D1-1E54-3FFC9083151C}"/>
          </ac:spMkLst>
        </pc:spChg>
      </pc:sldChg>
      <pc:sldChg chg="modSp new mod">
        <pc:chgData name="MARIA KARAMPELIA" userId="9dfcc2cac66bf474" providerId="LiveId" clId="{0FEA5FD1-C4E6-4F77-AB0B-A52281635803}" dt="2025-10-07T14:30:24.522" v="7584" actId="20577"/>
        <pc:sldMkLst>
          <pc:docMk/>
          <pc:sldMk cId="2742701078" sldId="282"/>
        </pc:sldMkLst>
        <pc:spChg chg="mod">
          <ac:chgData name="MARIA KARAMPELIA" userId="9dfcc2cac66bf474" providerId="LiveId" clId="{0FEA5FD1-C4E6-4F77-AB0B-A52281635803}" dt="2025-10-07T14:20:17.572" v="6782" actId="14100"/>
          <ac:spMkLst>
            <pc:docMk/>
            <pc:sldMk cId="2742701078" sldId="282"/>
            <ac:spMk id="2" creationId="{E304256C-63D1-2439-59D4-EFAC4D8B404B}"/>
          </ac:spMkLst>
        </pc:spChg>
        <pc:spChg chg="mod">
          <ac:chgData name="MARIA KARAMPELIA" userId="9dfcc2cac66bf474" providerId="LiveId" clId="{0FEA5FD1-C4E6-4F77-AB0B-A52281635803}" dt="2025-10-07T14:30:24.522" v="7584" actId="20577"/>
          <ac:spMkLst>
            <pc:docMk/>
            <pc:sldMk cId="2742701078" sldId="282"/>
            <ac:spMk id="3" creationId="{CE013AA4-51E6-212C-916B-C27BF9ADBAD1}"/>
          </ac:spMkLst>
        </pc:spChg>
      </pc:sldChg>
      <pc:sldChg chg="modSp new mod">
        <pc:chgData name="MARIA KARAMPELIA" userId="9dfcc2cac66bf474" providerId="LiveId" clId="{0FEA5FD1-C4E6-4F77-AB0B-A52281635803}" dt="2025-10-07T14:43:25.467" v="8806" actId="20577"/>
        <pc:sldMkLst>
          <pc:docMk/>
          <pc:sldMk cId="3488343945" sldId="283"/>
        </pc:sldMkLst>
        <pc:spChg chg="mod">
          <ac:chgData name="MARIA KARAMPELIA" userId="9dfcc2cac66bf474" providerId="LiveId" clId="{0FEA5FD1-C4E6-4F77-AB0B-A52281635803}" dt="2025-10-07T14:31:15.971" v="7592" actId="14100"/>
          <ac:spMkLst>
            <pc:docMk/>
            <pc:sldMk cId="3488343945" sldId="283"/>
            <ac:spMk id="2" creationId="{BAB268BE-36AE-D603-E507-AA00F02153E9}"/>
          </ac:spMkLst>
        </pc:spChg>
        <pc:spChg chg="mod">
          <ac:chgData name="MARIA KARAMPELIA" userId="9dfcc2cac66bf474" providerId="LiveId" clId="{0FEA5FD1-C4E6-4F77-AB0B-A52281635803}" dt="2025-10-07T14:43:25.467" v="8806" actId="20577"/>
          <ac:spMkLst>
            <pc:docMk/>
            <pc:sldMk cId="3488343945" sldId="283"/>
            <ac:spMk id="3" creationId="{423EF70B-12E0-5FC8-F983-C9FFD693AB99}"/>
          </ac:spMkLst>
        </pc:spChg>
      </pc:sldChg>
      <pc:sldChg chg="modSp new mod">
        <pc:chgData name="MARIA KARAMPELIA" userId="9dfcc2cac66bf474" providerId="LiveId" clId="{0FEA5FD1-C4E6-4F77-AB0B-A52281635803}" dt="2025-10-10T08:30:05.063" v="10613" actId="20577"/>
        <pc:sldMkLst>
          <pc:docMk/>
          <pc:sldMk cId="2337972212" sldId="284"/>
        </pc:sldMkLst>
        <pc:spChg chg="mod">
          <ac:chgData name="MARIA KARAMPELIA" userId="9dfcc2cac66bf474" providerId="LiveId" clId="{0FEA5FD1-C4E6-4F77-AB0B-A52281635803}" dt="2025-10-07T15:04:35.092" v="10555" actId="14100"/>
          <ac:spMkLst>
            <pc:docMk/>
            <pc:sldMk cId="2337972212" sldId="284"/>
            <ac:spMk id="2" creationId="{543B4D3E-A84E-2D54-D635-33A569B63F06}"/>
          </ac:spMkLst>
        </pc:spChg>
        <pc:spChg chg="mod">
          <ac:chgData name="MARIA KARAMPELIA" userId="9dfcc2cac66bf474" providerId="LiveId" clId="{0FEA5FD1-C4E6-4F77-AB0B-A52281635803}" dt="2025-10-10T08:30:05.063" v="10613" actId="20577"/>
          <ac:spMkLst>
            <pc:docMk/>
            <pc:sldMk cId="2337972212" sldId="284"/>
            <ac:spMk id="3" creationId="{CDA87566-2AB0-A1D7-1DE1-579D4AFB9D4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16CFF6-7A81-4A81-BBA1-D1222177151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F588B16-6C9D-40AB-8E8E-AE587CDAAC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9780653-6C15-498D-BB97-6DFE7F554249}"/>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5" name="Θέση υποσέλιδου 4">
            <a:extLst>
              <a:ext uri="{FF2B5EF4-FFF2-40B4-BE49-F238E27FC236}">
                <a16:creationId xmlns:a16="http://schemas.microsoft.com/office/drawing/2014/main" id="{582A56D3-B7F0-4116-9BD4-43E1ABD47B4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45935C8-5DE3-467D-8051-FD1ABAE88F28}"/>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41264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E27312-D901-4A02-8F17-8539CCA87E6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E75B578-3C25-4ADB-96DB-2DBD4C5EE4DD}"/>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8CEA712-BC9D-4FFF-8297-CCF402EA9D49}"/>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5" name="Θέση υποσέλιδου 4">
            <a:extLst>
              <a:ext uri="{FF2B5EF4-FFF2-40B4-BE49-F238E27FC236}">
                <a16:creationId xmlns:a16="http://schemas.microsoft.com/office/drawing/2014/main" id="{D3D7FAE0-263D-4A5B-8AEE-A4BC617AD4E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27C2631-E935-4F65-9F00-02164563D322}"/>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3605401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A3F8867C-D0B3-4720-A83B-BF9E0BBB908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80B31AF-9720-4A3D-9647-9DCAEA60EFEA}"/>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708A994-5411-4345-B77F-FA4F36BB7AE6}"/>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5" name="Θέση υποσέλιδου 4">
            <a:extLst>
              <a:ext uri="{FF2B5EF4-FFF2-40B4-BE49-F238E27FC236}">
                <a16:creationId xmlns:a16="http://schemas.microsoft.com/office/drawing/2014/main" id="{A5EFB4FB-3A60-4F0F-8D1A-C4C7FFFB88A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009E467-8FA9-4F33-8ABE-84426C7996A3}"/>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280494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189309-76AE-45CF-9CEC-FAEBACEC409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BF2E9DD-A782-4EBC-A856-8EA0E661D6B2}"/>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6BF720D-9172-49E4-9292-FAA2E51FCE3F}"/>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5" name="Θέση υποσέλιδου 4">
            <a:extLst>
              <a:ext uri="{FF2B5EF4-FFF2-40B4-BE49-F238E27FC236}">
                <a16:creationId xmlns:a16="http://schemas.microsoft.com/office/drawing/2014/main" id="{9264E9F0-B863-46C5-91A0-66081980BC6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D2E391C-A03A-4648-A729-69A9187EA52F}"/>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4033567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542255-7787-4BD4-B875-82FD2954096F}"/>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98804F3-5612-440B-8671-25A1B62F4F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1EDF84E-D616-4A38-BDAC-416B764D33FB}"/>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5" name="Θέση υποσέλιδου 4">
            <a:extLst>
              <a:ext uri="{FF2B5EF4-FFF2-40B4-BE49-F238E27FC236}">
                <a16:creationId xmlns:a16="http://schemas.microsoft.com/office/drawing/2014/main" id="{AE0BAB8A-0E8C-40CD-822D-2C27FE96DFE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AC6E815-8F0C-4555-AB39-CB3CEC812E95}"/>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3980072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2CE80D-2E00-436C-BF3D-311E9A95711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14A4158-7607-40F4-8CF2-FE4844E7DE6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41AF11D3-2C54-4B7C-9C8D-7B767D9D6135}"/>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AFFB1CD-9368-45BE-825B-6D519FAE46A0}"/>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6" name="Θέση υποσέλιδου 5">
            <a:extLst>
              <a:ext uri="{FF2B5EF4-FFF2-40B4-BE49-F238E27FC236}">
                <a16:creationId xmlns:a16="http://schemas.microsoft.com/office/drawing/2014/main" id="{5B7E5052-B827-44C5-A090-D227BADC579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1F72C2C-83C8-4963-B32C-17D0ED0B897F}"/>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3065181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AFFC79-A06C-4D6D-98B3-C51D4FB49AF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9B2ADF7-F326-4ACC-9ABB-C591883D9C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FBCD6967-5EF0-4C3A-8D3E-840C845C8C3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E29AD82-F8E0-4E4E-BD64-1AEDE5603C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6105125-458C-4D89-8325-7700DF60B7B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A700F19-4BBA-47E7-AC90-6CCA0A4AE01C}"/>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8" name="Θέση υποσέλιδου 7">
            <a:extLst>
              <a:ext uri="{FF2B5EF4-FFF2-40B4-BE49-F238E27FC236}">
                <a16:creationId xmlns:a16="http://schemas.microsoft.com/office/drawing/2014/main" id="{EA530250-3204-4B4D-B271-5A6EC2600880}"/>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04D9916D-3E60-469A-ACF5-0E9C3A497EF1}"/>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1641802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56DE83-8ECB-4C5D-B7F9-B134413C160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3E0A7BB-06DD-449C-8161-855EF4A96AF5}"/>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4" name="Θέση υποσέλιδου 3">
            <a:extLst>
              <a:ext uri="{FF2B5EF4-FFF2-40B4-BE49-F238E27FC236}">
                <a16:creationId xmlns:a16="http://schemas.microsoft.com/office/drawing/2014/main" id="{285FD256-533F-469B-9617-A0896101639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12D388F-2705-42AF-9155-87566CFD3971}"/>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1964436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B9FEC55-29C2-4DE1-ABC7-5E50858663C0}"/>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3" name="Θέση υποσέλιδου 2">
            <a:extLst>
              <a:ext uri="{FF2B5EF4-FFF2-40B4-BE49-F238E27FC236}">
                <a16:creationId xmlns:a16="http://schemas.microsoft.com/office/drawing/2014/main" id="{65AAF868-58BB-4471-8803-A13CA21B352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2B0F1148-9E62-4B62-9910-3D880A2BE2FE}"/>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1984029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0ED858-D989-4CF4-8CAD-758F8EDFCFA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F48B1BB-C2BA-4AA8-9D8F-A3BA3AC0B1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E64D447-8682-43BE-ACCC-1F56AED301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FA837D4-D5E2-4C79-8183-9F3609A49E3D}"/>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6" name="Θέση υποσέλιδου 5">
            <a:extLst>
              <a:ext uri="{FF2B5EF4-FFF2-40B4-BE49-F238E27FC236}">
                <a16:creationId xmlns:a16="http://schemas.microsoft.com/office/drawing/2014/main" id="{9024269C-42E3-48E1-AC19-93EA361F5BA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5C085FF-EB0F-4883-BE03-F171868C601D}"/>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224449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F282C0-EFB0-490A-8D1B-7FFB16AE711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4EBDFE9-2044-4D3F-81FE-B2D70FAA1C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07D72A01-6F44-47A8-9E70-AFE53E571C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8A511FC-92E1-4B8B-91B6-60CBF4BB4C42}"/>
              </a:ext>
            </a:extLst>
          </p:cNvPr>
          <p:cNvSpPr>
            <a:spLocks noGrp="1"/>
          </p:cNvSpPr>
          <p:nvPr>
            <p:ph type="dt" sz="half" idx="10"/>
          </p:nvPr>
        </p:nvSpPr>
        <p:spPr/>
        <p:txBody>
          <a:bodyPr/>
          <a:lstStyle/>
          <a:p>
            <a:fld id="{0C8C6CE8-34D3-4443-BAD0-B7AB27A0BDA8}" type="datetimeFigureOut">
              <a:rPr lang="el-GR" smtClean="0"/>
              <a:t>10/10/2025</a:t>
            </a:fld>
            <a:endParaRPr lang="el-GR"/>
          </a:p>
        </p:txBody>
      </p:sp>
      <p:sp>
        <p:nvSpPr>
          <p:cNvPr id="6" name="Θέση υποσέλιδου 5">
            <a:extLst>
              <a:ext uri="{FF2B5EF4-FFF2-40B4-BE49-F238E27FC236}">
                <a16:creationId xmlns:a16="http://schemas.microsoft.com/office/drawing/2014/main" id="{397E3F8E-8A66-46CF-8FD7-DDB7E7EF3AC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9D002FE-3FAD-4A55-B916-7D2C01ACA506}"/>
              </a:ext>
            </a:extLst>
          </p:cNvPr>
          <p:cNvSpPr>
            <a:spLocks noGrp="1"/>
          </p:cNvSpPr>
          <p:nvPr>
            <p:ph type="sldNum" sz="quarter" idx="12"/>
          </p:nvPr>
        </p:nvSpPr>
        <p:spPr/>
        <p:txBody>
          <a:bodyPr/>
          <a:lstStyle/>
          <a:p>
            <a:fld id="{A9848D4C-7696-4350-B7A8-C2F2710C0A1F}" type="slidenum">
              <a:rPr lang="el-GR" smtClean="0"/>
              <a:t>‹#›</a:t>
            </a:fld>
            <a:endParaRPr lang="el-GR"/>
          </a:p>
        </p:txBody>
      </p:sp>
    </p:spTree>
    <p:extLst>
      <p:ext uri="{BB962C8B-B14F-4D97-AF65-F5344CB8AC3E}">
        <p14:creationId xmlns:p14="http://schemas.microsoft.com/office/powerpoint/2010/main" val="342098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DC9A4B0-C7A4-4527-883D-C5A7279D32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93B9F6E-4B84-4782-B6E4-F5C876771B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D2BE029-0660-4F71-9A9D-33D9CDF3D8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8C6CE8-34D3-4443-BAD0-B7AB27A0BDA8}" type="datetimeFigureOut">
              <a:rPr lang="el-GR" smtClean="0"/>
              <a:t>10/10/2025</a:t>
            </a:fld>
            <a:endParaRPr lang="el-GR"/>
          </a:p>
        </p:txBody>
      </p:sp>
      <p:sp>
        <p:nvSpPr>
          <p:cNvPr id="5" name="Θέση υποσέλιδου 4">
            <a:extLst>
              <a:ext uri="{FF2B5EF4-FFF2-40B4-BE49-F238E27FC236}">
                <a16:creationId xmlns:a16="http://schemas.microsoft.com/office/drawing/2014/main" id="{E005FD19-BB04-4969-A2B2-BE76BABA58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9440069C-B37F-4400-979A-593FF3472D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48D4C-7696-4350-B7A8-C2F2710C0A1F}" type="slidenum">
              <a:rPr lang="el-GR" smtClean="0"/>
              <a:t>‹#›</a:t>
            </a:fld>
            <a:endParaRPr lang="el-GR"/>
          </a:p>
        </p:txBody>
      </p:sp>
    </p:spTree>
    <p:extLst>
      <p:ext uri="{BB962C8B-B14F-4D97-AF65-F5344CB8AC3E}">
        <p14:creationId xmlns:p14="http://schemas.microsoft.com/office/powerpoint/2010/main" val="1359251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45CCCA-87CE-4395-814C-28A3CD9CDDF2}"/>
              </a:ext>
            </a:extLst>
          </p:cNvPr>
          <p:cNvSpPr>
            <a:spLocks noGrp="1"/>
          </p:cNvSpPr>
          <p:nvPr>
            <p:ph type="ctrTitle"/>
          </p:nvPr>
        </p:nvSpPr>
        <p:spPr>
          <a:xfrm>
            <a:off x="0" y="0"/>
            <a:ext cx="12192000" cy="3788259"/>
          </a:xfrm>
        </p:spPr>
        <p:txBody>
          <a:bodyPr>
            <a:normAutofit fontScale="90000"/>
          </a:bodyPr>
          <a:lstStyle/>
          <a:p>
            <a:r>
              <a:rPr lang="el-GR" b="1" dirty="0"/>
              <a:t>ΠΟΙΜΑΝΤΙΚΗ ΨΥΧΟΛΟΓΙΑ</a:t>
            </a:r>
            <a:br>
              <a:rPr lang="el-GR" dirty="0"/>
            </a:br>
            <a:r>
              <a:rPr lang="el-GR" sz="6000" b="1" dirty="0"/>
              <a:t>ΕΝΟΤΗΤΑ 1</a:t>
            </a:r>
            <a:r>
              <a:rPr lang="el-GR" sz="6000" b="1" baseline="30000" dirty="0"/>
              <a:t>Η</a:t>
            </a:r>
            <a:br>
              <a:rPr lang="el-GR" dirty="0"/>
            </a:br>
            <a:r>
              <a:rPr lang="el-GR" sz="5300" dirty="0"/>
              <a:t>Η ΠΟΙΜΑΝΤΙΚΗ ΨΥΧΟΛΟΓΙΑ ΩΣ ΨΥΧΟΛΟΓΙΑ ΤΟΥ ΑΝΙΣΤΑΜΕΝΟΥ ΑΝΘΡΩΠΟΥ</a:t>
            </a:r>
            <a:br>
              <a:rPr lang="el-GR" sz="5300" dirty="0"/>
            </a:br>
            <a:r>
              <a:rPr lang="el-GR" sz="5300" dirty="0"/>
              <a:t>ΑΝΘΡΩΠΟΣ ΣΤΟΝ ΟΡΙΖΟΝΤΑ (Ο ΟΡΙΖΟΝΤΑΣ)</a:t>
            </a:r>
          </a:p>
        </p:txBody>
      </p:sp>
      <p:sp>
        <p:nvSpPr>
          <p:cNvPr id="3" name="Υπότιτλος 2">
            <a:extLst>
              <a:ext uri="{FF2B5EF4-FFF2-40B4-BE49-F238E27FC236}">
                <a16:creationId xmlns:a16="http://schemas.microsoft.com/office/drawing/2014/main" id="{5DA0906F-40C9-41FE-BC11-4286E0A689BE}"/>
              </a:ext>
            </a:extLst>
          </p:cNvPr>
          <p:cNvSpPr>
            <a:spLocks noGrp="1"/>
          </p:cNvSpPr>
          <p:nvPr>
            <p:ph type="subTitle" idx="1"/>
          </p:nvPr>
        </p:nvSpPr>
        <p:spPr>
          <a:xfrm>
            <a:off x="1524000" y="4056433"/>
            <a:ext cx="9144000" cy="2543149"/>
          </a:xfrm>
        </p:spPr>
        <p:txBody>
          <a:bodyPr>
            <a:normAutofit fontScale="85000" lnSpcReduction="20000"/>
          </a:bodyPr>
          <a:lstStyle/>
          <a:p>
            <a:endParaRPr lang="el-GR" dirty="0"/>
          </a:p>
          <a:p>
            <a:r>
              <a:rPr lang="el-GR" sz="3600" dirty="0"/>
              <a:t>Ε΄ ΕΞΑΜΗΝΟ</a:t>
            </a:r>
            <a:br>
              <a:rPr lang="el-GR" sz="3600" dirty="0"/>
            </a:br>
            <a:r>
              <a:rPr lang="el-GR" sz="3600" dirty="0"/>
              <a:t>ΙΕΡΑΤΙΚΩΝ ΣΠΟΥΔΩΝ</a:t>
            </a:r>
          </a:p>
          <a:p>
            <a:r>
              <a:rPr lang="el-GR" sz="3600" dirty="0"/>
              <a:t>ΑΕΑΑ</a:t>
            </a:r>
          </a:p>
          <a:p>
            <a:r>
              <a:rPr lang="el-GR" sz="3600" dirty="0"/>
              <a:t>ΔΙΔΑΣΚΟΥΣΑ: ΜΑΡΙΑ Κ. ΚΑΡΑΜΠΕΛΙΑ</a:t>
            </a:r>
          </a:p>
          <a:p>
            <a:r>
              <a:rPr lang="el-GR" sz="3600" dirty="0"/>
              <a:t> </a:t>
            </a:r>
          </a:p>
          <a:p>
            <a:endParaRPr lang="el-GR" sz="2400" dirty="0"/>
          </a:p>
          <a:p>
            <a:endParaRPr lang="el-GR" dirty="0"/>
          </a:p>
        </p:txBody>
      </p:sp>
    </p:spTree>
    <p:extLst>
      <p:ext uri="{BB962C8B-B14F-4D97-AF65-F5344CB8AC3E}">
        <p14:creationId xmlns:p14="http://schemas.microsoft.com/office/powerpoint/2010/main" val="20968778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468FAD-9DB0-4253-8CAB-018B05CFE5E0}"/>
              </a:ext>
            </a:extLst>
          </p:cNvPr>
          <p:cNvSpPr>
            <a:spLocks noGrp="1"/>
          </p:cNvSpPr>
          <p:nvPr>
            <p:ph type="title"/>
          </p:nvPr>
        </p:nvSpPr>
        <p:spPr/>
        <p:txBody>
          <a:bodyPr/>
          <a:lstStyle/>
          <a:p>
            <a:pPr algn="ctr"/>
            <a:r>
              <a:rPr lang="el-GR" b="1" dirty="0"/>
              <a:t>Το έργο της Ποιμαντικής Ψυχολογίας</a:t>
            </a:r>
            <a:endParaRPr lang="el-GR" dirty="0"/>
          </a:p>
        </p:txBody>
      </p:sp>
      <p:sp>
        <p:nvSpPr>
          <p:cNvPr id="3" name="Θέση περιεχομένου 2">
            <a:extLst>
              <a:ext uri="{FF2B5EF4-FFF2-40B4-BE49-F238E27FC236}">
                <a16:creationId xmlns:a16="http://schemas.microsoft.com/office/drawing/2014/main" id="{0BBD3DE9-B6B6-4576-92C3-A3CE1799099B}"/>
              </a:ext>
            </a:extLst>
          </p:cNvPr>
          <p:cNvSpPr>
            <a:spLocks noGrp="1"/>
          </p:cNvSpPr>
          <p:nvPr>
            <p:ph idx="1"/>
          </p:nvPr>
        </p:nvSpPr>
        <p:spPr/>
        <p:txBody>
          <a:bodyPr/>
          <a:lstStyle/>
          <a:p>
            <a:r>
              <a:rPr lang="el-GR" u="sng" dirty="0"/>
              <a:t>Χρέος της ΠΨ</a:t>
            </a:r>
            <a:r>
              <a:rPr lang="el-GR" dirty="0"/>
              <a:t> στους καιρούς μας θα ήταν:</a:t>
            </a:r>
          </a:p>
          <a:p>
            <a:pPr marL="514350" lvl="0" indent="-514350">
              <a:buFont typeface="+mj-lt"/>
              <a:buAutoNum type="arabicPeriod"/>
            </a:pPr>
            <a:r>
              <a:rPr lang="el-GR" dirty="0"/>
              <a:t>να αξιολογήσει και να αξιοποιήσει ενεργοποιώντας αυτές τις ψυχολογικές γνώσεις και τις ψυχολογικές μεθόδους διερευνήσεως</a:t>
            </a:r>
          </a:p>
          <a:p>
            <a:pPr marL="514350" lvl="0" indent="-514350">
              <a:buFont typeface="+mj-lt"/>
              <a:buAutoNum type="arabicPeriod"/>
            </a:pPr>
            <a:r>
              <a:rPr lang="el-GR" dirty="0"/>
              <a:t>να υποβοηθήσει το έργο της αγωγής στην ορθόδοξη πνευματική ζωή με την επαναχρησιμοποίηση μεθόδων, που αναφέρονται τόσο στην κατάρτιση των ποιμένων όσο και των </a:t>
            </a:r>
            <a:r>
              <a:rPr lang="el-GR" dirty="0" err="1"/>
              <a:t>ποιμενομένων</a:t>
            </a:r>
            <a:endParaRPr lang="el-GR" dirty="0"/>
          </a:p>
          <a:p>
            <a:pPr marL="514350" lvl="0" indent="-514350">
              <a:buFont typeface="+mj-lt"/>
              <a:buAutoNum type="arabicPeriod"/>
            </a:pPr>
            <a:r>
              <a:rPr lang="el-GR" dirty="0"/>
              <a:t>να προβάλει παραδεδομένους τρόπους </a:t>
            </a:r>
            <a:r>
              <a:rPr lang="el-GR" dirty="0" err="1"/>
              <a:t>διαποιμάνσεως</a:t>
            </a:r>
            <a:r>
              <a:rPr lang="el-GR" dirty="0"/>
              <a:t> των ανθρώπων.</a:t>
            </a:r>
          </a:p>
        </p:txBody>
      </p:sp>
    </p:spTree>
    <p:extLst>
      <p:ext uri="{BB962C8B-B14F-4D97-AF65-F5344CB8AC3E}">
        <p14:creationId xmlns:p14="http://schemas.microsoft.com/office/powerpoint/2010/main" val="84089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6BA972-ABEC-4697-9BB5-88B726A88368}"/>
              </a:ext>
            </a:extLst>
          </p:cNvPr>
          <p:cNvSpPr>
            <a:spLocks noGrp="1"/>
          </p:cNvSpPr>
          <p:nvPr>
            <p:ph type="title"/>
          </p:nvPr>
        </p:nvSpPr>
        <p:spPr>
          <a:xfrm>
            <a:off x="838200" y="18256"/>
            <a:ext cx="10515600" cy="1121432"/>
          </a:xfrm>
        </p:spPr>
        <p:txBody>
          <a:bodyPr/>
          <a:lstStyle/>
          <a:p>
            <a:pPr algn="ctr"/>
            <a:r>
              <a:rPr lang="el-GR" b="1" dirty="0"/>
              <a:t>Το έργο της Ποιμαντικής Ψυχολογίας</a:t>
            </a:r>
            <a:endParaRPr lang="el-GR" dirty="0"/>
          </a:p>
        </p:txBody>
      </p:sp>
      <p:sp>
        <p:nvSpPr>
          <p:cNvPr id="3" name="Θέση περιεχομένου 2">
            <a:extLst>
              <a:ext uri="{FF2B5EF4-FFF2-40B4-BE49-F238E27FC236}">
                <a16:creationId xmlns:a16="http://schemas.microsoft.com/office/drawing/2014/main" id="{537CB2AA-F925-4EB6-8A74-B654295A3781}"/>
              </a:ext>
            </a:extLst>
          </p:cNvPr>
          <p:cNvSpPr>
            <a:spLocks noGrp="1"/>
          </p:cNvSpPr>
          <p:nvPr>
            <p:ph idx="1"/>
          </p:nvPr>
        </p:nvSpPr>
        <p:spPr>
          <a:xfrm>
            <a:off x="119270" y="1017242"/>
            <a:ext cx="11953460" cy="5822502"/>
          </a:xfrm>
        </p:spPr>
        <p:txBody>
          <a:bodyPr/>
          <a:lstStyle/>
          <a:p>
            <a:r>
              <a:rPr lang="el-GR" dirty="0"/>
              <a:t>Από όλα αυτά φαίνεται ότι η ΠΨ στη σημερινή εποχή επωμίζεται την τεράστια ευθύνη να καθοδηγήσει στην πνευματική ζωή τον «</a:t>
            </a:r>
            <a:r>
              <a:rPr lang="el-GR" dirty="0" err="1"/>
              <a:t>ανιστάμενο</a:t>
            </a:r>
            <a:r>
              <a:rPr lang="el-GR" dirty="0"/>
              <a:t>» άνθρωπο του οποίου επιδιώκει να γνωρίσει την πορεία και την ψυχολογία στην καθολικότητά της.</a:t>
            </a:r>
          </a:p>
          <a:p>
            <a:r>
              <a:rPr lang="el-GR" dirty="0"/>
              <a:t>Γι’ αυτό και η ΠΨ, πέρα από τον ακαδημαϊκό της χαρακτήρα, νοείται κυρίως ως μια θεολογική λειτουργία που διακονεί το εκκλησιαστικό σώμα σύμφωνα με το αξίωμα «</a:t>
            </a:r>
            <a:r>
              <a:rPr lang="el-GR" i="1" dirty="0" err="1"/>
              <a:t>πράξις</a:t>
            </a:r>
            <a:r>
              <a:rPr lang="el-GR" i="1" dirty="0"/>
              <a:t> θεωρίας </a:t>
            </a:r>
            <a:r>
              <a:rPr lang="el-GR" i="1" dirty="0" err="1"/>
              <a:t>επίβασις</a:t>
            </a:r>
            <a:r>
              <a:rPr lang="el-GR" dirty="0"/>
              <a:t>», που τόσο καλά αποδίδει στο </a:t>
            </a:r>
            <a:r>
              <a:rPr lang="el-GR" dirty="0" err="1"/>
              <a:t>ιβ</a:t>
            </a:r>
            <a:r>
              <a:rPr lang="el-GR" dirty="0"/>
              <a:t>΄ λόγο της η </a:t>
            </a:r>
            <a:r>
              <a:rPr lang="el-GR" dirty="0" err="1"/>
              <a:t>Αμμά</a:t>
            </a:r>
            <a:r>
              <a:rPr lang="el-GR" dirty="0"/>
              <a:t> Συγκλητική: «</a:t>
            </a:r>
            <a:r>
              <a:rPr lang="el-GR" i="1" dirty="0" err="1"/>
              <a:t>Επικίνδυνον</a:t>
            </a:r>
            <a:r>
              <a:rPr lang="el-GR" i="1" dirty="0"/>
              <a:t>, τον μη δια πρακτικού βίου αναχθέντα, </a:t>
            </a:r>
            <a:r>
              <a:rPr lang="el-GR" i="1" dirty="0" err="1"/>
              <a:t>διδάσκειν</a:t>
            </a:r>
            <a:r>
              <a:rPr lang="el-GR" dirty="0"/>
              <a:t>».</a:t>
            </a:r>
          </a:p>
          <a:p>
            <a:r>
              <a:rPr lang="el-GR" dirty="0"/>
              <a:t>Η εμπειρία της Εκκλησίας μας είναι πολύτιμη όταν συνιστά: η εκμάθηση της «πνευματικής τέχνης» και η γνώση του εαυτού μας να γίνεται υπό την καθοδήγηση «των εχόντων γνώσιν εκ πείρας» και εκεί όπου ασκείται η ορθόδοξη πνευματική ζωή.</a:t>
            </a:r>
          </a:p>
        </p:txBody>
      </p:sp>
    </p:spTree>
    <p:extLst>
      <p:ext uri="{BB962C8B-B14F-4D97-AF65-F5344CB8AC3E}">
        <p14:creationId xmlns:p14="http://schemas.microsoft.com/office/powerpoint/2010/main" val="2819574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2CCEBE-FC9D-4638-9B75-56AB3A8EC084}"/>
              </a:ext>
            </a:extLst>
          </p:cNvPr>
          <p:cNvSpPr>
            <a:spLocks noGrp="1"/>
          </p:cNvSpPr>
          <p:nvPr>
            <p:ph type="title"/>
          </p:nvPr>
        </p:nvSpPr>
        <p:spPr>
          <a:xfrm>
            <a:off x="838200" y="18256"/>
            <a:ext cx="10515600" cy="962406"/>
          </a:xfrm>
        </p:spPr>
        <p:txBody>
          <a:bodyPr/>
          <a:lstStyle/>
          <a:p>
            <a:pPr algn="ctr"/>
            <a:r>
              <a:rPr lang="el-GR" b="1" dirty="0"/>
              <a:t>Σχέσεις της ΠΨ με την Ψυχολογία</a:t>
            </a:r>
            <a:endParaRPr lang="el-GR" dirty="0"/>
          </a:p>
        </p:txBody>
      </p:sp>
      <p:sp>
        <p:nvSpPr>
          <p:cNvPr id="3" name="Θέση περιεχομένου 2">
            <a:extLst>
              <a:ext uri="{FF2B5EF4-FFF2-40B4-BE49-F238E27FC236}">
                <a16:creationId xmlns:a16="http://schemas.microsoft.com/office/drawing/2014/main" id="{8C83850A-AC2B-4A56-B2A4-D07DD61C9A04}"/>
              </a:ext>
            </a:extLst>
          </p:cNvPr>
          <p:cNvSpPr>
            <a:spLocks noGrp="1"/>
          </p:cNvSpPr>
          <p:nvPr>
            <p:ph idx="1"/>
          </p:nvPr>
        </p:nvSpPr>
        <p:spPr>
          <a:xfrm>
            <a:off x="92765" y="1090128"/>
            <a:ext cx="11794435" cy="5767872"/>
          </a:xfrm>
        </p:spPr>
        <p:txBody>
          <a:bodyPr/>
          <a:lstStyle/>
          <a:p>
            <a:r>
              <a:rPr lang="el-GR" dirty="0"/>
              <a:t>Ποιες όμως είναι οι προϋποθέσεις για να γίνει εφικτή αυτή η συνεργασία ώστε να υπάρχει </a:t>
            </a:r>
            <a:r>
              <a:rPr lang="el-GR" b="1" dirty="0"/>
              <a:t>αντίδοση</a:t>
            </a:r>
            <a:r>
              <a:rPr lang="el-GR" dirty="0"/>
              <a:t> στοιχείων από τον ένα χώρο στον άλλο; </a:t>
            </a:r>
          </a:p>
          <a:p>
            <a:r>
              <a:rPr lang="el-GR" dirty="0"/>
              <a:t>Ισχύει η αρχή της «προσλήψεως», που </a:t>
            </a:r>
            <a:r>
              <a:rPr lang="en-US" dirty="0" err="1"/>
              <a:t>multatis</a:t>
            </a:r>
            <a:r>
              <a:rPr lang="en-US" dirty="0"/>
              <a:t> mutandis</a:t>
            </a:r>
            <a:r>
              <a:rPr lang="el-GR" dirty="0"/>
              <a:t> (τηρουμένων των αναλογιών) επιτρέπει την ενσωμάτωση των στοιχείων με απώτερο σκοπό την αποτελεσματικότητα της «θεραπείας».</a:t>
            </a:r>
          </a:p>
          <a:p>
            <a:r>
              <a:rPr lang="el-GR" dirty="0"/>
              <a:t>Η χρησιμοποίηση πορισμάτων και μεθόδων των ψυχολογικών επιστημών στο ποιμαντικό έργο της Εκκλησίας έχει ως αποτέλεσμα  να προκύπτει ένα σύνολο γνώσεων και μεθόδων, το οποίο συγκροτεί τη νέα σχετικώς κατεύθυνση που ονομάζεται ΠΨ.</a:t>
            </a:r>
          </a:p>
          <a:p>
            <a:r>
              <a:rPr lang="el-GR" dirty="0"/>
              <a:t>Έτσι, πολλές φορές η ΠΨ θεωρείται η ως η απάντηση που δίνει η Ψυχολογία στα ποιμαντικά ερωτήματα που της απευθύνει η Πρακτική Θεολογία. Πρόκειται για μια άποψη που επικράτησε μέχρι τώρα. </a:t>
            </a:r>
          </a:p>
          <a:p>
            <a:pPr marL="0" indent="0">
              <a:buNone/>
            </a:pPr>
            <a:endParaRPr lang="el-GR" dirty="0"/>
          </a:p>
        </p:txBody>
      </p:sp>
    </p:spTree>
    <p:extLst>
      <p:ext uri="{BB962C8B-B14F-4D97-AF65-F5344CB8AC3E}">
        <p14:creationId xmlns:p14="http://schemas.microsoft.com/office/powerpoint/2010/main" val="4143506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6C7402-3ADC-4E42-9F7E-E3B06610D336}"/>
              </a:ext>
            </a:extLst>
          </p:cNvPr>
          <p:cNvSpPr>
            <a:spLocks noGrp="1"/>
          </p:cNvSpPr>
          <p:nvPr>
            <p:ph type="title"/>
          </p:nvPr>
        </p:nvSpPr>
        <p:spPr>
          <a:xfrm>
            <a:off x="838200" y="1"/>
            <a:ext cx="10515600" cy="1133058"/>
          </a:xfrm>
        </p:spPr>
        <p:txBody>
          <a:bodyPr/>
          <a:lstStyle/>
          <a:p>
            <a:pPr algn="ctr"/>
            <a:r>
              <a:rPr lang="el-GR" b="1" dirty="0"/>
              <a:t>Σχέσεις της ΠΨ με την Ψυχολογία</a:t>
            </a:r>
            <a:endParaRPr lang="el-GR" dirty="0"/>
          </a:p>
        </p:txBody>
      </p:sp>
      <p:sp>
        <p:nvSpPr>
          <p:cNvPr id="3" name="Θέση περιεχομένου 2">
            <a:extLst>
              <a:ext uri="{FF2B5EF4-FFF2-40B4-BE49-F238E27FC236}">
                <a16:creationId xmlns:a16="http://schemas.microsoft.com/office/drawing/2014/main" id="{CEF4D677-4F6A-4A16-94B9-0D50B1A830D5}"/>
              </a:ext>
            </a:extLst>
          </p:cNvPr>
          <p:cNvSpPr>
            <a:spLocks noGrp="1"/>
          </p:cNvSpPr>
          <p:nvPr>
            <p:ph idx="1"/>
          </p:nvPr>
        </p:nvSpPr>
        <p:spPr>
          <a:xfrm>
            <a:off x="119269" y="1133059"/>
            <a:ext cx="11714922" cy="5724940"/>
          </a:xfrm>
        </p:spPr>
        <p:txBody>
          <a:bodyPr>
            <a:normAutofit/>
          </a:bodyPr>
          <a:lstStyle/>
          <a:p>
            <a:r>
              <a:rPr lang="el-GR" dirty="0"/>
              <a:t>Είναι πλέον καιρός, η ΠΨ να πάψει να αποτελεί το τέρμα ενός μονόδρομου από την Ψυχολογία προς τη Θεολογία και να ορίζεται ως «</a:t>
            </a:r>
            <a:r>
              <a:rPr lang="el-GR" b="1" dirty="0"/>
              <a:t>η εφαρμογή των πορισμάτων της σύγχρονης ψυχολογίας στο ποιμαντικό έργο της Εκκλησίας</a:t>
            </a:r>
            <a:r>
              <a:rPr lang="el-GR" dirty="0"/>
              <a:t>».</a:t>
            </a:r>
          </a:p>
          <a:p>
            <a:r>
              <a:rPr lang="el-GR" dirty="0"/>
              <a:t>Όσο δημιουργική και αν είναι η προσφορά της Ψυχολογίας προς τη Θεολογία δια της ΠΨ, η σχέση παραμένει ετεροβαρής. </a:t>
            </a:r>
          </a:p>
          <a:p>
            <a:r>
              <a:rPr lang="el-GR" dirty="0"/>
              <a:t>Η ΠΨ είναι δυνατό να νομιμοποιήσει τη θέση της στον Πρακτικό θεολογικό κλάδο, μόνο όταν εδραιωθεί και ως αφετηρία οδού διπλής κατεύθυνσης: τόσο από την Ψυχολογία στη Θεολογία, όσο και από τη Θεολογία στην Ψυχολογία.</a:t>
            </a:r>
          </a:p>
          <a:p>
            <a:r>
              <a:rPr lang="el-GR" dirty="0"/>
              <a:t>Του τελευταίου τύπου η αντίδοση, από τη Θεολογία δια της ΠΨ στην Ψυχολογία, είναι δυνατόν να καταστεί πολύτιμη και για την ψυχολογική επιστήμη.</a:t>
            </a:r>
          </a:p>
        </p:txBody>
      </p:sp>
    </p:spTree>
    <p:extLst>
      <p:ext uri="{BB962C8B-B14F-4D97-AF65-F5344CB8AC3E}">
        <p14:creationId xmlns:p14="http://schemas.microsoft.com/office/powerpoint/2010/main" val="85220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21F518-42B8-4F82-8AEE-9E6557267B67}"/>
              </a:ext>
            </a:extLst>
          </p:cNvPr>
          <p:cNvSpPr>
            <a:spLocks noGrp="1"/>
          </p:cNvSpPr>
          <p:nvPr>
            <p:ph type="title"/>
          </p:nvPr>
        </p:nvSpPr>
        <p:spPr>
          <a:xfrm>
            <a:off x="838200" y="0"/>
            <a:ext cx="10515600" cy="1066799"/>
          </a:xfrm>
        </p:spPr>
        <p:txBody>
          <a:bodyPr/>
          <a:lstStyle/>
          <a:p>
            <a:pPr algn="ctr"/>
            <a:r>
              <a:rPr lang="el-GR" b="1" dirty="0"/>
              <a:t>Σχέσεις της ΠΨ με την Ψυχολογία</a:t>
            </a:r>
            <a:endParaRPr lang="el-GR" dirty="0"/>
          </a:p>
        </p:txBody>
      </p:sp>
      <p:sp>
        <p:nvSpPr>
          <p:cNvPr id="3" name="Θέση περιεχομένου 2">
            <a:extLst>
              <a:ext uri="{FF2B5EF4-FFF2-40B4-BE49-F238E27FC236}">
                <a16:creationId xmlns:a16="http://schemas.microsoft.com/office/drawing/2014/main" id="{BD7E2643-485B-4DFE-A4F1-CC8F8F891C89}"/>
              </a:ext>
            </a:extLst>
          </p:cNvPr>
          <p:cNvSpPr>
            <a:spLocks noGrp="1"/>
          </p:cNvSpPr>
          <p:nvPr>
            <p:ph idx="1"/>
          </p:nvPr>
        </p:nvSpPr>
        <p:spPr>
          <a:xfrm>
            <a:off x="304800" y="1066800"/>
            <a:ext cx="11582400" cy="5791199"/>
          </a:xfrm>
        </p:spPr>
        <p:txBody>
          <a:bodyPr>
            <a:normAutofit/>
          </a:bodyPr>
          <a:lstStyle/>
          <a:p>
            <a:r>
              <a:rPr lang="el-GR" dirty="0"/>
              <a:t>Με τον μέχρι τώρα τρόπο της ετεροβαρούς ανταλλαγής στοιχείων η επιστήμη της Ψυχολογίας:</a:t>
            </a:r>
          </a:p>
          <a:p>
            <a:pPr marL="514350" indent="-514350">
              <a:buFont typeface="+mj-lt"/>
              <a:buAutoNum type="arabicPeriod"/>
            </a:pPr>
            <a:r>
              <a:rPr lang="el-GR" dirty="0"/>
              <a:t>Στερείται των πορισμάτων της ΠΨ,</a:t>
            </a:r>
          </a:p>
          <a:p>
            <a:pPr marL="514350" indent="-514350">
              <a:buFont typeface="+mj-lt"/>
              <a:buAutoNum type="arabicPeriod"/>
            </a:pPr>
            <a:r>
              <a:rPr lang="el-GR" dirty="0"/>
              <a:t>Αγνοεί θεμελιώδη ανθρωπολογικά στοιχεία που συνιστούν τον </a:t>
            </a:r>
            <a:r>
              <a:rPr lang="el-GR" dirty="0" err="1"/>
              <a:t>ποιμαινόμενο</a:t>
            </a:r>
            <a:r>
              <a:rPr lang="el-GR" dirty="0"/>
              <a:t> άνθρωπο της Εκκλησίας, ή και </a:t>
            </a:r>
          </a:p>
          <a:p>
            <a:pPr marL="514350" indent="-514350">
              <a:buFont typeface="+mj-lt"/>
              <a:buAutoNum type="arabicPeriod"/>
            </a:pPr>
            <a:r>
              <a:rPr lang="el-GR" dirty="0"/>
              <a:t>Σχηματίζει μια τελείως ή μερικώς εσφαλμένη εικόνα γι’ αυτόν, που φέρνει τα σημάδια και το βάρος των προκαταλήψεων των διάφορων ψυχολογικών σχολών ως προς τον θρησκευόμενο άνθρωπο.</a:t>
            </a:r>
          </a:p>
          <a:p>
            <a:r>
              <a:rPr lang="el-GR" dirty="0"/>
              <a:t>Η προσφορά της ΠΨ ποιμαντικών ανθρωπολογικών στοιχείων θα βοηθήσει τους Ψυχολόγους στο σχηματισμό μιας καθαρότερης εικόνας για τον </a:t>
            </a:r>
            <a:r>
              <a:rPr lang="el-GR" dirty="0" err="1"/>
              <a:t>ποιμαινόμενο</a:t>
            </a:r>
            <a:r>
              <a:rPr lang="el-GR" dirty="0"/>
              <a:t> πιστό άνθρωπο, ο οποίος θα επιδίωκε ίσως την βοήθεια της Ψυχολογίας για την επίλυση των ψυχολογικών προβλημάτων.</a:t>
            </a:r>
          </a:p>
          <a:p>
            <a:endParaRPr lang="el-GR" dirty="0"/>
          </a:p>
        </p:txBody>
      </p:sp>
    </p:spTree>
    <p:extLst>
      <p:ext uri="{BB962C8B-B14F-4D97-AF65-F5344CB8AC3E}">
        <p14:creationId xmlns:p14="http://schemas.microsoft.com/office/powerpoint/2010/main" val="3863133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A181B4-6EA0-4FCA-8504-93D4E795167C}"/>
              </a:ext>
            </a:extLst>
          </p:cNvPr>
          <p:cNvSpPr>
            <a:spLocks noGrp="1"/>
          </p:cNvSpPr>
          <p:nvPr>
            <p:ph type="title"/>
          </p:nvPr>
        </p:nvSpPr>
        <p:spPr>
          <a:xfrm>
            <a:off x="838200" y="0"/>
            <a:ext cx="10515600" cy="1166191"/>
          </a:xfrm>
        </p:spPr>
        <p:txBody>
          <a:bodyPr/>
          <a:lstStyle/>
          <a:p>
            <a:pPr algn="ctr"/>
            <a:r>
              <a:rPr lang="el-GR" b="1" dirty="0"/>
              <a:t>Η προσφορά της ΠΨ στην Πνευματική ζωή</a:t>
            </a:r>
            <a:endParaRPr lang="el-GR" dirty="0"/>
          </a:p>
        </p:txBody>
      </p:sp>
      <p:sp>
        <p:nvSpPr>
          <p:cNvPr id="3" name="Θέση περιεχομένου 2">
            <a:extLst>
              <a:ext uri="{FF2B5EF4-FFF2-40B4-BE49-F238E27FC236}">
                <a16:creationId xmlns:a16="http://schemas.microsoft.com/office/drawing/2014/main" id="{436C729B-78C7-40EF-A3D6-649ED8027E08}"/>
              </a:ext>
            </a:extLst>
          </p:cNvPr>
          <p:cNvSpPr>
            <a:spLocks noGrp="1"/>
          </p:cNvSpPr>
          <p:nvPr>
            <p:ph idx="1"/>
          </p:nvPr>
        </p:nvSpPr>
        <p:spPr>
          <a:xfrm>
            <a:off x="718930" y="1563756"/>
            <a:ext cx="10515600" cy="5010772"/>
          </a:xfrm>
        </p:spPr>
        <p:txBody>
          <a:bodyPr/>
          <a:lstStyle/>
          <a:p>
            <a:r>
              <a:rPr lang="el-GR" dirty="0"/>
              <a:t>Αυτή η προσφορά είναι σημαντική γιατί </a:t>
            </a:r>
            <a:r>
              <a:rPr lang="el-GR" u="sng" dirty="0"/>
              <a:t>μόνο η ΠΨ</a:t>
            </a:r>
            <a:r>
              <a:rPr lang="el-GR" dirty="0"/>
              <a:t> μπορεί να επιτελέσει αυτό το έργο.</a:t>
            </a:r>
          </a:p>
          <a:p>
            <a:r>
              <a:rPr lang="el-GR" dirty="0"/>
              <a:t>Η ΠΨ, ως η Ψυχολογία του ανισταμένου ανθρώπου ασχολείται συστηματικά και παρακολουθεί την ανάπτυξη της πνευματικής ζωής του χριστιανού, δηλαδή τις πτώσεις, τις μεταπτώσεις και τη συνεχή ανάστασή του.</a:t>
            </a:r>
          </a:p>
          <a:p>
            <a:r>
              <a:rPr lang="el-GR" dirty="0"/>
              <a:t>Η ΠΨ πετυχαίνει το σκοπό της γιατί διαθέτει ένα απέραντο «κλινικό» υλικό προερχόμενο από ποικίλες περιοχές, εκεί που η Εκκλησία ασκεί ή άσκησε το ποιμαντικό της έργο.</a:t>
            </a:r>
          </a:p>
          <a:p>
            <a:endParaRPr lang="el-GR" dirty="0"/>
          </a:p>
        </p:txBody>
      </p:sp>
    </p:spTree>
    <p:extLst>
      <p:ext uri="{BB962C8B-B14F-4D97-AF65-F5344CB8AC3E}">
        <p14:creationId xmlns:p14="http://schemas.microsoft.com/office/powerpoint/2010/main" val="2527463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99F78A-77CA-4E5D-86E4-0319F499663D}"/>
              </a:ext>
            </a:extLst>
          </p:cNvPr>
          <p:cNvSpPr>
            <a:spLocks noGrp="1"/>
          </p:cNvSpPr>
          <p:nvPr>
            <p:ph type="title"/>
          </p:nvPr>
        </p:nvSpPr>
        <p:spPr>
          <a:xfrm>
            <a:off x="838200" y="126586"/>
            <a:ext cx="10515600" cy="1325563"/>
          </a:xfrm>
        </p:spPr>
        <p:txBody>
          <a:bodyPr/>
          <a:lstStyle/>
          <a:p>
            <a:pPr algn="ctr"/>
            <a:r>
              <a:rPr lang="el-GR" b="1" dirty="0"/>
              <a:t>Η προσφορά της ΠΨ στην Πνευματική ζωή</a:t>
            </a:r>
            <a:endParaRPr lang="el-GR" dirty="0"/>
          </a:p>
        </p:txBody>
      </p:sp>
      <p:sp>
        <p:nvSpPr>
          <p:cNvPr id="3" name="Θέση περιεχομένου 2">
            <a:extLst>
              <a:ext uri="{FF2B5EF4-FFF2-40B4-BE49-F238E27FC236}">
                <a16:creationId xmlns:a16="http://schemas.microsoft.com/office/drawing/2014/main" id="{6DF7B140-9472-4601-8395-CF8ED1330840}"/>
              </a:ext>
            </a:extLst>
          </p:cNvPr>
          <p:cNvSpPr>
            <a:spLocks noGrp="1"/>
          </p:cNvSpPr>
          <p:nvPr>
            <p:ph idx="1"/>
          </p:nvPr>
        </p:nvSpPr>
        <p:spPr/>
        <p:txBody>
          <a:bodyPr/>
          <a:lstStyle/>
          <a:p>
            <a:r>
              <a:rPr lang="el-GR" dirty="0"/>
              <a:t>Από αυτό το υλικό της είναι δυνατόν να καταδείξει, τι μπορεί να πετύχει ο ανθρώπινος ψυχισμός, όταν συνεργήσει με τον σαρκωμένο Λόγο του Θεού εν Αγίω Πνεύματι</a:t>
            </a:r>
          </a:p>
          <a:p>
            <a:r>
              <a:rPr lang="el-GR" dirty="0"/>
              <a:t>Αυτή η </a:t>
            </a:r>
            <a:r>
              <a:rPr lang="el-GR" b="1" dirty="0"/>
              <a:t>συνεργία</a:t>
            </a:r>
            <a:r>
              <a:rPr lang="el-GR" dirty="0"/>
              <a:t> ανθρώπου και χάριτος όταν υποδειχθεί, είναι δυνατόν να ανοίξει νέους ορίζοντες για τον άνθρωπο και να συντελέσει στην υπέρβαση της μονοδιάστατης αντιμετώπισής του.</a:t>
            </a:r>
          </a:p>
          <a:p>
            <a:r>
              <a:rPr lang="el-GR" dirty="0"/>
              <a:t>Η ΠΨ είναι δυνατόν να προβάλει την εφικτή αυτή συνεργία ως νέα ανθρωπολογική σταθερά.</a:t>
            </a:r>
          </a:p>
          <a:p>
            <a:pPr marL="0" indent="0">
              <a:buNone/>
            </a:pPr>
            <a:endParaRPr lang="el-GR" dirty="0"/>
          </a:p>
        </p:txBody>
      </p:sp>
    </p:spTree>
    <p:extLst>
      <p:ext uri="{BB962C8B-B14F-4D97-AF65-F5344CB8AC3E}">
        <p14:creationId xmlns:p14="http://schemas.microsoft.com/office/powerpoint/2010/main" val="4269203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1EDD67-6BCF-4839-A092-A0C67914CA76}"/>
              </a:ext>
            </a:extLst>
          </p:cNvPr>
          <p:cNvSpPr>
            <a:spLocks noGrp="1"/>
          </p:cNvSpPr>
          <p:nvPr>
            <p:ph type="title"/>
          </p:nvPr>
        </p:nvSpPr>
        <p:spPr>
          <a:xfrm>
            <a:off x="838200" y="113334"/>
            <a:ext cx="10515600" cy="1325563"/>
          </a:xfrm>
        </p:spPr>
        <p:txBody>
          <a:bodyPr/>
          <a:lstStyle/>
          <a:p>
            <a:pPr algn="ctr"/>
            <a:r>
              <a:rPr lang="el-GR" b="1" dirty="0"/>
              <a:t>Η προσφορά της ΠΨ στην Πνευματική ζωή</a:t>
            </a:r>
            <a:endParaRPr lang="el-GR" dirty="0"/>
          </a:p>
        </p:txBody>
      </p:sp>
      <p:sp>
        <p:nvSpPr>
          <p:cNvPr id="3" name="Θέση περιεχομένου 2">
            <a:extLst>
              <a:ext uri="{FF2B5EF4-FFF2-40B4-BE49-F238E27FC236}">
                <a16:creationId xmlns:a16="http://schemas.microsoft.com/office/drawing/2014/main" id="{86C472D5-1E2A-4398-ABB2-60ED6BBE51DB}"/>
              </a:ext>
            </a:extLst>
          </p:cNvPr>
          <p:cNvSpPr>
            <a:spLocks noGrp="1"/>
          </p:cNvSpPr>
          <p:nvPr>
            <p:ph idx="1"/>
          </p:nvPr>
        </p:nvSpPr>
        <p:spPr>
          <a:xfrm>
            <a:off x="609599" y="1325216"/>
            <a:ext cx="11171583" cy="5261113"/>
          </a:xfrm>
        </p:spPr>
        <p:txBody>
          <a:bodyPr>
            <a:normAutofit/>
          </a:bodyPr>
          <a:lstStyle/>
          <a:p>
            <a:r>
              <a:rPr lang="el-GR" u="sng" dirty="0"/>
              <a:t>Η υπόμνηση αυτής της συνεργίας</a:t>
            </a:r>
            <a:r>
              <a:rPr lang="el-GR" dirty="0"/>
              <a:t> και </a:t>
            </a:r>
            <a:r>
              <a:rPr lang="el-GR" u="sng" dirty="0"/>
              <a:t>η σκιαγράφηση του ανισταμένου ανθρώπου</a:t>
            </a:r>
            <a:r>
              <a:rPr lang="el-GR" dirty="0"/>
              <a:t> από την ΠΨ είναι πολύτιμη τόσο για το ποιμαντικό έργο της Εκκλησίας, κυρίως όμως και για τον ίδιο τον </a:t>
            </a:r>
            <a:r>
              <a:rPr lang="el-GR" dirty="0" err="1"/>
              <a:t>ποιμαινόμενο</a:t>
            </a:r>
            <a:r>
              <a:rPr lang="el-GR" dirty="0"/>
              <a:t> </a:t>
            </a:r>
            <a:r>
              <a:rPr lang="el-GR" dirty="0" err="1"/>
              <a:t>ανιστάμενο</a:t>
            </a:r>
            <a:r>
              <a:rPr lang="el-GR" dirty="0"/>
              <a:t> άνθρωπο της Εκκλησίας.</a:t>
            </a:r>
          </a:p>
          <a:p>
            <a:r>
              <a:rPr lang="el-GR" dirty="0"/>
              <a:t>Γιατί αυτός από αυτή τη σκιαγράφηση λαμβάνει «ικανοποιητική απόδειξη της ανάστασης».</a:t>
            </a:r>
          </a:p>
          <a:p>
            <a:r>
              <a:rPr lang="el-GR" dirty="0"/>
              <a:t>Ωστόσο η ΠΨ δεν θα αρκεστεί μόνο στην υπόδειξη ενός νέου όρου.</a:t>
            </a:r>
          </a:p>
          <a:p>
            <a:r>
              <a:rPr lang="el-GR" dirty="0"/>
              <a:t>Η ΠΨ ως Ψυχολογία του </a:t>
            </a:r>
            <a:r>
              <a:rPr lang="el-GR" dirty="0" err="1"/>
              <a:t>ανιστάμενου</a:t>
            </a:r>
            <a:r>
              <a:rPr lang="el-GR" dirty="0"/>
              <a:t> ανθρώπου οφείλει </a:t>
            </a:r>
            <a:r>
              <a:rPr lang="el-GR" dirty="0" err="1"/>
              <a:t>παραιτέρω</a:t>
            </a:r>
            <a:r>
              <a:rPr lang="el-GR" dirty="0"/>
              <a:t> να υποδείξει και να περιγράψει πώς λειτουργεί ο ψυχισμός του και πώς αυτός ο </a:t>
            </a:r>
            <a:r>
              <a:rPr lang="el-GR" dirty="0" err="1"/>
              <a:t>ανιστάμενος</a:t>
            </a:r>
            <a:r>
              <a:rPr lang="el-GR" dirty="0"/>
              <a:t> άνθρωπος βιώνει την ορθόδοξη πνευματική ζωή μέσα στην Εκκλησία.</a:t>
            </a:r>
          </a:p>
        </p:txBody>
      </p:sp>
    </p:spTree>
    <p:extLst>
      <p:ext uri="{BB962C8B-B14F-4D97-AF65-F5344CB8AC3E}">
        <p14:creationId xmlns:p14="http://schemas.microsoft.com/office/powerpoint/2010/main" val="4052293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65184F-219D-4863-B6E6-9E7A9CBBDE8A}"/>
              </a:ext>
            </a:extLst>
          </p:cNvPr>
          <p:cNvSpPr>
            <a:spLocks noGrp="1"/>
          </p:cNvSpPr>
          <p:nvPr>
            <p:ph type="title"/>
          </p:nvPr>
        </p:nvSpPr>
        <p:spPr/>
        <p:txBody>
          <a:bodyPr/>
          <a:lstStyle/>
          <a:p>
            <a:pPr algn="ctr"/>
            <a:r>
              <a:rPr lang="el-GR" b="1" dirty="0"/>
              <a:t>Ποιμαντική Ψυχολογία και Ψυχολογία της Θρησκείας</a:t>
            </a:r>
            <a:endParaRPr lang="el-GR" dirty="0"/>
          </a:p>
        </p:txBody>
      </p:sp>
      <p:sp>
        <p:nvSpPr>
          <p:cNvPr id="3" name="Θέση περιεχομένου 2">
            <a:extLst>
              <a:ext uri="{FF2B5EF4-FFF2-40B4-BE49-F238E27FC236}">
                <a16:creationId xmlns:a16="http://schemas.microsoft.com/office/drawing/2014/main" id="{EE73E9C3-71F1-4468-B5CE-219E078487C6}"/>
              </a:ext>
            </a:extLst>
          </p:cNvPr>
          <p:cNvSpPr>
            <a:spLocks noGrp="1"/>
          </p:cNvSpPr>
          <p:nvPr>
            <p:ph idx="1"/>
          </p:nvPr>
        </p:nvSpPr>
        <p:spPr>
          <a:xfrm>
            <a:off x="225287" y="1690688"/>
            <a:ext cx="11754678" cy="5041415"/>
          </a:xfrm>
        </p:spPr>
        <p:txBody>
          <a:bodyPr>
            <a:normAutofit lnSpcReduction="10000"/>
          </a:bodyPr>
          <a:lstStyle/>
          <a:p>
            <a:r>
              <a:rPr lang="el-GR" dirty="0"/>
              <a:t>Ποια είναι όμως η σχέση και ο καθορισμός του ερευνητικού πεδίου της ΨΘ και της ΠΨ;</a:t>
            </a:r>
            <a:r>
              <a:rPr lang="el-GR" u="sng" dirty="0"/>
              <a:t> </a:t>
            </a:r>
            <a:endParaRPr lang="el-GR" dirty="0"/>
          </a:p>
          <a:p>
            <a:r>
              <a:rPr lang="el-GR" dirty="0"/>
              <a:t>Αντικείμενα και μέθοδοι έρευνας των δύο αυτών επιστημών είναι δυνατόν να συμπίπτουν. </a:t>
            </a:r>
          </a:p>
          <a:p>
            <a:r>
              <a:rPr lang="el-GR" dirty="0"/>
              <a:t>Η διαφορά τους έγκειται στους διαφορετικούς στόχους και στις διαφορετικές ερευνητικές προθέσεις.</a:t>
            </a:r>
          </a:p>
          <a:p>
            <a:r>
              <a:rPr lang="el-GR" dirty="0"/>
              <a:t>Στην ΨΘ η Ψυχολογία ως εμπειρική επιστήμη είναι εκείνη που στρέφεται προς τη θρησκευτική περιοχή, για να διερευνήσει ποικίλα θρησκευτικά φαινόμενα (θρησκευτική και χαρισματική εμπειρία, προσευχή, τελετουργίες, λειτουργικά σύμβολα, μύθους, ενοχή, μεταστροφή κ.τ.λ.).</a:t>
            </a:r>
          </a:p>
          <a:p>
            <a:r>
              <a:rPr lang="el-GR" dirty="0"/>
              <a:t>Στην ΠΨ είναι η Πρακτική θεολογία εκείνη που απευθύνεται με τα ποιμαντικά της ερωτήματα στην Ψυχολογία.</a:t>
            </a:r>
          </a:p>
        </p:txBody>
      </p:sp>
    </p:spTree>
    <p:extLst>
      <p:ext uri="{BB962C8B-B14F-4D97-AF65-F5344CB8AC3E}">
        <p14:creationId xmlns:p14="http://schemas.microsoft.com/office/powerpoint/2010/main" val="621263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10EC08-3058-481F-8504-5DAF1FB49B91}"/>
              </a:ext>
            </a:extLst>
          </p:cNvPr>
          <p:cNvSpPr>
            <a:spLocks noGrp="1"/>
          </p:cNvSpPr>
          <p:nvPr>
            <p:ph type="title"/>
          </p:nvPr>
        </p:nvSpPr>
        <p:spPr/>
        <p:txBody>
          <a:bodyPr/>
          <a:lstStyle/>
          <a:p>
            <a:pPr algn="ctr"/>
            <a:r>
              <a:rPr lang="el-GR" b="1" dirty="0"/>
              <a:t>Ποιμαντική Ψυχολογία και Ψυχολογία της Θρησκείας</a:t>
            </a:r>
            <a:endParaRPr lang="el-GR" dirty="0"/>
          </a:p>
        </p:txBody>
      </p:sp>
      <p:sp>
        <p:nvSpPr>
          <p:cNvPr id="3" name="Θέση περιεχομένου 2">
            <a:extLst>
              <a:ext uri="{FF2B5EF4-FFF2-40B4-BE49-F238E27FC236}">
                <a16:creationId xmlns:a16="http://schemas.microsoft.com/office/drawing/2014/main" id="{A8A64EB3-BC49-4D00-86B5-383615FA81C8}"/>
              </a:ext>
            </a:extLst>
          </p:cNvPr>
          <p:cNvSpPr>
            <a:spLocks noGrp="1"/>
          </p:cNvSpPr>
          <p:nvPr>
            <p:ph idx="1"/>
          </p:nvPr>
        </p:nvSpPr>
        <p:spPr/>
        <p:txBody>
          <a:bodyPr/>
          <a:lstStyle/>
          <a:p>
            <a:r>
              <a:rPr lang="el-GR" dirty="0"/>
              <a:t>Βέβαια, η ΨΘ μπορεί να παράσχει πολύτιμη βοήθεια στην επίλυση προβλημάτων τόσο της Ποιμαντικής Θεολογίας, όσο και της ΠΨ.</a:t>
            </a:r>
          </a:p>
          <a:p>
            <a:r>
              <a:rPr lang="el-GR" dirty="0"/>
              <a:t>Ορισμένοι μάλιστα διαβλέπουν σε μια στενότερη συνεργασία μεταξύ τους.</a:t>
            </a:r>
          </a:p>
          <a:p>
            <a:r>
              <a:rPr lang="el-GR"/>
              <a:t>Οπωσδήποτε όμως παρά την αμοιβαιότητα και τη συμπληρωματικότητα που τις διακρίνει, κάθε μια από αυτές διατηρεί σχετική αυτοτέλεια, όπως φαίνεται και από το γεγονός ότι συχνά διδάσκονται από διαφορετικούς καθηγητές, που ανήκουν σε διαφορετικούς θεολογικούς κλάδους ή τομείς.</a:t>
            </a:r>
          </a:p>
        </p:txBody>
      </p:sp>
    </p:spTree>
    <p:extLst>
      <p:ext uri="{BB962C8B-B14F-4D97-AF65-F5344CB8AC3E}">
        <p14:creationId xmlns:p14="http://schemas.microsoft.com/office/powerpoint/2010/main" val="2650162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1BE314-0D1E-4EFE-AA57-7F6E0EFA7B92}"/>
              </a:ext>
            </a:extLst>
          </p:cNvPr>
          <p:cNvSpPr>
            <a:spLocks noGrp="1"/>
          </p:cNvSpPr>
          <p:nvPr>
            <p:ph type="title"/>
          </p:nvPr>
        </p:nvSpPr>
        <p:spPr>
          <a:xfrm>
            <a:off x="0" y="0"/>
            <a:ext cx="12192000" cy="1537251"/>
          </a:xfrm>
        </p:spPr>
        <p:txBody>
          <a:bodyPr>
            <a:noAutofit/>
          </a:bodyPr>
          <a:lstStyle/>
          <a:p>
            <a:r>
              <a:rPr lang="el-GR" sz="2800" b="1" dirty="0">
                <a:solidFill>
                  <a:srgbClr val="FF0000"/>
                </a:solidFill>
              </a:rPr>
              <a:t>Η ΠΟΙΜΑΝΤΙΚΗ ΨΥΧΟΛΟΓΙΑ ΩΣ ΨΥΧΟΛΟΓΙΑ ΤΟΥ ΑΝΙΣΤΑΜΕΝΟΥ ΑΝΘΡΩΠΟΥ</a:t>
            </a:r>
            <a:br>
              <a:rPr lang="el-GR" sz="2800" b="1" dirty="0">
                <a:solidFill>
                  <a:srgbClr val="FF0000"/>
                </a:solidFill>
              </a:rPr>
            </a:br>
            <a:r>
              <a:rPr lang="el-GR" sz="2800" b="1" dirty="0">
                <a:solidFill>
                  <a:srgbClr val="FF0000"/>
                </a:solidFill>
              </a:rPr>
              <a:t>( Από το βιβλίο του Αλέξανδρου Μ. Σταυρόπουλου, </a:t>
            </a:r>
            <a:r>
              <a:rPr lang="el-GR" sz="2800" b="1" i="1" dirty="0">
                <a:solidFill>
                  <a:srgbClr val="FF0000"/>
                </a:solidFill>
              </a:rPr>
              <a:t>Προκλήσεις της Ποιμαντικής Σήμερα, </a:t>
            </a:r>
            <a:r>
              <a:rPr lang="el-GR" sz="2800" b="1" dirty="0">
                <a:solidFill>
                  <a:srgbClr val="FF0000"/>
                </a:solidFill>
              </a:rPr>
              <a:t>Αθήνα 2013, </a:t>
            </a:r>
            <a:r>
              <a:rPr lang="el-GR" sz="2800" b="1" dirty="0" err="1">
                <a:solidFill>
                  <a:srgbClr val="FF0000"/>
                </a:solidFill>
              </a:rPr>
              <a:t>σσ</a:t>
            </a:r>
            <a:r>
              <a:rPr lang="el-GR" sz="2800" b="1" dirty="0">
                <a:solidFill>
                  <a:srgbClr val="FF0000"/>
                </a:solidFill>
              </a:rPr>
              <a:t>. 39-53)</a:t>
            </a:r>
            <a:br>
              <a:rPr lang="el-GR" sz="2800" dirty="0"/>
            </a:br>
            <a:endParaRPr lang="el-GR" sz="2800" dirty="0"/>
          </a:p>
        </p:txBody>
      </p:sp>
      <p:sp>
        <p:nvSpPr>
          <p:cNvPr id="3" name="Θέση περιεχομένου 2">
            <a:extLst>
              <a:ext uri="{FF2B5EF4-FFF2-40B4-BE49-F238E27FC236}">
                <a16:creationId xmlns:a16="http://schemas.microsoft.com/office/drawing/2014/main" id="{FC970DF1-A07F-4E5D-92C3-B3E68C76BACB}"/>
              </a:ext>
            </a:extLst>
          </p:cNvPr>
          <p:cNvSpPr>
            <a:spLocks noGrp="1"/>
          </p:cNvSpPr>
          <p:nvPr>
            <p:ph idx="1"/>
          </p:nvPr>
        </p:nvSpPr>
        <p:spPr>
          <a:xfrm>
            <a:off x="265043" y="1404730"/>
            <a:ext cx="11688418" cy="5453270"/>
          </a:xfrm>
        </p:spPr>
        <p:txBody>
          <a:bodyPr/>
          <a:lstStyle/>
          <a:p>
            <a:pPr marL="0" indent="0">
              <a:buNone/>
            </a:pPr>
            <a:r>
              <a:rPr lang="el-GR" b="1" dirty="0"/>
              <a:t>Ψυχολογία και Ποιμαντική: η Ψυχολογία στο Ποιμαντικό έργο της Εκκλησίας </a:t>
            </a:r>
            <a:endParaRPr lang="el-GR" dirty="0"/>
          </a:p>
          <a:p>
            <a:r>
              <a:rPr lang="el-GR" dirty="0"/>
              <a:t>Τον κλάδο της Πρακτικής ή Ποιμαντικής Θεολογίας απασχολεί </a:t>
            </a:r>
            <a:r>
              <a:rPr lang="el-GR" u="sng" dirty="0"/>
              <a:t>η θέση της Ψυχολογίας</a:t>
            </a:r>
            <a:r>
              <a:rPr lang="el-GR" dirty="0"/>
              <a:t> στα εκπαιδευτικά προγράμματα των Θεολογικών Σχολών και ιερατικών σεμιναρίων.</a:t>
            </a:r>
          </a:p>
          <a:p>
            <a:r>
              <a:rPr lang="el-GR" dirty="0"/>
              <a:t>Ένα από τα ερωτήματα αφορά το αν και κατά πόσο είναι χρήσιμη η Ψυχολογία για το Ποιμαντικό έργο της Εκκλησίας.</a:t>
            </a:r>
          </a:p>
          <a:p>
            <a:r>
              <a:rPr lang="el-GR" dirty="0"/>
              <a:t>Είναι δυνατόν η Ψυχολογία γενικά και οι επιμέρους ψυχολογικές επιστήμες ιδιαίτερα να συμβάλλουν στο Ποιμαντικό έργο της Εκκλησίας;</a:t>
            </a:r>
          </a:p>
          <a:p>
            <a:r>
              <a:rPr lang="el-GR" dirty="0"/>
              <a:t>Είναι δυνατόν οι υπεύθυνοι του Ποιμαντικού έργου, γνωρίζοντας τα διδάγματα των ψυχολογικών ερευνών να επιτελέσουν αρτιότερα το έργο τους;</a:t>
            </a:r>
          </a:p>
          <a:p>
            <a:pPr marL="0" indent="0">
              <a:buNone/>
            </a:pPr>
            <a:endParaRPr lang="el-GR" dirty="0"/>
          </a:p>
        </p:txBody>
      </p:sp>
    </p:spTree>
    <p:extLst>
      <p:ext uri="{BB962C8B-B14F-4D97-AF65-F5344CB8AC3E}">
        <p14:creationId xmlns:p14="http://schemas.microsoft.com/office/powerpoint/2010/main" val="13376282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EC971B-1DFA-5E1C-ABB3-187CA65E1A43}"/>
              </a:ext>
            </a:extLst>
          </p:cNvPr>
          <p:cNvSpPr>
            <a:spLocks noGrp="1"/>
          </p:cNvSpPr>
          <p:nvPr>
            <p:ph type="title"/>
          </p:nvPr>
        </p:nvSpPr>
        <p:spPr>
          <a:xfrm>
            <a:off x="0" y="18255"/>
            <a:ext cx="12192000" cy="1325563"/>
          </a:xfrm>
        </p:spPr>
        <p:txBody>
          <a:bodyPr>
            <a:normAutofit/>
          </a:bodyPr>
          <a:lstStyle/>
          <a:p>
            <a:pPr algn="ctr"/>
            <a:r>
              <a:rPr lang="el-GR" dirty="0">
                <a:solidFill>
                  <a:srgbClr val="FF0000"/>
                </a:solidFill>
              </a:rPr>
              <a:t>ΑΝΘΡΩΠΟΣ ΣΤΟΝ ΟΡΙΖΟΝΤΑ (Ο ΟΡΙΖΟΝΤΑΣ) </a:t>
            </a:r>
            <a:br>
              <a:rPr lang="el-GR" dirty="0">
                <a:solidFill>
                  <a:srgbClr val="FF0000"/>
                </a:solidFill>
              </a:rPr>
            </a:br>
            <a:r>
              <a:rPr lang="el-GR" dirty="0">
                <a:solidFill>
                  <a:srgbClr val="FF0000"/>
                </a:solidFill>
              </a:rPr>
              <a:t>Από το βιβλίο του π. Βασιλείου Θερμού </a:t>
            </a:r>
            <a:r>
              <a:rPr lang="el-GR" dirty="0" err="1">
                <a:solidFill>
                  <a:srgbClr val="FF0000"/>
                </a:solidFill>
              </a:rPr>
              <a:t>σσ</a:t>
            </a:r>
            <a:r>
              <a:rPr lang="el-GR" dirty="0">
                <a:solidFill>
                  <a:srgbClr val="FF0000"/>
                </a:solidFill>
              </a:rPr>
              <a:t>. 51-74)</a:t>
            </a:r>
          </a:p>
        </p:txBody>
      </p:sp>
      <p:sp>
        <p:nvSpPr>
          <p:cNvPr id="3" name="Θέση περιεχομένου 2">
            <a:extLst>
              <a:ext uri="{FF2B5EF4-FFF2-40B4-BE49-F238E27FC236}">
                <a16:creationId xmlns:a16="http://schemas.microsoft.com/office/drawing/2014/main" id="{B8B2B3BA-75AB-BA44-1CC7-5BBDDEAC97B8}"/>
              </a:ext>
            </a:extLst>
          </p:cNvPr>
          <p:cNvSpPr>
            <a:spLocks noGrp="1"/>
          </p:cNvSpPr>
          <p:nvPr>
            <p:ph idx="1"/>
          </p:nvPr>
        </p:nvSpPr>
        <p:spPr>
          <a:xfrm>
            <a:off x="0" y="1343818"/>
            <a:ext cx="12192000" cy="5495927"/>
          </a:xfrm>
        </p:spPr>
        <p:txBody>
          <a:bodyPr>
            <a:normAutofit lnSpcReduction="10000"/>
          </a:bodyPr>
          <a:lstStyle/>
          <a:p>
            <a:r>
              <a:rPr lang="el-GR" dirty="0"/>
              <a:t>Οι Πατέρες της Εκκλησίας είχαν επεκτείνει και στον άνθρωπο </a:t>
            </a:r>
            <a:r>
              <a:rPr lang="el-GR" b="1" dirty="0"/>
              <a:t>τη διάκριση φύσεως και ενεργειών</a:t>
            </a:r>
            <a:r>
              <a:rPr lang="el-GR" dirty="0"/>
              <a:t>, που ισχύει περί του Θεού.</a:t>
            </a:r>
          </a:p>
          <a:p>
            <a:r>
              <a:rPr lang="el-GR" dirty="0"/>
              <a:t>Ο άνθρωπος διαθέτει φύση (ουσία, οι όροι είναι ταυτόσημοι), που αποτελείται από ψυχή και σώμα· η φύση του είναι μία αλλά </a:t>
            </a:r>
            <a:r>
              <a:rPr lang="el-GR" dirty="0" err="1"/>
              <a:t>δισύνθετη</a:t>
            </a:r>
            <a:r>
              <a:rPr lang="el-GR" dirty="0"/>
              <a:t>. Ψυχή και σώμα είναι της ίδιας τάξεως, έστω και αν οι εκδηλώσεις τους μοιάζουν ριζικά διαφορετικές (απτές και μετρήσιμες του ενός, δυσδιάκριτες και πολύπλοκες της άλλης).</a:t>
            </a:r>
          </a:p>
          <a:p>
            <a:r>
              <a:rPr lang="el-GR" dirty="0"/>
              <a:t>Οι εκδηλώσεις της μιας ενιαίας ανθρώπινης φύσης (άλλοτε σωματικές και άλλοτε ψυχικές) ονομάζονται ενέργειες. </a:t>
            </a:r>
          </a:p>
          <a:p>
            <a:r>
              <a:rPr lang="el-GR" dirty="0"/>
              <a:t>Ο </a:t>
            </a:r>
            <a:r>
              <a:rPr lang="el-GR" b="1" dirty="0">
                <a:solidFill>
                  <a:srgbClr val="FF0000"/>
                </a:solidFill>
              </a:rPr>
              <a:t>ψυχισμός</a:t>
            </a:r>
            <a:r>
              <a:rPr lang="el-GR" dirty="0"/>
              <a:t> δεν είναι τίποτε άλλο από το σύνολο των ψυχικών λειτουργειών – ενεργειών του ανθρώπου (σκέψη, συναίσθημα, επιθυμία, μνήμη, φαντασία, ασυνείδητο).</a:t>
            </a:r>
          </a:p>
          <a:p>
            <a:r>
              <a:rPr lang="el-GR" dirty="0"/>
              <a:t>Οι επιστήμες του ψυχισμού μελετούν τους τρόπους με τους οποίους η ενιαία </a:t>
            </a:r>
            <a:r>
              <a:rPr lang="el-GR" dirty="0" err="1"/>
              <a:t>δισύνθετη</a:t>
            </a:r>
            <a:r>
              <a:rPr lang="el-GR" dirty="0"/>
              <a:t> ανθρώπινη φύση φανερώνει τον εαυτό της μέσω των «ψυχικών» ενεργειών.</a:t>
            </a:r>
          </a:p>
        </p:txBody>
      </p:sp>
    </p:spTree>
    <p:extLst>
      <p:ext uri="{BB962C8B-B14F-4D97-AF65-F5344CB8AC3E}">
        <p14:creationId xmlns:p14="http://schemas.microsoft.com/office/powerpoint/2010/main" val="34813769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685851-0BDD-435E-8FFD-33F99FE92F7A}"/>
              </a:ext>
            </a:extLst>
          </p:cNvPr>
          <p:cNvSpPr>
            <a:spLocks noGrp="1"/>
          </p:cNvSpPr>
          <p:nvPr>
            <p:ph type="title"/>
          </p:nvPr>
        </p:nvSpPr>
        <p:spPr>
          <a:xfrm>
            <a:off x="838200" y="18255"/>
            <a:ext cx="10515600" cy="828051"/>
          </a:xfrm>
        </p:spPr>
        <p:txBody>
          <a:bodyPr/>
          <a:lstStyle/>
          <a:p>
            <a:pPr algn="ctr"/>
            <a:r>
              <a:rPr lang="el-GR" dirty="0"/>
              <a:t>Επιστήμες του ψυχισμού</a:t>
            </a:r>
          </a:p>
        </p:txBody>
      </p:sp>
      <p:sp>
        <p:nvSpPr>
          <p:cNvPr id="3" name="Θέση περιεχομένου 2">
            <a:extLst>
              <a:ext uri="{FF2B5EF4-FFF2-40B4-BE49-F238E27FC236}">
                <a16:creationId xmlns:a16="http://schemas.microsoft.com/office/drawing/2014/main" id="{4DDEC113-62CE-3C02-5B51-18217B26DEEA}"/>
              </a:ext>
            </a:extLst>
          </p:cNvPr>
          <p:cNvSpPr>
            <a:spLocks noGrp="1"/>
          </p:cNvSpPr>
          <p:nvPr>
            <p:ph idx="1"/>
          </p:nvPr>
        </p:nvSpPr>
        <p:spPr>
          <a:xfrm>
            <a:off x="0" y="846306"/>
            <a:ext cx="12192000" cy="5993439"/>
          </a:xfrm>
        </p:spPr>
        <p:txBody>
          <a:bodyPr/>
          <a:lstStyle/>
          <a:p>
            <a:r>
              <a:rPr lang="el-GR" dirty="0"/>
              <a:t>Το αντικείμενο της Ψυχολογίας-Ψυχιατρικής-Ψυχοθεραπείας είναι διαφορετικό από το αντικείμενο της Θεολογίας-Ποιμαντικής.</a:t>
            </a:r>
          </a:p>
          <a:p>
            <a:r>
              <a:rPr lang="el-GR" dirty="0"/>
              <a:t>Όμως, και οι δύο χώροι ενδιαφέρονται για την αρτιότητα της ανθρώπινης φύσης, δηλαδή για τη διατήρηση και εναρμόνιση όλων των λειτουργειών- ενεργειών της. </a:t>
            </a:r>
          </a:p>
          <a:p>
            <a:r>
              <a:rPr lang="el-GR" dirty="0"/>
              <a:t>Οι επιστήμες του ψυχισμού σπεύδουν να σπουδάσουν τα προβλήματα που </a:t>
            </a:r>
            <a:r>
              <a:rPr lang="el-GR" dirty="0" err="1"/>
              <a:t>επεσώρευσε</a:t>
            </a:r>
            <a:r>
              <a:rPr lang="el-GR" dirty="0"/>
              <a:t> στην ανθρώπινη φύση η πτώση και να προσφέρουν τις λύσεις τους. Περιορίζονται υποχρεωτικά στη </a:t>
            </a:r>
            <a:r>
              <a:rPr lang="el-GR" b="1" dirty="0">
                <a:solidFill>
                  <a:srgbClr val="FF0000"/>
                </a:solidFill>
              </a:rPr>
              <a:t>φθορά της φύσης </a:t>
            </a:r>
            <a:r>
              <a:rPr lang="el-GR" dirty="0"/>
              <a:t>(όπως αυτή εκδηλώνεται στις ψυχιατρικές παθήσεις, στις διαταραχές του χαρακτήρα, στις προβληματικές συμπεριφορές, στις ασυνείδητες εμπλοκές των διανθρώπινων σχέσεων) και αφήνουν τη </a:t>
            </a:r>
            <a:r>
              <a:rPr lang="el-GR" b="1" dirty="0">
                <a:solidFill>
                  <a:srgbClr val="FF0000"/>
                </a:solidFill>
              </a:rPr>
              <a:t>φθορά της προαίρεσης </a:t>
            </a:r>
            <a:r>
              <a:rPr lang="el-GR" dirty="0"/>
              <a:t>για την πνευματική ζωή, που λαμβάνει χώρα στους κόλπους της Εκκλησίας.</a:t>
            </a:r>
          </a:p>
          <a:p>
            <a:r>
              <a:rPr lang="el-GR" dirty="0"/>
              <a:t>Η διάκριση μεταξύ των δύο δεν είναι πάντοτε εμφανής και συχνά απαιτείται διπλή παράλληλη βοήθεια.</a:t>
            </a:r>
          </a:p>
        </p:txBody>
      </p:sp>
    </p:spTree>
    <p:extLst>
      <p:ext uri="{BB962C8B-B14F-4D97-AF65-F5344CB8AC3E}">
        <p14:creationId xmlns:p14="http://schemas.microsoft.com/office/powerpoint/2010/main" val="36049828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6B8654-214A-669B-1B29-6130221657BC}"/>
              </a:ext>
            </a:extLst>
          </p:cNvPr>
          <p:cNvSpPr>
            <a:spLocks noGrp="1"/>
          </p:cNvSpPr>
          <p:nvPr>
            <p:ph type="title"/>
          </p:nvPr>
        </p:nvSpPr>
        <p:spPr>
          <a:xfrm>
            <a:off x="838200" y="18256"/>
            <a:ext cx="10515600" cy="866962"/>
          </a:xfrm>
        </p:spPr>
        <p:txBody>
          <a:bodyPr/>
          <a:lstStyle/>
          <a:p>
            <a:pPr algn="ctr"/>
            <a:r>
              <a:rPr lang="el-GR" dirty="0"/>
              <a:t>Επιστήμες του ψυχισμού</a:t>
            </a:r>
          </a:p>
        </p:txBody>
      </p:sp>
      <p:sp>
        <p:nvSpPr>
          <p:cNvPr id="3" name="Θέση περιεχομένου 2">
            <a:extLst>
              <a:ext uri="{FF2B5EF4-FFF2-40B4-BE49-F238E27FC236}">
                <a16:creationId xmlns:a16="http://schemas.microsoft.com/office/drawing/2014/main" id="{644252D8-2938-AD0D-C03B-C6F544F48B1D}"/>
              </a:ext>
            </a:extLst>
          </p:cNvPr>
          <p:cNvSpPr>
            <a:spLocks noGrp="1"/>
          </p:cNvSpPr>
          <p:nvPr>
            <p:ph idx="1"/>
          </p:nvPr>
        </p:nvSpPr>
        <p:spPr>
          <a:xfrm>
            <a:off x="0" y="885218"/>
            <a:ext cx="12192000" cy="5954526"/>
          </a:xfrm>
        </p:spPr>
        <p:txBody>
          <a:bodyPr/>
          <a:lstStyle/>
          <a:p>
            <a:r>
              <a:rPr lang="el-GR" dirty="0"/>
              <a:t>Η κύρια αδυναμία των επιστημονικών μεθόδων του ψυχισμού έγκειται στην </a:t>
            </a:r>
            <a:r>
              <a:rPr lang="el-GR" b="1" dirty="0">
                <a:solidFill>
                  <a:srgbClr val="FF0000"/>
                </a:solidFill>
              </a:rPr>
              <a:t>απουσία οντολογικού ορίζοντα</a:t>
            </a:r>
            <a:r>
              <a:rPr lang="el-GR" dirty="0"/>
              <a:t>. Η ψυχολογία και η ψυχανάλυση δεν γνωρίζουν αρχικές καταβολές της Δημιουργίας ούτε εσχατολογική δικαίωση του ανθρώπου. </a:t>
            </a:r>
          </a:p>
          <a:p>
            <a:r>
              <a:rPr lang="el-GR" dirty="0"/>
              <a:t>Η λέξη σωτηρία, σύμφωνα με την Ποιμαντική Θεολογία, ερμηνεύεται ως ασφαλής επάνοδος στην πατρίδα, στο πατρικό σπίτι, στον οίκο του Πατέρα, του Θεού Πατέρα. Σ’ αυτή την πορεία ο άνθρωπος </a:t>
            </a:r>
            <a:r>
              <a:rPr lang="el-GR" dirty="0" err="1"/>
              <a:t>εκτείθεται</a:t>
            </a:r>
            <a:r>
              <a:rPr lang="el-GR" dirty="0"/>
              <a:t> σε πολλούς κινδύνους, πλήττεται ποικιλοτρόπως, πληγώνεται σε όλη την ψυχοσωματική του ενότητα. Κινδυνεύει να διασπαστεί, να κατακερματιστεί, να διχαστεί, να περιπέσει σε βαθύτατη θλίψη και απόγνωση.</a:t>
            </a:r>
          </a:p>
          <a:p>
            <a:r>
              <a:rPr lang="el-GR" dirty="0"/>
              <a:t>Η Ιατρική με τις πολλές ειδικότητες επιχειρεί να αποκαταστήσει την υγεία στις άρρωστες περιοχές χωρίς να τις </a:t>
            </a:r>
            <a:r>
              <a:rPr lang="el-GR" dirty="0" err="1"/>
              <a:t>αυτονομεί</a:t>
            </a:r>
            <a:r>
              <a:rPr lang="el-GR" dirty="0"/>
              <a:t>. Όλα συνέχονται και συμπλέκονται το ένα με το άλλο.</a:t>
            </a:r>
          </a:p>
        </p:txBody>
      </p:sp>
    </p:spTree>
    <p:extLst>
      <p:ext uri="{BB962C8B-B14F-4D97-AF65-F5344CB8AC3E}">
        <p14:creationId xmlns:p14="http://schemas.microsoft.com/office/powerpoint/2010/main" val="3437987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5D8965-E0BE-6750-6222-FBEDE5BE01AC}"/>
              </a:ext>
            </a:extLst>
          </p:cNvPr>
          <p:cNvSpPr>
            <a:spLocks noGrp="1"/>
          </p:cNvSpPr>
          <p:nvPr>
            <p:ph type="title"/>
          </p:nvPr>
        </p:nvSpPr>
        <p:spPr>
          <a:xfrm>
            <a:off x="0" y="18256"/>
            <a:ext cx="12192000" cy="662782"/>
          </a:xfrm>
        </p:spPr>
        <p:txBody>
          <a:bodyPr>
            <a:normAutofit fontScale="90000"/>
          </a:bodyPr>
          <a:lstStyle/>
          <a:p>
            <a:pPr algn="ctr"/>
            <a:r>
              <a:rPr lang="el-GR" dirty="0"/>
              <a:t>Όταν οι επιστήμονες μιλούν για ψυχή, τι εννοούν; </a:t>
            </a:r>
          </a:p>
        </p:txBody>
      </p:sp>
      <p:sp>
        <p:nvSpPr>
          <p:cNvPr id="3" name="Θέση περιεχομένου 2">
            <a:extLst>
              <a:ext uri="{FF2B5EF4-FFF2-40B4-BE49-F238E27FC236}">
                <a16:creationId xmlns:a16="http://schemas.microsoft.com/office/drawing/2014/main" id="{A05E1E74-BB8F-BF2F-D8EA-B589EB995A2F}"/>
              </a:ext>
            </a:extLst>
          </p:cNvPr>
          <p:cNvSpPr>
            <a:spLocks noGrp="1"/>
          </p:cNvSpPr>
          <p:nvPr>
            <p:ph idx="1"/>
          </p:nvPr>
        </p:nvSpPr>
        <p:spPr>
          <a:xfrm>
            <a:off x="0" y="573932"/>
            <a:ext cx="12192000" cy="6265811"/>
          </a:xfrm>
        </p:spPr>
        <p:txBody>
          <a:bodyPr>
            <a:normAutofit/>
          </a:bodyPr>
          <a:lstStyle/>
          <a:p>
            <a:r>
              <a:rPr lang="el-GR" dirty="0"/>
              <a:t>Οι όροι </a:t>
            </a:r>
            <a:r>
              <a:rPr lang="el-GR" b="1" dirty="0"/>
              <a:t>ψυχή</a:t>
            </a:r>
            <a:r>
              <a:rPr lang="el-GR" dirty="0"/>
              <a:t> και </a:t>
            </a:r>
            <a:r>
              <a:rPr lang="el-GR" b="1" dirty="0"/>
              <a:t>εμπειρία</a:t>
            </a:r>
            <a:r>
              <a:rPr lang="el-GR" dirty="0"/>
              <a:t> είναι ισοδύναμοι: η ψυχή ως προς το σώμα είναι αυτό που είναι η εμπειρία ως προς τη συμπεριφορά. Έχει σημασία να αντιληφθούμε ότι για τους επιστήμονες το </a:t>
            </a:r>
            <a:r>
              <a:rPr lang="el-GR" b="1" dirty="0"/>
              <a:t>ψυχολογικό στοιχείο στον άνθρωπο αναφέρεται στην εμπειρία</a:t>
            </a:r>
            <a:r>
              <a:rPr lang="el-GR" dirty="0"/>
              <a:t>, δηλαδή που σ’ αυτό που ο άνθρωπος βιώνει, ακόμη και αν είναι ασυνείδητο (διότι και τότε το βιώνει με άλλον τρόπο). Αυτό το αντιδιαστέλλουμε από το οντολογικό στοιχείο, το οποίο υπάρχει αφ’  εαυτού και συνιστά τον άνθρωπο στην ουσία του.</a:t>
            </a:r>
          </a:p>
          <a:p>
            <a:r>
              <a:rPr lang="el-GR" dirty="0"/>
              <a:t>«Ψυχή», όπως χρησιμοποιεί τον όρο η ψυχιατρική, είναι ο εαυτός του ανθρώπου στην αφηρημένη μορφή, ένα υποθετικό όργανο, που αντιλαμβάνεται, θυμάται, σκέφτεται, αισθάνεται, επιθυμεί ή θέλει, και πάνω από όλα, έχει επίγνωση του εαυτού του.</a:t>
            </a:r>
          </a:p>
          <a:p>
            <a:r>
              <a:rPr lang="el-GR" dirty="0"/>
              <a:t>Μόλο που η ψυχή είναι μία έννοια υποθετική, οι λειτουργίες της δεν έχουν τίποτα το υποθετικό, τίποτα το εξωπραγματικό. Αλλά για να γίνουν γνωστές πρέπει να περιγραφούν από το ίδιο το αντικείμενο, που σ’ αυτή την περίπτωση λειτουργεί ως υποκείμενο.</a:t>
            </a:r>
          </a:p>
        </p:txBody>
      </p:sp>
    </p:spTree>
    <p:extLst>
      <p:ext uri="{BB962C8B-B14F-4D97-AF65-F5344CB8AC3E}">
        <p14:creationId xmlns:p14="http://schemas.microsoft.com/office/powerpoint/2010/main" val="6434169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61EAF1-4F33-77D6-8A2B-7ACBA73BB0F9}"/>
              </a:ext>
            </a:extLst>
          </p:cNvPr>
          <p:cNvSpPr>
            <a:spLocks noGrp="1"/>
          </p:cNvSpPr>
          <p:nvPr>
            <p:ph type="title"/>
          </p:nvPr>
        </p:nvSpPr>
        <p:spPr>
          <a:xfrm>
            <a:off x="0" y="18255"/>
            <a:ext cx="12192000" cy="604315"/>
          </a:xfrm>
        </p:spPr>
        <p:txBody>
          <a:bodyPr>
            <a:normAutofit/>
          </a:bodyPr>
          <a:lstStyle/>
          <a:p>
            <a:pPr algn="ctr"/>
            <a:r>
              <a:rPr lang="el-GR" sz="3200" dirty="0"/>
              <a:t>Τι είναι το οντολογικό στοιχείο και σε τι διαφέρει από το ψυχολογικό; </a:t>
            </a:r>
          </a:p>
        </p:txBody>
      </p:sp>
      <p:sp>
        <p:nvSpPr>
          <p:cNvPr id="3" name="Θέση περιεχομένου 2">
            <a:extLst>
              <a:ext uri="{FF2B5EF4-FFF2-40B4-BE49-F238E27FC236}">
                <a16:creationId xmlns:a16="http://schemas.microsoft.com/office/drawing/2014/main" id="{73ECC0EB-7E08-8045-9118-535C610B4EEE}"/>
              </a:ext>
            </a:extLst>
          </p:cNvPr>
          <p:cNvSpPr>
            <a:spLocks noGrp="1"/>
          </p:cNvSpPr>
          <p:nvPr>
            <p:ph idx="1"/>
          </p:nvPr>
        </p:nvSpPr>
        <p:spPr>
          <a:xfrm>
            <a:off x="0" y="622570"/>
            <a:ext cx="12192000" cy="6217175"/>
          </a:xfrm>
        </p:spPr>
        <p:txBody>
          <a:bodyPr>
            <a:normAutofit fontScale="92500" lnSpcReduction="10000"/>
          </a:bodyPr>
          <a:lstStyle/>
          <a:p>
            <a:r>
              <a:rPr lang="el-GR" dirty="0"/>
              <a:t>Η Ορθόδοξη Θεολογία ονομάζει οντολογική εκείνη την πραγματικότητα που αναφέρεται στην αλήθεια των όντων, και επομένως και του ανθρώπου. Έννοιες που έχουν οντολογική σημασία είναι έννοιες που περιγράφουν εγγενή συστατικά του ανθρώπινου όντος, ιδιότητες και λειτουργίες που προκύπτουν από την ίδια τη δημιουργία του από τον Θεό.</a:t>
            </a:r>
          </a:p>
          <a:p>
            <a:r>
              <a:rPr lang="el-GR" dirty="0"/>
              <a:t>Μία </a:t>
            </a:r>
            <a:r>
              <a:rPr lang="el-GR" dirty="0" err="1"/>
              <a:t>τοπολογική</a:t>
            </a:r>
            <a:r>
              <a:rPr lang="el-GR" dirty="0"/>
              <a:t> διάκριση θα μνημόνευε το </a:t>
            </a:r>
            <a:r>
              <a:rPr lang="el-GR" u="sng" dirty="0"/>
              <a:t>σώμα</a:t>
            </a:r>
            <a:r>
              <a:rPr lang="el-GR" dirty="0"/>
              <a:t>, τη </a:t>
            </a:r>
            <a:r>
              <a:rPr lang="el-GR" u="sng" dirty="0"/>
              <a:t>διάνοια</a:t>
            </a:r>
            <a:r>
              <a:rPr lang="el-GR" dirty="0"/>
              <a:t>, τα </a:t>
            </a:r>
            <a:r>
              <a:rPr lang="el-GR" u="sng" dirty="0"/>
              <a:t>συναισθήματα</a:t>
            </a:r>
            <a:r>
              <a:rPr lang="el-GR" dirty="0"/>
              <a:t>, τις </a:t>
            </a:r>
            <a:r>
              <a:rPr lang="el-GR" u="sng" dirty="0"/>
              <a:t>επιθυμίες</a:t>
            </a:r>
            <a:r>
              <a:rPr lang="el-GR" dirty="0"/>
              <a:t>, τη </a:t>
            </a:r>
            <a:r>
              <a:rPr lang="el-GR" u="sng" dirty="0"/>
              <a:t>μνήμη</a:t>
            </a:r>
            <a:r>
              <a:rPr lang="el-GR" dirty="0"/>
              <a:t>.</a:t>
            </a:r>
          </a:p>
          <a:p>
            <a:r>
              <a:rPr lang="el-GR" dirty="0"/>
              <a:t>Μια λειτουργική ταξινόμηση θα περιλάμβανε ιδιότητες του κατ’ εικόνα, όπως την </a:t>
            </a:r>
            <a:r>
              <a:rPr lang="el-GR" u="sng" dirty="0"/>
              <a:t>αγαπητική δύναμη</a:t>
            </a:r>
            <a:r>
              <a:rPr lang="el-GR" dirty="0"/>
              <a:t>, </a:t>
            </a:r>
            <a:r>
              <a:rPr lang="el-GR" u="sng" dirty="0"/>
              <a:t>την κοινωνικότητα</a:t>
            </a:r>
            <a:r>
              <a:rPr lang="el-GR" dirty="0"/>
              <a:t>, </a:t>
            </a:r>
            <a:r>
              <a:rPr lang="el-GR" u="sng" dirty="0"/>
              <a:t>την ελευθερία</a:t>
            </a:r>
            <a:r>
              <a:rPr lang="el-GR" dirty="0"/>
              <a:t>, </a:t>
            </a:r>
            <a:r>
              <a:rPr lang="el-GR" u="sng" dirty="0"/>
              <a:t>τη δημιουργικότητα</a:t>
            </a:r>
            <a:r>
              <a:rPr lang="el-GR" dirty="0"/>
              <a:t>, </a:t>
            </a:r>
            <a:r>
              <a:rPr lang="el-GR" u="sng" dirty="0"/>
              <a:t>τη δίψα για γνώση</a:t>
            </a:r>
            <a:r>
              <a:rPr lang="el-GR" dirty="0"/>
              <a:t>.</a:t>
            </a:r>
          </a:p>
          <a:p>
            <a:r>
              <a:rPr lang="el-GR" dirty="0"/>
              <a:t>Η δεύτερη ομάδα διαπερνά το πρώτα και υπηρετείται από αυτά. </a:t>
            </a:r>
          </a:p>
          <a:p>
            <a:r>
              <a:rPr lang="el-GR" dirty="0"/>
              <a:t>Το ψυχολογικό στοιχείο αποτελεί την προβολή του οντολογικού στοιχείου πάνω στην εμπειρική πραγματικότητα. Το οντολογικό στοιχείο αποτελείται από δυνατότητες. Η προβολή του πάνω στην πραγματικότητα σχηματίζει το ψυχολογικό στοιχείο. Βασικό στοιχείο του ψυχολογικού είναι η νομοτέλεια, γι’ αυτό χρειάζονται και κάποιες επιστήμες που θα το μελετήσουν. Οι φυσικοί νόμοι είναι η αιτία των επιστημών.</a:t>
            </a:r>
          </a:p>
        </p:txBody>
      </p:sp>
    </p:spTree>
    <p:extLst>
      <p:ext uri="{BB962C8B-B14F-4D97-AF65-F5344CB8AC3E}">
        <p14:creationId xmlns:p14="http://schemas.microsoft.com/office/powerpoint/2010/main" val="7279230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28B5ED-E30C-57AB-6D05-51B12A45AAFE}"/>
              </a:ext>
            </a:extLst>
          </p:cNvPr>
          <p:cNvSpPr>
            <a:spLocks noGrp="1"/>
          </p:cNvSpPr>
          <p:nvPr>
            <p:ph type="title"/>
          </p:nvPr>
        </p:nvSpPr>
        <p:spPr>
          <a:xfrm>
            <a:off x="0" y="18256"/>
            <a:ext cx="12192000" cy="740502"/>
          </a:xfrm>
        </p:spPr>
        <p:txBody>
          <a:bodyPr>
            <a:normAutofit/>
          </a:bodyPr>
          <a:lstStyle/>
          <a:p>
            <a:pPr algn="ctr"/>
            <a:r>
              <a:rPr lang="el-GR" sz="3600" dirty="0"/>
              <a:t>Διαφορές στην ορολογία μεταξύ Ψυχολογίας και Θεολογίας</a:t>
            </a:r>
          </a:p>
        </p:txBody>
      </p:sp>
      <p:sp>
        <p:nvSpPr>
          <p:cNvPr id="3" name="Θέση περιεχομένου 2">
            <a:extLst>
              <a:ext uri="{FF2B5EF4-FFF2-40B4-BE49-F238E27FC236}">
                <a16:creationId xmlns:a16="http://schemas.microsoft.com/office/drawing/2014/main" id="{2C925FCF-67D3-8183-72B2-DB13C9FAD70D}"/>
              </a:ext>
            </a:extLst>
          </p:cNvPr>
          <p:cNvSpPr>
            <a:spLocks noGrp="1"/>
          </p:cNvSpPr>
          <p:nvPr>
            <p:ph idx="1"/>
          </p:nvPr>
        </p:nvSpPr>
        <p:spPr>
          <a:xfrm>
            <a:off x="0" y="758758"/>
            <a:ext cx="12192000" cy="6080986"/>
          </a:xfrm>
        </p:spPr>
        <p:txBody>
          <a:bodyPr>
            <a:normAutofit lnSpcReduction="10000"/>
          </a:bodyPr>
          <a:lstStyle/>
          <a:p>
            <a:r>
              <a:rPr lang="el-GR" dirty="0"/>
              <a:t>Η </a:t>
            </a:r>
            <a:r>
              <a:rPr lang="el-GR" b="1" dirty="0">
                <a:solidFill>
                  <a:srgbClr val="FF0000"/>
                </a:solidFill>
              </a:rPr>
              <a:t>λέξη συνείδηση </a:t>
            </a:r>
          </a:p>
          <a:p>
            <a:pPr lvl="1"/>
            <a:r>
              <a:rPr lang="el-GR" dirty="0"/>
              <a:t>στην πειραματική ψυχολογία και στην ψυχιατρική σημαίνει την ψυχοσωματική εγρήγορση (πόσο ξύπνιος είναι κάποιος), σε κάποιους κλάδους της ψυχολογίας (διαπροσωπικών σχέσεων, ψυχανάλυση) εννοεί την επίγνωση κάποιου γεγονότος ή συναισθήματος ή επιθυμίας</a:t>
            </a:r>
          </a:p>
          <a:p>
            <a:pPr lvl="1"/>
            <a:r>
              <a:rPr lang="el-GR" dirty="0"/>
              <a:t>ενώ στην θεολογική γλώσσα αναφέρεται σ’ εκείνη τη λειτουργία που κρίνει και αξιολογεί τις ενέργειες του ανθρώπου, με σκοπό τη μετάνοια και τη διόρθωση της ηθικής πορείας του.</a:t>
            </a:r>
          </a:p>
          <a:p>
            <a:r>
              <a:rPr lang="el-GR" dirty="0"/>
              <a:t>Ο όρος </a:t>
            </a:r>
            <a:r>
              <a:rPr lang="el-GR" b="1" dirty="0">
                <a:solidFill>
                  <a:srgbClr val="FF0000"/>
                </a:solidFill>
              </a:rPr>
              <a:t>εγώ</a:t>
            </a:r>
          </a:p>
          <a:p>
            <a:pPr lvl="1"/>
            <a:r>
              <a:rPr lang="el-GR" dirty="0"/>
              <a:t>Στην ψυχανάλυση είναι ουδέτερος διότι εννοεί το ψυχικό όργανο με τον συντονιστικό του ρόλο</a:t>
            </a:r>
          </a:p>
          <a:p>
            <a:pPr lvl="1"/>
            <a:r>
              <a:rPr lang="el-GR" dirty="0"/>
              <a:t>ενώ στην εκκλησιαστική χρήση λαμβάνει αρνητικό χαρακτήρα ταυτιζόμενο με τον εγωισμό. </a:t>
            </a:r>
          </a:p>
          <a:p>
            <a:r>
              <a:rPr lang="el-GR" dirty="0"/>
              <a:t>Το </a:t>
            </a:r>
            <a:r>
              <a:rPr lang="el-GR" b="1" dirty="0">
                <a:solidFill>
                  <a:srgbClr val="FF0000"/>
                </a:solidFill>
              </a:rPr>
              <a:t>πνευματικό</a:t>
            </a:r>
          </a:p>
          <a:p>
            <a:pPr lvl="1"/>
            <a:r>
              <a:rPr lang="el-GR" dirty="0"/>
              <a:t>το οποίο στις ανθρωπιστικές επιστήμες αναφέρεται στη διανοητική και καλλιτεχνική δραστηριότητα,</a:t>
            </a:r>
          </a:p>
          <a:p>
            <a:pPr lvl="1"/>
            <a:r>
              <a:rPr lang="el-GR" dirty="0"/>
              <a:t>ενώ στην Ορθόδοξη Θεολογία υπονοεί το </a:t>
            </a:r>
            <a:r>
              <a:rPr lang="el-GR" dirty="0" err="1"/>
              <a:t>συντελούμενο</a:t>
            </a:r>
            <a:r>
              <a:rPr lang="el-GR" dirty="0"/>
              <a:t> εν </a:t>
            </a:r>
            <a:r>
              <a:rPr lang="el-GR" dirty="0" err="1"/>
              <a:t>Αγίω</a:t>
            </a:r>
            <a:r>
              <a:rPr lang="el-GR" dirty="0"/>
              <a:t> Πνεύματι.</a:t>
            </a:r>
          </a:p>
        </p:txBody>
      </p:sp>
    </p:spTree>
    <p:extLst>
      <p:ext uri="{BB962C8B-B14F-4D97-AF65-F5344CB8AC3E}">
        <p14:creationId xmlns:p14="http://schemas.microsoft.com/office/powerpoint/2010/main" val="19493029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E7FCEE-03D7-77F2-CCC0-2CF8C31F749D}"/>
              </a:ext>
            </a:extLst>
          </p:cNvPr>
          <p:cNvSpPr>
            <a:spLocks noGrp="1"/>
          </p:cNvSpPr>
          <p:nvPr>
            <p:ph type="title"/>
          </p:nvPr>
        </p:nvSpPr>
        <p:spPr>
          <a:xfrm>
            <a:off x="838200" y="18256"/>
            <a:ext cx="10515600" cy="798868"/>
          </a:xfrm>
        </p:spPr>
        <p:txBody>
          <a:bodyPr/>
          <a:lstStyle/>
          <a:p>
            <a:pPr algn="ctr"/>
            <a:r>
              <a:rPr lang="el-GR" dirty="0"/>
              <a:t>Ποια η σημασία της ψυχολογικής εμπειρίας;</a:t>
            </a:r>
          </a:p>
        </p:txBody>
      </p:sp>
      <p:sp>
        <p:nvSpPr>
          <p:cNvPr id="3" name="Θέση περιεχομένου 2">
            <a:extLst>
              <a:ext uri="{FF2B5EF4-FFF2-40B4-BE49-F238E27FC236}">
                <a16:creationId xmlns:a16="http://schemas.microsoft.com/office/drawing/2014/main" id="{B0904A49-DDF1-36D1-1E54-3FFC9083151C}"/>
              </a:ext>
            </a:extLst>
          </p:cNvPr>
          <p:cNvSpPr>
            <a:spLocks noGrp="1"/>
          </p:cNvSpPr>
          <p:nvPr>
            <p:ph idx="1"/>
          </p:nvPr>
        </p:nvSpPr>
        <p:spPr>
          <a:xfrm>
            <a:off x="0" y="817124"/>
            <a:ext cx="12192000" cy="6022620"/>
          </a:xfrm>
        </p:spPr>
        <p:txBody>
          <a:bodyPr>
            <a:normAutofit lnSpcReduction="10000"/>
          </a:bodyPr>
          <a:lstStyle/>
          <a:p>
            <a:r>
              <a:rPr lang="el-GR" dirty="0"/>
              <a:t>Η ψυχολογική εμπειρία (ιδίως στην ανώτατη μορφή της, την αυτοσυνειδησία) θεωρείται το μεγαλύτερο άλυτο επιστημονικό πρόβλημα, το ύψιστο μυστήριο.</a:t>
            </a:r>
          </a:p>
          <a:p>
            <a:r>
              <a:rPr lang="el-GR" dirty="0"/>
              <a:t>Η αναξιοπιστία της αποτελεί πανανθρώπινη διαπίστωση.</a:t>
            </a:r>
          </a:p>
          <a:p>
            <a:r>
              <a:rPr lang="el-GR" dirty="0"/>
              <a:t>Ωστόσο, η ψυχική εμπειρία περιλαμβάνει όλα όσα συγκροτούν την ψυχική ζωή του ανθρώπου:</a:t>
            </a:r>
          </a:p>
          <a:p>
            <a:pPr lvl="1"/>
            <a:r>
              <a:rPr lang="el-GR" dirty="0"/>
              <a:t>σκέψεις</a:t>
            </a:r>
          </a:p>
          <a:p>
            <a:pPr lvl="1"/>
            <a:r>
              <a:rPr lang="el-GR" dirty="0"/>
              <a:t>συναισθήματα</a:t>
            </a:r>
          </a:p>
          <a:p>
            <a:pPr lvl="1"/>
            <a:r>
              <a:rPr lang="el-GR" dirty="0"/>
              <a:t>επιθυμίες</a:t>
            </a:r>
          </a:p>
          <a:p>
            <a:pPr lvl="1"/>
            <a:r>
              <a:rPr lang="el-GR" dirty="0"/>
              <a:t>μνήμη</a:t>
            </a:r>
          </a:p>
          <a:p>
            <a:pPr lvl="1"/>
            <a:r>
              <a:rPr lang="el-GR" dirty="0"/>
              <a:t>φαντασία</a:t>
            </a:r>
          </a:p>
          <a:p>
            <a:pPr lvl="1"/>
            <a:r>
              <a:rPr lang="el-GR" dirty="0"/>
              <a:t>ασυνείδητο</a:t>
            </a:r>
          </a:p>
          <a:p>
            <a:r>
              <a:rPr lang="el-GR" dirty="0"/>
              <a:t>έτσι ώστε να καθίσταται ο μοναδικός τρόπος που μας παρέχει πληροφορίες για ό,τι συμβαίνει στο υποκείμενο.</a:t>
            </a:r>
          </a:p>
          <a:p>
            <a:r>
              <a:rPr lang="el-GR" dirty="0" err="1"/>
              <a:t>Ο,τιδήποτε</a:t>
            </a:r>
            <a:r>
              <a:rPr lang="el-GR" dirty="0"/>
              <a:t> διαδραματίζεται στον ψυχισμό και στη συμπεριφορά συνιστά γεγονός ψυχικής εμπειρίας.</a:t>
            </a:r>
          </a:p>
        </p:txBody>
      </p:sp>
    </p:spTree>
    <p:extLst>
      <p:ext uri="{BB962C8B-B14F-4D97-AF65-F5344CB8AC3E}">
        <p14:creationId xmlns:p14="http://schemas.microsoft.com/office/powerpoint/2010/main" val="9606794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04256C-63D1-2439-59D4-EFAC4D8B404B}"/>
              </a:ext>
            </a:extLst>
          </p:cNvPr>
          <p:cNvSpPr>
            <a:spLocks noGrp="1"/>
          </p:cNvSpPr>
          <p:nvPr>
            <p:ph type="title"/>
          </p:nvPr>
        </p:nvSpPr>
        <p:spPr>
          <a:xfrm>
            <a:off x="0" y="18255"/>
            <a:ext cx="12192000" cy="837779"/>
          </a:xfrm>
        </p:spPr>
        <p:txBody>
          <a:bodyPr>
            <a:normAutofit/>
          </a:bodyPr>
          <a:lstStyle/>
          <a:p>
            <a:pPr algn="ctr"/>
            <a:r>
              <a:rPr lang="el-GR" sz="3600" dirty="0"/>
              <a:t>Ποιες οι σχέσεις μεταξύ οντολογικού και ψυχολογικού; </a:t>
            </a:r>
          </a:p>
        </p:txBody>
      </p:sp>
      <p:sp>
        <p:nvSpPr>
          <p:cNvPr id="3" name="Θέση περιεχομένου 2">
            <a:extLst>
              <a:ext uri="{FF2B5EF4-FFF2-40B4-BE49-F238E27FC236}">
                <a16:creationId xmlns:a16="http://schemas.microsoft.com/office/drawing/2014/main" id="{CE013AA4-51E6-212C-916B-C27BF9ADBAD1}"/>
              </a:ext>
            </a:extLst>
          </p:cNvPr>
          <p:cNvSpPr>
            <a:spLocks noGrp="1"/>
          </p:cNvSpPr>
          <p:nvPr>
            <p:ph idx="1"/>
          </p:nvPr>
        </p:nvSpPr>
        <p:spPr>
          <a:xfrm>
            <a:off x="0" y="856034"/>
            <a:ext cx="12192000" cy="5983711"/>
          </a:xfrm>
        </p:spPr>
        <p:txBody>
          <a:bodyPr/>
          <a:lstStyle/>
          <a:p>
            <a:r>
              <a:rPr lang="el-GR" dirty="0"/>
              <a:t>Στην πραγματικότητα δεν είναι δυνατό να εκφραστεί το οντολογικό χωρίς το ψυχολογικό, αλλά και το ψυχολογικό δεν έχει νόημα χωρίς το οντολογικό. Η σύνδεση είναι αδιάσπαστη και θα καταλυθεί μόνο στα έσχατα, όταν θα δούμε πρόσωπο με πρόσωπο. </a:t>
            </a:r>
          </a:p>
          <a:p>
            <a:r>
              <a:rPr lang="el-GR" dirty="0"/>
              <a:t>Τώρα όλα τα βιώνουμε «</a:t>
            </a:r>
            <a:r>
              <a:rPr lang="el-GR" i="1" dirty="0"/>
              <a:t>δι’ </a:t>
            </a:r>
            <a:r>
              <a:rPr lang="el-GR" i="1" dirty="0" err="1"/>
              <a:t>ἐσόπτρου</a:t>
            </a:r>
            <a:r>
              <a:rPr lang="el-GR" i="1" dirty="0"/>
              <a:t> </a:t>
            </a:r>
            <a:r>
              <a:rPr lang="el-GR" i="1" dirty="0" err="1"/>
              <a:t>ἐν</a:t>
            </a:r>
            <a:r>
              <a:rPr lang="el-GR" i="1" dirty="0"/>
              <a:t> </a:t>
            </a:r>
            <a:r>
              <a:rPr lang="el-GR" i="1" dirty="0" err="1"/>
              <a:t>αἰνίγματι</a:t>
            </a:r>
            <a:r>
              <a:rPr lang="el-GR" dirty="0"/>
              <a:t>» (</a:t>
            </a:r>
            <a:r>
              <a:rPr lang="el-GR" dirty="0" err="1"/>
              <a:t>Α΄Κορ</a:t>
            </a:r>
            <a:r>
              <a:rPr lang="el-GR" dirty="0"/>
              <a:t>. 13,12). Το ψυχολογικό αποτελεί αυτήν ακριβώς την έκφραση.</a:t>
            </a:r>
          </a:p>
          <a:p>
            <a:r>
              <a:rPr lang="el-GR" dirty="0"/>
              <a:t>Το ψυχολογικό, με τις ποικίλες περιπέτειές του, αποτελεί τον μοναδικό τρόπο με τον οποίο το οντολογικό μπορεί να </a:t>
            </a:r>
            <a:r>
              <a:rPr lang="el-GR" dirty="0" err="1"/>
              <a:t>γνωσθεί</a:t>
            </a:r>
            <a:r>
              <a:rPr lang="el-GR" dirty="0"/>
              <a:t>, τουλάχιστον μετά την πτώση. Η ψυχολογία και η ψυχανάλυση εμφανίστηκαν ως (</a:t>
            </a:r>
            <a:r>
              <a:rPr lang="el-GR" dirty="0" err="1"/>
              <a:t>μεταπτωτικές</a:t>
            </a:r>
            <a:r>
              <a:rPr lang="el-GR" dirty="0"/>
              <a:t>) συστηματικές μέθοδοι κατανοήσεως του ψυχολογικού. </a:t>
            </a:r>
          </a:p>
          <a:p>
            <a:r>
              <a:rPr lang="el-GR" dirty="0"/>
              <a:t>Αν κάποιος πίσω τους μπορεί να διακρίνει τον οντολογικό ορίζοντα που μας κληροδότησε η Ορθόδοξη Θεολογία, τότε βρίσκεται στη σωστή κατεύθυνση.</a:t>
            </a:r>
          </a:p>
        </p:txBody>
      </p:sp>
    </p:spTree>
    <p:extLst>
      <p:ext uri="{BB962C8B-B14F-4D97-AF65-F5344CB8AC3E}">
        <p14:creationId xmlns:p14="http://schemas.microsoft.com/office/powerpoint/2010/main" val="27427010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B268BE-36AE-D603-E507-AA00F02153E9}"/>
              </a:ext>
            </a:extLst>
          </p:cNvPr>
          <p:cNvSpPr>
            <a:spLocks noGrp="1"/>
          </p:cNvSpPr>
          <p:nvPr>
            <p:ph type="title"/>
          </p:nvPr>
        </p:nvSpPr>
        <p:spPr>
          <a:xfrm>
            <a:off x="0" y="18256"/>
            <a:ext cx="12192000" cy="662782"/>
          </a:xfrm>
        </p:spPr>
        <p:txBody>
          <a:bodyPr>
            <a:normAutofit/>
          </a:bodyPr>
          <a:lstStyle/>
          <a:p>
            <a:pPr algn="ctr"/>
            <a:r>
              <a:rPr lang="el-GR" sz="4000" dirty="0"/>
              <a:t>Ποιες οι σχέσεις μεταξύ οντολογικού και ψυχολογικού; </a:t>
            </a:r>
          </a:p>
        </p:txBody>
      </p:sp>
      <p:sp>
        <p:nvSpPr>
          <p:cNvPr id="3" name="Θέση περιεχομένου 2">
            <a:extLst>
              <a:ext uri="{FF2B5EF4-FFF2-40B4-BE49-F238E27FC236}">
                <a16:creationId xmlns:a16="http://schemas.microsoft.com/office/drawing/2014/main" id="{423EF70B-12E0-5FC8-F983-C9FFD693AB99}"/>
              </a:ext>
            </a:extLst>
          </p:cNvPr>
          <p:cNvSpPr>
            <a:spLocks noGrp="1"/>
          </p:cNvSpPr>
          <p:nvPr>
            <p:ph idx="1"/>
          </p:nvPr>
        </p:nvSpPr>
        <p:spPr>
          <a:xfrm>
            <a:off x="0" y="681038"/>
            <a:ext cx="12192000" cy="6158706"/>
          </a:xfrm>
        </p:spPr>
        <p:txBody>
          <a:bodyPr>
            <a:normAutofit fontScale="92500" lnSpcReduction="10000"/>
          </a:bodyPr>
          <a:lstStyle/>
          <a:p>
            <a:r>
              <a:rPr lang="el-GR" dirty="0"/>
              <a:t>Συνεπώς, το ψυχολογικό στοιχείο είναι σύμμαχος και φίλος του οντολογικού, και μάλιστα ο μοναδικός τρόπος με τον οποίο η οντολογία περί του ανθρώπου μπορεί να εκφραστεί.</a:t>
            </a:r>
          </a:p>
          <a:p>
            <a:pPr lvl="1"/>
            <a:r>
              <a:rPr lang="el-GR" dirty="0"/>
              <a:t>Αυτό δημιουργεί </a:t>
            </a:r>
            <a:r>
              <a:rPr lang="el-GR" b="1" dirty="0"/>
              <a:t>μία μεθοδολογική απαίτηση </a:t>
            </a:r>
            <a:r>
              <a:rPr lang="el-GR" dirty="0"/>
              <a:t>για κάθε Ορθόδοξο μελετητή, να λαμβάνει υπόψη του προσεκτικά και με σεβασμό το ψυχολογικό στοιχείο ως αναντικατάστατη πηγή πληροφοριών για τον άνθρωπο, και</a:t>
            </a:r>
          </a:p>
          <a:p>
            <a:pPr lvl="1"/>
            <a:r>
              <a:rPr lang="el-GR" b="1" dirty="0"/>
              <a:t>ένα υπαρξιακό αίτημα </a:t>
            </a:r>
            <a:r>
              <a:rPr lang="el-GR" dirty="0"/>
              <a:t>για κάθε ερευνητή του ψυχολογικού γίγνεσθαι, να ανατρέχει στις θεολογικές-οντολογικές συνιστώσες του ανθρώπου, οι οποίες φανερώνονται μέσω των ψυχολογικών παραμέτρων και τις στηρίζουν.</a:t>
            </a:r>
          </a:p>
          <a:p>
            <a:r>
              <a:rPr lang="el-GR" dirty="0"/>
              <a:t>Η εκκλησιαστική ποιμαντική εργάζεται σε ό,τι της είναι προσιτό (το ψυχολογικό στοιχείο), αποσκοπώντας στη θεραπεία του οντολογικού βάθους. Μερικές φορές όμως το ψυχολογικό είναι τόσο πολύ διαταραγμένο ώστε η εκκλησιαστική βοήθεια δεν μπορεί να φτάσει σε βάθος, δεν της το επιτρέπει ο προβληματικός ψυχισμός. Τότε καλεί την ψυχιατρική και την ψυχοθεραπεία προκειμένου να εργαστούν πάνω στο ψυχολογικό.</a:t>
            </a:r>
          </a:p>
          <a:p>
            <a:r>
              <a:rPr lang="el-GR" dirty="0"/>
              <a:t>Όσο περισσότερες εμπλοκές υπάρχουν στο ψυχολογικό επίπεδο, τόσο περισσότερο εμποδίζεται η χάρη του Θεού να δράσει και να συνεργαστεί με την ανθρώπινη ελευθερία. </a:t>
            </a:r>
          </a:p>
        </p:txBody>
      </p:sp>
    </p:spTree>
    <p:extLst>
      <p:ext uri="{BB962C8B-B14F-4D97-AF65-F5344CB8AC3E}">
        <p14:creationId xmlns:p14="http://schemas.microsoft.com/office/powerpoint/2010/main" val="34883439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3B4D3E-A84E-2D54-D635-33A569B63F06}"/>
              </a:ext>
            </a:extLst>
          </p:cNvPr>
          <p:cNvSpPr>
            <a:spLocks noGrp="1"/>
          </p:cNvSpPr>
          <p:nvPr>
            <p:ph type="title"/>
          </p:nvPr>
        </p:nvSpPr>
        <p:spPr>
          <a:xfrm>
            <a:off x="0" y="18256"/>
            <a:ext cx="12192000" cy="619920"/>
          </a:xfrm>
        </p:spPr>
        <p:txBody>
          <a:bodyPr>
            <a:normAutofit/>
          </a:bodyPr>
          <a:lstStyle/>
          <a:p>
            <a:pPr algn="ctr"/>
            <a:r>
              <a:rPr lang="el-GR" sz="3200" dirty="0"/>
              <a:t>Πώς θα γνωρίσουμε αυτό το εκπληκτικό δημιούργημα, τον εαυτό μας;</a:t>
            </a:r>
          </a:p>
        </p:txBody>
      </p:sp>
      <p:sp>
        <p:nvSpPr>
          <p:cNvPr id="3" name="Θέση περιεχομένου 2">
            <a:extLst>
              <a:ext uri="{FF2B5EF4-FFF2-40B4-BE49-F238E27FC236}">
                <a16:creationId xmlns:a16="http://schemas.microsoft.com/office/drawing/2014/main" id="{CDA87566-2AB0-A1D7-1DE1-579D4AFB9D4F}"/>
              </a:ext>
            </a:extLst>
          </p:cNvPr>
          <p:cNvSpPr>
            <a:spLocks noGrp="1"/>
          </p:cNvSpPr>
          <p:nvPr>
            <p:ph idx="1"/>
          </p:nvPr>
        </p:nvSpPr>
        <p:spPr>
          <a:xfrm>
            <a:off x="-1" y="638176"/>
            <a:ext cx="12191999" cy="6201569"/>
          </a:xfrm>
        </p:spPr>
        <p:txBody>
          <a:bodyPr>
            <a:normAutofit fontScale="85000" lnSpcReduction="20000"/>
          </a:bodyPr>
          <a:lstStyle/>
          <a:p>
            <a:r>
              <a:rPr lang="el-GR" dirty="0"/>
              <a:t>Η </a:t>
            </a:r>
            <a:r>
              <a:rPr lang="el-GR" b="1" dirty="0"/>
              <a:t>αυτοπαρατήρηση </a:t>
            </a:r>
            <a:r>
              <a:rPr lang="el-GR" dirty="0"/>
              <a:t>αποτελεί απαραίτητο μέσο για να διαπιστώσει ο άνθρωπος συναισθήματα, σκέψεις, επιθυμίες κτλ., αλλά επαρκής αυτογνωσία δεν είναι δυνατόν να επιτευχθεί χωρίς τις πληροφορίες που παίρνουμε μέσα από τη </a:t>
            </a:r>
            <a:r>
              <a:rPr lang="el-GR" b="1" dirty="0"/>
              <a:t>γνώμη των άλλων </a:t>
            </a:r>
            <a:r>
              <a:rPr lang="el-GR" dirty="0"/>
              <a:t>για μας.</a:t>
            </a:r>
          </a:p>
          <a:p>
            <a:r>
              <a:rPr lang="el-GR" dirty="0"/>
              <a:t>Πολύ συχνά οι παρατηρήσεις των άλλων περιέχουν πολύ περισσότερες αλήθειες για τον ψυχισμό μας από αυτές που μόνοι μας μπορούμε να αντιληφθούμε. Ένας από τους λόγους που πολλές φορές δεν τις αξιοποιούμε είναι ότι λέγονται σε στιγμές έντασης και με θυμό, γεγονός που δημιουργεί αντίδραση εκ μέρους μας και μας κάνει να μην «ακούμε».</a:t>
            </a:r>
          </a:p>
          <a:p>
            <a:r>
              <a:rPr lang="el-GR" dirty="0"/>
              <a:t>Πηγή πολύτιμων πληροφοριών για τον εαυτό μας αποτελούν και </a:t>
            </a:r>
            <a:r>
              <a:rPr lang="el-GR" b="1" dirty="0"/>
              <a:t>τα αρνητικά μας συναισθήματα</a:t>
            </a:r>
            <a:r>
              <a:rPr lang="el-GR" dirty="0"/>
              <a:t> (άγχος, λύπη, θυμός, μίσος, ζήλεια). Αν τα ευχάριστα συναισθήματά μας χρειάζονται για την ευεξία μας και για τη δημιουργικότητά μας, τα δυσάρεστα συναισθήματα </a:t>
            </a:r>
            <a:r>
              <a:rPr lang="el-GR" b="1" dirty="0"/>
              <a:t>μας ωριμάζουν</a:t>
            </a:r>
            <a:r>
              <a:rPr lang="el-GR" dirty="0"/>
              <a:t>. Για να μάθουμε όμως πτυχές του χαρακτήρα μας μέσω των δυσάρεστων συναισθημάτων </a:t>
            </a:r>
            <a:r>
              <a:rPr lang="el-GR"/>
              <a:t>απαιτείται θάρρος </a:t>
            </a:r>
            <a:r>
              <a:rPr lang="el-GR" dirty="0"/>
              <a:t>και ειλικρίνεια με τον εαυτό μας. Στην εκκλησιαστική γλώσσα ονομάζεται ταπείνωση.</a:t>
            </a:r>
          </a:p>
          <a:p>
            <a:r>
              <a:rPr lang="el-GR" dirty="0"/>
              <a:t>Ερευνούμε τον εαυτό μας για να τον παραδώσουμε πιο εύχρηστο στα χέρια του Θεού για μεταμόρφωση. Αυτό που θα κρίνει τελικά το ποιόν του ανθρώπου είναι το τι κάνει και όχι το τι καταλαβαίνει. Απλώς με την αυτογνωσία οι πράξεις μας γίνονται λιγότερο τυφλές. </a:t>
            </a:r>
          </a:p>
          <a:p>
            <a:r>
              <a:rPr lang="el-GR" dirty="0"/>
              <a:t>Μέσα από την εκκλησιαστική εμπειρία έχει αποδειχθεί πως η γνώση του εαυτού μας συνιστά τη δυσκολότερη γνώση για τον άνθρωπο. Αυτό έκανε το άγιο Ισαάκ τον Σύρο να γράψει για τον άνθρωπο: «</a:t>
            </a:r>
            <a:r>
              <a:rPr lang="el-GR" i="1" dirty="0"/>
              <a:t>Ὁ </a:t>
            </a:r>
            <a:r>
              <a:rPr lang="el-GR" i="1" dirty="0" err="1"/>
              <a:t>ἀξιωθείς</a:t>
            </a:r>
            <a:r>
              <a:rPr lang="el-GR" i="1" dirty="0"/>
              <a:t> </a:t>
            </a:r>
            <a:r>
              <a:rPr lang="el-GR" i="1" dirty="0" err="1"/>
              <a:t>ἰδεῖν</a:t>
            </a:r>
            <a:r>
              <a:rPr lang="el-GR" i="1" dirty="0"/>
              <a:t> </a:t>
            </a:r>
            <a:r>
              <a:rPr lang="el-GR" i="1" dirty="0" err="1"/>
              <a:t>ἑαυτόν</a:t>
            </a:r>
            <a:r>
              <a:rPr lang="el-GR" i="1" dirty="0"/>
              <a:t> κρείσσων </a:t>
            </a:r>
            <a:r>
              <a:rPr lang="el-GR" i="1" dirty="0" err="1"/>
              <a:t>ἐστί</a:t>
            </a:r>
            <a:r>
              <a:rPr lang="el-GR" i="1" dirty="0"/>
              <a:t> </a:t>
            </a:r>
            <a:r>
              <a:rPr lang="el-GR" i="1" dirty="0" err="1"/>
              <a:t>τοῦ</a:t>
            </a:r>
            <a:r>
              <a:rPr lang="el-GR" i="1" dirty="0"/>
              <a:t> </a:t>
            </a:r>
            <a:r>
              <a:rPr lang="el-GR" i="1" dirty="0" err="1"/>
              <a:t>ἀξιωθέντος</a:t>
            </a:r>
            <a:r>
              <a:rPr lang="el-GR" i="1" dirty="0"/>
              <a:t> </a:t>
            </a:r>
            <a:r>
              <a:rPr lang="el-GR" i="1" dirty="0" err="1"/>
              <a:t>ἰδεῖν</a:t>
            </a:r>
            <a:r>
              <a:rPr lang="el-GR" i="1" dirty="0"/>
              <a:t> </a:t>
            </a:r>
            <a:r>
              <a:rPr lang="el-GR" i="1" dirty="0" err="1"/>
              <a:t>τοὺς</a:t>
            </a:r>
            <a:r>
              <a:rPr lang="el-GR" i="1" dirty="0"/>
              <a:t> </a:t>
            </a:r>
            <a:r>
              <a:rPr lang="el-GR" i="1" dirty="0" err="1"/>
              <a:t>ἀγγέλους</a:t>
            </a:r>
            <a:r>
              <a:rPr lang="el-GR" dirty="0"/>
              <a:t>». (= Αυτός που αξιώθηκε να δει τον εαυτό του είναι ανώτερος από αυτόν που αξιώθηκε να δει τους αγγέλους).</a:t>
            </a:r>
          </a:p>
        </p:txBody>
      </p:sp>
    </p:spTree>
    <p:extLst>
      <p:ext uri="{BB962C8B-B14F-4D97-AF65-F5344CB8AC3E}">
        <p14:creationId xmlns:p14="http://schemas.microsoft.com/office/powerpoint/2010/main" val="2337972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A34D19-2778-4301-9B0E-2C71630D80D1}"/>
              </a:ext>
            </a:extLst>
          </p:cNvPr>
          <p:cNvSpPr>
            <a:spLocks noGrp="1"/>
          </p:cNvSpPr>
          <p:nvPr>
            <p:ph type="title"/>
          </p:nvPr>
        </p:nvSpPr>
        <p:spPr>
          <a:xfrm>
            <a:off x="0" y="18255"/>
            <a:ext cx="12162183" cy="1325563"/>
          </a:xfrm>
        </p:spPr>
        <p:txBody>
          <a:bodyPr/>
          <a:lstStyle/>
          <a:p>
            <a:pPr algn="ctr"/>
            <a:r>
              <a:rPr lang="el-GR" b="1" dirty="0"/>
              <a:t>Ψυχολογία και Ποιμαντική: η Ψυχολογία στο Ποιμαντικό έργο της Εκκλησίας</a:t>
            </a:r>
            <a:endParaRPr lang="el-GR" dirty="0"/>
          </a:p>
        </p:txBody>
      </p:sp>
      <p:sp>
        <p:nvSpPr>
          <p:cNvPr id="3" name="Θέση περιεχομένου 2">
            <a:extLst>
              <a:ext uri="{FF2B5EF4-FFF2-40B4-BE49-F238E27FC236}">
                <a16:creationId xmlns:a16="http://schemas.microsoft.com/office/drawing/2014/main" id="{424489FC-8D4E-43FD-BBE7-BBDC6CAC449C}"/>
              </a:ext>
            </a:extLst>
          </p:cNvPr>
          <p:cNvSpPr>
            <a:spLocks noGrp="1"/>
          </p:cNvSpPr>
          <p:nvPr>
            <p:ph idx="1"/>
          </p:nvPr>
        </p:nvSpPr>
        <p:spPr>
          <a:xfrm>
            <a:off x="-1" y="1343818"/>
            <a:ext cx="12162183" cy="5495927"/>
          </a:xfrm>
        </p:spPr>
        <p:txBody>
          <a:bodyPr>
            <a:normAutofit lnSpcReduction="10000"/>
          </a:bodyPr>
          <a:lstStyle/>
          <a:p>
            <a:r>
              <a:rPr lang="el-GR" dirty="0"/>
              <a:t>Η είσοδος της Ψυχολογίας στο χώρο του πρακτικού κλάδου της Θεολογίας, αλλά και το πλήθος των σχετικών συγγραφών μαρτυρεί για την πεποίθηση στην πραγματικότητα της παρεχόμενης βοήθειας.</a:t>
            </a:r>
          </a:p>
          <a:p>
            <a:r>
              <a:rPr lang="el-GR" dirty="0"/>
              <a:t>Η Ποιμαντική Ψυχολογία (εφεξής ΠΨ) έχει ως έργο της την ψυχολογική θεμελίωση της πραγματώσεως του έργου της Εκκλησίας με την επεξεργασία των ψυχολογικών γνώσεων, αρχών και μεθόδων, που κρίνονται απαραίτητες γι’ αυτό.</a:t>
            </a:r>
          </a:p>
          <a:p>
            <a:r>
              <a:rPr lang="el-GR" dirty="0"/>
              <a:t>Το έργο αυτό το αναλαμβάνει η ΠΨ με συνεχή διάλογο προς τις ψυχολογικές και θεολογικές επιστήμες και μαθήσεις, οι οποίες αποτελούν την Πρακτική ή Ποιμαντική Θεολογία.</a:t>
            </a:r>
          </a:p>
          <a:p>
            <a:r>
              <a:rPr lang="el-GR" dirty="0"/>
              <a:t>Συνεπώς η ΠΨ δεν είναι μόνο βοηθητική επιστήμη της Ποιμαντικής, αλλά κατ’ αρχήν Ψυχολογία στην υπηρεσία της Εκκλησίας σε όλους τους τομείς της εργασίας της (στην κατήχηση, στο κήρυγμα, τη λατρεία, την ποιμαντική των νέων και της τρίτης ηλικίας, την εκκλησιαστική ευταξία κ.τ.λ.)</a:t>
            </a:r>
          </a:p>
        </p:txBody>
      </p:sp>
    </p:spTree>
    <p:extLst>
      <p:ext uri="{BB962C8B-B14F-4D97-AF65-F5344CB8AC3E}">
        <p14:creationId xmlns:p14="http://schemas.microsoft.com/office/powerpoint/2010/main" val="1648023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B9C02E-CCC7-4811-A62C-6C25CB0F9247}"/>
              </a:ext>
            </a:extLst>
          </p:cNvPr>
          <p:cNvSpPr>
            <a:spLocks noGrp="1"/>
          </p:cNvSpPr>
          <p:nvPr>
            <p:ph type="title"/>
          </p:nvPr>
        </p:nvSpPr>
        <p:spPr/>
        <p:txBody>
          <a:bodyPr/>
          <a:lstStyle/>
          <a:p>
            <a:pPr algn="ctr"/>
            <a:r>
              <a:rPr lang="el-GR" b="1" dirty="0"/>
              <a:t>Ψυχολογία και Ποιμαντική: η Ψυχολογία στο Ποιμαντικό έργο της Εκκλησίας</a:t>
            </a:r>
            <a:endParaRPr lang="el-GR" dirty="0"/>
          </a:p>
        </p:txBody>
      </p:sp>
      <p:sp>
        <p:nvSpPr>
          <p:cNvPr id="3" name="Θέση περιεχομένου 2">
            <a:extLst>
              <a:ext uri="{FF2B5EF4-FFF2-40B4-BE49-F238E27FC236}">
                <a16:creationId xmlns:a16="http://schemas.microsoft.com/office/drawing/2014/main" id="{2202B3A2-D7C8-42C2-A60F-6A6EE7144066}"/>
              </a:ext>
            </a:extLst>
          </p:cNvPr>
          <p:cNvSpPr>
            <a:spLocks noGrp="1"/>
          </p:cNvSpPr>
          <p:nvPr>
            <p:ph idx="1"/>
          </p:nvPr>
        </p:nvSpPr>
        <p:spPr/>
        <p:txBody>
          <a:bodyPr/>
          <a:lstStyle/>
          <a:p>
            <a:r>
              <a:rPr lang="el-GR" dirty="0"/>
              <a:t>Η ΠΨ ως επιμέρους θεολογική επιστήμη προϋποθέτει τον διάλογο μεταξύ Θεολογίας και ανθρωπιστικών επιστημών.</a:t>
            </a:r>
          </a:p>
          <a:p>
            <a:r>
              <a:rPr lang="el-GR" dirty="0"/>
              <a:t>Η ΠΨ </a:t>
            </a:r>
            <a:r>
              <a:rPr lang="el-GR" b="1" dirty="0"/>
              <a:t>συμβάλλει</a:t>
            </a:r>
            <a:r>
              <a:rPr lang="el-GR" dirty="0"/>
              <a:t> και αυτή με τα στοιχεία που προσφέρει μαζί με την Ποιμαντική Κοινωνιολογία και την Ποιμαντική Ιατρική </a:t>
            </a:r>
            <a:r>
              <a:rPr lang="el-GR" b="1" dirty="0"/>
              <a:t>στην οικοδόμηση μιας επίκαιρης Ποιμαντικής Ανθρωπολογίας</a:t>
            </a:r>
            <a:r>
              <a:rPr lang="el-GR" dirty="0"/>
              <a:t>, η οποία συνιστά την αφετηρία για μια ορθή διαποίμανση του συγχρόνου ανθρώπου.</a:t>
            </a:r>
          </a:p>
        </p:txBody>
      </p:sp>
    </p:spTree>
    <p:extLst>
      <p:ext uri="{BB962C8B-B14F-4D97-AF65-F5344CB8AC3E}">
        <p14:creationId xmlns:p14="http://schemas.microsoft.com/office/powerpoint/2010/main" val="3795364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FAC809-6593-43A8-BEE9-0D81CB44ACC7}"/>
              </a:ext>
            </a:extLst>
          </p:cNvPr>
          <p:cNvSpPr>
            <a:spLocks noGrp="1"/>
          </p:cNvSpPr>
          <p:nvPr>
            <p:ph type="title"/>
          </p:nvPr>
        </p:nvSpPr>
        <p:spPr/>
        <p:txBody>
          <a:bodyPr/>
          <a:lstStyle/>
          <a:p>
            <a:pPr algn="ctr"/>
            <a:r>
              <a:rPr lang="el-GR" b="1" dirty="0"/>
              <a:t>Ποιμαντική Ψυχολογία και Ψυχολογία της Θρησκείας</a:t>
            </a:r>
            <a:endParaRPr lang="el-GR" dirty="0"/>
          </a:p>
        </p:txBody>
      </p:sp>
      <p:sp>
        <p:nvSpPr>
          <p:cNvPr id="3" name="Θέση περιεχομένου 2">
            <a:extLst>
              <a:ext uri="{FF2B5EF4-FFF2-40B4-BE49-F238E27FC236}">
                <a16:creationId xmlns:a16="http://schemas.microsoft.com/office/drawing/2014/main" id="{4324E557-E98A-4F36-9B05-8C7A4E855CE0}"/>
              </a:ext>
            </a:extLst>
          </p:cNvPr>
          <p:cNvSpPr>
            <a:spLocks noGrp="1"/>
          </p:cNvSpPr>
          <p:nvPr>
            <p:ph idx="1"/>
          </p:nvPr>
        </p:nvSpPr>
        <p:spPr/>
        <p:txBody>
          <a:bodyPr/>
          <a:lstStyle/>
          <a:p>
            <a:r>
              <a:rPr lang="el-GR" dirty="0"/>
              <a:t>Η ΠΨ εκτός από επιμέρους θεολογική επιστήμη, είναι και επιμέρους κατεύθυνση της εφαρμοσμένης Ψυχολογίας.</a:t>
            </a:r>
          </a:p>
          <a:p>
            <a:r>
              <a:rPr lang="el-GR" dirty="0"/>
              <a:t>Στην εφαρμοσμένη Ψυχολογία ανήκει και η Ψυχολογία της Θρησκείας (εφεξής ΨΘ), η οποία ανήκει επίσης τόσο στο χώρο της Συγκριτικής Θρησκειολογίας, όσο και στο χώρο της Συστηματικής Θεολογίας.</a:t>
            </a:r>
          </a:p>
        </p:txBody>
      </p:sp>
    </p:spTree>
    <p:extLst>
      <p:ext uri="{BB962C8B-B14F-4D97-AF65-F5344CB8AC3E}">
        <p14:creationId xmlns:p14="http://schemas.microsoft.com/office/powerpoint/2010/main" val="2748020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676964-05D6-45B9-B35A-5BA9DFF20C91}"/>
              </a:ext>
            </a:extLst>
          </p:cNvPr>
          <p:cNvSpPr>
            <a:spLocks noGrp="1"/>
          </p:cNvSpPr>
          <p:nvPr>
            <p:ph type="title"/>
          </p:nvPr>
        </p:nvSpPr>
        <p:spPr>
          <a:xfrm>
            <a:off x="838200" y="1"/>
            <a:ext cx="10515600" cy="1285460"/>
          </a:xfrm>
        </p:spPr>
        <p:txBody>
          <a:bodyPr>
            <a:normAutofit fontScale="90000"/>
          </a:bodyPr>
          <a:lstStyle/>
          <a:p>
            <a:pPr algn="ctr"/>
            <a:br>
              <a:rPr lang="el-GR" b="1" dirty="0"/>
            </a:br>
            <a:r>
              <a:rPr lang="el-GR" b="1" dirty="0"/>
              <a:t>Ψυχολογία και Ποιμαντική: η Ψυχολογία στο Ποιμαντικό έργο της Εκκλησίας </a:t>
            </a:r>
            <a:br>
              <a:rPr lang="el-GR" dirty="0"/>
            </a:br>
            <a:endParaRPr lang="el-GR" dirty="0"/>
          </a:p>
        </p:txBody>
      </p:sp>
      <p:sp>
        <p:nvSpPr>
          <p:cNvPr id="3" name="Θέση περιεχομένου 2">
            <a:extLst>
              <a:ext uri="{FF2B5EF4-FFF2-40B4-BE49-F238E27FC236}">
                <a16:creationId xmlns:a16="http://schemas.microsoft.com/office/drawing/2014/main" id="{D42A81BE-2150-42D8-ABD1-B365865FDBE2}"/>
              </a:ext>
            </a:extLst>
          </p:cNvPr>
          <p:cNvSpPr>
            <a:spLocks noGrp="1"/>
          </p:cNvSpPr>
          <p:nvPr>
            <p:ph idx="1"/>
          </p:nvPr>
        </p:nvSpPr>
        <p:spPr>
          <a:xfrm>
            <a:off x="0" y="1285461"/>
            <a:ext cx="12192000" cy="5572538"/>
          </a:xfrm>
        </p:spPr>
        <p:txBody>
          <a:bodyPr>
            <a:normAutofit lnSpcReduction="10000"/>
          </a:bodyPr>
          <a:lstStyle/>
          <a:p>
            <a:r>
              <a:rPr lang="el-GR" dirty="0"/>
              <a:t>Έχει λεχθεί ότι </a:t>
            </a:r>
            <a:r>
              <a:rPr lang="el-GR" u="sng" dirty="0"/>
              <a:t>η Ψυχολογία</a:t>
            </a:r>
            <a:r>
              <a:rPr lang="el-GR" dirty="0"/>
              <a:t>, αντλούσα τις γνώσεις της από την πράξη των ψυχολογικών επιστημών, </a:t>
            </a:r>
            <a:r>
              <a:rPr lang="el-GR" u="sng" dirty="0"/>
              <a:t>είναι δυνατόν να χαρακτηριστεί ως ψυχολογία του «</a:t>
            </a:r>
            <a:r>
              <a:rPr lang="el-GR" u="sng" dirty="0" err="1"/>
              <a:t>πεπτωκότος</a:t>
            </a:r>
            <a:r>
              <a:rPr lang="el-GR" u="sng" dirty="0"/>
              <a:t> ανθρώπου»</a:t>
            </a:r>
            <a:r>
              <a:rPr lang="el-GR" dirty="0"/>
              <a:t>.</a:t>
            </a:r>
          </a:p>
          <a:p>
            <a:r>
              <a:rPr lang="el-GR" dirty="0"/>
              <a:t>Όμως </a:t>
            </a:r>
            <a:r>
              <a:rPr lang="el-GR" u="sng" dirty="0"/>
              <a:t>η ΠΨ</a:t>
            </a:r>
            <a:r>
              <a:rPr lang="el-GR" dirty="0"/>
              <a:t> ασχολούμενη με τον άνθρωπο της Εκκλησίας και με τη βίωση από μέρους των πιστών του μυστηρίου της σωτηρίας, </a:t>
            </a:r>
            <a:r>
              <a:rPr lang="el-GR" u="sng" dirty="0"/>
              <a:t>θα ήταν δυνατόν να χαρακτηριστεί κυρίως ως  ψυχολογία του «ανισταμένου» ανθρώπου</a:t>
            </a:r>
            <a:r>
              <a:rPr lang="el-GR" dirty="0"/>
              <a:t>, γιατί ακριβώς αυτόν τον άνθρωπο σπουδάζει και αυτόν βοηθάει.</a:t>
            </a:r>
          </a:p>
          <a:p>
            <a:r>
              <a:rPr lang="el-GR" dirty="0"/>
              <a:t>Μάλιστα, η ΠΨ, που προκύπτει από την εκκλησιαστική πράξη και εμπειρία, επιτελεί και αυτοτελή επιστημονική συμβολή.</a:t>
            </a:r>
          </a:p>
          <a:p>
            <a:r>
              <a:rPr lang="el-GR" dirty="0"/>
              <a:t>Η σκιαγράφηση αυτού του ακριβώς του ανισταμένου ανθρώπου από την ΠΨ, βάσει των στοιχείων που προκύπτουν από τη μακραίωνη εμπειρία της Εκκλησίας κατά την αναστροφή της με τον θεούμενο άνθρωπο, είναι δυνατόν να καταστεί πολύτιμη: α) για το ποιμαντικό έργο της Εκκλησίας και β) για την ψυχολογική επιστήμη.</a:t>
            </a:r>
          </a:p>
        </p:txBody>
      </p:sp>
    </p:spTree>
    <p:extLst>
      <p:ext uri="{BB962C8B-B14F-4D97-AF65-F5344CB8AC3E}">
        <p14:creationId xmlns:p14="http://schemas.microsoft.com/office/powerpoint/2010/main" val="3386310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20E129-8C83-4591-B8A2-E35B6BAC658F}"/>
              </a:ext>
            </a:extLst>
          </p:cNvPr>
          <p:cNvSpPr>
            <a:spLocks noGrp="1"/>
          </p:cNvSpPr>
          <p:nvPr>
            <p:ph type="title"/>
          </p:nvPr>
        </p:nvSpPr>
        <p:spPr>
          <a:xfrm>
            <a:off x="838200" y="18255"/>
            <a:ext cx="10515600" cy="1325563"/>
          </a:xfrm>
        </p:spPr>
        <p:txBody>
          <a:bodyPr/>
          <a:lstStyle/>
          <a:p>
            <a:pPr algn="ctr"/>
            <a:r>
              <a:rPr lang="el-GR" b="1" dirty="0"/>
              <a:t>Ψυχολογία και Ποιμαντική: η Ψυχολογία στο Ποιμαντικό έργο της Εκκλησίας</a:t>
            </a:r>
            <a:endParaRPr lang="el-GR" dirty="0"/>
          </a:p>
        </p:txBody>
      </p:sp>
      <p:sp>
        <p:nvSpPr>
          <p:cNvPr id="3" name="Θέση περιεχομένου 2">
            <a:extLst>
              <a:ext uri="{FF2B5EF4-FFF2-40B4-BE49-F238E27FC236}">
                <a16:creationId xmlns:a16="http://schemas.microsoft.com/office/drawing/2014/main" id="{2D5E7940-BB49-4A40-ACBC-505900E482A4}"/>
              </a:ext>
            </a:extLst>
          </p:cNvPr>
          <p:cNvSpPr>
            <a:spLocks noGrp="1"/>
          </p:cNvSpPr>
          <p:nvPr>
            <p:ph idx="1"/>
          </p:nvPr>
        </p:nvSpPr>
        <p:spPr>
          <a:xfrm>
            <a:off x="723900" y="1484244"/>
            <a:ext cx="10744200" cy="5009322"/>
          </a:xfrm>
        </p:spPr>
        <p:txBody>
          <a:bodyPr/>
          <a:lstStyle/>
          <a:p>
            <a:r>
              <a:rPr lang="el-GR" u="sng" dirty="0"/>
              <a:t>Τη δυναμική του ανισταμένου ανθρώπου</a:t>
            </a:r>
            <a:r>
              <a:rPr lang="el-GR" dirty="0"/>
              <a:t> εικονογραφεί με θαυμαστό τρόπο ο </a:t>
            </a:r>
            <a:r>
              <a:rPr lang="el-GR" dirty="0" err="1"/>
              <a:t>λη</a:t>
            </a:r>
            <a:r>
              <a:rPr lang="el-GR" dirty="0"/>
              <a:t>΄ λόγος του αββά </a:t>
            </a:r>
            <a:r>
              <a:rPr lang="el-GR" dirty="0" err="1"/>
              <a:t>Σισώη</a:t>
            </a:r>
            <a:r>
              <a:rPr lang="el-GR" dirty="0"/>
              <a:t> του Μεγάλου που τον βρίσκουμε στο Γεροντικό: </a:t>
            </a:r>
          </a:p>
          <a:p>
            <a:r>
              <a:rPr lang="el-GR" dirty="0"/>
              <a:t>«Αδελφός </a:t>
            </a:r>
            <a:r>
              <a:rPr lang="el-GR" dirty="0" err="1"/>
              <a:t>ηρώτησε</a:t>
            </a:r>
            <a:r>
              <a:rPr lang="el-GR" dirty="0"/>
              <a:t> τον </a:t>
            </a:r>
            <a:r>
              <a:rPr lang="el-GR" dirty="0" err="1"/>
              <a:t>Αββάν</a:t>
            </a:r>
            <a:r>
              <a:rPr lang="el-GR" dirty="0"/>
              <a:t>  </a:t>
            </a:r>
            <a:r>
              <a:rPr lang="el-GR" dirty="0" err="1"/>
              <a:t>Σισώην</a:t>
            </a:r>
            <a:r>
              <a:rPr lang="el-GR" dirty="0"/>
              <a:t> λέγων. Τι ποιήσω Αββά, ότι </a:t>
            </a:r>
            <a:r>
              <a:rPr lang="el-GR" dirty="0" err="1"/>
              <a:t>πέπτωκα</a:t>
            </a:r>
            <a:r>
              <a:rPr lang="el-GR" dirty="0"/>
              <a:t>; Λέγει αυτώ ο γέρων. Ανάστα </a:t>
            </a:r>
            <a:r>
              <a:rPr lang="el-GR" dirty="0" err="1"/>
              <a:t>πάλιν</a:t>
            </a:r>
            <a:r>
              <a:rPr lang="el-GR" dirty="0"/>
              <a:t>. Λέγει ο αδελφός. Ανέστη και </a:t>
            </a:r>
            <a:r>
              <a:rPr lang="el-GR" dirty="0" err="1"/>
              <a:t>πάλιν</a:t>
            </a:r>
            <a:r>
              <a:rPr lang="el-GR" dirty="0"/>
              <a:t> </a:t>
            </a:r>
            <a:r>
              <a:rPr lang="el-GR" dirty="0" err="1"/>
              <a:t>πέπτωκα</a:t>
            </a:r>
            <a:r>
              <a:rPr lang="el-GR" dirty="0"/>
              <a:t>. Και λέγει ο γέρων ανάστα </a:t>
            </a:r>
            <a:r>
              <a:rPr lang="el-GR" dirty="0" err="1"/>
              <a:t>πάλιν</a:t>
            </a:r>
            <a:r>
              <a:rPr lang="el-GR" dirty="0"/>
              <a:t> και </a:t>
            </a:r>
            <a:r>
              <a:rPr lang="el-GR" dirty="0" err="1"/>
              <a:t>πάλιν</a:t>
            </a:r>
            <a:r>
              <a:rPr lang="el-GR" dirty="0"/>
              <a:t>. </a:t>
            </a:r>
            <a:r>
              <a:rPr lang="el-GR" dirty="0" err="1"/>
              <a:t>Είπεν</a:t>
            </a:r>
            <a:r>
              <a:rPr lang="el-GR" dirty="0"/>
              <a:t> </a:t>
            </a:r>
            <a:r>
              <a:rPr lang="el-GR" dirty="0" err="1"/>
              <a:t>ουν</a:t>
            </a:r>
            <a:r>
              <a:rPr lang="el-GR" dirty="0"/>
              <a:t> ο </a:t>
            </a:r>
            <a:r>
              <a:rPr lang="el-GR" dirty="0" err="1"/>
              <a:t>αδεφός</a:t>
            </a:r>
            <a:r>
              <a:rPr lang="el-GR" dirty="0"/>
              <a:t>. Έως πότε; Λέγει ο γέρων. Έως αν </a:t>
            </a:r>
            <a:r>
              <a:rPr lang="el-GR" dirty="0" err="1"/>
              <a:t>καταληφθής</a:t>
            </a:r>
            <a:r>
              <a:rPr lang="el-GR" dirty="0"/>
              <a:t> είτε εν τω </a:t>
            </a:r>
            <a:r>
              <a:rPr lang="el-GR" dirty="0" err="1"/>
              <a:t>αγαθώ</a:t>
            </a:r>
            <a:r>
              <a:rPr lang="el-GR" dirty="0"/>
              <a:t> είτε εν τω πτώματι. Εν ω γαρ ευρίσκεται άνθρωπος εν αυτώ και πορεύεται».</a:t>
            </a:r>
          </a:p>
        </p:txBody>
      </p:sp>
    </p:spTree>
    <p:extLst>
      <p:ext uri="{BB962C8B-B14F-4D97-AF65-F5344CB8AC3E}">
        <p14:creationId xmlns:p14="http://schemas.microsoft.com/office/powerpoint/2010/main" val="1698394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650139-45B1-4CEE-AB69-F0981F0C7D4E}"/>
              </a:ext>
            </a:extLst>
          </p:cNvPr>
          <p:cNvSpPr>
            <a:spLocks noGrp="1"/>
          </p:cNvSpPr>
          <p:nvPr>
            <p:ph type="title"/>
          </p:nvPr>
        </p:nvSpPr>
        <p:spPr>
          <a:xfrm>
            <a:off x="732183" y="18255"/>
            <a:ext cx="10515600" cy="1253953"/>
          </a:xfrm>
        </p:spPr>
        <p:txBody>
          <a:bodyPr/>
          <a:lstStyle/>
          <a:p>
            <a:pPr algn="ctr"/>
            <a:r>
              <a:rPr lang="el-GR" b="1" dirty="0"/>
              <a:t>Το έργο της Ποιμαντικής Ψυχολογίας</a:t>
            </a:r>
            <a:endParaRPr lang="el-GR" dirty="0"/>
          </a:p>
        </p:txBody>
      </p:sp>
      <p:sp>
        <p:nvSpPr>
          <p:cNvPr id="3" name="Θέση περιεχομένου 2">
            <a:extLst>
              <a:ext uri="{FF2B5EF4-FFF2-40B4-BE49-F238E27FC236}">
                <a16:creationId xmlns:a16="http://schemas.microsoft.com/office/drawing/2014/main" id="{48450ABF-F83F-4F54-BEFE-6E64AFDAB7D0}"/>
              </a:ext>
            </a:extLst>
          </p:cNvPr>
          <p:cNvSpPr>
            <a:spLocks noGrp="1"/>
          </p:cNvSpPr>
          <p:nvPr>
            <p:ph idx="1"/>
          </p:nvPr>
        </p:nvSpPr>
        <p:spPr>
          <a:xfrm>
            <a:off x="838200" y="1272208"/>
            <a:ext cx="10515600" cy="5287617"/>
          </a:xfrm>
        </p:spPr>
        <p:txBody>
          <a:bodyPr/>
          <a:lstStyle/>
          <a:p>
            <a:r>
              <a:rPr lang="el-GR" dirty="0"/>
              <a:t>Κατεξοχήν έργο της ΠΨ είναι να σπουδάσει τη δυναμική ψυχολογία του ανισταμένου-πίπτοντος και ανισταμένου ανθρώπου.</a:t>
            </a:r>
          </a:p>
          <a:p>
            <a:r>
              <a:rPr lang="el-GR" dirty="0"/>
              <a:t>Να μελετήσει δηλαδή την πορεία του στην πνευματική ζωή, η οποία αναπτύσσεται μέσα στη ζωή της Εκκλησίας.</a:t>
            </a:r>
            <a:endParaRPr lang="en-US" dirty="0"/>
          </a:p>
          <a:p>
            <a:r>
              <a:rPr lang="el-GR" dirty="0"/>
              <a:t>Αυτό σημαίνει ότι </a:t>
            </a:r>
            <a:r>
              <a:rPr lang="el-GR" u="sng" dirty="0"/>
              <a:t>η ΠΨ πρέπει να φέρει στο φως</a:t>
            </a:r>
            <a:r>
              <a:rPr lang="el-GR" dirty="0"/>
              <a:t> ό,τι στη μακραίωνη ιστορία της Εκκλησίας: </a:t>
            </a:r>
          </a:p>
          <a:p>
            <a:pPr marL="514350" lvl="0" indent="-514350">
              <a:buFont typeface="+mj-lt"/>
              <a:buAutoNum type="arabicPeriod"/>
            </a:pPr>
            <a:r>
              <a:rPr lang="el-GR" dirty="0"/>
              <a:t>αποθησαυρίστηκε ως </a:t>
            </a:r>
            <a:r>
              <a:rPr lang="el-GR" dirty="0">
                <a:solidFill>
                  <a:srgbClr val="FF0000"/>
                </a:solidFill>
              </a:rPr>
              <a:t>γνώση</a:t>
            </a:r>
            <a:r>
              <a:rPr lang="el-GR" dirty="0"/>
              <a:t> ψυχολογική</a:t>
            </a:r>
          </a:p>
          <a:p>
            <a:pPr marL="514350" lvl="0" indent="-514350">
              <a:buFont typeface="+mj-lt"/>
              <a:buAutoNum type="arabicPeriod"/>
            </a:pPr>
            <a:r>
              <a:rPr lang="el-GR" dirty="0"/>
              <a:t>επινοήθηκε ως </a:t>
            </a:r>
            <a:r>
              <a:rPr lang="el-GR" dirty="0">
                <a:solidFill>
                  <a:srgbClr val="FF0000"/>
                </a:solidFill>
              </a:rPr>
              <a:t>μέθοδος </a:t>
            </a:r>
            <a:r>
              <a:rPr lang="el-GR" dirty="0"/>
              <a:t>διερευνήσεως ψυχολογικών νόμων, μηχανισμών, ψυχικών φαινομένων και γεγονότων ή</a:t>
            </a:r>
          </a:p>
          <a:p>
            <a:pPr marL="514350" lvl="0" indent="-514350">
              <a:buFont typeface="+mj-lt"/>
              <a:buAutoNum type="arabicPeriod"/>
            </a:pPr>
            <a:r>
              <a:rPr lang="el-GR" dirty="0"/>
              <a:t>χρησιμοποιήθηκε ως </a:t>
            </a:r>
            <a:r>
              <a:rPr lang="el-GR" dirty="0">
                <a:solidFill>
                  <a:srgbClr val="FF0000"/>
                </a:solidFill>
              </a:rPr>
              <a:t>θεραπευτική τεχνική </a:t>
            </a:r>
            <a:r>
              <a:rPr lang="el-GR" dirty="0"/>
              <a:t>στις σχέσεις της με τον αναπτυσσόμενο στην πνευματική ζωή άνθρωπο.</a:t>
            </a:r>
            <a:endParaRPr lang="en-US" dirty="0"/>
          </a:p>
        </p:txBody>
      </p:sp>
    </p:spTree>
    <p:extLst>
      <p:ext uri="{BB962C8B-B14F-4D97-AF65-F5344CB8AC3E}">
        <p14:creationId xmlns:p14="http://schemas.microsoft.com/office/powerpoint/2010/main" val="3564704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01CE84-5514-4813-A11A-59C04D0F52A3}"/>
              </a:ext>
            </a:extLst>
          </p:cNvPr>
          <p:cNvSpPr>
            <a:spLocks noGrp="1"/>
          </p:cNvSpPr>
          <p:nvPr>
            <p:ph type="title"/>
          </p:nvPr>
        </p:nvSpPr>
        <p:spPr>
          <a:xfrm>
            <a:off x="838200" y="18256"/>
            <a:ext cx="10515600" cy="1002162"/>
          </a:xfrm>
        </p:spPr>
        <p:txBody>
          <a:bodyPr/>
          <a:lstStyle/>
          <a:p>
            <a:pPr algn="ctr"/>
            <a:r>
              <a:rPr lang="el-GR" b="1" dirty="0"/>
              <a:t>Το έργο της Ποιμαντικής Ψυχολογίας</a:t>
            </a:r>
            <a:endParaRPr lang="el-GR" dirty="0"/>
          </a:p>
        </p:txBody>
      </p:sp>
      <p:sp>
        <p:nvSpPr>
          <p:cNvPr id="3" name="Θέση περιεχομένου 2">
            <a:extLst>
              <a:ext uri="{FF2B5EF4-FFF2-40B4-BE49-F238E27FC236}">
                <a16:creationId xmlns:a16="http://schemas.microsoft.com/office/drawing/2014/main" id="{50932922-89AB-4856-BE09-576CC2E34A6B}"/>
              </a:ext>
            </a:extLst>
          </p:cNvPr>
          <p:cNvSpPr>
            <a:spLocks noGrp="1"/>
          </p:cNvSpPr>
          <p:nvPr>
            <p:ph idx="1"/>
          </p:nvPr>
        </p:nvSpPr>
        <p:spPr>
          <a:xfrm>
            <a:off x="198783" y="823462"/>
            <a:ext cx="11754678" cy="6034537"/>
          </a:xfrm>
        </p:spPr>
        <p:txBody>
          <a:bodyPr/>
          <a:lstStyle/>
          <a:p>
            <a:r>
              <a:rPr lang="el-GR" dirty="0"/>
              <a:t>Και μόνο μια πρόχειρη </a:t>
            </a:r>
            <a:r>
              <a:rPr lang="el-GR" dirty="0" err="1"/>
              <a:t>ιστορικοψυχολογική</a:t>
            </a:r>
            <a:r>
              <a:rPr lang="el-GR" dirty="0"/>
              <a:t> ματιά και μελέτη στο χώρο της εκκλησιαστικής Παράδοσης είναι δυνατόν να αποκαλύψει:</a:t>
            </a:r>
          </a:p>
          <a:p>
            <a:pPr marL="514350" lvl="0" indent="-514350">
              <a:buFont typeface="+mj-lt"/>
              <a:buAutoNum type="arabicPeriod"/>
            </a:pPr>
            <a:r>
              <a:rPr lang="el-GR" dirty="0"/>
              <a:t>ένα πολύτιμο </a:t>
            </a:r>
            <a:r>
              <a:rPr lang="en-US" dirty="0"/>
              <a:t>corpus </a:t>
            </a:r>
            <a:r>
              <a:rPr lang="el-GR" dirty="0"/>
              <a:t>ψυχολογικών γνώσεων (π.χ. ψυχική δομή του ανθρώπου, η θέση των παθών και η φύση τους, τα ψυχολογικά στάδια του πειρασμού, της εμπεδώσεως της αρετής)</a:t>
            </a:r>
          </a:p>
          <a:p>
            <a:pPr marL="514350" lvl="0" indent="-514350">
              <a:buFont typeface="+mj-lt"/>
              <a:buAutoNum type="arabicPeriod"/>
            </a:pPr>
            <a:r>
              <a:rPr lang="el-GR" dirty="0"/>
              <a:t>μεθόδους με βάση τις οποίες διερευνήθηκαν ψυχολογικά φαινόμενα (π.χ. διάκριση των λογισμών), αλλά και </a:t>
            </a:r>
          </a:p>
          <a:p>
            <a:pPr marL="514350" lvl="0" indent="-514350">
              <a:buFont typeface="+mj-lt"/>
              <a:buAutoNum type="arabicPeriod"/>
            </a:pPr>
            <a:r>
              <a:rPr lang="el-GR" dirty="0"/>
              <a:t>θεραπευτικές (όπως αυτή η ίδια η ακρόαση των λογισμών, τα επιτίμια, διάφοροι «κανόνες», η προσευχή, ομοιοπαθητική ή δια των αντίθετων μέσων θεραπεία ποικίλων καταστάσεων), που κατατείνουν στην ανάσταση και τη θεραπεία του ανθρώπου.</a:t>
            </a:r>
          </a:p>
          <a:p>
            <a:r>
              <a:rPr lang="el-GR" dirty="0"/>
              <a:t>Αυτό σημαίνει ότι χρειάζεται σύντονη και συστηματική μελέτη αυτής της «πρακτικής» ή «θεολογικής» όπως έχει χαρακτηριστεί «Ψυχολογίας».</a:t>
            </a:r>
          </a:p>
        </p:txBody>
      </p:sp>
    </p:spTree>
    <p:extLst>
      <p:ext uri="{BB962C8B-B14F-4D97-AF65-F5344CB8AC3E}">
        <p14:creationId xmlns:p14="http://schemas.microsoft.com/office/powerpoint/2010/main" val="282551056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TotalTime>
  <Words>3641</Words>
  <Application>Microsoft Office PowerPoint</Application>
  <PresentationFormat>Ευρεία οθόνη</PresentationFormat>
  <Paragraphs>156</Paragraphs>
  <Slides>29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29</vt:i4>
      </vt:variant>
    </vt:vector>
  </HeadingPairs>
  <TitlesOfParts>
    <vt:vector size="33" baseType="lpstr">
      <vt:lpstr>Arial</vt:lpstr>
      <vt:lpstr>Calibri</vt:lpstr>
      <vt:lpstr>Calibri Light</vt:lpstr>
      <vt:lpstr>Θέμα του Office</vt:lpstr>
      <vt:lpstr>ΠΟΙΜΑΝΤΙΚΗ ΨΥΧΟΛΟΓΙΑ ΕΝΟΤΗΤΑ 1Η Η ΠΟΙΜΑΝΤΙΚΗ ΨΥΧΟΛΟΓΙΑ ΩΣ ΨΥΧΟΛΟΓΙΑ ΤΟΥ ΑΝΙΣΤΑΜΕΝΟΥ ΑΝΘΡΩΠΟΥ ΑΝΘΡΩΠΟΣ ΣΤΟΝ ΟΡΙΖΟΝΤΑ (Ο ΟΡΙΖΟΝΤΑΣ)</vt:lpstr>
      <vt:lpstr>Η ΠΟΙΜΑΝΤΙΚΗ ΨΥΧΟΛΟΓΙΑ ΩΣ ΨΥΧΟΛΟΓΙΑ ΤΟΥ ΑΝΙΣΤΑΜΕΝΟΥ ΑΝΘΡΩΠΟΥ ( Από το βιβλίο του Αλέξανδρου Μ. Σταυρόπουλου, Προκλήσεις της Ποιμαντικής Σήμερα, Αθήνα 2013, σσ. 39-53) </vt:lpstr>
      <vt:lpstr>Ψυχολογία και Ποιμαντική: η Ψυχολογία στο Ποιμαντικό έργο της Εκκλησίας</vt:lpstr>
      <vt:lpstr>Ψυχολογία και Ποιμαντική: η Ψυχολογία στο Ποιμαντικό έργο της Εκκλησίας</vt:lpstr>
      <vt:lpstr>Ποιμαντική Ψυχολογία και Ψυχολογία της Θρησκείας</vt:lpstr>
      <vt:lpstr> Ψυχολογία και Ποιμαντική: η Ψυχολογία στο Ποιμαντικό έργο της Εκκλησίας  </vt:lpstr>
      <vt:lpstr>Ψυχολογία και Ποιμαντική: η Ψυχολογία στο Ποιμαντικό έργο της Εκκλησίας</vt:lpstr>
      <vt:lpstr>Το έργο της Ποιμαντικής Ψυχολογίας</vt:lpstr>
      <vt:lpstr>Το έργο της Ποιμαντικής Ψυχολογίας</vt:lpstr>
      <vt:lpstr>Το έργο της Ποιμαντικής Ψυχολογίας</vt:lpstr>
      <vt:lpstr>Το έργο της Ποιμαντικής Ψυχολογίας</vt:lpstr>
      <vt:lpstr>Σχέσεις της ΠΨ με την Ψυχολογία</vt:lpstr>
      <vt:lpstr>Σχέσεις της ΠΨ με την Ψυχολογία</vt:lpstr>
      <vt:lpstr>Σχέσεις της ΠΨ με την Ψυχολογία</vt:lpstr>
      <vt:lpstr>Η προσφορά της ΠΨ στην Πνευματική ζωή</vt:lpstr>
      <vt:lpstr>Η προσφορά της ΠΨ στην Πνευματική ζωή</vt:lpstr>
      <vt:lpstr>Η προσφορά της ΠΨ στην Πνευματική ζωή</vt:lpstr>
      <vt:lpstr>Ποιμαντική Ψυχολογία και Ψυχολογία της Θρησκείας</vt:lpstr>
      <vt:lpstr>Ποιμαντική Ψυχολογία και Ψυχολογία της Θρησκείας</vt:lpstr>
      <vt:lpstr>ΑΝΘΡΩΠΟΣ ΣΤΟΝ ΟΡΙΖΟΝΤΑ (Ο ΟΡΙΖΟΝΤΑΣ)  Από το βιβλίο του π. Βασιλείου Θερμού σσ. 51-74)</vt:lpstr>
      <vt:lpstr>Επιστήμες του ψυχισμού</vt:lpstr>
      <vt:lpstr>Επιστήμες του ψυχισμού</vt:lpstr>
      <vt:lpstr>Όταν οι επιστήμονες μιλούν για ψυχή, τι εννοούν; </vt:lpstr>
      <vt:lpstr>Τι είναι το οντολογικό στοιχείο και σε τι διαφέρει από το ψυχολογικό; </vt:lpstr>
      <vt:lpstr>Διαφορές στην ορολογία μεταξύ Ψυχολογίας και Θεολογίας</vt:lpstr>
      <vt:lpstr>Ποια η σημασία της ψυχολογικής εμπειρίας;</vt:lpstr>
      <vt:lpstr>Ποιες οι σχέσεις μεταξύ οντολογικού και ψυχολογικού; </vt:lpstr>
      <vt:lpstr>Ποιες οι σχέσεις μεταξύ οντολογικού και ψυχολογικού; </vt:lpstr>
      <vt:lpstr>Πώς θα γνωρίσουμε αυτό το εκπληκτικό δημιούργημα, τον εαυτό μας;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ΠΟΙΜΑΝΤΙΚΗ ΨΥΧΟΛΟΓΙΑ ΕΝΟΤΗΤΑ 1Η Η ΠΟΙΜΑΝΤΙΚΗ ΨΥΧΟΛΟΓΙΑ ΩΣ ΨΥΧΟΛΟΓΙΑ ΤΟΥ ΑΝΙΣΤΑΜΕΝΟΥ ΑΝΘΡΩΠΟΥ</dc:title>
  <dc:creator>User</dc:creator>
  <cp:lastModifiedBy>MARIA KARAMPELIA</cp:lastModifiedBy>
  <cp:revision>23</cp:revision>
  <dcterms:created xsi:type="dcterms:W3CDTF">2020-10-04T22:08:43Z</dcterms:created>
  <dcterms:modified xsi:type="dcterms:W3CDTF">2025-10-10T08:30:13Z</dcterms:modified>
</cp:coreProperties>
</file>