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0" autoAdjust="0"/>
    <p:restoredTop sz="94660"/>
  </p:normalViewPr>
  <p:slideViewPr>
    <p:cSldViewPr snapToGrid="0">
      <p:cViewPr varScale="1">
        <p:scale>
          <a:sx n="70" d="100"/>
          <a:sy n="70" d="100"/>
        </p:scale>
        <p:origin x="8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7E89-38D4-4C20-A148-228964F014F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36FC-386C-4700-9406-FD332A3D79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774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7E89-38D4-4C20-A148-228964F014F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36FC-386C-4700-9406-FD332A3D79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84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7E89-38D4-4C20-A148-228964F014F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36FC-386C-4700-9406-FD332A3D79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704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7E89-38D4-4C20-A148-228964F014F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36FC-386C-4700-9406-FD332A3D79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391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7E89-38D4-4C20-A148-228964F014F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36FC-386C-4700-9406-FD332A3D79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682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7E89-38D4-4C20-A148-228964F014F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36FC-386C-4700-9406-FD332A3D79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284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7E89-38D4-4C20-A148-228964F014F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36FC-386C-4700-9406-FD332A3D79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3927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7E89-38D4-4C20-A148-228964F014F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36FC-386C-4700-9406-FD332A3D79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601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7E89-38D4-4C20-A148-228964F014F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36FC-386C-4700-9406-FD332A3D79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7201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7E89-38D4-4C20-A148-228964F014F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36FC-386C-4700-9406-FD332A3D79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359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7E89-38D4-4C20-A148-228964F014F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36FC-386C-4700-9406-FD332A3D79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78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87E89-38D4-4C20-A148-228964F014FB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236FC-386C-4700-9406-FD332A3D799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462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300251"/>
            <a:ext cx="12192000" cy="4367282"/>
          </a:xfrm>
        </p:spPr>
        <p:txBody>
          <a:bodyPr>
            <a:normAutofit fontScale="90000"/>
          </a:bodyPr>
          <a:lstStyle/>
          <a:p>
            <a:br>
              <a:rPr 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ΧΡΙΣΤΙΑΝΙΚΗ ΗΘΙΚΗ</a:t>
            </a:r>
            <a:b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ΕΝΟΤΗΤΑ 3</a:t>
            </a:r>
            <a: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b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ΑΡΧΑΙΑ ΕΛΛΗΝΙΚΗ ΗΘΙΚΗ</a:t>
            </a:r>
            <a:br>
              <a:rPr 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Από το βιβλίο του Γεώργιου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Μαντζαρίδη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Χριστιανική Ηθική, Τόμος 1</a:t>
            </a:r>
            <a:r>
              <a:rPr lang="el-GR" sz="3600" b="1" i="1" baseline="300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ος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Εισαγωγή-Γενικές αρχές-Σύγχρονη Προβληματική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Θεσσαλονίκη:Ι.Μ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Βατοπαιδίου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-Άγιον Όρος, 2015³,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σσ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39-50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401170" y="4107974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cs typeface="Times New Roman" panose="02020603050405020304" pitchFamily="18" charset="0"/>
              </a:rPr>
              <a:t>ΣΤ</a:t>
            </a:r>
            <a:r>
              <a:rPr lang="el-GR" sz="2400" dirty="0"/>
              <a:t>΄ ΕΞΑΜΗΝΟ</a:t>
            </a:r>
            <a:br>
              <a:rPr lang="el-GR" sz="2400" dirty="0"/>
            </a:br>
            <a:r>
              <a:rPr lang="el-GR" sz="2400" dirty="0"/>
              <a:t>ΙΕΡΑΤΙΚΩΝ ΣΠΟΥΔΩΝ</a:t>
            </a:r>
          </a:p>
          <a:p>
            <a:r>
              <a:rPr lang="el-GR" sz="2400" dirty="0"/>
              <a:t>ΔΙΔΑΣΚΟΥΣΑ: ΜΑΡΙΑ Κ. ΚΑΡΑΜΠΕΛΙΑ</a:t>
            </a:r>
          </a:p>
          <a:p>
            <a:r>
              <a:rPr lang="el-GR" sz="2400" dirty="0"/>
              <a:t>202</a:t>
            </a:r>
            <a:r>
              <a:rPr lang="en-US" sz="2400" dirty="0"/>
              <a:t>1</a:t>
            </a:r>
            <a:r>
              <a:rPr lang="el-GR" sz="2400" dirty="0"/>
              <a:t>-202</a:t>
            </a:r>
            <a:r>
              <a:rPr lang="en-US" sz="2400" dirty="0"/>
              <a:t>2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005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br>
              <a:rPr lang="el-GR" dirty="0"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351722"/>
            <a:ext cx="10515600" cy="5506278"/>
          </a:xfrm>
        </p:spPr>
        <p:txBody>
          <a:bodyPr>
            <a:normAutofit/>
          </a:bodyPr>
          <a:lstStyle/>
          <a:p>
            <a:r>
              <a:rPr lang="el-GR" dirty="0"/>
              <a:t>Ωστόσο η μεσότητα θεωρείται πάντοτε σε σχέση με το υποκείμενο που ενεργεί, δηλαδή προσδιορίζεται σε σχέση με το υποκείμενο (π.χ. διατροφή αθλητών).</a:t>
            </a:r>
          </a:p>
          <a:p>
            <a:r>
              <a:rPr lang="el-GR" dirty="0"/>
              <a:t>Ως μεσότητα η αρετή βρίσκεται στο σημείο συναντήσεως πολλών μεταβλητών. Ο </a:t>
            </a:r>
            <a:r>
              <a:rPr lang="el-GR" b="1" dirty="0"/>
              <a:t>φρόνιμος άνθρωπος</a:t>
            </a:r>
            <a:r>
              <a:rPr lang="el-GR" dirty="0"/>
              <a:t> κάθε φορά πρέπει να συνεκτιμά με τη λογική του τις μεταβλητές αυτές με απώτερο σκοπό να πραγματοποιήσει το δέον. </a:t>
            </a:r>
          </a:p>
          <a:p>
            <a:r>
              <a:rPr lang="el-GR" dirty="0"/>
              <a:t>Η </a:t>
            </a:r>
            <a:r>
              <a:rPr lang="el-GR" b="1" u="sng" dirty="0"/>
              <a:t>μεσότητα </a:t>
            </a:r>
            <a:r>
              <a:rPr lang="el-GR" b="1" dirty="0"/>
              <a:t>συμπίπτει με το </a:t>
            </a:r>
            <a:r>
              <a:rPr lang="el-GR" b="1" u="sng" dirty="0"/>
              <a:t>δέον</a:t>
            </a:r>
            <a:r>
              <a:rPr lang="el-GR" dirty="0"/>
              <a:t>, με το καθήκον. Έτσι, ο ενάρετος γίνεται ο ίδιος νόμος για τον εαυτό του, επειδή είναι σε θέση να διακρίνει την αλήθεια στα πράγματα. </a:t>
            </a:r>
          </a:p>
          <a:p>
            <a:r>
              <a:rPr lang="el-GR" dirty="0"/>
              <a:t>Μ’ αυτόν τον τρόπο ο Αριστοτέλης ανοίγει τον δρόμο για την έννοια του </a:t>
            </a:r>
            <a:r>
              <a:rPr lang="el-GR" b="1" dirty="0"/>
              <a:t>καθήκοντος</a:t>
            </a:r>
            <a:r>
              <a:rPr lang="el-GR" dirty="0"/>
              <a:t>, που θα αναπτυχθεί αργότερα από τους Στωικούς.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30266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αρετή είναι δύσκολο κατόρθωμα και προσδιορίζεται με τη φρόνηση, που οδηγεί τον άνθρωπο να σκέφτεται και να κάνει αυτά που πρέπει και που συντελούν στην </a:t>
            </a:r>
            <a:r>
              <a:rPr lang="el-GR" b="1" dirty="0"/>
              <a:t>ευδαιμονία</a:t>
            </a:r>
            <a:r>
              <a:rPr lang="el-GR" dirty="0"/>
              <a:t> του. </a:t>
            </a:r>
          </a:p>
          <a:p>
            <a:r>
              <a:rPr lang="el-GR" dirty="0"/>
              <a:t>Σύμφωνα με τον Αριστοτέλη, κάθε ανθρώπινη πράξη αποβλέπει σε έναν σκοπό. Υπάρχουν σκοποί ενδιάμεσοι και τελικοί. Ο τελικός σκοπός ταυτίζεται με το </a:t>
            </a:r>
            <a:r>
              <a:rPr lang="el-GR" b="1" dirty="0">
                <a:solidFill>
                  <a:srgbClr val="FF0000"/>
                </a:solidFill>
              </a:rPr>
              <a:t>ύψιστο αγαθό</a:t>
            </a:r>
            <a:r>
              <a:rPr lang="el-GR" dirty="0"/>
              <a:t>. Ποιο είναι όμως αυτό;</a:t>
            </a:r>
          </a:p>
          <a:p>
            <a:r>
              <a:rPr lang="el-GR" dirty="0"/>
              <a:t>Ο Αριστοτέλης διαπιστώνει ότι όλοι ταυτίζουν το ύψιστο αγαθό με την </a:t>
            </a:r>
            <a:r>
              <a:rPr lang="el-GR" b="1" dirty="0">
                <a:solidFill>
                  <a:srgbClr val="FF0000"/>
                </a:solidFill>
              </a:rPr>
              <a:t>ευδαιμονία</a:t>
            </a:r>
            <a:r>
              <a:rPr lang="el-GR" dirty="0"/>
              <a:t>, αλλά </a:t>
            </a:r>
            <a:r>
              <a:rPr lang="el-GR" u="sng" dirty="0"/>
              <a:t>δεν δίνουν όλοι το ίδιο περιεχόμενο </a:t>
            </a:r>
            <a:r>
              <a:rPr lang="el-GR" dirty="0"/>
              <a:t>στην έννοια αυτή (ηδονή, πλούτος, τιμή). </a:t>
            </a:r>
          </a:p>
        </p:txBody>
      </p:sp>
    </p:spTree>
    <p:extLst>
      <p:ext uri="{BB962C8B-B14F-4D97-AF65-F5344CB8AC3E}">
        <p14:creationId xmlns:p14="http://schemas.microsoft.com/office/powerpoint/2010/main" val="3491680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72543" y="1"/>
            <a:ext cx="10515600" cy="1056068"/>
          </a:xfrm>
        </p:spPr>
        <p:txBody>
          <a:bodyPr/>
          <a:lstStyle/>
          <a:p>
            <a:pPr algn="ctr"/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89397" y="1184856"/>
            <a:ext cx="11281893" cy="5673143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Το αγαθό δεν αποτελεί μέσο αλλά </a:t>
            </a:r>
            <a:r>
              <a:rPr lang="el-GR" u="sng" dirty="0"/>
              <a:t>σκοπό</a:t>
            </a:r>
            <a:r>
              <a:rPr lang="el-GR" dirty="0"/>
              <a:t>. </a:t>
            </a:r>
            <a:r>
              <a:rPr lang="el-GR" b="1" dirty="0"/>
              <a:t>Αγαθό</a:t>
            </a:r>
            <a:r>
              <a:rPr lang="el-GR" dirty="0"/>
              <a:t> είναι εκείνο για χάρη του οποίου γίνονται όλα τα άλλα, είναι το «</a:t>
            </a:r>
            <a:r>
              <a:rPr lang="el-GR" b="1" i="1" dirty="0"/>
              <a:t>καθ’ </a:t>
            </a:r>
            <a:r>
              <a:rPr lang="el-GR" b="1" i="1" dirty="0" err="1"/>
              <a:t>αὑτὸ</a:t>
            </a:r>
            <a:r>
              <a:rPr lang="el-GR" b="1" i="1" dirty="0"/>
              <a:t> </a:t>
            </a:r>
            <a:r>
              <a:rPr lang="el-GR" b="1" i="1" dirty="0" err="1"/>
              <a:t>αἱρετὸν</a:t>
            </a:r>
            <a:r>
              <a:rPr lang="el-GR" b="1" i="1" dirty="0"/>
              <a:t> </a:t>
            </a:r>
            <a:r>
              <a:rPr lang="el-GR" b="1" i="1" dirty="0" err="1"/>
              <a:t>ἀεὶ</a:t>
            </a:r>
            <a:r>
              <a:rPr lang="el-GR" b="1" i="1" dirty="0"/>
              <a:t> </a:t>
            </a:r>
            <a:r>
              <a:rPr lang="el-GR" b="1" i="1" dirty="0" err="1"/>
              <a:t>καὶ</a:t>
            </a:r>
            <a:r>
              <a:rPr lang="el-GR" b="1" i="1" dirty="0"/>
              <a:t> μηδέποτε δι’ </a:t>
            </a:r>
            <a:r>
              <a:rPr lang="el-GR" b="1" i="1" dirty="0" err="1"/>
              <a:t>ἄλλο</a:t>
            </a:r>
            <a:r>
              <a:rPr lang="el-GR" dirty="0"/>
              <a:t>» (</a:t>
            </a:r>
            <a:r>
              <a:rPr lang="el-GR" dirty="0" err="1"/>
              <a:t>Ἀριστοτέλους</a:t>
            </a:r>
            <a:r>
              <a:rPr lang="el-GR" dirty="0"/>
              <a:t>, </a:t>
            </a:r>
            <a:r>
              <a:rPr lang="el-GR" i="1" dirty="0" err="1"/>
              <a:t>Ἠθικά</a:t>
            </a:r>
            <a:r>
              <a:rPr lang="el-GR" i="1" dirty="0"/>
              <a:t> Νικομάχεια</a:t>
            </a:r>
            <a:r>
              <a:rPr lang="el-GR" dirty="0"/>
              <a:t> </a:t>
            </a:r>
            <a:r>
              <a:rPr lang="en-US" dirty="0"/>
              <a:t>I</a:t>
            </a:r>
            <a:r>
              <a:rPr lang="el-GR" dirty="0"/>
              <a:t>, 5, 1097</a:t>
            </a:r>
            <a:r>
              <a:rPr lang="en-US" dirty="0"/>
              <a:t>a</a:t>
            </a:r>
            <a:r>
              <a:rPr lang="el-GR" dirty="0"/>
              <a:t> 33-4). </a:t>
            </a:r>
          </a:p>
          <a:p>
            <a:r>
              <a:rPr lang="el-GR" dirty="0"/>
              <a:t>Τι είναι όμως η ευδαιμονία;</a:t>
            </a:r>
          </a:p>
          <a:p>
            <a:r>
              <a:rPr lang="el-GR" dirty="0"/>
              <a:t>Ο Πλάτωνας αναζήτησε την ευδαιμονία στον κόσμο των ιδεών. </a:t>
            </a:r>
          </a:p>
          <a:p>
            <a:r>
              <a:rPr lang="el-GR" dirty="0"/>
              <a:t>Ο Αριστοτέλης προσπάθησε να στηρίξει την ευδαιμονία στην ανθρώπινη φύση και ειδικότερα στην ιδιαιτερότητα του έργου του ανθρώπου. </a:t>
            </a:r>
          </a:p>
          <a:p>
            <a:r>
              <a:rPr lang="el-GR" dirty="0"/>
              <a:t>Σε όλα τα όντα που πράττουν το αγαθό παρουσιάζεται στο </a:t>
            </a:r>
            <a:r>
              <a:rPr lang="el-GR" b="1" dirty="0"/>
              <a:t>έργο </a:t>
            </a:r>
            <a:r>
              <a:rPr lang="el-GR" dirty="0"/>
              <a:t>τους. Ποιο είναι όμως το ιδιαίτερο έργο του ανθρώπου;</a:t>
            </a:r>
          </a:p>
          <a:p>
            <a:r>
              <a:rPr lang="el-GR" dirty="0"/>
              <a:t>Αυτό αφορά τη </a:t>
            </a:r>
            <a:r>
              <a:rPr lang="el-GR" b="1" dirty="0"/>
              <a:t>λογική του λειτουργία</a:t>
            </a:r>
            <a:r>
              <a:rPr lang="el-GR" dirty="0"/>
              <a:t>. Έργο του ανθρώπου είναι η «</a:t>
            </a:r>
            <a:r>
              <a:rPr lang="el-GR" i="1" dirty="0"/>
              <a:t>κατά </a:t>
            </a:r>
            <a:r>
              <a:rPr lang="el-GR" i="1" dirty="0" err="1"/>
              <a:t>λόγον</a:t>
            </a:r>
            <a:r>
              <a:rPr lang="el-GR" dirty="0"/>
              <a:t>» ενέργεια της ψυχής του. Έτσι, το ιδιαίτερο έργο του ανθρώπου, στο οποίο εντοπίζεται η ευδαιμονία του είναι η «</a:t>
            </a:r>
            <a:r>
              <a:rPr lang="el-GR" i="1" dirty="0"/>
              <a:t>κατ’ </a:t>
            </a:r>
            <a:r>
              <a:rPr lang="el-GR" i="1" dirty="0" err="1"/>
              <a:t>ἀρετήν</a:t>
            </a:r>
            <a:r>
              <a:rPr lang="el-GR" dirty="0"/>
              <a:t>» ενέργεια της ψυχής.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1294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842938" cy="5032376"/>
          </a:xfrm>
        </p:spPr>
        <p:txBody>
          <a:bodyPr>
            <a:normAutofit/>
          </a:bodyPr>
          <a:lstStyle/>
          <a:p>
            <a:r>
              <a:rPr lang="el-GR" dirty="0"/>
              <a:t>Για ποια αρετή όμως πρόκειται; Οι αρετές είναι πολλές και όλες συντείνουν στην ευδαιμονία. Ποια είναι η τελειότερη αρετή; </a:t>
            </a:r>
          </a:p>
          <a:p>
            <a:r>
              <a:rPr lang="el-GR" dirty="0"/>
              <a:t>Η </a:t>
            </a:r>
            <a:r>
              <a:rPr lang="el-GR" b="1" dirty="0"/>
              <a:t>σοφία</a:t>
            </a:r>
            <a:r>
              <a:rPr lang="el-GR" dirty="0"/>
              <a:t> είναι η τελειότερη αρετή. Αποτελεί καθαρά θεωρητική ενέργεια. Αναφέρεται στις αρχές και στις αιτίες των όντων. Είναι η θεωρία των «</a:t>
            </a:r>
            <a:r>
              <a:rPr lang="el-GR" i="1" dirty="0" err="1"/>
              <a:t>καλῶν</a:t>
            </a:r>
            <a:r>
              <a:rPr lang="el-GR" i="1" dirty="0"/>
              <a:t> </a:t>
            </a:r>
            <a:r>
              <a:rPr lang="el-GR" i="1" dirty="0" err="1"/>
              <a:t>καὶ</a:t>
            </a:r>
            <a:r>
              <a:rPr lang="el-GR" i="1" dirty="0"/>
              <a:t> θείων</a:t>
            </a:r>
            <a:r>
              <a:rPr lang="el-GR" dirty="0"/>
              <a:t>». </a:t>
            </a:r>
          </a:p>
          <a:p>
            <a:r>
              <a:rPr lang="el-GR" dirty="0"/>
              <a:t>Ο Αριστοτέλης διαπιστώνει ότι η </a:t>
            </a:r>
            <a:r>
              <a:rPr lang="el-GR" b="1" dirty="0"/>
              <a:t>τέλεια ευδαιμονία</a:t>
            </a:r>
            <a:r>
              <a:rPr lang="el-GR" dirty="0"/>
              <a:t> για τον άνθρωπο </a:t>
            </a:r>
            <a:r>
              <a:rPr lang="el-GR" u="sng" dirty="0"/>
              <a:t>είναι εμπειρικά αδύνατη</a:t>
            </a:r>
            <a:r>
              <a:rPr lang="el-GR" dirty="0"/>
              <a:t>. Και στο σημείο αυτό κάνει ένα άνοιγμα στη θεολογία. </a:t>
            </a:r>
          </a:p>
          <a:p>
            <a:r>
              <a:rPr lang="el-GR" dirty="0"/>
              <a:t>Τέλεια ευδαιμονία θα ήταν η ευδαιμονία του ανθρώπου που απέκτησε τέλειο μήκος ζωής, κάτι φυσικά που ξεπερνά τα ανθρώπινα μέτρα.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95246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964"/>
          </a:xfrm>
        </p:spPr>
        <p:txBody>
          <a:bodyPr>
            <a:normAutofit/>
          </a:bodyPr>
          <a:lstStyle/>
          <a:p>
            <a:r>
              <a:rPr lang="el-GR" dirty="0"/>
              <a:t>Γι’ αυτό και ο Αριστοτέλης τονίζει ότι ο άνθρωπος δεν μπορεί να ζήσει την ευδαιμονία με την ανθρώπινη φύση του αλλά με τη </a:t>
            </a:r>
            <a:r>
              <a:rPr lang="el-GR" b="1" dirty="0">
                <a:solidFill>
                  <a:srgbClr val="FF0000"/>
                </a:solidFill>
              </a:rPr>
              <a:t>δύναμη του θείου στοιχείου</a:t>
            </a:r>
            <a:r>
              <a:rPr lang="el-GR" dirty="0"/>
              <a:t>, που υπάρχει μέσα του. </a:t>
            </a:r>
          </a:p>
          <a:p>
            <a:r>
              <a:rPr lang="el-GR" dirty="0"/>
              <a:t>Ο άνθρωπος οφείλει </a:t>
            </a:r>
            <a:r>
              <a:rPr lang="el-GR" u="sng" dirty="0"/>
              <a:t>όσο είναι δυνατό να επεκτείνεται προς την αθανασία </a:t>
            </a:r>
            <a:r>
              <a:rPr lang="el-GR" dirty="0"/>
              <a:t>και να κάνει το κάθε τι για να ζει σύμφωνα με το πολυτιμότερο στοιχείο που υπάρχει μέσα του. </a:t>
            </a:r>
          </a:p>
          <a:p>
            <a:r>
              <a:rPr lang="el-GR" dirty="0"/>
              <a:t>Έτσι, ο Αριστοτέλης αν και προσπαθεί να παραμείνει στο επίπεδο της αισθητής πραγματικότητας φτάνει σε θεολογική αναζήτηση. </a:t>
            </a:r>
          </a:p>
          <a:p>
            <a:r>
              <a:rPr lang="el-GR" dirty="0"/>
              <a:t>Καταλήγει στη διαπίστωση ότι ο άνθρωπος, ως ενιαία ψυχοσωματική ενότητα, δεν είναι δυνατόν να ευδαιμονήσει γιατί προσδιορίζεται από τη φθορά και τον θάνατο.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1346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5479"/>
          </a:xfrm>
        </p:spPr>
        <p:txBody>
          <a:bodyPr>
            <a:normAutofit/>
          </a:bodyPr>
          <a:lstStyle/>
          <a:p>
            <a:r>
              <a:rPr lang="el-GR" dirty="0"/>
              <a:t>Ευδαιμονία υπάρχει μόνο με την </a:t>
            </a:r>
            <a:r>
              <a:rPr lang="el-GR" b="1" dirty="0"/>
              <a:t>προϋπόθεση της αθανασίας</a:t>
            </a:r>
            <a:r>
              <a:rPr lang="el-GR" dirty="0"/>
              <a:t>. </a:t>
            </a:r>
          </a:p>
          <a:p>
            <a:r>
              <a:rPr lang="el-GR" dirty="0"/>
              <a:t>Για τον Αριστοτέλη αθάνατος είναι μόνο </a:t>
            </a:r>
            <a:r>
              <a:rPr lang="el-GR" dirty="0">
                <a:solidFill>
                  <a:srgbClr val="FF0000"/>
                </a:solidFill>
              </a:rPr>
              <a:t>ο νους </a:t>
            </a:r>
            <a:r>
              <a:rPr lang="el-GR" dirty="0"/>
              <a:t>του ανθρώπου. Η αθανασία του νου όμως δεν είναι η αθανασία του ανθρώπου και γι’ αυτό η ευδαιμονία του ανθρώπου παραμένει μετέωρη θεωρητική σύλληψη. </a:t>
            </a:r>
          </a:p>
          <a:p>
            <a:r>
              <a:rPr lang="el-GR" dirty="0"/>
              <a:t>Ο θάνατος, που διασπά την ενιαία ψυχοσωματική υπόσταση του ανθρώπου, κάνει αδύνατη την ευδαιμονία του. Και η αντιμετώπιση του θανάτου είναι αδύνατη όχι μόνο από την αριστοτελική ηθική αλλά και από οποιοδήποτε άλλο φιλοσοφικό σύστημα. </a:t>
            </a:r>
          </a:p>
          <a:p>
            <a:r>
              <a:rPr lang="el-GR" dirty="0"/>
              <a:t>Στο αδιέξοδο αυτό έρχεται να απαντήσει ο Χριστιανισμός.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7504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2E9C69-7749-434F-AF72-BEBF871C4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962406"/>
          </a:xfrm>
        </p:spPr>
        <p:txBody>
          <a:bodyPr/>
          <a:lstStyle/>
          <a:p>
            <a:pPr algn="ctr"/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528D89F-E1EE-4D6E-BCEB-CA090A70B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52198"/>
            <a:ext cx="12192000" cy="6087545"/>
          </a:xfrm>
        </p:spPr>
        <p:txBody>
          <a:bodyPr/>
          <a:lstStyle/>
          <a:p>
            <a:r>
              <a:rPr lang="el-GR" dirty="0"/>
              <a:t>Ερωτήσεις: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Ποιος είναι ο πρώτος που έδωσε στην αρετή ηθικό περιεχόμενο;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Πώς αντιλαμβάνονταν την αρετή ο Σωκράτης; 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Πόσα και ποια είδη αρετών διέκρινε ο Πλάτωνας;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Πόσα και ποια είδη αρετών διέκρινε ο Αριστοτέλης;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Για ποιο λόγο ο Αριστοτέλης δίνει μεγάλη έμφαση στην αγωγή;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σημαίνει για τον Αριστοτέλη ότι η αρετή είναι μεσότητα; Που στηρίχθηκε για να παρουσιάσει αυτή την πρωτότυπη θέση;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Ποιο είναι το ύψιστο αγαθό σύμφωνα με τον Αριστοτέλη και με ποια προϋπόθεση μπορεί να το κατορθώσει ο άνθρωπος;</a:t>
            </a:r>
          </a:p>
        </p:txBody>
      </p:sp>
    </p:spTree>
    <p:extLst>
      <p:ext uri="{BB962C8B-B14F-4D97-AF65-F5344CB8AC3E}">
        <p14:creationId xmlns:p14="http://schemas.microsoft.com/office/powerpoint/2010/main" val="844625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>
                <a:latin typeface="+mn-lt"/>
              </a:rPr>
              <a:t>3. </a:t>
            </a:r>
            <a:r>
              <a:rPr lang="el-GR" dirty="0">
                <a:latin typeface="+mn-lt"/>
                <a:cs typeface="Times New Roman" panose="02020603050405020304" pitchFamily="18" charset="0"/>
              </a:rPr>
              <a:t>Η ΑΡΧΑΙΑ ΕΛΛΗΝΙΚΗ ΗΘΙΚΗ</a:t>
            </a:r>
            <a:br>
              <a:rPr lang="el-GR" dirty="0">
                <a:latin typeface="+mn-lt"/>
                <a:cs typeface="Times New Roman" panose="02020603050405020304" pitchFamily="18" charset="0"/>
              </a:rPr>
            </a:br>
            <a:endParaRPr lang="el-GR" dirty="0">
              <a:latin typeface="+mn-lt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b="1" dirty="0"/>
              <a:t>αρετή </a:t>
            </a:r>
            <a:r>
              <a:rPr lang="el-GR" dirty="0"/>
              <a:t>ήταν το βασικό στοιχείο της ηθικής του αρχαίου κόσμου. </a:t>
            </a:r>
          </a:p>
          <a:p>
            <a:r>
              <a:rPr lang="el-GR" dirty="0"/>
              <a:t>Αρχικά δήλωνε κάποια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θετική ιδιότητα </a:t>
            </a:r>
            <a:r>
              <a:rPr lang="el-GR" dirty="0"/>
              <a:t>ανθρώπου, ζώου ή πράγματος. (πολεμική, αθλητική ικανότητα)</a:t>
            </a:r>
          </a:p>
          <a:p>
            <a:r>
              <a:rPr lang="el-GR" dirty="0"/>
              <a:t>Περισσότερο όμως ήταν γνωστή ως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ιδιότητα των θεών</a:t>
            </a:r>
            <a:r>
              <a:rPr lang="el-GR" dirty="0"/>
              <a:t>, οι οποίοι αναγνωρίζονται και ως χορηγοί της αρετής στους ανθρώπους. </a:t>
            </a:r>
          </a:p>
          <a:p>
            <a:r>
              <a:rPr lang="el-GR" dirty="0"/>
              <a:t>Πρώτος ο </a:t>
            </a:r>
            <a:r>
              <a:rPr lang="el-GR" b="1" dirty="0">
                <a:solidFill>
                  <a:srgbClr val="FF0000"/>
                </a:solidFill>
              </a:rPr>
              <a:t>Θεόγνις</a:t>
            </a:r>
            <a:r>
              <a:rPr lang="el-GR" dirty="0"/>
              <a:t> της έδωσε ηθικό περιεχόμενο. Σύμφωνα μ’ αυτόν η αρετή αποτελεί </a:t>
            </a:r>
            <a:r>
              <a:rPr lang="el-GR" u="sng" dirty="0"/>
              <a:t>συστατικό της δικαιοσύνης</a:t>
            </a:r>
            <a:r>
              <a:rPr lang="el-GR" dirty="0"/>
              <a:t> και κύριο γνώρισμα του δίκαιου ανθρώπου. (σύνδεση αρετής-δικαιοσύνης)</a:t>
            </a:r>
          </a:p>
        </p:txBody>
      </p:sp>
    </p:spTree>
    <p:extLst>
      <p:ext uri="{BB962C8B-B14F-4D97-AF65-F5344CB8AC3E}">
        <p14:creationId xmlns:p14="http://schemas.microsoft.com/office/powerpoint/2010/main" val="2280466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br>
              <a:rPr lang="el-GR" dirty="0"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5"/>
            <a:ext cx="10688392" cy="4351338"/>
          </a:xfrm>
        </p:spPr>
        <p:txBody>
          <a:bodyPr/>
          <a:lstStyle/>
          <a:p>
            <a:r>
              <a:rPr lang="el-GR" dirty="0"/>
              <a:t>Ωστόσο, η καθιέρωση της αρετής ως ηθικής έννοιας πραγματοποιείται κυρίως από την </a:t>
            </a:r>
            <a:r>
              <a:rPr lang="el-GR" dirty="0">
                <a:solidFill>
                  <a:srgbClr val="FF0000"/>
                </a:solidFill>
              </a:rPr>
              <a:t>εποχή του Σωκράτη</a:t>
            </a:r>
            <a:r>
              <a:rPr lang="el-GR" dirty="0"/>
              <a:t>. </a:t>
            </a:r>
          </a:p>
          <a:p>
            <a:r>
              <a:rPr lang="el-GR" dirty="0"/>
              <a:t>Ο Σωκράτης ταύτιζε την </a:t>
            </a:r>
            <a:r>
              <a:rPr lang="el-GR" b="1" dirty="0"/>
              <a:t>αρετή </a:t>
            </a:r>
            <a:r>
              <a:rPr lang="el-GR" dirty="0"/>
              <a:t>με τη </a:t>
            </a:r>
            <a:r>
              <a:rPr lang="el-GR" b="1" dirty="0"/>
              <a:t>γνώση</a:t>
            </a:r>
            <a:r>
              <a:rPr lang="el-GR" dirty="0"/>
              <a:t>. </a:t>
            </a:r>
          </a:p>
          <a:p>
            <a:r>
              <a:rPr lang="el-GR" dirty="0"/>
              <a:t>Υποστήριζε ότι κανείς δεν κάνει το κακό με τη θέλησή του. (Πλάτωνος, </a:t>
            </a:r>
            <a:r>
              <a:rPr lang="el-GR" i="1" dirty="0"/>
              <a:t>Πρωταγόρας </a:t>
            </a:r>
            <a:r>
              <a:rPr lang="el-GR" dirty="0"/>
              <a:t>358</a:t>
            </a:r>
            <a:r>
              <a:rPr lang="en-US" dirty="0"/>
              <a:t>c</a:t>
            </a:r>
            <a:r>
              <a:rPr lang="el-GR" dirty="0"/>
              <a:t>) </a:t>
            </a:r>
          </a:p>
          <a:p>
            <a:r>
              <a:rPr lang="el-GR" dirty="0"/>
              <a:t>Αντιθέτως οι </a:t>
            </a:r>
            <a:r>
              <a:rPr lang="el-GR" dirty="0">
                <a:solidFill>
                  <a:srgbClr val="FF0000"/>
                </a:solidFill>
              </a:rPr>
              <a:t>τραγικοί ποιητές </a:t>
            </a:r>
            <a:r>
              <a:rPr lang="el-GR" dirty="0"/>
              <a:t>τόνιζαν την αδυναμία του λογικού μπροστά στις άλογες ψυχικές δυνάμεις του ανθρώπου. Η λογική αδυνατεί να συλλάβει τη δυναμική διάσταση της ζωής. </a:t>
            </a:r>
          </a:p>
        </p:txBody>
      </p:sp>
    </p:spTree>
    <p:extLst>
      <p:ext uri="{BB962C8B-B14F-4D97-AF65-F5344CB8AC3E}">
        <p14:creationId xmlns:p14="http://schemas.microsoft.com/office/powerpoint/2010/main" val="1301932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br>
              <a:rPr lang="el-GR" dirty="0"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00933"/>
          </a:xfrm>
        </p:spPr>
        <p:txBody>
          <a:bodyPr/>
          <a:lstStyle/>
          <a:p>
            <a:r>
              <a:rPr lang="el-GR" dirty="0"/>
              <a:t>Το κακό δεν παρουσιάζεται ποτέ χωρίς κανένα στοιχείο αγαθού, καθώς με αυτό προσπαθεί να δελεάσει τον άνθρωπο. Η αξία της επιλογής του ανθρώπου δοκιμάζεται από την αντοχή της στον χρόνο. </a:t>
            </a:r>
          </a:p>
          <a:p>
            <a:r>
              <a:rPr lang="el-GR" dirty="0"/>
              <a:t>Ο </a:t>
            </a:r>
            <a:r>
              <a:rPr lang="el-GR" dirty="0">
                <a:solidFill>
                  <a:srgbClr val="FF0000"/>
                </a:solidFill>
              </a:rPr>
              <a:t>Αριστοτέλης</a:t>
            </a:r>
            <a:r>
              <a:rPr lang="el-GR" dirty="0"/>
              <a:t> διαφοροποιείται από τον Σωκράτη. </a:t>
            </a:r>
          </a:p>
          <a:p>
            <a:r>
              <a:rPr lang="el-GR" dirty="0"/>
              <a:t>Αρχικά, στα </a:t>
            </a:r>
            <a:r>
              <a:rPr lang="el-GR" i="1" dirty="0"/>
              <a:t>Ηθικά Ευδήμεια</a:t>
            </a:r>
            <a:r>
              <a:rPr lang="el-GR" dirty="0"/>
              <a:t> λέει πως ο Σωκράτης νόμιζε πως όλες οι αρετές είναι ζήτημα γνώσης.</a:t>
            </a:r>
          </a:p>
          <a:p>
            <a:r>
              <a:rPr lang="el-GR" dirty="0"/>
              <a:t>Στο μεταγενέστερο έργο του </a:t>
            </a:r>
            <a:r>
              <a:rPr lang="el-GR" i="1" dirty="0"/>
              <a:t>Ηθικά Νικομάχεια</a:t>
            </a:r>
            <a:r>
              <a:rPr lang="el-GR" dirty="0"/>
              <a:t>, παρατηρεί ότι ο Σωκράτης σωστά υποστηρίζει ότι δεν υπάρχουν αρετές «</a:t>
            </a:r>
            <a:r>
              <a:rPr lang="el-GR" i="1" dirty="0" err="1"/>
              <a:t>ἄνευ</a:t>
            </a:r>
            <a:r>
              <a:rPr lang="el-GR" i="1" dirty="0"/>
              <a:t> φρονήσεως</a:t>
            </a:r>
            <a:r>
              <a:rPr lang="el-GR" dirty="0"/>
              <a:t>», το λάθος του όμως ήταν ότι νόμιζε ότι όλες οι αρετές είναι «</a:t>
            </a:r>
            <a:r>
              <a:rPr lang="el-GR" i="1" dirty="0"/>
              <a:t>φρονήσεις</a:t>
            </a:r>
            <a:r>
              <a:rPr lang="el-GR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407150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br>
              <a:rPr lang="el-GR" dirty="0"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311965"/>
            <a:ext cx="10662634" cy="5180910"/>
          </a:xfrm>
        </p:spPr>
        <p:txBody>
          <a:bodyPr>
            <a:normAutofit/>
          </a:bodyPr>
          <a:lstStyle/>
          <a:p>
            <a:r>
              <a:rPr lang="el-GR" dirty="0"/>
              <a:t>Ο </a:t>
            </a:r>
            <a:r>
              <a:rPr lang="el-GR" dirty="0">
                <a:solidFill>
                  <a:srgbClr val="FF0000"/>
                </a:solidFill>
              </a:rPr>
              <a:t>Πλάτωνας</a:t>
            </a:r>
            <a:r>
              <a:rPr lang="el-GR" dirty="0"/>
              <a:t> έβλεπε τη φρόνηση ως επιμέρους αρετή. Διακρίνοντας την ψυχή σε τρία μέρη θεωρούσε ως αρετή του λογιστικού τη φρόνηση-σοφία, ως αρετή του θυμοειδούς την ανδρεία και ως αρετή του επιθυμητικού τη σωφροσύνη. Η δικαιοσύνη είχε το ρόλο της γενικής αρετής, που εναρμόνιζε τα τρία μέρη της ψυχής. </a:t>
            </a:r>
          </a:p>
          <a:p>
            <a:r>
              <a:rPr lang="el-GR" dirty="0"/>
              <a:t>Ο </a:t>
            </a:r>
            <a:r>
              <a:rPr lang="el-GR" dirty="0">
                <a:solidFill>
                  <a:srgbClr val="FF0000"/>
                </a:solidFill>
              </a:rPr>
              <a:t>Αριστοτέλη</a:t>
            </a:r>
            <a:r>
              <a:rPr lang="el-GR" dirty="0"/>
              <a:t>ς διέκρινε δύο είδη αρετών: τις διανοητικές (διδασκαλία) και τις ηθικές (συνήθεια). </a:t>
            </a:r>
          </a:p>
          <a:p>
            <a:r>
              <a:rPr lang="el-GR" dirty="0"/>
              <a:t>Ιδιαίτερα σημαντική είναι </a:t>
            </a:r>
            <a:r>
              <a:rPr lang="el-GR" b="1" dirty="0"/>
              <a:t>η έννοια της φρονήσεως</a:t>
            </a:r>
            <a:r>
              <a:rPr lang="el-GR" dirty="0"/>
              <a:t>. </a:t>
            </a:r>
          </a:p>
          <a:p>
            <a:r>
              <a:rPr lang="el-GR" dirty="0"/>
              <a:t>Στον </a:t>
            </a:r>
            <a:r>
              <a:rPr lang="el-GR" i="1" dirty="0"/>
              <a:t>Προτρεπτικό</a:t>
            </a:r>
            <a:r>
              <a:rPr lang="el-GR" dirty="0"/>
              <a:t> του η φρόνηση διατηρεί τον θεωρητικό της χαρακτήρα.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38771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br>
              <a:rPr lang="el-GR" dirty="0"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" y="1325218"/>
            <a:ext cx="12192000" cy="5532782"/>
          </a:xfrm>
        </p:spPr>
        <p:txBody>
          <a:bodyPr>
            <a:normAutofit/>
          </a:bodyPr>
          <a:lstStyle/>
          <a:p>
            <a:r>
              <a:rPr lang="el-GR" dirty="0"/>
              <a:t>Στα μεταγενέστερα συγγράμματά του διαχωρίζεται από τη σοφία και αποκτά πρακτικό περιεχόμενο. Έτσι διαμορφώνονται </a:t>
            </a:r>
            <a:r>
              <a:rPr lang="el-GR" u="sng" dirty="0"/>
              <a:t>δύο διανοητικές αρετές</a:t>
            </a:r>
            <a:r>
              <a:rPr lang="el-GR" dirty="0"/>
              <a:t>, η </a:t>
            </a:r>
            <a:r>
              <a:rPr lang="el-GR" b="1" dirty="0">
                <a:solidFill>
                  <a:srgbClr val="FF0000"/>
                </a:solidFill>
              </a:rPr>
              <a:t>σοφία </a:t>
            </a:r>
            <a:r>
              <a:rPr lang="el-GR" dirty="0"/>
              <a:t>και η </a:t>
            </a:r>
            <a:r>
              <a:rPr lang="el-GR" b="1" dirty="0">
                <a:solidFill>
                  <a:srgbClr val="FF0000"/>
                </a:solidFill>
              </a:rPr>
              <a:t>φρόνηση</a:t>
            </a:r>
            <a:r>
              <a:rPr lang="el-GR" dirty="0"/>
              <a:t>. Η φρόνηση, ως διανοητική αρετή, δεν παύει να προσδιορίζεται από την αλήθεια, συνδέεται όμως με τη συνήθεια, όπως συμβαίνει με τις ηθικές αρετές. </a:t>
            </a:r>
          </a:p>
          <a:p>
            <a:r>
              <a:rPr lang="el-GR" dirty="0"/>
              <a:t>Οι ηθικές αρετές συμπλέκονται με τη φρόνηση, από την οποία και διαποτίζονται από τη λογική. Έτσι, το κέντρο βάρος της ηθικής μετατοπίζεται από τον θεωρητικό λόγο στην </a:t>
            </a:r>
            <a:r>
              <a:rPr lang="el-GR" b="1" dirty="0"/>
              <a:t>έλλογη πράξη</a:t>
            </a:r>
            <a:r>
              <a:rPr lang="el-GR" dirty="0"/>
              <a:t>. </a:t>
            </a:r>
          </a:p>
          <a:p>
            <a:r>
              <a:rPr lang="el-GR" dirty="0"/>
              <a:t>Στον Αριστοτέλη, η </a:t>
            </a:r>
            <a:r>
              <a:rPr lang="el-GR" b="1" dirty="0"/>
              <a:t>ηθική γίνεται πρακτική επιστήμη</a:t>
            </a:r>
            <a:r>
              <a:rPr lang="el-GR" dirty="0"/>
              <a:t>, όπως και η πολιτική. Εξετάζει την ιδιωτική ζωή του ανθρώπου, ενώ η πολιτική τη δημόσια ζωή του.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3352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br>
              <a:rPr lang="el-GR" dirty="0"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5"/>
            <a:ext cx="10778544" cy="4794116"/>
          </a:xfrm>
        </p:spPr>
        <p:txBody>
          <a:bodyPr>
            <a:normAutofit/>
          </a:bodyPr>
          <a:lstStyle/>
          <a:p>
            <a:r>
              <a:rPr lang="el-GR" dirty="0"/>
              <a:t>Ωστόσο, η ζωή του ανθρώπου παραμένει ουσιαστικά αδιαίρετη. Οι πρακτικές επιστήμες αποτελούν μια ενιαία επιστήμη ή φιλοσοφία, η «</a:t>
            </a:r>
            <a:r>
              <a:rPr lang="el-GR" i="1" dirty="0" err="1"/>
              <a:t>περὶ</a:t>
            </a:r>
            <a:r>
              <a:rPr lang="el-GR" i="1" dirty="0"/>
              <a:t> </a:t>
            </a:r>
            <a:r>
              <a:rPr lang="el-GR" i="1" dirty="0" err="1"/>
              <a:t>τὰ</a:t>
            </a:r>
            <a:r>
              <a:rPr lang="el-GR" i="1" dirty="0"/>
              <a:t> </a:t>
            </a:r>
            <a:r>
              <a:rPr lang="el-GR" i="1" dirty="0" err="1"/>
              <a:t>ἀνθρώπινα</a:t>
            </a:r>
            <a:r>
              <a:rPr lang="el-GR" i="1" dirty="0"/>
              <a:t> φιλοσοφία</a:t>
            </a:r>
            <a:r>
              <a:rPr lang="el-GR" dirty="0"/>
              <a:t>». Η διάκρισή τους είναι μεθοδολογική. </a:t>
            </a:r>
          </a:p>
          <a:p>
            <a:r>
              <a:rPr lang="el-GR" dirty="0"/>
              <a:t>Έτσι, η ηθική περιορίζεται στην εξέταση της πρακτικής συμπεριφοράς του ανθρώπου μέσα στο πλαίσιο της ιδιωτικής του ζωής. </a:t>
            </a:r>
          </a:p>
          <a:p>
            <a:r>
              <a:rPr lang="el-GR" dirty="0"/>
              <a:t>Σε σχέση με την αρετή ο Αριστοτέλης υποστηρίζει ότι </a:t>
            </a:r>
            <a:r>
              <a:rPr lang="el-GR" b="1" dirty="0"/>
              <a:t>καμία αρετή δεν προσφέρεται στον άνθρωπο από τη φύση</a:t>
            </a:r>
            <a:r>
              <a:rPr lang="el-GR" dirty="0"/>
              <a:t>, και ότι κανένα φυσικό πράγμα δεν αποκτά δική του ξεχωριστή ηθική (π.χ. πέτρα, φωτιά)</a:t>
            </a:r>
          </a:p>
          <a:p>
            <a:r>
              <a:rPr lang="el-GR" dirty="0"/>
              <a:t>Ωστόσο, οι αρετές δεν είναι και «</a:t>
            </a:r>
            <a:r>
              <a:rPr lang="el-GR" i="1" dirty="0"/>
              <a:t>παρά φύσιν</a:t>
            </a:r>
            <a:r>
              <a:rPr lang="el-GR" dirty="0"/>
              <a:t>», γιατί ο άνθρωπος έχει τη σχετική </a:t>
            </a:r>
            <a:r>
              <a:rPr lang="el-GR" b="1" dirty="0"/>
              <a:t>φυσική δεκτικότητα</a:t>
            </a:r>
            <a:r>
              <a:rPr lang="el-GR" dirty="0"/>
              <a:t>, η οποία καλλιεργείται με τη συνήθεια.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24330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br>
              <a:rPr lang="el-GR" dirty="0"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12035" y="1325217"/>
            <a:ext cx="11767930" cy="5532783"/>
          </a:xfrm>
        </p:spPr>
        <p:txBody>
          <a:bodyPr>
            <a:normAutofit/>
          </a:bodyPr>
          <a:lstStyle/>
          <a:p>
            <a:r>
              <a:rPr lang="el-GR" dirty="0"/>
              <a:t>Συνεπώς, για να γίνει κάποιος ενάρετος πρέπει </a:t>
            </a:r>
            <a:r>
              <a:rPr lang="el-GR" b="1" dirty="0"/>
              <a:t>να ασκήσει την αρετή</a:t>
            </a:r>
            <a:r>
              <a:rPr lang="el-GR" dirty="0"/>
              <a:t>.</a:t>
            </a:r>
          </a:p>
          <a:p>
            <a:r>
              <a:rPr lang="el-GR" dirty="0"/>
              <a:t>Η </a:t>
            </a:r>
            <a:r>
              <a:rPr lang="el-GR" b="1" dirty="0"/>
              <a:t>αρετή καλλιεργείται με </a:t>
            </a:r>
            <a:r>
              <a:rPr lang="el-GR" b="1" u="sng" dirty="0"/>
              <a:t>τις πράξεις</a:t>
            </a:r>
            <a:r>
              <a:rPr lang="el-GR" dirty="0"/>
              <a:t>. (επιρροή συναλλαγών) </a:t>
            </a:r>
          </a:p>
          <a:p>
            <a:r>
              <a:rPr lang="el-GR" dirty="0"/>
              <a:t>Από τις πράξεις εξαρτώνται οι αρετές. Η </a:t>
            </a:r>
            <a:r>
              <a:rPr lang="el-GR" b="1" dirty="0"/>
              <a:t>αγωγή </a:t>
            </a:r>
            <a:r>
              <a:rPr lang="el-GR" dirty="0"/>
              <a:t>αναλαμβάνει τη φροντίδα για τη ρύθμιση των πράξεων. Η αγωγή έχει ιδιαίτερη σπουδαιότητα για τους νέους, γιατί  </a:t>
            </a:r>
            <a:r>
              <a:rPr lang="el-GR" u="sng" dirty="0"/>
              <a:t>οι συνήθειες</a:t>
            </a:r>
            <a:r>
              <a:rPr lang="el-GR" dirty="0"/>
              <a:t> που αποκτούν </a:t>
            </a:r>
            <a:r>
              <a:rPr lang="el-GR" u="sng" dirty="0"/>
              <a:t>δεσμεύουν τη βούλησή τους</a:t>
            </a:r>
            <a:r>
              <a:rPr lang="el-GR" dirty="0"/>
              <a:t> και προσανατολίζουν αντίστοιχα την πορεία της ζωής τους. </a:t>
            </a:r>
          </a:p>
          <a:p>
            <a:r>
              <a:rPr lang="el-GR" dirty="0"/>
              <a:t>Με τις </a:t>
            </a:r>
            <a:r>
              <a:rPr lang="el-GR" b="1" dirty="0"/>
              <a:t>έξεις</a:t>
            </a:r>
            <a:r>
              <a:rPr lang="el-GR" dirty="0"/>
              <a:t> ο άνθρωπος δημιουργεί </a:t>
            </a:r>
            <a:r>
              <a:rPr lang="el-GR" b="1" dirty="0"/>
              <a:t>αυτοδεσμεύσεις</a:t>
            </a:r>
            <a:r>
              <a:rPr lang="el-GR" dirty="0"/>
              <a:t>, που τον συνοδεύουν σε ολόκληρη τη ζωή του. </a:t>
            </a:r>
          </a:p>
          <a:p>
            <a:r>
              <a:rPr lang="el-GR" dirty="0"/>
              <a:t>Η αρχική εκλογή-προαίρεση προσδιορίζει στη συνέχεια την πορεία της ανθρώπινης ζωής.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8523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r>
              <a:rPr lang="el-GR" dirty="0"/>
              <a:t>3. </a:t>
            </a:r>
            <a:r>
              <a:rPr lang="el-GR" dirty="0">
                <a:cs typeface="Times New Roman" panose="02020603050405020304" pitchFamily="18" charset="0"/>
              </a:rPr>
              <a:t>Η ΑΡΧΑΙΑ ΕΛΛΗΝΙΚΗ ΗΘΙΚΗ</a:t>
            </a:r>
            <a:br>
              <a:rPr lang="el-GR" dirty="0"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b="1" dirty="0"/>
              <a:t>μεσότητα </a:t>
            </a:r>
            <a:r>
              <a:rPr lang="el-GR" dirty="0"/>
              <a:t>είναι η αρχή που προσδιορίζει κάθε φορά την αρετή. </a:t>
            </a:r>
          </a:p>
          <a:p>
            <a:r>
              <a:rPr lang="el-GR" dirty="0"/>
              <a:t>Η παρουσίαση της αρετής της μεσότητας αποτελεί πρωτότυπη θέση του Αριστοτέλη. Φυσικά ο ίδιος στηρίχθηκε: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Στην αρχαιότερη ελληνική αρχή του μέτρου ή του μέσου.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Στον Πλάτωνα, ο οποίος συνέδεε την ευδαιμονία με το «μέσον» και την αποφυγή των υπερβολών προς τις δύο πλευρές.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Στην ιατρική σκέψη.</a:t>
            </a:r>
          </a:p>
          <a:p>
            <a:r>
              <a:rPr lang="el-GR" dirty="0"/>
              <a:t>Για τον Αριστοτέλη η </a:t>
            </a:r>
            <a:r>
              <a:rPr lang="el-G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αρετή αποτελεί μεσότητα ανάμεσα σε δύο κακίες </a:t>
            </a:r>
            <a:r>
              <a:rPr lang="el-GR" dirty="0"/>
              <a:t>(έλλειψη-υπερβολή, π.χ. ανδρεία, ελευθεριότητα).  </a:t>
            </a:r>
          </a:p>
          <a:p>
            <a:pPr marL="0" lvl="0" indent="0">
              <a:buNone/>
            </a:pP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587088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1681</Words>
  <Application>Microsoft Office PowerPoint</Application>
  <PresentationFormat>Ευρεία οθόνη</PresentationFormat>
  <Paragraphs>87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Θέμα του Office</vt:lpstr>
      <vt:lpstr>   ΧΡΙΣΤΙΑΝΙΚΗ ΗΘΙΚΗ ΕΝΟΤΗΤΑ 3Η Η ΑΡΧΑΙΑ ΕΛΛΗΝΙΚΗ ΗΘΙΚΗ Από το βιβλίο του Γεώργιου Μαντζαρίδη, Χριστιανική Ηθική, Τόμος 1ος Εισαγωγή-Γενικές αρχές-Σύγχρονη Προβληματική, Θεσσαλονίκη:Ι.Μ. Βατοπαιδίου-Άγιον Όρος, 2015³, σσ. 39-50  </vt:lpstr>
      <vt:lpstr> 3. Η ΑΡΧΑΙΑ ΕΛΛΗΝΙΚΗ ΗΘΙΚΗ </vt:lpstr>
      <vt:lpstr> 3. Η ΑΡΧΑΙΑ ΕΛΛΗΝΙΚΗ ΗΘΙΚΗ </vt:lpstr>
      <vt:lpstr> 3. Η ΑΡΧΑΙΑ ΕΛΛΗΝΙΚΗ ΗΘΙΚΗ </vt:lpstr>
      <vt:lpstr> 3. Η ΑΡΧΑΙΑ ΕΛΛΗΝΙΚΗ ΗΘΙΚΗ </vt:lpstr>
      <vt:lpstr> 3. Η ΑΡΧΑΙΑ ΕΛΛΗΝΙΚΗ ΗΘΙΚΗ </vt:lpstr>
      <vt:lpstr> 3. Η ΑΡΧΑΙΑ ΕΛΛΗΝΙΚΗ ΗΘΙΚΗ </vt:lpstr>
      <vt:lpstr> 3. Η ΑΡΧΑΙΑ ΕΛΛΗΝΙΚΗ ΗΘΙΚΗ </vt:lpstr>
      <vt:lpstr> 3. Η ΑΡΧΑΙΑ ΕΛΛΗΝΙΚΗ ΗΘΙΚΗ </vt:lpstr>
      <vt:lpstr> 3. Η ΑΡΧΑΙΑ ΕΛΛΗΝΙΚΗ ΗΘΙΚΗ </vt:lpstr>
      <vt:lpstr>3. Η ΑΡΧΑΙΑ ΕΛΛΗΝΙΚΗ ΗΘΙΚΗ</vt:lpstr>
      <vt:lpstr>3. Η ΑΡΧΑΙΑ ΕΛΛΗΝΙΚΗ ΗΘΙΚΗ</vt:lpstr>
      <vt:lpstr>3. Η ΑΡΧΑΙΑ ΕΛΛΗΝΙΚΗ ΗΘΙΚΗ</vt:lpstr>
      <vt:lpstr>3. Η ΑΡΧΑΙΑ ΕΛΛΗΝΙΚΗ ΗΘΙΚΗ</vt:lpstr>
      <vt:lpstr>3. Η ΑΡΧΑΙΑ ΕΛΛΗΝΙΚΗ ΗΘΙΚΗ</vt:lpstr>
      <vt:lpstr>3. Η ΑΡΧΑΙΑ ΕΛΛΗΝΙΚΗ ΗΘΙΚΗ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ΜΑΡΙΑ Κ. ΚΑΡΑΜΠΕΛΙΑ ΧΡΙΣΤΙΑΝΙΚΗ ΗΘΙΚΗ</dc:title>
  <dc:creator>Μαρία</dc:creator>
  <cp:lastModifiedBy>MARIA KARAMPELIA</cp:lastModifiedBy>
  <cp:revision>16</cp:revision>
  <dcterms:created xsi:type="dcterms:W3CDTF">2015-06-20T13:52:23Z</dcterms:created>
  <dcterms:modified xsi:type="dcterms:W3CDTF">2022-09-12T14:16:13Z</dcterms:modified>
</cp:coreProperties>
</file>