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5525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5079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2618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0995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3994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9865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5643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696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9873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5837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6278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654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207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5376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2235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9625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1765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00002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kee.lib.auth.gr/record/127261/files/GRI-2011-7281.pdf" TargetMode="External"/><Relationship Id="rId2" Type="http://schemas.openxmlformats.org/officeDocument/2006/relationships/hyperlink" Target="http://n1.intelibility.com/ime/lyceum/?p=lemma&amp;id=14&amp;lang=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maik.gr/?p=659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ikee.lib.auth.gr/record/114199/files/bobou.pdf" TargetMode="External"/><Relationship Id="rId2" Type="http://schemas.openxmlformats.org/officeDocument/2006/relationships/hyperlink" Target="http://www.elliepek.gr/documents/7o_synedrio_eisigiseis/Kolerda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idaktorika.gr/eadd/handle/10442/37519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sz="4900" dirty="0" smtClean="0"/>
              <a:t/>
            </a:r>
            <a:br>
              <a:rPr lang="el-GR" sz="4900" dirty="0" smtClean="0"/>
            </a:br>
            <a:r>
              <a:rPr lang="el-GR" sz="4900" dirty="0"/>
              <a:t/>
            </a:r>
            <a:br>
              <a:rPr lang="el-GR" sz="4900" dirty="0"/>
            </a:br>
            <a:r>
              <a:rPr lang="el-GR" sz="4900" dirty="0" smtClean="0"/>
              <a:t/>
            </a:r>
            <a:br>
              <a:rPr lang="el-GR" sz="4900" dirty="0" smtClean="0"/>
            </a:br>
            <a:r>
              <a:rPr lang="el-GR" sz="4900" dirty="0"/>
              <a:t/>
            </a:r>
            <a:br>
              <a:rPr lang="el-GR" sz="4900" dirty="0"/>
            </a:br>
            <a:r>
              <a:rPr lang="el-GR" sz="4400" dirty="0" smtClean="0">
                <a:latin typeface="Alfios" panose="02070502080805060803" pitchFamily="18" charset="0"/>
                <a:ea typeface="Alfios" panose="02070502080805060803" pitchFamily="18" charset="0"/>
              </a:rPr>
              <a:t>ΦΙΛΟΣΟΦΙΑ ΤΗΣ ΠΑΙΔΕΙΑΣ</a:t>
            </a:r>
            <a:br>
              <a:rPr lang="el-GR" sz="4400" dirty="0" smtClean="0">
                <a:latin typeface="Alfios" panose="02070502080805060803" pitchFamily="18" charset="0"/>
                <a:ea typeface="Alfios" panose="02070502080805060803" pitchFamily="18" charset="0"/>
              </a:rPr>
            </a:br>
            <a:r>
              <a:rPr lang="el-GR" sz="4400" dirty="0" smtClean="0">
                <a:latin typeface="Alfios" panose="02070502080805060803" pitchFamily="18" charset="0"/>
                <a:ea typeface="Alfios" panose="02070502080805060803" pitchFamily="18" charset="0"/>
              </a:rPr>
              <a:t/>
            </a:r>
            <a:br>
              <a:rPr lang="el-GR" sz="4400" dirty="0" smtClean="0">
                <a:latin typeface="Alfios" panose="02070502080805060803" pitchFamily="18" charset="0"/>
                <a:ea typeface="Alfios" panose="02070502080805060803" pitchFamily="18" charset="0"/>
              </a:rPr>
            </a:br>
            <a:r>
              <a:rPr lang="el-GR" sz="4400" dirty="0" smtClean="0">
                <a:latin typeface="Alfios" panose="02070502080805060803" pitchFamily="18" charset="0"/>
                <a:ea typeface="Alfios" panose="02070502080805060803" pitchFamily="18" charset="0"/>
              </a:rPr>
              <a:t>ΠΙΣ, Β’ Εξάμηνο</a:t>
            </a:r>
            <a:br>
              <a:rPr lang="el-GR" sz="4400" dirty="0" smtClean="0">
                <a:latin typeface="Alfios" panose="02070502080805060803" pitchFamily="18" charset="0"/>
                <a:ea typeface="Alfios" panose="02070502080805060803" pitchFamily="18" charset="0"/>
              </a:rPr>
            </a:br>
            <a:r>
              <a:rPr lang="el-GR" sz="3600" dirty="0"/>
              <a:t/>
            </a:r>
            <a:br>
              <a:rPr lang="el-GR" sz="3600" dirty="0"/>
            </a:b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 smtClean="0"/>
          </a:p>
          <a:p>
            <a:r>
              <a:rPr lang="el-GR" dirty="0" err="1" smtClean="0"/>
              <a:t>Δρ</a:t>
            </a:r>
            <a:r>
              <a:rPr lang="el-GR" dirty="0" smtClean="0"/>
              <a:t> </a:t>
            </a:r>
            <a:r>
              <a:rPr lang="el-GR" dirty="0" err="1" smtClean="0"/>
              <a:t>Λαμπρινος</a:t>
            </a:r>
            <a:r>
              <a:rPr lang="el-GR" dirty="0" smtClean="0"/>
              <a:t> </a:t>
            </a:r>
            <a:r>
              <a:rPr lang="el-GR" dirty="0" err="1" smtClean="0"/>
              <a:t>Ευστ</a:t>
            </a:r>
            <a:r>
              <a:rPr lang="el-GR" dirty="0" smtClean="0"/>
              <a:t>. </a:t>
            </a:r>
            <a:r>
              <a:rPr lang="el-GR" dirty="0" err="1" smtClean="0"/>
              <a:t>Πλατυποδης</a:t>
            </a:r>
            <a:endParaRPr lang="el-GR" dirty="0" smtClean="0"/>
          </a:p>
          <a:p>
            <a:r>
              <a:rPr lang="el-GR" dirty="0" err="1" smtClean="0"/>
              <a:t>Ανωτατη</a:t>
            </a:r>
            <a:r>
              <a:rPr lang="el-GR" dirty="0" smtClean="0"/>
              <a:t> </a:t>
            </a:r>
            <a:r>
              <a:rPr lang="el-GR" dirty="0" err="1" smtClean="0"/>
              <a:t>Εκκλησιαστικη</a:t>
            </a:r>
            <a:r>
              <a:rPr lang="el-GR" dirty="0" smtClean="0"/>
              <a:t> </a:t>
            </a:r>
            <a:r>
              <a:rPr lang="el-GR" dirty="0" err="1" smtClean="0"/>
              <a:t>Ακαδημια</a:t>
            </a:r>
            <a:r>
              <a:rPr lang="el-GR" dirty="0" smtClean="0"/>
              <a:t> </a:t>
            </a:r>
            <a:r>
              <a:rPr lang="el-GR" dirty="0" err="1" smtClean="0"/>
              <a:t>Αθηνας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0517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344705" y="954741"/>
            <a:ext cx="9789459" cy="2944905"/>
          </a:xfrm>
        </p:spPr>
        <p:txBody>
          <a:bodyPr>
            <a:noAutofit/>
          </a:bodyPr>
          <a:lstStyle/>
          <a:p>
            <a:r>
              <a:rPr lang="el-GR" sz="4000" i="1" dirty="0" smtClean="0"/>
              <a:t>ΘΕΩΡΙΑ ΚΑΙ ΦΙΛΟΣΟΦΙΑ ΤΗΣ ΠΑΙΔΕΙΑΣ</a:t>
            </a:r>
            <a:r>
              <a:rPr lang="el-GR" sz="4000" dirty="0" smtClean="0"/>
              <a:t/>
            </a:r>
            <a:br>
              <a:rPr lang="el-GR" sz="4000" dirty="0" smtClean="0"/>
            </a:br>
            <a:r>
              <a:rPr lang="el-GR" sz="4000" dirty="0" smtClean="0"/>
              <a:t>Γεώργιος Χ.</a:t>
            </a:r>
            <a:r>
              <a:rPr lang="en-US" sz="4000" dirty="0" smtClean="0"/>
              <a:t> </a:t>
            </a:r>
            <a:r>
              <a:rPr lang="el-GR" sz="4000" dirty="0" err="1" smtClean="0"/>
              <a:t>Κουμάκης</a:t>
            </a:r>
            <a:endParaRPr lang="el-GR" sz="40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990164" y="4746812"/>
            <a:ext cx="8677835" cy="510988"/>
          </a:xfrm>
        </p:spPr>
        <p:txBody>
          <a:bodyPr/>
          <a:lstStyle/>
          <a:p>
            <a:r>
              <a:rPr lang="el-GR" dirty="0" err="1" smtClean="0"/>
              <a:t>σσ</a:t>
            </a:r>
            <a:r>
              <a:rPr lang="el-GR" dirty="0" smtClean="0"/>
              <a:t>. 296-309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183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 smtClean="0"/>
              <a:t>ΠΑΤΕΡΙΚΗ, ΣΧΟΛΑΣΤΙΚΗ και ΒΥΖΑΝΤΙΝΗ ΦΙΛΟΣΟΦΙΑ</a:t>
            </a:r>
            <a:br>
              <a:rPr lang="el-GR" sz="2800" dirty="0" smtClean="0"/>
            </a:br>
            <a:r>
              <a:rPr lang="el-GR" sz="2800" dirty="0" smtClean="0"/>
              <a:t>ΙΕΡΟΣ ΑΥΓΟΥΣΤΙΝΟΣ (354-430)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14400" y="1707776"/>
            <a:ext cx="9135454" cy="4540624"/>
          </a:xfrm>
        </p:spPr>
        <p:txBody>
          <a:bodyPr>
            <a:normAutofit/>
          </a:bodyPr>
          <a:lstStyle/>
          <a:p>
            <a:r>
              <a:rPr lang="el-GR" dirty="0" smtClean="0"/>
              <a:t>Ιερός Αυγουστίνος, Πατέρας της Εκκλησίας – φιλόσοφος.</a:t>
            </a:r>
          </a:p>
          <a:p>
            <a:r>
              <a:rPr lang="el-GR" dirty="0" smtClean="0"/>
              <a:t>Η σημαντική επίδρασή του στη Δυτική Φιλοσοφία.</a:t>
            </a:r>
          </a:p>
          <a:p>
            <a:r>
              <a:rPr lang="el-GR" dirty="0" smtClean="0"/>
              <a:t>Φιλοσοφία Παιδείας- </a:t>
            </a:r>
            <a:r>
              <a:rPr lang="el-GR" i="1" dirty="0" smtClean="0"/>
              <a:t>Περί Διδασκάλου- </a:t>
            </a:r>
            <a:r>
              <a:rPr lang="en-US" i="1" dirty="0" smtClean="0"/>
              <a:t>De </a:t>
            </a:r>
            <a:r>
              <a:rPr lang="en-US" i="1" dirty="0" err="1" smtClean="0"/>
              <a:t>magistro</a:t>
            </a:r>
            <a:r>
              <a:rPr lang="en-US" i="1" dirty="0" smtClean="0"/>
              <a:t>.</a:t>
            </a:r>
          </a:p>
          <a:p>
            <a:r>
              <a:rPr lang="el-GR" dirty="0" smtClean="0"/>
              <a:t>Θέτει το ερώτημα: Πώς πραγματοποιείται η διδασκαλία; </a:t>
            </a:r>
          </a:p>
          <a:p>
            <a:r>
              <a:rPr lang="el-GR" dirty="0" smtClean="0"/>
              <a:t>Απάντηση: Πραγματοποιείται μέσω συμβόλων ή σημάτων, γραπτών ή προφορικών.</a:t>
            </a:r>
          </a:p>
          <a:p>
            <a:r>
              <a:rPr lang="el-GR" dirty="0" smtClean="0"/>
              <a:t>Προβληματισμός</a:t>
            </a:r>
          </a:p>
          <a:p>
            <a:r>
              <a:rPr lang="el-GR" dirty="0" smtClean="0"/>
              <a:t>Μέσω συμβόλων μπορεί να μεταδοθεί η γνώση; </a:t>
            </a:r>
          </a:p>
          <a:p>
            <a:r>
              <a:rPr lang="el-GR" dirty="0" smtClean="0"/>
              <a:t>Παραδείγματα</a:t>
            </a:r>
          </a:p>
          <a:p>
            <a:r>
              <a:rPr lang="el-GR" dirty="0" smtClean="0"/>
              <a:t>Συμπέρασμα: κατά τον Αυγουστίνο ο δάσκαλος μεταδίδει σύμβολα και όχι γνώση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780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Ιερός Αυγουστίνος/ </a:t>
            </a:r>
            <a:r>
              <a:rPr lang="en-US" dirty="0" smtClean="0"/>
              <a:t>St. </a:t>
            </a:r>
            <a:r>
              <a:rPr lang="en-US" dirty="0" err="1" smtClean="0"/>
              <a:t>Augustinus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 smtClean="0"/>
              <a:t>Ο μαθητής οφείλει για να πεισθεί ότι αυτό που του λέγει ο δάσκαλος ότι είναι γνώση </a:t>
            </a:r>
            <a:r>
              <a:rPr lang="el-GR" dirty="0" smtClean="0"/>
              <a:t>για να </a:t>
            </a:r>
            <a:r>
              <a:rPr lang="el-GR" dirty="0" smtClean="0"/>
              <a:t>το διαπιστώσει ο ίδιος, π.χ. κάτι σχετικό με τη φυσική μέσω πειράματος.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Η πραγματικότητα είναι δημιούργημα του Θεού.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Ο Θεός μπορεί να μας την κάνει γνωστή. 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Ο Θεός είναι ο μόνος αληθινός δάσκαλος.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Κανένας δε μπορεί να γίνει δάσκαλος του άλλου.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61237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47166" y="1089212"/>
            <a:ext cx="9202688" cy="515918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 smtClean="0"/>
              <a:t>Η γνώση αποκτάται με την αίσθηση, την εμπειρία και την καθαρή νόηση.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Είναι απαραίτητη η βοήθεια του Θεού.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Θείος φωτισμός</a:t>
            </a:r>
            <a:r>
              <a:rPr lang="en-US" dirty="0" smtClean="0"/>
              <a:t>.</a:t>
            </a: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Έργον του διδασκάλου η καθοδήγηση των μαθητών να μαθαίνουν οι ίδιοι.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Ο Αυγουστίνος θέτει όρια στη γνώση του ανθρώπου.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Αναγνωρίζει τη δυνατότητα της πλάνης.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Η κριτική που ασκείται στη θεωρία του Αυγουστίνου.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067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27848" y="1438836"/>
            <a:ext cx="9122006" cy="4809564"/>
          </a:xfrm>
        </p:spPr>
        <p:txBody>
          <a:bodyPr>
            <a:normAutofit fontScale="85000" lnSpcReduction="20000"/>
          </a:bodyPr>
          <a:lstStyle/>
          <a:p>
            <a:endParaRPr lang="el-GR" dirty="0" smtClean="0"/>
          </a:p>
          <a:p>
            <a:r>
              <a:rPr lang="en-US" sz="2600" dirty="0"/>
              <a:t>Armstrong, A.H. </a:t>
            </a:r>
            <a:r>
              <a:rPr lang="en-US" sz="2600" i="1" dirty="0"/>
              <a:t>St. Augustine and Christian Platonism</a:t>
            </a:r>
            <a:r>
              <a:rPr lang="en-US" sz="2600" dirty="0"/>
              <a:t>. Villanova, 1966</a:t>
            </a:r>
            <a:endParaRPr lang="el-GR" sz="2600" dirty="0"/>
          </a:p>
          <a:p>
            <a:pPr marL="0" indent="0">
              <a:buNone/>
            </a:pPr>
            <a:endParaRPr lang="el-GR" sz="2600" dirty="0"/>
          </a:p>
          <a:p>
            <a:endParaRPr lang="el-GR" sz="2600" dirty="0" smtClean="0"/>
          </a:p>
          <a:p>
            <a:r>
              <a:rPr lang="el-GR" sz="2600" dirty="0" smtClean="0"/>
              <a:t>Αυγουστίνος- Χριστιανικός Πλατωνισμός</a:t>
            </a:r>
          </a:p>
          <a:p>
            <a:pPr marL="0" indent="0">
              <a:buNone/>
            </a:pPr>
            <a:r>
              <a:rPr lang="en-US" sz="2600" dirty="0">
                <a:hlinkClick r:id="rId2"/>
              </a:rPr>
              <a:t>http://n1.intelibility.com/ime/lyceum/?</a:t>
            </a:r>
            <a:r>
              <a:rPr lang="en-US" sz="2600" dirty="0" smtClean="0">
                <a:hlinkClick r:id="rId2"/>
              </a:rPr>
              <a:t>p=lemma&amp;id=14&amp;lang=1</a:t>
            </a:r>
            <a:endParaRPr lang="el-GR" sz="2600" dirty="0" smtClean="0"/>
          </a:p>
          <a:p>
            <a:pPr marL="0" indent="0">
              <a:buNone/>
            </a:pPr>
            <a:endParaRPr lang="el-GR" sz="2600" dirty="0"/>
          </a:p>
          <a:p>
            <a:pPr marL="0" indent="0">
              <a:buNone/>
            </a:pPr>
            <a:endParaRPr lang="el-GR" sz="2600" dirty="0" smtClean="0"/>
          </a:p>
          <a:p>
            <a:r>
              <a:rPr lang="el-GR" sz="2600" i="1" dirty="0" err="1" smtClean="0"/>
              <a:t>To</a:t>
            </a:r>
            <a:r>
              <a:rPr lang="el-GR" sz="2600" i="1" dirty="0" smtClean="0"/>
              <a:t> </a:t>
            </a:r>
            <a:r>
              <a:rPr lang="el-GR" sz="2600" i="1" dirty="0"/>
              <a:t>Περί ∆</a:t>
            </a:r>
            <a:r>
              <a:rPr lang="el-GR" sz="2600" i="1" dirty="0" err="1"/>
              <a:t>ιδασκάλου</a:t>
            </a:r>
            <a:r>
              <a:rPr lang="el-GR" sz="2600" i="1" dirty="0"/>
              <a:t> </a:t>
            </a:r>
            <a:r>
              <a:rPr lang="el-GR" sz="2600" dirty="0"/>
              <a:t>(</a:t>
            </a:r>
            <a:r>
              <a:rPr lang="el-GR" sz="2600" i="1" dirty="0"/>
              <a:t>De </a:t>
            </a:r>
            <a:r>
              <a:rPr lang="el-GR" sz="2600" i="1" dirty="0" err="1" smtClean="0"/>
              <a:t>Magistro</a:t>
            </a:r>
            <a:r>
              <a:rPr lang="el-GR" sz="2600" dirty="0" smtClean="0"/>
              <a:t>) </a:t>
            </a:r>
            <a:r>
              <a:rPr lang="el-GR" sz="2600" i="1" dirty="0" smtClean="0"/>
              <a:t>σύγγραμμα </a:t>
            </a:r>
            <a:r>
              <a:rPr lang="el-GR" sz="2600" i="1" dirty="0"/>
              <a:t>του ιερού </a:t>
            </a:r>
            <a:r>
              <a:rPr lang="el-GR" sz="2600" i="1" dirty="0" smtClean="0"/>
              <a:t>Αυγουστίνου</a:t>
            </a:r>
          </a:p>
          <a:p>
            <a:pPr marL="0" indent="0">
              <a:buNone/>
            </a:pPr>
            <a:r>
              <a:rPr lang="el-GR" sz="2600" dirty="0" smtClean="0"/>
              <a:t>     ΑΝΑΣΤΑΣΙΑΣ </a:t>
            </a:r>
            <a:r>
              <a:rPr lang="el-GR" sz="2600" dirty="0"/>
              <a:t>∆ΙΝΟΠΟΥΛΟΥ - </a:t>
            </a:r>
            <a:r>
              <a:rPr lang="el-GR" sz="2600" dirty="0" smtClean="0"/>
              <a:t>ΒΑΓΙΩΝΑ</a:t>
            </a:r>
          </a:p>
          <a:p>
            <a:pPr marL="0" indent="0">
              <a:buNone/>
            </a:pPr>
            <a:r>
              <a:rPr lang="en-US" sz="2600" dirty="0">
                <a:hlinkClick r:id="rId3"/>
              </a:rPr>
              <a:t>http://ikee.lib.auth.gr/record/127261/files/GRI-2011-7281.pdf</a:t>
            </a:r>
            <a:endParaRPr lang="el-GR" sz="2600" dirty="0"/>
          </a:p>
        </p:txBody>
      </p:sp>
    </p:spTree>
    <p:extLst>
      <p:ext uri="{BB962C8B-B14F-4D97-AF65-F5344CB8AC3E}">
        <p14:creationId xmlns:p14="http://schemas.microsoft.com/office/powerpoint/2010/main" val="3890113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ΙΩΑΝΝΗΣ ΧΡΥΣΟΣΤΟΜΟΣ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46112" y="1411942"/>
            <a:ext cx="9403742" cy="4836458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Μέγας Διδάσκαλος της Οικουμένης</a:t>
            </a:r>
          </a:p>
          <a:p>
            <a:r>
              <a:rPr lang="el-GR" dirty="0" smtClean="0"/>
              <a:t>Θεμελιωτής της Χριστιανικής Παιδαγωγικής</a:t>
            </a:r>
          </a:p>
          <a:p>
            <a:r>
              <a:rPr lang="el-GR" dirty="0" smtClean="0"/>
              <a:t>Έργα του: </a:t>
            </a:r>
          </a:p>
          <a:p>
            <a:r>
              <a:rPr lang="el-GR" dirty="0" err="1"/>
              <a:t>Ὁμιλία</a:t>
            </a:r>
            <a:r>
              <a:rPr lang="el-GR" dirty="0"/>
              <a:t> </a:t>
            </a:r>
            <a:r>
              <a:rPr lang="el-GR" dirty="0" err="1"/>
              <a:t>εἰς</a:t>
            </a:r>
            <a:r>
              <a:rPr lang="el-GR" dirty="0"/>
              <a:t> </a:t>
            </a:r>
            <a:r>
              <a:rPr lang="el-GR" dirty="0" err="1"/>
              <a:t>τό</a:t>
            </a:r>
            <a:r>
              <a:rPr lang="el-GR" dirty="0"/>
              <a:t> </a:t>
            </a:r>
            <a:r>
              <a:rPr lang="el-GR" i="1" dirty="0"/>
              <a:t>«χήρα </a:t>
            </a:r>
            <a:r>
              <a:rPr lang="el-GR" i="1" dirty="0" err="1"/>
              <a:t>καταλεγέσθω</a:t>
            </a:r>
            <a:r>
              <a:rPr lang="el-GR" i="1" dirty="0"/>
              <a:t> …»</a:t>
            </a:r>
            <a:r>
              <a:rPr lang="el-GR" dirty="0"/>
              <a:t> </a:t>
            </a:r>
            <a:r>
              <a:rPr lang="en-US" dirty="0" err="1"/>
              <a:t>Migne</a:t>
            </a:r>
            <a:r>
              <a:rPr lang="en-US" dirty="0"/>
              <a:t> P.G. 51, 329.</a:t>
            </a:r>
          </a:p>
          <a:p>
            <a:r>
              <a:rPr lang="el-GR" dirty="0" err="1"/>
              <a:t>Ὁμιλία</a:t>
            </a:r>
            <a:r>
              <a:rPr lang="el-GR" dirty="0"/>
              <a:t> </a:t>
            </a:r>
            <a:r>
              <a:rPr lang="el-GR" i="1" dirty="0"/>
              <a:t>«περί </a:t>
            </a:r>
            <a:r>
              <a:rPr lang="el-GR" i="1" dirty="0" err="1"/>
              <a:t>τῆς</a:t>
            </a:r>
            <a:r>
              <a:rPr lang="el-GR" i="1" dirty="0"/>
              <a:t> </a:t>
            </a:r>
            <a:r>
              <a:rPr lang="el-GR" i="1" dirty="0" err="1"/>
              <a:t>Ἄννης</a:t>
            </a:r>
            <a:r>
              <a:rPr lang="el-GR" i="1" dirty="0"/>
              <a:t>»</a:t>
            </a:r>
            <a:r>
              <a:rPr lang="el-GR" dirty="0"/>
              <a:t> Α΄ </a:t>
            </a:r>
            <a:r>
              <a:rPr lang="el-GR" dirty="0" err="1"/>
              <a:t>καί</a:t>
            </a:r>
            <a:r>
              <a:rPr lang="el-GR" dirty="0"/>
              <a:t> Γ΄      </a:t>
            </a:r>
            <a:r>
              <a:rPr lang="en-US" dirty="0" err="1"/>
              <a:t>Migne</a:t>
            </a:r>
            <a:r>
              <a:rPr lang="en-US" dirty="0"/>
              <a:t> P.G. 54, 674.</a:t>
            </a:r>
          </a:p>
          <a:p>
            <a:r>
              <a:rPr lang="el-GR" dirty="0" err="1"/>
              <a:t>Ὁμιλία</a:t>
            </a:r>
            <a:r>
              <a:rPr lang="el-GR" dirty="0"/>
              <a:t> ΚΑ΄ </a:t>
            </a:r>
            <a:r>
              <a:rPr lang="el-GR" i="1" dirty="0"/>
              <a:t>«</a:t>
            </a:r>
            <a:r>
              <a:rPr lang="el-GR" i="1" dirty="0" err="1"/>
              <a:t>εἰςτήνπρόςἘφεσίους</a:t>
            </a:r>
            <a:r>
              <a:rPr lang="el-GR" i="1" dirty="0"/>
              <a:t>»</a:t>
            </a:r>
            <a:r>
              <a:rPr lang="el-GR" dirty="0"/>
              <a:t>      </a:t>
            </a:r>
            <a:r>
              <a:rPr lang="en-US" dirty="0" err="1"/>
              <a:t>Migne</a:t>
            </a:r>
            <a:r>
              <a:rPr lang="en-US" dirty="0"/>
              <a:t> P.G. 62, 149.</a:t>
            </a:r>
          </a:p>
          <a:p>
            <a:r>
              <a:rPr lang="el-GR" dirty="0" err="1"/>
              <a:t>Ὁμιλία</a:t>
            </a:r>
            <a:r>
              <a:rPr lang="el-GR" dirty="0"/>
              <a:t> Θ΄ </a:t>
            </a:r>
            <a:r>
              <a:rPr lang="el-GR" i="1" dirty="0"/>
              <a:t>«</a:t>
            </a:r>
            <a:r>
              <a:rPr lang="el-GR" i="1" dirty="0" err="1"/>
              <a:t>εἰς</a:t>
            </a:r>
            <a:r>
              <a:rPr lang="el-GR" i="1" dirty="0"/>
              <a:t> Α΄ </a:t>
            </a:r>
            <a:r>
              <a:rPr lang="el-GR" i="1" dirty="0" err="1"/>
              <a:t>πρός</a:t>
            </a:r>
            <a:r>
              <a:rPr lang="el-GR" i="1" dirty="0"/>
              <a:t> </a:t>
            </a:r>
            <a:r>
              <a:rPr lang="el-GR" i="1" dirty="0" err="1"/>
              <a:t>Τιμόθεον</a:t>
            </a:r>
            <a:r>
              <a:rPr lang="el-GR" i="1" dirty="0"/>
              <a:t>»</a:t>
            </a:r>
            <a:r>
              <a:rPr lang="el-GR" dirty="0"/>
              <a:t>        </a:t>
            </a:r>
            <a:r>
              <a:rPr lang="en-US" dirty="0" err="1"/>
              <a:t>Migne</a:t>
            </a:r>
            <a:r>
              <a:rPr lang="en-US" dirty="0"/>
              <a:t> P.G. 62, 545.</a:t>
            </a:r>
          </a:p>
          <a:p>
            <a:r>
              <a:rPr lang="el-GR" dirty="0" err="1"/>
              <a:t>Ὁμιλία</a:t>
            </a:r>
            <a:r>
              <a:rPr lang="el-GR" dirty="0"/>
              <a:t> ΚΖ΄ </a:t>
            </a:r>
            <a:r>
              <a:rPr lang="el-GR" i="1" dirty="0"/>
              <a:t>«περί </a:t>
            </a:r>
            <a:r>
              <a:rPr lang="el-GR" i="1" dirty="0" err="1"/>
              <a:t>παίδων</a:t>
            </a:r>
            <a:r>
              <a:rPr lang="el-GR" i="1" dirty="0"/>
              <a:t> </a:t>
            </a:r>
            <a:r>
              <a:rPr lang="el-GR" i="1" dirty="0" err="1"/>
              <a:t>ἀνατροφῆς</a:t>
            </a:r>
            <a:r>
              <a:rPr lang="el-GR" i="1" dirty="0"/>
              <a:t>»</a:t>
            </a:r>
            <a:r>
              <a:rPr lang="el-GR" dirty="0"/>
              <a:t> </a:t>
            </a:r>
            <a:r>
              <a:rPr lang="en-US" dirty="0" err="1"/>
              <a:t>Migne</a:t>
            </a:r>
            <a:r>
              <a:rPr lang="en-US" dirty="0"/>
              <a:t> P.G. 63, 763.</a:t>
            </a:r>
          </a:p>
          <a:p>
            <a:r>
              <a:rPr lang="el-GR" dirty="0"/>
              <a:t>Λόγος Γ΄ </a:t>
            </a:r>
            <a:r>
              <a:rPr lang="el-GR" i="1" dirty="0"/>
              <a:t>«</a:t>
            </a:r>
            <a:r>
              <a:rPr lang="el-GR" i="1" dirty="0" err="1"/>
              <a:t>εἰς</a:t>
            </a:r>
            <a:r>
              <a:rPr lang="el-GR" i="1" dirty="0"/>
              <a:t> </a:t>
            </a:r>
            <a:r>
              <a:rPr lang="el-GR" i="1" dirty="0" err="1"/>
              <a:t>πιστόν</a:t>
            </a:r>
            <a:r>
              <a:rPr lang="el-GR" i="1" dirty="0"/>
              <a:t> πατέρα»</a:t>
            </a:r>
            <a:r>
              <a:rPr lang="el-GR" dirty="0"/>
              <a:t>                </a:t>
            </a:r>
            <a:r>
              <a:rPr lang="en-US" dirty="0" err="1"/>
              <a:t>Migne</a:t>
            </a:r>
            <a:r>
              <a:rPr lang="en-US" dirty="0"/>
              <a:t> P.G. 47, 356.</a:t>
            </a:r>
          </a:p>
          <a:p>
            <a:r>
              <a:rPr lang="el-GR" dirty="0" err="1"/>
              <a:t>Ὁμιλία</a:t>
            </a:r>
            <a:r>
              <a:rPr lang="el-GR" dirty="0"/>
              <a:t> ΚΑ΄ </a:t>
            </a:r>
            <a:r>
              <a:rPr lang="el-GR" i="1" dirty="0"/>
              <a:t>«</a:t>
            </a:r>
            <a:r>
              <a:rPr lang="el-GR" i="1" dirty="0" err="1"/>
              <a:t>εἰς</a:t>
            </a:r>
            <a:r>
              <a:rPr lang="el-GR" i="1" dirty="0"/>
              <a:t> </a:t>
            </a:r>
            <a:r>
              <a:rPr lang="el-GR" i="1" dirty="0" err="1"/>
              <a:t>τό</a:t>
            </a:r>
            <a:r>
              <a:rPr lang="el-GR" i="1" dirty="0"/>
              <a:t> κατά </a:t>
            </a:r>
            <a:r>
              <a:rPr lang="el-GR" i="1" dirty="0" err="1"/>
              <a:t>Ματθαῖον</a:t>
            </a:r>
            <a:r>
              <a:rPr lang="el-GR" i="1" dirty="0"/>
              <a:t>»</a:t>
            </a:r>
            <a:r>
              <a:rPr lang="el-GR" dirty="0"/>
              <a:t>     </a:t>
            </a:r>
            <a:r>
              <a:rPr lang="en-US" dirty="0" err="1"/>
              <a:t>Migne</a:t>
            </a:r>
            <a:r>
              <a:rPr lang="en-US" dirty="0"/>
              <a:t> P.G. 58.</a:t>
            </a:r>
          </a:p>
          <a:p>
            <a:r>
              <a:rPr lang="el-GR" dirty="0" err="1"/>
              <a:t>Ὁμιλία</a:t>
            </a:r>
            <a:r>
              <a:rPr lang="el-GR" dirty="0"/>
              <a:t> </a:t>
            </a:r>
            <a:r>
              <a:rPr lang="el-GR" i="1" dirty="0"/>
              <a:t>«Περί κενοδοξίας </a:t>
            </a:r>
            <a:r>
              <a:rPr lang="el-GR" i="1" dirty="0" err="1"/>
              <a:t>καί</a:t>
            </a:r>
            <a:r>
              <a:rPr lang="el-GR" i="1" dirty="0"/>
              <a:t> </a:t>
            </a:r>
            <a:r>
              <a:rPr lang="el-GR" i="1" dirty="0" err="1"/>
              <a:t>ὅπως</a:t>
            </a:r>
            <a:r>
              <a:rPr lang="el-GR" i="1" dirty="0"/>
              <a:t> </a:t>
            </a:r>
            <a:r>
              <a:rPr lang="el-GR" i="1" dirty="0" err="1"/>
              <a:t>δεῖ</a:t>
            </a:r>
            <a:r>
              <a:rPr lang="el-GR" i="1" dirty="0"/>
              <a:t> τούς γονέας </a:t>
            </a:r>
            <a:r>
              <a:rPr lang="el-GR" i="1" dirty="0" err="1"/>
              <a:t>ἀνατρέφειν</a:t>
            </a:r>
            <a:r>
              <a:rPr lang="el-GR" i="1" dirty="0"/>
              <a:t> </a:t>
            </a:r>
            <a:r>
              <a:rPr lang="el-GR" i="1" dirty="0" err="1"/>
              <a:t>τά</a:t>
            </a:r>
            <a:r>
              <a:rPr lang="el-GR" i="1" dirty="0"/>
              <a:t> τέκνα», </a:t>
            </a:r>
            <a:r>
              <a:rPr lang="el-GR" dirty="0"/>
              <a:t>ΕΠΕ, 30, 620–700. Ἡ γνησιότητα </a:t>
            </a:r>
            <a:r>
              <a:rPr lang="el-GR" dirty="0" err="1"/>
              <a:t>τῆς</a:t>
            </a:r>
            <a:r>
              <a:rPr lang="el-GR" dirty="0"/>
              <a:t> πραγματείας </a:t>
            </a:r>
            <a:r>
              <a:rPr lang="el-GR" dirty="0" err="1"/>
              <a:t>ἀμφισβη-τεῖται</a:t>
            </a:r>
            <a:r>
              <a:rPr lang="el-GR" dirty="0"/>
              <a:t> </a:t>
            </a:r>
            <a:r>
              <a:rPr lang="el-GR" dirty="0" err="1"/>
              <a:t>ἀπό</a:t>
            </a:r>
            <a:r>
              <a:rPr lang="el-GR" dirty="0"/>
              <a:t> </a:t>
            </a:r>
            <a:r>
              <a:rPr lang="el-GR" dirty="0" err="1"/>
              <a:t>ὁρισμένους</a:t>
            </a:r>
            <a:r>
              <a:rPr lang="el-GR" dirty="0"/>
              <a:t> μελετητές</a:t>
            </a:r>
            <a:r>
              <a:rPr lang="el-GR" baseline="30000" dirty="0"/>
              <a:t>(14</a:t>
            </a:r>
            <a:r>
              <a:rPr lang="el-GR" baseline="30000" dirty="0" smtClean="0"/>
              <a:t>)</a:t>
            </a:r>
            <a:r>
              <a:rPr lang="el-GR" dirty="0" smtClean="0"/>
              <a:t>.</a:t>
            </a:r>
          </a:p>
          <a:p>
            <a:r>
              <a:rPr lang="el-GR" dirty="0" smtClean="0"/>
              <a:t>Πηγή: </a:t>
            </a:r>
            <a:r>
              <a:rPr lang="en-US" dirty="0">
                <a:hlinkClick r:id="rId2"/>
              </a:rPr>
              <a:t>https://www.imaik.gr/?p=6593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36357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47166" y="564776"/>
            <a:ext cx="9202688" cy="5683623"/>
          </a:xfrm>
        </p:spPr>
        <p:txBody>
          <a:bodyPr/>
          <a:lstStyle/>
          <a:p>
            <a:r>
              <a:rPr lang="el-GR" dirty="0"/>
              <a:t>Οι Απόψεις του Ιωάννη του Χρυσοστόμου για την Αγωγή και την</a:t>
            </a:r>
          </a:p>
          <a:p>
            <a:r>
              <a:rPr lang="el-GR" dirty="0"/>
              <a:t>Παιδεία</a:t>
            </a:r>
          </a:p>
          <a:p>
            <a:pPr marL="0" indent="0">
              <a:buNone/>
            </a:pPr>
            <a:r>
              <a:rPr lang="el-GR" dirty="0" err="1"/>
              <a:t>Κολέρδα</a:t>
            </a:r>
            <a:r>
              <a:rPr lang="el-GR" dirty="0"/>
              <a:t> Σουλτάνα: Εκπαιδευτικός Πρωτοβάθμιας, Πτυχιούχος Νομικής, </a:t>
            </a:r>
            <a:r>
              <a:rPr lang="el-GR" dirty="0" err="1" smtClean="0"/>
              <a:t>Med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www.elliepek.gr/documents/7o_synedrio_eisigiseis/Kolerda.pdf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ΜΑΓΔΑΛΗΝΗ ΜΠΟΜΠΟΥ ΟΙΚΟΓΕΝΕΙΑ ΚΑΙ ΣΧΟΛΕΙΟ ΩΣ ΠΑΡΑΓΟΝΤΕΣ ΑΓΩΓΗΣ ΚΑΤΑ ΤΟΝ ΑΓΙΟ ΙΩΑΝΝΗ ΧΡΥΣΟΣΤΟΜΟ </a:t>
            </a:r>
            <a:endParaRPr lang="el-GR" dirty="0" smtClean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ikee.lib.auth.gr/record/114199/files/bobou.pdf</a:t>
            </a:r>
            <a:endParaRPr lang="el-GR" dirty="0" smtClean="0"/>
          </a:p>
          <a:p>
            <a:pPr marL="0" indent="0">
              <a:buNone/>
            </a:pPr>
            <a:r>
              <a:rPr lang="el-GR" b="1" dirty="0"/>
              <a:t>Η αγωγή των νέων κατά τον </a:t>
            </a:r>
            <a:r>
              <a:rPr lang="el-GR" b="1" dirty="0" smtClean="0"/>
              <a:t>Άγιο </a:t>
            </a:r>
            <a:r>
              <a:rPr lang="el-GR" b="1" dirty="0"/>
              <a:t>Ιωάννη το </a:t>
            </a:r>
            <a:r>
              <a:rPr lang="el-GR" b="1" dirty="0" smtClean="0"/>
              <a:t>Χρυσόστομο</a:t>
            </a:r>
          </a:p>
          <a:p>
            <a:pPr marL="0" indent="0">
              <a:buNone/>
            </a:pPr>
            <a:r>
              <a:rPr lang="el-GR" dirty="0"/>
              <a:t>Πετρίδου, Δήμητρα </a:t>
            </a:r>
            <a:r>
              <a:rPr lang="el-GR" dirty="0" smtClean="0"/>
              <a:t>Συμεών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https://www.didaktorika.gr/eadd/handle/10442/37519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75925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Ερωτήσεις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/>
              <a:t>1.	Τι γνωρίζετε για το έργο του Ιερού Αυγουστίνου Περί </a:t>
            </a:r>
            <a:r>
              <a:rPr lang="el-GR" dirty="0" smtClean="0"/>
              <a:t>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mtClean="0"/>
              <a:t>             Διδασκάλου- </a:t>
            </a:r>
            <a:r>
              <a:rPr lang="el-GR" dirty="0"/>
              <a:t>De </a:t>
            </a:r>
            <a:r>
              <a:rPr lang="el-GR" dirty="0" err="1"/>
              <a:t>magistro</a:t>
            </a:r>
            <a:r>
              <a:rPr lang="el-GR" dirty="0"/>
              <a:t>; </a:t>
            </a:r>
          </a:p>
          <a:p>
            <a:pPr>
              <a:lnSpc>
                <a:spcPct val="150000"/>
              </a:lnSpc>
            </a:pPr>
            <a:r>
              <a:rPr lang="el-GR" dirty="0"/>
              <a:t>2.	Ποιος κατά τον Ιερό Αυγουστίνο είναι ο αληθινός δάσκαλος; </a:t>
            </a:r>
          </a:p>
          <a:p>
            <a:pPr>
              <a:lnSpc>
                <a:spcPct val="150000"/>
              </a:lnSpc>
            </a:pPr>
            <a:r>
              <a:rPr lang="el-GR" dirty="0"/>
              <a:t>3.	Ποιος θεωρείται ο θεμελιωτής της Χριστιανικής παιδαγωγικής; </a:t>
            </a:r>
          </a:p>
          <a:p>
            <a:pPr>
              <a:lnSpc>
                <a:spcPct val="150000"/>
              </a:lnSpc>
            </a:pPr>
            <a:r>
              <a:rPr lang="el-GR" dirty="0"/>
              <a:t>4.	Ποιες είναι οι κύριες απόψεις του Ιωάννη του Χρυσοστόμου για </a:t>
            </a:r>
            <a:r>
              <a:rPr lang="el-GR" dirty="0" smtClean="0"/>
              <a:t>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dirty="0" smtClean="0"/>
              <a:t>             την </a:t>
            </a:r>
            <a:r>
              <a:rPr lang="el-GR" dirty="0"/>
              <a:t>Αγωγή και </a:t>
            </a:r>
            <a:r>
              <a:rPr lang="el-GR" dirty="0" smtClean="0"/>
              <a:t>την Παιδεία</a:t>
            </a:r>
            <a:r>
              <a:rPr lang="el-GR" dirty="0"/>
              <a:t>;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92472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2178</TotalTime>
  <Words>304</Words>
  <Application>Microsoft Office PowerPoint</Application>
  <PresentationFormat>Ευρεία οθόνη</PresentationFormat>
  <Paragraphs>70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4" baseType="lpstr">
      <vt:lpstr>Alfios</vt:lpstr>
      <vt:lpstr>Arial</vt:lpstr>
      <vt:lpstr>Century Gothic</vt:lpstr>
      <vt:lpstr>Wingdings 3</vt:lpstr>
      <vt:lpstr>Ιόν</vt:lpstr>
      <vt:lpstr>    ΦΙΛΟΣΟΦΙΑ ΤΗΣ ΠΑΙΔΕΙΑΣ  ΠΙΣ, Β’ Εξάμηνο  </vt:lpstr>
      <vt:lpstr>ΘΕΩΡΙΑ ΚΑΙ ΦΙΛΟΣΟΦΙΑ ΤΗΣ ΠΑΙΔΕΙΑΣ Γεώργιος Χ. Κουμάκης</vt:lpstr>
      <vt:lpstr>ΠΑΤΕΡΙΚΗ, ΣΧΟΛΑΣΤΙΚΗ και ΒΥΖΑΝΤΙΝΗ ΦΙΛΟΣΟΦΙΑ ΙΕΡΟΣ ΑΥΓΟΥΣΤΙΝΟΣ (354-430)</vt:lpstr>
      <vt:lpstr>Ιερός Αυγουστίνος/ St. Augustinus</vt:lpstr>
      <vt:lpstr>Παρουσίαση του PowerPoint</vt:lpstr>
      <vt:lpstr>Παρουσίαση του PowerPoint</vt:lpstr>
      <vt:lpstr>ΙΩΑΝΝΗΣ ΧΡΥΣΟΣΤΟΜΟΣ</vt:lpstr>
      <vt:lpstr>Παρουσίαση του PowerPoint</vt:lpstr>
      <vt:lpstr>Ερωτήσεις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ΦΙΛΟΣΟΦΙΑ ΤΗΣ ΠΑΙΔΕΙΑΣ ΠΙΣ, Β’ Εξάμηνο 2019-2020</dc:title>
  <dc:creator>Λαμπρινός Πλατυπόδης</dc:creator>
  <cp:lastModifiedBy>Λογαριασμός Microsoft</cp:lastModifiedBy>
  <cp:revision>83</cp:revision>
  <dcterms:created xsi:type="dcterms:W3CDTF">2020-03-20T09:33:46Z</dcterms:created>
  <dcterms:modified xsi:type="dcterms:W3CDTF">2025-05-21T06:04:41Z</dcterms:modified>
</cp:coreProperties>
</file>