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CD79DB0E-B76F-4730-BFBD-978564078D53}"/>
    <pc:docChg chg="custSel modSld">
      <pc:chgData name="MARIA KARAMPELIA" userId="9dfcc2cac66bf474" providerId="LiveId" clId="{CD79DB0E-B76F-4730-BFBD-978564078D53}" dt="2025-05-16T07:15:33.234" v="16" actId="27636"/>
      <pc:docMkLst>
        <pc:docMk/>
      </pc:docMkLst>
      <pc:sldChg chg="modSp mod">
        <pc:chgData name="MARIA KARAMPELIA" userId="9dfcc2cac66bf474" providerId="LiveId" clId="{CD79DB0E-B76F-4730-BFBD-978564078D53}" dt="2025-05-16T07:15:33.234" v="16" actId="27636"/>
        <pc:sldMkLst>
          <pc:docMk/>
          <pc:sldMk cId="2229285394" sldId="256"/>
        </pc:sldMkLst>
        <pc:spChg chg="mod">
          <ac:chgData name="MARIA KARAMPELIA" userId="9dfcc2cac66bf474" providerId="LiveId" clId="{CD79DB0E-B76F-4730-BFBD-978564078D53}" dt="2025-05-16T07:15:33.234" v="16" actId="27636"/>
          <ac:spMkLst>
            <pc:docMk/>
            <pc:sldMk cId="2229285394"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BF0FF58-BD17-448C-B862-CA792129C2DE}"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1579641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BF0FF58-BD17-448C-B862-CA792129C2DE}"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2845057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BF0FF58-BD17-448C-B862-CA792129C2DE}"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2335324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BF0FF58-BD17-448C-B862-CA792129C2DE}"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1025598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BF0FF58-BD17-448C-B862-CA792129C2DE}"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847087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BF0FF58-BD17-448C-B862-CA792129C2DE}"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2603096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BF0FF58-BD17-448C-B862-CA792129C2DE}" type="datetimeFigureOut">
              <a:rPr lang="el-GR" smtClean="0"/>
              <a:t>16/5/2025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383961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BF0FF58-BD17-448C-B862-CA792129C2DE}" type="datetimeFigureOut">
              <a:rPr lang="el-GR" smtClean="0"/>
              <a:t>16/5/2025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111534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BF0FF58-BD17-448C-B862-CA792129C2DE}" type="datetimeFigureOut">
              <a:rPr lang="el-GR" smtClean="0"/>
              <a:t>16/5/2025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95593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BF0FF58-BD17-448C-B862-CA792129C2DE}"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626759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BF0FF58-BD17-448C-B862-CA792129C2DE}"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E7D95D5-DD79-4079-A9F5-41BF051E0DBE}" type="slidenum">
              <a:rPr lang="el-GR" smtClean="0"/>
              <a:t>‹#›</a:t>
            </a:fld>
            <a:endParaRPr lang="el-GR"/>
          </a:p>
        </p:txBody>
      </p:sp>
    </p:spTree>
    <p:extLst>
      <p:ext uri="{BB962C8B-B14F-4D97-AF65-F5344CB8AC3E}">
        <p14:creationId xmlns:p14="http://schemas.microsoft.com/office/powerpoint/2010/main" val="2245160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0FF58-BD17-448C-B862-CA792129C2DE}" type="datetimeFigureOut">
              <a:rPr lang="el-GR" smtClean="0"/>
              <a:t>16/5/2025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7D95D5-DD79-4079-A9F5-41BF051E0DBE}" type="slidenum">
              <a:rPr lang="el-GR" smtClean="0"/>
              <a:t>‹#›</a:t>
            </a:fld>
            <a:endParaRPr lang="el-GR"/>
          </a:p>
        </p:txBody>
      </p:sp>
    </p:spTree>
    <p:extLst>
      <p:ext uri="{BB962C8B-B14F-4D97-AF65-F5344CB8AC3E}">
        <p14:creationId xmlns:p14="http://schemas.microsoft.com/office/powerpoint/2010/main" val="2610641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278144"/>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20</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ΤΑ ΝΕΑ ΔΕΔΟΜΕΝΑ ΤΟΥ ΣΥΓΧΡΟΝΟΥ ΚΟΣΜΟΥ</a:t>
            </a:r>
            <a:br>
              <a:rPr lang="el-GR" sz="3600"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231-239</a:t>
            </a:r>
            <a:endParaRPr lang="el-GR" sz="3600" dirty="0"/>
          </a:p>
        </p:txBody>
      </p:sp>
      <p:sp>
        <p:nvSpPr>
          <p:cNvPr id="3" name="Υπότιτλος 2"/>
          <p:cNvSpPr>
            <a:spLocks noGrp="1"/>
          </p:cNvSpPr>
          <p:nvPr>
            <p:ph type="subTitle" idx="1"/>
          </p:nvPr>
        </p:nvSpPr>
        <p:spPr>
          <a:xfrm>
            <a:off x="1524000" y="3984175"/>
            <a:ext cx="9144000" cy="2034487"/>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t>Η΄ ΕΞΑΜΗΝΟ</a:t>
            </a:r>
            <a:br>
              <a:rPr lang="el-GR" sz="2400" dirty="0"/>
            </a:br>
            <a:r>
              <a:rPr lang="el-GR" sz="2400" dirty="0"/>
              <a:t>ΙΕΡΑΤΙΚΩΝ ΣΠΟΥΔΩΝ</a:t>
            </a:r>
          </a:p>
          <a:p>
            <a:r>
              <a:rPr lang="el-GR" sz="2400" dirty="0"/>
              <a:t>ΔΙΔΑΣΚΟΥΣΑ: ΜΑΡΙΑ Κ. ΚΑΡΑΜΠΕΛΙΑ</a:t>
            </a:r>
          </a:p>
          <a:p>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2229285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33341"/>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706728" y="1558344"/>
            <a:ext cx="10778544" cy="5022761"/>
          </a:xfrm>
        </p:spPr>
        <p:txBody>
          <a:bodyPr/>
          <a:lstStyle/>
          <a:p>
            <a:r>
              <a:rPr lang="el-GR" dirty="0"/>
              <a:t>Η παρουσία της πληροφορικής δημιουργεί νέες παραμέτρους στις προσωπικές και κοινωνικές σχέσεις, όπως στην απόκτηση, χρήση και διατήρηση αγαθών, στην κλοπή ή δίκαιη ανταλλαγή τους. </a:t>
            </a:r>
          </a:p>
          <a:p>
            <a:r>
              <a:rPr lang="el-GR" dirty="0"/>
              <a:t>Η πληροφορική διευκολύνει τη μαζικοποίηση των ανθρώπων και την ολοκληρωτική οργάνωση της κοινωνίας. </a:t>
            </a:r>
          </a:p>
          <a:p>
            <a:r>
              <a:rPr lang="el-GR" dirty="0"/>
              <a:t>Με το διαδίκτυο διαμορφώνεται μια ρευστή και αψηλάφητη κοινωνία, που βρίσκεται πέρα από κρατικές δεσμεύσεις ή εθνικές ιδιαιτερότητες. Καταργεί τις αποστάσεις του χώρου, αλλά και την αμεσότητα των προσωπικών σχέσεων. Μ’ αυτόν όμως τον τρόπο η αίσθηση της προσωπικής ευθύνης αμβλύνεται.</a:t>
            </a:r>
          </a:p>
          <a:p>
            <a:endParaRPr lang="el-GR" dirty="0"/>
          </a:p>
        </p:txBody>
      </p:sp>
    </p:spTree>
    <p:extLst>
      <p:ext uri="{BB962C8B-B14F-4D97-AF65-F5344CB8AC3E}">
        <p14:creationId xmlns:p14="http://schemas.microsoft.com/office/powerpoint/2010/main" val="2207445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2544"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231820" y="1690688"/>
            <a:ext cx="11797048" cy="5167311"/>
          </a:xfrm>
        </p:spPr>
        <p:txBody>
          <a:bodyPr>
            <a:normAutofit/>
          </a:bodyPr>
          <a:lstStyle/>
          <a:p>
            <a:r>
              <a:rPr lang="el-GR" dirty="0"/>
              <a:t>Με τα νέα δεδομένα το πρόσωπο και η ζωή του ανθρώπου στην εποχή μας βρίσκονται σε ιδιαίτερα ευαίσθητη αιχμή. </a:t>
            </a:r>
          </a:p>
          <a:p>
            <a:r>
              <a:rPr lang="el-GR" dirty="0"/>
              <a:t>Ο άνθρωπος τοποθετείται μπροστά στην παγκοσμιότητα, ενώ δοκιμάζει έντονη ανασφάλεια και κρίση ταυτότητας. </a:t>
            </a:r>
          </a:p>
          <a:p>
            <a:r>
              <a:rPr lang="el-GR" dirty="0"/>
              <a:t>Ο άνθρωπος, μη έχοντας κάποιο πνευματικό προσανατολισμό, υποτάσσεται στη ροή των πραγμάτων και χάνει από τη ζωή του κάθε ουσιαστικό νόημα.   </a:t>
            </a:r>
          </a:p>
          <a:p>
            <a:r>
              <a:rPr lang="el-GR" dirty="0"/>
              <a:t>Παραδίδεται στις μηχανές, ζει και πεθαίνει μ’ αυτές. </a:t>
            </a:r>
          </a:p>
          <a:p>
            <a:r>
              <a:rPr lang="el-GR" dirty="0"/>
              <a:t>Δημιουργείται έτσι ένα είδος προβλημάτων, που συνδέονται με τη μηχανοποίηση και τη </a:t>
            </a:r>
            <a:r>
              <a:rPr lang="el-GR" u="sng" dirty="0"/>
              <a:t>μηχανιστική αντιμετώπιση της ζωής</a:t>
            </a:r>
            <a:r>
              <a:rPr lang="el-GR" dirty="0"/>
              <a:t>. </a:t>
            </a:r>
          </a:p>
          <a:p>
            <a:r>
              <a:rPr lang="el-GR" dirty="0"/>
              <a:t>Τα προβλήματα αυτά οδηγούν σε </a:t>
            </a:r>
            <a:r>
              <a:rPr lang="el-GR" b="1" dirty="0"/>
              <a:t>ηθικά και κοινωνικά αδιέξοδα</a:t>
            </a:r>
            <a:r>
              <a:rPr lang="el-GR" dirty="0"/>
              <a:t>, επειδή δεν υπάρχει η απαιτούμενη πνευματική υποδομή για την αντιμετώπισή τους. </a:t>
            </a:r>
          </a:p>
        </p:txBody>
      </p:sp>
    </p:spTree>
    <p:extLst>
      <p:ext uri="{BB962C8B-B14F-4D97-AF65-F5344CB8AC3E}">
        <p14:creationId xmlns:p14="http://schemas.microsoft.com/office/powerpoint/2010/main" val="548859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p:txBody>
          <a:bodyPr>
            <a:normAutofit/>
          </a:bodyPr>
          <a:lstStyle/>
          <a:p>
            <a:r>
              <a:rPr lang="el-GR" dirty="0"/>
              <a:t>Τα νέα δεδομένα απαιτούν νέους κώδικες/κανόνες συμπεριφοράς. Χωρίς αυτούς δεν μπορεί να λειτουργήσει σωστά η κοινωνική ζωή. </a:t>
            </a:r>
          </a:p>
          <a:p>
            <a:r>
              <a:rPr lang="el-GR" dirty="0"/>
              <a:t>Οι κανόνες αυτοί διαμορφώνονται με το πνεύμα, που συλλαμβάνει σκοπούς και νοηματοδοτεί τα πράγματα. Βέβαια, και τα πράγματα βοηθούν στη διαμόρφωση κανόνων. </a:t>
            </a:r>
          </a:p>
          <a:p>
            <a:r>
              <a:rPr lang="el-GR" dirty="0"/>
              <a:t>Από την εποχή της Αναγέννησης ο κόσμος άρχισε να εγκαταλείπει τον Θεό και να αυτονομείται. Οι </a:t>
            </a:r>
            <a:r>
              <a:rPr lang="el-GR" b="1" dirty="0"/>
              <a:t>αλήθειες</a:t>
            </a:r>
            <a:r>
              <a:rPr lang="el-GR" dirty="0"/>
              <a:t> της χριστιανικής πίστης μετασχηματίστηκαν σε μεταφυσικές και ηθικές </a:t>
            </a:r>
            <a:r>
              <a:rPr lang="el-GR" b="1" dirty="0"/>
              <a:t>αξίες</a:t>
            </a:r>
            <a:r>
              <a:rPr lang="el-GR" dirty="0"/>
              <a:t>. Το πρόσωπο λησμόνησε τον εσωτερικό του κόσμο, και οι προσωπικές σχέσεις μετέπεσαν σε αντικειμενικές. </a:t>
            </a:r>
          </a:p>
        </p:txBody>
      </p:sp>
    </p:spTree>
    <p:extLst>
      <p:ext uri="{BB962C8B-B14F-4D97-AF65-F5344CB8AC3E}">
        <p14:creationId xmlns:p14="http://schemas.microsoft.com/office/powerpoint/2010/main" val="738238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5321"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656822" y="1825624"/>
            <a:ext cx="11114467" cy="4897147"/>
          </a:xfrm>
        </p:spPr>
        <p:txBody>
          <a:bodyPr>
            <a:normAutofit/>
          </a:bodyPr>
          <a:lstStyle/>
          <a:p>
            <a:r>
              <a:rPr lang="el-GR" dirty="0"/>
              <a:t>Η επιστήμη πρόβαλε ως αξία την «αντικειμενικότητα» και «αξιολογική ουδετερότητα». </a:t>
            </a:r>
          </a:p>
          <a:p>
            <a:r>
              <a:rPr lang="el-GR" dirty="0"/>
              <a:t>Ο κόσμος θεωρήθηκε ως μηχανή, που προσδιορίζεται από τη φυσική νομοτέλεια. Οτιδήποτε δεν μπορεί να υπάρξει ως αντικείμενο, να μετρηθεί και να χρησιμοποιηθεί περιφρονήθηκε. </a:t>
            </a:r>
          </a:p>
          <a:p>
            <a:r>
              <a:rPr lang="el-GR" dirty="0"/>
              <a:t>Ο ίδιος ο άνθρωπος αντιμετωπίστηκε αντικειμενικά· η καρδιά του λησμονήθηκε· εκτιμήθηκε ως μονάδα παραγωγής ταυτίστηκε με τις βιολογικές και ψυχολογικές του λειτουργίες. </a:t>
            </a:r>
          </a:p>
          <a:p>
            <a:r>
              <a:rPr lang="el-GR" dirty="0"/>
              <a:t>Οι αρχές που επικαλέστηκε ο άνθρωπος του αναγεννησιακού πνεύματος ήταν οι αρχές του φυσικού δίκαιου, οι οποίες σχετικοποιήθηκαν με την επικράτηση της κριτικής σκέψης. </a:t>
            </a:r>
          </a:p>
          <a:p>
            <a:endParaRPr lang="el-GR" dirty="0"/>
          </a:p>
          <a:p>
            <a:endParaRPr lang="el-GR" dirty="0"/>
          </a:p>
        </p:txBody>
      </p:sp>
    </p:spTree>
    <p:extLst>
      <p:ext uri="{BB962C8B-B14F-4D97-AF65-F5344CB8AC3E}">
        <p14:creationId xmlns:p14="http://schemas.microsoft.com/office/powerpoint/2010/main" val="489461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564524" y="1690688"/>
            <a:ext cx="11062952" cy="5032375"/>
          </a:xfrm>
        </p:spPr>
        <p:txBody>
          <a:bodyPr>
            <a:normAutofit/>
          </a:bodyPr>
          <a:lstStyle/>
          <a:p>
            <a:r>
              <a:rPr lang="el-GR" dirty="0"/>
              <a:t>Με τις νεότερες επιστημονικές θεωρίες περιορίζεται η πίστη στη νομοτέλεια και ανοίγεται ο δρόμος για το νέο και ανεπανάληπτο. </a:t>
            </a:r>
          </a:p>
          <a:p>
            <a:r>
              <a:rPr lang="el-GR" dirty="0"/>
              <a:t>Αυτά κλονίζουν τις συμβατικές βεβαιότητες του ανθρώπου και συντελούν στην περαιτέρω διάσπασή του. </a:t>
            </a:r>
          </a:p>
          <a:p>
            <a:r>
              <a:rPr lang="el-GR" dirty="0"/>
              <a:t>Αποτέλεσμα αυτής της εξέλιξης είναι η λεγόμενη </a:t>
            </a:r>
            <a:r>
              <a:rPr lang="el-GR" b="1" dirty="0"/>
              <a:t>κρίση αξιών</a:t>
            </a:r>
            <a:r>
              <a:rPr lang="el-GR" dirty="0"/>
              <a:t>, που επικρατεί στην εποχή μας. Η κρίση αυτή παρουσιάζει μεγάλη πολυμορφία. </a:t>
            </a:r>
          </a:p>
          <a:p>
            <a:r>
              <a:rPr lang="el-GR" dirty="0"/>
              <a:t>Υπάρχουν αξίες που λησμονήθηκαν, όπως ο </a:t>
            </a:r>
            <a:r>
              <a:rPr lang="el-GR" u="sng" dirty="0"/>
              <a:t>σεβασμός</a:t>
            </a:r>
            <a:r>
              <a:rPr lang="el-GR" dirty="0"/>
              <a:t>, η </a:t>
            </a:r>
            <a:r>
              <a:rPr lang="el-GR" u="sng" dirty="0"/>
              <a:t>υπακοή</a:t>
            </a:r>
            <a:r>
              <a:rPr lang="el-GR" dirty="0"/>
              <a:t>, η </a:t>
            </a:r>
            <a:r>
              <a:rPr lang="el-GR" u="sng" dirty="0"/>
              <a:t>ταπείνωση</a:t>
            </a:r>
            <a:r>
              <a:rPr lang="el-GR" dirty="0"/>
              <a:t>, η </a:t>
            </a:r>
            <a:r>
              <a:rPr lang="el-GR" u="sng" dirty="0"/>
              <a:t>αγνότητα</a:t>
            </a:r>
            <a:r>
              <a:rPr lang="el-GR" dirty="0"/>
              <a:t>, γιατί θεωρήθηκαν ξεπερασμένες για τον σύγχρονο άνθρωπο. </a:t>
            </a:r>
          </a:p>
          <a:p>
            <a:endParaRPr lang="el-GR" dirty="0"/>
          </a:p>
        </p:txBody>
      </p:sp>
    </p:spTree>
    <p:extLst>
      <p:ext uri="{BB962C8B-B14F-4D97-AF65-F5344CB8AC3E}">
        <p14:creationId xmlns:p14="http://schemas.microsoft.com/office/powerpoint/2010/main" val="2189886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732486" y="1786987"/>
            <a:ext cx="10727028" cy="4806995"/>
          </a:xfrm>
        </p:spPr>
        <p:txBody>
          <a:bodyPr/>
          <a:lstStyle/>
          <a:p>
            <a:r>
              <a:rPr lang="el-GR" dirty="0"/>
              <a:t>Υπάρχουν και άλλες που αμφισβητήθηκαν, όπως η </a:t>
            </a:r>
            <a:r>
              <a:rPr lang="el-GR" u="sng" dirty="0"/>
              <a:t>τάξη</a:t>
            </a:r>
            <a:r>
              <a:rPr lang="el-GR" dirty="0"/>
              <a:t>, η </a:t>
            </a:r>
            <a:r>
              <a:rPr lang="el-GR" u="sng" dirty="0"/>
              <a:t>πειθαρχία</a:t>
            </a:r>
            <a:r>
              <a:rPr lang="el-GR" dirty="0"/>
              <a:t>, η </a:t>
            </a:r>
            <a:r>
              <a:rPr lang="el-GR" u="sng" dirty="0"/>
              <a:t>σεμνότητα</a:t>
            </a:r>
            <a:r>
              <a:rPr lang="el-GR" dirty="0"/>
              <a:t>. </a:t>
            </a:r>
          </a:p>
          <a:p>
            <a:r>
              <a:rPr lang="el-GR" dirty="0"/>
              <a:t>Υπάρχουν και αξίες που προβάλλονται ευρύτερα, όπως η χειραφέτηση, η ελευθερία, η δημοκρατία, η αυτονομία, η πρόοδος, η δικαιοσύνη. </a:t>
            </a:r>
          </a:p>
          <a:p>
            <a:r>
              <a:rPr lang="el-GR" dirty="0"/>
              <a:t>Δυστυχώς όμως οι αξίες αυτές εξανεμίζονται, γιατί κατανοούνται με αυθαίρετο τρόπο από τα διάφορα μέλη της κοινωνίας. </a:t>
            </a:r>
          </a:p>
          <a:p>
            <a:r>
              <a:rPr lang="el-GR" dirty="0"/>
              <a:t>Μέτρο για όλα τα πράγματα παραμένει ο αυτόνομος άνθρωπος με την πολλαπλότητα των επιθυμιών του και την ασυναρτησία της γνώμης και της διάθεσής του. </a:t>
            </a:r>
          </a:p>
          <a:p>
            <a:endParaRPr lang="el-GR" dirty="0"/>
          </a:p>
        </p:txBody>
      </p:sp>
    </p:spTree>
    <p:extLst>
      <p:ext uri="{BB962C8B-B14F-4D97-AF65-F5344CB8AC3E}">
        <p14:creationId xmlns:p14="http://schemas.microsoft.com/office/powerpoint/2010/main" val="2916149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8831"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321972" y="1690688"/>
            <a:ext cx="11449318" cy="5167311"/>
          </a:xfrm>
        </p:spPr>
        <p:txBody>
          <a:bodyPr>
            <a:normAutofit lnSpcReduction="10000"/>
          </a:bodyPr>
          <a:lstStyle/>
          <a:p>
            <a:r>
              <a:rPr lang="el-GR" dirty="0"/>
              <a:t>Ο σύγχρονος άνθρωπος </a:t>
            </a:r>
            <a:r>
              <a:rPr lang="el-GR" b="1" dirty="0"/>
              <a:t>επικεντρώνεται στις </a:t>
            </a:r>
            <a:r>
              <a:rPr lang="el-GR" b="1" u="sng" dirty="0"/>
              <a:t>ποσότητες</a:t>
            </a:r>
            <a:r>
              <a:rPr lang="el-GR" dirty="0"/>
              <a:t> και </a:t>
            </a:r>
            <a:r>
              <a:rPr lang="el-GR" b="1" dirty="0"/>
              <a:t>παραμερίζει τις </a:t>
            </a:r>
            <a:r>
              <a:rPr lang="el-GR" b="1" u="sng" dirty="0"/>
              <a:t>ποιότητες</a:t>
            </a:r>
            <a:r>
              <a:rPr lang="el-GR" dirty="0"/>
              <a:t>. Φροντίζει για τα μετρήσιμα μεγέθη και αδιαφορεί για τα υπόλοιπα.</a:t>
            </a:r>
          </a:p>
          <a:p>
            <a:r>
              <a:rPr lang="el-GR" dirty="0"/>
              <a:t> Έτσι, αδυνατεί να προσεγγίσει τη ζωή στο σύνολό της, χάνει τους πνευματικούς του ορίζοντες και χάνεται στην ανωνυμία.  </a:t>
            </a:r>
          </a:p>
          <a:p>
            <a:r>
              <a:rPr lang="el-GR" dirty="0"/>
              <a:t>Οι σχέσεις με τα πράγματα μετατρέπονται σε μηχανιστικές διαδικασίες.  </a:t>
            </a:r>
          </a:p>
          <a:p>
            <a:r>
              <a:rPr lang="el-GR" dirty="0"/>
              <a:t>Ο άνθρωπος δεν καταναλώνει αυτά που χρειάζεται, αλλά ζει τη </a:t>
            </a:r>
            <a:r>
              <a:rPr lang="el-GR" b="1" dirty="0"/>
              <a:t>διαδικασία της κατανάλωσης</a:t>
            </a:r>
            <a:r>
              <a:rPr lang="el-GR" dirty="0"/>
              <a:t>. </a:t>
            </a:r>
          </a:p>
          <a:p>
            <a:r>
              <a:rPr lang="el-GR" dirty="0"/>
              <a:t>Ο άνθρωπος δεν πληροφορείται αυτά που τον ενδιαφέρουν, δεν απολαμβάνει αυτά που αναζητεί, αλλά μπαίνει σε διαδικασίες που οδηγούν σ’ αυτά. Στην κατάσταση αυτή το πνεύμα νεκρώνεται, η κοινωνία γίνεται μονοδιάστατη και η ζωή μηχανοποιείται. </a:t>
            </a:r>
          </a:p>
          <a:p>
            <a:endParaRPr lang="el-GR" dirty="0"/>
          </a:p>
        </p:txBody>
      </p:sp>
    </p:spTree>
    <p:extLst>
      <p:ext uri="{BB962C8B-B14F-4D97-AF65-F5344CB8AC3E}">
        <p14:creationId xmlns:p14="http://schemas.microsoft.com/office/powerpoint/2010/main" val="1356839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546A93-259E-4675-99EA-FC016521C365}"/>
              </a:ext>
            </a:extLst>
          </p:cNvPr>
          <p:cNvSpPr>
            <a:spLocks noGrp="1"/>
          </p:cNvSpPr>
          <p:nvPr>
            <p:ph type="title"/>
          </p:nvPr>
        </p:nvSpPr>
        <p:spPr>
          <a:xfrm>
            <a:off x="0" y="0"/>
            <a:ext cx="12192000" cy="1325563"/>
          </a:xfrm>
        </p:spPr>
        <p:txBody>
          <a:bodyPr/>
          <a:lstStyle/>
          <a:p>
            <a:pPr algn="ctr"/>
            <a:r>
              <a:rPr lang="el-GR"/>
              <a:t>20. ΤΑ ΝΕΑ ΔΕΔΟΜΕΝΑ ΤΟΥ ΣΥΓΧΡΟΝΟΥ ΚΟΣΜΟΥ</a:t>
            </a:r>
            <a:endParaRPr lang="el-GR" dirty="0"/>
          </a:p>
        </p:txBody>
      </p:sp>
      <p:sp>
        <p:nvSpPr>
          <p:cNvPr id="3" name="Θέση περιεχομένου 2">
            <a:extLst>
              <a:ext uri="{FF2B5EF4-FFF2-40B4-BE49-F238E27FC236}">
                <a16:creationId xmlns:a16="http://schemas.microsoft.com/office/drawing/2014/main" id="{0E2BB0EA-083A-471F-B5E9-A44C97B48FB3}"/>
              </a:ext>
            </a:extLst>
          </p:cNvPr>
          <p:cNvSpPr>
            <a:spLocks noGrp="1"/>
          </p:cNvSpPr>
          <p:nvPr>
            <p:ph idx="1"/>
          </p:nvPr>
        </p:nvSpPr>
        <p:spPr>
          <a:xfrm>
            <a:off x="265043" y="1166192"/>
            <a:ext cx="11463131" cy="5691808"/>
          </a:xfrm>
        </p:spPr>
        <p:txBody>
          <a:bodyPr/>
          <a:lstStyle/>
          <a:p>
            <a:pPr marL="0" indent="0">
              <a:buNone/>
            </a:pPr>
            <a:r>
              <a:rPr lang="el-GR" b="1" dirty="0"/>
              <a:t>Ερωτήσεις: </a:t>
            </a:r>
          </a:p>
          <a:p>
            <a:pPr marL="514350" indent="-514350">
              <a:buFont typeface="+mj-lt"/>
              <a:buAutoNum type="arabicPeriod"/>
            </a:pPr>
            <a:r>
              <a:rPr lang="el-GR" dirty="0"/>
              <a:t>Μετά τον Β΄ Παγκόσμιο Πόλεμο πώς κατανοήθηκε η έννοια της ανάπτυξης; Τι επιπτώσεις είχε για τον άνθρωπο το γεγονός αυτό; </a:t>
            </a:r>
          </a:p>
          <a:p>
            <a:pPr marL="514350" indent="-514350">
              <a:buFont typeface="+mj-lt"/>
              <a:buAutoNum type="arabicPeriod"/>
            </a:pPr>
            <a:r>
              <a:rPr lang="el-GR" dirty="0"/>
              <a:t>Ποιες αξίες λησμονήθηκαν και ποιες αμφισβητήθηκαν από τον σημερινό άνθρωπο; </a:t>
            </a:r>
          </a:p>
          <a:p>
            <a:pPr marL="514350" indent="-514350">
              <a:buFont typeface="+mj-lt"/>
              <a:buAutoNum type="arabicPeriod"/>
            </a:pPr>
            <a:r>
              <a:rPr lang="el-GR" dirty="0"/>
              <a:t>Ποιες αξίες προβάλλονται σήμερα; </a:t>
            </a:r>
          </a:p>
          <a:p>
            <a:pPr marL="514350" indent="-514350">
              <a:buFont typeface="+mj-lt"/>
              <a:buAutoNum type="arabicPeriod"/>
            </a:pPr>
            <a:r>
              <a:rPr lang="el-GR" dirty="0"/>
              <a:t>Ο σύγχρονος άνθρωπος επικεντρώνεται στις ποσότητες και παραμερίζει τις ποιότητες. Τι σημαίνει αυτό για τη ζωή του; </a:t>
            </a:r>
          </a:p>
          <a:p>
            <a:endParaRPr lang="el-GR" dirty="0"/>
          </a:p>
        </p:txBody>
      </p:sp>
    </p:spTree>
    <p:extLst>
      <p:ext uri="{BB962C8B-B14F-4D97-AF65-F5344CB8AC3E}">
        <p14:creationId xmlns:p14="http://schemas.microsoft.com/office/powerpoint/2010/main" val="3760176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lvl="0" algn="ctr"/>
            <a:br>
              <a:rPr lang="el-GR" dirty="0"/>
            </a:br>
            <a:r>
              <a:rPr lang="el-GR" dirty="0"/>
              <a:t>20. ΤΑ ΝΕΑ ΔΕΔΟΜΕΝΑ ΤΟΥ ΣΥΓΧΡΟΝΟΥ ΚΟΣΜΟΥ </a:t>
            </a:r>
            <a:br>
              <a:rPr lang="el-GR" dirty="0"/>
            </a:br>
            <a:endParaRPr lang="el-GR" dirty="0"/>
          </a:p>
        </p:txBody>
      </p:sp>
      <p:sp>
        <p:nvSpPr>
          <p:cNvPr id="3" name="Θέση περιεχομένου 2"/>
          <p:cNvSpPr>
            <a:spLocks noGrp="1"/>
          </p:cNvSpPr>
          <p:nvPr>
            <p:ph idx="1"/>
          </p:nvPr>
        </p:nvSpPr>
        <p:spPr>
          <a:xfrm>
            <a:off x="141667" y="978793"/>
            <a:ext cx="11908665" cy="5731099"/>
          </a:xfrm>
        </p:spPr>
        <p:txBody>
          <a:bodyPr/>
          <a:lstStyle/>
          <a:p>
            <a:r>
              <a:rPr lang="el-GR" dirty="0"/>
              <a:t>Η αλματώδης ανάπτυξη της επιστήμης και της τεχνολογίας δεν άνοιξε μόνο </a:t>
            </a:r>
            <a:r>
              <a:rPr lang="el-GR" u="sng" dirty="0"/>
              <a:t>νέους ορίζοντες</a:t>
            </a:r>
            <a:r>
              <a:rPr lang="el-GR" dirty="0"/>
              <a:t>, αλλά δημιούργησε και </a:t>
            </a:r>
            <a:r>
              <a:rPr lang="el-GR" u="sng" dirty="0"/>
              <a:t>νέα ηθικά και κοινωνικά προβλήματα</a:t>
            </a:r>
            <a:r>
              <a:rPr lang="el-GR" dirty="0"/>
              <a:t>. </a:t>
            </a:r>
          </a:p>
          <a:p>
            <a:r>
              <a:rPr lang="el-GR" dirty="0"/>
              <a:t>Πρόσφερε άφθονα μέσα, που μπορούν να μετατρέψουν ριζικά ή να καταστρέψουν ολοκληρωτικά τον κόσμο. </a:t>
            </a:r>
          </a:p>
          <a:p>
            <a:r>
              <a:rPr lang="el-GR" dirty="0"/>
              <a:t>Εξυπηρέτησε αποτελεσματικότερα τις ανάγκες του ανθρώπου αλλά διευκόλυνε περισσότερο την εκμετάλλευσή του. </a:t>
            </a:r>
          </a:p>
          <a:p>
            <a:r>
              <a:rPr lang="el-GR" dirty="0"/>
              <a:t>Έκανε δυνατή την παγκόσμια προσέγγιση, αλλά διέβρωσε την συνοχή της κοινωνικής ζωής. </a:t>
            </a:r>
          </a:p>
          <a:p>
            <a:r>
              <a:rPr lang="el-GR" dirty="0"/>
              <a:t>Σημειώνει τεράστιες επιτυχίες στον μικρόκοσμο και τον μακρόκοσμο, αλλά δημιουργεί και τεράστιους κινδύνους. Επεμβαίνει στον γενετικό κώδικα των φυτών και των ζώων, και επιχειρεί το ίδιο και για τον εαυτό του.</a:t>
            </a:r>
          </a:p>
          <a:p>
            <a:endParaRPr lang="el-GR" dirty="0"/>
          </a:p>
        </p:txBody>
      </p:sp>
    </p:spTree>
    <p:extLst>
      <p:ext uri="{BB962C8B-B14F-4D97-AF65-F5344CB8AC3E}">
        <p14:creationId xmlns:p14="http://schemas.microsoft.com/office/powerpoint/2010/main" val="1404306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61399"/>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206062" y="1339402"/>
            <a:ext cx="11681138" cy="5518597"/>
          </a:xfrm>
        </p:spPr>
        <p:txBody>
          <a:bodyPr>
            <a:normAutofit/>
          </a:bodyPr>
          <a:lstStyle/>
          <a:p>
            <a:r>
              <a:rPr lang="el-GR" dirty="0"/>
              <a:t>Με την ανάπτυξη της επιστήμης και της τεχνολογίας λύθηκαν πολλά επιμέρους προβλήματα, αλλά ανέκυψαν νέα. </a:t>
            </a:r>
          </a:p>
          <a:p>
            <a:r>
              <a:rPr lang="el-GR" dirty="0"/>
              <a:t>Αντιμετωπίστηκαν θανατηφόρες ασθένειες αλλά παρουσιάστηκαν άλλες. </a:t>
            </a:r>
          </a:p>
          <a:p>
            <a:r>
              <a:rPr lang="el-GR" dirty="0"/>
              <a:t>Διαμορφώθηκαν ευνοϊκότεροι όροι εργασίας, αλλά αυξήθηκε η ανεργία. </a:t>
            </a:r>
          </a:p>
          <a:p>
            <a:r>
              <a:rPr lang="el-GR" dirty="0"/>
              <a:t>Βελτιώθηκε το βιοτικό επίπεδο, ανυψώθηκε ο μέσος όρος ζωής, αυξήθηκε ο ελεύθερος χρόνος, αλλά εμπεδώθηκε η φτώχεια, περίσσεψαν οι απειλές της ζωής και μεγάλωσε το άγχος. </a:t>
            </a:r>
          </a:p>
          <a:p>
            <a:r>
              <a:rPr lang="el-GR" dirty="0"/>
              <a:t>Έτσι η ζωή δεν έγινε λιγότερο προβληματική. </a:t>
            </a:r>
          </a:p>
          <a:p>
            <a:r>
              <a:rPr lang="el-GR" dirty="0"/>
              <a:t>Τέλος η ανάπτυξη της τεχνολογίας επέβαλε τον επιμερισμό της ανθρώπινης δραστηριότητας και ενίσχυσε την υπαρξιακή διάσπαση του ανθρώπου. </a:t>
            </a:r>
          </a:p>
        </p:txBody>
      </p:sp>
    </p:spTree>
    <p:extLst>
      <p:ext uri="{BB962C8B-B14F-4D97-AF65-F5344CB8AC3E}">
        <p14:creationId xmlns:p14="http://schemas.microsoft.com/office/powerpoint/2010/main" val="3174100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5962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838200" y="1416676"/>
            <a:ext cx="10515600" cy="5087155"/>
          </a:xfrm>
        </p:spPr>
        <p:txBody>
          <a:bodyPr>
            <a:normAutofit/>
          </a:bodyPr>
          <a:lstStyle/>
          <a:p>
            <a:r>
              <a:rPr lang="el-GR" dirty="0"/>
              <a:t>Κάτω από αυτές τις συνθήκες προκύπτουν τα ακόλουθα ερωτήματα: </a:t>
            </a:r>
          </a:p>
          <a:p>
            <a:r>
              <a:rPr lang="el-GR" dirty="0"/>
              <a:t>Πώς πρέπει να ζει και να συμπεριφέρεται ο άνθρωπος με τα καινούργια μέσα που διαθέτει; </a:t>
            </a:r>
          </a:p>
          <a:p>
            <a:r>
              <a:rPr lang="el-GR" dirty="0"/>
              <a:t>Επιτρέπεται να κάνει όσα μπορεί; Δεν απαιτούνται φραγμοί στις επιδιώξεις και τις έρευνές του; Αν ναι, πώς μπορεί να τους προσδιορίσει; </a:t>
            </a:r>
          </a:p>
          <a:p>
            <a:r>
              <a:rPr lang="el-GR" dirty="0"/>
              <a:t>Τι κριτήρια οφείλει να έχει; Ποιους κανόνες μπορεί να χρησιμοποιήσει; </a:t>
            </a:r>
          </a:p>
          <a:p>
            <a:r>
              <a:rPr lang="el-GR" dirty="0"/>
              <a:t>Πώς πρέπει να σταθεί απέναντι στα οξυμένα προβλήματα και την εντεινόμενη ηθική πρόκληση του κόσμου που έρχεται; </a:t>
            </a:r>
          </a:p>
          <a:p>
            <a:endParaRPr lang="el-GR" dirty="0"/>
          </a:p>
        </p:txBody>
      </p:sp>
    </p:spTree>
    <p:extLst>
      <p:ext uri="{BB962C8B-B14F-4D97-AF65-F5344CB8AC3E}">
        <p14:creationId xmlns:p14="http://schemas.microsoft.com/office/powerpoint/2010/main" val="467875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326264" y="1452137"/>
            <a:ext cx="11539471" cy="4922905"/>
          </a:xfrm>
        </p:spPr>
        <p:txBody>
          <a:bodyPr>
            <a:normAutofit/>
          </a:bodyPr>
          <a:lstStyle/>
          <a:p>
            <a:r>
              <a:rPr lang="el-GR" dirty="0"/>
              <a:t>Πρώτα απ’ όλα ο κόσμος που έρχεται δεν είναι εντελώς καινούργιος, ούτε και άσχετος με τον κόσμο του παρελθόντος και του παρόντος. </a:t>
            </a:r>
          </a:p>
          <a:p>
            <a:r>
              <a:rPr lang="el-GR" dirty="0"/>
              <a:t>Ο κόσμος που έρχεται γεννιέται στο παρόν και έχει τις ρίζες του στο παρελθόν. </a:t>
            </a:r>
          </a:p>
          <a:p>
            <a:r>
              <a:rPr lang="el-GR" dirty="0"/>
              <a:t>Τα προβλήματα του κόσμου αυτού δεν είναι καινούργια, αλλά αναπαράγουν τα προβλήματα του παρελθόντος και του παρόντος.  </a:t>
            </a:r>
          </a:p>
          <a:p>
            <a:r>
              <a:rPr lang="el-GR" dirty="0"/>
              <a:t>Οι νέοι ορίζοντες οδηγούν και σε </a:t>
            </a:r>
            <a:r>
              <a:rPr lang="el-GR" b="1" dirty="0"/>
              <a:t>καινούργιο τρόπο ζωής</a:t>
            </a:r>
            <a:r>
              <a:rPr lang="el-GR" dirty="0"/>
              <a:t>, που δημιουργεί νέα προβληματική. </a:t>
            </a:r>
          </a:p>
          <a:p>
            <a:r>
              <a:rPr lang="el-GR" dirty="0"/>
              <a:t>Η προβληματικής της σύγχρονης ζωής, όπως και αυτής που διαγράφεται στο άμεσο μέλλον, δεν αντιμετωπίζεται με τις λύσεις του παρελθόντος, αν και στην ουσία της δεν είναι άσχετη με την προβληματική του παρελθόντος. </a:t>
            </a:r>
          </a:p>
        </p:txBody>
      </p:sp>
    </p:spTree>
    <p:extLst>
      <p:ext uri="{BB962C8B-B14F-4D97-AF65-F5344CB8AC3E}">
        <p14:creationId xmlns:p14="http://schemas.microsoft.com/office/powerpoint/2010/main" val="106048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706728" y="1709714"/>
            <a:ext cx="10778544" cy="4691085"/>
          </a:xfrm>
        </p:spPr>
        <p:txBody>
          <a:bodyPr/>
          <a:lstStyle/>
          <a:p>
            <a:r>
              <a:rPr lang="el-GR" dirty="0"/>
              <a:t>Ο άνθρωπος ήταν πάντα φίλαυτος και επιρρεπής στα πάθη της υπερηφάνειας, της πλεονεξίας και της τρυφηλότητας. </a:t>
            </a:r>
          </a:p>
          <a:p>
            <a:r>
              <a:rPr lang="el-GR" dirty="0"/>
              <a:t>Με τις καινούργιες δυνατότητες που απέκτησε ενισχύθηκε η φιλαυτία και διευκολύνθηκε η ικανοποίηση των παθών. </a:t>
            </a:r>
          </a:p>
          <a:p>
            <a:r>
              <a:rPr lang="el-GR" dirty="0"/>
              <a:t>Σήμερα, ο άνθρωπος μπορεί να καυχιέται ευκολότερα για τα κατορθώματά του, να ζει τρυφηλότερα, να καταναλώνει αφθονότερα, να ασχημονεί ανετότερα και να σπαταλάει περισσότερα. </a:t>
            </a:r>
          </a:p>
          <a:p>
            <a:r>
              <a:rPr lang="el-GR" dirty="0"/>
              <a:t>Ταυτόχρονα όμως τον προσπερνάει η ταχύτητα των αλλαγών.  </a:t>
            </a:r>
          </a:p>
        </p:txBody>
      </p:sp>
    </p:spTree>
    <p:extLst>
      <p:ext uri="{BB962C8B-B14F-4D97-AF65-F5344CB8AC3E}">
        <p14:creationId xmlns:p14="http://schemas.microsoft.com/office/powerpoint/2010/main" val="1944823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a:xfrm>
            <a:off x="668091" y="1645320"/>
            <a:ext cx="10855817" cy="4806995"/>
          </a:xfrm>
        </p:spPr>
        <p:txBody>
          <a:bodyPr/>
          <a:lstStyle/>
          <a:p>
            <a:r>
              <a:rPr lang="el-GR" dirty="0"/>
              <a:t>Η </a:t>
            </a:r>
            <a:r>
              <a:rPr lang="el-GR" b="1" dirty="0"/>
              <a:t>έννοια της ανάπτυξης</a:t>
            </a:r>
            <a:r>
              <a:rPr lang="el-GR" dirty="0"/>
              <a:t>, μετά τον δεύτερο παγκόσμιο πόλεμο, ταυτίστηκε με την </a:t>
            </a:r>
            <a:r>
              <a:rPr lang="el-GR" b="1" dirty="0"/>
              <a:t>οικονομική ανάπτυξη</a:t>
            </a:r>
            <a:r>
              <a:rPr lang="el-GR" dirty="0"/>
              <a:t>. </a:t>
            </a:r>
          </a:p>
          <a:p>
            <a:r>
              <a:rPr lang="el-GR" dirty="0"/>
              <a:t>Αυτό το γεγονός καθιέρωσε στη ζωή του ανθρώπου </a:t>
            </a:r>
            <a:r>
              <a:rPr lang="el-GR" b="1" dirty="0"/>
              <a:t>μονοδιάστατους προσανατολισμούς</a:t>
            </a:r>
            <a:r>
              <a:rPr lang="el-GR" dirty="0"/>
              <a:t>, που αγνοούν ή περιφρονούν τις βαθύτερες πνευματικές του ανάγκες. </a:t>
            </a:r>
          </a:p>
          <a:p>
            <a:r>
              <a:rPr lang="el-GR" dirty="0"/>
              <a:t>Σήμερα ο άνθρωπος μπορεί να επιθυμεί και να πραγματοποιεί περισσότερα. Οι συνέπειες των πράξεών του επηρεάζουν το ευρύτερο περιβάλλον, όχι μόνο στο παρόν αλλά και στο μέλλον. </a:t>
            </a:r>
          </a:p>
          <a:p>
            <a:r>
              <a:rPr lang="el-GR" dirty="0"/>
              <a:t>Οι υπάρχοντες κανόνες είναι φυσικό να μην προβλέπουν όλες τις πτυχές της σύγχρονης ζωής.</a:t>
            </a:r>
          </a:p>
          <a:p>
            <a:endParaRPr lang="el-GR" dirty="0"/>
          </a:p>
        </p:txBody>
      </p:sp>
    </p:spTree>
    <p:extLst>
      <p:ext uri="{BB962C8B-B14F-4D97-AF65-F5344CB8AC3E}">
        <p14:creationId xmlns:p14="http://schemas.microsoft.com/office/powerpoint/2010/main" val="1380787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p:txBody>
          <a:bodyPr/>
          <a:lstStyle/>
          <a:p>
            <a:r>
              <a:rPr lang="el-GR" dirty="0"/>
              <a:t>Ωστόσο, στην κοινή ανθρώπινη συνείδηση είναι και παραμένουν κακά ο φόνος, η μοιχεία, η κλοπή, το ψέμα, η αδικία, η εκμετάλλευση, η καταπίεση, η επιβουλή των αγαθών του πλησίον. </a:t>
            </a:r>
          </a:p>
          <a:p>
            <a:r>
              <a:rPr lang="el-GR" dirty="0"/>
              <a:t>Στην εποχή μας απειράριθμοι άμεσοι και έμμεσοι φόνοι πραγματοποιούνται με τα πυρηνικά όπλα και τις χημικές ουσίες, με τις εκτρώσεις και τους βιολογικούς πειραματισμούς, με την περιφρόνηση των κανόνων οδικής κυκλοφορίας και την αδιαφορία για τη λήψη μέτρων ασφαλείας στην κατοικία ή την εργασία. </a:t>
            </a:r>
          </a:p>
          <a:p>
            <a:endParaRPr lang="el-GR" dirty="0"/>
          </a:p>
        </p:txBody>
      </p:sp>
    </p:spTree>
    <p:extLst>
      <p:ext uri="{BB962C8B-B14F-4D97-AF65-F5344CB8AC3E}">
        <p14:creationId xmlns:p14="http://schemas.microsoft.com/office/powerpoint/2010/main" val="3086369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dirty="0"/>
            </a:br>
            <a:r>
              <a:rPr lang="el-GR" dirty="0"/>
              <a:t>20. ΤΑ ΝΕΑ ΔΕΔΟΜΕΝΑ ΤΟΥ ΣΥΓΧΡΟΝΟΥ ΚΟΣΜΟΥ</a:t>
            </a:r>
          </a:p>
        </p:txBody>
      </p:sp>
      <p:sp>
        <p:nvSpPr>
          <p:cNvPr id="3" name="Θέση περιεχομένου 2"/>
          <p:cNvSpPr>
            <a:spLocks noGrp="1"/>
          </p:cNvSpPr>
          <p:nvPr>
            <p:ph idx="1"/>
          </p:nvPr>
        </p:nvSpPr>
        <p:spPr/>
        <p:txBody>
          <a:bodyPr/>
          <a:lstStyle/>
          <a:p>
            <a:r>
              <a:rPr lang="el-GR" dirty="0"/>
              <a:t>Η μοιχεία καταδικάζεται ως «νοθεία </a:t>
            </a:r>
            <a:r>
              <a:rPr lang="el-GR" dirty="0" err="1"/>
              <a:t>τοῦ</a:t>
            </a:r>
            <a:r>
              <a:rPr lang="el-GR" dirty="0"/>
              <a:t> γένους». Ήδη όμως η «νοθεία </a:t>
            </a:r>
            <a:r>
              <a:rPr lang="el-GR" dirty="0" err="1"/>
              <a:t>τοῦ</a:t>
            </a:r>
            <a:r>
              <a:rPr lang="el-GR" dirty="0"/>
              <a:t> γένους» πραγματοποιείται σε βιολογικό επίπεδο με ψυχρό εργαστηριακό τρόπο και προωθείται διεθνώς. (τεχνητή γονιμοποίηση) </a:t>
            </a:r>
          </a:p>
          <a:p>
            <a:r>
              <a:rPr lang="el-GR" dirty="0"/>
              <a:t>Ιδιαίτερα ευεργετικές, αλλά και εγκληματικά εμπορεύσιμες, παρουσιάζονται οι μεταμοσχεύσεις και οι δωρεές ιστών και οργάνων σώματος. </a:t>
            </a:r>
          </a:p>
          <a:p>
            <a:r>
              <a:rPr lang="el-GR" dirty="0"/>
              <a:t>Τεράστιες μεταλλαγές πραγματοποιούνται στον φυτικό και ζωικό κόσμο για οικονομικούς λόγους, με τεράστιες επιπτώσεις στην υγεία και το περιβάλλον. </a:t>
            </a:r>
          </a:p>
        </p:txBody>
      </p:sp>
    </p:spTree>
    <p:extLst>
      <p:ext uri="{BB962C8B-B14F-4D97-AF65-F5344CB8AC3E}">
        <p14:creationId xmlns:p14="http://schemas.microsoft.com/office/powerpoint/2010/main" val="115669355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TotalTime>
  <Words>1625</Words>
  <Application>Microsoft Office PowerPoint</Application>
  <PresentationFormat>Ευρεία οθόνη</PresentationFormat>
  <Paragraphs>89</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Calibri</vt:lpstr>
      <vt:lpstr>Calibri Light</vt:lpstr>
      <vt:lpstr>Times New Roman</vt:lpstr>
      <vt:lpstr>Θέμα του Office</vt:lpstr>
      <vt:lpstr>   ΧΡΙΣΤΙΑΝΙΚΗ ΗΘΙΚΗ ΕΝΟΤΗΤΑ 20Η  ΤΑ ΝΕΑ ΔΕΔΟΜΕΝΑ ΤΟΥ ΣΥΓΧΡΟΝΟΥ ΚΟΣΜΟΥ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231-239</vt:lpstr>
      <vt:lpstr> 20. ΤΑ ΝΕΑ ΔΕΔΟΜΕΝΑ ΤΟΥ ΣΥΓΧΡΟΝΟΥ ΚΟΣΜΟΥ  </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 20. ΤΑ ΝΕΑ ΔΕΔΟΜΕΝΑ ΤΟΥ ΣΥΓΧΡΟΝΟΥ ΚΟΣΜΟΥ</vt:lpstr>
      <vt:lpstr>20. ΤΑ ΝΕΑ ΔΕΔΟΜΕΝΑ ΤΟΥ ΣΥΓΧΡΟΝΟΥ ΚΟΣΜΟΥ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ΜΑΡΙΑ Κ. ΚΑΡΑΜΠΕΛΙΑ ΧΡΙΣΤΙΑΝΙΚΗ ΗΘΙΚΗ</dc:title>
  <dc:creator>Μαρία</dc:creator>
  <cp:lastModifiedBy>MARIA KARAMPELIA</cp:lastModifiedBy>
  <cp:revision>21</cp:revision>
  <dcterms:created xsi:type="dcterms:W3CDTF">2015-06-21T02:58:00Z</dcterms:created>
  <dcterms:modified xsi:type="dcterms:W3CDTF">2025-05-16T07:15:35Z</dcterms:modified>
</cp:coreProperties>
</file>