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7" r:id="rId10"/>
    <p:sldId id="268" r:id="rId11"/>
    <p:sldId id="269" r:id="rId12"/>
    <p:sldId id="270" r:id="rId13"/>
    <p:sldId id="271" r:id="rId14"/>
    <p:sldId id="273" r:id="rId15"/>
    <p:sldId id="274" r:id="rId16"/>
    <p:sldId id="275" r:id="rId17"/>
    <p:sldId id="276" r:id="rId18"/>
    <p:sldId id="277" r:id="rId19"/>
    <p:sldId id="278" r:id="rId20"/>
    <p:sldId id="287" r:id="rId21"/>
    <p:sldId id="288" r:id="rId22"/>
    <p:sldId id="289" r:id="rId23"/>
    <p:sldId id="290" r:id="rId24"/>
    <p:sldId id="291" r:id="rId25"/>
    <p:sldId id="292" r:id="rId26"/>
    <p:sldId id="293" r:id="rId27"/>
    <p:sldId id="294" r:id="rId28"/>
    <p:sldId id="295" r:id="rId29"/>
    <p:sldId id="266" r:id="rId30"/>
    <p:sldId id="296" r:id="rId31"/>
    <p:sldId id="297" r:id="rId32"/>
    <p:sldId id="298" r:id="rId33"/>
    <p:sldId id="299" r:id="rId34"/>
    <p:sldId id="300" r:id="rId35"/>
    <p:sldId id="301" r:id="rId36"/>
    <p:sldId id="302" r:id="rId37"/>
    <p:sldId id="263" r:id="rId38"/>
    <p:sldId id="305" r:id="rId39"/>
    <p:sldId id="307" r:id="rId40"/>
    <p:sldId id="308" r:id="rId41"/>
    <p:sldId id="311" r:id="rId42"/>
    <p:sldId id="279" r:id="rId43"/>
    <p:sldId id="280" r:id="rId44"/>
    <p:sldId id="281" r:id="rId45"/>
    <p:sldId id="265" r:id="rId46"/>
    <p:sldId id="282" r:id="rId47"/>
    <p:sldId id="283" r:id="rId48"/>
    <p:sldId id="284" r:id="rId49"/>
    <p:sldId id="315" r:id="rId50"/>
    <p:sldId id="318" r:id="rId5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35" autoAdjust="0"/>
    <p:restoredTop sz="94660"/>
  </p:normalViewPr>
  <p:slideViewPr>
    <p:cSldViewPr snapToGrid="0">
      <p:cViewPr>
        <p:scale>
          <a:sx n="96" d="100"/>
          <a:sy n="96" d="100"/>
        </p:scale>
        <p:origin x="1098"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6F1D0721-BD48-4006-9641-0EE1A9ADB9C0}"/>
    <pc:docChg chg="modSld">
      <pc:chgData name="MARIA KARAMPELIA" userId="9dfcc2cac66bf474" providerId="LiveId" clId="{6F1D0721-BD48-4006-9641-0EE1A9ADB9C0}" dt="2023-12-18T13:00:56.958" v="27" actId="20577"/>
      <pc:docMkLst>
        <pc:docMk/>
      </pc:docMkLst>
      <pc:sldChg chg="modSp mod">
        <pc:chgData name="MARIA KARAMPELIA" userId="9dfcc2cac66bf474" providerId="LiveId" clId="{6F1D0721-BD48-4006-9641-0EE1A9ADB9C0}" dt="2023-12-18T10:26:45.432" v="3" actId="20577"/>
        <pc:sldMkLst>
          <pc:docMk/>
          <pc:sldMk cId="2450870572" sldId="259"/>
        </pc:sldMkLst>
        <pc:spChg chg="mod">
          <ac:chgData name="MARIA KARAMPELIA" userId="9dfcc2cac66bf474" providerId="LiveId" clId="{6F1D0721-BD48-4006-9641-0EE1A9ADB9C0}" dt="2023-12-18T10:26:45.432" v="3" actId="20577"/>
          <ac:spMkLst>
            <pc:docMk/>
            <pc:sldMk cId="2450870572" sldId="259"/>
            <ac:spMk id="3" creationId="{733DC995-B8D1-FEE0-4A66-E6396AB07F9C}"/>
          </ac:spMkLst>
        </pc:spChg>
      </pc:sldChg>
      <pc:sldChg chg="modSp mod">
        <pc:chgData name="MARIA KARAMPELIA" userId="9dfcc2cac66bf474" providerId="LiveId" clId="{6F1D0721-BD48-4006-9641-0EE1A9ADB9C0}" dt="2023-12-18T10:29:34.411" v="5" actId="20577"/>
        <pc:sldMkLst>
          <pc:docMk/>
          <pc:sldMk cId="1761989288" sldId="261"/>
        </pc:sldMkLst>
        <pc:spChg chg="mod">
          <ac:chgData name="MARIA KARAMPELIA" userId="9dfcc2cac66bf474" providerId="LiveId" clId="{6F1D0721-BD48-4006-9641-0EE1A9ADB9C0}" dt="2023-12-18T10:29:34.411" v="5" actId="20577"/>
          <ac:spMkLst>
            <pc:docMk/>
            <pc:sldMk cId="1761989288" sldId="261"/>
            <ac:spMk id="3" creationId="{00000000-0000-0000-0000-000000000000}"/>
          </ac:spMkLst>
        </pc:spChg>
      </pc:sldChg>
      <pc:sldChg chg="modSp mod">
        <pc:chgData name="MARIA KARAMPELIA" userId="9dfcc2cac66bf474" providerId="LiveId" clId="{6F1D0721-BD48-4006-9641-0EE1A9ADB9C0}" dt="2023-12-18T10:31:11.401" v="7" actId="113"/>
        <pc:sldMkLst>
          <pc:docMk/>
          <pc:sldMk cId="681733282" sldId="267"/>
        </pc:sldMkLst>
        <pc:spChg chg="mod">
          <ac:chgData name="MARIA KARAMPELIA" userId="9dfcc2cac66bf474" providerId="LiveId" clId="{6F1D0721-BD48-4006-9641-0EE1A9ADB9C0}" dt="2023-12-18T10:31:11.401" v="7" actId="113"/>
          <ac:spMkLst>
            <pc:docMk/>
            <pc:sldMk cId="681733282" sldId="267"/>
            <ac:spMk id="3" creationId="{00000000-0000-0000-0000-000000000000}"/>
          </ac:spMkLst>
        </pc:spChg>
      </pc:sldChg>
      <pc:sldChg chg="modSp mod">
        <pc:chgData name="MARIA KARAMPELIA" userId="9dfcc2cac66bf474" providerId="LiveId" clId="{6F1D0721-BD48-4006-9641-0EE1A9ADB9C0}" dt="2023-12-18T10:34:42.033" v="9" actId="20577"/>
        <pc:sldMkLst>
          <pc:docMk/>
          <pc:sldMk cId="3137612950" sldId="271"/>
        </pc:sldMkLst>
        <pc:spChg chg="mod">
          <ac:chgData name="MARIA KARAMPELIA" userId="9dfcc2cac66bf474" providerId="LiveId" clId="{6F1D0721-BD48-4006-9641-0EE1A9ADB9C0}" dt="2023-12-18T10:34:42.033" v="9" actId="20577"/>
          <ac:spMkLst>
            <pc:docMk/>
            <pc:sldMk cId="3137612950" sldId="271"/>
            <ac:spMk id="3" creationId="{00000000-0000-0000-0000-000000000000}"/>
          </ac:spMkLst>
        </pc:spChg>
      </pc:sldChg>
      <pc:sldChg chg="modSp mod">
        <pc:chgData name="MARIA KARAMPELIA" userId="9dfcc2cac66bf474" providerId="LiveId" clId="{6F1D0721-BD48-4006-9641-0EE1A9ADB9C0}" dt="2023-12-18T10:37:21.655" v="11" actId="20577"/>
        <pc:sldMkLst>
          <pc:docMk/>
          <pc:sldMk cId="451194406" sldId="275"/>
        </pc:sldMkLst>
        <pc:spChg chg="mod">
          <ac:chgData name="MARIA KARAMPELIA" userId="9dfcc2cac66bf474" providerId="LiveId" clId="{6F1D0721-BD48-4006-9641-0EE1A9ADB9C0}" dt="2023-12-18T10:37:21.655" v="11" actId="20577"/>
          <ac:spMkLst>
            <pc:docMk/>
            <pc:sldMk cId="451194406" sldId="275"/>
            <ac:spMk id="3" creationId="{00000000-0000-0000-0000-000000000000}"/>
          </ac:spMkLst>
        </pc:spChg>
      </pc:sldChg>
      <pc:sldChg chg="modSp mod">
        <pc:chgData name="MARIA KARAMPELIA" userId="9dfcc2cac66bf474" providerId="LiveId" clId="{6F1D0721-BD48-4006-9641-0EE1A9ADB9C0}" dt="2023-12-18T10:39:34.022" v="15" actId="20577"/>
        <pc:sldMkLst>
          <pc:docMk/>
          <pc:sldMk cId="3597315365" sldId="277"/>
        </pc:sldMkLst>
        <pc:spChg chg="mod">
          <ac:chgData name="MARIA KARAMPELIA" userId="9dfcc2cac66bf474" providerId="LiveId" clId="{6F1D0721-BD48-4006-9641-0EE1A9ADB9C0}" dt="2023-12-18T10:39:34.022" v="15" actId="20577"/>
          <ac:spMkLst>
            <pc:docMk/>
            <pc:sldMk cId="3597315365" sldId="277"/>
            <ac:spMk id="3" creationId="{00000000-0000-0000-0000-000000000000}"/>
          </ac:spMkLst>
        </pc:spChg>
      </pc:sldChg>
      <pc:sldChg chg="modSp mod">
        <pc:chgData name="MARIA KARAMPELIA" userId="9dfcc2cac66bf474" providerId="LiveId" clId="{6F1D0721-BD48-4006-9641-0EE1A9ADB9C0}" dt="2023-12-18T13:00:56.958" v="27" actId="20577"/>
        <pc:sldMkLst>
          <pc:docMk/>
          <pc:sldMk cId="1137594239" sldId="281"/>
        </pc:sldMkLst>
        <pc:spChg chg="mod">
          <ac:chgData name="MARIA KARAMPELIA" userId="9dfcc2cac66bf474" providerId="LiveId" clId="{6F1D0721-BD48-4006-9641-0EE1A9ADB9C0}" dt="2023-12-18T13:00:56.958" v="27" actId="20577"/>
          <ac:spMkLst>
            <pc:docMk/>
            <pc:sldMk cId="1137594239" sldId="281"/>
            <ac:spMk id="3" creationId="{00000000-0000-0000-0000-000000000000}"/>
          </ac:spMkLst>
        </pc:spChg>
      </pc:sldChg>
      <pc:sldChg chg="modSp mod">
        <pc:chgData name="MARIA KARAMPELIA" userId="9dfcc2cac66bf474" providerId="LiveId" clId="{6F1D0721-BD48-4006-9641-0EE1A9ADB9C0}" dt="2023-12-18T10:41:49.683" v="17" actId="20577"/>
        <pc:sldMkLst>
          <pc:docMk/>
          <pc:sldMk cId="1552601461" sldId="288"/>
        </pc:sldMkLst>
        <pc:spChg chg="mod">
          <ac:chgData name="MARIA KARAMPELIA" userId="9dfcc2cac66bf474" providerId="LiveId" clId="{6F1D0721-BD48-4006-9641-0EE1A9ADB9C0}" dt="2023-12-18T10:41:49.683" v="17" actId="20577"/>
          <ac:spMkLst>
            <pc:docMk/>
            <pc:sldMk cId="1552601461" sldId="288"/>
            <ac:spMk id="3" creationId="{00000000-0000-0000-0000-000000000000}"/>
          </ac:spMkLst>
        </pc:spChg>
      </pc:sldChg>
      <pc:sldChg chg="modSp mod">
        <pc:chgData name="MARIA KARAMPELIA" userId="9dfcc2cac66bf474" providerId="LiveId" clId="{6F1D0721-BD48-4006-9641-0EE1A9ADB9C0}" dt="2023-12-18T10:44:16.245" v="19" actId="113"/>
        <pc:sldMkLst>
          <pc:docMk/>
          <pc:sldMk cId="1079235077" sldId="292"/>
        </pc:sldMkLst>
        <pc:spChg chg="mod">
          <ac:chgData name="MARIA KARAMPELIA" userId="9dfcc2cac66bf474" providerId="LiveId" clId="{6F1D0721-BD48-4006-9641-0EE1A9ADB9C0}" dt="2023-12-18T10:44:16.245" v="19" actId="113"/>
          <ac:spMkLst>
            <pc:docMk/>
            <pc:sldMk cId="1079235077" sldId="292"/>
            <ac:spMk id="3" creationId="{00000000-0000-0000-0000-000000000000}"/>
          </ac:spMkLst>
        </pc:spChg>
      </pc:sldChg>
      <pc:sldChg chg="modSp mod">
        <pc:chgData name="MARIA KARAMPELIA" userId="9dfcc2cac66bf474" providerId="LiveId" clId="{6F1D0721-BD48-4006-9641-0EE1A9ADB9C0}" dt="2023-12-18T12:05:18.885" v="25" actId="20577"/>
        <pc:sldMkLst>
          <pc:docMk/>
          <pc:sldMk cId="962903547" sldId="295"/>
        </pc:sldMkLst>
        <pc:spChg chg="mod">
          <ac:chgData name="MARIA KARAMPELIA" userId="9dfcc2cac66bf474" providerId="LiveId" clId="{6F1D0721-BD48-4006-9641-0EE1A9ADB9C0}" dt="2023-12-18T12:05:18.885" v="25" actId="20577"/>
          <ac:spMkLst>
            <pc:docMk/>
            <pc:sldMk cId="962903547" sldId="295"/>
            <ac:spMk id="3" creationId="{00000000-0000-0000-0000-000000000000}"/>
          </ac:spMkLst>
        </pc:spChg>
      </pc:sldChg>
      <pc:sldChg chg="modSp mod">
        <pc:chgData name="MARIA KARAMPELIA" userId="9dfcc2cac66bf474" providerId="LiveId" clId="{6F1D0721-BD48-4006-9641-0EE1A9ADB9C0}" dt="2023-12-18T10:56:13.799" v="23" actId="20577"/>
        <pc:sldMkLst>
          <pc:docMk/>
          <pc:sldMk cId="3583246465" sldId="315"/>
        </pc:sldMkLst>
        <pc:spChg chg="mod">
          <ac:chgData name="MARIA KARAMPELIA" userId="9dfcc2cac66bf474" providerId="LiveId" clId="{6F1D0721-BD48-4006-9641-0EE1A9ADB9C0}" dt="2023-12-18T10:56:13.799" v="23" actId="20577"/>
          <ac:spMkLst>
            <pc:docMk/>
            <pc:sldMk cId="3583246465" sldId="315"/>
            <ac:spMk id="3" creationId="{00000000-0000-0000-0000-000000000000}"/>
          </ac:spMkLst>
        </pc:spChg>
      </pc:sldChg>
    </pc:docChg>
  </pc:docChgLst>
  <pc:docChgLst>
    <pc:chgData name="MARIA KARAMPELIA" userId="9dfcc2cac66bf474" providerId="LiveId" clId="{2B7522AD-CB01-4FEC-9602-499F65815EBE}"/>
    <pc:docChg chg="modSld">
      <pc:chgData name="MARIA KARAMPELIA" userId="9dfcc2cac66bf474" providerId="LiveId" clId="{2B7522AD-CB01-4FEC-9602-499F65815EBE}" dt="2024-01-07T18:09:19.258" v="3" actId="20577"/>
      <pc:docMkLst>
        <pc:docMk/>
      </pc:docMkLst>
      <pc:sldChg chg="modSp mod">
        <pc:chgData name="MARIA KARAMPELIA" userId="9dfcc2cac66bf474" providerId="LiveId" clId="{2B7522AD-CB01-4FEC-9602-499F65815EBE}" dt="2024-01-07T18:09:19.258" v="3" actId="20577"/>
        <pc:sldMkLst>
          <pc:docMk/>
          <pc:sldMk cId="1789492564" sldId="266"/>
        </pc:sldMkLst>
        <pc:spChg chg="mod">
          <ac:chgData name="MARIA KARAMPELIA" userId="9dfcc2cac66bf474" providerId="LiveId" clId="{2B7522AD-CB01-4FEC-9602-499F65815EBE}" dt="2024-01-07T18:09:19.258" v="3" actId="20577"/>
          <ac:spMkLst>
            <pc:docMk/>
            <pc:sldMk cId="1789492564" sldId="266"/>
            <ac:spMk id="3" creationId="{00000000-0000-0000-0000-000000000000}"/>
          </ac:spMkLst>
        </pc:spChg>
      </pc:sldChg>
      <pc:sldChg chg="modSp mod">
        <pc:chgData name="MARIA KARAMPELIA" userId="9dfcc2cac66bf474" providerId="LiveId" clId="{2B7522AD-CB01-4FEC-9602-499F65815EBE}" dt="2024-01-07T18:06:43.234" v="1" actId="20577"/>
        <pc:sldMkLst>
          <pc:docMk/>
          <pc:sldMk cId="2777363877" sldId="274"/>
        </pc:sldMkLst>
        <pc:spChg chg="mod">
          <ac:chgData name="MARIA KARAMPELIA" userId="9dfcc2cac66bf474" providerId="LiveId" clId="{2B7522AD-CB01-4FEC-9602-499F65815EBE}" dt="2024-01-07T18:06:43.234" v="1" actId="20577"/>
          <ac:spMkLst>
            <pc:docMk/>
            <pc:sldMk cId="2777363877" sldId="274"/>
            <ac:spMk id="3" creationId="{00000000-0000-0000-0000-000000000000}"/>
          </ac:spMkLst>
        </pc:spChg>
      </pc:sldChg>
    </pc:docChg>
  </pc:docChgLst>
  <pc:docChgLst>
    <pc:chgData name="MARIA KARAMPELIA" userId="9dfcc2cac66bf474" providerId="LiveId" clId="{92E82E9B-C034-473A-9037-C0BB4D03EC83}"/>
    <pc:docChg chg="modSld">
      <pc:chgData name="MARIA KARAMPELIA" userId="9dfcc2cac66bf474" providerId="LiveId" clId="{92E82E9B-C034-473A-9037-C0BB4D03EC83}" dt="2024-10-29T16:28:10.729" v="8" actId="20577"/>
      <pc:docMkLst>
        <pc:docMk/>
      </pc:docMkLst>
      <pc:sldChg chg="modSp mod">
        <pc:chgData name="MARIA KARAMPELIA" userId="9dfcc2cac66bf474" providerId="LiveId" clId="{92E82E9B-C034-473A-9037-C0BB4D03EC83}" dt="2024-10-29T16:06:51.739" v="4" actId="20577"/>
        <pc:sldMkLst>
          <pc:docMk/>
          <pc:sldMk cId="3137612950" sldId="271"/>
        </pc:sldMkLst>
        <pc:spChg chg="mod">
          <ac:chgData name="MARIA KARAMPELIA" userId="9dfcc2cac66bf474" providerId="LiveId" clId="{92E82E9B-C034-473A-9037-C0BB4D03EC83}" dt="2024-10-29T16:06:51.739" v="4" actId="20577"/>
          <ac:spMkLst>
            <pc:docMk/>
            <pc:sldMk cId="3137612950" sldId="271"/>
            <ac:spMk id="3" creationId="{00000000-0000-0000-0000-000000000000}"/>
          </ac:spMkLst>
        </pc:spChg>
      </pc:sldChg>
      <pc:sldChg chg="modSp mod">
        <pc:chgData name="MARIA KARAMPELIA" userId="9dfcc2cac66bf474" providerId="LiveId" clId="{92E82E9B-C034-473A-9037-C0BB4D03EC83}" dt="2024-10-29T16:28:10.729" v="8" actId="20577"/>
        <pc:sldMkLst>
          <pc:docMk/>
          <pc:sldMk cId="962903547" sldId="295"/>
        </pc:sldMkLst>
        <pc:spChg chg="mod">
          <ac:chgData name="MARIA KARAMPELIA" userId="9dfcc2cac66bf474" providerId="LiveId" clId="{92E82E9B-C034-473A-9037-C0BB4D03EC83}" dt="2024-10-29T16:28:10.729" v="8" actId="20577"/>
          <ac:spMkLst>
            <pc:docMk/>
            <pc:sldMk cId="962903547" sldId="295"/>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12743E-4712-DB5D-8E99-B7BB3D826A40}"/>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944E519E-F2F2-56D8-4880-F14AE621E6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196FD3A-5735-287F-78EB-DADA0B29C0CC}"/>
              </a:ext>
            </a:extLst>
          </p:cNvPr>
          <p:cNvSpPr>
            <a:spLocks noGrp="1"/>
          </p:cNvSpPr>
          <p:nvPr>
            <p:ph type="dt" sz="half" idx="10"/>
          </p:nvPr>
        </p:nvSpPr>
        <p:spPr/>
        <p:txBody>
          <a:bodyPr/>
          <a:lstStyle/>
          <a:p>
            <a:fld id="{E70B3EE2-C021-414E-99A0-8EC028B538E0}" type="datetimeFigureOut">
              <a:rPr lang="el-GR" smtClean="0"/>
              <a:t>29/10/2024</a:t>
            </a:fld>
            <a:endParaRPr lang="el-GR"/>
          </a:p>
        </p:txBody>
      </p:sp>
      <p:sp>
        <p:nvSpPr>
          <p:cNvPr id="5" name="Θέση υποσέλιδου 4">
            <a:extLst>
              <a:ext uri="{FF2B5EF4-FFF2-40B4-BE49-F238E27FC236}">
                <a16:creationId xmlns:a16="http://schemas.microsoft.com/office/drawing/2014/main" id="{77CB07BB-605B-E327-C690-215CFD3073B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4E70A02-3767-D512-7E1C-B23DA1566D8A}"/>
              </a:ext>
            </a:extLst>
          </p:cNvPr>
          <p:cNvSpPr>
            <a:spLocks noGrp="1"/>
          </p:cNvSpPr>
          <p:nvPr>
            <p:ph type="sldNum" sz="quarter" idx="12"/>
          </p:nvPr>
        </p:nvSpPr>
        <p:spPr/>
        <p:txBody>
          <a:bodyPr/>
          <a:lstStyle/>
          <a:p>
            <a:fld id="{74997B37-BE04-42B5-A61E-5FBB83DCD4E8}" type="slidenum">
              <a:rPr lang="el-GR" smtClean="0"/>
              <a:t>‹#›</a:t>
            </a:fld>
            <a:endParaRPr lang="el-GR"/>
          </a:p>
        </p:txBody>
      </p:sp>
    </p:spTree>
    <p:extLst>
      <p:ext uri="{BB962C8B-B14F-4D97-AF65-F5344CB8AC3E}">
        <p14:creationId xmlns:p14="http://schemas.microsoft.com/office/powerpoint/2010/main" val="3996545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DB6400-7725-E6E7-2E09-7AE9B21D611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CBFE6D44-BC22-C38A-D6CB-49DA8AEECEA5}"/>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05E4A18-636D-1097-3BEA-74BF7ADFCD46}"/>
              </a:ext>
            </a:extLst>
          </p:cNvPr>
          <p:cNvSpPr>
            <a:spLocks noGrp="1"/>
          </p:cNvSpPr>
          <p:nvPr>
            <p:ph type="dt" sz="half" idx="10"/>
          </p:nvPr>
        </p:nvSpPr>
        <p:spPr/>
        <p:txBody>
          <a:bodyPr/>
          <a:lstStyle/>
          <a:p>
            <a:fld id="{E70B3EE2-C021-414E-99A0-8EC028B538E0}" type="datetimeFigureOut">
              <a:rPr lang="el-GR" smtClean="0"/>
              <a:t>29/10/2024</a:t>
            </a:fld>
            <a:endParaRPr lang="el-GR"/>
          </a:p>
        </p:txBody>
      </p:sp>
      <p:sp>
        <p:nvSpPr>
          <p:cNvPr id="5" name="Θέση υποσέλιδου 4">
            <a:extLst>
              <a:ext uri="{FF2B5EF4-FFF2-40B4-BE49-F238E27FC236}">
                <a16:creationId xmlns:a16="http://schemas.microsoft.com/office/drawing/2014/main" id="{5B229E17-68A4-73DB-C815-AB61F001919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3C2AD28-307E-E576-9068-69C8A5458C20}"/>
              </a:ext>
            </a:extLst>
          </p:cNvPr>
          <p:cNvSpPr>
            <a:spLocks noGrp="1"/>
          </p:cNvSpPr>
          <p:nvPr>
            <p:ph type="sldNum" sz="quarter" idx="12"/>
          </p:nvPr>
        </p:nvSpPr>
        <p:spPr/>
        <p:txBody>
          <a:bodyPr/>
          <a:lstStyle/>
          <a:p>
            <a:fld id="{74997B37-BE04-42B5-A61E-5FBB83DCD4E8}" type="slidenum">
              <a:rPr lang="el-GR" smtClean="0"/>
              <a:t>‹#›</a:t>
            </a:fld>
            <a:endParaRPr lang="el-GR"/>
          </a:p>
        </p:txBody>
      </p:sp>
    </p:spTree>
    <p:extLst>
      <p:ext uri="{BB962C8B-B14F-4D97-AF65-F5344CB8AC3E}">
        <p14:creationId xmlns:p14="http://schemas.microsoft.com/office/powerpoint/2010/main" val="299999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0CD35894-A0DF-B906-F1D6-71A00C8E20E0}"/>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6165BB4-DF94-027A-882F-45E05BA4EC84}"/>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36B9AF0-37CD-9B4D-4174-863A2DD1CAFF}"/>
              </a:ext>
            </a:extLst>
          </p:cNvPr>
          <p:cNvSpPr>
            <a:spLocks noGrp="1"/>
          </p:cNvSpPr>
          <p:nvPr>
            <p:ph type="dt" sz="half" idx="10"/>
          </p:nvPr>
        </p:nvSpPr>
        <p:spPr/>
        <p:txBody>
          <a:bodyPr/>
          <a:lstStyle/>
          <a:p>
            <a:fld id="{E70B3EE2-C021-414E-99A0-8EC028B538E0}" type="datetimeFigureOut">
              <a:rPr lang="el-GR" smtClean="0"/>
              <a:t>29/10/2024</a:t>
            </a:fld>
            <a:endParaRPr lang="el-GR"/>
          </a:p>
        </p:txBody>
      </p:sp>
      <p:sp>
        <p:nvSpPr>
          <p:cNvPr id="5" name="Θέση υποσέλιδου 4">
            <a:extLst>
              <a:ext uri="{FF2B5EF4-FFF2-40B4-BE49-F238E27FC236}">
                <a16:creationId xmlns:a16="http://schemas.microsoft.com/office/drawing/2014/main" id="{5F41E862-AE4D-2252-388D-9E442A95B05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3D634AD-8DF8-A573-65D1-67495D290875}"/>
              </a:ext>
            </a:extLst>
          </p:cNvPr>
          <p:cNvSpPr>
            <a:spLocks noGrp="1"/>
          </p:cNvSpPr>
          <p:nvPr>
            <p:ph type="sldNum" sz="quarter" idx="12"/>
          </p:nvPr>
        </p:nvSpPr>
        <p:spPr/>
        <p:txBody>
          <a:bodyPr/>
          <a:lstStyle/>
          <a:p>
            <a:fld id="{74997B37-BE04-42B5-A61E-5FBB83DCD4E8}" type="slidenum">
              <a:rPr lang="el-GR" smtClean="0"/>
              <a:t>‹#›</a:t>
            </a:fld>
            <a:endParaRPr lang="el-GR"/>
          </a:p>
        </p:txBody>
      </p:sp>
    </p:spTree>
    <p:extLst>
      <p:ext uri="{BB962C8B-B14F-4D97-AF65-F5344CB8AC3E}">
        <p14:creationId xmlns:p14="http://schemas.microsoft.com/office/powerpoint/2010/main" val="3579151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075B8A-A5A9-6500-BD7B-D9A5988C1A4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4DB0DFF-14A5-B9D1-5FD2-EEEFA76F565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3AAE532-4EA8-1C74-026E-8EE4B299E5E1}"/>
              </a:ext>
            </a:extLst>
          </p:cNvPr>
          <p:cNvSpPr>
            <a:spLocks noGrp="1"/>
          </p:cNvSpPr>
          <p:nvPr>
            <p:ph type="dt" sz="half" idx="10"/>
          </p:nvPr>
        </p:nvSpPr>
        <p:spPr/>
        <p:txBody>
          <a:bodyPr/>
          <a:lstStyle/>
          <a:p>
            <a:fld id="{E70B3EE2-C021-414E-99A0-8EC028B538E0}" type="datetimeFigureOut">
              <a:rPr lang="el-GR" smtClean="0"/>
              <a:t>29/10/2024</a:t>
            </a:fld>
            <a:endParaRPr lang="el-GR"/>
          </a:p>
        </p:txBody>
      </p:sp>
      <p:sp>
        <p:nvSpPr>
          <p:cNvPr id="5" name="Θέση υποσέλιδου 4">
            <a:extLst>
              <a:ext uri="{FF2B5EF4-FFF2-40B4-BE49-F238E27FC236}">
                <a16:creationId xmlns:a16="http://schemas.microsoft.com/office/drawing/2014/main" id="{69DBDD99-C634-3ABE-7A6D-08C10AB6ECA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D88D54F-8729-B90F-4CE3-FF86F339B3F9}"/>
              </a:ext>
            </a:extLst>
          </p:cNvPr>
          <p:cNvSpPr>
            <a:spLocks noGrp="1"/>
          </p:cNvSpPr>
          <p:nvPr>
            <p:ph type="sldNum" sz="quarter" idx="12"/>
          </p:nvPr>
        </p:nvSpPr>
        <p:spPr/>
        <p:txBody>
          <a:bodyPr/>
          <a:lstStyle/>
          <a:p>
            <a:fld id="{74997B37-BE04-42B5-A61E-5FBB83DCD4E8}" type="slidenum">
              <a:rPr lang="el-GR" smtClean="0"/>
              <a:t>‹#›</a:t>
            </a:fld>
            <a:endParaRPr lang="el-GR"/>
          </a:p>
        </p:txBody>
      </p:sp>
    </p:spTree>
    <p:extLst>
      <p:ext uri="{BB962C8B-B14F-4D97-AF65-F5344CB8AC3E}">
        <p14:creationId xmlns:p14="http://schemas.microsoft.com/office/powerpoint/2010/main" val="19761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9E4175-A3DD-466A-45B6-AE017F134D02}"/>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C3363AF-0AFF-A194-7269-ABADD1E32A7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D5D485EC-4C7A-F80C-AEEA-815EBC4E480D}"/>
              </a:ext>
            </a:extLst>
          </p:cNvPr>
          <p:cNvSpPr>
            <a:spLocks noGrp="1"/>
          </p:cNvSpPr>
          <p:nvPr>
            <p:ph type="dt" sz="half" idx="10"/>
          </p:nvPr>
        </p:nvSpPr>
        <p:spPr/>
        <p:txBody>
          <a:bodyPr/>
          <a:lstStyle/>
          <a:p>
            <a:fld id="{E70B3EE2-C021-414E-99A0-8EC028B538E0}" type="datetimeFigureOut">
              <a:rPr lang="el-GR" smtClean="0"/>
              <a:t>29/10/2024</a:t>
            </a:fld>
            <a:endParaRPr lang="el-GR"/>
          </a:p>
        </p:txBody>
      </p:sp>
      <p:sp>
        <p:nvSpPr>
          <p:cNvPr id="5" name="Θέση υποσέλιδου 4">
            <a:extLst>
              <a:ext uri="{FF2B5EF4-FFF2-40B4-BE49-F238E27FC236}">
                <a16:creationId xmlns:a16="http://schemas.microsoft.com/office/drawing/2014/main" id="{89425B67-C83A-4388-55AE-AA1FE14A29F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07CC7C1-AEAB-0179-CB43-97278E466B79}"/>
              </a:ext>
            </a:extLst>
          </p:cNvPr>
          <p:cNvSpPr>
            <a:spLocks noGrp="1"/>
          </p:cNvSpPr>
          <p:nvPr>
            <p:ph type="sldNum" sz="quarter" idx="12"/>
          </p:nvPr>
        </p:nvSpPr>
        <p:spPr/>
        <p:txBody>
          <a:bodyPr/>
          <a:lstStyle/>
          <a:p>
            <a:fld id="{74997B37-BE04-42B5-A61E-5FBB83DCD4E8}" type="slidenum">
              <a:rPr lang="el-GR" smtClean="0"/>
              <a:t>‹#›</a:t>
            </a:fld>
            <a:endParaRPr lang="el-GR"/>
          </a:p>
        </p:txBody>
      </p:sp>
    </p:spTree>
    <p:extLst>
      <p:ext uri="{BB962C8B-B14F-4D97-AF65-F5344CB8AC3E}">
        <p14:creationId xmlns:p14="http://schemas.microsoft.com/office/powerpoint/2010/main" val="1368878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A7C938-1D15-8635-4CBC-4AEC8E1F5DD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62B8C56-67F8-46FB-D954-C1A20D58717A}"/>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7309E080-BE10-BE86-91D0-A74B27604A75}"/>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551D9FAF-9CB5-1E03-B753-3D053805502C}"/>
              </a:ext>
            </a:extLst>
          </p:cNvPr>
          <p:cNvSpPr>
            <a:spLocks noGrp="1"/>
          </p:cNvSpPr>
          <p:nvPr>
            <p:ph type="dt" sz="half" idx="10"/>
          </p:nvPr>
        </p:nvSpPr>
        <p:spPr/>
        <p:txBody>
          <a:bodyPr/>
          <a:lstStyle/>
          <a:p>
            <a:fld id="{E70B3EE2-C021-414E-99A0-8EC028B538E0}" type="datetimeFigureOut">
              <a:rPr lang="el-GR" smtClean="0"/>
              <a:t>29/10/2024</a:t>
            </a:fld>
            <a:endParaRPr lang="el-GR"/>
          </a:p>
        </p:txBody>
      </p:sp>
      <p:sp>
        <p:nvSpPr>
          <p:cNvPr id="6" name="Θέση υποσέλιδου 5">
            <a:extLst>
              <a:ext uri="{FF2B5EF4-FFF2-40B4-BE49-F238E27FC236}">
                <a16:creationId xmlns:a16="http://schemas.microsoft.com/office/drawing/2014/main" id="{68CD3287-7128-A0A0-13DB-3528C28410A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019291B-8382-4293-7DA0-AD538422D09F}"/>
              </a:ext>
            </a:extLst>
          </p:cNvPr>
          <p:cNvSpPr>
            <a:spLocks noGrp="1"/>
          </p:cNvSpPr>
          <p:nvPr>
            <p:ph type="sldNum" sz="quarter" idx="12"/>
          </p:nvPr>
        </p:nvSpPr>
        <p:spPr/>
        <p:txBody>
          <a:bodyPr/>
          <a:lstStyle/>
          <a:p>
            <a:fld id="{74997B37-BE04-42B5-A61E-5FBB83DCD4E8}" type="slidenum">
              <a:rPr lang="el-GR" smtClean="0"/>
              <a:t>‹#›</a:t>
            </a:fld>
            <a:endParaRPr lang="el-GR"/>
          </a:p>
        </p:txBody>
      </p:sp>
    </p:spTree>
    <p:extLst>
      <p:ext uri="{BB962C8B-B14F-4D97-AF65-F5344CB8AC3E}">
        <p14:creationId xmlns:p14="http://schemas.microsoft.com/office/powerpoint/2010/main" val="2798650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91A187-E788-553A-565E-872288C549C2}"/>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5E784A1-D72B-73E7-46E1-1846423930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C367C612-4735-F1B9-B5F7-3AD0DA51A851}"/>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1A340667-6F5B-89A3-9A43-20F48B585C9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79B1EAEE-4353-C9D6-7BE8-570D1840E274}"/>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69C6071C-D0C1-6846-05BD-3554D4826A6B}"/>
              </a:ext>
            </a:extLst>
          </p:cNvPr>
          <p:cNvSpPr>
            <a:spLocks noGrp="1"/>
          </p:cNvSpPr>
          <p:nvPr>
            <p:ph type="dt" sz="half" idx="10"/>
          </p:nvPr>
        </p:nvSpPr>
        <p:spPr/>
        <p:txBody>
          <a:bodyPr/>
          <a:lstStyle/>
          <a:p>
            <a:fld id="{E70B3EE2-C021-414E-99A0-8EC028B538E0}" type="datetimeFigureOut">
              <a:rPr lang="el-GR" smtClean="0"/>
              <a:t>29/10/2024</a:t>
            </a:fld>
            <a:endParaRPr lang="el-GR"/>
          </a:p>
        </p:txBody>
      </p:sp>
      <p:sp>
        <p:nvSpPr>
          <p:cNvPr id="8" name="Θέση υποσέλιδου 7">
            <a:extLst>
              <a:ext uri="{FF2B5EF4-FFF2-40B4-BE49-F238E27FC236}">
                <a16:creationId xmlns:a16="http://schemas.microsoft.com/office/drawing/2014/main" id="{D9F19994-AFEB-7227-778D-FEC11780C794}"/>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AECE9EE7-3002-0E99-54A4-8C297655C4CB}"/>
              </a:ext>
            </a:extLst>
          </p:cNvPr>
          <p:cNvSpPr>
            <a:spLocks noGrp="1"/>
          </p:cNvSpPr>
          <p:nvPr>
            <p:ph type="sldNum" sz="quarter" idx="12"/>
          </p:nvPr>
        </p:nvSpPr>
        <p:spPr/>
        <p:txBody>
          <a:bodyPr/>
          <a:lstStyle/>
          <a:p>
            <a:fld id="{74997B37-BE04-42B5-A61E-5FBB83DCD4E8}" type="slidenum">
              <a:rPr lang="el-GR" smtClean="0"/>
              <a:t>‹#›</a:t>
            </a:fld>
            <a:endParaRPr lang="el-GR"/>
          </a:p>
        </p:txBody>
      </p:sp>
    </p:spTree>
    <p:extLst>
      <p:ext uri="{BB962C8B-B14F-4D97-AF65-F5344CB8AC3E}">
        <p14:creationId xmlns:p14="http://schemas.microsoft.com/office/powerpoint/2010/main" val="1963132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8375318-CB0D-ADF9-2C8A-719A4D52BDD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09F5679D-C1D6-3F51-CE57-02B1B469547A}"/>
              </a:ext>
            </a:extLst>
          </p:cNvPr>
          <p:cNvSpPr>
            <a:spLocks noGrp="1"/>
          </p:cNvSpPr>
          <p:nvPr>
            <p:ph type="dt" sz="half" idx="10"/>
          </p:nvPr>
        </p:nvSpPr>
        <p:spPr/>
        <p:txBody>
          <a:bodyPr/>
          <a:lstStyle/>
          <a:p>
            <a:fld id="{E70B3EE2-C021-414E-99A0-8EC028B538E0}" type="datetimeFigureOut">
              <a:rPr lang="el-GR" smtClean="0"/>
              <a:t>29/10/2024</a:t>
            </a:fld>
            <a:endParaRPr lang="el-GR"/>
          </a:p>
        </p:txBody>
      </p:sp>
      <p:sp>
        <p:nvSpPr>
          <p:cNvPr id="4" name="Θέση υποσέλιδου 3">
            <a:extLst>
              <a:ext uri="{FF2B5EF4-FFF2-40B4-BE49-F238E27FC236}">
                <a16:creationId xmlns:a16="http://schemas.microsoft.com/office/drawing/2014/main" id="{CE3EADF8-7A9A-CF98-2453-A5D748FB27DB}"/>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3B4079EE-72D1-7457-765D-D48D3EA5BBC2}"/>
              </a:ext>
            </a:extLst>
          </p:cNvPr>
          <p:cNvSpPr>
            <a:spLocks noGrp="1"/>
          </p:cNvSpPr>
          <p:nvPr>
            <p:ph type="sldNum" sz="quarter" idx="12"/>
          </p:nvPr>
        </p:nvSpPr>
        <p:spPr/>
        <p:txBody>
          <a:bodyPr/>
          <a:lstStyle/>
          <a:p>
            <a:fld id="{74997B37-BE04-42B5-A61E-5FBB83DCD4E8}" type="slidenum">
              <a:rPr lang="el-GR" smtClean="0"/>
              <a:t>‹#›</a:t>
            </a:fld>
            <a:endParaRPr lang="el-GR"/>
          </a:p>
        </p:txBody>
      </p:sp>
    </p:spTree>
    <p:extLst>
      <p:ext uri="{BB962C8B-B14F-4D97-AF65-F5344CB8AC3E}">
        <p14:creationId xmlns:p14="http://schemas.microsoft.com/office/powerpoint/2010/main" val="529120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DFA78DD6-90A7-EFA6-0A87-46903524AED3}"/>
              </a:ext>
            </a:extLst>
          </p:cNvPr>
          <p:cNvSpPr>
            <a:spLocks noGrp="1"/>
          </p:cNvSpPr>
          <p:nvPr>
            <p:ph type="dt" sz="half" idx="10"/>
          </p:nvPr>
        </p:nvSpPr>
        <p:spPr/>
        <p:txBody>
          <a:bodyPr/>
          <a:lstStyle/>
          <a:p>
            <a:fld id="{E70B3EE2-C021-414E-99A0-8EC028B538E0}" type="datetimeFigureOut">
              <a:rPr lang="el-GR" smtClean="0"/>
              <a:t>29/10/2024</a:t>
            </a:fld>
            <a:endParaRPr lang="el-GR"/>
          </a:p>
        </p:txBody>
      </p:sp>
      <p:sp>
        <p:nvSpPr>
          <p:cNvPr id="3" name="Θέση υποσέλιδου 2">
            <a:extLst>
              <a:ext uri="{FF2B5EF4-FFF2-40B4-BE49-F238E27FC236}">
                <a16:creationId xmlns:a16="http://schemas.microsoft.com/office/drawing/2014/main" id="{3A3ACEE5-9771-5F79-484A-D6EBDB178234}"/>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BD791453-04CB-C37D-66BD-90720DD2CEC9}"/>
              </a:ext>
            </a:extLst>
          </p:cNvPr>
          <p:cNvSpPr>
            <a:spLocks noGrp="1"/>
          </p:cNvSpPr>
          <p:nvPr>
            <p:ph type="sldNum" sz="quarter" idx="12"/>
          </p:nvPr>
        </p:nvSpPr>
        <p:spPr/>
        <p:txBody>
          <a:bodyPr/>
          <a:lstStyle/>
          <a:p>
            <a:fld id="{74997B37-BE04-42B5-A61E-5FBB83DCD4E8}" type="slidenum">
              <a:rPr lang="el-GR" smtClean="0"/>
              <a:t>‹#›</a:t>
            </a:fld>
            <a:endParaRPr lang="el-GR"/>
          </a:p>
        </p:txBody>
      </p:sp>
    </p:spTree>
    <p:extLst>
      <p:ext uri="{BB962C8B-B14F-4D97-AF65-F5344CB8AC3E}">
        <p14:creationId xmlns:p14="http://schemas.microsoft.com/office/powerpoint/2010/main" val="3799233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9A61C0-095C-7B72-CB54-2480DB9F308A}"/>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1F9E7E2-88ED-1CB1-D747-831BCE7631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24C6DE91-05E2-490E-8013-0AB1F415AF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3A7D5B8-92B9-4B0E-51A2-21872934D454}"/>
              </a:ext>
            </a:extLst>
          </p:cNvPr>
          <p:cNvSpPr>
            <a:spLocks noGrp="1"/>
          </p:cNvSpPr>
          <p:nvPr>
            <p:ph type="dt" sz="half" idx="10"/>
          </p:nvPr>
        </p:nvSpPr>
        <p:spPr/>
        <p:txBody>
          <a:bodyPr/>
          <a:lstStyle/>
          <a:p>
            <a:fld id="{E70B3EE2-C021-414E-99A0-8EC028B538E0}" type="datetimeFigureOut">
              <a:rPr lang="el-GR" smtClean="0"/>
              <a:t>29/10/2024</a:t>
            </a:fld>
            <a:endParaRPr lang="el-GR"/>
          </a:p>
        </p:txBody>
      </p:sp>
      <p:sp>
        <p:nvSpPr>
          <p:cNvPr id="6" name="Θέση υποσέλιδου 5">
            <a:extLst>
              <a:ext uri="{FF2B5EF4-FFF2-40B4-BE49-F238E27FC236}">
                <a16:creationId xmlns:a16="http://schemas.microsoft.com/office/drawing/2014/main" id="{4028117E-37E7-0DFA-CF70-899C9A65E7A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300614D-A23F-C597-AC81-DBABB2D748DF}"/>
              </a:ext>
            </a:extLst>
          </p:cNvPr>
          <p:cNvSpPr>
            <a:spLocks noGrp="1"/>
          </p:cNvSpPr>
          <p:nvPr>
            <p:ph type="sldNum" sz="quarter" idx="12"/>
          </p:nvPr>
        </p:nvSpPr>
        <p:spPr/>
        <p:txBody>
          <a:bodyPr/>
          <a:lstStyle/>
          <a:p>
            <a:fld id="{74997B37-BE04-42B5-A61E-5FBB83DCD4E8}" type="slidenum">
              <a:rPr lang="el-GR" smtClean="0"/>
              <a:t>‹#›</a:t>
            </a:fld>
            <a:endParaRPr lang="el-GR"/>
          </a:p>
        </p:txBody>
      </p:sp>
    </p:spTree>
    <p:extLst>
      <p:ext uri="{BB962C8B-B14F-4D97-AF65-F5344CB8AC3E}">
        <p14:creationId xmlns:p14="http://schemas.microsoft.com/office/powerpoint/2010/main" val="1823807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70E473-E3BC-A65F-F67F-59451FDCCE2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5530BD08-3ECA-8338-5C95-C40A7A6F51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BC82A66D-261B-AE21-F230-158A2764CD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F1DEE3F-0731-0D75-BB06-A542CAD5D913}"/>
              </a:ext>
            </a:extLst>
          </p:cNvPr>
          <p:cNvSpPr>
            <a:spLocks noGrp="1"/>
          </p:cNvSpPr>
          <p:nvPr>
            <p:ph type="dt" sz="half" idx="10"/>
          </p:nvPr>
        </p:nvSpPr>
        <p:spPr/>
        <p:txBody>
          <a:bodyPr/>
          <a:lstStyle/>
          <a:p>
            <a:fld id="{E70B3EE2-C021-414E-99A0-8EC028B538E0}" type="datetimeFigureOut">
              <a:rPr lang="el-GR" smtClean="0"/>
              <a:t>29/10/2024</a:t>
            </a:fld>
            <a:endParaRPr lang="el-GR"/>
          </a:p>
        </p:txBody>
      </p:sp>
      <p:sp>
        <p:nvSpPr>
          <p:cNvPr id="6" name="Θέση υποσέλιδου 5">
            <a:extLst>
              <a:ext uri="{FF2B5EF4-FFF2-40B4-BE49-F238E27FC236}">
                <a16:creationId xmlns:a16="http://schemas.microsoft.com/office/drawing/2014/main" id="{75E22140-1206-3843-CA89-D2850951156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7C910CE-9FE9-51EB-AECD-44EC39C4B45A}"/>
              </a:ext>
            </a:extLst>
          </p:cNvPr>
          <p:cNvSpPr>
            <a:spLocks noGrp="1"/>
          </p:cNvSpPr>
          <p:nvPr>
            <p:ph type="sldNum" sz="quarter" idx="12"/>
          </p:nvPr>
        </p:nvSpPr>
        <p:spPr/>
        <p:txBody>
          <a:bodyPr/>
          <a:lstStyle/>
          <a:p>
            <a:fld id="{74997B37-BE04-42B5-A61E-5FBB83DCD4E8}" type="slidenum">
              <a:rPr lang="el-GR" smtClean="0"/>
              <a:t>‹#›</a:t>
            </a:fld>
            <a:endParaRPr lang="el-GR"/>
          </a:p>
        </p:txBody>
      </p:sp>
    </p:spTree>
    <p:extLst>
      <p:ext uri="{BB962C8B-B14F-4D97-AF65-F5344CB8AC3E}">
        <p14:creationId xmlns:p14="http://schemas.microsoft.com/office/powerpoint/2010/main" val="3087066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68C27F64-360C-C095-885D-45FC20670E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3FA4E7A-6D43-CB4C-7C21-C5B7785F1F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0B53A75-3CF3-B1E3-7716-01670D0B4A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0B3EE2-C021-414E-99A0-8EC028B538E0}" type="datetimeFigureOut">
              <a:rPr lang="el-GR" smtClean="0"/>
              <a:t>29/10/2024</a:t>
            </a:fld>
            <a:endParaRPr lang="el-GR"/>
          </a:p>
        </p:txBody>
      </p:sp>
      <p:sp>
        <p:nvSpPr>
          <p:cNvPr id="5" name="Θέση υποσέλιδου 4">
            <a:extLst>
              <a:ext uri="{FF2B5EF4-FFF2-40B4-BE49-F238E27FC236}">
                <a16:creationId xmlns:a16="http://schemas.microsoft.com/office/drawing/2014/main" id="{5CD8910F-3939-FC4F-5728-BC4331F2F3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049D5FD0-26FA-7537-B711-9E3C0446B4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997B37-BE04-42B5-A61E-5FBB83DCD4E8}" type="slidenum">
              <a:rPr lang="el-GR" smtClean="0"/>
              <a:t>‹#›</a:t>
            </a:fld>
            <a:endParaRPr lang="el-GR"/>
          </a:p>
        </p:txBody>
      </p:sp>
    </p:spTree>
    <p:extLst>
      <p:ext uri="{BB962C8B-B14F-4D97-AF65-F5344CB8AC3E}">
        <p14:creationId xmlns:p14="http://schemas.microsoft.com/office/powerpoint/2010/main" val="116977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368E37-F114-B7CA-1BF0-46942556322D}"/>
              </a:ext>
            </a:extLst>
          </p:cNvPr>
          <p:cNvSpPr>
            <a:spLocks noGrp="1"/>
          </p:cNvSpPr>
          <p:nvPr>
            <p:ph type="ctrTitle"/>
          </p:nvPr>
        </p:nvSpPr>
        <p:spPr>
          <a:xfrm>
            <a:off x="0" y="0"/>
            <a:ext cx="12192000" cy="4667534"/>
          </a:xfrm>
        </p:spPr>
        <p:txBody>
          <a:bodyPr>
            <a:normAutofit fontScale="90000"/>
          </a:bodyPr>
          <a:lstStyle/>
          <a:p>
            <a:r>
              <a:rPr lang="el-GR" sz="4000" b="1" dirty="0"/>
              <a:t>ΑΓΙΟΛΟΓΙΑ ΕΟΡΤΟΛΟΓΙΑ</a:t>
            </a:r>
            <a:br>
              <a:rPr lang="el-GR" sz="4000" b="1" dirty="0"/>
            </a:br>
            <a:r>
              <a:rPr lang="el-GR" sz="4000" b="1" dirty="0"/>
              <a:t>ΕΝΟΤΗΤΑ 6</a:t>
            </a:r>
            <a:r>
              <a:rPr lang="el-GR" sz="4000" b="1" baseline="30000" dirty="0"/>
              <a:t>Η</a:t>
            </a:r>
            <a:r>
              <a:rPr lang="el-GR" sz="4000" b="1" dirty="0"/>
              <a:t> </a:t>
            </a:r>
            <a:br>
              <a:rPr lang="el-GR" sz="4000" b="1" dirty="0"/>
            </a:br>
            <a:r>
              <a:rPr lang="el-GR" sz="4000" b="1" dirty="0"/>
              <a:t>ΤΕΛΕΙΩΣΗ ΤΗΣ ΑΓΙΟΤΗΤΑΣ</a:t>
            </a:r>
            <a:br>
              <a:rPr lang="el-GR" sz="4000" b="1" dirty="0"/>
            </a:br>
            <a:r>
              <a:rPr lang="el-GR" sz="4000" b="1" dirty="0"/>
              <a:t> </a:t>
            </a:r>
            <a:r>
              <a:rPr lang="en-US" sz="4000" b="1" dirty="0"/>
              <a:t> </a:t>
            </a:r>
            <a:r>
              <a:rPr lang="el-GR" sz="4000" b="1" dirty="0"/>
              <a:t> ΦΥΣΙΚΗ ΘΕΩΡΙΑ</a:t>
            </a:r>
            <a:br>
              <a:rPr lang="el-GR" sz="4000" dirty="0"/>
            </a:br>
            <a:r>
              <a:rPr lang="el-GR" sz="4000" b="1" dirty="0">
                <a:solidFill>
                  <a:srgbClr val="FF0000"/>
                </a:solidFill>
              </a:rPr>
              <a:t>Από τα βιβλία του Δημητρίου Γ. Τσάμη</a:t>
            </a:r>
            <a:br>
              <a:rPr lang="el-GR" sz="4000" b="1" dirty="0">
                <a:solidFill>
                  <a:srgbClr val="FF0000"/>
                </a:solidFill>
              </a:rPr>
            </a:br>
            <a:r>
              <a:rPr lang="el-GR" sz="4000" b="1" i="1" dirty="0">
                <a:solidFill>
                  <a:srgbClr val="FF0000"/>
                </a:solidFill>
              </a:rPr>
              <a:t>ΑΓΙΟΛΟΓΙΑ ΤΗΣ ΟΡΘΟΔΟΞΗΣ ΕΚΚΛΗΣΙΑΣ</a:t>
            </a:r>
            <a:r>
              <a:rPr lang="en-US" sz="4000" b="1" i="1" dirty="0">
                <a:solidFill>
                  <a:srgbClr val="FF0000"/>
                </a:solidFill>
              </a:rPr>
              <a:t>,</a:t>
            </a:r>
            <a:br>
              <a:rPr lang="el-GR" sz="4000" b="1" i="1" dirty="0">
                <a:solidFill>
                  <a:srgbClr val="FF0000"/>
                </a:solidFill>
              </a:rPr>
            </a:br>
            <a:r>
              <a:rPr lang="el-GR" sz="4000" b="1" dirty="0">
                <a:solidFill>
                  <a:srgbClr val="FF0000"/>
                </a:solidFill>
              </a:rPr>
              <a:t>ΕΚΔΟΣΕΙΣ Π. ΠΟΥΡΝΑΡΑ, ΘΕΣΣΑΛΟΝΙΚΗ 1999, </a:t>
            </a:r>
            <a:r>
              <a:rPr lang="el-GR" sz="4000" b="1" dirty="0" err="1">
                <a:solidFill>
                  <a:srgbClr val="FF0000"/>
                </a:solidFill>
              </a:rPr>
              <a:t>σσ</a:t>
            </a:r>
            <a:r>
              <a:rPr lang="el-GR" sz="4000" b="1" dirty="0">
                <a:solidFill>
                  <a:srgbClr val="FF0000"/>
                </a:solidFill>
              </a:rPr>
              <a:t>. 177-180 και της Μαρίας </a:t>
            </a:r>
            <a:r>
              <a:rPr lang="el-GR" sz="4000" b="1" dirty="0" err="1">
                <a:solidFill>
                  <a:srgbClr val="FF0000"/>
                </a:solidFill>
              </a:rPr>
              <a:t>Καράμπελια</a:t>
            </a:r>
            <a:r>
              <a:rPr lang="el-GR" sz="4000" b="1" dirty="0">
                <a:solidFill>
                  <a:srgbClr val="FF0000"/>
                </a:solidFill>
              </a:rPr>
              <a:t>, </a:t>
            </a:r>
            <a:r>
              <a:rPr lang="el-GR" sz="4000" b="1" i="1" dirty="0">
                <a:solidFill>
                  <a:srgbClr val="FF0000"/>
                </a:solidFill>
              </a:rPr>
              <a:t>Εμπειρική βίωση της θείας γνώσης</a:t>
            </a:r>
            <a:r>
              <a:rPr lang="el-GR" sz="4000" b="1" dirty="0">
                <a:solidFill>
                  <a:srgbClr val="FF0000"/>
                </a:solidFill>
              </a:rPr>
              <a:t>, Θεσσαλονίκη 2013, Εκδόσεις Αντ. Σταμούλη, </a:t>
            </a:r>
            <a:r>
              <a:rPr lang="el-GR" sz="4000" b="1" dirty="0" err="1">
                <a:solidFill>
                  <a:srgbClr val="FF0000"/>
                </a:solidFill>
              </a:rPr>
              <a:t>σσ</a:t>
            </a:r>
            <a:r>
              <a:rPr lang="el-GR" sz="4000" b="1" dirty="0">
                <a:solidFill>
                  <a:srgbClr val="FF0000"/>
                </a:solidFill>
              </a:rPr>
              <a:t>. 337-388 </a:t>
            </a:r>
            <a:endParaRPr lang="el-GR" sz="4000" dirty="0"/>
          </a:p>
        </p:txBody>
      </p:sp>
      <p:sp>
        <p:nvSpPr>
          <p:cNvPr id="3" name="Υπότιτλος 2">
            <a:extLst>
              <a:ext uri="{FF2B5EF4-FFF2-40B4-BE49-F238E27FC236}">
                <a16:creationId xmlns:a16="http://schemas.microsoft.com/office/drawing/2014/main" id="{8BEB00F6-8700-3C10-8C70-B57DD06EAAA7}"/>
              </a:ext>
            </a:extLst>
          </p:cNvPr>
          <p:cNvSpPr>
            <a:spLocks noGrp="1"/>
          </p:cNvSpPr>
          <p:nvPr>
            <p:ph type="subTitle" idx="1"/>
          </p:nvPr>
        </p:nvSpPr>
        <p:spPr>
          <a:xfrm>
            <a:off x="1651378" y="4872251"/>
            <a:ext cx="9016621" cy="1883391"/>
          </a:xfrm>
        </p:spPr>
        <p:txBody>
          <a:bodyPr>
            <a:normAutofit/>
          </a:bodyPr>
          <a:lstStyle/>
          <a:p>
            <a:r>
              <a:rPr lang="el-GR" sz="2400" dirty="0"/>
              <a:t>Ζ΄ ΕΞΑΜΗΝΟ</a:t>
            </a:r>
            <a:br>
              <a:rPr lang="el-GR" sz="2400" dirty="0"/>
            </a:br>
            <a:r>
              <a:rPr lang="el-GR" sz="2400" dirty="0"/>
              <a:t>ΙΕΡΑΤΙΚΩΝ ΣΠΟΥΔΩΝ</a:t>
            </a:r>
          </a:p>
          <a:p>
            <a:r>
              <a:rPr lang="el-GR" sz="2400" dirty="0"/>
              <a:t>ΔΙΔΑΣΚΟΥΣΑ: ΜΑΡΙΑ Κ. ΚΑΡΑΜΠΕΛΙΑ</a:t>
            </a:r>
          </a:p>
          <a:p>
            <a:r>
              <a:rPr lang="el-GR" sz="2400" dirty="0"/>
              <a:t>2022-2023</a:t>
            </a:r>
          </a:p>
          <a:p>
            <a:endParaRPr lang="el-GR" dirty="0"/>
          </a:p>
        </p:txBody>
      </p:sp>
    </p:spTree>
    <p:extLst>
      <p:ext uri="{BB962C8B-B14F-4D97-AF65-F5344CB8AC3E}">
        <p14:creationId xmlns:p14="http://schemas.microsoft.com/office/powerpoint/2010/main" val="366710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34096"/>
          </a:xfrm>
        </p:spPr>
        <p:txBody>
          <a:bodyPr/>
          <a:lstStyle/>
          <a:p>
            <a:pPr algn="ctr"/>
            <a:r>
              <a:rPr lang="el-GR" dirty="0"/>
              <a:t>Ο γνωσιολογικός χαρακτήρας της « </a:t>
            </a:r>
            <a:r>
              <a:rPr lang="el-GR" dirty="0" err="1"/>
              <a:t>φυσικῆς</a:t>
            </a:r>
            <a:r>
              <a:rPr lang="el-GR" dirty="0"/>
              <a:t>»</a:t>
            </a:r>
          </a:p>
        </p:txBody>
      </p:sp>
      <p:sp>
        <p:nvSpPr>
          <p:cNvPr id="3" name="Θέση περιεχομένου 2"/>
          <p:cNvSpPr>
            <a:spLocks noGrp="1"/>
          </p:cNvSpPr>
          <p:nvPr>
            <p:ph idx="1"/>
          </p:nvPr>
        </p:nvSpPr>
        <p:spPr>
          <a:xfrm>
            <a:off x="0" y="615010"/>
            <a:ext cx="12192000" cy="6242989"/>
          </a:xfrm>
        </p:spPr>
        <p:txBody>
          <a:bodyPr>
            <a:normAutofit lnSpcReduction="10000"/>
          </a:bodyPr>
          <a:lstStyle/>
          <a:p>
            <a:r>
              <a:rPr lang="el-GR" dirty="0"/>
              <a:t>Η </a:t>
            </a:r>
            <a:r>
              <a:rPr lang="el-GR" b="1" dirty="0">
                <a:solidFill>
                  <a:srgbClr val="0070C0"/>
                </a:solidFill>
              </a:rPr>
              <a:t>γνώση</a:t>
            </a:r>
            <a:r>
              <a:rPr lang="el-GR" dirty="0"/>
              <a:t> όμως αυτή δεν είναι αφηρημένη γιατί εκφράζεται με την </a:t>
            </a:r>
            <a:r>
              <a:rPr lang="el-GR" b="1" dirty="0">
                <a:solidFill>
                  <a:srgbClr val="0070C0"/>
                </a:solidFill>
              </a:rPr>
              <a:t>αγάπη</a:t>
            </a:r>
            <a:r>
              <a:rPr lang="el-GR" dirty="0"/>
              <a:t>, που στο </a:t>
            </a:r>
            <a:r>
              <a:rPr lang="el-GR" dirty="0" err="1"/>
              <a:t>ευαγριανό</a:t>
            </a:r>
            <a:r>
              <a:rPr lang="el-GR" dirty="0"/>
              <a:t> σύστημα ορίζεται ως "</a:t>
            </a:r>
            <a:r>
              <a:rPr lang="el-GR" i="1" dirty="0" err="1"/>
              <a:t>ἔκγονον</a:t>
            </a:r>
            <a:r>
              <a:rPr lang="el-GR" dirty="0"/>
              <a:t>" της απάθειας και "</a:t>
            </a:r>
            <a:r>
              <a:rPr lang="el-GR" i="1" dirty="0"/>
              <a:t>θύρα</a:t>
            </a:r>
            <a:r>
              <a:rPr lang="el-GR" dirty="0"/>
              <a:t>" της φυσικής γνώσης.</a:t>
            </a:r>
            <a:r>
              <a:rPr lang="en-GB" dirty="0"/>
              <a:t> </a:t>
            </a:r>
            <a:r>
              <a:rPr lang="el-GR" dirty="0"/>
              <a:t>(</a:t>
            </a:r>
            <a:r>
              <a:rPr lang="el-GR" i="1" dirty="0" err="1"/>
              <a:t>Πρακτικὸς</a:t>
            </a:r>
            <a:r>
              <a:rPr lang="el-GR" dirty="0"/>
              <a:t> , </a:t>
            </a:r>
            <a:r>
              <a:rPr lang="en-GB" dirty="0"/>
              <a:t>PG</a:t>
            </a:r>
            <a:r>
              <a:rPr lang="el-GR" dirty="0"/>
              <a:t> 40, 1221 </a:t>
            </a:r>
            <a:r>
              <a:rPr lang="en-GB" dirty="0"/>
              <a:t>BC</a:t>
            </a:r>
            <a:r>
              <a:rPr lang="el-GR" dirty="0"/>
              <a:t> και </a:t>
            </a:r>
            <a:r>
              <a:rPr lang="en-GB" dirty="0" err="1"/>
              <a:t>SChr</a:t>
            </a:r>
            <a:r>
              <a:rPr lang="el-GR" dirty="0"/>
              <a:t>171, σ. 492.  Πρβ. </a:t>
            </a:r>
            <a:r>
              <a:rPr lang="el-GR" i="1" dirty="0" err="1"/>
              <a:t>Πρακτικὸς</a:t>
            </a:r>
            <a:r>
              <a:rPr lang="el-GR" i="1" dirty="0"/>
              <a:t> ΝΓ'</a:t>
            </a:r>
            <a:r>
              <a:rPr lang="el-GR" dirty="0"/>
              <a:t>, </a:t>
            </a:r>
            <a:r>
              <a:rPr lang="en-GB" dirty="0"/>
              <a:t>PG</a:t>
            </a:r>
            <a:r>
              <a:rPr lang="el-GR" dirty="0"/>
              <a:t> 40, 1233 </a:t>
            </a:r>
            <a:r>
              <a:rPr lang="en-GB" dirty="0"/>
              <a:t>B</a:t>
            </a:r>
            <a:r>
              <a:rPr lang="el-GR" dirty="0"/>
              <a:t>).</a:t>
            </a:r>
          </a:p>
          <a:p>
            <a:r>
              <a:rPr lang="el-GR" dirty="0"/>
              <a:t>Στη βαθμίδα της γνώσης, η χαρά και η γαλήνη φέρνουν μια νέα ενότητα όχι μόνο με τους άλλους αλλά και μέσα στον εαυτό: μια ενότητα σώματος, ψυχής και πνεύματος αποκαθιστώντας την εικόνα της Τριάδας μέσα στον άνθρωπο. Η </a:t>
            </a:r>
            <a:r>
              <a:rPr lang="el-GR" b="1" dirty="0"/>
              <a:t>αγάπη</a:t>
            </a:r>
            <a:r>
              <a:rPr lang="el-GR" dirty="0"/>
              <a:t> αποτελεί την </a:t>
            </a:r>
            <a:r>
              <a:rPr lang="el-GR" b="1" dirty="0"/>
              <a:t>κατεξοχήν αρετή του "</a:t>
            </a:r>
            <a:r>
              <a:rPr lang="el-GR" b="1" dirty="0" err="1"/>
              <a:t>γνωστικοῦ</a:t>
            </a:r>
            <a:r>
              <a:rPr lang="el-GR" b="1" dirty="0"/>
              <a:t>", </a:t>
            </a:r>
            <a:r>
              <a:rPr lang="el-GR" dirty="0"/>
              <a:t>τόσο στον </a:t>
            </a:r>
            <a:r>
              <a:rPr lang="el-GR" dirty="0" err="1"/>
              <a:t>Κλήμεντα</a:t>
            </a:r>
            <a:r>
              <a:rPr lang="el-GR" dirty="0"/>
              <a:t> όσο και στον </a:t>
            </a:r>
            <a:r>
              <a:rPr lang="el-GR" dirty="0" err="1"/>
              <a:t>Ευάγριο</a:t>
            </a:r>
            <a:r>
              <a:rPr lang="el-GR" dirty="0"/>
              <a:t>. Και στους δυο, </a:t>
            </a:r>
            <a:r>
              <a:rPr lang="el-GR" u="sng" dirty="0"/>
              <a:t>απάθεια</a:t>
            </a:r>
            <a:r>
              <a:rPr lang="el-GR" dirty="0"/>
              <a:t>, </a:t>
            </a:r>
            <a:r>
              <a:rPr lang="el-GR" u="sng" dirty="0"/>
              <a:t>αγάπη</a:t>
            </a:r>
            <a:r>
              <a:rPr lang="el-GR" dirty="0"/>
              <a:t> και </a:t>
            </a:r>
            <a:r>
              <a:rPr lang="el-GR" u="sng" dirty="0"/>
              <a:t>γνώση</a:t>
            </a:r>
            <a:r>
              <a:rPr lang="el-GR" dirty="0"/>
              <a:t> είναι στενά συνδεδεμένες. Ωστόσο, ενώ στον </a:t>
            </a:r>
            <a:r>
              <a:rPr lang="el-GR" dirty="0" err="1"/>
              <a:t>Κλημέντα</a:t>
            </a:r>
            <a:r>
              <a:rPr lang="el-GR" dirty="0"/>
              <a:t> οι σχέσεις μεταξύ αγάπης και γνώσης δεν ορίζονται απόλυτα, στον </a:t>
            </a:r>
            <a:r>
              <a:rPr lang="el-GR" dirty="0" err="1"/>
              <a:t>Ευάγριο</a:t>
            </a:r>
            <a:r>
              <a:rPr lang="el-GR" dirty="0"/>
              <a:t>  είναι ξεκάθαρα προσδιορισμένες· η αγάπη είναι η κόρη της απάθειας και η είσοδος στη γνώση.</a:t>
            </a:r>
            <a:r>
              <a:rPr lang="el-GR" dirty="0">
                <a:effectLst/>
              </a:rPr>
              <a:t> </a:t>
            </a:r>
          </a:p>
          <a:p>
            <a:r>
              <a:rPr lang="el-GR" dirty="0"/>
              <a:t>Ο </a:t>
            </a:r>
            <a:r>
              <a:rPr lang="el-GR" b="1" dirty="0">
                <a:solidFill>
                  <a:srgbClr val="0070C0"/>
                </a:solidFill>
              </a:rPr>
              <a:t>αληθινά «γνωστικός» </a:t>
            </a:r>
            <a:r>
              <a:rPr lang="el-GR" dirty="0"/>
              <a:t>κατέχει στον απόλυτο βαθμό όχι μόνο την αρετή της </a:t>
            </a:r>
            <a:r>
              <a:rPr lang="el-GR" u="sng" dirty="0"/>
              <a:t>«πνευματικής αγάπης», </a:t>
            </a:r>
            <a:r>
              <a:rPr lang="el-GR" dirty="0"/>
              <a:t>αλλά επίσης αυτήν του </a:t>
            </a:r>
            <a:r>
              <a:rPr lang="el-GR" u="sng" dirty="0"/>
              <a:t>θάρρους</a:t>
            </a:r>
            <a:r>
              <a:rPr lang="el-GR" dirty="0"/>
              <a:t> και της </a:t>
            </a:r>
            <a:r>
              <a:rPr lang="el-GR" u="sng" dirty="0"/>
              <a:t>υπομονής</a:t>
            </a:r>
            <a:r>
              <a:rPr lang="el-GR" dirty="0"/>
              <a:t>, οι οποίες τον καθιστούν ικανό να μην φοβάται τους εχθρούς και να υπομένει τα βάσανα.</a:t>
            </a:r>
            <a:r>
              <a:rPr lang="el-GR" dirty="0">
                <a:effectLst/>
              </a:rPr>
              <a:t> </a:t>
            </a:r>
            <a:r>
              <a:rPr lang="el-GR" dirty="0"/>
              <a:t> </a:t>
            </a:r>
          </a:p>
          <a:p>
            <a:endParaRPr lang="el-GR" dirty="0"/>
          </a:p>
          <a:p>
            <a:endParaRPr lang="el-GR" dirty="0"/>
          </a:p>
          <a:p>
            <a:endParaRPr lang="el-GR" dirty="0"/>
          </a:p>
        </p:txBody>
      </p:sp>
    </p:spTree>
    <p:extLst>
      <p:ext uri="{BB962C8B-B14F-4D97-AF65-F5344CB8AC3E}">
        <p14:creationId xmlns:p14="http://schemas.microsoft.com/office/powerpoint/2010/main" val="966289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95459"/>
          </a:xfrm>
        </p:spPr>
        <p:txBody>
          <a:bodyPr/>
          <a:lstStyle/>
          <a:p>
            <a:pPr algn="ctr"/>
            <a:r>
              <a:rPr lang="el-GR" dirty="0"/>
              <a:t>Ο γνωσιολογικός χαρακτήρας της « </a:t>
            </a:r>
            <a:r>
              <a:rPr lang="el-GR" dirty="0" err="1"/>
              <a:t>φυσικῆς</a:t>
            </a:r>
            <a:r>
              <a:rPr lang="el-GR" dirty="0"/>
              <a:t>»</a:t>
            </a:r>
          </a:p>
        </p:txBody>
      </p:sp>
      <p:sp>
        <p:nvSpPr>
          <p:cNvPr id="3" name="Θέση περιεχομένου 2"/>
          <p:cNvSpPr>
            <a:spLocks noGrp="1"/>
          </p:cNvSpPr>
          <p:nvPr>
            <p:ph idx="1"/>
          </p:nvPr>
        </p:nvSpPr>
        <p:spPr>
          <a:xfrm>
            <a:off x="0" y="563496"/>
            <a:ext cx="12192000" cy="6294504"/>
          </a:xfrm>
        </p:spPr>
        <p:txBody>
          <a:bodyPr>
            <a:normAutofit lnSpcReduction="10000"/>
          </a:bodyPr>
          <a:lstStyle/>
          <a:p>
            <a:r>
              <a:rPr lang="el-GR" dirty="0"/>
              <a:t>Η </a:t>
            </a:r>
            <a:r>
              <a:rPr lang="el-GR" b="1" dirty="0" err="1">
                <a:solidFill>
                  <a:srgbClr val="FF0000"/>
                </a:solidFill>
              </a:rPr>
              <a:t>αλληλοπεριχώρηση</a:t>
            </a:r>
            <a:r>
              <a:rPr lang="el-GR" b="1" dirty="0">
                <a:solidFill>
                  <a:srgbClr val="FF0000"/>
                </a:solidFill>
              </a:rPr>
              <a:t> </a:t>
            </a:r>
            <a:r>
              <a:rPr lang="el-GR" b="1" u="sng" dirty="0">
                <a:solidFill>
                  <a:srgbClr val="FF0000"/>
                </a:solidFill>
              </a:rPr>
              <a:t>αγάπης</a:t>
            </a:r>
            <a:r>
              <a:rPr lang="el-GR" b="1" dirty="0">
                <a:solidFill>
                  <a:srgbClr val="FF0000"/>
                </a:solidFill>
              </a:rPr>
              <a:t> και </a:t>
            </a:r>
            <a:r>
              <a:rPr lang="el-GR" b="1" u="sng" dirty="0">
                <a:solidFill>
                  <a:srgbClr val="FF0000"/>
                </a:solidFill>
              </a:rPr>
              <a:t>γνώσης</a:t>
            </a:r>
            <a:r>
              <a:rPr lang="el-GR" b="1" dirty="0">
                <a:solidFill>
                  <a:srgbClr val="FF0000"/>
                </a:solidFill>
              </a:rPr>
              <a:t> </a:t>
            </a:r>
            <a:r>
              <a:rPr lang="el-GR" dirty="0"/>
              <a:t>δεν ισχύει μόνο στον </a:t>
            </a:r>
            <a:r>
              <a:rPr lang="el-GR" dirty="0" err="1"/>
              <a:t>Ευάγριο</a:t>
            </a:r>
            <a:r>
              <a:rPr lang="el-GR" dirty="0"/>
              <a:t>, χαρακτηρίζει ολόκληρο τον ανατολικό μυστικισμό. Στον Μακάριο όπως και στον Διάδοχο, η αγάπη και η γνώση αποτελούν τις </a:t>
            </a:r>
            <a:r>
              <a:rPr lang="el-GR" u="sng" dirty="0"/>
              <a:t>δύο όψεις της νέας «</a:t>
            </a:r>
            <a:r>
              <a:rPr lang="el-GR" u="sng" dirty="0" err="1"/>
              <a:t>ἐν</a:t>
            </a:r>
            <a:r>
              <a:rPr lang="el-GR" u="sng" dirty="0"/>
              <a:t> </a:t>
            </a:r>
            <a:r>
              <a:rPr lang="el-GR" u="sng" dirty="0" err="1"/>
              <a:t>Χριστῷ</a:t>
            </a:r>
            <a:r>
              <a:rPr lang="el-GR" u="sng" dirty="0"/>
              <a:t>» πραγματικότητας</a:t>
            </a:r>
            <a:r>
              <a:rPr lang="el-GR" dirty="0"/>
              <a:t>. Για να εκφράσουν μάλιστα παραστατικά την πραγματικότητα της </a:t>
            </a:r>
            <a:r>
              <a:rPr lang="el-GR" b="1" dirty="0">
                <a:solidFill>
                  <a:srgbClr val="0070C0"/>
                </a:solidFill>
              </a:rPr>
              <a:t>αγαπητικής ένωσης </a:t>
            </a:r>
            <a:r>
              <a:rPr lang="el-GR" dirty="0"/>
              <a:t>και </a:t>
            </a:r>
            <a:r>
              <a:rPr lang="el-GR" b="1" dirty="0">
                <a:solidFill>
                  <a:srgbClr val="0070C0"/>
                </a:solidFill>
              </a:rPr>
              <a:t>γνωσιολογικής μετοχής</a:t>
            </a:r>
            <a:r>
              <a:rPr lang="el-GR" dirty="0"/>
              <a:t>, αναπτύσσουν μια θεολογία μυστική, εκφρασμένη με όρους καθαρά ερωτικούς.</a:t>
            </a:r>
          </a:p>
          <a:p>
            <a:r>
              <a:rPr lang="el-GR" dirty="0"/>
              <a:t>Στο Διάδοχο, η αγάπη φανερώνει τη </a:t>
            </a:r>
            <a:r>
              <a:rPr lang="el-GR" b="1" dirty="0">
                <a:solidFill>
                  <a:srgbClr val="FF0000"/>
                </a:solidFill>
              </a:rPr>
              <a:t>νοερή αίσθηση</a:t>
            </a:r>
            <a:r>
              <a:rPr lang="el-GR" dirty="0"/>
              <a:t>, δηλαδή τη θετική δύναμη που συνάπτει τον άνθρωπο με το Θεό. </a:t>
            </a:r>
          </a:p>
          <a:p>
            <a:r>
              <a:rPr lang="el-GR" dirty="0"/>
              <a:t>Σύμφωνα με τον Διάδοχο πριν από κάθε πνευματική θεωρία προηγούνται η πίστη, η ελπίδα και η αγάπη, και ιδιαίτερα η αγάπη. Αυτό συμβαίνει γιατί ενώ οι δύο πρώτες διδάσκουν στους ανθρώπους να </a:t>
            </a:r>
            <a:r>
              <a:rPr lang="el-GR" u="sng" dirty="0"/>
              <a:t>καταφρονούν ό,τι τους φαίνεται καλό</a:t>
            </a:r>
            <a:r>
              <a:rPr lang="el-GR" dirty="0"/>
              <a:t>, η αγάπη </a:t>
            </a:r>
            <a:r>
              <a:rPr lang="el-GR" u="sng" dirty="0"/>
              <a:t>συνάπτει την ψυχή με τις αρετές του Θεού </a:t>
            </a:r>
            <a:r>
              <a:rPr lang="el-GR" dirty="0"/>
              <a:t>ανιχνεύοντας τον αόρατο με την νοερή αίσθηση</a:t>
            </a:r>
            <a:r>
              <a:rPr lang="fr-FR" dirty="0"/>
              <a:t>: "</a:t>
            </a:r>
            <a:r>
              <a:rPr lang="el-GR" i="1" dirty="0"/>
              <a:t>πάσης </a:t>
            </a:r>
            <a:r>
              <a:rPr lang="el-GR" i="1" dirty="0" err="1"/>
              <a:t>πνευματικῆς</a:t>
            </a:r>
            <a:r>
              <a:rPr lang="fr-FR" i="1" dirty="0"/>
              <a:t>, </a:t>
            </a:r>
            <a:r>
              <a:rPr lang="el-GR" i="1" dirty="0" err="1"/>
              <a:t>ἀδελφοί</a:t>
            </a:r>
            <a:r>
              <a:rPr lang="fr-FR" i="1" dirty="0"/>
              <a:t>, </a:t>
            </a:r>
            <a:r>
              <a:rPr lang="el-GR" i="1" dirty="0" err="1"/>
              <a:t>ἡγείσθω</a:t>
            </a:r>
            <a:r>
              <a:rPr lang="el-GR" i="1" dirty="0"/>
              <a:t> θεωρίας πίστις</a:t>
            </a:r>
            <a:r>
              <a:rPr lang="fr-FR" i="1" dirty="0"/>
              <a:t>, </a:t>
            </a:r>
            <a:r>
              <a:rPr lang="el-GR" i="1" dirty="0" err="1"/>
              <a:t>ἐλπίς</a:t>
            </a:r>
            <a:r>
              <a:rPr lang="fr-FR" i="1" dirty="0"/>
              <a:t>, </a:t>
            </a:r>
            <a:r>
              <a:rPr lang="el-GR" i="1" dirty="0" err="1"/>
              <a:t>ἀγάπη</a:t>
            </a:r>
            <a:r>
              <a:rPr lang="fr-FR" i="1" dirty="0"/>
              <a:t>, </a:t>
            </a:r>
            <a:r>
              <a:rPr lang="el-GR" i="1" dirty="0"/>
              <a:t>πλέον </a:t>
            </a:r>
            <a:r>
              <a:rPr lang="el-GR" i="1" dirty="0" err="1"/>
              <a:t>δὲ</a:t>
            </a:r>
            <a:r>
              <a:rPr lang="el-GR" i="1" dirty="0"/>
              <a:t> ἡ </a:t>
            </a:r>
            <a:r>
              <a:rPr lang="el-GR" i="1" dirty="0" err="1"/>
              <a:t>ἀγάπη</a:t>
            </a:r>
            <a:r>
              <a:rPr lang="fr-FR" i="1" dirty="0"/>
              <a:t>. </a:t>
            </a:r>
            <a:r>
              <a:rPr lang="el-GR" i="1" dirty="0" err="1"/>
              <a:t>Αἱ</a:t>
            </a:r>
            <a:r>
              <a:rPr lang="el-GR" i="1" dirty="0"/>
              <a:t> </a:t>
            </a:r>
            <a:r>
              <a:rPr lang="el-GR" i="1" dirty="0" err="1"/>
              <a:t>μὲν</a:t>
            </a:r>
            <a:r>
              <a:rPr lang="el-GR" i="1" dirty="0"/>
              <a:t> </a:t>
            </a:r>
            <a:r>
              <a:rPr lang="el-GR" i="1" dirty="0" err="1"/>
              <a:t>γὰρ</a:t>
            </a:r>
            <a:r>
              <a:rPr lang="el-GR" i="1" dirty="0"/>
              <a:t> </a:t>
            </a:r>
            <a:r>
              <a:rPr lang="el-GR" i="1" dirty="0" err="1"/>
              <a:t>καταφρονεῖν</a:t>
            </a:r>
            <a:r>
              <a:rPr lang="el-GR" i="1" dirty="0"/>
              <a:t> </a:t>
            </a:r>
            <a:r>
              <a:rPr lang="el-GR" i="1" dirty="0" err="1"/>
              <a:t>τῶν</a:t>
            </a:r>
            <a:r>
              <a:rPr lang="el-GR" i="1" dirty="0"/>
              <a:t> </a:t>
            </a:r>
            <a:r>
              <a:rPr lang="el-GR" i="1" dirty="0" err="1"/>
              <a:t>ὁρωμένων</a:t>
            </a:r>
            <a:r>
              <a:rPr lang="el-GR" i="1" dirty="0"/>
              <a:t> </a:t>
            </a:r>
            <a:r>
              <a:rPr lang="el-GR" i="1" dirty="0" err="1"/>
              <a:t>ἐκδιδάσκουσι</a:t>
            </a:r>
            <a:r>
              <a:rPr lang="el-GR" i="1" dirty="0"/>
              <a:t> </a:t>
            </a:r>
            <a:r>
              <a:rPr lang="el-GR" i="1" dirty="0" err="1"/>
              <a:t>καλῶν</a:t>
            </a:r>
            <a:r>
              <a:rPr lang="el-GR" i="1" dirty="0"/>
              <a:t>· ἡ </a:t>
            </a:r>
            <a:r>
              <a:rPr lang="el-GR" i="1" dirty="0" err="1"/>
              <a:t>δὲ</a:t>
            </a:r>
            <a:r>
              <a:rPr lang="el-GR" i="1" dirty="0"/>
              <a:t> </a:t>
            </a:r>
            <a:r>
              <a:rPr lang="el-GR" i="1" dirty="0" err="1"/>
              <a:t>ἀγάπη</a:t>
            </a:r>
            <a:r>
              <a:rPr lang="el-GR" i="1" dirty="0"/>
              <a:t> </a:t>
            </a:r>
            <a:r>
              <a:rPr lang="el-GR" i="1" dirty="0" err="1"/>
              <a:t>αὐταῖς</a:t>
            </a:r>
            <a:r>
              <a:rPr lang="el-GR" i="1" dirty="0"/>
              <a:t> συνάπτει </a:t>
            </a:r>
            <a:r>
              <a:rPr lang="el-GR" i="1" dirty="0" err="1"/>
              <a:t>τὴν</a:t>
            </a:r>
            <a:r>
              <a:rPr lang="el-GR" i="1" dirty="0"/>
              <a:t> </a:t>
            </a:r>
            <a:r>
              <a:rPr lang="el-GR" i="1" dirty="0" err="1"/>
              <a:t>ψυχὴν</a:t>
            </a:r>
            <a:r>
              <a:rPr lang="el-GR" i="1" dirty="0"/>
              <a:t> </a:t>
            </a:r>
            <a:r>
              <a:rPr lang="el-GR" i="1" dirty="0" err="1"/>
              <a:t>ταῖς</a:t>
            </a:r>
            <a:r>
              <a:rPr lang="el-GR" i="1" dirty="0"/>
              <a:t> </a:t>
            </a:r>
            <a:r>
              <a:rPr lang="el-GR" i="1" dirty="0" err="1"/>
              <a:t>ἀρεταῖς</a:t>
            </a:r>
            <a:r>
              <a:rPr lang="el-GR" i="1" dirty="0"/>
              <a:t> </a:t>
            </a:r>
            <a:r>
              <a:rPr lang="el-GR" i="1" dirty="0" err="1"/>
              <a:t>τοῦ</a:t>
            </a:r>
            <a:r>
              <a:rPr lang="el-GR" i="1" dirty="0"/>
              <a:t> </a:t>
            </a:r>
            <a:r>
              <a:rPr lang="el-GR" i="1" dirty="0" err="1"/>
              <a:t>θεοῦ</a:t>
            </a:r>
            <a:r>
              <a:rPr lang="fr-FR" i="1" dirty="0"/>
              <a:t>, </a:t>
            </a:r>
            <a:r>
              <a:rPr lang="el-GR" i="1" dirty="0" err="1"/>
              <a:t>αἰσθήσει</a:t>
            </a:r>
            <a:r>
              <a:rPr lang="el-GR" i="1" dirty="0"/>
              <a:t> </a:t>
            </a:r>
            <a:r>
              <a:rPr lang="el-GR" i="1" dirty="0" err="1"/>
              <a:t>νοερᾷ</a:t>
            </a:r>
            <a:r>
              <a:rPr lang="el-GR" i="1" dirty="0"/>
              <a:t> </a:t>
            </a:r>
            <a:r>
              <a:rPr lang="el-GR" i="1" dirty="0" err="1"/>
              <a:t>καὶ</a:t>
            </a:r>
            <a:r>
              <a:rPr lang="el-GR" i="1" dirty="0"/>
              <a:t> </a:t>
            </a:r>
            <a:r>
              <a:rPr lang="el-GR" i="1" dirty="0" err="1"/>
              <a:t>ἀόρατον</a:t>
            </a:r>
            <a:r>
              <a:rPr lang="el-GR" i="1" dirty="0"/>
              <a:t> </a:t>
            </a:r>
            <a:r>
              <a:rPr lang="el-GR" i="1" dirty="0" err="1"/>
              <a:t>ἐξιχνεύουσα</a:t>
            </a:r>
            <a:r>
              <a:rPr lang="fr-FR" dirty="0"/>
              <a:t>"</a:t>
            </a:r>
            <a:r>
              <a:rPr lang="el-GR" i="1" dirty="0"/>
              <a:t> </a:t>
            </a:r>
            <a:r>
              <a:rPr lang="el-GR" dirty="0"/>
              <a:t>(</a:t>
            </a:r>
            <a:r>
              <a:rPr lang="el-GR" i="1" dirty="0" err="1"/>
              <a:t>Ἑκατὸ</a:t>
            </a:r>
            <a:r>
              <a:rPr lang="el-GR" i="1" dirty="0"/>
              <a:t> </a:t>
            </a:r>
            <a:r>
              <a:rPr lang="el-GR" i="1" dirty="0" err="1"/>
              <a:t>Γνωστικὰ</a:t>
            </a:r>
            <a:r>
              <a:rPr lang="el-GR" i="1" dirty="0"/>
              <a:t> Κεφάλαια</a:t>
            </a:r>
            <a:r>
              <a:rPr lang="fr-FR" i="1" dirty="0"/>
              <a:t>  </a:t>
            </a:r>
            <a:r>
              <a:rPr lang="el-GR" i="1" dirty="0"/>
              <a:t>α΄</a:t>
            </a:r>
            <a:r>
              <a:rPr lang="fr-FR" dirty="0"/>
              <a:t>, SChr5, </a:t>
            </a:r>
            <a:r>
              <a:rPr lang="el-GR" dirty="0"/>
              <a:t>σ</a:t>
            </a:r>
            <a:r>
              <a:rPr lang="fr-FR" dirty="0"/>
              <a:t>. 85</a:t>
            </a:r>
            <a:r>
              <a:rPr lang="el-GR" dirty="0"/>
              <a:t>)</a:t>
            </a:r>
            <a:r>
              <a:rPr lang="fr-FR" dirty="0"/>
              <a:t>.</a:t>
            </a:r>
            <a:r>
              <a:rPr lang="el-GR" dirty="0"/>
              <a:t> </a:t>
            </a:r>
          </a:p>
          <a:p>
            <a:endParaRPr lang="el-GR" dirty="0"/>
          </a:p>
          <a:p>
            <a:endParaRPr lang="el-GR" dirty="0"/>
          </a:p>
        </p:txBody>
      </p:sp>
    </p:spTree>
    <p:extLst>
      <p:ext uri="{BB962C8B-B14F-4D97-AF65-F5344CB8AC3E}">
        <p14:creationId xmlns:p14="http://schemas.microsoft.com/office/powerpoint/2010/main" val="364178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721217"/>
          </a:xfrm>
        </p:spPr>
        <p:txBody>
          <a:bodyPr/>
          <a:lstStyle/>
          <a:p>
            <a:pPr algn="ctr"/>
            <a:r>
              <a:rPr lang="el-GR" dirty="0"/>
              <a:t>Ο γνωσιολογικός χαρακτήρας της « </a:t>
            </a:r>
            <a:r>
              <a:rPr lang="el-GR" dirty="0" err="1"/>
              <a:t>φυσικῆς</a:t>
            </a:r>
            <a:r>
              <a:rPr lang="el-GR" dirty="0"/>
              <a:t>»</a:t>
            </a:r>
          </a:p>
        </p:txBody>
      </p:sp>
      <p:sp>
        <p:nvSpPr>
          <p:cNvPr id="3" name="Θέση περιεχομένου 2"/>
          <p:cNvSpPr>
            <a:spLocks noGrp="1"/>
          </p:cNvSpPr>
          <p:nvPr>
            <p:ph idx="1"/>
          </p:nvPr>
        </p:nvSpPr>
        <p:spPr>
          <a:xfrm>
            <a:off x="0" y="627890"/>
            <a:ext cx="12192000" cy="6230110"/>
          </a:xfrm>
        </p:spPr>
        <p:txBody>
          <a:bodyPr/>
          <a:lstStyle/>
          <a:p>
            <a:r>
              <a:rPr lang="el-GR" dirty="0"/>
              <a:t>Ωστόσο, η κατοχή του πνευματικού πλούτου εξαρτάται πάντοτε από την πραγματοποίηση του θείου φωτισμού, εφόσον στην </a:t>
            </a:r>
            <a:r>
              <a:rPr lang="el-GR" b="1" dirty="0">
                <a:solidFill>
                  <a:srgbClr val="FF0000"/>
                </a:solidFill>
              </a:rPr>
              <a:t>πνευματική αγάπη </a:t>
            </a:r>
            <a:r>
              <a:rPr lang="el-GR" dirty="0"/>
              <a:t>δεν μπορεί κανείς να μετέχει παρά </a:t>
            </a:r>
            <a:r>
              <a:rPr lang="el-GR" b="1" dirty="0">
                <a:solidFill>
                  <a:srgbClr val="FF0000"/>
                </a:solidFill>
              </a:rPr>
              <a:t>μόνο αν φωτιστεί </a:t>
            </a:r>
            <a:r>
              <a:rPr lang="el-GR" dirty="0"/>
              <a:t>με κάθε πληροφορία από το Άγιο Πνεύμα</a:t>
            </a:r>
            <a:r>
              <a:rPr lang="fr-FR" dirty="0"/>
              <a:t>: "</a:t>
            </a:r>
            <a:r>
              <a:rPr lang="el-GR" i="1" dirty="0" err="1"/>
              <a:t>τὴν</a:t>
            </a:r>
            <a:r>
              <a:rPr lang="el-GR" i="1" dirty="0"/>
              <a:t> </a:t>
            </a:r>
            <a:r>
              <a:rPr lang="el-GR" i="1" dirty="0" err="1"/>
              <a:t>πνευματικὴν</a:t>
            </a:r>
            <a:r>
              <a:rPr lang="el-GR" i="1" dirty="0"/>
              <a:t> </a:t>
            </a:r>
            <a:r>
              <a:rPr lang="el-GR" i="1" dirty="0" err="1"/>
              <a:t>οὐ</a:t>
            </a:r>
            <a:r>
              <a:rPr lang="el-GR" i="1" dirty="0"/>
              <a:t> </a:t>
            </a:r>
            <a:r>
              <a:rPr lang="el-GR" i="1" dirty="0" err="1"/>
              <a:t>δύναταί</a:t>
            </a:r>
            <a:r>
              <a:rPr lang="el-GR" i="1" dirty="0"/>
              <a:t> τις </a:t>
            </a:r>
            <a:r>
              <a:rPr lang="el-GR" i="1" dirty="0" err="1"/>
              <a:t>ἀγάπην</a:t>
            </a:r>
            <a:r>
              <a:rPr lang="el-GR" i="1" dirty="0"/>
              <a:t> </a:t>
            </a:r>
            <a:r>
              <a:rPr lang="el-GR" i="1" dirty="0" err="1"/>
              <a:t>κτήσασθαι</a:t>
            </a:r>
            <a:r>
              <a:rPr lang="fr-FR" i="1" dirty="0"/>
              <a:t>, </a:t>
            </a:r>
            <a:r>
              <a:rPr lang="el-GR" i="1" dirty="0" err="1"/>
              <a:t>εἰ</a:t>
            </a:r>
            <a:r>
              <a:rPr lang="el-GR" i="1" dirty="0"/>
              <a:t> </a:t>
            </a:r>
            <a:r>
              <a:rPr lang="el-GR" i="1" dirty="0" err="1"/>
              <a:t>μὴν</a:t>
            </a:r>
            <a:r>
              <a:rPr lang="el-GR" i="1" dirty="0"/>
              <a:t> </a:t>
            </a:r>
            <a:r>
              <a:rPr lang="el-GR" i="1" dirty="0" err="1"/>
              <a:t>ἐν</a:t>
            </a:r>
            <a:r>
              <a:rPr lang="el-GR" i="1" dirty="0"/>
              <a:t> </a:t>
            </a:r>
            <a:r>
              <a:rPr lang="el-GR" i="1" dirty="0" err="1"/>
              <a:t>πάσῃ</a:t>
            </a:r>
            <a:r>
              <a:rPr lang="el-GR" i="1" dirty="0"/>
              <a:t> </a:t>
            </a:r>
            <a:r>
              <a:rPr lang="el-GR" i="1" dirty="0" err="1"/>
              <a:t>πληροφορίᾳ</a:t>
            </a:r>
            <a:r>
              <a:rPr lang="el-GR" i="1" dirty="0"/>
              <a:t> </a:t>
            </a:r>
            <a:r>
              <a:rPr lang="el-GR" i="1" dirty="0" err="1"/>
              <a:t>φωτισθῇ</a:t>
            </a:r>
            <a:r>
              <a:rPr lang="el-GR" i="1" dirty="0"/>
              <a:t> </a:t>
            </a:r>
            <a:r>
              <a:rPr lang="el-GR" i="1" dirty="0" err="1"/>
              <a:t>παρὰ</a:t>
            </a:r>
            <a:r>
              <a:rPr lang="el-GR" i="1" dirty="0"/>
              <a:t> </a:t>
            </a:r>
            <a:r>
              <a:rPr lang="el-GR" i="1" dirty="0" err="1"/>
              <a:t>τοῦ</a:t>
            </a:r>
            <a:r>
              <a:rPr lang="el-GR" i="1" dirty="0"/>
              <a:t> </a:t>
            </a:r>
            <a:r>
              <a:rPr lang="el-GR" i="1" dirty="0" err="1"/>
              <a:t>ἁγίου</a:t>
            </a:r>
            <a:r>
              <a:rPr lang="el-GR" i="1" dirty="0"/>
              <a:t> πνεύματος</a:t>
            </a:r>
            <a:r>
              <a:rPr lang="fr-FR" dirty="0"/>
              <a:t>"</a:t>
            </a:r>
            <a:r>
              <a:rPr lang="el-GR" i="1" dirty="0"/>
              <a:t> </a:t>
            </a:r>
            <a:r>
              <a:rPr lang="el-GR" dirty="0"/>
              <a:t>(</a:t>
            </a:r>
            <a:r>
              <a:rPr lang="el-GR" i="1" dirty="0" err="1"/>
              <a:t>Ἑκατὸ</a:t>
            </a:r>
            <a:r>
              <a:rPr lang="el-GR" i="1" dirty="0"/>
              <a:t> </a:t>
            </a:r>
            <a:r>
              <a:rPr lang="el-GR" i="1" dirty="0" err="1"/>
              <a:t>Γνωστικὰ</a:t>
            </a:r>
            <a:r>
              <a:rPr lang="el-GR" i="1" dirty="0"/>
              <a:t> Κεφάλαια</a:t>
            </a:r>
            <a:r>
              <a:rPr lang="fr-FR" i="1" dirty="0"/>
              <a:t>  </a:t>
            </a:r>
            <a:r>
              <a:rPr lang="el-GR" i="1" dirty="0" err="1"/>
              <a:t>πθ</a:t>
            </a:r>
            <a:r>
              <a:rPr lang="el-GR" i="1" dirty="0"/>
              <a:t>΄</a:t>
            </a:r>
            <a:r>
              <a:rPr lang="fr-FR" dirty="0"/>
              <a:t>, SChr5, </a:t>
            </a:r>
            <a:r>
              <a:rPr lang="el-GR" dirty="0" err="1"/>
              <a:t>σσ</a:t>
            </a:r>
            <a:r>
              <a:rPr lang="fr-FR" dirty="0"/>
              <a:t>. 149-150</a:t>
            </a:r>
            <a:r>
              <a:rPr lang="el-GR" dirty="0"/>
              <a:t>)</a:t>
            </a:r>
            <a:r>
              <a:rPr lang="fr-FR" dirty="0"/>
              <a:t>.</a:t>
            </a:r>
            <a:endParaRPr lang="el-GR" dirty="0"/>
          </a:p>
          <a:p>
            <a:r>
              <a:rPr lang="el-GR" dirty="0"/>
              <a:t>Τελικά η αγάπη συνιστά την </a:t>
            </a:r>
            <a:r>
              <a:rPr lang="el-GR" b="1" dirty="0">
                <a:solidFill>
                  <a:srgbClr val="0070C0"/>
                </a:solidFill>
              </a:rPr>
              <a:t>κινητήρια δύναμη προώθησης του κατ’ εικόνα προς το καθ’ ομοίωση</a:t>
            </a:r>
            <a:r>
              <a:rPr lang="el-GR" dirty="0"/>
              <a:t>, όχι βέβαια με βάση τη δυνατότητα της ανθρώπινης φύσης αλλά την αποστολή του θείου φωτισμού. Η άμεση σχέση </a:t>
            </a:r>
            <a:r>
              <a:rPr lang="el-GR" b="1" dirty="0">
                <a:solidFill>
                  <a:srgbClr val="0070C0"/>
                </a:solidFill>
              </a:rPr>
              <a:t>αγάπης</a:t>
            </a:r>
            <a:r>
              <a:rPr lang="el-GR" dirty="0"/>
              <a:t> και </a:t>
            </a:r>
            <a:r>
              <a:rPr lang="el-GR" b="1" dirty="0">
                <a:solidFill>
                  <a:srgbClr val="0070C0"/>
                </a:solidFill>
              </a:rPr>
              <a:t>ομοίωσης</a:t>
            </a:r>
            <a:r>
              <a:rPr lang="el-GR" dirty="0"/>
              <a:t> παραμένει αμετακίνητη, για να βεβαιώσει τη σύνδεση μεταξύ αγάπης και γνώσης</a:t>
            </a:r>
            <a:r>
              <a:rPr lang="fr-FR" dirty="0"/>
              <a:t>: "</a:t>
            </a:r>
            <a:r>
              <a:rPr lang="el-GR" i="1" dirty="0" err="1"/>
              <a:t>Ἐὰν</a:t>
            </a:r>
            <a:r>
              <a:rPr lang="el-GR" i="1" dirty="0"/>
              <a:t> </a:t>
            </a:r>
            <a:r>
              <a:rPr lang="el-GR" i="1" dirty="0" err="1"/>
              <a:t>γὰρ</a:t>
            </a:r>
            <a:r>
              <a:rPr lang="el-GR" i="1" dirty="0"/>
              <a:t> </a:t>
            </a:r>
            <a:r>
              <a:rPr lang="el-GR" i="1" dirty="0" err="1"/>
              <a:t>μὴ</a:t>
            </a:r>
            <a:r>
              <a:rPr lang="el-GR" i="1" dirty="0"/>
              <a:t> τελείως </a:t>
            </a:r>
            <a:r>
              <a:rPr lang="el-GR" i="1" dirty="0" err="1"/>
              <a:t>τὸ</a:t>
            </a:r>
            <a:r>
              <a:rPr lang="el-GR" i="1" dirty="0"/>
              <a:t> </a:t>
            </a:r>
            <a:r>
              <a:rPr lang="el-GR" i="1" dirty="0" err="1"/>
              <a:t>καθ</a:t>
            </a:r>
            <a:r>
              <a:rPr lang="fr-FR" i="1" dirty="0"/>
              <a:t>’ </a:t>
            </a:r>
            <a:r>
              <a:rPr lang="el-GR" i="1" dirty="0" err="1"/>
              <a:t>ὁμοίωσιν</a:t>
            </a:r>
            <a:r>
              <a:rPr lang="el-GR" i="1" dirty="0"/>
              <a:t> </a:t>
            </a:r>
            <a:r>
              <a:rPr lang="el-GR" i="1" dirty="0" err="1"/>
              <a:t>διὰ</a:t>
            </a:r>
            <a:r>
              <a:rPr lang="el-GR" i="1" dirty="0"/>
              <a:t> </a:t>
            </a:r>
            <a:r>
              <a:rPr lang="el-GR" i="1" dirty="0" err="1"/>
              <a:t>τοῦ</a:t>
            </a:r>
            <a:r>
              <a:rPr lang="el-GR" i="1" dirty="0"/>
              <a:t> θείου </a:t>
            </a:r>
            <a:r>
              <a:rPr lang="el-GR" i="1" dirty="0" err="1"/>
              <a:t>φωτὸς</a:t>
            </a:r>
            <a:r>
              <a:rPr lang="el-GR" i="1" dirty="0"/>
              <a:t> </a:t>
            </a:r>
            <a:r>
              <a:rPr lang="el-GR" i="1" dirty="0" err="1"/>
              <a:t>ἀπολάβῃ</a:t>
            </a:r>
            <a:r>
              <a:rPr lang="el-GR" i="1" dirty="0"/>
              <a:t> ὁ </a:t>
            </a:r>
            <a:r>
              <a:rPr lang="el-GR" i="1" dirty="0" err="1"/>
              <a:t>νοῦς</a:t>
            </a:r>
            <a:r>
              <a:rPr lang="fr-FR" i="1" dirty="0"/>
              <a:t>, </a:t>
            </a:r>
            <a:r>
              <a:rPr lang="el-GR" i="1" dirty="0"/>
              <a:t>πάσας </a:t>
            </a:r>
            <a:r>
              <a:rPr lang="el-GR" i="1" dirty="0" err="1"/>
              <a:t>μὲν</a:t>
            </a:r>
            <a:r>
              <a:rPr lang="el-GR" i="1" dirty="0"/>
              <a:t> </a:t>
            </a:r>
            <a:r>
              <a:rPr lang="el-GR" i="1" dirty="0" err="1"/>
              <a:t>τὰς</a:t>
            </a:r>
            <a:r>
              <a:rPr lang="el-GR" i="1" dirty="0"/>
              <a:t> </a:t>
            </a:r>
            <a:r>
              <a:rPr lang="el-GR" i="1" dirty="0" err="1"/>
              <a:t>ἄλλας</a:t>
            </a:r>
            <a:r>
              <a:rPr lang="el-GR" i="1" dirty="0"/>
              <a:t> </a:t>
            </a:r>
            <a:r>
              <a:rPr lang="el-GR" i="1" dirty="0" err="1"/>
              <a:t>σχεδὸν</a:t>
            </a:r>
            <a:r>
              <a:rPr lang="el-GR" i="1" dirty="0"/>
              <a:t> </a:t>
            </a:r>
            <a:r>
              <a:rPr lang="el-GR" i="1" dirty="0" err="1"/>
              <a:t>ἔχειν</a:t>
            </a:r>
            <a:r>
              <a:rPr lang="el-GR" i="1" dirty="0"/>
              <a:t> </a:t>
            </a:r>
            <a:r>
              <a:rPr lang="el-GR" i="1" dirty="0" err="1"/>
              <a:t>ἀρετὰς</a:t>
            </a:r>
            <a:r>
              <a:rPr lang="el-GR" i="1" dirty="0"/>
              <a:t> δύναται</a:t>
            </a:r>
            <a:r>
              <a:rPr lang="fr-FR" i="1" dirty="0"/>
              <a:t>, </a:t>
            </a:r>
            <a:r>
              <a:rPr lang="el-GR" i="1" dirty="0" err="1"/>
              <a:t>τῆς</a:t>
            </a:r>
            <a:r>
              <a:rPr lang="el-GR" i="1" dirty="0"/>
              <a:t> </a:t>
            </a:r>
            <a:r>
              <a:rPr lang="el-GR" i="1" dirty="0" err="1"/>
              <a:t>δὲ</a:t>
            </a:r>
            <a:r>
              <a:rPr lang="el-GR" i="1" dirty="0"/>
              <a:t> τελείας </a:t>
            </a:r>
            <a:r>
              <a:rPr lang="el-GR" i="1" dirty="0" err="1"/>
              <a:t>ἀγάπης</a:t>
            </a:r>
            <a:r>
              <a:rPr lang="el-GR" i="1" dirty="0"/>
              <a:t> </a:t>
            </a:r>
            <a:r>
              <a:rPr lang="el-GR" i="1" dirty="0" err="1"/>
              <a:t>ἔτι</a:t>
            </a:r>
            <a:r>
              <a:rPr lang="el-GR" i="1" dirty="0"/>
              <a:t> </a:t>
            </a:r>
            <a:r>
              <a:rPr lang="el-GR" i="1" dirty="0" err="1"/>
              <a:t>ἄμοιρος</a:t>
            </a:r>
            <a:r>
              <a:rPr lang="el-GR" i="1" dirty="0"/>
              <a:t> μένει</a:t>
            </a:r>
            <a:r>
              <a:rPr lang="fr-FR" i="1" dirty="0"/>
              <a:t>. </a:t>
            </a:r>
            <a:r>
              <a:rPr lang="el-GR" i="1" dirty="0" err="1"/>
              <a:t>Ὅταν</a:t>
            </a:r>
            <a:r>
              <a:rPr lang="el-GR" i="1" dirty="0"/>
              <a:t> </a:t>
            </a:r>
            <a:r>
              <a:rPr lang="el-GR" i="1" dirty="0" err="1"/>
              <a:t>γὰρ</a:t>
            </a:r>
            <a:r>
              <a:rPr lang="el-GR" i="1" dirty="0"/>
              <a:t> </a:t>
            </a:r>
            <a:r>
              <a:rPr lang="el-GR" i="1" dirty="0" err="1"/>
              <a:t>ὁμοιωθῇ</a:t>
            </a:r>
            <a:r>
              <a:rPr lang="el-GR" i="1" dirty="0"/>
              <a:t> </a:t>
            </a:r>
            <a:r>
              <a:rPr lang="el-GR" i="1" dirty="0" err="1"/>
              <a:t>τῇ</a:t>
            </a:r>
            <a:r>
              <a:rPr lang="el-GR" i="1" dirty="0"/>
              <a:t> </a:t>
            </a:r>
            <a:r>
              <a:rPr lang="el-GR" i="1" dirty="0" err="1"/>
              <a:t>τοῦ</a:t>
            </a:r>
            <a:r>
              <a:rPr lang="el-GR" i="1" dirty="0"/>
              <a:t> </a:t>
            </a:r>
            <a:r>
              <a:rPr lang="el-GR" i="1" dirty="0" err="1"/>
              <a:t>Θεοῦ</a:t>
            </a:r>
            <a:r>
              <a:rPr lang="el-GR" i="1" dirty="0"/>
              <a:t> </a:t>
            </a:r>
            <a:r>
              <a:rPr lang="el-GR" i="1" dirty="0" err="1"/>
              <a:t>ἀρετῇ</a:t>
            </a:r>
            <a:r>
              <a:rPr lang="fr-FR" i="1" dirty="0"/>
              <a:t>, </a:t>
            </a:r>
            <a:r>
              <a:rPr lang="el-GR" i="1" dirty="0" err="1"/>
              <a:t>ὡς</a:t>
            </a:r>
            <a:r>
              <a:rPr lang="el-GR" i="1" dirty="0"/>
              <a:t> </a:t>
            </a:r>
            <a:r>
              <a:rPr lang="el-GR" i="1" dirty="0" err="1"/>
              <a:t>χωρεῖ</a:t>
            </a:r>
            <a:r>
              <a:rPr lang="el-GR" i="1" dirty="0"/>
              <a:t> </a:t>
            </a:r>
            <a:r>
              <a:rPr lang="el-GR" i="1" dirty="0" err="1"/>
              <a:t>δὲ</a:t>
            </a:r>
            <a:r>
              <a:rPr lang="el-GR" i="1" dirty="0"/>
              <a:t> </a:t>
            </a:r>
            <a:r>
              <a:rPr lang="el-GR" i="1" dirty="0" err="1"/>
              <a:t>ἄνθρωπος</a:t>
            </a:r>
            <a:r>
              <a:rPr lang="fr-FR" i="1" dirty="0"/>
              <a:t>, </a:t>
            </a:r>
            <a:r>
              <a:rPr lang="el-GR" i="1" dirty="0"/>
              <a:t>λέγω</a:t>
            </a:r>
            <a:r>
              <a:rPr lang="fr-FR" i="1" dirty="0"/>
              <a:t>, </a:t>
            </a:r>
            <a:r>
              <a:rPr lang="el-GR" i="1" dirty="0" err="1"/>
              <a:t>ὁμοιωθῆναι</a:t>
            </a:r>
            <a:r>
              <a:rPr lang="el-GR" i="1" dirty="0"/>
              <a:t> </a:t>
            </a:r>
            <a:r>
              <a:rPr lang="el-GR" i="1" dirty="0" err="1"/>
              <a:t>Θεῷ</a:t>
            </a:r>
            <a:r>
              <a:rPr lang="el-GR" i="1" dirty="0"/>
              <a:t> τότε </a:t>
            </a:r>
            <a:r>
              <a:rPr lang="el-GR" i="1" dirty="0" err="1"/>
              <a:t>καὶ</a:t>
            </a:r>
            <a:r>
              <a:rPr lang="el-GR" i="1" dirty="0"/>
              <a:t> </a:t>
            </a:r>
            <a:r>
              <a:rPr lang="el-GR" i="1" dirty="0" err="1"/>
              <a:t>τῆς</a:t>
            </a:r>
            <a:r>
              <a:rPr lang="el-GR" i="1" dirty="0"/>
              <a:t> θείας </a:t>
            </a:r>
            <a:r>
              <a:rPr lang="el-GR" i="1" dirty="0" err="1"/>
              <a:t>ἀγάπης</a:t>
            </a:r>
            <a:r>
              <a:rPr lang="el-GR" i="1" dirty="0"/>
              <a:t> φέρει </a:t>
            </a:r>
            <a:r>
              <a:rPr lang="el-GR" i="1" dirty="0" err="1"/>
              <a:t>τὴν</a:t>
            </a:r>
            <a:r>
              <a:rPr lang="el-GR" i="1" dirty="0"/>
              <a:t> </a:t>
            </a:r>
            <a:r>
              <a:rPr lang="el-GR" i="1" dirty="0" err="1"/>
              <a:t>ὁμοίωσιν</a:t>
            </a:r>
            <a:r>
              <a:rPr lang="fr-FR" dirty="0"/>
              <a:t>"</a:t>
            </a:r>
            <a:r>
              <a:rPr lang="el-GR" i="1" dirty="0"/>
              <a:t> </a:t>
            </a:r>
            <a:r>
              <a:rPr lang="el-GR" dirty="0"/>
              <a:t>(</a:t>
            </a:r>
            <a:r>
              <a:rPr lang="el-GR" i="1" dirty="0" err="1"/>
              <a:t>Ἑκατὸ</a:t>
            </a:r>
            <a:r>
              <a:rPr lang="el-GR" i="1" dirty="0"/>
              <a:t> </a:t>
            </a:r>
            <a:r>
              <a:rPr lang="el-GR" i="1" dirty="0" err="1"/>
              <a:t>Γνωστικὰ</a:t>
            </a:r>
            <a:r>
              <a:rPr lang="el-GR" i="1" dirty="0"/>
              <a:t> Κεφάλαια</a:t>
            </a:r>
            <a:r>
              <a:rPr lang="fr-FR" i="1" dirty="0"/>
              <a:t>  </a:t>
            </a:r>
            <a:r>
              <a:rPr lang="el-GR" i="1" dirty="0" err="1"/>
              <a:t>πθ</a:t>
            </a:r>
            <a:r>
              <a:rPr lang="el-GR" i="1" dirty="0"/>
              <a:t>΄</a:t>
            </a:r>
            <a:r>
              <a:rPr lang="fr-FR" dirty="0"/>
              <a:t>, SChr5, </a:t>
            </a:r>
            <a:r>
              <a:rPr lang="el-GR" dirty="0"/>
              <a:t>σ</a:t>
            </a:r>
            <a:r>
              <a:rPr lang="fr-FR" dirty="0"/>
              <a:t>. 150</a:t>
            </a:r>
            <a:r>
              <a:rPr lang="el-GR" dirty="0"/>
              <a:t>)</a:t>
            </a:r>
            <a:r>
              <a:rPr lang="fr-FR" dirty="0"/>
              <a:t>. </a:t>
            </a:r>
            <a:endParaRPr lang="el-GR" dirty="0"/>
          </a:p>
          <a:p>
            <a:endParaRPr lang="el-GR" dirty="0"/>
          </a:p>
          <a:p>
            <a:endParaRPr lang="el-GR" dirty="0"/>
          </a:p>
          <a:p>
            <a:endParaRPr lang="el-GR" dirty="0"/>
          </a:p>
        </p:txBody>
      </p:sp>
    </p:spTree>
    <p:extLst>
      <p:ext uri="{BB962C8B-B14F-4D97-AF65-F5344CB8AC3E}">
        <p14:creationId xmlns:p14="http://schemas.microsoft.com/office/powerpoint/2010/main" val="11233844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412124"/>
          </a:xfrm>
        </p:spPr>
        <p:txBody>
          <a:bodyPr>
            <a:normAutofit fontScale="90000"/>
          </a:bodyPr>
          <a:lstStyle/>
          <a:p>
            <a:pPr algn="ctr"/>
            <a:r>
              <a:rPr lang="el-GR" dirty="0"/>
              <a:t>Ο γνωσιολογικός χαρακτήρας της « </a:t>
            </a:r>
            <a:r>
              <a:rPr lang="el-GR" dirty="0" err="1"/>
              <a:t>φυσικῆς</a:t>
            </a:r>
            <a:r>
              <a:rPr lang="el-GR" dirty="0"/>
              <a:t>»</a:t>
            </a:r>
          </a:p>
        </p:txBody>
      </p:sp>
      <p:sp>
        <p:nvSpPr>
          <p:cNvPr id="3" name="Θέση περιεχομένου 2"/>
          <p:cNvSpPr>
            <a:spLocks noGrp="1"/>
          </p:cNvSpPr>
          <p:nvPr>
            <p:ph idx="1"/>
          </p:nvPr>
        </p:nvSpPr>
        <p:spPr>
          <a:xfrm>
            <a:off x="0" y="412124"/>
            <a:ext cx="12192000" cy="6445876"/>
          </a:xfrm>
        </p:spPr>
        <p:txBody>
          <a:bodyPr>
            <a:normAutofit fontScale="92500"/>
          </a:bodyPr>
          <a:lstStyle/>
          <a:p>
            <a:r>
              <a:rPr lang="el-GR" dirty="0"/>
              <a:t>Ο καθοριστικός ρόλος του θείου φωτισμού παραμένει κυρίαρχος. Η αγάπη αυξάνεται και καρποφορεί ενεργοποιώντας τη δυνατότητα του καθ’ ομοίωση, μόνο όταν ο άνθρωπος αποδέχεται την αρωγή της αγιοπνευματικής δωρεάς. Ωστόσο, όπως διαπιστώνει ο Μακάριος, </a:t>
            </a:r>
            <a:r>
              <a:rPr lang="el-GR" u="sng" dirty="0"/>
              <a:t>η αγιοπνευματική δωρεά του θείου φωτός</a:t>
            </a:r>
            <a:r>
              <a:rPr lang="el-GR" dirty="0"/>
              <a:t> κατά μια νομοτελειακή τάξη </a:t>
            </a:r>
            <a:r>
              <a:rPr lang="el-GR" u="sng" dirty="0"/>
              <a:t>επισκέπτεται τον άνθρωπο με κριτήριο την αυτεξούσια κίνηση της ψυχής του</a:t>
            </a:r>
            <a:r>
              <a:rPr lang="el-GR" dirty="0"/>
              <a:t>, όταν αυτή κινείται με ορμή προς την αγάπη του Θεού</a:t>
            </a:r>
            <a:r>
              <a:rPr lang="en-GB" dirty="0"/>
              <a:t>: "</a:t>
            </a:r>
            <a:r>
              <a:rPr lang="el-GR" i="1" dirty="0"/>
              <a:t>ψυχή</a:t>
            </a:r>
            <a:r>
              <a:rPr lang="en-GB" i="1" dirty="0"/>
              <a:t> ... </a:t>
            </a:r>
            <a:r>
              <a:rPr lang="el-GR" i="1" dirty="0"/>
              <a:t>ἡ </a:t>
            </a:r>
            <a:r>
              <a:rPr lang="el-GR" i="1" dirty="0" err="1"/>
              <a:t>ἀληθῶς</a:t>
            </a:r>
            <a:r>
              <a:rPr lang="el-GR" i="1" dirty="0"/>
              <a:t> </a:t>
            </a:r>
            <a:r>
              <a:rPr lang="el-GR" i="1" dirty="0" err="1"/>
              <a:t>πρὸς</a:t>
            </a:r>
            <a:r>
              <a:rPr lang="el-GR" i="1" dirty="0"/>
              <a:t> </a:t>
            </a:r>
            <a:r>
              <a:rPr lang="el-GR" i="1" dirty="0" err="1"/>
              <a:t>τὸν</a:t>
            </a:r>
            <a:r>
              <a:rPr lang="el-GR" i="1" dirty="0"/>
              <a:t> Κύριον </a:t>
            </a:r>
            <a:r>
              <a:rPr lang="el-GR" i="1" dirty="0" err="1"/>
              <a:t>τὴ</a:t>
            </a:r>
            <a:r>
              <a:rPr lang="el-GR" i="1" dirty="0"/>
              <a:t> </a:t>
            </a:r>
            <a:r>
              <a:rPr lang="el-GR" i="1" dirty="0" err="1"/>
              <a:t>ὁρμὴν</a:t>
            </a:r>
            <a:r>
              <a:rPr lang="el-GR" i="1" dirty="0"/>
              <a:t> </a:t>
            </a:r>
            <a:r>
              <a:rPr lang="el-GR" i="1" dirty="0" err="1"/>
              <a:t>ἔχουσα</a:t>
            </a:r>
            <a:r>
              <a:rPr lang="el-GR" i="1" dirty="0"/>
              <a:t> </a:t>
            </a:r>
            <a:r>
              <a:rPr lang="el-GR" i="1" dirty="0" err="1"/>
              <a:t>ὅλη</a:t>
            </a:r>
            <a:r>
              <a:rPr lang="el-GR" i="1" dirty="0"/>
              <a:t> </a:t>
            </a:r>
            <a:r>
              <a:rPr lang="el-GR" i="1" dirty="0" err="1"/>
              <a:t>ἐξ</a:t>
            </a:r>
            <a:r>
              <a:rPr lang="el-GR" i="1" dirty="0"/>
              <a:t> </a:t>
            </a:r>
            <a:r>
              <a:rPr lang="el-GR" i="1" dirty="0" err="1"/>
              <a:t>ὅλου</a:t>
            </a:r>
            <a:r>
              <a:rPr lang="el-GR" i="1" dirty="0"/>
              <a:t> </a:t>
            </a:r>
            <a:r>
              <a:rPr lang="el-GR" i="1" dirty="0" err="1"/>
              <a:t>τὴν</a:t>
            </a:r>
            <a:r>
              <a:rPr lang="el-GR" i="1" dirty="0"/>
              <a:t> </a:t>
            </a:r>
            <a:r>
              <a:rPr lang="el-GR" i="1" dirty="0" err="1"/>
              <a:t>ἀγάπην</a:t>
            </a:r>
            <a:r>
              <a:rPr lang="el-GR" i="1" dirty="0"/>
              <a:t> </a:t>
            </a:r>
            <a:r>
              <a:rPr lang="el-GR" i="1" dirty="0" err="1"/>
              <a:t>αὐτῆς</a:t>
            </a:r>
            <a:r>
              <a:rPr lang="el-GR" i="1" dirty="0"/>
              <a:t> </a:t>
            </a:r>
            <a:r>
              <a:rPr lang="el-GR" i="1" dirty="0" err="1"/>
              <a:t>πρὸς</a:t>
            </a:r>
            <a:r>
              <a:rPr lang="el-GR" i="1" dirty="0"/>
              <a:t> </a:t>
            </a:r>
            <a:r>
              <a:rPr lang="el-GR" i="1" dirty="0" err="1"/>
              <a:t>αὐτὸν</a:t>
            </a:r>
            <a:r>
              <a:rPr lang="el-GR" i="1" dirty="0"/>
              <a:t> </a:t>
            </a:r>
            <a:r>
              <a:rPr lang="el-GR" i="1" dirty="0" err="1"/>
              <a:t>ἕλκει</a:t>
            </a:r>
            <a:r>
              <a:rPr lang="en-GB" i="1" dirty="0"/>
              <a:t>... </a:t>
            </a:r>
            <a:r>
              <a:rPr lang="el-GR" i="1" dirty="0" err="1"/>
              <a:t>κἀκεῖθεν</a:t>
            </a:r>
            <a:r>
              <a:rPr lang="el-GR" i="1" dirty="0"/>
              <a:t> </a:t>
            </a:r>
            <a:r>
              <a:rPr lang="el-GR" i="1" dirty="0" err="1"/>
              <a:t>τὴν</a:t>
            </a:r>
            <a:r>
              <a:rPr lang="el-GR" i="1" dirty="0"/>
              <a:t> </a:t>
            </a:r>
            <a:r>
              <a:rPr lang="el-GR" i="1" dirty="0" err="1"/>
              <a:t>βοήθειαν</a:t>
            </a:r>
            <a:r>
              <a:rPr lang="el-GR" i="1" dirty="0"/>
              <a:t> </a:t>
            </a:r>
            <a:r>
              <a:rPr lang="el-GR" i="1" dirty="0" err="1"/>
              <a:t>τῆς</a:t>
            </a:r>
            <a:r>
              <a:rPr lang="el-GR" i="1" dirty="0"/>
              <a:t> χάριτος </a:t>
            </a:r>
            <a:r>
              <a:rPr lang="el-GR" i="1" dirty="0" err="1"/>
              <a:t>προσκτᾶται</a:t>
            </a:r>
            <a:r>
              <a:rPr lang="en-GB" i="1" dirty="0"/>
              <a:t>... </a:t>
            </a:r>
            <a:r>
              <a:rPr lang="el-GR" b="1" i="1" dirty="0" err="1">
                <a:solidFill>
                  <a:srgbClr val="FF0000"/>
                </a:solidFill>
              </a:rPr>
              <a:t>Ὅπου</a:t>
            </a:r>
            <a:r>
              <a:rPr lang="el-GR" b="1" i="1" dirty="0">
                <a:solidFill>
                  <a:srgbClr val="FF0000"/>
                </a:solidFill>
              </a:rPr>
              <a:t> </a:t>
            </a:r>
            <a:r>
              <a:rPr lang="el-GR" b="1" i="1" dirty="0" err="1">
                <a:solidFill>
                  <a:srgbClr val="FF0000"/>
                </a:solidFill>
              </a:rPr>
              <a:t>γὰρ</a:t>
            </a:r>
            <a:r>
              <a:rPr lang="el-GR" b="1" i="1" dirty="0">
                <a:solidFill>
                  <a:srgbClr val="FF0000"/>
                </a:solidFill>
              </a:rPr>
              <a:t> </a:t>
            </a:r>
            <a:r>
              <a:rPr lang="el-GR" b="1" i="1" dirty="0" err="1">
                <a:solidFill>
                  <a:srgbClr val="FF0000"/>
                </a:solidFill>
              </a:rPr>
              <a:t>ἀγαπᾶται</a:t>
            </a:r>
            <a:r>
              <a:rPr lang="el-GR" b="1" i="1" dirty="0">
                <a:solidFill>
                  <a:srgbClr val="FF0000"/>
                </a:solidFill>
              </a:rPr>
              <a:t>, </a:t>
            </a:r>
            <a:r>
              <a:rPr lang="el-GR" b="1" i="1" dirty="0" err="1">
                <a:solidFill>
                  <a:srgbClr val="FF0000"/>
                </a:solidFill>
              </a:rPr>
              <a:t>ἐκεῖθεν</a:t>
            </a:r>
            <a:r>
              <a:rPr lang="el-GR" b="1" i="1" dirty="0">
                <a:solidFill>
                  <a:srgbClr val="FF0000"/>
                </a:solidFill>
              </a:rPr>
              <a:t> </a:t>
            </a:r>
            <a:r>
              <a:rPr lang="el-GR" b="1" i="1" dirty="0" err="1">
                <a:solidFill>
                  <a:srgbClr val="FF0000"/>
                </a:solidFill>
              </a:rPr>
              <a:t>βοηθεῖται</a:t>
            </a:r>
            <a:r>
              <a:rPr lang="el-GR" b="1" i="1" dirty="0">
                <a:solidFill>
                  <a:srgbClr val="FF0000"/>
                </a:solidFill>
              </a:rPr>
              <a:t>, </a:t>
            </a:r>
            <a:r>
              <a:rPr lang="el-GR" b="1" i="1" dirty="0" err="1">
                <a:solidFill>
                  <a:srgbClr val="FF0000"/>
                </a:solidFill>
              </a:rPr>
              <a:t>κἀκεῖθεν</a:t>
            </a:r>
            <a:r>
              <a:rPr lang="el-GR" b="1" i="1" dirty="0">
                <a:solidFill>
                  <a:srgbClr val="FF0000"/>
                </a:solidFill>
              </a:rPr>
              <a:t> </a:t>
            </a:r>
            <a:r>
              <a:rPr lang="el-GR" b="1" i="1" dirty="0" err="1">
                <a:solidFill>
                  <a:srgbClr val="FF0000"/>
                </a:solidFill>
              </a:rPr>
              <a:t>βαρεῖται</a:t>
            </a:r>
            <a:r>
              <a:rPr lang="el-GR" dirty="0"/>
              <a:t>"</a:t>
            </a:r>
            <a:r>
              <a:rPr lang="el-GR" i="1" dirty="0"/>
              <a:t> </a:t>
            </a:r>
            <a:r>
              <a:rPr lang="el-GR" dirty="0"/>
              <a:t>(</a:t>
            </a:r>
            <a:r>
              <a:rPr lang="el-GR" i="1" dirty="0" err="1"/>
              <a:t>Ὁμιλίαι</a:t>
            </a:r>
            <a:r>
              <a:rPr lang="el-GR" i="1" dirty="0"/>
              <a:t> </a:t>
            </a:r>
            <a:r>
              <a:rPr lang="el-GR" i="1" dirty="0" err="1"/>
              <a:t>Πνευματικαὶ</a:t>
            </a:r>
            <a:r>
              <a:rPr lang="el-GR" i="1" dirty="0"/>
              <a:t> Ε΄</a:t>
            </a:r>
            <a:r>
              <a:rPr lang="en-GB" i="1" dirty="0"/>
              <a:t>,</a:t>
            </a:r>
            <a:r>
              <a:rPr lang="en-GB" dirty="0"/>
              <a:t> PG 34, 505 B</a:t>
            </a:r>
            <a:r>
              <a:rPr lang="el-GR" dirty="0"/>
              <a:t>).</a:t>
            </a:r>
          </a:p>
          <a:p>
            <a:r>
              <a:rPr lang="el-GR" dirty="0"/>
              <a:t>Στην κατάσταση αυτή βρίσκεται η ψυχή, όταν αποτάσσεται τον κόσμο ολοκληρωτικά, επιθυμώντας αποκλειστικά και μόνο τον Κύριο. Είναι η οριακή στιγμή που αρνείται κάθε τι κοσμικό -κατανοώντας τη ματαιότητα που περικλείει- για να αποδεχθεί την </a:t>
            </a:r>
            <a:r>
              <a:rPr lang="el-GR" b="1" dirty="0">
                <a:solidFill>
                  <a:srgbClr val="FF0000"/>
                </a:solidFill>
              </a:rPr>
              <a:t>αγιοπνευματική δωρεά της αγάπης</a:t>
            </a:r>
            <a:r>
              <a:rPr lang="el-GR" dirty="0"/>
              <a:t>: "</a:t>
            </a:r>
            <a:r>
              <a:rPr lang="el-GR" i="1" dirty="0"/>
              <a:t>Ἡ </a:t>
            </a:r>
            <a:r>
              <a:rPr lang="el-GR" i="1" dirty="0" err="1"/>
              <a:t>ψυχὴ</a:t>
            </a:r>
            <a:r>
              <a:rPr lang="el-GR" i="1" dirty="0"/>
              <a:t> </a:t>
            </a:r>
            <a:r>
              <a:rPr lang="el-GR" i="1" dirty="0" err="1"/>
              <a:t>ἀρνησαμένη</a:t>
            </a:r>
            <a:r>
              <a:rPr lang="el-GR" i="1" dirty="0"/>
              <a:t> </a:t>
            </a:r>
            <a:r>
              <a:rPr lang="el-GR" i="1" dirty="0" err="1"/>
              <a:t>τὸν</a:t>
            </a:r>
            <a:r>
              <a:rPr lang="el-GR" i="1" dirty="0"/>
              <a:t> </a:t>
            </a:r>
            <a:r>
              <a:rPr lang="el-GR" i="1" dirty="0" err="1"/>
              <a:t>κόσμον</a:t>
            </a:r>
            <a:r>
              <a:rPr lang="el-GR" i="1" dirty="0"/>
              <a:t>, </a:t>
            </a:r>
            <a:r>
              <a:rPr lang="el-GR" i="1" dirty="0" err="1"/>
              <a:t>καὶ</a:t>
            </a:r>
            <a:r>
              <a:rPr lang="el-GR" i="1" dirty="0"/>
              <a:t> </a:t>
            </a:r>
            <a:r>
              <a:rPr lang="el-GR" i="1" dirty="0" err="1"/>
              <a:t>τὸν</a:t>
            </a:r>
            <a:r>
              <a:rPr lang="el-GR" i="1" dirty="0"/>
              <a:t> Κύριον μόνον </a:t>
            </a:r>
            <a:r>
              <a:rPr lang="el-GR" i="1" dirty="0" err="1"/>
              <a:t>ποθήσασα</a:t>
            </a:r>
            <a:r>
              <a:rPr lang="el-GR" i="1" dirty="0"/>
              <a:t>... </a:t>
            </a:r>
            <a:r>
              <a:rPr lang="el-GR" i="1" dirty="0" err="1"/>
              <a:t>δεξαμένη</a:t>
            </a:r>
            <a:r>
              <a:rPr lang="el-GR" i="1" dirty="0"/>
              <a:t> </a:t>
            </a:r>
            <a:r>
              <a:rPr lang="el-GR" i="1" dirty="0" err="1"/>
              <a:t>ἐκεῖνο</a:t>
            </a:r>
            <a:r>
              <a:rPr lang="el-GR" i="1" dirty="0"/>
              <a:t> </a:t>
            </a:r>
            <a:r>
              <a:rPr lang="el-GR" i="1" dirty="0" err="1"/>
              <a:t>τὸ</a:t>
            </a:r>
            <a:r>
              <a:rPr lang="el-GR" i="1" dirty="0"/>
              <a:t> </a:t>
            </a:r>
            <a:r>
              <a:rPr lang="el-GR" i="1" dirty="0" err="1"/>
              <a:t>ἐπουράνιο</a:t>
            </a:r>
            <a:r>
              <a:rPr lang="el-GR" i="1" dirty="0"/>
              <a:t> </a:t>
            </a:r>
            <a:r>
              <a:rPr lang="el-GR" i="1" dirty="0" err="1"/>
              <a:t>πῦρ</a:t>
            </a:r>
            <a:r>
              <a:rPr lang="el-GR" i="1" dirty="0"/>
              <a:t> </a:t>
            </a:r>
            <a:r>
              <a:rPr lang="el-GR" i="1" dirty="0" err="1"/>
              <a:t>τῆς</a:t>
            </a:r>
            <a:r>
              <a:rPr lang="el-GR" i="1" dirty="0"/>
              <a:t> </a:t>
            </a:r>
            <a:r>
              <a:rPr lang="el-GR" i="1" dirty="0" err="1"/>
              <a:t>θεότητος</a:t>
            </a:r>
            <a:r>
              <a:rPr lang="el-GR" i="1" dirty="0"/>
              <a:t> </a:t>
            </a:r>
            <a:r>
              <a:rPr lang="el-GR" i="1" dirty="0" err="1"/>
              <a:t>καὶ</a:t>
            </a:r>
            <a:r>
              <a:rPr lang="el-GR" i="1" dirty="0"/>
              <a:t> </a:t>
            </a:r>
            <a:r>
              <a:rPr lang="el-GR" i="1" dirty="0" err="1"/>
              <a:t>τῆς</a:t>
            </a:r>
            <a:r>
              <a:rPr lang="el-GR" i="1" dirty="0"/>
              <a:t> </a:t>
            </a:r>
            <a:r>
              <a:rPr lang="el-GR" i="1" dirty="0" err="1"/>
              <a:t>ἀγάπης</a:t>
            </a:r>
            <a:r>
              <a:rPr lang="el-GR" i="1" dirty="0"/>
              <a:t> </a:t>
            </a:r>
            <a:r>
              <a:rPr lang="el-GR" i="1" dirty="0" err="1"/>
              <a:t>τοῦ</a:t>
            </a:r>
            <a:r>
              <a:rPr lang="el-GR" i="1" dirty="0"/>
              <a:t> Πνεύματος· τότε </a:t>
            </a:r>
            <a:r>
              <a:rPr lang="el-GR" i="1" dirty="0" err="1"/>
              <a:t>ἐξ</a:t>
            </a:r>
            <a:r>
              <a:rPr lang="el-GR" i="1" dirty="0"/>
              <a:t> </a:t>
            </a:r>
            <a:r>
              <a:rPr lang="el-GR" i="1" dirty="0" err="1"/>
              <a:t>ἀληθείας</a:t>
            </a:r>
            <a:r>
              <a:rPr lang="el-GR" i="1" dirty="0"/>
              <a:t> πάσης </a:t>
            </a:r>
            <a:r>
              <a:rPr lang="el-GR" i="1" dirty="0" err="1"/>
              <a:t>ἀγάπης</a:t>
            </a:r>
            <a:r>
              <a:rPr lang="el-GR" i="1" dirty="0"/>
              <a:t> κόσμου </a:t>
            </a:r>
            <a:r>
              <a:rPr lang="el-GR" i="1" dirty="0" err="1"/>
              <a:t>λύεται</a:t>
            </a:r>
            <a:r>
              <a:rPr lang="el-GR" i="1" dirty="0"/>
              <a:t>... </a:t>
            </a:r>
            <a:r>
              <a:rPr lang="el-GR" i="1" dirty="0" err="1"/>
              <a:t>καὶ</a:t>
            </a:r>
            <a:r>
              <a:rPr lang="el-GR" i="1" dirty="0"/>
              <a:t> πάντα </a:t>
            </a:r>
            <a:r>
              <a:rPr lang="el-GR" i="1" dirty="0" err="1"/>
              <a:t>περισσὰ</a:t>
            </a:r>
            <a:r>
              <a:rPr lang="el-GR" i="1" dirty="0"/>
              <a:t> </a:t>
            </a:r>
            <a:r>
              <a:rPr lang="el-GR" i="1" dirty="0" err="1"/>
              <a:t>ἡγεῖται</a:t>
            </a:r>
            <a:r>
              <a:rPr lang="el-GR" i="1" dirty="0"/>
              <a:t>, </a:t>
            </a:r>
            <a:r>
              <a:rPr lang="el-GR" i="1" dirty="0" err="1"/>
              <a:t>πρὸς</a:t>
            </a:r>
            <a:r>
              <a:rPr lang="el-GR" i="1" dirty="0"/>
              <a:t> μόνον </a:t>
            </a:r>
            <a:r>
              <a:rPr lang="el-GR" i="1" dirty="0" err="1"/>
              <a:t>τὸν</a:t>
            </a:r>
            <a:r>
              <a:rPr lang="el-GR" i="1" dirty="0"/>
              <a:t> </a:t>
            </a:r>
            <a:r>
              <a:rPr lang="el-GR" i="1" dirty="0" err="1"/>
              <a:t>ἐπουράνιον</a:t>
            </a:r>
            <a:r>
              <a:rPr lang="el-GR" i="1" dirty="0"/>
              <a:t> </a:t>
            </a:r>
            <a:r>
              <a:rPr lang="el-GR" i="1" dirty="0" err="1"/>
              <a:t>Νυμφίον</a:t>
            </a:r>
            <a:r>
              <a:rPr lang="el-GR" i="1" dirty="0"/>
              <a:t> </a:t>
            </a:r>
            <a:r>
              <a:rPr lang="el-GR" i="1" dirty="0" err="1"/>
              <a:t>ὅν</a:t>
            </a:r>
            <a:r>
              <a:rPr lang="el-GR" i="1" dirty="0"/>
              <a:t> </a:t>
            </a:r>
            <a:r>
              <a:rPr lang="el-GR" i="1" dirty="0" err="1"/>
              <a:t>ἐδέξατο</a:t>
            </a:r>
            <a:r>
              <a:rPr lang="el-GR" i="1" dirty="0"/>
              <a:t>, </a:t>
            </a:r>
            <a:r>
              <a:rPr lang="el-GR" i="1" dirty="0" err="1"/>
              <a:t>ἀναπαυομένη</a:t>
            </a:r>
            <a:r>
              <a:rPr lang="el-GR" i="1" dirty="0"/>
              <a:t> </a:t>
            </a:r>
            <a:r>
              <a:rPr lang="el-GR" i="1" dirty="0" err="1"/>
              <a:t>ἐν</a:t>
            </a:r>
            <a:r>
              <a:rPr lang="el-GR" i="1" dirty="0"/>
              <a:t> </a:t>
            </a:r>
            <a:r>
              <a:rPr lang="el-GR" i="1" dirty="0" err="1"/>
              <a:t>τῇ</a:t>
            </a:r>
            <a:r>
              <a:rPr lang="el-GR" i="1" dirty="0"/>
              <a:t> </a:t>
            </a:r>
            <a:r>
              <a:rPr lang="el-GR" i="1" dirty="0" err="1"/>
              <a:t>ζεσούσῃ</a:t>
            </a:r>
            <a:r>
              <a:rPr lang="el-GR" i="1" dirty="0"/>
              <a:t> </a:t>
            </a:r>
            <a:r>
              <a:rPr lang="el-GR" i="1" dirty="0" err="1"/>
              <a:t>καὶ</a:t>
            </a:r>
            <a:r>
              <a:rPr lang="el-GR" i="1" dirty="0"/>
              <a:t> </a:t>
            </a:r>
            <a:r>
              <a:rPr lang="el-GR" i="1" dirty="0" err="1"/>
              <a:t>ἀῤῥήτῳ</a:t>
            </a:r>
            <a:r>
              <a:rPr lang="el-GR" i="1" dirty="0"/>
              <a:t> </a:t>
            </a:r>
            <a:r>
              <a:rPr lang="el-GR" i="1" dirty="0" err="1"/>
              <a:t>αὐτοῦ</a:t>
            </a:r>
            <a:r>
              <a:rPr lang="el-GR" i="1" dirty="0"/>
              <a:t> </a:t>
            </a:r>
            <a:r>
              <a:rPr lang="el-GR" i="1" dirty="0" err="1"/>
              <a:t>ἀγάπῃ</a:t>
            </a:r>
            <a:r>
              <a:rPr lang="el-GR" dirty="0"/>
              <a:t>"</a:t>
            </a:r>
            <a:r>
              <a:rPr lang="el-GR" i="1" dirty="0"/>
              <a:t> </a:t>
            </a:r>
            <a:r>
              <a:rPr lang="el-GR" dirty="0"/>
              <a:t>(</a:t>
            </a:r>
            <a:r>
              <a:rPr lang="el-GR" i="1" dirty="0" err="1"/>
              <a:t>Ὁμιλίαι</a:t>
            </a:r>
            <a:r>
              <a:rPr lang="el-GR" i="1" dirty="0"/>
              <a:t> </a:t>
            </a:r>
            <a:r>
              <a:rPr lang="el-GR" i="1" dirty="0" err="1"/>
              <a:t>Πνευματικαὶ</a:t>
            </a:r>
            <a:r>
              <a:rPr lang="el-GR" i="1" dirty="0"/>
              <a:t> Δ΄</a:t>
            </a:r>
            <a:r>
              <a:rPr lang="el-GR" dirty="0"/>
              <a:t>, </a:t>
            </a:r>
            <a:r>
              <a:rPr lang="en-GB" dirty="0"/>
              <a:t>PG</a:t>
            </a:r>
            <a:r>
              <a:rPr lang="el-GR" dirty="0"/>
              <a:t> 34, 484 Α). </a:t>
            </a:r>
          </a:p>
          <a:p>
            <a:endParaRPr lang="el-GR" dirty="0"/>
          </a:p>
          <a:p>
            <a:endParaRPr lang="el-GR" dirty="0"/>
          </a:p>
        </p:txBody>
      </p:sp>
    </p:spTree>
    <p:extLst>
      <p:ext uri="{BB962C8B-B14F-4D97-AF65-F5344CB8AC3E}">
        <p14:creationId xmlns:p14="http://schemas.microsoft.com/office/powerpoint/2010/main" val="3137612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772732"/>
          </a:xfrm>
        </p:spPr>
        <p:txBody>
          <a:bodyPr>
            <a:normAutofit/>
          </a:bodyPr>
          <a:lstStyle/>
          <a:p>
            <a:pPr algn="ctr"/>
            <a:r>
              <a:rPr lang="el-GR" sz="4000" dirty="0"/>
              <a:t>Η γνώση ως εμπειρία αγάπης και μονόδρομος ελευθερίας </a:t>
            </a:r>
          </a:p>
        </p:txBody>
      </p:sp>
      <p:sp>
        <p:nvSpPr>
          <p:cNvPr id="3" name="Θέση περιεχομένου 2"/>
          <p:cNvSpPr>
            <a:spLocks noGrp="1"/>
          </p:cNvSpPr>
          <p:nvPr>
            <p:ph idx="1"/>
          </p:nvPr>
        </p:nvSpPr>
        <p:spPr>
          <a:xfrm>
            <a:off x="0" y="602132"/>
            <a:ext cx="12192000" cy="6255868"/>
          </a:xfrm>
        </p:spPr>
        <p:txBody>
          <a:bodyPr>
            <a:normAutofit/>
          </a:bodyPr>
          <a:lstStyle/>
          <a:p>
            <a:pPr lvl="0"/>
            <a:r>
              <a:rPr lang="el-GR" dirty="0"/>
              <a:t>Η απλότητα της ψυχικής διάθεσης στη </a:t>
            </a:r>
            <a:r>
              <a:rPr lang="el-GR" dirty="0" err="1"/>
              <a:t>μακαριανή</a:t>
            </a:r>
            <a:r>
              <a:rPr lang="el-GR" dirty="0"/>
              <a:t> θεολογία απαντάται στη </a:t>
            </a:r>
            <a:r>
              <a:rPr lang="el-GR" dirty="0">
                <a:solidFill>
                  <a:srgbClr val="FF0000"/>
                </a:solidFill>
              </a:rPr>
              <a:t>διδασκαλία της "</a:t>
            </a:r>
            <a:r>
              <a:rPr lang="el-GR" b="1" i="1" dirty="0">
                <a:solidFill>
                  <a:srgbClr val="FF0000"/>
                </a:solidFill>
              </a:rPr>
              <a:t>μονότροπης </a:t>
            </a:r>
            <a:r>
              <a:rPr lang="el-GR" b="1" i="1" dirty="0" err="1">
                <a:solidFill>
                  <a:srgbClr val="FF0000"/>
                </a:solidFill>
              </a:rPr>
              <a:t>εὐθύτητας</a:t>
            </a:r>
            <a:r>
              <a:rPr lang="el-GR" dirty="0">
                <a:solidFill>
                  <a:srgbClr val="FF0000"/>
                </a:solidFill>
              </a:rPr>
              <a:t>". </a:t>
            </a:r>
            <a:endParaRPr lang="en-US" dirty="0">
              <a:solidFill>
                <a:srgbClr val="FF0000"/>
              </a:solidFill>
            </a:endParaRPr>
          </a:p>
          <a:p>
            <a:pPr lvl="0"/>
            <a:r>
              <a:rPr lang="el-GR" dirty="0"/>
              <a:t>Πρόκειται για χαρακτηριστική θεολογική θέση της </a:t>
            </a:r>
            <a:r>
              <a:rPr lang="el-GR" dirty="0" err="1"/>
              <a:t>μακαριανής</a:t>
            </a:r>
            <a:r>
              <a:rPr lang="el-GR" dirty="0"/>
              <a:t> σκέψεως, που ερμηνεύει τη </a:t>
            </a:r>
            <a:r>
              <a:rPr lang="el-GR" u="sng" dirty="0"/>
              <a:t>μυστική εμπειρία της αγαπητικής ένωσης</a:t>
            </a:r>
            <a:r>
              <a:rPr lang="el-GR" dirty="0"/>
              <a:t>, ενώ ταυτόχρονα αποκαλύπτει το </a:t>
            </a:r>
            <a:r>
              <a:rPr lang="el-GR" u="sng" dirty="0"/>
              <a:t>έσχατο νόημα της ελευθερίας</a:t>
            </a:r>
            <a:r>
              <a:rPr lang="el-GR" dirty="0"/>
              <a:t>, η οποία, όταν κατευθύνεται από την αγάπη, γίνεται πια ευθεία, δηλαδή μονόδρομος. </a:t>
            </a:r>
            <a:endParaRPr lang="en-US" dirty="0"/>
          </a:p>
          <a:p>
            <a:pPr lvl="0"/>
            <a:r>
              <a:rPr lang="el-GR" dirty="0"/>
              <a:t>Σύμφωνα με το Μακάριο, κάθε χριστιανός επιδιώκει "</a:t>
            </a:r>
            <a:r>
              <a:rPr lang="el-GR" i="1" dirty="0" err="1"/>
              <a:t>τὴν</a:t>
            </a:r>
            <a:r>
              <a:rPr lang="el-GR" i="1" dirty="0"/>
              <a:t> </a:t>
            </a:r>
            <a:r>
              <a:rPr lang="el-GR" i="1" dirty="0" err="1"/>
              <a:t>μονότροπον</a:t>
            </a:r>
            <a:r>
              <a:rPr lang="el-GR" i="1" dirty="0"/>
              <a:t> </a:t>
            </a:r>
            <a:r>
              <a:rPr lang="el-GR" i="1" dirty="0" err="1"/>
              <a:t>ἐν</a:t>
            </a:r>
            <a:r>
              <a:rPr lang="el-GR" i="1" dirty="0"/>
              <a:t> </a:t>
            </a:r>
            <a:r>
              <a:rPr lang="el-GR" i="1" dirty="0" err="1"/>
              <a:t>Χριστῷ</a:t>
            </a:r>
            <a:r>
              <a:rPr lang="el-GR" i="1" dirty="0"/>
              <a:t> πολιτείας </a:t>
            </a:r>
            <a:r>
              <a:rPr lang="el-GR" i="1" dirty="0" err="1"/>
              <a:t>εὐθύτητα</a:t>
            </a:r>
            <a:r>
              <a:rPr lang="en-US" dirty="0"/>
              <a:t>”, </a:t>
            </a:r>
            <a:r>
              <a:rPr lang="el-GR" dirty="0"/>
              <a:t>που ταυτίζεται με τη βίωση της εμπειρικής μέθεξης του Θεού. </a:t>
            </a:r>
            <a:r>
              <a:rPr lang="en-US" dirty="0"/>
              <a:t>(</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Ἐπιστολὴ</a:t>
            </a:r>
            <a:r>
              <a:rPr kumimoji="0" lang="el-GR"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Μεγάλη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καὶ</a:t>
            </a:r>
            <a:r>
              <a:rPr kumimoji="0" lang="el-GR"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πάνυ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ὠφέλιμος</a:t>
            </a:r>
            <a:r>
              <a:rPr kumimoji="0" lang="el-GR"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n-GB"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P</a:t>
            </a:r>
            <a:r>
              <a:rPr kumimoji="0" lang="el-GR"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a:t>
            </a:r>
            <a:r>
              <a:rPr kumimoji="0" lang="en-GB"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G</a:t>
            </a:r>
            <a:r>
              <a:rPr kumimoji="0" lang="el-GR"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34, 416 </a:t>
            </a:r>
            <a:r>
              <a:rPr kumimoji="0" lang="en-GB"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C)</a:t>
            </a:r>
            <a:r>
              <a:rPr kumimoji="0" lang="el-GR"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a:t>
            </a:r>
          </a:p>
          <a:p>
            <a:pPr lvl="0"/>
            <a:r>
              <a:rPr lang="el-GR" dirty="0"/>
              <a:t>Η </a:t>
            </a:r>
            <a:r>
              <a:rPr lang="el-GR" dirty="0" err="1"/>
              <a:t>μακαριανή</a:t>
            </a:r>
            <a:r>
              <a:rPr lang="el-GR" dirty="0"/>
              <a:t> ορολογία στη βίωση της προσωπικής αυτής κοινωνίας είναι πέρα για πέρα ερωτική. Η αγαπητική φορά είναι έντονη, η αναζήτηση της προσωπικής κοινωνίας επίμονη, ενώ η εκπλήρωση του έσχατου και μοναδικού πόθου, κορυφώνεται στην παρουσία του αληθινού εραστή της ψυχής, του Χριστού. Η ερωτική ορολογία δεν εκφράζει παρά τη ρεαλιστικότητα του μυστικού βιώματος της ψυχής.</a:t>
            </a:r>
            <a:endParaRPr kumimoji="0" lang="el-GR" b="0" i="0" u="none" strike="noStrike" cap="none" normalizeH="0" baseline="0" dirty="0">
              <a:ln>
                <a:noFill/>
              </a:ln>
              <a:solidFill>
                <a:schemeClr val="tx1"/>
              </a:solidFill>
              <a:effectLst/>
              <a:latin typeface="Calibri" panose="020F0502020204030204" pitchFamily="34" charset="0"/>
            </a:endParaRPr>
          </a:p>
          <a:p>
            <a:endParaRPr lang="el-GR" dirty="0"/>
          </a:p>
        </p:txBody>
      </p:sp>
      <p:sp>
        <p:nvSpPr>
          <p:cNvPr id="7" name="Rectangle 4"/>
          <p:cNvSpPr>
            <a:spLocks noChangeArrowheads="1"/>
          </p:cNvSpPr>
          <p:nvPr/>
        </p:nvSpPr>
        <p:spPr bwMode="auto">
          <a:xfrm>
            <a:off x="5876068" y="43934"/>
            <a:ext cx="4398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035668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682580"/>
          </a:xfrm>
        </p:spPr>
        <p:txBody>
          <a:bodyPr>
            <a:normAutofit fontScale="90000"/>
          </a:bodyPr>
          <a:lstStyle/>
          <a:p>
            <a:pPr algn="ctr"/>
            <a:r>
              <a:rPr lang="el-GR" dirty="0"/>
              <a:t>Η γνώση ως εμπειρία αγάπης και μονόδρομος ελευθερίας </a:t>
            </a:r>
          </a:p>
        </p:txBody>
      </p:sp>
      <p:sp>
        <p:nvSpPr>
          <p:cNvPr id="3" name="Θέση περιεχομένου 2"/>
          <p:cNvSpPr>
            <a:spLocks noGrp="1"/>
          </p:cNvSpPr>
          <p:nvPr>
            <p:ph idx="1"/>
          </p:nvPr>
        </p:nvSpPr>
        <p:spPr>
          <a:xfrm>
            <a:off x="0" y="566670"/>
            <a:ext cx="12192000" cy="6291329"/>
          </a:xfrm>
        </p:spPr>
        <p:txBody>
          <a:bodyPr>
            <a:normAutofit fontScale="92500" lnSpcReduction="20000"/>
          </a:bodyPr>
          <a:lstStyle/>
          <a:p>
            <a:r>
              <a:rPr lang="el-GR" dirty="0"/>
              <a:t>Το ευαγγέλιο αποκαλεί την εμπειρία της θείας χάρης "</a:t>
            </a:r>
            <a:r>
              <a:rPr lang="el-GR" i="1" dirty="0"/>
              <a:t>ζωή</a:t>
            </a:r>
            <a:r>
              <a:rPr lang="el-GR" dirty="0"/>
              <a:t>"". Αυτή η παραστατικότητα παραπέμπει σ’ ένα δυνατό και ρεαλιστικό δεσμό μεταξύ Θεού και ανθρώπου, επισημαίνοντας ταυτόχρονα ότι πρόκειται για σχέση απτή και συγκεκριμένη.</a:t>
            </a:r>
          </a:p>
          <a:p>
            <a:r>
              <a:rPr lang="el-GR" dirty="0"/>
              <a:t>"</a:t>
            </a:r>
            <a:r>
              <a:rPr lang="el-GR" b="1" i="1" dirty="0">
                <a:solidFill>
                  <a:srgbClr val="FF0000"/>
                </a:solidFill>
              </a:rPr>
              <a:t>Μονότροπος</a:t>
            </a:r>
            <a:r>
              <a:rPr lang="el-GR" dirty="0"/>
              <a:t>", λοιπόν, είναι η ψυχή που φλέγεται από το θείο πόθο αναζητώντας αποκλειστικά και μόνο τη νοητή συνουσία και μυστική ένωση με τον Χριστό. Μια τέτοια ψυχή δεν κυριεύεται από την αισχρότητα των λογισμών γιατί κοινωνεί σταθερά με τον ουράνιο Νυμφίο: "</a:t>
            </a:r>
            <a:r>
              <a:rPr lang="el-GR" i="1" dirty="0"/>
              <a:t>ἡ... τοιαύτη ψυχή... </a:t>
            </a:r>
            <a:r>
              <a:rPr lang="el-GR" i="1" dirty="0" err="1"/>
              <a:t>μηκέτι</a:t>
            </a:r>
            <a:r>
              <a:rPr lang="el-GR" i="1" dirty="0"/>
              <a:t> </a:t>
            </a:r>
            <a:r>
              <a:rPr lang="el-GR" i="1" dirty="0" err="1"/>
              <a:t>κυριευομένη</a:t>
            </a:r>
            <a:r>
              <a:rPr lang="el-GR" i="1" dirty="0"/>
              <a:t> </a:t>
            </a:r>
            <a:r>
              <a:rPr lang="el-GR" i="1" dirty="0" err="1"/>
              <a:t>ὑπὸ</a:t>
            </a:r>
            <a:r>
              <a:rPr lang="el-GR" i="1" dirty="0"/>
              <a:t> </a:t>
            </a:r>
            <a:r>
              <a:rPr lang="el-GR" i="1" dirty="0" err="1"/>
              <a:t>τῆς</a:t>
            </a:r>
            <a:r>
              <a:rPr lang="el-GR" i="1" dirty="0"/>
              <a:t> </a:t>
            </a:r>
            <a:r>
              <a:rPr lang="el-GR" i="1" dirty="0" err="1"/>
              <a:t>αἰσχρότητος</a:t>
            </a:r>
            <a:r>
              <a:rPr lang="el-GR" i="1" dirty="0"/>
              <a:t> </a:t>
            </a:r>
            <a:r>
              <a:rPr lang="el-GR" i="1" dirty="0" err="1"/>
              <a:t>τῶν</a:t>
            </a:r>
            <a:r>
              <a:rPr lang="el-GR" i="1" dirty="0"/>
              <a:t> </a:t>
            </a:r>
            <a:r>
              <a:rPr lang="el-GR" i="1" dirty="0" err="1"/>
              <a:t>λογισμῶν</a:t>
            </a:r>
            <a:r>
              <a:rPr lang="el-GR" i="1" dirty="0"/>
              <a:t>... μόνου </a:t>
            </a:r>
            <a:r>
              <a:rPr lang="el-GR" i="1" dirty="0" err="1"/>
              <a:t>δηλαδὴ</a:t>
            </a:r>
            <a:r>
              <a:rPr lang="el-GR" i="1" dirty="0"/>
              <a:t> </a:t>
            </a:r>
            <a:r>
              <a:rPr lang="el-GR" i="1" dirty="0" err="1"/>
              <a:t>τοῦ</a:t>
            </a:r>
            <a:r>
              <a:rPr lang="el-GR" i="1" dirty="0"/>
              <a:t> </a:t>
            </a:r>
            <a:r>
              <a:rPr lang="el-GR" i="1" dirty="0" err="1"/>
              <a:t>ἐπουρανίου</a:t>
            </a:r>
            <a:r>
              <a:rPr lang="el-GR" i="1" dirty="0"/>
              <a:t> νυμφίου </a:t>
            </a:r>
            <a:r>
              <a:rPr lang="el-GR" i="1" dirty="0" err="1"/>
              <a:t>κοινωνεῖ</a:t>
            </a:r>
            <a:r>
              <a:rPr lang="el-GR" i="1" dirty="0"/>
              <a:t>, </a:t>
            </a:r>
            <a:r>
              <a:rPr lang="el-GR" i="1" dirty="0" err="1"/>
              <a:t>ὡς</a:t>
            </a:r>
            <a:r>
              <a:rPr lang="el-GR" i="1" dirty="0"/>
              <a:t> </a:t>
            </a:r>
            <a:r>
              <a:rPr lang="el-GR" i="1" dirty="0" err="1"/>
              <a:t>αὐτὴ</a:t>
            </a:r>
            <a:r>
              <a:rPr lang="el-GR" i="1" dirty="0"/>
              <a:t> </a:t>
            </a:r>
            <a:r>
              <a:rPr lang="el-GR" i="1" dirty="0" err="1"/>
              <a:t>ἐπιποθεῖ</a:t>
            </a:r>
            <a:r>
              <a:rPr lang="el-GR" i="1" dirty="0"/>
              <a:t> </a:t>
            </a:r>
            <a:r>
              <a:rPr lang="el-GR" i="1" dirty="0" err="1"/>
              <a:t>καὶ</a:t>
            </a:r>
            <a:r>
              <a:rPr lang="el-GR" i="1" dirty="0"/>
              <a:t> </a:t>
            </a:r>
            <a:r>
              <a:rPr lang="el-GR" i="1" dirty="0" err="1"/>
              <a:t>ἐκλείπει</a:t>
            </a:r>
            <a:r>
              <a:rPr lang="el-GR" i="1" dirty="0"/>
              <a:t>, </a:t>
            </a:r>
            <a:r>
              <a:rPr lang="el-GR" i="1" dirty="0" err="1"/>
              <a:t>ἵνα</a:t>
            </a:r>
            <a:r>
              <a:rPr lang="el-GR" i="1" dirty="0"/>
              <a:t> </a:t>
            </a:r>
            <a:r>
              <a:rPr lang="el-GR" i="1" dirty="0" err="1"/>
              <a:t>τολμήσας</a:t>
            </a:r>
            <a:r>
              <a:rPr lang="el-GR" i="1" dirty="0"/>
              <a:t> </a:t>
            </a:r>
            <a:r>
              <a:rPr lang="el-GR" i="1" dirty="0" err="1"/>
              <a:t>εἴπω</a:t>
            </a:r>
            <a:r>
              <a:rPr lang="el-GR" i="1" dirty="0"/>
              <a:t>, </a:t>
            </a:r>
            <a:r>
              <a:rPr lang="el-GR" i="1" dirty="0" err="1"/>
              <a:t>τὴν</a:t>
            </a:r>
            <a:r>
              <a:rPr lang="el-GR" i="1" dirty="0"/>
              <a:t> </a:t>
            </a:r>
            <a:r>
              <a:rPr lang="el-GR" i="1" dirty="0" err="1"/>
              <a:t>πρὸς</a:t>
            </a:r>
            <a:r>
              <a:rPr lang="el-GR" i="1" dirty="0"/>
              <a:t> </a:t>
            </a:r>
            <a:r>
              <a:rPr lang="el-GR" i="1" dirty="0" err="1"/>
              <a:t>αὐτὸν</a:t>
            </a:r>
            <a:r>
              <a:rPr lang="el-GR" i="1" dirty="0"/>
              <a:t> </a:t>
            </a:r>
            <a:r>
              <a:rPr lang="el-GR" i="1" dirty="0" err="1"/>
              <a:t>ὡς</a:t>
            </a:r>
            <a:r>
              <a:rPr lang="el-GR" i="1" dirty="0"/>
              <a:t> </a:t>
            </a:r>
            <a:r>
              <a:rPr lang="el-GR" i="1" dirty="0" err="1"/>
              <a:t>ὡραίαν</a:t>
            </a:r>
            <a:r>
              <a:rPr lang="el-GR" i="1" dirty="0"/>
              <a:t> </a:t>
            </a:r>
            <a:r>
              <a:rPr lang="el-GR" i="1" dirty="0" err="1"/>
              <a:t>νοητὴν</a:t>
            </a:r>
            <a:r>
              <a:rPr lang="el-GR" i="1" dirty="0"/>
              <a:t> </a:t>
            </a:r>
            <a:r>
              <a:rPr lang="el-GR" i="1" dirty="0" err="1"/>
              <a:t>καὶ</a:t>
            </a:r>
            <a:r>
              <a:rPr lang="el-GR" i="1" dirty="0"/>
              <a:t> </a:t>
            </a:r>
            <a:r>
              <a:rPr lang="el-GR" i="1" dirty="0" err="1"/>
              <a:t>μυστικὴν</a:t>
            </a:r>
            <a:r>
              <a:rPr lang="el-GR" i="1" dirty="0"/>
              <a:t> </a:t>
            </a:r>
            <a:r>
              <a:rPr lang="el-GR" i="1" dirty="0" err="1"/>
              <a:t>συνουσίαν</a:t>
            </a:r>
            <a:r>
              <a:rPr lang="el-GR" i="1" dirty="0"/>
              <a:t> </a:t>
            </a:r>
            <a:r>
              <a:rPr lang="el-GR" i="1" dirty="0" err="1"/>
              <a:t>κατὰ</a:t>
            </a:r>
            <a:r>
              <a:rPr lang="el-GR" i="1" dirty="0"/>
              <a:t> </a:t>
            </a:r>
            <a:r>
              <a:rPr lang="el-GR" i="1" dirty="0" err="1"/>
              <a:t>τὴν</a:t>
            </a:r>
            <a:r>
              <a:rPr lang="el-GR" i="1" dirty="0"/>
              <a:t> </a:t>
            </a:r>
            <a:r>
              <a:rPr lang="el-GR" i="1" dirty="0" err="1"/>
              <a:t>ἄφθαρτον</a:t>
            </a:r>
            <a:r>
              <a:rPr lang="el-GR" i="1" dirty="0"/>
              <a:t> </a:t>
            </a:r>
            <a:r>
              <a:rPr lang="el-GR" i="1" dirty="0" err="1"/>
              <a:t>συνάφειαν</a:t>
            </a:r>
            <a:r>
              <a:rPr lang="el-GR" i="1" dirty="0"/>
              <a:t> </a:t>
            </a:r>
            <a:r>
              <a:rPr lang="el-GR" i="1" dirty="0" err="1"/>
              <a:t>τῆς</a:t>
            </a:r>
            <a:r>
              <a:rPr lang="el-GR" i="1" dirty="0"/>
              <a:t> </a:t>
            </a:r>
            <a:r>
              <a:rPr lang="el-GR" i="1" dirty="0" err="1"/>
              <a:t>ἐν</a:t>
            </a:r>
            <a:r>
              <a:rPr lang="el-GR" i="1" dirty="0"/>
              <a:t> </a:t>
            </a:r>
            <a:r>
              <a:rPr lang="el-GR" i="1" dirty="0" err="1"/>
              <a:t>ἀγιασμῷ</a:t>
            </a:r>
            <a:r>
              <a:rPr lang="el-GR" i="1" dirty="0"/>
              <a:t> κοινωνίας</a:t>
            </a:r>
            <a:r>
              <a:rPr lang="el-GR" dirty="0"/>
              <a:t>"</a:t>
            </a:r>
            <a:r>
              <a:rPr lang="el-GR" i="1" dirty="0"/>
              <a:t> </a:t>
            </a:r>
            <a:r>
              <a:rPr lang="el-GR" dirty="0"/>
              <a:t>(</a:t>
            </a:r>
            <a:r>
              <a:rPr lang="el-GR" i="1" dirty="0" err="1"/>
              <a:t>Ἐπιστολὴ</a:t>
            </a:r>
            <a:r>
              <a:rPr lang="el-GR" i="1" dirty="0"/>
              <a:t> Μεγάλη </a:t>
            </a:r>
            <a:r>
              <a:rPr lang="el-GR" i="1" dirty="0" err="1"/>
              <a:t>καὶ</a:t>
            </a:r>
            <a:r>
              <a:rPr lang="el-GR" i="1" dirty="0"/>
              <a:t> πάνυ </a:t>
            </a:r>
            <a:r>
              <a:rPr lang="el-GR" i="1" dirty="0" err="1"/>
              <a:t>ὠφέλιμος</a:t>
            </a:r>
            <a:r>
              <a:rPr lang="el-GR" i="1" dirty="0"/>
              <a:t>,</a:t>
            </a:r>
            <a:r>
              <a:rPr lang="el-GR" dirty="0"/>
              <a:t> </a:t>
            </a:r>
            <a:r>
              <a:rPr lang="en-GB" dirty="0"/>
              <a:t>PG</a:t>
            </a:r>
            <a:r>
              <a:rPr lang="el-GR" dirty="0"/>
              <a:t> 34, 416 </a:t>
            </a:r>
            <a:r>
              <a:rPr lang="en-GB" dirty="0"/>
              <a:t>CD</a:t>
            </a:r>
            <a:r>
              <a:rPr lang="el-GR" dirty="0"/>
              <a:t>). </a:t>
            </a:r>
          </a:p>
          <a:p>
            <a:r>
              <a:rPr lang="el-GR" dirty="0"/>
              <a:t>Η ουράνια αυτή αγάπη είναι ανόθευτη και ο θείος πόθος και έρωτας αμιγής. Ο Χριστός γίνεται το μοναδικό κάλλος που έχουν διαρκώς μπροστά στα μάτια τους, το οποίο και τους απελευθερώνει από κάθε κοσμική αγάπη. Η καρδία πλημμυρίζεται από εκείνο μόνο τον πόθο χωρίς να αναμειγνύεται με κανέναν άλλο: "</a:t>
            </a:r>
            <a:r>
              <a:rPr lang="el-GR" i="1" dirty="0" err="1"/>
              <a:t>ἐνέσταξεν</a:t>
            </a:r>
            <a:r>
              <a:rPr lang="el-GR" i="1" dirty="0"/>
              <a:t> </a:t>
            </a:r>
            <a:r>
              <a:rPr lang="el-GR" i="1" dirty="0" err="1"/>
              <a:t>ἐκείνη</a:t>
            </a:r>
            <a:r>
              <a:rPr lang="el-GR" i="1" dirty="0"/>
              <a:t> ἡ </a:t>
            </a:r>
            <a:r>
              <a:rPr lang="el-GR" i="1" dirty="0" err="1"/>
              <a:t>ῥανὶς</a:t>
            </a:r>
            <a:r>
              <a:rPr lang="el-GR" i="1" dirty="0"/>
              <a:t> </a:t>
            </a:r>
            <a:r>
              <a:rPr lang="el-GR" i="1" dirty="0" err="1"/>
              <a:t>τοῦ</a:t>
            </a:r>
            <a:r>
              <a:rPr lang="el-GR" i="1" dirty="0"/>
              <a:t> Πνεύματος </a:t>
            </a:r>
            <a:r>
              <a:rPr lang="el-GR" i="1" dirty="0" err="1"/>
              <a:t>τῆς</a:t>
            </a:r>
            <a:r>
              <a:rPr lang="el-GR" i="1" dirty="0"/>
              <a:t> </a:t>
            </a:r>
            <a:r>
              <a:rPr lang="el-GR" i="1" dirty="0" err="1"/>
              <a:t>ζωῆς</a:t>
            </a:r>
            <a:r>
              <a:rPr lang="el-GR" i="1" dirty="0"/>
              <a:t> </a:t>
            </a:r>
            <a:r>
              <a:rPr lang="el-GR" i="1" dirty="0" err="1"/>
              <a:t>τῆς</a:t>
            </a:r>
            <a:r>
              <a:rPr lang="el-GR" i="1" dirty="0"/>
              <a:t> </a:t>
            </a:r>
            <a:r>
              <a:rPr lang="el-GR" i="1" dirty="0" err="1"/>
              <a:t>θεότητος</a:t>
            </a:r>
            <a:r>
              <a:rPr lang="el-GR" i="1" dirty="0"/>
              <a:t> </a:t>
            </a:r>
            <a:r>
              <a:rPr lang="el-GR" i="1" dirty="0" err="1"/>
              <a:t>καὶ</a:t>
            </a:r>
            <a:r>
              <a:rPr lang="el-GR" i="1" dirty="0"/>
              <a:t> </a:t>
            </a:r>
            <a:r>
              <a:rPr lang="el-GR" i="1" dirty="0" err="1"/>
              <a:t>ἔτρωσε</a:t>
            </a:r>
            <a:r>
              <a:rPr lang="el-GR" i="1" dirty="0"/>
              <a:t> </a:t>
            </a:r>
            <a:r>
              <a:rPr lang="el-GR" i="1" dirty="0" err="1"/>
              <a:t>τὴν</a:t>
            </a:r>
            <a:r>
              <a:rPr lang="el-GR" i="1" dirty="0"/>
              <a:t> </a:t>
            </a:r>
            <a:r>
              <a:rPr lang="el-GR" i="1" dirty="0" err="1"/>
              <a:t>καρδίαν</a:t>
            </a:r>
            <a:r>
              <a:rPr lang="el-GR" i="1" dirty="0"/>
              <a:t> </a:t>
            </a:r>
            <a:r>
              <a:rPr lang="el-GR" i="1" dirty="0" err="1"/>
              <a:t>αὐτῶν</a:t>
            </a:r>
            <a:r>
              <a:rPr lang="el-GR" i="1" dirty="0"/>
              <a:t> </a:t>
            </a:r>
            <a:r>
              <a:rPr lang="el-GR" i="1" dirty="0" err="1"/>
              <a:t>ἔρωτι</a:t>
            </a:r>
            <a:r>
              <a:rPr lang="el-GR" i="1" dirty="0"/>
              <a:t> </a:t>
            </a:r>
            <a:r>
              <a:rPr lang="el-GR" i="1" dirty="0" err="1"/>
              <a:t>θείῳ</a:t>
            </a:r>
            <a:r>
              <a:rPr lang="el-GR" i="1" dirty="0"/>
              <a:t>, </a:t>
            </a:r>
            <a:r>
              <a:rPr lang="el-GR" i="1" dirty="0" err="1"/>
              <a:t>πρὸς</a:t>
            </a:r>
            <a:r>
              <a:rPr lang="el-GR" i="1" dirty="0"/>
              <a:t> </a:t>
            </a:r>
            <a:r>
              <a:rPr lang="el-GR" i="1" dirty="0" err="1"/>
              <a:t>τὸν</a:t>
            </a:r>
            <a:r>
              <a:rPr lang="el-GR" i="1" dirty="0"/>
              <a:t> </a:t>
            </a:r>
            <a:r>
              <a:rPr lang="el-GR" i="1" dirty="0" err="1"/>
              <a:t>ἐπουράνιον</a:t>
            </a:r>
            <a:r>
              <a:rPr lang="el-GR" i="1" dirty="0"/>
              <a:t> βασιλέα </a:t>
            </a:r>
            <a:r>
              <a:rPr lang="el-GR" i="1" dirty="0" err="1"/>
              <a:t>Χριστόν</a:t>
            </a:r>
            <a:r>
              <a:rPr lang="el-GR" i="1" dirty="0"/>
              <a:t>, </a:t>
            </a:r>
            <a:r>
              <a:rPr lang="el-GR" i="1" dirty="0" err="1"/>
              <a:t>εἰς</a:t>
            </a:r>
            <a:r>
              <a:rPr lang="el-GR" i="1" dirty="0"/>
              <a:t> </a:t>
            </a:r>
            <a:r>
              <a:rPr lang="el-GR" i="1" dirty="0" err="1"/>
              <a:t>ἐκεῖνο</a:t>
            </a:r>
            <a:r>
              <a:rPr lang="el-GR" i="1" dirty="0"/>
              <a:t> </a:t>
            </a:r>
            <a:r>
              <a:rPr lang="el-GR" i="1" dirty="0" err="1"/>
              <a:t>τὸ</a:t>
            </a:r>
            <a:r>
              <a:rPr lang="el-GR" i="1" dirty="0"/>
              <a:t> κάλλος </a:t>
            </a:r>
            <a:r>
              <a:rPr lang="el-GR" i="1" dirty="0" err="1"/>
              <a:t>δέδενται</a:t>
            </a:r>
            <a:r>
              <a:rPr lang="el-GR" i="1" dirty="0"/>
              <a:t>... </a:t>
            </a:r>
            <a:r>
              <a:rPr lang="el-GR" i="1" dirty="0" err="1"/>
              <a:t>καὶ</a:t>
            </a:r>
            <a:r>
              <a:rPr lang="el-GR" i="1" dirty="0"/>
              <a:t> </a:t>
            </a:r>
            <a:r>
              <a:rPr lang="el-GR" i="1" dirty="0" err="1"/>
              <a:t>αὐτὸν</a:t>
            </a:r>
            <a:r>
              <a:rPr lang="el-GR" i="1" dirty="0"/>
              <a:t> μόνον </a:t>
            </a:r>
            <a:r>
              <a:rPr lang="el-GR" i="1" dirty="0" err="1"/>
              <a:t>πρὸ</a:t>
            </a:r>
            <a:r>
              <a:rPr lang="el-GR" i="1" dirty="0"/>
              <a:t> </a:t>
            </a:r>
            <a:r>
              <a:rPr lang="el-GR" i="1" dirty="0" err="1"/>
              <a:t>ὀφθαλμῶν</a:t>
            </a:r>
            <a:r>
              <a:rPr lang="el-GR" i="1" dirty="0"/>
              <a:t> </a:t>
            </a:r>
            <a:r>
              <a:rPr lang="el-GR" i="1" dirty="0" err="1"/>
              <a:t>ἐν</a:t>
            </a:r>
            <a:r>
              <a:rPr lang="el-GR" i="1" dirty="0"/>
              <a:t> </a:t>
            </a:r>
            <a:r>
              <a:rPr lang="el-GR" i="1" dirty="0" err="1"/>
              <a:t>πολλῇ</a:t>
            </a:r>
            <a:r>
              <a:rPr lang="el-GR" i="1" dirty="0"/>
              <a:t> </a:t>
            </a:r>
            <a:r>
              <a:rPr lang="el-GR" i="1" dirty="0" err="1"/>
              <a:t>ἐπιθυμίᾳ</a:t>
            </a:r>
            <a:r>
              <a:rPr lang="el-GR" i="1" dirty="0"/>
              <a:t> </a:t>
            </a:r>
            <a:r>
              <a:rPr lang="el-GR" i="1" dirty="0" err="1"/>
              <a:t>ἔχοντες</a:t>
            </a:r>
            <a:r>
              <a:rPr lang="el-GR" i="1" dirty="0"/>
              <a:t> δι’ </a:t>
            </a:r>
            <a:r>
              <a:rPr lang="el-GR" i="1" dirty="0" err="1"/>
              <a:t>αὐτοῦ</a:t>
            </a:r>
            <a:r>
              <a:rPr lang="el-GR" i="1" dirty="0"/>
              <a:t> πάσης </a:t>
            </a:r>
            <a:r>
              <a:rPr lang="el-GR" i="1" dirty="0" err="1"/>
              <a:t>ἀγάπης</a:t>
            </a:r>
            <a:r>
              <a:rPr lang="el-GR" i="1" dirty="0"/>
              <a:t> κόσμου </a:t>
            </a:r>
            <a:r>
              <a:rPr lang="el-GR" i="1" dirty="0" err="1"/>
              <a:t>λύουσι</a:t>
            </a:r>
            <a:r>
              <a:rPr lang="el-GR" i="1" dirty="0"/>
              <a:t> </a:t>
            </a:r>
            <a:r>
              <a:rPr lang="el-GR" i="1" dirty="0" err="1"/>
              <a:t>ἑαυτούς</a:t>
            </a:r>
            <a:r>
              <a:rPr lang="el-GR" i="1" dirty="0"/>
              <a:t>... </a:t>
            </a:r>
            <a:r>
              <a:rPr lang="el-GR" i="1" dirty="0" err="1"/>
              <a:t>ἵνα</a:t>
            </a:r>
            <a:r>
              <a:rPr lang="el-GR" i="1" dirty="0"/>
              <a:t> </a:t>
            </a:r>
            <a:r>
              <a:rPr lang="el-GR" i="1" dirty="0" err="1"/>
              <a:t>δυνηθῶσιν</a:t>
            </a:r>
            <a:r>
              <a:rPr lang="el-GR" i="1" dirty="0"/>
              <a:t> </a:t>
            </a:r>
            <a:r>
              <a:rPr lang="el-GR" i="1" dirty="0" err="1"/>
              <a:t>ἐκεῖνον</a:t>
            </a:r>
            <a:r>
              <a:rPr lang="el-GR" i="1" dirty="0"/>
              <a:t> μόνον </a:t>
            </a:r>
            <a:r>
              <a:rPr lang="el-GR" i="1" dirty="0" err="1"/>
              <a:t>τὸν</a:t>
            </a:r>
            <a:r>
              <a:rPr lang="el-GR" i="1" dirty="0"/>
              <a:t> </a:t>
            </a:r>
            <a:r>
              <a:rPr lang="el-GR" i="1" dirty="0" err="1"/>
              <a:t>πόθον</a:t>
            </a:r>
            <a:r>
              <a:rPr lang="el-GR" i="1" dirty="0"/>
              <a:t> </a:t>
            </a:r>
            <a:r>
              <a:rPr lang="el-GR" i="1" dirty="0" err="1"/>
              <a:t>ἐν</a:t>
            </a:r>
            <a:r>
              <a:rPr lang="el-GR" i="1" dirty="0"/>
              <a:t> </a:t>
            </a:r>
            <a:r>
              <a:rPr lang="el-GR" i="1" dirty="0" err="1"/>
              <a:t>ταῖς</a:t>
            </a:r>
            <a:r>
              <a:rPr lang="el-GR" i="1" dirty="0"/>
              <a:t> </a:t>
            </a:r>
            <a:r>
              <a:rPr lang="el-GR" i="1" dirty="0" err="1"/>
              <a:t>ἑαυτῶν</a:t>
            </a:r>
            <a:r>
              <a:rPr lang="el-GR" i="1" dirty="0"/>
              <a:t> καρδίαις </a:t>
            </a:r>
            <a:r>
              <a:rPr lang="el-GR" i="1" dirty="0" err="1"/>
              <a:t>ἔχειν</a:t>
            </a:r>
            <a:r>
              <a:rPr lang="el-GR" i="1" dirty="0"/>
              <a:t> πάντοτε, </a:t>
            </a:r>
            <a:r>
              <a:rPr lang="el-GR" i="1" dirty="0" err="1"/>
              <a:t>καὶ</a:t>
            </a:r>
            <a:r>
              <a:rPr lang="el-GR" i="1" dirty="0"/>
              <a:t> </a:t>
            </a:r>
            <a:r>
              <a:rPr lang="el-GR" i="1" dirty="0" err="1"/>
              <a:t>μηδὲν</a:t>
            </a:r>
            <a:r>
              <a:rPr lang="el-GR" i="1" dirty="0"/>
              <a:t> </a:t>
            </a:r>
            <a:r>
              <a:rPr lang="el-GR" i="1" dirty="0" err="1"/>
              <a:t>ἕτερον</a:t>
            </a:r>
            <a:r>
              <a:rPr lang="el-GR" i="1" dirty="0"/>
              <a:t> </a:t>
            </a:r>
            <a:r>
              <a:rPr lang="el-GR" i="1" dirty="0" err="1"/>
              <a:t>σὺν</a:t>
            </a:r>
            <a:r>
              <a:rPr lang="el-GR" i="1" dirty="0"/>
              <a:t> </a:t>
            </a:r>
            <a:r>
              <a:rPr lang="el-GR" i="1" dirty="0" err="1"/>
              <a:t>ἐκείνῳ</a:t>
            </a:r>
            <a:r>
              <a:rPr lang="el-GR" i="1" dirty="0"/>
              <a:t> </a:t>
            </a:r>
            <a:r>
              <a:rPr lang="el-GR" i="1" dirty="0" err="1"/>
              <a:t>μιγνύειν</a:t>
            </a:r>
            <a:r>
              <a:rPr lang="el-GR" dirty="0"/>
              <a:t>"</a:t>
            </a:r>
            <a:r>
              <a:rPr lang="el-GR" dirty="0">
                <a:effectLst/>
              </a:rPr>
              <a:t> (</a:t>
            </a:r>
            <a:r>
              <a:rPr lang="el-GR" i="1" dirty="0" err="1"/>
              <a:t>Ὁμιλίαι</a:t>
            </a:r>
            <a:r>
              <a:rPr lang="el-GR" i="1" dirty="0"/>
              <a:t> </a:t>
            </a:r>
            <a:r>
              <a:rPr lang="el-GR" i="1" dirty="0" err="1"/>
              <a:t>Πνευματικαὶ</a:t>
            </a:r>
            <a:r>
              <a:rPr lang="el-GR" i="1" dirty="0"/>
              <a:t> Ε΄,</a:t>
            </a:r>
            <a:r>
              <a:rPr lang="el-GR" dirty="0"/>
              <a:t> </a:t>
            </a:r>
            <a:r>
              <a:rPr lang="en-GB" dirty="0"/>
              <a:t>PG</a:t>
            </a:r>
            <a:r>
              <a:rPr lang="el-GR" dirty="0"/>
              <a:t> 34, 500 </a:t>
            </a:r>
            <a:r>
              <a:rPr lang="en-GB" dirty="0"/>
              <a:t>CD</a:t>
            </a:r>
            <a:r>
              <a:rPr lang="el-GR" dirty="0"/>
              <a:t>).</a:t>
            </a:r>
          </a:p>
          <a:p>
            <a:endParaRPr lang="el-GR" dirty="0"/>
          </a:p>
          <a:p>
            <a:endParaRPr lang="el-GR" dirty="0"/>
          </a:p>
        </p:txBody>
      </p:sp>
    </p:spTree>
    <p:extLst>
      <p:ext uri="{BB962C8B-B14F-4D97-AF65-F5344CB8AC3E}">
        <p14:creationId xmlns:p14="http://schemas.microsoft.com/office/powerpoint/2010/main" val="27773638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669700"/>
          </a:xfrm>
        </p:spPr>
        <p:txBody>
          <a:bodyPr>
            <a:normAutofit fontScale="90000"/>
          </a:bodyPr>
          <a:lstStyle/>
          <a:p>
            <a:pPr algn="ctr"/>
            <a:r>
              <a:rPr lang="el-GR" dirty="0"/>
              <a:t>Η γνώση ως εμπειρία αγάπης και μονόδρομος ελευθερίας </a:t>
            </a:r>
          </a:p>
        </p:txBody>
      </p:sp>
      <p:sp>
        <p:nvSpPr>
          <p:cNvPr id="3" name="Θέση περιεχομένου 2"/>
          <p:cNvSpPr>
            <a:spLocks noGrp="1"/>
          </p:cNvSpPr>
          <p:nvPr>
            <p:ph idx="1"/>
          </p:nvPr>
        </p:nvSpPr>
        <p:spPr>
          <a:xfrm>
            <a:off x="0" y="713634"/>
            <a:ext cx="12192000" cy="6144366"/>
          </a:xfrm>
        </p:spPr>
        <p:txBody>
          <a:bodyPr>
            <a:normAutofit lnSpcReduction="10000"/>
          </a:bodyPr>
          <a:lstStyle/>
          <a:p>
            <a:pPr lvl="0"/>
            <a:r>
              <a:rPr lang="el-GR" dirty="0"/>
              <a:t>Αυτή, είναι και η </a:t>
            </a:r>
            <a:r>
              <a:rPr lang="el-GR" b="1" dirty="0">
                <a:solidFill>
                  <a:srgbClr val="FF0000"/>
                </a:solidFill>
              </a:rPr>
              <a:t>αληθινή ελευθερία του πνεύματος</a:t>
            </a:r>
            <a:r>
              <a:rPr lang="el-GR" dirty="0"/>
              <a:t>· η απαγκίστρωση από κάθε γήινη προσκόλληση και </a:t>
            </a:r>
            <a:r>
              <a:rPr lang="el-GR" dirty="0" err="1"/>
              <a:t>βιωτική</a:t>
            </a:r>
            <a:r>
              <a:rPr lang="el-GR" dirty="0"/>
              <a:t> μέριμνα για την ολοκληρωτική αφιέρωση στην ερωτική αναζήτηση του Θεού. Ο μονόδρομος της ελευθερίας εγκαινιάζεται όταν «</a:t>
            </a:r>
            <a:r>
              <a:rPr lang="el-GR" i="1" dirty="0" err="1"/>
              <a:t>ἐκεῖ</a:t>
            </a:r>
            <a:r>
              <a:rPr lang="el-GR" i="1" dirty="0"/>
              <a:t> ὁ </a:t>
            </a:r>
            <a:r>
              <a:rPr lang="el-GR" i="1" dirty="0" err="1"/>
              <a:t>νοῦς</a:t>
            </a:r>
            <a:r>
              <a:rPr lang="el-GR" i="1" dirty="0"/>
              <a:t> πάντοτε </a:t>
            </a:r>
            <a:r>
              <a:rPr lang="el-GR" i="1" dirty="0" err="1"/>
              <a:t>τὴν</a:t>
            </a:r>
            <a:r>
              <a:rPr lang="el-GR" i="1" dirty="0"/>
              <a:t> </a:t>
            </a:r>
            <a:r>
              <a:rPr lang="el-GR" i="1" dirty="0" err="1"/>
              <a:t>διατριβὴν</a:t>
            </a:r>
            <a:r>
              <a:rPr lang="el-GR" i="1" dirty="0"/>
              <a:t> </a:t>
            </a:r>
            <a:r>
              <a:rPr lang="el-GR" i="1" dirty="0" err="1"/>
              <a:t>ἔχει</a:t>
            </a:r>
            <a:r>
              <a:rPr lang="el-GR" i="1" dirty="0"/>
              <a:t>, </a:t>
            </a:r>
            <a:r>
              <a:rPr lang="el-GR" i="1" dirty="0" err="1"/>
              <a:t>νενικημένος</a:t>
            </a:r>
            <a:r>
              <a:rPr lang="el-GR" i="1" dirty="0"/>
              <a:t> </a:t>
            </a:r>
            <a:r>
              <a:rPr lang="el-GR" i="1" dirty="0" err="1"/>
              <a:t>τῷ</a:t>
            </a:r>
            <a:r>
              <a:rPr lang="el-GR" i="1" dirty="0"/>
              <a:t> </a:t>
            </a:r>
            <a:r>
              <a:rPr lang="el-GR" i="1" dirty="0" err="1"/>
              <a:t>θείῳ</a:t>
            </a:r>
            <a:r>
              <a:rPr lang="el-GR" i="1" dirty="0"/>
              <a:t> </a:t>
            </a:r>
            <a:r>
              <a:rPr lang="el-GR" i="1" dirty="0" err="1"/>
              <a:t>καὶ</a:t>
            </a:r>
            <a:r>
              <a:rPr lang="el-GR" i="1" dirty="0"/>
              <a:t> </a:t>
            </a:r>
            <a:r>
              <a:rPr lang="el-GR" i="1" dirty="0" err="1"/>
              <a:t>οὐρανίῳ</a:t>
            </a:r>
            <a:r>
              <a:rPr lang="el-GR" i="1" dirty="0"/>
              <a:t> </a:t>
            </a:r>
            <a:r>
              <a:rPr lang="el-GR" i="1" dirty="0" err="1"/>
              <a:t>ἔρωτι</a:t>
            </a:r>
            <a:r>
              <a:rPr lang="el-GR" i="1" dirty="0"/>
              <a:t>, </a:t>
            </a:r>
            <a:r>
              <a:rPr lang="el-GR" i="1" dirty="0" err="1"/>
              <a:t>καὶ</a:t>
            </a:r>
            <a:r>
              <a:rPr lang="el-GR" i="1" dirty="0"/>
              <a:t> </a:t>
            </a:r>
            <a:r>
              <a:rPr lang="el-GR" i="1" dirty="0" err="1"/>
              <a:t>πόθῳ</a:t>
            </a:r>
            <a:r>
              <a:rPr lang="el-GR" i="1" dirty="0"/>
              <a:t> </a:t>
            </a:r>
            <a:r>
              <a:rPr lang="el-GR" i="1" dirty="0" err="1">
                <a:latin typeface="Calibri" panose="020F0502020204030204" pitchFamily="34" charset="0"/>
              </a:rPr>
              <a:t>πνευματικῷ</a:t>
            </a:r>
            <a:r>
              <a:rPr lang="el-GR" dirty="0">
                <a:latin typeface="Calibri" panose="020F0502020204030204" pitchFamily="34"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rPr>
              <a:t>Ὁμιλίαι</a:t>
            </a:r>
            <a:r>
              <a:rPr kumimoji="0" lang="el-GR"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rPr>
              <a:t>Πνευματικαὶ</a:t>
            </a:r>
            <a:r>
              <a:rPr kumimoji="0" lang="el-GR"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 Δ΄</a:t>
            </a:r>
            <a:r>
              <a:rPr kumimoji="0" lang="el-GR"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 </a:t>
            </a:r>
            <a:r>
              <a:rPr kumimoji="0" lang="en-GB"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PG</a:t>
            </a:r>
            <a:r>
              <a:rPr kumimoji="0" lang="el-GR"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 34, 484 </a:t>
            </a:r>
            <a:r>
              <a:rPr kumimoji="0" lang="en-GB"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C</a:t>
            </a:r>
            <a:r>
              <a:rPr kumimoji="0" lang="el-GR"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a:t>
            </a:r>
          </a:p>
          <a:p>
            <a:r>
              <a:rPr lang="el-GR" dirty="0"/>
              <a:t>Τότε η ψυχή, μεθυσμένη από την αγάπη, δεν επιδιώκει παρά τη </a:t>
            </a:r>
            <a:r>
              <a:rPr lang="el-GR" b="1" dirty="0">
                <a:solidFill>
                  <a:srgbClr val="FF0000"/>
                </a:solidFill>
              </a:rPr>
              <a:t>σιωπηλή εντρύφηση στη δόξα του Θεού</a:t>
            </a:r>
            <a:r>
              <a:rPr lang="el-GR" dirty="0"/>
              <a:t>.</a:t>
            </a:r>
            <a:r>
              <a:rPr lang="en-GB" dirty="0"/>
              <a:t> </a:t>
            </a:r>
            <a:r>
              <a:rPr lang="el-GR" dirty="0"/>
              <a:t>(</a:t>
            </a:r>
            <a:r>
              <a:rPr lang="el-GR" i="1" dirty="0" err="1"/>
              <a:t>Ἑκατὸ</a:t>
            </a:r>
            <a:r>
              <a:rPr lang="el-GR" i="1" dirty="0"/>
              <a:t> </a:t>
            </a:r>
            <a:r>
              <a:rPr lang="el-GR" i="1" dirty="0" err="1"/>
              <a:t>Γνωστικὰ</a:t>
            </a:r>
            <a:r>
              <a:rPr lang="el-GR" i="1" dirty="0"/>
              <a:t> Κεφάλαια η΄,</a:t>
            </a:r>
            <a:r>
              <a:rPr lang="el-GR" dirty="0"/>
              <a:t> </a:t>
            </a:r>
            <a:r>
              <a:rPr lang="en-GB" dirty="0" err="1"/>
              <a:t>SChr</a:t>
            </a:r>
            <a:r>
              <a:rPr lang="el-GR" dirty="0"/>
              <a:t>5, σ. 88. Πρβ. Μ. Βασιλείου</a:t>
            </a:r>
            <a:r>
              <a:rPr lang="el-GR" i="1" dirty="0"/>
              <a:t>, </a:t>
            </a:r>
            <a:r>
              <a:rPr lang="el-GR" i="1" dirty="0" err="1"/>
              <a:t>Ὅροι</a:t>
            </a:r>
            <a:r>
              <a:rPr lang="el-GR" i="1" dirty="0"/>
              <a:t> κατά πλάτος, </a:t>
            </a:r>
            <a:r>
              <a:rPr lang="el-GR" i="1" dirty="0" err="1"/>
              <a:t>Ερώτ</a:t>
            </a:r>
            <a:r>
              <a:rPr lang="el-GR" i="1" dirty="0"/>
              <a:t>. 20, 2</a:t>
            </a:r>
            <a:r>
              <a:rPr lang="el-GR" dirty="0"/>
              <a:t>, </a:t>
            </a:r>
            <a:r>
              <a:rPr lang="en-GB" dirty="0"/>
              <a:t>PG</a:t>
            </a:r>
            <a:r>
              <a:rPr lang="el-GR" dirty="0"/>
              <a:t> 31, 973 Α: «</a:t>
            </a:r>
            <a:r>
              <a:rPr lang="el-GR" b="1" i="1" dirty="0">
                <a:solidFill>
                  <a:srgbClr val="FF0000"/>
                </a:solidFill>
              </a:rPr>
              <a:t>Μονότροπος </a:t>
            </a:r>
            <a:r>
              <a:rPr lang="el-GR" b="1" i="1" dirty="0" err="1">
                <a:solidFill>
                  <a:srgbClr val="FF0000"/>
                </a:solidFill>
              </a:rPr>
              <a:t>ἐστιν</a:t>
            </a:r>
            <a:r>
              <a:rPr lang="el-GR" b="1" i="1" dirty="0">
                <a:solidFill>
                  <a:srgbClr val="FF0000"/>
                </a:solidFill>
              </a:rPr>
              <a:t> ὁ </a:t>
            </a:r>
            <a:r>
              <a:rPr lang="el-GR" b="1" i="1" dirty="0" err="1">
                <a:solidFill>
                  <a:srgbClr val="FF0000"/>
                </a:solidFill>
              </a:rPr>
              <a:t>τοῦ</a:t>
            </a:r>
            <a:r>
              <a:rPr lang="el-GR" b="1" i="1" dirty="0">
                <a:solidFill>
                  <a:srgbClr val="FF0000"/>
                </a:solidFill>
              </a:rPr>
              <a:t> </a:t>
            </a:r>
            <a:r>
              <a:rPr lang="el-GR" b="1" i="1" dirty="0" err="1">
                <a:solidFill>
                  <a:srgbClr val="FF0000"/>
                </a:solidFill>
              </a:rPr>
              <a:t>χριστιανοῦ</a:t>
            </a:r>
            <a:r>
              <a:rPr lang="el-GR" b="1" i="1" dirty="0">
                <a:solidFill>
                  <a:srgbClr val="FF0000"/>
                </a:solidFill>
              </a:rPr>
              <a:t> βίος </a:t>
            </a:r>
            <a:r>
              <a:rPr lang="el-GR" b="1" i="1" dirty="0" err="1">
                <a:solidFill>
                  <a:srgbClr val="FF0000"/>
                </a:solidFill>
              </a:rPr>
              <a:t>ἕνα</a:t>
            </a:r>
            <a:r>
              <a:rPr lang="el-GR" b="1" i="1" dirty="0">
                <a:solidFill>
                  <a:srgbClr val="FF0000"/>
                </a:solidFill>
              </a:rPr>
              <a:t> σκοπό </a:t>
            </a:r>
            <a:r>
              <a:rPr lang="el-GR" b="1" i="1" dirty="0" err="1">
                <a:solidFill>
                  <a:srgbClr val="FF0000"/>
                </a:solidFill>
              </a:rPr>
              <a:t>ἔχων</a:t>
            </a:r>
            <a:r>
              <a:rPr lang="el-GR" b="1" i="1" dirty="0">
                <a:solidFill>
                  <a:srgbClr val="FF0000"/>
                </a:solidFill>
              </a:rPr>
              <a:t>, </a:t>
            </a:r>
            <a:r>
              <a:rPr lang="el-GR" b="1" i="1" dirty="0" err="1">
                <a:solidFill>
                  <a:srgbClr val="FF0000"/>
                </a:solidFill>
              </a:rPr>
              <a:t>τήν</a:t>
            </a:r>
            <a:r>
              <a:rPr lang="el-GR" b="1" i="1" dirty="0">
                <a:solidFill>
                  <a:srgbClr val="FF0000"/>
                </a:solidFill>
              </a:rPr>
              <a:t> </a:t>
            </a:r>
            <a:r>
              <a:rPr lang="el-GR" b="1" i="1" dirty="0" err="1">
                <a:solidFill>
                  <a:srgbClr val="FF0000"/>
                </a:solidFill>
              </a:rPr>
              <a:t>δόξαν</a:t>
            </a:r>
            <a:r>
              <a:rPr lang="el-GR" b="1" i="1" dirty="0">
                <a:solidFill>
                  <a:srgbClr val="FF0000"/>
                </a:solidFill>
              </a:rPr>
              <a:t> </a:t>
            </a:r>
            <a:r>
              <a:rPr lang="el-GR" b="1" i="1" dirty="0" err="1">
                <a:solidFill>
                  <a:srgbClr val="FF0000"/>
                </a:solidFill>
              </a:rPr>
              <a:t>τοῦ</a:t>
            </a:r>
            <a:r>
              <a:rPr lang="el-GR" b="1" i="1" dirty="0">
                <a:solidFill>
                  <a:srgbClr val="FF0000"/>
                </a:solidFill>
              </a:rPr>
              <a:t> </a:t>
            </a:r>
            <a:r>
              <a:rPr lang="el-GR" b="1" i="1" dirty="0" err="1">
                <a:solidFill>
                  <a:srgbClr val="FF0000"/>
                </a:solidFill>
              </a:rPr>
              <a:t>Θεοῦ</a:t>
            </a:r>
            <a:r>
              <a:rPr lang="el-GR" dirty="0"/>
              <a:t>»). Γνώση και </a:t>
            </a:r>
            <a:r>
              <a:rPr lang="el-GR" u="sng" dirty="0"/>
              <a:t>σιωπηλή αφιέρωση στη μνήμη του Θεού </a:t>
            </a:r>
            <a:r>
              <a:rPr lang="el-GR" dirty="0"/>
              <a:t>συνδέονται αδιάσπαστα. Η αναγκαιότητά της σιωπής οφείλεται στα θεραπευτικά της αποτελέσματα.</a:t>
            </a:r>
          </a:p>
          <a:p>
            <a:r>
              <a:rPr lang="el-GR" dirty="0"/>
              <a:t>Για το Διάδοχο ο σταθερός προσανατολισμός της ψυχής στην αναζήτηση του Θεού συνεπάγεται τελικά και τη διεύρυνση της γνωσιολογικής συνείδησης. Η εύκαιρος σιωπή γίνεται </a:t>
            </a:r>
            <a:r>
              <a:rPr lang="el-GR" b="1" dirty="0">
                <a:solidFill>
                  <a:srgbClr val="FF0000"/>
                </a:solidFill>
              </a:rPr>
              <a:t>μητέρα εννοιών </a:t>
            </a:r>
            <a:r>
              <a:rPr lang="el-GR" b="1" dirty="0" err="1">
                <a:solidFill>
                  <a:srgbClr val="FF0000"/>
                </a:solidFill>
              </a:rPr>
              <a:t>σοφοτάτων</a:t>
            </a:r>
            <a:r>
              <a:rPr lang="en-GB" dirty="0"/>
              <a:t>: "</a:t>
            </a:r>
            <a:r>
              <a:rPr lang="el-GR" i="1" dirty="0"/>
              <a:t>Ἡ </a:t>
            </a:r>
            <a:r>
              <a:rPr lang="el-GR" i="1" dirty="0" err="1"/>
              <a:t>εὔκαιρος</a:t>
            </a:r>
            <a:r>
              <a:rPr lang="el-GR" i="1" dirty="0"/>
              <a:t> σιωπή</a:t>
            </a:r>
            <a:r>
              <a:rPr lang="en-GB" i="1" dirty="0"/>
              <a:t>, </a:t>
            </a:r>
            <a:r>
              <a:rPr lang="el-GR" i="1" dirty="0" err="1"/>
              <a:t>οὐδὲν</a:t>
            </a:r>
            <a:r>
              <a:rPr lang="el-GR" i="1" dirty="0"/>
              <a:t> </a:t>
            </a:r>
            <a:r>
              <a:rPr lang="el-GR" i="1" dirty="0" err="1"/>
              <a:t>ἕτερον</a:t>
            </a:r>
            <a:r>
              <a:rPr lang="el-GR" i="1" dirty="0"/>
              <a:t> </a:t>
            </a:r>
            <a:r>
              <a:rPr lang="el-GR" i="1" dirty="0" err="1"/>
              <a:t>οὖσα</a:t>
            </a:r>
            <a:r>
              <a:rPr lang="el-GR" i="1" dirty="0"/>
              <a:t> ἤ μήτηρ </a:t>
            </a:r>
            <a:r>
              <a:rPr lang="el-GR" i="1" dirty="0" err="1"/>
              <a:t>ἐννοιῶν</a:t>
            </a:r>
            <a:r>
              <a:rPr lang="el-GR" i="1" dirty="0"/>
              <a:t> </a:t>
            </a:r>
            <a:r>
              <a:rPr lang="el-GR" i="1" dirty="0" err="1"/>
              <a:t>σοφωτάτων</a:t>
            </a:r>
            <a:r>
              <a:rPr lang="en-GB" dirty="0"/>
              <a:t>"</a:t>
            </a:r>
            <a:r>
              <a:rPr lang="el-GR" i="1" dirty="0"/>
              <a:t> </a:t>
            </a:r>
            <a:r>
              <a:rPr lang="el-GR" dirty="0"/>
              <a:t>(</a:t>
            </a:r>
            <a:r>
              <a:rPr lang="el-GR" i="1" dirty="0" err="1"/>
              <a:t>Ἑκατὸ</a:t>
            </a:r>
            <a:r>
              <a:rPr lang="el-GR" i="1" dirty="0"/>
              <a:t> </a:t>
            </a:r>
            <a:r>
              <a:rPr lang="el-GR" i="1" dirty="0" err="1"/>
              <a:t>Γνωστικὰ</a:t>
            </a:r>
            <a:r>
              <a:rPr lang="el-GR" i="1" dirty="0"/>
              <a:t> Κεφάλαια ο΄</a:t>
            </a:r>
            <a:r>
              <a:rPr lang="en-GB" i="1" dirty="0"/>
              <a:t>,</a:t>
            </a:r>
            <a:r>
              <a:rPr lang="en-GB" dirty="0"/>
              <a:t> SChr5, </a:t>
            </a:r>
            <a:r>
              <a:rPr lang="el-GR" dirty="0"/>
              <a:t>σ</a:t>
            </a:r>
            <a:r>
              <a:rPr lang="en-GB" dirty="0"/>
              <a:t>. 130</a:t>
            </a:r>
            <a:r>
              <a:rPr lang="el-GR" dirty="0"/>
              <a:t>)</a:t>
            </a:r>
            <a:r>
              <a:rPr lang="en-GB" dirty="0"/>
              <a:t>. </a:t>
            </a:r>
            <a:endParaRPr lang="el-GR" dirty="0"/>
          </a:p>
          <a:p>
            <a:pPr lvl="0"/>
            <a:endParaRPr kumimoji="0" lang="en-GB" b="0" i="0" u="none" strike="noStrike" cap="none" normalizeH="0" baseline="0" dirty="0">
              <a:ln>
                <a:noFill/>
              </a:ln>
              <a:solidFill>
                <a:schemeClr val="tx1"/>
              </a:solidFill>
              <a:effectLst/>
              <a:latin typeface="Calibri" panose="020F0502020204030204" pitchFamily="34" charset="0"/>
            </a:endParaRPr>
          </a:p>
          <a:p>
            <a:endParaRPr lang="el-GR" dirty="0"/>
          </a:p>
        </p:txBody>
      </p:sp>
    </p:spTree>
    <p:extLst>
      <p:ext uri="{BB962C8B-B14F-4D97-AF65-F5344CB8AC3E}">
        <p14:creationId xmlns:p14="http://schemas.microsoft.com/office/powerpoint/2010/main" val="4511944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669701"/>
          </a:xfrm>
        </p:spPr>
        <p:txBody>
          <a:bodyPr>
            <a:normAutofit fontScale="90000"/>
          </a:bodyPr>
          <a:lstStyle/>
          <a:p>
            <a:pPr algn="ctr"/>
            <a:r>
              <a:rPr lang="el-GR" dirty="0"/>
              <a:t>Η γνώση ως εμπειρία αγάπης και μονόδρομος ελευθερίας </a:t>
            </a:r>
          </a:p>
        </p:txBody>
      </p:sp>
      <p:sp>
        <p:nvSpPr>
          <p:cNvPr id="3" name="Θέση περιεχομένου 2"/>
          <p:cNvSpPr>
            <a:spLocks noGrp="1"/>
          </p:cNvSpPr>
          <p:nvPr>
            <p:ph idx="1"/>
          </p:nvPr>
        </p:nvSpPr>
        <p:spPr>
          <a:xfrm>
            <a:off x="0" y="669700"/>
            <a:ext cx="12192000" cy="6188299"/>
          </a:xfrm>
        </p:spPr>
        <p:txBody>
          <a:bodyPr>
            <a:normAutofit lnSpcReduction="10000"/>
          </a:bodyPr>
          <a:lstStyle/>
          <a:p>
            <a:r>
              <a:rPr lang="el-GR" dirty="0"/>
              <a:t>Για το Μακάριο είναι αυτονόητο ότι η αγάπη και η γνώση παραμένουν αχώριστες, αποτελώντας το σημείο της </a:t>
            </a:r>
            <a:r>
              <a:rPr lang="el-GR" u="sng" dirty="0"/>
              <a:t>αυτοσυνειδησίας του ανθρώπινου προσώπου</a:t>
            </a:r>
            <a:r>
              <a:rPr lang="el-GR" dirty="0"/>
              <a:t>, χωρίς το οποίο η ένωση με τον Θεό θα ήταν τυφλή και άσκοπη, μια "</a:t>
            </a:r>
            <a:r>
              <a:rPr lang="el-GR" i="1" dirty="0" err="1"/>
              <a:t>ἄσκησις</a:t>
            </a:r>
            <a:r>
              <a:rPr lang="el-GR" i="1" dirty="0"/>
              <a:t> </a:t>
            </a:r>
            <a:r>
              <a:rPr lang="el-GR" i="1" dirty="0" err="1"/>
              <a:t>φαινομένη</a:t>
            </a:r>
            <a:r>
              <a:rPr lang="el-GR" dirty="0"/>
              <a:t>".</a:t>
            </a:r>
            <a:r>
              <a:rPr lang="en-GB" dirty="0"/>
              <a:t> </a:t>
            </a:r>
            <a:r>
              <a:rPr lang="el-GR" dirty="0"/>
              <a:t>(</a:t>
            </a:r>
            <a:r>
              <a:rPr lang="el-GR" i="1" dirty="0" err="1"/>
              <a:t>Ὁμιλίαι</a:t>
            </a:r>
            <a:r>
              <a:rPr lang="el-GR" i="1" dirty="0"/>
              <a:t> </a:t>
            </a:r>
            <a:r>
              <a:rPr lang="el-GR" i="1" dirty="0" err="1"/>
              <a:t>Πνευματικαὶ</a:t>
            </a:r>
            <a:r>
              <a:rPr lang="el-GR" i="1" dirty="0"/>
              <a:t> Μ΄</a:t>
            </a:r>
            <a:r>
              <a:rPr lang="el-GR" dirty="0"/>
              <a:t>, </a:t>
            </a:r>
            <a:r>
              <a:rPr lang="en-GB" dirty="0"/>
              <a:t>PG</a:t>
            </a:r>
            <a:r>
              <a:rPr lang="el-GR" dirty="0"/>
              <a:t> 34, 764 </a:t>
            </a:r>
            <a:r>
              <a:rPr lang="en-GB" dirty="0"/>
              <a:t>D</a:t>
            </a:r>
            <a:r>
              <a:rPr lang="el-GR" dirty="0"/>
              <a:t>).</a:t>
            </a:r>
          </a:p>
          <a:p>
            <a:r>
              <a:rPr lang="el-GR" dirty="0"/>
              <a:t>Εξάλλου, το ρήμα "γιγνώσκω" τόσο στην </a:t>
            </a:r>
            <a:r>
              <a:rPr lang="el-GR" dirty="0" err="1"/>
              <a:t>εξωβιβλική</a:t>
            </a:r>
            <a:r>
              <a:rPr lang="el-GR" dirty="0"/>
              <a:t>, κυρίως όμως στη βιβλική ορολογία, όταν αναφέρεται σε πρόσωπα, έχει μια σημασία συγκεκριμένη· φανερώνει την ενδόμυχη εσωτερική και ενσυνείδητη κοινωνία με κάποιον.</a:t>
            </a:r>
            <a:r>
              <a:rPr lang="el-GR" dirty="0">
                <a:effectLst/>
              </a:rPr>
              <a:t> </a:t>
            </a:r>
            <a:r>
              <a:rPr lang="el-GR" dirty="0"/>
              <a:t> </a:t>
            </a:r>
          </a:p>
          <a:p>
            <a:r>
              <a:rPr lang="el-GR" dirty="0"/>
              <a:t>Η δυνατότητα της βαθιάς σχέσης και μύχιας ένωσης του ανθρώπου με τον Θεό στη </a:t>
            </a:r>
            <a:r>
              <a:rPr lang="el-GR" dirty="0" err="1"/>
              <a:t>μακαριανή</a:t>
            </a:r>
            <a:r>
              <a:rPr lang="el-GR" dirty="0"/>
              <a:t> θεολογία εκφράζεται με την εικόνα του γάμου. Ο Μακάριος είναι επηρεασμένος από το </a:t>
            </a:r>
            <a:r>
              <a:rPr lang="el-GR" i="1" dirty="0"/>
              <a:t>Α' </a:t>
            </a:r>
            <a:r>
              <a:rPr lang="el-GR" i="1" dirty="0" err="1"/>
              <a:t>Κορ</a:t>
            </a:r>
            <a:r>
              <a:rPr lang="el-GR" i="1" dirty="0"/>
              <a:t>. 6, 17</a:t>
            </a:r>
            <a:r>
              <a:rPr lang="el-GR" dirty="0"/>
              <a:t> και το </a:t>
            </a:r>
            <a:r>
              <a:rPr lang="el-GR" i="1" dirty="0" err="1"/>
              <a:t>Ἆσμα</a:t>
            </a:r>
            <a:r>
              <a:rPr lang="el-GR" i="1" dirty="0"/>
              <a:t> ’Ασμάτων</a:t>
            </a:r>
            <a:r>
              <a:rPr lang="el-GR" dirty="0"/>
              <a:t>, ενώ η έκφραση "</a:t>
            </a:r>
            <a:r>
              <a:rPr lang="el-GR" i="1" dirty="0" err="1"/>
              <a:t>ἕν</a:t>
            </a:r>
            <a:r>
              <a:rPr lang="el-GR" i="1" dirty="0"/>
              <a:t> </a:t>
            </a:r>
            <a:r>
              <a:rPr lang="el-GR" i="1" dirty="0" err="1"/>
              <a:t>πνεῦμα</a:t>
            </a:r>
            <a:r>
              <a:rPr lang="el-GR" dirty="0"/>
              <a:t>" σχετίζεται με τις </a:t>
            </a:r>
            <a:r>
              <a:rPr lang="el-GR" dirty="0" err="1"/>
              <a:t>στωϊκές</a:t>
            </a:r>
            <a:r>
              <a:rPr lang="el-GR" dirty="0"/>
              <a:t> εκφράσεις "</a:t>
            </a:r>
            <a:r>
              <a:rPr lang="el-GR" dirty="0" err="1"/>
              <a:t>κρᾶσις</a:t>
            </a:r>
            <a:r>
              <a:rPr lang="el-GR" dirty="0"/>
              <a:t>" και "</a:t>
            </a:r>
            <a:r>
              <a:rPr lang="el-GR" dirty="0" err="1"/>
              <a:t>μῖξις</a:t>
            </a:r>
            <a:r>
              <a:rPr lang="el-GR" dirty="0"/>
              <a:t>".</a:t>
            </a:r>
            <a:r>
              <a:rPr lang="en-GB" dirty="0"/>
              <a:t> </a:t>
            </a:r>
            <a:r>
              <a:rPr lang="el-GR" dirty="0"/>
              <a:t>Στην εικόνα του γάμου μεταξύ Χριστού και ψυχής, η οποία παριστάνει τη μυστική και θεϊκή κοινωνία, αναγνωρίζεται μια παραβολή, που κατάγεται από την </a:t>
            </a:r>
            <a:r>
              <a:rPr lang="el-GR" dirty="0" err="1"/>
              <a:t>ιωάννεια</a:t>
            </a:r>
            <a:r>
              <a:rPr lang="el-GR" dirty="0"/>
              <a:t> θεολογία, από το </a:t>
            </a:r>
            <a:r>
              <a:rPr lang="el-GR" i="1" dirty="0" err="1"/>
              <a:t>Ἰω</a:t>
            </a:r>
            <a:r>
              <a:rPr lang="el-GR" i="1" dirty="0"/>
              <a:t>. 14, 23</a:t>
            </a:r>
            <a:r>
              <a:rPr lang="el-GR" dirty="0"/>
              <a:t>. Έτσι, </a:t>
            </a:r>
            <a:r>
              <a:rPr lang="el-GR" b="1" dirty="0"/>
              <a:t>η έννοια του γάμου </a:t>
            </a:r>
            <a:r>
              <a:rPr lang="el-GR" dirty="0"/>
              <a:t>δεν εκφράζει παρά την </a:t>
            </a:r>
            <a:r>
              <a:rPr lang="el-GR" b="1" dirty="0"/>
              <a:t>επάνοδο του Χριστού στην προετοιμασμένη ψυχή</a:t>
            </a:r>
            <a:r>
              <a:rPr lang="el-GR" dirty="0"/>
              <a:t>, δηλαδή την </a:t>
            </a:r>
            <a:r>
              <a:rPr lang="el-GR" dirty="0" err="1"/>
              <a:t>εγκατοίκηση</a:t>
            </a:r>
            <a:r>
              <a:rPr lang="el-GR" dirty="0"/>
              <a:t> του Χριστού στην ψυχή του ανθρώπου. </a:t>
            </a:r>
          </a:p>
          <a:p>
            <a:endParaRPr lang="el-GR" dirty="0"/>
          </a:p>
        </p:txBody>
      </p:sp>
    </p:spTree>
    <p:extLst>
      <p:ext uri="{BB962C8B-B14F-4D97-AF65-F5344CB8AC3E}">
        <p14:creationId xmlns:p14="http://schemas.microsoft.com/office/powerpoint/2010/main" val="17991039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785610"/>
          </a:xfrm>
        </p:spPr>
        <p:txBody>
          <a:bodyPr>
            <a:normAutofit fontScale="90000"/>
          </a:bodyPr>
          <a:lstStyle/>
          <a:p>
            <a:pPr algn="ctr"/>
            <a:r>
              <a:rPr lang="el-GR" dirty="0"/>
              <a:t>Η γνώση ως εμπειρία αγάπης και μονόδρομος ελευθερίας </a:t>
            </a:r>
          </a:p>
        </p:txBody>
      </p:sp>
      <p:sp>
        <p:nvSpPr>
          <p:cNvPr id="3" name="Θέση περιεχομένου 2"/>
          <p:cNvSpPr>
            <a:spLocks noGrp="1"/>
          </p:cNvSpPr>
          <p:nvPr>
            <p:ph idx="1"/>
          </p:nvPr>
        </p:nvSpPr>
        <p:spPr>
          <a:xfrm>
            <a:off x="0" y="602132"/>
            <a:ext cx="12192000" cy="6255868"/>
          </a:xfrm>
        </p:spPr>
        <p:txBody>
          <a:bodyPr>
            <a:normAutofit/>
          </a:bodyPr>
          <a:lstStyle/>
          <a:p>
            <a:r>
              <a:rPr lang="el-GR" dirty="0"/>
              <a:t>Η εικόνα του γάμου δε σημαίνει το μακάριο τέλος αλλά την αρχή της καρποφορίας και την </a:t>
            </a:r>
            <a:r>
              <a:rPr lang="el-GR" b="1" dirty="0"/>
              <a:t>έναρξη της ενάρετης ζωής</a:t>
            </a:r>
            <a:r>
              <a:rPr lang="el-GR" dirty="0"/>
              <a:t>, ενώ ταυτόχρονα υπενθυμίζει ότι η ενεργούσα δύναμη όλων των καλών πράξεων του ανθρώπου δεν είναι παρά το Πνεύμα του Χριστού. </a:t>
            </a:r>
          </a:p>
          <a:p>
            <a:r>
              <a:rPr lang="el-GR" dirty="0"/>
              <a:t>Ο γάμος παραμένει πάντοτε δωρεά και ποτέ υποχρέωση, γι’ αυτό και ο χωρισμός μπορεί να συμβεί οποιαδήποτε στιγμή. Αυτό είναι και το ιδιαίτερο γνώρισμα της μυστικής κοινωνίας, ότι δηλαδή </a:t>
            </a:r>
            <a:r>
              <a:rPr lang="el-GR" b="1" dirty="0"/>
              <a:t>ο γάμος δε σημαίνει την οριστική ενότητα</a:t>
            </a:r>
            <a:r>
              <a:rPr lang="el-GR" dirty="0"/>
              <a:t>, καθώς μπορεί ανά πάσα στιγμή να ανακληθεί και να προκαλέσει την πνευματική καταστροφή του ανθρώπου.</a:t>
            </a:r>
          </a:p>
          <a:p>
            <a:r>
              <a:rPr lang="el-GR" dirty="0"/>
              <a:t>Η θεμελιακή αρχή του Γρηγορίου Θεολόγου, σύμφωνα με την οποία το "</a:t>
            </a:r>
            <a:r>
              <a:rPr lang="el-GR" i="1" dirty="0"/>
              <a:t>γνησίως </a:t>
            </a:r>
            <a:r>
              <a:rPr lang="el-GR" i="1" dirty="0" err="1"/>
              <a:t>φιλοσοφεῖν</a:t>
            </a:r>
            <a:r>
              <a:rPr lang="el-GR" dirty="0"/>
              <a:t>", προϋποθέτει το «</a:t>
            </a:r>
            <a:r>
              <a:rPr lang="el-GR" i="1" dirty="0" err="1"/>
              <a:t>συγγενέσθαι</a:t>
            </a:r>
            <a:r>
              <a:rPr lang="el-GR" i="1" dirty="0"/>
              <a:t> </a:t>
            </a:r>
            <a:r>
              <a:rPr lang="el-GR" i="1" dirty="0" err="1"/>
              <a:t>Θεῷ</a:t>
            </a:r>
            <a:r>
              <a:rPr lang="el-GR" i="1" dirty="0"/>
              <a:t> </a:t>
            </a:r>
            <a:r>
              <a:rPr lang="el-GR" i="1" dirty="0" err="1"/>
              <a:t>καὶ</a:t>
            </a:r>
            <a:r>
              <a:rPr lang="el-GR" i="1" dirty="0"/>
              <a:t> </a:t>
            </a:r>
            <a:r>
              <a:rPr lang="el-GR" i="1" dirty="0" err="1"/>
              <a:t>τῷ</a:t>
            </a:r>
            <a:r>
              <a:rPr lang="el-GR" i="1" dirty="0"/>
              <a:t> </a:t>
            </a:r>
            <a:r>
              <a:rPr lang="el-GR" i="1" dirty="0" err="1"/>
              <a:t>ἀκφραινεστάτῳ</a:t>
            </a:r>
            <a:r>
              <a:rPr lang="el-GR" i="1" dirty="0"/>
              <a:t> </a:t>
            </a:r>
            <a:r>
              <a:rPr lang="el-GR" i="1" dirty="0" err="1"/>
              <a:t>φωτὶ</a:t>
            </a:r>
            <a:r>
              <a:rPr lang="el-GR" i="1" dirty="0"/>
              <a:t> </a:t>
            </a:r>
            <a:r>
              <a:rPr lang="el-GR" i="1" dirty="0" err="1"/>
              <a:t>κραθῆναι</a:t>
            </a:r>
            <a:r>
              <a:rPr lang="el-GR" dirty="0"/>
              <a:t>» (</a:t>
            </a:r>
            <a:r>
              <a:rPr kumimoji="0" lang="el-GR"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Λόγος 21, 2,</a:t>
            </a:r>
            <a:r>
              <a:rPr kumimoji="0" lang="el-GR"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 </a:t>
            </a:r>
            <a:r>
              <a:rPr kumimoji="0" lang="en-GB"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P</a:t>
            </a:r>
            <a:r>
              <a:rPr kumimoji="0" lang="el-GR"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a:t>
            </a:r>
            <a:r>
              <a:rPr kumimoji="0" lang="en-GB"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G</a:t>
            </a:r>
            <a:r>
              <a:rPr kumimoji="0" lang="el-GR"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 35, 1084 </a:t>
            </a:r>
            <a:r>
              <a:rPr kumimoji="0" lang="en-GB"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C</a:t>
            </a:r>
            <a:r>
              <a:rPr kumimoji="0" lang="el-GR"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rPr>
              <a:t>)</a:t>
            </a:r>
            <a:r>
              <a:rPr lang="el-GR" dirty="0"/>
              <a:t> αποδεικνύεται κυρίαρχη. Η γνώση των πατέρων και της διδασκαλίας τους </a:t>
            </a:r>
            <a:r>
              <a:rPr lang="el-GR" b="1" dirty="0"/>
              <a:t>δεν είναι γνώση </a:t>
            </a:r>
            <a:r>
              <a:rPr lang="el-GR" b="1" dirty="0" err="1"/>
              <a:t>νοησιαρχική</a:t>
            </a:r>
            <a:r>
              <a:rPr lang="el-GR" dirty="0"/>
              <a:t>, </a:t>
            </a:r>
            <a:r>
              <a:rPr lang="el-GR" b="1" dirty="0"/>
              <a:t>αλλά αποτέλεσμα της πραγματικής εν Χριστώ κοινωνίας</a:t>
            </a:r>
            <a:r>
              <a:rPr lang="el-GR" dirty="0"/>
              <a:t>, που συνεργεί στην μεταστοιχείωση και μεταμόρφωση του ανθρώπου.</a:t>
            </a:r>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35973153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369333"/>
          </a:xfrm>
        </p:spPr>
        <p:txBody>
          <a:bodyPr>
            <a:normAutofit fontScale="90000"/>
          </a:bodyPr>
          <a:lstStyle/>
          <a:p>
            <a:pPr algn="ctr"/>
            <a:r>
              <a:rPr lang="el-GR" dirty="0"/>
              <a:t>Η γνώση ως εμπειρία αγάπης και μονόδρομος ελευθερίας </a:t>
            </a:r>
          </a:p>
        </p:txBody>
      </p:sp>
      <p:sp>
        <p:nvSpPr>
          <p:cNvPr id="3" name="Θέση περιεχομένου 2"/>
          <p:cNvSpPr>
            <a:spLocks noGrp="1"/>
          </p:cNvSpPr>
          <p:nvPr>
            <p:ph idx="1"/>
          </p:nvPr>
        </p:nvSpPr>
        <p:spPr>
          <a:xfrm>
            <a:off x="0" y="272955"/>
            <a:ext cx="12192000" cy="6585046"/>
          </a:xfrm>
        </p:spPr>
        <p:txBody>
          <a:bodyPr>
            <a:normAutofit fontScale="92500" lnSpcReduction="10000"/>
          </a:bodyPr>
          <a:lstStyle/>
          <a:p>
            <a:r>
              <a:rPr lang="el-GR" dirty="0"/>
              <a:t>Ο </a:t>
            </a:r>
            <a:r>
              <a:rPr lang="el-GR" b="1" dirty="0"/>
              <a:t>δάσκαλος της αλήθειας του Θεού</a:t>
            </a:r>
            <a:r>
              <a:rPr lang="el-GR" dirty="0"/>
              <a:t>, υπερβαίνοντας την υλική του πλάση, ενώνεται με τον Κύριο και γίνεται μαζί του «</a:t>
            </a:r>
            <a:r>
              <a:rPr lang="el-GR" dirty="0" err="1"/>
              <a:t>ἕν</a:t>
            </a:r>
            <a:r>
              <a:rPr lang="el-GR" dirty="0"/>
              <a:t> </a:t>
            </a:r>
            <a:r>
              <a:rPr lang="el-GR" dirty="0" err="1"/>
              <a:t>πνεῦμα</a:t>
            </a:r>
            <a:r>
              <a:rPr lang="el-GR" dirty="0"/>
              <a:t>»: "</a:t>
            </a:r>
            <a:r>
              <a:rPr lang="el-GR" i="1" dirty="0"/>
              <a:t>Ὁ... </a:t>
            </a:r>
            <a:r>
              <a:rPr lang="el-GR" i="1" dirty="0" err="1"/>
              <a:t>ἀναγγελῶν</a:t>
            </a:r>
            <a:r>
              <a:rPr lang="el-GR" i="1" dirty="0"/>
              <a:t> </a:t>
            </a:r>
            <a:r>
              <a:rPr lang="el-GR" i="1" dirty="0" err="1"/>
              <a:t>τὴν</a:t>
            </a:r>
            <a:r>
              <a:rPr lang="el-GR" i="1" dirty="0"/>
              <a:t> </a:t>
            </a:r>
            <a:r>
              <a:rPr lang="el-GR" i="1" dirty="0" err="1"/>
              <a:t>ἀλήθειαν</a:t>
            </a:r>
            <a:r>
              <a:rPr lang="el-GR" i="1" dirty="0"/>
              <a:t> </a:t>
            </a:r>
            <a:r>
              <a:rPr lang="el-GR" i="1" dirty="0" err="1"/>
              <a:t>τοῦ</a:t>
            </a:r>
            <a:r>
              <a:rPr lang="el-GR" i="1" dirty="0"/>
              <a:t> </a:t>
            </a:r>
            <a:r>
              <a:rPr lang="el-GR" i="1" dirty="0" err="1"/>
              <a:t>Θεοῦ</a:t>
            </a:r>
            <a:r>
              <a:rPr lang="el-GR" i="1" dirty="0"/>
              <a:t>, </a:t>
            </a:r>
            <a:r>
              <a:rPr lang="el-GR" i="1" dirty="0" err="1"/>
              <a:t>ταχθεὶς</a:t>
            </a:r>
            <a:r>
              <a:rPr lang="el-GR" i="1" dirty="0"/>
              <a:t> </a:t>
            </a:r>
            <a:r>
              <a:rPr lang="el-GR" i="1" dirty="0" err="1"/>
              <a:t>ὑπ</a:t>
            </a:r>
            <a:r>
              <a:rPr lang="el-GR" i="1" dirty="0"/>
              <a:t>’ </a:t>
            </a:r>
            <a:r>
              <a:rPr lang="el-GR" i="1" dirty="0" err="1"/>
              <a:t>αὐτοῦ</a:t>
            </a:r>
            <a:r>
              <a:rPr lang="el-GR" i="1" dirty="0"/>
              <a:t> διδάσκαλος, </a:t>
            </a:r>
            <a:r>
              <a:rPr lang="el-GR" i="1" dirty="0" err="1"/>
              <a:t>οὐκ</a:t>
            </a:r>
            <a:r>
              <a:rPr lang="el-GR" i="1" dirty="0"/>
              <a:t> </a:t>
            </a:r>
            <a:r>
              <a:rPr lang="el-GR" i="1" dirty="0" err="1"/>
              <a:t>ἄν</a:t>
            </a:r>
            <a:r>
              <a:rPr lang="el-GR" i="1" dirty="0"/>
              <a:t> </a:t>
            </a:r>
            <a:r>
              <a:rPr lang="el-GR" i="1" dirty="0" err="1"/>
              <a:t>εἴη</a:t>
            </a:r>
            <a:r>
              <a:rPr lang="el-GR" i="1" dirty="0"/>
              <a:t> </a:t>
            </a:r>
            <a:r>
              <a:rPr lang="el-GR" i="1" dirty="0" err="1"/>
              <a:t>χοῦς</a:t>
            </a:r>
            <a:r>
              <a:rPr lang="el-GR" i="1" dirty="0"/>
              <a:t>· </a:t>
            </a:r>
            <a:r>
              <a:rPr lang="el-GR" i="1" dirty="0" err="1"/>
              <a:t>κολλώμενος</a:t>
            </a:r>
            <a:r>
              <a:rPr lang="el-GR" i="1" dirty="0"/>
              <a:t> </a:t>
            </a:r>
            <a:r>
              <a:rPr lang="el-GR" i="1" dirty="0" err="1"/>
              <a:t>γὰρ</a:t>
            </a:r>
            <a:r>
              <a:rPr lang="el-GR" i="1" dirty="0"/>
              <a:t> </a:t>
            </a:r>
            <a:r>
              <a:rPr lang="el-GR" i="1" dirty="0" err="1"/>
              <a:t>τῷ</a:t>
            </a:r>
            <a:r>
              <a:rPr lang="el-GR" i="1" dirty="0"/>
              <a:t> </a:t>
            </a:r>
            <a:r>
              <a:rPr lang="el-GR" i="1" dirty="0" err="1"/>
              <a:t>Κυρίῳ</a:t>
            </a:r>
            <a:r>
              <a:rPr lang="el-GR" i="1" dirty="0"/>
              <a:t>, </a:t>
            </a:r>
            <a:r>
              <a:rPr lang="el-GR" i="1" dirty="0" err="1"/>
              <a:t>ἕν</a:t>
            </a:r>
            <a:r>
              <a:rPr lang="el-GR" i="1" dirty="0"/>
              <a:t> </a:t>
            </a:r>
            <a:r>
              <a:rPr lang="el-GR" i="1" dirty="0" err="1"/>
              <a:t>πνεῦμά</a:t>
            </a:r>
            <a:r>
              <a:rPr lang="el-GR" i="1" dirty="0"/>
              <a:t> </a:t>
            </a:r>
            <a:r>
              <a:rPr lang="el-GR" i="1" dirty="0" err="1"/>
              <a:t>ἐστιν</a:t>
            </a:r>
            <a:r>
              <a:rPr lang="el-GR" dirty="0"/>
              <a:t>"</a:t>
            </a:r>
            <a:r>
              <a:rPr lang="el-GR" i="1" dirty="0"/>
              <a:t> </a:t>
            </a:r>
            <a:r>
              <a:rPr lang="el-GR" dirty="0"/>
              <a:t>(</a:t>
            </a:r>
            <a:r>
              <a:rPr lang="el-GR" i="1" dirty="0"/>
              <a:t>Σχόλια </a:t>
            </a:r>
            <a:r>
              <a:rPr lang="el-GR" i="1" dirty="0" err="1"/>
              <a:t>εἰς</a:t>
            </a:r>
            <a:r>
              <a:rPr lang="el-GR" i="1" dirty="0"/>
              <a:t> </a:t>
            </a:r>
            <a:r>
              <a:rPr lang="el-GR" i="1" dirty="0" err="1"/>
              <a:t>τοὺς</a:t>
            </a:r>
            <a:r>
              <a:rPr lang="el-GR" i="1" dirty="0"/>
              <a:t> Ψαλμούς,</a:t>
            </a:r>
            <a:r>
              <a:rPr lang="el-GR" dirty="0"/>
              <a:t> </a:t>
            </a:r>
            <a:r>
              <a:rPr lang="en-GB" dirty="0"/>
              <a:t>PG</a:t>
            </a:r>
            <a:r>
              <a:rPr lang="el-GR" dirty="0"/>
              <a:t> 12, 1297 Α). </a:t>
            </a:r>
          </a:p>
          <a:p>
            <a:r>
              <a:rPr lang="el-GR" dirty="0"/>
              <a:t>Έργο του γνωστικού, σύμφωνα με τον </a:t>
            </a:r>
            <a:r>
              <a:rPr lang="el-GR" dirty="0" err="1"/>
              <a:t>Ευάγριο</a:t>
            </a:r>
            <a:r>
              <a:rPr lang="el-GR" dirty="0"/>
              <a:t> είναι να αναλαμβάνει το ρόλο του πνευματικού οδηγού για τους άλλους. Οφείλει να είναι φιλάνθρωπος, </a:t>
            </a:r>
            <a:r>
              <a:rPr lang="el-GR" dirty="0" err="1"/>
              <a:t>ευκολοπλησίαστος</a:t>
            </a:r>
            <a:r>
              <a:rPr lang="el-GR" dirty="0"/>
              <a:t> και οπωσδήποτε να μην είναι σκυθρωπός. Η σκυθρωπότητα έρχεται από την άγνοια των λόγων των όντων και το να είναι κάποιος δύσκολα προσεγγίσιμος σημαίνει ότι δεν θέλει όλοι να σωθούν και να φτάσουν στη γνώση. </a:t>
            </a:r>
          </a:p>
          <a:p>
            <a:r>
              <a:rPr lang="el-GR" dirty="0"/>
              <a:t>Ο Μακάριος υπογραμμίζει ότι ο Θεός, εκφράζοντας τη θέληση να κοινωνήσει και να ενωθεί με την ψυχή,  την αξίωσε να γίνει νύφη του επουράνιου βασιλιά, που σημαίνει ότι με την δική του ενέργεια την αποδέχεται και τη βοηθάει να μεταμορφωθεί μέχρι με τη δική της δύναμη φτάσει στην ολοκλήρωση</a:t>
            </a:r>
            <a:r>
              <a:rPr lang="en-GB" dirty="0"/>
              <a:t>: "</a:t>
            </a:r>
            <a:r>
              <a:rPr lang="el-GR" i="1" dirty="0" err="1"/>
              <a:t>Ταύτῃ</a:t>
            </a:r>
            <a:r>
              <a:rPr lang="el-GR" i="1" dirty="0"/>
              <a:t> </a:t>
            </a:r>
            <a:r>
              <a:rPr lang="el-GR" i="1" dirty="0" err="1"/>
              <a:t>γὰρ</a:t>
            </a:r>
            <a:r>
              <a:rPr lang="el-GR" i="1" dirty="0"/>
              <a:t> </a:t>
            </a:r>
            <a:r>
              <a:rPr lang="el-GR" i="1" dirty="0" err="1"/>
              <a:t>ἠθέλησεν</a:t>
            </a:r>
            <a:r>
              <a:rPr lang="el-GR" i="1" dirty="0"/>
              <a:t> ὁ </a:t>
            </a:r>
            <a:r>
              <a:rPr lang="el-GR" i="1" dirty="0" err="1"/>
              <a:t>Θεὸς</a:t>
            </a:r>
            <a:r>
              <a:rPr lang="el-GR" i="1" dirty="0"/>
              <a:t> </a:t>
            </a:r>
            <a:r>
              <a:rPr lang="el-GR" i="1" dirty="0" err="1"/>
              <a:t>κοινωνῆσαι</a:t>
            </a:r>
            <a:r>
              <a:rPr lang="el-GR" i="1" dirty="0"/>
              <a:t> </a:t>
            </a:r>
            <a:r>
              <a:rPr lang="el-GR" i="1" dirty="0" err="1"/>
              <a:t>καὶ</a:t>
            </a:r>
            <a:r>
              <a:rPr lang="el-GR" i="1" dirty="0"/>
              <a:t> ταύτην </a:t>
            </a:r>
            <a:r>
              <a:rPr lang="el-GR" i="1" dirty="0" err="1"/>
              <a:t>ἡρμόσατο</a:t>
            </a:r>
            <a:r>
              <a:rPr lang="el-GR" i="1" dirty="0"/>
              <a:t> </a:t>
            </a:r>
            <a:r>
              <a:rPr lang="el-GR" i="1" dirty="0" err="1"/>
              <a:t>ἑαυτῷ</a:t>
            </a:r>
            <a:r>
              <a:rPr lang="el-GR" i="1" dirty="0"/>
              <a:t> </a:t>
            </a:r>
            <a:r>
              <a:rPr lang="el-GR" i="1" dirty="0" err="1"/>
              <a:t>εἰς</a:t>
            </a:r>
            <a:r>
              <a:rPr lang="el-GR" i="1" dirty="0"/>
              <a:t> </a:t>
            </a:r>
            <a:r>
              <a:rPr lang="el-GR" i="1" dirty="0" err="1"/>
              <a:t>νύμφην</a:t>
            </a:r>
            <a:r>
              <a:rPr lang="el-GR" i="1" dirty="0"/>
              <a:t> βασιλέως</a:t>
            </a:r>
            <a:r>
              <a:rPr lang="en-GB" i="1" dirty="0"/>
              <a:t>... </a:t>
            </a:r>
            <a:r>
              <a:rPr lang="el-GR" i="1" dirty="0" err="1"/>
              <a:t>Κτῖσμα</a:t>
            </a:r>
            <a:r>
              <a:rPr lang="el-GR" i="1" dirty="0"/>
              <a:t> </a:t>
            </a:r>
            <a:r>
              <a:rPr lang="el-GR" i="1" dirty="0" err="1"/>
              <a:t>γὰρ</a:t>
            </a:r>
            <a:r>
              <a:rPr lang="el-GR" i="1" dirty="0"/>
              <a:t> </a:t>
            </a:r>
            <a:r>
              <a:rPr lang="el-GR" i="1" dirty="0" err="1"/>
              <a:t>οὖσα</a:t>
            </a:r>
            <a:r>
              <a:rPr lang="el-GR" i="1" dirty="0"/>
              <a:t> </a:t>
            </a:r>
            <a:r>
              <a:rPr lang="el-GR" i="1" dirty="0" err="1"/>
              <a:t>εἰς</a:t>
            </a:r>
            <a:r>
              <a:rPr lang="el-GR" i="1" dirty="0"/>
              <a:t> </a:t>
            </a:r>
            <a:r>
              <a:rPr lang="el-GR" i="1" dirty="0" err="1"/>
              <a:t>νύμφην</a:t>
            </a:r>
            <a:r>
              <a:rPr lang="el-GR" i="1" dirty="0"/>
              <a:t> </a:t>
            </a:r>
            <a:r>
              <a:rPr lang="el-GR" i="1" dirty="0" err="1"/>
              <a:t>τῷ</a:t>
            </a:r>
            <a:r>
              <a:rPr lang="el-GR" i="1" dirty="0"/>
              <a:t> </a:t>
            </a:r>
            <a:r>
              <a:rPr lang="el-GR" i="1" dirty="0" err="1"/>
              <a:t>υἱῷ</a:t>
            </a:r>
            <a:r>
              <a:rPr lang="el-GR" i="1" dirty="0"/>
              <a:t> </a:t>
            </a:r>
            <a:r>
              <a:rPr lang="el-GR" i="1" dirty="0" err="1"/>
              <a:t>τοῦ</a:t>
            </a:r>
            <a:r>
              <a:rPr lang="el-GR" i="1" dirty="0"/>
              <a:t> βασιλέως </a:t>
            </a:r>
            <a:r>
              <a:rPr lang="el-GR" i="1" dirty="0" err="1"/>
              <a:t>ἡρμόσθη</a:t>
            </a:r>
            <a:r>
              <a:rPr lang="el-GR" i="1" dirty="0"/>
              <a:t>, </a:t>
            </a:r>
            <a:r>
              <a:rPr lang="el-GR" i="1" dirty="0" err="1"/>
              <a:t>καὶ</a:t>
            </a:r>
            <a:r>
              <a:rPr lang="el-GR" i="1" dirty="0"/>
              <a:t> </a:t>
            </a:r>
            <a:r>
              <a:rPr lang="el-GR" i="1" dirty="0" err="1"/>
              <a:t>τῇ</a:t>
            </a:r>
            <a:r>
              <a:rPr lang="el-GR" i="1" dirty="0"/>
              <a:t> </a:t>
            </a:r>
            <a:r>
              <a:rPr lang="el-GR" i="1" dirty="0" err="1"/>
              <a:t>ἰδίᾳ</a:t>
            </a:r>
            <a:r>
              <a:rPr lang="el-GR" i="1" dirty="0"/>
              <a:t> </a:t>
            </a:r>
            <a:r>
              <a:rPr lang="el-GR" i="1" dirty="0" err="1"/>
              <a:t>αὐτοῦ</a:t>
            </a:r>
            <a:r>
              <a:rPr lang="el-GR" i="1" dirty="0"/>
              <a:t> δυνάμει ὁ </a:t>
            </a:r>
            <a:r>
              <a:rPr lang="el-GR" i="1" dirty="0" err="1"/>
              <a:t>Θεὸς</a:t>
            </a:r>
            <a:r>
              <a:rPr lang="el-GR" i="1" dirty="0"/>
              <a:t> παραδέχεται </a:t>
            </a:r>
            <a:r>
              <a:rPr lang="el-GR" i="1" dirty="0" err="1"/>
              <a:t>αὐτὴν</a:t>
            </a:r>
            <a:r>
              <a:rPr lang="el-GR" i="1" dirty="0"/>
              <a:t> </a:t>
            </a:r>
            <a:r>
              <a:rPr lang="el-GR" i="1" dirty="0" err="1"/>
              <a:t>κατὰ</a:t>
            </a:r>
            <a:r>
              <a:rPr lang="el-GR" i="1" dirty="0"/>
              <a:t> </a:t>
            </a:r>
            <a:r>
              <a:rPr lang="el-GR" i="1" dirty="0" err="1"/>
              <a:t>μικρὸν</a:t>
            </a:r>
            <a:r>
              <a:rPr lang="el-GR" i="1" dirty="0"/>
              <a:t> </a:t>
            </a:r>
            <a:r>
              <a:rPr lang="el-GR" i="1" dirty="0" err="1"/>
              <a:t>συμμεταβαλλόμενος</a:t>
            </a:r>
            <a:r>
              <a:rPr lang="el-GR" i="1" dirty="0"/>
              <a:t> </a:t>
            </a:r>
            <a:r>
              <a:rPr lang="el-GR" i="1" dirty="0" err="1"/>
              <a:t>αὐτὴν</a:t>
            </a:r>
            <a:r>
              <a:rPr lang="el-GR" i="1" dirty="0"/>
              <a:t> </a:t>
            </a:r>
            <a:r>
              <a:rPr lang="el-GR" i="1" dirty="0" err="1"/>
              <a:t>ἕως</a:t>
            </a:r>
            <a:r>
              <a:rPr lang="el-GR" i="1" dirty="0"/>
              <a:t> </a:t>
            </a:r>
            <a:r>
              <a:rPr lang="el-GR" i="1" dirty="0" err="1"/>
              <a:t>αὐξήσῃ</a:t>
            </a:r>
            <a:r>
              <a:rPr lang="el-GR" i="1" dirty="0"/>
              <a:t> </a:t>
            </a:r>
            <a:r>
              <a:rPr lang="el-GR" i="1" dirty="0" err="1"/>
              <a:t>αὐτὴν</a:t>
            </a:r>
            <a:r>
              <a:rPr lang="el-GR" i="1" dirty="0"/>
              <a:t> </a:t>
            </a:r>
            <a:r>
              <a:rPr lang="el-GR" i="1" dirty="0" err="1"/>
              <a:t>τῇ</a:t>
            </a:r>
            <a:r>
              <a:rPr lang="el-GR" i="1" dirty="0"/>
              <a:t> </a:t>
            </a:r>
            <a:r>
              <a:rPr lang="el-GR" i="1" dirty="0" err="1"/>
              <a:t>ἰδίᾳ</a:t>
            </a:r>
            <a:r>
              <a:rPr lang="el-GR" i="1" dirty="0"/>
              <a:t> </a:t>
            </a:r>
            <a:r>
              <a:rPr lang="el-GR" i="1" dirty="0" err="1"/>
              <a:t>αὐξήσει</a:t>
            </a:r>
            <a:r>
              <a:rPr lang="el-GR" dirty="0"/>
              <a:t>"</a:t>
            </a:r>
            <a:r>
              <a:rPr lang="el-GR" i="1" dirty="0"/>
              <a:t> </a:t>
            </a:r>
            <a:r>
              <a:rPr lang="el-GR" dirty="0"/>
              <a:t>(</a:t>
            </a:r>
            <a:r>
              <a:rPr lang="el-GR" i="1" dirty="0" err="1"/>
              <a:t>Ὁμιλίαι</a:t>
            </a:r>
            <a:r>
              <a:rPr lang="el-GR" i="1" dirty="0"/>
              <a:t> </a:t>
            </a:r>
            <a:r>
              <a:rPr lang="el-GR" i="1" dirty="0" err="1"/>
              <a:t>Πνευματικαὶ</a:t>
            </a:r>
            <a:r>
              <a:rPr lang="el-GR" i="1" dirty="0"/>
              <a:t> ΜΖ΄</a:t>
            </a:r>
            <a:r>
              <a:rPr lang="en-GB" dirty="0"/>
              <a:t>, PG 34, 808 </a:t>
            </a:r>
            <a:r>
              <a:rPr lang="el-GR" dirty="0"/>
              <a:t>Β).</a:t>
            </a:r>
          </a:p>
          <a:p>
            <a:r>
              <a:rPr lang="el-GR" dirty="0"/>
              <a:t>Μ’ αυτόν τον τρόπο, άλλωστε, η ψυχή αναδεικνύεται σε "</a:t>
            </a:r>
            <a:r>
              <a:rPr lang="el-GR" i="1" dirty="0" err="1"/>
              <a:t>πνεῦμα</a:t>
            </a:r>
            <a:r>
              <a:rPr lang="el-GR" i="1" dirty="0"/>
              <a:t> </a:t>
            </a:r>
            <a:r>
              <a:rPr lang="el-GR" i="1" dirty="0" err="1"/>
              <a:t>σαρκοφόρον</a:t>
            </a:r>
            <a:r>
              <a:rPr lang="el-GR" dirty="0"/>
              <a:t>" (</a:t>
            </a:r>
            <a:r>
              <a:rPr lang="el-GR" i="1" dirty="0" err="1"/>
              <a:t>Ὁμιλίαι</a:t>
            </a:r>
            <a:r>
              <a:rPr lang="el-GR" i="1" dirty="0"/>
              <a:t> </a:t>
            </a:r>
            <a:r>
              <a:rPr lang="el-GR" i="1" dirty="0" err="1"/>
              <a:t>Πνευματικαὶ</a:t>
            </a:r>
            <a:r>
              <a:rPr lang="el-GR" i="1" dirty="0"/>
              <a:t> ΜΖ΄</a:t>
            </a:r>
            <a:r>
              <a:rPr lang="el-GR" dirty="0"/>
              <a:t>, </a:t>
            </a:r>
            <a:r>
              <a:rPr lang="en-GB" dirty="0"/>
              <a:t>PG</a:t>
            </a:r>
            <a:r>
              <a:rPr lang="el-GR" dirty="0"/>
              <a:t> 34, 805 </a:t>
            </a:r>
            <a:r>
              <a:rPr lang="en-GB" dirty="0"/>
              <a:t>D</a:t>
            </a:r>
            <a:r>
              <a:rPr lang="el-GR" dirty="0"/>
              <a:t>).</a:t>
            </a:r>
          </a:p>
          <a:p>
            <a:pPr marL="0" indent="0">
              <a:buNone/>
            </a:pPr>
            <a:endParaRPr lang="el-GR" dirty="0"/>
          </a:p>
          <a:p>
            <a:pPr lvl="0"/>
            <a:endParaRPr kumimoji="0" lang="el-GR" b="0" i="0" u="none" strike="noStrike" cap="none" normalizeH="0" baseline="0" dirty="0">
              <a:ln>
                <a:noFill/>
              </a:ln>
              <a:solidFill>
                <a:schemeClr val="tx1"/>
              </a:solidFill>
              <a:effectLst/>
              <a:latin typeface="Calibri" panose="020F0502020204030204" pitchFamily="34" charset="0"/>
            </a:endParaRPr>
          </a:p>
          <a:p>
            <a:endParaRPr lang="el-GR" dirty="0"/>
          </a:p>
        </p:txBody>
      </p:sp>
      <p:sp>
        <p:nvSpPr>
          <p:cNvPr id="7" name="Rectangle 4"/>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31243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71E5CB-11DD-DB93-50E3-09E6CC84B9D9}"/>
              </a:ext>
            </a:extLst>
          </p:cNvPr>
          <p:cNvSpPr>
            <a:spLocks noGrp="1"/>
          </p:cNvSpPr>
          <p:nvPr>
            <p:ph type="title"/>
          </p:nvPr>
        </p:nvSpPr>
        <p:spPr>
          <a:xfrm>
            <a:off x="838200" y="18256"/>
            <a:ext cx="10515600" cy="662782"/>
          </a:xfrm>
        </p:spPr>
        <p:txBody>
          <a:bodyPr>
            <a:normAutofit fontScale="90000"/>
          </a:bodyPr>
          <a:lstStyle/>
          <a:p>
            <a:pPr algn="ctr"/>
            <a:r>
              <a:rPr lang="el-GR" dirty="0"/>
              <a:t>Εισαγωγικά</a:t>
            </a:r>
          </a:p>
        </p:txBody>
      </p:sp>
      <p:sp>
        <p:nvSpPr>
          <p:cNvPr id="3" name="Θέση περιεχομένου 2">
            <a:extLst>
              <a:ext uri="{FF2B5EF4-FFF2-40B4-BE49-F238E27FC236}">
                <a16:creationId xmlns:a16="http://schemas.microsoft.com/office/drawing/2014/main" id="{F96425E6-6BFC-3B69-6DA4-1CBD1A35BDC0}"/>
              </a:ext>
            </a:extLst>
          </p:cNvPr>
          <p:cNvSpPr>
            <a:spLocks noGrp="1"/>
          </p:cNvSpPr>
          <p:nvPr>
            <p:ph idx="1"/>
          </p:nvPr>
        </p:nvSpPr>
        <p:spPr>
          <a:xfrm>
            <a:off x="0" y="573206"/>
            <a:ext cx="12192000" cy="6266538"/>
          </a:xfrm>
        </p:spPr>
        <p:txBody>
          <a:bodyPr>
            <a:normAutofit/>
          </a:bodyPr>
          <a:lstStyle/>
          <a:p>
            <a:r>
              <a:rPr lang="el-GR" dirty="0"/>
              <a:t>Ο ανατολικός και δυτικός μοναχισμός ανέκαθεν εκτιμούσαν βαθύτατα τη φύση και τις ομορφιές της. Μάλιστα τα μοναστήρια είναι κτισμένα συνήθως σε πολύ όμορφες τοποθεσίες. </a:t>
            </a:r>
          </a:p>
          <a:p>
            <a:r>
              <a:rPr lang="el-GR" dirty="0"/>
              <a:t>Οι μοναχοί με ιδιαίτερη αγάπη καλλιεργούν άνθη και φυτά και φροντίζουν την εξωτερική και εσωτερική διακόσμηση των μοναστηριών τους.</a:t>
            </a:r>
          </a:p>
          <a:p>
            <a:r>
              <a:rPr lang="el-GR" dirty="0"/>
              <a:t>Μεγάλες μορφές του μοναχισμού, όπως ο Μ. Βασίλειος, ο Γρηγόριος ο Θεολόγος, ο Ιερώνυμος και ο Βερνάρδος του </a:t>
            </a:r>
            <a:r>
              <a:rPr lang="en-US" dirty="0"/>
              <a:t>Clairvaux </a:t>
            </a:r>
            <a:r>
              <a:rPr lang="el-GR" dirty="0"/>
              <a:t>περιγράφουν με απαράμιλλο τρόπο τις φυσικές καλλονές των τοποθεσιών, όπου βρίσκονταν οι προσφιλείς τους μονές, και υμνούν τα πυκνά δάση, τα ποτάμια, τα λιβάδια, το μεγαλείο του ουράνιου θόλου, την εναλλαγή των εποχών κ.τ.λ.</a:t>
            </a:r>
          </a:p>
          <a:p>
            <a:r>
              <a:rPr lang="el-GR" dirty="0"/>
              <a:t>Η στάση αυτή των μοναχών απέναντι στη φύση, φαίνεται αρχικά παράδοξη, γιατί ο μοναχισμός υπογραμμίζει κατεξοχήν τη ρευστότητα και τη ματαιότητα του παρόντος κόσμου και τη δόξα της Βασιλείας των ουρανών.  Θα ήταν τελείως δικαιολογημένο να αποδοκιμάζει και οποιαδήποτε προσκόλληση στις ομορφιές της φύσης ή τουλάχιστον να τις αγνοεί. Όμως τίποτα από αυτά δεν συμβαίνει. </a:t>
            </a:r>
          </a:p>
        </p:txBody>
      </p:sp>
    </p:spTree>
    <p:extLst>
      <p:ext uri="{BB962C8B-B14F-4D97-AF65-F5344CB8AC3E}">
        <p14:creationId xmlns:p14="http://schemas.microsoft.com/office/powerpoint/2010/main" val="10002653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584200"/>
          </a:xfrm>
        </p:spPr>
        <p:txBody>
          <a:bodyPr>
            <a:normAutofit fontScale="90000"/>
          </a:bodyPr>
          <a:lstStyle/>
          <a:p>
            <a:pPr algn="ctr"/>
            <a:r>
              <a:rPr lang="el-GR" dirty="0"/>
              <a:t>Η γνώση ως εμπειρία αγάπης και μονόδρομος ελευθερίας</a:t>
            </a:r>
          </a:p>
        </p:txBody>
      </p:sp>
      <p:sp>
        <p:nvSpPr>
          <p:cNvPr id="3" name="Θέση περιεχομένου 2"/>
          <p:cNvSpPr>
            <a:spLocks noGrp="1"/>
          </p:cNvSpPr>
          <p:nvPr>
            <p:ph idx="1"/>
          </p:nvPr>
        </p:nvSpPr>
        <p:spPr>
          <a:xfrm>
            <a:off x="0" y="466724"/>
            <a:ext cx="12192000" cy="6391275"/>
          </a:xfrm>
        </p:spPr>
        <p:txBody>
          <a:bodyPr/>
          <a:lstStyle/>
          <a:p>
            <a:r>
              <a:rPr lang="el-GR" dirty="0"/>
              <a:t>Η απόλυτη ένωση της νύμφης-ψυχής με το νυμφίο-Χριστό, πρόσωπο με πρόσωπο, σε μια κράση και ένα πνεύμα, τελικά δε σημαίνει παρά τη δυνατότητα της προσωπικής κοινωνίας του ανθρώπου με το Θεό: "</a:t>
            </a:r>
            <a:r>
              <a:rPr lang="el-GR" b="1" i="1" dirty="0" err="1">
                <a:solidFill>
                  <a:srgbClr val="FF0000"/>
                </a:solidFill>
              </a:rPr>
              <a:t>Ψυχὴ</a:t>
            </a:r>
            <a:r>
              <a:rPr lang="el-GR" b="1" i="1" dirty="0">
                <a:solidFill>
                  <a:srgbClr val="FF0000"/>
                </a:solidFill>
              </a:rPr>
              <a:t> ἡ </a:t>
            </a:r>
            <a:r>
              <a:rPr lang="el-GR" b="1" i="1" dirty="0" err="1">
                <a:solidFill>
                  <a:srgbClr val="FF0000"/>
                </a:solidFill>
              </a:rPr>
              <a:t>ἀληθῶς</a:t>
            </a:r>
            <a:r>
              <a:rPr lang="el-GR" b="1" i="1" dirty="0">
                <a:solidFill>
                  <a:srgbClr val="FF0000"/>
                </a:solidFill>
              </a:rPr>
              <a:t> φιλόθεος </a:t>
            </a:r>
            <a:r>
              <a:rPr lang="el-GR" b="1" i="1" dirty="0" err="1">
                <a:solidFill>
                  <a:srgbClr val="FF0000"/>
                </a:solidFill>
              </a:rPr>
              <a:t>καὶ</a:t>
            </a:r>
            <a:r>
              <a:rPr lang="el-GR" b="1" i="1" dirty="0">
                <a:solidFill>
                  <a:srgbClr val="FF0000"/>
                </a:solidFill>
              </a:rPr>
              <a:t> </a:t>
            </a:r>
            <a:r>
              <a:rPr lang="el-GR" b="1" i="1" dirty="0" err="1">
                <a:solidFill>
                  <a:srgbClr val="FF0000"/>
                </a:solidFill>
              </a:rPr>
              <a:t>φιλόχριστος</a:t>
            </a:r>
            <a:r>
              <a:rPr lang="el-GR" dirty="0"/>
              <a:t>" είναι αυτή, που έχοντας καθαρό το πρόσωπο της ψυχής και στραμμένο το βλέμμα στον επουράνιο Νυμφίο, επιθυμεί να αξιωθεί τη βίωση της μυστικής αγιοπνευματικής κοινωνίας μέσα στο ανέκφραστο φως της απόλυτης ενότητας: "</a:t>
            </a:r>
            <a:r>
              <a:rPr lang="el-GR" i="1" dirty="0" err="1"/>
              <a:t>ἐπιθυμοῦσα</a:t>
            </a:r>
            <a:r>
              <a:rPr lang="el-GR" i="1" dirty="0"/>
              <a:t> τελείως </a:t>
            </a:r>
            <a:r>
              <a:rPr lang="el-GR" i="1" dirty="0" err="1"/>
              <a:t>καταξιωθῆναι</a:t>
            </a:r>
            <a:r>
              <a:rPr lang="el-GR" i="1" dirty="0"/>
              <a:t> </a:t>
            </a:r>
            <a:r>
              <a:rPr lang="el-GR" i="1" dirty="0" err="1"/>
              <a:t>τῆς</a:t>
            </a:r>
            <a:r>
              <a:rPr lang="el-GR" i="1" dirty="0"/>
              <a:t> </a:t>
            </a:r>
            <a:r>
              <a:rPr lang="el-GR" i="1" dirty="0" err="1"/>
              <a:t>πρὸς</a:t>
            </a:r>
            <a:r>
              <a:rPr lang="el-GR" i="1" dirty="0"/>
              <a:t> </a:t>
            </a:r>
            <a:r>
              <a:rPr lang="el-GR" i="1" dirty="0" err="1"/>
              <a:t>αὐτὸν</a:t>
            </a:r>
            <a:r>
              <a:rPr lang="el-GR" i="1" dirty="0"/>
              <a:t> </a:t>
            </a:r>
            <a:r>
              <a:rPr lang="el-GR" i="1" dirty="0" err="1"/>
              <a:t>μυστικῆς</a:t>
            </a:r>
            <a:r>
              <a:rPr lang="el-GR" i="1" dirty="0"/>
              <a:t> </a:t>
            </a:r>
            <a:r>
              <a:rPr lang="el-GR" i="1" dirty="0" err="1"/>
              <a:t>καὶ</a:t>
            </a:r>
            <a:r>
              <a:rPr lang="el-GR" i="1" dirty="0"/>
              <a:t> </a:t>
            </a:r>
            <a:r>
              <a:rPr lang="el-GR" i="1" dirty="0" err="1"/>
              <a:t>ἀῤῥήτου</a:t>
            </a:r>
            <a:r>
              <a:rPr lang="el-GR" i="1" dirty="0"/>
              <a:t> </a:t>
            </a:r>
            <a:r>
              <a:rPr lang="el-GR" i="1" dirty="0" err="1"/>
              <a:t>ἐν</a:t>
            </a:r>
            <a:r>
              <a:rPr lang="el-GR" i="1" dirty="0"/>
              <a:t> </a:t>
            </a:r>
            <a:r>
              <a:rPr lang="el-GR" i="1" dirty="0" err="1"/>
              <a:t>ἁγιασμῷ</a:t>
            </a:r>
            <a:r>
              <a:rPr lang="el-GR" i="1" dirty="0"/>
              <a:t> πνεύματος κοινωνίας, </a:t>
            </a:r>
            <a:r>
              <a:rPr lang="el-GR" i="1" dirty="0" err="1"/>
              <a:t>ἀποκεκαλυμμένη</a:t>
            </a:r>
            <a:r>
              <a:rPr lang="el-GR" i="1" dirty="0"/>
              <a:t> </a:t>
            </a:r>
            <a:r>
              <a:rPr lang="el-GR" i="1" dirty="0" err="1"/>
              <a:t>τῷ</a:t>
            </a:r>
            <a:r>
              <a:rPr lang="el-GR" i="1" dirty="0"/>
              <a:t> </a:t>
            </a:r>
            <a:r>
              <a:rPr lang="el-GR" i="1" dirty="0" err="1"/>
              <a:t>τῆς</a:t>
            </a:r>
            <a:r>
              <a:rPr lang="el-GR" i="1" dirty="0"/>
              <a:t> </a:t>
            </a:r>
            <a:r>
              <a:rPr lang="el-GR" i="1" dirty="0" err="1"/>
              <a:t>ψυχῆς</a:t>
            </a:r>
            <a:r>
              <a:rPr lang="el-GR" i="1" dirty="0"/>
              <a:t> </a:t>
            </a:r>
            <a:r>
              <a:rPr lang="el-GR" i="1" dirty="0" err="1"/>
              <a:t>προσώπῳ</a:t>
            </a:r>
            <a:r>
              <a:rPr lang="el-GR" i="1" dirty="0"/>
              <a:t>, </a:t>
            </a:r>
            <a:r>
              <a:rPr lang="el-GR" i="1" dirty="0" err="1"/>
              <a:t>καὶ</a:t>
            </a:r>
            <a:r>
              <a:rPr lang="el-GR" i="1" dirty="0"/>
              <a:t> </a:t>
            </a:r>
            <a:r>
              <a:rPr lang="el-GR" i="1" dirty="0" err="1"/>
              <a:t>ἐνατενίζουσα</a:t>
            </a:r>
            <a:r>
              <a:rPr lang="el-GR" i="1" dirty="0"/>
              <a:t> </a:t>
            </a:r>
            <a:r>
              <a:rPr lang="el-GR" i="1" dirty="0" err="1"/>
              <a:t>τῷ</a:t>
            </a:r>
            <a:r>
              <a:rPr lang="el-GR" i="1" dirty="0"/>
              <a:t> </a:t>
            </a:r>
            <a:r>
              <a:rPr lang="el-GR" i="1" dirty="0" err="1"/>
              <a:t>ἐπουρανίῳ</a:t>
            </a:r>
            <a:r>
              <a:rPr lang="el-GR" i="1" dirty="0"/>
              <a:t> </a:t>
            </a:r>
            <a:r>
              <a:rPr lang="el-GR" i="1" dirty="0" err="1"/>
              <a:t>νυμφίῳ</a:t>
            </a:r>
            <a:r>
              <a:rPr lang="el-GR" i="1" dirty="0"/>
              <a:t> </a:t>
            </a:r>
            <a:r>
              <a:rPr lang="el-GR" i="1" dirty="0" err="1"/>
              <a:t>πρόσωπον</a:t>
            </a:r>
            <a:r>
              <a:rPr lang="el-GR" i="1" dirty="0"/>
              <a:t> </a:t>
            </a:r>
            <a:r>
              <a:rPr lang="el-GR" i="1" dirty="0" err="1"/>
              <a:t>πρὸς</a:t>
            </a:r>
            <a:r>
              <a:rPr lang="el-GR" i="1" dirty="0"/>
              <a:t> </a:t>
            </a:r>
            <a:r>
              <a:rPr lang="el-GR" i="1" dirty="0" err="1"/>
              <a:t>πρόσωπον</a:t>
            </a:r>
            <a:r>
              <a:rPr lang="el-GR" i="1" dirty="0"/>
              <a:t> </a:t>
            </a:r>
            <a:r>
              <a:rPr lang="el-GR" i="1" dirty="0" err="1"/>
              <a:t>ἐν</a:t>
            </a:r>
            <a:r>
              <a:rPr lang="el-GR" i="1" dirty="0"/>
              <a:t> </a:t>
            </a:r>
            <a:r>
              <a:rPr lang="el-GR" i="1" dirty="0" err="1"/>
              <a:t>φωτὶ</a:t>
            </a:r>
            <a:r>
              <a:rPr lang="el-GR" i="1" dirty="0"/>
              <a:t> </a:t>
            </a:r>
            <a:r>
              <a:rPr lang="el-GR" i="1" dirty="0" err="1"/>
              <a:t>πνευματικῷ</a:t>
            </a:r>
            <a:r>
              <a:rPr lang="el-GR" i="1" dirty="0"/>
              <a:t> </a:t>
            </a:r>
            <a:r>
              <a:rPr lang="el-GR" i="1" dirty="0" err="1"/>
              <a:t>καὶ</a:t>
            </a:r>
            <a:r>
              <a:rPr lang="el-GR" i="1" dirty="0"/>
              <a:t> </a:t>
            </a:r>
            <a:r>
              <a:rPr lang="el-GR" i="1" dirty="0" err="1"/>
              <a:t>ἀνεκλαλήτῳ</a:t>
            </a:r>
            <a:r>
              <a:rPr lang="el-GR" i="1" dirty="0"/>
              <a:t>, </a:t>
            </a:r>
            <a:r>
              <a:rPr lang="el-GR" i="1" dirty="0" err="1"/>
              <a:t>ἀνακιρνωμένη</a:t>
            </a:r>
            <a:r>
              <a:rPr lang="el-GR" i="1" dirty="0"/>
              <a:t> </a:t>
            </a:r>
            <a:r>
              <a:rPr lang="el-GR" i="1" dirty="0" err="1"/>
              <a:t>τούτῳ</a:t>
            </a:r>
            <a:r>
              <a:rPr lang="el-GR" i="1" dirty="0"/>
              <a:t> </a:t>
            </a:r>
            <a:r>
              <a:rPr lang="el-GR" i="1" dirty="0" err="1"/>
              <a:t>ἐν</a:t>
            </a:r>
            <a:r>
              <a:rPr lang="el-GR" i="1" dirty="0"/>
              <a:t> </a:t>
            </a:r>
            <a:r>
              <a:rPr lang="el-GR" i="1" dirty="0" err="1"/>
              <a:t>πληροφορίᾳ</a:t>
            </a:r>
            <a:r>
              <a:rPr lang="el-GR" i="1" dirty="0"/>
              <a:t> </a:t>
            </a:r>
            <a:r>
              <a:rPr lang="el-GR" i="1" dirty="0" err="1"/>
              <a:t>πάσῃ</a:t>
            </a:r>
            <a:r>
              <a:rPr lang="el-GR" dirty="0"/>
              <a:t>..."</a:t>
            </a:r>
            <a:r>
              <a:rPr lang="el-GR" i="1" dirty="0"/>
              <a:t> </a:t>
            </a:r>
            <a:r>
              <a:rPr lang="el-GR" dirty="0"/>
              <a:t>(</a:t>
            </a:r>
            <a:r>
              <a:rPr lang="el-GR" i="1" dirty="0" err="1"/>
              <a:t>Ὁμιλίαι</a:t>
            </a:r>
            <a:r>
              <a:rPr lang="el-GR" i="1" dirty="0"/>
              <a:t> </a:t>
            </a:r>
            <a:r>
              <a:rPr lang="el-GR" i="1" dirty="0" err="1"/>
              <a:t>Πνευματικαὶ</a:t>
            </a:r>
            <a:r>
              <a:rPr lang="el-GR" i="1" dirty="0"/>
              <a:t> Ι΄, </a:t>
            </a:r>
            <a:r>
              <a:rPr lang="en-GB" dirty="0"/>
              <a:t>PG</a:t>
            </a:r>
            <a:r>
              <a:rPr lang="el-GR" dirty="0"/>
              <a:t> 34, 541 </a:t>
            </a:r>
            <a:r>
              <a:rPr lang="en-GB" dirty="0"/>
              <a:t>D</a:t>
            </a:r>
            <a:r>
              <a:rPr lang="el-GR" dirty="0"/>
              <a:t> - 544 </a:t>
            </a:r>
            <a:r>
              <a:rPr lang="en-GB" dirty="0"/>
              <a:t>AB</a:t>
            </a:r>
            <a:r>
              <a:rPr lang="el-GR" dirty="0"/>
              <a:t>). </a:t>
            </a:r>
          </a:p>
          <a:p>
            <a:r>
              <a:rPr lang="el-GR" dirty="0"/>
              <a:t>Ο αγιασμός της καρδιάς δεν ταυτίζεται παρά με την πληρότητα της εμπειρίας, δηλαδή με την απόλυτη λήψη της αγιοπνευματικής δωρεάς "</a:t>
            </a:r>
            <a:r>
              <a:rPr lang="el-GR" i="1" dirty="0" err="1"/>
              <a:t>ἐν</a:t>
            </a:r>
            <a:r>
              <a:rPr lang="el-GR" i="1" dirty="0"/>
              <a:t> </a:t>
            </a:r>
            <a:r>
              <a:rPr lang="el-GR" i="1" dirty="0" err="1"/>
              <a:t>πάσῃ</a:t>
            </a:r>
            <a:r>
              <a:rPr lang="el-GR" i="1" dirty="0"/>
              <a:t> </a:t>
            </a:r>
            <a:r>
              <a:rPr lang="el-GR" i="1" dirty="0" err="1"/>
              <a:t>πληροφορίᾳ</a:t>
            </a:r>
            <a:r>
              <a:rPr lang="el-GR" dirty="0"/>
              <a:t>".</a:t>
            </a:r>
          </a:p>
          <a:p>
            <a:pPr marL="0" indent="0">
              <a:buNone/>
            </a:pPr>
            <a:endParaRPr lang="el-GR" dirty="0"/>
          </a:p>
          <a:p>
            <a:endParaRPr lang="el-GR" dirty="0"/>
          </a:p>
          <a:p>
            <a:endParaRPr lang="el-GR" dirty="0"/>
          </a:p>
        </p:txBody>
      </p:sp>
    </p:spTree>
    <p:extLst>
      <p:ext uri="{BB962C8B-B14F-4D97-AF65-F5344CB8AC3E}">
        <p14:creationId xmlns:p14="http://schemas.microsoft.com/office/powerpoint/2010/main" val="4905526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660399"/>
          </a:xfrm>
        </p:spPr>
        <p:txBody>
          <a:bodyPr>
            <a:normAutofit fontScale="90000"/>
          </a:bodyPr>
          <a:lstStyle/>
          <a:p>
            <a:pPr algn="ctr"/>
            <a:r>
              <a:rPr lang="el-GR" dirty="0"/>
              <a:t>Η γνώση ως εμπειρία αγάπης και μονόδρομος ελευθερίας</a:t>
            </a:r>
          </a:p>
        </p:txBody>
      </p:sp>
      <p:sp>
        <p:nvSpPr>
          <p:cNvPr id="3" name="Θέση περιεχομένου 2"/>
          <p:cNvSpPr>
            <a:spLocks noGrp="1"/>
          </p:cNvSpPr>
          <p:nvPr>
            <p:ph idx="1"/>
          </p:nvPr>
        </p:nvSpPr>
        <p:spPr>
          <a:xfrm>
            <a:off x="0" y="517525"/>
            <a:ext cx="12192000" cy="6340475"/>
          </a:xfrm>
        </p:spPr>
        <p:txBody>
          <a:bodyPr>
            <a:normAutofit lnSpcReduction="10000"/>
          </a:bodyPr>
          <a:lstStyle/>
          <a:p>
            <a:r>
              <a:rPr lang="el-GR" dirty="0"/>
              <a:t>Στην </a:t>
            </a:r>
            <a:r>
              <a:rPr lang="el-GR" dirty="0" err="1"/>
              <a:t>ευαγριανή</a:t>
            </a:r>
            <a:r>
              <a:rPr lang="el-GR" dirty="0"/>
              <a:t> θεολογία η </a:t>
            </a:r>
            <a:r>
              <a:rPr lang="el-GR" u="sng" dirty="0"/>
              <a:t>φιλοθεΐα</a:t>
            </a:r>
            <a:r>
              <a:rPr lang="el-GR" dirty="0"/>
              <a:t> εκφράζεται με την έννοια της "</a:t>
            </a:r>
            <a:r>
              <a:rPr lang="el-GR" i="1" u="sng" dirty="0" err="1"/>
              <a:t>πραΰτητας</a:t>
            </a:r>
            <a:r>
              <a:rPr lang="el-GR" dirty="0"/>
              <a:t>". Βιβλικό παράδειγμά της θεωρείται ο </a:t>
            </a:r>
            <a:r>
              <a:rPr lang="el-GR" dirty="0" err="1"/>
              <a:t>Μωϋσής</a:t>
            </a:r>
            <a:r>
              <a:rPr lang="el-GR" dirty="0"/>
              <a:t>, ο οποίος μίλησε με τον Θεό πρόσωπο με πρόσωπο και γι’ αυτό γνώρισε τους λόγους των όντων «</a:t>
            </a:r>
            <a:r>
              <a:rPr lang="el-GR" i="1" dirty="0" err="1"/>
              <a:t>ὄψει</a:t>
            </a:r>
            <a:r>
              <a:rPr lang="el-GR" i="1" dirty="0"/>
              <a:t> </a:t>
            </a:r>
            <a:r>
              <a:rPr lang="el-GR" i="1" dirty="0" err="1"/>
              <a:t>καὶ</a:t>
            </a:r>
            <a:r>
              <a:rPr lang="el-GR" i="1" dirty="0"/>
              <a:t> </a:t>
            </a:r>
            <a:r>
              <a:rPr lang="el-GR" i="1" dirty="0" err="1"/>
              <a:t>οὐκ</a:t>
            </a:r>
            <a:r>
              <a:rPr lang="el-GR" i="1" dirty="0"/>
              <a:t> </a:t>
            </a:r>
            <a:r>
              <a:rPr lang="el-GR" i="1" dirty="0" err="1"/>
              <a:t>ἀλληγορικῶς</a:t>
            </a:r>
            <a:r>
              <a:rPr lang="el-GR" dirty="0"/>
              <a:t>»</a:t>
            </a:r>
            <a:r>
              <a:rPr lang="fr-FR" dirty="0"/>
              <a:t>: "</a:t>
            </a:r>
            <a:r>
              <a:rPr lang="el-GR" i="1" dirty="0" err="1"/>
              <a:t>Κτάσθω</a:t>
            </a:r>
            <a:r>
              <a:rPr lang="el-GR" i="1" dirty="0"/>
              <a:t> </a:t>
            </a:r>
            <a:r>
              <a:rPr lang="el-GR" i="1" dirty="0" err="1"/>
              <a:t>πραΰτητα</a:t>
            </a:r>
            <a:r>
              <a:rPr lang="el-GR" i="1" dirty="0"/>
              <a:t> </a:t>
            </a:r>
            <a:r>
              <a:rPr lang="el-GR" i="1" dirty="0" err="1"/>
              <a:t>ὡς</a:t>
            </a:r>
            <a:r>
              <a:rPr lang="el-GR" i="1" dirty="0"/>
              <a:t> μητέρα </a:t>
            </a:r>
            <a:r>
              <a:rPr lang="el-GR" i="1" dirty="0" err="1"/>
              <a:t>τῆς</a:t>
            </a:r>
            <a:r>
              <a:rPr lang="el-GR" i="1" dirty="0"/>
              <a:t> γνώσεως ᾗ </a:t>
            </a:r>
            <a:r>
              <a:rPr lang="el-GR" i="1" dirty="0" err="1"/>
              <a:t>Μωυσῆς</a:t>
            </a:r>
            <a:r>
              <a:rPr lang="el-GR" i="1" dirty="0"/>
              <a:t> </a:t>
            </a:r>
            <a:r>
              <a:rPr lang="el-GR" i="1" dirty="0" err="1"/>
              <a:t>ἐπῃνέσθη</a:t>
            </a:r>
            <a:r>
              <a:rPr lang="el-GR" i="1" dirty="0"/>
              <a:t> </a:t>
            </a:r>
            <a:r>
              <a:rPr lang="el-GR" i="1" dirty="0" err="1"/>
              <a:t>κατὰ</a:t>
            </a:r>
            <a:r>
              <a:rPr lang="el-GR" i="1" dirty="0"/>
              <a:t> </a:t>
            </a:r>
            <a:r>
              <a:rPr lang="el-GR" i="1" dirty="0" err="1"/>
              <a:t>τὴν</a:t>
            </a:r>
            <a:r>
              <a:rPr lang="el-GR" i="1" dirty="0"/>
              <a:t> </a:t>
            </a:r>
            <a:r>
              <a:rPr lang="el-GR" i="1" dirty="0" err="1"/>
              <a:t>μαρτυρίαν</a:t>
            </a:r>
            <a:r>
              <a:rPr lang="el-GR" i="1" dirty="0"/>
              <a:t> </a:t>
            </a:r>
            <a:r>
              <a:rPr lang="el-GR" i="1" dirty="0" err="1"/>
              <a:t>ὅτι</a:t>
            </a:r>
            <a:r>
              <a:rPr lang="el-GR" i="1" dirty="0"/>
              <a:t> </a:t>
            </a:r>
            <a:r>
              <a:rPr lang="el-GR" i="1" dirty="0" err="1"/>
              <a:t>πραῢς</a:t>
            </a:r>
            <a:r>
              <a:rPr lang="el-GR" i="1" dirty="0"/>
              <a:t> </a:t>
            </a:r>
            <a:r>
              <a:rPr lang="el-GR" i="1" dirty="0" err="1"/>
              <a:t>ἦν</a:t>
            </a:r>
            <a:r>
              <a:rPr lang="el-GR" i="1" dirty="0"/>
              <a:t> </a:t>
            </a:r>
            <a:r>
              <a:rPr lang="el-GR" i="1" dirty="0" err="1"/>
              <a:t>παρὰ</a:t>
            </a:r>
            <a:r>
              <a:rPr lang="el-GR" i="1" dirty="0"/>
              <a:t> πάντας </a:t>
            </a:r>
            <a:r>
              <a:rPr lang="el-GR" i="1" dirty="0" err="1"/>
              <a:t>ἀνθρώπους</a:t>
            </a:r>
            <a:r>
              <a:rPr lang="el-GR" i="1" dirty="0"/>
              <a:t> </a:t>
            </a:r>
            <a:r>
              <a:rPr lang="el-GR" i="1" dirty="0" err="1"/>
              <a:t>καὶ</a:t>
            </a:r>
            <a:r>
              <a:rPr lang="el-GR" i="1" dirty="0"/>
              <a:t> </a:t>
            </a:r>
            <a:r>
              <a:rPr lang="el-GR" i="1" dirty="0" err="1"/>
              <a:t>πρόσωπον</a:t>
            </a:r>
            <a:r>
              <a:rPr lang="el-GR" i="1" dirty="0"/>
              <a:t> </a:t>
            </a:r>
            <a:r>
              <a:rPr lang="el-GR" i="1" dirty="0" err="1"/>
              <a:t>κατὰ</a:t>
            </a:r>
            <a:r>
              <a:rPr lang="el-GR" i="1" dirty="0"/>
              <a:t> </a:t>
            </a:r>
            <a:r>
              <a:rPr lang="el-GR" i="1" dirty="0" err="1"/>
              <a:t>πρόσωπον</a:t>
            </a:r>
            <a:r>
              <a:rPr lang="el-GR" i="1" dirty="0"/>
              <a:t> </a:t>
            </a:r>
            <a:r>
              <a:rPr lang="el-GR" i="1" dirty="0" err="1"/>
              <a:t>ἐλάλησε</a:t>
            </a:r>
            <a:r>
              <a:rPr lang="el-GR" i="1" dirty="0"/>
              <a:t> </a:t>
            </a:r>
            <a:r>
              <a:rPr lang="el-GR" i="1" dirty="0" err="1"/>
              <a:t>μετὰ</a:t>
            </a:r>
            <a:r>
              <a:rPr lang="el-GR" i="1" dirty="0"/>
              <a:t> </a:t>
            </a:r>
            <a:r>
              <a:rPr lang="el-GR" i="1" dirty="0" err="1"/>
              <a:t>τοῦ</a:t>
            </a:r>
            <a:r>
              <a:rPr lang="el-GR" i="1" dirty="0"/>
              <a:t> </a:t>
            </a:r>
            <a:r>
              <a:rPr lang="el-GR" i="1" dirty="0" err="1"/>
              <a:t>Θεοῦ</a:t>
            </a:r>
            <a:r>
              <a:rPr lang="el-GR" i="1" dirty="0"/>
              <a:t> </a:t>
            </a:r>
            <a:r>
              <a:rPr lang="el-GR" i="1" dirty="0" err="1"/>
              <a:t>καὶ</a:t>
            </a:r>
            <a:r>
              <a:rPr lang="el-GR" i="1" dirty="0"/>
              <a:t> </a:t>
            </a:r>
            <a:r>
              <a:rPr lang="el-GR" i="1" dirty="0" err="1"/>
              <a:t>ἔμαθεν</a:t>
            </a:r>
            <a:r>
              <a:rPr lang="el-GR" i="1" dirty="0"/>
              <a:t> λόγους </a:t>
            </a:r>
            <a:r>
              <a:rPr lang="el-GR" i="1" dirty="0" err="1"/>
              <a:t>τῶν</a:t>
            </a:r>
            <a:r>
              <a:rPr lang="el-GR" i="1" dirty="0"/>
              <a:t> </a:t>
            </a:r>
            <a:r>
              <a:rPr lang="el-GR" i="1" dirty="0" err="1"/>
              <a:t>ὄντων</a:t>
            </a:r>
            <a:r>
              <a:rPr lang="el-GR" i="1" dirty="0"/>
              <a:t> </a:t>
            </a:r>
            <a:r>
              <a:rPr lang="el-GR" i="1" dirty="0" err="1"/>
              <a:t>ὄψει</a:t>
            </a:r>
            <a:r>
              <a:rPr lang="el-GR" i="1" dirty="0"/>
              <a:t> </a:t>
            </a:r>
            <a:r>
              <a:rPr lang="el-GR" i="1" dirty="0" err="1"/>
              <a:t>καὶ</a:t>
            </a:r>
            <a:r>
              <a:rPr lang="el-GR" i="1" dirty="0"/>
              <a:t> </a:t>
            </a:r>
            <a:r>
              <a:rPr lang="el-GR" i="1" dirty="0" err="1"/>
              <a:t>οὐκ</a:t>
            </a:r>
            <a:r>
              <a:rPr lang="el-GR" i="1" dirty="0"/>
              <a:t> </a:t>
            </a:r>
            <a:r>
              <a:rPr lang="el-GR" i="1" dirty="0" err="1"/>
              <a:t>ἀλληγορικῶς</a:t>
            </a:r>
            <a:r>
              <a:rPr lang="fr-FR" dirty="0"/>
              <a:t>"</a:t>
            </a:r>
            <a:r>
              <a:rPr lang="el-GR" i="1" dirty="0"/>
              <a:t> </a:t>
            </a:r>
            <a:r>
              <a:rPr lang="el-GR" dirty="0"/>
              <a:t>(</a:t>
            </a:r>
            <a:r>
              <a:rPr lang="el-GR" i="1" dirty="0"/>
              <a:t>Ἐ</a:t>
            </a:r>
            <a:r>
              <a:rPr lang="en-GB" i="1" dirty="0"/>
              <a:t>π</a:t>
            </a:r>
            <a:r>
              <a:rPr lang="en-GB" i="1" dirty="0" err="1"/>
              <a:t>ιστολή</a:t>
            </a:r>
            <a:r>
              <a:rPr lang="en-GB" i="1" dirty="0"/>
              <a:t> </a:t>
            </a:r>
            <a:r>
              <a:rPr lang="en-GB" i="1" dirty="0" err="1"/>
              <a:t>κζ</a:t>
            </a:r>
            <a:r>
              <a:rPr lang="el-GR" i="1" dirty="0"/>
              <a:t>΄</a:t>
            </a:r>
            <a:r>
              <a:rPr lang="fr-FR" dirty="0"/>
              <a:t>, Frank. </a:t>
            </a:r>
            <a:r>
              <a:rPr lang="en-GB" dirty="0"/>
              <a:t>σ</a:t>
            </a:r>
            <a:r>
              <a:rPr lang="fr-FR" dirty="0"/>
              <a:t>. 583</a:t>
            </a:r>
            <a:r>
              <a:rPr lang="el-GR" dirty="0"/>
              <a:t>)</a:t>
            </a:r>
            <a:r>
              <a:rPr lang="fr-FR" dirty="0"/>
              <a:t>.</a:t>
            </a:r>
            <a:endParaRPr lang="el-GR" dirty="0"/>
          </a:p>
          <a:p>
            <a:pPr lvl="0"/>
            <a:r>
              <a:rPr lang="el-GR" dirty="0"/>
              <a:t>Η προσωπική κοινωνία του ανθρώπου με τον Θεό εγγυάται με ασφάλεια τη βεβαιότητα της θεογνωσίας αποδεικνύοντας ταυτόχρονα τον εμπειρικό χαρακτήρα της χριστιανικής γνώσης. Ο Μακάριος επιμένει ότι διαφέρει το να έχει κανείς θεωρητική γνώση μιλώντας για κάποια πράγματα, από το να έχει στην υπόστασή του την πληροφορία και στον εσωτερικό άνθρωπο το θησαυρό, τη χάρη, τη γεύση και την ενέργεια του Αγίου Πνεύματος</a:t>
            </a:r>
            <a:r>
              <a:rPr kumimoji="0" lang="en-GB"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ἄλλο</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ἐστὶ</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τὸ</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γνώσει</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τινὶ</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καὶ</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νοῒ</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διηγῆσαι</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λόγους</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καὶ</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ἄλλο</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ἐστὶ</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τὸ</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ἐν</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ὑποστάσει</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καὶ</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ἔργῳ</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καὶ</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ἐν</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πληροφορίᾳ</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καὶ</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ἐν</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τῷ</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ἔνδον</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ἀνθρώπῳ</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καὶ</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τῷ</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νῷ</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ἔχειν</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τὸ</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θησαυρὸν</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καὶ</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τὴν</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χάριν</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καὶ</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τὴν</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γεῦσιν</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καὶ</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τὴν</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ἐνέργειαν</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τοῦ</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ἁγίου</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Πνεύματος</a:t>
            </a:r>
            <a:r>
              <a:rPr kumimoji="0" lang="en-GB"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a:t>
            </a:r>
            <a:r>
              <a:rPr kumimoji="0" lang="el-GR"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Ὁμιλίαι</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Πνευματικαί</a:t>
            </a:r>
            <a:r>
              <a:rPr kumimoji="0" lang="en-GB"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ΚΖ΄</a:t>
            </a:r>
            <a:r>
              <a:rPr kumimoji="0" lang="en-GB"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P.G. 34,701 C</a:t>
            </a:r>
            <a:r>
              <a:rPr kumimoji="0" lang="el-GR"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a:t>
            </a:r>
            <a:r>
              <a:rPr kumimoji="0" lang="en-GB"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a:t>
            </a:r>
            <a:endParaRPr kumimoji="0" lang="en-GB" b="0" i="0" u="none" strike="noStrike" cap="none" normalizeH="0" baseline="0" dirty="0">
              <a:ln>
                <a:noFill/>
              </a:ln>
              <a:solidFill>
                <a:schemeClr val="tx1"/>
              </a:solidFill>
              <a:effectLst/>
              <a:latin typeface="Calibri" panose="020F0502020204030204" pitchFamily="34" charset="0"/>
            </a:endParaRPr>
          </a:p>
          <a:p>
            <a:endParaRPr lang="el-GR" dirty="0"/>
          </a:p>
          <a:p>
            <a:endParaRPr lang="el-GR" dirty="0"/>
          </a:p>
          <a:p>
            <a:endParaRPr lang="el-GR" dirty="0"/>
          </a:p>
          <a:p>
            <a:endParaRPr lang="el-GR" dirty="0"/>
          </a:p>
        </p:txBody>
      </p:sp>
      <p:sp>
        <p:nvSpPr>
          <p:cNvPr id="7" name="Rectangle 4"/>
          <p:cNvSpPr>
            <a:spLocks noChangeArrowheads="1"/>
          </p:cNvSpPr>
          <p:nvPr/>
        </p:nvSpPr>
        <p:spPr bwMode="auto">
          <a:xfrm>
            <a:off x="5876068" y="43934"/>
            <a:ext cx="4398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526014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673100"/>
          </a:xfrm>
        </p:spPr>
        <p:txBody>
          <a:bodyPr>
            <a:normAutofit fontScale="90000"/>
          </a:bodyPr>
          <a:lstStyle/>
          <a:p>
            <a:pPr algn="ctr"/>
            <a:r>
              <a:rPr lang="el-GR" dirty="0"/>
              <a:t>Η γνώση ως εμπειρία αγάπης και μονόδρομος ελευθερίας</a:t>
            </a:r>
          </a:p>
        </p:txBody>
      </p:sp>
      <p:sp>
        <p:nvSpPr>
          <p:cNvPr id="3" name="Θέση περιεχομένου 2"/>
          <p:cNvSpPr>
            <a:spLocks noGrp="1"/>
          </p:cNvSpPr>
          <p:nvPr>
            <p:ph idx="1"/>
          </p:nvPr>
        </p:nvSpPr>
        <p:spPr>
          <a:xfrm>
            <a:off x="0" y="517524"/>
            <a:ext cx="12192000" cy="6340475"/>
          </a:xfrm>
        </p:spPr>
        <p:txBody>
          <a:bodyPr>
            <a:normAutofit fontScale="92500" lnSpcReduction="20000"/>
          </a:bodyPr>
          <a:lstStyle/>
          <a:p>
            <a:r>
              <a:rPr lang="el-GR" dirty="0"/>
              <a:t>Την ίδια θέση επαναλαμβάνει και ο Ευάγριος τονίζοντας ότι η θεία μέθεξη κατοχυρώνει τη βιωματική εμπειρία της γνώσης που, για το χριστιανό, είναι τελικά απόδειξη. Μάλιστα χρησιμοποιεί ένα παράδειγμα από την καθημερινότητα. Όπως διαφέρει η </a:t>
            </a:r>
            <a:r>
              <a:rPr lang="el-GR" u="sng" dirty="0"/>
              <a:t>συζήτηση για την κατάσταση του ύπνου </a:t>
            </a:r>
            <a:r>
              <a:rPr lang="el-GR" dirty="0"/>
              <a:t>από την </a:t>
            </a:r>
            <a:r>
              <a:rPr lang="el-GR" u="sng" dirty="0"/>
              <a:t>βιωματική του εμπειρία</a:t>
            </a:r>
            <a:r>
              <a:rPr lang="el-GR" dirty="0"/>
              <a:t>, εφόσον άλλο πράγμα είναι να μιλάει κανείς για τον ύπνο και άλλο να κοιμάται, έτσι διαφέρουν και τα ακούσματα για το Θεό από την εμπειρική του απόδειξη, καθώς </a:t>
            </a:r>
            <a:r>
              <a:rPr lang="el-GR" b="1" dirty="0">
                <a:solidFill>
                  <a:srgbClr val="FF0000"/>
                </a:solidFill>
              </a:rPr>
              <a:t>άλλο είναι να ακούς κάτι για το Θεό και άλλο να βιώνεις την παρουσία του</a:t>
            </a:r>
            <a:r>
              <a:rPr lang="fr-FR" dirty="0"/>
              <a:t>: “</a:t>
            </a:r>
            <a:r>
              <a:rPr lang="el-GR" i="1" dirty="0" err="1"/>
              <a:t>ὥσπερ</a:t>
            </a:r>
            <a:r>
              <a:rPr lang="el-GR" i="1" dirty="0"/>
              <a:t> </a:t>
            </a:r>
            <a:r>
              <a:rPr lang="el-GR" i="1" dirty="0" err="1"/>
              <a:t>ἡμεῖς</a:t>
            </a:r>
            <a:r>
              <a:rPr lang="el-GR" i="1" dirty="0"/>
              <a:t> </a:t>
            </a:r>
            <a:r>
              <a:rPr lang="el-GR" i="1" dirty="0" err="1"/>
              <a:t>γρηγοροῦντες</a:t>
            </a:r>
            <a:r>
              <a:rPr lang="el-GR" i="1" dirty="0"/>
              <a:t> </a:t>
            </a:r>
            <a:r>
              <a:rPr lang="el-GR" i="1" dirty="0" err="1"/>
              <a:t>ἄλλα</a:t>
            </a:r>
            <a:r>
              <a:rPr lang="el-GR" i="1" dirty="0"/>
              <a:t> </a:t>
            </a:r>
            <a:r>
              <a:rPr lang="el-GR" i="1" dirty="0" err="1"/>
              <a:t>τινὰ</a:t>
            </a:r>
            <a:r>
              <a:rPr lang="el-GR" i="1" dirty="0"/>
              <a:t> </a:t>
            </a:r>
            <a:r>
              <a:rPr lang="el-GR" i="1" dirty="0" err="1"/>
              <a:t>περὶ</a:t>
            </a:r>
            <a:r>
              <a:rPr lang="el-GR" i="1" dirty="0"/>
              <a:t> </a:t>
            </a:r>
            <a:r>
              <a:rPr lang="el-GR" i="1" dirty="0" err="1"/>
              <a:t>τῶν</a:t>
            </a:r>
            <a:r>
              <a:rPr lang="el-GR" i="1" dirty="0"/>
              <a:t> </a:t>
            </a:r>
            <a:r>
              <a:rPr lang="el-GR" i="1" dirty="0" err="1"/>
              <a:t>ἐνυπνίων</a:t>
            </a:r>
            <a:r>
              <a:rPr lang="el-GR" i="1" dirty="0"/>
              <a:t> </a:t>
            </a:r>
            <a:r>
              <a:rPr lang="el-GR" i="1" dirty="0" err="1"/>
              <a:t>λέγομεν</a:t>
            </a:r>
            <a:r>
              <a:rPr lang="fr-FR" i="1" dirty="0"/>
              <a:t>, </a:t>
            </a:r>
            <a:r>
              <a:rPr lang="el-GR" i="1" dirty="0" err="1"/>
              <a:t>ἔνυπνοι</a:t>
            </a:r>
            <a:r>
              <a:rPr lang="el-GR" i="1" dirty="0"/>
              <a:t> </a:t>
            </a:r>
            <a:r>
              <a:rPr lang="el-GR" i="1" dirty="0" err="1"/>
              <a:t>δὲ</a:t>
            </a:r>
            <a:r>
              <a:rPr lang="el-GR" i="1" dirty="0"/>
              <a:t> γενόμενοι </a:t>
            </a:r>
            <a:r>
              <a:rPr lang="el-GR" i="1" dirty="0" err="1"/>
              <a:t>πείραν</a:t>
            </a:r>
            <a:r>
              <a:rPr lang="el-GR" i="1" dirty="0"/>
              <a:t> </a:t>
            </a:r>
            <a:r>
              <a:rPr lang="el-GR" i="1" dirty="0" err="1"/>
              <a:t>μανθάνομεν</a:t>
            </a:r>
            <a:r>
              <a:rPr lang="el-GR" i="1" dirty="0"/>
              <a:t>· </a:t>
            </a:r>
            <a:r>
              <a:rPr lang="el-GR" i="1" dirty="0" err="1"/>
              <a:t>οὕτως</a:t>
            </a:r>
            <a:r>
              <a:rPr lang="el-GR" i="1" dirty="0"/>
              <a:t> </a:t>
            </a:r>
            <a:r>
              <a:rPr lang="el-GR" i="1" dirty="0" err="1"/>
              <a:t>ὅταν</a:t>
            </a:r>
            <a:r>
              <a:rPr lang="el-GR" i="1" dirty="0"/>
              <a:t> </a:t>
            </a:r>
            <a:r>
              <a:rPr lang="el-GR" i="1" dirty="0" err="1"/>
              <a:t>ἄν</a:t>
            </a:r>
            <a:r>
              <a:rPr lang="el-GR" i="1" dirty="0"/>
              <a:t> </a:t>
            </a:r>
            <a:r>
              <a:rPr lang="el-GR" i="1" dirty="0" err="1"/>
              <a:t>ποτε</a:t>
            </a:r>
            <a:r>
              <a:rPr lang="el-GR" i="1" dirty="0"/>
              <a:t> </a:t>
            </a:r>
            <a:r>
              <a:rPr lang="el-GR" i="1" dirty="0" err="1"/>
              <a:t>ἀκούωμεν</a:t>
            </a:r>
            <a:r>
              <a:rPr lang="el-GR" i="1" dirty="0"/>
              <a:t> </a:t>
            </a:r>
            <a:r>
              <a:rPr lang="el-GR" i="1" dirty="0" err="1"/>
              <a:t>περὶ</a:t>
            </a:r>
            <a:r>
              <a:rPr lang="el-GR" i="1" dirty="0"/>
              <a:t> </a:t>
            </a:r>
            <a:r>
              <a:rPr lang="el-GR" i="1" dirty="0" err="1"/>
              <a:t>τοῦ</a:t>
            </a:r>
            <a:r>
              <a:rPr lang="el-GR" i="1" dirty="0"/>
              <a:t> </a:t>
            </a:r>
            <a:r>
              <a:rPr lang="el-GR" i="1" dirty="0" err="1"/>
              <a:t>Θεοῦ</a:t>
            </a:r>
            <a:r>
              <a:rPr lang="el-GR" i="1" dirty="0"/>
              <a:t> </a:t>
            </a:r>
            <a:r>
              <a:rPr lang="el-GR" i="1" dirty="0" err="1"/>
              <a:t>ἐκτὸς</a:t>
            </a:r>
            <a:r>
              <a:rPr lang="el-GR" i="1" dirty="0"/>
              <a:t> </a:t>
            </a:r>
            <a:r>
              <a:rPr lang="el-GR" i="1" dirty="0" err="1"/>
              <a:t>αὐτοῦ</a:t>
            </a:r>
            <a:r>
              <a:rPr lang="el-GR" i="1" dirty="0"/>
              <a:t> </a:t>
            </a:r>
            <a:r>
              <a:rPr lang="el-GR" i="1" dirty="0" err="1"/>
              <a:t>ὄντες</a:t>
            </a:r>
            <a:r>
              <a:rPr lang="fr-FR" i="1" dirty="0"/>
              <a:t>, </a:t>
            </a:r>
            <a:r>
              <a:rPr lang="el-GR" i="1" dirty="0" err="1"/>
              <a:t>ὅταν</a:t>
            </a:r>
            <a:r>
              <a:rPr lang="el-GR" i="1" dirty="0"/>
              <a:t> </a:t>
            </a:r>
            <a:r>
              <a:rPr lang="el-GR" i="1" dirty="0" err="1"/>
              <a:t>ἐν</a:t>
            </a:r>
            <a:r>
              <a:rPr lang="el-GR" i="1" dirty="0"/>
              <a:t> </a:t>
            </a:r>
            <a:r>
              <a:rPr lang="el-GR" i="1" dirty="0" err="1"/>
              <a:t>αὐτῷ</a:t>
            </a:r>
            <a:r>
              <a:rPr lang="el-GR" i="1" dirty="0"/>
              <a:t> </a:t>
            </a:r>
            <a:r>
              <a:rPr lang="el-GR" i="1" dirty="0" err="1"/>
              <a:t>γενώμεθα</a:t>
            </a:r>
            <a:r>
              <a:rPr lang="el-GR" i="1" dirty="0"/>
              <a:t> </a:t>
            </a:r>
            <a:r>
              <a:rPr lang="el-GR" i="1" dirty="0" err="1"/>
              <a:t>πεῖραν</a:t>
            </a:r>
            <a:r>
              <a:rPr lang="el-GR" i="1" dirty="0"/>
              <a:t> </a:t>
            </a:r>
            <a:r>
              <a:rPr lang="el-GR" i="1" dirty="0" err="1"/>
              <a:t>ἀπόδειξιν</a:t>
            </a:r>
            <a:r>
              <a:rPr lang="el-GR" i="1" dirty="0"/>
              <a:t> </a:t>
            </a:r>
            <a:r>
              <a:rPr lang="el-GR" i="1" dirty="0" err="1"/>
              <a:t>δεξόμεθα</a:t>
            </a:r>
            <a:r>
              <a:rPr lang="fr-FR" dirty="0"/>
              <a:t>"</a:t>
            </a:r>
            <a:r>
              <a:rPr lang="el-GR" i="1" dirty="0"/>
              <a:t> </a:t>
            </a:r>
            <a:r>
              <a:rPr lang="el-GR" dirty="0"/>
              <a:t>(</a:t>
            </a:r>
            <a:r>
              <a:rPr lang="el-GR" i="1" dirty="0" err="1"/>
              <a:t>Γνωστικὰ</a:t>
            </a:r>
            <a:r>
              <a:rPr lang="el-GR" i="1" dirty="0"/>
              <a:t> Κεφάλαια Ι</a:t>
            </a:r>
            <a:r>
              <a:rPr lang="fr-FR" i="1" dirty="0"/>
              <a:t>, 38</a:t>
            </a:r>
            <a:r>
              <a:rPr lang="fr-FR" dirty="0"/>
              <a:t>, Frank </a:t>
            </a:r>
            <a:r>
              <a:rPr lang="el-GR" dirty="0" err="1"/>
              <a:t>σσ</a:t>
            </a:r>
            <a:r>
              <a:rPr lang="fr-FR" dirty="0"/>
              <a:t>. 81-83</a:t>
            </a:r>
            <a:r>
              <a:rPr lang="el-GR" dirty="0"/>
              <a:t>)</a:t>
            </a:r>
            <a:r>
              <a:rPr lang="fr-FR" dirty="0"/>
              <a:t>.</a:t>
            </a:r>
            <a:endParaRPr lang="el-GR" dirty="0"/>
          </a:p>
          <a:p>
            <a:r>
              <a:rPr lang="el-GR" dirty="0"/>
              <a:t>Ο Διάδοχος εκφράζοντας την προσωπική του εμπειρία σε τρίτο πρόσωπο σημειώνει ότι κάποιος απ’ αυτούς που αγαπούν τον Θεό του διηγήθηκε ότι αισθάνθηκε τόσο δυνατά τη θεία ενέργεια, ώστε η ψυχή του βιαζόταν με ανέκφραστη χαρά και αγάπη να βγει από το σώμα για να συναντήσει τον Κύριο αγνοώντας την πορεία της πρόσκαιρης αυτής ζωής</a:t>
            </a:r>
            <a:r>
              <a:rPr lang="fr-FR" dirty="0"/>
              <a:t>: "</a:t>
            </a:r>
            <a:r>
              <a:rPr lang="el-GR" b="1" i="1" dirty="0" err="1"/>
              <a:t>Διηγήσατό</a:t>
            </a:r>
            <a:r>
              <a:rPr lang="el-GR" b="1" i="1" dirty="0"/>
              <a:t> </a:t>
            </a:r>
            <a:r>
              <a:rPr lang="el-GR" b="1" i="1" dirty="0" err="1"/>
              <a:t>μοί</a:t>
            </a:r>
            <a:r>
              <a:rPr lang="el-GR" b="1" i="1" dirty="0"/>
              <a:t> τις</a:t>
            </a:r>
            <a:r>
              <a:rPr lang="el-GR" i="1" dirty="0"/>
              <a:t> </a:t>
            </a:r>
            <a:r>
              <a:rPr lang="el-GR" i="1" dirty="0" err="1"/>
              <a:t>τῶν</a:t>
            </a:r>
            <a:r>
              <a:rPr lang="el-GR" i="1" dirty="0"/>
              <a:t> </a:t>
            </a:r>
            <a:r>
              <a:rPr lang="el-GR" i="1" dirty="0" err="1"/>
              <a:t>ἀπλήστῳ</a:t>
            </a:r>
            <a:r>
              <a:rPr lang="el-GR" i="1" dirty="0"/>
              <a:t> </a:t>
            </a:r>
            <a:r>
              <a:rPr lang="el-GR" i="1" dirty="0" err="1"/>
              <a:t>τινὶ</a:t>
            </a:r>
            <a:r>
              <a:rPr lang="el-GR" i="1" dirty="0"/>
              <a:t> </a:t>
            </a:r>
            <a:r>
              <a:rPr lang="el-GR" i="1" dirty="0" err="1"/>
              <a:t>γνώμῃ</a:t>
            </a:r>
            <a:r>
              <a:rPr lang="el-GR" i="1" dirty="0"/>
              <a:t> </a:t>
            </a:r>
            <a:r>
              <a:rPr lang="el-GR" i="1" dirty="0" err="1"/>
              <a:t>ἀγαπώντων</a:t>
            </a:r>
            <a:r>
              <a:rPr lang="el-GR" i="1" dirty="0"/>
              <a:t> </a:t>
            </a:r>
            <a:r>
              <a:rPr lang="el-GR" i="1" dirty="0" err="1"/>
              <a:t>τὸν</a:t>
            </a:r>
            <a:r>
              <a:rPr lang="el-GR" i="1" dirty="0"/>
              <a:t> Κύριον </a:t>
            </a:r>
            <a:r>
              <a:rPr lang="el-GR" i="1" dirty="0" err="1"/>
              <a:t>ὅτι</a:t>
            </a:r>
            <a:r>
              <a:rPr lang="fr-FR" i="1" dirty="0"/>
              <a:t>... </a:t>
            </a:r>
            <a:r>
              <a:rPr lang="el-GR" i="1" dirty="0"/>
              <a:t>παρέσχε </a:t>
            </a:r>
            <a:r>
              <a:rPr lang="el-GR" i="1" dirty="0" err="1"/>
              <a:t>τοῦτο</a:t>
            </a:r>
            <a:r>
              <a:rPr lang="el-GR" i="1" dirty="0"/>
              <a:t> </a:t>
            </a:r>
            <a:r>
              <a:rPr lang="el-GR" i="1" dirty="0" err="1"/>
              <a:t>ἐν</a:t>
            </a:r>
            <a:r>
              <a:rPr lang="el-GR" i="1" dirty="0"/>
              <a:t> </a:t>
            </a:r>
            <a:r>
              <a:rPr lang="el-GR" i="1" dirty="0" err="1"/>
              <a:t>αἰσθήσει</a:t>
            </a:r>
            <a:r>
              <a:rPr lang="el-GR" i="1" dirty="0"/>
              <a:t> </a:t>
            </a:r>
            <a:r>
              <a:rPr lang="el-GR" i="1" dirty="0" err="1"/>
              <a:t>πολλῇ</a:t>
            </a:r>
            <a:r>
              <a:rPr lang="el-GR" i="1" dirty="0"/>
              <a:t> </a:t>
            </a:r>
            <a:r>
              <a:rPr lang="el-GR" i="1" dirty="0" err="1"/>
              <a:t>καὶ</a:t>
            </a:r>
            <a:r>
              <a:rPr lang="el-GR" i="1" dirty="0"/>
              <a:t> </a:t>
            </a:r>
            <a:r>
              <a:rPr lang="el-GR" i="1" dirty="0" err="1"/>
              <a:t>πληροφορίᾳ</a:t>
            </a:r>
            <a:r>
              <a:rPr lang="el-GR" i="1" dirty="0"/>
              <a:t> ὁ </a:t>
            </a:r>
            <a:r>
              <a:rPr lang="el-GR" i="1" dirty="0" err="1"/>
              <a:t>ἀγαθὸς</a:t>
            </a:r>
            <a:r>
              <a:rPr lang="el-GR" i="1" dirty="0"/>
              <a:t> </a:t>
            </a:r>
            <a:r>
              <a:rPr lang="el-GR" i="1" dirty="0" err="1"/>
              <a:t>καὶ</a:t>
            </a:r>
            <a:r>
              <a:rPr lang="el-GR" i="1" dirty="0"/>
              <a:t> </a:t>
            </a:r>
            <a:r>
              <a:rPr lang="el-GR" i="1" dirty="0" err="1"/>
              <a:t>τοσοῦτον</a:t>
            </a:r>
            <a:r>
              <a:rPr lang="fr-FR" i="1" dirty="0"/>
              <a:t>, </a:t>
            </a:r>
            <a:r>
              <a:rPr lang="el-GR" i="1" dirty="0" err="1"/>
              <a:t>φησίν</a:t>
            </a:r>
            <a:r>
              <a:rPr lang="fr-FR" i="1" dirty="0"/>
              <a:t>, </a:t>
            </a:r>
            <a:r>
              <a:rPr lang="el-GR" i="1" dirty="0" err="1"/>
              <a:t>τῆς</a:t>
            </a:r>
            <a:r>
              <a:rPr lang="el-GR" i="1" dirty="0"/>
              <a:t> τοιαύτης </a:t>
            </a:r>
            <a:r>
              <a:rPr lang="el-GR" i="1" dirty="0" err="1"/>
              <a:t>ἐνεργείας</a:t>
            </a:r>
            <a:r>
              <a:rPr lang="el-GR" i="1" dirty="0"/>
              <a:t> </a:t>
            </a:r>
            <a:r>
              <a:rPr lang="el-GR" b="1" i="1" dirty="0" err="1"/>
              <a:t>ᾐσθόμην</a:t>
            </a:r>
            <a:r>
              <a:rPr lang="fr-FR" i="1" dirty="0"/>
              <a:t>, </a:t>
            </a:r>
            <a:r>
              <a:rPr lang="el-GR" i="1" dirty="0" err="1"/>
              <a:t>ὥστε</a:t>
            </a:r>
            <a:r>
              <a:rPr lang="el-GR" i="1" dirty="0"/>
              <a:t> </a:t>
            </a:r>
            <a:r>
              <a:rPr lang="el-GR" i="1" dirty="0" err="1"/>
              <a:t>ἐπείγεσθαι</a:t>
            </a:r>
            <a:r>
              <a:rPr lang="el-GR" i="1" dirty="0"/>
              <a:t> </a:t>
            </a:r>
            <a:r>
              <a:rPr lang="el-GR" i="1" dirty="0" err="1"/>
              <a:t>μὲν</a:t>
            </a:r>
            <a:r>
              <a:rPr lang="el-GR" i="1" dirty="0"/>
              <a:t> τότε </a:t>
            </a:r>
            <a:r>
              <a:rPr lang="el-GR" i="1" dirty="0" err="1"/>
              <a:t>τὴν</a:t>
            </a:r>
            <a:r>
              <a:rPr lang="el-GR" i="1" dirty="0"/>
              <a:t> </a:t>
            </a:r>
            <a:r>
              <a:rPr lang="el-GR" i="1" dirty="0" err="1"/>
              <a:t>ψυχὴν</a:t>
            </a:r>
            <a:r>
              <a:rPr lang="el-GR" i="1" dirty="0"/>
              <a:t> </a:t>
            </a:r>
            <a:r>
              <a:rPr lang="el-GR" i="1" dirty="0" err="1"/>
              <a:t>μετὰ</a:t>
            </a:r>
            <a:r>
              <a:rPr lang="el-GR" i="1" dirty="0"/>
              <a:t> </a:t>
            </a:r>
            <a:r>
              <a:rPr lang="el-GR" i="1" dirty="0" err="1"/>
              <a:t>ἀνεκλαλήτου</a:t>
            </a:r>
            <a:r>
              <a:rPr lang="el-GR" i="1" dirty="0"/>
              <a:t> </a:t>
            </a:r>
            <a:r>
              <a:rPr lang="el-GR" i="1" dirty="0" err="1"/>
              <a:t>τινὸς</a:t>
            </a:r>
            <a:r>
              <a:rPr lang="el-GR" i="1" dirty="0"/>
              <a:t> </a:t>
            </a:r>
            <a:r>
              <a:rPr lang="el-GR" i="1" dirty="0" err="1"/>
              <a:t>χαρᾶς</a:t>
            </a:r>
            <a:r>
              <a:rPr lang="el-GR" i="1" dirty="0"/>
              <a:t> </a:t>
            </a:r>
            <a:r>
              <a:rPr lang="el-GR" i="1" dirty="0" err="1"/>
              <a:t>καὶ</a:t>
            </a:r>
            <a:r>
              <a:rPr lang="el-GR" i="1" dirty="0"/>
              <a:t> </a:t>
            </a:r>
            <a:r>
              <a:rPr lang="el-GR" i="1" dirty="0" err="1"/>
              <a:t>ἀγάπης</a:t>
            </a:r>
            <a:r>
              <a:rPr lang="el-GR" i="1" dirty="0"/>
              <a:t> </a:t>
            </a:r>
            <a:r>
              <a:rPr lang="el-GR" i="1" dirty="0" err="1"/>
              <a:t>ἐκβῆναι</a:t>
            </a:r>
            <a:r>
              <a:rPr lang="el-GR" i="1" dirty="0"/>
              <a:t> </a:t>
            </a:r>
            <a:r>
              <a:rPr lang="el-GR" i="1" dirty="0" err="1"/>
              <a:t>τοῦ</a:t>
            </a:r>
            <a:r>
              <a:rPr lang="el-GR" i="1" dirty="0"/>
              <a:t> σώματος </a:t>
            </a:r>
            <a:r>
              <a:rPr lang="el-GR" i="1" dirty="0" err="1"/>
              <a:t>καὶ</a:t>
            </a:r>
            <a:r>
              <a:rPr lang="el-GR" i="1" dirty="0"/>
              <a:t> </a:t>
            </a:r>
            <a:r>
              <a:rPr lang="el-GR" i="1" dirty="0" err="1"/>
              <a:t>ἀπελθεῖν</a:t>
            </a:r>
            <a:r>
              <a:rPr lang="el-GR" i="1" dirty="0"/>
              <a:t> </a:t>
            </a:r>
            <a:r>
              <a:rPr lang="el-GR" i="1" dirty="0" err="1"/>
              <a:t>πρὸς</a:t>
            </a:r>
            <a:r>
              <a:rPr lang="el-GR" i="1" dirty="0"/>
              <a:t> </a:t>
            </a:r>
            <a:r>
              <a:rPr lang="el-GR" i="1" dirty="0" err="1"/>
              <a:t>τὸν</a:t>
            </a:r>
            <a:r>
              <a:rPr lang="el-GR" i="1" dirty="0"/>
              <a:t> Κύριον</a:t>
            </a:r>
            <a:r>
              <a:rPr lang="fr-FR" i="1" dirty="0"/>
              <a:t>, </a:t>
            </a:r>
            <a:r>
              <a:rPr lang="el-GR" i="1" dirty="0" err="1"/>
              <a:t>ἀγνοεῖν</a:t>
            </a:r>
            <a:r>
              <a:rPr lang="el-GR" i="1" dirty="0"/>
              <a:t> </a:t>
            </a:r>
            <a:r>
              <a:rPr lang="el-GR" i="1" dirty="0" err="1"/>
              <a:t>δὲ</a:t>
            </a:r>
            <a:r>
              <a:rPr lang="el-GR" i="1" dirty="0"/>
              <a:t> </a:t>
            </a:r>
            <a:r>
              <a:rPr lang="el-GR" i="1" dirty="0" err="1"/>
              <a:t>ὥσπερ</a:t>
            </a:r>
            <a:r>
              <a:rPr lang="el-GR" i="1" dirty="0"/>
              <a:t> </a:t>
            </a:r>
            <a:r>
              <a:rPr lang="el-GR" i="1" dirty="0" err="1"/>
              <a:t>τῆς</a:t>
            </a:r>
            <a:r>
              <a:rPr lang="el-GR" i="1" dirty="0"/>
              <a:t> </a:t>
            </a:r>
            <a:r>
              <a:rPr lang="el-GR" i="1" dirty="0" err="1"/>
              <a:t>προσκαίρου</a:t>
            </a:r>
            <a:r>
              <a:rPr lang="el-GR" i="1" dirty="0"/>
              <a:t> ταύτης </a:t>
            </a:r>
            <a:r>
              <a:rPr lang="el-GR" i="1" dirty="0" err="1"/>
              <a:t>τὸν</a:t>
            </a:r>
            <a:r>
              <a:rPr lang="el-GR" i="1" dirty="0"/>
              <a:t> τρόπον </a:t>
            </a:r>
            <a:r>
              <a:rPr lang="el-GR" i="1" dirty="0" err="1"/>
              <a:t>ζωῆς</a:t>
            </a:r>
            <a:r>
              <a:rPr lang="fr-FR" dirty="0"/>
              <a:t>"</a:t>
            </a:r>
            <a:r>
              <a:rPr lang="el-GR" i="1" dirty="0"/>
              <a:t> </a:t>
            </a:r>
            <a:r>
              <a:rPr lang="el-GR" dirty="0"/>
              <a:t>(</a:t>
            </a:r>
            <a:r>
              <a:rPr lang="el-GR" i="1" dirty="0" err="1"/>
              <a:t>Ἑκατὸ</a:t>
            </a:r>
            <a:r>
              <a:rPr lang="el-GR" i="1" dirty="0"/>
              <a:t> </a:t>
            </a:r>
            <a:r>
              <a:rPr lang="el-GR" i="1" dirty="0" err="1"/>
              <a:t>Γνωστικὰ</a:t>
            </a:r>
            <a:r>
              <a:rPr lang="el-GR" i="1" dirty="0"/>
              <a:t> Κεφάλαια </a:t>
            </a:r>
            <a:r>
              <a:rPr lang="el-GR" i="1" dirty="0" err="1"/>
              <a:t>ςα</a:t>
            </a:r>
            <a:r>
              <a:rPr lang="el-GR" i="1" dirty="0"/>
              <a:t>΄</a:t>
            </a:r>
            <a:r>
              <a:rPr lang="fr-FR" dirty="0"/>
              <a:t>, SChr5, </a:t>
            </a:r>
            <a:r>
              <a:rPr lang="el-GR" dirty="0"/>
              <a:t>σ</a:t>
            </a:r>
            <a:r>
              <a:rPr lang="fr-FR" dirty="0"/>
              <a:t>. 152</a:t>
            </a:r>
            <a:r>
              <a:rPr lang="el-GR" dirty="0"/>
              <a:t>)</a:t>
            </a:r>
            <a:r>
              <a:rPr lang="fr-FR" dirty="0"/>
              <a:t>.</a:t>
            </a:r>
            <a:endParaRPr lang="el-GR" dirty="0"/>
          </a:p>
          <a:p>
            <a:endParaRPr lang="el-GR" dirty="0"/>
          </a:p>
        </p:txBody>
      </p:sp>
    </p:spTree>
    <p:extLst>
      <p:ext uri="{BB962C8B-B14F-4D97-AF65-F5344CB8AC3E}">
        <p14:creationId xmlns:p14="http://schemas.microsoft.com/office/powerpoint/2010/main" val="2921295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821071"/>
          </a:xfrm>
        </p:spPr>
        <p:txBody>
          <a:bodyPr>
            <a:normAutofit/>
          </a:bodyPr>
          <a:lstStyle/>
          <a:p>
            <a:pPr algn="ctr"/>
            <a:r>
              <a:rPr lang="el-GR" dirty="0"/>
              <a:t>Η κοινωνική διάσταση της χριστιανικής γνώσης</a:t>
            </a:r>
          </a:p>
        </p:txBody>
      </p:sp>
      <p:sp>
        <p:nvSpPr>
          <p:cNvPr id="3" name="Θέση περιεχομένου 2"/>
          <p:cNvSpPr>
            <a:spLocks noGrp="1"/>
          </p:cNvSpPr>
          <p:nvPr>
            <p:ph idx="1"/>
          </p:nvPr>
        </p:nvSpPr>
        <p:spPr>
          <a:xfrm>
            <a:off x="0" y="821072"/>
            <a:ext cx="12192000" cy="6036927"/>
          </a:xfrm>
        </p:spPr>
        <p:txBody>
          <a:bodyPr/>
          <a:lstStyle/>
          <a:p>
            <a:r>
              <a:rPr lang="el-GR" dirty="0"/>
              <a:t>Η μετοχή στη θεογνωσία διαπιστώνεται βέβαια από την εκδήλωση της </a:t>
            </a:r>
            <a:r>
              <a:rPr lang="el-GR" u="sng" dirty="0"/>
              <a:t>φιλοθεΐας</a:t>
            </a:r>
            <a:r>
              <a:rPr lang="el-GR" dirty="0"/>
              <a:t>, αλλά επιβεβαιώνεται κυρίως από τη διάθεση της </a:t>
            </a:r>
            <a:r>
              <a:rPr lang="el-GR" u="sng" dirty="0" err="1"/>
              <a:t>φιλαδελφίας</a:t>
            </a:r>
            <a:r>
              <a:rPr lang="el-GR" dirty="0"/>
              <a:t>. </a:t>
            </a:r>
          </a:p>
          <a:p>
            <a:r>
              <a:rPr lang="el-GR" dirty="0"/>
              <a:t>Ο κοινωνικός αντίκτυπος της προσωπικής μέθεξης είναι αυτονόητος. </a:t>
            </a:r>
          </a:p>
          <a:p>
            <a:r>
              <a:rPr lang="el-GR" dirty="0"/>
              <a:t>Η αναμόρφωση της οριζόντιας κοινωνικότητας επιβεβαιώνει την πραγματικότητα της κάθετης, ενώ αντίστροφα, η αποκατάσταση της κάθετης </a:t>
            </a:r>
            <a:r>
              <a:rPr lang="el-GR" dirty="0" err="1"/>
              <a:t>κονωνικότητας</a:t>
            </a:r>
            <a:r>
              <a:rPr lang="el-GR" dirty="0"/>
              <a:t> αποδεικνύεται από την έμπρακτη εκδήλωση της φιλαλληλίας στο επίπεδο της κτιστής ανθρώπινης κοινωνίας. </a:t>
            </a:r>
          </a:p>
          <a:p>
            <a:r>
              <a:rPr lang="el-GR" dirty="0"/>
              <a:t>Η αγάπη αποτελεί τη σύνοψη μεταξύ φιλοθεΐας και </a:t>
            </a:r>
            <a:r>
              <a:rPr lang="el-GR" dirty="0" err="1"/>
              <a:t>φιλαδελφίας</a:t>
            </a:r>
            <a:r>
              <a:rPr lang="el-GR" dirty="0"/>
              <a:t>, που συμφιλιώνει το κτιστό με το άκτιστο, αναμορφώνοντας τόσο την προσωπική όσο και την κοινωνική ζωή του ανθρώπου. </a:t>
            </a:r>
          </a:p>
          <a:p>
            <a:r>
              <a:rPr lang="el-GR" dirty="0"/>
              <a:t>Γι’ αυτό και στην ασκητική θεολογία το νόημα της αγάπης εκφράζεται και με την έννοια της δικαιοσύνης.</a:t>
            </a:r>
          </a:p>
          <a:p>
            <a:endParaRPr lang="el-GR" dirty="0"/>
          </a:p>
        </p:txBody>
      </p:sp>
    </p:spTree>
    <p:extLst>
      <p:ext uri="{BB962C8B-B14F-4D97-AF65-F5344CB8AC3E}">
        <p14:creationId xmlns:p14="http://schemas.microsoft.com/office/powerpoint/2010/main" val="3930446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708338"/>
          </a:xfrm>
        </p:spPr>
        <p:txBody>
          <a:bodyPr/>
          <a:lstStyle/>
          <a:p>
            <a:pPr algn="ctr"/>
            <a:r>
              <a:rPr lang="el-GR" dirty="0"/>
              <a:t>Η κοινωνική διάσταση της χριστιανικής γνώσης</a:t>
            </a:r>
          </a:p>
        </p:txBody>
      </p:sp>
      <p:sp>
        <p:nvSpPr>
          <p:cNvPr id="3" name="Θέση περιεχομένου 2"/>
          <p:cNvSpPr>
            <a:spLocks noGrp="1"/>
          </p:cNvSpPr>
          <p:nvPr>
            <p:ph idx="1"/>
          </p:nvPr>
        </p:nvSpPr>
        <p:spPr>
          <a:xfrm>
            <a:off x="0" y="708339"/>
            <a:ext cx="12192000" cy="6149661"/>
          </a:xfrm>
        </p:spPr>
        <p:txBody>
          <a:bodyPr>
            <a:normAutofit fontScale="92500" lnSpcReduction="20000"/>
          </a:bodyPr>
          <a:lstStyle/>
          <a:p>
            <a:r>
              <a:rPr lang="el-GR" dirty="0"/>
              <a:t>Ο αββάς Δωρόθεος αποδίδει αυτή την πραγματικότητα χρησιμοποιώντας μια καταπληκτική εικόνα, απλή, ρεαλιστική και εύστοχη, ικανή να συγκινήσει κάθε ψυχή που αναζητά την αλήθεια. Μας παραδίδει λοιπόν τα εξής: «</a:t>
            </a:r>
            <a:r>
              <a:rPr lang="el-GR" i="1" dirty="0"/>
              <a:t>Ας υποθέσουμε ότι ο κόσμος είναι ένας κύκλος, σα χάραγμα με διαβήτη. Το κεντρικό σημείο του κύκλου είναι ο Θεός. Οι δε ευθείες γραμμές που ξεκινούν από την περιφέρεια του κύκλου προς το κέντρο οι δρόμοι, δηλαδή οι τρόποι ζωής των ανθρώπων. Όσο προχωρούν οι άνθρωποι προς το κέντρο, προς τον Θεό, πλησιάζονται μεταξύ τους, και όσο πλησιάζονται πλησιάζουν τον Θεό. Κατά τον ίδιο τρόπο εννοήστε τον χωρισμό. Όταν απομακρύνονται από τον Θεό και βγαίνουν προς τα έξω, τόσο απομακρύνονται και μεταξύ τους, και όσο απομακρύνονται μεταξύ τους, τόσο απομακρύνονται και από τον Θεό. Αυτή λοιπόν είναι η φύση της αγάπης</a:t>
            </a:r>
            <a:r>
              <a:rPr lang="el-GR" dirty="0"/>
              <a:t>».</a:t>
            </a:r>
          </a:p>
          <a:p>
            <a:r>
              <a:rPr lang="el-GR" dirty="0"/>
              <a:t>Η πρόοδος στην πνευματική ζωή ελέγχεται και από την παρουσία των υβριστών, που με την επιθετική τους συμπεριφορά δοκιμάζουν την πνευματική ωριμότητα των χριστιανών. Στην πνευματική ζωή παρατηρείται ότι «</a:t>
            </a:r>
            <a:r>
              <a:rPr lang="el-GR" i="1" dirty="0" err="1"/>
              <a:t>ἄλλος</a:t>
            </a:r>
            <a:r>
              <a:rPr lang="el-GR" i="1" dirty="0"/>
              <a:t> </a:t>
            </a:r>
            <a:r>
              <a:rPr lang="el-GR" i="1" dirty="0" err="1"/>
              <a:t>δὲ</a:t>
            </a:r>
            <a:r>
              <a:rPr lang="el-GR" i="1" dirty="0"/>
              <a:t> </a:t>
            </a:r>
            <a:r>
              <a:rPr lang="el-GR" i="1" dirty="0" err="1"/>
              <a:t>χαίρειν</a:t>
            </a:r>
            <a:r>
              <a:rPr lang="el-GR" i="1" dirty="0"/>
              <a:t> </a:t>
            </a:r>
            <a:r>
              <a:rPr lang="el-GR" i="1" dirty="0" err="1"/>
              <a:t>ὑβριζόμενος</a:t>
            </a:r>
            <a:r>
              <a:rPr lang="el-GR" i="1" dirty="0"/>
              <a:t> και </a:t>
            </a:r>
            <a:r>
              <a:rPr lang="el-GR" i="1" dirty="0" err="1"/>
              <a:t>ἔχει</a:t>
            </a:r>
            <a:r>
              <a:rPr lang="el-GR" i="1" dirty="0"/>
              <a:t> </a:t>
            </a:r>
            <a:r>
              <a:rPr lang="el-GR" i="1" dirty="0" err="1"/>
              <a:t>ὅτι</a:t>
            </a:r>
            <a:r>
              <a:rPr lang="el-GR" i="1" dirty="0"/>
              <a:t> </a:t>
            </a:r>
            <a:r>
              <a:rPr lang="el-GR" i="1" dirty="0" err="1"/>
              <a:t>χρεωστεῖ</a:t>
            </a:r>
            <a:r>
              <a:rPr lang="el-GR" i="1" dirty="0"/>
              <a:t> </a:t>
            </a:r>
            <a:r>
              <a:rPr lang="el-GR" i="1" dirty="0" err="1"/>
              <a:t>ὑβρισθῆναι</a:t>
            </a:r>
            <a:r>
              <a:rPr lang="el-GR" i="1" dirty="0"/>
              <a:t>, </a:t>
            </a:r>
            <a:r>
              <a:rPr lang="el-GR" i="1" dirty="0" err="1"/>
              <a:t>ὡς</a:t>
            </a:r>
            <a:r>
              <a:rPr lang="el-GR" i="1" dirty="0"/>
              <a:t> </a:t>
            </a:r>
            <a:r>
              <a:rPr lang="el-GR" i="1" dirty="0" err="1"/>
              <a:t>ὅτι</a:t>
            </a:r>
            <a:r>
              <a:rPr lang="el-GR" i="1" dirty="0"/>
              <a:t> </a:t>
            </a:r>
            <a:r>
              <a:rPr lang="el-GR" i="1" dirty="0" err="1"/>
              <a:t>αὐτὸς</a:t>
            </a:r>
            <a:r>
              <a:rPr lang="el-GR" i="1" dirty="0"/>
              <a:t> </a:t>
            </a:r>
            <a:r>
              <a:rPr lang="el-GR" i="1" dirty="0" err="1"/>
              <a:t>ἔδωκε</a:t>
            </a:r>
            <a:r>
              <a:rPr lang="el-GR" i="1" dirty="0"/>
              <a:t> </a:t>
            </a:r>
            <a:r>
              <a:rPr lang="el-GR" i="1" dirty="0" err="1"/>
              <a:t>τὴν</a:t>
            </a:r>
            <a:r>
              <a:rPr lang="el-GR" i="1" dirty="0"/>
              <a:t> </a:t>
            </a:r>
            <a:r>
              <a:rPr lang="el-GR" i="1" dirty="0" err="1"/>
              <a:t>αἰτίαν</a:t>
            </a:r>
            <a:r>
              <a:rPr lang="el-GR" i="1" dirty="0"/>
              <a:t>. </a:t>
            </a:r>
            <a:r>
              <a:rPr lang="el-GR" i="1" dirty="0" err="1"/>
              <a:t>Οὖτος</a:t>
            </a:r>
            <a:r>
              <a:rPr lang="el-GR" i="1" dirty="0"/>
              <a:t> </a:t>
            </a:r>
            <a:r>
              <a:rPr lang="el-GR" i="1" dirty="0" err="1"/>
              <a:t>μετὰ</a:t>
            </a:r>
            <a:r>
              <a:rPr lang="el-GR" i="1" dirty="0"/>
              <a:t> γνώσεως </a:t>
            </a:r>
            <a:r>
              <a:rPr lang="el-GR" i="1" dirty="0" err="1"/>
              <a:t>ἐκριζοῖ</a:t>
            </a:r>
            <a:r>
              <a:rPr lang="el-GR" i="1" dirty="0"/>
              <a:t> </a:t>
            </a:r>
            <a:r>
              <a:rPr lang="el-GR" i="1" dirty="0" err="1"/>
              <a:t>τὸ</a:t>
            </a:r>
            <a:r>
              <a:rPr lang="el-GR" i="1" dirty="0"/>
              <a:t> πάθος· </a:t>
            </a:r>
            <a:r>
              <a:rPr lang="el-GR" i="1" dirty="0" err="1"/>
              <a:t>τὸ</a:t>
            </a:r>
            <a:r>
              <a:rPr lang="el-GR" i="1" dirty="0"/>
              <a:t> γάρ </a:t>
            </a:r>
            <a:r>
              <a:rPr lang="el-GR" i="1" dirty="0" err="1"/>
              <a:t>ὑβρισθῆναί</a:t>
            </a:r>
            <a:r>
              <a:rPr lang="el-GR" i="1" dirty="0"/>
              <a:t> </a:t>
            </a:r>
            <a:r>
              <a:rPr lang="el-GR" i="1" dirty="0" err="1"/>
              <a:t>τινα</a:t>
            </a:r>
            <a:r>
              <a:rPr lang="el-GR" i="1" dirty="0"/>
              <a:t> </a:t>
            </a:r>
            <a:r>
              <a:rPr lang="el-GR" i="1" dirty="0" err="1"/>
              <a:t>καὶ</a:t>
            </a:r>
            <a:r>
              <a:rPr lang="el-GR" i="1" dirty="0"/>
              <a:t> </a:t>
            </a:r>
            <a:r>
              <a:rPr lang="el-GR" i="1" dirty="0" err="1"/>
              <a:t>φέρειν</a:t>
            </a:r>
            <a:r>
              <a:rPr lang="el-GR" i="1" dirty="0"/>
              <a:t> </a:t>
            </a:r>
            <a:r>
              <a:rPr lang="el-GR" i="1" dirty="0" err="1"/>
              <a:t>κάθ</a:t>
            </a:r>
            <a:r>
              <a:rPr lang="el-GR" i="1" dirty="0"/>
              <a:t>’ </a:t>
            </a:r>
            <a:r>
              <a:rPr lang="el-GR" i="1" dirty="0" err="1"/>
              <a:t>ἑαυτοῦ</a:t>
            </a:r>
            <a:r>
              <a:rPr lang="el-GR" i="1" dirty="0"/>
              <a:t> </a:t>
            </a:r>
            <a:r>
              <a:rPr lang="el-GR" i="1" dirty="0" err="1"/>
              <a:t>τὴν</a:t>
            </a:r>
            <a:r>
              <a:rPr lang="el-GR" i="1" dirty="0"/>
              <a:t> </a:t>
            </a:r>
            <a:r>
              <a:rPr lang="el-GR" i="1" dirty="0" err="1"/>
              <a:t>αἰτίαν</a:t>
            </a:r>
            <a:r>
              <a:rPr lang="el-GR" i="1" dirty="0"/>
              <a:t> </a:t>
            </a:r>
            <a:r>
              <a:rPr lang="el-GR" i="1" dirty="0" err="1"/>
              <a:t>καὶ</a:t>
            </a:r>
            <a:r>
              <a:rPr lang="el-GR" i="1" dirty="0"/>
              <a:t> </a:t>
            </a:r>
            <a:r>
              <a:rPr lang="el-GR" i="1" dirty="0" err="1"/>
              <a:t>δέχεσθαι</a:t>
            </a:r>
            <a:r>
              <a:rPr lang="el-GR" i="1" dirty="0"/>
              <a:t> </a:t>
            </a:r>
            <a:r>
              <a:rPr lang="el-GR" i="1" dirty="0" err="1"/>
              <a:t>ὡς</a:t>
            </a:r>
            <a:r>
              <a:rPr lang="el-GR" i="1" dirty="0"/>
              <a:t> </a:t>
            </a:r>
            <a:r>
              <a:rPr lang="el-GR" i="1" dirty="0" err="1"/>
              <a:t>ἴδια</a:t>
            </a:r>
            <a:r>
              <a:rPr lang="el-GR" i="1" dirty="0"/>
              <a:t> </a:t>
            </a:r>
            <a:r>
              <a:rPr lang="el-GR" i="1" dirty="0" err="1"/>
              <a:t>τὰ</a:t>
            </a:r>
            <a:r>
              <a:rPr lang="el-GR" i="1" dirty="0"/>
              <a:t> </a:t>
            </a:r>
            <a:r>
              <a:rPr lang="el-GR" i="1" dirty="0" err="1"/>
              <a:t>ἐπερχόμενα</a:t>
            </a:r>
            <a:r>
              <a:rPr lang="el-GR" i="1" dirty="0"/>
              <a:t> </a:t>
            </a:r>
            <a:r>
              <a:rPr lang="el-GR" i="1" dirty="0" err="1"/>
              <a:t>αὐτῷ</a:t>
            </a:r>
            <a:r>
              <a:rPr lang="el-GR" i="1" dirty="0"/>
              <a:t>, γνώσεως </a:t>
            </a:r>
            <a:r>
              <a:rPr lang="el-GR" i="1" dirty="0" err="1"/>
              <a:t>ἐστιν</a:t>
            </a:r>
            <a:r>
              <a:rPr lang="el-GR" i="1" dirty="0"/>
              <a:t>. </a:t>
            </a:r>
            <a:r>
              <a:rPr lang="el-GR" i="1" dirty="0" err="1"/>
              <a:t>Ἕκαστος</a:t>
            </a:r>
            <a:r>
              <a:rPr lang="el-GR" i="1" dirty="0"/>
              <a:t> </a:t>
            </a:r>
            <a:r>
              <a:rPr lang="el-GR" i="1" dirty="0" err="1"/>
              <a:t>γὰρ</a:t>
            </a:r>
            <a:r>
              <a:rPr lang="el-GR" i="1" dirty="0"/>
              <a:t> </a:t>
            </a:r>
            <a:r>
              <a:rPr lang="el-GR" i="1" dirty="0" err="1"/>
              <a:t>εὐχόμενος</a:t>
            </a:r>
            <a:r>
              <a:rPr lang="el-GR" i="1" dirty="0"/>
              <a:t> </a:t>
            </a:r>
            <a:r>
              <a:rPr lang="el-GR" i="1" dirty="0" err="1"/>
              <a:t>τῷ</a:t>
            </a:r>
            <a:r>
              <a:rPr lang="el-GR" i="1" dirty="0"/>
              <a:t> </a:t>
            </a:r>
            <a:r>
              <a:rPr lang="el-GR" i="1" dirty="0" err="1"/>
              <a:t>Θεῷ</a:t>
            </a:r>
            <a:r>
              <a:rPr lang="el-GR" i="1" dirty="0"/>
              <a:t>· Κύριε, </a:t>
            </a:r>
            <a:r>
              <a:rPr lang="el-GR" i="1" dirty="0" err="1"/>
              <a:t>δός</a:t>
            </a:r>
            <a:r>
              <a:rPr lang="el-GR" i="1" dirty="0"/>
              <a:t> μοι </a:t>
            </a:r>
            <a:r>
              <a:rPr lang="el-GR" i="1" dirty="0" err="1"/>
              <a:t>ταπείνωσιν</a:t>
            </a:r>
            <a:r>
              <a:rPr lang="el-GR" i="1" dirty="0"/>
              <a:t>, </a:t>
            </a:r>
            <a:r>
              <a:rPr lang="el-GR" i="1" dirty="0" err="1"/>
              <a:t>ὀφείλει</a:t>
            </a:r>
            <a:r>
              <a:rPr lang="el-GR" i="1" dirty="0"/>
              <a:t> </a:t>
            </a:r>
            <a:r>
              <a:rPr lang="el-GR" i="1" dirty="0" err="1"/>
              <a:t>εἰδέναι</a:t>
            </a:r>
            <a:r>
              <a:rPr lang="el-GR" i="1" dirty="0"/>
              <a:t> </a:t>
            </a:r>
            <a:r>
              <a:rPr lang="el-GR" i="1" dirty="0" err="1"/>
              <a:t>ὅτι</a:t>
            </a:r>
            <a:r>
              <a:rPr lang="el-GR" i="1" dirty="0"/>
              <a:t> </a:t>
            </a:r>
            <a:r>
              <a:rPr lang="el-GR" i="1" dirty="0" err="1"/>
              <a:t>τοῦτό</a:t>
            </a:r>
            <a:r>
              <a:rPr lang="el-GR" i="1" dirty="0"/>
              <a:t> </a:t>
            </a:r>
            <a:r>
              <a:rPr lang="el-GR" i="1" dirty="0" err="1"/>
              <a:t>ἐστιν</a:t>
            </a:r>
            <a:r>
              <a:rPr lang="el-GR" i="1" dirty="0"/>
              <a:t> ὅ </a:t>
            </a:r>
            <a:r>
              <a:rPr lang="el-GR" i="1" dirty="0" err="1"/>
              <a:t>αἰτεῖ</a:t>
            </a:r>
            <a:r>
              <a:rPr lang="el-GR" i="1" dirty="0"/>
              <a:t>, </a:t>
            </a:r>
            <a:r>
              <a:rPr lang="el-GR" i="1" dirty="0" err="1"/>
              <a:t>ἵνα</a:t>
            </a:r>
            <a:r>
              <a:rPr lang="el-GR" i="1" dirty="0"/>
              <a:t> </a:t>
            </a:r>
            <a:r>
              <a:rPr lang="el-GR" i="1" dirty="0" err="1"/>
              <a:t>πέμψῃ</a:t>
            </a:r>
            <a:r>
              <a:rPr lang="el-GR" i="1" dirty="0"/>
              <a:t> </a:t>
            </a:r>
            <a:r>
              <a:rPr lang="el-GR" i="1" dirty="0" err="1"/>
              <a:t>αὐτῷ</a:t>
            </a:r>
            <a:r>
              <a:rPr lang="el-GR" i="1" dirty="0"/>
              <a:t> </a:t>
            </a:r>
            <a:r>
              <a:rPr lang="el-GR" i="1" dirty="0" err="1"/>
              <a:t>τινα</a:t>
            </a:r>
            <a:r>
              <a:rPr lang="el-GR" i="1" dirty="0"/>
              <a:t> </a:t>
            </a:r>
            <a:r>
              <a:rPr lang="el-GR" i="1" dirty="0" err="1"/>
              <a:t>ὑβρίσαι</a:t>
            </a:r>
            <a:r>
              <a:rPr lang="el-GR" i="1" dirty="0"/>
              <a:t> </a:t>
            </a:r>
            <a:r>
              <a:rPr lang="el-GR" i="1" dirty="0" err="1"/>
              <a:t>αὐτόν</a:t>
            </a:r>
            <a:r>
              <a:rPr lang="el-GR" dirty="0"/>
              <a:t>». </a:t>
            </a:r>
            <a:r>
              <a:rPr lang="fr-FR" dirty="0"/>
              <a:t>  (</a:t>
            </a:r>
            <a:r>
              <a:rPr lang="el-GR" dirty="0"/>
              <a:t>Δωροθέου </a:t>
            </a:r>
            <a:r>
              <a:rPr lang="el-GR" dirty="0" err="1"/>
              <a:t>Ἀρχιμαδρίτου</a:t>
            </a:r>
            <a:r>
              <a:rPr lang="fr-FR" dirty="0"/>
              <a:t>, </a:t>
            </a:r>
            <a:r>
              <a:rPr lang="el-GR" i="1" dirty="0" err="1"/>
              <a:t>Περὶ</a:t>
            </a:r>
            <a:r>
              <a:rPr lang="el-GR" i="1" dirty="0"/>
              <a:t> </a:t>
            </a:r>
            <a:r>
              <a:rPr lang="el-GR" i="1" dirty="0" err="1"/>
              <a:t>τοῦ</a:t>
            </a:r>
            <a:r>
              <a:rPr lang="el-GR" i="1" dirty="0"/>
              <a:t> </a:t>
            </a:r>
            <a:r>
              <a:rPr lang="el-GR" i="1" dirty="0" err="1"/>
              <a:t>μετὰ</a:t>
            </a:r>
            <a:r>
              <a:rPr lang="el-GR" i="1" dirty="0"/>
              <a:t> </a:t>
            </a:r>
            <a:r>
              <a:rPr lang="el-GR" i="1" dirty="0" err="1"/>
              <a:t>σκοποῦ</a:t>
            </a:r>
            <a:r>
              <a:rPr lang="el-GR" i="1" dirty="0"/>
              <a:t> </a:t>
            </a:r>
            <a:r>
              <a:rPr lang="el-GR" i="1" dirty="0" err="1"/>
              <a:t>καὶ</a:t>
            </a:r>
            <a:r>
              <a:rPr lang="el-GR" i="1" dirty="0"/>
              <a:t> </a:t>
            </a:r>
            <a:r>
              <a:rPr lang="el-GR" i="1" dirty="0" err="1"/>
              <a:t>νήψεως</a:t>
            </a:r>
            <a:r>
              <a:rPr lang="el-GR" i="1" dirty="0"/>
              <a:t> </a:t>
            </a:r>
            <a:r>
              <a:rPr lang="el-GR" i="1" dirty="0" err="1"/>
              <a:t>τὴν</a:t>
            </a:r>
            <a:r>
              <a:rPr lang="el-GR" i="1" dirty="0"/>
              <a:t> </a:t>
            </a:r>
            <a:r>
              <a:rPr lang="el-GR" i="1" dirty="0" err="1"/>
              <a:t>ὁδὸν</a:t>
            </a:r>
            <a:r>
              <a:rPr lang="el-GR" i="1" dirty="0"/>
              <a:t> </a:t>
            </a:r>
            <a:r>
              <a:rPr lang="el-GR" i="1" dirty="0" err="1"/>
              <a:t>τοῦ</a:t>
            </a:r>
            <a:r>
              <a:rPr lang="el-GR" i="1" dirty="0"/>
              <a:t> </a:t>
            </a:r>
            <a:r>
              <a:rPr lang="el-GR" i="1" dirty="0" err="1"/>
              <a:t>Θεοῦ</a:t>
            </a:r>
            <a:r>
              <a:rPr lang="fr-FR" i="1" dirty="0"/>
              <a:t>,</a:t>
            </a:r>
            <a:r>
              <a:rPr lang="fr-FR" dirty="0"/>
              <a:t> </a:t>
            </a:r>
            <a:r>
              <a:rPr lang="el-GR" dirty="0"/>
              <a:t>Ζ΄</a:t>
            </a:r>
            <a:r>
              <a:rPr lang="fr-FR" dirty="0"/>
              <a:t>, PG 88, 1732D) </a:t>
            </a:r>
            <a:endParaRPr lang="el-GR" dirty="0"/>
          </a:p>
        </p:txBody>
      </p:sp>
    </p:spTree>
    <p:extLst>
      <p:ext uri="{BB962C8B-B14F-4D97-AF65-F5344CB8AC3E}">
        <p14:creationId xmlns:p14="http://schemas.microsoft.com/office/powerpoint/2010/main" val="30962794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746975"/>
          </a:xfrm>
        </p:spPr>
        <p:txBody>
          <a:bodyPr/>
          <a:lstStyle/>
          <a:p>
            <a:pPr algn="ctr"/>
            <a:r>
              <a:rPr lang="el-GR" dirty="0"/>
              <a:t>Η κοινωνική διάσταση της χριστιανικής γνώσης</a:t>
            </a:r>
          </a:p>
        </p:txBody>
      </p:sp>
      <p:sp>
        <p:nvSpPr>
          <p:cNvPr id="3" name="Θέση περιεχομένου 2"/>
          <p:cNvSpPr>
            <a:spLocks noGrp="1"/>
          </p:cNvSpPr>
          <p:nvPr>
            <p:ph idx="1"/>
          </p:nvPr>
        </p:nvSpPr>
        <p:spPr>
          <a:xfrm>
            <a:off x="0" y="746975"/>
            <a:ext cx="12192000" cy="6111025"/>
          </a:xfrm>
        </p:spPr>
        <p:txBody>
          <a:bodyPr>
            <a:normAutofit fontScale="92500" lnSpcReduction="20000"/>
          </a:bodyPr>
          <a:lstStyle/>
          <a:p>
            <a:r>
              <a:rPr lang="el-GR" dirty="0"/>
              <a:t>Για την πατερική σκέψη και σοφία εξέχουσα θέση κατέχει η νουθεσία του </a:t>
            </a:r>
            <a:r>
              <a:rPr lang="el-GR" dirty="0" err="1"/>
              <a:t>αββά</a:t>
            </a:r>
            <a:r>
              <a:rPr lang="el-GR" dirty="0"/>
              <a:t> </a:t>
            </a:r>
            <a:r>
              <a:rPr lang="el-GR" dirty="0" err="1"/>
              <a:t>Ώρ</a:t>
            </a:r>
            <a:r>
              <a:rPr lang="el-GR" dirty="0"/>
              <a:t>, σύμφωνα με την οποία </a:t>
            </a:r>
            <a:r>
              <a:rPr lang="el-GR" b="1" dirty="0">
                <a:solidFill>
                  <a:srgbClr val="FF0000"/>
                </a:solidFill>
              </a:rPr>
              <a:t>«</a:t>
            </a:r>
            <a:r>
              <a:rPr lang="el-GR" b="1" i="1" dirty="0" err="1">
                <a:solidFill>
                  <a:srgbClr val="FF0000"/>
                </a:solidFill>
              </a:rPr>
              <a:t>ἐν</a:t>
            </a:r>
            <a:r>
              <a:rPr lang="el-GR" b="1" i="1" dirty="0">
                <a:solidFill>
                  <a:srgbClr val="FF0000"/>
                </a:solidFill>
              </a:rPr>
              <a:t> </a:t>
            </a:r>
            <a:r>
              <a:rPr lang="el-GR" b="1" i="1" dirty="0" err="1">
                <a:solidFill>
                  <a:srgbClr val="FF0000"/>
                </a:solidFill>
              </a:rPr>
              <a:t>παντί</a:t>
            </a:r>
            <a:r>
              <a:rPr lang="el-GR" b="1" i="1" dirty="0">
                <a:solidFill>
                  <a:srgbClr val="FF0000"/>
                </a:solidFill>
              </a:rPr>
              <a:t> </a:t>
            </a:r>
            <a:r>
              <a:rPr lang="el-GR" b="1" i="1" dirty="0" err="1">
                <a:solidFill>
                  <a:srgbClr val="FF0000"/>
                </a:solidFill>
              </a:rPr>
              <a:t>πειρασμῷ</a:t>
            </a:r>
            <a:r>
              <a:rPr lang="el-GR" b="1" i="1" dirty="0">
                <a:solidFill>
                  <a:srgbClr val="FF0000"/>
                </a:solidFill>
              </a:rPr>
              <a:t> </a:t>
            </a:r>
            <a:r>
              <a:rPr lang="el-GR" b="1" i="1" dirty="0" err="1">
                <a:solidFill>
                  <a:srgbClr val="FF0000"/>
                </a:solidFill>
              </a:rPr>
              <a:t>μὴ</a:t>
            </a:r>
            <a:r>
              <a:rPr lang="el-GR" b="1" i="1" dirty="0">
                <a:solidFill>
                  <a:srgbClr val="FF0000"/>
                </a:solidFill>
              </a:rPr>
              <a:t> μέμφου </a:t>
            </a:r>
            <a:r>
              <a:rPr lang="el-GR" b="1" i="1" dirty="0" err="1">
                <a:solidFill>
                  <a:srgbClr val="FF0000"/>
                </a:solidFill>
              </a:rPr>
              <a:t>ἄνθρωπον</a:t>
            </a:r>
            <a:r>
              <a:rPr lang="el-GR" b="1" i="1" dirty="0">
                <a:solidFill>
                  <a:srgbClr val="FF0000"/>
                </a:solidFill>
              </a:rPr>
              <a:t>, </a:t>
            </a:r>
            <a:r>
              <a:rPr lang="el-GR" b="1" i="1" dirty="0" err="1">
                <a:solidFill>
                  <a:srgbClr val="FF0000"/>
                </a:solidFill>
              </a:rPr>
              <a:t>ἀλλὰ</a:t>
            </a:r>
            <a:r>
              <a:rPr lang="el-GR" b="1" i="1" dirty="0">
                <a:solidFill>
                  <a:srgbClr val="FF0000"/>
                </a:solidFill>
              </a:rPr>
              <a:t> </a:t>
            </a:r>
            <a:r>
              <a:rPr lang="el-GR" b="1" i="1" dirty="0" err="1">
                <a:solidFill>
                  <a:srgbClr val="FF0000"/>
                </a:solidFill>
              </a:rPr>
              <a:t>σεαυτὸν</a:t>
            </a:r>
            <a:r>
              <a:rPr lang="el-GR" b="1" i="1" dirty="0">
                <a:solidFill>
                  <a:srgbClr val="FF0000"/>
                </a:solidFill>
              </a:rPr>
              <a:t> μόνον, λέγων, </a:t>
            </a:r>
            <a:r>
              <a:rPr lang="el-GR" b="1" i="1" dirty="0" err="1">
                <a:solidFill>
                  <a:srgbClr val="FF0000"/>
                </a:solidFill>
              </a:rPr>
              <a:t>ὅτι</a:t>
            </a:r>
            <a:r>
              <a:rPr lang="el-GR" b="1" i="1" dirty="0">
                <a:solidFill>
                  <a:srgbClr val="FF0000"/>
                </a:solidFill>
              </a:rPr>
              <a:t> </a:t>
            </a:r>
            <a:r>
              <a:rPr lang="el-GR" b="1" i="1" dirty="0" err="1">
                <a:solidFill>
                  <a:srgbClr val="FF0000"/>
                </a:solidFill>
              </a:rPr>
              <a:t>διὰ</a:t>
            </a:r>
            <a:r>
              <a:rPr lang="el-GR" b="1" i="1" dirty="0">
                <a:solidFill>
                  <a:srgbClr val="FF0000"/>
                </a:solidFill>
              </a:rPr>
              <a:t> </a:t>
            </a:r>
            <a:r>
              <a:rPr lang="el-GR" b="1" i="1" dirty="0" err="1">
                <a:solidFill>
                  <a:srgbClr val="FF0000"/>
                </a:solidFill>
              </a:rPr>
              <a:t>τὰς</a:t>
            </a:r>
            <a:r>
              <a:rPr lang="el-GR" b="1" i="1" dirty="0">
                <a:solidFill>
                  <a:srgbClr val="FF0000"/>
                </a:solidFill>
              </a:rPr>
              <a:t> </a:t>
            </a:r>
            <a:r>
              <a:rPr lang="el-GR" b="1" i="1" dirty="0" err="1">
                <a:solidFill>
                  <a:srgbClr val="FF0000"/>
                </a:solidFill>
              </a:rPr>
              <a:t>ἁμαρτίας</a:t>
            </a:r>
            <a:r>
              <a:rPr lang="el-GR" b="1" i="1" dirty="0">
                <a:solidFill>
                  <a:srgbClr val="FF0000"/>
                </a:solidFill>
              </a:rPr>
              <a:t> μου </a:t>
            </a:r>
            <a:r>
              <a:rPr lang="el-GR" b="1" i="1" dirty="0" err="1">
                <a:solidFill>
                  <a:srgbClr val="FF0000"/>
                </a:solidFill>
              </a:rPr>
              <a:t>ταῦτα</a:t>
            </a:r>
            <a:r>
              <a:rPr lang="el-GR" b="1" i="1" dirty="0">
                <a:solidFill>
                  <a:srgbClr val="FF0000"/>
                </a:solidFill>
              </a:rPr>
              <a:t> συμβαίνει μοι</a:t>
            </a:r>
            <a:r>
              <a:rPr lang="el-GR" b="1" dirty="0">
                <a:solidFill>
                  <a:srgbClr val="FF0000"/>
                </a:solidFill>
              </a:rPr>
              <a:t>» (</a:t>
            </a:r>
            <a:r>
              <a:rPr lang="el-GR" b="1" dirty="0" err="1">
                <a:solidFill>
                  <a:srgbClr val="FF0000"/>
                </a:solidFill>
              </a:rPr>
              <a:t>Ἀββὰ</a:t>
            </a:r>
            <a:r>
              <a:rPr lang="el-GR" b="1" dirty="0">
                <a:solidFill>
                  <a:srgbClr val="FF0000"/>
                </a:solidFill>
              </a:rPr>
              <a:t> </a:t>
            </a:r>
            <a:r>
              <a:rPr lang="el-GR" b="1" dirty="0" err="1">
                <a:solidFill>
                  <a:srgbClr val="FF0000"/>
                </a:solidFill>
              </a:rPr>
              <a:t>Ὤρ</a:t>
            </a:r>
            <a:r>
              <a:rPr lang="fr-FR" b="1" dirty="0">
                <a:solidFill>
                  <a:srgbClr val="FF0000"/>
                </a:solidFill>
              </a:rPr>
              <a:t>, </a:t>
            </a:r>
            <a:r>
              <a:rPr lang="el-GR" b="1" i="1" dirty="0" err="1">
                <a:solidFill>
                  <a:srgbClr val="FF0000"/>
                </a:solidFill>
              </a:rPr>
              <a:t>Ἀποφθέγματα</a:t>
            </a:r>
            <a:r>
              <a:rPr lang="fr-FR" b="1" dirty="0">
                <a:solidFill>
                  <a:srgbClr val="FF0000"/>
                </a:solidFill>
              </a:rPr>
              <a:t>, 12, PG 65, 440B)</a:t>
            </a:r>
            <a:r>
              <a:rPr lang="el-GR" b="1" dirty="0">
                <a:solidFill>
                  <a:srgbClr val="FF0000"/>
                </a:solidFill>
              </a:rPr>
              <a:t>. </a:t>
            </a:r>
            <a:endParaRPr lang="en-US" b="1" dirty="0">
              <a:solidFill>
                <a:srgbClr val="FF0000"/>
              </a:solidFill>
            </a:endParaRPr>
          </a:p>
          <a:p>
            <a:r>
              <a:rPr lang="el-GR" dirty="0"/>
              <a:t>Η άμυνα, σε περίπτωση αδικίας,</a:t>
            </a:r>
            <a:r>
              <a:rPr lang="en-US" dirty="0"/>
              <a:t> </a:t>
            </a:r>
            <a:r>
              <a:rPr lang="el-GR" dirty="0"/>
              <a:t>για τους πατέρες δεν είναι και λογική, γιατί βάζει τον άνθρωπο σε μεγάλες περιπέτειες.</a:t>
            </a:r>
            <a:r>
              <a:rPr lang="en-US" dirty="0"/>
              <a:t> </a:t>
            </a:r>
            <a:r>
              <a:rPr lang="el-GR" dirty="0"/>
              <a:t>Ποιες είναι λοιπόν οι συνέπειες της άμυνας; «</a:t>
            </a:r>
            <a:r>
              <a:rPr lang="el-GR" i="1" dirty="0"/>
              <a:t>Ο αδικημένος σε μια τέτοια προσπάθεια κυριεύεται από τον θυμό και υποφέρει από την οργή. Γιατί, όταν φέρνει στη μνήμη του το πάθος, οργίζεται... Αυτή η κατάσταση διεγείρει μύρια κύματα και μύριους λογισμούς. Ακολουθεί φόβος και τρόπος και αγωνία, καθώς ο θυμός τον τραυματίζει και ο φόβος τον τραντάζει πώς θα πετύχει, πώς θα τα καταφέρει. Έτσι, πριν από εκείνον που πρόκειται να τιμωρηθεί, τιμωρείται ο ίδιος. Αντίθετα, αυτός που αντιμετωπίζει το πράγμα με περίσκεψη έχει απαλλαγεί από αυτά. Είναι κύριος του πάθους και όλα τελείωσαν. Ενώ ο αμυνόμενος ακόμα όχι, εφόσον για να πετύχει τον σκοπό του χρειάζεται και χρόνο και τόπο και δόλο και κακουργία και όπλα και τεχνάσματα και κολακεία και δουλεία και προσποίηση. Συνεπώς η κακία είναι γεμάτη ταραχές, ενώ η αρετή ατάραχη. Και βέβαια εκείνος που αμύνεται προκαλεί ατελείωτη έχθρα, ενώ αυτός που αντιμετωπίζει το πράγμα με σύνεση, δίνει πάρα πολύ γρήγορα τέλος στην αδικία που διαπράχθηκε, καθώς προτρέποντας τον δράστη σε φιλία τελικά τον εξημερώνει</a:t>
            </a:r>
            <a:r>
              <a:rPr lang="el-GR" dirty="0"/>
              <a:t>» (</a:t>
            </a:r>
            <a:r>
              <a:rPr lang="el-GR" dirty="0" err="1"/>
              <a:t>Ἰσιδώρου</a:t>
            </a:r>
            <a:r>
              <a:rPr lang="el-GR" dirty="0"/>
              <a:t> </a:t>
            </a:r>
            <a:r>
              <a:rPr lang="el-GR" dirty="0" err="1"/>
              <a:t>Πηλουσιώτου</a:t>
            </a:r>
            <a:r>
              <a:rPr lang="fr-FR" dirty="0"/>
              <a:t>,</a:t>
            </a:r>
            <a:r>
              <a:rPr lang="fr-FR" i="1" dirty="0"/>
              <a:t> </a:t>
            </a:r>
            <a:r>
              <a:rPr lang="el-GR" i="1" dirty="0" err="1"/>
              <a:t>Ἐπιστολῶν</a:t>
            </a:r>
            <a:r>
              <a:rPr lang="el-GR" i="1" dirty="0"/>
              <a:t> βιβλία πέντε</a:t>
            </a:r>
            <a:r>
              <a:rPr lang="fr-FR" i="1" dirty="0"/>
              <a:t>, LIB II </a:t>
            </a:r>
            <a:r>
              <a:rPr lang="el-GR" i="1" dirty="0"/>
              <a:t>ΞΖ</a:t>
            </a:r>
            <a:r>
              <a:rPr lang="el-GR" dirty="0"/>
              <a:t>΄</a:t>
            </a:r>
            <a:r>
              <a:rPr lang="fr-FR" dirty="0"/>
              <a:t>, PG78, 509D-512B)</a:t>
            </a:r>
            <a:r>
              <a:rPr lang="el-GR" dirty="0"/>
              <a:t>. </a:t>
            </a:r>
          </a:p>
          <a:p>
            <a:endParaRPr lang="el-GR" dirty="0"/>
          </a:p>
        </p:txBody>
      </p:sp>
    </p:spTree>
    <p:extLst>
      <p:ext uri="{BB962C8B-B14F-4D97-AF65-F5344CB8AC3E}">
        <p14:creationId xmlns:p14="http://schemas.microsoft.com/office/powerpoint/2010/main" val="10792350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08338"/>
          </a:xfrm>
        </p:spPr>
        <p:txBody>
          <a:bodyPr/>
          <a:lstStyle/>
          <a:p>
            <a:pPr algn="ctr"/>
            <a:r>
              <a:rPr lang="el-GR" dirty="0"/>
              <a:t>Η έννοια της δικαιοσύνης</a:t>
            </a:r>
          </a:p>
        </p:txBody>
      </p:sp>
      <p:sp>
        <p:nvSpPr>
          <p:cNvPr id="3" name="Θέση περιεχομένου 2"/>
          <p:cNvSpPr>
            <a:spLocks noGrp="1"/>
          </p:cNvSpPr>
          <p:nvPr>
            <p:ph idx="1"/>
          </p:nvPr>
        </p:nvSpPr>
        <p:spPr>
          <a:xfrm>
            <a:off x="0" y="615010"/>
            <a:ext cx="12192000" cy="6242989"/>
          </a:xfrm>
        </p:spPr>
        <p:txBody>
          <a:bodyPr>
            <a:normAutofit fontScale="92500" lnSpcReduction="10000"/>
          </a:bodyPr>
          <a:lstStyle/>
          <a:p>
            <a:r>
              <a:rPr lang="el-GR" dirty="0"/>
              <a:t>Πρωταρχική παρουσιάζεται η διάκριση μεταξύ </a:t>
            </a:r>
            <a:r>
              <a:rPr lang="el-GR" b="1" dirty="0"/>
              <a:t>δικαιοσύνης των ανθρώπων </a:t>
            </a:r>
            <a:r>
              <a:rPr lang="el-GR" dirty="0"/>
              <a:t>και </a:t>
            </a:r>
            <a:r>
              <a:rPr lang="el-GR" b="1" dirty="0"/>
              <a:t>δικαιοσύνης του Θεού</a:t>
            </a:r>
            <a:r>
              <a:rPr lang="el-GR" dirty="0"/>
              <a:t>.  </a:t>
            </a:r>
          </a:p>
          <a:p>
            <a:r>
              <a:rPr lang="el-GR" u="sng" dirty="0"/>
              <a:t>Η θεία δικαιοσύνη </a:t>
            </a:r>
            <a:r>
              <a:rPr lang="el-GR" dirty="0"/>
              <a:t>δεν περιορίζεται στην εξωτερική τακτοποίηση της κοινωνικής διάστασης, μια και ενδιαφέρεται περισσότερο για την </a:t>
            </a:r>
            <a:r>
              <a:rPr lang="el-GR" u="sng" dirty="0"/>
              <a:t>εσωτερική αναμόρφωση </a:t>
            </a:r>
            <a:r>
              <a:rPr lang="el-GR" dirty="0"/>
              <a:t>της πνευματικής περιοχής του ανθρώπινου προσώπου.</a:t>
            </a:r>
          </a:p>
          <a:p>
            <a:pPr lvl="0"/>
            <a:r>
              <a:rPr lang="el-GR" dirty="0"/>
              <a:t>Σύμφωνα με το Μακάριο, η θεία δικαιοσύνη εκφράζεται με την αποδοχή και </a:t>
            </a:r>
            <a:r>
              <a:rPr lang="el-GR" u="sng" dirty="0"/>
              <a:t>εφαρμογή του πνευματικού νόμου</a:t>
            </a:r>
            <a:r>
              <a:rPr lang="el-GR" dirty="0"/>
              <a:t>, που γεννά την αγάπη και εγγυάται τη σωτηρία. Η άρρηκτη σχέση </a:t>
            </a:r>
            <a:r>
              <a:rPr lang="el-GR" u="sng" dirty="0"/>
              <a:t>αγάπης και δικαιοσύνης </a:t>
            </a:r>
            <a:r>
              <a:rPr lang="el-GR" dirty="0"/>
              <a:t>είναι αναμφισβήτητη. Ο πνευματικός νόμος, που εγγράφεται στις ανθρώπινες καρδιές και αποτελεί εγγύηση της σωτηρίας του ανθρώπου, αφορά τη θεία δικαιοσύνη, η οποία αναγνωρίζεται ως μητέρα της αγάπης: </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Ὁ Κύριος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πολλὰ</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περὶ</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τῆς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ἀγάπης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ἐντειλάμενος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τὴν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δικαιοσύνην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ἐκέλευσε</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ζητεῖν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τοῦ</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Θεοῦ</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οἶδε</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γὰρ</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ταύτην μητέρα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τῆς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ἀγάπης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ὑπάρχειν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Οὐκ</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ἔστιν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γὰρ</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ἄλλως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σωθῆναι</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εἰ</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μὴ</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διὰ</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τοῦ</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πλησίον,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καθὼς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ἐνετείλατο</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Ἄφετε</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καὶ</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ἀφεθήσεται</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ἡμῖν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Οὗτός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ἐστιν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ὁ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πνευματικὸς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νόμος, ὁ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καρδίαις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πισταῖς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γραφόμενος,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τὸ</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πλήρωμα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τοῦ</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πρώτου νόμου</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Ὁμιλίαι</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Πνευματικαὶ</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ΛΖ΄</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PG</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34, 752 </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C</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p>
          <a:p>
            <a:pPr lvl="0"/>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Ἀποφθέγματα</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PG</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65, 77 </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B</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’Εκ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τοῦ</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πλησίον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ἐστὶν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ἡ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ζωὴ</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καὶ</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ὁ θάνατος...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ἐὰν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γὰρ</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κερδήσωμεν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τὸν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ἀδελφόν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τὸν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Θεὸν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κερδαίνομεν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ἐὰν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δὲ</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σκανδαλίσωμεν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τὸν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ἀδελφόν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εἰς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Χριστὸν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ἁμαρτάνομεν</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endParaRPr lang="el-GR" dirty="0"/>
          </a:p>
          <a:p>
            <a:endParaRPr lang="el-GR" dirty="0"/>
          </a:p>
          <a:p>
            <a:endParaRPr lang="el-GR" dirty="0"/>
          </a:p>
        </p:txBody>
      </p:sp>
    </p:spTree>
    <p:extLst>
      <p:ext uri="{BB962C8B-B14F-4D97-AF65-F5344CB8AC3E}">
        <p14:creationId xmlns:p14="http://schemas.microsoft.com/office/powerpoint/2010/main" val="4191125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8048" y="1"/>
            <a:ext cx="10515600" cy="734096"/>
          </a:xfrm>
        </p:spPr>
        <p:txBody>
          <a:bodyPr/>
          <a:lstStyle/>
          <a:p>
            <a:pPr algn="ctr"/>
            <a:r>
              <a:rPr lang="el-GR" dirty="0"/>
              <a:t>Η έννοια της δικαιοσύνης</a:t>
            </a:r>
          </a:p>
        </p:txBody>
      </p:sp>
      <p:sp>
        <p:nvSpPr>
          <p:cNvPr id="3" name="Θέση περιεχομένου 2"/>
          <p:cNvSpPr>
            <a:spLocks noGrp="1"/>
          </p:cNvSpPr>
          <p:nvPr>
            <p:ph idx="1"/>
          </p:nvPr>
        </p:nvSpPr>
        <p:spPr>
          <a:xfrm>
            <a:off x="0" y="589252"/>
            <a:ext cx="12192000" cy="6268747"/>
          </a:xfrm>
        </p:spPr>
        <p:txBody>
          <a:bodyPr>
            <a:normAutofit lnSpcReduction="10000"/>
          </a:bodyPr>
          <a:lstStyle/>
          <a:p>
            <a:r>
              <a:rPr kumimoji="0" lang="el-GR" b="0" i="0" u="none" strike="noStrike" cap="none" normalizeH="0" baseline="0" dirty="0">
                <a:ln>
                  <a:noFill/>
                </a:ln>
                <a:solidFill>
                  <a:schemeClr val="tx1"/>
                </a:solidFill>
                <a:effectLst/>
                <a:ea typeface="Times New Roman" panose="02020603050405020304" pitchFamily="18" charset="0"/>
              </a:rPr>
              <a:t>Στο </a:t>
            </a:r>
            <a:r>
              <a:rPr kumimoji="0" lang="el-GR" b="0" i="0" u="none" strike="noStrike" cap="none" normalizeH="0" baseline="0" dirty="0" err="1">
                <a:ln>
                  <a:noFill/>
                </a:ln>
                <a:solidFill>
                  <a:schemeClr val="tx1"/>
                </a:solidFill>
                <a:effectLst/>
                <a:ea typeface="Times New Roman" panose="02020603050405020304" pitchFamily="18" charset="0"/>
              </a:rPr>
              <a:t>ευαγριανό</a:t>
            </a:r>
            <a:r>
              <a:rPr kumimoji="0" lang="el-GR" b="0" i="0" u="none" strike="noStrike" cap="none" normalizeH="0" baseline="0" dirty="0">
                <a:ln>
                  <a:noFill/>
                </a:ln>
                <a:solidFill>
                  <a:schemeClr val="tx1"/>
                </a:solidFill>
                <a:effectLst/>
                <a:ea typeface="Times New Roman" panose="02020603050405020304" pitchFamily="18" charset="0"/>
              </a:rPr>
              <a:t> σύστημα η </a:t>
            </a:r>
            <a:r>
              <a:rPr kumimoji="0" lang="el-GR" b="0" i="0" u="sng" strike="noStrike" cap="none" normalizeH="0" baseline="0" dirty="0">
                <a:ln>
                  <a:noFill/>
                </a:ln>
                <a:solidFill>
                  <a:schemeClr val="tx1"/>
                </a:solidFill>
                <a:effectLst/>
                <a:ea typeface="Times New Roman" panose="02020603050405020304" pitchFamily="18" charset="0"/>
              </a:rPr>
              <a:t>δικαιοσύνη των ανθρώπων </a:t>
            </a:r>
            <a:r>
              <a:rPr kumimoji="0" lang="el-GR" b="0" i="0" u="none" strike="noStrike" cap="none" normalizeH="0" baseline="0" dirty="0">
                <a:ln>
                  <a:noFill/>
                </a:ln>
                <a:solidFill>
                  <a:schemeClr val="tx1"/>
                </a:solidFill>
                <a:effectLst/>
                <a:ea typeface="Times New Roman" panose="02020603050405020304" pitchFamily="18" charset="0"/>
              </a:rPr>
              <a:t>διαχωρίζεται απόλυτα από την </a:t>
            </a:r>
            <a:r>
              <a:rPr kumimoji="0" lang="el-GR" b="0" i="0" u="sng" strike="noStrike" cap="none" normalizeH="0" baseline="0" dirty="0">
                <a:ln>
                  <a:noFill/>
                </a:ln>
                <a:solidFill>
                  <a:schemeClr val="tx1"/>
                </a:solidFill>
                <a:effectLst/>
                <a:ea typeface="Times New Roman" panose="02020603050405020304" pitchFamily="18" charset="0"/>
              </a:rPr>
              <a:t>κρίση του Θεού</a:t>
            </a:r>
            <a:r>
              <a:rPr kumimoji="0" lang="el-GR" b="0" i="0" u="none" strike="noStrike" cap="none" normalizeH="0" baseline="0" dirty="0">
                <a:ln>
                  <a:noFill/>
                </a:ln>
                <a:solidFill>
                  <a:schemeClr val="tx1"/>
                </a:solidFill>
                <a:effectLst/>
                <a:ea typeface="Times New Roman" panose="02020603050405020304" pitchFamily="18" charset="0"/>
              </a:rPr>
              <a:t>, γιατί, ενώ η πρώτη αποσκοπεί στην πρόσκαιρη αποκατάσταση της δικαιοσύνης, η δεύτερη χαρακτηρίζεται από τη διαχρονική της ισχύ και προοπτική.</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Ὑπόμνημα</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εἰς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τοὺς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Ψαλμούς</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P</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G</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27, 504 </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C</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el-GR" b="0" i="0" u="none" strike="noStrike" cap="none" normalizeH="0" baseline="0" dirty="0">
                <a:ln>
                  <a:noFill/>
                </a:ln>
                <a:solidFill>
                  <a:schemeClr val="tx1"/>
                </a:solidFill>
                <a:effectLst/>
              </a:rPr>
              <a:t> </a:t>
            </a:r>
          </a:p>
          <a:p>
            <a:r>
              <a:rPr lang="el-GR" dirty="0"/>
              <a:t>Η άμεση σύνδεση δικαιοσύνης, αγάπης και γνώσης θεωρείται αναμφισβήτητη, όπως άλλωστε επιβεβαιώνεται τόσο από τον </a:t>
            </a:r>
            <a:r>
              <a:rPr lang="el-GR" dirty="0" err="1"/>
              <a:t>ευαγριανό</a:t>
            </a:r>
            <a:r>
              <a:rPr lang="el-GR" dirty="0"/>
              <a:t> ορισμό σύμφωνα με τον οποίο "</a:t>
            </a:r>
            <a:r>
              <a:rPr lang="el-GR" i="1" dirty="0"/>
              <a:t>Δικαιοσύνη </a:t>
            </a:r>
            <a:r>
              <a:rPr lang="el-GR" i="1" dirty="0" err="1"/>
              <a:t>γὰρ</a:t>
            </a:r>
            <a:r>
              <a:rPr lang="el-GR" i="1" dirty="0"/>
              <a:t> </a:t>
            </a:r>
            <a:r>
              <a:rPr lang="el-GR" i="1" dirty="0" err="1"/>
              <a:t>τοῦτό</a:t>
            </a:r>
            <a:r>
              <a:rPr lang="el-GR" i="1" dirty="0"/>
              <a:t> </a:t>
            </a:r>
            <a:r>
              <a:rPr lang="el-GR" i="1" dirty="0" err="1"/>
              <a:t>ἐστι</a:t>
            </a:r>
            <a:r>
              <a:rPr lang="el-GR" i="1" dirty="0"/>
              <a:t> </a:t>
            </a:r>
            <a:r>
              <a:rPr lang="el-GR" i="1" dirty="0" err="1"/>
              <a:t>τό</a:t>
            </a:r>
            <a:r>
              <a:rPr lang="el-GR" i="1" dirty="0"/>
              <a:t> </a:t>
            </a:r>
            <a:r>
              <a:rPr lang="el-GR" i="1" dirty="0" err="1"/>
              <a:t>Ἀγαπήσεις</a:t>
            </a:r>
            <a:r>
              <a:rPr lang="el-GR" i="1" dirty="0"/>
              <a:t> </a:t>
            </a:r>
            <a:r>
              <a:rPr lang="el-GR" i="1" dirty="0" err="1"/>
              <a:t>τὸν</a:t>
            </a:r>
            <a:r>
              <a:rPr lang="el-GR" i="1" dirty="0"/>
              <a:t> πλησίον σου</a:t>
            </a:r>
            <a:r>
              <a:rPr lang="el-GR" dirty="0"/>
              <a:t>"(</a:t>
            </a:r>
            <a:r>
              <a:rPr lang="el-GR" i="1" dirty="0" err="1"/>
              <a:t>Ὑπόμνημα</a:t>
            </a:r>
            <a:r>
              <a:rPr lang="el-GR" i="1" dirty="0"/>
              <a:t> </a:t>
            </a:r>
            <a:r>
              <a:rPr lang="el-GR" i="1" dirty="0" err="1"/>
              <a:t>εἰς</a:t>
            </a:r>
            <a:r>
              <a:rPr lang="el-GR" i="1" dirty="0"/>
              <a:t> </a:t>
            </a:r>
            <a:r>
              <a:rPr lang="el-GR" i="1" dirty="0" err="1"/>
              <a:t>τοὺς</a:t>
            </a:r>
            <a:r>
              <a:rPr lang="el-GR" i="1" dirty="0"/>
              <a:t> Ψαλμούς</a:t>
            </a:r>
            <a:r>
              <a:rPr lang="el-GR" dirty="0"/>
              <a:t>, </a:t>
            </a:r>
            <a:r>
              <a:rPr lang="en-GB" dirty="0"/>
              <a:t>PG</a:t>
            </a:r>
            <a:r>
              <a:rPr lang="el-GR" dirty="0"/>
              <a:t> 27, 508 </a:t>
            </a:r>
            <a:r>
              <a:rPr lang="en-GB" dirty="0"/>
              <a:t>D</a:t>
            </a:r>
            <a:r>
              <a:rPr lang="el-GR" dirty="0"/>
              <a:t>), όσο και από τη διαπίστωση που τονίζει ότι "</a:t>
            </a:r>
            <a:r>
              <a:rPr lang="el-GR" i="1" dirty="0" err="1"/>
              <a:t>Δικαιοσύνῃ</a:t>
            </a:r>
            <a:r>
              <a:rPr lang="el-GR" i="1" dirty="0"/>
              <a:t> </a:t>
            </a:r>
            <a:r>
              <a:rPr lang="el-GR" i="1" dirty="0" err="1"/>
              <a:t>ἕπεται</a:t>
            </a:r>
            <a:r>
              <a:rPr lang="el-GR" i="1" dirty="0"/>
              <a:t> </a:t>
            </a:r>
            <a:r>
              <a:rPr lang="el-GR" i="1" dirty="0" err="1"/>
              <a:t>γνῶσις</a:t>
            </a:r>
            <a:r>
              <a:rPr lang="el-GR" dirty="0"/>
              <a:t>"</a:t>
            </a:r>
            <a:r>
              <a:rPr lang="en-GB" dirty="0"/>
              <a:t> </a:t>
            </a:r>
            <a:r>
              <a:rPr lang="el-GR" dirty="0"/>
              <a:t>(</a:t>
            </a:r>
            <a:r>
              <a:rPr lang="el-GR" i="1" dirty="0"/>
              <a:t>Σχόλια </a:t>
            </a:r>
            <a:r>
              <a:rPr lang="el-GR" i="1" dirty="0" err="1"/>
              <a:t>εἰς</a:t>
            </a:r>
            <a:r>
              <a:rPr lang="el-GR" i="1" dirty="0"/>
              <a:t> </a:t>
            </a:r>
            <a:r>
              <a:rPr lang="el-GR" i="1" dirty="0" err="1"/>
              <a:t>τὰς</a:t>
            </a:r>
            <a:r>
              <a:rPr lang="el-GR" i="1" dirty="0"/>
              <a:t> Παροιμίας 159,</a:t>
            </a:r>
            <a:r>
              <a:rPr lang="el-GR" dirty="0"/>
              <a:t> </a:t>
            </a:r>
            <a:r>
              <a:rPr lang="en-GB" dirty="0" err="1"/>
              <a:t>SChr</a:t>
            </a:r>
            <a:r>
              <a:rPr lang="el-GR" dirty="0"/>
              <a:t>340, σ. 256). Στον </a:t>
            </a:r>
            <a:r>
              <a:rPr lang="el-GR" dirty="0" err="1"/>
              <a:t>Ευάγριο</a:t>
            </a:r>
            <a:r>
              <a:rPr lang="el-GR" dirty="0"/>
              <a:t> η δικαιοσύνη ταυτίζεται με την αγάπη αποτελώντας θεμελιακή </a:t>
            </a:r>
            <a:r>
              <a:rPr lang="el-GR" b="1" dirty="0"/>
              <a:t>προϋπόθεση της γνωσιολογίας</a:t>
            </a:r>
            <a:r>
              <a:rPr lang="el-GR" dirty="0"/>
              <a:t>.</a:t>
            </a:r>
          </a:p>
          <a:p>
            <a:r>
              <a:rPr lang="el-GR" dirty="0"/>
              <a:t>Στον Διάδοχο Φωτικής η διάκριση κοσμικής και θείας δικαιοσύνης προβάλλεται απόλυτη. Η μετοχή στη θεογνωσία συνεπάγεται την αποδοχή αποκλειστικά της δικαιοσύνης του Θεού. Υπογραμμίζεται ότι το ανθρώπινο δίκαιο όχι μόνο δεν εκφράζει την έννοια της δικαιοσύνης, αλλά πολλές φορές γίνεται αρχή μεγαλύτερης αδικίας.</a:t>
            </a:r>
            <a:r>
              <a:rPr lang="en-GB" dirty="0"/>
              <a:t> </a:t>
            </a:r>
            <a:endParaRPr lang="el-GR" dirty="0"/>
          </a:p>
          <a:p>
            <a:endParaRPr lang="el-GR" dirty="0"/>
          </a:p>
          <a:p>
            <a:endParaRPr lang="el-GR" dirty="0"/>
          </a:p>
          <a:p>
            <a:endParaRPr lang="el-GR" dirty="0"/>
          </a:p>
          <a:p>
            <a:endParaRPr kumimoji="0" lang="el-GR" b="0" i="0" u="none" strike="noStrike" cap="none" normalizeH="0" baseline="0" dirty="0">
              <a:ln>
                <a:noFill/>
              </a:ln>
              <a:solidFill>
                <a:schemeClr val="tx1"/>
              </a:solidFill>
              <a:effectLst/>
            </a:endParaRPr>
          </a:p>
          <a:p>
            <a:endParaRPr lang="el-GR" dirty="0"/>
          </a:p>
        </p:txBody>
      </p:sp>
    </p:spTree>
    <p:extLst>
      <p:ext uri="{BB962C8B-B14F-4D97-AF65-F5344CB8AC3E}">
        <p14:creationId xmlns:p14="http://schemas.microsoft.com/office/powerpoint/2010/main" val="31850274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59854"/>
          </a:xfrm>
        </p:spPr>
        <p:txBody>
          <a:bodyPr/>
          <a:lstStyle/>
          <a:p>
            <a:pPr algn="ctr"/>
            <a:r>
              <a:rPr lang="el-GR" dirty="0"/>
              <a:t>Η έννοια της δικαιοσύνης</a:t>
            </a:r>
          </a:p>
        </p:txBody>
      </p:sp>
      <p:sp>
        <p:nvSpPr>
          <p:cNvPr id="3" name="Θέση περιεχομένου 2"/>
          <p:cNvSpPr>
            <a:spLocks noGrp="1"/>
          </p:cNvSpPr>
          <p:nvPr>
            <p:ph idx="1"/>
          </p:nvPr>
        </p:nvSpPr>
        <p:spPr>
          <a:xfrm>
            <a:off x="0" y="602132"/>
            <a:ext cx="12192000" cy="6255868"/>
          </a:xfrm>
        </p:spPr>
        <p:txBody>
          <a:bodyPr/>
          <a:lstStyle/>
          <a:p>
            <a:r>
              <a:rPr lang="el-GR" dirty="0"/>
              <a:t>Σε αντίθεση με τη </a:t>
            </a:r>
            <a:r>
              <a:rPr lang="el-GR" b="1" dirty="0"/>
              <a:t>σαρκική φιλία</a:t>
            </a:r>
            <a:r>
              <a:rPr lang="el-GR" dirty="0"/>
              <a:t>, που πολύ εύκολα διαλύεται μόλις βρεθεί μια μικρή αιτία καθώς δεν έχει δεθεί με την </a:t>
            </a:r>
            <a:r>
              <a:rPr lang="el-GR" b="1" dirty="0"/>
              <a:t>πνευματική αίσθηση</a:t>
            </a:r>
            <a:r>
              <a:rPr lang="el-GR" dirty="0"/>
              <a:t>, στην ψυχή που βιώνει τη θεία παρουσία δεν λύνεται ποτέ η αγάπη, γιατί η γλυκύτητα του Θεού αφανίζει εξολοκλήρου την πίκρα της έριδας.</a:t>
            </a:r>
            <a:r>
              <a:rPr lang="en-GB" dirty="0"/>
              <a:t> </a:t>
            </a:r>
            <a:endParaRPr lang="el-GR" dirty="0"/>
          </a:p>
          <a:p>
            <a:r>
              <a:rPr lang="el-GR" i="1" dirty="0" err="1"/>
              <a:t>Ἑκατὸ</a:t>
            </a:r>
            <a:r>
              <a:rPr lang="el-GR" i="1" dirty="0"/>
              <a:t> </a:t>
            </a:r>
            <a:r>
              <a:rPr lang="el-GR" i="1" dirty="0" err="1"/>
              <a:t>Γνωστικὰ</a:t>
            </a:r>
            <a:r>
              <a:rPr lang="el-GR" i="1" dirty="0"/>
              <a:t> Κεφάλαια </a:t>
            </a:r>
            <a:r>
              <a:rPr lang="el-GR" i="1" dirty="0" err="1"/>
              <a:t>ιε</a:t>
            </a:r>
            <a:r>
              <a:rPr lang="en-GB" i="1" dirty="0"/>
              <a:t>'</a:t>
            </a:r>
            <a:r>
              <a:rPr lang="en-GB" dirty="0"/>
              <a:t>, SChr5, </a:t>
            </a:r>
            <a:r>
              <a:rPr lang="el-GR" dirty="0"/>
              <a:t>σ</a:t>
            </a:r>
            <a:r>
              <a:rPr lang="en-GB" dirty="0"/>
              <a:t>. 92: "</a:t>
            </a:r>
            <a:r>
              <a:rPr lang="el-GR" i="1" dirty="0" err="1"/>
              <a:t>ὅταν</a:t>
            </a:r>
            <a:r>
              <a:rPr lang="el-GR" i="1" dirty="0"/>
              <a:t> </a:t>
            </a:r>
            <a:r>
              <a:rPr lang="el-GR" i="1" dirty="0" err="1"/>
              <a:t>ἄρξηταί</a:t>
            </a:r>
            <a:r>
              <a:rPr lang="el-GR" i="1" dirty="0"/>
              <a:t> τις </a:t>
            </a:r>
            <a:r>
              <a:rPr lang="el-GR" i="1" dirty="0" err="1"/>
              <a:t>αἰσθάνεσθαι</a:t>
            </a:r>
            <a:r>
              <a:rPr lang="el-GR" i="1" dirty="0"/>
              <a:t> </a:t>
            </a:r>
            <a:r>
              <a:rPr lang="el-GR" i="1" dirty="0" err="1"/>
              <a:t>πλουσίως</a:t>
            </a:r>
            <a:r>
              <a:rPr lang="el-GR" i="1" dirty="0"/>
              <a:t> </a:t>
            </a:r>
            <a:r>
              <a:rPr lang="el-GR" i="1" dirty="0" err="1"/>
              <a:t>τῆς</a:t>
            </a:r>
            <a:r>
              <a:rPr lang="el-GR" i="1" dirty="0"/>
              <a:t> </a:t>
            </a:r>
            <a:r>
              <a:rPr lang="el-GR" i="1" dirty="0" err="1"/>
              <a:t>ἀγάπης</a:t>
            </a:r>
            <a:r>
              <a:rPr lang="el-GR" i="1" dirty="0"/>
              <a:t> </a:t>
            </a:r>
            <a:r>
              <a:rPr lang="el-GR" i="1" dirty="0" err="1"/>
              <a:t>τοῦ</a:t>
            </a:r>
            <a:r>
              <a:rPr lang="el-GR" i="1" dirty="0"/>
              <a:t> </a:t>
            </a:r>
            <a:r>
              <a:rPr lang="el-GR" i="1" dirty="0" err="1"/>
              <a:t>Θεοῦ</a:t>
            </a:r>
            <a:r>
              <a:rPr lang="en-GB" i="1" dirty="0"/>
              <a:t>, </a:t>
            </a:r>
            <a:r>
              <a:rPr lang="el-GR" i="1" dirty="0"/>
              <a:t>τότε </a:t>
            </a:r>
            <a:r>
              <a:rPr lang="el-GR" i="1" dirty="0" err="1"/>
              <a:t>ἄρχεται</a:t>
            </a:r>
            <a:r>
              <a:rPr lang="el-GR" i="1" dirty="0"/>
              <a:t> </a:t>
            </a:r>
            <a:r>
              <a:rPr lang="el-GR" i="1" dirty="0" err="1"/>
              <a:t>ἐν</a:t>
            </a:r>
            <a:r>
              <a:rPr lang="el-GR" i="1" dirty="0"/>
              <a:t> </a:t>
            </a:r>
            <a:r>
              <a:rPr lang="el-GR" i="1" dirty="0" err="1"/>
              <a:t>αἰσθήσει</a:t>
            </a:r>
            <a:r>
              <a:rPr lang="el-GR" i="1" dirty="0"/>
              <a:t> πνεύματος </a:t>
            </a:r>
            <a:r>
              <a:rPr lang="el-GR" i="1" dirty="0" err="1"/>
              <a:t>καὶ</a:t>
            </a:r>
            <a:r>
              <a:rPr lang="el-GR" i="1" dirty="0"/>
              <a:t> </a:t>
            </a:r>
            <a:r>
              <a:rPr lang="el-GR" i="1" dirty="0" err="1"/>
              <a:t>τὸν</a:t>
            </a:r>
            <a:r>
              <a:rPr lang="el-GR" i="1" dirty="0"/>
              <a:t> πλησίον </a:t>
            </a:r>
            <a:r>
              <a:rPr lang="el-GR" i="1" dirty="0" err="1"/>
              <a:t>ἀγαπᾶν</a:t>
            </a:r>
            <a:r>
              <a:rPr lang="en-GB" i="1" dirty="0"/>
              <a:t>. </a:t>
            </a:r>
            <a:r>
              <a:rPr lang="el-GR" i="1" dirty="0" err="1"/>
              <a:t>Αὕτη</a:t>
            </a:r>
            <a:r>
              <a:rPr lang="el-GR" i="1" dirty="0"/>
              <a:t> γάρ </a:t>
            </a:r>
            <a:r>
              <a:rPr lang="el-GR" i="1" dirty="0" err="1"/>
              <a:t>ἐστιν</a:t>
            </a:r>
            <a:r>
              <a:rPr lang="el-GR" i="1" dirty="0"/>
              <a:t> ἡ </a:t>
            </a:r>
            <a:r>
              <a:rPr lang="el-GR" i="1" dirty="0" err="1"/>
              <a:t>ἀγάπη</a:t>
            </a:r>
            <a:r>
              <a:rPr lang="el-GR" i="1" dirty="0"/>
              <a:t> </a:t>
            </a:r>
            <a:r>
              <a:rPr lang="el-GR" i="1" dirty="0" err="1"/>
              <a:t>περὶ</a:t>
            </a:r>
            <a:r>
              <a:rPr lang="el-GR" i="1" dirty="0"/>
              <a:t> </a:t>
            </a:r>
            <a:r>
              <a:rPr lang="el-GR" i="1" dirty="0" err="1"/>
              <a:t>ἧς</a:t>
            </a:r>
            <a:r>
              <a:rPr lang="el-GR" i="1" dirty="0"/>
              <a:t> </a:t>
            </a:r>
            <a:r>
              <a:rPr lang="el-GR" i="1" dirty="0" err="1"/>
              <a:t>πᾶσαι</a:t>
            </a:r>
            <a:r>
              <a:rPr lang="el-GR" i="1" dirty="0"/>
              <a:t> </a:t>
            </a:r>
            <a:r>
              <a:rPr lang="el-GR" i="1" dirty="0" err="1"/>
              <a:t>αἱ</a:t>
            </a:r>
            <a:r>
              <a:rPr lang="el-GR" i="1" dirty="0"/>
              <a:t> </a:t>
            </a:r>
            <a:r>
              <a:rPr lang="el-GR" i="1" dirty="0" err="1"/>
              <a:t>γραφαὶ</a:t>
            </a:r>
            <a:r>
              <a:rPr lang="el-GR" i="1" dirty="0"/>
              <a:t> διαλέγονται. Ἡ </a:t>
            </a:r>
            <a:r>
              <a:rPr lang="el-GR" i="1" dirty="0" err="1"/>
              <a:t>γὰρ</a:t>
            </a:r>
            <a:r>
              <a:rPr lang="el-GR" i="1" dirty="0"/>
              <a:t> </a:t>
            </a:r>
            <a:r>
              <a:rPr lang="el-GR" i="1" dirty="0" err="1"/>
              <a:t>κατὰ</a:t>
            </a:r>
            <a:r>
              <a:rPr lang="el-GR" i="1" dirty="0"/>
              <a:t> σάρκα φιλία </a:t>
            </a:r>
            <a:r>
              <a:rPr lang="el-GR" i="1" dirty="0" err="1"/>
              <a:t>εὐχερῶς</a:t>
            </a:r>
            <a:r>
              <a:rPr lang="el-GR" i="1" dirty="0"/>
              <a:t> </a:t>
            </a:r>
            <a:r>
              <a:rPr lang="el-GR" i="1" dirty="0" err="1"/>
              <a:t>ἄγαν</a:t>
            </a:r>
            <a:r>
              <a:rPr lang="el-GR" i="1" dirty="0"/>
              <a:t> διαλύεται βραχείας </a:t>
            </a:r>
            <a:r>
              <a:rPr lang="el-GR" i="1" dirty="0" err="1"/>
              <a:t>τινὸς</a:t>
            </a:r>
            <a:r>
              <a:rPr lang="el-GR" i="1" dirty="0"/>
              <a:t> </a:t>
            </a:r>
            <a:r>
              <a:rPr lang="el-GR" i="1" dirty="0" err="1"/>
              <a:t>εὑρεθείσης</a:t>
            </a:r>
            <a:r>
              <a:rPr lang="el-GR" i="1" dirty="0"/>
              <a:t> </a:t>
            </a:r>
            <a:r>
              <a:rPr lang="el-GR" i="1" dirty="0" err="1"/>
              <a:t>αἰτίας</a:t>
            </a:r>
            <a:r>
              <a:rPr lang="el-GR" i="1" dirty="0"/>
              <a:t>· </a:t>
            </a:r>
            <a:r>
              <a:rPr lang="el-GR" i="1" dirty="0" err="1"/>
              <a:t>αἰσθήσει</a:t>
            </a:r>
            <a:r>
              <a:rPr lang="el-GR" i="1" dirty="0"/>
              <a:t> </a:t>
            </a:r>
            <a:r>
              <a:rPr lang="el-GR" i="1" dirty="0" err="1"/>
              <a:t>οὐ</a:t>
            </a:r>
            <a:r>
              <a:rPr lang="el-GR" i="1" dirty="0"/>
              <a:t> </a:t>
            </a:r>
            <a:r>
              <a:rPr lang="el-GR" i="1" dirty="0" err="1"/>
              <a:t>δέδεται</a:t>
            </a:r>
            <a:r>
              <a:rPr lang="el-GR" i="1" dirty="0"/>
              <a:t> πνεύματος. </a:t>
            </a:r>
            <a:r>
              <a:rPr lang="el-GR" i="1" dirty="0" err="1"/>
              <a:t>Διὰ</a:t>
            </a:r>
            <a:r>
              <a:rPr lang="el-GR" i="1" dirty="0"/>
              <a:t> </a:t>
            </a:r>
            <a:r>
              <a:rPr lang="el-GR" i="1" dirty="0" err="1"/>
              <a:t>τοῦτο</a:t>
            </a:r>
            <a:r>
              <a:rPr lang="el-GR" i="1" dirty="0"/>
              <a:t> </a:t>
            </a:r>
            <a:r>
              <a:rPr lang="el-GR" i="1" dirty="0" err="1"/>
              <a:t>οὖν</a:t>
            </a:r>
            <a:r>
              <a:rPr lang="el-GR" i="1" dirty="0"/>
              <a:t>, </a:t>
            </a:r>
            <a:r>
              <a:rPr lang="el-GR" i="1" dirty="0" err="1"/>
              <a:t>κἄν</a:t>
            </a:r>
            <a:r>
              <a:rPr lang="el-GR" i="1" dirty="0"/>
              <a:t> </a:t>
            </a:r>
            <a:r>
              <a:rPr lang="el-GR" i="1" dirty="0" err="1"/>
              <a:t>συμβῇ</a:t>
            </a:r>
            <a:r>
              <a:rPr lang="el-GR" i="1" dirty="0"/>
              <a:t> </a:t>
            </a:r>
            <a:r>
              <a:rPr lang="el-GR" i="1" dirty="0" err="1"/>
              <a:t>τινα</a:t>
            </a:r>
            <a:r>
              <a:rPr lang="el-GR" i="1" dirty="0"/>
              <a:t> </a:t>
            </a:r>
            <a:r>
              <a:rPr lang="el-GR" i="1" dirty="0" err="1"/>
              <a:t>παροξυσμὸν</a:t>
            </a:r>
            <a:r>
              <a:rPr lang="el-GR" i="1" dirty="0"/>
              <a:t> γενέσθαι </a:t>
            </a:r>
            <a:r>
              <a:rPr lang="el-GR" i="1" dirty="0" err="1"/>
              <a:t>ἐπὶ</a:t>
            </a:r>
            <a:r>
              <a:rPr lang="el-GR" i="1" dirty="0"/>
              <a:t> </a:t>
            </a:r>
            <a:r>
              <a:rPr lang="el-GR" i="1" dirty="0" err="1"/>
              <a:t>τῆς</a:t>
            </a:r>
            <a:r>
              <a:rPr lang="el-GR" i="1" dirty="0"/>
              <a:t> </a:t>
            </a:r>
            <a:r>
              <a:rPr lang="el-GR" i="1" dirty="0" err="1"/>
              <a:t>ἐνεργουμένως</a:t>
            </a:r>
            <a:r>
              <a:rPr lang="el-GR" i="1" dirty="0"/>
              <a:t> </a:t>
            </a:r>
            <a:r>
              <a:rPr lang="el-GR" i="1" dirty="0" err="1"/>
              <a:t>ὑπὸ</a:t>
            </a:r>
            <a:r>
              <a:rPr lang="el-GR" i="1" dirty="0"/>
              <a:t> </a:t>
            </a:r>
            <a:r>
              <a:rPr lang="el-GR" i="1" dirty="0" err="1"/>
              <a:t>τοῦ</a:t>
            </a:r>
            <a:r>
              <a:rPr lang="el-GR" i="1" dirty="0"/>
              <a:t> </a:t>
            </a:r>
            <a:r>
              <a:rPr lang="el-GR" i="1" dirty="0" err="1"/>
              <a:t>Θεοῦ</a:t>
            </a:r>
            <a:r>
              <a:rPr lang="el-GR" i="1" dirty="0"/>
              <a:t> </a:t>
            </a:r>
            <a:r>
              <a:rPr lang="el-GR" i="1" dirty="0" err="1"/>
              <a:t>ψυχῆς</a:t>
            </a:r>
            <a:r>
              <a:rPr lang="el-GR" i="1" dirty="0"/>
              <a:t>, </a:t>
            </a:r>
            <a:r>
              <a:rPr lang="el-GR" i="1" dirty="0" err="1"/>
              <a:t>οὐ</a:t>
            </a:r>
            <a:r>
              <a:rPr lang="el-GR" i="1" dirty="0"/>
              <a:t> </a:t>
            </a:r>
            <a:r>
              <a:rPr lang="el-GR" i="1" dirty="0" err="1"/>
              <a:t>λύεται</a:t>
            </a:r>
            <a:r>
              <a:rPr lang="el-GR" i="1" dirty="0"/>
              <a:t> παρ’ </a:t>
            </a:r>
            <a:r>
              <a:rPr lang="el-GR" i="1" dirty="0" err="1"/>
              <a:t>αὐτῇ</a:t>
            </a:r>
            <a:r>
              <a:rPr lang="el-GR" i="1" dirty="0"/>
              <a:t> ὁ </a:t>
            </a:r>
            <a:r>
              <a:rPr lang="el-GR" i="1" dirty="0" err="1"/>
              <a:t>δεσμὸς</a:t>
            </a:r>
            <a:r>
              <a:rPr lang="el-GR" i="1" dirty="0"/>
              <a:t> </a:t>
            </a:r>
            <a:r>
              <a:rPr lang="el-GR" i="1" dirty="0" err="1"/>
              <a:t>τῆς</a:t>
            </a:r>
            <a:r>
              <a:rPr lang="el-GR" i="1" dirty="0"/>
              <a:t> </a:t>
            </a:r>
            <a:r>
              <a:rPr lang="el-GR" i="1" dirty="0" err="1"/>
              <a:t>ἀγάπης</a:t>
            </a:r>
            <a:r>
              <a:rPr lang="el-GR" i="1" dirty="0"/>
              <a:t>... </a:t>
            </a:r>
            <a:r>
              <a:rPr lang="el-GR" i="1" dirty="0" err="1"/>
              <a:t>κἄν</a:t>
            </a:r>
            <a:r>
              <a:rPr lang="el-GR" i="1" dirty="0"/>
              <a:t> </a:t>
            </a:r>
            <a:r>
              <a:rPr lang="el-GR" i="1" dirty="0" err="1"/>
              <a:t>μεγάλως</a:t>
            </a:r>
            <a:r>
              <a:rPr lang="el-GR" i="1" dirty="0"/>
              <a:t> </a:t>
            </a:r>
            <a:r>
              <a:rPr lang="el-GR" i="1" dirty="0" err="1"/>
              <a:t>ὑπ</a:t>
            </a:r>
            <a:r>
              <a:rPr lang="el-GR" i="1" dirty="0"/>
              <a:t>’ </a:t>
            </a:r>
            <a:r>
              <a:rPr lang="el-GR" i="1" dirty="0" err="1"/>
              <a:t>αὐτοῦ</a:t>
            </a:r>
            <a:r>
              <a:rPr lang="el-GR" i="1" dirty="0"/>
              <a:t> ἤ </a:t>
            </a:r>
            <a:r>
              <a:rPr lang="el-GR" i="1" dirty="0" err="1"/>
              <a:t>καθύβρισται</a:t>
            </a:r>
            <a:r>
              <a:rPr lang="el-GR" i="1" dirty="0"/>
              <a:t> ἤ </a:t>
            </a:r>
            <a:r>
              <a:rPr lang="el-GR" i="1" dirty="0" err="1"/>
              <a:t>ἐζημίωται</a:t>
            </a:r>
            <a:r>
              <a:rPr lang="el-GR" i="1" dirty="0"/>
              <a:t>. </a:t>
            </a:r>
            <a:r>
              <a:rPr lang="el-GR" i="1" dirty="0" err="1"/>
              <a:t>Ἐν</a:t>
            </a:r>
            <a:r>
              <a:rPr lang="el-GR" i="1" dirty="0"/>
              <a:t> </a:t>
            </a:r>
            <a:r>
              <a:rPr lang="el-GR" i="1" dirty="0" err="1"/>
              <a:t>γὰρ</a:t>
            </a:r>
            <a:r>
              <a:rPr lang="el-GR" i="1" dirty="0"/>
              <a:t> </a:t>
            </a:r>
            <a:r>
              <a:rPr lang="el-GR" i="1" dirty="0" err="1"/>
              <a:t>τῇ</a:t>
            </a:r>
            <a:r>
              <a:rPr lang="el-GR" i="1" dirty="0"/>
              <a:t> </a:t>
            </a:r>
            <a:r>
              <a:rPr lang="el-GR" i="1" dirty="0" err="1"/>
              <a:t>γλυκύτητι</a:t>
            </a:r>
            <a:r>
              <a:rPr lang="el-GR" i="1" dirty="0"/>
              <a:t> </a:t>
            </a:r>
            <a:r>
              <a:rPr lang="el-GR" i="1" dirty="0" err="1"/>
              <a:t>τοῦ</a:t>
            </a:r>
            <a:r>
              <a:rPr lang="el-GR" i="1" dirty="0"/>
              <a:t> </a:t>
            </a:r>
            <a:r>
              <a:rPr lang="el-GR" i="1" dirty="0" err="1"/>
              <a:t>Θεοῦ</a:t>
            </a:r>
            <a:r>
              <a:rPr lang="el-GR" i="1" dirty="0"/>
              <a:t> </a:t>
            </a:r>
            <a:r>
              <a:rPr lang="el-GR" i="1" dirty="0" err="1"/>
              <a:t>τὸ</a:t>
            </a:r>
            <a:r>
              <a:rPr lang="el-GR" i="1" dirty="0"/>
              <a:t> </a:t>
            </a:r>
            <a:r>
              <a:rPr lang="el-GR" i="1" dirty="0" err="1"/>
              <a:t>πικρὸν</a:t>
            </a:r>
            <a:r>
              <a:rPr lang="el-GR" i="1" dirty="0"/>
              <a:t> πάντως </a:t>
            </a:r>
            <a:r>
              <a:rPr lang="el-GR" i="1" dirty="0" err="1"/>
              <a:t>ἀναλίσκει</a:t>
            </a:r>
            <a:r>
              <a:rPr lang="el-GR" i="1" dirty="0"/>
              <a:t> </a:t>
            </a:r>
            <a:r>
              <a:rPr lang="el-GR" i="1" dirty="0" err="1"/>
              <a:t>τῆς</a:t>
            </a:r>
            <a:r>
              <a:rPr lang="el-GR" i="1" dirty="0"/>
              <a:t> </a:t>
            </a:r>
            <a:r>
              <a:rPr lang="el-GR" i="1" dirty="0" err="1"/>
              <a:t>ἔριδος</a:t>
            </a:r>
            <a:r>
              <a:rPr lang="el-GR" dirty="0"/>
              <a:t>".</a:t>
            </a:r>
          </a:p>
          <a:p>
            <a:r>
              <a:rPr lang="el-GR" dirty="0"/>
              <a:t>Ο ιδιαίτερος χαρακτήρας της δικαιοσύνης στον Μακάριο τον Αιγύπτιο ταυτίζεται με την </a:t>
            </a:r>
            <a:r>
              <a:rPr lang="el-GR" b="1" dirty="0"/>
              <a:t>έννοια της άφεσης</a:t>
            </a:r>
            <a:r>
              <a:rPr lang="el-GR" dirty="0"/>
              <a:t>, που εκφράζει και το περιεχόμενο της αγάπης.</a:t>
            </a:r>
          </a:p>
          <a:p>
            <a:endParaRPr lang="el-GR" dirty="0"/>
          </a:p>
        </p:txBody>
      </p:sp>
    </p:spTree>
    <p:extLst>
      <p:ext uri="{BB962C8B-B14F-4D97-AF65-F5344CB8AC3E}">
        <p14:creationId xmlns:p14="http://schemas.microsoft.com/office/powerpoint/2010/main" val="9629035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98490"/>
          </a:xfrm>
        </p:spPr>
        <p:txBody>
          <a:bodyPr/>
          <a:lstStyle/>
          <a:p>
            <a:pPr algn="ctr"/>
            <a:r>
              <a:rPr lang="el-GR" dirty="0"/>
              <a:t>Η έννοια της δικαιοσύνης</a:t>
            </a:r>
          </a:p>
        </p:txBody>
      </p:sp>
      <p:sp>
        <p:nvSpPr>
          <p:cNvPr id="3" name="Θέση περιεχομένου 2"/>
          <p:cNvSpPr>
            <a:spLocks noGrp="1"/>
          </p:cNvSpPr>
          <p:nvPr>
            <p:ph idx="1"/>
          </p:nvPr>
        </p:nvSpPr>
        <p:spPr>
          <a:xfrm>
            <a:off x="-1" y="798490"/>
            <a:ext cx="12337961" cy="6059509"/>
          </a:xfrm>
        </p:spPr>
        <p:txBody>
          <a:bodyPr>
            <a:normAutofit/>
          </a:bodyPr>
          <a:lstStyle/>
          <a:p>
            <a:r>
              <a:rPr kumimoji="0" lang="el-GR" b="0" i="0" u="none" strike="noStrike" cap="none" normalizeH="0" baseline="0" dirty="0">
                <a:ln>
                  <a:noFill/>
                </a:ln>
                <a:solidFill>
                  <a:schemeClr val="tx1"/>
                </a:solidFill>
                <a:effectLst/>
                <a:ea typeface="Times New Roman" panose="02020603050405020304" pitchFamily="18" charset="0"/>
              </a:rPr>
              <a:t>Πλήρωμα του νόμου είναι </a:t>
            </a:r>
            <a:r>
              <a:rPr kumimoji="0" lang="el-GR" b="1" i="0" u="none" strike="noStrike" cap="none" normalizeH="0" baseline="0" dirty="0">
                <a:ln>
                  <a:noFill/>
                </a:ln>
                <a:solidFill>
                  <a:schemeClr val="tx1"/>
                </a:solidFill>
                <a:effectLst/>
                <a:ea typeface="Times New Roman" panose="02020603050405020304" pitchFamily="18" charset="0"/>
              </a:rPr>
              <a:t>η συγχώρεση</a:t>
            </a:r>
            <a:r>
              <a:rPr kumimoji="0" lang="el-GR" b="0" i="0" u="none" strike="noStrike" cap="none" normalizeH="0" baseline="0" dirty="0">
                <a:ln>
                  <a:noFill/>
                </a:ln>
                <a:solidFill>
                  <a:schemeClr val="tx1"/>
                </a:solidFill>
                <a:effectLst/>
                <a:ea typeface="Times New Roman" panose="02020603050405020304" pitchFamily="18" charset="0"/>
              </a:rPr>
              <a:t>. Γι’ αυτό και ο Μακάριος υποστηρίζει ότι όσοι εφαρμόζουν τον πνευματικό νόμο και μετέχουν ανάλογα στη χάρη του Θεού, αγαπούν όχι μόνο αυτούς που τους ευεργετούν, αλλά και όσους τους ονειδίζουν και τους διώκουν, θεωρώντας ως πνευματική αγάπη την ανταπόδοση των αγαθών. Αυτό δε </a:t>
            </a:r>
            <a:r>
              <a:rPr lang="el-GR" dirty="0">
                <a:ea typeface="Times New Roman" panose="02020603050405020304" pitchFamily="18" charset="0"/>
              </a:rPr>
              <a:t>σ</a:t>
            </a:r>
            <a:r>
              <a:rPr kumimoji="0" lang="el-GR" b="0" i="0" u="none" strike="noStrike" cap="none" normalizeH="0" baseline="0" dirty="0">
                <a:ln>
                  <a:noFill/>
                </a:ln>
                <a:solidFill>
                  <a:schemeClr val="tx1"/>
                </a:solidFill>
                <a:effectLst/>
                <a:ea typeface="Times New Roman" panose="02020603050405020304" pitchFamily="18" charset="0"/>
              </a:rPr>
              <a:t>ημαίνει ότι συγχωρούν τα αδικήματα των συνανθρώπων τους, αλλά ότι ευεργετούν τις ψυχές αυτών που τους αδίκησαν.</a:t>
            </a:r>
            <a:r>
              <a:rPr kumimoji="0" lang="en-GB" b="0" i="0" u="none" strike="noStrike" cap="none" normalizeH="0" baseline="0" dirty="0">
                <a:ln>
                  <a:noFill/>
                </a:ln>
                <a:solidFill>
                  <a:schemeClr val="tx1"/>
                </a:solidFill>
                <a:effectLst/>
                <a:ea typeface="Times New Roman" panose="02020603050405020304" pitchFamily="18" charset="0"/>
              </a:rPr>
              <a:t> </a:t>
            </a:r>
            <a:endParaRPr kumimoji="0" lang="el-GR" b="0" i="0" u="none" strike="noStrike" cap="none" normalizeH="0" baseline="0" dirty="0">
              <a:ln>
                <a:noFill/>
              </a:ln>
              <a:solidFill>
                <a:schemeClr val="tx1"/>
              </a:solidFill>
              <a:effectLst/>
            </a:endParaRPr>
          </a:p>
          <a:p>
            <a:pPr lvl="0"/>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Ὁ</a:t>
            </a:r>
            <a:r>
              <a:rPr kumimoji="0" lang="en-GB"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μιλί</a:t>
            </a:r>
            <a:r>
              <a:rPr kumimoji="0" lang="en-GB"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αι Πνευματικα</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ὶ </a:t>
            </a:r>
            <a:r>
              <a:rPr kumimoji="0" lang="en-GB"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ΛΖ</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fr-F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PG 34, 752 D - 752 A </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και</a:t>
            </a:r>
            <a:r>
              <a:rPr kumimoji="0" lang="fr-F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H. D</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ӧ</a:t>
            </a:r>
            <a:r>
              <a:rPr kumimoji="0" lang="fr-FR" b="0" i="0"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rries</a:t>
            </a:r>
            <a:r>
              <a:rPr kumimoji="0" lang="fr-F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ό</a:t>
            </a:r>
            <a:r>
              <a:rPr kumimoji="0" lang="fr-F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π</a:t>
            </a:r>
            <a:r>
              <a:rPr kumimoji="0" lang="fr-F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37,4 </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σ</a:t>
            </a:r>
            <a:r>
              <a:rPr kumimoji="0" lang="fr-F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266: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πλήρωμα</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οὖν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νόμου</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ἡ</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ἄφεσις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τυγχάνει</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Πρῶτον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δὲ</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νόμον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εἰρήκαμεν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οὐχ</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ὅτι</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ὁ</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Θεός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δύο</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νόμους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παρέθετο</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τοῖς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ἀνθρώποις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ἀλλ</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ἕναν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πνευματικὸν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μὲν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κατὰ</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φύσιν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Διὰ</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τοῦτο</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οἱ</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πνευματικῶς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αὐτὸν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ἐκτελοῦντες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καὶ</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ἀναλόγως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τῆς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χάριτος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μετέχοντες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οὐ</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μόνον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τοὺς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εὐεργετοῦντας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ἀλλὰ</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καὶ</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τοὺς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ὀνειδίζοντας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καὶ</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διώκοντας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ἠγάπων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τὴν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πνευματικήν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ἀγάπην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ἀνταπόδοσιν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ἐκδεχόμενοι</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τῶν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ἀγαθῶν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ἀγαθῶν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δὲ</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λέγω</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οὐχ</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ὅτι</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τὰ</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ἀδικήματα</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συνεχώρησαν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ἀλλ</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ὅτι</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καὶ</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τὰς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ψυχὰς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τῶν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ἀδικούντων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εὐηργέτησαν</a:t>
            </a:r>
            <a:r>
              <a:rPr kumimoji="0" lang="fr-F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endParaRPr kumimoji="0" lang="fr-FR" sz="4400" b="0" i="0" u="none" strike="noStrike" cap="none" normalizeH="0" baseline="0" dirty="0">
              <a:ln>
                <a:noFill/>
              </a:ln>
              <a:solidFill>
                <a:schemeClr val="tx1"/>
              </a:solidFill>
              <a:effectLst/>
            </a:endParaRPr>
          </a:p>
          <a:p>
            <a:endParaRPr lang="el-GR" dirty="0"/>
          </a:p>
        </p:txBody>
      </p:sp>
    </p:spTree>
    <p:extLst>
      <p:ext uri="{BB962C8B-B14F-4D97-AF65-F5344CB8AC3E}">
        <p14:creationId xmlns:p14="http://schemas.microsoft.com/office/powerpoint/2010/main" val="1789492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9CF0BC-8F4C-0A41-18F2-637F80A37E78}"/>
              </a:ext>
            </a:extLst>
          </p:cNvPr>
          <p:cNvSpPr>
            <a:spLocks noGrp="1"/>
          </p:cNvSpPr>
          <p:nvPr>
            <p:ph type="title"/>
          </p:nvPr>
        </p:nvSpPr>
        <p:spPr>
          <a:xfrm>
            <a:off x="838200" y="18256"/>
            <a:ext cx="10515600" cy="662782"/>
          </a:xfrm>
        </p:spPr>
        <p:txBody>
          <a:bodyPr>
            <a:normAutofit fontScale="90000"/>
          </a:bodyPr>
          <a:lstStyle/>
          <a:p>
            <a:pPr algn="ctr"/>
            <a:r>
              <a:rPr lang="el-GR" dirty="0"/>
              <a:t>Εισαγωγικά</a:t>
            </a:r>
          </a:p>
        </p:txBody>
      </p:sp>
      <p:sp>
        <p:nvSpPr>
          <p:cNvPr id="3" name="Θέση περιεχομένου 2">
            <a:extLst>
              <a:ext uri="{FF2B5EF4-FFF2-40B4-BE49-F238E27FC236}">
                <a16:creationId xmlns:a16="http://schemas.microsoft.com/office/drawing/2014/main" id="{A8FC6B2D-5034-7200-85F1-D0B8B46C7EB9}"/>
              </a:ext>
            </a:extLst>
          </p:cNvPr>
          <p:cNvSpPr>
            <a:spLocks noGrp="1"/>
          </p:cNvSpPr>
          <p:nvPr>
            <p:ph idx="1"/>
          </p:nvPr>
        </p:nvSpPr>
        <p:spPr>
          <a:xfrm>
            <a:off x="0" y="681038"/>
            <a:ext cx="12192000" cy="6176962"/>
          </a:xfrm>
        </p:spPr>
        <p:txBody>
          <a:bodyPr>
            <a:normAutofit fontScale="92500"/>
          </a:bodyPr>
          <a:lstStyle/>
          <a:p>
            <a:r>
              <a:rPr lang="el-GR" dirty="0"/>
              <a:t>Ο Χριστιανισμός δεν αποσκοπεί στην καταπολέμηση της φύσης, αλλά αποσκοπεί στην απελευθέρωσή της από την αμαρτία που τη διασπά, και έτσι παρέχει στον άνθρωπο τη δυνατότητα να γνωρίσει τον Δημιουργό του παντός. Θεμέλιο αυτής της θεωρήσεως είναι το χωρίο του αποστόλου Παύλου, σύμφωνα με το οποίο ο άνθρωπος μπορεί να συλλάβει τις αόρατες δυνάμεις και τις ενέργειες του Θεού μέσα από τα ορατά δημιουργήματα, </a:t>
            </a:r>
            <a:r>
              <a:rPr lang="el-GR" i="1" dirty="0" err="1"/>
              <a:t>Ρωμ</a:t>
            </a:r>
            <a:r>
              <a:rPr lang="el-GR" i="1" dirty="0"/>
              <a:t>. 1,20</a:t>
            </a:r>
            <a:r>
              <a:rPr lang="el-GR" dirty="0"/>
              <a:t>: «</a:t>
            </a:r>
            <a:r>
              <a:rPr lang="el-GR" i="1" dirty="0" err="1">
                <a:solidFill>
                  <a:srgbClr val="000000"/>
                </a:solidFill>
              </a:rPr>
              <a:t>Τ</a:t>
            </a:r>
            <a:r>
              <a:rPr lang="el-GR" b="0" i="1" dirty="0" err="1">
                <a:solidFill>
                  <a:srgbClr val="000000"/>
                </a:solidFill>
                <a:effectLst/>
              </a:rPr>
              <a:t>ὰ</a:t>
            </a:r>
            <a:r>
              <a:rPr lang="el-GR" b="0" i="1" dirty="0">
                <a:solidFill>
                  <a:srgbClr val="000000"/>
                </a:solidFill>
                <a:effectLst/>
              </a:rPr>
              <a:t> </a:t>
            </a:r>
            <a:r>
              <a:rPr lang="el-GR" b="0" i="1" dirty="0" err="1">
                <a:solidFill>
                  <a:srgbClr val="000000"/>
                </a:solidFill>
                <a:effectLst/>
              </a:rPr>
              <a:t>γὰρ</a:t>
            </a:r>
            <a:r>
              <a:rPr lang="el-GR" b="0" i="1" dirty="0">
                <a:solidFill>
                  <a:srgbClr val="000000"/>
                </a:solidFill>
                <a:effectLst/>
              </a:rPr>
              <a:t> </a:t>
            </a:r>
            <a:r>
              <a:rPr lang="el-GR" b="0" i="1" dirty="0" err="1">
                <a:solidFill>
                  <a:srgbClr val="000000"/>
                </a:solidFill>
                <a:effectLst/>
              </a:rPr>
              <a:t>ἀόρατα</a:t>
            </a:r>
            <a:r>
              <a:rPr lang="el-GR" b="0" i="1" dirty="0">
                <a:solidFill>
                  <a:srgbClr val="000000"/>
                </a:solidFill>
                <a:effectLst/>
              </a:rPr>
              <a:t> </a:t>
            </a:r>
            <a:r>
              <a:rPr lang="el-GR" b="0" i="1" dirty="0" err="1">
                <a:solidFill>
                  <a:srgbClr val="000000"/>
                </a:solidFill>
                <a:effectLst/>
              </a:rPr>
              <a:t>αὐτοῦ</a:t>
            </a:r>
            <a:r>
              <a:rPr lang="el-GR" b="0" i="1" dirty="0">
                <a:solidFill>
                  <a:srgbClr val="000000"/>
                </a:solidFill>
                <a:effectLst/>
              </a:rPr>
              <a:t> </a:t>
            </a:r>
            <a:r>
              <a:rPr lang="el-GR" b="0" i="1" dirty="0" err="1">
                <a:solidFill>
                  <a:srgbClr val="000000"/>
                </a:solidFill>
                <a:effectLst/>
              </a:rPr>
              <a:t>ἀπὸ</a:t>
            </a:r>
            <a:r>
              <a:rPr lang="el-GR" b="0" i="1" dirty="0">
                <a:solidFill>
                  <a:srgbClr val="000000"/>
                </a:solidFill>
                <a:effectLst/>
              </a:rPr>
              <a:t> </a:t>
            </a:r>
            <a:r>
              <a:rPr lang="el-GR" b="0" i="1" dirty="0" err="1">
                <a:solidFill>
                  <a:srgbClr val="000000"/>
                </a:solidFill>
                <a:effectLst/>
              </a:rPr>
              <a:t>κτίσεως</a:t>
            </a:r>
            <a:r>
              <a:rPr lang="el-GR" b="0" i="1" dirty="0">
                <a:solidFill>
                  <a:srgbClr val="000000"/>
                </a:solidFill>
                <a:effectLst/>
              </a:rPr>
              <a:t> </a:t>
            </a:r>
            <a:r>
              <a:rPr lang="el-GR" b="0" i="1" dirty="0" err="1">
                <a:solidFill>
                  <a:srgbClr val="000000"/>
                </a:solidFill>
                <a:effectLst/>
              </a:rPr>
              <a:t>κόσμου</a:t>
            </a:r>
            <a:r>
              <a:rPr lang="el-GR" b="0" i="1" dirty="0">
                <a:solidFill>
                  <a:srgbClr val="000000"/>
                </a:solidFill>
                <a:effectLst/>
              </a:rPr>
              <a:t> </a:t>
            </a:r>
            <a:r>
              <a:rPr lang="el-GR" b="0" i="1" dirty="0" err="1">
                <a:solidFill>
                  <a:srgbClr val="000000"/>
                </a:solidFill>
                <a:effectLst/>
              </a:rPr>
              <a:t>τοῖς</a:t>
            </a:r>
            <a:r>
              <a:rPr lang="el-GR" b="0" i="1" dirty="0">
                <a:solidFill>
                  <a:srgbClr val="000000"/>
                </a:solidFill>
                <a:effectLst/>
              </a:rPr>
              <a:t> </a:t>
            </a:r>
            <a:r>
              <a:rPr lang="el-GR" b="0" i="1" dirty="0" err="1">
                <a:solidFill>
                  <a:srgbClr val="000000"/>
                </a:solidFill>
                <a:effectLst/>
              </a:rPr>
              <a:t>ποιήμασι</a:t>
            </a:r>
            <a:r>
              <a:rPr lang="el-GR" b="0" i="1" dirty="0">
                <a:solidFill>
                  <a:srgbClr val="000000"/>
                </a:solidFill>
                <a:effectLst/>
              </a:rPr>
              <a:t> </a:t>
            </a:r>
            <a:r>
              <a:rPr lang="el-GR" b="0" i="1" dirty="0" err="1">
                <a:solidFill>
                  <a:srgbClr val="000000"/>
                </a:solidFill>
                <a:effectLst/>
              </a:rPr>
              <a:t>νοούμενα</a:t>
            </a:r>
            <a:r>
              <a:rPr lang="el-GR" b="0" i="1" dirty="0">
                <a:solidFill>
                  <a:srgbClr val="000000"/>
                </a:solidFill>
                <a:effectLst/>
              </a:rPr>
              <a:t> </a:t>
            </a:r>
            <a:r>
              <a:rPr lang="el-GR" b="0" i="1" dirty="0" err="1">
                <a:solidFill>
                  <a:srgbClr val="000000"/>
                </a:solidFill>
                <a:effectLst/>
              </a:rPr>
              <a:t>καθορᾶται</a:t>
            </a:r>
            <a:r>
              <a:rPr lang="el-GR" b="0" i="1" dirty="0">
                <a:solidFill>
                  <a:srgbClr val="000000"/>
                </a:solidFill>
                <a:effectLst/>
              </a:rPr>
              <a:t>, ἥ τε </a:t>
            </a:r>
            <a:r>
              <a:rPr lang="el-GR" b="0" i="1" dirty="0" err="1">
                <a:solidFill>
                  <a:srgbClr val="000000"/>
                </a:solidFill>
                <a:effectLst/>
              </a:rPr>
              <a:t>ἀΐδιος</a:t>
            </a:r>
            <a:r>
              <a:rPr lang="el-GR" b="0" i="1" dirty="0">
                <a:solidFill>
                  <a:srgbClr val="000000"/>
                </a:solidFill>
                <a:effectLst/>
              </a:rPr>
              <a:t> </a:t>
            </a:r>
            <a:r>
              <a:rPr lang="el-GR" b="0" i="1" dirty="0" err="1">
                <a:solidFill>
                  <a:srgbClr val="000000"/>
                </a:solidFill>
                <a:effectLst/>
              </a:rPr>
              <a:t>αὐτοῦ</a:t>
            </a:r>
            <a:r>
              <a:rPr lang="el-GR" b="0" i="1" dirty="0">
                <a:solidFill>
                  <a:srgbClr val="000000"/>
                </a:solidFill>
                <a:effectLst/>
              </a:rPr>
              <a:t> </a:t>
            </a:r>
            <a:r>
              <a:rPr lang="el-GR" b="0" i="1" dirty="0" err="1">
                <a:solidFill>
                  <a:srgbClr val="000000"/>
                </a:solidFill>
                <a:effectLst/>
              </a:rPr>
              <a:t>δύναμις</a:t>
            </a:r>
            <a:r>
              <a:rPr lang="el-GR" b="0" i="1" dirty="0">
                <a:solidFill>
                  <a:srgbClr val="000000"/>
                </a:solidFill>
                <a:effectLst/>
              </a:rPr>
              <a:t> </a:t>
            </a:r>
            <a:r>
              <a:rPr lang="el-GR" b="0" i="1" dirty="0" err="1">
                <a:solidFill>
                  <a:srgbClr val="000000"/>
                </a:solidFill>
                <a:effectLst/>
              </a:rPr>
              <a:t>καὶ</a:t>
            </a:r>
            <a:r>
              <a:rPr lang="el-GR" b="0" i="1" dirty="0">
                <a:solidFill>
                  <a:srgbClr val="000000"/>
                </a:solidFill>
                <a:effectLst/>
              </a:rPr>
              <a:t> </a:t>
            </a:r>
            <a:r>
              <a:rPr lang="el-GR" b="0" i="1" dirty="0" err="1">
                <a:solidFill>
                  <a:srgbClr val="000000"/>
                </a:solidFill>
                <a:effectLst/>
              </a:rPr>
              <a:t>θειότης</a:t>
            </a:r>
            <a:r>
              <a:rPr lang="el-GR" b="0" i="0" dirty="0">
                <a:solidFill>
                  <a:srgbClr val="000000"/>
                </a:solidFill>
                <a:effectLst/>
              </a:rPr>
              <a:t>».</a:t>
            </a:r>
          </a:p>
          <a:p>
            <a:r>
              <a:rPr lang="el-GR" dirty="0">
                <a:solidFill>
                  <a:srgbClr val="000000"/>
                </a:solidFill>
              </a:rPr>
              <a:t>Ωστόσο, η φυσική αυτή γνώση του Θεού δεν μπορεί να συγκριθεί με την τελειότερη αλήθεια για τον Θεό που αποκαλύφθηκε εν Χριστώ. Η υπεροχή όμως αυτή δεν μειώνει καθόλου την αξία της φυσικής γνώσης για τον Θεό ή της φυσικής θεωρίας, που έχει σχέση με την δεύτερη βαθμίδα της πνευματικής ζωής. </a:t>
            </a:r>
          </a:p>
          <a:p>
            <a:r>
              <a:rPr lang="el-GR" dirty="0">
                <a:solidFill>
                  <a:srgbClr val="000000"/>
                </a:solidFill>
              </a:rPr>
              <a:t>Οι όροι φυσική θεωρία ή θεωρία των όντων και των λόγων τους δεν είναι καθορισμένοι με σαφήνεια. Η εμβάθυνση στους όρους αυτούς προϋποθέτει φιλοσοφική μόρφωση. Επίσης, χρειάζεται ισχυρή ψυχική εσωστρέφεια και ικανότητα για αυτοανάλυση, προσόντα με τα οποία ήταν προικισμένοι οι δύο εισηγητές της φυσικής θεωρίας, ο Ευάγριος ο Ποντικός και ο Μάξιμος ο Ομολογητής.  </a:t>
            </a:r>
            <a:endParaRPr lang="el-GR" dirty="0"/>
          </a:p>
        </p:txBody>
      </p:sp>
    </p:spTree>
    <p:extLst>
      <p:ext uri="{BB962C8B-B14F-4D97-AF65-F5344CB8AC3E}">
        <p14:creationId xmlns:p14="http://schemas.microsoft.com/office/powerpoint/2010/main" val="38559087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811369"/>
          </a:xfrm>
        </p:spPr>
        <p:txBody>
          <a:bodyPr/>
          <a:lstStyle/>
          <a:p>
            <a:pPr algn="ctr"/>
            <a:r>
              <a:rPr lang="el-GR" dirty="0"/>
              <a:t>Η έννοια της δικαιοσύνης</a:t>
            </a:r>
          </a:p>
        </p:txBody>
      </p:sp>
      <p:sp>
        <p:nvSpPr>
          <p:cNvPr id="3" name="Θέση περιεχομένου 2"/>
          <p:cNvSpPr>
            <a:spLocks noGrp="1"/>
          </p:cNvSpPr>
          <p:nvPr>
            <p:ph idx="1"/>
          </p:nvPr>
        </p:nvSpPr>
        <p:spPr>
          <a:xfrm>
            <a:off x="0" y="679404"/>
            <a:ext cx="12192000" cy="6178595"/>
          </a:xfrm>
        </p:spPr>
        <p:txBody>
          <a:bodyPr>
            <a:normAutofit lnSpcReduction="10000"/>
          </a:bodyPr>
          <a:lstStyle/>
          <a:p>
            <a:r>
              <a:rPr lang="el-GR" dirty="0"/>
              <a:t>Η αλληλεξάρτηση μεταξύ </a:t>
            </a:r>
            <a:r>
              <a:rPr lang="el-GR" b="1" dirty="0"/>
              <a:t>αγάπης</a:t>
            </a:r>
            <a:r>
              <a:rPr lang="el-GR" dirty="0"/>
              <a:t>, </a:t>
            </a:r>
            <a:r>
              <a:rPr lang="el-GR" b="1" dirty="0"/>
              <a:t>γνώσης</a:t>
            </a:r>
            <a:r>
              <a:rPr lang="el-GR" dirty="0"/>
              <a:t> και </a:t>
            </a:r>
            <a:r>
              <a:rPr lang="el-GR" b="1" dirty="0"/>
              <a:t>δικαιοσύνης</a:t>
            </a:r>
            <a:r>
              <a:rPr lang="el-GR" dirty="0"/>
              <a:t> προβάλλεται και από τη </a:t>
            </a:r>
            <a:r>
              <a:rPr lang="el-GR" dirty="0" err="1"/>
              <a:t>μακαριανή</a:t>
            </a:r>
            <a:r>
              <a:rPr lang="el-GR" dirty="0"/>
              <a:t> θεολογία, εφόσον η μετοχή στη θεογνωσία αναγνωρίζεται ως κινητήριος δύναμη της </a:t>
            </a:r>
            <a:r>
              <a:rPr lang="el-GR" dirty="0" err="1"/>
              <a:t>φιλαδελφίας</a:t>
            </a:r>
            <a:r>
              <a:rPr lang="el-GR" dirty="0"/>
              <a:t>: "</a:t>
            </a:r>
            <a:r>
              <a:rPr lang="el-GR" i="1" dirty="0" err="1"/>
              <a:t>Θεοῦ</a:t>
            </a:r>
            <a:r>
              <a:rPr lang="el-GR" i="1" dirty="0"/>
              <a:t> </a:t>
            </a:r>
            <a:r>
              <a:rPr lang="el-GR" i="1" dirty="0" err="1"/>
              <a:t>δὲ</a:t>
            </a:r>
            <a:r>
              <a:rPr lang="el-GR" i="1" dirty="0"/>
              <a:t> </a:t>
            </a:r>
            <a:r>
              <a:rPr lang="el-GR" i="1" dirty="0" err="1"/>
              <a:t>ἐπίγνωσιν</a:t>
            </a:r>
            <a:r>
              <a:rPr lang="el-GR" i="1" dirty="0"/>
              <a:t> </a:t>
            </a:r>
            <a:r>
              <a:rPr lang="el-GR" i="1" dirty="0" err="1"/>
              <a:t>εὑρὼν</a:t>
            </a:r>
            <a:r>
              <a:rPr lang="el-GR" i="1" dirty="0"/>
              <a:t> </a:t>
            </a:r>
            <a:r>
              <a:rPr lang="el-GR" i="1" dirty="0" err="1"/>
              <a:t>καὶ</a:t>
            </a:r>
            <a:r>
              <a:rPr lang="el-GR" i="1" dirty="0"/>
              <a:t> </a:t>
            </a:r>
            <a:r>
              <a:rPr lang="el-GR" i="1" dirty="0" err="1"/>
              <a:t>φόβον</a:t>
            </a:r>
            <a:r>
              <a:rPr lang="el-GR" i="1" dirty="0"/>
              <a:t> </a:t>
            </a:r>
            <a:r>
              <a:rPr lang="el-GR" i="1" dirty="0" err="1"/>
              <a:t>συνεὶς</a:t>
            </a:r>
            <a:r>
              <a:rPr lang="el-GR" i="1" dirty="0"/>
              <a:t>, </a:t>
            </a:r>
            <a:r>
              <a:rPr lang="el-GR" i="1" dirty="0" err="1"/>
              <a:t>ῥαδίως</a:t>
            </a:r>
            <a:r>
              <a:rPr lang="el-GR" i="1" dirty="0"/>
              <a:t> </a:t>
            </a:r>
            <a:r>
              <a:rPr lang="el-GR" i="1" dirty="0" err="1"/>
              <a:t>καὶ</a:t>
            </a:r>
            <a:r>
              <a:rPr lang="el-GR" i="1" dirty="0"/>
              <a:t> </a:t>
            </a:r>
            <a:r>
              <a:rPr lang="el-GR" i="1" dirty="0" err="1"/>
              <a:t>τὸ</a:t>
            </a:r>
            <a:r>
              <a:rPr lang="el-GR" i="1" dirty="0"/>
              <a:t> </a:t>
            </a:r>
            <a:r>
              <a:rPr lang="el-GR" i="1" dirty="0" err="1"/>
              <a:t>ἐφεξῆς</a:t>
            </a:r>
            <a:r>
              <a:rPr lang="el-GR" i="1" dirty="0"/>
              <a:t> </a:t>
            </a:r>
            <a:r>
              <a:rPr lang="el-GR" i="1" dirty="0" err="1"/>
              <a:t>κατορθώσεως</a:t>
            </a:r>
            <a:r>
              <a:rPr lang="el-GR" i="1" dirty="0"/>
              <a:t>, </a:t>
            </a:r>
            <a:r>
              <a:rPr lang="el-GR" i="1" dirty="0" err="1"/>
              <a:t>τὸ</a:t>
            </a:r>
            <a:r>
              <a:rPr lang="el-GR" i="1" dirty="0"/>
              <a:t> </a:t>
            </a:r>
            <a:r>
              <a:rPr lang="el-GR" i="1" dirty="0" err="1"/>
              <a:t>ἀγαπᾶν</a:t>
            </a:r>
            <a:r>
              <a:rPr lang="el-GR" i="1" dirty="0"/>
              <a:t> λέγω </a:t>
            </a:r>
            <a:r>
              <a:rPr lang="el-GR" i="1" dirty="0" err="1"/>
              <a:t>τὸν</a:t>
            </a:r>
            <a:r>
              <a:rPr lang="el-GR" i="1" dirty="0"/>
              <a:t> πλησίον</a:t>
            </a:r>
            <a:r>
              <a:rPr lang="el-GR" dirty="0"/>
              <a:t>".</a:t>
            </a:r>
            <a:r>
              <a:rPr lang="en-GB" dirty="0"/>
              <a:t> </a:t>
            </a:r>
            <a:r>
              <a:rPr lang="el-GR" dirty="0"/>
              <a:t>(</a:t>
            </a:r>
            <a:r>
              <a:rPr lang="el-GR" i="1" dirty="0" err="1"/>
              <a:t>Ἐπιστολὴ</a:t>
            </a:r>
            <a:r>
              <a:rPr lang="el-GR" i="1" dirty="0"/>
              <a:t> Μεγάλη </a:t>
            </a:r>
            <a:r>
              <a:rPr lang="el-GR" i="1" dirty="0" err="1"/>
              <a:t>καὶ</a:t>
            </a:r>
            <a:r>
              <a:rPr lang="el-GR" i="1" dirty="0"/>
              <a:t> πάνυ </a:t>
            </a:r>
            <a:r>
              <a:rPr lang="el-GR" i="1" dirty="0" err="1"/>
              <a:t>ὠφέλιμος</a:t>
            </a:r>
            <a:r>
              <a:rPr lang="el-GR" dirty="0"/>
              <a:t>, </a:t>
            </a:r>
            <a:r>
              <a:rPr lang="en-GB" dirty="0"/>
              <a:t>PG</a:t>
            </a:r>
            <a:r>
              <a:rPr lang="el-GR" dirty="0"/>
              <a:t> 34, 428 Α). Σύμφωνα με τη </a:t>
            </a:r>
            <a:r>
              <a:rPr lang="el-GR" dirty="0" err="1"/>
              <a:t>μακαριανή</a:t>
            </a:r>
            <a:r>
              <a:rPr lang="el-GR" dirty="0"/>
              <a:t> παρακαταθήκη σ' αυτόν τον κόσμο η </a:t>
            </a:r>
            <a:r>
              <a:rPr lang="el-GR" u="sng" dirty="0"/>
              <a:t>θεωρία</a:t>
            </a:r>
            <a:r>
              <a:rPr lang="el-GR" dirty="0"/>
              <a:t> πρέπει να εκχειλίζει σε </a:t>
            </a:r>
            <a:r>
              <a:rPr lang="el-GR" u="sng" dirty="0"/>
              <a:t>δράση</a:t>
            </a:r>
            <a:r>
              <a:rPr lang="el-GR" dirty="0"/>
              <a:t>, γιατί η αγάπη του Θεού δεν μπορεί να υπάρξει δίχως την αγάπη του πλησίον. Η ψυχή ενωμένη με το Θεό, ενώνεται διαμέσου της αγάπης με όλα τα πλάσματα, γιατί με κάποιο συγκεκριμένο τρόπο είναι η αγάπη του ίδιου του Θεού.</a:t>
            </a:r>
            <a:r>
              <a:rPr lang="el-GR" dirty="0">
                <a:effectLst/>
              </a:rPr>
              <a:t> </a:t>
            </a:r>
          </a:p>
          <a:p>
            <a:r>
              <a:rPr lang="el-GR" dirty="0"/>
              <a:t>Στη σκέψη του Μακαρίου η εκδήλωση της φιλαλληλίας θεωρείται αποτέλεσμα της φιλοθεΐας και θεογνωσίας· η προτεραιότητα της προσωπικής ανακαίνισης στην αναμόρφωση της κοινωνικής υποδοχής είναι αναμφισβήτητη.</a:t>
            </a:r>
          </a:p>
          <a:p>
            <a:r>
              <a:rPr lang="el-GR" i="1" dirty="0" err="1"/>
              <a:t>Ἐπιστολὴ</a:t>
            </a:r>
            <a:r>
              <a:rPr lang="el-GR" i="1" dirty="0"/>
              <a:t> Μεγάλη </a:t>
            </a:r>
            <a:r>
              <a:rPr lang="el-GR" i="1" dirty="0" err="1"/>
              <a:t>καὶ</a:t>
            </a:r>
            <a:r>
              <a:rPr lang="el-GR" i="1" dirty="0"/>
              <a:t> πάνυ </a:t>
            </a:r>
            <a:r>
              <a:rPr lang="el-GR" i="1" dirty="0" err="1"/>
              <a:t>ὠφέλιμος</a:t>
            </a:r>
            <a:r>
              <a:rPr lang="fr-FR" dirty="0"/>
              <a:t>, PG 34, 429 </a:t>
            </a:r>
            <a:r>
              <a:rPr lang="el-GR" dirty="0"/>
              <a:t>Α</a:t>
            </a:r>
            <a:r>
              <a:rPr lang="fr-FR" dirty="0"/>
              <a:t>: "</a:t>
            </a:r>
            <a:r>
              <a:rPr lang="fr-FR" i="1" dirty="0"/>
              <a:t>’</a:t>
            </a:r>
            <a:r>
              <a:rPr lang="el-GR" i="1" dirty="0"/>
              <a:t>Αγάπης </a:t>
            </a:r>
            <a:r>
              <a:rPr lang="el-GR" i="1" dirty="0" err="1"/>
              <a:t>οὖν</a:t>
            </a:r>
            <a:r>
              <a:rPr lang="el-GR" i="1" dirty="0"/>
              <a:t> </a:t>
            </a:r>
            <a:r>
              <a:rPr lang="el-GR" i="1" dirty="0" err="1"/>
              <a:t>ἐν</a:t>
            </a:r>
            <a:r>
              <a:rPr lang="el-GR" i="1" dirty="0"/>
              <a:t> </a:t>
            </a:r>
            <a:r>
              <a:rPr lang="el-GR" i="1" dirty="0" err="1"/>
              <a:t>ὑμῖν</a:t>
            </a:r>
            <a:r>
              <a:rPr lang="el-GR" i="1" dirty="0"/>
              <a:t> παρούσης </a:t>
            </a:r>
            <a:r>
              <a:rPr lang="el-GR" i="1" dirty="0" err="1"/>
              <a:t>τοῦ</a:t>
            </a:r>
            <a:r>
              <a:rPr lang="el-GR" i="1" dirty="0"/>
              <a:t> </a:t>
            </a:r>
            <a:r>
              <a:rPr lang="el-GR" i="1" dirty="0" err="1"/>
              <a:t>Θεοῦ</a:t>
            </a:r>
            <a:r>
              <a:rPr lang="el-GR" i="1" dirty="0"/>
              <a:t> </a:t>
            </a:r>
            <a:r>
              <a:rPr lang="el-GR" i="1" dirty="0" err="1"/>
              <a:t>ἀνάγκη</a:t>
            </a:r>
            <a:r>
              <a:rPr lang="el-GR" i="1" dirty="0"/>
              <a:t> </a:t>
            </a:r>
            <a:r>
              <a:rPr lang="el-GR" i="1" dirty="0" err="1"/>
              <a:t>καὶ</a:t>
            </a:r>
            <a:r>
              <a:rPr lang="el-GR" i="1" dirty="0"/>
              <a:t> </a:t>
            </a:r>
            <a:r>
              <a:rPr lang="el-GR" i="1" dirty="0" err="1"/>
              <a:t>τὰ</a:t>
            </a:r>
            <a:r>
              <a:rPr lang="el-GR" i="1" dirty="0"/>
              <a:t> </a:t>
            </a:r>
            <a:r>
              <a:rPr lang="el-GR" i="1" dirty="0" err="1"/>
              <a:t>λοιπὰ</a:t>
            </a:r>
            <a:r>
              <a:rPr lang="el-GR" i="1" dirty="0"/>
              <a:t> </a:t>
            </a:r>
            <a:r>
              <a:rPr lang="el-GR" i="1" dirty="0" err="1"/>
              <a:t>ταύτῃ</a:t>
            </a:r>
            <a:r>
              <a:rPr lang="el-GR" i="1" dirty="0"/>
              <a:t> </a:t>
            </a:r>
            <a:r>
              <a:rPr lang="el-GR" i="1" dirty="0" err="1"/>
              <a:t>συνέπεσθαι</a:t>
            </a:r>
            <a:r>
              <a:rPr lang="fr-FR" i="1" dirty="0"/>
              <a:t>, </a:t>
            </a:r>
            <a:r>
              <a:rPr lang="el-GR" i="1" dirty="0" err="1"/>
              <a:t>τὸ</a:t>
            </a:r>
            <a:r>
              <a:rPr lang="el-GR" i="1" dirty="0"/>
              <a:t> </a:t>
            </a:r>
            <a:r>
              <a:rPr lang="el-GR" i="1" dirty="0" err="1"/>
              <a:t>φιλάδελφον</a:t>
            </a:r>
            <a:r>
              <a:rPr lang="fr-FR" i="1" dirty="0"/>
              <a:t>, </a:t>
            </a:r>
            <a:r>
              <a:rPr lang="el-GR" i="1" dirty="0" err="1"/>
              <a:t>τὸ</a:t>
            </a:r>
            <a:r>
              <a:rPr lang="el-GR" i="1" dirty="0"/>
              <a:t> </a:t>
            </a:r>
            <a:r>
              <a:rPr lang="el-GR" i="1" dirty="0" err="1"/>
              <a:t>πρᾶον</a:t>
            </a:r>
            <a:r>
              <a:rPr lang="fr-FR" i="1" dirty="0"/>
              <a:t>, </a:t>
            </a:r>
            <a:r>
              <a:rPr lang="el-GR" i="1" dirty="0" err="1"/>
              <a:t>τὸ</a:t>
            </a:r>
            <a:r>
              <a:rPr lang="el-GR" i="1" dirty="0"/>
              <a:t> </a:t>
            </a:r>
            <a:r>
              <a:rPr lang="el-GR" i="1" dirty="0" err="1"/>
              <a:t>ἀνυπόκριτον</a:t>
            </a:r>
            <a:r>
              <a:rPr lang="fr-FR" i="1" dirty="0"/>
              <a:t>, </a:t>
            </a:r>
            <a:r>
              <a:rPr lang="el-GR" i="1" dirty="0" err="1"/>
              <a:t>τὸ</a:t>
            </a:r>
            <a:r>
              <a:rPr lang="el-GR" i="1" dirty="0"/>
              <a:t> </a:t>
            </a:r>
            <a:r>
              <a:rPr lang="el-GR" i="1" dirty="0" err="1"/>
              <a:t>περὶ</a:t>
            </a:r>
            <a:r>
              <a:rPr lang="el-GR" i="1" dirty="0"/>
              <a:t> </a:t>
            </a:r>
            <a:r>
              <a:rPr lang="el-GR" i="1" dirty="0" err="1"/>
              <a:t>τὰς</a:t>
            </a:r>
            <a:r>
              <a:rPr lang="el-GR" i="1" dirty="0"/>
              <a:t> </a:t>
            </a:r>
            <a:r>
              <a:rPr lang="el-GR" i="1" dirty="0" err="1"/>
              <a:t>εὐχὰς</a:t>
            </a:r>
            <a:r>
              <a:rPr lang="el-GR" i="1" dirty="0"/>
              <a:t> </a:t>
            </a:r>
            <a:r>
              <a:rPr lang="el-GR" i="1" dirty="0" err="1"/>
              <a:t>διαρκὲς</a:t>
            </a:r>
            <a:r>
              <a:rPr lang="el-GR" i="1" dirty="0"/>
              <a:t> </a:t>
            </a:r>
            <a:r>
              <a:rPr lang="el-GR" i="1" dirty="0" err="1"/>
              <a:t>καὶ</a:t>
            </a:r>
            <a:r>
              <a:rPr lang="el-GR" i="1" dirty="0"/>
              <a:t> </a:t>
            </a:r>
            <a:r>
              <a:rPr lang="el-GR" i="1" dirty="0" err="1"/>
              <a:t>σπουδαῖον</a:t>
            </a:r>
            <a:r>
              <a:rPr lang="fr-FR" i="1" dirty="0"/>
              <a:t>, </a:t>
            </a:r>
            <a:r>
              <a:rPr lang="el-GR" i="1" dirty="0" err="1"/>
              <a:t>καὶ</a:t>
            </a:r>
            <a:r>
              <a:rPr lang="el-GR" i="1" dirty="0"/>
              <a:t> </a:t>
            </a:r>
            <a:r>
              <a:rPr lang="el-GR" i="1" dirty="0" err="1"/>
              <a:t>ἁπλῶς</a:t>
            </a:r>
            <a:r>
              <a:rPr lang="el-GR" i="1" dirty="0"/>
              <a:t> </a:t>
            </a:r>
            <a:r>
              <a:rPr lang="el-GR" i="1" dirty="0" err="1"/>
              <a:t>πᾶσαν</a:t>
            </a:r>
            <a:r>
              <a:rPr lang="el-GR" i="1" dirty="0"/>
              <a:t> </a:t>
            </a:r>
            <a:r>
              <a:rPr lang="el-GR" i="1" dirty="0" err="1"/>
              <a:t>ἀρετήν</a:t>
            </a:r>
            <a:r>
              <a:rPr lang="fr-FR" dirty="0"/>
              <a:t>".   </a:t>
            </a:r>
            <a:r>
              <a:rPr lang="el-GR" dirty="0"/>
              <a:t> </a:t>
            </a:r>
          </a:p>
          <a:p>
            <a:endParaRPr lang="el-GR" dirty="0"/>
          </a:p>
          <a:p>
            <a:endParaRPr lang="el-GR" dirty="0"/>
          </a:p>
          <a:p>
            <a:endParaRPr lang="el-GR" dirty="0"/>
          </a:p>
        </p:txBody>
      </p:sp>
    </p:spTree>
    <p:extLst>
      <p:ext uri="{BB962C8B-B14F-4D97-AF65-F5344CB8AC3E}">
        <p14:creationId xmlns:p14="http://schemas.microsoft.com/office/powerpoint/2010/main" val="6344123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824248"/>
          </a:xfrm>
        </p:spPr>
        <p:txBody>
          <a:bodyPr>
            <a:normAutofit fontScale="90000"/>
          </a:bodyPr>
          <a:lstStyle/>
          <a:p>
            <a:pPr algn="ctr"/>
            <a:br>
              <a:rPr lang="el-GR" b="1" dirty="0"/>
            </a:br>
            <a:r>
              <a:rPr lang="el-GR" dirty="0"/>
              <a:t>Η κοινωνική εφαρμογή της δικαιοσύνης</a:t>
            </a:r>
            <a:br>
              <a:rPr lang="el-GR" dirty="0"/>
            </a:br>
            <a:endParaRPr lang="el-GR" dirty="0"/>
          </a:p>
        </p:txBody>
      </p:sp>
      <p:sp>
        <p:nvSpPr>
          <p:cNvPr id="3" name="Θέση περιεχομένου 2"/>
          <p:cNvSpPr>
            <a:spLocks noGrp="1"/>
          </p:cNvSpPr>
          <p:nvPr>
            <p:ph idx="1"/>
          </p:nvPr>
        </p:nvSpPr>
        <p:spPr>
          <a:xfrm>
            <a:off x="0" y="666526"/>
            <a:ext cx="12192000" cy="6191473"/>
          </a:xfrm>
        </p:spPr>
        <p:txBody>
          <a:bodyPr>
            <a:normAutofit lnSpcReduction="10000"/>
          </a:bodyPr>
          <a:lstStyle/>
          <a:p>
            <a:r>
              <a:rPr lang="el-GR" dirty="0"/>
              <a:t>Ο Ευάγριος προτείνει την παγίωση του ανθρώπου στο καλό προβάλλοντας τρεις λόγους: </a:t>
            </a:r>
            <a:r>
              <a:rPr lang="el-GR" u="sng" dirty="0"/>
              <a:t>τη δόξα της θεότητας</a:t>
            </a:r>
            <a:r>
              <a:rPr lang="el-GR" dirty="0"/>
              <a:t>, </a:t>
            </a:r>
            <a:r>
              <a:rPr lang="el-GR" u="sng" dirty="0"/>
              <a:t>τη μίμηση της αγαθότητας </a:t>
            </a:r>
            <a:r>
              <a:rPr lang="el-GR" dirty="0"/>
              <a:t>και </a:t>
            </a:r>
            <a:r>
              <a:rPr lang="el-GR" u="sng" dirty="0"/>
              <a:t>τη συντριβή της υπερηφάνειας</a:t>
            </a:r>
            <a:r>
              <a:rPr lang="el-GR" dirty="0"/>
              <a:t>. Το να είναι κανείς γαλήνιος, πράος και ήσυχος, μέσα από την ευγενική του παρουσία, γίνεται αφορμή να δοξαστεί ο Θεός, να μιμηθούν οι άνθρωποι το παράδειγμά του και να συντριβούν οι υπερήφανοι.</a:t>
            </a:r>
            <a:r>
              <a:rPr lang="el-GR" dirty="0">
                <a:effectLst/>
              </a:rPr>
              <a:t> </a:t>
            </a:r>
            <a:r>
              <a:rPr lang="el-GR" i="1" dirty="0"/>
              <a:t>Παραινέσεις </a:t>
            </a:r>
            <a:r>
              <a:rPr lang="el-GR" i="1" dirty="0" err="1"/>
              <a:t>πρὸς</a:t>
            </a:r>
            <a:r>
              <a:rPr lang="el-GR" i="1" dirty="0"/>
              <a:t> Μοναχούς</a:t>
            </a:r>
            <a:r>
              <a:rPr lang="fr-FR" dirty="0"/>
              <a:t>, Frank. </a:t>
            </a:r>
            <a:r>
              <a:rPr lang="el-GR" dirty="0"/>
              <a:t>σ</a:t>
            </a:r>
            <a:r>
              <a:rPr lang="fr-FR" dirty="0"/>
              <a:t>. 555: "’</a:t>
            </a:r>
            <a:r>
              <a:rPr lang="el-GR" i="1" dirty="0" err="1"/>
              <a:t>Ίσθι</a:t>
            </a:r>
            <a:r>
              <a:rPr lang="el-GR" i="1" dirty="0"/>
              <a:t> </a:t>
            </a:r>
            <a:r>
              <a:rPr lang="el-GR" i="1" dirty="0" err="1"/>
              <a:t>δὲ</a:t>
            </a:r>
            <a:r>
              <a:rPr lang="el-GR" i="1" dirty="0"/>
              <a:t> γαλήνιος </a:t>
            </a:r>
            <a:r>
              <a:rPr lang="el-GR" i="1" dirty="0" err="1"/>
              <a:t>καὶ</a:t>
            </a:r>
            <a:r>
              <a:rPr lang="el-GR" i="1" dirty="0"/>
              <a:t> </a:t>
            </a:r>
            <a:r>
              <a:rPr lang="el-GR" i="1" dirty="0" err="1"/>
              <a:t>πραῢς</a:t>
            </a:r>
            <a:r>
              <a:rPr lang="el-GR" i="1" dirty="0"/>
              <a:t> </a:t>
            </a:r>
            <a:r>
              <a:rPr lang="el-GR" i="1" dirty="0" err="1"/>
              <a:t>καὶ</a:t>
            </a:r>
            <a:r>
              <a:rPr lang="el-GR" i="1" dirty="0"/>
              <a:t> </a:t>
            </a:r>
            <a:r>
              <a:rPr lang="el-GR" i="1" dirty="0" err="1"/>
              <a:t>ἥσυχος</a:t>
            </a:r>
            <a:r>
              <a:rPr lang="el-GR" i="1" dirty="0"/>
              <a:t> </a:t>
            </a:r>
            <a:r>
              <a:rPr lang="el-GR" i="1" dirty="0" err="1"/>
              <a:t>ὥστε</a:t>
            </a:r>
            <a:r>
              <a:rPr lang="el-GR" i="1" dirty="0"/>
              <a:t> </a:t>
            </a:r>
            <a:r>
              <a:rPr lang="el-GR" i="1" dirty="0" err="1"/>
              <a:t>ἐν</a:t>
            </a:r>
            <a:r>
              <a:rPr lang="el-GR" i="1" dirty="0"/>
              <a:t> </a:t>
            </a:r>
            <a:r>
              <a:rPr lang="el-GR" i="1" dirty="0" err="1"/>
              <a:t>τῷ</a:t>
            </a:r>
            <a:r>
              <a:rPr lang="el-GR" i="1" dirty="0"/>
              <a:t> </a:t>
            </a:r>
            <a:r>
              <a:rPr lang="el-GR" i="1" dirty="0" err="1"/>
              <a:t>καλῷ</a:t>
            </a:r>
            <a:r>
              <a:rPr lang="el-GR" i="1" dirty="0"/>
              <a:t> σου σχήματι </a:t>
            </a:r>
            <a:r>
              <a:rPr lang="el-GR" i="1" dirty="0" err="1"/>
              <a:t>ἀφορμὴν</a:t>
            </a:r>
            <a:r>
              <a:rPr lang="el-GR" i="1" dirty="0"/>
              <a:t> δόξης </a:t>
            </a:r>
            <a:r>
              <a:rPr lang="el-GR" i="1" dirty="0" err="1"/>
              <a:t>τῷ</a:t>
            </a:r>
            <a:r>
              <a:rPr lang="el-GR" i="1" dirty="0"/>
              <a:t> </a:t>
            </a:r>
            <a:r>
              <a:rPr lang="el-GR" i="1" dirty="0" err="1"/>
              <a:t>κυρίῳ</a:t>
            </a:r>
            <a:r>
              <a:rPr lang="el-GR" i="1" dirty="0"/>
              <a:t> σου γενέσθαι </a:t>
            </a:r>
            <a:r>
              <a:rPr lang="el-GR" i="1" dirty="0" err="1"/>
              <a:t>καὶ</a:t>
            </a:r>
            <a:r>
              <a:rPr lang="el-GR" i="1" dirty="0"/>
              <a:t> </a:t>
            </a:r>
            <a:r>
              <a:rPr lang="el-GR" i="1" dirty="0" err="1"/>
              <a:t>ἐρεθίζειν</a:t>
            </a:r>
            <a:r>
              <a:rPr lang="el-GR" i="1" dirty="0"/>
              <a:t> </a:t>
            </a:r>
            <a:r>
              <a:rPr lang="el-GR" i="1" dirty="0" err="1"/>
              <a:t>πολλοὺς</a:t>
            </a:r>
            <a:r>
              <a:rPr lang="el-GR" i="1" dirty="0"/>
              <a:t> </a:t>
            </a:r>
            <a:r>
              <a:rPr lang="el-GR" i="1" dirty="0" err="1"/>
              <a:t>εἰς</a:t>
            </a:r>
            <a:r>
              <a:rPr lang="el-GR" i="1" dirty="0"/>
              <a:t> </a:t>
            </a:r>
            <a:r>
              <a:rPr lang="el-GR" i="1" dirty="0" err="1"/>
              <a:t>τὸ</a:t>
            </a:r>
            <a:r>
              <a:rPr lang="el-GR" i="1" dirty="0"/>
              <a:t> </a:t>
            </a:r>
            <a:r>
              <a:rPr lang="el-GR" i="1" dirty="0" err="1"/>
              <a:t>μιμεῖσθαί</a:t>
            </a:r>
            <a:r>
              <a:rPr lang="el-GR" i="1" dirty="0"/>
              <a:t> σε</a:t>
            </a:r>
            <a:r>
              <a:rPr lang="fr-FR" i="1" dirty="0"/>
              <a:t>, </a:t>
            </a:r>
            <a:r>
              <a:rPr lang="el-GR" i="1" dirty="0" err="1"/>
              <a:t>ἵνα</a:t>
            </a:r>
            <a:r>
              <a:rPr lang="el-GR" i="1" dirty="0"/>
              <a:t> </a:t>
            </a:r>
            <a:r>
              <a:rPr lang="el-GR" i="1" dirty="0" err="1"/>
              <a:t>οἱ</a:t>
            </a:r>
            <a:r>
              <a:rPr lang="el-GR" i="1" dirty="0"/>
              <a:t> </a:t>
            </a:r>
            <a:r>
              <a:rPr lang="el-GR" i="1" dirty="0" err="1"/>
              <a:t>ὑπερήφανοι</a:t>
            </a:r>
            <a:r>
              <a:rPr lang="el-GR" i="1" dirty="0"/>
              <a:t> </a:t>
            </a:r>
            <a:r>
              <a:rPr lang="el-GR" i="1" dirty="0" err="1"/>
              <a:t>τῇ</a:t>
            </a:r>
            <a:r>
              <a:rPr lang="el-GR" i="1" dirty="0"/>
              <a:t> </a:t>
            </a:r>
            <a:r>
              <a:rPr lang="el-GR" i="1" dirty="0" err="1"/>
              <a:t>ὄψει</a:t>
            </a:r>
            <a:r>
              <a:rPr lang="el-GR" i="1" dirty="0"/>
              <a:t> σου </a:t>
            </a:r>
            <a:r>
              <a:rPr lang="el-GR" i="1" dirty="0" err="1"/>
              <a:t>συντρίβωνται</a:t>
            </a:r>
            <a:r>
              <a:rPr lang="fr-FR" dirty="0"/>
              <a:t>".</a:t>
            </a:r>
            <a:endParaRPr lang="el-GR" dirty="0"/>
          </a:p>
          <a:p>
            <a:r>
              <a:rPr lang="el-GR" dirty="0"/>
              <a:t>Η πραότητα, ως μητέρα της γνώσης, είναι η ιδιαίτερη αρετή του γνωστικού, η οποία αποτελεί τη θετική πλευρά της αοργησίας.</a:t>
            </a:r>
            <a:r>
              <a:rPr lang="el-GR" dirty="0">
                <a:effectLst/>
              </a:rPr>
              <a:t> </a:t>
            </a:r>
            <a:r>
              <a:rPr lang="el-GR" dirty="0"/>
              <a:t> </a:t>
            </a:r>
          </a:p>
          <a:p>
            <a:r>
              <a:rPr lang="el-GR" dirty="0"/>
              <a:t>Στη συνύπαρξη, άλλωστε, μεταξύ δικαίων και αδίκων αναγνωρίζεται η </a:t>
            </a:r>
            <a:r>
              <a:rPr lang="el-GR" b="1" dirty="0"/>
              <a:t>δράση της θείας πρόνοιας και οικονομίας</a:t>
            </a:r>
            <a:r>
              <a:rPr lang="el-GR" dirty="0"/>
              <a:t>, που επιβάλλει τέτοια </a:t>
            </a:r>
            <a:r>
              <a:rPr lang="el-GR" dirty="0" err="1"/>
              <a:t>συναστροφή</a:t>
            </a:r>
            <a:r>
              <a:rPr lang="el-GR" dirty="0"/>
              <a:t> με στόχο τη σωτηρία των αμαρτωλών. Στο </a:t>
            </a:r>
            <a:r>
              <a:rPr lang="el-GR" dirty="0" err="1"/>
              <a:t>ευαγριανό</a:t>
            </a:r>
            <a:r>
              <a:rPr lang="el-GR" dirty="0"/>
              <a:t> σύστημα θεωρείται δεδομένο "</a:t>
            </a:r>
            <a:r>
              <a:rPr lang="el-GR" i="1" dirty="0" err="1"/>
              <a:t>ὅτι</a:t>
            </a:r>
            <a:r>
              <a:rPr lang="el-GR" i="1" dirty="0"/>
              <a:t> ὁ Θεός συνέλκει </a:t>
            </a:r>
            <a:r>
              <a:rPr lang="el-GR" i="1" dirty="0" err="1"/>
              <a:t>τὸν</a:t>
            </a:r>
            <a:r>
              <a:rPr lang="el-GR" i="1" dirty="0"/>
              <a:t> δίκαιον </a:t>
            </a:r>
            <a:r>
              <a:rPr lang="el-GR" i="1" dirty="0" err="1"/>
              <a:t>μετὰ</a:t>
            </a:r>
            <a:r>
              <a:rPr lang="el-GR" i="1" dirty="0"/>
              <a:t> </a:t>
            </a:r>
            <a:r>
              <a:rPr lang="el-GR" i="1" dirty="0" err="1"/>
              <a:t>ἁμαρτωλῶν</a:t>
            </a:r>
            <a:r>
              <a:rPr lang="el-GR" i="1" dirty="0"/>
              <a:t>, συνέλκει </a:t>
            </a:r>
            <a:r>
              <a:rPr lang="el-GR" i="1" dirty="0" err="1"/>
              <a:t>τὸν</a:t>
            </a:r>
            <a:r>
              <a:rPr lang="el-GR" i="1" dirty="0"/>
              <a:t> δίκαιον </a:t>
            </a:r>
            <a:r>
              <a:rPr lang="el-GR" i="1" dirty="0" err="1"/>
              <a:t>διὰ</a:t>
            </a:r>
            <a:r>
              <a:rPr lang="el-GR" i="1" dirty="0"/>
              <a:t> </a:t>
            </a:r>
            <a:r>
              <a:rPr lang="el-GR" i="1" dirty="0" err="1"/>
              <a:t>τοὺς</a:t>
            </a:r>
            <a:r>
              <a:rPr lang="el-GR" i="1" dirty="0"/>
              <a:t> </a:t>
            </a:r>
            <a:r>
              <a:rPr lang="el-GR" i="1" dirty="0" err="1"/>
              <a:t>ἁμαρτωλούς</a:t>
            </a:r>
            <a:r>
              <a:rPr lang="el-GR" i="1" dirty="0"/>
              <a:t>, </a:t>
            </a:r>
            <a:r>
              <a:rPr lang="el-GR" i="1" dirty="0" err="1"/>
              <a:t>καὶ</a:t>
            </a:r>
            <a:r>
              <a:rPr lang="el-GR" i="1" dirty="0"/>
              <a:t> </a:t>
            </a:r>
            <a:r>
              <a:rPr lang="el-GR" i="1" dirty="0" err="1"/>
              <a:t>τοὺς</a:t>
            </a:r>
            <a:r>
              <a:rPr lang="el-GR" i="1" dirty="0"/>
              <a:t> </a:t>
            </a:r>
            <a:r>
              <a:rPr lang="el-GR" i="1" dirty="0" err="1"/>
              <a:t>ἐργαζομένους</a:t>
            </a:r>
            <a:r>
              <a:rPr lang="el-GR" i="1" dirty="0"/>
              <a:t> </a:t>
            </a:r>
            <a:r>
              <a:rPr lang="el-GR" i="1" dirty="0" err="1"/>
              <a:t>τὴν</a:t>
            </a:r>
            <a:r>
              <a:rPr lang="el-GR" i="1" dirty="0"/>
              <a:t> </a:t>
            </a:r>
            <a:r>
              <a:rPr lang="el-GR" i="1" dirty="0" err="1"/>
              <a:t>ἀνομίαν</a:t>
            </a:r>
            <a:r>
              <a:rPr lang="el-GR" i="1" dirty="0"/>
              <a:t>, </a:t>
            </a:r>
            <a:r>
              <a:rPr lang="el-GR" i="1" dirty="0" err="1"/>
              <a:t>ἵνα</a:t>
            </a:r>
            <a:r>
              <a:rPr lang="el-GR" i="1" dirty="0"/>
              <a:t> </a:t>
            </a:r>
            <a:r>
              <a:rPr lang="el-GR" i="1" dirty="0" err="1"/>
              <a:t>σωθῶσιν</a:t>
            </a:r>
            <a:r>
              <a:rPr lang="el-GR" dirty="0"/>
              <a:t>"</a:t>
            </a:r>
            <a:r>
              <a:rPr lang="en-GB" dirty="0"/>
              <a:t> </a:t>
            </a:r>
            <a:r>
              <a:rPr lang="el-GR" dirty="0"/>
              <a:t>(</a:t>
            </a:r>
            <a:r>
              <a:rPr lang="el-GR" i="1" dirty="0"/>
              <a:t>Σχόλια </a:t>
            </a:r>
            <a:r>
              <a:rPr lang="el-GR" i="1" dirty="0" err="1"/>
              <a:t>εἰς</a:t>
            </a:r>
            <a:r>
              <a:rPr lang="el-GR" i="1" dirty="0"/>
              <a:t> </a:t>
            </a:r>
            <a:r>
              <a:rPr lang="el-GR" i="1" dirty="0" err="1"/>
              <a:t>τοὺς</a:t>
            </a:r>
            <a:r>
              <a:rPr lang="el-GR" i="1" dirty="0"/>
              <a:t> Ψαλμούς</a:t>
            </a:r>
            <a:r>
              <a:rPr lang="el-GR" dirty="0"/>
              <a:t>, </a:t>
            </a:r>
            <a:r>
              <a:rPr lang="fr-FR" dirty="0"/>
              <a:t>P</a:t>
            </a:r>
            <a:r>
              <a:rPr lang="el-GR" dirty="0"/>
              <a:t>.</a:t>
            </a:r>
            <a:r>
              <a:rPr lang="fr-FR" dirty="0"/>
              <a:t>G</a:t>
            </a:r>
            <a:r>
              <a:rPr lang="el-GR" dirty="0"/>
              <a:t>. 12, 1288 Α).</a:t>
            </a:r>
          </a:p>
          <a:p>
            <a:endParaRPr lang="el-GR" dirty="0"/>
          </a:p>
        </p:txBody>
      </p:sp>
    </p:spTree>
    <p:extLst>
      <p:ext uri="{BB962C8B-B14F-4D97-AF65-F5344CB8AC3E}">
        <p14:creationId xmlns:p14="http://schemas.microsoft.com/office/powerpoint/2010/main" val="18776367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785611"/>
          </a:xfrm>
        </p:spPr>
        <p:txBody>
          <a:bodyPr/>
          <a:lstStyle/>
          <a:p>
            <a:pPr algn="ctr"/>
            <a:r>
              <a:rPr lang="el-GR" dirty="0"/>
              <a:t>Η κοινωνική εφαρμογή της δικαιοσύνης</a:t>
            </a:r>
          </a:p>
        </p:txBody>
      </p:sp>
      <p:sp>
        <p:nvSpPr>
          <p:cNvPr id="3" name="Θέση περιεχομένου 2"/>
          <p:cNvSpPr>
            <a:spLocks noGrp="1"/>
          </p:cNvSpPr>
          <p:nvPr>
            <p:ph idx="1"/>
          </p:nvPr>
        </p:nvSpPr>
        <p:spPr>
          <a:xfrm>
            <a:off x="0" y="653648"/>
            <a:ext cx="12192000" cy="6204352"/>
          </a:xfrm>
        </p:spPr>
        <p:txBody>
          <a:bodyPr>
            <a:normAutofit lnSpcReduction="10000"/>
          </a:bodyPr>
          <a:lstStyle/>
          <a:p>
            <a:r>
              <a:rPr lang="el-GR" dirty="0"/>
              <a:t>Στην υπερβατική αυτή προσπάθεια του ανθρώπου υπάρχουν και κάποια όρια που δεν καθορίζονται από τη διάθεση του δικαίου αλλά από την προαίρεση του ασεβή. Η </a:t>
            </a:r>
            <a:r>
              <a:rPr lang="el-GR" b="1" dirty="0"/>
              <a:t>διάκριση σε αμαρτωλούς και ασεβείς </a:t>
            </a:r>
            <a:r>
              <a:rPr lang="el-GR" dirty="0"/>
              <a:t>διαγράφει τα όρια της καλοπροαίρετης αυτοδιάθεσης του ανθρώπου. Οι </a:t>
            </a:r>
            <a:r>
              <a:rPr lang="el-GR" b="1" dirty="0"/>
              <a:t>αμαρτωλοί</a:t>
            </a:r>
            <a:r>
              <a:rPr lang="el-GR" dirty="0"/>
              <a:t> μπορεί να εργάζονται την ανομία, δίχως να έχει εξαλειφθεί όμως η ελπίδα της σωτηρίας, ενώ οι </a:t>
            </a:r>
            <a:r>
              <a:rPr lang="el-GR" b="1" dirty="0"/>
              <a:t>ασεβείς</a:t>
            </a:r>
            <a:r>
              <a:rPr lang="el-GR" dirty="0"/>
              <a:t> που ταυτίζονται με τους υποκριτές, συνιστούν την κατηγορία των πνευματικά αθεράπευτων. </a:t>
            </a:r>
          </a:p>
          <a:p>
            <a:r>
              <a:rPr lang="el-GR" dirty="0"/>
              <a:t>Ο δίκαιος, διαπιστώνοντας την </a:t>
            </a:r>
            <a:r>
              <a:rPr lang="el-GR" u="sng" dirty="0"/>
              <a:t>παρουσία της υποκρισίας</a:t>
            </a:r>
            <a:r>
              <a:rPr lang="el-GR" dirty="0"/>
              <a:t>, παραιτείται από κάθε </a:t>
            </a:r>
            <a:r>
              <a:rPr lang="el-GR" dirty="0" err="1"/>
              <a:t>φιλάδελφη</a:t>
            </a:r>
            <a:r>
              <a:rPr lang="el-GR" dirty="0"/>
              <a:t> προσπάθεια κοινωνικής προσέγγισης και προσωπικής κοινωνίας. Ο χαρακτηρισμός του </a:t>
            </a:r>
            <a:r>
              <a:rPr lang="el-GR" dirty="0" err="1"/>
              <a:t>Ευαγρίου</a:t>
            </a:r>
            <a:r>
              <a:rPr lang="el-GR" dirty="0"/>
              <a:t> για τους ασεβείς είναι αξιοσημείωτος: "</a:t>
            </a:r>
            <a:r>
              <a:rPr lang="el-GR" i="1" dirty="0"/>
              <a:t>Σφόδρα </a:t>
            </a:r>
            <a:r>
              <a:rPr lang="el-GR" i="1" dirty="0" err="1"/>
              <a:t>γὰρ</a:t>
            </a:r>
            <a:r>
              <a:rPr lang="el-GR" i="1" dirty="0"/>
              <a:t> </a:t>
            </a:r>
            <a:r>
              <a:rPr lang="el-GR" i="1" dirty="0" err="1"/>
              <a:t>ἀσεβεῖς</a:t>
            </a:r>
            <a:r>
              <a:rPr lang="el-GR" i="1" dirty="0"/>
              <a:t>, </a:t>
            </a:r>
            <a:r>
              <a:rPr lang="el-GR" i="1" dirty="0" err="1"/>
              <a:t>ὅτι</a:t>
            </a:r>
            <a:r>
              <a:rPr lang="el-GR" i="1" dirty="0"/>
              <a:t> </a:t>
            </a:r>
            <a:r>
              <a:rPr lang="el-GR" i="1" dirty="0" err="1"/>
              <a:t>οὔτε</a:t>
            </a:r>
            <a:r>
              <a:rPr lang="el-GR" i="1" dirty="0"/>
              <a:t> </a:t>
            </a:r>
            <a:r>
              <a:rPr lang="el-GR" i="1" dirty="0" err="1"/>
              <a:t>ὡς</a:t>
            </a:r>
            <a:r>
              <a:rPr lang="el-GR" i="1" dirty="0"/>
              <a:t> φίλοι διάκεινται, </a:t>
            </a:r>
            <a:r>
              <a:rPr lang="el-GR" i="1" dirty="0" err="1"/>
              <a:t>οὔτε</a:t>
            </a:r>
            <a:r>
              <a:rPr lang="el-GR" i="1" dirty="0"/>
              <a:t> </a:t>
            </a:r>
            <a:r>
              <a:rPr lang="el-GR" i="1" dirty="0" err="1"/>
              <a:t>ὡς</a:t>
            </a:r>
            <a:r>
              <a:rPr lang="el-GR" i="1" dirty="0"/>
              <a:t> </a:t>
            </a:r>
            <a:r>
              <a:rPr lang="el-GR" i="1" dirty="0" err="1"/>
              <a:t>ἐχθροὶ</a:t>
            </a:r>
            <a:r>
              <a:rPr lang="el-GR" i="1" dirty="0"/>
              <a:t> </a:t>
            </a:r>
            <a:r>
              <a:rPr lang="el-GR" i="1" dirty="0" err="1"/>
              <a:t>λαλοῦσιν</a:t>
            </a:r>
            <a:r>
              <a:rPr lang="el-GR" i="1" dirty="0"/>
              <a:t>, </a:t>
            </a:r>
            <a:r>
              <a:rPr lang="el-GR" i="1" dirty="0" err="1"/>
              <a:t>ἀλλ</a:t>
            </a:r>
            <a:r>
              <a:rPr lang="el-GR" i="1" dirty="0"/>
              <a:t>’ </a:t>
            </a:r>
            <a:r>
              <a:rPr lang="el-GR" i="1" dirty="0" err="1"/>
              <a:t>ἔχουσι</a:t>
            </a:r>
            <a:r>
              <a:rPr lang="el-GR" i="1" dirty="0"/>
              <a:t> </a:t>
            </a:r>
            <a:r>
              <a:rPr lang="el-GR" i="1" dirty="0" err="1"/>
              <a:t>μὲν</a:t>
            </a:r>
            <a:r>
              <a:rPr lang="el-GR" i="1" dirty="0"/>
              <a:t> </a:t>
            </a:r>
            <a:r>
              <a:rPr lang="el-GR" i="1" dirty="0" err="1"/>
              <a:t>τὴν</a:t>
            </a:r>
            <a:r>
              <a:rPr lang="el-GR" i="1" dirty="0"/>
              <a:t> </a:t>
            </a:r>
            <a:r>
              <a:rPr lang="el-GR" i="1" dirty="0" err="1"/>
              <a:t>ἔχθραν</a:t>
            </a:r>
            <a:r>
              <a:rPr lang="el-GR" i="1" dirty="0"/>
              <a:t> </a:t>
            </a:r>
            <a:r>
              <a:rPr lang="el-GR" i="1" dirty="0" err="1"/>
              <a:t>ἐν</a:t>
            </a:r>
            <a:r>
              <a:rPr lang="el-GR" i="1" dirty="0"/>
              <a:t> </a:t>
            </a:r>
            <a:r>
              <a:rPr lang="el-GR" i="1" dirty="0" err="1"/>
              <a:t>ἑαυτοῖς</a:t>
            </a:r>
            <a:r>
              <a:rPr lang="el-GR" i="1" dirty="0"/>
              <a:t>, </a:t>
            </a:r>
            <a:r>
              <a:rPr lang="el-GR" i="1" dirty="0" err="1"/>
              <a:t>λόγοις</a:t>
            </a:r>
            <a:r>
              <a:rPr lang="el-GR" i="1" dirty="0"/>
              <a:t> </a:t>
            </a:r>
            <a:r>
              <a:rPr lang="el-GR" i="1" dirty="0" err="1"/>
              <a:t>δὲ</a:t>
            </a:r>
            <a:r>
              <a:rPr lang="el-GR" i="1" dirty="0"/>
              <a:t> </a:t>
            </a:r>
            <a:r>
              <a:rPr lang="el-GR" i="1" dirty="0" err="1"/>
              <a:t>εἰρηνικοῖς</a:t>
            </a:r>
            <a:r>
              <a:rPr lang="el-GR" i="1" dirty="0"/>
              <a:t> </a:t>
            </a:r>
            <a:r>
              <a:rPr lang="el-GR" i="1" dirty="0" err="1"/>
              <a:t>ὑποκρίνονται</a:t>
            </a:r>
            <a:r>
              <a:rPr lang="el-GR" i="1" dirty="0"/>
              <a:t> </a:t>
            </a:r>
            <a:r>
              <a:rPr lang="el-GR" i="1" dirty="0" err="1"/>
              <a:t>φιλίαν</a:t>
            </a:r>
            <a:r>
              <a:rPr lang="el-GR" i="1" dirty="0"/>
              <a:t>. </a:t>
            </a:r>
            <a:r>
              <a:rPr lang="el-GR" i="1" dirty="0" err="1"/>
              <a:t>Τῶν</a:t>
            </a:r>
            <a:r>
              <a:rPr lang="el-GR" i="1" dirty="0"/>
              <a:t> </a:t>
            </a:r>
            <a:r>
              <a:rPr lang="el-GR" i="1" dirty="0" err="1"/>
              <a:t>δὲ</a:t>
            </a:r>
            <a:r>
              <a:rPr lang="el-GR" i="1" dirty="0"/>
              <a:t> τοιούτων </a:t>
            </a:r>
            <a:r>
              <a:rPr lang="el-GR" i="1" dirty="0" err="1"/>
              <a:t>ἀνθρώπων</a:t>
            </a:r>
            <a:r>
              <a:rPr lang="el-GR" i="1" dirty="0"/>
              <a:t> </a:t>
            </a:r>
            <a:r>
              <a:rPr lang="el-GR" i="1" dirty="0" err="1"/>
              <a:t>μιαρώτερον</a:t>
            </a:r>
            <a:r>
              <a:rPr lang="el-GR" i="1" dirty="0"/>
              <a:t> </a:t>
            </a:r>
            <a:r>
              <a:rPr lang="el-GR" i="1" dirty="0" err="1"/>
              <a:t>οὐκ</a:t>
            </a:r>
            <a:r>
              <a:rPr lang="el-GR" i="1" dirty="0"/>
              <a:t> </a:t>
            </a:r>
            <a:r>
              <a:rPr lang="el-GR" i="1" dirty="0" err="1"/>
              <a:t>ἔστι</a:t>
            </a:r>
            <a:r>
              <a:rPr lang="el-GR" i="1" dirty="0"/>
              <a:t>. </a:t>
            </a:r>
            <a:r>
              <a:rPr lang="el-GR" i="1" dirty="0" err="1"/>
              <a:t>Τοὺς</a:t>
            </a:r>
            <a:r>
              <a:rPr lang="el-GR" i="1" dirty="0"/>
              <a:t> </a:t>
            </a:r>
            <a:r>
              <a:rPr lang="el-GR" i="1" dirty="0" err="1"/>
              <a:t>οὖν</a:t>
            </a:r>
            <a:r>
              <a:rPr lang="el-GR" i="1" dirty="0"/>
              <a:t> τοιούτους ὁ δίκαιος </a:t>
            </a:r>
            <a:r>
              <a:rPr lang="el-GR" i="1" dirty="0" err="1"/>
              <a:t>παραιτεῖται</a:t>
            </a:r>
            <a:r>
              <a:rPr lang="el-GR" dirty="0"/>
              <a:t>"</a:t>
            </a:r>
            <a:r>
              <a:rPr lang="en-GB" dirty="0"/>
              <a:t> </a:t>
            </a:r>
            <a:r>
              <a:rPr lang="el-GR" dirty="0"/>
              <a:t>(</a:t>
            </a:r>
            <a:r>
              <a:rPr lang="el-GR" i="1" dirty="0"/>
              <a:t>Σχόλια </a:t>
            </a:r>
            <a:r>
              <a:rPr lang="el-GR" i="1" dirty="0" err="1"/>
              <a:t>εἰς</a:t>
            </a:r>
            <a:r>
              <a:rPr lang="el-GR" i="1" dirty="0"/>
              <a:t> </a:t>
            </a:r>
            <a:r>
              <a:rPr lang="el-GR" i="1" dirty="0" err="1"/>
              <a:t>τοὺς</a:t>
            </a:r>
            <a:r>
              <a:rPr lang="el-GR" i="1" dirty="0"/>
              <a:t> Ψαλμούς</a:t>
            </a:r>
            <a:r>
              <a:rPr lang="fr-FR"/>
              <a:t>, PG </a:t>
            </a:r>
            <a:r>
              <a:rPr lang="fr-FR" dirty="0"/>
              <a:t>12, 1288 </a:t>
            </a:r>
            <a:r>
              <a:rPr lang="el-GR" dirty="0"/>
              <a:t>Β)</a:t>
            </a:r>
            <a:r>
              <a:rPr lang="fr-FR" dirty="0"/>
              <a:t>.</a:t>
            </a:r>
            <a:endParaRPr lang="el-GR" dirty="0"/>
          </a:p>
          <a:p>
            <a:r>
              <a:rPr lang="el-GR" dirty="0"/>
              <a:t>Συνεπώς, οι ασεβείς αποδεικνύονται ανεπίδεκτοι της πνευματικής αναμόρφωσης, με κυρίαρχο χαρακτηριστικό τους το </a:t>
            </a:r>
            <a:r>
              <a:rPr lang="el-GR" u="sng" dirty="0"/>
              <a:t>φαρισαϊκό πνεύμα</a:t>
            </a:r>
            <a:r>
              <a:rPr lang="el-GR" dirty="0"/>
              <a:t>.</a:t>
            </a:r>
          </a:p>
          <a:p>
            <a:endParaRPr lang="el-GR" dirty="0"/>
          </a:p>
        </p:txBody>
      </p:sp>
    </p:spTree>
    <p:extLst>
      <p:ext uri="{BB962C8B-B14F-4D97-AF65-F5344CB8AC3E}">
        <p14:creationId xmlns:p14="http://schemas.microsoft.com/office/powerpoint/2010/main" val="36501830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837126"/>
          </a:xfrm>
        </p:spPr>
        <p:txBody>
          <a:bodyPr>
            <a:normAutofit/>
          </a:bodyPr>
          <a:lstStyle/>
          <a:p>
            <a:pPr algn="ctr"/>
            <a:r>
              <a:rPr lang="el-GR" dirty="0"/>
              <a:t>Η κοινωνική εφαρμογή της δικαιοσύνης</a:t>
            </a:r>
          </a:p>
        </p:txBody>
      </p:sp>
      <p:sp>
        <p:nvSpPr>
          <p:cNvPr id="3" name="Θέση περιεχομένου 2"/>
          <p:cNvSpPr>
            <a:spLocks noGrp="1"/>
          </p:cNvSpPr>
          <p:nvPr>
            <p:ph idx="1"/>
          </p:nvPr>
        </p:nvSpPr>
        <p:spPr>
          <a:xfrm>
            <a:off x="0" y="666526"/>
            <a:ext cx="12192000" cy="6191474"/>
          </a:xfrm>
        </p:spPr>
        <p:txBody>
          <a:bodyPr>
            <a:normAutofit lnSpcReduction="10000"/>
          </a:bodyPr>
          <a:lstStyle/>
          <a:p>
            <a:r>
              <a:rPr lang="el-GR" dirty="0"/>
              <a:t>Ωστόσο, οι δίκαιοι, εργαζόμενοι τη δικαιοσύνη, με την υπόδειξη του αγαθού - προσωπικού τους παραδείγματος επιτελούν λειτουργία διπολική: παρέχουν τα </a:t>
            </a:r>
            <a:r>
              <a:rPr lang="el-GR" dirty="0" err="1"/>
              <a:t>απαιραίτητα</a:t>
            </a:r>
            <a:r>
              <a:rPr lang="el-GR" dirty="0"/>
              <a:t> </a:t>
            </a:r>
            <a:r>
              <a:rPr lang="el-GR" u="sng" dirty="0"/>
              <a:t>ερεθίσματα για τη μεταστροφή των αμαρτωλών</a:t>
            </a:r>
            <a:r>
              <a:rPr lang="el-GR" dirty="0"/>
              <a:t>, και </a:t>
            </a:r>
            <a:r>
              <a:rPr lang="el-GR" u="sng" dirty="0"/>
              <a:t>ευαγγελίζονται την πραγματικότητα του ανακαινισμένου ανθρώπου</a:t>
            </a:r>
            <a:r>
              <a:rPr lang="el-GR" dirty="0"/>
              <a:t>. </a:t>
            </a:r>
          </a:p>
          <a:p>
            <a:r>
              <a:rPr lang="el-GR" dirty="0"/>
              <a:t>Η </a:t>
            </a:r>
            <a:r>
              <a:rPr lang="el-GR" b="1" dirty="0"/>
              <a:t>παιδεία</a:t>
            </a:r>
            <a:r>
              <a:rPr lang="el-GR" dirty="0"/>
              <a:t>, εξάλλου, είναι η κύρια λειτουργία του γνωστικού τόσο για τον </a:t>
            </a:r>
            <a:r>
              <a:rPr lang="el-GR" dirty="0" err="1"/>
              <a:t>Ευάγριο</a:t>
            </a:r>
            <a:r>
              <a:rPr lang="el-GR" dirty="0"/>
              <a:t>, όσο και για τον </a:t>
            </a:r>
            <a:r>
              <a:rPr lang="el-GR" dirty="0" err="1"/>
              <a:t>Κλήμεντα</a:t>
            </a:r>
            <a:r>
              <a:rPr lang="el-GR" dirty="0"/>
              <a:t>. Για τον τελευταίο, οι φροντίδες που ο γνωστικός δίνει στους ανθρώπους στοχεύουν στη βελτίωσή τους. Όμοια για τον </a:t>
            </a:r>
            <a:r>
              <a:rPr lang="el-GR" dirty="0" err="1"/>
              <a:t>Ευάγριο</a:t>
            </a:r>
            <a:r>
              <a:rPr lang="el-GR" dirty="0"/>
              <a:t>, ο άνθρωπος που βρίσκεται ακόμη στο επίπεδο της πρακτικής ζωής εργάζεται, αποκλειστικά για να απελευθερώσει την ψυχή του από τα πάθη, ενώ ο γνωστικός θα διδάξει στους άλλους τις ασκήσεις της "</a:t>
            </a:r>
            <a:r>
              <a:rPr lang="el-GR" i="1" dirty="0" err="1"/>
              <a:t>πρακτικῆς</a:t>
            </a:r>
            <a:r>
              <a:rPr lang="el-GR" dirty="0"/>
              <a:t>" για να τους μυήσει στη γνώση, παίζοντας για τους μεν το "</a:t>
            </a:r>
            <a:r>
              <a:rPr lang="el-GR" i="1" dirty="0"/>
              <a:t>ρόλο </a:t>
            </a:r>
            <a:r>
              <a:rPr lang="el-GR" i="1" dirty="0" err="1"/>
              <a:t>τοῦ</a:t>
            </a:r>
            <a:r>
              <a:rPr lang="el-GR" i="1" dirty="0"/>
              <a:t> </a:t>
            </a:r>
            <a:r>
              <a:rPr lang="el-GR" i="1" dirty="0" err="1"/>
              <a:t>ἅλατος</a:t>
            </a:r>
            <a:r>
              <a:rPr lang="el-GR" dirty="0"/>
              <a:t>", για τους δε "</a:t>
            </a:r>
            <a:r>
              <a:rPr lang="el-GR" i="1" dirty="0" err="1"/>
              <a:t>τόν</a:t>
            </a:r>
            <a:r>
              <a:rPr lang="el-GR" i="1" dirty="0"/>
              <a:t> ρόλο </a:t>
            </a:r>
            <a:r>
              <a:rPr lang="el-GR" i="1" dirty="0" err="1"/>
              <a:t>τοῦ</a:t>
            </a:r>
            <a:r>
              <a:rPr lang="el-GR" i="1" dirty="0"/>
              <a:t> φωτός</a:t>
            </a:r>
            <a:r>
              <a:rPr lang="el-GR" dirty="0"/>
              <a:t>".</a:t>
            </a:r>
          </a:p>
          <a:p>
            <a:r>
              <a:rPr lang="el-GR" dirty="0"/>
              <a:t>Θεωρείται ενδεδειγμένο </a:t>
            </a:r>
            <a:r>
              <a:rPr lang="el-GR" b="1" dirty="0"/>
              <a:t>να εφαρμόζουν τη διδαχή τους ανάλογα με τους ακροατές τους</a:t>
            </a:r>
            <a:r>
              <a:rPr lang="el-GR" dirty="0"/>
              <a:t>. Αν είναι αναγκαίο, ο γνωστικός μπορεί να δηλώσει άγνοια, όταν εκείνοι που τον ρωτούν δεν είναι άξιοι να ακούσουν. Έτσι, ο Ευάγριος όπως και ο Κλήμης, εξουσιοδοτεί το γνωστικό να ψεύδεται σ’ έναν βαθμό για θεραπευτικούς, κυρίως, σκοπούς. </a:t>
            </a:r>
          </a:p>
        </p:txBody>
      </p:sp>
    </p:spTree>
    <p:extLst>
      <p:ext uri="{BB962C8B-B14F-4D97-AF65-F5344CB8AC3E}">
        <p14:creationId xmlns:p14="http://schemas.microsoft.com/office/powerpoint/2010/main" val="21960295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708338"/>
          </a:xfrm>
        </p:spPr>
        <p:txBody>
          <a:bodyPr>
            <a:normAutofit/>
          </a:bodyPr>
          <a:lstStyle/>
          <a:p>
            <a:pPr algn="ctr"/>
            <a:r>
              <a:rPr lang="el-GR" sz="3600" dirty="0"/>
              <a:t>Διάκριση μεταξύ χριστιανικής γνώσης και κοσμικής σοφίας</a:t>
            </a:r>
          </a:p>
        </p:txBody>
      </p:sp>
      <p:sp>
        <p:nvSpPr>
          <p:cNvPr id="3" name="Θέση περιεχομένου 2"/>
          <p:cNvSpPr>
            <a:spLocks noGrp="1"/>
          </p:cNvSpPr>
          <p:nvPr>
            <p:ph idx="1"/>
          </p:nvPr>
        </p:nvSpPr>
        <p:spPr>
          <a:xfrm>
            <a:off x="0" y="615010"/>
            <a:ext cx="12192000" cy="6242989"/>
          </a:xfrm>
        </p:spPr>
        <p:txBody>
          <a:bodyPr>
            <a:normAutofit/>
          </a:bodyPr>
          <a:lstStyle/>
          <a:p>
            <a:r>
              <a:rPr lang="el-GR" dirty="0"/>
              <a:t>Ο εμπειρικός, βιωματικός και κοινωνικός χαρακτήρας της γνώσης στην ασκητική θεολογία είναι, η ειδοποιός διαφορά μεταξύ χριστιανικής γνώσης και κοσμικής σοφίας. Η αληθινή φιλοσοφία, που στο επίπεδο της "φυσικής" φανερώνει τη βίωση της μονότροπης ευθύτητας, τελικά δε σημαίνει παρά τη </a:t>
            </a:r>
            <a:r>
              <a:rPr lang="el-GR" b="1" dirty="0">
                <a:solidFill>
                  <a:srgbClr val="FF0000"/>
                </a:solidFill>
                <a:effectLst>
                  <a:outerShdw blurRad="38100" dist="38100" dir="2700000" algn="tl">
                    <a:srgbClr val="000000">
                      <a:alpha val="43137"/>
                    </a:srgbClr>
                  </a:outerShdw>
                </a:effectLst>
              </a:rPr>
              <a:t>μίμηση του Χριστού. </a:t>
            </a:r>
          </a:p>
          <a:p>
            <a:r>
              <a:rPr lang="el-GR" b="1" dirty="0"/>
              <a:t>Αληθινή φιλοσοφία </a:t>
            </a:r>
            <a:r>
              <a:rPr lang="el-GR" dirty="0"/>
              <a:t>και </a:t>
            </a:r>
            <a:r>
              <a:rPr lang="el-GR" b="1" dirty="0"/>
              <a:t>μονότροπος βίος </a:t>
            </a:r>
            <a:r>
              <a:rPr lang="el-GR" dirty="0"/>
              <a:t>αποτελούν μία ακόμη έκφραση της απόλυτης αρμονίας και σύζευξης μεταξύ θεωρίας και πράξης, η οποία επιβεβαιώνει τον </a:t>
            </a:r>
            <a:r>
              <a:rPr lang="el-GR" u="sng" dirty="0"/>
              <a:t>πρακτικό προσανατολισμό της χριστιανικής γνώσης</a:t>
            </a:r>
            <a:r>
              <a:rPr lang="el-GR" dirty="0"/>
              <a:t>. </a:t>
            </a:r>
          </a:p>
          <a:p>
            <a:r>
              <a:rPr lang="el-GR" dirty="0"/>
              <a:t>Ο σκοπός της χριστιανικής φιλοσοφίας είναι ένας και μοναδικός: </a:t>
            </a:r>
            <a:r>
              <a:rPr lang="el-GR" dirty="0">
                <a:solidFill>
                  <a:srgbClr val="FF0000"/>
                </a:solidFill>
                <a:effectLst>
                  <a:outerShdw blurRad="38100" dist="38100" dir="2700000" algn="tl">
                    <a:srgbClr val="000000">
                      <a:alpha val="43137"/>
                    </a:srgbClr>
                  </a:outerShdw>
                </a:effectLst>
              </a:rPr>
              <a:t>η αποταγή του κόσμου </a:t>
            </a:r>
            <a:r>
              <a:rPr lang="el-GR" dirty="0"/>
              <a:t>και </a:t>
            </a:r>
            <a:r>
              <a:rPr lang="el-GR" dirty="0">
                <a:solidFill>
                  <a:srgbClr val="FF0000"/>
                </a:solidFill>
                <a:effectLst>
                  <a:outerShdw blurRad="38100" dist="38100" dir="2700000" algn="tl">
                    <a:srgbClr val="000000">
                      <a:alpha val="43137"/>
                    </a:srgbClr>
                  </a:outerShdw>
                </a:effectLst>
              </a:rPr>
              <a:t>η αποδοχή του θείου νόμου</a:t>
            </a:r>
            <a:r>
              <a:rPr lang="el-GR" dirty="0"/>
              <a:t>. </a:t>
            </a:r>
          </a:p>
          <a:p>
            <a:r>
              <a:rPr lang="el-GR" dirty="0"/>
              <a:t>Όπως παρατηρεί και ο Μακάριος, όσοι επιθυμούν να γίνουν μέτοχοι της αληθινής φιλοσοφίας, αφού αρνηθούν τόσο τον κόσμο όσο και τον εαυτό τους, τους δίνεται η επιλογή να αγωνιστούν για την αγάπη του Θεού με μοναδικό εφόδιο το σταυρό του Χριστού μιμούμενοι την πορεία της ζωής του.</a:t>
            </a:r>
            <a:r>
              <a:rPr lang="en-GB" dirty="0"/>
              <a:t> </a:t>
            </a:r>
            <a:endParaRPr lang="el-GR" dirty="0"/>
          </a:p>
        </p:txBody>
      </p:sp>
    </p:spTree>
    <p:extLst>
      <p:ext uri="{BB962C8B-B14F-4D97-AF65-F5344CB8AC3E}">
        <p14:creationId xmlns:p14="http://schemas.microsoft.com/office/powerpoint/2010/main" val="31878320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785611"/>
          </a:xfrm>
        </p:spPr>
        <p:txBody>
          <a:bodyPr>
            <a:normAutofit/>
          </a:bodyPr>
          <a:lstStyle/>
          <a:p>
            <a:pPr algn="ctr"/>
            <a:r>
              <a:rPr lang="el-GR" sz="3600" dirty="0"/>
              <a:t>Διάκριση μεταξύ χριστιανικής γνώσης και κοσμικής σοφίας</a:t>
            </a:r>
          </a:p>
        </p:txBody>
      </p:sp>
      <p:sp>
        <p:nvSpPr>
          <p:cNvPr id="3" name="Θέση περιεχομένου 2"/>
          <p:cNvSpPr>
            <a:spLocks noGrp="1"/>
          </p:cNvSpPr>
          <p:nvPr>
            <p:ph idx="1"/>
          </p:nvPr>
        </p:nvSpPr>
        <p:spPr>
          <a:xfrm>
            <a:off x="0" y="618187"/>
            <a:ext cx="12192000" cy="6239814"/>
          </a:xfrm>
        </p:spPr>
        <p:txBody>
          <a:bodyPr>
            <a:normAutofit fontScale="92500" lnSpcReduction="20000"/>
          </a:bodyPr>
          <a:lstStyle/>
          <a:p>
            <a:r>
              <a:rPr lang="el-GR" i="1" dirty="0" err="1"/>
              <a:t>Ἐπιστολὴ</a:t>
            </a:r>
            <a:r>
              <a:rPr lang="el-GR" i="1" dirty="0"/>
              <a:t> Μεγάλη </a:t>
            </a:r>
            <a:r>
              <a:rPr lang="el-GR" i="1" dirty="0" err="1"/>
              <a:t>καὶ</a:t>
            </a:r>
            <a:r>
              <a:rPr lang="el-GR" i="1" dirty="0"/>
              <a:t> πάνυ </a:t>
            </a:r>
            <a:r>
              <a:rPr lang="el-GR" i="1" dirty="0" err="1"/>
              <a:t>ὠφέλιμος</a:t>
            </a:r>
            <a:r>
              <a:rPr lang="el-GR" dirty="0"/>
              <a:t>, </a:t>
            </a:r>
            <a:r>
              <a:rPr lang="en-GB" dirty="0"/>
              <a:t>PG</a:t>
            </a:r>
            <a:r>
              <a:rPr lang="el-GR" dirty="0"/>
              <a:t> 34, 420 </a:t>
            </a:r>
            <a:r>
              <a:rPr lang="en-GB" dirty="0"/>
              <a:t>CD</a:t>
            </a:r>
            <a:r>
              <a:rPr lang="el-GR" dirty="0"/>
              <a:t>: "</a:t>
            </a:r>
            <a:r>
              <a:rPr lang="el-GR" i="1" dirty="0" err="1"/>
              <a:t>δεῖ</a:t>
            </a:r>
            <a:r>
              <a:rPr lang="el-GR" i="1" dirty="0"/>
              <a:t> </a:t>
            </a:r>
            <a:r>
              <a:rPr lang="el-GR" i="1" dirty="0" err="1"/>
              <a:t>γὰρ</a:t>
            </a:r>
            <a:r>
              <a:rPr lang="el-GR" i="1" dirty="0"/>
              <a:t> </a:t>
            </a:r>
            <a:r>
              <a:rPr lang="el-GR" i="1" dirty="0" err="1"/>
              <a:t>τοὺς</a:t>
            </a:r>
            <a:r>
              <a:rPr lang="el-GR" i="1" dirty="0"/>
              <a:t> </a:t>
            </a:r>
            <a:r>
              <a:rPr lang="el-GR" i="1" dirty="0" err="1"/>
              <a:t>ὀρθῶς</a:t>
            </a:r>
            <a:r>
              <a:rPr lang="el-GR" i="1" dirty="0"/>
              <a:t> </a:t>
            </a:r>
            <a:r>
              <a:rPr lang="el-GR" i="1" dirty="0" err="1"/>
              <a:t>φιλοσοφεῖν</a:t>
            </a:r>
            <a:r>
              <a:rPr lang="el-GR" i="1" dirty="0"/>
              <a:t> </a:t>
            </a:r>
            <a:r>
              <a:rPr lang="el-GR" i="1" dirty="0" err="1"/>
              <a:t>ἐγνωκότας</a:t>
            </a:r>
            <a:r>
              <a:rPr lang="el-GR" i="1" dirty="0"/>
              <a:t> </a:t>
            </a:r>
            <a:r>
              <a:rPr lang="el-GR" i="1" dirty="0" err="1"/>
              <a:t>καὶ</a:t>
            </a:r>
            <a:r>
              <a:rPr lang="el-GR" i="1" dirty="0"/>
              <a:t> </a:t>
            </a:r>
            <a:r>
              <a:rPr lang="el-GR" i="1" dirty="0" err="1"/>
              <a:t>τὰς</a:t>
            </a:r>
            <a:r>
              <a:rPr lang="el-GR" i="1" dirty="0"/>
              <a:t> </a:t>
            </a:r>
            <a:r>
              <a:rPr lang="el-GR" i="1" dirty="0" err="1"/>
              <a:t>ψυχὰς</a:t>
            </a:r>
            <a:r>
              <a:rPr lang="el-GR" i="1" dirty="0"/>
              <a:t> </a:t>
            </a:r>
            <a:r>
              <a:rPr lang="el-GR" i="1" dirty="0" err="1"/>
              <a:t>ἐκ</a:t>
            </a:r>
            <a:r>
              <a:rPr lang="el-GR" i="1" dirty="0"/>
              <a:t> </a:t>
            </a:r>
            <a:r>
              <a:rPr lang="el-GR" i="1" dirty="0" err="1"/>
              <a:t>τῶν</a:t>
            </a:r>
            <a:r>
              <a:rPr lang="el-GR" i="1" dirty="0"/>
              <a:t> </a:t>
            </a:r>
            <a:r>
              <a:rPr lang="el-GR" i="1" dirty="0" err="1"/>
              <a:t>τῆς</a:t>
            </a:r>
            <a:r>
              <a:rPr lang="el-GR" i="1" dirty="0"/>
              <a:t> κακίας </a:t>
            </a:r>
            <a:r>
              <a:rPr lang="el-GR" i="1" dirty="0" err="1"/>
              <a:t>μολυσμῶν</a:t>
            </a:r>
            <a:r>
              <a:rPr lang="el-GR" i="1" dirty="0"/>
              <a:t> </a:t>
            </a:r>
            <a:r>
              <a:rPr lang="el-GR" i="1" dirty="0" err="1"/>
              <a:t>λυτρουμένους</a:t>
            </a:r>
            <a:r>
              <a:rPr lang="el-GR" i="1" dirty="0"/>
              <a:t>, </a:t>
            </a:r>
            <a:r>
              <a:rPr lang="el-GR" i="1" dirty="0" err="1"/>
              <a:t>ἀκριβῶς</a:t>
            </a:r>
            <a:r>
              <a:rPr lang="el-GR" i="1" dirty="0"/>
              <a:t> </a:t>
            </a:r>
            <a:r>
              <a:rPr lang="el-GR" i="1" dirty="0" err="1"/>
              <a:t>εἰδέναι</a:t>
            </a:r>
            <a:r>
              <a:rPr lang="el-GR" i="1" dirty="0"/>
              <a:t> </a:t>
            </a:r>
            <a:r>
              <a:rPr lang="el-GR" i="1" dirty="0" err="1"/>
              <a:t>τὸν</a:t>
            </a:r>
            <a:r>
              <a:rPr lang="el-GR" i="1" dirty="0"/>
              <a:t> </a:t>
            </a:r>
            <a:r>
              <a:rPr lang="el-GR" i="1" dirty="0" err="1"/>
              <a:t>τῆς</a:t>
            </a:r>
            <a:r>
              <a:rPr lang="el-GR" i="1" dirty="0"/>
              <a:t> φιλοσοφίας </a:t>
            </a:r>
            <a:r>
              <a:rPr lang="el-GR" i="1" dirty="0" err="1"/>
              <a:t>σκοπόν</a:t>
            </a:r>
            <a:r>
              <a:rPr lang="el-GR" i="1" dirty="0"/>
              <a:t>, </a:t>
            </a:r>
            <a:r>
              <a:rPr lang="el-GR" i="1" dirty="0" err="1"/>
              <a:t>ὅπως</a:t>
            </a:r>
            <a:r>
              <a:rPr lang="el-GR" i="1" dirty="0"/>
              <a:t> </a:t>
            </a:r>
            <a:r>
              <a:rPr lang="el-GR" i="1" dirty="0" err="1"/>
              <a:t>μεμαθηκότες</a:t>
            </a:r>
            <a:r>
              <a:rPr lang="el-GR" i="1" dirty="0"/>
              <a:t> </a:t>
            </a:r>
            <a:r>
              <a:rPr lang="el-GR" i="1" dirty="0" err="1"/>
              <a:t>τῆς</a:t>
            </a:r>
            <a:r>
              <a:rPr lang="el-GR" i="1" dirty="0"/>
              <a:t> τε πορείας </a:t>
            </a:r>
            <a:r>
              <a:rPr lang="el-GR" i="1" dirty="0" err="1"/>
              <a:t>τὸν</a:t>
            </a:r>
            <a:r>
              <a:rPr lang="el-GR" i="1" dirty="0"/>
              <a:t> </a:t>
            </a:r>
            <a:r>
              <a:rPr lang="el-GR" i="1" dirty="0" err="1"/>
              <a:t>πόνον</a:t>
            </a:r>
            <a:r>
              <a:rPr lang="el-GR" i="1" dirty="0"/>
              <a:t>... </a:t>
            </a:r>
            <a:r>
              <a:rPr lang="el-GR" i="1" dirty="0" err="1"/>
              <a:t>τὴν</a:t>
            </a:r>
            <a:r>
              <a:rPr lang="el-GR" i="1" dirty="0"/>
              <a:t> τε </a:t>
            </a:r>
            <a:r>
              <a:rPr lang="el-GR" i="1" dirty="0" err="1"/>
              <a:t>ἑαυτῶν</a:t>
            </a:r>
            <a:r>
              <a:rPr lang="el-GR" i="1" dirty="0"/>
              <a:t> </a:t>
            </a:r>
            <a:r>
              <a:rPr lang="el-GR" i="1" dirty="0" err="1"/>
              <a:t>ψυχὴν</a:t>
            </a:r>
            <a:r>
              <a:rPr lang="el-GR" i="1" dirty="0"/>
              <a:t> </a:t>
            </a:r>
            <a:r>
              <a:rPr lang="el-GR" i="1" dirty="0" err="1"/>
              <a:t>μετὰ</a:t>
            </a:r>
            <a:r>
              <a:rPr lang="el-GR" i="1" dirty="0"/>
              <a:t> </a:t>
            </a:r>
            <a:r>
              <a:rPr lang="el-GR" i="1" dirty="0" err="1"/>
              <a:t>τοῦ</a:t>
            </a:r>
            <a:r>
              <a:rPr lang="el-GR" i="1" dirty="0"/>
              <a:t> βίου </a:t>
            </a:r>
            <a:r>
              <a:rPr lang="el-GR" i="1" dirty="0" err="1"/>
              <a:t>κατὰ</a:t>
            </a:r>
            <a:r>
              <a:rPr lang="el-GR" i="1" dirty="0"/>
              <a:t> </a:t>
            </a:r>
            <a:r>
              <a:rPr lang="el-GR" i="1" dirty="0" err="1"/>
              <a:t>τὸ</a:t>
            </a:r>
            <a:r>
              <a:rPr lang="el-GR" i="1" dirty="0"/>
              <a:t> πρόσταγμα </a:t>
            </a:r>
            <a:r>
              <a:rPr lang="el-GR" i="1" dirty="0" err="1"/>
              <a:t>τῆς</a:t>
            </a:r>
            <a:r>
              <a:rPr lang="el-GR" i="1" dirty="0"/>
              <a:t> </a:t>
            </a:r>
            <a:r>
              <a:rPr lang="el-GR" i="1" dirty="0" err="1"/>
              <a:t>γραφῆς</a:t>
            </a:r>
            <a:r>
              <a:rPr lang="el-GR" i="1" dirty="0"/>
              <a:t> </a:t>
            </a:r>
            <a:r>
              <a:rPr lang="el-GR" i="1" dirty="0" err="1"/>
              <a:t>ἀρνησάμενοι</a:t>
            </a:r>
            <a:r>
              <a:rPr lang="el-GR" i="1" dirty="0"/>
              <a:t> </a:t>
            </a:r>
            <a:r>
              <a:rPr lang="el-GR" i="1" dirty="0" err="1"/>
              <a:t>πρὸς</a:t>
            </a:r>
            <a:r>
              <a:rPr lang="el-GR" i="1" dirty="0"/>
              <a:t> </a:t>
            </a:r>
            <a:r>
              <a:rPr lang="el-GR" i="1" dirty="0" err="1"/>
              <a:t>ἕνα</a:t>
            </a:r>
            <a:r>
              <a:rPr lang="el-GR" i="1" dirty="0"/>
              <a:t> </a:t>
            </a:r>
            <a:r>
              <a:rPr lang="el-GR" i="1" dirty="0" err="1"/>
              <a:t>βλέπωσι</a:t>
            </a:r>
            <a:r>
              <a:rPr lang="el-GR" i="1" dirty="0"/>
              <a:t> </a:t>
            </a:r>
            <a:r>
              <a:rPr lang="el-GR" i="1" dirty="0" err="1"/>
              <a:t>πλοῦτον</a:t>
            </a:r>
            <a:r>
              <a:rPr lang="el-GR" i="1" dirty="0"/>
              <a:t>, </a:t>
            </a:r>
            <a:r>
              <a:rPr lang="el-GR" i="1" dirty="0" err="1"/>
              <a:t>ὅν</a:t>
            </a:r>
            <a:r>
              <a:rPr lang="el-GR" i="1" dirty="0"/>
              <a:t> </a:t>
            </a:r>
            <a:r>
              <a:rPr lang="el-GR" i="1" dirty="0" err="1"/>
              <a:t>τῆς</a:t>
            </a:r>
            <a:r>
              <a:rPr lang="el-GR" i="1" dirty="0"/>
              <a:t> </a:t>
            </a:r>
            <a:r>
              <a:rPr lang="el-GR" i="1" dirty="0" err="1"/>
              <a:t>εἰς</a:t>
            </a:r>
            <a:r>
              <a:rPr lang="el-GR" i="1" dirty="0"/>
              <a:t> </a:t>
            </a:r>
            <a:r>
              <a:rPr lang="el-GR" i="1" dirty="0" err="1"/>
              <a:t>Χριστὸν</a:t>
            </a:r>
            <a:r>
              <a:rPr lang="el-GR" i="1" dirty="0"/>
              <a:t> </a:t>
            </a:r>
            <a:r>
              <a:rPr lang="el-GR" i="1" dirty="0" err="1"/>
              <a:t>ἀγάπης</a:t>
            </a:r>
            <a:r>
              <a:rPr lang="el-GR" i="1" dirty="0"/>
              <a:t> </a:t>
            </a:r>
            <a:r>
              <a:rPr lang="el-GR" i="1" dirty="0" err="1"/>
              <a:t>ἄθλον</a:t>
            </a:r>
            <a:r>
              <a:rPr lang="el-GR" i="1" dirty="0"/>
              <a:t> </a:t>
            </a:r>
            <a:r>
              <a:rPr lang="el-GR" i="1" dirty="0" err="1"/>
              <a:t>τοῖς</a:t>
            </a:r>
            <a:r>
              <a:rPr lang="el-GR" i="1" dirty="0"/>
              <a:t> </a:t>
            </a:r>
            <a:r>
              <a:rPr lang="el-GR" i="1" dirty="0" err="1"/>
              <a:t>ἀγαπῶσιν</a:t>
            </a:r>
            <a:r>
              <a:rPr lang="el-GR" i="1" dirty="0"/>
              <a:t> </a:t>
            </a:r>
            <a:r>
              <a:rPr lang="el-GR" i="1" dirty="0" err="1"/>
              <a:t>ἔθηκεν</a:t>
            </a:r>
            <a:r>
              <a:rPr lang="el-GR" i="1" dirty="0"/>
              <a:t> ὁ Θεός... </a:t>
            </a:r>
            <a:r>
              <a:rPr lang="el-GR" i="1" dirty="0" err="1"/>
              <a:t>οἷς</a:t>
            </a:r>
            <a:r>
              <a:rPr lang="el-GR" i="1" dirty="0"/>
              <a:t> </a:t>
            </a:r>
            <a:r>
              <a:rPr lang="el-GR" i="1" dirty="0" err="1"/>
              <a:t>ἐξαρκεῖ</a:t>
            </a:r>
            <a:r>
              <a:rPr lang="el-GR" i="1" dirty="0"/>
              <a:t> </a:t>
            </a:r>
            <a:r>
              <a:rPr lang="el-GR" i="1" dirty="0" err="1"/>
              <a:t>πρὸς</a:t>
            </a:r>
            <a:r>
              <a:rPr lang="el-GR" i="1" dirty="0"/>
              <a:t> </a:t>
            </a:r>
            <a:r>
              <a:rPr lang="el-GR" i="1" dirty="0" err="1"/>
              <a:t>τὴν</a:t>
            </a:r>
            <a:r>
              <a:rPr lang="el-GR" i="1" dirty="0"/>
              <a:t> </a:t>
            </a:r>
            <a:r>
              <a:rPr lang="el-GR" i="1" dirty="0" err="1"/>
              <a:t>τοῦ</a:t>
            </a:r>
            <a:r>
              <a:rPr lang="el-GR" i="1" dirty="0"/>
              <a:t> τοιούτου </a:t>
            </a:r>
            <a:r>
              <a:rPr lang="el-GR" i="1" dirty="0" err="1"/>
              <a:t>πορείαν</a:t>
            </a:r>
            <a:r>
              <a:rPr lang="el-GR" i="1" dirty="0"/>
              <a:t> </a:t>
            </a:r>
            <a:r>
              <a:rPr lang="el-GR" i="1" dirty="0" err="1"/>
              <a:t>ἐφόδιον</a:t>
            </a:r>
            <a:r>
              <a:rPr lang="el-GR" i="1" dirty="0"/>
              <a:t> ὁ </a:t>
            </a:r>
            <a:r>
              <a:rPr lang="el-GR" i="1" dirty="0" err="1"/>
              <a:t>σταυρὸς</a:t>
            </a:r>
            <a:r>
              <a:rPr lang="el-GR" i="1" dirty="0"/>
              <a:t> </a:t>
            </a:r>
            <a:r>
              <a:rPr lang="el-GR" i="1" dirty="0" err="1"/>
              <a:t>τοῦ</a:t>
            </a:r>
            <a:r>
              <a:rPr lang="el-GR" i="1" dirty="0"/>
              <a:t> </a:t>
            </a:r>
            <a:r>
              <a:rPr lang="el-GR" i="1" dirty="0" err="1"/>
              <a:t>Χριστοῦ</a:t>
            </a:r>
            <a:r>
              <a:rPr lang="el-GR" i="1" dirty="0"/>
              <a:t>, </a:t>
            </a:r>
            <a:r>
              <a:rPr lang="el-GR" i="1" dirty="0" err="1"/>
              <a:t>ὅν</a:t>
            </a:r>
            <a:r>
              <a:rPr lang="el-GR" i="1" dirty="0"/>
              <a:t> </a:t>
            </a:r>
            <a:r>
              <a:rPr lang="el-GR" i="1" dirty="0" err="1"/>
              <a:t>δεῖ</a:t>
            </a:r>
            <a:r>
              <a:rPr lang="el-GR" i="1" dirty="0"/>
              <a:t> μετ’ </a:t>
            </a:r>
            <a:r>
              <a:rPr lang="el-GR" i="1" dirty="0" err="1"/>
              <a:t>εὐφροσύνης</a:t>
            </a:r>
            <a:r>
              <a:rPr lang="el-GR" i="1" dirty="0"/>
              <a:t> </a:t>
            </a:r>
            <a:r>
              <a:rPr lang="el-GR" i="1" dirty="0" err="1"/>
              <a:t>καὶ</a:t>
            </a:r>
            <a:r>
              <a:rPr lang="el-GR" i="1" dirty="0"/>
              <a:t> </a:t>
            </a:r>
            <a:r>
              <a:rPr lang="el-GR" i="1" dirty="0" err="1"/>
              <a:t>ἀγαθῆς</a:t>
            </a:r>
            <a:r>
              <a:rPr lang="el-GR" i="1" dirty="0"/>
              <a:t> </a:t>
            </a:r>
            <a:r>
              <a:rPr lang="el-GR" i="1" dirty="0" err="1"/>
              <a:t>ἐλπίδος</a:t>
            </a:r>
            <a:r>
              <a:rPr lang="el-GR" i="1" dirty="0"/>
              <a:t> βαστάζοντας </a:t>
            </a:r>
            <a:r>
              <a:rPr lang="el-GR" i="1" dirty="0" err="1"/>
              <a:t>ἀκολουθεῖν</a:t>
            </a:r>
            <a:r>
              <a:rPr lang="el-GR" i="1" dirty="0"/>
              <a:t> </a:t>
            </a:r>
            <a:r>
              <a:rPr lang="el-GR" i="1" dirty="0" err="1"/>
              <a:t>τῷ</a:t>
            </a:r>
            <a:r>
              <a:rPr lang="el-GR" i="1" dirty="0"/>
              <a:t> </a:t>
            </a:r>
            <a:r>
              <a:rPr lang="el-GR" i="1" dirty="0" err="1"/>
              <a:t>σωτήρι</a:t>
            </a:r>
            <a:r>
              <a:rPr lang="el-GR" i="1" dirty="0"/>
              <a:t> </a:t>
            </a:r>
            <a:r>
              <a:rPr lang="el-GR" i="1" dirty="0" err="1"/>
              <a:t>Θεῷ</a:t>
            </a:r>
            <a:r>
              <a:rPr lang="el-GR" i="1" dirty="0"/>
              <a:t>, </a:t>
            </a:r>
            <a:r>
              <a:rPr lang="el-GR" i="1" dirty="0" err="1"/>
              <a:t>νόμον</a:t>
            </a:r>
            <a:r>
              <a:rPr lang="el-GR" i="1" dirty="0"/>
              <a:t> </a:t>
            </a:r>
            <a:r>
              <a:rPr lang="el-GR" i="1" dirty="0" err="1"/>
              <a:t>καὶ</a:t>
            </a:r>
            <a:r>
              <a:rPr lang="el-GR" i="1" dirty="0"/>
              <a:t> </a:t>
            </a:r>
            <a:r>
              <a:rPr lang="el-GR" i="1" dirty="0" err="1"/>
              <a:t>ὁδὸν</a:t>
            </a:r>
            <a:r>
              <a:rPr lang="el-GR" i="1" dirty="0"/>
              <a:t> </a:t>
            </a:r>
            <a:r>
              <a:rPr lang="el-GR" i="1" dirty="0" err="1"/>
              <a:t>τοῦ</a:t>
            </a:r>
            <a:r>
              <a:rPr lang="el-GR" i="1" dirty="0"/>
              <a:t> βίου </a:t>
            </a:r>
            <a:r>
              <a:rPr lang="el-GR" i="1" dirty="0" err="1"/>
              <a:t>τὴν</a:t>
            </a:r>
            <a:r>
              <a:rPr lang="el-GR" i="1" dirty="0"/>
              <a:t> </a:t>
            </a:r>
            <a:r>
              <a:rPr lang="el-GR" i="1" dirty="0" err="1"/>
              <a:t>ἐκείνου</a:t>
            </a:r>
            <a:r>
              <a:rPr lang="el-GR" i="1" dirty="0"/>
              <a:t> ποιούμενοι </a:t>
            </a:r>
            <a:r>
              <a:rPr lang="el-GR" i="1" dirty="0" err="1"/>
              <a:t>οἰκονομίαν</a:t>
            </a:r>
            <a:r>
              <a:rPr lang="el-GR" i="1" dirty="0"/>
              <a:t>· </a:t>
            </a:r>
            <a:r>
              <a:rPr lang="el-GR" i="1" dirty="0" err="1"/>
              <a:t>καθὼς</a:t>
            </a:r>
            <a:r>
              <a:rPr lang="el-GR" i="1" dirty="0"/>
              <a:t> </a:t>
            </a:r>
            <a:r>
              <a:rPr lang="el-GR" i="1" dirty="0" err="1"/>
              <a:t>εἶπεν</a:t>
            </a:r>
            <a:r>
              <a:rPr lang="el-GR" i="1" dirty="0"/>
              <a:t> </a:t>
            </a:r>
            <a:r>
              <a:rPr lang="el-GR" i="1" dirty="0" err="1"/>
              <a:t>αὐτὸς</a:t>
            </a:r>
            <a:r>
              <a:rPr lang="el-GR" i="1" dirty="0"/>
              <a:t> ὁ </a:t>
            </a:r>
            <a:r>
              <a:rPr lang="el-GR" i="1" dirty="0" err="1"/>
              <a:t>ἀπόστολος</a:t>
            </a:r>
            <a:r>
              <a:rPr lang="el-GR" i="1" dirty="0"/>
              <a:t>· </a:t>
            </a:r>
            <a:r>
              <a:rPr lang="el-GR" i="1" dirty="0" err="1"/>
              <a:t>μιμηταί</a:t>
            </a:r>
            <a:r>
              <a:rPr lang="el-GR" i="1" dirty="0"/>
              <a:t> μου γίνεσθε, </a:t>
            </a:r>
            <a:r>
              <a:rPr lang="el-GR" i="1" dirty="0" err="1"/>
              <a:t>καθὼς</a:t>
            </a:r>
            <a:r>
              <a:rPr lang="el-GR" i="1" dirty="0"/>
              <a:t> </a:t>
            </a:r>
            <a:r>
              <a:rPr lang="el-GR" i="1" dirty="0" err="1"/>
              <a:t>κἀγὼ</a:t>
            </a:r>
            <a:r>
              <a:rPr lang="el-GR" i="1" dirty="0"/>
              <a:t> </a:t>
            </a:r>
            <a:r>
              <a:rPr lang="el-GR" i="1" dirty="0" err="1"/>
              <a:t>Χριστοῦ</a:t>
            </a:r>
            <a:r>
              <a:rPr lang="el-GR" dirty="0"/>
              <a:t>".</a:t>
            </a:r>
          </a:p>
          <a:p>
            <a:r>
              <a:rPr lang="el-GR" dirty="0"/>
              <a:t>Η μίμηση Χριστού συνεπάγεται την </a:t>
            </a:r>
            <a:r>
              <a:rPr lang="el-GR" u="sng" dirty="0"/>
              <a:t>επίγνωση των ορίων της ανθρώπινης ύπαρξης </a:t>
            </a:r>
            <a:r>
              <a:rPr lang="el-GR" dirty="0"/>
              <a:t>καθώς και την </a:t>
            </a:r>
            <a:r>
              <a:rPr lang="el-GR" u="sng" dirty="0"/>
              <a:t>αναγνώριση της θείας ενίσχυσης </a:t>
            </a:r>
            <a:r>
              <a:rPr lang="el-GR" dirty="0"/>
              <a:t>στην επίπονη οδό της τελείωσης και της θεογνωσίας. Η </a:t>
            </a:r>
            <a:r>
              <a:rPr lang="el-GR" dirty="0">
                <a:solidFill>
                  <a:srgbClr val="FF0000"/>
                </a:solidFill>
                <a:effectLst>
                  <a:outerShdw blurRad="38100" dist="38100" dir="2700000" algn="tl">
                    <a:srgbClr val="000000">
                      <a:alpha val="43137"/>
                    </a:srgbClr>
                  </a:outerShdw>
                </a:effectLst>
              </a:rPr>
              <a:t>ταπεινοφροσύνη</a:t>
            </a:r>
            <a:r>
              <a:rPr lang="el-GR" dirty="0"/>
              <a:t> θεωρείται </a:t>
            </a:r>
            <a:r>
              <a:rPr lang="el-GR" dirty="0">
                <a:solidFill>
                  <a:srgbClr val="FF0000"/>
                </a:solidFill>
                <a:effectLst>
                  <a:outerShdw blurRad="38100" dist="38100" dir="2700000" algn="tl">
                    <a:srgbClr val="000000">
                      <a:alpha val="43137"/>
                    </a:srgbClr>
                  </a:outerShdw>
                </a:effectLst>
              </a:rPr>
              <a:t>το "μέγιστο" κατόρθωμα της φιλοσοφίας</a:t>
            </a:r>
            <a:r>
              <a:rPr lang="el-GR" dirty="0"/>
              <a:t>, γιατί κατατροπώνει την υπερηφάνεια, προσανατολίζει τον άνθρωπο στην απόλαυση των θείων επαγγελιών και συμβάλλει στην συνειδητοποίηση των ασυγκρίτως και απείρως ανώτερων θεϊκών δωρεών σε σχέση τους ανθρώπινους πόνους: "</a:t>
            </a:r>
            <a:r>
              <a:rPr lang="el-GR" i="1" dirty="0" err="1"/>
              <a:t>τοῦτο</a:t>
            </a:r>
            <a:r>
              <a:rPr lang="el-GR" i="1" dirty="0"/>
              <a:t> γάρ </a:t>
            </a:r>
            <a:r>
              <a:rPr lang="el-GR" i="1" dirty="0" err="1"/>
              <a:t>ἐστι</a:t>
            </a:r>
            <a:r>
              <a:rPr lang="el-GR" i="1" dirty="0"/>
              <a:t> κατόρθωμα μέγιστον φιλοσοφίας, </a:t>
            </a:r>
            <a:r>
              <a:rPr lang="el-GR" i="1" dirty="0" err="1"/>
              <a:t>τὸ</a:t>
            </a:r>
            <a:r>
              <a:rPr lang="el-GR" i="1" dirty="0"/>
              <a:t> μέγα </a:t>
            </a:r>
            <a:r>
              <a:rPr lang="el-GR" i="1" dirty="0" err="1"/>
              <a:t>ὄντα</a:t>
            </a:r>
            <a:r>
              <a:rPr lang="el-GR" i="1" dirty="0"/>
              <a:t> </a:t>
            </a:r>
            <a:r>
              <a:rPr lang="el-GR" i="1" dirty="0" err="1"/>
              <a:t>τοῖς</a:t>
            </a:r>
            <a:r>
              <a:rPr lang="el-GR" i="1" dirty="0"/>
              <a:t> </a:t>
            </a:r>
            <a:r>
              <a:rPr lang="el-GR" i="1" dirty="0" err="1"/>
              <a:t>ἔργοις</a:t>
            </a:r>
            <a:r>
              <a:rPr lang="el-GR" i="1" dirty="0"/>
              <a:t> </a:t>
            </a:r>
            <a:r>
              <a:rPr lang="el-GR" i="1" dirty="0" err="1"/>
              <a:t>συστέλλεσθαι</a:t>
            </a:r>
            <a:r>
              <a:rPr lang="el-GR" i="1" dirty="0"/>
              <a:t> </a:t>
            </a:r>
            <a:r>
              <a:rPr lang="el-GR" i="1" dirty="0" err="1"/>
              <a:t>τῇ</a:t>
            </a:r>
            <a:r>
              <a:rPr lang="el-GR" i="1" dirty="0"/>
              <a:t> </a:t>
            </a:r>
            <a:r>
              <a:rPr lang="el-GR" i="1" dirty="0" err="1"/>
              <a:t>καρδίᾳ</a:t>
            </a:r>
            <a:r>
              <a:rPr lang="el-GR" i="1" dirty="0"/>
              <a:t> </a:t>
            </a:r>
            <a:r>
              <a:rPr lang="el-GR" i="1" dirty="0" err="1"/>
              <a:t>καὶ</a:t>
            </a:r>
            <a:r>
              <a:rPr lang="el-GR" i="1" dirty="0"/>
              <a:t> </a:t>
            </a:r>
            <a:r>
              <a:rPr lang="el-GR" i="1" dirty="0" err="1"/>
              <a:t>καταγιγνώσκειν</a:t>
            </a:r>
            <a:r>
              <a:rPr lang="el-GR" i="1" dirty="0"/>
              <a:t> </a:t>
            </a:r>
            <a:r>
              <a:rPr lang="el-GR" i="1" dirty="0" err="1"/>
              <a:t>τοῦ</a:t>
            </a:r>
            <a:r>
              <a:rPr lang="el-GR" i="1" dirty="0"/>
              <a:t> βίου, κάτω που </a:t>
            </a:r>
            <a:r>
              <a:rPr lang="el-GR" i="1" dirty="0" err="1"/>
              <a:t>ῥίψαντα</a:t>
            </a:r>
            <a:r>
              <a:rPr lang="el-GR" i="1" dirty="0"/>
              <a:t> </a:t>
            </a:r>
            <a:r>
              <a:rPr lang="el-GR" i="1" dirty="0" err="1"/>
              <a:t>τῷ</a:t>
            </a:r>
            <a:r>
              <a:rPr lang="el-GR" i="1" dirty="0"/>
              <a:t> </a:t>
            </a:r>
            <a:r>
              <a:rPr lang="el-GR" i="1" dirty="0" err="1"/>
              <a:t>πρὸς</a:t>
            </a:r>
            <a:r>
              <a:rPr lang="el-GR" i="1" dirty="0"/>
              <a:t> </a:t>
            </a:r>
            <a:r>
              <a:rPr lang="el-GR" i="1" dirty="0" err="1"/>
              <a:t>τὸν</a:t>
            </a:r>
            <a:r>
              <a:rPr lang="el-GR" i="1" dirty="0"/>
              <a:t> </a:t>
            </a:r>
            <a:r>
              <a:rPr lang="el-GR" i="1" dirty="0" err="1"/>
              <a:t>θεὸν</a:t>
            </a:r>
            <a:r>
              <a:rPr lang="el-GR" i="1" dirty="0"/>
              <a:t> </a:t>
            </a:r>
            <a:r>
              <a:rPr lang="el-GR" i="1" dirty="0" err="1"/>
              <a:t>φόβῳ</a:t>
            </a:r>
            <a:r>
              <a:rPr lang="el-GR" i="1" dirty="0"/>
              <a:t> </a:t>
            </a:r>
            <a:r>
              <a:rPr lang="el-GR" i="1" dirty="0" err="1"/>
              <a:t>τὴν</a:t>
            </a:r>
            <a:r>
              <a:rPr lang="el-GR" i="1" dirty="0"/>
              <a:t> </a:t>
            </a:r>
            <a:r>
              <a:rPr lang="el-GR" i="1" dirty="0" err="1"/>
              <a:t>οἴησιν</a:t>
            </a:r>
            <a:r>
              <a:rPr lang="el-GR" i="1" dirty="0"/>
              <a:t>, </a:t>
            </a:r>
            <a:r>
              <a:rPr lang="el-GR" i="1" dirty="0" err="1"/>
              <a:t>ὅπως</a:t>
            </a:r>
            <a:r>
              <a:rPr lang="el-GR" i="1" dirty="0"/>
              <a:t> </a:t>
            </a:r>
            <a:r>
              <a:rPr lang="el-GR" i="1" dirty="0" err="1"/>
              <a:t>ἀπολαύσῃ</a:t>
            </a:r>
            <a:r>
              <a:rPr lang="el-GR" i="1" dirty="0"/>
              <a:t> </a:t>
            </a:r>
            <a:r>
              <a:rPr lang="el-GR" i="1" dirty="0" err="1"/>
              <a:t>τῆς</a:t>
            </a:r>
            <a:r>
              <a:rPr lang="el-GR" i="1" dirty="0"/>
              <a:t> </a:t>
            </a:r>
            <a:r>
              <a:rPr lang="el-GR" i="1" dirty="0" err="1"/>
              <a:t>ἐπαγγελίας</a:t>
            </a:r>
            <a:r>
              <a:rPr lang="el-GR" i="1" dirty="0"/>
              <a:t>, </a:t>
            </a:r>
            <a:r>
              <a:rPr lang="el-GR" i="1" dirty="0" err="1"/>
              <a:t>καθὼς</a:t>
            </a:r>
            <a:r>
              <a:rPr lang="el-GR" i="1" dirty="0"/>
              <a:t> </a:t>
            </a:r>
            <a:r>
              <a:rPr lang="el-GR" i="1" dirty="0" err="1"/>
              <a:t>ἄν</a:t>
            </a:r>
            <a:r>
              <a:rPr lang="el-GR" i="1" dirty="0"/>
              <a:t> </a:t>
            </a:r>
            <a:r>
              <a:rPr lang="el-GR" i="1" dirty="0" err="1"/>
              <a:t>πιστεύσας</a:t>
            </a:r>
            <a:r>
              <a:rPr lang="el-GR" i="1" dirty="0"/>
              <a:t> </a:t>
            </a:r>
            <a:r>
              <a:rPr lang="el-GR" i="1" dirty="0" err="1"/>
              <a:t>ἠράσθη</a:t>
            </a:r>
            <a:r>
              <a:rPr lang="el-GR" i="1" dirty="0"/>
              <a:t> ταύτης, </a:t>
            </a:r>
            <a:r>
              <a:rPr lang="el-GR" i="1" dirty="0" err="1"/>
              <a:t>οὐ</a:t>
            </a:r>
            <a:r>
              <a:rPr lang="el-GR" i="1" dirty="0"/>
              <a:t> </a:t>
            </a:r>
            <a:r>
              <a:rPr lang="el-GR" i="1" dirty="0" err="1"/>
              <a:t>καθὼς</a:t>
            </a:r>
            <a:r>
              <a:rPr lang="el-GR" i="1" dirty="0"/>
              <a:t> </a:t>
            </a:r>
            <a:r>
              <a:rPr lang="el-GR" i="1" dirty="0" err="1"/>
              <a:t>ἄν</a:t>
            </a:r>
            <a:r>
              <a:rPr lang="el-GR" i="1" dirty="0"/>
              <a:t> </a:t>
            </a:r>
            <a:r>
              <a:rPr lang="el-GR" i="1" dirty="0" err="1"/>
              <a:t>πονέσας</a:t>
            </a:r>
            <a:r>
              <a:rPr lang="el-GR" i="1" dirty="0"/>
              <a:t> </a:t>
            </a:r>
            <a:r>
              <a:rPr lang="el-GR" i="1" dirty="0" err="1"/>
              <a:t>εἰργάσατο</a:t>
            </a:r>
            <a:r>
              <a:rPr lang="el-GR" i="1" dirty="0"/>
              <a:t>· μεγάλων </a:t>
            </a:r>
            <a:r>
              <a:rPr lang="el-GR" i="1" dirty="0" err="1"/>
              <a:t>γὰρ</a:t>
            </a:r>
            <a:r>
              <a:rPr lang="el-GR" i="1" dirty="0"/>
              <a:t> </a:t>
            </a:r>
            <a:r>
              <a:rPr lang="el-GR" i="1" dirty="0" err="1"/>
              <a:t>ὄντων</a:t>
            </a:r>
            <a:r>
              <a:rPr lang="el-GR" i="1" dirty="0"/>
              <a:t> </a:t>
            </a:r>
            <a:r>
              <a:rPr lang="el-GR" i="1" dirty="0" err="1"/>
              <a:t>τῶν</a:t>
            </a:r>
            <a:r>
              <a:rPr lang="el-GR" i="1" dirty="0"/>
              <a:t> </a:t>
            </a:r>
            <a:r>
              <a:rPr lang="el-GR" i="1" dirty="0" err="1"/>
              <a:t>δωρεῶν</a:t>
            </a:r>
            <a:r>
              <a:rPr lang="el-GR" i="1" dirty="0"/>
              <a:t> </a:t>
            </a:r>
            <a:r>
              <a:rPr lang="el-GR" i="1" dirty="0" err="1"/>
              <a:t>οὐκ</a:t>
            </a:r>
            <a:r>
              <a:rPr lang="el-GR" i="1" dirty="0"/>
              <a:t> </a:t>
            </a:r>
            <a:r>
              <a:rPr lang="el-GR" i="1" dirty="0" err="1"/>
              <a:t>ἔστι</a:t>
            </a:r>
            <a:r>
              <a:rPr lang="el-GR" i="1" dirty="0"/>
              <a:t> πόνους </a:t>
            </a:r>
            <a:r>
              <a:rPr lang="el-GR" i="1" dirty="0" err="1"/>
              <a:t>ἀξίους</a:t>
            </a:r>
            <a:r>
              <a:rPr lang="el-GR" i="1" dirty="0"/>
              <a:t> </a:t>
            </a:r>
            <a:r>
              <a:rPr lang="el-GR" i="1" dirty="0" err="1"/>
              <a:t>εὑρεῖν</a:t>
            </a:r>
            <a:r>
              <a:rPr lang="el-GR" dirty="0"/>
              <a:t>" (</a:t>
            </a:r>
            <a:r>
              <a:rPr lang="el-GR" i="1" dirty="0" err="1"/>
              <a:t>Ἐπιστολὴ</a:t>
            </a:r>
            <a:r>
              <a:rPr lang="el-GR" i="1" dirty="0"/>
              <a:t> Μεγάλη </a:t>
            </a:r>
            <a:r>
              <a:rPr lang="el-GR" i="1" dirty="0" err="1"/>
              <a:t>καὶ</a:t>
            </a:r>
            <a:r>
              <a:rPr lang="el-GR" i="1" dirty="0"/>
              <a:t> πάνυ </a:t>
            </a:r>
            <a:r>
              <a:rPr lang="el-GR" i="1" dirty="0" err="1"/>
              <a:t>ὠφέλιμος</a:t>
            </a:r>
            <a:r>
              <a:rPr lang="el-GR" dirty="0"/>
              <a:t>, </a:t>
            </a:r>
            <a:r>
              <a:rPr lang="en-GB" dirty="0"/>
              <a:t>PG</a:t>
            </a:r>
            <a:r>
              <a:rPr lang="el-GR" dirty="0"/>
              <a:t> 34, 421 </a:t>
            </a:r>
            <a:r>
              <a:rPr lang="en-GB" dirty="0"/>
              <a:t>C</a:t>
            </a:r>
            <a:r>
              <a:rPr lang="el-GR" dirty="0"/>
              <a:t>). </a:t>
            </a:r>
          </a:p>
          <a:p>
            <a:endParaRPr lang="el-GR" dirty="0"/>
          </a:p>
          <a:p>
            <a:endParaRPr lang="el-GR" dirty="0"/>
          </a:p>
        </p:txBody>
      </p:sp>
    </p:spTree>
    <p:extLst>
      <p:ext uri="{BB962C8B-B14F-4D97-AF65-F5344CB8AC3E}">
        <p14:creationId xmlns:p14="http://schemas.microsoft.com/office/powerpoint/2010/main" val="39072479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734096"/>
          </a:xfrm>
        </p:spPr>
        <p:txBody>
          <a:bodyPr>
            <a:normAutofit/>
          </a:bodyPr>
          <a:lstStyle/>
          <a:p>
            <a:pPr algn="ctr"/>
            <a:r>
              <a:rPr lang="el-GR" sz="3600" dirty="0"/>
              <a:t>Διάκριση μεταξύ χριστιανικής γνώσης και κοσμικής σοφίας</a:t>
            </a:r>
          </a:p>
        </p:txBody>
      </p:sp>
      <p:sp>
        <p:nvSpPr>
          <p:cNvPr id="3" name="Θέση περιεχομένου 2"/>
          <p:cNvSpPr>
            <a:spLocks noGrp="1"/>
          </p:cNvSpPr>
          <p:nvPr>
            <p:ph idx="1"/>
          </p:nvPr>
        </p:nvSpPr>
        <p:spPr>
          <a:xfrm>
            <a:off x="0" y="640768"/>
            <a:ext cx="12192000" cy="6217231"/>
          </a:xfrm>
        </p:spPr>
        <p:txBody>
          <a:bodyPr>
            <a:normAutofit lnSpcReduction="10000"/>
          </a:bodyPr>
          <a:lstStyle/>
          <a:p>
            <a:r>
              <a:rPr lang="el-GR" dirty="0"/>
              <a:t>Η γνώση συνδέεται άμεσα τόσο με την αυτογνωσία όσο και με τη θεογνωσία. </a:t>
            </a:r>
          </a:p>
          <a:p>
            <a:r>
              <a:rPr lang="el-GR" dirty="0"/>
              <a:t>Η γνώση θεωρείται </a:t>
            </a:r>
            <a:r>
              <a:rPr lang="el-GR" u="sng" dirty="0"/>
              <a:t>χάρισμα της αγιοπνευματικής δωρεάς </a:t>
            </a:r>
            <a:r>
              <a:rPr lang="el-GR" dirty="0"/>
              <a:t>που, εκφράζει την </a:t>
            </a:r>
            <a:r>
              <a:rPr lang="el-GR" u="sng" dirty="0"/>
              <a:t>αρχή της συνεργίας</a:t>
            </a:r>
            <a:r>
              <a:rPr lang="el-GR" dirty="0"/>
              <a:t>, και προϋποθέτει την </a:t>
            </a:r>
            <a:r>
              <a:rPr lang="el-GR" u="sng" dirty="0"/>
              <a:t>πράξη της κάθαρσης</a:t>
            </a:r>
            <a:r>
              <a:rPr lang="el-GR" dirty="0"/>
              <a:t>. Στη </a:t>
            </a:r>
            <a:r>
              <a:rPr lang="el-GR" dirty="0" err="1"/>
              <a:t>μακαριανή</a:t>
            </a:r>
            <a:r>
              <a:rPr lang="el-GR" dirty="0"/>
              <a:t> θεολογία απαντάται </a:t>
            </a:r>
            <a:r>
              <a:rPr lang="el-GR" dirty="0">
                <a:solidFill>
                  <a:srgbClr val="FF0000"/>
                </a:solidFill>
                <a:effectLst>
                  <a:outerShdw blurRad="38100" dist="38100" dir="2700000" algn="tl">
                    <a:srgbClr val="000000">
                      <a:alpha val="43137"/>
                    </a:srgbClr>
                  </a:outerShdw>
                </a:effectLst>
              </a:rPr>
              <a:t>η διάκριση γνώσης και σύνεσης</a:t>
            </a:r>
            <a:r>
              <a:rPr lang="el-GR" dirty="0"/>
              <a:t>, που εκφράζει άριστα τον διαχωρισμό μεταξύ </a:t>
            </a:r>
            <a:r>
              <a:rPr lang="el-GR" dirty="0">
                <a:solidFill>
                  <a:srgbClr val="FF0000"/>
                </a:solidFill>
                <a:effectLst>
                  <a:outerShdw blurRad="38100" dist="38100" dir="2700000" algn="tl">
                    <a:srgbClr val="000000">
                      <a:alpha val="43137"/>
                    </a:srgbClr>
                  </a:outerShdw>
                </a:effectLst>
              </a:rPr>
              <a:t>δωρεάς και παιδείας</a:t>
            </a:r>
            <a:r>
              <a:rPr lang="el-GR" dirty="0"/>
              <a:t>, δηλαδή τη διαφορά μεταξύ χριστιανικής γνώσης και κοσμικής σοφίας: "</a:t>
            </a:r>
            <a:r>
              <a:rPr lang="el-GR" i="1" dirty="0" err="1"/>
              <a:t>τὴν</a:t>
            </a:r>
            <a:r>
              <a:rPr lang="el-GR" i="1" dirty="0"/>
              <a:t> </a:t>
            </a:r>
            <a:r>
              <a:rPr lang="el-GR" i="1" dirty="0" err="1"/>
              <a:t>δὲ</a:t>
            </a:r>
            <a:r>
              <a:rPr lang="el-GR" i="1" dirty="0"/>
              <a:t> </a:t>
            </a:r>
            <a:r>
              <a:rPr lang="el-GR" i="1" dirty="0" err="1"/>
              <a:t>γνῶσιν</a:t>
            </a:r>
            <a:r>
              <a:rPr lang="el-GR" i="1" dirty="0"/>
              <a:t> </a:t>
            </a:r>
            <a:r>
              <a:rPr lang="el-GR" i="1" dirty="0" err="1"/>
              <a:t>καὶ</a:t>
            </a:r>
            <a:r>
              <a:rPr lang="el-GR" i="1" dirty="0"/>
              <a:t> </a:t>
            </a:r>
            <a:r>
              <a:rPr lang="el-GR" i="1" dirty="0" err="1"/>
              <a:t>σύνεσιν</a:t>
            </a:r>
            <a:r>
              <a:rPr lang="el-GR" i="1" dirty="0"/>
              <a:t> διαφόρως </a:t>
            </a:r>
            <a:r>
              <a:rPr lang="el-GR" i="1" dirty="0" err="1"/>
              <a:t>νόει</a:t>
            </a:r>
            <a:r>
              <a:rPr lang="el-GR" i="1" dirty="0"/>
              <a:t>, </a:t>
            </a:r>
            <a:r>
              <a:rPr lang="el-GR" i="1" dirty="0" err="1"/>
              <a:t>ἤτοι</a:t>
            </a:r>
            <a:r>
              <a:rPr lang="el-GR" i="1" dirty="0"/>
              <a:t> </a:t>
            </a:r>
            <a:r>
              <a:rPr lang="el-GR" i="1" dirty="0" err="1"/>
              <a:t>κατὰ</a:t>
            </a:r>
            <a:r>
              <a:rPr lang="el-GR" i="1" dirty="0"/>
              <a:t> χάριν </a:t>
            </a:r>
            <a:r>
              <a:rPr lang="el-GR" i="1" dirty="0" err="1"/>
              <a:t>καὶ</a:t>
            </a:r>
            <a:r>
              <a:rPr lang="el-GR" i="1" dirty="0"/>
              <a:t> </a:t>
            </a:r>
            <a:r>
              <a:rPr lang="el-GR" i="1" dirty="0" err="1"/>
              <a:t>δόμα</a:t>
            </a:r>
            <a:r>
              <a:rPr lang="el-GR" i="1" dirty="0"/>
              <a:t> </a:t>
            </a:r>
            <a:r>
              <a:rPr lang="el-GR" i="1" dirty="0" err="1"/>
              <a:t>ἐπουράνιον</a:t>
            </a:r>
            <a:r>
              <a:rPr lang="el-GR" i="1" dirty="0"/>
              <a:t> </a:t>
            </a:r>
            <a:r>
              <a:rPr lang="el-GR" i="1" dirty="0" err="1"/>
              <a:t>τοῦ</a:t>
            </a:r>
            <a:r>
              <a:rPr lang="el-GR" i="1" dirty="0"/>
              <a:t> Πνεύματος, </a:t>
            </a:r>
            <a:r>
              <a:rPr lang="el-GR" i="1" dirty="0" err="1"/>
              <a:t>ἤτοι</a:t>
            </a:r>
            <a:r>
              <a:rPr lang="el-GR" i="1" dirty="0"/>
              <a:t> </a:t>
            </a:r>
            <a:r>
              <a:rPr lang="el-GR" i="1" dirty="0" err="1"/>
              <a:t>κατὰ</a:t>
            </a:r>
            <a:r>
              <a:rPr lang="el-GR" i="1" dirty="0"/>
              <a:t> </a:t>
            </a:r>
            <a:r>
              <a:rPr lang="el-GR" i="1" dirty="0" err="1"/>
              <a:t>φυσικὴν</a:t>
            </a:r>
            <a:r>
              <a:rPr lang="el-GR" i="1" dirty="0"/>
              <a:t> </a:t>
            </a:r>
            <a:r>
              <a:rPr lang="el-GR" i="1" dirty="0" err="1"/>
              <a:t>ἀκολουθίαν</a:t>
            </a:r>
            <a:r>
              <a:rPr lang="el-GR" i="1" dirty="0"/>
              <a:t> συνέσεως ἤ διακρίσεως, </a:t>
            </a:r>
            <a:r>
              <a:rPr lang="el-GR" i="1" dirty="0" err="1"/>
              <a:t>καὶ</a:t>
            </a:r>
            <a:r>
              <a:rPr lang="el-GR" i="1" dirty="0"/>
              <a:t> </a:t>
            </a:r>
            <a:r>
              <a:rPr lang="el-GR" i="1" dirty="0" err="1"/>
              <a:t>διὰ</a:t>
            </a:r>
            <a:r>
              <a:rPr lang="el-GR" i="1" dirty="0"/>
              <a:t> </a:t>
            </a:r>
            <a:r>
              <a:rPr lang="el-GR" i="1" dirty="0" err="1"/>
              <a:t>τῶν</a:t>
            </a:r>
            <a:r>
              <a:rPr lang="el-GR" i="1" dirty="0"/>
              <a:t> θείων </a:t>
            </a:r>
            <a:r>
              <a:rPr lang="el-GR" i="1" dirty="0" err="1"/>
              <a:t>Γραφῶν</a:t>
            </a:r>
            <a:r>
              <a:rPr lang="el-GR" i="1" dirty="0"/>
              <a:t> παιδεύσεως</a:t>
            </a:r>
            <a:r>
              <a:rPr lang="el-GR" dirty="0"/>
              <a:t>"</a:t>
            </a:r>
            <a:r>
              <a:rPr lang="el-GR" i="1" dirty="0"/>
              <a:t> </a:t>
            </a:r>
            <a:r>
              <a:rPr lang="el-GR" dirty="0"/>
              <a:t>(</a:t>
            </a:r>
            <a:r>
              <a:rPr lang="el-GR" i="1" dirty="0" err="1"/>
              <a:t>Ὁμιλίαι</a:t>
            </a:r>
            <a:r>
              <a:rPr lang="el-GR" i="1" dirty="0"/>
              <a:t> </a:t>
            </a:r>
            <a:r>
              <a:rPr lang="el-GR" i="1" dirty="0" err="1"/>
              <a:t>Πνευματικαὶ</a:t>
            </a:r>
            <a:r>
              <a:rPr lang="el-GR" i="1" dirty="0"/>
              <a:t> ΚΘ΄</a:t>
            </a:r>
            <a:r>
              <a:rPr lang="el-GR" dirty="0"/>
              <a:t>, </a:t>
            </a:r>
            <a:r>
              <a:rPr lang="en-GB" dirty="0"/>
              <a:t>PG</a:t>
            </a:r>
            <a:r>
              <a:rPr lang="el-GR" dirty="0"/>
              <a:t> 34, 720 Β).</a:t>
            </a:r>
          </a:p>
          <a:p>
            <a:r>
              <a:rPr lang="el-GR" dirty="0"/>
              <a:t>Η άμεση σύνδεση </a:t>
            </a:r>
            <a:r>
              <a:rPr lang="el-GR" b="1" dirty="0"/>
              <a:t>χριστιανικής σοφίας </a:t>
            </a:r>
            <a:r>
              <a:rPr lang="el-GR" dirty="0"/>
              <a:t>και </a:t>
            </a:r>
            <a:r>
              <a:rPr lang="el-GR" b="1" dirty="0" err="1"/>
              <a:t>αγιοπνευματικής</a:t>
            </a:r>
            <a:r>
              <a:rPr lang="el-GR" b="1" dirty="0"/>
              <a:t> δωρεάς </a:t>
            </a:r>
            <a:r>
              <a:rPr lang="el-GR" dirty="0" err="1"/>
              <a:t>σχετικοποιεί</a:t>
            </a:r>
            <a:r>
              <a:rPr lang="el-GR" dirty="0"/>
              <a:t> και αποδυναμώνει κάθε ανθρώπινη προσπάθεια για την κατάκτηση της κοσμικής γνώσης. Η απουσία της </a:t>
            </a:r>
            <a:r>
              <a:rPr lang="el-GR" dirty="0" err="1"/>
              <a:t>αγιοπνευματικής</a:t>
            </a:r>
            <a:r>
              <a:rPr lang="el-GR" dirty="0"/>
              <a:t> δύναμης φανερώνει τη ματαιότητα αλλά και την </a:t>
            </a:r>
            <a:r>
              <a:rPr lang="el-GR" dirty="0" err="1"/>
              <a:t>περιοριστικότητα</a:t>
            </a:r>
            <a:r>
              <a:rPr lang="el-GR" dirty="0"/>
              <a:t> των ανθρώπινων αναζητήσεων. Η συμμετοχή της αμαρτίας στην ανθρώπινη γνώση εκδηλώνεται πολύτροπα μέσα από τη φιλοσοφία, την ποίηση, τη ρητορική, την ιστορία και, μ’ ένα λόγο, μέσα απ’ όλες τις τέχνες και επιστήμες που δημιουργούν οι αμαρτωλοί άνθρωποι.  </a:t>
            </a:r>
          </a:p>
          <a:p>
            <a:endParaRPr lang="el-GR" dirty="0"/>
          </a:p>
          <a:p>
            <a:pPr marL="0" indent="0">
              <a:buNone/>
            </a:pPr>
            <a:endParaRPr lang="el-GR" dirty="0"/>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32844673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811369"/>
          </a:xfrm>
        </p:spPr>
        <p:txBody>
          <a:bodyPr>
            <a:normAutofit/>
          </a:bodyPr>
          <a:lstStyle/>
          <a:p>
            <a:pPr algn="ctr"/>
            <a:r>
              <a:rPr lang="el-GR" sz="3600" dirty="0"/>
              <a:t>Διάκριση μεταξύ χριστιανικής γνώσης και κοσμικής σοφίας</a:t>
            </a:r>
          </a:p>
        </p:txBody>
      </p:sp>
      <p:sp>
        <p:nvSpPr>
          <p:cNvPr id="3" name="Θέση περιεχομένου 2"/>
          <p:cNvSpPr>
            <a:spLocks noGrp="1"/>
          </p:cNvSpPr>
          <p:nvPr>
            <p:ph idx="1"/>
          </p:nvPr>
        </p:nvSpPr>
        <p:spPr>
          <a:xfrm>
            <a:off x="0" y="692284"/>
            <a:ext cx="12192000" cy="6165716"/>
          </a:xfrm>
        </p:spPr>
        <p:txBody>
          <a:bodyPr>
            <a:normAutofit/>
          </a:bodyPr>
          <a:lstStyle/>
          <a:p>
            <a:r>
              <a:rPr lang="el-GR" dirty="0"/>
              <a:t>Η ανθρώπινη γνώση είναι ανίκανη να αντικρούσει την πονηρή δύναμη, και έτσι ποτέ κανένας δεν ωφελήθηκε από την επιστήμη ή την τέχνη του: "</a:t>
            </a:r>
            <a:r>
              <a:rPr lang="el-GR" i="1" dirty="0" err="1"/>
              <a:t>οὗτοι</a:t>
            </a:r>
            <a:r>
              <a:rPr lang="el-GR" i="1" dirty="0"/>
              <a:t> πάντες </a:t>
            </a:r>
            <a:r>
              <a:rPr lang="el-GR" i="1" dirty="0" err="1"/>
              <a:t>οἱ</a:t>
            </a:r>
            <a:r>
              <a:rPr lang="el-GR" i="1" dirty="0"/>
              <a:t> </a:t>
            </a:r>
            <a:r>
              <a:rPr lang="el-GR" i="1" dirty="0" err="1"/>
              <a:t>τεχνῖται</a:t>
            </a:r>
            <a:r>
              <a:rPr lang="el-GR" i="1" dirty="0"/>
              <a:t>, κατεχόμενοι </a:t>
            </a:r>
            <a:r>
              <a:rPr lang="el-GR" i="1" dirty="0" err="1"/>
              <a:t>ὑπὸ</a:t>
            </a:r>
            <a:r>
              <a:rPr lang="el-GR" i="1" dirty="0"/>
              <a:t> </a:t>
            </a:r>
            <a:r>
              <a:rPr lang="el-GR" i="1" dirty="0" err="1"/>
              <a:t>τοῦ</a:t>
            </a:r>
            <a:r>
              <a:rPr lang="el-GR" i="1" dirty="0"/>
              <a:t> </a:t>
            </a:r>
            <a:r>
              <a:rPr lang="el-GR" i="1" dirty="0" err="1"/>
              <a:t>ἔνδον</a:t>
            </a:r>
            <a:r>
              <a:rPr lang="el-GR" i="1" dirty="0"/>
              <a:t> </a:t>
            </a:r>
            <a:r>
              <a:rPr lang="el-GR" i="1" dirty="0" err="1"/>
              <a:t>οἰκοῦντος</a:t>
            </a:r>
            <a:r>
              <a:rPr lang="el-GR" i="1" dirty="0"/>
              <a:t> </a:t>
            </a:r>
            <a:r>
              <a:rPr lang="el-GR" i="1" dirty="0" err="1"/>
              <a:t>ὄφεως</a:t>
            </a:r>
            <a:r>
              <a:rPr lang="el-GR" i="1" dirty="0"/>
              <a:t> </a:t>
            </a:r>
            <a:r>
              <a:rPr lang="el-GR" i="1" dirty="0" err="1"/>
              <a:t>καὶ</a:t>
            </a:r>
            <a:r>
              <a:rPr lang="el-GR" i="1" dirty="0"/>
              <a:t> </a:t>
            </a:r>
            <a:r>
              <a:rPr lang="el-GR" i="1" dirty="0" err="1"/>
              <a:t>μὴ</a:t>
            </a:r>
            <a:r>
              <a:rPr lang="el-GR" i="1" dirty="0"/>
              <a:t> </a:t>
            </a:r>
            <a:r>
              <a:rPr lang="el-GR" i="1" dirty="0" err="1"/>
              <a:t>γνόντες</a:t>
            </a:r>
            <a:r>
              <a:rPr lang="el-GR" i="1" dirty="0"/>
              <a:t> </a:t>
            </a:r>
            <a:r>
              <a:rPr lang="el-GR" i="1" dirty="0" err="1"/>
              <a:t>τὴ</a:t>
            </a:r>
            <a:r>
              <a:rPr lang="el-GR" i="1" dirty="0"/>
              <a:t> </a:t>
            </a:r>
            <a:r>
              <a:rPr lang="el-GR" i="1" dirty="0" err="1"/>
              <a:t>σύνοικον</a:t>
            </a:r>
            <a:r>
              <a:rPr lang="el-GR" i="1" dirty="0"/>
              <a:t> </a:t>
            </a:r>
            <a:r>
              <a:rPr lang="el-GR" i="1" dirty="0" err="1"/>
              <a:t>αὐτοῖς</a:t>
            </a:r>
            <a:r>
              <a:rPr lang="el-GR" i="1" dirty="0"/>
              <a:t> </a:t>
            </a:r>
            <a:r>
              <a:rPr lang="el-GR" i="1" dirty="0" err="1"/>
              <a:t>ἁμαρτίαν</a:t>
            </a:r>
            <a:r>
              <a:rPr lang="el-GR" i="1" dirty="0"/>
              <a:t>, </a:t>
            </a:r>
            <a:r>
              <a:rPr lang="el-GR" i="1" dirty="0" err="1"/>
              <a:t>αἰχμάλωτοι</a:t>
            </a:r>
            <a:r>
              <a:rPr lang="el-GR" i="1" dirty="0"/>
              <a:t> </a:t>
            </a:r>
            <a:r>
              <a:rPr lang="el-GR" i="1" dirty="0" err="1"/>
              <a:t>καὶ</a:t>
            </a:r>
            <a:r>
              <a:rPr lang="el-GR" i="1" dirty="0"/>
              <a:t> </a:t>
            </a:r>
            <a:r>
              <a:rPr lang="el-GR" i="1" dirty="0" err="1"/>
              <a:t>δοῦλοι</a:t>
            </a:r>
            <a:r>
              <a:rPr lang="el-GR" i="1" dirty="0"/>
              <a:t> </a:t>
            </a:r>
            <a:r>
              <a:rPr lang="el-GR" i="1" dirty="0" err="1"/>
              <a:t>τῆς</a:t>
            </a:r>
            <a:r>
              <a:rPr lang="el-GR" i="1" dirty="0"/>
              <a:t> </a:t>
            </a:r>
            <a:r>
              <a:rPr lang="el-GR" i="1" dirty="0" err="1"/>
              <a:t>πονηρᾶς</a:t>
            </a:r>
            <a:r>
              <a:rPr lang="el-GR" i="1" dirty="0"/>
              <a:t> δυνάμεως </a:t>
            </a:r>
            <a:r>
              <a:rPr lang="el-GR" i="1" dirty="0" err="1"/>
              <a:t>γεγόνασι</a:t>
            </a:r>
            <a:r>
              <a:rPr lang="el-GR" i="1" dirty="0"/>
              <a:t>, </a:t>
            </a:r>
            <a:r>
              <a:rPr lang="el-GR" i="1" dirty="0" err="1"/>
              <a:t>μηδὲν</a:t>
            </a:r>
            <a:r>
              <a:rPr lang="el-GR" i="1" dirty="0"/>
              <a:t> </a:t>
            </a:r>
            <a:r>
              <a:rPr lang="el-GR" i="1" dirty="0" err="1"/>
              <a:t>ὠφεληθέντες</a:t>
            </a:r>
            <a:r>
              <a:rPr lang="el-GR" i="1" dirty="0"/>
              <a:t> </a:t>
            </a:r>
            <a:r>
              <a:rPr lang="el-GR" i="1" dirty="0" err="1"/>
              <a:t>ὑπὸ</a:t>
            </a:r>
            <a:r>
              <a:rPr lang="el-GR" i="1" dirty="0"/>
              <a:t> </a:t>
            </a:r>
            <a:r>
              <a:rPr lang="el-GR" i="1" dirty="0" err="1"/>
              <a:t>τῆς</a:t>
            </a:r>
            <a:r>
              <a:rPr lang="el-GR" i="1" dirty="0"/>
              <a:t> </a:t>
            </a:r>
            <a:r>
              <a:rPr lang="el-GR" i="1" dirty="0" err="1"/>
              <a:t>ἐπιστήμης</a:t>
            </a:r>
            <a:r>
              <a:rPr lang="el-GR" i="1" dirty="0"/>
              <a:t> </a:t>
            </a:r>
            <a:r>
              <a:rPr lang="el-GR" i="1" dirty="0" err="1"/>
              <a:t>καὶ</a:t>
            </a:r>
            <a:r>
              <a:rPr lang="el-GR" i="1" dirty="0"/>
              <a:t> τέχνης </a:t>
            </a:r>
            <a:r>
              <a:rPr lang="el-GR" i="1" dirty="0" err="1"/>
              <a:t>αὐτῶν</a:t>
            </a:r>
            <a:r>
              <a:rPr lang="el-GR" dirty="0"/>
              <a:t>"</a:t>
            </a:r>
            <a:r>
              <a:rPr lang="el-GR" i="1" dirty="0"/>
              <a:t> </a:t>
            </a:r>
            <a:r>
              <a:rPr lang="el-GR" dirty="0"/>
              <a:t>(</a:t>
            </a:r>
            <a:r>
              <a:rPr lang="el-GR" i="1" dirty="0" err="1"/>
              <a:t>Ὁμιλίαι</a:t>
            </a:r>
            <a:r>
              <a:rPr lang="el-GR" i="1" dirty="0"/>
              <a:t> </a:t>
            </a:r>
            <a:r>
              <a:rPr lang="el-GR" i="1" dirty="0" err="1"/>
              <a:t>Πνευματικαὶ</a:t>
            </a:r>
            <a:r>
              <a:rPr lang="el-GR" i="1" dirty="0"/>
              <a:t> ΜΕ΄,</a:t>
            </a:r>
            <a:r>
              <a:rPr lang="el-GR" dirty="0"/>
              <a:t> </a:t>
            </a:r>
            <a:r>
              <a:rPr lang="en-GB" dirty="0"/>
              <a:t>PG</a:t>
            </a:r>
            <a:r>
              <a:rPr lang="el-GR" dirty="0"/>
              <a:t> 34, 788 </a:t>
            </a:r>
            <a:r>
              <a:rPr lang="en-GB" dirty="0"/>
              <a:t>AB</a:t>
            </a:r>
            <a:r>
              <a:rPr lang="el-GR" dirty="0"/>
              <a:t>). </a:t>
            </a:r>
          </a:p>
          <a:p>
            <a:pPr lvl="0"/>
            <a:r>
              <a:rPr lang="el-GR" dirty="0"/>
              <a:t>Αυτός είναι και ο λόγος που οι σοφοί του κόσμου, όπως ο Αριστοτέλης, ο Πλάτωνας και ο Σωκράτης, παρομοιάζονται με πόλεις μεγάλες αλλά ανοχύρωτες και ερημωμένες εξαιτίας της απουσίας του Πνεύματος του Θεού </a:t>
            </a:r>
            <a:r>
              <a:rPr lang="el-GR" dirty="0">
                <a:ea typeface="Times New Roman" panose="02020603050405020304" pitchFamily="18" charset="0"/>
              </a:rPr>
              <a:t>και: "</a:t>
            </a:r>
            <a:r>
              <a:rPr lang="el-GR" i="1" dirty="0" err="1">
                <a:ea typeface="Times New Roman" panose="02020603050405020304" pitchFamily="18" charset="0"/>
              </a:rPr>
              <a:t>Οὕτω</a:t>
            </a:r>
            <a:r>
              <a:rPr lang="el-GR" i="1" dirty="0">
                <a:ea typeface="Times New Roman" panose="02020603050405020304" pitchFamily="18" charset="0"/>
              </a:rPr>
              <a:t> </a:t>
            </a:r>
            <a:r>
              <a:rPr lang="el-GR" i="1" dirty="0" err="1">
                <a:ea typeface="Times New Roman" panose="02020603050405020304" pitchFamily="18" charset="0"/>
              </a:rPr>
              <a:t>δὴ</a:t>
            </a:r>
            <a:r>
              <a:rPr lang="el-GR" i="1" dirty="0">
                <a:ea typeface="Times New Roman" panose="02020603050405020304" pitchFamily="18" charset="0"/>
              </a:rPr>
              <a:t> </a:t>
            </a:r>
            <a:r>
              <a:rPr lang="el-GR" i="1" dirty="0" err="1">
                <a:ea typeface="Times New Roman" panose="02020603050405020304" pitchFamily="18" charset="0"/>
              </a:rPr>
              <a:t>καὶ</a:t>
            </a:r>
            <a:r>
              <a:rPr lang="el-GR" i="1" dirty="0">
                <a:ea typeface="Times New Roman" panose="02020603050405020304" pitchFamily="18" charset="0"/>
              </a:rPr>
              <a:t> </a:t>
            </a:r>
            <a:r>
              <a:rPr lang="el-GR" i="1" dirty="0" err="1">
                <a:ea typeface="Times New Roman" panose="02020603050405020304" pitchFamily="18" charset="0"/>
              </a:rPr>
              <a:t>ψυχαὶ</a:t>
            </a:r>
            <a:r>
              <a:rPr lang="el-GR" i="1" dirty="0">
                <a:ea typeface="Times New Roman" panose="02020603050405020304" pitchFamily="18" charset="0"/>
              </a:rPr>
              <a:t> </a:t>
            </a:r>
            <a:r>
              <a:rPr lang="el-GR" i="1" dirty="0" err="1">
                <a:ea typeface="Times New Roman" panose="02020603050405020304" pitchFamily="18" charset="0"/>
              </a:rPr>
              <a:t>αἱ</a:t>
            </a:r>
            <a:r>
              <a:rPr lang="el-GR" i="1" dirty="0">
                <a:ea typeface="Times New Roman" panose="02020603050405020304" pitchFamily="18" charset="0"/>
              </a:rPr>
              <a:t> </a:t>
            </a:r>
            <a:r>
              <a:rPr lang="el-GR" i="1" dirty="0" err="1">
                <a:ea typeface="Times New Roman" panose="02020603050405020304" pitchFamily="18" charset="0"/>
              </a:rPr>
              <a:t>κεκοσμημέναι</a:t>
            </a:r>
            <a:r>
              <a:rPr lang="el-GR" i="1" dirty="0">
                <a:ea typeface="Times New Roman" panose="02020603050405020304" pitchFamily="18" charset="0"/>
              </a:rPr>
              <a:t> γνώσει και </a:t>
            </a:r>
            <a:r>
              <a:rPr lang="el-GR" i="1" dirty="0" err="1">
                <a:ea typeface="Times New Roman" panose="02020603050405020304" pitchFamily="18" charset="0"/>
              </a:rPr>
              <a:t>συνέσει</a:t>
            </a:r>
            <a:r>
              <a:rPr lang="el-GR" i="1" dirty="0">
                <a:ea typeface="Times New Roman" panose="02020603050405020304" pitchFamily="18" charset="0"/>
              </a:rPr>
              <a:t> </a:t>
            </a:r>
            <a:r>
              <a:rPr lang="el-GR" i="1" dirty="0" err="1">
                <a:ea typeface="Times New Roman" panose="02020603050405020304" pitchFamily="18" charset="0"/>
              </a:rPr>
              <a:t>καὶ</a:t>
            </a:r>
            <a:r>
              <a:rPr lang="el-GR" i="1" dirty="0">
                <a:ea typeface="Times New Roman" panose="02020603050405020304" pitchFamily="18" charset="0"/>
              </a:rPr>
              <a:t> </a:t>
            </a:r>
            <a:r>
              <a:rPr lang="el-GR" i="1" dirty="0" err="1">
                <a:ea typeface="Times New Roman" panose="02020603050405020304" pitchFamily="18" charset="0"/>
              </a:rPr>
              <a:t>νῷ</a:t>
            </a:r>
            <a:r>
              <a:rPr lang="el-GR" i="1" dirty="0">
                <a:ea typeface="Times New Roman" panose="02020603050405020304" pitchFamily="18" charset="0"/>
              </a:rPr>
              <a:t> </a:t>
            </a:r>
            <a:r>
              <a:rPr lang="el-GR" i="1" dirty="0" err="1">
                <a:ea typeface="Times New Roman" panose="02020603050405020304" pitchFamily="18" charset="0"/>
              </a:rPr>
              <a:t>ὀξυτάτω</a:t>
            </a:r>
            <a:r>
              <a:rPr lang="el-GR" i="1" dirty="0">
                <a:ea typeface="Times New Roman" panose="02020603050405020304" pitchFamily="18" charset="0"/>
              </a:rPr>
              <a:t>, </a:t>
            </a:r>
            <a:r>
              <a:rPr lang="el-GR" i="1" dirty="0" err="1">
                <a:ea typeface="Times New Roman" panose="02020603050405020304" pitchFamily="18" charset="0"/>
              </a:rPr>
              <a:t>ὡς</a:t>
            </a:r>
            <a:r>
              <a:rPr lang="el-GR" i="1" dirty="0">
                <a:ea typeface="Times New Roman" panose="02020603050405020304" pitchFamily="18" charset="0"/>
              </a:rPr>
              <a:t> πόλεις </a:t>
            </a:r>
            <a:r>
              <a:rPr lang="el-GR" i="1" dirty="0" err="1">
                <a:ea typeface="Times New Roman" panose="02020603050405020304" pitchFamily="18" charset="0"/>
              </a:rPr>
              <a:t>εἰσὶ</a:t>
            </a:r>
            <a:r>
              <a:rPr lang="el-GR" i="1" dirty="0">
                <a:ea typeface="Times New Roman" panose="02020603050405020304" pitchFamily="18" charset="0"/>
              </a:rPr>
              <a:t> </a:t>
            </a:r>
            <a:r>
              <a:rPr lang="el-GR" i="1" dirty="0" err="1">
                <a:ea typeface="Times New Roman" panose="02020603050405020304" pitchFamily="18" charset="0"/>
              </a:rPr>
              <a:t>μεγάλαι</a:t>
            </a:r>
            <a:r>
              <a:rPr lang="el-GR" i="1" dirty="0">
                <a:ea typeface="Times New Roman" panose="02020603050405020304" pitchFamily="18" charset="0"/>
              </a:rPr>
              <a:t>. </a:t>
            </a:r>
            <a:r>
              <a:rPr lang="el-GR" i="1" dirty="0" err="1">
                <a:ea typeface="Times New Roman" panose="02020603050405020304" pitchFamily="18" charset="0"/>
              </a:rPr>
              <a:t>Ἀλλά</a:t>
            </a:r>
            <a:r>
              <a:rPr lang="el-GR" i="1" dirty="0">
                <a:ea typeface="Times New Roman" panose="02020603050405020304" pitchFamily="18" charset="0"/>
              </a:rPr>
              <a:t> </a:t>
            </a:r>
            <a:r>
              <a:rPr lang="el-GR" i="1" dirty="0" err="1">
                <a:ea typeface="Times New Roman" panose="02020603050405020304" pitchFamily="18" charset="0"/>
              </a:rPr>
              <a:t>ζητητέον</a:t>
            </a:r>
            <a:r>
              <a:rPr lang="el-GR" i="1" dirty="0">
                <a:ea typeface="Times New Roman" panose="02020603050405020304" pitchFamily="18" charset="0"/>
              </a:rPr>
              <a:t>, </a:t>
            </a:r>
            <a:r>
              <a:rPr lang="el-GR" i="1" dirty="0" err="1">
                <a:ea typeface="Times New Roman" panose="02020603050405020304" pitchFamily="18" charset="0"/>
              </a:rPr>
              <a:t>εἰ</a:t>
            </a:r>
            <a:r>
              <a:rPr lang="el-GR" i="1" dirty="0">
                <a:ea typeface="Times New Roman" panose="02020603050405020304" pitchFamily="18" charset="0"/>
              </a:rPr>
              <a:t> </a:t>
            </a:r>
            <a:r>
              <a:rPr lang="el-GR" i="1" dirty="0" err="1">
                <a:ea typeface="Times New Roman" panose="02020603050405020304" pitchFamily="18" charset="0"/>
              </a:rPr>
              <a:t>ὠχύρωνται</a:t>
            </a:r>
            <a:r>
              <a:rPr lang="el-GR" i="1" dirty="0">
                <a:ea typeface="Times New Roman" panose="02020603050405020304" pitchFamily="18" charset="0"/>
              </a:rPr>
              <a:t> </a:t>
            </a:r>
            <a:r>
              <a:rPr lang="el-GR" i="1" dirty="0" err="1">
                <a:ea typeface="Times New Roman" panose="02020603050405020304" pitchFamily="18" charset="0"/>
              </a:rPr>
              <a:t>τῇ</a:t>
            </a:r>
            <a:r>
              <a:rPr lang="el-GR" i="1" dirty="0">
                <a:ea typeface="Times New Roman" panose="02020603050405020304" pitchFamily="18" charset="0"/>
              </a:rPr>
              <a:t> δυνάμει </a:t>
            </a:r>
            <a:r>
              <a:rPr lang="el-GR" i="1" dirty="0" err="1">
                <a:ea typeface="Times New Roman" panose="02020603050405020304" pitchFamily="18" charset="0"/>
              </a:rPr>
              <a:t>τοῦ</a:t>
            </a:r>
            <a:r>
              <a:rPr lang="el-GR" i="1" dirty="0">
                <a:ea typeface="Times New Roman" panose="02020603050405020304" pitchFamily="18" charset="0"/>
              </a:rPr>
              <a:t> Πνεύματος, </a:t>
            </a:r>
            <a:r>
              <a:rPr lang="el-GR" i="1" dirty="0" err="1">
                <a:ea typeface="Times New Roman" panose="02020603050405020304" pitchFamily="18" charset="0"/>
              </a:rPr>
              <a:t>μήποτε</a:t>
            </a:r>
            <a:r>
              <a:rPr lang="el-GR" i="1" dirty="0">
                <a:ea typeface="Times New Roman" panose="02020603050405020304" pitchFamily="18" charset="0"/>
              </a:rPr>
              <a:t> </a:t>
            </a:r>
            <a:r>
              <a:rPr lang="el-GR" i="1" dirty="0" err="1">
                <a:ea typeface="Times New Roman" panose="02020603050405020304" pitchFamily="18" charset="0"/>
              </a:rPr>
              <a:t>οἱ</a:t>
            </a:r>
            <a:r>
              <a:rPr lang="el-GR" i="1" dirty="0">
                <a:ea typeface="Times New Roman" panose="02020603050405020304" pitchFamily="18" charset="0"/>
              </a:rPr>
              <a:t> </a:t>
            </a:r>
            <a:r>
              <a:rPr lang="el-GR" i="1" dirty="0" err="1">
                <a:ea typeface="Times New Roman" panose="02020603050405020304" pitchFamily="18" charset="0"/>
              </a:rPr>
              <a:t>ἐχθροὶ</a:t>
            </a:r>
            <a:r>
              <a:rPr lang="el-GR" i="1" dirty="0">
                <a:ea typeface="Times New Roman" panose="02020603050405020304" pitchFamily="18" charset="0"/>
              </a:rPr>
              <a:t> </a:t>
            </a:r>
            <a:r>
              <a:rPr lang="el-GR" i="1" dirty="0" err="1">
                <a:ea typeface="Times New Roman" panose="02020603050405020304" pitchFamily="18" charset="0"/>
              </a:rPr>
              <a:t>εἰσέλθοντες</a:t>
            </a:r>
            <a:r>
              <a:rPr lang="el-GR" i="1" dirty="0">
                <a:ea typeface="Times New Roman" panose="02020603050405020304" pitchFamily="18" charset="0"/>
              </a:rPr>
              <a:t> </a:t>
            </a:r>
            <a:r>
              <a:rPr lang="el-GR" i="1" dirty="0" err="1">
                <a:ea typeface="Times New Roman" panose="02020603050405020304" pitchFamily="18" charset="0"/>
              </a:rPr>
              <a:t>ἐρημώσωσιν</a:t>
            </a:r>
            <a:r>
              <a:rPr lang="el-GR" i="1" dirty="0">
                <a:ea typeface="Times New Roman" panose="02020603050405020304" pitchFamily="18" charset="0"/>
              </a:rPr>
              <a:t> </a:t>
            </a:r>
            <a:r>
              <a:rPr lang="el-GR" i="1" dirty="0" err="1">
                <a:ea typeface="Times New Roman" panose="02020603050405020304" pitchFamily="18" charset="0"/>
              </a:rPr>
              <a:t>αὐτάς</a:t>
            </a:r>
            <a:r>
              <a:rPr lang="el-GR" i="1" dirty="0">
                <a:ea typeface="Times New Roman" panose="02020603050405020304" pitchFamily="18" charset="0"/>
              </a:rPr>
              <a:t>. </a:t>
            </a:r>
            <a:r>
              <a:rPr lang="el-GR" i="1" dirty="0" err="1">
                <a:ea typeface="Times New Roman" panose="02020603050405020304" pitchFamily="18" charset="0"/>
              </a:rPr>
              <a:t>Οἱ</a:t>
            </a:r>
            <a:r>
              <a:rPr lang="el-GR" i="1" dirty="0">
                <a:ea typeface="Times New Roman" panose="02020603050405020304" pitchFamily="18" charset="0"/>
              </a:rPr>
              <a:t> </a:t>
            </a:r>
            <a:r>
              <a:rPr lang="el-GR" i="1" dirty="0" err="1">
                <a:ea typeface="Times New Roman" panose="02020603050405020304" pitchFamily="18" charset="0"/>
              </a:rPr>
              <a:t>γὰρ</a:t>
            </a:r>
            <a:r>
              <a:rPr lang="el-GR" i="1" dirty="0">
                <a:ea typeface="Times New Roman" panose="02020603050405020304" pitchFamily="18" charset="0"/>
              </a:rPr>
              <a:t> </a:t>
            </a:r>
            <a:r>
              <a:rPr lang="el-GR" i="1" dirty="0" err="1">
                <a:ea typeface="Times New Roman" panose="02020603050405020304" pitchFamily="18" charset="0"/>
              </a:rPr>
              <a:t>σοφοὶ</a:t>
            </a:r>
            <a:r>
              <a:rPr lang="el-GR" i="1" dirty="0">
                <a:ea typeface="Times New Roman" panose="02020603050405020304" pitchFamily="18" charset="0"/>
              </a:rPr>
              <a:t> </a:t>
            </a:r>
            <a:r>
              <a:rPr lang="el-GR" i="1" dirty="0" err="1">
                <a:ea typeface="Times New Roman" panose="02020603050405020304" pitchFamily="18" charset="0"/>
              </a:rPr>
              <a:t>τοῦ</a:t>
            </a:r>
            <a:r>
              <a:rPr lang="el-GR" i="1" dirty="0">
                <a:ea typeface="Times New Roman" panose="02020603050405020304" pitchFamily="18" charset="0"/>
              </a:rPr>
              <a:t> κόσμου, </a:t>
            </a:r>
            <a:r>
              <a:rPr lang="el-GR" i="1" dirty="0" err="1">
                <a:ea typeface="Times New Roman" panose="02020603050405020304" pitchFamily="18" charset="0"/>
              </a:rPr>
              <a:t>Ἀριστοτέλης</a:t>
            </a:r>
            <a:r>
              <a:rPr lang="el-GR" i="1" dirty="0">
                <a:ea typeface="Times New Roman" panose="02020603050405020304" pitchFamily="18" charset="0"/>
              </a:rPr>
              <a:t>, ἤ Πλάτων, ἤ Σωκράτης, φρόνιμοι </a:t>
            </a:r>
            <a:r>
              <a:rPr lang="el-GR" i="1" dirty="0" err="1">
                <a:ea typeface="Times New Roman" panose="02020603050405020304" pitchFamily="18" charset="0"/>
              </a:rPr>
              <a:t>ὄντες</a:t>
            </a:r>
            <a:r>
              <a:rPr lang="el-GR" i="1" dirty="0">
                <a:ea typeface="Times New Roman" panose="02020603050405020304" pitchFamily="18" charset="0"/>
              </a:rPr>
              <a:t> </a:t>
            </a:r>
            <a:r>
              <a:rPr lang="el-GR" i="1" dirty="0" err="1">
                <a:ea typeface="Times New Roman" panose="02020603050405020304" pitchFamily="18" charset="0"/>
              </a:rPr>
              <a:t>ἐν</a:t>
            </a:r>
            <a:r>
              <a:rPr lang="el-GR" i="1" dirty="0">
                <a:ea typeface="Times New Roman" panose="02020603050405020304" pitchFamily="18" charset="0"/>
              </a:rPr>
              <a:t> γνώσει, </a:t>
            </a:r>
            <a:r>
              <a:rPr lang="el-GR" i="1" dirty="0" err="1">
                <a:ea typeface="Times New Roman" panose="02020603050405020304" pitchFamily="18" charset="0"/>
              </a:rPr>
              <a:t>ὥσπερ</a:t>
            </a:r>
            <a:r>
              <a:rPr lang="el-GR" i="1" dirty="0">
                <a:ea typeface="Times New Roman" panose="02020603050405020304" pitchFamily="18" charset="0"/>
              </a:rPr>
              <a:t> πόλεις </a:t>
            </a:r>
            <a:r>
              <a:rPr lang="el-GR" i="1" dirty="0" err="1">
                <a:ea typeface="Times New Roman" panose="02020603050405020304" pitchFamily="18" charset="0"/>
              </a:rPr>
              <a:t>μεγάλαι</a:t>
            </a:r>
            <a:r>
              <a:rPr lang="el-GR" i="1" dirty="0">
                <a:ea typeface="Times New Roman" panose="02020603050405020304" pitchFamily="18" charset="0"/>
              </a:rPr>
              <a:t> </a:t>
            </a:r>
            <a:r>
              <a:rPr lang="el-GR" i="1" dirty="0" err="1">
                <a:ea typeface="Times New Roman" panose="02020603050405020304" pitchFamily="18" charset="0"/>
              </a:rPr>
              <a:t>ἐτύγχανον</a:t>
            </a:r>
            <a:r>
              <a:rPr lang="el-GR" i="1" dirty="0">
                <a:ea typeface="Times New Roman" panose="02020603050405020304" pitchFamily="18" charset="0"/>
              </a:rPr>
              <a:t>, </a:t>
            </a:r>
            <a:r>
              <a:rPr lang="el-GR" i="1" dirty="0" err="1">
                <a:ea typeface="Times New Roman" panose="02020603050405020304" pitchFamily="18" charset="0"/>
              </a:rPr>
              <a:t>ἀλλ</a:t>
            </a:r>
            <a:r>
              <a:rPr lang="el-GR" i="1" dirty="0">
                <a:ea typeface="Times New Roman" panose="02020603050405020304" pitchFamily="18" charset="0"/>
              </a:rPr>
              <a:t>’ </a:t>
            </a:r>
            <a:r>
              <a:rPr lang="el-GR" i="1" dirty="0" err="1">
                <a:ea typeface="Times New Roman" panose="02020603050405020304" pitchFamily="18" charset="0"/>
              </a:rPr>
              <a:t>ἔρημοι</a:t>
            </a:r>
            <a:r>
              <a:rPr lang="el-GR" i="1" dirty="0">
                <a:ea typeface="Times New Roman" panose="02020603050405020304" pitchFamily="18" charset="0"/>
              </a:rPr>
              <a:t> </a:t>
            </a:r>
            <a:r>
              <a:rPr lang="el-GR" i="1" dirty="0" err="1">
                <a:ea typeface="Times New Roman" panose="02020603050405020304" pitchFamily="18" charset="0"/>
              </a:rPr>
              <a:t>ἦσαν</a:t>
            </a:r>
            <a:r>
              <a:rPr lang="el-GR" i="1" dirty="0">
                <a:ea typeface="Times New Roman" panose="02020603050405020304" pitchFamily="18" charset="0"/>
              </a:rPr>
              <a:t> </a:t>
            </a:r>
            <a:r>
              <a:rPr lang="el-GR" i="1" dirty="0" err="1">
                <a:ea typeface="Times New Roman" panose="02020603050405020304" pitchFamily="18" charset="0"/>
              </a:rPr>
              <a:t>ὑπό</a:t>
            </a:r>
            <a:r>
              <a:rPr lang="el-GR" i="1" dirty="0">
                <a:ea typeface="Times New Roman" panose="02020603050405020304" pitchFamily="18" charset="0"/>
              </a:rPr>
              <a:t> </a:t>
            </a:r>
            <a:r>
              <a:rPr lang="el-GR" i="1" dirty="0" err="1">
                <a:ea typeface="Times New Roman" panose="02020603050405020304" pitchFamily="18" charset="0"/>
              </a:rPr>
              <a:t>ἐχθρῶν</a:t>
            </a:r>
            <a:r>
              <a:rPr lang="el-GR" i="1" dirty="0">
                <a:ea typeface="Times New Roman" panose="02020603050405020304" pitchFamily="18" charset="0"/>
              </a:rPr>
              <a:t>, </a:t>
            </a:r>
            <a:r>
              <a:rPr lang="el-GR" i="1" dirty="0" err="1">
                <a:ea typeface="Times New Roman" panose="02020603050405020304" pitchFamily="18" charset="0"/>
              </a:rPr>
              <a:t>διὰ</a:t>
            </a:r>
            <a:r>
              <a:rPr lang="el-GR" i="1" dirty="0">
                <a:ea typeface="Times New Roman" panose="02020603050405020304" pitchFamily="18" charset="0"/>
              </a:rPr>
              <a:t> </a:t>
            </a:r>
            <a:r>
              <a:rPr lang="el-GR" i="1" dirty="0" err="1">
                <a:ea typeface="Times New Roman" panose="02020603050405020304" pitchFamily="18" charset="0"/>
              </a:rPr>
              <a:t>τὸ</a:t>
            </a:r>
            <a:r>
              <a:rPr lang="el-GR" i="1" dirty="0">
                <a:ea typeface="Times New Roman" panose="02020603050405020304" pitchFamily="18" charset="0"/>
              </a:rPr>
              <a:t> </a:t>
            </a:r>
            <a:r>
              <a:rPr lang="el-GR" i="1" dirty="0" err="1">
                <a:ea typeface="Times New Roman" panose="02020603050405020304" pitchFamily="18" charset="0"/>
              </a:rPr>
              <a:t>μὴ</a:t>
            </a:r>
            <a:r>
              <a:rPr lang="el-GR" i="1" dirty="0">
                <a:ea typeface="Times New Roman" panose="02020603050405020304" pitchFamily="18" charset="0"/>
              </a:rPr>
              <a:t> </a:t>
            </a:r>
            <a:r>
              <a:rPr lang="el-GR" i="1" dirty="0" err="1">
                <a:ea typeface="Times New Roman" panose="02020603050405020304" pitchFamily="18" charset="0"/>
              </a:rPr>
              <a:t>εἶναι</a:t>
            </a:r>
            <a:r>
              <a:rPr lang="el-GR" i="1" dirty="0">
                <a:ea typeface="Times New Roman" panose="02020603050405020304" pitchFamily="18" charset="0"/>
              </a:rPr>
              <a:t> </a:t>
            </a:r>
            <a:r>
              <a:rPr lang="el-GR" i="1" dirty="0" err="1">
                <a:ea typeface="Times New Roman" panose="02020603050405020304" pitchFamily="18" charset="0"/>
              </a:rPr>
              <a:t>Πνεῦμα</a:t>
            </a:r>
            <a:r>
              <a:rPr lang="el-GR" i="1" dirty="0">
                <a:ea typeface="Times New Roman" panose="02020603050405020304" pitchFamily="18" charset="0"/>
              </a:rPr>
              <a:t> </a:t>
            </a:r>
            <a:r>
              <a:rPr lang="el-GR" i="1" dirty="0" err="1">
                <a:ea typeface="Times New Roman" panose="02020603050405020304" pitchFamily="18" charset="0"/>
              </a:rPr>
              <a:t>Θεοῦ</a:t>
            </a:r>
            <a:r>
              <a:rPr lang="el-GR" i="1" dirty="0">
                <a:ea typeface="Times New Roman" panose="02020603050405020304" pitchFamily="18" charset="0"/>
              </a:rPr>
              <a:t> </a:t>
            </a:r>
            <a:r>
              <a:rPr lang="el-GR" i="1" dirty="0" err="1">
                <a:ea typeface="Times New Roman" panose="02020603050405020304" pitchFamily="18" charset="0"/>
              </a:rPr>
              <a:t>ἐν</a:t>
            </a:r>
            <a:r>
              <a:rPr lang="el-GR" i="1" dirty="0">
                <a:ea typeface="Times New Roman" panose="02020603050405020304" pitchFamily="18" charset="0"/>
              </a:rPr>
              <a:t> </a:t>
            </a:r>
            <a:r>
              <a:rPr lang="el-GR" i="1" dirty="0" err="1">
                <a:ea typeface="Times New Roman" panose="02020603050405020304" pitchFamily="18" charset="0"/>
              </a:rPr>
              <a:t>αὐτοῖς</a:t>
            </a:r>
            <a:r>
              <a:rPr lang="el-GR" dirty="0">
                <a:ea typeface="Times New Roman" panose="02020603050405020304" pitchFamily="18" charset="0"/>
              </a:rPr>
              <a:t>"</a:t>
            </a:r>
            <a:r>
              <a:rPr lang="el-GR" i="1" dirty="0">
                <a:ea typeface="Times New Roman" panose="02020603050405020304" pitchFamily="18" charset="0"/>
              </a:rPr>
              <a:t> </a:t>
            </a:r>
            <a:r>
              <a:rPr lang="el-GR" dirty="0">
                <a:ea typeface="Times New Roman" panose="02020603050405020304" pitchFamily="18" charset="0"/>
              </a:rPr>
              <a:t>(</a:t>
            </a:r>
            <a:r>
              <a:rPr lang="el-GR" i="1" dirty="0" err="1">
                <a:ea typeface="Times New Roman" panose="02020603050405020304" pitchFamily="18" charset="0"/>
              </a:rPr>
              <a:t>Ὁμιλίαι</a:t>
            </a:r>
            <a:r>
              <a:rPr lang="el-GR" i="1" dirty="0">
                <a:ea typeface="Times New Roman" panose="02020603050405020304" pitchFamily="18" charset="0"/>
              </a:rPr>
              <a:t> </a:t>
            </a:r>
            <a:r>
              <a:rPr lang="el-GR" i="1" dirty="0" err="1">
                <a:ea typeface="Times New Roman" panose="02020603050405020304" pitchFamily="18" charset="0"/>
              </a:rPr>
              <a:t>Πνευματικαὶ</a:t>
            </a:r>
            <a:r>
              <a:rPr lang="el-GR" i="1" dirty="0">
                <a:ea typeface="Times New Roman" panose="02020603050405020304" pitchFamily="18" charset="0"/>
              </a:rPr>
              <a:t> ΜΒ΄</a:t>
            </a:r>
            <a:r>
              <a:rPr lang="el-GR" dirty="0">
                <a:ea typeface="Times New Roman" panose="02020603050405020304" pitchFamily="18" charset="0"/>
              </a:rPr>
              <a:t>, </a:t>
            </a:r>
            <a:r>
              <a:rPr lang="en-GB" dirty="0">
                <a:ea typeface="Times New Roman" panose="02020603050405020304" pitchFamily="18" charset="0"/>
              </a:rPr>
              <a:t>P</a:t>
            </a:r>
            <a:r>
              <a:rPr lang="el-GR" dirty="0">
                <a:ea typeface="Times New Roman" panose="02020603050405020304" pitchFamily="18" charset="0"/>
              </a:rPr>
              <a:t>.</a:t>
            </a:r>
            <a:r>
              <a:rPr lang="en-GB" dirty="0">
                <a:ea typeface="Times New Roman" panose="02020603050405020304" pitchFamily="18" charset="0"/>
              </a:rPr>
              <a:t>G</a:t>
            </a:r>
            <a:r>
              <a:rPr lang="el-GR" dirty="0">
                <a:ea typeface="Times New Roman" panose="02020603050405020304" pitchFamily="18" charset="0"/>
              </a:rPr>
              <a:t>. 34, 769 </a:t>
            </a:r>
            <a:r>
              <a:rPr lang="en-GB" dirty="0">
                <a:ea typeface="Times New Roman" panose="02020603050405020304" pitchFamily="18" charset="0"/>
              </a:rPr>
              <a:t>C</a:t>
            </a:r>
            <a:r>
              <a:rPr lang="el-GR" dirty="0">
                <a:ea typeface="Times New Roman" panose="02020603050405020304" pitchFamily="18" charset="0"/>
              </a:rPr>
              <a:t>). </a:t>
            </a:r>
            <a:endParaRPr lang="el-GR" dirty="0"/>
          </a:p>
          <a:p>
            <a:endParaRPr lang="el-GR" dirty="0"/>
          </a:p>
          <a:p>
            <a:endParaRPr lang="el-GR" dirty="0"/>
          </a:p>
        </p:txBody>
      </p:sp>
    </p:spTree>
    <p:extLst>
      <p:ext uri="{BB962C8B-B14F-4D97-AF65-F5344CB8AC3E}">
        <p14:creationId xmlns:p14="http://schemas.microsoft.com/office/powerpoint/2010/main" val="16768317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399244"/>
          </a:xfrm>
        </p:spPr>
        <p:txBody>
          <a:bodyPr>
            <a:normAutofit fontScale="90000"/>
          </a:bodyPr>
          <a:lstStyle/>
          <a:p>
            <a:pPr algn="ctr"/>
            <a:r>
              <a:rPr lang="el-GR" sz="3600" dirty="0"/>
              <a:t>Διάκριση μεταξύ χριστιανικής γνώσης και κοσμικής σοφίας</a:t>
            </a:r>
          </a:p>
        </p:txBody>
      </p:sp>
      <p:sp>
        <p:nvSpPr>
          <p:cNvPr id="3" name="Θέση περιεχομένου 2"/>
          <p:cNvSpPr>
            <a:spLocks noGrp="1"/>
          </p:cNvSpPr>
          <p:nvPr>
            <p:ph idx="1"/>
          </p:nvPr>
        </p:nvSpPr>
        <p:spPr>
          <a:xfrm>
            <a:off x="0" y="399245"/>
            <a:ext cx="12192000" cy="6458755"/>
          </a:xfrm>
        </p:spPr>
        <p:txBody>
          <a:bodyPr>
            <a:normAutofit/>
          </a:bodyPr>
          <a:lstStyle/>
          <a:p>
            <a:r>
              <a:rPr lang="el-GR" dirty="0"/>
              <a:t>Η αποκαλυπτική δύναμη της αγιοπνευματικής δωρεάς αποδεικνύεται η σημαντικότερη προϋπόθεση της αυτογνωσίας, που αιτιολογεί και την αποτυχία των κοσμικών φιλοσόφων στην προσέγγιση του μυστηρίου της ανθρώπινης ψυχής: </a:t>
            </a:r>
            <a:r>
              <a:rPr lang="en-US" dirty="0"/>
              <a:t> </a:t>
            </a:r>
            <a:r>
              <a:rPr lang="el-GR" dirty="0">
                <a:ea typeface="Times New Roman" panose="02020603050405020304" pitchFamily="18" charset="0"/>
              </a:rPr>
              <a:t>"</a:t>
            </a:r>
            <a:r>
              <a:rPr lang="el-GR" i="1" dirty="0" err="1">
                <a:ea typeface="Times New Roman" panose="02020603050405020304" pitchFamily="18" charset="0"/>
              </a:rPr>
              <a:t>Οὔτε</a:t>
            </a:r>
            <a:r>
              <a:rPr lang="el-GR" i="1" dirty="0">
                <a:ea typeface="Times New Roman" panose="02020603050405020304" pitchFamily="18" charset="0"/>
              </a:rPr>
              <a:t> </a:t>
            </a:r>
            <a:r>
              <a:rPr lang="el-GR" i="1" dirty="0" err="1">
                <a:ea typeface="Times New Roman" panose="02020603050405020304" pitchFamily="18" charset="0"/>
              </a:rPr>
              <a:t>δὲ</a:t>
            </a:r>
            <a:r>
              <a:rPr lang="el-GR" i="1" dirty="0">
                <a:ea typeface="Times New Roman" panose="02020603050405020304" pitchFamily="18" charset="0"/>
              </a:rPr>
              <a:t> </a:t>
            </a:r>
            <a:r>
              <a:rPr lang="el-GR" i="1" dirty="0" err="1">
                <a:ea typeface="Times New Roman" panose="02020603050405020304" pitchFamily="18" charset="0"/>
              </a:rPr>
              <a:t>σοφοὶ</a:t>
            </a:r>
            <a:r>
              <a:rPr lang="el-GR" i="1" dirty="0">
                <a:ea typeface="Times New Roman" panose="02020603050405020304" pitchFamily="18" charset="0"/>
              </a:rPr>
              <a:t> </a:t>
            </a:r>
            <a:r>
              <a:rPr lang="el-GR" i="1" dirty="0" err="1">
                <a:ea typeface="Times New Roman" panose="02020603050405020304" pitchFamily="18" charset="0"/>
              </a:rPr>
              <a:t>διὰ</a:t>
            </a:r>
            <a:r>
              <a:rPr lang="el-GR" i="1" dirty="0">
                <a:ea typeface="Times New Roman" panose="02020603050405020304" pitchFamily="18" charset="0"/>
              </a:rPr>
              <a:t> </a:t>
            </a:r>
            <a:r>
              <a:rPr lang="el-GR" i="1" dirty="0" err="1">
                <a:ea typeface="Times New Roman" panose="02020603050405020304" pitchFamily="18" charset="0"/>
              </a:rPr>
              <a:t>τῆς</a:t>
            </a:r>
            <a:r>
              <a:rPr lang="el-GR" i="1" dirty="0">
                <a:ea typeface="Times New Roman" panose="02020603050405020304" pitchFamily="18" charset="0"/>
              </a:rPr>
              <a:t> σοφίας, </a:t>
            </a:r>
            <a:r>
              <a:rPr lang="el-GR" i="1" dirty="0" err="1">
                <a:ea typeface="Times New Roman" panose="02020603050405020304" pitchFamily="18" charset="0"/>
              </a:rPr>
              <a:t>οὔτε</a:t>
            </a:r>
            <a:r>
              <a:rPr lang="el-GR" i="1" dirty="0">
                <a:ea typeface="Times New Roman" panose="02020603050405020304" pitchFamily="18" charset="0"/>
              </a:rPr>
              <a:t> φρόνιμοι </a:t>
            </a:r>
            <a:r>
              <a:rPr lang="el-GR" i="1" dirty="0" err="1">
                <a:ea typeface="Times New Roman" panose="02020603050405020304" pitchFamily="18" charset="0"/>
              </a:rPr>
              <a:t>διὰ</a:t>
            </a:r>
            <a:r>
              <a:rPr lang="el-GR" i="1" dirty="0">
                <a:ea typeface="Times New Roman" panose="02020603050405020304" pitchFamily="18" charset="0"/>
              </a:rPr>
              <a:t> </a:t>
            </a:r>
            <a:r>
              <a:rPr lang="el-GR" i="1" dirty="0" err="1">
                <a:ea typeface="Times New Roman" panose="02020603050405020304" pitchFamily="18" charset="0"/>
              </a:rPr>
              <a:t>τῆς</a:t>
            </a:r>
            <a:r>
              <a:rPr lang="el-GR" i="1" dirty="0">
                <a:ea typeface="Times New Roman" panose="02020603050405020304" pitchFamily="18" charset="0"/>
              </a:rPr>
              <a:t> φρονήσεως </a:t>
            </a:r>
            <a:r>
              <a:rPr lang="el-GR" i="1" dirty="0" err="1">
                <a:ea typeface="Times New Roman" panose="02020603050405020304" pitchFamily="18" charset="0"/>
              </a:rPr>
              <a:t>αὐτῶν</a:t>
            </a:r>
            <a:r>
              <a:rPr lang="el-GR" i="1" dirty="0">
                <a:ea typeface="Times New Roman" panose="02020603050405020304" pitchFamily="18" charset="0"/>
              </a:rPr>
              <a:t> </a:t>
            </a:r>
            <a:r>
              <a:rPr lang="el-GR" i="1" dirty="0" err="1">
                <a:ea typeface="Times New Roman" panose="02020603050405020304" pitchFamily="18" charset="0"/>
              </a:rPr>
              <a:t>ἠδυνήθησαν</a:t>
            </a:r>
            <a:r>
              <a:rPr lang="el-GR" i="1" dirty="0">
                <a:ea typeface="Times New Roman" panose="02020603050405020304" pitchFamily="18" charset="0"/>
              </a:rPr>
              <a:t> </a:t>
            </a:r>
            <a:r>
              <a:rPr lang="el-GR" i="1" dirty="0" err="1">
                <a:ea typeface="Times New Roman" panose="02020603050405020304" pitchFamily="18" charset="0"/>
              </a:rPr>
              <a:t>καταλαβεῖν</a:t>
            </a:r>
            <a:r>
              <a:rPr lang="el-GR" i="1" dirty="0">
                <a:ea typeface="Times New Roman" panose="02020603050405020304" pitchFamily="18" charset="0"/>
              </a:rPr>
              <a:t> </a:t>
            </a:r>
            <a:r>
              <a:rPr lang="el-GR" i="1" dirty="0" err="1">
                <a:ea typeface="Times New Roman" panose="02020603050405020304" pitchFamily="18" charset="0"/>
              </a:rPr>
              <a:t>ψυχῆς</a:t>
            </a:r>
            <a:r>
              <a:rPr lang="el-GR" i="1" dirty="0">
                <a:ea typeface="Times New Roman" panose="02020603050405020304" pitchFamily="18" charset="0"/>
              </a:rPr>
              <a:t> λεπτότητα, ἤ </a:t>
            </a:r>
            <a:r>
              <a:rPr lang="el-GR" i="1" dirty="0" err="1">
                <a:ea typeface="Times New Roman" panose="02020603050405020304" pitchFamily="18" charset="0"/>
              </a:rPr>
              <a:t>εἰπεῖν</a:t>
            </a:r>
            <a:r>
              <a:rPr lang="el-GR" i="1" dirty="0">
                <a:ea typeface="Times New Roman" panose="02020603050405020304" pitchFamily="18" charset="0"/>
              </a:rPr>
              <a:t> </a:t>
            </a:r>
            <a:r>
              <a:rPr lang="el-GR" i="1" dirty="0" err="1">
                <a:ea typeface="Times New Roman" panose="02020603050405020304" pitchFamily="18" charset="0"/>
              </a:rPr>
              <a:t>περὶ</a:t>
            </a:r>
            <a:r>
              <a:rPr lang="el-GR" i="1" dirty="0">
                <a:ea typeface="Times New Roman" panose="02020603050405020304" pitchFamily="18" charset="0"/>
              </a:rPr>
              <a:t> </a:t>
            </a:r>
            <a:r>
              <a:rPr lang="el-GR" i="1" dirty="0" err="1">
                <a:ea typeface="Times New Roman" panose="02020603050405020304" pitchFamily="18" charset="0"/>
              </a:rPr>
              <a:t>αὐτῆς</a:t>
            </a:r>
            <a:r>
              <a:rPr lang="el-GR" i="1" dirty="0">
                <a:ea typeface="Times New Roman" panose="02020603050405020304" pitchFamily="18" charset="0"/>
              </a:rPr>
              <a:t> </a:t>
            </a:r>
            <a:r>
              <a:rPr lang="el-GR" i="1" dirty="0" err="1">
                <a:ea typeface="Times New Roman" panose="02020603050405020304" pitchFamily="18" charset="0"/>
              </a:rPr>
              <a:t>ὥς</a:t>
            </a:r>
            <a:r>
              <a:rPr lang="el-GR" i="1" dirty="0">
                <a:ea typeface="Times New Roman" panose="02020603050405020304" pitchFamily="18" charset="0"/>
              </a:rPr>
              <a:t> </a:t>
            </a:r>
            <a:r>
              <a:rPr lang="el-GR" i="1" dirty="0" err="1">
                <a:ea typeface="Times New Roman" panose="02020603050405020304" pitchFamily="18" charset="0"/>
              </a:rPr>
              <a:t>ἐστιν</a:t>
            </a:r>
            <a:r>
              <a:rPr lang="el-GR" i="1" dirty="0">
                <a:ea typeface="Times New Roman" panose="02020603050405020304" pitchFamily="18" charset="0"/>
              </a:rPr>
              <a:t>, </a:t>
            </a:r>
            <a:r>
              <a:rPr lang="el-GR" i="1" dirty="0" err="1">
                <a:ea typeface="Times New Roman" panose="02020603050405020304" pitchFamily="18" charset="0"/>
              </a:rPr>
              <a:t>εἰ</a:t>
            </a:r>
            <a:r>
              <a:rPr lang="el-GR" i="1" dirty="0">
                <a:ea typeface="Times New Roman" panose="02020603050405020304" pitchFamily="18" charset="0"/>
              </a:rPr>
              <a:t> </a:t>
            </a:r>
            <a:r>
              <a:rPr lang="el-GR" i="1" dirty="0" err="1">
                <a:ea typeface="Times New Roman" panose="02020603050405020304" pitchFamily="18" charset="0"/>
              </a:rPr>
              <a:t>μὴ</a:t>
            </a:r>
            <a:r>
              <a:rPr lang="el-GR" i="1" dirty="0">
                <a:ea typeface="Times New Roman" panose="02020603050405020304" pitchFamily="18" charset="0"/>
              </a:rPr>
              <a:t> μόνον </a:t>
            </a:r>
            <a:r>
              <a:rPr lang="el-GR" i="1" dirty="0" err="1">
                <a:ea typeface="Times New Roman" panose="02020603050405020304" pitchFamily="18" charset="0"/>
              </a:rPr>
              <a:t>οἷς</a:t>
            </a:r>
            <a:r>
              <a:rPr lang="el-GR" i="1" dirty="0">
                <a:ea typeface="Times New Roman" panose="02020603050405020304" pitchFamily="18" charset="0"/>
              </a:rPr>
              <a:t> </a:t>
            </a:r>
            <a:r>
              <a:rPr lang="el-GR" i="1" dirty="0" err="1">
                <a:ea typeface="Times New Roman" panose="02020603050405020304" pitchFamily="18" charset="0"/>
              </a:rPr>
              <a:t>διὰ</a:t>
            </a:r>
            <a:r>
              <a:rPr lang="el-GR" i="1" dirty="0">
                <a:ea typeface="Times New Roman" panose="02020603050405020304" pitchFamily="18" charset="0"/>
              </a:rPr>
              <a:t> </a:t>
            </a:r>
            <a:r>
              <a:rPr lang="el-GR" i="1" dirty="0" err="1">
                <a:ea typeface="Times New Roman" panose="02020603050405020304" pitchFamily="18" charset="0"/>
              </a:rPr>
              <a:t>τοῦ</a:t>
            </a:r>
            <a:r>
              <a:rPr lang="el-GR" i="1" dirty="0">
                <a:ea typeface="Times New Roman" panose="02020603050405020304" pitchFamily="18" charset="0"/>
              </a:rPr>
              <a:t> </a:t>
            </a:r>
            <a:r>
              <a:rPr lang="el-GR" i="1" dirty="0" err="1">
                <a:ea typeface="Times New Roman" panose="02020603050405020304" pitchFamily="18" charset="0"/>
              </a:rPr>
              <a:t>ἁγίου</a:t>
            </a:r>
            <a:r>
              <a:rPr lang="el-GR" i="1" dirty="0">
                <a:ea typeface="Times New Roman" panose="02020603050405020304" pitchFamily="18" charset="0"/>
              </a:rPr>
              <a:t> Πνεύματος </a:t>
            </a:r>
            <a:r>
              <a:rPr lang="el-GR" i="1" dirty="0" err="1">
                <a:ea typeface="Times New Roman" panose="02020603050405020304" pitchFamily="18" charset="0"/>
              </a:rPr>
              <a:t>ἀποκαλύπτεται</a:t>
            </a:r>
            <a:r>
              <a:rPr lang="el-GR" i="1" dirty="0">
                <a:ea typeface="Times New Roman" panose="02020603050405020304" pitchFamily="18" charset="0"/>
              </a:rPr>
              <a:t> ἡ </a:t>
            </a:r>
            <a:r>
              <a:rPr lang="el-GR" i="1" dirty="0" err="1">
                <a:ea typeface="Times New Roman" panose="02020603050405020304" pitchFamily="18" charset="0"/>
              </a:rPr>
              <a:t>κατάληψις</a:t>
            </a:r>
            <a:r>
              <a:rPr lang="el-GR" i="1" dirty="0">
                <a:ea typeface="Times New Roman" panose="02020603050405020304" pitchFamily="18" charset="0"/>
              </a:rPr>
              <a:t> </a:t>
            </a:r>
            <a:r>
              <a:rPr lang="el-GR" i="1" dirty="0" err="1">
                <a:ea typeface="Times New Roman" panose="02020603050405020304" pitchFamily="18" charset="0"/>
              </a:rPr>
              <a:t>καὶ</a:t>
            </a:r>
            <a:r>
              <a:rPr lang="el-GR" i="1" dirty="0">
                <a:ea typeface="Times New Roman" panose="02020603050405020304" pitchFamily="18" charset="0"/>
              </a:rPr>
              <a:t> </a:t>
            </a:r>
            <a:r>
              <a:rPr lang="el-GR" i="1" dirty="0" err="1">
                <a:ea typeface="Times New Roman" panose="02020603050405020304" pitchFamily="18" charset="0"/>
              </a:rPr>
              <a:t>γνῶσις</a:t>
            </a:r>
            <a:r>
              <a:rPr lang="el-GR" i="1" dirty="0">
                <a:ea typeface="Times New Roman" panose="02020603050405020304" pitchFamily="18" charset="0"/>
              </a:rPr>
              <a:t> </a:t>
            </a:r>
            <a:r>
              <a:rPr lang="el-GR" i="1" dirty="0" err="1">
                <a:ea typeface="Times New Roman" panose="02020603050405020304" pitchFamily="18" charset="0"/>
              </a:rPr>
              <a:t>ἀκριβὴς</a:t>
            </a:r>
            <a:r>
              <a:rPr lang="el-GR" i="1" dirty="0">
                <a:ea typeface="Times New Roman" panose="02020603050405020304" pitchFamily="18" charset="0"/>
              </a:rPr>
              <a:t> </a:t>
            </a:r>
            <a:r>
              <a:rPr lang="el-GR" i="1" dirty="0" err="1">
                <a:ea typeface="Times New Roman" panose="02020603050405020304" pitchFamily="18" charset="0"/>
              </a:rPr>
              <a:t>περὶ</a:t>
            </a:r>
            <a:r>
              <a:rPr lang="el-GR" i="1" dirty="0">
                <a:ea typeface="Times New Roman" panose="02020603050405020304" pitchFamily="18" charset="0"/>
              </a:rPr>
              <a:t> </a:t>
            </a:r>
            <a:r>
              <a:rPr lang="el-GR" i="1" dirty="0" err="1">
                <a:ea typeface="Times New Roman" panose="02020603050405020304" pitchFamily="18" charset="0"/>
              </a:rPr>
              <a:t>ψυχῆς</a:t>
            </a:r>
            <a:r>
              <a:rPr lang="el-GR" i="1" dirty="0">
                <a:ea typeface="Times New Roman" panose="02020603050405020304" pitchFamily="18" charset="0"/>
              </a:rPr>
              <a:t> γνωρίζεται</a:t>
            </a:r>
            <a:r>
              <a:rPr lang="el-GR" dirty="0">
                <a:ea typeface="Times New Roman" panose="02020603050405020304" pitchFamily="18" charset="0"/>
              </a:rPr>
              <a:t>"</a:t>
            </a:r>
            <a:r>
              <a:rPr lang="el-GR" baseline="30000" dirty="0">
                <a:ea typeface="Times New Roman" panose="02020603050405020304" pitchFamily="18" charset="0"/>
              </a:rPr>
              <a:t>  </a:t>
            </a:r>
            <a:r>
              <a:rPr lang="el-GR" dirty="0">
                <a:ea typeface="Times New Roman" panose="02020603050405020304" pitchFamily="18" charset="0"/>
                <a:cs typeface="Times New Roman" panose="02020603050405020304" pitchFamily="18" charset="0"/>
              </a:rPr>
              <a:t>(</a:t>
            </a:r>
            <a:r>
              <a:rPr lang="el-GR" i="1" dirty="0" err="1">
                <a:ea typeface="Times New Roman" panose="02020603050405020304" pitchFamily="18" charset="0"/>
                <a:cs typeface="Times New Roman" panose="02020603050405020304" pitchFamily="18" charset="0"/>
              </a:rPr>
              <a:t>Ὁμιλίαι</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Πνευματικαὶ</a:t>
            </a:r>
            <a:r>
              <a:rPr lang="el-GR" i="1" dirty="0">
                <a:ea typeface="Times New Roman" panose="02020603050405020304" pitchFamily="18" charset="0"/>
                <a:cs typeface="Times New Roman" panose="02020603050405020304" pitchFamily="18" charset="0"/>
              </a:rPr>
              <a:t> ΜΘ΄,</a:t>
            </a:r>
            <a:r>
              <a:rPr lang="el-GR" dirty="0">
                <a:ea typeface="Times New Roman" panose="02020603050405020304" pitchFamily="18" charset="0"/>
                <a:cs typeface="Times New Roman" panose="02020603050405020304" pitchFamily="18" charset="0"/>
              </a:rPr>
              <a:t> </a:t>
            </a:r>
            <a:r>
              <a:rPr lang="en-GB" dirty="0">
                <a:ea typeface="Times New Roman" panose="02020603050405020304" pitchFamily="18" charset="0"/>
                <a:cs typeface="Times New Roman" panose="02020603050405020304" pitchFamily="18" charset="0"/>
              </a:rPr>
              <a:t>PG</a:t>
            </a:r>
            <a:r>
              <a:rPr lang="el-GR" dirty="0">
                <a:ea typeface="Times New Roman" panose="02020603050405020304" pitchFamily="18" charset="0"/>
                <a:cs typeface="Times New Roman" panose="02020603050405020304" pitchFamily="18" charset="0"/>
              </a:rPr>
              <a:t> 34, 816 </a:t>
            </a:r>
            <a:r>
              <a:rPr lang="en-GB" dirty="0">
                <a:ea typeface="Times New Roman" panose="02020603050405020304" pitchFamily="18" charset="0"/>
                <a:cs typeface="Times New Roman" panose="02020603050405020304" pitchFamily="18" charset="0"/>
              </a:rPr>
              <a:t>C</a:t>
            </a:r>
            <a:r>
              <a:rPr lang="el-GR" dirty="0">
                <a:ea typeface="Times New Roman" panose="02020603050405020304" pitchFamily="18" charset="0"/>
                <a:cs typeface="Times New Roman" panose="02020603050405020304" pitchFamily="18" charset="0"/>
              </a:rPr>
              <a:t>).</a:t>
            </a:r>
          </a:p>
          <a:p>
            <a:r>
              <a:rPr lang="el-GR" dirty="0"/>
              <a:t>Η </a:t>
            </a:r>
            <a:r>
              <a:rPr lang="el-GR" dirty="0" err="1"/>
              <a:t>περιοριστικότητα</a:t>
            </a:r>
            <a:r>
              <a:rPr lang="el-GR" dirty="0"/>
              <a:t> των Ελλήνων φιλοσόφων στην πραγμάτωση της </a:t>
            </a:r>
            <a:r>
              <a:rPr lang="el-GR" b="1" dirty="0"/>
              <a:t>εγκράτειας </a:t>
            </a:r>
            <a:r>
              <a:rPr lang="el-GR" dirty="0"/>
              <a:t>φανερώνει και τον εγκλωβισμό τους στα κτιστά όρια των φυσικών-ανθρώπινων δυνατοτήτων, τα οποία, σύμφωνα με το Διάδοχο, υπερβαίνονται αποκλειστικά και μόνο με τη μεσολάβηση της άκτιστης </a:t>
            </a:r>
            <a:r>
              <a:rPr lang="el-GR" dirty="0" err="1"/>
              <a:t>αγιοπνευματικής</a:t>
            </a:r>
            <a:r>
              <a:rPr lang="el-GR" dirty="0"/>
              <a:t> θέρμης-ενέργειας . Στο σημείο αυτό έγκειται και η διαφορά μεταξύ ελληνικής παιδείας και χριστιανικού κόσμου στην κοινή επιδίωξη της τελείωσης του ανθρώπου, </a:t>
            </a:r>
            <a:r>
              <a:rPr lang="el-GR" dirty="0" err="1"/>
              <a:t>μιά</a:t>
            </a:r>
            <a:r>
              <a:rPr lang="el-GR" dirty="0"/>
              <a:t> και, ενώ η φιλοσοφία στηρίζεται στην </a:t>
            </a:r>
            <a:r>
              <a:rPr lang="el-GR" u="sng" dirty="0"/>
              <a:t>αυτοδυναμία της γνώσης</a:t>
            </a:r>
            <a:r>
              <a:rPr lang="el-GR" dirty="0"/>
              <a:t>, ο χριστιανισμός θεμελιώνεται στη </a:t>
            </a:r>
            <a:r>
              <a:rPr lang="el-GR" u="sng" dirty="0" err="1"/>
              <a:t>συνεργιακή</a:t>
            </a:r>
            <a:r>
              <a:rPr lang="el-GR" u="sng" dirty="0"/>
              <a:t> δράση </a:t>
            </a:r>
            <a:r>
              <a:rPr lang="el-GR" dirty="0"/>
              <a:t>μεταξύ αυτεξούσιας προαίρεσης και </a:t>
            </a:r>
            <a:r>
              <a:rPr lang="el-GR" dirty="0" err="1"/>
              <a:t>αγιοπνευματικής</a:t>
            </a:r>
            <a:r>
              <a:rPr lang="el-GR" dirty="0"/>
              <a:t> δωρεάς.</a:t>
            </a:r>
          </a:p>
          <a:p>
            <a:pPr marL="0" indent="0">
              <a:buNone/>
            </a:pPr>
            <a:endParaRPr lang="el-GR" dirty="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9293007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837126"/>
          </a:xfrm>
        </p:spPr>
        <p:txBody>
          <a:bodyPr>
            <a:normAutofit/>
          </a:bodyPr>
          <a:lstStyle/>
          <a:p>
            <a:pPr algn="ctr"/>
            <a:r>
              <a:rPr lang="el-GR" sz="3600" dirty="0"/>
              <a:t>Διάκριση μεταξύ χριστιανικής γνώσης και κοσμικής σοφίας</a:t>
            </a:r>
          </a:p>
        </p:txBody>
      </p:sp>
      <p:sp>
        <p:nvSpPr>
          <p:cNvPr id="3" name="Θέση περιεχομένου 2"/>
          <p:cNvSpPr>
            <a:spLocks noGrp="1"/>
          </p:cNvSpPr>
          <p:nvPr>
            <p:ph idx="1"/>
          </p:nvPr>
        </p:nvSpPr>
        <p:spPr>
          <a:xfrm>
            <a:off x="0" y="718042"/>
            <a:ext cx="12192000" cy="6139958"/>
          </a:xfrm>
        </p:spPr>
        <p:txBody>
          <a:bodyPr>
            <a:normAutofit/>
          </a:bodyPr>
          <a:lstStyle/>
          <a:p>
            <a:r>
              <a:rPr lang="el-GR" dirty="0"/>
              <a:t> Στην περίπτωση της χριστιανικής γνώσης, "</a:t>
            </a:r>
            <a:r>
              <a:rPr lang="el-GR" i="1" dirty="0"/>
              <a:t>ἡ θεωρία </a:t>
            </a:r>
            <a:r>
              <a:rPr lang="el-GR" i="1" dirty="0" err="1"/>
              <a:t>τῶν</a:t>
            </a:r>
            <a:r>
              <a:rPr lang="el-GR" i="1" dirty="0"/>
              <a:t> </a:t>
            </a:r>
            <a:r>
              <a:rPr lang="el-GR" i="1" dirty="0" err="1"/>
              <a:t>ὄντων</a:t>
            </a:r>
            <a:r>
              <a:rPr lang="el-GR" dirty="0"/>
              <a:t>" συνιστά τον ιδιαίτερο </a:t>
            </a:r>
            <a:r>
              <a:rPr lang="el-GR" dirty="0" err="1"/>
              <a:t>ευαγριανό</a:t>
            </a:r>
            <a:r>
              <a:rPr lang="el-GR" dirty="0"/>
              <a:t> όρο που εκφράζει όχι μόνο την </a:t>
            </a:r>
            <a:r>
              <a:rPr lang="el-GR" u="sng" dirty="0"/>
              <a:t>πραγματικότητα</a:t>
            </a:r>
            <a:r>
              <a:rPr lang="el-GR" dirty="0"/>
              <a:t> αλλά και τη </a:t>
            </a:r>
            <a:r>
              <a:rPr lang="el-GR" u="sng" dirty="0"/>
              <a:t>σημαντικότερη προϋπόθεση </a:t>
            </a:r>
            <a:r>
              <a:rPr lang="el-GR" dirty="0"/>
              <a:t>της γνωσιολογικής μετοχής. </a:t>
            </a:r>
          </a:p>
          <a:p>
            <a:r>
              <a:rPr lang="el-GR" dirty="0"/>
              <a:t>Και αυτό, γιατί η "</a:t>
            </a:r>
            <a:r>
              <a:rPr lang="el-GR" i="1" dirty="0"/>
              <a:t>θεωρία </a:t>
            </a:r>
            <a:r>
              <a:rPr lang="el-GR" i="1" dirty="0" err="1"/>
              <a:t>τῶν</a:t>
            </a:r>
            <a:r>
              <a:rPr lang="el-GR" i="1" dirty="0"/>
              <a:t> </a:t>
            </a:r>
            <a:r>
              <a:rPr lang="el-GR" i="1" dirty="0" err="1"/>
              <a:t>ὄντων</a:t>
            </a:r>
            <a:r>
              <a:rPr lang="el-GR" dirty="0"/>
              <a:t>" απ’ τη μια εξαρτάται απόλυτα από το έλεος του Θεού, ενώ απ’ την άλλη - όταν η αποστολή της θείας έλευσης εξασφαλίζεται - σημαίνει τη ζωοποίηση της ανθρώπινης ύπαρξης. Η διάσταση κοσμικής και θείας σοφίας αντιστοιχώντας στην απόσταση γνώσης και ζωής, εκφράζει ότι το χάσμα μεταξύ κτιστού και ακτίστου είναι αγεφύρωτο. </a:t>
            </a:r>
          </a:p>
          <a:p>
            <a:r>
              <a:rPr lang="el-GR" dirty="0"/>
              <a:t>Η αντιπαραβολή </a:t>
            </a:r>
            <a:r>
              <a:rPr lang="el-GR" u="sng" dirty="0"/>
              <a:t>κτιστής γνώσης </a:t>
            </a:r>
            <a:r>
              <a:rPr lang="el-GR" dirty="0"/>
              <a:t>και </a:t>
            </a:r>
            <a:r>
              <a:rPr lang="el-GR" u="sng" dirty="0"/>
              <a:t>άκτιστης ζωής </a:t>
            </a:r>
            <a:r>
              <a:rPr lang="el-GR" dirty="0"/>
              <a:t>είναι απόλυτη. Η ζωή του ανθρώπου είναι η Αγία Τριάδα, ενώ σκοπός του θείου ελέους η θεωρία των όντων. Γι’ αυτό το έλεος του Θεού, που οδηγεί στην αληθινή ζωή, είναι καλύτερο από τη γνώση που υπόσχονται οι σοφοί: "</a:t>
            </a:r>
            <a:r>
              <a:rPr lang="el-GR" i="1" dirty="0" err="1"/>
              <a:t>Τοῦ</a:t>
            </a:r>
            <a:r>
              <a:rPr lang="el-GR" i="1" dirty="0"/>
              <a:t> </a:t>
            </a:r>
            <a:r>
              <a:rPr lang="el-GR" i="1" dirty="0" err="1"/>
              <a:t>ἀνθρώπου</a:t>
            </a:r>
            <a:r>
              <a:rPr lang="el-GR" i="1" dirty="0"/>
              <a:t> ζωή </a:t>
            </a:r>
            <a:r>
              <a:rPr lang="el-GR" i="1" dirty="0" err="1"/>
              <a:t>ἐστιν</a:t>
            </a:r>
            <a:r>
              <a:rPr lang="el-GR" i="1" dirty="0"/>
              <a:t> ἡ </a:t>
            </a:r>
            <a:r>
              <a:rPr lang="el-GR" i="1" dirty="0" err="1"/>
              <a:t>ἁγία</a:t>
            </a:r>
            <a:r>
              <a:rPr lang="el-GR" i="1" dirty="0"/>
              <a:t> </a:t>
            </a:r>
            <a:r>
              <a:rPr lang="el-GR" i="1" dirty="0" err="1"/>
              <a:t>Τριάς</a:t>
            </a:r>
            <a:r>
              <a:rPr lang="el-GR" i="1" dirty="0"/>
              <a:t>, </a:t>
            </a:r>
            <a:r>
              <a:rPr lang="el-GR" i="1" dirty="0" err="1"/>
              <a:t>σκοπὸς</a:t>
            </a:r>
            <a:r>
              <a:rPr lang="el-GR" i="1" dirty="0"/>
              <a:t> </a:t>
            </a:r>
            <a:r>
              <a:rPr lang="el-GR" i="1" dirty="0" err="1"/>
              <a:t>δὲ</a:t>
            </a:r>
            <a:r>
              <a:rPr lang="el-GR" i="1" dirty="0"/>
              <a:t> </a:t>
            </a:r>
            <a:r>
              <a:rPr lang="el-GR" i="1" dirty="0" err="1"/>
              <a:t>τοῦ</a:t>
            </a:r>
            <a:r>
              <a:rPr lang="el-GR" i="1" dirty="0"/>
              <a:t> </a:t>
            </a:r>
            <a:r>
              <a:rPr lang="el-GR" i="1" dirty="0" err="1"/>
              <a:t>ἐλέους</a:t>
            </a:r>
            <a:r>
              <a:rPr lang="el-GR" i="1" dirty="0"/>
              <a:t> </a:t>
            </a:r>
            <a:r>
              <a:rPr lang="el-GR" i="1" dirty="0" err="1"/>
              <a:t>τοῦ</a:t>
            </a:r>
            <a:r>
              <a:rPr lang="el-GR" i="1" dirty="0"/>
              <a:t> </a:t>
            </a:r>
            <a:r>
              <a:rPr lang="el-GR" i="1" dirty="0" err="1"/>
              <a:t>Θεοῦ</a:t>
            </a:r>
            <a:r>
              <a:rPr lang="el-GR" i="1" dirty="0"/>
              <a:t> ἡ </a:t>
            </a:r>
            <a:r>
              <a:rPr lang="el-GR" i="1" dirty="0" err="1"/>
              <a:t>τῶν</a:t>
            </a:r>
            <a:r>
              <a:rPr lang="el-GR" i="1" dirty="0"/>
              <a:t> </a:t>
            </a:r>
            <a:r>
              <a:rPr lang="el-GR" i="1" dirty="0" err="1"/>
              <a:t>ὄντων</a:t>
            </a:r>
            <a:r>
              <a:rPr lang="el-GR" i="1" dirty="0"/>
              <a:t> θεωρία, </a:t>
            </a:r>
            <a:r>
              <a:rPr lang="el-GR" i="1" dirty="0" err="1"/>
              <a:t>ἐπείπερ</a:t>
            </a:r>
            <a:r>
              <a:rPr lang="el-GR" i="1" dirty="0"/>
              <a:t> </a:t>
            </a:r>
            <a:r>
              <a:rPr lang="el-GR" i="1" dirty="0" err="1"/>
              <a:t>πολλοὶ</a:t>
            </a:r>
            <a:r>
              <a:rPr lang="el-GR" i="1" dirty="0"/>
              <a:t> </a:t>
            </a:r>
            <a:r>
              <a:rPr lang="el-GR" i="1" dirty="0" err="1"/>
              <a:t>σοφοὶ</a:t>
            </a:r>
            <a:r>
              <a:rPr lang="el-GR" i="1" dirty="0"/>
              <a:t> </a:t>
            </a:r>
            <a:r>
              <a:rPr lang="el-GR" i="1" dirty="0" err="1"/>
              <a:t>ὑπισχοῦνται</a:t>
            </a:r>
            <a:r>
              <a:rPr lang="el-GR" i="1" dirty="0"/>
              <a:t> </a:t>
            </a:r>
            <a:r>
              <a:rPr lang="el-GR" i="1" dirty="0" err="1"/>
              <a:t>τὴν</a:t>
            </a:r>
            <a:r>
              <a:rPr lang="el-GR" i="1" dirty="0"/>
              <a:t> </a:t>
            </a:r>
            <a:r>
              <a:rPr lang="el-GR" i="1" dirty="0" err="1"/>
              <a:t>γνῶσιν</a:t>
            </a:r>
            <a:r>
              <a:rPr lang="el-GR" i="1" dirty="0"/>
              <a:t>, </a:t>
            </a:r>
            <a:r>
              <a:rPr lang="el-GR" i="1" dirty="0" err="1"/>
              <a:t>ἀλλά</a:t>
            </a:r>
            <a:r>
              <a:rPr lang="el-GR" i="1" dirty="0"/>
              <a:t> </a:t>
            </a:r>
            <a:r>
              <a:rPr lang="el-GR" i="1" dirty="0" err="1"/>
              <a:t>γὰρ</a:t>
            </a:r>
            <a:r>
              <a:rPr lang="el-GR" i="1" dirty="0"/>
              <a:t> </a:t>
            </a:r>
            <a:r>
              <a:rPr lang="el-GR" i="1" dirty="0" err="1"/>
              <a:t>κρεῖσσόν</a:t>
            </a:r>
            <a:r>
              <a:rPr lang="el-GR" i="1" dirty="0"/>
              <a:t> </a:t>
            </a:r>
            <a:r>
              <a:rPr lang="el-GR" i="1" dirty="0" err="1"/>
              <a:t>ἐστι</a:t>
            </a:r>
            <a:r>
              <a:rPr lang="el-GR" i="1" dirty="0"/>
              <a:t> </a:t>
            </a:r>
            <a:r>
              <a:rPr lang="el-GR" i="1" dirty="0" err="1"/>
              <a:t>τὸ</a:t>
            </a:r>
            <a:r>
              <a:rPr lang="el-GR" i="1" dirty="0"/>
              <a:t> </a:t>
            </a:r>
            <a:r>
              <a:rPr lang="el-GR" i="1" dirty="0" err="1"/>
              <a:t>τοῦ</a:t>
            </a:r>
            <a:r>
              <a:rPr lang="el-GR" i="1" dirty="0"/>
              <a:t> κυρίου </a:t>
            </a:r>
            <a:r>
              <a:rPr lang="el-GR" i="1" dirty="0" err="1"/>
              <a:t>ἔλεος</a:t>
            </a:r>
            <a:r>
              <a:rPr lang="el-GR" i="1" dirty="0"/>
              <a:t> </a:t>
            </a:r>
            <a:r>
              <a:rPr lang="el-GR" i="1" dirty="0" err="1"/>
              <a:t>ὑπὲρ</a:t>
            </a:r>
            <a:r>
              <a:rPr lang="el-GR" i="1" dirty="0"/>
              <a:t> </a:t>
            </a:r>
            <a:r>
              <a:rPr lang="el-GR" i="1" dirty="0" err="1"/>
              <a:t>ζωάς</a:t>
            </a:r>
            <a:r>
              <a:rPr lang="el-GR" dirty="0"/>
              <a:t>"</a:t>
            </a:r>
            <a:r>
              <a:rPr lang="el-GR" i="1" dirty="0"/>
              <a:t> </a:t>
            </a:r>
            <a:r>
              <a:rPr lang="el-GR" dirty="0"/>
              <a:t>(</a:t>
            </a:r>
            <a:r>
              <a:rPr lang="el-GR" i="1" dirty="0" err="1"/>
              <a:t>Γνωστικὰ</a:t>
            </a:r>
            <a:r>
              <a:rPr lang="el-GR" i="1" dirty="0"/>
              <a:t> Κεφάλαια Ι, 73</a:t>
            </a:r>
            <a:r>
              <a:rPr lang="el-GR" dirty="0"/>
              <a:t>, </a:t>
            </a:r>
            <a:r>
              <a:rPr lang="en-GB" dirty="0"/>
              <a:t>Frank</a:t>
            </a:r>
            <a:r>
              <a:rPr lang="el-GR" dirty="0"/>
              <a:t>. σ. 113). </a:t>
            </a:r>
          </a:p>
          <a:p>
            <a:endParaRPr lang="el-GR" dirty="0"/>
          </a:p>
        </p:txBody>
      </p:sp>
    </p:spTree>
    <p:extLst>
      <p:ext uri="{BB962C8B-B14F-4D97-AF65-F5344CB8AC3E}">
        <p14:creationId xmlns:p14="http://schemas.microsoft.com/office/powerpoint/2010/main" val="1661098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948838-0C9E-36D5-4FB0-129DA32DDCE5}"/>
              </a:ext>
            </a:extLst>
          </p:cNvPr>
          <p:cNvSpPr>
            <a:spLocks noGrp="1"/>
          </p:cNvSpPr>
          <p:nvPr>
            <p:ph type="title"/>
          </p:nvPr>
        </p:nvSpPr>
        <p:spPr>
          <a:xfrm>
            <a:off x="0" y="18256"/>
            <a:ext cx="12192000" cy="662782"/>
          </a:xfrm>
        </p:spPr>
        <p:txBody>
          <a:bodyPr>
            <a:normAutofit fontScale="90000"/>
          </a:bodyPr>
          <a:lstStyle/>
          <a:p>
            <a:pPr algn="ctr"/>
            <a:r>
              <a:rPr lang="el-GR" dirty="0"/>
              <a:t>Η παγκόσμια αίσθηση και η δεύτερη απάθεια</a:t>
            </a:r>
          </a:p>
        </p:txBody>
      </p:sp>
      <p:sp>
        <p:nvSpPr>
          <p:cNvPr id="3" name="Θέση περιεχομένου 2">
            <a:extLst>
              <a:ext uri="{FF2B5EF4-FFF2-40B4-BE49-F238E27FC236}">
                <a16:creationId xmlns:a16="http://schemas.microsoft.com/office/drawing/2014/main" id="{733DC995-B8D1-FEE0-4A66-E6396AB07F9C}"/>
              </a:ext>
            </a:extLst>
          </p:cNvPr>
          <p:cNvSpPr>
            <a:spLocks noGrp="1"/>
          </p:cNvSpPr>
          <p:nvPr>
            <p:ph idx="1"/>
          </p:nvPr>
        </p:nvSpPr>
        <p:spPr>
          <a:xfrm>
            <a:off x="0" y="681038"/>
            <a:ext cx="12192000" cy="6158706"/>
          </a:xfrm>
        </p:spPr>
        <p:txBody>
          <a:bodyPr/>
          <a:lstStyle/>
          <a:p>
            <a:r>
              <a:rPr lang="el-GR" dirty="0"/>
              <a:t>Η φυσική θεωρία είναι η γνώση των δημιουργημάτων διαμέσου των λόγων τους. Η γνώση αυτή δεν κατορθώνεται με τις ανθρώπινες αισθήσεις αλλά με τη λογική λειτουργία του νου και τον φωτισμό του αγίου Πνεύματος.</a:t>
            </a:r>
          </a:p>
          <a:p>
            <a:r>
              <a:rPr lang="el-GR" dirty="0"/>
              <a:t>Η γνώση αυτή δεν είναι αυτοσκοπός, αλλά οφείλει να οδηγήσει τον πιστό στη γενεσιουργό αιτία των πάντων, στον Θεό. Η φυσική θεωρία είναι ο προθάλαμος της μυστικής θεολογίας, στον γνόφο της οποίας εισέρχεται ο πιστός αφού κατακτήσει τη δεύτερη απάθεια. Τότε τα μάτια του πλημμυρίζουν με τα ανώδυνα και γλυκύτατα δάκρυα της κατανύξεως, αφού πέτυχε την υπέρβαση της παγκόσμιας αισθήσεως ή  της αισθήσεως του κόσμου.</a:t>
            </a:r>
          </a:p>
          <a:p>
            <a:r>
              <a:rPr lang="el-GR" dirty="0"/>
              <a:t>Η δεύτερη απάθεια είναι τελειότερη από την πρώτη και ήδη αναφαίνεται από το στάδιο της φυσικής θεωρίας. Αναφέρεται στην ειρηνική κατάσταση του νου, που παγιώθηκε από την ησυχία των λογισμών. Ο νους γίνεται πλέον «</a:t>
            </a:r>
            <a:r>
              <a:rPr lang="el-GR" i="1" dirty="0" err="1"/>
              <a:t>διορατικώτατος</a:t>
            </a:r>
            <a:r>
              <a:rPr lang="el-GR" dirty="0"/>
              <a:t>» ως προς τα θεία πράγματα, τις οπτασίες και τις αποκαλύψεις του Θεού, και «</a:t>
            </a:r>
            <a:r>
              <a:rPr lang="el-GR" i="1" dirty="0" err="1"/>
              <a:t>προορατικώτατος</a:t>
            </a:r>
            <a:r>
              <a:rPr lang="el-GR" dirty="0"/>
              <a:t>» ως προς την ανθρώπινη πραγματικότητα, δηλαδή γι’  αυτά που πρόκειται να συμβούν.</a:t>
            </a:r>
          </a:p>
        </p:txBody>
      </p:sp>
    </p:spTree>
    <p:extLst>
      <p:ext uri="{BB962C8B-B14F-4D97-AF65-F5344CB8AC3E}">
        <p14:creationId xmlns:p14="http://schemas.microsoft.com/office/powerpoint/2010/main" val="24508705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746975"/>
          </a:xfrm>
        </p:spPr>
        <p:txBody>
          <a:bodyPr>
            <a:normAutofit/>
          </a:bodyPr>
          <a:lstStyle/>
          <a:p>
            <a:pPr algn="ctr"/>
            <a:r>
              <a:rPr lang="el-GR" sz="3600" dirty="0"/>
              <a:t>Διάκριση μεταξύ χριστιανικής γνώσης και κοσμικής σοφίας</a:t>
            </a:r>
          </a:p>
        </p:txBody>
      </p:sp>
      <p:sp>
        <p:nvSpPr>
          <p:cNvPr id="3" name="Θέση περιεχομένου 2"/>
          <p:cNvSpPr>
            <a:spLocks noGrp="1"/>
          </p:cNvSpPr>
          <p:nvPr>
            <p:ph idx="1"/>
          </p:nvPr>
        </p:nvSpPr>
        <p:spPr>
          <a:xfrm>
            <a:off x="0" y="627890"/>
            <a:ext cx="12192000" cy="6230110"/>
          </a:xfrm>
        </p:spPr>
        <p:txBody>
          <a:bodyPr>
            <a:normAutofit fontScale="92500" lnSpcReduction="10000"/>
          </a:bodyPr>
          <a:lstStyle/>
          <a:p>
            <a:r>
              <a:rPr lang="el-GR" dirty="0"/>
              <a:t>Η θεωρία των όντων έχει σχέση με την "κατά φύσιν" ζωή, στην οποία επιστρέφει ο άνθρωπος μετά την άσκηση, όταν πολεμώντας τα πάθη επανέρχεται στο Θεό. Στην κατάσταση αυτή ο άνθρωπος είναι πλέον σε θέση να βλέπει τα πράγματα όπως έχουν και να ερμηνεύει τους λόγους αυτών.</a:t>
            </a:r>
          </a:p>
          <a:p>
            <a:r>
              <a:rPr lang="el-GR" dirty="0"/>
              <a:t>Η "</a:t>
            </a:r>
            <a:r>
              <a:rPr lang="el-GR" i="1" dirty="0"/>
              <a:t>θεωρία </a:t>
            </a:r>
            <a:r>
              <a:rPr lang="el-GR" i="1" dirty="0" err="1"/>
              <a:t>τῶν</a:t>
            </a:r>
            <a:r>
              <a:rPr lang="el-GR" i="1" dirty="0"/>
              <a:t> </a:t>
            </a:r>
            <a:r>
              <a:rPr lang="el-GR" i="1" dirty="0" err="1"/>
              <a:t>ὄντων</a:t>
            </a:r>
            <a:r>
              <a:rPr lang="el-GR" dirty="0"/>
              <a:t>" καλύπτει τόσο την </a:t>
            </a:r>
            <a:r>
              <a:rPr lang="el-GR" u="sng" dirty="0"/>
              <a:t>πνευματική θεωρία</a:t>
            </a:r>
            <a:r>
              <a:rPr lang="el-GR" dirty="0"/>
              <a:t>, που αφορά τις άγιες δυνάμεις όσο και τη </a:t>
            </a:r>
            <a:r>
              <a:rPr lang="el-GR" u="sng" dirty="0"/>
              <a:t>φυσική θεωρία</a:t>
            </a:r>
            <a:r>
              <a:rPr lang="el-GR" dirty="0"/>
              <a:t>, που αναφέρεται στους ανθρώπους. Η πνευματική ονομάζεται και "πρώτη" θεωρία, ενώ η φυσική αποκαλείται και "δευτέρα" : "</a:t>
            </a:r>
            <a:r>
              <a:rPr lang="el-GR" i="1" dirty="0"/>
              <a:t>τὴν </a:t>
            </a:r>
            <a:r>
              <a:rPr lang="el-GR" i="1" dirty="0" err="1"/>
              <a:t>πρώτην</a:t>
            </a:r>
            <a:r>
              <a:rPr lang="el-GR" i="1" dirty="0"/>
              <a:t> </a:t>
            </a:r>
            <a:r>
              <a:rPr lang="el-GR" i="1" dirty="0" err="1"/>
              <a:t>θεωρίαν</a:t>
            </a:r>
            <a:r>
              <a:rPr lang="el-GR" i="1" dirty="0"/>
              <a:t> </a:t>
            </a:r>
            <a:r>
              <a:rPr lang="el-GR" i="1" dirty="0" err="1"/>
              <a:t>τὴν</a:t>
            </a:r>
            <a:r>
              <a:rPr lang="el-GR" i="1" dirty="0"/>
              <a:t> </a:t>
            </a:r>
            <a:r>
              <a:rPr lang="el-GR" i="1" dirty="0" err="1"/>
              <a:t>πνευματικὴν</a:t>
            </a:r>
            <a:r>
              <a:rPr lang="el-GR" i="1" dirty="0"/>
              <a:t> </a:t>
            </a:r>
            <a:r>
              <a:rPr lang="el-GR" i="1" dirty="0" err="1"/>
              <a:t>εἰς</a:t>
            </a:r>
            <a:r>
              <a:rPr lang="el-GR" i="1" dirty="0"/>
              <a:t> </a:t>
            </a:r>
            <a:r>
              <a:rPr lang="el-GR" i="1" dirty="0" err="1"/>
              <a:t>τὰς</a:t>
            </a:r>
            <a:r>
              <a:rPr lang="el-GR" i="1" dirty="0"/>
              <a:t> </a:t>
            </a:r>
            <a:r>
              <a:rPr lang="el-GR" i="1" dirty="0" err="1"/>
              <a:t>ἁγίας</a:t>
            </a:r>
            <a:r>
              <a:rPr lang="el-GR" i="1" dirty="0"/>
              <a:t> δυνάμεις </a:t>
            </a:r>
            <a:r>
              <a:rPr lang="el-GR" i="1" dirty="0" err="1"/>
              <a:t>ὁρῶμεν</a:t>
            </a:r>
            <a:r>
              <a:rPr lang="el-GR" i="1" dirty="0"/>
              <a:t>, </a:t>
            </a:r>
            <a:r>
              <a:rPr lang="el-GR" i="1" dirty="0" err="1"/>
              <a:t>τὴν</a:t>
            </a:r>
            <a:r>
              <a:rPr lang="el-GR" i="1" dirty="0"/>
              <a:t> </a:t>
            </a:r>
            <a:r>
              <a:rPr lang="el-GR" i="1" dirty="0" err="1"/>
              <a:t>δὲ</a:t>
            </a:r>
            <a:r>
              <a:rPr lang="el-GR" i="1" dirty="0"/>
              <a:t> </a:t>
            </a:r>
            <a:r>
              <a:rPr lang="el-GR" i="1" dirty="0" err="1"/>
              <a:t>δευτέραν</a:t>
            </a:r>
            <a:r>
              <a:rPr lang="el-GR" i="1" dirty="0"/>
              <a:t> </a:t>
            </a:r>
            <a:r>
              <a:rPr lang="el-GR" i="1" dirty="0" err="1"/>
              <a:t>τὴν</a:t>
            </a:r>
            <a:r>
              <a:rPr lang="el-GR" i="1" dirty="0"/>
              <a:t> </a:t>
            </a:r>
            <a:r>
              <a:rPr lang="el-GR" i="1" dirty="0" err="1"/>
              <a:t>φυσικὴν</a:t>
            </a:r>
            <a:r>
              <a:rPr lang="el-GR" i="1" dirty="0"/>
              <a:t> </a:t>
            </a:r>
            <a:r>
              <a:rPr lang="el-GR" i="1" dirty="0" err="1"/>
              <a:t>ἐν</a:t>
            </a:r>
            <a:r>
              <a:rPr lang="el-GR" i="1" dirty="0"/>
              <a:t> </a:t>
            </a:r>
            <a:r>
              <a:rPr lang="el-GR" i="1" dirty="0" err="1"/>
              <a:t>τοῖς</a:t>
            </a:r>
            <a:r>
              <a:rPr lang="el-GR" i="1" dirty="0"/>
              <a:t> </a:t>
            </a:r>
            <a:r>
              <a:rPr lang="el-GR" i="1" dirty="0" err="1"/>
              <a:t>ἀνθρώποις</a:t>
            </a:r>
            <a:r>
              <a:rPr lang="el-GR" dirty="0"/>
              <a:t>"</a:t>
            </a:r>
            <a:r>
              <a:rPr lang="el-GR" i="1" dirty="0"/>
              <a:t> </a:t>
            </a:r>
            <a:r>
              <a:rPr lang="el-GR" dirty="0"/>
              <a:t>(</a:t>
            </a:r>
            <a:r>
              <a:rPr lang="el-GR" i="1" dirty="0" err="1"/>
              <a:t>Γνωστικὰ</a:t>
            </a:r>
            <a:r>
              <a:rPr lang="el-GR" i="1" dirty="0"/>
              <a:t> Κεφάλαια ΙΙ, 61</a:t>
            </a:r>
            <a:r>
              <a:rPr lang="el-GR" dirty="0"/>
              <a:t>, </a:t>
            </a:r>
            <a:r>
              <a:rPr lang="en-GB" dirty="0"/>
              <a:t>Frank</a:t>
            </a:r>
            <a:r>
              <a:rPr lang="el-GR" dirty="0"/>
              <a:t>. σ. 173).</a:t>
            </a:r>
          </a:p>
          <a:p>
            <a:r>
              <a:rPr lang="el-GR" dirty="0"/>
              <a:t>Η διάκριση αυτή συναντάται και με διαφορετική μορφή στο διαχωρισμό ανάμεσα στη θεωρία των ασωμάτων και των σωμάτων, καθώς ενώ η πρώτη ούτε κατάγεται ούτε ανάγεται, η δεύτερη και κατάγεται και ανάγεται, δηλαδή η μια διακρίνεται για τη σταθερότητά της και η άλλη για τις διακυμάνσεις της: "</a:t>
            </a:r>
            <a:r>
              <a:rPr lang="el-GR" i="1" dirty="0"/>
              <a:t>ἡ </a:t>
            </a:r>
            <a:r>
              <a:rPr lang="el-GR" i="1" dirty="0" err="1"/>
              <a:t>τῶν</a:t>
            </a:r>
            <a:r>
              <a:rPr lang="el-GR" i="1" dirty="0"/>
              <a:t> </a:t>
            </a:r>
            <a:r>
              <a:rPr lang="el-GR" i="1" dirty="0" err="1"/>
              <a:t>ἀσωμάτων</a:t>
            </a:r>
            <a:r>
              <a:rPr lang="el-GR" i="1" dirty="0"/>
              <a:t> θεωρία </a:t>
            </a:r>
            <a:r>
              <a:rPr lang="el-GR" i="1" dirty="0" err="1"/>
              <a:t>οὐκ</a:t>
            </a:r>
            <a:r>
              <a:rPr lang="el-GR" i="1" dirty="0"/>
              <a:t> </a:t>
            </a:r>
            <a:r>
              <a:rPr lang="el-GR" i="1" dirty="0" err="1"/>
              <a:t>ἀνάγεται</a:t>
            </a:r>
            <a:r>
              <a:rPr lang="el-GR" i="1" dirty="0"/>
              <a:t> </a:t>
            </a:r>
            <a:r>
              <a:rPr lang="el-GR" i="1" dirty="0" err="1"/>
              <a:t>καὶ</a:t>
            </a:r>
            <a:r>
              <a:rPr lang="el-GR" i="1" dirty="0"/>
              <a:t> κατάγεται, ἡ </a:t>
            </a:r>
            <a:r>
              <a:rPr lang="el-GR" i="1" dirty="0" err="1"/>
              <a:t>δὲ</a:t>
            </a:r>
            <a:r>
              <a:rPr lang="el-GR" i="1" dirty="0"/>
              <a:t> </a:t>
            </a:r>
            <a:r>
              <a:rPr lang="el-GR" i="1" dirty="0" err="1"/>
              <a:t>τῶν</a:t>
            </a:r>
            <a:r>
              <a:rPr lang="el-GR" i="1" dirty="0"/>
              <a:t> σωμάτων </a:t>
            </a:r>
            <a:r>
              <a:rPr lang="el-GR" i="1" dirty="0" err="1"/>
              <a:t>κατάγεταί</a:t>
            </a:r>
            <a:r>
              <a:rPr lang="el-GR" i="1" dirty="0"/>
              <a:t> τε </a:t>
            </a:r>
            <a:r>
              <a:rPr lang="el-GR" i="1" dirty="0" err="1"/>
              <a:t>καὶ</a:t>
            </a:r>
            <a:r>
              <a:rPr lang="el-GR" i="1" dirty="0"/>
              <a:t> </a:t>
            </a:r>
            <a:r>
              <a:rPr lang="el-GR" i="1" dirty="0" err="1"/>
              <a:t>ἀνάγεται</a:t>
            </a:r>
            <a:r>
              <a:rPr lang="el-GR" dirty="0"/>
              <a:t>"</a:t>
            </a:r>
            <a:r>
              <a:rPr lang="el-GR" i="1" dirty="0"/>
              <a:t> </a:t>
            </a:r>
            <a:r>
              <a:rPr lang="el-GR" dirty="0"/>
              <a:t>(</a:t>
            </a:r>
            <a:r>
              <a:rPr lang="el-GR" i="1" dirty="0" err="1"/>
              <a:t>Γνωστικὰ</a:t>
            </a:r>
            <a:r>
              <a:rPr lang="el-GR" i="1" dirty="0"/>
              <a:t> Κεφάλαια ΙΙ, 71</a:t>
            </a:r>
            <a:r>
              <a:rPr lang="el-GR" dirty="0"/>
              <a:t>, </a:t>
            </a:r>
            <a:r>
              <a:rPr lang="en-GB" dirty="0"/>
              <a:t>Frank</a:t>
            </a:r>
            <a:r>
              <a:rPr lang="el-GR" dirty="0"/>
              <a:t>. σ. 179).</a:t>
            </a:r>
          </a:p>
          <a:p>
            <a:r>
              <a:rPr lang="el-GR" dirty="0"/>
              <a:t>Συνεπώς, η "</a:t>
            </a:r>
            <a:r>
              <a:rPr lang="el-GR" i="1" dirty="0"/>
              <a:t>θεωρία </a:t>
            </a:r>
            <a:r>
              <a:rPr lang="el-GR" i="1" dirty="0" err="1"/>
              <a:t>τῶν</a:t>
            </a:r>
            <a:r>
              <a:rPr lang="el-GR" i="1" dirty="0"/>
              <a:t> </a:t>
            </a:r>
            <a:r>
              <a:rPr lang="el-GR" i="1" dirty="0" err="1"/>
              <a:t>ὄντων</a:t>
            </a:r>
            <a:r>
              <a:rPr lang="el-GR" dirty="0"/>
              <a:t>", εκφράζοντας την πραγματικότητα της χριστιανικής γνώσης, συμπεριλαμβάνει την πνευματική (πρώτη) θεωρία των ασωμάτων καθώς και τη φυσική (δευτέρα) θεωρία των σωμάτων.</a:t>
            </a:r>
          </a:p>
          <a:p>
            <a:endParaRPr lang="el-GR" dirty="0"/>
          </a:p>
          <a:p>
            <a:endParaRPr lang="el-GR" dirty="0"/>
          </a:p>
        </p:txBody>
      </p:sp>
    </p:spTree>
    <p:extLst>
      <p:ext uri="{BB962C8B-B14F-4D97-AF65-F5344CB8AC3E}">
        <p14:creationId xmlns:p14="http://schemas.microsoft.com/office/powerpoint/2010/main" val="27306516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592427"/>
          </a:xfrm>
        </p:spPr>
        <p:txBody>
          <a:bodyPr>
            <a:normAutofit/>
          </a:bodyPr>
          <a:lstStyle/>
          <a:p>
            <a:pPr algn="ctr"/>
            <a:r>
              <a:rPr lang="el-GR" sz="3600" dirty="0"/>
              <a:t>Διάκριση μεταξύ χριστιανικής γνώσης και κοσμικής σοφίας</a:t>
            </a:r>
          </a:p>
        </p:txBody>
      </p:sp>
      <p:sp>
        <p:nvSpPr>
          <p:cNvPr id="3" name="Θέση περιεχομένου 2"/>
          <p:cNvSpPr>
            <a:spLocks noGrp="1"/>
          </p:cNvSpPr>
          <p:nvPr>
            <p:ph idx="1"/>
          </p:nvPr>
        </p:nvSpPr>
        <p:spPr>
          <a:xfrm>
            <a:off x="0" y="463639"/>
            <a:ext cx="12192000" cy="6394361"/>
          </a:xfrm>
        </p:spPr>
        <p:txBody>
          <a:bodyPr>
            <a:normAutofit fontScale="92500" lnSpcReduction="20000"/>
          </a:bodyPr>
          <a:lstStyle/>
          <a:p>
            <a:r>
              <a:rPr lang="el-GR" dirty="0">
                <a:ea typeface="Times New Roman" panose="02020603050405020304" pitchFamily="18" charset="0"/>
              </a:rPr>
              <a:t>Η ειδοποιός </a:t>
            </a:r>
            <a:r>
              <a:rPr lang="el-GR" b="1" dirty="0">
                <a:ea typeface="Times New Roman" panose="02020603050405020304" pitchFamily="18" charset="0"/>
              </a:rPr>
              <a:t>διαφορά ασεβών και αγίων </a:t>
            </a:r>
            <a:r>
              <a:rPr lang="el-GR" dirty="0">
                <a:ea typeface="Times New Roman" panose="02020603050405020304" pitchFamily="18" charset="0"/>
              </a:rPr>
              <a:t>καθορίζεται από την πράξη της </a:t>
            </a:r>
            <a:r>
              <a:rPr lang="el-GR" dirty="0">
                <a:solidFill>
                  <a:srgbClr val="FF0000"/>
                </a:solidFill>
                <a:effectLst>
                  <a:outerShdw blurRad="38100" dist="38100" dir="2700000" algn="tl">
                    <a:srgbClr val="000000">
                      <a:alpha val="43137"/>
                    </a:srgbClr>
                  </a:outerShdw>
                </a:effectLst>
                <a:ea typeface="Times New Roman" panose="02020603050405020304" pitchFamily="18" charset="0"/>
              </a:rPr>
              <a:t>κάθαρσης</a:t>
            </a:r>
            <a:r>
              <a:rPr lang="el-GR" dirty="0">
                <a:ea typeface="Times New Roman" panose="02020603050405020304" pitchFamily="18" charset="0"/>
              </a:rPr>
              <a:t>. Η πραγματική θεωρία που καταλαμβάνεται από τους ασεβείς ταυτίζεται με την κοινή ή φυσική γνώση, στην οποία έχουν τη δυνατότητα να μετέχουν και οι μη </a:t>
            </a:r>
            <a:r>
              <a:rPr lang="el-GR" dirty="0" err="1">
                <a:ea typeface="Times New Roman" panose="02020603050405020304" pitchFamily="18" charset="0"/>
              </a:rPr>
              <a:t>καθαρμένοι</a:t>
            </a:r>
            <a:r>
              <a:rPr lang="el-GR" dirty="0">
                <a:ea typeface="Times New Roman" panose="02020603050405020304" pitchFamily="18" charset="0"/>
              </a:rPr>
              <a:t>, ενώ η πνευματική θεωρία αντιστοιχεί στην πνευματική γνώση, καταληπτή αποκλειστικά από τους </a:t>
            </a:r>
            <a:r>
              <a:rPr lang="el-GR" dirty="0" err="1">
                <a:ea typeface="Times New Roman" panose="02020603050405020304" pitchFamily="18" charset="0"/>
              </a:rPr>
              <a:t>καθαρμένους</a:t>
            </a:r>
            <a:r>
              <a:rPr lang="en-GB"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Τῆς</a:t>
            </a:r>
            <a:r>
              <a:rPr lang="en-GB"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γνώσεως</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τὸ</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μὲν</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γιγνώσκεται</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τοῖς</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καθαροῖς</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τὸ</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δὲ</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τοῖς</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οὐ</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καθαροῖς</a:t>
            </a:r>
            <a:r>
              <a:rPr lang="el-GR" i="1" dirty="0">
                <a:ea typeface="Times New Roman" panose="02020603050405020304" pitchFamily="18" charset="0"/>
                <a:cs typeface="Times New Roman" panose="02020603050405020304" pitchFamily="18" charset="0"/>
              </a:rPr>
              <a:t>·</a:t>
            </a:r>
            <a:r>
              <a:rPr lang="en-GB"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ἡ</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μὲν</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γιγνωσκομένη</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τοῖς</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καθαροῖς</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γνῶσις</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πνευματικὴ</a:t>
            </a:r>
            <a:r>
              <a:rPr lang="en-GB"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λέγεται</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τὴν</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δὲ</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τοῖς</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δευτέροις</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τυχοῦσαν</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γνῶσις</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κοινὴ</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τῆς</a:t>
            </a:r>
            <a:r>
              <a:rPr lang="en-GB"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φύσεως</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ὀνομάζουσιν</a:t>
            </a:r>
            <a:r>
              <a:rPr lang="en-GB" dirty="0">
                <a:ea typeface="Times New Roman" panose="02020603050405020304" pitchFamily="18" charset="0"/>
                <a:cs typeface="Times New Roman" panose="02020603050405020304" pitchFamily="18" charset="0"/>
              </a:rPr>
              <a:t>"</a:t>
            </a:r>
            <a:r>
              <a:rPr lang="el-GR"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Γνωστικὰ</a:t>
            </a:r>
            <a:r>
              <a:rPr lang="en-GB"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Κεφάλαια</a:t>
            </a:r>
            <a:r>
              <a:rPr lang="en-GB"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Ι</a:t>
            </a:r>
            <a:r>
              <a:rPr lang="en-GB" i="1" dirty="0">
                <a:ea typeface="Times New Roman" panose="02020603050405020304" pitchFamily="18" charset="0"/>
                <a:cs typeface="Times New Roman" panose="02020603050405020304" pitchFamily="18" charset="0"/>
              </a:rPr>
              <a:t>V, 6</a:t>
            </a:r>
            <a:r>
              <a:rPr lang="en-GB" dirty="0">
                <a:ea typeface="Times New Roman" panose="02020603050405020304" pitchFamily="18" charset="0"/>
                <a:cs typeface="Times New Roman" panose="02020603050405020304" pitchFamily="18" charset="0"/>
              </a:rPr>
              <a:t>, Frank. </a:t>
            </a:r>
            <a:r>
              <a:rPr lang="el-GR" dirty="0">
                <a:ea typeface="Times New Roman" panose="02020603050405020304" pitchFamily="18" charset="0"/>
                <a:cs typeface="Times New Roman" panose="02020603050405020304" pitchFamily="18" charset="0"/>
              </a:rPr>
              <a:t>σ</a:t>
            </a:r>
            <a:r>
              <a:rPr lang="en-GB" dirty="0">
                <a:ea typeface="Times New Roman" panose="02020603050405020304" pitchFamily="18" charset="0"/>
                <a:cs typeface="Times New Roman" panose="02020603050405020304" pitchFamily="18" charset="0"/>
              </a:rPr>
              <a:t>. 263</a:t>
            </a:r>
            <a:r>
              <a:rPr lang="el-GR" dirty="0">
                <a:ea typeface="Times New Roman" panose="02020603050405020304" pitchFamily="18" charset="0"/>
                <a:cs typeface="Times New Roman" panose="02020603050405020304" pitchFamily="18" charset="0"/>
              </a:rPr>
              <a:t>)</a:t>
            </a:r>
            <a:r>
              <a:rPr lang="en-GB" dirty="0">
                <a:ea typeface="Times New Roman" panose="02020603050405020304" pitchFamily="18" charset="0"/>
                <a:cs typeface="Times New Roman" panose="02020603050405020304" pitchFamily="18" charset="0"/>
              </a:rPr>
              <a:t>. </a:t>
            </a:r>
            <a:endParaRPr lang="el-GR" dirty="0">
              <a:ea typeface="Times New Roman" panose="02020603050405020304" pitchFamily="18" charset="0"/>
              <a:cs typeface="Times New Roman" panose="02020603050405020304" pitchFamily="18" charset="0"/>
            </a:endParaRPr>
          </a:p>
          <a:p>
            <a:r>
              <a:rPr lang="el-GR" dirty="0"/>
              <a:t>Μόνο όταν ο άνθρωπος </a:t>
            </a:r>
            <a:r>
              <a:rPr lang="el-GR" dirty="0" err="1"/>
              <a:t>καθαρθεί</a:t>
            </a:r>
            <a:r>
              <a:rPr lang="el-GR" dirty="0"/>
              <a:t> από κάθε κακία και πάθος μπορεί πια να γνωρίσει  πράγματα άγνωστα στους μη </a:t>
            </a:r>
            <a:r>
              <a:rPr lang="el-GR" dirty="0" err="1"/>
              <a:t>καθαρθέντες</a:t>
            </a:r>
            <a:r>
              <a:rPr lang="el-GR" dirty="0"/>
              <a:t>. Φυσικά, η άρρηκτη σύνδεση μεταξύ κάθαρσης και γνώσης δεν αποτελεί πρωτότυπη χριστιανική σύλληψη, μια και απαντάται και στο φιλοσοφικό κόσμο και, ιδιαίτερα, στο πλατωνικό σύστημα.  </a:t>
            </a:r>
          </a:p>
          <a:p>
            <a:r>
              <a:rPr lang="el-GR" dirty="0"/>
              <a:t>Ωστόσο, </a:t>
            </a:r>
            <a:r>
              <a:rPr lang="el-GR" u="sng" dirty="0"/>
              <a:t>η διαφορά μεταξύ χριστιανικής και φιλοσοφικής κάθαρσης είναι ουσιαστική</a:t>
            </a:r>
            <a:r>
              <a:rPr lang="el-GR" dirty="0"/>
              <a:t>. Στο χριστιανισμό το αίτημα της κάθαρσης απευθύνεται σ’ ένα πλάσμα </a:t>
            </a:r>
            <a:r>
              <a:rPr lang="el-GR" dirty="0" err="1">
                <a:solidFill>
                  <a:srgbClr val="FF0000"/>
                </a:solidFill>
                <a:effectLst>
                  <a:outerShdw blurRad="38100" dist="38100" dir="2700000" algn="tl">
                    <a:srgbClr val="000000">
                      <a:alpha val="43137"/>
                    </a:srgbClr>
                  </a:outerShdw>
                </a:effectLst>
              </a:rPr>
              <a:t>ετερούσιο</a:t>
            </a:r>
            <a:r>
              <a:rPr lang="el-GR" dirty="0"/>
              <a:t> από τη θεία πραγματικότητα, που μέσα στο ιστορικό γίγνεσθαι όχι μόνο </a:t>
            </a:r>
            <a:r>
              <a:rPr lang="el-GR" u="sng" dirty="0"/>
              <a:t>εξαχρειώθηκε</a:t>
            </a:r>
            <a:r>
              <a:rPr lang="el-GR" dirty="0"/>
              <a:t>, αλλά και </a:t>
            </a:r>
            <a:r>
              <a:rPr lang="el-GR" u="sng" dirty="0"/>
              <a:t>ανακαινίστηκε</a:t>
            </a:r>
            <a:r>
              <a:rPr lang="el-GR" dirty="0"/>
              <a:t>, ενώ στο φιλοσοφικό κόσμο η αναγκαιότητα της κάθαρσης οφείλεται στη σύνδεση της ψυχής, </a:t>
            </a:r>
            <a:r>
              <a:rPr lang="el-GR" dirty="0">
                <a:solidFill>
                  <a:srgbClr val="FF0000"/>
                </a:solidFill>
                <a:effectLst>
                  <a:outerShdw blurRad="38100" dist="38100" dir="2700000" algn="tl">
                    <a:srgbClr val="000000">
                      <a:alpha val="43137"/>
                    </a:srgbClr>
                  </a:outerShdw>
                </a:effectLst>
              </a:rPr>
              <a:t>ομοούσιο κομμάτι της θείας πραγματικότητας</a:t>
            </a:r>
            <a:r>
              <a:rPr lang="el-GR" dirty="0"/>
              <a:t>, με το σώμα. Υποστηρίζει λοιπόν ο Πλάτωνας ότι η ψυχή δεμένη με το σώμα όπως ο δεσμώτης στο σπήλαιο, μπορεί να λάβει γνώση της θείας πραγματικότητας και ύστερα με τη φιλοσοφία, την κάθαρση και το θάνατο να φθάσει στη φυσική αιώνια πατρίδα της. </a:t>
            </a:r>
            <a:r>
              <a:rPr lang="el-GR" i="1" dirty="0"/>
              <a:t>Πολιτεία Ζ΄ 517</a:t>
            </a:r>
            <a:r>
              <a:rPr lang="el-GR" dirty="0"/>
              <a:t> Β. Πρβ. </a:t>
            </a:r>
            <a:r>
              <a:rPr lang="el-GR" i="1" dirty="0"/>
              <a:t>Φαίδων 67</a:t>
            </a:r>
            <a:r>
              <a:rPr lang="el-GR" dirty="0"/>
              <a:t> </a:t>
            </a:r>
            <a:r>
              <a:rPr lang="en-GB" dirty="0"/>
              <a:t>CD</a:t>
            </a:r>
            <a:r>
              <a:rPr lang="el-GR" dirty="0"/>
              <a:t>, Πλωτίνου </a:t>
            </a:r>
            <a:r>
              <a:rPr lang="el-GR" i="1" dirty="0" err="1"/>
              <a:t>Ἐννεάδες</a:t>
            </a:r>
            <a:r>
              <a:rPr lang="el-GR" i="1" dirty="0"/>
              <a:t> ΙΙΙ, 6,5</a:t>
            </a:r>
            <a:r>
              <a:rPr lang="el-GR" dirty="0"/>
              <a:t> και </a:t>
            </a:r>
            <a:r>
              <a:rPr lang="el-GR" dirty="0" err="1"/>
              <a:t>ό.π</a:t>
            </a:r>
            <a:r>
              <a:rPr lang="el-GR" dirty="0"/>
              <a:t>. Ι, 6,6.</a:t>
            </a:r>
            <a:r>
              <a:rPr lang="el-GR" dirty="0">
                <a:ea typeface="Times New Roman" panose="02020603050405020304" pitchFamily="18" charset="0"/>
                <a:cs typeface="Times New Roman" panose="02020603050405020304" pitchFamily="18" charset="0"/>
              </a:rPr>
              <a:t> </a:t>
            </a:r>
            <a:endParaRPr lang="el-GR" dirty="0"/>
          </a:p>
          <a:p>
            <a:endParaRPr lang="el-GR" dirty="0"/>
          </a:p>
        </p:txBody>
      </p:sp>
    </p:spTree>
    <p:extLst>
      <p:ext uri="{BB962C8B-B14F-4D97-AF65-F5344CB8AC3E}">
        <p14:creationId xmlns:p14="http://schemas.microsoft.com/office/powerpoint/2010/main" val="42082782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643944"/>
          </a:xfrm>
        </p:spPr>
        <p:txBody>
          <a:bodyPr>
            <a:normAutofit/>
          </a:bodyPr>
          <a:lstStyle/>
          <a:p>
            <a:pPr algn="ctr"/>
            <a:r>
              <a:rPr lang="el-GR" sz="3600" dirty="0"/>
              <a:t>Διάκριση μεταξύ χριστιανικής γνώσης και κοσμικής σοφίας</a:t>
            </a:r>
          </a:p>
        </p:txBody>
      </p:sp>
      <p:sp>
        <p:nvSpPr>
          <p:cNvPr id="3" name="Θέση περιεχομένου 2"/>
          <p:cNvSpPr>
            <a:spLocks noGrp="1"/>
          </p:cNvSpPr>
          <p:nvPr>
            <p:ph idx="1"/>
          </p:nvPr>
        </p:nvSpPr>
        <p:spPr>
          <a:xfrm>
            <a:off x="0" y="537737"/>
            <a:ext cx="12192000" cy="6320263"/>
          </a:xfrm>
        </p:spPr>
        <p:txBody>
          <a:bodyPr>
            <a:normAutofit/>
          </a:bodyPr>
          <a:lstStyle/>
          <a:p>
            <a:r>
              <a:rPr lang="el-GR" dirty="0">
                <a:ea typeface="Times New Roman" panose="02020603050405020304" pitchFamily="18" charset="0"/>
              </a:rPr>
              <a:t>Η ψυχή βρίσκεται σε συνεχή ανησυχία αναζητώντας τη λύτρωση και η κάθαρση την οδηγεί μετά το θάνατο στη χωρίς σώμα αιώνια ζωή "</a:t>
            </a:r>
            <a:r>
              <a:rPr lang="el-GR" i="1" dirty="0" err="1">
                <a:ea typeface="Times New Roman" panose="02020603050405020304" pitchFamily="18" charset="0"/>
              </a:rPr>
              <a:t>εἰς</a:t>
            </a:r>
            <a:r>
              <a:rPr lang="el-GR" i="1" dirty="0">
                <a:ea typeface="Times New Roman" panose="02020603050405020304" pitchFamily="18" charset="0"/>
              </a:rPr>
              <a:t> </a:t>
            </a:r>
            <a:r>
              <a:rPr lang="el-GR" i="1" dirty="0" err="1">
                <a:ea typeface="Times New Roman" panose="02020603050405020304" pitchFamily="18" charset="0"/>
              </a:rPr>
              <a:t>οἰκήσεως</a:t>
            </a:r>
            <a:r>
              <a:rPr lang="el-GR" i="1" dirty="0">
                <a:ea typeface="Times New Roman" panose="02020603050405020304" pitchFamily="18" charset="0"/>
              </a:rPr>
              <a:t> </a:t>
            </a:r>
            <a:r>
              <a:rPr lang="el-GR" i="1" dirty="0" err="1">
                <a:ea typeface="Times New Roman" panose="02020603050405020304" pitchFamily="18" charset="0"/>
              </a:rPr>
              <a:t>ἔτι</a:t>
            </a:r>
            <a:r>
              <a:rPr lang="el-GR" i="1" dirty="0">
                <a:ea typeface="Times New Roman" panose="02020603050405020304" pitchFamily="18" charset="0"/>
              </a:rPr>
              <a:t> τούτων </a:t>
            </a:r>
            <a:r>
              <a:rPr lang="el-GR" i="1" dirty="0" err="1">
                <a:ea typeface="Times New Roman" panose="02020603050405020304" pitchFamily="18" charset="0"/>
              </a:rPr>
              <a:t>καλλίους</a:t>
            </a:r>
            <a:r>
              <a:rPr lang="el-GR" i="1" dirty="0">
                <a:ea typeface="Times New Roman" panose="02020603050405020304" pitchFamily="18" charset="0"/>
              </a:rPr>
              <a:t>, </a:t>
            </a:r>
            <a:r>
              <a:rPr lang="el-GR" i="1" dirty="0" err="1">
                <a:ea typeface="Times New Roman" panose="02020603050405020304" pitchFamily="18" charset="0"/>
              </a:rPr>
              <a:t>ἅς</a:t>
            </a:r>
            <a:r>
              <a:rPr lang="el-GR" i="1" dirty="0">
                <a:ea typeface="Times New Roman" panose="02020603050405020304" pitchFamily="18" charset="0"/>
              </a:rPr>
              <a:t> </a:t>
            </a:r>
            <a:r>
              <a:rPr lang="el-GR" i="1" dirty="0" err="1">
                <a:ea typeface="Times New Roman" panose="02020603050405020304" pitchFamily="18" charset="0"/>
              </a:rPr>
              <a:t>οὔτε</a:t>
            </a:r>
            <a:r>
              <a:rPr lang="el-GR" i="1" dirty="0">
                <a:ea typeface="Times New Roman" panose="02020603050405020304" pitchFamily="18" charset="0"/>
              </a:rPr>
              <a:t> </a:t>
            </a:r>
            <a:r>
              <a:rPr lang="el-GR" i="1" dirty="0" err="1">
                <a:ea typeface="Times New Roman" panose="02020603050405020304" pitchFamily="18" charset="0"/>
              </a:rPr>
              <a:t>ῥάδιον</a:t>
            </a:r>
            <a:r>
              <a:rPr lang="el-GR" i="1" dirty="0">
                <a:ea typeface="Times New Roman" panose="02020603050405020304" pitchFamily="18" charset="0"/>
              </a:rPr>
              <a:t> </a:t>
            </a:r>
            <a:r>
              <a:rPr lang="el-GR" i="1" dirty="0" err="1">
                <a:ea typeface="Times New Roman" panose="02020603050405020304" pitchFamily="18" charset="0"/>
              </a:rPr>
              <a:t>δηλῶσαι</a:t>
            </a:r>
            <a:r>
              <a:rPr lang="el-GR" i="1" dirty="0">
                <a:ea typeface="Times New Roman" panose="02020603050405020304" pitchFamily="18" charset="0"/>
              </a:rPr>
              <a:t> </a:t>
            </a:r>
            <a:r>
              <a:rPr lang="el-GR" i="1" dirty="0" err="1">
                <a:ea typeface="Times New Roman" panose="02020603050405020304" pitchFamily="18" charset="0"/>
              </a:rPr>
              <a:t>οὔτε</a:t>
            </a:r>
            <a:r>
              <a:rPr lang="el-GR" i="1" dirty="0">
                <a:ea typeface="Times New Roman" panose="02020603050405020304" pitchFamily="18" charset="0"/>
              </a:rPr>
              <a:t> ὁ χρόνος </a:t>
            </a:r>
            <a:r>
              <a:rPr lang="el-GR" i="1" dirty="0" err="1">
                <a:ea typeface="Times New Roman" panose="02020603050405020304" pitchFamily="18" charset="0"/>
              </a:rPr>
              <a:t>ἱκανὸς</a:t>
            </a:r>
            <a:r>
              <a:rPr lang="el-GR" i="1" dirty="0">
                <a:ea typeface="Times New Roman" panose="02020603050405020304" pitchFamily="18" charset="0"/>
              </a:rPr>
              <a:t> </a:t>
            </a:r>
            <a:r>
              <a:rPr lang="el-GR" i="1" dirty="0" err="1">
                <a:ea typeface="Times New Roman" panose="02020603050405020304" pitchFamily="18" charset="0"/>
              </a:rPr>
              <a:t>ἐν</a:t>
            </a:r>
            <a:r>
              <a:rPr lang="el-GR" i="1" dirty="0">
                <a:ea typeface="Times New Roman" panose="02020603050405020304" pitchFamily="18" charset="0"/>
              </a:rPr>
              <a:t> </a:t>
            </a:r>
            <a:r>
              <a:rPr lang="el-GR" i="1" dirty="0" err="1">
                <a:ea typeface="Times New Roman" panose="02020603050405020304" pitchFamily="18" charset="0"/>
              </a:rPr>
              <a:t>τῷ</a:t>
            </a:r>
            <a:r>
              <a:rPr lang="el-GR" i="1" dirty="0">
                <a:ea typeface="Times New Roman" panose="02020603050405020304" pitchFamily="18" charset="0"/>
              </a:rPr>
              <a:t> </a:t>
            </a:r>
            <a:r>
              <a:rPr lang="el-GR" i="1" dirty="0" err="1">
                <a:ea typeface="Times New Roman" panose="02020603050405020304" pitchFamily="18" charset="0"/>
              </a:rPr>
              <a:t>παρόντι</a:t>
            </a:r>
            <a:r>
              <a:rPr lang="el-GR" dirty="0">
                <a:ea typeface="Times New Roman" panose="02020603050405020304" pitchFamily="18" charset="0"/>
              </a:rPr>
              <a:t>" (</a:t>
            </a:r>
            <a:r>
              <a:rPr lang="el-GR" i="1" dirty="0">
                <a:ea typeface="Times New Roman" panose="02020603050405020304" pitchFamily="18" charset="0"/>
                <a:cs typeface="Times New Roman" panose="02020603050405020304" pitchFamily="18" charset="0"/>
              </a:rPr>
              <a:t>Φαίδων</a:t>
            </a:r>
            <a:r>
              <a:rPr lang="el-GR"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144 </a:t>
            </a:r>
            <a:r>
              <a:rPr lang="en-GB" dirty="0">
                <a:ea typeface="Times New Roman" panose="02020603050405020304" pitchFamily="18" charset="0"/>
                <a:cs typeface="Times New Roman" panose="02020603050405020304" pitchFamily="18" charset="0"/>
              </a:rPr>
              <a:t>C</a:t>
            </a:r>
            <a:r>
              <a:rPr lang="el-GR" dirty="0">
                <a:ea typeface="Times New Roman" panose="02020603050405020304" pitchFamily="18" charset="0"/>
                <a:cs typeface="Times New Roman" panose="02020603050405020304" pitchFamily="18" charset="0"/>
              </a:rPr>
              <a:t>). </a:t>
            </a:r>
            <a:r>
              <a:rPr lang="el-GR" dirty="0"/>
              <a:t>Το έργο όμως της κάθαρσης είναι επίτευγμα των "</a:t>
            </a:r>
            <a:r>
              <a:rPr lang="el-GR" i="1" dirty="0" err="1"/>
              <a:t>ὀλίγων</a:t>
            </a:r>
            <a:r>
              <a:rPr lang="el-GR" i="1" dirty="0"/>
              <a:t> </a:t>
            </a:r>
            <a:r>
              <a:rPr lang="el-GR" i="1" dirty="0" err="1"/>
              <a:t>τῶν</a:t>
            </a:r>
            <a:r>
              <a:rPr lang="el-GR" i="1" dirty="0"/>
              <a:t> φιλοσόφων</a:t>
            </a:r>
            <a:r>
              <a:rPr lang="el-GR" dirty="0"/>
              <a:t>" (</a:t>
            </a:r>
            <a:r>
              <a:rPr lang="el-GR" i="1" dirty="0"/>
              <a:t>Φαίδων 67 </a:t>
            </a:r>
            <a:r>
              <a:rPr lang="en-GB" dirty="0"/>
              <a:t>D</a:t>
            </a:r>
            <a:r>
              <a:rPr lang="el-GR" dirty="0"/>
              <a:t>).</a:t>
            </a:r>
          </a:p>
          <a:p>
            <a:r>
              <a:rPr lang="el-GR" dirty="0"/>
              <a:t>Η </a:t>
            </a:r>
            <a:r>
              <a:rPr lang="el-GR" b="1" dirty="0"/>
              <a:t>οντολογική και γνωσιολογική αντίθεση </a:t>
            </a:r>
            <a:r>
              <a:rPr lang="el-GR" dirty="0"/>
              <a:t>μεταξύ θεολογίας και φιλοσοφίας είναι ευδιάκριτη. Στο φιλοσοφικό κόσμο η κάθαρση, έργο των ολίγων - φιλοσόφων, σημαίνει τη λύτρωση του πνεύματος από την ύλη, στο χριστιανισμό αφορά την ανάταση - εξύψωση της ύλης, δηλαδή ολόκληρης της ψυχοσωματικής υπόστασης του κτιστού ανθρώπινου όντος, και απευθύνεται σ’ ολόκληρο το γένος των ανθρώπων. </a:t>
            </a:r>
          </a:p>
          <a:p>
            <a:r>
              <a:rPr lang="el-GR" b="1" dirty="0">
                <a:solidFill>
                  <a:srgbClr val="FF0000"/>
                </a:solidFill>
                <a:effectLst>
                  <a:outerShdw blurRad="38100" dist="38100" dir="2700000" algn="tl">
                    <a:srgbClr val="000000">
                      <a:alpha val="43137"/>
                    </a:srgbClr>
                  </a:outerShdw>
                </a:effectLst>
              </a:rPr>
              <a:t>Η Εκκλησία δεν είναι «σχολή» </a:t>
            </a:r>
            <a:r>
              <a:rPr lang="el-GR" dirty="0"/>
              <a:t>του τύπου των ελληνικών φιλοσοφικών σχολών, όπου η αλήθεια κατέχεται και παραδίδεται από ορισμένους «ειδήμονας» προς τους εκλεκτούς, </a:t>
            </a:r>
            <a:r>
              <a:rPr lang="el-GR" b="1" dirty="0">
                <a:solidFill>
                  <a:srgbClr val="FF0000"/>
                </a:solidFill>
                <a:effectLst>
                  <a:outerShdw blurRad="38100" dist="38100" dir="2700000" algn="tl">
                    <a:srgbClr val="000000">
                      <a:alpha val="43137"/>
                    </a:srgbClr>
                  </a:outerShdw>
                </a:effectLst>
              </a:rPr>
              <a:t>αλλά «κοινότητα», όπου η αλήθεια βιώνεται </a:t>
            </a:r>
            <a:r>
              <a:rPr lang="el-GR" dirty="0"/>
              <a:t>ως ανάγκη μεταξύ των πιστών ανεξάρτητα από τις διανοητικές δυνάμεις τους.</a:t>
            </a:r>
          </a:p>
          <a:p>
            <a:endParaRPr lang="el-GR" dirty="0"/>
          </a:p>
          <a:p>
            <a:pPr lvl="0"/>
            <a:endParaRPr lang="el-GR" dirty="0"/>
          </a:p>
          <a:p>
            <a:endParaRPr lang="el-GR" dirty="0"/>
          </a:p>
        </p:txBody>
      </p:sp>
      <p:sp>
        <p:nvSpPr>
          <p:cNvPr id="4" name="Rectangle 1"/>
          <p:cNvSpPr>
            <a:spLocks noChangeArrowheads="1"/>
          </p:cNvSpPr>
          <p:nvPr/>
        </p:nvSpPr>
        <p:spPr bwMode="auto">
          <a:xfrm>
            <a:off x="0" y="-407804"/>
            <a:ext cx="184731" cy="815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1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l-GR" sz="1800" b="0" i="0" u="none" strike="noStrike" cap="none" normalizeH="0" baseline="0" dirty="0">
                <a:ln>
                  <a:noFill/>
                </a:ln>
                <a:solidFill>
                  <a:schemeClr val="tx1"/>
                </a:solidFill>
                <a:effectLst/>
                <a:latin typeface="Arial" panose="020B0604020202020204" pitchFamily="34" charset="0"/>
              </a:rPr>
            </a:br>
            <a:endParaRPr kumimoji="0" lang="el-GR" sz="1800" b="0" i="0" u="none" strike="noStrike" cap="none" normalizeH="0" baseline="0" dirty="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Tree>
    <p:extLst>
      <p:ext uri="{BB962C8B-B14F-4D97-AF65-F5344CB8AC3E}">
        <p14:creationId xmlns:p14="http://schemas.microsoft.com/office/powerpoint/2010/main" val="18260553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618185"/>
          </a:xfrm>
        </p:spPr>
        <p:txBody>
          <a:bodyPr>
            <a:normAutofit/>
          </a:bodyPr>
          <a:lstStyle/>
          <a:p>
            <a:pPr algn="ctr"/>
            <a:r>
              <a:rPr lang="el-GR" sz="3600" dirty="0"/>
              <a:t>Διάκριση μεταξύ χριστιανικής γνώσης και κοσμικής σοφίας</a:t>
            </a:r>
          </a:p>
        </p:txBody>
      </p:sp>
      <p:sp>
        <p:nvSpPr>
          <p:cNvPr id="3" name="Θέση περιεχομένου 2"/>
          <p:cNvSpPr>
            <a:spLocks noGrp="1"/>
          </p:cNvSpPr>
          <p:nvPr>
            <p:ph idx="1"/>
          </p:nvPr>
        </p:nvSpPr>
        <p:spPr>
          <a:xfrm>
            <a:off x="0" y="618186"/>
            <a:ext cx="12192000" cy="6239814"/>
          </a:xfrm>
        </p:spPr>
        <p:txBody>
          <a:bodyPr>
            <a:normAutofit fontScale="92500"/>
          </a:bodyPr>
          <a:lstStyle/>
          <a:p>
            <a:r>
              <a:rPr lang="el-GR" dirty="0"/>
              <a:t>Η </a:t>
            </a:r>
            <a:r>
              <a:rPr lang="el-GR" b="1" dirty="0">
                <a:solidFill>
                  <a:srgbClr val="FF0000"/>
                </a:solidFill>
                <a:effectLst>
                  <a:outerShdw blurRad="38100" dist="38100" dir="2700000" algn="tl">
                    <a:srgbClr val="000000">
                      <a:alpha val="43137"/>
                    </a:srgbClr>
                  </a:outerShdw>
                </a:effectLst>
              </a:rPr>
              <a:t>πνευματική γνώση </a:t>
            </a:r>
            <a:r>
              <a:rPr lang="el-GR" dirty="0"/>
              <a:t>ή </a:t>
            </a:r>
            <a:r>
              <a:rPr lang="el-GR" b="1" dirty="0">
                <a:solidFill>
                  <a:srgbClr val="FF0000"/>
                </a:solidFill>
                <a:effectLst>
                  <a:outerShdw blurRad="38100" dist="38100" dir="2700000" algn="tl">
                    <a:srgbClr val="000000">
                      <a:alpha val="43137"/>
                    </a:srgbClr>
                  </a:outerShdw>
                </a:effectLst>
              </a:rPr>
              <a:t>θεωρία των όντων</a:t>
            </a:r>
            <a:r>
              <a:rPr lang="el-GR" dirty="0"/>
              <a:t>, γνωστή και ως "</a:t>
            </a:r>
            <a:r>
              <a:rPr lang="el-GR" b="1" dirty="0">
                <a:solidFill>
                  <a:srgbClr val="FF0000"/>
                </a:solidFill>
                <a:effectLst>
                  <a:outerShdw blurRad="38100" dist="38100" dir="2700000" algn="tl">
                    <a:srgbClr val="000000">
                      <a:alpha val="43137"/>
                    </a:srgbClr>
                  </a:outerShdw>
                </a:effectLst>
              </a:rPr>
              <a:t>θεωρία</a:t>
            </a:r>
            <a:r>
              <a:rPr lang="el-GR" dirty="0"/>
              <a:t>", συνδέεται άμεσα με αυτό που ο Ευάγριος ονομάζει "</a:t>
            </a:r>
            <a:r>
              <a:rPr lang="el-GR" b="1" dirty="0" err="1">
                <a:solidFill>
                  <a:srgbClr val="FF0000"/>
                </a:solidFill>
                <a:effectLst>
                  <a:outerShdw blurRad="38100" dist="38100" dir="2700000" algn="tl">
                    <a:srgbClr val="000000">
                      <a:alpha val="43137"/>
                    </a:srgbClr>
                  </a:outerShdw>
                </a:effectLst>
              </a:rPr>
              <a:t>γνῶσις</a:t>
            </a:r>
            <a:r>
              <a:rPr lang="el-GR" b="1" dirty="0">
                <a:solidFill>
                  <a:srgbClr val="FF0000"/>
                </a:solidFill>
                <a:effectLst>
                  <a:outerShdw blurRad="38100" dist="38100" dir="2700000" algn="tl">
                    <a:srgbClr val="000000">
                      <a:alpha val="43137"/>
                    </a:srgbClr>
                  </a:outerShdw>
                </a:effectLst>
              </a:rPr>
              <a:t> </a:t>
            </a:r>
            <a:r>
              <a:rPr lang="el-GR" b="1" dirty="0" err="1">
                <a:solidFill>
                  <a:srgbClr val="FF0000"/>
                </a:solidFill>
                <a:effectLst>
                  <a:outerShdw blurRad="38100" dist="38100" dir="2700000" algn="tl">
                    <a:srgbClr val="000000">
                      <a:alpha val="43137"/>
                    </a:srgbClr>
                  </a:outerShdw>
                </a:effectLst>
              </a:rPr>
              <a:t>Χριστοῦ</a:t>
            </a:r>
            <a:r>
              <a:rPr lang="el-GR" dirty="0"/>
              <a:t>". Η γνώση του Χριστού προϋποθέτει τη λειτουργία της </a:t>
            </a:r>
            <a:r>
              <a:rPr lang="el-GR" u="sng" dirty="0"/>
              <a:t>ορατικής δύναμης του νου</a:t>
            </a:r>
            <a:r>
              <a:rPr lang="el-GR" dirty="0"/>
              <a:t>, και γι’ αυτό θεάται μόνο από τους καθαρούς: "</a:t>
            </a:r>
            <a:r>
              <a:rPr lang="el-GR" i="1" dirty="0"/>
              <a:t>Ἡ </a:t>
            </a:r>
            <a:r>
              <a:rPr lang="el-GR" i="1" dirty="0" err="1"/>
              <a:t>τοῦ</a:t>
            </a:r>
            <a:r>
              <a:rPr lang="el-GR" i="1" dirty="0"/>
              <a:t> </a:t>
            </a:r>
            <a:r>
              <a:rPr lang="el-GR" i="1" dirty="0" err="1"/>
              <a:t>Χριστοῦ</a:t>
            </a:r>
            <a:r>
              <a:rPr lang="el-GR" i="1" dirty="0"/>
              <a:t> </a:t>
            </a:r>
            <a:r>
              <a:rPr lang="el-GR" i="1" dirty="0" err="1"/>
              <a:t>γνῶσις</a:t>
            </a:r>
            <a:r>
              <a:rPr lang="el-GR" i="1" dirty="0"/>
              <a:t> </a:t>
            </a:r>
            <a:r>
              <a:rPr lang="el-GR" i="1" dirty="0" err="1"/>
              <a:t>οὐ</a:t>
            </a:r>
            <a:r>
              <a:rPr lang="el-GR" i="1" dirty="0"/>
              <a:t> </a:t>
            </a:r>
            <a:r>
              <a:rPr lang="el-GR" i="1" dirty="0" err="1"/>
              <a:t>ψυχῆς</a:t>
            </a:r>
            <a:r>
              <a:rPr lang="el-GR" i="1" dirty="0"/>
              <a:t> </a:t>
            </a:r>
            <a:r>
              <a:rPr lang="el-GR" i="1" dirty="0" err="1"/>
              <a:t>τὴν</a:t>
            </a:r>
            <a:r>
              <a:rPr lang="el-GR" i="1" dirty="0"/>
              <a:t> </a:t>
            </a:r>
            <a:r>
              <a:rPr lang="el-GR" i="1" dirty="0" err="1"/>
              <a:t>ζήτησιν</a:t>
            </a:r>
            <a:r>
              <a:rPr lang="el-GR" i="1" dirty="0"/>
              <a:t> </a:t>
            </a:r>
            <a:r>
              <a:rPr lang="el-GR" i="1" dirty="0" err="1"/>
              <a:t>δεινῆς</a:t>
            </a:r>
            <a:r>
              <a:rPr lang="el-GR" i="1" dirty="0"/>
              <a:t> </a:t>
            </a:r>
            <a:r>
              <a:rPr lang="el-GR" i="1" dirty="0" err="1"/>
              <a:t>χρείαν</a:t>
            </a:r>
            <a:r>
              <a:rPr lang="el-GR" i="1" dirty="0"/>
              <a:t> </a:t>
            </a:r>
            <a:r>
              <a:rPr lang="el-GR" i="1" dirty="0" err="1"/>
              <a:t>ἔχει</a:t>
            </a:r>
            <a:r>
              <a:rPr lang="el-GR" i="1" dirty="0"/>
              <a:t>, </a:t>
            </a:r>
            <a:r>
              <a:rPr lang="el-GR" i="1" dirty="0" err="1"/>
              <a:t>ἀλλ</a:t>
            </a:r>
            <a:r>
              <a:rPr lang="el-GR" i="1" dirty="0"/>
              <a:t>’ </a:t>
            </a:r>
            <a:r>
              <a:rPr lang="el-GR" i="1" dirty="0" err="1"/>
              <a:t>ὁρατικῆς</a:t>
            </a:r>
            <a:r>
              <a:rPr lang="el-GR" i="1" dirty="0"/>
              <a:t>· </a:t>
            </a:r>
            <a:r>
              <a:rPr lang="el-GR" i="1" dirty="0" err="1"/>
              <a:t>τὴν</a:t>
            </a:r>
            <a:r>
              <a:rPr lang="el-GR" i="1" dirty="0"/>
              <a:t> </a:t>
            </a:r>
            <a:r>
              <a:rPr lang="el-GR" i="1" dirty="0" err="1"/>
              <a:t>γὰρ</a:t>
            </a:r>
            <a:r>
              <a:rPr lang="el-GR" i="1" dirty="0"/>
              <a:t> </a:t>
            </a:r>
            <a:r>
              <a:rPr lang="el-GR" i="1" dirty="0" err="1"/>
              <a:t>παιδείαν</a:t>
            </a:r>
            <a:r>
              <a:rPr lang="el-GR" i="1" dirty="0"/>
              <a:t> </a:t>
            </a:r>
            <a:r>
              <a:rPr lang="el-GR" i="1" dirty="0" err="1"/>
              <a:t>καὶ</a:t>
            </a:r>
            <a:r>
              <a:rPr lang="el-GR" i="1" dirty="0"/>
              <a:t> </a:t>
            </a:r>
            <a:r>
              <a:rPr lang="el-GR" i="1" dirty="0" err="1"/>
              <a:t>οἱ</a:t>
            </a:r>
            <a:r>
              <a:rPr lang="el-GR" i="1" dirty="0"/>
              <a:t> </a:t>
            </a:r>
            <a:r>
              <a:rPr lang="el-GR" i="1" dirty="0" err="1"/>
              <a:t>ἀκάθαρτοι</a:t>
            </a:r>
            <a:r>
              <a:rPr lang="el-GR" i="1" dirty="0"/>
              <a:t> </a:t>
            </a:r>
            <a:r>
              <a:rPr lang="el-GR" i="1" dirty="0" err="1"/>
              <a:t>κτᾶσθαι</a:t>
            </a:r>
            <a:r>
              <a:rPr lang="el-GR" i="1" dirty="0"/>
              <a:t> </a:t>
            </a:r>
            <a:r>
              <a:rPr lang="el-GR" i="1" dirty="0" err="1"/>
              <a:t>ἔχουσιν</a:t>
            </a:r>
            <a:r>
              <a:rPr lang="el-GR" i="1" dirty="0"/>
              <a:t>, ἡ </a:t>
            </a:r>
            <a:r>
              <a:rPr lang="el-GR" i="1" dirty="0" err="1"/>
              <a:t>δὲ</a:t>
            </a:r>
            <a:r>
              <a:rPr lang="el-GR" i="1" dirty="0"/>
              <a:t> θεωρία μόνο </a:t>
            </a:r>
            <a:r>
              <a:rPr lang="el-GR" i="1" dirty="0" err="1"/>
              <a:t>ἐν</a:t>
            </a:r>
            <a:r>
              <a:rPr lang="el-GR" i="1" dirty="0"/>
              <a:t> </a:t>
            </a:r>
            <a:r>
              <a:rPr lang="el-GR" i="1" dirty="0" err="1"/>
              <a:t>τοῖς</a:t>
            </a:r>
            <a:r>
              <a:rPr lang="el-GR" i="1" dirty="0"/>
              <a:t> </a:t>
            </a:r>
            <a:r>
              <a:rPr lang="el-GR" i="1" dirty="0" err="1"/>
              <a:t>καθαροῖς</a:t>
            </a:r>
            <a:r>
              <a:rPr lang="el-GR" dirty="0"/>
              <a:t>"</a:t>
            </a:r>
            <a:r>
              <a:rPr lang="el-GR" i="1" dirty="0"/>
              <a:t> </a:t>
            </a:r>
            <a:r>
              <a:rPr lang="el-GR" dirty="0"/>
              <a:t>(</a:t>
            </a:r>
            <a:r>
              <a:rPr lang="el-GR" i="1" dirty="0" err="1"/>
              <a:t>Γνωστικὰ</a:t>
            </a:r>
            <a:r>
              <a:rPr lang="el-GR" i="1" dirty="0"/>
              <a:t> Κεφάλαια Ι</a:t>
            </a:r>
            <a:r>
              <a:rPr lang="en-GB" i="1" dirty="0"/>
              <a:t>V</a:t>
            </a:r>
            <a:r>
              <a:rPr lang="el-GR" i="1" dirty="0"/>
              <a:t>, 90</a:t>
            </a:r>
            <a:r>
              <a:rPr lang="el-GR" dirty="0"/>
              <a:t>, </a:t>
            </a:r>
            <a:r>
              <a:rPr lang="en-GB" dirty="0"/>
              <a:t>Frank</a:t>
            </a:r>
            <a:r>
              <a:rPr lang="el-GR" dirty="0"/>
              <a:t>. σ. 317). </a:t>
            </a:r>
          </a:p>
          <a:p>
            <a:r>
              <a:rPr lang="el-GR" dirty="0"/>
              <a:t>Τελικά, η "</a:t>
            </a:r>
            <a:r>
              <a:rPr lang="el-GR" i="1" dirty="0" err="1"/>
              <a:t>γνῶσις</a:t>
            </a:r>
            <a:r>
              <a:rPr lang="el-GR" i="1" dirty="0"/>
              <a:t> </a:t>
            </a:r>
            <a:r>
              <a:rPr lang="el-GR" i="1" dirty="0" err="1"/>
              <a:t>τοῦ</a:t>
            </a:r>
            <a:r>
              <a:rPr lang="el-GR" i="1" dirty="0"/>
              <a:t> </a:t>
            </a:r>
            <a:r>
              <a:rPr lang="el-GR" i="1" dirty="0" err="1"/>
              <a:t>Χριστοῦ</a:t>
            </a:r>
            <a:r>
              <a:rPr lang="el-GR" dirty="0"/>
              <a:t>" δεν είναι διανοητική αλλά εμπειρική. Στην ορθόδοξη θεολογία, άλλωστε, η </a:t>
            </a:r>
            <a:r>
              <a:rPr lang="el-GR" u="sng" dirty="0"/>
              <a:t>θεογνωσία</a:t>
            </a:r>
            <a:r>
              <a:rPr lang="el-GR" dirty="0"/>
              <a:t> είναι σωτηριολογική και εκφράζεται με την </a:t>
            </a:r>
            <a:r>
              <a:rPr lang="el-GR" u="sng" dirty="0"/>
              <a:t>πίστη</a:t>
            </a:r>
            <a:r>
              <a:rPr lang="el-GR" dirty="0"/>
              <a:t> που φανερώνει την αυθεντική ποιότητα της ανθρώπινης ύπαρξης. Η πίστη δεν ανακαλύφθηκε, αλλά αποκαλύφθηκε. Δεν αποτελεί εύρημα. Δεν είναι επίτευγμα της έρευνας του ανθρώπου. Η πίστη, όπως τονίζει ο άγιος απόστολος Παύλος, «</a:t>
            </a:r>
            <a:r>
              <a:rPr lang="el-GR" i="1" dirty="0" err="1"/>
              <a:t>ἦλθε</a:t>
            </a:r>
            <a:r>
              <a:rPr lang="el-GR" dirty="0"/>
              <a:t>» και «</a:t>
            </a:r>
            <a:r>
              <a:rPr lang="el-GR" i="1" dirty="0" err="1"/>
              <a:t>ἐδόθη</a:t>
            </a:r>
            <a:r>
              <a:rPr lang="el-GR" dirty="0"/>
              <a:t>» ή όπως επισημαίνει ο απόστολος Ιούδας «</a:t>
            </a:r>
            <a:r>
              <a:rPr lang="el-GR" i="1" dirty="0" err="1"/>
              <a:t>παραδόθη</a:t>
            </a:r>
            <a:r>
              <a:rPr lang="el-GR" i="1" dirty="0"/>
              <a:t> </a:t>
            </a:r>
            <a:r>
              <a:rPr lang="el-GR" i="1" dirty="0" err="1"/>
              <a:t>ἅπαξ</a:t>
            </a:r>
            <a:r>
              <a:rPr lang="el-GR" i="1" dirty="0"/>
              <a:t> </a:t>
            </a:r>
            <a:r>
              <a:rPr lang="el-GR" i="1" dirty="0" err="1"/>
              <a:t>τοῖς</a:t>
            </a:r>
            <a:r>
              <a:rPr lang="el-GR" i="1" dirty="0"/>
              <a:t> </a:t>
            </a:r>
            <a:r>
              <a:rPr lang="el-GR" i="1" dirty="0" err="1"/>
              <a:t>ἁγίοις</a:t>
            </a:r>
            <a:r>
              <a:rPr lang="el-GR" dirty="0"/>
              <a:t>». </a:t>
            </a:r>
          </a:p>
          <a:p>
            <a:r>
              <a:rPr lang="el-GR" dirty="0"/>
              <a:t>Η δύναμη της χριστιανικής πίστης κυριαρχεί, μόνο μ’ αυτήν ο άνθρωπος προχωρεί στην υπέρβαση του όντος με την πραγμάτωση του δέοντος. Η αλληλοσυμπλήρωση </a:t>
            </a:r>
            <a:r>
              <a:rPr lang="el-GR" u="sng" dirty="0"/>
              <a:t>πίστης και γνώσης</a:t>
            </a:r>
            <a:r>
              <a:rPr lang="el-GR" dirty="0"/>
              <a:t>, όπως εικονίζεται άριστα από τον ευαγγελιστή Ιωάννη με την εναλλαγή των ρημάτων "</a:t>
            </a:r>
            <a:r>
              <a:rPr lang="el-GR" i="1" dirty="0" err="1"/>
              <a:t>ἐγνώκαμεν</a:t>
            </a:r>
            <a:r>
              <a:rPr lang="el-GR" dirty="0"/>
              <a:t>" και "</a:t>
            </a:r>
            <a:r>
              <a:rPr lang="el-GR" i="1" dirty="0" err="1"/>
              <a:t>πεπιστεύκαμεν</a:t>
            </a:r>
            <a:r>
              <a:rPr lang="el-GR" dirty="0"/>
              <a:t>" είναι πια αυτονόητη. </a:t>
            </a:r>
          </a:p>
          <a:p>
            <a:endParaRPr lang="el-GR" dirty="0"/>
          </a:p>
          <a:p>
            <a:endParaRPr lang="el-GR" dirty="0"/>
          </a:p>
        </p:txBody>
      </p:sp>
    </p:spTree>
    <p:extLst>
      <p:ext uri="{BB962C8B-B14F-4D97-AF65-F5344CB8AC3E}">
        <p14:creationId xmlns:p14="http://schemas.microsoft.com/office/powerpoint/2010/main" val="9095138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373487"/>
          </a:xfrm>
        </p:spPr>
        <p:txBody>
          <a:bodyPr>
            <a:normAutofit fontScale="90000"/>
          </a:bodyPr>
          <a:lstStyle/>
          <a:p>
            <a:pPr algn="ctr"/>
            <a:r>
              <a:rPr lang="el-GR" sz="3600" dirty="0"/>
              <a:t>Διάκριση μεταξύ χριστιανικής γνώσης και κοσμικής σοφίας</a:t>
            </a:r>
          </a:p>
        </p:txBody>
      </p:sp>
      <p:sp>
        <p:nvSpPr>
          <p:cNvPr id="3" name="Θέση περιεχομένου 2"/>
          <p:cNvSpPr>
            <a:spLocks noGrp="1"/>
          </p:cNvSpPr>
          <p:nvPr>
            <p:ph idx="1"/>
          </p:nvPr>
        </p:nvSpPr>
        <p:spPr>
          <a:xfrm>
            <a:off x="0" y="373487"/>
            <a:ext cx="12192000" cy="6484513"/>
          </a:xfrm>
        </p:spPr>
        <p:txBody>
          <a:bodyPr>
            <a:normAutofit fontScale="92500" lnSpcReduction="10000"/>
          </a:bodyPr>
          <a:lstStyle/>
          <a:p>
            <a:r>
              <a:rPr lang="el-GR" dirty="0"/>
              <a:t>Ακόμη και οι ακάθαρτοι μπορούν να κατορθώσουν την παιδεία, ενώ τη θεωρία μόνο οι καθαροί. Γνώση και κάθαρση συνδέονται αδιάρρηκτα, καθώς "</a:t>
            </a:r>
            <a:r>
              <a:rPr lang="el-GR" i="1" dirty="0"/>
              <a:t>ὁ </a:t>
            </a:r>
            <a:r>
              <a:rPr lang="el-GR" i="1" dirty="0" err="1"/>
              <a:t>καθαίρων</a:t>
            </a:r>
            <a:r>
              <a:rPr lang="el-GR" i="1" dirty="0"/>
              <a:t> </a:t>
            </a:r>
            <a:r>
              <a:rPr lang="el-GR" i="1" dirty="0" err="1"/>
              <a:t>ἑαυτὸν</a:t>
            </a:r>
            <a:r>
              <a:rPr lang="el-GR" i="1" dirty="0"/>
              <a:t> </a:t>
            </a:r>
            <a:r>
              <a:rPr lang="el-GR" i="1" dirty="0" err="1"/>
              <a:t>πλησθήσεται</a:t>
            </a:r>
            <a:r>
              <a:rPr lang="el-GR" i="1" dirty="0"/>
              <a:t> γνώσεως· ὁ </a:t>
            </a:r>
            <a:r>
              <a:rPr lang="el-GR" i="1" dirty="0" err="1"/>
              <a:t>δὲ</a:t>
            </a:r>
            <a:r>
              <a:rPr lang="el-GR" i="1" dirty="0"/>
              <a:t> </a:t>
            </a:r>
            <a:r>
              <a:rPr lang="el-GR" i="1" dirty="0" err="1"/>
              <a:t>ἀκάθαρτος</a:t>
            </a:r>
            <a:r>
              <a:rPr lang="el-GR" i="1" dirty="0"/>
              <a:t> </a:t>
            </a:r>
            <a:r>
              <a:rPr lang="el-GR" i="1" dirty="0" err="1"/>
              <a:t>πλησθήσεται</a:t>
            </a:r>
            <a:r>
              <a:rPr lang="el-GR" i="1" dirty="0"/>
              <a:t> </a:t>
            </a:r>
            <a:r>
              <a:rPr lang="el-GR" i="1" dirty="0" err="1"/>
              <a:t>ἀγνωσίας</a:t>
            </a:r>
            <a:r>
              <a:rPr lang="el-GR" dirty="0"/>
              <a:t>". (</a:t>
            </a:r>
            <a:r>
              <a:rPr lang="el-GR" i="1" dirty="0"/>
              <a:t>Σχόλια </a:t>
            </a:r>
            <a:r>
              <a:rPr lang="el-GR" i="1" dirty="0" err="1"/>
              <a:t>εἰς</a:t>
            </a:r>
            <a:r>
              <a:rPr lang="el-GR" i="1" dirty="0"/>
              <a:t> </a:t>
            </a:r>
            <a:r>
              <a:rPr lang="el-GR" i="1" dirty="0" err="1"/>
              <a:t>τὰς</a:t>
            </a:r>
            <a:r>
              <a:rPr lang="el-GR" i="1" dirty="0"/>
              <a:t> Παροιμίας</a:t>
            </a:r>
            <a:r>
              <a:rPr lang="el-GR" dirty="0"/>
              <a:t> 352, </a:t>
            </a:r>
            <a:r>
              <a:rPr lang="en-GB" dirty="0" err="1"/>
              <a:t>SChr</a:t>
            </a:r>
            <a:r>
              <a:rPr lang="el-GR" dirty="0"/>
              <a:t>340, σ. 442). </a:t>
            </a:r>
          </a:p>
          <a:p>
            <a:r>
              <a:rPr lang="el-GR" dirty="0"/>
              <a:t>Η κάθαρση της καρδιάς λοιπόν και όχι η διανοητική ικανότητα είναι η προϋπόθεση της θεογνωσίας: </a:t>
            </a:r>
            <a:r>
              <a:rPr lang="el-GR" i="1" dirty="0"/>
              <a:t>"Ἡ βασιλεία </a:t>
            </a:r>
            <a:r>
              <a:rPr lang="el-GR" i="1" dirty="0" err="1"/>
              <a:t>τοῦ</a:t>
            </a:r>
            <a:r>
              <a:rPr lang="el-GR" i="1" dirty="0"/>
              <a:t> </a:t>
            </a:r>
            <a:r>
              <a:rPr lang="el-GR" i="1" dirty="0" err="1"/>
              <a:t>οὐρανοῦ</a:t>
            </a:r>
            <a:r>
              <a:rPr lang="el-GR" i="1" dirty="0"/>
              <a:t> </a:t>
            </a:r>
            <a:r>
              <a:rPr lang="el-GR" i="1" dirty="0" err="1"/>
              <a:t>οὐ</a:t>
            </a:r>
            <a:r>
              <a:rPr lang="el-GR" i="1" dirty="0"/>
              <a:t> </a:t>
            </a:r>
            <a:r>
              <a:rPr lang="el-GR" i="1" dirty="0" err="1"/>
              <a:t>χρῄζει</a:t>
            </a:r>
            <a:r>
              <a:rPr lang="el-GR" i="1" dirty="0"/>
              <a:t> </a:t>
            </a:r>
            <a:r>
              <a:rPr lang="el-GR" i="1" dirty="0" err="1"/>
              <a:t>τοῦ</a:t>
            </a:r>
            <a:r>
              <a:rPr lang="el-GR" i="1" dirty="0"/>
              <a:t> </a:t>
            </a:r>
            <a:r>
              <a:rPr lang="el-GR" i="1" dirty="0" err="1"/>
              <a:t>λογιστικοῦ</a:t>
            </a:r>
            <a:r>
              <a:rPr lang="el-GR" i="1" dirty="0"/>
              <a:t> </a:t>
            </a:r>
            <a:r>
              <a:rPr lang="el-GR" i="1" dirty="0" err="1"/>
              <a:t>τῆς</a:t>
            </a:r>
            <a:r>
              <a:rPr lang="el-GR" i="1" dirty="0"/>
              <a:t> </a:t>
            </a:r>
            <a:r>
              <a:rPr lang="el-GR" i="1" dirty="0" err="1"/>
              <a:t>ψυχῆς</a:t>
            </a:r>
            <a:r>
              <a:rPr lang="el-GR" i="1" dirty="0"/>
              <a:t>, </a:t>
            </a:r>
            <a:r>
              <a:rPr lang="el-GR" i="1" dirty="0" err="1"/>
              <a:t>ἀλλὰ</a:t>
            </a:r>
            <a:r>
              <a:rPr lang="el-GR" i="1" dirty="0"/>
              <a:t> </a:t>
            </a:r>
            <a:r>
              <a:rPr lang="el-GR" i="1" dirty="0" err="1"/>
              <a:t>τοῦ</a:t>
            </a:r>
            <a:r>
              <a:rPr lang="el-GR" i="1" dirty="0"/>
              <a:t> </a:t>
            </a:r>
            <a:r>
              <a:rPr lang="el-GR" i="1" dirty="0" err="1"/>
              <a:t>ὁρατικὴν</a:t>
            </a:r>
            <a:r>
              <a:rPr lang="el-GR" i="1" dirty="0"/>
              <a:t> </a:t>
            </a:r>
            <a:r>
              <a:rPr lang="el-GR" i="1" dirty="0" err="1"/>
              <a:t>εἶναι</a:t>
            </a:r>
            <a:r>
              <a:rPr lang="el-GR" i="1" dirty="0"/>
              <a:t> </a:t>
            </a:r>
            <a:r>
              <a:rPr lang="el-GR" i="1" dirty="0" err="1"/>
              <a:t>αὐτὴν</a:t>
            </a:r>
            <a:r>
              <a:rPr lang="el-GR" i="1" dirty="0"/>
              <a:t> </a:t>
            </a:r>
            <a:r>
              <a:rPr lang="el-GR" i="1" dirty="0" err="1"/>
              <a:t>τοῦ</a:t>
            </a:r>
            <a:r>
              <a:rPr lang="el-GR" i="1" dirty="0"/>
              <a:t> </a:t>
            </a:r>
            <a:r>
              <a:rPr lang="el-GR" i="1" dirty="0" err="1"/>
              <a:t>μὲν</a:t>
            </a:r>
            <a:r>
              <a:rPr lang="el-GR" i="1" dirty="0"/>
              <a:t> </a:t>
            </a:r>
            <a:r>
              <a:rPr lang="el-GR" i="1" dirty="0" err="1"/>
              <a:t>λογιστικοῦ</a:t>
            </a:r>
            <a:r>
              <a:rPr lang="el-GR" i="1" dirty="0"/>
              <a:t> </a:t>
            </a:r>
            <a:r>
              <a:rPr lang="el-GR" i="1" dirty="0" err="1"/>
              <a:t>καὶ</a:t>
            </a:r>
            <a:r>
              <a:rPr lang="el-GR" i="1" dirty="0"/>
              <a:t> </a:t>
            </a:r>
            <a:r>
              <a:rPr lang="el-GR" i="1" dirty="0" err="1"/>
              <a:t>ταῖς</a:t>
            </a:r>
            <a:r>
              <a:rPr lang="el-GR" i="1" dirty="0"/>
              <a:t> </a:t>
            </a:r>
            <a:r>
              <a:rPr lang="el-GR" i="1" dirty="0" err="1"/>
              <a:t>μεμολυσμέναις</a:t>
            </a:r>
            <a:r>
              <a:rPr lang="el-GR" i="1" dirty="0"/>
              <a:t> </a:t>
            </a:r>
            <a:r>
              <a:rPr lang="el-GR" i="1" dirty="0" err="1"/>
              <a:t>ψυχαῖς</a:t>
            </a:r>
            <a:r>
              <a:rPr lang="el-GR" i="1" dirty="0"/>
              <a:t> </a:t>
            </a:r>
            <a:r>
              <a:rPr lang="el-GR" i="1" dirty="0" err="1"/>
              <a:t>ηὑρεμένου</a:t>
            </a:r>
            <a:r>
              <a:rPr lang="el-GR" i="1" dirty="0"/>
              <a:t> </a:t>
            </a:r>
            <a:r>
              <a:rPr lang="el-GR" i="1" dirty="0" err="1"/>
              <a:t>τοῦ</a:t>
            </a:r>
            <a:r>
              <a:rPr lang="el-GR" i="1" dirty="0"/>
              <a:t> </a:t>
            </a:r>
            <a:r>
              <a:rPr lang="el-GR" i="1" dirty="0" err="1"/>
              <a:t>δὲ</a:t>
            </a:r>
            <a:r>
              <a:rPr lang="el-GR" i="1" dirty="0"/>
              <a:t> </a:t>
            </a:r>
            <a:r>
              <a:rPr lang="el-GR" i="1" dirty="0" err="1"/>
              <a:t>ὁρατικοῦ</a:t>
            </a:r>
            <a:r>
              <a:rPr lang="el-GR" i="1" dirty="0"/>
              <a:t> </a:t>
            </a:r>
            <a:r>
              <a:rPr lang="el-GR" i="1" dirty="0" err="1"/>
              <a:t>μόναις</a:t>
            </a:r>
            <a:r>
              <a:rPr lang="el-GR" i="1" dirty="0"/>
              <a:t> </a:t>
            </a:r>
            <a:r>
              <a:rPr lang="el-GR" i="1" dirty="0" err="1"/>
              <a:t>ταῖς</a:t>
            </a:r>
            <a:r>
              <a:rPr lang="el-GR" i="1" dirty="0"/>
              <a:t> </a:t>
            </a:r>
            <a:r>
              <a:rPr lang="el-GR" i="1" dirty="0" err="1"/>
              <a:t>καθαραῖς</a:t>
            </a:r>
            <a:r>
              <a:rPr lang="el-GR" i="1" dirty="0"/>
              <a:t>... ἡ </a:t>
            </a:r>
            <a:r>
              <a:rPr lang="el-GR" i="1" dirty="0" err="1"/>
              <a:t>δὲ</a:t>
            </a:r>
            <a:r>
              <a:rPr lang="el-GR" i="1" dirty="0"/>
              <a:t> βασιλεία </a:t>
            </a:r>
            <a:r>
              <a:rPr lang="el-GR" i="1" dirty="0" err="1"/>
              <a:t>τοῦ</a:t>
            </a:r>
            <a:r>
              <a:rPr lang="el-GR" i="1" dirty="0"/>
              <a:t> </a:t>
            </a:r>
            <a:r>
              <a:rPr lang="el-GR" i="1" dirty="0" err="1"/>
              <a:t>οὐρανοῦ</a:t>
            </a:r>
            <a:r>
              <a:rPr lang="el-GR" i="1" dirty="0"/>
              <a:t> </a:t>
            </a:r>
            <a:r>
              <a:rPr lang="el-GR" i="1" dirty="0" err="1"/>
              <a:t>οὐκ</a:t>
            </a:r>
            <a:r>
              <a:rPr lang="el-GR" i="1" dirty="0"/>
              <a:t> </a:t>
            </a:r>
            <a:r>
              <a:rPr lang="el-GR" i="1" dirty="0" err="1"/>
              <a:t>έν</a:t>
            </a:r>
            <a:r>
              <a:rPr lang="el-GR" i="1" dirty="0"/>
              <a:t> </a:t>
            </a:r>
            <a:r>
              <a:rPr lang="el-GR" i="1" dirty="0" err="1"/>
              <a:t>λόγῳ</a:t>
            </a:r>
            <a:r>
              <a:rPr lang="el-GR" i="1" dirty="0"/>
              <a:t> </a:t>
            </a:r>
            <a:r>
              <a:rPr lang="el-GR" i="1" dirty="0" err="1"/>
              <a:t>ἀλλὰ</a:t>
            </a:r>
            <a:r>
              <a:rPr lang="el-GR" i="1" dirty="0"/>
              <a:t> </a:t>
            </a:r>
            <a:r>
              <a:rPr lang="el-GR" i="1" dirty="0" err="1"/>
              <a:t>ἐν</a:t>
            </a:r>
            <a:r>
              <a:rPr lang="el-GR" i="1" dirty="0"/>
              <a:t> δυνάμει </a:t>
            </a:r>
            <a:r>
              <a:rPr lang="el-GR" i="1" dirty="0" err="1"/>
              <a:t>ἔστηκεν</a:t>
            </a:r>
            <a:r>
              <a:rPr lang="el-GR" i="1" dirty="0"/>
              <a:t>, δύναμις </a:t>
            </a:r>
            <a:r>
              <a:rPr lang="el-GR" i="1" dirty="0" err="1"/>
              <a:t>δὲ</a:t>
            </a:r>
            <a:r>
              <a:rPr lang="el-GR" i="1" dirty="0"/>
              <a:t> λέγεται </a:t>
            </a:r>
            <a:r>
              <a:rPr lang="el-GR" i="1" dirty="0" err="1"/>
              <a:t>ψυχῆς</a:t>
            </a:r>
            <a:r>
              <a:rPr lang="el-GR" i="1" dirty="0"/>
              <a:t> </a:t>
            </a:r>
            <a:r>
              <a:rPr lang="el-GR" i="1" dirty="0" err="1"/>
              <a:t>καθαρότης</a:t>
            </a:r>
            <a:r>
              <a:rPr lang="el-GR" i="1" dirty="0"/>
              <a:t> δι’ </a:t>
            </a:r>
            <a:r>
              <a:rPr lang="el-GR" i="1" dirty="0" err="1"/>
              <a:t>ἀγάπης</a:t>
            </a:r>
            <a:r>
              <a:rPr lang="el-GR" i="1" dirty="0"/>
              <a:t> </a:t>
            </a:r>
            <a:r>
              <a:rPr lang="el-GR" i="1" dirty="0" err="1"/>
              <a:t>γιγνομένη</a:t>
            </a:r>
            <a:r>
              <a:rPr lang="el-GR" dirty="0"/>
              <a:t>"  (</a:t>
            </a:r>
            <a:r>
              <a:rPr lang="el-GR" dirty="0" err="1"/>
              <a:t>Ἐ</a:t>
            </a:r>
            <a:r>
              <a:rPr lang="el-GR" i="1" dirty="0" err="1"/>
              <a:t>πιστολή</a:t>
            </a:r>
            <a:r>
              <a:rPr lang="el-GR" i="1" dirty="0"/>
              <a:t> </a:t>
            </a:r>
            <a:r>
              <a:rPr lang="el-GR" i="1" dirty="0" err="1"/>
              <a:t>ξγ</a:t>
            </a:r>
            <a:r>
              <a:rPr lang="el-GR" i="1" dirty="0"/>
              <a:t>΄,</a:t>
            </a:r>
            <a:r>
              <a:rPr lang="el-GR" dirty="0"/>
              <a:t> </a:t>
            </a:r>
            <a:r>
              <a:rPr lang="en-GB" dirty="0"/>
              <a:t>Frank</a:t>
            </a:r>
            <a:r>
              <a:rPr lang="el-GR" dirty="0"/>
              <a:t>. σ. 611).</a:t>
            </a:r>
          </a:p>
          <a:p>
            <a:r>
              <a:rPr lang="el-GR" dirty="0">
                <a:ea typeface="Times New Roman" panose="02020603050405020304" pitchFamily="18" charset="0"/>
              </a:rPr>
              <a:t>Στο στάδιο της "</a:t>
            </a:r>
            <a:r>
              <a:rPr lang="el-GR" dirty="0" err="1">
                <a:ea typeface="Times New Roman" panose="02020603050405020304" pitchFamily="18" charset="0"/>
              </a:rPr>
              <a:t>φυσικῆς</a:t>
            </a:r>
            <a:r>
              <a:rPr lang="el-GR" dirty="0">
                <a:ea typeface="Times New Roman" panose="02020603050405020304" pitchFamily="18" charset="0"/>
              </a:rPr>
              <a:t>" επεκτείνεται στον εξαγνισμό του νου από κάθε λογισμό ακόμα και φυσικό. Η ιδιαιτερότητα της νοητικής κάθαρσης του ανθρώπου στο </a:t>
            </a:r>
            <a:r>
              <a:rPr lang="el-GR" dirty="0" err="1">
                <a:ea typeface="Times New Roman" panose="02020603050405020304" pitchFamily="18" charset="0"/>
              </a:rPr>
              <a:t>ευαγριανό</a:t>
            </a:r>
            <a:r>
              <a:rPr lang="el-GR" dirty="0">
                <a:ea typeface="Times New Roman" panose="02020603050405020304" pitchFamily="18" charset="0"/>
              </a:rPr>
              <a:t> σύστημα αποδίδεται με την έννοια του "</a:t>
            </a:r>
            <a:r>
              <a:rPr lang="el-GR" b="1" i="1" dirty="0" err="1">
                <a:solidFill>
                  <a:srgbClr val="FF0000"/>
                </a:solidFill>
                <a:effectLst>
                  <a:outerShdw blurRad="38100" dist="38100" dir="2700000" algn="tl">
                    <a:srgbClr val="000000">
                      <a:alpha val="43137"/>
                    </a:srgbClr>
                  </a:outerShdw>
                </a:effectLst>
                <a:ea typeface="Times New Roman" panose="02020603050405020304" pitchFamily="18" charset="0"/>
              </a:rPr>
              <a:t>γυμνοῦ</a:t>
            </a:r>
            <a:r>
              <a:rPr lang="el-GR" b="1" i="1" dirty="0">
                <a:solidFill>
                  <a:srgbClr val="FF0000"/>
                </a:solidFill>
                <a:effectLst>
                  <a:outerShdw blurRad="38100" dist="38100" dir="2700000" algn="tl">
                    <a:srgbClr val="000000">
                      <a:alpha val="43137"/>
                    </a:srgbClr>
                  </a:outerShdw>
                </a:effectLst>
                <a:ea typeface="Times New Roman" panose="02020603050405020304" pitchFamily="18" charset="0"/>
              </a:rPr>
              <a:t> </a:t>
            </a:r>
            <a:r>
              <a:rPr lang="el-GR" b="1" i="1" dirty="0" err="1">
                <a:solidFill>
                  <a:srgbClr val="FF0000"/>
                </a:solidFill>
                <a:effectLst>
                  <a:outerShdw blurRad="38100" dist="38100" dir="2700000" algn="tl">
                    <a:srgbClr val="000000">
                      <a:alpha val="43137"/>
                    </a:srgbClr>
                  </a:outerShdw>
                </a:effectLst>
                <a:ea typeface="Times New Roman" panose="02020603050405020304" pitchFamily="18" charset="0"/>
              </a:rPr>
              <a:t>νοός</a:t>
            </a:r>
            <a:r>
              <a:rPr lang="el-GR" dirty="0">
                <a:ea typeface="Times New Roman" panose="02020603050405020304" pitchFamily="18" charset="0"/>
              </a:rPr>
              <a:t>". Η </a:t>
            </a:r>
            <a:r>
              <a:rPr lang="el-GR" b="1" u="sng" dirty="0">
                <a:solidFill>
                  <a:srgbClr val="FF0000"/>
                </a:solidFill>
                <a:effectLst>
                  <a:outerShdw blurRad="38100" dist="38100" dir="2700000" algn="tl">
                    <a:srgbClr val="000000">
                      <a:alpha val="43137"/>
                    </a:srgbClr>
                  </a:outerShdw>
                </a:effectLst>
                <a:ea typeface="Times New Roman" panose="02020603050405020304" pitchFamily="18" charset="0"/>
              </a:rPr>
              <a:t>νοητική γυμνότητα </a:t>
            </a:r>
            <a:r>
              <a:rPr lang="el-GR" dirty="0">
                <a:ea typeface="Times New Roman" panose="02020603050405020304" pitchFamily="18" charset="0"/>
              </a:rPr>
              <a:t>ως πράξη κάθαρσης στη βαθμίδα της "</a:t>
            </a:r>
            <a:r>
              <a:rPr lang="el-GR" dirty="0" err="1">
                <a:ea typeface="Times New Roman" panose="02020603050405020304" pitchFamily="18" charset="0"/>
              </a:rPr>
              <a:t>φυσικῆς</a:t>
            </a:r>
            <a:r>
              <a:rPr lang="el-GR" dirty="0">
                <a:ea typeface="Times New Roman" panose="02020603050405020304" pitchFamily="18" charset="0"/>
              </a:rPr>
              <a:t>", απαιτείται τόσο για την πρώτη θεωρία -δηλαδή τη  θεωρία  των ασωμάτων  όντων-  όσο  και για τη δεύτερη θεωρία -δηλαδή τη θεωρία των σωματικών όντων-, εφόσον </a:t>
            </a:r>
            <a:r>
              <a:rPr lang="el-GR" dirty="0">
                <a:ea typeface="Times New Roman" panose="02020603050405020304" pitchFamily="18" charset="0"/>
                <a:cs typeface="Times New Roman" panose="02020603050405020304" pitchFamily="18" charset="0"/>
              </a:rPr>
              <a:t>"</a:t>
            </a:r>
            <a:r>
              <a:rPr lang="el-GR" i="1" dirty="0" err="1">
                <a:ea typeface="Times New Roman" panose="02020603050405020304" pitchFamily="18" charset="0"/>
                <a:cs typeface="Times New Roman" panose="02020603050405020304" pitchFamily="18" charset="0"/>
              </a:rPr>
              <a:t>Ὡς</a:t>
            </a:r>
            <a:r>
              <a:rPr lang="el-GR" i="1" dirty="0">
                <a:ea typeface="Times New Roman" panose="02020603050405020304" pitchFamily="18" charset="0"/>
                <a:cs typeface="Times New Roman" panose="02020603050405020304" pitchFamily="18" charset="0"/>
              </a:rPr>
              <a:t> ἡ πρώτη θεωρία </a:t>
            </a:r>
            <a:r>
              <a:rPr lang="el-GR" i="1" dirty="0" err="1">
                <a:ea typeface="Times New Roman" panose="02020603050405020304" pitchFamily="18" charset="0"/>
                <a:cs typeface="Times New Roman" panose="02020603050405020304" pitchFamily="18" charset="0"/>
              </a:rPr>
              <a:t>γυμνοῦ</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νοὸς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χρείαν</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ἔχει</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οὕτως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καὶ</a:t>
            </a:r>
            <a:r>
              <a:rPr lang="el-GR" i="1" dirty="0">
                <a:ea typeface="Times New Roman" panose="02020603050405020304" pitchFamily="18" charset="0"/>
                <a:cs typeface="Times New Roman" panose="02020603050405020304" pitchFamily="18" charset="0"/>
              </a:rPr>
              <a:t> ἡ δευτέρα θεωρία </a:t>
            </a:r>
            <a:r>
              <a:rPr lang="el-GR" i="1" dirty="0" err="1">
                <a:ea typeface="Times New Roman" panose="02020603050405020304" pitchFamily="18" charset="0"/>
                <a:cs typeface="Times New Roman" panose="02020603050405020304" pitchFamily="18" charset="0"/>
              </a:rPr>
              <a:t>τῆς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γυμνότητος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αὐτοῦ</a:t>
            </a:r>
            <a:r>
              <a:rPr lang="el-GR" i="1" dirty="0">
                <a:ea typeface="Times New Roman" panose="02020603050405020304" pitchFamily="18" charset="0"/>
                <a:cs typeface="Times New Roman" panose="02020603050405020304" pitchFamily="18" charset="0"/>
              </a:rPr>
              <a:t> καίπερ διαφέρουσα </a:t>
            </a:r>
            <a:r>
              <a:rPr lang="el-GR" i="1" dirty="0" err="1">
                <a:ea typeface="Times New Roman" panose="02020603050405020304" pitchFamily="18" charset="0"/>
                <a:cs typeface="Times New Roman" panose="02020603050405020304" pitchFamily="18" charset="0"/>
              </a:rPr>
              <a:t>τῆς</a:t>
            </a:r>
            <a:r>
              <a:rPr lang="el-GR" i="1" dirty="0">
                <a:ea typeface="Times New Roman" panose="02020603050405020304" pitchFamily="18" charset="0"/>
                <a:cs typeface="Times New Roman" panose="02020603050405020304" pitchFamily="18" charset="0"/>
              </a:rPr>
              <a:t> πρώτης </a:t>
            </a:r>
            <a:r>
              <a:rPr lang="el-GR" i="1" dirty="0" err="1">
                <a:ea typeface="Times New Roman" panose="02020603050405020304" pitchFamily="18" charset="0"/>
                <a:cs typeface="Times New Roman" panose="02020603050405020304" pitchFamily="18" charset="0"/>
              </a:rPr>
              <a:t>τῷ</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σκοπῷ</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αὐτῆς</a:t>
            </a:r>
            <a:r>
              <a:rPr lang="el-GR"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Γνωστικὰ</a:t>
            </a:r>
            <a:r>
              <a:rPr lang="el-GR" i="1" dirty="0">
                <a:ea typeface="Times New Roman" panose="02020603050405020304" pitchFamily="18" charset="0"/>
                <a:cs typeface="Times New Roman" panose="02020603050405020304" pitchFamily="18" charset="0"/>
              </a:rPr>
              <a:t> Κεφάλαια ΙΙΙ, 19</a:t>
            </a:r>
            <a:r>
              <a:rPr lang="el-GR" dirty="0">
                <a:ea typeface="Times New Roman" panose="02020603050405020304" pitchFamily="18" charset="0"/>
                <a:cs typeface="Times New Roman" panose="02020603050405020304" pitchFamily="18" charset="0"/>
              </a:rPr>
              <a:t>, </a:t>
            </a:r>
            <a:r>
              <a:rPr lang="en-GB" dirty="0">
                <a:ea typeface="Times New Roman" panose="02020603050405020304" pitchFamily="18" charset="0"/>
                <a:cs typeface="Times New Roman" panose="02020603050405020304" pitchFamily="18" charset="0"/>
              </a:rPr>
              <a:t>Frank</a:t>
            </a:r>
            <a:r>
              <a:rPr lang="el-GR" dirty="0">
                <a:ea typeface="Times New Roman" panose="02020603050405020304" pitchFamily="18" charset="0"/>
                <a:cs typeface="Times New Roman" panose="02020603050405020304" pitchFamily="18" charset="0"/>
              </a:rPr>
              <a:t>.  σ. 201. Πρβ. Γρηγορίου θεολόγου, </a:t>
            </a:r>
            <a:r>
              <a:rPr lang="el-GR" i="1" dirty="0">
                <a:ea typeface="Times New Roman" panose="02020603050405020304" pitchFamily="18" charset="0"/>
                <a:cs typeface="Times New Roman" panose="02020603050405020304" pitchFamily="18" charset="0"/>
              </a:rPr>
              <a:t>Λόγος 28,21</a:t>
            </a:r>
            <a:r>
              <a:rPr lang="el-GR" dirty="0">
                <a:ea typeface="Times New Roman" panose="02020603050405020304" pitchFamily="18" charset="0"/>
                <a:cs typeface="Times New Roman" panose="02020603050405020304" pitchFamily="18" charset="0"/>
              </a:rPr>
              <a:t> </a:t>
            </a:r>
            <a:r>
              <a:rPr lang="en-GB" dirty="0">
                <a:ea typeface="Times New Roman" panose="02020603050405020304" pitchFamily="18" charset="0"/>
                <a:cs typeface="Times New Roman" panose="02020603050405020304" pitchFamily="18" charset="0"/>
              </a:rPr>
              <a:t>PG</a:t>
            </a:r>
            <a:r>
              <a:rPr lang="el-GR" dirty="0">
                <a:ea typeface="Times New Roman" panose="02020603050405020304" pitchFamily="18" charset="0"/>
                <a:cs typeface="Times New Roman" panose="02020603050405020304" pitchFamily="18" charset="0"/>
              </a:rPr>
              <a:t> 36, 53 </a:t>
            </a:r>
            <a:r>
              <a:rPr lang="en-GB" dirty="0">
                <a:ea typeface="Times New Roman" panose="02020603050405020304" pitchFamily="18" charset="0"/>
                <a:cs typeface="Times New Roman" panose="02020603050405020304" pitchFamily="18" charset="0"/>
              </a:rPr>
              <a:t>A</a:t>
            </a:r>
            <a:r>
              <a:rPr lang="el-GR" dirty="0">
                <a:ea typeface="Times New Roman" panose="02020603050405020304" pitchFamily="18" charset="0"/>
                <a:cs typeface="Times New Roman" panose="02020603050405020304" pitchFamily="18" charset="0"/>
              </a:rPr>
              <a:t>). </a:t>
            </a:r>
            <a:endParaRPr lang="el-GR" dirty="0"/>
          </a:p>
          <a:p>
            <a:pPr marL="0" indent="0">
              <a:buNone/>
            </a:pPr>
            <a:endParaRPr lang="el-GR" dirty="0"/>
          </a:p>
          <a:p>
            <a:endParaRPr lang="el-GR" dirty="0"/>
          </a:p>
          <a:p>
            <a:endParaRPr lang="el-GR" dirty="0"/>
          </a:p>
        </p:txBody>
      </p:sp>
    </p:spTree>
    <p:extLst>
      <p:ext uri="{BB962C8B-B14F-4D97-AF65-F5344CB8AC3E}">
        <p14:creationId xmlns:p14="http://schemas.microsoft.com/office/powerpoint/2010/main" val="11375942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669701"/>
          </a:xfrm>
        </p:spPr>
        <p:txBody>
          <a:bodyPr>
            <a:normAutofit/>
          </a:bodyPr>
          <a:lstStyle/>
          <a:p>
            <a:pPr algn="ctr"/>
            <a:r>
              <a:rPr lang="el-GR" sz="3600" dirty="0"/>
              <a:t>Το περιεχόμενο της κάθαρσης στη βαθμίδα της φυσικής</a:t>
            </a:r>
          </a:p>
        </p:txBody>
      </p:sp>
      <p:sp>
        <p:nvSpPr>
          <p:cNvPr id="3" name="Θέση περιεχομένου 2"/>
          <p:cNvSpPr>
            <a:spLocks noGrp="1"/>
          </p:cNvSpPr>
          <p:nvPr>
            <p:ph idx="1"/>
          </p:nvPr>
        </p:nvSpPr>
        <p:spPr>
          <a:xfrm>
            <a:off x="0" y="563496"/>
            <a:ext cx="12192000" cy="6294504"/>
          </a:xfrm>
        </p:spPr>
        <p:txBody>
          <a:bodyPr>
            <a:normAutofit/>
          </a:bodyPr>
          <a:lstStyle/>
          <a:p>
            <a:r>
              <a:rPr lang="el-GR" dirty="0">
                <a:ea typeface="Times New Roman" panose="02020603050405020304" pitchFamily="18" charset="0"/>
              </a:rPr>
              <a:t>Η νοητική γυμνότητα της </a:t>
            </a:r>
            <a:r>
              <a:rPr lang="el-GR" dirty="0" err="1">
                <a:ea typeface="Times New Roman" panose="02020603050405020304" pitchFamily="18" charset="0"/>
              </a:rPr>
              <a:t>ευαγριανής</a:t>
            </a:r>
            <a:r>
              <a:rPr lang="el-GR" dirty="0">
                <a:ea typeface="Times New Roman" panose="02020603050405020304" pitchFamily="18" charset="0"/>
              </a:rPr>
              <a:t> γνωσιολογίας εκφράζει ως ένα βαθμό την έννοια της διανοητικής παρθενίας του Γρηγορίου του Θεολόγου</a:t>
            </a:r>
            <a:r>
              <a:rPr lang="en-GB" dirty="0">
                <a:ea typeface="Times New Roman" panose="02020603050405020304" pitchFamily="18" charset="0"/>
                <a:cs typeface="Times New Roman" panose="02020603050405020304" pitchFamily="18" charset="0"/>
              </a:rPr>
              <a:t> </a:t>
            </a:r>
            <a:r>
              <a:rPr lang="el-GR" dirty="0">
                <a:ea typeface="Times New Roman" panose="02020603050405020304" pitchFamily="18" charset="0"/>
                <a:cs typeface="Times New Roman" panose="02020603050405020304" pitchFamily="18" charset="0"/>
              </a:rPr>
              <a:t>(</a:t>
            </a:r>
            <a:r>
              <a:rPr lang="el-GR" i="1" dirty="0">
                <a:ea typeface="Times New Roman" panose="02020603050405020304" pitchFamily="18" charset="0"/>
                <a:cs typeface="Times New Roman" panose="02020603050405020304" pitchFamily="18" charset="0"/>
              </a:rPr>
              <a:t>Λόγος 37,10</a:t>
            </a:r>
            <a:r>
              <a:rPr lang="el-GR" dirty="0">
                <a:ea typeface="Times New Roman" panose="02020603050405020304" pitchFamily="18" charset="0"/>
                <a:cs typeface="Times New Roman" panose="02020603050405020304" pitchFamily="18" charset="0"/>
              </a:rPr>
              <a:t>, </a:t>
            </a:r>
            <a:r>
              <a:rPr lang="fr-FR" dirty="0">
                <a:ea typeface="Times New Roman" panose="02020603050405020304" pitchFamily="18" charset="0"/>
                <a:cs typeface="Times New Roman" panose="02020603050405020304" pitchFamily="18" charset="0"/>
              </a:rPr>
              <a:t>PG</a:t>
            </a:r>
            <a:r>
              <a:rPr lang="el-GR" dirty="0">
                <a:ea typeface="Times New Roman" panose="02020603050405020304" pitchFamily="18" charset="0"/>
                <a:cs typeface="Times New Roman" panose="02020603050405020304" pitchFamily="18" charset="0"/>
              </a:rPr>
              <a:t> 36, 296 </a:t>
            </a:r>
            <a:r>
              <a:rPr lang="fr-FR" dirty="0">
                <a:ea typeface="Times New Roman" panose="02020603050405020304" pitchFamily="18" charset="0"/>
                <a:cs typeface="Times New Roman" panose="02020603050405020304" pitchFamily="18" charset="0"/>
              </a:rPr>
              <a:t>A</a:t>
            </a:r>
            <a:r>
              <a:rPr lang="el-GR" dirty="0">
                <a:ea typeface="Times New Roman" panose="02020603050405020304" pitchFamily="18" charset="0"/>
                <a:cs typeface="Times New Roman" panose="02020603050405020304" pitchFamily="18" charset="0"/>
              </a:rPr>
              <a:t>)</a:t>
            </a:r>
            <a:r>
              <a:rPr lang="el-GR" dirty="0"/>
              <a:t> όπου τονίζεται ότι η παρθενία, υπερβαίνοντας τη σωματική αγνότητα, οφείλει να επεκτείνεται στο νου και τις διαθέσεις του ανθρώπου. Ο πιστός καθίσταται αληθινά παρθένος, όταν φροντίζει την αγνότητα αισθήσεων, διαθέσεων και επιθυμιών.   </a:t>
            </a:r>
          </a:p>
          <a:p>
            <a:r>
              <a:rPr lang="el-GR" dirty="0"/>
              <a:t>Η </a:t>
            </a:r>
            <a:r>
              <a:rPr lang="el-GR" dirty="0" err="1"/>
              <a:t>ευαγριανή</a:t>
            </a:r>
            <a:r>
              <a:rPr lang="el-GR" dirty="0"/>
              <a:t> διδασκαλία της "γυμνότητας </a:t>
            </a:r>
            <a:r>
              <a:rPr lang="el-GR" dirty="0" err="1"/>
              <a:t>τοῦ</a:t>
            </a:r>
            <a:r>
              <a:rPr lang="el-GR" dirty="0"/>
              <a:t> </a:t>
            </a:r>
            <a:r>
              <a:rPr lang="el-GR" dirty="0" err="1"/>
              <a:t>νοῦ</a:t>
            </a:r>
            <a:r>
              <a:rPr lang="el-GR" dirty="0"/>
              <a:t>" από την πολλαπλότητα των τύπων δεν αποτελεί προϋπόθεση περάσματος του νου στην υπερφυσική - μυστική γνώση, αλλά </a:t>
            </a:r>
            <a:r>
              <a:rPr lang="el-GR" u="sng" dirty="0"/>
              <a:t>αποκατάστασή του στην πρωταρχική του απλότητα</a:t>
            </a:r>
            <a:r>
              <a:rPr lang="el-GR" dirty="0"/>
              <a:t>. Στην </a:t>
            </a:r>
            <a:r>
              <a:rPr lang="el-GR" dirty="0" err="1"/>
              <a:t>ευαγριανή</a:t>
            </a:r>
            <a:r>
              <a:rPr lang="el-GR" dirty="0"/>
              <a:t> θεολογία προέχει η απελευθέρωση από τις κοσμικές εξαρτήσεις. </a:t>
            </a:r>
          </a:p>
          <a:p>
            <a:r>
              <a:rPr lang="el-GR" dirty="0"/>
              <a:t>Η νοητική γυμνότητα - καθαρότητα σημαίνει την απελευθέρωση του ανθρώπου από τις εξαρτήσεις της κοσμικής μνήμης και εγγυάται την τελειότητα</a:t>
            </a:r>
            <a:r>
              <a:rPr lang="en-GB" dirty="0"/>
              <a:t>: "</a:t>
            </a:r>
            <a:r>
              <a:rPr lang="el-GR" i="1" dirty="0" err="1"/>
              <a:t>Θυσιαστήριον</a:t>
            </a:r>
            <a:r>
              <a:rPr lang="el-GR" i="1" dirty="0"/>
              <a:t> </a:t>
            </a:r>
            <a:r>
              <a:rPr lang="el-GR" i="1" dirty="0" err="1"/>
              <a:t>Θεοῦ</a:t>
            </a:r>
            <a:r>
              <a:rPr lang="el-GR" i="1" dirty="0"/>
              <a:t> </a:t>
            </a:r>
            <a:r>
              <a:rPr lang="el-GR" i="1" dirty="0" err="1"/>
              <a:t>ἐστιν</a:t>
            </a:r>
            <a:r>
              <a:rPr lang="el-GR" i="1" dirty="0"/>
              <a:t> </a:t>
            </a:r>
            <a:r>
              <a:rPr lang="el-GR" i="1" dirty="0" err="1"/>
              <a:t>νοῦς</a:t>
            </a:r>
            <a:r>
              <a:rPr lang="el-GR" i="1" dirty="0"/>
              <a:t> </a:t>
            </a:r>
            <a:r>
              <a:rPr lang="el-GR" i="1" dirty="0" err="1"/>
              <a:t>καθαρὸς</a:t>
            </a:r>
            <a:r>
              <a:rPr lang="el-GR" i="1" dirty="0"/>
              <a:t> </a:t>
            </a:r>
            <a:r>
              <a:rPr lang="el-GR" i="1" dirty="0" err="1"/>
              <a:t>τῇ</a:t>
            </a:r>
            <a:r>
              <a:rPr lang="el-GR" i="1" dirty="0"/>
              <a:t> </a:t>
            </a:r>
            <a:r>
              <a:rPr lang="el-GR" i="1" dirty="0" err="1"/>
              <a:t>τοῦ</a:t>
            </a:r>
            <a:r>
              <a:rPr lang="el-GR" i="1" dirty="0"/>
              <a:t> κόσμου συστήματος </a:t>
            </a:r>
            <a:r>
              <a:rPr lang="el-GR" i="1" dirty="0" err="1"/>
              <a:t>μνήμῃ</a:t>
            </a:r>
            <a:r>
              <a:rPr lang="el-GR" i="1" dirty="0"/>
              <a:t> </a:t>
            </a:r>
            <a:r>
              <a:rPr lang="el-GR" i="1" dirty="0" err="1"/>
              <a:t>οὐ</a:t>
            </a:r>
            <a:r>
              <a:rPr lang="el-GR" i="1" dirty="0"/>
              <a:t> κινούμενος </a:t>
            </a:r>
            <a:r>
              <a:rPr lang="el-GR" i="1" dirty="0" err="1"/>
              <a:t>ὥστε</a:t>
            </a:r>
            <a:r>
              <a:rPr lang="el-GR" i="1" dirty="0"/>
              <a:t> </a:t>
            </a:r>
            <a:r>
              <a:rPr lang="el-GR" i="1" dirty="0" err="1"/>
              <a:t>ταράττεσθαι</a:t>
            </a:r>
            <a:r>
              <a:rPr lang="el-GR" i="1" dirty="0"/>
              <a:t>· </a:t>
            </a:r>
            <a:r>
              <a:rPr lang="el-GR" i="1" dirty="0" err="1"/>
              <a:t>αὔτη</a:t>
            </a:r>
            <a:r>
              <a:rPr lang="el-GR" i="1" dirty="0"/>
              <a:t> δέ </a:t>
            </a:r>
            <a:r>
              <a:rPr lang="el-GR" i="1" dirty="0" err="1"/>
              <a:t>ἐστιν</a:t>
            </a:r>
            <a:r>
              <a:rPr lang="el-GR" i="1" dirty="0"/>
              <a:t> ἡ </a:t>
            </a:r>
            <a:r>
              <a:rPr lang="el-GR" i="1" dirty="0" err="1"/>
              <a:t>τελειότης</a:t>
            </a:r>
            <a:r>
              <a:rPr lang="en-GB" dirty="0"/>
              <a:t>"</a:t>
            </a:r>
            <a:r>
              <a:rPr lang="el-GR" dirty="0"/>
              <a:t> (</a:t>
            </a:r>
            <a:r>
              <a:rPr lang="el-GR" i="1" dirty="0" err="1"/>
              <a:t>Σκέμματα</a:t>
            </a:r>
            <a:r>
              <a:rPr lang="en-GB" i="1" dirty="0"/>
              <a:t> 45,</a:t>
            </a:r>
            <a:r>
              <a:rPr lang="en-GB" dirty="0"/>
              <a:t> Frank. </a:t>
            </a:r>
            <a:r>
              <a:rPr lang="el-GR" dirty="0"/>
              <a:t>σ</a:t>
            </a:r>
            <a:r>
              <a:rPr lang="en-GB" dirty="0"/>
              <a:t>. 461</a:t>
            </a:r>
            <a:r>
              <a:rPr lang="el-GR" dirty="0"/>
              <a:t>)</a:t>
            </a:r>
            <a:r>
              <a:rPr lang="en-GB" dirty="0"/>
              <a:t>.</a:t>
            </a:r>
            <a:r>
              <a:rPr lang="el-GR" dirty="0"/>
              <a:t> </a:t>
            </a:r>
          </a:p>
          <a:p>
            <a:endParaRPr lang="el-GR" dirty="0"/>
          </a:p>
          <a:p>
            <a:endParaRPr lang="el-GR" dirty="0"/>
          </a:p>
        </p:txBody>
      </p:sp>
      <p:sp>
        <p:nvSpPr>
          <p:cNvPr id="4" name="Rectangle 1"/>
          <p:cNvSpPr>
            <a:spLocks noChangeArrowheads="1"/>
          </p:cNvSpPr>
          <p:nvPr/>
        </p:nvSpPr>
        <p:spPr bwMode="auto">
          <a:xfrm>
            <a:off x="0" y="-461665"/>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l-GR" sz="1800" b="0" i="0" u="none" strike="noStrike" cap="none" normalizeH="0" baseline="0" dirty="0">
                <a:ln>
                  <a:noFill/>
                </a:ln>
                <a:solidFill>
                  <a:schemeClr val="tx1"/>
                </a:solidFill>
                <a:effectLst/>
                <a:latin typeface="Arial" panose="020B0604020202020204" pitchFamily="34" charset="0"/>
              </a:rPr>
            </a:br>
            <a:endParaRPr kumimoji="0" lang="el-GR" sz="1800" b="0" i="0" u="none" strike="noStrike" cap="none" normalizeH="0" baseline="0" dirty="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6" name="Rectangle 3"/>
          <p:cNvSpPr>
            <a:spLocks noChangeArrowheads="1"/>
          </p:cNvSpPr>
          <p:nvPr/>
        </p:nvSpPr>
        <p:spPr bwMode="auto">
          <a:xfrm>
            <a:off x="5858435" y="107320"/>
            <a:ext cx="47513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252413" algn="just"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408721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399244"/>
          </a:xfrm>
        </p:spPr>
        <p:txBody>
          <a:bodyPr>
            <a:normAutofit fontScale="90000"/>
          </a:bodyPr>
          <a:lstStyle/>
          <a:p>
            <a:pPr algn="ctr"/>
            <a:r>
              <a:rPr lang="el-GR" sz="4000" dirty="0"/>
              <a:t>Το περιεχόμενο της κάθαρσης στη βαθμίδα της φυσικής</a:t>
            </a:r>
          </a:p>
        </p:txBody>
      </p:sp>
      <p:sp>
        <p:nvSpPr>
          <p:cNvPr id="3" name="Θέση περιεχομένου 2"/>
          <p:cNvSpPr>
            <a:spLocks noGrp="1"/>
          </p:cNvSpPr>
          <p:nvPr>
            <p:ph idx="1"/>
          </p:nvPr>
        </p:nvSpPr>
        <p:spPr>
          <a:xfrm>
            <a:off x="0" y="489397"/>
            <a:ext cx="12192000" cy="6368603"/>
          </a:xfrm>
        </p:spPr>
        <p:txBody>
          <a:bodyPr>
            <a:normAutofit/>
          </a:bodyPr>
          <a:lstStyle/>
          <a:p>
            <a:r>
              <a:rPr lang="el-GR" dirty="0"/>
              <a:t>Την αλληλεπίδραση γνώσης-τελείωσης και κάθαρσης υπογραμμίζει και ο Διάδοχος.   Δεν περιορίζεται στις γνωσιολογικές συνέπειες της κάθαρσης, αλλά ενδιαφέρεται για την κατάλληλη θεραπευτική αγωγή, που θα βοηθήσει τον άνθρωπο στην πνευματική του αναγωγή. Για την κάθαρση της παθογόνου μνήμης προτείνει την προσκόλληση του νου στη </a:t>
            </a:r>
            <a:r>
              <a:rPr lang="el-GR" b="1" dirty="0">
                <a:solidFill>
                  <a:srgbClr val="FF0000"/>
                </a:solidFill>
                <a:effectLst>
                  <a:outerShdw blurRad="38100" dist="38100" dir="2700000" algn="tl">
                    <a:srgbClr val="000000">
                      <a:alpha val="43137"/>
                    </a:srgbClr>
                  </a:outerShdw>
                </a:effectLst>
              </a:rPr>
              <a:t>μνήμη του Θεού</a:t>
            </a:r>
            <a:r>
              <a:rPr lang="el-GR" dirty="0"/>
              <a:t>, που εκφράζει και το περιεχόμενο της "</a:t>
            </a:r>
            <a:r>
              <a:rPr lang="el-GR" i="1" dirty="0" err="1"/>
              <a:t>πνευματικῆς</a:t>
            </a:r>
            <a:r>
              <a:rPr lang="el-GR" i="1" dirty="0"/>
              <a:t> φιλοσοφίας</a:t>
            </a:r>
            <a:r>
              <a:rPr lang="el-GR" dirty="0"/>
              <a:t>". </a:t>
            </a:r>
          </a:p>
          <a:p>
            <a:r>
              <a:rPr lang="el-GR" dirty="0"/>
              <a:t>Η αντιπαλότητα  μεταξύ </a:t>
            </a:r>
            <a:r>
              <a:rPr lang="el-GR" b="1" dirty="0">
                <a:effectLst>
                  <a:outerShdw blurRad="38100" dist="38100" dir="2700000" algn="tl">
                    <a:srgbClr val="000000">
                      <a:alpha val="43137"/>
                    </a:srgbClr>
                  </a:outerShdw>
                </a:effectLst>
              </a:rPr>
              <a:t>σωματικών αισθήσεων </a:t>
            </a:r>
            <a:r>
              <a:rPr lang="el-GR" dirty="0"/>
              <a:t>και </a:t>
            </a:r>
            <a:r>
              <a:rPr lang="el-GR" b="1" dirty="0">
                <a:effectLst>
                  <a:outerShdw blurRad="38100" dist="38100" dir="2700000" algn="tl">
                    <a:srgbClr val="000000">
                      <a:alpha val="43137"/>
                    </a:srgbClr>
                  </a:outerShdw>
                </a:effectLst>
              </a:rPr>
              <a:t>καρδιακής μνήμης </a:t>
            </a:r>
            <a:r>
              <a:rPr lang="el-GR" dirty="0"/>
              <a:t>είναι αυτονόητη. Η μνήμη του Θεού κατορθώνεται όταν ο άνθρωπος στρέφεται στο βάθος της καρδιάς του ξεπερνώντας τον κόσμο των αισθήσεων</a:t>
            </a:r>
            <a:r>
              <a:rPr lang="en-GB" dirty="0"/>
              <a:t>: "</a:t>
            </a:r>
            <a:r>
              <a:rPr lang="el-GR" i="1" dirty="0" err="1"/>
              <a:t>Ὅτι</a:t>
            </a:r>
            <a:r>
              <a:rPr lang="el-GR" i="1" dirty="0"/>
              <a:t> ἡ </a:t>
            </a:r>
            <a:r>
              <a:rPr lang="el-GR" i="1" dirty="0" err="1"/>
              <a:t>βλέψις</a:t>
            </a:r>
            <a:r>
              <a:rPr lang="el-GR" i="1" dirty="0"/>
              <a:t> </a:t>
            </a:r>
            <a:r>
              <a:rPr lang="el-GR" i="1" dirty="0" err="1"/>
              <a:t>καὶ</a:t>
            </a:r>
            <a:r>
              <a:rPr lang="el-GR" i="1" dirty="0"/>
              <a:t> ἡ </a:t>
            </a:r>
            <a:r>
              <a:rPr lang="el-GR" i="1" dirty="0" err="1"/>
              <a:t>γεῦσις</a:t>
            </a:r>
            <a:r>
              <a:rPr lang="el-GR" i="1" dirty="0"/>
              <a:t> </a:t>
            </a:r>
            <a:r>
              <a:rPr lang="el-GR" i="1" dirty="0" err="1"/>
              <a:t>καὶ</a:t>
            </a:r>
            <a:r>
              <a:rPr lang="el-GR" i="1" dirty="0"/>
              <a:t> </a:t>
            </a:r>
            <a:r>
              <a:rPr lang="el-GR" i="1" dirty="0" err="1"/>
              <a:t>αἱ</a:t>
            </a:r>
            <a:r>
              <a:rPr lang="el-GR" i="1" dirty="0"/>
              <a:t> </a:t>
            </a:r>
            <a:r>
              <a:rPr lang="el-GR" i="1" dirty="0" err="1"/>
              <a:t>λοιπαὶ</a:t>
            </a:r>
            <a:r>
              <a:rPr lang="el-GR" i="1" dirty="0"/>
              <a:t> </a:t>
            </a:r>
            <a:r>
              <a:rPr lang="el-GR" i="1" dirty="0" err="1"/>
              <a:t>αἰσθήσεις</a:t>
            </a:r>
            <a:r>
              <a:rPr lang="el-GR" i="1" dirty="0"/>
              <a:t> </a:t>
            </a:r>
            <a:r>
              <a:rPr lang="el-GR" i="1" dirty="0" err="1"/>
              <a:t>διαφοροῦσι</a:t>
            </a:r>
            <a:r>
              <a:rPr lang="el-GR" i="1" dirty="0"/>
              <a:t> </a:t>
            </a:r>
            <a:r>
              <a:rPr lang="el-GR" i="1" dirty="0" err="1"/>
              <a:t>τὴν</a:t>
            </a:r>
            <a:r>
              <a:rPr lang="el-GR" i="1" dirty="0"/>
              <a:t> μνήμην </a:t>
            </a:r>
            <a:r>
              <a:rPr lang="el-GR" i="1" dirty="0" err="1"/>
              <a:t>τῆς</a:t>
            </a:r>
            <a:r>
              <a:rPr lang="el-GR" i="1" dirty="0"/>
              <a:t> καρδίας</a:t>
            </a:r>
            <a:r>
              <a:rPr lang="en-GB" i="1" dirty="0"/>
              <a:t>, </a:t>
            </a:r>
            <a:r>
              <a:rPr lang="el-GR" i="1" dirty="0" err="1"/>
              <a:t>ὅταν</a:t>
            </a:r>
            <a:r>
              <a:rPr lang="el-GR" i="1" dirty="0"/>
              <a:t> </a:t>
            </a:r>
            <a:r>
              <a:rPr lang="el-GR" i="1" dirty="0" err="1"/>
              <a:t>αὐταῖς</a:t>
            </a:r>
            <a:r>
              <a:rPr lang="el-GR" i="1" dirty="0"/>
              <a:t> </a:t>
            </a:r>
            <a:r>
              <a:rPr lang="el-GR" i="1" dirty="0" err="1"/>
              <a:t>ὑπὲρ</a:t>
            </a:r>
            <a:r>
              <a:rPr lang="el-GR" i="1" dirty="0"/>
              <a:t> </a:t>
            </a:r>
            <a:r>
              <a:rPr lang="el-GR" i="1" dirty="0" err="1"/>
              <a:t>τὸ</a:t>
            </a:r>
            <a:r>
              <a:rPr lang="el-GR" i="1" dirty="0"/>
              <a:t> μέτρον </a:t>
            </a:r>
            <a:r>
              <a:rPr lang="el-GR" i="1" dirty="0" err="1"/>
              <a:t>κεχρήμεθα</a:t>
            </a:r>
            <a:r>
              <a:rPr lang="en-GB" i="1" dirty="0"/>
              <a:t>, </a:t>
            </a:r>
            <a:r>
              <a:rPr lang="el-GR" i="1" dirty="0"/>
              <a:t>πρώτη </a:t>
            </a:r>
            <a:r>
              <a:rPr lang="el-GR" i="1" dirty="0" err="1"/>
              <a:t>Εὔα</a:t>
            </a:r>
            <a:r>
              <a:rPr lang="el-GR" i="1" dirty="0"/>
              <a:t> </a:t>
            </a:r>
            <a:r>
              <a:rPr lang="el-GR" i="1" dirty="0" err="1"/>
              <a:t>ἡμῖν</a:t>
            </a:r>
            <a:r>
              <a:rPr lang="el-GR" i="1" dirty="0"/>
              <a:t> </a:t>
            </a:r>
            <a:r>
              <a:rPr lang="el-GR" i="1" dirty="0" err="1"/>
              <a:t>ὁμιλεῖ</a:t>
            </a:r>
            <a:r>
              <a:rPr lang="el-GR" i="1" dirty="0"/>
              <a:t> </a:t>
            </a:r>
            <a:r>
              <a:rPr lang="el-GR" i="1" dirty="0" err="1"/>
              <a:t>τὸ</a:t>
            </a:r>
            <a:r>
              <a:rPr lang="el-GR" i="1" dirty="0"/>
              <a:t> </a:t>
            </a:r>
            <a:r>
              <a:rPr lang="el-GR" i="1" dirty="0" err="1"/>
              <a:t>τοιοῦτο</a:t>
            </a:r>
            <a:r>
              <a:rPr lang="en-GB" i="1" dirty="0"/>
              <a:t>... </a:t>
            </a:r>
            <a:r>
              <a:rPr lang="el-GR" i="1" dirty="0" err="1"/>
              <a:t>ὅθεν</a:t>
            </a:r>
            <a:r>
              <a:rPr lang="el-GR" i="1" dirty="0"/>
              <a:t> </a:t>
            </a:r>
            <a:r>
              <a:rPr lang="el-GR" i="1" dirty="0" err="1"/>
              <a:t>δυσχερῶς</a:t>
            </a:r>
            <a:r>
              <a:rPr lang="el-GR" i="1" dirty="0"/>
              <a:t> </a:t>
            </a:r>
            <a:r>
              <a:rPr lang="el-GR" i="1" dirty="0" err="1"/>
              <a:t>λοιπὸν</a:t>
            </a:r>
            <a:r>
              <a:rPr lang="el-GR" i="1" dirty="0"/>
              <a:t> ὁ </a:t>
            </a:r>
            <a:r>
              <a:rPr lang="el-GR" i="1" dirty="0" err="1"/>
              <a:t>ἀνθρώπινος</a:t>
            </a:r>
            <a:r>
              <a:rPr lang="el-GR" i="1" dirty="0"/>
              <a:t> </a:t>
            </a:r>
            <a:r>
              <a:rPr lang="el-GR" i="1" dirty="0" err="1"/>
              <a:t>νοῦς</a:t>
            </a:r>
            <a:r>
              <a:rPr lang="el-GR" i="1" dirty="0"/>
              <a:t> </a:t>
            </a:r>
            <a:r>
              <a:rPr lang="el-GR" i="1" dirty="0" err="1"/>
              <a:t>μεμνῆσθαι</a:t>
            </a:r>
            <a:r>
              <a:rPr lang="el-GR" i="1" dirty="0"/>
              <a:t> </a:t>
            </a:r>
            <a:r>
              <a:rPr lang="el-GR" i="1" dirty="0" err="1"/>
              <a:t>τοῦ</a:t>
            </a:r>
            <a:r>
              <a:rPr lang="el-GR" i="1" dirty="0"/>
              <a:t> </a:t>
            </a:r>
            <a:r>
              <a:rPr lang="el-GR" i="1" dirty="0" err="1"/>
              <a:t>Θεοῦ</a:t>
            </a:r>
            <a:r>
              <a:rPr lang="el-GR" i="1" dirty="0"/>
              <a:t> δύναται ἤ </a:t>
            </a:r>
            <a:r>
              <a:rPr lang="el-GR" i="1" dirty="0" err="1"/>
              <a:t>τῶν</a:t>
            </a:r>
            <a:r>
              <a:rPr lang="el-GR" i="1" dirty="0"/>
              <a:t> </a:t>
            </a:r>
            <a:r>
              <a:rPr lang="el-GR" i="1" dirty="0" err="1"/>
              <a:t>αὐτοῦ</a:t>
            </a:r>
            <a:r>
              <a:rPr lang="el-GR" i="1" dirty="0"/>
              <a:t> </a:t>
            </a:r>
            <a:r>
              <a:rPr lang="el-GR" i="1" dirty="0" err="1"/>
              <a:t>ἐντολῶν</a:t>
            </a:r>
            <a:r>
              <a:rPr lang="en-GB" i="1" dirty="0"/>
              <a:t>. </a:t>
            </a:r>
            <a:r>
              <a:rPr lang="el-GR" i="1" dirty="0" err="1"/>
              <a:t>Ἡμεῖς</a:t>
            </a:r>
            <a:r>
              <a:rPr lang="el-GR" i="1" dirty="0"/>
              <a:t> </a:t>
            </a:r>
            <a:r>
              <a:rPr lang="el-GR" i="1" dirty="0" err="1"/>
              <a:t>οὖν</a:t>
            </a:r>
            <a:r>
              <a:rPr lang="el-GR" i="1" dirty="0"/>
              <a:t> </a:t>
            </a:r>
            <a:r>
              <a:rPr lang="el-GR" i="1" dirty="0" err="1"/>
              <a:t>εἰς</a:t>
            </a:r>
            <a:r>
              <a:rPr lang="el-GR" i="1" dirty="0"/>
              <a:t> </a:t>
            </a:r>
            <a:r>
              <a:rPr lang="el-GR" i="1" dirty="0" err="1"/>
              <a:t>τὸ</a:t>
            </a:r>
            <a:r>
              <a:rPr lang="el-GR" i="1" dirty="0"/>
              <a:t> βάθος </a:t>
            </a:r>
            <a:r>
              <a:rPr lang="el-GR" i="1" dirty="0" err="1"/>
              <a:t>ἀεὶ</a:t>
            </a:r>
            <a:r>
              <a:rPr lang="el-GR" i="1" dirty="0"/>
              <a:t> </a:t>
            </a:r>
            <a:r>
              <a:rPr lang="el-GR" i="1" dirty="0" err="1"/>
              <a:t>τῆς</a:t>
            </a:r>
            <a:r>
              <a:rPr lang="el-GR" i="1" dirty="0"/>
              <a:t> καρδίας </a:t>
            </a:r>
            <a:r>
              <a:rPr lang="el-GR" i="1" dirty="0" err="1"/>
              <a:t>ἡμῶν</a:t>
            </a:r>
            <a:r>
              <a:rPr lang="el-GR" i="1" dirty="0"/>
              <a:t> </a:t>
            </a:r>
            <a:r>
              <a:rPr lang="el-GR" i="1" dirty="0" err="1"/>
              <a:t>ἀφορῶντες</a:t>
            </a:r>
            <a:r>
              <a:rPr lang="el-GR" i="1" dirty="0"/>
              <a:t> </a:t>
            </a:r>
            <a:r>
              <a:rPr lang="el-GR" i="1" dirty="0" err="1"/>
              <a:t>μετὰ</a:t>
            </a:r>
            <a:r>
              <a:rPr lang="el-GR" i="1" dirty="0"/>
              <a:t> μνήμης </a:t>
            </a:r>
            <a:r>
              <a:rPr lang="el-GR" i="1" dirty="0" err="1"/>
              <a:t>ἀπαύστου</a:t>
            </a:r>
            <a:r>
              <a:rPr lang="el-GR" i="1" dirty="0"/>
              <a:t> </a:t>
            </a:r>
            <a:r>
              <a:rPr lang="el-GR" i="1" dirty="0" err="1"/>
              <a:t>τοῦ</a:t>
            </a:r>
            <a:r>
              <a:rPr lang="el-GR" i="1" dirty="0"/>
              <a:t> </a:t>
            </a:r>
            <a:r>
              <a:rPr lang="el-GR" i="1" dirty="0" err="1"/>
              <a:t>Θεοῦ</a:t>
            </a:r>
            <a:r>
              <a:rPr lang="el-GR" i="1" dirty="0"/>
              <a:t> </a:t>
            </a:r>
            <a:r>
              <a:rPr lang="el-GR" i="1" dirty="0" err="1"/>
              <a:t>ὡς</a:t>
            </a:r>
            <a:r>
              <a:rPr lang="el-GR" i="1" dirty="0"/>
              <a:t> </a:t>
            </a:r>
            <a:r>
              <a:rPr lang="el-GR" i="1" dirty="0" err="1"/>
              <a:t>πηροὶ</a:t>
            </a:r>
            <a:r>
              <a:rPr lang="el-GR" i="1" dirty="0"/>
              <a:t> </a:t>
            </a:r>
            <a:r>
              <a:rPr lang="el-GR" i="1" dirty="0" err="1"/>
              <a:t>τὰς</a:t>
            </a:r>
            <a:r>
              <a:rPr lang="el-GR" i="1" dirty="0"/>
              <a:t> </a:t>
            </a:r>
            <a:r>
              <a:rPr lang="el-GR" i="1" dirty="0" err="1"/>
              <a:t>ὄψεις</a:t>
            </a:r>
            <a:r>
              <a:rPr lang="el-GR" i="1" dirty="0"/>
              <a:t> </a:t>
            </a:r>
            <a:r>
              <a:rPr lang="el-GR" i="1" dirty="0" err="1"/>
              <a:t>τῷ</a:t>
            </a:r>
            <a:r>
              <a:rPr lang="el-GR" i="1" dirty="0"/>
              <a:t> </a:t>
            </a:r>
            <a:r>
              <a:rPr lang="el-GR" i="1" dirty="0" err="1"/>
              <a:t>φιλαπατεῶνι</a:t>
            </a:r>
            <a:r>
              <a:rPr lang="el-GR" i="1" dirty="0"/>
              <a:t> </a:t>
            </a:r>
            <a:r>
              <a:rPr lang="el-GR" i="1" dirty="0" err="1"/>
              <a:t>τούτῳ</a:t>
            </a:r>
            <a:r>
              <a:rPr lang="el-GR" i="1" dirty="0"/>
              <a:t> </a:t>
            </a:r>
            <a:r>
              <a:rPr lang="el-GR" i="1" dirty="0" err="1"/>
              <a:t>διάγωμεν</a:t>
            </a:r>
            <a:r>
              <a:rPr lang="el-GR" i="1" dirty="0"/>
              <a:t> </a:t>
            </a:r>
            <a:r>
              <a:rPr lang="el-GR" i="1" dirty="0" err="1"/>
              <a:t>βίῳ</a:t>
            </a:r>
            <a:r>
              <a:rPr lang="en-GB" i="1" dirty="0"/>
              <a:t>. </a:t>
            </a:r>
            <a:r>
              <a:rPr lang="el-GR" i="1" dirty="0"/>
              <a:t>Φιλοσοφίας </a:t>
            </a:r>
            <a:r>
              <a:rPr lang="el-GR" i="1" dirty="0" err="1"/>
              <a:t>γὰρ</a:t>
            </a:r>
            <a:r>
              <a:rPr lang="el-GR" i="1" dirty="0"/>
              <a:t> </a:t>
            </a:r>
            <a:r>
              <a:rPr lang="el-GR" i="1" dirty="0" err="1"/>
              <a:t>ὄντως</a:t>
            </a:r>
            <a:r>
              <a:rPr lang="el-GR" i="1" dirty="0"/>
              <a:t> </a:t>
            </a:r>
            <a:r>
              <a:rPr lang="el-GR" i="1" dirty="0" err="1"/>
              <a:t>πνευματικῆς</a:t>
            </a:r>
            <a:r>
              <a:rPr lang="el-GR" i="1" dirty="0"/>
              <a:t> </a:t>
            </a:r>
            <a:r>
              <a:rPr lang="el-GR" i="1" dirty="0" err="1"/>
              <a:t>ἴδιον</a:t>
            </a:r>
            <a:r>
              <a:rPr lang="el-GR" i="1" dirty="0"/>
              <a:t> </a:t>
            </a:r>
            <a:r>
              <a:rPr lang="el-GR" i="1" dirty="0" err="1"/>
              <a:t>ἄπτερον</a:t>
            </a:r>
            <a:r>
              <a:rPr lang="el-GR" i="1" dirty="0"/>
              <a:t> </a:t>
            </a:r>
            <a:r>
              <a:rPr lang="el-GR" i="1" dirty="0" err="1"/>
              <a:t>ἀεὶ</a:t>
            </a:r>
            <a:r>
              <a:rPr lang="el-GR" i="1" dirty="0"/>
              <a:t> </a:t>
            </a:r>
            <a:r>
              <a:rPr lang="el-GR" i="1" dirty="0" err="1"/>
              <a:t>τὸν</a:t>
            </a:r>
            <a:r>
              <a:rPr lang="el-GR" i="1" dirty="0"/>
              <a:t> </a:t>
            </a:r>
            <a:r>
              <a:rPr lang="el-GR" i="1" dirty="0" err="1"/>
              <a:t>ἔρωτα</a:t>
            </a:r>
            <a:r>
              <a:rPr lang="el-GR" i="1" dirty="0"/>
              <a:t> </a:t>
            </a:r>
            <a:r>
              <a:rPr lang="el-GR" i="1" dirty="0" err="1"/>
              <a:t>διαφυλάττειν</a:t>
            </a:r>
            <a:r>
              <a:rPr lang="el-GR" i="1" dirty="0"/>
              <a:t> </a:t>
            </a:r>
            <a:r>
              <a:rPr lang="el-GR" i="1" dirty="0" err="1"/>
              <a:t>τῶν</a:t>
            </a:r>
            <a:r>
              <a:rPr lang="el-GR" i="1" dirty="0"/>
              <a:t> </a:t>
            </a:r>
            <a:r>
              <a:rPr lang="el-GR" i="1" dirty="0" err="1"/>
              <a:t>ὄψεων</a:t>
            </a:r>
            <a:r>
              <a:rPr lang="en-GB" dirty="0"/>
              <a:t>"</a:t>
            </a:r>
            <a:r>
              <a:rPr lang="el-GR" i="1" dirty="0"/>
              <a:t> </a:t>
            </a:r>
            <a:r>
              <a:rPr lang="el-GR" dirty="0"/>
              <a:t>(</a:t>
            </a:r>
            <a:r>
              <a:rPr lang="el-GR" i="1" dirty="0" err="1"/>
              <a:t>Ἑκατὸ</a:t>
            </a:r>
            <a:r>
              <a:rPr lang="el-GR" i="1" dirty="0"/>
              <a:t> </a:t>
            </a:r>
            <a:r>
              <a:rPr lang="el-GR" i="1" dirty="0" err="1"/>
              <a:t>Γνωστικὰ</a:t>
            </a:r>
            <a:r>
              <a:rPr lang="el-GR" i="1" dirty="0"/>
              <a:t> Κεφάλαια να΄</a:t>
            </a:r>
            <a:r>
              <a:rPr lang="en-GB" i="1" dirty="0"/>
              <a:t>,</a:t>
            </a:r>
            <a:r>
              <a:rPr lang="en-GB" dirty="0"/>
              <a:t> SChr5, </a:t>
            </a:r>
            <a:r>
              <a:rPr lang="el-GR" dirty="0"/>
              <a:t>σ</a:t>
            </a:r>
            <a:r>
              <a:rPr lang="en-GB" dirty="0"/>
              <a:t>. 117</a:t>
            </a:r>
            <a:r>
              <a:rPr lang="el-GR" dirty="0"/>
              <a:t>)</a:t>
            </a:r>
            <a:r>
              <a:rPr lang="en-GB" dirty="0"/>
              <a:t>.</a:t>
            </a:r>
            <a:endParaRPr lang="el-GR" dirty="0"/>
          </a:p>
          <a:p>
            <a:endParaRPr lang="el-GR" dirty="0"/>
          </a:p>
        </p:txBody>
      </p:sp>
    </p:spTree>
    <p:extLst>
      <p:ext uri="{BB962C8B-B14F-4D97-AF65-F5344CB8AC3E}">
        <p14:creationId xmlns:p14="http://schemas.microsoft.com/office/powerpoint/2010/main" val="330334264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734096"/>
          </a:xfrm>
        </p:spPr>
        <p:txBody>
          <a:bodyPr>
            <a:normAutofit/>
          </a:bodyPr>
          <a:lstStyle/>
          <a:p>
            <a:pPr algn="ctr"/>
            <a:r>
              <a:rPr lang="el-GR" sz="4000" dirty="0"/>
              <a:t>Το περιεχόμενο της κάθαρσης στη βαθμίδα της φυσικής</a:t>
            </a:r>
          </a:p>
        </p:txBody>
      </p:sp>
      <p:sp>
        <p:nvSpPr>
          <p:cNvPr id="3" name="Θέση περιεχομένου 2"/>
          <p:cNvSpPr>
            <a:spLocks noGrp="1"/>
          </p:cNvSpPr>
          <p:nvPr>
            <p:ph idx="1"/>
          </p:nvPr>
        </p:nvSpPr>
        <p:spPr>
          <a:xfrm>
            <a:off x="0" y="589252"/>
            <a:ext cx="12192000" cy="6268747"/>
          </a:xfrm>
        </p:spPr>
        <p:txBody>
          <a:bodyPr>
            <a:normAutofit lnSpcReduction="10000"/>
          </a:bodyPr>
          <a:lstStyle/>
          <a:p>
            <a:r>
              <a:rPr lang="el-GR" dirty="0"/>
              <a:t>Ωστόσο, η αποταγή του "</a:t>
            </a:r>
            <a:r>
              <a:rPr lang="el-GR" i="1" dirty="0" err="1"/>
              <a:t>ἔρωτος</a:t>
            </a:r>
            <a:r>
              <a:rPr lang="el-GR" i="1" dirty="0"/>
              <a:t> </a:t>
            </a:r>
            <a:r>
              <a:rPr lang="el-GR" i="1" dirty="0" err="1"/>
              <a:t>τῶν</a:t>
            </a:r>
            <a:r>
              <a:rPr lang="el-GR" i="1" dirty="0"/>
              <a:t> </a:t>
            </a:r>
            <a:r>
              <a:rPr lang="el-GR" i="1" dirty="0" err="1"/>
              <a:t>ὄψεων</a:t>
            </a:r>
            <a:r>
              <a:rPr lang="el-GR" dirty="0"/>
              <a:t>", δηλαδή η διαγραφή της κοσμικής μνήμης, είναι παράμετρος της </a:t>
            </a:r>
            <a:r>
              <a:rPr lang="el-GR" dirty="0" err="1"/>
              <a:t>φιλοθεΐας</a:t>
            </a:r>
            <a:r>
              <a:rPr lang="el-GR" dirty="0"/>
              <a:t>, εκδήλωση της αγάπης του ανθρώπου για τον Θεό. Στη θεολογική σκέψη του Διαδόχου ο διαχωρισμός χριστιανικής γνώσης και κοσμικής σοφίας εκδηλώνεται με τη </a:t>
            </a:r>
            <a:r>
              <a:rPr lang="el-GR" b="1" dirty="0">
                <a:solidFill>
                  <a:srgbClr val="FF0000"/>
                </a:solidFill>
                <a:effectLst>
                  <a:outerShdw blurRad="38100" dist="38100" dir="2700000" algn="tl">
                    <a:srgbClr val="000000">
                      <a:alpha val="43137"/>
                    </a:srgbClr>
                  </a:outerShdw>
                </a:effectLst>
              </a:rPr>
              <a:t>μνήμη του Θεού </a:t>
            </a:r>
            <a:r>
              <a:rPr lang="el-GR" dirty="0"/>
              <a:t>πραγματοποιώντας την </a:t>
            </a:r>
            <a:r>
              <a:rPr lang="el-GR" b="1" dirty="0">
                <a:solidFill>
                  <a:srgbClr val="FF0000"/>
                </a:solidFill>
                <a:effectLst>
                  <a:outerShdw blurRad="38100" dist="38100" dir="2700000" algn="tl">
                    <a:srgbClr val="000000">
                      <a:alpha val="43137"/>
                    </a:srgbClr>
                  </a:outerShdw>
                </a:effectLst>
              </a:rPr>
              <a:t>κάθαρση του ανθρώπου</a:t>
            </a:r>
            <a:r>
              <a:rPr lang="el-GR" dirty="0"/>
              <a:t>. Αποκαλυπτικής σημασίας, όσον αφορά την παρουσία ή απουσία της αγάπης του Θεού, αποδεικνύεται ο </a:t>
            </a:r>
            <a:r>
              <a:rPr lang="el-GR" u="sng" dirty="0"/>
              <a:t>καιρός της σιωπής</a:t>
            </a:r>
            <a:r>
              <a:rPr lang="el-GR" dirty="0"/>
              <a:t>. Είναι η στιγμή που ο πνευματικός λόγος διακρίνεται από το λόγο της κοσμικής σοφίας. Ο πνευματικός λόγος διατηρεί την ψυχή πάντοτε </a:t>
            </a:r>
            <a:r>
              <a:rPr lang="el-GR" dirty="0" err="1"/>
              <a:t>ακενόδοξη</a:t>
            </a:r>
            <a:r>
              <a:rPr lang="el-GR" dirty="0"/>
              <a:t> κρατώντας τη διάνοια </a:t>
            </a:r>
            <a:r>
              <a:rPr lang="el-GR" dirty="0" err="1"/>
              <a:t>αφαντασίαστη</a:t>
            </a:r>
            <a:r>
              <a:rPr lang="el-GR" dirty="0"/>
              <a:t>, καθώς τη μεταμορφώνει ολόκληρη μέσα στην αγάπη του Θεού. Αντίθετα, ο λόγος της κοσμικής σοφίας προσκαλεί τον άνθρωπο πάντοτε σε φιλοδοξία. Η διάθεση του θείου λόγου γνωρίζεται όταν ο άνθρωπος τις ώρες της σιωπής αφιερώνεται στη θερμή μνήμη του Θεού. </a:t>
            </a:r>
            <a:r>
              <a:rPr lang="el-GR" i="1" dirty="0" err="1"/>
              <a:t>Ἑκατὸ</a:t>
            </a:r>
            <a:r>
              <a:rPr lang="el-GR" i="1" dirty="0"/>
              <a:t> </a:t>
            </a:r>
            <a:r>
              <a:rPr lang="el-GR" i="1" dirty="0" err="1"/>
              <a:t>Γνωστικὰ</a:t>
            </a:r>
            <a:r>
              <a:rPr lang="el-GR" i="1" dirty="0"/>
              <a:t> Κεφάλαια </a:t>
            </a:r>
            <a:r>
              <a:rPr lang="el-GR" i="1" dirty="0" err="1"/>
              <a:t>ια</a:t>
            </a:r>
            <a:r>
              <a:rPr lang="en-GB" i="1" dirty="0"/>
              <a:t>',</a:t>
            </a:r>
            <a:r>
              <a:rPr lang="en-GB" dirty="0"/>
              <a:t> SChr5, </a:t>
            </a:r>
            <a:r>
              <a:rPr lang="el-GR" dirty="0"/>
              <a:t>σ</a:t>
            </a:r>
            <a:r>
              <a:rPr lang="en-GB" dirty="0"/>
              <a:t>. 89: "</a:t>
            </a:r>
            <a:r>
              <a:rPr lang="el-GR" i="1" dirty="0"/>
              <a:t>Ὁ </a:t>
            </a:r>
            <a:r>
              <a:rPr lang="el-GR" i="1" dirty="0" err="1"/>
              <a:t>πνευματικὸς</a:t>
            </a:r>
            <a:r>
              <a:rPr lang="el-GR" i="1" dirty="0"/>
              <a:t> λόγος </a:t>
            </a:r>
            <a:r>
              <a:rPr lang="el-GR" i="1" dirty="0" err="1"/>
              <a:t>ἀκενόδοξον</a:t>
            </a:r>
            <a:r>
              <a:rPr lang="el-GR" i="1" dirty="0"/>
              <a:t> </a:t>
            </a:r>
            <a:r>
              <a:rPr lang="el-GR" i="1" dirty="0" err="1"/>
              <a:t>ἀεὶ</a:t>
            </a:r>
            <a:r>
              <a:rPr lang="el-GR" i="1" dirty="0"/>
              <a:t> </a:t>
            </a:r>
            <a:r>
              <a:rPr lang="el-GR" i="1" dirty="0" err="1"/>
              <a:t>τὴν</a:t>
            </a:r>
            <a:r>
              <a:rPr lang="el-GR" i="1" dirty="0"/>
              <a:t> </a:t>
            </a:r>
            <a:r>
              <a:rPr lang="el-GR" i="1" dirty="0" err="1"/>
              <a:t>ψυχὴν</a:t>
            </a:r>
            <a:r>
              <a:rPr lang="el-GR" i="1" dirty="0"/>
              <a:t> </a:t>
            </a:r>
            <a:r>
              <a:rPr lang="el-GR" i="1" dirty="0" err="1"/>
              <a:t>διατηρεῖ</a:t>
            </a:r>
            <a:r>
              <a:rPr lang="en-GB" i="1" dirty="0"/>
              <a:t>... </a:t>
            </a:r>
            <a:r>
              <a:rPr lang="el-GR" i="1" dirty="0" err="1"/>
              <a:t>Διόπερ</a:t>
            </a:r>
            <a:r>
              <a:rPr lang="el-GR" i="1" dirty="0"/>
              <a:t> </a:t>
            </a:r>
            <a:r>
              <a:rPr lang="el-GR" i="1" dirty="0" err="1"/>
              <a:t>καὶ</a:t>
            </a:r>
            <a:r>
              <a:rPr lang="el-GR" i="1" dirty="0"/>
              <a:t> </a:t>
            </a:r>
            <a:r>
              <a:rPr lang="el-GR" i="1" dirty="0" err="1"/>
              <a:t>ἀφάνταστον</a:t>
            </a:r>
            <a:r>
              <a:rPr lang="el-GR" i="1" dirty="0"/>
              <a:t> </a:t>
            </a:r>
            <a:r>
              <a:rPr lang="el-GR" i="1" dirty="0" err="1"/>
              <a:t>ἀεὶ</a:t>
            </a:r>
            <a:r>
              <a:rPr lang="el-GR" i="1" dirty="0"/>
              <a:t> διαφυλάττει </a:t>
            </a:r>
            <a:r>
              <a:rPr lang="el-GR" i="1" dirty="0" err="1"/>
              <a:t>τὴν</a:t>
            </a:r>
            <a:r>
              <a:rPr lang="el-GR" i="1" dirty="0"/>
              <a:t> </a:t>
            </a:r>
            <a:r>
              <a:rPr lang="el-GR" i="1" dirty="0" err="1"/>
              <a:t>διάνοιαν</a:t>
            </a:r>
            <a:r>
              <a:rPr lang="el-GR" i="1" dirty="0"/>
              <a:t> </a:t>
            </a:r>
            <a:r>
              <a:rPr lang="el-GR" i="1" dirty="0" err="1"/>
              <a:t>ὡς</a:t>
            </a:r>
            <a:r>
              <a:rPr lang="el-GR" i="1" dirty="0"/>
              <a:t> </a:t>
            </a:r>
            <a:r>
              <a:rPr lang="el-GR" i="1" dirty="0" err="1"/>
              <a:t>ἀλλοιῶν</a:t>
            </a:r>
            <a:r>
              <a:rPr lang="el-GR" i="1" dirty="0"/>
              <a:t> </a:t>
            </a:r>
            <a:r>
              <a:rPr lang="el-GR" i="1" dirty="0" err="1"/>
              <a:t>αὐτὴν</a:t>
            </a:r>
            <a:r>
              <a:rPr lang="el-GR" i="1" dirty="0"/>
              <a:t> </a:t>
            </a:r>
            <a:r>
              <a:rPr lang="el-GR" i="1" dirty="0" err="1"/>
              <a:t>ὅλην</a:t>
            </a:r>
            <a:r>
              <a:rPr lang="el-GR" i="1" dirty="0"/>
              <a:t> </a:t>
            </a:r>
            <a:r>
              <a:rPr lang="el-GR" i="1" dirty="0" err="1"/>
              <a:t>εἰς</a:t>
            </a:r>
            <a:r>
              <a:rPr lang="el-GR" i="1" dirty="0"/>
              <a:t> </a:t>
            </a:r>
            <a:r>
              <a:rPr lang="el-GR" i="1" dirty="0" err="1"/>
              <a:t>τὴν</a:t>
            </a:r>
            <a:r>
              <a:rPr lang="el-GR" i="1" dirty="0"/>
              <a:t> </a:t>
            </a:r>
            <a:r>
              <a:rPr lang="el-GR" i="1" dirty="0" err="1"/>
              <a:t>ἀγάπην</a:t>
            </a:r>
            <a:r>
              <a:rPr lang="el-GR" i="1" dirty="0"/>
              <a:t> </a:t>
            </a:r>
            <a:r>
              <a:rPr lang="el-GR" i="1" dirty="0" err="1"/>
              <a:t>τοῦ</a:t>
            </a:r>
            <a:r>
              <a:rPr lang="el-GR" i="1" dirty="0"/>
              <a:t> </a:t>
            </a:r>
            <a:r>
              <a:rPr lang="el-GR" i="1" dirty="0" err="1"/>
              <a:t>Θεοῦ</a:t>
            </a:r>
            <a:r>
              <a:rPr lang="en-GB" i="1" dirty="0"/>
              <a:t>. </a:t>
            </a:r>
            <a:r>
              <a:rPr lang="el-GR" i="1" dirty="0"/>
              <a:t>Ὁ </a:t>
            </a:r>
            <a:r>
              <a:rPr lang="el-GR" i="1" dirty="0" err="1"/>
              <a:t>δὲ</a:t>
            </a:r>
            <a:r>
              <a:rPr lang="el-GR" i="1" dirty="0"/>
              <a:t> </a:t>
            </a:r>
            <a:r>
              <a:rPr lang="el-GR" i="1" dirty="0" err="1"/>
              <a:t>τῆς</a:t>
            </a:r>
            <a:r>
              <a:rPr lang="el-GR" i="1" dirty="0"/>
              <a:t> </a:t>
            </a:r>
            <a:r>
              <a:rPr lang="el-GR" i="1" dirty="0" err="1"/>
              <a:t>τοῦ</a:t>
            </a:r>
            <a:r>
              <a:rPr lang="el-GR" i="1" dirty="0"/>
              <a:t> κόσμου σοφίας λόγος </a:t>
            </a:r>
            <a:r>
              <a:rPr lang="el-GR" i="1" dirty="0" err="1"/>
              <a:t>εἰς</a:t>
            </a:r>
            <a:r>
              <a:rPr lang="el-GR" i="1" dirty="0"/>
              <a:t> </a:t>
            </a:r>
            <a:r>
              <a:rPr lang="el-GR" i="1" dirty="0" err="1"/>
              <a:t>φιλοδοξίαν</a:t>
            </a:r>
            <a:r>
              <a:rPr lang="el-GR" i="1" dirty="0"/>
              <a:t> </a:t>
            </a:r>
            <a:r>
              <a:rPr lang="el-GR" i="1" dirty="0" err="1"/>
              <a:t>ἀεὶ</a:t>
            </a:r>
            <a:r>
              <a:rPr lang="el-GR" i="1" dirty="0"/>
              <a:t> </a:t>
            </a:r>
            <a:r>
              <a:rPr lang="el-GR" i="1" dirty="0" err="1"/>
              <a:t>προσκαλεῖται</a:t>
            </a:r>
            <a:r>
              <a:rPr lang="el-GR" i="1" dirty="0"/>
              <a:t> </a:t>
            </a:r>
            <a:r>
              <a:rPr lang="el-GR" i="1" dirty="0" err="1"/>
              <a:t>τὸν</a:t>
            </a:r>
            <a:r>
              <a:rPr lang="el-GR" i="1" dirty="0"/>
              <a:t> </a:t>
            </a:r>
            <a:r>
              <a:rPr lang="el-GR" i="1" dirty="0" err="1"/>
              <a:t>ἄνθρωπον</a:t>
            </a:r>
            <a:r>
              <a:rPr lang="el-GR" i="1" dirty="0"/>
              <a:t>... </a:t>
            </a:r>
            <a:r>
              <a:rPr lang="el-GR" i="1" dirty="0" err="1"/>
              <a:t>Τὴν</a:t>
            </a:r>
            <a:r>
              <a:rPr lang="el-GR" i="1" dirty="0"/>
              <a:t> </a:t>
            </a:r>
            <a:r>
              <a:rPr lang="el-GR" i="1" dirty="0" err="1"/>
              <a:t>τοίνυν</a:t>
            </a:r>
            <a:r>
              <a:rPr lang="el-GR" i="1" dirty="0"/>
              <a:t> </a:t>
            </a:r>
            <a:r>
              <a:rPr lang="el-GR" i="1" dirty="0" err="1"/>
              <a:t>τοῦ</a:t>
            </a:r>
            <a:r>
              <a:rPr lang="el-GR" i="1" dirty="0"/>
              <a:t> θείου λόγου </a:t>
            </a:r>
            <a:r>
              <a:rPr lang="el-GR" i="1" dirty="0" err="1"/>
              <a:t>διάθεσιν</a:t>
            </a:r>
            <a:r>
              <a:rPr lang="el-GR" i="1" dirty="0"/>
              <a:t> </a:t>
            </a:r>
            <a:r>
              <a:rPr lang="el-GR" i="1" dirty="0" err="1"/>
              <a:t>ἀπλανῶς</a:t>
            </a:r>
            <a:r>
              <a:rPr lang="el-GR" i="1" dirty="0"/>
              <a:t> </a:t>
            </a:r>
            <a:r>
              <a:rPr lang="el-GR" i="1" dirty="0" err="1"/>
              <a:t>ἐπιγνωσόμεθα</a:t>
            </a:r>
            <a:r>
              <a:rPr lang="el-GR" i="1" dirty="0"/>
              <a:t>, </a:t>
            </a:r>
            <a:r>
              <a:rPr lang="el-GR" i="1" dirty="0" err="1"/>
              <a:t>ἐὰν</a:t>
            </a:r>
            <a:r>
              <a:rPr lang="el-GR" i="1" dirty="0"/>
              <a:t> </a:t>
            </a:r>
            <a:r>
              <a:rPr lang="el-GR" i="1" dirty="0" err="1"/>
              <a:t>ἀμερίμνῳ</a:t>
            </a:r>
            <a:r>
              <a:rPr lang="el-GR" i="1" dirty="0"/>
              <a:t> </a:t>
            </a:r>
            <a:r>
              <a:rPr lang="el-GR" i="1" dirty="0" err="1"/>
              <a:t>σιωπῇ</a:t>
            </a:r>
            <a:r>
              <a:rPr lang="el-GR" i="1" dirty="0"/>
              <a:t> </a:t>
            </a:r>
            <a:r>
              <a:rPr lang="el-GR" i="1" dirty="0" err="1"/>
              <a:t>τὰς</a:t>
            </a:r>
            <a:r>
              <a:rPr lang="el-GR" i="1" dirty="0"/>
              <a:t> </a:t>
            </a:r>
            <a:r>
              <a:rPr lang="el-GR" i="1" dirty="0" err="1"/>
              <a:t>τοῦ</a:t>
            </a:r>
            <a:r>
              <a:rPr lang="el-GR" i="1" dirty="0"/>
              <a:t> </a:t>
            </a:r>
            <a:r>
              <a:rPr lang="el-GR" i="1" dirty="0" err="1"/>
              <a:t>μὴ</a:t>
            </a:r>
            <a:r>
              <a:rPr lang="el-GR" i="1" dirty="0"/>
              <a:t> λέγειν </a:t>
            </a:r>
            <a:r>
              <a:rPr lang="el-GR" i="1" dirty="0" err="1"/>
              <a:t>ὥρας</a:t>
            </a:r>
            <a:r>
              <a:rPr lang="el-GR" i="1" dirty="0"/>
              <a:t> </a:t>
            </a:r>
            <a:r>
              <a:rPr lang="el-GR" i="1" dirty="0" err="1"/>
              <a:t>ἀναλίσκωμεν</a:t>
            </a:r>
            <a:r>
              <a:rPr lang="el-GR" i="1" dirty="0"/>
              <a:t> </a:t>
            </a:r>
            <a:r>
              <a:rPr lang="el-GR" i="1" dirty="0" err="1"/>
              <a:t>ἐν</a:t>
            </a:r>
            <a:r>
              <a:rPr lang="el-GR" i="1" dirty="0"/>
              <a:t> </a:t>
            </a:r>
            <a:r>
              <a:rPr lang="el-GR" i="1" dirty="0" err="1"/>
              <a:t>θερμῇ</a:t>
            </a:r>
            <a:r>
              <a:rPr lang="el-GR" i="1" dirty="0"/>
              <a:t> </a:t>
            </a:r>
            <a:r>
              <a:rPr lang="el-GR" i="1" dirty="0" err="1"/>
              <a:t>μνήμῃ</a:t>
            </a:r>
            <a:r>
              <a:rPr lang="el-GR" i="1" dirty="0"/>
              <a:t> </a:t>
            </a:r>
            <a:r>
              <a:rPr lang="el-GR" i="1" dirty="0" err="1"/>
              <a:t>τοῦ</a:t>
            </a:r>
            <a:r>
              <a:rPr lang="el-GR" i="1" dirty="0"/>
              <a:t> </a:t>
            </a:r>
            <a:r>
              <a:rPr lang="el-GR" i="1" dirty="0" err="1"/>
              <a:t>Θεοῦ</a:t>
            </a:r>
            <a:r>
              <a:rPr lang="el-GR" dirty="0"/>
              <a:t>".</a:t>
            </a:r>
          </a:p>
          <a:p>
            <a:endParaRPr lang="el-GR" dirty="0"/>
          </a:p>
        </p:txBody>
      </p:sp>
    </p:spTree>
    <p:extLst>
      <p:ext uri="{BB962C8B-B14F-4D97-AF65-F5344CB8AC3E}">
        <p14:creationId xmlns:p14="http://schemas.microsoft.com/office/powerpoint/2010/main" val="294562850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669701"/>
          </a:xfrm>
        </p:spPr>
        <p:txBody>
          <a:bodyPr>
            <a:normAutofit/>
          </a:bodyPr>
          <a:lstStyle/>
          <a:p>
            <a:pPr algn="ctr"/>
            <a:r>
              <a:rPr lang="el-GR" sz="4000" dirty="0"/>
              <a:t>Το περιεχόμενο της κάθαρσης στη βαθμίδα της φυσικής</a:t>
            </a:r>
          </a:p>
        </p:txBody>
      </p:sp>
      <p:sp>
        <p:nvSpPr>
          <p:cNvPr id="3" name="Θέση περιεχομένου 2"/>
          <p:cNvSpPr>
            <a:spLocks noGrp="1"/>
          </p:cNvSpPr>
          <p:nvPr>
            <p:ph idx="1"/>
          </p:nvPr>
        </p:nvSpPr>
        <p:spPr>
          <a:xfrm>
            <a:off x="0" y="550615"/>
            <a:ext cx="12192000" cy="6307385"/>
          </a:xfrm>
        </p:spPr>
        <p:txBody>
          <a:bodyPr>
            <a:normAutofit fontScale="92500" lnSpcReduction="20000"/>
          </a:bodyPr>
          <a:lstStyle/>
          <a:p>
            <a:r>
              <a:rPr lang="el-GR" dirty="0"/>
              <a:t>Η αληθινή φιλοσοφία στο χριστιανικό κόσμο ταυτίζεται με την αγαπητική αναφορά του ανθρώπου στο Θεό στον καιρό της σιωπής, που δεν είναι παρά η ώρα της μνήμης του Θεού, της προσευχής. Τελικά, η </a:t>
            </a:r>
            <a:r>
              <a:rPr lang="el-GR" b="1" dirty="0">
                <a:solidFill>
                  <a:srgbClr val="FF0000"/>
                </a:solidFill>
                <a:effectLst>
                  <a:outerShdw blurRad="38100" dist="38100" dir="2700000" algn="tl">
                    <a:srgbClr val="000000">
                      <a:alpha val="43137"/>
                    </a:srgbClr>
                  </a:outerShdw>
                </a:effectLst>
              </a:rPr>
              <a:t>φιλοθεΐα</a:t>
            </a:r>
            <a:r>
              <a:rPr lang="el-GR" dirty="0"/>
              <a:t> αποδεικνύεται η γνωσιολογική μέθοδος του χριστιανικού κόσμου, μια και ο νους </a:t>
            </a:r>
            <a:r>
              <a:rPr lang="el-GR" dirty="0" err="1"/>
              <a:t>αποκαθαίρεται</a:t>
            </a:r>
            <a:r>
              <a:rPr lang="el-GR" dirty="0"/>
              <a:t> από όλα τα επίγεια  και "</a:t>
            </a:r>
            <a:r>
              <a:rPr lang="el-GR" i="1" dirty="0" err="1"/>
              <a:t>πασῶν</a:t>
            </a:r>
            <a:r>
              <a:rPr lang="el-GR" i="1" dirty="0"/>
              <a:t> </a:t>
            </a:r>
            <a:r>
              <a:rPr lang="el-GR" i="1" dirty="0" err="1"/>
              <a:t>ὑλικῶν</a:t>
            </a:r>
            <a:r>
              <a:rPr lang="el-GR" i="1" dirty="0"/>
              <a:t> </a:t>
            </a:r>
            <a:r>
              <a:rPr lang="el-GR" i="1" dirty="0" err="1"/>
              <a:t>καὶ</a:t>
            </a:r>
            <a:r>
              <a:rPr lang="el-GR" i="1" dirty="0"/>
              <a:t> </a:t>
            </a:r>
            <a:r>
              <a:rPr lang="el-GR" i="1" dirty="0" err="1"/>
              <a:t>περισπασμῶν</a:t>
            </a:r>
            <a:r>
              <a:rPr lang="el-GR" i="1" dirty="0"/>
              <a:t> </a:t>
            </a:r>
            <a:r>
              <a:rPr lang="el-GR" i="1" dirty="0" err="1"/>
              <a:t>γηΐνων</a:t>
            </a:r>
            <a:r>
              <a:rPr lang="el-GR" i="1" dirty="0"/>
              <a:t> </a:t>
            </a:r>
            <a:r>
              <a:rPr lang="el-GR" i="1" dirty="0" err="1"/>
              <a:t>ἐκτὸς</a:t>
            </a:r>
            <a:r>
              <a:rPr lang="el-GR" i="1" dirty="0"/>
              <a:t> γίνεται</a:t>
            </a:r>
            <a:r>
              <a:rPr lang="el-GR" dirty="0"/>
              <a:t>" αποκλειστικά και μόνον με την άσκηση της αγάπης (</a:t>
            </a:r>
            <a:r>
              <a:rPr lang="el-GR" i="1" dirty="0" err="1"/>
              <a:t>Ὁμιλίαι</a:t>
            </a:r>
            <a:r>
              <a:rPr lang="el-GR" i="1" dirty="0"/>
              <a:t> </a:t>
            </a:r>
            <a:r>
              <a:rPr lang="el-GR" i="1" dirty="0" err="1"/>
              <a:t>Πνευματικαὶ</a:t>
            </a:r>
            <a:r>
              <a:rPr lang="el-GR" i="1" dirty="0"/>
              <a:t> Θ΄</a:t>
            </a:r>
            <a:r>
              <a:rPr lang="el-GR" dirty="0"/>
              <a:t>, </a:t>
            </a:r>
            <a:r>
              <a:rPr lang="fr-FR" dirty="0"/>
              <a:t>PG</a:t>
            </a:r>
            <a:r>
              <a:rPr lang="el-GR" dirty="0"/>
              <a:t> 34, 537 Β). </a:t>
            </a:r>
          </a:p>
          <a:p>
            <a:r>
              <a:rPr lang="el-GR" dirty="0"/>
              <a:t>Η προσευχή αποτελεί τον κεντρικό άξονα της γνωσιολογικής αναζήτησης, καθώς φανερώνει την αληθινή </a:t>
            </a:r>
            <a:r>
              <a:rPr lang="el-GR" u="sng" dirty="0"/>
              <a:t>πηγή της γνώσης </a:t>
            </a:r>
            <a:r>
              <a:rPr lang="el-GR" dirty="0"/>
              <a:t>και </a:t>
            </a:r>
            <a:r>
              <a:rPr lang="el-GR" u="sng" dirty="0"/>
              <a:t>τα όρια της ανθρώπινης δύναμης </a:t>
            </a:r>
            <a:r>
              <a:rPr lang="el-GR" dirty="0"/>
              <a:t>και δεκτικότητας. </a:t>
            </a:r>
            <a:r>
              <a:rPr lang="el-GR" dirty="0">
                <a:solidFill>
                  <a:srgbClr val="FF0000"/>
                </a:solidFill>
                <a:effectLst>
                  <a:outerShdw blurRad="38100" dist="38100" dir="2700000" algn="tl">
                    <a:srgbClr val="000000">
                      <a:alpha val="43137"/>
                    </a:srgbClr>
                  </a:outerShdw>
                </a:effectLst>
              </a:rPr>
              <a:t>Στην προσευχή η γνώση συμπλέκεται άρρηκτα με την αποκάλυψη</a:t>
            </a:r>
            <a:r>
              <a:rPr lang="el-GR" dirty="0"/>
              <a:t>, προβάλλοντας το </a:t>
            </a:r>
            <a:r>
              <a:rPr lang="el-GR" dirty="0" err="1"/>
              <a:t>συνεργιακό</a:t>
            </a:r>
            <a:r>
              <a:rPr lang="el-GR" dirty="0"/>
              <a:t> χαρακτήρα της θεολογικής γνωσιολογίας. Σημειώνει ο Ευάγριος ότι "</a:t>
            </a:r>
            <a:r>
              <a:rPr lang="el-GR" i="1" dirty="0" err="1"/>
              <a:t>ἐὰν</a:t>
            </a:r>
            <a:r>
              <a:rPr lang="el-GR" i="1" dirty="0"/>
              <a:t> </a:t>
            </a:r>
            <a:r>
              <a:rPr lang="el-GR" i="1" dirty="0" err="1"/>
              <a:t>ἀληθῶς</a:t>
            </a:r>
            <a:r>
              <a:rPr lang="el-GR" i="1" dirty="0"/>
              <a:t> </a:t>
            </a:r>
            <a:r>
              <a:rPr lang="el-GR" i="1" dirty="0" err="1"/>
              <a:t>προσεύχῃ</a:t>
            </a:r>
            <a:r>
              <a:rPr lang="el-GR" i="1" dirty="0"/>
              <a:t>, </a:t>
            </a:r>
            <a:r>
              <a:rPr lang="el-GR" i="1" dirty="0" err="1"/>
              <a:t>πολλὴν</a:t>
            </a:r>
            <a:r>
              <a:rPr lang="el-GR" i="1" dirty="0"/>
              <a:t> </a:t>
            </a:r>
            <a:r>
              <a:rPr lang="el-GR" i="1" dirty="0" err="1"/>
              <a:t>πληροφορίαν</a:t>
            </a:r>
            <a:r>
              <a:rPr lang="el-GR" i="1" dirty="0"/>
              <a:t> </a:t>
            </a:r>
            <a:r>
              <a:rPr lang="el-GR" i="1" dirty="0" err="1"/>
              <a:t>εὑρήσεις</a:t>
            </a:r>
            <a:r>
              <a:rPr lang="el-GR" i="1" dirty="0"/>
              <a:t> </a:t>
            </a:r>
            <a:r>
              <a:rPr lang="el-GR" i="1" dirty="0" err="1"/>
              <a:t>καὶ</a:t>
            </a:r>
            <a:r>
              <a:rPr lang="el-GR" i="1" dirty="0"/>
              <a:t> </a:t>
            </a:r>
            <a:r>
              <a:rPr lang="el-GR" i="1" dirty="0" err="1"/>
              <a:t>ἄγγελοι</a:t>
            </a:r>
            <a:r>
              <a:rPr lang="el-GR" i="1" dirty="0"/>
              <a:t> </a:t>
            </a:r>
            <a:r>
              <a:rPr lang="el-GR" i="1" dirty="0" err="1"/>
              <a:t>συνελεύσονταί</a:t>
            </a:r>
            <a:r>
              <a:rPr lang="el-GR" i="1" dirty="0"/>
              <a:t> σοι </a:t>
            </a:r>
            <a:r>
              <a:rPr lang="el-GR" i="1" dirty="0" err="1"/>
              <a:t>καὶ</a:t>
            </a:r>
            <a:r>
              <a:rPr lang="el-GR" i="1" dirty="0"/>
              <a:t> </a:t>
            </a:r>
            <a:r>
              <a:rPr lang="el-GR" i="1" u="sng" dirty="0" err="1"/>
              <a:t>τοὺς</a:t>
            </a:r>
            <a:r>
              <a:rPr lang="el-GR" i="1" u="sng" dirty="0"/>
              <a:t> λόγους </a:t>
            </a:r>
            <a:r>
              <a:rPr lang="el-GR" i="1" u="sng" dirty="0" err="1"/>
              <a:t>τῶν</a:t>
            </a:r>
            <a:r>
              <a:rPr lang="el-GR" i="1" u="sng" dirty="0"/>
              <a:t> γινομένων </a:t>
            </a:r>
            <a:r>
              <a:rPr lang="el-GR" i="1" u="sng" dirty="0" err="1"/>
              <a:t>φωτιοῦσ</a:t>
            </a:r>
            <a:r>
              <a:rPr lang="el-GR" i="1" dirty="0" err="1"/>
              <a:t>ι</a:t>
            </a:r>
            <a:r>
              <a:rPr lang="el-GR" dirty="0"/>
              <a:t>" (</a:t>
            </a:r>
            <a:r>
              <a:rPr lang="el-GR" i="1" dirty="0"/>
              <a:t>Λόγος </a:t>
            </a:r>
            <a:r>
              <a:rPr lang="el-GR" i="1" dirty="0" err="1"/>
              <a:t>περὶ</a:t>
            </a:r>
            <a:r>
              <a:rPr lang="el-GR" i="1" dirty="0"/>
              <a:t> </a:t>
            </a:r>
            <a:r>
              <a:rPr lang="el-GR" i="1" dirty="0" err="1"/>
              <a:t>Προσευχῆς</a:t>
            </a:r>
            <a:r>
              <a:rPr lang="el-GR" dirty="0"/>
              <a:t>, </a:t>
            </a:r>
            <a:r>
              <a:rPr lang="en-GB" dirty="0"/>
              <a:t>PG</a:t>
            </a:r>
            <a:r>
              <a:rPr lang="el-GR" dirty="0"/>
              <a:t> 79, 1184 </a:t>
            </a:r>
            <a:r>
              <a:rPr lang="en-GB" dirty="0"/>
              <a:t>D</a:t>
            </a:r>
            <a:r>
              <a:rPr lang="el-GR" dirty="0"/>
              <a:t>).</a:t>
            </a:r>
          </a:p>
          <a:p>
            <a:r>
              <a:rPr lang="el-GR" dirty="0"/>
              <a:t>Η γνώση όμως δεν είναι ποτέ αυτοσκοπός αλλά πάντοτε το μέσο που κατευθύνει τον άνθρωπο στην αγαπητική κοινωνία και ερωτική ένωση με το Θεό. Άλλωστε, η "</a:t>
            </a:r>
            <a:r>
              <a:rPr lang="el-GR" i="1" dirty="0" err="1"/>
              <a:t>γνῶσις</a:t>
            </a:r>
            <a:r>
              <a:rPr lang="el-GR" i="1" dirty="0"/>
              <a:t> </a:t>
            </a:r>
            <a:r>
              <a:rPr lang="el-GR" i="1" dirty="0" err="1"/>
              <a:t>τῶν</a:t>
            </a:r>
            <a:r>
              <a:rPr lang="el-GR" i="1" dirty="0"/>
              <a:t> </a:t>
            </a:r>
            <a:r>
              <a:rPr lang="el-GR" i="1" dirty="0" err="1"/>
              <a:t>ὄντων</a:t>
            </a:r>
            <a:r>
              <a:rPr lang="el-GR" dirty="0"/>
              <a:t>", που επιδιώκεται στη βαθμίδα της “</a:t>
            </a:r>
            <a:r>
              <a:rPr lang="el-GR" dirty="0" err="1"/>
              <a:t>φυσικῆς</a:t>
            </a:r>
            <a:r>
              <a:rPr lang="el-GR" dirty="0"/>
              <a:t>”, αποσκοπεί στην πνευματική αναγωγή του ανθρώπου με στόχο την κατάληψη της θεογνωσίας</a:t>
            </a:r>
            <a:r>
              <a:rPr lang="fr-FR" dirty="0"/>
              <a:t>: “</a:t>
            </a:r>
            <a:r>
              <a:rPr lang="el-GR" b="1" i="1" dirty="0" err="1">
                <a:solidFill>
                  <a:srgbClr val="FF0000"/>
                </a:solidFill>
              </a:rPr>
              <a:t>Οὕτως</a:t>
            </a:r>
            <a:r>
              <a:rPr lang="el-GR" b="1" i="1" dirty="0">
                <a:solidFill>
                  <a:srgbClr val="FF0000"/>
                </a:solidFill>
              </a:rPr>
              <a:t> </a:t>
            </a:r>
            <a:r>
              <a:rPr lang="el-GR" b="1" i="1" dirty="0" err="1">
                <a:solidFill>
                  <a:srgbClr val="FF0000"/>
                </a:solidFill>
              </a:rPr>
              <a:t>ἐστὶν</a:t>
            </a:r>
            <a:r>
              <a:rPr lang="el-GR" b="1" i="1" dirty="0">
                <a:solidFill>
                  <a:srgbClr val="FF0000"/>
                </a:solidFill>
              </a:rPr>
              <a:t> ἡ πάντων </a:t>
            </a:r>
            <a:r>
              <a:rPr lang="el-GR" b="1" i="1" dirty="0" err="1">
                <a:solidFill>
                  <a:srgbClr val="FF0000"/>
                </a:solidFill>
              </a:rPr>
              <a:t>τῶν</a:t>
            </a:r>
            <a:r>
              <a:rPr lang="el-GR" b="1" i="1" dirty="0">
                <a:solidFill>
                  <a:srgbClr val="FF0000"/>
                </a:solidFill>
              </a:rPr>
              <a:t> </a:t>
            </a:r>
            <a:r>
              <a:rPr lang="el-GR" b="1" i="1" dirty="0" err="1">
                <a:solidFill>
                  <a:srgbClr val="FF0000"/>
                </a:solidFill>
              </a:rPr>
              <a:t>ὄντων</a:t>
            </a:r>
            <a:r>
              <a:rPr lang="el-GR" b="1" i="1" dirty="0">
                <a:solidFill>
                  <a:srgbClr val="FF0000"/>
                </a:solidFill>
              </a:rPr>
              <a:t> </a:t>
            </a:r>
            <a:r>
              <a:rPr lang="el-GR" b="1" i="1" dirty="0" err="1">
                <a:solidFill>
                  <a:srgbClr val="FF0000"/>
                </a:solidFill>
              </a:rPr>
              <a:t>γνῶσις</a:t>
            </a:r>
            <a:r>
              <a:rPr lang="fr-FR" b="1" i="1" dirty="0">
                <a:solidFill>
                  <a:srgbClr val="FF0000"/>
                </a:solidFill>
              </a:rPr>
              <a:t>, </a:t>
            </a:r>
            <a:r>
              <a:rPr lang="el-GR" b="1" i="1" dirty="0" err="1">
                <a:solidFill>
                  <a:srgbClr val="FF0000"/>
                </a:solidFill>
              </a:rPr>
              <a:t>ὤστε</a:t>
            </a:r>
            <a:r>
              <a:rPr lang="el-GR" b="1" i="1" dirty="0">
                <a:solidFill>
                  <a:srgbClr val="FF0000"/>
                </a:solidFill>
              </a:rPr>
              <a:t> </a:t>
            </a:r>
            <a:r>
              <a:rPr lang="el-GR" b="1" i="1" dirty="0" err="1">
                <a:solidFill>
                  <a:srgbClr val="FF0000"/>
                </a:solidFill>
              </a:rPr>
              <a:t>τὴν</a:t>
            </a:r>
            <a:r>
              <a:rPr lang="el-GR" b="1" i="1" dirty="0">
                <a:solidFill>
                  <a:srgbClr val="FF0000"/>
                </a:solidFill>
              </a:rPr>
              <a:t> </a:t>
            </a:r>
            <a:r>
              <a:rPr lang="el-GR" b="1" i="1" dirty="0" err="1">
                <a:solidFill>
                  <a:srgbClr val="FF0000"/>
                </a:solidFill>
              </a:rPr>
              <a:t>ψυχὴν</a:t>
            </a:r>
            <a:r>
              <a:rPr lang="el-GR" b="1" i="1" dirty="0">
                <a:solidFill>
                  <a:srgbClr val="FF0000"/>
                </a:solidFill>
              </a:rPr>
              <a:t> </a:t>
            </a:r>
            <a:r>
              <a:rPr lang="el-GR" b="1" i="1" dirty="0" err="1">
                <a:solidFill>
                  <a:srgbClr val="FF0000"/>
                </a:solidFill>
              </a:rPr>
              <a:t>τὴν</a:t>
            </a:r>
            <a:r>
              <a:rPr lang="el-GR" b="1" i="1" dirty="0">
                <a:solidFill>
                  <a:srgbClr val="FF0000"/>
                </a:solidFill>
              </a:rPr>
              <a:t> </a:t>
            </a:r>
            <a:r>
              <a:rPr lang="el-GR" b="1" i="1" dirty="0" err="1">
                <a:solidFill>
                  <a:srgbClr val="FF0000"/>
                </a:solidFill>
              </a:rPr>
              <a:t>κοινωνοῦσαν</a:t>
            </a:r>
            <a:r>
              <a:rPr lang="el-GR" b="1" i="1" dirty="0">
                <a:solidFill>
                  <a:srgbClr val="FF0000"/>
                </a:solidFill>
              </a:rPr>
              <a:t> </a:t>
            </a:r>
            <a:r>
              <a:rPr lang="el-GR" b="1" i="1" dirty="0" err="1">
                <a:solidFill>
                  <a:srgbClr val="FF0000"/>
                </a:solidFill>
              </a:rPr>
              <a:t>αὐτῆς</a:t>
            </a:r>
            <a:r>
              <a:rPr lang="el-GR" b="1" i="1" dirty="0">
                <a:solidFill>
                  <a:srgbClr val="FF0000"/>
                </a:solidFill>
              </a:rPr>
              <a:t> </a:t>
            </a:r>
            <a:r>
              <a:rPr lang="el-GR" b="1" i="1" dirty="0" err="1">
                <a:solidFill>
                  <a:srgbClr val="FF0000"/>
                </a:solidFill>
              </a:rPr>
              <a:t>ἀναγάγειν</a:t>
            </a:r>
            <a:r>
              <a:rPr lang="el-GR" b="1" i="1" dirty="0">
                <a:solidFill>
                  <a:srgbClr val="FF0000"/>
                </a:solidFill>
              </a:rPr>
              <a:t> </a:t>
            </a:r>
            <a:r>
              <a:rPr lang="el-GR" b="1" i="1" dirty="0" err="1">
                <a:solidFill>
                  <a:srgbClr val="FF0000"/>
                </a:solidFill>
              </a:rPr>
              <a:t>πρὸς</a:t>
            </a:r>
            <a:r>
              <a:rPr lang="el-GR" b="1" i="1" dirty="0">
                <a:solidFill>
                  <a:srgbClr val="FF0000"/>
                </a:solidFill>
              </a:rPr>
              <a:t> </a:t>
            </a:r>
            <a:r>
              <a:rPr lang="el-GR" b="1" i="1" dirty="0" err="1">
                <a:solidFill>
                  <a:srgbClr val="FF0000"/>
                </a:solidFill>
              </a:rPr>
              <a:t>τὴν</a:t>
            </a:r>
            <a:r>
              <a:rPr lang="el-GR" b="1" i="1" dirty="0">
                <a:solidFill>
                  <a:srgbClr val="FF0000"/>
                </a:solidFill>
              </a:rPr>
              <a:t> </a:t>
            </a:r>
            <a:r>
              <a:rPr lang="el-GR" b="1" i="1" dirty="0" err="1">
                <a:solidFill>
                  <a:srgbClr val="FF0000"/>
                </a:solidFill>
              </a:rPr>
              <a:t>γνῶσιν</a:t>
            </a:r>
            <a:r>
              <a:rPr lang="el-GR" b="1" i="1" dirty="0">
                <a:solidFill>
                  <a:srgbClr val="FF0000"/>
                </a:solidFill>
              </a:rPr>
              <a:t> </a:t>
            </a:r>
            <a:r>
              <a:rPr lang="el-GR" b="1" i="1" dirty="0" err="1">
                <a:solidFill>
                  <a:srgbClr val="FF0000"/>
                </a:solidFill>
              </a:rPr>
              <a:t>τῆς</a:t>
            </a:r>
            <a:r>
              <a:rPr lang="el-GR" b="1" i="1" dirty="0">
                <a:solidFill>
                  <a:srgbClr val="FF0000"/>
                </a:solidFill>
              </a:rPr>
              <a:t> </a:t>
            </a:r>
            <a:r>
              <a:rPr lang="el-GR" b="1" i="1" dirty="0" err="1">
                <a:solidFill>
                  <a:srgbClr val="FF0000"/>
                </a:solidFill>
              </a:rPr>
              <a:t>ἁγίας</a:t>
            </a:r>
            <a:r>
              <a:rPr lang="el-GR" b="1" i="1" dirty="0">
                <a:solidFill>
                  <a:srgbClr val="FF0000"/>
                </a:solidFill>
              </a:rPr>
              <a:t> Τριάδος</a:t>
            </a:r>
            <a:r>
              <a:rPr lang="fr-FR" dirty="0"/>
              <a:t>”</a:t>
            </a:r>
            <a:r>
              <a:rPr lang="el-GR" i="1" dirty="0"/>
              <a:t> </a:t>
            </a:r>
            <a:r>
              <a:rPr lang="el-GR" dirty="0"/>
              <a:t>(</a:t>
            </a:r>
            <a:r>
              <a:rPr lang="el-GR" i="1" dirty="0" err="1"/>
              <a:t>Γνωστικὰ</a:t>
            </a:r>
            <a:r>
              <a:rPr lang="el-GR" i="1" dirty="0"/>
              <a:t> Κεφάλαια ΙΙ</a:t>
            </a:r>
            <a:r>
              <a:rPr lang="fr-FR" i="1" dirty="0"/>
              <a:t>, 16,</a:t>
            </a:r>
            <a:r>
              <a:rPr lang="fr-FR" dirty="0"/>
              <a:t> Frank. </a:t>
            </a:r>
            <a:r>
              <a:rPr lang="el-GR" dirty="0"/>
              <a:t>σ</a:t>
            </a:r>
            <a:r>
              <a:rPr lang="fr-FR" dirty="0"/>
              <a:t>. 141. </a:t>
            </a:r>
            <a:r>
              <a:rPr lang="el-GR" dirty="0"/>
              <a:t>Πρβ. Γρηγορίου Θεολόγου, </a:t>
            </a:r>
            <a:r>
              <a:rPr lang="el-GR" i="1" dirty="0"/>
              <a:t>Λόγος 25, 4,</a:t>
            </a:r>
            <a:r>
              <a:rPr lang="el-GR" dirty="0"/>
              <a:t> </a:t>
            </a:r>
            <a:r>
              <a:rPr lang="en-GB" dirty="0"/>
              <a:t>P</a:t>
            </a:r>
            <a:r>
              <a:rPr lang="el-GR" dirty="0"/>
              <a:t>.</a:t>
            </a:r>
            <a:r>
              <a:rPr lang="en-GB" dirty="0"/>
              <a:t>G</a:t>
            </a:r>
            <a:r>
              <a:rPr lang="el-GR" dirty="0"/>
              <a:t>. 35, 1204 </a:t>
            </a:r>
            <a:r>
              <a:rPr lang="en-GB" dirty="0"/>
              <a:t>C</a:t>
            </a:r>
            <a:r>
              <a:rPr lang="el-GR" dirty="0"/>
              <a:t>: “</a:t>
            </a:r>
            <a:r>
              <a:rPr lang="el-GR" b="1" i="1" dirty="0">
                <a:solidFill>
                  <a:srgbClr val="FF0000"/>
                </a:solidFill>
              </a:rPr>
              <a:t>Ἡ </a:t>
            </a:r>
            <a:r>
              <a:rPr lang="el-GR" b="1" i="1" dirty="0" err="1">
                <a:solidFill>
                  <a:srgbClr val="FF0000"/>
                </a:solidFill>
              </a:rPr>
              <a:t>ἡμετέρα</a:t>
            </a:r>
            <a:r>
              <a:rPr lang="el-GR" b="1" i="1" dirty="0">
                <a:solidFill>
                  <a:srgbClr val="FF0000"/>
                </a:solidFill>
              </a:rPr>
              <a:t> </a:t>
            </a:r>
            <a:r>
              <a:rPr lang="el-GR" b="1" i="1" dirty="0" err="1">
                <a:solidFill>
                  <a:srgbClr val="FF0000"/>
                </a:solidFill>
              </a:rPr>
              <a:t>φιλοσοφίαν</a:t>
            </a:r>
            <a:r>
              <a:rPr lang="el-GR" b="1" i="1" dirty="0">
                <a:solidFill>
                  <a:srgbClr val="FF0000"/>
                </a:solidFill>
              </a:rPr>
              <a:t> </a:t>
            </a:r>
            <a:r>
              <a:rPr lang="el-GR" b="1" i="1" dirty="0" err="1">
                <a:solidFill>
                  <a:srgbClr val="FF0000"/>
                </a:solidFill>
              </a:rPr>
              <a:t>ἄγει</a:t>
            </a:r>
            <a:r>
              <a:rPr lang="el-GR" b="1" i="1" dirty="0">
                <a:solidFill>
                  <a:srgbClr val="FF0000"/>
                </a:solidFill>
              </a:rPr>
              <a:t> </a:t>
            </a:r>
            <a:r>
              <a:rPr lang="el-GR" b="1" i="1" dirty="0" err="1">
                <a:solidFill>
                  <a:srgbClr val="FF0000"/>
                </a:solidFill>
              </a:rPr>
              <a:t>πρὸς</a:t>
            </a:r>
            <a:r>
              <a:rPr lang="el-GR" b="1" i="1" dirty="0">
                <a:solidFill>
                  <a:srgbClr val="FF0000"/>
                </a:solidFill>
              </a:rPr>
              <a:t> </a:t>
            </a:r>
            <a:r>
              <a:rPr lang="el-GR" b="1" i="1" dirty="0" err="1">
                <a:solidFill>
                  <a:srgbClr val="FF0000"/>
                </a:solidFill>
              </a:rPr>
              <a:t>τὸν</a:t>
            </a:r>
            <a:r>
              <a:rPr lang="el-GR" b="1" i="1" dirty="0">
                <a:solidFill>
                  <a:srgbClr val="FF0000"/>
                </a:solidFill>
              </a:rPr>
              <a:t> Θεόν</a:t>
            </a:r>
            <a:r>
              <a:rPr lang="el-GR" dirty="0"/>
              <a:t>”).</a:t>
            </a:r>
          </a:p>
          <a:p>
            <a:endParaRPr lang="el-GR" dirty="0"/>
          </a:p>
          <a:p>
            <a:endParaRPr lang="el-GR" dirty="0"/>
          </a:p>
          <a:p>
            <a:endParaRPr lang="el-GR" dirty="0"/>
          </a:p>
        </p:txBody>
      </p:sp>
      <p:sp>
        <p:nvSpPr>
          <p:cNvPr id="4" name="Rectangle 1"/>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l-GR" sz="1800" b="0" i="0" u="none" strike="noStrike" cap="none" normalizeH="0" baseline="0" dirty="0">
                <a:ln>
                  <a:noFill/>
                </a:ln>
                <a:solidFill>
                  <a:schemeClr val="tx1"/>
                </a:solidFill>
                <a:effectLst/>
                <a:latin typeface="Arial" panose="020B0604020202020204" pitchFamily="34" charset="0"/>
              </a:rPr>
            </a:br>
            <a:endParaRPr kumimoji="0" lang="el-GR" sz="1800" b="0" i="0" u="none" strike="noStrike" cap="none" normalizeH="0" baseline="0" dirty="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Tree>
    <p:extLst>
      <p:ext uri="{BB962C8B-B14F-4D97-AF65-F5344CB8AC3E}">
        <p14:creationId xmlns:p14="http://schemas.microsoft.com/office/powerpoint/2010/main" val="225501213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798490"/>
          </a:xfrm>
        </p:spPr>
        <p:txBody>
          <a:bodyPr>
            <a:normAutofit/>
          </a:bodyPr>
          <a:lstStyle/>
          <a:p>
            <a:pPr algn="ctr"/>
            <a:r>
              <a:rPr lang="el-GR" sz="3600" dirty="0"/>
              <a:t>Η αποκάλυψη της γνώσης κατά τον καιρό της προσευχής</a:t>
            </a:r>
          </a:p>
        </p:txBody>
      </p:sp>
      <p:sp>
        <p:nvSpPr>
          <p:cNvPr id="3" name="Θέση περιεχομένου 2"/>
          <p:cNvSpPr>
            <a:spLocks noGrp="1"/>
          </p:cNvSpPr>
          <p:nvPr>
            <p:ph idx="1"/>
          </p:nvPr>
        </p:nvSpPr>
        <p:spPr>
          <a:xfrm>
            <a:off x="0" y="666526"/>
            <a:ext cx="12192000" cy="6191474"/>
          </a:xfrm>
        </p:spPr>
        <p:txBody>
          <a:bodyPr>
            <a:normAutofit lnSpcReduction="10000"/>
          </a:bodyPr>
          <a:lstStyle/>
          <a:p>
            <a:r>
              <a:rPr lang="el-GR" dirty="0"/>
              <a:t>Η αποκάλυψη των “</a:t>
            </a:r>
            <a:r>
              <a:rPr lang="el-GR" i="1" dirty="0"/>
              <a:t>λόγων </a:t>
            </a:r>
            <a:r>
              <a:rPr lang="el-GR" i="1" dirty="0" err="1"/>
              <a:t>τῶν</a:t>
            </a:r>
            <a:r>
              <a:rPr lang="el-GR" i="1" dirty="0"/>
              <a:t> γινομένων</a:t>
            </a:r>
            <a:r>
              <a:rPr lang="el-GR" dirty="0"/>
              <a:t>” στην ώρα της προσευχής, σημαίνει ότι πηγή της γνώσης παραμένει πάντοτε ο άκτιστος Θεός. Ο Μακάριος στηριζόμενος στην </a:t>
            </a:r>
            <a:r>
              <a:rPr lang="el-GR" dirty="0" err="1"/>
              <a:t>παύλεια</a:t>
            </a:r>
            <a:r>
              <a:rPr lang="el-GR" dirty="0"/>
              <a:t> θεολογία (</a:t>
            </a:r>
            <a:r>
              <a:rPr lang="el-GR" i="1" dirty="0" err="1"/>
              <a:t>Ρωμ</a:t>
            </a:r>
            <a:r>
              <a:rPr lang="el-GR" i="1" dirty="0"/>
              <a:t>.</a:t>
            </a:r>
            <a:r>
              <a:rPr lang="el-GR" dirty="0"/>
              <a:t> 2,14-15) επιμένει ότι οι χριστιανοί είναι </a:t>
            </a:r>
            <a:r>
              <a:rPr lang="el-GR" b="1" dirty="0" err="1">
                <a:solidFill>
                  <a:srgbClr val="FF0000"/>
                </a:solidFill>
                <a:effectLst>
                  <a:outerShdw blurRad="38100" dist="38100" dir="2700000" algn="tl">
                    <a:srgbClr val="000000">
                      <a:alpha val="43137"/>
                    </a:srgbClr>
                  </a:outerShdw>
                </a:effectLst>
              </a:rPr>
              <a:t>θεοδίδακτοι</a:t>
            </a:r>
            <a:r>
              <a:rPr lang="el-GR" dirty="0"/>
              <a:t>. Αυτό συμβαίνει γιατί δεν μαθαίνουν τίποτε από τους ανθρώπους, καθώς η θεία χάρη επιγράφει στις καρδιές τους νόμους του Πνεύματος και τα επουράνια μυστήρια. : “</a:t>
            </a:r>
            <a:r>
              <a:rPr lang="el-GR" i="1" dirty="0" err="1"/>
              <a:t>Ὅσοι</a:t>
            </a:r>
            <a:r>
              <a:rPr lang="el-GR" i="1" dirty="0"/>
              <a:t> </a:t>
            </a:r>
            <a:r>
              <a:rPr lang="el-GR" i="1" dirty="0" err="1"/>
              <a:t>γὰρ</a:t>
            </a:r>
            <a:r>
              <a:rPr lang="el-GR" i="1" dirty="0"/>
              <a:t> </a:t>
            </a:r>
            <a:r>
              <a:rPr lang="el-GR" i="1" dirty="0" err="1"/>
              <a:t>υἱοί</a:t>
            </a:r>
            <a:r>
              <a:rPr lang="el-GR" i="1" dirty="0"/>
              <a:t> </a:t>
            </a:r>
            <a:r>
              <a:rPr lang="el-GR" i="1" dirty="0" err="1"/>
              <a:t>εἰσι</a:t>
            </a:r>
            <a:r>
              <a:rPr lang="el-GR" i="1" dirty="0"/>
              <a:t> </a:t>
            </a:r>
            <a:r>
              <a:rPr lang="el-GR" i="1" dirty="0" err="1"/>
              <a:t>τοῦ</a:t>
            </a:r>
            <a:r>
              <a:rPr lang="el-GR" i="1" dirty="0"/>
              <a:t> φωτός, </a:t>
            </a:r>
            <a:r>
              <a:rPr lang="el-GR" i="1" dirty="0" err="1"/>
              <a:t>καὶ</a:t>
            </a:r>
            <a:r>
              <a:rPr lang="el-GR" i="1" dirty="0"/>
              <a:t> </a:t>
            </a:r>
            <a:r>
              <a:rPr lang="el-GR" i="1" dirty="0" err="1"/>
              <a:t>τῆς</a:t>
            </a:r>
            <a:r>
              <a:rPr lang="el-GR" i="1" dirty="0"/>
              <a:t> διακονίας </a:t>
            </a:r>
            <a:r>
              <a:rPr lang="el-GR" i="1" dirty="0" err="1"/>
              <a:t>τῆς</a:t>
            </a:r>
            <a:r>
              <a:rPr lang="el-GR" i="1" dirty="0"/>
              <a:t> </a:t>
            </a:r>
            <a:r>
              <a:rPr lang="el-GR" i="1" dirty="0" err="1"/>
              <a:t>καινῆς</a:t>
            </a:r>
            <a:r>
              <a:rPr lang="el-GR" i="1" dirty="0"/>
              <a:t> διαθήκης </a:t>
            </a:r>
            <a:r>
              <a:rPr lang="el-GR" i="1" dirty="0" err="1"/>
              <a:t>ἐν</a:t>
            </a:r>
            <a:r>
              <a:rPr lang="el-GR" i="1" dirty="0"/>
              <a:t> </a:t>
            </a:r>
            <a:r>
              <a:rPr lang="el-GR" i="1" dirty="0" err="1"/>
              <a:t>τῷ</a:t>
            </a:r>
            <a:r>
              <a:rPr lang="el-GR" i="1" dirty="0"/>
              <a:t> Πνεύματι </a:t>
            </a:r>
            <a:r>
              <a:rPr lang="el-GR" i="1" dirty="0" err="1"/>
              <a:t>τῷ</a:t>
            </a:r>
            <a:r>
              <a:rPr lang="el-GR" i="1" dirty="0"/>
              <a:t> </a:t>
            </a:r>
            <a:r>
              <a:rPr lang="el-GR" i="1" dirty="0" err="1"/>
              <a:t>ἁγίῳ</a:t>
            </a:r>
            <a:r>
              <a:rPr lang="el-GR" i="1" dirty="0"/>
              <a:t>, </a:t>
            </a:r>
            <a:r>
              <a:rPr lang="el-GR" i="1" dirty="0" err="1"/>
              <a:t>οὗτοι</a:t>
            </a:r>
            <a:r>
              <a:rPr lang="el-GR" i="1" dirty="0"/>
              <a:t> </a:t>
            </a:r>
            <a:r>
              <a:rPr lang="el-GR" i="1" dirty="0" err="1"/>
              <a:t>παρὰ</a:t>
            </a:r>
            <a:r>
              <a:rPr lang="el-GR" i="1" dirty="0"/>
              <a:t> </a:t>
            </a:r>
            <a:r>
              <a:rPr lang="el-GR" i="1" dirty="0" err="1"/>
              <a:t>ἀνθρώπων</a:t>
            </a:r>
            <a:r>
              <a:rPr lang="el-GR" i="1" dirty="0"/>
              <a:t> </a:t>
            </a:r>
            <a:r>
              <a:rPr lang="el-GR" i="1" dirty="0" err="1"/>
              <a:t>οὐδὲν</a:t>
            </a:r>
            <a:r>
              <a:rPr lang="el-GR" i="1" dirty="0"/>
              <a:t> </a:t>
            </a:r>
            <a:r>
              <a:rPr lang="el-GR" i="1" dirty="0" err="1"/>
              <a:t>μανθάνουσι</a:t>
            </a:r>
            <a:r>
              <a:rPr lang="el-GR" i="1" dirty="0"/>
              <a:t>· </a:t>
            </a:r>
            <a:r>
              <a:rPr lang="el-GR" b="1" i="1" dirty="0" err="1"/>
              <a:t>θεοδίδακτοι</a:t>
            </a:r>
            <a:r>
              <a:rPr lang="el-GR" b="1" i="1" dirty="0"/>
              <a:t> γάρ </a:t>
            </a:r>
            <a:r>
              <a:rPr lang="el-GR" b="1" i="1" dirty="0" err="1"/>
              <a:t>εἰσιν</a:t>
            </a:r>
            <a:r>
              <a:rPr lang="el-GR" i="1" dirty="0"/>
              <a:t>. </a:t>
            </a:r>
            <a:r>
              <a:rPr lang="el-GR" i="1" dirty="0" err="1"/>
              <a:t>Αὐτὴ</a:t>
            </a:r>
            <a:r>
              <a:rPr lang="el-GR" i="1" dirty="0"/>
              <a:t> </a:t>
            </a:r>
            <a:r>
              <a:rPr lang="el-GR" i="1" dirty="0" err="1"/>
              <a:t>γὰρ</a:t>
            </a:r>
            <a:r>
              <a:rPr lang="el-GR" i="1" dirty="0"/>
              <a:t> ἡ χάρις </a:t>
            </a:r>
            <a:r>
              <a:rPr lang="el-GR" i="1" dirty="0" err="1"/>
              <a:t>ἐπιγράφει</a:t>
            </a:r>
            <a:r>
              <a:rPr lang="el-GR" i="1" dirty="0"/>
              <a:t> </a:t>
            </a:r>
            <a:r>
              <a:rPr lang="el-GR" i="1" dirty="0" err="1"/>
              <a:t>ἐν</a:t>
            </a:r>
            <a:r>
              <a:rPr lang="el-GR" i="1" dirty="0"/>
              <a:t> </a:t>
            </a:r>
            <a:r>
              <a:rPr lang="el-GR" i="1" dirty="0" err="1"/>
              <a:t>ταῖς</a:t>
            </a:r>
            <a:r>
              <a:rPr lang="el-GR" i="1" dirty="0"/>
              <a:t> καρδίαις </a:t>
            </a:r>
            <a:r>
              <a:rPr lang="el-GR" i="1" dirty="0" err="1"/>
              <a:t>αὐτῶν</a:t>
            </a:r>
            <a:r>
              <a:rPr lang="el-GR" i="1" dirty="0"/>
              <a:t> </a:t>
            </a:r>
            <a:r>
              <a:rPr lang="el-GR" i="1" dirty="0" err="1"/>
              <a:t>τοὺς</a:t>
            </a:r>
            <a:r>
              <a:rPr lang="el-GR" i="1" dirty="0"/>
              <a:t> νόμους </a:t>
            </a:r>
            <a:r>
              <a:rPr lang="el-GR" i="1" dirty="0" err="1"/>
              <a:t>τοῦ</a:t>
            </a:r>
            <a:r>
              <a:rPr lang="el-GR" i="1" dirty="0"/>
              <a:t> Πνεύματος... </a:t>
            </a:r>
            <a:r>
              <a:rPr lang="el-GR" i="1" dirty="0" err="1"/>
              <a:t>καὶ</a:t>
            </a:r>
            <a:r>
              <a:rPr lang="el-GR" i="1" dirty="0"/>
              <a:t> </a:t>
            </a:r>
            <a:r>
              <a:rPr lang="el-GR" i="1" dirty="0" err="1"/>
              <a:t>τὰ</a:t>
            </a:r>
            <a:r>
              <a:rPr lang="el-GR" i="1" dirty="0"/>
              <a:t> </a:t>
            </a:r>
            <a:r>
              <a:rPr lang="el-GR" i="1" dirty="0" err="1"/>
              <a:t>ἐπουράνια</a:t>
            </a:r>
            <a:r>
              <a:rPr lang="el-GR" i="1" dirty="0"/>
              <a:t> μυστήρια</a:t>
            </a:r>
            <a:r>
              <a:rPr lang="el-GR" dirty="0"/>
              <a:t>” (</a:t>
            </a:r>
            <a:r>
              <a:rPr lang="el-GR" i="1" dirty="0" err="1"/>
              <a:t>Ὁμιλίαι</a:t>
            </a:r>
            <a:r>
              <a:rPr lang="el-GR" i="1" dirty="0"/>
              <a:t> </a:t>
            </a:r>
            <a:r>
              <a:rPr lang="el-GR" i="1" dirty="0" err="1"/>
              <a:t>Πνευματικαὶ</a:t>
            </a:r>
            <a:r>
              <a:rPr lang="el-GR" i="1" dirty="0"/>
              <a:t> ΙΕ΄, </a:t>
            </a:r>
            <a:r>
              <a:rPr lang="en-GB" dirty="0"/>
              <a:t>PG</a:t>
            </a:r>
            <a:r>
              <a:rPr lang="el-GR" dirty="0"/>
              <a:t> 34, 589 </a:t>
            </a:r>
            <a:r>
              <a:rPr lang="en-GB" dirty="0"/>
              <a:t>AB</a:t>
            </a:r>
            <a:r>
              <a:rPr lang="el-GR" dirty="0"/>
              <a:t>. Πρβ. </a:t>
            </a:r>
            <a:r>
              <a:rPr lang="el-GR" dirty="0" err="1"/>
              <a:t>Εὐαγρίου</a:t>
            </a:r>
            <a:r>
              <a:rPr lang="el-GR" dirty="0"/>
              <a:t> </a:t>
            </a:r>
            <a:r>
              <a:rPr lang="el-GR" dirty="0" err="1"/>
              <a:t>Ποντικοῦ</a:t>
            </a:r>
            <a:r>
              <a:rPr lang="el-GR" dirty="0"/>
              <a:t>, </a:t>
            </a:r>
            <a:r>
              <a:rPr lang="el-GR" i="1" dirty="0" err="1"/>
              <a:t>Γνωστικὰ</a:t>
            </a:r>
            <a:r>
              <a:rPr lang="el-GR" i="1" dirty="0"/>
              <a:t> Κεφάλαια ΙΙ, 64, </a:t>
            </a:r>
            <a:r>
              <a:rPr lang="en-GB" dirty="0"/>
              <a:t>Frank</a:t>
            </a:r>
            <a:r>
              <a:rPr lang="el-GR" dirty="0"/>
              <a:t>. σ. 175 “</a:t>
            </a:r>
            <a:r>
              <a:rPr lang="el-GR" i="1" dirty="0"/>
              <a:t>Ἡ πάντων </a:t>
            </a:r>
            <a:r>
              <a:rPr lang="el-GR" i="1" dirty="0" err="1"/>
              <a:t>τῶν</a:t>
            </a:r>
            <a:r>
              <a:rPr lang="el-GR" i="1" dirty="0"/>
              <a:t> γεγονότων </a:t>
            </a:r>
            <a:r>
              <a:rPr lang="el-GR" i="1" dirty="0" err="1"/>
              <a:t>ἀποκάλυψις</a:t>
            </a:r>
            <a:r>
              <a:rPr lang="el-GR" i="1" dirty="0"/>
              <a:t> </a:t>
            </a:r>
            <a:r>
              <a:rPr lang="el-GR" i="1" dirty="0" err="1"/>
              <a:t>ἄγραφος</a:t>
            </a:r>
            <a:r>
              <a:rPr lang="el-GR" i="1" dirty="0"/>
              <a:t> </a:t>
            </a:r>
            <a:r>
              <a:rPr lang="el-GR" i="1" dirty="0" err="1"/>
              <a:t>ἐστι</a:t>
            </a:r>
            <a:r>
              <a:rPr lang="el-GR" i="1" dirty="0"/>
              <a:t> </a:t>
            </a:r>
            <a:r>
              <a:rPr lang="el-GR" i="1" dirty="0" err="1"/>
              <a:t>καὶ</a:t>
            </a:r>
            <a:r>
              <a:rPr lang="el-GR" i="1" dirty="0"/>
              <a:t> </a:t>
            </a:r>
            <a:r>
              <a:rPr lang="el-GR" i="1" dirty="0" err="1"/>
              <a:t>ἔγγραφος</a:t>
            </a:r>
            <a:r>
              <a:rPr lang="el-GR" i="1" dirty="0"/>
              <a:t>· </a:t>
            </a:r>
            <a:r>
              <a:rPr lang="el-GR" i="1" dirty="0" err="1"/>
              <a:t>ἄγραφος</a:t>
            </a:r>
            <a:r>
              <a:rPr lang="el-GR" i="1" dirty="0"/>
              <a:t> </a:t>
            </a:r>
            <a:r>
              <a:rPr lang="el-GR" i="1" dirty="0" err="1"/>
              <a:t>μὲν</a:t>
            </a:r>
            <a:r>
              <a:rPr lang="el-GR" i="1" dirty="0"/>
              <a:t> ἡ </a:t>
            </a:r>
            <a:r>
              <a:rPr lang="el-GR" i="1" dirty="0" err="1"/>
              <a:t>παρὰ</a:t>
            </a:r>
            <a:r>
              <a:rPr lang="el-GR" i="1" dirty="0"/>
              <a:t> </a:t>
            </a:r>
            <a:r>
              <a:rPr lang="el-GR" i="1" dirty="0" err="1"/>
              <a:t>τοῦ</a:t>
            </a:r>
            <a:r>
              <a:rPr lang="el-GR" i="1" dirty="0"/>
              <a:t> πνεύματος </a:t>
            </a:r>
            <a:r>
              <a:rPr lang="el-GR" i="1" dirty="0" err="1"/>
              <a:t>ἐν</a:t>
            </a:r>
            <a:r>
              <a:rPr lang="el-GR" i="1" dirty="0"/>
              <a:t> </a:t>
            </a:r>
            <a:r>
              <a:rPr lang="el-GR" i="1" dirty="0" err="1"/>
              <a:t>τῷ</a:t>
            </a:r>
            <a:r>
              <a:rPr lang="el-GR" i="1" dirty="0"/>
              <a:t> </a:t>
            </a:r>
            <a:r>
              <a:rPr lang="el-GR" i="1" dirty="0" err="1"/>
              <a:t>νῷ</a:t>
            </a:r>
            <a:r>
              <a:rPr lang="el-GR" i="1" dirty="0"/>
              <a:t> </a:t>
            </a:r>
            <a:r>
              <a:rPr lang="el-GR" i="1" dirty="0" err="1"/>
              <a:t>ἀποκεκαλυμμένη</a:t>
            </a:r>
            <a:r>
              <a:rPr lang="el-GR" i="1" dirty="0"/>
              <a:t>, </a:t>
            </a:r>
            <a:r>
              <a:rPr lang="el-GR" i="1" dirty="0" err="1"/>
              <a:t>ἔγγραφος</a:t>
            </a:r>
            <a:r>
              <a:rPr lang="el-GR" i="1" dirty="0"/>
              <a:t> </a:t>
            </a:r>
            <a:r>
              <a:rPr lang="el-GR" i="1" dirty="0" err="1"/>
              <a:t>δὲ</a:t>
            </a:r>
            <a:r>
              <a:rPr lang="el-GR" i="1" dirty="0"/>
              <a:t> ἡ </a:t>
            </a:r>
            <a:r>
              <a:rPr lang="el-GR" i="1" dirty="0" err="1"/>
              <a:t>διὰ</a:t>
            </a:r>
            <a:r>
              <a:rPr lang="el-GR" i="1" dirty="0"/>
              <a:t> </a:t>
            </a:r>
            <a:r>
              <a:rPr lang="el-GR" i="1" dirty="0" err="1"/>
              <a:t>τοῦ</a:t>
            </a:r>
            <a:r>
              <a:rPr lang="el-GR" i="1" dirty="0"/>
              <a:t> πνεύματος </a:t>
            </a:r>
            <a:r>
              <a:rPr lang="el-GR" i="1" dirty="0" err="1"/>
              <a:t>ἐν</a:t>
            </a:r>
            <a:r>
              <a:rPr lang="el-GR" i="1" dirty="0"/>
              <a:t> </a:t>
            </a:r>
            <a:r>
              <a:rPr lang="el-GR" i="1" dirty="0" err="1"/>
              <a:t>χωρήβ</a:t>
            </a:r>
            <a:r>
              <a:rPr lang="el-GR" i="1" dirty="0"/>
              <a:t> δεδομένη</a:t>
            </a:r>
            <a:r>
              <a:rPr lang="el-GR" dirty="0"/>
              <a:t>” και </a:t>
            </a:r>
            <a:r>
              <a:rPr lang="el-GR" dirty="0" err="1"/>
              <a:t>Κλήμεντα</a:t>
            </a:r>
            <a:r>
              <a:rPr lang="el-GR" dirty="0"/>
              <a:t> ’Αλεξανδρέως,</a:t>
            </a:r>
            <a:r>
              <a:rPr lang="el-GR" i="1" dirty="0"/>
              <a:t> </a:t>
            </a:r>
            <a:r>
              <a:rPr lang="el-GR" i="1" dirty="0" err="1"/>
              <a:t>Στρωμματεῖς</a:t>
            </a:r>
            <a:r>
              <a:rPr lang="el-GR" i="1" dirty="0"/>
              <a:t> Α΄,</a:t>
            </a:r>
            <a:r>
              <a:rPr lang="el-GR" dirty="0"/>
              <a:t> 20, ΒΕΠ 7, 275: “</a:t>
            </a:r>
            <a:r>
              <a:rPr lang="el-GR" i="1" dirty="0"/>
              <a:t>Χωρίζεται </a:t>
            </a:r>
            <a:r>
              <a:rPr lang="el-GR" i="1" dirty="0" err="1"/>
              <a:t>δὲ</a:t>
            </a:r>
            <a:r>
              <a:rPr lang="el-GR" i="1" dirty="0"/>
              <a:t> ἡ </a:t>
            </a:r>
            <a:r>
              <a:rPr lang="el-GR" i="1" dirty="0" err="1"/>
              <a:t>ἑλληνικὴ</a:t>
            </a:r>
            <a:r>
              <a:rPr lang="el-GR" i="1" dirty="0"/>
              <a:t> </a:t>
            </a:r>
            <a:r>
              <a:rPr lang="el-GR" i="1" dirty="0" err="1"/>
              <a:t>ἀλήθεια</a:t>
            </a:r>
            <a:r>
              <a:rPr lang="el-GR" i="1" dirty="0"/>
              <a:t> </a:t>
            </a:r>
            <a:r>
              <a:rPr lang="el-GR" i="1" dirty="0" err="1"/>
              <a:t>τῆς</a:t>
            </a:r>
            <a:r>
              <a:rPr lang="el-GR" i="1" dirty="0"/>
              <a:t> καθ’ </a:t>
            </a:r>
            <a:r>
              <a:rPr lang="el-GR" i="1" dirty="0" err="1"/>
              <a:t>ἡμᾶς</a:t>
            </a:r>
            <a:r>
              <a:rPr lang="el-GR" i="1" dirty="0"/>
              <a:t>, </a:t>
            </a:r>
            <a:r>
              <a:rPr lang="el-GR" i="1" dirty="0" err="1"/>
              <a:t>εἰ</a:t>
            </a:r>
            <a:r>
              <a:rPr lang="el-GR" i="1" dirty="0"/>
              <a:t> </a:t>
            </a:r>
            <a:r>
              <a:rPr lang="el-GR" i="1" dirty="0" err="1"/>
              <a:t>καὶ</a:t>
            </a:r>
            <a:r>
              <a:rPr lang="el-GR" i="1" dirty="0"/>
              <a:t> </a:t>
            </a:r>
            <a:r>
              <a:rPr lang="el-GR" i="1" dirty="0" err="1"/>
              <a:t>τοῦ</a:t>
            </a:r>
            <a:r>
              <a:rPr lang="el-GR" i="1" dirty="0"/>
              <a:t> </a:t>
            </a:r>
            <a:r>
              <a:rPr lang="el-GR" i="1" dirty="0" err="1"/>
              <a:t>αὐτοῦ</a:t>
            </a:r>
            <a:r>
              <a:rPr lang="el-GR" i="1" dirty="0"/>
              <a:t> </a:t>
            </a:r>
            <a:r>
              <a:rPr lang="el-GR" i="1" dirty="0" err="1"/>
              <a:t>μετείληφεν</a:t>
            </a:r>
            <a:r>
              <a:rPr lang="el-GR" i="1" dirty="0"/>
              <a:t> </a:t>
            </a:r>
            <a:r>
              <a:rPr lang="el-GR" i="1" dirty="0" err="1"/>
              <a:t>ὀνόματος</a:t>
            </a:r>
            <a:r>
              <a:rPr lang="el-GR" i="1" dirty="0"/>
              <a:t>... “</a:t>
            </a:r>
            <a:r>
              <a:rPr lang="el-GR" i="1" dirty="0" err="1"/>
              <a:t>θεοδίδακτοι</a:t>
            </a:r>
            <a:r>
              <a:rPr lang="el-GR" i="1" dirty="0"/>
              <a:t>” </a:t>
            </a:r>
            <a:r>
              <a:rPr lang="el-GR" i="1" dirty="0" err="1"/>
              <a:t>γὰρ</a:t>
            </a:r>
            <a:r>
              <a:rPr lang="el-GR" i="1" dirty="0"/>
              <a:t> </a:t>
            </a:r>
            <a:r>
              <a:rPr lang="el-GR" i="1" dirty="0" err="1"/>
              <a:t>ἡμεῖς</a:t>
            </a:r>
            <a:r>
              <a:rPr lang="el-GR" i="1" dirty="0"/>
              <a:t> </a:t>
            </a:r>
            <a:r>
              <a:rPr lang="el-GR" i="1" dirty="0" err="1"/>
              <a:t>ἱερὰ</a:t>
            </a:r>
            <a:r>
              <a:rPr lang="el-GR" i="1" dirty="0"/>
              <a:t> </a:t>
            </a:r>
            <a:r>
              <a:rPr lang="el-GR" i="1" dirty="0" err="1"/>
              <a:t>ὄντως</a:t>
            </a:r>
            <a:r>
              <a:rPr lang="el-GR" i="1" dirty="0"/>
              <a:t> γράμματα </a:t>
            </a:r>
            <a:r>
              <a:rPr lang="el-GR" i="1" dirty="0" err="1"/>
              <a:t>παρὰ</a:t>
            </a:r>
            <a:r>
              <a:rPr lang="el-GR" i="1" dirty="0"/>
              <a:t> </a:t>
            </a:r>
            <a:r>
              <a:rPr lang="el-GR" i="1" dirty="0" err="1"/>
              <a:t>τῷ</a:t>
            </a:r>
            <a:r>
              <a:rPr lang="el-GR" i="1" dirty="0"/>
              <a:t> </a:t>
            </a:r>
            <a:r>
              <a:rPr lang="el-GR" i="1" dirty="0" err="1"/>
              <a:t>υἱῷ</a:t>
            </a:r>
            <a:r>
              <a:rPr lang="el-GR" i="1" dirty="0"/>
              <a:t> </a:t>
            </a:r>
            <a:r>
              <a:rPr lang="el-GR" i="1" dirty="0" err="1"/>
              <a:t>τοῦ</a:t>
            </a:r>
            <a:r>
              <a:rPr lang="el-GR" i="1" dirty="0"/>
              <a:t> </a:t>
            </a:r>
            <a:r>
              <a:rPr lang="el-GR" i="1" dirty="0" err="1"/>
              <a:t>Θεοῦ</a:t>
            </a:r>
            <a:r>
              <a:rPr lang="el-GR" i="1" dirty="0"/>
              <a:t> </a:t>
            </a:r>
            <a:r>
              <a:rPr lang="el-GR" i="1" dirty="0" err="1"/>
              <a:t>παιδευόμενοι</a:t>
            </a:r>
            <a:r>
              <a:rPr lang="el-GR" dirty="0"/>
              <a:t>”).</a:t>
            </a:r>
          </a:p>
          <a:p>
            <a:endParaRPr lang="el-GR" dirty="0"/>
          </a:p>
        </p:txBody>
      </p:sp>
    </p:spTree>
    <p:extLst>
      <p:ext uri="{BB962C8B-B14F-4D97-AF65-F5344CB8AC3E}">
        <p14:creationId xmlns:p14="http://schemas.microsoft.com/office/powerpoint/2010/main" val="3583246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22375F-DF37-77A9-0987-546DBE92D917}"/>
              </a:ext>
            </a:extLst>
          </p:cNvPr>
          <p:cNvSpPr>
            <a:spLocks noGrp="1"/>
          </p:cNvSpPr>
          <p:nvPr>
            <p:ph type="title"/>
          </p:nvPr>
        </p:nvSpPr>
        <p:spPr>
          <a:xfrm>
            <a:off x="-1" y="18255"/>
            <a:ext cx="12192001" cy="759667"/>
          </a:xfrm>
        </p:spPr>
        <p:txBody>
          <a:bodyPr/>
          <a:lstStyle/>
          <a:p>
            <a:pPr algn="ctr"/>
            <a:r>
              <a:rPr lang="el-GR" dirty="0"/>
              <a:t>Η παγκόσμια αίσθηση και η δεύτερη απάθεια</a:t>
            </a:r>
          </a:p>
        </p:txBody>
      </p:sp>
      <p:sp>
        <p:nvSpPr>
          <p:cNvPr id="3" name="Θέση περιεχομένου 2">
            <a:extLst>
              <a:ext uri="{FF2B5EF4-FFF2-40B4-BE49-F238E27FC236}">
                <a16:creationId xmlns:a16="http://schemas.microsoft.com/office/drawing/2014/main" id="{A1CB88EF-F44E-AF0C-4944-B9D9796BDEA1}"/>
              </a:ext>
            </a:extLst>
          </p:cNvPr>
          <p:cNvSpPr>
            <a:spLocks noGrp="1"/>
          </p:cNvSpPr>
          <p:nvPr>
            <p:ph idx="1"/>
          </p:nvPr>
        </p:nvSpPr>
        <p:spPr>
          <a:xfrm>
            <a:off x="0" y="624621"/>
            <a:ext cx="12192000" cy="6215123"/>
          </a:xfrm>
        </p:spPr>
        <p:txBody>
          <a:bodyPr>
            <a:normAutofit lnSpcReduction="10000"/>
          </a:bodyPr>
          <a:lstStyle/>
          <a:p>
            <a:r>
              <a:rPr lang="el-GR" dirty="0"/>
              <a:t>Η πρώτη απάθεια αναφέρεται στην απελευθέρωση του ανθρώπου από τη δουλεία των αισθήσεων και στην επιστροφή του στην κατάσταση που βρισκόταν πριν από την πτώση. Με τη δεύτερη απάθεια, όποιος έφτασε στον γνόφο της φυσικής θεωρίας προχωρεί στον γνόφο της μυστικής θεολογίας και έχει πλέον να ξεπεράσει το τελευταίο εμπόδιο για να πετύχει τη </a:t>
            </a:r>
            <a:r>
              <a:rPr lang="el-GR" dirty="0" err="1"/>
              <a:t>θέωση</a:t>
            </a:r>
            <a:r>
              <a:rPr lang="el-GR" dirty="0"/>
              <a:t>. Πρόκειται για την «παγκόσμια αίσθηση» ή την «αίσθηση του κόσμου».</a:t>
            </a:r>
          </a:p>
          <a:p>
            <a:r>
              <a:rPr lang="el-GR" dirty="0"/>
              <a:t>Με τον όρο αυτό νοείται η αίσθηση του δημιουργήματος με όλες τις μορφές της, με την οποία σχετίζεται κάπως και η φυσική θεωρία, γιατί οδηγεί τον άνθρωπο στη γνώση του Θεού διαμέσου των λόγων και της γνώσης των όντων. Ο πιστός που έφθασε στο ύψος της φυσικής θεωρίας καλείται να την εγκαταλείψει με σκοπό να αποκτηθεί η εμπειρία της νοερής γεύσης από τη θεία γλυκύτητα και την ηδονή των νοερών. Συνεπώς, για την πρόοδο στην πνευματική ζωή απαιτείται η υπέρβαση της απατηλής παγκόσμιας αισθήσεως και η ρήξη των δεσμών μ’ αυτήν.</a:t>
            </a:r>
          </a:p>
          <a:p>
            <a:r>
              <a:rPr lang="el-GR" dirty="0"/>
              <a:t>Συνεπώς, η φυσική θεωρία, όπως και η άσκηση, δεν είναι αυτάρκης έννοια ούτε αυτοσκοπός. Έχει θετικό περιεχόμενο, όσο οδηγεί τον άνθρωπο στην ύψιστη βαθμίδα της πνευματικής ζωής, τη μυστική θεολογία. </a:t>
            </a:r>
          </a:p>
        </p:txBody>
      </p:sp>
    </p:spTree>
    <p:extLst>
      <p:ext uri="{BB962C8B-B14F-4D97-AF65-F5344CB8AC3E}">
        <p14:creationId xmlns:p14="http://schemas.microsoft.com/office/powerpoint/2010/main" val="289196344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3649"/>
            <a:ext cx="12192000" cy="764274"/>
          </a:xfrm>
        </p:spPr>
        <p:txBody>
          <a:bodyPr>
            <a:normAutofit/>
          </a:bodyPr>
          <a:lstStyle/>
          <a:p>
            <a:pPr algn="ctr"/>
            <a:r>
              <a:rPr lang="el-GR" sz="4000" dirty="0"/>
              <a:t>Η αποκάλυψη της γνώσης κατά τον καιρό της προσευχής</a:t>
            </a:r>
          </a:p>
        </p:txBody>
      </p:sp>
      <p:sp>
        <p:nvSpPr>
          <p:cNvPr id="3" name="Θέση περιεχομένου 2"/>
          <p:cNvSpPr>
            <a:spLocks noGrp="1"/>
          </p:cNvSpPr>
          <p:nvPr>
            <p:ph idx="1"/>
          </p:nvPr>
        </p:nvSpPr>
        <p:spPr>
          <a:xfrm>
            <a:off x="0" y="570030"/>
            <a:ext cx="12192000" cy="6287969"/>
          </a:xfrm>
        </p:spPr>
        <p:txBody>
          <a:bodyPr>
            <a:normAutofit fontScale="92500" lnSpcReduction="10000"/>
          </a:bodyPr>
          <a:lstStyle/>
          <a:p>
            <a:r>
              <a:rPr lang="el-GR" dirty="0"/>
              <a:t>Η </a:t>
            </a:r>
            <a:r>
              <a:rPr lang="el-GR" dirty="0" err="1"/>
              <a:t>μονολόγιστη</a:t>
            </a:r>
            <a:r>
              <a:rPr lang="el-GR" dirty="0"/>
              <a:t> ευχή αποτελεί την αποκλειστική νοητική διέξοδο, όταν ο άνθρωπος αφιερώνεται στη μνήμη του Θεού. Ο Διάδοχος περιγράφοντας τη βιωματική φύση της τελικά παρέχει το κλειδί στη μνήμη του Θεού, που είναι ο Ιησούς. Η προσευχή του Ιησού είναι ένα μέσο προς τη θεία φώτιση και προς τη θέωση.  </a:t>
            </a:r>
            <a:r>
              <a:rPr lang="el-GR" dirty="0">
                <a:effectLst>
                  <a:outerShdw blurRad="38100" dist="38100" dir="2700000" algn="tl">
                    <a:srgbClr val="000000">
                      <a:alpha val="43137"/>
                    </a:srgbClr>
                  </a:outerShdw>
                </a:effectLst>
              </a:rPr>
              <a:t>Ο Διάδοχος, μ’ αυτόν τον τρόπο, γίνεται ο πρώτος μάρτυρας της προσευχής του Ιησού</a:t>
            </a:r>
            <a:r>
              <a:rPr lang="el-GR" dirty="0"/>
              <a:t>. Φυσικά η εκδοχή του Διαδόχου είναι πολύ πιο απλή από τη σύγχρονη επίκληση. Γι’ αυτόν το «</a:t>
            </a:r>
            <a:r>
              <a:rPr lang="el-GR" i="1" dirty="0"/>
              <a:t>Κύριε </a:t>
            </a:r>
            <a:r>
              <a:rPr lang="el-GR" i="1" dirty="0" err="1"/>
              <a:t>Ἰησοῦ</a:t>
            </a:r>
            <a:r>
              <a:rPr lang="el-GR" dirty="0"/>
              <a:t>» αποτελεί την ανακεφαλαίωση ολόκληρης της θείας οικονομίας στο πρόσωπο του Χριστού. </a:t>
            </a:r>
          </a:p>
          <a:p>
            <a:r>
              <a:rPr lang="el-GR" dirty="0"/>
              <a:t>Έτσι, η προσευχή ταυτίζεται με τον πολύτιμο μαργαρίτη, για την απόκτηση του οποίου απαιτείται η αποταγή κάθε κοσμικής εξάρτησης και αγάπης</a:t>
            </a:r>
            <a:r>
              <a:rPr lang="en-GB" dirty="0"/>
              <a:t>: "</a:t>
            </a:r>
            <a:r>
              <a:rPr lang="el-GR" i="1" dirty="0" err="1"/>
              <a:t>Ἀπαιτεῖ</a:t>
            </a:r>
            <a:r>
              <a:rPr lang="el-GR" i="1" dirty="0"/>
              <a:t> </a:t>
            </a:r>
            <a:r>
              <a:rPr lang="el-GR" i="1" dirty="0" err="1"/>
              <a:t>ἡμᾶς</a:t>
            </a:r>
            <a:r>
              <a:rPr lang="el-GR" i="1" dirty="0"/>
              <a:t> πάντως ὁ </a:t>
            </a:r>
            <a:r>
              <a:rPr lang="el-GR" i="1" dirty="0" err="1"/>
              <a:t>νοῦς</a:t>
            </a:r>
            <a:r>
              <a:rPr lang="en-GB" i="1" dirty="0"/>
              <a:t>, </a:t>
            </a:r>
            <a:r>
              <a:rPr lang="el-GR" i="1" dirty="0" err="1"/>
              <a:t>ὅταν</a:t>
            </a:r>
            <a:r>
              <a:rPr lang="el-GR" i="1" dirty="0"/>
              <a:t> </a:t>
            </a:r>
            <a:r>
              <a:rPr lang="el-GR" i="1" dirty="0" err="1"/>
              <a:t>αὐτοῦ</a:t>
            </a:r>
            <a:r>
              <a:rPr lang="el-GR" i="1" dirty="0"/>
              <a:t> πάσας </a:t>
            </a:r>
            <a:r>
              <a:rPr lang="el-GR" i="1" dirty="0" err="1"/>
              <a:t>τὰς</a:t>
            </a:r>
            <a:r>
              <a:rPr lang="el-GR" i="1" dirty="0"/>
              <a:t> διεξόδους </a:t>
            </a:r>
            <a:r>
              <a:rPr lang="el-GR" i="1" dirty="0" err="1"/>
              <a:t>τῇ</a:t>
            </a:r>
            <a:r>
              <a:rPr lang="el-GR" i="1" dirty="0"/>
              <a:t> </a:t>
            </a:r>
            <a:r>
              <a:rPr lang="el-GR" i="1" dirty="0" err="1"/>
              <a:t>μνήμῃ</a:t>
            </a:r>
            <a:r>
              <a:rPr lang="el-GR" i="1" dirty="0"/>
              <a:t> </a:t>
            </a:r>
            <a:r>
              <a:rPr lang="el-GR" i="1" dirty="0" err="1"/>
              <a:t>ἀποφράξωμεν</a:t>
            </a:r>
            <a:r>
              <a:rPr lang="el-GR" i="1" dirty="0"/>
              <a:t> </a:t>
            </a:r>
            <a:r>
              <a:rPr lang="el-GR" i="1" dirty="0" err="1"/>
              <a:t>τοῦ</a:t>
            </a:r>
            <a:r>
              <a:rPr lang="el-GR" i="1" dirty="0"/>
              <a:t> </a:t>
            </a:r>
            <a:r>
              <a:rPr lang="el-GR" i="1" dirty="0" err="1"/>
              <a:t>Θεοῦ</a:t>
            </a:r>
            <a:r>
              <a:rPr lang="en-GB" i="1" dirty="0"/>
              <a:t>, </a:t>
            </a:r>
            <a:r>
              <a:rPr lang="el-GR" i="1" dirty="0" err="1"/>
              <a:t>ἔργον</a:t>
            </a:r>
            <a:r>
              <a:rPr lang="el-GR" i="1" dirty="0"/>
              <a:t> </a:t>
            </a:r>
            <a:r>
              <a:rPr lang="el-GR" i="1" dirty="0" err="1"/>
              <a:t>ὀφεῖλον</a:t>
            </a:r>
            <a:r>
              <a:rPr lang="el-GR" i="1" dirty="0"/>
              <a:t> </a:t>
            </a:r>
            <a:r>
              <a:rPr lang="el-GR" i="1" dirty="0" err="1"/>
              <a:t>αὐτοῦ</a:t>
            </a:r>
            <a:r>
              <a:rPr lang="el-GR" i="1" dirty="0"/>
              <a:t> </a:t>
            </a:r>
            <a:r>
              <a:rPr lang="el-GR" i="1" dirty="0" err="1"/>
              <a:t>πληροφορεῖν</a:t>
            </a:r>
            <a:r>
              <a:rPr lang="el-GR" i="1" dirty="0"/>
              <a:t> </a:t>
            </a:r>
            <a:r>
              <a:rPr lang="el-GR" i="1" dirty="0" err="1"/>
              <a:t>τὴν</a:t>
            </a:r>
            <a:r>
              <a:rPr lang="el-GR" i="1" dirty="0"/>
              <a:t> </a:t>
            </a:r>
            <a:r>
              <a:rPr lang="el-GR" i="1" dirty="0" err="1"/>
              <a:t>ἔντρέχειαν</a:t>
            </a:r>
            <a:r>
              <a:rPr lang="en-GB" i="1" dirty="0"/>
              <a:t>. </a:t>
            </a:r>
            <a:r>
              <a:rPr lang="el-GR" b="1" i="1" dirty="0" err="1"/>
              <a:t>Δεῖ</a:t>
            </a:r>
            <a:r>
              <a:rPr lang="el-GR" b="1" i="1" dirty="0"/>
              <a:t> </a:t>
            </a:r>
            <a:r>
              <a:rPr lang="el-GR" b="1" i="1" dirty="0" err="1"/>
              <a:t>οὖν</a:t>
            </a:r>
            <a:r>
              <a:rPr lang="el-GR" b="1" i="1" dirty="0"/>
              <a:t> </a:t>
            </a:r>
            <a:r>
              <a:rPr lang="el-GR" b="1" i="1" dirty="0" err="1"/>
              <a:t>αὐτῷ</a:t>
            </a:r>
            <a:r>
              <a:rPr lang="el-GR" b="1" i="1" dirty="0"/>
              <a:t> </a:t>
            </a:r>
            <a:r>
              <a:rPr lang="el-GR" b="1" i="1" dirty="0" err="1"/>
              <a:t>διδόναι</a:t>
            </a:r>
            <a:r>
              <a:rPr lang="el-GR" b="1" i="1" dirty="0"/>
              <a:t> </a:t>
            </a:r>
            <a:r>
              <a:rPr lang="el-GR" b="1" i="1" dirty="0" err="1"/>
              <a:t>τὸ</a:t>
            </a:r>
            <a:r>
              <a:rPr lang="el-GR" b="1" i="1" dirty="0"/>
              <a:t> Κύριε ’</a:t>
            </a:r>
            <a:r>
              <a:rPr lang="el-GR" b="1" i="1" dirty="0" err="1"/>
              <a:t>Ιησοῦ</a:t>
            </a:r>
            <a:r>
              <a:rPr lang="el-GR" b="1" i="1" dirty="0"/>
              <a:t> μόνον </a:t>
            </a:r>
            <a:r>
              <a:rPr lang="el-GR" b="1" i="1" dirty="0" err="1"/>
              <a:t>εἰς</a:t>
            </a:r>
            <a:r>
              <a:rPr lang="el-GR" b="1" i="1" dirty="0"/>
              <a:t> </a:t>
            </a:r>
            <a:r>
              <a:rPr lang="el-GR" b="1" i="1" dirty="0" err="1"/>
              <a:t>ὁλόκληρον</a:t>
            </a:r>
            <a:r>
              <a:rPr lang="el-GR" b="1" i="1" dirty="0"/>
              <a:t> </a:t>
            </a:r>
            <a:r>
              <a:rPr lang="el-GR" b="1" i="1" dirty="0" err="1"/>
              <a:t>πραγματείαν</a:t>
            </a:r>
            <a:r>
              <a:rPr lang="el-GR" b="1" i="1" dirty="0"/>
              <a:t> </a:t>
            </a:r>
            <a:r>
              <a:rPr lang="el-GR" b="1" i="1" dirty="0" err="1"/>
              <a:t>τοῦ</a:t>
            </a:r>
            <a:r>
              <a:rPr lang="el-GR" b="1" i="1" dirty="0"/>
              <a:t> </a:t>
            </a:r>
            <a:r>
              <a:rPr lang="el-GR" b="1" i="1" dirty="0" err="1"/>
              <a:t>σκοποῦ</a:t>
            </a:r>
            <a:r>
              <a:rPr lang="el-GR" i="1" dirty="0"/>
              <a:t>... </a:t>
            </a:r>
            <a:r>
              <a:rPr lang="el-GR" i="1" dirty="0" err="1"/>
              <a:t>Ἐγχρονίζον</a:t>
            </a:r>
            <a:r>
              <a:rPr lang="el-GR" i="1" dirty="0"/>
              <a:t> </a:t>
            </a:r>
            <a:r>
              <a:rPr lang="el-GR" i="1" dirty="0" err="1"/>
              <a:t>γὰρ</a:t>
            </a:r>
            <a:r>
              <a:rPr lang="el-GR" i="1" dirty="0"/>
              <a:t> </a:t>
            </a:r>
            <a:r>
              <a:rPr lang="el-GR" i="1" dirty="0" err="1"/>
              <a:t>τὸ</a:t>
            </a:r>
            <a:r>
              <a:rPr lang="el-GR" i="1" dirty="0"/>
              <a:t> </a:t>
            </a:r>
            <a:r>
              <a:rPr lang="el-GR" i="1" dirty="0" err="1"/>
              <a:t>ἔνδοξον</a:t>
            </a:r>
            <a:r>
              <a:rPr lang="el-GR" i="1" dirty="0"/>
              <a:t> </a:t>
            </a:r>
            <a:r>
              <a:rPr lang="el-GR" i="1" dirty="0" err="1"/>
              <a:t>ἐκεῖνο</a:t>
            </a:r>
            <a:r>
              <a:rPr lang="el-GR" i="1" dirty="0"/>
              <a:t> </a:t>
            </a:r>
            <a:r>
              <a:rPr lang="el-GR" i="1" dirty="0" err="1"/>
              <a:t>καὶ</a:t>
            </a:r>
            <a:r>
              <a:rPr lang="el-GR" i="1" dirty="0"/>
              <a:t> </a:t>
            </a:r>
            <a:r>
              <a:rPr lang="el-GR" i="1" dirty="0" err="1"/>
              <a:t>πολυπόθητον</a:t>
            </a:r>
            <a:r>
              <a:rPr lang="el-GR" i="1" dirty="0"/>
              <a:t> </a:t>
            </a:r>
            <a:r>
              <a:rPr lang="el-GR" i="1" dirty="0" err="1"/>
              <a:t>ὄνομα</a:t>
            </a:r>
            <a:r>
              <a:rPr lang="el-GR" i="1" dirty="0"/>
              <a:t> </a:t>
            </a:r>
            <a:r>
              <a:rPr lang="el-GR" i="1" dirty="0" err="1"/>
              <a:t>διὰ</a:t>
            </a:r>
            <a:r>
              <a:rPr lang="el-GR" i="1" dirty="0"/>
              <a:t> </a:t>
            </a:r>
            <a:r>
              <a:rPr lang="el-GR" i="1" dirty="0" err="1"/>
              <a:t>τῆς</a:t>
            </a:r>
            <a:r>
              <a:rPr lang="el-GR" i="1" dirty="0"/>
              <a:t> μνήμης </a:t>
            </a:r>
            <a:r>
              <a:rPr lang="el-GR" i="1" dirty="0" err="1"/>
              <a:t>τοῦ</a:t>
            </a:r>
            <a:r>
              <a:rPr lang="el-GR" i="1" dirty="0"/>
              <a:t> </a:t>
            </a:r>
            <a:r>
              <a:rPr lang="el-GR" i="1" dirty="0" err="1"/>
              <a:t>νοῦ</a:t>
            </a:r>
            <a:r>
              <a:rPr lang="el-GR" i="1" dirty="0"/>
              <a:t> </a:t>
            </a:r>
            <a:r>
              <a:rPr lang="el-GR" i="1" dirty="0" err="1"/>
              <a:t>τῇ</a:t>
            </a:r>
            <a:r>
              <a:rPr lang="el-GR" i="1" dirty="0"/>
              <a:t> </a:t>
            </a:r>
            <a:r>
              <a:rPr lang="el-GR" i="1" dirty="0" err="1"/>
              <a:t>θέρμῃ</a:t>
            </a:r>
            <a:r>
              <a:rPr lang="el-GR" i="1" dirty="0"/>
              <a:t> </a:t>
            </a:r>
            <a:r>
              <a:rPr lang="el-GR" i="1" dirty="0" err="1"/>
              <a:t>τῆς</a:t>
            </a:r>
            <a:r>
              <a:rPr lang="el-GR" i="1" dirty="0"/>
              <a:t> καρδίας, </a:t>
            </a:r>
            <a:r>
              <a:rPr lang="el-GR" i="1" dirty="0" err="1"/>
              <a:t>ἕξιν</a:t>
            </a:r>
            <a:r>
              <a:rPr lang="el-GR" i="1" dirty="0"/>
              <a:t> </a:t>
            </a:r>
            <a:r>
              <a:rPr lang="el-GR" i="1" dirty="0" err="1"/>
              <a:t>ἡμῖν</a:t>
            </a:r>
            <a:r>
              <a:rPr lang="el-GR" i="1" dirty="0"/>
              <a:t> πάντως </a:t>
            </a:r>
            <a:r>
              <a:rPr lang="el-GR" i="1" dirty="0" err="1"/>
              <a:t>τοῦ</a:t>
            </a:r>
            <a:r>
              <a:rPr lang="el-GR" i="1" dirty="0"/>
              <a:t> </a:t>
            </a:r>
            <a:r>
              <a:rPr lang="el-GR" i="1" dirty="0" err="1"/>
              <a:t>ἀγαπᾶν</a:t>
            </a:r>
            <a:r>
              <a:rPr lang="el-GR" i="1" dirty="0"/>
              <a:t> </a:t>
            </a:r>
            <a:r>
              <a:rPr lang="el-GR" i="1" dirty="0" err="1"/>
              <a:t>τὴν</a:t>
            </a:r>
            <a:r>
              <a:rPr lang="el-GR" i="1" dirty="0"/>
              <a:t> </a:t>
            </a:r>
            <a:r>
              <a:rPr lang="el-GR" i="1" dirty="0" err="1"/>
              <a:t>αὐτοῦ</a:t>
            </a:r>
            <a:r>
              <a:rPr lang="el-GR" i="1" dirty="0"/>
              <a:t> </a:t>
            </a:r>
            <a:r>
              <a:rPr lang="el-GR" i="1" dirty="0" err="1"/>
              <a:t>ἀγαθότητα</a:t>
            </a:r>
            <a:r>
              <a:rPr lang="el-GR" i="1" dirty="0"/>
              <a:t> </a:t>
            </a:r>
            <a:r>
              <a:rPr lang="el-GR" i="1" dirty="0" err="1"/>
              <a:t>μηδενὸς</a:t>
            </a:r>
            <a:r>
              <a:rPr lang="el-GR" i="1" dirty="0"/>
              <a:t> </a:t>
            </a:r>
            <a:r>
              <a:rPr lang="el-GR" i="1" dirty="0" err="1"/>
              <a:t>ὄντος</a:t>
            </a:r>
            <a:r>
              <a:rPr lang="el-GR" i="1" dirty="0"/>
              <a:t> </a:t>
            </a:r>
            <a:r>
              <a:rPr lang="el-GR" i="1" dirty="0" err="1"/>
              <a:t>λοιπὸν</a:t>
            </a:r>
            <a:r>
              <a:rPr lang="el-GR" i="1" dirty="0"/>
              <a:t> </a:t>
            </a:r>
            <a:r>
              <a:rPr lang="el-GR" i="1" dirty="0" err="1"/>
              <a:t>τοῦ</a:t>
            </a:r>
            <a:r>
              <a:rPr lang="el-GR" i="1" dirty="0"/>
              <a:t> </a:t>
            </a:r>
            <a:r>
              <a:rPr lang="el-GR" i="1" dirty="0" err="1"/>
              <a:t>ἐμποδίζοντος</a:t>
            </a:r>
            <a:r>
              <a:rPr lang="el-GR" i="1" dirty="0"/>
              <a:t> </a:t>
            </a:r>
            <a:r>
              <a:rPr lang="el-GR" i="1" dirty="0" err="1"/>
              <a:t>ἐμποιεῖ</a:t>
            </a:r>
            <a:r>
              <a:rPr lang="el-GR" i="1" dirty="0"/>
              <a:t>. </a:t>
            </a:r>
            <a:r>
              <a:rPr lang="el-GR" i="1" dirty="0" err="1"/>
              <a:t>Οὗτος</a:t>
            </a:r>
            <a:r>
              <a:rPr lang="el-GR" i="1" dirty="0"/>
              <a:t> </a:t>
            </a:r>
            <a:r>
              <a:rPr lang="el-GR" i="1" dirty="0" err="1"/>
              <a:t>γὰρ</a:t>
            </a:r>
            <a:r>
              <a:rPr lang="el-GR" i="1" dirty="0"/>
              <a:t> </a:t>
            </a:r>
            <a:r>
              <a:rPr lang="el-GR" i="1" dirty="0" err="1"/>
              <a:t>ἔστιν</a:t>
            </a:r>
            <a:r>
              <a:rPr lang="el-GR" i="1" dirty="0"/>
              <a:t> ὁ μαργαρίτης ὁ πολύτιμος, </a:t>
            </a:r>
            <a:r>
              <a:rPr lang="el-GR" i="1" dirty="0" err="1"/>
              <a:t>ὅντινα</a:t>
            </a:r>
            <a:r>
              <a:rPr lang="el-GR" i="1" dirty="0"/>
              <a:t> </a:t>
            </a:r>
            <a:r>
              <a:rPr lang="el-GR" i="1" dirty="0" err="1"/>
              <a:t>πωλήσας</a:t>
            </a:r>
            <a:r>
              <a:rPr lang="el-GR" i="1" dirty="0"/>
              <a:t> </a:t>
            </a:r>
            <a:r>
              <a:rPr lang="el-GR" i="1" dirty="0" err="1"/>
              <a:t>τὴν</a:t>
            </a:r>
            <a:r>
              <a:rPr lang="el-GR" i="1" dirty="0"/>
              <a:t> </a:t>
            </a:r>
            <a:r>
              <a:rPr lang="el-GR" i="1" dirty="0" err="1"/>
              <a:t>περιουσίαν</a:t>
            </a:r>
            <a:r>
              <a:rPr lang="el-GR" i="1" dirty="0"/>
              <a:t> </a:t>
            </a:r>
            <a:r>
              <a:rPr lang="el-GR" i="1" dirty="0" err="1"/>
              <a:t>αὐτοῦ</a:t>
            </a:r>
            <a:r>
              <a:rPr lang="el-GR" i="1" dirty="0"/>
              <a:t> </a:t>
            </a:r>
            <a:r>
              <a:rPr lang="el-GR" i="1" dirty="0" err="1"/>
              <a:t>πᾶσάν</a:t>
            </a:r>
            <a:r>
              <a:rPr lang="el-GR" i="1" dirty="0"/>
              <a:t> τις </a:t>
            </a:r>
            <a:r>
              <a:rPr lang="el-GR" i="1" dirty="0" err="1"/>
              <a:t>κτήσασθαι</a:t>
            </a:r>
            <a:r>
              <a:rPr lang="el-GR" i="1" dirty="0"/>
              <a:t> δύναται </a:t>
            </a:r>
            <a:r>
              <a:rPr lang="el-GR" i="1" dirty="0" err="1"/>
              <a:t>καὶ</a:t>
            </a:r>
            <a:r>
              <a:rPr lang="el-GR" i="1" dirty="0"/>
              <a:t> </a:t>
            </a:r>
            <a:r>
              <a:rPr lang="el-GR" i="1" dirty="0" err="1"/>
              <a:t>ἔχειν</a:t>
            </a:r>
            <a:r>
              <a:rPr lang="el-GR" i="1" dirty="0"/>
              <a:t> </a:t>
            </a:r>
            <a:r>
              <a:rPr lang="el-GR" i="1" dirty="0" err="1"/>
              <a:t>ἀνεκλάλητον</a:t>
            </a:r>
            <a:r>
              <a:rPr lang="el-GR" i="1" dirty="0"/>
              <a:t> </a:t>
            </a:r>
            <a:r>
              <a:rPr lang="el-GR" i="1" dirty="0" err="1"/>
              <a:t>ἐπὶ</a:t>
            </a:r>
            <a:r>
              <a:rPr lang="el-GR" i="1" dirty="0"/>
              <a:t> </a:t>
            </a:r>
            <a:r>
              <a:rPr lang="el-GR" i="1" dirty="0" err="1"/>
              <a:t>τῇ</a:t>
            </a:r>
            <a:r>
              <a:rPr lang="el-GR" i="1" dirty="0"/>
              <a:t> </a:t>
            </a:r>
            <a:r>
              <a:rPr lang="el-GR" i="1" dirty="0" err="1"/>
              <a:t>αὐτοῦ</a:t>
            </a:r>
            <a:r>
              <a:rPr lang="el-GR" i="1" dirty="0"/>
              <a:t> </a:t>
            </a:r>
            <a:r>
              <a:rPr lang="el-GR" i="1" dirty="0" err="1"/>
              <a:t>εὑρέσει</a:t>
            </a:r>
            <a:r>
              <a:rPr lang="el-GR" i="1" dirty="0"/>
              <a:t> </a:t>
            </a:r>
            <a:r>
              <a:rPr lang="el-GR" i="1" dirty="0" err="1"/>
              <a:t>χαράν</a:t>
            </a:r>
            <a:r>
              <a:rPr lang="el-GR" dirty="0"/>
              <a:t>" (</a:t>
            </a:r>
            <a:r>
              <a:rPr lang="el-GR" i="1" dirty="0" err="1"/>
              <a:t>Ἑκατὸ</a:t>
            </a:r>
            <a:r>
              <a:rPr lang="el-GR" i="1" dirty="0"/>
              <a:t> </a:t>
            </a:r>
            <a:r>
              <a:rPr lang="el-GR" i="1" dirty="0" err="1"/>
              <a:t>Γνωστικὰ</a:t>
            </a:r>
            <a:r>
              <a:rPr lang="el-GR" i="1" dirty="0"/>
              <a:t> Κεφάλαια </a:t>
            </a:r>
            <a:r>
              <a:rPr lang="el-GR" i="1" dirty="0" err="1"/>
              <a:t>νθ</a:t>
            </a:r>
            <a:r>
              <a:rPr lang="el-GR" i="1" dirty="0"/>
              <a:t>΄</a:t>
            </a:r>
            <a:r>
              <a:rPr lang="en-GB" i="1" dirty="0"/>
              <a:t>,</a:t>
            </a:r>
            <a:r>
              <a:rPr lang="en-GB" dirty="0"/>
              <a:t> SChr5,  </a:t>
            </a:r>
            <a:r>
              <a:rPr lang="el-GR" dirty="0"/>
              <a:t>σ</a:t>
            </a:r>
            <a:r>
              <a:rPr lang="en-GB" dirty="0"/>
              <a:t>. 119</a:t>
            </a:r>
            <a:r>
              <a:rPr lang="el-GR" dirty="0"/>
              <a:t>). Ο πολύτιμος μαργαρίτης (</a:t>
            </a:r>
            <a:r>
              <a:rPr lang="el-GR" i="1" dirty="0" err="1"/>
              <a:t>Ματθ</a:t>
            </a:r>
            <a:r>
              <a:rPr lang="el-GR" i="1" dirty="0"/>
              <a:t>.</a:t>
            </a:r>
            <a:r>
              <a:rPr lang="el-GR" dirty="0"/>
              <a:t> 13,46) συμβολίζει την καρποφορία της </a:t>
            </a:r>
            <a:r>
              <a:rPr lang="el-GR" dirty="0" err="1"/>
              <a:t>μονολόγιστης</a:t>
            </a:r>
            <a:r>
              <a:rPr lang="el-GR" dirty="0"/>
              <a:t> προσευχής.</a:t>
            </a:r>
          </a:p>
        </p:txBody>
      </p:sp>
    </p:spTree>
    <p:extLst>
      <p:ext uri="{BB962C8B-B14F-4D97-AF65-F5344CB8AC3E}">
        <p14:creationId xmlns:p14="http://schemas.microsoft.com/office/powerpoint/2010/main" val="3818880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69701"/>
          </a:xfrm>
        </p:spPr>
        <p:txBody>
          <a:bodyPr>
            <a:normAutofit fontScale="90000"/>
          </a:bodyPr>
          <a:lstStyle/>
          <a:p>
            <a:pPr algn="ctr"/>
            <a:r>
              <a:rPr lang="el-GR" dirty="0"/>
              <a:t>Ο γνωσιολογικός χαρακτήρας της « </a:t>
            </a:r>
            <a:r>
              <a:rPr lang="el-GR" dirty="0" err="1"/>
              <a:t>φυσικῆς</a:t>
            </a:r>
            <a:r>
              <a:rPr lang="el-GR" dirty="0"/>
              <a:t>»</a:t>
            </a:r>
          </a:p>
        </p:txBody>
      </p:sp>
      <p:sp>
        <p:nvSpPr>
          <p:cNvPr id="3" name="Θέση περιεχομένου 2"/>
          <p:cNvSpPr>
            <a:spLocks noGrp="1"/>
          </p:cNvSpPr>
          <p:nvPr>
            <p:ph idx="1"/>
          </p:nvPr>
        </p:nvSpPr>
        <p:spPr>
          <a:xfrm>
            <a:off x="0" y="669700"/>
            <a:ext cx="12192000" cy="6188299"/>
          </a:xfrm>
        </p:spPr>
        <p:txBody>
          <a:bodyPr>
            <a:normAutofit fontScale="92500" lnSpcReduction="20000"/>
          </a:bodyPr>
          <a:lstStyle/>
          <a:p>
            <a:r>
              <a:rPr lang="el-GR" dirty="0"/>
              <a:t>Η "</a:t>
            </a:r>
            <a:r>
              <a:rPr lang="el-GR" dirty="0" err="1"/>
              <a:t>φυσικὴ</a:t>
            </a:r>
            <a:r>
              <a:rPr lang="el-GR" dirty="0"/>
              <a:t>" συγκροτεί το δεύτερο στάδιο του πνευματικού βίου και χαρακτηρίζεται από </a:t>
            </a:r>
            <a:r>
              <a:rPr lang="el-GR" b="1" dirty="0"/>
              <a:t>τη γνώση των όντων</a:t>
            </a:r>
            <a:r>
              <a:rPr lang="el-GR" dirty="0"/>
              <a:t>, δηλαδή τη θεωρία της σωματικής και ασώματης φύσης. </a:t>
            </a:r>
          </a:p>
          <a:p>
            <a:r>
              <a:rPr lang="el-GR" dirty="0"/>
              <a:t>Ο σκοπός της είναι κυρίως γνωσιολογικός, καθώς ενδιαφέρεται να φανερώσει την αλήθεια που κρύβεται στα πράγματα: «</a:t>
            </a:r>
            <a:r>
              <a:rPr lang="el-GR" i="1" dirty="0" err="1"/>
              <a:t>τὴν</a:t>
            </a:r>
            <a:r>
              <a:rPr lang="el-GR" i="1" dirty="0"/>
              <a:t> </a:t>
            </a:r>
            <a:r>
              <a:rPr lang="el-GR" i="1" dirty="0" err="1"/>
              <a:t>ἀλήθειαν</a:t>
            </a:r>
            <a:r>
              <a:rPr lang="el-GR" i="1" dirty="0"/>
              <a:t> </a:t>
            </a:r>
            <a:r>
              <a:rPr lang="el-GR" i="1" dirty="0" err="1"/>
              <a:t>ἀποφῆναι</a:t>
            </a:r>
            <a:r>
              <a:rPr lang="el-GR" i="1" dirty="0"/>
              <a:t> </a:t>
            </a:r>
            <a:r>
              <a:rPr lang="el-GR" i="1" dirty="0" err="1"/>
              <a:t>τὴν</a:t>
            </a:r>
            <a:r>
              <a:rPr lang="el-GR" i="1" dirty="0"/>
              <a:t> </a:t>
            </a:r>
            <a:r>
              <a:rPr lang="el-GR" i="1" dirty="0" err="1"/>
              <a:t>ἐν</a:t>
            </a:r>
            <a:r>
              <a:rPr lang="el-GR" i="1" dirty="0"/>
              <a:t> </a:t>
            </a:r>
            <a:r>
              <a:rPr lang="el-GR" i="1" dirty="0" err="1"/>
              <a:t>τοῖς</a:t>
            </a:r>
            <a:r>
              <a:rPr lang="el-GR" i="1" dirty="0"/>
              <a:t> </a:t>
            </a:r>
            <a:r>
              <a:rPr lang="el-GR" i="1" dirty="0" err="1"/>
              <a:t>πράγμασι</a:t>
            </a:r>
            <a:r>
              <a:rPr lang="el-GR" i="1" dirty="0"/>
              <a:t> </a:t>
            </a:r>
            <a:r>
              <a:rPr lang="el-GR" i="1" dirty="0" err="1"/>
              <a:t>κρυπτήν</a:t>
            </a:r>
            <a:r>
              <a:rPr lang="el-GR" dirty="0"/>
              <a:t>» (</a:t>
            </a:r>
            <a:r>
              <a:rPr lang="el-GR" i="1" dirty="0" err="1"/>
              <a:t>Γνωστικὸς</a:t>
            </a:r>
            <a:r>
              <a:rPr lang="el-GR" i="1" dirty="0"/>
              <a:t> </a:t>
            </a:r>
            <a:r>
              <a:rPr lang="el-GR" i="1" dirty="0" err="1"/>
              <a:t>ρνα</a:t>
            </a:r>
            <a:r>
              <a:rPr lang="el-GR" i="1" dirty="0"/>
              <a:t>΄</a:t>
            </a:r>
            <a:r>
              <a:rPr lang="el-GR" dirty="0"/>
              <a:t>, </a:t>
            </a:r>
            <a:r>
              <a:rPr lang="en-GB" dirty="0"/>
              <a:t>Frank</a:t>
            </a:r>
            <a:r>
              <a:rPr lang="el-GR" dirty="0"/>
              <a:t>. σ. 553).</a:t>
            </a:r>
          </a:p>
          <a:p>
            <a:r>
              <a:rPr lang="el-GR" dirty="0"/>
              <a:t>Ωστόσο, η βαθμίδα της "</a:t>
            </a:r>
            <a:r>
              <a:rPr lang="el-GR" i="1" dirty="0" err="1"/>
              <a:t>φυσικῆς</a:t>
            </a:r>
            <a:r>
              <a:rPr lang="el-GR" dirty="0"/>
              <a:t>" δεν μπορεί να διακριθεί τελείως από το πρώτο στάδιο της "</a:t>
            </a:r>
            <a:r>
              <a:rPr lang="el-GR" i="1" dirty="0" err="1"/>
              <a:t>πρακτικῆς</a:t>
            </a:r>
            <a:r>
              <a:rPr lang="el-GR" dirty="0"/>
              <a:t>", μια και η </a:t>
            </a:r>
            <a:r>
              <a:rPr lang="el-GR" b="1" dirty="0">
                <a:solidFill>
                  <a:srgbClr val="FF0000"/>
                </a:solidFill>
              </a:rPr>
              <a:t>πραγμάτωση της απάθειας </a:t>
            </a:r>
            <a:r>
              <a:rPr lang="el-GR" dirty="0"/>
              <a:t>- το μεταίχμιο μεταξύ των δυο επιπέδων - δεν τα διαχωρίζει απόλυτα, αλλά αντίθετα τα προβάλλει αλληλένδετα. </a:t>
            </a:r>
          </a:p>
          <a:p>
            <a:r>
              <a:rPr lang="el-GR" dirty="0"/>
              <a:t>Η κάθαρση δεν ολοκληρώνεται στην πρακτική, όπου η ψυχή </a:t>
            </a:r>
            <a:r>
              <a:rPr lang="el-GR" dirty="0" err="1"/>
              <a:t>καθαίρεται</a:t>
            </a:r>
            <a:r>
              <a:rPr lang="el-GR" dirty="0"/>
              <a:t> από τις άλογες κινήσεις της επιθυμίας και του θυμού, αλλά συνεχίζεται στη φυσική, για να ολοκληρωθεί τελικά στη θεολογία. Τονίζεται ότι ενώ τα πάθη απωθούνται με τις αρετές, οι ψιλοί λογισμοί εκβάλλονται με την πνευματική θεωρία: </a:t>
            </a:r>
            <a:r>
              <a:rPr lang="en-GB" dirty="0"/>
              <a:t>"</a:t>
            </a:r>
            <a:r>
              <a:rPr lang="el-GR" i="1" dirty="0"/>
              <a:t>ὁ </a:t>
            </a:r>
            <a:r>
              <a:rPr lang="el-GR" i="1" dirty="0" err="1"/>
              <a:t>μὲν</a:t>
            </a:r>
            <a:r>
              <a:rPr lang="el-GR" i="1" dirty="0"/>
              <a:t> </a:t>
            </a:r>
            <a:r>
              <a:rPr lang="el-GR" i="1" dirty="0" err="1"/>
              <a:t>προκόπτων</a:t>
            </a:r>
            <a:r>
              <a:rPr lang="el-GR" i="1" dirty="0"/>
              <a:t> </a:t>
            </a:r>
            <a:r>
              <a:rPr lang="el-GR" i="1" dirty="0" err="1"/>
              <a:t>ἐν</a:t>
            </a:r>
            <a:r>
              <a:rPr lang="el-GR" i="1" dirty="0"/>
              <a:t> </a:t>
            </a:r>
            <a:r>
              <a:rPr lang="el-GR" i="1" dirty="0" err="1"/>
              <a:t>πρακτικῇ</a:t>
            </a:r>
            <a:r>
              <a:rPr lang="en-GB" i="1" dirty="0"/>
              <a:t>, </a:t>
            </a:r>
            <a:r>
              <a:rPr lang="el-GR" i="1" dirty="0" err="1"/>
              <a:t>τὰ</a:t>
            </a:r>
            <a:r>
              <a:rPr lang="el-GR" i="1" dirty="0"/>
              <a:t> πάθη </a:t>
            </a:r>
            <a:r>
              <a:rPr lang="el-GR" i="1" dirty="0" err="1"/>
              <a:t>μειοῖ</a:t>
            </a:r>
            <a:r>
              <a:rPr lang="en-GB" i="1" dirty="0"/>
              <a:t>, </a:t>
            </a:r>
            <a:r>
              <a:rPr lang="el-GR" i="1" dirty="0"/>
              <a:t>ὁ </a:t>
            </a:r>
            <a:r>
              <a:rPr lang="el-GR" i="1" dirty="0" err="1"/>
              <a:t>δὲ</a:t>
            </a:r>
            <a:r>
              <a:rPr lang="el-GR" i="1" dirty="0"/>
              <a:t> </a:t>
            </a:r>
            <a:r>
              <a:rPr lang="el-GR" i="1" dirty="0" err="1"/>
              <a:t>ἐν</a:t>
            </a:r>
            <a:r>
              <a:rPr lang="el-GR" i="1" dirty="0"/>
              <a:t> </a:t>
            </a:r>
            <a:r>
              <a:rPr lang="el-GR" i="1" dirty="0" err="1"/>
              <a:t>θεωρίᾳ</a:t>
            </a:r>
            <a:r>
              <a:rPr lang="en-GB" i="1" dirty="0"/>
              <a:t>, </a:t>
            </a:r>
            <a:r>
              <a:rPr lang="el-GR" i="1" dirty="0" err="1"/>
              <a:t>τήν</a:t>
            </a:r>
            <a:r>
              <a:rPr lang="el-GR" i="1" dirty="0"/>
              <a:t> </a:t>
            </a:r>
            <a:r>
              <a:rPr lang="el-GR" i="1" dirty="0" err="1"/>
              <a:t>ἀγνωσίαν</a:t>
            </a:r>
            <a:r>
              <a:rPr lang="en-GB" dirty="0"/>
              <a:t>"</a:t>
            </a:r>
            <a:r>
              <a:rPr lang="el-GR" i="1" dirty="0"/>
              <a:t> </a:t>
            </a:r>
            <a:r>
              <a:rPr lang="el-GR" dirty="0"/>
              <a:t>(</a:t>
            </a:r>
            <a:r>
              <a:rPr lang="el-GR" i="1" dirty="0" err="1"/>
              <a:t>Πρακτικὸς</a:t>
            </a:r>
            <a:r>
              <a:rPr lang="el-GR" i="1" dirty="0"/>
              <a:t> ΝΘ΄</a:t>
            </a:r>
            <a:r>
              <a:rPr lang="en-GB" i="1" dirty="0"/>
              <a:t>, </a:t>
            </a:r>
            <a:r>
              <a:rPr lang="en-GB" dirty="0"/>
              <a:t>PG 40, 1336 </a:t>
            </a:r>
            <a:r>
              <a:rPr lang="el-GR" dirty="0"/>
              <a:t>Α και </a:t>
            </a:r>
            <a:r>
              <a:rPr lang="en-GB" dirty="0"/>
              <a:t>SChr171, </a:t>
            </a:r>
            <a:r>
              <a:rPr lang="el-GR" dirty="0"/>
              <a:t>σ</a:t>
            </a:r>
            <a:r>
              <a:rPr lang="en-GB" dirty="0"/>
              <a:t>. 678</a:t>
            </a:r>
            <a:r>
              <a:rPr lang="el-GR" dirty="0"/>
              <a:t>)</a:t>
            </a:r>
          </a:p>
          <a:p>
            <a:r>
              <a:rPr lang="el-GR" dirty="0"/>
              <a:t>Αυτός που προκόπτει στην πρακτική μειώνει </a:t>
            </a:r>
            <a:r>
              <a:rPr lang="el-GR" u="sng" dirty="0"/>
              <a:t>τα πάθη</a:t>
            </a:r>
            <a:r>
              <a:rPr lang="el-GR" dirty="0"/>
              <a:t>, αυτός που προοδεύει στη φυσική μειώνει </a:t>
            </a:r>
            <a:r>
              <a:rPr lang="el-GR" u="sng" dirty="0"/>
              <a:t>την αγνωσία</a:t>
            </a:r>
            <a:r>
              <a:rPr lang="en-GB" dirty="0"/>
              <a:t>: "</a:t>
            </a:r>
            <a:r>
              <a:rPr lang="el-GR" i="1" dirty="0" err="1"/>
              <a:t>τὰ</a:t>
            </a:r>
            <a:r>
              <a:rPr lang="el-GR" i="1" dirty="0"/>
              <a:t> </a:t>
            </a:r>
            <a:r>
              <a:rPr lang="el-GR" i="1" dirty="0" err="1"/>
              <a:t>μὲν</a:t>
            </a:r>
            <a:r>
              <a:rPr lang="el-GR" i="1" dirty="0"/>
              <a:t> πάθη </a:t>
            </a:r>
            <a:r>
              <a:rPr lang="el-GR" i="1" dirty="0" err="1"/>
              <a:t>ἀπωθήσεται</a:t>
            </a:r>
            <a:r>
              <a:rPr lang="el-GR" i="1" dirty="0"/>
              <a:t> </a:t>
            </a:r>
            <a:r>
              <a:rPr lang="el-GR" b="1" i="1" dirty="0" err="1">
                <a:solidFill>
                  <a:srgbClr val="0070C0"/>
                </a:solidFill>
              </a:rPr>
              <a:t>διὰ</a:t>
            </a:r>
            <a:r>
              <a:rPr lang="el-GR" b="1" i="1" dirty="0">
                <a:solidFill>
                  <a:srgbClr val="0070C0"/>
                </a:solidFill>
              </a:rPr>
              <a:t> </a:t>
            </a:r>
            <a:r>
              <a:rPr lang="el-GR" b="1" i="1" dirty="0" err="1">
                <a:solidFill>
                  <a:srgbClr val="0070C0"/>
                </a:solidFill>
              </a:rPr>
              <a:t>τῶν</a:t>
            </a:r>
            <a:r>
              <a:rPr lang="el-GR" b="1" i="1" dirty="0">
                <a:solidFill>
                  <a:srgbClr val="0070C0"/>
                </a:solidFill>
              </a:rPr>
              <a:t> </a:t>
            </a:r>
            <a:r>
              <a:rPr lang="el-GR" b="1" i="1" dirty="0" err="1">
                <a:solidFill>
                  <a:srgbClr val="0070C0"/>
                </a:solidFill>
              </a:rPr>
              <a:t>ἀρετῶν</a:t>
            </a:r>
            <a:r>
              <a:rPr lang="en-GB" i="1" dirty="0"/>
              <a:t>, </a:t>
            </a:r>
            <a:r>
              <a:rPr lang="el-GR" i="1" dirty="0" err="1"/>
              <a:t>τοὺς</a:t>
            </a:r>
            <a:r>
              <a:rPr lang="el-GR" i="1" dirty="0"/>
              <a:t> </a:t>
            </a:r>
            <a:r>
              <a:rPr lang="el-GR" i="1" dirty="0" err="1"/>
              <a:t>δὲ</a:t>
            </a:r>
            <a:r>
              <a:rPr lang="el-GR" i="1" dirty="0"/>
              <a:t> </a:t>
            </a:r>
            <a:r>
              <a:rPr lang="el-GR" i="1" dirty="0" err="1"/>
              <a:t>ψιλοὺς</a:t>
            </a:r>
            <a:r>
              <a:rPr lang="el-GR" i="1" dirty="0"/>
              <a:t> </a:t>
            </a:r>
            <a:r>
              <a:rPr lang="el-GR" i="1" dirty="0" err="1"/>
              <a:t>λογισμοὺς</a:t>
            </a:r>
            <a:r>
              <a:rPr lang="el-GR" i="1" dirty="0"/>
              <a:t> </a:t>
            </a:r>
            <a:r>
              <a:rPr lang="el-GR" b="1" i="1" dirty="0" err="1">
                <a:solidFill>
                  <a:srgbClr val="0070C0"/>
                </a:solidFill>
              </a:rPr>
              <a:t>διὰ</a:t>
            </a:r>
            <a:r>
              <a:rPr lang="el-GR" b="1" i="1" dirty="0">
                <a:solidFill>
                  <a:srgbClr val="0070C0"/>
                </a:solidFill>
              </a:rPr>
              <a:t> </a:t>
            </a:r>
            <a:r>
              <a:rPr lang="el-GR" b="1" i="1" dirty="0" err="1">
                <a:solidFill>
                  <a:srgbClr val="0070C0"/>
                </a:solidFill>
              </a:rPr>
              <a:t>τῆς</a:t>
            </a:r>
            <a:r>
              <a:rPr lang="el-GR" b="1" i="1" dirty="0">
                <a:solidFill>
                  <a:srgbClr val="0070C0"/>
                </a:solidFill>
              </a:rPr>
              <a:t> </a:t>
            </a:r>
            <a:r>
              <a:rPr lang="el-GR" b="1" i="1" dirty="0" err="1">
                <a:solidFill>
                  <a:srgbClr val="0070C0"/>
                </a:solidFill>
              </a:rPr>
              <a:t>πνευματικῆς</a:t>
            </a:r>
            <a:r>
              <a:rPr lang="el-GR" b="1" i="1" dirty="0">
                <a:solidFill>
                  <a:srgbClr val="0070C0"/>
                </a:solidFill>
              </a:rPr>
              <a:t> θεωρίας</a:t>
            </a:r>
            <a:r>
              <a:rPr lang="en-GB" dirty="0"/>
              <a:t>"</a:t>
            </a:r>
            <a:r>
              <a:rPr lang="el-GR" i="1" dirty="0"/>
              <a:t> </a:t>
            </a:r>
            <a:r>
              <a:rPr lang="el-GR" dirty="0"/>
              <a:t>(</a:t>
            </a:r>
            <a:r>
              <a:rPr lang="el-GR" i="1" dirty="0" err="1"/>
              <a:t>Πρακτικὸς</a:t>
            </a:r>
            <a:r>
              <a:rPr lang="el-GR" i="1" dirty="0"/>
              <a:t> ΟΑ΄</a:t>
            </a:r>
            <a:r>
              <a:rPr lang="en-GB" i="1" dirty="0"/>
              <a:t>,</a:t>
            </a:r>
            <a:r>
              <a:rPr lang="en-GB" dirty="0"/>
              <a:t> PG 40, 1244 </a:t>
            </a:r>
            <a:r>
              <a:rPr lang="el-GR" dirty="0"/>
              <a:t>Β και</a:t>
            </a:r>
            <a:r>
              <a:rPr lang="en-GB" dirty="0"/>
              <a:t> SChr171, </a:t>
            </a:r>
            <a:r>
              <a:rPr lang="el-GR" dirty="0"/>
              <a:t>σ</a:t>
            </a:r>
            <a:r>
              <a:rPr lang="en-GB" dirty="0"/>
              <a:t>. 674</a:t>
            </a:r>
            <a:r>
              <a:rPr lang="el-GR" dirty="0"/>
              <a:t>)</a:t>
            </a:r>
            <a:r>
              <a:rPr lang="en-GB" dirty="0"/>
              <a:t>.</a:t>
            </a:r>
            <a:endParaRPr lang="el-GR" dirty="0"/>
          </a:p>
          <a:p>
            <a:endParaRPr lang="el-GR" dirty="0"/>
          </a:p>
        </p:txBody>
      </p:sp>
    </p:spTree>
    <p:extLst>
      <p:ext uri="{BB962C8B-B14F-4D97-AF65-F5344CB8AC3E}">
        <p14:creationId xmlns:p14="http://schemas.microsoft.com/office/powerpoint/2010/main" val="1761989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721217"/>
          </a:xfrm>
        </p:spPr>
        <p:txBody>
          <a:bodyPr/>
          <a:lstStyle/>
          <a:p>
            <a:pPr algn="ctr"/>
            <a:r>
              <a:rPr lang="el-GR" dirty="0"/>
              <a:t>Ο γνωσιολογικός χαρακτήρας της « </a:t>
            </a:r>
            <a:r>
              <a:rPr lang="el-GR" dirty="0" err="1"/>
              <a:t>φυσικῆς</a:t>
            </a:r>
            <a:r>
              <a:rPr lang="el-GR" dirty="0"/>
              <a:t>»</a:t>
            </a:r>
          </a:p>
        </p:txBody>
      </p:sp>
      <p:sp>
        <p:nvSpPr>
          <p:cNvPr id="3" name="Θέση περιεχομένου 2"/>
          <p:cNvSpPr>
            <a:spLocks noGrp="1"/>
          </p:cNvSpPr>
          <p:nvPr>
            <p:ph idx="1"/>
          </p:nvPr>
        </p:nvSpPr>
        <p:spPr>
          <a:xfrm>
            <a:off x="0" y="589252"/>
            <a:ext cx="12192000" cy="6268747"/>
          </a:xfrm>
        </p:spPr>
        <p:txBody>
          <a:bodyPr/>
          <a:lstStyle/>
          <a:p>
            <a:r>
              <a:rPr lang="el-GR" dirty="0"/>
              <a:t>Στο </a:t>
            </a:r>
            <a:r>
              <a:rPr lang="el-GR" dirty="0" err="1"/>
              <a:t>ευαγριανό</a:t>
            </a:r>
            <a:r>
              <a:rPr lang="el-GR" dirty="0"/>
              <a:t> σύστημα η </a:t>
            </a:r>
            <a:r>
              <a:rPr lang="el-GR" b="1" dirty="0"/>
              <a:t>ολοκλήρωση της ψυχοθεραπευτικής αγωγής </a:t>
            </a:r>
            <a:r>
              <a:rPr lang="el-GR" dirty="0"/>
              <a:t>πραγματώνεται στη βαθμίδα της "</a:t>
            </a:r>
            <a:r>
              <a:rPr lang="el-GR" i="1" dirty="0" err="1"/>
              <a:t>φυσικῆς</a:t>
            </a:r>
            <a:r>
              <a:rPr lang="el-GR" dirty="0"/>
              <a:t>". Ξεκαθαρίζεται ότι για τη θεραπεία της ψυχής δεν αρκούν οι ενέργειες των εντολών. Αν δεν ακολουθήσουν οι κατάλληλες για τον νου θεωρίες η ψυχοθεραπευτική διαδικασία μένει ανολοκλήρωτη</a:t>
            </a:r>
            <a:r>
              <a:rPr lang="en-GB" dirty="0"/>
              <a:t>: "</a:t>
            </a:r>
            <a:r>
              <a:rPr lang="el-GR" i="1" dirty="0" err="1"/>
              <a:t>οὐκ</a:t>
            </a:r>
            <a:r>
              <a:rPr lang="el-GR" i="1" dirty="0"/>
              <a:t> </a:t>
            </a:r>
            <a:r>
              <a:rPr lang="el-GR" i="1" dirty="0" err="1"/>
              <a:t>ἀρκοῦσι</a:t>
            </a:r>
            <a:r>
              <a:rPr lang="el-GR" i="1" dirty="0"/>
              <a:t> </a:t>
            </a:r>
            <a:r>
              <a:rPr lang="el-GR" i="1" dirty="0" err="1"/>
              <a:t>αἱ</a:t>
            </a:r>
            <a:r>
              <a:rPr lang="el-GR" i="1" dirty="0"/>
              <a:t> </a:t>
            </a:r>
            <a:r>
              <a:rPr lang="el-GR" i="1" dirty="0" err="1"/>
              <a:t>ἐνέργειαι</a:t>
            </a:r>
            <a:r>
              <a:rPr lang="el-GR" i="1" dirty="0"/>
              <a:t> </a:t>
            </a:r>
            <a:r>
              <a:rPr lang="el-GR" i="1" dirty="0" err="1"/>
              <a:t>τῶν</a:t>
            </a:r>
            <a:r>
              <a:rPr lang="el-GR" i="1" dirty="0"/>
              <a:t> </a:t>
            </a:r>
            <a:r>
              <a:rPr lang="el-GR" i="1" dirty="0" err="1"/>
              <a:t>ἐντολῶν</a:t>
            </a:r>
            <a:r>
              <a:rPr lang="el-GR" i="1" dirty="0"/>
              <a:t> </a:t>
            </a:r>
            <a:r>
              <a:rPr lang="el-GR" i="1" dirty="0" err="1"/>
              <a:t>πρὸς</a:t>
            </a:r>
            <a:r>
              <a:rPr lang="el-GR" i="1" dirty="0"/>
              <a:t> </a:t>
            </a:r>
            <a:r>
              <a:rPr lang="el-GR" i="1" dirty="0" err="1"/>
              <a:t>τὸ</a:t>
            </a:r>
            <a:r>
              <a:rPr lang="el-GR" i="1" dirty="0"/>
              <a:t> τελείως </a:t>
            </a:r>
            <a:r>
              <a:rPr lang="el-GR" i="1" dirty="0" err="1"/>
              <a:t>ἰάσασθαι</a:t>
            </a:r>
            <a:r>
              <a:rPr lang="el-GR" i="1" dirty="0"/>
              <a:t> </a:t>
            </a:r>
            <a:r>
              <a:rPr lang="el-GR" i="1" dirty="0" err="1"/>
              <a:t>τάς</a:t>
            </a:r>
            <a:r>
              <a:rPr lang="el-GR" i="1" dirty="0"/>
              <a:t> δυνάμεις </a:t>
            </a:r>
            <a:r>
              <a:rPr lang="el-GR" i="1" dirty="0" err="1"/>
              <a:t>τῆς</a:t>
            </a:r>
            <a:r>
              <a:rPr lang="el-GR" i="1" dirty="0"/>
              <a:t> </a:t>
            </a:r>
            <a:r>
              <a:rPr lang="el-GR" i="1" dirty="0" err="1"/>
              <a:t>ψυχῆς</a:t>
            </a:r>
            <a:r>
              <a:rPr lang="en-GB" i="1" dirty="0"/>
              <a:t>, </a:t>
            </a:r>
            <a:r>
              <a:rPr lang="el-GR" i="1" dirty="0" err="1"/>
              <a:t>ἄν</a:t>
            </a:r>
            <a:r>
              <a:rPr lang="el-GR" i="1" dirty="0"/>
              <a:t> </a:t>
            </a:r>
            <a:r>
              <a:rPr lang="el-GR" i="1" dirty="0" err="1"/>
              <a:t>μὴ</a:t>
            </a:r>
            <a:r>
              <a:rPr lang="el-GR" i="1" dirty="0"/>
              <a:t> </a:t>
            </a:r>
            <a:r>
              <a:rPr lang="el-GR" i="1" dirty="0" err="1"/>
              <a:t>καὶ</a:t>
            </a:r>
            <a:r>
              <a:rPr lang="el-GR" i="1" dirty="0"/>
              <a:t> κατάλληλοι ταύταις </a:t>
            </a:r>
            <a:r>
              <a:rPr lang="el-GR" i="1" dirty="0" err="1"/>
              <a:t>διαδέξωνται</a:t>
            </a:r>
            <a:r>
              <a:rPr lang="el-GR" i="1" dirty="0"/>
              <a:t> </a:t>
            </a:r>
            <a:r>
              <a:rPr lang="el-GR" i="1" dirty="0" err="1"/>
              <a:t>τὸν</a:t>
            </a:r>
            <a:r>
              <a:rPr lang="el-GR" i="1" dirty="0"/>
              <a:t> </a:t>
            </a:r>
            <a:r>
              <a:rPr lang="el-GR" i="1" dirty="0" err="1"/>
              <a:t>νοῦν</a:t>
            </a:r>
            <a:r>
              <a:rPr lang="el-GR" i="1" dirty="0"/>
              <a:t> </a:t>
            </a:r>
            <a:r>
              <a:rPr lang="el-GR" i="1" dirty="0" err="1"/>
              <a:t>θεωρίαι</a:t>
            </a:r>
            <a:r>
              <a:rPr lang="en-GB" dirty="0"/>
              <a:t>"</a:t>
            </a:r>
            <a:r>
              <a:rPr lang="el-GR" i="1" dirty="0"/>
              <a:t> </a:t>
            </a:r>
            <a:r>
              <a:rPr lang="el-GR" dirty="0"/>
              <a:t>(</a:t>
            </a:r>
            <a:r>
              <a:rPr lang="el-GR" i="1" dirty="0" err="1"/>
              <a:t>Πρακτικὸς</a:t>
            </a:r>
            <a:r>
              <a:rPr lang="el-GR" i="1" dirty="0"/>
              <a:t> ΝΑ΄</a:t>
            </a:r>
            <a:r>
              <a:rPr lang="en-GB" i="1" dirty="0"/>
              <a:t>, </a:t>
            </a:r>
            <a:r>
              <a:rPr lang="en-GB" dirty="0"/>
              <a:t>P.G. 40, 1233 </a:t>
            </a:r>
            <a:r>
              <a:rPr lang="el-GR" dirty="0"/>
              <a:t>Β και </a:t>
            </a:r>
            <a:r>
              <a:rPr lang="en-GB" dirty="0"/>
              <a:t>SChr171, </a:t>
            </a:r>
            <a:r>
              <a:rPr lang="el-GR" dirty="0"/>
              <a:t>σ</a:t>
            </a:r>
            <a:r>
              <a:rPr lang="en-GB" dirty="0"/>
              <a:t>. 666</a:t>
            </a:r>
            <a:r>
              <a:rPr lang="el-GR" dirty="0"/>
              <a:t>)</a:t>
            </a:r>
            <a:r>
              <a:rPr lang="en-GB" dirty="0"/>
              <a:t>. </a:t>
            </a:r>
            <a:endParaRPr lang="el-GR" dirty="0"/>
          </a:p>
          <a:p>
            <a:r>
              <a:rPr lang="el-GR" dirty="0"/>
              <a:t>Η </a:t>
            </a:r>
            <a:r>
              <a:rPr lang="el-GR" b="1" dirty="0">
                <a:solidFill>
                  <a:srgbClr val="0070C0"/>
                </a:solidFill>
              </a:rPr>
              <a:t>απάθεια</a:t>
            </a:r>
            <a:r>
              <a:rPr lang="el-GR" dirty="0"/>
              <a:t> πραγματοποιεί βέβαια την </a:t>
            </a:r>
            <a:r>
              <a:rPr lang="el-GR" u="sng" dirty="0"/>
              <a:t>αποκατάσταση της ψυχικής υγείας</a:t>
            </a:r>
            <a:r>
              <a:rPr lang="el-GR" dirty="0"/>
              <a:t>, αλλά η </a:t>
            </a:r>
            <a:r>
              <a:rPr lang="el-GR" b="1" dirty="0">
                <a:solidFill>
                  <a:srgbClr val="0070C0"/>
                </a:solidFill>
              </a:rPr>
              <a:t>γνώση</a:t>
            </a:r>
            <a:r>
              <a:rPr lang="el-GR" dirty="0"/>
              <a:t> συγκροτεί τη </a:t>
            </a:r>
            <a:r>
              <a:rPr lang="el-GR" u="sng" dirty="0"/>
              <a:t>δύναμη της πνευματικής τροφοδοσίας </a:t>
            </a:r>
            <a:r>
              <a:rPr lang="el-GR" dirty="0"/>
              <a:t>που συνδέει τον άνθρωπο με τις άγιες δυνάμεις. (</a:t>
            </a:r>
            <a:r>
              <a:rPr lang="el-GR" i="1" dirty="0" err="1"/>
              <a:t>Πρακτικὸς</a:t>
            </a:r>
            <a:r>
              <a:rPr lang="el-GR" i="1" dirty="0"/>
              <a:t> ΝΑ΄</a:t>
            </a:r>
            <a:r>
              <a:rPr lang="en-GB" dirty="0"/>
              <a:t>, P.G. 40, 1248 </a:t>
            </a:r>
            <a:r>
              <a:rPr lang="el-GR" dirty="0"/>
              <a:t>ΑΒ</a:t>
            </a:r>
            <a:r>
              <a:rPr lang="en-GB" dirty="0"/>
              <a:t>. </a:t>
            </a:r>
            <a:r>
              <a:rPr lang="el-GR" dirty="0"/>
              <a:t>Πρβ</a:t>
            </a:r>
            <a:r>
              <a:rPr lang="en-GB" dirty="0"/>
              <a:t>. </a:t>
            </a:r>
            <a:r>
              <a:rPr lang="el-GR" i="1" dirty="0" err="1"/>
              <a:t>Γνωστικὰ</a:t>
            </a:r>
            <a:r>
              <a:rPr lang="el-GR" i="1" dirty="0"/>
              <a:t> Κεφάλαια ΙΙ, 32</a:t>
            </a:r>
            <a:r>
              <a:rPr lang="el-GR" dirty="0"/>
              <a:t>, </a:t>
            </a:r>
            <a:r>
              <a:rPr lang="en-GB" dirty="0"/>
              <a:t>Frank</a:t>
            </a:r>
            <a:r>
              <a:rPr lang="el-GR" dirty="0"/>
              <a:t>. σ. 153).</a:t>
            </a:r>
          </a:p>
          <a:p>
            <a:r>
              <a:rPr lang="el-GR" dirty="0"/>
              <a:t>Η σχέση γνώσης και απάθειας δεν είναι μόνο άρρηκτη αλλά και αιτιώδης· η </a:t>
            </a:r>
            <a:r>
              <a:rPr lang="el-GR" u="sng" dirty="0"/>
              <a:t>αύξηση στη γνώση </a:t>
            </a:r>
            <a:r>
              <a:rPr lang="el-GR" dirty="0"/>
              <a:t>εξαρτάται απόλυτα </a:t>
            </a:r>
            <a:r>
              <a:rPr lang="el-GR" u="sng" dirty="0"/>
              <a:t>από το βαθμό της απάθειας</a:t>
            </a:r>
            <a:r>
              <a:rPr lang="el-GR" dirty="0"/>
              <a:t>, εφόσον υπογραμμίζεται ότι "</a:t>
            </a:r>
            <a:r>
              <a:rPr lang="el-GR" b="1" i="1" dirty="0">
                <a:solidFill>
                  <a:srgbClr val="0070C0"/>
                </a:solidFill>
              </a:rPr>
              <a:t>κατ’ </a:t>
            </a:r>
            <a:r>
              <a:rPr lang="el-GR" b="1" i="1" dirty="0" err="1">
                <a:solidFill>
                  <a:srgbClr val="0070C0"/>
                </a:solidFill>
              </a:rPr>
              <a:t>ἀναλογίαν</a:t>
            </a:r>
            <a:r>
              <a:rPr lang="el-GR" b="1" i="1" dirty="0">
                <a:solidFill>
                  <a:srgbClr val="0070C0"/>
                </a:solidFill>
              </a:rPr>
              <a:t> </a:t>
            </a:r>
            <a:r>
              <a:rPr lang="el-GR" b="1" i="1" dirty="0" err="1">
                <a:solidFill>
                  <a:srgbClr val="0070C0"/>
                </a:solidFill>
              </a:rPr>
              <a:t>γὰρ</a:t>
            </a:r>
            <a:r>
              <a:rPr lang="el-GR" b="1" i="1" dirty="0">
                <a:solidFill>
                  <a:srgbClr val="0070C0"/>
                </a:solidFill>
              </a:rPr>
              <a:t> </a:t>
            </a:r>
            <a:r>
              <a:rPr lang="el-GR" b="1" i="1" dirty="0" err="1">
                <a:solidFill>
                  <a:srgbClr val="0070C0"/>
                </a:solidFill>
              </a:rPr>
              <a:t>τῆς</a:t>
            </a:r>
            <a:r>
              <a:rPr lang="el-GR" b="1" i="1" dirty="0">
                <a:solidFill>
                  <a:srgbClr val="0070C0"/>
                </a:solidFill>
              </a:rPr>
              <a:t> </a:t>
            </a:r>
            <a:r>
              <a:rPr lang="el-GR" b="1" i="1" dirty="0" err="1">
                <a:solidFill>
                  <a:srgbClr val="0070C0"/>
                </a:solidFill>
              </a:rPr>
              <a:t>ἀπαθείας</a:t>
            </a:r>
            <a:r>
              <a:rPr lang="el-GR" b="1" i="1" dirty="0">
                <a:solidFill>
                  <a:srgbClr val="0070C0"/>
                </a:solidFill>
              </a:rPr>
              <a:t> </a:t>
            </a:r>
            <a:r>
              <a:rPr lang="el-GR" b="1" i="1" dirty="0" err="1">
                <a:solidFill>
                  <a:srgbClr val="0070C0"/>
                </a:solidFill>
              </a:rPr>
              <a:t>ἡμῶν</a:t>
            </a:r>
            <a:r>
              <a:rPr lang="el-GR" b="1" i="1" dirty="0">
                <a:solidFill>
                  <a:srgbClr val="0070C0"/>
                </a:solidFill>
              </a:rPr>
              <a:t> </a:t>
            </a:r>
            <a:r>
              <a:rPr lang="el-GR" b="1" i="1" dirty="0" err="1">
                <a:solidFill>
                  <a:srgbClr val="0070C0"/>
                </a:solidFill>
              </a:rPr>
              <a:t>καταξιούμεθα</a:t>
            </a:r>
            <a:r>
              <a:rPr lang="el-GR" b="1" i="1" dirty="0">
                <a:solidFill>
                  <a:srgbClr val="0070C0"/>
                </a:solidFill>
              </a:rPr>
              <a:t> γνώσεως</a:t>
            </a:r>
            <a:r>
              <a:rPr lang="el-GR" dirty="0"/>
              <a:t>"</a:t>
            </a:r>
            <a:r>
              <a:rPr lang="en-GB" dirty="0"/>
              <a:t> </a:t>
            </a:r>
            <a:r>
              <a:rPr lang="el-GR" dirty="0"/>
              <a:t>(</a:t>
            </a:r>
            <a:r>
              <a:rPr lang="el-GR" i="1" dirty="0"/>
              <a:t>Σχόλια </a:t>
            </a:r>
            <a:r>
              <a:rPr lang="el-GR" i="1" dirty="0" err="1"/>
              <a:t>εἰς</a:t>
            </a:r>
            <a:r>
              <a:rPr lang="el-GR" i="1" dirty="0"/>
              <a:t> </a:t>
            </a:r>
            <a:r>
              <a:rPr lang="el-GR" i="1" dirty="0" err="1"/>
              <a:t>τὰς</a:t>
            </a:r>
            <a:r>
              <a:rPr lang="el-GR" i="1" dirty="0"/>
              <a:t> Παροιμίας 199</a:t>
            </a:r>
            <a:r>
              <a:rPr lang="el-GR" dirty="0"/>
              <a:t>, </a:t>
            </a:r>
            <a:r>
              <a:rPr lang="en-GB" dirty="0" err="1"/>
              <a:t>SChr</a:t>
            </a:r>
            <a:r>
              <a:rPr lang="el-GR" dirty="0"/>
              <a:t>340, σ. 294).</a:t>
            </a:r>
          </a:p>
        </p:txBody>
      </p:sp>
    </p:spTree>
    <p:extLst>
      <p:ext uri="{BB962C8B-B14F-4D97-AF65-F5344CB8AC3E}">
        <p14:creationId xmlns:p14="http://schemas.microsoft.com/office/powerpoint/2010/main" val="2903908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08338"/>
          </a:xfrm>
        </p:spPr>
        <p:txBody>
          <a:bodyPr/>
          <a:lstStyle/>
          <a:p>
            <a:pPr algn="ctr"/>
            <a:r>
              <a:rPr lang="el-GR" dirty="0"/>
              <a:t>Ο γνωσιολογικός χαρακτήρας της « </a:t>
            </a:r>
            <a:r>
              <a:rPr lang="el-GR" dirty="0" err="1"/>
              <a:t>φυσικῆς</a:t>
            </a:r>
            <a:r>
              <a:rPr lang="el-GR" dirty="0"/>
              <a:t>»</a:t>
            </a:r>
          </a:p>
        </p:txBody>
      </p:sp>
      <p:sp>
        <p:nvSpPr>
          <p:cNvPr id="3" name="Θέση περιεχομένου 2"/>
          <p:cNvSpPr>
            <a:spLocks noGrp="1"/>
          </p:cNvSpPr>
          <p:nvPr>
            <p:ph idx="1"/>
          </p:nvPr>
        </p:nvSpPr>
        <p:spPr>
          <a:xfrm>
            <a:off x="0" y="576374"/>
            <a:ext cx="12192000" cy="6281626"/>
          </a:xfrm>
        </p:spPr>
        <p:txBody>
          <a:bodyPr>
            <a:normAutofit/>
          </a:bodyPr>
          <a:lstStyle/>
          <a:p>
            <a:r>
              <a:rPr lang="el-GR" dirty="0"/>
              <a:t>Η απάθεια εισάγει τον άνθρωπο στη βασιλεία των ουρανών, δηλαδή στη βαθμίδα της φυσικής.</a:t>
            </a:r>
            <a:r>
              <a:rPr lang="en-GB" dirty="0"/>
              <a:t> </a:t>
            </a:r>
            <a:r>
              <a:rPr lang="el-GR" dirty="0"/>
              <a:t>(</a:t>
            </a:r>
            <a:r>
              <a:rPr lang="el-GR" i="1" dirty="0" err="1"/>
              <a:t>Γνωστικὰ</a:t>
            </a:r>
            <a:r>
              <a:rPr lang="el-GR" i="1" dirty="0"/>
              <a:t> Κεφάλαια </a:t>
            </a:r>
            <a:r>
              <a:rPr lang="en-GB" i="1" dirty="0"/>
              <a:t>V</a:t>
            </a:r>
            <a:r>
              <a:rPr lang="el-GR" i="1" dirty="0"/>
              <a:t>Ι, 40</a:t>
            </a:r>
            <a:r>
              <a:rPr lang="el-GR" dirty="0"/>
              <a:t>, </a:t>
            </a:r>
            <a:r>
              <a:rPr lang="en-GB" dirty="0"/>
              <a:t>Frank</a:t>
            </a:r>
            <a:r>
              <a:rPr lang="el-GR" dirty="0"/>
              <a:t>. σ. 289). Τελικά όμως, η </a:t>
            </a:r>
            <a:r>
              <a:rPr lang="el-GR" b="1" dirty="0">
                <a:solidFill>
                  <a:srgbClr val="0070C0"/>
                </a:solidFill>
              </a:rPr>
              <a:t>βασιλεία των ουρανών </a:t>
            </a:r>
            <a:r>
              <a:rPr lang="el-GR" dirty="0"/>
              <a:t>δεν αναγνωρίζεται παρά </a:t>
            </a:r>
            <a:r>
              <a:rPr lang="el-GR" u="sng" dirty="0"/>
              <a:t>ως μια σύνοψη των δυο βαθμίδων της απάθειας και της γνώσης</a:t>
            </a:r>
            <a:r>
              <a:rPr lang="el-GR" dirty="0"/>
              <a:t>, της πρακτικής και της φυσικής: "</a:t>
            </a:r>
            <a:r>
              <a:rPr lang="el-GR" i="1" dirty="0"/>
              <a:t>Βασιλεία </a:t>
            </a:r>
            <a:r>
              <a:rPr lang="el-GR" i="1" dirty="0" err="1"/>
              <a:t>οὐρανῶν</a:t>
            </a:r>
            <a:r>
              <a:rPr lang="el-GR" i="1" dirty="0"/>
              <a:t> </a:t>
            </a:r>
            <a:r>
              <a:rPr lang="el-GR" i="1" dirty="0" err="1"/>
              <a:t>ἐστιν</a:t>
            </a:r>
            <a:r>
              <a:rPr lang="el-GR" i="1" dirty="0"/>
              <a:t> </a:t>
            </a:r>
            <a:r>
              <a:rPr lang="el-GR" i="1" dirty="0" err="1"/>
              <a:t>ἀπάθεια</a:t>
            </a:r>
            <a:r>
              <a:rPr lang="el-GR" i="1" dirty="0"/>
              <a:t> </a:t>
            </a:r>
            <a:r>
              <a:rPr lang="el-GR" i="1" dirty="0" err="1"/>
              <a:t>ψυχῆς</a:t>
            </a:r>
            <a:r>
              <a:rPr lang="el-GR" i="1" dirty="0"/>
              <a:t> </a:t>
            </a:r>
            <a:r>
              <a:rPr lang="el-GR" i="1" dirty="0" err="1"/>
              <a:t>μετὰ</a:t>
            </a:r>
            <a:r>
              <a:rPr lang="el-GR" i="1" dirty="0"/>
              <a:t> γνώσεως </a:t>
            </a:r>
            <a:r>
              <a:rPr lang="el-GR" i="1" dirty="0" err="1"/>
              <a:t>τῶν</a:t>
            </a:r>
            <a:r>
              <a:rPr lang="el-GR" i="1" dirty="0"/>
              <a:t> </a:t>
            </a:r>
            <a:r>
              <a:rPr lang="el-GR" i="1" dirty="0" err="1"/>
              <a:t>ὄντων</a:t>
            </a:r>
            <a:r>
              <a:rPr lang="el-GR" i="1" dirty="0"/>
              <a:t> </a:t>
            </a:r>
            <a:r>
              <a:rPr lang="el-GR" i="1" dirty="0" err="1"/>
              <a:t>ἀληθοῦς</a:t>
            </a:r>
            <a:r>
              <a:rPr lang="el-GR" dirty="0"/>
              <a:t>"</a:t>
            </a:r>
            <a:r>
              <a:rPr lang="en-GB" dirty="0"/>
              <a:t> </a:t>
            </a:r>
            <a:r>
              <a:rPr lang="el-GR" dirty="0"/>
              <a:t>(</a:t>
            </a:r>
            <a:r>
              <a:rPr lang="el-GR" i="1" dirty="0" err="1"/>
              <a:t>Πρακτικὸς</a:t>
            </a:r>
            <a:r>
              <a:rPr lang="el-GR" i="1" dirty="0"/>
              <a:t> Β΄,</a:t>
            </a:r>
            <a:r>
              <a:rPr lang="el-GR" dirty="0"/>
              <a:t> </a:t>
            </a:r>
            <a:r>
              <a:rPr lang="en-GB" dirty="0"/>
              <a:t>P</a:t>
            </a:r>
            <a:r>
              <a:rPr lang="el-GR" dirty="0"/>
              <a:t>.</a:t>
            </a:r>
            <a:r>
              <a:rPr lang="en-GB" dirty="0"/>
              <a:t>G</a:t>
            </a:r>
            <a:r>
              <a:rPr lang="el-GR" dirty="0"/>
              <a:t>. 40, 1221</a:t>
            </a:r>
            <a:r>
              <a:rPr lang="en-GB" dirty="0"/>
              <a:t>D</a:t>
            </a:r>
            <a:r>
              <a:rPr lang="el-GR" dirty="0"/>
              <a:t> και </a:t>
            </a:r>
            <a:r>
              <a:rPr lang="en-GB" dirty="0" err="1"/>
              <a:t>SChr</a:t>
            </a:r>
            <a:r>
              <a:rPr lang="el-GR" dirty="0"/>
              <a:t>171, σ. 498).</a:t>
            </a:r>
          </a:p>
          <a:p>
            <a:r>
              <a:rPr lang="el-GR" dirty="0"/>
              <a:t>Γι’ αυτό, η απάθεια δεν είναι η διαχωριστική γραμμή μεταξύ πρακτικής και γνώσης. Αντιθέτως, κρύβει ένα πολύ πλατύ κτήμα, που αρχίζει από την είσοδο στην πρακτική καθιστώντας την ήδη αρχή της γνώσης. </a:t>
            </a:r>
            <a:r>
              <a:rPr lang="el-GR" b="1" dirty="0">
                <a:solidFill>
                  <a:srgbClr val="FF0000"/>
                </a:solidFill>
              </a:rPr>
              <a:t>Η απάθεια του ανθρώπου είναι μια </a:t>
            </a:r>
            <a:r>
              <a:rPr lang="el-GR" b="1" u="sng" dirty="0">
                <a:solidFill>
                  <a:srgbClr val="FF0000"/>
                </a:solidFill>
              </a:rPr>
              <a:t>απάθεια σε πρόοδο</a:t>
            </a:r>
            <a:r>
              <a:rPr lang="el-GR" dirty="0"/>
              <a:t>.  </a:t>
            </a:r>
          </a:p>
          <a:p>
            <a:r>
              <a:rPr lang="el-GR" dirty="0"/>
              <a:t>Η </a:t>
            </a:r>
            <a:r>
              <a:rPr lang="el-GR" u="sng" dirty="0"/>
              <a:t>απάθεια </a:t>
            </a:r>
            <a:r>
              <a:rPr lang="el-GR" dirty="0"/>
              <a:t> </a:t>
            </a:r>
            <a:r>
              <a:rPr lang="el-GR" dirty="0" err="1"/>
              <a:t>συνδεέται</a:t>
            </a:r>
            <a:r>
              <a:rPr lang="el-GR" dirty="0"/>
              <a:t> άμεσα με την </a:t>
            </a:r>
            <a:r>
              <a:rPr lang="el-GR" u="sng" dirty="0"/>
              <a:t>προσευχή</a:t>
            </a:r>
            <a:r>
              <a:rPr lang="el-GR" dirty="0"/>
              <a:t>, καθώς συνιστά τη βασικότερη προϋπόθεσή της, αποτελώντας την αρχή του δεύτερου πνευματικού σταδίου.  </a:t>
            </a:r>
          </a:p>
          <a:p>
            <a:r>
              <a:rPr lang="el-GR" dirty="0"/>
              <a:t>Τελικά </a:t>
            </a:r>
            <a:r>
              <a:rPr lang="el-GR" u="sng" dirty="0"/>
              <a:t>απάθεια </a:t>
            </a:r>
            <a:r>
              <a:rPr lang="el-GR" dirty="0"/>
              <a:t>και </a:t>
            </a:r>
            <a:r>
              <a:rPr lang="el-GR" u="sng" dirty="0"/>
              <a:t>τελειότητα </a:t>
            </a:r>
            <a:r>
              <a:rPr lang="el-GR" dirty="0"/>
              <a:t>παρουσιάζονται ως έννοιες ταυτόσημες, μια και ως τελειότητα αναγνωρίζεται η απόλυτη ελευθερία από όλα τα πάθη.</a:t>
            </a:r>
          </a:p>
          <a:p>
            <a:endParaRPr lang="el-GR" dirty="0"/>
          </a:p>
          <a:p>
            <a:endParaRPr lang="el-GR" dirty="0"/>
          </a:p>
          <a:p>
            <a:endParaRPr lang="el-GR" dirty="0"/>
          </a:p>
        </p:txBody>
      </p:sp>
    </p:spTree>
    <p:extLst>
      <p:ext uri="{BB962C8B-B14F-4D97-AF65-F5344CB8AC3E}">
        <p14:creationId xmlns:p14="http://schemas.microsoft.com/office/powerpoint/2010/main" val="2304157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734096"/>
          </a:xfrm>
        </p:spPr>
        <p:txBody>
          <a:bodyPr/>
          <a:lstStyle/>
          <a:p>
            <a:pPr algn="ctr"/>
            <a:r>
              <a:rPr lang="el-GR" dirty="0"/>
              <a:t>Ο γνωσιολογικός χαρακτήρας της « </a:t>
            </a:r>
            <a:r>
              <a:rPr lang="el-GR" dirty="0" err="1"/>
              <a:t>φυσικῆς</a:t>
            </a:r>
            <a:r>
              <a:rPr lang="el-GR" dirty="0"/>
              <a:t>»</a:t>
            </a:r>
          </a:p>
        </p:txBody>
      </p:sp>
      <p:sp>
        <p:nvSpPr>
          <p:cNvPr id="3" name="Θέση περιεχομένου 2"/>
          <p:cNvSpPr>
            <a:spLocks noGrp="1"/>
          </p:cNvSpPr>
          <p:nvPr>
            <p:ph idx="1"/>
          </p:nvPr>
        </p:nvSpPr>
        <p:spPr>
          <a:xfrm>
            <a:off x="0" y="615010"/>
            <a:ext cx="12192000" cy="6242989"/>
          </a:xfrm>
        </p:spPr>
        <p:txBody>
          <a:bodyPr>
            <a:normAutofit/>
          </a:bodyPr>
          <a:lstStyle/>
          <a:p>
            <a:r>
              <a:rPr lang="el-GR" dirty="0"/>
              <a:t>Ο άνθρωπος με τη </a:t>
            </a:r>
            <a:r>
              <a:rPr lang="el-GR" b="1" dirty="0"/>
              <a:t>σοφία του κόσμου</a:t>
            </a:r>
            <a:r>
              <a:rPr lang="el-GR" dirty="0"/>
              <a:t>, την κοσμική, επιλύει τα πρόσκαιρα προβλήματα, ενώ με τη χρήση της </a:t>
            </a:r>
            <a:r>
              <a:rPr lang="el-GR" b="1" dirty="0"/>
              <a:t>θείας γνώσης </a:t>
            </a:r>
            <a:r>
              <a:rPr lang="el-GR" dirty="0"/>
              <a:t>που παρέχεται από τον Θεό οδηγείται στη μακάρια βασιλεία του. Η μετοχή στη γνώση κατευθύνει τον άνθρωπο στον Δημιουργό αποκαλύπτοντας πίσω από κάθε κτίσμα τη δημιουργική δύναμη και τη σοφία του Θεού, που έκτισε τα πάντα. (</a:t>
            </a:r>
            <a:r>
              <a:rPr lang="el-GR" i="1" dirty="0"/>
              <a:t>Κεφάλαια </a:t>
            </a:r>
            <a:r>
              <a:rPr lang="el-GR" i="1" dirty="0" err="1"/>
              <a:t>Γνωστικὰ</a:t>
            </a:r>
            <a:r>
              <a:rPr lang="el-GR" i="1" dirty="0"/>
              <a:t> Ι, 14</a:t>
            </a:r>
            <a:r>
              <a:rPr lang="el-GR" dirty="0"/>
              <a:t>, </a:t>
            </a:r>
            <a:r>
              <a:rPr lang="en-GB" dirty="0"/>
              <a:t>Frank</a:t>
            </a:r>
            <a:r>
              <a:rPr lang="el-GR" dirty="0"/>
              <a:t>. σ. 59).</a:t>
            </a:r>
          </a:p>
          <a:p>
            <a:r>
              <a:rPr lang="el-GR" dirty="0"/>
              <a:t>Έτσι η </a:t>
            </a:r>
            <a:r>
              <a:rPr lang="el-GR" b="1" dirty="0">
                <a:solidFill>
                  <a:srgbClr val="0070C0"/>
                </a:solidFill>
              </a:rPr>
              <a:t>γνώση των όντων </a:t>
            </a:r>
            <a:r>
              <a:rPr lang="el-GR" dirty="0"/>
              <a:t>αποβαίνει η κινητήρια δύναμη που ανάγει τον άνθρωπο στη </a:t>
            </a:r>
            <a:r>
              <a:rPr lang="el-GR" b="1" dirty="0">
                <a:solidFill>
                  <a:srgbClr val="0070C0"/>
                </a:solidFill>
              </a:rPr>
              <a:t>θεογνωσία</a:t>
            </a:r>
            <a:r>
              <a:rPr lang="el-GR" dirty="0"/>
              <a:t>: "</a:t>
            </a:r>
            <a:r>
              <a:rPr lang="el-GR" i="1" dirty="0" err="1"/>
              <a:t>ὄντως</a:t>
            </a:r>
            <a:r>
              <a:rPr lang="el-GR" i="1" dirty="0"/>
              <a:t> </a:t>
            </a:r>
            <a:r>
              <a:rPr lang="el-GR" i="1" dirty="0" err="1"/>
              <a:t>ἐστὶν</a:t>
            </a:r>
            <a:r>
              <a:rPr lang="el-GR" i="1" dirty="0"/>
              <a:t> ἡ πάντων </a:t>
            </a:r>
            <a:r>
              <a:rPr lang="el-GR" i="1" dirty="0" err="1"/>
              <a:t>τῶν</a:t>
            </a:r>
            <a:r>
              <a:rPr lang="el-GR" i="1" dirty="0"/>
              <a:t> </a:t>
            </a:r>
            <a:r>
              <a:rPr lang="el-GR" i="1" dirty="0" err="1"/>
              <a:t>ὄντων</a:t>
            </a:r>
            <a:r>
              <a:rPr lang="el-GR" i="1" dirty="0"/>
              <a:t> </a:t>
            </a:r>
            <a:r>
              <a:rPr lang="el-GR" i="1" dirty="0" err="1"/>
              <a:t>γνῶσις</a:t>
            </a:r>
            <a:r>
              <a:rPr lang="el-GR" i="1" dirty="0"/>
              <a:t>, </a:t>
            </a:r>
            <a:r>
              <a:rPr lang="el-GR" i="1" dirty="0" err="1"/>
              <a:t>ὥστε</a:t>
            </a:r>
            <a:r>
              <a:rPr lang="el-GR" i="1" dirty="0"/>
              <a:t> </a:t>
            </a:r>
            <a:r>
              <a:rPr lang="el-GR" i="1" dirty="0" err="1"/>
              <a:t>τὴν</a:t>
            </a:r>
            <a:r>
              <a:rPr lang="el-GR" i="1" dirty="0"/>
              <a:t> </a:t>
            </a:r>
            <a:r>
              <a:rPr lang="el-GR" i="1" dirty="0" err="1"/>
              <a:t>ψυχὴν</a:t>
            </a:r>
            <a:r>
              <a:rPr lang="el-GR" i="1" dirty="0"/>
              <a:t> </a:t>
            </a:r>
            <a:r>
              <a:rPr lang="el-GR" i="1" dirty="0" err="1"/>
              <a:t>τὴν</a:t>
            </a:r>
            <a:r>
              <a:rPr lang="el-GR" i="1" dirty="0"/>
              <a:t> </a:t>
            </a:r>
            <a:r>
              <a:rPr lang="el-GR" i="1" dirty="0" err="1"/>
              <a:t>κοινωνοῦσαν</a:t>
            </a:r>
            <a:r>
              <a:rPr lang="el-GR" i="1" dirty="0"/>
              <a:t> </a:t>
            </a:r>
            <a:r>
              <a:rPr lang="el-GR" i="1" dirty="0" err="1"/>
              <a:t>αὐτῆς</a:t>
            </a:r>
            <a:r>
              <a:rPr lang="el-GR" i="1" dirty="0"/>
              <a:t> </a:t>
            </a:r>
            <a:r>
              <a:rPr lang="el-GR" i="1" dirty="0" err="1"/>
              <a:t>ἀναγάγειν</a:t>
            </a:r>
            <a:r>
              <a:rPr lang="el-GR" i="1" dirty="0"/>
              <a:t> </a:t>
            </a:r>
            <a:r>
              <a:rPr lang="el-GR" i="1" dirty="0" err="1"/>
              <a:t>πρὸς</a:t>
            </a:r>
            <a:r>
              <a:rPr lang="el-GR" i="1" dirty="0"/>
              <a:t> </a:t>
            </a:r>
            <a:r>
              <a:rPr lang="el-GR" i="1" dirty="0" err="1"/>
              <a:t>τὴν</a:t>
            </a:r>
            <a:r>
              <a:rPr lang="el-GR" i="1" dirty="0"/>
              <a:t> </a:t>
            </a:r>
            <a:r>
              <a:rPr lang="el-GR" i="1" dirty="0" err="1"/>
              <a:t>γνῶσιν</a:t>
            </a:r>
            <a:r>
              <a:rPr lang="el-GR" i="1" dirty="0"/>
              <a:t> </a:t>
            </a:r>
            <a:r>
              <a:rPr lang="el-GR" i="1" dirty="0" err="1"/>
              <a:t>τῆς</a:t>
            </a:r>
            <a:r>
              <a:rPr lang="el-GR" i="1" dirty="0"/>
              <a:t> </a:t>
            </a:r>
            <a:r>
              <a:rPr lang="el-GR" i="1" dirty="0" err="1"/>
              <a:t>ἁγίας</a:t>
            </a:r>
            <a:r>
              <a:rPr lang="el-GR" i="1" dirty="0"/>
              <a:t> Τριάδος</a:t>
            </a:r>
            <a:r>
              <a:rPr lang="el-GR" dirty="0"/>
              <a:t>"</a:t>
            </a:r>
            <a:r>
              <a:rPr lang="el-GR" i="1" dirty="0"/>
              <a:t> </a:t>
            </a:r>
            <a:r>
              <a:rPr lang="el-GR" dirty="0"/>
              <a:t>(</a:t>
            </a:r>
            <a:r>
              <a:rPr lang="el-GR" i="1" dirty="0"/>
              <a:t>Κεφάλαια </a:t>
            </a:r>
            <a:r>
              <a:rPr lang="el-GR" i="1" dirty="0" err="1"/>
              <a:t>Γνωστικὰ</a:t>
            </a:r>
            <a:r>
              <a:rPr lang="el-GR" i="1" dirty="0"/>
              <a:t> ΙΙ, 16</a:t>
            </a:r>
            <a:r>
              <a:rPr lang="el-GR" dirty="0"/>
              <a:t>, </a:t>
            </a:r>
            <a:r>
              <a:rPr lang="en-GB" dirty="0"/>
              <a:t>Frank</a:t>
            </a:r>
            <a:r>
              <a:rPr lang="el-GR" dirty="0"/>
              <a:t>. σ. 141).</a:t>
            </a:r>
          </a:p>
          <a:p>
            <a:r>
              <a:rPr lang="el-GR" dirty="0"/>
              <a:t>Άλλωστε, ο σκοπός της χριστιανικής γνώσης είναι ένας και μοναδικός: η ένωση με τον Θεό, η θέωση. Στη βαθμίδα της </a:t>
            </a:r>
            <a:r>
              <a:rPr lang="el-GR" b="1" dirty="0">
                <a:solidFill>
                  <a:srgbClr val="FF0000"/>
                </a:solidFill>
              </a:rPr>
              <a:t>"</a:t>
            </a:r>
            <a:r>
              <a:rPr lang="el-GR" b="1" i="1" dirty="0" err="1">
                <a:solidFill>
                  <a:srgbClr val="FF0000"/>
                </a:solidFill>
              </a:rPr>
              <a:t>φυσικῆς</a:t>
            </a:r>
            <a:r>
              <a:rPr lang="el-GR" b="1" dirty="0">
                <a:solidFill>
                  <a:srgbClr val="FF0000"/>
                </a:solidFill>
              </a:rPr>
              <a:t>", </a:t>
            </a:r>
            <a:r>
              <a:rPr lang="el-GR" dirty="0"/>
              <a:t>ή </a:t>
            </a:r>
            <a:r>
              <a:rPr lang="el-GR" b="1" dirty="0">
                <a:solidFill>
                  <a:srgbClr val="FF0000"/>
                </a:solidFill>
              </a:rPr>
              <a:t>"</a:t>
            </a:r>
            <a:r>
              <a:rPr lang="el-GR" b="1" i="1" dirty="0" err="1">
                <a:solidFill>
                  <a:srgbClr val="FF0000"/>
                </a:solidFill>
              </a:rPr>
              <a:t>γνῶσις</a:t>
            </a:r>
            <a:r>
              <a:rPr lang="el-GR" b="1" i="1" dirty="0">
                <a:solidFill>
                  <a:srgbClr val="FF0000"/>
                </a:solidFill>
              </a:rPr>
              <a:t> </a:t>
            </a:r>
            <a:r>
              <a:rPr lang="el-GR" b="1" i="1" dirty="0" err="1">
                <a:solidFill>
                  <a:srgbClr val="FF0000"/>
                </a:solidFill>
              </a:rPr>
              <a:t>τῶν</a:t>
            </a:r>
            <a:r>
              <a:rPr lang="el-GR" b="1" i="1" dirty="0">
                <a:solidFill>
                  <a:srgbClr val="FF0000"/>
                </a:solidFill>
              </a:rPr>
              <a:t> </a:t>
            </a:r>
            <a:r>
              <a:rPr lang="el-GR" b="1" i="1" dirty="0" err="1">
                <a:solidFill>
                  <a:srgbClr val="FF0000"/>
                </a:solidFill>
              </a:rPr>
              <a:t>ὄντων</a:t>
            </a:r>
            <a:r>
              <a:rPr lang="el-GR" b="1" dirty="0">
                <a:solidFill>
                  <a:srgbClr val="FF0000"/>
                </a:solidFill>
              </a:rPr>
              <a:t>"</a:t>
            </a:r>
            <a:r>
              <a:rPr lang="el-GR" dirty="0"/>
              <a:t>, ο άνθρωπος αναγνωρίζεται ως </a:t>
            </a:r>
            <a:r>
              <a:rPr lang="el-GR" u="sng" dirty="0">
                <a:solidFill>
                  <a:srgbClr val="FF0000"/>
                </a:solidFill>
              </a:rPr>
              <a:t>κληρονόμος του Χριστού </a:t>
            </a:r>
            <a:r>
              <a:rPr lang="el-GR" dirty="0"/>
              <a:t>γιατί αξιώνεται να γίνει επόπτης των </a:t>
            </a:r>
            <a:r>
              <a:rPr lang="el-GR" dirty="0" err="1"/>
              <a:t>γενητών</a:t>
            </a:r>
            <a:r>
              <a:rPr lang="el-GR" dirty="0"/>
              <a:t>: "</a:t>
            </a:r>
            <a:r>
              <a:rPr lang="el-GR" i="1" dirty="0"/>
              <a:t>Κληρονόμος </a:t>
            </a:r>
            <a:r>
              <a:rPr lang="el-GR" i="1" dirty="0" err="1"/>
              <a:t>Χριστοῦ</a:t>
            </a:r>
            <a:r>
              <a:rPr lang="el-GR" i="1" dirty="0"/>
              <a:t> </a:t>
            </a:r>
            <a:r>
              <a:rPr lang="el-GR" i="1" dirty="0" err="1"/>
              <a:t>ἐστι</a:t>
            </a:r>
            <a:r>
              <a:rPr lang="el-GR" i="1" dirty="0"/>
              <a:t> ὁ </a:t>
            </a:r>
            <a:r>
              <a:rPr lang="el-GR" i="1" dirty="0" err="1"/>
              <a:t>ἀξιωθεὶς</a:t>
            </a:r>
            <a:r>
              <a:rPr lang="el-GR" i="1" dirty="0"/>
              <a:t> </a:t>
            </a:r>
            <a:r>
              <a:rPr lang="el-GR" i="1" dirty="0" err="1"/>
              <a:t>ἐπόπτης</a:t>
            </a:r>
            <a:r>
              <a:rPr lang="el-GR" i="1" dirty="0"/>
              <a:t> </a:t>
            </a:r>
            <a:r>
              <a:rPr lang="el-GR" i="1" dirty="0" err="1"/>
              <a:t>εἶναι</a:t>
            </a:r>
            <a:r>
              <a:rPr lang="el-GR" i="1" dirty="0"/>
              <a:t> </a:t>
            </a:r>
            <a:r>
              <a:rPr lang="el-GR" i="1" dirty="0" err="1"/>
              <a:t>τῶν</a:t>
            </a:r>
            <a:r>
              <a:rPr lang="el-GR" i="1" dirty="0"/>
              <a:t> </a:t>
            </a:r>
            <a:r>
              <a:rPr lang="el-GR" i="1" dirty="0" err="1"/>
              <a:t>γενητῶν</a:t>
            </a:r>
            <a:r>
              <a:rPr lang="el-GR" dirty="0"/>
              <a:t>"</a:t>
            </a:r>
            <a:r>
              <a:rPr lang="el-GR" i="1" dirty="0"/>
              <a:t> </a:t>
            </a:r>
            <a:r>
              <a:rPr lang="el-GR" dirty="0"/>
              <a:t>(</a:t>
            </a:r>
            <a:r>
              <a:rPr lang="el-GR" i="1" dirty="0"/>
              <a:t>Κεφάλαια </a:t>
            </a:r>
            <a:r>
              <a:rPr lang="el-GR" i="1" dirty="0" err="1"/>
              <a:t>Γνωστικὰ</a:t>
            </a:r>
            <a:r>
              <a:rPr lang="el-GR" i="1" dirty="0"/>
              <a:t> Ι</a:t>
            </a:r>
            <a:r>
              <a:rPr lang="en-GB" i="1" dirty="0"/>
              <a:t>V</a:t>
            </a:r>
            <a:r>
              <a:rPr lang="el-GR" i="1" dirty="0"/>
              <a:t>, 4</a:t>
            </a:r>
            <a:r>
              <a:rPr lang="el-GR" dirty="0"/>
              <a:t>, </a:t>
            </a:r>
            <a:r>
              <a:rPr lang="en-GB" dirty="0"/>
              <a:t>Frank</a:t>
            </a:r>
            <a:r>
              <a:rPr lang="el-GR" dirty="0"/>
              <a:t>. σ. 263).</a:t>
            </a:r>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68173328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660</TotalTime>
  <Words>10864</Words>
  <Application>Microsoft Office PowerPoint</Application>
  <PresentationFormat>Ευρεία οθόνη</PresentationFormat>
  <Paragraphs>222</Paragraphs>
  <Slides>50</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50</vt:i4>
      </vt:variant>
    </vt:vector>
  </HeadingPairs>
  <TitlesOfParts>
    <vt:vector size="55" baseType="lpstr">
      <vt:lpstr>Arial</vt:lpstr>
      <vt:lpstr>Calibri</vt:lpstr>
      <vt:lpstr>Calibri Light</vt:lpstr>
      <vt:lpstr>Times New Roman</vt:lpstr>
      <vt:lpstr>Θέμα του Office</vt:lpstr>
      <vt:lpstr>ΑΓΙΟΛΟΓΙΑ ΕΟΡΤΟΛΟΓΙΑ ΕΝΟΤΗΤΑ 6Η  ΤΕΛΕΙΩΣΗ ΤΗΣ ΑΓΙΟΤΗΤΑΣ    ΦΥΣΙΚΗ ΘΕΩΡΙΑ Από τα βιβλία του Δημητρίου Γ. Τσάμη ΑΓΙΟΛΟΓΙΑ ΤΗΣ ΟΡΘΟΔΟΞΗΣ ΕΚΚΛΗΣΙΑΣ, ΕΚΔΟΣΕΙΣ Π. ΠΟΥΡΝΑΡΑ, ΘΕΣΣΑΛΟΝΙΚΗ 1999, σσ. 177-180 και της Μαρίας Καράμπελια, Εμπειρική βίωση της θείας γνώσης, Θεσσαλονίκη 2013, Εκδόσεις Αντ. Σταμούλη, σσ. 337-388 </vt:lpstr>
      <vt:lpstr>Εισαγωγικά</vt:lpstr>
      <vt:lpstr>Εισαγωγικά</vt:lpstr>
      <vt:lpstr>Η παγκόσμια αίσθηση και η δεύτερη απάθεια</vt:lpstr>
      <vt:lpstr>Η παγκόσμια αίσθηση και η δεύτερη απάθεια</vt:lpstr>
      <vt:lpstr>Ο γνωσιολογικός χαρακτήρας της « φυσικῆς»</vt:lpstr>
      <vt:lpstr>Ο γνωσιολογικός χαρακτήρας της « φυσικῆς»</vt:lpstr>
      <vt:lpstr>Ο γνωσιολογικός χαρακτήρας της « φυσικῆς»</vt:lpstr>
      <vt:lpstr>Ο γνωσιολογικός χαρακτήρας της « φυσικῆς»</vt:lpstr>
      <vt:lpstr>Ο γνωσιολογικός χαρακτήρας της « φυσικῆς»</vt:lpstr>
      <vt:lpstr>Ο γνωσιολογικός χαρακτήρας της « φυσικῆς»</vt:lpstr>
      <vt:lpstr>Ο γνωσιολογικός χαρακτήρας της « φυσικῆς»</vt:lpstr>
      <vt:lpstr>Ο γνωσιολογικός χαρακτήρας της « φυσικῆς»</vt:lpstr>
      <vt:lpstr>Η γνώση ως εμπειρία αγάπης και μονόδρομος ελευθερίας </vt:lpstr>
      <vt:lpstr>Η γνώση ως εμπειρία αγάπης και μονόδρομος ελευθερίας </vt:lpstr>
      <vt:lpstr>Η γνώση ως εμπειρία αγάπης και μονόδρομος ελευθερίας </vt:lpstr>
      <vt:lpstr>Η γνώση ως εμπειρία αγάπης και μονόδρομος ελευθερίας </vt:lpstr>
      <vt:lpstr>Η γνώση ως εμπειρία αγάπης και μονόδρομος ελευθερίας </vt:lpstr>
      <vt:lpstr>Η γνώση ως εμπειρία αγάπης και μονόδρομος ελευθερίας </vt:lpstr>
      <vt:lpstr>Η γνώση ως εμπειρία αγάπης και μονόδρομος ελευθερίας</vt:lpstr>
      <vt:lpstr>Η γνώση ως εμπειρία αγάπης και μονόδρομος ελευθερίας</vt:lpstr>
      <vt:lpstr>Η γνώση ως εμπειρία αγάπης και μονόδρομος ελευθερίας</vt:lpstr>
      <vt:lpstr>Η κοινωνική διάσταση της χριστιανικής γνώσης</vt:lpstr>
      <vt:lpstr>Η κοινωνική διάσταση της χριστιανικής γνώσης</vt:lpstr>
      <vt:lpstr>Η κοινωνική διάσταση της χριστιανικής γνώσης</vt:lpstr>
      <vt:lpstr>Η έννοια της δικαιοσύνης</vt:lpstr>
      <vt:lpstr>Η έννοια της δικαιοσύνης</vt:lpstr>
      <vt:lpstr>Η έννοια της δικαιοσύνης</vt:lpstr>
      <vt:lpstr>Η έννοια της δικαιοσύνης</vt:lpstr>
      <vt:lpstr>Η έννοια της δικαιοσύνης</vt:lpstr>
      <vt:lpstr> Η κοινωνική εφαρμογή της δικαιοσύνης </vt:lpstr>
      <vt:lpstr>Η κοινωνική εφαρμογή της δικαιοσύνης</vt:lpstr>
      <vt:lpstr>Η κοινωνική εφαρμογή της δικαιοσύνης</vt:lpstr>
      <vt:lpstr>Διάκριση μεταξύ χριστιανικής γνώσης και κοσμικής σοφίας</vt:lpstr>
      <vt:lpstr>Διάκριση μεταξύ χριστιανικής γνώσης και κοσμικής σοφίας</vt:lpstr>
      <vt:lpstr>Διάκριση μεταξύ χριστιανικής γνώσης και κοσμικής σοφίας</vt:lpstr>
      <vt:lpstr>Διάκριση μεταξύ χριστιανικής γνώσης και κοσμικής σοφίας</vt:lpstr>
      <vt:lpstr>Διάκριση μεταξύ χριστιανικής γνώσης και κοσμικής σοφίας</vt:lpstr>
      <vt:lpstr>Διάκριση μεταξύ χριστιανικής γνώσης και κοσμικής σοφίας</vt:lpstr>
      <vt:lpstr>Διάκριση μεταξύ χριστιανικής γνώσης και κοσμικής σοφίας</vt:lpstr>
      <vt:lpstr>Διάκριση μεταξύ χριστιανικής γνώσης και κοσμικής σοφίας</vt:lpstr>
      <vt:lpstr>Διάκριση μεταξύ χριστιανικής γνώσης και κοσμικής σοφίας</vt:lpstr>
      <vt:lpstr>Διάκριση μεταξύ χριστιανικής γνώσης και κοσμικής σοφίας</vt:lpstr>
      <vt:lpstr>Διάκριση μεταξύ χριστιανικής γνώσης και κοσμικής σοφίας</vt:lpstr>
      <vt:lpstr>Το περιεχόμενο της κάθαρσης στη βαθμίδα της φυσικής</vt:lpstr>
      <vt:lpstr>Το περιεχόμενο της κάθαρσης στη βαθμίδα της φυσικής</vt:lpstr>
      <vt:lpstr>Το περιεχόμενο της κάθαρσης στη βαθμίδα της φυσικής</vt:lpstr>
      <vt:lpstr>Το περιεχόμενο της κάθαρσης στη βαθμίδα της φυσικής</vt:lpstr>
      <vt:lpstr>Η αποκάλυψη της γνώσης κατά τον καιρό της προσευχής</vt:lpstr>
      <vt:lpstr>Η αποκάλυψη της γνώσης κατά τον καιρό της προσευχής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ΑΓΙΟΛΟΓΙΑ ΕΟΡΤΟΛΟΓΙΑ ΕΝΟΤΗΤΑ 6Η  ΤΕΛΕΙΩΣΗ ΤΗΣ ΑΓΙΟΤΗΤΑΣ    ΦΥΣΙΚΗ ΘΕΩΡΙΑ Από τα βιβλία του Δημητρίου Γ. Τσάμη ΑΓΙΟΛΟΓΙΑ ΤΗΣ ΟΡΘΟΔΟΞΗΣ ΕΚΚΛΗΣΙΑΣ, ΕΚΔΟΣΕΙΣ Π. ΠΟΥΡΝΑΡΑ, ΘΕΣΣΑΛΟΝΙΚΗ 1999, σσ. 177-180 και της Μαρίας Καράμπελια, Εμπειρική βίωση της θείας γνώσης, Θεσσαλονίκη 2013, Εκδόσεις Αντ. Σταμούλη, σσ. 337-388 </dc:title>
  <dc:creator>MARIA KARAMPELIA</dc:creator>
  <cp:lastModifiedBy>MARIA KARAMPELIA</cp:lastModifiedBy>
  <cp:revision>16</cp:revision>
  <dcterms:created xsi:type="dcterms:W3CDTF">2022-12-16T12:08:44Z</dcterms:created>
  <dcterms:modified xsi:type="dcterms:W3CDTF">2024-10-29T16:29:44Z</dcterms:modified>
</cp:coreProperties>
</file>