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79" r:id="rId6"/>
    <p:sldId id="28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73" r:id="rId17"/>
    <p:sldId id="274" r:id="rId18"/>
    <p:sldId id="275" r:id="rId19"/>
    <p:sldId id="269" r:id="rId20"/>
    <p:sldId id="270" r:id="rId21"/>
    <p:sldId id="271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85" autoAdjust="0"/>
  </p:normalViewPr>
  <p:slideViewPr>
    <p:cSldViewPr snapToGrid="0" snapToObjects="1">
      <p:cViewPr varScale="1">
        <p:scale>
          <a:sx n="79" d="100"/>
          <a:sy n="79" d="100"/>
        </p:scale>
        <p:origin x="-96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54C77-DDB1-4E4C-A04E-7927C051BA0F}" type="datetimeFigureOut">
              <a:rPr lang="en-US" smtClean="0"/>
              <a:t>3/7/16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8F465-8E33-A74C-A969-8FD6AAC53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7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34222F-905E-C94B-B45D-BC4CE47845D2}" type="slidenum">
              <a:rPr lang="en-US"/>
              <a:pPr/>
              <a:t>4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8A628E-B6FB-EB4C-9AD7-418AA705893E}" type="slidenum">
              <a:rPr lang="en-US"/>
              <a:pPr/>
              <a:t>5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4AA63E-D934-C449-8261-AF6BF391EF07}" type="slidenum">
              <a:rPr lang="en-US"/>
              <a:pPr/>
              <a:t>6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CF3964C-A5DC-0E43-AA3E-A6E701DFCA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93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endParaRPr kumimoji="0"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endParaRPr kumimoji="0"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3/7/16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hyperlink" Target="http://sunsite.auc.dk/cgfa/carpaccio/carpaccio_bio.ht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hyperlink" Target="http://www.byzantinemuseum.gr/el/permanentexhibition/byzantine_world/public_private_life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Μυθολογία στη χριστιανική τέχνη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284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2406" b="22406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24456"/>
          </a:xfrm>
        </p:spPr>
        <p:txBody>
          <a:bodyPr>
            <a:normAutofit/>
          </a:bodyPr>
          <a:lstStyle/>
          <a:p>
            <a:r>
              <a:rPr lang="el-GR" sz="2000" i="1" dirty="0">
                <a:effectLst/>
              </a:rPr>
              <a:t>Δαίμονες τής Κόλασης (Χαλκογραφία τού Αγίου Όρους).</a:t>
            </a:r>
            <a:r>
              <a:rPr lang="el-GR" sz="2000" dirty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42399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1860" r="-51860"/>
          <a:stretch>
            <a:fillRect/>
          </a:stretch>
        </p:blipFill>
        <p:spPr>
          <a:xfrm>
            <a:off x="457200" y="1935130"/>
            <a:ext cx="8229600" cy="416086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39575"/>
          </a:xfrm>
        </p:spPr>
        <p:txBody>
          <a:bodyPr>
            <a:normAutofit/>
          </a:bodyPr>
          <a:lstStyle/>
          <a:p>
            <a:r>
              <a:rPr lang="el-GR" sz="2000" i="1" dirty="0">
                <a:effectLst/>
              </a:rPr>
              <a:t>"Θηρίον, το αναβαίνον εκ τής αβύσσου". (Ταβλουσούν Καππαδοκίας).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74938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45320" t="-13655" r="-32879" b="16011"/>
          <a:stretch/>
        </p:blipFill>
        <p:spPr>
          <a:xfrm>
            <a:off x="306440" y="559373"/>
            <a:ext cx="8229600" cy="580814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0048"/>
          </a:xfrm>
        </p:spPr>
        <p:txBody>
          <a:bodyPr>
            <a:normAutofit/>
          </a:bodyPr>
          <a:lstStyle/>
          <a:p>
            <a:r>
              <a:rPr lang="el-GR" sz="2000" dirty="0" smtClean="0"/>
              <a:t>Άγιος Χριστόφορος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47251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dragon</a:t>
            </a:r>
            <a:r>
              <a:rPr lang="en-US" dirty="0"/>
              <a:t> in Christian art represents sin and the sinful nature, and is also a common way of depicting the devil, especially in the context of devourer. A number of saints are depicted defeating or otherwise overcoming dragons. </a:t>
            </a:r>
            <a:endParaRPr lang="el-GR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http://</a:t>
            </a:r>
            <a:r>
              <a:rPr lang="en-US" dirty="0" err="1"/>
              <a:t>symboldictionary.net</a:t>
            </a:r>
            <a:r>
              <a:rPr lang="en-US" dirty="0"/>
              <a:t>/?p=1333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967" y="3811739"/>
            <a:ext cx="19050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6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4468" r="-164468"/>
          <a:stretch>
            <a:fillRect/>
          </a:stretch>
        </p:blipFill>
        <p:spPr>
          <a:xfrm>
            <a:off x="-2363317" y="1524000"/>
            <a:ext cx="8229600" cy="4572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0" y="1612900"/>
            <a:ext cx="2755900" cy="3619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4100" y="1790700"/>
            <a:ext cx="25527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936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0400" r="-9040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250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5286" r="-95286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01257"/>
          </a:xfrm>
        </p:spPr>
        <p:txBody>
          <a:bodyPr>
            <a:normAutofit/>
          </a:bodyPr>
          <a:lstStyle/>
          <a:p>
            <a:r>
              <a:rPr lang="en-US" sz="2000" dirty="0"/>
              <a:t>Bernardo </a:t>
            </a:r>
            <a:r>
              <a:rPr lang="en-US" sz="2000" dirty="0" err="1"/>
              <a:t>Martorell</a:t>
            </a:r>
            <a:r>
              <a:rPr lang="en-US" sz="2000" dirty="0"/>
              <a:t> (1400-52), dating c.1430-1435, at the Art Institute of Chicago, Chicago</a:t>
            </a:r>
          </a:p>
        </p:txBody>
      </p:sp>
    </p:spTree>
    <p:extLst>
      <p:ext uri="{BB962C8B-B14F-4D97-AF65-F5344CB8AC3E}">
        <p14:creationId xmlns:p14="http://schemas.microsoft.com/office/powerpoint/2010/main" val="1440140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96201" r="-196201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Saint George by Albrecht </a:t>
            </a:r>
            <a:r>
              <a:rPr lang="en-US" sz="2000" dirty="0" err="1"/>
              <a:t>Dürer</a:t>
            </a:r>
            <a:r>
              <a:rPr lang="en-US" sz="2000" dirty="0"/>
              <a:t> (1471-1528), dating 1503, from the left panel of the </a:t>
            </a:r>
            <a:r>
              <a:rPr lang="en-US" sz="2000" dirty="0" err="1"/>
              <a:t>Paumgartner</a:t>
            </a:r>
            <a:r>
              <a:rPr lang="en-US" sz="2000" dirty="0"/>
              <a:t> altarpiece.</a:t>
            </a:r>
          </a:p>
        </p:txBody>
      </p:sp>
    </p:spTree>
    <p:extLst>
      <p:ext uri="{BB962C8B-B14F-4D97-AF65-F5344CB8AC3E}">
        <p14:creationId xmlns:p14="http://schemas.microsoft.com/office/powerpoint/2010/main" val="3154614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7150" r="1715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70320"/>
          </a:xfrm>
        </p:spPr>
        <p:txBody>
          <a:bodyPr>
            <a:normAutofit/>
          </a:bodyPr>
          <a:lstStyle/>
          <a:p>
            <a:r>
              <a:rPr lang="it-IT" sz="2000" dirty="0"/>
              <a:t>"St. George and the Dragon" by </a:t>
            </a:r>
            <a:r>
              <a:rPr lang="it-IT" sz="2000" dirty="0">
                <a:hlinkClick r:id="rId3"/>
              </a:rPr>
              <a:t>Carpaggio (1455-1526)</a:t>
            </a:r>
            <a:r>
              <a:rPr lang="it-IT" sz="2000" dirty="0"/>
              <a:t>, </a:t>
            </a:r>
            <a:r>
              <a:rPr lang="it-IT" sz="2000" dirty="0" err="1"/>
              <a:t>dating</a:t>
            </a:r>
            <a:r>
              <a:rPr lang="it-IT" sz="2000" dirty="0"/>
              <a:t> 1502-08, </a:t>
            </a:r>
            <a:r>
              <a:rPr lang="it-IT" sz="2000" dirty="0" err="1"/>
              <a:t>at</a:t>
            </a:r>
            <a:r>
              <a:rPr lang="it-IT" sz="2000" dirty="0"/>
              <a:t> the Scuola di San Giorgio degli Schiavoni, </a:t>
            </a:r>
            <a:r>
              <a:rPr lang="it-IT" sz="2000" dirty="0" err="1"/>
              <a:t>Venice</a:t>
            </a:r>
            <a:r>
              <a:rPr lang="it-IT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66453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1673" r="-6167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70320"/>
          </a:xfrm>
        </p:spPr>
        <p:txBody>
          <a:bodyPr>
            <a:noAutofit/>
          </a:bodyPr>
          <a:lstStyle/>
          <a:p>
            <a:r>
              <a:rPr lang="en-US" sz="2000" dirty="0" err="1">
                <a:effectLst/>
              </a:rPr>
              <a:t>Sandro</a:t>
            </a:r>
            <a:r>
              <a:rPr lang="en-US" sz="2000" dirty="0">
                <a:effectLst/>
              </a:rPr>
              <a:t> </a:t>
            </a:r>
            <a:r>
              <a:rPr lang="en-US" sz="2000" dirty="0" smtClean="0">
                <a:effectLst/>
              </a:rPr>
              <a:t>Botticelli</a:t>
            </a:r>
            <a:r>
              <a:rPr lang="el-GR" sz="2000" dirty="0" smtClean="0">
                <a:effectLst/>
              </a:rPr>
              <a:t>  </a:t>
            </a:r>
            <a:r>
              <a:rPr lang="en-US" sz="2000" dirty="0" smtClean="0">
                <a:effectLst/>
              </a:rPr>
              <a:t>1445</a:t>
            </a:r>
            <a:r>
              <a:rPr lang="en-US" sz="2000" dirty="0">
                <a:effectLst/>
              </a:rPr>
              <a:t>-1510</a:t>
            </a:r>
            <a:br>
              <a:rPr lang="en-US" sz="2000" dirty="0">
                <a:effectLst/>
              </a:rPr>
            </a:br>
            <a:r>
              <a:rPr lang="en-US" sz="2000" dirty="0">
                <a:effectLst/>
              </a:rPr>
              <a:t>Italy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3650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9179" r="-891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7026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7530" r="-7753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12386"/>
            <a:ext cx="8229600" cy="758793"/>
          </a:xfrm>
        </p:spPr>
        <p:txBody>
          <a:bodyPr>
            <a:noAutofit/>
          </a:bodyPr>
          <a:lstStyle/>
          <a:p>
            <a:r>
              <a:rPr lang="el-GR" sz="2000" b="1" dirty="0"/>
              <a:t/>
            </a:r>
            <a:br>
              <a:rPr lang="el-GR" sz="2000" b="1" dirty="0"/>
            </a:br>
            <a:r>
              <a:rPr lang="el-GR" sz="2000" b="1" dirty="0"/>
              <a:t/>
            </a:r>
            <a:br>
              <a:rPr lang="el-GR" sz="2000" b="1" dirty="0"/>
            </a:br>
            <a:r>
              <a:rPr lang="el-GR" sz="2000" b="1" dirty="0"/>
              <a:t/>
            </a:r>
            <a:br>
              <a:rPr lang="el-GR" sz="2000" b="1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b="1" dirty="0"/>
              <a:t>Pallas and the Centaur </a:t>
            </a:r>
            <a:r>
              <a:rPr lang="el-GR" sz="2000" b="1" dirty="0"/>
              <a:t> </a:t>
            </a:r>
            <a:r>
              <a:rPr lang="en-US" sz="2000" dirty="0"/>
              <a:t>c. 1482</a:t>
            </a:r>
            <a:br>
              <a:rPr lang="en-US" sz="2000" dirty="0"/>
            </a:br>
            <a:r>
              <a:rPr lang="en-US" sz="2000" dirty="0"/>
              <a:t>Tempera on canvas</a:t>
            </a:r>
            <a:br>
              <a:rPr lang="en-US" sz="2000" dirty="0"/>
            </a:br>
            <a:r>
              <a:rPr lang="en-US" sz="2000" dirty="0"/>
              <a:t>Galleria </a:t>
            </a:r>
            <a:r>
              <a:rPr lang="en-US" sz="2000" dirty="0" err="1"/>
              <a:t>degli</a:t>
            </a:r>
            <a:r>
              <a:rPr lang="en-US" sz="2000" dirty="0"/>
              <a:t> Uffizi, </a:t>
            </a:r>
            <a:r>
              <a:rPr lang="en-US" sz="2000" dirty="0" smtClean="0"/>
              <a:t>Florence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4922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7958" b="-17958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Venus and Mars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c. 1483</a:t>
            </a:r>
            <a:br>
              <a:rPr lang="en-US" sz="2000" dirty="0"/>
            </a:br>
            <a:r>
              <a:rPr lang="en-US" sz="2000" dirty="0"/>
              <a:t>Tempera on wood</a:t>
            </a:r>
            <a:br>
              <a:rPr lang="en-US" sz="2000" dirty="0"/>
            </a:br>
            <a:r>
              <a:rPr lang="en-US" sz="2000" dirty="0"/>
              <a:t>National Gallery, </a:t>
            </a:r>
            <a:r>
              <a:rPr lang="en-US" sz="2000" dirty="0" smtClean="0"/>
              <a:t>London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40935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66195" b="-66195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000" dirty="0"/>
              <a:t>Η μυθική σύγκρουση Κενταύρων και Λαπιθών στις έντεκα μετόπες του δωρικού γείσου στον Τάφο της Κρίσεως, Λευκάδια, αρχές 3ου αιώνα π.χ.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59741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5756" r="-65756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000" dirty="0"/>
              <a:t/>
            </a:r>
            <a:br>
              <a:rPr lang="el-GR" sz="2000" dirty="0"/>
            </a:br>
            <a:r>
              <a:rPr lang="el-GR" sz="2000" dirty="0"/>
              <a:t>ΒΧΜ: 001118</a:t>
            </a:r>
            <a:br>
              <a:rPr lang="el-GR" sz="2000" dirty="0"/>
            </a:br>
            <a:r>
              <a:rPr lang="el-GR" sz="2000" dirty="0"/>
              <a:t>Χώρος έκθεσης: </a:t>
            </a:r>
            <a:r>
              <a:rPr lang="el-GR" sz="2000" dirty="0">
                <a:hlinkClick r:id="rId3"/>
              </a:rPr>
              <a:t>II.7 Όψεις δημόσιου και ιδιωτικού βίου</a:t>
            </a:r>
            <a:r>
              <a:rPr lang="el-GR" sz="2000" dirty="0"/>
              <a:t/>
            </a:r>
            <a:br>
              <a:rPr lang="el-GR" sz="2000" dirty="0"/>
            </a:br>
            <a:r>
              <a:rPr lang="el-GR" sz="2000" dirty="0"/>
              <a:t/>
            </a:r>
            <a:br>
              <a:rPr lang="el-GR" sz="2000" dirty="0"/>
            </a:br>
            <a:r>
              <a:rPr lang="el-GR" sz="2000" dirty="0"/>
              <a:t>Χρονολόγηση: 11ος - 12ος αι.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8592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2037" b="32037"/>
          <a:stretch>
            <a:fillRect/>
          </a:stretch>
        </p:blipFill>
        <p:spPr>
          <a:xfrm>
            <a:off x="1300346" y="1524000"/>
            <a:ext cx="6789013" cy="4572000"/>
          </a:xfrm>
        </p:spPr>
      </p:pic>
    </p:spTree>
    <p:extLst>
      <p:ext uri="{BB962C8B-B14F-4D97-AF65-F5344CB8AC3E}">
        <p14:creationId xmlns:p14="http://schemas.microsoft.com/office/powerpoint/2010/main" val="400562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r>
              <a:rPr lang="de-DE" sz="2800" i="1">
                <a:latin typeface="Times CE" charset="0"/>
              </a:rPr>
              <a:t>Mouth of Hell (Höllenschlund)</a:t>
            </a:r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477837" y="3200400"/>
            <a:ext cx="34845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 err="1"/>
              <a:t>Ψ</a:t>
            </a:r>
            <a:r>
              <a:rPr lang="en-US" dirty="0"/>
              <a:t>α</a:t>
            </a:r>
            <a:r>
              <a:rPr lang="en-US" dirty="0" err="1"/>
              <a:t>λτ</a:t>
            </a:r>
            <a:r>
              <a:rPr lang="en-US" altLang="ja-JP" dirty="0" err="1"/>
              <a:t>ήρι</a:t>
            </a:r>
            <a:r>
              <a:rPr lang="en-US" dirty="0"/>
              <a:t> Thüringen </a:t>
            </a:r>
            <a:r>
              <a:rPr lang="el-GR" dirty="0"/>
              <a:t>(1210- 1220)</a:t>
            </a:r>
            <a:endParaRPr lang="en-US" sz="2400" dirty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3962400" y="3352800"/>
            <a:ext cx="4725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cs-CZ"/>
              <a:t>Ψαλτ</a:t>
            </a:r>
            <a:r>
              <a:rPr lang="cs-CZ" altLang="ja-JP"/>
              <a:t>ήρι</a:t>
            </a:r>
            <a:r>
              <a:rPr lang="en-US"/>
              <a:t> Albanis, Hildesheim </a:t>
            </a:r>
            <a:r>
              <a:rPr lang="el-GR"/>
              <a:t>(πρ</a:t>
            </a:r>
            <a:r>
              <a:rPr lang="el-GR" altLang="ja-JP"/>
              <a:t>ώτο μισό 12</a:t>
            </a:r>
            <a:r>
              <a:rPr lang="el-GR" altLang="ja-JP" baseline="30000"/>
              <a:t>ου</a:t>
            </a:r>
            <a:r>
              <a:rPr lang="el-GR" altLang="ja-JP"/>
              <a:t> αι.</a:t>
            </a:r>
            <a:r>
              <a:rPr lang="el-GR"/>
              <a:t>)</a:t>
            </a:r>
            <a:endParaRPr lang="en-US"/>
          </a:p>
          <a:p>
            <a:endParaRPr lang="en-US">
              <a:latin typeface="Arial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17488" y="6373813"/>
            <a:ext cx="35476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dirty="0" err="1"/>
              <a:t>Ψ</a:t>
            </a:r>
            <a:r>
              <a:rPr lang="cs-CZ" dirty="0"/>
              <a:t>α</a:t>
            </a:r>
            <a:r>
              <a:rPr lang="cs-CZ" dirty="0" err="1"/>
              <a:t>λτ</a:t>
            </a:r>
            <a:r>
              <a:rPr lang="cs-CZ" altLang="ja-JP" dirty="0" err="1"/>
              <a:t>ήρι</a:t>
            </a:r>
            <a:r>
              <a:rPr lang="cs-CZ" dirty="0"/>
              <a:t> </a:t>
            </a:r>
            <a:r>
              <a:rPr lang="cs-CZ" dirty="0" err="1"/>
              <a:t>Arundel</a:t>
            </a:r>
            <a:r>
              <a:rPr lang="cs-CZ" dirty="0"/>
              <a:t> (London, </a:t>
            </a:r>
            <a:r>
              <a:rPr lang="cs-CZ" dirty="0" err="1" smtClean="0"/>
              <a:t>British</a:t>
            </a:r>
            <a:endParaRPr lang="cs-CZ" dirty="0" smtClean="0"/>
          </a:p>
          <a:p>
            <a:r>
              <a:rPr lang="cs-CZ" dirty="0" smtClean="0"/>
              <a:t>Museum</a:t>
            </a:r>
            <a:r>
              <a:rPr lang="cs-CZ" dirty="0"/>
              <a:t>, </a:t>
            </a:r>
            <a:r>
              <a:rPr lang="cs-CZ" dirty="0" err="1"/>
              <a:t>τ</a:t>
            </a:r>
            <a:r>
              <a:rPr lang="cs-CZ" altLang="ja-JP" dirty="0" err="1"/>
              <a:t>έλη</a:t>
            </a:r>
            <a:r>
              <a:rPr lang="cs-CZ" altLang="ja-JP" dirty="0"/>
              <a:t> 13</a:t>
            </a:r>
            <a:r>
              <a:rPr lang="cs-CZ" altLang="ja-JP" baseline="30000" dirty="0"/>
              <a:t>ου</a:t>
            </a:r>
            <a:r>
              <a:rPr lang="cs-CZ" altLang="ja-JP" dirty="0"/>
              <a:t> α</a:t>
            </a:r>
            <a:r>
              <a:rPr lang="cs-CZ" altLang="ja-JP" dirty="0" err="1"/>
              <a:t>ι</a:t>
            </a:r>
            <a:r>
              <a:rPr lang="cs-CZ" altLang="ja-JP" dirty="0"/>
              <a:t>.</a:t>
            </a:r>
            <a:r>
              <a:rPr lang="en-US" dirty="0"/>
              <a:t>)</a:t>
            </a:r>
            <a:r>
              <a:rPr lang="en-US" dirty="0">
                <a:latin typeface="Arial" charset="0"/>
              </a:rPr>
              <a:t>)</a:t>
            </a: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4841875" y="6324600"/>
            <a:ext cx="37782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s-CZ" dirty="0" err="1"/>
              <a:t>Ψ</a:t>
            </a:r>
            <a:r>
              <a:rPr lang="cs-CZ" dirty="0"/>
              <a:t>α</a:t>
            </a:r>
            <a:r>
              <a:rPr lang="cs-CZ" dirty="0" err="1"/>
              <a:t>λτ</a:t>
            </a:r>
            <a:r>
              <a:rPr lang="cs-CZ" altLang="ja-JP" dirty="0" err="1"/>
              <a:t>ήρι</a:t>
            </a:r>
            <a:r>
              <a:rPr lang="cs-CZ" dirty="0"/>
              <a:t> </a:t>
            </a:r>
            <a:r>
              <a:rPr lang="cs-CZ" dirty="0" err="1"/>
              <a:t>Cotton</a:t>
            </a:r>
            <a:r>
              <a:rPr lang="cs-CZ" dirty="0"/>
              <a:t>  (London, </a:t>
            </a:r>
            <a:r>
              <a:rPr lang="cs-CZ" dirty="0" err="1"/>
              <a:t>British</a:t>
            </a:r>
            <a:r>
              <a:rPr lang="cs-CZ" dirty="0"/>
              <a:t> </a:t>
            </a:r>
            <a:r>
              <a:rPr lang="cs-CZ" dirty="0" err="1"/>
              <a:t>Library</a:t>
            </a:r>
            <a:r>
              <a:rPr lang="cs-CZ" dirty="0"/>
              <a:t>, C. 6, </a:t>
            </a:r>
            <a:r>
              <a:rPr lang="cs-CZ" dirty="0" err="1"/>
              <a:t>fol</a:t>
            </a:r>
            <a:r>
              <a:rPr lang="cs-CZ" dirty="0"/>
              <a:t>. 14</a:t>
            </a:r>
            <a:r>
              <a:rPr lang="cs-CZ" baseline="30000" dirty="0"/>
              <a:t>r</a:t>
            </a:r>
            <a:r>
              <a:rPr lang="cs-CZ" dirty="0"/>
              <a:t>, 1050)</a:t>
            </a:r>
          </a:p>
          <a:p>
            <a:endParaRPr lang="en-US" dirty="0">
              <a:latin typeface="Arial" charset="0"/>
            </a:endParaRPr>
          </a:p>
        </p:txBody>
      </p:sp>
      <p:pic>
        <p:nvPicPr>
          <p:cNvPr id="49159" name="Picture 7" descr="Untitled2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609600"/>
            <a:ext cx="2209800" cy="2590800"/>
          </a:xfrm>
        </p:spPr>
      </p:pic>
      <p:pic>
        <p:nvPicPr>
          <p:cNvPr id="49160" name="Picture 8" descr="Untitled2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609600"/>
            <a:ext cx="2133600" cy="2667000"/>
          </a:xfrm>
        </p:spPr>
      </p:pic>
      <p:pic>
        <p:nvPicPr>
          <p:cNvPr id="49161" name="Picture 9" descr="Untitled2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3886200"/>
            <a:ext cx="2133600" cy="2286000"/>
          </a:xfrm>
        </p:spPr>
      </p:pic>
      <p:pic>
        <p:nvPicPr>
          <p:cNvPr id="49162" name="Picture 10" descr="Untitled2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3569732"/>
            <a:ext cx="2263775" cy="2401963"/>
          </a:xfrm>
        </p:spPr>
      </p:pic>
    </p:spTree>
    <p:extLst>
      <p:ext uri="{BB962C8B-B14F-4D97-AF65-F5344CB8AC3E}">
        <p14:creationId xmlns:p14="http://schemas.microsoft.com/office/powerpoint/2010/main" val="615796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304800"/>
            <a:ext cx="7772400" cy="609600"/>
          </a:xfrm>
        </p:spPr>
        <p:txBody>
          <a:bodyPr/>
          <a:lstStyle/>
          <a:p>
            <a:r>
              <a:rPr lang="de-DE" sz="2800">
                <a:latin typeface="Times CE" charset="0"/>
              </a:rPr>
              <a:t>Δυτικ</a:t>
            </a:r>
            <a:r>
              <a:rPr lang="de-DE" altLang="ja-JP" sz="2800">
                <a:latin typeface="Times CE" charset="0"/>
              </a:rPr>
              <a:t>ή τέχνη</a:t>
            </a:r>
            <a:endParaRPr lang="de-DE" sz="1200">
              <a:latin typeface="Times CE" charset="0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762000" y="3335338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/>
              <a:t>Exultet Roll (Gaeta Kathedrale,  π. 1100)</a:t>
            </a:r>
          </a:p>
          <a:p>
            <a:endParaRPr lang="de-DE"/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5183188" y="3352800"/>
            <a:ext cx="32321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/>
              <a:t>Μικρογραφ</a:t>
            </a:r>
            <a:r>
              <a:rPr lang="de-DE" altLang="ja-JP"/>
              <a:t>ία </a:t>
            </a:r>
            <a:r>
              <a:rPr lang="de-DE"/>
              <a:t> στο Reichenau (σ</a:t>
            </a:r>
            <a:r>
              <a:rPr lang="de-DE" altLang="ja-JP"/>
              <a:t>ήμερα στο</a:t>
            </a:r>
            <a:r>
              <a:rPr lang="de-DE"/>
              <a:t> Hildesheim, 1018)</a:t>
            </a:r>
          </a:p>
          <a:p>
            <a:endParaRPr lang="de-DE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685800" y="6184900"/>
            <a:ext cx="342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/>
              <a:t>Τοιχογραφ</a:t>
            </a:r>
            <a:r>
              <a:rPr lang="de-DE" altLang="ja-JP"/>
              <a:t>ία στη</a:t>
            </a:r>
            <a:r>
              <a:rPr lang="de-DE"/>
              <a:t> St. Maria Lyskirchen (Köln, 1250)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5257800" y="633095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/>
              <a:t>Liutold Ευαγγ</a:t>
            </a:r>
            <a:r>
              <a:rPr lang="de-DE" altLang="ja-JP"/>
              <a:t>έλιο </a:t>
            </a:r>
            <a:r>
              <a:rPr lang="de-DE"/>
              <a:t> (Wien, 12</a:t>
            </a:r>
            <a:r>
              <a:rPr lang="de-DE" baseline="30000"/>
              <a:t>ος</a:t>
            </a:r>
            <a:r>
              <a:rPr lang="de-DE"/>
              <a:t> αι.)</a:t>
            </a:r>
          </a:p>
          <a:p>
            <a:endParaRPr lang="de-DE"/>
          </a:p>
        </p:txBody>
      </p:sp>
      <p:pic>
        <p:nvPicPr>
          <p:cNvPr id="75783" name="Picture 7" descr="Untitled2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838200"/>
            <a:ext cx="3505200" cy="1909763"/>
          </a:xfrm>
        </p:spPr>
      </p:pic>
      <p:pic>
        <p:nvPicPr>
          <p:cNvPr id="75784" name="Picture 8" descr="Untitled2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914400"/>
            <a:ext cx="1905000" cy="2438400"/>
          </a:xfrm>
        </p:spPr>
      </p:pic>
      <p:pic>
        <p:nvPicPr>
          <p:cNvPr id="75785" name="Picture 9" descr="Untitled2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4038600"/>
            <a:ext cx="2819400" cy="1981200"/>
          </a:xfrm>
        </p:spPr>
      </p:pic>
      <p:pic>
        <p:nvPicPr>
          <p:cNvPr id="75786" name="Picture 10" descr="Untitled2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2600" y="3810000"/>
            <a:ext cx="2286000" cy="2362200"/>
          </a:xfrm>
        </p:spPr>
      </p:pic>
    </p:spTree>
    <p:extLst>
      <p:ext uri="{BB962C8B-B14F-4D97-AF65-F5344CB8AC3E}">
        <p14:creationId xmlns:p14="http://schemas.microsoft.com/office/powerpoint/2010/main" val="2034082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381000"/>
            <a:ext cx="7772400" cy="533400"/>
          </a:xfrm>
        </p:spPr>
        <p:txBody>
          <a:bodyPr/>
          <a:lstStyle/>
          <a:p>
            <a:r>
              <a:rPr lang="en-US" sz="2800">
                <a:latin typeface="Times CE" charset="0"/>
              </a:rPr>
              <a:t>Βυζαντιν</a:t>
            </a:r>
            <a:r>
              <a:rPr lang="en-US" altLang="ja-JP" sz="2800">
                <a:latin typeface="Times CE" charset="0"/>
              </a:rPr>
              <a:t>ή τέχνη</a:t>
            </a:r>
            <a:endParaRPr lang="en-US" sz="1200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04800" y="3276600"/>
            <a:ext cx="3429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/>
              <a:t>Όσιος Λουκάς </a:t>
            </a:r>
            <a:r>
              <a:rPr lang="en-US"/>
              <a:t> </a:t>
            </a:r>
            <a:r>
              <a:rPr lang="el-GR"/>
              <a:t>(αρχ</a:t>
            </a:r>
            <a:r>
              <a:rPr lang="el-GR" altLang="ja-JP"/>
              <a:t>ές 11</a:t>
            </a:r>
            <a:r>
              <a:rPr lang="el-GR" altLang="ja-JP" baseline="30000"/>
              <a:t>ου</a:t>
            </a:r>
            <a:r>
              <a:rPr lang="el-GR" altLang="ja-JP"/>
              <a:t> αι.</a:t>
            </a:r>
            <a:r>
              <a:rPr lang="el-GR"/>
              <a:t>)</a:t>
            </a:r>
            <a:endParaRPr lang="en-US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562600" y="3352800"/>
            <a:ext cx="2895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Ν</a:t>
            </a:r>
            <a:r>
              <a:rPr lang="en-US" altLang="ja-JP"/>
              <a:t>έα Μονή Χίου</a:t>
            </a:r>
            <a:r>
              <a:rPr lang="en-US"/>
              <a:t> </a:t>
            </a:r>
            <a:r>
              <a:rPr lang="el-GR"/>
              <a:t>(1042- 1056)</a:t>
            </a:r>
            <a:endParaRPr lang="en-US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8450" y="6299200"/>
            <a:ext cx="2216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Μον</a:t>
            </a:r>
            <a:r>
              <a:rPr lang="en-US" altLang="ja-JP"/>
              <a:t>ή Δαφνίου</a:t>
            </a:r>
            <a:r>
              <a:rPr lang="en-US"/>
              <a:t> </a:t>
            </a:r>
            <a:r>
              <a:rPr lang="el-GR"/>
              <a:t>(τ</a:t>
            </a:r>
            <a:r>
              <a:rPr lang="el-GR" altLang="ja-JP"/>
              <a:t>έλη</a:t>
            </a:r>
            <a:r>
              <a:rPr lang="el-GR"/>
              <a:t> 11</a:t>
            </a:r>
            <a:r>
              <a:rPr lang="el-GR" baseline="30000"/>
              <a:t>ου</a:t>
            </a:r>
            <a:r>
              <a:rPr lang="el-GR"/>
              <a:t> αι.)</a:t>
            </a:r>
            <a:endParaRPr lang="en-US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4792663" y="6234113"/>
            <a:ext cx="3511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l-GR"/>
              <a:t>Καθεδρικ</a:t>
            </a:r>
            <a:r>
              <a:rPr lang="el-GR" altLang="ja-JP"/>
              <a:t>ός </a:t>
            </a:r>
            <a:r>
              <a:rPr lang="el-GR"/>
              <a:t> Santa Maria Assunta, Torcello (11</a:t>
            </a:r>
            <a:r>
              <a:rPr lang="el-GR" baseline="30000"/>
              <a:t>ος </a:t>
            </a:r>
            <a:r>
              <a:rPr lang="el-GR"/>
              <a:t>αι.</a:t>
            </a:r>
            <a:r>
              <a:rPr lang="en-US"/>
              <a:t>)</a:t>
            </a:r>
            <a:endParaRPr lang="en-US">
              <a:latin typeface="Arial" charset="0"/>
            </a:endParaRPr>
          </a:p>
        </p:txBody>
      </p:sp>
      <p:pic>
        <p:nvPicPr>
          <p:cNvPr id="45063" name="Picture 7" descr="DSC0015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914400"/>
            <a:ext cx="3124200" cy="2209800"/>
          </a:xfrm>
        </p:spPr>
      </p:pic>
      <p:pic>
        <p:nvPicPr>
          <p:cNvPr id="45064" name="Picture 8" descr="DSC0015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914400"/>
            <a:ext cx="2971800" cy="2133600"/>
          </a:xfrm>
        </p:spPr>
      </p:pic>
      <p:pic>
        <p:nvPicPr>
          <p:cNvPr id="45065" name="Picture 9" descr="DSC0015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3657600"/>
            <a:ext cx="1981200" cy="2590800"/>
          </a:xfrm>
        </p:spPr>
      </p:pic>
      <p:pic>
        <p:nvPicPr>
          <p:cNvPr id="45066" name="Picture 10" descr="Untitled2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9575" y="3962400"/>
            <a:ext cx="2816225" cy="2133600"/>
          </a:xfrm>
        </p:spPr>
      </p:pic>
    </p:spTree>
    <p:extLst>
      <p:ext uri="{BB962C8B-B14F-4D97-AF65-F5344CB8AC3E}">
        <p14:creationId xmlns:p14="http://schemas.microsoft.com/office/powerpoint/2010/main" val="376452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9807" b="19807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84929"/>
          </a:xfrm>
        </p:spPr>
        <p:txBody>
          <a:bodyPr>
            <a:normAutofit/>
          </a:bodyPr>
          <a:lstStyle/>
          <a:p>
            <a:r>
              <a:rPr lang="el-GR" sz="2000" i="1" dirty="0">
                <a:effectLst/>
              </a:rPr>
              <a:t>Δαίμονας. (Λεπτομέρεια από τη Δευτέρα Παρουσία)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86952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2497" b="22497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0284"/>
          </a:xfrm>
        </p:spPr>
        <p:txBody>
          <a:bodyPr>
            <a:normAutofit/>
          </a:bodyPr>
          <a:lstStyle/>
          <a:p>
            <a:r>
              <a:rPr lang="el-GR" sz="2000" i="1" dirty="0">
                <a:effectLst/>
              </a:rPr>
              <a:t>Ο αρχάγγελος Μιχαήλ νικά το Διάβολο.</a:t>
            </a:r>
            <a:r>
              <a:rPr lang="el-GR" sz="2000" dirty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98929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1363" b="2136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8629"/>
          </a:xfrm>
        </p:spPr>
        <p:txBody>
          <a:bodyPr>
            <a:normAutofit fontScale="90000"/>
          </a:bodyPr>
          <a:lstStyle/>
          <a:p>
            <a:r>
              <a:rPr lang="el-GR" i="1" dirty="0">
                <a:effectLst/>
              </a:rPr>
              <a:t>Δαίμονας.</a:t>
            </a:r>
            <a:r>
              <a:rPr lang="el-G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776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30</TotalTime>
  <Words>349</Words>
  <Application>Microsoft Macintosh PowerPoint</Application>
  <PresentationFormat>On-screen Show (4:3)</PresentationFormat>
  <Paragraphs>36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Paper</vt:lpstr>
      <vt:lpstr>Μυθολογία στη χριστιανική τέχνη</vt:lpstr>
      <vt:lpstr>PowerPoint Presentation</vt:lpstr>
      <vt:lpstr>PowerPoint Presentation</vt:lpstr>
      <vt:lpstr>Mouth of Hell (Höllenschlund)</vt:lpstr>
      <vt:lpstr>Δυτική τέχνη</vt:lpstr>
      <vt:lpstr>Βυζαντινή τέχνη</vt:lpstr>
      <vt:lpstr>Δαίμονας. (Λεπτομέρεια από τη Δευτέρα Παρουσία)</vt:lpstr>
      <vt:lpstr>Ο αρχάγγελος Μιχαήλ νικά το Διάβολο. </vt:lpstr>
      <vt:lpstr>Δαίμονας. </vt:lpstr>
      <vt:lpstr>Δαίμονες τής Κόλασης (Χαλκογραφία τού Αγίου Όρους). </vt:lpstr>
      <vt:lpstr>"Θηρίον, το αναβαίνον εκ τής αβύσσου". (Ταβλουσούν Καππαδοκίας).</vt:lpstr>
      <vt:lpstr>Άγιος Χριστόφορος</vt:lpstr>
      <vt:lpstr>http://symboldictionary.net/?p=1333</vt:lpstr>
      <vt:lpstr>PowerPoint Presentation</vt:lpstr>
      <vt:lpstr>PowerPoint Presentation</vt:lpstr>
      <vt:lpstr>Bernardo Martorell (1400-52), dating c.1430-1435, at the Art Institute of Chicago, Chicago</vt:lpstr>
      <vt:lpstr>Saint George by Albrecht Dürer (1471-1528), dating 1503, from the left panel of the Paumgartner altarpiece.</vt:lpstr>
      <vt:lpstr>"St. George and the Dragon" by Carpaggio (1455-1526), dating 1502-08, at the Scuola di San Giorgio degli Schiavoni, Venice.</vt:lpstr>
      <vt:lpstr>Sandro Botticelli  1445-1510 Italy</vt:lpstr>
      <vt:lpstr>    Pallas and the Centaur  c. 1482 Tempera on canvas Galleria degli Uffizi, Florence </vt:lpstr>
      <vt:lpstr>Venus and Mars c. 1483 Tempera on wood National Gallery, London</vt:lpstr>
      <vt:lpstr>Η μυθική σύγκρουση Κενταύρων και Λαπιθών στις έντεκα μετόπες του δωρικού γείσου στον Τάφο της Κρίσεως, Λευκάδια, αρχές 3ου αιώνα π.χ.</vt:lpstr>
      <vt:lpstr> ΒΧΜ: 001118 Χώρος έκθεσης: II.7 Όψεις δημόσιου και ιδιωτικού βίου  Χρονολόγηση: 11ος - 12ος αι.</vt:lpstr>
    </vt:vector>
  </TitlesOfParts>
  <Company>vasiliki.mavroska@gmail.com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Μυθολογία στη χριστιανική τέχνη</dc:title>
  <dc:creator>Vasiliki Mavroska</dc:creator>
  <cp:lastModifiedBy>Vasiliki Mavroska</cp:lastModifiedBy>
  <cp:revision>15</cp:revision>
  <dcterms:created xsi:type="dcterms:W3CDTF">2012-03-20T10:13:49Z</dcterms:created>
  <dcterms:modified xsi:type="dcterms:W3CDTF">2016-03-07T18:43:48Z</dcterms:modified>
</cp:coreProperties>
</file>