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9" r:id="rId4"/>
    <p:sldId id="258" r:id="rId5"/>
    <p:sldId id="260" r:id="rId6"/>
    <p:sldId id="261" r:id="rId7"/>
    <p:sldId id="262" r:id="rId8"/>
    <p:sldId id="263" r:id="rId9"/>
    <p:sldId id="265" r:id="rId10"/>
    <p:sldId id="266" r:id="rId11"/>
    <p:sldId id="264" r:id="rId12"/>
    <p:sldId id="268" r:id="rId13"/>
    <p:sldId id="269" r:id="rId14"/>
    <p:sldId id="270" r:id="rId15"/>
    <p:sldId id="271" r:id="rId16"/>
    <p:sldId id="272" r:id="rId17"/>
    <p:sldId id="273" r:id="rId18"/>
    <p:sldId id="274" r:id="rId19"/>
    <p:sldId id="275" r:id="rId20"/>
    <p:sldId id="276" r:id="rId21"/>
    <p:sldId id="279" r:id="rId22"/>
    <p:sldId id="280" r:id="rId23"/>
    <p:sldId id="277" r:id="rId24"/>
    <p:sldId id="281" r:id="rId25"/>
    <p:sldId id="278" r:id="rId26"/>
    <p:sldId id="282" r:id="rId27"/>
    <p:sldId id="283" r:id="rId28"/>
    <p:sldId id="284" r:id="rId29"/>
    <p:sldId id="285" r:id="rId30"/>
    <p:sldId id="286" r:id="rId31"/>
    <p:sldId id="287" r:id="rId32"/>
    <p:sldId id="288" r:id="rId33"/>
    <p:sldId id="289" r:id="rId34"/>
    <p:sldId id="290" r:id="rId35"/>
    <p:sldId id="291" r:id="rId36"/>
    <p:sldId id="292" r:id="rId37"/>
    <p:sldId id="296" r:id="rId38"/>
    <p:sldId id="293" r:id="rId39"/>
    <p:sldId id="294" r:id="rId40"/>
    <p:sldId id="295" r:id="rId41"/>
    <p:sldId id="298" r:id="rId42"/>
    <p:sldId id="299" r:id="rId43"/>
    <p:sldId id="297" r:id="rId44"/>
    <p:sldId id="300" r:id="rId45"/>
    <p:sldId id="301" r:id="rId4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Ταχύτητα διάλυσης = </a:t>
            </a:r>
            <a:r>
              <a:rPr lang="en-US" dirty="0"/>
              <a:t>f</a:t>
            </a:r>
            <a:r>
              <a:rPr lang="en-US" baseline="0" dirty="0"/>
              <a:t> (pH)</a:t>
            </a:r>
            <a:endParaRPr lang="el-GR"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6.3646038385826761E-2"/>
          <c:y val="1.7121184970399547E-2"/>
          <c:w val="0.93635396161417328"/>
          <c:h val="0.76748654235442038"/>
        </c:manualLayout>
      </c:layout>
      <c:lineChart>
        <c:grouping val="stacked"/>
        <c:varyColors val="0"/>
        <c:ser>
          <c:idx val="0"/>
          <c:order val="0"/>
          <c:tx>
            <c:strRef>
              <c:f>Φύλλο1!$B$1</c:f>
              <c:strCache>
                <c:ptCount val="1"/>
                <c:pt idx="0">
                  <c:v>Σειρά 1</c:v>
                </c:pt>
              </c:strCache>
            </c:strRef>
          </c:tx>
          <c:spPr>
            <a:ln w="28575" cap="rnd">
              <a:solidFill>
                <a:schemeClr val="accent1"/>
              </a:solidFill>
              <a:round/>
            </a:ln>
            <a:effectLst/>
          </c:spPr>
          <c:marker>
            <c:symbol val="none"/>
          </c:marker>
          <c:cat>
            <c:numRef>
              <c:f>Φύλλο1!$A$2:$A$5</c:f>
              <c:numCache>
                <c:formatCode>General</c:formatCode>
                <c:ptCount val="4"/>
                <c:pt idx="0">
                  <c:v>1</c:v>
                </c:pt>
                <c:pt idx="1">
                  <c:v>5</c:v>
                </c:pt>
                <c:pt idx="2">
                  <c:v>8</c:v>
                </c:pt>
                <c:pt idx="3">
                  <c:v>10</c:v>
                </c:pt>
              </c:numCache>
            </c:numRef>
          </c:cat>
          <c:val>
            <c:numRef>
              <c:f>Φύλλο1!$B$2:$B$5</c:f>
              <c:numCache>
                <c:formatCode>General</c:formatCode>
                <c:ptCount val="4"/>
                <c:pt idx="0">
                  <c:v>10</c:v>
                </c:pt>
                <c:pt idx="1">
                  <c:v>2.5</c:v>
                </c:pt>
                <c:pt idx="2">
                  <c:v>2.5</c:v>
                </c:pt>
                <c:pt idx="3">
                  <c:v>10</c:v>
                </c:pt>
              </c:numCache>
            </c:numRef>
          </c:val>
          <c:smooth val="0"/>
          <c:extLst>
            <c:ext xmlns:c16="http://schemas.microsoft.com/office/drawing/2014/chart" uri="{C3380CC4-5D6E-409C-BE32-E72D297353CC}">
              <c16:uniqueId val="{00000000-288B-4F19-913C-34EA8926268D}"/>
            </c:ext>
          </c:extLst>
        </c:ser>
        <c:ser>
          <c:idx val="1"/>
          <c:order val="1"/>
          <c:tx>
            <c:strRef>
              <c:f>Φύλλο1!$C$1</c:f>
              <c:strCache>
                <c:ptCount val="1"/>
                <c:pt idx="0">
                  <c:v>Στήλη2</c:v>
                </c:pt>
              </c:strCache>
            </c:strRef>
          </c:tx>
          <c:spPr>
            <a:ln w="28575" cap="rnd">
              <a:solidFill>
                <a:schemeClr val="accent2"/>
              </a:solidFill>
              <a:round/>
            </a:ln>
            <a:effectLst/>
          </c:spPr>
          <c:marker>
            <c:symbol val="none"/>
          </c:marker>
          <c:cat>
            <c:numRef>
              <c:f>Φύλλο1!$A$2:$A$5</c:f>
              <c:numCache>
                <c:formatCode>General</c:formatCode>
                <c:ptCount val="4"/>
                <c:pt idx="0">
                  <c:v>1</c:v>
                </c:pt>
                <c:pt idx="1">
                  <c:v>5</c:v>
                </c:pt>
                <c:pt idx="2">
                  <c:v>8</c:v>
                </c:pt>
                <c:pt idx="3">
                  <c:v>10</c:v>
                </c:pt>
              </c:numCache>
            </c:numRef>
          </c:cat>
          <c:val>
            <c:numRef>
              <c:f>Φύλλο1!$C$2:$C$5</c:f>
              <c:numCache>
                <c:formatCode>General</c:formatCode>
                <c:ptCount val="4"/>
              </c:numCache>
            </c:numRef>
          </c:val>
          <c:smooth val="0"/>
          <c:extLst>
            <c:ext xmlns:c16="http://schemas.microsoft.com/office/drawing/2014/chart" uri="{C3380CC4-5D6E-409C-BE32-E72D297353CC}">
              <c16:uniqueId val="{00000001-288B-4F19-913C-34EA8926268D}"/>
            </c:ext>
          </c:extLst>
        </c:ser>
        <c:ser>
          <c:idx val="2"/>
          <c:order val="2"/>
          <c:tx>
            <c:strRef>
              <c:f>Φύλλο1!$D$1</c:f>
              <c:strCache>
                <c:ptCount val="1"/>
                <c:pt idx="0">
                  <c:v>Στήλη1</c:v>
                </c:pt>
              </c:strCache>
            </c:strRef>
          </c:tx>
          <c:spPr>
            <a:ln w="28575" cap="rnd">
              <a:solidFill>
                <a:schemeClr val="accent3"/>
              </a:solidFill>
              <a:round/>
            </a:ln>
            <a:effectLst/>
          </c:spPr>
          <c:marker>
            <c:symbol val="none"/>
          </c:marker>
          <c:cat>
            <c:numRef>
              <c:f>Φύλλο1!$A$2:$A$5</c:f>
              <c:numCache>
                <c:formatCode>General</c:formatCode>
                <c:ptCount val="4"/>
                <c:pt idx="0">
                  <c:v>1</c:v>
                </c:pt>
                <c:pt idx="1">
                  <c:v>5</c:v>
                </c:pt>
                <c:pt idx="2">
                  <c:v>8</c:v>
                </c:pt>
                <c:pt idx="3">
                  <c:v>10</c:v>
                </c:pt>
              </c:numCache>
            </c:numRef>
          </c:cat>
          <c:val>
            <c:numRef>
              <c:f>Φύλλο1!$D$2:$D$5</c:f>
              <c:numCache>
                <c:formatCode>General</c:formatCode>
                <c:ptCount val="4"/>
              </c:numCache>
            </c:numRef>
          </c:val>
          <c:smooth val="0"/>
          <c:extLst>
            <c:ext xmlns:c16="http://schemas.microsoft.com/office/drawing/2014/chart" uri="{C3380CC4-5D6E-409C-BE32-E72D297353CC}">
              <c16:uniqueId val="{00000002-288B-4F19-913C-34EA8926268D}"/>
            </c:ext>
          </c:extLst>
        </c:ser>
        <c:dLbls>
          <c:showLegendKey val="0"/>
          <c:showVal val="0"/>
          <c:showCatName val="0"/>
          <c:showSerName val="0"/>
          <c:showPercent val="0"/>
          <c:showBubbleSize val="0"/>
        </c:dLbls>
        <c:smooth val="0"/>
        <c:axId val="1773744640"/>
        <c:axId val="1773745184"/>
      </c:lineChart>
      <c:catAx>
        <c:axId val="177374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773745184"/>
        <c:crosses val="autoZero"/>
        <c:auto val="1"/>
        <c:lblAlgn val="ctr"/>
        <c:lblOffset val="100"/>
        <c:noMultiLvlLbl val="0"/>
      </c:catAx>
      <c:valAx>
        <c:axId val="1773745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77374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F6892-8D84-483E-9A82-90667ED51DD9}" type="datetimeFigureOut">
              <a:rPr lang="el-GR" smtClean="0"/>
              <a:t>5/5/2022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8A4D3-FD0C-46CD-A536-A3105EFB7EDB}" type="slidenum">
              <a:rPr lang="el-GR" smtClean="0"/>
              <a:t>‹#›</a:t>
            </a:fld>
            <a:endParaRPr lang="el-GR"/>
          </a:p>
        </p:txBody>
      </p:sp>
    </p:spTree>
    <p:extLst>
      <p:ext uri="{BB962C8B-B14F-4D97-AF65-F5344CB8AC3E}">
        <p14:creationId xmlns:p14="http://schemas.microsoft.com/office/powerpoint/2010/main" val="57394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A698A4D3-FD0C-46CD-A536-A3105EFB7EDB}" type="slidenum">
              <a:rPr lang="el-GR" smtClean="0"/>
              <a:t>29</a:t>
            </a:fld>
            <a:endParaRPr lang="el-GR"/>
          </a:p>
        </p:txBody>
      </p:sp>
    </p:spTree>
    <p:extLst>
      <p:ext uri="{BB962C8B-B14F-4D97-AF65-F5344CB8AC3E}">
        <p14:creationId xmlns:p14="http://schemas.microsoft.com/office/powerpoint/2010/main" val="340005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DB94FC48-9648-4908-A398-34C089CCDFF1}" type="datetimeFigureOut">
              <a:rPr lang="el-GR" smtClean="0"/>
              <a:t>5/5/2022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3E0CEF-10B1-40D8-8196-72B1D5956760}" type="slidenum">
              <a:rPr lang="el-GR" smtClean="0"/>
              <a:t>‹#›</a:t>
            </a:fld>
            <a:endParaRPr lang="el-GR"/>
          </a:p>
        </p:txBody>
      </p:sp>
    </p:spTree>
    <p:extLst>
      <p:ext uri="{BB962C8B-B14F-4D97-AF65-F5344CB8AC3E}">
        <p14:creationId xmlns:p14="http://schemas.microsoft.com/office/powerpoint/2010/main" val="256860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B94FC48-9648-4908-A398-34C089CCDFF1}" type="datetimeFigureOut">
              <a:rPr lang="el-GR" smtClean="0"/>
              <a:t>5/5/2022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3E0CEF-10B1-40D8-8196-72B1D5956760}" type="slidenum">
              <a:rPr lang="el-GR" smtClean="0"/>
              <a:t>‹#›</a:t>
            </a:fld>
            <a:endParaRPr lang="el-GR"/>
          </a:p>
        </p:txBody>
      </p:sp>
    </p:spTree>
    <p:extLst>
      <p:ext uri="{BB962C8B-B14F-4D97-AF65-F5344CB8AC3E}">
        <p14:creationId xmlns:p14="http://schemas.microsoft.com/office/powerpoint/2010/main" val="372325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B94FC48-9648-4908-A398-34C089CCDFF1}" type="datetimeFigureOut">
              <a:rPr lang="el-GR" smtClean="0"/>
              <a:t>5/5/2022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3E0CEF-10B1-40D8-8196-72B1D5956760}" type="slidenum">
              <a:rPr lang="el-GR" smtClean="0"/>
              <a:t>‹#›</a:t>
            </a:fld>
            <a:endParaRPr lang="el-GR"/>
          </a:p>
        </p:txBody>
      </p:sp>
    </p:spTree>
    <p:extLst>
      <p:ext uri="{BB962C8B-B14F-4D97-AF65-F5344CB8AC3E}">
        <p14:creationId xmlns:p14="http://schemas.microsoft.com/office/powerpoint/2010/main" val="130919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B94FC48-9648-4908-A398-34C089CCDFF1}" type="datetimeFigureOut">
              <a:rPr lang="el-GR" smtClean="0"/>
              <a:t>5/5/2022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3E0CEF-10B1-40D8-8196-72B1D5956760}" type="slidenum">
              <a:rPr lang="el-GR" smtClean="0"/>
              <a:t>‹#›</a:t>
            </a:fld>
            <a:endParaRPr lang="el-GR"/>
          </a:p>
        </p:txBody>
      </p:sp>
    </p:spTree>
    <p:extLst>
      <p:ext uri="{BB962C8B-B14F-4D97-AF65-F5344CB8AC3E}">
        <p14:creationId xmlns:p14="http://schemas.microsoft.com/office/powerpoint/2010/main" val="324214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B94FC48-9648-4908-A398-34C089CCDFF1}" type="datetimeFigureOut">
              <a:rPr lang="el-GR" smtClean="0"/>
              <a:t>5/5/2022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3E0CEF-10B1-40D8-8196-72B1D5956760}" type="slidenum">
              <a:rPr lang="el-GR" smtClean="0"/>
              <a:t>‹#›</a:t>
            </a:fld>
            <a:endParaRPr lang="el-GR"/>
          </a:p>
        </p:txBody>
      </p:sp>
    </p:spTree>
    <p:extLst>
      <p:ext uri="{BB962C8B-B14F-4D97-AF65-F5344CB8AC3E}">
        <p14:creationId xmlns:p14="http://schemas.microsoft.com/office/powerpoint/2010/main" val="26204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DB94FC48-9648-4908-A398-34C089CCDFF1}" type="datetimeFigureOut">
              <a:rPr lang="el-GR" smtClean="0"/>
              <a:t>5/5/2022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3E0CEF-10B1-40D8-8196-72B1D5956760}" type="slidenum">
              <a:rPr lang="el-GR" smtClean="0"/>
              <a:t>‹#›</a:t>
            </a:fld>
            <a:endParaRPr lang="el-GR"/>
          </a:p>
        </p:txBody>
      </p:sp>
    </p:spTree>
    <p:extLst>
      <p:ext uri="{BB962C8B-B14F-4D97-AF65-F5344CB8AC3E}">
        <p14:creationId xmlns:p14="http://schemas.microsoft.com/office/powerpoint/2010/main" val="3038735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DB94FC48-9648-4908-A398-34C089CCDFF1}" type="datetimeFigureOut">
              <a:rPr lang="el-GR" smtClean="0"/>
              <a:t>5/5/2022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3E0CEF-10B1-40D8-8196-72B1D5956760}" type="slidenum">
              <a:rPr lang="el-GR" smtClean="0"/>
              <a:t>‹#›</a:t>
            </a:fld>
            <a:endParaRPr lang="el-GR"/>
          </a:p>
        </p:txBody>
      </p:sp>
    </p:spTree>
    <p:extLst>
      <p:ext uri="{BB962C8B-B14F-4D97-AF65-F5344CB8AC3E}">
        <p14:creationId xmlns:p14="http://schemas.microsoft.com/office/powerpoint/2010/main" val="302109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DB94FC48-9648-4908-A398-34C089CCDFF1}" type="datetimeFigureOut">
              <a:rPr lang="el-GR" smtClean="0"/>
              <a:t>5/5/2022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3E0CEF-10B1-40D8-8196-72B1D5956760}" type="slidenum">
              <a:rPr lang="el-GR" smtClean="0"/>
              <a:t>‹#›</a:t>
            </a:fld>
            <a:endParaRPr lang="el-GR"/>
          </a:p>
        </p:txBody>
      </p:sp>
    </p:spTree>
    <p:extLst>
      <p:ext uri="{BB962C8B-B14F-4D97-AF65-F5344CB8AC3E}">
        <p14:creationId xmlns:p14="http://schemas.microsoft.com/office/powerpoint/2010/main" val="129373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B94FC48-9648-4908-A398-34C089CCDFF1}" type="datetimeFigureOut">
              <a:rPr lang="el-GR" smtClean="0"/>
              <a:t>5/5/2022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3E0CEF-10B1-40D8-8196-72B1D5956760}" type="slidenum">
              <a:rPr lang="el-GR" smtClean="0"/>
              <a:t>‹#›</a:t>
            </a:fld>
            <a:endParaRPr lang="el-GR"/>
          </a:p>
        </p:txBody>
      </p:sp>
    </p:spTree>
    <p:extLst>
      <p:ext uri="{BB962C8B-B14F-4D97-AF65-F5344CB8AC3E}">
        <p14:creationId xmlns:p14="http://schemas.microsoft.com/office/powerpoint/2010/main" val="865668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DB94FC48-9648-4908-A398-34C089CCDFF1}" type="datetimeFigureOut">
              <a:rPr lang="el-GR" smtClean="0"/>
              <a:t>5/5/2022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3E0CEF-10B1-40D8-8196-72B1D5956760}" type="slidenum">
              <a:rPr lang="el-GR" smtClean="0"/>
              <a:t>‹#›</a:t>
            </a:fld>
            <a:endParaRPr lang="el-GR"/>
          </a:p>
        </p:txBody>
      </p:sp>
    </p:spTree>
    <p:extLst>
      <p:ext uri="{BB962C8B-B14F-4D97-AF65-F5344CB8AC3E}">
        <p14:creationId xmlns:p14="http://schemas.microsoft.com/office/powerpoint/2010/main" val="2329284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DB94FC48-9648-4908-A398-34C089CCDFF1}" type="datetimeFigureOut">
              <a:rPr lang="el-GR" smtClean="0"/>
              <a:t>5/5/2022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3E0CEF-10B1-40D8-8196-72B1D5956760}" type="slidenum">
              <a:rPr lang="el-GR" smtClean="0"/>
              <a:t>‹#›</a:t>
            </a:fld>
            <a:endParaRPr lang="el-GR"/>
          </a:p>
        </p:txBody>
      </p:sp>
    </p:spTree>
    <p:extLst>
      <p:ext uri="{BB962C8B-B14F-4D97-AF65-F5344CB8AC3E}">
        <p14:creationId xmlns:p14="http://schemas.microsoft.com/office/powerpoint/2010/main" val="245439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4FC48-9648-4908-A398-34C089CCDFF1}" type="datetimeFigureOut">
              <a:rPr lang="el-GR" smtClean="0"/>
              <a:t>5/5/2022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E0CEF-10B1-40D8-8196-72B1D5956760}" type="slidenum">
              <a:rPr lang="el-GR" smtClean="0"/>
              <a:t>‹#›</a:t>
            </a:fld>
            <a:endParaRPr lang="el-GR"/>
          </a:p>
        </p:txBody>
      </p:sp>
    </p:spTree>
    <p:extLst>
      <p:ext uri="{BB962C8B-B14F-4D97-AF65-F5344CB8AC3E}">
        <p14:creationId xmlns:p14="http://schemas.microsoft.com/office/powerpoint/2010/main" val="560338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Χημικές αντιδράσεις</a:t>
            </a:r>
          </a:p>
        </p:txBody>
      </p:sp>
      <p:sp>
        <p:nvSpPr>
          <p:cNvPr id="3" name="Υπότιτλος 2"/>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397124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73932"/>
            <a:ext cx="10515600" cy="5603031"/>
          </a:xfrm>
        </p:spPr>
        <p:txBody>
          <a:bodyPr/>
          <a:lstStyle/>
          <a:p>
            <a:r>
              <a:rPr lang="el-GR" dirty="0"/>
              <a:t>Εξάτμιση νερού         </a:t>
            </a:r>
            <a:r>
              <a:rPr lang="el-GR" dirty="0" err="1"/>
              <a:t>ανακρυστάλλωση</a:t>
            </a:r>
            <a:endParaRPr lang="el-GR" dirty="0"/>
          </a:p>
          <a:p>
            <a:pPr marL="0" indent="0">
              <a:buNone/>
            </a:pPr>
            <a:r>
              <a:rPr lang="el-GR" dirty="0"/>
              <a:t>    βάση ανισότητας της διαλυτότητας</a:t>
            </a:r>
          </a:p>
          <a:p>
            <a:pPr marL="0" indent="0">
              <a:buNone/>
            </a:pPr>
            <a:r>
              <a:rPr lang="el-GR" dirty="0"/>
              <a:t>    αποβάλλεται πρώτα το </a:t>
            </a:r>
            <a:r>
              <a:rPr lang="en-US" dirty="0"/>
              <a:t>CaCO</a:t>
            </a:r>
            <a:r>
              <a:rPr lang="en-US" baseline="-25000" dirty="0"/>
              <a:t>3 </a:t>
            </a:r>
            <a:r>
              <a:rPr lang="el-GR" dirty="0"/>
              <a:t>μετά (ανάλογα με την συγκέντρωση ρύπων στην ατμόσφαιρα) </a:t>
            </a:r>
            <a:r>
              <a:rPr lang="en-US" dirty="0"/>
              <a:t>CaSO</a:t>
            </a:r>
            <a:r>
              <a:rPr lang="en-US" baseline="-25000" dirty="0"/>
              <a:t>4</a:t>
            </a:r>
            <a:r>
              <a:rPr lang="en-US" baseline="30000" dirty="0"/>
              <a:t>.</a:t>
            </a:r>
            <a:r>
              <a:rPr lang="en-US" dirty="0"/>
              <a:t>2H</a:t>
            </a:r>
            <a:r>
              <a:rPr lang="en-US" baseline="-25000" dirty="0"/>
              <a:t>2</a:t>
            </a:r>
            <a:r>
              <a:rPr lang="en-US" dirty="0"/>
              <a:t>O</a:t>
            </a:r>
            <a:r>
              <a:rPr lang="el-GR" dirty="0"/>
              <a:t> (γύψος), ακολουθούν </a:t>
            </a:r>
            <a:r>
              <a:rPr lang="en-US" dirty="0"/>
              <a:t>Ca(NO)</a:t>
            </a:r>
            <a:r>
              <a:rPr lang="en-US" baseline="-25000" dirty="0"/>
              <a:t>3</a:t>
            </a:r>
            <a:r>
              <a:rPr lang="en-US" dirty="0"/>
              <a:t> </a:t>
            </a:r>
            <a:r>
              <a:rPr lang="el-GR" dirty="0"/>
              <a:t>και </a:t>
            </a:r>
            <a:r>
              <a:rPr lang="en-US" dirty="0"/>
              <a:t>Ca(NO</a:t>
            </a:r>
            <a:r>
              <a:rPr lang="en-US" baseline="-25000" dirty="0"/>
              <a:t>3</a:t>
            </a:r>
            <a:r>
              <a:rPr lang="en-US" dirty="0"/>
              <a:t>)</a:t>
            </a:r>
            <a:r>
              <a:rPr lang="en-US" baseline="-25000" dirty="0"/>
              <a:t>2</a:t>
            </a:r>
            <a:r>
              <a:rPr lang="en-US" baseline="30000" dirty="0"/>
              <a:t>.</a:t>
            </a:r>
            <a:r>
              <a:rPr lang="en-US" dirty="0"/>
              <a:t>4H</a:t>
            </a:r>
            <a:r>
              <a:rPr lang="en-US" baseline="-25000" dirty="0"/>
              <a:t>2</a:t>
            </a:r>
            <a:r>
              <a:rPr lang="en-US" dirty="0"/>
              <a:t>O </a:t>
            </a:r>
            <a:r>
              <a:rPr lang="el-GR" dirty="0"/>
              <a:t>. </a:t>
            </a:r>
          </a:p>
          <a:p>
            <a:pPr marL="0" indent="0">
              <a:buNone/>
            </a:pPr>
            <a:endParaRPr lang="el-GR" dirty="0"/>
          </a:p>
          <a:p>
            <a:r>
              <a:rPr lang="el-GR" dirty="0" err="1"/>
              <a:t>Ανακρυστάλλωση</a:t>
            </a:r>
            <a:r>
              <a:rPr lang="el-GR" dirty="0"/>
              <a:t> πιο επίμονη σε περιοχές όπου το νερό λιμνάζει πιο εύκολα, π.χ. εσοχές ή οριζόντιες επιφάνειες. </a:t>
            </a:r>
          </a:p>
        </p:txBody>
      </p:sp>
      <p:sp>
        <p:nvSpPr>
          <p:cNvPr id="4" name="Δεξιό βέλος 3"/>
          <p:cNvSpPr/>
          <p:nvPr/>
        </p:nvSpPr>
        <p:spPr>
          <a:xfrm>
            <a:off x="3540868" y="749029"/>
            <a:ext cx="476655" cy="116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Καμπύλο δεξιό βέλος 4"/>
          <p:cNvSpPr/>
          <p:nvPr/>
        </p:nvSpPr>
        <p:spPr>
          <a:xfrm>
            <a:off x="846304" y="885217"/>
            <a:ext cx="291830" cy="3891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 name="Καμπύλο δεξιό βέλος 5"/>
          <p:cNvSpPr/>
          <p:nvPr/>
        </p:nvSpPr>
        <p:spPr>
          <a:xfrm>
            <a:off x="807389" y="1381328"/>
            <a:ext cx="330743" cy="54474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22988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Αλκαλική προσβολή</a:t>
            </a:r>
          </a:p>
        </p:txBody>
      </p:sp>
      <p:sp>
        <p:nvSpPr>
          <p:cNvPr id="3" name="Θέση περιεχομένου 2"/>
          <p:cNvSpPr>
            <a:spLocks noGrp="1"/>
          </p:cNvSpPr>
          <p:nvPr>
            <p:ph idx="1"/>
          </p:nvPr>
        </p:nvSpPr>
        <p:spPr/>
        <p:txBody>
          <a:bodyPr>
            <a:normAutofit fontScale="92500" lnSpcReduction="10000"/>
          </a:bodyPr>
          <a:lstStyle/>
          <a:p>
            <a:r>
              <a:rPr lang="el-GR" dirty="0"/>
              <a:t>Για </a:t>
            </a:r>
            <a:r>
              <a:rPr lang="en-US" dirty="0"/>
              <a:t>pH</a:t>
            </a:r>
            <a:r>
              <a:rPr lang="el-GR" dirty="0"/>
              <a:t> μεγαλύτερο του 8, η ταχύτητα διάλυσης αυξάνεται πολύ</a:t>
            </a:r>
          </a:p>
          <a:p>
            <a:r>
              <a:rPr lang="el-GR" dirty="0"/>
              <a:t>(Ιδιαίτερη προσοχή κατά τον καθαρισμό με αλκαλικά διαλύματα)</a:t>
            </a:r>
          </a:p>
          <a:p>
            <a:r>
              <a:rPr lang="el-GR" dirty="0"/>
              <a:t>Αντίδραση </a:t>
            </a:r>
            <a:endParaRPr lang="en-US" dirty="0"/>
          </a:p>
          <a:p>
            <a:r>
              <a:rPr lang="en-US" dirty="0"/>
              <a:t>CaCO</a:t>
            </a:r>
            <a:r>
              <a:rPr lang="en-US" baseline="-25000" dirty="0"/>
              <a:t>3</a:t>
            </a:r>
            <a:r>
              <a:rPr lang="en-US" dirty="0"/>
              <a:t>  + 2OH</a:t>
            </a:r>
            <a:r>
              <a:rPr lang="en-US" baseline="30000" dirty="0"/>
              <a:t>-</a:t>
            </a:r>
            <a:r>
              <a:rPr lang="en-US" dirty="0"/>
              <a:t>          Ca(OH)</a:t>
            </a:r>
            <a:r>
              <a:rPr lang="en-US" baseline="-25000" dirty="0"/>
              <a:t>2</a:t>
            </a:r>
            <a:r>
              <a:rPr lang="en-US" dirty="0"/>
              <a:t> + CO</a:t>
            </a:r>
            <a:r>
              <a:rPr lang="en-US" baseline="-25000" dirty="0"/>
              <a:t>3</a:t>
            </a:r>
            <a:r>
              <a:rPr lang="en-US" baseline="30000" dirty="0"/>
              <a:t>2- </a:t>
            </a:r>
          </a:p>
          <a:p>
            <a:r>
              <a:rPr lang="en-US" dirty="0"/>
              <a:t>Ca(OH)</a:t>
            </a:r>
            <a:r>
              <a:rPr lang="en-US" baseline="-25000" dirty="0"/>
              <a:t>2 </a:t>
            </a:r>
            <a:r>
              <a:rPr lang="el-GR" dirty="0"/>
              <a:t>είναι πολύ πιο ευδιάλυτη ουσία από το </a:t>
            </a:r>
            <a:r>
              <a:rPr lang="en-US" dirty="0"/>
              <a:t>CaCO</a:t>
            </a:r>
            <a:r>
              <a:rPr lang="en-US" baseline="-25000" dirty="0"/>
              <a:t>3</a:t>
            </a:r>
            <a:r>
              <a:rPr lang="en-US" dirty="0"/>
              <a:t> </a:t>
            </a:r>
            <a:r>
              <a:rPr lang="el-GR" dirty="0"/>
              <a:t>(μεγαλύτερο γινόμενο διαλυτότητας), άρα η αντίδραση ευνοείται προς τα αριστερά, αλλά παρουσία ΟΗ</a:t>
            </a:r>
            <a:r>
              <a:rPr lang="el-GR" baseline="30000" dirty="0"/>
              <a:t>-</a:t>
            </a:r>
            <a:r>
              <a:rPr lang="el-GR" dirty="0"/>
              <a:t> η χημική ισορροπία μετατοπίζεται προς τα δεξιά (αντιστροφή της αντίδρασης από την υψηλή συγκέντρωση ΟΗ</a:t>
            </a:r>
            <a:r>
              <a:rPr lang="el-GR" baseline="30000" dirty="0"/>
              <a:t>-</a:t>
            </a:r>
            <a:r>
              <a:rPr lang="el-GR" dirty="0"/>
              <a:t> )</a:t>
            </a:r>
          </a:p>
          <a:p>
            <a:r>
              <a:rPr lang="el-GR" dirty="0"/>
              <a:t>Στην Αθήνα δεν παρατηρείται τέτοιο πρόβλημα, αλλά στην Ελευσίνα (εξαιτίας των αλκαλικών αιωρούμενων σωματιδίων από το εργοστάσιο παραγωγής τσιμέντου)  </a:t>
            </a:r>
          </a:p>
        </p:txBody>
      </p:sp>
      <p:sp>
        <p:nvSpPr>
          <p:cNvPr id="4" name="Αριστερό-δεξιό βέλος 3"/>
          <p:cNvSpPr/>
          <p:nvPr/>
        </p:nvSpPr>
        <p:spPr>
          <a:xfrm>
            <a:off x="3168231" y="3288153"/>
            <a:ext cx="525294" cy="972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4009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Επίδραση ανιόντων χλωρίου </a:t>
            </a:r>
            <a:r>
              <a:rPr lang="en-US" dirty="0"/>
              <a:t>Cl</a:t>
            </a:r>
            <a:r>
              <a:rPr lang="en-US" baseline="30000" dirty="0"/>
              <a:t>-</a:t>
            </a:r>
            <a:endParaRPr lang="el-GR" baseline="30000" dirty="0"/>
          </a:p>
        </p:txBody>
      </p:sp>
      <p:sp>
        <p:nvSpPr>
          <p:cNvPr id="3" name="Θέση περιεχομένου 2"/>
          <p:cNvSpPr>
            <a:spLocks noGrp="1"/>
          </p:cNvSpPr>
          <p:nvPr>
            <p:ph idx="1"/>
          </p:nvPr>
        </p:nvSpPr>
        <p:spPr/>
        <p:txBody>
          <a:bodyPr/>
          <a:lstStyle/>
          <a:p>
            <a:r>
              <a:rPr lang="en-US" dirty="0"/>
              <a:t>Cl- </a:t>
            </a:r>
            <a:r>
              <a:rPr lang="el-GR" dirty="0"/>
              <a:t>από πού;</a:t>
            </a:r>
          </a:p>
          <a:p>
            <a:pPr marL="0" indent="0">
              <a:buNone/>
            </a:pPr>
            <a:r>
              <a:rPr lang="el-GR" dirty="0"/>
              <a:t>Θάλασσα σε σταγόνες διαλυμένο </a:t>
            </a:r>
            <a:r>
              <a:rPr lang="en-US" dirty="0" err="1"/>
              <a:t>NaCl</a:t>
            </a:r>
            <a:r>
              <a:rPr lang="en-US" dirty="0"/>
              <a:t>, </a:t>
            </a:r>
            <a:r>
              <a:rPr lang="el-GR" dirty="0"/>
              <a:t>σκόνη στερεού </a:t>
            </a:r>
            <a:r>
              <a:rPr lang="en-US" dirty="0" err="1"/>
              <a:t>NaCl</a:t>
            </a:r>
            <a:endParaRPr lang="el-GR" dirty="0"/>
          </a:p>
          <a:p>
            <a:pPr marL="0" indent="0">
              <a:buNone/>
            </a:pPr>
            <a:r>
              <a:rPr lang="el-GR" dirty="0"/>
              <a:t> διαλυτική δράση διαλυμένο στη βροχή</a:t>
            </a:r>
          </a:p>
          <a:p>
            <a:pPr marL="0" indent="0">
              <a:buNone/>
            </a:pPr>
            <a:endParaRPr lang="el-GR" dirty="0"/>
          </a:p>
          <a:p>
            <a:pPr marL="0" indent="0">
              <a:buNone/>
            </a:pPr>
            <a:r>
              <a:rPr lang="en-US" dirty="0"/>
              <a:t>Ca</a:t>
            </a:r>
            <a:r>
              <a:rPr lang="en-US" baseline="30000" dirty="0"/>
              <a:t>+2</a:t>
            </a:r>
            <a:r>
              <a:rPr lang="en-US" dirty="0"/>
              <a:t>CO</a:t>
            </a:r>
            <a:r>
              <a:rPr lang="en-US" baseline="30000" dirty="0"/>
              <a:t>-2</a:t>
            </a:r>
            <a:r>
              <a:rPr lang="en-US" baseline="-25000" dirty="0"/>
              <a:t>3 (s)</a:t>
            </a:r>
            <a:r>
              <a:rPr lang="en-US" dirty="0"/>
              <a:t> + 2Na</a:t>
            </a:r>
            <a:r>
              <a:rPr lang="en-US" baseline="30000" dirty="0"/>
              <a:t>+1</a:t>
            </a:r>
            <a:r>
              <a:rPr lang="en-US" dirty="0"/>
              <a:t>Cl</a:t>
            </a:r>
            <a:r>
              <a:rPr lang="en-US" baseline="30000" dirty="0"/>
              <a:t>-1</a:t>
            </a:r>
            <a:r>
              <a:rPr lang="en-US" baseline="-25000" dirty="0"/>
              <a:t>(sol)</a:t>
            </a:r>
            <a:r>
              <a:rPr lang="en-US" dirty="0"/>
              <a:t>            Ca</a:t>
            </a:r>
            <a:r>
              <a:rPr lang="en-US" baseline="30000" dirty="0"/>
              <a:t>+2</a:t>
            </a:r>
            <a:r>
              <a:rPr lang="en-US" dirty="0"/>
              <a:t>Cl</a:t>
            </a:r>
            <a:r>
              <a:rPr lang="en-US" baseline="30000" dirty="0"/>
              <a:t>-1</a:t>
            </a:r>
            <a:r>
              <a:rPr lang="en-US" baseline="-25000" dirty="0"/>
              <a:t>2 (sol)</a:t>
            </a:r>
            <a:r>
              <a:rPr lang="en-US" dirty="0"/>
              <a:t>  + Na</a:t>
            </a:r>
            <a:r>
              <a:rPr lang="en-US" baseline="30000" dirty="0"/>
              <a:t>+1</a:t>
            </a:r>
            <a:r>
              <a:rPr lang="en-US" baseline="-25000" dirty="0"/>
              <a:t>2</a:t>
            </a:r>
            <a:r>
              <a:rPr lang="en-US" dirty="0"/>
              <a:t>CO</a:t>
            </a:r>
            <a:r>
              <a:rPr lang="en-US" baseline="30000" dirty="0"/>
              <a:t>-2</a:t>
            </a:r>
            <a:r>
              <a:rPr lang="en-US" baseline="-25000" dirty="0"/>
              <a:t>3(sol)</a:t>
            </a:r>
            <a:endParaRPr lang="el-GR" baseline="-25000" dirty="0"/>
          </a:p>
        </p:txBody>
      </p:sp>
      <p:sp>
        <p:nvSpPr>
          <p:cNvPr id="4" name="Καμπύλο δεξιό βέλος 3"/>
          <p:cNvSpPr/>
          <p:nvPr/>
        </p:nvSpPr>
        <p:spPr>
          <a:xfrm>
            <a:off x="544743" y="2538919"/>
            <a:ext cx="340468" cy="51556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cxnSp>
        <p:nvCxnSpPr>
          <p:cNvPr id="5" name="Ευθύγραμμο βέλος σύνδεσης 4"/>
          <p:cNvCxnSpPr/>
          <p:nvPr/>
        </p:nvCxnSpPr>
        <p:spPr>
          <a:xfrm>
            <a:off x="4795736" y="4095347"/>
            <a:ext cx="52529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277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Προσβολή από υδρόθειο (</a:t>
            </a:r>
            <a:r>
              <a:rPr lang="en-US" dirty="0"/>
              <a:t>H</a:t>
            </a:r>
            <a:r>
              <a:rPr lang="en-US" baseline="-25000" dirty="0"/>
              <a:t>2</a:t>
            </a:r>
            <a:r>
              <a:rPr lang="en-US" dirty="0"/>
              <a:t>S)</a:t>
            </a:r>
            <a:endParaRPr lang="el-GR" dirty="0"/>
          </a:p>
        </p:txBody>
      </p:sp>
      <p:sp>
        <p:nvSpPr>
          <p:cNvPr id="3" name="Θέση περιεχομένου 2"/>
          <p:cNvSpPr>
            <a:spLocks noGrp="1"/>
          </p:cNvSpPr>
          <p:nvPr>
            <p:ph idx="1"/>
          </p:nvPr>
        </p:nvSpPr>
        <p:spPr/>
        <p:txBody>
          <a:bodyPr/>
          <a:lstStyle/>
          <a:p>
            <a:pPr marL="0" indent="0">
              <a:buNone/>
            </a:pPr>
            <a:r>
              <a:rPr lang="el-GR" dirty="0"/>
              <a:t>Καταστροφή των </a:t>
            </a:r>
            <a:r>
              <a:rPr lang="en-US" dirty="0"/>
              <a:t>CaCO</a:t>
            </a:r>
            <a:r>
              <a:rPr lang="en-US" baseline="-25000" dirty="0"/>
              <a:t>3</a:t>
            </a:r>
            <a:r>
              <a:rPr lang="el-GR" baseline="-25000" dirty="0"/>
              <a:t> </a:t>
            </a:r>
            <a:r>
              <a:rPr lang="el-GR" dirty="0"/>
              <a:t>και μετατροπή τους σε </a:t>
            </a:r>
            <a:r>
              <a:rPr lang="en-US" dirty="0" err="1"/>
              <a:t>CaS</a:t>
            </a:r>
            <a:endParaRPr lang="el-GR" dirty="0"/>
          </a:p>
          <a:p>
            <a:pPr marL="0" indent="0">
              <a:buNone/>
            </a:pPr>
            <a:endParaRPr lang="en-US" dirty="0"/>
          </a:p>
          <a:p>
            <a:pPr marL="0" indent="0">
              <a:buNone/>
            </a:pPr>
            <a:r>
              <a:rPr lang="en-US" dirty="0"/>
              <a:t>Ca</a:t>
            </a:r>
            <a:r>
              <a:rPr lang="en-US" baseline="30000" dirty="0"/>
              <a:t>+2</a:t>
            </a:r>
            <a:r>
              <a:rPr lang="en-US" dirty="0"/>
              <a:t>CO</a:t>
            </a:r>
            <a:r>
              <a:rPr lang="en-US" baseline="30000" dirty="0"/>
              <a:t>-2</a:t>
            </a:r>
            <a:r>
              <a:rPr lang="en-US" baseline="-25000" dirty="0"/>
              <a:t>3(s)</a:t>
            </a:r>
            <a:r>
              <a:rPr lang="en-US" dirty="0"/>
              <a:t>    +  H</a:t>
            </a:r>
            <a:r>
              <a:rPr lang="en-US" baseline="30000" dirty="0"/>
              <a:t>+1</a:t>
            </a:r>
            <a:r>
              <a:rPr lang="en-US" baseline="-25000" dirty="0"/>
              <a:t>2</a:t>
            </a:r>
            <a:r>
              <a:rPr lang="en-US" dirty="0"/>
              <a:t>S</a:t>
            </a:r>
            <a:r>
              <a:rPr lang="en-US" baseline="30000" dirty="0"/>
              <a:t>-2</a:t>
            </a:r>
            <a:r>
              <a:rPr lang="en-US" baseline="-25000" dirty="0"/>
              <a:t>(s)</a:t>
            </a:r>
            <a:r>
              <a:rPr lang="en-US" dirty="0"/>
              <a:t>            Ca</a:t>
            </a:r>
            <a:r>
              <a:rPr lang="en-US" baseline="30000" dirty="0"/>
              <a:t>+2</a:t>
            </a:r>
            <a:r>
              <a:rPr lang="en-US" dirty="0"/>
              <a:t>S</a:t>
            </a:r>
            <a:r>
              <a:rPr lang="en-US" baseline="30000" dirty="0"/>
              <a:t>-2</a:t>
            </a:r>
            <a:r>
              <a:rPr lang="en-US" baseline="-25000" dirty="0"/>
              <a:t>(s)</a:t>
            </a:r>
            <a:r>
              <a:rPr lang="en-US" dirty="0"/>
              <a:t>    +  CO</a:t>
            </a:r>
            <a:r>
              <a:rPr lang="en-US" baseline="-25000" dirty="0"/>
              <a:t>2(g)</a:t>
            </a:r>
            <a:r>
              <a:rPr lang="en-US" dirty="0"/>
              <a:t>   +  H</a:t>
            </a:r>
            <a:r>
              <a:rPr lang="en-US" baseline="-25000" dirty="0"/>
              <a:t>2</a:t>
            </a:r>
            <a:r>
              <a:rPr lang="en-US" dirty="0"/>
              <a:t>O</a:t>
            </a:r>
            <a:r>
              <a:rPr lang="en-US" baseline="-25000" dirty="0"/>
              <a:t>(l)</a:t>
            </a:r>
            <a:endParaRPr lang="el-GR" baseline="-25000" dirty="0"/>
          </a:p>
        </p:txBody>
      </p:sp>
      <p:cxnSp>
        <p:nvCxnSpPr>
          <p:cNvPr id="4" name="Ευθύγραμμο βέλος σύνδεσης 3"/>
          <p:cNvCxnSpPr/>
          <p:nvPr/>
        </p:nvCxnSpPr>
        <p:spPr>
          <a:xfrm>
            <a:off x="4503902" y="3044766"/>
            <a:ext cx="52529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14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Οξειδωτική προσβολή </a:t>
            </a:r>
          </a:p>
        </p:txBody>
      </p:sp>
      <p:sp>
        <p:nvSpPr>
          <p:cNvPr id="3" name="Θέση περιεχομένου 2"/>
          <p:cNvSpPr>
            <a:spLocks noGrp="1"/>
          </p:cNvSpPr>
          <p:nvPr>
            <p:ph idx="1"/>
          </p:nvPr>
        </p:nvSpPr>
        <p:spPr/>
        <p:txBody>
          <a:bodyPr/>
          <a:lstStyle/>
          <a:p>
            <a:r>
              <a:rPr lang="el-GR" dirty="0"/>
              <a:t>Προσμίξεις ενώσεων σιδήρου ή θειούχων ενώσεων</a:t>
            </a:r>
            <a:endParaRPr lang="en-US" dirty="0"/>
          </a:p>
          <a:p>
            <a:pPr marL="0" indent="0">
              <a:buNone/>
            </a:pPr>
            <a:r>
              <a:rPr lang="en-US" dirty="0"/>
              <a:t>      </a:t>
            </a:r>
            <a:r>
              <a:rPr lang="el-GR" dirty="0" err="1"/>
              <a:t>οξειδωνόνται</a:t>
            </a:r>
            <a:r>
              <a:rPr lang="el-GR" dirty="0"/>
              <a:t> από το Ο2 του αέρα</a:t>
            </a:r>
          </a:p>
          <a:p>
            <a:r>
              <a:rPr lang="el-GR" dirty="0"/>
              <a:t>Αν υπάρχει </a:t>
            </a:r>
            <a:r>
              <a:rPr lang="en-US" dirty="0"/>
              <a:t>FeS2, </a:t>
            </a:r>
            <a:r>
              <a:rPr lang="el-GR" dirty="0"/>
              <a:t>σχηματίζεται οξείδιο και υπεροξείδιο του σιδήρου</a:t>
            </a:r>
          </a:p>
          <a:p>
            <a:pPr marL="0" indent="0">
              <a:buNone/>
            </a:pPr>
            <a:r>
              <a:rPr lang="el-GR" dirty="0"/>
              <a:t>      καστανέρυθρος χρωματισμός </a:t>
            </a:r>
          </a:p>
          <a:p>
            <a:r>
              <a:rPr lang="el-GR" dirty="0"/>
              <a:t>Αν υπάρχει </a:t>
            </a:r>
            <a:r>
              <a:rPr lang="en-US" dirty="0" err="1"/>
              <a:t>MgS</a:t>
            </a:r>
            <a:r>
              <a:rPr lang="en-US" dirty="0"/>
              <a:t> </a:t>
            </a:r>
            <a:r>
              <a:rPr lang="el-GR" dirty="0"/>
              <a:t>κατά την οξείδωση χρωματίζεται η επιφάνεια μαύρη εξαιτίας του σχηματισμού </a:t>
            </a:r>
            <a:r>
              <a:rPr lang="en-US" dirty="0"/>
              <a:t>MgO</a:t>
            </a:r>
            <a:r>
              <a:rPr lang="en-US" baseline="-25000" dirty="0"/>
              <a:t>2</a:t>
            </a:r>
            <a:endParaRPr lang="el-GR" baseline="-25000" dirty="0"/>
          </a:p>
        </p:txBody>
      </p:sp>
      <p:sp>
        <p:nvSpPr>
          <p:cNvPr id="4" name="Δεξιό βέλος 3"/>
          <p:cNvSpPr/>
          <p:nvPr/>
        </p:nvSpPr>
        <p:spPr>
          <a:xfrm>
            <a:off x="992221" y="3367327"/>
            <a:ext cx="350196" cy="18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Δεξιό βέλος 4"/>
          <p:cNvSpPr/>
          <p:nvPr/>
        </p:nvSpPr>
        <p:spPr>
          <a:xfrm>
            <a:off x="989173" y="2477311"/>
            <a:ext cx="350196" cy="18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7649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Ηλεκτροχημική δράση</a:t>
            </a:r>
          </a:p>
        </p:txBody>
      </p:sp>
      <p:sp>
        <p:nvSpPr>
          <p:cNvPr id="3" name="Θέση περιεχομένου 2"/>
          <p:cNvSpPr>
            <a:spLocks noGrp="1"/>
          </p:cNvSpPr>
          <p:nvPr>
            <p:ph idx="1"/>
          </p:nvPr>
        </p:nvSpPr>
        <p:spPr/>
        <p:txBody>
          <a:bodyPr/>
          <a:lstStyle/>
          <a:p>
            <a:r>
              <a:rPr lang="el-GR" dirty="0" err="1"/>
              <a:t>Γυψοποίηση</a:t>
            </a:r>
            <a:r>
              <a:rPr lang="el-GR" dirty="0"/>
              <a:t> (θείωση μαρμάρων και ανθρακικών υλικών)           </a:t>
            </a:r>
          </a:p>
          <a:p>
            <a:pPr marL="0" indent="0">
              <a:buNone/>
            </a:pPr>
            <a:r>
              <a:rPr lang="el-GR" dirty="0"/>
              <a:t>         ηλεκτροχημική δράση</a:t>
            </a:r>
            <a:r>
              <a:rPr lang="en-US" dirty="0"/>
              <a:t>C</a:t>
            </a:r>
            <a:endParaRPr lang="el-GR" dirty="0"/>
          </a:p>
          <a:p>
            <a:pPr marL="0" indent="0">
              <a:buNone/>
            </a:pPr>
            <a:r>
              <a:rPr lang="el-GR" dirty="0"/>
              <a:t>      </a:t>
            </a:r>
            <a:endParaRPr lang="en-US" dirty="0"/>
          </a:p>
          <a:p>
            <a:pPr marL="0" indent="0">
              <a:buNone/>
            </a:pPr>
            <a:endParaRPr lang="en-US" dirty="0"/>
          </a:p>
          <a:p>
            <a:pPr marL="0" indent="0">
              <a:buNone/>
            </a:pPr>
            <a:endParaRPr lang="en-US" dirty="0"/>
          </a:p>
          <a:p>
            <a:pPr marL="0" indent="0">
              <a:buNone/>
            </a:pPr>
            <a:r>
              <a:rPr lang="en-US" dirty="0"/>
              <a:t>CaCO</a:t>
            </a:r>
            <a:r>
              <a:rPr lang="en-US" baseline="-25000" dirty="0"/>
              <a:t>3(s)</a:t>
            </a:r>
            <a:r>
              <a:rPr lang="en-US" dirty="0"/>
              <a:t> + SO</a:t>
            </a:r>
            <a:r>
              <a:rPr lang="en-US" baseline="-25000" dirty="0"/>
              <a:t>2(g)</a:t>
            </a:r>
            <a:r>
              <a:rPr lang="en-US" dirty="0"/>
              <a:t>  + ½ H</a:t>
            </a:r>
            <a:r>
              <a:rPr lang="en-US" baseline="-25000" dirty="0"/>
              <a:t>2</a:t>
            </a:r>
            <a:r>
              <a:rPr lang="en-US" dirty="0"/>
              <a:t>O</a:t>
            </a:r>
            <a:r>
              <a:rPr lang="en-US" baseline="-25000" dirty="0"/>
              <a:t>(g)</a:t>
            </a:r>
            <a:r>
              <a:rPr lang="en-US" dirty="0"/>
              <a:t>              CaSO</a:t>
            </a:r>
            <a:r>
              <a:rPr lang="en-US" baseline="-25000" dirty="0"/>
              <a:t>4</a:t>
            </a:r>
            <a:r>
              <a:rPr lang="en-US" baseline="30000" dirty="0"/>
              <a:t>.</a:t>
            </a:r>
            <a:r>
              <a:rPr lang="en-US" dirty="0"/>
              <a:t>2H</a:t>
            </a:r>
            <a:r>
              <a:rPr lang="en-US" baseline="-25000" dirty="0"/>
              <a:t>2</a:t>
            </a:r>
            <a:r>
              <a:rPr lang="en-US" dirty="0"/>
              <a:t>O</a:t>
            </a:r>
            <a:r>
              <a:rPr lang="en-US" baseline="-25000" dirty="0"/>
              <a:t>(s)</a:t>
            </a:r>
            <a:r>
              <a:rPr lang="en-US" dirty="0"/>
              <a:t>   +   CO</a:t>
            </a:r>
            <a:r>
              <a:rPr lang="en-US" baseline="-25000" dirty="0"/>
              <a:t>2(g)</a:t>
            </a:r>
            <a:r>
              <a:rPr lang="en-US" dirty="0"/>
              <a:t>    </a:t>
            </a:r>
            <a:endParaRPr lang="el-GR" dirty="0"/>
          </a:p>
        </p:txBody>
      </p:sp>
      <p:sp>
        <p:nvSpPr>
          <p:cNvPr id="4" name="Δεξιό βέλος 3"/>
          <p:cNvSpPr/>
          <p:nvPr/>
        </p:nvSpPr>
        <p:spPr>
          <a:xfrm>
            <a:off x="1207008" y="2542032"/>
            <a:ext cx="374904" cy="82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Βέλος αναστροφής 5"/>
          <p:cNvSpPr/>
          <p:nvPr/>
        </p:nvSpPr>
        <p:spPr>
          <a:xfrm rot="5400000">
            <a:off x="5245981" y="2443734"/>
            <a:ext cx="498348" cy="69494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7" name="TextBox 6"/>
          <p:cNvSpPr txBox="1"/>
          <p:nvPr/>
        </p:nvSpPr>
        <p:spPr>
          <a:xfrm>
            <a:off x="2093976" y="3081528"/>
            <a:ext cx="5184648" cy="646331"/>
          </a:xfrm>
          <a:prstGeom prst="rect">
            <a:avLst/>
          </a:prstGeom>
          <a:noFill/>
        </p:spPr>
        <p:txBody>
          <a:bodyPr wrap="square" rtlCol="0">
            <a:spAutoFit/>
          </a:bodyPr>
          <a:lstStyle/>
          <a:p>
            <a:r>
              <a:rPr lang="el-GR" dirty="0"/>
              <a:t>Επίδραση ατμοσφαιρικού </a:t>
            </a:r>
            <a:r>
              <a:rPr lang="en-US" dirty="0"/>
              <a:t>S</a:t>
            </a:r>
            <a:r>
              <a:rPr lang="el-GR" dirty="0"/>
              <a:t>Ο</a:t>
            </a:r>
            <a:r>
              <a:rPr lang="en-US" baseline="-25000" dirty="0"/>
              <a:t>x</a:t>
            </a:r>
            <a:r>
              <a:rPr lang="en-US" dirty="0"/>
              <a:t> </a:t>
            </a:r>
            <a:r>
              <a:rPr lang="el-GR" dirty="0"/>
              <a:t>με υγρασία σε μέρη που δεν βρέχονται ή μεταξύ 2 βροχοπτώσεων</a:t>
            </a:r>
          </a:p>
        </p:txBody>
      </p:sp>
      <p:sp>
        <p:nvSpPr>
          <p:cNvPr id="8" name="Δεξιό βέλος 7"/>
          <p:cNvSpPr/>
          <p:nvPr/>
        </p:nvSpPr>
        <p:spPr>
          <a:xfrm>
            <a:off x="7031736" y="3319272"/>
            <a:ext cx="484632" cy="192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7717536" y="3092118"/>
            <a:ext cx="3435096" cy="646331"/>
          </a:xfrm>
          <a:prstGeom prst="rect">
            <a:avLst/>
          </a:prstGeom>
          <a:noFill/>
        </p:spPr>
        <p:txBody>
          <a:bodyPr wrap="square" rtlCol="0">
            <a:spAutoFit/>
          </a:bodyPr>
          <a:lstStyle/>
          <a:p>
            <a:r>
              <a:rPr lang="el-GR" dirty="0"/>
              <a:t>Αλλιώς ο γύψος διαλύεται και </a:t>
            </a:r>
            <a:r>
              <a:rPr lang="el-GR" dirty="0" err="1"/>
              <a:t>αποπλένεται</a:t>
            </a:r>
            <a:endParaRPr lang="el-GR" dirty="0"/>
          </a:p>
        </p:txBody>
      </p:sp>
      <p:cxnSp>
        <p:nvCxnSpPr>
          <p:cNvPr id="11" name="Ευθύγραμμο βέλος σύνδεσης 10"/>
          <p:cNvCxnSpPr/>
          <p:nvPr/>
        </p:nvCxnSpPr>
        <p:spPr>
          <a:xfrm>
            <a:off x="5001768" y="4581144"/>
            <a:ext cx="694944" cy="914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122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1013" y="749030"/>
            <a:ext cx="11585642" cy="5817140"/>
          </a:xfrm>
        </p:spPr>
        <p:txBody>
          <a:bodyPr>
            <a:normAutofit lnSpcReduction="10000"/>
          </a:bodyPr>
          <a:lstStyle/>
          <a:p>
            <a:pPr marL="0" indent="0">
              <a:buNone/>
            </a:pPr>
            <a:r>
              <a:rPr lang="el-GR" dirty="0" err="1"/>
              <a:t>Γυψοποίηση</a:t>
            </a:r>
            <a:r>
              <a:rPr lang="el-GR" dirty="0"/>
              <a:t> – όξινη προσβολή</a:t>
            </a:r>
          </a:p>
          <a:p>
            <a:pPr>
              <a:buFont typeface="Wingdings" panose="05000000000000000000" pitchFamily="2" charset="2"/>
              <a:buChar char="Ø"/>
            </a:pPr>
            <a:r>
              <a:rPr lang="el-GR" dirty="0"/>
              <a:t> Ταχύτητα : δεκαπλάσια η ταχύτητα διάλυσης των ανθρακικών αλάτων από την </a:t>
            </a:r>
            <a:r>
              <a:rPr lang="el-GR" dirty="0" err="1"/>
              <a:t>γυψοποίηση</a:t>
            </a:r>
            <a:endParaRPr lang="el-GR" dirty="0"/>
          </a:p>
          <a:p>
            <a:pPr>
              <a:buFont typeface="Wingdings" panose="05000000000000000000" pitchFamily="2" charset="2"/>
              <a:buChar char="Ø"/>
            </a:pPr>
            <a:endParaRPr lang="el-GR" dirty="0"/>
          </a:p>
          <a:p>
            <a:pPr>
              <a:buFont typeface="Wingdings" panose="05000000000000000000" pitchFamily="2" charset="2"/>
              <a:buChar char="Ø"/>
            </a:pPr>
            <a:endParaRPr lang="el-GR" dirty="0"/>
          </a:p>
          <a:p>
            <a:pPr>
              <a:buFont typeface="Wingdings" panose="05000000000000000000" pitchFamily="2" charset="2"/>
              <a:buChar char="Ø"/>
            </a:pPr>
            <a:endParaRPr lang="el-GR" dirty="0"/>
          </a:p>
          <a:p>
            <a:pPr>
              <a:buFont typeface="Wingdings" panose="05000000000000000000" pitchFamily="2" charset="2"/>
              <a:buChar char="Ø"/>
            </a:pPr>
            <a:r>
              <a:rPr lang="el-GR" dirty="0"/>
              <a:t>Χρονικό διάστημα: Η διάρκεια της </a:t>
            </a:r>
            <a:r>
              <a:rPr lang="el-GR" dirty="0" err="1"/>
              <a:t>γυψοποίησης</a:t>
            </a:r>
            <a:r>
              <a:rPr lang="el-GR" dirty="0"/>
              <a:t> (συνεχής) είναι πολύ μεγαλύτερη από την όξινη προσβολή (πιο στιγμιαία)</a:t>
            </a:r>
          </a:p>
          <a:p>
            <a:pPr>
              <a:buFont typeface="Wingdings" panose="05000000000000000000" pitchFamily="2" charset="2"/>
              <a:buChar char="Ø"/>
            </a:pPr>
            <a:endParaRPr lang="el-GR" dirty="0"/>
          </a:p>
          <a:p>
            <a:pPr>
              <a:buFont typeface="Wingdings" panose="05000000000000000000" pitchFamily="2" charset="2"/>
              <a:buChar char="Ø"/>
            </a:pPr>
            <a:endParaRPr lang="el-GR" dirty="0"/>
          </a:p>
          <a:p>
            <a:pPr>
              <a:buFont typeface="Wingdings" panose="05000000000000000000" pitchFamily="2" charset="2"/>
              <a:buChar char="Ø"/>
            </a:pPr>
            <a:r>
              <a:rPr lang="el-GR" dirty="0"/>
              <a:t>Απώλεια λεπτομερειών: όξινη προσβολή           απώλεια, </a:t>
            </a:r>
          </a:p>
          <a:p>
            <a:pPr marL="0" indent="0">
              <a:buNone/>
            </a:pPr>
            <a:r>
              <a:rPr lang="el-GR" dirty="0"/>
              <a:t>                                                </a:t>
            </a:r>
            <a:r>
              <a:rPr lang="el-GR" dirty="0" err="1"/>
              <a:t>γυψοποίηση</a:t>
            </a:r>
            <a:r>
              <a:rPr lang="el-GR" dirty="0"/>
              <a:t>          ανάλογα από πάχος του γύψου </a:t>
            </a:r>
          </a:p>
        </p:txBody>
      </p:sp>
      <p:sp>
        <p:nvSpPr>
          <p:cNvPr id="4" name="Βέλος αναστροφής 3"/>
          <p:cNvSpPr/>
          <p:nvPr/>
        </p:nvSpPr>
        <p:spPr>
          <a:xfrm rot="5400000">
            <a:off x="3372749" y="1732693"/>
            <a:ext cx="472425" cy="53691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 name="TextBox 4"/>
          <p:cNvSpPr txBox="1"/>
          <p:nvPr/>
        </p:nvSpPr>
        <p:spPr>
          <a:xfrm>
            <a:off x="1206230" y="2356245"/>
            <a:ext cx="6527259" cy="646331"/>
          </a:xfrm>
          <a:prstGeom prst="rect">
            <a:avLst/>
          </a:prstGeom>
          <a:noFill/>
        </p:spPr>
        <p:txBody>
          <a:bodyPr wrap="square" rtlCol="0">
            <a:spAutoFit/>
          </a:bodyPr>
          <a:lstStyle/>
          <a:p>
            <a:r>
              <a:rPr lang="el-GR" dirty="0"/>
              <a:t>Όξινη προσβολή πιο καταστρεπτική από την </a:t>
            </a:r>
            <a:r>
              <a:rPr lang="el-GR" dirty="0" err="1"/>
              <a:t>γυψοποίηση</a:t>
            </a:r>
            <a:r>
              <a:rPr lang="el-GR" dirty="0"/>
              <a:t> για το ίδιο χρονικό διάστημα</a:t>
            </a:r>
          </a:p>
        </p:txBody>
      </p:sp>
      <p:sp>
        <p:nvSpPr>
          <p:cNvPr id="6" name="Βέλος αναστροφής 5"/>
          <p:cNvSpPr/>
          <p:nvPr/>
        </p:nvSpPr>
        <p:spPr>
          <a:xfrm rot="5400000">
            <a:off x="8422092" y="3888992"/>
            <a:ext cx="472425" cy="53691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7" name="TextBox 6"/>
          <p:cNvSpPr txBox="1"/>
          <p:nvPr/>
        </p:nvSpPr>
        <p:spPr>
          <a:xfrm>
            <a:off x="5661238" y="4461207"/>
            <a:ext cx="5457217" cy="646331"/>
          </a:xfrm>
          <a:prstGeom prst="rect">
            <a:avLst/>
          </a:prstGeom>
          <a:noFill/>
        </p:spPr>
        <p:txBody>
          <a:bodyPr wrap="square" rtlCol="0">
            <a:spAutoFit/>
          </a:bodyPr>
          <a:lstStyle/>
          <a:p>
            <a:r>
              <a:rPr lang="el-GR" dirty="0"/>
              <a:t>Ποσοτικά υπερισχύει η </a:t>
            </a:r>
            <a:r>
              <a:rPr lang="el-GR" dirty="0" err="1"/>
              <a:t>γυψοποίση</a:t>
            </a:r>
            <a:r>
              <a:rPr lang="el-GR" dirty="0"/>
              <a:t> από την όξινη προσβολή</a:t>
            </a:r>
          </a:p>
        </p:txBody>
      </p:sp>
      <p:sp>
        <p:nvSpPr>
          <p:cNvPr id="8" name="Δεξιό βέλος 7"/>
          <p:cNvSpPr/>
          <p:nvPr/>
        </p:nvSpPr>
        <p:spPr>
          <a:xfrm>
            <a:off x="6264612" y="5806268"/>
            <a:ext cx="573932" cy="104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Δεξιό βέλος 8"/>
          <p:cNvSpPr/>
          <p:nvPr/>
        </p:nvSpPr>
        <p:spPr>
          <a:xfrm>
            <a:off x="6757487" y="5306843"/>
            <a:ext cx="573932" cy="104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36847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Μηχανισμός </a:t>
            </a:r>
            <a:r>
              <a:rPr lang="el-GR" dirty="0" err="1"/>
              <a:t>γυψοποίησης</a:t>
            </a:r>
            <a:endParaRPr lang="el-GR" dirty="0"/>
          </a:p>
        </p:txBody>
      </p:sp>
      <p:sp>
        <p:nvSpPr>
          <p:cNvPr id="3" name="Θέση περιεχομένου 2"/>
          <p:cNvSpPr>
            <a:spLocks noGrp="1"/>
          </p:cNvSpPr>
          <p:nvPr>
            <p:ph idx="1"/>
          </p:nvPr>
        </p:nvSpPr>
        <p:spPr/>
        <p:txBody>
          <a:bodyPr/>
          <a:lstStyle/>
          <a:p>
            <a:r>
              <a:rPr lang="el-GR" dirty="0"/>
              <a:t>Παρατηρήσεις στην επιφάνεια της Ακρόπολης</a:t>
            </a:r>
          </a:p>
          <a:p>
            <a:pPr marL="0" indent="0">
              <a:buNone/>
            </a:pPr>
            <a:r>
              <a:rPr lang="el-GR" dirty="0"/>
              <a:t>Το 85-97% αποτελείται από γύψο (</a:t>
            </a:r>
            <a:r>
              <a:rPr lang="en-US" dirty="0"/>
              <a:t>CaSO</a:t>
            </a:r>
            <a:r>
              <a:rPr lang="en-US" baseline="-25000" dirty="0"/>
              <a:t>4</a:t>
            </a:r>
            <a:r>
              <a:rPr lang="en-US" baseline="30000" dirty="0"/>
              <a:t>.</a:t>
            </a:r>
            <a:r>
              <a:rPr lang="en-US" dirty="0"/>
              <a:t>2H</a:t>
            </a:r>
            <a:r>
              <a:rPr lang="en-US" baseline="-25000" dirty="0"/>
              <a:t>2</a:t>
            </a:r>
            <a:r>
              <a:rPr lang="en-US" dirty="0"/>
              <a:t>O), </a:t>
            </a:r>
            <a:r>
              <a:rPr lang="el-GR" dirty="0"/>
              <a:t>το υπόλοιπο είναι θειώδες ασβέστιο (</a:t>
            </a:r>
            <a:r>
              <a:rPr lang="en-US" dirty="0" err="1"/>
              <a:t>CaSO</a:t>
            </a:r>
            <a:r>
              <a:rPr lang="el-GR" baseline="-25000" dirty="0"/>
              <a:t>3</a:t>
            </a:r>
            <a:r>
              <a:rPr lang="en-US" baseline="30000" dirty="0"/>
              <a:t>.</a:t>
            </a:r>
            <a:r>
              <a:rPr lang="en-US" dirty="0"/>
              <a:t>2H</a:t>
            </a:r>
            <a:r>
              <a:rPr lang="en-US" baseline="-25000" dirty="0"/>
              <a:t>2</a:t>
            </a:r>
            <a:r>
              <a:rPr lang="en-US" dirty="0"/>
              <a:t>O)</a:t>
            </a:r>
            <a:endParaRPr lang="el-GR" dirty="0"/>
          </a:p>
          <a:p>
            <a:pPr marL="0" indent="0">
              <a:buNone/>
            </a:pPr>
            <a:r>
              <a:rPr lang="el-GR" dirty="0"/>
              <a:t>Μέθοδοι:</a:t>
            </a:r>
          </a:p>
          <a:p>
            <a:pPr marL="0" indent="0">
              <a:buNone/>
            </a:pPr>
            <a:r>
              <a:rPr lang="el-GR" dirty="0"/>
              <a:t>………….</a:t>
            </a:r>
          </a:p>
          <a:p>
            <a:pPr marL="0" indent="0">
              <a:buNone/>
            </a:pPr>
            <a:endParaRPr lang="el-GR" dirty="0"/>
          </a:p>
        </p:txBody>
      </p:sp>
    </p:spTree>
    <p:extLst>
      <p:ext uri="{BB962C8B-B14F-4D97-AF65-F5344CB8AC3E}">
        <p14:creationId xmlns:p14="http://schemas.microsoft.com/office/powerpoint/2010/main" val="1572589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22570"/>
            <a:ext cx="10515600" cy="5554393"/>
          </a:xfrm>
        </p:spPr>
        <p:txBody>
          <a:bodyPr/>
          <a:lstStyle/>
          <a:p>
            <a:r>
              <a:rPr lang="en-US" dirty="0"/>
              <a:t>In situ </a:t>
            </a:r>
            <a:r>
              <a:rPr lang="el-GR" dirty="0"/>
              <a:t>προσδιορισμός και αναγνώριση </a:t>
            </a:r>
            <a:r>
              <a:rPr lang="el-GR" dirty="0" err="1"/>
              <a:t>γυψοποιημένων</a:t>
            </a:r>
            <a:r>
              <a:rPr lang="el-GR" dirty="0"/>
              <a:t> επιφανειών με χρήση υγρών κρυστάλλων (μη καταστρεπτική μέθοδος).</a:t>
            </a:r>
          </a:p>
          <a:p>
            <a:pPr marL="0" indent="0">
              <a:buNone/>
            </a:pPr>
            <a:endParaRPr lang="el-GR" dirty="0"/>
          </a:p>
          <a:p>
            <a:pPr marL="0" indent="0">
              <a:buNone/>
            </a:pPr>
            <a:r>
              <a:rPr lang="el-GR" dirty="0"/>
              <a:t>Ψεκασμός επιφάνειας με διάλυμα υγρών κρυστάλλων, οι οποίοι απομακρύνονται με εξάχνωση ή με </a:t>
            </a:r>
            <a:r>
              <a:rPr lang="el-GR" dirty="0" err="1"/>
              <a:t>διαιθυλαιθέρα</a:t>
            </a:r>
            <a:r>
              <a:rPr lang="el-GR" dirty="0"/>
              <a:t>)</a:t>
            </a:r>
          </a:p>
          <a:p>
            <a:pPr marL="0" indent="0">
              <a:buNone/>
            </a:pPr>
            <a:r>
              <a:rPr lang="el-GR" dirty="0"/>
              <a:t>Το ανακλώμενο φως επηρεάζεται από την θερμοκρασία, την πίεση, τις προσμίξεις, τα ηλεκτρικά και τα μαγνητικά κύματα, αλλά και τις </a:t>
            </a:r>
            <a:r>
              <a:rPr lang="el-GR" u="sng" dirty="0" err="1"/>
              <a:t>ροφητικές</a:t>
            </a:r>
            <a:r>
              <a:rPr lang="el-GR" u="sng" dirty="0"/>
              <a:t> ικανότητες του υποστρώματος</a:t>
            </a:r>
            <a:r>
              <a:rPr lang="el-GR" dirty="0"/>
              <a:t>.  </a:t>
            </a:r>
          </a:p>
          <a:p>
            <a:pPr marL="0" indent="0">
              <a:buNone/>
            </a:pPr>
            <a:r>
              <a:rPr lang="el-GR" dirty="0"/>
              <a:t>Επειδή οι </a:t>
            </a:r>
            <a:r>
              <a:rPr lang="el-GR" dirty="0" err="1"/>
              <a:t>ροφητικές</a:t>
            </a:r>
            <a:r>
              <a:rPr lang="el-GR" dirty="0"/>
              <a:t> ικανότητες του γύψου είναι πολύ μεγαλύτερες του μαρμάρου, το χρώμα του γύψου μετατίθεται προς το πράσινο. </a:t>
            </a:r>
          </a:p>
        </p:txBody>
      </p:sp>
    </p:spTree>
    <p:extLst>
      <p:ext uri="{BB962C8B-B14F-4D97-AF65-F5344CB8AC3E}">
        <p14:creationId xmlns:p14="http://schemas.microsoft.com/office/powerpoint/2010/main" val="1347331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807396"/>
            <a:ext cx="10515600" cy="5369567"/>
          </a:xfrm>
        </p:spPr>
        <p:txBody>
          <a:bodyPr/>
          <a:lstStyle/>
          <a:p>
            <a:r>
              <a:rPr lang="el-GR" dirty="0"/>
              <a:t>«Μέθοδος καρφίτσας» ή «μέθοδος </a:t>
            </a:r>
            <a:r>
              <a:rPr lang="el-GR" dirty="0" err="1"/>
              <a:t>μίκρο-μίκρομέτρου</a:t>
            </a:r>
            <a:r>
              <a:rPr lang="el-GR" dirty="0"/>
              <a:t>». Μη καταστρεπτική μέθοδος μέτρησης του πάχους του γύψου. </a:t>
            </a:r>
          </a:p>
          <a:p>
            <a:pPr marL="0" indent="0">
              <a:buNone/>
            </a:pPr>
            <a:r>
              <a:rPr lang="el-GR" dirty="0"/>
              <a:t>Παλιά απομάκρυνση γύψου με ζεστό νερό, υπολογισμός βάση ειδικού βάρους και επιφάνειας         λάθη λόγω ανομοιομορφίας του γύψου</a:t>
            </a:r>
          </a:p>
          <a:p>
            <a:pPr marL="0" indent="0">
              <a:buNone/>
            </a:pPr>
            <a:endParaRPr lang="el-GR" dirty="0"/>
          </a:p>
          <a:p>
            <a:pPr marL="0" indent="0">
              <a:buNone/>
            </a:pPr>
            <a:r>
              <a:rPr lang="el-GR" dirty="0"/>
              <a:t>Προσδιορισμός πάχους με την μέθοδο καρφίτσας σε διάφορα σημεία του υλικού. </a:t>
            </a:r>
          </a:p>
        </p:txBody>
      </p:sp>
      <p:sp>
        <p:nvSpPr>
          <p:cNvPr id="4" name="Δεξιό βέλος 3"/>
          <p:cNvSpPr/>
          <p:nvPr/>
        </p:nvSpPr>
        <p:spPr>
          <a:xfrm>
            <a:off x="4464996" y="2295728"/>
            <a:ext cx="379378" cy="107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5401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Όξινη βροχή- όξινη προσβολή</a:t>
            </a:r>
          </a:p>
        </p:txBody>
      </p:sp>
      <p:sp>
        <p:nvSpPr>
          <p:cNvPr id="3" name="Θέση περιεχομένου 2"/>
          <p:cNvSpPr>
            <a:spLocks noGrp="1"/>
          </p:cNvSpPr>
          <p:nvPr>
            <p:ph idx="1"/>
          </p:nvPr>
        </p:nvSpPr>
        <p:spPr/>
        <p:txBody>
          <a:bodyPr/>
          <a:lstStyle/>
          <a:p>
            <a:pPr marL="0" indent="0">
              <a:buNone/>
            </a:pPr>
            <a:r>
              <a:rPr lang="el-GR" dirty="0"/>
              <a:t>Ρυπαντές </a:t>
            </a:r>
            <a:r>
              <a:rPr lang="en-US" dirty="0" err="1"/>
              <a:t>SOx</a:t>
            </a:r>
            <a:r>
              <a:rPr lang="en-US" dirty="0"/>
              <a:t>, NOx &amp; CO2      </a:t>
            </a:r>
            <a:r>
              <a:rPr lang="el-GR" dirty="0" err="1"/>
              <a:t>ανυδρύτες</a:t>
            </a:r>
            <a:r>
              <a:rPr lang="el-GR" dirty="0"/>
              <a:t> οξέων</a:t>
            </a:r>
            <a:r>
              <a:rPr lang="en-US" dirty="0"/>
              <a:t> </a:t>
            </a:r>
            <a:r>
              <a:rPr lang="el-GR" dirty="0"/>
              <a:t>.</a:t>
            </a:r>
          </a:p>
          <a:p>
            <a:pPr marL="0" indent="0">
              <a:buNone/>
            </a:pPr>
            <a:r>
              <a:rPr lang="el-GR" dirty="0"/>
              <a:t>Παρουσία Η2Ο                  Η</a:t>
            </a:r>
            <a:r>
              <a:rPr lang="el-GR" baseline="-25000" dirty="0"/>
              <a:t>3</a:t>
            </a:r>
            <a:r>
              <a:rPr lang="en-US" dirty="0"/>
              <a:t>O</a:t>
            </a:r>
            <a:r>
              <a:rPr lang="en-US" baseline="30000" dirty="0"/>
              <a:t>+</a:t>
            </a:r>
            <a:r>
              <a:rPr lang="en-US" dirty="0"/>
              <a:t>HSO</a:t>
            </a:r>
            <a:r>
              <a:rPr lang="en-US" baseline="-25000" dirty="0"/>
              <a:t>4</a:t>
            </a:r>
            <a:r>
              <a:rPr lang="en-US" baseline="30000" dirty="0"/>
              <a:t>-</a:t>
            </a:r>
            <a:r>
              <a:rPr lang="en-US" dirty="0"/>
              <a:t> (H</a:t>
            </a:r>
            <a:r>
              <a:rPr lang="en-US" baseline="-25000" dirty="0"/>
              <a:t>2</a:t>
            </a:r>
            <a:r>
              <a:rPr lang="en-US" dirty="0"/>
              <a:t>SO</a:t>
            </a:r>
            <a:r>
              <a:rPr lang="en-US" baseline="-25000" dirty="0"/>
              <a:t>4</a:t>
            </a:r>
            <a:r>
              <a:rPr lang="en-US" dirty="0"/>
              <a:t>), </a:t>
            </a:r>
            <a:endParaRPr lang="el-GR" dirty="0"/>
          </a:p>
          <a:p>
            <a:pPr marL="0" indent="0">
              <a:buNone/>
            </a:pPr>
            <a:r>
              <a:rPr lang="el-GR" dirty="0"/>
              <a:t>                                             </a:t>
            </a:r>
            <a:r>
              <a:rPr lang="en-US" dirty="0"/>
              <a:t>H</a:t>
            </a:r>
            <a:r>
              <a:rPr lang="en-US" baseline="-25000" dirty="0"/>
              <a:t>3</a:t>
            </a:r>
            <a:r>
              <a:rPr lang="en-US" dirty="0"/>
              <a:t>O</a:t>
            </a:r>
            <a:r>
              <a:rPr lang="en-US" baseline="30000" dirty="0"/>
              <a:t>+</a:t>
            </a:r>
            <a:r>
              <a:rPr lang="en-US" dirty="0"/>
              <a:t>NO</a:t>
            </a:r>
            <a:r>
              <a:rPr lang="en-US" baseline="-25000" dirty="0"/>
              <a:t>3</a:t>
            </a:r>
            <a:r>
              <a:rPr lang="en-US" dirty="0"/>
              <a:t> (HNO</a:t>
            </a:r>
            <a:r>
              <a:rPr lang="en-US" baseline="-25000" dirty="0"/>
              <a:t>3</a:t>
            </a:r>
            <a:r>
              <a:rPr lang="en-US" dirty="0"/>
              <a:t>) &amp;</a:t>
            </a:r>
          </a:p>
          <a:p>
            <a:pPr marL="0" indent="0">
              <a:buNone/>
            </a:pPr>
            <a:r>
              <a:rPr lang="el-GR" dirty="0"/>
              <a:t>                                             Η</a:t>
            </a:r>
            <a:r>
              <a:rPr lang="el-GR" baseline="-25000" dirty="0"/>
              <a:t>3</a:t>
            </a:r>
            <a:r>
              <a:rPr lang="en-US" dirty="0"/>
              <a:t>O</a:t>
            </a:r>
            <a:r>
              <a:rPr lang="en-US" baseline="30000" dirty="0"/>
              <a:t>+</a:t>
            </a:r>
            <a:r>
              <a:rPr lang="en-US" dirty="0"/>
              <a:t>HCO</a:t>
            </a:r>
            <a:r>
              <a:rPr lang="en-US" baseline="-25000" dirty="0"/>
              <a:t>3</a:t>
            </a:r>
            <a:r>
              <a:rPr lang="en-US" baseline="30000" dirty="0"/>
              <a:t>- </a:t>
            </a:r>
            <a:r>
              <a:rPr lang="en-US" dirty="0"/>
              <a:t>(H</a:t>
            </a:r>
            <a:r>
              <a:rPr lang="en-US" baseline="-25000" dirty="0"/>
              <a:t>2</a:t>
            </a:r>
            <a:r>
              <a:rPr lang="en-US" dirty="0"/>
              <a:t>CO</a:t>
            </a:r>
            <a:r>
              <a:rPr lang="en-US" baseline="-25000" dirty="0"/>
              <a:t>3</a:t>
            </a:r>
            <a:r>
              <a:rPr lang="en-US" dirty="0"/>
              <a:t>)</a:t>
            </a:r>
            <a:r>
              <a:rPr lang="el-GR" dirty="0"/>
              <a:t> </a:t>
            </a:r>
            <a:r>
              <a:rPr lang="en-US" dirty="0"/>
              <a:t> </a:t>
            </a:r>
            <a:endParaRPr lang="el-GR" dirty="0"/>
          </a:p>
          <a:p>
            <a:pPr marL="0" indent="0">
              <a:buNone/>
            </a:pPr>
            <a:endParaRPr lang="el-GR" dirty="0"/>
          </a:p>
          <a:p>
            <a:pPr marL="0" indent="0">
              <a:buNone/>
            </a:pPr>
            <a:endParaRPr lang="el-GR" dirty="0"/>
          </a:p>
          <a:p>
            <a:pPr marL="0" indent="0">
              <a:buNone/>
            </a:pPr>
            <a:r>
              <a:rPr lang="en-US" dirty="0"/>
              <a:t>pH       </a:t>
            </a:r>
            <a:r>
              <a:rPr lang="el-GR" dirty="0"/>
              <a:t>όξινο (μερικές φορές πολύ όξινο)</a:t>
            </a:r>
          </a:p>
          <a:p>
            <a:pPr marL="0" indent="0">
              <a:buNone/>
            </a:pPr>
            <a:r>
              <a:rPr lang="el-GR" dirty="0"/>
              <a:t>            Αθήνα από 4,5-5,5</a:t>
            </a:r>
          </a:p>
        </p:txBody>
      </p:sp>
      <p:sp>
        <p:nvSpPr>
          <p:cNvPr id="4" name="Δεξιό βέλος 3"/>
          <p:cNvSpPr/>
          <p:nvPr/>
        </p:nvSpPr>
        <p:spPr>
          <a:xfrm>
            <a:off x="4800600" y="2002536"/>
            <a:ext cx="329184" cy="118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ΨΨΩΩ</a:t>
            </a:r>
          </a:p>
        </p:txBody>
      </p:sp>
      <p:sp>
        <p:nvSpPr>
          <p:cNvPr id="5" name="Καμπύλο δεξιό βέλος 4"/>
          <p:cNvSpPr/>
          <p:nvPr/>
        </p:nvSpPr>
        <p:spPr>
          <a:xfrm>
            <a:off x="554736" y="2034540"/>
            <a:ext cx="283464" cy="4206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 name="Δεξιό βέλος 5"/>
          <p:cNvSpPr/>
          <p:nvPr/>
        </p:nvSpPr>
        <p:spPr>
          <a:xfrm>
            <a:off x="3270504" y="2511552"/>
            <a:ext cx="329184" cy="118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ΨΨΩΩ</a:t>
            </a:r>
          </a:p>
        </p:txBody>
      </p:sp>
      <p:sp>
        <p:nvSpPr>
          <p:cNvPr id="7" name="Αριστερό άγκιστρο 6"/>
          <p:cNvSpPr/>
          <p:nvPr/>
        </p:nvSpPr>
        <p:spPr>
          <a:xfrm>
            <a:off x="4233672" y="2455164"/>
            <a:ext cx="173736" cy="1239012"/>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Δεξιό βέλος 7"/>
          <p:cNvSpPr/>
          <p:nvPr/>
        </p:nvSpPr>
        <p:spPr>
          <a:xfrm>
            <a:off x="1496824" y="5056969"/>
            <a:ext cx="329184" cy="118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ΨΨΩΩ</a:t>
            </a:r>
          </a:p>
        </p:txBody>
      </p:sp>
    </p:spTree>
    <p:extLst>
      <p:ext uri="{BB962C8B-B14F-4D97-AF65-F5344CB8AC3E}">
        <p14:creationId xmlns:p14="http://schemas.microsoft.com/office/powerpoint/2010/main" val="2993609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Λεπτομέρειες αγαλμάτων και γλυπτών από στρώματα γύψου</a:t>
            </a:r>
          </a:p>
        </p:txBody>
      </p:sp>
      <p:sp>
        <p:nvSpPr>
          <p:cNvPr id="3" name="Θέση περιεχομένου 2"/>
          <p:cNvSpPr>
            <a:spLocks noGrp="1"/>
          </p:cNvSpPr>
          <p:nvPr>
            <p:ph idx="1"/>
          </p:nvPr>
        </p:nvSpPr>
        <p:spPr/>
        <p:txBody>
          <a:bodyPr/>
          <a:lstStyle/>
          <a:p>
            <a:r>
              <a:rPr lang="el-GR" dirty="0"/>
              <a:t>Πολλές φορές χάνονται, άλλες όχι. Ακολουθούν γενικά την μορφολογία του αντικειμένου.</a:t>
            </a:r>
          </a:p>
          <a:p>
            <a:r>
              <a:rPr lang="el-GR" dirty="0"/>
              <a:t>Γενικά προτείνεται σταθεροποίηση και διάσωση των γύψινων λεπτομερειών και όχι απομάκρυνση αυτού</a:t>
            </a:r>
          </a:p>
        </p:txBody>
      </p:sp>
    </p:spTree>
    <p:extLst>
      <p:ext uri="{BB962C8B-B14F-4D97-AF65-F5344CB8AC3E}">
        <p14:creationId xmlns:p14="http://schemas.microsoft.com/office/powerpoint/2010/main" val="77291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a:t>Παρατηρήσεις σε πειράματα σε εργαστήριο</a:t>
            </a:r>
          </a:p>
          <a:p>
            <a:r>
              <a:rPr lang="el-GR" dirty="0"/>
              <a:t>Παράγοντες μελέτης: Θερμοκρασία (25 </a:t>
            </a:r>
            <a:r>
              <a:rPr lang="en-US" baseline="30000" dirty="0"/>
              <a:t>o</a:t>
            </a:r>
            <a:r>
              <a:rPr lang="en-US" dirty="0"/>
              <a:t>C-450 </a:t>
            </a:r>
            <a:r>
              <a:rPr lang="en-US" baseline="30000" dirty="0" err="1"/>
              <a:t>o</a:t>
            </a:r>
            <a:r>
              <a:rPr lang="en-US" dirty="0" err="1"/>
              <a:t>C</a:t>
            </a:r>
            <a:r>
              <a:rPr lang="en-US" dirty="0"/>
              <a:t>)</a:t>
            </a:r>
          </a:p>
          <a:p>
            <a:pPr marL="0" indent="0">
              <a:buNone/>
            </a:pPr>
            <a:r>
              <a:rPr lang="en-US" dirty="0"/>
              <a:t>                                          </a:t>
            </a:r>
            <a:r>
              <a:rPr lang="el-GR" dirty="0"/>
              <a:t>Συγκέντρωση </a:t>
            </a:r>
            <a:r>
              <a:rPr lang="en-US" dirty="0"/>
              <a:t>SO</a:t>
            </a:r>
            <a:r>
              <a:rPr lang="en-US" baseline="-25000" dirty="0"/>
              <a:t>2</a:t>
            </a:r>
            <a:r>
              <a:rPr lang="en-US" dirty="0"/>
              <a:t> (200 ppm- 85%)</a:t>
            </a:r>
          </a:p>
          <a:p>
            <a:pPr marL="0" indent="0">
              <a:buNone/>
            </a:pPr>
            <a:r>
              <a:rPr lang="en-US" dirty="0"/>
              <a:t>                                          </a:t>
            </a:r>
            <a:r>
              <a:rPr lang="el-GR" dirty="0"/>
              <a:t>Παρουσία και απουσία πολυμερών</a:t>
            </a:r>
          </a:p>
          <a:p>
            <a:pPr marL="0" indent="0">
              <a:buNone/>
            </a:pPr>
            <a:r>
              <a:rPr lang="el-GR" dirty="0"/>
              <a:t>Παρατηρήθηκε: </a:t>
            </a:r>
          </a:p>
          <a:p>
            <a:r>
              <a:rPr lang="el-GR" dirty="0"/>
              <a:t>Πάνω από 128 </a:t>
            </a:r>
            <a:r>
              <a:rPr lang="en-US" baseline="30000" dirty="0" err="1"/>
              <a:t>o</a:t>
            </a:r>
            <a:r>
              <a:rPr lang="en-US" dirty="0" err="1"/>
              <a:t>C</a:t>
            </a:r>
            <a:r>
              <a:rPr lang="el-GR" dirty="0"/>
              <a:t> ο γύψος διασπάται</a:t>
            </a:r>
          </a:p>
          <a:p>
            <a:pPr marL="0" indent="0">
              <a:buNone/>
            </a:pPr>
            <a:r>
              <a:rPr lang="en-US" dirty="0"/>
              <a:t>CaSO</a:t>
            </a:r>
            <a:r>
              <a:rPr lang="en-US" baseline="-25000" dirty="0"/>
              <a:t>4</a:t>
            </a:r>
            <a:r>
              <a:rPr lang="en-US" baseline="30000" dirty="0"/>
              <a:t>.</a:t>
            </a:r>
            <a:r>
              <a:rPr lang="en-US" dirty="0"/>
              <a:t>2H</a:t>
            </a:r>
            <a:r>
              <a:rPr lang="en-US" baseline="-25000" dirty="0"/>
              <a:t>2</a:t>
            </a:r>
            <a:r>
              <a:rPr lang="en-US" dirty="0"/>
              <a:t>O          CaSO</a:t>
            </a:r>
            <a:r>
              <a:rPr lang="en-US" baseline="-25000" dirty="0"/>
              <a:t>4</a:t>
            </a:r>
            <a:r>
              <a:rPr lang="en-US" baseline="30000" dirty="0"/>
              <a:t>.</a:t>
            </a:r>
            <a:r>
              <a:rPr lang="en-US" dirty="0"/>
              <a:t>0,5H</a:t>
            </a:r>
            <a:r>
              <a:rPr lang="en-US" baseline="-25000" dirty="0"/>
              <a:t>2</a:t>
            </a:r>
            <a:r>
              <a:rPr lang="en-US" dirty="0"/>
              <a:t>O + 1,5 H</a:t>
            </a:r>
            <a:r>
              <a:rPr lang="en-US" baseline="-25000" dirty="0"/>
              <a:t>2</a:t>
            </a:r>
            <a:r>
              <a:rPr lang="en-US" dirty="0"/>
              <a:t>O</a:t>
            </a:r>
            <a:endParaRPr lang="el-GR" dirty="0"/>
          </a:p>
          <a:p>
            <a:r>
              <a:rPr lang="el-GR" dirty="0"/>
              <a:t>Από 85% και πάνω [</a:t>
            </a:r>
            <a:r>
              <a:rPr lang="en-US" dirty="0"/>
              <a:t>SO</a:t>
            </a:r>
            <a:r>
              <a:rPr lang="en-US" baseline="-25000" dirty="0"/>
              <a:t>2</a:t>
            </a:r>
            <a:r>
              <a:rPr lang="en-US" dirty="0"/>
              <a:t>] </a:t>
            </a:r>
            <a:r>
              <a:rPr lang="el-GR" dirty="0"/>
              <a:t>αλλάζει ο μηχανισμός</a:t>
            </a:r>
          </a:p>
          <a:p>
            <a:pPr marL="0" indent="0">
              <a:buNone/>
            </a:pPr>
            <a:endParaRPr lang="el-GR" dirty="0"/>
          </a:p>
        </p:txBody>
      </p:sp>
      <p:sp>
        <p:nvSpPr>
          <p:cNvPr id="4" name="Τίτλος 1"/>
          <p:cNvSpPr>
            <a:spLocks noGrp="1"/>
          </p:cNvSpPr>
          <p:nvPr>
            <p:ph type="title"/>
          </p:nvPr>
        </p:nvSpPr>
        <p:spPr/>
        <p:txBody>
          <a:bodyPr/>
          <a:lstStyle/>
          <a:p>
            <a:r>
              <a:rPr lang="el-GR" dirty="0"/>
              <a:t>Μοντέλο γαλβανικού στοιχείου</a:t>
            </a:r>
          </a:p>
        </p:txBody>
      </p:sp>
      <p:cxnSp>
        <p:nvCxnSpPr>
          <p:cNvPr id="6" name="Ευθύγραμμο βέλος σύνδεσης 5"/>
          <p:cNvCxnSpPr/>
          <p:nvPr/>
        </p:nvCxnSpPr>
        <p:spPr>
          <a:xfrm>
            <a:off x="2752144" y="5111496"/>
            <a:ext cx="630936"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 name="Δεξιό άγκιστρο 6"/>
          <p:cNvSpPr/>
          <p:nvPr/>
        </p:nvSpPr>
        <p:spPr>
          <a:xfrm>
            <a:off x="7587574" y="4289898"/>
            <a:ext cx="894945" cy="15369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TextBox 7"/>
          <p:cNvSpPr txBox="1"/>
          <p:nvPr/>
        </p:nvSpPr>
        <p:spPr>
          <a:xfrm>
            <a:off x="8639031" y="4455268"/>
            <a:ext cx="2968557" cy="923330"/>
          </a:xfrm>
          <a:prstGeom prst="rect">
            <a:avLst/>
          </a:prstGeom>
          <a:noFill/>
        </p:spPr>
        <p:txBody>
          <a:bodyPr wrap="square" rtlCol="0">
            <a:spAutoFit/>
          </a:bodyPr>
          <a:lstStyle/>
          <a:p>
            <a:r>
              <a:rPr lang="el-GR" dirty="0"/>
              <a:t>Συνθήκες 25 </a:t>
            </a:r>
            <a:r>
              <a:rPr lang="en-US" baseline="30000" dirty="0" err="1"/>
              <a:t>o</a:t>
            </a:r>
            <a:r>
              <a:rPr lang="en-US" dirty="0" err="1"/>
              <a:t>C</a:t>
            </a:r>
            <a:r>
              <a:rPr lang="el-GR" dirty="0"/>
              <a:t>, ροή </a:t>
            </a:r>
            <a:r>
              <a:rPr lang="en-US" dirty="0"/>
              <a:t>50% SO2, 50% </a:t>
            </a:r>
            <a:r>
              <a:rPr lang="el-GR" dirty="0"/>
              <a:t>αέρας και υγρασία στους 25 </a:t>
            </a:r>
            <a:r>
              <a:rPr lang="en-US" baseline="30000" dirty="0" err="1"/>
              <a:t>o</a:t>
            </a:r>
            <a:r>
              <a:rPr lang="en-US" dirty="0" err="1"/>
              <a:t>C</a:t>
            </a:r>
            <a:endParaRPr lang="el-GR" dirty="0"/>
          </a:p>
        </p:txBody>
      </p:sp>
    </p:spTree>
    <p:extLst>
      <p:ext uri="{BB962C8B-B14F-4D97-AF65-F5344CB8AC3E}">
        <p14:creationId xmlns:p14="http://schemas.microsoft.com/office/powerpoint/2010/main" val="2351671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a:t>Μέχρι 300 Α, ισχύει ευθύγραμμη χρονική εξέλιξη </a:t>
            </a:r>
            <a:r>
              <a:rPr lang="en-US" dirty="0"/>
              <a:t>y= </a:t>
            </a:r>
            <a:r>
              <a:rPr lang="en-US" dirty="0" err="1"/>
              <a:t>Kt</a:t>
            </a:r>
            <a:r>
              <a:rPr lang="en-US" dirty="0"/>
              <a:t>, </a:t>
            </a:r>
            <a:r>
              <a:rPr lang="el-GR" dirty="0"/>
              <a:t>σε μεγαλύτερα πάχη η εξέλιξη από ευθύγραμμη γίνεται παραβολική.</a:t>
            </a:r>
          </a:p>
          <a:p>
            <a:endParaRPr lang="el-GR" dirty="0"/>
          </a:p>
          <a:p>
            <a:r>
              <a:rPr lang="el-GR" dirty="0"/>
              <a:t> </a:t>
            </a:r>
            <a:r>
              <a:rPr lang="en-US" dirty="0"/>
              <a:t>SO</a:t>
            </a:r>
            <a:r>
              <a:rPr lang="en-US" baseline="-25000" dirty="0"/>
              <a:t>2</a:t>
            </a:r>
            <a:r>
              <a:rPr lang="en-US" dirty="0"/>
              <a:t>(g) + 0,5 O</a:t>
            </a:r>
            <a:r>
              <a:rPr lang="en-US" baseline="-25000" dirty="0"/>
              <a:t>2</a:t>
            </a:r>
            <a:r>
              <a:rPr lang="en-US" dirty="0"/>
              <a:t>(g)             SO</a:t>
            </a:r>
            <a:r>
              <a:rPr lang="en-US" baseline="-25000" dirty="0"/>
              <a:t>3</a:t>
            </a:r>
            <a:r>
              <a:rPr lang="en-US" dirty="0"/>
              <a:t>(g)        </a:t>
            </a:r>
            <a:r>
              <a:rPr lang="el-GR" dirty="0"/>
              <a:t>(γρήγορη διαδικασία)</a:t>
            </a:r>
            <a:endParaRPr lang="en-US" dirty="0"/>
          </a:p>
          <a:p>
            <a:pPr marL="0" indent="0">
              <a:buNone/>
            </a:pPr>
            <a:r>
              <a:rPr lang="en-US" dirty="0"/>
              <a:t>  CaCO</a:t>
            </a:r>
            <a:r>
              <a:rPr lang="en-US" baseline="-25000" dirty="0"/>
              <a:t>3(g)</a:t>
            </a:r>
            <a:r>
              <a:rPr lang="en-US" dirty="0"/>
              <a:t> +SO</a:t>
            </a:r>
            <a:r>
              <a:rPr lang="en-US" baseline="-25000" dirty="0"/>
              <a:t>3(g)</a:t>
            </a:r>
            <a:r>
              <a:rPr lang="en-US" dirty="0"/>
              <a:t> + 2 H</a:t>
            </a:r>
            <a:r>
              <a:rPr lang="en-US" baseline="-25000" dirty="0"/>
              <a:t>2</a:t>
            </a:r>
            <a:r>
              <a:rPr lang="en-US" dirty="0"/>
              <a:t>O</a:t>
            </a:r>
            <a:r>
              <a:rPr lang="en-US" baseline="-25000" dirty="0"/>
              <a:t>(g)</a:t>
            </a:r>
            <a:r>
              <a:rPr lang="en-US" dirty="0"/>
              <a:t>              CaSO</a:t>
            </a:r>
            <a:r>
              <a:rPr lang="en-US" baseline="-25000" dirty="0"/>
              <a:t>4</a:t>
            </a:r>
            <a:r>
              <a:rPr lang="en-US" dirty="0"/>
              <a:t>.2H</a:t>
            </a:r>
            <a:r>
              <a:rPr lang="en-US" baseline="-25000" dirty="0"/>
              <a:t>2</a:t>
            </a:r>
            <a:r>
              <a:rPr lang="en-US" dirty="0"/>
              <a:t>O</a:t>
            </a:r>
            <a:r>
              <a:rPr lang="en-US" baseline="-25000" dirty="0"/>
              <a:t>(s)</a:t>
            </a:r>
            <a:r>
              <a:rPr lang="en-US" dirty="0"/>
              <a:t>      +     CO</a:t>
            </a:r>
            <a:r>
              <a:rPr lang="en-US" baseline="-25000" dirty="0"/>
              <a:t>2(g)</a:t>
            </a:r>
            <a:endParaRPr lang="el-GR" baseline="-25000" dirty="0"/>
          </a:p>
          <a:p>
            <a:endParaRPr lang="el-GR" dirty="0"/>
          </a:p>
        </p:txBody>
      </p:sp>
      <p:cxnSp>
        <p:nvCxnSpPr>
          <p:cNvPr id="5" name="Ευθύγραμμο βέλος σύνδεσης 4"/>
          <p:cNvCxnSpPr/>
          <p:nvPr/>
        </p:nvCxnSpPr>
        <p:spPr>
          <a:xfrm>
            <a:off x="4017523" y="3443591"/>
            <a:ext cx="768486" cy="97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4918954" y="3985096"/>
            <a:ext cx="768486" cy="97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005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Διάγραμμα ροής: Διεργασία 4"/>
          <p:cNvSpPr/>
          <p:nvPr/>
        </p:nvSpPr>
        <p:spPr>
          <a:xfrm>
            <a:off x="3112850" y="3589506"/>
            <a:ext cx="1459149" cy="389105"/>
          </a:xfrm>
          <a:prstGeom prst="flowChartProcess">
            <a:avLst/>
          </a:prstGeom>
          <a:pattFill prst="dashDnDiag">
            <a:fgClr>
              <a:schemeClr val="accent1"/>
            </a:fgClr>
            <a:bgClr>
              <a:schemeClr val="bg1"/>
            </a:bgClr>
          </a:patt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CaSO</a:t>
            </a:r>
            <a:r>
              <a:rPr lang="en-US" baseline="-25000" dirty="0">
                <a:solidFill>
                  <a:srgbClr val="00B050"/>
                </a:solidFill>
              </a:rPr>
              <a:t>4</a:t>
            </a:r>
            <a:r>
              <a:rPr lang="en-US" baseline="30000" dirty="0">
                <a:solidFill>
                  <a:srgbClr val="00B050"/>
                </a:solidFill>
              </a:rPr>
              <a:t>.</a:t>
            </a:r>
            <a:r>
              <a:rPr lang="en-US" dirty="0">
                <a:solidFill>
                  <a:srgbClr val="00B050"/>
                </a:solidFill>
              </a:rPr>
              <a:t>2H</a:t>
            </a:r>
            <a:r>
              <a:rPr lang="en-US" baseline="-25000" dirty="0">
                <a:solidFill>
                  <a:srgbClr val="00B050"/>
                </a:solidFill>
              </a:rPr>
              <a:t>2</a:t>
            </a:r>
            <a:r>
              <a:rPr lang="en-US" dirty="0">
                <a:solidFill>
                  <a:srgbClr val="00B050"/>
                </a:solidFill>
              </a:rPr>
              <a:t>O</a:t>
            </a:r>
            <a:endParaRPr lang="el-GR" dirty="0">
              <a:solidFill>
                <a:srgbClr val="00B050"/>
              </a:solidFill>
            </a:endParaRPr>
          </a:p>
        </p:txBody>
      </p:sp>
      <p:sp>
        <p:nvSpPr>
          <p:cNvPr id="4" name="Διάγραμμα ροής: Έξοδος σε εκτυπωτή 3"/>
          <p:cNvSpPr/>
          <p:nvPr/>
        </p:nvSpPr>
        <p:spPr>
          <a:xfrm>
            <a:off x="3112850" y="3978611"/>
            <a:ext cx="1459149" cy="110895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CaCO</a:t>
            </a:r>
            <a:r>
              <a:rPr lang="en-US" baseline="-25000" dirty="0"/>
              <a:t>3</a:t>
            </a:r>
            <a:endParaRPr lang="el-GR" baseline="-25000" dirty="0"/>
          </a:p>
        </p:txBody>
      </p:sp>
      <p:sp>
        <p:nvSpPr>
          <p:cNvPr id="3" name="Θέση περιεχομένου 2"/>
          <p:cNvSpPr>
            <a:spLocks noGrp="1"/>
          </p:cNvSpPr>
          <p:nvPr>
            <p:ph idx="1"/>
          </p:nvPr>
        </p:nvSpPr>
        <p:spPr>
          <a:xfrm>
            <a:off x="663102" y="1219286"/>
            <a:ext cx="10515600" cy="1047260"/>
          </a:xfrm>
        </p:spPr>
        <p:txBody>
          <a:bodyPr>
            <a:noAutofit/>
          </a:bodyPr>
          <a:lstStyle/>
          <a:p>
            <a:r>
              <a:rPr lang="el-GR" sz="2600" dirty="0"/>
              <a:t>Σχηματισμός γαλβανικού στοιχείου μεταξύ πέτρας (αρνητικός πόλος), γύψου (</a:t>
            </a:r>
            <a:r>
              <a:rPr lang="el-GR" sz="2600" dirty="0" err="1"/>
              <a:t>ηλεκτρλύτη</a:t>
            </a:r>
            <a:r>
              <a:rPr lang="el-GR" sz="2600" dirty="0"/>
              <a:t>) και υγρού αέρα ρυπασμένου με </a:t>
            </a:r>
            <a:r>
              <a:rPr lang="en-US" sz="2600" dirty="0"/>
              <a:t>SO</a:t>
            </a:r>
            <a:r>
              <a:rPr lang="en-US" sz="2600" baseline="-25000" dirty="0"/>
              <a:t>2</a:t>
            </a:r>
            <a:r>
              <a:rPr lang="en-US" sz="2600" dirty="0"/>
              <a:t>. </a:t>
            </a:r>
          </a:p>
          <a:p>
            <a:pPr marL="0" indent="0">
              <a:buNone/>
            </a:pPr>
            <a:r>
              <a:rPr lang="en-US" sz="2600" dirty="0"/>
              <a:t> </a:t>
            </a:r>
          </a:p>
          <a:p>
            <a:pPr marL="0" indent="0">
              <a:buNone/>
            </a:pPr>
            <a:r>
              <a:rPr lang="el-GR" sz="2600" dirty="0"/>
              <a:t>Μετακίνηση </a:t>
            </a:r>
            <a:r>
              <a:rPr lang="en-US" sz="2600" dirty="0"/>
              <a:t>Ca</a:t>
            </a:r>
            <a:r>
              <a:rPr lang="en-US" sz="2600" baseline="30000" dirty="0"/>
              <a:t>2+ </a:t>
            </a:r>
            <a:r>
              <a:rPr lang="en-US" sz="2600" dirty="0"/>
              <a:t>, CO</a:t>
            </a:r>
            <a:r>
              <a:rPr lang="en-US" sz="2600" baseline="-25000" dirty="0"/>
              <a:t>2(g)</a:t>
            </a:r>
            <a:r>
              <a:rPr lang="en-US" sz="2600" dirty="0"/>
              <a:t> +O</a:t>
            </a:r>
            <a:r>
              <a:rPr lang="en-US" sz="2600" baseline="-25000" dirty="0"/>
              <a:t>2(g)</a:t>
            </a:r>
          </a:p>
          <a:p>
            <a:endParaRPr lang="en-US" sz="2600" dirty="0"/>
          </a:p>
          <a:p>
            <a:endParaRPr lang="en-US" sz="2600" dirty="0"/>
          </a:p>
          <a:p>
            <a:endParaRPr lang="en-US" sz="2600" dirty="0"/>
          </a:p>
          <a:p>
            <a:endParaRPr lang="en-US" sz="2600" dirty="0"/>
          </a:p>
          <a:p>
            <a:pPr marL="0" indent="0">
              <a:buNone/>
            </a:pPr>
            <a:endParaRPr lang="el-GR" sz="2600" dirty="0"/>
          </a:p>
        </p:txBody>
      </p:sp>
      <p:sp>
        <p:nvSpPr>
          <p:cNvPr id="6" name="TextBox 5"/>
          <p:cNvSpPr txBox="1"/>
          <p:nvPr/>
        </p:nvSpPr>
        <p:spPr>
          <a:xfrm>
            <a:off x="2712430" y="3025622"/>
            <a:ext cx="2252476" cy="369332"/>
          </a:xfrm>
          <a:prstGeom prst="rect">
            <a:avLst/>
          </a:prstGeom>
          <a:noFill/>
        </p:spPr>
        <p:txBody>
          <a:bodyPr wrap="none" rtlCol="0">
            <a:spAutoFit/>
          </a:bodyPr>
          <a:lstStyle/>
          <a:p>
            <a:r>
              <a:rPr lang="el-GR" dirty="0"/>
              <a:t>Αέρας + Η</a:t>
            </a:r>
            <a:r>
              <a:rPr lang="el-GR" baseline="-25000" dirty="0"/>
              <a:t>2</a:t>
            </a:r>
            <a:r>
              <a:rPr lang="el-GR" dirty="0"/>
              <a:t>Ο</a:t>
            </a:r>
            <a:r>
              <a:rPr lang="en-US" baseline="-25000" dirty="0"/>
              <a:t>(g)</a:t>
            </a:r>
            <a:r>
              <a:rPr lang="en-US" dirty="0"/>
              <a:t> + SO</a:t>
            </a:r>
            <a:r>
              <a:rPr lang="en-US" baseline="-25000" dirty="0"/>
              <a:t>2(g)</a:t>
            </a:r>
            <a:endParaRPr lang="el-GR" baseline="-25000" dirty="0"/>
          </a:p>
        </p:txBody>
      </p:sp>
      <p:sp>
        <p:nvSpPr>
          <p:cNvPr id="7" name="TextBox 6"/>
          <p:cNvSpPr txBox="1"/>
          <p:nvPr/>
        </p:nvSpPr>
        <p:spPr>
          <a:xfrm>
            <a:off x="4968662" y="3025622"/>
            <a:ext cx="364202" cy="523220"/>
          </a:xfrm>
          <a:prstGeom prst="rect">
            <a:avLst/>
          </a:prstGeom>
          <a:noFill/>
        </p:spPr>
        <p:txBody>
          <a:bodyPr wrap="none" rtlCol="0">
            <a:spAutoFit/>
          </a:bodyPr>
          <a:lstStyle/>
          <a:p>
            <a:r>
              <a:rPr lang="en-US" sz="2800" dirty="0"/>
              <a:t>+</a:t>
            </a:r>
            <a:endParaRPr lang="el-GR" sz="2800" dirty="0"/>
          </a:p>
        </p:txBody>
      </p:sp>
      <p:sp>
        <p:nvSpPr>
          <p:cNvPr id="8" name="TextBox 7"/>
          <p:cNvSpPr txBox="1"/>
          <p:nvPr/>
        </p:nvSpPr>
        <p:spPr>
          <a:xfrm>
            <a:off x="5013546" y="4206164"/>
            <a:ext cx="295274" cy="523220"/>
          </a:xfrm>
          <a:prstGeom prst="rect">
            <a:avLst/>
          </a:prstGeom>
          <a:noFill/>
        </p:spPr>
        <p:txBody>
          <a:bodyPr wrap="none" rtlCol="0">
            <a:spAutoFit/>
          </a:bodyPr>
          <a:lstStyle/>
          <a:p>
            <a:r>
              <a:rPr lang="en-US" sz="2800" dirty="0"/>
              <a:t>-</a:t>
            </a:r>
            <a:endParaRPr lang="el-GR" sz="2800" dirty="0"/>
          </a:p>
        </p:txBody>
      </p:sp>
      <p:sp>
        <p:nvSpPr>
          <p:cNvPr id="12" name="Διάγραμμα ροής: Διεργασία 11"/>
          <p:cNvSpPr/>
          <p:nvPr/>
        </p:nvSpPr>
        <p:spPr>
          <a:xfrm>
            <a:off x="6835315" y="3547349"/>
            <a:ext cx="1459149" cy="389105"/>
          </a:xfrm>
          <a:prstGeom prst="flowChartProcess">
            <a:avLst/>
          </a:prstGeom>
          <a:pattFill prst="dashDnDiag">
            <a:fgClr>
              <a:schemeClr val="accent1"/>
            </a:fgClr>
            <a:bgClr>
              <a:schemeClr val="bg1"/>
            </a:bgClr>
          </a:patt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CaSO</a:t>
            </a:r>
            <a:r>
              <a:rPr lang="en-US" baseline="-25000" dirty="0">
                <a:solidFill>
                  <a:srgbClr val="00B050"/>
                </a:solidFill>
              </a:rPr>
              <a:t>4</a:t>
            </a:r>
            <a:r>
              <a:rPr lang="en-US" baseline="30000" dirty="0">
                <a:solidFill>
                  <a:srgbClr val="00B050"/>
                </a:solidFill>
              </a:rPr>
              <a:t>.</a:t>
            </a:r>
            <a:r>
              <a:rPr lang="en-US" dirty="0">
                <a:solidFill>
                  <a:srgbClr val="00B050"/>
                </a:solidFill>
              </a:rPr>
              <a:t>2H</a:t>
            </a:r>
            <a:r>
              <a:rPr lang="en-US" baseline="-25000" dirty="0">
                <a:solidFill>
                  <a:srgbClr val="00B050"/>
                </a:solidFill>
              </a:rPr>
              <a:t>2</a:t>
            </a:r>
            <a:r>
              <a:rPr lang="en-US" dirty="0">
                <a:solidFill>
                  <a:srgbClr val="00B050"/>
                </a:solidFill>
              </a:rPr>
              <a:t>O</a:t>
            </a:r>
            <a:endParaRPr lang="el-GR" dirty="0">
              <a:solidFill>
                <a:srgbClr val="00B050"/>
              </a:solidFill>
            </a:endParaRPr>
          </a:p>
        </p:txBody>
      </p:sp>
      <p:sp>
        <p:nvSpPr>
          <p:cNvPr id="13" name="Διάγραμμα ροής: Έξοδος σε εκτυπωτή 12"/>
          <p:cNvSpPr/>
          <p:nvPr/>
        </p:nvSpPr>
        <p:spPr>
          <a:xfrm>
            <a:off x="6835315" y="3936454"/>
            <a:ext cx="1459149" cy="110895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a:t>
            </a:r>
            <a:r>
              <a:rPr lang="en-US" baseline="30000" dirty="0"/>
              <a:t>+2</a:t>
            </a:r>
            <a:r>
              <a:rPr lang="en-US" dirty="0"/>
              <a:t> + CO</a:t>
            </a:r>
            <a:r>
              <a:rPr lang="en-US" baseline="-25000" dirty="0"/>
              <a:t>2</a:t>
            </a:r>
            <a:r>
              <a:rPr lang="en-US" dirty="0"/>
              <a:t> +0,5 O</a:t>
            </a:r>
            <a:r>
              <a:rPr lang="en-US" baseline="-25000" dirty="0"/>
              <a:t>2</a:t>
            </a:r>
            <a:r>
              <a:rPr lang="en-US" dirty="0"/>
              <a:t> +2e</a:t>
            </a:r>
            <a:endParaRPr lang="el-GR" baseline="-25000" dirty="0"/>
          </a:p>
        </p:txBody>
      </p:sp>
      <p:sp>
        <p:nvSpPr>
          <p:cNvPr id="14" name="TextBox 13"/>
          <p:cNvSpPr txBox="1"/>
          <p:nvPr/>
        </p:nvSpPr>
        <p:spPr>
          <a:xfrm>
            <a:off x="6512702" y="3025622"/>
            <a:ext cx="2252476" cy="369332"/>
          </a:xfrm>
          <a:prstGeom prst="rect">
            <a:avLst/>
          </a:prstGeom>
          <a:noFill/>
        </p:spPr>
        <p:txBody>
          <a:bodyPr wrap="none" rtlCol="0">
            <a:spAutoFit/>
          </a:bodyPr>
          <a:lstStyle/>
          <a:p>
            <a:r>
              <a:rPr lang="el-GR" dirty="0"/>
              <a:t>Αέρας + Η</a:t>
            </a:r>
            <a:r>
              <a:rPr lang="el-GR" baseline="-25000" dirty="0"/>
              <a:t>2</a:t>
            </a:r>
            <a:r>
              <a:rPr lang="el-GR" dirty="0"/>
              <a:t>Ο</a:t>
            </a:r>
            <a:r>
              <a:rPr lang="en-US" baseline="-25000" dirty="0"/>
              <a:t>(g)</a:t>
            </a:r>
            <a:r>
              <a:rPr lang="en-US" dirty="0"/>
              <a:t> + SO</a:t>
            </a:r>
            <a:r>
              <a:rPr lang="en-US" baseline="-25000" dirty="0"/>
              <a:t>2(g)</a:t>
            </a:r>
            <a:endParaRPr lang="el-GR" baseline="-25000" dirty="0"/>
          </a:p>
        </p:txBody>
      </p:sp>
      <p:sp>
        <p:nvSpPr>
          <p:cNvPr id="15" name="TextBox 14"/>
          <p:cNvSpPr txBox="1"/>
          <p:nvPr/>
        </p:nvSpPr>
        <p:spPr>
          <a:xfrm>
            <a:off x="8765178" y="3005284"/>
            <a:ext cx="364202" cy="523220"/>
          </a:xfrm>
          <a:prstGeom prst="rect">
            <a:avLst/>
          </a:prstGeom>
          <a:noFill/>
        </p:spPr>
        <p:txBody>
          <a:bodyPr wrap="none" rtlCol="0">
            <a:spAutoFit/>
          </a:bodyPr>
          <a:lstStyle/>
          <a:p>
            <a:r>
              <a:rPr lang="en-US" sz="2800" dirty="0"/>
              <a:t>+</a:t>
            </a:r>
            <a:endParaRPr lang="el-GR" sz="2800" dirty="0"/>
          </a:p>
        </p:txBody>
      </p:sp>
      <p:sp>
        <p:nvSpPr>
          <p:cNvPr id="16" name="TextBox 15"/>
          <p:cNvSpPr txBox="1"/>
          <p:nvPr/>
        </p:nvSpPr>
        <p:spPr>
          <a:xfrm>
            <a:off x="8617541" y="4185273"/>
            <a:ext cx="295274" cy="523220"/>
          </a:xfrm>
          <a:prstGeom prst="rect">
            <a:avLst/>
          </a:prstGeom>
          <a:noFill/>
        </p:spPr>
        <p:txBody>
          <a:bodyPr wrap="none" rtlCol="0">
            <a:spAutoFit/>
          </a:bodyPr>
          <a:lstStyle/>
          <a:p>
            <a:r>
              <a:rPr lang="en-US" sz="2800" dirty="0"/>
              <a:t>-</a:t>
            </a:r>
            <a:endParaRPr lang="el-GR" sz="2800" dirty="0"/>
          </a:p>
        </p:txBody>
      </p:sp>
      <p:cxnSp>
        <p:nvCxnSpPr>
          <p:cNvPr id="18" name="Ευθύγραμμο βέλος σύνδεσης 17"/>
          <p:cNvCxnSpPr/>
          <p:nvPr/>
        </p:nvCxnSpPr>
        <p:spPr>
          <a:xfrm flipV="1">
            <a:off x="7034418" y="3978611"/>
            <a:ext cx="0" cy="2697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V="1">
            <a:off x="7741295" y="4351301"/>
            <a:ext cx="0" cy="2697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8059065" y="4081510"/>
            <a:ext cx="0" cy="2697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60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Ήλεκτροχημικές</a:t>
            </a:r>
            <a:r>
              <a:rPr lang="el-GR" dirty="0"/>
              <a:t> δράσεις</a:t>
            </a:r>
          </a:p>
        </p:txBody>
      </p:sp>
      <p:sp>
        <p:nvSpPr>
          <p:cNvPr id="3" name="Θέση περιεχομένου 2"/>
          <p:cNvSpPr>
            <a:spLocks noGrp="1"/>
          </p:cNvSpPr>
          <p:nvPr>
            <p:ph idx="1"/>
          </p:nvPr>
        </p:nvSpPr>
        <p:spPr>
          <a:xfrm>
            <a:off x="282102" y="1825625"/>
            <a:ext cx="11760741" cy="4351338"/>
          </a:xfrm>
        </p:spPr>
        <p:txBody>
          <a:bodyPr/>
          <a:lstStyle/>
          <a:p>
            <a:pPr marL="0" indent="0">
              <a:buNone/>
            </a:pPr>
            <a:r>
              <a:rPr lang="en-US" dirty="0"/>
              <a:t>SO</a:t>
            </a:r>
            <a:r>
              <a:rPr lang="en-US" baseline="-25000" dirty="0"/>
              <a:t>2(g)</a:t>
            </a:r>
            <a:r>
              <a:rPr lang="en-US" dirty="0"/>
              <a:t>  + 0,5 O</a:t>
            </a:r>
            <a:r>
              <a:rPr lang="en-US" baseline="-25000" dirty="0"/>
              <a:t>2(g)</a:t>
            </a:r>
            <a:r>
              <a:rPr lang="en-US" dirty="0"/>
              <a:t>            SO</a:t>
            </a:r>
            <a:r>
              <a:rPr lang="en-US" baseline="-25000" dirty="0"/>
              <a:t>3(g)</a:t>
            </a:r>
          </a:p>
          <a:p>
            <a:pPr marL="0" indent="0">
              <a:buNone/>
            </a:pPr>
            <a:r>
              <a:rPr lang="en-US" dirty="0"/>
              <a:t>CaCO</a:t>
            </a:r>
            <a:r>
              <a:rPr lang="en-US" baseline="-25000" dirty="0"/>
              <a:t>3(s)</a:t>
            </a:r>
            <a:r>
              <a:rPr lang="en-US" dirty="0"/>
              <a:t>   + 2H</a:t>
            </a:r>
            <a:r>
              <a:rPr lang="en-US" baseline="-25000" dirty="0"/>
              <a:t>2</a:t>
            </a:r>
            <a:r>
              <a:rPr lang="en-US" dirty="0"/>
              <a:t>O</a:t>
            </a:r>
            <a:r>
              <a:rPr lang="en-US" baseline="-25000" dirty="0"/>
              <a:t>(g)</a:t>
            </a:r>
            <a:r>
              <a:rPr lang="en-US" dirty="0"/>
              <a:t>          Ca</a:t>
            </a:r>
            <a:r>
              <a:rPr lang="en-US" baseline="30000" dirty="0"/>
              <a:t>2+</a:t>
            </a:r>
            <a:r>
              <a:rPr lang="en-US" baseline="-25000" dirty="0"/>
              <a:t>(s)</a:t>
            </a:r>
            <a:r>
              <a:rPr lang="en-US" dirty="0"/>
              <a:t>   +CO</a:t>
            </a:r>
            <a:r>
              <a:rPr lang="en-US" baseline="30000" dirty="0"/>
              <a:t>2-</a:t>
            </a:r>
            <a:r>
              <a:rPr lang="en-US" baseline="-25000" dirty="0"/>
              <a:t>3(s)</a:t>
            </a:r>
            <a:r>
              <a:rPr lang="en-US" dirty="0"/>
              <a:t>          Ca</a:t>
            </a:r>
            <a:r>
              <a:rPr lang="en-US" baseline="30000" dirty="0"/>
              <a:t>2+</a:t>
            </a:r>
            <a:r>
              <a:rPr lang="en-US" baseline="-25000" dirty="0"/>
              <a:t>(s)</a:t>
            </a:r>
            <a:r>
              <a:rPr lang="en-US" dirty="0"/>
              <a:t>   +CO</a:t>
            </a:r>
            <a:r>
              <a:rPr lang="en-US" baseline="-25000" dirty="0"/>
              <a:t>2(g)</a:t>
            </a:r>
            <a:r>
              <a:rPr lang="en-US" dirty="0"/>
              <a:t>  +0,5O</a:t>
            </a:r>
            <a:r>
              <a:rPr lang="en-US" baseline="-25000" dirty="0"/>
              <a:t>2(g)</a:t>
            </a:r>
            <a:r>
              <a:rPr lang="en-US" dirty="0"/>
              <a:t>   +2e</a:t>
            </a:r>
            <a:r>
              <a:rPr lang="en-US" baseline="30000" dirty="0"/>
              <a:t>-</a:t>
            </a:r>
            <a:r>
              <a:rPr lang="en-US" dirty="0"/>
              <a:t> </a:t>
            </a:r>
          </a:p>
          <a:p>
            <a:pPr marL="0" indent="0">
              <a:buNone/>
            </a:pPr>
            <a:endParaRPr lang="en-US" dirty="0"/>
          </a:p>
          <a:p>
            <a:pPr marL="0" indent="0">
              <a:buNone/>
            </a:pPr>
            <a:r>
              <a:rPr lang="en-US" dirty="0"/>
              <a:t>                                                        SO</a:t>
            </a:r>
            <a:r>
              <a:rPr lang="en-US" baseline="-25000" dirty="0"/>
              <a:t>3(g)</a:t>
            </a:r>
            <a:r>
              <a:rPr lang="en-US" dirty="0"/>
              <a:t>    +0,5 O</a:t>
            </a:r>
            <a:r>
              <a:rPr lang="en-US" baseline="-25000" dirty="0"/>
              <a:t>2(g)</a:t>
            </a:r>
            <a:r>
              <a:rPr lang="en-US" dirty="0"/>
              <a:t> +2e</a:t>
            </a:r>
            <a:r>
              <a:rPr lang="en-US" baseline="30000" dirty="0"/>
              <a:t>-  </a:t>
            </a:r>
            <a:r>
              <a:rPr lang="en-US" dirty="0"/>
              <a:t>          </a:t>
            </a:r>
            <a:r>
              <a:rPr lang="en-US" baseline="30000" dirty="0"/>
              <a:t> </a:t>
            </a:r>
            <a:r>
              <a:rPr lang="en-US" dirty="0"/>
              <a:t> SO</a:t>
            </a:r>
            <a:r>
              <a:rPr lang="en-US" baseline="-25000" dirty="0"/>
              <a:t>4</a:t>
            </a:r>
            <a:r>
              <a:rPr lang="en-US" baseline="30000" dirty="0"/>
              <a:t>2-</a:t>
            </a:r>
            <a:r>
              <a:rPr lang="en-US" dirty="0"/>
              <a:t> </a:t>
            </a:r>
          </a:p>
          <a:p>
            <a:pPr marL="0" indent="0">
              <a:buNone/>
            </a:pPr>
            <a:endParaRPr lang="en-US" dirty="0"/>
          </a:p>
          <a:p>
            <a:pPr marL="0" indent="0">
              <a:buNone/>
            </a:pPr>
            <a:endParaRPr lang="en-US" dirty="0"/>
          </a:p>
          <a:p>
            <a:pPr marL="0" indent="0">
              <a:buNone/>
            </a:pPr>
            <a:r>
              <a:rPr lang="en-US" dirty="0"/>
              <a:t>CaCO</a:t>
            </a:r>
            <a:r>
              <a:rPr lang="en-US" baseline="-25000" dirty="0"/>
              <a:t>3(s)      </a:t>
            </a:r>
            <a:r>
              <a:rPr lang="en-US" dirty="0"/>
              <a:t>+ SO</a:t>
            </a:r>
            <a:r>
              <a:rPr lang="en-US" baseline="-25000" dirty="0"/>
              <a:t>2(g)</a:t>
            </a:r>
            <a:r>
              <a:rPr lang="en-US" dirty="0"/>
              <a:t> +0,5O</a:t>
            </a:r>
            <a:r>
              <a:rPr lang="en-US" baseline="-25000" dirty="0"/>
              <a:t>2(g)</a:t>
            </a:r>
            <a:r>
              <a:rPr lang="en-US" dirty="0"/>
              <a:t> + 2H</a:t>
            </a:r>
            <a:r>
              <a:rPr lang="en-US" baseline="-25000" dirty="0"/>
              <a:t>2</a:t>
            </a:r>
            <a:r>
              <a:rPr lang="en-US" dirty="0"/>
              <a:t>O</a:t>
            </a:r>
            <a:r>
              <a:rPr lang="en-US" baseline="-25000" dirty="0"/>
              <a:t>(g)             </a:t>
            </a:r>
            <a:r>
              <a:rPr lang="en-US" dirty="0"/>
              <a:t>CaSO</a:t>
            </a:r>
            <a:r>
              <a:rPr lang="en-US" baseline="-25000" dirty="0"/>
              <a:t>4</a:t>
            </a:r>
            <a:r>
              <a:rPr lang="en-US" baseline="30000" dirty="0"/>
              <a:t>.</a:t>
            </a:r>
            <a:r>
              <a:rPr lang="en-US" dirty="0"/>
              <a:t>2H</a:t>
            </a:r>
            <a:r>
              <a:rPr lang="en-US" baseline="-25000" dirty="0"/>
              <a:t>2</a:t>
            </a:r>
            <a:r>
              <a:rPr lang="en-US" dirty="0"/>
              <a:t>O</a:t>
            </a:r>
            <a:r>
              <a:rPr lang="en-US" baseline="-25000" dirty="0"/>
              <a:t>(s)</a:t>
            </a:r>
            <a:r>
              <a:rPr lang="en-US" dirty="0"/>
              <a:t>     + CO</a:t>
            </a:r>
            <a:r>
              <a:rPr lang="en-US" baseline="-25000" dirty="0"/>
              <a:t>2(g)</a:t>
            </a:r>
            <a:endParaRPr lang="el-GR" baseline="-25000" dirty="0"/>
          </a:p>
        </p:txBody>
      </p:sp>
      <p:cxnSp>
        <p:nvCxnSpPr>
          <p:cNvPr id="5" name="Ευθύγραμμο βέλος σύνδεσης 4"/>
          <p:cNvCxnSpPr/>
          <p:nvPr/>
        </p:nvCxnSpPr>
        <p:spPr>
          <a:xfrm>
            <a:off x="2825886" y="2017545"/>
            <a:ext cx="612842" cy="97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3132307" y="2568102"/>
            <a:ext cx="57393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6162472" y="2568102"/>
            <a:ext cx="57393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Αριστερό άγκιστρο 8"/>
          <p:cNvSpPr/>
          <p:nvPr/>
        </p:nvSpPr>
        <p:spPr>
          <a:xfrm>
            <a:off x="285021" y="1857983"/>
            <a:ext cx="45719" cy="8949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TextBox 9"/>
          <p:cNvSpPr txBox="1"/>
          <p:nvPr/>
        </p:nvSpPr>
        <p:spPr>
          <a:xfrm>
            <a:off x="0" y="2052534"/>
            <a:ext cx="295274" cy="523220"/>
          </a:xfrm>
          <a:prstGeom prst="rect">
            <a:avLst/>
          </a:prstGeom>
          <a:noFill/>
        </p:spPr>
        <p:txBody>
          <a:bodyPr wrap="none" rtlCol="0">
            <a:spAutoFit/>
          </a:bodyPr>
          <a:lstStyle/>
          <a:p>
            <a:r>
              <a:rPr lang="en-US" sz="2800" dirty="0"/>
              <a:t>-</a:t>
            </a:r>
            <a:endParaRPr lang="el-GR" sz="2800" dirty="0"/>
          </a:p>
        </p:txBody>
      </p:sp>
      <p:cxnSp>
        <p:nvCxnSpPr>
          <p:cNvPr id="11" name="Ευθύγραμμο βέλος σύνδεσης 10"/>
          <p:cNvCxnSpPr/>
          <p:nvPr/>
        </p:nvCxnSpPr>
        <p:spPr>
          <a:xfrm>
            <a:off x="8513323" y="3566808"/>
            <a:ext cx="57393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61880" y="3422251"/>
            <a:ext cx="338554" cy="461665"/>
          </a:xfrm>
          <a:prstGeom prst="rect">
            <a:avLst/>
          </a:prstGeom>
          <a:noFill/>
        </p:spPr>
        <p:txBody>
          <a:bodyPr wrap="none" rtlCol="0">
            <a:spAutoFit/>
          </a:bodyPr>
          <a:lstStyle/>
          <a:p>
            <a:r>
              <a:rPr lang="en-US" sz="2400" dirty="0"/>
              <a:t>+</a:t>
            </a:r>
            <a:endParaRPr lang="el-GR" sz="2400" dirty="0"/>
          </a:p>
        </p:txBody>
      </p:sp>
      <p:cxnSp>
        <p:nvCxnSpPr>
          <p:cNvPr id="14" name="Γωνιακή σύνδεση 13"/>
          <p:cNvCxnSpPr/>
          <p:nvPr/>
        </p:nvCxnSpPr>
        <p:spPr>
          <a:xfrm rot="10800000" flipV="1">
            <a:off x="6867728" y="2752927"/>
            <a:ext cx="2509736" cy="6693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Γωνιακή σύνδεση 14"/>
          <p:cNvCxnSpPr/>
          <p:nvPr/>
        </p:nvCxnSpPr>
        <p:spPr>
          <a:xfrm rot="10800000" flipV="1">
            <a:off x="8187447" y="2825206"/>
            <a:ext cx="2509736" cy="6693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147637" y="4494179"/>
            <a:ext cx="11428278" cy="680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a:off x="5512347" y="5055147"/>
            <a:ext cx="57393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191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02012" y="638851"/>
            <a:ext cx="10515600" cy="4351338"/>
          </a:xfrm>
        </p:spPr>
        <p:txBody>
          <a:bodyPr/>
          <a:lstStyle/>
          <a:p>
            <a:r>
              <a:rPr lang="el-GR" dirty="0"/>
              <a:t>Στα αρχικά 300 Α έχουμε σχηματισμό γύψου στην </a:t>
            </a:r>
            <a:r>
              <a:rPr lang="el-GR" dirty="0" err="1"/>
              <a:t>διεπιφάνεια</a:t>
            </a:r>
            <a:r>
              <a:rPr lang="el-GR" dirty="0"/>
              <a:t> γύψου-πέτρας.</a:t>
            </a:r>
          </a:p>
          <a:p>
            <a:endParaRPr lang="el-GR" dirty="0"/>
          </a:p>
          <a:p>
            <a:r>
              <a:rPr lang="el-GR" dirty="0"/>
              <a:t>Μετά τα 300 Α (η επιφάνεια της πέτρας ,έχει είδη καλυφθεί  από γύψο) ο νέος γύψος σχηματίζεται μεταξύ παλιού γύψου και περιβάλλοντος. </a:t>
            </a:r>
          </a:p>
        </p:txBody>
      </p:sp>
    </p:spTree>
    <p:extLst>
      <p:ext uri="{BB962C8B-B14F-4D97-AF65-F5344CB8AC3E}">
        <p14:creationId xmlns:p14="http://schemas.microsoft.com/office/powerpoint/2010/main" val="2773403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Συνέπειες του μηχανισμού</a:t>
            </a:r>
          </a:p>
        </p:txBody>
      </p:sp>
      <p:sp>
        <p:nvSpPr>
          <p:cNvPr id="3" name="Θέση περιεχομένου 2"/>
          <p:cNvSpPr>
            <a:spLocks noGrp="1"/>
          </p:cNvSpPr>
          <p:nvPr>
            <p:ph idx="1"/>
          </p:nvPr>
        </p:nvSpPr>
        <p:spPr/>
        <p:txBody>
          <a:bodyPr/>
          <a:lstStyle/>
          <a:p>
            <a:pPr marL="514350" indent="-514350">
              <a:buFont typeface="+mj-lt"/>
              <a:buAutoNum type="arabicPeriod"/>
            </a:pPr>
            <a:r>
              <a:rPr lang="el-GR" dirty="0"/>
              <a:t>Διατηρούνται οι λεπτομέρειες των αγαλμάτων και των γλυπτών, ακόμα και μετά την εξάλειψή τους από την πέτρα. </a:t>
            </a:r>
          </a:p>
          <a:p>
            <a:pPr marL="514350" indent="-514350">
              <a:buFont typeface="+mj-lt"/>
              <a:buAutoNum type="arabicPeriod"/>
            </a:pPr>
            <a:endParaRPr lang="el-GR" dirty="0"/>
          </a:p>
          <a:p>
            <a:pPr marL="514350" indent="-514350">
              <a:buFont typeface="+mj-lt"/>
              <a:buAutoNum type="arabicPeriod"/>
            </a:pPr>
            <a:r>
              <a:rPr lang="el-GR" dirty="0"/>
              <a:t>Εξαιτίας του μηχανισμού, οποιοδήποτε επίστρωμα πολυμερούς </a:t>
            </a:r>
            <a:r>
              <a:rPr lang="el-GR" dirty="0" err="1"/>
              <a:t>ρηγματώνεται</a:t>
            </a:r>
            <a:r>
              <a:rPr lang="el-GR" dirty="0"/>
              <a:t> και αποφλοιώνεται, έχοντας σαν αποτέλεσμα στην επιτάχυνση της φθοράς </a:t>
            </a:r>
            <a:endParaRPr lang="en-US" dirty="0"/>
          </a:p>
          <a:p>
            <a:pPr marL="514350" indent="-514350">
              <a:buFont typeface="+mj-lt"/>
              <a:buAutoNum type="arabicPeriod"/>
            </a:pPr>
            <a:r>
              <a:rPr lang="el-GR" dirty="0"/>
              <a:t>Στον μηχανισμό βασίστηκε η νέα μέθοδος προστασίας του μαρμάρου και της πέτρας.</a:t>
            </a:r>
            <a:endParaRPr lang="en-US" dirty="0"/>
          </a:p>
          <a:p>
            <a:pPr marL="0" indent="0">
              <a:buNone/>
            </a:pPr>
            <a:endParaRPr lang="el-GR" dirty="0"/>
          </a:p>
        </p:txBody>
      </p:sp>
    </p:spTree>
    <p:extLst>
      <p:ext uri="{BB962C8B-B14F-4D97-AF65-F5344CB8AC3E}">
        <p14:creationId xmlns:p14="http://schemas.microsoft.com/office/powerpoint/2010/main" val="3233521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rot="16200000">
            <a:off x="483226" y="-1336923"/>
            <a:ext cx="8457470" cy="7371185"/>
          </a:xfrm>
          <a:prstGeom prst="rect">
            <a:avLst/>
          </a:prstGeom>
        </p:spPr>
      </p:pic>
    </p:spTree>
    <p:extLst>
      <p:ext uri="{BB962C8B-B14F-4D97-AF65-F5344CB8AC3E}">
        <p14:creationId xmlns:p14="http://schemas.microsoft.com/office/powerpoint/2010/main" val="2299127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Παρενέργειες παλαιότερων υλικών στα δομικά υλικά </a:t>
            </a:r>
          </a:p>
        </p:txBody>
      </p:sp>
      <p:sp>
        <p:nvSpPr>
          <p:cNvPr id="3" name="Θέση περιεχομένου 2"/>
          <p:cNvSpPr>
            <a:spLocks noGrp="1"/>
          </p:cNvSpPr>
          <p:nvPr>
            <p:ph idx="1"/>
          </p:nvPr>
        </p:nvSpPr>
        <p:spPr/>
        <p:txBody>
          <a:bodyPr/>
          <a:lstStyle/>
          <a:p>
            <a:pPr>
              <a:buFont typeface="Wingdings" panose="05000000000000000000" pitchFamily="2" charset="2"/>
              <a:buChar char="Ø"/>
            </a:pPr>
            <a:endParaRPr lang="el-GR" dirty="0"/>
          </a:p>
          <a:p>
            <a:pPr>
              <a:buFont typeface="Wingdings" panose="05000000000000000000" pitchFamily="2" charset="2"/>
              <a:buChar char="Ø"/>
            </a:pPr>
            <a:r>
              <a:rPr lang="el-GR" dirty="0">
                <a:solidFill>
                  <a:srgbClr val="FF0000"/>
                </a:solidFill>
              </a:rPr>
              <a:t>Οξείδιο του πυριτίου</a:t>
            </a:r>
            <a:endParaRPr lang="en-US" dirty="0">
              <a:solidFill>
                <a:srgbClr val="FF0000"/>
              </a:solidFill>
            </a:endParaRPr>
          </a:p>
          <a:p>
            <a:pPr marL="0" indent="0">
              <a:buNone/>
            </a:pPr>
            <a:r>
              <a:rPr lang="el-GR" dirty="0"/>
              <a:t>Χρήση: καθίζηση στους πόρους της πέτρας προς αύξηση της μηχανικής αντοχής. Το υλικό δεν προσβάλλεται από ρυπαντές.  Οδηγεί γενικά σε ελάττωση της φθοράς του υλικού. </a:t>
            </a:r>
          </a:p>
          <a:p>
            <a:pPr marL="0" indent="0">
              <a:buNone/>
            </a:pPr>
            <a:r>
              <a:rPr lang="el-GR" dirty="0"/>
              <a:t>Καλά αποτελέσματα σε πέτρες πλούσιες σε πυριτικά άλατα.</a:t>
            </a:r>
          </a:p>
          <a:p>
            <a:pPr marL="0" indent="0">
              <a:buNone/>
            </a:pPr>
            <a:r>
              <a:rPr lang="el-GR" dirty="0"/>
              <a:t>Σε ανθρακικά υλικά και μάρμαρα, λόγω πολύ διαφορετικού θερμικού συντελεστή διαστολής, παρατηρούνται εσωτερικές και επιφανειακές </a:t>
            </a:r>
            <a:r>
              <a:rPr lang="el-GR" dirty="0" err="1"/>
              <a:t>ρηγματώσεις</a:t>
            </a:r>
            <a:r>
              <a:rPr lang="el-GR" dirty="0"/>
              <a:t>. </a:t>
            </a:r>
          </a:p>
        </p:txBody>
      </p:sp>
    </p:spTree>
    <p:extLst>
      <p:ext uri="{BB962C8B-B14F-4D97-AF65-F5344CB8AC3E}">
        <p14:creationId xmlns:p14="http://schemas.microsoft.com/office/powerpoint/2010/main" val="1756967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15566"/>
            <a:ext cx="10515600" cy="5661397"/>
          </a:xfrm>
        </p:spPr>
        <p:txBody>
          <a:bodyPr>
            <a:normAutofit lnSpcReduction="10000"/>
          </a:bodyPr>
          <a:lstStyle/>
          <a:p>
            <a:pPr>
              <a:buFont typeface="Wingdings" panose="05000000000000000000" pitchFamily="2" charset="2"/>
              <a:buChar char="Ø"/>
            </a:pPr>
            <a:r>
              <a:rPr lang="el-GR" dirty="0">
                <a:solidFill>
                  <a:srgbClr val="FF0000"/>
                </a:solidFill>
              </a:rPr>
              <a:t>Υδροξείδιο του Βαρίου</a:t>
            </a:r>
          </a:p>
          <a:p>
            <a:r>
              <a:rPr lang="el-GR" dirty="0"/>
              <a:t>Χρήση διαλύματος, αιωρήματος ή πάστας </a:t>
            </a:r>
            <a:r>
              <a:rPr lang="en-US" dirty="0"/>
              <a:t>Ba(OH)</a:t>
            </a:r>
            <a:r>
              <a:rPr lang="en-US" baseline="-25000" dirty="0"/>
              <a:t>2</a:t>
            </a:r>
            <a:r>
              <a:rPr lang="en-US" dirty="0"/>
              <a:t> </a:t>
            </a:r>
            <a:r>
              <a:rPr lang="el-GR" dirty="0"/>
              <a:t>μόνος του ή με ανάμιξη με </a:t>
            </a:r>
            <a:r>
              <a:rPr lang="en-US" dirty="0"/>
              <a:t>Ca(OH)</a:t>
            </a:r>
            <a:r>
              <a:rPr lang="en-US" baseline="-25000" dirty="0"/>
              <a:t>2</a:t>
            </a:r>
            <a:r>
              <a:rPr lang="en-US" dirty="0"/>
              <a:t> </a:t>
            </a:r>
            <a:r>
              <a:rPr lang="el-GR" dirty="0"/>
              <a:t>ή ουρίας, με </a:t>
            </a:r>
            <a:r>
              <a:rPr lang="en-US" dirty="0"/>
              <a:t>SO</a:t>
            </a:r>
            <a:r>
              <a:rPr lang="el-GR" baseline="-25000" dirty="0"/>
              <a:t>χ</a:t>
            </a:r>
            <a:r>
              <a:rPr lang="en-US" dirty="0"/>
              <a:t> </a:t>
            </a:r>
            <a:r>
              <a:rPr lang="el-GR" dirty="0"/>
              <a:t>μετατρέπεται σε</a:t>
            </a:r>
            <a:r>
              <a:rPr lang="en-US" dirty="0"/>
              <a:t> BaSO4.</a:t>
            </a:r>
            <a:endParaRPr lang="el-GR" dirty="0"/>
          </a:p>
          <a:p>
            <a:r>
              <a:rPr lang="el-GR" dirty="0"/>
              <a:t>Με την επίδραση του αέρα σχηματίζονται αδιάλυτα ανθρακικά και θειικά άλατα. </a:t>
            </a:r>
          </a:p>
          <a:p>
            <a:pPr marL="0" indent="0">
              <a:buNone/>
            </a:pPr>
            <a:endParaRPr lang="el-GR" dirty="0"/>
          </a:p>
          <a:p>
            <a:pPr marL="0" indent="0">
              <a:buNone/>
            </a:pPr>
            <a:r>
              <a:rPr lang="en-US" dirty="0"/>
              <a:t>Ba(OH)</a:t>
            </a:r>
            <a:r>
              <a:rPr lang="en-US" baseline="-25000" dirty="0"/>
              <a:t>2</a:t>
            </a:r>
            <a:r>
              <a:rPr lang="en-US" dirty="0"/>
              <a:t>    + CO</a:t>
            </a:r>
            <a:r>
              <a:rPr lang="en-US" baseline="-25000" dirty="0"/>
              <a:t>2</a:t>
            </a:r>
            <a:r>
              <a:rPr lang="en-US" dirty="0"/>
              <a:t>           BaCO</a:t>
            </a:r>
            <a:r>
              <a:rPr lang="en-US" baseline="-25000" dirty="0"/>
              <a:t>3</a:t>
            </a:r>
            <a:r>
              <a:rPr lang="en-US" dirty="0"/>
              <a:t>    +  H</a:t>
            </a:r>
            <a:r>
              <a:rPr lang="en-US" baseline="-25000" dirty="0"/>
              <a:t>2</a:t>
            </a:r>
            <a:r>
              <a:rPr lang="en-US" dirty="0"/>
              <a:t>O</a:t>
            </a:r>
          </a:p>
          <a:p>
            <a:pPr marL="0" indent="0">
              <a:buNone/>
            </a:pPr>
            <a:endParaRPr lang="el-GR" dirty="0"/>
          </a:p>
          <a:p>
            <a:pPr marL="0" indent="0">
              <a:buNone/>
            </a:pPr>
            <a:r>
              <a:rPr lang="el-GR" dirty="0"/>
              <a:t>Προκαλείται καθίζηση νέων κρυστάλλων στα επιφανειακά στρώματα προκαλώντας αποφλοιώσεις. </a:t>
            </a:r>
          </a:p>
          <a:p>
            <a:pPr marL="0" indent="0">
              <a:buNone/>
            </a:pPr>
            <a:r>
              <a:rPr lang="el-GR" dirty="0"/>
              <a:t>Παρουσία ουρίας (που προτάθηκε για καθίζηση ομοιογενούς διαλύματος) σχηματίζονται προϊόντα επιβλαβή για το υλικό που επιταχύνουν την φθορά. </a:t>
            </a:r>
          </a:p>
        </p:txBody>
      </p:sp>
      <p:cxnSp>
        <p:nvCxnSpPr>
          <p:cNvPr id="5" name="Ευθύγραμμο βέλος σύνδεσης 4"/>
          <p:cNvCxnSpPr/>
          <p:nvPr/>
        </p:nvCxnSpPr>
        <p:spPr>
          <a:xfrm>
            <a:off x="3388727" y="3176275"/>
            <a:ext cx="56420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57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35021"/>
            <a:ext cx="10515600" cy="5641942"/>
          </a:xfrm>
        </p:spPr>
        <p:txBody>
          <a:bodyPr/>
          <a:lstStyle/>
          <a:p>
            <a:pPr marL="0" indent="0">
              <a:buNone/>
            </a:pPr>
            <a:r>
              <a:rPr lang="el-GR" dirty="0"/>
              <a:t>Συνέπειες προσβολή από την όξινη βροχή</a:t>
            </a:r>
          </a:p>
          <a:p>
            <a:pPr marL="0" indent="0">
              <a:buNone/>
            </a:pPr>
            <a:endParaRPr lang="el-GR" dirty="0"/>
          </a:p>
          <a:p>
            <a:pPr marL="0" indent="0">
              <a:buNone/>
            </a:pPr>
            <a:r>
              <a:rPr lang="el-GR" dirty="0"/>
              <a:t>Εξαρτάται από το υλικό (την σύστασή του, το είδος της διάβρωσης και την ταχύτητα αυτής)</a:t>
            </a:r>
          </a:p>
          <a:p>
            <a:pPr marL="0" indent="0">
              <a:buNone/>
            </a:pPr>
            <a:endParaRPr lang="el-GR" dirty="0"/>
          </a:p>
          <a:p>
            <a:pPr marL="0" indent="0">
              <a:buNone/>
            </a:pPr>
            <a:endParaRPr lang="el-GR" dirty="0"/>
          </a:p>
          <a:p>
            <a:pPr marL="0" indent="0">
              <a:buNone/>
            </a:pPr>
            <a:r>
              <a:rPr lang="el-GR" dirty="0"/>
              <a:t>Προϊόντα διαφορετικά</a:t>
            </a:r>
          </a:p>
          <a:p>
            <a:pPr marL="0" indent="0">
              <a:buNone/>
            </a:pPr>
            <a:endParaRPr lang="el-GR" dirty="0"/>
          </a:p>
          <a:p>
            <a:r>
              <a:rPr lang="el-GR" dirty="0"/>
              <a:t>Ταχύτητα διάλυσης ανθρακικών υλικών πολύ μεγαλύτερη από των πυριτικών      κυρίως ιζηματογενή πετρώματα (π.χ. ανθρακικά) και </a:t>
            </a:r>
            <a:r>
              <a:rPr lang="el-GR" dirty="0" err="1"/>
              <a:t>μεταμορφοσιωγενή</a:t>
            </a:r>
            <a:r>
              <a:rPr lang="el-GR" dirty="0"/>
              <a:t> (π.χ. μάρμαρα)   </a:t>
            </a:r>
          </a:p>
        </p:txBody>
      </p:sp>
      <p:sp>
        <p:nvSpPr>
          <p:cNvPr id="4" name="Βέλος προς τα κάτω 3"/>
          <p:cNvSpPr/>
          <p:nvPr/>
        </p:nvSpPr>
        <p:spPr>
          <a:xfrm>
            <a:off x="3599234" y="972766"/>
            <a:ext cx="223736" cy="593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προς τα κάτω 4"/>
          <p:cNvSpPr/>
          <p:nvPr/>
        </p:nvSpPr>
        <p:spPr>
          <a:xfrm>
            <a:off x="3605717" y="2467585"/>
            <a:ext cx="223736" cy="593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Δεξιό βέλος 5"/>
          <p:cNvSpPr/>
          <p:nvPr/>
        </p:nvSpPr>
        <p:spPr>
          <a:xfrm>
            <a:off x="2684834" y="5068112"/>
            <a:ext cx="311285" cy="87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38186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93387"/>
            <a:ext cx="10515600" cy="5583576"/>
          </a:xfrm>
        </p:spPr>
        <p:txBody>
          <a:bodyPr/>
          <a:lstStyle/>
          <a:p>
            <a:r>
              <a:rPr lang="el-GR" dirty="0"/>
              <a:t>Υψηλή τοξικότητα υδροξειδίου του βαρίου και κατά την χρήση του αλλά και αργότερα, με την μορφή σκόνης που αποσπάται από την επιφάνεια τόσο για τους εργαζομένους όσο και για τους επισκέπτες. </a:t>
            </a:r>
            <a:endParaRPr lang="en-US" dirty="0"/>
          </a:p>
          <a:p>
            <a:r>
              <a:rPr lang="el-GR" dirty="0"/>
              <a:t>Κρυστάλλωση </a:t>
            </a:r>
            <a:r>
              <a:rPr lang="en-US" dirty="0"/>
              <a:t>Ba(OH)</a:t>
            </a:r>
            <a:r>
              <a:rPr lang="en-US" baseline="-25000" dirty="0"/>
              <a:t>2</a:t>
            </a:r>
            <a:r>
              <a:rPr lang="en-US" baseline="30000" dirty="0"/>
              <a:t>.</a:t>
            </a:r>
            <a:r>
              <a:rPr lang="en-US" dirty="0"/>
              <a:t>8H</a:t>
            </a:r>
            <a:r>
              <a:rPr lang="en-US" baseline="-25000" dirty="0"/>
              <a:t>2</a:t>
            </a:r>
            <a:r>
              <a:rPr lang="en-US" dirty="0"/>
              <a:t>O </a:t>
            </a:r>
            <a:r>
              <a:rPr lang="el-GR" dirty="0"/>
              <a:t>(πριν μετατραπεί σε ανθρακικά ή θειικά άλατα) σε σημεία εξάτμισης ή απορρόφησης του νερού, διόγκωση, άσκηση μηχανικών τάσεων και </a:t>
            </a:r>
            <a:r>
              <a:rPr lang="el-GR" dirty="0" err="1"/>
              <a:t>ρηγμάτωση</a:t>
            </a:r>
            <a:r>
              <a:rPr lang="el-GR" dirty="0"/>
              <a:t>. Μετατροπή του στα </a:t>
            </a:r>
            <a:r>
              <a:rPr lang="en-US" dirty="0"/>
              <a:t>BaCO</a:t>
            </a:r>
            <a:r>
              <a:rPr lang="en-US" baseline="-25000" dirty="0"/>
              <a:t>3</a:t>
            </a:r>
            <a:r>
              <a:rPr lang="en-US" dirty="0"/>
              <a:t> </a:t>
            </a:r>
            <a:r>
              <a:rPr lang="el-GR" dirty="0"/>
              <a:t>και </a:t>
            </a:r>
            <a:r>
              <a:rPr lang="en-US" dirty="0"/>
              <a:t>BaSO</a:t>
            </a:r>
            <a:r>
              <a:rPr lang="en-US" baseline="-25000" dirty="0"/>
              <a:t>4</a:t>
            </a:r>
            <a:r>
              <a:rPr lang="en-US" dirty="0"/>
              <a:t>, </a:t>
            </a:r>
            <a:r>
              <a:rPr lang="el-GR" dirty="0"/>
              <a:t>οδηγεί σε μεγάλη συστολή και </a:t>
            </a:r>
            <a:r>
              <a:rPr lang="el-GR" dirty="0" err="1"/>
              <a:t>ρηγματώσεις</a:t>
            </a:r>
            <a:r>
              <a:rPr lang="el-GR" dirty="0"/>
              <a:t> εκ νέου. </a:t>
            </a:r>
          </a:p>
          <a:p>
            <a:r>
              <a:rPr lang="el-GR" dirty="0"/>
              <a:t>Τα </a:t>
            </a:r>
            <a:r>
              <a:rPr lang="en-US" dirty="0"/>
              <a:t>BaCO</a:t>
            </a:r>
            <a:r>
              <a:rPr lang="en-US" baseline="-25000" dirty="0"/>
              <a:t>3</a:t>
            </a:r>
            <a:r>
              <a:rPr lang="en-US" dirty="0"/>
              <a:t> </a:t>
            </a:r>
            <a:r>
              <a:rPr lang="el-GR" dirty="0"/>
              <a:t>και </a:t>
            </a:r>
            <a:r>
              <a:rPr lang="en-US" dirty="0"/>
              <a:t>BaSO</a:t>
            </a:r>
            <a:r>
              <a:rPr lang="en-US" baseline="-25000" dirty="0"/>
              <a:t>4</a:t>
            </a:r>
            <a:r>
              <a:rPr lang="el-GR" baseline="-25000" dirty="0"/>
              <a:t> </a:t>
            </a:r>
            <a:r>
              <a:rPr lang="el-GR" dirty="0"/>
              <a:t>έχουν διαφορετικό συντελεστή θερμικής διαστολής</a:t>
            </a:r>
          </a:p>
          <a:p>
            <a:r>
              <a:rPr lang="el-GR" dirty="0"/>
              <a:t>Τα </a:t>
            </a:r>
            <a:r>
              <a:rPr lang="en-US" dirty="0"/>
              <a:t>BaCO</a:t>
            </a:r>
            <a:r>
              <a:rPr lang="en-US" baseline="-25000" dirty="0"/>
              <a:t>3</a:t>
            </a:r>
            <a:r>
              <a:rPr lang="en-US" dirty="0"/>
              <a:t> </a:t>
            </a:r>
            <a:r>
              <a:rPr lang="el-GR" dirty="0"/>
              <a:t>και </a:t>
            </a:r>
            <a:r>
              <a:rPr lang="en-US" dirty="0"/>
              <a:t>BaSO</a:t>
            </a:r>
            <a:r>
              <a:rPr lang="en-US" baseline="-25000" dirty="0"/>
              <a:t>4</a:t>
            </a:r>
            <a:r>
              <a:rPr lang="el-GR" baseline="-25000" dirty="0"/>
              <a:t> </a:t>
            </a:r>
            <a:r>
              <a:rPr lang="el-GR" dirty="0"/>
              <a:t>είναι λευκά, αδιαφανή υλικά τα οποία καλύπτουν την φυσική </a:t>
            </a:r>
            <a:r>
              <a:rPr lang="el-GR" dirty="0" err="1"/>
              <a:t>πατίνα</a:t>
            </a:r>
            <a:r>
              <a:rPr lang="el-GR" dirty="0"/>
              <a:t>, και αποκτούν σκούρο χρώμα με επικαθήσεις αιωρούμενων σωματιδίων.</a:t>
            </a:r>
          </a:p>
        </p:txBody>
      </p:sp>
    </p:spTree>
    <p:extLst>
      <p:ext uri="{BB962C8B-B14F-4D97-AF65-F5344CB8AC3E}">
        <p14:creationId xmlns:p14="http://schemas.microsoft.com/office/powerpoint/2010/main" val="1845976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700391"/>
            <a:ext cx="10515600" cy="5476572"/>
          </a:xfrm>
        </p:spPr>
        <p:txBody>
          <a:bodyPr/>
          <a:lstStyle/>
          <a:p>
            <a:r>
              <a:rPr lang="el-GR" dirty="0" err="1"/>
              <a:t>Αναντιστρεπτή</a:t>
            </a:r>
            <a:r>
              <a:rPr lang="el-GR" dirty="0"/>
              <a:t> διαδικασία</a:t>
            </a:r>
          </a:p>
          <a:p>
            <a:r>
              <a:rPr lang="el-GR" dirty="0"/>
              <a:t>Εμποδίζει τον σχηματισμό γύψου στην επιφάνεια του υλικού, </a:t>
            </a:r>
            <a:r>
              <a:rPr lang="el-GR" dirty="0" err="1"/>
              <a:t>ρηγμάτωση</a:t>
            </a:r>
            <a:r>
              <a:rPr lang="el-GR" dirty="0"/>
              <a:t> </a:t>
            </a:r>
            <a:r>
              <a:rPr lang="en-US" dirty="0"/>
              <a:t>BaSO</a:t>
            </a:r>
            <a:r>
              <a:rPr lang="en-US" baseline="-25000" dirty="0"/>
              <a:t>4</a:t>
            </a:r>
            <a:r>
              <a:rPr lang="el-GR" baseline="-25000" dirty="0"/>
              <a:t> </a:t>
            </a:r>
            <a:r>
              <a:rPr lang="el-GR" dirty="0"/>
              <a:t>και επιτάχυνση της φθοράς.</a:t>
            </a:r>
          </a:p>
          <a:p>
            <a:r>
              <a:rPr lang="el-GR" dirty="0"/>
              <a:t>Παρουσία γύψου μετατρέπεται σε </a:t>
            </a:r>
            <a:r>
              <a:rPr lang="en-US" dirty="0"/>
              <a:t>BaSO</a:t>
            </a:r>
            <a:r>
              <a:rPr lang="en-US" baseline="-25000" dirty="0"/>
              <a:t>4</a:t>
            </a:r>
            <a:r>
              <a:rPr lang="el-GR" baseline="-25000" dirty="0"/>
              <a:t> </a:t>
            </a:r>
            <a:endParaRPr lang="el-GR" dirty="0"/>
          </a:p>
          <a:p>
            <a:pPr marL="0" indent="0">
              <a:buNone/>
            </a:pPr>
            <a:r>
              <a:rPr lang="en-US" dirty="0"/>
              <a:t>CaSO</a:t>
            </a:r>
            <a:r>
              <a:rPr lang="en-US" baseline="-25000" dirty="0"/>
              <a:t>4</a:t>
            </a:r>
            <a:r>
              <a:rPr lang="en-US" dirty="0"/>
              <a:t>.2H</a:t>
            </a:r>
            <a:r>
              <a:rPr lang="en-US" baseline="-25000" dirty="0"/>
              <a:t>2</a:t>
            </a:r>
            <a:r>
              <a:rPr lang="en-US" dirty="0"/>
              <a:t>O   +   Ba(OH)</a:t>
            </a:r>
            <a:r>
              <a:rPr lang="en-US" baseline="-25000" dirty="0"/>
              <a:t>2</a:t>
            </a:r>
            <a:r>
              <a:rPr lang="en-US" dirty="0"/>
              <a:t>          Ca(OH)</a:t>
            </a:r>
            <a:r>
              <a:rPr lang="en-US" baseline="-25000" dirty="0"/>
              <a:t>2</a:t>
            </a:r>
            <a:r>
              <a:rPr lang="en-US" dirty="0"/>
              <a:t>   + BaSO</a:t>
            </a:r>
            <a:r>
              <a:rPr lang="en-US" baseline="-25000" dirty="0"/>
              <a:t>4</a:t>
            </a:r>
            <a:r>
              <a:rPr lang="en-US" dirty="0"/>
              <a:t> + 2 H</a:t>
            </a:r>
            <a:r>
              <a:rPr lang="en-US" baseline="-25000" dirty="0"/>
              <a:t>2</a:t>
            </a:r>
            <a:r>
              <a:rPr lang="en-US" dirty="0"/>
              <a:t>O</a:t>
            </a:r>
          </a:p>
          <a:p>
            <a:pPr marL="0" indent="0">
              <a:buNone/>
            </a:pPr>
            <a:endParaRPr lang="en-US" dirty="0"/>
          </a:p>
          <a:p>
            <a:pPr marL="0" indent="0">
              <a:buNone/>
            </a:pPr>
            <a:r>
              <a:rPr lang="el-GR" dirty="0"/>
              <a:t>Καταστροφή γύψου και λεπτομερειών επιφάνειας</a:t>
            </a:r>
          </a:p>
        </p:txBody>
      </p:sp>
      <p:cxnSp>
        <p:nvCxnSpPr>
          <p:cNvPr id="5" name="Ευθύγραμμο βέλος σύνδεσης 4"/>
          <p:cNvCxnSpPr/>
          <p:nvPr/>
        </p:nvCxnSpPr>
        <p:spPr>
          <a:xfrm flipV="1">
            <a:off x="4581728" y="2850204"/>
            <a:ext cx="603115" cy="97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494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700391"/>
            <a:ext cx="10515600" cy="5476572"/>
          </a:xfrm>
        </p:spPr>
        <p:txBody>
          <a:bodyPr>
            <a:normAutofit lnSpcReduction="10000"/>
          </a:bodyPr>
          <a:lstStyle/>
          <a:p>
            <a:pPr>
              <a:buFont typeface="Wingdings" panose="05000000000000000000" pitchFamily="2" charset="2"/>
              <a:buChar char="Ø"/>
            </a:pPr>
            <a:r>
              <a:rPr lang="el-GR" dirty="0"/>
              <a:t> </a:t>
            </a:r>
            <a:r>
              <a:rPr lang="el-GR" dirty="0" err="1">
                <a:solidFill>
                  <a:srgbClr val="FF0000"/>
                </a:solidFill>
              </a:rPr>
              <a:t>Υδρύαλος</a:t>
            </a:r>
            <a:r>
              <a:rPr lang="el-GR" dirty="0">
                <a:solidFill>
                  <a:srgbClr val="FF0000"/>
                </a:solidFill>
              </a:rPr>
              <a:t> </a:t>
            </a:r>
            <a:r>
              <a:rPr lang="el-GR" dirty="0"/>
              <a:t>(πυριτικό </a:t>
            </a:r>
            <a:r>
              <a:rPr lang="el-GR" dirty="0" err="1"/>
              <a:t>κάλι</a:t>
            </a:r>
            <a:r>
              <a:rPr lang="el-GR" dirty="0"/>
              <a:t>)</a:t>
            </a:r>
          </a:p>
          <a:p>
            <a:pPr marL="0" indent="0">
              <a:buNone/>
            </a:pPr>
            <a:r>
              <a:rPr lang="el-GR" dirty="0"/>
              <a:t>Διασπορά, με μη </a:t>
            </a:r>
            <a:r>
              <a:rPr lang="el-GR" dirty="0" err="1"/>
              <a:t>στοιχειομετρική</a:t>
            </a:r>
            <a:r>
              <a:rPr lang="el-GR" dirty="0"/>
              <a:t> αναλογία οξειδίου του πυριτίου σε υδροξείδιο Νατρίου ή Καλίου</a:t>
            </a:r>
          </a:p>
          <a:p>
            <a:pPr marL="0" indent="0">
              <a:buNone/>
            </a:pPr>
            <a:r>
              <a:rPr lang="el-GR" dirty="0"/>
              <a:t>Η χρήση αντενδείκνυται γιατί:</a:t>
            </a:r>
          </a:p>
          <a:p>
            <a:pPr marL="514350" indent="-514350">
              <a:buFont typeface="+mj-lt"/>
              <a:buAutoNum type="arabicPeriod"/>
            </a:pPr>
            <a:r>
              <a:rPr lang="el-GR" dirty="0"/>
              <a:t>Το μίγμα έχει </a:t>
            </a:r>
            <a:r>
              <a:rPr lang="en-US" dirty="0"/>
              <a:t>pH </a:t>
            </a:r>
            <a:r>
              <a:rPr lang="el-GR" dirty="0"/>
              <a:t>13, πολύ μεγαλύτερο από το 8 που είναι το όριο διαλυτικής επίδρασης στις πέτρες και τα μάρμαρα. </a:t>
            </a:r>
          </a:p>
          <a:p>
            <a:pPr marL="514350" indent="-514350">
              <a:buFont typeface="+mj-lt"/>
              <a:buAutoNum type="arabicPeriod"/>
            </a:pPr>
            <a:r>
              <a:rPr lang="el-GR" dirty="0"/>
              <a:t>Με </a:t>
            </a:r>
            <a:r>
              <a:rPr lang="en-US" dirty="0"/>
              <a:t>CO</a:t>
            </a:r>
            <a:r>
              <a:rPr lang="en-US" baseline="-25000" dirty="0"/>
              <a:t>2</a:t>
            </a:r>
            <a:r>
              <a:rPr lang="en-US" dirty="0"/>
              <a:t> </a:t>
            </a:r>
            <a:r>
              <a:rPr lang="el-GR" dirty="0"/>
              <a:t>και υγρασία από την ατμόσφαιρα μετασχηματίζεται σε </a:t>
            </a:r>
            <a:r>
              <a:rPr lang="en-US" dirty="0"/>
              <a:t>SiO</a:t>
            </a:r>
            <a:r>
              <a:rPr lang="en-US" baseline="-25000" dirty="0"/>
              <a:t>2</a:t>
            </a:r>
            <a:r>
              <a:rPr lang="en-US" dirty="0"/>
              <a:t> </a:t>
            </a:r>
            <a:r>
              <a:rPr lang="el-GR" dirty="0"/>
              <a:t>και </a:t>
            </a:r>
            <a:r>
              <a:rPr lang="en-US" dirty="0"/>
              <a:t>K</a:t>
            </a:r>
            <a:r>
              <a:rPr lang="en-US" baseline="-25000" dirty="0"/>
              <a:t>2</a:t>
            </a:r>
            <a:r>
              <a:rPr lang="en-US" dirty="0"/>
              <a:t>CO</a:t>
            </a:r>
            <a:r>
              <a:rPr lang="en-US" baseline="-25000" dirty="0"/>
              <a:t>3</a:t>
            </a:r>
            <a:r>
              <a:rPr lang="en-US" dirty="0"/>
              <a:t>  </a:t>
            </a:r>
            <a:r>
              <a:rPr lang="el-GR" dirty="0"/>
              <a:t>ή </a:t>
            </a:r>
            <a:r>
              <a:rPr lang="en-US" dirty="0"/>
              <a:t>Na</a:t>
            </a:r>
            <a:r>
              <a:rPr lang="en-US" baseline="-25000" dirty="0"/>
              <a:t>2</a:t>
            </a:r>
            <a:r>
              <a:rPr lang="en-US" dirty="0"/>
              <a:t>CO</a:t>
            </a:r>
            <a:r>
              <a:rPr lang="en-US" baseline="-25000" dirty="0"/>
              <a:t>3</a:t>
            </a:r>
            <a:r>
              <a:rPr lang="el-GR" dirty="0"/>
              <a:t>         </a:t>
            </a:r>
            <a:r>
              <a:rPr lang="el-GR" dirty="0" err="1"/>
              <a:t>επικάθηση</a:t>
            </a:r>
            <a:r>
              <a:rPr lang="el-GR" dirty="0"/>
              <a:t> δηλαδή στην επιφάνεια άμορφο οξείδιο του πυριτίου  με λευκά εξανθήματα </a:t>
            </a:r>
            <a:r>
              <a:rPr lang="en-US" dirty="0"/>
              <a:t> </a:t>
            </a:r>
            <a:r>
              <a:rPr lang="el-GR" dirty="0"/>
              <a:t> </a:t>
            </a:r>
            <a:r>
              <a:rPr lang="en-US" dirty="0"/>
              <a:t>K</a:t>
            </a:r>
            <a:r>
              <a:rPr lang="en-US" baseline="-25000" dirty="0"/>
              <a:t>2</a:t>
            </a:r>
            <a:r>
              <a:rPr lang="en-US" dirty="0"/>
              <a:t>CO</a:t>
            </a:r>
            <a:r>
              <a:rPr lang="en-US" baseline="-25000" dirty="0"/>
              <a:t>3</a:t>
            </a:r>
            <a:r>
              <a:rPr lang="en-US" dirty="0"/>
              <a:t>  </a:t>
            </a:r>
            <a:r>
              <a:rPr lang="el-GR" dirty="0"/>
              <a:t>ή </a:t>
            </a:r>
            <a:r>
              <a:rPr lang="en-US" dirty="0"/>
              <a:t>Na</a:t>
            </a:r>
            <a:r>
              <a:rPr lang="en-US" baseline="-25000" dirty="0"/>
              <a:t>2</a:t>
            </a:r>
            <a:r>
              <a:rPr lang="en-US" dirty="0"/>
              <a:t>CO</a:t>
            </a:r>
            <a:r>
              <a:rPr lang="en-US" baseline="-25000" dirty="0"/>
              <a:t>3</a:t>
            </a:r>
            <a:r>
              <a:rPr lang="el-GR" dirty="0"/>
              <a:t>.</a:t>
            </a:r>
          </a:p>
          <a:p>
            <a:pPr marL="0" indent="0">
              <a:buNone/>
            </a:pPr>
            <a:r>
              <a:rPr lang="el-GR" dirty="0"/>
              <a:t>Παρουσία γύψου έχουμε: </a:t>
            </a:r>
          </a:p>
          <a:p>
            <a:pPr marL="0" indent="0">
              <a:buNone/>
            </a:pPr>
            <a:r>
              <a:rPr lang="en-US" dirty="0"/>
              <a:t>K</a:t>
            </a:r>
            <a:r>
              <a:rPr lang="en-US" baseline="-25000" dirty="0"/>
              <a:t>2</a:t>
            </a:r>
            <a:r>
              <a:rPr lang="en-US" dirty="0"/>
              <a:t>CO</a:t>
            </a:r>
            <a:r>
              <a:rPr lang="en-US" baseline="-25000" dirty="0"/>
              <a:t>3</a:t>
            </a:r>
            <a:r>
              <a:rPr lang="en-US" dirty="0"/>
              <a:t>  +  CaSO</a:t>
            </a:r>
            <a:r>
              <a:rPr lang="en-US" baseline="-25000" dirty="0"/>
              <a:t>4</a:t>
            </a:r>
            <a:r>
              <a:rPr lang="en-US" baseline="30000" dirty="0"/>
              <a:t>.</a:t>
            </a:r>
            <a:r>
              <a:rPr lang="en-US" dirty="0"/>
              <a:t>2H</a:t>
            </a:r>
            <a:r>
              <a:rPr lang="en-US" baseline="-25000" dirty="0"/>
              <a:t>2</a:t>
            </a:r>
            <a:r>
              <a:rPr lang="en-US" dirty="0"/>
              <a:t>O         K</a:t>
            </a:r>
            <a:r>
              <a:rPr lang="en-US" baseline="-25000" dirty="0"/>
              <a:t>2</a:t>
            </a:r>
            <a:r>
              <a:rPr lang="en-US" dirty="0"/>
              <a:t>SO</a:t>
            </a:r>
            <a:r>
              <a:rPr lang="en-US" baseline="-25000" dirty="0"/>
              <a:t>4</a:t>
            </a:r>
            <a:r>
              <a:rPr lang="en-US" dirty="0"/>
              <a:t>   + CaCO</a:t>
            </a:r>
            <a:r>
              <a:rPr lang="en-US" baseline="-25000" dirty="0"/>
              <a:t>3</a:t>
            </a:r>
            <a:r>
              <a:rPr lang="en-US" dirty="0"/>
              <a:t>  +2 H</a:t>
            </a:r>
            <a:r>
              <a:rPr lang="en-US" baseline="-25000" dirty="0"/>
              <a:t>2</a:t>
            </a:r>
            <a:r>
              <a:rPr lang="en-US" dirty="0"/>
              <a:t>O       </a:t>
            </a:r>
          </a:p>
          <a:p>
            <a:pPr marL="0" indent="0">
              <a:buNone/>
            </a:pPr>
            <a:r>
              <a:rPr lang="en-US" dirty="0"/>
              <a:t>Na</a:t>
            </a:r>
            <a:r>
              <a:rPr lang="en-US" baseline="-25000" dirty="0"/>
              <a:t>2</a:t>
            </a:r>
            <a:r>
              <a:rPr lang="en-US" dirty="0"/>
              <a:t>CO</a:t>
            </a:r>
            <a:r>
              <a:rPr lang="en-US" baseline="-25000" dirty="0"/>
              <a:t>3</a:t>
            </a:r>
            <a:r>
              <a:rPr lang="en-US" dirty="0"/>
              <a:t>  +  CaSO</a:t>
            </a:r>
            <a:r>
              <a:rPr lang="en-US" baseline="-25000" dirty="0"/>
              <a:t>4</a:t>
            </a:r>
            <a:r>
              <a:rPr lang="en-US" baseline="30000" dirty="0"/>
              <a:t>.</a:t>
            </a:r>
            <a:r>
              <a:rPr lang="en-US" dirty="0"/>
              <a:t>2H</a:t>
            </a:r>
            <a:r>
              <a:rPr lang="en-US" baseline="-25000" dirty="0"/>
              <a:t>2</a:t>
            </a:r>
            <a:r>
              <a:rPr lang="en-US" dirty="0"/>
              <a:t>O         Na</a:t>
            </a:r>
            <a:r>
              <a:rPr lang="en-US" baseline="-25000" dirty="0"/>
              <a:t>2</a:t>
            </a:r>
            <a:r>
              <a:rPr lang="en-US" dirty="0"/>
              <a:t>SO</a:t>
            </a:r>
            <a:r>
              <a:rPr lang="en-US" baseline="-25000" dirty="0"/>
              <a:t>4</a:t>
            </a:r>
            <a:r>
              <a:rPr lang="en-US" dirty="0"/>
              <a:t>   + CaCO</a:t>
            </a:r>
            <a:r>
              <a:rPr lang="en-US" baseline="-25000" dirty="0"/>
              <a:t>3</a:t>
            </a:r>
            <a:r>
              <a:rPr lang="en-US" dirty="0"/>
              <a:t>  +2 H</a:t>
            </a:r>
            <a:r>
              <a:rPr lang="en-US" baseline="-25000" dirty="0"/>
              <a:t>2</a:t>
            </a:r>
            <a:r>
              <a:rPr lang="en-US" dirty="0"/>
              <a:t>O       </a:t>
            </a:r>
            <a:endParaRPr lang="el-GR" dirty="0"/>
          </a:p>
          <a:p>
            <a:pPr marL="0" indent="0">
              <a:buNone/>
            </a:pPr>
            <a:endParaRPr lang="el-GR" dirty="0"/>
          </a:p>
        </p:txBody>
      </p:sp>
      <p:sp>
        <p:nvSpPr>
          <p:cNvPr id="4" name="Δεξιό βέλος 3"/>
          <p:cNvSpPr/>
          <p:nvPr/>
        </p:nvSpPr>
        <p:spPr>
          <a:xfrm>
            <a:off x="4377447" y="3733476"/>
            <a:ext cx="486383" cy="136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Αριστερό-δεξιό βέλος 4"/>
          <p:cNvSpPr/>
          <p:nvPr/>
        </p:nvSpPr>
        <p:spPr>
          <a:xfrm>
            <a:off x="4085612" y="5314218"/>
            <a:ext cx="486383" cy="1750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Αριστερό-δεξιό βέλος 5"/>
          <p:cNvSpPr/>
          <p:nvPr/>
        </p:nvSpPr>
        <p:spPr>
          <a:xfrm>
            <a:off x="4306108" y="5875180"/>
            <a:ext cx="486383" cy="1750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62270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90664"/>
            <a:ext cx="10515600" cy="5486299"/>
          </a:xfrm>
        </p:spPr>
        <p:txBody>
          <a:bodyPr/>
          <a:lstStyle/>
          <a:p>
            <a:r>
              <a:rPr lang="el-GR" dirty="0"/>
              <a:t>Παρουσία </a:t>
            </a:r>
            <a:r>
              <a:rPr lang="en-US" dirty="0"/>
              <a:t>SO</a:t>
            </a:r>
            <a:r>
              <a:rPr lang="en-US" baseline="-25000" dirty="0"/>
              <a:t>2</a:t>
            </a:r>
            <a:r>
              <a:rPr lang="en-US" dirty="0"/>
              <a:t> </a:t>
            </a:r>
            <a:r>
              <a:rPr lang="el-GR" dirty="0"/>
              <a:t>έχουμε</a:t>
            </a:r>
          </a:p>
          <a:p>
            <a:pPr marL="0" indent="0">
              <a:buNone/>
            </a:pPr>
            <a:endParaRPr lang="el-GR" dirty="0"/>
          </a:p>
          <a:p>
            <a:pPr marL="0" indent="0">
              <a:buNone/>
            </a:pPr>
            <a:r>
              <a:rPr lang="en-US" dirty="0"/>
              <a:t>K</a:t>
            </a:r>
            <a:r>
              <a:rPr lang="en-US" baseline="-25000" dirty="0"/>
              <a:t>2</a:t>
            </a:r>
            <a:r>
              <a:rPr lang="en-US" dirty="0"/>
              <a:t>CO</a:t>
            </a:r>
            <a:r>
              <a:rPr lang="en-US" baseline="-25000" dirty="0"/>
              <a:t>3</a:t>
            </a:r>
            <a:r>
              <a:rPr lang="en-US" dirty="0"/>
              <a:t>  +  SO</a:t>
            </a:r>
            <a:r>
              <a:rPr lang="el-GR" baseline="-25000" dirty="0"/>
              <a:t>2</a:t>
            </a:r>
            <a:r>
              <a:rPr lang="en-US" dirty="0"/>
              <a:t>   </a:t>
            </a:r>
            <a:r>
              <a:rPr lang="el-GR" dirty="0"/>
              <a:t>+ 0,5 Ο</a:t>
            </a:r>
            <a:r>
              <a:rPr lang="el-GR" baseline="-25000" dirty="0"/>
              <a:t>2</a:t>
            </a:r>
            <a:r>
              <a:rPr lang="el-GR" dirty="0"/>
              <a:t>     </a:t>
            </a:r>
            <a:r>
              <a:rPr lang="en-US" dirty="0"/>
              <a:t>      K</a:t>
            </a:r>
            <a:r>
              <a:rPr lang="en-US" baseline="-25000" dirty="0"/>
              <a:t>2</a:t>
            </a:r>
            <a:r>
              <a:rPr lang="en-US" dirty="0"/>
              <a:t>SO</a:t>
            </a:r>
            <a:r>
              <a:rPr lang="en-US" baseline="-25000" dirty="0"/>
              <a:t>4</a:t>
            </a:r>
            <a:r>
              <a:rPr lang="en-US" dirty="0"/>
              <a:t> </a:t>
            </a:r>
            <a:r>
              <a:rPr lang="el-GR" dirty="0"/>
              <a:t>  + </a:t>
            </a:r>
            <a:r>
              <a:rPr lang="en-US" dirty="0"/>
              <a:t>CO</a:t>
            </a:r>
            <a:r>
              <a:rPr lang="el-GR" baseline="-25000" dirty="0"/>
              <a:t>2</a:t>
            </a:r>
            <a:r>
              <a:rPr lang="en-US" dirty="0"/>
              <a:t>       </a:t>
            </a:r>
          </a:p>
          <a:p>
            <a:pPr marL="0" indent="0">
              <a:buNone/>
            </a:pPr>
            <a:r>
              <a:rPr lang="en-US" dirty="0"/>
              <a:t>Na</a:t>
            </a:r>
            <a:r>
              <a:rPr lang="en-US" baseline="-25000" dirty="0"/>
              <a:t>2</a:t>
            </a:r>
            <a:r>
              <a:rPr lang="en-US" dirty="0"/>
              <a:t>CO</a:t>
            </a:r>
            <a:r>
              <a:rPr lang="en-US" baseline="-25000" dirty="0"/>
              <a:t>3</a:t>
            </a:r>
            <a:r>
              <a:rPr lang="en-US" dirty="0"/>
              <a:t>  + SO</a:t>
            </a:r>
            <a:r>
              <a:rPr lang="el-GR" baseline="-25000" dirty="0"/>
              <a:t>2</a:t>
            </a:r>
            <a:r>
              <a:rPr lang="en-US" dirty="0"/>
              <a:t>   </a:t>
            </a:r>
            <a:r>
              <a:rPr lang="el-GR" dirty="0"/>
              <a:t>+ 0,5 Ο</a:t>
            </a:r>
            <a:r>
              <a:rPr lang="el-GR" baseline="-25000" dirty="0"/>
              <a:t>2</a:t>
            </a:r>
            <a:r>
              <a:rPr lang="el-GR" dirty="0"/>
              <a:t> </a:t>
            </a:r>
            <a:r>
              <a:rPr lang="en-US" dirty="0"/>
              <a:t>         Na</a:t>
            </a:r>
            <a:r>
              <a:rPr lang="en-US" baseline="-25000" dirty="0"/>
              <a:t>2</a:t>
            </a:r>
            <a:r>
              <a:rPr lang="en-US" dirty="0"/>
              <a:t>SO</a:t>
            </a:r>
            <a:r>
              <a:rPr lang="en-US" baseline="-25000" dirty="0"/>
              <a:t>4</a:t>
            </a:r>
            <a:r>
              <a:rPr lang="el-GR" baseline="30000" dirty="0"/>
              <a:t>.</a:t>
            </a:r>
            <a:r>
              <a:rPr lang="el-GR" dirty="0"/>
              <a:t>10Η</a:t>
            </a:r>
            <a:r>
              <a:rPr lang="el-GR" baseline="-25000" dirty="0"/>
              <a:t>2</a:t>
            </a:r>
            <a:r>
              <a:rPr lang="el-GR" dirty="0"/>
              <a:t>Ο</a:t>
            </a:r>
            <a:r>
              <a:rPr lang="en-US" dirty="0"/>
              <a:t> </a:t>
            </a:r>
            <a:r>
              <a:rPr lang="el-GR" dirty="0"/>
              <a:t>+ </a:t>
            </a:r>
            <a:r>
              <a:rPr lang="en-US" dirty="0"/>
              <a:t>CO</a:t>
            </a:r>
            <a:r>
              <a:rPr lang="el-GR" baseline="-25000" dirty="0"/>
              <a:t>2</a:t>
            </a:r>
            <a:r>
              <a:rPr lang="en-US" dirty="0"/>
              <a:t>      </a:t>
            </a:r>
            <a:endParaRPr lang="el-GR" dirty="0"/>
          </a:p>
          <a:p>
            <a:pPr marL="0" indent="0">
              <a:buNone/>
            </a:pPr>
            <a:r>
              <a:rPr lang="el-GR" dirty="0"/>
              <a:t>Ισχύει </a:t>
            </a:r>
            <a:r>
              <a:rPr lang="en-US" dirty="0"/>
              <a:t>Na</a:t>
            </a:r>
            <a:r>
              <a:rPr lang="en-US" baseline="-25000" dirty="0"/>
              <a:t>2</a:t>
            </a:r>
            <a:r>
              <a:rPr lang="en-US" dirty="0"/>
              <a:t>SO</a:t>
            </a:r>
            <a:r>
              <a:rPr lang="en-US" baseline="-25000" dirty="0"/>
              <a:t>4</a:t>
            </a:r>
            <a:r>
              <a:rPr lang="el-GR" baseline="30000" dirty="0"/>
              <a:t>.</a:t>
            </a:r>
            <a:r>
              <a:rPr lang="el-GR" dirty="0"/>
              <a:t>10Η</a:t>
            </a:r>
            <a:r>
              <a:rPr lang="el-GR" baseline="-25000" dirty="0"/>
              <a:t>2</a:t>
            </a:r>
            <a:r>
              <a:rPr lang="el-GR" dirty="0"/>
              <a:t>Ο           </a:t>
            </a:r>
            <a:r>
              <a:rPr lang="en-US" dirty="0"/>
              <a:t>Na</a:t>
            </a:r>
            <a:r>
              <a:rPr lang="en-US" baseline="-25000" dirty="0"/>
              <a:t>2</a:t>
            </a:r>
            <a:r>
              <a:rPr lang="en-US" dirty="0"/>
              <a:t>SO</a:t>
            </a:r>
            <a:r>
              <a:rPr lang="en-US" baseline="-25000" dirty="0"/>
              <a:t>4</a:t>
            </a:r>
            <a:endParaRPr lang="el-GR" baseline="-25000" dirty="0"/>
          </a:p>
          <a:p>
            <a:pPr marL="0" indent="0">
              <a:buNone/>
            </a:pPr>
            <a:r>
              <a:rPr lang="el-GR" dirty="0"/>
              <a:t>Αυξομείωση του όγκου        κόπωση υλικού, </a:t>
            </a:r>
            <a:r>
              <a:rPr lang="el-GR" dirty="0" err="1"/>
              <a:t>ρηγματώσεις</a:t>
            </a:r>
            <a:r>
              <a:rPr lang="el-GR" dirty="0"/>
              <a:t>  </a:t>
            </a:r>
          </a:p>
        </p:txBody>
      </p:sp>
      <p:sp>
        <p:nvSpPr>
          <p:cNvPr id="4" name="Αριστερό-δεξιό βέλος 3"/>
          <p:cNvSpPr/>
          <p:nvPr/>
        </p:nvSpPr>
        <p:spPr>
          <a:xfrm>
            <a:off x="4513637" y="2392961"/>
            <a:ext cx="486383" cy="1750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 name="Ευθύγραμμο βέλος σύνδεσης 5"/>
          <p:cNvCxnSpPr/>
          <p:nvPr/>
        </p:nvCxnSpPr>
        <p:spPr>
          <a:xfrm>
            <a:off x="4357994" y="1976296"/>
            <a:ext cx="642026" cy="97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Αριστερό-δεξιό βέλος 7"/>
          <p:cNvSpPr/>
          <p:nvPr/>
        </p:nvSpPr>
        <p:spPr>
          <a:xfrm>
            <a:off x="4143984" y="2861508"/>
            <a:ext cx="486383" cy="1750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Δεξιό βέλος 9"/>
          <p:cNvSpPr/>
          <p:nvPr/>
        </p:nvSpPr>
        <p:spPr>
          <a:xfrm>
            <a:off x="4494181" y="3448407"/>
            <a:ext cx="428016" cy="126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09414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a:buFont typeface="Wingdings" panose="05000000000000000000" pitchFamily="2" charset="2"/>
              <a:buChar char="Ø"/>
            </a:pPr>
            <a:r>
              <a:rPr lang="el-GR" dirty="0">
                <a:solidFill>
                  <a:srgbClr val="FF0000"/>
                </a:solidFill>
              </a:rPr>
              <a:t>Φθοριούχες και </a:t>
            </a:r>
            <a:r>
              <a:rPr lang="el-GR" dirty="0" err="1">
                <a:solidFill>
                  <a:srgbClr val="FF0000"/>
                </a:solidFill>
              </a:rPr>
              <a:t>φθοροπυριτικές</a:t>
            </a:r>
            <a:r>
              <a:rPr lang="el-GR" dirty="0">
                <a:solidFill>
                  <a:srgbClr val="FF0000"/>
                </a:solidFill>
              </a:rPr>
              <a:t> ενώσεις</a:t>
            </a:r>
          </a:p>
          <a:p>
            <a:r>
              <a:rPr lang="el-GR" dirty="0"/>
              <a:t>Το </a:t>
            </a:r>
            <a:r>
              <a:rPr lang="en-US" dirty="0"/>
              <a:t>HF </a:t>
            </a:r>
            <a:r>
              <a:rPr lang="el-GR" dirty="0"/>
              <a:t>(τοξικό) μετατρέπει την επιφάνεια του μαρμάρου σε </a:t>
            </a:r>
            <a:r>
              <a:rPr lang="en-US" dirty="0"/>
              <a:t>CaF</a:t>
            </a:r>
            <a:r>
              <a:rPr lang="en-US" baseline="-25000" dirty="0"/>
              <a:t>2</a:t>
            </a:r>
            <a:r>
              <a:rPr lang="en-US" dirty="0"/>
              <a:t>. </a:t>
            </a:r>
            <a:r>
              <a:rPr lang="el-GR" dirty="0" err="1"/>
              <a:t>μικροκρυσταλικό</a:t>
            </a:r>
            <a:r>
              <a:rPr lang="el-GR" dirty="0"/>
              <a:t> υλικό που δημιουργεί επιφάνειες με βελονισμούς</a:t>
            </a:r>
            <a:endParaRPr lang="en-US" dirty="0"/>
          </a:p>
          <a:p>
            <a:pPr marL="0" indent="0">
              <a:buNone/>
            </a:pPr>
            <a:r>
              <a:rPr lang="en-US" dirty="0"/>
              <a:t>CaCO</a:t>
            </a:r>
            <a:r>
              <a:rPr lang="en-US" baseline="-25000" dirty="0"/>
              <a:t>3</a:t>
            </a:r>
            <a:r>
              <a:rPr lang="en-US" dirty="0"/>
              <a:t>   + 2 HF              CaF</a:t>
            </a:r>
            <a:r>
              <a:rPr lang="en-US" baseline="-25000" dirty="0"/>
              <a:t>2</a:t>
            </a:r>
            <a:r>
              <a:rPr lang="en-US" dirty="0"/>
              <a:t>    +  CO</a:t>
            </a:r>
            <a:r>
              <a:rPr lang="en-US" baseline="-25000" dirty="0"/>
              <a:t>2</a:t>
            </a:r>
            <a:r>
              <a:rPr lang="en-US" dirty="0"/>
              <a:t>    +   H</a:t>
            </a:r>
            <a:r>
              <a:rPr lang="en-US" baseline="-25000" dirty="0"/>
              <a:t>2</a:t>
            </a:r>
            <a:r>
              <a:rPr lang="en-US" dirty="0"/>
              <a:t>O </a:t>
            </a:r>
            <a:endParaRPr lang="el-GR" dirty="0"/>
          </a:p>
          <a:p>
            <a:r>
              <a:rPr lang="el-GR" dirty="0"/>
              <a:t>Αντιδρά με </a:t>
            </a:r>
            <a:r>
              <a:rPr lang="en-US" dirty="0"/>
              <a:t>Si   </a:t>
            </a:r>
            <a:r>
              <a:rPr lang="el-GR" dirty="0"/>
              <a:t>σχηματίζοντας το τοξικό </a:t>
            </a:r>
            <a:r>
              <a:rPr lang="en-US" dirty="0"/>
              <a:t>SiF</a:t>
            </a:r>
            <a:r>
              <a:rPr lang="en-US" baseline="-25000" dirty="0"/>
              <a:t>4</a:t>
            </a:r>
            <a:r>
              <a:rPr lang="el-GR" dirty="0"/>
              <a:t>, το ίδιο επίσης είναι εξίσου τοξικό</a:t>
            </a:r>
          </a:p>
        </p:txBody>
      </p:sp>
      <p:cxnSp>
        <p:nvCxnSpPr>
          <p:cNvPr id="5" name="Ευθύγραμμο βέλος σύνδεσης 4"/>
          <p:cNvCxnSpPr/>
          <p:nvPr/>
        </p:nvCxnSpPr>
        <p:spPr>
          <a:xfrm flipV="1">
            <a:off x="3190672" y="3472775"/>
            <a:ext cx="622570" cy="97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413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35281" y="0"/>
            <a:ext cx="10515600" cy="4351338"/>
          </a:xfrm>
        </p:spPr>
        <p:txBody>
          <a:bodyPr/>
          <a:lstStyle/>
          <a:p>
            <a:pPr>
              <a:buFont typeface="Wingdings" panose="05000000000000000000" pitchFamily="2" charset="2"/>
              <a:buChar char="Ø"/>
            </a:pPr>
            <a:r>
              <a:rPr lang="el-GR" dirty="0">
                <a:solidFill>
                  <a:srgbClr val="FF0000"/>
                </a:solidFill>
              </a:rPr>
              <a:t>Γάλα</a:t>
            </a:r>
            <a:r>
              <a:rPr lang="el-GR" dirty="0"/>
              <a:t>: </a:t>
            </a:r>
          </a:p>
          <a:p>
            <a:r>
              <a:rPr lang="el-GR" dirty="0"/>
              <a:t>Γαλάκτωμα </a:t>
            </a:r>
            <a:r>
              <a:rPr lang="el-GR" dirty="0" err="1"/>
              <a:t>λιποσφαιρίων</a:t>
            </a:r>
            <a:r>
              <a:rPr lang="el-GR" dirty="0"/>
              <a:t> σε υδατικό διάλυμα λευκωμάτων. </a:t>
            </a:r>
          </a:p>
          <a:p>
            <a:r>
              <a:rPr lang="el-GR" dirty="0"/>
              <a:t>συγκολλητικό υλικό λόγω καζεΐνης, που </a:t>
            </a:r>
            <a:r>
              <a:rPr lang="el-GR" dirty="0" err="1"/>
              <a:t>πολυμερίζεται</a:t>
            </a:r>
            <a:r>
              <a:rPr lang="el-GR" dirty="0"/>
              <a:t> με την φορμαλδεΰδη (σχηματίζεται από την </a:t>
            </a:r>
            <a:r>
              <a:rPr lang="el-GR" dirty="0" err="1"/>
              <a:t>ενζυματική</a:t>
            </a:r>
            <a:r>
              <a:rPr lang="el-GR" dirty="0"/>
              <a:t> αποικοδόμηση ή οξείδωση των </a:t>
            </a:r>
            <a:r>
              <a:rPr lang="el-GR" dirty="0" err="1"/>
              <a:t>λιποσφαιρίων</a:t>
            </a:r>
            <a:r>
              <a:rPr lang="el-GR" dirty="0"/>
              <a:t> του γάλακτος.  </a:t>
            </a:r>
          </a:p>
          <a:p>
            <a:r>
              <a:rPr lang="el-GR" dirty="0"/>
              <a:t>Σύντομα αποσυντίθεται από μικροοργανισμούς. Παρατεταμένος εποικισμός από ζωικούς και φυτικούς οργανισμούς</a:t>
            </a:r>
          </a:p>
        </p:txBody>
      </p:sp>
      <p:sp>
        <p:nvSpPr>
          <p:cNvPr id="4" name="Βέλος αναστροφής 3"/>
          <p:cNvSpPr/>
          <p:nvPr/>
        </p:nvSpPr>
        <p:spPr>
          <a:xfrm rot="5400000">
            <a:off x="8793805" y="3044763"/>
            <a:ext cx="466933" cy="68092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 name="TextBox 4"/>
          <p:cNvSpPr txBox="1"/>
          <p:nvPr/>
        </p:nvSpPr>
        <p:spPr>
          <a:xfrm>
            <a:off x="5038927" y="3531143"/>
            <a:ext cx="3784754" cy="461665"/>
          </a:xfrm>
          <a:prstGeom prst="rect">
            <a:avLst/>
          </a:prstGeom>
          <a:noFill/>
        </p:spPr>
        <p:txBody>
          <a:bodyPr wrap="none" rtlCol="0">
            <a:spAutoFit/>
          </a:bodyPr>
          <a:lstStyle/>
          <a:p>
            <a:r>
              <a:rPr lang="el-GR" sz="2400" dirty="0"/>
              <a:t>Βιολογική φθορά της πέτρας</a:t>
            </a:r>
          </a:p>
        </p:txBody>
      </p:sp>
      <p:sp>
        <p:nvSpPr>
          <p:cNvPr id="6" name="TextBox 5"/>
          <p:cNvSpPr txBox="1"/>
          <p:nvPr/>
        </p:nvSpPr>
        <p:spPr>
          <a:xfrm>
            <a:off x="534112" y="3318570"/>
            <a:ext cx="11106200" cy="3539430"/>
          </a:xfrm>
          <a:prstGeom prst="rect">
            <a:avLst/>
          </a:prstGeom>
          <a:noFill/>
        </p:spPr>
        <p:txBody>
          <a:bodyPr wrap="square" rtlCol="0">
            <a:spAutoFit/>
          </a:bodyPr>
          <a:lstStyle/>
          <a:p>
            <a:pPr marL="285750" indent="-285750">
              <a:buFont typeface="Wingdings" panose="05000000000000000000" pitchFamily="2" charset="2"/>
              <a:buChar char="Ø"/>
            </a:pPr>
            <a:r>
              <a:rPr lang="el-GR" sz="2800" dirty="0">
                <a:solidFill>
                  <a:srgbClr val="FF0000"/>
                </a:solidFill>
              </a:rPr>
              <a:t>Ασπράδι αυγού</a:t>
            </a:r>
          </a:p>
          <a:p>
            <a:r>
              <a:rPr lang="el-GR" sz="2800" dirty="0"/>
              <a:t>Ισχύει ότι και στο γάλα</a:t>
            </a:r>
          </a:p>
          <a:p>
            <a:endParaRPr lang="el-GR" sz="2800" dirty="0"/>
          </a:p>
          <a:p>
            <a:pPr marL="285750" indent="-285750">
              <a:buFont typeface="Wingdings" panose="05000000000000000000" pitchFamily="2" charset="2"/>
              <a:buChar char="Ø"/>
            </a:pPr>
            <a:r>
              <a:rPr lang="el-GR" sz="2800" dirty="0">
                <a:solidFill>
                  <a:srgbClr val="FF0000"/>
                </a:solidFill>
              </a:rPr>
              <a:t>Λίπη ή γλυκερίδια</a:t>
            </a:r>
          </a:p>
          <a:p>
            <a:r>
              <a:rPr lang="el-GR" sz="2800" dirty="0"/>
              <a:t>Εστέρες (κορεσμένους ή ακόρεστους με γλυκερίνη. Αδιάλυτα στο νερό. Οξειδώνονται με τον ατμοσφαιρικό αέρα προς αλδεΰδες ή κετόνες. Χρησιμοποιούνται στα βερνίκια</a:t>
            </a:r>
          </a:p>
          <a:p>
            <a:r>
              <a:rPr lang="el-GR" sz="2800" dirty="0"/>
              <a:t>Ισχύει ότι και στο γάλα</a:t>
            </a:r>
          </a:p>
        </p:txBody>
      </p:sp>
    </p:spTree>
    <p:extLst>
      <p:ext uri="{BB962C8B-B14F-4D97-AF65-F5344CB8AC3E}">
        <p14:creationId xmlns:p14="http://schemas.microsoft.com/office/powerpoint/2010/main" val="29091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04281" y="544749"/>
            <a:ext cx="11819105" cy="5632214"/>
          </a:xfrm>
        </p:spPr>
        <p:txBody>
          <a:bodyPr>
            <a:normAutofit/>
          </a:bodyPr>
          <a:lstStyle/>
          <a:p>
            <a:pPr>
              <a:buFont typeface="Wingdings" panose="05000000000000000000" pitchFamily="2" charset="2"/>
              <a:buChar char="Ø"/>
            </a:pPr>
            <a:r>
              <a:rPr lang="el-GR" dirty="0">
                <a:solidFill>
                  <a:srgbClr val="FF0000"/>
                </a:solidFill>
              </a:rPr>
              <a:t>Ούρα αλόγου</a:t>
            </a:r>
          </a:p>
          <a:p>
            <a:r>
              <a:rPr lang="el-GR" dirty="0"/>
              <a:t>Υδατικό διάλυμα ουρίας </a:t>
            </a:r>
            <a:r>
              <a:rPr lang="en-US" dirty="0"/>
              <a:t>[CO(NH</a:t>
            </a:r>
            <a:r>
              <a:rPr lang="en-US" baseline="-25000" dirty="0"/>
              <a:t>2</a:t>
            </a:r>
            <a:r>
              <a:rPr lang="en-US" dirty="0"/>
              <a:t>)</a:t>
            </a:r>
            <a:r>
              <a:rPr lang="en-US" baseline="-25000" dirty="0"/>
              <a:t>2</a:t>
            </a:r>
            <a:r>
              <a:rPr lang="en-US" dirty="0"/>
              <a:t>],</a:t>
            </a:r>
            <a:r>
              <a:rPr lang="el-GR" dirty="0"/>
              <a:t>οξαλικού </a:t>
            </a:r>
            <a:r>
              <a:rPr lang="el-GR" dirty="0" err="1"/>
              <a:t>οξέως</a:t>
            </a:r>
            <a:r>
              <a:rPr lang="el-GR" dirty="0"/>
              <a:t>, αμμωνίας, ουρικού </a:t>
            </a:r>
            <a:r>
              <a:rPr lang="el-GR" dirty="0" err="1"/>
              <a:t>οξέως</a:t>
            </a:r>
            <a:r>
              <a:rPr lang="el-GR" dirty="0"/>
              <a:t>, κ.ά.. Η ουρία</a:t>
            </a:r>
            <a:r>
              <a:rPr lang="en-US" dirty="0"/>
              <a:t> </a:t>
            </a:r>
            <a:r>
              <a:rPr lang="el-GR" dirty="0"/>
              <a:t>οποία </a:t>
            </a:r>
            <a:r>
              <a:rPr lang="el-GR" dirty="0" err="1"/>
              <a:t>πολυμερίζεται</a:t>
            </a:r>
            <a:r>
              <a:rPr lang="el-GR" dirty="0"/>
              <a:t> </a:t>
            </a:r>
            <a:r>
              <a:rPr lang="el-GR" dirty="0" err="1"/>
              <a:t>ενζυμικά</a:t>
            </a:r>
            <a:r>
              <a:rPr lang="el-GR" dirty="0"/>
              <a:t>, και χρησιμοποιείται ως συγκολλητική ύλη, το οξαλικό οξύ μπορεί να αντιδράσει με τον ασβεστίτη και να σχηματίσει  οξαλικό ασβέστιο, το οποίο είναι λιγότερο </a:t>
            </a:r>
            <a:r>
              <a:rPr lang="el-GR" dirty="0" err="1"/>
              <a:t>ευπρόβλητο</a:t>
            </a:r>
            <a:r>
              <a:rPr lang="el-GR" dirty="0"/>
              <a:t> από τον ασβεστίτη.  </a:t>
            </a:r>
          </a:p>
          <a:p>
            <a:r>
              <a:rPr lang="el-GR" dirty="0"/>
              <a:t>Η ουρία διασπάται σε </a:t>
            </a:r>
            <a:r>
              <a:rPr lang="en-US" dirty="0"/>
              <a:t>CO</a:t>
            </a:r>
            <a:r>
              <a:rPr lang="en-US" baseline="-25000" dirty="0"/>
              <a:t>2</a:t>
            </a:r>
            <a:r>
              <a:rPr lang="en-US" dirty="0"/>
              <a:t> </a:t>
            </a:r>
            <a:r>
              <a:rPr lang="el-GR" dirty="0"/>
              <a:t>και </a:t>
            </a:r>
            <a:r>
              <a:rPr lang="en-US" dirty="0"/>
              <a:t>NH</a:t>
            </a:r>
            <a:r>
              <a:rPr lang="en-US" baseline="-25000" dirty="0"/>
              <a:t>4</a:t>
            </a:r>
            <a:r>
              <a:rPr lang="en-US" dirty="0"/>
              <a:t>OH.</a:t>
            </a:r>
          </a:p>
          <a:p>
            <a:r>
              <a:rPr lang="en-US" dirty="0"/>
              <a:t>To NH</a:t>
            </a:r>
            <a:r>
              <a:rPr lang="en-US" baseline="-25000" dirty="0"/>
              <a:t>4</a:t>
            </a:r>
            <a:r>
              <a:rPr lang="en-US" dirty="0"/>
              <a:t>OH </a:t>
            </a:r>
            <a:r>
              <a:rPr lang="el-GR" dirty="0"/>
              <a:t>αντιδρά με γύψο και παράγεται (ΝΗ</a:t>
            </a:r>
            <a:r>
              <a:rPr lang="el-GR" baseline="-25000" dirty="0"/>
              <a:t>4</a:t>
            </a:r>
            <a:r>
              <a:rPr lang="el-GR" dirty="0"/>
              <a:t>)</a:t>
            </a:r>
            <a:r>
              <a:rPr lang="el-GR" baseline="-25000" dirty="0"/>
              <a:t>2</a:t>
            </a:r>
            <a:r>
              <a:rPr lang="en-US" dirty="0"/>
              <a:t>SO</a:t>
            </a:r>
            <a:r>
              <a:rPr lang="en-US" baseline="-25000" dirty="0"/>
              <a:t>4</a:t>
            </a:r>
            <a:r>
              <a:rPr lang="en-US" dirty="0"/>
              <a:t>   </a:t>
            </a:r>
            <a:endParaRPr lang="el-GR" dirty="0"/>
          </a:p>
          <a:p>
            <a:r>
              <a:rPr lang="el-GR" dirty="0"/>
              <a:t>Τα </a:t>
            </a:r>
            <a:r>
              <a:rPr lang="en-US" dirty="0"/>
              <a:t>NH</a:t>
            </a:r>
            <a:r>
              <a:rPr lang="en-US" baseline="-25000" dirty="0"/>
              <a:t>4</a:t>
            </a:r>
            <a:r>
              <a:rPr lang="en-US" baseline="30000" dirty="0"/>
              <a:t>+</a:t>
            </a:r>
            <a:r>
              <a:rPr lang="en-US" dirty="0"/>
              <a:t> </a:t>
            </a:r>
            <a:r>
              <a:rPr lang="el-GR" dirty="0" err="1"/>
              <a:t>υδρολύονται</a:t>
            </a:r>
            <a:r>
              <a:rPr lang="el-GR" dirty="0"/>
              <a:t> προς</a:t>
            </a:r>
            <a:r>
              <a:rPr lang="en-US" dirty="0"/>
              <a:t> NH</a:t>
            </a:r>
            <a:r>
              <a:rPr lang="en-US" baseline="-25000" dirty="0"/>
              <a:t>4</a:t>
            </a:r>
            <a:r>
              <a:rPr lang="en-US" dirty="0"/>
              <a:t>OH  </a:t>
            </a:r>
            <a:r>
              <a:rPr lang="el-GR" dirty="0"/>
              <a:t>και </a:t>
            </a:r>
            <a:r>
              <a:rPr lang="en-US" dirty="0"/>
              <a:t>H</a:t>
            </a:r>
            <a:r>
              <a:rPr lang="en-US" baseline="-25000" dirty="0"/>
              <a:t>3</a:t>
            </a:r>
            <a:r>
              <a:rPr lang="en-US" dirty="0"/>
              <a:t>O</a:t>
            </a:r>
            <a:r>
              <a:rPr lang="en-US" baseline="30000" dirty="0"/>
              <a:t>+</a:t>
            </a:r>
            <a:r>
              <a:rPr lang="el-GR" baseline="30000" dirty="0"/>
              <a:t> </a:t>
            </a:r>
            <a:r>
              <a:rPr lang="el-GR" dirty="0"/>
              <a:t>         καταστρεπτικές συνέπειες </a:t>
            </a:r>
          </a:p>
          <a:p>
            <a:pPr marL="0" indent="0">
              <a:buNone/>
            </a:pPr>
            <a:endParaRPr lang="el-GR" dirty="0"/>
          </a:p>
        </p:txBody>
      </p:sp>
      <p:sp>
        <p:nvSpPr>
          <p:cNvPr id="4" name="Δεξιό βέλος 3"/>
          <p:cNvSpPr/>
          <p:nvPr/>
        </p:nvSpPr>
        <p:spPr>
          <a:xfrm>
            <a:off x="7077065" y="4285423"/>
            <a:ext cx="544749" cy="194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08444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29184" y="621114"/>
            <a:ext cx="11228832" cy="5262979"/>
          </a:xfrm>
          <a:prstGeom prst="rect">
            <a:avLst/>
          </a:prstGeom>
        </p:spPr>
        <p:txBody>
          <a:bodyPr wrap="square">
            <a:spAutoFit/>
          </a:bodyPr>
          <a:lstStyle/>
          <a:p>
            <a:pPr>
              <a:buFont typeface="Wingdings" panose="05000000000000000000" pitchFamily="2" charset="2"/>
              <a:buChar char="Ø"/>
            </a:pPr>
            <a:r>
              <a:rPr lang="el-GR" sz="2800" dirty="0">
                <a:solidFill>
                  <a:srgbClr val="FF0000"/>
                </a:solidFill>
              </a:rPr>
              <a:t>Λινέλαιο</a:t>
            </a:r>
          </a:p>
          <a:p>
            <a:pPr marL="457200" indent="-457200">
              <a:buFont typeface="Arial" panose="020B0604020202020204" pitchFamily="34" charset="0"/>
              <a:buChar char="•"/>
            </a:pPr>
            <a:r>
              <a:rPr lang="el-GR" sz="2800" dirty="0"/>
              <a:t>Αρκετά σταθερή οργανική ένωση, η οποία με την επίδραση του ατμοσφαιρικού αέρα σκληραίνει. Αδιάλυτη στο νερό. </a:t>
            </a:r>
          </a:p>
          <a:p>
            <a:pPr marL="457200" indent="-457200">
              <a:buFont typeface="Arial" panose="020B0604020202020204" pitchFamily="34" charset="0"/>
              <a:buChar char="•"/>
            </a:pPr>
            <a:r>
              <a:rPr lang="el-GR" sz="2800" dirty="0"/>
              <a:t>Δεν παρεμποδίζει την διάχυση </a:t>
            </a:r>
            <a:r>
              <a:rPr lang="en-US" sz="2800" dirty="0"/>
              <a:t>Ca</a:t>
            </a:r>
            <a:r>
              <a:rPr lang="en-US" sz="2800" baseline="30000" dirty="0"/>
              <a:t>2+</a:t>
            </a:r>
            <a:r>
              <a:rPr lang="en-US" sz="2800" dirty="0"/>
              <a:t> </a:t>
            </a:r>
            <a:r>
              <a:rPr lang="el-GR" sz="2800" dirty="0"/>
              <a:t>κατά την </a:t>
            </a:r>
            <a:r>
              <a:rPr lang="el-GR" sz="2800" dirty="0" err="1"/>
              <a:t>γυψοποίηση</a:t>
            </a:r>
            <a:r>
              <a:rPr lang="el-GR" sz="2800" dirty="0"/>
              <a:t>, συνεπώς </a:t>
            </a:r>
            <a:r>
              <a:rPr lang="el-GR" sz="2800" dirty="0" err="1"/>
              <a:t>ρηγματώνεται</a:t>
            </a:r>
            <a:r>
              <a:rPr lang="el-GR" sz="2800" dirty="0"/>
              <a:t>, επιταχύνεται η φθορά.</a:t>
            </a:r>
          </a:p>
          <a:p>
            <a:endParaRPr lang="el-GR" sz="2800" dirty="0"/>
          </a:p>
          <a:p>
            <a:endParaRPr lang="el-GR" sz="2800" dirty="0"/>
          </a:p>
          <a:p>
            <a:pPr>
              <a:buFont typeface="Wingdings" panose="05000000000000000000" pitchFamily="2" charset="2"/>
              <a:buChar char="Ø"/>
            </a:pPr>
            <a:r>
              <a:rPr lang="el-GR" sz="2800" dirty="0">
                <a:solidFill>
                  <a:srgbClr val="FF0000"/>
                </a:solidFill>
              </a:rPr>
              <a:t>Κερί</a:t>
            </a:r>
          </a:p>
          <a:p>
            <a:r>
              <a:rPr lang="el-GR" sz="2800" dirty="0"/>
              <a:t>Εστέρες μονοσθενών αλκοολών και </a:t>
            </a:r>
            <a:r>
              <a:rPr lang="el-GR" sz="2800" dirty="0" err="1"/>
              <a:t>καρβοξυλικών</a:t>
            </a:r>
            <a:r>
              <a:rPr lang="el-GR" sz="2800" dirty="0"/>
              <a:t> οξέων φυτικής ή ζωικής προέλευσης, ή ορυκτό κερί. Χρησιμοποιείται ως μονωτικό, βερνίκι κ.ά..</a:t>
            </a:r>
          </a:p>
          <a:p>
            <a:r>
              <a:rPr lang="el-GR" sz="2800" dirty="0"/>
              <a:t>Ισχύει ότι και στο Λινέλαιο για την εμπόδιση της διάχυσης </a:t>
            </a:r>
            <a:r>
              <a:rPr lang="en-US" sz="2800" dirty="0"/>
              <a:t>Ca</a:t>
            </a:r>
            <a:r>
              <a:rPr lang="en-US" sz="2800" baseline="30000" dirty="0"/>
              <a:t>2+</a:t>
            </a:r>
            <a:r>
              <a:rPr lang="en-US" sz="2800" dirty="0"/>
              <a:t> </a:t>
            </a:r>
            <a:r>
              <a:rPr lang="el-GR" sz="2800" dirty="0"/>
              <a:t>κατά την </a:t>
            </a:r>
            <a:r>
              <a:rPr lang="el-GR" sz="2800" dirty="0" err="1"/>
              <a:t>γυψοποίηση</a:t>
            </a:r>
            <a:endParaRPr lang="el-GR" sz="2800" dirty="0"/>
          </a:p>
        </p:txBody>
      </p:sp>
    </p:spTree>
    <p:extLst>
      <p:ext uri="{BB962C8B-B14F-4D97-AF65-F5344CB8AC3E}">
        <p14:creationId xmlns:p14="http://schemas.microsoft.com/office/powerpoint/2010/main" val="2810009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99290" y="580483"/>
            <a:ext cx="10515600" cy="5567397"/>
          </a:xfrm>
        </p:spPr>
        <p:txBody>
          <a:bodyPr>
            <a:normAutofit fontScale="85000" lnSpcReduction="20000"/>
          </a:bodyPr>
          <a:lstStyle/>
          <a:p>
            <a:pPr>
              <a:buFont typeface="Wingdings" panose="05000000000000000000" pitchFamily="2" charset="2"/>
              <a:buChar char="Ø"/>
            </a:pPr>
            <a:r>
              <a:rPr lang="el-GR" dirty="0">
                <a:solidFill>
                  <a:srgbClr val="FF0000"/>
                </a:solidFill>
              </a:rPr>
              <a:t>Φυτικές ρητίνες </a:t>
            </a:r>
          </a:p>
          <a:p>
            <a:pPr marL="0" indent="0">
              <a:buNone/>
            </a:pPr>
            <a:r>
              <a:rPr lang="el-GR" dirty="0"/>
              <a:t>Άμορφες ή στερεές οργανικές ενώσεις που προέρχονται από τα δέντρα και τα φυτά όπως η </a:t>
            </a:r>
            <a:r>
              <a:rPr lang="el-GR" dirty="0" err="1"/>
              <a:t>γομμαλάκα</a:t>
            </a:r>
            <a:r>
              <a:rPr lang="el-GR" dirty="0"/>
              <a:t> κ.ά.. Σήμερα χρησιμοποιείται και για την παρασκευή βερνικιών. Η παλαιότερη χρήση οφείλονταν στο γεγονός ότι σκληραίνουν από τον αέρα, υπό την επίδραση οξυγόνου. </a:t>
            </a:r>
          </a:p>
          <a:p>
            <a:pPr marL="0" indent="0">
              <a:buNone/>
            </a:pPr>
            <a:r>
              <a:rPr lang="el-GR" dirty="0"/>
              <a:t>Ισχύει ότι και στο λινέλαιο για τα προβλήματα. </a:t>
            </a:r>
          </a:p>
          <a:p>
            <a:pPr marL="0" indent="0">
              <a:buNone/>
            </a:pPr>
            <a:endParaRPr lang="el-GR" dirty="0"/>
          </a:p>
          <a:p>
            <a:pPr>
              <a:buFont typeface="Wingdings" panose="05000000000000000000" pitchFamily="2" charset="2"/>
              <a:buChar char="Ø"/>
            </a:pPr>
            <a:r>
              <a:rPr lang="el-GR" dirty="0" err="1">
                <a:solidFill>
                  <a:srgbClr val="FF0000"/>
                </a:solidFill>
              </a:rPr>
              <a:t>Δεξτρίνη</a:t>
            </a:r>
            <a:endParaRPr lang="el-GR" dirty="0">
              <a:solidFill>
                <a:srgbClr val="FF0000"/>
              </a:solidFill>
            </a:endParaRPr>
          </a:p>
          <a:p>
            <a:pPr marL="0" indent="0">
              <a:buNone/>
            </a:pPr>
            <a:r>
              <a:rPr lang="el-GR" dirty="0"/>
              <a:t>Προκύπτει από την υδρόλυση αμύλου. Πρόκειται για μίγμα ουσιών που χρησιμοποιούνταν ως κόλλα</a:t>
            </a:r>
          </a:p>
          <a:p>
            <a:pPr marL="0" indent="0">
              <a:buNone/>
            </a:pPr>
            <a:r>
              <a:rPr lang="el-GR" dirty="0"/>
              <a:t>Ισχύει ότι και στο γάλα και στο λινέλαιο για τα προβλήματα. </a:t>
            </a:r>
          </a:p>
          <a:p>
            <a:pPr marL="0" indent="0">
              <a:buNone/>
            </a:pPr>
            <a:endParaRPr lang="el-GR" dirty="0"/>
          </a:p>
          <a:p>
            <a:pPr>
              <a:buFont typeface="Wingdings" panose="05000000000000000000" pitchFamily="2" charset="2"/>
              <a:buChar char="Ø"/>
            </a:pPr>
            <a:r>
              <a:rPr lang="el-GR" dirty="0">
                <a:solidFill>
                  <a:srgbClr val="FF0000"/>
                </a:solidFill>
              </a:rPr>
              <a:t>Κόλλες </a:t>
            </a:r>
          </a:p>
          <a:p>
            <a:pPr marL="0" indent="0">
              <a:buNone/>
            </a:pPr>
            <a:r>
              <a:rPr lang="el-GR" dirty="0"/>
              <a:t>Οργανικές ουσίες φυτικής ή ζωικής προέλευσης που σκληραίνουν και πήζουν με το οξυγόνο του αέρα ή </a:t>
            </a:r>
            <a:r>
              <a:rPr lang="el-GR" dirty="0" err="1"/>
              <a:t>αυτοπολυμερίζονται</a:t>
            </a:r>
            <a:endParaRPr lang="el-GR" dirty="0"/>
          </a:p>
          <a:p>
            <a:pPr marL="0" indent="0">
              <a:buNone/>
            </a:pPr>
            <a:r>
              <a:rPr lang="el-GR" dirty="0"/>
              <a:t>Ισχύει ότι και στο γάλα και στο λινέλαιο για τα προβλήματα. </a:t>
            </a:r>
          </a:p>
          <a:p>
            <a:pPr marL="0" indent="0">
              <a:buNone/>
            </a:pPr>
            <a:endParaRPr lang="el-GR" dirty="0"/>
          </a:p>
          <a:p>
            <a:pPr marL="0" indent="0">
              <a:buNone/>
            </a:pPr>
            <a:endParaRPr lang="el-GR" dirty="0"/>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1986989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31196" y="434568"/>
            <a:ext cx="10515600" cy="5518759"/>
          </a:xfrm>
        </p:spPr>
        <p:txBody>
          <a:bodyPr>
            <a:normAutofit fontScale="92500" lnSpcReduction="10000"/>
          </a:bodyPr>
          <a:lstStyle/>
          <a:p>
            <a:pPr>
              <a:buFont typeface="Wingdings" panose="05000000000000000000" pitchFamily="2" charset="2"/>
              <a:buChar char="Ø"/>
            </a:pPr>
            <a:r>
              <a:rPr lang="el-GR" dirty="0">
                <a:solidFill>
                  <a:srgbClr val="FF0000"/>
                </a:solidFill>
              </a:rPr>
              <a:t>Κόλλα </a:t>
            </a:r>
            <a:r>
              <a:rPr lang="en-US" dirty="0">
                <a:solidFill>
                  <a:srgbClr val="FF0000"/>
                </a:solidFill>
              </a:rPr>
              <a:t>Meyer </a:t>
            </a:r>
            <a:r>
              <a:rPr lang="en-US" dirty="0"/>
              <a:t>(</a:t>
            </a:r>
            <a:r>
              <a:rPr lang="el-GR" dirty="0"/>
              <a:t>χρησιμοποιούνταν ευρύτατα και στην Ελλάδα και στο εξωτερικό) </a:t>
            </a:r>
          </a:p>
          <a:p>
            <a:pPr marL="0" indent="0">
              <a:buNone/>
            </a:pPr>
            <a:r>
              <a:rPr lang="el-GR" dirty="0"/>
              <a:t>Πρόκειται για υδραυλική κονία </a:t>
            </a:r>
            <a:r>
              <a:rPr lang="el-GR" dirty="0" err="1"/>
              <a:t>οξυχλωριούχου</a:t>
            </a:r>
            <a:r>
              <a:rPr lang="el-GR" dirty="0"/>
              <a:t> μαγνησίου </a:t>
            </a:r>
            <a:r>
              <a:rPr lang="en-US" dirty="0"/>
              <a:t>MgCl</a:t>
            </a:r>
            <a:r>
              <a:rPr lang="en-US" baseline="-25000" dirty="0"/>
              <a:t>2</a:t>
            </a:r>
            <a:r>
              <a:rPr lang="en-US" baseline="30000" dirty="0"/>
              <a:t>.</a:t>
            </a:r>
            <a:r>
              <a:rPr lang="en-US" dirty="0"/>
              <a:t>MgO </a:t>
            </a:r>
            <a:r>
              <a:rPr lang="el-GR" dirty="0"/>
              <a:t>με ή χωρίς αδρανείς προσμίξεις. Αποβάλλεται με πάστα με νερό και σχηματίζει σκληρή μάζα.</a:t>
            </a:r>
          </a:p>
          <a:p>
            <a:pPr marL="0" indent="0">
              <a:buNone/>
            </a:pPr>
            <a:r>
              <a:rPr lang="el-GR" dirty="0" err="1"/>
              <a:t>Υδρολύεται</a:t>
            </a:r>
            <a:r>
              <a:rPr lang="el-GR" dirty="0"/>
              <a:t> προς </a:t>
            </a:r>
            <a:r>
              <a:rPr lang="en-US" dirty="0"/>
              <a:t>Mg(OH)</a:t>
            </a:r>
            <a:r>
              <a:rPr lang="en-US" baseline="-25000" dirty="0"/>
              <a:t>2</a:t>
            </a:r>
            <a:r>
              <a:rPr lang="en-US" dirty="0"/>
              <a:t> (</a:t>
            </a:r>
            <a:r>
              <a:rPr lang="el-GR" dirty="0"/>
              <a:t>σχηματισμός εξανθημάτων) και </a:t>
            </a:r>
            <a:r>
              <a:rPr lang="en-US" dirty="0" err="1"/>
              <a:t>HCl</a:t>
            </a:r>
            <a:r>
              <a:rPr lang="el-GR" dirty="0"/>
              <a:t> (διαλυτική δράση)</a:t>
            </a:r>
          </a:p>
          <a:p>
            <a:pPr>
              <a:buFont typeface="Wingdings" panose="05000000000000000000" pitchFamily="2" charset="2"/>
              <a:buChar char="Ø"/>
            </a:pPr>
            <a:endParaRPr lang="el-GR" dirty="0"/>
          </a:p>
          <a:p>
            <a:pPr>
              <a:buFont typeface="Wingdings" panose="05000000000000000000" pitchFamily="2" charset="2"/>
              <a:buChar char="Ø"/>
            </a:pPr>
            <a:r>
              <a:rPr lang="el-GR" dirty="0">
                <a:solidFill>
                  <a:srgbClr val="FF0000"/>
                </a:solidFill>
              </a:rPr>
              <a:t>Υδραυλική άσβεστος </a:t>
            </a:r>
            <a:r>
              <a:rPr lang="el-GR" dirty="0"/>
              <a:t>(παλιά χρησιμοποιούνταν στην Ελλάδα και στο εξωτερικό, σήμερα μερικές φορές στο εξωτερικό. </a:t>
            </a:r>
          </a:p>
          <a:p>
            <a:pPr marL="0" indent="0">
              <a:buNone/>
            </a:pPr>
            <a:r>
              <a:rPr lang="el-GR" dirty="0"/>
              <a:t>Πρόκειται για ασβέστη που προέκυψε από πύρωση ασβεστόλιθων, περιεκτικότητας 10-30% σε πυριτικό άργιλο. </a:t>
            </a:r>
          </a:p>
          <a:p>
            <a:pPr marL="0" indent="0">
              <a:buNone/>
            </a:pPr>
            <a:r>
              <a:rPr lang="el-GR" dirty="0"/>
              <a:t>Κίτρινο και </a:t>
            </a:r>
            <a:r>
              <a:rPr lang="el-GR" dirty="0" err="1"/>
              <a:t>ψαθρό</a:t>
            </a:r>
            <a:r>
              <a:rPr lang="el-GR" dirty="0"/>
              <a:t> υλικό, </a:t>
            </a:r>
            <a:r>
              <a:rPr lang="el-GR" dirty="0" err="1"/>
              <a:t>ρηγματώνεται</a:t>
            </a:r>
            <a:r>
              <a:rPr lang="el-GR" dirty="0"/>
              <a:t> και θραύεται εύκολα με χτυπήματα, μετακινήσεις και κραδασμούς. </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16161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Ανθρακικά άλατα</a:t>
            </a:r>
          </a:p>
        </p:txBody>
      </p:sp>
      <p:sp>
        <p:nvSpPr>
          <p:cNvPr id="3" name="Θέση περιεχομένου 2"/>
          <p:cNvSpPr>
            <a:spLocks noGrp="1"/>
          </p:cNvSpPr>
          <p:nvPr>
            <p:ph idx="1"/>
          </p:nvPr>
        </p:nvSpPr>
        <p:spPr/>
        <p:txBody>
          <a:bodyPr/>
          <a:lstStyle/>
          <a:p>
            <a:r>
              <a:rPr lang="el-GR" dirty="0"/>
              <a:t> </a:t>
            </a:r>
            <a:r>
              <a:rPr lang="en-US" dirty="0"/>
              <a:t>CaCO</a:t>
            </a:r>
            <a:r>
              <a:rPr lang="en-US" baseline="-25000" dirty="0"/>
              <a:t>3(s)</a:t>
            </a:r>
            <a:r>
              <a:rPr lang="en-US" dirty="0"/>
              <a:t>    + 2 HNO</a:t>
            </a:r>
            <a:r>
              <a:rPr lang="en-US" baseline="-25000" dirty="0"/>
              <a:t>3(sol)</a:t>
            </a:r>
            <a:r>
              <a:rPr lang="en-US" dirty="0"/>
              <a:t>          Ca(NO</a:t>
            </a:r>
            <a:r>
              <a:rPr lang="en-US" baseline="-25000" dirty="0"/>
              <a:t>3</a:t>
            </a:r>
            <a:r>
              <a:rPr lang="en-US" dirty="0"/>
              <a:t>)</a:t>
            </a:r>
            <a:r>
              <a:rPr lang="en-US" baseline="-25000" dirty="0"/>
              <a:t>2(sol) </a:t>
            </a:r>
            <a:r>
              <a:rPr lang="en-US" dirty="0"/>
              <a:t>+ CO</a:t>
            </a:r>
            <a:r>
              <a:rPr lang="en-US" baseline="-25000" dirty="0"/>
              <a:t>2(g) </a:t>
            </a:r>
            <a:r>
              <a:rPr lang="en-US" dirty="0"/>
              <a:t>+ H</a:t>
            </a:r>
            <a:r>
              <a:rPr lang="en-US" baseline="-25000" dirty="0"/>
              <a:t>2</a:t>
            </a:r>
            <a:r>
              <a:rPr lang="en-US" dirty="0"/>
              <a:t>O</a:t>
            </a:r>
            <a:r>
              <a:rPr lang="en-US" baseline="-25000" dirty="0"/>
              <a:t>(l)   </a:t>
            </a:r>
          </a:p>
          <a:p>
            <a:r>
              <a:rPr lang="en-US" dirty="0"/>
              <a:t>CaCO</a:t>
            </a:r>
            <a:r>
              <a:rPr lang="en-US" baseline="-25000" dirty="0"/>
              <a:t>3(s)</a:t>
            </a:r>
            <a:r>
              <a:rPr lang="en-US" dirty="0"/>
              <a:t>    + H</a:t>
            </a:r>
            <a:r>
              <a:rPr lang="en-US" baseline="-25000" dirty="0"/>
              <a:t>2</a:t>
            </a:r>
            <a:r>
              <a:rPr lang="en-US" dirty="0"/>
              <a:t>SO</a:t>
            </a:r>
            <a:r>
              <a:rPr lang="en-US" baseline="-25000" dirty="0"/>
              <a:t>4(sol)</a:t>
            </a:r>
            <a:r>
              <a:rPr lang="en-US" dirty="0"/>
              <a:t>          CaSO</a:t>
            </a:r>
            <a:r>
              <a:rPr lang="en-US" baseline="-25000" dirty="0"/>
              <a:t>4(sol)</a:t>
            </a:r>
            <a:r>
              <a:rPr lang="en-US" dirty="0"/>
              <a:t> + CO</a:t>
            </a:r>
            <a:r>
              <a:rPr lang="en-US" baseline="-25000" dirty="0"/>
              <a:t>2(g)</a:t>
            </a:r>
            <a:r>
              <a:rPr lang="en-US" dirty="0"/>
              <a:t> + 2H</a:t>
            </a:r>
            <a:r>
              <a:rPr lang="en-US" baseline="-25000" dirty="0"/>
              <a:t>2</a:t>
            </a:r>
            <a:r>
              <a:rPr lang="en-US" dirty="0"/>
              <a:t>O</a:t>
            </a:r>
            <a:r>
              <a:rPr lang="en-US" baseline="-25000" dirty="0"/>
              <a:t>(l)</a:t>
            </a:r>
          </a:p>
          <a:p>
            <a:r>
              <a:rPr lang="en-US" dirty="0"/>
              <a:t>CaCO</a:t>
            </a:r>
            <a:r>
              <a:rPr lang="en-US" baseline="-25000" dirty="0"/>
              <a:t>3(s)</a:t>
            </a:r>
            <a:r>
              <a:rPr lang="en-US" dirty="0"/>
              <a:t>    + H</a:t>
            </a:r>
            <a:r>
              <a:rPr lang="en-US" baseline="-25000" dirty="0"/>
              <a:t>2</a:t>
            </a:r>
            <a:r>
              <a:rPr lang="en-US" dirty="0"/>
              <a:t>CO</a:t>
            </a:r>
            <a:r>
              <a:rPr lang="en-US" baseline="-25000" dirty="0"/>
              <a:t>3(sol)</a:t>
            </a:r>
            <a:r>
              <a:rPr lang="en-US" dirty="0"/>
              <a:t>          Ca(HCO</a:t>
            </a:r>
            <a:r>
              <a:rPr lang="en-US" baseline="-25000" dirty="0"/>
              <a:t>3</a:t>
            </a:r>
            <a:r>
              <a:rPr lang="en-US" dirty="0"/>
              <a:t>)</a:t>
            </a:r>
            <a:r>
              <a:rPr lang="en-US" baseline="-25000" dirty="0"/>
              <a:t>2(sol)</a:t>
            </a:r>
            <a:r>
              <a:rPr lang="en-US" dirty="0"/>
              <a:t>  + 2H</a:t>
            </a:r>
            <a:r>
              <a:rPr lang="en-US" baseline="-25000" dirty="0"/>
              <a:t>2</a:t>
            </a:r>
            <a:r>
              <a:rPr lang="en-US" dirty="0"/>
              <a:t>O</a:t>
            </a:r>
            <a:r>
              <a:rPr lang="en-US" baseline="-25000" dirty="0"/>
              <a:t>(l)</a:t>
            </a:r>
          </a:p>
          <a:p>
            <a:endParaRPr lang="en-US" dirty="0"/>
          </a:p>
          <a:p>
            <a:endParaRPr lang="el-GR" dirty="0"/>
          </a:p>
        </p:txBody>
      </p:sp>
      <p:cxnSp>
        <p:nvCxnSpPr>
          <p:cNvPr id="5" name="Ευθύγραμμο βέλος σύνδεσης 4"/>
          <p:cNvCxnSpPr/>
          <p:nvPr/>
        </p:nvCxnSpPr>
        <p:spPr>
          <a:xfrm>
            <a:off x="4649821" y="2110905"/>
            <a:ext cx="52529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4267202" y="2603773"/>
            <a:ext cx="52529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4267204" y="3106366"/>
            <a:ext cx="52529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712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448056"/>
            <a:ext cx="10515600" cy="6409944"/>
          </a:xfrm>
          <a:blipFill>
            <a:blip r:embed="rId2"/>
            <a:tile tx="0" ty="0" sx="100000" sy="100000" flip="none" algn="tl"/>
          </a:blipFill>
        </p:spPr>
        <p:txBody>
          <a:bodyPr>
            <a:normAutofit fontScale="92500" lnSpcReduction="20000"/>
          </a:bodyPr>
          <a:lstStyle/>
          <a:p>
            <a:pPr>
              <a:buFont typeface="Wingdings" panose="05000000000000000000" pitchFamily="2" charset="2"/>
              <a:buChar char="Ø"/>
            </a:pPr>
            <a:r>
              <a:rPr lang="el-GR" dirty="0">
                <a:solidFill>
                  <a:srgbClr val="FF0000"/>
                </a:solidFill>
              </a:rPr>
              <a:t>Κουρασάνι</a:t>
            </a:r>
          </a:p>
          <a:p>
            <a:pPr marL="0" indent="0">
              <a:buNone/>
            </a:pPr>
            <a:r>
              <a:rPr lang="el-GR" dirty="0"/>
              <a:t>Ψημένη άργιλος, τριμμένα κεραμικά και τούβλα, με κόκκους διαμέτρου περίπου 1 </a:t>
            </a:r>
            <a:r>
              <a:rPr lang="en-US" dirty="0"/>
              <a:t>mm</a:t>
            </a:r>
            <a:r>
              <a:rPr lang="el-GR" dirty="0"/>
              <a:t> και ασβέστης.</a:t>
            </a:r>
          </a:p>
          <a:p>
            <a:pPr marL="0" indent="0">
              <a:buNone/>
            </a:pPr>
            <a:r>
              <a:rPr lang="el-GR" dirty="0"/>
              <a:t>Διαφορά συντελεστή θερμικής διαστολής</a:t>
            </a:r>
          </a:p>
          <a:p>
            <a:pPr>
              <a:buFont typeface="Wingdings" panose="05000000000000000000" pitchFamily="2" charset="2"/>
              <a:buChar char="Ø"/>
            </a:pPr>
            <a:endParaRPr lang="el-GR" dirty="0"/>
          </a:p>
          <a:p>
            <a:pPr>
              <a:buFont typeface="Wingdings" panose="05000000000000000000" pitchFamily="2" charset="2"/>
              <a:buChar char="Ø"/>
            </a:pPr>
            <a:r>
              <a:rPr lang="el-GR" dirty="0">
                <a:solidFill>
                  <a:srgbClr val="FF0000"/>
                </a:solidFill>
              </a:rPr>
              <a:t>Οξαλικό ασβέστιο </a:t>
            </a:r>
            <a:endParaRPr lang="el-GR" dirty="0"/>
          </a:p>
          <a:p>
            <a:pPr marL="0" indent="0">
              <a:buNone/>
            </a:pPr>
            <a:r>
              <a:rPr lang="el-GR" dirty="0"/>
              <a:t>Οφείλεται σε </a:t>
            </a:r>
            <a:r>
              <a:rPr lang="el-GR" dirty="0" err="1"/>
              <a:t>μικροοργανισμόυς</a:t>
            </a:r>
            <a:r>
              <a:rPr lang="el-GR" dirty="0"/>
              <a:t> ή σε παρεμβάσεις όπως στην περίπτωση των ούρων αλόγου</a:t>
            </a:r>
            <a:r>
              <a:rPr lang="el-GR" dirty="0">
                <a:solidFill>
                  <a:srgbClr val="FF0000"/>
                </a:solidFill>
              </a:rPr>
              <a:t>.</a:t>
            </a:r>
            <a:endParaRPr lang="el-GR" dirty="0"/>
          </a:p>
          <a:p>
            <a:r>
              <a:rPr lang="el-GR" dirty="0"/>
              <a:t>Το πιο δυσδιάλυτο άλας του ασβεστίου, ανθεκτικό στην όξινη βροχή</a:t>
            </a:r>
          </a:p>
          <a:p>
            <a:r>
              <a:rPr lang="el-GR" dirty="0"/>
              <a:t>Μετατρέπεται σιγά σιγά σε γύψο</a:t>
            </a:r>
          </a:p>
          <a:p>
            <a:pPr marL="0" indent="0">
              <a:buNone/>
            </a:pPr>
            <a:endParaRPr lang="el-GR" dirty="0"/>
          </a:p>
          <a:p>
            <a:pPr>
              <a:buFont typeface="Wingdings" panose="05000000000000000000" pitchFamily="2" charset="2"/>
              <a:buChar char="Ø"/>
            </a:pPr>
            <a:r>
              <a:rPr lang="el-GR" dirty="0">
                <a:solidFill>
                  <a:srgbClr val="FF0000"/>
                </a:solidFill>
              </a:rPr>
              <a:t> Ανόργανα χρώματα</a:t>
            </a:r>
          </a:p>
          <a:p>
            <a:pPr marL="0" indent="0">
              <a:buNone/>
            </a:pPr>
            <a:r>
              <a:rPr lang="el-GR" dirty="0"/>
              <a:t>Όπως οξείδια του σιδήρου, του τιτανίου, του </a:t>
            </a:r>
            <a:r>
              <a:rPr lang="el-GR" dirty="0" err="1"/>
              <a:t>μολύβδου</a:t>
            </a:r>
            <a:r>
              <a:rPr lang="el-GR" dirty="0"/>
              <a:t> κ.ά..</a:t>
            </a:r>
          </a:p>
          <a:p>
            <a:r>
              <a:rPr lang="el-GR" dirty="0"/>
              <a:t>Ξασπρίζουν με το υπεριώδες φως</a:t>
            </a:r>
          </a:p>
          <a:p>
            <a:r>
              <a:rPr lang="el-GR" dirty="0"/>
              <a:t>Ορισμένα διαλύονται τοπικά από τη όξινη βροχή, επιταχύνοντας την φθορά των δομικών υλικών</a:t>
            </a:r>
          </a:p>
        </p:txBody>
      </p:sp>
    </p:spTree>
    <p:extLst>
      <p:ext uri="{BB962C8B-B14F-4D97-AF65-F5344CB8AC3E}">
        <p14:creationId xmlns:p14="http://schemas.microsoft.com/office/powerpoint/2010/main" val="3420709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accent1">
                    <a:lumMod val="75000"/>
                  </a:schemeClr>
                </a:solidFill>
              </a:rPr>
              <a:t>Χημικές μέθοδοι καθαρισμού πέτρας</a:t>
            </a:r>
          </a:p>
        </p:txBody>
      </p:sp>
      <p:sp>
        <p:nvSpPr>
          <p:cNvPr id="3" name="Θέση περιεχομένου 2"/>
          <p:cNvSpPr>
            <a:spLocks noGrp="1"/>
          </p:cNvSpPr>
          <p:nvPr>
            <p:ph idx="1"/>
          </p:nvPr>
        </p:nvSpPr>
        <p:spPr/>
        <p:txBody>
          <a:bodyPr/>
          <a:lstStyle/>
          <a:p>
            <a:r>
              <a:rPr lang="el-GR" dirty="0">
                <a:solidFill>
                  <a:srgbClr val="FF0000"/>
                </a:solidFill>
              </a:rPr>
              <a:t>Όξινα διαλύματα</a:t>
            </a:r>
          </a:p>
          <a:p>
            <a:pPr marL="0" indent="0">
              <a:buNone/>
            </a:pPr>
            <a:r>
              <a:rPr lang="el-GR" dirty="0"/>
              <a:t>Έχουν χρησιμοποιηθεί διαλύματα υδροχλωρίου, </a:t>
            </a:r>
            <a:r>
              <a:rPr lang="el-GR" dirty="0" err="1"/>
              <a:t>υδροφθορίου</a:t>
            </a:r>
            <a:r>
              <a:rPr lang="el-GR" dirty="0"/>
              <a:t> και όξινου φθοριούχου αμμωνίου.</a:t>
            </a:r>
          </a:p>
          <a:p>
            <a:pPr marL="0" indent="0">
              <a:buNone/>
            </a:pPr>
            <a:r>
              <a:rPr lang="el-GR" dirty="0"/>
              <a:t>Τα διαλύματα αυτά προσβάλουν ή διαλύουν τα μάρμαρα και τις πέτρες, για αυτό αποφεύγονται.</a:t>
            </a:r>
          </a:p>
          <a:p>
            <a:pPr marL="0" indent="0">
              <a:buNone/>
            </a:pPr>
            <a:r>
              <a:rPr lang="el-GR" dirty="0"/>
              <a:t>Το </a:t>
            </a:r>
            <a:r>
              <a:rPr lang="en-US" dirty="0"/>
              <a:t>HF </a:t>
            </a:r>
            <a:r>
              <a:rPr lang="el-GR" dirty="0"/>
              <a:t>και το </a:t>
            </a:r>
            <a:r>
              <a:rPr lang="en-US" dirty="0"/>
              <a:t>NH</a:t>
            </a:r>
            <a:r>
              <a:rPr lang="en-US" baseline="-25000" dirty="0"/>
              <a:t>4</a:t>
            </a:r>
            <a:r>
              <a:rPr lang="en-US" dirty="0"/>
              <a:t>F</a:t>
            </a:r>
            <a:r>
              <a:rPr lang="el-GR" dirty="0"/>
              <a:t> έχουν χρησιμοποιηθεί για </a:t>
            </a:r>
            <a:r>
              <a:rPr lang="el-GR" dirty="0" err="1"/>
              <a:t>μετρατροπή</a:t>
            </a:r>
            <a:r>
              <a:rPr lang="el-GR" dirty="0"/>
              <a:t> του ανθρακικού ασβεστίου σε φθοριούχο, πιο δυσδιάλυτο και ανθεκτικό, αλλά μικρότερου μοριακού όγκου δημιουργώντας πόρους και </a:t>
            </a:r>
            <a:r>
              <a:rPr lang="el-GR" dirty="0" err="1"/>
              <a:t>ρηγματώσεις</a:t>
            </a:r>
            <a:r>
              <a:rPr lang="el-GR" dirty="0"/>
              <a:t>, όπου διεισδύουν </a:t>
            </a:r>
            <a:r>
              <a:rPr lang="en-US" dirty="0"/>
              <a:t>SO</a:t>
            </a:r>
            <a:r>
              <a:rPr lang="en-US" baseline="-25000" dirty="0"/>
              <a:t>2 </a:t>
            </a:r>
            <a:r>
              <a:rPr lang="el-GR" dirty="0"/>
              <a:t>και όξινη βροχή </a:t>
            </a:r>
            <a:r>
              <a:rPr lang="el-GR" dirty="0" err="1"/>
              <a:t>προσβάλλωντας</a:t>
            </a:r>
            <a:r>
              <a:rPr lang="el-GR" dirty="0"/>
              <a:t> τα υλικά ταχύτερα. </a:t>
            </a:r>
          </a:p>
        </p:txBody>
      </p:sp>
    </p:spTree>
    <p:extLst>
      <p:ext uri="{BB962C8B-B14F-4D97-AF65-F5344CB8AC3E}">
        <p14:creationId xmlns:p14="http://schemas.microsoft.com/office/powerpoint/2010/main" val="497582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solidFill>
                  <a:srgbClr val="FF0000"/>
                </a:solidFill>
              </a:rPr>
              <a:t>Αλκαλικά διαλύματα</a:t>
            </a:r>
          </a:p>
        </p:txBody>
      </p:sp>
      <p:sp>
        <p:nvSpPr>
          <p:cNvPr id="3" name="Θέση περιεχομένου 2"/>
          <p:cNvSpPr>
            <a:spLocks noGrp="1"/>
          </p:cNvSpPr>
          <p:nvPr>
            <p:ph idx="1"/>
          </p:nvPr>
        </p:nvSpPr>
        <p:spPr/>
        <p:txBody>
          <a:bodyPr>
            <a:normAutofit lnSpcReduction="10000"/>
          </a:bodyPr>
          <a:lstStyle/>
          <a:p>
            <a:pPr marL="0" indent="0">
              <a:buNone/>
            </a:pPr>
            <a:r>
              <a:rPr lang="el-GR" dirty="0"/>
              <a:t>Χρήση αλκαλικών διαλυμάτων και εξουδετέρωση με οξύ</a:t>
            </a:r>
          </a:p>
          <a:p>
            <a:pPr marL="0" indent="0">
              <a:buNone/>
            </a:pPr>
            <a:r>
              <a:rPr lang="el-GR" dirty="0"/>
              <a:t>Επικίνδυνη διαδικασία</a:t>
            </a:r>
          </a:p>
          <a:p>
            <a:pPr marL="0" indent="0">
              <a:buNone/>
            </a:pPr>
            <a:r>
              <a:rPr lang="el-GR" dirty="0"/>
              <a:t>Περίσσεια οξέος: επιπτώσεις παραπάνω</a:t>
            </a:r>
          </a:p>
          <a:p>
            <a:pPr marL="0" indent="0">
              <a:buNone/>
            </a:pPr>
            <a:r>
              <a:rPr lang="el-GR" dirty="0"/>
              <a:t>Περίσσεια βάσης: διάλυση γύψου και σχηματισμός </a:t>
            </a:r>
            <a:r>
              <a:rPr lang="en-US" dirty="0"/>
              <a:t>Na</a:t>
            </a:r>
            <a:r>
              <a:rPr lang="en-US" baseline="-25000" dirty="0"/>
              <a:t>2</a:t>
            </a:r>
            <a:r>
              <a:rPr lang="en-US" dirty="0"/>
              <a:t>SO</a:t>
            </a:r>
            <a:r>
              <a:rPr lang="en-US" baseline="-25000" dirty="0"/>
              <a:t>4</a:t>
            </a:r>
          </a:p>
          <a:p>
            <a:pPr marL="0" indent="0">
              <a:buNone/>
            </a:pPr>
            <a:r>
              <a:rPr lang="el-GR" dirty="0"/>
              <a:t>Χρησιμοποίηση μίγματος </a:t>
            </a:r>
            <a:r>
              <a:rPr lang="el-GR" dirty="0" err="1"/>
              <a:t>εξαμεταφωσφορικού</a:t>
            </a:r>
            <a:r>
              <a:rPr lang="el-GR" dirty="0"/>
              <a:t> νατρίου και </a:t>
            </a:r>
            <a:r>
              <a:rPr lang="el-GR" dirty="0" err="1"/>
              <a:t>μυρμηγκικού</a:t>
            </a:r>
            <a:r>
              <a:rPr lang="el-GR" dirty="0"/>
              <a:t> </a:t>
            </a:r>
            <a:r>
              <a:rPr lang="el-GR" dirty="0" err="1"/>
              <a:t>αμμωνίουκαι</a:t>
            </a:r>
            <a:r>
              <a:rPr lang="el-GR" dirty="0"/>
              <a:t> </a:t>
            </a:r>
            <a:r>
              <a:rPr lang="el-GR" dirty="0" err="1"/>
              <a:t>αιθανολαμίνης</a:t>
            </a:r>
            <a:r>
              <a:rPr lang="el-GR" dirty="0"/>
              <a:t>. Το </a:t>
            </a:r>
            <a:r>
              <a:rPr lang="el-GR" dirty="0" err="1"/>
              <a:t>εξαμεταφωσφορικό</a:t>
            </a:r>
            <a:r>
              <a:rPr lang="el-GR" dirty="0"/>
              <a:t> νάτριο μετατρέπει τον γύψο σε </a:t>
            </a:r>
            <a:r>
              <a:rPr lang="en-US" dirty="0"/>
              <a:t>Na</a:t>
            </a:r>
            <a:r>
              <a:rPr lang="en-US" baseline="-25000" dirty="0"/>
              <a:t>2</a:t>
            </a:r>
            <a:r>
              <a:rPr lang="en-US" dirty="0"/>
              <a:t>SO</a:t>
            </a:r>
            <a:r>
              <a:rPr lang="en-US" baseline="-25000" dirty="0"/>
              <a:t>4</a:t>
            </a:r>
            <a:r>
              <a:rPr lang="el-GR" dirty="0"/>
              <a:t>. Ενώ το </a:t>
            </a:r>
            <a:r>
              <a:rPr lang="el-GR" dirty="0" err="1"/>
              <a:t>μυρμηγκικό</a:t>
            </a:r>
            <a:r>
              <a:rPr lang="el-GR" dirty="0"/>
              <a:t> αμμώνιο σχηματίζει (</a:t>
            </a:r>
            <a:r>
              <a:rPr lang="en-US" dirty="0"/>
              <a:t>N</a:t>
            </a:r>
            <a:r>
              <a:rPr lang="el-GR" dirty="0"/>
              <a:t>Η</a:t>
            </a:r>
            <a:r>
              <a:rPr lang="el-GR" baseline="-25000" dirty="0"/>
              <a:t>4</a:t>
            </a:r>
            <a:r>
              <a:rPr lang="el-GR" dirty="0"/>
              <a:t>)</a:t>
            </a:r>
            <a:r>
              <a:rPr lang="en-US" baseline="-25000" dirty="0"/>
              <a:t>2</a:t>
            </a:r>
            <a:r>
              <a:rPr lang="en-US" dirty="0"/>
              <a:t>SO</a:t>
            </a:r>
            <a:r>
              <a:rPr lang="en-US" baseline="-25000" dirty="0"/>
              <a:t>4</a:t>
            </a:r>
            <a:r>
              <a:rPr lang="el-GR" dirty="0"/>
              <a:t>.</a:t>
            </a:r>
          </a:p>
          <a:p>
            <a:pPr marL="0" indent="0">
              <a:buNone/>
            </a:pPr>
            <a:r>
              <a:rPr lang="el-GR" dirty="0"/>
              <a:t>Το </a:t>
            </a:r>
            <a:r>
              <a:rPr lang="en-US" dirty="0"/>
              <a:t>pH </a:t>
            </a:r>
            <a:r>
              <a:rPr lang="el-GR" dirty="0"/>
              <a:t>δεν πρέπει να υπερβαίνει το 8 γιατί </a:t>
            </a:r>
            <a:r>
              <a:rPr lang="el-GR" dirty="0" err="1"/>
              <a:t>μετρέπει</a:t>
            </a:r>
            <a:r>
              <a:rPr lang="el-GR" dirty="0"/>
              <a:t> το μάρμαρο στο ευδιάλυτο </a:t>
            </a:r>
            <a:r>
              <a:rPr lang="en-US" dirty="0"/>
              <a:t>Ca(OH)</a:t>
            </a:r>
            <a:r>
              <a:rPr lang="en-US" baseline="-25000" dirty="0"/>
              <a:t>2</a:t>
            </a:r>
            <a:r>
              <a:rPr lang="en-US" dirty="0"/>
              <a:t>.</a:t>
            </a:r>
          </a:p>
          <a:p>
            <a:pPr marL="0" indent="0">
              <a:buNone/>
            </a:pPr>
            <a:endParaRPr lang="en-US" dirty="0"/>
          </a:p>
          <a:p>
            <a:pPr marL="0" indent="0">
              <a:buNone/>
            </a:pPr>
            <a:endParaRPr lang="el-GR" dirty="0"/>
          </a:p>
        </p:txBody>
      </p:sp>
      <p:sp>
        <p:nvSpPr>
          <p:cNvPr id="4" name="Καμπύλο δεξιό βέλος 3"/>
          <p:cNvSpPr/>
          <p:nvPr/>
        </p:nvSpPr>
        <p:spPr>
          <a:xfrm>
            <a:off x="594360" y="2029968"/>
            <a:ext cx="310896" cy="5486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659721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8872" y="484632"/>
            <a:ext cx="11832336" cy="5692331"/>
          </a:xfrm>
        </p:spPr>
        <p:txBody>
          <a:bodyPr/>
          <a:lstStyle/>
          <a:p>
            <a:r>
              <a:rPr lang="el-GR" dirty="0">
                <a:solidFill>
                  <a:srgbClr val="FF0000"/>
                </a:solidFill>
              </a:rPr>
              <a:t>Όξινο ανθρακικό ή ανθρακικό αμμώνιο.</a:t>
            </a:r>
          </a:p>
          <a:p>
            <a:pPr marL="0" indent="0">
              <a:buNone/>
            </a:pPr>
            <a:r>
              <a:rPr lang="en-US" dirty="0"/>
              <a:t>CaCO</a:t>
            </a:r>
            <a:r>
              <a:rPr lang="en-US" baseline="-25000" dirty="0"/>
              <a:t>3(s)</a:t>
            </a:r>
            <a:r>
              <a:rPr lang="en-US" dirty="0"/>
              <a:t>  +  2 NH</a:t>
            </a:r>
            <a:r>
              <a:rPr lang="en-US" baseline="-25000" dirty="0"/>
              <a:t>4</a:t>
            </a:r>
            <a:r>
              <a:rPr lang="en-US" baseline="30000" dirty="0"/>
              <a:t>+</a:t>
            </a:r>
            <a:r>
              <a:rPr lang="en-US" dirty="0"/>
              <a:t>HCO</a:t>
            </a:r>
            <a:r>
              <a:rPr lang="en-US" baseline="-25000" dirty="0"/>
              <a:t>3</a:t>
            </a:r>
            <a:r>
              <a:rPr lang="en-US" baseline="30000" dirty="0"/>
              <a:t>-</a:t>
            </a:r>
            <a:r>
              <a:rPr lang="en-US" baseline="-25000" dirty="0"/>
              <a:t>(sol)</a:t>
            </a:r>
            <a:r>
              <a:rPr lang="en-US" dirty="0"/>
              <a:t>           Ca</a:t>
            </a:r>
            <a:r>
              <a:rPr lang="en-US" baseline="30000" dirty="0"/>
              <a:t>2+</a:t>
            </a:r>
            <a:r>
              <a:rPr lang="en-US" dirty="0"/>
              <a:t>(HCO</a:t>
            </a:r>
            <a:r>
              <a:rPr lang="en-US" baseline="-25000" dirty="0"/>
              <a:t>3</a:t>
            </a:r>
            <a:r>
              <a:rPr lang="en-US" dirty="0"/>
              <a:t>)</a:t>
            </a:r>
            <a:r>
              <a:rPr lang="en-US" baseline="-25000" dirty="0"/>
              <a:t>2</a:t>
            </a:r>
            <a:r>
              <a:rPr lang="en-US" baseline="30000" dirty="0"/>
              <a:t>1-</a:t>
            </a:r>
            <a:r>
              <a:rPr lang="en-US" dirty="0"/>
              <a:t> </a:t>
            </a:r>
            <a:r>
              <a:rPr lang="en-US" baseline="-25000" dirty="0"/>
              <a:t>(sol)</a:t>
            </a:r>
            <a:r>
              <a:rPr lang="en-US" dirty="0"/>
              <a:t>   + 2 NH</a:t>
            </a:r>
            <a:r>
              <a:rPr lang="en-US" baseline="-25000" dirty="0"/>
              <a:t>3(g)</a:t>
            </a:r>
          </a:p>
          <a:p>
            <a:pPr marL="0" indent="0">
              <a:buNone/>
            </a:pPr>
            <a:r>
              <a:rPr lang="en-US" dirty="0"/>
              <a:t>(NH</a:t>
            </a:r>
            <a:r>
              <a:rPr lang="en-US" baseline="-25000" dirty="0"/>
              <a:t>4</a:t>
            </a:r>
            <a:r>
              <a:rPr lang="en-US" dirty="0"/>
              <a:t>)</a:t>
            </a:r>
            <a:r>
              <a:rPr lang="en-US" baseline="-25000" dirty="0"/>
              <a:t>2</a:t>
            </a:r>
            <a:r>
              <a:rPr lang="en-US" baseline="30000" dirty="0"/>
              <a:t>2+</a:t>
            </a:r>
            <a:r>
              <a:rPr lang="en-US" dirty="0"/>
              <a:t>SO</a:t>
            </a:r>
            <a:r>
              <a:rPr lang="en-US" baseline="-25000" dirty="0"/>
              <a:t>4</a:t>
            </a:r>
            <a:r>
              <a:rPr lang="en-US" baseline="30000" dirty="0"/>
              <a:t>2-</a:t>
            </a:r>
            <a:r>
              <a:rPr lang="en-US" baseline="-25000" dirty="0"/>
              <a:t>(sol)</a:t>
            </a:r>
            <a:r>
              <a:rPr lang="en-US" dirty="0"/>
              <a:t>     Ca</a:t>
            </a:r>
            <a:r>
              <a:rPr lang="en-US" baseline="30000" dirty="0"/>
              <a:t>2+</a:t>
            </a:r>
            <a:r>
              <a:rPr lang="en-US" dirty="0"/>
              <a:t>(HCO</a:t>
            </a:r>
            <a:r>
              <a:rPr lang="en-US" baseline="-25000" dirty="0"/>
              <a:t>3</a:t>
            </a:r>
            <a:r>
              <a:rPr lang="en-US" dirty="0"/>
              <a:t>)</a:t>
            </a:r>
            <a:r>
              <a:rPr lang="en-US" baseline="-25000" dirty="0"/>
              <a:t>2</a:t>
            </a:r>
            <a:r>
              <a:rPr lang="en-US" baseline="30000" dirty="0"/>
              <a:t>-</a:t>
            </a:r>
            <a:r>
              <a:rPr lang="en-US" baseline="-25000" dirty="0"/>
              <a:t>(sol)</a:t>
            </a:r>
          </a:p>
          <a:p>
            <a:pPr marL="0" indent="0">
              <a:buNone/>
            </a:pPr>
            <a:r>
              <a:rPr lang="en-US" dirty="0"/>
              <a:t>CaSO</a:t>
            </a:r>
            <a:r>
              <a:rPr lang="en-US" baseline="-25000" dirty="0"/>
              <a:t>4</a:t>
            </a:r>
            <a:r>
              <a:rPr lang="en-US" dirty="0"/>
              <a:t>.2H</a:t>
            </a:r>
            <a:r>
              <a:rPr lang="en-US" baseline="-25000" dirty="0"/>
              <a:t>2</a:t>
            </a:r>
            <a:r>
              <a:rPr lang="en-US" dirty="0"/>
              <a:t>O</a:t>
            </a:r>
            <a:r>
              <a:rPr lang="en-US" baseline="-25000" dirty="0"/>
              <a:t>(s)</a:t>
            </a:r>
            <a:r>
              <a:rPr lang="en-US" dirty="0"/>
              <a:t>   + NH</a:t>
            </a:r>
            <a:r>
              <a:rPr lang="en-US" baseline="-25000" dirty="0"/>
              <a:t>4</a:t>
            </a:r>
            <a:r>
              <a:rPr lang="en-US" baseline="30000" dirty="0"/>
              <a:t>+</a:t>
            </a:r>
            <a:r>
              <a:rPr lang="en-US" dirty="0"/>
              <a:t>HCO</a:t>
            </a:r>
            <a:r>
              <a:rPr lang="en-US" baseline="-25000" dirty="0"/>
              <a:t>3</a:t>
            </a:r>
            <a:r>
              <a:rPr lang="en-US" baseline="30000" dirty="0"/>
              <a:t>-</a:t>
            </a:r>
            <a:r>
              <a:rPr lang="en-US" baseline="-25000" dirty="0"/>
              <a:t>(sol)</a:t>
            </a:r>
            <a:r>
              <a:rPr lang="en-US" dirty="0"/>
              <a:t>        (NH</a:t>
            </a:r>
            <a:r>
              <a:rPr lang="en-US" baseline="-25000" dirty="0"/>
              <a:t>4</a:t>
            </a:r>
            <a:r>
              <a:rPr lang="en-US" dirty="0"/>
              <a:t>)</a:t>
            </a:r>
            <a:r>
              <a:rPr lang="en-US" baseline="-25000" dirty="0"/>
              <a:t>2</a:t>
            </a:r>
            <a:r>
              <a:rPr lang="en-US" baseline="30000" dirty="0"/>
              <a:t>2+</a:t>
            </a:r>
            <a:r>
              <a:rPr lang="en-US" dirty="0"/>
              <a:t>SO</a:t>
            </a:r>
            <a:r>
              <a:rPr lang="en-US" baseline="-25000" dirty="0"/>
              <a:t>4</a:t>
            </a:r>
            <a:r>
              <a:rPr lang="en-US" baseline="30000" dirty="0"/>
              <a:t>2-</a:t>
            </a:r>
            <a:r>
              <a:rPr lang="en-US" baseline="-25000" dirty="0"/>
              <a:t>(sol)   </a:t>
            </a:r>
            <a:r>
              <a:rPr lang="en-US" dirty="0"/>
              <a:t>+</a:t>
            </a:r>
            <a:r>
              <a:rPr lang="en-US" baseline="-25000" dirty="0"/>
              <a:t>    </a:t>
            </a:r>
            <a:r>
              <a:rPr lang="en-US" dirty="0"/>
              <a:t>Ca</a:t>
            </a:r>
            <a:r>
              <a:rPr lang="en-US" baseline="30000" dirty="0"/>
              <a:t>2+</a:t>
            </a:r>
            <a:r>
              <a:rPr lang="en-US" dirty="0"/>
              <a:t>(HCO</a:t>
            </a:r>
            <a:r>
              <a:rPr lang="en-US" baseline="-25000" dirty="0"/>
              <a:t>3</a:t>
            </a:r>
            <a:r>
              <a:rPr lang="en-US" dirty="0"/>
              <a:t>)</a:t>
            </a:r>
            <a:r>
              <a:rPr lang="en-US" baseline="-25000" dirty="0"/>
              <a:t>2</a:t>
            </a:r>
            <a:r>
              <a:rPr lang="en-US" baseline="30000" dirty="0"/>
              <a:t>-</a:t>
            </a:r>
            <a:r>
              <a:rPr lang="en-US" baseline="-25000" dirty="0"/>
              <a:t>(sol) </a:t>
            </a:r>
            <a:r>
              <a:rPr lang="en-US" dirty="0"/>
              <a:t>+ 2H</a:t>
            </a:r>
            <a:r>
              <a:rPr lang="en-US" baseline="-25000" dirty="0"/>
              <a:t>2</a:t>
            </a:r>
            <a:r>
              <a:rPr lang="en-US" dirty="0"/>
              <a:t>O</a:t>
            </a:r>
            <a:r>
              <a:rPr lang="en-US" baseline="-25000" dirty="0"/>
              <a:t>(l)</a:t>
            </a:r>
          </a:p>
          <a:p>
            <a:pPr marL="0" indent="0">
              <a:buNone/>
            </a:pPr>
            <a:r>
              <a:rPr lang="en-US" dirty="0"/>
              <a:t>(NH</a:t>
            </a:r>
            <a:r>
              <a:rPr lang="en-US" baseline="-25000" dirty="0"/>
              <a:t>4</a:t>
            </a:r>
            <a:r>
              <a:rPr lang="en-US" dirty="0"/>
              <a:t>)</a:t>
            </a:r>
            <a:r>
              <a:rPr lang="en-US" baseline="-25000" dirty="0"/>
              <a:t>2</a:t>
            </a:r>
            <a:r>
              <a:rPr lang="en-US" baseline="30000" dirty="0"/>
              <a:t>2+</a:t>
            </a:r>
            <a:r>
              <a:rPr lang="en-US" dirty="0"/>
              <a:t>SO</a:t>
            </a:r>
            <a:r>
              <a:rPr lang="en-US" baseline="-25000" dirty="0"/>
              <a:t>4</a:t>
            </a:r>
            <a:r>
              <a:rPr lang="en-US" baseline="30000" dirty="0"/>
              <a:t>2-</a:t>
            </a:r>
            <a:r>
              <a:rPr lang="en-US" baseline="-25000" dirty="0"/>
              <a:t>(sol) </a:t>
            </a:r>
            <a:r>
              <a:rPr lang="en-US" dirty="0"/>
              <a:t>+ 3H</a:t>
            </a:r>
            <a:r>
              <a:rPr lang="en-US" baseline="-25000" dirty="0"/>
              <a:t>2</a:t>
            </a:r>
            <a:r>
              <a:rPr lang="en-US" dirty="0"/>
              <a:t>O</a:t>
            </a:r>
            <a:r>
              <a:rPr lang="en-US" baseline="-25000" dirty="0"/>
              <a:t>(l)                </a:t>
            </a:r>
            <a:r>
              <a:rPr lang="en-US" dirty="0"/>
              <a:t>2NH</a:t>
            </a:r>
            <a:r>
              <a:rPr lang="en-US" baseline="-25000" dirty="0"/>
              <a:t>4</a:t>
            </a:r>
            <a:r>
              <a:rPr lang="en-US" dirty="0"/>
              <a:t>OH</a:t>
            </a:r>
            <a:r>
              <a:rPr lang="en-US" baseline="-25000" dirty="0"/>
              <a:t>(sol)</a:t>
            </a:r>
            <a:r>
              <a:rPr lang="en-US" dirty="0"/>
              <a:t>      +     2 H</a:t>
            </a:r>
            <a:r>
              <a:rPr lang="en-US" baseline="-25000" dirty="0"/>
              <a:t>3</a:t>
            </a:r>
            <a:r>
              <a:rPr lang="en-US" dirty="0"/>
              <a:t>O</a:t>
            </a:r>
            <a:r>
              <a:rPr lang="en-US" baseline="30000" dirty="0"/>
              <a:t>+</a:t>
            </a:r>
            <a:r>
              <a:rPr lang="en-US" dirty="0"/>
              <a:t>HSO</a:t>
            </a:r>
            <a:r>
              <a:rPr lang="en-US" baseline="-25000" dirty="0"/>
              <a:t>4</a:t>
            </a:r>
            <a:r>
              <a:rPr lang="en-US" baseline="30000" dirty="0"/>
              <a:t>-</a:t>
            </a:r>
            <a:r>
              <a:rPr lang="en-US" baseline="-25000" dirty="0"/>
              <a:t>(sol)</a:t>
            </a:r>
          </a:p>
          <a:p>
            <a:pPr marL="0" indent="0">
              <a:buNone/>
            </a:pPr>
            <a:r>
              <a:rPr lang="en-US" dirty="0"/>
              <a:t>Na</a:t>
            </a:r>
            <a:r>
              <a:rPr lang="en-US" baseline="-25000" dirty="0"/>
              <a:t>2</a:t>
            </a:r>
            <a:r>
              <a:rPr lang="en-US" dirty="0"/>
              <a:t>SO</a:t>
            </a:r>
            <a:r>
              <a:rPr lang="en-US" baseline="-25000" dirty="0"/>
              <a:t>4</a:t>
            </a:r>
            <a:r>
              <a:rPr lang="en-US" baseline="30000" dirty="0"/>
              <a:t>2-</a:t>
            </a:r>
            <a:r>
              <a:rPr lang="en-US" baseline="-25000" dirty="0"/>
              <a:t>(sol)</a:t>
            </a:r>
            <a:r>
              <a:rPr lang="en-US" dirty="0"/>
              <a:t> +  NH</a:t>
            </a:r>
            <a:r>
              <a:rPr lang="en-US" baseline="-25000" dirty="0"/>
              <a:t>4</a:t>
            </a:r>
            <a:r>
              <a:rPr lang="en-US" baseline="30000" dirty="0"/>
              <a:t>+</a:t>
            </a:r>
            <a:r>
              <a:rPr lang="en-US" dirty="0"/>
              <a:t>Cl</a:t>
            </a:r>
            <a:r>
              <a:rPr lang="en-US" baseline="30000" dirty="0"/>
              <a:t>-</a:t>
            </a:r>
            <a:r>
              <a:rPr lang="en-US" baseline="-25000" dirty="0"/>
              <a:t>(sol)           </a:t>
            </a:r>
            <a:r>
              <a:rPr lang="el-GR" baseline="-25000" dirty="0"/>
              <a:t>   </a:t>
            </a:r>
            <a:r>
              <a:rPr lang="en-US" dirty="0"/>
              <a:t>NH</a:t>
            </a:r>
            <a:r>
              <a:rPr lang="en-US" baseline="-25000" dirty="0"/>
              <a:t>4</a:t>
            </a:r>
            <a:r>
              <a:rPr lang="en-US" baseline="30000" dirty="0"/>
              <a:t>+</a:t>
            </a:r>
            <a:r>
              <a:rPr lang="en-US" dirty="0"/>
              <a:t>Cl</a:t>
            </a:r>
            <a:r>
              <a:rPr lang="en-US" baseline="30000" dirty="0"/>
              <a:t>-</a:t>
            </a:r>
            <a:r>
              <a:rPr lang="en-US" baseline="-25000" dirty="0"/>
              <a:t>(sol)</a:t>
            </a:r>
            <a:r>
              <a:rPr lang="en-US" dirty="0"/>
              <a:t>     +</a:t>
            </a:r>
            <a:r>
              <a:rPr lang="el-GR" dirty="0"/>
              <a:t> </a:t>
            </a:r>
            <a:r>
              <a:rPr lang="en-US" dirty="0"/>
              <a:t>Na</a:t>
            </a:r>
            <a:r>
              <a:rPr lang="en-US" baseline="-25000" dirty="0"/>
              <a:t>2</a:t>
            </a:r>
            <a:r>
              <a:rPr lang="en-US" baseline="30000" dirty="0"/>
              <a:t>+</a:t>
            </a:r>
            <a:r>
              <a:rPr lang="en-US" dirty="0"/>
              <a:t>SO</a:t>
            </a:r>
            <a:r>
              <a:rPr lang="en-US" baseline="-25000" dirty="0"/>
              <a:t>4</a:t>
            </a:r>
            <a:r>
              <a:rPr lang="en-US" baseline="30000" dirty="0"/>
              <a:t>2-</a:t>
            </a:r>
            <a:r>
              <a:rPr lang="en-US" baseline="-25000" dirty="0"/>
              <a:t>(sol)</a:t>
            </a:r>
          </a:p>
          <a:p>
            <a:pPr marL="0" indent="0">
              <a:buNone/>
            </a:pPr>
            <a:r>
              <a:rPr lang="el-GR" dirty="0"/>
              <a:t>υδρόλυση</a:t>
            </a:r>
            <a:r>
              <a:rPr lang="en-US" dirty="0"/>
              <a:t> NH</a:t>
            </a:r>
            <a:r>
              <a:rPr lang="en-US" baseline="-25000" dirty="0"/>
              <a:t>4</a:t>
            </a:r>
            <a:r>
              <a:rPr lang="en-US" baseline="30000" dirty="0"/>
              <a:t>+</a:t>
            </a:r>
            <a:r>
              <a:rPr lang="en-US" dirty="0"/>
              <a:t>Cl</a:t>
            </a:r>
            <a:r>
              <a:rPr lang="en-US" baseline="30000" dirty="0"/>
              <a:t>-</a:t>
            </a:r>
            <a:r>
              <a:rPr lang="en-US" baseline="-25000" dirty="0"/>
              <a:t>(sol)</a:t>
            </a:r>
            <a:r>
              <a:rPr lang="el-GR" baseline="-25000" dirty="0"/>
              <a:t> </a:t>
            </a:r>
            <a:r>
              <a:rPr lang="el-GR" dirty="0"/>
              <a:t>+  </a:t>
            </a:r>
            <a:r>
              <a:rPr lang="en-US" dirty="0"/>
              <a:t>2H</a:t>
            </a:r>
            <a:r>
              <a:rPr lang="en-US" baseline="-25000" dirty="0"/>
              <a:t>2</a:t>
            </a:r>
            <a:r>
              <a:rPr lang="en-US" dirty="0"/>
              <a:t>O</a:t>
            </a:r>
            <a:r>
              <a:rPr lang="en-US" baseline="-25000" dirty="0"/>
              <a:t>(l)</a:t>
            </a:r>
            <a:r>
              <a:rPr lang="el-GR" baseline="-25000" dirty="0"/>
              <a:t>              </a:t>
            </a:r>
            <a:r>
              <a:rPr lang="el-GR" dirty="0"/>
              <a:t>ΝΗ</a:t>
            </a:r>
            <a:r>
              <a:rPr lang="el-GR" baseline="-25000" dirty="0"/>
              <a:t>4</a:t>
            </a:r>
            <a:r>
              <a:rPr lang="el-GR" dirty="0"/>
              <a:t>ΟΗ</a:t>
            </a:r>
            <a:r>
              <a:rPr lang="el-GR" baseline="-25000" dirty="0"/>
              <a:t>(</a:t>
            </a:r>
            <a:r>
              <a:rPr lang="en-US" baseline="-25000" dirty="0"/>
              <a:t>sol)</a:t>
            </a:r>
            <a:r>
              <a:rPr lang="en-US" dirty="0"/>
              <a:t>   +   H</a:t>
            </a:r>
            <a:r>
              <a:rPr lang="en-US" baseline="-25000" dirty="0"/>
              <a:t>3</a:t>
            </a:r>
            <a:r>
              <a:rPr lang="en-US" dirty="0"/>
              <a:t>O</a:t>
            </a:r>
            <a:r>
              <a:rPr lang="en-US" baseline="30000" dirty="0"/>
              <a:t>+</a:t>
            </a:r>
            <a:r>
              <a:rPr lang="en-US" dirty="0"/>
              <a:t>Cl</a:t>
            </a:r>
            <a:r>
              <a:rPr lang="en-US" baseline="30000" dirty="0"/>
              <a:t>-</a:t>
            </a:r>
            <a:r>
              <a:rPr lang="en-US" baseline="-25000" dirty="0"/>
              <a:t>(sol)</a:t>
            </a:r>
          </a:p>
          <a:p>
            <a:pPr marL="0" indent="0">
              <a:buNone/>
            </a:pPr>
            <a:r>
              <a:rPr lang="en-US" dirty="0"/>
              <a:t> Na</a:t>
            </a:r>
            <a:r>
              <a:rPr lang="en-US" baseline="-25000" dirty="0"/>
              <a:t>2</a:t>
            </a:r>
            <a:r>
              <a:rPr lang="en-US" baseline="30000" dirty="0"/>
              <a:t>+</a:t>
            </a:r>
            <a:r>
              <a:rPr lang="en-US" dirty="0"/>
              <a:t>SO</a:t>
            </a:r>
            <a:r>
              <a:rPr lang="en-US" baseline="-25000" dirty="0"/>
              <a:t>4</a:t>
            </a:r>
            <a:r>
              <a:rPr lang="en-US" baseline="30000" dirty="0"/>
              <a:t>2-</a:t>
            </a:r>
            <a:r>
              <a:rPr lang="en-US" baseline="-25000" dirty="0"/>
              <a:t> (sol)</a:t>
            </a:r>
            <a:r>
              <a:rPr lang="en-US" baseline="30000" dirty="0"/>
              <a:t> </a:t>
            </a:r>
            <a:r>
              <a:rPr lang="en-US" dirty="0"/>
              <a:t> + 10 H</a:t>
            </a:r>
            <a:r>
              <a:rPr lang="en-US" baseline="-25000" dirty="0"/>
              <a:t>2</a:t>
            </a:r>
            <a:r>
              <a:rPr lang="en-US" dirty="0"/>
              <a:t>O</a:t>
            </a:r>
            <a:r>
              <a:rPr lang="en-US" baseline="-25000" dirty="0"/>
              <a:t>(l)</a:t>
            </a:r>
            <a:r>
              <a:rPr lang="en-US" dirty="0"/>
              <a:t>          Na</a:t>
            </a:r>
            <a:r>
              <a:rPr lang="en-US" baseline="-25000" dirty="0"/>
              <a:t>2</a:t>
            </a:r>
            <a:r>
              <a:rPr lang="en-US" baseline="30000" dirty="0"/>
              <a:t>+</a:t>
            </a:r>
            <a:r>
              <a:rPr lang="en-US" dirty="0"/>
              <a:t>SO</a:t>
            </a:r>
            <a:r>
              <a:rPr lang="en-US" baseline="-25000" dirty="0"/>
              <a:t>4</a:t>
            </a:r>
            <a:r>
              <a:rPr lang="en-US" baseline="30000" dirty="0"/>
              <a:t>2-.</a:t>
            </a:r>
            <a:r>
              <a:rPr lang="en-US" dirty="0"/>
              <a:t>10 H</a:t>
            </a:r>
            <a:r>
              <a:rPr lang="en-US" baseline="-25000" dirty="0"/>
              <a:t>2</a:t>
            </a:r>
            <a:r>
              <a:rPr lang="en-US" dirty="0"/>
              <a:t>O</a:t>
            </a:r>
            <a:r>
              <a:rPr lang="en-US" baseline="-25000" dirty="0"/>
              <a:t>(s)</a:t>
            </a:r>
          </a:p>
          <a:p>
            <a:pPr marL="0" indent="0">
              <a:buNone/>
            </a:pPr>
            <a:r>
              <a:rPr lang="en-US" dirty="0"/>
              <a:t>NH4+: </a:t>
            </a:r>
            <a:r>
              <a:rPr lang="el-GR" dirty="0"/>
              <a:t>έγχρωμα δυσδιάλυτα </a:t>
            </a:r>
            <a:r>
              <a:rPr lang="el-GR" dirty="0" err="1"/>
              <a:t>σύμπλοκα</a:t>
            </a:r>
            <a:r>
              <a:rPr lang="el-GR" dirty="0"/>
              <a:t> με </a:t>
            </a:r>
            <a:r>
              <a:rPr lang="el-GR" dirty="0" err="1"/>
              <a:t>βαρέα</a:t>
            </a:r>
            <a:r>
              <a:rPr lang="el-GR" dirty="0"/>
              <a:t> μέταλλα αιωρούμενων σωματιδίων, έλκουν μικροοργανισμούς. </a:t>
            </a:r>
            <a:endParaRPr lang="en-US" dirty="0"/>
          </a:p>
        </p:txBody>
      </p:sp>
      <p:cxnSp>
        <p:nvCxnSpPr>
          <p:cNvPr id="4" name="Ευθύγραμμο βέλος σύνδεσης 3"/>
          <p:cNvCxnSpPr/>
          <p:nvPr/>
        </p:nvCxnSpPr>
        <p:spPr>
          <a:xfrm>
            <a:off x="4142232" y="1252728"/>
            <a:ext cx="621792" cy="914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 name="Ευθύγραμμο βέλος σύνδεσης 4"/>
          <p:cNvCxnSpPr/>
          <p:nvPr/>
        </p:nvCxnSpPr>
        <p:spPr>
          <a:xfrm>
            <a:off x="3910584" y="2740152"/>
            <a:ext cx="621792" cy="914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4632960" y="2301240"/>
            <a:ext cx="621792" cy="914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Αριστερό-δεξιό βέλος 6"/>
          <p:cNvSpPr/>
          <p:nvPr/>
        </p:nvSpPr>
        <p:spPr>
          <a:xfrm>
            <a:off x="3813048" y="3273552"/>
            <a:ext cx="329184" cy="731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 name="Ευθύγραμμο βέλος σύνδεσης 7"/>
          <p:cNvCxnSpPr/>
          <p:nvPr/>
        </p:nvCxnSpPr>
        <p:spPr>
          <a:xfrm>
            <a:off x="4629912" y="3742944"/>
            <a:ext cx="621792" cy="914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Γωνιακή σύνδεση 11"/>
          <p:cNvCxnSpPr/>
          <p:nvPr/>
        </p:nvCxnSpPr>
        <p:spPr>
          <a:xfrm>
            <a:off x="8092440" y="3904488"/>
            <a:ext cx="539496" cy="2560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631936" y="4160520"/>
            <a:ext cx="2093971" cy="369332"/>
          </a:xfrm>
          <a:prstGeom prst="rect">
            <a:avLst/>
          </a:prstGeom>
          <a:noFill/>
        </p:spPr>
        <p:txBody>
          <a:bodyPr wrap="none" rtlCol="0">
            <a:spAutoFit/>
          </a:bodyPr>
          <a:lstStyle/>
          <a:p>
            <a:r>
              <a:rPr lang="el-GR" dirty="0"/>
              <a:t>Διαλύει το μάρμαρο</a:t>
            </a:r>
          </a:p>
        </p:txBody>
      </p:sp>
      <p:sp>
        <p:nvSpPr>
          <p:cNvPr id="10" name="Αριστερό-δεξιό βέλος 9"/>
          <p:cNvSpPr/>
          <p:nvPr/>
        </p:nvSpPr>
        <p:spPr>
          <a:xfrm>
            <a:off x="3983736" y="4248912"/>
            <a:ext cx="329184" cy="731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24026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n-US" dirty="0">
                <a:solidFill>
                  <a:srgbClr val="FF0000"/>
                </a:solidFill>
              </a:rPr>
              <a:t>EDTA</a:t>
            </a:r>
            <a:r>
              <a:rPr lang="en-US" dirty="0"/>
              <a:t> (</a:t>
            </a:r>
            <a:r>
              <a:rPr lang="el-GR" dirty="0"/>
              <a:t>Πάστες)</a:t>
            </a:r>
          </a:p>
          <a:p>
            <a:pPr marL="0" indent="0">
              <a:buNone/>
            </a:pPr>
            <a:r>
              <a:rPr lang="en-US" dirty="0"/>
              <a:t>EDTA</a:t>
            </a:r>
            <a:r>
              <a:rPr lang="el-GR" dirty="0"/>
              <a:t>: σχηματίζει διαλυτά </a:t>
            </a:r>
            <a:r>
              <a:rPr lang="el-GR" dirty="0" err="1"/>
              <a:t>σύμπλοκα</a:t>
            </a:r>
            <a:r>
              <a:rPr lang="el-GR" dirty="0"/>
              <a:t> με το ασβέστιο</a:t>
            </a:r>
          </a:p>
          <a:p>
            <a:pPr marL="0" indent="0">
              <a:buNone/>
            </a:pPr>
            <a:r>
              <a:rPr lang="en-US" dirty="0"/>
              <a:t>NH</a:t>
            </a:r>
            <a:r>
              <a:rPr lang="en-US" baseline="-25000" dirty="0"/>
              <a:t>4</a:t>
            </a:r>
            <a:r>
              <a:rPr lang="en-US" baseline="30000" dirty="0"/>
              <a:t>+</a:t>
            </a:r>
            <a:r>
              <a:rPr lang="en-US" dirty="0"/>
              <a:t>HCO</a:t>
            </a:r>
            <a:r>
              <a:rPr lang="en-US" baseline="-25000" dirty="0"/>
              <a:t>3</a:t>
            </a:r>
            <a:r>
              <a:rPr lang="en-US" baseline="30000" dirty="0"/>
              <a:t>-</a:t>
            </a:r>
            <a:r>
              <a:rPr lang="en-US" baseline="-25000" dirty="0"/>
              <a:t>(sol)</a:t>
            </a:r>
            <a:r>
              <a:rPr lang="el-GR" dirty="0"/>
              <a:t>: βλέπε προηγούμενη διαφάνεια</a:t>
            </a:r>
          </a:p>
          <a:p>
            <a:pPr marL="0" indent="0">
              <a:buNone/>
            </a:pPr>
            <a:r>
              <a:rPr lang="en-US" dirty="0"/>
              <a:t>Na</a:t>
            </a:r>
            <a:r>
              <a:rPr lang="en-US" baseline="30000" dirty="0"/>
              <a:t>+</a:t>
            </a:r>
            <a:r>
              <a:rPr lang="en-US" dirty="0"/>
              <a:t>HCO</a:t>
            </a:r>
            <a:r>
              <a:rPr lang="en-US" baseline="-25000" dirty="0"/>
              <a:t>3</a:t>
            </a:r>
            <a:r>
              <a:rPr lang="en-US" baseline="30000" dirty="0"/>
              <a:t>-</a:t>
            </a:r>
            <a:r>
              <a:rPr lang="en-US" baseline="-25000" dirty="0"/>
              <a:t>(sol) </a:t>
            </a:r>
            <a:r>
              <a:rPr lang="el-GR" dirty="0"/>
              <a:t>: </a:t>
            </a:r>
            <a:r>
              <a:rPr lang="en-US" dirty="0"/>
              <a:t> </a:t>
            </a:r>
            <a:r>
              <a:rPr lang="el-GR" dirty="0"/>
              <a:t>σχηματίζει με τον γύψο </a:t>
            </a:r>
            <a:r>
              <a:rPr lang="en-US" dirty="0"/>
              <a:t>Na</a:t>
            </a:r>
            <a:r>
              <a:rPr lang="en-US" baseline="-25000" dirty="0"/>
              <a:t>2</a:t>
            </a:r>
            <a:r>
              <a:rPr lang="en-US" baseline="30000" dirty="0"/>
              <a:t>+</a:t>
            </a:r>
            <a:r>
              <a:rPr lang="en-US" dirty="0"/>
              <a:t>SO</a:t>
            </a:r>
            <a:r>
              <a:rPr lang="en-US" baseline="-25000" dirty="0"/>
              <a:t>4</a:t>
            </a:r>
            <a:r>
              <a:rPr lang="en-US" baseline="30000" dirty="0"/>
              <a:t>2-</a:t>
            </a:r>
            <a:r>
              <a:rPr lang="en-US" baseline="-25000" dirty="0"/>
              <a:t>(sol)</a:t>
            </a:r>
            <a:endParaRPr lang="el-GR" baseline="-25000" dirty="0"/>
          </a:p>
          <a:p>
            <a:pPr marL="0" indent="0">
              <a:buNone/>
            </a:pPr>
            <a:r>
              <a:rPr lang="en-US" dirty="0" err="1"/>
              <a:t>Desogen</a:t>
            </a:r>
            <a:r>
              <a:rPr lang="en-US" dirty="0"/>
              <a:t> : </a:t>
            </a:r>
            <a:r>
              <a:rPr lang="el-GR" dirty="0" err="1"/>
              <a:t>βιοκτόνο</a:t>
            </a:r>
            <a:r>
              <a:rPr lang="el-GR" dirty="0"/>
              <a:t>, μειώνει την επιφανειακή τάση, διευκολύνει την διείσδυση</a:t>
            </a:r>
          </a:p>
          <a:p>
            <a:pPr marL="0" indent="0">
              <a:buNone/>
            </a:pPr>
            <a:endParaRPr lang="el-GR" dirty="0"/>
          </a:p>
        </p:txBody>
      </p:sp>
    </p:spTree>
    <p:extLst>
      <p:ext uri="{BB962C8B-B14F-4D97-AF65-F5344CB8AC3E}">
        <p14:creationId xmlns:p14="http://schemas.microsoft.com/office/powerpoint/2010/main" val="3260248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a:solidFill>
                  <a:srgbClr val="FF0000"/>
                </a:solidFill>
              </a:rPr>
              <a:t>Βιολογικό επίθεμα</a:t>
            </a:r>
          </a:p>
          <a:p>
            <a:pPr marL="0" indent="0">
              <a:buNone/>
            </a:pPr>
            <a:r>
              <a:rPr lang="el-GR" dirty="0"/>
              <a:t>Ουρία και γλυκερίνη σε νερό (υπό μορφή πάστας σε άργιλο)</a:t>
            </a:r>
          </a:p>
          <a:p>
            <a:pPr marL="0" indent="0">
              <a:buNone/>
            </a:pPr>
            <a:r>
              <a:rPr lang="el-GR" dirty="0"/>
              <a:t>Διάσπαση ουρίας: </a:t>
            </a:r>
            <a:r>
              <a:rPr lang="en-US" dirty="0"/>
              <a:t>(NH</a:t>
            </a:r>
            <a:r>
              <a:rPr lang="en-US" baseline="-25000" dirty="0"/>
              <a:t>2</a:t>
            </a:r>
            <a:r>
              <a:rPr lang="en-US" dirty="0"/>
              <a:t>)</a:t>
            </a:r>
            <a:r>
              <a:rPr lang="en-US" baseline="-25000" dirty="0"/>
              <a:t>2</a:t>
            </a:r>
            <a:r>
              <a:rPr lang="en-US" dirty="0"/>
              <a:t>CO</a:t>
            </a:r>
            <a:r>
              <a:rPr lang="en-US" baseline="-25000" dirty="0"/>
              <a:t>(sol)</a:t>
            </a:r>
            <a:r>
              <a:rPr lang="en-US" dirty="0"/>
              <a:t> + H</a:t>
            </a:r>
            <a:r>
              <a:rPr lang="en-US" baseline="-25000" dirty="0"/>
              <a:t>2</a:t>
            </a:r>
            <a:r>
              <a:rPr lang="en-US" dirty="0"/>
              <a:t>O</a:t>
            </a:r>
            <a:r>
              <a:rPr lang="en-US" baseline="-25000" dirty="0"/>
              <a:t>(l)</a:t>
            </a:r>
            <a:r>
              <a:rPr lang="en-US" dirty="0"/>
              <a:t>        CO</a:t>
            </a:r>
            <a:r>
              <a:rPr lang="en-US" baseline="-25000" dirty="0"/>
              <a:t>2(g)</a:t>
            </a:r>
            <a:r>
              <a:rPr lang="en-US" dirty="0"/>
              <a:t> + 2NH</a:t>
            </a:r>
            <a:r>
              <a:rPr lang="en-US" baseline="-25000" dirty="0"/>
              <a:t>3(g)</a:t>
            </a:r>
          </a:p>
          <a:p>
            <a:pPr marL="0" indent="0">
              <a:buNone/>
            </a:pPr>
            <a:r>
              <a:rPr lang="en-US" dirty="0"/>
              <a:t>CO</a:t>
            </a:r>
            <a:r>
              <a:rPr lang="en-US" baseline="-25000" dirty="0"/>
              <a:t>2(g)</a:t>
            </a:r>
            <a:r>
              <a:rPr lang="en-US" dirty="0"/>
              <a:t> +</a:t>
            </a:r>
            <a:r>
              <a:rPr lang="el-GR" dirty="0"/>
              <a:t> </a:t>
            </a:r>
            <a:r>
              <a:rPr lang="en-US" dirty="0"/>
              <a:t>H</a:t>
            </a:r>
            <a:r>
              <a:rPr lang="en-US" baseline="-25000" dirty="0"/>
              <a:t>2</a:t>
            </a:r>
            <a:r>
              <a:rPr lang="en-US" dirty="0"/>
              <a:t>O</a:t>
            </a:r>
            <a:r>
              <a:rPr lang="en-US" baseline="-25000" dirty="0"/>
              <a:t>(l)</a:t>
            </a:r>
            <a:r>
              <a:rPr lang="el-GR" dirty="0"/>
              <a:t>: προσβάλει το μάρμαρο σχηματίζοντας </a:t>
            </a:r>
            <a:r>
              <a:rPr lang="en-US" dirty="0"/>
              <a:t>Ca</a:t>
            </a:r>
            <a:r>
              <a:rPr lang="en-US" baseline="30000" dirty="0"/>
              <a:t>2+</a:t>
            </a:r>
            <a:r>
              <a:rPr lang="en-US" dirty="0"/>
              <a:t>(HCO</a:t>
            </a:r>
            <a:r>
              <a:rPr lang="en-US" baseline="-25000" dirty="0"/>
              <a:t>3</a:t>
            </a:r>
            <a:r>
              <a:rPr lang="en-US" dirty="0"/>
              <a:t>)</a:t>
            </a:r>
            <a:r>
              <a:rPr lang="en-US" baseline="-25000" dirty="0"/>
              <a:t>2</a:t>
            </a:r>
            <a:r>
              <a:rPr lang="en-US" baseline="30000" dirty="0"/>
              <a:t>-</a:t>
            </a:r>
            <a:r>
              <a:rPr lang="en-US" baseline="-25000" dirty="0"/>
              <a:t>(sol) </a:t>
            </a:r>
            <a:r>
              <a:rPr lang="el-GR" dirty="0"/>
              <a:t> </a:t>
            </a:r>
          </a:p>
          <a:p>
            <a:pPr marL="0" indent="0">
              <a:buNone/>
            </a:pPr>
            <a:r>
              <a:rPr lang="en-US" dirty="0"/>
              <a:t>2NH</a:t>
            </a:r>
            <a:r>
              <a:rPr lang="en-US" baseline="-25000" dirty="0"/>
              <a:t>3(g)</a:t>
            </a:r>
            <a:r>
              <a:rPr lang="el-GR" baseline="-25000" dirty="0"/>
              <a:t> </a:t>
            </a:r>
            <a:r>
              <a:rPr lang="el-GR" dirty="0"/>
              <a:t>σχηματίζει </a:t>
            </a:r>
            <a:r>
              <a:rPr lang="en-US" dirty="0"/>
              <a:t>(NH</a:t>
            </a:r>
            <a:r>
              <a:rPr lang="en-US" baseline="-25000" dirty="0"/>
              <a:t>4</a:t>
            </a:r>
            <a:r>
              <a:rPr lang="en-US" dirty="0"/>
              <a:t>)</a:t>
            </a:r>
            <a:r>
              <a:rPr lang="en-US" baseline="-25000" dirty="0"/>
              <a:t>2</a:t>
            </a:r>
            <a:r>
              <a:rPr lang="en-US" baseline="30000" dirty="0"/>
              <a:t>2+</a:t>
            </a:r>
            <a:r>
              <a:rPr lang="en-US" dirty="0"/>
              <a:t>SO</a:t>
            </a:r>
            <a:r>
              <a:rPr lang="en-US" baseline="-25000" dirty="0"/>
              <a:t>4</a:t>
            </a:r>
            <a:r>
              <a:rPr lang="en-US" baseline="30000" dirty="0"/>
              <a:t>2-</a:t>
            </a:r>
            <a:r>
              <a:rPr lang="en-US" baseline="-25000" dirty="0"/>
              <a:t>(sol)   </a:t>
            </a:r>
            <a:r>
              <a:rPr lang="el-GR" dirty="0"/>
              <a:t>με τα προβλήματα που αναφέρθηκαν στην προηγούμενη διαφάνεια</a:t>
            </a:r>
          </a:p>
        </p:txBody>
      </p:sp>
      <p:cxnSp>
        <p:nvCxnSpPr>
          <p:cNvPr id="5" name="Ευθύγραμμο βέλος σύνδεσης 4"/>
          <p:cNvCxnSpPr/>
          <p:nvPr/>
        </p:nvCxnSpPr>
        <p:spPr>
          <a:xfrm>
            <a:off x="6528816" y="3063240"/>
            <a:ext cx="502920" cy="182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86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89562" y="619396"/>
            <a:ext cx="10515600" cy="5616034"/>
          </a:xfrm>
        </p:spPr>
        <p:txBody>
          <a:bodyPr/>
          <a:lstStyle/>
          <a:p>
            <a:pPr marL="0" indent="0">
              <a:buNone/>
            </a:pPr>
            <a:r>
              <a:rPr lang="el-GR" dirty="0"/>
              <a:t>Ταχύτητα διάλυσης μαρμάρων</a:t>
            </a:r>
          </a:p>
          <a:p>
            <a:r>
              <a:rPr lang="el-GR" dirty="0"/>
              <a:t>50-100 μ</a:t>
            </a:r>
            <a:r>
              <a:rPr lang="en-US" dirty="0"/>
              <a:t>m/ </a:t>
            </a:r>
            <a:r>
              <a:rPr lang="el-GR" dirty="0"/>
              <a:t>έτος ( </a:t>
            </a:r>
            <a:r>
              <a:rPr lang="en-US" dirty="0" err="1"/>
              <a:t>Guidobaldi</a:t>
            </a:r>
            <a:r>
              <a:rPr lang="en-US" dirty="0"/>
              <a:t> et al)</a:t>
            </a:r>
            <a:r>
              <a:rPr lang="el-GR" dirty="0"/>
              <a:t> </a:t>
            </a:r>
            <a:endParaRPr lang="en-US" dirty="0"/>
          </a:p>
          <a:p>
            <a:r>
              <a:rPr lang="el-GR" dirty="0"/>
              <a:t>Ακρόπολη ( πεντελικό μάρμαρο, </a:t>
            </a:r>
            <a:r>
              <a:rPr lang="en-US" dirty="0"/>
              <a:t>in situ, </a:t>
            </a:r>
            <a:r>
              <a:rPr lang="el-GR" dirty="0"/>
              <a:t>υπό την επίδραση όξινης βροχής, όχι εμβάπτιση</a:t>
            </a:r>
            <a:r>
              <a:rPr lang="en-US" dirty="0"/>
              <a:t>) 0,7-3 </a:t>
            </a:r>
            <a:r>
              <a:rPr lang="el-GR" dirty="0"/>
              <a:t>μ</a:t>
            </a:r>
            <a:r>
              <a:rPr lang="en-US" dirty="0"/>
              <a:t>m/ </a:t>
            </a:r>
            <a:r>
              <a:rPr lang="el-GR" dirty="0"/>
              <a:t>έτος</a:t>
            </a:r>
          </a:p>
          <a:p>
            <a:r>
              <a:rPr lang="el-GR" dirty="0"/>
              <a:t>Για το ίδιο </a:t>
            </a:r>
            <a:r>
              <a:rPr lang="en-US" dirty="0"/>
              <a:t>van </a:t>
            </a:r>
            <a:r>
              <a:rPr lang="en-US" dirty="0" err="1"/>
              <a:t>GriecKen</a:t>
            </a:r>
            <a:r>
              <a:rPr lang="en-US" dirty="0"/>
              <a:t> et al 4-34</a:t>
            </a:r>
            <a:r>
              <a:rPr lang="el-GR" dirty="0"/>
              <a:t> μ</a:t>
            </a:r>
            <a:r>
              <a:rPr lang="en-US" dirty="0"/>
              <a:t>m/ </a:t>
            </a:r>
            <a:r>
              <a:rPr lang="el-GR" dirty="0"/>
              <a:t>έτος </a:t>
            </a:r>
            <a:endParaRPr lang="en-US" dirty="0"/>
          </a:p>
          <a:p>
            <a:endParaRPr lang="en-US" dirty="0"/>
          </a:p>
          <a:p>
            <a:pPr marL="0" indent="0">
              <a:buNone/>
            </a:pPr>
            <a:r>
              <a:rPr lang="en-US" dirty="0"/>
              <a:t>(</a:t>
            </a:r>
            <a:r>
              <a:rPr lang="el-GR" dirty="0"/>
              <a:t>Σημείωση: τα πρώτα λεπτά της βροχής καθαρίζουν την ατμόσφαιρα από τους ρύπους, η συνεχόμενη βροχόπτωση δεν έχει τον χαρακτήρα της όξινης βροχής)</a:t>
            </a:r>
          </a:p>
        </p:txBody>
      </p:sp>
    </p:spTree>
    <p:extLst>
      <p:ext uri="{BB962C8B-B14F-4D97-AF65-F5344CB8AC3E}">
        <p14:creationId xmlns:p14="http://schemas.microsoft.com/office/powerpoint/2010/main" val="217571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Γράφημα 13"/>
          <p:cNvGraphicFramePr/>
          <p:nvPr>
            <p:extLst>
              <p:ext uri="{D42A27DB-BD31-4B8C-83A1-F6EECF244321}">
                <p14:modId xmlns:p14="http://schemas.microsoft.com/office/powerpoint/2010/main" val="2790030178"/>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234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47927" y="852858"/>
            <a:ext cx="10515600" cy="5314477"/>
          </a:xfrm>
        </p:spPr>
        <p:txBody>
          <a:bodyPr/>
          <a:lstStyle/>
          <a:p>
            <a:r>
              <a:rPr lang="el-GR" dirty="0"/>
              <a:t>Μέχρι </a:t>
            </a:r>
            <a:r>
              <a:rPr lang="en-US" dirty="0"/>
              <a:t>pH 5 </a:t>
            </a:r>
            <a:r>
              <a:rPr lang="el-GR" dirty="0"/>
              <a:t>με αύξηση της τιμής του </a:t>
            </a:r>
            <a:r>
              <a:rPr lang="en-US" dirty="0"/>
              <a:t>pH</a:t>
            </a:r>
            <a:r>
              <a:rPr lang="el-GR" dirty="0"/>
              <a:t> ελαττώνεται η ταχύτητα διάλυσης</a:t>
            </a:r>
          </a:p>
          <a:p>
            <a:r>
              <a:rPr lang="el-GR" dirty="0"/>
              <a:t>Μεταξύ </a:t>
            </a:r>
            <a:r>
              <a:rPr lang="en-US" dirty="0"/>
              <a:t>pH</a:t>
            </a:r>
            <a:r>
              <a:rPr lang="el-GR" dirty="0"/>
              <a:t> 5 και 8 η ταχύτητα διάλυσης παραμένει σχεδόν σταθερή</a:t>
            </a:r>
          </a:p>
          <a:p>
            <a:pPr marL="0" indent="0">
              <a:buNone/>
            </a:pPr>
            <a:r>
              <a:rPr lang="el-GR" dirty="0" err="1"/>
              <a:t>Καμψη</a:t>
            </a:r>
            <a:r>
              <a:rPr lang="el-GR" dirty="0"/>
              <a:t> ταχύτητας εξαιτίας της πραγματοποίησης της αντίστροφης δράσης</a:t>
            </a:r>
          </a:p>
          <a:p>
            <a:r>
              <a:rPr lang="el-GR" dirty="0"/>
              <a:t> </a:t>
            </a:r>
            <a:r>
              <a:rPr lang="en-US" dirty="0"/>
              <a:t>Ca(HCO</a:t>
            </a:r>
            <a:r>
              <a:rPr lang="en-US" baseline="-25000" dirty="0"/>
              <a:t>3</a:t>
            </a:r>
            <a:r>
              <a:rPr lang="en-US" dirty="0"/>
              <a:t>)</a:t>
            </a:r>
            <a:r>
              <a:rPr lang="en-US" baseline="-25000" dirty="0"/>
              <a:t>2(sol)</a:t>
            </a:r>
            <a:r>
              <a:rPr lang="en-US" dirty="0"/>
              <a:t> </a:t>
            </a:r>
            <a:r>
              <a:rPr lang="el-GR" dirty="0"/>
              <a:t>           </a:t>
            </a:r>
            <a:r>
              <a:rPr lang="en-US" dirty="0"/>
              <a:t>CaCO</a:t>
            </a:r>
            <a:r>
              <a:rPr lang="en-US" baseline="-25000" dirty="0"/>
              <a:t>3(s)</a:t>
            </a:r>
            <a:r>
              <a:rPr lang="en-US" dirty="0"/>
              <a:t>    + H</a:t>
            </a:r>
            <a:r>
              <a:rPr lang="en-US" baseline="-25000" dirty="0"/>
              <a:t>2</a:t>
            </a:r>
            <a:r>
              <a:rPr lang="en-US" dirty="0"/>
              <a:t>CO</a:t>
            </a:r>
            <a:r>
              <a:rPr lang="en-US" baseline="-25000" dirty="0"/>
              <a:t>3(sol)</a:t>
            </a:r>
            <a:r>
              <a:rPr lang="en-US" dirty="0"/>
              <a:t> + 2H</a:t>
            </a:r>
            <a:r>
              <a:rPr lang="en-US" baseline="-25000" dirty="0"/>
              <a:t>2</a:t>
            </a:r>
            <a:r>
              <a:rPr lang="en-US" dirty="0"/>
              <a:t>O</a:t>
            </a:r>
            <a:r>
              <a:rPr lang="en-US" baseline="-25000" dirty="0"/>
              <a:t>(l)</a:t>
            </a:r>
            <a:endParaRPr lang="el-GR" baseline="-25000" dirty="0"/>
          </a:p>
          <a:p>
            <a:r>
              <a:rPr lang="el-GR" dirty="0"/>
              <a:t>Για </a:t>
            </a:r>
            <a:r>
              <a:rPr lang="en-US" dirty="0"/>
              <a:t>pH</a:t>
            </a:r>
            <a:r>
              <a:rPr lang="el-GR" dirty="0"/>
              <a:t> μεγαλύτερο του 8, έχουμε αλκαλική προσβολή</a:t>
            </a:r>
            <a:endParaRPr lang="en-US" dirty="0"/>
          </a:p>
          <a:p>
            <a:endParaRPr lang="en-US" dirty="0"/>
          </a:p>
          <a:p>
            <a:pPr marL="0" indent="0">
              <a:buNone/>
            </a:pPr>
            <a:endParaRPr lang="el-GR" dirty="0"/>
          </a:p>
          <a:p>
            <a:pPr marL="0" indent="0">
              <a:buNone/>
            </a:pPr>
            <a:endParaRPr lang="el-GR" dirty="0"/>
          </a:p>
          <a:p>
            <a:endParaRPr lang="el-GR" dirty="0"/>
          </a:p>
        </p:txBody>
      </p:sp>
      <p:sp>
        <p:nvSpPr>
          <p:cNvPr id="4" name="Αριστερό-δεξιό βέλος 3"/>
          <p:cNvSpPr/>
          <p:nvPr/>
        </p:nvSpPr>
        <p:spPr>
          <a:xfrm>
            <a:off x="3317129" y="3346317"/>
            <a:ext cx="525294" cy="972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58550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739302"/>
            <a:ext cx="10873902" cy="5437661"/>
          </a:xfrm>
        </p:spPr>
        <p:txBody>
          <a:bodyPr>
            <a:normAutofit/>
          </a:bodyPr>
          <a:lstStyle/>
          <a:p>
            <a:pPr marL="0" indent="0">
              <a:buNone/>
            </a:pPr>
            <a:r>
              <a:rPr lang="el-GR" dirty="0"/>
              <a:t>Στην όξινη βροχή έχουμε την παραγωγή 3 οξέων </a:t>
            </a:r>
            <a:r>
              <a:rPr lang="en-US" dirty="0"/>
              <a:t>H</a:t>
            </a:r>
            <a:r>
              <a:rPr lang="en-US" baseline="-25000" dirty="0"/>
              <a:t>2</a:t>
            </a:r>
            <a:r>
              <a:rPr lang="en-US" dirty="0"/>
              <a:t>SO</a:t>
            </a:r>
            <a:r>
              <a:rPr lang="en-US" baseline="-25000" dirty="0"/>
              <a:t>4</a:t>
            </a:r>
            <a:r>
              <a:rPr lang="el-GR" dirty="0"/>
              <a:t>, </a:t>
            </a:r>
            <a:r>
              <a:rPr lang="en-US" dirty="0"/>
              <a:t>HNO</a:t>
            </a:r>
            <a:r>
              <a:rPr lang="en-US" baseline="-25000" dirty="0"/>
              <a:t>3</a:t>
            </a:r>
            <a:r>
              <a:rPr lang="en-US" dirty="0"/>
              <a:t> &amp;</a:t>
            </a:r>
            <a:r>
              <a:rPr lang="el-GR" dirty="0"/>
              <a:t> </a:t>
            </a:r>
            <a:r>
              <a:rPr lang="en-US" dirty="0"/>
              <a:t>H</a:t>
            </a:r>
            <a:r>
              <a:rPr lang="en-US" baseline="-25000" dirty="0"/>
              <a:t>2</a:t>
            </a:r>
            <a:r>
              <a:rPr lang="en-US" dirty="0"/>
              <a:t>CO</a:t>
            </a:r>
            <a:r>
              <a:rPr lang="en-US" baseline="-25000" dirty="0"/>
              <a:t>3</a:t>
            </a:r>
            <a:endParaRPr lang="el-GR" dirty="0"/>
          </a:p>
          <a:p>
            <a:pPr marL="0" indent="0">
              <a:buNone/>
            </a:pPr>
            <a:r>
              <a:rPr lang="el-GR" dirty="0"/>
              <a:t>Ερώτημα: με ποια ταχύτητα πραγματοποιείται η δράση τους;</a:t>
            </a:r>
          </a:p>
          <a:p>
            <a:r>
              <a:rPr lang="el-GR" dirty="0"/>
              <a:t>Χημική κινητική: ταχύτητα και παραγωγή των προϊόντων ανάλογη  με την ισχύ των οξέων. </a:t>
            </a:r>
          </a:p>
          <a:p>
            <a:r>
              <a:rPr lang="el-GR" dirty="0"/>
              <a:t>Τα οξέα </a:t>
            </a:r>
            <a:r>
              <a:rPr lang="en-US" dirty="0"/>
              <a:t>H</a:t>
            </a:r>
            <a:r>
              <a:rPr lang="en-US" baseline="-25000" dirty="0"/>
              <a:t>2</a:t>
            </a:r>
            <a:r>
              <a:rPr lang="en-US" dirty="0"/>
              <a:t>SO</a:t>
            </a:r>
            <a:r>
              <a:rPr lang="en-US" baseline="-25000" dirty="0"/>
              <a:t>4</a:t>
            </a:r>
            <a:r>
              <a:rPr lang="el-GR" dirty="0"/>
              <a:t>, </a:t>
            </a:r>
            <a:r>
              <a:rPr lang="en-US" dirty="0"/>
              <a:t>HNO</a:t>
            </a:r>
            <a:r>
              <a:rPr lang="en-US" baseline="-25000" dirty="0"/>
              <a:t>3</a:t>
            </a:r>
            <a:r>
              <a:rPr lang="en-US" dirty="0"/>
              <a:t> </a:t>
            </a:r>
            <a:r>
              <a:rPr lang="el-GR" dirty="0"/>
              <a:t>είναι ισχυρά οξέα ενώ το </a:t>
            </a:r>
            <a:r>
              <a:rPr lang="en-US" dirty="0"/>
              <a:t>H</a:t>
            </a:r>
            <a:r>
              <a:rPr lang="en-US" baseline="-25000" dirty="0"/>
              <a:t>2</a:t>
            </a:r>
            <a:r>
              <a:rPr lang="en-US" dirty="0"/>
              <a:t>CO</a:t>
            </a:r>
            <a:r>
              <a:rPr lang="en-US" baseline="-25000" dirty="0"/>
              <a:t>3</a:t>
            </a:r>
            <a:r>
              <a:rPr lang="el-GR" baseline="-25000" dirty="0"/>
              <a:t> </a:t>
            </a:r>
            <a:r>
              <a:rPr lang="el-GR" dirty="0"/>
              <a:t>συγκεκριμένα:</a:t>
            </a:r>
          </a:p>
          <a:p>
            <a:pPr marL="0" indent="0">
              <a:buNone/>
            </a:pPr>
            <a:r>
              <a:rPr lang="el-GR" dirty="0"/>
              <a:t>        </a:t>
            </a:r>
            <a:r>
              <a:rPr lang="en-US" dirty="0"/>
              <a:t>HNO</a:t>
            </a:r>
            <a:r>
              <a:rPr lang="en-US" baseline="-25000" dirty="0"/>
              <a:t>3</a:t>
            </a:r>
            <a:r>
              <a:rPr lang="en-US" dirty="0"/>
              <a:t> </a:t>
            </a:r>
            <a:r>
              <a:rPr lang="el-GR" dirty="0"/>
              <a:t>&gt; </a:t>
            </a:r>
            <a:r>
              <a:rPr lang="en-US" dirty="0"/>
              <a:t>H</a:t>
            </a:r>
            <a:r>
              <a:rPr lang="en-US" baseline="-25000" dirty="0"/>
              <a:t>2</a:t>
            </a:r>
            <a:r>
              <a:rPr lang="en-US" dirty="0"/>
              <a:t>SO</a:t>
            </a:r>
            <a:r>
              <a:rPr lang="en-US" baseline="-25000" dirty="0"/>
              <a:t>4</a:t>
            </a:r>
            <a:r>
              <a:rPr lang="el-GR" dirty="0"/>
              <a:t> &gt; </a:t>
            </a:r>
            <a:r>
              <a:rPr lang="en-US" dirty="0"/>
              <a:t>H</a:t>
            </a:r>
            <a:r>
              <a:rPr lang="en-US" baseline="-25000" dirty="0"/>
              <a:t>2</a:t>
            </a:r>
            <a:r>
              <a:rPr lang="en-US" dirty="0"/>
              <a:t>CO</a:t>
            </a:r>
            <a:r>
              <a:rPr lang="en-US" baseline="-25000" dirty="0"/>
              <a:t>3</a:t>
            </a:r>
            <a:endParaRPr lang="el-GR" dirty="0"/>
          </a:p>
          <a:p>
            <a:pPr marL="0" indent="0">
              <a:buNone/>
            </a:pPr>
            <a:r>
              <a:rPr lang="el-GR" dirty="0"/>
              <a:t>             (ισχύς των οξέων)</a:t>
            </a:r>
          </a:p>
          <a:p>
            <a:r>
              <a:rPr lang="el-GR" dirty="0"/>
              <a:t>Από την συγκέντρωση των οξέων, η οποία εξαρτάται από την συγκέντρωση των ρύπων</a:t>
            </a:r>
          </a:p>
          <a:p>
            <a:pPr marL="0" indent="0">
              <a:buNone/>
            </a:pPr>
            <a:r>
              <a:rPr lang="el-GR" dirty="0"/>
              <a:t>       </a:t>
            </a:r>
            <a:r>
              <a:rPr lang="en-US" dirty="0"/>
              <a:t>H</a:t>
            </a:r>
            <a:r>
              <a:rPr lang="en-US" baseline="-25000" dirty="0"/>
              <a:t>2</a:t>
            </a:r>
            <a:r>
              <a:rPr lang="en-US" dirty="0"/>
              <a:t>CO</a:t>
            </a:r>
            <a:r>
              <a:rPr lang="en-US" baseline="-25000" dirty="0"/>
              <a:t>3</a:t>
            </a:r>
            <a:r>
              <a:rPr lang="el-GR" baseline="-25000" dirty="0"/>
              <a:t> </a:t>
            </a:r>
            <a:r>
              <a:rPr lang="el-GR" dirty="0"/>
              <a:t>&gt; </a:t>
            </a:r>
            <a:r>
              <a:rPr lang="en-US" dirty="0"/>
              <a:t>HNO</a:t>
            </a:r>
            <a:r>
              <a:rPr lang="en-US" baseline="-25000" dirty="0"/>
              <a:t>3</a:t>
            </a:r>
            <a:r>
              <a:rPr lang="el-GR" baseline="-25000" dirty="0"/>
              <a:t> </a:t>
            </a:r>
            <a:r>
              <a:rPr lang="el-GR" dirty="0"/>
              <a:t>&gt; </a:t>
            </a:r>
            <a:r>
              <a:rPr lang="en-US" dirty="0"/>
              <a:t>H</a:t>
            </a:r>
            <a:r>
              <a:rPr lang="en-US" baseline="-25000" dirty="0"/>
              <a:t>2</a:t>
            </a:r>
            <a:r>
              <a:rPr lang="en-US" dirty="0"/>
              <a:t>SO</a:t>
            </a:r>
            <a:r>
              <a:rPr lang="en-US" baseline="-25000" dirty="0"/>
              <a:t>4</a:t>
            </a:r>
            <a:r>
              <a:rPr lang="el-GR" dirty="0"/>
              <a:t> </a:t>
            </a:r>
          </a:p>
          <a:p>
            <a:pPr marL="0" indent="0">
              <a:buNone/>
            </a:pPr>
            <a:r>
              <a:rPr lang="el-GR" dirty="0"/>
              <a:t>(συγκέντρωση       </a:t>
            </a:r>
            <a:r>
              <a:rPr lang="el-GR" dirty="0" err="1"/>
              <a:t>ενεργότητα</a:t>
            </a:r>
            <a:r>
              <a:rPr lang="el-GR" dirty="0"/>
              <a:t>)</a:t>
            </a:r>
          </a:p>
          <a:p>
            <a:pPr marL="0" indent="0">
              <a:buNone/>
            </a:pPr>
            <a:endParaRPr lang="el-GR" dirty="0"/>
          </a:p>
          <a:p>
            <a:endParaRPr lang="en-US" dirty="0"/>
          </a:p>
          <a:p>
            <a:pPr marL="0" indent="0">
              <a:buNone/>
            </a:pPr>
            <a:endParaRPr lang="el-GR" dirty="0"/>
          </a:p>
        </p:txBody>
      </p:sp>
      <p:cxnSp>
        <p:nvCxnSpPr>
          <p:cNvPr id="5" name="Ευθύγραμμο βέλος σύνδεσης 4"/>
          <p:cNvCxnSpPr/>
          <p:nvPr/>
        </p:nvCxnSpPr>
        <p:spPr>
          <a:xfrm flipH="1" flipV="1">
            <a:off x="1702339" y="3642959"/>
            <a:ext cx="3044758" cy="972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3127441" y="5846329"/>
            <a:ext cx="437745"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flipV="1">
            <a:off x="1592097" y="5624163"/>
            <a:ext cx="3044758" cy="972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66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18744" y="599939"/>
            <a:ext cx="10515600" cy="5664673"/>
          </a:xfrm>
        </p:spPr>
        <p:txBody>
          <a:bodyPr/>
          <a:lstStyle/>
          <a:p>
            <a:r>
              <a:rPr lang="el-GR" dirty="0"/>
              <a:t>Από την διαλυτότητα των προϊόντων </a:t>
            </a:r>
          </a:p>
          <a:p>
            <a:pPr marL="0" indent="0">
              <a:buNone/>
            </a:pPr>
            <a:r>
              <a:rPr lang="el-GR" dirty="0"/>
              <a:t>Σταματάει η </a:t>
            </a:r>
            <a:r>
              <a:rPr lang="el-GR" dirty="0" err="1"/>
              <a:t>διαλυτοποίση</a:t>
            </a:r>
            <a:r>
              <a:rPr lang="el-GR" dirty="0"/>
              <a:t>, όταν η ακίνητη στοιβάδα </a:t>
            </a:r>
            <a:r>
              <a:rPr lang="el-GR" dirty="0" err="1"/>
              <a:t>κορεστεί</a:t>
            </a:r>
            <a:r>
              <a:rPr lang="el-GR" dirty="0"/>
              <a:t> από το συγκεκριμένο προϊόν ή </a:t>
            </a:r>
            <a:r>
              <a:rPr lang="el-GR" dirty="0" err="1"/>
              <a:t>κορεστούν</a:t>
            </a:r>
            <a:r>
              <a:rPr lang="el-GR" dirty="0"/>
              <a:t> οι σταγόνες της δρόσου. Η διαλυτότητα των προϊόντων είναι:</a:t>
            </a:r>
          </a:p>
          <a:p>
            <a:pPr marL="0" indent="0">
              <a:buNone/>
            </a:pPr>
            <a:r>
              <a:rPr lang="en-US" dirty="0"/>
              <a:t>Ca(NO</a:t>
            </a:r>
            <a:r>
              <a:rPr lang="en-US" baseline="-25000" dirty="0"/>
              <a:t>3</a:t>
            </a:r>
            <a:r>
              <a:rPr lang="en-US" dirty="0"/>
              <a:t>)</a:t>
            </a:r>
            <a:r>
              <a:rPr lang="en-US" baseline="-25000" dirty="0"/>
              <a:t>2</a:t>
            </a:r>
            <a:r>
              <a:rPr lang="en-US" baseline="30000" dirty="0"/>
              <a:t>.</a:t>
            </a:r>
            <a:r>
              <a:rPr lang="en-US" dirty="0"/>
              <a:t>4H</a:t>
            </a:r>
            <a:r>
              <a:rPr lang="en-US" baseline="-25000" dirty="0"/>
              <a:t>2</a:t>
            </a:r>
            <a:r>
              <a:rPr lang="en-US" dirty="0"/>
              <a:t>O &gt; Ca(NO)</a:t>
            </a:r>
            <a:r>
              <a:rPr lang="en-US" baseline="-25000" dirty="0"/>
              <a:t>3</a:t>
            </a:r>
            <a:r>
              <a:rPr lang="en-US" dirty="0"/>
              <a:t> &gt; CaSO</a:t>
            </a:r>
            <a:r>
              <a:rPr lang="en-US" baseline="-25000" dirty="0"/>
              <a:t>4</a:t>
            </a:r>
            <a:r>
              <a:rPr lang="en-US" baseline="30000" dirty="0"/>
              <a:t>.</a:t>
            </a:r>
            <a:r>
              <a:rPr lang="en-US" dirty="0"/>
              <a:t>2H</a:t>
            </a:r>
            <a:r>
              <a:rPr lang="en-US" baseline="-25000" dirty="0"/>
              <a:t>2</a:t>
            </a:r>
            <a:r>
              <a:rPr lang="en-US" dirty="0"/>
              <a:t>O &gt; CaCO</a:t>
            </a:r>
            <a:r>
              <a:rPr lang="en-US" baseline="-25000" dirty="0"/>
              <a:t>3 </a:t>
            </a:r>
            <a:endParaRPr lang="en-US" dirty="0"/>
          </a:p>
          <a:p>
            <a:pPr marL="0" indent="0">
              <a:buNone/>
            </a:pPr>
            <a:r>
              <a:rPr lang="en-US" sz="2000" dirty="0"/>
              <a:t>2,66 g/ml                           1,2 g/ml        2,2 10</a:t>
            </a:r>
            <a:r>
              <a:rPr lang="en-US" sz="2000" baseline="30000" dirty="0"/>
              <a:t>-3</a:t>
            </a:r>
            <a:r>
              <a:rPr lang="en-US" sz="2000" dirty="0"/>
              <a:t> g/ml           1,4 10</a:t>
            </a:r>
            <a:r>
              <a:rPr lang="en-US" sz="2000" baseline="30000" dirty="0"/>
              <a:t>-5</a:t>
            </a:r>
            <a:r>
              <a:rPr lang="en-US" sz="2000" dirty="0"/>
              <a:t> g/ml</a:t>
            </a:r>
          </a:p>
          <a:p>
            <a:pPr marL="0" indent="0">
              <a:buNone/>
            </a:pPr>
            <a:r>
              <a:rPr lang="el-GR" dirty="0"/>
              <a:t>Σύγκριση χημικών δυναμικών των 3 δράσεων</a:t>
            </a:r>
          </a:p>
          <a:p>
            <a:pPr marL="0" indent="0">
              <a:buNone/>
            </a:pPr>
            <a:r>
              <a:rPr lang="el-GR" dirty="0"/>
              <a:t>μ </a:t>
            </a:r>
            <a:r>
              <a:rPr lang="el-GR" baseline="-25000" dirty="0" err="1"/>
              <a:t>διαλ</a:t>
            </a:r>
            <a:r>
              <a:rPr lang="el-GR" baseline="-25000" dirty="0"/>
              <a:t>. προς </a:t>
            </a:r>
            <a:r>
              <a:rPr lang="en-US" baseline="-25000" dirty="0"/>
              <a:t>Ca(NO</a:t>
            </a:r>
            <a:r>
              <a:rPr lang="en-US" sz="1400" baseline="-25000" dirty="0"/>
              <a:t>3</a:t>
            </a:r>
            <a:r>
              <a:rPr lang="en-US" baseline="-25000" dirty="0"/>
              <a:t>)</a:t>
            </a:r>
            <a:r>
              <a:rPr lang="en-US" sz="1400" baseline="-25000" dirty="0"/>
              <a:t>2</a:t>
            </a:r>
            <a:r>
              <a:rPr lang="en-US" baseline="-25000" dirty="0"/>
              <a:t>.4H</a:t>
            </a:r>
            <a:r>
              <a:rPr lang="en-US" sz="1400" baseline="-25000" dirty="0"/>
              <a:t>2</a:t>
            </a:r>
            <a:r>
              <a:rPr lang="en-US" baseline="-25000" dirty="0"/>
              <a:t>O</a:t>
            </a:r>
            <a:r>
              <a:rPr lang="en-US" dirty="0"/>
              <a:t>&gt;</a:t>
            </a:r>
            <a:r>
              <a:rPr lang="el-GR" dirty="0"/>
              <a:t> μ </a:t>
            </a:r>
            <a:r>
              <a:rPr lang="el-GR" baseline="-25000" dirty="0" err="1"/>
              <a:t>διαλ</a:t>
            </a:r>
            <a:r>
              <a:rPr lang="el-GR" baseline="-25000" dirty="0"/>
              <a:t>. προς </a:t>
            </a:r>
            <a:r>
              <a:rPr lang="en-US" baseline="-25000" dirty="0"/>
              <a:t>Ca(</a:t>
            </a:r>
            <a:r>
              <a:rPr lang="el-GR" baseline="-25000" dirty="0"/>
              <a:t>Η</a:t>
            </a:r>
            <a:r>
              <a:rPr lang="en-US" baseline="-25000" dirty="0"/>
              <a:t>SO</a:t>
            </a:r>
            <a:r>
              <a:rPr lang="en-US" sz="1400" baseline="-25000" dirty="0"/>
              <a:t>4</a:t>
            </a:r>
            <a:r>
              <a:rPr lang="en-US" baseline="-25000" dirty="0"/>
              <a:t>)</a:t>
            </a:r>
            <a:r>
              <a:rPr lang="en-US" sz="1400" baseline="-25000" dirty="0"/>
              <a:t>2</a:t>
            </a:r>
            <a:r>
              <a:rPr lang="en-US" baseline="-25000" dirty="0"/>
              <a:t> </a:t>
            </a:r>
            <a:r>
              <a:rPr lang="en-US" dirty="0"/>
              <a:t>&gt; </a:t>
            </a:r>
            <a:r>
              <a:rPr lang="el-GR" dirty="0"/>
              <a:t>μ </a:t>
            </a:r>
            <a:r>
              <a:rPr lang="el-GR" baseline="-25000" dirty="0" err="1"/>
              <a:t>διαλ</a:t>
            </a:r>
            <a:r>
              <a:rPr lang="el-GR" baseline="-25000" dirty="0"/>
              <a:t>. προς </a:t>
            </a:r>
            <a:r>
              <a:rPr lang="en-US" baseline="-25000" dirty="0"/>
              <a:t>Ca(HCO</a:t>
            </a:r>
            <a:r>
              <a:rPr lang="en-US" sz="1400" baseline="-25000" dirty="0"/>
              <a:t>3</a:t>
            </a:r>
            <a:r>
              <a:rPr lang="en-US" baseline="-25000" dirty="0"/>
              <a:t>)</a:t>
            </a:r>
            <a:r>
              <a:rPr lang="en-US" sz="1400" baseline="-25000" dirty="0"/>
              <a:t>2 </a:t>
            </a:r>
            <a:endParaRPr lang="en-US" sz="1400" dirty="0"/>
          </a:p>
          <a:p>
            <a:pPr marL="0" indent="0">
              <a:buNone/>
            </a:pPr>
            <a:r>
              <a:rPr lang="el-GR" dirty="0"/>
              <a:t>Άρα στο κινητό στρώμα της βροχής υπερισχύουν τα </a:t>
            </a:r>
            <a:r>
              <a:rPr lang="el-GR" dirty="0" err="1"/>
              <a:t>κατιόντα</a:t>
            </a:r>
            <a:r>
              <a:rPr lang="el-GR" dirty="0"/>
              <a:t> ασβεστίου από τα νιτρικά άλατα, λιγότερο από τα αντίστοιχα άλατα από τα όξινα θειικά άλατα και ακόμα λιγότερα από τα όξινα ανθρακικά άλατα. </a:t>
            </a:r>
          </a:p>
        </p:txBody>
      </p:sp>
    </p:spTree>
    <p:extLst>
      <p:ext uri="{BB962C8B-B14F-4D97-AF65-F5344CB8AC3E}">
        <p14:creationId xmlns:p14="http://schemas.microsoft.com/office/powerpoint/2010/main" val="84036800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2050</TotalTime>
  <Words>3060</Words>
  <Application>Microsoft Office PowerPoint</Application>
  <PresentationFormat>Ευρεία οθόνη</PresentationFormat>
  <Paragraphs>301</Paragraphs>
  <Slides>45</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45</vt:i4>
      </vt:variant>
    </vt:vector>
  </HeadingPairs>
  <TitlesOfParts>
    <vt:vector size="50" baseType="lpstr">
      <vt:lpstr>Arial</vt:lpstr>
      <vt:lpstr>Calibri</vt:lpstr>
      <vt:lpstr>Calibri Light</vt:lpstr>
      <vt:lpstr>Wingdings</vt:lpstr>
      <vt:lpstr>Θέμα του Office</vt:lpstr>
      <vt:lpstr>Χημικές αντιδράσεις</vt:lpstr>
      <vt:lpstr>Όξινη βροχή- όξινη προσβολή</vt:lpstr>
      <vt:lpstr>Παρουσίαση του PowerPoint</vt:lpstr>
      <vt:lpstr>Ανθρακικά άλατα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Αλκαλική προσβολή</vt:lpstr>
      <vt:lpstr>Επίδραση ανιόντων χλωρίου Cl-</vt:lpstr>
      <vt:lpstr>Προσβολή από υδρόθειο (H2S)</vt:lpstr>
      <vt:lpstr>Οξειδωτική προσβολή </vt:lpstr>
      <vt:lpstr>Ηλεκτροχημική δράση</vt:lpstr>
      <vt:lpstr>Παρουσίαση του PowerPoint</vt:lpstr>
      <vt:lpstr>Μηχανισμός γυψοποίησης</vt:lpstr>
      <vt:lpstr>Παρουσίαση του PowerPoint</vt:lpstr>
      <vt:lpstr>Παρουσίαση του PowerPoint</vt:lpstr>
      <vt:lpstr>Λεπτομέρειες αγαλμάτων και γλυπτών από στρώματα γύψου</vt:lpstr>
      <vt:lpstr>Μοντέλο γαλβανικού στοιχείου</vt:lpstr>
      <vt:lpstr>Παρουσίαση του PowerPoint</vt:lpstr>
      <vt:lpstr>Παρουσίαση του PowerPoint</vt:lpstr>
      <vt:lpstr>Ήλεκτροχημικές δράσεις</vt:lpstr>
      <vt:lpstr>Παρουσίαση του PowerPoint</vt:lpstr>
      <vt:lpstr>Συνέπειες του μηχανισμού</vt:lpstr>
      <vt:lpstr>Παρουσίαση του PowerPoint</vt:lpstr>
      <vt:lpstr>Παρενέργειες παλαιότερων υλικών στα δομικά υλικά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Χημικές μέθοδοι καθαρισμού πέτρας</vt:lpstr>
      <vt:lpstr>Αλκαλικά διαλύματα</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Χημικές αντιδράσεις</dc:title>
  <dc:creator>Χρήστης των Windows</dc:creator>
  <cp:lastModifiedBy>Angeliki Kouki</cp:lastModifiedBy>
  <cp:revision>161</cp:revision>
  <dcterms:created xsi:type="dcterms:W3CDTF">2018-04-30T07:14:54Z</dcterms:created>
  <dcterms:modified xsi:type="dcterms:W3CDTF">2022-05-05T12:47:21Z</dcterms:modified>
</cp:coreProperties>
</file>