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97" autoAdjust="0"/>
    <p:restoredTop sz="94660"/>
  </p:normalViewPr>
  <p:slideViewPr>
    <p:cSldViewPr snapToGrid="0">
      <p:cViewPr>
        <p:scale>
          <a:sx n="75" d="100"/>
          <a:sy n="75" d="100"/>
        </p:scale>
        <p:origin x="1680" y="7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6-03-09T16:32:36.032" v="5" actId="20577"/>
      <pc:docMkLst>
        <pc:docMk/>
      </pc:docMkLst>
      <pc:sldChg chg="modSp mod">
        <pc:chgData name="MARIA KARAMPELIA" userId="9dfcc2cac66bf474" providerId="LiveId" clId="{0FEA5FD1-C4E6-4F77-AB0B-A52281635803}" dt="2026-03-09T16:32:36.032" v="5" actId="20577"/>
        <pc:sldMkLst>
          <pc:docMk/>
          <pc:sldMk cId="4141223421" sldId="265"/>
        </pc:sldMkLst>
        <pc:spChg chg="mod">
          <ac:chgData name="MARIA KARAMPELIA" userId="9dfcc2cac66bf474" providerId="LiveId" clId="{0FEA5FD1-C4E6-4F77-AB0B-A52281635803}" dt="2026-03-09T16:32:36.032" v="5" actId="20577"/>
          <ac:spMkLst>
            <pc:docMk/>
            <pc:sldMk cId="4141223421" sldId="26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0E7A23-DC07-4767-EE51-F2A67CB1506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F39D8F0-288A-C940-AFEE-79E8050D7F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73D8A1A-1918-C780-0E42-9747C7DD85A7}"/>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5EF69FD1-B4EC-84C1-0B78-1F7308496B5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F181593-2DA3-3CEA-2898-137880A6813B}"/>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3254263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C91938-D0EE-DF35-B0E6-3DFF103544E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528AF26-B8A0-1190-24A6-37C17DAAEBB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708E20E-7861-2460-55CA-2925487BCA66}"/>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1A80FD0B-1470-18A6-A136-28D843C1737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6EC1B47-BF22-8EAC-6D06-E3E43A59F79C}"/>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1642728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DE517BB-71AA-7F7C-6022-1EA4A6F23DB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F0ABB7B-CD55-9EE4-DB61-6E02D22B183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5144C8-31EF-1112-1C5E-F455F926C99F}"/>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66D88B6E-AEC2-DC9B-CB8D-B21EC6987EE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046A3F0-DDFE-DF77-48E3-4B3F48041694}"/>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799593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EF93A2-0B3A-C8C6-B8D6-C451DA736F0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4328DE-1354-9DBE-5D62-2E2D89DC702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31D5A71-67FE-4CC1-22F9-1D2E8E543CDE}"/>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04B0479C-F11F-186E-D41D-BB3F022D0A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C3777B5-4997-5706-5B6E-C21D9DF93DE7}"/>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207801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C4983F-EC73-FA37-3C24-84E0DD86BAF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91FAF59-7DC3-A302-DA0C-6838BC1536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F2A1808-6CCC-4247-10E8-7D49FB3C366F}"/>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05B9680B-D3FA-B97D-FD74-4C85814ED7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2CC7DBE-E231-BA22-E315-9A548C059A02}"/>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562622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73F65F-814F-5BC8-15C5-66BD98CF04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D7BFA7-AE9C-72EA-4546-3D80037473D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8F0BA82-612F-4A08-C16C-215BF89BA04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0806F14-4EAD-2C19-E601-2C1D4364BAFA}"/>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6" name="Θέση υποσέλιδου 5">
            <a:extLst>
              <a:ext uri="{FF2B5EF4-FFF2-40B4-BE49-F238E27FC236}">
                <a16:creationId xmlns:a16="http://schemas.microsoft.com/office/drawing/2014/main" id="{B4E6BF9D-EC48-42E1-43AF-A621CE0B473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9A943D6-0B22-FC91-DFC6-280B30940F07}"/>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33689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0C391-BC6B-8884-42DB-BC2BFF485D3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B040805-EBAD-6E9C-8D5B-A1DEF41B6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9C77F81-62E1-CAF3-44FD-7A8F0FB113E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C852236-F21C-1767-27F1-715C3AEA0A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52FA8D9-F18B-2495-8560-B1E44D7F62F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3ED976B-F9E7-3BF7-1A6C-056646EA4087}"/>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8" name="Θέση υποσέλιδου 7">
            <a:extLst>
              <a:ext uri="{FF2B5EF4-FFF2-40B4-BE49-F238E27FC236}">
                <a16:creationId xmlns:a16="http://schemas.microsoft.com/office/drawing/2014/main" id="{C95D17E9-F36D-A0E1-E481-46F37ABC5F9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E098238-3905-BFA3-CB19-353107FF36B2}"/>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297788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E5FC20-2251-670C-0023-43173B260A8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761AD97-96ED-99CF-0E23-F96209DED1BD}"/>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4" name="Θέση υποσέλιδου 3">
            <a:extLst>
              <a:ext uri="{FF2B5EF4-FFF2-40B4-BE49-F238E27FC236}">
                <a16:creationId xmlns:a16="http://schemas.microsoft.com/office/drawing/2014/main" id="{FC66CAD5-A65C-BA6C-2C0E-D05908EF91F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6B08512-B537-81A2-D8F9-66EB361BE0E7}"/>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3948041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99189FA-5866-1413-51E9-10622BD05FFC}"/>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3" name="Θέση υποσέλιδου 2">
            <a:extLst>
              <a:ext uri="{FF2B5EF4-FFF2-40B4-BE49-F238E27FC236}">
                <a16:creationId xmlns:a16="http://schemas.microsoft.com/office/drawing/2014/main" id="{510A03B6-EBCE-D8DB-61AA-B0C44BD5686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E15FEC8-7618-0A46-0AC0-401FFA0CEFFD}"/>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147940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14AAFD-3386-E18D-80C7-2C26F0195A5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24D948-0230-85A5-5409-361C5A61BB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0CB321B-9335-E1BD-90B0-6E39502BC0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C919CEF-D06D-4955-F7DB-B1B751BB531B}"/>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6" name="Θέση υποσέλιδου 5">
            <a:extLst>
              <a:ext uri="{FF2B5EF4-FFF2-40B4-BE49-F238E27FC236}">
                <a16:creationId xmlns:a16="http://schemas.microsoft.com/office/drawing/2014/main" id="{8A9C163F-F99A-F520-1734-AAE67E1EF9D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7396C2B-0B0D-2527-4FF6-4840E026EA77}"/>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192952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606254-DE2E-BD9D-8187-B3A9C7465B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1B5F989-1DC9-0DC5-B7D6-280E18FCA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2F3741D-7215-52A4-1E1D-1FB6FA5D5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BF27BCB-4300-0BE2-F532-619E14582E2A}"/>
              </a:ext>
            </a:extLst>
          </p:cNvPr>
          <p:cNvSpPr>
            <a:spLocks noGrp="1"/>
          </p:cNvSpPr>
          <p:nvPr>
            <p:ph type="dt" sz="half" idx="10"/>
          </p:nvPr>
        </p:nvSpPr>
        <p:spPr/>
        <p:txBody>
          <a:bodyPr/>
          <a:lstStyle/>
          <a:p>
            <a:fld id="{4DD296C4-13CF-49F2-AA93-4E7CD8D9E340}" type="datetimeFigureOut">
              <a:rPr lang="el-GR" smtClean="0"/>
              <a:t>9/3/2026</a:t>
            </a:fld>
            <a:endParaRPr lang="el-GR"/>
          </a:p>
        </p:txBody>
      </p:sp>
      <p:sp>
        <p:nvSpPr>
          <p:cNvPr id="6" name="Θέση υποσέλιδου 5">
            <a:extLst>
              <a:ext uri="{FF2B5EF4-FFF2-40B4-BE49-F238E27FC236}">
                <a16:creationId xmlns:a16="http://schemas.microsoft.com/office/drawing/2014/main" id="{0BC942A0-12B4-75CC-B04A-AEC973D0C0E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D191A51-BAE4-9C00-0CA5-31AD6A0A1507}"/>
              </a:ext>
            </a:extLst>
          </p:cNvPr>
          <p:cNvSpPr>
            <a:spLocks noGrp="1"/>
          </p:cNvSpPr>
          <p:nvPr>
            <p:ph type="sldNum" sz="quarter" idx="12"/>
          </p:nvPr>
        </p:nvSpPr>
        <p:spPr/>
        <p:txBody>
          <a:bodyPr/>
          <a:lstStyle/>
          <a:p>
            <a:fld id="{E8D172FB-2AEC-4DEE-8C42-7840218B6ED7}" type="slidenum">
              <a:rPr lang="el-GR" smtClean="0"/>
              <a:t>‹#›</a:t>
            </a:fld>
            <a:endParaRPr lang="el-GR"/>
          </a:p>
        </p:txBody>
      </p:sp>
    </p:spTree>
    <p:extLst>
      <p:ext uri="{BB962C8B-B14F-4D97-AF65-F5344CB8AC3E}">
        <p14:creationId xmlns:p14="http://schemas.microsoft.com/office/powerpoint/2010/main" val="4109712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9DC002B-1847-F1DC-060C-CBB756099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B959F57-022B-DC75-5DC8-4C3465BAF9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9AEFE04-A871-7F02-C63A-083DF93A5F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D296C4-13CF-49F2-AA93-4E7CD8D9E340}" type="datetimeFigureOut">
              <a:rPr lang="el-GR" smtClean="0"/>
              <a:t>9/3/2026</a:t>
            </a:fld>
            <a:endParaRPr lang="el-GR"/>
          </a:p>
        </p:txBody>
      </p:sp>
      <p:sp>
        <p:nvSpPr>
          <p:cNvPr id="5" name="Θέση υποσέλιδου 4">
            <a:extLst>
              <a:ext uri="{FF2B5EF4-FFF2-40B4-BE49-F238E27FC236}">
                <a16:creationId xmlns:a16="http://schemas.microsoft.com/office/drawing/2014/main" id="{7D700A46-836B-A341-2550-48B8A38B6F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ED0050B-5DDD-7AFF-A035-E05F3B7ACD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D172FB-2AEC-4DEE-8C42-7840218B6ED7}" type="slidenum">
              <a:rPr lang="el-GR" smtClean="0"/>
              <a:t>‹#›</a:t>
            </a:fld>
            <a:endParaRPr lang="el-GR"/>
          </a:p>
        </p:txBody>
      </p:sp>
    </p:spTree>
    <p:extLst>
      <p:ext uri="{BB962C8B-B14F-4D97-AF65-F5344CB8AC3E}">
        <p14:creationId xmlns:p14="http://schemas.microsoft.com/office/powerpoint/2010/main" val="76634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90FDD3-0A17-30B2-1E38-265B46E75570}"/>
              </a:ext>
            </a:extLst>
          </p:cNvPr>
          <p:cNvSpPr>
            <a:spLocks noGrp="1"/>
          </p:cNvSpPr>
          <p:nvPr>
            <p:ph type="ctrTitle"/>
          </p:nvPr>
        </p:nvSpPr>
        <p:spPr>
          <a:xfrm>
            <a:off x="0" y="16164"/>
            <a:ext cx="12192000" cy="4310151"/>
          </a:xfrm>
        </p:spPr>
        <p:txBody>
          <a:bodyPr>
            <a:normAutofit/>
          </a:bodyPr>
          <a:lstStyle/>
          <a:p>
            <a:r>
              <a:rPr lang="el-GR" sz="4800" b="1" dirty="0"/>
              <a:t>ΘΕΜΑΤΑ ΠΑΤΕΡΙΚΗΣ ΓΡΑΜΜΑΤΕΙΑΣ </a:t>
            </a:r>
            <a:br>
              <a:rPr lang="el-GR" sz="4800" b="1" dirty="0"/>
            </a:br>
            <a:r>
              <a:rPr lang="el-GR" sz="4800" b="1" dirty="0"/>
              <a:t>4</a:t>
            </a:r>
            <a:r>
              <a:rPr lang="el-GR" sz="4800" b="1" baseline="30000" dirty="0"/>
              <a:t>Η</a:t>
            </a:r>
            <a:r>
              <a:rPr lang="el-GR" sz="4800" b="1" dirty="0"/>
              <a:t> ΕΝΟΤΗΤΑ</a:t>
            </a:r>
            <a:br>
              <a:rPr lang="el-GR" sz="4800" dirty="0"/>
            </a:br>
            <a:r>
              <a:rPr lang="el-GR" sz="4800" b="1" dirty="0">
                <a:solidFill>
                  <a:srgbClr val="FF0000"/>
                </a:solidFill>
                <a:latin typeface="+mn-lt"/>
              </a:rPr>
              <a:t>ΑΠΟ ΤΟΥΣ ΠΕΡΙ ΙΕΡΩΣΥΝΗΣ ΛΟΓΟΥΣ </a:t>
            </a:r>
            <a:br>
              <a:rPr lang="el-GR" sz="4800" b="1" dirty="0">
                <a:solidFill>
                  <a:srgbClr val="FF0000"/>
                </a:solidFill>
                <a:latin typeface="+mn-lt"/>
              </a:rPr>
            </a:br>
            <a:r>
              <a:rPr lang="el-GR" sz="4800" b="1" dirty="0">
                <a:solidFill>
                  <a:srgbClr val="FF0000"/>
                </a:solidFill>
                <a:latin typeface="+mn-lt"/>
              </a:rPr>
              <a:t>ΤΟΥ ΙΩΑΝΝΗ ΧΡΥΣΟΣΤΟΜΟΥ</a:t>
            </a:r>
            <a:br>
              <a:rPr lang="el-GR" sz="4800" b="1" dirty="0">
                <a:solidFill>
                  <a:srgbClr val="FF0000"/>
                </a:solidFill>
                <a:latin typeface="+mn-lt"/>
              </a:rPr>
            </a:br>
            <a:r>
              <a:rPr lang="el-GR" sz="4800" dirty="0">
                <a:solidFill>
                  <a:srgbClr val="FF0000"/>
                </a:solidFill>
                <a:latin typeface="+mn-lt"/>
              </a:rPr>
              <a:t> </a:t>
            </a:r>
            <a:r>
              <a:rPr lang="el-GR" sz="4800" b="1" dirty="0">
                <a:solidFill>
                  <a:srgbClr val="FF0000"/>
                </a:solidFill>
                <a:latin typeface="+mn-lt"/>
              </a:rPr>
              <a:t>Μετάφραση: Θεοδόση </a:t>
            </a:r>
            <a:r>
              <a:rPr lang="el-GR" sz="4800" b="1" dirty="0" err="1">
                <a:solidFill>
                  <a:srgbClr val="FF0000"/>
                </a:solidFill>
                <a:latin typeface="+mn-lt"/>
              </a:rPr>
              <a:t>Σπεράντσα</a:t>
            </a:r>
            <a:r>
              <a:rPr lang="el-GR" sz="4800" b="1" dirty="0">
                <a:solidFill>
                  <a:srgbClr val="FF0000"/>
                </a:solidFill>
                <a:latin typeface="+mn-lt"/>
              </a:rPr>
              <a:t>, </a:t>
            </a:r>
            <a:br>
              <a:rPr lang="el-GR" sz="4800" b="1" dirty="0">
                <a:solidFill>
                  <a:srgbClr val="FF0000"/>
                </a:solidFill>
                <a:latin typeface="+mn-lt"/>
              </a:rPr>
            </a:br>
            <a:r>
              <a:rPr lang="el-GR" sz="4800" b="1" dirty="0">
                <a:solidFill>
                  <a:srgbClr val="FF0000"/>
                </a:solidFill>
                <a:latin typeface="+mn-lt"/>
              </a:rPr>
              <a:t>Έκδοση: ΕΚΚΛΗΣΙΑΣ, Αθήνα 1958</a:t>
            </a:r>
            <a:endParaRPr lang="el-GR" sz="4800" dirty="0"/>
          </a:p>
        </p:txBody>
      </p:sp>
      <p:sp>
        <p:nvSpPr>
          <p:cNvPr id="3" name="Υπότιτλος 2">
            <a:extLst>
              <a:ext uri="{FF2B5EF4-FFF2-40B4-BE49-F238E27FC236}">
                <a16:creationId xmlns:a16="http://schemas.microsoft.com/office/drawing/2014/main" id="{FB4FBE3B-048C-608D-B0CF-3CD188B9157B}"/>
              </a:ext>
            </a:extLst>
          </p:cNvPr>
          <p:cNvSpPr>
            <a:spLocks noGrp="1"/>
          </p:cNvSpPr>
          <p:nvPr>
            <p:ph type="subTitle" idx="1"/>
          </p:nvPr>
        </p:nvSpPr>
        <p:spPr>
          <a:xfrm>
            <a:off x="1406305" y="4326315"/>
            <a:ext cx="9144000" cy="2299998"/>
          </a:xfrm>
        </p:spPr>
        <p:txBody>
          <a:bodyPr>
            <a:normAutofit/>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3734705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ΛΟΓΟΣ ΤΡΙΤΟΣ </a:t>
            </a:r>
            <a:r>
              <a:rPr lang="en-US" dirty="0"/>
              <a:t>V</a:t>
            </a:r>
            <a:r>
              <a:rPr lang="el-GR" dirty="0"/>
              <a:t>, 181-189 (</a:t>
            </a:r>
            <a:r>
              <a:rPr lang="el-GR" dirty="0" err="1"/>
              <a:t>σσ</a:t>
            </a:r>
            <a:r>
              <a:rPr lang="el-GR" dirty="0"/>
              <a:t>. 54-56)</a:t>
            </a:r>
          </a:p>
        </p:txBody>
      </p:sp>
      <p:sp>
        <p:nvSpPr>
          <p:cNvPr id="3" name="Θέση περιεχομένου 2"/>
          <p:cNvSpPr>
            <a:spLocks noGrp="1"/>
          </p:cNvSpPr>
          <p:nvPr>
            <p:ph idx="1"/>
          </p:nvPr>
        </p:nvSpPr>
        <p:spPr>
          <a:xfrm>
            <a:off x="0" y="1043188"/>
            <a:ext cx="12192000" cy="5814812"/>
          </a:xfrm>
        </p:spPr>
        <p:txBody>
          <a:bodyPr>
            <a:normAutofit/>
          </a:bodyPr>
          <a:lstStyle/>
          <a:p>
            <a:r>
              <a:rPr lang="el-GR" dirty="0"/>
              <a:t>Και τι άλλο σημαίνει βέβαια αυτό, παρά το ότι τους παραχώρησε όλη την ουράνια εξουσία; Γιατί είπε «</a:t>
            </a:r>
            <a:r>
              <a:rPr lang="el-GR" i="1" dirty="0"/>
              <a:t>όποιων θα συγχωρήσετε τις αμαρτίες, θα μείνουν συγχωρεμένες, κι όποιων θα τις δεσμεύσετε, θα μείνουν άλυτες</a:t>
            </a:r>
            <a:r>
              <a:rPr lang="el-GR" dirty="0"/>
              <a:t>». </a:t>
            </a:r>
            <a:r>
              <a:rPr lang="el-GR" b="1" dirty="0"/>
              <a:t>Ποια εξουσία θα μπορούσε να γίνει μεγαλύτερη από αυτή</a:t>
            </a:r>
            <a:r>
              <a:rPr lang="el-GR" dirty="0"/>
              <a:t>; Όλη τη δικαιοδοσία την εκχώρησε ο Πατέρας στον Υιό. Και βλέπω, πως ο Υιός την εμπιστεύθηκε ολόκληρη στα χέρια τους…</a:t>
            </a:r>
          </a:p>
          <a:p>
            <a:r>
              <a:rPr lang="el-GR" dirty="0"/>
              <a:t>Γιατί </a:t>
            </a:r>
            <a:r>
              <a:rPr lang="el-GR" b="1" dirty="0">
                <a:solidFill>
                  <a:srgbClr val="FF0000"/>
                </a:solidFill>
              </a:rPr>
              <a:t>αυτοί είναι που έχουν πάρει επάνω τους την ευθύνη για τους πνευματικούς πόνους</a:t>
            </a:r>
            <a:r>
              <a:rPr lang="el-GR" dirty="0"/>
              <a:t>· και που τους έχει ανατεθεί </a:t>
            </a:r>
            <a:r>
              <a:rPr lang="el-GR" u="sng" dirty="0"/>
              <a:t>η αναγέννησή μας </a:t>
            </a:r>
            <a:r>
              <a:rPr lang="el-GR" dirty="0"/>
              <a:t>με το άγιο βάπτισμα. Από αυτούς ντυνόμαστε τον Χριστό· και συνδεόμαστε με τον Υιό του Θεού· και γινόμαστε μέλη </a:t>
            </a:r>
            <a:r>
              <a:rPr lang="el-GR"/>
              <a:t>της μακάριας </a:t>
            </a:r>
            <a:r>
              <a:rPr lang="el-GR" dirty="0"/>
              <a:t>εκείνης κεφαλής. Ώστε, θα έπρεπε να μας είναι σεβαστότεροι όχι μονάχα από τους άρχοντες και τους βασιλιάδες, μα κι από τους γονείς μας ακόμη πολυτιμότεροι. </a:t>
            </a:r>
          </a:p>
          <a:p>
            <a:endParaRPr lang="el-GR" dirty="0"/>
          </a:p>
        </p:txBody>
      </p:sp>
    </p:spTree>
    <p:extLst>
      <p:ext uri="{BB962C8B-B14F-4D97-AF65-F5344CB8AC3E}">
        <p14:creationId xmlns:p14="http://schemas.microsoft.com/office/powerpoint/2010/main" val="4141223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79549"/>
          </a:xfrm>
        </p:spPr>
        <p:txBody>
          <a:bodyPr>
            <a:normAutofit fontScale="90000"/>
          </a:bodyPr>
          <a:lstStyle/>
          <a:p>
            <a:pPr algn="ctr"/>
            <a:br>
              <a:rPr lang="el-GR" dirty="0"/>
            </a:br>
            <a:r>
              <a:rPr lang="el-GR" dirty="0"/>
              <a:t>ΛΟΓΟΣ ΤΡΙΤΟΣ </a:t>
            </a:r>
            <a:r>
              <a:rPr lang="en-US" dirty="0"/>
              <a:t>IX</a:t>
            </a:r>
            <a:r>
              <a:rPr lang="el-GR" dirty="0"/>
              <a:t>, 211-216 (61-63)</a:t>
            </a:r>
            <a:br>
              <a:rPr lang="el-GR" dirty="0"/>
            </a:br>
            <a:endParaRPr lang="el-GR" dirty="0"/>
          </a:p>
        </p:txBody>
      </p:sp>
      <p:sp>
        <p:nvSpPr>
          <p:cNvPr id="3" name="Θέση περιεχομένου 2"/>
          <p:cNvSpPr>
            <a:spLocks noGrp="1"/>
          </p:cNvSpPr>
          <p:nvPr>
            <p:ph idx="1"/>
          </p:nvPr>
        </p:nvSpPr>
        <p:spPr>
          <a:xfrm>
            <a:off x="0" y="489397"/>
            <a:ext cx="12192000" cy="6368603"/>
          </a:xfrm>
        </p:spPr>
        <p:txBody>
          <a:bodyPr>
            <a:normAutofit fontScale="92500" lnSpcReduction="10000"/>
          </a:bodyPr>
          <a:lstStyle/>
          <a:p>
            <a:r>
              <a:rPr lang="el-GR" dirty="0"/>
              <a:t>… (210) Περισσότερο και από τους αέρηδες που τρικυμίζουν τη θάλασσα είναι </a:t>
            </a:r>
            <a:r>
              <a:rPr lang="el-GR" b="1" dirty="0">
                <a:solidFill>
                  <a:srgbClr val="FF0000"/>
                </a:solidFill>
              </a:rPr>
              <a:t>τα κύματα που φουρτουνιάζουν την ψυχή του ιερωμένου</a:t>
            </a:r>
            <a:r>
              <a:rPr lang="el-GR" dirty="0"/>
              <a:t>.</a:t>
            </a:r>
          </a:p>
          <a:p>
            <a:r>
              <a:rPr lang="el-GR" dirty="0"/>
              <a:t>Και πρώτο από όλα ο φοβερός και τρομερός σκόπελος της </a:t>
            </a:r>
            <a:r>
              <a:rPr lang="el-GR" b="1" dirty="0"/>
              <a:t>ματαιοδοξίας</a:t>
            </a:r>
            <a:r>
              <a:rPr lang="el-GR" dirty="0"/>
              <a:t>… Ποια είναι τα θηρία που κατοικούν στον σκόπελο αυτό; Ο </a:t>
            </a:r>
            <a:r>
              <a:rPr lang="el-GR" u="sng" dirty="0"/>
              <a:t>θυμός</a:t>
            </a:r>
            <a:r>
              <a:rPr lang="el-GR" dirty="0"/>
              <a:t>, η </a:t>
            </a:r>
            <a:r>
              <a:rPr lang="el-GR" u="sng" dirty="0"/>
              <a:t>μελαγχολία</a:t>
            </a:r>
            <a:r>
              <a:rPr lang="el-GR" dirty="0"/>
              <a:t>, ο </a:t>
            </a:r>
            <a:r>
              <a:rPr lang="el-GR" u="sng" dirty="0"/>
              <a:t>φθόνος</a:t>
            </a:r>
            <a:r>
              <a:rPr lang="el-GR" dirty="0"/>
              <a:t>, η </a:t>
            </a:r>
            <a:r>
              <a:rPr lang="el-GR" u="sng" dirty="0"/>
              <a:t>έριδα</a:t>
            </a:r>
            <a:r>
              <a:rPr lang="el-GR" dirty="0"/>
              <a:t>, οι </a:t>
            </a:r>
            <a:r>
              <a:rPr lang="el-GR" u="sng" dirty="0"/>
              <a:t>διαβολές</a:t>
            </a:r>
            <a:r>
              <a:rPr lang="el-GR" dirty="0"/>
              <a:t>, οι </a:t>
            </a:r>
            <a:r>
              <a:rPr lang="el-GR" u="sng" dirty="0"/>
              <a:t>κατηγορίες</a:t>
            </a:r>
            <a:r>
              <a:rPr lang="el-GR" dirty="0"/>
              <a:t>, το </a:t>
            </a:r>
            <a:r>
              <a:rPr lang="el-GR" u="sng" dirty="0"/>
              <a:t>ψέμα</a:t>
            </a:r>
            <a:r>
              <a:rPr lang="el-GR" dirty="0"/>
              <a:t>, η </a:t>
            </a:r>
            <a:r>
              <a:rPr lang="el-GR" u="sng" dirty="0"/>
              <a:t>υποκρισία</a:t>
            </a:r>
            <a:r>
              <a:rPr lang="el-GR" dirty="0"/>
              <a:t>, οι </a:t>
            </a:r>
            <a:r>
              <a:rPr lang="el-GR" u="sng" dirty="0"/>
              <a:t>επιβουλές</a:t>
            </a:r>
            <a:r>
              <a:rPr lang="el-GR" dirty="0"/>
              <a:t>, οι </a:t>
            </a:r>
            <a:r>
              <a:rPr lang="el-GR" u="sng" dirty="0"/>
              <a:t>αναθεματισμοί γι’  ανθρώπους που σε τίποτα δεν έβλαψαν</a:t>
            </a:r>
            <a:r>
              <a:rPr lang="el-GR" dirty="0"/>
              <a:t>, </a:t>
            </a:r>
            <a:r>
              <a:rPr lang="el-GR" u="sng" dirty="0"/>
              <a:t>η χαρά για τον ηθικό ξεπεσμό συλλειτουργών μας</a:t>
            </a:r>
            <a:r>
              <a:rPr lang="el-GR" dirty="0"/>
              <a:t>, </a:t>
            </a:r>
            <a:r>
              <a:rPr lang="el-GR" u="sng" dirty="0"/>
              <a:t>η λύπη για την ευδοκίμησή τους</a:t>
            </a:r>
            <a:r>
              <a:rPr lang="el-GR" dirty="0"/>
              <a:t>, </a:t>
            </a:r>
            <a:r>
              <a:rPr lang="el-GR" u="sng" dirty="0"/>
              <a:t>η δίψα για επαίνους</a:t>
            </a:r>
            <a:r>
              <a:rPr lang="el-GR" dirty="0"/>
              <a:t>, η </a:t>
            </a:r>
            <a:r>
              <a:rPr lang="el-GR" u="sng" dirty="0"/>
              <a:t>λαχτάρα για τιμές </a:t>
            </a:r>
            <a:r>
              <a:rPr lang="el-GR" dirty="0"/>
              <a:t>(που αυτό κυρίως είναι, που περισσότερο από κάθε τι ξεστρατίζει την ψυχή μας), </a:t>
            </a:r>
            <a:r>
              <a:rPr lang="el-GR" u="sng" dirty="0"/>
              <a:t>κηρύγματα που γίνονται απλώς για ευχαρίστηση</a:t>
            </a:r>
            <a:r>
              <a:rPr lang="el-GR" dirty="0"/>
              <a:t>, </a:t>
            </a:r>
            <a:r>
              <a:rPr lang="el-GR" u="sng" dirty="0"/>
              <a:t>κολακείες δουλικές</a:t>
            </a:r>
            <a:r>
              <a:rPr lang="el-GR" dirty="0"/>
              <a:t>, </a:t>
            </a:r>
            <a:r>
              <a:rPr lang="el-GR" u="sng" dirty="0"/>
              <a:t>εξευτελισμένες θωπείες</a:t>
            </a:r>
            <a:r>
              <a:rPr lang="el-GR" dirty="0"/>
              <a:t>, </a:t>
            </a:r>
            <a:r>
              <a:rPr lang="el-GR" u="sng" dirty="0"/>
              <a:t>καταφρόνεση των φτωχών</a:t>
            </a:r>
            <a:r>
              <a:rPr lang="el-GR" dirty="0"/>
              <a:t>, </a:t>
            </a:r>
            <a:r>
              <a:rPr lang="el-GR" u="sng" dirty="0"/>
              <a:t>περιποίηση των πλουσίων</a:t>
            </a:r>
            <a:r>
              <a:rPr lang="el-GR" dirty="0"/>
              <a:t>, </a:t>
            </a:r>
            <a:r>
              <a:rPr lang="el-GR" u="sng" dirty="0"/>
              <a:t>τιμές χωρίς νόημα και καλοσύνες που φέρνουν βλάβη</a:t>
            </a:r>
            <a:r>
              <a:rPr lang="el-GR" dirty="0"/>
              <a:t>, και που είναι επικίνδυνες και γι’  αυτούς που τις κάνουν και γι’  αυτούς που τις δέχονται, </a:t>
            </a:r>
            <a:r>
              <a:rPr lang="el-GR" u="sng" dirty="0"/>
              <a:t>φόβος δουλικός </a:t>
            </a:r>
            <a:r>
              <a:rPr lang="el-GR" dirty="0"/>
              <a:t>που ταιριάζει σε μηδαμινά ανδράποδα, </a:t>
            </a:r>
            <a:r>
              <a:rPr lang="el-GR" u="sng" dirty="0"/>
              <a:t>έλλειψη γενναιοψυχίας</a:t>
            </a:r>
            <a:r>
              <a:rPr lang="el-GR" dirty="0"/>
              <a:t>, και </a:t>
            </a:r>
            <a:r>
              <a:rPr lang="el-GR" u="sng" dirty="0"/>
              <a:t>ταπεινοφροσύνη που έχει επίφαση μεγάλη μονάχα</a:t>
            </a:r>
            <a:r>
              <a:rPr lang="el-GR" dirty="0"/>
              <a:t>, και δεν ανταποκρίνεται καθόλου στην πραγματικότητα, και </a:t>
            </a:r>
            <a:r>
              <a:rPr lang="el-GR" u="sng" dirty="0"/>
              <a:t>έλεγχοι και επιτιμήσεις που έχουν εξοστρακιστεί</a:t>
            </a:r>
            <a:r>
              <a:rPr lang="el-GR" dirty="0"/>
              <a:t>· και γίνονται, για τους φτωχούς μεν πέρα από κάθε μέτρο· για τους ισχυρούς όμως που ασκούν την εξουσία δεν τολμά κανείς ούτε τα χείλη του ν’ ανοίξει.</a:t>
            </a:r>
          </a:p>
        </p:txBody>
      </p:sp>
    </p:spTree>
    <p:extLst>
      <p:ext uri="{BB962C8B-B14F-4D97-AF65-F5344CB8AC3E}">
        <p14:creationId xmlns:p14="http://schemas.microsoft.com/office/powerpoint/2010/main" val="191496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8"/>
          </a:xfrm>
        </p:spPr>
        <p:txBody>
          <a:bodyPr>
            <a:normAutofit fontScale="90000"/>
          </a:bodyPr>
          <a:lstStyle/>
          <a:p>
            <a:pPr algn="ctr"/>
            <a:br>
              <a:rPr lang="el-GR" dirty="0"/>
            </a:br>
            <a:r>
              <a:rPr lang="el-GR" dirty="0"/>
              <a:t>ΛΟΓΟΣ ΤΡΙΤΟΣ </a:t>
            </a:r>
            <a:r>
              <a:rPr lang="en-US" dirty="0"/>
              <a:t>IX</a:t>
            </a:r>
            <a:r>
              <a:rPr lang="el-GR" dirty="0"/>
              <a:t>, 211-216 (61-63)</a:t>
            </a:r>
            <a:br>
              <a:rPr lang="el-GR" dirty="0"/>
            </a:br>
            <a:endParaRPr lang="el-GR" dirty="0"/>
          </a:p>
        </p:txBody>
      </p:sp>
      <p:sp>
        <p:nvSpPr>
          <p:cNvPr id="3" name="Θέση περιεχομένου 2"/>
          <p:cNvSpPr>
            <a:spLocks noGrp="1"/>
          </p:cNvSpPr>
          <p:nvPr>
            <p:ph idx="1"/>
          </p:nvPr>
        </p:nvSpPr>
        <p:spPr>
          <a:xfrm>
            <a:off x="0" y="679404"/>
            <a:ext cx="12192000" cy="6178595"/>
          </a:xfrm>
        </p:spPr>
        <p:txBody>
          <a:bodyPr>
            <a:normAutofit lnSpcReduction="10000"/>
          </a:bodyPr>
          <a:lstStyle/>
          <a:p>
            <a:r>
              <a:rPr lang="el-GR" dirty="0"/>
              <a:t>Γιατί όλα αυτά τα θηρία, και ακόμη περισσότερα από αυτά, ζούνε στον σκόπελο αυτό, και εκείνοι που μια φορά θα πιαστούν είναι μοιραίο να καταντήσουν σε τέτοια σκλαβιά, ώστε να αρέσουν στις γυναίκες, να κάνουν συχνά πολλά, που δεν είναι σωστό ούτε να τα αναφέρει κανείς.</a:t>
            </a:r>
          </a:p>
          <a:p>
            <a:r>
              <a:rPr lang="el-GR" dirty="0"/>
              <a:t>Γιατί ο νόμος του Θεού τις αποκλείει από το λειτούργημα αυτό· εκείνες όμως με κάθε τρόπο προσπαθούν να μπάσουν μέσα τον εαυτό τους· και επειδή μόνες τους δεν κατορθώνουν τίποτα, επιχειρούν τα πάντα διαμέσου τρίτων· και έχουν αποκτήσει τόση δύναμη, που κατά την αρέσκειά τους να διορίζουν και να παύουν όσους θέλουν από τους ιερείς.</a:t>
            </a:r>
          </a:p>
          <a:p>
            <a:r>
              <a:rPr lang="el-GR" dirty="0"/>
              <a:t>Και πάνω- κάτω </a:t>
            </a:r>
            <a:r>
              <a:rPr lang="el-GR" b="1" dirty="0">
                <a:solidFill>
                  <a:srgbClr val="FF0000"/>
                </a:solidFill>
              </a:rPr>
              <a:t>κυβερνούν τους άρχοντες οι υπήκοοί τους</a:t>
            </a:r>
            <a:r>
              <a:rPr lang="el-GR" dirty="0"/>
              <a:t>· και μακάρι να ήτανε άντρες· μα κυβερνούν αυτές, που δεν τους έχει επιτραπεί ούτε να διδάσκουν. Τι λέω να διδάσκουν; Ο μακάριος Παύλος δεν έδωσε σ’  αυτές το δικαίωμα ούτε λέξη να βγάζουν στην Εκκλησία. Και εγώ άκουσα κάποιον να λέει ότι τέτοιο θάρρος τους έδωσαν, ώστε και να </a:t>
            </a:r>
            <a:r>
              <a:rPr lang="el-GR" b="1" dirty="0">
                <a:solidFill>
                  <a:srgbClr val="FF0000"/>
                </a:solidFill>
              </a:rPr>
              <a:t>κάνουν επιτιμητικές παρατηρήσεις στους προϊσταμένους των Εκκλησιών</a:t>
            </a:r>
            <a:r>
              <a:rPr lang="el-GR" dirty="0"/>
              <a:t>· και να τους προσβάλλουν </a:t>
            </a:r>
            <a:r>
              <a:rPr lang="el-GR" dirty="0" err="1"/>
              <a:t>βαναυσότερα</a:t>
            </a:r>
            <a:r>
              <a:rPr lang="el-GR" dirty="0"/>
              <a:t> παρά όσο οι αφέντες τους δούλους τους. </a:t>
            </a:r>
          </a:p>
        </p:txBody>
      </p:sp>
    </p:spTree>
    <p:extLst>
      <p:ext uri="{BB962C8B-B14F-4D97-AF65-F5344CB8AC3E}">
        <p14:creationId xmlns:p14="http://schemas.microsoft.com/office/powerpoint/2010/main" val="327964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normAutofit fontScale="90000"/>
          </a:bodyPr>
          <a:lstStyle/>
          <a:p>
            <a:pPr algn="ctr"/>
            <a:br>
              <a:rPr lang="el-GR" dirty="0"/>
            </a:br>
            <a:r>
              <a:rPr lang="el-GR" dirty="0"/>
              <a:t>ΛΟΓΟΣ ΤΡΙΤΟΣ </a:t>
            </a:r>
            <a:r>
              <a:rPr lang="en-US" dirty="0"/>
              <a:t>XV</a:t>
            </a:r>
            <a:r>
              <a:rPr lang="el-GR" dirty="0"/>
              <a:t>, 271-284 (</a:t>
            </a:r>
            <a:r>
              <a:rPr lang="el-GR" dirty="0" err="1"/>
              <a:t>σσ</a:t>
            </a:r>
            <a:r>
              <a:rPr lang="el-GR" dirty="0"/>
              <a:t>. 75-79) </a:t>
            </a:r>
            <a:br>
              <a:rPr lang="el-GR" dirty="0"/>
            </a:br>
            <a:endParaRPr lang="el-GR" dirty="0"/>
          </a:p>
        </p:txBody>
      </p:sp>
      <p:sp>
        <p:nvSpPr>
          <p:cNvPr id="3" name="Θέση περιεχομένου 2"/>
          <p:cNvSpPr>
            <a:spLocks noGrp="1"/>
          </p:cNvSpPr>
          <p:nvPr>
            <p:ph idx="1"/>
          </p:nvPr>
        </p:nvSpPr>
        <p:spPr>
          <a:xfrm>
            <a:off x="0" y="489398"/>
            <a:ext cx="12192000" cy="6368602"/>
          </a:xfrm>
        </p:spPr>
        <p:txBody>
          <a:bodyPr>
            <a:normAutofit fontScale="92500" lnSpcReduction="20000"/>
          </a:bodyPr>
          <a:lstStyle/>
          <a:p>
            <a:r>
              <a:rPr lang="el-GR" dirty="0"/>
              <a:t>Θέλεις να σου δείξω και άλλη μορφή της μάχης αυτής που είναι γεμάτη από αμέτρητους κινδύνους; Πήγαινε λοιπόν προσεκτικά και παρατήρησε τι συμβαίνει στις </a:t>
            </a:r>
            <a:r>
              <a:rPr lang="el-GR" dirty="0" err="1"/>
              <a:t>δημοτελείς</a:t>
            </a:r>
            <a:r>
              <a:rPr lang="el-GR" dirty="0"/>
              <a:t> εορτές, που σ’  αυτές κυρίως επικρατεί η συνήθεια να γίνονται </a:t>
            </a:r>
            <a:r>
              <a:rPr lang="el-GR" b="1" dirty="0"/>
              <a:t>οι εκλογές των εκκλησιαστικών αρχών</a:t>
            </a:r>
            <a:r>
              <a:rPr lang="el-GR" dirty="0"/>
              <a:t>. Και θα δει πώς ο ιερέας βάλλεται με τόσες κατηγορίες, όσοι είναι και αυτοί που τον εκλέγουν.</a:t>
            </a:r>
          </a:p>
          <a:p>
            <a:r>
              <a:rPr lang="el-GR" dirty="0"/>
              <a:t>Γιατί όλοι εκείνοι που στο χέρι τους είναι να παραχωρήσουν το αξίωμα μοιράζονται σε πολλά κόμματα· και θα δεις ακόμη ότι </a:t>
            </a:r>
            <a:r>
              <a:rPr lang="el-GR" b="1" dirty="0">
                <a:solidFill>
                  <a:srgbClr val="FF0000"/>
                </a:solidFill>
              </a:rPr>
              <a:t>το συνέδριο των πρεσβυτέρων δεν μονιάζει</a:t>
            </a:r>
            <a:r>
              <a:rPr lang="el-GR" dirty="0"/>
              <a:t>, ούτε μεταξύ τους ούτε μ’  αυτόν που πέτυχε να εκλεγεί επίσκοπος· αλλά πως ο καθένας έχει τη δική του γνώμη και ο ένας προτιμά αυτόν και ο άλλος εκείνον.</a:t>
            </a:r>
          </a:p>
          <a:p>
            <a:r>
              <a:rPr lang="el-GR" dirty="0"/>
              <a:t>Και η αιτία είναι ότι δεν αποβλέπουν όλοι σε ένα, που σ’ αυτό θα έπρεπε να αποβλέπουν μονάχα, </a:t>
            </a:r>
            <a:r>
              <a:rPr lang="el-GR" u="sng" dirty="0"/>
              <a:t>την αρετή δηλαδή της ψυχής των υποψηφίων</a:t>
            </a:r>
            <a:r>
              <a:rPr lang="el-GR" dirty="0"/>
              <a:t>, αλλά υπάρχουν και άλλες αιτίες, που χάρη σ’  αυτές κερδίζεται το αξίωμα αυτό. Λόγου χάρη, ο ένας λέει· αυτός </a:t>
            </a:r>
            <a:r>
              <a:rPr lang="el-GR" dirty="0">
                <a:solidFill>
                  <a:srgbClr val="FF0000"/>
                </a:solidFill>
              </a:rPr>
              <a:t>κατάγεται από καλή γενιά</a:t>
            </a:r>
            <a:r>
              <a:rPr lang="el-GR" dirty="0"/>
              <a:t>· ας τον ψηφίσω λοιπόν. Άλλος πάλι τον ψηφίζει γιατί </a:t>
            </a:r>
            <a:r>
              <a:rPr lang="el-GR" dirty="0">
                <a:solidFill>
                  <a:srgbClr val="FF0000"/>
                </a:solidFill>
              </a:rPr>
              <a:t>έχει μεγάλη περιουσία </a:t>
            </a:r>
            <a:r>
              <a:rPr lang="el-GR" dirty="0"/>
              <a:t>και δεν θα έχει ανάγκη να συντηρείται από τα εισοδήματα της Εκκλησίας· άλλος γιατί </a:t>
            </a:r>
            <a:r>
              <a:rPr lang="el-GR" dirty="0">
                <a:solidFill>
                  <a:srgbClr val="FF0000"/>
                </a:solidFill>
              </a:rPr>
              <a:t>αυτομόλησε από τους εχθρούς</a:t>
            </a:r>
            <a:r>
              <a:rPr lang="el-GR" dirty="0"/>
              <a:t>. Και προθυμοποιούνται να δίνουν την ψήφο τους, ένας μεν σ’  αυτόν που έχει φιλικό δεσμό, άλλος δε στον συγγενή του και άλλος σ’  αυτόν που τον κολακεύει περισσότερο από τους άλλους. Κανείς όμως δεν θέλει να κοιτάξει ποιος είναι ο κατάλληλος, ούτε και να εκλέξει την ποιότητα της ψυχής του…</a:t>
            </a:r>
          </a:p>
        </p:txBody>
      </p:sp>
    </p:spTree>
    <p:extLst>
      <p:ext uri="{BB962C8B-B14F-4D97-AF65-F5344CB8AC3E}">
        <p14:creationId xmlns:p14="http://schemas.microsoft.com/office/powerpoint/2010/main" val="2752106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normAutofit fontScale="90000"/>
          </a:bodyPr>
          <a:lstStyle/>
          <a:p>
            <a:pPr algn="ctr"/>
            <a:br>
              <a:rPr lang="el-GR" dirty="0"/>
            </a:br>
            <a:r>
              <a:rPr lang="el-GR" dirty="0"/>
              <a:t>ΛΟΓΟΣ ΤΡΙΤΟΣ </a:t>
            </a:r>
            <a:r>
              <a:rPr lang="en-US" dirty="0"/>
              <a:t>XV</a:t>
            </a:r>
            <a:r>
              <a:rPr lang="el-GR" dirty="0"/>
              <a:t>, 271-284 (</a:t>
            </a:r>
            <a:r>
              <a:rPr lang="el-GR" dirty="0" err="1"/>
              <a:t>σσ</a:t>
            </a:r>
            <a:r>
              <a:rPr lang="el-GR" dirty="0"/>
              <a:t>. 75-79) </a:t>
            </a:r>
            <a:br>
              <a:rPr lang="el-GR" dirty="0"/>
            </a:br>
            <a:endParaRPr lang="el-GR" dirty="0"/>
          </a:p>
        </p:txBody>
      </p:sp>
      <p:sp>
        <p:nvSpPr>
          <p:cNvPr id="3" name="Θέση περιεχομένου 2"/>
          <p:cNvSpPr>
            <a:spLocks noGrp="1"/>
          </p:cNvSpPr>
          <p:nvPr>
            <p:ph idx="1"/>
          </p:nvPr>
        </p:nvSpPr>
        <p:spPr>
          <a:xfrm>
            <a:off x="0" y="631064"/>
            <a:ext cx="12192000" cy="6226935"/>
          </a:xfrm>
        </p:spPr>
        <p:txBody>
          <a:bodyPr>
            <a:normAutofit/>
          </a:bodyPr>
          <a:lstStyle/>
          <a:p>
            <a:r>
              <a:rPr lang="el-GR" dirty="0"/>
              <a:t>Μερικοί κατατάσσονται στη τάξη του κλήρου για να αποφύγουν τη στρατολόγησή τους με τους αντίθετους· και άλλοι πάλι από πονηρία· και για να μην κάνουν, αν τυχόν παραμεριστούν, μεγάλα κακά.</a:t>
            </a:r>
          </a:p>
          <a:p>
            <a:r>
              <a:rPr lang="el-GR" b="1" dirty="0">
                <a:solidFill>
                  <a:srgbClr val="FF0000"/>
                </a:solidFill>
              </a:rPr>
              <a:t>Μπορεί λοιπόν να υπάρξει τίποτε </a:t>
            </a:r>
            <a:r>
              <a:rPr lang="el-GR" b="1" dirty="0" err="1">
                <a:solidFill>
                  <a:srgbClr val="FF0000"/>
                </a:solidFill>
              </a:rPr>
              <a:t>παρανομότερο</a:t>
            </a:r>
            <a:r>
              <a:rPr lang="el-GR" b="1" dirty="0">
                <a:solidFill>
                  <a:srgbClr val="FF0000"/>
                </a:solidFill>
              </a:rPr>
              <a:t> από αυτό; Όταν δηλαδή άνθρωποι πανάθλιοι και γεμάτοι από αμέτρητα κακά βραβεύονται για τα πράγματα εκείνα, που ακριβώς γι’  αυτά θα έπρεπε να τιμωρούνται</a:t>
            </a:r>
            <a:r>
              <a:rPr lang="el-GR" dirty="0"/>
              <a:t>· και ενώ, για την αιτία αυτή δεν θα έπρεπε ούτε το κατώφλι της Εκκλησίας να προσπερνούν, τους ανεβάζουν χάρη σ’  αυτά και στα ιερατικά αξιώματα! …</a:t>
            </a:r>
          </a:p>
          <a:p>
            <a:r>
              <a:rPr lang="el-GR" dirty="0"/>
              <a:t>Και εγώ περιγελούσα πρωτύτερα τους κοσμικούς άρχοντες ότι μοιράζουν τα τιμητικά αξιώματα κρίνοντας όχι από την </a:t>
            </a:r>
            <a:r>
              <a:rPr lang="el-GR" b="1" dirty="0"/>
              <a:t>αρετή</a:t>
            </a:r>
            <a:r>
              <a:rPr lang="el-GR" dirty="0"/>
              <a:t> που βασιλεύει στις ψυχές, αλλά σύμφωνα με τη </a:t>
            </a:r>
            <a:r>
              <a:rPr lang="el-GR" u="sng" dirty="0"/>
              <a:t>μεγάλη περιουσία</a:t>
            </a:r>
            <a:r>
              <a:rPr lang="el-GR" dirty="0"/>
              <a:t>, και τα </a:t>
            </a:r>
            <a:r>
              <a:rPr lang="el-GR" u="sng" dirty="0"/>
              <a:t>πολλά χρόνια</a:t>
            </a:r>
            <a:r>
              <a:rPr lang="el-GR" dirty="0"/>
              <a:t>, και τις </a:t>
            </a:r>
            <a:r>
              <a:rPr lang="el-GR" u="sng" dirty="0"/>
              <a:t>ανθρώπινες υποστηρίξεις</a:t>
            </a:r>
            <a:r>
              <a:rPr lang="el-GR" dirty="0"/>
              <a:t>· σαν έμαθα όμως πως ο παραλογισμός αυτός καθιερώθηκε και για τα δικά μας ζητήματα, άρχισα να μην θεωρώ το πράγμα φοβερό, όπως πρωτύτερα.</a:t>
            </a:r>
          </a:p>
        </p:txBody>
      </p:sp>
    </p:spTree>
    <p:extLst>
      <p:ext uri="{BB962C8B-B14F-4D97-AF65-F5344CB8AC3E}">
        <p14:creationId xmlns:p14="http://schemas.microsoft.com/office/powerpoint/2010/main" val="2139546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ΛΟΓΟΣ ΤΡΙΤΟΣ </a:t>
            </a:r>
            <a:r>
              <a:rPr lang="en-US" dirty="0"/>
              <a:t>XV</a:t>
            </a:r>
            <a:r>
              <a:rPr lang="el-GR" dirty="0"/>
              <a:t>, 271-284 (</a:t>
            </a:r>
            <a:r>
              <a:rPr lang="el-GR" dirty="0" err="1"/>
              <a:t>σσ</a:t>
            </a:r>
            <a:r>
              <a:rPr lang="el-GR" dirty="0"/>
              <a:t>. 75-79)</a:t>
            </a:r>
          </a:p>
        </p:txBody>
      </p:sp>
      <p:sp>
        <p:nvSpPr>
          <p:cNvPr id="3" name="Θέση περιεχομένου 2"/>
          <p:cNvSpPr>
            <a:spLocks noGrp="1"/>
          </p:cNvSpPr>
          <p:nvPr>
            <p:ph idx="1"/>
          </p:nvPr>
        </p:nvSpPr>
        <p:spPr>
          <a:xfrm>
            <a:off x="0" y="734098"/>
            <a:ext cx="12192000" cy="6123902"/>
          </a:xfrm>
        </p:spPr>
        <p:txBody>
          <a:bodyPr>
            <a:normAutofit fontScale="92500" lnSpcReduction="20000"/>
          </a:bodyPr>
          <a:lstStyle/>
          <a:p>
            <a:r>
              <a:rPr lang="el-GR" dirty="0"/>
              <a:t>Γιατί δεν είναι διόλου παράξενο να πέφτουν σε τέτοια σφάλματα άνθρωποι του κόσμου, που λαχταρούν τη </a:t>
            </a:r>
            <a:r>
              <a:rPr lang="el-GR" u="sng" dirty="0"/>
              <a:t>δόξα </a:t>
            </a:r>
            <a:r>
              <a:rPr lang="el-GR" dirty="0"/>
              <a:t>του πλήθους, και που κάθε τους ενέργεια μοναδικό σκοπό έχει το </a:t>
            </a:r>
            <a:r>
              <a:rPr lang="el-GR" u="sng" dirty="0"/>
              <a:t>χρήμα</a:t>
            </a:r>
            <a:r>
              <a:rPr lang="el-GR" dirty="0"/>
              <a:t>. Όταν αυτοί που προσποιούνται πως έχουν λυτρωθεί από όλα αυτά, δεν συμπεριφέρονται διόλου καλύτερα από εκείνους· και ενώ αγωνίζονται για τα ουράνια αγαθά, σα να πρόκειται να αποφασίσουν για κάποιο χωράφι ή για κάτι τέτοιο σχετικό, παίρνουν απρόσεκτα εντελώς από το σωρό ανθρώπους, και τους εγκαθιστούν προϊστάμενους σε πράγματα, για τα οποία καθόλου δεν δυσκολεύτηκε να απαρνηθεί τη δόξα του ο μονογενής Υιός του Θεού… </a:t>
            </a:r>
          </a:p>
          <a:p>
            <a:r>
              <a:rPr lang="el-GR" dirty="0"/>
              <a:t>Και δεν σταματούν έως αυτά μονάχα. Αλλά προσθέτουν και άλλα που είναι ακόμη χειρότερα. Γιατί </a:t>
            </a:r>
            <a:r>
              <a:rPr lang="el-GR" b="1" dirty="0"/>
              <a:t>δεν εγκρίνουν μόνο τους ανάξιους αλλά διώχνουν και τους ικανούς</a:t>
            </a:r>
            <a:r>
              <a:rPr lang="el-GR" dirty="0"/>
              <a:t>… Γιατί βέβαια νομίζω πως είναι εξίσου τρομερό και το να αποκλείονται οι άξιοι και το να εισάγονται οι άχρηστοι…</a:t>
            </a:r>
          </a:p>
          <a:p>
            <a:r>
              <a:rPr lang="el-GR" dirty="0"/>
              <a:t>Δεν αξίζουν αυτά χίλια αστροπελέκια; … Κι όμως τις τόσες μεγάλες αυτές αθλιότητες τις ανέχεται και τις υπομένει, αυτός που </a:t>
            </a:r>
            <a:r>
              <a:rPr lang="el-GR" b="1" dirty="0"/>
              <a:t>δεν ζητά τον θάνατο του αμαρτωλού, όσο το να μετανοήσει αυτός και να ζήσει</a:t>
            </a:r>
            <a:r>
              <a:rPr lang="el-GR" dirty="0"/>
              <a:t>. Με ποιο τρόπο να θαυμάσει κανείς τη φιλανθρωπία του; Πώς να φανερώσει την έκπληξή του για το έλεός του; </a:t>
            </a:r>
            <a:r>
              <a:rPr lang="el-GR" b="1" dirty="0">
                <a:solidFill>
                  <a:srgbClr val="FF0000"/>
                </a:solidFill>
              </a:rPr>
              <a:t>Οι οπαδοί του Χριστού καταστρέφουν πιο πολύ το έργο του Χριστού περισσότερο και από τους εχθρούς του· και όμως ο πανάγαθος δείχνει ακόμη καλοσύνη και καλεί σε μετάνοια</a:t>
            </a:r>
            <a:r>
              <a:rPr lang="el-GR" dirty="0"/>
              <a:t>. </a:t>
            </a:r>
          </a:p>
          <a:p>
            <a:endParaRPr lang="el-GR" dirty="0"/>
          </a:p>
        </p:txBody>
      </p:sp>
    </p:spTree>
    <p:extLst>
      <p:ext uri="{BB962C8B-B14F-4D97-AF65-F5344CB8AC3E}">
        <p14:creationId xmlns:p14="http://schemas.microsoft.com/office/powerpoint/2010/main" val="3163138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normAutofit fontScale="90000"/>
          </a:bodyPr>
          <a:lstStyle/>
          <a:p>
            <a:pPr algn="ctr"/>
            <a:br>
              <a:rPr lang="el-GR" dirty="0"/>
            </a:br>
            <a:r>
              <a:rPr lang="el-GR" dirty="0"/>
              <a:t>ΛΟΓΟΣ ΤΡΙΤΟΣ </a:t>
            </a:r>
            <a:r>
              <a:rPr lang="en-US" dirty="0"/>
              <a:t>XV</a:t>
            </a:r>
            <a:r>
              <a:rPr lang="el-GR" dirty="0"/>
              <a:t>Ι, 291-292 (</a:t>
            </a:r>
            <a:r>
              <a:rPr lang="el-GR" dirty="0" err="1"/>
              <a:t>σσ</a:t>
            </a:r>
            <a:r>
              <a:rPr lang="el-GR" dirty="0"/>
              <a:t>. 81-82)</a:t>
            </a:r>
            <a:br>
              <a:rPr lang="el-GR" dirty="0"/>
            </a:br>
            <a:endParaRPr lang="el-GR" dirty="0"/>
          </a:p>
        </p:txBody>
      </p:sp>
      <p:sp>
        <p:nvSpPr>
          <p:cNvPr id="3" name="Θέση περιεχομένου 2"/>
          <p:cNvSpPr>
            <a:spLocks noGrp="1"/>
          </p:cNvSpPr>
          <p:nvPr>
            <p:ph idx="1"/>
          </p:nvPr>
        </p:nvSpPr>
        <p:spPr>
          <a:xfrm>
            <a:off x="0" y="692284"/>
            <a:ext cx="12192000" cy="6165716"/>
          </a:xfrm>
        </p:spPr>
        <p:txBody>
          <a:bodyPr/>
          <a:lstStyle/>
          <a:p>
            <a:r>
              <a:rPr lang="el-GR" dirty="0"/>
              <a:t>Σκέψου λοιπόν </a:t>
            </a:r>
            <a:r>
              <a:rPr lang="el-GR" b="1" dirty="0">
                <a:solidFill>
                  <a:srgbClr val="FF0000"/>
                </a:solidFill>
              </a:rPr>
              <a:t>τι λογής πρέπει να είναι αυτός </a:t>
            </a:r>
            <a:r>
              <a:rPr lang="el-GR" dirty="0"/>
              <a:t>που πρόκειται να βαστάξει σε μια τέτοια βαρυχειμωνιά </a:t>
            </a:r>
            <a:r>
              <a:rPr lang="el-GR" b="1" dirty="0">
                <a:solidFill>
                  <a:srgbClr val="FF0000"/>
                </a:solidFill>
              </a:rPr>
              <a:t>και να διευθετήσει καλά τόσα και τόσα εμπόδια για το κοινό αγαθό</a:t>
            </a:r>
            <a:r>
              <a:rPr lang="el-GR" dirty="0"/>
              <a:t>.</a:t>
            </a:r>
          </a:p>
          <a:p>
            <a:r>
              <a:rPr lang="el-GR" dirty="0"/>
              <a:t>Γιατί, πρέπει να είναι και αξιοπρεπής, και </a:t>
            </a:r>
            <a:r>
              <a:rPr lang="el-GR" dirty="0" err="1"/>
              <a:t>απερηφάνευτος</a:t>
            </a:r>
            <a:r>
              <a:rPr lang="el-GR" dirty="0"/>
              <a:t>, και αυστηρός και γλυκομίλητος, και επιβλητικός, και κοινωνικός, και αδέκαστος, και εξυπηρετικός, και ταπεινός, και ανεπηρέαστος, και ορμητικός και πράος· για να μπορεί έτσι ν’ αντιμάχεται προς όλα αυτά, και να προστατεύει με πολύ κύρος τον άξιο, και ας είναι όλοι αντίθετοί του· και με την ίδια επιβολή ν’  αποκρούει αυτόν που δεν είναι τέτοιος, έστω και αν όλοι συμφωνούν· και ένας μονάχα να είναι ο οραματισμός του, η οικοδομή της Εκκλησίας, και το να μην επηρεάζεται σε κάθε του ενέργεια ούτε από έχθρα ούτε και από φιλία. </a:t>
            </a:r>
          </a:p>
        </p:txBody>
      </p:sp>
    </p:spTree>
    <p:extLst>
      <p:ext uri="{BB962C8B-B14F-4D97-AF65-F5344CB8AC3E}">
        <p14:creationId xmlns:p14="http://schemas.microsoft.com/office/powerpoint/2010/main" val="3042791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98490"/>
          </a:xfrm>
        </p:spPr>
        <p:txBody>
          <a:bodyPr>
            <a:normAutofit fontScale="90000"/>
          </a:bodyPr>
          <a:lstStyle/>
          <a:p>
            <a:pPr algn="ctr"/>
            <a:br>
              <a:rPr lang="el-GR" dirty="0"/>
            </a:br>
            <a:r>
              <a:rPr lang="el-GR" dirty="0"/>
              <a:t>ΛΟΓΟΣ ΤΕΤΑΡΤΟΣ ΙΙΙ, 393-394 (</a:t>
            </a:r>
            <a:r>
              <a:rPr lang="el-GR" dirty="0" err="1"/>
              <a:t>σσ</a:t>
            </a:r>
            <a:r>
              <a:rPr lang="el-GR" dirty="0"/>
              <a:t>. 108)</a:t>
            </a:r>
            <a:br>
              <a:rPr lang="el-GR" dirty="0"/>
            </a:br>
            <a:endParaRPr lang="el-GR" dirty="0"/>
          </a:p>
        </p:txBody>
      </p:sp>
      <p:sp>
        <p:nvSpPr>
          <p:cNvPr id="3" name="Θέση περιεχομένου 2"/>
          <p:cNvSpPr>
            <a:spLocks noGrp="1"/>
          </p:cNvSpPr>
          <p:nvPr>
            <p:ph idx="1"/>
          </p:nvPr>
        </p:nvSpPr>
        <p:spPr>
          <a:xfrm>
            <a:off x="0" y="602132"/>
            <a:ext cx="12192000" cy="6255868"/>
          </a:xfrm>
        </p:spPr>
        <p:txBody>
          <a:bodyPr>
            <a:normAutofit lnSpcReduction="10000"/>
          </a:bodyPr>
          <a:lstStyle/>
          <a:p>
            <a:r>
              <a:rPr lang="el-GR" dirty="0"/>
              <a:t>Και σ’ αυτούς μεν που γιατρεύουν τα σώματα, και </a:t>
            </a:r>
            <a:r>
              <a:rPr lang="el-GR" b="1" dirty="0"/>
              <a:t>ποικιλία φαρμάκων </a:t>
            </a:r>
            <a:r>
              <a:rPr lang="el-GR" dirty="0"/>
              <a:t>είναι στη διάθεσή τους, και λογής </a:t>
            </a:r>
            <a:r>
              <a:rPr lang="el-GR" dirty="0" err="1"/>
              <a:t>λογής</a:t>
            </a:r>
            <a:r>
              <a:rPr lang="el-GR" dirty="0"/>
              <a:t> κατασκευαστές οργάνων, και τροφές κατάλληλες για τους αρρώστους· και συχνά μονάχα η αλλαγή του κλίματος φθάνει για να αποκατασταθεί η υγεία του αρρώστου· και καμιά φορά μάλιστα και ο ύπνος που ήρθε στην ώρα του συμβαίνει ν’  απαλλάξει τον γιατρό από κάθε κόπο. </a:t>
            </a:r>
          </a:p>
          <a:p>
            <a:r>
              <a:rPr lang="el-GR" dirty="0"/>
              <a:t>Εδώ όμως </a:t>
            </a:r>
            <a:r>
              <a:rPr lang="el-GR" dirty="0" err="1"/>
              <a:t>τίποτ</a:t>
            </a:r>
            <a:r>
              <a:rPr lang="el-GR" dirty="0"/>
              <a:t>’  άλλο απ’  αυτά δεν μπορεί να επινοήσει. Αλλά ύστερα από τα έργα, </a:t>
            </a:r>
            <a:r>
              <a:rPr lang="el-GR" b="1" dirty="0">
                <a:solidFill>
                  <a:srgbClr val="FF0000"/>
                </a:solidFill>
              </a:rPr>
              <a:t>ένας μοναδικός υπάρχει τρόπος και ένας τρόπος θεραπείας, η διδασκαλία με τον λόγο</a:t>
            </a:r>
            <a:r>
              <a:rPr lang="el-GR" dirty="0"/>
              <a:t>. Αυτός είναι το όργανο, αυτός είναι η τροφή, και αυτός η καλύτερη αλλαγή κλίματος. Αυτός αντικαθιστά τα φάρμακα, αυτός τη ζεστασιά, και αυτός και το χειρουργικό μαχαίρι· και αν χρειαστεί και να καυτηριάσεις και να κόψεις, αυτόν πρέπει να μεταχειριστείς· κι αν αυτός δεν φέρει αποτέλεσμα και όλα τ’ άλλα πάνε χαμένα. Μ’ αυτόν και την πεσμένη ψυχή σηκώνουμε όρθια· και τη γαληνεύουμε αν τυχόν βρίσκεται σε έξαψη· και κόβουμε όσα είναι περιττά· κι όσα λείπουν τ’ αναπληρώνουμε· και κάνουμε όλα τ’ άλλα, όσα συντελούν στην υγεία της ψυχής μας. </a:t>
            </a:r>
          </a:p>
        </p:txBody>
      </p:sp>
    </p:spTree>
    <p:extLst>
      <p:ext uri="{BB962C8B-B14F-4D97-AF65-F5344CB8AC3E}">
        <p14:creationId xmlns:p14="http://schemas.microsoft.com/office/powerpoint/2010/main" val="4172322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8"/>
          </a:xfrm>
        </p:spPr>
        <p:txBody>
          <a:bodyPr>
            <a:normAutofit fontScale="90000"/>
          </a:bodyPr>
          <a:lstStyle/>
          <a:p>
            <a:pPr algn="ctr"/>
            <a:br>
              <a:rPr lang="el-GR" dirty="0"/>
            </a:br>
            <a:r>
              <a:rPr lang="el-GR" dirty="0"/>
              <a:t>ΛΟΓΟΣ ΤΕΤΑΡΤΟΣ </a:t>
            </a:r>
            <a:r>
              <a:rPr lang="en-US" dirty="0"/>
              <a:t>IV, 401 (</a:t>
            </a:r>
            <a:r>
              <a:rPr lang="el-GR" dirty="0"/>
              <a:t>σ. 110)</a:t>
            </a:r>
            <a:br>
              <a:rPr lang="el-GR" dirty="0"/>
            </a:br>
            <a:endParaRPr lang="el-GR" dirty="0"/>
          </a:p>
        </p:txBody>
      </p:sp>
      <p:sp>
        <p:nvSpPr>
          <p:cNvPr id="3" name="Θέση περιεχομένου 2"/>
          <p:cNvSpPr>
            <a:spLocks noGrp="1"/>
          </p:cNvSpPr>
          <p:nvPr>
            <p:ph idx="1"/>
          </p:nvPr>
        </p:nvSpPr>
        <p:spPr>
          <a:xfrm>
            <a:off x="0" y="679404"/>
            <a:ext cx="12192000" cy="6178595"/>
          </a:xfrm>
        </p:spPr>
        <p:txBody>
          <a:bodyPr/>
          <a:lstStyle/>
          <a:p>
            <a:r>
              <a:rPr lang="el-GR" dirty="0"/>
              <a:t>Γιατί στους στρατιωτικούς πολέμους ανάλογα με την επιχείρηση που αναλαμβάνει ο καθένας αντιμετωπίζει μέσα σ’  αυτήν και τις επιθέσεις που του γίνονται. Εδώ όμως δεν συμβαίνει το ίδιο. Αλλά αν αυτός που θέλει να νικήσει δεν ξέρει στην εντέλεια τις πονηριές της τεχνικής, ο διάβολος και από ένα μικρό μονάχα μέρος, που τυχόν έχει </a:t>
            </a:r>
            <a:r>
              <a:rPr lang="el-GR" dirty="0" err="1"/>
              <a:t>παραμεληθεί</a:t>
            </a:r>
            <a:r>
              <a:rPr lang="el-GR" dirty="0"/>
              <a:t>, βρίσκει τον τρόπο να μπάσει μέσα τους πειρατές του και να διαρπάξει τα πρόβατα</a:t>
            </a:r>
            <a:r>
              <a:rPr lang="el-GR" sz="3200" b="1" dirty="0">
                <a:solidFill>
                  <a:srgbClr val="FF0000"/>
                </a:solidFill>
              </a:rPr>
              <a:t>. Δεν το κατορθώνει όμως αυτό ποτέ, όταν νοιώθει πως ο ποιμένας ξέρει τη δουλειά του καλά· και πως δεν του ξεφεύγει καμιά από τις κατεργαριές του</a:t>
            </a:r>
            <a:r>
              <a:rPr lang="el-GR" dirty="0"/>
              <a:t>.</a:t>
            </a:r>
          </a:p>
          <a:p>
            <a:pPr marL="0" indent="0">
              <a:buNone/>
            </a:pPr>
            <a:endParaRPr lang="el-GR" dirty="0"/>
          </a:p>
        </p:txBody>
      </p:sp>
    </p:spTree>
    <p:extLst>
      <p:ext uri="{BB962C8B-B14F-4D97-AF65-F5344CB8AC3E}">
        <p14:creationId xmlns:p14="http://schemas.microsoft.com/office/powerpoint/2010/main" val="868354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98490"/>
          </a:xfrm>
        </p:spPr>
        <p:txBody>
          <a:bodyPr>
            <a:normAutofit fontScale="90000"/>
          </a:bodyPr>
          <a:lstStyle/>
          <a:p>
            <a:pPr algn="ctr"/>
            <a:br>
              <a:rPr lang="el-GR" dirty="0"/>
            </a:br>
            <a:r>
              <a:rPr lang="el-GR" dirty="0"/>
              <a:t>ΛΟΓΟΣ ΠΕΜΠΤΟΣ </a:t>
            </a:r>
            <a:r>
              <a:rPr lang="en-US" dirty="0"/>
              <a:t>IV</a:t>
            </a:r>
            <a:r>
              <a:rPr lang="el-GR" dirty="0"/>
              <a:t>, 463-464 (σ. 129)</a:t>
            </a:r>
            <a:br>
              <a:rPr lang="el-GR" dirty="0"/>
            </a:br>
            <a:endParaRPr lang="el-GR" dirty="0"/>
          </a:p>
        </p:txBody>
      </p:sp>
      <p:sp>
        <p:nvSpPr>
          <p:cNvPr id="3" name="Θέση περιεχομένου 2"/>
          <p:cNvSpPr>
            <a:spLocks noGrp="1"/>
          </p:cNvSpPr>
          <p:nvPr>
            <p:ph idx="1"/>
          </p:nvPr>
        </p:nvSpPr>
        <p:spPr>
          <a:xfrm>
            <a:off x="0" y="602132"/>
            <a:ext cx="12192000" cy="6255868"/>
          </a:xfrm>
        </p:spPr>
        <p:txBody>
          <a:bodyPr/>
          <a:lstStyle/>
          <a:p>
            <a:r>
              <a:rPr lang="el-GR" dirty="0"/>
              <a:t>Όπως λοιπόν θα συμπεριφέρονταν ένας πατέρας στα παιδιά του, που είναι πολύ μικρά, τέτοια πρέπει να είναι και η συμπεριφορά του ιερέα στο ποίμνιό του. Και όπως </a:t>
            </a:r>
            <a:r>
              <a:rPr lang="el-GR" u="sng" dirty="0"/>
              <a:t>δεν τα ξεσυνεριζόμαστε </a:t>
            </a:r>
            <a:r>
              <a:rPr lang="el-GR" dirty="0"/>
              <a:t>εκείνα ούτε σαν υβρίζουν, ούτε σαν κτυπούν, ούτε και όταν κλαίνε, μα </a:t>
            </a:r>
            <a:r>
              <a:rPr lang="el-GR" u="sng" dirty="0"/>
              <a:t>κι ούτε </a:t>
            </a:r>
            <a:r>
              <a:rPr lang="el-GR" dirty="0"/>
              <a:t>σαν γελούν και σαν παίζουν πρόσχαρα μαζί μας </a:t>
            </a:r>
            <a:r>
              <a:rPr lang="el-GR" u="sng" dirty="0"/>
              <a:t>μεγαλοπιανόμαστε</a:t>
            </a:r>
            <a:r>
              <a:rPr lang="el-GR" dirty="0"/>
              <a:t> ποτέ μας γι’ αυτό το πράγμα, έτσι </a:t>
            </a:r>
            <a:r>
              <a:rPr lang="el-GR" sz="4000" b="1" dirty="0">
                <a:solidFill>
                  <a:srgbClr val="FF0000"/>
                </a:solidFill>
              </a:rPr>
              <a:t>δεν πρέπει ούτε από τα παινέματά τους να φουσκώνουμε, ούτε και να καταβαλλόμαστε από τις κατηγορίες, όταν γίνονται εκ μέρους τους αδικαιολόγητα</a:t>
            </a:r>
            <a:r>
              <a:rPr lang="el-GR" dirty="0"/>
              <a:t>. </a:t>
            </a:r>
            <a:r>
              <a:rPr lang="el-GR" sz="4000" b="1" dirty="0">
                <a:solidFill>
                  <a:srgbClr val="FF0000"/>
                </a:solidFill>
              </a:rPr>
              <a:t>Και το πράγμα αυτό ευλογημένε μου, είναι </a:t>
            </a:r>
            <a:r>
              <a:rPr lang="el-GR" sz="4000" b="1" u="sng" dirty="0">
                <a:solidFill>
                  <a:srgbClr val="FF0000"/>
                </a:solidFill>
              </a:rPr>
              <a:t>δύσκολο</a:t>
            </a:r>
            <a:r>
              <a:rPr lang="el-GR" sz="4000" b="1" dirty="0">
                <a:solidFill>
                  <a:srgbClr val="FF0000"/>
                </a:solidFill>
              </a:rPr>
              <a:t>· ίσως δε, κατά τη γνώμη μου, και </a:t>
            </a:r>
            <a:r>
              <a:rPr lang="el-GR" sz="4000" b="1" u="sng" dirty="0">
                <a:solidFill>
                  <a:srgbClr val="FF0000"/>
                </a:solidFill>
              </a:rPr>
              <a:t>αδύνατο</a:t>
            </a:r>
            <a:r>
              <a:rPr lang="el-GR" dirty="0"/>
              <a:t>. </a:t>
            </a:r>
          </a:p>
          <a:p>
            <a:pPr marL="0" indent="0">
              <a:buNone/>
            </a:pPr>
            <a:endParaRPr lang="el-GR" dirty="0"/>
          </a:p>
        </p:txBody>
      </p:sp>
    </p:spTree>
    <p:extLst>
      <p:ext uri="{BB962C8B-B14F-4D97-AF65-F5344CB8AC3E}">
        <p14:creationId xmlns:p14="http://schemas.microsoft.com/office/powerpoint/2010/main" val="249307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1353800" cy="1764405"/>
          </a:xfrm>
        </p:spPr>
        <p:txBody>
          <a:bodyPr>
            <a:normAutofit fontScale="90000"/>
          </a:bodyPr>
          <a:lstStyle/>
          <a:p>
            <a:pPr algn="ctr"/>
            <a:br>
              <a:rPr lang="el-GR" dirty="0"/>
            </a:br>
            <a:r>
              <a:rPr lang="el-GR" dirty="0"/>
              <a:t>ΛΟΓΟΣ ΔΕΥΤΕΡΟΣ ΙΙ, 94-98 (</a:t>
            </a:r>
            <a:r>
              <a:rPr lang="el-GR" dirty="0" err="1"/>
              <a:t>σσ</a:t>
            </a:r>
            <a:r>
              <a:rPr lang="el-GR" dirty="0"/>
              <a:t>. 32-33)</a:t>
            </a:r>
            <a:br>
              <a:rPr lang="el-GR" dirty="0"/>
            </a:br>
            <a:r>
              <a:rPr lang="el-GR" dirty="0"/>
              <a:t>Μετάφραση: Θεοδόση </a:t>
            </a:r>
            <a:r>
              <a:rPr lang="el-GR" dirty="0" err="1"/>
              <a:t>Σπεράντσα</a:t>
            </a:r>
            <a:r>
              <a:rPr lang="el-GR" dirty="0"/>
              <a:t>, </a:t>
            </a:r>
            <a:br>
              <a:rPr lang="el-GR" dirty="0"/>
            </a:br>
            <a:r>
              <a:rPr lang="el-GR" dirty="0"/>
              <a:t>Έκδοση: ΕΚΚΛΗΣΙΑΣ, Αθήνα 1958</a:t>
            </a:r>
            <a:br>
              <a:rPr lang="el-GR" dirty="0"/>
            </a:br>
            <a:endParaRPr lang="el-GR" dirty="0"/>
          </a:p>
        </p:txBody>
      </p:sp>
      <p:sp>
        <p:nvSpPr>
          <p:cNvPr id="3" name="Θέση περιεχομένου 2"/>
          <p:cNvSpPr>
            <a:spLocks noGrp="1"/>
          </p:cNvSpPr>
          <p:nvPr>
            <p:ph idx="1"/>
          </p:nvPr>
        </p:nvSpPr>
        <p:spPr>
          <a:xfrm>
            <a:off x="0" y="1918952"/>
            <a:ext cx="12192000" cy="4939047"/>
          </a:xfrm>
        </p:spPr>
        <p:txBody>
          <a:bodyPr>
            <a:normAutofit/>
          </a:bodyPr>
          <a:lstStyle/>
          <a:p>
            <a:r>
              <a:rPr lang="el-GR" dirty="0"/>
              <a:t>Όση μεγάλη είναι η </a:t>
            </a:r>
            <a:r>
              <a:rPr lang="el-GR" b="1" dirty="0"/>
              <a:t>απόσταση</a:t>
            </a:r>
            <a:r>
              <a:rPr lang="el-GR" dirty="0"/>
              <a:t> που χωρίζει τους </a:t>
            </a:r>
            <a:r>
              <a:rPr lang="el-GR" u="sng" dirty="0"/>
              <a:t>λογικούς ανθρώπους </a:t>
            </a:r>
            <a:r>
              <a:rPr lang="el-GR" dirty="0"/>
              <a:t>από τα άλογα </a:t>
            </a:r>
            <a:r>
              <a:rPr lang="el-GR" u="sng" dirty="0"/>
              <a:t>ζώα</a:t>
            </a:r>
            <a:r>
              <a:rPr lang="el-GR" dirty="0"/>
              <a:t>, τόση ας είναι και η απόσταση μεταξύ του </a:t>
            </a:r>
            <a:r>
              <a:rPr lang="el-GR" dirty="0">
                <a:solidFill>
                  <a:srgbClr val="FF0000"/>
                </a:solidFill>
              </a:rPr>
              <a:t>ποιμένα</a:t>
            </a:r>
            <a:r>
              <a:rPr lang="el-GR" dirty="0"/>
              <a:t> και του </a:t>
            </a:r>
            <a:r>
              <a:rPr lang="el-GR" dirty="0">
                <a:solidFill>
                  <a:srgbClr val="FF0000"/>
                </a:solidFill>
              </a:rPr>
              <a:t>ποιμνίου</a:t>
            </a:r>
            <a:r>
              <a:rPr lang="el-GR" dirty="0"/>
              <a:t> του, για να μην </a:t>
            </a:r>
            <a:r>
              <a:rPr lang="el-GR"/>
              <a:t>πω πως </a:t>
            </a:r>
            <a:r>
              <a:rPr lang="el-GR" dirty="0"/>
              <a:t>και κατά τι μεγαλύτερη ακόμη. Άλλωστε και ο κίνδυνος είναι για πολύ σπουδαιότερα πράγματα. </a:t>
            </a:r>
          </a:p>
          <a:p>
            <a:r>
              <a:rPr lang="el-GR" dirty="0"/>
              <a:t>Γιατί </a:t>
            </a:r>
            <a:r>
              <a:rPr lang="el-GR" dirty="0">
                <a:effectLst>
                  <a:outerShdw blurRad="38100" dist="38100" dir="2700000" algn="tl">
                    <a:srgbClr val="000000">
                      <a:alpha val="43137"/>
                    </a:srgbClr>
                  </a:outerShdw>
                </a:effectLst>
              </a:rPr>
              <a:t>γι’  αυτόν που έχασε πρόβατα</a:t>
            </a:r>
            <a:r>
              <a:rPr lang="el-GR" dirty="0"/>
              <a:t>… ο κύριος του ποιμνίου μπορεί να τον συγχωρέσει κιόλας, κατά κάποιον τρόπο. Αν όμως αξιώσει να του επιβληθεί ποινή, μόνο χρηματική θα ήτανε η τιμωρία του. Αυτός όμως που του εμπιστεύθηκαν ανθρώπους, δηλαδή το λογικό ποίμνιο του Χριστού, πρώτα μεν δεν καταδικάζεται σε χρήματα για το χάσιμο των προβάτων, αλλά στο </a:t>
            </a:r>
            <a:r>
              <a:rPr lang="el-GR" b="1" dirty="0">
                <a:solidFill>
                  <a:srgbClr val="FF0000"/>
                </a:solidFill>
              </a:rPr>
              <a:t>χάσιμο της ψυχής του</a:t>
            </a:r>
            <a:r>
              <a:rPr lang="el-GR" dirty="0"/>
              <a:t>. </a:t>
            </a:r>
          </a:p>
        </p:txBody>
      </p:sp>
    </p:spTree>
    <p:extLst>
      <p:ext uri="{BB962C8B-B14F-4D97-AF65-F5344CB8AC3E}">
        <p14:creationId xmlns:p14="http://schemas.microsoft.com/office/powerpoint/2010/main" val="183921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75763"/>
          </a:xfrm>
        </p:spPr>
        <p:txBody>
          <a:bodyPr>
            <a:normAutofit fontScale="90000"/>
          </a:bodyPr>
          <a:lstStyle/>
          <a:p>
            <a:pPr algn="ctr"/>
            <a:br>
              <a:rPr lang="el-GR" dirty="0"/>
            </a:br>
            <a:r>
              <a:rPr lang="el-GR" dirty="0"/>
              <a:t>ΛΟΓΟΣ ΠΕΜΠΤΟΣ </a:t>
            </a:r>
            <a:r>
              <a:rPr lang="en-US" dirty="0"/>
              <a:t>V</a:t>
            </a:r>
            <a:r>
              <a:rPr lang="el-GR" dirty="0"/>
              <a:t>ΙΙΙ, 486-489 (σσ.135-136)</a:t>
            </a:r>
            <a:br>
              <a:rPr lang="el-GR" dirty="0"/>
            </a:br>
            <a:endParaRPr lang="el-GR" dirty="0"/>
          </a:p>
        </p:txBody>
      </p:sp>
      <p:sp>
        <p:nvSpPr>
          <p:cNvPr id="3" name="Θέση περιεχομένου 2"/>
          <p:cNvSpPr>
            <a:spLocks noGrp="1"/>
          </p:cNvSpPr>
          <p:nvPr>
            <p:ph idx="1"/>
          </p:nvPr>
        </p:nvSpPr>
        <p:spPr>
          <a:xfrm>
            <a:off x="0" y="875762"/>
            <a:ext cx="12192000" cy="5982237"/>
          </a:xfrm>
        </p:spPr>
        <p:txBody>
          <a:bodyPr>
            <a:normAutofit/>
          </a:bodyPr>
          <a:lstStyle/>
          <a:p>
            <a:r>
              <a:rPr lang="el-GR" dirty="0"/>
              <a:t>Γιατί </a:t>
            </a:r>
            <a:r>
              <a:rPr lang="el-GR" b="1" dirty="0">
                <a:solidFill>
                  <a:srgbClr val="FF0000"/>
                </a:solidFill>
              </a:rPr>
              <a:t>αν παρασύρεται από τη γνώμη του κόσμου, θα αναγκαστεί να κάνει μεγάλα σφάλματα</a:t>
            </a:r>
            <a:r>
              <a:rPr lang="el-GR" dirty="0"/>
              <a:t>. Και τούτο, γιατί αδυνατώντας να εξισωθεί μ’  αυτούς που ευδοκιμούν στα προτερήματα του λόγου, δεν θα λείψει να τους φθονεί, και να τους κατηγορεί άδικα, και να κάνει και άλλες πολλές τέτοιες απρέπειες· αλλά θα αποτολμήσει τα πάντα, έστω και αν χρειαστεί και την ψυχή του ακόμη να χάσει· μόνο και μόνο για να κατεβάσει τη φήμη εκείνου στο δικό του επίπεδο της δικής του κακομοιριάς…</a:t>
            </a:r>
          </a:p>
          <a:p>
            <a:r>
              <a:rPr lang="el-GR" dirty="0"/>
              <a:t>Αν δε κάποιος από τους συναδέλφους του που του έλαχε να βρίσκεται σε κατώτερη θέση, κατορθώσει να διακριθεί σ’ αυτή περισσότερο από εκείνον, τότε του χρειάζεται να έχει μια θεία ψυχή για να μην κυριευτεί από τον φθόνο και για να μην χάσει το θάρρος του από τη στεναχώρια του. </a:t>
            </a:r>
            <a:r>
              <a:rPr lang="el-GR" b="1" dirty="0">
                <a:solidFill>
                  <a:srgbClr val="FF0000"/>
                </a:solidFill>
              </a:rPr>
              <a:t>Γιατί το να παραγκωνίζεται κανείς από τους </a:t>
            </a:r>
            <a:r>
              <a:rPr lang="el-GR" b="1" dirty="0" err="1">
                <a:solidFill>
                  <a:srgbClr val="FF0000"/>
                </a:solidFill>
              </a:rPr>
              <a:t>κατώτερούς</a:t>
            </a:r>
            <a:r>
              <a:rPr lang="el-GR" b="1" dirty="0">
                <a:solidFill>
                  <a:srgbClr val="FF0000"/>
                </a:solidFill>
              </a:rPr>
              <a:t> του, ενώ αυτός κατέχει μεγαλύτερο αξίωμα, και να το υποφέρει αυτό με γενναιοφροσύνη, είναι βέβαια απόδειξη μιας ψυχής όχι τυχαίας, ούτε σαν τη δική μας, αλλά μιας που είναι από διαμάντι</a:t>
            </a:r>
            <a:r>
              <a:rPr lang="el-GR" dirty="0"/>
              <a:t>. </a:t>
            </a:r>
          </a:p>
          <a:p>
            <a:endParaRPr lang="el-GR" dirty="0"/>
          </a:p>
        </p:txBody>
      </p:sp>
    </p:spTree>
    <p:extLst>
      <p:ext uri="{BB962C8B-B14F-4D97-AF65-F5344CB8AC3E}">
        <p14:creationId xmlns:p14="http://schemas.microsoft.com/office/powerpoint/2010/main" val="2641429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normAutofit fontScale="90000"/>
          </a:bodyPr>
          <a:lstStyle/>
          <a:p>
            <a:pPr algn="ctr"/>
            <a:br>
              <a:rPr lang="el-GR" dirty="0"/>
            </a:br>
            <a:r>
              <a:rPr lang="el-GR" dirty="0"/>
              <a:t>ΛΟΓΟΣ ΕΚΤΟΣ </a:t>
            </a:r>
            <a:r>
              <a:rPr lang="en-US" dirty="0"/>
              <a:t>IV</a:t>
            </a:r>
            <a:r>
              <a:rPr lang="el-GR" dirty="0"/>
              <a:t>, 518-524 (σ. 144-145)</a:t>
            </a:r>
            <a:br>
              <a:rPr lang="el-GR" dirty="0"/>
            </a:br>
            <a:endParaRPr lang="el-GR" dirty="0"/>
          </a:p>
        </p:txBody>
      </p:sp>
      <p:sp>
        <p:nvSpPr>
          <p:cNvPr id="3" name="Θέση περιεχομένου 2"/>
          <p:cNvSpPr>
            <a:spLocks noGrp="1"/>
          </p:cNvSpPr>
          <p:nvPr>
            <p:ph idx="1"/>
          </p:nvPr>
        </p:nvSpPr>
        <p:spPr>
          <a:xfrm>
            <a:off x="0" y="640768"/>
            <a:ext cx="12192000" cy="6217231"/>
          </a:xfrm>
        </p:spPr>
        <p:txBody>
          <a:bodyPr>
            <a:normAutofit/>
          </a:bodyPr>
          <a:lstStyle/>
          <a:p>
            <a:r>
              <a:rPr lang="el-GR" dirty="0"/>
              <a:t>Γιατί, ας συλλογισθεί ο καθένας μας πόσο τέλειος πρέπει να είναι αυτός που μεσιτεύει για όλη την πόλη! Και γιατί λέω την πόλη; Για όλη την οικουμένη· και παρακαλεί τον Θεό να γίνει ίλεως για τις αμαρτίες όλων μας· και όχι μονάχα των ζωντανών αλλά και των πεθαμένων…</a:t>
            </a:r>
          </a:p>
          <a:p>
            <a:r>
              <a:rPr lang="el-GR" dirty="0"/>
              <a:t>Όταν δε ιερουργεί την φρικτότατη θυσία και επικαλείται το Πνεύμα το Άγιο, και βρίσκεται σε αδιάκοπη επαφή με τον κοινό Δεσπότη όλων μας, πες μου πού να τον κατατάξουμε; Και πόση ευλάβεια και πόση καθαρότητα δεν θα αξιώσουμε να έχει αυτός; Γιατί σκέψου, τι χέρια πρέπει να είναι αυτά που διακονούν σ’  αυτό το μυστήριο· και ποια πρέπει να είναι η γλώσσα, από την οποία ανεβαίνουν τα λόγια εκείνα· και πόσο ανυπέρβλητα καθαρότερη και </a:t>
            </a:r>
            <a:r>
              <a:rPr lang="el-GR" dirty="0" err="1"/>
              <a:t>αγιότερη</a:t>
            </a:r>
            <a:r>
              <a:rPr lang="el-GR" dirty="0"/>
              <a:t>, από κάθε τι, πρέπει να είναι εκείνη η ψυχή, που θα υποδεχτεί το ασύγκριτο αυτό Πνεύμα; </a:t>
            </a:r>
          </a:p>
          <a:p>
            <a:r>
              <a:rPr lang="el-GR" dirty="0"/>
              <a:t>Εκείνη τη στιγμή και οι Άγγελοι παραστέκουν τον ιερέα· προς τιμή εκείνου που σφαγιάζεται, ολόκληρο το άγιο βήμα και όλος ο τόπος γύρω από την αγία Τράπεζα γεμίζει από ουράνιες δυνάμεις.</a:t>
            </a:r>
          </a:p>
        </p:txBody>
      </p:sp>
    </p:spTree>
    <p:extLst>
      <p:ext uri="{BB962C8B-B14F-4D97-AF65-F5344CB8AC3E}">
        <p14:creationId xmlns:p14="http://schemas.microsoft.com/office/powerpoint/2010/main" val="3387238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normAutofit fontScale="90000"/>
          </a:bodyPr>
          <a:lstStyle/>
          <a:p>
            <a:pPr algn="ctr"/>
            <a:br>
              <a:rPr lang="el-GR" dirty="0"/>
            </a:br>
            <a:r>
              <a:rPr lang="el-GR" dirty="0"/>
              <a:t>ΛΟΓΟΣ ΕΚΤΟΣ </a:t>
            </a:r>
            <a:r>
              <a:rPr lang="en-US" dirty="0"/>
              <a:t>IV</a:t>
            </a:r>
            <a:r>
              <a:rPr lang="el-GR" dirty="0"/>
              <a:t>, 518-524 (σ. 144-145)</a:t>
            </a:r>
            <a:br>
              <a:rPr lang="el-GR" dirty="0"/>
            </a:br>
            <a:endParaRPr lang="el-GR" dirty="0"/>
          </a:p>
        </p:txBody>
      </p:sp>
      <p:sp>
        <p:nvSpPr>
          <p:cNvPr id="3" name="Θέση περιεχομένου 2"/>
          <p:cNvSpPr>
            <a:spLocks noGrp="1"/>
          </p:cNvSpPr>
          <p:nvPr>
            <p:ph idx="1"/>
          </p:nvPr>
        </p:nvSpPr>
        <p:spPr>
          <a:xfrm>
            <a:off x="0" y="615010"/>
            <a:ext cx="12192000" cy="6242989"/>
          </a:xfrm>
        </p:spPr>
        <p:txBody>
          <a:bodyPr>
            <a:normAutofit lnSpcReduction="10000"/>
          </a:bodyPr>
          <a:lstStyle/>
          <a:p>
            <a:r>
              <a:rPr lang="el-GR" dirty="0"/>
              <a:t>Και ότι συμβαίνει αυτό πραγματικά, φτάνουν για να πειστεί κανείς, από τα όσα τη στιγμή εκείνη γίνονται. Εγώ όμως άκουσα και κάποιον που ανιστορούσε κάποτε ότι κάποιος γέροντας, που ήτανε αξιοθαύμαστος άνθρωπος και έβλεπε συχνά οράματα, πως είχε καταξιωθεί να δει ένα τέτοιο φανέρωμα· και κατά τη στιγμή εκείνη είδε, όσο το βαστούσαν τα μάτια του, πλήθος από Αγγέλους, που φορούσαν αστραφτερές στολές και που περικύκλωναν το θυσιαστήριο, με χαμηλωμένη την όψη τους· όπως βλέπει κανείς να κάνουν οι στρατιώτες όταν είναι παρών ο Βασιλιάς. Και εγώ είμαι βέβαιος γι’  αυτό.</a:t>
            </a:r>
          </a:p>
          <a:p>
            <a:r>
              <a:rPr lang="el-GR" dirty="0"/>
              <a:t>Και κάποιος άλλος μου διηγήθηκε, που δεν τ’ άκουσε από άλλον παρά καταξιώθηκε να το δει και να το ακούσει αυτός ο ίδιος, πως </a:t>
            </a:r>
            <a:r>
              <a:rPr lang="el-GR" b="1" dirty="0">
                <a:solidFill>
                  <a:srgbClr val="FF0000"/>
                </a:solidFill>
              </a:rPr>
              <a:t>αυτοί που πρόκειται να φύγουν από τον κόσμο μας, αν τυχόν έχουν μεταλάβει με καθαρή συνείδηση τα άχραντα μυστήρια, τη στιγμή που ξεψυχούν τους παίρνουν από τη γη μας αυτή οι Άγγελοι, και τους συντροφεύουν χάρη στην αγία Μετάληψη που πήραν…</a:t>
            </a:r>
          </a:p>
          <a:p>
            <a:r>
              <a:rPr lang="el-GR" dirty="0"/>
              <a:t>Σαν το φως, που καταυγάζει την οικουμένη, έτσι πρέπει να λάμπει και η ψυχή του ιερέα.</a:t>
            </a:r>
          </a:p>
        </p:txBody>
      </p:sp>
    </p:spTree>
    <p:extLst>
      <p:ext uri="{BB962C8B-B14F-4D97-AF65-F5344CB8AC3E}">
        <p14:creationId xmlns:p14="http://schemas.microsoft.com/office/powerpoint/2010/main" val="31585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43944"/>
          </a:xfrm>
        </p:spPr>
        <p:txBody>
          <a:bodyPr>
            <a:normAutofit fontScale="90000"/>
          </a:bodyPr>
          <a:lstStyle/>
          <a:p>
            <a:pPr algn="ctr"/>
            <a:br>
              <a:rPr lang="el-GR" dirty="0"/>
            </a:br>
            <a:r>
              <a:rPr lang="el-GR" dirty="0"/>
              <a:t>ΛΟΓΟΣ ΔΕΥΤΕΡΟΣ ΙΙ, 94-98 (</a:t>
            </a:r>
            <a:r>
              <a:rPr lang="el-GR" dirty="0" err="1"/>
              <a:t>σσ</a:t>
            </a:r>
            <a:r>
              <a:rPr lang="el-GR" dirty="0"/>
              <a:t>. 32-33)</a:t>
            </a:r>
            <a:br>
              <a:rPr lang="el-GR" dirty="0"/>
            </a:br>
            <a:endParaRPr lang="el-GR" dirty="0"/>
          </a:p>
        </p:txBody>
      </p:sp>
      <p:sp>
        <p:nvSpPr>
          <p:cNvPr id="3" name="Θέση περιεχομένου 2"/>
          <p:cNvSpPr>
            <a:spLocks noGrp="1"/>
          </p:cNvSpPr>
          <p:nvPr>
            <p:ph idx="1"/>
          </p:nvPr>
        </p:nvSpPr>
        <p:spPr>
          <a:xfrm>
            <a:off x="0" y="643944"/>
            <a:ext cx="12192000" cy="6214055"/>
          </a:xfrm>
        </p:spPr>
        <p:txBody>
          <a:bodyPr>
            <a:normAutofit lnSpcReduction="10000"/>
          </a:bodyPr>
          <a:lstStyle/>
          <a:p>
            <a:r>
              <a:rPr lang="el-GR" dirty="0"/>
              <a:t>Και έπειτα </a:t>
            </a:r>
            <a:r>
              <a:rPr lang="el-GR" dirty="0">
                <a:effectLst>
                  <a:outerShdw blurRad="38100" dist="38100" dir="2700000" algn="tl">
                    <a:srgbClr val="000000">
                      <a:alpha val="43137"/>
                    </a:srgbClr>
                  </a:outerShdw>
                </a:effectLst>
              </a:rPr>
              <a:t>ο αγώνας του είναι πολύ μεγαλύτερος και δυσκολότερος</a:t>
            </a:r>
            <a:r>
              <a:rPr lang="el-GR" dirty="0"/>
              <a:t>… με ποιον πολεμά; Και με ποιους δίνει μάχη; Ακούστε τον μακάριο Παύλο τι μας λέει «</a:t>
            </a:r>
            <a:r>
              <a:rPr lang="el-GR" i="1" dirty="0" err="1"/>
              <a:t>ὅτι</a:t>
            </a:r>
            <a:r>
              <a:rPr lang="el-GR" i="1" dirty="0"/>
              <a:t> </a:t>
            </a:r>
            <a:r>
              <a:rPr lang="el-GR" i="1" dirty="0" err="1"/>
              <a:t>οὐκ</a:t>
            </a:r>
            <a:r>
              <a:rPr lang="el-GR" i="1" dirty="0"/>
              <a:t> </a:t>
            </a:r>
            <a:r>
              <a:rPr lang="el-GR" i="1" dirty="0" err="1"/>
              <a:t>ἔστιν</a:t>
            </a:r>
            <a:r>
              <a:rPr lang="el-GR" i="1" dirty="0"/>
              <a:t> </a:t>
            </a:r>
            <a:r>
              <a:rPr lang="el-GR" i="1" dirty="0" err="1"/>
              <a:t>ἡμῖν</a:t>
            </a:r>
            <a:r>
              <a:rPr lang="el-GR" i="1" dirty="0"/>
              <a:t> ἡ </a:t>
            </a:r>
            <a:r>
              <a:rPr lang="el-GR" i="1" dirty="0" err="1"/>
              <a:t>πάλη</a:t>
            </a:r>
            <a:r>
              <a:rPr lang="el-GR" i="1" dirty="0"/>
              <a:t> </a:t>
            </a:r>
            <a:r>
              <a:rPr lang="el-GR" i="1" dirty="0" err="1"/>
              <a:t>πρὸς</a:t>
            </a:r>
            <a:r>
              <a:rPr lang="el-GR" i="1" dirty="0"/>
              <a:t> </a:t>
            </a:r>
            <a:r>
              <a:rPr lang="el-GR" i="1" dirty="0" err="1"/>
              <a:t>αἷμα</a:t>
            </a:r>
            <a:r>
              <a:rPr lang="el-GR" i="1" dirty="0"/>
              <a:t> </a:t>
            </a:r>
            <a:r>
              <a:rPr lang="el-GR" i="1" dirty="0" err="1"/>
              <a:t>καὶ</a:t>
            </a:r>
            <a:r>
              <a:rPr lang="el-GR" i="1" dirty="0"/>
              <a:t> </a:t>
            </a:r>
            <a:r>
              <a:rPr lang="el-GR" i="1" dirty="0" err="1"/>
              <a:t>σάρκα</a:t>
            </a:r>
            <a:r>
              <a:rPr lang="el-GR" i="1" dirty="0"/>
              <a:t>, </a:t>
            </a:r>
            <a:r>
              <a:rPr lang="el-GR" i="1" dirty="0" err="1"/>
              <a:t>ἀλλὰ</a:t>
            </a:r>
            <a:r>
              <a:rPr lang="el-GR" i="1" dirty="0"/>
              <a:t> </a:t>
            </a:r>
            <a:r>
              <a:rPr lang="el-GR" i="1" dirty="0" err="1"/>
              <a:t>πρὸς</a:t>
            </a:r>
            <a:r>
              <a:rPr lang="el-GR" i="1" dirty="0"/>
              <a:t> </a:t>
            </a:r>
            <a:r>
              <a:rPr lang="el-GR" i="1" dirty="0" err="1"/>
              <a:t>τὰς</a:t>
            </a:r>
            <a:r>
              <a:rPr lang="el-GR" i="1" dirty="0"/>
              <a:t> </a:t>
            </a:r>
            <a:r>
              <a:rPr lang="el-GR" i="1" dirty="0" err="1"/>
              <a:t>ἀρχάς</a:t>
            </a:r>
            <a:r>
              <a:rPr lang="el-GR" i="1" dirty="0"/>
              <a:t>, </a:t>
            </a:r>
            <a:r>
              <a:rPr lang="el-GR" i="1" dirty="0" err="1"/>
              <a:t>πρὸς</a:t>
            </a:r>
            <a:r>
              <a:rPr lang="el-GR" i="1" dirty="0"/>
              <a:t> </a:t>
            </a:r>
            <a:r>
              <a:rPr lang="el-GR" i="1" dirty="0" err="1"/>
              <a:t>τὰς</a:t>
            </a:r>
            <a:r>
              <a:rPr lang="el-GR" i="1" dirty="0"/>
              <a:t> </a:t>
            </a:r>
            <a:r>
              <a:rPr lang="el-GR" i="1" dirty="0" err="1"/>
              <a:t>ἐξουσίας</a:t>
            </a:r>
            <a:r>
              <a:rPr lang="el-GR" i="1" dirty="0"/>
              <a:t>, </a:t>
            </a:r>
            <a:r>
              <a:rPr lang="el-GR" i="1" dirty="0" err="1"/>
              <a:t>πρὸς</a:t>
            </a:r>
            <a:r>
              <a:rPr lang="el-GR" i="1" dirty="0"/>
              <a:t> </a:t>
            </a:r>
            <a:r>
              <a:rPr lang="el-GR" i="1" dirty="0" err="1"/>
              <a:t>τοὺς</a:t>
            </a:r>
            <a:r>
              <a:rPr lang="el-GR" i="1" dirty="0"/>
              <a:t> </a:t>
            </a:r>
            <a:r>
              <a:rPr lang="el-GR" i="1" dirty="0" err="1"/>
              <a:t>κοσμοκράτορας</a:t>
            </a:r>
            <a:r>
              <a:rPr lang="el-GR" i="1" dirty="0"/>
              <a:t> </a:t>
            </a:r>
            <a:r>
              <a:rPr lang="el-GR" i="1" dirty="0" err="1"/>
              <a:t>τοῦ</a:t>
            </a:r>
            <a:r>
              <a:rPr lang="el-GR" i="1" dirty="0"/>
              <a:t> </a:t>
            </a:r>
            <a:r>
              <a:rPr lang="el-GR" i="1" dirty="0" err="1"/>
              <a:t>σκότους</a:t>
            </a:r>
            <a:r>
              <a:rPr lang="el-GR" i="1" dirty="0"/>
              <a:t> </a:t>
            </a:r>
            <a:r>
              <a:rPr lang="el-GR" i="1" dirty="0" err="1"/>
              <a:t>τοῦ</a:t>
            </a:r>
            <a:r>
              <a:rPr lang="el-GR" i="1" dirty="0"/>
              <a:t> </a:t>
            </a:r>
            <a:r>
              <a:rPr lang="el-GR" i="1" dirty="0" err="1"/>
              <a:t>αἰῶνος</a:t>
            </a:r>
            <a:r>
              <a:rPr lang="el-GR" i="1" dirty="0"/>
              <a:t> </a:t>
            </a:r>
            <a:r>
              <a:rPr lang="el-GR" i="1" dirty="0" err="1"/>
              <a:t>τούτου</a:t>
            </a:r>
            <a:r>
              <a:rPr lang="el-GR" i="1" dirty="0"/>
              <a:t>, </a:t>
            </a:r>
            <a:r>
              <a:rPr lang="el-GR" i="1" dirty="0" err="1"/>
              <a:t>πρὸς</a:t>
            </a:r>
            <a:r>
              <a:rPr lang="el-GR" i="1" dirty="0"/>
              <a:t> </a:t>
            </a:r>
            <a:r>
              <a:rPr lang="el-GR" i="1" dirty="0" err="1"/>
              <a:t>τὰ</a:t>
            </a:r>
            <a:r>
              <a:rPr lang="el-GR" i="1" dirty="0"/>
              <a:t> </a:t>
            </a:r>
            <a:r>
              <a:rPr lang="el-GR" i="1" dirty="0" err="1"/>
              <a:t>πνευματικὰ</a:t>
            </a:r>
            <a:r>
              <a:rPr lang="el-GR" i="1" dirty="0"/>
              <a:t> </a:t>
            </a:r>
            <a:r>
              <a:rPr lang="el-GR" i="1" dirty="0" err="1"/>
              <a:t>τῆς</a:t>
            </a:r>
            <a:r>
              <a:rPr lang="el-GR" i="1" dirty="0"/>
              <a:t> </a:t>
            </a:r>
            <a:r>
              <a:rPr lang="el-GR" i="1" dirty="0" err="1"/>
              <a:t>πονηρίας</a:t>
            </a:r>
            <a:r>
              <a:rPr lang="el-GR" i="1" dirty="0"/>
              <a:t> </a:t>
            </a:r>
            <a:r>
              <a:rPr lang="el-GR" i="1" dirty="0" err="1"/>
              <a:t>ἐν</a:t>
            </a:r>
            <a:r>
              <a:rPr lang="el-GR" i="1" dirty="0"/>
              <a:t> </a:t>
            </a:r>
            <a:r>
              <a:rPr lang="el-GR" i="1" dirty="0" err="1"/>
              <a:t>τοῖς</a:t>
            </a:r>
            <a:r>
              <a:rPr lang="el-GR" i="1" dirty="0"/>
              <a:t> </a:t>
            </a:r>
            <a:r>
              <a:rPr lang="el-GR" i="1" dirty="0" err="1"/>
              <a:t>ἐπουρανίοις</a:t>
            </a:r>
            <a:r>
              <a:rPr lang="el-GR" dirty="0"/>
              <a:t>» (</a:t>
            </a:r>
            <a:r>
              <a:rPr lang="el-GR" dirty="0" err="1"/>
              <a:t>Εφ</a:t>
            </a:r>
            <a:r>
              <a:rPr lang="el-GR" dirty="0"/>
              <a:t>. 6,12). Είδες τι φοβερό πλήθος εχθρών; </a:t>
            </a:r>
          </a:p>
          <a:p>
            <a:r>
              <a:rPr lang="el-GR" dirty="0"/>
              <a:t>Θέλεις να δεις και άλλο στρατόπεδο που κάνει καρτέρι εναντίον του ποιμνίου αυτού; Θα τα δεις και αυτά από την ίδια κορυφή. Γιατί αυτός που μας μίλησε για τους πρώτους, ο ίδιος μας φανερώνει και τούτους τους εχθρούς λέγοντας περίπου αυτά: «</a:t>
            </a:r>
            <a:r>
              <a:rPr lang="el-GR" i="1" dirty="0"/>
              <a:t>Φανερά λοιπόν είναι </a:t>
            </a:r>
            <a:r>
              <a:rPr lang="el-GR" b="1" i="1" dirty="0"/>
              <a:t>τα έργα της σάρκας </a:t>
            </a:r>
            <a:r>
              <a:rPr lang="el-GR" i="1" dirty="0"/>
              <a:t>που είναι τα εξής. Η πορνεία δηλαδή· και η μοιχεία· και η βρωμιά και η ασέλγεια· και η ειδωλολατρία· και τα φαρμακερά μάγια· και οι έχθρες· και οι ζηλοφθονίες· και οι θυμοί· και οι συμφεροντολογίες· και οι συκοφαντίες· και τα σούσουρα· και οι </a:t>
            </a:r>
            <a:r>
              <a:rPr lang="el-GR" i="1" dirty="0" err="1"/>
              <a:t>ψευτοπερηφάνιες</a:t>
            </a:r>
            <a:r>
              <a:rPr lang="el-GR" i="1" dirty="0"/>
              <a:t>· και τα αλλοπρόσαλλα φερσίματα</a:t>
            </a:r>
            <a:r>
              <a:rPr lang="el-GR" dirty="0"/>
              <a:t>» και άλλα πολύ περισσότερα από αυτά. Γιατί δεν τ’ αράδιασε όλα. Αλλά απ’  αυτά που είπε μας άφησε να καταλάβουμε και τα άλλα. </a:t>
            </a:r>
          </a:p>
          <a:p>
            <a:endParaRPr lang="el-GR" dirty="0"/>
          </a:p>
        </p:txBody>
      </p:sp>
    </p:spTree>
    <p:extLst>
      <p:ext uri="{BB962C8B-B14F-4D97-AF65-F5344CB8AC3E}">
        <p14:creationId xmlns:p14="http://schemas.microsoft.com/office/powerpoint/2010/main" val="119033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92428"/>
          </a:xfrm>
        </p:spPr>
        <p:txBody>
          <a:bodyPr>
            <a:normAutofit fontScale="90000"/>
          </a:bodyPr>
          <a:lstStyle/>
          <a:p>
            <a:pPr algn="ctr"/>
            <a:br>
              <a:rPr lang="el-GR" dirty="0"/>
            </a:br>
            <a:r>
              <a:rPr lang="el-GR" dirty="0"/>
              <a:t>ΛΟΓΟΣ ΔΕΥΤΕΡΟΣ ΙΙΙ, 103-107 (</a:t>
            </a:r>
            <a:r>
              <a:rPr lang="el-GR" dirty="0" err="1"/>
              <a:t>σσ</a:t>
            </a:r>
            <a:r>
              <a:rPr lang="el-GR" dirty="0"/>
              <a:t>. 35-36)</a:t>
            </a:r>
            <a:br>
              <a:rPr lang="el-GR" dirty="0"/>
            </a:br>
            <a:endParaRPr lang="el-GR" dirty="0"/>
          </a:p>
        </p:txBody>
      </p:sp>
      <p:sp>
        <p:nvSpPr>
          <p:cNvPr id="3" name="Θέση περιεχομένου 2"/>
          <p:cNvSpPr>
            <a:spLocks noGrp="1"/>
          </p:cNvSpPr>
          <p:nvPr>
            <p:ph idx="1"/>
          </p:nvPr>
        </p:nvSpPr>
        <p:spPr>
          <a:xfrm>
            <a:off x="0" y="486222"/>
            <a:ext cx="12192000" cy="6371778"/>
          </a:xfrm>
        </p:spPr>
        <p:txBody>
          <a:bodyPr/>
          <a:lstStyle/>
          <a:p>
            <a:r>
              <a:rPr lang="el-GR" dirty="0"/>
              <a:t>Δεν μπορούμε να γιατρέψουμε τους ανθρώπους με την ίδια ευκολία που θεραπεύει ο βοσκός τα πρόβατα… </a:t>
            </a:r>
            <a:r>
              <a:rPr lang="el-GR" b="1" u="sng" dirty="0">
                <a:solidFill>
                  <a:srgbClr val="FF0000"/>
                </a:solidFill>
              </a:rPr>
              <a:t>η εξουσία </a:t>
            </a:r>
            <a:r>
              <a:rPr lang="el-GR" b="1" dirty="0">
                <a:solidFill>
                  <a:srgbClr val="FF0000"/>
                </a:solidFill>
              </a:rPr>
              <a:t>του </a:t>
            </a:r>
            <a:r>
              <a:rPr lang="el-GR" b="1" u="sng" dirty="0">
                <a:solidFill>
                  <a:srgbClr val="FF0000"/>
                </a:solidFill>
              </a:rPr>
              <a:t>να γίνει παραδεκτή η θεραπεία </a:t>
            </a:r>
            <a:r>
              <a:rPr lang="el-GR" b="1" dirty="0">
                <a:solidFill>
                  <a:srgbClr val="FF0000"/>
                </a:solidFill>
              </a:rPr>
              <a:t>δεν βρίσκεται στο χέρι αυτού που δίνει το φάρμακο, αλλά </a:t>
            </a:r>
            <a:r>
              <a:rPr lang="el-GR" b="1" u="sng" dirty="0">
                <a:solidFill>
                  <a:srgbClr val="FF0000"/>
                </a:solidFill>
              </a:rPr>
              <a:t>βρίσκεται στον ίδιο τον άρρωστο</a:t>
            </a:r>
            <a:r>
              <a:rPr lang="el-GR" dirty="0"/>
              <a:t>… Γιατί, περισσότερο από όλους, στους χριστιανούς κατεξοχήν </a:t>
            </a:r>
            <a:r>
              <a:rPr lang="el-GR" b="1" dirty="0"/>
              <a:t>δεν επιτρέπεται να μεταχειρίζονται βία </a:t>
            </a:r>
            <a:r>
              <a:rPr lang="el-GR" dirty="0"/>
              <a:t>για να διορθώσουν τα σφάλματα αυτών που παρεκτρέπονται…</a:t>
            </a:r>
          </a:p>
          <a:p>
            <a:r>
              <a:rPr lang="el-GR" dirty="0"/>
              <a:t>Γιατί, ούτε από τους νόμους μας έχει παραχωρηθεί τέτοια εξουσία, να μπορούμε να εμποδίζουμε τους αμαρτωλούς. Ούτε, κι αν μας την έδιναν, θα μπορούσαμε να χρησιμοποιήσουμε τη δύναμή μας αποτελεσματικά. </a:t>
            </a:r>
            <a:r>
              <a:rPr lang="el-GR" b="1" dirty="0"/>
              <a:t>Γιατί ο Θεός δεν βραβεύει αυτούς που από ανάγκη απέχουν από την αμαρτία, αλλά αυτούς που κάνουν το πράγμα αυτό θεληματικά. </a:t>
            </a:r>
            <a:r>
              <a:rPr lang="el-GR" dirty="0"/>
              <a:t>Γι’  αυτό και χρειάζεται πολύ </a:t>
            </a:r>
            <a:r>
              <a:rPr lang="el-GR" u="sng" dirty="0"/>
              <a:t>μεγάλη τέχνη για </a:t>
            </a:r>
            <a:r>
              <a:rPr lang="el-GR" b="1" u="sng" dirty="0">
                <a:solidFill>
                  <a:srgbClr val="FF0000"/>
                </a:solidFill>
              </a:rPr>
              <a:t>να πειστούν </a:t>
            </a:r>
            <a:r>
              <a:rPr lang="el-GR" u="sng" dirty="0"/>
              <a:t>μόνοι τους οι άρρωστοι </a:t>
            </a:r>
            <a:r>
              <a:rPr lang="el-GR" dirty="0"/>
              <a:t>ώστε να εμπιστευτούν τους εαυτούς τους στη θεραπεία που τους προτείνουν οι ιερείς. Και όχι αυτό μόνο, αλλά και </a:t>
            </a:r>
            <a:r>
              <a:rPr lang="el-GR" b="1" u="sng" dirty="0">
                <a:solidFill>
                  <a:srgbClr val="FF0000"/>
                </a:solidFill>
              </a:rPr>
              <a:t>να τους ευγνωμονούν </a:t>
            </a:r>
            <a:r>
              <a:rPr lang="el-GR" dirty="0"/>
              <a:t>για τη γιατρειά τους… Γιατί δεν υπάρχει κανείς, που να μπορεί να γιατρέψει με τη βία αυτόν που δεν το θέλει. </a:t>
            </a:r>
          </a:p>
        </p:txBody>
      </p:sp>
    </p:spTree>
    <p:extLst>
      <p:ext uri="{BB962C8B-B14F-4D97-AF65-F5344CB8AC3E}">
        <p14:creationId xmlns:p14="http://schemas.microsoft.com/office/powerpoint/2010/main" val="3543363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ΛΟΓΟΣ ΔΕΥΤΕΡΟΣ </a:t>
            </a:r>
            <a:r>
              <a:rPr lang="en-US" dirty="0"/>
              <a:t>IV</a:t>
            </a:r>
            <a:r>
              <a:rPr lang="el-GR" dirty="0"/>
              <a:t>, 110-119 (</a:t>
            </a:r>
            <a:r>
              <a:rPr lang="el-GR" dirty="0" err="1"/>
              <a:t>σσ</a:t>
            </a:r>
            <a:r>
              <a:rPr lang="el-GR" dirty="0"/>
              <a:t>. 36-38)</a:t>
            </a:r>
          </a:p>
        </p:txBody>
      </p:sp>
      <p:sp>
        <p:nvSpPr>
          <p:cNvPr id="3" name="Θέση περιεχομένου 2"/>
          <p:cNvSpPr>
            <a:spLocks noGrp="1"/>
          </p:cNvSpPr>
          <p:nvPr>
            <p:ph idx="1"/>
          </p:nvPr>
        </p:nvSpPr>
        <p:spPr>
          <a:xfrm>
            <a:off x="0" y="602132"/>
            <a:ext cx="12192000" cy="6255868"/>
          </a:xfrm>
        </p:spPr>
        <p:txBody>
          <a:bodyPr>
            <a:normAutofit lnSpcReduction="10000"/>
          </a:bodyPr>
          <a:lstStyle/>
          <a:p>
            <a:r>
              <a:rPr lang="el-GR" dirty="0"/>
              <a:t>Επειδή δεν είναι σωστό να επιβάλλουμε απλώς ποινές, που να είναι σύμμετρες με την παρεκτροπή του καθενός, αλλά </a:t>
            </a:r>
            <a:r>
              <a:rPr lang="el-GR" b="1" dirty="0">
                <a:solidFill>
                  <a:srgbClr val="FF0000"/>
                </a:solidFill>
              </a:rPr>
              <a:t>πρέπει να </a:t>
            </a:r>
            <a:r>
              <a:rPr lang="el-GR" b="1" dirty="0" err="1">
                <a:solidFill>
                  <a:srgbClr val="FF0000"/>
                </a:solidFill>
              </a:rPr>
              <a:t>καλοστοχαζόμαστε</a:t>
            </a:r>
            <a:r>
              <a:rPr lang="el-GR" b="1" dirty="0">
                <a:solidFill>
                  <a:srgbClr val="FF0000"/>
                </a:solidFill>
              </a:rPr>
              <a:t> την </a:t>
            </a:r>
            <a:r>
              <a:rPr lang="el-GR" b="1" u="sng" dirty="0">
                <a:solidFill>
                  <a:srgbClr val="FF0000"/>
                </a:solidFill>
                <a:effectLst>
                  <a:outerShdw blurRad="38100" dist="38100" dir="2700000" algn="tl">
                    <a:srgbClr val="000000">
                      <a:alpha val="43137"/>
                    </a:srgbClr>
                  </a:outerShdw>
                </a:effectLst>
              </a:rPr>
              <a:t>προαίρεση του φταίχτη</a:t>
            </a:r>
            <a:r>
              <a:rPr lang="el-GR" dirty="0"/>
              <a:t>· μήπως τυχόν, ενώ θέλουμε να ράψουμε το σχισμένο ρούχο, κάνουμε τη σχισμάδα μεγαλύτερη· και ενώ θέλουμε να σηκώσουμε όρθιο τον πεσμένο, κάνουμε μεγαλύτερο το πέσιμό του…</a:t>
            </a:r>
          </a:p>
          <a:p>
            <a:r>
              <a:rPr lang="el-GR" dirty="0"/>
              <a:t>Γι’ αυτό ο ποιμένας πρέπει να έχει μεγάλη σύνεση και χίλια μάτια, για να μπορεί </a:t>
            </a:r>
            <a:r>
              <a:rPr lang="el-GR" u="sng" dirty="0"/>
              <a:t>να καλοεξετάσει από κάθε μεριά τον χαρακτήρα της ψυχής</a:t>
            </a:r>
            <a:r>
              <a:rPr lang="el-GR" dirty="0"/>
              <a:t>. </a:t>
            </a:r>
          </a:p>
          <a:p>
            <a:r>
              <a:rPr lang="el-GR" dirty="0"/>
              <a:t>Γιατί, όπως παρασύρονται πολλοί σε παραλογισμό και πέφτουν σε </a:t>
            </a:r>
            <a:r>
              <a:rPr lang="el-GR" u="sng" dirty="0"/>
              <a:t>απελπισία</a:t>
            </a:r>
            <a:r>
              <a:rPr lang="el-GR" dirty="0"/>
              <a:t> για τη σωτηρία τους, επειδή δεν μπόρεσαν να ανεχτούν τα δυσάρεστα φάρμακα, έτσι υπάρχουν και μερικοί που επειδή δεν τιμωρήθηκαν με ποινή ανάλογη προς το παράπτωμά τους, ξεπέφτουν στην </a:t>
            </a:r>
            <a:r>
              <a:rPr lang="el-GR" u="sng" dirty="0"/>
              <a:t>ανεμελιά</a:t>
            </a:r>
            <a:r>
              <a:rPr lang="el-GR" dirty="0"/>
              <a:t>· και γίνονται πολύ χειρότεροι, και παρασύρονται στο να κάνουν μεγαλύτερα αμαρτήματα.</a:t>
            </a:r>
          </a:p>
          <a:p>
            <a:r>
              <a:rPr lang="el-GR" dirty="0"/>
              <a:t>Πρέπει λοιπόν ο ιερωμένος τίποτε από αυτά να μην αφήνει ανεξέταστο, αλλά αφού ερευνήσει τα πάντα με κάθε ακρίβεια, </a:t>
            </a:r>
            <a:r>
              <a:rPr lang="el-GR" b="1" dirty="0">
                <a:solidFill>
                  <a:srgbClr val="FF0000"/>
                </a:solidFill>
              </a:rPr>
              <a:t>να προσφέρει τη βοήθειά του με κατάλληλο τρόπο</a:t>
            </a:r>
            <a:r>
              <a:rPr lang="el-GR" dirty="0"/>
              <a:t>, για να μην καταντήσει μάταιη η προσπάθειά του.</a:t>
            </a:r>
          </a:p>
        </p:txBody>
      </p:sp>
    </p:spTree>
    <p:extLst>
      <p:ext uri="{BB962C8B-B14F-4D97-AF65-F5344CB8AC3E}">
        <p14:creationId xmlns:p14="http://schemas.microsoft.com/office/powerpoint/2010/main" val="240785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146222"/>
          </a:xfrm>
        </p:spPr>
        <p:txBody>
          <a:bodyPr/>
          <a:lstStyle/>
          <a:p>
            <a:pPr algn="ctr"/>
            <a:r>
              <a:rPr lang="el-GR" dirty="0"/>
              <a:t>ΛΟΓΟΣ ΔΕΥΤΕΡΟΣ </a:t>
            </a:r>
            <a:r>
              <a:rPr lang="en-US" dirty="0"/>
              <a:t>IV</a:t>
            </a:r>
            <a:r>
              <a:rPr lang="el-GR" dirty="0"/>
              <a:t>, 110-119 (</a:t>
            </a:r>
            <a:r>
              <a:rPr lang="el-GR" dirty="0" err="1"/>
              <a:t>σσ</a:t>
            </a:r>
            <a:r>
              <a:rPr lang="el-GR" dirty="0"/>
              <a:t>. 36-38)</a:t>
            </a:r>
          </a:p>
        </p:txBody>
      </p:sp>
      <p:sp>
        <p:nvSpPr>
          <p:cNvPr id="3" name="Θέση περιεχομένου 2"/>
          <p:cNvSpPr>
            <a:spLocks noGrp="1"/>
          </p:cNvSpPr>
          <p:nvPr>
            <p:ph idx="1"/>
          </p:nvPr>
        </p:nvSpPr>
        <p:spPr>
          <a:xfrm>
            <a:off x="0" y="1146223"/>
            <a:ext cx="12192000" cy="5352714"/>
          </a:xfrm>
        </p:spPr>
        <p:txBody>
          <a:bodyPr>
            <a:normAutofit/>
          </a:bodyPr>
          <a:lstStyle/>
          <a:p>
            <a:r>
              <a:rPr lang="el-GR" dirty="0"/>
              <a:t>Και δεν τους βλέπει κανείς, μονάχα ως προς το ζήτημα αυτό, να δοκιμάζουν μεγάλες δυσκολίες, αλλά και στο </a:t>
            </a:r>
            <a:r>
              <a:rPr lang="el-GR" b="1" dirty="0"/>
              <a:t>να επανασυνδέσουν τα μέλη εκείνα της Εκκλησίας που έχουν αποσχισθεί</a:t>
            </a:r>
            <a:r>
              <a:rPr lang="el-GR" dirty="0"/>
              <a:t>…</a:t>
            </a:r>
          </a:p>
          <a:p>
            <a:r>
              <a:rPr lang="el-GR" b="1" dirty="0">
                <a:solidFill>
                  <a:srgbClr val="FF0000"/>
                </a:solidFill>
              </a:rPr>
              <a:t>Αν κάποιος άνθρωπος αποπλανηθεί από την ορθή του πίστη</a:t>
            </a:r>
            <a:r>
              <a:rPr lang="el-GR" dirty="0"/>
              <a:t>, πρέπει ο ποιμένας να έχει </a:t>
            </a:r>
            <a:r>
              <a:rPr lang="el-GR" u="sng" dirty="0"/>
              <a:t>μεγάλη έγνοια</a:t>
            </a:r>
            <a:r>
              <a:rPr lang="el-GR" dirty="0"/>
              <a:t>, και </a:t>
            </a:r>
            <a:r>
              <a:rPr lang="el-GR" u="sng" dirty="0"/>
              <a:t>γενναιοψυχία</a:t>
            </a:r>
            <a:r>
              <a:rPr lang="el-GR" dirty="0"/>
              <a:t> και </a:t>
            </a:r>
            <a:r>
              <a:rPr lang="el-GR" u="sng" dirty="0"/>
              <a:t>υπομονή</a:t>
            </a:r>
            <a:r>
              <a:rPr lang="el-GR" dirty="0"/>
              <a:t>· γιατί δεν είναι βολετό να τον τραβήξει με τη βία, ούτε και να τον εξαναγκάσει με τον φόβο· αλλά πρέπει να τον πείσει πρώτα· και έτσι </a:t>
            </a:r>
            <a:r>
              <a:rPr lang="el-GR" b="1" dirty="0">
                <a:solidFill>
                  <a:srgbClr val="FF0000"/>
                </a:solidFill>
              </a:rPr>
              <a:t>να τον ξαναφέρει πίσω στην αλήθεια </a:t>
            </a:r>
            <a:r>
              <a:rPr lang="el-GR" dirty="0"/>
              <a:t>που απ’  αυτήν εξέπεσε.</a:t>
            </a:r>
          </a:p>
          <a:p>
            <a:r>
              <a:rPr lang="el-GR" dirty="0"/>
              <a:t>Είναι ανάγκη λοιπόν να έχει γενναία ψυχή, για </a:t>
            </a:r>
            <a:r>
              <a:rPr lang="el-GR" u="sng" dirty="0"/>
              <a:t>να μην </a:t>
            </a:r>
            <a:r>
              <a:rPr lang="el-GR" u="sng" dirty="0" err="1"/>
              <a:t>παραστεναχωριέται</a:t>
            </a:r>
            <a:r>
              <a:rPr lang="el-GR" u="sng" dirty="0"/>
              <a:t> </a:t>
            </a:r>
            <a:r>
              <a:rPr lang="el-GR" dirty="0"/>
              <a:t>για το κακό· και για </a:t>
            </a:r>
            <a:r>
              <a:rPr lang="el-GR" u="sng" dirty="0"/>
              <a:t>να μην απογοητεύεται </a:t>
            </a:r>
            <a:r>
              <a:rPr lang="el-GR" dirty="0"/>
              <a:t>για τη σωτηρία αυτών που περιέπεσαν σε πλάνη και για να μπορεί να έχει πάντα αυτό στο νου του και να λέει πως </a:t>
            </a:r>
            <a:r>
              <a:rPr lang="el-GR" dirty="0">
                <a:solidFill>
                  <a:srgbClr val="FF0000"/>
                </a:solidFill>
              </a:rPr>
              <a:t>ίσως ο Θεός τους δώσει την επίγνωση της αλήθειας, και να απαλλαγούν από την παγίδα του διαβόλου</a:t>
            </a:r>
            <a:r>
              <a:rPr lang="el-GR" dirty="0"/>
              <a:t>…</a:t>
            </a:r>
          </a:p>
        </p:txBody>
      </p:sp>
    </p:spTree>
    <p:extLst>
      <p:ext uri="{BB962C8B-B14F-4D97-AF65-F5344CB8AC3E}">
        <p14:creationId xmlns:p14="http://schemas.microsoft.com/office/powerpoint/2010/main" val="1576540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br>
              <a:rPr lang="el-GR" dirty="0"/>
            </a:br>
            <a:r>
              <a:rPr lang="el-GR" dirty="0"/>
              <a:t>ΛΟΓΟΣ ΤΡΙΤΟΣ </a:t>
            </a:r>
            <a:r>
              <a:rPr lang="en-US" dirty="0"/>
              <a:t>IV</a:t>
            </a:r>
            <a:r>
              <a:rPr lang="el-GR" dirty="0"/>
              <a:t>, 175-179 (</a:t>
            </a:r>
            <a:r>
              <a:rPr lang="el-GR" dirty="0" err="1"/>
              <a:t>σσ</a:t>
            </a:r>
            <a:r>
              <a:rPr lang="el-GR" dirty="0"/>
              <a:t>. 52-54)</a:t>
            </a:r>
            <a:br>
              <a:rPr lang="el-GR" dirty="0"/>
            </a:br>
            <a:endParaRPr lang="el-GR" dirty="0"/>
          </a:p>
        </p:txBody>
      </p:sp>
      <p:sp>
        <p:nvSpPr>
          <p:cNvPr id="3" name="Θέση περιεχομένου 2"/>
          <p:cNvSpPr>
            <a:spLocks noGrp="1"/>
          </p:cNvSpPr>
          <p:nvPr>
            <p:ph idx="1"/>
          </p:nvPr>
        </p:nvSpPr>
        <p:spPr>
          <a:xfrm>
            <a:off x="0" y="553792"/>
            <a:ext cx="12192000" cy="6304208"/>
          </a:xfrm>
        </p:spPr>
        <p:txBody>
          <a:bodyPr>
            <a:normAutofit fontScale="92500" lnSpcReduction="10000"/>
          </a:bodyPr>
          <a:lstStyle/>
          <a:p>
            <a:r>
              <a:rPr lang="el-GR" dirty="0"/>
              <a:t>Γιατί </a:t>
            </a:r>
            <a:r>
              <a:rPr lang="el-GR" b="1" dirty="0">
                <a:solidFill>
                  <a:srgbClr val="FF0000"/>
                </a:solidFill>
              </a:rPr>
              <a:t>η </a:t>
            </a:r>
            <a:r>
              <a:rPr lang="el-GR" b="1" dirty="0" err="1">
                <a:solidFill>
                  <a:srgbClr val="FF0000"/>
                </a:solidFill>
              </a:rPr>
              <a:t>ιερωσύνη</a:t>
            </a:r>
            <a:r>
              <a:rPr lang="el-GR" b="1" dirty="0">
                <a:solidFill>
                  <a:srgbClr val="FF0000"/>
                </a:solidFill>
              </a:rPr>
              <a:t> </a:t>
            </a:r>
            <a:r>
              <a:rPr lang="el-GR" dirty="0"/>
              <a:t>πραγματοποιείται μεν πάνω στη γη, </a:t>
            </a:r>
            <a:r>
              <a:rPr lang="el-GR" u="sng" dirty="0"/>
              <a:t>κατατάσσεται όμως στα επουράνια πράγματα</a:t>
            </a:r>
            <a:r>
              <a:rPr lang="el-GR" dirty="0"/>
              <a:t>. Και αυτό βέβαια είναι πάρα πολύ εύλογο. Γιατί ούτε άνθρωπος, ούτε άγγελος, ούτε αρχάγγελος, ούτε κάποια άλλη κτιστή δύναμη, αλλά </a:t>
            </a:r>
            <a:r>
              <a:rPr lang="el-GR" u="sng" dirty="0"/>
              <a:t>αυτό το ίδιο το Άγιο Πνεύμα το σύστησε το λειτούργημα αυτό</a:t>
            </a:r>
            <a:r>
              <a:rPr lang="el-GR" dirty="0"/>
              <a:t>· και μας πείθει πως ενώ ακόμη φορούμε σάρκα, να οραματιζόμαστε τη διακονία των Αγγέλων. Γι’  αυτό, πρέπει ο </a:t>
            </a:r>
            <a:r>
              <a:rPr lang="el-GR" b="1" dirty="0">
                <a:solidFill>
                  <a:srgbClr val="FF0000"/>
                </a:solidFill>
              </a:rPr>
              <a:t>ιερωμένος να είναι τόσο </a:t>
            </a:r>
            <a:r>
              <a:rPr lang="el-GR" b="1" dirty="0">
                <a:solidFill>
                  <a:srgbClr val="FF0000"/>
                </a:solidFill>
                <a:effectLst>
                  <a:outerShdw blurRad="38100" dist="38100" dir="2700000" algn="tl">
                    <a:srgbClr val="000000">
                      <a:alpha val="43137"/>
                    </a:srgbClr>
                  </a:outerShdw>
                </a:effectLst>
              </a:rPr>
              <a:t>καθαρός</a:t>
            </a:r>
            <a:r>
              <a:rPr lang="el-GR" b="1" dirty="0">
                <a:solidFill>
                  <a:srgbClr val="FF0000"/>
                </a:solidFill>
              </a:rPr>
              <a:t>, σαν πράγματι να βρίσκεται στα ίδια τα επουράνια και ανάμεσα στις Αγγελικές δυνάμεις</a:t>
            </a:r>
            <a:r>
              <a:rPr lang="el-GR" dirty="0"/>
              <a:t>… Επαληθεύει αυτό που ειπώθηκε για τον Μωσαϊκό νόμο, «</a:t>
            </a:r>
            <a:r>
              <a:rPr lang="el-GR" i="1" dirty="0"/>
              <a:t>ότι στην περίπτωση αυτή δεν έχει δοξαστεί το δοξασμένο· και ο λόγος είναι η υπέρμετρη δόξα του</a:t>
            </a:r>
            <a:r>
              <a:rPr lang="el-GR" dirty="0"/>
              <a:t>».</a:t>
            </a:r>
          </a:p>
          <a:p>
            <a:r>
              <a:rPr lang="el-GR" dirty="0"/>
              <a:t>Γιατί, όταν δεις μπροστά σου τον Κύριο θυσιασμένο και νεκρό· και τον ιερέα να στέκεται επάνω από το θύμα και να δέεται· και ν’  </a:t>
            </a:r>
            <a:r>
              <a:rPr lang="el-GR" dirty="0" err="1"/>
              <a:t>αλικοβάφονται</a:t>
            </a:r>
            <a:r>
              <a:rPr lang="el-GR" dirty="0"/>
              <a:t> όλοι από το πολύτιμο εκείνο αίμα· νομίζεις άραγε πως βρίσκεσαι ακόμα με ανθρώπους και πως πατάς στη γη· και όχι λοιπόν πως </a:t>
            </a:r>
            <a:r>
              <a:rPr lang="el-GR" u="sng" dirty="0"/>
              <a:t>μεταφέρεσαι παρευθύς στα επουράνια</a:t>
            </a:r>
            <a:r>
              <a:rPr lang="el-GR" dirty="0"/>
              <a:t>· και αφού έβγαλες από μέσα κάθε σαρκικό στοχασμό, πώς μ’ ολόγυμνη την ψυχή σου και μ’  ολοκάθαρο τον νου σου περιεργάζεσαι τα επουράνια; Ω! τι θαύμα μεγάλο. Ω! τι μεγάλη φιλανθρωπία. Αυτός που με τον Πατέρα του βρίσκεται ψηλά, την ώρα εκείνη τον πιάνουν όλοι με τα χέρια τους, κι επιτρέπει στον καθένα να τον </a:t>
            </a:r>
            <a:r>
              <a:rPr lang="el-GR" dirty="0" err="1"/>
              <a:t>περιπτυχθεί</a:t>
            </a:r>
            <a:r>
              <a:rPr lang="el-GR" dirty="0"/>
              <a:t> και να τον δεχτεί μέσα του…</a:t>
            </a:r>
          </a:p>
          <a:p>
            <a:pPr marL="0" indent="0">
              <a:buNone/>
            </a:pPr>
            <a:endParaRPr lang="el-GR" dirty="0"/>
          </a:p>
        </p:txBody>
      </p:sp>
    </p:spTree>
    <p:extLst>
      <p:ext uri="{BB962C8B-B14F-4D97-AF65-F5344CB8AC3E}">
        <p14:creationId xmlns:p14="http://schemas.microsoft.com/office/powerpoint/2010/main" val="4094051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ΛΟΓΟΣ ΤΡΙΤΟΣ </a:t>
            </a:r>
            <a:r>
              <a:rPr lang="en-US" dirty="0"/>
              <a:t>IV</a:t>
            </a:r>
            <a:r>
              <a:rPr lang="el-GR" dirty="0"/>
              <a:t>, 175-179 (</a:t>
            </a:r>
            <a:r>
              <a:rPr lang="el-GR" dirty="0" err="1"/>
              <a:t>σσ</a:t>
            </a:r>
            <a:r>
              <a:rPr lang="el-GR" dirty="0"/>
              <a:t>. 52-54)</a:t>
            </a:r>
          </a:p>
        </p:txBody>
      </p:sp>
      <p:sp>
        <p:nvSpPr>
          <p:cNvPr id="3" name="Θέση περιεχομένου 2"/>
          <p:cNvSpPr>
            <a:spLocks noGrp="1"/>
          </p:cNvSpPr>
          <p:nvPr>
            <p:ph idx="1"/>
          </p:nvPr>
        </p:nvSpPr>
        <p:spPr>
          <a:xfrm>
            <a:off x="0" y="602132"/>
            <a:ext cx="12192000" cy="6255868"/>
          </a:xfrm>
        </p:spPr>
        <p:txBody>
          <a:bodyPr>
            <a:normAutofit lnSpcReduction="10000"/>
          </a:bodyPr>
          <a:lstStyle/>
          <a:p>
            <a:r>
              <a:rPr lang="el-GR" dirty="0"/>
              <a:t>Θέλεις τώρα κι απ’  άλλο εξαίσιο πράγμα να δεις </a:t>
            </a:r>
            <a:r>
              <a:rPr lang="el-GR" b="1" dirty="0"/>
              <a:t>το μεγαλείο της μυσταγωγίας αυτής</a:t>
            </a:r>
            <a:r>
              <a:rPr lang="el-GR" dirty="0"/>
              <a:t>; Φαντάσου πως βλέπεις με τα μάτια σου, σαν ζωγραφιά, </a:t>
            </a:r>
            <a:r>
              <a:rPr lang="el-GR" u="sng" dirty="0"/>
              <a:t>τον προφήτη Ηλία</a:t>
            </a:r>
            <a:r>
              <a:rPr lang="el-GR" dirty="0"/>
              <a:t>· και το απροσμέτρητο πλήθος να τον περιτριγυρίζει· και τη θυσία να είναι έτοιμη επάνω στον πέτρινο βωμό· κι όλοι οι άλλοι στέκουν με ηρεμία και άκρα σιγή και μόνο ο προφήτης απαγγέλλει ευχές. Και κατόπιν, ότι πέφτει η φλόγα από τους ουρανούς πάνω στα σφάγια. </a:t>
            </a:r>
          </a:p>
          <a:p>
            <a:r>
              <a:rPr lang="el-GR" dirty="0"/>
              <a:t>Και βέβαια είναι αξιοθαύμαστα αυτά· και μας γεμίζουν με έκπληξη. Πέταξε τώρα από εκεί, σ’ αυτά που γίνονται τώρα· και θα δεις πως δεν είναι αξιοθαύμαστα, αλλά πως ξαφνιάζουν περισσότερο από κάθε τι. Γιατί </a:t>
            </a:r>
            <a:r>
              <a:rPr lang="el-GR" b="1" dirty="0">
                <a:solidFill>
                  <a:srgbClr val="FF0000"/>
                </a:solidFill>
              </a:rPr>
              <a:t>στέκεται όρθιος ο ιερέας, και δεν κατεβάζει φωτιά από τον ουρανό, αλλά το Άγιο Πνεύμα! </a:t>
            </a:r>
            <a:r>
              <a:rPr lang="el-GR" dirty="0"/>
              <a:t>Και προσεύχεται πολλές ώρες, όχι για να κάνει στάχτη… τα σφάγια που είναι μπροστά του, αλλά </a:t>
            </a:r>
            <a:r>
              <a:rPr lang="el-GR" b="1" dirty="0">
                <a:solidFill>
                  <a:srgbClr val="FF0000"/>
                </a:solidFill>
              </a:rPr>
              <a:t>για να προστεθεί στη θυσία η χάρη του Θεού και με τη βοήθειά της να λαμπαδιάσει κάθε ψυχή…</a:t>
            </a:r>
          </a:p>
          <a:p>
            <a:r>
              <a:rPr lang="el-GR" dirty="0"/>
              <a:t>Και ποιος λοιπόν… μπορεί να καταφρονήσει αυτή τη φρικτότατη τελετουργία; </a:t>
            </a:r>
            <a:r>
              <a:rPr lang="el-GR" b="1" dirty="0">
                <a:solidFill>
                  <a:srgbClr val="FF0000"/>
                </a:solidFill>
              </a:rPr>
              <a:t>Ή μήπως τάχα δεν ξέρεις, ότι </a:t>
            </a:r>
            <a:r>
              <a:rPr lang="el-GR" b="1" u="sng" dirty="0">
                <a:solidFill>
                  <a:srgbClr val="FF0000"/>
                </a:solidFill>
              </a:rPr>
              <a:t>δεν θα μπορούσε ανθρώπινη ψυχή να βαστάξει τη φωτιά της θυσίας εκείνης</a:t>
            </a:r>
            <a:r>
              <a:rPr lang="el-GR" b="1" dirty="0">
                <a:solidFill>
                  <a:srgbClr val="FF0000"/>
                </a:solidFill>
              </a:rPr>
              <a:t>· αλλά πως συθέμελοι θα αφανίζονταν όλοι, </a:t>
            </a:r>
            <a:r>
              <a:rPr lang="el-GR" b="1" u="sng" dirty="0">
                <a:solidFill>
                  <a:srgbClr val="FF0000"/>
                </a:solidFill>
              </a:rPr>
              <a:t>αν δεν συνέτρεχε η βοήθεια της θείας χάρης</a:t>
            </a:r>
            <a:r>
              <a:rPr lang="el-GR" b="1" dirty="0">
                <a:solidFill>
                  <a:srgbClr val="FF0000"/>
                </a:solidFill>
              </a:rPr>
              <a:t>; </a:t>
            </a:r>
          </a:p>
        </p:txBody>
      </p:sp>
    </p:spTree>
    <p:extLst>
      <p:ext uri="{BB962C8B-B14F-4D97-AF65-F5344CB8AC3E}">
        <p14:creationId xmlns:p14="http://schemas.microsoft.com/office/powerpoint/2010/main" val="1271511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normAutofit fontScale="90000"/>
          </a:bodyPr>
          <a:lstStyle/>
          <a:p>
            <a:pPr algn="ctr"/>
            <a:br>
              <a:rPr lang="el-GR" dirty="0"/>
            </a:br>
            <a:r>
              <a:rPr lang="el-GR" dirty="0"/>
              <a:t>ΛΟΓΟΣ ΤΡΙΤΟΣ </a:t>
            </a:r>
            <a:r>
              <a:rPr lang="en-US" dirty="0"/>
              <a:t>V</a:t>
            </a:r>
            <a:r>
              <a:rPr lang="el-GR" dirty="0"/>
              <a:t>, 181-189 (</a:t>
            </a:r>
            <a:r>
              <a:rPr lang="el-GR" dirty="0" err="1"/>
              <a:t>σσ</a:t>
            </a:r>
            <a:r>
              <a:rPr lang="el-GR" dirty="0"/>
              <a:t>. 54-56)</a:t>
            </a:r>
            <a:br>
              <a:rPr lang="el-GR" dirty="0"/>
            </a:br>
            <a:endParaRPr lang="el-GR" dirty="0"/>
          </a:p>
        </p:txBody>
      </p:sp>
      <p:sp>
        <p:nvSpPr>
          <p:cNvPr id="3" name="Θέση περιεχομένου 2"/>
          <p:cNvSpPr>
            <a:spLocks noGrp="1"/>
          </p:cNvSpPr>
          <p:nvPr>
            <p:ph idx="1"/>
          </p:nvPr>
        </p:nvSpPr>
        <p:spPr>
          <a:xfrm>
            <a:off x="0" y="615010"/>
            <a:ext cx="12192000" cy="6242989"/>
          </a:xfrm>
        </p:spPr>
        <p:txBody>
          <a:bodyPr>
            <a:normAutofit/>
          </a:bodyPr>
          <a:lstStyle/>
          <a:p>
            <a:r>
              <a:rPr lang="el-GR" dirty="0"/>
              <a:t>Γιατί αν συλλογισθεί κανείς, πόσο μεγάλο πράγμα είναι, το να μπορέσει ένας άνθρωπος πλασμένος από σάρκα και αίμα, να προσεγγίσει τη μακάρια εκείνη και αμόλευτη φύση, τότε </a:t>
            </a:r>
            <a:r>
              <a:rPr lang="el-GR" b="1" dirty="0">
                <a:solidFill>
                  <a:srgbClr val="FF0000"/>
                </a:solidFill>
              </a:rPr>
              <a:t>θα καταλάβει καλά, με πόση μεγάλη τιμή καταξίωσε τους ιερείς η χάρη του Αγίου Πνεύματος</a:t>
            </a:r>
            <a:r>
              <a:rPr lang="el-GR" dirty="0"/>
              <a:t>…</a:t>
            </a:r>
          </a:p>
          <a:p>
            <a:r>
              <a:rPr lang="el-GR" dirty="0"/>
              <a:t>Γιατί άνθρωποι, που κατοικούν στη γη και που ζουν ακόμη πάνω σ’  αυτήν, εξουσιοδοτήθηκαν κι πήραν το δικαίωμα, που δεν το έδωσε ο Θεός ούτε σε αγγέλους ούτε σε αρχαγγέλους. Και δεν ειπώθηκε και σ’ εκείνους: «</a:t>
            </a:r>
            <a:r>
              <a:rPr lang="el-GR" i="1" dirty="0"/>
              <a:t>Όσα θα δέσετε πάνω στη γη, θα είναι δεμένα και στον ουρανό· και όσα θα λύσετε θα είναι και αυτά λυμένα</a:t>
            </a:r>
            <a:r>
              <a:rPr lang="el-GR" dirty="0"/>
              <a:t>». </a:t>
            </a:r>
          </a:p>
          <a:p>
            <a:r>
              <a:rPr lang="el-GR" dirty="0"/>
              <a:t>Γιατί έχουν βέβαια και οι εξουσιαστές της γης την εξουσία να δένουν· μα τα σώματα μονάχα· αυτή όμως η δέσμευση αφορά την ίδια την ψυχή μας· και περνά τα ουράνια· </a:t>
            </a:r>
            <a:r>
              <a:rPr lang="el-GR" b="1" dirty="0">
                <a:solidFill>
                  <a:srgbClr val="FF0000"/>
                </a:solidFill>
              </a:rPr>
              <a:t>κι </a:t>
            </a:r>
            <a:r>
              <a:rPr lang="el-GR" b="1" dirty="0" err="1">
                <a:solidFill>
                  <a:srgbClr val="FF0000"/>
                </a:solidFill>
              </a:rPr>
              <a:t>ο,τιδήποτε</a:t>
            </a:r>
            <a:r>
              <a:rPr lang="el-GR" b="1" dirty="0">
                <a:solidFill>
                  <a:srgbClr val="FF0000"/>
                </a:solidFill>
              </a:rPr>
              <a:t> κι αν κάνουν οι ιερείς εδώ κάτω στη γη, ο Θεός ψηλά το επικυρώνει· κι ο δεσπότης στηρίζει την απόφαση των δούλων</a:t>
            </a:r>
            <a:r>
              <a:rPr lang="el-GR" dirty="0"/>
              <a:t>.</a:t>
            </a:r>
          </a:p>
        </p:txBody>
      </p:sp>
    </p:spTree>
    <p:extLst>
      <p:ext uri="{BB962C8B-B14F-4D97-AF65-F5344CB8AC3E}">
        <p14:creationId xmlns:p14="http://schemas.microsoft.com/office/powerpoint/2010/main" val="256280260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120</TotalTime>
  <Words>4248</Words>
  <Application>Microsoft Office PowerPoint</Application>
  <PresentationFormat>Ευρεία οθόνη</PresentationFormat>
  <Paragraphs>78</Paragraphs>
  <Slides>22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22</vt:i4>
      </vt:variant>
    </vt:vector>
  </HeadingPairs>
  <TitlesOfParts>
    <vt:vector size="26" baseType="lpstr">
      <vt:lpstr>Aptos</vt:lpstr>
      <vt:lpstr>Aptos Display</vt:lpstr>
      <vt:lpstr>Arial</vt:lpstr>
      <vt:lpstr>Θέμα του Office</vt:lpstr>
      <vt:lpstr>ΘΕΜΑΤΑ ΠΑΤΕΡΙΚΗΣ ΓΡΑΜΜΑΤΕΙΑΣ  4Η ΕΝΟΤΗΤΑ ΑΠΟ ΤΟΥΣ ΠΕΡΙ ΙΕΡΩΣΥΝΗΣ ΛΟΓΟΥΣ  ΤΟΥ ΙΩΑΝΝΗ ΧΡΥΣΟΣΤΟΜΟΥ  Μετάφραση: Θεοδόση Σπεράντσα,  Έκδοση: ΕΚΚΛΗΣΙΑΣ, Αθήνα 1958</vt:lpstr>
      <vt:lpstr> ΛΟΓΟΣ ΔΕΥΤΕΡΟΣ ΙΙ, 94-98 (σσ. 32-33) Μετάφραση: Θεοδόση Σπεράντσα,  Έκδοση: ΕΚΚΛΗΣΙΑΣ, Αθήνα 1958 </vt:lpstr>
      <vt:lpstr> ΛΟΓΟΣ ΔΕΥΤΕΡΟΣ ΙΙ, 94-98 (σσ. 32-33) </vt:lpstr>
      <vt:lpstr> ΛΟΓΟΣ ΔΕΥΤΕΡΟΣ ΙΙΙ, 103-107 (σσ. 35-36) </vt:lpstr>
      <vt:lpstr>ΛΟΓΟΣ ΔΕΥΤΕΡΟΣ IV, 110-119 (σσ. 36-38)</vt:lpstr>
      <vt:lpstr>ΛΟΓΟΣ ΔΕΥΤΕΡΟΣ IV, 110-119 (σσ. 36-38)</vt:lpstr>
      <vt:lpstr> ΛΟΓΟΣ ΤΡΙΤΟΣ IV, 175-179 (σσ. 52-54) </vt:lpstr>
      <vt:lpstr>ΛΟΓΟΣ ΤΡΙΤΟΣ IV, 175-179 (σσ. 52-54)</vt:lpstr>
      <vt:lpstr> ΛΟΓΟΣ ΤΡΙΤΟΣ V, 181-189 (σσ. 54-56) </vt:lpstr>
      <vt:lpstr>ΛΟΓΟΣ ΤΡΙΤΟΣ V, 181-189 (σσ. 54-56)</vt:lpstr>
      <vt:lpstr> ΛΟΓΟΣ ΤΡΙΤΟΣ IX, 211-216 (61-63) </vt:lpstr>
      <vt:lpstr> ΛΟΓΟΣ ΤΡΙΤΟΣ IX, 211-216 (61-63) </vt:lpstr>
      <vt:lpstr> ΛΟΓΟΣ ΤΡΙΤΟΣ XV, 271-284 (σσ. 75-79)  </vt:lpstr>
      <vt:lpstr> ΛΟΓΟΣ ΤΡΙΤΟΣ XV, 271-284 (σσ. 75-79)  </vt:lpstr>
      <vt:lpstr>ΛΟΓΟΣ ΤΡΙΤΟΣ XV, 271-284 (σσ. 75-79)</vt:lpstr>
      <vt:lpstr> ΛΟΓΟΣ ΤΡΙΤΟΣ XVΙ, 291-292 (σσ. 81-82) </vt:lpstr>
      <vt:lpstr> ΛΟΓΟΣ ΤΕΤΑΡΤΟΣ ΙΙΙ, 393-394 (σσ. 108) </vt:lpstr>
      <vt:lpstr> ΛΟΓΟΣ ΤΕΤΑΡΤΟΣ IV, 401 (σ. 110) </vt:lpstr>
      <vt:lpstr> ΛΟΓΟΣ ΠΕΜΠΤΟΣ IV, 463-464 (σ. 129) </vt:lpstr>
      <vt:lpstr> ΛΟΓΟΣ ΠΕΜΠΤΟΣ VΙΙΙ, 486-489 (σσ.135-136) </vt:lpstr>
      <vt:lpstr> ΛΟΓΟΣ ΕΚΤΟΣ IV, 518-524 (σ. 144-145) </vt:lpstr>
      <vt:lpstr> ΛΟΓΟΣ ΕΚΤΟΣ IV, 518-524 (σ. 144-145)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1Η ΕΝΟΤΗΤΑ ΑΠΟ ΤΟΥΣ ΠΕΡΙ ΙΕΡΩΣΥΝΗΣ ΛΟΓΟΥΣ  ΤΟΥ ΙΩΑΝΝΗ ΧΡΥΣΟΣΤΟΜΟΥ  Μετάφραση: Θεοδόση Σπεράντσα,  Έκδοση: ΕΚΚΛΗΣΙΑΣ, Αθήνα 1958</dc:title>
  <dc:creator>MARIA KARAMPELIA</dc:creator>
  <cp:lastModifiedBy>MARIA KARAMPELIA</cp:lastModifiedBy>
  <cp:revision>2</cp:revision>
  <dcterms:created xsi:type="dcterms:W3CDTF">2024-02-19T12:42:54Z</dcterms:created>
  <dcterms:modified xsi:type="dcterms:W3CDTF">2026-03-09T16:32:42Z</dcterms:modified>
</cp:coreProperties>
</file>