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5" r:id="rId5"/>
    <p:sldId id="266" r:id="rId6"/>
    <p:sldId id="258" r:id="rId7"/>
    <p:sldId id="260" r:id="rId8"/>
    <p:sldId id="259" r:id="rId9"/>
    <p:sldId id="261" r:id="rId10"/>
    <p:sldId id="262" r:id="rId11"/>
    <p:sldId id="263" r:id="rId12"/>
    <p:sldId id="267" r:id="rId13"/>
    <p:sldId id="268" r:id="rId14"/>
    <p:sldId id="269" r:id="rId15"/>
    <p:sldId id="270" r:id="rId16"/>
    <p:sldId id="271" r:id="rId17"/>
    <p:sldId id="276" r:id="rId18"/>
    <p:sldId id="272" r:id="rId19"/>
    <p:sldId id="273" r:id="rId20"/>
    <p:sldId id="274" r:id="rId21"/>
    <p:sldId id="275" r:id="rId22"/>
    <p:sldId id="277"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2" d="100"/>
          <a:sy n="102" d="100"/>
        </p:scale>
        <p:origin x="95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4B8EC842-3D8B-440D-A302-039399531C14}"/>
    <pc:docChg chg="modSld">
      <pc:chgData name="MARIA KARAMPELIA" userId="9dfcc2cac66bf474" providerId="LiveId" clId="{4B8EC842-3D8B-440D-A302-039399531C14}" dt="2024-10-01T10:48:58.852" v="7" actId="20577"/>
      <pc:docMkLst>
        <pc:docMk/>
      </pc:docMkLst>
      <pc:sldChg chg="modSp mod">
        <pc:chgData name="MARIA KARAMPELIA" userId="9dfcc2cac66bf474" providerId="LiveId" clId="{4B8EC842-3D8B-440D-A302-039399531C14}" dt="2024-10-01T10:48:58.852" v="7" actId="20577"/>
        <pc:sldMkLst>
          <pc:docMk/>
          <pc:sldMk cId="3119968371" sldId="256"/>
        </pc:sldMkLst>
        <pc:spChg chg="mod">
          <ac:chgData name="MARIA KARAMPELIA" userId="9dfcc2cac66bf474" providerId="LiveId" clId="{4B8EC842-3D8B-440D-A302-039399531C14}" dt="2024-10-01T10:48:58.852" v="7" actId="20577"/>
          <ac:spMkLst>
            <pc:docMk/>
            <pc:sldMk cId="3119968371" sldId="256"/>
            <ac:spMk id="3" creationId="{02A6C0BF-EAAF-DCAC-3E87-02E35B308B88}"/>
          </ac:spMkLst>
        </pc:spChg>
      </pc:sldChg>
      <pc:sldChg chg="modSp mod">
        <pc:chgData name="MARIA KARAMPELIA" userId="9dfcc2cac66bf474" providerId="LiveId" clId="{4B8EC842-3D8B-440D-A302-039399531C14}" dt="2024-06-26T12:56:25.465" v="1" actId="113"/>
        <pc:sldMkLst>
          <pc:docMk/>
          <pc:sldMk cId="2336472051" sldId="272"/>
        </pc:sldMkLst>
        <pc:spChg chg="mod">
          <ac:chgData name="MARIA KARAMPELIA" userId="9dfcc2cac66bf474" providerId="LiveId" clId="{4B8EC842-3D8B-440D-A302-039399531C14}" dt="2024-06-26T12:56:25.465" v="1" actId="113"/>
          <ac:spMkLst>
            <pc:docMk/>
            <pc:sldMk cId="2336472051" sldId="272"/>
            <ac:spMk id="3" creationId="{78A42EDB-895C-585A-85CC-7473207F4D39}"/>
          </ac:spMkLst>
        </pc:spChg>
      </pc:sldChg>
      <pc:sldChg chg="modSp mod">
        <pc:chgData name="MARIA KARAMPELIA" userId="9dfcc2cac66bf474" providerId="LiveId" clId="{4B8EC842-3D8B-440D-A302-039399531C14}" dt="2024-06-26T12:57:40.860" v="3" actId="113"/>
        <pc:sldMkLst>
          <pc:docMk/>
          <pc:sldMk cId="3850526500" sldId="273"/>
        </pc:sldMkLst>
        <pc:spChg chg="mod">
          <ac:chgData name="MARIA KARAMPELIA" userId="9dfcc2cac66bf474" providerId="LiveId" clId="{4B8EC842-3D8B-440D-A302-039399531C14}" dt="2024-06-26T12:57:40.860" v="3" actId="113"/>
          <ac:spMkLst>
            <pc:docMk/>
            <pc:sldMk cId="3850526500" sldId="273"/>
            <ac:spMk id="3" creationId="{AE7766FF-377A-34C3-33D5-F3737EF580B3}"/>
          </ac:spMkLst>
        </pc:spChg>
      </pc:sldChg>
    </pc:docChg>
  </pc:docChgLst>
  <pc:docChgLst>
    <pc:chgData name="MARIA KARAMPELIA" userId="9dfcc2cac66bf474" providerId="LiveId" clId="{7469A048-2B34-4C80-BB83-62FD48D92BA6}"/>
    <pc:docChg chg="modSld sldOrd">
      <pc:chgData name="MARIA KARAMPELIA" userId="9dfcc2cac66bf474" providerId="LiveId" clId="{7469A048-2B34-4C80-BB83-62FD48D92BA6}" dt="2024-01-14T18:56:52.299" v="1"/>
      <pc:docMkLst>
        <pc:docMk/>
      </pc:docMkLst>
      <pc:sldChg chg="ord">
        <pc:chgData name="MARIA KARAMPELIA" userId="9dfcc2cac66bf474" providerId="LiveId" clId="{7469A048-2B34-4C80-BB83-62FD48D92BA6}" dt="2024-01-14T18:56:52.299" v="1"/>
        <pc:sldMkLst>
          <pc:docMk/>
          <pc:sldMk cId="729514846" sldId="258"/>
        </pc:sldMkLst>
      </pc:sldChg>
    </pc:docChg>
  </pc:docChgLst>
  <pc:docChgLst>
    <pc:chgData name="MARIA KARAMPELIA" userId="9dfcc2cac66bf474" providerId="LiveId" clId="{3DD5B0FF-29BD-4C94-9368-B13B54DA46C5}"/>
    <pc:docChg chg="modSld sldOrd">
      <pc:chgData name="MARIA KARAMPELIA" userId="9dfcc2cac66bf474" providerId="LiveId" clId="{3DD5B0FF-29BD-4C94-9368-B13B54DA46C5}" dt="2023-06-13T18:50:08.416" v="3"/>
      <pc:docMkLst>
        <pc:docMk/>
      </pc:docMkLst>
      <pc:sldChg chg="ord">
        <pc:chgData name="MARIA KARAMPELIA" userId="9dfcc2cac66bf474" providerId="LiveId" clId="{3DD5B0FF-29BD-4C94-9368-B13B54DA46C5}" dt="2023-06-13T18:50:08.416" v="3"/>
        <pc:sldMkLst>
          <pc:docMk/>
          <pc:sldMk cId="729514846" sldId="258"/>
        </pc:sldMkLst>
      </pc:sldChg>
      <pc:sldChg chg="ord">
        <pc:chgData name="MARIA KARAMPELIA" userId="9dfcc2cac66bf474" providerId="LiveId" clId="{3DD5B0FF-29BD-4C94-9368-B13B54DA46C5}" dt="2023-06-13T18:49:58.539" v="1"/>
        <pc:sldMkLst>
          <pc:docMk/>
          <pc:sldMk cId="1779172237" sldId="260"/>
        </pc:sldMkLst>
      </pc:sldChg>
    </pc:docChg>
  </pc:docChgLst>
  <pc:docChgLst>
    <pc:chgData name="MARIA KARAMPELIA" userId="9dfcc2cac66bf474" providerId="LiveId" clId="{35E04ACF-CBD1-427D-997C-0DEA2AFE484D}"/>
    <pc:docChg chg="custSel modSld">
      <pc:chgData name="MARIA KARAMPELIA" userId="9dfcc2cac66bf474" providerId="LiveId" clId="{35E04ACF-CBD1-427D-997C-0DEA2AFE484D}" dt="2023-11-19T21:59:20.314" v="145" actId="20577"/>
      <pc:docMkLst>
        <pc:docMk/>
      </pc:docMkLst>
      <pc:sldChg chg="modSp mod">
        <pc:chgData name="MARIA KARAMPELIA" userId="9dfcc2cac66bf474" providerId="LiveId" clId="{35E04ACF-CBD1-427D-997C-0DEA2AFE484D}" dt="2023-11-19T21:29:11.592" v="8" actId="20577"/>
        <pc:sldMkLst>
          <pc:docMk/>
          <pc:sldMk cId="1266437441" sldId="263"/>
        </pc:sldMkLst>
        <pc:spChg chg="mod">
          <ac:chgData name="MARIA KARAMPELIA" userId="9dfcc2cac66bf474" providerId="LiveId" clId="{35E04ACF-CBD1-427D-997C-0DEA2AFE484D}" dt="2023-11-19T21:29:11.592" v="8" actId="20577"/>
          <ac:spMkLst>
            <pc:docMk/>
            <pc:sldMk cId="1266437441" sldId="263"/>
            <ac:spMk id="3" creationId="{04380529-0E9F-CACD-2B96-6D948BCF5FAE}"/>
          </ac:spMkLst>
        </pc:spChg>
      </pc:sldChg>
      <pc:sldChg chg="modSp mod">
        <pc:chgData name="MARIA KARAMPELIA" userId="9dfcc2cac66bf474" providerId="LiveId" clId="{35E04ACF-CBD1-427D-997C-0DEA2AFE484D}" dt="2023-11-19T21:42:00.016" v="10" actId="20577"/>
        <pc:sldMkLst>
          <pc:docMk/>
          <pc:sldMk cId="4108800453" sldId="270"/>
        </pc:sldMkLst>
        <pc:spChg chg="mod">
          <ac:chgData name="MARIA KARAMPELIA" userId="9dfcc2cac66bf474" providerId="LiveId" clId="{35E04ACF-CBD1-427D-997C-0DEA2AFE484D}" dt="2023-11-19T21:42:00.016" v="10" actId="20577"/>
          <ac:spMkLst>
            <pc:docMk/>
            <pc:sldMk cId="4108800453" sldId="270"/>
            <ac:spMk id="3" creationId="{1DBD0887-6D9C-76E3-E997-5A55B9DAB6E5}"/>
          </ac:spMkLst>
        </pc:spChg>
      </pc:sldChg>
      <pc:sldChg chg="modSp mod">
        <pc:chgData name="MARIA KARAMPELIA" userId="9dfcc2cac66bf474" providerId="LiveId" clId="{35E04ACF-CBD1-427D-997C-0DEA2AFE484D}" dt="2023-11-19T21:44:19.698" v="14" actId="20577"/>
        <pc:sldMkLst>
          <pc:docMk/>
          <pc:sldMk cId="2336472051" sldId="272"/>
        </pc:sldMkLst>
        <pc:spChg chg="mod">
          <ac:chgData name="MARIA KARAMPELIA" userId="9dfcc2cac66bf474" providerId="LiveId" clId="{35E04ACF-CBD1-427D-997C-0DEA2AFE484D}" dt="2023-11-19T21:44:19.698" v="14" actId="20577"/>
          <ac:spMkLst>
            <pc:docMk/>
            <pc:sldMk cId="2336472051" sldId="272"/>
            <ac:spMk id="3" creationId="{78A42EDB-895C-585A-85CC-7473207F4D39}"/>
          </ac:spMkLst>
        </pc:spChg>
      </pc:sldChg>
      <pc:sldChg chg="modSp mod">
        <pc:chgData name="MARIA KARAMPELIA" userId="9dfcc2cac66bf474" providerId="LiveId" clId="{35E04ACF-CBD1-427D-997C-0DEA2AFE484D}" dt="2023-11-19T21:58:21.348" v="143" actId="20577"/>
        <pc:sldMkLst>
          <pc:docMk/>
          <pc:sldMk cId="3850526500" sldId="273"/>
        </pc:sldMkLst>
        <pc:spChg chg="mod">
          <ac:chgData name="MARIA KARAMPELIA" userId="9dfcc2cac66bf474" providerId="LiveId" clId="{35E04ACF-CBD1-427D-997C-0DEA2AFE484D}" dt="2023-11-19T21:58:21.348" v="143" actId="20577"/>
          <ac:spMkLst>
            <pc:docMk/>
            <pc:sldMk cId="3850526500" sldId="273"/>
            <ac:spMk id="3" creationId="{AE7766FF-377A-34C3-33D5-F3737EF580B3}"/>
          </ac:spMkLst>
        </pc:spChg>
      </pc:sldChg>
      <pc:sldChg chg="modSp mod">
        <pc:chgData name="MARIA KARAMPELIA" userId="9dfcc2cac66bf474" providerId="LiveId" clId="{35E04ACF-CBD1-427D-997C-0DEA2AFE484D}" dt="2023-11-19T21:59:20.314" v="145" actId="20577"/>
        <pc:sldMkLst>
          <pc:docMk/>
          <pc:sldMk cId="425819342" sldId="275"/>
        </pc:sldMkLst>
        <pc:spChg chg="mod">
          <ac:chgData name="MARIA KARAMPELIA" userId="9dfcc2cac66bf474" providerId="LiveId" clId="{35E04ACF-CBD1-427D-997C-0DEA2AFE484D}" dt="2023-11-19T21:59:20.314" v="145" actId="20577"/>
          <ac:spMkLst>
            <pc:docMk/>
            <pc:sldMk cId="425819342" sldId="275"/>
            <ac:spMk id="3" creationId="{53C121F3-C9D6-C246-6AA3-0C81BEA0CFB5}"/>
          </ac:spMkLst>
        </pc:spChg>
      </pc:sldChg>
      <pc:sldChg chg="modSp mod">
        <pc:chgData name="MARIA KARAMPELIA" userId="9dfcc2cac66bf474" providerId="LiveId" clId="{35E04ACF-CBD1-427D-997C-0DEA2AFE484D}" dt="2023-11-19T21:43:31.895" v="12" actId="20577"/>
        <pc:sldMkLst>
          <pc:docMk/>
          <pc:sldMk cId="421110170" sldId="276"/>
        </pc:sldMkLst>
        <pc:spChg chg="mod">
          <ac:chgData name="MARIA KARAMPELIA" userId="9dfcc2cac66bf474" providerId="LiveId" clId="{35E04ACF-CBD1-427D-997C-0DEA2AFE484D}" dt="2023-11-19T21:43:31.895" v="12" actId="20577"/>
          <ac:spMkLst>
            <pc:docMk/>
            <pc:sldMk cId="421110170" sldId="276"/>
            <ac:spMk id="3" creationId="{6270E58B-C6FA-C8BC-16B8-3BF89C31F96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9F04D9-C19A-34B3-2B9C-F533B4930AA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032C35B-7D14-39C9-3659-F4323447F9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5C48386-DEC0-812E-31D2-24450391318D}"/>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5" name="Θέση υποσέλιδου 4">
            <a:extLst>
              <a:ext uri="{FF2B5EF4-FFF2-40B4-BE49-F238E27FC236}">
                <a16:creationId xmlns:a16="http://schemas.microsoft.com/office/drawing/2014/main" id="{E1C49CBC-83CD-3F26-DCAB-817189390CF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129411A-8FDE-D705-E246-2FBC1A3688D8}"/>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1770931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65C7B7-17EC-198D-503F-0BF3EA38073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E3A882D-F3F4-8231-7827-9102E4FA8A7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2599FA5-C1AE-0AB2-18DE-403FAECB75FF}"/>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5" name="Θέση υποσέλιδου 4">
            <a:extLst>
              <a:ext uri="{FF2B5EF4-FFF2-40B4-BE49-F238E27FC236}">
                <a16:creationId xmlns:a16="http://schemas.microsoft.com/office/drawing/2014/main" id="{51D7E9EB-79E6-9EF3-6414-E06A3E02F51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1F22957-C50B-C69A-5389-7E8F081E5831}"/>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2091759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5CADEE6-D84F-FDED-0BAC-4411B22293A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6CFE468-3D38-9583-9C1E-5811F39C28C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34A6AC0-602F-B595-739C-B8D99DE5136A}"/>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5" name="Θέση υποσέλιδου 4">
            <a:extLst>
              <a:ext uri="{FF2B5EF4-FFF2-40B4-BE49-F238E27FC236}">
                <a16:creationId xmlns:a16="http://schemas.microsoft.com/office/drawing/2014/main" id="{0B88C1B3-BC14-1393-5289-748D4EF19E0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9015A4F-CCAF-EDD4-E4EE-80B9AFB64812}"/>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1319164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D35F82-A568-6398-ED89-F13F9AD2952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43D3EB8-2F78-0F08-7501-41AB41C5569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85CC4C-CDA9-6051-8CCB-129BD01843EF}"/>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5" name="Θέση υποσέλιδου 4">
            <a:extLst>
              <a:ext uri="{FF2B5EF4-FFF2-40B4-BE49-F238E27FC236}">
                <a16:creationId xmlns:a16="http://schemas.microsoft.com/office/drawing/2014/main" id="{6EF1671F-D069-BDC7-9F9A-9332780177D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0BE353-1383-1368-0050-8FA828598A85}"/>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2608091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8744A1-EC28-C281-2E53-2EF3A1A9DDA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80ECF29-BF69-B590-B42B-F20F26E738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BDD3EE2-D461-12F0-C132-D08E43E56810}"/>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5" name="Θέση υποσέλιδου 4">
            <a:extLst>
              <a:ext uri="{FF2B5EF4-FFF2-40B4-BE49-F238E27FC236}">
                <a16:creationId xmlns:a16="http://schemas.microsoft.com/office/drawing/2014/main" id="{0FF85B00-84B1-FD1E-D2F1-C4A8B4D66D3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DE75AD0-D183-88D1-44D3-D9F07E12501C}"/>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333030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3EB247-693A-F8D0-6EC3-396C361688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AF7EC8C-F568-E819-11EB-0EB7DA5DCFB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0053278-FCDE-81C3-C497-F620F775662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9235960-1CBE-9A9B-A47A-238179EA0C4D}"/>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6" name="Θέση υποσέλιδου 5">
            <a:extLst>
              <a:ext uri="{FF2B5EF4-FFF2-40B4-BE49-F238E27FC236}">
                <a16:creationId xmlns:a16="http://schemas.microsoft.com/office/drawing/2014/main" id="{6B553AC0-BCEE-E5F2-DE83-8A945D45D42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84448D1-6110-A17E-532C-0309EA42563C}"/>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4081150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72DC64-165B-771A-03D6-C69BE6F048C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553D1BB-6B4A-5A2D-7724-3644D247B9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7CF890E-AB41-54EE-6FEF-E31DB98FB3E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5EE9B22-3E85-7178-21EE-9ACC94B185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BA8F333-572A-DD49-370A-3A91B2BB335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9CE9374-51E6-2C3D-9441-8258350CB21F}"/>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8" name="Θέση υποσέλιδου 7">
            <a:extLst>
              <a:ext uri="{FF2B5EF4-FFF2-40B4-BE49-F238E27FC236}">
                <a16:creationId xmlns:a16="http://schemas.microsoft.com/office/drawing/2014/main" id="{3A4977C1-A5E8-6BC3-B36D-9A52A08850B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0C799249-84E9-2C1D-5367-3155890357D4}"/>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1771302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BCC048-B4FC-A1AC-0F13-42367A77F38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E94925B-74FC-A779-3821-FF67EF106FD7}"/>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4" name="Θέση υποσέλιδου 3">
            <a:extLst>
              <a:ext uri="{FF2B5EF4-FFF2-40B4-BE49-F238E27FC236}">
                <a16:creationId xmlns:a16="http://schemas.microsoft.com/office/drawing/2014/main" id="{6D82CFAF-8D05-5085-B14E-F23846A246D8}"/>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A994B39-83BB-A228-E1C4-294F6A87A723}"/>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2688618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98261B0-9319-5586-57E6-A03E4CB2F9CC}"/>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3" name="Θέση υποσέλιδου 2">
            <a:extLst>
              <a:ext uri="{FF2B5EF4-FFF2-40B4-BE49-F238E27FC236}">
                <a16:creationId xmlns:a16="http://schemas.microsoft.com/office/drawing/2014/main" id="{6F1A6F04-58FC-4A8F-71CE-49EAF0281CB8}"/>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E32C396-08E0-023C-5E61-BA54749C9707}"/>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148756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AAD6D4-20F6-1ABD-2465-B42A8A9A089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34023B5-46CD-FD01-05F4-45FB139603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55E5613-1AF2-EC70-3A79-CCED975E1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A86E964-CC5D-D727-833C-AEF7BB3DD932}"/>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6" name="Θέση υποσέλιδου 5">
            <a:extLst>
              <a:ext uri="{FF2B5EF4-FFF2-40B4-BE49-F238E27FC236}">
                <a16:creationId xmlns:a16="http://schemas.microsoft.com/office/drawing/2014/main" id="{F8A7C39A-5884-013E-EFEC-FBA571F552C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5B85FD8-D669-5D1E-86EB-1729ACCACE06}"/>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1150281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063008-EF3A-46EA-A7AB-064E71227ED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D30CA19E-75CE-E537-83BE-9446F0B7E7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41DF5A4-7358-2F80-CB78-100EE7EDB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76B8C79-858A-44F6-9A66-630FC44ED6F7}"/>
              </a:ext>
            </a:extLst>
          </p:cNvPr>
          <p:cNvSpPr>
            <a:spLocks noGrp="1"/>
          </p:cNvSpPr>
          <p:nvPr>
            <p:ph type="dt" sz="half" idx="10"/>
          </p:nvPr>
        </p:nvSpPr>
        <p:spPr/>
        <p:txBody>
          <a:bodyPr/>
          <a:lstStyle/>
          <a:p>
            <a:fld id="{C3618259-352E-4E15-8854-CD2C1B5E2F31}" type="datetimeFigureOut">
              <a:rPr lang="el-GR" smtClean="0"/>
              <a:t>1/10/2024</a:t>
            </a:fld>
            <a:endParaRPr lang="el-GR"/>
          </a:p>
        </p:txBody>
      </p:sp>
      <p:sp>
        <p:nvSpPr>
          <p:cNvPr id="6" name="Θέση υποσέλιδου 5">
            <a:extLst>
              <a:ext uri="{FF2B5EF4-FFF2-40B4-BE49-F238E27FC236}">
                <a16:creationId xmlns:a16="http://schemas.microsoft.com/office/drawing/2014/main" id="{00868BE9-3FC6-517A-81A2-A014705CD60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7396CB3-D3CB-F135-456C-4C75E33F6922}"/>
              </a:ext>
            </a:extLst>
          </p:cNvPr>
          <p:cNvSpPr>
            <a:spLocks noGrp="1"/>
          </p:cNvSpPr>
          <p:nvPr>
            <p:ph type="sldNum" sz="quarter" idx="12"/>
          </p:nvPr>
        </p:nvSpPr>
        <p:spPr/>
        <p:txBody>
          <a:bodyPr/>
          <a:lstStyle/>
          <a:p>
            <a:fld id="{246B7811-4A08-4C44-B080-BCB6F538E5E1}" type="slidenum">
              <a:rPr lang="el-GR" smtClean="0"/>
              <a:t>‹#›</a:t>
            </a:fld>
            <a:endParaRPr lang="el-GR"/>
          </a:p>
        </p:txBody>
      </p:sp>
    </p:spTree>
    <p:extLst>
      <p:ext uri="{BB962C8B-B14F-4D97-AF65-F5344CB8AC3E}">
        <p14:creationId xmlns:p14="http://schemas.microsoft.com/office/powerpoint/2010/main" val="2090759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F050BB0-4890-156E-33B3-9CD98EF737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B93D03C-28FE-D1CA-9F05-8221ED714E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B81D414-4D28-4B0B-CBDB-40B48F9B97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18259-352E-4E15-8854-CD2C1B5E2F31}" type="datetimeFigureOut">
              <a:rPr lang="el-GR" smtClean="0"/>
              <a:t>1/10/2024</a:t>
            </a:fld>
            <a:endParaRPr lang="el-GR"/>
          </a:p>
        </p:txBody>
      </p:sp>
      <p:sp>
        <p:nvSpPr>
          <p:cNvPr id="5" name="Θέση υποσέλιδου 4">
            <a:extLst>
              <a:ext uri="{FF2B5EF4-FFF2-40B4-BE49-F238E27FC236}">
                <a16:creationId xmlns:a16="http://schemas.microsoft.com/office/drawing/2014/main" id="{A1D421BE-E694-7A72-820D-7228BDB8AF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A2F8356-AF71-9F39-643C-3BE0DE88EB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6B7811-4A08-4C44-B080-BCB6F538E5E1}" type="slidenum">
              <a:rPr lang="el-GR" smtClean="0"/>
              <a:t>‹#›</a:t>
            </a:fld>
            <a:endParaRPr lang="el-GR"/>
          </a:p>
        </p:txBody>
      </p:sp>
    </p:spTree>
    <p:extLst>
      <p:ext uri="{BB962C8B-B14F-4D97-AF65-F5344CB8AC3E}">
        <p14:creationId xmlns:p14="http://schemas.microsoft.com/office/powerpoint/2010/main" val="1809951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dogma.gr/diafora/ti-einai-ta-diptycha-tis-ekklisias-2/15134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saint.gr/84/texts.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AA1773-EBF0-B10F-A6EC-C0B1B08639DC}"/>
              </a:ext>
            </a:extLst>
          </p:cNvPr>
          <p:cNvSpPr>
            <a:spLocks noGrp="1"/>
          </p:cNvSpPr>
          <p:nvPr>
            <p:ph type="ctrTitle"/>
          </p:nvPr>
        </p:nvSpPr>
        <p:spPr>
          <a:xfrm>
            <a:off x="0" y="0"/>
            <a:ext cx="12192001" cy="5745707"/>
          </a:xfrm>
        </p:spPr>
        <p:txBody>
          <a:bodyPr>
            <a:normAutofit/>
          </a:bodyPr>
          <a:lstStyle/>
          <a:p>
            <a:r>
              <a:rPr lang="el-GR" sz="4400" b="1" dirty="0"/>
              <a:t>ΑΓΙΟΛΟΓΙΑ ΕΟΡΤΟΛΟΓΙΑ</a:t>
            </a:r>
            <a:br>
              <a:rPr lang="el-GR" sz="4400" b="1" dirty="0"/>
            </a:br>
            <a:r>
              <a:rPr lang="el-GR" sz="4400" b="1" dirty="0"/>
              <a:t>ΕΝΟΤΗΤΑ 1</a:t>
            </a:r>
            <a:r>
              <a:rPr lang="el-GR" sz="4400" b="1" baseline="30000" dirty="0"/>
              <a:t>Η</a:t>
            </a:r>
            <a:r>
              <a:rPr lang="el-GR" sz="4400" b="1" dirty="0"/>
              <a:t> </a:t>
            </a:r>
            <a:br>
              <a:rPr lang="el-GR" sz="4400" b="1" dirty="0"/>
            </a:br>
            <a:r>
              <a:rPr lang="el-GR" sz="4400" b="1" dirty="0"/>
              <a:t>ΑΝΑΓΝΩΡΙΣΗ ΚΑΙ ΑΝΑΚΗΡΥΞΗ ΑΓΙΩΝ</a:t>
            </a:r>
            <a:br>
              <a:rPr lang="el-GR" sz="4400" b="1" dirty="0"/>
            </a:br>
            <a:r>
              <a:rPr lang="el-GR" sz="4400" b="1" dirty="0"/>
              <a:t>ΠΡΕΣΒΕΙΕΣ ΑΓΙΩΝ</a:t>
            </a:r>
            <a:br>
              <a:rPr lang="el-GR" sz="4400" dirty="0"/>
            </a:br>
            <a:r>
              <a:rPr lang="el-GR" sz="4400" b="1" dirty="0">
                <a:solidFill>
                  <a:srgbClr val="FF0000"/>
                </a:solidFill>
              </a:rPr>
              <a:t>Από το βιβλίο του Δημητρίου Γ. Τσάμη</a:t>
            </a:r>
            <a:br>
              <a:rPr lang="el-GR" sz="4400" b="1" dirty="0">
                <a:solidFill>
                  <a:srgbClr val="FF0000"/>
                </a:solidFill>
              </a:rPr>
            </a:br>
            <a:r>
              <a:rPr lang="el-GR" sz="4400" b="1" dirty="0">
                <a:solidFill>
                  <a:srgbClr val="FF0000"/>
                </a:solidFill>
              </a:rPr>
              <a:t>ΑΓΙΟΛΟΓΙΑ ΤΗΣ ΟΡΘΟΔΟΞΗΣ ΕΚΚΛΗΣΙΑΣ</a:t>
            </a:r>
            <a:br>
              <a:rPr lang="el-GR" sz="4400" b="1" dirty="0">
                <a:solidFill>
                  <a:srgbClr val="FF0000"/>
                </a:solidFill>
              </a:rPr>
            </a:br>
            <a:r>
              <a:rPr lang="el-GR" sz="4400" b="1" dirty="0">
                <a:solidFill>
                  <a:srgbClr val="FF0000"/>
                </a:solidFill>
              </a:rPr>
              <a:t>ΕΚΔΟΣΕΙΣ Π. ΠΟΥΡΝΑΡΑ, ΘΕΣΣΑΛΟΝΙΚΗ 1999, </a:t>
            </a:r>
            <a:br>
              <a:rPr lang="el-GR" sz="4400" b="1" dirty="0">
                <a:solidFill>
                  <a:srgbClr val="FF0000"/>
                </a:solidFill>
              </a:rPr>
            </a:br>
            <a:r>
              <a:rPr lang="el-GR" sz="4400" b="1" dirty="0" err="1">
                <a:solidFill>
                  <a:srgbClr val="FF0000"/>
                </a:solidFill>
              </a:rPr>
              <a:t>σσ</a:t>
            </a:r>
            <a:r>
              <a:rPr lang="el-GR" sz="4400" b="1" dirty="0">
                <a:solidFill>
                  <a:srgbClr val="FF0000"/>
                </a:solidFill>
              </a:rPr>
              <a:t>. 127-139</a:t>
            </a:r>
            <a:br>
              <a:rPr lang="el-GR" b="1" dirty="0">
                <a:solidFill>
                  <a:srgbClr val="FF0000"/>
                </a:solidFill>
              </a:rPr>
            </a:br>
            <a:endParaRPr lang="el-GR" b="1" dirty="0">
              <a:solidFill>
                <a:srgbClr val="FF0000"/>
              </a:solidFill>
            </a:endParaRPr>
          </a:p>
        </p:txBody>
      </p:sp>
      <p:sp>
        <p:nvSpPr>
          <p:cNvPr id="3" name="Υπότιτλος 2">
            <a:extLst>
              <a:ext uri="{FF2B5EF4-FFF2-40B4-BE49-F238E27FC236}">
                <a16:creationId xmlns:a16="http://schemas.microsoft.com/office/drawing/2014/main" id="{02A6C0BF-EAAF-DCAC-3E87-02E35B308B88}"/>
              </a:ext>
            </a:extLst>
          </p:cNvPr>
          <p:cNvSpPr>
            <a:spLocks noGrp="1"/>
          </p:cNvSpPr>
          <p:nvPr>
            <p:ph type="subTitle" idx="1"/>
          </p:nvPr>
        </p:nvSpPr>
        <p:spPr>
          <a:xfrm>
            <a:off x="1414818" y="4735773"/>
            <a:ext cx="9144000" cy="1965277"/>
          </a:xfrm>
        </p:spPr>
        <p:txBody>
          <a:bodyPr>
            <a:normAutofit fontScale="77500" lnSpcReduction="20000"/>
          </a:bodyPr>
          <a:lstStyle/>
          <a:p>
            <a:endParaRPr lang="el-GR" sz="2400" dirty="0"/>
          </a:p>
          <a:p>
            <a:r>
              <a:rPr lang="el-GR" sz="3600" dirty="0"/>
              <a:t>Ζ΄ ΕΞΑΜΗΝΟ</a:t>
            </a:r>
            <a:br>
              <a:rPr lang="el-GR" sz="3600" dirty="0"/>
            </a:br>
            <a:r>
              <a:rPr lang="el-GR" sz="3600" dirty="0"/>
              <a:t>ΙΕΡΑΤΙΚΩΝ ΣΠΟΥΔΩΝ</a:t>
            </a:r>
          </a:p>
          <a:p>
            <a:r>
              <a:rPr lang="el-GR" sz="3600" dirty="0"/>
              <a:t>ΔΙΔΑΣΚΟΥΣΑ: ΜΑΡΙΑ Κ. ΚΑΡΑΜΠΕΛΙΑ</a:t>
            </a:r>
          </a:p>
          <a:p>
            <a:r>
              <a:rPr lang="el-GR" sz="3600" dirty="0"/>
              <a:t>2024-2025</a:t>
            </a:r>
          </a:p>
          <a:p>
            <a:endParaRPr lang="el-GR" dirty="0"/>
          </a:p>
        </p:txBody>
      </p:sp>
    </p:spTree>
    <p:extLst>
      <p:ext uri="{BB962C8B-B14F-4D97-AF65-F5344CB8AC3E}">
        <p14:creationId xmlns:p14="http://schemas.microsoft.com/office/powerpoint/2010/main" val="3119968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E190E6-4475-A404-83B9-A4820CCA2685}"/>
              </a:ext>
            </a:extLst>
          </p:cNvPr>
          <p:cNvSpPr>
            <a:spLocks noGrp="1"/>
          </p:cNvSpPr>
          <p:nvPr>
            <p:ph type="title"/>
          </p:nvPr>
        </p:nvSpPr>
        <p:spPr>
          <a:xfrm>
            <a:off x="0" y="18256"/>
            <a:ext cx="12192000" cy="691428"/>
          </a:xfrm>
        </p:spPr>
        <p:txBody>
          <a:bodyPr>
            <a:normAutofit/>
          </a:bodyPr>
          <a:lstStyle/>
          <a:p>
            <a:pPr algn="ctr"/>
            <a:r>
              <a:rPr lang="el-GR" sz="3600" b="1" dirty="0"/>
              <a:t>ΑΠΟ ΤΟΥΣ ΠΡΩΤΟΧΡΙΣΤΙΑΝΙΚΟΥΣ ΧΡΟΝΟΥΣ ΜΕΧΡΙ ΤΟΝ ΙΕ΄ ΑΙΩΝΑ</a:t>
            </a:r>
            <a:endParaRPr lang="el-GR" sz="3600" dirty="0"/>
          </a:p>
        </p:txBody>
      </p:sp>
      <p:sp>
        <p:nvSpPr>
          <p:cNvPr id="3" name="Θέση περιεχομένου 2">
            <a:extLst>
              <a:ext uri="{FF2B5EF4-FFF2-40B4-BE49-F238E27FC236}">
                <a16:creationId xmlns:a16="http://schemas.microsoft.com/office/drawing/2014/main" id="{B046C3F4-3990-FE78-37C3-66072626BF47}"/>
              </a:ext>
            </a:extLst>
          </p:cNvPr>
          <p:cNvSpPr>
            <a:spLocks noGrp="1"/>
          </p:cNvSpPr>
          <p:nvPr>
            <p:ph idx="1"/>
          </p:nvPr>
        </p:nvSpPr>
        <p:spPr>
          <a:xfrm>
            <a:off x="-1" y="583678"/>
            <a:ext cx="12191999" cy="6256065"/>
          </a:xfrm>
        </p:spPr>
        <p:txBody>
          <a:bodyPr>
            <a:normAutofit fontScale="92500" lnSpcReduction="20000"/>
          </a:bodyPr>
          <a:lstStyle/>
          <a:p>
            <a:r>
              <a:rPr lang="el-GR" dirty="0"/>
              <a:t>Η αναγνώριση του αγίου στα πλαίσια της τοπικής Εκκλησίας ξεκινάει από τους πιστούς. Προκειμένου όμως για την αναγνώριση ενός τοπικού αγίου ως αγίου ολόκληρης της Εκκλησίας χρειάζεται, κατά τον Φιλόθεο, </a:t>
            </a:r>
            <a:r>
              <a:rPr lang="el-GR" b="1" dirty="0">
                <a:solidFill>
                  <a:srgbClr val="FF0000"/>
                </a:solidFill>
              </a:rPr>
              <a:t>συνοδική απόφαση </a:t>
            </a:r>
            <a:r>
              <a:rPr lang="el-GR" dirty="0"/>
              <a:t>και </a:t>
            </a:r>
            <a:r>
              <a:rPr lang="el-GR" b="1" dirty="0">
                <a:solidFill>
                  <a:srgbClr val="FF0000"/>
                </a:solidFill>
              </a:rPr>
              <a:t>έγκριση</a:t>
            </a:r>
            <a:r>
              <a:rPr lang="el-GR" dirty="0"/>
              <a:t>, δηλαδή η ανακήρυξη. </a:t>
            </a:r>
          </a:p>
          <a:p>
            <a:r>
              <a:rPr lang="el-GR" dirty="0"/>
              <a:t>Στην περίπτωση του Γρηγορίου Παλαμά: </a:t>
            </a:r>
          </a:p>
          <a:p>
            <a:pPr lvl="1">
              <a:buFont typeface="Wingdings" panose="05000000000000000000" pitchFamily="2" charset="2"/>
              <a:buChar char="v"/>
            </a:pPr>
            <a:r>
              <a:rPr lang="el-GR" dirty="0"/>
              <a:t>ο πατριάρχης ζήτησε από την τοπική Εκκλησία της Θεσσαλονίκης </a:t>
            </a:r>
            <a:r>
              <a:rPr lang="el-GR" u="sng" dirty="0"/>
              <a:t>βεβαιωμένες μαρτυρίες ότι είχαν γίνει θαύματα σε πιστούς </a:t>
            </a:r>
            <a:r>
              <a:rPr lang="el-GR" dirty="0"/>
              <a:t>που επικαλέστηκαν τις πρεσβείες του, </a:t>
            </a:r>
          </a:p>
          <a:p>
            <a:pPr lvl="1">
              <a:buFont typeface="Wingdings" panose="05000000000000000000" pitchFamily="2" charset="2"/>
              <a:buChar char="v"/>
            </a:pPr>
            <a:r>
              <a:rPr lang="el-GR" dirty="0"/>
              <a:t>η τοπική Εκκλησία </a:t>
            </a:r>
            <a:r>
              <a:rPr lang="el-GR" u="sng" dirty="0"/>
              <a:t>συνέλεξε τις μαρτυρίες </a:t>
            </a:r>
            <a:r>
              <a:rPr lang="el-GR" dirty="0"/>
              <a:t>αυτές και βεβαίωσε ότι τα λείψανα του αγίου ήταν θαυματουργά, </a:t>
            </a:r>
          </a:p>
          <a:p>
            <a:pPr lvl="1">
              <a:buFont typeface="Wingdings" panose="05000000000000000000" pitchFamily="2" charset="2"/>
              <a:buChar char="v"/>
            </a:pPr>
            <a:r>
              <a:rPr lang="el-GR" dirty="0"/>
              <a:t>στη συνέχεια </a:t>
            </a:r>
            <a:r>
              <a:rPr lang="el-GR" u="sng" dirty="0"/>
              <a:t>καταρτίστηκε λεπτομερής κατάλογος</a:t>
            </a:r>
            <a:r>
              <a:rPr lang="el-GR" dirty="0"/>
              <a:t>, που εξιστορούσε τα θαύματα και ανέφερε τα ονόματα των πιστών που είχαν ευεργετηθεί από αυτά.</a:t>
            </a:r>
          </a:p>
          <a:p>
            <a:r>
              <a:rPr lang="el-GR" dirty="0"/>
              <a:t>Έναν τέτοιο κατάλογο πρώτος είχε ζητήσει ο προκάτοχος του </a:t>
            </a:r>
            <a:r>
              <a:rPr lang="el-GR" dirty="0" err="1"/>
              <a:t>Φιλοθέου</a:t>
            </a:r>
            <a:r>
              <a:rPr lang="el-GR" dirty="0"/>
              <a:t> πατριάρχης Κωνσταντινουπόλεως Κάλλιστος ο Α΄ (</a:t>
            </a:r>
            <a:r>
              <a:rPr lang="en-US" dirty="0"/>
              <a:t>PG 151, 711C). </a:t>
            </a:r>
          </a:p>
          <a:p>
            <a:r>
              <a:rPr lang="el-GR" dirty="0"/>
              <a:t>Ο κατάλογος αυτός και άλλα συμπληρωματικά στοιχεία που συνέλεξε ο Φιλόθεος υποβλήθηκαν στη Σύνοδο του Πατριαρχείου, η οποία ύστερα από έλεγχο ανακήρυξε τον Γρηγόριο Παλαμά ως άγιο της Ορθόδοξης Εκκλησίας με επίσημη πράξη και ανέγραψε το όνομά του στα δίπτυχα της Εκκλησίας.</a:t>
            </a:r>
          </a:p>
          <a:p>
            <a:r>
              <a:rPr lang="el-GR" dirty="0"/>
              <a:t>Η πράξη τελειώνει ως εξής: «</a:t>
            </a:r>
            <a:r>
              <a:rPr lang="el-GR" i="1" dirty="0" err="1"/>
              <a:t>Ἅγιον</a:t>
            </a:r>
            <a:r>
              <a:rPr lang="el-GR" i="1" dirty="0"/>
              <a:t> </a:t>
            </a:r>
            <a:r>
              <a:rPr lang="el-GR" i="1" dirty="0" err="1"/>
              <a:t>ἔχω</a:t>
            </a:r>
            <a:r>
              <a:rPr lang="el-GR" i="1" dirty="0"/>
              <a:t> </a:t>
            </a:r>
            <a:r>
              <a:rPr lang="el-GR" i="1" dirty="0" err="1"/>
              <a:t>τοῦτον</a:t>
            </a:r>
            <a:r>
              <a:rPr lang="el-GR" i="1" dirty="0"/>
              <a:t> </a:t>
            </a:r>
            <a:r>
              <a:rPr lang="el-GR" i="1" dirty="0" err="1"/>
              <a:t>καὶ</a:t>
            </a:r>
            <a:r>
              <a:rPr lang="el-GR" i="1" dirty="0"/>
              <a:t> </a:t>
            </a:r>
            <a:r>
              <a:rPr lang="el-GR" i="1" dirty="0" err="1"/>
              <a:t>τῆς</a:t>
            </a:r>
            <a:r>
              <a:rPr lang="el-GR" i="1" dirty="0"/>
              <a:t> </a:t>
            </a:r>
            <a:r>
              <a:rPr lang="el-GR" i="1" dirty="0" err="1"/>
              <a:t>Ἐκκλησίας</a:t>
            </a:r>
            <a:r>
              <a:rPr lang="el-GR" i="1" dirty="0"/>
              <a:t> </a:t>
            </a:r>
            <a:r>
              <a:rPr lang="el-GR" i="1" dirty="0" err="1"/>
              <a:t>διδάσκαλον</a:t>
            </a:r>
            <a:r>
              <a:rPr lang="el-GR" i="1" dirty="0"/>
              <a:t> </a:t>
            </a:r>
            <a:r>
              <a:rPr lang="el-GR" i="1" dirty="0" err="1"/>
              <a:t>καὶ</a:t>
            </a:r>
            <a:r>
              <a:rPr lang="el-GR" i="1" dirty="0"/>
              <a:t> </a:t>
            </a:r>
            <a:r>
              <a:rPr lang="el-GR" i="1" dirty="0" err="1"/>
              <a:t>τῶν</a:t>
            </a:r>
            <a:r>
              <a:rPr lang="el-GR" i="1" dirty="0"/>
              <a:t> μεγάλων </a:t>
            </a:r>
            <a:r>
              <a:rPr lang="el-GR" i="1" dirty="0" err="1"/>
              <a:t>ἐκείνων</a:t>
            </a:r>
            <a:r>
              <a:rPr lang="el-GR" i="1" dirty="0"/>
              <a:t> θεοφόρων Πατέρων </a:t>
            </a:r>
            <a:r>
              <a:rPr lang="el-GR" i="1" dirty="0" err="1"/>
              <a:t>καὶ</a:t>
            </a:r>
            <a:r>
              <a:rPr lang="el-GR" i="1" dirty="0"/>
              <a:t> διδασκάλων </a:t>
            </a:r>
            <a:r>
              <a:rPr lang="el-GR" i="1" dirty="0" err="1"/>
              <a:t>ἕνα</a:t>
            </a:r>
            <a:r>
              <a:rPr lang="el-GR" i="1" dirty="0"/>
              <a:t>, </a:t>
            </a:r>
            <a:r>
              <a:rPr lang="el-GR" i="1" dirty="0" err="1"/>
              <a:t>ἅπερ</a:t>
            </a:r>
            <a:r>
              <a:rPr lang="el-GR" i="1" dirty="0"/>
              <a:t> ἡ θεία Σύνοδος </a:t>
            </a:r>
            <a:r>
              <a:rPr lang="el-GR" i="1" dirty="0" err="1"/>
              <a:t>καὶ</a:t>
            </a:r>
            <a:r>
              <a:rPr lang="el-GR" i="1" dirty="0"/>
              <a:t> </a:t>
            </a:r>
            <a:r>
              <a:rPr lang="el-GR" i="1" dirty="0" err="1"/>
              <a:t>ἀπεδέξατο</a:t>
            </a:r>
            <a:r>
              <a:rPr lang="el-GR" i="1" dirty="0"/>
              <a:t> </a:t>
            </a:r>
            <a:r>
              <a:rPr lang="el-GR" i="1" dirty="0" err="1"/>
              <a:t>καὶ</a:t>
            </a:r>
            <a:r>
              <a:rPr lang="el-GR" i="1" dirty="0"/>
              <a:t> </a:t>
            </a:r>
            <a:r>
              <a:rPr lang="el-GR" i="1" dirty="0" err="1"/>
              <a:t>ἐπῃνεσεν</a:t>
            </a:r>
            <a:r>
              <a:rPr lang="el-GR" dirty="0"/>
              <a:t>» (</a:t>
            </a:r>
            <a:r>
              <a:rPr lang="en-US" dirty="0"/>
              <a:t>PG 151, </a:t>
            </a:r>
            <a:r>
              <a:rPr lang="el-GR" dirty="0"/>
              <a:t>712Β).</a:t>
            </a:r>
          </a:p>
        </p:txBody>
      </p:sp>
    </p:spTree>
    <p:extLst>
      <p:ext uri="{BB962C8B-B14F-4D97-AF65-F5344CB8AC3E}">
        <p14:creationId xmlns:p14="http://schemas.microsoft.com/office/powerpoint/2010/main" val="3470491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225AB0-7D67-DBB7-07CA-A8CB86E1E4E2}"/>
              </a:ext>
            </a:extLst>
          </p:cNvPr>
          <p:cNvSpPr>
            <a:spLocks noGrp="1"/>
          </p:cNvSpPr>
          <p:nvPr>
            <p:ph type="title"/>
          </p:nvPr>
        </p:nvSpPr>
        <p:spPr>
          <a:xfrm>
            <a:off x="0" y="18256"/>
            <a:ext cx="12192000" cy="662782"/>
          </a:xfrm>
        </p:spPr>
        <p:txBody>
          <a:bodyPr>
            <a:normAutofit/>
          </a:bodyPr>
          <a:lstStyle/>
          <a:p>
            <a:pPr algn="ctr"/>
            <a:r>
              <a:rPr lang="el-GR" sz="3600" b="1" dirty="0"/>
              <a:t>ΑΠΟ ΤΟΥΣ ΠΡΩΤΟΧΡΙΣΤΙΑΝΙΚΟΥΣ ΧΡΟΝΟΥΣ ΜΕΧΡΙ ΤΟΝ ΙΕ΄ ΑΙΩΝΑ</a:t>
            </a:r>
            <a:endParaRPr lang="el-GR" sz="3600" dirty="0"/>
          </a:p>
        </p:txBody>
      </p:sp>
      <p:sp>
        <p:nvSpPr>
          <p:cNvPr id="3" name="Θέση περιεχομένου 2">
            <a:extLst>
              <a:ext uri="{FF2B5EF4-FFF2-40B4-BE49-F238E27FC236}">
                <a16:creationId xmlns:a16="http://schemas.microsoft.com/office/drawing/2014/main" id="{04380529-0E9F-CACD-2B96-6D948BCF5FAE}"/>
              </a:ext>
            </a:extLst>
          </p:cNvPr>
          <p:cNvSpPr>
            <a:spLocks noGrp="1"/>
          </p:cNvSpPr>
          <p:nvPr>
            <p:ph idx="1"/>
          </p:nvPr>
        </p:nvSpPr>
        <p:spPr>
          <a:xfrm>
            <a:off x="-1" y="681038"/>
            <a:ext cx="12191999" cy="6176962"/>
          </a:xfrm>
        </p:spPr>
        <p:txBody>
          <a:bodyPr>
            <a:normAutofit fontScale="92500" lnSpcReduction="20000"/>
          </a:bodyPr>
          <a:lstStyle/>
          <a:p>
            <a:r>
              <a:rPr lang="el-GR" dirty="0"/>
              <a:t>Αξίζει να τονιστεί η σημασία που αποδίδεται από τον </a:t>
            </a:r>
            <a:r>
              <a:rPr lang="el-GR" b="1" dirty="0" err="1">
                <a:solidFill>
                  <a:srgbClr val="FF0000"/>
                </a:solidFill>
              </a:rPr>
              <a:t>ιδ</a:t>
            </a:r>
            <a:r>
              <a:rPr lang="el-GR" b="1" dirty="0">
                <a:solidFill>
                  <a:srgbClr val="FF0000"/>
                </a:solidFill>
              </a:rPr>
              <a:t>΄ αιώνα </a:t>
            </a:r>
            <a:r>
              <a:rPr lang="el-GR" dirty="0"/>
              <a:t>στα θαύματα των λειψάνων.</a:t>
            </a:r>
          </a:p>
          <a:p>
            <a:r>
              <a:rPr lang="el-GR" dirty="0"/>
              <a:t>Τα </a:t>
            </a:r>
            <a:r>
              <a:rPr lang="el-GR" b="1" dirty="0">
                <a:solidFill>
                  <a:srgbClr val="FF0000"/>
                </a:solidFill>
              </a:rPr>
              <a:t>θαύματα των λειψάνων </a:t>
            </a:r>
            <a:r>
              <a:rPr lang="el-GR" dirty="0"/>
              <a:t>του αγίου Γρηγορίου του Παλαμά θεωρήθηκε από τη Σύνοδο του 1368 ως η αναμφισβήτητη απόδειξη της αγιότητάς του. </a:t>
            </a:r>
          </a:p>
          <a:p>
            <a:r>
              <a:rPr lang="el-GR" dirty="0"/>
              <a:t>Γι’ αυτό και ο Φιλόθεος στην πράξη ανακηρύξεως του Γρηγορίου Παλαμά ως αγίου της Ορθόδοξης Εκκλησίας τονίζει με έμφαση: «</a:t>
            </a:r>
            <a:r>
              <a:rPr lang="el-GR" i="1" dirty="0" err="1"/>
              <a:t>Τιμῶ</a:t>
            </a:r>
            <a:r>
              <a:rPr lang="el-GR" i="1" dirty="0"/>
              <a:t> </a:t>
            </a:r>
            <a:r>
              <a:rPr lang="el-GR" i="1" dirty="0" err="1"/>
              <a:t>τοῦτον</a:t>
            </a:r>
            <a:r>
              <a:rPr lang="el-GR" i="1" dirty="0"/>
              <a:t> </a:t>
            </a:r>
            <a:r>
              <a:rPr lang="el-GR" i="1" dirty="0" err="1"/>
              <a:t>ὡς</a:t>
            </a:r>
            <a:r>
              <a:rPr lang="el-GR" i="1" dirty="0"/>
              <a:t> </a:t>
            </a:r>
            <a:r>
              <a:rPr lang="el-GR" i="1" dirty="0" err="1"/>
              <a:t>ἅγιον</a:t>
            </a:r>
            <a:r>
              <a:rPr lang="el-GR" i="1" dirty="0"/>
              <a:t> </a:t>
            </a:r>
            <a:r>
              <a:rPr lang="el-GR" i="1" dirty="0" err="1"/>
              <a:t>ἀπὸ</a:t>
            </a:r>
            <a:r>
              <a:rPr lang="el-GR" i="1" dirty="0"/>
              <a:t> </a:t>
            </a:r>
            <a:r>
              <a:rPr lang="el-GR" i="1" dirty="0" err="1"/>
              <a:t>τῶν</a:t>
            </a:r>
            <a:r>
              <a:rPr lang="el-GR" i="1" dirty="0"/>
              <a:t> θαυμάτων </a:t>
            </a:r>
            <a:r>
              <a:rPr lang="el-GR" i="1" dirty="0" err="1"/>
              <a:t>αὐτοῦ</a:t>
            </a:r>
            <a:r>
              <a:rPr lang="el-GR" i="1" dirty="0"/>
              <a:t>, ἅ </a:t>
            </a:r>
            <a:r>
              <a:rPr lang="el-GR" i="1" dirty="0" err="1"/>
              <a:t>μετὰ</a:t>
            </a:r>
            <a:r>
              <a:rPr lang="el-GR" i="1" dirty="0"/>
              <a:t> </a:t>
            </a:r>
            <a:r>
              <a:rPr lang="el-GR" i="1" dirty="0" err="1"/>
              <a:t>τὴν</a:t>
            </a:r>
            <a:r>
              <a:rPr lang="el-GR" i="1" dirty="0"/>
              <a:t> </a:t>
            </a:r>
            <a:r>
              <a:rPr lang="el-GR" i="1" dirty="0" err="1"/>
              <a:t>ἐνθένδεν</a:t>
            </a:r>
            <a:r>
              <a:rPr lang="el-GR" i="1" dirty="0"/>
              <a:t> </a:t>
            </a:r>
            <a:r>
              <a:rPr lang="el-GR" i="1" dirty="0" err="1"/>
              <a:t>πρὸς</a:t>
            </a:r>
            <a:r>
              <a:rPr lang="el-GR" i="1" dirty="0"/>
              <a:t> </a:t>
            </a:r>
            <a:r>
              <a:rPr lang="el-GR" i="1" dirty="0" err="1"/>
              <a:t>Θεὸν</a:t>
            </a:r>
            <a:r>
              <a:rPr lang="el-GR" i="1" dirty="0"/>
              <a:t> </a:t>
            </a:r>
            <a:r>
              <a:rPr lang="el-GR" i="1" dirty="0" err="1"/>
              <a:t>ἐκδημίαν</a:t>
            </a:r>
            <a:r>
              <a:rPr lang="el-GR" i="1" dirty="0"/>
              <a:t> </a:t>
            </a:r>
            <a:r>
              <a:rPr lang="el-GR" i="1" dirty="0" err="1"/>
              <a:t>εἰργάσατο</a:t>
            </a:r>
            <a:r>
              <a:rPr lang="el-GR" i="1" dirty="0"/>
              <a:t>, </a:t>
            </a:r>
            <a:r>
              <a:rPr lang="el-GR" i="1" dirty="0" err="1"/>
              <a:t>ἰαμάτων</a:t>
            </a:r>
            <a:r>
              <a:rPr lang="el-GR" i="1" dirty="0"/>
              <a:t> </a:t>
            </a:r>
            <a:r>
              <a:rPr lang="el-GR" i="1" dirty="0" err="1"/>
              <a:t>πηγὴν</a:t>
            </a:r>
            <a:r>
              <a:rPr lang="el-GR" i="1" dirty="0"/>
              <a:t> </a:t>
            </a:r>
            <a:r>
              <a:rPr lang="el-GR" i="1" dirty="0" err="1"/>
              <a:t>τὸν</a:t>
            </a:r>
            <a:r>
              <a:rPr lang="el-GR" i="1" dirty="0"/>
              <a:t> </a:t>
            </a:r>
            <a:r>
              <a:rPr lang="el-GR" i="1" dirty="0" err="1"/>
              <a:t>ἴδιον</a:t>
            </a:r>
            <a:r>
              <a:rPr lang="el-GR" i="1" dirty="0"/>
              <a:t> </a:t>
            </a:r>
            <a:r>
              <a:rPr lang="el-GR" i="1" dirty="0" err="1"/>
              <a:t>ἀναδείξας</a:t>
            </a:r>
            <a:r>
              <a:rPr lang="el-GR" i="1" dirty="0"/>
              <a:t> </a:t>
            </a:r>
            <a:r>
              <a:rPr lang="el-GR" i="1" dirty="0" err="1"/>
              <a:t>τάφον</a:t>
            </a:r>
            <a:r>
              <a:rPr lang="el-GR" dirty="0"/>
              <a:t>» (</a:t>
            </a:r>
            <a:r>
              <a:rPr lang="en-US" dirty="0"/>
              <a:t>PG 151, </a:t>
            </a:r>
            <a:r>
              <a:rPr lang="el-GR" dirty="0"/>
              <a:t>711Β).</a:t>
            </a:r>
          </a:p>
          <a:p>
            <a:r>
              <a:rPr lang="el-GR" dirty="0"/>
              <a:t>Υπάρχουν περιπτώσεις που το πλήρωμα της Εκκλησίας, παρά την αντίδραση και άρνηση των εκκλησιαστικών αρχών, αναγνώρισε και τίμησε κάποιον ως άγιο και στη συνέχεια αξίωσε την αναγραφή του ονόματός του στα Δίπτυχα της Εκκλησίας, όπως π.χ. τους Ιωάννη Χρυσόστομο, Συμεών τον Ευλαβή, Συμεών τον Νέο Θεολόγο, τους πατριάρχες Κωνσταντινουπόλεως </a:t>
            </a:r>
            <a:r>
              <a:rPr lang="el-GR" dirty="0" err="1"/>
              <a:t>Ευφήμιο</a:t>
            </a:r>
            <a:r>
              <a:rPr lang="el-GR" dirty="0"/>
              <a:t>, </a:t>
            </a:r>
            <a:r>
              <a:rPr lang="el-GR" dirty="0" err="1"/>
              <a:t>Μακεδόνιο</a:t>
            </a:r>
            <a:r>
              <a:rPr lang="el-GR" dirty="0"/>
              <a:t> Β΄, Φώτιο κ.ά. </a:t>
            </a:r>
          </a:p>
          <a:p>
            <a:r>
              <a:rPr lang="el-GR" dirty="0"/>
              <a:t>Αντίθετα είναι άκυρη η ανακήρυξη ενός αγίου από επίσκοπο ή τον κλήρο χωρίς σύμφωνη γνώμη της συνειδήσεως της Εκκλησίας. Π.χ. ο λαός αντέδρασε και ακύρωσε την απόφαση του Κυρίλλου Αλεξανδρείας, που ανακήρυξε ως άγιο τον ταραχοποιό και φανατικό Αμμώνιο.</a:t>
            </a:r>
          </a:p>
          <a:p>
            <a:r>
              <a:rPr lang="el-GR" dirty="0"/>
              <a:t>Τέλος οι πιστοί μιας επαρχίας ή πόλης ή χωριού ή Μονής κατά τη βυζαντινή περίοδο είχαν το δικαίωμα να αναγνωρίσουν αγίους, όπως επίσης και οι αυτοκράτορες.</a:t>
            </a:r>
          </a:p>
        </p:txBody>
      </p:sp>
    </p:spTree>
    <p:extLst>
      <p:ext uri="{BB962C8B-B14F-4D97-AF65-F5344CB8AC3E}">
        <p14:creationId xmlns:p14="http://schemas.microsoft.com/office/powerpoint/2010/main" val="1266437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4FCE0D-8C8A-B379-6FA8-83382FE917D1}"/>
              </a:ext>
            </a:extLst>
          </p:cNvPr>
          <p:cNvSpPr>
            <a:spLocks noGrp="1"/>
          </p:cNvSpPr>
          <p:nvPr>
            <p:ph type="title"/>
          </p:nvPr>
        </p:nvSpPr>
        <p:spPr>
          <a:xfrm>
            <a:off x="0" y="18256"/>
            <a:ext cx="12192000" cy="662782"/>
          </a:xfrm>
        </p:spPr>
        <p:txBody>
          <a:bodyPr>
            <a:normAutofit/>
          </a:bodyPr>
          <a:lstStyle/>
          <a:p>
            <a:pPr algn="ctr"/>
            <a:r>
              <a:rPr lang="el-GR" sz="3600" b="1" dirty="0"/>
              <a:t>ΑΠΟ ΤΗΝ ΠΕΡΙΟΔΟ ΤΩΝ ΝΕΟΜΑΡΤΥΡΩΝ ΜΕΧΡΙ ΤΗΝ ΕΠΟΧΗ ΜΑΣ</a:t>
            </a:r>
          </a:p>
        </p:txBody>
      </p:sp>
      <p:sp>
        <p:nvSpPr>
          <p:cNvPr id="3" name="Θέση περιεχομένου 2">
            <a:extLst>
              <a:ext uri="{FF2B5EF4-FFF2-40B4-BE49-F238E27FC236}">
                <a16:creationId xmlns:a16="http://schemas.microsoft.com/office/drawing/2014/main" id="{BB7DCACE-C1D6-5EDB-20F3-B6B800225804}"/>
              </a:ext>
            </a:extLst>
          </p:cNvPr>
          <p:cNvSpPr>
            <a:spLocks noGrp="1"/>
          </p:cNvSpPr>
          <p:nvPr>
            <p:ph idx="1"/>
          </p:nvPr>
        </p:nvSpPr>
        <p:spPr>
          <a:xfrm>
            <a:off x="0" y="570030"/>
            <a:ext cx="12192000" cy="6269713"/>
          </a:xfrm>
        </p:spPr>
        <p:txBody>
          <a:bodyPr>
            <a:normAutofit lnSpcReduction="10000"/>
          </a:bodyPr>
          <a:lstStyle/>
          <a:p>
            <a:r>
              <a:rPr lang="el-GR" dirty="0"/>
              <a:t>Για τους </a:t>
            </a:r>
            <a:r>
              <a:rPr lang="el-GR" b="1" dirty="0"/>
              <a:t>Νεομάρτυρες</a:t>
            </a:r>
            <a:r>
              <a:rPr lang="el-GR" dirty="0"/>
              <a:t> συνήθως δεν γινόταν από την Εκκλησία επίσημη πράξη ανακηρύξεως (Τουρκοκρατία). Στις περισσότερες περιπτώσεις η τιμή τους παρέμενε τοπική.</a:t>
            </a:r>
          </a:p>
          <a:p>
            <a:r>
              <a:rPr lang="el-GR" dirty="0"/>
              <a:t>Ο Ευγένιος Βούλγαρης παρατηρεί ότι η Ρωμαιοκαθολική Εκκλησία δεν αναγνωρίζει τους Νεομάρτυρες ως αγίους γιατί:</a:t>
            </a:r>
          </a:p>
          <a:p>
            <a:pPr lvl="1">
              <a:buFont typeface="Wingdings" panose="05000000000000000000" pitchFamily="2" charset="2"/>
              <a:buChar char="v"/>
            </a:pPr>
            <a:r>
              <a:rPr lang="el-GR" dirty="0"/>
              <a:t>δεν είναι δυνατόν να υπάρχουν άγιοι μετά το Σχίσμα</a:t>
            </a:r>
          </a:p>
          <a:p>
            <a:pPr lvl="1">
              <a:buFont typeface="Wingdings" panose="05000000000000000000" pitchFamily="2" charset="2"/>
              <a:buChar char="v"/>
            </a:pPr>
            <a:r>
              <a:rPr lang="el-GR" dirty="0"/>
              <a:t>μόνο ο πάπας έχει την εξουσία να ανακηρύσσει αγίους.</a:t>
            </a:r>
          </a:p>
          <a:p>
            <a:r>
              <a:rPr lang="el-GR" dirty="0"/>
              <a:t>Ωστόσο, υπάρχουν και Ρωμαιοκαθολικοί που τοποθετούνται με τον δικό τους τρόπο απέναντι στις θέσεις της Εκκλησίας τους. Ο γνωστός </a:t>
            </a:r>
            <a:r>
              <a:rPr lang="el-GR" dirty="0" err="1"/>
              <a:t>Βολλανδιστής</a:t>
            </a:r>
            <a:r>
              <a:rPr lang="el-GR" dirty="0"/>
              <a:t> αγιολόγος </a:t>
            </a:r>
            <a:r>
              <a:rPr lang="en-US" b="1" dirty="0"/>
              <a:t>Hippolyte </a:t>
            </a:r>
            <a:r>
              <a:rPr lang="en-US" b="1" dirty="0" err="1"/>
              <a:t>Delehaye</a:t>
            </a:r>
            <a:r>
              <a:rPr lang="el-GR" b="1" dirty="0"/>
              <a:t>, </a:t>
            </a:r>
            <a:r>
              <a:rPr lang="el-GR" dirty="0"/>
              <a:t>Βέλγος,</a:t>
            </a:r>
            <a:r>
              <a:rPr lang="en-US" b="1" dirty="0"/>
              <a:t> </a:t>
            </a:r>
            <a:r>
              <a:rPr lang="el-GR" dirty="0"/>
              <a:t>σε μελέτη του για τους Έλληνες Νεομάρτυρες εκφράζει τη βαθιά του λύπη για τις ρωμαιοκαθολικές θέσεις και διερωτάται: «</a:t>
            </a:r>
            <a:r>
              <a:rPr lang="el-GR" i="1" dirty="0"/>
              <a:t>Σε τι υπολείπονται για να είναι (οι Νεομάρτυρες) αληθινοί Μάρτυρες;… δεν έχυσαν το αίμα τους για τις αλήθειες της πίστης μας, που γι’ αυτές αγωνίστηκαν οι ένδοξοι μάρτυρες των πρώτων αιώνων; Οι Νεομάρτυρες είναι η μεγαλύτερη δόξα της ελληνικής Εκκλησίας και μπροστά στις λαμπρές αυτές μαρτυρίες της κοινής πίστης μας κάθε χριστιανός πρέπει να υποκλίνεται</a:t>
            </a:r>
            <a:r>
              <a:rPr lang="el-GR" dirty="0"/>
              <a:t>».</a:t>
            </a:r>
          </a:p>
        </p:txBody>
      </p:sp>
    </p:spTree>
    <p:extLst>
      <p:ext uri="{BB962C8B-B14F-4D97-AF65-F5344CB8AC3E}">
        <p14:creationId xmlns:p14="http://schemas.microsoft.com/office/powerpoint/2010/main" val="3161420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85CA32-03E8-C1EA-D519-E2E21E467808}"/>
              </a:ext>
            </a:extLst>
          </p:cNvPr>
          <p:cNvSpPr>
            <a:spLocks noGrp="1"/>
          </p:cNvSpPr>
          <p:nvPr>
            <p:ph type="title"/>
          </p:nvPr>
        </p:nvSpPr>
        <p:spPr>
          <a:xfrm>
            <a:off x="0" y="0"/>
            <a:ext cx="12192000" cy="681037"/>
          </a:xfrm>
        </p:spPr>
        <p:txBody>
          <a:bodyPr>
            <a:normAutofit/>
          </a:bodyPr>
          <a:lstStyle/>
          <a:p>
            <a:pPr algn="ctr"/>
            <a:r>
              <a:rPr lang="el-GR" sz="3600" b="1" dirty="0"/>
              <a:t>ΑΠΟ ΤΗΝ ΠΕΡΙΟΔΟ ΤΩΝ ΝΕΟΜΑΡΤΥΡΩΝ ΜΕΧΡΙ ΤΗΝ ΕΠΟΧΗ ΜΑΣ</a:t>
            </a:r>
            <a:endParaRPr lang="el-GR" sz="3600" dirty="0"/>
          </a:p>
        </p:txBody>
      </p:sp>
      <p:sp>
        <p:nvSpPr>
          <p:cNvPr id="3" name="Θέση περιεχομένου 2">
            <a:extLst>
              <a:ext uri="{FF2B5EF4-FFF2-40B4-BE49-F238E27FC236}">
                <a16:creationId xmlns:a16="http://schemas.microsoft.com/office/drawing/2014/main" id="{EF34501F-2F94-DC81-8060-8DDB47E151F3}"/>
              </a:ext>
            </a:extLst>
          </p:cNvPr>
          <p:cNvSpPr>
            <a:spLocks noGrp="1"/>
          </p:cNvSpPr>
          <p:nvPr>
            <p:ph idx="1"/>
          </p:nvPr>
        </p:nvSpPr>
        <p:spPr>
          <a:xfrm>
            <a:off x="0" y="556384"/>
            <a:ext cx="12192000" cy="6301616"/>
          </a:xfrm>
        </p:spPr>
        <p:txBody>
          <a:bodyPr/>
          <a:lstStyle/>
          <a:p>
            <a:r>
              <a:rPr lang="el-GR" dirty="0"/>
              <a:t>Επίσης, ο Γάλλος ιεραπόστολος </a:t>
            </a:r>
            <a:r>
              <a:rPr lang="en-US" b="1" dirty="0"/>
              <a:t>Thomas Charles </a:t>
            </a:r>
            <a:r>
              <a:rPr lang="en-US" b="1" dirty="0" err="1"/>
              <a:t>Fleuriau</a:t>
            </a:r>
            <a:r>
              <a:rPr lang="en-US" b="1" dirty="0"/>
              <a:t> </a:t>
            </a:r>
            <a:r>
              <a:rPr lang="el-GR" dirty="0"/>
              <a:t>εκθέτοντας το 1695 τις εντυπώσεις του στους κληρικούς της Γαλλίας από ένα ταξίδι του στην Ελλάδα και με αφορμή τους Νεομάρτυρες γράφει: «</a:t>
            </a:r>
            <a:r>
              <a:rPr lang="el-GR" i="1" dirty="0"/>
              <a:t>Όλα αυτά τα παραδείγματα των πιο ηρωικών αρετών του Χριστιανισμού, δείχνουν καθαρά ότι η χώρα αυτή δεν είναι τόσο στείρα, όπως ίσως πιστεύει ο κόσμος στη Γαλλία. Μακάρι όσοι αμφιβάλλουν ή κάνουν πως αμφιβάλλουν να μπορούσαν να δουν την ενθουσιαστική διάθεση για πλούσια πνευματική καρποφορία</a:t>
            </a:r>
            <a:r>
              <a:rPr lang="el-GR" dirty="0"/>
              <a:t>».</a:t>
            </a:r>
          </a:p>
          <a:p>
            <a:r>
              <a:rPr lang="el-GR" dirty="0"/>
              <a:t>Ιδιαίτερο πρόβλημα παρουσιάζεται με τους </a:t>
            </a:r>
            <a:r>
              <a:rPr lang="el-GR" b="1" dirty="0"/>
              <a:t>«εξ’ </a:t>
            </a:r>
            <a:r>
              <a:rPr lang="el-GR" b="1" dirty="0" err="1"/>
              <a:t>αρνησιχρίστων</a:t>
            </a:r>
            <a:r>
              <a:rPr lang="el-GR" b="1" dirty="0"/>
              <a:t>» Νεομάρτυρες</a:t>
            </a:r>
            <a:r>
              <a:rPr lang="el-GR" dirty="0"/>
              <a:t>.</a:t>
            </a:r>
          </a:p>
          <a:p>
            <a:r>
              <a:rPr lang="el-GR" dirty="0"/>
              <a:t>Ποιοι ήταν αυτοί; Ήταν οι Χριστιανοί που αλλαξοπίστησαν, στη συνέχεια μετάνιωσαν και προκειμένου να εξιλεωθούν προχώρησαν με τη θέλησή τους στο μαρτύριο και έγιναν αυτόκλητοι Μάρτυρες. Πρέπει όμως να τιμώνται ως άγιοι;</a:t>
            </a:r>
          </a:p>
          <a:p>
            <a:r>
              <a:rPr lang="el-GR" dirty="0"/>
              <a:t>ΝΑΙ, οι Νεομάρτυρες αυτοί πρέπει να θεωρούνται άγιοι. Όπως παρατηρεί και ο </a:t>
            </a:r>
            <a:r>
              <a:rPr lang="el-GR" u="sng" dirty="0"/>
              <a:t>Νικόδημος ο Αγιορείτης</a:t>
            </a:r>
            <a:r>
              <a:rPr lang="el-GR" dirty="0"/>
              <a:t>, ο πρώτος </a:t>
            </a:r>
            <a:r>
              <a:rPr lang="el-GR" dirty="0" err="1"/>
              <a:t>αρνησίχριστος</a:t>
            </a:r>
            <a:r>
              <a:rPr lang="el-GR" dirty="0"/>
              <a:t>, που αγιάστηκε με τη μετάνοια και το μαρτύριο, ήταν ο απόστολος Πέτρος. Δεν είναι τόσο παράξενο, λέει, να αρνηθεί κανείς τον Χριστό, όσο το να παραμείνει στην άρνηση.  </a:t>
            </a:r>
          </a:p>
        </p:txBody>
      </p:sp>
    </p:spTree>
    <p:extLst>
      <p:ext uri="{BB962C8B-B14F-4D97-AF65-F5344CB8AC3E}">
        <p14:creationId xmlns:p14="http://schemas.microsoft.com/office/powerpoint/2010/main" val="1420464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BFC3A7-496E-FF29-3290-E263E54DBF4C}"/>
              </a:ext>
            </a:extLst>
          </p:cNvPr>
          <p:cNvSpPr>
            <a:spLocks noGrp="1"/>
          </p:cNvSpPr>
          <p:nvPr>
            <p:ph type="title"/>
          </p:nvPr>
        </p:nvSpPr>
        <p:spPr>
          <a:xfrm>
            <a:off x="0" y="0"/>
            <a:ext cx="12192000" cy="681037"/>
          </a:xfrm>
        </p:spPr>
        <p:txBody>
          <a:bodyPr>
            <a:normAutofit/>
          </a:bodyPr>
          <a:lstStyle/>
          <a:p>
            <a:pPr algn="ctr"/>
            <a:r>
              <a:rPr lang="el-GR" sz="3600" b="1" dirty="0"/>
              <a:t>ΑΠΟ ΤΗΝ ΠΕΡΙΟΔΟ ΤΩΝ ΝΕΟΜΑΡΤΥΡΩΝ ΜΕΧΡΙ ΤΗΝ ΕΠΟΧΗ ΜΑΣ</a:t>
            </a:r>
            <a:endParaRPr lang="el-GR" sz="3600" dirty="0"/>
          </a:p>
        </p:txBody>
      </p:sp>
      <p:sp>
        <p:nvSpPr>
          <p:cNvPr id="3" name="Θέση περιεχομένου 2">
            <a:extLst>
              <a:ext uri="{FF2B5EF4-FFF2-40B4-BE49-F238E27FC236}">
                <a16:creationId xmlns:a16="http://schemas.microsoft.com/office/drawing/2014/main" id="{CE07A4C5-7E75-927B-E18D-45D9F09CED28}"/>
              </a:ext>
            </a:extLst>
          </p:cNvPr>
          <p:cNvSpPr>
            <a:spLocks noGrp="1"/>
          </p:cNvSpPr>
          <p:nvPr>
            <p:ph idx="1"/>
          </p:nvPr>
        </p:nvSpPr>
        <p:spPr>
          <a:xfrm>
            <a:off x="0" y="556382"/>
            <a:ext cx="12192000" cy="6301617"/>
          </a:xfrm>
        </p:spPr>
        <p:txBody>
          <a:bodyPr/>
          <a:lstStyle/>
          <a:p>
            <a:r>
              <a:rPr lang="el-GR" dirty="0"/>
              <a:t>Ωστόσο, ορισμένοι χριστιανοί δεν δέχονται να αναγνωρίσουν τους «εξ’ </a:t>
            </a:r>
            <a:r>
              <a:rPr lang="el-GR" dirty="0" err="1"/>
              <a:t>αρνησιχρίστων</a:t>
            </a:r>
            <a:r>
              <a:rPr lang="el-GR" dirty="0"/>
              <a:t>» Νεομάρτυρες ως αγίους. </a:t>
            </a:r>
          </a:p>
          <a:p>
            <a:r>
              <a:rPr lang="el-GR" dirty="0"/>
              <a:t>Εξέχοντες εκκλησιαστικοί συγγραφείς, όπως ο Μακάριος Νοταράς, ο Νικόδημος Αγιορείτης και ο Αθανάσιος Πάριος δεν δέχονται με τίποτα την παραπάνω άποψη. Η αμφισβήτηση της αγιότητας των «εξ’ </a:t>
            </a:r>
            <a:r>
              <a:rPr lang="el-GR" dirty="0" err="1"/>
              <a:t>αρνησιχρίστων</a:t>
            </a:r>
            <a:r>
              <a:rPr lang="el-GR" dirty="0"/>
              <a:t>» Νεομαρτύρων χαρακτηρίζεται ως φλύαρη βλασφημία, συκοφαντία, φρεναπάτη και ανοησία, που προέρχεται από παρακίνηση του διαβόλου, αναισχυντία και εωσφορικό πνεύμα. </a:t>
            </a:r>
          </a:p>
          <a:p>
            <a:r>
              <a:rPr lang="el-GR" dirty="0"/>
              <a:t>Αυτά τονίζονται ιδιαίτερα στον </a:t>
            </a:r>
            <a:r>
              <a:rPr lang="el-GR" i="1" dirty="0"/>
              <a:t>Βίο</a:t>
            </a:r>
            <a:r>
              <a:rPr lang="el-GR" dirty="0"/>
              <a:t> του </a:t>
            </a:r>
            <a:r>
              <a:rPr lang="el-GR" dirty="0" err="1"/>
              <a:t>αρνησιχρίστου</a:t>
            </a:r>
            <a:r>
              <a:rPr lang="el-GR" dirty="0"/>
              <a:t> και στη συνέχεια Νεομάρτυρα Αγγελή. Ο Μακάριος Νοταράς λέει: «</a:t>
            </a:r>
            <a:r>
              <a:rPr lang="el-GR" i="1" dirty="0" err="1"/>
              <a:t>Ἄς</a:t>
            </a:r>
            <a:r>
              <a:rPr lang="el-GR" i="1" dirty="0"/>
              <a:t> </a:t>
            </a:r>
            <a:r>
              <a:rPr lang="el-GR" i="1" dirty="0" err="1"/>
              <a:t>ἐμφραγοῦν</a:t>
            </a:r>
            <a:r>
              <a:rPr lang="el-GR" i="1" dirty="0"/>
              <a:t> </a:t>
            </a:r>
            <a:r>
              <a:rPr lang="el-GR" i="1" dirty="0" err="1"/>
              <a:t>τὰ</a:t>
            </a:r>
            <a:r>
              <a:rPr lang="el-GR" i="1" dirty="0"/>
              <a:t> </a:t>
            </a:r>
            <a:r>
              <a:rPr lang="el-GR" i="1" dirty="0" err="1"/>
              <a:t>ἀπύλωτα</a:t>
            </a:r>
            <a:r>
              <a:rPr lang="el-GR" i="1" dirty="0"/>
              <a:t> στόματα </a:t>
            </a:r>
            <a:r>
              <a:rPr lang="el-GR" i="1" dirty="0" err="1"/>
              <a:t>τῶν</a:t>
            </a:r>
            <a:r>
              <a:rPr lang="el-GR" i="1" dirty="0"/>
              <a:t> </a:t>
            </a:r>
            <a:r>
              <a:rPr lang="el-GR" i="1" dirty="0" err="1"/>
              <a:t>ἀντιλεγόντων</a:t>
            </a:r>
            <a:r>
              <a:rPr lang="el-GR" i="1" dirty="0"/>
              <a:t> </a:t>
            </a:r>
            <a:r>
              <a:rPr lang="el-GR" i="1" dirty="0" err="1"/>
              <a:t>καὶ</a:t>
            </a:r>
            <a:r>
              <a:rPr lang="el-GR" i="1" dirty="0"/>
              <a:t> </a:t>
            </a:r>
            <a:r>
              <a:rPr lang="el-GR" i="1" dirty="0" err="1"/>
              <a:t>μὴ</a:t>
            </a:r>
            <a:r>
              <a:rPr lang="el-GR" i="1" dirty="0"/>
              <a:t> </a:t>
            </a:r>
            <a:r>
              <a:rPr lang="el-GR" i="1" dirty="0" err="1"/>
              <a:t>ὁμολογούντων</a:t>
            </a:r>
            <a:r>
              <a:rPr lang="el-GR" i="1" dirty="0"/>
              <a:t> </a:t>
            </a:r>
            <a:r>
              <a:rPr lang="el-GR" i="1" dirty="0" err="1"/>
              <a:t>αὐτὸν</a:t>
            </a:r>
            <a:r>
              <a:rPr lang="el-GR" i="1" dirty="0"/>
              <a:t> </a:t>
            </a:r>
            <a:r>
              <a:rPr lang="el-GR" i="1" dirty="0" err="1"/>
              <a:t>καὶ</a:t>
            </a:r>
            <a:r>
              <a:rPr lang="el-GR" i="1" dirty="0"/>
              <a:t> </a:t>
            </a:r>
            <a:r>
              <a:rPr lang="el-GR" i="1" dirty="0" err="1"/>
              <a:t>τοὺς</a:t>
            </a:r>
            <a:r>
              <a:rPr lang="el-GR" i="1" dirty="0"/>
              <a:t> </a:t>
            </a:r>
            <a:r>
              <a:rPr lang="el-GR" i="1" dirty="0" err="1"/>
              <a:t>ὁμοίως</a:t>
            </a:r>
            <a:r>
              <a:rPr lang="el-GR" i="1" dirty="0"/>
              <a:t> </a:t>
            </a:r>
            <a:r>
              <a:rPr lang="el-GR" i="1" dirty="0" err="1"/>
              <a:t>αὐτοῦ</a:t>
            </a:r>
            <a:r>
              <a:rPr lang="el-GR" i="1" dirty="0"/>
              <a:t> </a:t>
            </a:r>
            <a:r>
              <a:rPr lang="el-GR" i="1" dirty="0" err="1"/>
              <a:t>ὄντως</a:t>
            </a:r>
            <a:r>
              <a:rPr lang="el-GR" i="1" dirty="0"/>
              <a:t> θείους Μάρτυρας, </a:t>
            </a:r>
            <a:r>
              <a:rPr lang="el-GR" i="1" dirty="0" err="1"/>
              <a:t>ὅτι</a:t>
            </a:r>
            <a:r>
              <a:rPr lang="el-GR" i="1" dirty="0"/>
              <a:t> </a:t>
            </a:r>
            <a:r>
              <a:rPr lang="el-GR" i="1" dirty="0" err="1"/>
              <a:t>κατὰ</a:t>
            </a:r>
            <a:r>
              <a:rPr lang="el-GR" i="1" dirty="0"/>
              <a:t> </a:t>
            </a:r>
            <a:r>
              <a:rPr lang="el-GR" i="1" dirty="0" err="1"/>
              <a:t>τοὺς</a:t>
            </a:r>
            <a:r>
              <a:rPr lang="el-GR" i="1" dirty="0"/>
              <a:t> θείους </a:t>
            </a:r>
            <a:r>
              <a:rPr lang="el-GR" i="1" dirty="0" err="1"/>
              <a:t>ἡμῶν</a:t>
            </a:r>
            <a:r>
              <a:rPr lang="el-GR" i="1" dirty="0"/>
              <a:t> Πατέρας </a:t>
            </a:r>
            <a:r>
              <a:rPr lang="el-GR" b="1" i="1" dirty="0" err="1">
                <a:solidFill>
                  <a:srgbClr val="FF0000"/>
                </a:solidFill>
              </a:rPr>
              <a:t>τὸ</a:t>
            </a:r>
            <a:r>
              <a:rPr lang="el-GR" b="1" i="1" dirty="0">
                <a:solidFill>
                  <a:srgbClr val="FF0000"/>
                </a:solidFill>
              </a:rPr>
              <a:t> </a:t>
            </a:r>
            <a:r>
              <a:rPr lang="el-GR" b="1" i="1" dirty="0" err="1">
                <a:solidFill>
                  <a:srgbClr val="FF0000"/>
                </a:solidFill>
              </a:rPr>
              <a:t>μαρτύριον</a:t>
            </a:r>
            <a:r>
              <a:rPr lang="el-GR" b="1" i="1" dirty="0">
                <a:solidFill>
                  <a:srgbClr val="FF0000"/>
                </a:solidFill>
              </a:rPr>
              <a:t> </a:t>
            </a:r>
            <a:r>
              <a:rPr lang="el-GR" b="1" i="1" dirty="0" err="1">
                <a:solidFill>
                  <a:srgbClr val="FF0000"/>
                </a:solidFill>
              </a:rPr>
              <a:t>δὲν</a:t>
            </a:r>
            <a:r>
              <a:rPr lang="el-GR" b="1" i="1" dirty="0">
                <a:solidFill>
                  <a:srgbClr val="FF0000"/>
                </a:solidFill>
              </a:rPr>
              <a:t> </a:t>
            </a:r>
            <a:r>
              <a:rPr lang="el-GR" b="1" i="1" dirty="0" err="1">
                <a:solidFill>
                  <a:srgbClr val="FF0000"/>
                </a:solidFill>
              </a:rPr>
              <a:t>εἶναι</a:t>
            </a:r>
            <a:r>
              <a:rPr lang="el-GR" b="1" i="1" dirty="0">
                <a:solidFill>
                  <a:srgbClr val="FF0000"/>
                </a:solidFill>
              </a:rPr>
              <a:t> </a:t>
            </a:r>
            <a:r>
              <a:rPr lang="el-GR" b="1" i="1" dirty="0" err="1">
                <a:solidFill>
                  <a:srgbClr val="FF0000"/>
                </a:solidFill>
              </a:rPr>
              <a:t>ἁπλῶς</a:t>
            </a:r>
            <a:r>
              <a:rPr lang="el-GR" b="1" i="1" dirty="0">
                <a:solidFill>
                  <a:srgbClr val="FF0000"/>
                </a:solidFill>
              </a:rPr>
              <a:t> </a:t>
            </a:r>
            <a:r>
              <a:rPr lang="el-GR" b="1" i="1" dirty="0" err="1">
                <a:solidFill>
                  <a:srgbClr val="FF0000"/>
                </a:solidFill>
              </a:rPr>
              <a:t>ἄφεσις</a:t>
            </a:r>
            <a:r>
              <a:rPr lang="el-GR" b="1" i="1" dirty="0">
                <a:solidFill>
                  <a:srgbClr val="FF0000"/>
                </a:solidFill>
              </a:rPr>
              <a:t> </a:t>
            </a:r>
            <a:r>
              <a:rPr lang="el-GR" b="1" i="1" dirty="0" err="1">
                <a:solidFill>
                  <a:srgbClr val="FF0000"/>
                </a:solidFill>
              </a:rPr>
              <a:t>ἁμαρτιῶν</a:t>
            </a:r>
            <a:r>
              <a:rPr lang="el-GR" b="1" i="1" dirty="0">
                <a:solidFill>
                  <a:srgbClr val="FF0000"/>
                </a:solidFill>
              </a:rPr>
              <a:t>, </a:t>
            </a:r>
            <a:r>
              <a:rPr lang="el-GR" b="1" i="1" dirty="0" err="1">
                <a:solidFill>
                  <a:srgbClr val="FF0000"/>
                </a:solidFill>
              </a:rPr>
              <a:t>ἀλλὰ</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ἁγιότης</a:t>
            </a:r>
            <a:r>
              <a:rPr lang="el-GR" b="1" i="1" dirty="0">
                <a:solidFill>
                  <a:srgbClr val="FF0000"/>
                </a:solidFill>
              </a:rPr>
              <a:t> </a:t>
            </a:r>
            <a:r>
              <a:rPr lang="el-GR" b="1" i="1" dirty="0" err="1">
                <a:solidFill>
                  <a:srgbClr val="FF0000"/>
                </a:solidFill>
              </a:rPr>
              <a:t>καὶ</a:t>
            </a:r>
            <a:r>
              <a:rPr lang="el-GR" b="1" i="1" dirty="0">
                <a:solidFill>
                  <a:srgbClr val="FF0000"/>
                </a:solidFill>
              </a:rPr>
              <a:t> δόξα </a:t>
            </a:r>
            <a:r>
              <a:rPr lang="el-GR" b="1" i="1" dirty="0" err="1">
                <a:solidFill>
                  <a:srgbClr val="FF0000"/>
                </a:solidFill>
              </a:rPr>
              <a:t>καὶ</a:t>
            </a:r>
            <a:r>
              <a:rPr lang="el-GR" b="1" i="1" dirty="0">
                <a:solidFill>
                  <a:srgbClr val="FF0000"/>
                </a:solidFill>
              </a:rPr>
              <a:t> </a:t>
            </a:r>
            <a:r>
              <a:rPr lang="el-GR" b="1" i="1" dirty="0" err="1">
                <a:solidFill>
                  <a:srgbClr val="FF0000"/>
                </a:solidFill>
              </a:rPr>
              <a:t>τιμὴ</a:t>
            </a:r>
            <a:r>
              <a:rPr lang="el-GR" b="1" i="1" dirty="0">
                <a:solidFill>
                  <a:srgbClr val="FF0000"/>
                </a:solidFill>
              </a:rPr>
              <a:t> </a:t>
            </a:r>
            <a:r>
              <a:rPr lang="el-GR" b="1" i="1" dirty="0" err="1">
                <a:solidFill>
                  <a:srgbClr val="FF0000"/>
                </a:solidFill>
              </a:rPr>
              <a:t>ἐπουράνιος</a:t>
            </a:r>
            <a:r>
              <a:rPr lang="el-GR" dirty="0"/>
              <a:t>». </a:t>
            </a:r>
          </a:p>
        </p:txBody>
      </p:sp>
    </p:spTree>
    <p:extLst>
      <p:ext uri="{BB962C8B-B14F-4D97-AF65-F5344CB8AC3E}">
        <p14:creationId xmlns:p14="http://schemas.microsoft.com/office/powerpoint/2010/main" val="3191930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D448A5-D14F-6456-5CB4-91AF4ED1CD10}"/>
              </a:ext>
            </a:extLst>
          </p:cNvPr>
          <p:cNvSpPr>
            <a:spLocks noGrp="1"/>
          </p:cNvSpPr>
          <p:nvPr>
            <p:ph type="title"/>
          </p:nvPr>
        </p:nvSpPr>
        <p:spPr>
          <a:xfrm>
            <a:off x="0" y="18256"/>
            <a:ext cx="12192000" cy="662782"/>
          </a:xfrm>
        </p:spPr>
        <p:txBody>
          <a:bodyPr>
            <a:normAutofit/>
          </a:bodyPr>
          <a:lstStyle/>
          <a:p>
            <a:pPr algn="ctr"/>
            <a:r>
              <a:rPr lang="el-GR" sz="3600" b="1" dirty="0"/>
              <a:t>ΑΠΟ ΤΗΝ ΠΕΡΙΟΔΟ ΤΩΝ ΝΕΟΜΑΡΤΥΡΩΝ ΜΕΧΡΙ ΤΗΝ ΕΠΟΧΗ ΜΑΣ</a:t>
            </a:r>
            <a:endParaRPr lang="el-GR" sz="3600" dirty="0"/>
          </a:p>
        </p:txBody>
      </p:sp>
      <p:sp>
        <p:nvSpPr>
          <p:cNvPr id="3" name="Θέση περιεχομένου 2">
            <a:extLst>
              <a:ext uri="{FF2B5EF4-FFF2-40B4-BE49-F238E27FC236}">
                <a16:creationId xmlns:a16="http://schemas.microsoft.com/office/drawing/2014/main" id="{1DBD0887-6D9C-76E3-E997-5A55B9DAB6E5}"/>
              </a:ext>
            </a:extLst>
          </p:cNvPr>
          <p:cNvSpPr>
            <a:spLocks noGrp="1"/>
          </p:cNvSpPr>
          <p:nvPr>
            <p:ph idx="1"/>
          </p:nvPr>
        </p:nvSpPr>
        <p:spPr>
          <a:xfrm>
            <a:off x="0" y="681038"/>
            <a:ext cx="12192000" cy="6158706"/>
          </a:xfrm>
        </p:spPr>
        <p:txBody>
          <a:bodyPr>
            <a:normAutofit fontScale="92500"/>
          </a:bodyPr>
          <a:lstStyle/>
          <a:p>
            <a:r>
              <a:rPr lang="el-GR" dirty="0"/>
              <a:t>Η Ορθόδοξη Εκκλησία θεώρησε το μαρτύριο ως επαρκή ένδειξη για την αναγνώριση και κατάταξη των Μαρτύρων στη χορεία των αγίων, δεδομένου ότι στην βυζαντινή περίοδο η αναγνώριση αγίου στα πλαίσια μιας τοπικής Εκκλησίας ή ακόμη και μιας Μονής ξεκινούσε από τους πιστούς της περιοχής και η πρωτοβουλία ανήκε σ’ αυτούς. Η πατριαρχική συνοδική απόφαση και έγκριση, δηλαδή η ανακήρυξη, δεν είναι απαραίτητη σ’ αυτή τη φάση. </a:t>
            </a:r>
          </a:p>
          <a:p>
            <a:r>
              <a:rPr lang="el-GR" dirty="0"/>
              <a:t>Για τον λόγο αυτό ο Αθανάσιος Πάριος έγραψε πραγματεία με τίτλο </a:t>
            </a:r>
            <a:r>
              <a:rPr lang="el-GR" i="1" dirty="0" err="1"/>
              <a:t>Ὅτι</a:t>
            </a:r>
            <a:r>
              <a:rPr lang="el-GR" i="1" dirty="0"/>
              <a:t> </a:t>
            </a:r>
            <a:r>
              <a:rPr lang="el-GR" i="1" dirty="0" err="1"/>
              <a:t>οἱ</a:t>
            </a:r>
            <a:r>
              <a:rPr lang="el-GR" i="1" dirty="0"/>
              <a:t> νέοι Μάρτυρες </a:t>
            </a:r>
            <a:r>
              <a:rPr lang="el-GR" i="1" dirty="0" err="1"/>
              <a:t>εἰσιν</a:t>
            </a:r>
            <a:r>
              <a:rPr lang="el-GR" i="1" dirty="0"/>
              <a:t> </a:t>
            </a:r>
            <a:r>
              <a:rPr lang="el-GR" i="1" dirty="0" err="1"/>
              <a:t>ἅγιοι</a:t>
            </a:r>
            <a:r>
              <a:rPr lang="el-GR" i="1" dirty="0"/>
              <a:t> </a:t>
            </a:r>
            <a:r>
              <a:rPr lang="el-GR" i="1" dirty="0" err="1"/>
              <a:t>καὶ</a:t>
            </a:r>
            <a:r>
              <a:rPr lang="el-GR" i="1" dirty="0"/>
              <a:t> πρέπει να </a:t>
            </a:r>
            <a:r>
              <a:rPr lang="el-GR" i="1" dirty="0" err="1"/>
              <a:t>τιμῶνται</a:t>
            </a:r>
            <a:r>
              <a:rPr lang="el-GR" i="1" dirty="0"/>
              <a:t> </a:t>
            </a:r>
            <a:r>
              <a:rPr lang="el-GR" i="1" dirty="0" err="1"/>
              <a:t>ὡς</a:t>
            </a:r>
            <a:r>
              <a:rPr lang="el-GR" i="1" dirty="0"/>
              <a:t> </a:t>
            </a:r>
            <a:r>
              <a:rPr lang="el-GR" i="1" dirty="0" err="1"/>
              <a:t>τοιοῦτοι</a:t>
            </a:r>
            <a:r>
              <a:rPr lang="el-GR" i="1" dirty="0"/>
              <a:t> </a:t>
            </a:r>
            <a:r>
              <a:rPr lang="el-GR" i="1" dirty="0" err="1"/>
              <a:t>ἄνευ</a:t>
            </a:r>
            <a:r>
              <a:rPr lang="el-GR" i="1" dirty="0"/>
              <a:t> </a:t>
            </a:r>
            <a:r>
              <a:rPr lang="el-GR" i="1" dirty="0" err="1"/>
              <a:t>κανονικῆς</a:t>
            </a:r>
            <a:r>
              <a:rPr lang="el-GR" i="1" dirty="0"/>
              <a:t> διαγνώσεως </a:t>
            </a:r>
            <a:r>
              <a:rPr lang="el-GR" i="1" dirty="0" err="1"/>
              <a:t>ἀπὸ</a:t>
            </a:r>
            <a:r>
              <a:rPr lang="el-GR" i="1" dirty="0"/>
              <a:t> </a:t>
            </a:r>
            <a:r>
              <a:rPr lang="el-GR" i="1" dirty="0" err="1"/>
              <a:t>τῆς</a:t>
            </a:r>
            <a:r>
              <a:rPr lang="el-GR" i="1" dirty="0"/>
              <a:t> Μεγάλης </a:t>
            </a:r>
            <a:r>
              <a:rPr lang="el-GR" i="1" dirty="0" err="1"/>
              <a:t>Ἐκκλησίας</a:t>
            </a:r>
            <a:r>
              <a:rPr lang="el-GR" dirty="0"/>
              <a:t>. Έτσι, πάρα πολλοί Νεομάρτυρες αναγνωρίστηκαν άγιοι αμέσως μετά το μαρτυρικό τους τέλος, χωρίς καμία άλλη διαδικασία. </a:t>
            </a:r>
          </a:p>
          <a:p>
            <a:r>
              <a:rPr lang="el-GR" dirty="0"/>
              <a:t>Τονίζεται επίσης με έμφαση στους </a:t>
            </a:r>
            <a:r>
              <a:rPr lang="el-GR" i="1" dirty="0"/>
              <a:t>Βίους</a:t>
            </a:r>
            <a:r>
              <a:rPr lang="el-GR" dirty="0"/>
              <a:t>, ότι </a:t>
            </a:r>
            <a:r>
              <a:rPr lang="el-GR" u="sng" dirty="0"/>
              <a:t>τα λείψανα των Νεομαρτύρων </a:t>
            </a:r>
            <a:r>
              <a:rPr lang="el-GR" dirty="0"/>
              <a:t>αποδείχθηκαν θαυματουργά. Οι Ορθόδοξοι συγγραφείς των </a:t>
            </a:r>
            <a:r>
              <a:rPr lang="el-GR" i="1" dirty="0"/>
              <a:t>Βίων </a:t>
            </a:r>
            <a:r>
              <a:rPr lang="el-GR" dirty="0"/>
              <a:t>τόνιζαν με έμφαση τα θαύματα, γιατί αυτά ήταν η πιο αποστομωτική απάντηση στους Ρωμαιοκαθολικούς και σε όσους άλλους αμφισβητούσαν την αγιότητα των Νεομαρτύρων, ιδίως των «εξ’ </a:t>
            </a:r>
            <a:r>
              <a:rPr lang="el-GR" dirty="0" err="1"/>
              <a:t>αρνησιχρίστων</a:t>
            </a:r>
            <a:r>
              <a:rPr lang="el-GR" dirty="0"/>
              <a:t>». Για τον λόγο αυτόν στις επίσημες ανακηρύξεις των Νεομαρτύρων, αλλά και στους </a:t>
            </a:r>
            <a:r>
              <a:rPr lang="el-GR" i="1" dirty="0"/>
              <a:t>Βίους </a:t>
            </a:r>
            <a:r>
              <a:rPr lang="el-GR" dirty="0"/>
              <a:t>τους, αναφέρονται εκτεταμένοι κατάλογοι με θαύματα.  </a:t>
            </a:r>
          </a:p>
        </p:txBody>
      </p:sp>
    </p:spTree>
    <p:extLst>
      <p:ext uri="{BB962C8B-B14F-4D97-AF65-F5344CB8AC3E}">
        <p14:creationId xmlns:p14="http://schemas.microsoft.com/office/powerpoint/2010/main" val="4108800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C6316B-A57A-E35C-52B0-6D096AD46891}"/>
              </a:ext>
            </a:extLst>
          </p:cNvPr>
          <p:cNvSpPr>
            <a:spLocks noGrp="1"/>
          </p:cNvSpPr>
          <p:nvPr>
            <p:ph type="title"/>
          </p:nvPr>
        </p:nvSpPr>
        <p:spPr>
          <a:xfrm>
            <a:off x="0" y="18256"/>
            <a:ext cx="12192000" cy="800610"/>
          </a:xfrm>
        </p:spPr>
        <p:txBody>
          <a:bodyPr>
            <a:normAutofit/>
          </a:bodyPr>
          <a:lstStyle/>
          <a:p>
            <a:pPr algn="ctr"/>
            <a:r>
              <a:rPr lang="el-GR" sz="3600" b="1" dirty="0"/>
              <a:t>ΑΠΟ ΤΗΝ ΠΕΡΙΟΔΟ ΤΩΝ ΝΕΟΜΑΡΤΥΡΩΝ ΜΕΧΡΙ ΤΗΝ ΕΠΟΧΗ ΜΑΣ</a:t>
            </a:r>
            <a:endParaRPr lang="el-GR" sz="3600" dirty="0"/>
          </a:p>
        </p:txBody>
      </p:sp>
      <p:sp>
        <p:nvSpPr>
          <p:cNvPr id="3" name="Θέση περιεχομένου 2">
            <a:extLst>
              <a:ext uri="{FF2B5EF4-FFF2-40B4-BE49-F238E27FC236}">
                <a16:creationId xmlns:a16="http://schemas.microsoft.com/office/drawing/2014/main" id="{2201E89C-B632-3798-23E5-9F9A2153DD21}"/>
              </a:ext>
            </a:extLst>
          </p:cNvPr>
          <p:cNvSpPr>
            <a:spLocks noGrp="1"/>
          </p:cNvSpPr>
          <p:nvPr>
            <p:ph idx="1"/>
          </p:nvPr>
        </p:nvSpPr>
        <p:spPr>
          <a:xfrm>
            <a:off x="0" y="681038"/>
            <a:ext cx="12192000" cy="6158706"/>
          </a:xfrm>
        </p:spPr>
        <p:txBody>
          <a:bodyPr>
            <a:normAutofit lnSpcReduction="10000"/>
          </a:bodyPr>
          <a:lstStyle/>
          <a:p>
            <a:r>
              <a:rPr lang="el-GR" dirty="0"/>
              <a:t>Μέχρι και τα τελευταία χρόνια η αναγνώριση των αγίων στην ορθόδοξη Εκκλησία είναι </a:t>
            </a:r>
            <a:r>
              <a:rPr lang="el-GR" b="1" dirty="0">
                <a:solidFill>
                  <a:srgbClr val="FF0000"/>
                </a:solidFill>
              </a:rPr>
              <a:t>αυθόρμητη</a:t>
            </a:r>
            <a:r>
              <a:rPr lang="el-GR" dirty="0"/>
              <a:t>, δεν δεσμεύεται από εκκλησιαστικές επίσημες ανακηρύξεις ή τυπικές και νομικές διαδικασίες.</a:t>
            </a:r>
          </a:p>
          <a:p>
            <a:r>
              <a:rPr lang="el-GR" dirty="0"/>
              <a:t>Η </a:t>
            </a:r>
            <a:r>
              <a:rPr lang="el-GR" b="1" dirty="0"/>
              <a:t>πρωτοβουλία</a:t>
            </a:r>
            <a:r>
              <a:rPr lang="el-GR" dirty="0"/>
              <a:t> για την ανακήρυξη ενός αγίου ανήκει στο σώμα της Εκκλησίας, το οποίο τελικά δίνει και την έγκριση και την αναγνώριση. </a:t>
            </a:r>
          </a:p>
          <a:p>
            <a:r>
              <a:rPr lang="el-GR" dirty="0"/>
              <a:t>Επίσης, δεν είναι απαραίτητη προηγούμενη έγκριση εκκλησιαστικής αρχής για να αποδοθούν σ’ ένα πρόσωπο τιμές αγίου.</a:t>
            </a:r>
          </a:p>
          <a:p>
            <a:r>
              <a:rPr lang="el-GR" dirty="0"/>
              <a:t>Για ορισμένους αγίους της Εκκλησίας υπάρχουν </a:t>
            </a:r>
            <a:r>
              <a:rPr lang="el-GR" b="1" dirty="0"/>
              <a:t>πράξεις της Εκκλησίας</a:t>
            </a:r>
            <a:r>
              <a:rPr lang="el-GR" dirty="0"/>
              <a:t>, που επικυρώνουν την αναγνώριση ενός αποθανόντος μέλους ως αγίου.</a:t>
            </a:r>
          </a:p>
          <a:p>
            <a:r>
              <a:rPr lang="el-GR" dirty="0"/>
              <a:t>Ο Οικουμενικός Πατριάρχης εσχάτως με </a:t>
            </a:r>
            <a:r>
              <a:rPr lang="el-GR" b="1" dirty="0"/>
              <a:t>ειδική εγκύκλιο </a:t>
            </a:r>
            <a:r>
              <a:rPr lang="el-GR" dirty="0"/>
              <a:t>κοινοποιεί στον λαό την εγγραφή του αγίου στα Δίπτυχα και τον προτρέπει να επικαλείται τις πρεσβείες του: «</a:t>
            </a:r>
            <a:r>
              <a:rPr lang="el-GR" i="1" dirty="0"/>
              <a:t>Η ένταξη των αγίων στο Εορτολόγιο με επίσημη εκκλησιαστική απόφαση είναι μία μεταγενέστερη πράξη, η οποία άρχισε να εφαρμόζεται σποραδικά… αλλά </a:t>
            </a:r>
            <a:r>
              <a:rPr lang="el-GR" b="1" i="1" dirty="0"/>
              <a:t>παγιώθηκε το 1995 και εξής</a:t>
            </a:r>
            <a:r>
              <a:rPr lang="el-GR" dirty="0"/>
              <a:t>». </a:t>
            </a:r>
            <a:r>
              <a:rPr lang="el-GR" dirty="0" err="1"/>
              <a:t>Τσέτση</a:t>
            </a:r>
            <a:r>
              <a:rPr lang="el-GR" dirty="0"/>
              <a:t>, </a:t>
            </a:r>
            <a:r>
              <a:rPr lang="el-GR" i="1" dirty="0"/>
              <a:t>Η ένταξη των αγίων στο εορτολόγιο</a:t>
            </a:r>
            <a:r>
              <a:rPr lang="el-GR" dirty="0"/>
              <a:t>, σ. 131.</a:t>
            </a:r>
          </a:p>
        </p:txBody>
      </p:sp>
    </p:spTree>
    <p:extLst>
      <p:ext uri="{BB962C8B-B14F-4D97-AF65-F5344CB8AC3E}">
        <p14:creationId xmlns:p14="http://schemas.microsoft.com/office/powerpoint/2010/main" val="1635263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B78A5D-9897-4BA6-7A23-13C4A320D37E}"/>
              </a:ext>
            </a:extLst>
          </p:cNvPr>
          <p:cNvSpPr>
            <a:spLocks noGrp="1"/>
          </p:cNvSpPr>
          <p:nvPr>
            <p:ph type="title"/>
          </p:nvPr>
        </p:nvSpPr>
        <p:spPr>
          <a:xfrm>
            <a:off x="0" y="18256"/>
            <a:ext cx="12192000" cy="855202"/>
          </a:xfrm>
        </p:spPr>
        <p:txBody>
          <a:bodyPr>
            <a:normAutofit/>
          </a:bodyPr>
          <a:lstStyle/>
          <a:p>
            <a:pPr algn="ctr"/>
            <a:r>
              <a:rPr lang="el-GR" sz="3600" b="1" dirty="0"/>
              <a:t>ΑΠΟ ΤΗΝ ΠΕΡΙΟΔΟ ΤΩΝ ΝΕΟΜΑΡΤΥΡΩΝ ΜΕΧΡΙ ΤΗΝ ΕΠΟΧΗ ΜΑΣ</a:t>
            </a:r>
            <a:endParaRPr lang="el-GR" sz="3600" dirty="0"/>
          </a:p>
        </p:txBody>
      </p:sp>
      <p:sp>
        <p:nvSpPr>
          <p:cNvPr id="3" name="Θέση περιεχομένου 2">
            <a:extLst>
              <a:ext uri="{FF2B5EF4-FFF2-40B4-BE49-F238E27FC236}">
                <a16:creationId xmlns:a16="http://schemas.microsoft.com/office/drawing/2014/main" id="{6270E58B-C6FA-C8BC-16B8-3BF89C31F962}"/>
              </a:ext>
            </a:extLst>
          </p:cNvPr>
          <p:cNvSpPr>
            <a:spLocks noGrp="1"/>
          </p:cNvSpPr>
          <p:nvPr>
            <p:ph idx="1"/>
          </p:nvPr>
        </p:nvSpPr>
        <p:spPr>
          <a:xfrm>
            <a:off x="0" y="761100"/>
            <a:ext cx="12192000" cy="6078644"/>
          </a:xfrm>
        </p:spPr>
        <p:txBody>
          <a:bodyPr/>
          <a:lstStyle/>
          <a:p>
            <a:r>
              <a:rPr lang="el-GR" dirty="0"/>
              <a:t>Στα τελευταία χρόνια παρουσιάστηκε η άποψη ότι είναι αναγκαίο να περάσουν εκατό ή τουλάχιστον πενήντα χρόνια από την κοίμησή του για να αναγνωριστεί κάποιος ως άγιος. Η άποψη αυτή δεν είναι ορθή και δεν μαρτυρείται από την παράδοση.</a:t>
            </a:r>
          </a:p>
          <a:p>
            <a:r>
              <a:rPr lang="el-GR" dirty="0"/>
              <a:t>Από το </a:t>
            </a:r>
            <a:r>
              <a:rPr lang="el-GR" b="1" dirty="0">
                <a:solidFill>
                  <a:srgbClr val="FF0000"/>
                </a:solidFill>
              </a:rPr>
              <a:t>1721 η ρωσική Ορθόδοξη Εκκλησία </a:t>
            </a:r>
            <a:r>
              <a:rPr lang="el-GR" dirty="0"/>
              <a:t>θέσπισε ιδιαίτερο τυπικό για την αναγνώριση των αγίων. Σύμφωνα μ’ αυτό ακολουθείται η ακόλουθη διαδικασία:</a:t>
            </a:r>
          </a:p>
          <a:p>
            <a:pPr>
              <a:buFont typeface="Wingdings" panose="05000000000000000000" pitchFamily="2" charset="2"/>
              <a:buChar char="v"/>
            </a:pPr>
            <a:r>
              <a:rPr lang="el-GR" dirty="0"/>
              <a:t>Προκαταρκτική έρευνα για τον βίο και τα θαύματα του υποψήφιου αγίου. Λαμβάνεται σοβαρά υπόψη το αδιάφθορο του νεκρού σώματος. </a:t>
            </a:r>
          </a:p>
          <a:p>
            <a:pPr>
              <a:buFont typeface="Wingdings" panose="05000000000000000000" pitchFamily="2" charset="2"/>
              <a:buChar char="v"/>
            </a:pPr>
            <a:r>
              <a:rPr lang="el-GR" dirty="0"/>
              <a:t>Με (αυτοκρατορικό) διάταγμα ορίζεται η τιμή και η επέτειος της μνήμης του.</a:t>
            </a:r>
          </a:p>
          <a:p>
            <a:pPr>
              <a:buFont typeface="Wingdings" panose="05000000000000000000" pitchFamily="2" charset="2"/>
              <a:buChar char="v"/>
            </a:pPr>
            <a:r>
              <a:rPr lang="el-GR" dirty="0"/>
              <a:t>Πριν από την επίσημη ανακήρυξη του αγίου για τρεις ημέρες γίνονται Λειτουργίες υπέρ αναπαύσεως της ψυχής του και όσων σχετίζονται μ’ αυτόν.</a:t>
            </a:r>
          </a:p>
          <a:p>
            <a:pPr>
              <a:buFont typeface="Wingdings" panose="05000000000000000000" pitchFamily="2" charset="2"/>
              <a:buChar char="v"/>
            </a:pPr>
            <a:r>
              <a:rPr lang="el-GR" dirty="0"/>
              <a:t> Κατά την επίσημη ακολουθία της ανακηρύξεως μεταφέρονται τα λείψανά του και εκτίθενται σε προσκύνηση από τους πιστούς.</a:t>
            </a:r>
          </a:p>
        </p:txBody>
      </p:sp>
    </p:spTree>
    <p:extLst>
      <p:ext uri="{BB962C8B-B14F-4D97-AF65-F5344CB8AC3E}">
        <p14:creationId xmlns:p14="http://schemas.microsoft.com/office/powerpoint/2010/main" val="421110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BAD379-2D2E-F78D-F53E-90C7422AC0A5}"/>
              </a:ext>
            </a:extLst>
          </p:cNvPr>
          <p:cNvSpPr>
            <a:spLocks noGrp="1"/>
          </p:cNvSpPr>
          <p:nvPr>
            <p:ph type="title"/>
          </p:nvPr>
        </p:nvSpPr>
        <p:spPr>
          <a:xfrm>
            <a:off x="838200" y="18256"/>
            <a:ext cx="10515600" cy="662782"/>
          </a:xfrm>
        </p:spPr>
        <p:txBody>
          <a:bodyPr>
            <a:normAutofit fontScale="90000"/>
          </a:bodyPr>
          <a:lstStyle/>
          <a:p>
            <a:pPr algn="ctr"/>
            <a:r>
              <a:rPr lang="el-GR" b="1" dirty="0"/>
              <a:t>ΟΙ ΠΡΕΣΒΕΙΕΣ ΤΩΝ ΑΓΙΩΝ</a:t>
            </a:r>
          </a:p>
        </p:txBody>
      </p:sp>
      <p:sp>
        <p:nvSpPr>
          <p:cNvPr id="3" name="Θέση περιεχομένου 2">
            <a:extLst>
              <a:ext uri="{FF2B5EF4-FFF2-40B4-BE49-F238E27FC236}">
                <a16:creationId xmlns:a16="http://schemas.microsoft.com/office/drawing/2014/main" id="{78A42EDB-895C-585A-85CC-7473207F4D39}"/>
              </a:ext>
            </a:extLst>
          </p:cNvPr>
          <p:cNvSpPr>
            <a:spLocks noGrp="1"/>
          </p:cNvSpPr>
          <p:nvPr>
            <p:ph idx="1"/>
          </p:nvPr>
        </p:nvSpPr>
        <p:spPr>
          <a:xfrm>
            <a:off x="0" y="556382"/>
            <a:ext cx="12192000" cy="6283361"/>
          </a:xfrm>
        </p:spPr>
        <p:txBody>
          <a:bodyPr>
            <a:normAutofit lnSpcReduction="10000"/>
          </a:bodyPr>
          <a:lstStyle/>
          <a:p>
            <a:r>
              <a:rPr lang="el-GR" dirty="0"/>
              <a:t>Στην </a:t>
            </a:r>
            <a:r>
              <a:rPr lang="el-GR" b="1" dirty="0"/>
              <a:t>Αγία Γραφή </a:t>
            </a:r>
            <a:r>
              <a:rPr lang="el-GR" dirty="0"/>
              <a:t>υπάρχουν πολλά χωρία στα οποία αναφέρεται ότι </a:t>
            </a:r>
            <a:r>
              <a:rPr lang="el-GR" u="sng" dirty="0"/>
              <a:t>οι άγγελοι </a:t>
            </a:r>
            <a:r>
              <a:rPr lang="el-GR" dirty="0"/>
              <a:t>και </a:t>
            </a:r>
            <a:r>
              <a:rPr lang="el-GR" u="sng" dirty="0"/>
              <a:t>οι ζώντες δίκαιοι </a:t>
            </a:r>
            <a:r>
              <a:rPr lang="el-GR" dirty="0"/>
              <a:t>πρεσβεύουν στον Θεό για τους ανθρώπους, αλλά σχεδόν πουθενά δεν γίνεται λόγος ότι και αυτοί που έχουν πεθάνει μεσιτεύουν για τους ζωντανούς.</a:t>
            </a:r>
          </a:p>
          <a:p>
            <a:r>
              <a:rPr lang="el-GR" dirty="0"/>
              <a:t>Στην εκκλησιαστική παράδοση και πράξη υπάρχει πλήθος από τέτοιες αναφορές. </a:t>
            </a:r>
          </a:p>
          <a:p>
            <a:r>
              <a:rPr lang="el-GR" dirty="0"/>
              <a:t>Όλα αυτά δείχνουν τη βαθιά πίστη των χριστιανών στην αποτελεσματικότητα «της μεσιτείας» και των πρεσβειών των Μαρτύρων και των Αγίων. Ο οικουμενικός πατριάρχης </a:t>
            </a:r>
            <a:r>
              <a:rPr lang="el-GR" b="1" dirty="0"/>
              <a:t>Ιερεμίας ο Γ΄ </a:t>
            </a:r>
            <a:r>
              <a:rPr lang="el-GR" dirty="0"/>
              <a:t>(1716-1726 &amp; 1732-1733) τονίζει ότι «</a:t>
            </a:r>
            <a:r>
              <a:rPr lang="el-GR" i="1" dirty="0" err="1"/>
              <a:t>ἐπικαλούμαστε</a:t>
            </a:r>
            <a:r>
              <a:rPr lang="el-GR" i="1" dirty="0"/>
              <a:t> </a:t>
            </a:r>
            <a:r>
              <a:rPr lang="el-GR" i="1" dirty="0" err="1"/>
              <a:t>τοὺς</a:t>
            </a:r>
            <a:r>
              <a:rPr lang="el-GR" i="1" dirty="0"/>
              <a:t> </a:t>
            </a:r>
            <a:r>
              <a:rPr lang="el-GR" i="1" dirty="0" err="1"/>
              <a:t>ἁγίους</a:t>
            </a:r>
            <a:r>
              <a:rPr lang="el-GR" i="1" dirty="0"/>
              <a:t> πάντας </a:t>
            </a:r>
            <a:r>
              <a:rPr lang="el-GR" i="1" dirty="0" err="1"/>
              <a:t>οὐχ</a:t>
            </a:r>
            <a:r>
              <a:rPr lang="el-GR" i="1" dirty="0"/>
              <a:t> </a:t>
            </a:r>
            <a:r>
              <a:rPr lang="el-GR" i="1" dirty="0" err="1"/>
              <a:t>ὡς</a:t>
            </a:r>
            <a:r>
              <a:rPr lang="el-GR" i="1" dirty="0"/>
              <a:t> σωτήρας </a:t>
            </a:r>
            <a:r>
              <a:rPr lang="el-GR" i="1" dirty="0" err="1"/>
              <a:t>καὶ</a:t>
            </a:r>
            <a:r>
              <a:rPr lang="el-GR" i="1" dirty="0"/>
              <a:t> </a:t>
            </a:r>
            <a:r>
              <a:rPr lang="el-GR" i="1" dirty="0" err="1"/>
              <a:t>λυτρωτάς</a:t>
            </a:r>
            <a:r>
              <a:rPr lang="el-GR" i="1" dirty="0"/>
              <a:t>…, </a:t>
            </a:r>
            <a:r>
              <a:rPr lang="el-GR" i="1" dirty="0" err="1"/>
              <a:t>ἀλλ</a:t>
            </a:r>
            <a:r>
              <a:rPr lang="el-GR" i="1" dirty="0"/>
              <a:t>’ </a:t>
            </a:r>
            <a:r>
              <a:rPr lang="el-GR" i="1" dirty="0" err="1"/>
              <a:t>ὡς</a:t>
            </a:r>
            <a:r>
              <a:rPr lang="el-GR" i="1" dirty="0"/>
              <a:t> </a:t>
            </a:r>
            <a:r>
              <a:rPr lang="el-GR" i="1" dirty="0" err="1"/>
              <a:t>μεσίτας</a:t>
            </a:r>
            <a:r>
              <a:rPr lang="el-GR" dirty="0"/>
              <a:t>…» και συμπληρώνει ο </a:t>
            </a:r>
            <a:r>
              <a:rPr lang="el-GR" b="1" dirty="0"/>
              <a:t>Μητροφάνης </a:t>
            </a:r>
            <a:r>
              <a:rPr lang="el-GR" b="1" dirty="0" err="1"/>
              <a:t>Κριτόπουλος</a:t>
            </a:r>
            <a:r>
              <a:rPr lang="el-GR" dirty="0"/>
              <a:t>, Πατριάρχης Αλεξανδρείας (1636-1639) </a:t>
            </a:r>
            <a:r>
              <a:rPr lang="el-GR" i="1" dirty="0"/>
              <a:t>«… </a:t>
            </a:r>
            <a:r>
              <a:rPr lang="el-GR" i="1" dirty="0" err="1"/>
              <a:t>ἔτι</a:t>
            </a:r>
            <a:r>
              <a:rPr lang="el-GR" i="1" dirty="0"/>
              <a:t> </a:t>
            </a:r>
            <a:r>
              <a:rPr lang="el-GR" i="1" dirty="0" err="1"/>
              <a:t>οὐ</a:t>
            </a:r>
            <a:r>
              <a:rPr lang="el-GR" i="1" dirty="0"/>
              <a:t> </a:t>
            </a:r>
            <a:r>
              <a:rPr lang="el-GR" i="1" dirty="0" err="1"/>
              <a:t>λέγομεν</a:t>
            </a:r>
            <a:r>
              <a:rPr lang="el-GR" i="1" dirty="0"/>
              <a:t> </a:t>
            </a:r>
            <a:r>
              <a:rPr lang="el-GR" i="1" dirty="0" err="1"/>
              <a:t>τοὺς</a:t>
            </a:r>
            <a:r>
              <a:rPr lang="el-GR" i="1" dirty="0"/>
              <a:t> </a:t>
            </a:r>
            <a:r>
              <a:rPr lang="el-GR" i="1" dirty="0" err="1"/>
              <a:t>ἁγίους</a:t>
            </a:r>
            <a:r>
              <a:rPr lang="el-GR" i="1" dirty="0"/>
              <a:t> </a:t>
            </a:r>
            <a:r>
              <a:rPr lang="el-GR" i="1" dirty="0" err="1"/>
              <a:t>μεσίτας</a:t>
            </a:r>
            <a:r>
              <a:rPr lang="el-GR" i="1" dirty="0"/>
              <a:t>. </a:t>
            </a:r>
            <a:r>
              <a:rPr lang="el-GR" i="1" dirty="0" err="1"/>
              <a:t>Εἷς</a:t>
            </a:r>
            <a:r>
              <a:rPr lang="el-GR" i="1" dirty="0"/>
              <a:t> γάρ </a:t>
            </a:r>
            <a:r>
              <a:rPr lang="el-GR" i="1" dirty="0" err="1"/>
              <a:t>ἐστι</a:t>
            </a:r>
            <a:r>
              <a:rPr lang="el-GR" i="1" dirty="0"/>
              <a:t> μεσίτης </a:t>
            </a:r>
            <a:r>
              <a:rPr lang="el-GR" i="1" dirty="0" err="1"/>
              <a:t>Θεοῦ</a:t>
            </a:r>
            <a:r>
              <a:rPr lang="el-GR" i="1" dirty="0"/>
              <a:t> </a:t>
            </a:r>
            <a:r>
              <a:rPr lang="el-GR" i="1" dirty="0" err="1"/>
              <a:t>καὶ</a:t>
            </a:r>
            <a:r>
              <a:rPr lang="el-GR" i="1" dirty="0"/>
              <a:t> </a:t>
            </a:r>
            <a:r>
              <a:rPr lang="el-GR" i="1" dirty="0" err="1"/>
              <a:t>ἀνθρώπων</a:t>
            </a:r>
            <a:r>
              <a:rPr lang="el-GR" i="1" dirty="0"/>
              <a:t>, </a:t>
            </a:r>
            <a:r>
              <a:rPr lang="el-GR" i="1" dirty="0" err="1"/>
              <a:t>ἄνθρωπος</a:t>
            </a:r>
            <a:r>
              <a:rPr lang="el-GR" i="1" dirty="0"/>
              <a:t> </a:t>
            </a:r>
            <a:r>
              <a:rPr lang="el-GR" i="1" dirty="0" err="1"/>
              <a:t>Ἰησοῦς</a:t>
            </a:r>
            <a:r>
              <a:rPr lang="el-GR" i="1" dirty="0"/>
              <a:t> Χριστός, </a:t>
            </a:r>
            <a:r>
              <a:rPr lang="el-GR" i="1" dirty="0" err="1"/>
              <a:t>ὅς</a:t>
            </a:r>
            <a:r>
              <a:rPr lang="el-GR" i="1" dirty="0"/>
              <a:t> μόνος </a:t>
            </a:r>
            <a:r>
              <a:rPr lang="el-GR" i="1" dirty="0" err="1"/>
              <a:t>ἀμέσως</a:t>
            </a:r>
            <a:r>
              <a:rPr lang="el-GR" i="1" dirty="0"/>
              <a:t> δύναται </a:t>
            </a:r>
            <a:r>
              <a:rPr lang="el-GR" i="1" dirty="0" err="1"/>
              <a:t>τ</a:t>
            </a:r>
            <a:r>
              <a:rPr lang="el-GR" i="1" dirty="0" err="1">
                <a:latin typeface="Calibri" panose="020F0502020204030204" pitchFamily="34" charset="0"/>
                <a:cs typeface="Calibri" panose="020F0502020204030204" pitchFamily="34" charset="0"/>
              </a:rPr>
              <a:t>ῷ</a:t>
            </a:r>
            <a:r>
              <a:rPr lang="el-GR" i="1" dirty="0">
                <a:latin typeface="Calibri" panose="020F0502020204030204" pitchFamily="34" charset="0"/>
                <a:cs typeface="Calibri" panose="020F0502020204030204" pitchFamily="34" charset="0"/>
              </a:rPr>
              <a:t> τε </a:t>
            </a:r>
            <a:r>
              <a:rPr lang="el-GR" i="1" dirty="0" err="1">
                <a:latin typeface="Calibri" panose="020F0502020204030204" pitchFamily="34" charset="0"/>
                <a:cs typeface="Calibri" panose="020F0502020204030204" pitchFamily="34" charset="0"/>
              </a:rPr>
              <a:t>Πατρὶ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ἡμῖν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μεσιτεύειν</a:t>
            </a:r>
            <a:r>
              <a:rPr lang="el-GR" dirty="0">
                <a:latin typeface="Calibri" panose="020F0502020204030204" pitchFamily="34" charset="0"/>
                <a:cs typeface="Calibri" panose="020F0502020204030204" pitchFamily="34" charset="0"/>
              </a:rPr>
              <a:t>».</a:t>
            </a:r>
          </a:p>
          <a:p>
            <a:r>
              <a:rPr lang="el-GR" dirty="0">
                <a:latin typeface="Calibri" panose="020F0502020204030204" pitchFamily="34" charset="0"/>
                <a:cs typeface="Calibri" panose="020F0502020204030204" pitchFamily="34" charset="0"/>
              </a:rPr>
              <a:t>Αυτό δηλώνει την πίστη των χριστιανών ότι η «</a:t>
            </a:r>
            <a:r>
              <a:rPr lang="el-GR" dirty="0" err="1">
                <a:latin typeface="Calibri" panose="020F0502020204030204" pitchFamily="34" charset="0"/>
                <a:cs typeface="Calibri" panose="020F0502020204030204" pitchFamily="34" charset="0"/>
              </a:rPr>
              <a:t>θριαμβεύουσα</a:t>
            </a:r>
            <a:r>
              <a:rPr lang="el-GR" dirty="0">
                <a:latin typeface="Calibri" panose="020F0502020204030204" pitchFamily="34" charset="0"/>
                <a:cs typeface="Calibri" panose="020F0502020204030204" pitchFamily="34" charset="0"/>
              </a:rPr>
              <a:t> Εκκλησία» πρεσβεύει για τα αγωνιζόμενα μέλη της «</a:t>
            </a:r>
            <a:r>
              <a:rPr lang="el-GR" dirty="0" err="1">
                <a:latin typeface="Calibri" panose="020F0502020204030204" pitchFamily="34" charset="0"/>
                <a:cs typeface="Calibri" panose="020F0502020204030204" pitchFamily="34" charset="0"/>
              </a:rPr>
              <a:t>στρατευομένης</a:t>
            </a:r>
            <a:r>
              <a:rPr lang="el-GR" dirty="0">
                <a:latin typeface="Calibri" panose="020F0502020204030204" pitchFamily="34" charset="0"/>
                <a:cs typeface="Calibri" panose="020F0502020204030204" pitchFamily="34" charset="0"/>
              </a:rPr>
              <a:t>» Εκκλησίας και για όλο τον κόσμο. </a:t>
            </a:r>
            <a:endParaRPr lang="el-GR" dirty="0"/>
          </a:p>
        </p:txBody>
      </p:sp>
    </p:spTree>
    <p:extLst>
      <p:ext uri="{BB962C8B-B14F-4D97-AF65-F5344CB8AC3E}">
        <p14:creationId xmlns:p14="http://schemas.microsoft.com/office/powerpoint/2010/main" val="2336472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E8E01F-2739-60F2-FBE3-72FCEA80E807}"/>
              </a:ext>
            </a:extLst>
          </p:cNvPr>
          <p:cNvSpPr>
            <a:spLocks noGrp="1"/>
          </p:cNvSpPr>
          <p:nvPr>
            <p:ph type="title"/>
          </p:nvPr>
        </p:nvSpPr>
        <p:spPr>
          <a:xfrm>
            <a:off x="838200" y="18256"/>
            <a:ext cx="10515600" cy="281996"/>
          </a:xfrm>
        </p:spPr>
        <p:txBody>
          <a:bodyPr>
            <a:noAutofit/>
          </a:bodyPr>
          <a:lstStyle/>
          <a:p>
            <a:pPr algn="ctr"/>
            <a:r>
              <a:rPr lang="el-GR" sz="3600" b="1" dirty="0"/>
              <a:t>ΟΙ ΠΡΕΣΒΕΙΕΣ ΤΩΝ ΑΓΙΩΝ</a:t>
            </a:r>
            <a:endParaRPr lang="el-GR" sz="3600" dirty="0"/>
          </a:p>
        </p:txBody>
      </p:sp>
      <p:sp>
        <p:nvSpPr>
          <p:cNvPr id="3" name="Θέση περιεχομένου 2">
            <a:extLst>
              <a:ext uri="{FF2B5EF4-FFF2-40B4-BE49-F238E27FC236}">
                <a16:creationId xmlns:a16="http://schemas.microsoft.com/office/drawing/2014/main" id="{AE7766FF-377A-34C3-33D5-F3737EF580B3}"/>
              </a:ext>
            </a:extLst>
          </p:cNvPr>
          <p:cNvSpPr>
            <a:spLocks noGrp="1"/>
          </p:cNvSpPr>
          <p:nvPr>
            <p:ph idx="1"/>
          </p:nvPr>
        </p:nvSpPr>
        <p:spPr>
          <a:xfrm>
            <a:off x="0" y="300252"/>
            <a:ext cx="12192000" cy="6539492"/>
          </a:xfrm>
        </p:spPr>
        <p:txBody>
          <a:bodyPr>
            <a:normAutofit fontScale="92500" lnSpcReduction="20000"/>
          </a:bodyPr>
          <a:lstStyle/>
          <a:p>
            <a:r>
              <a:rPr lang="el-GR" dirty="0">
                <a:cs typeface="Calibri" panose="020F0502020204030204" pitchFamily="34" charset="0"/>
              </a:rPr>
              <a:t>Στην πίστη αυτή στηρίζεται και η διδασκαλία ότι </a:t>
            </a:r>
            <a:r>
              <a:rPr lang="el-GR" b="1" dirty="0">
                <a:cs typeface="Calibri" panose="020F0502020204030204" pitchFamily="34" charset="0"/>
              </a:rPr>
              <a:t>η Εκκλησία</a:t>
            </a:r>
            <a:r>
              <a:rPr lang="el-GR" dirty="0">
                <a:cs typeface="Calibri" panose="020F0502020204030204" pitchFamily="34" charset="0"/>
              </a:rPr>
              <a:t>, </a:t>
            </a:r>
            <a:r>
              <a:rPr lang="el-GR" dirty="0" err="1">
                <a:cs typeface="Calibri" panose="020F0502020204030204" pitchFamily="34" charset="0"/>
              </a:rPr>
              <a:t>θριαμβεύουσα</a:t>
            </a:r>
            <a:r>
              <a:rPr lang="el-GR" dirty="0">
                <a:cs typeface="Calibri" panose="020F0502020204030204" pitchFamily="34" charset="0"/>
              </a:rPr>
              <a:t> και </a:t>
            </a:r>
            <a:r>
              <a:rPr lang="el-GR" dirty="0" err="1">
                <a:cs typeface="Calibri" panose="020F0502020204030204" pitchFamily="34" charset="0"/>
              </a:rPr>
              <a:t>στρατευομένη</a:t>
            </a:r>
            <a:r>
              <a:rPr lang="el-GR" dirty="0">
                <a:cs typeface="Calibri" panose="020F0502020204030204" pitchFamily="34" charset="0"/>
              </a:rPr>
              <a:t>, </a:t>
            </a:r>
            <a:r>
              <a:rPr lang="el-GR" b="1" dirty="0">
                <a:cs typeface="Calibri" panose="020F0502020204030204" pitchFamily="34" charset="0"/>
              </a:rPr>
              <a:t>αποτελεί μία αρραγή κοινωνία αγίων </a:t>
            </a:r>
            <a:r>
              <a:rPr lang="el-GR" dirty="0">
                <a:cs typeface="Calibri" panose="020F0502020204030204" pitchFamily="34" charset="0"/>
              </a:rPr>
              <a:t>(</a:t>
            </a:r>
            <a:r>
              <a:rPr lang="en-US" dirty="0">
                <a:cs typeface="Calibri" panose="020F0502020204030204" pitchFamily="34" charset="0"/>
              </a:rPr>
              <a:t>Communio Sanctorum), </a:t>
            </a:r>
            <a:r>
              <a:rPr lang="el-GR" dirty="0">
                <a:cs typeface="Calibri" panose="020F0502020204030204" pitchFamily="34" charset="0"/>
              </a:rPr>
              <a:t>που συνιστούν το σώμα του Χριστού. Ο όρος αυτός, που σημαίνει την κοινή συμμετοχή και κοινωνία στα άγια αγαθά απαντά στο </a:t>
            </a:r>
            <a:r>
              <a:rPr lang="el-GR" i="1" dirty="0">
                <a:cs typeface="Calibri" panose="020F0502020204030204" pitchFamily="34" charset="0"/>
              </a:rPr>
              <a:t>Αποστολικό Σύμβολο</a:t>
            </a:r>
            <a:r>
              <a:rPr lang="el-GR" dirty="0">
                <a:cs typeface="Calibri" panose="020F0502020204030204" pitchFamily="34" charset="0"/>
              </a:rPr>
              <a:t>, που το χρησιμοποιούσαν στη Δύση. Με τον όρο αυτόν τονίζεται η σχέση αγάπης και αλληλεγγύης που συνδέει τη στρατευόμενη με τη </a:t>
            </a:r>
            <a:r>
              <a:rPr lang="el-GR" dirty="0" err="1">
                <a:cs typeface="Calibri" panose="020F0502020204030204" pitchFamily="34" charset="0"/>
              </a:rPr>
              <a:t>θριαμβεύουσα</a:t>
            </a:r>
            <a:r>
              <a:rPr lang="el-GR" dirty="0">
                <a:cs typeface="Calibri" panose="020F0502020204030204" pitchFamily="34" charset="0"/>
              </a:rPr>
              <a:t> Εκκλησία.</a:t>
            </a:r>
          </a:p>
          <a:p>
            <a:r>
              <a:rPr lang="el-GR" dirty="0">
                <a:cs typeface="Calibri" panose="020F0502020204030204" pitchFamily="34" charset="0"/>
              </a:rPr>
              <a:t>Το </a:t>
            </a:r>
            <a:r>
              <a:rPr lang="el-GR" i="1" dirty="0">
                <a:cs typeface="Calibri" panose="020F0502020204030204" pitchFamily="34" charset="0"/>
              </a:rPr>
              <a:t>Αποστολικό </a:t>
            </a:r>
            <a:r>
              <a:rPr lang="el-GR" i="1" dirty="0" err="1">
                <a:cs typeface="Calibri" panose="020F0502020204030204" pitchFamily="34" charset="0"/>
              </a:rPr>
              <a:t>Σύμβολο</a:t>
            </a:r>
            <a:r>
              <a:rPr lang="el-GR" dirty="0" err="1">
                <a:cs typeface="Calibri" panose="020F0502020204030204" pitchFamily="34" charset="0"/>
              </a:rPr>
              <a:t>:</a:t>
            </a:r>
            <a:r>
              <a:rPr kumimoji="0" lang="el-GR" altLang="el-GR" sz="2800" b="0" i="0" u="none" strike="noStrike" cap="none" normalizeH="0" baseline="0" dirty="0" err="1">
                <a:ln>
                  <a:noFill/>
                </a:ln>
                <a:solidFill>
                  <a:schemeClr val="tx1"/>
                </a:solidFill>
                <a:effectLst/>
              </a:rPr>
              <a:t>«</a:t>
            </a:r>
            <a:r>
              <a:rPr kumimoji="0" lang="el-GR" altLang="el-GR" sz="2800" b="0" i="1" u="none" strike="noStrike" cap="none" normalizeH="0" baseline="0" dirty="0" err="1">
                <a:ln>
                  <a:noFill/>
                </a:ln>
                <a:solidFill>
                  <a:schemeClr val="tx1"/>
                </a:solidFill>
                <a:effectLst/>
              </a:rPr>
              <a:t>Πιστεύω</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εἰς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θεòν</a:t>
            </a:r>
            <a:r>
              <a:rPr kumimoji="0" lang="el-GR" altLang="el-GR" sz="2800" b="0" i="1" u="none" strike="noStrike" cap="none" normalizeH="0" baseline="0" dirty="0">
                <a:ln>
                  <a:noFill/>
                </a:ln>
                <a:solidFill>
                  <a:schemeClr val="tx1"/>
                </a:solidFill>
                <a:effectLst/>
              </a:rPr>
              <a:t> πατέρα παντοκράτορα, </a:t>
            </a:r>
            <a:r>
              <a:rPr kumimoji="0" lang="el-GR" altLang="el-GR" sz="2800" b="0" i="1" u="none" strike="noStrike" cap="none" normalizeH="0" baseline="0" dirty="0" err="1">
                <a:ln>
                  <a:noFill/>
                </a:ln>
                <a:solidFill>
                  <a:schemeClr val="tx1"/>
                </a:solidFill>
                <a:effectLst/>
              </a:rPr>
              <a:t>ποιητὴν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οὐρανοῦ</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καὶ</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γῆς.Καὶ</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εἰς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Ἰησοῦν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Χριστòν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υἱὸν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αὐτοῦ</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τòν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μονογενῆ</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τòν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κύριον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ἡμῶν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τòν</a:t>
            </a:r>
            <a:r>
              <a:rPr kumimoji="0" lang="el-GR" altLang="el-GR" sz="2800" b="0" i="1" u="none" strike="noStrike" cap="none" normalizeH="0" baseline="0" dirty="0">
                <a:ln>
                  <a:noFill/>
                </a:ln>
                <a:solidFill>
                  <a:schemeClr val="tx1"/>
                </a:solidFill>
                <a:effectLst/>
              </a:rPr>
              <a:t> συλληφθέντα </a:t>
            </a:r>
            <a:r>
              <a:rPr kumimoji="0" lang="el-GR" altLang="el-GR" sz="2800" b="0" i="1" u="none" strike="noStrike" cap="none" normalizeH="0" baseline="0" dirty="0" err="1">
                <a:ln>
                  <a:noFill/>
                </a:ln>
                <a:solidFill>
                  <a:schemeClr val="tx1"/>
                </a:solidFill>
                <a:effectLst/>
              </a:rPr>
              <a:t>ἐκ</a:t>
            </a:r>
            <a:r>
              <a:rPr kumimoji="0" lang="el-GR" altLang="el-GR" sz="2800" b="0" i="1" u="none" strike="noStrike" cap="none" normalizeH="0" baseline="0" dirty="0">
                <a:ln>
                  <a:noFill/>
                </a:ln>
                <a:solidFill>
                  <a:schemeClr val="tx1"/>
                </a:solidFill>
                <a:effectLst/>
              </a:rPr>
              <a:t> πνεύματος </a:t>
            </a:r>
            <a:r>
              <a:rPr kumimoji="0" lang="el-GR" altLang="el-GR" sz="2800" b="0" i="1" u="none" strike="noStrike" cap="none" normalizeH="0" baseline="0" dirty="0" err="1">
                <a:ln>
                  <a:noFill/>
                </a:ln>
                <a:solidFill>
                  <a:schemeClr val="tx1"/>
                </a:solidFill>
                <a:effectLst/>
              </a:rPr>
              <a:t>ἁγίου</a:t>
            </a:r>
            <a:r>
              <a:rPr kumimoji="0" lang="el-GR" altLang="el-GR" sz="2800" b="0" i="1" u="none" strike="noStrike" cap="none" normalizeH="0" baseline="0" dirty="0">
                <a:ln>
                  <a:noFill/>
                </a:ln>
                <a:solidFill>
                  <a:schemeClr val="tx1"/>
                </a:solidFill>
                <a:effectLst/>
              </a:rPr>
              <a:t>, γεννηθέντα </a:t>
            </a:r>
            <a:r>
              <a:rPr kumimoji="0" lang="el-GR" altLang="el-GR" sz="2800" b="0" i="1" u="none" strike="noStrike" cap="none" normalizeH="0" baseline="0" dirty="0" err="1">
                <a:ln>
                  <a:noFill/>
                </a:ln>
                <a:solidFill>
                  <a:schemeClr val="tx1"/>
                </a:solidFill>
                <a:effectLst/>
              </a:rPr>
              <a:t>ἐκ</a:t>
            </a:r>
            <a:r>
              <a:rPr kumimoji="0" lang="el-GR" altLang="el-GR" sz="2800" b="0" i="1" u="none" strike="noStrike" cap="none" normalizeH="0" baseline="0" dirty="0">
                <a:ln>
                  <a:noFill/>
                </a:ln>
                <a:solidFill>
                  <a:schemeClr val="tx1"/>
                </a:solidFill>
                <a:effectLst/>
              </a:rPr>
              <a:t> Μαρίας </a:t>
            </a:r>
            <a:r>
              <a:rPr kumimoji="0" lang="el-GR" altLang="el-GR" sz="2800" b="0" i="1" u="none" strike="noStrike" cap="none" normalizeH="0" baseline="0" dirty="0" err="1">
                <a:ln>
                  <a:noFill/>
                </a:ln>
                <a:solidFill>
                  <a:schemeClr val="tx1"/>
                </a:solidFill>
                <a:effectLst/>
              </a:rPr>
              <a:t>τῆς</a:t>
            </a:r>
            <a:r>
              <a:rPr kumimoji="0" lang="el-GR" altLang="el-GR" sz="2800" b="0" i="1" u="none" strike="noStrike" cap="none" normalizeH="0" baseline="0" dirty="0">
                <a:ln>
                  <a:noFill/>
                </a:ln>
                <a:solidFill>
                  <a:schemeClr val="tx1"/>
                </a:solidFill>
                <a:effectLst/>
              </a:rPr>
              <a:t> παρθένου, παθόντα </a:t>
            </a:r>
            <a:r>
              <a:rPr kumimoji="0" lang="el-GR" altLang="el-GR" sz="2800" b="0" i="1" u="none" strike="noStrike" cap="none" normalizeH="0" baseline="0" dirty="0" err="1">
                <a:ln>
                  <a:noFill/>
                </a:ln>
                <a:solidFill>
                  <a:schemeClr val="tx1"/>
                </a:solidFill>
                <a:effectLst/>
              </a:rPr>
              <a:t>ὑπὸ</a:t>
            </a:r>
            <a:r>
              <a:rPr kumimoji="0" lang="el-GR" altLang="el-GR" sz="2800" b="0" i="1" u="none" strike="noStrike" cap="none" normalizeH="0" baseline="0" dirty="0">
                <a:ln>
                  <a:noFill/>
                </a:ln>
                <a:solidFill>
                  <a:schemeClr val="tx1"/>
                </a:solidFill>
                <a:effectLst/>
              </a:rPr>
              <a:t> Ποντίου Πιλάτου, </a:t>
            </a:r>
            <a:r>
              <a:rPr kumimoji="0" lang="el-GR" altLang="el-GR" sz="2800" b="0" i="1" u="none" strike="noStrike" cap="none" normalizeH="0" baseline="0" dirty="0" err="1">
                <a:ln>
                  <a:noFill/>
                </a:ln>
                <a:solidFill>
                  <a:schemeClr val="tx1"/>
                </a:solidFill>
                <a:effectLst/>
              </a:rPr>
              <a:t>σταυρωθέντα</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θανόντα</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καὶ</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ταφέντα</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κατελθόντα</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εἰς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τὰ</a:t>
            </a:r>
            <a:r>
              <a:rPr kumimoji="0" lang="el-GR" altLang="el-GR" sz="2800" b="0" i="1" u="none" strike="noStrike" cap="none" normalizeH="0" baseline="0" dirty="0">
                <a:ln>
                  <a:noFill/>
                </a:ln>
                <a:solidFill>
                  <a:schemeClr val="tx1"/>
                </a:solidFill>
                <a:effectLst/>
              </a:rPr>
              <a:t> κατώτατα, </a:t>
            </a:r>
            <a:r>
              <a:rPr kumimoji="0" lang="el-GR" altLang="el-GR" sz="2800" b="0" i="1" u="none" strike="noStrike" cap="none" normalizeH="0" baseline="0" dirty="0" err="1">
                <a:ln>
                  <a:noFill/>
                </a:ln>
                <a:solidFill>
                  <a:schemeClr val="tx1"/>
                </a:solidFill>
                <a:effectLst/>
              </a:rPr>
              <a:t>τῇ</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τρίτῃ</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ἡμέρᾳ</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ἀναστάντα</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ἀπò</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τῶν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νεκρῶν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ἀνελθόντα</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εἰς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τοὺς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οὐρανούς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καθεζόμενον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ἐν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δεξιᾷ</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θεοῦ</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πατρὸς</a:t>
            </a:r>
            <a:r>
              <a:rPr kumimoji="0" lang="el-GR" altLang="el-GR" sz="2800" b="0" i="1" u="none" strike="noStrike" cap="none" normalizeH="0" baseline="0" dirty="0">
                <a:ln>
                  <a:noFill/>
                </a:ln>
                <a:solidFill>
                  <a:schemeClr val="tx1"/>
                </a:solidFill>
                <a:effectLst/>
              </a:rPr>
              <a:t> παντοδυνάμου, </a:t>
            </a:r>
            <a:r>
              <a:rPr kumimoji="0" lang="el-GR" altLang="el-GR" sz="2800" b="0" i="1" u="none" strike="noStrike" cap="none" normalizeH="0" baseline="0" dirty="0" err="1">
                <a:ln>
                  <a:noFill/>
                </a:ln>
                <a:solidFill>
                  <a:schemeClr val="tx1"/>
                </a:solidFill>
                <a:effectLst/>
              </a:rPr>
              <a:t>ἐκεῖθεν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ἐρχόμενον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κρῖναι</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ζῶντας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καὶ</a:t>
            </a:r>
            <a:r>
              <a:rPr kumimoji="0" lang="el-GR" altLang="el-GR" sz="2800" b="0" i="1" u="none" strike="noStrike" cap="none" normalizeH="0" baseline="0" dirty="0">
                <a:ln>
                  <a:noFill/>
                </a:ln>
                <a:solidFill>
                  <a:schemeClr val="tx1"/>
                </a:solidFill>
                <a:effectLst/>
              </a:rPr>
              <a:t> νεκρούς. Πιστεύω </a:t>
            </a:r>
            <a:r>
              <a:rPr kumimoji="0" lang="el-GR" altLang="el-GR" sz="2800" b="0" i="1" u="none" strike="noStrike" cap="none" normalizeH="0" baseline="0" dirty="0" err="1">
                <a:ln>
                  <a:noFill/>
                </a:ln>
                <a:solidFill>
                  <a:schemeClr val="tx1"/>
                </a:solidFill>
                <a:effectLst/>
              </a:rPr>
              <a:t>εἰς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τò</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Πνεῦμα</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τò</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ἅγιον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ἁγίαν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καθολικὴν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ἐκκλησίαν</a:t>
            </a:r>
            <a:r>
              <a:rPr kumimoji="0" lang="el-GR" altLang="el-GR" sz="2800" b="0" i="1" u="none" strike="noStrike" cap="none" normalizeH="0" baseline="0" dirty="0">
                <a:ln>
                  <a:noFill/>
                </a:ln>
                <a:solidFill>
                  <a:schemeClr val="tx1"/>
                </a:solidFill>
                <a:effectLst/>
              </a:rPr>
              <a:t>, </a:t>
            </a:r>
            <a:r>
              <a:rPr kumimoji="0" lang="el-GR" altLang="el-GR" sz="2800" b="1" i="1" u="none" strike="noStrike" cap="none" normalizeH="0" baseline="0" dirty="0" err="1">
                <a:ln>
                  <a:noFill/>
                </a:ln>
                <a:solidFill>
                  <a:srgbClr val="FF0000"/>
                </a:solidFill>
                <a:effectLst/>
              </a:rPr>
              <a:t>ἁγίων</a:t>
            </a:r>
            <a:r>
              <a:rPr kumimoji="0" lang="el-GR" altLang="el-GR" sz="2800" b="1" i="1" u="none" strike="noStrike" cap="none" normalizeH="0" baseline="0" dirty="0">
                <a:ln>
                  <a:noFill/>
                </a:ln>
                <a:solidFill>
                  <a:srgbClr val="FF0000"/>
                </a:solidFill>
                <a:effectLst/>
              </a:rPr>
              <a:t> κοινωνίαν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ἄφεσιν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ἁμαρτιῶν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σαρκὸς</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ἀνάστασιν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ζωὴν</a:t>
            </a:r>
            <a:r>
              <a:rPr kumimoji="0" lang="el-GR" altLang="el-GR" sz="2800" b="0" i="1" u="none" strike="noStrike" cap="none" normalizeH="0" baseline="0" dirty="0">
                <a:ln>
                  <a:noFill/>
                </a:ln>
                <a:solidFill>
                  <a:schemeClr val="tx1"/>
                </a:solidFill>
                <a:effectLst/>
              </a:rPr>
              <a:t> </a:t>
            </a:r>
            <a:r>
              <a:rPr kumimoji="0" lang="el-GR" altLang="el-GR" sz="2800" b="0" i="1" u="none" strike="noStrike" cap="none" normalizeH="0" baseline="0" dirty="0" err="1">
                <a:ln>
                  <a:noFill/>
                </a:ln>
                <a:solidFill>
                  <a:schemeClr val="tx1"/>
                </a:solidFill>
                <a:effectLst/>
              </a:rPr>
              <a:t>αἰώνιον</a:t>
            </a:r>
            <a:r>
              <a:rPr kumimoji="0" lang="el-GR" altLang="el-GR" sz="2800" b="0" i="1" u="none" strike="noStrike" cap="none" normalizeH="0" baseline="0" dirty="0">
                <a:ln>
                  <a:noFill/>
                </a:ln>
                <a:solidFill>
                  <a:schemeClr val="tx1"/>
                </a:solidFill>
                <a:effectLst/>
              </a:rPr>
              <a:t>. Αμήν</a:t>
            </a:r>
            <a:r>
              <a:rPr kumimoji="0" lang="el-GR" altLang="el-GR" sz="2800" b="0" i="0" u="none" strike="noStrike" cap="none" normalizeH="0" baseline="0" dirty="0">
                <a:ln>
                  <a:noFill/>
                </a:ln>
                <a:solidFill>
                  <a:schemeClr val="tx1"/>
                </a:solidFill>
                <a:effectLst/>
              </a:rPr>
              <a:t>.»</a:t>
            </a:r>
            <a:r>
              <a:rPr kumimoji="0" lang="el-GR" altLang="el-GR" b="0" i="0" u="none" strike="noStrike" cap="none" normalizeH="0" baseline="0" dirty="0">
                <a:ln>
                  <a:noFill/>
                </a:ln>
                <a:solidFill>
                  <a:srgbClr val="222222"/>
                </a:solidFill>
                <a:effectLst/>
              </a:rPr>
              <a:t>(</a:t>
            </a:r>
            <a:r>
              <a:rPr kumimoji="0" lang="el-GR" altLang="el-GR" b="0" i="1" u="none" strike="noStrike" cap="none" normalizeH="0" baseline="0" dirty="0" err="1">
                <a:ln>
                  <a:noFill/>
                </a:ln>
                <a:solidFill>
                  <a:srgbClr val="222222"/>
                </a:solidFill>
                <a:effectLst/>
              </a:rPr>
              <a:t>Triglot</a:t>
            </a:r>
            <a:r>
              <a:rPr kumimoji="0" lang="el-GR" altLang="el-GR" b="0" i="1" u="none" strike="noStrike" cap="none" normalizeH="0" baseline="0" dirty="0">
                <a:ln>
                  <a:noFill/>
                </a:ln>
                <a:solidFill>
                  <a:srgbClr val="222222"/>
                </a:solidFill>
                <a:effectLst/>
              </a:rPr>
              <a:t> </a:t>
            </a:r>
            <a:r>
              <a:rPr kumimoji="0" lang="el-GR" altLang="el-GR" b="0" i="1" u="none" strike="noStrike" cap="none" normalizeH="0" baseline="0" dirty="0" err="1">
                <a:ln>
                  <a:noFill/>
                </a:ln>
                <a:solidFill>
                  <a:srgbClr val="222222"/>
                </a:solidFill>
                <a:effectLst/>
              </a:rPr>
              <a:t>Concordia</a:t>
            </a:r>
            <a:r>
              <a:rPr kumimoji="0" lang="el-GR" altLang="el-GR" b="0" i="0" u="none" strike="noStrike" cap="none" normalizeH="0" baseline="0" dirty="0">
                <a:ln>
                  <a:noFill/>
                </a:ln>
                <a:solidFill>
                  <a:srgbClr val="222222"/>
                </a:solidFill>
                <a:effectLst/>
              </a:rPr>
              <a:t>, </a:t>
            </a:r>
            <a:r>
              <a:rPr kumimoji="0" lang="el-GR" altLang="el-GR" b="0" i="0" u="none" strike="noStrike" cap="none" normalizeH="0" baseline="0" dirty="0" err="1">
                <a:ln>
                  <a:noFill/>
                </a:ln>
                <a:solidFill>
                  <a:srgbClr val="222222"/>
                </a:solidFill>
                <a:effectLst/>
              </a:rPr>
              <a:t>St</a:t>
            </a:r>
            <a:r>
              <a:rPr kumimoji="0" lang="el-GR" altLang="el-GR" b="0" i="0" u="none" strike="noStrike" cap="none" normalizeH="0" baseline="0" dirty="0">
                <a:ln>
                  <a:noFill/>
                </a:ln>
                <a:solidFill>
                  <a:srgbClr val="222222"/>
                </a:solidFill>
                <a:effectLst/>
              </a:rPr>
              <a:t>. </a:t>
            </a:r>
            <a:r>
              <a:rPr kumimoji="0" lang="el-GR" altLang="el-GR" b="0" i="0" u="none" strike="noStrike" cap="none" normalizeH="0" baseline="0" dirty="0" err="1">
                <a:ln>
                  <a:noFill/>
                </a:ln>
                <a:solidFill>
                  <a:srgbClr val="222222"/>
                </a:solidFill>
                <a:effectLst/>
              </a:rPr>
              <a:t>Louis</a:t>
            </a:r>
            <a:r>
              <a:rPr kumimoji="0" lang="el-GR" altLang="el-GR" b="0" i="0" u="none" strike="noStrike" cap="none" normalizeH="0" baseline="0" dirty="0">
                <a:ln>
                  <a:noFill/>
                </a:ln>
                <a:solidFill>
                  <a:srgbClr val="222222"/>
                </a:solidFill>
                <a:effectLst/>
              </a:rPr>
              <a:t>:  </a:t>
            </a:r>
            <a:r>
              <a:rPr kumimoji="0" lang="el-GR" altLang="el-GR" b="0" i="0" u="none" strike="noStrike" cap="none" normalizeH="0" baseline="0" dirty="0" err="1">
                <a:ln>
                  <a:noFill/>
                </a:ln>
                <a:solidFill>
                  <a:srgbClr val="222222"/>
                </a:solidFill>
                <a:effectLst/>
              </a:rPr>
              <a:t>Concordia</a:t>
            </a:r>
            <a:r>
              <a:rPr kumimoji="0" lang="el-GR" altLang="el-GR" b="0" i="0" u="none" strike="noStrike" cap="none" normalizeH="0" baseline="0" dirty="0">
                <a:ln>
                  <a:noFill/>
                </a:ln>
                <a:solidFill>
                  <a:srgbClr val="222222"/>
                </a:solidFill>
                <a:effectLst/>
              </a:rPr>
              <a:t> </a:t>
            </a:r>
            <a:r>
              <a:rPr kumimoji="0" lang="el-GR" altLang="el-GR" b="0" i="0" u="none" strike="noStrike" cap="none" normalizeH="0" baseline="0" dirty="0" err="1">
                <a:ln>
                  <a:noFill/>
                </a:ln>
                <a:solidFill>
                  <a:srgbClr val="222222"/>
                </a:solidFill>
                <a:effectLst/>
              </a:rPr>
              <a:t>Publishing</a:t>
            </a:r>
            <a:r>
              <a:rPr kumimoji="0" lang="el-GR" altLang="el-GR" b="0" i="0" u="none" strike="noStrike" cap="none" normalizeH="0" baseline="0" dirty="0">
                <a:ln>
                  <a:noFill/>
                </a:ln>
                <a:solidFill>
                  <a:srgbClr val="222222"/>
                </a:solidFill>
                <a:effectLst/>
              </a:rPr>
              <a:t> House, 1921, p. 12)</a:t>
            </a:r>
          </a:p>
          <a:p>
            <a:pPr algn="l"/>
            <a:r>
              <a:rPr lang="el-GR" b="0" i="0" dirty="0">
                <a:solidFill>
                  <a:srgbClr val="222222"/>
                </a:solidFill>
                <a:effectLst/>
              </a:rPr>
              <a:t>Το </a:t>
            </a:r>
            <a:r>
              <a:rPr lang="el-GR" b="0" i="1" dirty="0">
                <a:solidFill>
                  <a:srgbClr val="222222"/>
                </a:solidFill>
                <a:effectLst/>
              </a:rPr>
              <a:t>Σύμβολο των Αποστόλων </a:t>
            </a:r>
            <a:r>
              <a:rPr lang="el-GR" b="0" i="0" dirty="0">
                <a:solidFill>
                  <a:srgbClr val="222222"/>
                </a:solidFill>
                <a:effectLst/>
              </a:rPr>
              <a:t>απουσιάζει από την Ορθόδοξη παράδοση. Όπως καταγράφει ο </a:t>
            </a:r>
            <a:r>
              <a:rPr lang="el-GR" i="0" dirty="0">
                <a:solidFill>
                  <a:srgbClr val="222222"/>
                </a:solidFill>
                <a:effectLst/>
              </a:rPr>
              <a:t>Ι. Καρμίρης</a:t>
            </a:r>
            <a:r>
              <a:rPr lang="el-GR" b="0" i="0" dirty="0">
                <a:solidFill>
                  <a:srgbClr val="222222"/>
                </a:solidFill>
                <a:effectLst/>
              </a:rPr>
              <a:t>: </a:t>
            </a:r>
            <a:r>
              <a:rPr lang="el-GR" i="1" dirty="0">
                <a:solidFill>
                  <a:srgbClr val="222222"/>
                </a:solidFill>
              </a:rPr>
              <a:t>«ἡ</a:t>
            </a:r>
            <a:r>
              <a:rPr lang="el-GR" b="0" i="1" dirty="0">
                <a:solidFill>
                  <a:srgbClr val="222222"/>
                </a:solidFill>
                <a:effectLst/>
              </a:rPr>
              <a:t> </a:t>
            </a:r>
            <a:r>
              <a:rPr lang="el-GR" b="0" i="1" dirty="0" err="1">
                <a:solidFill>
                  <a:srgbClr val="222222"/>
                </a:solidFill>
                <a:effectLst/>
              </a:rPr>
              <a:t>Ὀρθόδοξος</a:t>
            </a:r>
            <a:r>
              <a:rPr lang="el-GR" b="0" i="1" dirty="0">
                <a:solidFill>
                  <a:srgbClr val="222222"/>
                </a:solidFill>
                <a:effectLst/>
              </a:rPr>
              <a:t> </a:t>
            </a:r>
            <a:r>
              <a:rPr lang="el-GR" i="1" dirty="0" err="1">
                <a:solidFill>
                  <a:srgbClr val="222222"/>
                </a:solidFill>
              </a:rPr>
              <a:t>Ἀ</a:t>
            </a:r>
            <a:r>
              <a:rPr lang="el-GR" b="0" i="1" dirty="0" err="1">
                <a:solidFill>
                  <a:srgbClr val="222222"/>
                </a:solidFill>
                <a:effectLst/>
              </a:rPr>
              <a:t>νατολή</a:t>
            </a:r>
            <a:r>
              <a:rPr lang="el-GR" b="0" i="1" dirty="0">
                <a:solidFill>
                  <a:srgbClr val="222222"/>
                </a:solidFill>
                <a:effectLst/>
              </a:rPr>
              <a:t> </a:t>
            </a:r>
            <a:r>
              <a:rPr lang="el-GR" i="1" dirty="0" err="1">
                <a:solidFill>
                  <a:srgbClr val="222222"/>
                </a:solidFill>
              </a:rPr>
              <a:t>ἠ</a:t>
            </a:r>
            <a:r>
              <a:rPr lang="el-GR" b="0" i="1" dirty="0" err="1">
                <a:solidFill>
                  <a:srgbClr val="222222"/>
                </a:solidFill>
                <a:effectLst/>
              </a:rPr>
              <a:t>γνόει</a:t>
            </a:r>
            <a:r>
              <a:rPr lang="el-GR" b="0" i="1" dirty="0">
                <a:solidFill>
                  <a:srgbClr val="222222"/>
                </a:solidFill>
                <a:effectLst/>
              </a:rPr>
              <a:t> </a:t>
            </a:r>
            <a:r>
              <a:rPr lang="el-GR" i="1" dirty="0" err="1">
                <a:solidFill>
                  <a:srgbClr val="222222"/>
                </a:solidFill>
              </a:rPr>
              <a:t>ἐ</a:t>
            </a:r>
            <a:r>
              <a:rPr lang="el-GR" b="0" i="1" dirty="0" err="1">
                <a:solidFill>
                  <a:srgbClr val="222222"/>
                </a:solidFill>
                <a:effectLst/>
              </a:rPr>
              <a:t>ντελῶς</a:t>
            </a:r>
            <a:r>
              <a:rPr lang="el-GR" b="0" i="1" dirty="0">
                <a:solidFill>
                  <a:srgbClr val="222222"/>
                </a:solidFill>
                <a:effectLst/>
              </a:rPr>
              <a:t> </a:t>
            </a:r>
            <a:r>
              <a:rPr lang="el-GR" b="0" i="1" dirty="0" err="1">
                <a:solidFill>
                  <a:srgbClr val="222222"/>
                </a:solidFill>
                <a:effectLst/>
              </a:rPr>
              <a:t>τὸν</a:t>
            </a:r>
            <a:r>
              <a:rPr lang="el-GR" b="0" i="1" dirty="0">
                <a:solidFill>
                  <a:srgbClr val="222222"/>
                </a:solidFill>
                <a:effectLst/>
              </a:rPr>
              <a:t> </a:t>
            </a:r>
            <a:r>
              <a:rPr lang="el-GR" i="1" dirty="0" err="1">
                <a:solidFill>
                  <a:srgbClr val="222222"/>
                </a:solidFill>
              </a:rPr>
              <a:t>ἀ</a:t>
            </a:r>
            <a:r>
              <a:rPr lang="el-GR" b="0" i="1" dirty="0" err="1">
                <a:solidFill>
                  <a:srgbClr val="222222"/>
                </a:solidFill>
                <a:effectLst/>
              </a:rPr>
              <a:t>νωτέρω</a:t>
            </a:r>
            <a:r>
              <a:rPr lang="el-GR" b="0" i="1" dirty="0">
                <a:solidFill>
                  <a:srgbClr val="222222"/>
                </a:solidFill>
                <a:effectLst/>
              </a:rPr>
              <a:t> περί </a:t>
            </a:r>
            <a:r>
              <a:rPr lang="el-GR" b="0" i="1" dirty="0" err="1">
                <a:solidFill>
                  <a:srgbClr val="222222"/>
                </a:solidFill>
                <a:effectLst/>
              </a:rPr>
              <a:t>Ἀποστολικοῦ</a:t>
            </a:r>
            <a:r>
              <a:rPr lang="el-GR" b="0" i="1" dirty="0">
                <a:solidFill>
                  <a:srgbClr val="222222"/>
                </a:solidFill>
                <a:effectLst/>
              </a:rPr>
              <a:t> Συμβόλου </a:t>
            </a:r>
            <a:r>
              <a:rPr lang="el-GR" b="0" i="1" dirty="0" err="1">
                <a:solidFill>
                  <a:srgbClr val="222222"/>
                </a:solidFill>
                <a:effectLst/>
              </a:rPr>
              <a:t>μύθον</a:t>
            </a:r>
            <a:r>
              <a:rPr lang="el-GR" b="0" i="1" dirty="0">
                <a:solidFill>
                  <a:srgbClr val="222222"/>
                </a:solidFill>
                <a:effectLst/>
              </a:rPr>
              <a:t>,</a:t>
            </a:r>
            <a:r>
              <a:rPr lang="el-GR" i="1" dirty="0">
                <a:solidFill>
                  <a:srgbClr val="222222"/>
                </a:solidFill>
              </a:rPr>
              <a:t> </a:t>
            </a:r>
            <a:r>
              <a:rPr lang="el-GR" sz="3000" i="1" dirty="0" err="1">
                <a:solidFill>
                  <a:srgbClr val="222222"/>
                </a:solidFill>
              </a:rPr>
              <a:t>ἔ</a:t>
            </a:r>
            <a:r>
              <a:rPr lang="el-GR" sz="3000" b="0" i="1" dirty="0" err="1">
                <a:solidFill>
                  <a:srgbClr val="222222"/>
                </a:solidFill>
                <a:effectLst/>
              </a:rPr>
              <a:t>χουσα</a:t>
            </a:r>
            <a:r>
              <a:rPr lang="el-GR" sz="3000" b="0" i="1" dirty="0">
                <a:solidFill>
                  <a:srgbClr val="222222"/>
                </a:solidFill>
                <a:effectLst/>
              </a:rPr>
              <a:t> </a:t>
            </a:r>
            <a:r>
              <a:rPr lang="el-GR" sz="3000" i="1" dirty="0" err="1">
                <a:solidFill>
                  <a:srgbClr val="222222"/>
                </a:solidFill>
              </a:rPr>
              <a:t>ἐ</a:t>
            </a:r>
            <a:r>
              <a:rPr lang="el-GR" sz="3000" b="0" i="1" dirty="0" err="1">
                <a:solidFill>
                  <a:srgbClr val="222222"/>
                </a:solidFill>
                <a:effectLst/>
              </a:rPr>
              <a:t>ν</a:t>
            </a:r>
            <a:r>
              <a:rPr lang="el-GR" sz="3000" b="0" i="1" dirty="0">
                <a:solidFill>
                  <a:srgbClr val="222222"/>
                </a:solidFill>
                <a:effectLst/>
              </a:rPr>
              <a:t> </a:t>
            </a:r>
            <a:r>
              <a:rPr lang="el-GR" sz="3000" b="0" i="1" dirty="0" err="1">
                <a:solidFill>
                  <a:srgbClr val="222222"/>
                </a:solidFill>
                <a:effectLst/>
              </a:rPr>
              <a:t>γενικ</a:t>
            </a:r>
            <a:r>
              <a:rPr lang="el-GR" sz="3000" i="1" dirty="0" err="1">
                <a:solidFill>
                  <a:srgbClr val="222222"/>
                </a:solidFill>
              </a:rPr>
              <a:t>ῇ</a:t>
            </a:r>
            <a:r>
              <a:rPr lang="el-GR" sz="3000" b="0" i="1" dirty="0">
                <a:solidFill>
                  <a:srgbClr val="222222"/>
                </a:solidFill>
                <a:effectLst/>
              </a:rPr>
              <a:t> χρήσει </a:t>
            </a:r>
            <a:r>
              <a:rPr lang="el-GR" b="0" i="1" dirty="0" err="1">
                <a:solidFill>
                  <a:srgbClr val="222222"/>
                </a:solidFill>
                <a:effectLst/>
              </a:rPr>
              <a:t>τὸ</a:t>
            </a:r>
            <a:r>
              <a:rPr lang="el-GR" b="0" i="1" dirty="0">
                <a:solidFill>
                  <a:srgbClr val="222222"/>
                </a:solidFill>
                <a:effectLst/>
              </a:rPr>
              <a:t> </a:t>
            </a:r>
            <a:r>
              <a:rPr lang="el-GR" b="0" i="1" dirty="0" err="1">
                <a:solidFill>
                  <a:srgbClr val="222222"/>
                </a:solidFill>
                <a:effectLst/>
              </a:rPr>
              <a:t>γνῆσιον</a:t>
            </a:r>
            <a:r>
              <a:rPr lang="el-GR" b="0" i="1" dirty="0">
                <a:solidFill>
                  <a:srgbClr val="222222"/>
                </a:solidFill>
                <a:effectLst/>
              </a:rPr>
              <a:t> </a:t>
            </a:r>
            <a:r>
              <a:rPr lang="el-GR" b="0" i="1" dirty="0" err="1">
                <a:solidFill>
                  <a:srgbClr val="222222"/>
                </a:solidFill>
                <a:effectLst/>
              </a:rPr>
              <a:t>Σύμβολον</a:t>
            </a:r>
            <a:r>
              <a:rPr lang="el-GR" b="0" i="1" dirty="0">
                <a:solidFill>
                  <a:srgbClr val="222222"/>
                </a:solidFill>
                <a:effectLst/>
              </a:rPr>
              <a:t> </a:t>
            </a:r>
            <a:r>
              <a:rPr lang="el-GR" b="0" i="1" dirty="0" err="1">
                <a:solidFill>
                  <a:srgbClr val="222222"/>
                </a:solidFill>
                <a:effectLst/>
              </a:rPr>
              <a:t>Νικαίας-Κων</a:t>
            </a:r>
            <a:r>
              <a:rPr lang="el-GR" b="0" i="1" dirty="0">
                <a:solidFill>
                  <a:srgbClr val="222222"/>
                </a:solidFill>
                <a:effectLst/>
              </a:rPr>
              <a:t>/πόλεως, </a:t>
            </a:r>
            <a:r>
              <a:rPr lang="el-GR" b="0" i="1" dirty="0" err="1">
                <a:solidFill>
                  <a:srgbClr val="222222"/>
                </a:solidFill>
                <a:effectLst/>
              </a:rPr>
              <a:t>παλαιότερον</a:t>
            </a:r>
            <a:r>
              <a:rPr lang="el-GR" b="0" i="1" dirty="0">
                <a:solidFill>
                  <a:srgbClr val="222222"/>
                </a:solidFill>
                <a:effectLst/>
              </a:rPr>
              <a:t> </a:t>
            </a:r>
            <a:r>
              <a:rPr lang="el-GR" b="0" i="1" dirty="0" err="1">
                <a:solidFill>
                  <a:srgbClr val="222222"/>
                </a:solidFill>
                <a:effectLst/>
              </a:rPr>
              <a:t>δὲ</a:t>
            </a:r>
            <a:r>
              <a:rPr lang="el-GR" b="0" i="1" dirty="0">
                <a:solidFill>
                  <a:srgbClr val="222222"/>
                </a:solidFill>
                <a:effectLst/>
              </a:rPr>
              <a:t> </a:t>
            </a:r>
            <a:r>
              <a:rPr lang="el-GR" b="0" i="1" dirty="0" err="1">
                <a:solidFill>
                  <a:srgbClr val="222222"/>
                </a:solidFill>
                <a:effectLst/>
              </a:rPr>
              <a:t>τὰ</a:t>
            </a:r>
            <a:r>
              <a:rPr lang="el-GR" b="0" i="1" dirty="0">
                <a:solidFill>
                  <a:srgbClr val="222222"/>
                </a:solidFill>
                <a:effectLst/>
              </a:rPr>
              <a:t> </a:t>
            </a:r>
            <a:r>
              <a:rPr lang="el-GR" i="1" dirty="0" err="1">
                <a:solidFill>
                  <a:srgbClr val="222222"/>
                </a:solidFill>
              </a:rPr>
              <a:t>ἀ</a:t>
            </a:r>
            <a:r>
              <a:rPr lang="el-GR" b="0" i="1" dirty="0" err="1">
                <a:solidFill>
                  <a:srgbClr val="222222"/>
                </a:solidFill>
                <a:effectLst/>
              </a:rPr>
              <a:t>ρχαία</a:t>
            </a:r>
            <a:r>
              <a:rPr lang="el-GR" b="0" i="1" dirty="0">
                <a:solidFill>
                  <a:srgbClr val="222222"/>
                </a:solidFill>
                <a:effectLst/>
              </a:rPr>
              <a:t> </a:t>
            </a:r>
            <a:r>
              <a:rPr lang="el-GR" b="0" i="1" dirty="0" err="1">
                <a:solidFill>
                  <a:srgbClr val="222222"/>
                </a:solidFill>
                <a:effectLst/>
              </a:rPr>
              <a:t>βαπτιστήρια</a:t>
            </a:r>
            <a:r>
              <a:rPr lang="el-GR" b="0" i="1" dirty="0">
                <a:solidFill>
                  <a:srgbClr val="222222"/>
                </a:solidFill>
                <a:effectLst/>
              </a:rPr>
              <a:t> σύμβολα… </a:t>
            </a:r>
            <a:r>
              <a:rPr lang="el-GR" b="0" i="1" dirty="0" err="1">
                <a:solidFill>
                  <a:srgbClr val="222222"/>
                </a:solidFill>
                <a:effectLst/>
              </a:rPr>
              <a:t>Ὡς</a:t>
            </a:r>
            <a:r>
              <a:rPr lang="el-GR" b="0" i="1" dirty="0">
                <a:solidFill>
                  <a:srgbClr val="222222"/>
                </a:solidFill>
                <a:effectLst/>
              </a:rPr>
              <a:t> </a:t>
            </a:r>
            <a:r>
              <a:rPr lang="el-GR" i="1" dirty="0" err="1">
                <a:solidFill>
                  <a:srgbClr val="222222"/>
                </a:solidFill>
              </a:rPr>
              <a:t>ἐ</a:t>
            </a:r>
            <a:r>
              <a:rPr lang="el-GR" b="0" i="1" dirty="0" err="1">
                <a:solidFill>
                  <a:srgbClr val="222222"/>
                </a:solidFill>
                <a:effectLst/>
              </a:rPr>
              <a:t>κ</a:t>
            </a:r>
            <a:r>
              <a:rPr lang="el-GR" b="0" i="1" dirty="0">
                <a:solidFill>
                  <a:srgbClr val="222222"/>
                </a:solidFill>
                <a:effectLst/>
              </a:rPr>
              <a:t> τούτου, </a:t>
            </a:r>
            <a:r>
              <a:rPr lang="el-GR" i="1" dirty="0" err="1">
                <a:solidFill>
                  <a:srgbClr val="222222"/>
                </a:solidFill>
              </a:rPr>
              <a:t>ὅ</a:t>
            </a:r>
            <a:r>
              <a:rPr lang="el-GR" b="0" i="1" dirty="0" err="1">
                <a:solidFill>
                  <a:srgbClr val="222222"/>
                </a:solidFill>
                <a:effectLst/>
              </a:rPr>
              <a:t>ταν</a:t>
            </a:r>
            <a:r>
              <a:rPr lang="el-GR" b="0" i="1" dirty="0">
                <a:solidFill>
                  <a:srgbClr val="222222"/>
                </a:solidFill>
                <a:effectLst/>
              </a:rPr>
              <a:t> </a:t>
            </a:r>
            <a:r>
              <a:rPr lang="el-GR" i="1" dirty="0" err="1">
                <a:solidFill>
                  <a:srgbClr val="222222"/>
                </a:solidFill>
              </a:rPr>
              <a:t>ἐ</a:t>
            </a:r>
            <a:r>
              <a:rPr lang="el-GR" b="0" i="1" dirty="0" err="1">
                <a:solidFill>
                  <a:srgbClr val="222222"/>
                </a:solidFill>
                <a:effectLst/>
              </a:rPr>
              <a:t>ν</a:t>
            </a:r>
            <a:r>
              <a:rPr lang="el-GR" b="0" i="1" dirty="0">
                <a:solidFill>
                  <a:srgbClr val="222222"/>
                </a:solidFill>
                <a:effectLst/>
              </a:rPr>
              <a:t> </a:t>
            </a:r>
            <a:r>
              <a:rPr lang="el-GR" b="0" i="1" dirty="0" err="1">
                <a:solidFill>
                  <a:srgbClr val="222222"/>
                </a:solidFill>
                <a:effectLst/>
              </a:rPr>
              <a:t>τῇ</a:t>
            </a:r>
            <a:r>
              <a:rPr lang="el-GR" b="0" i="1" dirty="0">
                <a:solidFill>
                  <a:srgbClr val="222222"/>
                </a:solidFill>
                <a:effectLst/>
              </a:rPr>
              <a:t> </a:t>
            </a:r>
            <a:r>
              <a:rPr lang="el-GR" i="1" dirty="0" err="1">
                <a:solidFill>
                  <a:srgbClr val="222222"/>
                </a:solidFill>
              </a:rPr>
              <a:t>ἐ</a:t>
            </a:r>
            <a:r>
              <a:rPr lang="el-GR" b="0" i="1" dirty="0" err="1">
                <a:solidFill>
                  <a:srgbClr val="222222"/>
                </a:solidFill>
                <a:effectLst/>
              </a:rPr>
              <a:t>ν</a:t>
            </a:r>
            <a:r>
              <a:rPr lang="el-GR" b="0" i="1" dirty="0">
                <a:solidFill>
                  <a:srgbClr val="222222"/>
                </a:solidFill>
                <a:effectLst/>
              </a:rPr>
              <a:t> Φερράρα </a:t>
            </a:r>
            <a:r>
              <a:rPr lang="el-GR" b="0" i="1" dirty="0" err="1">
                <a:solidFill>
                  <a:srgbClr val="222222"/>
                </a:solidFill>
                <a:effectLst/>
              </a:rPr>
              <a:t>ἑνωτικῇ</a:t>
            </a:r>
            <a:r>
              <a:rPr lang="el-GR" b="0" i="1" dirty="0">
                <a:solidFill>
                  <a:srgbClr val="222222"/>
                </a:solidFill>
                <a:effectLst/>
              </a:rPr>
              <a:t> </a:t>
            </a:r>
            <a:r>
              <a:rPr lang="el-GR" b="0" i="1" dirty="0" err="1">
                <a:solidFill>
                  <a:srgbClr val="222222"/>
                </a:solidFill>
                <a:effectLst/>
              </a:rPr>
              <a:t>Συνόδῳ</a:t>
            </a:r>
            <a:r>
              <a:rPr lang="el-GR" b="0" i="1" dirty="0">
                <a:solidFill>
                  <a:srgbClr val="222222"/>
                </a:solidFill>
                <a:effectLst/>
              </a:rPr>
              <a:t> </a:t>
            </a:r>
            <a:r>
              <a:rPr lang="el-GR" b="0" i="1" dirty="0" err="1">
                <a:solidFill>
                  <a:srgbClr val="222222"/>
                </a:solidFill>
                <a:effectLst/>
              </a:rPr>
              <a:t>τῷ</a:t>
            </a:r>
            <a:r>
              <a:rPr lang="el-GR" b="0" i="1" dirty="0">
                <a:solidFill>
                  <a:srgbClr val="222222"/>
                </a:solidFill>
                <a:effectLst/>
              </a:rPr>
              <a:t> 1438 </a:t>
            </a:r>
            <a:r>
              <a:rPr lang="el-GR" b="0" i="1" dirty="0" err="1">
                <a:solidFill>
                  <a:srgbClr val="222222"/>
                </a:solidFill>
                <a:effectLst/>
              </a:rPr>
              <a:t>οἱ</a:t>
            </a:r>
            <a:r>
              <a:rPr lang="el-GR" b="0" i="1" dirty="0">
                <a:solidFill>
                  <a:srgbClr val="222222"/>
                </a:solidFill>
                <a:effectLst/>
              </a:rPr>
              <a:t> Λατίνοι </a:t>
            </a:r>
            <a:r>
              <a:rPr lang="el-GR" i="1" dirty="0" err="1">
                <a:solidFill>
                  <a:srgbClr val="222222"/>
                </a:solidFill>
              </a:rPr>
              <a:t>ἐ</a:t>
            </a:r>
            <a:r>
              <a:rPr lang="el-GR" b="0" i="1" dirty="0" err="1">
                <a:solidFill>
                  <a:srgbClr val="222222"/>
                </a:solidFill>
                <a:effectLst/>
              </a:rPr>
              <a:t>πεκαλέσθησαν</a:t>
            </a:r>
            <a:r>
              <a:rPr lang="el-GR" b="0" i="1" dirty="0">
                <a:solidFill>
                  <a:srgbClr val="222222"/>
                </a:solidFill>
                <a:effectLst/>
              </a:rPr>
              <a:t> </a:t>
            </a:r>
            <a:r>
              <a:rPr lang="el-GR" b="0" i="1" dirty="0" err="1">
                <a:solidFill>
                  <a:srgbClr val="222222"/>
                </a:solidFill>
                <a:effectLst/>
              </a:rPr>
              <a:t>τὸ</a:t>
            </a:r>
            <a:r>
              <a:rPr lang="el-GR" b="0" i="1" dirty="0">
                <a:solidFill>
                  <a:srgbClr val="222222"/>
                </a:solidFill>
                <a:effectLst/>
              </a:rPr>
              <a:t> λεγόμενον </a:t>
            </a:r>
            <a:r>
              <a:rPr lang="el-GR" b="0" i="1" dirty="0" err="1">
                <a:solidFill>
                  <a:srgbClr val="222222"/>
                </a:solidFill>
                <a:effectLst/>
              </a:rPr>
              <a:t>Σύμβολον</a:t>
            </a:r>
            <a:r>
              <a:rPr lang="el-GR" b="0" i="1" dirty="0">
                <a:solidFill>
                  <a:srgbClr val="222222"/>
                </a:solidFill>
                <a:effectLst/>
              </a:rPr>
              <a:t> </a:t>
            </a:r>
            <a:r>
              <a:rPr lang="el-GR" b="0" i="1" dirty="0" err="1">
                <a:solidFill>
                  <a:srgbClr val="222222"/>
                </a:solidFill>
                <a:effectLst/>
              </a:rPr>
              <a:t>τ</a:t>
            </a:r>
            <a:r>
              <a:rPr lang="el-GR" i="1" dirty="0" err="1">
                <a:solidFill>
                  <a:srgbClr val="222222"/>
                </a:solidFill>
              </a:rPr>
              <a:t>ῶ</a:t>
            </a:r>
            <a:r>
              <a:rPr lang="el-GR" b="0" i="1" dirty="0" err="1">
                <a:solidFill>
                  <a:srgbClr val="222222"/>
                </a:solidFill>
                <a:effectLst/>
              </a:rPr>
              <a:t>ν</a:t>
            </a:r>
            <a:r>
              <a:rPr lang="el-GR" b="0" i="1" dirty="0">
                <a:solidFill>
                  <a:srgbClr val="222222"/>
                </a:solidFill>
                <a:effectLst/>
              </a:rPr>
              <a:t> </a:t>
            </a:r>
            <a:r>
              <a:rPr lang="el-GR" i="1" dirty="0" err="1">
                <a:solidFill>
                  <a:srgbClr val="222222"/>
                </a:solidFill>
              </a:rPr>
              <a:t>Ἀ</a:t>
            </a:r>
            <a:r>
              <a:rPr lang="el-GR" b="0" i="1" dirty="0" err="1">
                <a:solidFill>
                  <a:srgbClr val="222222"/>
                </a:solidFill>
                <a:effectLst/>
              </a:rPr>
              <a:t>ποστόλων</a:t>
            </a:r>
            <a:r>
              <a:rPr lang="el-GR" b="0" i="1" dirty="0">
                <a:solidFill>
                  <a:srgbClr val="222222"/>
                </a:solidFill>
                <a:effectLst/>
              </a:rPr>
              <a:t>, </a:t>
            </a:r>
            <a:r>
              <a:rPr lang="el-GR" b="0" i="1" dirty="0" err="1">
                <a:solidFill>
                  <a:srgbClr val="222222"/>
                </a:solidFill>
                <a:effectLst/>
              </a:rPr>
              <a:t>οἱ</a:t>
            </a:r>
            <a:r>
              <a:rPr lang="el-GR" b="0" i="1" dirty="0">
                <a:solidFill>
                  <a:srgbClr val="222222"/>
                </a:solidFill>
                <a:effectLst/>
              </a:rPr>
              <a:t> </a:t>
            </a:r>
            <a:r>
              <a:rPr lang="el-GR" i="1" dirty="0" err="1">
                <a:solidFill>
                  <a:srgbClr val="222222"/>
                </a:solidFill>
              </a:rPr>
              <a:t>Ἕ</a:t>
            </a:r>
            <a:r>
              <a:rPr lang="el-GR" b="0" i="1" dirty="0" err="1">
                <a:solidFill>
                  <a:srgbClr val="222222"/>
                </a:solidFill>
                <a:effectLst/>
              </a:rPr>
              <a:t>λληνες</a:t>
            </a:r>
            <a:r>
              <a:rPr lang="el-GR" b="0" i="1" dirty="0">
                <a:solidFill>
                  <a:srgbClr val="222222"/>
                </a:solidFill>
                <a:effectLst/>
              </a:rPr>
              <a:t> </a:t>
            </a:r>
            <a:r>
              <a:rPr lang="el-GR" b="0" i="1" dirty="0" err="1">
                <a:solidFill>
                  <a:srgbClr val="222222"/>
                </a:solidFill>
                <a:effectLst/>
              </a:rPr>
              <a:t>διὰ</a:t>
            </a:r>
            <a:r>
              <a:rPr lang="el-GR" b="0" i="1" dirty="0">
                <a:solidFill>
                  <a:srgbClr val="222222"/>
                </a:solidFill>
                <a:effectLst/>
              </a:rPr>
              <a:t> </a:t>
            </a:r>
            <a:r>
              <a:rPr lang="el-GR" b="0" i="1" dirty="0" err="1">
                <a:solidFill>
                  <a:srgbClr val="222222"/>
                </a:solidFill>
                <a:effectLst/>
              </a:rPr>
              <a:t>τοῦ</a:t>
            </a:r>
            <a:r>
              <a:rPr lang="el-GR" b="0" i="1" dirty="0">
                <a:solidFill>
                  <a:srgbClr val="222222"/>
                </a:solidFill>
                <a:effectLst/>
              </a:rPr>
              <a:t> Μάρκου </a:t>
            </a:r>
            <a:r>
              <a:rPr lang="el-GR" b="0" i="1" dirty="0" err="1">
                <a:solidFill>
                  <a:srgbClr val="222222"/>
                </a:solidFill>
                <a:effectLst/>
              </a:rPr>
              <a:t>Ἐφέσου</a:t>
            </a:r>
            <a:r>
              <a:rPr lang="el-GR" b="0" i="1" dirty="0">
                <a:solidFill>
                  <a:srgbClr val="222222"/>
                </a:solidFill>
                <a:effectLst/>
              </a:rPr>
              <a:t> </a:t>
            </a:r>
            <a:r>
              <a:rPr lang="el-GR" b="0" i="1" dirty="0" err="1">
                <a:solidFill>
                  <a:srgbClr val="222222"/>
                </a:solidFill>
                <a:effectLst/>
              </a:rPr>
              <a:t>τοῦ</a:t>
            </a:r>
            <a:r>
              <a:rPr lang="el-GR" b="0" i="1" dirty="0">
                <a:solidFill>
                  <a:srgbClr val="222222"/>
                </a:solidFill>
                <a:effectLst/>
              </a:rPr>
              <a:t> </a:t>
            </a:r>
            <a:r>
              <a:rPr lang="el-GR" b="0" i="1" dirty="0" err="1">
                <a:solidFill>
                  <a:srgbClr val="222222"/>
                </a:solidFill>
                <a:effectLst/>
              </a:rPr>
              <a:t>Εὐγενικοῦ</a:t>
            </a:r>
            <a:r>
              <a:rPr lang="el-GR" b="0" i="1" dirty="0">
                <a:solidFill>
                  <a:srgbClr val="222222"/>
                </a:solidFill>
                <a:effectLst/>
              </a:rPr>
              <a:t> </a:t>
            </a:r>
            <a:r>
              <a:rPr lang="el-GR" i="1" dirty="0" err="1">
                <a:solidFill>
                  <a:srgbClr val="222222"/>
                </a:solidFill>
              </a:rPr>
              <a:t>ἀ</a:t>
            </a:r>
            <a:r>
              <a:rPr lang="el-GR" b="0" i="1" dirty="0" err="1">
                <a:solidFill>
                  <a:srgbClr val="222222"/>
                </a:solidFill>
                <a:effectLst/>
              </a:rPr>
              <a:t>πήντησαν</a:t>
            </a:r>
            <a:r>
              <a:rPr lang="el-GR" b="0" i="1" dirty="0">
                <a:solidFill>
                  <a:srgbClr val="222222"/>
                </a:solidFill>
                <a:effectLst/>
              </a:rPr>
              <a:t>:</a:t>
            </a:r>
            <a:r>
              <a:rPr lang="el-GR" dirty="0">
                <a:solidFill>
                  <a:srgbClr val="222222"/>
                </a:solidFill>
              </a:rPr>
              <a:t> </a:t>
            </a:r>
            <a:r>
              <a:rPr lang="el-GR" b="0" i="0" dirty="0">
                <a:solidFill>
                  <a:srgbClr val="222222"/>
                </a:solidFill>
                <a:effectLst/>
              </a:rPr>
              <a:t>«</a:t>
            </a:r>
            <a:r>
              <a:rPr lang="el-GR" i="1" dirty="0" err="1">
                <a:solidFill>
                  <a:srgbClr val="222222"/>
                </a:solidFill>
              </a:rPr>
              <a:t>Ἡ</a:t>
            </a:r>
            <a:r>
              <a:rPr lang="el-GR" b="0" i="1" dirty="0" err="1">
                <a:solidFill>
                  <a:srgbClr val="222222"/>
                </a:solidFill>
                <a:effectLst/>
              </a:rPr>
              <a:t>μεῖς</a:t>
            </a:r>
            <a:r>
              <a:rPr lang="el-GR" b="0" i="1" dirty="0">
                <a:solidFill>
                  <a:srgbClr val="222222"/>
                </a:solidFill>
                <a:effectLst/>
              </a:rPr>
              <a:t> </a:t>
            </a:r>
            <a:r>
              <a:rPr lang="el-GR" b="0" i="1" dirty="0" err="1">
                <a:solidFill>
                  <a:srgbClr val="222222"/>
                </a:solidFill>
                <a:effectLst/>
              </a:rPr>
              <a:t>οὔτε</a:t>
            </a:r>
            <a:r>
              <a:rPr lang="el-GR" b="0" i="1" dirty="0">
                <a:solidFill>
                  <a:srgbClr val="222222"/>
                </a:solidFill>
                <a:effectLst/>
              </a:rPr>
              <a:t> </a:t>
            </a:r>
            <a:r>
              <a:rPr lang="el-GR" i="1" dirty="0" err="1">
                <a:solidFill>
                  <a:srgbClr val="222222"/>
                </a:solidFill>
              </a:rPr>
              <a:t>ἔ</a:t>
            </a:r>
            <a:r>
              <a:rPr lang="el-GR" b="0" i="1" dirty="0" err="1">
                <a:solidFill>
                  <a:srgbClr val="222222"/>
                </a:solidFill>
                <a:effectLst/>
              </a:rPr>
              <a:t>χομεν</a:t>
            </a:r>
            <a:r>
              <a:rPr lang="el-GR" b="0" i="1" dirty="0">
                <a:solidFill>
                  <a:srgbClr val="222222"/>
                </a:solidFill>
                <a:effectLst/>
              </a:rPr>
              <a:t>, </a:t>
            </a:r>
            <a:r>
              <a:rPr lang="el-GR" b="0" i="1" dirty="0" err="1">
                <a:solidFill>
                  <a:srgbClr val="222222"/>
                </a:solidFill>
                <a:effectLst/>
              </a:rPr>
              <a:t>οὔτε</a:t>
            </a:r>
            <a:r>
              <a:rPr lang="el-GR" b="0" i="1" dirty="0">
                <a:solidFill>
                  <a:srgbClr val="222222"/>
                </a:solidFill>
                <a:effectLst/>
              </a:rPr>
              <a:t> </a:t>
            </a:r>
            <a:r>
              <a:rPr lang="el-GR" b="0" i="1" dirty="0" err="1">
                <a:solidFill>
                  <a:srgbClr val="222222"/>
                </a:solidFill>
                <a:effectLst/>
              </a:rPr>
              <a:t>εἴδομεν</a:t>
            </a:r>
            <a:r>
              <a:rPr lang="el-GR" b="0" i="1" dirty="0">
                <a:solidFill>
                  <a:srgbClr val="222222"/>
                </a:solidFill>
                <a:effectLst/>
              </a:rPr>
              <a:t> </a:t>
            </a:r>
            <a:r>
              <a:rPr lang="el-GR" b="0" i="1" dirty="0" err="1">
                <a:solidFill>
                  <a:srgbClr val="222222"/>
                </a:solidFill>
                <a:effectLst/>
              </a:rPr>
              <a:t>σύμβολον</a:t>
            </a:r>
            <a:r>
              <a:rPr lang="el-GR" b="0" i="1" dirty="0">
                <a:solidFill>
                  <a:srgbClr val="222222"/>
                </a:solidFill>
                <a:effectLst/>
              </a:rPr>
              <a:t> </a:t>
            </a:r>
            <a:r>
              <a:rPr lang="el-GR" b="0" i="1" dirty="0" err="1">
                <a:solidFill>
                  <a:srgbClr val="222222"/>
                </a:solidFill>
                <a:effectLst/>
              </a:rPr>
              <a:t>τῶν</a:t>
            </a:r>
            <a:r>
              <a:rPr lang="el-GR" b="0" i="1" dirty="0">
                <a:solidFill>
                  <a:srgbClr val="222222"/>
                </a:solidFill>
                <a:effectLst/>
              </a:rPr>
              <a:t> </a:t>
            </a:r>
            <a:r>
              <a:rPr lang="el-GR" i="1" dirty="0" err="1">
                <a:solidFill>
                  <a:srgbClr val="222222"/>
                </a:solidFill>
              </a:rPr>
              <a:t>Ἀ</a:t>
            </a:r>
            <a:r>
              <a:rPr lang="el-GR" b="0" i="1" dirty="0" err="1">
                <a:solidFill>
                  <a:srgbClr val="222222"/>
                </a:solidFill>
                <a:effectLst/>
              </a:rPr>
              <a:t>ποστόλων</a:t>
            </a:r>
            <a:r>
              <a:rPr lang="el-GR" b="0" i="0" dirty="0">
                <a:solidFill>
                  <a:srgbClr val="222222"/>
                </a:solidFill>
                <a:effectLst/>
              </a:rPr>
              <a:t>"</a:t>
            </a:r>
            <a:r>
              <a:rPr kumimoji="0" lang="el-GR" altLang="el-GR" b="0" i="0" u="none" strike="noStrike" cap="none" normalizeH="0" baseline="0" dirty="0">
                <a:ln>
                  <a:noFill/>
                </a:ln>
                <a:solidFill>
                  <a:srgbClr val="222222"/>
                </a:solidFill>
                <a:effectLst/>
              </a:rPr>
              <a:t>».</a:t>
            </a:r>
            <a:endParaRPr lang="el-GR" b="0" i="0" dirty="0">
              <a:solidFill>
                <a:srgbClr val="222222"/>
              </a:solidFill>
              <a:effectLst/>
            </a:endParaRPr>
          </a:p>
          <a:p>
            <a:endParaRPr kumimoji="0" lang="el-GR" altLang="el-GR" b="0" i="0" u="none" strike="noStrike" cap="none" normalizeH="0" baseline="0" dirty="0">
              <a:ln>
                <a:noFill/>
              </a:ln>
              <a:solidFill>
                <a:srgbClr val="2222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b="0" i="0" u="none" strike="noStrike" cap="none" normalizeH="0" baseline="0" dirty="0">
              <a:ln>
                <a:noFill/>
              </a:ln>
              <a:solidFill>
                <a:schemeClr val="tx1"/>
              </a:solidFill>
              <a:effectLst/>
            </a:endParaRPr>
          </a:p>
          <a:p>
            <a:endParaRPr lang="el-GR" dirty="0">
              <a:cs typeface="Calibri" panose="020F0502020204030204" pitchFamily="34" charset="0"/>
            </a:endParaRPr>
          </a:p>
        </p:txBody>
      </p:sp>
    </p:spTree>
    <p:extLst>
      <p:ext uri="{BB962C8B-B14F-4D97-AF65-F5344CB8AC3E}">
        <p14:creationId xmlns:p14="http://schemas.microsoft.com/office/powerpoint/2010/main" val="3850526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3D2510-8B07-345E-E57A-FF4BA7A484DB}"/>
              </a:ext>
            </a:extLst>
          </p:cNvPr>
          <p:cNvSpPr>
            <a:spLocks noGrp="1"/>
          </p:cNvSpPr>
          <p:nvPr>
            <p:ph type="title"/>
          </p:nvPr>
        </p:nvSpPr>
        <p:spPr>
          <a:xfrm>
            <a:off x="0" y="18255"/>
            <a:ext cx="12192000" cy="855201"/>
          </a:xfrm>
        </p:spPr>
        <p:txBody>
          <a:bodyPr>
            <a:normAutofit/>
          </a:bodyPr>
          <a:lstStyle/>
          <a:p>
            <a:pPr algn="ctr"/>
            <a:r>
              <a:rPr lang="el-GR" sz="3600" b="1" dirty="0"/>
              <a:t>ΑΠΟ ΤΟΥΣ ΠΡΩΤΟΧΡΙΣΤΙΑΝΙΚΟΥΣ ΧΡΟΝΟΥΣ ΜΕΧΡΙ ΤΟΝ ΙΕ΄ ΑΙΩΝΑ</a:t>
            </a:r>
          </a:p>
        </p:txBody>
      </p:sp>
      <p:sp>
        <p:nvSpPr>
          <p:cNvPr id="3" name="Θέση περιεχομένου 2">
            <a:extLst>
              <a:ext uri="{FF2B5EF4-FFF2-40B4-BE49-F238E27FC236}">
                <a16:creationId xmlns:a16="http://schemas.microsoft.com/office/drawing/2014/main" id="{C4059A37-8463-0E56-5A71-8086F0F63E98}"/>
              </a:ext>
            </a:extLst>
          </p:cNvPr>
          <p:cNvSpPr>
            <a:spLocks noGrp="1"/>
          </p:cNvSpPr>
          <p:nvPr>
            <p:ph idx="1"/>
          </p:nvPr>
        </p:nvSpPr>
        <p:spPr>
          <a:xfrm>
            <a:off x="0" y="873457"/>
            <a:ext cx="12192000" cy="5966288"/>
          </a:xfrm>
        </p:spPr>
        <p:txBody>
          <a:bodyPr/>
          <a:lstStyle/>
          <a:p>
            <a:r>
              <a:rPr lang="el-GR" dirty="0"/>
              <a:t>Τι εννοούμε με τον όρο </a:t>
            </a:r>
            <a:r>
              <a:rPr lang="el-GR" b="1" dirty="0">
                <a:solidFill>
                  <a:srgbClr val="FF0000"/>
                </a:solidFill>
              </a:rPr>
              <a:t>«αναγνώριση»</a:t>
            </a:r>
            <a:r>
              <a:rPr lang="el-GR" dirty="0"/>
              <a:t>; </a:t>
            </a:r>
          </a:p>
          <a:p>
            <a:r>
              <a:rPr lang="el-GR" dirty="0"/>
              <a:t>Εννοούμε </a:t>
            </a:r>
            <a:r>
              <a:rPr lang="el-GR" u="sng" dirty="0"/>
              <a:t>την ιδιαίτερη εν Χριστώ αποδοχή και τιμή</a:t>
            </a:r>
            <a:r>
              <a:rPr lang="el-GR" dirty="0"/>
              <a:t>, που αυθόρμητα αποδίδει το πλήρωμα της </a:t>
            </a:r>
            <a:r>
              <a:rPr lang="el-GR" dirty="0">
                <a:effectLst>
                  <a:outerShdw blurRad="38100" dist="38100" dir="2700000" algn="tl">
                    <a:srgbClr val="000000">
                      <a:alpha val="43137"/>
                    </a:srgbClr>
                  </a:outerShdw>
                </a:effectLst>
              </a:rPr>
              <a:t>τοπικής Εκκλησίας </a:t>
            </a:r>
            <a:r>
              <a:rPr lang="el-GR" dirty="0"/>
              <a:t>σε ορισμένα μέλη της, τα οποία ξεχώρισαν για την αφοσίωσή τους στον Θεό.</a:t>
            </a:r>
          </a:p>
          <a:p>
            <a:r>
              <a:rPr lang="el-GR" dirty="0"/>
              <a:t>Μετά την αναγνώριση η διοικούσα Εκκλησία </a:t>
            </a:r>
          </a:p>
          <a:p>
            <a:pPr lvl="1">
              <a:buFont typeface="Wingdings" panose="05000000000000000000" pitchFamily="2" charset="2"/>
              <a:buChar char="v"/>
            </a:pPr>
            <a:r>
              <a:rPr lang="el-GR" dirty="0"/>
              <a:t>εγγράφει τα μέλη αυτά στα Δίπτυχά της, </a:t>
            </a:r>
          </a:p>
          <a:p>
            <a:pPr lvl="1">
              <a:buFont typeface="Wingdings" panose="05000000000000000000" pitchFamily="2" charset="2"/>
              <a:buChar char="v"/>
            </a:pPr>
            <a:r>
              <a:rPr lang="el-GR" dirty="0"/>
              <a:t>τα προβάλλει στους πιστούς και </a:t>
            </a:r>
          </a:p>
          <a:p>
            <a:pPr lvl="1">
              <a:buFont typeface="Wingdings" panose="05000000000000000000" pitchFamily="2" charset="2"/>
              <a:buChar char="v"/>
            </a:pPr>
            <a:r>
              <a:rPr lang="el-GR" dirty="0"/>
              <a:t>τους προτρέπει να τα τιμούν και να τα μιμούνται. </a:t>
            </a:r>
          </a:p>
          <a:p>
            <a:r>
              <a:rPr lang="el-GR" dirty="0"/>
              <a:t>Η ποιμαντική αυτή προτροπή επικράτησε να δηλώνεται σήμερα με τους όρους: </a:t>
            </a:r>
            <a:r>
              <a:rPr lang="el-GR" b="1" dirty="0"/>
              <a:t>ανακήρυξη</a:t>
            </a:r>
            <a:r>
              <a:rPr lang="el-GR" dirty="0"/>
              <a:t>, </a:t>
            </a:r>
            <a:r>
              <a:rPr lang="el-GR" b="1" dirty="0"/>
              <a:t>διακήρυξη</a:t>
            </a:r>
            <a:r>
              <a:rPr lang="el-GR" dirty="0"/>
              <a:t>, </a:t>
            </a:r>
            <a:r>
              <a:rPr lang="el-GR" b="1" dirty="0"/>
              <a:t>ένταξη</a:t>
            </a:r>
            <a:r>
              <a:rPr lang="el-GR" dirty="0"/>
              <a:t>, </a:t>
            </a:r>
            <a:r>
              <a:rPr lang="el-GR" b="1" dirty="0"/>
              <a:t>συναρίθμηση</a:t>
            </a:r>
            <a:r>
              <a:rPr lang="el-GR" dirty="0"/>
              <a:t>, </a:t>
            </a:r>
            <a:r>
              <a:rPr lang="el-GR" b="1" dirty="0"/>
              <a:t>ανάδειξη</a:t>
            </a:r>
            <a:r>
              <a:rPr lang="el-GR" dirty="0"/>
              <a:t>, </a:t>
            </a:r>
            <a:r>
              <a:rPr lang="el-GR" b="1" dirty="0"/>
              <a:t>καθολική αναγνώριση</a:t>
            </a:r>
            <a:r>
              <a:rPr lang="el-GR" dirty="0"/>
              <a:t>, </a:t>
            </a:r>
            <a:r>
              <a:rPr lang="el-GR" b="1" dirty="0"/>
              <a:t>κατάταξη </a:t>
            </a:r>
            <a:r>
              <a:rPr lang="el-GR" dirty="0"/>
              <a:t>και </a:t>
            </a:r>
            <a:r>
              <a:rPr lang="el-GR" u="sng" dirty="0"/>
              <a:t>ενίοτε με τον όρο αγιοποίηση</a:t>
            </a:r>
            <a:r>
              <a:rPr lang="el-GR" dirty="0"/>
              <a:t>, ο οποίος για τους Ορθοδόξους είναι θεολογικώς απαράδεκτος, καθώς προϋποθέτει θέσεις δικανικές και εκκλησιολογικές ξένες στην ορθόδοξη παράδοση.  </a:t>
            </a:r>
          </a:p>
        </p:txBody>
      </p:sp>
    </p:spTree>
    <p:extLst>
      <p:ext uri="{BB962C8B-B14F-4D97-AF65-F5344CB8AC3E}">
        <p14:creationId xmlns:p14="http://schemas.microsoft.com/office/powerpoint/2010/main" val="124466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FC7F44-C70D-9105-838D-DD18C641D9CA}"/>
              </a:ext>
            </a:extLst>
          </p:cNvPr>
          <p:cNvSpPr>
            <a:spLocks noGrp="1"/>
          </p:cNvSpPr>
          <p:nvPr>
            <p:ph type="title"/>
          </p:nvPr>
        </p:nvSpPr>
        <p:spPr>
          <a:xfrm>
            <a:off x="838200" y="18256"/>
            <a:ext cx="10515600" cy="662782"/>
          </a:xfrm>
        </p:spPr>
        <p:txBody>
          <a:bodyPr>
            <a:normAutofit fontScale="90000"/>
          </a:bodyPr>
          <a:lstStyle/>
          <a:p>
            <a:pPr algn="ctr"/>
            <a:r>
              <a:rPr lang="el-GR" b="1" dirty="0"/>
              <a:t>ΟΙ ΠΡΕΣΒΕΙΕΣ ΤΩΝ ΑΓΙΩΝ</a:t>
            </a:r>
            <a:endParaRPr lang="el-GR" dirty="0"/>
          </a:p>
        </p:txBody>
      </p:sp>
      <p:sp>
        <p:nvSpPr>
          <p:cNvPr id="3" name="Θέση περιεχομένου 2">
            <a:extLst>
              <a:ext uri="{FF2B5EF4-FFF2-40B4-BE49-F238E27FC236}">
                <a16:creationId xmlns:a16="http://schemas.microsoft.com/office/drawing/2014/main" id="{C85B13BC-9A6D-1385-9821-56FFF752E660}"/>
              </a:ext>
            </a:extLst>
          </p:cNvPr>
          <p:cNvSpPr>
            <a:spLocks noGrp="1"/>
          </p:cNvSpPr>
          <p:nvPr>
            <p:ph idx="1"/>
          </p:nvPr>
        </p:nvSpPr>
        <p:spPr>
          <a:xfrm>
            <a:off x="0" y="583678"/>
            <a:ext cx="12192000" cy="6256065"/>
          </a:xfrm>
        </p:spPr>
        <p:txBody>
          <a:bodyPr/>
          <a:lstStyle/>
          <a:p>
            <a:r>
              <a:rPr lang="el-GR" dirty="0">
                <a:latin typeface="Calibri" panose="020F0502020204030204" pitchFamily="34" charset="0"/>
                <a:cs typeface="Calibri" panose="020F0502020204030204" pitchFamily="34" charset="0"/>
              </a:rPr>
              <a:t>Η βάση της κοινωνίας μεταξύ </a:t>
            </a:r>
            <a:r>
              <a:rPr lang="el-GR" dirty="0" err="1">
                <a:latin typeface="Calibri" panose="020F0502020204030204" pitchFamily="34" charset="0"/>
                <a:cs typeface="Calibri" panose="020F0502020204030204" pitchFamily="34" charset="0"/>
              </a:rPr>
              <a:t>στρατευομένης</a:t>
            </a:r>
            <a:r>
              <a:rPr lang="el-GR" dirty="0">
                <a:latin typeface="Calibri" panose="020F0502020204030204" pitchFamily="34" charset="0"/>
                <a:cs typeface="Calibri" panose="020F0502020204030204" pitchFamily="34" charset="0"/>
              </a:rPr>
              <a:t> και </a:t>
            </a:r>
            <a:r>
              <a:rPr lang="el-GR" dirty="0" err="1">
                <a:latin typeface="Calibri" panose="020F0502020204030204" pitchFamily="34" charset="0"/>
                <a:cs typeface="Calibri" panose="020F0502020204030204" pitchFamily="34" charset="0"/>
              </a:rPr>
              <a:t>θριαμβεύουσας</a:t>
            </a:r>
            <a:r>
              <a:rPr lang="el-GR" dirty="0">
                <a:latin typeface="Calibri" panose="020F0502020204030204" pitchFamily="34" charset="0"/>
                <a:cs typeface="Calibri" panose="020F0502020204030204" pitchFamily="34" charset="0"/>
              </a:rPr>
              <a:t> Εκκλησίας είναι </a:t>
            </a:r>
            <a:r>
              <a:rPr lang="el-GR" u="sng" dirty="0">
                <a:latin typeface="Calibri" panose="020F0502020204030204" pitchFamily="34" charset="0"/>
                <a:cs typeface="Calibri" panose="020F0502020204030204" pitchFamily="34" charset="0"/>
              </a:rPr>
              <a:t>η ανιδιοτελής αγάπη</a:t>
            </a:r>
            <a:r>
              <a:rPr lang="el-GR" dirty="0">
                <a:latin typeface="Calibri" panose="020F0502020204030204" pitchFamily="34" charset="0"/>
                <a:cs typeface="Calibri" panose="020F0502020204030204" pitchFamily="34" charset="0"/>
              </a:rPr>
              <a:t>, και εκδήλωσή της </a:t>
            </a:r>
            <a:r>
              <a:rPr lang="el-GR" u="sng" dirty="0">
                <a:latin typeface="Calibri" panose="020F0502020204030204" pitchFamily="34" charset="0"/>
                <a:cs typeface="Calibri" panose="020F0502020204030204" pitchFamily="34" charset="0"/>
              </a:rPr>
              <a:t>η αμοιβαία αλληλοβοήθεια </a:t>
            </a:r>
            <a:r>
              <a:rPr lang="el-GR" dirty="0">
                <a:latin typeface="Calibri" panose="020F0502020204030204" pitchFamily="34" charset="0"/>
                <a:cs typeface="Calibri" panose="020F0502020204030204" pitchFamily="34" charset="0"/>
              </a:rPr>
              <a:t>με την </a:t>
            </a:r>
            <a:r>
              <a:rPr lang="el-GR" b="1" dirty="0">
                <a:solidFill>
                  <a:srgbClr val="FF0000"/>
                </a:solidFill>
                <a:latin typeface="Calibri" panose="020F0502020204030204" pitchFamily="34" charset="0"/>
                <a:cs typeface="Calibri" panose="020F0502020204030204" pitchFamily="34" charset="0"/>
              </a:rPr>
              <a:t>προσευχή</a:t>
            </a:r>
            <a:r>
              <a:rPr lang="el-GR" dirty="0">
                <a:latin typeface="Calibri" panose="020F0502020204030204" pitchFamily="34" charset="0"/>
                <a:cs typeface="Calibri" panose="020F0502020204030204" pitchFamily="34" charset="0"/>
              </a:rPr>
              <a:t>. Γι’ αυτό:</a:t>
            </a:r>
          </a:p>
          <a:p>
            <a:pPr lvl="1">
              <a:buFont typeface="Wingdings" panose="05000000000000000000" pitchFamily="2" charset="2"/>
              <a:buChar char="v"/>
            </a:pPr>
            <a:r>
              <a:rPr lang="el-GR" dirty="0">
                <a:latin typeface="Calibri" panose="020F0502020204030204" pitchFamily="34" charset="0"/>
                <a:cs typeface="Calibri" panose="020F0502020204030204" pitchFamily="34" charset="0"/>
              </a:rPr>
              <a:t>εορτάζουμε τη μνήμη τους, </a:t>
            </a:r>
          </a:p>
          <a:p>
            <a:pPr lvl="1">
              <a:buFont typeface="Wingdings" panose="05000000000000000000" pitchFamily="2" charset="2"/>
              <a:buChar char="v"/>
            </a:pPr>
            <a:r>
              <a:rPr lang="el-GR" dirty="0">
                <a:latin typeface="Calibri" panose="020F0502020204030204" pitchFamily="34" charset="0"/>
                <a:cs typeface="Calibri" panose="020F0502020204030204" pitchFamily="34" charset="0"/>
              </a:rPr>
              <a:t>τιμούμε τα λείψανά τους, </a:t>
            </a:r>
          </a:p>
          <a:p>
            <a:pPr lvl="1">
              <a:buFont typeface="Wingdings" panose="05000000000000000000" pitchFamily="2" charset="2"/>
              <a:buChar char="v"/>
            </a:pPr>
            <a:r>
              <a:rPr lang="el-GR" dirty="0">
                <a:latin typeface="Calibri" panose="020F0502020204030204" pitchFamily="34" charset="0"/>
                <a:cs typeface="Calibri" panose="020F0502020204030204" pitchFamily="34" charset="0"/>
              </a:rPr>
              <a:t>επικαλούμαστε τη βοήθειά τους, </a:t>
            </a:r>
          </a:p>
          <a:p>
            <a:pPr lvl="1">
              <a:buFont typeface="Wingdings" panose="05000000000000000000" pitchFamily="2" charset="2"/>
              <a:buChar char="v"/>
            </a:pPr>
            <a:r>
              <a:rPr lang="el-GR" dirty="0">
                <a:latin typeface="Calibri" panose="020F0502020204030204" pitchFamily="34" charset="0"/>
                <a:cs typeface="Calibri" panose="020F0502020204030204" pitchFamily="34" charset="0"/>
              </a:rPr>
              <a:t>παίρνουμε τα ονόματά τους με τη βάπτιση και </a:t>
            </a:r>
          </a:p>
          <a:p>
            <a:pPr lvl="1">
              <a:buFont typeface="Wingdings" panose="05000000000000000000" pitchFamily="2" charset="2"/>
              <a:buChar char="v"/>
            </a:pPr>
            <a:r>
              <a:rPr lang="el-GR" dirty="0">
                <a:latin typeface="Calibri" panose="020F0502020204030204" pitchFamily="34" charset="0"/>
                <a:cs typeface="Calibri" panose="020F0502020204030204" pitchFamily="34" charset="0"/>
              </a:rPr>
              <a:t>προσπαθούμε να τους μιμηθούμε μελετώντας τους Βίους τους. </a:t>
            </a:r>
          </a:p>
          <a:p>
            <a:r>
              <a:rPr lang="el-GR" dirty="0">
                <a:latin typeface="Calibri" panose="020F0502020204030204" pitchFamily="34" charset="0"/>
                <a:cs typeface="Calibri" panose="020F0502020204030204" pitchFamily="34" charset="0"/>
              </a:rPr>
              <a:t>Η επικοινωνία αυτή γίνεται </a:t>
            </a:r>
            <a:r>
              <a:rPr lang="el-GR" b="1" dirty="0">
                <a:latin typeface="Calibri" panose="020F0502020204030204" pitchFamily="34" charset="0"/>
                <a:cs typeface="Calibri" panose="020F0502020204030204" pitchFamily="34" charset="0"/>
              </a:rPr>
              <a:t>στα πλαίσια κυρίως των λατρευτικών συνάξεων </a:t>
            </a:r>
            <a:r>
              <a:rPr lang="el-GR" dirty="0">
                <a:latin typeface="Calibri" panose="020F0502020204030204" pitchFamily="34" charset="0"/>
                <a:cs typeface="Calibri" panose="020F0502020204030204" pitchFamily="34" charset="0"/>
              </a:rPr>
              <a:t>και γι’ αυτόν τον λόγο οι λατρευτικές συνάξεις τελειώνουν με την επίκληση των ευχών των αγίων Πατέρων μας.</a:t>
            </a:r>
          </a:p>
          <a:p>
            <a:r>
              <a:rPr lang="el-GR" dirty="0">
                <a:latin typeface="Calibri" panose="020F0502020204030204" pitchFamily="34" charset="0"/>
                <a:cs typeface="Calibri" panose="020F0502020204030204" pitchFamily="34" charset="0"/>
              </a:rPr>
              <a:t>Φυσικά στην έννοια της πνευματικής πατρότητας περιλαμβάνονται και οι Μητέρες της Εκκλησίας με </a:t>
            </a:r>
            <a:r>
              <a:rPr lang="el-GR" dirty="0" err="1">
                <a:latin typeface="Calibri" panose="020F0502020204030204" pitchFamily="34" charset="0"/>
                <a:cs typeface="Calibri" panose="020F0502020204030204" pitchFamily="34" charset="0"/>
              </a:rPr>
              <a:t>προεξάρχουσα</a:t>
            </a:r>
            <a:r>
              <a:rPr lang="el-GR" dirty="0">
                <a:latin typeface="Calibri" panose="020F0502020204030204" pitchFamily="34" charset="0"/>
                <a:cs typeface="Calibri" panose="020F0502020204030204" pitchFamily="34" charset="0"/>
              </a:rPr>
              <a:t> τη Θεοτόκο, την πνευματική Μητέρα όλων των Χριστιανών. </a:t>
            </a:r>
            <a:endParaRPr lang="el-GR" dirty="0"/>
          </a:p>
        </p:txBody>
      </p:sp>
    </p:spTree>
    <p:extLst>
      <p:ext uri="{BB962C8B-B14F-4D97-AF65-F5344CB8AC3E}">
        <p14:creationId xmlns:p14="http://schemas.microsoft.com/office/powerpoint/2010/main" val="4186371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6D26BE-C7F6-0C73-B299-A1DAB4C71055}"/>
              </a:ext>
            </a:extLst>
          </p:cNvPr>
          <p:cNvSpPr>
            <a:spLocks noGrp="1"/>
          </p:cNvSpPr>
          <p:nvPr>
            <p:ph type="title"/>
          </p:nvPr>
        </p:nvSpPr>
        <p:spPr>
          <a:xfrm>
            <a:off x="838200" y="18256"/>
            <a:ext cx="10515600" cy="662782"/>
          </a:xfrm>
        </p:spPr>
        <p:txBody>
          <a:bodyPr>
            <a:normAutofit fontScale="90000"/>
          </a:bodyPr>
          <a:lstStyle/>
          <a:p>
            <a:pPr algn="ctr"/>
            <a:r>
              <a:rPr lang="el-GR" b="1" dirty="0"/>
              <a:t>ΟΙ ΠΡΕΣΒΕΙΕΣ ΤΩΝ ΑΓΙΩΝ</a:t>
            </a:r>
            <a:endParaRPr lang="el-GR" dirty="0"/>
          </a:p>
        </p:txBody>
      </p:sp>
      <p:sp>
        <p:nvSpPr>
          <p:cNvPr id="3" name="Θέση περιεχομένου 2">
            <a:extLst>
              <a:ext uri="{FF2B5EF4-FFF2-40B4-BE49-F238E27FC236}">
                <a16:creationId xmlns:a16="http://schemas.microsoft.com/office/drawing/2014/main" id="{53C121F3-C9D6-C246-6AA3-0C81BEA0CFB5}"/>
              </a:ext>
            </a:extLst>
          </p:cNvPr>
          <p:cNvSpPr>
            <a:spLocks noGrp="1"/>
          </p:cNvSpPr>
          <p:nvPr>
            <p:ph idx="1"/>
          </p:nvPr>
        </p:nvSpPr>
        <p:spPr>
          <a:xfrm>
            <a:off x="0" y="556384"/>
            <a:ext cx="12192000" cy="6301616"/>
          </a:xfrm>
        </p:spPr>
        <p:txBody>
          <a:bodyPr>
            <a:normAutofit fontScale="92500" lnSpcReduction="20000"/>
          </a:bodyPr>
          <a:lstStyle/>
          <a:p>
            <a:r>
              <a:rPr lang="el-GR" dirty="0"/>
              <a:t>Σύμφωνα με την ορθόδοξη παράδοση οι ψυχές των αγίων στη βασιλεία του Θεού «αισθάνονται» τις ανάγκες των ζώντων και τους συμπαραστέκονται με τις προσευχές τους. Γι’ αυτόν τον λόγο όσοι πιστεύουν στους αγίους προστατεύονται όχι μόνο από τη μεγάλη δύναμη της </a:t>
            </a:r>
            <a:r>
              <a:rPr lang="el-GR"/>
              <a:t>μεσιτείας τους, </a:t>
            </a:r>
            <a:r>
              <a:rPr lang="el-GR" dirty="0"/>
              <a:t>αλλά ακόμη και από τα λείψανά τους. </a:t>
            </a:r>
          </a:p>
          <a:p>
            <a:r>
              <a:rPr lang="el-GR" dirty="0"/>
              <a:t>Σωζόμαστε με τις πρεσβείες και τις </a:t>
            </a:r>
            <a:r>
              <a:rPr lang="el-GR" dirty="0" err="1"/>
              <a:t>μεσιτείες</a:t>
            </a:r>
            <a:r>
              <a:rPr lang="el-GR" dirty="0"/>
              <a:t> των αγίων: «… </a:t>
            </a:r>
            <a:r>
              <a:rPr lang="el-GR" i="1" dirty="0"/>
              <a:t>τούτους </a:t>
            </a:r>
            <a:r>
              <a:rPr lang="el-GR" i="1" dirty="0" err="1"/>
              <a:t>ἐπικαλοῦμαι</a:t>
            </a:r>
            <a:r>
              <a:rPr lang="el-GR" i="1" dirty="0"/>
              <a:t>, </a:t>
            </a:r>
            <a:r>
              <a:rPr lang="el-GR" i="1" dirty="0" err="1"/>
              <a:t>τοῦ</a:t>
            </a:r>
            <a:r>
              <a:rPr lang="el-GR" i="1" dirty="0"/>
              <a:t> δι’ </a:t>
            </a:r>
            <a:r>
              <a:rPr lang="el-GR" i="1" dirty="0" err="1"/>
              <a:t>αὐτῶν</a:t>
            </a:r>
            <a:r>
              <a:rPr lang="el-GR" i="1" dirty="0"/>
              <a:t>, </a:t>
            </a:r>
            <a:r>
              <a:rPr lang="el-GR" i="1" dirty="0" err="1"/>
              <a:t>ἤγουν</a:t>
            </a:r>
            <a:r>
              <a:rPr lang="el-GR" i="1" dirty="0"/>
              <a:t> </a:t>
            </a:r>
            <a:r>
              <a:rPr lang="el-GR" i="1" dirty="0" err="1"/>
              <a:t>διὰ</a:t>
            </a:r>
            <a:r>
              <a:rPr lang="el-GR" i="1" dirty="0"/>
              <a:t> </a:t>
            </a:r>
            <a:r>
              <a:rPr lang="el-GR" i="1" dirty="0" err="1"/>
              <a:t>τῆς</a:t>
            </a:r>
            <a:r>
              <a:rPr lang="el-GR" i="1" dirty="0"/>
              <a:t> μεσιτείας </a:t>
            </a:r>
            <a:r>
              <a:rPr lang="el-GR" i="1" dirty="0" err="1"/>
              <a:t>αὐτῶν</a:t>
            </a:r>
            <a:r>
              <a:rPr lang="el-GR" i="1" dirty="0"/>
              <a:t>, </a:t>
            </a:r>
            <a:r>
              <a:rPr lang="el-GR" i="1" dirty="0" err="1"/>
              <a:t>ἱλεών</a:t>
            </a:r>
            <a:r>
              <a:rPr lang="el-GR" i="1" dirty="0"/>
              <a:t> μοι γενέσθαι </a:t>
            </a:r>
            <a:r>
              <a:rPr lang="el-GR" i="1" dirty="0" err="1"/>
              <a:t>τὸν</a:t>
            </a:r>
            <a:r>
              <a:rPr lang="el-GR" i="1" dirty="0"/>
              <a:t> </a:t>
            </a:r>
            <a:r>
              <a:rPr lang="el-GR" i="1" dirty="0" err="1"/>
              <a:t>φιλάνθρωπον</a:t>
            </a:r>
            <a:r>
              <a:rPr lang="el-GR" i="1" dirty="0"/>
              <a:t> </a:t>
            </a:r>
            <a:r>
              <a:rPr lang="el-GR" i="1" dirty="0" err="1"/>
              <a:t>Θεὸν</a:t>
            </a:r>
            <a:r>
              <a:rPr lang="el-GR" i="1" dirty="0"/>
              <a:t> </a:t>
            </a:r>
            <a:r>
              <a:rPr lang="el-GR" i="1" dirty="0" err="1"/>
              <a:t>καὶ</a:t>
            </a:r>
            <a:r>
              <a:rPr lang="el-GR" i="1" dirty="0"/>
              <a:t> </a:t>
            </a:r>
            <a:r>
              <a:rPr lang="el-GR" i="1" dirty="0" err="1"/>
              <a:t>λύτρον</a:t>
            </a:r>
            <a:r>
              <a:rPr lang="el-GR" i="1" dirty="0"/>
              <a:t> μοι </a:t>
            </a:r>
            <a:r>
              <a:rPr lang="el-GR" i="1" dirty="0" err="1"/>
              <a:t>τῶν</a:t>
            </a:r>
            <a:r>
              <a:rPr lang="el-GR" i="1" dirty="0"/>
              <a:t> πταισμάτων γενέσθαι και </a:t>
            </a:r>
            <a:r>
              <a:rPr lang="el-GR" i="1" dirty="0" err="1"/>
              <a:t>δοθῆναι</a:t>
            </a:r>
            <a:r>
              <a:rPr lang="el-GR" dirty="0"/>
              <a:t>», Μ. Βασιλείου, </a:t>
            </a:r>
            <a:r>
              <a:rPr lang="el-GR" i="1" dirty="0" err="1"/>
              <a:t>Ἐπιστολὴ</a:t>
            </a:r>
            <a:r>
              <a:rPr lang="el-GR" i="1" dirty="0"/>
              <a:t> 360</a:t>
            </a:r>
            <a:r>
              <a:rPr lang="el-GR" dirty="0"/>
              <a:t>, </a:t>
            </a:r>
            <a:r>
              <a:rPr lang="en-US" dirty="0"/>
              <a:t>PG 32, 1100B.</a:t>
            </a:r>
          </a:p>
          <a:p>
            <a:r>
              <a:rPr lang="el-GR" dirty="0"/>
              <a:t>Βέβαια δεχόμαστε ότι </a:t>
            </a:r>
            <a:r>
              <a:rPr lang="el-GR" b="1" dirty="0">
                <a:solidFill>
                  <a:srgbClr val="FF0000"/>
                </a:solidFill>
              </a:rPr>
              <a:t>ένας είναι ο «</a:t>
            </a:r>
            <a:r>
              <a:rPr lang="el-GR" b="1" i="1" dirty="0">
                <a:solidFill>
                  <a:srgbClr val="FF0000"/>
                </a:solidFill>
              </a:rPr>
              <a:t>μεσίτης </a:t>
            </a:r>
            <a:r>
              <a:rPr lang="el-GR" b="1" i="1" dirty="0" err="1">
                <a:solidFill>
                  <a:srgbClr val="FF0000"/>
                </a:solidFill>
              </a:rPr>
              <a:t>Θεοῦ</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ἀνθρώπων</a:t>
            </a:r>
            <a:r>
              <a:rPr lang="el-GR" b="1" dirty="0">
                <a:solidFill>
                  <a:srgbClr val="FF0000"/>
                </a:solidFill>
              </a:rPr>
              <a:t>», ο Ιησούς Χριστός </a:t>
            </a:r>
            <a:r>
              <a:rPr lang="el-GR" dirty="0"/>
              <a:t>(</a:t>
            </a:r>
            <a:r>
              <a:rPr lang="el-GR" i="1" dirty="0"/>
              <a:t>Α΄ Τιμ</a:t>
            </a:r>
            <a:r>
              <a:rPr lang="el-GR" dirty="0"/>
              <a:t>. 2,5). Σύμφωνα με την ορθόδοξη παράδοση, όπως εκφράζεται από τις σχετικές απόψεις του </a:t>
            </a:r>
            <a:r>
              <a:rPr lang="el-GR" dirty="0" err="1"/>
              <a:t>Δοσιθέου</a:t>
            </a:r>
            <a:r>
              <a:rPr lang="el-GR" dirty="0"/>
              <a:t> Ιεροσολύμων (1669-1707), Μητροφάνη </a:t>
            </a:r>
            <a:r>
              <a:rPr lang="el-GR" dirty="0" err="1"/>
              <a:t>Κριτοπούλου</a:t>
            </a:r>
            <a:r>
              <a:rPr lang="el-GR" dirty="0"/>
              <a:t> και Πέτρου </a:t>
            </a:r>
            <a:r>
              <a:rPr lang="el-GR" dirty="0" err="1"/>
              <a:t>Μογίλα</a:t>
            </a:r>
            <a:r>
              <a:rPr lang="el-GR" dirty="0"/>
              <a:t> Κιέβου (1633-1646), δεν καλούμε τους αγίους μεσίτες αλλά </a:t>
            </a:r>
            <a:r>
              <a:rPr lang="el-GR" b="1" dirty="0"/>
              <a:t>πρέσβεις </a:t>
            </a:r>
            <a:r>
              <a:rPr lang="el-GR" dirty="0"/>
              <a:t>και </a:t>
            </a:r>
            <a:r>
              <a:rPr lang="el-GR" b="1" dirty="0"/>
              <a:t>ικέτες</a:t>
            </a:r>
            <a:r>
              <a:rPr lang="el-GR" dirty="0"/>
              <a:t> προς τον Θεό και τους επικαλούμαστε όχι ως κάποιους θεούς αλλά ως </a:t>
            </a:r>
            <a:r>
              <a:rPr lang="el-GR" b="1" dirty="0"/>
              <a:t>αδελφούς μας </a:t>
            </a:r>
            <a:r>
              <a:rPr lang="el-GR" dirty="0"/>
              <a:t>και </a:t>
            </a:r>
            <a:r>
              <a:rPr lang="el-GR" b="1" dirty="0"/>
              <a:t>φίλους του Θεού</a:t>
            </a:r>
            <a:r>
              <a:rPr lang="el-GR" dirty="0"/>
              <a:t>, για να ζητήσουν τη βοήθεια του Θεού για μας. Δεν μας βοηθούν από τη δική τους δύναμη, ούτε κατά κάποια δίκαιη οφειλή του Θεού προς αυτούς – γιατί ο Θεός δεν οφείλει σε κανέναν – ούτε κατά την αξιομισθία τους, αλλά σύμφωνα με την </a:t>
            </a:r>
            <a:r>
              <a:rPr lang="el-GR" b="1" dirty="0"/>
              <a:t>παρρησία</a:t>
            </a:r>
            <a:r>
              <a:rPr lang="el-GR" dirty="0"/>
              <a:t>, την οποία ο Θεός τους χάρισε.</a:t>
            </a:r>
          </a:p>
          <a:p>
            <a:r>
              <a:rPr lang="el-GR" dirty="0"/>
              <a:t>Η επίκληση στις πρεσβείες των αγίων απορρέει από την αυθόρμητη ανάγκη των χριστιανών να προσεύχονται «</a:t>
            </a:r>
            <a:r>
              <a:rPr lang="el-GR" i="1" dirty="0" err="1"/>
              <a:t>ὑπὲρ</a:t>
            </a:r>
            <a:r>
              <a:rPr lang="el-GR" i="1" dirty="0"/>
              <a:t> </a:t>
            </a:r>
            <a:r>
              <a:rPr lang="el-GR" i="1" dirty="0" err="1"/>
              <a:t>ἀλλήλων</a:t>
            </a:r>
            <a:r>
              <a:rPr lang="el-GR" dirty="0"/>
              <a:t>» και από τη θεία διαβεβαίωση ότι «</a:t>
            </a:r>
            <a:r>
              <a:rPr lang="el-GR" i="1" dirty="0" err="1"/>
              <a:t>πολὺ</a:t>
            </a:r>
            <a:r>
              <a:rPr lang="el-GR" i="1" dirty="0"/>
              <a:t> </a:t>
            </a:r>
            <a:r>
              <a:rPr lang="el-GR" i="1" dirty="0" err="1"/>
              <a:t>ἰσχύει</a:t>
            </a:r>
            <a:r>
              <a:rPr lang="el-GR" i="1" dirty="0"/>
              <a:t> </a:t>
            </a:r>
            <a:r>
              <a:rPr lang="el-GR" i="1" dirty="0" err="1"/>
              <a:t>δέησις</a:t>
            </a:r>
            <a:r>
              <a:rPr lang="el-GR" i="1" dirty="0"/>
              <a:t> δικαίου </a:t>
            </a:r>
            <a:r>
              <a:rPr lang="el-GR" i="1" dirty="0" err="1"/>
              <a:t>ἐνεργουμένη</a:t>
            </a:r>
            <a:r>
              <a:rPr lang="el-GR" dirty="0"/>
              <a:t>» (</a:t>
            </a:r>
            <a:r>
              <a:rPr lang="el-GR" dirty="0" err="1"/>
              <a:t>Ἰακ</a:t>
            </a:r>
            <a:r>
              <a:rPr lang="el-GR" dirty="0"/>
              <a:t>. 5,16).</a:t>
            </a:r>
          </a:p>
        </p:txBody>
      </p:sp>
    </p:spTree>
    <p:extLst>
      <p:ext uri="{BB962C8B-B14F-4D97-AF65-F5344CB8AC3E}">
        <p14:creationId xmlns:p14="http://schemas.microsoft.com/office/powerpoint/2010/main" val="425819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04DAB4-C8D2-A6F0-BF38-0994DF1091C8}"/>
              </a:ext>
            </a:extLst>
          </p:cNvPr>
          <p:cNvSpPr>
            <a:spLocks noGrp="1"/>
          </p:cNvSpPr>
          <p:nvPr>
            <p:ph type="title"/>
          </p:nvPr>
        </p:nvSpPr>
        <p:spPr>
          <a:xfrm>
            <a:off x="838200" y="0"/>
            <a:ext cx="10515600" cy="681037"/>
          </a:xfrm>
        </p:spPr>
        <p:txBody>
          <a:bodyPr>
            <a:normAutofit fontScale="90000"/>
          </a:bodyPr>
          <a:lstStyle/>
          <a:p>
            <a:pPr algn="ctr"/>
            <a:r>
              <a:rPr lang="el-GR" b="1" dirty="0"/>
              <a:t>ΟΙ ΠΡΕΣΒΕΙΕΣ ΤΩΝ ΑΓΙΩΝ</a:t>
            </a:r>
            <a:endParaRPr lang="el-GR" dirty="0"/>
          </a:p>
        </p:txBody>
      </p:sp>
      <p:sp>
        <p:nvSpPr>
          <p:cNvPr id="3" name="Θέση περιεχομένου 2">
            <a:extLst>
              <a:ext uri="{FF2B5EF4-FFF2-40B4-BE49-F238E27FC236}">
                <a16:creationId xmlns:a16="http://schemas.microsoft.com/office/drawing/2014/main" id="{BA440D58-8C5D-7611-97BF-39A9AFC5EC72}"/>
              </a:ext>
            </a:extLst>
          </p:cNvPr>
          <p:cNvSpPr>
            <a:spLocks noGrp="1"/>
          </p:cNvSpPr>
          <p:nvPr>
            <p:ph idx="1"/>
          </p:nvPr>
        </p:nvSpPr>
        <p:spPr>
          <a:xfrm>
            <a:off x="0" y="556384"/>
            <a:ext cx="12192000" cy="6301616"/>
          </a:xfrm>
        </p:spPr>
        <p:txBody>
          <a:bodyPr/>
          <a:lstStyle/>
          <a:p>
            <a:r>
              <a:rPr lang="el-GR" dirty="0"/>
              <a:t>Τη διδασκαλία της Εκκλησίας για τη μεσιτεία των αγίων απέρριψαν οι Προτεστάντες με αφορμή τις καταχρήσεις της Ρωμαιοκαθολικής Εκκλησίας κατά τον μεσαίωνα. Η διδασκαλία αυτή βρίσκεται σε ριζική αντίθεση με τη διδασκαλία των Διαμαρτυρομένων για τη σωτηρία του ανθρώπου και τη σημασία του μυστηρίου της θείας οικονομίας.</a:t>
            </a:r>
          </a:p>
          <a:p>
            <a:r>
              <a:rPr lang="el-GR" dirty="0"/>
              <a:t>Η Ρωμαιοκαθολική Εκκλησία αντέδρασε με τη Σύνοδο του </a:t>
            </a:r>
            <a:r>
              <a:rPr lang="el-GR" dirty="0" err="1"/>
              <a:t>Τριδέντου</a:t>
            </a:r>
            <a:r>
              <a:rPr lang="el-GR" dirty="0"/>
              <a:t> (1545-1563), όπου προσπαθώντας να διορθώσει τα «</a:t>
            </a:r>
            <a:r>
              <a:rPr lang="el-GR" dirty="0" err="1"/>
              <a:t>κακῶς</a:t>
            </a:r>
            <a:r>
              <a:rPr lang="el-GR" dirty="0"/>
              <a:t> κείμενα» τόνισε τον </a:t>
            </a:r>
            <a:r>
              <a:rPr lang="el-GR" dirty="0" err="1"/>
              <a:t>χριστοκεντρικό</a:t>
            </a:r>
            <a:r>
              <a:rPr lang="el-GR" dirty="0"/>
              <a:t> χαρακτήρα της διδασκαλίας για τη μεσιτεία των αγίων.</a:t>
            </a:r>
          </a:p>
          <a:p>
            <a:r>
              <a:rPr lang="el-GR" dirty="0"/>
              <a:t>Η </a:t>
            </a:r>
            <a:r>
              <a:rPr lang="el-GR" b="1" dirty="0"/>
              <a:t>Ζ΄ Οικουμενική Σύνοδος </a:t>
            </a:r>
            <a:r>
              <a:rPr lang="el-GR" dirty="0"/>
              <a:t>(787) διδάσκει ότι </a:t>
            </a:r>
            <a:r>
              <a:rPr lang="el-GR" b="1" dirty="0">
                <a:solidFill>
                  <a:srgbClr val="FF0000"/>
                </a:solidFill>
              </a:rPr>
              <a:t>υπόκεινται σε αναθεματισμό </a:t>
            </a:r>
          </a:p>
          <a:p>
            <a:pPr>
              <a:buFont typeface="Wingdings" panose="05000000000000000000" pitchFamily="2" charset="2"/>
              <a:buChar char="v"/>
            </a:pPr>
            <a:r>
              <a:rPr lang="el-GR" dirty="0"/>
              <a:t>όσοι δεν πιστεύουν ότι οι άγιοι ως ψυχές και σώματα είναι τίμιοι ενώπιον του Θεού και </a:t>
            </a:r>
          </a:p>
          <a:p>
            <a:pPr>
              <a:buFont typeface="Wingdings" panose="05000000000000000000" pitchFamily="2" charset="2"/>
              <a:buChar char="v"/>
            </a:pPr>
            <a:r>
              <a:rPr lang="el-GR" dirty="0"/>
              <a:t>όσοι δεν επικαλούνται τις πρεσβείες τους ως προσώπων που δικαιούνται να πρεσβεύουν για ολόκληρο τον κόσμο.</a:t>
            </a:r>
          </a:p>
        </p:txBody>
      </p:sp>
    </p:spTree>
    <p:extLst>
      <p:ext uri="{BB962C8B-B14F-4D97-AF65-F5344CB8AC3E}">
        <p14:creationId xmlns:p14="http://schemas.microsoft.com/office/powerpoint/2010/main" val="1360842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Θέση περιεχομένου 4" descr="Εικόνα που περιέχει κείμενο">
            <a:extLst>
              <a:ext uri="{FF2B5EF4-FFF2-40B4-BE49-F238E27FC236}">
                <a16:creationId xmlns:a16="http://schemas.microsoft.com/office/drawing/2014/main" id="{5758D62C-54A8-1BE8-89FC-EC5E6F2A9AB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4329" b="13800"/>
          <a:stretch/>
        </p:blipFill>
        <p:spPr>
          <a:xfrm>
            <a:off x="20" y="0"/>
            <a:ext cx="12191980" cy="6858000"/>
          </a:xfrm>
          <a:prstGeom prst="rect">
            <a:avLst/>
          </a:prstGeom>
        </p:spPr>
      </p:pic>
    </p:spTree>
    <p:extLst>
      <p:ext uri="{BB962C8B-B14F-4D97-AF65-F5344CB8AC3E}">
        <p14:creationId xmlns:p14="http://schemas.microsoft.com/office/powerpoint/2010/main" val="3105893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E654D5-407E-3C8C-AB85-DE8E2A720DAB}"/>
              </a:ext>
            </a:extLst>
          </p:cNvPr>
          <p:cNvSpPr>
            <a:spLocks noGrp="1"/>
          </p:cNvSpPr>
          <p:nvPr>
            <p:ph type="title"/>
          </p:nvPr>
        </p:nvSpPr>
        <p:spPr>
          <a:xfrm>
            <a:off x="838200" y="1"/>
            <a:ext cx="10515600" cy="545910"/>
          </a:xfrm>
        </p:spPr>
        <p:txBody>
          <a:bodyPr>
            <a:normAutofit fontScale="90000"/>
          </a:bodyPr>
          <a:lstStyle/>
          <a:p>
            <a:pPr algn="ctr"/>
            <a:br>
              <a:rPr lang="el-GR" b="0" i="0" dirty="0">
                <a:effectLst/>
                <a:latin typeface="Fira Sans" panose="020B0604020202020204" pitchFamily="34" charset="0"/>
              </a:rPr>
            </a:br>
            <a:r>
              <a:rPr lang="el-GR" b="0" i="0" dirty="0">
                <a:effectLst/>
                <a:latin typeface="Fira Sans" panose="020B0604020202020204" pitchFamily="34" charset="0"/>
              </a:rPr>
              <a:t>Τι είναι τα Δίπτυχα; </a:t>
            </a:r>
            <a:br>
              <a:rPr lang="el-GR" b="0" i="0" dirty="0">
                <a:effectLst/>
                <a:latin typeface="Fira Sans"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0BB28523-AAF0-49DD-0BCC-F57991ACD382}"/>
              </a:ext>
            </a:extLst>
          </p:cNvPr>
          <p:cNvSpPr>
            <a:spLocks noGrp="1"/>
          </p:cNvSpPr>
          <p:nvPr>
            <p:ph idx="1"/>
          </p:nvPr>
        </p:nvSpPr>
        <p:spPr>
          <a:xfrm>
            <a:off x="0" y="545911"/>
            <a:ext cx="12192000" cy="6312088"/>
          </a:xfrm>
        </p:spPr>
        <p:txBody>
          <a:bodyPr>
            <a:normAutofit fontScale="62500" lnSpcReduction="20000"/>
          </a:bodyPr>
          <a:lstStyle/>
          <a:p>
            <a:pPr algn="l"/>
            <a:r>
              <a:rPr lang="el-GR" b="0" i="0" dirty="0">
                <a:effectLst/>
                <a:latin typeface="Fira Sans" panose="020B0604020202020204" pitchFamily="34" charset="0"/>
              </a:rPr>
              <a:t>Είναι δύο σανίδια ενωμένα μεταξύ τους, όπως οι πλάκες πού είχε ο Μωυσής στις οποίες ήταν γραμμένος ο Δεκάλογος. Στα Δίπτυχα ήταν γραμμένα τα ονόματα των Ορθοδόξων. Σύμφωνα με την απόφαση τής Ε’ Οικουμενικής Συνόδου μετά τον καθαγιασμό των Τιμίων Δώρων και δη μετά το «</a:t>
            </a:r>
            <a:r>
              <a:rPr lang="el-GR" b="0" i="0" dirty="0" err="1">
                <a:effectLst/>
                <a:latin typeface="Fira Sans" panose="020B0604020202020204" pitchFamily="34" charset="0"/>
              </a:rPr>
              <a:t>Άξιον</a:t>
            </a:r>
            <a:r>
              <a:rPr lang="el-GR" b="0" i="0" dirty="0">
                <a:effectLst/>
                <a:latin typeface="Fira Sans" panose="020B0604020202020204" pitchFamily="34" charset="0"/>
              </a:rPr>
              <a:t> έστιν», ή το «Επί σοί χαίρει </a:t>
            </a:r>
            <a:r>
              <a:rPr lang="el-GR" b="0" i="0" dirty="0" err="1">
                <a:effectLst/>
                <a:latin typeface="Fira Sans" panose="020B0604020202020204" pitchFamily="34" charset="0"/>
              </a:rPr>
              <a:t>Κεχαριτωμένη</a:t>
            </a:r>
            <a:r>
              <a:rPr lang="el-GR" b="0" i="0" dirty="0">
                <a:effectLst/>
                <a:latin typeface="Fira Sans" panose="020B0604020202020204" pitchFamily="34" charset="0"/>
              </a:rPr>
              <a:t>…» ο Διάκονος μνημόνευε τα ονόματα τα οποία ήταν γραμμένα στα Δίπτυχα. Αυτή η </a:t>
            </a:r>
            <a:r>
              <a:rPr lang="el-GR" b="0" i="0" dirty="0" err="1">
                <a:effectLst/>
                <a:latin typeface="Fira Sans" panose="020B0604020202020204" pitchFamily="34" charset="0"/>
              </a:rPr>
              <a:t>τάξις</a:t>
            </a:r>
            <a:r>
              <a:rPr lang="el-GR" b="0" i="0" dirty="0">
                <a:effectLst/>
                <a:latin typeface="Fira Sans" panose="020B0604020202020204" pitchFamily="34" charset="0"/>
              </a:rPr>
              <a:t> και σήμερα τηρείται στο Άγιο Όρος.</a:t>
            </a:r>
          </a:p>
          <a:p>
            <a:pPr algn="l"/>
            <a:r>
              <a:rPr lang="el-GR" b="0" i="0" dirty="0">
                <a:effectLst/>
                <a:latin typeface="Fira Sans" panose="020B0604020202020204" pitchFamily="34" charset="0"/>
              </a:rPr>
              <a:t>Τα Δίπτυχα </a:t>
            </a:r>
            <a:r>
              <a:rPr lang="el-GR" b="0" i="0" dirty="0" err="1">
                <a:effectLst/>
                <a:latin typeface="Fira Sans" panose="020B0604020202020204" pitchFamily="34" charset="0"/>
              </a:rPr>
              <a:t>ήσαν</a:t>
            </a:r>
            <a:r>
              <a:rPr lang="el-GR" b="0" i="0" dirty="0">
                <a:effectLst/>
                <a:latin typeface="Fira Sans" panose="020B0604020202020204" pitchFamily="34" charset="0"/>
              </a:rPr>
              <a:t> τριών ειδών: Δίπτυχα αγίων, Δίπτυχα των ζώντων και Δίπτυχα των κεκοιμημένων.</a:t>
            </a:r>
          </a:p>
          <a:p>
            <a:pPr algn="l"/>
            <a:r>
              <a:rPr lang="el-GR" b="0" i="0" dirty="0">
                <a:effectLst/>
                <a:latin typeface="Fira Sans" panose="020B0604020202020204" pitchFamily="34" charset="0"/>
              </a:rPr>
              <a:t>Τα δίπτυχα των αγίων υπάρχουν από την εποχή του Αγ. Διονυσίου του </a:t>
            </a:r>
            <a:r>
              <a:rPr lang="el-GR" b="0" i="0" dirty="0" err="1">
                <a:effectLst/>
                <a:latin typeface="Fira Sans" panose="020B0604020202020204" pitchFamily="34" charset="0"/>
              </a:rPr>
              <a:t>Αρεοπαγίτου</a:t>
            </a:r>
            <a:r>
              <a:rPr lang="el-GR" b="0" i="0" dirty="0">
                <a:effectLst/>
                <a:latin typeface="Fira Sans" panose="020B0604020202020204" pitchFamily="34" charset="0"/>
              </a:rPr>
              <a:t>.</a:t>
            </a:r>
          </a:p>
          <a:p>
            <a:pPr algn="l"/>
            <a:r>
              <a:rPr lang="el-GR" b="0" i="0" dirty="0">
                <a:effectLst/>
                <a:latin typeface="Fira Sans" panose="020B0604020202020204" pitchFamily="34" charset="0"/>
              </a:rPr>
              <a:t>Τα Δίπτυχα των κεκοιμημένων είναι και αυτά αρχαιότατα και αναφέρονται στην Θ. Λειτουργία τού ευαγγελιστού Μάρκου.</a:t>
            </a:r>
          </a:p>
          <a:p>
            <a:pPr algn="l"/>
            <a:r>
              <a:rPr lang="el-GR" b="0" i="0" dirty="0">
                <a:effectLst/>
                <a:latin typeface="Fira Sans" panose="020B0604020202020204" pitchFamily="34" charset="0"/>
              </a:rPr>
              <a:t>Στα Δίπτυχα των ζώντων </a:t>
            </a:r>
            <a:r>
              <a:rPr lang="el-GR" b="0" i="0" dirty="0" err="1">
                <a:effectLst/>
                <a:latin typeface="Fira Sans" panose="020B0604020202020204" pitchFamily="34" charset="0"/>
              </a:rPr>
              <a:t>ήσαν</a:t>
            </a:r>
            <a:r>
              <a:rPr lang="el-GR" b="0" i="0" dirty="0">
                <a:effectLst/>
                <a:latin typeface="Fira Sans" panose="020B0604020202020204" pitchFamily="34" charset="0"/>
              </a:rPr>
              <a:t> γραμμένοι οι Αρχιερείς και οι αυτοκράτορες και όσοι ήταν στα αξιώματα και στις εξουσίες, και προ πάντων όσοι βοήθησαν στην Εκκλησία εκείνη, και γενικά όλος ο λαός. Αυτά τα δίπτυχα </a:t>
            </a:r>
            <a:r>
              <a:rPr lang="el-GR" b="0" i="0" dirty="0" err="1">
                <a:effectLst/>
                <a:latin typeface="Fira Sans" panose="020B0604020202020204" pitchFamily="34" charset="0"/>
              </a:rPr>
              <a:t>έφυλάσσοντο</a:t>
            </a:r>
            <a:r>
              <a:rPr lang="el-GR" b="0" i="0" dirty="0">
                <a:effectLst/>
                <a:latin typeface="Fira Sans" panose="020B0604020202020204" pitchFamily="34" charset="0"/>
              </a:rPr>
              <a:t> με μεγάλη ακρίβεια στο Ιερό από τούς </a:t>
            </a:r>
            <a:r>
              <a:rPr lang="el-GR" b="0" i="0" dirty="0" err="1">
                <a:effectLst/>
                <a:latin typeface="Fira Sans" panose="020B0604020202020204" pitchFamily="34" charset="0"/>
              </a:rPr>
              <a:t>ιερουργούντες</a:t>
            </a:r>
            <a:r>
              <a:rPr lang="el-GR" b="0" i="0" dirty="0">
                <a:effectLst/>
                <a:latin typeface="Fira Sans" panose="020B0604020202020204" pitchFamily="34" charset="0"/>
              </a:rPr>
              <a:t>. Ή ακρίβεια αυτή τής διαφυλάξεως των </a:t>
            </a:r>
            <a:r>
              <a:rPr lang="el-GR" b="0" i="0" dirty="0" err="1">
                <a:effectLst/>
                <a:latin typeface="Fira Sans" panose="020B0604020202020204" pitchFamily="34" charset="0"/>
              </a:rPr>
              <a:t>Διπτύχων</a:t>
            </a:r>
            <a:r>
              <a:rPr lang="el-GR" b="0" i="0" dirty="0">
                <a:effectLst/>
                <a:latin typeface="Fira Sans" panose="020B0604020202020204" pitchFamily="34" charset="0"/>
              </a:rPr>
              <a:t> </a:t>
            </a:r>
            <a:r>
              <a:rPr lang="el-GR" b="0" i="0" dirty="0" err="1">
                <a:effectLst/>
                <a:latin typeface="Fira Sans" panose="020B0604020202020204" pitchFamily="34" charset="0"/>
              </a:rPr>
              <a:t>οφείλετο</a:t>
            </a:r>
            <a:r>
              <a:rPr lang="el-GR" b="0" i="0" dirty="0">
                <a:effectLst/>
                <a:latin typeface="Fira Sans" panose="020B0604020202020204" pitchFamily="34" charset="0"/>
              </a:rPr>
              <a:t> στο ότι από εδώ φαίνεται ότι έπρεπε οι Άγιοι τής Εκκλησίας να δοξάζονται ως Άγιοι, να μακαρίζονται οι Ορθόδοξοι ως Ορθόδοξοι, να καταδικάζονται οι αιρετικοί ως </a:t>
            </a:r>
            <a:r>
              <a:rPr lang="el-GR" b="0" i="0" dirty="0" err="1">
                <a:effectLst/>
                <a:latin typeface="Fira Sans" panose="020B0604020202020204" pitchFamily="34" charset="0"/>
              </a:rPr>
              <a:t>αποστάται</a:t>
            </a:r>
            <a:r>
              <a:rPr lang="el-GR" b="0" i="0" dirty="0">
                <a:effectLst/>
                <a:latin typeface="Fira Sans" panose="020B0604020202020204" pitchFamily="34" charset="0"/>
              </a:rPr>
              <a:t>, και να </a:t>
            </a:r>
            <a:r>
              <a:rPr lang="el-GR" b="0" i="0" dirty="0" err="1">
                <a:effectLst/>
                <a:latin typeface="Fira Sans" panose="020B0604020202020204" pitchFamily="34" charset="0"/>
              </a:rPr>
              <a:t>μνημονεύωνται</a:t>
            </a:r>
            <a:r>
              <a:rPr lang="el-GR" b="0" i="0" dirty="0">
                <a:effectLst/>
                <a:latin typeface="Fira Sans" panose="020B0604020202020204" pitchFamily="34" charset="0"/>
              </a:rPr>
              <a:t> «οι </a:t>
            </a:r>
            <a:r>
              <a:rPr lang="el-GR" b="0" i="0" dirty="0" err="1">
                <a:effectLst/>
                <a:latin typeface="Fira Sans" panose="020B0604020202020204" pitchFamily="34" charset="0"/>
              </a:rPr>
              <a:t>έν</a:t>
            </a:r>
            <a:r>
              <a:rPr lang="el-GR" b="0" i="0" dirty="0">
                <a:effectLst/>
                <a:latin typeface="Fira Sans" panose="020B0604020202020204" pitchFamily="34" charset="0"/>
              </a:rPr>
              <a:t> </a:t>
            </a:r>
            <a:r>
              <a:rPr lang="el-GR" b="0" i="0" dirty="0" err="1">
                <a:effectLst/>
                <a:latin typeface="Fira Sans" panose="020B0604020202020204" pitchFamily="34" charset="0"/>
              </a:rPr>
              <a:t>πίστει</a:t>
            </a:r>
            <a:r>
              <a:rPr lang="el-GR" b="0" i="0" dirty="0">
                <a:effectLst/>
                <a:latin typeface="Fira Sans" panose="020B0604020202020204" pitchFamily="34" charset="0"/>
              </a:rPr>
              <a:t> </a:t>
            </a:r>
            <a:r>
              <a:rPr lang="el-GR" b="0" i="0" dirty="0" err="1">
                <a:effectLst/>
                <a:latin typeface="Fira Sans" panose="020B0604020202020204" pitchFamily="34" charset="0"/>
              </a:rPr>
              <a:t>τελειωθέντες</a:t>
            </a:r>
            <a:r>
              <a:rPr lang="el-GR" b="0" i="0" dirty="0">
                <a:effectLst/>
                <a:latin typeface="Fira Sans" panose="020B0604020202020204" pitchFamily="34" charset="0"/>
              </a:rPr>
              <a:t>, </a:t>
            </a:r>
            <a:r>
              <a:rPr lang="el-GR" b="0" i="0" dirty="0" err="1">
                <a:effectLst/>
                <a:latin typeface="Fira Sans" panose="020B0604020202020204" pitchFamily="34" charset="0"/>
              </a:rPr>
              <a:t>ών</a:t>
            </a:r>
            <a:r>
              <a:rPr lang="el-GR" b="0" i="0" dirty="0">
                <a:effectLst/>
                <a:latin typeface="Fira Sans" panose="020B0604020202020204" pitchFamily="34" charset="0"/>
              </a:rPr>
              <a:t> ο Κύριος </a:t>
            </a:r>
            <a:r>
              <a:rPr lang="el-GR" b="0" i="0" dirty="0" err="1">
                <a:effectLst/>
                <a:latin typeface="Fira Sans" panose="020B0604020202020204" pitchFamily="34" charset="0"/>
              </a:rPr>
              <a:t>γινώσκει</a:t>
            </a:r>
            <a:r>
              <a:rPr lang="el-GR" b="0" i="0" dirty="0">
                <a:effectLst/>
                <a:latin typeface="Fira Sans" panose="020B0604020202020204" pitchFamily="34" charset="0"/>
              </a:rPr>
              <a:t> </a:t>
            </a:r>
            <a:r>
              <a:rPr lang="el-GR" b="0" i="0" dirty="0" err="1">
                <a:effectLst/>
                <a:latin typeface="Fira Sans" panose="020B0604020202020204" pitchFamily="34" charset="0"/>
              </a:rPr>
              <a:t>τά</a:t>
            </a:r>
            <a:r>
              <a:rPr lang="el-GR" b="0" i="0" dirty="0">
                <a:effectLst/>
                <a:latin typeface="Fira Sans" panose="020B0604020202020204" pitchFamily="34" charset="0"/>
              </a:rPr>
              <a:t> ονόματα».</a:t>
            </a:r>
          </a:p>
          <a:p>
            <a:pPr algn="l"/>
            <a:r>
              <a:rPr lang="el-GR" b="0" i="0" dirty="0">
                <a:effectLst/>
                <a:latin typeface="Fira Sans" panose="020B0604020202020204" pitchFamily="34" charset="0"/>
              </a:rPr>
              <a:t>Τις ευχές υπέρ των κεκοιμημένων και τις δεήσεις και συνεπώς τα μνημόσυνα, τα υποστηρίζει ή αδιαφιλονίκητη Αποστολική </a:t>
            </a:r>
            <a:r>
              <a:rPr lang="el-GR" b="0" i="0" dirty="0" err="1">
                <a:effectLst/>
                <a:latin typeface="Fira Sans" panose="020B0604020202020204" pitchFamily="34" charset="0"/>
              </a:rPr>
              <a:t>παράδοσις</a:t>
            </a:r>
            <a:r>
              <a:rPr lang="el-GR" b="0" i="0" dirty="0">
                <a:effectLst/>
                <a:latin typeface="Fira Sans" panose="020B0604020202020204" pitchFamily="34" charset="0"/>
              </a:rPr>
              <a:t>, από την οποία παραλάβαμε να ευχόμαστε στην Προσκομιδή των Τιμίων Δώρων υπέρ των </a:t>
            </a:r>
            <a:r>
              <a:rPr lang="el-GR" b="0" i="0" dirty="0" err="1">
                <a:effectLst/>
                <a:latin typeface="Fira Sans" panose="020B0604020202020204" pitchFamily="34" charset="0"/>
              </a:rPr>
              <a:t>κεκοιμημενων</a:t>
            </a:r>
            <a:r>
              <a:rPr lang="el-GR" b="0" i="0" dirty="0">
                <a:effectLst/>
                <a:latin typeface="Fira Sans" panose="020B0604020202020204" pitchFamily="34" charset="0"/>
              </a:rPr>
              <a:t> και να τοποθετούμε τις μερίδες τους ενώπιον τού Αγίου Άρτου, κοντά στις μερίδες των ζώντων και κατόπιν μερίδες ζώντων και κεκοιμημένων να τοποθετούνται στο Άγιο </a:t>
            </a:r>
            <a:r>
              <a:rPr lang="el-GR" b="0" i="0" dirty="0" err="1">
                <a:effectLst/>
                <a:latin typeface="Fira Sans" panose="020B0604020202020204" pitchFamily="34" charset="0"/>
              </a:rPr>
              <a:t>Ποτήριο</a:t>
            </a:r>
            <a:r>
              <a:rPr lang="el-GR" b="0" i="0" dirty="0">
                <a:effectLst/>
                <a:latin typeface="Fira Sans" panose="020B0604020202020204" pitchFamily="34" charset="0"/>
              </a:rPr>
              <a:t>, όπου το Πανάγιο Σώμα και Αίμα τού Κυρίου μας Ιησού Χριστού θα </a:t>
            </a:r>
            <a:r>
              <a:rPr lang="el-GR" b="0" i="0" dirty="0" err="1">
                <a:effectLst/>
                <a:latin typeface="Fira Sans" panose="020B0604020202020204" pitchFamily="34" charset="0"/>
              </a:rPr>
              <a:t>επισπάση</a:t>
            </a:r>
            <a:r>
              <a:rPr lang="el-GR" b="0" i="0" dirty="0">
                <a:effectLst/>
                <a:latin typeface="Fira Sans" panose="020B0604020202020204" pitchFamily="34" charset="0"/>
              </a:rPr>
              <a:t> τον αγιασμό και την απολύτρωση, ενώ ό ιερεύς λέγει «</a:t>
            </a:r>
            <a:r>
              <a:rPr lang="el-GR" b="0" i="0" dirty="0" err="1">
                <a:effectLst/>
                <a:latin typeface="Fira Sans" panose="020B0604020202020204" pitchFamily="34" charset="0"/>
              </a:rPr>
              <a:t>Απόπλυνον</a:t>
            </a:r>
            <a:r>
              <a:rPr lang="el-GR" b="0" i="0" dirty="0">
                <a:effectLst/>
                <a:latin typeface="Fira Sans" panose="020B0604020202020204" pitchFamily="34" charset="0"/>
              </a:rPr>
              <a:t> Κύριε τα αμαρτήματα των ενθάδε </a:t>
            </a:r>
            <a:r>
              <a:rPr lang="el-GR" b="0" i="0" dirty="0" err="1">
                <a:effectLst/>
                <a:latin typeface="Fira Sans" panose="020B0604020202020204" pitchFamily="34" charset="0"/>
              </a:rPr>
              <a:t>μνημονευθέντων</a:t>
            </a:r>
            <a:r>
              <a:rPr lang="el-GR" b="0" i="0" dirty="0">
                <a:effectLst/>
                <a:latin typeface="Fira Sans" panose="020B0604020202020204" pitchFamily="34" charset="0"/>
              </a:rPr>
              <a:t> δούλων σου τω </a:t>
            </a:r>
            <a:r>
              <a:rPr lang="el-GR" b="0" i="0" dirty="0" err="1">
                <a:effectLst/>
                <a:latin typeface="Fira Sans" panose="020B0604020202020204" pitchFamily="34" charset="0"/>
              </a:rPr>
              <a:t>Αιματι</a:t>
            </a:r>
            <a:r>
              <a:rPr lang="el-GR" b="0" i="0" dirty="0">
                <a:effectLst/>
                <a:latin typeface="Fira Sans" panose="020B0604020202020204" pitchFamily="34" charset="0"/>
              </a:rPr>
              <a:t> σου τω </a:t>
            </a:r>
            <a:r>
              <a:rPr lang="el-GR" b="0" i="0" dirty="0" err="1">
                <a:effectLst/>
                <a:latin typeface="Fira Sans" panose="020B0604020202020204" pitchFamily="34" charset="0"/>
              </a:rPr>
              <a:t>αγίω</a:t>
            </a:r>
            <a:r>
              <a:rPr lang="el-GR" b="0" i="0" dirty="0">
                <a:effectLst/>
                <a:latin typeface="Fira Sans" panose="020B0604020202020204" pitchFamily="34" charset="0"/>
              </a:rPr>
              <a:t>• </a:t>
            </a:r>
            <a:r>
              <a:rPr lang="el-GR" b="0" i="0" dirty="0" err="1">
                <a:effectLst/>
                <a:latin typeface="Fira Sans" panose="020B0604020202020204" pitchFamily="34" charset="0"/>
              </a:rPr>
              <a:t>πρεσβείαις</a:t>
            </a:r>
            <a:r>
              <a:rPr lang="el-GR" b="0" i="0" dirty="0">
                <a:effectLst/>
                <a:latin typeface="Fira Sans" panose="020B0604020202020204" pitchFamily="34" charset="0"/>
              </a:rPr>
              <a:t> της Θεοτόκου και πάντων σου των αγίων. Αμήν».</a:t>
            </a:r>
          </a:p>
          <a:p>
            <a:pPr algn="l"/>
            <a:r>
              <a:rPr lang="el-GR" b="0" i="0" dirty="0" err="1">
                <a:effectLst/>
                <a:latin typeface="Fira Sans" panose="020B0604020202020204" pitchFamily="34" charset="0"/>
              </a:rPr>
              <a:t>Βενεδίκτου</a:t>
            </a:r>
            <a:r>
              <a:rPr lang="el-GR" b="0" i="0" dirty="0">
                <a:effectLst/>
                <a:latin typeface="Fira Sans" panose="020B0604020202020204" pitchFamily="34" charset="0"/>
              </a:rPr>
              <a:t> Ιερομονάχου </a:t>
            </a:r>
            <a:r>
              <a:rPr lang="el-GR" b="0" i="0" dirty="0" err="1">
                <a:effectLst/>
                <a:latin typeface="Fira Sans" panose="020B0604020202020204" pitchFamily="34" charset="0"/>
              </a:rPr>
              <a:t>Αγιορείτου</a:t>
            </a:r>
            <a:r>
              <a:rPr lang="el-GR" b="0" i="0" dirty="0">
                <a:effectLst/>
                <a:latin typeface="Fira Sans" panose="020B0604020202020204" pitchFamily="34" charset="0"/>
              </a:rPr>
              <a:t> (Νέα Σκήτη Αγίου Όρους)</a:t>
            </a:r>
          </a:p>
          <a:p>
            <a:pPr algn="l"/>
            <a:r>
              <a:rPr lang="el-GR" b="0" i="0" dirty="0">
                <a:effectLst/>
                <a:latin typeface="Fira Sans" panose="020B0604020202020204" pitchFamily="34" charset="0"/>
              </a:rPr>
              <a:t>Πηγή: orthodoxanswers.gr </a:t>
            </a:r>
            <a:r>
              <a:rPr lang="en-US" b="0" i="0" dirty="0">
                <a:effectLst/>
                <a:latin typeface="Fira Sans" panose="020B0604020202020204" pitchFamily="34" charset="0"/>
                <a:hlinkClick r:id="rId2"/>
              </a:rPr>
              <a:t>https://www.dogma.gr/diafora/ti-einai-ta-diptycha-tis-ekklisias-2/151343/</a:t>
            </a:r>
            <a:endParaRPr lang="el-GR" b="0" i="0" dirty="0">
              <a:effectLst/>
              <a:latin typeface="Fira Sans" panose="020B0604020202020204" pitchFamily="34" charset="0"/>
            </a:endParaRPr>
          </a:p>
        </p:txBody>
      </p:sp>
    </p:spTree>
    <p:extLst>
      <p:ext uri="{BB962C8B-B14F-4D97-AF65-F5344CB8AC3E}">
        <p14:creationId xmlns:p14="http://schemas.microsoft.com/office/powerpoint/2010/main" val="2874010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083756-A818-9CCD-F0E7-99B92A689788}"/>
              </a:ext>
            </a:extLst>
          </p:cNvPr>
          <p:cNvSpPr>
            <a:spLocks noGrp="1"/>
          </p:cNvSpPr>
          <p:nvPr>
            <p:ph type="title"/>
          </p:nvPr>
        </p:nvSpPr>
        <p:spPr>
          <a:xfrm>
            <a:off x="838200" y="18256"/>
            <a:ext cx="10515600" cy="662782"/>
          </a:xfrm>
        </p:spPr>
        <p:txBody>
          <a:bodyPr>
            <a:normAutofit fontScale="90000"/>
          </a:bodyPr>
          <a:lstStyle/>
          <a:p>
            <a:pPr algn="ctr"/>
            <a:br>
              <a:rPr lang="el-GR" b="0" i="0" dirty="0">
                <a:effectLst/>
                <a:latin typeface="Fira Sans" panose="020B0604020202020204" pitchFamily="34" charset="0"/>
              </a:rPr>
            </a:br>
            <a:r>
              <a:rPr lang="el-GR" b="0" i="0" dirty="0">
                <a:effectLst/>
                <a:latin typeface="Fira Sans" panose="020B0604020202020204" pitchFamily="34" charset="0"/>
              </a:rPr>
              <a:t>Τι είναι τα Δίπτυχα; </a:t>
            </a:r>
            <a:br>
              <a:rPr lang="el-GR" b="0" i="0" dirty="0">
                <a:effectLst/>
                <a:latin typeface="Fira Sans"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9492955F-4FED-0739-A4F6-B50928209D51}"/>
              </a:ext>
            </a:extLst>
          </p:cNvPr>
          <p:cNvSpPr>
            <a:spLocks noGrp="1"/>
          </p:cNvSpPr>
          <p:nvPr>
            <p:ph idx="1"/>
          </p:nvPr>
        </p:nvSpPr>
        <p:spPr>
          <a:xfrm>
            <a:off x="0" y="556382"/>
            <a:ext cx="12192000" cy="6403975"/>
          </a:xfrm>
        </p:spPr>
        <p:txBody>
          <a:bodyPr>
            <a:normAutofit fontScale="92500" lnSpcReduction="10000"/>
          </a:bodyPr>
          <a:lstStyle/>
          <a:p>
            <a:r>
              <a:rPr lang="el-GR" b="0" i="0" dirty="0">
                <a:solidFill>
                  <a:srgbClr val="000000"/>
                </a:solidFill>
                <a:effectLst/>
                <a:latin typeface="Verdana" panose="020B0604030504040204" pitchFamily="34" charset="0"/>
              </a:rPr>
              <a:t>Διονυσίου ᾿</a:t>
            </a:r>
            <a:r>
              <a:rPr lang="el-GR" b="0" i="0" dirty="0" err="1">
                <a:solidFill>
                  <a:srgbClr val="000000"/>
                </a:solidFill>
                <a:effectLst/>
                <a:latin typeface="Verdana" panose="020B0604030504040204" pitchFamily="34" charset="0"/>
              </a:rPr>
              <a:t>Ανατολικιώτου</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ἐπιμελητοῦ</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τῶν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Διπτύχων</a:t>
            </a:r>
            <a:r>
              <a:rPr lang="el-GR" b="0" i="0" dirty="0">
                <a:solidFill>
                  <a:srgbClr val="000000"/>
                </a:solidFill>
                <a:effectLst/>
                <a:latin typeface="Verdana" panose="020B0604030504040204" pitchFamily="34" charset="0"/>
              </a:rPr>
              <a:t> (</a:t>
            </a:r>
            <a:r>
              <a:rPr lang="en-US" b="0" i="0" dirty="0">
                <a:solidFill>
                  <a:srgbClr val="000000"/>
                </a:solidFill>
                <a:effectLst/>
                <a:latin typeface="Verdana" panose="020B0604030504040204" pitchFamily="34" charset="0"/>
              </a:rPr>
              <a:t>diptyxa@yahoo.gr)</a:t>
            </a:r>
            <a:br>
              <a:rPr lang="en-US" dirty="0"/>
            </a:br>
            <a:br>
              <a:rPr lang="en-US" dirty="0"/>
            </a:br>
            <a:r>
              <a:rPr lang="el-GR" b="0" i="0" dirty="0" err="1">
                <a:solidFill>
                  <a:srgbClr val="000000"/>
                </a:solidFill>
                <a:effectLst/>
                <a:latin typeface="Verdana" panose="020B0604030504040204" pitchFamily="34" charset="0"/>
              </a:rPr>
              <a:t>Τὰ</a:t>
            </a:r>
            <a:r>
              <a:rPr lang="el-GR" b="0" i="0" dirty="0">
                <a:solidFill>
                  <a:srgbClr val="000000"/>
                </a:solidFill>
                <a:effectLst/>
                <a:latin typeface="Verdana" panose="020B0604030504040204" pitchFamily="34" charset="0"/>
              </a:rPr>
              <a:t> Δίπτυχα </a:t>
            </a:r>
            <a:r>
              <a:rPr lang="el-GR" b="0" i="0" dirty="0" err="1">
                <a:solidFill>
                  <a:srgbClr val="000000"/>
                </a:solidFill>
                <a:effectLst/>
                <a:latin typeface="Verdana" panose="020B0604030504040204" pitchFamily="34" charset="0"/>
              </a:rPr>
              <a:t>τῆς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ἐκκλησίας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τῆς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Ἑλλάδος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ἐκδίδονται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κατ</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ἔτος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ἀπὸ</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τὴν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Ἀπο­στο­λικὴ</a:t>
            </a:r>
            <a:r>
              <a:rPr lang="el-GR" b="0" i="0" dirty="0">
                <a:solidFill>
                  <a:srgbClr val="000000"/>
                </a:solidFill>
                <a:effectLst/>
                <a:latin typeface="Verdana" panose="020B0604030504040204" pitchFamily="34" charset="0"/>
              </a:rPr>
              <a:t> Διακονία» </a:t>
            </a:r>
            <a:r>
              <a:rPr lang="el-GR" b="0" i="0" dirty="0" err="1">
                <a:solidFill>
                  <a:srgbClr val="000000"/>
                </a:solidFill>
                <a:effectLst/>
                <a:latin typeface="Verdana" panose="020B0604030504040204" pitchFamily="34" charset="0"/>
              </a:rPr>
              <a:t>ὑπὸ</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τὴν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ἐπι­μέ­λεια</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ἐπί­βλεψι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τῆς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Συνοδικῆς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ὑποεπιτροπῆς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ἐπὶ</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τῆς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ἐκδό­σεως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τῶν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Δι­πτύχων</a:t>
            </a:r>
            <a:r>
              <a:rPr lang="el-GR" b="0" i="0" dirty="0">
                <a:solidFill>
                  <a:srgbClr val="000000"/>
                </a:solidFill>
                <a:effectLst/>
                <a:latin typeface="Verdana" panose="020B0604030504040204" pitchFamily="34" charset="0"/>
              </a:rPr>
              <a:t>». ἡ </a:t>
            </a:r>
            <a:r>
              <a:rPr lang="el-GR" b="0" i="0" dirty="0" err="1">
                <a:solidFill>
                  <a:srgbClr val="000000"/>
                </a:solidFill>
                <a:effectLst/>
                <a:latin typeface="Verdana" panose="020B0604030504040204" pitchFamily="34" charset="0"/>
              </a:rPr>
              <a:t>ἔκ­δο­σι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εἶναι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ἰδιαιτέρως</a:t>
            </a:r>
            <a:r>
              <a:rPr lang="el-GR" b="0" i="0" dirty="0">
                <a:solidFill>
                  <a:srgbClr val="000000"/>
                </a:solidFill>
                <a:effectLst/>
                <a:latin typeface="Verdana" panose="020B0604030504040204" pitchFamily="34" charset="0"/>
              </a:rPr>
              <a:t> δύσκολη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σημαν­τι­κή, </a:t>
            </a:r>
            <a:r>
              <a:rPr lang="el-GR" b="0" i="0" dirty="0" err="1">
                <a:solidFill>
                  <a:srgbClr val="000000"/>
                </a:solidFill>
                <a:effectLst/>
                <a:latin typeface="Verdana" panose="020B0604030504040204" pitchFamily="34" charset="0"/>
              </a:rPr>
              <a:t>ὄχι</a:t>
            </a:r>
            <a:r>
              <a:rPr lang="el-GR" b="0" i="0" dirty="0">
                <a:solidFill>
                  <a:srgbClr val="000000"/>
                </a:solidFill>
                <a:effectLst/>
                <a:latin typeface="Verdana" panose="020B0604030504040204" pitchFamily="34" charset="0"/>
              </a:rPr>
              <a:t> μόνον διότι περι­έχει </a:t>
            </a:r>
            <a:r>
              <a:rPr lang="el-GR" b="0" i="0" dirty="0" err="1">
                <a:solidFill>
                  <a:srgbClr val="000000"/>
                </a:solidFill>
                <a:effectLst/>
                <a:latin typeface="Verdana" panose="020B0604030504040204" pitchFamily="34" charset="0"/>
              </a:rPr>
              <a:t>τὸ</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τυπικὸ</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ὅλων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τῶν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ἡμε­ρῶν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τοῦ</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ἔτους</a:t>
            </a:r>
            <a:r>
              <a:rPr lang="el-GR" b="0" i="0" dirty="0">
                <a:solidFill>
                  <a:srgbClr val="000000"/>
                </a:solidFill>
                <a:effectLst/>
                <a:latin typeface="Verdana" panose="020B0604030504040204" pitchFamily="34" charset="0"/>
              </a:rPr>
              <a:t>, πα­ρουσιάζει </a:t>
            </a:r>
            <a:r>
              <a:rPr lang="el-GR" b="0" i="0" dirty="0" err="1">
                <a:solidFill>
                  <a:srgbClr val="000000"/>
                </a:solidFill>
                <a:effectLst/>
                <a:latin typeface="Verdana" panose="020B0604030504040204" pitchFamily="34" charset="0"/>
              </a:rPr>
              <a:t>τὴν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διοι­κη­τικὴ</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διάρθρωσι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ὅλων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τῶν</a:t>
            </a:r>
            <a:r>
              <a:rPr lang="el-GR" b="0" i="0" dirty="0">
                <a:solidFill>
                  <a:srgbClr val="000000"/>
                </a:solidFill>
                <a:effectLst/>
                <a:latin typeface="Verdana" panose="020B0604030504040204" pitchFamily="34" charset="0"/>
              </a:rPr>
              <a:t> μητροπόλεων </a:t>
            </a:r>
            <a:r>
              <a:rPr lang="el-GR" b="0" i="0" dirty="0" err="1">
                <a:solidFill>
                  <a:srgbClr val="000000"/>
                </a:solidFill>
                <a:effectLst/>
                <a:latin typeface="Verdana" panose="020B0604030504040204" pitchFamily="34" charset="0"/>
              </a:rPr>
              <a:t>τῆς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ἐκκλη­σίας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τῆς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Ἑλ­λάδος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πη­γαίνει </a:t>
            </a:r>
            <a:r>
              <a:rPr lang="el-GR" b="0" i="0" dirty="0" err="1">
                <a:solidFill>
                  <a:srgbClr val="000000"/>
                </a:solidFill>
                <a:effectLst/>
                <a:latin typeface="Verdana" panose="020B0604030504040204" pitchFamily="34" charset="0"/>
              </a:rPr>
              <a:t>σὲ</a:t>
            </a:r>
            <a:r>
              <a:rPr lang="el-GR" b="0" i="0" dirty="0">
                <a:solidFill>
                  <a:srgbClr val="000000"/>
                </a:solidFill>
                <a:effectLst/>
                <a:latin typeface="Verdana" panose="020B0604030504040204" pitchFamily="34" charset="0"/>
              </a:rPr>
              <a:t> κάθε </a:t>
            </a:r>
            <a:r>
              <a:rPr lang="el-GR" b="0" i="0" dirty="0" err="1">
                <a:solidFill>
                  <a:srgbClr val="000000"/>
                </a:solidFill>
                <a:effectLst/>
                <a:latin typeface="Verdana" panose="020B0604030504040204" pitchFamily="34" charset="0"/>
              </a:rPr>
              <a:t>ἐνορία</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σὲ</a:t>
            </a:r>
            <a:r>
              <a:rPr lang="el-GR" b="0" i="0" dirty="0">
                <a:solidFill>
                  <a:srgbClr val="000000"/>
                </a:solidFill>
                <a:effectLst/>
                <a:latin typeface="Verdana" panose="020B0604030504040204" pitchFamily="34" charset="0"/>
              </a:rPr>
              <a:t> κάθε </a:t>
            </a:r>
            <a:r>
              <a:rPr lang="el-GR" b="0" i="0" dirty="0" err="1">
                <a:solidFill>
                  <a:srgbClr val="000000"/>
                </a:solidFill>
                <a:effectLst/>
                <a:latin typeface="Verdana" panose="020B0604030504040204" pitchFamily="34" charset="0"/>
              </a:rPr>
              <a:t>χωριὸ</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τῆς</a:t>
            </a:r>
            <a:r>
              <a:rPr lang="el-GR" b="0" i="0" dirty="0">
                <a:solidFill>
                  <a:srgbClr val="000000"/>
                </a:solidFill>
                <a:effectLst/>
                <a:latin typeface="Verdana" panose="020B0604030504040204" pitchFamily="34" charset="0"/>
              </a:rPr>
              <a:t> χώρας μας, </a:t>
            </a:r>
            <a:r>
              <a:rPr lang="el-GR" b="0" i="0" dirty="0" err="1">
                <a:solidFill>
                  <a:srgbClr val="000000"/>
                </a:solidFill>
                <a:effectLst/>
                <a:latin typeface="Verdana" panose="020B0604030504040204" pitchFamily="34" charset="0"/>
              </a:rPr>
              <a:t>ἀλλὰ</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διότι παρου­σιά­ζεται ἡ </a:t>
            </a:r>
            <a:r>
              <a:rPr lang="el-GR" b="0" i="0" dirty="0" err="1">
                <a:solidFill>
                  <a:srgbClr val="000000"/>
                </a:solidFill>
                <a:effectLst/>
                <a:latin typeface="Verdana" panose="020B0604030504040204" pitchFamily="34" charset="0"/>
              </a:rPr>
              <a:t>διοικητικὴ</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δομὴ</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ὅλων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τῶν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ὑπολοίπων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ὀρ­θο­δό­ξων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ἐκκλη­σιῶν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ἀνὰ</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τὴν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οἰκου­μένη</a:t>
            </a:r>
            <a:r>
              <a:rPr lang="el-GR" b="0" i="0" dirty="0">
                <a:solidFill>
                  <a:srgbClr val="000000"/>
                </a:solidFill>
                <a:effectLst/>
                <a:latin typeface="Verdana" panose="020B0604030504040204" pitchFamily="34" charset="0"/>
              </a:rPr>
              <a:t>, φτάνει </a:t>
            </a:r>
            <a:r>
              <a:rPr lang="el-GR" b="0" i="0" dirty="0" err="1">
                <a:solidFill>
                  <a:srgbClr val="000000"/>
                </a:solidFill>
                <a:effectLst/>
                <a:latin typeface="Verdana" panose="020B0604030504040204" pitchFamily="34" charset="0"/>
              </a:rPr>
              <a:t>σὲ</a:t>
            </a:r>
            <a:r>
              <a:rPr lang="el-GR" b="0" i="0" dirty="0">
                <a:solidFill>
                  <a:srgbClr val="000000"/>
                </a:solidFill>
                <a:effectLst/>
                <a:latin typeface="Verdana" panose="020B0604030504040204" pitchFamily="34" charset="0"/>
              </a:rPr>
              <a:t> κάθε </a:t>
            </a:r>
            <a:r>
              <a:rPr lang="el-GR" b="0" i="0" dirty="0" err="1">
                <a:solidFill>
                  <a:srgbClr val="000000"/>
                </a:solidFill>
                <a:effectLst/>
                <a:latin typeface="Verdana" panose="020B0604030504040204" pitchFamily="34" charset="0"/>
              </a:rPr>
              <a:t>ὀρθό­δοξη</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ἐκ­κλη­σιαστικὴ</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διοίκησι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ἐκτὸς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Ἑλλάδος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χρησιμοποιεῖται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ἀπὸ</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πολλὲς</a:t>
            </a:r>
            <a:r>
              <a:rPr lang="el-GR" b="0" i="0" dirty="0">
                <a:solidFill>
                  <a:srgbClr val="000000"/>
                </a:solidFill>
                <a:effectLst/>
                <a:latin typeface="Verdana" panose="020B0604030504040204" pitchFamily="34" charset="0"/>
              </a:rPr>
              <a:t> δημό­σιες </a:t>
            </a:r>
            <a:r>
              <a:rPr lang="el-GR" b="0" i="0" dirty="0" err="1">
                <a:solidFill>
                  <a:srgbClr val="000000"/>
                </a:solidFill>
                <a:effectLst/>
                <a:latin typeface="Verdana" panose="020B0604030504040204" pitchFamily="34" charset="0"/>
              </a:rPr>
              <a:t>ὑπηρεσίες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ἰδιωτικὲς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ἑταιρεῖες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σχεδὸν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σὲ</a:t>
            </a:r>
            <a:r>
              <a:rPr lang="el-GR" b="0" i="0" dirty="0">
                <a:solidFill>
                  <a:srgbClr val="000000"/>
                </a:solidFill>
                <a:effectLst/>
                <a:latin typeface="Verdana" panose="020B0604030504040204" pitchFamily="34" charset="0"/>
              </a:rPr>
              <a:t> κάθε </a:t>
            </a:r>
            <a:r>
              <a:rPr lang="el-GR" b="0" i="0" dirty="0" err="1">
                <a:solidFill>
                  <a:srgbClr val="000000"/>
                </a:solidFill>
                <a:effectLst/>
                <a:latin typeface="Verdana" panose="020B0604030504040204" pitchFamily="34" charset="0"/>
              </a:rPr>
              <a:t>ἑλληνικὴ</a:t>
            </a:r>
            <a:r>
              <a:rPr lang="el-GR" b="0" i="0" dirty="0">
                <a:solidFill>
                  <a:srgbClr val="000000"/>
                </a:solidFill>
                <a:effectLst/>
                <a:latin typeface="Verdana" panose="020B0604030504040204" pitchFamily="34" charset="0"/>
              </a:rPr>
              <a:t> πρε­σβεία </a:t>
            </a:r>
            <a:r>
              <a:rPr lang="el-GR" b="0" i="0" dirty="0" err="1">
                <a:solidFill>
                  <a:srgbClr val="000000"/>
                </a:solidFill>
                <a:effectLst/>
                <a:latin typeface="Verdana" panose="020B0604030504040204" pitchFamily="34" charset="0"/>
              </a:rPr>
              <a:t>τοῦ</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ἐξω­τερικοῦ</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σὲ</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πολλὲς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πρεσβεῖες</a:t>
            </a:r>
            <a:r>
              <a:rPr lang="el-GR" b="0" i="0" dirty="0">
                <a:solidFill>
                  <a:srgbClr val="000000"/>
                </a:solidFill>
                <a:effectLst/>
                <a:latin typeface="Verdana" panose="020B0604030504040204" pitchFamily="34" charset="0"/>
              </a:rPr>
              <a:t> ξένων </a:t>
            </a:r>
            <a:r>
              <a:rPr lang="el-GR" b="0" i="0" dirty="0" err="1">
                <a:solidFill>
                  <a:srgbClr val="000000"/>
                </a:solidFill>
                <a:effectLst/>
                <a:latin typeface="Verdana" panose="020B0604030504040204" pitchFamily="34" charset="0"/>
              </a:rPr>
              <a:t>χωρῶν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ἐνῶ</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τὴν</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ἔκδοσι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αὐτὴ</a:t>
            </a:r>
            <a:r>
              <a:rPr lang="el-GR" b="0" i="0" dirty="0">
                <a:solidFill>
                  <a:srgbClr val="000000"/>
                </a:solidFill>
                <a:effectLst/>
                <a:latin typeface="Verdana" panose="020B0604030504040204" pitchFamily="34" charset="0"/>
              </a:rPr>
              <a:t> συμβουλεύονται </a:t>
            </a:r>
            <a:r>
              <a:rPr lang="el-GR" b="0" i="0" dirty="0" err="1">
                <a:solidFill>
                  <a:srgbClr val="000000"/>
                </a:solidFill>
                <a:effectLst/>
                <a:latin typeface="Verdana" panose="020B0604030504040204" pitchFamily="34" charset="0"/>
              </a:rPr>
              <a:t>ἐπίσης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πολλὲς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ἑτερόδοξες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ἐκ­κλη­σίες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ἄλ­λες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ὀργανωμένες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θρη­σκεῖες</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εἶναι</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δηλαδὴ</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τὰ</a:t>
            </a:r>
            <a:r>
              <a:rPr lang="el-GR" b="0" i="0" dirty="0">
                <a:solidFill>
                  <a:srgbClr val="000000"/>
                </a:solidFill>
                <a:effectLst/>
                <a:latin typeface="Verdana" panose="020B0604030504040204" pitchFamily="34" charset="0"/>
              </a:rPr>
              <a:t> Δίπτυ­χα μία </a:t>
            </a:r>
            <a:r>
              <a:rPr lang="el-GR" b="0" i="0" dirty="0" err="1">
                <a:solidFill>
                  <a:srgbClr val="000000"/>
                </a:solidFill>
                <a:effectLst/>
                <a:latin typeface="Verdana" panose="020B0604030504040204" pitchFamily="34" charset="0"/>
              </a:rPr>
              <a:t>ἔκδοσι</a:t>
            </a:r>
            <a:r>
              <a:rPr lang="el-GR" b="0" i="0" dirty="0">
                <a:solidFill>
                  <a:srgbClr val="000000"/>
                </a:solidFill>
                <a:effectLst/>
                <a:latin typeface="Verdana" panose="020B0604030504040204" pitchFamily="34" charset="0"/>
              </a:rPr>
              <a:t> πανελληνίου, </a:t>
            </a:r>
            <a:r>
              <a:rPr lang="el-GR" b="0" i="0" dirty="0" err="1">
                <a:solidFill>
                  <a:srgbClr val="000000"/>
                </a:solidFill>
                <a:effectLst/>
                <a:latin typeface="Verdana" panose="020B0604030504040204" pitchFamily="34" charset="0"/>
              </a:rPr>
              <a:t>πανορθοδόξου</a:t>
            </a:r>
            <a:r>
              <a:rPr lang="el-GR" b="0" i="0" dirty="0">
                <a:solidFill>
                  <a:srgbClr val="000000"/>
                </a:solidFill>
                <a:effectLst/>
                <a:latin typeface="Verdana" panose="020B0604030504040204" pitchFamily="34" charset="0"/>
              </a:rPr>
              <a:t> </a:t>
            </a:r>
            <a:r>
              <a:rPr lang="el-GR" b="0" i="0" dirty="0" err="1">
                <a:solidFill>
                  <a:srgbClr val="000000"/>
                </a:solidFill>
                <a:effectLst/>
                <a:latin typeface="Verdana" panose="020B0604030504040204" pitchFamily="34" charset="0"/>
              </a:rPr>
              <a:t>καὶ</a:t>
            </a:r>
            <a:r>
              <a:rPr lang="el-GR" b="0" i="0" dirty="0">
                <a:solidFill>
                  <a:srgbClr val="000000"/>
                </a:solidFill>
                <a:effectLst/>
                <a:latin typeface="Verdana" panose="020B0604030504040204" pitchFamily="34" charset="0"/>
              </a:rPr>
              <a:t> παγ­κο­σμίου </a:t>
            </a:r>
            <a:r>
              <a:rPr lang="el-GR" b="0" i="0" dirty="0" err="1">
                <a:solidFill>
                  <a:srgbClr val="000000"/>
                </a:solidFill>
                <a:effectLst/>
                <a:latin typeface="Verdana" panose="020B0604030504040204" pitchFamily="34" charset="0"/>
              </a:rPr>
              <a:t>ἐμβε­λείας</a:t>
            </a:r>
            <a:r>
              <a:rPr lang="el-GR" b="0" i="0" dirty="0">
                <a:solidFill>
                  <a:srgbClr val="000000"/>
                </a:solidFill>
                <a:effectLst/>
                <a:latin typeface="Verdana" panose="020B0604030504040204" pitchFamily="34" charset="0"/>
              </a:rPr>
              <a:t>.</a:t>
            </a:r>
          </a:p>
          <a:p>
            <a:r>
              <a:rPr lang="en-US" dirty="0">
                <a:hlinkClick r:id="rId2"/>
              </a:rPr>
              <a:t>https://www.saint.gr/84/texts.aspx</a:t>
            </a:r>
            <a:endParaRPr lang="el-GR" dirty="0">
              <a:solidFill>
                <a:srgbClr val="000000"/>
              </a:solidFill>
              <a:latin typeface="Verdana" panose="020B0604030504040204" pitchFamily="34" charset="0"/>
            </a:endParaRPr>
          </a:p>
        </p:txBody>
      </p:sp>
    </p:spTree>
    <p:extLst>
      <p:ext uri="{BB962C8B-B14F-4D97-AF65-F5344CB8AC3E}">
        <p14:creationId xmlns:p14="http://schemas.microsoft.com/office/powerpoint/2010/main" val="3257885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ABF6DF-2554-F54C-2B56-609088FF804E}"/>
              </a:ext>
            </a:extLst>
          </p:cNvPr>
          <p:cNvSpPr>
            <a:spLocks noGrp="1"/>
          </p:cNvSpPr>
          <p:nvPr>
            <p:ph type="title"/>
          </p:nvPr>
        </p:nvSpPr>
        <p:spPr>
          <a:xfrm>
            <a:off x="0" y="18256"/>
            <a:ext cx="12192000" cy="696119"/>
          </a:xfrm>
        </p:spPr>
        <p:txBody>
          <a:bodyPr>
            <a:normAutofit/>
          </a:bodyPr>
          <a:lstStyle/>
          <a:p>
            <a:pPr algn="ctr"/>
            <a:r>
              <a:rPr lang="el-GR" sz="3600" b="1" dirty="0"/>
              <a:t>ΑΠΟ ΤΟΥΣ ΠΡΩΤΟΧΡΙΣΤΙΑΝΙΚΟΥΣ ΧΡΟΝΟΥΣ ΜΕΧΡΙ ΤΟΝ ΙΕ΄ ΑΙΩΝΑ</a:t>
            </a:r>
            <a:endParaRPr lang="el-GR" sz="3600" dirty="0"/>
          </a:p>
        </p:txBody>
      </p:sp>
      <p:sp>
        <p:nvSpPr>
          <p:cNvPr id="3" name="Θέση περιεχομένου 2">
            <a:extLst>
              <a:ext uri="{FF2B5EF4-FFF2-40B4-BE49-F238E27FC236}">
                <a16:creationId xmlns:a16="http://schemas.microsoft.com/office/drawing/2014/main" id="{70013297-2FD2-D13A-C4DF-0D398F2D3DCB}"/>
              </a:ext>
            </a:extLst>
          </p:cNvPr>
          <p:cNvSpPr>
            <a:spLocks noGrp="1"/>
          </p:cNvSpPr>
          <p:nvPr>
            <p:ph idx="1"/>
          </p:nvPr>
        </p:nvSpPr>
        <p:spPr>
          <a:xfrm>
            <a:off x="0" y="585787"/>
            <a:ext cx="12192000" cy="6253957"/>
          </a:xfrm>
        </p:spPr>
        <p:txBody>
          <a:bodyPr>
            <a:normAutofit fontScale="92500" lnSpcReduction="20000"/>
          </a:bodyPr>
          <a:lstStyle/>
          <a:p>
            <a:r>
              <a:rPr lang="el-GR" dirty="0"/>
              <a:t>Ποιο είναι </a:t>
            </a:r>
            <a:r>
              <a:rPr lang="el-GR" b="1" dirty="0">
                <a:solidFill>
                  <a:srgbClr val="FF0000"/>
                </a:solidFill>
              </a:rPr>
              <a:t>το κριτήριο </a:t>
            </a:r>
            <a:r>
              <a:rPr lang="el-GR" dirty="0"/>
              <a:t>για την αναγνώριση ενός αποθανόντος μέλους ως αγίου στην Ορθόδοξη Εκκλησία, όπως και στην πρώτη Εκκλησία; </a:t>
            </a:r>
          </a:p>
          <a:p>
            <a:r>
              <a:rPr lang="el-GR" dirty="0"/>
              <a:t>Είναι η αναγνώρισή του από τον λαό </a:t>
            </a:r>
            <a:r>
              <a:rPr lang="el-GR" b="1" dirty="0"/>
              <a:t>«</a:t>
            </a:r>
            <a:r>
              <a:rPr lang="en-US" b="1" dirty="0"/>
              <a:t>vox populi</a:t>
            </a:r>
            <a:r>
              <a:rPr lang="el-GR" b="1" dirty="0"/>
              <a:t>» </a:t>
            </a:r>
            <a:r>
              <a:rPr lang="el-GR" dirty="0"/>
              <a:t>(=φωνή λαού).</a:t>
            </a:r>
          </a:p>
          <a:p>
            <a:r>
              <a:rPr lang="el-GR" dirty="0"/>
              <a:t>Στην πρωτοχριστιανική Εκκλησία δεν χρειαζόταν κάποια εκκλησιαστική διαδικασία για την καθολική αναγνώριση των αγίων και ο λαός με δική του πρωτοβουλία προέβαινε στην αναγνώριση του αγίου και στην απόδοση τιμής προς αυτόν.</a:t>
            </a:r>
          </a:p>
          <a:p>
            <a:r>
              <a:rPr lang="el-GR" dirty="0"/>
              <a:t>Στους επόμενους αιώνες λαμβάνεται υπόψη από την εκκλησιαστική αρχή:</a:t>
            </a:r>
          </a:p>
          <a:p>
            <a:pPr lvl="1">
              <a:buFont typeface="Wingdings" panose="05000000000000000000" pitchFamily="2" charset="2"/>
              <a:buChar char="v"/>
            </a:pPr>
            <a:r>
              <a:rPr lang="el-GR" dirty="0"/>
              <a:t>το ορθόδοξο φρόνημα</a:t>
            </a:r>
          </a:p>
          <a:p>
            <a:pPr lvl="1">
              <a:buFont typeface="Wingdings" panose="05000000000000000000" pitchFamily="2" charset="2"/>
              <a:buChar char="v"/>
            </a:pPr>
            <a:r>
              <a:rPr lang="el-GR" dirty="0"/>
              <a:t>ο μαρτυρικός ή άγιος βίος</a:t>
            </a:r>
          </a:p>
          <a:p>
            <a:pPr lvl="1">
              <a:buFont typeface="Wingdings" panose="05000000000000000000" pitchFamily="2" charset="2"/>
              <a:buChar char="v"/>
            </a:pPr>
            <a:r>
              <a:rPr lang="el-GR" dirty="0"/>
              <a:t>η τέλεση θαυμάτων</a:t>
            </a:r>
          </a:p>
          <a:p>
            <a:r>
              <a:rPr lang="el-GR" dirty="0"/>
              <a:t>Από τον </a:t>
            </a:r>
            <a:r>
              <a:rPr lang="el-GR" b="1" dirty="0"/>
              <a:t>β΄ αιώνα </a:t>
            </a:r>
            <a:r>
              <a:rPr lang="el-GR" dirty="0"/>
              <a:t>άρχισε να απονέμεται ο χαρακτηρισμός του αγίου ειδικά σε </a:t>
            </a:r>
            <a:r>
              <a:rPr lang="el-GR" u="sng" dirty="0"/>
              <a:t>Μάρτυρες</a:t>
            </a:r>
            <a:r>
              <a:rPr lang="el-GR" dirty="0"/>
              <a:t> και </a:t>
            </a:r>
            <a:r>
              <a:rPr lang="el-GR" u="sng" dirty="0"/>
              <a:t>Ομολογητές</a:t>
            </a:r>
            <a:r>
              <a:rPr lang="el-GR" dirty="0"/>
              <a:t>, ενώ μέχρι τότε άγιοι ονομάζονταν από την Κ. Διαθήκη όλοι οι χριστιανοί.</a:t>
            </a:r>
            <a:r>
              <a:rPr lang="el-GR" b="0" i="0" dirty="0">
                <a:solidFill>
                  <a:srgbClr val="000000"/>
                </a:solidFill>
                <a:effectLst/>
              </a:rPr>
              <a:t> Η δήλωση του Κυρίου στον </a:t>
            </a:r>
            <a:r>
              <a:rPr lang="el-GR" b="0" i="0" dirty="0" err="1">
                <a:solidFill>
                  <a:srgbClr val="000000"/>
                </a:solidFill>
                <a:effectLst/>
              </a:rPr>
              <a:t>θεόπτη</a:t>
            </a:r>
            <a:r>
              <a:rPr lang="el-GR" b="0" i="0" dirty="0">
                <a:solidFill>
                  <a:srgbClr val="000000"/>
                </a:solidFill>
                <a:effectLst/>
              </a:rPr>
              <a:t> </a:t>
            </a:r>
            <a:r>
              <a:rPr lang="el-GR" b="0" i="0" dirty="0" err="1">
                <a:solidFill>
                  <a:srgbClr val="000000"/>
                </a:solidFill>
                <a:effectLst/>
              </a:rPr>
              <a:t>Μωϋσή</a:t>
            </a:r>
            <a:r>
              <a:rPr lang="el-GR" b="0" i="0" dirty="0">
                <a:solidFill>
                  <a:srgbClr val="000000"/>
                </a:solidFill>
                <a:effectLst/>
              </a:rPr>
              <a:t> «</a:t>
            </a:r>
            <a:r>
              <a:rPr lang="el-GR" b="0" i="1" dirty="0" err="1">
                <a:solidFill>
                  <a:srgbClr val="000000"/>
                </a:solidFill>
                <a:effectLst/>
              </a:rPr>
              <a:t>ὑμεῖς</a:t>
            </a:r>
            <a:r>
              <a:rPr lang="el-GR" b="0" i="1" dirty="0">
                <a:solidFill>
                  <a:srgbClr val="000000"/>
                </a:solidFill>
                <a:effectLst/>
              </a:rPr>
              <a:t> </a:t>
            </a:r>
            <a:r>
              <a:rPr lang="el-GR" b="0" i="1" dirty="0" err="1">
                <a:solidFill>
                  <a:srgbClr val="000000"/>
                </a:solidFill>
                <a:effectLst/>
              </a:rPr>
              <a:t>δὲ</a:t>
            </a:r>
            <a:r>
              <a:rPr lang="el-GR" b="0" i="1" dirty="0">
                <a:solidFill>
                  <a:srgbClr val="000000"/>
                </a:solidFill>
                <a:effectLst/>
              </a:rPr>
              <a:t> </a:t>
            </a:r>
            <a:r>
              <a:rPr lang="el-GR" b="0" i="1" dirty="0" err="1">
                <a:solidFill>
                  <a:srgbClr val="000000"/>
                </a:solidFill>
                <a:effectLst/>
              </a:rPr>
              <a:t>ἔσεσθέ</a:t>
            </a:r>
            <a:r>
              <a:rPr lang="el-GR" b="0" i="1" dirty="0">
                <a:solidFill>
                  <a:srgbClr val="000000"/>
                </a:solidFill>
                <a:effectLst/>
              </a:rPr>
              <a:t> μοι </a:t>
            </a:r>
            <a:r>
              <a:rPr lang="el-GR" b="0" i="1" dirty="0" err="1">
                <a:solidFill>
                  <a:srgbClr val="000000"/>
                </a:solidFill>
                <a:effectLst/>
              </a:rPr>
              <a:t>βασίλειον</a:t>
            </a:r>
            <a:r>
              <a:rPr lang="el-GR" b="0" i="1" dirty="0">
                <a:solidFill>
                  <a:srgbClr val="000000"/>
                </a:solidFill>
                <a:effectLst/>
              </a:rPr>
              <a:t> </a:t>
            </a:r>
            <a:r>
              <a:rPr lang="el-GR" b="0" i="1" dirty="0" err="1">
                <a:solidFill>
                  <a:srgbClr val="000000"/>
                </a:solidFill>
                <a:effectLst/>
              </a:rPr>
              <a:t>ἱεράτευμα</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ἔθνος</a:t>
            </a:r>
            <a:r>
              <a:rPr lang="el-GR" b="0" i="1" dirty="0">
                <a:solidFill>
                  <a:srgbClr val="000000"/>
                </a:solidFill>
                <a:effectLst/>
              </a:rPr>
              <a:t> </a:t>
            </a:r>
            <a:r>
              <a:rPr lang="el-GR" b="0" i="1" dirty="0" err="1">
                <a:solidFill>
                  <a:srgbClr val="000000"/>
                </a:solidFill>
                <a:effectLst/>
              </a:rPr>
              <a:t>ἅγιον</a:t>
            </a:r>
            <a:r>
              <a:rPr lang="el-GR" dirty="0">
                <a:solidFill>
                  <a:srgbClr val="000000"/>
                </a:solidFill>
              </a:rPr>
              <a:t>» </a:t>
            </a:r>
            <a:r>
              <a:rPr lang="el-GR" b="0" i="0" dirty="0">
                <a:solidFill>
                  <a:srgbClr val="000000"/>
                </a:solidFill>
                <a:effectLst/>
              </a:rPr>
              <a:t>(Εξ. </a:t>
            </a:r>
            <a:r>
              <a:rPr lang="el-GR" b="0" i="0" dirty="0" err="1">
                <a:solidFill>
                  <a:srgbClr val="000000"/>
                </a:solidFill>
                <a:effectLst/>
              </a:rPr>
              <a:t>ιθ</a:t>
            </a:r>
            <a:r>
              <a:rPr lang="el-GR" b="0" i="0" dirty="0">
                <a:solidFill>
                  <a:srgbClr val="000000"/>
                </a:solidFill>
                <a:effectLst/>
              </a:rPr>
              <a:t>’, 6) επαναλαμβάνεται από τον κορυφαίο του χορού των Αποστόλων «</a:t>
            </a:r>
            <a:r>
              <a:rPr lang="el-GR" b="0" i="1" dirty="0" err="1">
                <a:solidFill>
                  <a:srgbClr val="000000"/>
                </a:solidFill>
                <a:effectLst/>
              </a:rPr>
              <a:t>ὑμεῖς</a:t>
            </a:r>
            <a:r>
              <a:rPr lang="el-GR" b="0" i="1" dirty="0">
                <a:solidFill>
                  <a:srgbClr val="000000"/>
                </a:solidFill>
                <a:effectLst/>
              </a:rPr>
              <a:t> </a:t>
            </a:r>
            <a:r>
              <a:rPr lang="el-GR" b="0" i="1" dirty="0" err="1">
                <a:solidFill>
                  <a:srgbClr val="000000"/>
                </a:solidFill>
                <a:effectLst/>
              </a:rPr>
              <a:t>δὲ</a:t>
            </a:r>
            <a:r>
              <a:rPr lang="el-GR" b="0" i="1" dirty="0">
                <a:solidFill>
                  <a:srgbClr val="000000"/>
                </a:solidFill>
                <a:effectLst/>
              </a:rPr>
              <a:t> </a:t>
            </a:r>
            <a:r>
              <a:rPr lang="el-GR" b="0" i="1" dirty="0" err="1">
                <a:solidFill>
                  <a:srgbClr val="000000"/>
                </a:solidFill>
                <a:effectLst/>
              </a:rPr>
              <a:t>γένος</a:t>
            </a:r>
            <a:r>
              <a:rPr lang="el-GR" b="0" i="1" dirty="0">
                <a:solidFill>
                  <a:srgbClr val="000000"/>
                </a:solidFill>
                <a:effectLst/>
              </a:rPr>
              <a:t> </a:t>
            </a:r>
            <a:r>
              <a:rPr lang="el-GR" b="0" i="1" dirty="0" err="1">
                <a:solidFill>
                  <a:srgbClr val="000000"/>
                </a:solidFill>
                <a:effectLst/>
              </a:rPr>
              <a:t>ἐκλεκτόν</a:t>
            </a:r>
            <a:r>
              <a:rPr lang="el-GR" b="0" i="1" dirty="0">
                <a:solidFill>
                  <a:srgbClr val="000000"/>
                </a:solidFill>
                <a:effectLst/>
              </a:rPr>
              <a:t>, </a:t>
            </a:r>
            <a:r>
              <a:rPr lang="el-GR" b="0" i="1" dirty="0" err="1">
                <a:solidFill>
                  <a:srgbClr val="000000"/>
                </a:solidFill>
                <a:effectLst/>
              </a:rPr>
              <a:t>βασίλειον</a:t>
            </a:r>
            <a:r>
              <a:rPr lang="el-GR" b="0" i="1" dirty="0">
                <a:solidFill>
                  <a:srgbClr val="000000"/>
                </a:solidFill>
                <a:effectLst/>
              </a:rPr>
              <a:t> </a:t>
            </a:r>
            <a:r>
              <a:rPr lang="el-GR" b="0" i="1" dirty="0" err="1">
                <a:solidFill>
                  <a:srgbClr val="000000"/>
                </a:solidFill>
                <a:effectLst/>
              </a:rPr>
              <a:t>ἱεράτευμα</a:t>
            </a:r>
            <a:r>
              <a:rPr lang="el-GR" b="0" i="1" dirty="0">
                <a:solidFill>
                  <a:srgbClr val="000000"/>
                </a:solidFill>
                <a:effectLst/>
              </a:rPr>
              <a:t>, </a:t>
            </a:r>
            <a:r>
              <a:rPr lang="el-GR" b="0" i="1" dirty="0" err="1">
                <a:solidFill>
                  <a:srgbClr val="000000"/>
                </a:solidFill>
                <a:effectLst/>
              </a:rPr>
              <a:t>ἔθνος</a:t>
            </a:r>
            <a:r>
              <a:rPr lang="el-GR" b="0" i="1" dirty="0">
                <a:solidFill>
                  <a:srgbClr val="000000"/>
                </a:solidFill>
                <a:effectLst/>
              </a:rPr>
              <a:t> </a:t>
            </a:r>
            <a:r>
              <a:rPr lang="el-GR" b="0" i="1" dirty="0" err="1">
                <a:solidFill>
                  <a:srgbClr val="000000"/>
                </a:solidFill>
                <a:effectLst/>
              </a:rPr>
              <a:t>ἅγιον</a:t>
            </a:r>
            <a:r>
              <a:rPr lang="el-GR" dirty="0">
                <a:solidFill>
                  <a:srgbClr val="000000"/>
                </a:solidFill>
              </a:rPr>
              <a:t>»</a:t>
            </a:r>
            <a:r>
              <a:rPr lang="el-GR" b="0" i="0" dirty="0">
                <a:solidFill>
                  <a:srgbClr val="000000"/>
                </a:solidFill>
                <a:effectLst/>
              </a:rPr>
              <a:t>(Α' </a:t>
            </a:r>
            <a:r>
              <a:rPr lang="el-GR" b="0" i="0" dirty="0" err="1">
                <a:solidFill>
                  <a:srgbClr val="000000"/>
                </a:solidFill>
                <a:effectLst/>
              </a:rPr>
              <a:t>Πέτρ</a:t>
            </a:r>
            <a:r>
              <a:rPr lang="el-GR" b="0" i="0" dirty="0">
                <a:solidFill>
                  <a:srgbClr val="000000"/>
                </a:solidFill>
                <a:effectLst/>
              </a:rPr>
              <a:t>. β' 9).  Οι λαϊκοί, ως πιστά μέλη της Εκκλησίας του Χριστού, τα οποία δέχθηκαν το άγιο Βάπτισμα και τη σφραγίδα του αγίου Χρίσματος, είναι οι «</a:t>
            </a:r>
            <a:r>
              <a:rPr lang="el-GR" b="0" i="1" dirty="0" err="1">
                <a:solidFill>
                  <a:srgbClr val="000000"/>
                </a:solidFill>
                <a:effectLst/>
              </a:rPr>
              <a:t>ἐκλεκτοὶ</a:t>
            </a:r>
            <a:r>
              <a:rPr lang="el-GR" b="0" i="1" dirty="0">
                <a:solidFill>
                  <a:srgbClr val="000000"/>
                </a:solidFill>
                <a:effectLst/>
              </a:rPr>
              <a:t> </a:t>
            </a:r>
            <a:r>
              <a:rPr lang="el-GR" b="0" i="1" dirty="0" err="1">
                <a:solidFill>
                  <a:srgbClr val="000000"/>
                </a:solidFill>
                <a:effectLst/>
              </a:rPr>
              <a:t>τοῦ</a:t>
            </a:r>
            <a:r>
              <a:rPr lang="el-GR" b="0" i="1" dirty="0">
                <a:solidFill>
                  <a:srgbClr val="000000"/>
                </a:solidFill>
                <a:effectLst/>
              </a:rPr>
              <a:t> </a:t>
            </a:r>
            <a:r>
              <a:rPr lang="el-GR" b="0" i="1" dirty="0" err="1">
                <a:solidFill>
                  <a:srgbClr val="000000"/>
                </a:solidFill>
                <a:effectLst/>
              </a:rPr>
              <a:t>Θεοῦ</a:t>
            </a:r>
            <a:r>
              <a:rPr lang="el-GR" b="0" i="1" dirty="0">
                <a:solidFill>
                  <a:srgbClr val="000000"/>
                </a:solidFill>
                <a:effectLst/>
              </a:rPr>
              <a:t> </a:t>
            </a:r>
            <a:r>
              <a:rPr lang="el-GR" b="0" i="1" dirty="0" err="1">
                <a:solidFill>
                  <a:srgbClr val="000000"/>
                </a:solidFill>
                <a:effectLst/>
              </a:rPr>
              <a:t>ἅγιοι</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ἠγαπημένοι</a:t>
            </a:r>
            <a:r>
              <a:rPr lang="el-GR" dirty="0">
                <a:solidFill>
                  <a:srgbClr val="000000"/>
                </a:solidFill>
              </a:rPr>
              <a:t>»</a:t>
            </a:r>
            <a:r>
              <a:rPr lang="el-GR" b="0" i="0" dirty="0">
                <a:solidFill>
                  <a:srgbClr val="000000"/>
                </a:solidFill>
                <a:effectLst/>
              </a:rPr>
              <a:t> (Κολ. γ’, 12), «</a:t>
            </a:r>
            <a:r>
              <a:rPr lang="el-GR" b="0" i="1" dirty="0" err="1">
                <a:solidFill>
                  <a:srgbClr val="000000"/>
                </a:solidFill>
                <a:effectLst/>
              </a:rPr>
              <a:t>συμπολῖται</a:t>
            </a:r>
            <a:r>
              <a:rPr lang="el-GR" b="0" i="1" dirty="0">
                <a:solidFill>
                  <a:srgbClr val="000000"/>
                </a:solidFill>
                <a:effectLst/>
              </a:rPr>
              <a:t> </a:t>
            </a:r>
            <a:r>
              <a:rPr lang="el-GR" b="0" i="1" dirty="0" err="1">
                <a:solidFill>
                  <a:srgbClr val="000000"/>
                </a:solidFill>
                <a:effectLst/>
              </a:rPr>
              <a:t>τῶν</a:t>
            </a:r>
            <a:r>
              <a:rPr lang="el-GR" b="0" i="1" dirty="0">
                <a:solidFill>
                  <a:srgbClr val="000000"/>
                </a:solidFill>
                <a:effectLst/>
              </a:rPr>
              <a:t> </a:t>
            </a:r>
            <a:r>
              <a:rPr lang="el-GR" b="0" i="1" dirty="0" err="1">
                <a:solidFill>
                  <a:srgbClr val="000000"/>
                </a:solidFill>
                <a:effectLst/>
              </a:rPr>
              <a:t>ἁγίων</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οἰκεῖοι</a:t>
            </a:r>
            <a:r>
              <a:rPr lang="el-GR" b="0" i="1" dirty="0">
                <a:solidFill>
                  <a:srgbClr val="000000"/>
                </a:solidFill>
                <a:effectLst/>
              </a:rPr>
              <a:t> </a:t>
            </a:r>
            <a:r>
              <a:rPr lang="el-GR" b="0" i="1" dirty="0" err="1">
                <a:solidFill>
                  <a:srgbClr val="000000"/>
                </a:solidFill>
                <a:effectLst/>
              </a:rPr>
              <a:t>τοῦ</a:t>
            </a:r>
            <a:r>
              <a:rPr lang="el-GR" b="0" i="1" dirty="0">
                <a:solidFill>
                  <a:srgbClr val="000000"/>
                </a:solidFill>
                <a:effectLst/>
              </a:rPr>
              <a:t> </a:t>
            </a:r>
            <a:r>
              <a:rPr lang="el-GR" b="0" i="1" dirty="0" err="1">
                <a:solidFill>
                  <a:srgbClr val="000000"/>
                </a:solidFill>
                <a:effectLst/>
              </a:rPr>
              <a:t>Θεοῦ</a:t>
            </a:r>
            <a:r>
              <a:rPr lang="el-GR" dirty="0">
                <a:solidFill>
                  <a:srgbClr val="000000"/>
                </a:solidFill>
              </a:rPr>
              <a:t>» </a:t>
            </a:r>
            <a:r>
              <a:rPr lang="el-GR" b="0" i="0" dirty="0">
                <a:solidFill>
                  <a:srgbClr val="000000"/>
                </a:solidFill>
                <a:effectLst/>
              </a:rPr>
              <a:t>(</a:t>
            </a:r>
            <a:r>
              <a:rPr lang="el-GR" b="0" i="0" dirty="0" err="1">
                <a:solidFill>
                  <a:srgbClr val="000000"/>
                </a:solidFill>
                <a:effectLst/>
              </a:rPr>
              <a:t>Εφ</a:t>
            </a:r>
            <a:r>
              <a:rPr lang="el-GR" b="0" i="0" dirty="0">
                <a:solidFill>
                  <a:srgbClr val="000000"/>
                </a:solidFill>
                <a:effectLst/>
              </a:rPr>
              <a:t>. β’, 19).</a:t>
            </a:r>
            <a:endParaRPr lang="el-GR" dirty="0"/>
          </a:p>
        </p:txBody>
      </p:sp>
    </p:spTree>
    <p:extLst>
      <p:ext uri="{BB962C8B-B14F-4D97-AF65-F5344CB8AC3E}">
        <p14:creationId xmlns:p14="http://schemas.microsoft.com/office/powerpoint/2010/main" val="729514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403931-DB26-4D96-F638-37AACB7E348A}"/>
              </a:ext>
            </a:extLst>
          </p:cNvPr>
          <p:cNvSpPr>
            <a:spLocks noGrp="1"/>
          </p:cNvSpPr>
          <p:nvPr>
            <p:ph type="title"/>
          </p:nvPr>
        </p:nvSpPr>
        <p:spPr>
          <a:xfrm>
            <a:off x="0" y="18256"/>
            <a:ext cx="12192000" cy="662782"/>
          </a:xfrm>
        </p:spPr>
        <p:txBody>
          <a:bodyPr>
            <a:normAutofit/>
          </a:bodyPr>
          <a:lstStyle/>
          <a:p>
            <a:pPr algn="ctr"/>
            <a:r>
              <a:rPr lang="el-GR" sz="3600" b="1" dirty="0"/>
              <a:t>ΑΠΟ ΤΟΥΣ ΠΡΩΤΟΧΡΙΣΤΙΑΝΙΚΟΥΣ ΧΡΟΝΟΥΣ ΜΕΧΡΙ ΤΟΝ ΙΕ΄ ΑΙΩΝΑ</a:t>
            </a:r>
            <a:endParaRPr lang="el-GR" sz="3600" dirty="0"/>
          </a:p>
        </p:txBody>
      </p:sp>
      <p:sp>
        <p:nvSpPr>
          <p:cNvPr id="3" name="Θέση περιεχομένου 2">
            <a:extLst>
              <a:ext uri="{FF2B5EF4-FFF2-40B4-BE49-F238E27FC236}">
                <a16:creationId xmlns:a16="http://schemas.microsoft.com/office/drawing/2014/main" id="{054E377A-8D02-700A-C676-E6C713FF4D80}"/>
              </a:ext>
            </a:extLst>
          </p:cNvPr>
          <p:cNvSpPr>
            <a:spLocks noGrp="1"/>
          </p:cNvSpPr>
          <p:nvPr>
            <p:ph idx="1"/>
          </p:nvPr>
        </p:nvSpPr>
        <p:spPr>
          <a:xfrm>
            <a:off x="0" y="602718"/>
            <a:ext cx="12192000" cy="6237026"/>
          </a:xfrm>
        </p:spPr>
        <p:txBody>
          <a:bodyPr>
            <a:normAutofit lnSpcReduction="10000"/>
          </a:bodyPr>
          <a:lstStyle/>
          <a:p>
            <a:r>
              <a:rPr lang="el-GR" dirty="0"/>
              <a:t>Μετά την αναγνώριση του αγίου η εκκλησιαστική αρχή:</a:t>
            </a:r>
          </a:p>
          <a:p>
            <a:pPr lvl="1">
              <a:buFont typeface="Wingdings" panose="05000000000000000000" pitchFamily="2" charset="2"/>
              <a:buChar char="v"/>
            </a:pPr>
            <a:r>
              <a:rPr lang="el-GR" dirty="0"/>
              <a:t>καταγράφει στα Δίπτυχα τον άγιο, για να μνημονεύεται στη θεία Λειτουργία</a:t>
            </a:r>
          </a:p>
          <a:p>
            <a:pPr lvl="1">
              <a:buFont typeface="Wingdings" panose="05000000000000000000" pitchFamily="2" charset="2"/>
              <a:buChar char="v"/>
            </a:pPr>
            <a:r>
              <a:rPr lang="el-GR" dirty="0"/>
              <a:t>καθορίζει την ετήσια εορτή της μνήμης του</a:t>
            </a:r>
          </a:p>
          <a:p>
            <a:pPr lvl="1">
              <a:buFont typeface="Wingdings" panose="05000000000000000000" pitchFamily="2" charset="2"/>
              <a:buChar char="v"/>
            </a:pPr>
            <a:r>
              <a:rPr lang="el-GR" dirty="0"/>
              <a:t>εκτίθεται η εικόνα και τα λείψανά του σε δημόσια προσκύνηση</a:t>
            </a:r>
          </a:p>
          <a:p>
            <a:pPr lvl="1">
              <a:buFont typeface="Wingdings" panose="05000000000000000000" pitchFamily="2" charset="2"/>
              <a:buChar char="v"/>
            </a:pPr>
            <a:r>
              <a:rPr lang="el-GR" dirty="0"/>
              <a:t>αναγείρονται ναοί προς τιμήν του</a:t>
            </a:r>
          </a:p>
          <a:p>
            <a:pPr lvl="1">
              <a:buFont typeface="Wingdings" panose="05000000000000000000" pitchFamily="2" charset="2"/>
              <a:buChar char="v"/>
            </a:pPr>
            <a:r>
              <a:rPr lang="el-GR" dirty="0"/>
              <a:t>συντάσσεται η </a:t>
            </a:r>
            <a:r>
              <a:rPr lang="el-GR" dirty="0" err="1"/>
              <a:t>ασματική</a:t>
            </a:r>
            <a:r>
              <a:rPr lang="el-GR" dirty="0"/>
              <a:t> του ακολουθία</a:t>
            </a:r>
          </a:p>
          <a:p>
            <a:r>
              <a:rPr lang="el-GR" dirty="0"/>
              <a:t>Η τιμή που αποδίδεται σε έναν άγιο έχει ανάλογα με τη φήμη του ή </a:t>
            </a:r>
            <a:r>
              <a:rPr lang="el-GR" u="sng" dirty="0"/>
              <a:t>τοπικό χαρακτήρα</a:t>
            </a:r>
            <a:r>
              <a:rPr lang="el-GR" dirty="0"/>
              <a:t> ή </a:t>
            </a:r>
            <a:r>
              <a:rPr lang="el-GR" u="sng" dirty="0"/>
              <a:t>αφορά όλη την Εκκλησία</a:t>
            </a:r>
            <a:r>
              <a:rPr lang="el-GR" dirty="0"/>
              <a:t>. Όταν γενικεύεται η τιμή για έναν τοπικό άγιο τότε η Εκκλησία περιλαμβάνει το όνομά του στα βιβλία της:</a:t>
            </a:r>
          </a:p>
          <a:p>
            <a:pPr>
              <a:buFont typeface="Wingdings" panose="05000000000000000000" pitchFamily="2" charset="2"/>
              <a:buChar char="v"/>
            </a:pPr>
            <a:r>
              <a:rPr lang="el-GR" dirty="0"/>
              <a:t>Μαρτυρολόγια</a:t>
            </a:r>
          </a:p>
          <a:p>
            <a:pPr>
              <a:buFont typeface="Wingdings" panose="05000000000000000000" pitchFamily="2" charset="2"/>
              <a:buChar char="v"/>
            </a:pPr>
            <a:r>
              <a:rPr lang="el-GR" dirty="0"/>
              <a:t>Συναξάρια</a:t>
            </a:r>
          </a:p>
          <a:p>
            <a:pPr>
              <a:buFont typeface="Wingdings" panose="05000000000000000000" pitchFamily="2" charset="2"/>
              <a:buChar char="v"/>
            </a:pPr>
            <a:r>
              <a:rPr lang="el-GR" dirty="0"/>
              <a:t>Αγιολόγια</a:t>
            </a:r>
          </a:p>
          <a:p>
            <a:pPr>
              <a:buFont typeface="Wingdings" panose="05000000000000000000" pitchFamily="2" charset="2"/>
              <a:buChar char="v"/>
            </a:pPr>
            <a:r>
              <a:rPr lang="el-GR" dirty="0"/>
              <a:t>Μηνολόγια</a:t>
            </a:r>
          </a:p>
          <a:p>
            <a:pPr>
              <a:buFont typeface="Wingdings" panose="05000000000000000000" pitchFamily="2" charset="2"/>
              <a:buChar char="v"/>
            </a:pPr>
            <a:r>
              <a:rPr lang="el-GR" dirty="0"/>
              <a:t>Δίπτυχα</a:t>
            </a:r>
          </a:p>
        </p:txBody>
      </p:sp>
    </p:spTree>
    <p:extLst>
      <p:ext uri="{BB962C8B-B14F-4D97-AF65-F5344CB8AC3E}">
        <p14:creationId xmlns:p14="http://schemas.microsoft.com/office/powerpoint/2010/main" val="1779172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0D126D-AD0A-C411-04FB-48C4961CC615}"/>
              </a:ext>
            </a:extLst>
          </p:cNvPr>
          <p:cNvSpPr>
            <a:spLocks noGrp="1"/>
          </p:cNvSpPr>
          <p:nvPr>
            <p:ph type="title"/>
          </p:nvPr>
        </p:nvSpPr>
        <p:spPr>
          <a:xfrm>
            <a:off x="0" y="18256"/>
            <a:ext cx="12192000" cy="662782"/>
          </a:xfrm>
        </p:spPr>
        <p:txBody>
          <a:bodyPr>
            <a:normAutofit/>
          </a:bodyPr>
          <a:lstStyle/>
          <a:p>
            <a:pPr algn="ctr"/>
            <a:r>
              <a:rPr lang="el-GR" sz="3600" b="1" dirty="0"/>
              <a:t>ΑΠΟ ΤΟΥΣ ΠΡΩΤΟΧΡΙΣΤΙΑΝΙΚΟΥΣ ΧΡΟΝΟΥΣ ΜΕΧΡΙ ΤΟΝ ΙΕ΄ ΑΙΩΝΑ</a:t>
            </a:r>
            <a:endParaRPr lang="el-GR" sz="3600" dirty="0"/>
          </a:p>
        </p:txBody>
      </p:sp>
      <p:sp>
        <p:nvSpPr>
          <p:cNvPr id="3" name="Θέση περιεχομένου 2">
            <a:extLst>
              <a:ext uri="{FF2B5EF4-FFF2-40B4-BE49-F238E27FC236}">
                <a16:creationId xmlns:a16="http://schemas.microsoft.com/office/drawing/2014/main" id="{D75AA397-4F18-DA73-31A5-81E4C8D4EF2E}"/>
              </a:ext>
            </a:extLst>
          </p:cNvPr>
          <p:cNvSpPr>
            <a:spLocks noGrp="1"/>
          </p:cNvSpPr>
          <p:nvPr>
            <p:ph idx="1"/>
          </p:nvPr>
        </p:nvSpPr>
        <p:spPr>
          <a:xfrm>
            <a:off x="0" y="532263"/>
            <a:ext cx="12192000" cy="6307481"/>
          </a:xfrm>
        </p:spPr>
        <p:txBody>
          <a:bodyPr>
            <a:normAutofit lnSpcReduction="10000"/>
          </a:bodyPr>
          <a:lstStyle/>
          <a:p>
            <a:pPr algn="l"/>
            <a:r>
              <a:rPr lang="el-GR" b="0" i="0" dirty="0">
                <a:effectLst/>
              </a:rPr>
              <a:t> Στην αρχαία Εκκλησία υπήρχαν πολλοί που μαρτύρησαν για τη χριστιανική πίστη και αναγνωρίστηκαν από τη συνείδηση της Εκκλησίας ως Μάρτυρες, </a:t>
            </a:r>
            <a:r>
              <a:rPr lang="el-GR" b="0" i="0" u="sng" dirty="0">
                <a:effectLst/>
              </a:rPr>
              <a:t>χωρίς προηγουμένως να έχουν βαπτιστεί</a:t>
            </a:r>
            <a:r>
              <a:rPr lang="el-GR" b="0" i="0" dirty="0">
                <a:effectLst/>
              </a:rPr>
              <a:t>. → «</a:t>
            </a:r>
            <a:r>
              <a:rPr lang="el-GR" b="0" i="1" dirty="0">
                <a:effectLst/>
              </a:rPr>
              <a:t>βάπτισμα αίματος</a:t>
            </a:r>
            <a:r>
              <a:rPr lang="el-GR" b="0" i="0" dirty="0">
                <a:effectLst/>
              </a:rPr>
              <a:t>»</a:t>
            </a:r>
          </a:p>
          <a:p>
            <a:pPr algn="l"/>
            <a:r>
              <a:rPr lang="el-GR" dirty="0"/>
              <a:t>Πολλοί από αυτούς τους μάρτυρες </a:t>
            </a:r>
            <a:r>
              <a:rPr lang="el-GR" u="sng" dirty="0"/>
              <a:t>δεν είχαν χρόνο για να επιδείξουν ευσεβή και ενάρετη ζωή ή ακόμη και θαύματα</a:t>
            </a:r>
            <a:r>
              <a:rPr lang="el-GR" dirty="0"/>
              <a:t>. Ειδικότερα τα θαύματα δεν θεωρήθηκαν απαραίτητα ως απαραίτητα κριτήρια για την αναγνώριση ενός αγίου.</a:t>
            </a:r>
          </a:p>
          <a:p>
            <a:pPr algn="l"/>
            <a:r>
              <a:rPr lang="el-GR" b="0" i="0" dirty="0">
                <a:effectLst/>
              </a:rPr>
              <a:t>Επίσης, ως κριτήριο αγιότητας, ιδιαιτέρως στη </a:t>
            </a:r>
            <a:r>
              <a:rPr lang="el-GR" dirty="0"/>
              <a:t>ρ</a:t>
            </a:r>
            <a:r>
              <a:rPr lang="el-GR" b="0" i="0" dirty="0">
                <a:effectLst/>
              </a:rPr>
              <a:t>ωσική Εκκλησία, θεωρήθηκε το </a:t>
            </a:r>
            <a:r>
              <a:rPr lang="el-GR" b="0" i="0" u="sng" dirty="0">
                <a:effectLst/>
              </a:rPr>
              <a:t>αδιάφθορο ή άλυτο του σώματος ή η ευωδία που αναπέμπεται από αυτό</a:t>
            </a:r>
            <a:r>
              <a:rPr lang="el-GR" b="0" i="0" dirty="0">
                <a:effectLst/>
              </a:rPr>
              <a:t>. Ωστόσο, τα κριτήρια αυτά δεν έγιναν ποτέ γενικά παραδεκτά: «</a:t>
            </a:r>
            <a:r>
              <a:rPr lang="el-GR" b="0" i="1" dirty="0" err="1">
                <a:effectLst/>
              </a:rPr>
              <a:t>Τὰ</a:t>
            </a:r>
            <a:r>
              <a:rPr lang="el-GR" b="0" i="1" dirty="0">
                <a:effectLst/>
              </a:rPr>
              <a:t> </a:t>
            </a:r>
            <a:r>
              <a:rPr lang="el-GR" b="0" i="1" dirty="0" err="1">
                <a:effectLst/>
              </a:rPr>
              <a:t>τῶν</a:t>
            </a:r>
            <a:r>
              <a:rPr lang="el-GR" b="0" i="1" dirty="0">
                <a:effectLst/>
              </a:rPr>
              <a:t> </a:t>
            </a:r>
            <a:r>
              <a:rPr lang="el-GR" b="0" i="1" dirty="0" err="1">
                <a:effectLst/>
              </a:rPr>
              <a:t>νεκρῶν</a:t>
            </a:r>
            <a:r>
              <a:rPr lang="el-GR" b="0" i="1" dirty="0">
                <a:effectLst/>
              </a:rPr>
              <a:t> σώματα </a:t>
            </a:r>
            <a:r>
              <a:rPr lang="el-GR" b="0" i="1" dirty="0" err="1">
                <a:effectLst/>
              </a:rPr>
              <a:t>τὰ</a:t>
            </a:r>
            <a:r>
              <a:rPr lang="el-GR" b="0" i="1" dirty="0">
                <a:effectLst/>
              </a:rPr>
              <a:t> </a:t>
            </a:r>
            <a:r>
              <a:rPr lang="el-GR" b="0" i="1" dirty="0" err="1">
                <a:effectLst/>
              </a:rPr>
              <a:t>εὑρισκόμενα</a:t>
            </a:r>
            <a:r>
              <a:rPr lang="el-GR" b="0" i="1" dirty="0">
                <a:effectLst/>
              </a:rPr>
              <a:t> </a:t>
            </a:r>
            <a:r>
              <a:rPr lang="el-GR" b="0" i="1" dirty="0" err="1">
                <a:effectLst/>
              </a:rPr>
              <a:t>καὶ</a:t>
            </a:r>
            <a:r>
              <a:rPr lang="el-GR" b="0" i="1" dirty="0">
                <a:effectLst/>
              </a:rPr>
              <a:t> </a:t>
            </a:r>
            <a:r>
              <a:rPr lang="el-GR" b="0" i="1" dirty="0" err="1">
                <a:effectLst/>
              </a:rPr>
              <a:t>ἐν</a:t>
            </a:r>
            <a:r>
              <a:rPr lang="el-GR" b="0" i="1" dirty="0">
                <a:effectLst/>
              </a:rPr>
              <a:t> </a:t>
            </a:r>
            <a:r>
              <a:rPr lang="el-GR" b="0" i="1" dirty="0" err="1">
                <a:effectLst/>
              </a:rPr>
              <a:t>καιροῖς</a:t>
            </a:r>
            <a:r>
              <a:rPr lang="el-GR" b="0" i="1" dirty="0">
                <a:effectLst/>
              </a:rPr>
              <a:t> τούτοις </a:t>
            </a:r>
            <a:r>
              <a:rPr lang="el-GR" b="0" i="1" dirty="0" err="1">
                <a:effectLst/>
              </a:rPr>
              <a:t>ἀκέραια</a:t>
            </a:r>
            <a:r>
              <a:rPr lang="el-GR" b="0" i="1" dirty="0">
                <a:effectLst/>
              </a:rPr>
              <a:t> </a:t>
            </a:r>
            <a:r>
              <a:rPr lang="el-GR" b="0" i="1" dirty="0" err="1">
                <a:effectLst/>
              </a:rPr>
              <a:t>καὶ</a:t>
            </a:r>
            <a:r>
              <a:rPr lang="el-GR" b="0" i="1" dirty="0">
                <a:effectLst/>
              </a:rPr>
              <a:t> </a:t>
            </a:r>
            <a:r>
              <a:rPr lang="el-GR" b="0" i="1" dirty="0" err="1">
                <a:effectLst/>
              </a:rPr>
              <a:t>ἄλυτα</a:t>
            </a:r>
            <a:r>
              <a:rPr lang="el-GR" b="0" i="1" dirty="0">
                <a:effectLst/>
              </a:rPr>
              <a:t>, </a:t>
            </a:r>
            <a:r>
              <a:rPr lang="el-GR" b="0" i="1" dirty="0" err="1">
                <a:effectLst/>
              </a:rPr>
              <a:t>μὴ</a:t>
            </a:r>
            <a:r>
              <a:rPr lang="el-GR" b="0" i="1" dirty="0">
                <a:effectLst/>
              </a:rPr>
              <a:t> </a:t>
            </a:r>
            <a:r>
              <a:rPr lang="el-GR" b="0" i="1" dirty="0" err="1">
                <a:effectLst/>
              </a:rPr>
              <a:t>τολμείτω</a:t>
            </a:r>
            <a:r>
              <a:rPr lang="el-GR" b="0" i="1" dirty="0">
                <a:effectLst/>
              </a:rPr>
              <a:t> </a:t>
            </a:r>
            <a:r>
              <a:rPr lang="el-GR" b="0" i="1" dirty="0" err="1">
                <a:effectLst/>
              </a:rPr>
              <a:t>τὶς</a:t>
            </a:r>
            <a:r>
              <a:rPr lang="el-GR" b="0" i="1" dirty="0">
                <a:effectLst/>
              </a:rPr>
              <a:t> </a:t>
            </a:r>
            <a:r>
              <a:rPr lang="el-GR" b="0" i="1" dirty="0" err="1">
                <a:effectLst/>
              </a:rPr>
              <a:t>ἀπὸ</a:t>
            </a:r>
            <a:r>
              <a:rPr lang="el-GR" b="0" i="1" dirty="0">
                <a:effectLst/>
              </a:rPr>
              <a:t> </a:t>
            </a:r>
            <a:r>
              <a:rPr lang="el-GR" b="0" i="1" dirty="0" err="1">
                <a:effectLst/>
              </a:rPr>
              <a:t>τοῦ</a:t>
            </a:r>
            <a:r>
              <a:rPr lang="el-GR" b="0" i="1" dirty="0">
                <a:effectLst/>
              </a:rPr>
              <a:t> </a:t>
            </a:r>
            <a:r>
              <a:rPr lang="el-GR" b="0" i="1" dirty="0" err="1">
                <a:effectLst/>
              </a:rPr>
              <a:t>νῦν</a:t>
            </a:r>
            <a:r>
              <a:rPr lang="el-GR" b="0" i="1" dirty="0">
                <a:effectLst/>
              </a:rPr>
              <a:t>, </a:t>
            </a:r>
            <a:r>
              <a:rPr lang="el-GR" b="0" i="1" dirty="0" err="1">
                <a:effectLst/>
              </a:rPr>
              <a:t>ἄνευ</a:t>
            </a:r>
            <a:r>
              <a:rPr lang="el-GR" b="0" i="1" dirty="0">
                <a:effectLst/>
              </a:rPr>
              <a:t> </a:t>
            </a:r>
            <a:r>
              <a:rPr lang="el-GR" i="1" dirty="0" err="1"/>
              <a:t>ἀ</a:t>
            </a:r>
            <a:r>
              <a:rPr lang="el-GR" b="0" i="1" dirty="0" err="1">
                <a:effectLst/>
              </a:rPr>
              <a:t>ξιοπίστου</a:t>
            </a:r>
            <a:r>
              <a:rPr lang="el-GR" b="0" i="1" dirty="0">
                <a:effectLst/>
              </a:rPr>
              <a:t> μαρτυρίας </a:t>
            </a:r>
            <a:r>
              <a:rPr lang="el-GR" b="0" i="1" dirty="0" err="1">
                <a:effectLst/>
              </a:rPr>
              <a:t>καὶ</a:t>
            </a:r>
            <a:r>
              <a:rPr lang="el-GR" b="0" i="1" dirty="0">
                <a:effectLst/>
              </a:rPr>
              <a:t> </a:t>
            </a:r>
            <a:r>
              <a:rPr lang="el-GR" b="0" i="1" dirty="0" err="1">
                <a:effectLst/>
              </a:rPr>
              <a:t>συνοδικῆς</a:t>
            </a:r>
            <a:r>
              <a:rPr lang="el-GR" b="0" i="1" dirty="0">
                <a:effectLst/>
              </a:rPr>
              <a:t> </a:t>
            </a:r>
            <a:r>
              <a:rPr lang="el-GR" b="0" i="1" dirty="0" err="1">
                <a:effectLst/>
              </a:rPr>
              <a:t>ἀποφάσεως</a:t>
            </a:r>
            <a:r>
              <a:rPr lang="el-GR" b="0" i="1" dirty="0">
                <a:effectLst/>
              </a:rPr>
              <a:t> </a:t>
            </a:r>
            <a:r>
              <a:rPr lang="el-GR" b="0" i="1" dirty="0" err="1">
                <a:effectLst/>
              </a:rPr>
              <a:t>τιμᾶσθαι</a:t>
            </a:r>
            <a:r>
              <a:rPr lang="el-GR" b="0" i="1" dirty="0">
                <a:effectLst/>
              </a:rPr>
              <a:t> </a:t>
            </a:r>
            <a:r>
              <a:rPr lang="el-GR" b="0" i="1" dirty="0" err="1">
                <a:effectLst/>
              </a:rPr>
              <a:t>αὐτὰ</a:t>
            </a:r>
            <a:r>
              <a:rPr lang="el-GR" b="0" i="1" dirty="0">
                <a:effectLst/>
              </a:rPr>
              <a:t> </a:t>
            </a:r>
            <a:r>
              <a:rPr lang="el-GR" b="0" i="1" dirty="0" err="1">
                <a:effectLst/>
              </a:rPr>
              <a:t>καὶ</a:t>
            </a:r>
            <a:r>
              <a:rPr lang="el-GR" b="0" i="1" dirty="0">
                <a:effectLst/>
              </a:rPr>
              <a:t> </a:t>
            </a:r>
            <a:r>
              <a:rPr lang="el-GR" b="0" i="1" dirty="0" err="1">
                <a:effectLst/>
              </a:rPr>
              <a:t>σέβεσθαι</a:t>
            </a:r>
            <a:r>
              <a:rPr lang="el-GR" b="0" i="1" dirty="0">
                <a:effectLst/>
              </a:rPr>
              <a:t> </a:t>
            </a:r>
            <a:r>
              <a:rPr lang="el-GR" b="0" i="1" dirty="0" err="1">
                <a:effectLst/>
              </a:rPr>
              <a:t>ὡς</a:t>
            </a:r>
            <a:r>
              <a:rPr lang="el-GR" b="0" i="1" dirty="0">
                <a:effectLst/>
              </a:rPr>
              <a:t> </a:t>
            </a:r>
            <a:r>
              <a:rPr lang="el-GR" b="0" i="1" dirty="0" err="1">
                <a:effectLst/>
              </a:rPr>
              <a:t>ἅγια</a:t>
            </a:r>
            <a:r>
              <a:rPr lang="el-GR" b="0" i="1" dirty="0">
                <a:effectLst/>
              </a:rPr>
              <a:t>, διότι </a:t>
            </a:r>
            <a:r>
              <a:rPr lang="el-GR" b="0" i="1" dirty="0" err="1">
                <a:effectLst/>
              </a:rPr>
              <a:t>εὑρίσκονται</a:t>
            </a:r>
            <a:r>
              <a:rPr lang="el-GR" b="0" i="1" dirty="0">
                <a:effectLst/>
              </a:rPr>
              <a:t> </a:t>
            </a:r>
            <a:r>
              <a:rPr lang="el-GR" b="0" i="1" dirty="0" err="1">
                <a:effectLst/>
              </a:rPr>
              <a:t>πολλὰ</a:t>
            </a:r>
            <a:r>
              <a:rPr lang="el-GR" b="0" i="1" dirty="0">
                <a:effectLst/>
              </a:rPr>
              <a:t> σώματα </a:t>
            </a:r>
            <a:r>
              <a:rPr lang="el-GR" b="0" i="1" dirty="0" err="1">
                <a:effectLst/>
              </a:rPr>
              <a:t>ἀκέραια</a:t>
            </a:r>
            <a:r>
              <a:rPr lang="el-GR" b="0" i="1" dirty="0">
                <a:effectLst/>
              </a:rPr>
              <a:t> </a:t>
            </a:r>
            <a:r>
              <a:rPr lang="el-GR" b="0" i="1" dirty="0" err="1">
                <a:effectLst/>
              </a:rPr>
              <a:t>καὶ</a:t>
            </a:r>
            <a:r>
              <a:rPr lang="el-GR" b="0" i="1" dirty="0">
                <a:effectLst/>
              </a:rPr>
              <a:t> </a:t>
            </a:r>
            <a:r>
              <a:rPr lang="el-GR" b="0" i="1" dirty="0" err="1">
                <a:effectLst/>
              </a:rPr>
              <a:t>ἄλυτα</a:t>
            </a:r>
            <a:r>
              <a:rPr lang="el-GR" b="0" i="1" dirty="0">
                <a:effectLst/>
              </a:rPr>
              <a:t> </a:t>
            </a:r>
            <a:r>
              <a:rPr lang="el-GR" b="0" i="1" dirty="0" err="1">
                <a:effectLst/>
              </a:rPr>
              <a:t>οὐχὶ</a:t>
            </a:r>
            <a:r>
              <a:rPr lang="el-GR" b="0" i="1" dirty="0">
                <a:effectLst/>
              </a:rPr>
              <a:t> </a:t>
            </a:r>
            <a:r>
              <a:rPr lang="el-GR" b="0" i="1" dirty="0" err="1">
                <a:effectLst/>
              </a:rPr>
              <a:t>ἀπὸ</a:t>
            </a:r>
            <a:r>
              <a:rPr lang="el-GR" b="0" i="1" dirty="0">
                <a:effectLst/>
              </a:rPr>
              <a:t> </a:t>
            </a:r>
            <a:r>
              <a:rPr lang="el-GR" b="0" i="1" dirty="0" err="1">
                <a:effectLst/>
              </a:rPr>
              <a:t>ἁγιωσύνης</a:t>
            </a:r>
            <a:r>
              <a:rPr lang="el-GR" b="0" i="1" dirty="0">
                <a:effectLst/>
              </a:rPr>
              <a:t>, </a:t>
            </a:r>
            <a:r>
              <a:rPr lang="el-GR" b="0" i="1" dirty="0" err="1">
                <a:effectLst/>
              </a:rPr>
              <a:t>ἀλλ</a:t>
            </a:r>
            <a:r>
              <a:rPr lang="el-GR" b="0" i="1" dirty="0">
                <a:effectLst/>
              </a:rPr>
              <a:t>’ </a:t>
            </a:r>
            <a:r>
              <a:rPr lang="el-GR" b="0" i="1" dirty="0" err="1">
                <a:effectLst/>
              </a:rPr>
              <a:t>ὡς</a:t>
            </a:r>
            <a:r>
              <a:rPr lang="el-GR" b="0" i="1" dirty="0">
                <a:effectLst/>
              </a:rPr>
              <a:t> </a:t>
            </a:r>
            <a:r>
              <a:rPr lang="el-GR" b="0" i="1" dirty="0" err="1">
                <a:effectLst/>
              </a:rPr>
              <a:t>ὑπ</a:t>
            </a:r>
            <a:r>
              <a:rPr lang="el-GR" b="0" i="1" dirty="0">
                <a:effectLst/>
              </a:rPr>
              <a:t>’ </a:t>
            </a:r>
            <a:r>
              <a:rPr lang="el-GR" b="0" i="1" dirty="0" err="1">
                <a:effectLst/>
              </a:rPr>
              <a:t>ἀφορισμοῦ</a:t>
            </a:r>
            <a:r>
              <a:rPr lang="el-GR" b="0" i="1" dirty="0">
                <a:effectLst/>
              </a:rPr>
              <a:t> </a:t>
            </a:r>
            <a:r>
              <a:rPr lang="el-GR" b="0" i="1" dirty="0" err="1">
                <a:effectLst/>
              </a:rPr>
              <a:t>καὶ</a:t>
            </a:r>
            <a:r>
              <a:rPr lang="el-GR" b="0" i="1" dirty="0">
                <a:effectLst/>
              </a:rPr>
              <a:t> κατάρας </a:t>
            </a:r>
            <a:r>
              <a:rPr lang="el-GR" b="0" i="1" dirty="0" err="1">
                <a:effectLst/>
              </a:rPr>
              <a:t>ἀρχιερατικῆς</a:t>
            </a:r>
            <a:r>
              <a:rPr lang="el-GR" b="0" i="1" dirty="0">
                <a:effectLst/>
              </a:rPr>
              <a:t> ἤ </a:t>
            </a:r>
            <a:r>
              <a:rPr lang="el-GR" b="0" i="1" dirty="0" err="1">
                <a:effectLst/>
              </a:rPr>
              <a:t>ἱερατικῆς</a:t>
            </a:r>
            <a:r>
              <a:rPr lang="el-GR" b="0" i="1" dirty="0">
                <a:effectLst/>
              </a:rPr>
              <a:t> </a:t>
            </a:r>
            <a:r>
              <a:rPr lang="el-GR" b="0" i="1" dirty="0" err="1">
                <a:effectLst/>
              </a:rPr>
              <a:t>τυγχάνοντες</a:t>
            </a:r>
            <a:r>
              <a:rPr lang="el-GR" b="0" i="1" dirty="0">
                <a:effectLst/>
              </a:rPr>
              <a:t> </a:t>
            </a:r>
            <a:r>
              <a:rPr lang="el-GR" b="0" i="1" dirty="0" err="1">
                <a:effectLst/>
              </a:rPr>
              <a:t>ἐτελεύτησαν</a:t>
            </a:r>
            <a:r>
              <a:rPr lang="el-GR" b="0" i="1" dirty="0">
                <a:effectLst/>
              </a:rPr>
              <a:t> ἤ </a:t>
            </a:r>
            <a:r>
              <a:rPr lang="el-GR" b="0" i="1" dirty="0" err="1">
                <a:effectLst/>
              </a:rPr>
              <a:t>ἐκ</a:t>
            </a:r>
            <a:r>
              <a:rPr lang="el-GR" b="0" i="1" dirty="0">
                <a:effectLst/>
              </a:rPr>
              <a:t> παραβάσεως </a:t>
            </a:r>
            <a:r>
              <a:rPr lang="el-GR" b="0" i="1" dirty="0" err="1">
                <a:effectLst/>
              </a:rPr>
              <a:t>καὶ</a:t>
            </a:r>
            <a:r>
              <a:rPr lang="el-GR" b="0" i="1" dirty="0">
                <a:effectLst/>
              </a:rPr>
              <a:t> καταφρονήσεως </a:t>
            </a:r>
            <a:r>
              <a:rPr lang="el-GR" b="0" i="1" dirty="0" err="1">
                <a:effectLst/>
              </a:rPr>
              <a:t>τῶν</a:t>
            </a:r>
            <a:r>
              <a:rPr lang="el-GR" b="0" i="1" dirty="0">
                <a:effectLst/>
              </a:rPr>
              <a:t> θείων </a:t>
            </a:r>
            <a:r>
              <a:rPr lang="el-GR" b="0" i="1" dirty="0" err="1">
                <a:effectLst/>
              </a:rPr>
              <a:t>καὶ</a:t>
            </a:r>
            <a:r>
              <a:rPr lang="el-GR" b="0" i="1" dirty="0">
                <a:effectLst/>
              </a:rPr>
              <a:t> </a:t>
            </a:r>
            <a:r>
              <a:rPr lang="el-GR" b="0" i="1" dirty="0" err="1">
                <a:effectLst/>
              </a:rPr>
              <a:t>ἱερῶν</a:t>
            </a:r>
            <a:r>
              <a:rPr lang="el-GR" b="0" i="1" dirty="0">
                <a:effectLst/>
              </a:rPr>
              <a:t> κανόνων </a:t>
            </a:r>
            <a:r>
              <a:rPr lang="el-GR" b="0" i="1" dirty="0" err="1">
                <a:effectLst/>
              </a:rPr>
              <a:t>ἀκέραια</a:t>
            </a:r>
            <a:r>
              <a:rPr lang="el-GR" b="0" i="1" dirty="0">
                <a:effectLst/>
              </a:rPr>
              <a:t> </a:t>
            </a:r>
            <a:r>
              <a:rPr lang="el-GR" b="0" i="1" dirty="0" err="1">
                <a:effectLst/>
              </a:rPr>
              <a:t>καὶ</a:t>
            </a:r>
            <a:r>
              <a:rPr lang="el-GR" b="0" i="1" dirty="0">
                <a:effectLst/>
              </a:rPr>
              <a:t> </a:t>
            </a:r>
            <a:r>
              <a:rPr lang="el-GR" b="0" i="1" dirty="0" err="1">
                <a:effectLst/>
              </a:rPr>
              <a:t>ἄλυτα</a:t>
            </a:r>
            <a:r>
              <a:rPr lang="el-GR" b="0" i="1" dirty="0">
                <a:effectLst/>
              </a:rPr>
              <a:t> </a:t>
            </a:r>
            <a:r>
              <a:rPr lang="el-GR" b="0" i="1" dirty="0" err="1">
                <a:effectLst/>
              </a:rPr>
              <a:t>εὑρίσκονται</a:t>
            </a:r>
            <a:r>
              <a:rPr lang="el-GR" b="0" i="0" dirty="0">
                <a:effectLst/>
              </a:rPr>
              <a:t>», Κ. </a:t>
            </a:r>
            <a:r>
              <a:rPr lang="el-GR" b="0" i="0" dirty="0" err="1">
                <a:effectLst/>
              </a:rPr>
              <a:t>Δεληκανῆ</a:t>
            </a:r>
            <a:r>
              <a:rPr lang="el-GR" b="0" i="0" dirty="0">
                <a:effectLst/>
              </a:rPr>
              <a:t>, </a:t>
            </a:r>
            <a:r>
              <a:rPr lang="el-GR" b="0" i="1" dirty="0" err="1">
                <a:effectLst/>
              </a:rPr>
              <a:t>Πατριαρχικὰ</a:t>
            </a:r>
            <a:r>
              <a:rPr lang="el-GR" b="0" i="1" dirty="0">
                <a:effectLst/>
              </a:rPr>
              <a:t> </a:t>
            </a:r>
            <a:r>
              <a:rPr lang="el-GR" i="1" dirty="0" err="1"/>
              <a:t>ἔ</a:t>
            </a:r>
            <a:r>
              <a:rPr lang="el-GR" b="0" i="1" dirty="0" err="1">
                <a:effectLst/>
              </a:rPr>
              <a:t>γγραφα</a:t>
            </a:r>
            <a:r>
              <a:rPr lang="el-GR" b="0" i="0" dirty="0">
                <a:effectLst/>
              </a:rPr>
              <a:t>, Κωνσταντινούπολις 1905, </a:t>
            </a:r>
            <a:r>
              <a:rPr lang="el-GR" b="0" i="0" dirty="0" err="1">
                <a:effectLst/>
              </a:rPr>
              <a:t>τομ</a:t>
            </a:r>
            <a:r>
              <a:rPr lang="el-GR" b="0" i="0" dirty="0">
                <a:effectLst/>
              </a:rPr>
              <a:t>. 3, </a:t>
            </a:r>
            <a:r>
              <a:rPr lang="el-GR" b="0" i="0" dirty="0" err="1">
                <a:effectLst/>
              </a:rPr>
              <a:t>σσ</a:t>
            </a:r>
            <a:r>
              <a:rPr lang="el-GR" b="0" i="0" dirty="0">
                <a:effectLst/>
              </a:rPr>
              <a:t>. 136-137.</a:t>
            </a:r>
          </a:p>
        </p:txBody>
      </p:sp>
    </p:spTree>
    <p:extLst>
      <p:ext uri="{BB962C8B-B14F-4D97-AF65-F5344CB8AC3E}">
        <p14:creationId xmlns:p14="http://schemas.microsoft.com/office/powerpoint/2010/main" val="2167812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B2E88C-FED7-572A-7123-DCBF306C2118}"/>
              </a:ext>
            </a:extLst>
          </p:cNvPr>
          <p:cNvSpPr>
            <a:spLocks noGrp="1"/>
          </p:cNvSpPr>
          <p:nvPr>
            <p:ph type="title"/>
          </p:nvPr>
        </p:nvSpPr>
        <p:spPr>
          <a:xfrm>
            <a:off x="0" y="18256"/>
            <a:ext cx="12192000" cy="662782"/>
          </a:xfrm>
        </p:spPr>
        <p:txBody>
          <a:bodyPr>
            <a:normAutofit/>
          </a:bodyPr>
          <a:lstStyle/>
          <a:p>
            <a:pPr algn="ctr"/>
            <a:r>
              <a:rPr lang="el-GR" sz="3600" b="1" dirty="0"/>
              <a:t>ΑΠΟ ΤΟΥΣ ΠΡΩΤΟΧΡΙΣΤΙΑΝΙΚΟΥΣ ΧΡΟΝΟΥΣ ΜΕΧΡΙ ΤΟΝ ΙΕ΄ ΑΙΩΝΑ</a:t>
            </a:r>
            <a:endParaRPr lang="el-GR" sz="3600" dirty="0"/>
          </a:p>
        </p:txBody>
      </p:sp>
      <p:sp>
        <p:nvSpPr>
          <p:cNvPr id="3" name="Θέση περιεχομένου 2">
            <a:extLst>
              <a:ext uri="{FF2B5EF4-FFF2-40B4-BE49-F238E27FC236}">
                <a16:creationId xmlns:a16="http://schemas.microsoft.com/office/drawing/2014/main" id="{927140C2-B010-8F8C-28E8-7B1D030050CA}"/>
              </a:ext>
            </a:extLst>
          </p:cNvPr>
          <p:cNvSpPr>
            <a:spLocks noGrp="1"/>
          </p:cNvSpPr>
          <p:nvPr>
            <p:ph idx="1"/>
          </p:nvPr>
        </p:nvSpPr>
        <p:spPr>
          <a:xfrm>
            <a:off x="0" y="559557"/>
            <a:ext cx="12192000" cy="6280187"/>
          </a:xfrm>
        </p:spPr>
        <p:txBody>
          <a:bodyPr>
            <a:normAutofit fontScale="85000" lnSpcReduction="20000"/>
          </a:bodyPr>
          <a:lstStyle/>
          <a:p>
            <a:r>
              <a:rPr lang="el-GR" dirty="0"/>
              <a:t>Από τον </a:t>
            </a:r>
            <a:r>
              <a:rPr lang="el-GR" b="1" dirty="0" err="1">
                <a:solidFill>
                  <a:srgbClr val="FF0000"/>
                </a:solidFill>
              </a:rPr>
              <a:t>ιδ</a:t>
            </a:r>
            <a:r>
              <a:rPr lang="el-GR" b="1" dirty="0">
                <a:solidFill>
                  <a:srgbClr val="FF0000"/>
                </a:solidFill>
              </a:rPr>
              <a:t>΄ αιώνα </a:t>
            </a:r>
            <a:r>
              <a:rPr lang="el-GR" dirty="0"/>
              <a:t>παρουσιάζονται ορισμένες σημαντικές εξελίξεις στον τρόπο ανακηρύξεως των αγίων στην Ορθόδοξη Εκκλησία. Αυτό διαπιστώνεται από τη διαδικασία που ακολουθήθηκε την εποχή αυτή στην ανακήρυξη τριών αγίων:</a:t>
            </a:r>
          </a:p>
          <a:p>
            <a:pPr lvl="1">
              <a:buFont typeface="Wingdings" panose="05000000000000000000" pitchFamily="2" charset="2"/>
              <a:buChar char="v"/>
            </a:pPr>
            <a:r>
              <a:rPr lang="el-GR" dirty="0"/>
              <a:t>του πατριάρχη Κωνσταντινουπόλεως Αθανασίου Α΄, </a:t>
            </a:r>
          </a:p>
          <a:p>
            <a:pPr lvl="1">
              <a:buFont typeface="Wingdings" panose="05000000000000000000" pitchFamily="2" charset="2"/>
              <a:buChar char="v"/>
            </a:pPr>
            <a:r>
              <a:rPr lang="el-GR" dirty="0"/>
              <a:t>του αγίου Μελετίου και </a:t>
            </a:r>
          </a:p>
          <a:p>
            <a:pPr lvl="1">
              <a:buFont typeface="Wingdings" panose="05000000000000000000" pitchFamily="2" charset="2"/>
              <a:buChar char="v"/>
            </a:pPr>
            <a:r>
              <a:rPr lang="el-GR" dirty="0"/>
              <a:t>του Γρηγορίου Παλαμά, του οποίου σώζεται και η σχετική πράξη του πατριάρχη Κωνσταντινουπόλεως </a:t>
            </a:r>
            <a:r>
              <a:rPr lang="el-GR" dirty="0" err="1"/>
              <a:t>Φιλοθέου</a:t>
            </a:r>
            <a:r>
              <a:rPr lang="el-GR" dirty="0"/>
              <a:t> Κοκκίνου.</a:t>
            </a:r>
          </a:p>
          <a:p>
            <a:r>
              <a:rPr lang="el-GR" dirty="0"/>
              <a:t>Στο κείμενο της πράξης τονίζεται καταρχήν ότι δεν είναι απαραίτητη προηγούμενη συνοδική απόφαση, για να αποδοθούν σε ένα πρόσωπο, όπως αυτό του Γρηγορίου Παλαμά, τιμές: «</a:t>
            </a:r>
            <a:r>
              <a:rPr lang="el-GR" i="1" dirty="0" err="1"/>
              <a:t>Πᾶς</a:t>
            </a:r>
            <a:r>
              <a:rPr lang="el-GR" i="1" dirty="0"/>
              <a:t> ὁ </a:t>
            </a:r>
            <a:r>
              <a:rPr lang="el-GR" i="1" dirty="0" err="1"/>
              <a:t>θέλων</a:t>
            </a:r>
            <a:r>
              <a:rPr lang="el-GR" i="1" dirty="0"/>
              <a:t> </a:t>
            </a:r>
            <a:r>
              <a:rPr lang="el-GR" i="1" dirty="0" err="1"/>
              <a:t>ἑορτὴν</a:t>
            </a:r>
            <a:r>
              <a:rPr lang="el-GR" i="1" dirty="0"/>
              <a:t> </a:t>
            </a:r>
            <a:r>
              <a:rPr lang="el-GR" i="1" dirty="0" err="1"/>
              <a:t>ἐπιτελεῖν</a:t>
            </a:r>
            <a:r>
              <a:rPr lang="el-GR" i="1" dirty="0"/>
              <a:t>, </a:t>
            </a:r>
            <a:r>
              <a:rPr lang="el-GR" i="1" dirty="0" err="1"/>
              <a:t>ἀκωλύτως</a:t>
            </a:r>
            <a:r>
              <a:rPr lang="el-GR" i="1" dirty="0"/>
              <a:t> ταύτην </a:t>
            </a:r>
            <a:r>
              <a:rPr lang="el-GR" i="1" dirty="0" err="1"/>
              <a:t>ποιείτω</a:t>
            </a:r>
            <a:r>
              <a:rPr lang="el-GR" i="1" dirty="0"/>
              <a:t>… </a:t>
            </a:r>
            <a:r>
              <a:rPr lang="el-GR" i="1" dirty="0" err="1"/>
              <a:t>Ἐν</a:t>
            </a:r>
            <a:r>
              <a:rPr lang="el-GR" i="1" dirty="0"/>
              <a:t> </a:t>
            </a:r>
            <a:r>
              <a:rPr lang="el-GR" i="1" dirty="0" err="1"/>
              <a:t>τῇ</a:t>
            </a:r>
            <a:r>
              <a:rPr lang="el-GR" i="1" dirty="0"/>
              <a:t> </a:t>
            </a:r>
            <a:r>
              <a:rPr lang="el-GR" i="1" dirty="0" err="1"/>
              <a:t>μεγάλῃ</a:t>
            </a:r>
            <a:r>
              <a:rPr lang="el-GR" i="1" dirty="0"/>
              <a:t> </a:t>
            </a:r>
            <a:r>
              <a:rPr lang="el-GR" i="1" dirty="0" err="1"/>
              <a:t>δὲ</a:t>
            </a:r>
            <a:r>
              <a:rPr lang="el-GR" i="1" dirty="0"/>
              <a:t> </a:t>
            </a:r>
            <a:r>
              <a:rPr lang="el-GR" i="1" dirty="0" err="1"/>
              <a:t>Ἐκκλησίᾳ</a:t>
            </a:r>
            <a:r>
              <a:rPr lang="el-GR" i="1" dirty="0"/>
              <a:t> </a:t>
            </a:r>
            <a:r>
              <a:rPr lang="el-GR" i="1" dirty="0" err="1"/>
              <a:t>οὐκ</a:t>
            </a:r>
            <a:r>
              <a:rPr lang="el-GR" i="1" dirty="0"/>
              <a:t> </a:t>
            </a:r>
            <a:r>
              <a:rPr lang="el-GR" i="1" dirty="0" err="1"/>
              <a:t>ἐκποιοῦμεν</a:t>
            </a:r>
            <a:r>
              <a:rPr lang="el-GR" i="1" dirty="0"/>
              <a:t> </a:t>
            </a:r>
            <a:r>
              <a:rPr lang="el-GR" i="1" dirty="0" err="1"/>
              <a:t>τοῦτο</a:t>
            </a:r>
            <a:r>
              <a:rPr lang="el-GR" i="1" dirty="0"/>
              <a:t> </a:t>
            </a:r>
            <a:r>
              <a:rPr lang="el-GR" i="1" dirty="0" err="1"/>
              <a:t>καὶ</a:t>
            </a:r>
            <a:r>
              <a:rPr lang="el-GR" i="1" dirty="0"/>
              <a:t> καθόλου </a:t>
            </a:r>
            <a:r>
              <a:rPr lang="el-GR" i="1" dirty="0" err="1"/>
              <a:t>ἐν</a:t>
            </a:r>
            <a:r>
              <a:rPr lang="el-GR" i="1" dirty="0"/>
              <a:t> </a:t>
            </a:r>
            <a:r>
              <a:rPr lang="el-GR" i="1" dirty="0" err="1"/>
              <a:t>ταῖς</a:t>
            </a:r>
            <a:r>
              <a:rPr lang="el-GR" i="1" dirty="0"/>
              <a:t> </a:t>
            </a:r>
            <a:r>
              <a:rPr lang="el-GR" i="1" dirty="0" err="1"/>
              <a:t>λοιπαῖς</a:t>
            </a:r>
            <a:r>
              <a:rPr lang="el-GR" i="1" dirty="0"/>
              <a:t> </a:t>
            </a:r>
            <a:r>
              <a:rPr lang="el-GR" i="1" dirty="0" err="1"/>
              <a:t>ἐκκλησίαις</a:t>
            </a:r>
            <a:r>
              <a:rPr lang="el-GR" i="1" dirty="0"/>
              <a:t> </a:t>
            </a:r>
            <a:r>
              <a:rPr lang="el-GR" i="1" dirty="0" err="1"/>
              <a:t>πανταχοῦ</a:t>
            </a:r>
            <a:r>
              <a:rPr lang="el-GR" dirty="0"/>
              <a:t>» </a:t>
            </a:r>
            <a:r>
              <a:rPr lang="en-US" dirty="0"/>
              <a:t>(PG 151, 711D)</a:t>
            </a:r>
            <a:r>
              <a:rPr lang="el-GR" dirty="0"/>
              <a:t>. </a:t>
            </a:r>
            <a:endParaRPr lang="en-US" dirty="0"/>
          </a:p>
          <a:p>
            <a:r>
              <a:rPr lang="el-GR" dirty="0"/>
              <a:t>Συνεπώς, ο εορτασμός της μνήμης του Παλαμά, που αναγνωρίστηκε ως άγιος σχεδόν αμέσως μετά τον θάνατό του, αρχικά είχε τοπικό χαρακτήρα και δεν αφορούσε όλη την Εκκλησία. (Θεσσαλονίκη, Καστοριά, Μ. Λαύρα Αγίου Όρους, Μονή του </a:t>
            </a:r>
            <a:r>
              <a:rPr lang="el-GR" dirty="0" err="1"/>
              <a:t>Ακαταλήπτου</a:t>
            </a:r>
            <a:r>
              <a:rPr lang="el-GR" dirty="0"/>
              <a:t> στην Κωνσταντινούπολη)</a:t>
            </a:r>
          </a:p>
          <a:p>
            <a:r>
              <a:rPr lang="el-GR" dirty="0"/>
              <a:t>Ο Φιλόθεος παρατηρεί ότι στις περιοχές αυτές οι πιστοί έκτισαν προς τιμή του ναούς, κατασκεύασαν εικόνες και πραγματοποιούσαν «πάνδημες εορτές»: «</a:t>
            </a:r>
            <a:r>
              <a:rPr lang="el-GR" i="1" dirty="0" err="1"/>
              <a:t>Οὐ</a:t>
            </a:r>
            <a:r>
              <a:rPr lang="el-GR" i="1" dirty="0"/>
              <a:t> συνόδους </a:t>
            </a:r>
            <a:r>
              <a:rPr lang="el-GR" i="1" dirty="0" err="1"/>
              <a:t>μεγίστας</a:t>
            </a:r>
            <a:r>
              <a:rPr lang="el-GR" i="1" dirty="0"/>
              <a:t> </a:t>
            </a:r>
            <a:r>
              <a:rPr lang="el-GR" i="1" dirty="0" err="1"/>
              <a:t>καὶ</a:t>
            </a:r>
            <a:r>
              <a:rPr lang="el-GR" i="1" dirty="0"/>
              <a:t> </a:t>
            </a:r>
            <a:r>
              <a:rPr lang="el-GR" i="1" dirty="0" err="1"/>
              <a:t>κοινάς</a:t>
            </a:r>
            <a:r>
              <a:rPr lang="el-GR" i="1" dirty="0"/>
              <a:t> </a:t>
            </a:r>
            <a:r>
              <a:rPr lang="el-GR" i="1" dirty="0" err="1"/>
              <a:t>τινας</a:t>
            </a:r>
            <a:r>
              <a:rPr lang="el-GR" i="1" dirty="0"/>
              <a:t> </a:t>
            </a:r>
            <a:r>
              <a:rPr lang="el-GR" i="1" dirty="0" err="1"/>
              <a:t>ἀναμείναντες</a:t>
            </a:r>
            <a:r>
              <a:rPr lang="el-GR" i="1" dirty="0"/>
              <a:t> ψήφους </a:t>
            </a:r>
            <a:r>
              <a:rPr lang="el-GR" i="1" dirty="0" err="1"/>
              <a:t>ὥστε</a:t>
            </a:r>
            <a:r>
              <a:rPr lang="el-GR" i="1" dirty="0"/>
              <a:t> </a:t>
            </a:r>
            <a:r>
              <a:rPr lang="el-GR" i="1" dirty="0" err="1"/>
              <a:t>ἐκεῖνον</a:t>
            </a:r>
            <a:r>
              <a:rPr lang="el-GR" i="1" dirty="0"/>
              <a:t> </a:t>
            </a:r>
            <a:r>
              <a:rPr lang="el-GR" i="1" dirty="0" err="1"/>
              <a:t>ἀνακηρύξαι</a:t>
            </a:r>
            <a:r>
              <a:rPr lang="el-GR" i="1" dirty="0"/>
              <a:t>, </a:t>
            </a:r>
            <a:r>
              <a:rPr lang="el-GR" i="1" dirty="0" err="1"/>
              <a:t>οἷ</a:t>
            </a:r>
            <a:r>
              <a:rPr lang="el-GR" i="1" dirty="0"/>
              <a:t> </a:t>
            </a:r>
            <a:r>
              <a:rPr lang="el-GR" i="1" dirty="0" err="1"/>
              <a:t>καὶ</a:t>
            </a:r>
            <a:r>
              <a:rPr lang="el-GR" i="1" dirty="0"/>
              <a:t> χρόνος </a:t>
            </a:r>
            <a:r>
              <a:rPr lang="el-GR" i="1" dirty="0" err="1"/>
              <a:t>καὶ</a:t>
            </a:r>
            <a:r>
              <a:rPr lang="el-GR" i="1" dirty="0"/>
              <a:t> </a:t>
            </a:r>
            <a:r>
              <a:rPr lang="el-GR" i="1" dirty="0" err="1"/>
              <a:t>ὄκνος</a:t>
            </a:r>
            <a:r>
              <a:rPr lang="el-GR" i="1" dirty="0"/>
              <a:t> </a:t>
            </a:r>
            <a:r>
              <a:rPr lang="el-GR" i="1" dirty="0" err="1"/>
              <a:t>καὶ</a:t>
            </a:r>
            <a:r>
              <a:rPr lang="el-GR" i="1" dirty="0"/>
              <a:t> </a:t>
            </a:r>
            <a:r>
              <a:rPr lang="el-GR" i="1" dirty="0" err="1"/>
              <a:t>μέλησις</a:t>
            </a:r>
            <a:r>
              <a:rPr lang="el-GR" i="1" dirty="0"/>
              <a:t> </a:t>
            </a:r>
            <a:r>
              <a:rPr lang="el-GR" i="1" dirty="0" err="1"/>
              <a:t>καὶ</a:t>
            </a:r>
            <a:r>
              <a:rPr lang="el-GR" i="1" dirty="0"/>
              <a:t> </a:t>
            </a:r>
            <a:r>
              <a:rPr lang="el-GR" i="1" dirty="0" err="1"/>
              <a:t>πλεῖστά</a:t>
            </a:r>
            <a:r>
              <a:rPr lang="el-GR" i="1" dirty="0"/>
              <a:t> </a:t>
            </a:r>
            <a:r>
              <a:rPr lang="el-GR" i="1" dirty="0" err="1"/>
              <a:t>τινα</a:t>
            </a:r>
            <a:r>
              <a:rPr lang="el-GR" i="1" dirty="0"/>
              <a:t> </a:t>
            </a:r>
            <a:r>
              <a:rPr lang="el-GR" i="1" dirty="0" err="1"/>
              <a:t>τῶν</a:t>
            </a:r>
            <a:r>
              <a:rPr lang="el-GR" i="1" dirty="0"/>
              <a:t> </a:t>
            </a:r>
            <a:r>
              <a:rPr lang="el-GR" i="1" dirty="0" err="1"/>
              <a:t>ἀνθρωπίνων</a:t>
            </a:r>
            <a:r>
              <a:rPr lang="el-GR" i="1" dirty="0"/>
              <a:t> </a:t>
            </a:r>
            <a:r>
              <a:rPr lang="el-GR" i="1" dirty="0" err="1"/>
              <a:t>ἔστιν</a:t>
            </a:r>
            <a:r>
              <a:rPr lang="el-GR" i="1" dirty="0"/>
              <a:t> </a:t>
            </a:r>
            <a:r>
              <a:rPr lang="el-GR" i="1" dirty="0" err="1"/>
              <a:t>ὅτε</a:t>
            </a:r>
            <a:r>
              <a:rPr lang="el-GR" i="1" dirty="0"/>
              <a:t> </a:t>
            </a:r>
            <a:r>
              <a:rPr lang="el-GR" i="1" dirty="0" err="1"/>
              <a:t>προσίσταται</a:t>
            </a:r>
            <a:r>
              <a:rPr lang="el-GR" i="1" dirty="0"/>
              <a:t>, </a:t>
            </a:r>
            <a:r>
              <a:rPr lang="el-GR" i="1" dirty="0" err="1"/>
              <a:t>ἀλλὰ</a:t>
            </a:r>
            <a:r>
              <a:rPr lang="el-GR" i="1" dirty="0"/>
              <a:t> </a:t>
            </a:r>
            <a:r>
              <a:rPr lang="el-GR" b="1" i="1" dirty="0" err="1">
                <a:solidFill>
                  <a:srgbClr val="FF0000"/>
                </a:solidFill>
              </a:rPr>
              <a:t>τῇ</a:t>
            </a:r>
            <a:r>
              <a:rPr lang="el-GR" b="1" i="1" dirty="0">
                <a:solidFill>
                  <a:srgbClr val="FF0000"/>
                </a:solidFill>
              </a:rPr>
              <a:t> </a:t>
            </a:r>
            <a:r>
              <a:rPr lang="el-GR" b="1" i="1" dirty="0" err="1">
                <a:solidFill>
                  <a:srgbClr val="FF0000"/>
                </a:solidFill>
              </a:rPr>
              <a:t>ἄνωθεν</a:t>
            </a:r>
            <a:r>
              <a:rPr lang="el-GR" b="1" i="1" dirty="0">
                <a:solidFill>
                  <a:srgbClr val="FF0000"/>
                </a:solidFill>
              </a:rPr>
              <a:t> </a:t>
            </a:r>
            <a:r>
              <a:rPr lang="el-GR" b="1" i="1" dirty="0" err="1">
                <a:solidFill>
                  <a:srgbClr val="FF0000"/>
                </a:solidFill>
              </a:rPr>
              <a:t>ψήφῳ</a:t>
            </a:r>
            <a:r>
              <a:rPr lang="el-GR" b="1" i="1" dirty="0">
                <a:solidFill>
                  <a:srgbClr val="FF0000"/>
                </a:solidFill>
              </a:rPr>
              <a:t> </a:t>
            </a:r>
            <a:r>
              <a:rPr lang="el-GR" i="1" dirty="0"/>
              <a:t>τε </a:t>
            </a:r>
            <a:r>
              <a:rPr lang="el-GR" i="1" dirty="0" err="1"/>
              <a:t>καὶ</a:t>
            </a:r>
            <a:r>
              <a:rPr lang="el-GR" i="1" dirty="0"/>
              <a:t> </a:t>
            </a:r>
            <a:r>
              <a:rPr lang="el-GR" i="1" dirty="0" err="1"/>
              <a:t>ἀνακηρύξει</a:t>
            </a:r>
            <a:r>
              <a:rPr lang="el-GR" i="1" dirty="0"/>
              <a:t> </a:t>
            </a:r>
            <a:r>
              <a:rPr lang="el-GR" i="1" dirty="0" err="1"/>
              <a:t>καὶ</a:t>
            </a:r>
            <a:r>
              <a:rPr lang="el-GR" i="1" dirty="0"/>
              <a:t> </a:t>
            </a:r>
            <a:r>
              <a:rPr lang="el-GR" b="1" i="1" dirty="0" err="1">
                <a:solidFill>
                  <a:srgbClr val="FF0000"/>
                </a:solidFill>
              </a:rPr>
              <a:t>τῇ</a:t>
            </a:r>
            <a:r>
              <a:rPr lang="el-GR" b="1" i="1" dirty="0">
                <a:solidFill>
                  <a:srgbClr val="FF0000"/>
                </a:solidFill>
              </a:rPr>
              <a:t> </a:t>
            </a:r>
            <a:r>
              <a:rPr lang="el-GR" b="1" i="1" dirty="0" err="1">
                <a:solidFill>
                  <a:srgbClr val="FF0000"/>
                </a:solidFill>
              </a:rPr>
              <a:t>λαμπρᾷ</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ἀναμφιβόλῳ</a:t>
            </a:r>
            <a:r>
              <a:rPr lang="el-GR" b="1" i="1" dirty="0">
                <a:solidFill>
                  <a:srgbClr val="FF0000"/>
                </a:solidFill>
              </a:rPr>
              <a:t> </a:t>
            </a:r>
            <a:r>
              <a:rPr lang="el-GR" b="1" i="1" dirty="0" err="1">
                <a:solidFill>
                  <a:srgbClr val="FF0000"/>
                </a:solidFill>
              </a:rPr>
              <a:t>τῶν</a:t>
            </a:r>
            <a:r>
              <a:rPr lang="el-GR" b="1" i="1" dirty="0">
                <a:solidFill>
                  <a:srgbClr val="FF0000"/>
                </a:solidFill>
              </a:rPr>
              <a:t> πραγμάτων </a:t>
            </a:r>
            <a:r>
              <a:rPr lang="el-GR" b="1" i="1" dirty="0" err="1">
                <a:solidFill>
                  <a:srgbClr val="FF0000"/>
                </a:solidFill>
              </a:rPr>
              <a:t>ὄψει</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πἰστει</a:t>
            </a:r>
            <a:r>
              <a:rPr lang="el-GR" b="1" i="1" dirty="0">
                <a:solidFill>
                  <a:srgbClr val="FF0000"/>
                </a:solidFill>
              </a:rPr>
              <a:t> </a:t>
            </a:r>
            <a:r>
              <a:rPr lang="el-GR" i="1" dirty="0" err="1"/>
              <a:t>καλῶς</a:t>
            </a:r>
            <a:r>
              <a:rPr lang="el-GR" i="1" dirty="0"/>
              <a:t> </a:t>
            </a:r>
            <a:r>
              <a:rPr lang="el-GR" i="1" dirty="0" err="1"/>
              <a:t>ἀρκεσθέντες</a:t>
            </a:r>
            <a:r>
              <a:rPr lang="el-GR" dirty="0"/>
              <a:t>» (</a:t>
            </a:r>
            <a:r>
              <a:rPr lang="el-GR" i="1" dirty="0"/>
              <a:t>Λόγος </a:t>
            </a:r>
            <a:r>
              <a:rPr lang="el-GR" i="1" dirty="0" err="1"/>
              <a:t>εἰς</a:t>
            </a:r>
            <a:r>
              <a:rPr lang="el-GR" i="1" dirty="0"/>
              <a:t> </a:t>
            </a:r>
            <a:r>
              <a:rPr lang="el-GR" i="1" dirty="0" err="1"/>
              <a:t>τὸν</a:t>
            </a:r>
            <a:r>
              <a:rPr lang="el-GR" i="1" dirty="0"/>
              <a:t> </a:t>
            </a:r>
            <a:r>
              <a:rPr lang="el-GR" i="1" dirty="0" err="1"/>
              <a:t>ἅγιον</a:t>
            </a:r>
            <a:r>
              <a:rPr lang="el-GR" i="1" dirty="0"/>
              <a:t> </a:t>
            </a:r>
            <a:r>
              <a:rPr lang="el-GR" i="1" dirty="0" err="1"/>
              <a:t>Γρηγόριον</a:t>
            </a:r>
            <a:r>
              <a:rPr lang="el-GR" i="1" dirty="0"/>
              <a:t> </a:t>
            </a:r>
            <a:r>
              <a:rPr lang="el-GR" i="1" dirty="0" err="1"/>
              <a:t>Παλαμᾶ</a:t>
            </a:r>
            <a:r>
              <a:rPr lang="el-GR" i="1" dirty="0"/>
              <a:t> </a:t>
            </a:r>
            <a:r>
              <a:rPr lang="el-GR" dirty="0"/>
              <a:t>128, </a:t>
            </a:r>
            <a:r>
              <a:rPr lang="el-GR" i="1" dirty="0" err="1"/>
              <a:t>Ἁγιολογικό</a:t>
            </a:r>
            <a:r>
              <a:rPr lang="el-GR" dirty="0"/>
              <a:t>, </a:t>
            </a:r>
            <a:r>
              <a:rPr lang="el-GR" dirty="0" err="1"/>
              <a:t>σσ</a:t>
            </a:r>
            <a:r>
              <a:rPr lang="el-GR" dirty="0"/>
              <a:t>. 580-581).</a:t>
            </a:r>
          </a:p>
        </p:txBody>
      </p:sp>
    </p:spTree>
    <p:extLst>
      <p:ext uri="{BB962C8B-B14F-4D97-AF65-F5344CB8AC3E}">
        <p14:creationId xmlns:p14="http://schemas.microsoft.com/office/powerpoint/2010/main" val="190610639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601</TotalTime>
  <Words>4172</Words>
  <Application>Microsoft Office PowerPoint</Application>
  <PresentationFormat>Ευρεία οθόνη</PresentationFormat>
  <Paragraphs>137</Paragraphs>
  <Slides>22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22</vt:i4>
      </vt:variant>
    </vt:vector>
  </HeadingPairs>
  <TitlesOfParts>
    <vt:vector size="29" baseType="lpstr">
      <vt:lpstr>Arial</vt:lpstr>
      <vt:lpstr>Calibri</vt:lpstr>
      <vt:lpstr>Calibri Light</vt:lpstr>
      <vt:lpstr>Fira Sans</vt:lpstr>
      <vt:lpstr>Verdana</vt:lpstr>
      <vt:lpstr>Wingdings</vt:lpstr>
      <vt:lpstr>Θέμα του Office</vt:lpstr>
      <vt:lpstr>ΑΓΙΟΛΟΓΙΑ ΕΟΡΤΟΛΟΓΙΑ ΕΝΟΤΗΤΑ 1Η  ΑΝΑΓΝΩΡΙΣΗ ΚΑΙ ΑΝΑΚΗΡΥΞΗ ΑΓΙΩΝ ΠΡΕΣΒΕΙΕΣ ΑΓΙΩΝ Από το βιβλίο του Δημητρίου Γ. Τσάμη ΑΓΙΟΛΟΓΙΑ ΤΗΣ ΟΡΘΟΔΟΞΗΣ ΕΚΚΛΗΣΙΑΣ ΕΚΔΟΣΕΙΣ Π. ΠΟΥΡΝΑΡΑ, ΘΕΣΣΑΛΟΝΙΚΗ 1999,  σσ. 127-139 </vt:lpstr>
      <vt:lpstr>ΑΠΟ ΤΟΥΣ ΠΡΩΤΟΧΡΙΣΤΙΑΝΙΚΟΥΣ ΧΡΟΝΟΥΣ ΜΕΧΡΙ ΤΟΝ ΙΕ΄ ΑΙΩΝΑ</vt:lpstr>
      <vt:lpstr>Παρουσίαση του PowerPoint</vt:lpstr>
      <vt:lpstr> Τι είναι τα Δίπτυχα;  </vt:lpstr>
      <vt:lpstr> Τι είναι τα Δίπτυχα;  </vt:lpstr>
      <vt:lpstr>ΑΠΟ ΤΟΥΣ ΠΡΩΤΟΧΡΙΣΤΙΑΝΙΚΟΥΣ ΧΡΟΝΟΥΣ ΜΕΧΡΙ ΤΟΝ ΙΕ΄ ΑΙΩΝΑ</vt:lpstr>
      <vt:lpstr>ΑΠΟ ΤΟΥΣ ΠΡΩΤΟΧΡΙΣΤΙΑΝΙΚΟΥΣ ΧΡΟΝΟΥΣ ΜΕΧΡΙ ΤΟΝ ΙΕ΄ ΑΙΩΝΑ</vt:lpstr>
      <vt:lpstr>ΑΠΟ ΤΟΥΣ ΠΡΩΤΟΧΡΙΣΤΙΑΝΙΚΟΥΣ ΧΡΟΝΟΥΣ ΜΕΧΡΙ ΤΟΝ ΙΕ΄ ΑΙΩΝΑ</vt:lpstr>
      <vt:lpstr>ΑΠΟ ΤΟΥΣ ΠΡΩΤΟΧΡΙΣΤΙΑΝΙΚΟΥΣ ΧΡΟΝΟΥΣ ΜΕΧΡΙ ΤΟΝ ΙΕ΄ ΑΙΩΝΑ</vt:lpstr>
      <vt:lpstr>ΑΠΟ ΤΟΥΣ ΠΡΩΤΟΧΡΙΣΤΙΑΝΙΚΟΥΣ ΧΡΟΝΟΥΣ ΜΕΧΡΙ ΤΟΝ ΙΕ΄ ΑΙΩΝΑ</vt:lpstr>
      <vt:lpstr>ΑΠΟ ΤΟΥΣ ΠΡΩΤΟΧΡΙΣΤΙΑΝΙΚΟΥΣ ΧΡΟΝΟΥΣ ΜΕΧΡΙ ΤΟΝ ΙΕ΄ ΑΙΩΝΑ</vt:lpstr>
      <vt:lpstr>ΑΠΟ ΤΗΝ ΠΕΡΙΟΔΟ ΤΩΝ ΝΕΟΜΑΡΤΥΡΩΝ ΜΕΧΡΙ ΤΗΝ ΕΠΟΧΗ ΜΑΣ</vt:lpstr>
      <vt:lpstr>ΑΠΟ ΤΗΝ ΠΕΡΙΟΔΟ ΤΩΝ ΝΕΟΜΑΡΤΥΡΩΝ ΜΕΧΡΙ ΤΗΝ ΕΠΟΧΗ ΜΑΣ</vt:lpstr>
      <vt:lpstr>ΑΠΟ ΤΗΝ ΠΕΡΙΟΔΟ ΤΩΝ ΝΕΟΜΑΡΤΥΡΩΝ ΜΕΧΡΙ ΤΗΝ ΕΠΟΧΗ ΜΑΣ</vt:lpstr>
      <vt:lpstr>ΑΠΟ ΤΗΝ ΠΕΡΙΟΔΟ ΤΩΝ ΝΕΟΜΑΡΤΥΡΩΝ ΜΕΧΡΙ ΤΗΝ ΕΠΟΧΗ ΜΑΣ</vt:lpstr>
      <vt:lpstr>ΑΠΟ ΤΗΝ ΠΕΡΙΟΔΟ ΤΩΝ ΝΕΟΜΑΡΤΥΡΩΝ ΜΕΧΡΙ ΤΗΝ ΕΠΟΧΗ ΜΑΣ</vt:lpstr>
      <vt:lpstr>ΑΠΟ ΤΗΝ ΠΕΡΙΟΔΟ ΤΩΝ ΝΕΟΜΑΡΤΥΡΩΝ ΜΕΧΡΙ ΤΗΝ ΕΠΟΧΗ ΜΑΣ</vt:lpstr>
      <vt:lpstr>ΟΙ ΠΡΕΣΒΕΙΕΣ ΤΩΝ ΑΓΙΩΝ</vt:lpstr>
      <vt:lpstr>ΟΙ ΠΡΕΣΒΕΙΕΣ ΤΩΝ ΑΓΙΩΝ</vt:lpstr>
      <vt:lpstr>ΟΙ ΠΡΕΣΒΕΙΕΣ ΤΩΝ ΑΓΙΩΝ</vt:lpstr>
      <vt:lpstr>ΟΙ ΠΡΕΣΒΕΙΕΣ ΤΩΝ ΑΓΙΩΝ</vt:lpstr>
      <vt:lpstr>ΟΙ ΠΡΕΣΒΕΙΕΣ ΤΩΝ ΑΓΙΩΝ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ΑΓΙΟΛΟΓΙΑ ΕΟΡΤΟΛΟΓΙΑ ΕΝΟΤΗΤΑ 1Η  ΑΝΑΓΝΩΡΙΣΗ ΚΑΙ ΑΝΑΚΗΡΥΞΗ ΑΓΙΩΝ Από το βιβλίο του Δημητρίου Γ. Τσάμη ΑΓΙΟΛΟΓΙΑ ΤΗΣ ΟΡΘΟΔΟΞΗΣ ΕΚΚΛΗΣΙΑΣ ΕΚΔΟΣΕΙΣ Π. ΠΟΥΡΝΑΡΑ, ΘΕΣΣΑΛΟΝΙΚΗ 1999,  σσ. 127-136 </dc:title>
  <dc:creator>MARIA KARAMPELIA</dc:creator>
  <cp:lastModifiedBy>MARIA KARAMPELIA</cp:lastModifiedBy>
  <cp:revision>39</cp:revision>
  <dcterms:created xsi:type="dcterms:W3CDTF">2022-11-05T16:54:45Z</dcterms:created>
  <dcterms:modified xsi:type="dcterms:W3CDTF">2024-10-01T10:49:05Z</dcterms:modified>
</cp:coreProperties>
</file>