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88" r:id="rId3"/>
    <p:sldId id="489" r:id="rId4"/>
    <p:sldId id="490" r:id="rId5"/>
    <p:sldId id="491" r:id="rId6"/>
    <p:sldId id="492" r:id="rId7"/>
    <p:sldId id="493" r:id="rId8"/>
    <p:sldId id="494" r:id="rId9"/>
    <p:sldId id="495" r:id="rId10"/>
    <p:sldId id="496" r:id="rId11"/>
    <p:sldId id="497" r:id="rId12"/>
    <p:sldId id="498" r:id="rId13"/>
    <p:sldId id="499" r:id="rId14"/>
    <p:sldId id="500" r:id="rId15"/>
    <p:sldId id="501" r:id="rId16"/>
    <p:sldId id="502" r:id="rId17"/>
    <p:sldId id="503" r:id="rId18"/>
    <p:sldId id="504" r:id="rId19"/>
    <p:sldId id="505" r:id="rId20"/>
    <p:sldId id="506" r:id="rId21"/>
    <p:sldId id="507" r:id="rId22"/>
    <p:sldId id="508" r:id="rId23"/>
    <p:sldId id="509" r:id="rId24"/>
    <p:sldId id="510" r:id="rId25"/>
    <p:sldId id="511" r:id="rId26"/>
    <p:sldId id="518" r:id="rId27"/>
    <p:sldId id="519" r:id="rId28"/>
    <p:sldId id="520" r:id="rId29"/>
    <p:sldId id="521" r:id="rId30"/>
    <p:sldId id="522" r:id="rId31"/>
    <p:sldId id="523" r:id="rId32"/>
    <p:sldId id="524" r:id="rId33"/>
    <p:sldId id="525" r:id="rId34"/>
    <p:sldId id="526" r:id="rId35"/>
    <p:sldId id="527" r:id="rId36"/>
    <p:sldId id="257" r:id="rId37"/>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2A2554-479B-418A-8F3B-3559B3C7CBDF}" v="3" dt="2025-04-09T17:53:21.8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94660"/>
  </p:normalViewPr>
  <p:slideViewPr>
    <p:cSldViewPr snapToGrid="0">
      <p:cViewPr varScale="1">
        <p:scale>
          <a:sx n="92" d="100"/>
          <a:sy n="92" d="100"/>
        </p:scale>
        <p:origin x="1320"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CB2A2554-479B-418A-8F3B-3559B3C7CBDF}"/>
    <pc:docChg chg="custSel addSld delSld modSld">
      <pc:chgData name="MARIA KARAMPELIA" userId="9dfcc2cac66bf474" providerId="LiveId" clId="{CB2A2554-479B-418A-8F3B-3559B3C7CBDF}" dt="2025-04-11T07:43:03" v="777" actId="20577"/>
      <pc:docMkLst>
        <pc:docMk/>
      </pc:docMkLst>
      <pc:sldChg chg="modSp mod">
        <pc:chgData name="MARIA KARAMPELIA" userId="9dfcc2cac66bf474" providerId="LiveId" clId="{CB2A2554-479B-418A-8F3B-3559B3C7CBDF}" dt="2025-04-09T18:24:48.788" v="772" actId="20577"/>
        <pc:sldMkLst>
          <pc:docMk/>
          <pc:sldMk cId="3930247781" sldId="257"/>
        </pc:sldMkLst>
        <pc:spChg chg="mod">
          <ac:chgData name="MARIA KARAMPELIA" userId="9dfcc2cac66bf474" providerId="LiveId" clId="{CB2A2554-479B-418A-8F3B-3559B3C7CBDF}" dt="2025-04-09T18:17:46.806" v="60" actId="27636"/>
          <ac:spMkLst>
            <pc:docMk/>
            <pc:sldMk cId="3930247781" sldId="257"/>
            <ac:spMk id="2" creationId="{86153FBA-E759-EDD8-E3CF-5F476F0E363D}"/>
          </ac:spMkLst>
        </pc:spChg>
        <pc:spChg chg="mod">
          <ac:chgData name="MARIA KARAMPELIA" userId="9dfcc2cac66bf474" providerId="LiveId" clId="{CB2A2554-479B-418A-8F3B-3559B3C7CBDF}" dt="2025-04-09T18:24:48.788" v="772" actId="20577"/>
          <ac:spMkLst>
            <pc:docMk/>
            <pc:sldMk cId="3930247781" sldId="257"/>
            <ac:spMk id="3" creationId="{04D72758-397D-5DC3-74F3-0805BA2108E2}"/>
          </ac:spMkLst>
        </pc:spChg>
      </pc:sldChg>
      <pc:sldChg chg="modSp mod">
        <pc:chgData name="MARIA KARAMPELIA" userId="9dfcc2cac66bf474" providerId="LiveId" clId="{CB2A2554-479B-418A-8F3B-3559B3C7CBDF}" dt="2025-04-09T17:53:21.809" v="7"/>
        <pc:sldMkLst>
          <pc:docMk/>
          <pc:sldMk cId="2624735856" sldId="502"/>
        </pc:sldMkLst>
        <pc:spChg chg="mod">
          <ac:chgData name="MARIA KARAMPELIA" userId="9dfcc2cac66bf474" providerId="LiveId" clId="{CB2A2554-479B-418A-8F3B-3559B3C7CBDF}" dt="2025-04-09T17:53:21.809" v="7"/>
          <ac:spMkLst>
            <pc:docMk/>
            <pc:sldMk cId="2624735856" sldId="502"/>
            <ac:spMk id="3" creationId="{00000000-0000-0000-0000-000000000000}"/>
          </ac:spMkLst>
        </pc:spChg>
      </pc:sldChg>
      <pc:sldChg chg="modSp mod">
        <pc:chgData name="MARIA KARAMPELIA" userId="9dfcc2cac66bf474" providerId="LiveId" clId="{CB2A2554-479B-418A-8F3B-3559B3C7CBDF}" dt="2025-04-09T17:54:57.688" v="8" actId="113"/>
        <pc:sldMkLst>
          <pc:docMk/>
          <pc:sldMk cId="806932418" sldId="503"/>
        </pc:sldMkLst>
        <pc:spChg chg="mod">
          <ac:chgData name="MARIA KARAMPELIA" userId="9dfcc2cac66bf474" providerId="LiveId" clId="{CB2A2554-479B-418A-8F3B-3559B3C7CBDF}" dt="2025-04-09T17:54:57.688" v="8" actId="113"/>
          <ac:spMkLst>
            <pc:docMk/>
            <pc:sldMk cId="806932418" sldId="503"/>
            <ac:spMk id="3" creationId="{00000000-0000-0000-0000-000000000000}"/>
          </ac:spMkLst>
        </pc:spChg>
      </pc:sldChg>
      <pc:sldChg chg="modSp mod">
        <pc:chgData name="MARIA KARAMPELIA" userId="9dfcc2cac66bf474" providerId="LiveId" clId="{CB2A2554-479B-418A-8F3B-3559B3C7CBDF}" dt="2025-04-09T18:01:38.542" v="21" actId="5793"/>
        <pc:sldMkLst>
          <pc:docMk/>
          <pc:sldMk cId="4127083464" sldId="508"/>
        </pc:sldMkLst>
        <pc:spChg chg="mod">
          <ac:chgData name="MARIA KARAMPELIA" userId="9dfcc2cac66bf474" providerId="LiveId" clId="{CB2A2554-479B-418A-8F3B-3559B3C7CBDF}" dt="2025-04-09T18:01:38.542" v="21" actId="5793"/>
          <ac:spMkLst>
            <pc:docMk/>
            <pc:sldMk cId="4127083464" sldId="508"/>
            <ac:spMk id="3" creationId="{00000000-0000-0000-0000-000000000000}"/>
          </ac:spMkLst>
        </pc:spChg>
      </pc:sldChg>
      <pc:sldChg chg="modSp mod">
        <pc:chgData name="MARIA KARAMPELIA" userId="9dfcc2cac66bf474" providerId="LiveId" clId="{CB2A2554-479B-418A-8F3B-3559B3C7CBDF}" dt="2025-04-09T18:02:33.715" v="23" actId="14100"/>
        <pc:sldMkLst>
          <pc:docMk/>
          <pc:sldMk cId="1907615415" sldId="509"/>
        </pc:sldMkLst>
        <pc:spChg chg="mod">
          <ac:chgData name="MARIA KARAMPELIA" userId="9dfcc2cac66bf474" providerId="LiveId" clId="{CB2A2554-479B-418A-8F3B-3559B3C7CBDF}" dt="2025-04-09T18:02:33.715" v="23" actId="14100"/>
          <ac:spMkLst>
            <pc:docMk/>
            <pc:sldMk cId="1907615415" sldId="509"/>
            <ac:spMk id="3" creationId="{00000000-0000-0000-0000-000000000000}"/>
          </ac:spMkLst>
        </pc:spChg>
      </pc:sldChg>
      <pc:sldChg chg="modSp mod">
        <pc:chgData name="MARIA KARAMPELIA" userId="9dfcc2cac66bf474" providerId="LiveId" clId="{CB2A2554-479B-418A-8F3B-3559B3C7CBDF}" dt="2025-04-09T18:03:51.182" v="27" actId="1036"/>
        <pc:sldMkLst>
          <pc:docMk/>
          <pc:sldMk cId="35705187" sldId="510"/>
        </pc:sldMkLst>
        <pc:spChg chg="mod">
          <ac:chgData name="MARIA KARAMPELIA" userId="9dfcc2cac66bf474" providerId="LiveId" clId="{CB2A2554-479B-418A-8F3B-3559B3C7CBDF}" dt="2025-04-09T18:03:51.182" v="27" actId="1036"/>
          <ac:spMkLst>
            <pc:docMk/>
            <pc:sldMk cId="35705187" sldId="510"/>
            <ac:spMk id="3" creationId="{00000000-0000-0000-0000-000000000000}"/>
          </ac:spMkLst>
        </pc:spChg>
      </pc:sldChg>
      <pc:sldChg chg="modSp mod">
        <pc:chgData name="MARIA KARAMPELIA" userId="9dfcc2cac66bf474" providerId="LiveId" clId="{CB2A2554-479B-418A-8F3B-3559B3C7CBDF}" dt="2025-04-09T18:04:15.673" v="30" actId="14100"/>
        <pc:sldMkLst>
          <pc:docMk/>
          <pc:sldMk cId="3799912915" sldId="511"/>
        </pc:sldMkLst>
        <pc:spChg chg="mod">
          <ac:chgData name="MARIA KARAMPELIA" userId="9dfcc2cac66bf474" providerId="LiveId" clId="{CB2A2554-479B-418A-8F3B-3559B3C7CBDF}" dt="2025-04-09T18:04:15.673" v="30" actId="14100"/>
          <ac:spMkLst>
            <pc:docMk/>
            <pc:sldMk cId="3799912915" sldId="511"/>
            <ac:spMk id="3" creationId="{00000000-0000-0000-0000-000000000000}"/>
          </ac:spMkLst>
        </pc:spChg>
      </pc:sldChg>
      <pc:sldChg chg="modSp del mod">
        <pc:chgData name="MARIA KARAMPELIA" userId="9dfcc2cac66bf474" providerId="LiveId" clId="{CB2A2554-479B-418A-8F3B-3559B3C7CBDF}" dt="2025-04-09T18:07:41.584" v="35" actId="2696"/>
        <pc:sldMkLst>
          <pc:docMk/>
          <pc:sldMk cId="154833975" sldId="512"/>
        </pc:sldMkLst>
      </pc:sldChg>
      <pc:sldChg chg="del">
        <pc:chgData name="MARIA KARAMPELIA" userId="9dfcc2cac66bf474" providerId="LiveId" clId="{CB2A2554-479B-418A-8F3B-3559B3C7CBDF}" dt="2025-04-09T18:07:48.241" v="36" actId="2696"/>
        <pc:sldMkLst>
          <pc:docMk/>
          <pc:sldMk cId="2200819606" sldId="513"/>
        </pc:sldMkLst>
      </pc:sldChg>
      <pc:sldChg chg="del">
        <pc:chgData name="MARIA KARAMPELIA" userId="9dfcc2cac66bf474" providerId="LiveId" clId="{CB2A2554-479B-418A-8F3B-3559B3C7CBDF}" dt="2025-04-09T18:07:55.557" v="37" actId="2696"/>
        <pc:sldMkLst>
          <pc:docMk/>
          <pc:sldMk cId="287897258" sldId="514"/>
        </pc:sldMkLst>
      </pc:sldChg>
      <pc:sldChg chg="del">
        <pc:chgData name="MARIA KARAMPELIA" userId="9dfcc2cac66bf474" providerId="LiveId" clId="{CB2A2554-479B-418A-8F3B-3559B3C7CBDF}" dt="2025-04-09T18:08:05.439" v="38" actId="2696"/>
        <pc:sldMkLst>
          <pc:docMk/>
          <pc:sldMk cId="3359108210" sldId="515"/>
        </pc:sldMkLst>
      </pc:sldChg>
      <pc:sldChg chg="del">
        <pc:chgData name="MARIA KARAMPELIA" userId="9dfcc2cac66bf474" providerId="LiveId" clId="{CB2A2554-479B-418A-8F3B-3559B3C7CBDF}" dt="2025-04-09T18:08:10.475" v="39" actId="2696"/>
        <pc:sldMkLst>
          <pc:docMk/>
          <pc:sldMk cId="3845014463" sldId="516"/>
        </pc:sldMkLst>
      </pc:sldChg>
      <pc:sldChg chg="del">
        <pc:chgData name="MARIA KARAMPELIA" userId="9dfcc2cac66bf474" providerId="LiveId" clId="{CB2A2554-479B-418A-8F3B-3559B3C7CBDF}" dt="2025-04-09T18:08:28.364" v="40" actId="2696"/>
        <pc:sldMkLst>
          <pc:docMk/>
          <pc:sldMk cId="319630088" sldId="517"/>
        </pc:sldMkLst>
      </pc:sldChg>
      <pc:sldChg chg="add del">
        <pc:chgData name="MARIA KARAMPELIA" userId="9dfcc2cac66bf474" providerId="LiveId" clId="{CB2A2554-479B-418A-8F3B-3559B3C7CBDF}" dt="2025-04-01T11:03:20.559" v="1"/>
        <pc:sldMkLst>
          <pc:docMk/>
          <pc:sldMk cId="2335656808" sldId="518"/>
        </pc:sldMkLst>
      </pc:sldChg>
      <pc:sldChg chg="add del">
        <pc:chgData name="MARIA KARAMPELIA" userId="9dfcc2cac66bf474" providerId="LiveId" clId="{CB2A2554-479B-418A-8F3B-3559B3C7CBDF}" dt="2025-04-01T11:03:20.559" v="1"/>
        <pc:sldMkLst>
          <pc:docMk/>
          <pc:sldMk cId="3091300310" sldId="519"/>
        </pc:sldMkLst>
      </pc:sldChg>
      <pc:sldChg chg="modSp add del mod">
        <pc:chgData name="MARIA KARAMPELIA" userId="9dfcc2cac66bf474" providerId="LiveId" clId="{CB2A2554-479B-418A-8F3B-3559B3C7CBDF}" dt="2025-04-09T18:11:46.209" v="41" actId="20577"/>
        <pc:sldMkLst>
          <pc:docMk/>
          <pc:sldMk cId="3293269156" sldId="520"/>
        </pc:sldMkLst>
        <pc:spChg chg="mod">
          <ac:chgData name="MARIA KARAMPELIA" userId="9dfcc2cac66bf474" providerId="LiveId" clId="{CB2A2554-479B-418A-8F3B-3559B3C7CBDF}" dt="2025-04-09T18:11:46.209" v="41" actId="20577"/>
          <ac:spMkLst>
            <pc:docMk/>
            <pc:sldMk cId="3293269156" sldId="520"/>
            <ac:spMk id="3" creationId="{00000000-0000-0000-0000-000000000000}"/>
          </ac:spMkLst>
        </pc:spChg>
      </pc:sldChg>
      <pc:sldChg chg="add del">
        <pc:chgData name="MARIA KARAMPELIA" userId="9dfcc2cac66bf474" providerId="LiveId" clId="{CB2A2554-479B-418A-8F3B-3559B3C7CBDF}" dt="2025-04-01T11:03:20.559" v="1"/>
        <pc:sldMkLst>
          <pc:docMk/>
          <pc:sldMk cId="1497941555" sldId="521"/>
        </pc:sldMkLst>
      </pc:sldChg>
      <pc:sldChg chg="add del">
        <pc:chgData name="MARIA KARAMPELIA" userId="9dfcc2cac66bf474" providerId="LiveId" clId="{CB2A2554-479B-418A-8F3B-3559B3C7CBDF}" dt="2025-04-01T11:03:20.559" v="1"/>
        <pc:sldMkLst>
          <pc:docMk/>
          <pc:sldMk cId="2463454640" sldId="522"/>
        </pc:sldMkLst>
      </pc:sldChg>
      <pc:sldChg chg="add del">
        <pc:chgData name="MARIA KARAMPELIA" userId="9dfcc2cac66bf474" providerId="LiveId" clId="{CB2A2554-479B-418A-8F3B-3559B3C7CBDF}" dt="2025-04-01T11:03:20.559" v="1"/>
        <pc:sldMkLst>
          <pc:docMk/>
          <pc:sldMk cId="2792723942" sldId="523"/>
        </pc:sldMkLst>
      </pc:sldChg>
      <pc:sldChg chg="modSp add del mod">
        <pc:chgData name="MARIA KARAMPELIA" userId="9dfcc2cac66bf474" providerId="LiveId" clId="{CB2A2554-479B-418A-8F3B-3559B3C7CBDF}" dt="2025-04-11T07:43:03" v="777" actId="20577"/>
        <pc:sldMkLst>
          <pc:docMk/>
          <pc:sldMk cId="3225855076" sldId="524"/>
        </pc:sldMkLst>
        <pc:spChg chg="mod">
          <ac:chgData name="MARIA KARAMPELIA" userId="9dfcc2cac66bf474" providerId="LiveId" clId="{CB2A2554-479B-418A-8F3B-3559B3C7CBDF}" dt="2025-04-11T07:43:03" v="777" actId="20577"/>
          <ac:spMkLst>
            <pc:docMk/>
            <pc:sldMk cId="3225855076" sldId="524"/>
            <ac:spMk id="3" creationId="{00000000-0000-0000-0000-000000000000}"/>
          </ac:spMkLst>
        </pc:spChg>
      </pc:sldChg>
      <pc:sldChg chg="add del">
        <pc:chgData name="MARIA KARAMPELIA" userId="9dfcc2cac66bf474" providerId="LiveId" clId="{CB2A2554-479B-418A-8F3B-3559B3C7CBDF}" dt="2025-04-01T11:03:20.559" v="1"/>
        <pc:sldMkLst>
          <pc:docMk/>
          <pc:sldMk cId="4124702256" sldId="525"/>
        </pc:sldMkLst>
      </pc:sldChg>
      <pc:sldChg chg="modSp add del mod">
        <pc:chgData name="MARIA KARAMPELIA" userId="9dfcc2cac66bf474" providerId="LiveId" clId="{CB2A2554-479B-418A-8F3B-3559B3C7CBDF}" dt="2025-04-09T18:14:56.838" v="45" actId="14100"/>
        <pc:sldMkLst>
          <pc:docMk/>
          <pc:sldMk cId="3573206937" sldId="526"/>
        </pc:sldMkLst>
        <pc:spChg chg="mod">
          <ac:chgData name="MARIA KARAMPELIA" userId="9dfcc2cac66bf474" providerId="LiveId" clId="{CB2A2554-479B-418A-8F3B-3559B3C7CBDF}" dt="2025-04-09T18:14:53.662" v="44" actId="1076"/>
          <ac:spMkLst>
            <pc:docMk/>
            <pc:sldMk cId="3573206937" sldId="526"/>
            <ac:spMk id="2" creationId="{00000000-0000-0000-0000-000000000000}"/>
          </ac:spMkLst>
        </pc:spChg>
        <pc:spChg chg="mod">
          <ac:chgData name="MARIA KARAMPELIA" userId="9dfcc2cac66bf474" providerId="LiveId" clId="{CB2A2554-479B-418A-8F3B-3559B3C7CBDF}" dt="2025-04-09T18:14:56.838" v="45" actId="14100"/>
          <ac:spMkLst>
            <pc:docMk/>
            <pc:sldMk cId="3573206937" sldId="526"/>
            <ac:spMk id="3" creationId="{00000000-0000-0000-0000-000000000000}"/>
          </ac:spMkLst>
        </pc:spChg>
      </pc:sldChg>
      <pc:sldChg chg="modSp add del mod">
        <pc:chgData name="MARIA KARAMPELIA" userId="9dfcc2cac66bf474" providerId="LiveId" clId="{CB2A2554-479B-418A-8F3B-3559B3C7CBDF}" dt="2025-04-09T18:15:23.785" v="47" actId="14100"/>
        <pc:sldMkLst>
          <pc:docMk/>
          <pc:sldMk cId="1492702688" sldId="527"/>
        </pc:sldMkLst>
        <pc:spChg chg="mod">
          <ac:chgData name="MARIA KARAMPELIA" userId="9dfcc2cac66bf474" providerId="LiveId" clId="{CB2A2554-479B-418A-8F3B-3559B3C7CBDF}" dt="2025-04-09T18:15:23.785" v="47" actId="14100"/>
          <ac:spMkLst>
            <pc:docMk/>
            <pc:sldMk cId="1492702688" sldId="527"/>
            <ac:spMk id="3" creationId="{00000000-0000-0000-0000-000000000000}"/>
          </ac:spMkLst>
        </pc:spChg>
      </pc:sldChg>
      <pc:sldChg chg="del">
        <pc:chgData name="MARIA KARAMPELIA" userId="9dfcc2cac66bf474" providerId="LiveId" clId="{CB2A2554-479B-418A-8F3B-3559B3C7CBDF}" dt="2025-04-01T10:59:05.253" v="0" actId="2696"/>
        <pc:sldMkLst>
          <pc:docMk/>
          <pc:sldMk cId="3940412141" sldId="528"/>
        </pc:sldMkLst>
      </pc:sldChg>
      <pc:sldChg chg="del">
        <pc:chgData name="MARIA KARAMPELIA" userId="9dfcc2cac66bf474" providerId="LiveId" clId="{CB2A2554-479B-418A-8F3B-3559B3C7CBDF}" dt="2025-04-01T10:59:05.253" v="0" actId="2696"/>
        <pc:sldMkLst>
          <pc:docMk/>
          <pc:sldMk cId="4150875310" sldId="529"/>
        </pc:sldMkLst>
      </pc:sldChg>
      <pc:sldChg chg="del">
        <pc:chgData name="MARIA KARAMPELIA" userId="9dfcc2cac66bf474" providerId="LiveId" clId="{CB2A2554-479B-418A-8F3B-3559B3C7CBDF}" dt="2025-04-01T10:59:05.253" v="0" actId="2696"/>
        <pc:sldMkLst>
          <pc:docMk/>
          <pc:sldMk cId="2195929612" sldId="530"/>
        </pc:sldMkLst>
      </pc:sldChg>
      <pc:sldChg chg="del">
        <pc:chgData name="MARIA KARAMPELIA" userId="9dfcc2cac66bf474" providerId="LiveId" clId="{CB2A2554-479B-418A-8F3B-3559B3C7CBDF}" dt="2025-04-01T10:59:05.253" v="0" actId="2696"/>
        <pc:sldMkLst>
          <pc:docMk/>
          <pc:sldMk cId="155514553" sldId="531"/>
        </pc:sldMkLst>
      </pc:sldChg>
      <pc:sldChg chg="del">
        <pc:chgData name="MARIA KARAMPELIA" userId="9dfcc2cac66bf474" providerId="LiveId" clId="{CB2A2554-479B-418A-8F3B-3559B3C7CBDF}" dt="2025-04-01T10:59:05.253" v="0" actId="2696"/>
        <pc:sldMkLst>
          <pc:docMk/>
          <pc:sldMk cId="1089071549" sldId="532"/>
        </pc:sldMkLst>
      </pc:sldChg>
      <pc:sldChg chg="del">
        <pc:chgData name="MARIA KARAMPELIA" userId="9dfcc2cac66bf474" providerId="LiveId" clId="{CB2A2554-479B-418A-8F3B-3559B3C7CBDF}" dt="2025-04-01T10:59:05.253" v="0" actId="2696"/>
        <pc:sldMkLst>
          <pc:docMk/>
          <pc:sldMk cId="446333751" sldId="533"/>
        </pc:sldMkLst>
      </pc:sldChg>
      <pc:sldChg chg="del">
        <pc:chgData name="MARIA KARAMPELIA" userId="9dfcc2cac66bf474" providerId="LiveId" clId="{CB2A2554-479B-418A-8F3B-3559B3C7CBDF}" dt="2025-04-01T10:59:05.253" v="0" actId="2696"/>
        <pc:sldMkLst>
          <pc:docMk/>
          <pc:sldMk cId="3780119893" sldId="534"/>
        </pc:sldMkLst>
      </pc:sldChg>
      <pc:sldChg chg="del">
        <pc:chgData name="MARIA KARAMPELIA" userId="9dfcc2cac66bf474" providerId="LiveId" clId="{CB2A2554-479B-418A-8F3B-3559B3C7CBDF}" dt="2025-04-01T10:59:05.253" v="0" actId="2696"/>
        <pc:sldMkLst>
          <pc:docMk/>
          <pc:sldMk cId="2921765580" sldId="535"/>
        </pc:sldMkLst>
      </pc:sldChg>
      <pc:sldChg chg="del">
        <pc:chgData name="MARIA KARAMPELIA" userId="9dfcc2cac66bf474" providerId="LiveId" clId="{CB2A2554-479B-418A-8F3B-3559B3C7CBDF}" dt="2025-04-01T10:59:05.253" v="0" actId="2696"/>
        <pc:sldMkLst>
          <pc:docMk/>
          <pc:sldMk cId="1535745257" sldId="536"/>
        </pc:sldMkLst>
      </pc:sldChg>
      <pc:sldChg chg="del">
        <pc:chgData name="MARIA KARAMPELIA" userId="9dfcc2cac66bf474" providerId="LiveId" clId="{CB2A2554-479B-418A-8F3B-3559B3C7CBDF}" dt="2025-04-01T10:59:05.253" v="0" actId="2696"/>
        <pc:sldMkLst>
          <pc:docMk/>
          <pc:sldMk cId="3913587394" sldId="537"/>
        </pc:sldMkLst>
      </pc:sldChg>
      <pc:sldChg chg="del">
        <pc:chgData name="MARIA KARAMPELIA" userId="9dfcc2cac66bf474" providerId="LiveId" clId="{CB2A2554-479B-418A-8F3B-3559B3C7CBDF}" dt="2025-04-01T10:59:05.253" v="0" actId="2696"/>
        <pc:sldMkLst>
          <pc:docMk/>
          <pc:sldMk cId="1942946923" sldId="538"/>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476C99-AD90-8B0F-ED80-891A597B6F98}"/>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31EFD4A7-03DD-08A0-E74C-E63B1D23EB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7F736E00-34EE-81A5-7C41-BE80E22E953C}"/>
              </a:ext>
            </a:extLst>
          </p:cNvPr>
          <p:cNvSpPr>
            <a:spLocks noGrp="1"/>
          </p:cNvSpPr>
          <p:nvPr>
            <p:ph type="dt" sz="half" idx="10"/>
          </p:nvPr>
        </p:nvSpPr>
        <p:spPr/>
        <p:txBody>
          <a:bodyPr/>
          <a:lstStyle/>
          <a:p>
            <a:fld id="{5917EF2F-B139-4538-9F36-3E5E86B7AA2A}" type="datetimeFigureOut">
              <a:rPr lang="el-GR" smtClean="0"/>
              <a:t>11/4/2025</a:t>
            </a:fld>
            <a:endParaRPr lang="el-GR"/>
          </a:p>
        </p:txBody>
      </p:sp>
      <p:sp>
        <p:nvSpPr>
          <p:cNvPr id="5" name="Θέση υποσέλιδου 4">
            <a:extLst>
              <a:ext uri="{FF2B5EF4-FFF2-40B4-BE49-F238E27FC236}">
                <a16:creationId xmlns:a16="http://schemas.microsoft.com/office/drawing/2014/main" id="{AE0BDA66-5BFA-795F-3F76-B013EB55024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E0B383E-E849-BB72-E2FD-ED33A26EEB4A}"/>
              </a:ext>
            </a:extLst>
          </p:cNvPr>
          <p:cNvSpPr>
            <a:spLocks noGrp="1"/>
          </p:cNvSpPr>
          <p:nvPr>
            <p:ph type="sldNum" sz="quarter" idx="12"/>
          </p:nvPr>
        </p:nvSpPr>
        <p:spPr/>
        <p:txBody>
          <a:bodyPr/>
          <a:lstStyle/>
          <a:p>
            <a:fld id="{0E39240C-901F-43D0-99B5-621937668FCB}" type="slidenum">
              <a:rPr lang="el-GR" smtClean="0"/>
              <a:t>‹#›</a:t>
            </a:fld>
            <a:endParaRPr lang="el-GR"/>
          </a:p>
        </p:txBody>
      </p:sp>
    </p:spTree>
    <p:extLst>
      <p:ext uri="{BB962C8B-B14F-4D97-AF65-F5344CB8AC3E}">
        <p14:creationId xmlns:p14="http://schemas.microsoft.com/office/powerpoint/2010/main" val="3894329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26ABB4-875E-52B4-B904-D793EE61E4C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4DF74C8-C3D0-9EF8-D258-D42E610CB2C3}"/>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D817240-9BB7-B729-D01D-D6CB727B347E}"/>
              </a:ext>
            </a:extLst>
          </p:cNvPr>
          <p:cNvSpPr>
            <a:spLocks noGrp="1"/>
          </p:cNvSpPr>
          <p:nvPr>
            <p:ph type="dt" sz="half" idx="10"/>
          </p:nvPr>
        </p:nvSpPr>
        <p:spPr/>
        <p:txBody>
          <a:bodyPr/>
          <a:lstStyle/>
          <a:p>
            <a:fld id="{5917EF2F-B139-4538-9F36-3E5E86B7AA2A}" type="datetimeFigureOut">
              <a:rPr lang="el-GR" smtClean="0"/>
              <a:t>11/4/2025</a:t>
            </a:fld>
            <a:endParaRPr lang="el-GR"/>
          </a:p>
        </p:txBody>
      </p:sp>
      <p:sp>
        <p:nvSpPr>
          <p:cNvPr id="5" name="Θέση υποσέλιδου 4">
            <a:extLst>
              <a:ext uri="{FF2B5EF4-FFF2-40B4-BE49-F238E27FC236}">
                <a16:creationId xmlns:a16="http://schemas.microsoft.com/office/drawing/2014/main" id="{5D0E3140-39DD-4656-1A4B-CCAE1968CF6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9687994-C703-E58B-C2EB-8F2CB93ECAD3}"/>
              </a:ext>
            </a:extLst>
          </p:cNvPr>
          <p:cNvSpPr>
            <a:spLocks noGrp="1"/>
          </p:cNvSpPr>
          <p:nvPr>
            <p:ph type="sldNum" sz="quarter" idx="12"/>
          </p:nvPr>
        </p:nvSpPr>
        <p:spPr/>
        <p:txBody>
          <a:bodyPr/>
          <a:lstStyle/>
          <a:p>
            <a:fld id="{0E39240C-901F-43D0-99B5-621937668FCB}" type="slidenum">
              <a:rPr lang="el-GR" smtClean="0"/>
              <a:t>‹#›</a:t>
            </a:fld>
            <a:endParaRPr lang="el-GR"/>
          </a:p>
        </p:txBody>
      </p:sp>
    </p:spTree>
    <p:extLst>
      <p:ext uri="{BB962C8B-B14F-4D97-AF65-F5344CB8AC3E}">
        <p14:creationId xmlns:p14="http://schemas.microsoft.com/office/powerpoint/2010/main" val="567195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6967804-775D-401F-A974-6AECF19E4436}"/>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7FE68E8-2902-B504-8753-2D726BB86C89}"/>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5D7EDDB-FA85-CC5E-D65A-8C30138FA24E}"/>
              </a:ext>
            </a:extLst>
          </p:cNvPr>
          <p:cNvSpPr>
            <a:spLocks noGrp="1"/>
          </p:cNvSpPr>
          <p:nvPr>
            <p:ph type="dt" sz="half" idx="10"/>
          </p:nvPr>
        </p:nvSpPr>
        <p:spPr/>
        <p:txBody>
          <a:bodyPr/>
          <a:lstStyle/>
          <a:p>
            <a:fld id="{5917EF2F-B139-4538-9F36-3E5E86B7AA2A}" type="datetimeFigureOut">
              <a:rPr lang="el-GR" smtClean="0"/>
              <a:t>11/4/2025</a:t>
            </a:fld>
            <a:endParaRPr lang="el-GR"/>
          </a:p>
        </p:txBody>
      </p:sp>
      <p:sp>
        <p:nvSpPr>
          <p:cNvPr id="5" name="Θέση υποσέλιδου 4">
            <a:extLst>
              <a:ext uri="{FF2B5EF4-FFF2-40B4-BE49-F238E27FC236}">
                <a16:creationId xmlns:a16="http://schemas.microsoft.com/office/drawing/2014/main" id="{70F72326-939A-ECCF-153B-AAE49E1E02E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754D118-4B4D-115C-9302-560B35605BA1}"/>
              </a:ext>
            </a:extLst>
          </p:cNvPr>
          <p:cNvSpPr>
            <a:spLocks noGrp="1"/>
          </p:cNvSpPr>
          <p:nvPr>
            <p:ph type="sldNum" sz="quarter" idx="12"/>
          </p:nvPr>
        </p:nvSpPr>
        <p:spPr/>
        <p:txBody>
          <a:bodyPr/>
          <a:lstStyle/>
          <a:p>
            <a:fld id="{0E39240C-901F-43D0-99B5-621937668FCB}" type="slidenum">
              <a:rPr lang="el-GR" smtClean="0"/>
              <a:t>‹#›</a:t>
            </a:fld>
            <a:endParaRPr lang="el-GR"/>
          </a:p>
        </p:txBody>
      </p:sp>
    </p:spTree>
    <p:extLst>
      <p:ext uri="{BB962C8B-B14F-4D97-AF65-F5344CB8AC3E}">
        <p14:creationId xmlns:p14="http://schemas.microsoft.com/office/powerpoint/2010/main" val="1197979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D0E015-38DC-2CC7-A18A-A33FE23F919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ED0BD8C-40FB-F03E-6874-117B4999F2C0}"/>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F976F65-C8A2-9826-03BA-CFEC6EF50659}"/>
              </a:ext>
            </a:extLst>
          </p:cNvPr>
          <p:cNvSpPr>
            <a:spLocks noGrp="1"/>
          </p:cNvSpPr>
          <p:nvPr>
            <p:ph type="dt" sz="half" idx="10"/>
          </p:nvPr>
        </p:nvSpPr>
        <p:spPr/>
        <p:txBody>
          <a:bodyPr/>
          <a:lstStyle/>
          <a:p>
            <a:fld id="{5917EF2F-B139-4538-9F36-3E5E86B7AA2A}" type="datetimeFigureOut">
              <a:rPr lang="el-GR" smtClean="0"/>
              <a:t>11/4/2025</a:t>
            </a:fld>
            <a:endParaRPr lang="el-GR"/>
          </a:p>
        </p:txBody>
      </p:sp>
      <p:sp>
        <p:nvSpPr>
          <p:cNvPr id="5" name="Θέση υποσέλιδου 4">
            <a:extLst>
              <a:ext uri="{FF2B5EF4-FFF2-40B4-BE49-F238E27FC236}">
                <a16:creationId xmlns:a16="http://schemas.microsoft.com/office/drawing/2014/main" id="{06BA97E2-B1D2-14DA-56D2-1A095B4DC27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B9A9AFB-7682-21E3-62DE-9C722FCD64D1}"/>
              </a:ext>
            </a:extLst>
          </p:cNvPr>
          <p:cNvSpPr>
            <a:spLocks noGrp="1"/>
          </p:cNvSpPr>
          <p:nvPr>
            <p:ph type="sldNum" sz="quarter" idx="12"/>
          </p:nvPr>
        </p:nvSpPr>
        <p:spPr/>
        <p:txBody>
          <a:bodyPr/>
          <a:lstStyle/>
          <a:p>
            <a:fld id="{0E39240C-901F-43D0-99B5-621937668FCB}" type="slidenum">
              <a:rPr lang="el-GR" smtClean="0"/>
              <a:t>‹#›</a:t>
            </a:fld>
            <a:endParaRPr lang="el-GR"/>
          </a:p>
        </p:txBody>
      </p:sp>
    </p:spTree>
    <p:extLst>
      <p:ext uri="{BB962C8B-B14F-4D97-AF65-F5344CB8AC3E}">
        <p14:creationId xmlns:p14="http://schemas.microsoft.com/office/powerpoint/2010/main" val="2370424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481986-603B-5F42-1EA5-EDEE8B0F44E2}"/>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B21E9FF-86A2-448E-B06F-0A4D758130F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D5D96BC7-FE8C-D957-457E-26AB92A12287}"/>
              </a:ext>
            </a:extLst>
          </p:cNvPr>
          <p:cNvSpPr>
            <a:spLocks noGrp="1"/>
          </p:cNvSpPr>
          <p:nvPr>
            <p:ph type="dt" sz="half" idx="10"/>
          </p:nvPr>
        </p:nvSpPr>
        <p:spPr/>
        <p:txBody>
          <a:bodyPr/>
          <a:lstStyle/>
          <a:p>
            <a:fld id="{5917EF2F-B139-4538-9F36-3E5E86B7AA2A}" type="datetimeFigureOut">
              <a:rPr lang="el-GR" smtClean="0"/>
              <a:t>11/4/2025</a:t>
            </a:fld>
            <a:endParaRPr lang="el-GR"/>
          </a:p>
        </p:txBody>
      </p:sp>
      <p:sp>
        <p:nvSpPr>
          <p:cNvPr id="5" name="Θέση υποσέλιδου 4">
            <a:extLst>
              <a:ext uri="{FF2B5EF4-FFF2-40B4-BE49-F238E27FC236}">
                <a16:creationId xmlns:a16="http://schemas.microsoft.com/office/drawing/2014/main" id="{E652181C-A25F-7475-482C-FAD5F1D7F10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A6394EF-C816-38A6-7ACC-0101AE11726F}"/>
              </a:ext>
            </a:extLst>
          </p:cNvPr>
          <p:cNvSpPr>
            <a:spLocks noGrp="1"/>
          </p:cNvSpPr>
          <p:nvPr>
            <p:ph type="sldNum" sz="quarter" idx="12"/>
          </p:nvPr>
        </p:nvSpPr>
        <p:spPr/>
        <p:txBody>
          <a:bodyPr/>
          <a:lstStyle/>
          <a:p>
            <a:fld id="{0E39240C-901F-43D0-99B5-621937668FCB}" type="slidenum">
              <a:rPr lang="el-GR" smtClean="0"/>
              <a:t>‹#›</a:t>
            </a:fld>
            <a:endParaRPr lang="el-GR"/>
          </a:p>
        </p:txBody>
      </p:sp>
    </p:spTree>
    <p:extLst>
      <p:ext uri="{BB962C8B-B14F-4D97-AF65-F5344CB8AC3E}">
        <p14:creationId xmlns:p14="http://schemas.microsoft.com/office/powerpoint/2010/main" val="2971363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6DC83A-CD40-2349-B20C-A9873CDA81A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38976E3-8747-5AB8-4B49-AD7E28E284B8}"/>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C0217C3B-BFAC-14C9-B13B-7D536F00D0AF}"/>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A4DFEAED-8EE7-7B00-01BB-5541865017B0}"/>
              </a:ext>
            </a:extLst>
          </p:cNvPr>
          <p:cNvSpPr>
            <a:spLocks noGrp="1"/>
          </p:cNvSpPr>
          <p:nvPr>
            <p:ph type="dt" sz="half" idx="10"/>
          </p:nvPr>
        </p:nvSpPr>
        <p:spPr/>
        <p:txBody>
          <a:bodyPr/>
          <a:lstStyle/>
          <a:p>
            <a:fld id="{5917EF2F-B139-4538-9F36-3E5E86B7AA2A}" type="datetimeFigureOut">
              <a:rPr lang="el-GR" smtClean="0"/>
              <a:t>11/4/2025</a:t>
            </a:fld>
            <a:endParaRPr lang="el-GR"/>
          </a:p>
        </p:txBody>
      </p:sp>
      <p:sp>
        <p:nvSpPr>
          <p:cNvPr id="6" name="Θέση υποσέλιδου 5">
            <a:extLst>
              <a:ext uri="{FF2B5EF4-FFF2-40B4-BE49-F238E27FC236}">
                <a16:creationId xmlns:a16="http://schemas.microsoft.com/office/drawing/2014/main" id="{CF2B0187-A619-24D0-E3B1-39A098C2C4B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B35E92F-BEFC-280E-40E1-1B21228CC965}"/>
              </a:ext>
            </a:extLst>
          </p:cNvPr>
          <p:cNvSpPr>
            <a:spLocks noGrp="1"/>
          </p:cNvSpPr>
          <p:nvPr>
            <p:ph type="sldNum" sz="quarter" idx="12"/>
          </p:nvPr>
        </p:nvSpPr>
        <p:spPr/>
        <p:txBody>
          <a:bodyPr/>
          <a:lstStyle/>
          <a:p>
            <a:fld id="{0E39240C-901F-43D0-99B5-621937668FCB}" type="slidenum">
              <a:rPr lang="el-GR" smtClean="0"/>
              <a:t>‹#›</a:t>
            </a:fld>
            <a:endParaRPr lang="el-GR"/>
          </a:p>
        </p:txBody>
      </p:sp>
    </p:spTree>
    <p:extLst>
      <p:ext uri="{BB962C8B-B14F-4D97-AF65-F5344CB8AC3E}">
        <p14:creationId xmlns:p14="http://schemas.microsoft.com/office/powerpoint/2010/main" val="4139451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660E8D-FD99-551A-8261-D0293B9899BC}"/>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CDDCA07-E47B-081F-0685-131CEB093A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E0B678CB-9BD4-36DD-AD20-84955491E590}"/>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93884254-368D-2BA0-54D2-8E8B57DC43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FD400F0B-B44B-D44A-6A0E-F262AC67791A}"/>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2DB40FEC-527C-826C-E675-F67301BF437E}"/>
              </a:ext>
            </a:extLst>
          </p:cNvPr>
          <p:cNvSpPr>
            <a:spLocks noGrp="1"/>
          </p:cNvSpPr>
          <p:nvPr>
            <p:ph type="dt" sz="half" idx="10"/>
          </p:nvPr>
        </p:nvSpPr>
        <p:spPr/>
        <p:txBody>
          <a:bodyPr/>
          <a:lstStyle/>
          <a:p>
            <a:fld id="{5917EF2F-B139-4538-9F36-3E5E86B7AA2A}" type="datetimeFigureOut">
              <a:rPr lang="el-GR" smtClean="0"/>
              <a:t>11/4/2025</a:t>
            </a:fld>
            <a:endParaRPr lang="el-GR"/>
          </a:p>
        </p:txBody>
      </p:sp>
      <p:sp>
        <p:nvSpPr>
          <p:cNvPr id="8" name="Θέση υποσέλιδου 7">
            <a:extLst>
              <a:ext uri="{FF2B5EF4-FFF2-40B4-BE49-F238E27FC236}">
                <a16:creationId xmlns:a16="http://schemas.microsoft.com/office/drawing/2014/main" id="{324D7AB4-41A4-4411-7107-E825DDE34168}"/>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36A5BC63-56A8-32AA-C643-421B3B52255E}"/>
              </a:ext>
            </a:extLst>
          </p:cNvPr>
          <p:cNvSpPr>
            <a:spLocks noGrp="1"/>
          </p:cNvSpPr>
          <p:nvPr>
            <p:ph type="sldNum" sz="quarter" idx="12"/>
          </p:nvPr>
        </p:nvSpPr>
        <p:spPr/>
        <p:txBody>
          <a:bodyPr/>
          <a:lstStyle/>
          <a:p>
            <a:fld id="{0E39240C-901F-43D0-99B5-621937668FCB}" type="slidenum">
              <a:rPr lang="el-GR" smtClean="0"/>
              <a:t>‹#›</a:t>
            </a:fld>
            <a:endParaRPr lang="el-GR"/>
          </a:p>
        </p:txBody>
      </p:sp>
    </p:spTree>
    <p:extLst>
      <p:ext uri="{BB962C8B-B14F-4D97-AF65-F5344CB8AC3E}">
        <p14:creationId xmlns:p14="http://schemas.microsoft.com/office/powerpoint/2010/main" val="2143303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9503B9-DE09-0CEC-8308-ACA1D6B6082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0CEE4EE1-0EC9-F0F2-CB09-6CA0A58F0016}"/>
              </a:ext>
            </a:extLst>
          </p:cNvPr>
          <p:cNvSpPr>
            <a:spLocks noGrp="1"/>
          </p:cNvSpPr>
          <p:nvPr>
            <p:ph type="dt" sz="half" idx="10"/>
          </p:nvPr>
        </p:nvSpPr>
        <p:spPr/>
        <p:txBody>
          <a:bodyPr/>
          <a:lstStyle/>
          <a:p>
            <a:fld id="{5917EF2F-B139-4538-9F36-3E5E86B7AA2A}" type="datetimeFigureOut">
              <a:rPr lang="el-GR" smtClean="0"/>
              <a:t>11/4/2025</a:t>
            </a:fld>
            <a:endParaRPr lang="el-GR"/>
          </a:p>
        </p:txBody>
      </p:sp>
      <p:sp>
        <p:nvSpPr>
          <p:cNvPr id="4" name="Θέση υποσέλιδου 3">
            <a:extLst>
              <a:ext uri="{FF2B5EF4-FFF2-40B4-BE49-F238E27FC236}">
                <a16:creationId xmlns:a16="http://schemas.microsoft.com/office/drawing/2014/main" id="{406A327B-74EA-C2B6-1D62-E224E9F8B574}"/>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3E6D7446-4317-C55A-573B-01C73357438D}"/>
              </a:ext>
            </a:extLst>
          </p:cNvPr>
          <p:cNvSpPr>
            <a:spLocks noGrp="1"/>
          </p:cNvSpPr>
          <p:nvPr>
            <p:ph type="sldNum" sz="quarter" idx="12"/>
          </p:nvPr>
        </p:nvSpPr>
        <p:spPr/>
        <p:txBody>
          <a:bodyPr/>
          <a:lstStyle/>
          <a:p>
            <a:fld id="{0E39240C-901F-43D0-99B5-621937668FCB}" type="slidenum">
              <a:rPr lang="el-GR" smtClean="0"/>
              <a:t>‹#›</a:t>
            </a:fld>
            <a:endParaRPr lang="el-GR"/>
          </a:p>
        </p:txBody>
      </p:sp>
    </p:spTree>
    <p:extLst>
      <p:ext uri="{BB962C8B-B14F-4D97-AF65-F5344CB8AC3E}">
        <p14:creationId xmlns:p14="http://schemas.microsoft.com/office/powerpoint/2010/main" val="216821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30351939-3C04-5469-C948-0551A48779FC}"/>
              </a:ext>
            </a:extLst>
          </p:cNvPr>
          <p:cNvSpPr>
            <a:spLocks noGrp="1"/>
          </p:cNvSpPr>
          <p:nvPr>
            <p:ph type="dt" sz="half" idx="10"/>
          </p:nvPr>
        </p:nvSpPr>
        <p:spPr/>
        <p:txBody>
          <a:bodyPr/>
          <a:lstStyle/>
          <a:p>
            <a:fld id="{5917EF2F-B139-4538-9F36-3E5E86B7AA2A}" type="datetimeFigureOut">
              <a:rPr lang="el-GR" smtClean="0"/>
              <a:t>11/4/2025</a:t>
            </a:fld>
            <a:endParaRPr lang="el-GR"/>
          </a:p>
        </p:txBody>
      </p:sp>
      <p:sp>
        <p:nvSpPr>
          <p:cNvPr id="3" name="Θέση υποσέλιδου 2">
            <a:extLst>
              <a:ext uri="{FF2B5EF4-FFF2-40B4-BE49-F238E27FC236}">
                <a16:creationId xmlns:a16="http://schemas.microsoft.com/office/drawing/2014/main" id="{AF2B9ADB-94AA-11B3-2BAB-F9D7C5EE956A}"/>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F3EBF42F-152C-258D-3E50-EC0C9FF0B1CB}"/>
              </a:ext>
            </a:extLst>
          </p:cNvPr>
          <p:cNvSpPr>
            <a:spLocks noGrp="1"/>
          </p:cNvSpPr>
          <p:nvPr>
            <p:ph type="sldNum" sz="quarter" idx="12"/>
          </p:nvPr>
        </p:nvSpPr>
        <p:spPr/>
        <p:txBody>
          <a:bodyPr/>
          <a:lstStyle/>
          <a:p>
            <a:fld id="{0E39240C-901F-43D0-99B5-621937668FCB}" type="slidenum">
              <a:rPr lang="el-GR" smtClean="0"/>
              <a:t>‹#›</a:t>
            </a:fld>
            <a:endParaRPr lang="el-GR"/>
          </a:p>
        </p:txBody>
      </p:sp>
    </p:spTree>
    <p:extLst>
      <p:ext uri="{BB962C8B-B14F-4D97-AF65-F5344CB8AC3E}">
        <p14:creationId xmlns:p14="http://schemas.microsoft.com/office/powerpoint/2010/main" val="4146785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1DB2FF-7568-9C71-A71A-FC079FCBC91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B421C1D-7A5F-B25E-5FEC-8ECCFB9FFC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B525C2E1-C2AD-04C9-A168-7E83085324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A3511F8-6655-7D7E-71C6-27930AFB41E4}"/>
              </a:ext>
            </a:extLst>
          </p:cNvPr>
          <p:cNvSpPr>
            <a:spLocks noGrp="1"/>
          </p:cNvSpPr>
          <p:nvPr>
            <p:ph type="dt" sz="half" idx="10"/>
          </p:nvPr>
        </p:nvSpPr>
        <p:spPr/>
        <p:txBody>
          <a:bodyPr/>
          <a:lstStyle/>
          <a:p>
            <a:fld id="{5917EF2F-B139-4538-9F36-3E5E86B7AA2A}" type="datetimeFigureOut">
              <a:rPr lang="el-GR" smtClean="0"/>
              <a:t>11/4/2025</a:t>
            </a:fld>
            <a:endParaRPr lang="el-GR"/>
          </a:p>
        </p:txBody>
      </p:sp>
      <p:sp>
        <p:nvSpPr>
          <p:cNvPr id="6" name="Θέση υποσέλιδου 5">
            <a:extLst>
              <a:ext uri="{FF2B5EF4-FFF2-40B4-BE49-F238E27FC236}">
                <a16:creationId xmlns:a16="http://schemas.microsoft.com/office/drawing/2014/main" id="{787B6B42-1541-2BCF-568C-84B70934DFA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7280BEA-7166-1397-4A3D-AAD0E7CF13E2}"/>
              </a:ext>
            </a:extLst>
          </p:cNvPr>
          <p:cNvSpPr>
            <a:spLocks noGrp="1"/>
          </p:cNvSpPr>
          <p:nvPr>
            <p:ph type="sldNum" sz="quarter" idx="12"/>
          </p:nvPr>
        </p:nvSpPr>
        <p:spPr/>
        <p:txBody>
          <a:bodyPr/>
          <a:lstStyle/>
          <a:p>
            <a:fld id="{0E39240C-901F-43D0-99B5-621937668FCB}" type="slidenum">
              <a:rPr lang="el-GR" smtClean="0"/>
              <a:t>‹#›</a:t>
            </a:fld>
            <a:endParaRPr lang="el-GR"/>
          </a:p>
        </p:txBody>
      </p:sp>
    </p:spTree>
    <p:extLst>
      <p:ext uri="{BB962C8B-B14F-4D97-AF65-F5344CB8AC3E}">
        <p14:creationId xmlns:p14="http://schemas.microsoft.com/office/powerpoint/2010/main" val="903499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974F83-F2A4-0026-99A9-A0F466138D1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2030C0B2-2FBD-FE2D-AA47-CE64B885E7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44CBD1B9-182B-3EE3-905E-78BF92CD81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AC71F77-6F5C-2552-C82E-CC904BA1584E}"/>
              </a:ext>
            </a:extLst>
          </p:cNvPr>
          <p:cNvSpPr>
            <a:spLocks noGrp="1"/>
          </p:cNvSpPr>
          <p:nvPr>
            <p:ph type="dt" sz="half" idx="10"/>
          </p:nvPr>
        </p:nvSpPr>
        <p:spPr/>
        <p:txBody>
          <a:bodyPr/>
          <a:lstStyle/>
          <a:p>
            <a:fld id="{5917EF2F-B139-4538-9F36-3E5E86B7AA2A}" type="datetimeFigureOut">
              <a:rPr lang="el-GR" smtClean="0"/>
              <a:t>11/4/2025</a:t>
            </a:fld>
            <a:endParaRPr lang="el-GR"/>
          </a:p>
        </p:txBody>
      </p:sp>
      <p:sp>
        <p:nvSpPr>
          <p:cNvPr id="6" name="Θέση υποσέλιδου 5">
            <a:extLst>
              <a:ext uri="{FF2B5EF4-FFF2-40B4-BE49-F238E27FC236}">
                <a16:creationId xmlns:a16="http://schemas.microsoft.com/office/drawing/2014/main" id="{F841D87D-3E34-81F1-A6F2-3760F629348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0188F05-13FF-5D7B-EA50-972D5F7D4CC8}"/>
              </a:ext>
            </a:extLst>
          </p:cNvPr>
          <p:cNvSpPr>
            <a:spLocks noGrp="1"/>
          </p:cNvSpPr>
          <p:nvPr>
            <p:ph type="sldNum" sz="quarter" idx="12"/>
          </p:nvPr>
        </p:nvSpPr>
        <p:spPr/>
        <p:txBody>
          <a:bodyPr/>
          <a:lstStyle/>
          <a:p>
            <a:fld id="{0E39240C-901F-43D0-99B5-621937668FCB}" type="slidenum">
              <a:rPr lang="el-GR" smtClean="0"/>
              <a:t>‹#›</a:t>
            </a:fld>
            <a:endParaRPr lang="el-GR"/>
          </a:p>
        </p:txBody>
      </p:sp>
    </p:spTree>
    <p:extLst>
      <p:ext uri="{BB962C8B-B14F-4D97-AF65-F5344CB8AC3E}">
        <p14:creationId xmlns:p14="http://schemas.microsoft.com/office/powerpoint/2010/main" val="3742334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4F8F7A25-FDDB-BC84-14C0-176339C2A2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A4B39DB-71EC-9D69-DD46-F66962D3C5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5533E7F-6C08-B293-160A-A55869E7B8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917EF2F-B139-4538-9F36-3E5E86B7AA2A}" type="datetimeFigureOut">
              <a:rPr lang="el-GR" smtClean="0"/>
              <a:t>11/4/2025</a:t>
            </a:fld>
            <a:endParaRPr lang="el-GR"/>
          </a:p>
        </p:txBody>
      </p:sp>
      <p:sp>
        <p:nvSpPr>
          <p:cNvPr id="5" name="Θέση υποσέλιδου 4">
            <a:extLst>
              <a:ext uri="{FF2B5EF4-FFF2-40B4-BE49-F238E27FC236}">
                <a16:creationId xmlns:a16="http://schemas.microsoft.com/office/drawing/2014/main" id="{7002DD40-6BA1-F1F0-2634-E8900868CA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6E7F32A2-D337-BF72-FA00-F06233BCFD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E39240C-901F-43D0-99B5-621937668FCB}" type="slidenum">
              <a:rPr lang="el-GR" smtClean="0"/>
              <a:t>‹#›</a:t>
            </a:fld>
            <a:endParaRPr lang="el-GR"/>
          </a:p>
        </p:txBody>
      </p:sp>
    </p:spTree>
    <p:extLst>
      <p:ext uri="{BB962C8B-B14F-4D97-AF65-F5344CB8AC3E}">
        <p14:creationId xmlns:p14="http://schemas.microsoft.com/office/powerpoint/2010/main" val="35271153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B9C3FE-99FE-C44E-CABD-1C370147FA9C}"/>
              </a:ext>
            </a:extLst>
          </p:cNvPr>
          <p:cNvSpPr>
            <a:spLocks noGrp="1"/>
          </p:cNvSpPr>
          <p:nvPr>
            <p:ph type="ctrTitle"/>
          </p:nvPr>
        </p:nvSpPr>
        <p:spPr>
          <a:xfrm>
            <a:off x="0" y="0"/>
            <a:ext cx="12192000" cy="4509655"/>
          </a:xfrm>
        </p:spPr>
        <p:txBody>
          <a:bodyPr>
            <a:normAutofit fontScale="90000"/>
          </a:bodyPr>
          <a:lstStyle/>
          <a:p>
            <a:r>
              <a:rPr lang="el-GR" sz="3600" b="1" dirty="0"/>
              <a:t>ΒΙΟΗΘΙΚΗ</a:t>
            </a:r>
            <a:br>
              <a:rPr lang="el-GR" sz="3600" b="1" dirty="0"/>
            </a:br>
            <a:r>
              <a:rPr lang="el-GR" sz="3600" b="1" dirty="0"/>
              <a:t>ΕΝΟΤΗΤΑ 10</a:t>
            </a:r>
            <a:r>
              <a:rPr lang="el-GR" sz="3600" b="1" baseline="30000" dirty="0"/>
              <a:t>Η</a:t>
            </a:r>
            <a:br>
              <a:rPr lang="el-GR" sz="3600" b="1" baseline="30000" dirty="0"/>
            </a:br>
            <a:r>
              <a:rPr lang="el-GR" sz="3600" b="1" dirty="0"/>
              <a:t>Η ΠΡΟΤΑΣΗ  ΤΗΣ ΟΡΘΟΔΟΞΗΣ ΗΘΙΚΗΣ ΓΙΑ ΤΗ ΘΕΩΡΗΣΗ ΤΗΣ ΓΕΝΕΤΙΚΗΣ ΤΕΧΝΟΛΟΓΙΑΣ</a:t>
            </a:r>
            <a:br>
              <a:rPr lang="el-GR" sz="3600" b="1" dirty="0"/>
            </a:br>
            <a:r>
              <a:rPr lang="el-GR" sz="3600" b="1" dirty="0"/>
              <a:t>ΜΕΡΟΣ Α΄</a:t>
            </a:r>
            <a:br>
              <a:rPr lang="el-GR" sz="3600" b="1" dirty="0"/>
            </a:br>
            <a:br>
              <a:rPr lang="el-GR" sz="3600" b="1" dirty="0"/>
            </a:br>
            <a:r>
              <a:rPr lang="el-GR" sz="3600" b="1" dirty="0">
                <a:solidFill>
                  <a:srgbClr val="FF0000"/>
                </a:solidFill>
              </a:rPr>
              <a:t>Από το βιβλίο του κ. Νικολάου </a:t>
            </a:r>
            <a:r>
              <a:rPr lang="el-GR" sz="3600" b="1" dirty="0" err="1">
                <a:solidFill>
                  <a:srgbClr val="FF0000"/>
                </a:solidFill>
              </a:rPr>
              <a:t>Κόιου</a:t>
            </a:r>
            <a:r>
              <a:rPr lang="el-GR" sz="3600" b="1" dirty="0">
                <a:solidFill>
                  <a:srgbClr val="FF0000"/>
                </a:solidFill>
              </a:rPr>
              <a:t>, Ηθική θεώρηση των τεχνικών παρεμβάσεων στο ανθρώπινο </a:t>
            </a:r>
            <a:r>
              <a:rPr lang="el-GR" sz="3600" b="1" dirty="0" err="1">
                <a:solidFill>
                  <a:srgbClr val="FF0000"/>
                </a:solidFill>
              </a:rPr>
              <a:t>γονιδίωμα</a:t>
            </a:r>
            <a:r>
              <a:rPr lang="el-GR" sz="3600" b="1" dirty="0">
                <a:solidFill>
                  <a:srgbClr val="FF0000"/>
                </a:solidFill>
              </a:rPr>
              <a:t>, Εκδόσεις Σταμούλη Α.Ε., Αθήνα 2003, </a:t>
            </a:r>
            <a:r>
              <a:rPr lang="el-GR" sz="3600" b="1" dirty="0" err="1">
                <a:solidFill>
                  <a:srgbClr val="FF0000"/>
                </a:solidFill>
              </a:rPr>
              <a:t>σσ</a:t>
            </a:r>
            <a:r>
              <a:rPr lang="el-GR" sz="3600" b="1" dirty="0">
                <a:solidFill>
                  <a:srgbClr val="FF0000"/>
                </a:solidFill>
              </a:rPr>
              <a:t>.  223-236</a:t>
            </a:r>
            <a:endParaRPr lang="el-GR" sz="3600" dirty="0"/>
          </a:p>
        </p:txBody>
      </p:sp>
      <p:sp>
        <p:nvSpPr>
          <p:cNvPr id="3" name="Υπότιτλος 2">
            <a:extLst>
              <a:ext uri="{FF2B5EF4-FFF2-40B4-BE49-F238E27FC236}">
                <a16:creationId xmlns:a16="http://schemas.microsoft.com/office/drawing/2014/main" id="{840AB1A3-9948-4E5D-8ED9-D5ACAE04CF06}"/>
              </a:ext>
            </a:extLst>
          </p:cNvPr>
          <p:cNvSpPr>
            <a:spLocks noGrp="1"/>
          </p:cNvSpPr>
          <p:nvPr>
            <p:ph type="subTitle" idx="1"/>
          </p:nvPr>
        </p:nvSpPr>
        <p:spPr>
          <a:xfrm>
            <a:off x="1524000" y="4509654"/>
            <a:ext cx="9144000" cy="2348345"/>
          </a:xfrm>
        </p:spPr>
        <p:txBody>
          <a:bodyPr>
            <a:normAutofit/>
          </a:bodyPr>
          <a:lstStyle/>
          <a:p>
            <a:endParaRPr lang="el-GR" dirty="0"/>
          </a:p>
          <a:p>
            <a:r>
              <a:rPr lang="el-GR" dirty="0"/>
              <a:t>ΔΙΔΑΣΚΟΥΣΑ: ΜΑΡΙΑ ΚΑΡΑΜΠΕΛΙΑ </a:t>
            </a:r>
          </a:p>
          <a:p>
            <a:r>
              <a:rPr lang="el-GR" dirty="0"/>
              <a:t>ΕΞΑΜΗΝΟ: Η’ </a:t>
            </a:r>
          </a:p>
          <a:p>
            <a:r>
              <a:rPr lang="el-GR" dirty="0"/>
              <a:t>ΙΕΡΑΤΙΚΩΝ ΣΠΟΥΔΩΝ</a:t>
            </a:r>
          </a:p>
          <a:p>
            <a:r>
              <a:rPr lang="el-GR" dirty="0"/>
              <a:t>ΑΕΑΑ</a:t>
            </a:r>
          </a:p>
        </p:txBody>
      </p:sp>
    </p:spTree>
    <p:extLst>
      <p:ext uri="{BB962C8B-B14F-4D97-AF65-F5344CB8AC3E}">
        <p14:creationId xmlns:p14="http://schemas.microsoft.com/office/powerpoint/2010/main" val="15768759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334851" y="1197735"/>
            <a:ext cx="11539470" cy="5447764"/>
          </a:xfrm>
        </p:spPr>
        <p:txBody>
          <a:bodyPr>
            <a:normAutofit/>
          </a:bodyPr>
          <a:lstStyle/>
          <a:p>
            <a:r>
              <a:rPr lang="el-GR" dirty="0"/>
              <a:t>Η αντίδραση όσων είχαν συμφέροντα από τις εφαρμογές της βιοτεχνολογίας ήταν έμμεση αλλά πολύ αποτελεσματική. </a:t>
            </a:r>
          </a:p>
          <a:p>
            <a:r>
              <a:rPr lang="el-GR" u="sng" dirty="0"/>
              <a:t>Η προβολή</a:t>
            </a:r>
            <a:r>
              <a:rPr lang="el-GR" dirty="0"/>
              <a:t> των βιοτεχνολογικών υπηρεσιών και προϊόντων ακολούθησε την οδό του καταναλωτισμού </a:t>
            </a:r>
            <a:r>
              <a:rPr lang="el-GR" u="sng" dirty="0"/>
              <a:t>μέσω της διαφήμισης</a:t>
            </a:r>
            <a:r>
              <a:rPr lang="el-GR" dirty="0"/>
              <a:t>, με τέτοιο τρόπο ώστε να προκαλέσουν τον θαυμασμό και το ενδιαφέρον του καταναλωτικού κοινού, και να του δημιουργήσουν την αίσθηση ότι είναι απαραίτητα και αναγκαία. (π.χ. γονιδιακή θεραπεία, γενετικά μεταλλαγμένα τρόφιμα)</a:t>
            </a:r>
          </a:p>
          <a:p>
            <a:r>
              <a:rPr lang="el-GR" dirty="0"/>
              <a:t> Μετά όμως από την προβολή τους, για να καταστεί δυνατή η διάθεση των βιοτεχνολογικών «αγαθών» έπρεπε να ξεπεραστούν οι </a:t>
            </a:r>
            <a:r>
              <a:rPr lang="el-GR" u="sng" dirty="0"/>
              <a:t>ηθικοί φραγμοί</a:t>
            </a:r>
            <a:r>
              <a:rPr lang="el-GR" dirty="0"/>
              <a:t>. Αυτό θα γινόταν δυνατόν με την εμφάνιση μιας νέας ηθικής, η οποία θα διέπονταν από διαφορετικές αρχές, από εκείνες που υπαγόρευαν φραγμούς στη χρήση της νέας βιοτεχνολογίας.</a:t>
            </a:r>
          </a:p>
          <a:p>
            <a:endParaRPr lang="el-GR" dirty="0"/>
          </a:p>
        </p:txBody>
      </p:sp>
    </p:spTree>
    <p:extLst>
      <p:ext uri="{BB962C8B-B14F-4D97-AF65-F5344CB8AC3E}">
        <p14:creationId xmlns:p14="http://schemas.microsoft.com/office/powerpoint/2010/main" val="1141127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12442" y="0"/>
            <a:ext cx="10515600" cy="1325563"/>
          </a:xfrm>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154546" y="1325564"/>
            <a:ext cx="12037454" cy="5532436"/>
          </a:xfrm>
        </p:spPr>
        <p:txBody>
          <a:bodyPr>
            <a:normAutofit lnSpcReduction="10000"/>
          </a:bodyPr>
          <a:lstStyle/>
          <a:p>
            <a:r>
              <a:rPr lang="el-GR" dirty="0"/>
              <a:t>Το θεωρητικό υπόβαθρο για τη νέα αυτή ηθική το πρόσφεραν οι εξής παράγοντες:</a:t>
            </a:r>
          </a:p>
          <a:p>
            <a:pPr marL="514350" lvl="0" indent="-514350">
              <a:buFont typeface="+mj-lt"/>
              <a:buAutoNum type="arabicPeriod"/>
            </a:pPr>
            <a:r>
              <a:rPr lang="el-GR" b="1" dirty="0"/>
              <a:t>Η μηχανιστική αντίληψη για τον άνθρωπο και τη ζωή</a:t>
            </a:r>
            <a:r>
              <a:rPr lang="el-GR" dirty="0"/>
              <a:t>, την οποία ασπάζεται μεγάλη μερίδα βιοτεχνολόγων και ιατρικών επιστημόνων της Δύσης.</a:t>
            </a:r>
          </a:p>
          <a:p>
            <a:pPr marL="514350" lvl="0" indent="-514350">
              <a:buFont typeface="+mj-lt"/>
              <a:buAutoNum type="arabicPeriod"/>
            </a:pPr>
            <a:r>
              <a:rPr lang="el-GR" dirty="0"/>
              <a:t>Οι αντιλήψεις των </a:t>
            </a:r>
            <a:r>
              <a:rPr lang="el-GR" dirty="0" err="1"/>
              <a:t>κοινωνιοβιολόγων</a:t>
            </a:r>
            <a:r>
              <a:rPr lang="el-GR" dirty="0"/>
              <a:t>, οι οποίες στηρίζονται στον </a:t>
            </a:r>
            <a:r>
              <a:rPr lang="el-GR" b="1" dirty="0"/>
              <a:t>άκρατο γενετικό ντετερμινισμό</a:t>
            </a:r>
            <a:r>
              <a:rPr lang="el-GR" dirty="0"/>
              <a:t> και ενισχύουν τη μηχανιστική αντίληψη των προηγούμενων. </a:t>
            </a:r>
          </a:p>
          <a:p>
            <a:pPr marL="514350" lvl="0" indent="-514350">
              <a:buFont typeface="+mj-lt"/>
              <a:buAutoNum type="arabicPeriod"/>
            </a:pPr>
            <a:r>
              <a:rPr lang="el-GR" b="1" dirty="0"/>
              <a:t>Η μεγάλη εμπιστοσύνη στην επιστήμη και την τεχνολογία</a:t>
            </a:r>
            <a:r>
              <a:rPr lang="el-GR" dirty="0"/>
              <a:t>, που αποδίδει σ’  αυτές ο δυτικός κόσμος, εμπιστοσύνη που αγγίζει τα όρια της θρησκευτικής πίστης.</a:t>
            </a:r>
          </a:p>
          <a:p>
            <a:pPr marL="514350" lvl="0" indent="-514350">
              <a:buFont typeface="+mj-lt"/>
              <a:buAutoNum type="arabicPeriod"/>
            </a:pPr>
            <a:r>
              <a:rPr lang="el-GR" b="1" dirty="0"/>
              <a:t>Η επιθυμία του δυτικού κόσμου για ολοένα και μεγαλύτερη χειραφέτηση από ηθικές δεσμεύσεις κάθε είδους</a:t>
            </a:r>
            <a:r>
              <a:rPr lang="el-GR" dirty="0"/>
              <a:t>, οι οποίες εμποδίζουν την απόλαυση κάθε καταναλωτικού αγαθού.</a:t>
            </a:r>
          </a:p>
          <a:p>
            <a:endParaRPr lang="el-GR" dirty="0"/>
          </a:p>
        </p:txBody>
      </p:sp>
    </p:spTree>
    <p:extLst>
      <p:ext uri="{BB962C8B-B14F-4D97-AF65-F5344CB8AC3E}">
        <p14:creationId xmlns:p14="http://schemas.microsoft.com/office/powerpoint/2010/main" val="2194523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98301" y="0"/>
            <a:ext cx="10515600" cy="1325563"/>
          </a:xfrm>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167425" y="1197736"/>
            <a:ext cx="11977352" cy="5660264"/>
          </a:xfrm>
        </p:spPr>
        <p:txBody>
          <a:bodyPr>
            <a:normAutofit fontScale="92500"/>
          </a:bodyPr>
          <a:lstStyle/>
          <a:p>
            <a:r>
              <a:rPr lang="el-GR" dirty="0"/>
              <a:t>Όλα αυτά συντέλεσαν στη </a:t>
            </a:r>
            <a:r>
              <a:rPr lang="el-GR" u="sng" dirty="0"/>
              <a:t>δημιουργία μιας εντελώς νέας νοοτροπίας</a:t>
            </a:r>
            <a:r>
              <a:rPr lang="el-GR" dirty="0"/>
              <a:t>, η οποία φιλοδοξεί να πάρει παγκόσμιες διαστάσεις, κάτω από τον μανδύα της βιοηθικής. Μια τέτοια βιοηθική: </a:t>
            </a:r>
          </a:p>
          <a:p>
            <a:pPr lvl="0"/>
            <a:r>
              <a:rPr lang="el-GR" dirty="0"/>
              <a:t>Απορρίπτει κάθε παραδοσιακή και μεταφυσική αυθεντία για να ξεφύγει από κάθε δέσμευση. </a:t>
            </a:r>
          </a:p>
          <a:p>
            <a:pPr lvl="0"/>
            <a:r>
              <a:rPr lang="el-GR" dirty="0"/>
              <a:t>Αντιμετωπίζει τον άνθρωπο ως μια τέλεια βιολογική μονάδα, που έχει κάθε δικαίωμα να ικανοποιήσει κάθε επιθυμία του σε σχέση με τη βιολογική του ύπαρξη, αρκεί η επιθυμία του να μην αποβαίνει βλαπτική ή ενοχλητική για το κοινωνικό σύνολο. </a:t>
            </a:r>
          </a:p>
          <a:p>
            <a:pPr lvl="0"/>
            <a:r>
              <a:rPr lang="el-GR" dirty="0"/>
              <a:t>Αναγνωρίζει ως αποδεκτές αξίες τον ορθό και επιστημονικό λόγο, καθώς και τα δικαιώματα που αναγνωρίζονται στο άτομο. Οι αντιλήψεις για τον άνθρωπο και τη ζωή καθορίζονται αποκλειστικά βάσει του επιστημονικού ορθού λόγου. </a:t>
            </a:r>
          </a:p>
          <a:p>
            <a:pPr lvl="0"/>
            <a:r>
              <a:rPr lang="el-GR" dirty="0"/>
              <a:t>Διαμορφώνει την ατομική και κοινωνική συμπεριφορά του κάθε ανθρώπου σε σχέση με την αντίληψή του για τα ατομικά δικαιώματα.</a:t>
            </a:r>
          </a:p>
          <a:p>
            <a:endParaRPr lang="el-GR" dirty="0"/>
          </a:p>
        </p:txBody>
      </p:sp>
    </p:spTree>
    <p:extLst>
      <p:ext uri="{BB962C8B-B14F-4D97-AF65-F5344CB8AC3E}">
        <p14:creationId xmlns:p14="http://schemas.microsoft.com/office/powerpoint/2010/main" val="9518395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631064" y="1555168"/>
            <a:ext cx="11359166" cy="5032375"/>
          </a:xfrm>
        </p:spPr>
        <p:txBody>
          <a:bodyPr>
            <a:normAutofit/>
          </a:bodyPr>
          <a:lstStyle/>
          <a:p>
            <a:r>
              <a:rPr lang="el-GR" dirty="0"/>
              <a:t>Η νέα αυτή νοοτροπία γίνεται κατανοητή και από την πρακτική που συνήθως ακολουθείται από την νέα βιοηθική κατά τη διεξαγωγή του βιοηθικού διαλόγου. </a:t>
            </a:r>
          </a:p>
          <a:p>
            <a:r>
              <a:rPr lang="el-GR" dirty="0"/>
              <a:t>Στη συζήτηση θέτει ως προϋπόθεση ότι όλοι δέχονται τις αρχές της. Προσπαθεί να μειώσει τη σημασία των διαφωνιών. Προσπαθεί να περιθωριοποιήσει τις ομάδες ή τα πρόσωπα που επιμένουν στις διαφωνίες τους, οι οποίες βασίζονται σε ηθικές και ανθρωπολογικές αντιλήψεις, χαρακτηρίζοντάς τους ακραίους ή ακόμη και φονταμενταλιστές. </a:t>
            </a:r>
          </a:p>
          <a:p>
            <a:r>
              <a:rPr lang="el-GR" dirty="0"/>
              <a:t>Ο λόγος που ενεργεί μ’  αυτόν τον τρόπο είναι γιατί </a:t>
            </a:r>
            <a:r>
              <a:rPr lang="el-GR" b="1" dirty="0"/>
              <a:t>προσπαθεί να οδηγήσει στα </a:t>
            </a:r>
            <a:r>
              <a:rPr lang="el-GR" b="1" u="sng" dirty="0"/>
              <a:t>ίδια ηθικά συμπεράσματα</a:t>
            </a:r>
            <a:r>
              <a:rPr lang="el-GR" dirty="0"/>
              <a:t> άτομα με διαφορετικές αντιλήψεις, ισοπεδώνοντας τεχνητά και βίαια κάθε αντίθετη γνώμη. </a:t>
            </a:r>
          </a:p>
          <a:p>
            <a:endParaRPr lang="el-GR" dirty="0"/>
          </a:p>
        </p:txBody>
      </p:sp>
    </p:spTree>
    <p:extLst>
      <p:ext uri="{BB962C8B-B14F-4D97-AF65-F5344CB8AC3E}">
        <p14:creationId xmlns:p14="http://schemas.microsoft.com/office/powerpoint/2010/main" val="3429886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334851" y="1325562"/>
            <a:ext cx="11642501" cy="5307057"/>
          </a:xfrm>
        </p:spPr>
        <p:txBody>
          <a:bodyPr>
            <a:normAutofit fontScale="92500" lnSpcReduction="10000"/>
          </a:bodyPr>
          <a:lstStyle/>
          <a:p>
            <a:r>
              <a:rPr lang="el-GR" dirty="0"/>
              <a:t>Μια </a:t>
            </a:r>
            <a:r>
              <a:rPr lang="el-GR" b="1" dirty="0"/>
              <a:t>ηθική </a:t>
            </a:r>
            <a:r>
              <a:rPr lang="el-GR" dirty="0"/>
              <a:t>όμως που καταργεί κάθε </a:t>
            </a:r>
            <a:r>
              <a:rPr lang="el-GR" b="1" dirty="0"/>
              <a:t>ανθρωπολογική θεώρηση με μεταφυσική αναφορά</a:t>
            </a:r>
            <a:r>
              <a:rPr lang="el-GR" dirty="0"/>
              <a:t> δεν μπορεί να ονομάζεται ηθική. </a:t>
            </a:r>
          </a:p>
          <a:p>
            <a:r>
              <a:rPr lang="el-GR" dirty="0"/>
              <a:t> Γι’  αυτό και η σύγχρονη βιοηθική του φιλελευθερισμού, γέννημα των καταναλωτικών συνηθειών στις δυτικές κοινωνίες, σε καμία περίπτωση δεν μπορεί να διεκδικήσει τον χαρακτηρισμό της ηθικής με την πλήρη έννοια του όρου. </a:t>
            </a:r>
          </a:p>
          <a:p>
            <a:r>
              <a:rPr lang="el-GR" dirty="0"/>
              <a:t>Στην καλύτερη περίπτωση μπορεί να λειτουργήσει ως </a:t>
            </a:r>
            <a:r>
              <a:rPr lang="el-GR" b="1" dirty="0"/>
              <a:t>ένας χαλαρός κώδικας δεοντολογίας</a:t>
            </a:r>
            <a:r>
              <a:rPr lang="el-GR" dirty="0"/>
              <a:t>, του οποίου οι αρχές μπορούν να ερμηνεύονται από οποιονδήποτε σύμφωνα με τις δικές του αντιλήψεις και προϋποθέσεις. </a:t>
            </a:r>
          </a:p>
          <a:p>
            <a:r>
              <a:rPr lang="el-GR" dirty="0"/>
              <a:t>Στην περίπτωση αυτή βασικό ρόλο παίζει </a:t>
            </a:r>
            <a:r>
              <a:rPr lang="el-GR" b="1" u="sng" dirty="0"/>
              <a:t>το προσωπικό ηθικό αισθητήριο του καθενός</a:t>
            </a:r>
            <a:r>
              <a:rPr lang="el-GR" dirty="0"/>
              <a:t>, που φανερώνει ότι η βιοηθική μένει χωρίς ουσιαστικό ηθικό περιεχόμενο. Αυτό συμβαίνει </a:t>
            </a:r>
            <a:r>
              <a:rPr lang="el-GR" b="1" u="sng" dirty="0"/>
              <a:t>γιατί δεν έχει κάποιο σταθερό σημείο αναφοράς</a:t>
            </a:r>
            <a:r>
              <a:rPr lang="el-GR" dirty="0"/>
              <a:t>, δηλαδή κάποια συγκεκριμένη ανθρωπολογική θεώρηση απ’ όπου θα αντλούσε την ηθική της.</a:t>
            </a:r>
          </a:p>
          <a:p>
            <a:endParaRPr lang="el-GR" dirty="0"/>
          </a:p>
        </p:txBody>
      </p:sp>
    </p:spTree>
    <p:extLst>
      <p:ext uri="{BB962C8B-B14F-4D97-AF65-F5344CB8AC3E}">
        <p14:creationId xmlns:p14="http://schemas.microsoft.com/office/powerpoint/2010/main" val="7614481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p:txBody>
          <a:bodyPr/>
          <a:lstStyle/>
          <a:p>
            <a:r>
              <a:rPr lang="el-GR" dirty="0"/>
              <a:t>Συνεπώς, </a:t>
            </a:r>
            <a:r>
              <a:rPr lang="el-GR" b="1" dirty="0"/>
              <a:t>η βιοηθική </a:t>
            </a:r>
            <a:r>
              <a:rPr lang="el-GR" dirty="0"/>
              <a:t>αποβαίνει ένας επιστημονικός κλάδος, ο οποίος </a:t>
            </a:r>
            <a:r>
              <a:rPr lang="el-GR" b="1" dirty="0"/>
              <a:t>έχει επιστητό τα βιοηθικά διλήμματα</a:t>
            </a:r>
            <a:r>
              <a:rPr lang="el-GR" dirty="0"/>
              <a:t>, αλλά ελάχιστο περιεχόμενο, αφού δεν μπορεί να δώσει ουσιαστικές απαντήσεις στο επίπεδο του ηθικού προβληματισμού. </a:t>
            </a:r>
          </a:p>
          <a:p>
            <a:r>
              <a:rPr lang="el-GR" dirty="0"/>
              <a:t>Δηλαδή </a:t>
            </a:r>
            <a:r>
              <a:rPr lang="el-GR" u="sng" dirty="0"/>
              <a:t>δεν μπορεί να εκφράσει έναν γενικό κανόνα </a:t>
            </a:r>
            <a:r>
              <a:rPr lang="el-GR" dirty="0"/>
              <a:t>για την αποδοχή ή απόρριψη μιας βιοτεχνολογικής εφαρμογής. </a:t>
            </a:r>
          </a:p>
          <a:p>
            <a:r>
              <a:rPr lang="el-GR" dirty="0"/>
              <a:t>Επίσης, όχι μόνο δεν μπορεί να δώσει απαντήσεις αλλά αφήνει και πολύ μεγάλα περιθώρια για αντιφατικές ερμηνείες.</a:t>
            </a:r>
          </a:p>
          <a:p>
            <a:endParaRPr lang="el-GR" dirty="0"/>
          </a:p>
        </p:txBody>
      </p:sp>
    </p:spTree>
    <p:extLst>
      <p:ext uri="{BB962C8B-B14F-4D97-AF65-F5344CB8AC3E}">
        <p14:creationId xmlns:p14="http://schemas.microsoft.com/office/powerpoint/2010/main" val="12322447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244699" y="1584101"/>
            <a:ext cx="11732653" cy="5273899"/>
          </a:xfrm>
        </p:spPr>
        <p:txBody>
          <a:bodyPr>
            <a:normAutofit fontScale="92500" lnSpcReduction="10000"/>
          </a:bodyPr>
          <a:lstStyle/>
          <a:p>
            <a:r>
              <a:rPr lang="el-GR" dirty="0"/>
              <a:t>Με όλα αυτά τα δεδομένα τίθεται το ερώτημα: θα μπορούσε να ευδοκιμήσει η δημιουργία ενός ξεχωριστού κλάδου της βιοηθικής μέσα στην ορθόδοξη θεολογία; </a:t>
            </a:r>
          </a:p>
          <a:p>
            <a:r>
              <a:rPr lang="el-GR" dirty="0"/>
              <a:t>Πριν απαντηθεί το ερώτημα είναι σημαντική η παρατήρηση ότι η αποδέσμευση της βιοηθικής από την κλασική ηθική και η τάση της να εκτοπίσει την τελευταία είχε αρχίσει πολύ νωρίτερα. </a:t>
            </a:r>
          </a:p>
          <a:p>
            <a:r>
              <a:rPr lang="el-GR" dirty="0"/>
              <a:t>Το πρώτο μεγάλο βήμα στη Δύση έγινε με την </a:t>
            </a:r>
            <a:r>
              <a:rPr lang="el-GR" b="1" dirty="0"/>
              <a:t>απόσπαση της </a:t>
            </a:r>
            <a:r>
              <a:rPr lang="el-GR" b="1" u="sng" dirty="0">
                <a:effectLst>
                  <a:outerShdw blurRad="38100" dist="38100" dir="2700000" algn="tl">
                    <a:srgbClr val="000000">
                      <a:alpha val="43137"/>
                    </a:srgbClr>
                  </a:outerShdw>
                </a:effectLst>
              </a:rPr>
              <a:t>ηθικής</a:t>
            </a:r>
            <a:r>
              <a:rPr lang="el-GR" b="1" dirty="0"/>
              <a:t> από την </a:t>
            </a:r>
            <a:r>
              <a:rPr lang="el-GR" b="1" u="sng" dirty="0">
                <a:effectLst>
                  <a:outerShdw blurRad="38100" dist="38100" dir="2700000" algn="tl">
                    <a:srgbClr val="000000">
                      <a:alpha val="43137"/>
                    </a:srgbClr>
                  </a:outerShdw>
                </a:effectLst>
              </a:rPr>
              <a:t>πνευματικότητα</a:t>
            </a:r>
            <a:r>
              <a:rPr lang="el-GR" b="1" dirty="0"/>
              <a:t> </a:t>
            </a:r>
            <a:r>
              <a:rPr lang="el-GR" dirty="0"/>
              <a:t>με την παράλληλη προβολή της </a:t>
            </a:r>
            <a:r>
              <a:rPr lang="el-GR" b="1" dirty="0"/>
              <a:t>κοινωνικής ηθικής</a:t>
            </a:r>
            <a:r>
              <a:rPr lang="el-GR" dirty="0"/>
              <a:t>. Τότε τέθηκαν τα θεμέλια για την αντικατάσταση της ηθικής από τη βιοηθική. </a:t>
            </a:r>
          </a:p>
          <a:p>
            <a:r>
              <a:rPr lang="el-GR" dirty="0"/>
              <a:t>Σ’ αυτή την κατεύθυνση συνέβαλαν αποφασιστικά η εκκοσμίκευση του δυτικού χριστιανισμού και η επικράτηση των ιδεών του Διαφωτισμού. Συνέπεια όλων αυτών ήταν η αντικατάσταση των διαπροσωπικών σχέσεων και της προσωπικής ζωής με απρόσωπες γενικές αρχές, οι οποίες τείνουν να αποκτήσουν παγκόσμια και υποχρεωτική ισχύ. </a:t>
            </a:r>
          </a:p>
          <a:p>
            <a:endParaRPr lang="el-GR" dirty="0"/>
          </a:p>
        </p:txBody>
      </p:sp>
    </p:spTree>
    <p:extLst>
      <p:ext uri="{BB962C8B-B14F-4D97-AF65-F5344CB8AC3E}">
        <p14:creationId xmlns:p14="http://schemas.microsoft.com/office/powerpoint/2010/main" val="26247358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78983" y="0"/>
            <a:ext cx="10515600" cy="1325563"/>
          </a:xfrm>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321972" y="1210614"/>
            <a:ext cx="11629622" cy="5647385"/>
          </a:xfrm>
        </p:spPr>
        <p:txBody>
          <a:bodyPr>
            <a:normAutofit lnSpcReduction="10000"/>
          </a:bodyPr>
          <a:lstStyle/>
          <a:p>
            <a:r>
              <a:rPr lang="el-GR" dirty="0"/>
              <a:t>Έτσι, η βιοηθική προβάλλει ως </a:t>
            </a:r>
            <a:r>
              <a:rPr lang="el-GR" b="1" dirty="0"/>
              <a:t>η ηθική της παγκοσμιοποίησης</a:t>
            </a:r>
            <a:r>
              <a:rPr lang="el-GR" dirty="0"/>
              <a:t>. Η παγκοσμιοποίηση μέσα από την τάση της για εξομοίωση των πάντων, </a:t>
            </a:r>
            <a:r>
              <a:rPr lang="el-GR" dirty="0" err="1"/>
              <a:t>ποσοτικοποιεί</a:t>
            </a:r>
            <a:r>
              <a:rPr lang="el-GR" dirty="0"/>
              <a:t> σημαντικές παραμέτρους της ανθρώπινης ζωής, όπως η υγεία, η ασθένεια, η ευτυχία, η δυστυχία κ.ά. με ποσότητες και αριθμούς. Μ’ αυτόν τον τρόπο όμως υπονομεύει την αξία του κάθε ανθρώπινου προσώπου.  Η εμφάνισή της εκτιμάται και ως μια νοσταλγία για την επάνοδο στην ηθική ενότητα του Μεσαίωνα. </a:t>
            </a:r>
          </a:p>
          <a:p>
            <a:r>
              <a:rPr lang="el-GR" dirty="0"/>
              <a:t>Η Δύση έζησε τρεις μεγάλες στιγμές, οι οποίες επηρέασαν ανεξίτηλα την ηθική της ιστορία: α) τη Μεταρρύθμιση, β) τον Διαφωτισμό, και γ) τη </a:t>
            </a:r>
            <a:r>
              <a:rPr lang="el-GR" dirty="0" err="1"/>
              <a:t>Μετανεωτερικότητα</a:t>
            </a:r>
            <a:r>
              <a:rPr lang="el-GR" dirty="0"/>
              <a:t>, η οποία επεσήμανε την αποτυχία άρσης της διαίρεσης από τον Διαφωτισμό και έδωσε μια ώθηση στην προσπάθεια επανόδου στην ηθική ενότητα, η οποία θα είχε πια ως σημείο αναφοράς το φιλελεύθερο οικονομικό πνεύμα και την ατομοκρατία, όπως διαμορφώθηκαν στη Δύση. Το καθήκον της νέας ηθικής ενότητας ανέλαβε να φέρει σε πέρας η δυτική κοσμική βιοηθική. </a:t>
            </a:r>
          </a:p>
          <a:p>
            <a:endParaRPr lang="el-GR" dirty="0"/>
          </a:p>
        </p:txBody>
      </p:sp>
    </p:spTree>
    <p:extLst>
      <p:ext uri="{BB962C8B-B14F-4D97-AF65-F5344CB8AC3E}">
        <p14:creationId xmlns:p14="http://schemas.microsoft.com/office/powerpoint/2010/main" val="8069324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12443" y="0"/>
            <a:ext cx="10515600" cy="1325563"/>
          </a:xfrm>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296214" y="1325564"/>
            <a:ext cx="11771290" cy="5532436"/>
          </a:xfrm>
        </p:spPr>
        <p:txBody>
          <a:bodyPr>
            <a:normAutofit lnSpcReduction="10000"/>
          </a:bodyPr>
          <a:lstStyle/>
          <a:p>
            <a:r>
              <a:rPr lang="el-GR" dirty="0"/>
              <a:t>Στην ιστορία όμως της ορθόδοξης ηθικής δεν ευδοκίμησαν διασπαστικές τάσεις όμοιες με εκείνες της Δύσης. Η κοινωνική ηθική και η πνευματική ζωή ποτέ δεν θεωρήθηκαν ανεξάρτητες η μια από την άλλη, γιατί η ορθόδοξη ηθική είναι από τη φύση της κοινωνική. </a:t>
            </a:r>
          </a:p>
          <a:p>
            <a:r>
              <a:rPr lang="el-GR" dirty="0"/>
              <a:t>Ούτε τα ιδιαίτερα ηθικά προβλήματα θεωρήθηκαν ποτέ αυτονομημένα από τη συνολική διδασκαλία της Εκκλησίας. Π.χ. στο θέμα των αμβλώσεων, οι ιεροί Κανόνες και οι απόψεις των Πατέρων απαγορεύουν την άμβλωση επειδή έρχεται σε αντίθεση με τη βασική ανθρωπολογική θέση της Εκκλησίας ότι κάθε ανθρώπινη ύπαρξη έχει ανεπανάληπτη αξία. </a:t>
            </a:r>
          </a:p>
          <a:p>
            <a:r>
              <a:rPr lang="el-GR" dirty="0"/>
              <a:t>Το ίδιο ισχύει και για το θέμα της οικολογικής κρίσης. Το θέμα αυτό δεν οδήγησε την ορθόδοξη θεολογία στη δημιουργία κάποιου ιδιαίτερου αυτόνομου ηθικού κλάδου. Έτσι, και στην περίπτωση της βιοηθικής δεν είναι δυνατόν να δημιουργηθεί ένας ιδιαίτερος αυτόνομος ηθικός κλάδος, καθώς κάτι τέτοιο θα οδηγούσε στην πλήρη εκκοσμίκευση, όπως ακριβώς συνέβη και στη Δύση.</a:t>
            </a:r>
          </a:p>
          <a:p>
            <a:endParaRPr lang="el-GR" dirty="0"/>
          </a:p>
        </p:txBody>
      </p:sp>
    </p:spTree>
    <p:extLst>
      <p:ext uri="{BB962C8B-B14F-4D97-AF65-F5344CB8AC3E}">
        <p14:creationId xmlns:p14="http://schemas.microsoft.com/office/powerpoint/2010/main" val="42325518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78983" y="0"/>
            <a:ext cx="10515600" cy="1325563"/>
          </a:xfrm>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90152" y="1210614"/>
            <a:ext cx="12101847" cy="5647385"/>
          </a:xfrm>
        </p:spPr>
        <p:txBody>
          <a:bodyPr>
            <a:normAutofit lnSpcReduction="10000"/>
          </a:bodyPr>
          <a:lstStyle/>
          <a:p>
            <a:r>
              <a:rPr lang="el-GR" dirty="0"/>
              <a:t>Η αυτονόμηση της βιοηθικής από την κλασική ηθική είναι αδιανόητη για την ορθόδοξη θεολογία και ηθική, γιατί ο άνθρωπος αντιμετωπίζεται ως ενιαία ψυχοσωματική οντότητα. Για την ορθόδοξη ηθική δεν υπάρχουν διλλήματα που προκρίνουν τη σωματική ή ψυχική διάσταση του ανθρώπου. Κάθε πράξη στο επίπεδο του σώματος έχει τον αντίκτυπό της και στο επίπεδο του πνεύματος και το αντίθετο. (π.χ. τα θαύματα του Χριστού)</a:t>
            </a:r>
          </a:p>
          <a:p>
            <a:r>
              <a:rPr lang="el-GR" dirty="0"/>
              <a:t>Συνεπώς τα ηθικά προβλήματα, που ανακύπτουν από τις εφαρμογές της γενετικής τεχνολογίας δεν μπορούν να εξεταστούν ξεχωριστά από τα ηθικά προβλήματα, που δημιουργεί κάθε ανθρώπινη πράξη. Και στις δύο περιπτώσεις αποκλειστικά υπεύθυνος είναι ο ίδιος ο άνθρωπος. Η ελευθερία είναι το κεντρικό στοιχείο που χαρακτηρίζει το ανθρώπινο πρόσωπο και ο τρόπος χρήσης της το κύριο μέλημα της ορθόδοξης ηθικής. Και εφόσον τα βιοηθικά ζητήματα είναι προϊόντα της ανθρώπινης επιλογής εξετάζονται και αυτά από την ορθόδοξη ηθική.  Αυτό σημαίνει ότι δεν είναι ορθή η αυτόνομη παρουσίαση της βιοηθικής. </a:t>
            </a:r>
          </a:p>
          <a:p>
            <a:endParaRPr lang="el-GR" dirty="0"/>
          </a:p>
        </p:txBody>
      </p:sp>
    </p:spTree>
    <p:extLst>
      <p:ext uri="{BB962C8B-B14F-4D97-AF65-F5344CB8AC3E}">
        <p14:creationId xmlns:p14="http://schemas.microsoft.com/office/powerpoint/2010/main" val="3744733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b="1" dirty="0"/>
            </a:br>
            <a:r>
              <a:rPr lang="el-GR" b="1" dirty="0"/>
              <a:t>Η πρόταση της Ορθόδοξης ηθικής </a:t>
            </a:r>
            <a:br>
              <a:rPr lang="el-GR" b="1" dirty="0"/>
            </a:br>
            <a:r>
              <a:rPr lang="el-GR" b="1" dirty="0"/>
              <a:t>για τη θεώρηση της γενετικής τεχνολογίας</a:t>
            </a:r>
            <a:br>
              <a:rPr lang="el-GR" b="1" dirty="0"/>
            </a:br>
            <a:endParaRPr lang="el-GR" b="1" dirty="0"/>
          </a:p>
        </p:txBody>
      </p:sp>
      <p:sp>
        <p:nvSpPr>
          <p:cNvPr id="3" name="Θέση περιεχομένου 2"/>
          <p:cNvSpPr>
            <a:spLocks noGrp="1"/>
          </p:cNvSpPr>
          <p:nvPr>
            <p:ph idx="1"/>
          </p:nvPr>
        </p:nvSpPr>
        <p:spPr>
          <a:xfrm>
            <a:off x="528034" y="1825625"/>
            <a:ext cx="11178862" cy="4819874"/>
          </a:xfrm>
        </p:spPr>
        <p:txBody>
          <a:bodyPr>
            <a:normAutofit lnSpcReduction="10000"/>
          </a:bodyPr>
          <a:lstStyle/>
          <a:p>
            <a:r>
              <a:rPr lang="el-GR" dirty="0"/>
              <a:t>Η βιοτεχνολογία και η βιοηθική έχουν ως πρώτο συνθετικό τους τη λέξη βίος-ζωή. Η ανθρώπινη ζωή είναι το επίκεντρο του ενδιαφέροντος της ορθόδοξης θεολογίας και κατ’ επέκταση της ορθόδοξης ηθικής. </a:t>
            </a:r>
          </a:p>
          <a:p>
            <a:r>
              <a:rPr lang="el-GR" dirty="0"/>
              <a:t>Ο βιοηθικός προβληματισμός πραγματεύεται θέματα τα οποία σχετίζονται με το ανθρώπινο ήθος, την ανθρώπινη ελευθερία, το ανθρώπινο πρόσωπο. </a:t>
            </a:r>
          </a:p>
          <a:p>
            <a:r>
              <a:rPr lang="el-GR" dirty="0"/>
              <a:t>Ωστόσο θέματα που βρίσκονται στο κέντρο του ενδιαφέροντος της χριστιανικής ηθικής είναι: η στάση του ανθρώπου απέναντι στον συνάνθρωπο και την κτίση, η χρήση ή η κατάχρηση της φύσης, η διαφύλαξη ή ο περιορισμός της ανθρώπινης ελευθερίας, ο σεβασμός ή η φαλκίδευση του ανθρώπινου προσώπου κ.τ.λ. </a:t>
            </a:r>
          </a:p>
          <a:p>
            <a:endParaRPr lang="el-GR" dirty="0"/>
          </a:p>
        </p:txBody>
      </p:sp>
    </p:spTree>
    <p:extLst>
      <p:ext uri="{BB962C8B-B14F-4D97-AF65-F5344CB8AC3E}">
        <p14:creationId xmlns:p14="http://schemas.microsoft.com/office/powerpoint/2010/main" val="34284457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p:txBody>
          <a:bodyPr/>
          <a:lstStyle/>
          <a:p>
            <a:r>
              <a:rPr lang="el-GR" dirty="0"/>
              <a:t>Παραμένει όμως αναπάντητο το ερώτημα: πώς θα επιτευχθεί η αποτελεσματική αντιμετώπιση των βιοηθικών προβλημάτων; </a:t>
            </a:r>
          </a:p>
          <a:p>
            <a:r>
              <a:rPr lang="el-GR" dirty="0"/>
              <a:t>Η ορθόδοξη θεολογία και ηθική είναι ανεπαρκής για την εξέταση των βιοηθικών προβλημάτων εξαιτίας της πολύπλοκης φύσης των προβλημάτων αυτών και τα νέα δεδομένα που θέτουν στη θεώρηση ολόκληρου του έμβιου κόσμου. </a:t>
            </a:r>
          </a:p>
          <a:p>
            <a:r>
              <a:rPr lang="el-GR" dirty="0"/>
              <a:t>Έτσι, προβάλλει η ανάγκη για τη δημιουργία ενός κλάδου: μιας ορθόδοξης βιοηθικής, η οποία θα είναι ενταγμένη και θα εξυπηρετεί το έργο της ορθόδοξης ηθικής.</a:t>
            </a:r>
          </a:p>
          <a:p>
            <a:endParaRPr lang="el-GR" dirty="0"/>
          </a:p>
        </p:txBody>
      </p:sp>
    </p:spTree>
    <p:extLst>
      <p:ext uri="{BB962C8B-B14F-4D97-AF65-F5344CB8AC3E}">
        <p14:creationId xmlns:p14="http://schemas.microsoft.com/office/powerpoint/2010/main" val="10547845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p:txBody>
          <a:bodyPr>
            <a:normAutofit/>
          </a:bodyPr>
          <a:lstStyle/>
          <a:p>
            <a:r>
              <a:rPr lang="el-GR" dirty="0"/>
              <a:t>Τα καθήκοντα της ορθόδοξης βιοηθικής μπορεί να είναι τα εξής:</a:t>
            </a:r>
          </a:p>
          <a:p>
            <a:pPr lvl="0"/>
            <a:r>
              <a:rPr lang="el-GR" b="1" dirty="0"/>
              <a:t>Να συνεργάζεται με τις ιατρικές και βιολογικές επιστήμες</a:t>
            </a:r>
            <a:r>
              <a:rPr lang="el-GR" dirty="0"/>
              <a:t>, ώστε να εντοπίζει την </a:t>
            </a:r>
            <a:r>
              <a:rPr lang="el-GR" u="sng" dirty="0"/>
              <a:t>ύπαρξη ηθικών διλλημάτων</a:t>
            </a:r>
            <a:r>
              <a:rPr lang="el-GR" dirty="0"/>
              <a:t> κατά τις </a:t>
            </a:r>
            <a:r>
              <a:rPr lang="el-GR" dirty="0" err="1"/>
              <a:t>βιοϊατρικές</a:t>
            </a:r>
            <a:r>
              <a:rPr lang="el-GR" dirty="0"/>
              <a:t> και βιοτεχνολογικές εφαρμογές. Για να επιτευχθεί η συνεργασία αυτή χρειάζεται θεολόγους με στοιχειώσεις γνώσεις σε ιατρικά και βιολογικά δεδομένα, οι οποίοι θα συνομιλούν με ιατρικούς και βιολογικούς επιστήμονες που θα συμμερίζονται τους </a:t>
            </a:r>
            <a:r>
              <a:rPr lang="el-GR" dirty="0" err="1"/>
              <a:t>βιοηθικούς</a:t>
            </a:r>
            <a:r>
              <a:rPr lang="el-GR" dirty="0"/>
              <a:t> προβληματισμούς. </a:t>
            </a:r>
          </a:p>
        </p:txBody>
      </p:sp>
    </p:spTree>
    <p:extLst>
      <p:ext uri="{BB962C8B-B14F-4D97-AF65-F5344CB8AC3E}">
        <p14:creationId xmlns:p14="http://schemas.microsoft.com/office/powerpoint/2010/main" val="7543964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0" y="1825624"/>
            <a:ext cx="12192000" cy="5032375"/>
          </a:xfrm>
        </p:spPr>
        <p:txBody>
          <a:bodyPr>
            <a:normAutofit lnSpcReduction="10000"/>
          </a:bodyPr>
          <a:lstStyle/>
          <a:p>
            <a:pPr lvl="0"/>
            <a:r>
              <a:rPr lang="el-GR" b="1" dirty="0"/>
              <a:t>Να συμμετέχει στον διάλογο με την βιοηθική, </a:t>
            </a:r>
            <a:r>
              <a:rPr lang="el-GR" dirty="0"/>
              <a:t>ακόμη και αν διαφωνεί με τις προϋποθέσεις της. Η σημασία της συμμετοχής είναι σημαντική για δύο λόγους: </a:t>
            </a:r>
          </a:p>
          <a:p>
            <a:pPr marL="0" lvl="0" indent="0">
              <a:buNone/>
            </a:pPr>
            <a:r>
              <a:rPr lang="el-GR" dirty="0"/>
              <a:t>1</a:t>
            </a:r>
            <a:r>
              <a:rPr lang="el-GR" baseline="30000" dirty="0"/>
              <a:t>ον</a:t>
            </a:r>
            <a:r>
              <a:rPr lang="el-GR" dirty="0"/>
              <a:t> Η ορθόδοξη βιοηθική έχει να κερδίσει πολλά στον τομέα του </a:t>
            </a:r>
            <a:r>
              <a:rPr lang="el-GR" u="sng" dirty="0"/>
              <a:t>εντοπισμού των βιοηθικών διλλημάτων</a:t>
            </a:r>
            <a:r>
              <a:rPr lang="el-GR" dirty="0"/>
              <a:t>. Οι βιοηθικολόγοι έχουν να επιδείξουν ένα αξιοζήλευτο και σοβαρό έργο σ’ αυτόν τον τομέα. Η ορθόδοξη βιοηθική πρέπει να λάβει σοβαρά υπόψη τα </a:t>
            </a:r>
            <a:r>
              <a:rPr lang="el-GR" u="sng" dirty="0"/>
              <a:t>δεδομένα της βιοηθικής βιβλιογραφίας</a:t>
            </a:r>
            <a:r>
              <a:rPr lang="el-GR" dirty="0"/>
              <a:t>, να την εκμεταλλευτεί προς όφελός της, ώστε να εξάγει με επιτυχία και ακρίβεια τα δικά της συμπεράσματα. </a:t>
            </a:r>
          </a:p>
          <a:p>
            <a:pPr marL="0" lvl="0" indent="0">
              <a:buNone/>
            </a:pPr>
            <a:r>
              <a:rPr lang="el-GR" dirty="0"/>
              <a:t>2</a:t>
            </a:r>
            <a:r>
              <a:rPr lang="el-GR" baseline="30000" dirty="0"/>
              <a:t>ον</a:t>
            </a:r>
            <a:r>
              <a:rPr lang="el-GR" dirty="0"/>
              <a:t> Η </a:t>
            </a:r>
            <a:r>
              <a:rPr lang="el-GR" u="sng" dirty="0"/>
              <a:t>ορθόδοξη βιοηθική έχει να προσφέρει πολλά στην αντιμετώπιση των βιοηθικών διλλημάτων</a:t>
            </a:r>
            <a:r>
              <a:rPr lang="el-GR" dirty="0"/>
              <a:t>. Η αποφυγή της διάσπασης της ηθικής στον ορθόδοξο χώρο δίνει σ’ αυτήν το προνόμιο να θεωρεί όλα τα ηθικά προβλήματα του σύγχρονου ανθρώπου με τρόπο που η βιοηθική αδυνατεί.</a:t>
            </a:r>
          </a:p>
          <a:p>
            <a:endParaRPr lang="el-GR" dirty="0"/>
          </a:p>
          <a:p>
            <a:endParaRPr lang="el-GR" dirty="0"/>
          </a:p>
        </p:txBody>
      </p:sp>
    </p:spTree>
    <p:extLst>
      <p:ext uri="{BB962C8B-B14F-4D97-AF65-F5344CB8AC3E}">
        <p14:creationId xmlns:p14="http://schemas.microsoft.com/office/powerpoint/2010/main" val="41270834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12442" y="0"/>
            <a:ext cx="10515600" cy="1325563"/>
          </a:xfrm>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0" y="1197736"/>
            <a:ext cx="12192000" cy="5660264"/>
          </a:xfrm>
        </p:spPr>
        <p:txBody>
          <a:bodyPr>
            <a:normAutofit lnSpcReduction="10000"/>
          </a:bodyPr>
          <a:lstStyle/>
          <a:p>
            <a:pPr lvl="0"/>
            <a:r>
              <a:rPr lang="el-GR" b="1" dirty="0"/>
              <a:t>Να εξετάζει τα δεδομένα της έρευνάς της υπό το φως της ορθόδοξης ηθικής σκέψης. </a:t>
            </a:r>
            <a:r>
              <a:rPr lang="el-GR" dirty="0"/>
              <a:t>Επίσης, να θέτει τα πορίσματά της στην υπηρεσία της Εκκλησίας για χρησιμοποιούνται στην ποιμαντική διακονίας της.</a:t>
            </a:r>
          </a:p>
          <a:p>
            <a:pPr lvl="0"/>
            <a:r>
              <a:rPr lang="el-GR" b="1" dirty="0"/>
              <a:t>Να στοχεύει στην πληρέστερη δυνατή ενημέρωση του ορθόδοξου πληρώματος για τις εξελίξεις στον χώρο της </a:t>
            </a:r>
            <a:r>
              <a:rPr lang="el-GR" b="1" dirty="0" err="1"/>
              <a:t>βιοϊατρικής</a:t>
            </a:r>
            <a:r>
              <a:rPr lang="el-GR" b="1" dirty="0"/>
              <a:t> και βιοτεχνολογίας.</a:t>
            </a:r>
            <a:r>
              <a:rPr lang="el-GR" dirty="0"/>
              <a:t> Κάθε ενδιαφερόμενος θα μπορεί να διαφωτίζεται για τα νέα δεδομένα σύμφωνα με την ορθόδοξη θεώρησή τους. Στην προσπάθεια αυτή πρέπει να καταβληθεί προσπάθεια, ώστε </a:t>
            </a:r>
            <a:r>
              <a:rPr lang="el-GR" u="sng" dirty="0"/>
              <a:t>η χρησιμοποιούμενη γλώσσα</a:t>
            </a:r>
            <a:r>
              <a:rPr lang="el-GR" dirty="0"/>
              <a:t>, που θα κάνει αναφορά σε όσες τεχνικές λεπτομέρειες είναι απαραίτητες για τη θεώρηση των βιοηθικών ζητημάτων, να είναι κατανοητή από τους περισσότερους. </a:t>
            </a:r>
          </a:p>
          <a:p>
            <a:pPr lvl="0"/>
            <a:r>
              <a:rPr lang="el-GR" b="1" dirty="0"/>
              <a:t>Να θεμελιώσει νέες αρχές που θα είναι σύμφωνες προς το ορθόδοξο πατερικό πνεύμα.</a:t>
            </a:r>
            <a:r>
              <a:rPr lang="el-GR" dirty="0"/>
              <a:t> Οι αρχές αυτές θα φωτίζουν και θα νοηματοδοτούν και τις αντίστοιχες αρχές της βιοηθικής, χωρίς να είναι απαραίτητο να τις απορρίψουν. </a:t>
            </a:r>
          </a:p>
          <a:p>
            <a:endParaRPr lang="el-GR" dirty="0"/>
          </a:p>
        </p:txBody>
      </p:sp>
    </p:spTree>
    <p:extLst>
      <p:ext uri="{BB962C8B-B14F-4D97-AF65-F5344CB8AC3E}">
        <p14:creationId xmlns:p14="http://schemas.microsoft.com/office/powerpoint/2010/main" val="19076154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0" y="1835149"/>
            <a:ext cx="12192000" cy="5032375"/>
          </a:xfrm>
        </p:spPr>
        <p:txBody>
          <a:bodyPr/>
          <a:lstStyle/>
          <a:p>
            <a:r>
              <a:rPr lang="el-GR" dirty="0"/>
              <a:t>Έτσι, ίσως δικαιωθεί η άποψη όσων έχουν υποστηρίξει ότι η βιοηθική, αν και είναι γέννημα των τεχνολογικών ανακαλύψεων, μπορεί να έχει κάτι παραπάνω από μια απλή σχέση συνεργασίας με τη θεολογία. </a:t>
            </a:r>
          </a:p>
          <a:p>
            <a:r>
              <a:rPr lang="el-GR" dirty="0"/>
              <a:t>Ίσως, η βιοηθική, αν αποκτήσει και </a:t>
            </a:r>
            <a:r>
              <a:rPr lang="el-GR" b="1" dirty="0"/>
              <a:t>θεολογικό περιεχόμενο</a:t>
            </a:r>
            <a:r>
              <a:rPr lang="el-GR" dirty="0"/>
              <a:t>, να μπορέσει να αποτελέσει κλάδο της χριστιανικής ηθικής θεολογίας, που να μελετά τον τρόπο με τον οποίο η βιοϊατρική τεχνολογία μπορεί να υπηρετήσει σωστά τον έσχατο σκοπό της ζωής, τη μετοχή του ανθρώπου ως προσώπου στη ζωή του Θεού. </a:t>
            </a:r>
          </a:p>
          <a:p>
            <a:endParaRPr lang="el-GR" dirty="0"/>
          </a:p>
        </p:txBody>
      </p:sp>
    </p:spTree>
    <p:extLst>
      <p:ext uri="{BB962C8B-B14F-4D97-AF65-F5344CB8AC3E}">
        <p14:creationId xmlns:p14="http://schemas.microsoft.com/office/powerpoint/2010/main" val="357051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0" y="1825624"/>
            <a:ext cx="12192000" cy="5032376"/>
          </a:xfrm>
        </p:spPr>
        <p:txBody>
          <a:bodyPr>
            <a:normAutofit/>
          </a:bodyPr>
          <a:lstStyle/>
          <a:p>
            <a:r>
              <a:rPr lang="el-GR" dirty="0"/>
              <a:t>Η βιοηθική, όπως και οι επιμέρους τομείς της ηθικής, δεν μπορούν να αποσπαστούν από τη χριστιανική ηθική. Επίσης, δεν μπορούν να ακολουθήσουν αρχές και κανόνες που αποκλίνουν απ’ αυτή ή έρχονται σε αντίθεση με το πνεύμα της. </a:t>
            </a:r>
          </a:p>
          <a:p>
            <a:r>
              <a:rPr lang="el-GR" dirty="0"/>
              <a:t>Το γεγονός αυτό καθιστά ιδιαίτερα δύσκολο το έργο εκείνου, που θα επιχειρήσει να βρει κάποια κοινά σημεία ανάμεσα στη βιοηθική, μια κατεξοχήν κοσμική επιστήμη, και την ορθόδοξη ηθική. </a:t>
            </a:r>
          </a:p>
          <a:p>
            <a:r>
              <a:rPr lang="el-GR" dirty="0"/>
              <a:t>Το ερώτημα το οποίο γεννάται είναι: μπορεί να γίνει ένας «διάλογος» μιας τέτοιας βιοηθικής με την ορθόδοξη ηθική σκέψη; Μπορούν οι αρχές και η πρακτική της βιοηθικής να σταθούν δίπλα στις απαιτήσεις που προβάλλει η ορθόδοξη θεολογία;</a:t>
            </a:r>
          </a:p>
          <a:p>
            <a:endParaRPr lang="el-GR" dirty="0"/>
          </a:p>
        </p:txBody>
      </p:sp>
    </p:spTree>
    <p:extLst>
      <p:ext uri="{BB962C8B-B14F-4D97-AF65-F5344CB8AC3E}">
        <p14:creationId xmlns:p14="http://schemas.microsoft.com/office/powerpoint/2010/main" val="37999129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231820" y="1825624"/>
            <a:ext cx="11423560" cy="4935783"/>
          </a:xfrm>
        </p:spPr>
        <p:txBody>
          <a:bodyPr>
            <a:normAutofit lnSpcReduction="10000"/>
          </a:bodyPr>
          <a:lstStyle/>
          <a:p>
            <a:r>
              <a:rPr lang="el-GR" dirty="0"/>
              <a:t>Η </a:t>
            </a:r>
            <a:r>
              <a:rPr lang="el-GR" sz="3600" b="1" dirty="0">
                <a:solidFill>
                  <a:srgbClr val="FF0000"/>
                </a:solidFill>
              </a:rPr>
              <a:t>αρχή της αυτονομίας</a:t>
            </a:r>
            <a:r>
              <a:rPr lang="el-GR" sz="3600" dirty="0">
                <a:solidFill>
                  <a:srgbClr val="FF0000"/>
                </a:solidFill>
              </a:rPr>
              <a:t> </a:t>
            </a:r>
            <a:r>
              <a:rPr lang="el-GR" dirty="0"/>
              <a:t>είναι η πρώτη που προβάλλεται από τη βιοηθική. Πάνω σ’ αυτή την αρχή θεμελιώνονται τα δικαιώματα του ατόμου και ο σεβασμός του προσώπου. </a:t>
            </a:r>
          </a:p>
          <a:p>
            <a:r>
              <a:rPr lang="el-GR" dirty="0"/>
              <a:t>Ωστόσο στη δυτική σκέψη </a:t>
            </a:r>
            <a:r>
              <a:rPr lang="el-GR" b="1" dirty="0"/>
              <a:t>πρόσωπο</a:t>
            </a:r>
            <a:r>
              <a:rPr lang="el-GR" dirty="0"/>
              <a:t> και </a:t>
            </a:r>
            <a:r>
              <a:rPr lang="el-GR" b="1" dirty="0"/>
              <a:t>άτομο</a:t>
            </a:r>
            <a:r>
              <a:rPr lang="el-GR" dirty="0"/>
              <a:t> είναι έννοιες ταυτόσημες. Όταν μάλιστα γίνεται λόγος για την αυτονομία προτιμάται σαφώς η χρήση του όρου «άτομο». Και οι δύο έννοιες θεωρούν τον άνθρωπο ως μονάδα περιορισμένη να κινείται στα όρια της βιολογικής ύπαρξης.</a:t>
            </a:r>
          </a:p>
          <a:p>
            <a:r>
              <a:rPr lang="el-GR" dirty="0"/>
              <a:t> Έτσι, η θεώρηση αυτή αναγνωρίζει στο άτομο </a:t>
            </a:r>
            <a:r>
              <a:rPr lang="el-GR" b="1" dirty="0"/>
              <a:t>υπαρξιακή αυτάρκεια</a:t>
            </a:r>
            <a:r>
              <a:rPr lang="el-GR" dirty="0"/>
              <a:t> και στον υλικό κόσμο </a:t>
            </a:r>
            <a:r>
              <a:rPr lang="el-GR" b="1" dirty="0"/>
              <a:t>αυτοαξία</a:t>
            </a:r>
            <a:r>
              <a:rPr lang="el-GR" dirty="0"/>
              <a:t>. Προσπαθεί να περιφρουρήσει το άτομο θεμελιώνοντας για χάρη του </a:t>
            </a:r>
            <a:r>
              <a:rPr lang="el-GR" u="sng" dirty="0"/>
              <a:t>δικαιώματα</a:t>
            </a:r>
            <a:r>
              <a:rPr lang="el-GR" dirty="0"/>
              <a:t>, τα οποία αποσκοπούν να του προσφέρουν την κατά το δυνατόν μεγαλύτερη απόλαυση της ζωής. </a:t>
            </a:r>
          </a:p>
          <a:p>
            <a:endParaRPr lang="el-GR" dirty="0"/>
          </a:p>
        </p:txBody>
      </p:sp>
    </p:spTree>
    <p:extLst>
      <p:ext uri="{BB962C8B-B14F-4D97-AF65-F5344CB8AC3E}">
        <p14:creationId xmlns:p14="http://schemas.microsoft.com/office/powerpoint/2010/main" val="23356568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0" y="1325564"/>
            <a:ext cx="12192000" cy="5532436"/>
          </a:xfrm>
        </p:spPr>
        <p:txBody>
          <a:bodyPr>
            <a:normAutofit fontScale="92500" lnSpcReduction="20000"/>
          </a:bodyPr>
          <a:lstStyle/>
          <a:p>
            <a:r>
              <a:rPr lang="el-GR" dirty="0"/>
              <a:t>Με την έννοια αυτή </a:t>
            </a:r>
            <a:r>
              <a:rPr lang="el-GR" b="1" dirty="0"/>
              <a:t>η αυτονομία</a:t>
            </a:r>
            <a:r>
              <a:rPr lang="el-GR" dirty="0"/>
              <a:t> στη δυτική σκέψη εκλαμβάνεται ως η </a:t>
            </a:r>
            <a:r>
              <a:rPr lang="el-GR" b="1" dirty="0"/>
              <a:t>«νομιμοποίηση» όλων των επιθυμιών και ενεργειών του ανθρώπου</a:t>
            </a:r>
            <a:r>
              <a:rPr lang="el-GR" dirty="0"/>
              <a:t>, στο βαθμό που θα διαφυλάγεται η στοιχειώδης κοινωνική συμβίωση. </a:t>
            </a:r>
          </a:p>
          <a:p>
            <a:r>
              <a:rPr lang="el-GR" dirty="0"/>
              <a:t>Οι μεταφυσικές αξίες έχουν αξία στο βαθμό που εγκρίνονται και γίνονται αποδεκτές από το άτομο. Γι’  αυτό και τελικά η βιοηθική κατέληξε να λειτουργήσει μέσα στο πλαίσιο των αρχών του </a:t>
            </a:r>
            <a:r>
              <a:rPr lang="el-GR" u="sng" dirty="0"/>
              <a:t>φιλελευθερισμού</a:t>
            </a:r>
            <a:r>
              <a:rPr lang="el-GR" dirty="0"/>
              <a:t>, του </a:t>
            </a:r>
            <a:r>
              <a:rPr lang="el-GR" u="sng" dirty="0"/>
              <a:t>ωφελιμισμού </a:t>
            </a:r>
            <a:r>
              <a:rPr lang="el-GR" dirty="0"/>
              <a:t>και του </a:t>
            </a:r>
            <a:r>
              <a:rPr lang="el-GR" u="sng" dirty="0"/>
              <a:t>ατομισμού</a:t>
            </a:r>
            <a:r>
              <a:rPr lang="el-GR" dirty="0"/>
              <a:t>, ακυρώνοντας το αρχικό φιλελεύθερο κοσμοπολίτικο πλαίσιο που αρχικά είχε θέσει ως το πλαίσιό της. Δηλαδή ενώ αρχικά αφήνονταν ανοιχτό το ενδεχόμενο σεβασμού των κοινωνικών ομάδων, των οποίων οι ηθικές αρχές δεν συμφωνούσαν με τις πρακτικές που υιοθετούσαν άλλες ομάδες, τελικά </a:t>
            </a:r>
            <a:r>
              <a:rPr lang="el-GR" b="1" dirty="0"/>
              <a:t>οι αρχές του φιλελευθερισμού</a:t>
            </a:r>
            <a:r>
              <a:rPr lang="el-GR" dirty="0"/>
              <a:t> προσπαθούν να καταστούν </a:t>
            </a:r>
            <a:r>
              <a:rPr lang="el-GR" b="1" dirty="0"/>
              <a:t>υποχρεωτικά αποδεκτές</a:t>
            </a:r>
            <a:r>
              <a:rPr lang="el-GR" dirty="0"/>
              <a:t> σε παγκόσμιο επίπεδο. </a:t>
            </a:r>
          </a:p>
          <a:p>
            <a:r>
              <a:rPr lang="el-GR" dirty="0"/>
              <a:t>Μάλιστα οι αρχές αυτές ενώ προστατεύουν με ζήλο τις ατομικές ελευθερίες και τα δικαιώματα, αδιαφορούν σε επικίνδυνο βαθμό για τις παραδοσιακές και διαχρονικές αξίες. Το αποτέλεσμα είναι οι αρχές της σύγχρονης βιοηθικής να φτάνουν στο σημείο να απορρίπτουν το δικαίωμα μιας κοινότητας να αρνηθεί κάποια χρήση της γενετικής τεχνολογίας. </a:t>
            </a:r>
          </a:p>
          <a:p>
            <a:endParaRPr lang="el-GR" dirty="0"/>
          </a:p>
        </p:txBody>
      </p:sp>
    </p:spTree>
    <p:extLst>
      <p:ext uri="{BB962C8B-B14F-4D97-AF65-F5344CB8AC3E}">
        <p14:creationId xmlns:p14="http://schemas.microsoft.com/office/powerpoint/2010/main" val="30913003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334851" y="1825625"/>
            <a:ext cx="11552349" cy="4351338"/>
          </a:xfrm>
        </p:spPr>
        <p:txBody>
          <a:bodyPr>
            <a:normAutofit/>
          </a:bodyPr>
          <a:lstStyle/>
          <a:p>
            <a:r>
              <a:rPr lang="el-GR" dirty="0"/>
              <a:t>Γι’ αυτό και το οικοδόμημα της σύγχρονης βιοηθικής δεν μπορεί να σταθεί όρθιο χωρίς τον υπερτονισμό της αυτονομίας του ανθρώπου.</a:t>
            </a:r>
          </a:p>
          <a:p>
            <a:r>
              <a:rPr lang="el-GR" dirty="0"/>
              <a:t> Και αυτό γιατί </a:t>
            </a:r>
            <a:r>
              <a:rPr lang="el-GR" b="1" dirty="0"/>
              <a:t>η βιοηθική τείνει να καταλύσει κάθε άλλη ηθική</a:t>
            </a:r>
            <a:r>
              <a:rPr lang="el-GR" dirty="0"/>
              <a:t>, καθώς προβάλλει ως μια εκκοσμικευμένη θρησκεία. Στην περίπτωση αυτή οι βιοηθικολόγοι θεωρούνται ως </a:t>
            </a:r>
            <a:r>
              <a:rPr lang="el-GR" b="1" dirty="0"/>
              <a:t>κοσμικοί ιερείς</a:t>
            </a:r>
            <a:r>
              <a:rPr lang="el-GR" dirty="0"/>
              <a:t>, μια και η πνευματική συμβουλή αντικαθίσταται από τη </a:t>
            </a:r>
            <a:r>
              <a:rPr lang="el-GR" b="1" dirty="0"/>
              <a:t>βιοηθική συμβουλευτική</a:t>
            </a:r>
            <a:r>
              <a:rPr lang="el-GR" dirty="0"/>
              <a:t>. </a:t>
            </a:r>
          </a:p>
          <a:p>
            <a:r>
              <a:rPr lang="el-GR" dirty="0"/>
              <a:t>Ωστόσο, η βιοηθική συμβουλευτική θέλει να δώσει το δικαίωμα στους ανθρώπους  να σχηματίσουν και να καθορίσουν μόνοι τους τη ζωή τους, ενώ </a:t>
            </a:r>
            <a:r>
              <a:rPr lang="el-GR" b="1" dirty="0"/>
              <a:t>αδυνατεί να φανερώσει το βαθύτερο νόημα της ζωής</a:t>
            </a:r>
            <a:r>
              <a:rPr lang="el-GR" dirty="0"/>
              <a:t>. </a:t>
            </a:r>
          </a:p>
          <a:p>
            <a:endParaRPr lang="el-GR" dirty="0"/>
          </a:p>
        </p:txBody>
      </p:sp>
    </p:spTree>
    <p:extLst>
      <p:ext uri="{BB962C8B-B14F-4D97-AF65-F5344CB8AC3E}">
        <p14:creationId xmlns:p14="http://schemas.microsoft.com/office/powerpoint/2010/main" val="32932691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386365" y="1825625"/>
            <a:ext cx="11552349" cy="4819874"/>
          </a:xfrm>
        </p:spPr>
        <p:txBody>
          <a:bodyPr>
            <a:normAutofit lnSpcReduction="10000"/>
          </a:bodyPr>
          <a:lstStyle/>
          <a:p>
            <a:r>
              <a:rPr lang="el-GR" dirty="0"/>
              <a:t>Για να γίνει όμως εφικτή η εφαρμογή της αρχής της αυτονομίας </a:t>
            </a:r>
            <a:r>
              <a:rPr lang="el-GR" u="sng" dirty="0"/>
              <a:t>πρέπει να</a:t>
            </a:r>
            <a:r>
              <a:rPr lang="el-GR" dirty="0"/>
              <a:t> </a:t>
            </a:r>
            <a:r>
              <a:rPr lang="el-GR" u="sng" dirty="0"/>
              <a:t>παραμεριστούν οι πεποιθήσεις, που έρχονται σε αντίθεση μαζί της</a:t>
            </a:r>
            <a:r>
              <a:rPr lang="el-GR" dirty="0"/>
              <a:t>. Και επειδή ο παραμερισμός αυτός σε κάποιες περιπτώσεις εμφανίζεται αδύνατος, γι’ αυτό λαμβάνει χώρα </a:t>
            </a:r>
            <a:r>
              <a:rPr lang="el-GR" b="1" dirty="0"/>
              <a:t>μια ενσυνείδητη προσπάθεια εναρμονισμού</a:t>
            </a:r>
            <a:r>
              <a:rPr lang="el-GR" dirty="0"/>
              <a:t> των αντιλήψεων των θρησκευτικών πεποιθήσεων με εκείνες της σύγχρονης βιοηθικής. </a:t>
            </a:r>
          </a:p>
          <a:p>
            <a:r>
              <a:rPr lang="el-GR" dirty="0"/>
              <a:t>Εμφανίζεται λοιπόν στις δυτικές κοινωνίες </a:t>
            </a:r>
            <a:r>
              <a:rPr lang="el-GR" b="1" dirty="0">
                <a:solidFill>
                  <a:srgbClr val="FF0000"/>
                </a:solidFill>
              </a:rPr>
              <a:t>το φαινόμενο του εκσυγχρονισμένου ή «αναθεωρημένου» χριστιανισμού</a:t>
            </a:r>
            <a:r>
              <a:rPr lang="el-GR" dirty="0"/>
              <a:t>. Μέσα σ’ έναν κόσμο που διψά για </a:t>
            </a:r>
            <a:r>
              <a:rPr lang="el-GR" b="1" dirty="0"/>
              <a:t>συμφωνία απόψεων</a:t>
            </a:r>
            <a:r>
              <a:rPr lang="el-GR" dirty="0"/>
              <a:t>, οι παραδοσιακές θρησκευτικές αξίες αντιμετωπίζονται ως θρησκευτική αίρεση. </a:t>
            </a:r>
          </a:p>
          <a:p>
            <a:r>
              <a:rPr lang="el-GR" dirty="0"/>
              <a:t>Το παράδοξο είναι ότι στον αιώνα που υιοθετεί ως βασικό στοιχείο του την πολυπολιτισμικότητα, δεν αναγνωρίζεται η διαφορετικότητα σε ό,τι συνιστά ηθικές αρχές. </a:t>
            </a:r>
          </a:p>
          <a:p>
            <a:endParaRPr lang="el-GR" dirty="0"/>
          </a:p>
        </p:txBody>
      </p:sp>
    </p:spTree>
    <p:extLst>
      <p:ext uri="{BB962C8B-B14F-4D97-AF65-F5344CB8AC3E}">
        <p14:creationId xmlns:p14="http://schemas.microsoft.com/office/powerpoint/2010/main" val="1497941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p:txBody>
          <a:bodyPr/>
          <a:lstStyle/>
          <a:p>
            <a:r>
              <a:rPr lang="el-GR" dirty="0"/>
              <a:t>Στο πλαίσιο όμως του βιοηθικού προβληματισμού όλα αυτά τα θέματα συνδέθηκαν με πρωτόγνωρες παραμέτρους. </a:t>
            </a:r>
          </a:p>
          <a:p>
            <a:r>
              <a:rPr lang="el-GR" dirty="0"/>
              <a:t>Ποτέ στο παρελθόν η ορθόδοξη θεολογία δεν αντιμετώπισε διλήμματα του τύπου: επιτρέπεται η επέμβαση και τροποποίηση των κληρονομικών χαρακτηριστικών του ανθρώπου ή άλλα παρόμοια. </a:t>
            </a:r>
          </a:p>
          <a:p>
            <a:r>
              <a:rPr lang="el-GR" dirty="0"/>
              <a:t>Έτσι, γεννήθηκε ο νέος κλάδος της βιοηθικής, ο οποίος προσπάθησε να συζεύξει τις </a:t>
            </a:r>
            <a:r>
              <a:rPr lang="el-GR" u="sng" dirty="0"/>
              <a:t>βιολογικές επιστήμες</a:t>
            </a:r>
            <a:r>
              <a:rPr lang="el-GR" dirty="0"/>
              <a:t> με την </a:t>
            </a:r>
            <a:r>
              <a:rPr lang="el-GR" u="sng" dirty="0"/>
              <a:t>ηθική</a:t>
            </a:r>
            <a:r>
              <a:rPr lang="el-GR" dirty="0"/>
              <a:t>, ώστε να μπορέσει να απαντήσει στα ερωτήματα που προέκυψαν από τη χρήση της σύγχρονης βιοτεχνολογίας.</a:t>
            </a:r>
          </a:p>
          <a:p>
            <a:endParaRPr lang="el-GR" dirty="0"/>
          </a:p>
        </p:txBody>
      </p:sp>
    </p:spTree>
    <p:extLst>
      <p:ext uri="{BB962C8B-B14F-4D97-AF65-F5344CB8AC3E}">
        <p14:creationId xmlns:p14="http://schemas.microsoft.com/office/powerpoint/2010/main" val="39141767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p:txBody>
          <a:bodyPr/>
          <a:lstStyle/>
          <a:p>
            <a:r>
              <a:rPr lang="el-GR" dirty="0"/>
              <a:t>Η αυτονομία, πάνω στην οποία στηρίζεται η δυτική βιοηθική, αποδέχεται και υιοθετεί ως ιδανική την </a:t>
            </a:r>
            <a:r>
              <a:rPr lang="el-GR" b="1" dirty="0"/>
              <a:t>εκπεσμένη κατάσταση του ανθρώπου</a:t>
            </a:r>
            <a:r>
              <a:rPr lang="el-GR" dirty="0"/>
              <a:t>. Τη θεωρεί ως τη μοναδική πραγματικότητα. </a:t>
            </a:r>
          </a:p>
          <a:p>
            <a:r>
              <a:rPr lang="el-GR" dirty="0"/>
              <a:t>Δηλαδή αρνείται την πίστη στον Θεό, και θέτει στη θέση της πίστης τον </a:t>
            </a:r>
            <a:r>
              <a:rPr lang="el-GR" b="1" dirty="0"/>
              <a:t>ανθρώπινο λόγο</a:t>
            </a:r>
            <a:r>
              <a:rPr lang="el-GR" dirty="0"/>
              <a:t>. Γι’  αυτό και τελικά πρόκειται για μια απατηλή αυτονομία, μια «αυτονομία της πλάνης».</a:t>
            </a:r>
          </a:p>
          <a:p>
            <a:r>
              <a:rPr lang="el-GR" dirty="0"/>
              <a:t>Το κρίσιμο ερώτημα είναι: η αυτονομία, πάνω στην οποία στηρίζεται η βιοηθική, μπορεί να βρει σύμφωνη και την ορθόδοξη σκέψη; </a:t>
            </a:r>
          </a:p>
          <a:p>
            <a:pPr marL="0" indent="0">
              <a:buNone/>
            </a:pPr>
            <a:endParaRPr lang="el-GR" dirty="0"/>
          </a:p>
        </p:txBody>
      </p:sp>
    </p:spTree>
    <p:extLst>
      <p:ext uri="{BB962C8B-B14F-4D97-AF65-F5344CB8AC3E}">
        <p14:creationId xmlns:p14="http://schemas.microsoft.com/office/powerpoint/2010/main" val="24634546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425003" y="1825624"/>
            <a:ext cx="11423560" cy="5032375"/>
          </a:xfrm>
        </p:spPr>
        <p:txBody>
          <a:bodyPr>
            <a:normAutofit lnSpcReduction="10000"/>
          </a:bodyPr>
          <a:lstStyle/>
          <a:p>
            <a:r>
              <a:rPr lang="el-GR" b="1" dirty="0"/>
              <a:t>Η αυτονομία του ανθρώπου γίνεται αποδεκτή από την ορθόδοξη ηθική, αλλά </a:t>
            </a:r>
            <a:r>
              <a:rPr lang="el-GR" b="1" u="sng" dirty="0"/>
              <a:t>το περιεχόμενό της</a:t>
            </a:r>
            <a:r>
              <a:rPr lang="el-GR" b="1" dirty="0"/>
              <a:t> είναι εντελώς διαφορετικό</a:t>
            </a:r>
            <a:r>
              <a:rPr lang="el-GR" dirty="0"/>
              <a:t>. </a:t>
            </a:r>
          </a:p>
          <a:p>
            <a:r>
              <a:rPr lang="el-GR" dirty="0"/>
              <a:t>Για την ορθόδοξη θεολογία αυτονομία δεν σημαίνει συμφιλίωση και εναρμόνιση με την εκπεσμένη κατάσταση του ανθρώπου. Έργο της ορθόδοξης θεολογίας είναι να επισημαίνει τις ανθρώπινες ενέργειες, οι οποίες αποτελούν συνέπειες της πτώσης, και βρίσκονται σε αντίθεση με τον αληθινό προορισμό του ανθρώπου. </a:t>
            </a:r>
          </a:p>
          <a:p>
            <a:r>
              <a:rPr lang="el-GR" dirty="0"/>
              <a:t>Δεν υποτιμά τη σωματική και βιολογική φύση του ανθρώπου, αλλά δεν περιορίζει σ’  αυτήν τον τελικό προορισμό του ανθρώπου. </a:t>
            </a:r>
          </a:p>
          <a:p>
            <a:r>
              <a:rPr lang="el-GR" dirty="0"/>
              <a:t>Πολλές φορές διδάσκει ότι για να ζήσει ο άνθρωπος στο επίπεδο της αιωνιότητας πρέπει εκουσίως να αυτονεκρωθεί, ως προς τις επιθυμίες του, στο επίπεδο της επίγειας ζωής. </a:t>
            </a:r>
          </a:p>
          <a:p>
            <a:endParaRPr lang="el-GR" dirty="0"/>
          </a:p>
        </p:txBody>
      </p:sp>
    </p:spTree>
    <p:extLst>
      <p:ext uri="{BB962C8B-B14F-4D97-AF65-F5344CB8AC3E}">
        <p14:creationId xmlns:p14="http://schemas.microsoft.com/office/powerpoint/2010/main" val="27927239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373487" y="1825624"/>
            <a:ext cx="11629623" cy="5032375"/>
          </a:xfrm>
        </p:spPr>
        <p:txBody>
          <a:bodyPr>
            <a:normAutofit lnSpcReduction="10000"/>
          </a:bodyPr>
          <a:lstStyle/>
          <a:p>
            <a:r>
              <a:rPr lang="el-GR" dirty="0"/>
              <a:t>Η </a:t>
            </a:r>
            <a:r>
              <a:rPr lang="el-GR" b="1" dirty="0"/>
              <a:t>χριστιανική αυτονομία</a:t>
            </a:r>
            <a:r>
              <a:rPr lang="el-GR" dirty="0"/>
              <a:t> δεν αποδέχεται τον άνθρωπο να ζει και να κινείται μέσα στις συνέπειες της πτώσης. </a:t>
            </a:r>
            <a:r>
              <a:rPr lang="el-GR" b="1" dirty="0"/>
              <a:t>Ανακαλεί τον άνθρωπο στην κατά φύση κατάσταση από την οποία εξέπεσε</a:t>
            </a:r>
            <a:r>
              <a:rPr lang="el-GR" dirty="0"/>
              <a:t>. </a:t>
            </a:r>
          </a:p>
          <a:p>
            <a:r>
              <a:rPr lang="el-GR" dirty="0"/>
              <a:t>Η αυτονομία του θα έρθει ως καρπός πνευματικής ωρίμανσης με την υπακοή στις ευαγγελικές εντολές. </a:t>
            </a:r>
          </a:p>
          <a:p>
            <a:r>
              <a:rPr lang="el-GR" dirty="0"/>
              <a:t>Μέτρο της αυτονομίας γίνεται όχι ο παλαιός αλλά ο καινός άνθρωπος. Ο Χριστός, ως τέλειος Θεός και τέλειος άνθρωπος, φανέρωσε με το προσωπικό Του παράδειγμα τη ζωή που πρέπει να ακολουθήσει ο άνθρωπος. </a:t>
            </a:r>
          </a:p>
          <a:p>
            <a:r>
              <a:rPr lang="el-GR" dirty="0"/>
              <a:t>Οι ευαγγελικές εντολές, που εμφανίζεται ως «έτερος νόμος</a:t>
            </a:r>
            <a:r>
              <a:rPr lang="el-GR"/>
              <a:t>», οδηγούν </a:t>
            </a:r>
            <a:r>
              <a:rPr lang="el-GR" dirty="0"/>
              <a:t>τον άνθρωπο στην αληθινή ελευθερία, και τελικά η ελευθερία αυτή φανερώνει το περιεχόμενο της χριστιανικής αυτονομίας. </a:t>
            </a:r>
          </a:p>
          <a:p>
            <a:endParaRPr lang="el-GR" dirty="0"/>
          </a:p>
        </p:txBody>
      </p:sp>
    </p:spTree>
    <p:extLst>
      <p:ext uri="{BB962C8B-B14F-4D97-AF65-F5344CB8AC3E}">
        <p14:creationId xmlns:p14="http://schemas.microsoft.com/office/powerpoint/2010/main" val="32258550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206061" y="1825625"/>
            <a:ext cx="11874321" cy="4884268"/>
          </a:xfrm>
        </p:spPr>
        <p:txBody>
          <a:bodyPr>
            <a:normAutofit lnSpcReduction="10000"/>
          </a:bodyPr>
          <a:lstStyle/>
          <a:p>
            <a:r>
              <a:rPr lang="el-GR" dirty="0"/>
              <a:t>Την ελευθερία αυτή την προσεγγίζει ο άνθρωπος κατά τον αγώνα του να φτάσει στην ομοιότητα με τον θεάνθρωπο Λόγο. Είναι </a:t>
            </a:r>
            <a:r>
              <a:rPr lang="el-GR" b="1" dirty="0"/>
              <a:t>αποτέλεσμα άσκησης </a:t>
            </a:r>
            <a:r>
              <a:rPr lang="el-GR" dirty="0"/>
              <a:t>και </a:t>
            </a:r>
            <a:r>
              <a:rPr lang="el-GR" b="1" dirty="0"/>
              <a:t>διαρκής δυναμική πορεία</a:t>
            </a:r>
            <a:r>
              <a:rPr lang="el-GR" dirty="0"/>
              <a:t>, την οποία ελάχιστοι καταφέρνουν να την αποκτήσουν στην παρούσα ζωή.</a:t>
            </a:r>
          </a:p>
          <a:p>
            <a:r>
              <a:rPr lang="el-GR" b="1" dirty="0">
                <a:solidFill>
                  <a:srgbClr val="FF0000"/>
                </a:solidFill>
              </a:rPr>
              <a:t>Αληθινά αυτόνομος είναι ο άνθρωπος που ελευθερώνεται από τον νόμο της αμαρτίας</a:t>
            </a:r>
            <a:r>
              <a:rPr lang="el-GR" dirty="0"/>
              <a:t>, αλλά και τους νόμους της φυσικής αναγκαιότητας. Έτσι, αποκτά την ελευθερία να γίνει αυτό που θέλει. </a:t>
            </a:r>
          </a:p>
          <a:p>
            <a:r>
              <a:rPr lang="el-GR" dirty="0"/>
              <a:t>Η αρχή της αυτονομίας, θα μπορούσε να γίνει αποδεκτή ως αρχή από την ορθόδοξη ηθική, αλλά με περιεχόμενο εντελώς διαφορετικό από αυτό που της προσδίδει η βιοηθική. Το μόνο κοινό τους στοιχείο είναι η αρχική </a:t>
            </a:r>
            <a:r>
              <a:rPr lang="el-GR" b="1" dirty="0"/>
              <a:t>αναζήτηση της ελευθερίας και της υπαρξιακής ακεραιότητας του ανθρώπου</a:t>
            </a:r>
            <a:r>
              <a:rPr lang="el-GR" dirty="0"/>
              <a:t>. Πάνω σ’  αυτή την αναζήτηση μπορεί να στηριχθεί και ο διάλογος μεταξύ βιοηθικής και ορθόδοξης βιοηθικής.</a:t>
            </a:r>
          </a:p>
          <a:p>
            <a:pPr marL="0" indent="0">
              <a:buNone/>
            </a:pPr>
            <a:endParaRPr lang="el-GR" dirty="0"/>
          </a:p>
          <a:p>
            <a:endParaRPr lang="el-GR" dirty="0"/>
          </a:p>
        </p:txBody>
      </p:sp>
    </p:spTree>
    <p:extLst>
      <p:ext uri="{BB962C8B-B14F-4D97-AF65-F5344CB8AC3E}">
        <p14:creationId xmlns:p14="http://schemas.microsoft.com/office/powerpoint/2010/main" val="41247022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0" y="1325564"/>
            <a:ext cx="12192000" cy="5532436"/>
          </a:xfrm>
        </p:spPr>
        <p:txBody>
          <a:bodyPr>
            <a:normAutofit/>
          </a:bodyPr>
          <a:lstStyle/>
          <a:p>
            <a:r>
              <a:rPr lang="el-GR" dirty="0"/>
              <a:t>Πρέπει να σημειωθεί ότι πολλές προσπάθειες που έγιναν στον χώρο της βιοηθικής για την προάσπιση της ελευθερίας του ανθρώπου, αντιμετώπισαν σοβαρά προβλήματα, τα οποία με τη σειρά τους δημιούργησαν ποικίλες αντιδράσεις. </a:t>
            </a:r>
          </a:p>
          <a:p>
            <a:r>
              <a:rPr lang="el-GR" dirty="0"/>
              <a:t>Η πρώτη συνέπεια ήταν να έρθει η αρχή της αυτονομίας σε σύγκρουση με τις άλλες αρχές της βιοηθικής. (π.χ. νομιμοποίηση κατά βούληση εκτρώσεων, αποδοχή ευθανασίας, ανεξέλεγκτη ελευθερία στις αναπαραγωγικές αποφάσεις κ.ά.) </a:t>
            </a:r>
          </a:p>
          <a:p>
            <a:r>
              <a:rPr lang="el-GR" dirty="0"/>
              <a:t>Επειδή η αρχή της αυτονομίας δεν μπόρεσε να δώσει λύσεις σε προβλήματα, που αφορούσαν στην παραβίαση της προσωπικότητας του ατόμου κατά τις εφαρμογές της σύγχρονης βιοτεχνολογίας, υιοθετήθηκε μια συναφής αρχή, </a:t>
            </a:r>
            <a:r>
              <a:rPr lang="el-GR" b="1" dirty="0"/>
              <a:t>η αρχή της αξιοπρέπειας</a:t>
            </a:r>
            <a:r>
              <a:rPr lang="el-GR" dirty="0"/>
              <a:t>. (καντιανής προέλευσης)</a:t>
            </a:r>
          </a:p>
          <a:p>
            <a:endParaRPr lang="el-GR" dirty="0"/>
          </a:p>
        </p:txBody>
      </p:sp>
    </p:spTree>
    <p:extLst>
      <p:ext uri="{BB962C8B-B14F-4D97-AF65-F5344CB8AC3E}">
        <p14:creationId xmlns:p14="http://schemas.microsoft.com/office/powerpoint/2010/main" val="35732069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0" y="1825625"/>
            <a:ext cx="12191999" cy="4819874"/>
          </a:xfrm>
        </p:spPr>
        <p:txBody>
          <a:bodyPr>
            <a:normAutofit/>
          </a:bodyPr>
          <a:lstStyle/>
          <a:p>
            <a:r>
              <a:rPr lang="el-GR" dirty="0"/>
              <a:t>Η αρχή της αξιοπρέπειας προβλήθηκε με σκοπό να καλύψει τα κενά που άφησε η αρχή της αυτονομίας. Βέβαια, και σ’  αυτήν την περίπτωση παρατηρήθηκαν μεγάλες αποκλίσεις στην ερμηνεία αυτής της αρχής ανάμεσα στους βιοηθικολόγους. </a:t>
            </a:r>
          </a:p>
          <a:p>
            <a:r>
              <a:rPr lang="el-GR" dirty="0"/>
              <a:t>Η τεχνητή συμφωνία της βιοηθικής αποδεικνύεται ότι αποτυγχάνει να εξαλείψει τις διαφορές στο επίπεδο των ηθικών αντιλήψεων.</a:t>
            </a:r>
          </a:p>
          <a:p>
            <a:r>
              <a:rPr lang="el-GR" dirty="0"/>
              <a:t> Προβάλλοντας συνεχώς την αυτονομία του ανθρώπου στο επίπεδο των δικαιωμάτων και των επιλογών της καθημερινής του ζωής, αγνοεί ακούσια ή εκούσια την ελευθερία του προσώπου στο επίπεδο της πνευματικής ζωής, από όπου απορρέει και η ηθική του συνείδηση. </a:t>
            </a:r>
          </a:p>
          <a:p>
            <a:endParaRPr lang="el-GR" dirty="0"/>
          </a:p>
        </p:txBody>
      </p:sp>
    </p:spTree>
    <p:extLst>
      <p:ext uri="{BB962C8B-B14F-4D97-AF65-F5344CB8AC3E}">
        <p14:creationId xmlns:p14="http://schemas.microsoft.com/office/powerpoint/2010/main" val="14927026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6153FBA-E759-EDD8-E3CF-5F476F0E363D}"/>
              </a:ext>
            </a:extLst>
          </p:cNvPr>
          <p:cNvSpPr>
            <a:spLocks noGrp="1"/>
          </p:cNvSpPr>
          <p:nvPr>
            <p:ph type="title"/>
          </p:nvPr>
        </p:nvSpPr>
        <p:spPr>
          <a:xfrm>
            <a:off x="838200" y="18256"/>
            <a:ext cx="10515600" cy="662782"/>
          </a:xfrm>
        </p:spPr>
        <p:txBody>
          <a:bodyPr>
            <a:normAutofit fontScale="90000"/>
          </a:bodyPr>
          <a:lstStyle/>
          <a:p>
            <a:pPr algn="ctr"/>
            <a:r>
              <a:rPr lang="el-GR" dirty="0"/>
              <a:t>ΕΡΩΤΗΣΕΙΣ</a:t>
            </a:r>
          </a:p>
        </p:txBody>
      </p:sp>
      <p:sp>
        <p:nvSpPr>
          <p:cNvPr id="3" name="Θέση περιεχομένου 2">
            <a:extLst>
              <a:ext uri="{FF2B5EF4-FFF2-40B4-BE49-F238E27FC236}">
                <a16:creationId xmlns:a16="http://schemas.microsoft.com/office/drawing/2014/main" id="{04D72758-397D-5DC3-74F3-0805BA2108E2}"/>
              </a:ext>
            </a:extLst>
          </p:cNvPr>
          <p:cNvSpPr>
            <a:spLocks noGrp="1"/>
          </p:cNvSpPr>
          <p:nvPr>
            <p:ph idx="1"/>
          </p:nvPr>
        </p:nvSpPr>
        <p:spPr>
          <a:xfrm>
            <a:off x="0" y="590550"/>
            <a:ext cx="12192000" cy="6267450"/>
          </a:xfrm>
        </p:spPr>
        <p:txBody>
          <a:bodyPr/>
          <a:lstStyle/>
          <a:p>
            <a:pPr marL="514350" indent="-514350">
              <a:buAutoNum type="arabicParenR"/>
            </a:pPr>
            <a:r>
              <a:rPr lang="el-GR" dirty="0"/>
              <a:t>Ποιοι παράγοντες πρόσφεραν το θεωρητικό υπόβαθρο για την εμφάνιση μιας νέας ηθικής, που θα </a:t>
            </a:r>
            <a:r>
              <a:rPr lang="el-GR" dirty="0" err="1"/>
              <a:t>διέπονταν</a:t>
            </a:r>
            <a:r>
              <a:rPr lang="el-GR" dirty="0"/>
              <a:t> από διαφορετικές αρχές από εκείνες που υπαγόρευαν φραγμούς στη χρήση της νέας βιοτεχνολογίας;</a:t>
            </a:r>
          </a:p>
          <a:p>
            <a:pPr marL="514350" indent="-514350">
              <a:buAutoNum type="arabicParenR"/>
            </a:pPr>
            <a:r>
              <a:rPr lang="el-GR" dirty="0"/>
              <a:t>Ποια είναι η νέα νοοτροπία που δημιουργήθηκε και εμφανίζεται κάτω από τον μανδύα της Βιοηθικής;</a:t>
            </a:r>
          </a:p>
          <a:p>
            <a:pPr marL="514350" indent="-514350">
              <a:buAutoNum type="arabicParenR"/>
            </a:pPr>
            <a:r>
              <a:rPr lang="el-GR" dirty="0"/>
              <a:t>Θα μπορούσε να ευδοκιμήσει η δημιουργία ενός ξεχωριστού κλάδου βιοηθικής μέσα στην Ορθόδοξη Θεολογία;</a:t>
            </a:r>
          </a:p>
          <a:p>
            <a:pPr marL="514350" indent="-514350">
              <a:buAutoNum type="arabicParenR"/>
            </a:pPr>
            <a:r>
              <a:rPr lang="el-GR" dirty="0"/>
              <a:t>Ποια θα είναι τα καθήκοντα της Ορθόδοξης Βιοηθικής;</a:t>
            </a:r>
          </a:p>
          <a:p>
            <a:pPr marL="514350" indent="-514350">
              <a:buAutoNum type="arabicParenR"/>
            </a:pPr>
            <a:r>
              <a:rPr lang="el-GR" dirty="0"/>
              <a:t>Μπορούν οι αρχές και η πρακτική της Βιοηθικής να σταθούν δίπλα στις απαιτήσεις που προβάλλει η Ορθόδοξη Θεολογία; Η αυτονομία, πάνω στην οποία στηρίζεται η Βιοηθική, μπορεί να βρει σύμφωνη και την Ορθόδοξη σκέψη; </a:t>
            </a:r>
          </a:p>
        </p:txBody>
      </p:sp>
    </p:spTree>
    <p:extLst>
      <p:ext uri="{BB962C8B-B14F-4D97-AF65-F5344CB8AC3E}">
        <p14:creationId xmlns:p14="http://schemas.microsoft.com/office/powerpoint/2010/main" val="3930247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536620" y="1902897"/>
            <a:ext cx="10817180" cy="4729721"/>
          </a:xfrm>
        </p:spPr>
        <p:txBody>
          <a:bodyPr/>
          <a:lstStyle/>
          <a:p>
            <a:r>
              <a:rPr lang="el-GR" dirty="0"/>
              <a:t>Τα ερωτήματα που προκύπτουν για τη χριστιανική ηθική είναι τα εξής: </a:t>
            </a:r>
          </a:p>
          <a:p>
            <a:pPr marL="514350" lvl="0" indent="-514350">
              <a:buFont typeface="+mj-lt"/>
              <a:buAutoNum type="arabicPeriod"/>
            </a:pPr>
            <a:r>
              <a:rPr lang="el-GR" dirty="0"/>
              <a:t>Μήπως η ίδια θα έπρεπε να δημιουργήσει έναν κλάδο, όπου η ορθόδοξη θεολογία θα συνεργάζονταν με τις ιατρικές και βιολογικές επιστήμες, για την αντιμετώπιση των νεοφανών αυτών προβλημάτων;</a:t>
            </a:r>
          </a:p>
          <a:p>
            <a:pPr marL="514350" lvl="0" indent="-514350">
              <a:buFont typeface="+mj-lt"/>
              <a:buAutoNum type="arabicPeriod"/>
            </a:pPr>
            <a:r>
              <a:rPr lang="el-GR" dirty="0"/>
              <a:t>Και αν τελικά κρινόταν απαραίτητη η δημιουργία αυτού του κλάδου, κάτω από ποιες προϋποθέσεις θα μπορούσε να γίνει, ώστε να έχει την αναμενόμενη επιτυχία και να λειτουργήσει σύμφωνα με τις προϋποθέσεις της ορθόδοξης ηθικής;</a:t>
            </a:r>
          </a:p>
          <a:p>
            <a:endParaRPr lang="el-GR" dirty="0"/>
          </a:p>
        </p:txBody>
      </p:sp>
    </p:spTree>
    <p:extLst>
      <p:ext uri="{BB962C8B-B14F-4D97-AF65-F5344CB8AC3E}">
        <p14:creationId xmlns:p14="http://schemas.microsoft.com/office/powerpoint/2010/main" val="3063189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53225" y="0"/>
            <a:ext cx="10515600" cy="1325563"/>
          </a:xfrm>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334851" y="1184856"/>
            <a:ext cx="11552349" cy="5673143"/>
          </a:xfrm>
        </p:spPr>
        <p:txBody>
          <a:bodyPr>
            <a:normAutofit lnSpcReduction="10000"/>
          </a:bodyPr>
          <a:lstStyle/>
          <a:p>
            <a:r>
              <a:rPr lang="el-GR" dirty="0"/>
              <a:t>Η εξέταση, με τρόπο κριτικό, των όσων συνέβησαν στον χώρο της </a:t>
            </a:r>
            <a:r>
              <a:rPr lang="el-GR" b="1" dirty="0"/>
              <a:t>σύγχρονης δυτικής βιοηθικής</a:t>
            </a:r>
            <a:r>
              <a:rPr lang="el-GR" dirty="0"/>
              <a:t> είναι απαραίτητη για την πληρέστερη απάντηση των ερωτημάτων που τέθηκαν πιο πάνω.  </a:t>
            </a:r>
          </a:p>
          <a:p>
            <a:r>
              <a:rPr lang="el-GR" dirty="0"/>
              <a:t>Πραγματικά ο νέος αυτός κλάδος της βιοηθικής προέκυψε από την ανάγκη να δοθούν απαντήσεις στα νέα ηθικά ερωτήματα, που δημιούργησαν η βιοϊατρική και η γενετική τεχνολογία. Εμφανίστηκε τη δεκαετία του 1960 και τον κύριο λόγο στα βιοηθικά προβλήματα κατείχαν </a:t>
            </a:r>
            <a:r>
              <a:rPr lang="el-GR" u="sng" dirty="0"/>
              <a:t>επιστήμονες από τον χώρο της κλασικής ηθικής</a:t>
            </a:r>
            <a:r>
              <a:rPr lang="el-GR" dirty="0"/>
              <a:t>, οι οποίοι προέρχονταν από τους κλάδους της φιλοσοφίας, της νομικής και της θεολογίας, δηλαδή από τους κλάδους των ανθρωπιστικών επιστημών. </a:t>
            </a:r>
          </a:p>
          <a:p>
            <a:r>
              <a:rPr lang="el-GR" dirty="0"/>
              <a:t>Πολύ γρήγορα διαπίστωσαν ότι δεν μπορούν να εφαρμόσουν </a:t>
            </a:r>
            <a:r>
              <a:rPr lang="el-GR" u="sng" dirty="0"/>
              <a:t>τις αρχές</a:t>
            </a:r>
            <a:r>
              <a:rPr lang="el-GR" dirty="0"/>
              <a:t> και </a:t>
            </a:r>
            <a:r>
              <a:rPr lang="el-GR" u="sng" dirty="0"/>
              <a:t>τις μεθόδους</a:t>
            </a:r>
            <a:r>
              <a:rPr lang="el-GR" dirty="0"/>
              <a:t> που χρησιμοποιούσαν στα οικεία γνωστικά πεδία εξαιτίας των διαφορετικών φιλοσοφικών προϋποθέσεων και της διαφορετικής ανθρωπολογίας των εκπροσώπων της. </a:t>
            </a:r>
          </a:p>
          <a:p>
            <a:endParaRPr lang="el-GR" dirty="0"/>
          </a:p>
        </p:txBody>
      </p:sp>
    </p:spTree>
    <p:extLst>
      <p:ext uri="{BB962C8B-B14F-4D97-AF65-F5344CB8AC3E}">
        <p14:creationId xmlns:p14="http://schemas.microsoft.com/office/powerpoint/2010/main" val="1538467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296214" y="1580925"/>
            <a:ext cx="11513713" cy="5277075"/>
          </a:xfrm>
        </p:spPr>
        <p:txBody>
          <a:bodyPr>
            <a:normAutofit/>
          </a:bodyPr>
          <a:lstStyle/>
          <a:p>
            <a:r>
              <a:rPr lang="el-GR" dirty="0"/>
              <a:t>Για την αντιμετώπιση του αδιεξόδου, οι δυτικοί βιοηθικολόγοι προχώρησαν στην </a:t>
            </a:r>
            <a:r>
              <a:rPr lang="el-GR" b="1" dirty="0"/>
              <a:t>κατάρτιση ενός καταλόγου ηθικών αρχών κοινής αποδοχής</a:t>
            </a:r>
            <a:r>
              <a:rPr lang="el-GR" dirty="0"/>
              <a:t> με σκοπό να δημιουργήσουν το έδαφος για την κοινή αντιμετώπιση των βιοηθικών προβλημάτων. Η κίνηση αυτή έγινε από πολλούς δεκτή με ενθουσιασμό.</a:t>
            </a:r>
          </a:p>
          <a:p>
            <a:r>
              <a:rPr lang="el-GR" dirty="0"/>
              <a:t> Ωστόσο, θυσιάστηκε η ανθρωπολογία κάθε ηθικής στον βωμό της ανάγκης για κοινές </a:t>
            </a:r>
            <a:r>
              <a:rPr lang="el-GR" dirty="0" err="1"/>
              <a:t>βιοηθικές</a:t>
            </a:r>
            <a:r>
              <a:rPr lang="el-GR" dirty="0"/>
              <a:t> αρχές, οι οποίες ως χαρακτηριστικά γνωρίσματά τους είχαν την </a:t>
            </a:r>
            <a:r>
              <a:rPr lang="el-GR" u="sng" dirty="0"/>
              <a:t>ευρεία αποδοχή</a:t>
            </a:r>
            <a:r>
              <a:rPr lang="el-GR" dirty="0"/>
              <a:t>, την </a:t>
            </a:r>
            <a:r>
              <a:rPr lang="el-GR" u="sng" dirty="0"/>
              <a:t>ασάφεια</a:t>
            </a:r>
            <a:r>
              <a:rPr lang="el-GR" dirty="0"/>
              <a:t> και τη </a:t>
            </a:r>
            <a:r>
              <a:rPr lang="el-GR" u="sng" dirty="0"/>
              <a:t>γενικότητα</a:t>
            </a:r>
            <a:r>
              <a:rPr lang="el-GR" dirty="0"/>
              <a:t>. </a:t>
            </a:r>
          </a:p>
          <a:p>
            <a:r>
              <a:rPr lang="el-GR" dirty="0"/>
              <a:t>Φυσικά, δεν μπορεί να νοηθεί ηθική χωρίς ανθρωπολογία. Σε περίπτωση που από τη ηθική αφαιρεθεί η ανθρωπολογία, η ηθική μεταβάλλεται σε απλή </a:t>
            </a:r>
            <a:r>
              <a:rPr lang="el-GR" b="1" dirty="0"/>
              <a:t>δεοντολογία</a:t>
            </a:r>
            <a:r>
              <a:rPr lang="el-GR" dirty="0"/>
              <a:t> με αποκλειστικά κανονιστικό περιεχόμενο. </a:t>
            </a:r>
          </a:p>
          <a:p>
            <a:endParaRPr lang="el-GR" dirty="0"/>
          </a:p>
        </p:txBody>
      </p:sp>
    </p:spTree>
    <p:extLst>
      <p:ext uri="{BB962C8B-B14F-4D97-AF65-F5344CB8AC3E}">
        <p14:creationId xmlns:p14="http://schemas.microsoft.com/office/powerpoint/2010/main" val="3038565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p:txBody>
          <a:bodyPr>
            <a:normAutofit/>
          </a:bodyPr>
          <a:lstStyle/>
          <a:p>
            <a:r>
              <a:rPr lang="el-GR" dirty="0"/>
              <a:t>Σήμερα οι ανησυχίες εκφράζονται μέσα από τον ακόλουθο προβληματισμό: Μήπως, εξαιτίας των νέων βιοτεχνολογικών εξελίξεων εγκαταλείπεται η κλασική ηθική ως «ανεπαρκής» και αντικαθίσταται από ένα νέο τύπο ηθικής με το όνομα «βιοηθική»; </a:t>
            </a:r>
          </a:p>
          <a:p>
            <a:r>
              <a:rPr lang="el-GR" dirty="0"/>
              <a:t>Τελικά, τι είδους ηθική είναι αυτή που αρχίζει να διαμορφώνεται και με ποιο τρόπο επιτυγχάνεται η διαμόρφωσή της; </a:t>
            </a:r>
          </a:p>
          <a:p>
            <a:pPr marL="0" indent="0">
              <a:buNone/>
            </a:pPr>
            <a:endParaRPr lang="el-GR" dirty="0"/>
          </a:p>
        </p:txBody>
      </p:sp>
    </p:spTree>
    <p:extLst>
      <p:ext uri="{BB962C8B-B14F-4D97-AF65-F5344CB8AC3E}">
        <p14:creationId xmlns:p14="http://schemas.microsoft.com/office/powerpoint/2010/main" val="588431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334851" y="1690688"/>
            <a:ext cx="11578107" cy="5167311"/>
          </a:xfrm>
        </p:spPr>
        <p:txBody>
          <a:bodyPr>
            <a:normAutofit lnSpcReduction="10000"/>
          </a:bodyPr>
          <a:lstStyle/>
          <a:p>
            <a:r>
              <a:rPr lang="el-GR" dirty="0"/>
              <a:t>Οι εισηγητές της αρχικής πρότασης για τη δημιουργία κοινού βιοηθικού «εδάφους», στηρίχθηκαν στις αξίες </a:t>
            </a:r>
            <a:r>
              <a:rPr lang="el-GR" u="sng" dirty="0"/>
              <a:t>της ανοχής</a:t>
            </a:r>
            <a:r>
              <a:rPr lang="el-GR" dirty="0"/>
              <a:t>, της </a:t>
            </a:r>
            <a:r>
              <a:rPr lang="el-GR" u="sng" dirty="0"/>
              <a:t>παραχώρησης</a:t>
            </a:r>
            <a:r>
              <a:rPr lang="el-GR" dirty="0"/>
              <a:t> και της από </a:t>
            </a:r>
            <a:r>
              <a:rPr lang="el-GR" u="sng" dirty="0"/>
              <a:t>κοινού συμφωνίας</a:t>
            </a:r>
            <a:r>
              <a:rPr lang="el-GR" dirty="0"/>
              <a:t>. </a:t>
            </a:r>
          </a:p>
          <a:p>
            <a:r>
              <a:rPr lang="el-GR" dirty="0"/>
              <a:t>Σκοπός τους ήταν </a:t>
            </a:r>
            <a:r>
              <a:rPr lang="el-GR" b="1" dirty="0"/>
              <a:t>η δημιουργία ενός κοινού πλαισίου</a:t>
            </a:r>
            <a:r>
              <a:rPr lang="el-GR" dirty="0"/>
              <a:t>, όπου θα επισημαίνονταν και θα αντιμετωπίζονταν από κοινού τα βιοηθικά προβλήματα. Σε καμία περίπτωση δεν επιδίωκαν να αντικαταστήσουν την ηθική, την οποία αποδέχονταν ο καθένας ξεχωριστά. </a:t>
            </a:r>
          </a:p>
          <a:p>
            <a:r>
              <a:rPr lang="el-GR" dirty="0"/>
              <a:t>Χαρακτήριζαν τη βιοηθική </a:t>
            </a:r>
            <a:r>
              <a:rPr lang="el-GR" b="1" dirty="0"/>
              <a:t>ως φιλελεύθερη κοσμοπολίτικη βιοηθική</a:t>
            </a:r>
            <a:r>
              <a:rPr lang="el-GR" dirty="0"/>
              <a:t>, υπό την έννοια ότι θα σέβονταν τις ηθικές και πολιτισμικές ιδιαιτερότητες όλων των κοινωνικών ομάδων, που θα συμμετείχαν στον βιοηθικό διάλογο. (π.χ. η θεραπευτική κλωνοποίηση, το αν θα επιτρέπονταν δε θα σήμαινε ότι τα κράτη ή οι κοινωνικές ομάδες ήταν υποχρεωμένες να την αποδεχτούν σε περίπτωση που οι ηθικές ή θρησκευτικές αντιλήψεις τους ήταν αντίθετες μ’  αυτή την πρακτική).</a:t>
            </a:r>
          </a:p>
          <a:p>
            <a:endParaRPr lang="el-GR" dirty="0"/>
          </a:p>
          <a:p>
            <a:endParaRPr lang="el-GR" dirty="0"/>
          </a:p>
        </p:txBody>
      </p:sp>
    </p:spTree>
    <p:extLst>
      <p:ext uri="{BB962C8B-B14F-4D97-AF65-F5344CB8AC3E}">
        <p14:creationId xmlns:p14="http://schemas.microsoft.com/office/powerpoint/2010/main" val="939257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b="1" dirty="0"/>
              <a:t>Η πρόταση της Ορθόδοξης ηθικής </a:t>
            </a:r>
            <a:br>
              <a:rPr lang="el-GR" dirty="0"/>
            </a:br>
            <a:r>
              <a:rPr lang="el-GR" b="1" dirty="0"/>
              <a:t>για τη θεώρηση της γενετικής τεχνολογίας</a:t>
            </a:r>
            <a:endParaRPr lang="el-GR" dirty="0"/>
          </a:p>
        </p:txBody>
      </p:sp>
      <p:sp>
        <p:nvSpPr>
          <p:cNvPr id="3" name="Θέση περιεχομένου 2"/>
          <p:cNvSpPr>
            <a:spLocks noGrp="1"/>
          </p:cNvSpPr>
          <p:nvPr>
            <p:ph idx="1"/>
          </p:nvPr>
        </p:nvSpPr>
        <p:spPr>
          <a:xfrm>
            <a:off x="257577" y="1325564"/>
            <a:ext cx="11694017" cy="5532436"/>
          </a:xfrm>
        </p:spPr>
        <p:txBody>
          <a:bodyPr>
            <a:normAutofit fontScale="92500" lnSpcReduction="10000"/>
          </a:bodyPr>
          <a:lstStyle/>
          <a:p>
            <a:r>
              <a:rPr lang="el-GR" dirty="0"/>
              <a:t>Αυτό το πλαίσιο δράσης, που έθετε ως βασική αρχή την ανεκτικότητα και τον σεβασμό στις ιδιαιτερότητες του καθενός, έγινε αποδεκτό και από τους βιοηθικολόγους και από τους εκπροσώπους των διάφορων θρησκευμάτων. Βέβαια, αυτές οι εξελίξεις </a:t>
            </a:r>
            <a:r>
              <a:rPr lang="el-GR" dirty="0" err="1"/>
              <a:t>συνέβαιναν</a:t>
            </a:r>
            <a:r>
              <a:rPr lang="el-GR" dirty="0"/>
              <a:t> στις Η.Π.Α. και μεταφέρονταν στη Δυτική Ευρώπη.</a:t>
            </a:r>
          </a:p>
          <a:p>
            <a:r>
              <a:rPr lang="el-GR" dirty="0"/>
              <a:t>Δυστυχώς όμως η λειτουργία της φιλελεύθερης και κοσμοπολίτικης βιοηθικής δεν ευοδώθηκε. Για την αρνητική αυτή εξέλιξη η μεγαλύτερη αιτία είναι </a:t>
            </a:r>
            <a:r>
              <a:rPr lang="el-GR" b="1" dirty="0"/>
              <a:t>η επικράτηση της οικονομίας της αγοράς </a:t>
            </a:r>
            <a:r>
              <a:rPr lang="el-GR" dirty="0"/>
              <a:t>και των αρχών του «φιλελευθερισμού». </a:t>
            </a:r>
          </a:p>
          <a:p>
            <a:r>
              <a:rPr lang="el-GR" dirty="0"/>
              <a:t>Αυτό σημαίνει ότι οι εξελίξεις λαμβάνουν χώρα κατά το μεγαλύτερο μέρος τους στα </a:t>
            </a:r>
            <a:r>
              <a:rPr lang="el-GR" b="1" dirty="0"/>
              <a:t>εργαστήρια και τα ερευνητικά κέντρα </a:t>
            </a:r>
            <a:r>
              <a:rPr lang="el-GR" b="1" u="sng" dirty="0"/>
              <a:t>ιδιωτικών εταιρειών</a:t>
            </a:r>
            <a:r>
              <a:rPr lang="el-GR" dirty="0"/>
              <a:t>. Οι εταιρείες αυτές, σύμφωνα με τις αρχές της ελεύθερης αγοράς, έχουν ως βασικό τους στόχο το </a:t>
            </a:r>
            <a:r>
              <a:rPr lang="el-GR" b="1" dirty="0"/>
              <a:t>οικονομικό κέρδος</a:t>
            </a:r>
            <a:r>
              <a:rPr lang="el-GR" dirty="0"/>
              <a:t>. Ο εντοπισμός </a:t>
            </a:r>
            <a:r>
              <a:rPr lang="el-GR" u="sng" dirty="0"/>
              <a:t>ηθικών διλημμάτων</a:t>
            </a:r>
            <a:r>
              <a:rPr lang="el-GR" dirty="0"/>
              <a:t>, όσον αφορά τη διάθεση των τυχόν εφαρμογών ή προϊόντων της βιοτεχνολογίας, </a:t>
            </a:r>
            <a:r>
              <a:rPr lang="el-GR" u="sng" dirty="0"/>
              <a:t>δημιουργεί άμεση απειλή</a:t>
            </a:r>
            <a:r>
              <a:rPr lang="el-GR" dirty="0"/>
              <a:t> για τα οικονομικά τους οφέλη. </a:t>
            </a:r>
          </a:p>
          <a:p>
            <a:endParaRPr lang="el-GR" dirty="0"/>
          </a:p>
        </p:txBody>
      </p:sp>
    </p:spTree>
    <p:extLst>
      <p:ext uri="{BB962C8B-B14F-4D97-AF65-F5344CB8AC3E}">
        <p14:creationId xmlns:p14="http://schemas.microsoft.com/office/powerpoint/2010/main" val="174706063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141</TotalTime>
  <Words>4572</Words>
  <Application>Microsoft Office PowerPoint</Application>
  <PresentationFormat>Ευρεία οθόνη</PresentationFormat>
  <Paragraphs>151</Paragraphs>
  <Slides>36</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36</vt:i4>
      </vt:variant>
    </vt:vector>
  </HeadingPairs>
  <TitlesOfParts>
    <vt:vector size="40" baseType="lpstr">
      <vt:lpstr>Aptos</vt:lpstr>
      <vt:lpstr>Aptos Display</vt:lpstr>
      <vt:lpstr>Arial</vt:lpstr>
      <vt:lpstr>Θέμα του Office</vt:lpstr>
      <vt:lpstr>ΒΙΟΗΘΙΚΗ ΕΝΟΤΗΤΑ 10Η Η ΠΡΟΤΑΣΗ  ΤΗΣ ΟΡΘΟΔΟΞΗΣ ΗΘΙΚΗΣ ΓΙΑ ΤΗ ΘΕΩΡΗΣΗ ΤΗΣ ΓΕΝΕΤΙΚΗΣ ΤΕΧΝΟΛΟΓΙΑΣ ΜΕΡΟΣ Α΄  Από το βιβλίο του κ. Νικολάου Κόιου, Ηθική θεώρηση των τεχνικών παρεμβάσεων στο ανθρώπινο γονιδίωμα, Εκδόσεις Σταμούλη Α.Ε., Αθήνα 2003, σσ.  223-236</vt:lpstr>
      <vt:lpstr> Η πρόταση της Ορθόδοξης ηθικής  για τη θεώρηση της γενετικής τεχνολογίας </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Η πρόταση της Ορθόδοξης ηθικής  για τη θεώρηση της γενετικής τεχνολογίας</vt:lpstr>
      <vt:lpstr>ΕΡΩΤΗΣΕΙΣ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KARAMPELIA</dc:creator>
  <cp:lastModifiedBy>MARIA KARAMPELIA</cp:lastModifiedBy>
  <cp:revision>1</cp:revision>
  <dcterms:created xsi:type="dcterms:W3CDTF">2025-04-01T10:41:45Z</dcterms:created>
  <dcterms:modified xsi:type="dcterms:W3CDTF">2025-04-11T07:43:10Z</dcterms:modified>
</cp:coreProperties>
</file>