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35" r:id="rId3"/>
    <p:sldId id="336" r:id="rId4"/>
    <p:sldId id="337" r:id="rId5"/>
    <p:sldId id="338" r:id="rId6"/>
    <p:sldId id="339" r:id="rId7"/>
    <p:sldId id="340" r:id="rId8"/>
    <p:sldId id="341" r:id="rId9"/>
    <p:sldId id="342" r:id="rId10"/>
    <p:sldId id="343" r:id="rId11"/>
    <p:sldId id="344" r:id="rId12"/>
    <p:sldId id="345" r:id="rId13"/>
    <p:sldId id="346" r:id="rId14"/>
    <p:sldId id="347" r:id="rId15"/>
    <p:sldId id="348" r:id="rId16"/>
    <p:sldId id="349" r:id="rId17"/>
    <p:sldId id="350" r:id="rId18"/>
    <p:sldId id="351" r:id="rId19"/>
    <p:sldId id="352" r:id="rId20"/>
    <p:sldId id="353" r:id="rId21"/>
    <p:sldId id="354" r:id="rId22"/>
    <p:sldId id="355" r:id="rId23"/>
    <p:sldId id="356" r:id="rId24"/>
    <p:sldId id="357" r:id="rId25"/>
    <p:sldId id="358" r:id="rId26"/>
    <p:sldId id="359" r:id="rId27"/>
    <p:sldId id="360" r:id="rId28"/>
    <p:sldId id="361" r:id="rId2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B16178-7F89-4BD5-BBAD-8C0DDC57E8B6}" v="7" dt="2025-02-24T20:24:44.1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4660"/>
  </p:normalViewPr>
  <p:slideViewPr>
    <p:cSldViewPr snapToGrid="0">
      <p:cViewPr varScale="1">
        <p:scale>
          <a:sx n="88" d="100"/>
          <a:sy n="88" d="100"/>
        </p:scale>
        <p:origin x="1482"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92B16178-7F89-4BD5-BBAD-8C0DDC57E8B6}"/>
    <pc:docChg chg="undo custSel addSld delSld modSld">
      <pc:chgData name="MARIA KARAMPELIA" userId="9dfcc2cac66bf474" providerId="LiveId" clId="{92B16178-7F89-4BD5-BBAD-8C0DDC57E8B6}" dt="2025-03-11T19:27:35.643" v="626" actId="20577"/>
      <pc:docMkLst>
        <pc:docMk/>
      </pc:docMkLst>
      <pc:sldChg chg="modSp del mod">
        <pc:chgData name="MARIA KARAMPELIA" userId="9dfcc2cac66bf474" providerId="LiveId" clId="{92B16178-7F89-4BD5-BBAD-8C0DDC57E8B6}" dt="2025-02-24T20:05:30.401" v="13" actId="2696"/>
        <pc:sldMkLst>
          <pc:docMk/>
          <pc:sldMk cId="2686481827" sldId="332"/>
        </pc:sldMkLst>
      </pc:sldChg>
      <pc:sldChg chg="modSp del mod">
        <pc:chgData name="MARIA KARAMPELIA" userId="9dfcc2cac66bf474" providerId="LiveId" clId="{92B16178-7F89-4BD5-BBAD-8C0DDC57E8B6}" dt="2025-02-24T20:05:30.401" v="13" actId="2696"/>
        <pc:sldMkLst>
          <pc:docMk/>
          <pc:sldMk cId="2642276609" sldId="333"/>
        </pc:sldMkLst>
      </pc:sldChg>
      <pc:sldChg chg="modSp del mod">
        <pc:chgData name="MARIA KARAMPELIA" userId="9dfcc2cac66bf474" providerId="LiveId" clId="{92B16178-7F89-4BD5-BBAD-8C0DDC57E8B6}" dt="2025-02-24T20:05:30.401" v="13" actId="2696"/>
        <pc:sldMkLst>
          <pc:docMk/>
          <pc:sldMk cId="2870529543" sldId="334"/>
        </pc:sldMkLst>
      </pc:sldChg>
      <pc:sldChg chg="modSp mod">
        <pc:chgData name="MARIA KARAMPELIA" userId="9dfcc2cac66bf474" providerId="LiveId" clId="{92B16178-7F89-4BD5-BBAD-8C0DDC57E8B6}" dt="2025-02-24T20:08:31.247" v="37"/>
        <pc:sldMkLst>
          <pc:docMk/>
          <pc:sldMk cId="1760165966" sldId="335"/>
        </pc:sldMkLst>
        <pc:spChg chg="mod">
          <ac:chgData name="MARIA KARAMPELIA" userId="9dfcc2cac66bf474" providerId="LiveId" clId="{92B16178-7F89-4BD5-BBAD-8C0DDC57E8B6}" dt="2025-02-24T20:08:31.247" v="37"/>
          <ac:spMkLst>
            <pc:docMk/>
            <pc:sldMk cId="1760165966" sldId="335"/>
            <ac:spMk id="3" creationId="{00000000-0000-0000-0000-000000000000}"/>
          </ac:spMkLst>
        </pc:spChg>
      </pc:sldChg>
      <pc:sldChg chg="modSp mod">
        <pc:chgData name="MARIA KARAMPELIA" userId="9dfcc2cac66bf474" providerId="LiveId" clId="{92B16178-7F89-4BD5-BBAD-8C0DDC57E8B6}" dt="2025-02-24T20:10:55.632" v="52"/>
        <pc:sldMkLst>
          <pc:docMk/>
          <pc:sldMk cId="2388826464" sldId="336"/>
        </pc:sldMkLst>
        <pc:spChg chg="mod">
          <ac:chgData name="MARIA KARAMPELIA" userId="9dfcc2cac66bf474" providerId="LiveId" clId="{92B16178-7F89-4BD5-BBAD-8C0DDC57E8B6}" dt="2025-02-24T20:08:59.787" v="38" actId="1076"/>
          <ac:spMkLst>
            <pc:docMk/>
            <pc:sldMk cId="2388826464" sldId="336"/>
            <ac:spMk id="2" creationId="{00000000-0000-0000-0000-000000000000}"/>
          </ac:spMkLst>
        </pc:spChg>
        <pc:spChg chg="mod">
          <ac:chgData name="MARIA KARAMPELIA" userId="9dfcc2cac66bf474" providerId="LiveId" clId="{92B16178-7F89-4BD5-BBAD-8C0DDC57E8B6}" dt="2025-02-24T20:10:55.632" v="52"/>
          <ac:spMkLst>
            <pc:docMk/>
            <pc:sldMk cId="2388826464" sldId="336"/>
            <ac:spMk id="3" creationId="{00000000-0000-0000-0000-000000000000}"/>
          </ac:spMkLst>
        </pc:spChg>
      </pc:sldChg>
      <pc:sldChg chg="modSp mod">
        <pc:chgData name="MARIA KARAMPELIA" userId="9dfcc2cac66bf474" providerId="LiveId" clId="{92B16178-7F89-4BD5-BBAD-8C0DDC57E8B6}" dt="2025-02-24T20:11:52.352" v="58" actId="20577"/>
        <pc:sldMkLst>
          <pc:docMk/>
          <pc:sldMk cId="4249895497" sldId="337"/>
        </pc:sldMkLst>
        <pc:spChg chg="mod">
          <ac:chgData name="MARIA KARAMPELIA" userId="9dfcc2cac66bf474" providerId="LiveId" clId="{92B16178-7F89-4BD5-BBAD-8C0DDC57E8B6}" dt="2025-02-24T20:11:20.807" v="53" actId="1076"/>
          <ac:spMkLst>
            <pc:docMk/>
            <pc:sldMk cId="4249895497" sldId="337"/>
            <ac:spMk id="2" creationId="{00000000-0000-0000-0000-000000000000}"/>
          </ac:spMkLst>
        </pc:spChg>
        <pc:spChg chg="mod">
          <ac:chgData name="MARIA KARAMPELIA" userId="9dfcc2cac66bf474" providerId="LiveId" clId="{92B16178-7F89-4BD5-BBAD-8C0DDC57E8B6}" dt="2025-02-24T20:11:52.352" v="58" actId="20577"/>
          <ac:spMkLst>
            <pc:docMk/>
            <pc:sldMk cId="4249895497" sldId="337"/>
            <ac:spMk id="3" creationId="{00000000-0000-0000-0000-000000000000}"/>
          </ac:spMkLst>
        </pc:spChg>
      </pc:sldChg>
      <pc:sldChg chg="modSp mod">
        <pc:chgData name="MARIA KARAMPELIA" userId="9dfcc2cac66bf474" providerId="LiveId" clId="{92B16178-7F89-4BD5-BBAD-8C0DDC57E8B6}" dt="2025-02-24T20:13:09.004" v="66" actId="14100"/>
        <pc:sldMkLst>
          <pc:docMk/>
          <pc:sldMk cId="1864185123" sldId="338"/>
        </pc:sldMkLst>
        <pc:spChg chg="mod">
          <ac:chgData name="MARIA KARAMPELIA" userId="9dfcc2cac66bf474" providerId="LiveId" clId="{92B16178-7F89-4BD5-BBAD-8C0DDC57E8B6}" dt="2025-02-24T20:12:09.888" v="59" actId="1076"/>
          <ac:spMkLst>
            <pc:docMk/>
            <pc:sldMk cId="1864185123" sldId="338"/>
            <ac:spMk id="2" creationId="{00000000-0000-0000-0000-000000000000}"/>
          </ac:spMkLst>
        </pc:spChg>
        <pc:spChg chg="mod">
          <ac:chgData name="MARIA KARAMPELIA" userId="9dfcc2cac66bf474" providerId="LiveId" clId="{92B16178-7F89-4BD5-BBAD-8C0DDC57E8B6}" dt="2025-02-24T20:13:09.004" v="66" actId="14100"/>
          <ac:spMkLst>
            <pc:docMk/>
            <pc:sldMk cId="1864185123" sldId="338"/>
            <ac:spMk id="3" creationId="{00000000-0000-0000-0000-000000000000}"/>
          </ac:spMkLst>
        </pc:spChg>
      </pc:sldChg>
      <pc:sldChg chg="modSp mod">
        <pc:chgData name="MARIA KARAMPELIA" userId="9dfcc2cac66bf474" providerId="LiveId" clId="{92B16178-7F89-4BD5-BBAD-8C0DDC57E8B6}" dt="2025-02-24T20:14:21.163" v="72"/>
        <pc:sldMkLst>
          <pc:docMk/>
          <pc:sldMk cId="570083406" sldId="339"/>
        </pc:sldMkLst>
        <pc:spChg chg="mod">
          <ac:chgData name="MARIA KARAMPELIA" userId="9dfcc2cac66bf474" providerId="LiveId" clId="{92B16178-7F89-4BD5-BBAD-8C0DDC57E8B6}" dt="2025-02-24T20:13:42.998" v="67" actId="1076"/>
          <ac:spMkLst>
            <pc:docMk/>
            <pc:sldMk cId="570083406" sldId="339"/>
            <ac:spMk id="2" creationId="{00000000-0000-0000-0000-000000000000}"/>
          </ac:spMkLst>
        </pc:spChg>
        <pc:spChg chg="mod">
          <ac:chgData name="MARIA KARAMPELIA" userId="9dfcc2cac66bf474" providerId="LiveId" clId="{92B16178-7F89-4BD5-BBAD-8C0DDC57E8B6}" dt="2025-02-24T20:14:21.163" v="72"/>
          <ac:spMkLst>
            <pc:docMk/>
            <pc:sldMk cId="570083406" sldId="339"/>
            <ac:spMk id="3" creationId="{00000000-0000-0000-0000-000000000000}"/>
          </ac:spMkLst>
        </pc:spChg>
      </pc:sldChg>
      <pc:sldChg chg="modSp mod">
        <pc:chgData name="MARIA KARAMPELIA" userId="9dfcc2cac66bf474" providerId="LiveId" clId="{92B16178-7F89-4BD5-BBAD-8C0DDC57E8B6}" dt="2025-02-24T20:15:04.742" v="77" actId="14100"/>
        <pc:sldMkLst>
          <pc:docMk/>
          <pc:sldMk cId="3193168347" sldId="340"/>
        </pc:sldMkLst>
        <pc:spChg chg="mod">
          <ac:chgData name="MARIA KARAMPELIA" userId="9dfcc2cac66bf474" providerId="LiveId" clId="{92B16178-7F89-4BD5-BBAD-8C0DDC57E8B6}" dt="2025-02-24T20:14:34.478" v="73" actId="1076"/>
          <ac:spMkLst>
            <pc:docMk/>
            <pc:sldMk cId="3193168347" sldId="340"/>
            <ac:spMk id="2" creationId="{00000000-0000-0000-0000-000000000000}"/>
          </ac:spMkLst>
        </pc:spChg>
        <pc:spChg chg="mod">
          <ac:chgData name="MARIA KARAMPELIA" userId="9dfcc2cac66bf474" providerId="LiveId" clId="{92B16178-7F89-4BD5-BBAD-8C0DDC57E8B6}" dt="2025-02-24T20:15:04.742" v="77" actId="14100"/>
          <ac:spMkLst>
            <pc:docMk/>
            <pc:sldMk cId="3193168347" sldId="340"/>
            <ac:spMk id="3" creationId="{00000000-0000-0000-0000-000000000000}"/>
          </ac:spMkLst>
        </pc:spChg>
      </pc:sldChg>
      <pc:sldChg chg="modSp mod">
        <pc:chgData name="MARIA KARAMPELIA" userId="9dfcc2cac66bf474" providerId="LiveId" clId="{92B16178-7F89-4BD5-BBAD-8C0DDC57E8B6}" dt="2025-02-24T20:21:36.961" v="80"/>
        <pc:sldMkLst>
          <pc:docMk/>
          <pc:sldMk cId="1676075509" sldId="341"/>
        </pc:sldMkLst>
        <pc:spChg chg="mod">
          <ac:chgData name="MARIA KARAMPELIA" userId="9dfcc2cac66bf474" providerId="LiveId" clId="{92B16178-7F89-4BD5-BBAD-8C0DDC57E8B6}" dt="2025-02-24T20:21:36.961" v="80"/>
          <ac:spMkLst>
            <pc:docMk/>
            <pc:sldMk cId="1676075509" sldId="341"/>
            <ac:spMk id="3" creationId="{00000000-0000-0000-0000-000000000000}"/>
          </ac:spMkLst>
        </pc:spChg>
      </pc:sldChg>
      <pc:sldChg chg="modSp mod">
        <pc:chgData name="MARIA KARAMPELIA" userId="9dfcc2cac66bf474" providerId="LiveId" clId="{92B16178-7F89-4BD5-BBAD-8C0DDC57E8B6}" dt="2025-02-24T20:22:00.280" v="84" actId="14100"/>
        <pc:sldMkLst>
          <pc:docMk/>
          <pc:sldMk cId="1656619558" sldId="342"/>
        </pc:sldMkLst>
        <pc:spChg chg="mod">
          <ac:chgData name="MARIA KARAMPELIA" userId="9dfcc2cac66bf474" providerId="LiveId" clId="{92B16178-7F89-4BD5-BBAD-8C0DDC57E8B6}" dt="2025-02-24T20:21:46.913" v="81" actId="1076"/>
          <ac:spMkLst>
            <pc:docMk/>
            <pc:sldMk cId="1656619558" sldId="342"/>
            <ac:spMk id="2" creationId="{00000000-0000-0000-0000-000000000000}"/>
          </ac:spMkLst>
        </pc:spChg>
        <pc:spChg chg="mod">
          <ac:chgData name="MARIA KARAMPELIA" userId="9dfcc2cac66bf474" providerId="LiveId" clId="{92B16178-7F89-4BD5-BBAD-8C0DDC57E8B6}" dt="2025-02-24T20:22:00.280" v="84" actId="14100"/>
          <ac:spMkLst>
            <pc:docMk/>
            <pc:sldMk cId="1656619558" sldId="342"/>
            <ac:spMk id="3" creationId="{00000000-0000-0000-0000-000000000000}"/>
          </ac:spMkLst>
        </pc:spChg>
      </pc:sldChg>
      <pc:sldChg chg="modSp mod">
        <pc:chgData name="MARIA KARAMPELIA" userId="9dfcc2cac66bf474" providerId="LiveId" clId="{92B16178-7F89-4BD5-BBAD-8C0DDC57E8B6}" dt="2025-02-24T20:23:38.311" v="89" actId="20577"/>
        <pc:sldMkLst>
          <pc:docMk/>
          <pc:sldMk cId="1344989462" sldId="343"/>
        </pc:sldMkLst>
        <pc:spChg chg="mod">
          <ac:chgData name="MARIA KARAMPELIA" userId="9dfcc2cac66bf474" providerId="LiveId" clId="{92B16178-7F89-4BD5-BBAD-8C0DDC57E8B6}" dt="2025-02-24T20:22:40.240" v="85" actId="1076"/>
          <ac:spMkLst>
            <pc:docMk/>
            <pc:sldMk cId="1344989462" sldId="343"/>
            <ac:spMk id="2" creationId="{00000000-0000-0000-0000-000000000000}"/>
          </ac:spMkLst>
        </pc:spChg>
        <pc:spChg chg="mod">
          <ac:chgData name="MARIA KARAMPELIA" userId="9dfcc2cac66bf474" providerId="LiveId" clId="{92B16178-7F89-4BD5-BBAD-8C0DDC57E8B6}" dt="2025-02-24T20:23:38.311" v="89" actId="20577"/>
          <ac:spMkLst>
            <pc:docMk/>
            <pc:sldMk cId="1344989462" sldId="343"/>
            <ac:spMk id="3" creationId="{00000000-0000-0000-0000-000000000000}"/>
          </ac:spMkLst>
        </pc:spChg>
      </pc:sldChg>
      <pc:sldChg chg="modSp mod">
        <pc:chgData name="MARIA KARAMPELIA" userId="9dfcc2cac66bf474" providerId="LiveId" clId="{92B16178-7F89-4BD5-BBAD-8C0DDC57E8B6}" dt="2025-02-24T20:24:44.117" v="98"/>
        <pc:sldMkLst>
          <pc:docMk/>
          <pc:sldMk cId="1135791226" sldId="344"/>
        </pc:sldMkLst>
        <pc:spChg chg="mod">
          <ac:chgData name="MARIA KARAMPELIA" userId="9dfcc2cac66bf474" providerId="LiveId" clId="{92B16178-7F89-4BD5-BBAD-8C0DDC57E8B6}" dt="2025-02-24T20:24:23.571" v="94" actId="1076"/>
          <ac:spMkLst>
            <pc:docMk/>
            <pc:sldMk cId="1135791226" sldId="344"/>
            <ac:spMk id="2" creationId="{00000000-0000-0000-0000-000000000000}"/>
          </ac:spMkLst>
        </pc:spChg>
        <pc:spChg chg="mod">
          <ac:chgData name="MARIA KARAMPELIA" userId="9dfcc2cac66bf474" providerId="LiveId" clId="{92B16178-7F89-4BD5-BBAD-8C0DDC57E8B6}" dt="2025-02-24T20:24:44.117" v="98"/>
          <ac:spMkLst>
            <pc:docMk/>
            <pc:sldMk cId="1135791226" sldId="344"/>
            <ac:spMk id="3" creationId="{00000000-0000-0000-0000-000000000000}"/>
          </ac:spMkLst>
        </pc:spChg>
      </pc:sldChg>
      <pc:sldChg chg="modSp mod">
        <pc:chgData name="MARIA KARAMPELIA" userId="9dfcc2cac66bf474" providerId="LiveId" clId="{92B16178-7F89-4BD5-BBAD-8C0DDC57E8B6}" dt="2025-02-24T20:26:07.011" v="112" actId="20577"/>
        <pc:sldMkLst>
          <pc:docMk/>
          <pc:sldMk cId="2685908566" sldId="345"/>
        </pc:sldMkLst>
        <pc:spChg chg="mod">
          <ac:chgData name="MARIA KARAMPELIA" userId="9dfcc2cac66bf474" providerId="LiveId" clId="{92B16178-7F89-4BD5-BBAD-8C0DDC57E8B6}" dt="2025-02-24T20:25:23.588" v="99" actId="1076"/>
          <ac:spMkLst>
            <pc:docMk/>
            <pc:sldMk cId="2685908566" sldId="345"/>
            <ac:spMk id="2" creationId="{00000000-0000-0000-0000-000000000000}"/>
          </ac:spMkLst>
        </pc:spChg>
        <pc:spChg chg="mod">
          <ac:chgData name="MARIA KARAMPELIA" userId="9dfcc2cac66bf474" providerId="LiveId" clId="{92B16178-7F89-4BD5-BBAD-8C0DDC57E8B6}" dt="2025-02-24T20:26:07.011" v="112" actId="20577"/>
          <ac:spMkLst>
            <pc:docMk/>
            <pc:sldMk cId="2685908566" sldId="345"/>
            <ac:spMk id="3" creationId="{00000000-0000-0000-0000-000000000000}"/>
          </ac:spMkLst>
        </pc:spChg>
      </pc:sldChg>
      <pc:sldChg chg="modSp mod">
        <pc:chgData name="MARIA KARAMPELIA" userId="9dfcc2cac66bf474" providerId="LiveId" clId="{92B16178-7F89-4BD5-BBAD-8C0DDC57E8B6}" dt="2025-02-24T20:26:51.237" v="117" actId="1076"/>
        <pc:sldMkLst>
          <pc:docMk/>
          <pc:sldMk cId="1467328083" sldId="346"/>
        </pc:sldMkLst>
        <pc:spChg chg="mod">
          <ac:chgData name="MARIA KARAMPELIA" userId="9dfcc2cac66bf474" providerId="LiveId" clId="{92B16178-7F89-4BD5-BBAD-8C0DDC57E8B6}" dt="2025-02-24T20:26:51.237" v="117" actId="1076"/>
          <ac:spMkLst>
            <pc:docMk/>
            <pc:sldMk cId="1467328083" sldId="346"/>
            <ac:spMk id="2" creationId="{00000000-0000-0000-0000-000000000000}"/>
          </ac:spMkLst>
        </pc:spChg>
        <pc:spChg chg="mod">
          <ac:chgData name="MARIA KARAMPELIA" userId="9dfcc2cac66bf474" providerId="LiveId" clId="{92B16178-7F89-4BD5-BBAD-8C0DDC57E8B6}" dt="2025-02-24T20:26:47.914" v="116" actId="14100"/>
          <ac:spMkLst>
            <pc:docMk/>
            <pc:sldMk cId="1467328083" sldId="346"/>
            <ac:spMk id="3" creationId="{00000000-0000-0000-0000-000000000000}"/>
          </ac:spMkLst>
        </pc:spChg>
      </pc:sldChg>
      <pc:sldChg chg="modSp mod">
        <pc:chgData name="MARIA KARAMPELIA" userId="9dfcc2cac66bf474" providerId="LiveId" clId="{92B16178-7F89-4BD5-BBAD-8C0DDC57E8B6}" dt="2025-02-24T20:28:07.416" v="121" actId="14100"/>
        <pc:sldMkLst>
          <pc:docMk/>
          <pc:sldMk cId="4203913454" sldId="347"/>
        </pc:sldMkLst>
        <pc:spChg chg="mod">
          <ac:chgData name="MARIA KARAMPELIA" userId="9dfcc2cac66bf474" providerId="LiveId" clId="{92B16178-7F89-4BD5-BBAD-8C0DDC57E8B6}" dt="2025-02-24T20:27:19.509" v="118" actId="1076"/>
          <ac:spMkLst>
            <pc:docMk/>
            <pc:sldMk cId="4203913454" sldId="347"/>
            <ac:spMk id="2" creationId="{00000000-0000-0000-0000-000000000000}"/>
          </ac:spMkLst>
        </pc:spChg>
        <pc:spChg chg="mod">
          <ac:chgData name="MARIA KARAMPELIA" userId="9dfcc2cac66bf474" providerId="LiveId" clId="{92B16178-7F89-4BD5-BBAD-8C0DDC57E8B6}" dt="2025-02-24T20:28:07.416" v="121" actId="14100"/>
          <ac:spMkLst>
            <pc:docMk/>
            <pc:sldMk cId="4203913454" sldId="347"/>
            <ac:spMk id="3" creationId="{00000000-0000-0000-0000-000000000000}"/>
          </ac:spMkLst>
        </pc:spChg>
      </pc:sldChg>
      <pc:sldChg chg="modSp mod">
        <pc:chgData name="MARIA KARAMPELIA" userId="9dfcc2cac66bf474" providerId="LiveId" clId="{92B16178-7F89-4BD5-BBAD-8C0DDC57E8B6}" dt="2025-02-24T20:28:26.791" v="126" actId="14100"/>
        <pc:sldMkLst>
          <pc:docMk/>
          <pc:sldMk cId="2646143660" sldId="348"/>
        </pc:sldMkLst>
        <pc:spChg chg="mod">
          <ac:chgData name="MARIA KARAMPELIA" userId="9dfcc2cac66bf474" providerId="LiveId" clId="{92B16178-7F89-4BD5-BBAD-8C0DDC57E8B6}" dt="2025-02-24T20:28:16.157" v="122" actId="1076"/>
          <ac:spMkLst>
            <pc:docMk/>
            <pc:sldMk cId="2646143660" sldId="348"/>
            <ac:spMk id="2" creationId="{00000000-0000-0000-0000-000000000000}"/>
          </ac:spMkLst>
        </pc:spChg>
        <pc:spChg chg="mod">
          <ac:chgData name="MARIA KARAMPELIA" userId="9dfcc2cac66bf474" providerId="LiveId" clId="{92B16178-7F89-4BD5-BBAD-8C0DDC57E8B6}" dt="2025-02-24T20:28:26.791" v="126" actId="14100"/>
          <ac:spMkLst>
            <pc:docMk/>
            <pc:sldMk cId="2646143660" sldId="348"/>
            <ac:spMk id="3" creationId="{00000000-0000-0000-0000-000000000000}"/>
          </ac:spMkLst>
        </pc:spChg>
      </pc:sldChg>
      <pc:sldChg chg="modSp mod">
        <pc:chgData name="MARIA KARAMPELIA" userId="9dfcc2cac66bf474" providerId="LiveId" clId="{92B16178-7F89-4BD5-BBAD-8C0DDC57E8B6}" dt="2025-02-24T20:29:22.319" v="130" actId="20577"/>
        <pc:sldMkLst>
          <pc:docMk/>
          <pc:sldMk cId="2012980022" sldId="349"/>
        </pc:sldMkLst>
        <pc:spChg chg="mod">
          <ac:chgData name="MARIA KARAMPELIA" userId="9dfcc2cac66bf474" providerId="LiveId" clId="{92B16178-7F89-4BD5-BBAD-8C0DDC57E8B6}" dt="2025-02-24T20:29:03.656" v="127" actId="1076"/>
          <ac:spMkLst>
            <pc:docMk/>
            <pc:sldMk cId="2012980022" sldId="349"/>
            <ac:spMk id="2" creationId="{00000000-0000-0000-0000-000000000000}"/>
          </ac:spMkLst>
        </pc:spChg>
        <pc:spChg chg="mod">
          <ac:chgData name="MARIA KARAMPELIA" userId="9dfcc2cac66bf474" providerId="LiveId" clId="{92B16178-7F89-4BD5-BBAD-8C0DDC57E8B6}" dt="2025-02-24T20:29:22.319" v="130" actId="20577"/>
          <ac:spMkLst>
            <pc:docMk/>
            <pc:sldMk cId="2012980022" sldId="349"/>
            <ac:spMk id="3" creationId="{00000000-0000-0000-0000-000000000000}"/>
          </ac:spMkLst>
        </pc:spChg>
      </pc:sldChg>
      <pc:sldChg chg="modSp mod">
        <pc:chgData name="MARIA KARAMPELIA" userId="9dfcc2cac66bf474" providerId="LiveId" clId="{92B16178-7F89-4BD5-BBAD-8C0DDC57E8B6}" dt="2025-02-24T20:30:19.752" v="131" actId="20577"/>
        <pc:sldMkLst>
          <pc:docMk/>
          <pc:sldMk cId="673708782" sldId="350"/>
        </pc:sldMkLst>
        <pc:spChg chg="mod">
          <ac:chgData name="MARIA KARAMPELIA" userId="9dfcc2cac66bf474" providerId="LiveId" clId="{92B16178-7F89-4BD5-BBAD-8C0DDC57E8B6}" dt="2025-02-24T20:30:19.752" v="131" actId="20577"/>
          <ac:spMkLst>
            <pc:docMk/>
            <pc:sldMk cId="673708782" sldId="350"/>
            <ac:spMk id="3" creationId="{00000000-0000-0000-0000-000000000000}"/>
          </ac:spMkLst>
        </pc:spChg>
      </pc:sldChg>
      <pc:sldChg chg="modSp mod">
        <pc:chgData name="MARIA KARAMPELIA" userId="9dfcc2cac66bf474" providerId="LiveId" clId="{92B16178-7F89-4BD5-BBAD-8C0DDC57E8B6}" dt="2025-02-24T20:31:35.919" v="137" actId="207"/>
        <pc:sldMkLst>
          <pc:docMk/>
          <pc:sldMk cId="2019188165" sldId="351"/>
        </pc:sldMkLst>
        <pc:spChg chg="mod">
          <ac:chgData name="MARIA KARAMPELIA" userId="9dfcc2cac66bf474" providerId="LiveId" clId="{92B16178-7F89-4BD5-BBAD-8C0DDC57E8B6}" dt="2025-02-24T20:30:57.399" v="132" actId="1076"/>
          <ac:spMkLst>
            <pc:docMk/>
            <pc:sldMk cId="2019188165" sldId="351"/>
            <ac:spMk id="2" creationId="{00000000-0000-0000-0000-000000000000}"/>
          </ac:spMkLst>
        </pc:spChg>
        <pc:spChg chg="mod">
          <ac:chgData name="MARIA KARAMPELIA" userId="9dfcc2cac66bf474" providerId="LiveId" clId="{92B16178-7F89-4BD5-BBAD-8C0DDC57E8B6}" dt="2025-02-24T20:31:35.919" v="137" actId="207"/>
          <ac:spMkLst>
            <pc:docMk/>
            <pc:sldMk cId="2019188165" sldId="351"/>
            <ac:spMk id="3" creationId="{00000000-0000-0000-0000-000000000000}"/>
          </ac:spMkLst>
        </pc:spChg>
      </pc:sldChg>
      <pc:sldChg chg="modSp mod">
        <pc:chgData name="MARIA KARAMPELIA" userId="9dfcc2cac66bf474" providerId="LiveId" clId="{92B16178-7F89-4BD5-BBAD-8C0DDC57E8B6}" dt="2025-02-24T20:33:24.017" v="147" actId="20577"/>
        <pc:sldMkLst>
          <pc:docMk/>
          <pc:sldMk cId="1858207860" sldId="352"/>
        </pc:sldMkLst>
        <pc:spChg chg="mod">
          <ac:chgData name="MARIA KARAMPELIA" userId="9dfcc2cac66bf474" providerId="LiveId" clId="{92B16178-7F89-4BD5-BBAD-8C0DDC57E8B6}" dt="2025-02-24T20:32:04.442" v="138" actId="1076"/>
          <ac:spMkLst>
            <pc:docMk/>
            <pc:sldMk cId="1858207860" sldId="352"/>
            <ac:spMk id="2" creationId="{00000000-0000-0000-0000-000000000000}"/>
          </ac:spMkLst>
        </pc:spChg>
        <pc:spChg chg="mod">
          <ac:chgData name="MARIA KARAMPELIA" userId="9dfcc2cac66bf474" providerId="LiveId" clId="{92B16178-7F89-4BD5-BBAD-8C0DDC57E8B6}" dt="2025-02-24T20:33:24.017" v="147" actId="20577"/>
          <ac:spMkLst>
            <pc:docMk/>
            <pc:sldMk cId="1858207860" sldId="352"/>
            <ac:spMk id="3" creationId="{00000000-0000-0000-0000-000000000000}"/>
          </ac:spMkLst>
        </pc:spChg>
      </pc:sldChg>
      <pc:sldChg chg="modSp mod">
        <pc:chgData name="MARIA KARAMPELIA" userId="9dfcc2cac66bf474" providerId="LiveId" clId="{92B16178-7F89-4BD5-BBAD-8C0DDC57E8B6}" dt="2025-02-24T20:34:32.901" v="155" actId="207"/>
        <pc:sldMkLst>
          <pc:docMk/>
          <pc:sldMk cId="2512026523" sldId="353"/>
        </pc:sldMkLst>
        <pc:spChg chg="mod">
          <ac:chgData name="MARIA KARAMPELIA" userId="9dfcc2cac66bf474" providerId="LiveId" clId="{92B16178-7F89-4BD5-BBAD-8C0DDC57E8B6}" dt="2025-02-24T20:34:06.112" v="148" actId="1076"/>
          <ac:spMkLst>
            <pc:docMk/>
            <pc:sldMk cId="2512026523" sldId="353"/>
            <ac:spMk id="2" creationId="{00000000-0000-0000-0000-000000000000}"/>
          </ac:spMkLst>
        </pc:spChg>
        <pc:spChg chg="mod">
          <ac:chgData name="MARIA KARAMPELIA" userId="9dfcc2cac66bf474" providerId="LiveId" clId="{92B16178-7F89-4BD5-BBAD-8C0DDC57E8B6}" dt="2025-02-24T20:34:32.901" v="155" actId="207"/>
          <ac:spMkLst>
            <pc:docMk/>
            <pc:sldMk cId="2512026523" sldId="353"/>
            <ac:spMk id="3" creationId="{00000000-0000-0000-0000-000000000000}"/>
          </ac:spMkLst>
        </pc:spChg>
      </pc:sldChg>
      <pc:sldChg chg="modSp mod">
        <pc:chgData name="MARIA KARAMPELIA" userId="9dfcc2cac66bf474" providerId="LiveId" clId="{92B16178-7F89-4BD5-BBAD-8C0DDC57E8B6}" dt="2025-02-24T20:35:29.412" v="164" actId="12"/>
        <pc:sldMkLst>
          <pc:docMk/>
          <pc:sldMk cId="2419124122" sldId="354"/>
        </pc:sldMkLst>
        <pc:spChg chg="mod">
          <ac:chgData name="MARIA KARAMPELIA" userId="9dfcc2cac66bf474" providerId="LiveId" clId="{92B16178-7F89-4BD5-BBAD-8C0DDC57E8B6}" dt="2025-02-24T20:34:44.391" v="156" actId="1076"/>
          <ac:spMkLst>
            <pc:docMk/>
            <pc:sldMk cId="2419124122" sldId="354"/>
            <ac:spMk id="2" creationId="{00000000-0000-0000-0000-000000000000}"/>
          </ac:spMkLst>
        </pc:spChg>
        <pc:spChg chg="mod">
          <ac:chgData name="MARIA KARAMPELIA" userId="9dfcc2cac66bf474" providerId="LiveId" clId="{92B16178-7F89-4BD5-BBAD-8C0DDC57E8B6}" dt="2025-02-24T20:35:29.412" v="164" actId="12"/>
          <ac:spMkLst>
            <pc:docMk/>
            <pc:sldMk cId="2419124122" sldId="354"/>
            <ac:spMk id="3" creationId="{00000000-0000-0000-0000-000000000000}"/>
          </ac:spMkLst>
        </pc:spChg>
      </pc:sldChg>
      <pc:sldChg chg="modSp mod">
        <pc:chgData name="MARIA KARAMPELIA" userId="9dfcc2cac66bf474" providerId="LiveId" clId="{92B16178-7F89-4BD5-BBAD-8C0DDC57E8B6}" dt="2025-02-24T20:37:01.317" v="169" actId="12"/>
        <pc:sldMkLst>
          <pc:docMk/>
          <pc:sldMk cId="3533437338" sldId="356"/>
        </pc:sldMkLst>
        <pc:spChg chg="mod">
          <ac:chgData name="MARIA KARAMPELIA" userId="9dfcc2cac66bf474" providerId="LiveId" clId="{92B16178-7F89-4BD5-BBAD-8C0DDC57E8B6}" dt="2025-02-24T20:36:37.249" v="165" actId="1076"/>
          <ac:spMkLst>
            <pc:docMk/>
            <pc:sldMk cId="3533437338" sldId="356"/>
            <ac:spMk id="2" creationId="{00000000-0000-0000-0000-000000000000}"/>
          </ac:spMkLst>
        </pc:spChg>
        <pc:spChg chg="mod">
          <ac:chgData name="MARIA KARAMPELIA" userId="9dfcc2cac66bf474" providerId="LiveId" clId="{92B16178-7F89-4BD5-BBAD-8C0DDC57E8B6}" dt="2025-02-24T20:37:01.317" v="169" actId="12"/>
          <ac:spMkLst>
            <pc:docMk/>
            <pc:sldMk cId="3533437338" sldId="356"/>
            <ac:spMk id="3" creationId="{00000000-0000-0000-0000-000000000000}"/>
          </ac:spMkLst>
        </pc:spChg>
      </pc:sldChg>
      <pc:sldChg chg="modSp mod">
        <pc:chgData name="MARIA KARAMPELIA" userId="9dfcc2cac66bf474" providerId="LiveId" clId="{92B16178-7F89-4BD5-BBAD-8C0DDC57E8B6}" dt="2025-02-24T20:39:27.299" v="181" actId="14100"/>
        <pc:sldMkLst>
          <pc:docMk/>
          <pc:sldMk cId="2588119949" sldId="358"/>
        </pc:sldMkLst>
        <pc:spChg chg="mod">
          <ac:chgData name="MARIA KARAMPELIA" userId="9dfcc2cac66bf474" providerId="LiveId" clId="{92B16178-7F89-4BD5-BBAD-8C0DDC57E8B6}" dt="2025-02-24T20:38:13.001" v="170" actId="1076"/>
          <ac:spMkLst>
            <pc:docMk/>
            <pc:sldMk cId="2588119949" sldId="358"/>
            <ac:spMk id="2" creationId="{00000000-0000-0000-0000-000000000000}"/>
          </ac:spMkLst>
        </pc:spChg>
        <pc:spChg chg="mod">
          <ac:chgData name="MARIA KARAMPELIA" userId="9dfcc2cac66bf474" providerId="LiveId" clId="{92B16178-7F89-4BD5-BBAD-8C0DDC57E8B6}" dt="2025-02-24T20:39:27.299" v="181" actId="14100"/>
          <ac:spMkLst>
            <pc:docMk/>
            <pc:sldMk cId="2588119949" sldId="358"/>
            <ac:spMk id="3" creationId="{00000000-0000-0000-0000-000000000000}"/>
          </ac:spMkLst>
        </pc:spChg>
      </pc:sldChg>
      <pc:sldChg chg="modSp mod">
        <pc:chgData name="MARIA KARAMPELIA" userId="9dfcc2cac66bf474" providerId="LiveId" clId="{92B16178-7F89-4BD5-BBAD-8C0DDC57E8B6}" dt="2025-02-24T20:41:15.068" v="186" actId="20577"/>
        <pc:sldMkLst>
          <pc:docMk/>
          <pc:sldMk cId="329551005" sldId="359"/>
        </pc:sldMkLst>
        <pc:spChg chg="mod">
          <ac:chgData name="MARIA KARAMPELIA" userId="9dfcc2cac66bf474" providerId="LiveId" clId="{92B16178-7F89-4BD5-BBAD-8C0DDC57E8B6}" dt="2025-02-24T20:40:08.170" v="182" actId="1076"/>
          <ac:spMkLst>
            <pc:docMk/>
            <pc:sldMk cId="329551005" sldId="359"/>
            <ac:spMk id="2" creationId="{00000000-0000-0000-0000-000000000000}"/>
          </ac:spMkLst>
        </pc:spChg>
        <pc:spChg chg="mod">
          <ac:chgData name="MARIA KARAMPELIA" userId="9dfcc2cac66bf474" providerId="LiveId" clId="{92B16178-7F89-4BD5-BBAD-8C0DDC57E8B6}" dt="2025-02-24T20:41:15.068" v="186" actId="20577"/>
          <ac:spMkLst>
            <pc:docMk/>
            <pc:sldMk cId="329551005" sldId="359"/>
            <ac:spMk id="3" creationId="{00000000-0000-0000-0000-000000000000}"/>
          </ac:spMkLst>
        </pc:spChg>
      </pc:sldChg>
      <pc:sldChg chg="modSp new mod">
        <pc:chgData name="MARIA KARAMPELIA" userId="9dfcc2cac66bf474" providerId="LiveId" clId="{92B16178-7F89-4BD5-BBAD-8C0DDC57E8B6}" dt="2025-03-11T19:27:35.643" v="626" actId="20577"/>
        <pc:sldMkLst>
          <pc:docMk/>
          <pc:sldMk cId="1172769012" sldId="361"/>
        </pc:sldMkLst>
        <pc:spChg chg="mod">
          <ac:chgData name="MARIA KARAMPELIA" userId="9dfcc2cac66bf474" providerId="LiveId" clId="{92B16178-7F89-4BD5-BBAD-8C0DDC57E8B6}" dt="2025-03-11T19:22:54.818" v="203" actId="14100"/>
          <ac:spMkLst>
            <pc:docMk/>
            <pc:sldMk cId="1172769012" sldId="361"/>
            <ac:spMk id="2" creationId="{D17F5F53-E1C8-9FEE-CE96-EBF02131D61F}"/>
          </ac:spMkLst>
        </pc:spChg>
        <pc:spChg chg="mod">
          <ac:chgData name="MARIA KARAMPELIA" userId="9dfcc2cac66bf474" providerId="LiveId" clId="{92B16178-7F89-4BD5-BBAD-8C0DDC57E8B6}" dt="2025-03-11T19:27:35.643" v="626" actId="20577"/>
          <ac:spMkLst>
            <pc:docMk/>
            <pc:sldMk cId="1172769012" sldId="361"/>
            <ac:spMk id="3" creationId="{A49E1661-6F0A-4BEB-47E6-A4522307F6C7}"/>
          </ac:spMkLst>
        </pc:spChg>
      </pc:sldChg>
      <pc:sldChg chg="new del">
        <pc:chgData name="MARIA KARAMPELIA" userId="9dfcc2cac66bf474" providerId="LiveId" clId="{92B16178-7F89-4BD5-BBAD-8C0DDC57E8B6}" dt="2025-03-11T19:22:29.836" v="188" actId="680"/>
        <pc:sldMkLst>
          <pc:docMk/>
          <pc:sldMk cId="3422003316" sldId="36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22FEE6-409C-A987-A14D-60841F91FD6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7A428116-ADF2-A834-93DD-FD1573056A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9E2271F0-F614-79AF-C74A-5527606816AC}"/>
              </a:ext>
            </a:extLst>
          </p:cNvPr>
          <p:cNvSpPr>
            <a:spLocks noGrp="1"/>
          </p:cNvSpPr>
          <p:nvPr>
            <p:ph type="dt" sz="half" idx="10"/>
          </p:nvPr>
        </p:nvSpPr>
        <p:spPr/>
        <p:txBody>
          <a:bodyPr/>
          <a:lstStyle/>
          <a:p>
            <a:fld id="{A74FA43A-2A54-481C-864D-BFBB8E54B2C3}" type="datetimeFigureOut">
              <a:rPr lang="el-GR" smtClean="0"/>
              <a:t>11/3/2025</a:t>
            </a:fld>
            <a:endParaRPr lang="el-GR"/>
          </a:p>
        </p:txBody>
      </p:sp>
      <p:sp>
        <p:nvSpPr>
          <p:cNvPr id="5" name="Θέση υποσέλιδου 4">
            <a:extLst>
              <a:ext uri="{FF2B5EF4-FFF2-40B4-BE49-F238E27FC236}">
                <a16:creationId xmlns:a16="http://schemas.microsoft.com/office/drawing/2014/main" id="{AF60FE04-ACC7-6F01-CD2C-6AFC4B7A01F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EEF468D-5B4D-29A1-4F3E-FE3DAF11AC84}"/>
              </a:ext>
            </a:extLst>
          </p:cNvPr>
          <p:cNvSpPr>
            <a:spLocks noGrp="1"/>
          </p:cNvSpPr>
          <p:nvPr>
            <p:ph type="sldNum" sz="quarter" idx="12"/>
          </p:nvPr>
        </p:nvSpPr>
        <p:spPr/>
        <p:txBody>
          <a:bodyPr/>
          <a:lstStyle/>
          <a:p>
            <a:fld id="{A3DAEEF5-1C14-4F0B-99D6-0B07EFF1B71C}" type="slidenum">
              <a:rPr lang="el-GR" smtClean="0"/>
              <a:t>‹#›</a:t>
            </a:fld>
            <a:endParaRPr lang="el-GR"/>
          </a:p>
        </p:txBody>
      </p:sp>
    </p:spTree>
    <p:extLst>
      <p:ext uri="{BB962C8B-B14F-4D97-AF65-F5344CB8AC3E}">
        <p14:creationId xmlns:p14="http://schemas.microsoft.com/office/powerpoint/2010/main" val="361375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470CC9-ECE0-D806-57FF-A363C0F87EF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C72F375-3D63-23B0-686E-B0CA16D2BBEA}"/>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1C4AB15-ED1D-7BBC-4762-530829310747}"/>
              </a:ext>
            </a:extLst>
          </p:cNvPr>
          <p:cNvSpPr>
            <a:spLocks noGrp="1"/>
          </p:cNvSpPr>
          <p:nvPr>
            <p:ph type="dt" sz="half" idx="10"/>
          </p:nvPr>
        </p:nvSpPr>
        <p:spPr/>
        <p:txBody>
          <a:bodyPr/>
          <a:lstStyle/>
          <a:p>
            <a:fld id="{A74FA43A-2A54-481C-864D-BFBB8E54B2C3}" type="datetimeFigureOut">
              <a:rPr lang="el-GR" smtClean="0"/>
              <a:t>11/3/2025</a:t>
            </a:fld>
            <a:endParaRPr lang="el-GR"/>
          </a:p>
        </p:txBody>
      </p:sp>
      <p:sp>
        <p:nvSpPr>
          <p:cNvPr id="5" name="Θέση υποσέλιδου 4">
            <a:extLst>
              <a:ext uri="{FF2B5EF4-FFF2-40B4-BE49-F238E27FC236}">
                <a16:creationId xmlns:a16="http://schemas.microsoft.com/office/drawing/2014/main" id="{943223EC-0427-FE22-6678-6E9BA0E659F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82782C7-DA6E-50C5-3584-99B0174003DC}"/>
              </a:ext>
            </a:extLst>
          </p:cNvPr>
          <p:cNvSpPr>
            <a:spLocks noGrp="1"/>
          </p:cNvSpPr>
          <p:nvPr>
            <p:ph type="sldNum" sz="quarter" idx="12"/>
          </p:nvPr>
        </p:nvSpPr>
        <p:spPr/>
        <p:txBody>
          <a:bodyPr/>
          <a:lstStyle/>
          <a:p>
            <a:fld id="{A3DAEEF5-1C14-4F0B-99D6-0B07EFF1B71C}" type="slidenum">
              <a:rPr lang="el-GR" smtClean="0"/>
              <a:t>‹#›</a:t>
            </a:fld>
            <a:endParaRPr lang="el-GR"/>
          </a:p>
        </p:txBody>
      </p:sp>
    </p:spTree>
    <p:extLst>
      <p:ext uri="{BB962C8B-B14F-4D97-AF65-F5344CB8AC3E}">
        <p14:creationId xmlns:p14="http://schemas.microsoft.com/office/powerpoint/2010/main" val="3027976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E1156B8-4C2D-1EC9-EF32-B426230ED22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7630374-3368-CF53-FBF6-2D3A2D3108B6}"/>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C5CECFC-379A-52F6-E2BC-B0CE38A3EB6C}"/>
              </a:ext>
            </a:extLst>
          </p:cNvPr>
          <p:cNvSpPr>
            <a:spLocks noGrp="1"/>
          </p:cNvSpPr>
          <p:nvPr>
            <p:ph type="dt" sz="half" idx="10"/>
          </p:nvPr>
        </p:nvSpPr>
        <p:spPr/>
        <p:txBody>
          <a:bodyPr/>
          <a:lstStyle/>
          <a:p>
            <a:fld id="{A74FA43A-2A54-481C-864D-BFBB8E54B2C3}" type="datetimeFigureOut">
              <a:rPr lang="el-GR" smtClean="0"/>
              <a:t>11/3/2025</a:t>
            </a:fld>
            <a:endParaRPr lang="el-GR"/>
          </a:p>
        </p:txBody>
      </p:sp>
      <p:sp>
        <p:nvSpPr>
          <p:cNvPr id="5" name="Θέση υποσέλιδου 4">
            <a:extLst>
              <a:ext uri="{FF2B5EF4-FFF2-40B4-BE49-F238E27FC236}">
                <a16:creationId xmlns:a16="http://schemas.microsoft.com/office/drawing/2014/main" id="{9EAA2EA1-623A-1FB3-772B-AC352EBCF4A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6581556-9325-0037-5FC4-CABE75ED3DA8}"/>
              </a:ext>
            </a:extLst>
          </p:cNvPr>
          <p:cNvSpPr>
            <a:spLocks noGrp="1"/>
          </p:cNvSpPr>
          <p:nvPr>
            <p:ph type="sldNum" sz="quarter" idx="12"/>
          </p:nvPr>
        </p:nvSpPr>
        <p:spPr/>
        <p:txBody>
          <a:bodyPr/>
          <a:lstStyle/>
          <a:p>
            <a:fld id="{A3DAEEF5-1C14-4F0B-99D6-0B07EFF1B71C}" type="slidenum">
              <a:rPr lang="el-GR" smtClean="0"/>
              <a:t>‹#›</a:t>
            </a:fld>
            <a:endParaRPr lang="el-GR"/>
          </a:p>
        </p:txBody>
      </p:sp>
    </p:spTree>
    <p:extLst>
      <p:ext uri="{BB962C8B-B14F-4D97-AF65-F5344CB8AC3E}">
        <p14:creationId xmlns:p14="http://schemas.microsoft.com/office/powerpoint/2010/main" val="384023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2EF1FC-08E3-6BC3-6CDA-F404CB944D0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74D1D68-F68B-92B5-D4C3-458DC7FA3C8B}"/>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605B4DF-5CDB-F42C-F22A-D01725D8109F}"/>
              </a:ext>
            </a:extLst>
          </p:cNvPr>
          <p:cNvSpPr>
            <a:spLocks noGrp="1"/>
          </p:cNvSpPr>
          <p:nvPr>
            <p:ph type="dt" sz="half" idx="10"/>
          </p:nvPr>
        </p:nvSpPr>
        <p:spPr/>
        <p:txBody>
          <a:bodyPr/>
          <a:lstStyle/>
          <a:p>
            <a:fld id="{A74FA43A-2A54-481C-864D-BFBB8E54B2C3}" type="datetimeFigureOut">
              <a:rPr lang="el-GR" smtClean="0"/>
              <a:t>11/3/2025</a:t>
            </a:fld>
            <a:endParaRPr lang="el-GR"/>
          </a:p>
        </p:txBody>
      </p:sp>
      <p:sp>
        <p:nvSpPr>
          <p:cNvPr id="5" name="Θέση υποσέλιδου 4">
            <a:extLst>
              <a:ext uri="{FF2B5EF4-FFF2-40B4-BE49-F238E27FC236}">
                <a16:creationId xmlns:a16="http://schemas.microsoft.com/office/drawing/2014/main" id="{611BE71E-A13C-9110-0D8E-10F318F6B2A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6A5F180-0B8C-E32F-EFBF-E02A518306E2}"/>
              </a:ext>
            </a:extLst>
          </p:cNvPr>
          <p:cNvSpPr>
            <a:spLocks noGrp="1"/>
          </p:cNvSpPr>
          <p:nvPr>
            <p:ph type="sldNum" sz="quarter" idx="12"/>
          </p:nvPr>
        </p:nvSpPr>
        <p:spPr/>
        <p:txBody>
          <a:bodyPr/>
          <a:lstStyle/>
          <a:p>
            <a:fld id="{A3DAEEF5-1C14-4F0B-99D6-0B07EFF1B71C}" type="slidenum">
              <a:rPr lang="el-GR" smtClean="0"/>
              <a:t>‹#›</a:t>
            </a:fld>
            <a:endParaRPr lang="el-GR"/>
          </a:p>
        </p:txBody>
      </p:sp>
    </p:spTree>
    <p:extLst>
      <p:ext uri="{BB962C8B-B14F-4D97-AF65-F5344CB8AC3E}">
        <p14:creationId xmlns:p14="http://schemas.microsoft.com/office/powerpoint/2010/main" val="2239131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959F4D-FC6C-6CA2-8B0C-A32EE0450FE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3D6B1A1-9F26-0D63-35B7-3F9F2CE195B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821B407-9545-4EBA-FC6C-EBFDAA94C501}"/>
              </a:ext>
            </a:extLst>
          </p:cNvPr>
          <p:cNvSpPr>
            <a:spLocks noGrp="1"/>
          </p:cNvSpPr>
          <p:nvPr>
            <p:ph type="dt" sz="half" idx="10"/>
          </p:nvPr>
        </p:nvSpPr>
        <p:spPr/>
        <p:txBody>
          <a:bodyPr/>
          <a:lstStyle/>
          <a:p>
            <a:fld id="{A74FA43A-2A54-481C-864D-BFBB8E54B2C3}" type="datetimeFigureOut">
              <a:rPr lang="el-GR" smtClean="0"/>
              <a:t>11/3/2025</a:t>
            </a:fld>
            <a:endParaRPr lang="el-GR"/>
          </a:p>
        </p:txBody>
      </p:sp>
      <p:sp>
        <p:nvSpPr>
          <p:cNvPr id="5" name="Θέση υποσέλιδου 4">
            <a:extLst>
              <a:ext uri="{FF2B5EF4-FFF2-40B4-BE49-F238E27FC236}">
                <a16:creationId xmlns:a16="http://schemas.microsoft.com/office/drawing/2014/main" id="{64CD0957-731F-3832-4F23-D4032FE5A68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16B523F-705B-D32F-B792-9E691793ABA3}"/>
              </a:ext>
            </a:extLst>
          </p:cNvPr>
          <p:cNvSpPr>
            <a:spLocks noGrp="1"/>
          </p:cNvSpPr>
          <p:nvPr>
            <p:ph type="sldNum" sz="quarter" idx="12"/>
          </p:nvPr>
        </p:nvSpPr>
        <p:spPr/>
        <p:txBody>
          <a:bodyPr/>
          <a:lstStyle/>
          <a:p>
            <a:fld id="{A3DAEEF5-1C14-4F0B-99D6-0B07EFF1B71C}" type="slidenum">
              <a:rPr lang="el-GR" smtClean="0"/>
              <a:t>‹#›</a:t>
            </a:fld>
            <a:endParaRPr lang="el-GR"/>
          </a:p>
        </p:txBody>
      </p:sp>
    </p:spTree>
    <p:extLst>
      <p:ext uri="{BB962C8B-B14F-4D97-AF65-F5344CB8AC3E}">
        <p14:creationId xmlns:p14="http://schemas.microsoft.com/office/powerpoint/2010/main" val="646347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04BBB7-497D-9BDB-0653-B72D9C9192F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1BCF9BB-201B-EB74-E24C-9B5FE1394C1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DFC70B0-F2BE-84C7-93F0-EF5F095759BC}"/>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9963EBB5-8DF0-4D44-4F0F-10599A0C16C7}"/>
              </a:ext>
            </a:extLst>
          </p:cNvPr>
          <p:cNvSpPr>
            <a:spLocks noGrp="1"/>
          </p:cNvSpPr>
          <p:nvPr>
            <p:ph type="dt" sz="half" idx="10"/>
          </p:nvPr>
        </p:nvSpPr>
        <p:spPr/>
        <p:txBody>
          <a:bodyPr/>
          <a:lstStyle/>
          <a:p>
            <a:fld id="{A74FA43A-2A54-481C-864D-BFBB8E54B2C3}" type="datetimeFigureOut">
              <a:rPr lang="el-GR" smtClean="0"/>
              <a:t>11/3/2025</a:t>
            </a:fld>
            <a:endParaRPr lang="el-GR"/>
          </a:p>
        </p:txBody>
      </p:sp>
      <p:sp>
        <p:nvSpPr>
          <p:cNvPr id="6" name="Θέση υποσέλιδου 5">
            <a:extLst>
              <a:ext uri="{FF2B5EF4-FFF2-40B4-BE49-F238E27FC236}">
                <a16:creationId xmlns:a16="http://schemas.microsoft.com/office/drawing/2014/main" id="{2CB1514A-3296-461F-6C4F-27C2760CA3E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A82999F-D2E5-B5A8-D1F0-E7E237766CCF}"/>
              </a:ext>
            </a:extLst>
          </p:cNvPr>
          <p:cNvSpPr>
            <a:spLocks noGrp="1"/>
          </p:cNvSpPr>
          <p:nvPr>
            <p:ph type="sldNum" sz="quarter" idx="12"/>
          </p:nvPr>
        </p:nvSpPr>
        <p:spPr/>
        <p:txBody>
          <a:bodyPr/>
          <a:lstStyle/>
          <a:p>
            <a:fld id="{A3DAEEF5-1C14-4F0B-99D6-0B07EFF1B71C}" type="slidenum">
              <a:rPr lang="el-GR" smtClean="0"/>
              <a:t>‹#›</a:t>
            </a:fld>
            <a:endParaRPr lang="el-GR"/>
          </a:p>
        </p:txBody>
      </p:sp>
    </p:spTree>
    <p:extLst>
      <p:ext uri="{BB962C8B-B14F-4D97-AF65-F5344CB8AC3E}">
        <p14:creationId xmlns:p14="http://schemas.microsoft.com/office/powerpoint/2010/main" val="131293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693A52-30EF-3236-AA47-9780081E412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17D1900-934F-B1D2-18F1-65782C92A7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C82C5662-F443-D874-5150-FDA9595C930B}"/>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C27C2D84-CA5B-776E-6EFF-E03D46E525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AB6E499-632B-40A1-87C0-BE7497B58BE7}"/>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89A0D69-2C72-AA85-50C8-C4378F65CD5A}"/>
              </a:ext>
            </a:extLst>
          </p:cNvPr>
          <p:cNvSpPr>
            <a:spLocks noGrp="1"/>
          </p:cNvSpPr>
          <p:nvPr>
            <p:ph type="dt" sz="half" idx="10"/>
          </p:nvPr>
        </p:nvSpPr>
        <p:spPr/>
        <p:txBody>
          <a:bodyPr/>
          <a:lstStyle/>
          <a:p>
            <a:fld id="{A74FA43A-2A54-481C-864D-BFBB8E54B2C3}" type="datetimeFigureOut">
              <a:rPr lang="el-GR" smtClean="0"/>
              <a:t>11/3/2025</a:t>
            </a:fld>
            <a:endParaRPr lang="el-GR"/>
          </a:p>
        </p:txBody>
      </p:sp>
      <p:sp>
        <p:nvSpPr>
          <p:cNvPr id="8" name="Θέση υποσέλιδου 7">
            <a:extLst>
              <a:ext uri="{FF2B5EF4-FFF2-40B4-BE49-F238E27FC236}">
                <a16:creationId xmlns:a16="http://schemas.microsoft.com/office/drawing/2014/main" id="{6D2C812F-E337-A524-3E81-325236D37572}"/>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50E3E19-7606-50FF-FA20-331E43B137CE}"/>
              </a:ext>
            </a:extLst>
          </p:cNvPr>
          <p:cNvSpPr>
            <a:spLocks noGrp="1"/>
          </p:cNvSpPr>
          <p:nvPr>
            <p:ph type="sldNum" sz="quarter" idx="12"/>
          </p:nvPr>
        </p:nvSpPr>
        <p:spPr/>
        <p:txBody>
          <a:bodyPr/>
          <a:lstStyle/>
          <a:p>
            <a:fld id="{A3DAEEF5-1C14-4F0B-99D6-0B07EFF1B71C}" type="slidenum">
              <a:rPr lang="el-GR" smtClean="0"/>
              <a:t>‹#›</a:t>
            </a:fld>
            <a:endParaRPr lang="el-GR"/>
          </a:p>
        </p:txBody>
      </p:sp>
    </p:spTree>
    <p:extLst>
      <p:ext uri="{BB962C8B-B14F-4D97-AF65-F5344CB8AC3E}">
        <p14:creationId xmlns:p14="http://schemas.microsoft.com/office/powerpoint/2010/main" val="1875007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6EF2D8-A2BE-6A21-9E61-318D07252C7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302CA97-57EA-6A61-E31D-3B129A192E55}"/>
              </a:ext>
            </a:extLst>
          </p:cNvPr>
          <p:cNvSpPr>
            <a:spLocks noGrp="1"/>
          </p:cNvSpPr>
          <p:nvPr>
            <p:ph type="dt" sz="half" idx="10"/>
          </p:nvPr>
        </p:nvSpPr>
        <p:spPr/>
        <p:txBody>
          <a:bodyPr/>
          <a:lstStyle/>
          <a:p>
            <a:fld id="{A74FA43A-2A54-481C-864D-BFBB8E54B2C3}" type="datetimeFigureOut">
              <a:rPr lang="el-GR" smtClean="0"/>
              <a:t>11/3/2025</a:t>
            </a:fld>
            <a:endParaRPr lang="el-GR"/>
          </a:p>
        </p:txBody>
      </p:sp>
      <p:sp>
        <p:nvSpPr>
          <p:cNvPr id="4" name="Θέση υποσέλιδου 3">
            <a:extLst>
              <a:ext uri="{FF2B5EF4-FFF2-40B4-BE49-F238E27FC236}">
                <a16:creationId xmlns:a16="http://schemas.microsoft.com/office/drawing/2014/main" id="{8F8F74C8-B5EA-488E-3EC0-097269CAE45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1F56661-2EAF-3489-3A57-1EA86711BB67}"/>
              </a:ext>
            </a:extLst>
          </p:cNvPr>
          <p:cNvSpPr>
            <a:spLocks noGrp="1"/>
          </p:cNvSpPr>
          <p:nvPr>
            <p:ph type="sldNum" sz="quarter" idx="12"/>
          </p:nvPr>
        </p:nvSpPr>
        <p:spPr/>
        <p:txBody>
          <a:bodyPr/>
          <a:lstStyle/>
          <a:p>
            <a:fld id="{A3DAEEF5-1C14-4F0B-99D6-0B07EFF1B71C}" type="slidenum">
              <a:rPr lang="el-GR" smtClean="0"/>
              <a:t>‹#›</a:t>
            </a:fld>
            <a:endParaRPr lang="el-GR"/>
          </a:p>
        </p:txBody>
      </p:sp>
    </p:spTree>
    <p:extLst>
      <p:ext uri="{BB962C8B-B14F-4D97-AF65-F5344CB8AC3E}">
        <p14:creationId xmlns:p14="http://schemas.microsoft.com/office/powerpoint/2010/main" val="2351160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B52A78A-5B79-8694-462A-EC4916DC3326}"/>
              </a:ext>
            </a:extLst>
          </p:cNvPr>
          <p:cNvSpPr>
            <a:spLocks noGrp="1"/>
          </p:cNvSpPr>
          <p:nvPr>
            <p:ph type="dt" sz="half" idx="10"/>
          </p:nvPr>
        </p:nvSpPr>
        <p:spPr/>
        <p:txBody>
          <a:bodyPr/>
          <a:lstStyle/>
          <a:p>
            <a:fld id="{A74FA43A-2A54-481C-864D-BFBB8E54B2C3}" type="datetimeFigureOut">
              <a:rPr lang="el-GR" smtClean="0"/>
              <a:t>11/3/2025</a:t>
            </a:fld>
            <a:endParaRPr lang="el-GR"/>
          </a:p>
        </p:txBody>
      </p:sp>
      <p:sp>
        <p:nvSpPr>
          <p:cNvPr id="3" name="Θέση υποσέλιδου 2">
            <a:extLst>
              <a:ext uri="{FF2B5EF4-FFF2-40B4-BE49-F238E27FC236}">
                <a16:creationId xmlns:a16="http://schemas.microsoft.com/office/drawing/2014/main" id="{6395D6A7-7474-FD00-00A5-311B4F36048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EBA5DAD4-2C0A-D9AA-3862-F3E30FBD94C2}"/>
              </a:ext>
            </a:extLst>
          </p:cNvPr>
          <p:cNvSpPr>
            <a:spLocks noGrp="1"/>
          </p:cNvSpPr>
          <p:nvPr>
            <p:ph type="sldNum" sz="quarter" idx="12"/>
          </p:nvPr>
        </p:nvSpPr>
        <p:spPr/>
        <p:txBody>
          <a:bodyPr/>
          <a:lstStyle/>
          <a:p>
            <a:fld id="{A3DAEEF5-1C14-4F0B-99D6-0B07EFF1B71C}" type="slidenum">
              <a:rPr lang="el-GR" smtClean="0"/>
              <a:t>‹#›</a:t>
            </a:fld>
            <a:endParaRPr lang="el-GR"/>
          </a:p>
        </p:txBody>
      </p:sp>
    </p:spTree>
    <p:extLst>
      <p:ext uri="{BB962C8B-B14F-4D97-AF65-F5344CB8AC3E}">
        <p14:creationId xmlns:p14="http://schemas.microsoft.com/office/powerpoint/2010/main" val="519274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82458D-4592-8EBF-069D-0962E4E7E22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0796DFD-B41F-6849-4D6F-152BDD8C2D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76BECD04-B263-D62E-E9E9-E4E01DED6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09DEBCD-A7E2-2534-D960-4C293C463666}"/>
              </a:ext>
            </a:extLst>
          </p:cNvPr>
          <p:cNvSpPr>
            <a:spLocks noGrp="1"/>
          </p:cNvSpPr>
          <p:nvPr>
            <p:ph type="dt" sz="half" idx="10"/>
          </p:nvPr>
        </p:nvSpPr>
        <p:spPr/>
        <p:txBody>
          <a:bodyPr/>
          <a:lstStyle/>
          <a:p>
            <a:fld id="{A74FA43A-2A54-481C-864D-BFBB8E54B2C3}" type="datetimeFigureOut">
              <a:rPr lang="el-GR" smtClean="0"/>
              <a:t>11/3/2025</a:t>
            </a:fld>
            <a:endParaRPr lang="el-GR"/>
          </a:p>
        </p:txBody>
      </p:sp>
      <p:sp>
        <p:nvSpPr>
          <p:cNvPr id="6" name="Θέση υποσέλιδου 5">
            <a:extLst>
              <a:ext uri="{FF2B5EF4-FFF2-40B4-BE49-F238E27FC236}">
                <a16:creationId xmlns:a16="http://schemas.microsoft.com/office/drawing/2014/main" id="{7C9D57CA-AA71-04EF-E880-7272DBC199E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5A9C962-84F6-28B4-8B09-1C343B5A4373}"/>
              </a:ext>
            </a:extLst>
          </p:cNvPr>
          <p:cNvSpPr>
            <a:spLocks noGrp="1"/>
          </p:cNvSpPr>
          <p:nvPr>
            <p:ph type="sldNum" sz="quarter" idx="12"/>
          </p:nvPr>
        </p:nvSpPr>
        <p:spPr/>
        <p:txBody>
          <a:bodyPr/>
          <a:lstStyle/>
          <a:p>
            <a:fld id="{A3DAEEF5-1C14-4F0B-99D6-0B07EFF1B71C}" type="slidenum">
              <a:rPr lang="el-GR" smtClean="0"/>
              <a:t>‹#›</a:t>
            </a:fld>
            <a:endParaRPr lang="el-GR"/>
          </a:p>
        </p:txBody>
      </p:sp>
    </p:spTree>
    <p:extLst>
      <p:ext uri="{BB962C8B-B14F-4D97-AF65-F5344CB8AC3E}">
        <p14:creationId xmlns:p14="http://schemas.microsoft.com/office/powerpoint/2010/main" val="1449962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3945CD-1A68-F3D3-FE07-ABE484931E3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6BAA575F-29C3-3D5A-EE20-91C1AFF0A6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0FF6ACA4-FC31-DAB6-4883-EC3A7B86CF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CAF5C93-07DC-88EE-2D58-203017426040}"/>
              </a:ext>
            </a:extLst>
          </p:cNvPr>
          <p:cNvSpPr>
            <a:spLocks noGrp="1"/>
          </p:cNvSpPr>
          <p:nvPr>
            <p:ph type="dt" sz="half" idx="10"/>
          </p:nvPr>
        </p:nvSpPr>
        <p:spPr/>
        <p:txBody>
          <a:bodyPr/>
          <a:lstStyle/>
          <a:p>
            <a:fld id="{A74FA43A-2A54-481C-864D-BFBB8E54B2C3}" type="datetimeFigureOut">
              <a:rPr lang="el-GR" smtClean="0"/>
              <a:t>11/3/2025</a:t>
            </a:fld>
            <a:endParaRPr lang="el-GR"/>
          </a:p>
        </p:txBody>
      </p:sp>
      <p:sp>
        <p:nvSpPr>
          <p:cNvPr id="6" name="Θέση υποσέλιδου 5">
            <a:extLst>
              <a:ext uri="{FF2B5EF4-FFF2-40B4-BE49-F238E27FC236}">
                <a16:creationId xmlns:a16="http://schemas.microsoft.com/office/drawing/2014/main" id="{3951455C-FD85-4EC1-617C-B0290CC2243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83AE35F-42F2-723D-7C30-F2FC8F60AF8F}"/>
              </a:ext>
            </a:extLst>
          </p:cNvPr>
          <p:cNvSpPr>
            <a:spLocks noGrp="1"/>
          </p:cNvSpPr>
          <p:nvPr>
            <p:ph type="sldNum" sz="quarter" idx="12"/>
          </p:nvPr>
        </p:nvSpPr>
        <p:spPr/>
        <p:txBody>
          <a:bodyPr/>
          <a:lstStyle/>
          <a:p>
            <a:fld id="{A3DAEEF5-1C14-4F0B-99D6-0B07EFF1B71C}" type="slidenum">
              <a:rPr lang="el-GR" smtClean="0"/>
              <a:t>‹#›</a:t>
            </a:fld>
            <a:endParaRPr lang="el-GR"/>
          </a:p>
        </p:txBody>
      </p:sp>
    </p:spTree>
    <p:extLst>
      <p:ext uri="{BB962C8B-B14F-4D97-AF65-F5344CB8AC3E}">
        <p14:creationId xmlns:p14="http://schemas.microsoft.com/office/powerpoint/2010/main" val="2232640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C2C340B-0FCF-140D-5846-84BF83E559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3C47D30-76C2-7FCA-D705-36EE7BF28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405D802-105C-4337-FD13-F686099BF5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4FA43A-2A54-481C-864D-BFBB8E54B2C3}" type="datetimeFigureOut">
              <a:rPr lang="el-GR" smtClean="0"/>
              <a:t>11/3/2025</a:t>
            </a:fld>
            <a:endParaRPr lang="el-GR"/>
          </a:p>
        </p:txBody>
      </p:sp>
      <p:sp>
        <p:nvSpPr>
          <p:cNvPr id="5" name="Θέση υποσέλιδου 4">
            <a:extLst>
              <a:ext uri="{FF2B5EF4-FFF2-40B4-BE49-F238E27FC236}">
                <a16:creationId xmlns:a16="http://schemas.microsoft.com/office/drawing/2014/main" id="{FDA9A37D-B3ED-36CD-FDC1-2D80F882F9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CB964E9-63FC-9540-C387-D4BAC9A835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3DAEEF5-1C14-4F0B-99D6-0B07EFF1B71C}" type="slidenum">
              <a:rPr lang="el-GR" smtClean="0"/>
              <a:t>‹#›</a:t>
            </a:fld>
            <a:endParaRPr lang="el-GR"/>
          </a:p>
        </p:txBody>
      </p:sp>
    </p:spTree>
    <p:extLst>
      <p:ext uri="{BB962C8B-B14F-4D97-AF65-F5344CB8AC3E}">
        <p14:creationId xmlns:p14="http://schemas.microsoft.com/office/powerpoint/2010/main" val="838521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B5F319-A661-9191-741D-F9C9F9E5A285}"/>
              </a:ext>
            </a:extLst>
          </p:cNvPr>
          <p:cNvSpPr>
            <a:spLocks noGrp="1"/>
          </p:cNvSpPr>
          <p:nvPr>
            <p:ph type="ctrTitle"/>
          </p:nvPr>
        </p:nvSpPr>
        <p:spPr>
          <a:xfrm>
            <a:off x="0" y="1"/>
            <a:ext cx="12192000" cy="5087938"/>
          </a:xfrm>
        </p:spPr>
        <p:txBody>
          <a:bodyPr>
            <a:noAutofit/>
          </a:bodyPr>
          <a:lstStyle/>
          <a:p>
            <a:r>
              <a:rPr lang="el-GR" sz="3600" b="1" dirty="0"/>
              <a:t>ΒΙΟΗΘΙΚΗ</a:t>
            </a:r>
            <a:br>
              <a:rPr lang="el-GR" sz="3600" b="1" dirty="0"/>
            </a:br>
            <a:r>
              <a:rPr lang="el-GR" sz="3600" b="1" dirty="0"/>
              <a:t>ΕΝΟΤΗΤΑ 4</a:t>
            </a:r>
            <a:r>
              <a:rPr lang="el-GR" sz="3600" b="1" baseline="30000" dirty="0"/>
              <a:t>Η</a:t>
            </a:r>
            <a:r>
              <a:rPr lang="el-GR" sz="3600" b="1" dirty="0"/>
              <a:t> </a:t>
            </a:r>
            <a:br>
              <a:rPr lang="el-GR" sz="3600" b="1" dirty="0"/>
            </a:br>
            <a:r>
              <a:rPr lang="el-GR" sz="3600" dirty="0"/>
              <a:t>ΟΙ ΤΕΧΝΙΚΕΣ ΠΑΡΕΜΒΑΣΕΙΣ ΣΤΟ ΑΝΘΡΩΠΙΝΟ ΓΟΝΙΔΙΩΜΑ</a:t>
            </a:r>
            <a:br>
              <a:rPr lang="el-GR" sz="3600" dirty="0"/>
            </a:br>
            <a:r>
              <a:rPr lang="el-GR" sz="3600" dirty="0"/>
              <a:t>ΓΕΝΕΤΙΚΗ ΤΕΧΝΟΛΟΓΙΑ ΚΑΙ ΓΕΝΕΤΙΚΗ ΜΗΧΑΝΙΚΗ</a:t>
            </a:r>
            <a:br>
              <a:rPr lang="el-GR" sz="3600" dirty="0"/>
            </a:br>
            <a:r>
              <a:rPr lang="el-GR" sz="3600" b="1" dirty="0"/>
              <a:t> Εφαρμογές της γενετικής τεχνολογίας και μηχανικής στον άνθρωπο</a:t>
            </a:r>
            <a:br>
              <a:rPr lang="el-GR" sz="3600" dirty="0"/>
            </a:br>
            <a:br>
              <a:rPr lang="el-GR" sz="3600" b="1" dirty="0"/>
            </a:br>
            <a:r>
              <a:rPr lang="el-GR" sz="3600" b="1" dirty="0">
                <a:solidFill>
                  <a:srgbClr val="FF0000"/>
                </a:solidFill>
              </a:rPr>
              <a:t>Από το βιβλίο του κ. Νικολάου </a:t>
            </a:r>
            <a:r>
              <a:rPr lang="el-GR" sz="3600" b="1" dirty="0" err="1">
                <a:solidFill>
                  <a:srgbClr val="FF0000"/>
                </a:solidFill>
              </a:rPr>
              <a:t>Κόιου</a:t>
            </a:r>
            <a:r>
              <a:rPr lang="el-GR" sz="3600" b="1" dirty="0">
                <a:solidFill>
                  <a:srgbClr val="FF0000"/>
                </a:solidFill>
              </a:rPr>
              <a:t>, Ηθική θεώρηση των τεχνικών παρεμβάσεων στο ανθρώπινο </a:t>
            </a:r>
            <a:r>
              <a:rPr lang="el-GR" sz="3600" b="1" dirty="0" err="1">
                <a:solidFill>
                  <a:srgbClr val="FF0000"/>
                </a:solidFill>
              </a:rPr>
              <a:t>γονιδίωμα</a:t>
            </a:r>
            <a:r>
              <a:rPr lang="el-GR" sz="3600" b="1" dirty="0">
                <a:solidFill>
                  <a:srgbClr val="FF0000"/>
                </a:solidFill>
              </a:rPr>
              <a:t>, Εκδόσεις Σταμούλη Α.Ε., Αθήνα 2003, </a:t>
            </a:r>
            <a:r>
              <a:rPr lang="el-GR" sz="3600" b="1" dirty="0" err="1">
                <a:solidFill>
                  <a:srgbClr val="FF0000"/>
                </a:solidFill>
              </a:rPr>
              <a:t>σσ</a:t>
            </a:r>
            <a:r>
              <a:rPr lang="el-GR" sz="3600" b="1" dirty="0">
                <a:solidFill>
                  <a:srgbClr val="FF0000"/>
                </a:solidFill>
              </a:rPr>
              <a:t>. 83-104</a:t>
            </a:r>
            <a:endParaRPr lang="el-GR" sz="3600" dirty="0"/>
          </a:p>
        </p:txBody>
      </p:sp>
      <p:sp>
        <p:nvSpPr>
          <p:cNvPr id="3" name="Υπότιτλος 2">
            <a:extLst>
              <a:ext uri="{FF2B5EF4-FFF2-40B4-BE49-F238E27FC236}">
                <a16:creationId xmlns:a16="http://schemas.microsoft.com/office/drawing/2014/main" id="{FE6083CA-C88A-92BA-1864-C88949076A0E}"/>
              </a:ext>
            </a:extLst>
          </p:cNvPr>
          <p:cNvSpPr>
            <a:spLocks noGrp="1"/>
          </p:cNvSpPr>
          <p:nvPr>
            <p:ph type="subTitle" idx="1"/>
          </p:nvPr>
        </p:nvSpPr>
        <p:spPr>
          <a:xfrm>
            <a:off x="1524000" y="5087937"/>
            <a:ext cx="9144000" cy="1770061"/>
          </a:xfrm>
        </p:spPr>
        <p:txBody>
          <a:bodyPr>
            <a:normAutofit lnSpcReduction="10000"/>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75505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54546" y="1325564"/>
            <a:ext cx="11668260" cy="5532436"/>
          </a:xfrm>
        </p:spPr>
        <p:txBody>
          <a:bodyPr>
            <a:normAutofit/>
          </a:bodyPr>
          <a:lstStyle/>
          <a:p>
            <a:pPr marL="0" indent="0">
              <a:buNone/>
            </a:pPr>
            <a:r>
              <a:rPr lang="el-GR" dirty="0"/>
              <a:t>Η γονιδιακή θεραπεία σε γενετικά κύτταρα </a:t>
            </a:r>
          </a:p>
          <a:p>
            <a:pPr lvl="0"/>
            <a:r>
              <a:rPr lang="el-GR" dirty="0"/>
              <a:t>Υπόσχεται ριζοσπαστικότερη θεώρηση των γενετικών ανωμαλιών.</a:t>
            </a:r>
          </a:p>
          <a:p>
            <a:pPr lvl="0"/>
            <a:r>
              <a:rPr lang="el-GR" dirty="0"/>
              <a:t>Κύριο πλεονέκτημά της θεωρείται η επέμβαση και μόνιμη αλλαγή του πάσχοντος οργανισμού, μια αλλαγή που θα περάσει και στους απογόνους του. </a:t>
            </a:r>
          </a:p>
          <a:p>
            <a:r>
              <a:rPr lang="el-GR" dirty="0"/>
              <a:t>Ωστόσο, πολλοί επιστήμονες αναρωτιούνται: </a:t>
            </a:r>
            <a:r>
              <a:rPr lang="el-GR" b="1" dirty="0"/>
              <a:t>Κατά πόσο η επιστήμη έχει το δικαίωμα να προκαθορίσει τη γενετική κληρονομιά του ανθρώπου, ακόμη και για θεραπευτικούς σκοπούς</a:t>
            </a:r>
            <a:r>
              <a:rPr lang="el-GR" dirty="0"/>
              <a:t>; Επίσης, </a:t>
            </a:r>
            <a:r>
              <a:rPr lang="el-GR" u="sng" dirty="0"/>
              <a:t>κάποια λάθη  </a:t>
            </a:r>
            <a:r>
              <a:rPr lang="el-GR" dirty="0"/>
              <a:t>κατά τη διαδικασία της θεραπείας μπορεί να αποβούν μοιραία, όχι μόνο για τον ασθενή αλλά και για τους πιθανούς απογόνους του. Από την άλλη, </a:t>
            </a:r>
            <a:r>
              <a:rPr lang="el-GR" u="sng" dirty="0"/>
              <a:t>η περίπτωση να θελήσει κάποιος κακόβουλος να βλάψει το ανθρώπινο γένος </a:t>
            </a:r>
            <a:r>
              <a:rPr lang="el-GR" dirty="0"/>
              <a:t>με τις μεθόδους που του παρέχει η γενετική τεχνολογία, δημιουργεί σενάρια που προκαλούν εφιαλτικές σκέψεις.</a:t>
            </a:r>
          </a:p>
        </p:txBody>
      </p:sp>
    </p:spTree>
    <p:extLst>
      <p:ext uri="{BB962C8B-B14F-4D97-AF65-F5344CB8AC3E}">
        <p14:creationId xmlns:p14="http://schemas.microsoft.com/office/powerpoint/2010/main" val="1344989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9887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498763" y="1825625"/>
            <a:ext cx="11378045" cy="4564784"/>
          </a:xfrm>
        </p:spPr>
        <p:txBody>
          <a:bodyPr>
            <a:normAutofit/>
          </a:bodyPr>
          <a:lstStyle/>
          <a:p>
            <a:r>
              <a:rPr lang="el-GR" dirty="0"/>
              <a:t>Η </a:t>
            </a:r>
            <a:r>
              <a:rPr lang="el-GR" sz="4000" b="1" dirty="0"/>
              <a:t>τροποποιητική- βελτιωτική γονιδιακή θεραπεία</a:t>
            </a:r>
            <a:r>
              <a:rPr lang="el-GR" sz="4000" dirty="0"/>
              <a:t> </a:t>
            </a:r>
            <a:r>
              <a:rPr lang="el-GR" dirty="0"/>
              <a:t>καταχρηστικά μάλλον καλείται θεραπεία. Κυρίως πρόκειται για </a:t>
            </a:r>
            <a:r>
              <a:rPr lang="el-GR" b="1" u="sng" dirty="0">
                <a:solidFill>
                  <a:srgbClr val="C00000"/>
                </a:solidFill>
                <a:effectLst>
                  <a:outerShdw blurRad="38100" dist="38100" dir="2700000" algn="tl">
                    <a:srgbClr val="000000">
                      <a:alpha val="43137"/>
                    </a:srgbClr>
                  </a:outerShdw>
                </a:effectLst>
              </a:rPr>
              <a:t>γονιδιακή παρέμβαση</a:t>
            </a:r>
            <a:r>
              <a:rPr lang="el-GR" b="1" dirty="0">
                <a:solidFill>
                  <a:srgbClr val="C00000"/>
                </a:solidFill>
                <a:effectLst>
                  <a:outerShdw blurRad="38100" dist="38100" dir="2700000" algn="tl">
                    <a:srgbClr val="000000">
                      <a:alpha val="43137"/>
                    </a:srgbClr>
                  </a:outerShdw>
                </a:effectLst>
              </a:rPr>
              <a:t>  </a:t>
            </a:r>
            <a:r>
              <a:rPr lang="el-GR" b="1" dirty="0"/>
              <a:t>με σκοπό να αποκτήσουν οι γενετικά τροποποιημένοι οργανισμοί </a:t>
            </a:r>
            <a:r>
              <a:rPr lang="el-GR" b="1" u="sng" dirty="0">
                <a:solidFill>
                  <a:srgbClr val="C00000"/>
                </a:solidFill>
                <a:effectLst>
                  <a:outerShdw blurRad="38100" dist="38100" dir="2700000" algn="tl">
                    <a:srgbClr val="000000">
                      <a:alpha val="43137"/>
                    </a:srgbClr>
                  </a:outerShdw>
                </a:effectLst>
              </a:rPr>
              <a:t>επιθυμητά χαρακτηριστικά</a:t>
            </a:r>
            <a:r>
              <a:rPr lang="el-GR" dirty="0"/>
              <a:t>. </a:t>
            </a:r>
            <a:endParaRPr lang="en-US" dirty="0"/>
          </a:p>
          <a:p>
            <a:r>
              <a:rPr lang="el-GR" dirty="0"/>
              <a:t>Οι </a:t>
            </a:r>
            <a:r>
              <a:rPr lang="el-GR" u="sng" dirty="0"/>
              <a:t>τεχνικές μέθοδοι</a:t>
            </a:r>
            <a:r>
              <a:rPr lang="el-GR" dirty="0"/>
              <a:t> δεν διαφέρουν από τη γονιδιακή θεραπεία σε σωματικά ή γενετικά κύτταρα. Αυτό που διαφέρει είναι </a:t>
            </a:r>
            <a:r>
              <a:rPr lang="el-GR" u="sng" dirty="0"/>
              <a:t>ο σκοπός</a:t>
            </a:r>
            <a:r>
              <a:rPr lang="el-GR" dirty="0"/>
              <a:t> για τον οποίο χρησιμοποιείται η γονιδιακή παρέμβαση. </a:t>
            </a:r>
          </a:p>
          <a:p>
            <a:pPr marL="0" indent="0">
              <a:buNone/>
            </a:pPr>
            <a:r>
              <a:rPr lang="el-GR" dirty="0"/>
              <a:t> </a:t>
            </a:r>
          </a:p>
          <a:p>
            <a:pPr marL="0" indent="0">
              <a:buNone/>
            </a:pPr>
            <a:r>
              <a:rPr lang="el-GR" dirty="0"/>
              <a:t> </a:t>
            </a:r>
          </a:p>
          <a:p>
            <a:endParaRPr lang="el-GR" dirty="0"/>
          </a:p>
        </p:txBody>
      </p:sp>
    </p:spTree>
    <p:extLst>
      <p:ext uri="{BB962C8B-B14F-4D97-AF65-F5344CB8AC3E}">
        <p14:creationId xmlns:p14="http://schemas.microsoft.com/office/powerpoint/2010/main" val="1135791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301336" y="1325562"/>
            <a:ext cx="11346873" cy="5532437"/>
          </a:xfrm>
        </p:spPr>
        <p:txBody>
          <a:bodyPr>
            <a:normAutofit/>
          </a:bodyPr>
          <a:lstStyle/>
          <a:p>
            <a:r>
              <a:rPr lang="el-GR" dirty="0"/>
              <a:t>Οι εν μέρει επιτυχείς βελτιωτικές παρεμβάσεις στα φυτά και στα ζώα προβλημάτισαν ορισμένους ειδικούς αν θα μπορούσαν να υπάρξουν κάποιες ανάλογες παρεμβάσεις εφαρμογής και στον άνθρωπο. </a:t>
            </a:r>
          </a:p>
          <a:p>
            <a:r>
              <a:rPr lang="el-GR" dirty="0"/>
              <a:t>Η εφαρμογή αυτή θα αφορούσε όχι στη διόρθωση κάποιων δυσλειτουργούντων γονιδίων, αλλά στην προσθήκη κάποιων άλλων τα οποία θα βελτίωναν κάποια ήδη υπάρχοντα χαρακτηριστικά. </a:t>
            </a:r>
          </a:p>
          <a:p>
            <a:r>
              <a:rPr lang="el-GR" dirty="0"/>
              <a:t>Οι πιθανολογούμενες δυνατές εφαρμογές της γενετικής μηχανικής για τη βελτίωση των  ανθρώπινων χαρακτηριστικών χωρίζονται σε τρεις κυρίως κατηγορίες: </a:t>
            </a:r>
          </a:p>
          <a:p>
            <a:pPr marL="0" indent="0">
              <a:buNone/>
            </a:pPr>
            <a:r>
              <a:rPr lang="el-GR" dirty="0"/>
              <a:t>α) φυσικές, </a:t>
            </a:r>
          </a:p>
          <a:p>
            <a:pPr marL="0" indent="0">
              <a:buNone/>
            </a:pPr>
            <a:r>
              <a:rPr lang="el-GR" dirty="0"/>
              <a:t>β) διανοητικές και </a:t>
            </a:r>
          </a:p>
          <a:p>
            <a:pPr marL="0" indent="0">
              <a:buNone/>
            </a:pPr>
            <a:r>
              <a:rPr lang="el-GR" dirty="0"/>
              <a:t>γ) ψυχολογικές- ηθικές.</a:t>
            </a:r>
            <a:r>
              <a:rPr lang="en-US" dirty="0"/>
              <a:t> </a:t>
            </a:r>
            <a:endParaRPr lang="el-GR" dirty="0"/>
          </a:p>
        </p:txBody>
      </p:sp>
    </p:spTree>
    <p:extLst>
      <p:ext uri="{BB962C8B-B14F-4D97-AF65-F5344CB8AC3E}">
        <p14:creationId xmlns:p14="http://schemas.microsoft.com/office/powerpoint/2010/main" val="2685908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2616"/>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353291" y="1825625"/>
            <a:ext cx="11689773" cy="4667250"/>
          </a:xfrm>
        </p:spPr>
        <p:txBody>
          <a:bodyPr>
            <a:normAutofit/>
          </a:bodyPr>
          <a:lstStyle/>
          <a:p>
            <a:pPr marL="0" indent="0">
              <a:buNone/>
            </a:pPr>
            <a:r>
              <a:rPr lang="el-GR" dirty="0"/>
              <a:t>Όσο αφορά στις </a:t>
            </a:r>
            <a:r>
              <a:rPr lang="el-GR" b="1" dirty="0">
                <a:solidFill>
                  <a:srgbClr val="FF0000"/>
                </a:solidFill>
              </a:rPr>
              <a:t>παρεμβάσεις στα φυσικά χαρακτηριστικά</a:t>
            </a:r>
            <a:r>
              <a:rPr lang="el-GR" dirty="0">
                <a:solidFill>
                  <a:srgbClr val="FF0000"/>
                </a:solidFill>
              </a:rPr>
              <a:t> </a:t>
            </a:r>
            <a:r>
              <a:rPr lang="el-GR" dirty="0"/>
              <a:t>παρατηρείται ότι τα σωματομετρικά γνωρίσματα καθορίζονται από κληρονομικούς αλλά και από περιβαλλοντικούς παράγοντες, όπως η διατροφή. </a:t>
            </a:r>
          </a:p>
          <a:p>
            <a:r>
              <a:rPr lang="el-GR" dirty="0"/>
              <a:t>Παραδείγματα αυτής της κατηγορίας είναι </a:t>
            </a:r>
            <a:r>
              <a:rPr lang="el-GR" u="sng" dirty="0"/>
              <a:t>η ρύθμιση του </a:t>
            </a:r>
            <a:r>
              <a:rPr lang="el-GR" b="1" u="sng" dirty="0"/>
              <a:t>ύψους</a:t>
            </a:r>
            <a:r>
              <a:rPr lang="el-GR" u="sng" dirty="0"/>
              <a:t> και του </a:t>
            </a:r>
            <a:r>
              <a:rPr lang="el-GR" b="1" u="sng" dirty="0"/>
              <a:t>βάρους</a:t>
            </a:r>
            <a:r>
              <a:rPr lang="el-GR" b="1" dirty="0"/>
              <a:t>, </a:t>
            </a:r>
            <a:r>
              <a:rPr lang="el-GR" b="1" u="sng" dirty="0"/>
              <a:t>του μεγέθους της μύτης </a:t>
            </a:r>
            <a:r>
              <a:rPr lang="el-GR" b="1" dirty="0"/>
              <a:t>ή</a:t>
            </a:r>
            <a:r>
              <a:rPr lang="el-GR" b="1" u="sng" dirty="0"/>
              <a:t> των αυτιών</a:t>
            </a:r>
            <a:r>
              <a:rPr lang="el-GR" dirty="0"/>
              <a:t> μέσω της γονιδιακής παρέμβασης. </a:t>
            </a:r>
          </a:p>
          <a:p>
            <a:r>
              <a:rPr lang="el-GR" dirty="0"/>
              <a:t>Σε ορισμένες περιπτώσεις εμφανίζονται διαταραχές στα σωματομετρικά χαρακτηριστικά, οι οποίες οφείλονται π.χ. στην λανθασμένη έκκριση της αυξητικής ορμόνης. (προγεννητικός έλεγχος- ύψος)</a:t>
            </a:r>
          </a:p>
        </p:txBody>
      </p:sp>
    </p:spTree>
    <p:extLst>
      <p:ext uri="{BB962C8B-B14F-4D97-AF65-F5344CB8AC3E}">
        <p14:creationId xmlns:p14="http://schemas.microsoft.com/office/powerpoint/2010/main" val="1467328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300508" y="1399597"/>
            <a:ext cx="11590984" cy="5292148"/>
          </a:xfrm>
        </p:spPr>
        <p:txBody>
          <a:bodyPr>
            <a:normAutofit lnSpcReduction="10000"/>
          </a:bodyPr>
          <a:lstStyle/>
          <a:p>
            <a:r>
              <a:rPr lang="el-GR" dirty="0"/>
              <a:t>Η κοινωνία στην οποία ζούμε δίνει ιδιαίτερη σημασία στην </a:t>
            </a:r>
            <a:r>
              <a:rPr lang="el-GR" b="1" dirty="0"/>
              <a:t>εξωτερική εμφάνιση</a:t>
            </a:r>
            <a:r>
              <a:rPr lang="el-GR" dirty="0"/>
              <a:t>, η οποία επηρεάζει και την εξέλιξη του ανθρώπου σε πολλά επίπεδα. </a:t>
            </a:r>
          </a:p>
          <a:p>
            <a:r>
              <a:rPr lang="el-GR" dirty="0"/>
              <a:t>Το ερώτημα είναι: </a:t>
            </a:r>
            <a:r>
              <a:rPr lang="el-GR" u="sng" dirty="0"/>
              <a:t>Θα μπορούσε να γίνει αποδεκτή μια γονιδιακή παρέμβαση χωρίς άμεσο θεραπευτικό σκοπό, αλλά για να βελτιώσει την εξωτερική εμφάνιση του ατόμου</a:t>
            </a:r>
            <a:r>
              <a:rPr lang="el-GR" dirty="0"/>
              <a:t>; (π.χ. ύψος)</a:t>
            </a:r>
          </a:p>
          <a:p>
            <a:r>
              <a:rPr lang="el-GR" dirty="0"/>
              <a:t>Κάποιοι παρομοιάζουν μια τέτοια εφαρμογή της γενετικής μηχανικής με την </a:t>
            </a:r>
            <a:r>
              <a:rPr lang="el-GR" b="1" dirty="0"/>
              <a:t>πλαστική χειρουργική</a:t>
            </a:r>
            <a:r>
              <a:rPr lang="el-GR" dirty="0"/>
              <a:t>, και έτσι της προσδίδουν κάποια θεραπευτική διάσταση. Γίνεται λόγος για μια «γονιδιακή πλαστική χειρουργική». </a:t>
            </a:r>
          </a:p>
          <a:p>
            <a:r>
              <a:rPr lang="el-GR" dirty="0"/>
              <a:t>Όταν όμως η εφαρμογή πρόκειται να γίνει σε γενετικά κύτταρα ή έμβρυα, είναι αδύνατον να ερωτηθεί και να αποφασίσει εκείνος που γίνεται αντικείμενο της παρέμβασης. Επίσης, τα πράγματα περιπλέκονται εφόσον δεν υπάρχει θέμα ζωής ή θανάτου ή κάποιας σοβαρής νόσου. </a:t>
            </a:r>
          </a:p>
          <a:p>
            <a:pPr marL="0" indent="0">
              <a:buNone/>
            </a:pPr>
            <a:endParaRPr lang="el-GR" dirty="0"/>
          </a:p>
        </p:txBody>
      </p:sp>
    </p:spTree>
    <p:extLst>
      <p:ext uri="{BB962C8B-B14F-4D97-AF65-F5344CB8AC3E}">
        <p14:creationId xmlns:p14="http://schemas.microsoft.com/office/powerpoint/2010/main" val="4203913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0936"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249381" y="1325564"/>
            <a:ext cx="11585863" cy="5532436"/>
          </a:xfrm>
        </p:spPr>
        <p:txBody>
          <a:bodyPr>
            <a:normAutofit/>
          </a:bodyPr>
          <a:lstStyle/>
          <a:p>
            <a:r>
              <a:rPr lang="el-GR" dirty="0"/>
              <a:t>Ένα άλλο θέμα που απασχόλησε τους επιστήμονες είναι </a:t>
            </a:r>
            <a:r>
              <a:rPr lang="el-GR" b="1" dirty="0"/>
              <a:t>το μυστήριο της γήρανσης των ανθρώπινων οργανισμών</a:t>
            </a:r>
            <a:r>
              <a:rPr lang="el-GR" dirty="0"/>
              <a:t>- το μυστικό της νεότητας. </a:t>
            </a:r>
          </a:p>
          <a:p>
            <a:r>
              <a:rPr lang="el-GR" dirty="0"/>
              <a:t>Υπάρχει η πεποίθηση ότι </a:t>
            </a:r>
            <a:r>
              <a:rPr lang="el-GR" b="1" dirty="0"/>
              <a:t>το όριο της ανθρώπινης ζωής</a:t>
            </a:r>
            <a:r>
              <a:rPr lang="el-GR" dirty="0"/>
              <a:t> ίσως κάποια μέρα μεγαλώσει μέσω της γενετικής μηχανικής.</a:t>
            </a:r>
          </a:p>
          <a:p>
            <a:r>
              <a:rPr lang="el-GR" dirty="0"/>
              <a:t>Σύγχρονες έρευνες έδειξαν ότι ασθένειες που προκαλούν πρόωρη γήρανση, όπως το σύνδρομο </a:t>
            </a:r>
            <a:r>
              <a:rPr lang="en-US" dirty="0"/>
              <a:t>Werner</a:t>
            </a:r>
            <a:r>
              <a:rPr lang="el-GR" dirty="0"/>
              <a:t>, έχουν γενετικές καταβολές. Εντοπίστηκε μια περιοχή στο χρωμόσωμα 8, στην οποία βρίσκεται το υπεύθυνο γονίδιο  για το σύνδρομο </a:t>
            </a:r>
            <a:r>
              <a:rPr lang="en-US" dirty="0"/>
              <a:t>Werner</a:t>
            </a:r>
            <a:r>
              <a:rPr lang="el-GR" dirty="0"/>
              <a:t>. </a:t>
            </a:r>
          </a:p>
          <a:p>
            <a:r>
              <a:rPr lang="el-GR" dirty="0"/>
              <a:t>Έτσι δίνονται ελπίδες για την γονιδιακή αντιμετώπιση τέτοιων ασθενειών, αλλά και για την τεχνητή αύξηση του ορίου της ανθρώπινης ζωής.</a:t>
            </a:r>
          </a:p>
        </p:txBody>
      </p:sp>
    </p:spTree>
    <p:extLst>
      <p:ext uri="{BB962C8B-B14F-4D97-AF65-F5344CB8AC3E}">
        <p14:creationId xmlns:p14="http://schemas.microsoft.com/office/powerpoint/2010/main" val="2646143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426027" y="1825625"/>
            <a:ext cx="11461173" cy="4351338"/>
          </a:xfrm>
        </p:spPr>
        <p:txBody>
          <a:bodyPr/>
          <a:lstStyle/>
          <a:p>
            <a:r>
              <a:rPr lang="el-GR" dirty="0"/>
              <a:t>Η μη θεραπευτική παρέμβαση, η οποία αλλάζει τα δεδομένα σε ένα τόσο φυσιολογικό γεγονός, όπως </a:t>
            </a:r>
            <a:r>
              <a:rPr lang="el-GR" b="1" dirty="0"/>
              <a:t>ο βιολογικός θάνατος</a:t>
            </a:r>
            <a:r>
              <a:rPr lang="el-GR" dirty="0"/>
              <a:t>, κάθε άλλο παρά απλή υπόθεση μπορεί να χαρακτηριστεί. (νόημα της ζωής)</a:t>
            </a:r>
          </a:p>
          <a:p>
            <a:r>
              <a:rPr lang="el-GR" dirty="0"/>
              <a:t>Η τοποθέτηση σ’ αυτό το ζήτημα εξαρτάται από το πόσο θεωρεί κάποιος μια τέτοια παρέμβαση ότι  αποτελεί υπηρεσία της υγείας του ανθρώπου ή όχι. </a:t>
            </a:r>
          </a:p>
          <a:p>
            <a:r>
              <a:rPr lang="el-GR" dirty="0"/>
              <a:t>Δηλαδή κατά πόσο εκλαμβάνει τον βιολογικό θάνατο ως </a:t>
            </a:r>
            <a:r>
              <a:rPr lang="el-GR" u="sng" dirty="0"/>
              <a:t>ασθένεια</a:t>
            </a:r>
            <a:r>
              <a:rPr lang="el-GR" dirty="0"/>
              <a:t> ή ως ένα </a:t>
            </a:r>
            <a:r>
              <a:rPr lang="el-GR" u="sng" dirty="0"/>
              <a:t>φυσικό φαινόμενο</a:t>
            </a:r>
            <a:r>
              <a:rPr lang="el-GR" dirty="0"/>
              <a:t>. </a:t>
            </a:r>
          </a:p>
          <a:p>
            <a:pPr marL="0" indent="0">
              <a:buNone/>
            </a:pPr>
            <a:endParaRPr lang="el-GR" dirty="0"/>
          </a:p>
        </p:txBody>
      </p:sp>
    </p:spTree>
    <p:extLst>
      <p:ext uri="{BB962C8B-B14F-4D97-AF65-F5344CB8AC3E}">
        <p14:creationId xmlns:p14="http://schemas.microsoft.com/office/powerpoint/2010/main" val="2012980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2442"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360608" y="1171978"/>
            <a:ext cx="11616744" cy="5686022"/>
          </a:xfrm>
        </p:spPr>
        <p:txBody>
          <a:bodyPr>
            <a:normAutofit lnSpcReduction="10000"/>
          </a:bodyPr>
          <a:lstStyle/>
          <a:p>
            <a:pPr marL="0" indent="0">
              <a:buNone/>
            </a:pPr>
            <a:r>
              <a:rPr lang="el-GR" dirty="0"/>
              <a:t>Όσο αφορά στις </a:t>
            </a:r>
            <a:r>
              <a:rPr lang="el-GR" b="1" dirty="0">
                <a:solidFill>
                  <a:srgbClr val="FF0000"/>
                </a:solidFill>
              </a:rPr>
              <a:t>παρεμβάσεις στα διανοητικά χαρακτηριστικά</a:t>
            </a:r>
            <a:r>
              <a:rPr lang="el-GR" b="1" dirty="0"/>
              <a:t>, </a:t>
            </a:r>
            <a:r>
              <a:rPr lang="el-GR" dirty="0"/>
              <a:t>περισσότερο απασχόλησε τους ερευνητές ό,τι αφορά </a:t>
            </a:r>
            <a:r>
              <a:rPr lang="el-GR" u="sng" dirty="0"/>
              <a:t>τη λειτουργία της μνήμης</a:t>
            </a:r>
            <a:r>
              <a:rPr lang="el-GR" dirty="0"/>
              <a:t>. </a:t>
            </a:r>
          </a:p>
          <a:p>
            <a:r>
              <a:rPr lang="el-GR" dirty="0"/>
              <a:t>Είναι αποδεκτό ότι η ανθρώπινη μνήμη λαμβάνει χώρα στο εγκέφαλο μέσω της </a:t>
            </a:r>
            <a:r>
              <a:rPr lang="el-GR" u="sng" dirty="0"/>
              <a:t>μεταφοράς χημικών ουσιών</a:t>
            </a:r>
            <a:r>
              <a:rPr lang="el-GR" dirty="0"/>
              <a:t> από ένα εγκεφαλικό κύτταρο σ’ ένα άλλο.  Ένας τέτοιος τύπος κυττάρων με κωδικό όνομα </a:t>
            </a:r>
            <a:r>
              <a:rPr lang="en-US" dirty="0"/>
              <a:t>NMDA</a:t>
            </a:r>
            <a:r>
              <a:rPr lang="el-GR" dirty="0"/>
              <a:t>- υποδοχείς έγινε αντικείμενο ιδιαίτερης μελέτης. </a:t>
            </a:r>
          </a:p>
          <a:p>
            <a:r>
              <a:rPr lang="el-GR" dirty="0"/>
              <a:t>Ένα άλλο επίτευγμα, που επέτρεψε την κατανόηση της γενετικής σύστασης της ανθρώπινη μνήμης, είναι η ανακάλυψη ότι ο κληρονομικός τύπος της νόσου του </a:t>
            </a:r>
            <a:r>
              <a:rPr lang="en-US" dirty="0"/>
              <a:t>Alzheimer </a:t>
            </a:r>
            <a:r>
              <a:rPr lang="el-GR" dirty="0"/>
              <a:t>οφείλεται σε γονίδια των χρωμοσωμάτων 14 και 21, χωρίς να έχουν εντοπιστεί ακόμη ακριβώς τα γονίδια. </a:t>
            </a:r>
          </a:p>
          <a:p>
            <a:r>
              <a:rPr lang="el-GR" dirty="0"/>
              <a:t>Σε πολλές περιπτώσεις αντιμετωπίστηκε θετικά μια παρέμβαση που θα βελτίωνε όχι μόνο τη μνημονική, αλλά και γενικότερα τη διανοητική δυνατότητα ενός μέσου ανθρώπου. </a:t>
            </a:r>
          </a:p>
          <a:p>
            <a:endParaRPr lang="el-GR" dirty="0"/>
          </a:p>
        </p:txBody>
      </p:sp>
    </p:spTree>
    <p:extLst>
      <p:ext uri="{BB962C8B-B14F-4D97-AF65-F5344CB8AC3E}">
        <p14:creationId xmlns:p14="http://schemas.microsoft.com/office/powerpoint/2010/main" val="673708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8457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332509" y="1410134"/>
            <a:ext cx="11772900" cy="5447866"/>
          </a:xfrm>
        </p:spPr>
        <p:txBody>
          <a:bodyPr>
            <a:normAutofit/>
          </a:bodyPr>
          <a:lstStyle/>
          <a:p>
            <a:r>
              <a:rPr lang="el-GR" dirty="0"/>
              <a:t>Στις Η.Π.Α. το 1986 και 1992 σε διεθνές επίπεδο τέθηκε το ερώτημα: οι επιστήμονες θα μπορούσαν να επιφέρουν κάποιες αλλαγές στα ανθρώπινα κύτταρα, ώστε οι απόγονοι όσων δέχονται τις αλλαγές να κληρονομήσουν περισσότερη </a:t>
            </a:r>
            <a:r>
              <a:rPr lang="el-GR" b="1" dirty="0"/>
              <a:t>ευφυία</a:t>
            </a:r>
            <a:r>
              <a:rPr lang="el-GR" dirty="0"/>
              <a:t>; </a:t>
            </a:r>
          </a:p>
          <a:p>
            <a:r>
              <a:rPr lang="el-GR" dirty="0"/>
              <a:t>Η απάντηση των νευρολόγων ήταν η εξής: επειδή ο εγκέφαλος-νους είναι πολυδιάστατος, </a:t>
            </a:r>
            <a:r>
              <a:rPr lang="el-GR" dirty="0">
                <a:solidFill>
                  <a:srgbClr val="C00000"/>
                </a:solidFill>
              </a:rPr>
              <a:t>είναι πολύ δύσκολο να καθοριστεί γενετικά κάτι τόσο αφηρημένο και πολυδιάστατο, όπως η ευφυία</a:t>
            </a:r>
            <a:r>
              <a:rPr lang="el-GR" dirty="0"/>
              <a:t>.  </a:t>
            </a:r>
          </a:p>
          <a:p>
            <a:r>
              <a:rPr lang="el-GR" dirty="0"/>
              <a:t>Έτσι προτάθηκε να στραφούν οι προσπάθειες στη </a:t>
            </a:r>
            <a:r>
              <a:rPr lang="el-GR" u="sng" dirty="0"/>
              <a:t>λειτουργία της μνήμης</a:t>
            </a:r>
            <a:r>
              <a:rPr lang="el-GR" dirty="0"/>
              <a:t>. Αλλά και πάλι οι επιστήμονες διαπίστωσαν </a:t>
            </a:r>
            <a:r>
              <a:rPr lang="el-GR" b="1" dirty="0"/>
              <a:t>τεχνικά εμπόδια</a:t>
            </a:r>
            <a:r>
              <a:rPr lang="el-GR" dirty="0"/>
              <a:t>, σύμφωνα με τα οποία </a:t>
            </a:r>
            <a:r>
              <a:rPr lang="el-GR" u="sng" dirty="0"/>
              <a:t>όσο και αν αυξηθεί η μνήμη</a:t>
            </a:r>
            <a:r>
              <a:rPr lang="el-GR" dirty="0"/>
              <a:t> κάποια στιγμή </a:t>
            </a:r>
            <a:r>
              <a:rPr lang="el-GR" u="sng" dirty="0"/>
              <a:t>θα </a:t>
            </a:r>
            <a:r>
              <a:rPr lang="el-GR" u="sng" dirty="0" err="1"/>
              <a:t>κορεσθεί</a:t>
            </a:r>
            <a:r>
              <a:rPr lang="el-GR" dirty="0"/>
              <a:t> και τα παλιά δεδομένα θα αντικατασταθούν από νέα, όπως γινόταν και πριν από τη βελτιωτική παρέμβαση. </a:t>
            </a:r>
          </a:p>
          <a:p>
            <a:pPr marL="0" indent="0">
              <a:buNone/>
            </a:pPr>
            <a:endParaRPr lang="el-GR" dirty="0"/>
          </a:p>
        </p:txBody>
      </p:sp>
    </p:spTree>
    <p:extLst>
      <p:ext uri="{BB962C8B-B14F-4D97-AF65-F5344CB8AC3E}">
        <p14:creationId xmlns:p14="http://schemas.microsoft.com/office/powerpoint/2010/main" val="2019188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199"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0" y="1205346"/>
            <a:ext cx="12192000" cy="5517718"/>
          </a:xfrm>
        </p:spPr>
        <p:txBody>
          <a:bodyPr>
            <a:normAutofit/>
          </a:bodyPr>
          <a:lstStyle/>
          <a:p>
            <a:pPr marL="0" indent="0">
              <a:buNone/>
            </a:pPr>
            <a:r>
              <a:rPr lang="el-GR" dirty="0"/>
              <a:t>Όσο αφορά στις </a:t>
            </a:r>
            <a:r>
              <a:rPr lang="el-GR" b="1" dirty="0">
                <a:solidFill>
                  <a:srgbClr val="FF0000"/>
                </a:solidFill>
              </a:rPr>
              <a:t>παρεμβάσεις στα ψυχικά και ηθικά χαρακτηριστικά</a:t>
            </a:r>
            <a:r>
              <a:rPr lang="el-GR" b="1" dirty="0"/>
              <a:t>, </a:t>
            </a:r>
            <a:r>
              <a:rPr lang="el-GR" dirty="0"/>
              <a:t>μελέτες που έγιναν για την εξιχνίαση του συνδρόμου </a:t>
            </a:r>
            <a:r>
              <a:rPr lang="en-US" dirty="0" err="1"/>
              <a:t>Lesch</a:t>
            </a:r>
            <a:r>
              <a:rPr lang="el-GR" dirty="0"/>
              <a:t>-</a:t>
            </a:r>
            <a:r>
              <a:rPr lang="en-US" dirty="0" err="1"/>
              <a:t>Nyham</a:t>
            </a:r>
            <a:r>
              <a:rPr lang="en-US" dirty="0"/>
              <a:t> </a:t>
            </a:r>
            <a:r>
              <a:rPr lang="el-GR" dirty="0"/>
              <a:t>έδειξαν ότι οι ψυχοπαθολογικές καταστάσεις είναι δυνατόν να έχουν κληρονομικές καταβολές, όπως π.χ. η επιθετικότητα.</a:t>
            </a:r>
          </a:p>
          <a:p>
            <a:r>
              <a:rPr lang="el-GR" dirty="0"/>
              <a:t>Σήμερα η Γενετική της Συμπεριφοράς συνιστά έναν ιδιαίτερο κλάδο της γενετικής. Έναν από τους πρώτους στόχους της γενετικής παρέμβασης με σκοπό τη θεραπεία αποτελεί </a:t>
            </a:r>
            <a:r>
              <a:rPr lang="el-GR" b="1" dirty="0"/>
              <a:t>η επιθετικότητα</a:t>
            </a:r>
            <a:r>
              <a:rPr lang="el-GR" dirty="0"/>
              <a:t>.  </a:t>
            </a:r>
          </a:p>
          <a:p>
            <a:r>
              <a:rPr lang="el-GR" dirty="0"/>
              <a:t>Το 1993 στην Ολλανδία οι γενετιστές ανέφεραν μια μετάλλαξη, η οποία συνδέονταν με την επιθετική συμπεριφορά. Η συγκεκριμένη μετάλλαξη εμπόδιζε την παραγωγή ενός </a:t>
            </a:r>
            <a:r>
              <a:rPr lang="el-GR" u="sng" dirty="0"/>
              <a:t>ενζύμου</a:t>
            </a:r>
            <a:r>
              <a:rPr lang="el-GR" dirty="0"/>
              <a:t>, που ονομάζεται </a:t>
            </a:r>
            <a:r>
              <a:rPr lang="el-GR" dirty="0" err="1"/>
              <a:t>μονοανιμική</a:t>
            </a:r>
            <a:r>
              <a:rPr lang="el-GR" dirty="0"/>
              <a:t> </a:t>
            </a:r>
            <a:r>
              <a:rPr lang="el-GR" dirty="0" err="1"/>
              <a:t>οξιδάση</a:t>
            </a:r>
            <a:r>
              <a:rPr lang="el-GR" dirty="0"/>
              <a:t> Α. Το ένζυμο αυτό ρυθμίζει τη </a:t>
            </a:r>
            <a:r>
              <a:rPr lang="el-GR" dirty="0" err="1"/>
              <a:t>σερετονίνη</a:t>
            </a:r>
            <a:r>
              <a:rPr lang="el-GR" dirty="0"/>
              <a:t> και τη </a:t>
            </a:r>
            <a:r>
              <a:rPr lang="el-GR" dirty="0" err="1"/>
              <a:t>νοραδρεναλίνη</a:t>
            </a:r>
            <a:r>
              <a:rPr lang="el-GR" dirty="0"/>
              <a:t> στον εγκέφαλο.  Πρόκειται για </a:t>
            </a:r>
            <a:r>
              <a:rPr lang="el-GR" dirty="0" err="1"/>
              <a:t>νευροδιαβιβαστικές</a:t>
            </a:r>
            <a:r>
              <a:rPr lang="el-GR" dirty="0"/>
              <a:t> </a:t>
            </a:r>
            <a:r>
              <a:rPr lang="el-GR" dirty="0" err="1"/>
              <a:t>αμίνες</a:t>
            </a:r>
            <a:r>
              <a:rPr lang="el-GR" dirty="0"/>
              <a:t>, η δυσλειτουργία των οποίων δημιουργεί αντικοινωνική συμπεριφορά. </a:t>
            </a:r>
          </a:p>
          <a:p>
            <a:endParaRPr lang="el-GR" dirty="0"/>
          </a:p>
        </p:txBody>
      </p:sp>
    </p:spTree>
    <p:extLst>
      <p:ext uri="{BB962C8B-B14F-4D97-AF65-F5344CB8AC3E}">
        <p14:creationId xmlns:p14="http://schemas.microsoft.com/office/powerpoint/2010/main" val="1858207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97426" y="1825625"/>
            <a:ext cx="11994573" cy="4928466"/>
          </a:xfrm>
        </p:spPr>
        <p:txBody>
          <a:bodyPr>
            <a:normAutofit fontScale="92500"/>
          </a:bodyPr>
          <a:lstStyle/>
          <a:p>
            <a:pPr marL="0" indent="0">
              <a:buNone/>
            </a:pPr>
            <a:r>
              <a:rPr lang="el-GR" dirty="0"/>
              <a:t>Η </a:t>
            </a:r>
            <a:r>
              <a:rPr lang="el-GR" sz="4000" b="1" dirty="0"/>
              <a:t>γονιδιακή θεραπεία σε γενετικά κύτταρα</a:t>
            </a:r>
            <a:r>
              <a:rPr lang="el-GR" sz="4000" dirty="0"/>
              <a:t> </a:t>
            </a:r>
            <a:r>
              <a:rPr lang="el-GR" dirty="0"/>
              <a:t>είναι ο δεύτερος τύπος γονιδιακής παρέμβασης </a:t>
            </a:r>
            <a:r>
              <a:rPr lang="el-GR" u="sng" dirty="0"/>
              <a:t>για θεραπευτικούς σκοπούς</a:t>
            </a:r>
            <a:r>
              <a:rPr lang="el-GR" dirty="0"/>
              <a:t>. </a:t>
            </a:r>
          </a:p>
          <a:p>
            <a:r>
              <a:rPr lang="el-GR" dirty="0"/>
              <a:t>Εδώ απαιτείται πιο μεγάλη πρόοδος στη γνώση της λειτουργίας των γενετικών μηχανισμών. </a:t>
            </a:r>
          </a:p>
          <a:p>
            <a:r>
              <a:rPr lang="el-GR" dirty="0"/>
              <a:t>Οι ερευνητές πρέπει να γνωρίζουν: </a:t>
            </a:r>
          </a:p>
          <a:p>
            <a:pPr marL="0" indent="0">
              <a:buNone/>
            </a:pPr>
            <a:r>
              <a:rPr lang="el-GR" sz="4000" b="1" dirty="0">
                <a:solidFill>
                  <a:srgbClr val="C00000"/>
                </a:solidFill>
              </a:rPr>
              <a:t>πώς θα εισάγουν ένα γονίδιο στα αναπαραγωγικά κύτταρα του ασθενούς</a:t>
            </a:r>
            <a:r>
              <a:rPr lang="el-GR" dirty="0"/>
              <a:t>, με τέτοιο τρόπο που να το </a:t>
            </a:r>
            <a:r>
              <a:rPr lang="el-GR" sz="4000" b="1" u="sng" dirty="0">
                <a:solidFill>
                  <a:srgbClr val="C00000"/>
                </a:solidFill>
                <a:effectLst>
                  <a:outerShdw blurRad="38100" dist="38100" dir="2700000" algn="tl">
                    <a:srgbClr val="000000">
                      <a:alpha val="43137"/>
                    </a:srgbClr>
                  </a:outerShdw>
                </a:effectLst>
              </a:rPr>
              <a:t>κληρονομήσουν οι απόγονοί του</a:t>
            </a:r>
            <a:r>
              <a:rPr lang="el-GR" dirty="0"/>
              <a:t>. </a:t>
            </a:r>
          </a:p>
          <a:p>
            <a:r>
              <a:rPr lang="el-GR" dirty="0"/>
              <a:t>Συνεπώς, σε σχέση με τη γονιδιακή θεραπεία σε σωματικά κύτταρα </a:t>
            </a:r>
            <a:r>
              <a:rPr lang="el-GR" b="1" dirty="0"/>
              <a:t>διαφέρει στα κύτταρα που επιλέγει</a:t>
            </a:r>
            <a:r>
              <a:rPr lang="el-GR" dirty="0"/>
              <a:t> για να παρέμβει στη γονιδιακή τους σύνθεση. </a:t>
            </a:r>
          </a:p>
          <a:p>
            <a:pPr marL="0" indent="0">
              <a:buNone/>
            </a:pPr>
            <a:endParaRPr lang="el-GR" dirty="0"/>
          </a:p>
        </p:txBody>
      </p:sp>
    </p:spTree>
    <p:extLst>
      <p:ext uri="{BB962C8B-B14F-4D97-AF65-F5344CB8AC3E}">
        <p14:creationId xmlns:p14="http://schemas.microsoft.com/office/powerpoint/2010/main" val="17601659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199"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311727" y="1402772"/>
            <a:ext cx="11880273" cy="5455227"/>
          </a:xfrm>
        </p:spPr>
        <p:txBody>
          <a:bodyPr>
            <a:normAutofit/>
          </a:bodyPr>
          <a:lstStyle/>
          <a:p>
            <a:r>
              <a:rPr lang="el-GR" dirty="0"/>
              <a:t>Φυσικά, υπάρχουν ψυχασθένειες που χρήζουν ιατρικής φροντίδας και θεραπείας. Πότε όμως πρόκειται για θεραπεία και πότε για βελτιωτική παρέμβαση; </a:t>
            </a:r>
          </a:p>
          <a:p>
            <a:r>
              <a:rPr lang="el-GR" dirty="0"/>
              <a:t>Και αν ακόμη η αντικοινωνική συμπεριφορά θα μπορούσε να «εξυγιανθεί» μέσω των γενετικών παρεμβάσεων, ποιος θα ήταν ο ορισμός της συμπεριφοράς ως αντικοινωνικής;  Και ποια θα ήταν η ελευθερία του ανθρώπου με τέτοιου είδους παρεμβάσεις στη συμπεριφορά και στον χαρακτήρα του; </a:t>
            </a:r>
          </a:p>
          <a:p>
            <a:r>
              <a:rPr lang="el-GR" dirty="0"/>
              <a:t>Οι νέες ανακαλύψεις έχουν ιδιαίτερη βαρύτητα γιατί αφορούν τη διαλεκτική μεταξύ </a:t>
            </a:r>
            <a:r>
              <a:rPr lang="el-GR" dirty="0">
                <a:solidFill>
                  <a:srgbClr val="C00000"/>
                </a:solidFill>
              </a:rPr>
              <a:t>γενετικών καταβολών </a:t>
            </a:r>
            <a:r>
              <a:rPr lang="el-GR" dirty="0"/>
              <a:t>και </a:t>
            </a:r>
            <a:r>
              <a:rPr lang="el-GR" dirty="0">
                <a:solidFill>
                  <a:srgbClr val="C00000"/>
                </a:solidFill>
              </a:rPr>
              <a:t>ευθύνης των ανθρώπων</a:t>
            </a:r>
            <a:r>
              <a:rPr lang="el-GR" dirty="0"/>
              <a:t>, και συνεπώς άπτονται της ελευθερίας της  βουλήσεως και του αυτεξουσίου. </a:t>
            </a:r>
          </a:p>
          <a:p>
            <a:pPr marL="0" indent="0">
              <a:buNone/>
            </a:pPr>
            <a:endParaRPr lang="el-GR" dirty="0"/>
          </a:p>
        </p:txBody>
      </p:sp>
    </p:spTree>
    <p:extLst>
      <p:ext uri="{BB962C8B-B14F-4D97-AF65-F5344CB8AC3E}">
        <p14:creationId xmlns:p14="http://schemas.microsoft.com/office/powerpoint/2010/main" val="2512026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249381" y="1485900"/>
            <a:ext cx="11856027" cy="5195455"/>
          </a:xfrm>
        </p:spPr>
        <p:txBody>
          <a:bodyPr/>
          <a:lstStyle/>
          <a:p>
            <a:r>
              <a:rPr lang="el-GR" dirty="0"/>
              <a:t>Μερικά ακόμη παραδείγματα που προσελκύουν το ενδιαφέρον των ερευνητών της γενετικής μηχανικής και αποτελούν αντικείμενα ενδιαφέροντος είναι: </a:t>
            </a:r>
          </a:p>
          <a:p>
            <a:pPr>
              <a:buFont typeface="Wingdings" panose="05000000000000000000" pitchFamily="2" charset="2"/>
              <a:buChar char="v"/>
            </a:pPr>
            <a:r>
              <a:rPr lang="el-GR" dirty="0"/>
              <a:t>η μείωση της ανάγκης του ανθρώπινου οργανισμού για ύπνο, </a:t>
            </a:r>
          </a:p>
          <a:p>
            <a:pPr>
              <a:buFont typeface="Wingdings" panose="05000000000000000000" pitchFamily="2" charset="2"/>
              <a:buChar char="v"/>
            </a:pPr>
            <a:r>
              <a:rPr lang="el-GR" dirty="0"/>
              <a:t>η αύξηση της φυσικής αντοχής, </a:t>
            </a:r>
          </a:p>
          <a:p>
            <a:pPr>
              <a:buFont typeface="Wingdings" panose="05000000000000000000" pitchFamily="2" charset="2"/>
              <a:buChar char="v"/>
            </a:pPr>
            <a:r>
              <a:rPr lang="el-GR" dirty="0"/>
              <a:t>η βελτίωση της γενικής ικανότητας αντίληψης κ.ά. </a:t>
            </a:r>
          </a:p>
          <a:p>
            <a:r>
              <a:rPr lang="el-GR" dirty="0"/>
              <a:t>Είναι λοιπόν απαραίτητο να αποσαφηνιστεί πότε πρόκειται για </a:t>
            </a:r>
            <a:r>
              <a:rPr lang="el-GR" b="1" dirty="0"/>
              <a:t>θεραπεία</a:t>
            </a:r>
            <a:r>
              <a:rPr lang="el-GR" dirty="0"/>
              <a:t> και πότε για </a:t>
            </a:r>
            <a:r>
              <a:rPr lang="el-GR" b="1" dirty="0"/>
              <a:t>βελτιωτική παρέμβαση</a:t>
            </a:r>
            <a:r>
              <a:rPr lang="el-GR" dirty="0"/>
              <a:t>, ώστε να μην χρησιμοποιείται η πρώτη ως πρόσχημα για τη δεύτερη. (ακριβής ορισμός ασθένειας- θεραπείας) </a:t>
            </a:r>
          </a:p>
          <a:p>
            <a:pPr marL="0" indent="0">
              <a:buNone/>
            </a:pPr>
            <a:endParaRPr lang="el-GR" dirty="0"/>
          </a:p>
        </p:txBody>
      </p:sp>
    </p:spTree>
    <p:extLst>
      <p:ext uri="{BB962C8B-B14F-4D97-AF65-F5344CB8AC3E}">
        <p14:creationId xmlns:p14="http://schemas.microsoft.com/office/powerpoint/2010/main" val="2419124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0" y="1159099"/>
            <a:ext cx="12192000" cy="5698901"/>
          </a:xfrm>
        </p:spPr>
        <p:txBody>
          <a:bodyPr>
            <a:normAutofit fontScale="92500"/>
          </a:bodyPr>
          <a:lstStyle/>
          <a:p>
            <a:r>
              <a:rPr lang="el-GR" dirty="0"/>
              <a:t>Η </a:t>
            </a:r>
            <a:r>
              <a:rPr lang="el-GR" sz="4300" b="1" dirty="0"/>
              <a:t>ευγονική γονιδιακή παρέμβαση</a:t>
            </a:r>
            <a:r>
              <a:rPr lang="el-GR" sz="4300" dirty="0"/>
              <a:t> </a:t>
            </a:r>
            <a:r>
              <a:rPr lang="el-GR" dirty="0"/>
              <a:t>σε σχέση με τη βελτιωτική γονιδιακή παρέμβαση δεν διαφέρει σε τίποτα στα </a:t>
            </a:r>
            <a:r>
              <a:rPr lang="el-GR" u="sng" dirty="0"/>
              <a:t>μέσα</a:t>
            </a:r>
            <a:r>
              <a:rPr lang="el-GR" dirty="0"/>
              <a:t>, τις </a:t>
            </a:r>
            <a:r>
              <a:rPr lang="el-GR" u="sng" dirty="0"/>
              <a:t>τεχνικές</a:t>
            </a:r>
            <a:r>
              <a:rPr lang="el-GR" dirty="0"/>
              <a:t> και τους </a:t>
            </a:r>
            <a:r>
              <a:rPr lang="el-GR" u="sng" dirty="0"/>
              <a:t>στόχους</a:t>
            </a:r>
            <a:r>
              <a:rPr lang="el-GR" dirty="0"/>
              <a:t> που θέτει. Η μοναδική διαφορά είναι ότι εδώ η γονιδιακή παρέμβαση </a:t>
            </a:r>
            <a:r>
              <a:rPr lang="el-GR" b="1" u="sng" dirty="0"/>
              <a:t>ανεξαρτητοποιείται</a:t>
            </a:r>
            <a:r>
              <a:rPr lang="el-GR" b="1" dirty="0"/>
              <a:t> από οποιαδήποτε </a:t>
            </a:r>
            <a:r>
              <a:rPr lang="el-GR" b="1" u="sng" dirty="0"/>
              <a:t>θεραπευτική διάσταση</a:t>
            </a:r>
            <a:r>
              <a:rPr lang="el-GR" dirty="0"/>
              <a:t>. </a:t>
            </a:r>
          </a:p>
          <a:p>
            <a:r>
              <a:rPr lang="el-GR" dirty="0"/>
              <a:t>Αποσκοπεί στη φυσική, διανοητική και ηθική «αναβάθμιση» του ανθρώπινου είδους. </a:t>
            </a:r>
          </a:p>
          <a:p>
            <a:r>
              <a:rPr lang="el-GR" dirty="0"/>
              <a:t>Οι αντιδράσεις που προκλήθηκαν από ιατρικής πλευράς συμπυκνώνονται κυρίως στο γεγονός ότι οι ιατρικές γνώσεις της λειτουργίας του ανθρώπινου σώματος είναι ακόμη στοιχειώδεις, ώστε να επιχειρηθούν τέτοιου είδους παρεμβάσεις χωρίς απρόβλεπτες συνέπειες για τον οργανισμό που θα τις δεχτεί.</a:t>
            </a:r>
          </a:p>
          <a:p>
            <a:r>
              <a:rPr lang="el-GR" dirty="0"/>
              <a:t>Πέρα όμως από τις αντιδράσεις των ιατρικών επιστημόνων διατυπώθηκαν μείζονα ερωτήματα φιλοσοφικού, ανθρωπολογικού και ηθικού περιεχομένου για τον </a:t>
            </a:r>
            <a:r>
              <a:rPr lang="el-GR" b="1" dirty="0"/>
              <a:t>σκοπό</a:t>
            </a:r>
            <a:r>
              <a:rPr lang="el-GR" dirty="0"/>
              <a:t>, τα </a:t>
            </a:r>
            <a:r>
              <a:rPr lang="el-GR" b="1" dirty="0"/>
              <a:t>κίνητρα </a:t>
            </a:r>
            <a:r>
              <a:rPr lang="el-GR" dirty="0"/>
              <a:t>και τη </a:t>
            </a:r>
            <a:r>
              <a:rPr lang="el-GR" b="1" dirty="0"/>
              <a:t>φύση</a:t>
            </a:r>
            <a:r>
              <a:rPr lang="el-GR" dirty="0"/>
              <a:t> μιας ευγονικής γονιδιακής παρέμβασης στον άνθρωπο.  </a:t>
            </a:r>
          </a:p>
          <a:p>
            <a:pPr marL="0" indent="0">
              <a:buNone/>
            </a:pPr>
            <a:endParaRPr lang="el-GR" dirty="0"/>
          </a:p>
        </p:txBody>
      </p:sp>
    </p:spTree>
    <p:extLst>
      <p:ext uri="{BB962C8B-B14F-4D97-AF65-F5344CB8AC3E}">
        <p14:creationId xmlns:p14="http://schemas.microsoft.com/office/powerpoint/2010/main" val="1669931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p:txBody>
          <a:bodyPr/>
          <a:lstStyle/>
          <a:p>
            <a:r>
              <a:rPr lang="el-GR" dirty="0"/>
              <a:t>Στις εφαρμογές της γενετικής τεχνολογίας κατατάσσεται και η κλωνοποίηση. </a:t>
            </a:r>
            <a:r>
              <a:rPr lang="el-GR" b="1" dirty="0"/>
              <a:t>Ως αναπαραγωγική μέθοδος για τον άνθρωπο αποκηρύχθηκε</a:t>
            </a:r>
            <a:r>
              <a:rPr lang="el-GR" dirty="0"/>
              <a:t> από </a:t>
            </a:r>
          </a:p>
          <a:p>
            <a:pPr>
              <a:buFont typeface="Wingdings" panose="05000000000000000000" pitchFamily="2" charset="2"/>
              <a:buChar char="v"/>
            </a:pPr>
            <a:r>
              <a:rPr lang="el-GR" dirty="0"/>
              <a:t>τη </a:t>
            </a:r>
            <a:r>
              <a:rPr lang="el-GR" u="sng" dirty="0"/>
              <a:t>διεθνή επιστημονική κοινότητα</a:t>
            </a:r>
            <a:r>
              <a:rPr lang="el-GR" dirty="0"/>
              <a:t>, </a:t>
            </a:r>
          </a:p>
          <a:p>
            <a:pPr>
              <a:buFont typeface="Wingdings" panose="05000000000000000000" pitchFamily="2" charset="2"/>
              <a:buChar char="v"/>
            </a:pPr>
            <a:r>
              <a:rPr lang="el-GR" dirty="0"/>
              <a:t>τις </a:t>
            </a:r>
            <a:r>
              <a:rPr lang="el-GR" u="sng" dirty="0"/>
              <a:t>πολιτικές αρχές σε παγκόσμιο επίπεδο</a:t>
            </a:r>
            <a:r>
              <a:rPr lang="el-GR" dirty="0"/>
              <a:t> και από </a:t>
            </a:r>
          </a:p>
          <a:p>
            <a:pPr>
              <a:buFont typeface="Wingdings" panose="05000000000000000000" pitchFamily="2" charset="2"/>
              <a:buChar char="v"/>
            </a:pPr>
            <a:r>
              <a:rPr lang="el-GR" u="sng" dirty="0"/>
              <a:t>την κοινή γνώμη</a:t>
            </a:r>
            <a:r>
              <a:rPr lang="el-GR" dirty="0"/>
              <a:t>. </a:t>
            </a:r>
          </a:p>
          <a:p>
            <a:r>
              <a:rPr lang="el-GR" dirty="0"/>
              <a:t>Πόσο ισχύ θα μπορούσαν να έχουν αυτές οι απαγορεύσεις; </a:t>
            </a:r>
          </a:p>
          <a:p>
            <a:r>
              <a:rPr lang="el-GR" dirty="0"/>
              <a:t>Οι γενετιστές κάνουν διάκριση ανάμεσα στην </a:t>
            </a:r>
            <a:r>
              <a:rPr lang="el-GR" b="1" dirty="0"/>
              <a:t>αναπαραγωγική</a:t>
            </a:r>
            <a:r>
              <a:rPr lang="el-GR" dirty="0"/>
              <a:t> και </a:t>
            </a:r>
            <a:r>
              <a:rPr lang="el-GR" b="1" dirty="0"/>
              <a:t>θεραπευτική κλωνοποίηση</a:t>
            </a:r>
            <a:r>
              <a:rPr lang="el-GR" dirty="0"/>
              <a:t>. </a:t>
            </a:r>
          </a:p>
          <a:p>
            <a:pPr marL="0" indent="0">
              <a:buNone/>
            </a:pPr>
            <a:endParaRPr lang="el-GR" dirty="0"/>
          </a:p>
        </p:txBody>
      </p:sp>
    </p:spTree>
    <p:extLst>
      <p:ext uri="{BB962C8B-B14F-4D97-AF65-F5344CB8AC3E}">
        <p14:creationId xmlns:p14="http://schemas.microsoft.com/office/powerpoint/2010/main" val="3533437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0" y="1197736"/>
            <a:ext cx="12192000" cy="5660264"/>
          </a:xfrm>
        </p:spPr>
        <p:txBody>
          <a:bodyPr>
            <a:normAutofit lnSpcReduction="10000"/>
          </a:bodyPr>
          <a:lstStyle/>
          <a:p>
            <a:r>
              <a:rPr lang="el-GR" dirty="0"/>
              <a:t>Η </a:t>
            </a:r>
            <a:r>
              <a:rPr lang="el-GR" sz="4700" b="1" dirty="0"/>
              <a:t>θεραπευτική κλωνοποίηση</a:t>
            </a:r>
            <a:r>
              <a:rPr lang="el-GR" sz="4700" dirty="0"/>
              <a:t> </a:t>
            </a:r>
            <a:r>
              <a:rPr lang="el-GR" dirty="0"/>
              <a:t>θα συνίσταται στη δημιουργία σε δοκιμαστικό σωλήνα ενός εμβρύου, στο οποίο δεν θα επιτρέπεται να μεγαλώσει παρά </a:t>
            </a:r>
            <a:r>
              <a:rPr lang="el-GR" u="sng" dirty="0"/>
              <a:t>μέχρι το στάδιο των 32 κυττάρων</a:t>
            </a:r>
            <a:r>
              <a:rPr lang="el-GR" dirty="0"/>
              <a:t>. </a:t>
            </a:r>
          </a:p>
          <a:p>
            <a:r>
              <a:rPr lang="el-GR" dirty="0"/>
              <a:t>Από τα </a:t>
            </a:r>
            <a:r>
              <a:rPr lang="el-GR" b="1" dirty="0"/>
              <a:t>εμβρυικά βλαστικά κύτταρα</a:t>
            </a:r>
            <a:r>
              <a:rPr lang="el-GR" dirty="0"/>
              <a:t> προέρχονται όλοι οι ανθρώπινοι ιστοί. Μέχρι το στάδιο των </a:t>
            </a:r>
            <a:r>
              <a:rPr lang="el-GR" u="sng" dirty="0"/>
              <a:t>16 κυττάρων</a:t>
            </a:r>
            <a:r>
              <a:rPr lang="el-GR" dirty="0"/>
              <a:t> ονομάζονται </a:t>
            </a:r>
            <a:r>
              <a:rPr lang="el-GR" b="1" dirty="0" err="1"/>
              <a:t>ολοδύναμα</a:t>
            </a:r>
            <a:r>
              <a:rPr lang="el-GR" dirty="0"/>
              <a:t>, γιατί μπορούν να εξελιχθούν το καθένα σε πλήρες έμβρυο. Από το στάδιο των 16 μέχρι το στάδιο των </a:t>
            </a:r>
            <a:r>
              <a:rPr lang="el-GR" u="sng" dirty="0"/>
              <a:t>32 κυττάρων</a:t>
            </a:r>
            <a:r>
              <a:rPr lang="el-GR" dirty="0"/>
              <a:t> ονομάζονται απλώς πολυδύναμα, γιατί μπορούν να εξελιχθούν σε ιστούς και όργανα, όχι όμως και σε ολοκληρωμένα έμβρυα. Δηλαδή μπορούν να χρησιμοποιηθούν για τη δημιουργία τεχνητών ιστών και οργάνων. (αντικατάσταση ιστού δέρματος- προβληματικού οργάνου)</a:t>
            </a:r>
          </a:p>
          <a:p>
            <a:r>
              <a:rPr lang="el-GR" dirty="0"/>
              <a:t>Η δυνατότητα </a:t>
            </a:r>
            <a:r>
              <a:rPr lang="el-GR" u="sng" dirty="0"/>
              <a:t>να παραχθούν όργανα ή ιστοί από </a:t>
            </a:r>
            <a:r>
              <a:rPr lang="el-GR" u="sng" dirty="0" err="1"/>
              <a:t>κλωνοποιημένο</a:t>
            </a:r>
            <a:r>
              <a:rPr lang="el-GR" u="sng" dirty="0"/>
              <a:t> </a:t>
            </a:r>
            <a:r>
              <a:rPr lang="en-US" u="sng" dirty="0"/>
              <a:t>DNA </a:t>
            </a:r>
            <a:r>
              <a:rPr lang="el-GR" u="sng" dirty="0"/>
              <a:t>του αποδέκτη οργανισμού</a:t>
            </a:r>
            <a:r>
              <a:rPr lang="el-GR" dirty="0"/>
              <a:t>, συνεπάγεται πολύ λιγότερες πιθανότητες να απορριφθεί το μόσχευμα εξαιτίας του προβλήματος της </a:t>
            </a:r>
            <a:r>
              <a:rPr lang="el-GR" dirty="0" err="1"/>
              <a:t>ιστοσυμβατικότητας</a:t>
            </a:r>
            <a:r>
              <a:rPr lang="el-GR" dirty="0"/>
              <a:t>. (μεταμοσχεύσεις)</a:t>
            </a:r>
          </a:p>
        </p:txBody>
      </p:sp>
    </p:spTree>
    <p:extLst>
      <p:ext uri="{BB962C8B-B14F-4D97-AF65-F5344CB8AC3E}">
        <p14:creationId xmlns:p14="http://schemas.microsoft.com/office/powerpoint/2010/main" val="3868296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238991" y="1343818"/>
            <a:ext cx="11814464" cy="5306364"/>
          </a:xfrm>
        </p:spPr>
        <p:txBody>
          <a:bodyPr/>
          <a:lstStyle/>
          <a:p>
            <a:r>
              <a:rPr lang="el-GR" dirty="0"/>
              <a:t>Ηθικά ερωτήματα παρουσιάζονται και για την εφαρμογή της θεραπευτικής κλωνοποίησης. Τα βλαστικά κύτταρα αποτελούν φυσικούς κλώνους των εμβρύων, αφού έχουν την ικανότητα να εξελιχθούν σε έναν πλήρη οργανισμό μετά τη λήψη τους από το αρχικό έμβρυο, ανεξάρτητα αν τους δοθεί κατεύθυνση να σχηματίσουν έναν ιστό ή ένα όργανο. </a:t>
            </a:r>
          </a:p>
          <a:p>
            <a:r>
              <a:rPr lang="el-GR" dirty="0"/>
              <a:t>Οι πρώτοι που προβληματίστηκαν για </a:t>
            </a:r>
            <a:r>
              <a:rPr lang="el-GR" b="1" dirty="0"/>
              <a:t>τις συνέπειες των εφαρμογών</a:t>
            </a:r>
            <a:r>
              <a:rPr lang="el-GR" dirty="0"/>
              <a:t> της γενετικής μηχανικής στον άνθρωπο ήταν οι πρωτεργάτες των νέων εξελίξεων: </a:t>
            </a:r>
          </a:p>
          <a:p>
            <a:pPr>
              <a:buFont typeface="Wingdings" panose="05000000000000000000" pitchFamily="2" charset="2"/>
              <a:buChar char="v"/>
            </a:pPr>
            <a:r>
              <a:rPr lang="el-GR" u="sng" dirty="0"/>
              <a:t>ιατρικοί επιστήμονες</a:t>
            </a:r>
            <a:r>
              <a:rPr lang="el-GR" dirty="0"/>
              <a:t>, </a:t>
            </a:r>
          </a:p>
          <a:p>
            <a:pPr>
              <a:buFont typeface="Wingdings" panose="05000000000000000000" pitchFamily="2" charset="2"/>
              <a:buChar char="v"/>
            </a:pPr>
            <a:r>
              <a:rPr lang="el-GR" u="sng" dirty="0"/>
              <a:t>βιολόγοι</a:t>
            </a:r>
            <a:r>
              <a:rPr lang="el-GR" dirty="0"/>
              <a:t> και </a:t>
            </a:r>
          </a:p>
          <a:p>
            <a:pPr>
              <a:buFont typeface="Wingdings" panose="05000000000000000000" pitchFamily="2" charset="2"/>
              <a:buChar char="v"/>
            </a:pPr>
            <a:r>
              <a:rPr lang="el-GR" u="sng" dirty="0"/>
              <a:t>γενετιστές</a:t>
            </a:r>
            <a:r>
              <a:rPr lang="el-GR" dirty="0"/>
              <a:t>. </a:t>
            </a:r>
          </a:p>
          <a:p>
            <a:pPr marL="0" indent="0">
              <a:buNone/>
            </a:pPr>
            <a:endParaRPr lang="el-GR" dirty="0"/>
          </a:p>
        </p:txBody>
      </p:sp>
    </p:spTree>
    <p:extLst>
      <p:ext uri="{BB962C8B-B14F-4D97-AF65-F5344CB8AC3E}">
        <p14:creationId xmlns:p14="http://schemas.microsoft.com/office/powerpoint/2010/main" val="25881199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94961"/>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332509" y="1825625"/>
            <a:ext cx="11450782" cy="4351338"/>
          </a:xfrm>
        </p:spPr>
        <p:txBody>
          <a:bodyPr/>
          <a:lstStyle/>
          <a:p>
            <a:r>
              <a:rPr lang="el-GR" dirty="0"/>
              <a:t>Μια από τις μεγαλύτερες συνεισφορές του Τζέιμς </a:t>
            </a:r>
            <a:r>
              <a:rPr lang="el-GR" dirty="0" err="1"/>
              <a:t>Γουώτσον</a:t>
            </a:r>
            <a:r>
              <a:rPr lang="el-GR" dirty="0"/>
              <a:t>, ενός από τους δύο νομπελίστες που ανακάλυψαν τη δομή της διπλής έλικας του </a:t>
            </a:r>
            <a:r>
              <a:rPr lang="en-US" dirty="0"/>
              <a:t>DNA</a:t>
            </a:r>
            <a:r>
              <a:rPr lang="el-GR" dirty="0"/>
              <a:t>(1962), είναι η διαπίστωση ότι η γνώση που </a:t>
            </a:r>
            <a:r>
              <a:rPr lang="el-GR" dirty="0" err="1"/>
              <a:t>αποκομίζεται</a:t>
            </a:r>
            <a:r>
              <a:rPr lang="el-GR" dirty="0"/>
              <a:t> από τις μελέτες του </a:t>
            </a:r>
            <a:r>
              <a:rPr lang="el-GR" dirty="0" err="1"/>
              <a:t>γονιδιώματος</a:t>
            </a:r>
            <a:r>
              <a:rPr lang="el-GR" dirty="0"/>
              <a:t> θα είχε ευρύτερες </a:t>
            </a:r>
            <a:r>
              <a:rPr lang="el-GR" b="1" dirty="0"/>
              <a:t>ιατρικές</a:t>
            </a:r>
            <a:r>
              <a:rPr lang="el-GR" dirty="0"/>
              <a:t> και </a:t>
            </a:r>
            <a:r>
              <a:rPr lang="el-GR" b="1" dirty="0"/>
              <a:t>κοινωνικές επιπτώσεις</a:t>
            </a:r>
            <a:r>
              <a:rPr lang="el-GR" dirty="0"/>
              <a:t>. </a:t>
            </a:r>
          </a:p>
          <a:p>
            <a:r>
              <a:rPr lang="el-GR" dirty="0"/>
              <a:t>Αυτό οδήγησε το 1989 στη δημιουργία του προγράμματος </a:t>
            </a:r>
            <a:r>
              <a:rPr lang="en-US" dirty="0"/>
              <a:t>ELSI</a:t>
            </a:r>
            <a:r>
              <a:rPr lang="el-GR" dirty="0"/>
              <a:t> (</a:t>
            </a:r>
            <a:r>
              <a:rPr lang="en-US" dirty="0"/>
              <a:t>Ethical</a:t>
            </a:r>
            <a:r>
              <a:rPr lang="el-GR" dirty="0"/>
              <a:t>, </a:t>
            </a:r>
            <a:r>
              <a:rPr lang="en-US" dirty="0"/>
              <a:t>Legal and Social </a:t>
            </a:r>
            <a:r>
              <a:rPr lang="en-US" dirty="0" err="1"/>
              <a:t>Imrlications</a:t>
            </a:r>
            <a:r>
              <a:rPr lang="en-US" dirty="0"/>
              <a:t> of </a:t>
            </a:r>
            <a:r>
              <a:rPr lang="en-US" dirty="0" err="1"/>
              <a:t>th</a:t>
            </a:r>
            <a:r>
              <a:rPr lang="en-GB"/>
              <a:t>e</a:t>
            </a:r>
            <a:r>
              <a:rPr lang="en-US"/>
              <a:t> </a:t>
            </a:r>
            <a:r>
              <a:rPr lang="en-US" dirty="0"/>
              <a:t>HGP</a:t>
            </a:r>
            <a:r>
              <a:rPr lang="el-GR" dirty="0"/>
              <a:t>= Ηθικές, Νομικές και Κοινωνικές Επιπτώσεις της Χαρτογράφησης του Ανθρώπινου </a:t>
            </a:r>
            <a:r>
              <a:rPr lang="el-GR" dirty="0" err="1"/>
              <a:t>Γονιδιώματος</a:t>
            </a:r>
            <a:r>
              <a:rPr lang="el-GR" dirty="0"/>
              <a:t>)</a:t>
            </a:r>
          </a:p>
          <a:p>
            <a:pPr marL="0" indent="0">
              <a:buNone/>
            </a:pPr>
            <a:endParaRPr lang="el-GR" dirty="0"/>
          </a:p>
        </p:txBody>
      </p:sp>
    </p:spTree>
    <p:extLst>
      <p:ext uri="{BB962C8B-B14F-4D97-AF65-F5344CB8AC3E}">
        <p14:creationId xmlns:p14="http://schemas.microsoft.com/office/powerpoint/2010/main" val="3295510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1"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 y="1184856"/>
            <a:ext cx="12192000" cy="5673143"/>
          </a:xfrm>
        </p:spPr>
        <p:txBody>
          <a:bodyPr>
            <a:normAutofit/>
          </a:bodyPr>
          <a:lstStyle/>
          <a:p>
            <a:pPr marL="0" indent="0">
              <a:buNone/>
            </a:pPr>
            <a:r>
              <a:rPr lang="el-GR" dirty="0"/>
              <a:t>Τα θέματα με τα οποία ασχολείται το </a:t>
            </a:r>
            <a:r>
              <a:rPr lang="en-US" dirty="0"/>
              <a:t>ELSI </a:t>
            </a:r>
            <a:r>
              <a:rPr lang="el-GR" dirty="0"/>
              <a:t>είναι πολλά. Μερικά από αυτά είναι: </a:t>
            </a:r>
          </a:p>
          <a:p>
            <a:pPr lvl="0"/>
            <a:r>
              <a:rPr lang="el-GR" dirty="0"/>
              <a:t>Η δίκαιη χρήση της γενετικής πληροφορίας.</a:t>
            </a:r>
          </a:p>
          <a:p>
            <a:pPr lvl="0"/>
            <a:r>
              <a:rPr lang="el-GR" dirty="0"/>
              <a:t>Οι επιδράσεις και ο αντίκτυπος του γενετικού ελέγχου.</a:t>
            </a:r>
          </a:p>
          <a:p>
            <a:pPr lvl="0"/>
            <a:r>
              <a:rPr lang="el-GR" dirty="0"/>
              <a:t>Επιπτώσεις στις προσωπικές αναπαραγωγικές αποφάσεις. </a:t>
            </a:r>
          </a:p>
          <a:p>
            <a:pPr lvl="0"/>
            <a:r>
              <a:rPr lang="el-GR" dirty="0"/>
              <a:t>Κατάχρηση της γενετικής πληροφορίας. </a:t>
            </a:r>
          </a:p>
          <a:p>
            <a:pPr lvl="0"/>
            <a:r>
              <a:rPr lang="el-GR" dirty="0"/>
              <a:t>Προσωπικές επιπτώσεις της προσωπικής γενετικής πληροφορίας σε διάφορα περιβάλλοντα.</a:t>
            </a:r>
          </a:p>
          <a:p>
            <a:pPr lvl="0"/>
            <a:r>
              <a:rPr lang="el-GR" dirty="0"/>
              <a:t>Θέματα εμπορευματοποίησης των αποτελεσμάτων της έρευνας στο </a:t>
            </a:r>
            <a:r>
              <a:rPr lang="el-GR" dirty="0" err="1"/>
              <a:t>γονιδίωμα</a:t>
            </a:r>
            <a:r>
              <a:rPr lang="el-GR" dirty="0"/>
              <a:t> κ.ά. </a:t>
            </a:r>
          </a:p>
          <a:p>
            <a:pPr marL="0" indent="0">
              <a:buNone/>
            </a:pPr>
            <a:r>
              <a:rPr lang="el-GR" dirty="0"/>
              <a:t>Έτσι, ξεκίνησε ο διάλογος πάνω στα θέματα της γενετικής τεχνολογίας και μηχανικής, στον οποίο έλαβαν και λαμβάνουν μέρος πολλοί επιστημονικοί, πολιτικοί και κοινωνικοί κύκλοι. (Βιοηθική)</a:t>
            </a:r>
          </a:p>
          <a:p>
            <a:pPr marL="0" indent="0">
              <a:buNone/>
            </a:pPr>
            <a:endParaRPr lang="el-GR" dirty="0"/>
          </a:p>
        </p:txBody>
      </p:sp>
    </p:spTree>
    <p:extLst>
      <p:ext uri="{BB962C8B-B14F-4D97-AF65-F5344CB8AC3E}">
        <p14:creationId xmlns:p14="http://schemas.microsoft.com/office/powerpoint/2010/main" val="34005190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7F5F53-E1C8-9FEE-CE96-EBF02131D61F}"/>
              </a:ext>
            </a:extLst>
          </p:cNvPr>
          <p:cNvSpPr>
            <a:spLocks noGrp="1"/>
          </p:cNvSpPr>
          <p:nvPr>
            <p:ph type="title"/>
          </p:nvPr>
        </p:nvSpPr>
        <p:spPr>
          <a:xfrm>
            <a:off x="838200" y="18256"/>
            <a:ext cx="10515600" cy="833800"/>
          </a:xfrm>
        </p:spPr>
        <p:txBody>
          <a:bodyPr/>
          <a:lstStyle/>
          <a:p>
            <a:pPr algn="ctr"/>
            <a:r>
              <a:rPr lang="el-GR" dirty="0"/>
              <a:t>Ερωτήσεις </a:t>
            </a:r>
          </a:p>
        </p:txBody>
      </p:sp>
      <p:sp>
        <p:nvSpPr>
          <p:cNvPr id="3" name="Θέση περιεχομένου 2">
            <a:extLst>
              <a:ext uri="{FF2B5EF4-FFF2-40B4-BE49-F238E27FC236}">
                <a16:creationId xmlns:a16="http://schemas.microsoft.com/office/drawing/2014/main" id="{A49E1661-6F0A-4BEB-47E6-A4522307F6C7}"/>
              </a:ext>
            </a:extLst>
          </p:cNvPr>
          <p:cNvSpPr>
            <a:spLocks noGrp="1"/>
          </p:cNvSpPr>
          <p:nvPr>
            <p:ph idx="1"/>
          </p:nvPr>
        </p:nvSpPr>
        <p:spPr>
          <a:xfrm>
            <a:off x="419100" y="852056"/>
            <a:ext cx="11353800" cy="5987688"/>
          </a:xfrm>
        </p:spPr>
        <p:txBody>
          <a:bodyPr/>
          <a:lstStyle/>
          <a:p>
            <a:pPr marL="514350" indent="-514350">
              <a:buAutoNum type="arabicParenR"/>
            </a:pPr>
            <a:r>
              <a:rPr lang="el-GR" dirty="0"/>
              <a:t>Τι πρέπει να γνωρίζουν οι ερευνητές σε σχέση με τη γονιδιακή θεραπεία σε γενετικά κύτταρα; </a:t>
            </a:r>
          </a:p>
          <a:p>
            <a:pPr marL="514350" indent="-514350">
              <a:buAutoNum type="arabicParenR"/>
            </a:pPr>
            <a:r>
              <a:rPr lang="el-GR" dirty="0"/>
              <a:t>Ποια είναι τα πλεονεκτήματα της γονιδιακής θεραπείας σε γενετικά κύτταρα και ποιο το κυριότερο εμπόδιό της;</a:t>
            </a:r>
          </a:p>
          <a:p>
            <a:pPr marL="514350" indent="-514350">
              <a:buAutoNum type="arabicParenR"/>
            </a:pPr>
            <a:r>
              <a:rPr lang="el-GR" dirty="0"/>
              <a:t>Ποιοι είναι οι προβληματισμοί που θέτουν οι επιστήμονες σε σχέση με τη γονιδιακή θεραπεία σε γενετικά κύτταρα;</a:t>
            </a:r>
          </a:p>
          <a:p>
            <a:pPr marL="514350" indent="-514350">
              <a:buAutoNum type="arabicParenR"/>
            </a:pPr>
            <a:r>
              <a:rPr lang="el-GR" dirty="0"/>
              <a:t>Τι γνωρίζετε για τη δημιουργία του Προγράμματος </a:t>
            </a:r>
            <a:r>
              <a:rPr lang="en-GB" dirty="0"/>
              <a:t>ELSI</a:t>
            </a:r>
            <a:r>
              <a:rPr lang="el-GR" dirty="0"/>
              <a:t>; Με ποια </a:t>
            </a:r>
            <a:r>
              <a:rPr lang="el-GR"/>
              <a:t>θέματα ασχολείται; </a:t>
            </a:r>
            <a:endParaRPr lang="el-GR" dirty="0"/>
          </a:p>
        </p:txBody>
      </p:sp>
    </p:spTree>
    <p:extLst>
      <p:ext uri="{BB962C8B-B14F-4D97-AF65-F5344CB8AC3E}">
        <p14:creationId xmlns:p14="http://schemas.microsoft.com/office/powerpoint/2010/main" val="1172769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94962"/>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97427" y="1825624"/>
            <a:ext cx="11741728" cy="4762211"/>
          </a:xfrm>
        </p:spPr>
        <p:txBody>
          <a:bodyPr/>
          <a:lstStyle/>
          <a:p>
            <a:r>
              <a:rPr lang="el-GR" dirty="0"/>
              <a:t>Η γονιδιακή θεραπεία σε γενετικά κύτταρα χρησιμοποιείται για την </a:t>
            </a:r>
            <a:r>
              <a:rPr lang="el-GR" b="1" dirty="0"/>
              <a:t>εισαγωγή φυσιολογικών γονιδίων σε γενετικά κύτταρα</a:t>
            </a:r>
            <a:r>
              <a:rPr lang="el-GR" dirty="0"/>
              <a:t>, σε </a:t>
            </a:r>
            <a:r>
              <a:rPr lang="el-GR" dirty="0" err="1"/>
              <a:t>ζυγώτες</a:t>
            </a:r>
            <a:r>
              <a:rPr lang="el-GR" dirty="0"/>
              <a:t> και στο στάδιο των αδιαφοροποίητων κυττάρων. </a:t>
            </a:r>
          </a:p>
          <a:p>
            <a:r>
              <a:rPr lang="el-GR" dirty="0"/>
              <a:t>Κατά την παρέμβαση αυτή καταβάλλεται προσπάθεια να επιτευχθεί μια ευεργετική θεραπευτική γενετική αλλαγή. </a:t>
            </a:r>
          </a:p>
          <a:p>
            <a:r>
              <a:rPr lang="el-GR" dirty="0"/>
              <a:t>Η γενετική αλλαγή που συντελείται στον οργανισμό πριν από το στάδιο των 32 κυττάρων, </a:t>
            </a:r>
            <a:r>
              <a:rPr lang="el-GR" u="sng" dirty="0"/>
              <a:t>στάδιο </a:t>
            </a:r>
            <a:r>
              <a:rPr lang="el-GR" u="sng" dirty="0" err="1"/>
              <a:t>βλαστοκύστης</a:t>
            </a:r>
            <a:r>
              <a:rPr lang="el-GR" dirty="0"/>
              <a:t>, θα αφορά ολόκληρο τον οργανισμό και τη γενετική του σύσταση. </a:t>
            </a:r>
          </a:p>
          <a:p>
            <a:r>
              <a:rPr lang="el-GR" dirty="0"/>
              <a:t>Συνεπώς, </a:t>
            </a:r>
            <a:r>
              <a:rPr lang="el-GR" sz="4000" b="1" dirty="0">
                <a:solidFill>
                  <a:srgbClr val="C00000"/>
                </a:solidFill>
              </a:rPr>
              <a:t>μια τέτοια </a:t>
            </a:r>
            <a:r>
              <a:rPr lang="el-GR" sz="4000" b="1" u="sng" dirty="0">
                <a:solidFill>
                  <a:srgbClr val="C00000"/>
                </a:solidFill>
                <a:effectLst>
                  <a:outerShdw blurRad="38100" dist="38100" dir="2700000" algn="tl">
                    <a:srgbClr val="000000">
                      <a:alpha val="43137"/>
                    </a:srgbClr>
                  </a:outerShdw>
                </a:effectLst>
              </a:rPr>
              <a:t>αλλαγή</a:t>
            </a:r>
            <a:r>
              <a:rPr lang="el-GR" sz="4000" b="1" dirty="0">
                <a:solidFill>
                  <a:srgbClr val="C00000"/>
                </a:solidFill>
              </a:rPr>
              <a:t> θα είναι </a:t>
            </a:r>
            <a:r>
              <a:rPr lang="el-GR" sz="4000" b="1" u="sng" dirty="0">
                <a:solidFill>
                  <a:srgbClr val="C00000"/>
                </a:solidFill>
                <a:effectLst>
                  <a:outerShdw blurRad="38100" dist="38100" dir="2700000" algn="tl">
                    <a:srgbClr val="000000">
                      <a:alpha val="43137"/>
                    </a:srgbClr>
                  </a:outerShdw>
                </a:effectLst>
              </a:rPr>
              <a:t>μόνιμη</a:t>
            </a:r>
            <a:r>
              <a:rPr lang="el-GR" dirty="0"/>
              <a:t> στους απογόνους και θα υφίσταται σε </a:t>
            </a:r>
            <a:r>
              <a:rPr lang="el-GR" b="1" dirty="0"/>
              <a:t>κάθε σωματικό κύτταρο</a:t>
            </a:r>
            <a:r>
              <a:rPr lang="el-GR" dirty="0"/>
              <a:t>. </a:t>
            </a:r>
          </a:p>
          <a:p>
            <a:pPr marL="0" indent="0">
              <a:buNone/>
            </a:pPr>
            <a:endParaRPr lang="el-GR" dirty="0"/>
          </a:p>
        </p:txBody>
      </p:sp>
    </p:spTree>
    <p:extLst>
      <p:ext uri="{BB962C8B-B14F-4D97-AF65-F5344CB8AC3E}">
        <p14:creationId xmlns:p14="http://schemas.microsoft.com/office/powerpoint/2010/main" val="2388826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45473" y="1825625"/>
            <a:ext cx="11959936" cy="4855730"/>
          </a:xfrm>
        </p:spPr>
        <p:txBody>
          <a:bodyPr>
            <a:normAutofit/>
          </a:bodyPr>
          <a:lstStyle/>
          <a:p>
            <a:r>
              <a:rPr lang="el-GR" dirty="0"/>
              <a:t>Η γονιδιακή θεραπεία αν και μπορεί να εφαρμοστεί στα ωάρια και σπερματοζωάρια ξεχωριστά, στην πραγματικότητα οι περισσότερες ερευνητικές προσπάθειες στρέφονται στο στάδιο μετά τη γονιμοποίηση, δηλαδή στους </a:t>
            </a:r>
            <a:r>
              <a:rPr lang="el-GR" b="1" dirty="0" err="1"/>
              <a:t>ζυγώτες</a:t>
            </a:r>
            <a:r>
              <a:rPr lang="el-GR" dirty="0"/>
              <a:t> και στα </a:t>
            </a:r>
            <a:r>
              <a:rPr lang="el-GR" b="1" dirty="0" err="1"/>
              <a:t>προεμφυτευμένα</a:t>
            </a:r>
            <a:r>
              <a:rPr lang="el-GR" b="1" dirty="0"/>
              <a:t> έμβρυα</a:t>
            </a:r>
            <a:r>
              <a:rPr lang="el-GR" dirty="0"/>
              <a:t>. </a:t>
            </a:r>
          </a:p>
          <a:p>
            <a:r>
              <a:rPr lang="el-GR" dirty="0"/>
              <a:t>Στη γονιδιακή θεραπεία που εφαρμόζεται στο στάδιο του </a:t>
            </a:r>
            <a:r>
              <a:rPr lang="el-GR" dirty="0" err="1"/>
              <a:t>ζυγώτη</a:t>
            </a:r>
            <a:r>
              <a:rPr lang="el-GR" dirty="0"/>
              <a:t> </a:t>
            </a:r>
            <a:r>
              <a:rPr lang="el-GR" b="1" dirty="0"/>
              <a:t>μπορούν να θεραπευτούν ταυτόχρονα πολλές παθήσεις</a:t>
            </a:r>
            <a:r>
              <a:rPr lang="el-GR" dirty="0"/>
              <a:t>, των οποίων τα υπεύθυνα γονίδια θα έχουν διαγνωστεί από τον γενετικό έλεγχο. </a:t>
            </a:r>
          </a:p>
          <a:p>
            <a:r>
              <a:rPr lang="el-GR" dirty="0"/>
              <a:t>Οι </a:t>
            </a:r>
            <a:r>
              <a:rPr lang="el-GR" b="1" dirty="0"/>
              <a:t>θεραπευτικές αλλαγές είναι μόνιμες</a:t>
            </a:r>
            <a:r>
              <a:rPr lang="el-GR" dirty="0"/>
              <a:t> και περνούν σ’ ολόκληρο τον οργανισμό, γιατί τα κύτταρα στα οποία εφαρμόστηκαν αυτές είναι αδιαφοροποίητα. Έτσι, </a:t>
            </a:r>
            <a:r>
              <a:rPr lang="el-GR" b="1" dirty="0"/>
              <a:t>το νέο γονίδιο αποτελεί πια μέρος της γενετικής του κληρονομιάς.</a:t>
            </a:r>
            <a:endParaRPr lang="el-GR" dirty="0"/>
          </a:p>
        </p:txBody>
      </p:sp>
    </p:spTree>
    <p:extLst>
      <p:ext uri="{BB962C8B-B14F-4D97-AF65-F5344CB8AC3E}">
        <p14:creationId xmlns:p14="http://schemas.microsoft.com/office/powerpoint/2010/main" val="4249895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0936" y="74179"/>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14300" y="1399742"/>
            <a:ext cx="12077699" cy="5384079"/>
          </a:xfrm>
        </p:spPr>
        <p:txBody>
          <a:bodyPr>
            <a:normAutofit/>
          </a:bodyPr>
          <a:lstStyle/>
          <a:p>
            <a:pPr marL="0" indent="0">
              <a:buNone/>
            </a:pPr>
            <a:r>
              <a:rPr lang="el-GR" dirty="0"/>
              <a:t>Ποια είναι </a:t>
            </a:r>
            <a:r>
              <a:rPr lang="el-GR" b="1" dirty="0"/>
              <a:t>τα πλεονεκτήματα</a:t>
            </a:r>
            <a:r>
              <a:rPr lang="el-GR" dirty="0"/>
              <a:t> αυτής της μεθόδου;</a:t>
            </a:r>
          </a:p>
          <a:p>
            <a:pPr marL="514350" lvl="0" indent="-514350">
              <a:buFont typeface="+mj-lt"/>
              <a:buAutoNum type="arabicPeriod"/>
            </a:pPr>
            <a:r>
              <a:rPr lang="el-GR" dirty="0"/>
              <a:t>Η μόνιμη και σε πρώιμο στάδιο αντιμετώπιση των γενετικών ασθενειών.</a:t>
            </a:r>
          </a:p>
          <a:p>
            <a:pPr marL="514350" lvl="0" indent="-514350">
              <a:buFont typeface="+mj-lt"/>
              <a:buAutoNum type="arabicPeriod"/>
            </a:pPr>
            <a:r>
              <a:rPr lang="el-GR" dirty="0"/>
              <a:t>Μπορεί να θεραπεύσει ασθένειες που εμφανίζονται σε αμετακίνητα και αδιαίρετα κύτταρα (π.χ. σύνδρομο </a:t>
            </a:r>
            <a:r>
              <a:rPr lang="en-US" dirty="0" err="1"/>
              <a:t>Lesch</a:t>
            </a:r>
            <a:r>
              <a:rPr lang="el-GR" dirty="0"/>
              <a:t>-</a:t>
            </a:r>
            <a:r>
              <a:rPr lang="en-US" dirty="0" err="1"/>
              <a:t>Nyhan</a:t>
            </a:r>
            <a:r>
              <a:rPr lang="el-GR" dirty="0"/>
              <a:t>, το οποίο εκφράζεται στα κύτταρα του νευρικού συστήματος που είναι αμετακίνητα και αδιαίρετα).</a:t>
            </a:r>
          </a:p>
          <a:p>
            <a:pPr marL="514350" lvl="0" indent="-514350">
              <a:buFont typeface="+mj-lt"/>
              <a:buAutoNum type="arabicPeriod"/>
            </a:pPr>
            <a:r>
              <a:rPr lang="el-GR" dirty="0"/>
              <a:t>Μπορεί να λειτουργήσει ως ένας εμβολιασμός για τα γενετικά μεταδιδόμενα νοσήματα. Όταν εφαρμοστεί όχι μόνο στους πάσχοντες, αλλά και στους </a:t>
            </a:r>
            <a:r>
              <a:rPr lang="el-GR" dirty="0" err="1"/>
              <a:t>φαινοτυπικά</a:t>
            </a:r>
            <a:r>
              <a:rPr lang="el-GR" dirty="0"/>
              <a:t>  υγιείς, που είναι όμως φορείς ενός παθογόνου γονιδίου, μπορεί να μειώσει τις γενετικές ασθένειες της ανθρώπινης δεξαμενής γονιδίων. </a:t>
            </a:r>
          </a:p>
          <a:p>
            <a:endParaRPr lang="el-GR" dirty="0"/>
          </a:p>
        </p:txBody>
      </p:sp>
    </p:spTree>
    <p:extLst>
      <p:ext uri="{BB962C8B-B14F-4D97-AF65-F5344CB8AC3E}">
        <p14:creationId xmlns:p14="http://schemas.microsoft.com/office/powerpoint/2010/main" val="1864185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332509" y="1825625"/>
            <a:ext cx="11606646" cy="4741430"/>
          </a:xfrm>
        </p:spPr>
        <p:txBody>
          <a:bodyPr/>
          <a:lstStyle/>
          <a:p>
            <a:pPr marL="0" indent="0">
              <a:buNone/>
            </a:pPr>
            <a:r>
              <a:rPr lang="el-GR" dirty="0"/>
              <a:t>Ωστόσο, υπάρχουν </a:t>
            </a:r>
            <a:r>
              <a:rPr lang="el-GR" b="1" dirty="0"/>
              <a:t>πολλά τεχνικά προβλήματα</a:t>
            </a:r>
            <a:r>
              <a:rPr lang="el-GR" dirty="0"/>
              <a:t>, τα οποία αποτελούν εμπόδια στην απρόσκοπτη εφαρμογή της. </a:t>
            </a:r>
          </a:p>
          <a:p>
            <a:pPr lvl="0"/>
            <a:r>
              <a:rPr lang="el-GR" dirty="0"/>
              <a:t>Το κυριότερο εμπόδιο είναι ότι οι </a:t>
            </a:r>
            <a:r>
              <a:rPr lang="el-GR" b="1" dirty="0"/>
              <a:t>επιστήμονες δεν μπορούν να προσδιορίσουν επακριβώς </a:t>
            </a:r>
            <a:r>
              <a:rPr lang="el-GR" b="1" u="sng" dirty="0">
                <a:solidFill>
                  <a:srgbClr val="C00000"/>
                </a:solidFill>
                <a:effectLst>
                  <a:outerShdw blurRad="38100" dist="38100" dir="2700000" algn="tl">
                    <a:srgbClr val="000000">
                      <a:alpha val="43137"/>
                    </a:srgbClr>
                  </a:outerShdw>
                </a:effectLst>
              </a:rPr>
              <a:t>το σημείο</a:t>
            </a:r>
            <a:r>
              <a:rPr lang="el-GR" dirty="0">
                <a:solidFill>
                  <a:srgbClr val="C00000"/>
                </a:solidFill>
                <a:effectLst>
                  <a:outerShdw blurRad="38100" dist="38100" dir="2700000" algn="tl">
                    <a:srgbClr val="000000">
                      <a:alpha val="43137"/>
                    </a:srgbClr>
                  </a:outerShdw>
                </a:effectLst>
              </a:rPr>
              <a:t> </a:t>
            </a:r>
            <a:r>
              <a:rPr lang="el-GR" dirty="0"/>
              <a:t>στο οποίο πρέπει να τοποθετηθεί το </a:t>
            </a:r>
            <a:r>
              <a:rPr lang="el-GR" dirty="0" err="1"/>
              <a:t>νεοεισαγόμενο</a:t>
            </a:r>
            <a:r>
              <a:rPr lang="el-GR" dirty="0"/>
              <a:t> γονίδιο στα κύτταρα του </a:t>
            </a:r>
            <a:r>
              <a:rPr lang="el-GR" dirty="0" err="1"/>
              <a:t>νοσούντος</a:t>
            </a:r>
            <a:r>
              <a:rPr lang="el-GR" dirty="0"/>
              <a:t> οργανισμού. </a:t>
            </a:r>
          </a:p>
          <a:p>
            <a:pPr lvl="0"/>
            <a:r>
              <a:rPr lang="el-GR" dirty="0"/>
              <a:t>Αυτό έχει ιδιαίτερη σημασία γιατί το προστιθέμενο γονίδιο θα επιφέρει </a:t>
            </a:r>
            <a:r>
              <a:rPr lang="el-GR" b="1" dirty="0"/>
              <a:t>μόνιμες αλλαγές</a:t>
            </a:r>
            <a:r>
              <a:rPr lang="el-GR" dirty="0"/>
              <a:t> στην ανάπτυξη του οργανισμού. </a:t>
            </a:r>
          </a:p>
          <a:p>
            <a:pPr marL="0" indent="0">
              <a:buNone/>
            </a:pPr>
            <a:endParaRPr lang="el-GR" dirty="0"/>
          </a:p>
        </p:txBody>
      </p:sp>
    </p:spTree>
    <p:extLst>
      <p:ext uri="{BB962C8B-B14F-4D97-AF65-F5344CB8AC3E}">
        <p14:creationId xmlns:p14="http://schemas.microsoft.com/office/powerpoint/2010/main" val="570083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05352"/>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311727" y="1825624"/>
            <a:ext cx="11042073" cy="4762211"/>
          </a:xfrm>
        </p:spPr>
        <p:txBody>
          <a:bodyPr>
            <a:normAutofit/>
          </a:bodyPr>
          <a:lstStyle/>
          <a:p>
            <a:pPr marL="0" indent="0">
              <a:buNone/>
            </a:pPr>
            <a:r>
              <a:rPr lang="el-GR" dirty="0"/>
              <a:t>Η </a:t>
            </a:r>
            <a:r>
              <a:rPr lang="el-GR" b="1" dirty="0"/>
              <a:t>τεχνική της γονιδιακής παρέμβασης</a:t>
            </a:r>
            <a:r>
              <a:rPr lang="el-GR" dirty="0"/>
              <a:t>:</a:t>
            </a:r>
          </a:p>
          <a:p>
            <a:r>
              <a:rPr lang="el-GR" dirty="0"/>
              <a:t>Αυτή που μέχρι τώρα εφαρμόστηκε, ονομάζεται </a:t>
            </a:r>
            <a:r>
              <a:rPr lang="el-GR" b="1" u="sng" dirty="0"/>
              <a:t>προσθήκη</a:t>
            </a:r>
            <a:r>
              <a:rPr lang="el-GR" u="sng" dirty="0"/>
              <a:t> γονιδίων</a:t>
            </a:r>
            <a:r>
              <a:rPr lang="el-GR" dirty="0"/>
              <a:t>. Προστίθενται δηλαδή υγιή γονίδια, των οποίων ο πλεονάζων αριθμός δεν θα δημιουργήσει προβλήματα στον πάσχοντα οργανισμό. </a:t>
            </a:r>
          </a:p>
          <a:p>
            <a:r>
              <a:rPr lang="el-GR" dirty="0"/>
              <a:t>Οι ειδικοί επιστήμονες πιστεύουν ότι θα αλλάξει εντελώς το σκηνικό αν καταφέρουν να εφαρμόσουν την </a:t>
            </a:r>
            <a:r>
              <a:rPr lang="el-GR" u="sng" dirty="0"/>
              <a:t>τεχνική της </a:t>
            </a:r>
            <a:r>
              <a:rPr lang="el-GR" b="1" u="sng" dirty="0"/>
              <a:t>αντικατάστασης</a:t>
            </a:r>
            <a:r>
              <a:rPr lang="el-GR" u="sng" dirty="0"/>
              <a:t> του προβληματικού γονιδίου</a:t>
            </a:r>
            <a:r>
              <a:rPr lang="el-GR" dirty="0"/>
              <a:t>. (παράδειγμα διόρθωσης ορθογραφικών λαθών)</a:t>
            </a:r>
          </a:p>
          <a:p>
            <a:pPr marL="0" indent="0">
              <a:buNone/>
            </a:pPr>
            <a:endParaRPr lang="el-GR" dirty="0"/>
          </a:p>
        </p:txBody>
      </p:sp>
    </p:spTree>
    <p:extLst>
      <p:ext uri="{BB962C8B-B14F-4D97-AF65-F5344CB8AC3E}">
        <p14:creationId xmlns:p14="http://schemas.microsoft.com/office/powerpoint/2010/main" val="3193168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83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0" y="1325564"/>
            <a:ext cx="12191999" cy="5532436"/>
          </a:xfrm>
        </p:spPr>
        <p:txBody>
          <a:bodyPr>
            <a:normAutofit fontScale="92500" lnSpcReduction="10000"/>
          </a:bodyPr>
          <a:lstStyle/>
          <a:p>
            <a:pPr marL="0" indent="0">
              <a:buNone/>
            </a:pPr>
            <a:r>
              <a:rPr lang="el-GR" dirty="0"/>
              <a:t>Για την </a:t>
            </a:r>
            <a:r>
              <a:rPr lang="el-GR" b="1" dirty="0"/>
              <a:t>επιτυχή εφαρμογή ενός πρωτόκολλου γονιδιακής θεραπείας σε γενετικά κύτταρα χρειάζονται τα εξής </a:t>
            </a:r>
            <a:r>
              <a:rPr lang="el-GR" b="1" u="sng" dirty="0"/>
              <a:t>βήματα</a:t>
            </a:r>
            <a:r>
              <a:rPr lang="el-GR" dirty="0"/>
              <a:t> σε επίπεδο τεχνικής: </a:t>
            </a:r>
          </a:p>
          <a:p>
            <a:pPr marL="514350" lvl="0" indent="-514350">
              <a:buFont typeface="+mj-lt"/>
              <a:buAutoNum type="arabicPeriod"/>
            </a:pPr>
            <a:r>
              <a:rPr lang="el-GR" dirty="0"/>
              <a:t>Να απομονωθεί και να πολλαπλασιαστεί το κατάλληλο γονίδιο. (τεχνικές </a:t>
            </a:r>
            <a:r>
              <a:rPr lang="el-GR" dirty="0" err="1"/>
              <a:t>ανασυνδυασμένου</a:t>
            </a:r>
            <a:r>
              <a:rPr lang="el-GR" dirty="0"/>
              <a:t> </a:t>
            </a:r>
            <a:r>
              <a:rPr lang="en-US" dirty="0"/>
              <a:t>DNA</a:t>
            </a:r>
            <a:r>
              <a:rPr lang="el-GR" dirty="0"/>
              <a:t>)</a:t>
            </a:r>
          </a:p>
          <a:p>
            <a:pPr marL="514350" lvl="0" indent="-514350">
              <a:buFont typeface="+mj-lt"/>
              <a:buAutoNum type="arabicPeriod"/>
            </a:pPr>
            <a:r>
              <a:rPr lang="el-GR" dirty="0"/>
              <a:t>Χρειάζονται εξελιγμένες τεχνικές εξωσωματικής γονιμοποίησης και προηγμένες γνώσεις εμβρυολογίας, γιατί η εφαρμογή της γονιδιακής θεραπείας γίνεται </a:t>
            </a:r>
            <a:r>
              <a:rPr lang="en-US" dirty="0"/>
              <a:t>in vitro</a:t>
            </a:r>
            <a:r>
              <a:rPr lang="el-GR" dirty="0"/>
              <a:t>.</a:t>
            </a:r>
          </a:p>
          <a:p>
            <a:pPr marL="514350" lvl="0" indent="-514350">
              <a:buFont typeface="+mj-lt"/>
              <a:buAutoNum type="arabicPeriod"/>
            </a:pPr>
            <a:r>
              <a:rPr lang="el-GR" dirty="0"/>
              <a:t>Η έγκαιρη ανίχνευση της μετάλλαξης στους γαμέτες ή στο </a:t>
            </a:r>
            <a:r>
              <a:rPr lang="el-GR" dirty="0" err="1"/>
              <a:t>προεμφυτευμένο</a:t>
            </a:r>
            <a:r>
              <a:rPr lang="el-GR" dirty="0"/>
              <a:t> έμβρυο, πριν εκφραστεί ως φαινότυπος.  Δηλαδή απαραίτητη προϋπόθεση είναι η προηγμένης τεχνολογίας </a:t>
            </a:r>
            <a:r>
              <a:rPr lang="el-GR" dirty="0" err="1"/>
              <a:t>προεμφυτευτική</a:t>
            </a:r>
            <a:r>
              <a:rPr lang="el-GR" dirty="0"/>
              <a:t> διάγνωση. </a:t>
            </a:r>
          </a:p>
          <a:p>
            <a:pPr marL="514350" lvl="0" indent="-514350">
              <a:buFont typeface="+mj-lt"/>
              <a:buAutoNum type="arabicPeriod"/>
            </a:pPr>
            <a:r>
              <a:rPr lang="el-GR" dirty="0"/>
              <a:t>Το τέταρτο και δυσκολότερο βήμα είναι η μεταφορά των λειτουργικών γονιδίων στους γαμέτες ή  τα πολυδύναμα κύτταρα. Η δυσκολία έγκειται στην </a:t>
            </a:r>
            <a:r>
              <a:rPr lang="el-GR" b="1" dirty="0">
                <a:solidFill>
                  <a:srgbClr val="C00000"/>
                </a:solidFill>
                <a:effectLst>
                  <a:outerShdw blurRad="38100" dist="38100" dir="2700000" algn="tl">
                    <a:srgbClr val="000000">
                      <a:alpha val="43137"/>
                    </a:srgbClr>
                  </a:outerShdw>
                </a:effectLst>
              </a:rPr>
              <a:t>αδυναμία προσδιορισμού του σημείου</a:t>
            </a:r>
            <a:r>
              <a:rPr lang="el-GR" dirty="0"/>
              <a:t>, στο οποίο πρέπει να τοποθετηθεί το </a:t>
            </a:r>
            <a:r>
              <a:rPr lang="el-GR" dirty="0" err="1"/>
              <a:t>νεοεισαγόμενο</a:t>
            </a:r>
            <a:r>
              <a:rPr lang="el-GR" dirty="0"/>
              <a:t> γονίδιο στα κύτταρα του ασθενούς οργανισμού. </a:t>
            </a:r>
          </a:p>
          <a:p>
            <a:endParaRPr lang="el-GR" dirty="0"/>
          </a:p>
        </p:txBody>
      </p:sp>
    </p:spTree>
    <p:extLst>
      <p:ext uri="{BB962C8B-B14F-4D97-AF65-F5344CB8AC3E}">
        <p14:creationId xmlns:p14="http://schemas.microsoft.com/office/powerpoint/2010/main" val="1676075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228600" y="1825624"/>
            <a:ext cx="11502736" cy="4647911"/>
          </a:xfrm>
        </p:spPr>
        <p:txBody>
          <a:bodyPr/>
          <a:lstStyle/>
          <a:p>
            <a:pPr marL="0" indent="0">
              <a:buNone/>
            </a:pPr>
            <a:r>
              <a:rPr lang="el-GR" dirty="0"/>
              <a:t>Ως σήμερα </a:t>
            </a:r>
            <a:r>
              <a:rPr lang="el-GR" b="1" dirty="0"/>
              <a:t>οι εφαρμογές</a:t>
            </a:r>
            <a:r>
              <a:rPr lang="el-GR" dirty="0"/>
              <a:t> της γονιδιακής θεραπείας σε γενετικά κύτταρα βρίσκονται σε </a:t>
            </a:r>
            <a:r>
              <a:rPr lang="el-GR" u="sng" dirty="0"/>
              <a:t>πειραματικό στάδιο</a:t>
            </a:r>
            <a:r>
              <a:rPr lang="el-GR" dirty="0"/>
              <a:t> και έχουν πραγματοποιηθεί μόνο σε πειραματόζωα. </a:t>
            </a:r>
          </a:p>
          <a:p>
            <a:r>
              <a:rPr lang="el-GR" dirty="0"/>
              <a:t>Σε πολλές περιπτώσεις </a:t>
            </a:r>
            <a:r>
              <a:rPr lang="el-GR" b="1" dirty="0"/>
              <a:t>μεταφοράς γονιδίων σε γενετικά κύτταρα</a:t>
            </a:r>
            <a:r>
              <a:rPr lang="el-GR" dirty="0"/>
              <a:t>, το αποτέλεσμα ήταν η δημιουργία οργανισμών με ένα μωσαϊκό κυττάρων- γενετικά διαφορετικών μεταξύ τους-, των λεγόμενων χιμαιρών. </a:t>
            </a:r>
          </a:p>
          <a:p>
            <a:r>
              <a:rPr lang="el-GR" dirty="0"/>
              <a:t>Οι </a:t>
            </a:r>
            <a:r>
              <a:rPr lang="el-GR" b="1" dirty="0"/>
              <a:t>οργανισμοί χίμαιρες</a:t>
            </a:r>
            <a:r>
              <a:rPr lang="el-GR" dirty="0"/>
              <a:t> προκύπτουν όταν οι γενετικές αλλαγές εκδηλώνονται μόνο σε ορισμένα από τα κύτταρα του γενετικά τροποποιημένου οργανισμού. </a:t>
            </a:r>
          </a:p>
          <a:p>
            <a:pPr marL="0" indent="0">
              <a:buNone/>
            </a:pPr>
            <a:endParaRPr lang="el-GR" dirty="0"/>
          </a:p>
        </p:txBody>
      </p:sp>
    </p:spTree>
    <p:extLst>
      <p:ext uri="{BB962C8B-B14F-4D97-AF65-F5344CB8AC3E}">
        <p14:creationId xmlns:p14="http://schemas.microsoft.com/office/powerpoint/2010/main" val="165661955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TotalTime>
  <Words>2855</Words>
  <Application>Microsoft Office PowerPoint</Application>
  <PresentationFormat>Ευρεία οθόνη</PresentationFormat>
  <Paragraphs>140</Paragraphs>
  <Slides>28</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28</vt:i4>
      </vt:variant>
    </vt:vector>
  </HeadingPairs>
  <TitlesOfParts>
    <vt:vector size="33" baseType="lpstr">
      <vt:lpstr>Aptos</vt:lpstr>
      <vt:lpstr>Aptos Display</vt:lpstr>
      <vt:lpstr>Arial</vt:lpstr>
      <vt:lpstr>Wingdings</vt:lpstr>
      <vt:lpstr>Θέμα του Office</vt:lpstr>
      <vt:lpstr>ΒΙΟΗΘΙΚΗ ΕΝΟΤΗΤΑ 4Η  ΟΙ ΤΕΧΝΙΚΕΣ ΠΑΡΕΜΒΑΣΕΙΣ ΣΤΟ ΑΝΘΡΩΠΙΝΟ ΓΟΝΙΔΙΩΜΑ ΓΕΝΕΤΙΚΗ ΤΕΧΝΟΛΟΓΙΑ ΚΑΙ ΓΕΝΕΤΙΚΗ ΜΗΧΑΝΙΚΗ  Εφαρμογές της γενετικής τεχνολογίας και μηχανικής στον άνθρωπο  Από το βιβλίο του κ. Νικολάου Κόιου, Ηθική θεώρηση των τεχνικών παρεμβάσεων στο ανθρώπινο γονιδίωμα, Εκδόσεις Σταμούλη Α.Ε., Αθήνα 2003, σσ. 83-104</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Ερωτήσεις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2025-02-24T19:59:08Z</dcterms:created>
  <dcterms:modified xsi:type="dcterms:W3CDTF">2025-03-11T19:27:41Z</dcterms:modified>
</cp:coreProperties>
</file>