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57" r:id="rId9"/>
    <p:sldId id="258" r:id="rId10"/>
    <p:sldId id="259"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98" d="100"/>
          <a:sy n="98" d="100"/>
        </p:scale>
        <p:origin x="75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A5E85E2-8CFC-4218-982D-4847F8DFF876}"/>
    <pc:docChg chg="undo custSel addSld modSld">
      <pc:chgData name="MARIA KARAMPELIA" userId="9dfcc2cac66bf474" providerId="LiveId" clId="{5A5E85E2-8CFC-4218-982D-4847F8DFF876}" dt="2023-03-25T20:45:11.723" v="25951" actId="20577"/>
      <pc:docMkLst>
        <pc:docMk/>
      </pc:docMkLst>
      <pc:sldChg chg="modSp mod">
        <pc:chgData name="MARIA KARAMPELIA" userId="9dfcc2cac66bf474" providerId="LiveId" clId="{5A5E85E2-8CFC-4218-982D-4847F8DFF876}" dt="2023-03-25T20:45:11.723" v="25951" actId="20577"/>
        <pc:sldMkLst>
          <pc:docMk/>
          <pc:sldMk cId="3278176813" sldId="256"/>
        </pc:sldMkLst>
      </pc:sldChg>
      <pc:sldChg chg="modSp mod">
        <pc:chgData name="MARIA KARAMPELIA" userId="9dfcc2cac66bf474" providerId="LiveId" clId="{5A5E85E2-8CFC-4218-982D-4847F8DFF876}" dt="2023-03-23T09:57:12.182" v="25228" actId="20577"/>
        <pc:sldMkLst>
          <pc:docMk/>
          <pc:sldMk cId="3448291656" sldId="258"/>
        </pc:sldMkLst>
      </pc:sldChg>
      <pc:sldChg chg="modSp mod">
        <pc:chgData name="MARIA KARAMPELIA" userId="9dfcc2cac66bf474" providerId="LiveId" clId="{5A5E85E2-8CFC-4218-982D-4847F8DFF876}" dt="2023-03-23T09:58:49.812" v="25231" actId="20577"/>
        <pc:sldMkLst>
          <pc:docMk/>
          <pc:sldMk cId="805000000" sldId="259"/>
        </pc:sldMkLst>
      </pc:sldChg>
      <pc:sldChg chg="modSp mod">
        <pc:chgData name="MARIA KARAMPELIA" userId="9dfcc2cac66bf474" providerId="LiveId" clId="{5A5E85E2-8CFC-4218-982D-4847F8DFF876}" dt="2023-03-23T09:50:15.729" v="25219" actId="20577"/>
        <pc:sldMkLst>
          <pc:docMk/>
          <pc:sldMk cId="680091039" sldId="261"/>
        </pc:sldMkLst>
      </pc:sldChg>
      <pc:sldChg chg="modSp mod">
        <pc:chgData name="MARIA KARAMPELIA" userId="9dfcc2cac66bf474" providerId="LiveId" clId="{5A5E85E2-8CFC-4218-982D-4847F8DFF876}" dt="2023-03-23T09:51:33.798" v="25224" actId="20577"/>
        <pc:sldMkLst>
          <pc:docMk/>
          <pc:sldMk cId="3289136260" sldId="262"/>
        </pc:sldMkLst>
      </pc:sldChg>
      <pc:sldChg chg="modSp mod">
        <pc:chgData name="MARIA KARAMPELIA" userId="9dfcc2cac66bf474" providerId="LiveId" clId="{5A5E85E2-8CFC-4218-982D-4847F8DFF876}" dt="2023-03-23T09:53:32.458" v="25226" actId="115"/>
        <pc:sldMkLst>
          <pc:docMk/>
          <pc:sldMk cId="2288326438" sldId="264"/>
        </pc:sldMkLst>
      </pc:sldChg>
      <pc:sldChg chg="modSp mod">
        <pc:chgData name="MARIA KARAMPELIA" userId="9dfcc2cac66bf474" providerId="LiveId" clId="{5A5E85E2-8CFC-4218-982D-4847F8DFF876}" dt="2023-03-21T20:18:54.194" v="1259" actId="20577"/>
        <pc:sldMkLst>
          <pc:docMk/>
          <pc:sldMk cId="1744960543" sldId="266"/>
        </pc:sldMkLst>
      </pc:sldChg>
      <pc:sldChg chg="modSp mod">
        <pc:chgData name="MARIA KARAMPELIA" userId="9dfcc2cac66bf474" providerId="LiveId" clId="{5A5E85E2-8CFC-4218-982D-4847F8DFF876}" dt="2023-03-23T12:42:26.536" v="25746" actId="20577"/>
        <pc:sldMkLst>
          <pc:docMk/>
          <pc:sldMk cId="2916385516" sldId="267"/>
        </pc:sldMkLst>
      </pc:sldChg>
      <pc:sldChg chg="modSp mod">
        <pc:chgData name="MARIA KARAMPELIA" userId="9dfcc2cac66bf474" providerId="LiveId" clId="{5A5E85E2-8CFC-4218-982D-4847F8DFF876}" dt="2023-03-23T10:02:26.067" v="25236" actId="115"/>
        <pc:sldMkLst>
          <pc:docMk/>
          <pc:sldMk cId="2678653907" sldId="268"/>
        </pc:sldMkLst>
      </pc:sldChg>
      <pc:sldChg chg="modSp mod">
        <pc:chgData name="MARIA KARAMPELIA" userId="9dfcc2cac66bf474" providerId="LiveId" clId="{5A5E85E2-8CFC-4218-982D-4847F8DFF876}" dt="2023-03-21T21:25:02.531" v="5008" actId="15"/>
        <pc:sldMkLst>
          <pc:docMk/>
          <pc:sldMk cId="4204747038" sldId="269"/>
        </pc:sldMkLst>
      </pc:sldChg>
      <pc:sldChg chg="modSp new mod">
        <pc:chgData name="MARIA KARAMPELIA" userId="9dfcc2cac66bf474" providerId="LiveId" clId="{5A5E85E2-8CFC-4218-982D-4847F8DFF876}" dt="2023-03-23T10:04:46.340" v="25238" actId="114"/>
        <pc:sldMkLst>
          <pc:docMk/>
          <pc:sldMk cId="2882903687" sldId="270"/>
        </pc:sldMkLst>
      </pc:sldChg>
      <pc:sldChg chg="modSp new mod">
        <pc:chgData name="MARIA KARAMPELIA" userId="9dfcc2cac66bf474" providerId="LiveId" clId="{5A5E85E2-8CFC-4218-982D-4847F8DFF876}" dt="2023-03-21T22:10:42.130" v="8184" actId="207"/>
        <pc:sldMkLst>
          <pc:docMk/>
          <pc:sldMk cId="1768102205" sldId="271"/>
        </pc:sldMkLst>
      </pc:sldChg>
      <pc:sldChg chg="modSp new mod">
        <pc:chgData name="MARIA KARAMPELIA" userId="9dfcc2cac66bf474" providerId="LiveId" clId="{5A5E85E2-8CFC-4218-982D-4847F8DFF876}" dt="2023-03-23T10:08:22.450" v="25264" actId="20577"/>
        <pc:sldMkLst>
          <pc:docMk/>
          <pc:sldMk cId="3302925346" sldId="272"/>
        </pc:sldMkLst>
      </pc:sldChg>
      <pc:sldChg chg="modSp new mod">
        <pc:chgData name="MARIA KARAMPELIA" userId="9dfcc2cac66bf474" providerId="LiveId" clId="{5A5E85E2-8CFC-4218-982D-4847F8DFF876}" dt="2023-03-22T23:01:27.232" v="25115" actId="20577"/>
        <pc:sldMkLst>
          <pc:docMk/>
          <pc:sldMk cId="2542706821" sldId="273"/>
        </pc:sldMkLst>
      </pc:sldChg>
      <pc:sldChg chg="modSp new mod">
        <pc:chgData name="MARIA KARAMPELIA" userId="9dfcc2cac66bf474" providerId="LiveId" clId="{5A5E85E2-8CFC-4218-982D-4847F8DFF876}" dt="2023-03-22T23:01:36.485" v="25122" actId="20577"/>
        <pc:sldMkLst>
          <pc:docMk/>
          <pc:sldMk cId="831977080" sldId="274"/>
        </pc:sldMkLst>
      </pc:sldChg>
      <pc:sldChg chg="modSp new mod">
        <pc:chgData name="MARIA KARAMPELIA" userId="9dfcc2cac66bf474" providerId="LiveId" clId="{5A5E85E2-8CFC-4218-982D-4847F8DFF876}" dt="2023-03-22T23:01:49.440" v="25129" actId="20577"/>
        <pc:sldMkLst>
          <pc:docMk/>
          <pc:sldMk cId="2339111670" sldId="275"/>
        </pc:sldMkLst>
      </pc:sldChg>
      <pc:sldChg chg="modSp new mod">
        <pc:chgData name="MARIA KARAMPELIA" userId="9dfcc2cac66bf474" providerId="LiveId" clId="{5A5E85E2-8CFC-4218-982D-4847F8DFF876}" dt="2023-03-23T10:15:10.635" v="25350" actId="27636"/>
        <pc:sldMkLst>
          <pc:docMk/>
          <pc:sldMk cId="2017621676" sldId="276"/>
        </pc:sldMkLst>
      </pc:sldChg>
      <pc:sldChg chg="modSp new mod">
        <pc:chgData name="MARIA KARAMPELIA" userId="9dfcc2cac66bf474" providerId="LiveId" clId="{5A5E85E2-8CFC-4218-982D-4847F8DFF876}" dt="2023-03-23T10:17:36.747" v="25415" actId="20577"/>
        <pc:sldMkLst>
          <pc:docMk/>
          <pc:sldMk cId="957101047" sldId="277"/>
        </pc:sldMkLst>
      </pc:sldChg>
      <pc:sldChg chg="modSp new mod">
        <pc:chgData name="MARIA KARAMPELIA" userId="9dfcc2cac66bf474" providerId="LiveId" clId="{5A5E85E2-8CFC-4218-982D-4847F8DFF876}" dt="2023-03-23T10:18:33.620" v="25422" actId="20577"/>
        <pc:sldMkLst>
          <pc:docMk/>
          <pc:sldMk cId="3057113008" sldId="278"/>
        </pc:sldMkLst>
      </pc:sldChg>
      <pc:sldChg chg="modSp new mod">
        <pc:chgData name="MARIA KARAMPELIA" userId="9dfcc2cac66bf474" providerId="LiveId" clId="{5A5E85E2-8CFC-4218-982D-4847F8DFF876}" dt="2023-03-23T10:16:00.029" v="25373" actId="20577"/>
        <pc:sldMkLst>
          <pc:docMk/>
          <pc:sldMk cId="2741812185" sldId="279"/>
        </pc:sldMkLst>
      </pc:sldChg>
      <pc:sldChg chg="modSp new mod">
        <pc:chgData name="MARIA KARAMPELIA" userId="9dfcc2cac66bf474" providerId="LiveId" clId="{5A5E85E2-8CFC-4218-982D-4847F8DFF876}" dt="2023-03-23T10:16:07.754" v="25380" actId="20577"/>
        <pc:sldMkLst>
          <pc:docMk/>
          <pc:sldMk cId="2921683044" sldId="280"/>
        </pc:sldMkLst>
      </pc:sldChg>
      <pc:sldChg chg="modSp new mod">
        <pc:chgData name="MARIA KARAMPELIA" userId="9dfcc2cac66bf474" providerId="LiveId" clId="{5A5E85E2-8CFC-4218-982D-4847F8DFF876}" dt="2023-03-23T13:19:00.348" v="25753" actId="20577"/>
        <pc:sldMkLst>
          <pc:docMk/>
          <pc:sldMk cId="194263979" sldId="281"/>
        </pc:sldMkLst>
      </pc:sldChg>
      <pc:sldChg chg="modSp new mod">
        <pc:chgData name="MARIA KARAMPELIA" userId="9dfcc2cac66bf474" providerId="LiveId" clId="{5A5E85E2-8CFC-4218-982D-4847F8DFF876}" dt="2023-03-23T10:16:26.787" v="25396" actId="20577"/>
        <pc:sldMkLst>
          <pc:docMk/>
          <pc:sldMk cId="1118543912" sldId="282"/>
        </pc:sldMkLst>
      </pc:sldChg>
      <pc:sldChg chg="modSp new mod">
        <pc:chgData name="MARIA KARAMPELIA" userId="9dfcc2cac66bf474" providerId="LiveId" clId="{5A5E85E2-8CFC-4218-982D-4847F8DFF876}" dt="2023-03-23T13:37:52.983" v="25937" actId="20577"/>
        <pc:sldMkLst>
          <pc:docMk/>
          <pc:sldMk cId="3184086431" sldId="283"/>
        </pc:sldMkLst>
      </pc:sldChg>
      <pc:sldChg chg="modSp new mod">
        <pc:chgData name="MARIA KARAMPELIA" userId="9dfcc2cac66bf474" providerId="LiveId" clId="{5A5E85E2-8CFC-4218-982D-4847F8DFF876}" dt="2023-03-23T10:53:16.374" v="25743" actId="14100"/>
        <pc:sldMkLst>
          <pc:docMk/>
          <pc:sldMk cId="2653760466" sldId="284"/>
        </pc:sldMkLst>
      </pc:sldChg>
      <pc:sldChg chg="modSp new mod">
        <pc:chgData name="MARIA KARAMPELIA" userId="9dfcc2cac66bf474" providerId="LiveId" clId="{5A5E85E2-8CFC-4218-982D-4847F8DFF876}" dt="2023-03-22T22:56:50.629" v="25100" actId="20577"/>
        <pc:sldMkLst>
          <pc:docMk/>
          <pc:sldMk cId="1370943280" sldId="285"/>
        </pc:sldMkLst>
      </pc:sldChg>
    </pc:docChg>
  </pc:docChgLst>
  <pc:docChgLst>
    <pc:chgData name="MARIA KARAMPELIA" userId="9dfcc2cac66bf474" providerId="LiveId" clId="{A8ABA5FC-1DA6-4D3E-8BD8-2DC7693A853F}"/>
    <pc:docChg chg="modSld">
      <pc:chgData name="MARIA KARAMPELIA" userId="9dfcc2cac66bf474" providerId="LiveId" clId="{A8ABA5FC-1DA6-4D3E-8BD8-2DC7693A853F}" dt="2025-03-14T11:47:31.076" v="2" actId="20577"/>
      <pc:docMkLst>
        <pc:docMk/>
      </pc:docMkLst>
      <pc:sldChg chg="modSp mod">
        <pc:chgData name="MARIA KARAMPELIA" userId="9dfcc2cac66bf474" providerId="LiveId" clId="{A8ABA5FC-1DA6-4D3E-8BD8-2DC7693A853F}" dt="2025-03-14T11:45:02.101" v="1" actId="20577"/>
        <pc:sldMkLst>
          <pc:docMk/>
          <pc:sldMk cId="2339111670" sldId="275"/>
        </pc:sldMkLst>
        <pc:spChg chg="mod">
          <ac:chgData name="MARIA KARAMPELIA" userId="9dfcc2cac66bf474" providerId="LiveId" clId="{A8ABA5FC-1DA6-4D3E-8BD8-2DC7693A853F}" dt="2025-03-14T11:45:02.101" v="1" actId="20577"/>
          <ac:spMkLst>
            <pc:docMk/>
            <pc:sldMk cId="2339111670" sldId="275"/>
            <ac:spMk id="3" creationId="{4C165502-B4DB-548C-6C7E-AC2D98A9AFEC}"/>
          </ac:spMkLst>
        </pc:spChg>
      </pc:sldChg>
      <pc:sldChg chg="modSp mod">
        <pc:chgData name="MARIA KARAMPELIA" userId="9dfcc2cac66bf474" providerId="LiveId" clId="{A8ABA5FC-1DA6-4D3E-8BD8-2DC7693A853F}" dt="2025-03-14T11:47:31.076" v="2" actId="20577"/>
        <pc:sldMkLst>
          <pc:docMk/>
          <pc:sldMk cId="2017621676" sldId="276"/>
        </pc:sldMkLst>
        <pc:spChg chg="mod">
          <ac:chgData name="MARIA KARAMPELIA" userId="9dfcc2cac66bf474" providerId="LiveId" clId="{A8ABA5FC-1DA6-4D3E-8BD8-2DC7693A853F}" dt="2025-03-14T11:47:31.076" v="2" actId="20577"/>
          <ac:spMkLst>
            <pc:docMk/>
            <pc:sldMk cId="2017621676" sldId="276"/>
            <ac:spMk id="3" creationId="{58CDDEE3-E20C-E42C-F055-0EEC6FA06118}"/>
          </ac:spMkLst>
        </pc:spChg>
      </pc:sldChg>
    </pc:docChg>
  </pc:docChgLst>
  <pc:docChgLst>
    <pc:chgData name="MARIA KARAMPELIA" userId="9dfcc2cac66bf474" providerId="LiveId" clId="{E5C89063-280F-4E48-8554-40107CFF57AB}"/>
    <pc:docChg chg="modSld sldOrd">
      <pc:chgData name="MARIA KARAMPELIA" userId="9dfcc2cac66bf474" providerId="LiveId" clId="{E5C89063-280F-4E48-8554-40107CFF57AB}" dt="2023-05-31T19:44:39.431" v="7"/>
      <pc:docMkLst>
        <pc:docMk/>
      </pc:docMkLst>
      <pc:sldChg chg="modSp mod">
        <pc:chgData name="MARIA KARAMPELIA" userId="9dfcc2cac66bf474" providerId="LiveId" clId="{E5C89063-280F-4E48-8554-40107CFF57AB}" dt="2023-05-31T19:38:30.179" v="5" actId="20577"/>
        <pc:sldMkLst>
          <pc:docMk/>
          <pc:sldMk cId="1744960543" sldId="266"/>
        </pc:sldMkLst>
      </pc:sldChg>
      <pc:sldChg chg="ord">
        <pc:chgData name="MARIA KARAMPELIA" userId="9dfcc2cac66bf474" providerId="LiveId" clId="{E5C89063-280F-4E48-8554-40107CFF57AB}" dt="2023-05-31T19:44:39.431" v="7"/>
        <pc:sldMkLst>
          <pc:docMk/>
          <pc:sldMk cId="3302925346" sldId="272"/>
        </pc:sldMkLst>
      </pc:sldChg>
    </pc:docChg>
  </pc:docChgLst>
  <pc:docChgLst>
    <pc:chgData name="MARIA KARAMPELIA" userId="9dfcc2cac66bf474" providerId="LiveId" clId="{11C3F5FB-D13E-4A0F-8E14-D482C0C6C64E}"/>
    <pc:docChg chg="modSld">
      <pc:chgData name="MARIA KARAMPELIA" userId="9dfcc2cac66bf474" providerId="LiveId" clId="{11C3F5FB-D13E-4A0F-8E14-D482C0C6C64E}" dt="2024-03-14T13:23:58.840" v="8" actId="20577"/>
      <pc:docMkLst>
        <pc:docMk/>
      </pc:docMkLst>
      <pc:sldChg chg="modSp mod">
        <pc:chgData name="MARIA KARAMPELIA" userId="9dfcc2cac66bf474" providerId="LiveId" clId="{11C3F5FB-D13E-4A0F-8E14-D482C0C6C64E}" dt="2024-03-14T12:14:55.561" v="4" actId="20577"/>
        <pc:sldMkLst>
          <pc:docMk/>
          <pc:sldMk cId="3289136260" sldId="262"/>
        </pc:sldMkLst>
      </pc:sldChg>
      <pc:sldChg chg="modSp mod">
        <pc:chgData name="MARIA KARAMPELIA" userId="9dfcc2cac66bf474" providerId="LiveId" clId="{11C3F5FB-D13E-4A0F-8E14-D482C0C6C64E}" dt="2024-03-14T12:58:42.018" v="6" actId="20577"/>
        <pc:sldMkLst>
          <pc:docMk/>
          <pc:sldMk cId="2678653907" sldId="268"/>
        </pc:sldMkLst>
      </pc:sldChg>
      <pc:sldChg chg="modSp mod">
        <pc:chgData name="MARIA KARAMPELIA" userId="9dfcc2cac66bf474" providerId="LiveId" clId="{11C3F5FB-D13E-4A0F-8E14-D482C0C6C64E}" dt="2024-03-14T13:23:58.840" v="8" actId="20577"/>
        <pc:sldMkLst>
          <pc:docMk/>
          <pc:sldMk cId="2542706821" sldId="27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8971A5-844C-C9F8-A4CA-7E5DB645F15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D16548F-C3B3-9A40-E51D-8554001A2E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8DB15AD-D410-4F21-1380-7BD957EAE67A}"/>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B7757D5D-25B1-AF0D-D315-A30B3CFC671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656803-DD45-4F86-B82E-8CE00EB39DCE}"/>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362207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8B5819-F542-CCA1-F76F-F947B31BCF5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F0444A7-C6E9-F956-49FF-521A9E00CF9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2510648-A122-D150-1D3F-FEF58963DB48}"/>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FF82FB64-B741-692C-825F-B5513DEC86B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C142767-AEF7-22EE-8C3D-F98E5C46BA05}"/>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78879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23E3399-9F34-A5DB-937C-B69CF752B3D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44B8386-609B-9BCA-D90A-A992A99DE3E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608304-9FBD-47BE-3A7C-DFE09B9FE7B5}"/>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A5D984E6-302E-F8A2-4993-D1C274701C4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95BACD-065F-3470-D1DD-659942AB34BA}"/>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202520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6C3036-B92B-C5E4-E2B8-668997960BC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D29D539-7BA6-153B-DF54-B369BFB24F9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7C20DF3-0D0F-1F86-BC7A-C9AB8A18EE05}"/>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49AEAF2B-58D3-7235-8400-DAB5C131DD2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C3F53CE-4DDC-5610-BD33-08CC0F424B07}"/>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841860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1B74BB-822B-13CF-0EFB-485B324A798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B3A31CB-3B5B-824B-8778-B09466B4B2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E1D427A-D008-DA4C-12CB-0B62581DD61E}"/>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C5B90200-E5FF-58BC-2B8A-C855AFC1488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FB9EC15-0B51-E3E9-4729-7F38B8B720BF}"/>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327439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7B15CD-FD9D-BF41-1081-BDFEB9EDBE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3E797E7-B990-12D7-234F-B04B944D6B1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25AC84E-32A7-7AC0-0EA9-121B2B94717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4E08477-4646-2FC3-91A4-E3A241F649DE}"/>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6" name="Θέση υποσέλιδου 5">
            <a:extLst>
              <a:ext uri="{FF2B5EF4-FFF2-40B4-BE49-F238E27FC236}">
                <a16:creationId xmlns:a16="http://schemas.microsoft.com/office/drawing/2014/main" id="{86A801EC-F124-4BA8-F467-FD89DE7B978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ACE1D65-CAD4-6E8F-4A58-F31505939E0D}"/>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428637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9853EF-5829-7287-2E1E-315D8EE13CA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869485B-C242-CF0A-DA0D-7681AB3E89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D3BD715-74C7-ADC4-78C2-B14A1FB2453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F309EE3-BB0B-E480-95B3-0E714AB440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215CAF5-B521-316B-25B2-CE193C41C4B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544BAB2-F18D-9D2D-ECC5-526CC3485A09}"/>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8" name="Θέση υποσέλιδου 7">
            <a:extLst>
              <a:ext uri="{FF2B5EF4-FFF2-40B4-BE49-F238E27FC236}">
                <a16:creationId xmlns:a16="http://schemas.microsoft.com/office/drawing/2014/main" id="{A3F0D609-BE9F-C72A-014A-095BB6E28A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599AD32-6BF0-D826-20BD-9FCD9A8F6635}"/>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220317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39E68F-5019-248F-31DC-A20B42286A5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1CCA5AE-48DA-3BEB-0EEB-10B457583EAB}"/>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4" name="Θέση υποσέλιδου 3">
            <a:extLst>
              <a:ext uri="{FF2B5EF4-FFF2-40B4-BE49-F238E27FC236}">
                <a16:creationId xmlns:a16="http://schemas.microsoft.com/office/drawing/2014/main" id="{3D44DEA1-E3EA-76E7-4176-A0B9249EF34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AFB5BEA-7008-4F53-41DD-3484E63C6798}"/>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3555138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47BBD01-C76F-E20F-6DFA-3854EBDA8D79}"/>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3" name="Θέση υποσέλιδου 2">
            <a:extLst>
              <a:ext uri="{FF2B5EF4-FFF2-40B4-BE49-F238E27FC236}">
                <a16:creationId xmlns:a16="http://schemas.microsoft.com/office/drawing/2014/main" id="{0E44A01A-11FE-1B4E-89CF-2A5EE8A891B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172FFE5-060F-90FF-9C09-6F455399E361}"/>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2067496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1E98C6-EE89-8EEE-82B4-57E282642B2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621C021-9B6E-A9ED-9D54-C6E3482AC9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E2551C6-1A39-2DC1-281F-4EC20EDF86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B25E645-BE8C-FEB3-A15C-6216EAF0EEFC}"/>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6" name="Θέση υποσέλιδου 5">
            <a:extLst>
              <a:ext uri="{FF2B5EF4-FFF2-40B4-BE49-F238E27FC236}">
                <a16:creationId xmlns:a16="http://schemas.microsoft.com/office/drawing/2014/main" id="{95633C1D-F9FC-E2E9-E813-F4D511EF857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58FAB56-AFDF-48FE-1D37-4DB9F8C4C3ED}"/>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3888858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37CAC0-1CD5-1B84-C971-D85FD2A40EA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9EE8FAE-6AEC-D84E-FA23-C463DFEA10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0E7BFAD-2F1F-DD81-2B57-514BCBC1DC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6759FF0-6378-62F6-2EE6-814A63FD492A}"/>
              </a:ext>
            </a:extLst>
          </p:cNvPr>
          <p:cNvSpPr>
            <a:spLocks noGrp="1"/>
          </p:cNvSpPr>
          <p:nvPr>
            <p:ph type="dt" sz="half" idx="10"/>
          </p:nvPr>
        </p:nvSpPr>
        <p:spPr/>
        <p:txBody>
          <a:bodyPr/>
          <a:lstStyle/>
          <a:p>
            <a:fld id="{B9452FF6-9A2F-4167-B185-8DDF9ED58827}" type="datetimeFigureOut">
              <a:rPr lang="el-GR" smtClean="0"/>
              <a:t>14/3/2025</a:t>
            </a:fld>
            <a:endParaRPr lang="el-GR"/>
          </a:p>
        </p:txBody>
      </p:sp>
      <p:sp>
        <p:nvSpPr>
          <p:cNvPr id="6" name="Θέση υποσέλιδου 5">
            <a:extLst>
              <a:ext uri="{FF2B5EF4-FFF2-40B4-BE49-F238E27FC236}">
                <a16:creationId xmlns:a16="http://schemas.microsoft.com/office/drawing/2014/main" id="{DE2119A8-F394-0660-AB4D-E9EB5029C95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D25C02-A9BB-2AA2-7D88-5614A66140AF}"/>
              </a:ext>
            </a:extLst>
          </p:cNvPr>
          <p:cNvSpPr>
            <a:spLocks noGrp="1"/>
          </p:cNvSpPr>
          <p:nvPr>
            <p:ph type="sldNum" sz="quarter" idx="12"/>
          </p:nvPr>
        </p:nvSpPr>
        <p:spPr/>
        <p:txBody>
          <a:bodyPr/>
          <a:lstStyle/>
          <a:p>
            <a:fld id="{946F407D-48E5-4A07-A345-50893471776C}" type="slidenum">
              <a:rPr lang="el-GR" smtClean="0"/>
              <a:t>‹#›</a:t>
            </a:fld>
            <a:endParaRPr lang="el-GR"/>
          </a:p>
        </p:txBody>
      </p:sp>
    </p:spTree>
    <p:extLst>
      <p:ext uri="{BB962C8B-B14F-4D97-AF65-F5344CB8AC3E}">
        <p14:creationId xmlns:p14="http://schemas.microsoft.com/office/powerpoint/2010/main" val="1774453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CCDC8F0-222B-0640-C2C2-FAC433584D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3560B94-7B33-B7DE-5BFF-F089FB059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23D9E91-DE7A-E89D-17C5-05DD95A920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452FF6-9A2F-4167-B185-8DDF9ED58827}" type="datetimeFigureOut">
              <a:rPr lang="el-GR" smtClean="0"/>
              <a:t>14/3/2025</a:t>
            </a:fld>
            <a:endParaRPr lang="el-GR"/>
          </a:p>
        </p:txBody>
      </p:sp>
      <p:sp>
        <p:nvSpPr>
          <p:cNvPr id="5" name="Θέση υποσέλιδου 4">
            <a:extLst>
              <a:ext uri="{FF2B5EF4-FFF2-40B4-BE49-F238E27FC236}">
                <a16:creationId xmlns:a16="http://schemas.microsoft.com/office/drawing/2014/main" id="{09D1C30A-3C52-2B69-6DDE-F2BDC1A18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069B280-E17B-76BC-DE51-ADD5F04B03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F407D-48E5-4A07-A345-50893471776C}" type="slidenum">
              <a:rPr lang="el-GR" smtClean="0"/>
              <a:t>‹#›</a:t>
            </a:fld>
            <a:endParaRPr lang="el-GR"/>
          </a:p>
        </p:txBody>
      </p:sp>
    </p:spTree>
    <p:extLst>
      <p:ext uri="{BB962C8B-B14F-4D97-AF65-F5344CB8AC3E}">
        <p14:creationId xmlns:p14="http://schemas.microsoft.com/office/powerpoint/2010/main" val="2329322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D49E37-72A9-C2EA-005D-5CA91EC16490}"/>
              </a:ext>
            </a:extLst>
          </p:cNvPr>
          <p:cNvSpPr>
            <a:spLocks noGrp="1"/>
          </p:cNvSpPr>
          <p:nvPr>
            <p:ph type="ctrTitle"/>
          </p:nvPr>
        </p:nvSpPr>
        <p:spPr>
          <a:xfrm>
            <a:off x="0" y="2"/>
            <a:ext cx="12192000" cy="5333998"/>
          </a:xfrm>
        </p:spPr>
        <p:txBody>
          <a:bodyPr>
            <a:normAutofit fontScale="90000"/>
          </a:bodyPr>
          <a:lstStyle/>
          <a:p>
            <a:br>
              <a:rPr lang="el-GR" sz="6000" b="1" dirty="0"/>
            </a:br>
            <a:br>
              <a:rPr lang="el-GR" sz="6000" b="1" dirty="0"/>
            </a:br>
            <a:br>
              <a:rPr lang="el-GR" sz="6000" b="1" dirty="0"/>
            </a:br>
            <a:br>
              <a:rPr lang="el-GR" sz="6000" b="1" dirty="0"/>
            </a:br>
            <a:br>
              <a:rPr lang="el-GR" sz="6000" b="1" dirty="0"/>
            </a:br>
            <a:br>
              <a:rPr lang="el-GR" sz="6000" b="1" dirty="0"/>
            </a:br>
            <a:br>
              <a:rPr lang="el-GR" sz="6000" b="1" dirty="0"/>
            </a:br>
            <a:br>
              <a:rPr lang="el-GR" sz="6000" b="1" dirty="0"/>
            </a:br>
            <a:br>
              <a:rPr lang="el-GR" sz="6000" b="1" dirty="0"/>
            </a:br>
            <a:br>
              <a:rPr lang="el-GR" sz="6000" b="1" dirty="0"/>
            </a:br>
            <a:br>
              <a:rPr lang="el-GR" sz="6000" b="1" dirty="0"/>
            </a:br>
            <a:r>
              <a:rPr lang="el-GR" sz="4900" b="1" dirty="0"/>
              <a:t>ΔΙΑΚΟΝΙΑ ΤΟΥ ΛΟΓΟΥ</a:t>
            </a:r>
            <a:br>
              <a:rPr lang="el-GR" sz="4900" b="1" dirty="0"/>
            </a:br>
            <a:r>
              <a:rPr lang="el-GR" sz="4900" dirty="0"/>
              <a:t>ΕΝΟΤΗΤΑ 3</a:t>
            </a:r>
            <a:r>
              <a:rPr lang="el-GR" sz="4900" baseline="30000" dirty="0"/>
              <a:t>Η</a:t>
            </a:r>
            <a:r>
              <a:rPr lang="el-GR" sz="4900" dirty="0"/>
              <a:t> </a:t>
            </a:r>
            <a:br>
              <a:rPr lang="el-GR" sz="4900" dirty="0"/>
            </a:br>
            <a:r>
              <a:rPr lang="el-GR" sz="4900" dirty="0"/>
              <a:t>ΘΥΡΑΘΕΝ ΡΗΤΟΡΙΚΗ ΚΑΙ ΕΚΚΛΗΣΙΑΣΤΙΚΗ ΡΗΤΟΡΙΚΗ</a:t>
            </a:r>
            <a:br>
              <a:rPr lang="el-GR" sz="4900" dirty="0"/>
            </a:br>
            <a:r>
              <a:rPr lang="el-GR" sz="4900" dirty="0"/>
              <a:t>Η ΙΣΤΟΡΙΑ ΤΟΥ ΚΗΡΥΓΜΑΤΟΣ </a:t>
            </a:r>
            <a:br>
              <a:rPr lang="el-GR" sz="4900" dirty="0"/>
            </a:br>
            <a:r>
              <a:rPr lang="el-GR" sz="4900" dirty="0"/>
              <a:t>ΚΑΤΑ ΤΟΥΣ Β΄, </a:t>
            </a:r>
            <a:r>
              <a:rPr lang="el-GR" sz="4900"/>
              <a:t>Γ΄, Δ΄ ΚΑΙ Ε΄ ΑΙΩΝΕΣ</a:t>
            </a:r>
            <a:br>
              <a:rPr lang="el-GR" sz="4900" baseline="30000" dirty="0"/>
            </a:br>
            <a:br>
              <a:rPr lang="el-GR" sz="4900" baseline="30000" dirty="0"/>
            </a:br>
            <a:r>
              <a:rPr lang="el-GR" sz="4900" baseline="30000" dirty="0"/>
              <a:t> </a:t>
            </a:r>
            <a:br>
              <a:rPr lang="el-GR" sz="4900" dirty="0"/>
            </a:br>
            <a:endParaRPr lang="el-GR" sz="4900" dirty="0"/>
          </a:p>
        </p:txBody>
      </p:sp>
      <p:sp>
        <p:nvSpPr>
          <p:cNvPr id="3" name="Υπότιτλος 2">
            <a:extLst>
              <a:ext uri="{FF2B5EF4-FFF2-40B4-BE49-F238E27FC236}">
                <a16:creationId xmlns:a16="http://schemas.microsoft.com/office/drawing/2014/main" id="{DF630E09-895F-552F-17CE-F8D88ED34D5A}"/>
              </a:ext>
            </a:extLst>
          </p:cNvPr>
          <p:cNvSpPr>
            <a:spLocks noGrp="1"/>
          </p:cNvSpPr>
          <p:nvPr>
            <p:ph type="subTitle" idx="1"/>
          </p:nvPr>
        </p:nvSpPr>
        <p:spPr>
          <a:xfrm>
            <a:off x="1257119" y="4352925"/>
            <a:ext cx="9144000" cy="1962150"/>
          </a:xfrm>
        </p:spPr>
        <p:txBody>
          <a:bodyPr>
            <a:normAutofit fontScale="92500" lnSpcReduction="1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3278176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FAE6E2-796F-BE11-E74B-2082C271A4D2}"/>
              </a:ext>
            </a:extLst>
          </p:cNvPr>
          <p:cNvSpPr>
            <a:spLocks noGrp="1"/>
          </p:cNvSpPr>
          <p:nvPr>
            <p:ph type="title"/>
          </p:nvPr>
        </p:nvSpPr>
        <p:spPr>
          <a:xfrm>
            <a:off x="838200" y="18256"/>
            <a:ext cx="10515600" cy="576968"/>
          </a:xfrm>
        </p:spPr>
        <p:txBody>
          <a:bodyPr>
            <a:normAutofit fontScale="90000"/>
          </a:bodyPr>
          <a:lstStyle/>
          <a:p>
            <a:pPr algn="ctr"/>
            <a:r>
              <a:rPr lang="el-GR" dirty="0"/>
              <a:t>ΤΟ ΚΗΡΥΓΜΑ ΚΑΤΑ ΤΟΝ Β΄ ΑΙΩΝΑ</a:t>
            </a:r>
          </a:p>
        </p:txBody>
      </p:sp>
      <p:sp>
        <p:nvSpPr>
          <p:cNvPr id="3" name="Θέση περιεχομένου 2">
            <a:extLst>
              <a:ext uri="{FF2B5EF4-FFF2-40B4-BE49-F238E27FC236}">
                <a16:creationId xmlns:a16="http://schemas.microsoft.com/office/drawing/2014/main" id="{F95C1336-FB8A-7763-E6E9-D50A130ADCAF}"/>
              </a:ext>
            </a:extLst>
          </p:cNvPr>
          <p:cNvSpPr>
            <a:spLocks noGrp="1"/>
          </p:cNvSpPr>
          <p:nvPr>
            <p:ph idx="1"/>
          </p:nvPr>
        </p:nvSpPr>
        <p:spPr>
          <a:xfrm>
            <a:off x="0" y="595224"/>
            <a:ext cx="12192000" cy="6262775"/>
          </a:xfrm>
        </p:spPr>
        <p:txBody>
          <a:bodyPr/>
          <a:lstStyle/>
          <a:p>
            <a:r>
              <a:rPr lang="el-GR" dirty="0"/>
              <a:t>Ένα προγενέστερο κείμενο είναι η </a:t>
            </a:r>
            <a:r>
              <a:rPr lang="el-GR" b="1" i="1" dirty="0"/>
              <a:t>Διδαχή των Δώδεκα Αποστόλων</a:t>
            </a:r>
            <a:r>
              <a:rPr lang="el-GR" dirty="0"/>
              <a:t>, κεφ. 1-6, γραμμένο στο πρώτο ήμισυ του 2</a:t>
            </a:r>
            <a:r>
              <a:rPr lang="el-GR" baseline="30000" dirty="0"/>
              <a:t>ου</a:t>
            </a:r>
            <a:r>
              <a:rPr lang="el-GR" dirty="0"/>
              <a:t> αιώνα. Το κείμενο αυτό δεν έχει σαφή χαρακτήρα ομιλίας. Ωστόσο, διακρίνεται σ’ αυτό κάποια </a:t>
            </a:r>
            <a:r>
              <a:rPr lang="el-GR" u="sng" dirty="0"/>
              <a:t>αξιομνημόνευτη ρητορική τακτική</a:t>
            </a:r>
            <a:r>
              <a:rPr lang="el-GR" dirty="0"/>
              <a:t>, η οποία κορυφώνεται στο 6</a:t>
            </a:r>
            <a:r>
              <a:rPr lang="el-GR" baseline="30000" dirty="0"/>
              <a:t>ο</a:t>
            </a:r>
            <a:r>
              <a:rPr lang="el-GR" dirty="0"/>
              <a:t> κεφάλαιο: «</a:t>
            </a:r>
            <a:r>
              <a:rPr lang="el-GR" i="1" dirty="0" err="1"/>
              <a:t>Ὅρα</a:t>
            </a:r>
            <a:r>
              <a:rPr lang="el-GR" i="1" dirty="0"/>
              <a:t> μη τις σε </a:t>
            </a:r>
            <a:r>
              <a:rPr lang="el-GR" i="1" dirty="0" err="1"/>
              <a:t>πλανήσῃ</a:t>
            </a:r>
            <a:r>
              <a:rPr lang="el-GR" i="1" dirty="0"/>
              <a:t> </a:t>
            </a:r>
            <a:r>
              <a:rPr lang="el-GR" i="1" dirty="0" err="1"/>
              <a:t>ἀπὸ</a:t>
            </a:r>
            <a:r>
              <a:rPr lang="el-GR" i="1" dirty="0"/>
              <a:t> ταύτης </a:t>
            </a:r>
            <a:r>
              <a:rPr lang="el-GR" i="1" dirty="0" err="1"/>
              <a:t>τῆς</a:t>
            </a:r>
            <a:r>
              <a:rPr lang="el-GR" i="1" dirty="0"/>
              <a:t> </a:t>
            </a:r>
            <a:r>
              <a:rPr lang="el-GR" i="1" dirty="0" err="1"/>
              <a:t>ὁδοῦ</a:t>
            </a:r>
            <a:r>
              <a:rPr lang="el-GR" i="1" dirty="0"/>
              <a:t> </a:t>
            </a:r>
            <a:r>
              <a:rPr lang="el-GR" i="1" dirty="0" err="1"/>
              <a:t>τῆς</a:t>
            </a:r>
            <a:r>
              <a:rPr lang="el-GR" i="1" dirty="0"/>
              <a:t> </a:t>
            </a:r>
            <a:r>
              <a:rPr lang="el-GR" i="1" dirty="0" err="1"/>
              <a:t>διδαχῆς</a:t>
            </a:r>
            <a:r>
              <a:rPr lang="el-GR" i="1" dirty="0"/>
              <a:t>, </a:t>
            </a:r>
            <a:r>
              <a:rPr lang="el-GR" i="1" dirty="0" err="1"/>
              <a:t>ἐπεὶ</a:t>
            </a:r>
            <a:r>
              <a:rPr lang="el-GR" i="1" dirty="0"/>
              <a:t> </a:t>
            </a:r>
            <a:r>
              <a:rPr lang="el-GR" i="1" dirty="0" err="1"/>
              <a:t>παρεκτὸς</a:t>
            </a:r>
            <a:r>
              <a:rPr lang="el-GR" i="1" dirty="0"/>
              <a:t> </a:t>
            </a:r>
            <a:r>
              <a:rPr lang="el-GR" i="1" dirty="0" err="1"/>
              <a:t>Θεοῦ</a:t>
            </a:r>
            <a:r>
              <a:rPr lang="el-GR" i="1" dirty="0"/>
              <a:t> σε διδάσκει. </a:t>
            </a:r>
            <a:r>
              <a:rPr lang="el-GR" i="1" dirty="0" err="1"/>
              <a:t>Εἰ</a:t>
            </a:r>
            <a:r>
              <a:rPr lang="el-GR" i="1" dirty="0"/>
              <a:t> </a:t>
            </a:r>
            <a:r>
              <a:rPr lang="el-GR" i="1" dirty="0" err="1"/>
              <a:t>μὲν</a:t>
            </a:r>
            <a:r>
              <a:rPr lang="el-GR" i="1" dirty="0"/>
              <a:t> </a:t>
            </a:r>
            <a:r>
              <a:rPr lang="el-GR" i="1" dirty="0" err="1"/>
              <a:t>γὰρ</a:t>
            </a:r>
            <a:r>
              <a:rPr lang="el-GR" i="1" dirty="0"/>
              <a:t> δύνασαι </a:t>
            </a:r>
            <a:r>
              <a:rPr lang="el-GR" i="1" dirty="0" err="1"/>
              <a:t>βαστάσαι</a:t>
            </a:r>
            <a:r>
              <a:rPr lang="el-GR" i="1" dirty="0"/>
              <a:t> </a:t>
            </a:r>
            <a:r>
              <a:rPr lang="el-GR" i="1" dirty="0" err="1"/>
              <a:t>ὅλον</a:t>
            </a:r>
            <a:r>
              <a:rPr lang="el-GR" i="1" dirty="0"/>
              <a:t> </a:t>
            </a:r>
            <a:r>
              <a:rPr lang="el-GR" i="1" dirty="0" err="1"/>
              <a:t>τὸν</a:t>
            </a:r>
            <a:r>
              <a:rPr lang="el-GR" i="1" dirty="0"/>
              <a:t> </a:t>
            </a:r>
            <a:r>
              <a:rPr lang="el-GR" i="1" dirty="0" err="1"/>
              <a:t>ζυγὸν</a:t>
            </a:r>
            <a:r>
              <a:rPr lang="el-GR" i="1" dirty="0"/>
              <a:t> του Κυρίου, τέλειος </a:t>
            </a:r>
            <a:r>
              <a:rPr lang="el-GR" i="1" dirty="0" err="1"/>
              <a:t>ἔσῃ</a:t>
            </a:r>
            <a:r>
              <a:rPr lang="el-GR" i="1" dirty="0"/>
              <a:t>∙ </a:t>
            </a:r>
            <a:r>
              <a:rPr lang="el-GR" i="1" dirty="0" err="1"/>
              <a:t>εἰ</a:t>
            </a:r>
            <a:r>
              <a:rPr lang="el-GR" i="1" dirty="0"/>
              <a:t> </a:t>
            </a:r>
            <a:r>
              <a:rPr lang="el-GR" i="1" dirty="0" err="1"/>
              <a:t>δὲ</a:t>
            </a:r>
            <a:r>
              <a:rPr lang="el-GR" i="1" dirty="0"/>
              <a:t> </a:t>
            </a:r>
            <a:r>
              <a:rPr lang="el-GR" i="1" dirty="0" err="1"/>
              <a:t>οὐ</a:t>
            </a:r>
            <a:r>
              <a:rPr lang="el-GR" i="1" dirty="0"/>
              <a:t> δύνασαι, ὅ </a:t>
            </a:r>
            <a:r>
              <a:rPr lang="el-GR" i="1" dirty="0" err="1"/>
              <a:t>δύνῃ</a:t>
            </a:r>
            <a:r>
              <a:rPr lang="el-GR" i="1" dirty="0"/>
              <a:t> </a:t>
            </a:r>
            <a:r>
              <a:rPr lang="el-GR" i="1" dirty="0" err="1"/>
              <a:t>τοῦτο</a:t>
            </a:r>
            <a:r>
              <a:rPr lang="el-GR" i="1" dirty="0"/>
              <a:t> ποίει. </a:t>
            </a:r>
            <a:r>
              <a:rPr lang="el-GR" i="1" dirty="0" err="1"/>
              <a:t>Περὶ</a:t>
            </a:r>
            <a:r>
              <a:rPr lang="el-GR" i="1" dirty="0"/>
              <a:t> </a:t>
            </a:r>
            <a:r>
              <a:rPr lang="el-GR" i="1" dirty="0" err="1"/>
              <a:t>δὲ</a:t>
            </a:r>
            <a:r>
              <a:rPr lang="el-GR" i="1" dirty="0"/>
              <a:t> </a:t>
            </a:r>
            <a:r>
              <a:rPr lang="el-GR" i="1" dirty="0" err="1"/>
              <a:t>τῆς</a:t>
            </a:r>
            <a:r>
              <a:rPr lang="el-GR" i="1" dirty="0"/>
              <a:t> βρώσεως, ὅ δύνασαι </a:t>
            </a:r>
            <a:r>
              <a:rPr lang="el-GR" i="1" dirty="0" err="1"/>
              <a:t>βάστασον</a:t>
            </a:r>
            <a:r>
              <a:rPr lang="el-GR" i="1" dirty="0"/>
              <a:t>∙ </a:t>
            </a:r>
            <a:r>
              <a:rPr lang="el-GR" i="1" dirty="0" err="1"/>
              <a:t>ἀπὸ</a:t>
            </a:r>
            <a:r>
              <a:rPr lang="el-GR" i="1" dirty="0"/>
              <a:t> </a:t>
            </a:r>
            <a:r>
              <a:rPr lang="el-GR" i="1" dirty="0" err="1"/>
              <a:t>δὲ</a:t>
            </a:r>
            <a:r>
              <a:rPr lang="el-GR" i="1" dirty="0"/>
              <a:t> </a:t>
            </a:r>
            <a:r>
              <a:rPr lang="el-GR" i="1" dirty="0" err="1"/>
              <a:t>τοῦ</a:t>
            </a:r>
            <a:r>
              <a:rPr lang="el-GR" i="1" dirty="0"/>
              <a:t> </a:t>
            </a:r>
            <a:r>
              <a:rPr lang="el-GR" i="1" dirty="0" err="1"/>
              <a:t>εἰδωλοθύτου</a:t>
            </a:r>
            <a:r>
              <a:rPr lang="el-GR" i="1" dirty="0"/>
              <a:t> λίαν πρόσεχε∙ λατρεία </a:t>
            </a:r>
            <a:r>
              <a:rPr lang="el-GR" i="1" dirty="0" err="1"/>
              <a:t>γὰρ</a:t>
            </a:r>
            <a:r>
              <a:rPr lang="el-GR" i="1" dirty="0"/>
              <a:t> </a:t>
            </a:r>
            <a:r>
              <a:rPr lang="el-GR" i="1" dirty="0" err="1"/>
              <a:t>ἐστι</a:t>
            </a:r>
            <a:r>
              <a:rPr lang="el-GR" i="1" dirty="0"/>
              <a:t> </a:t>
            </a:r>
            <a:r>
              <a:rPr lang="el-GR" i="1" dirty="0" err="1"/>
              <a:t>Θεῶν</a:t>
            </a:r>
            <a:r>
              <a:rPr lang="el-GR" i="1" dirty="0"/>
              <a:t> </a:t>
            </a:r>
            <a:r>
              <a:rPr lang="el-GR" i="1" dirty="0" err="1"/>
              <a:t>νεκρῶν</a:t>
            </a:r>
            <a:r>
              <a:rPr lang="el-GR" i="1" dirty="0"/>
              <a:t>».</a:t>
            </a:r>
          </a:p>
          <a:p>
            <a:r>
              <a:rPr lang="el-GR" dirty="0"/>
              <a:t>Ο προτρεπτικός χαρακτήρας του επιλόγου αυτού συνδυάζεται με την έκφραση σεβασμού απέναντι στη δυνατότητα των ακροατών να ανταποκριθούν στις προτροπές. Το κείμενο φαίνεται ότι αφορά </a:t>
            </a:r>
            <a:r>
              <a:rPr lang="el-GR" b="1" dirty="0" err="1">
                <a:solidFill>
                  <a:srgbClr val="FF0000"/>
                </a:solidFill>
              </a:rPr>
              <a:t>προβαπτισματική</a:t>
            </a:r>
            <a:r>
              <a:rPr lang="el-GR" b="1" dirty="0">
                <a:solidFill>
                  <a:srgbClr val="FF0000"/>
                </a:solidFill>
              </a:rPr>
              <a:t> κατηχητική διδασκαλία</a:t>
            </a:r>
            <a:r>
              <a:rPr lang="el-GR" dirty="0"/>
              <a:t>.</a:t>
            </a:r>
          </a:p>
          <a:p>
            <a:r>
              <a:rPr lang="el-GR" b="1" dirty="0"/>
              <a:t>Ο κατηχητικός χαρακτήρας αποτελεί μάλιστα και το γενικό χαρακτηριστικό των πρωτοχριστιανικών κηρυγμάτων</a:t>
            </a:r>
            <a:r>
              <a:rPr lang="el-GR" dirty="0"/>
              <a:t>.</a:t>
            </a:r>
          </a:p>
        </p:txBody>
      </p:sp>
    </p:spTree>
    <p:extLst>
      <p:ext uri="{BB962C8B-B14F-4D97-AF65-F5344CB8AC3E}">
        <p14:creationId xmlns:p14="http://schemas.microsoft.com/office/powerpoint/2010/main" val="805000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F01484-DCB4-8C81-1C3A-4C908420543F}"/>
              </a:ext>
            </a:extLst>
          </p:cNvPr>
          <p:cNvSpPr>
            <a:spLocks noGrp="1"/>
          </p:cNvSpPr>
          <p:nvPr>
            <p:ph type="title"/>
          </p:nvPr>
        </p:nvSpPr>
        <p:spPr>
          <a:xfrm>
            <a:off x="838200" y="18256"/>
            <a:ext cx="10515600" cy="581820"/>
          </a:xfrm>
        </p:spPr>
        <p:txBody>
          <a:bodyPr>
            <a:normAutofit fontScale="90000"/>
          </a:bodyPr>
          <a:lstStyle/>
          <a:p>
            <a:pPr algn="ctr"/>
            <a:r>
              <a:rPr lang="el-GR" dirty="0"/>
              <a:t>ΤΟ ΚΗΡΥΓΜΑ ΚΑΤΑ ΤΟΝ Β΄ ΑΙΩΝΑ</a:t>
            </a:r>
          </a:p>
        </p:txBody>
      </p:sp>
      <p:sp>
        <p:nvSpPr>
          <p:cNvPr id="3" name="Θέση περιεχομένου 2">
            <a:extLst>
              <a:ext uri="{FF2B5EF4-FFF2-40B4-BE49-F238E27FC236}">
                <a16:creationId xmlns:a16="http://schemas.microsoft.com/office/drawing/2014/main" id="{9E24F15A-CAB4-B502-CC3D-692851814BB7}"/>
              </a:ext>
            </a:extLst>
          </p:cNvPr>
          <p:cNvSpPr>
            <a:spLocks noGrp="1"/>
          </p:cNvSpPr>
          <p:nvPr>
            <p:ph idx="1"/>
          </p:nvPr>
        </p:nvSpPr>
        <p:spPr>
          <a:xfrm>
            <a:off x="0" y="600076"/>
            <a:ext cx="12192000" cy="6239668"/>
          </a:xfrm>
        </p:spPr>
        <p:txBody>
          <a:bodyPr>
            <a:normAutofit fontScale="92500"/>
          </a:bodyPr>
          <a:lstStyle/>
          <a:p>
            <a:r>
              <a:rPr lang="el-GR" dirty="0"/>
              <a:t>Η πρώτη μαρτυρία περί κηρύγματος στη </a:t>
            </a:r>
            <a:r>
              <a:rPr lang="el-GR" dirty="0" err="1"/>
              <a:t>μεταποστολική</a:t>
            </a:r>
            <a:r>
              <a:rPr lang="el-GR" dirty="0"/>
              <a:t> Εκκλησία του 2</a:t>
            </a:r>
            <a:r>
              <a:rPr lang="el-GR" baseline="30000" dirty="0"/>
              <a:t>ου</a:t>
            </a:r>
            <a:r>
              <a:rPr lang="el-GR" dirty="0"/>
              <a:t> αιώνα είναι του </a:t>
            </a:r>
            <a:r>
              <a:rPr lang="el-GR" b="1" dirty="0">
                <a:solidFill>
                  <a:srgbClr val="FF0000"/>
                </a:solidFill>
              </a:rPr>
              <a:t>Ιουστίνου του φιλοσόφου και μάρτυρος</a:t>
            </a:r>
            <a:r>
              <a:rPr lang="el-GR" dirty="0"/>
              <a:t>. Στην </a:t>
            </a:r>
            <a:r>
              <a:rPr lang="el-GR" i="1" dirty="0"/>
              <a:t>Α΄ Απολογία </a:t>
            </a:r>
            <a:r>
              <a:rPr lang="el-GR" dirty="0"/>
              <a:t>του προς τον αυτοκράτορα </a:t>
            </a:r>
            <a:r>
              <a:rPr lang="el-GR" dirty="0" err="1"/>
              <a:t>Αντωνίνο</a:t>
            </a:r>
            <a:r>
              <a:rPr lang="el-GR" dirty="0"/>
              <a:t> (κεφ. 67), μας πληροφορεί ότι κατά τη διάρκεια των συνάξεων των Χριστιανών για την τέλεση της Θείας Λειτουργίας την Κυριακή, αναγιγνώσκονταν «</a:t>
            </a:r>
            <a:r>
              <a:rPr lang="el-GR" i="1" dirty="0" err="1"/>
              <a:t>τὰ</a:t>
            </a:r>
            <a:r>
              <a:rPr lang="el-GR" i="1" dirty="0"/>
              <a:t> </a:t>
            </a:r>
            <a:r>
              <a:rPr lang="el-GR" i="1" dirty="0" err="1"/>
              <a:t>ἀπομνημονεύματα</a:t>
            </a:r>
            <a:r>
              <a:rPr lang="el-GR" i="1" dirty="0"/>
              <a:t> </a:t>
            </a:r>
            <a:r>
              <a:rPr lang="el-GR" i="1" dirty="0" err="1"/>
              <a:t>τῶν</a:t>
            </a:r>
            <a:r>
              <a:rPr lang="el-GR" i="1" dirty="0"/>
              <a:t> </a:t>
            </a:r>
            <a:r>
              <a:rPr lang="el-GR" i="1" dirty="0" err="1"/>
              <a:t>ἀποστόλων</a:t>
            </a:r>
            <a:r>
              <a:rPr lang="el-GR" i="1" dirty="0"/>
              <a:t> ἤ </a:t>
            </a:r>
            <a:r>
              <a:rPr lang="el-GR" i="1" dirty="0" err="1"/>
              <a:t>τὰ</a:t>
            </a:r>
            <a:r>
              <a:rPr lang="el-GR" i="1" dirty="0"/>
              <a:t> συγγράμματα </a:t>
            </a:r>
            <a:r>
              <a:rPr lang="el-GR" i="1" dirty="0" err="1"/>
              <a:t>τῶν</a:t>
            </a:r>
            <a:r>
              <a:rPr lang="el-GR" i="1" dirty="0"/>
              <a:t> </a:t>
            </a:r>
            <a:r>
              <a:rPr lang="el-GR" i="1" dirty="0" err="1"/>
              <a:t>προφητῶν</a:t>
            </a:r>
            <a:r>
              <a:rPr lang="el-GR" dirty="0"/>
              <a:t>», στη συνέχεια ο </a:t>
            </a:r>
            <a:r>
              <a:rPr lang="el-GR" dirty="0" err="1"/>
              <a:t>προεστώς</a:t>
            </a:r>
            <a:r>
              <a:rPr lang="el-GR" dirty="0"/>
              <a:t> «</a:t>
            </a:r>
            <a:r>
              <a:rPr lang="el-GR" i="1" dirty="0" err="1"/>
              <a:t>διὰ</a:t>
            </a:r>
            <a:r>
              <a:rPr lang="el-GR" i="1" dirty="0"/>
              <a:t> λόγου </a:t>
            </a:r>
            <a:r>
              <a:rPr lang="el-GR" i="1" dirty="0" err="1"/>
              <a:t>τὴν</a:t>
            </a:r>
            <a:r>
              <a:rPr lang="el-GR" i="1" dirty="0"/>
              <a:t> </a:t>
            </a:r>
            <a:r>
              <a:rPr lang="el-GR" i="1" dirty="0" err="1"/>
              <a:t>νουθεσίαν</a:t>
            </a:r>
            <a:r>
              <a:rPr lang="el-GR" i="1" dirty="0"/>
              <a:t> </a:t>
            </a:r>
            <a:r>
              <a:rPr lang="el-GR" i="1" dirty="0" err="1"/>
              <a:t>καὶ</a:t>
            </a:r>
            <a:r>
              <a:rPr lang="el-GR" i="1" dirty="0"/>
              <a:t> </a:t>
            </a:r>
            <a:r>
              <a:rPr lang="el-GR" i="1" dirty="0" err="1"/>
              <a:t>πρόκλησιν</a:t>
            </a:r>
            <a:r>
              <a:rPr lang="el-GR" i="1" dirty="0"/>
              <a:t> </a:t>
            </a:r>
            <a:r>
              <a:rPr lang="el-GR" i="1" dirty="0" err="1"/>
              <a:t>τῆς</a:t>
            </a:r>
            <a:r>
              <a:rPr lang="el-GR" i="1" dirty="0"/>
              <a:t> </a:t>
            </a:r>
            <a:r>
              <a:rPr lang="el-GR" i="1" dirty="0" err="1"/>
              <a:t>τῶν</a:t>
            </a:r>
            <a:r>
              <a:rPr lang="el-GR" i="1" dirty="0"/>
              <a:t> </a:t>
            </a:r>
            <a:r>
              <a:rPr lang="el-GR" i="1" dirty="0" err="1"/>
              <a:t>καλῶν</a:t>
            </a:r>
            <a:r>
              <a:rPr lang="el-GR" i="1" dirty="0"/>
              <a:t> τούτων μιμήσεως </a:t>
            </a:r>
            <a:r>
              <a:rPr lang="el-GR" i="1" dirty="0" err="1"/>
              <a:t>ποιεῖται</a:t>
            </a:r>
            <a:r>
              <a:rPr lang="el-GR" dirty="0"/>
              <a:t>», δηλαδή ακολουθούσε ο λόγος του </a:t>
            </a:r>
            <a:r>
              <a:rPr lang="el-GR" dirty="0" err="1"/>
              <a:t>προεστώτος</a:t>
            </a:r>
            <a:r>
              <a:rPr lang="el-GR" dirty="0"/>
              <a:t>, που παίρνοντας αφορμή από το περιεχόμενο των αναγνωσμάτων προέτρεπε τους πιστούς να εφαρμόσουν στη ζωή τους τις αλήθειες που τους αποκαλύπτονταν. </a:t>
            </a:r>
          </a:p>
          <a:p>
            <a:r>
              <a:rPr lang="el-GR" dirty="0"/>
              <a:t>Από τη μαρτυρία αυτή συμπεραίνουμε τα ακόλουθα ότι: </a:t>
            </a:r>
          </a:p>
          <a:p>
            <a:pPr marL="1028700" lvl="1" indent="-571500">
              <a:buFont typeface="+mj-lt"/>
              <a:buAutoNum type="romanLcPeriod"/>
            </a:pPr>
            <a:r>
              <a:rPr lang="el-GR" dirty="0"/>
              <a:t>Το κήρυγμα πραγματοποιείτο κατά τις λειτουργικές συναθροίσεις των πιστών τις Κυριακές. </a:t>
            </a:r>
          </a:p>
          <a:p>
            <a:pPr marL="1028700" lvl="1" indent="-571500">
              <a:buFont typeface="+mj-lt"/>
              <a:buAutoNum type="romanLcPeriod"/>
            </a:pPr>
            <a:r>
              <a:rPr lang="el-GR" dirty="0"/>
              <a:t>Αποτελούσε τμήμα της Θείας Λειτουργίας. </a:t>
            </a:r>
          </a:p>
          <a:p>
            <a:pPr marL="1028700" lvl="1" indent="-571500">
              <a:buFont typeface="+mj-lt"/>
              <a:buAutoNum type="romanLcPeriod"/>
            </a:pPr>
            <a:r>
              <a:rPr lang="el-GR" dirty="0"/>
              <a:t>Συνίστατο στην ερμηνεία των αναγνωσμάτων και στόχευε εκτός από την κατανόησή τους, στη νουθεσία και προτροπή για μία καλύτερη ζωή. </a:t>
            </a:r>
          </a:p>
          <a:p>
            <a:pPr marL="1028700" lvl="1" indent="-571500">
              <a:buFont typeface="+mj-lt"/>
              <a:buAutoNum type="romanLcPeriod"/>
            </a:pPr>
            <a:r>
              <a:rPr lang="el-GR" dirty="0"/>
              <a:t>Το κήρυγμα αυτό επιτελούσαν οι «</a:t>
            </a:r>
            <a:r>
              <a:rPr lang="el-GR" dirty="0" err="1"/>
              <a:t>προεστῶτες</a:t>
            </a:r>
            <a:r>
              <a:rPr lang="el-GR" dirty="0"/>
              <a:t>» της Εκκλησίας, δηλαδή οι πρεσβύτεροι ή οι επίσκοποι.</a:t>
            </a:r>
          </a:p>
        </p:txBody>
      </p:sp>
    </p:spTree>
    <p:extLst>
      <p:ext uri="{BB962C8B-B14F-4D97-AF65-F5344CB8AC3E}">
        <p14:creationId xmlns:p14="http://schemas.microsoft.com/office/powerpoint/2010/main" val="1744960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6B78AE-09D0-B418-52BB-1C103143D664}"/>
              </a:ext>
            </a:extLst>
          </p:cNvPr>
          <p:cNvSpPr>
            <a:spLocks noGrp="1"/>
          </p:cNvSpPr>
          <p:nvPr>
            <p:ph type="title"/>
          </p:nvPr>
        </p:nvSpPr>
        <p:spPr>
          <a:xfrm>
            <a:off x="838200" y="18256"/>
            <a:ext cx="10515600" cy="662782"/>
          </a:xfrm>
        </p:spPr>
        <p:txBody>
          <a:bodyPr>
            <a:normAutofit fontScale="90000"/>
          </a:bodyPr>
          <a:lstStyle/>
          <a:p>
            <a:pPr algn="ctr"/>
            <a:r>
              <a:rPr lang="el-GR" dirty="0"/>
              <a:t>ΤΟ ΚΗΡΥΓΜΑ ΚΑΤΑ ΤΟΝ Β΄ ΑΙΩΝΑ</a:t>
            </a:r>
          </a:p>
        </p:txBody>
      </p:sp>
      <p:sp>
        <p:nvSpPr>
          <p:cNvPr id="3" name="Θέση περιεχομένου 2">
            <a:extLst>
              <a:ext uri="{FF2B5EF4-FFF2-40B4-BE49-F238E27FC236}">
                <a16:creationId xmlns:a16="http://schemas.microsoft.com/office/drawing/2014/main" id="{CA7BE377-AF66-5CEE-20AF-610A15D907B6}"/>
              </a:ext>
            </a:extLst>
          </p:cNvPr>
          <p:cNvSpPr>
            <a:spLocks noGrp="1"/>
          </p:cNvSpPr>
          <p:nvPr>
            <p:ph idx="1"/>
          </p:nvPr>
        </p:nvSpPr>
        <p:spPr>
          <a:xfrm>
            <a:off x="0" y="558800"/>
            <a:ext cx="12192000" cy="6299200"/>
          </a:xfrm>
        </p:spPr>
        <p:txBody>
          <a:bodyPr>
            <a:normAutofit fontScale="92500" lnSpcReduction="20000"/>
          </a:bodyPr>
          <a:lstStyle/>
          <a:p>
            <a:r>
              <a:rPr lang="el-GR" dirty="0"/>
              <a:t>Ανάλογη πληροφορία στα τέλη του 2</a:t>
            </a:r>
            <a:r>
              <a:rPr lang="el-GR" baseline="30000" dirty="0"/>
              <a:t>ου</a:t>
            </a:r>
            <a:r>
              <a:rPr lang="el-GR" dirty="0"/>
              <a:t> αιώνα παρέχει και ο </a:t>
            </a:r>
            <a:r>
              <a:rPr lang="el-GR" b="1" dirty="0">
                <a:solidFill>
                  <a:srgbClr val="FF0000"/>
                </a:solidFill>
              </a:rPr>
              <a:t>Τερτυλλιανός</a:t>
            </a:r>
            <a:r>
              <a:rPr lang="el-GR" dirty="0"/>
              <a:t> στον </a:t>
            </a:r>
            <a:r>
              <a:rPr lang="el-GR" i="1" dirty="0"/>
              <a:t>Απολογητικό</a:t>
            </a:r>
            <a:r>
              <a:rPr lang="el-GR" dirty="0"/>
              <a:t> του (κεφ. 39). Κατά τις συνάξεις γινόταν ανάγνωση και εξήγηση των αγίων Γραφών. Γραφή και κήρυγμα:</a:t>
            </a:r>
          </a:p>
          <a:p>
            <a:pPr marL="1028700" lvl="1" indent="-571500">
              <a:buFont typeface="+mj-lt"/>
              <a:buAutoNum type="romanUcPeriod"/>
            </a:pPr>
            <a:r>
              <a:rPr lang="el-GR" dirty="0"/>
              <a:t>τρέφουν την πίστη των χριστιανών, </a:t>
            </a:r>
          </a:p>
          <a:p>
            <a:pPr marL="1028700" lvl="1" indent="-571500">
              <a:buFont typeface="+mj-lt"/>
              <a:buAutoNum type="romanUcPeriod"/>
            </a:pPr>
            <a:r>
              <a:rPr lang="el-GR" dirty="0"/>
              <a:t>εμψυχώνουν την ελπίδα τους, </a:t>
            </a:r>
          </a:p>
          <a:p>
            <a:pPr marL="1028700" lvl="1" indent="-571500">
              <a:buFont typeface="+mj-lt"/>
              <a:buAutoNum type="romanUcPeriod"/>
            </a:pPr>
            <a:r>
              <a:rPr lang="el-GR" dirty="0"/>
              <a:t>δυναμώνουν το θάρρος τους, </a:t>
            </a:r>
          </a:p>
          <a:p>
            <a:pPr marL="1028700" lvl="1" indent="-571500">
              <a:buFont typeface="+mj-lt"/>
              <a:buAutoNum type="romanUcPeriod"/>
            </a:pPr>
            <a:r>
              <a:rPr lang="el-GR" dirty="0"/>
              <a:t>καθιστούν σταθερότερες τις αγαθές </a:t>
            </a:r>
            <a:r>
              <a:rPr lang="el-GR" dirty="0" err="1"/>
              <a:t>συνήθειές</a:t>
            </a:r>
            <a:r>
              <a:rPr lang="el-GR" dirty="0"/>
              <a:t> τους. </a:t>
            </a:r>
          </a:p>
          <a:p>
            <a:r>
              <a:rPr lang="el-GR" dirty="0"/>
              <a:t>Η μαρτυρία αυτή αποκαλύπτει τόσο τον στόχο, όσο και το περιεχόμενο του χριστιανικού κηρύγματος κατά τη συγκεκριμένη εποχή των διωγμών. Αυτό το είδος του απλού στη μορφή και ανεπιτήδευτου κηρύγματος, που </a:t>
            </a:r>
            <a:r>
              <a:rPr lang="el-GR" dirty="0" err="1"/>
              <a:t>αφορμάται</a:t>
            </a:r>
            <a:r>
              <a:rPr lang="el-GR" dirty="0"/>
              <a:t> από τις Γραφές, χαρακτηρίζεται: </a:t>
            </a:r>
          </a:p>
          <a:p>
            <a:pPr marL="1028700" lvl="1" indent="-571500">
              <a:buFont typeface="+mj-lt"/>
              <a:buAutoNum type="romanUcPeriod"/>
            </a:pPr>
            <a:r>
              <a:rPr lang="el-GR" dirty="0"/>
              <a:t>από τον άγιο Ιγνάτιο Αντιοχείας «</a:t>
            </a:r>
            <a:r>
              <a:rPr lang="el-GR" i="1" dirty="0" err="1"/>
              <a:t>Ὁμιλία</a:t>
            </a:r>
            <a:r>
              <a:rPr lang="el-GR" dirty="0"/>
              <a:t>» (</a:t>
            </a:r>
            <a:r>
              <a:rPr lang="el-GR" i="1" dirty="0" err="1"/>
              <a:t>Πρὸς</a:t>
            </a:r>
            <a:r>
              <a:rPr lang="el-GR" i="1" dirty="0"/>
              <a:t> </a:t>
            </a:r>
            <a:r>
              <a:rPr lang="el-GR" i="1" dirty="0" err="1"/>
              <a:t>Πολύκαρπον</a:t>
            </a:r>
            <a:r>
              <a:rPr lang="el-GR" i="1" dirty="0"/>
              <a:t> </a:t>
            </a:r>
            <a:r>
              <a:rPr lang="el-GR" dirty="0"/>
              <a:t>5), </a:t>
            </a:r>
          </a:p>
          <a:p>
            <a:pPr marL="1028700" lvl="1" indent="-571500">
              <a:buFont typeface="+mj-lt"/>
              <a:buAutoNum type="romanUcPeriod"/>
            </a:pPr>
            <a:r>
              <a:rPr lang="el-GR" dirty="0"/>
              <a:t>από τον Ειρηναίο σαν «</a:t>
            </a:r>
            <a:r>
              <a:rPr lang="el-GR" i="1" dirty="0"/>
              <a:t>Διαλέξεις</a:t>
            </a:r>
            <a:r>
              <a:rPr lang="el-GR" dirty="0"/>
              <a:t>» (</a:t>
            </a:r>
            <a:r>
              <a:rPr lang="el-GR" i="1" dirty="0" err="1"/>
              <a:t>Ἐπιστολὴ</a:t>
            </a:r>
            <a:r>
              <a:rPr lang="el-GR" i="1" dirty="0"/>
              <a:t> </a:t>
            </a:r>
            <a:r>
              <a:rPr lang="el-GR" i="1" dirty="0" err="1"/>
              <a:t>πρὸς</a:t>
            </a:r>
            <a:r>
              <a:rPr lang="el-GR" i="1" dirty="0"/>
              <a:t> </a:t>
            </a:r>
            <a:r>
              <a:rPr lang="el-GR" i="1" dirty="0" err="1"/>
              <a:t>Φλωρῖνον</a:t>
            </a:r>
            <a:r>
              <a:rPr lang="el-GR" dirty="0"/>
              <a:t>, στον </a:t>
            </a:r>
            <a:r>
              <a:rPr lang="el-GR" dirty="0" err="1"/>
              <a:t>Εὐσέβιο</a:t>
            </a:r>
            <a:r>
              <a:rPr lang="el-GR" dirty="0"/>
              <a:t> Καισαρείας, </a:t>
            </a:r>
            <a:r>
              <a:rPr lang="el-GR" i="1" dirty="0" err="1"/>
              <a:t>Ἐκκλησιατικὴ</a:t>
            </a:r>
            <a:r>
              <a:rPr lang="el-GR" i="1" dirty="0"/>
              <a:t> </a:t>
            </a:r>
            <a:r>
              <a:rPr lang="el-GR" i="1" dirty="0" err="1"/>
              <a:t>Ἱστορία</a:t>
            </a:r>
            <a:r>
              <a:rPr lang="el-GR" i="1" dirty="0"/>
              <a:t> </a:t>
            </a:r>
            <a:r>
              <a:rPr lang="el-GR" dirty="0"/>
              <a:t>5,20) και </a:t>
            </a:r>
          </a:p>
          <a:p>
            <a:pPr marL="1028700" lvl="1" indent="-571500">
              <a:buFont typeface="+mj-lt"/>
              <a:buAutoNum type="romanUcPeriod"/>
            </a:pPr>
            <a:r>
              <a:rPr lang="el-GR" dirty="0"/>
              <a:t>από τον Πλίνιο τον </a:t>
            </a:r>
            <a:r>
              <a:rPr lang="el-GR" dirty="0" err="1"/>
              <a:t>Νεώτερο</a:t>
            </a:r>
            <a:r>
              <a:rPr lang="el-GR" dirty="0"/>
              <a:t> ως «</a:t>
            </a:r>
            <a:r>
              <a:rPr lang="el-GR" i="1" dirty="0" err="1"/>
              <a:t>ἀμοιβαῖες</a:t>
            </a:r>
            <a:r>
              <a:rPr lang="el-GR" i="1" dirty="0"/>
              <a:t> </a:t>
            </a:r>
            <a:r>
              <a:rPr lang="el-GR" i="1" dirty="0" err="1"/>
              <a:t>ὑποσχέσεις</a:t>
            </a:r>
            <a:r>
              <a:rPr lang="el-GR" dirty="0"/>
              <a:t>» που έδιναν οι Χριστιανοί για την άσκηση των αρετών και την αποφυγή των κακών (</a:t>
            </a:r>
            <a:r>
              <a:rPr lang="el-GR" i="1" dirty="0" err="1"/>
              <a:t>Ἐπιστολὴ</a:t>
            </a:r>
            <a:r>
              <a:rPr lang="el-GR" dirty="0"/>
              <a:t> 10,96).</a:t>
            </a:r>
            <a:endParaRPr lang="el-GR" sz="3000" dirty="0"/>
          </a:p>
          <a:p>
            <a:pPr lvl="1"/>
            <a:r>
              <a:rPr lang="el-GR" sz="3000" dirty="0"/>
              <a:t>Η </a:t>
            </a:r>
            <a:r>
              <a:rPr lang="el-GR" sz="3000" b="1" dirty="0" err="1"/>
              <a:t>γλωσσολαλία</a:t>
            </a:r>
            <a:r>
              <a:rPr lang="el-GR" sz="3000" dirty="0"/>
              <a:t> και η </a:t>
            </a:r>
            <a:r>
              <a:rPr lang="el-GR" sz="3000" b="1" dirty="0"/>
              <a:t>προφητεία </a:t>
            </a:r>
            <a:r>
              <a:rPr lang="el-GR" sz="3000" dirty="0"/>
              <a:t>στην περίοδο αυτή σιγά σιγά εκλείπουν ή περιορίζονται μόνο στις αιρετικές κοινότητες (γνωστικοί, </a:t>
            </a:r>
            <a:r>
              <a:rPr lang="el-GR" sz="3000" dirty="0" err="1"/>
              <a:t>Μοντανός</a:t>
            </a:r>
            <a:r>
              <a:rPr lang="el-GR" sz="3000" dirty="0"/>
              <a:t> </a:t>
            </a:r>
            <a:r>
              <a:rPr lang="el-GR" sz="3000" dirty="0" err="1"/>
              <a:t>κλπ</a:t>
            </a:r>
            <a:r>
              <a:rPr lang="el-GR" sz="3000" dirty="0"/>
              <a:t>). Ακριβώς, λόγω του κινδύνου των </a:t>
            </a:r>
            <a:r>
              <a:rPr lang="el-GR" sz="3000" dirty="0" err="1"/>
              <a:t>ετεροδιδασκαλιών</a:t>
            </a:r>
            <a:r>
              <a:rPr lang="el-GR" sz="3000" dirty="0"/>
              <a:t> και των ψευδοπροφητών βαθμηδόν η ομιλία (το κήρυγμα) περιορίζεται μόνο στους κληρικούς, τον «</a:t>
            </a:r>
            <a:r>
              <a:rPr lang="el-GR" sz="3000" i="1" dirty="0" err="1"/>
              <a:t>προεστῶτα</a:t>
            </a:r>
            <a:r>
              <a:rPr lang="el-GR" sz="3000" dirty="0"/>
              <a:t>».</a:t>
            </a:r>
          </a:p>
        </p:txBody>
      </p:sp>
    </p:spTree>
    <p:extLst>
      <p:ext uri="{BB962C8B-B14F-4D97-AF65-F5344CB8AC3E}">
        <p14:creationId xmlns:p14="http://schemas.microsoft.com/office/powerpoint/2010/main" val="2916385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1CF643-D64C-A7A2-F071-033ABE5C10D7}"/>
              </a:ext>
            </a:extLst>
          </p:cNvPr>
          <p:cNvSpPr>
            <a:spLocks noGrp="1"/>
          </p:cNvSpPr>
          <p:nvPr>
            <p:ph type="title"/>
          </p:nvPr>
        </p:nvSpPr>
        <p:spPr>
          <a:xfrm>
            <a:off x="838200" y="0"/>
            <a:ext cx="10515600" cy="600075"/>
          </a:xfrm>
        </p:spPr>
        <p:txBody>
          <a:bodyPr>
            <a:normAutofit fontScale="90000"/>
          </a:bodyPr>
          <a:lstStyle/>
          <a:p>
            <a:pPr algn="ctr"/>
            <a:r>
              <a:rPr lang="el-GR" dirty="0"/>
              <a:t>ΤΟ ΚΗΡΥΓΜΑ ΚΑΤΑ ΤΟΝ Γ΄ ΑΙΩΝΑ</a:t>
            </a:r>
          </a:p>
        </p:txBody>
      </p:sp>
      <p:sp>
        <p:nvSpPr>
          <p:cNvPr id="3" name="Θέση περιεχομένου 2">
            <a:extLst>
              <a:ext uri="{FF2B5EF4-FFF2-40B4-BE49-F238E27FC236}">
                <a16:creationId xmlns:a16="http://schemas.microsoft.com/office/drawing/2014/main" id="{4A71F681-CCAA-5301-0DEB-42A086B57327}"/>
              </a:ext>
            </a:extLst>
          </p:cNvPr>
          <p:cNvSpPr>
            <a:spLocks noGrp="1"/>
          </p:cNvSpPr>
          <p:nvPr>
            <p:ph idx="1"/>
          </p:nvPr>
        </p:nvSpPr>
        <p:spPr>
          <a:xfrm>
            <a:off x="0" y="448574"/>
            <a:ext cx="12192000" cy="6409425"/>
          </a:xfrm>
        </p:spPr>
        <p:txBody>
          <a:bodyPr>
            <a:normAutofit fontScale="92500" lnSpcReduction="10000"/>
          </a:bodyPr>
          <a:lstStyle/>
          <a:p>
            <a:r>
              <a:rPr lang="el-GR" dirty="0"/>
              <a:t>Η μεγάλη ώθηση για την ανάπτυξη του κηρύγματος δόθηκε από την Εκκλησία της Αλεξάνδρειας. Οι λόγιοι άντρες και δάσκαλοι της </a:t>
            </a:r>
            <a:r>
              <a:rPr lang="el-GR" b="1" dirty="0">
                <a:solidFill>
                  <a:srgbClr val="FF0000"/>
                </a:solidFill>
              </a:rPr>
              <a:t>Κατηχητικής Σχολής</a:t>
            </a:r>
            <a:r>
              <a:rPr lang="el-GR" dirty="0"/>
              <a:t>, ο </a:t>
            </a:r>
            <a:r>
              <a:rPr lang="el-GR" b="1" dirty="0" err="1">
                <a:solidFill>
                  <a:srgbClr val="FF0000"/>
                </a:solidFill>
              </a:rPr>
              <a:t>Πάνταινος</a:t>
            </a:r>
            <a:r>
              <a:rPr lang="el-GR" b="1" dirty="0">
                <a:solidFill>
                  <a:srgbClr val="FF0000"/>
                </a:solidFill>
              </a:rPr>
              <a:t> </a:t>
            </a:r>
            <a:r>
              <a:rPr lang="el-GR" dirty="0"/>
              <a:t>και ο </a:t>
            </a:r>
            <a:r>
              <a:rPr lang="el-GR" b="1" dirty="0">
                <a:solidFill>
                  <a:srgbClr val="FF0000"/>
                </a:solidFill>
              </a:rPr>
              <a:t>Κλήμης</a:t>
            </a:r>
            <a:r>
              <a:rPr lang="el-GR" dirty="0"/>
              <a:t>, είχαν και «</a:t>
            </a:r>
            <a:r>
              <a:rPr lang="el-GR" i="1" dirty="0"/>
              <a:t>κοσμική μόρφωση</a:t>
            </a:r>
            <a:r>
              <a:rPr lang="el-GR" dirty="0"/>
              <a:t>», που τη χρησιμοποίησαν για τη λογιότερη προσφορά του χριστιανικού κηρύγματος. Μάλιστα ο Κλήμης παραβάλει την </a:t>
            </a:r>
            <a:r>
              <a:rPr lang="el-GR" b="1" dirty="0"/>
              <a:t>καλολογία </a:t>
            </a:r>
            <a:r>
              <a:rPr lang="el-GR" dirty="0"/>
              <a:t>προς τον στολισμό του ανθρώπινου σώματος με τα ενδύματα, και εμφανώς ο λόγος του είναι επηρεασμένος από τη ρητορική τέχνη της εποχής και από τη νέα σοφιστική που τότε ανθεί. </a:t>
            </a:r>
          </a:p>
          <a:p>
            <a:r>
              <a:rPr lang="el-GR" dirty="0"/>
              <a:t>Εκείνος όμως που δίκαια θα μπορούσε να χαρακτηριστεί ως </a:t>
            </a:r>
            <a:r>
              <a:rPr lang="el-GR" b="1" dirty="0"/>
              <a:t>ο πατέρας της χριστιανικής Ομιλητικής </a:t>
            </a:r>
            <a:r>
              <a:rPr lang="el-GR" dirty="0"/>
              <a:t>είναι ο </a:t>
            </a:r>
            <a:r>
              <a:rPr lang="el-GR" b="1" dirty="0">
                <a:solidFill>
                  <a:srgbClr val="FF0000"/>
                </a:solidFill>
              </a:rPr>
              <a:t>Ωριγένης</a:t>
            </a:r>
            <a:r>
              <a:rPr lang="el-GR" dirty="0"/>
              <a:t>. Όχι μόνο διακόνησε όσοι λίγοι το κήρυγμα, ως λαϊκός στην αρχή και στη συνέχεια ως πρεσβύτερος, αλλά και </a:t>
            </a:r>
            <a:r>
              <a:rPr lang="el-GR" u="sng" dirty="0"/>
              <a:t>επηρέασε σημαντικά τη διαμόρφωση της </a:t>
            </a:r>
            <a:r>
              <a:rPr lang="el-GR" u="sng" dirty="0" err="1"/>
              <a:t>κηρυγματικής</a:t>
            </a:r>
            <a:r>
              <a:rPr lang="el-GR" u="sng" dirty="0"/>
              <a:t> θεωρίας</a:t>
            </a:r>
            <a:r>
              <a:rPr lang="el-GR" dirty="0"/>
              <a:t>. Ο μεγάλος ζήλος του για τον λόγο του Θεού τον έκανε να ομιλεί εκτός από τις Κυριακές, τις γιορτές, τις Τετάρτες και τις Παρασκευές, πολλές φορές και κάθε μέρα. Σώζονται περί τις πεντακόσιες ομιλίες του, όλες κρατημένες από στενογράφους, είτε στο ελληνικό πρωτότυπο είτε σε λατινική μετάφραση.</a:t>
            </a:r>
          </a:p>
          <a:p>
            <a:r>
              <a:rPr lang="el-GR" dirty="0"/>
              <a:t>Το κήρυγμά του ήταν </a:t>
            </a:r>
            <a:r>
              <a:rPr lang="el-GR" u="sng" dirty="0"/>
              <a:t>ερμηνευτικό</a:t>
            </a:r>
            <a:r>
              <a:rPr lang="el-GR" dirty="0"/>
              <a:t> και υπομνημάτιζε τις περικοπές που αναγιγνώσκονταν στη Θεία Λειτουργία. Ας σημειωθεί ότι επέτρεψε να κρατηθούν από στενογράφους ομιλίες του, μετά το εξηκοστό έτος της ηλικίας του. </a:t>
            </a:r>
          </a:p>
        </p:txBody>
      </p:sp>
    </p:spTree>
    <p:extLst>
      <p:ext uri="{BB962C8B-B14F-4D97-AF65-F5344CB8AC3E}">
        <p14:creationId xmlns:p14="http://schemas.microsoft.com/office/powerpoint/2010/main" val="2678653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3BFA09-AFF3-D93E-6777-21A96F9022B7}"/>
              </a:ext>
            </a:extLst>
          </p:cNvPr>
          <p:cNvSpPr>
            <a:spLocks noGrp="1"/>
          </p:cNvSpPr>
          <p:nvPr>
            <p:ph type="title"/>
          </p:nvPr>
        </p:nvSpPr>
        <p:spPr>
          <a:xfrm>
            <a:off x="838200" y="18256"/>
            <a:ext cx="10515600" cy="662782"/>
          </a:xfrm>
        </p:spPr>
        <p:txBody>
          <a:bodyPr>
            <a:normAutofit fontScale="90000"/>
          </a:bodyPr>
          <a:lstStyle/>
          <a:p>
            <a:pPr algn="ctr"/>
            <a:r>
              <a:rPr lang="el-GR" dirty="0"/>
              <a:t>ΤΟ ΚΗΡΥΓΜΑ ΚΑΤΑ ΤΟΝ Γ΄ ΑΙΩΝΑ</a:t>
            </a:r>
          </a:p>
        </p:txBody>
      </p:sp>
      <p:sp>
        <p:nvSpPr>
          <p:cNvPr id="3" name="Θέση περιεχομένου 2">
            <a:extLst>
              <a:ext uri="{FF2B5EF4-FFF2-40B4-BE49-F238E27FC236}">
                <a16:creationId xmlns:a16="http://schemas.microsoft.com/office/drawing/2014/main" id="{48F8581E-51C8-9DD3-172F-AE95998549EB}"/>
              </a:ext>
            </a:extLst>
          </p:cNvPr>
          <p:cNvSpPr>
            <a:spLocks noGrp="1"/>
          </p:cNvSpPr>
          <p:nvPr>
            <p:ph idx="1"/>
          </p:nvPr>
        </p:nvSpPr>
        <p:spPr>
          <a:xfrm>
            <a:off x="0" y="558800"/>
            <a:ext cx="12192000" cy="6299200"/>
          </a:xfrm>
        </p:spPr>
        <p:txBody>
          <a:bodyPr>
            <a:normAutofit lnSpcReduction="10000"/>
          </a:bodyPr>
          <a:lstStyle/>
          <a:p>
            <a:r>
              <a:rPr lang="el-GR" dirty="0"/>
              <a:t>Ο Ωριγένης ερμηνεύει το ιερό κείμενο ακολουθώντας τη σειρά των νοημάτων του, επισημαίνοντας και αναλύοντας τα διδάγματά του σύμφωνα με τη θεωρία του περί του τριπλού νοήματος της Αγίας Γραφής: </a:t>
            </a:r>
          </a:p>
          <a:p>
            <a:pPr marL="1028700" lvl="1" indent="-571500">
              <a:buFont typeface="+mj-lt"/>
              <a:buAutoNum type="romanUcPeriod"/>
            </a:pPr>
            <a:r>
              <a:rPr lang="el-GR" dirty="0"/>
              <a:t>σωματικού – </a:t>
            </a:r>
            <a:r>
              <a:rPr lang="el-GR" dirty="0" err="1"/>
              <a:t>ιστορικοφιλολογική</a:t>
            </a:r>
            <a:r>
              <a:rPr lang="el-GR" dirty="0"/>
              <a:t> ερμηνεία, </a:t>
            </a:r>
          </a:p>
          <a:p>
            <a:pPr marL="1028700" lvl="1" indent="-571500">
              <a:buFont typeface="+mj-lt"/>
              <a:buAutoNum type="romanUcPeriod"/>
            </a:pPr>
            <a:r>
              <a:rPr lang="el-GR" dirty="0"/>
              <a:t>ψυχικού – ηθική και πνευματική ερμηνεία και </a:t>
            </a:r>
          </a:p>
          <a:p>
            <a:pPr marL="1028700" lvl="1" indent="-571500">
              <a:buFont typeface="+mj-lt"/>
              <a:buAutoNum type="romanUcPeriod"/>
            </a:pPr>
            <a:r>
              <a:rPr lang="el-GR" dirty="0"/>
              <a:t>πνευματικού – αλληγορική ερμηνεία. </a:t>
            </a:r>
          </a:p>
          <a:p>
            <a:r>
              <a:rPr lang="el-GR" dirty="0"/>
              <a:t>Σκοπός του ήταν </a:t>
            </a:r>
            <a:r>
              <a:rPr lang="el-GR" u="sng" dirty="0"/>
              <a:t>να κατανοήσουν </a:t>
            </a:r>
            <a:r>
              <a:rPr lang="el-GR" dirty="0"/>
              <a:t>οι ακροατές του τον λόγο του Θεού που περιέχεται στη Γραφή και </a:t>
            </a:r>
            <a:r>
              <a:rPr lang="el-GR" u="sng" dirty="0"/>
              <a:t>να διδαχθούν </a:t>
            </a:r>
            <a:r>
              <a:rPr lang="el-GR" dirty="0"/>
              <a:t>πώς πρέπει να ρυθμίσουν τον βίο τους. Αυτόν θέτει ως σκοπό του κάθε κηρύγματος: </a:t>
            </a:r>
          </a:p>
          <a:p>
            <a:pPr marL="1028700" lvl="1" indent="-571500">
              <a:buFont typeface="+mj-lt"/>
              <a:buAutoNum type="romanUcPeriod"/>
            </a:pPr>
            <a:r>
              <a:rPr lang="el-GR" dirty="0"/>
              <a:t>το να προβληθεί το παράδειγμα του αναμάρτητου και απαθούς Ιησού και να </a:t>
            </a:r>
            <a:r>
              <a:rPr lang="el-GR" dirty="0" err="1"/>
              <a:t>προτραπούν</a:t>
            </a:r>
            <a:r>
              <a:rPr lang="el-GR" dirty="0"/>
              <a:t> μ’ αυτόν τον τρόπο οι πιστοί στην ευσέβεια προς τον «</a:t>
            </a:r>
            <a:r>
              <a:rPr lang="el-GR" i="1" dirty="0" err="1"/>
              <a:t>Θεὸ</a:t>
            </a:r>
            <a:r>
              <a:rPr lang="el-GR" i="1" dirty="0"/>
              <a:t> </a:t>
            </a:r>
            <a:r>
              <a:rPr lang="el-GR" i="1" dirty="0" err="1"/>
              <a:t>τῶν</a:t>
            </a:r>
            <a:r>
              <a:rPr lang="el-GR" i="1" dirty="0"/>
              <a:t> </a:t>
            </a:r>
            <a:r>
              <a:rPr lang="el-GR" i="1" dirty="0" err="1"/>
              <a:t>ὅλων</a:t>
            </a:r>
            <a:r>
              <a:rPr lang="el-GR" dirty="0"/>
              <a:t>» και στις </a:t>
            </a:r>
            <a:r>
              <a:rPr lang="el-GR" dirty="0" err="1"/>
              <a:t>σύνθρονές</a:t>
            </a:r>
            <a:r>
              <a:rPr lang="el-GR" dirty="0"/>
              <a:t> της αρετές, και</a:t>
            </a:r>
          </a:p>
          <a:p>
            <a:pPr marL="1028700" lvl="1" indent="-571500">
              <a:buFont typeface="+mj-lt"/>
              <a:buAutoNum type="romanUcPeriod"/>
            </a:pPr>
            <a:r>
              <a:rPr lang="el-GR" dirty="0"/>
              <a:t> να αποτραπούν από την καταφρόνηση του Θεού και από πράξεις που πράττονται «</a:t>
            </a:r>
            <a:r>
              <a:rPr lang="el-GR" i="1" dirty="0" err="1"/>
              <a:t>παρὰ</a:t>
            </a:r>
            <a:r>
              <a:rPr lang="el-GR" i="1" dirty="0"/>
              <a:t> </a:t>
            </a:r>
            <a:r>
              <a:rPr lang="el-GR" i="1" dirty="0" err="1"/>
              <a:t>τὸν</a:t>
            </a:r>
            <a:r>
              <a:rPr lang="el-GR" i="1" dirty="0"/>
              <a:t> </a:t>
            </a:r>
            <a:r>
              <a:rPr lang="el-GR" i="1" dirty="0" err="1"/>
              <a:t>ὀρθὸν</a:t>
            </a:r>
            <a:r>
              <a:rPr lang="el-GR" i="1" dirty="0"/>
              <a:t> </a:t>
            </a:r>
            <a:r>
              <a:rPr lang="el-GR" i="1" dirty="0" err="1"/>
              <a:t>λόγον</a:t>
            </a:r>
            <a:r>
              <a:rPr lang="el-GR" dirty="0"/>
              <a:t>».</a:t>
            </a:r>
          </a:p>
          <a:p>
            <a:r>
              <a:rPr lang="el-GR" dirty="0"/>
              <a:t>Πολλές φορές οι ομιλίες του έχουν απολογητικό ή πολεμικό χαρακτήρα, κατά τις ανάγκες της εποχής, έναντι των εθνικών ή αιρετικών.</a:t>
            </a:r>
          </a:p>
        </p:txBody>
      </p:sp>
    </p:spTree>
    <p:extLst>
      <p:ext uri="{BB962C8B-B14F-4D97-AF65-F5344CB8AC3E}">
        <p14:creationId xmlns:p14="http://schemas.microsoft.com/office/powerpoint/2010/main" val="4204747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24790D-BD5B-AB82-C4B4-53E73ACCFF4D}"/>
              </a:ext>
            </a:extLst>
          </p:cNvPr>
          <p:cNvSpPr>
            <a:spLocks noGrp="1"/>
          </p:cNvSpPr>
          <p:nvPr>
            <p:ph type="title"/>
          </p:nvPr>
        </p:nvSpPr>
        <p:spPr>
          <a:xfrm>
            <a:off x="838200" y="0"/>
            <a:ext cx="10515600" cy="561975"/>
          </a:xfrm>
        </p:spPr>
        <p:txBody>
          <a:bodyPr>
            <a:normAutofit fontScale="90000"/>
          </a:bodyPr>
          <a:lstStyle/>
          <a:p>
            <a:pPr algn="ctr"/>
            <a:r>
              <a:rPr lang="el-GR" dirty="0"/>
              <a:t>ΤΟ ΚΗΡΥΓΜΑ ΚΑΤΑ ΤΟΝ Γ΄ ΑΙΩΝΑ</a:t>
            </a:r>
          </a:p>
        </p:txBody>
      </p:sp>
      <p:sp>
        <p:nvSpPr>
          <p:cNvPr id="3" name="Θέση περιεχομένου 2">
            <a:extLst>
              <a:ext uri="{FF2B5EF4-FFF2-40B4-BE49-F238E27FC236}">
                <a16:creationId xmlns:a16="http://schemas.microsoft.com/office/drawing/2014/main" id="{B379959D-BFAF-D867-8F24-8E8EE31CAF77}"/>
              </a:ext>
            </a:extLst>
          </p:cNvPr>
          <p:cNvSpPr>
            <a:spLocks noGrp="1"/>
          </p:cNvSpPr>
          <p:nvPr>
            <p:ph idx="1"/>
          </p:nvPr>
        </p:nvSpPr>
        <p:spPr>
          <a:xfrm>
            <a:off x="0" y="492124"/>
            <a:ext cx="12192000" cy="6365875"/>
          </a:xfrm>
        </p:spPr>
        <p:txBody>
          <a:bodyPr>
            <a:normAutofit fontScale="92500" lnSpcReduction="20000"/>
          </a:bodyPr>
          <a:lstStyle/>
          <a:p>
            <a:r>
              <a:rPr lang="el-GR" dirty="0"/>
              <a:t>Ο Ωριγένης δεν εξέθεσε συστηματικά κανόνες για τη δεοντολογία του κηρύγματος. Περιπτωσιακά αναφέρεται σε ορισμένα έργα του σ’ αυτό το θέμα. Από αυτά και από την ομιλητική του πράξη συνάγονται συμπεράσματα και για την ομιλητική του θεωρία.</a:t>
            </a:r>
          </a:p>
          <a:p>
            <a:r>
              <a:rPr lang="el-GR" dirty="0"/>
              <a:t>Ενώ ήταν κάτοχος μεγάλης κατά </a:t>
            </a:r>
            <a:r>
              <a:rPr lang="el-GR" dirty="0" err="1"/>
              <a:t>κόσμον</a:t>
            </a:r>
            <a:r>
              <a:rPr lang="el-GR" dirty="0"/>
              <a:t> σοφίας και ρητορικού καταρτισμού, στα κηρύγματά του είναι θεληματικά απλός και λαϊκός. Η </a:t>
            </a:r>
            <a:r>
              <a:rPr lang="el-GR" b="1" dirty="0"/>
              <a:t>φύση του κηρύγματος </a:t>
            </a:r>
            <a:r>
              <a:rPr lang="el-GR" dirty="0"/>
              <a:t>ως </a:t>
            </a:r>
            <a:r>
              <a:rPr lang="el-GR" u="sng" dirty="0"/>
              <a:t>εκφράσεως του λόγου του Θεού </a:t>
            </a:r>
            <a:r>
              <a:rPr lang="el-GR" dirty="0"/>
              <a:t>και ως </a:t>
            </a:r>
            <a:r>
              <a:rPr lang="el-GR" u="sng" dirty="0"/>
              <a:t>ενέργειας του Αγίου Πνεύματος</a:t>
            </a:r>
            <a:r>
              <a:rPr lang="el-GR" dirty="0"/>
              <a:t>, ενώ δεν καταπνίγει τον ανθρώπινο παράγοντα, επιβάλλει την αποφυγή κάθε ρητορείας και στόμφου, που επισκιάζει την άδολη απλότητα του ευαγγελικού λόγου. Ο λόγος του Θεού έχει την εσωτερική απόδειξη του «</a:t>
            </a:r>
            <a:r>
              <a:rPr lang="el-GR" i="1" dirty="0"/>
              <a:t>πνεύματος </a:t>
            </a:r>
            <a:r>
              <a:rPr lang="el-GR" i="1" dirty="0" err="1"/>
              <a:t>καὶ</a:t>
            </a:r>
            <a:r>
              <a:rPr lang="el-GR" i="1" dirty="0"/>
              <a:t> </a:t>
            </a:r>
            <a:r>
              <a:rPr lang="el-GR" i="1" dirty="0" err="1"/>
              <a:t>τῆς</a:t>
            </a:r>
            <a:r>
              <a:rPr lang="el-GR" i="1" dirty="0"/>
              <a:t> δυνάμεως</a:t>
            </a:r>
            <a:r>
              <a:rPr lang="el-GR" dirty="0"/>
              <a:t>», ενώ η ρητορική και διαλεκτική τέχνη είναι καθαρά ανθρώπινη και φαρισαϊκή ζύμη. </a:t>
            </a:r>
          </a:p>
          <a:p>
            <a:r>
              <a:rPr lang="el-GR" dirty="0"/>
              <a:t>Διακρίνει δύο είδη διδακτικού λόγου: </a:t>
            </a:r>
            <a:r>
              <a:rPr lang="el-GR" u="sng" dirty="0"/>
              <a:t>τον καθαρά διδακτικό </a:t>
            </a:r>
            <a:r>
              <a:rPr lang="el-GR" dirty="0"/>
              <a:t>και </a:t>
            </a:r>
            <a:r>
              <a:rPr lang="el-GR" u="sng" dirty="0"/>
              <a:t>τον καθαρά παραινετικό</a:t>
            </a:r>
            <a:r>
              <a:rPr lang="el-GR" dirty="0"/>
              <a:t>. Και τα δύο πρέπει να συνδυάζονται στο κήρυγμα, πάντοτε ανάλογα με τις προϋποθέσεις και τη δεκτικότητα του ακροατηρίου.</a:t>
            </a:r>
          </a:p>
          <a:p>
            <a:r>
              <a:rPr lang="el-GR" dirty="0"/>
              <a:t>Ιδιαίτερη σημασία αποδίδει στην </a:t>
            </a:r>
            <a:r>
              <a:rPr lang="el-GR" b="1" dirty="0"/>
              <a:t>ηθική ποιότητα του ομιλητή</a:t>
            </a:r>
            <a:r>
              <a:rPr lang="el-GR" dirty="0"/>
              <a:t>, που πρέπει να διαθέτει καθαρότητα βίου για να μην αντιφάσκει η ζωή του με τους λόγους του. Σχολιάζοντας το </a:t>
            </a:r>
            <a:r>
              <a:rPr lang="el-GR" i="1" dirty="0" err="1"/>
              <a:t>Ρωμ</a:t>
            </a:r>
            <a:r>
              <a:rPr lang="el-GR" i="1" dirty="0"/>
              <a:t>.</a:t>
            </a:r>
            <a:r>
              <a:rPr lang="el-GR" dirty="0"/>
              <a:t> 12, 7 περί του «</a:t>
            </a:r>
            <a:r>
              <a:rPr lang="el-GR" i="1" dirty="0"/>
              <a:t>διδάσκοντος</a:t>
            </a:r>
            <a:r>
              <a:rPr lang="el-GR" dirty="0"/>
              <a:t>» δια «</a:t>
            </a:r>
            <a:r>
              <a:rPr lang="el-GR" i="1" dirty="0" err="1"/>
              <a:t>τῆς</a:t>
            </a:r>
            <a:r>
              <a:rPr lang="el-GR" i="1" dirty="0"/>
              <a:t> χάριτος</a:t>
            </a:r>
            <a:r>
              <a:rPr lang="el-GR" dirty="0"/>
              <a:t>», ο Ωριγένης τονίζει ότι το χριστιανικό κήρυγμα πρέπει να είναι έκφραση της χάριτος του Θεού και όχι της ανθρώπινης σοφίας. Αντιδιαστέλλει τον κοσμικό ρήτορα που έχει ευγλωττία αλλά όχι χάρη, από εκείνον που με τη χάρη του Θεού αν και δεν φρόντισε για την σύνταξη του λόγου αλλά με απλά και ασύντακτα λόγια πολλούς από τους απίστους έστρεψε προς την πίστη.  </a:t>
            </a:r>
          </a:p>
        </p:txBody>
      </p:sp>
    </p:spTree>
    <p:extLst>
      <p:ext uri="{BB962C8B-B14F-4D97-AF65-F5344CB8AC3E}">
        <p14:creationId xmlns:p14="http://schemas.microsoft.com/office/powerpoint/2010/main" val="2882903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A35734-DB14-D53C-909B-63A133DB4A1B}"/>
              </a:ext>
            </a:extLst>
          </p:cNvPr>
          <p:cNvSpPr>
            <a:spLocks noGrp="1"/>
          </p:cNvSpPr>
          <p:nvPr>
            <p:ph type="title"/>
          </p:nvPr>
        </p:nvSpPr>
        <p:spPr>
          <a:xfrm>
            <a:off x="838200" y="0"/>
            <a:ext cx="10515600" cy="681037"/>
          </a:xfrm>
        </p:spPr>
        <p:txBody>
          <a:bodyPr>
            <a:normAutofit fontScale="90000"/>
          </a:bodyPr>
          <a:lstStyle/>
          <a:p>
            <a:pPr algn="ctr"/>
            <a:r>
              <a:rPr lang="el-GR" dirty="0"/>
              <a:t>ΤΟ ΚΗΡΥΓΜΑ ΚΑΤΑ ΤΟΝ Γ΄ ΑΙΩΝΑ</a:t>
            </a:r>
          </a:p>
        </p:txBody>
      </p:sp>
      <p:sp>
        <p:nvSpPr>
          <p:cNvPr id="3" name="Θέση περιεχομένου 2">
            <a:extLst>
              <a:ext uri="{FF2B5EF4-FFF2-40B4-BE49-F238E27FC236}">
                <a16:creationId xmlns:a16="http://schemas.microsoft.com/office/drawing/2014/main" id="{C9EE8E4E-C3B7-9C4C-EE1B-D48CD8001E31}"/>
              </a:ext>
            </a:extLst>
          </p:cNvPr>
          <p:cNvSpPr>
            <a:spLocks noGrp="1"/>
          </p:cNvSpPr>
          <p:nvPr>
            <p:ph idx="1"/>
          </p:nvPr>
        </p:nvSpPr>
        <p:spPr>
          <a:xfrm>
            <a:off x="0" y="587374"/>
            <a:ext cx="12192000" cy="6270625"/>
          </a:xfrm>
        </p:spPr>
        <p:txBody>
          <a:bodyPr>
            <a:normAutofit fontScale="85000" lnSpcReduction="10000"/>
          </a:bodyPr>
          <a:lstStyle/>
          <a:p>
            <a:r>
              <a:rPr lang="el-GR" dirty="0"/>
              <a:t>Τις ομιλητικές αρχές του Ωριγένη ακολούθησαν και οι άμεσοι ή έμμεσοι μαθητές του, ο Γρηγόριος ο Θαυματουργός και ο αδελφός του Αθηνόδωρος, ο Διονύσιος </a:t>
            </a:r>
            <a:r>
              <a:rPr lang="el-GR" dirty="0" err="1"/>
              <a:t>Αλεξανδρείας</a:t>
            </a:r>
            <a:r>
              <a:rPr lang="el-GR" dirty="0"/>
              <a:t>, ο </a:t>
            </a:r>
            <a:r>
              <a:rPr lang="el-GR" dirty="0" err="1"/>
              <a:t>Πιέριος</a:t>
            </a:r>
            <a:r>
              <a:rPr lang="el-GR" dirty="0"/>
              <a:t> και ο Μεθόδιος Τύρου. Είναι </a:t>
            </a:r>
            <a:r>
              <a:rPr lang="el-GR" dirty="0" err="1"/>
              <a:t>ρητορικότεροι</a:t>
            </a:r>
            <a:r>
              <a:rPr lang="el-GR" dirty="0"/>
              <a:t> από τον δάσκαλό τους.</a:t>
            </a:r>
          </a:p>
          <a:p>
            <a:r>
              <a:rPr lang="el-GR" dirty="0"/>
              <a:t>Την ίδια εποχή το κήρυγμα καλλιεργείται και στη Δύση. Θα μπορούσαν να μνημονευτούν: </a:t>
            </a:r>
          </a:p>
          <a:p>
            <a:pPr lvl="1">
              <a:buFont typeface="Wingdings" panose="05000000000000000000" pitchFamily="2" charset="2"/>
              <a:buChar char="v"/>
            </a:pPr>
            <a:r>
              <a:rPr lang="el-GR" dirty="0"/>
              <a:t>ο Ιππόλυτος Ρώμης, </a:t>
            </a:r>
          </a:p>
          <a:p>
            <a:pPr lvl="1">
              <a:buFont typeface="Wingdings" panose="05000000000000000000" pitchFamily="2" charset="2"/>
              <a:buChar char="v"/>
            </a:pPr>
            <a:r>
              <a:rPr lang="el-GR" dirty="0"/>
              <a:t>ο Κυπριανός Χαλκηδόνας, και ιδιαιτέρως </a:t>
            </a:r>
          </a:p>
          <a:p>
            <a:pPr lvl="1">
              <a:buFont typeface="Wingdings" panose="05000000000000000000" pitchFamily="2" charset="2"/>
              <a:buChar char="v"/>
            </a:pPr>
            <a:r>
              <a:rPr lang="el-GR" dirty="0"/>
              <a:t>ο Τερτυλλιανός, που με τον δυνατό ρητορικό του λόγο, το </a:t>
            </a:r>
            <a:r>
              <a:rPr lang="el-GR" dirty="0" err="1"/>
              <a:t>ζηλωτικό</a:t>
            </a:r>
            <a:r>
              <a:rPr lang="el-GR" dirty="0"/>
              <a:t> αλλά και τρυφερό κήρυγμά του και το αποφθεγματικό του ύφος επηρέασε πολύ τους μεταγενέστερους ομιλητές της Δύσης. </a:t>
            </a:r>
          </a:p>
          <a:p>
            <a:r>
              <a:rPr lang="el-GR" dirty="0"/>
              <a:t>Γενικά </a:t>
            </a:r>
            <a:r>
              <a:rPr lang="el-GR" b="1" dirty="0">
                <a:solidFill>
                  <a:srgbClr val="FF0000"/>
                </a:solidFill>
              </a:rPr>
              <a:t>ο Γ΄ αιώνας σημειώνει μία μεταβατική περίοδο στο κήρυγμα</a:t>
            </a:r>
            <a:r>
              <a:rPr lang="el-GR" dirty="0"/>
              <a:t>. Χαρακτηρίζεται από την τάση συστηματοποιήσεώς του και αναζητήσεως μιας ισορροπίας ανάμεσα στον αρχικό χαρισματικό του χαρακτήρα και στη νέα εκκλησιαστική πραγματικότητα. Έτσι δημιουργήθηκαν οι προϋποθέσεις για την ανάπτυξη του κηρύγματος. Οι λόγοι υπήρξαν πολλοί: </a:t>
            </a:r>
          </a:p>
          <a:p>
            <a:pPr marL="1028700" lvl="1" indent="-571500">
              <a:buFont typeface="+mj-lt"/>
              <a:buAutoNum type="romanUcPeriod"/>
            </a:pPr>
            <a:r>
              <a:rPr lang="el-GR" dirty="0"/>
              <a:t>Η σταδιακή εμφάνιση και ανάπτυξη των αιρέσεων επέβαλε την καλύτερη οργάνωση του κηρύγματος από τον Επίσκοπο. Την εποχή αυτή καταργείται σταδιακά το αξίωμα των Προφητών και εξασθενεί ο θεσμός του κηρύγματος από τους λαϊκούς. </a:t>
            </a:r>
          </a:p>
          <a:p>
            <a:pPr marL="1028700" lvl="1" indent="-571500">
              <a:buFont typeface="+mj-lt"/>
              <a:buAutoNum type="romanUcPeriod"/>
            </a:pPr>
            <a:r>
              <a:rPr lang="el-GR" dirty="0"/>
              <a:t>Η Εκκλησία αρχίζει να μεριμνά ιδιαιτέρως για τη μόρφωση των κληρικών της, επειδή είχαν αυξηθεί οι απαιτήσεις του κηρύγματος λόγω της εισόδου στην Εκκλησία πολλών εθνικών.</a:t>
            </a:r>
          </a:p>
          <a:p>
            <a:pPr marL="1028700" lvl="1" indent="-571500">
              <a:buFont typeface="+mj-lt"/>
              <a:buAutoNum type="romanUcPeriod"/>
            </a:pPr>
            <a:r>
              <a:rPr lang="el-GR" dirty="0"/>
              <a:t>Εμφανίζεται το σύστημα καταγραφής των ομιλιών από ταχυγράφους, γεγονός το οποίο συνέβαλε στην μεγαλύτερη επιμέλεια της εξωτερικής μορφής του κηρύγματος. </a:t>
            </a:r>
          </a:p>
        </p:txBody>
      </p:sp>
    </p:spTree>
    <p:extLst>
      <p:ext uri="{BB962C8B-B14F-4D97-AF65-F5344CB8AC3E}">
        <p14:creationId xmlns:p14="http://schemas.microsoft.com/office/powerpoint/2010/main" val="1768102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8F0464-AE9C-BA14-EFF0-0CBCA6037A1F}"/>
              </a:ext>
            </a:extLst>
          </p:cNvPr>
          <p:cNvSpPr>
            <a:spLocks noGrp="1"/>
          </p:cNvSpPr>
          <p:nvPr>
            <p:ph type="title"/>
          </p:nvPr>
        </p:nvSpPr>
        <p:spPr>
          <a:xfrm>
            <a:off x="838200" y="18255"/>
            <a:ext cx="10515600" cy="568341"/>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1FC84838-4929-F4E7-9C78-364619C690DB}"/>
              </a:ext>
            </a:extLst>
          </p:cNvPr>
          <p:cNvSpPr>
            <a:spLocks noGrp="1"/>
          </p:cNvSpPr>
          <p:nvPr>
            <p:ph idx="1"/>
          </p:nvPr>
        </p:nvSpPr>
        <p:spPr>
          <a:xfrm>
            <a:off x="0" y="431321"/>
            <a:ext cx="12128740" cy="6408424"/>
          </a:xfrm>
        </p:spPr>
        <p:txBody>
          <a:bodyPr>
            <a:normAutofit fontScale="92500"/>
          </a:bodyPr>
          <a:lstStyle/>
          <a:p>
            <a:r>
              <a:rPr lang="el-GR" dirty="0"/>
              <a:t>Η </a:t>
            </a:r>
            <a:r>
              <a:rPr lang="el-GR" b="1" dirty="0">
                <a:solidFill>
                  <a:srgbClr val="FF0000"/>
                </a:solidFill>
              </a:rPr>
              <a:t>χρήση του αττικισμού στην εκκλησιαστική γλώσσα </a:t>
            </a:r>
            <a:r>
              <a:rPr lang="el-GR" dirty="0"/>
              <a:t>χρησιμοποιήθηκε από τους </a:t>
            </a:r>
            <a:r>
              <a:rPr lang="el-GR" b="1" dirty="0"/>
              <a:t>συγγραφείς Πατέρες του 4</a:t>
            </a:r>
            <a:r>
              <a:rPr lang="el-GR" b="1" baseline="30000" dirty="0"/>
              <a:t>ου</a:t>
            </a:r>
            <a:r>
              <a:rPr lang="el-GR" b="1" dirty="0"/>
              <a:t> αιώνα</a:t>
            </a:r>
            <a:r>
              <a:rPr lang="el-GR" dirty="0"/>
              <a:t>, οι οποίοι κατέστησαν τον θεολογικό λόγο της εποχής αξιοσέβαστο. Είχαν παραλάβει από τους μαθητές των Αποστόλων μια σημαντική αλήθεια, η οποία όμως ήταν καταγεγραμμένη σε γλώσσα χωρίς ιδιαίτερο γόητρο και ευρύτερη αποδοχή. </a:t>
            </a:r>
          </a:p>
          <a:p>
            <a:r>
              <a:rPr lang="el-GR" dirty="0"/>
              <a:t>Κατά τη διάρκεια των τριών πρώτων αιώνων οι ελληνόφωνοι λόγιοι συχνά ειρωνεύονταν την απλή γλώσσα των κηρύκων του Ευαγγελίου, αλλά και τη χριστιανική επιχειρηματολογία, η οποία δεν στηριζόταν στην «πειθώ». Βεβαίως, η γλώσσα αυτή αν και δεν φημιζόταν για την αίγλη της, υπήρξε μία «ζωντανή γλώσσα» ως προερχόμενη από προφορικό γλωσσικό ιδίωμα. Ωστόσο, η γλώσσα αυτή δεν θα μπορούσε να αποτελέσει </a:t>
            </a:r>
            <a:r>
              <a:rPr lang="el-GR" b="1" dirty="0"/>
              <a:t>σημείο συνοχής μεταξύ των λαών </a:t>
            </a:r>
            <a:r>
              <a:rPr lang="el-GR" dirty="0"/>
              <a:t>της αυτοκρατορίας, τουλάχιστον στον βαθμό που θα μπορούσε να πετύχει τη συνοχή αυτή η αττική διάλεκτος. </a:t>
            </a:r>
          </a:p>
          <a:p>
            <a:r>
              <a:rPr lang="el-GR" dirty="0"/>
              <a:t>Μέσα από τις διαδικασίες αυτές αναφυόταν ο κίνδυνος να εκτραπεί το χριστιανικό κήρυγμα σε κοσμική ρητορεία. Γι’ αυτό οι μεγάλοι Πατέρες και εκκλησιαστικοί ρήτορες του 4</a:t>
            </a:r>
            <a:r>
              <a:rPr lang="el-GR" baseline="30000" dirty="0"/>
              <a:t>ου</a:t>
            </a:r>
            <a:r>
              <a:rPr lang="el-GR" dirty="0"/>
              <a:t> αιώνα πέτυχαν τον </a:t>
            </a:r>
            <a:r>
              <a:rPr lang="el-GR" b="1" dirty="0">
                <a:solidFill>
                  <a:srgbClr val="FF0000"/>
                </a:solidFill>
              </a:rPr>
              <a:t>σωστό συγκερασμό της ρητορικής και του κηρύγματος</a:t>
            </a:r>
            <a:r>
              <a:rPr lang="el-GR" dirty="0"/>
              <a:t> μέσα από τον συνδυασμό </a:t>
            </a:r>
            <a:r>
              <a:rPr lang="el-GR" u="sng" dirty="0"/>
              <a:t>κλασικής παιδείας </a:t>
            </a:r>
            <a:r>
              <a:rPr lang="el-GR" dirty="0"/>
              <a:t>και </a:t>
            </a:r>
            <a:r>
              <a:rPr lang="el-GR" u="sng" dirty="0"/>
              <a:t>χριστιανικής πίστεως</a:t>
            </a:r>
            <a:r>
              <a:rPr lang="el-GR" dirty="0"/>
              <a:t>.  </a:t>
            </a:r>
          </a:p>
        </p:txBody>
      </p:sp>
    </p:spTree>
    <p:extLst>
      <p:ext uri="{BB962C8B-B14F-4D97-AF65-F5344CB8AC3E}">
        <p14:creationId xmlns:p14="http://schemas.microsoft.com/office/powerpoint/2010/main" val="2542706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7A87E9-E723-C428-F585-D9A6355E9B0F}"/>
              </a:ext>
            </a:extLst>
          </p:cNvPr>
          <p:cNvSpPr>
            <a:spLocks noGrp="1"/>
          </p:cNvSpPr>
          <p:nvPr>
            <p:ph type="title"/>
          </p:nvPr>
        </p:nvSpPr>
        <p:spPr>
          <a:xfrm>
            <a:off x="838200" y="0"/>
            <a:ext cx="10515600" cy="596899"/>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C03F52CD-2DF4-7944-FC4E-542728317965}"/>
              </a:ext>
            </a:extLst>
          </p:cNvPr>
          <p:cNvSpPr>
            <a:spLocks noGrp="1"/>
          </p:cNvSpPr>
          <p:nvPr>
            <p:ph idx="1"/>
          </p:nvPr>
        </p:nvSpPr>
        <p:spPr>
          <a:xfrm>
            <a:off x="0" y="596900"/>
            <a:ext cx="12192000" cy="6261100"/>
          </a:xfrm>
        </p:spPr>
        <p:txBody>
          <a:bodyPr>
            <a:normAutofit fontScale="92500" lnSpcReduction="20000"/>
          </a:bodyPr>
          <a:lstStyle/>
          <a:p>
            <a:r>
              <a:rPr lang="el-GR" dirty="0"/>
              <a:t>Μετά το τέλος των διωγμών και το Διάταγμα Ανεξιθρησκείας των Μεδιολάνων (313 μ.Χ.), αρχίζει μία </a:t>
            </a:r>
            <a:r>
              <a:rPr lang="el-GR" b="1" dirty="0">
                <a:solidFill>
                  <a:srgbClr val="FF0000"/>
                </a:solidFill>
              </a:rPr>
              <a:t>χρυσή εποχή για το χριστιανικό κήρυγμα </a:t>
            </a:r>
            <a:r>
              <a:rPr lang="el-GR" dirty="0"/>
              <a:t>και την εκκλησιαστική ρητορική. Η </a:t>
            </a:r>
            <a:r>
              <a:rPr lang="el-GR" dirty="0" err="1"/>
              <a:t>κηρυγματική</a:t>
            </a:r>
            <a:r>
              <a:rPr lang="el-GR" dirty="0"/>
              <a:t> άνθιση στην Εκκλησία οφείλεται στους ακόλουθους λόγους:</a:t>
            </a:r>
          </a:p>
          <a:p>
            <a:pPr marL="1028700" lvl="1" indent="-571500">
              <a:buFont typeface="+mj-lt"/>
              <a:buAutoNum type="romanUcPeriod"/>
            </a:pPr>
            <a:r>
              <a:rPr lang="el-GR" dirty="0"/>
              <a:t>Η κατάπαυση των διωγμών και η αναγνώριση του Χριστιανισμού ως της μόνης επίσημης θρησκείας του κράτους (επί αυτοκράτορος Θεοδοσίου), είχαν ως αποτέλεσμα να προσέλθει στην Εκκλησία </a:t>
            </a:r>
            <a:r>
              <a:rPr lang="el-GR" b="1" dirty="0"/>
              <a:t>πλήθος ανθρώπων από διαφορετικά κοινωνικά στρώματα</a:t>
            </a:r>
            <a:r>
              <a:rPr lang="el-GR" dirty="0"/>
              <a:t>, προς τις ανάγκες και απαιτήσεις των οποίων έπρεπε να προσαρμοστεί το χριστιανικό κήρυγμα. Πολλοί εκ των διακόνων του κηρύγματος στην Εκκλησία μιλούσαν σε πόλεις, όπου υπήρχε μεγάλη ρητορική δραστηριότητα τόσο στα δικαστήρια, όσο και σε άλλα κέντρα. Συνεπώς, έπρεπε να δώσουν στο κήρυγμα επιμελημένο ύφος και μορφή ρητορικού δοκιμίου για να ικανοποιήσουν τους ακροατές, οι οποίοι ήταν </a:t>
            </a:r>
            <a:r>
              <a:rPr lang="el-GR" u="sng" dirty="0"/>
              <a:t>συνηθισμένοι στην υψηλή ρητορική τέχνη</a:t>
            </a:r>
            <a:r>
              <a:rPr lang="el-GR" dirty="0"/>
              <a:t>. </a:t>
            </a:r>
          </a:p>
          <a:p>
            <a:pPr marL="1028700" lvl="1" indent="-571500">
              <a:buFont typeface="+mj-lt"/>
              <a:buAutoNum type="romanUcPeriod"/>
            </a:pPr>
            <a:r>
              <a:rPr lang="el-GR" dirty="0"/>
              <a:t>Η ομαδική είσοδος πολλών εθνικών στην Εκκλησία είχε και ως αποτέλεσμα την </a:t>
            </a:r>
            <a:r>
              <a:rPr lang="el-GR" b="1" dirty="0"/>
              <a:t>είσοδο στις τάξεις του κλήρου ανθρώπων με ρητορική μόρφωση</a:t>
            </a:r>
            <a:r>
              <a:rPr lang="el-GR" dirty="0"/>
              <a:t>, οι οποίοι έδωσαν στο χριστιανικό κήρυγμα μία </a:t>
            </a:r>
            <a:r>
              <a:rPr lang="el-GR" dirty="0" err="1"/>
              <a:t>τεχνικότερη</a:t>
            </a:r>
            <a:r>
              <a:rPr lang="el-GR" dirty="0"/>
              <a:t> μορφή. Μάλιστα πολλοί από αυτούς πριν από το Βάπτισμα είχαν μορφωθεί σε ρητορικές Σχολές ή είχαν ασκήσει το επάγγελμα του δικηγόρου.</a:t>
            </a:r>
          </a:p>
          <a:p>
            <a:pPr marL="1028700" lvl="1" indent="-571500">
              <a:buFont typeface="+mj-lt"/>
              <a:buAutoNum type="romanUcPeriod"/>
            </a:pPr>
            <a:r>
              <a:rPr lang="el-GR" dirty="0"/>
              <a:t>Η κατάπαυση των διωγμών πολλαπλασίασε τις </a:t>
            </a:r>
            <a:r>
              <a:rPr lang="el-GR" b="1" dirty="0"/>
              <a:t>εορτάσιμες μέρες </a:t>
            </a:r>
            <a:r>
              <a:rPr lang="el-GR" dirty="0"/>
              <a:t>και ευνόησε τον εορτασμό τους κατά τρόπο πανηγυρικό. Το γεγονός αυτό αποτέλεσε αφορμή για σύνθεση λαμπρών εγκωμιαστικών και πανηγυρικών κηρυγμάτων.</a:t>
            </a:r>
          </a:p>
          <a:p>
            <a:pPr marL="1028700" lvl="1" indent="-571500">
              <a:buFont typeface="+mj-lt"/>
              <a:buAutoNum type="romanUcPeriod"/>
            </a:pPr>
            <a:r>
              <a:rPr lang="el-GR" dirty="0"/>
              <a:t>Επίσης, η </a:t>
            </a:r>
            <a:r>
              <a:rPr lang="el-GR" b="1" dirty="0"/>
              <a:t>επικράτηση του αττικισμού στη ρητορική γλώσσα της εποχής</a:t>
            </a:r>
            <a:r>
              <a:rPr lang="el-GR" dirty="0"/>
              <a:t> βοήθησε την εκκλησιαστική ρητορική να υιοθετήσει ένα προσεγμένο ρητορικό ύφος, με το οποίο ήρθε σε μεγαλύτερη επαφή με τον εθνικό κόσμο. Ο αττικισμός υπήρξε το γλωσσικό ιδίωμα το οποίο καθιστούσε ευκολότερα αποδεκτή την ελληνική γλώσσα από τους λαούς, που είχαν διαφορετική μητρική γλώσσα και μη ελληνικές πολιτιστικές καταβολές.  </a:t>
            </a:r>
          </a:p>
        </p:txBody>
      </p:sp>
    </p:spTree>
    <p:extLst>
      <p:ext uri="{BB962C8B-B14F-4D97-AF65-F5344CB8AC3E}">
        <p14:creationId xmlns:p14="http://schemas.microsoft.com/office/powerpoint/2010/main" val="3302925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55CC6C-9E56-F0AE-2982-9BF57A5C8DD0}"/>
              </a:ext>
            </a:extLst>
          </p:cNvPr>
          <p:cNvSpPr>
            <a:spLocks noGrp="1"/>
          </p:cNvSpPr>
          <p:nvPr>
            <p:ph type="title"/>
          </p:nvPr>
        </p:nvSpPr>
        <p:spPr>
          <a:xfrm>
            <a:off x="838200" y="18255"/>
            <a:ext cx="10515600" cy="286545"/>
          </a:xfrm>
        </p:spPr>
        <p:txBody>
          <a:bodyPr>
            <a:noAutofit/>
          </a:bodyPr>
          <a:lstStyle/>
          <a:p>
            <a:pPr algn="ctr"/>
            <a:r>
              <a:rPr lang="el-GR" sz="3200" dirty="0"/>
              <a:t>ΤΟ ΚΗΡΥΓΜΑ ΚΑΤΑ ΤΟΝ Δ΄ ΚΑΙ Ε΄ ΑΙΩΝΑ</a:t>
            </a:r>
          </a:p>
        </p:txBody>
      </p:sp>
      <p:sp>
        <p:nvSpPr>
          <p:cNvPr id="3" name="Θέση περιεχομένου 2">
            <a:extLst>
              <a:ext uri="{FF2B5EF4-FFF2-40B4-BE49-F238E27FC236}">
                <a16:creationId xmlns:a16="http://schemas.microsoft.com/office/drawing/2014/main" id="{651860A1-67BF-DEE3-1242-A938B00224A0}"/>
              </a:ext>
            </a:extLst>
          </p:cNvPr>
          <p:cNvSpPr>
            <a:spLocks noGrp="1"/>
          </p:cNvSpPr>
          <p:nvPr>
            <p:ph idx="1"/>
          </p:nvPr>
        </p:nvSpPr>
        <p:spPr>
          <a:xfrm>
            <a:off x="0" y="304800"/>
            <a:ext cx="12192000" cy="6534945"/>
          </a:xfrm>
        </p:spPr>
        <p:txBody>
          <a:bodyPr>
            <a:normAutofit/>
          </a:bodyPr>
          <a:lstStyle/>
          <a:p>
            <a:r>
              <a:rPr lang="el-GR" dirty="0"/>
              <a:t>Οι Πατέρες και εκκλησιαστικοί ρήτορες του 4</a:t>
            </a:r>
            <a:r>
              <a:rPr lang="el-GR" baseline="30000" dirty="0"/>
              <a:t>ου</a:t>
            </a:r>
            <a:r>
              <a:rPr lang="el-GR" dirty="0"/>
              <a:t> αιώνα  καλλιέργησαν το </a:t>
            </a:r>
            <a:r>
              <a:rPr lang="el-GR" b="1" dirty="0">
                <a:solidFill>
                  <a:srgbClr val="FF0000"/>
                </a:solidFill>
              </a:rPr>
              <a:t>ερμηνευτικό κήρυγμα</a:t>
            </a:r>
            <a:r>
              <a:rPr lang="el-GR" dirty="0"/>
              <a:t>, δηλαδή εκείνο που είχε ως άξονα την ερμηνεία είτε περικοπών, είτε ολόκληρων βιβλίων της Αγίας Γραφής. Μέσα από την ερμηνευτική ανάλυση αναπτύσσουν τα πρακτικά και θεωρητικά διδάγματά τους. Αυτό το εκκλησιαστικό ρητορικό είδος ονομάστηκε </a:t>
            </a:r>
            <a:r>
              <a:rPr lang="el-GR" b="1" dirty="0">
                <a:solidFill>
                  <a:srgbClr val="7030A0"/>
                </a:solidFill>
              </a:rPr>
              <a:t>«</a:t>
            </a:r>
            <a:r>
              <a:rPr lang="el-GR" b="1" dirty="0" err="1">
                <a:solidFill>
                  <a:srgbClr val="7030A0"/>
                </a:solidFill>
              </a:rPr>
              <a:t>Ὁμιλία</a:t>
            </a:r>
            <a:r>
              <a:rPr lang="el-GR" b="1" dirty="0">
                <a:solidFill>
                  <a:srgbClr val="7030A0"/>
                </a:solidFill>
              </a:rPr>
              <a:t>»</a:t>
            </a:r>
            <a:r>
              <a:rPr lang="el-GR" dirty="0"/>
              <a:t>.</a:t>
            </a:r>
          </a:p>
          <a:p>
            <a:r>
              <a:rPr lang="el-GR" dirty="0"/>
              <a:t>Το ερμηνευτικό κήρυγμα αναπτύχθηκε κυρίως στα πλαίσια του </a:t>
            </a:r>
            <a:r>
              <a:rPr lang="el-GR" b="1" dirty="0">
                <a:solidFill>
                  <a:srgbClr val="FF0000"/>
                </a:solidFill>
              </a:rPr>
              <a:t>κατηχητικού κηρύγματος</a:t>
            </a:r>
            <a:r>
              <a:rPr lang="el-GR" dirty="0"/>
              <a:t>, δηλαδή του </a:t>
            </a:r>
            <a:r>
              <a:rPr lang="el-GR" dirty="0" err="1"/>
              <a:t>κηρυκτικού</a:t>
            </a:r>
            <a:r>
              <a:rPr lang="el-GR" dirty="0"/>
              <a:t> έργου της Εκκλησίας για τον καταρτισμό των κατηχουμένων, εκείνων οι οποίοι είχαν εκφράσει την επιθυμία να βαπτιστούν. Ο Κύριλλος Ιεροσολύμων υπήρξε ο κυριότερος εκπρόσωπός του.</a:t>
            </a:r>
          </a:p>
          <a:p>
            <a:r>
              <a:rPr lang="el-GR" dirty="0"/>
              <a:t>Υπήρξε όμως και ένα άλλο είδος κηρύγματος, το οποίο επέμενε στη διεξοδική ανάλυση των βιβλικών χωρίων και το οποίο ονομάστηκε </a:t>
            </a:r>
            <a:r>
              <a:rPr lang="el-GR" b="1" dirty="0">
                <a:solidFill>
                  <a:srgbClr val="7030A0"/>
                </a:solidFill>
              </a:rPr>
              <a:t>«</a:t>
            </a:r>
            <a:r>
              <a:rPr lang="el-GR" b="1" dirty="0" err="1">
                <a:solidFill>
                  <a:srgbClr val="7030A0"/>
                </a:solidFill>
              </a:rPr>
              <a:t>ρητορικὸς</a:t>
            </a:r>
            <a:r>
              <a:rPr lang="el-GR" b="1" dirty="0">
                <a:solidFill>
                  <a:srgbClr val="7030A0"/>
                </a:solidFill>
              </a:rPr>
              <a:t> </a:t>
            </a:r>
            <a:r>
              <a:rPr lang="el-GR" b="1" dirty="0" err="1">
                <a:solidFill>
                  <a:srgbClr val="7030A0"/>
                </a:solidFill>
              </a:rPr>
              <a:t>ἐκκλησιαστικὸς</a:t>
            </a:r>
            <a:r>
              <a:rPr lang="el-GR" b="1" dirty="0">
                <a:solidFill>
                  <a:srgbClr val="7030A0"/>
                </a:solidFill>
              </a:rPr>
              <a:t> Λόγος»</a:t>
            </a:r>
            <a:r>
              <a:rPr lang="el-GR" dirty="0"/>
              <a:t>. Σε ορισμένες περιπτώσεις οι λόγοι αυτοί αναφέρονται σε γιορτές μαρτύρων, σε </a:t>
            </a:r>
            <a:r>
              <a:rPr lang="el-GR" dirty="0" err="1"/>
              <a:t>κοινωνικοηθικά</a:t>
            </a:r>
            <a:r>
              <a:rPr lang="el-GR" dirty="0"/>
              <a:t> θέματα και σε περιστατικές αφορμές (εγκαίνια ναών, χειροτονίες και ενθρονίσεις επισκόπων, ταφές επισήμων προσώπων). Οι «Λόγοι» όμως καλύπτουν και δογματικά ζητήματα, τα οποία κατά τον 4</a:t>
            </a:r>
            <a:r>
              <a:rPr lang="el-GR" baseline="30000" dirty="0"/>
              <a:t>ο</a:t>
            </a:r>
            <a:r>
              <a:rPr lang="el-GR" dirty="0"/>
              <a:t> αιώνα αποτελούσαν τα πλέον φλέγοντα. </a:t>
            </a:r>
          </a:p>
        </p:txBody>
      </p:sp>
    </p:spTree>
    <p:extLst>
      <p:ext uri="{BB962C8B-B14F-4D97-AF65-F5344CB8AC3E}">
        <p14:creationId xmlns:p14="http://schemas.microsoft.com/office/powerpoint/2010/main" val="831977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DB9A96-0F3A-68E7-CBDF-55F88A31F568}"/>
              </a:ext>
            </a:extLst>
          </p:cNvPr>
          <p:cNvSpPr>
            <a:spLocks noGrp="1"/>
          </p:cNvSpPr>
          <p:nvPr>
            <p:ph type="title"/>
          </p:nvPr>
        </p:nvSpPr>
        <p:spPr>
          <a:xfrm>
            <a:off x="0" y="18256"/>
            <a:ext cx="12192000" cy="448469"/>
          </a:xfrm>
        </p:spPr>
        <p:txBody>
          <a:bodyPr>
            <a:normAutofit fontScale="90000"/>
          </a:bodyPr>
          <a:lstStyle/>
          <a:p>
            <a:pPr algn="ctr"/>
            <a:r>
              <a:rPr lang="el-GR" sz="4400" dirty="0"/>
              <a:t>ΘΥΡΑΘΕΝ ΡΗΤΟΡΙΚΗ ΚΑΙ ΕΚΚΛΗΣΙΑΣΤΙΚΗ ΡΗΤΟΡΙΚΗ</a:t>
            </a:r>
            <a:endParaRPr lang="el-GR" dirty="0"/>
          </a:p>
        </p:txBody>
      </p:sp>
      <p:sp>
        <p:nvSpPr>
          <p:cNvPr id="3" name="Θέση περιεχομένου 2">
            <a:extLst>
              <a:ext uri="{FF2B5EF4-FFF2-40B4-BE49-F238E27FC236}">
                <a16:creationId xmlns:a16="http://schemas.microsoft.com/office/drawing/2014/main" id="{B5A0F4D1-5D5F-055A-92B9-8BC98F3920DA}"/>
              </a:ext>
            </a:extLst>
          </p:cNvPr>
          <p:cNvSpPr>
            <a:spLocks noGrp="1"/>
          </p:cNvSpPr>
          <p:nvPr>
            <p:ph idx="1"/>
          </p:nvPr>
        </p:nvSpPr>
        <p:spPr>
          <a:xfrm>
            <a:off x="0" y="466725"/>
            <a:ext cx="12192000" cy="6373019"/>
          </a:xfrm>
        </p:spPr>
        <p:txBody>
          <a:bodyPr>
            <a:normAutofit lnSpcReduction="10000"/>
          </a:bodyPr>
          <a:lstStyle/>
          <a:p>
            <a:r>
              <a:rPr lang="el-GR" dirty="0"/>
              <a:t>Η κλασική αρχαιότητα ασχολήθηκε ιδιαιτέρως με τη ρητορική τέχνη και κυρίως:</a:t>
            </a:r>
          </a:p>
          <a:p>
            <a:pPr lvl="1">
              <a:buFont typeface="Wingdings" panose="05000000000000000000" pitchFamily="2" charset="2"/>
              <a:buChar char="v"/>
            </a:pPr>
            <a:r>
              <a:rPr lang="el-GR" dirty="0"/>
              <a:t> με τη διδασκαλία και κωδικοποίηση των κανόνων της, </a:t>
            </a:r>
          </a:p>
          <a:p>
            <a:pPr lvl="1">
              <a:buFont typeface="Wingdings" panose="05000000000000000000" pitchFamily="2" charset="2"/>
              <a:buChar char="v"/>
            </a:pPr>
            <a:r>
              <a:rPr lang="el-GR" dirty="0"/>
              <a:t>καθώς και με την εκπαίδευση των πολιτών σ’ αυτήν. </a:t>
            </a:r>
          </a:p>
          <a:p>
            <a:r>
              <a:rPr lang="el-GR" dirty="0"/>
              <a:t>Μάλιστα, από την αρχή επισημαίνει την αλήθεια ότι </a:t>
            </a:r>
            <a:r>
              <a:rPr lang="el-GR" b="1" dirty="0">
                <a:solidFill>
                  <a:srgbClr val="FF0000"/>
                </a:solidFill>
              </a:rPr>
              <a:t>η ρητορική ικανότητα </a:t>
            </a:r>
          </a:p>
          <a:p>
            <a:pPr lvl="1">
              <a:buFont typeface="Wingdings" panose="05000000000000000000" pitchFamily="2" charset="2"/>
              <a:buChar char="v"/>
            </a:pPr>
            <a:r>
              <a:rPr lang="el-GR" dirty="0"/>
              <a:t>δεν είναι μόνο προϊόν διδασκαλίας, αλλά </a:t>
            </a:r>
          </a:p>
          <a:p>
            <a:pPr lvl="1">
              <a:buFont typeface="Wingdings" panose="05000000000000000000" pitchFamily="2" charset="2"/>
              <a:buChar char="v"/>
            </a:pPr>
            <a:r>
              <a:rPr lang="el-GR" dirty="0"/>
              <a:t>αποτελούσε κυρίως δώρο της φύσης.</a:t>
            </a:r>
          </a:p>
          <a:p>
            <a:r>
              <a:rPr lang="el-GR" dirty="0"/>
              <a:t>Η πορεία της ρητορικής τέχνης σηματοδοτείται από την άφιξη στην Αθήνα του </a:t>
            </a:r>
            <a:r>
              <a:rPr lang="el-GR" b="1" dirty="0"/>
              <a:t>Σικελού ρήτορα Γοργία </a:t>
            </a:r>
            <a:r>
              <a:rPr lang="el-GR" dirty="0"/>
              <a:t>(το 427 π.Χ.), ο οποίος εξέπληξε τους Αθηναίους με τη ρητορική του </a:t>
            </a:r>
            <a:r>
              <a:rPr lang="el-GR" dirty="0" err="1"/>
              <a:t>δυνότητα</a:t>
            </a:r>
            <a:r>
              <a:rPr lang="el-GR" dirty="0"/>
              <a:t>. </a:t>
            </a:r>
          </a:p>
          <a:p>
            <a:r>
              <a:rPr lang="el-GR" dirty="0"/>
              <a:t>Ήδη όμως πριν από την άφιξη του Γοργία, οι </a:t>
            </a:r>
            <a:r>
              <a:rPr lang="el-GR" dirty="0" err="1"/>
              <a:t>ρητοροδιδάσκαλοι</a:t>
            </a:r>
            <a:r>
              <a:rPr lang="el-GR" dirty="0"/>
              <a:t> της Αθήνας είχαν δημιουργήσει μία αξιόλογη ρητορική παράδοση. Αλλά και νωρίτερα, κατά την Ομηρική εποχή, φαίνεται ότι η ρητορική τέχνη ήταν ανεπτυγμένη.</a:t>
            </a:r>
          </a:p>
          <a:p>
            <a:r>
              <a:rPr lang="el-GR" dirty="0"/>
              <a:t>Ο Γοργίας όμως ήταν εκείνος που εγκαινίασε τη ρητορική τέχνη </a:t>
            </a:r>
          </a:p>
          <a:p>
            <a:pPr lvl="1">
              <a:buFont typeface="Wingdings" panose="05000000000000000000" pitchFamily="2" charset="2"/>
              <a:buChar char="v"/>
            </a:pPr>
            <a:r>
              <a:rPr lang="el-GR" u="sng" dirty="0"/>
              <a:t>ως ένα καινούργιο είδος πεζού λόγου</a:t>
            </a:r>
            <a:r>
              <a:rPr lang="el-GR" dirty="0"/>
              <a:t>, το οποίο εξαπλώθηκε από την κλασική Αθήνα σε ολόκληρο τον ελληνορωμαϊκό κόσμο, αλλά και </a:t>
            </a:r>
          </a:p>
          <a:p>
            <a:pPr lvl="1">
              <a:buFont typeface="Wingdings" panose="05000000000000000000" pitchFamily="2" charset="2"/>
              <a:buChar char="v"/>
            </a:pPr>
            <a:r>
              <a:rPr lang="el-GR" u="sng" dirty="0"/>
              <a:t>ως τέχνη που μπορούσε να διδαχθεί</a:t>
            </a:r>
            <a:r>
              <a:rPr lang="el-GR" dirty="0"/>
              <a:t>.</a:t>
            </a:r>
          </a:p>
        </p:txBody>
      </p:sp>
    </p:spTree>
    <p:extLst>
      <p:ext uri="{BB962C8B-B14F-4D97-AF65-F5344CB8AC3E}">
        <p14:creationId xmlns:p14="http://schemas.microsoft.com/office/powerpoint/2010/main" val="346605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7A41A7-BD8D-018C-5002-0EE418DD477A}"/>
              </a:ext>
            </a:extLst>
          </p:cNvPr>
          <p:cNvSpPr>
            <a:spLocks noGrp="1"/>
          </p:cNvSpPr>
          <p:nvPr>
            <p:ph type="title"/>
          </p:nvPr>
        </p:nvSpPr>
        <p:spPr>
          <a:xfrm>
            <a:off x="838200" y="0"/>
            <a:ext cx="10515600" cy="37147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4C165502-B4DB-548C-6C7E-AC2D98A9AFEC}"/>
              </a:ext>
            </a:extLst>
          </p:cNvPr>
          <p:cNvSpPr>
            <a:spLocks noGrp="1"/>
          </p:cNvSpPr>
          <p:nvPr>
            <p:ph idx="1"/>
          </p:nvPr>
        </p:nvSpPr>
        <p:spPr>
          <a:xfrm>
            <a:off x="0" y="371475"/>
            <a:ext cx="12192000" cy="6486525"/>
          </a:xfrm>
        </p:spPr>
        <p:txBody>
          <a:bodyPr>
            <a:normAutofit fontScale="92500"/>
          </a:bodyPr>
          <a:lstStyle/>
          <a:p>
            <a:r>
              <a:rPr lang="el-GR" dirty="0"/>
              <a:t>Μεγάλη ανάπτυξη κατά τον 4</a:t>
            </a:r>
            <a:r>
              <a:rPr lang="el-GR" baseline="30000" dirty="0"/>
              <a:t>ο</a:t>
            </a:r>
            <a:r>
              <a:rPr lang="el-GR" dirty="0"/>
              <a:t> αιώνα γνωρίζει το κήρυγμα των Κυριακών, το οποίο πραγματοποιούνταν από τον Επίσκοπο ή από τον πρεσβύτερο. </a:t>
            </a:r>
          </a:p>
          <a:p>
            <a:r>
              <a:rPr lang="el-GR" dirty="0"/>
              <a:t>Αυστηρά εκκλησιαστικά επιτίμια προβλέπονται από τους ιερούς κανόνες για όσους δεν ασκούν με συνέπεια τη διακονία του κηρύγματος: «</a:t>
            </a:r>
            <a:r>
              <a:rPr lang="el-GR" i="1" dirty="0" err="1"/>
              <a:t>Ἐπίσκοπος</a:t>
            </a:r>
            <a:r>
              <a:rPr lang="el-GR" i="1" dirty="0"/>
              <a:t> ἤ Πρεσβύτερος </a:t>
            </a:r>
            <a:r>
              <a:rPr lang="el-GR" b="1" i="1" u="sng" dirty="0" err="1"/>
              <a:t>ἀμελὼν</a:t>
            </a:r>
            <a:r>
              <a:rPr lang="el-GR" i="1" u="sng" dirty="0"/>
              <a:t> </a:t>
            </a:r>
            <a:r>
              <a:rPr lang="el-GR" i="1" dirty="0" err="1"/>
              <a:t>τοῦ</a:t>
            </a:r>
            <a:r>
              <a:rPr lang="el-GR" i="1" dirty="0"/>
              <a:t> Κλήρου, ἤ </a:t>
            </a:r>
            <a:r>
              <a:rPr lang="el-GR" i="1" dirty="0" err="1"/>
              <a:t>τοῦ</a:t>
            </a:r>
            <a:r>
              <a:rPr lang="el-GR" i="1" dirty="0"/>
              <a:t> </a:t>
            </a:r>
            <a:r>
              <a:rPr lang="el-GR" i="1" dirty="0" err="1"/>
              <a:t>λαοῦ</a:t>
            </a:r>
            <a:r>
              <a:rPr lang="el-GR" i="1" dirty="0"/>
              <a:t>, </a:t>
            </a:r>
            <a:r>
              <a:rPr lang="el-GR" b="1" i="1" dirty="0" err="1"/>
              <a:t>καὶ</a:t>
            </a:r>
            <a:r>
              <a:rPr lang="el-GR" b="1" i="1" dirty="0"/>
              <a:t> </a:t>
            </a:r>
            <a:r>
              <a:rPr lang="el-GR" b="1" i="1" dirty="0" err="1"/>
              <a:t>μὴ</a:t>
            </a:r>
            <a:r>
              <a:rPr lang="el-GR" b="1" i="1" dirty="0"/>
              <a:t> </a:t>
            </a:r>
            <a:r>
              <a:rPr lang="el-GR" b="1" i="1" dirty="0" err="1"/>
              <a:t>παιδεύων</a:t>
            </a:r>
            <a:r>
              <a:rPr lang="el-GR" b="1" i="1" dirty="0"/>
              <a:t> </a:t>
            </a:r>
            <a:r>
              <a:rPr lang="el-GR" b="1" i="1" dirty="0" err="1"/>
              <a:t>αὐτοὺς</a:t>
            </a:r>
            <a:r>
              <a:rPr lang="el-GR" b="1" i="1" dirty="0"/>
              <a:t> </a:t>
            </a:r>
            <a:r>
              <a:rPr lang="el-GR" b="1" i="1" dirty="0" err="1"/>
              <a:t>τὴν</a:t>
            </a:r>
            <a:r>
              <a:rPr lang="el-GR" b="1" i="1" dirty="0"/>
              <a:t> </a:t>
            </a:r>
            <a:r>
              <a:rPr lang="el-GR" b="1" i="1" dirty="0" err="1"/>
              <a:t>εὐσέβειαν</a:t>
            </a:r>
            <a:r>
              <a:rPr lang="el-GR" b="1" i="1" dirty="0"/>
              <a:t> </a:t>
            </a:r>
            <a:r>
              <a:rPr lang="el-GR" b="1" i="1" dirty="0" err="1">
                <a:solidFill>
                  <a:srgbClr val="FF0000"/>
                </a:solidFill>
              </a:rPr>
              <a:t>ἀφοριζέσθω</a:t>
            </a:r>
            <a:r>
              <a:rPr lang="el-GR" i="1" dirty="0"/>
              <a:t>· </a:t>
            </a:r>
            <a:r>
              <a:rPr lang="el-GR" b="1" i="1" u="sng" dirty="0" err="1"/>
              <a:t>ἐπιμένων</a:t>
            </a:r>
            <a:r>
              <a:rPr lang="el-GR" b="1" i="1" u="sng" dirty="0"/>
              <a:t> </a:t>
            </a:r>
            <a:r>
              <a:rPr lang="el-GR" b="1" i="1" u="sng" dirty="0" err="1"/>
              <a:t>δὲ</a:t>
            </a:r>
            <a:r>
              <a:rPr lang="el-GR" b="1" i="1" u="sng" dirty="0"/>
              <a:t> </a:t>
            </a:r>
            <a:r>
              <a:rPr lang="el-GR" b="1" i="1" u="sng" dirty="0" err="1"/>
              <a:t>τῇ</a:t>
            </a:r>
            <a:r>
              <a:rPr lang="el-GR" b="1" i="1" u="sng" dirty="0"/>
              <a:t> </a:t>
            </a:r>
            <a:r>
              <a:rPr lang="el-GR" b="1" i="1" u="sng" dirty="0" err="1"/>
              <a:t>ἀμελείᾳ</a:t>
            </a:r>
            <a:r>
              <a:rPr lang="el-GR" b="1" i="1" u="sng" dirty="0"/>
              <a:t> </a:t>
            </a:r>
            <a:r>
              <a:rPr lang="el-GR" b="1" i="1" dirty="0"/>
              <a:t>και </a:t>
            </a:r>
            <a:r>
              <a:rPr lang="el-GR" b="1" i="1" dirty="0" err="1"/>
              <a:t>ραθυμίᾳ</a:t>
            </a:r>
            <a:r>
              <a:rPr lang="el-GR" b="1" i="1" dirty="0"/>
              <a:t>, </a:t>
            </a:r>
            <a:r>
              <a:rPr lang="el-GR" b="1" i="1" dirty="0" err="1">
                <a:solidFill>
                  <a:srgbClr val="FF0000"/>
                </a:solidFill>
              </a:rPr>
              <a:t>καθαιρείσθω</a:t>
            </a:r>
            <a:r>
              <a:rPr lang="el-GR" dirty="0"/>
              <a:t>». (</a:t>
            </a:r>
            <a:r>
              <a:rPr lang="el-GR" i="1" dirty="0"/>
              <a:t>Κανόνας </a:t>
            </a:r>
            <a:r>
              <a:rPr lang="el-GR" i="1" dirty="0" err="1"/>
              <a:t>νη</a:t>
            </a:r>
            <a:r>
              <a:rPr lang="el-GR" i="1" dirty="0"/>
              <a:t>΄, </a:t>
            </a:r>
            <a:r>
              <a:rPr lang="el-GR" i="1" dirty="0" err="1"/>
              <a:t>Ἁγίων</a:t>
            </a:r>
            <a:r>
              <a:rPr lang="el-GR" i="1" dirty="0"/>
              <a:t> </a:t>
            </a:r>
            <a:r>
              <a:rPr lang="el-GR" i="1" dirty="0" err="1"/>
              <a:t>Ἀποστόλων</a:t>
            </a:r>
            <a:r>
              <a:rPr lang="el-GR" dirty="0"/>
              <a:t>).</a:t>
            </a:r>
          </a:p>
          <a:p>
            <a:r>
              <a:rPr lang="el-GR" dirty="0"/>
              <a:t>Στα τέλη του 4</a:t>
            </a:r>
            <a:r>
              <a:rPr lang="el-GR" baseline="30000" dirty="0"/>
              <a:t>ου</a:t>
            </a:r>
            <a:r>
              <a:rPr lang="el-GR" dirty="0"/>
              <a:t> αιώνα οι </a:t>
            </a:r>
            <a:r>
              <a:rPr lang="el-GR" i="1" dirty="0" err="1"/>
              <a:t>Ἀποστολικές</a:t>
            </a:r>
            <a:r>
              <a:rPr lang="el-GR" i="1" dirty="0"/>
              <a:t> Διαταγές</a:t>
            </a:r>
            <a:r>
              <a:rPr lang="el-GR" dirty="0"/>
              <a:t> μετά τη μνεία των αναγνωσμάτων κατά τη λειτουργία της Κυριακής σημειώνουν: «</a:t>
            </a:r>
            <a:r>
              <a:rPr lang="el-GR" i="1" dirty="0" err="1"/>
              <a:t>Καὶ</a:t>
            </a:r>
            <a:r>
              <a:rPr lang="el-GR" i="1" dirty="0"/>
              <a:t> </a:t>
            </a:r>
            <a:r>
              <a:rPr lang="el-GR" i="1" dirty="0" err="1"/>
              <a:t>ἑξῆς</a:t>
            </a:r>
            <a:r>
              <a:rPr lang="el-GR" i="1" dirty="0"/>
              <a:t> </a:t>
            </a:r>
            <a:r>
              <a:rPr lang="el-GR" i="1" dirty="0" err="1"/>
              <a:t>παρακαλείτωσαν</a:t>
            </a:r>
            <a:r>
              <a:rPr lang="el-GR" i="1" dirty="0"/>
              <a:t> </a:t>
            </a:r>
            <a:r>
              <a:rPr lang="el-GR" i="1" dirty="0" err="1"/>
              <a:t>οἱ</a:t>
            </a:r>
            <a:r>
              <a:rPr lang="el-GR" i="1" dirty="0"/>
              <a:t> πρεσβύτεροι </a:t>
            </a:r>
            <a:r>
              <a:rPr lang="el-GR" i="1" dirty="0" err="1"/>
              <a:t>τὸν</a:t>
            </a:r>
            <a:r>
              <a:rPr lang="el-GR" i="1" dirty="0"/>
              <a:t> </a:t>
            </a:r>
            <a:r>
              <a:rPr lang="el-GR" i="1" dirty="0" err="1"/>
              <a:t>λαόν</a:t>
            </a:r>
            <a:r>
              <a:rPr lang="el-GR" i="1" dirty="0"/>
              <a:t>, ὁ </a:t>
            </a:r>
            <a:r>
              <a:rPr lang="el-GR" i="1" dirty="0" err="1"/>
              <a:t>καθεὶς</a:t>
            </a:r>
            <a:r>
              <a:rPr lang="el-GR" i="1" dirty="0"/>
              <a:t> </a:t>
            </a:r>
            <a:r>
              <a:rPr lang="el-GR" i="1" dirty="0" err="1"/>
              <a:t>αὐτῶν</a:t>
            </a:r>
            <a:r>
              <a:rPr lang="el-GR" i="1" dirty="0"/>
              <a:t>, </a:t>
            </a:r>
            <a:r>
              <a:rPr lang="el-GR" i="1" dirty="0" err="1"/>
              <a:t>ἀλλὰ</a:t>
            </a:r>
            <a:r>
              <a:rPr lang="el-GR" i="1" dirty="0"/>
              <a:t> </a:t>
            </a:r>
            <a:r>
              <a:rPr lang="el-GR" i="1" dirty="0" err="1"/>
              <a:t>μὴ</a:t>
            </a:r>
            <a:r>
              <a:rPr lang="el-GR" i="1" dirty="0"/>
              <a:t> </a:t>
            </a:r>
            <a:r>
              <a:rPr lang="el-GR" i="1" dirty="0" err="1"/>
              <a:t>ἅπαντες</a:t>
            </a:r>
            <a:r>
              <a:rPr lang="el-GR" i="1" dirty="0"/>
              <a:t> </a:t>
            </a:r>
            <a:r>
              <a:rPr lang="el-GR" i="1" dirty="0" err="1"/>
              <a:t>καὶ</a:t>
            </a:r>
            <a:r>
              <a:rPr lang="el-GR" i="1" dirty="0"/>
              <a:t> </a:t>
            </a:r>
            <a:r>
              <a:rPr lang="el-GR" i="1" dirty="0" err="1"/>
              <a:t>τελευταῖος</a:t>
            </a:r>
            <a:r>
              <a:rPr lang="el-GR" i="1" dirty="0"/>
              <a:t> πάντων ὁ </a:t>
            </a:r>
            <a:r>
              <a:rPr lang="el-GR" i="1" dirty="0" err="1"/>
              <a:t>ἐπίσκοπος</a:t>
            </a:r>
            <a:r>
              <a:rPr lang="el-GR" i="1" dirty="0"/>
              <a:t>, </a:t>
            </a:r>
            <a:r>
              <a:rPr lang="el-GR" i="1" dirty="0" err="1"/>
              <a:t>ὅς</a:t>
            </a:r>
            <a:r>
              <a:rPr lang="el-GR" i="1" dirty="0"/>
              <a:t> </a:t>
            </a:r>
            <a:r>
              <a:rPr lang="el-GR" i="1" dirty="0" err="1"/>
              <a:t>ἔοικε</a:t>
            </a:r>
            <a:r>
              <a:rPr lang="el-GR" i="1" dirty="0"/>
              <a:t> </a:t>
            </a:r>
            <a:r>
              <a:rPr lang="el-GR" i="1" dirty="0" err="1"/>
              <a:t>κυβερνήτῃ</a:t>
            </a:r>
            <a:r>
              <a:rPr lang="el-GR" dirty="0"/>
              <a:t>». Η μαρτυρία αυτή αποκαλύπτει πως το κήρυγμα δεν ήταν έργο όλων των πρεσβυτέρων, αλλά κάποιων που θα είχαν το χάρισμα γι’ αυτό. Το γεγονός ότι ο Επίσκοπος μιλούσε τελευταίος φανερώνει την ευθύνη του για τη σωστή ανακεφαλαίωση των ήδη </a:t>
            </a:r>
            <a:r>
              <a:rPr lang="el-GR" dirty="0" err="1"/>
              <a:t>λεχθέντων</a:t>
            </a:r>
            <a:r>
              <a:rPr lang="el-GR" dirty="0"/>
              <a:t> στο κήρυγμα των πρεσβυτέρων. Σε αντίθεση με την Αντιόχεια, όπως περιγράφεται στις </a:t>
            </a:r>
            <a:r>
              <a:rPr lang="el-GR" i="1" dirty="0" err="1"/>
              <a:t>Ἀποστολικές</a:t>
            </a:r>
            <a:r>
              <a:rPr lang="el-GR" i="1" dirty="0"/>
              <a:t> Διαταγές,</a:t>
            </a:r>
            <a:r>
              <a:rPr lang="el-GR" dirty="0"/>
              <a:t> στην Αλεξάνδρεια κήρυττε μόνο ο Επίσκοπος, διότι το κήρυγμα είχε απαγορευτεί στους πρεσβυτέρους εξαιτίας του Αρείου. </a:t>
            </a:r>
          </a:p>
        </p:txBody>
      </p:sp>
    </p:spTree>
    <p:extLst>
      <p:ext uri="{BB962C8B-B14F-4D97-AF65-F5344CB8AC3E}">
        <p14:creationId xmlns:p14="http://schemas.microsoft.com/office/powerpoint/2010/main" val="2339111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BA5415-D560-36E1-5118-6B101DE090F4}"/>
              </a:ext>
            </a:extLst>
          </p:cNvPr>
          <p:cNvSpPr>
            <a:spLocks noGrp="1"/>
          </p:cNvSpPr>
          <p:nvPr>
            <p:ph type="title"/>
          </p:nvPr>
        </p:nvSpPr>
        <p:spPr>
          <a:xfrm>
            <a:off x="838200" y="0"/>
            <a:ext cx="10515600" cy="681037"/>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58CDDEE3-E20C-E42C-F055-0EEC6FA06118}"/>
              </a:ext>
            </a:extLst>
          </p:cNvPr>
          <p:cNvSpPr>
            <a:spLocks noGrp="1"/>
          </p:cNvSpPr>
          <p:nvPr>
            <p:ph idx="1"/>
          </p:nvPr>
        </p:nvSpPr>
        <p:spPr>
          <a:xfrm>
            <a:off x="0" y="681037"/>
            <a:ext cx="12125325" cy="6176963"/>
          </a:xfrm>
        </p:spPr>
        <p:txBody>
          <a:bodyPr>
            <a:normAutofit fontScale="85000" lnSpcReduction="20000"/>
          </a:bodyPr>
          <a:lstStyle/>
          <a:p>
            <a:r>
              <a:rPr lang="el-GR" dirty="0"/>
              <a:t>Μία μαρτυρία του Σωζόμενου (</a:t>
            </a:r>
            <a:r>
              <a:rPr lang="el-GR" i="1" dirty="0" err="1"/>
              <a:t>Ἐκκλησιαστική</a:t>
            </a:r>
            <a:r>
              <a:rPr lang="el-GR" i="1" dirty="0"/>
              <a:t> </a:t>
            </a:r>
            <a:r>
              <a:rPr lang="el-GR" i="1" dirty="0" err="1"/>
              <a:t>Ἱστορία</a:t>
            </a:r>
            <a:r>
              <a:rPr lang="el-GR" i="1" dirty="0"/>
              <a:t> </a:t>
            </a:r>
            <a:r>
              <a:rPr lang="el-GR" dirty="0"/>
              <a:t>Ζ΄,19) αποκαλύπτει ότι στη χριστιανική Δύση το κήρυγμα ήταν υποτιμημένο σε σχέση με την Ανατολή. Και αυτό γιατί στη Δύση κυριάρχησε το απλό και λιτό κήρυγμα. </a:t>
            </a:r>
          </a:p>
          <a:p>
            <a:r>
              <a:rPr lang="el-GR" dirty="0"/>
              <a:t>Παρόμοια όμως κηρύγματα παρατηρούνται και στην Ανατολή (Μ. Αντώνιος, </a:t>
            </a:r>
            <a:r>
              <a:rPr lang="el-GR" dirty="0" err="1"/>
              <a:t>αββάς</a:t>
            </a:r>
            <a:r>
              <a:rPr lang="el-GR" dirty="0"/>
              <a:t> Μακάριος, Ευσέβιος ο Αλεξανδρεύς). Στην Ανατολή όμως κυριαρχεί κυρίως ο ρητορικός λόγος, είτε με την μορφή άκρατου ρητορισμού (όπως οι λόγοι του Ευσεβίου Καισαρείας και νωρίτερα του Παύλου </a:t>
            </a:r>
            <a:r>
              <a:rPr lang="el-GR" dirty="0" err="1"/>
              <a:t>Σαμοσατέως</a:t>
            </a:r>
            <a:r>
              <a:rPr lang="el-GR" dirty="0"/>
              <a:t>), είτε με τη μορφή «εκκλησιαστικού ρητορισμού» ( όπως ο Μ. Αθανάσιος, οι Καππαδόκες Πατέρες, ο Αστέριος </a:t>
            </a:r>
            <a:r>
              <a:rPr lang="el-GR" dirty="0" err="1"/>
              <a:t>Αμασείας</a:t>
            </a:r>
            <a:r>
              <a:rPr lang="el-GR" dirty="0"/>
              <a:t>, ο </a:t>
            </a:r>
            <a:r>
              <a:rPr lang="el-GR" dirty="0" err="1"/>
              <a:t>Πρόκλος</a:t>
            </a:r>
            <a:r>
              <a:rPr lang="el-GR" dirty="0"/>
              <a:t> Κωνσταντινουπόλεως, ο Κύριλλος Ιεροσολύμων, ο Κύριλλος </a:t>
            </a:r>
            <a:r>
              <a:rPr lang="el-GR" dirty="0" err="1"/>
              <a:t>Αλεξανδρείας</a:t>
            </a:r>
            <a:r>
              <a:rPr lang="el-GR" dirty="0"/>
              <a:t>, ο Ιάκωβος ο Σύρος, ο Βασίλειος </a:t>
            </a:r>
            <a:r>
              <a:rPr lang="el-GR" dirty="0" err="1"/>
              <a:t>Σελευκείας</a:t>
            </a:r>
            <a:r>
              <a:rPr lang="el-GR" dirty="0"/>
              <a:t>).</a:t>
            </a:r>
          </a:p>
          <a:p>
            <a:pPr algn="l"/>
            <a:r>
              <a:rPr lang="el-GR" dirty="0"/>
              <a:t>Κατά τον 4</a:t>
            </a:r>
            <a:r>
              <a:rPr lang="el-GR" baseline="30000" dirty="0"/>
              <a:t>ο</a:t>
            </a:r>
            <a:r>
              <a:rPr lang="el-GR" dirty="0"/>
              <a:t> αιώνα η χριστιανική </a:t>
            </a:r>
            <a:r>
              <a:rPr lang="el-GR"/>
              <a:t>Ανατολή επιδεικνύει </a:t>
            </a:r>
            <a:r>
              <a:rPr lang="el-GR" dirty="0"/>
              <a:t>αξιόλογα παραδείγματα εκκλησιαστικών ρητόρων. Σημαντική θέση μεταξύ αυτών κατέχει ο Ευσέβιος Καισαρείας, του οποίου σώθηκαν 13 λόγοι. Από τις μαρτυρίες του Μ. Αθανασίου γνωρίζουμε ότι ο Μ. Αντώνιος αναδείχθηκε πρακτικός και πνευματικός διδάσκαλος των χριστιανών. Δυστυχώς, όμως, δεν σώθηκαν ομιλίες ούτε του Μ. Αντωνίου, ούτε του Μ. Αθανασίου, για τον οποίο υπήρχε η φήμη μεγάλου εκκλησιαστικού ρήτορα. Παρόμοια φήμη υπήρχε και για τους Ευσέβιο </a:t>
            </a:r>
            <a:r>
              <a:rPr lang="el-GR" dirty="0" err="1"/>
              <a:t>Εμέσης</a:t>
            </a:r>
            <a:r>
              <a:rPr lang="el-GR" dirty="0"/>
              <a:t>, Ευστάθιο Αντιοχείας και Μελέτιο Αντιοχείας. </a:t>
            </a:r>
          </a:p>
          <a:p>
            <a:r>
              <a:rPr lang="el-GR" dirty="0"/>
              <a:t>Ασκητικό και μυστικό περιεχόμενο είχαν οι Ομιλίες των Αιγυπτίων μοναχών Ησαΐου και Μακαρίου. Ο λαμπρότερος όμως από τους κήρυκες – ασκητές υπήρξε </a:t>
            </a:r>
            <a:r>
              <a:rPr lang="el-GR" b="1" dirty="0">
                <a:solidFill>
                  <a:srgbClr val="FF0000"/>
                </a:solidFill>
              </a:rPr>
              <a:t>ο </a:t>
            </a:r>
            <a:r>
              <a:rPr lang="el-GR" b="1" dirty="0" err="1">
                <a:solidFill>
                  <a:srgbClr val="FF0000"/>
                </a:solidFill>
              </a:rPr>
              <a:t>Ευφραίμ</a:t>
            </a:r>
            <a:r>
              <a:rPr lang="el-GR" b="1" dirty="0">
                <a:solidFill>
                  <a:srgbClr val="FF0000"/>
                </a:solidFill>
              </a:rPr>
              <a:t> ο Σύρος</a:t>
            </a:r>
            <a:r>
              <a:rPr lang="el-GR" dirty="0"/>
              <a:t>, ο οποίος ήταν ρήτορας και ποιητής εκ φύσεως. Ο </a:t>
            </a:r>
            <a:r>
              <a:rPr lang="el-GR" dirty="0" err="1"/>
              <a:t>Ευφραίμ</a:t>
            </a:r>
            <a:r>
              <a:rPr lang="el-GR" dirty="0"/>
              <a:t> εξυμνήθηκε από τον Μ. Βασίλειο ως ο πλέον διακεκριμένος εκκλησιαστικός ρήτορας της εποχής του, οι δε Ομιλίες του διασώθηκαν κυρίως σε ελληνική μετάφραση. </a:t>
            </a:r>
          </a:p>
        </p:txBody>
      </p:sp>
    </p:spTree>
    <p:extLst>
      <p:ext uri="{BB962C8B-B14F-4D97-AF65-F5344CB8AC3E}">
        <p14:creationId xmlns:p14="http://schemas.microsoft.com/office/powerpoint/2010/main" val="2017621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20650-E656-8C3B-6D9D-5C44291D0460}"/>
              </a:ext>
            </a:extLst>
          </p:cNvPr>
          <p:cNvSpPr>
            <a:spLocks noGrp="1"/>
          </p:cNvSpPr>
          <p:nvPr>
            <p:ph type="title"/>
          </p:nvPr>
        </p:nvSpPr>
        <p:spPr>
          <a:xfrm>
            <a:off x="838200" y="18256"/>
            <a:ext cx="10515600" cy="686594"/>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34185E9B-C587-A449-5E8E-9D6063905CBF}"/>
              </a:ext>
            </a:extLst>
          </p:cNvPr>
          <p:cNvSpPr>
            <a:spLocks noGrp="1"/>
          </p:cNvSpPr>
          <p:nvPr>
            <p:ph idx="1"/>
          </p:nvPr>
        </p:nvSpPr>
        <p:spPr>
          <a:xfrm>
            <a:off x="0" y="809625"/>
            <a:ext cx="12258675" cy="6048376"/>
          </a:xfrm>
        </p:spPr>
        <p:txBody>
          <a:bodyPr>
            <a:normAutofit fontScale="85000" lnSpcReduction="10000"/>
          </a:bodyPr>
          <a:lstStyle/>
          <a:p>
            <a:r>
              <a:rPr lang="el-GR" dirty="0"/>
              <a:t>Σημαντική ήταν </a:t>
            </a:r>
            <a:r>
              <a:rPr lang="el-GR" b="1" dirty="0"/>
              <a:t>η ρητορική παιδεία των </a:t>
            </a:r>
            <a:r>
              <a:rPr lang="el-GR" b="1" dirty="0" err="1"/>
              <a:t>Καππαδοκών</a:t>
            </a:r>
            <a:r>
              <a:rPr lang="el-GR" b="1" dirty="0"/>
              <a:t> Πατέρων του 4</a:t>
            </a:r>
            <a:r>
              <a:rPr lang="el-GR" b="1" baseline="30000" dirty="0"/>
              <a:t>ου</a:t>
            </a:r>
            <a:r>
              <a:rPr lang="el-GR" b="1" dirty="0"/>
              <a:t> αιώνα</a:t>
            </a:r>
            <a:r>
              <a:rPr lang="el-GR" dirty="0"/>
              <a:t>. </a:t>
            </a:r>
          </a:p>
          <a:p>
            <a:r>
              <a:rPr lang="el-GR" dirty="0"/>
              <a:t>Ο </a:t>
            </a:r>
            <a:r>
              <a:rPr lang="el-GR" b="1" dirty="0">
                <a:solidFill>
                  <a:srgbClr val="FF0000"/>
                </a:solidFill>
              </a:rPr>
              <a:t>Μ. Βασίλειος </a:t>
            </a:r>
            <a:r>
              <a:rPr lang="el-GR" dirty="0"/>
              <a:t>ανατράφηκε σε περιβάλλον με ρητορικές καταβολές. Ο πατέρας του Βασίλειος ο πρεσβύτερος, ασκούσε με επιτυχία το επάγγελμα του ρήτορα στον Πόντο, ενώ ο Γρηγόριος ο Θαυματουργός, που βάφτισε τους γονείς του, υπήρξε μαθητής του Ωριγένη.</a:t>
            </a:r>
          </a:p>
          <a:p>
            <a:r>
              <a:rPr lang="el-GR" dirty="0"/>
              <a:t>Ο Μ. Βασίλειος, εκτός των άλλων μαθημάτων, </a:t>
            </a:r>
            <a:r>
              <a:rPr lang="el-GR" b="1" dirty="0"/>
              <a:t>διδάχθηκε και τη Ρητορική </a:t>
            </a:r>
            <a:r>
              <a:rPr lang="el-GR" dirty="0"/>
              <a:t>κατά τη διάρκεια των σπουδών του στην Αθήνα, και πιθανόν να άσκησε και ο ίδιος το επάγγελμα του ρήτορα για μικρό χρονικό διάστημα μετά την επιστροφή του στην πατρίδα του. Το </a:t>
            </a:r>
            <a:r>
              <a:rPr lang="el-GR" dirty="0" err="1"/>
              <a:t>κηρυγματικό</a:t>
            </a:r>
            <a:r>
              <a:rPr lang="el-GR" dirty="0"/>
              <a:t> του έργο είναι πολύ αξιόλογο. Οι Ομιλίες του, που διασώθηκαν, ασχολούνται: </a:t>
            </a:r>
          </a:p>
          <a:p>
            <a:pPr lvl="1">
              <a:buFont typeface="Wingdings" panose="05000000000000000000" pitchFamily="2" charset="2"/>
              <a:buChar char="v"/>
            </a:pPr>
            <a:r>
              <a:rPr lang="el-GR" dirty="0"/>
              <a:t>με τη θεολογική ερμηνεία του κόσμου (εννέα Ομιλίες </a:t>
            </a:r>
            <a:r>
              <a:rPr lang="el-GR" i="1" dirty="0" err="1"/>
              <a:t>εἰς</a:t>
            </a:r>
            <a:r>
              <a:rPr lang="el-GR" i="1" dirty="0"/>
              <a:t> </a:t>
            </a:r>
            <a:r>
              <a:rPr lang="el-GR" i="1" dirty="0" err="1"/>
              <a:t>τὴν</a:t>
            </a:r>
            <a:r>
              <a:rPr lang="el-GR" i="1" dirty="0"/>
              <a:t> </a:t>
            </a:r>
            <a:r>
              <a:rPr lang="el-GR" i="1" dirty="0" err="1"/>
              <a:t>Ἐξαήμερον</a:t>
            </a:r>
            <a:r>
              <a:rPr lang="el-GR" dirty="0"/>
              <a:t>), αλλά και </a:t>
            </a:r>
          </a:p>
          <a:p>
            <a:pPr lvl="1">
              <a:buFont typeface="Wingdings" panose="05000000000000000000" pitchFamily="2" charset="2"/>
              <a:buChar char="v"/>
            </a:pPr>
            <a:r>
              <a:rPr lang="el-GR" dirty="0"/>
              <a:t>με την πνευματική πρόοδο του ποιμνίου του (δεκαπέντε Ομιλίες </a:t>
            </a:r>
            <a:r>
              <a:rPr lang="el-GR" i="1" dirty="0" err="1"/>
              <a:t>εἰς</a:t>
            </a:r>
            <a:r>
              <a:rPr lang="el-GR" i="1" dirty="0"/>
              <a:t> </a:t>
            </a:r>
            <a:r>
              <a:rPr lang="el-GR" i="1" dirty="0" err="1"/>
              <a:t>τοὺς</a:t>
            </a:r>
            <a:r>
              <a:rPr lang="el-GR" i="1" dirty="0"/>
              <a:t> Ψαλμούς</a:t>
            </a:r>
            <a:r>
              <a:rPr lang="el-GR" dirty="0"/>
              <a:t>/</a:t>
            </a:r>
            <a:r>
              <a:rPr lang="el-GR" dirty="0" err="1"/>
              <a:t>εικοσιμία</a:t>
            </a:r>
            <a:r>
              <a:rPr lang="el-GR" dirty="0"/>
              <a:t> Ομιλίες ηθικού περιεχομένου). </a:t>
            </a:r>
          </a:p>
          <a:p>
            <a:pPr lvl="1">
              <a:buFont typeface="Wingdings" panose="05000000000000000000" pitchFamily="2" charset="2"/>
              <a:buChar char="v"/>
            </a:pPr>
            <a:r>
              <a:rPr lang="el-GR" dirty="0"/>
              <a:t>Διασώθηκαν επίσης Ομιλίες του σε θέματα περιστασιακά, αλλά και με αφορμή τις μνήμες κάποιων αγίων.</a:t>
            </a:r>
          </a:p>
          <a:p>
            <a:r>
              <a:rPr lang="el-GR" dirty="0"/>
              <a:t>Οι ερευνητές διαπιστώνουν με βεβαιότητα ότι δεν σώθηκαν όλες οι Ομιλίες του. Ωστόσο, από αυτές που διασώθηκαν εκτιμούν ότι ο Μ. Βασίλειος στις Ομιλίες του διακρίνεται για </a:t>
            </a:r>
          </a:p>
          <a:p>
            <a:pPr lvl="1">
              <a:buFont typeface="Wingdings" panose="05000000000000000000" pitchFamily="2" charset="2"/>
              <a:buChar char="v"/>
            </a:pPr>
            <a:r>
              <a:rPr lang="el-GR" dirty="0"/>
              <a:t>την καθαρότητα του ύφους, </a:t>
            </a:r>
          </a:p>
          <a:p>
            <a:pPr lvl="1">
              <a:buFont typeface="Wingdings" panose="05000000000000000000" pitchFamily="2" charset="2"/>
              <a:buChar char="v"/>
            </a:pPr>
            <a:r>
              <a:rPr lang="el-GR" dirty="0"/>
              <a:t>τη σαφήνεια και τη δύναμη της σκέψης, </a:t>
            </a:r>
          </a:p>
          <a:p>
            <a:pPr lvl="1">
              <a:buFont typeface="Wingdings" panose="05000000000000000000" pitchFamily="2" charset="2"/>
              <a:buChar char="v"/>
            </a:pPr>
            <a:r>
              <a:rPr lang="el-GR" dirty="0"/>
              <a:t>την πνευματικότητα του περιεχομένου, </a:t>
            </a:r>
          </a:p>
          <a:p>
            <a:pPr lvl="1">
              <a:buFont typeface="Wingdings" panose="05000000000000000000" pitchFamily="2" charset="2"/>
              <a:buChar char="v"/>
            </a:pPr>
            <a:r>
              <a:rPr lang="el-GR" dirty="0"/>
              <a:t>καθώς και για τη φύση και τη μεθοδική διάταξη των επιχειρημάτων. </a:t>
            </a:r>
          </a:p>
        </p:txBody>
      </p:sp>
    </p:spTree>
    <p:extLst>
      <p:ext uri="{BB962C8B-B14F-4D97-AF65-F5344CB8AC3E}">
        <p14:creationId xmlns:p14="http://schemas.microsoft.com/office/powerpoint/2010/main" val="957101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81DAB6-0AA4-1B57-0848-5AE744189532}"/>
              </a:ext>
            </a:extLst>
          </p:cNvPr>
          <p:cNvSpPr>
            <a:spLocks noGrp="1"/>
          </p:cNvSpPr>
          <p:nvPr>
            <p:ph type="title"/>
          </p:nvPr>
        </p:nvSpPr>
        <p:spPr>
          <a:xfrm>
            <a:off x="771525" y="18255"/>
            <a:ext cx="10515600" cy="57229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7879D0AC-65EB-DA25-1A86-40EAF3DEDEA6}"/>
              </a:ext>
            </a:extLst>
          </p:cNvPr>
          <p:cNvSpPr>
            <a:spLocks noGrp="1"/>
          </p:cNvSpPr>
          <p:nvPr>
            <p:ph idx="1"/>
          </p:nvPr>
        </p:nvSpPr>
        <p:spPr>
          <a:xfrm>
            <a:off x="0" y="501650"/>
            <a:ext cx="12192000" cy="6356350"/>
          </a:xfrm>
        </p:spPr>
        <p:txBody>
          <a:bodyPr>
            <a:normAutofit fontScale="92500" lnSpcReduction="10000"/>
          </a:bodyPr>
          <a:lstStyle/>
          <a:p>
            <a:r>
              <a:rPr lang="el-GR" dirty="0"/>
              <a:t>Ο </a:t>
            </a:r>
            <a:r>
              <a:rPr lang="el-GR" b="1" dirty="0">
                <a:solidFill>
                  <a:srgbClr val="FF0000"/>
                </a:solidFill>
              </a:rPr>
              <a:t>Γρηγόριος ο Θεολόγος </a:t>
            </a:r>
            <a:r>
              <a:rPr lang="el-GR" dirty="0"/>
              <a:t>σπούδασε συστηματικά τη Ρητορική. </a:t>
            </a:r>
          </a:p>
          <a:p>
            <a:pPr lvl="1">
              <a:buFont typeface="Wingdings" panose="05000000000000000000" pitchFamily="2" charset="2"/>
              <a:buChar char="v"/>
            </a:pPr>
            <a:r>
              <a:rPr lang="el-GR" dirty="0"/>
              <a:t>Καταρχάς μυήθηκε στη Ρητορική όταν επισκέφθηκε την </a:t>
            </a:r>
            <a:r>
              <a:rPr lang="el-GR" b="1" dirty="0"/>
              <a:t>Καισάρεια της Παλαιστίνης </a:t>
            </a:r>
            <a:r>
              <a:rPr lang="el-GR" dirty="0"/>
              <a:t>(φημισμένη για τη διδασκαλία της Ρητορικής), εκεί όπου είχαν διδάξει ο </a:t>
            </a:r>
            <a:r>
              <a:rPr lang="el-GR" u="sng" dirty="0"/>
              <a:t>Ωριγένης</a:t>
            </a:r>
            <a:r>
              <a:rPr lang="el-GR" dirty="0"/>
              <a:t>, ο </a:t>
            </a:r>
            <a:r>
              <a:rPr lang="el-GR" u="sng" dirty="0" err="1"/>
              <a:t>Πάμφιλος</a:t>
            </a:r>
            <a:r>
              <a:rPr lang="el-GR" dirty="0"/>
              <a:t> και ο </a:t>
            </a:r>
            <a:r>
              <a:rPr lang="el-GR" u="sng" dirty="0"/>
              <a:t>Ευσέβιος</a:t>
            </a:r>
            <a:r>
              <a:rPr lang="el-GR" dirty="0"/>
              <a:t>. </a:t>
            </a:r>
          </a:p>
          <a:p>
            <a:pPr lvl="1">
              <a:buFont typeface="Wingdings" panose="05000000000000000000" pitchFamily="2" charset="2"/>
              <a:buChar char="v"/>
            </a:pPr>
            <a:r>
              <a:rPr lang="el-GR" dirty="0"/>
              <a:t>Οι σπουδές αυτές συνεχίστηκαν για τρία περίπου χρόνια στην </a:t>
            </a:r>
            <a:r>
              <a:rPr lang="el-GR" b="1" dirty="0"/>
              <a:t>Αλεξάνδρεια</a:t>
            </a:r>
            <a:r>
              <a:rPr lang="el-GR" dirty="0"/>
              <a:t>, </a:t>
            </a:r>
          </a:p>
          <a:p>
            <a:pPr lvl="1">
              <a:buFont typeface="Wingdings" panose="05000000000000000000" pitchFamily="2" charset="2"/>
              <a:buChar char="v"/>
            </a:pPr>
            <a:r>
              <a:rPr lang="el-GR" dirty="0"/>
              <a:t>ενώ το 359 εγκαταστάθηκε για δέκα χρόνια στην </a:t>
            </a:r>
            <a:r>
              <a:rPr lang="el-GR" b="1" dirty="0"/>
              <a:t>Αθήνα</a:t>
            </a:r>
            <a:r>
              <a:rPr lang="el-GR" dirty="0"/>
              <a:t>, παρακολουθώντας μαθήματα ρητορικής κοντά σε φημισμένους δασκάλους, όπως τον εθνικό </a:t>
            </a:r>
            <a:r>
              <a:rPr lang="el-GR" u="sng" dirty="0"/>
              <a:t>Ιμέριο</a:t>
            </a:r>
            <a:r>
              <a:rPr lang="el-GR" dirty="0"/>
              <a:t> και τον χριστιανό </a:t>
            </a:r>
            <a:r>
              <a:rPr lang="el-GR" u="sng" dirty="0" err="1"/>
              <a:t>Προαιρέσιο</a:t>
            </a:r>
            <a:r>
              <a:rPr lang="el-GR" dirty="0"/>
              <a:t>. </a:t>
            </a:r>
          </a:p>
          <a:p>
            <a:pPr lvl="1">
              <a:buFont typeface="Wingdings" panose="05000000000000000000" pitchFamily="2" charset="2"/>
              <a:buChar char="v"/>
            </a:pPr>
            <a:r>
              <a:rPr lang="el-GR" dirty="0"/>
              <a:t>Μετά την επιστροφή του στην Καππαδοκία και, αργότερα, στη Ναζιανζό, άσκησε για μικρό χρονικό διάστημα το επάγγελμα του ρήτορα. </a:t>
            </a:r>
          </a:p>
          <a:p>
            <a:r>
              <a:rPr lang="el-GR" dirty="0"/>
              <a:t>Το </a:t>
            </a:r>
            <a:r>
              <a:rPr lang="el-GR" dirty="0" err="1"/>
              <a:t>κηρυκτικό</a:t>
            </a:r>
            <a:r>
              <a:rPr lang="el-GR" dirty="0"/>
              <a:t> του έργο συνοψίζεται σε </a:t>
            </a:r>
            <a:r>
              <a:rPr lang="el-GR" dirty="0">
                <a:effectLst>
                  <a:outerShdw blurRad="38100" dist="38100" dir="2700000" algn="tl">
                    <a:srgbClr val="000000">
                      <a:alpha val="43137"/>
                    </a:srgbClr>
                  </a:outerShdw>
                </a:effectLst>
              </a:rPr>
              <a:t>σαράντα τέσσερεις Ομιλίες</a:t>
            </a:r>
            <a:r>
              <a:rPr lang="el-GR" dirty="0"/>
              <a:t>, με περιεχόμενο κάποιους σημαντικούς σταθμούς του εκκλησιαστικού του βίου (χειροτονίες του/αποκατάσταση της ορθόδοξης πίστης στην Κωνσταντινούπολη). Ήταν προικισμένος με ιδιαίτερα ρητορικά χαρίσματα, όπως </a:t>
            </a:r>
          </a:p>
          <a:p>
            <a:pPr lvl="1">
              <a:buFont typeface="Wingdings" panose="05000000000000000000" pitchFamily="2" charset="2"/>
              <a:buChar char="v"/>
            </a:pPr>
            <a:r>
              <a:rPr lang="el-GR" dirty="0"/>
              <a:t>το εκλεκτό λεκτικό, </a:t>
            </a:r>
          </a:p>
          <a:p>
            <a:pPr lvl="1">
              <a:buFont typeface="Wingdings" panose="05000000000000000000" pitchFamily="2" charset="2"/>
              <a:buChar char="v"/>
            </a:pPr>
            <a:r>
              <a:rPr lang="el-GR" dirty="0"/>
              <a:t>τη μεγάλη διαλεκτική ευστροφία, </a:t>
            </a:r>
          </a:p>
          <a:p>
            <a:pPr lvl="1">
              <a:buFont typeface="Wingdings" panose="05000000000000000000" pitchFamily="2" charset="2"/>
              <a:buChar char="v"/>
            </a:pPr>
            <a:r>
              <a:rPr lang="el-GR" dirty="0"/>
              <a:t>το θεολογικό βάθος του λόγου, </a:t>
            </a:r>
          </a:p>
          <a:p>
            <a:pPr lvl="1">
              <a:buFont typeface="Wingdings" panose="05000000000000000000" pitchFamily="2" charset="2"/>
              <a:buChar char="v"/>
            </a:pPr>
            <a:r>
              <a:rPr lang="el-GR" dirty="0"/>
              <a:t>τη σαφήνεια και πυκνότητα της εκφράσεως. </a:t>
            </a:r>
          </a:p>
          <a:p>
            <a:r>
              <a:rPr lang="el-GR" dirty="0"/>
              <a:t>Ο αποχαιρετιστήριος λόγος του, ο καλούμενος </a:t>
            </a:r>
            <a:r>
              <a:rPr lang="el-GR" b="1" dirty="0"/>
              <a:t>«</a:t>
            </a:r>
            <a:r>
              <a:rPr lang="el-GR" b="1" dirty="0" err="1"/>
              <a:t>Συντακτήριος</a:t>
            </a:r>
            <a:r>
              <a:rPr lang="el-GR" b="1" dirty="0"/>
              <a:t>», </a:t>
            </a:r>
            <a:r>
              <a:rPr lang="el-GR" dirty="0"/>
              <a:t>θεωρείται άριστο δείγμα ρητορικής τέχνης. Παρόμοιας αξίας δείγματα αποτελούν οι επιτάφιοι Λόγοι του. </a:t>
            </a:r>
          </a:p>
        </p:txBody>
      </p:sp>
    </p:spTree>
    <p:extLst>
      <p:ext uri="{BB962C8B-B14F-4D97-AF65-F5344CB8AC3E}">
        <p14:creationId xmlns:p14="http://schemas.microsoft.com/office/powerpoint/2010/main" val="3057113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4DA8B2-9214-37E5-A613-05D1F335C0F6}"/>
              </a:ext>
            </a:extLst>
          </p:cNvPr>
          <p:cNvSpPr>
            <a:spLocks noGrp="1"/>
          </p:cNvSpPr>
          <p:nvPr>
            <p:ph type="title"/>
          </p:nvPr>
        </p:nvSpPr>
        <p:spPr>
          <a:xfrm>
            <a:off x="838200" y="0"/>
            <a:ext cx="10515600" cy="58102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1511A0B8-B171-BFEB-78FA-A9806A4D78CC}"/>
              </a:ext>
            </a:extLst>
          </p:cNvPr>
          <p:cNvSpPr>
            <a:spLocks noGrp="1"/>
          </p:cNvSpPr>
          <p:nvPr>
            <p:ph idx="1"/>
          </p:nvPr>
        </p:nvSpPr>
        <p:spPr>
          <a:xfrm>
            <a:off x="0" y="514350"/>
            <a:ext cx="12192000" cy="6343649"/>
          </a:xfrm>
        </p:spPr>
        <p:txBody>
          <a:bodyPr>
            <a:normAutofit lnSpcReduction="10000"/>
          </a:bodyPr>
          <a:lstStyle/>
          <a:p>
            <a:r>
              <a:rPr lang="el-GR" dirty="0"/>
              <a:t>Ακόμη ένας </a:t>
            </a:r>
            <a:r>
              <a:rPr lang="el-GR" dirty="0" err="1"/>
              <a:t>Καππαδόκης</a:t>
            </a:r>
            <a:r>
              <a:rPr lang="el-GR" dirty="0"/>
              <a:t> Πατέρας με αξιόλογη ρητορική δράση είναι και ο </a:t>
            </a:r>
            <a:r>
              <a:rPr lang="el-GR" b="1" dirty="0">
                <a:solidFill>
                  <a:srgbClr val="FF0000"/>
                </a:solidFill>
              </a:rPr>
              <a:t>Γρηγόριος </a:t>
            </a:r>
            <a:r>
              <a:rPr lang="el-GR" b="1" dirty="0" err="1">
                <a:solidFill>
                  <a:srgbClr val="FF0000"/>
                </a:solidFill>
              </a:rPr>
              <a:t>Νύσσης</a:t>
            </a:r>
            <a:r>
              <a:rPr lang="el-GR" dirty="0"/>
              <a:t>. Παρακολούθησε μαθήματα ρητορικής στην </a:t>
            </a:r>
            <a:r>
              <a:rPr lang="el-GR" b="1" dirty="0"/>
              <a:t>Καισάρεια</a:t>
            </a:r>
            <a:r>
              <a:rPr lang="el-GR" dirty="0"/>
              <a:t>, όπου και διετέλεσε δάσκαλος της ρητορικής για μεγάλο χρονικό διάστημα, πριν αναλάβει τη </a:t>
            </a:r>
            <a:r>
              <a:rPr lang="el-GR" dirty="0" err="1"/>
              <a:t>διαποίμανση</a:t>
            </a:r>
            <a:r>
              <a:rPr lang="el-GR" dirty="0"/>
              <a:t> της επισκοπής </a:t>
            </a:r>
            <a:r>
              <a:rPr lang="el-GR" dirty="0" err="1"/>
              <a:t>Νύσσης</a:t>
            </a:r>
            <a:r>
              <a:rPr lang="el-GR" dirty="0"/>
              <a:t>. Στο όνομά του φέρονται </a:t>
            </a:r>
            <a:r>
              <a:rPr lang="el-GR" dirty="0" err="1">
                <a:effectLst>
                  <a:outerShdw blurRad="38100" dist="38100" dir="2700000" algn="tl">
                    <a:srgbClr val="000000">
                      <a:alpha val="43137"/>
                    </a:srgbClr>
                  </a:outerShdw>
                </a:effectLst>
              </a:rPr>
              <a:t>εικοσιέξι</a:t>
            </a:r>
            <a:r>
              <a:rPr lang="el-GR" dirty="0">
                <a:effectLst>
                  <a:outerShdw blurRad="38100" dist="38100" dir="2700000" algn="tl">
                    <a:srgbClr val="000000">
                      <a:alpha val="43137"/>
                    </a:srgbClr>
                  </a:outerShdw>
                </a:effectLst>
              </a:rPr>
              <a:t> Ομιλίες </a:t>
            </a:r>
            <a:r>
              <a:rPr lang="el-GR" dirty="0"/>
              <a:t>με θέματα περιστασιακά, αλλά και με αφορμές τις μνήμες κάποιων αγίων. Αυτές εκφωνήθηκαν στο ποίμνιο της επαρχίας του, αλλά και στο αντίστοιχο κάποιων πόλεων που επισκέφθηκε (Καισάρεια, Κωνσταντινούπολη, </a:t>
            </a:r>
            <a:r>
              <a:rPr lang="el-GR" dirty="0" err="1"/>
              <a:t>Ευχάιτα</a:t>
            </a:r>
            <a:r>
              <a:rPr lang="el-GR" dirty="0"/>
              <a:t>, Σεβάστεια). </a:t>
            </a:r>
          </a:p>
          <a:p>
            <a:r>
              <a:rPr lang="el-GR" dirty="0"/>
              <a:t>Στις μεγάλες πόλεις, όπου κήρυξαν οι Καππαδόκες κατά </a:t>
            </a:r>
            <a:r>
              <a:rPr lang="el-GR" b="1" dirty="0"/>
              <a:t>τον 4</a:t>
            </a:r>
            <a:r>
              <a:rPr lang="el-GR" b="1" baseline="30000" dirty="0"/>
              <a:t>ο</a:t>
            </a:r>
            <a:r>
              <a:rPr lang="el-GR" b="1" dirty="0"/>
              <a:t> αιώνα</a:t>
            </a:r>
            <a:r>
              <a:rPr lang="el-GR" dirty="0"/>
              <a:t>, το εκκλησίασμα ήταν δίγλωσσο ή τρίγλωσσο. Οι </a:t>
            </a:r>
            <a:r>
              <a:rPr lang="el-GR" b="1" dirty="0"/>
              <a:t>Ομιλίες των </a:t>
            </a:r>
            <a:r>
              <a:rPr lang="el-GR" b="1" dirty="0" err="1"/>
              <a:t>Καππαδοκών</a:t>
            </a:r>
            <a:r>
              <a:rPr lang="el-GR" b="1" dirty="0"/>
              <a:t> απευθύνονται σε </a:t>
            </a:r>
            <a:r>
              <a:rPr lang="el-GR" b="1" dirty="0">
                <a:effectLst>
                  <a:outerShdw blurRad="38100" dist="38100" dir="2700000" algn="tl">
                    <a:srgbClr val="000000">
                      <a:alpha val="43137"/>
                    </a:srgbClr>
                  </a:outerShdw>
                </a:effectLst>
              </a:rPr>
              <a:t>ελληνόφωνους</a:t>
            </a:r>
            <a:r>
              <a:rPr lang="el-GR" dirty="0"/>
              <a:t>, οι οποίοι </a:t>
            </a:r>
          </a:p>
          <a:p>
            <a:pPr>
              <a:buFont typeface="Wingdings" panose="05000000000000000000" pitchFamily="2" charset="2"/>
              <a:buChar char="v"/>
            </a:pPr>
            <a:r>
              <a:rPr lang="el-GR" dirty="0"/>
              <a:t>ανήκαν σε μία </a:t>
            </a:r>
            <a:r>
              <a:rPr lang="el-GR" u="sng" dirty="0"/>
              <a:t>καλλιεργημένη αστική κοινωνία </a:t>
            </a:r>
            <a:r>
              <a:rPr lang="el-GR" dirty="0"/>
              <a:t>και μιλούσαν την προφορική Κοινή, αλλά έγραφαν σε </a:t>
            </a:r>
            <a:r>
              <a:rPr lang="el-GR" dirty="0" err="1"/>
              <a:t>αττικίζουσα</a:t>
            </a:r>
            <a:r>
              <a:rPr lang="el-GR" dirty="0"/>
              <a:t> γλώσσα. </a:t>
            </a:r>
          </a:p>
          <a:p>
            <a:pPr>
              <a:buFont typeface="Wingdings" panose="05000000000000000000" pitchFamily="2" charset="2"/>
              <a:buChar char="v"/>
            </a:pPr>
            <a:r>
              <a:rPr lang="el-GR" dirty="0"/>
              <a:t>Το ακροατήριό τους ήταν </a:t>
            </a:r>
            <a:r>
              <a:rPr lang="el-GR" u="sng" dirty="0"/>
              <a:t>συνηθισμένο στους θύραθεν ρητορικούς λόγους</a:t>
            </a:r>
            <a:r>
              <a:rPr lang="el-GR" dirty="0"/>
              <a:t>, με αποτέλεσμα οι εκκλησιαστικοί ρήτορες να απαιτούν από αυτό μία προσαρμογή στην απαιτούμενη εκκλησιαστική ευλάβεια κατά την ακρόαση των κηρυγμάτων. </a:t>
            </a:r>
          </a:p>
        </p:txBody>
      </p:sp>
    </p:spTree>
    <p:extLst>
      <p:ext uri="{BB962C8B-B14F-4D97-AF65-F5344CB8AC3E}">
        <p14:creationId xmlns:p14="http://schemas.microsoft.com/office/powerpoint/2010/main" val="2741812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5C9BAC-0E0C-C1DF-6F6E-0F2E190BAC9D}"/>
              </a:ext>
            </a:extLst>
          </p:cNvPr>
          <p:cNvSpPr>
            <a:spLocks noGrp="1"/>
          </p:cNvSpPr>
          <p:nvPr>
            <p:ph type="title"/>
          </p:nvPr>
        </p:nvSpPr>
        <p:spPr>
          <a:xfrm>
            <a:off x="838200" y="18255"/>
            <a:ext cx="10515600" cy="57229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CCFC7B34-3602-63CE-2681-48F52EB43505}"/>
              </a:ext>
            </a:extLst>
          </p:cNvPr>
          <p:cNvSpPr>
            <a:spLocks noGrp="1"/>
          </p:cNvSpPr>
          <p:nvPr>
            <p:ph idx="1"/>
          </p:nvPr>
        </p:nvSpPr>
        <p:spPr>
          <a:xfrm>
            <a:off x="0" y="590550"/>
            <a:ext cx="12192000" cy="6249194"/>
          </a:xfrm>
        </p:spPr>
        <p:txBody>
          <a:bodyPr>
            <a:normAutofit lnSpcReduction="10000"/>
          </a:bodyPr>
          <a:lstStyle/>
          <a:p>
            <a:r>
              <a:rPr lang="el-GR" dirty="0"/>
              <a:t>Ωστόσο, κατά τον 4</a:t>
            </a:r>
            <a:r>
              <a:rPr lang="el-GR" baseline="30000" dirty="0"/>
              <a:t>ο</a:t>
            </a:r>
            <a:r>
              <a:rPr lang="el-GR" dirty="0"/>
              <a:t> αιώνα, ιδιαίτερη μνεία θα πρέπει να γίνει στον </a:t>
            </a:r>
            <a:r>
              <a:rPr lang="el-GR" b="1" dirty="0">
                <a:solidFill>
                  <a:srgbClr val="FF0000"/>
                </a:solidFill>
              </a:rPr>
              <a:t>Ιωάννη τον Χρυσόστομο</a:t>
            </a:r>
            <a:r>
              <a:rPr lang="el-GR" dirty="0"/>
              <a:t>, </a:t>
            </a:r>
            <a:r>
              <a:rPr lang="el-GR" b="1" dirty="0"/>
              <a:t>ο οποίος είναι ο κορυφαίος ιεροκήρυκας όλων των εποχών</a:t>
            </a:r>
            <a:r>
              <a:rPr lang="el-GR" dirty="0"/>
              <a:t>. Τα πρώτα μαθήματα ρητορικής τα παρακολούθησε στη γενέτειρά του (Αντιόχεια της Συρίας), κοντά στον μεγάλο </a:t>
            </a:r>
            <a:r>
              <a:rPr lang="el-GR" dirty="0" err="1"/>
              <a:t>ρητοροδιδάσκαλο</a:t>
            </a:r>
            <a:r>
              <a:rPr lang="el-GR" dirty="0"/>
              <a:t> </a:t>
            </a:r>
            <a:r>
              <a:rPr lang="el-GR" dirty="0" err="1"/>
              <a:t>Λιβάνιο</a:t>
            </a:r>
            <a:r>
              <a:rPr lang="el-GR" dirty="0"/>
              <a:t>, όπου και άσκησε για λίγο το επάγγελμα του ρήτορα, πριν αναχωρήσει για τη μοναστική ζωή.</a:t>
            </a:r>
          </a:p>
          <a:p>
            <a:r>
              <a:rPr lang="el-GR" dirty="0"/>
              <a:t>Ο Χρυσόστομος καλλιέργησε τόσο την Ομιλία, όσο και τον Λόγο. Αυτό σημαίνει ότι υπήρξε </a:t>
            </a:r>
          </a:p>
          <a:p>
            <a:pPr lvl="1">
              <a:buFont typeface="Wingdings" panose="05000000000000000000" pitchFamily="2" charset="2"/>
              <a:buChar char="v"/>
            </a:pPr>
            <a:r>
              <a:rPr lang="el-GR" dirty="0"/>
              <a:t>τόσο άριστος ερμηνευτής των Γραφών, </a:t>
            </a:r>
          </a:p>
          <a:p>
            <a:pPr lvl="1">
              <a:buFont typeface="Wingdings" panose="05000000000000000000" pitchFamily="2" charset="2"/>
              <a:buChar char="v"/>
            </a:pPr>
            <a:r>
              <a:rPr lang="el-GR" dirty="0"/>
              <a:t>όσο και ικανός εκλαϊκευτής των βιβλικών εννοιών ανάλογα με τις ανάγκες του ακροατηρίου του. </a:t>
            </a:r>
          </a:p>
          <a:p>
            <a:pPr lvl="1">
              <a:buFont typeface="Wingdings" panose="05000000000000000000" pitchFamily="2" charset="2"/>
              <a:buChar char="v"/>
            </a:pPr>
            <a:r>
              <a:rPr lang="el-GR" dirty="0"/>
              <a:t>Γι’ αυτό και ο </a:t>
            </a:r>
            <a:r>
              <a:rPr lang="el-GR" dirty="0" err="1"/>
              <a:t>κηρυκτικός</a:t>
            </a:r>
            <a:r>
              <a:rPr lang="el-GR" dirty="0"/>
              <a:t> του λόγος χαρακτηρίζεται από θαυμαστό συγχρονισμό με την εποχή του. </a:t>
            </a:r>
          </a:p>
          <a:p>
            <a:r>
              <a:rPr lang="el-GR" dirty="0"/>
              <a:t>Εκτός από τα αμέτρητα κηρύγματά του, που εκφώνησε κατά τη Θεία Λατρεία, εκφώνησε και σειρές ομιλιών για ειδικά θέματα, όπως περί </a:t>
            </a:r>
            <a:r>
              <a:rPr lang="el-GR" dirty="0" err="1"/>
              <a:t>ιερωσύνης</a:t>
            </a:r>
            <a:r>
              <a:rPr lang="el-GR" dirty="0"/>
              <a:t>, εις τους ανδριάντας, εξηγητικές, </a:t>
            </a:r>
            <a:r>
              <a:rPr lang="el-GR" dirty="0" err="1"/>
              <a:t>δογματικοπολεμικές</a:t>
            </a:r>
            <a:r>
              <a:rPr lang="el-GR" dirty="0"/>
              <a:t>, ηθικές, πανηγυρικές, εγκωμιαστικές και περιστασιακές ομιλίες. </a:t>
            </a:r>
            <a:r>
              <a:rPr lang="el-GR" sz="3000" b="1" dirty="0">
                <a:solidFill>
                  <a:srgbClr val="FF0000"/>
                </a:solidFill>
              </a:rPr>
              <a:t>Είναι εκείνος που κατάφερε να υποτάξει τη ρητορική τέχνη στη διακονία του ευαγγελικού κηρύγματος</a:t>
            </a:r>
            <a:r>
              <a:rPr lang="el-GR" dirty="0"/>
              <a:t>.  </a:t>
            </a:r>
          </a:p>
        </p:txBody>
      </p:sp>
    </p:spTree>
    <p:extLst>
      <p:ext uri="{BB962C8B-B14F-4D97-AF65-F5344CB8AC3E}">
        <p14:creationId xmlns:p14="http://schemas.microsoft.com/office/powerpoint/2010/main" val="2921683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F4BA5B-555B-F2C6-653D-839D0D5FE509}"/>
              </a:ext>
            </a:extLst>
          </p:cNvPr>
          <p:cNvSpPr>
            <a:spLocks noGrp="1"/>
          </p:cNvSpPr>
          <p:nvPr>
            <p:ph type="title"/>
          </p:nvPr>
        </p:nvSpPr>
        <p:spPr>
          <a:xfrm>
            <a:off x="704850" y="18256"/>
            <a:ext cx="10515600" cy="372270"/>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68DA09DB-8F27-BD75-CCBE-D1F31DABA338}"/>
              </a:ext>
            </a:extLst>
          </p:cNvPr>
          <p:cNvSpPr>
            <a:spLocks noGrp="1"/>
          </p:cNvSpPr>
          <p:nvPr>
            <p:ph idx="1"/>
          </p:nvPr>
        </p:nvSpPr>
        <p:spPr>
          <a:xfrm>
            <a:off x="0" y="323851"/>
            <a:ext cx="12192000" cy="6515894"/>
          </a:xfrm>
        </p:spPr>
        <p:txBody>
          <a:bodyPr>
            <a:normAutofit lnSpcReduction="10000"/>
          </a:bodyPr>
          <a:lstStyle/>
          <a:p>
            <a:r>
              <a:rPr lang="el-GR" dirty="0"/>
              <a:t>Ο Χρυσόστομος αποκαλεί το </a:t>
            </a:r>
            <a:r>
              <a:rPr lang="el-GR" dirty="0" err="1"/>
              <a:t>κηρυγματικό</a:t>
            </a:r>
            <a:r>
              <a:rPr lang="el-GR" dirty="0"/>
              <a:t> έργο «</a:t>
            </a:r>
            <a:r>
              <a:rPr lang="el-GR" b="1" i="1" dirty="0" err="1"/>
              <a:t>μηχανὴ</a:t>
            </a:r>
            <a:r>
              <a:rPr lang="el-GR" b="1" i="1" dirty="0"/>
              <a:t> </a:t>
            </a:r>
            <a:r>
              <a:rPr lang="el-GR" b="1" i="1" dirty="0" err="1"/>
              <a:t>καὶ</a:t>
            </a:r>
            <a:r>
              <a:rPr lang="el-GR" b="1" i="1" dirty="0"/>
              <a:t> </a:t>
            </a:r>
            <a:r>
              <a:rPr lang="el-GR" b="1" i="1" dirty="0" err="1"/>
              <a:t>ὁδὸ</a:t>
            </a:r>
            <a:r>
              <a:rPr lang="el-GR" b="1" i="1" dirty="0"/>
              <a:t> θεραπείας</a:t>
            </a:r>
            <a:r>
              <a:rPr lang="el-GR" dirty="0"/>
              <a:t>» του ανθρώπου. Είχε αυτοπεποίθηση ότι </a:t>
            </a:r>
            <a:r>
              <a:rPr lang="el-GR" u="sng" dirty="0"/>
              <a:t>με το κήρυγμα θεραπεύονται κάποιες πνευματικές «</a:t>
            </a:r>
            <a:r>
              <a:rPr lang="el-GR" i="1" u="sng" dirty="0"/>
              <a:t>πληγές</a:t>
            </a:r>
            <a:r>
              <a:rPr lang="el-GR" u="sng" dirty="0"/>
              <a:t>» των ακροατών του</a:t>
            </a:r>
            <a:r>
              <a:rPr lang="el-GR" dirty="0"/>
              <a:t>, ακόμη και αν ορισμένες ηθικές παραβάσεις τους είχαν καταντήσει δεύτερη φύση τους. Και προσθέτει: «</a:t>
            </a:r>
            <a:r>
              <a:rPr lang="el-GR" i="1" dirty="0" err="1"/>
              <a:t>Τοῦτο</a:t>
            </a:r>
            <a:r>
              <a:rPr lang="el-GR" i="1" dirty="0"/>
              <a:t> </a:t>
            </a:r>
            <a:r>
              <a:rPr lang="el-GR" i="1" dirty="0" err="1"/>
              <a:t>ὄργανον</a:t>
            </a:r>
            <a:r>
              <a:rPr lang="el-GR" i="1" dirty="0"/>
              <a:t>, </a:t>
            </a:r>
            <a:r>
              <a:rPr lang="el-GR" i="1" dirty="0" err="1"/>
              <a:t>τοῦτο</a:t>
            </a:r>
            <a:r>
              <a:rPr lang="el-GR" i="1" dirty="0"/>
              <a:t> </a:t>
            </a:r>
            <a:r>
              <a:rPr lang="el-GR" i="1" dirty="0" err="1"/>
              <a:t>ἀέρων</a:t>
            </a:r>
            <a:r>
              <a:rPr lang="el-GR" i="1" dirty="0"/>
              <a:t> </a:t>
            </a:r>
            <a:r>
              <a:rPr lang="el-GR" i="1" dirty="0" err="1"/>
              <a:t>κρᾶσις</a:t>
            </a:r>
            <a:r>
              <a:rPr lang="el-GR" i="1" dirty="0"/>
              <a:t> </a:t>
            </a:r>
            <a:r>
              <a:rPr lang="el-GR" i="1" dirty="0" err="1"/>
              <a:t>ἀρίστη</a:t>
            </a:r>
            <a:r>
              <a:rPr lang="el-GR" i="1" dirty="0"/>
              <a:t>· </a:t>
            </a:r>
            <a:r>
              <a:rPr lang="el-GR" i="1" dirty="0" err="1"/>
              <a:t>τοῦτο</a:t>
            </a:r>
            <a:r>
              <a:rPr lang="el-GR" i="1" dirty="0"/>
              <a:t> </a:t>
            </a:r>
            <a:r>
              <a:rPr lang="el-GR" i="1" dirty="0" err="1"/>
              <a:t>ἀντὶ</a:t>
            </a:r>
            <a:r>
              <a:rPr lang="el-GR" i="1" dirty="0"/>
              <a:t> φαρμάκου, </a:t>
            </a:r>
            <a:r>
              <a:rPr lang="el-GR" i="1" dirty="0" err="1"/>
              <a:t>τοῦτο</a:t>
            </a:r>
            <a:r>
              <a:rPr lang="el-GR" i="1" dirty="0"/>
              <a:t> </a:t>
            </a:r>
            <a:r>
              <a:rPr lang="el-GR" i="1" dirty="0" err="1"/>
              <a:t>ἀντὶ</a:t>
            </a:r>
            <a:r>
              <a:rPr lang="el-GR" i="1" dirty="0"/>
              <a:t> πυρός, </a:t>
            </a:r>
            <a:r>
              <a:rPr lang="el-GR" i="1" dirty="0" err="1"/>
              <a:t>τοῦτο</a:t>
            </a:r>
            <a:r>
              <a:rPr lang="el-GR" i="1" dirty="0"/>
              <a:t> </a:t>
            </a:r>
            <a:r>
              <a:rPr lang="el-GR" i="1" dirty="0" err="1"/>
              <a:t>ἀντὶ</a:t>
            </a:r>
            <a:r>
              <a:rPr lang="el-GR" i="1" dirty="0"/>
              <a:t> σιδήρου· </a:t>
            </a:r>
            <a:r>
              <a:rPr lang="el-GR" i="1" dirty="0" err="1"/>
              <a:t>κἄν</a:t>
            </a:r>
            <a:r>
              <a:rPr lang="el-GR" i="1" dirty="0"/>
              <a:t> </a:t>
            </a:r>
            <a:r>
              <a:rPr lang="el-GR" i="1" dirty="0" err="1"/>
              <a:t>καῦσαι</a:t>
            </a:r>
            <a:r>
              <a:rPr lang="el-GR" i="1" dirty="0"/>
              <a:t> </a:t>
            </a:r>
            <a:r>
              <a:rPr lang="el-GR" i="1" dirty="0" err="1"/>
              <a:t>δέῃ</a:t>
            </a:r>
            <a:r>
              <a:rPr lang="el-GR" i="1" dirty="0"/>
              <a:t> </a:t>
            </a:r>
            <a:r>
              <a:rPr lang="el-GR" i="1" dirty="0" err="1"/>
              <a:t>καὶ</a:t>
            </a:r>
            <a:r>
              <a:rPr lang="el-GR" i="1" dirty="0"/>
              <a:t> </a:t>
            </a:r>
            <a:r>
              <a:rPr lang="el-GR" i="1" dirty="0" err="1"/>
              <a:t>τεμεῖν</a:t>
            </a:r>
            <a:r>
              <a:rPr lang="el-GR" i="1" dirty="0"/>
              <a:t>, </a:t>
            </a:r>
            <a:r>
              <a:rPr lang="el-GR" i="1" dirty="0" err="1"/>
              <a:t>τοῦτο</a:t>
            </a:r>
            <a:r>
              <a:rPr lang="el-GR" i="1" dirty="0"/>
              <a:t> </a:t>
            </a:r>
            <a:r>
              <a:rPr lang="el-GR" i="1" dirty="0" err="1"/>
              <a:t>χρήσασθαι</a:t>
            </a:r>
            <a:r>
              <a:rPr lang="el-GR" i="1" dirty="0"/>
              <a:t> </a:t>
            </a:r>
            <a:r>
              <a:rPr lang="el-GR" i="1" dirty="0" err="1"/>
              <a:t>ἀνάγκῃ</a:t>
            </a:r>
            <a:r>
              <a:rPr lang="el-GR" i="1" dirty="0"/>
              <a:t>· </a:t>
            </a:r>
            <a:r>
              <a:rPr lang="el-GR" i="1" dirty="0" err="1"/>
              <a:t>κἄν</a:t>
            </a:r>
            <a:r>
              <a:rPr lang="el-GR" i="1" dirty="0"/>
              <a:t> </a:t>
            </a:r>
            <a:r>
              <a:rPr lang="el-GR" i="1" dirty="0" err="1"/>
              <a:t>τοῦτο</a:t>
            </a:r>
            <a:r>
              <a:rPr lang="el-GR" i="1" dirty="0"/>
              <a:t> </a:t>
            </a:r>
            <a:r>
              <a:rPr lang="el-GR" i="1" dirty="0" err="1"/>
              <a:t>μηδὲν</a:t>
            </a:r>
            <a:r>
              <a:rPr lang="el-GR" i="1" dirty="0"/>
              <a:t> </a:t>
            </a:r>
            <a:r>
              <a:rPr lang="el-GR" i="1" dirty="0" err="1"/>
              <a:t>ἰσχύσῃ</a:t>
            </a:r>
            <a:r>
              <a:rPr lang="el-GR" i="1" dirty="0"/>
              <a:t>, πάντα </a:t>
            </a:r>
            <a:r>
              <a:rPr lang="el-GR" i="1" dirty="0" err="1"/>
              <a:t>οἴχεται</a:t>
            </a:r>
            <a:r>
              <a:rPr lang="el-GR" i="1" dirty="0"/>
              <a:t> </a:t>
            </a:r>
            <a:r>
              <a:rPr lang="el-GR" i="1" dirty="0" err="1"/>
              <a:t>τὰ</a:t>
            </a:r>
            <a:r>
              <a:rPr lang="el-GR" i="1" dirty="0"/>
              <a:t> λοιπά. </a:t>
            </a:r>
            <a:r>
              <a:rPr lang="el-GR" i="1" dirty="0" err="1"/>
              <a:t>Τούτῳ</a:t>
            </a:r>
            <a:r>
              <a:rPr lang="el-GR" i="1" dirty="0"/>
              <a:t> </a:t>
            </a:r>
            <a:r>
              <a:rPr lang="el-GR" i="1" dirty="0" err="1"/>
              <a:t>καὶ</a:t>
            </a:r>
            <a:r>
              <a:rPr lang="el-GR" i="1" dirty="0"/>
              <a:t> </a:t>
            </a:r>
            <a:r>
              <a:rPr lang="el-GR" i="1" dirty="0" err="1"/>
              <a:t>κειμένην</a:t>
            </a:r>
            <a:r>
              <a:rPr lang="el-GR" i="1" dirty="0"/>
              <a:t> </a:t>
            </a:r>
            <a:r>
              <a:rPr lang="el-GR" i="1" dirty="0" err="1"/>
              <a:t>ἐγείρομεν</a:t>
            </a:r>
            <a:r>
              <a:rPr lang="el-GR" i="1" dirty="0"/>
              <a:t> </a:t>
            </a:r>
            <a:r>
              <a:rPr lang="el-GR" i="1" dirty="0" err="1"/>
              <a:t>καὶ</a:t>
            </a:r>
            <a:r>
              <a:rPr lang="el-GR" i="1" dirty="0"/>
              <a:t> </a:t>
            </a:r>
            <a:r>
              <a:rPr lang="el-GR" i="1" dirty="0" err="1"/>
              <a:t>φλεγμένουσαν</a:t>
            </a:r>
            <a:r>
              <a:rPr lang="el-GR" i="1" dirty="0"/>
              <a:t> </a:t>
            </a:r>
            <a:r>
              <a:rPr lang="el-GR" i="1" dirty="0" err="1"/>
              <a:t>καταστέλλομεν</a:t>
            </a:r>
            <a:r>
              <a:rPr lang="el-GR" i="1" dirty="0"/>
              <a:t> </a:t>
            </a:r>
            <a:r>
              <a:rPr lang="el-GR" i="1" dirty="0" err="1"/>
              <a:t>τὴν</a:t>
            </a:r>
            <a:r>
              <a:rPr lang="el-GR" i="1" dirty="0"/>
              <a:t> </a:t>
            </a:r>
            <a:r>
              <a:rPr lang="el-GR" i="1" dirty="0" err="1"/>
              <a:t>ψυχὴν</a:t>
            </a:r>
            <a:r>
              <a:rPr lang="el-GR" i="1" dirty="0"/>
              <a:t> </a:t>
            </a:r>
            <a:r>
              <a:rPr lang="el-GR" i="1" dirty="0" err="1"/>
              <a:t>καὶ</a:t>
            </a:r>
            <a:r>
              <a:rPr lang="el-GR" i="1" dirty="0"/>
              <a:t> </a:t>
            </a:r>
            <a:r>
              <a:rPr lang="el-GR" i="1" dirty="0" err="1"/>
              <a:t>τὰ</a:t>
            </a:r>
            <a:r>
              <a:rPr lang="el-GR" i="1" dirty="0"/>
              <a:t> </a:t>
            </a:r>
            <a:r>
              <a:rPr lang="el-GR" i="1" dirty="0" err="1"/>
              <a:t>περιττὰ</a:t>
            </a:r>
            <a:r>
              <a:rPr lang="el-GR" i="1" dirty="0"/>
              <a:t> </a:t>
            </a:r>
            <a:r>
              <a:rPr lang="el-GR" i="1" dirty="0" err="1"/>
              <a:t>περικόπτομεν</a:t>
            </a:r>
            <a:r>
              <a:rPr lang="el-GR" i="1" dirty="0"/>
              <a:t> </a:t>
            </a:r>
            <a:r>
              <a:rPr lang="el-GR" i="1" dirty="0" err="1"/>
              <a:t>καὶ</a:t>
            </a:r>
            <a:r>
              <a:rPr lang="el-GR" i="1" dirty="0"/>
              <a:t> </a:t>
            </a:r>
            <a:r>
              <a:rPr lang="el-GR" i="1" dirty="0" err="1"/>
              <a:t>τὰ</a:t>
            </a:r>
            <a:r>
              <a:rPr lang="el-GR" i="1" dirty="0"/>
              <a:t> </a:t>
            </a:r>
            <a:r>
              <a:rPr lang="el-GR" i="1" dirty="0" err="1"/>
              <a:t>λείποντα</a:t>
            </a:r>
            <a:r>
              <a:rPr lang="el-GR" i="1" dirty="0"/>
              <a:t> </a:t>
            </a:r>
            <a:r>
              <a:rPr lang="el-GR" i="1" dirty="0" err="1"/>
              <a:t>πληροῦμεν</a:t>
            </a:r>
            <a:r>
              <a:rPr lang="el-GR" i="1" dirty="0"/>
              <a:t> </a:t>
            </a:r>
            <a:r>
              <a:rPr lang="el-GR" i="1" dirty="0" err="1"/>
              <a:t>καὶ</a:t>
            </a:r>
            <a:r>
              <a:rPr lang="el-GR" i="1" dirty="0"/>
              <a:t> </a:t>
            </a:r>
            <a:r>
              <a:rPr lang="el-GR" i="1" dirty="0" err="1"/>
              <a:t>τὰ</a:t>
            </a:r>
            <a:r>
              <a:rPr lang="el-GR" i="1" dirty="0"/>
              <a:t> </a:t>
            </a:r>
            <a:r>
              <a:rPr lang="el-GR" i="1" dirty="0" err="1"/>
              <a:t>ἄλλα</a:t>
            </a:r>
            <a:r>
              <a:rPr lang="el-GR" i="1" dirty="0"/>
              <a:t> </a:t>
            </a:r>
            <a:r>
              <a:rPr lang="el-GR" i="1" dirty="0" err="1"/>
              <a:t>ἅπαντα</a:t>
            </a:r>
            <a:r>
              <a:rPr lang="el-GR" i="1" dirty="0"/>
              <a:t> </a:t>
            </a:r>
            <a:r>
              <a:rPr lang="el-GR" i="1" dirty="0" err="1"/>
              <a:t>ἐργαζόμεθα</a:t>
            </a:r>
            <a:r>
              <a:rPr lang="el-GR" i="1" dirty="0"/>
              <a:t>, </a:t>
            </a:r>
            <a:r>
              <a:rPr lang="el-GR" i="1" dirty="0" err="1"/>
              <a:t>ὅσα</a:t>
            </a:r>
            <a:r>
              <a:rPr lang="el-GR" i="1" dirty="0"/>
              <a:t> </a:t>
            </a:r>
            <a:r>
              <a:rPr lang="el-GR" i="1" dirty="0" err="1"/>
              <a:t>εἰς</a:t>
            </a:r>
            <a:r>
              <a:rPr lang="el-GR" i="1" dirty="0"/>
              <a:t> </a:t>
            </a:r>
            <a:r>
              <a:rPr lang="el-GR" i="1" dirty="0" err="1"/>
              <a:t>τὴν</a:t>
            </a:r>
            <a:r>
              <a:rPr lang="el-GR" i="1" dirty="0"/>
              <a:t> </a:t>
            </a:r>
            <a:r>
              <a:rPr lang="el-GR" i="1" dirty="0" err="1"/>
              <a:t>τῆς</a:t>
            </a:r>
            <a:r>
              <a:rPr lang="el-GR" i="1" dirty="0"/>
              <a:t> </a:t>
            </a:r>
            <a:r>
              <a:rPr lang="el-GR" i="1" dirty="0" err="1"/>
              <a:t>ψυχῆς</a:t>
            </a:r>
            <a:r>
              <a:rPr lang="el-GR" i="1" dirty="0"/>
              <a:t> </a:t>
            </a:r>
            <a:r>
              <a:rPr lang="el-GR" i="1" dirty="0" err="1"/>
              <a:t>ὑγείαν</a:t>
            </a:r>
            <a:r>
              <a:rPr lang="el-GR" i="1" dirty="0"/>
              <a:t> </a:t>
            </a:r>
            <a:r>
              <a:rPr lang="el-GR" i="1" dirty="0" err="1"/>
              <a:t>ἡμῖν</a:t>
            </a:r>
            <a:r>
              <a:rPr lang="el-GR" i="1" dirty="0"/>
              <a:t> </a:t>
            </a:r>
            <a:r>
              <a:rPr lang="el-GR" i="1" dirty="0" err="1"/>
              <a:t>συντελεῖ</a:t>
            </a:r>
            <a:r>
              <a:rPr lang="el-GR" dirty="0"/>
              <a:t>» (</a:t>
            </a:r>
            <a:r>
              <a:rPr lang="el-GR" i="1" dirty="0" err="1"/>
              <a:t>Περὶ</a:t>
            </a:r>
            <a:r>
              <a:rPr lang="el-GR" i="1" dirty="0"/>
              <a:t> </a:t>
            </a:r>
            <a:r>
              <a:rPr lang="el-GR" i="1" dirty="0" err="1"/>
              <a:t>ἱερωσύνης</a:t>
            </a:r>
            <a:r>
              <a:rPr lang="el-GR" dirty="0"/>
              <a:t>, 4,3</a:t>
            </a:r>
            <a:r>
              <a:rPr lang="en-GB" dirty="0"/>
              <a:t>,</a:t>
            </a:r>
            <a:r>
              <a:rPr lang="el-GR" dirty="0"/>
              <a:t> </a:t>
            </a:r>
            <a:r>
              <a:rPr lang="en-GB" dirty="0"/>
              <a:t>PG 48, 659)</a:t>
            </a:r>
            <a:r>
              <a:rPr lang="el-GR" dirty="0"/>
              <a:t>.</a:t>
            </a:r>
          </a:p>
          <a:p>
            <a:r>
              <a:rPr lang="el-GR" dirty="0"/>
              <a:t>Η μαρτυρία αυτή φανερώνει την άποψη του Χρυσοστόμου για τον </a:t>
            </a:r>
            <a:r>
              <a:rPr lang="el-GR" b="1" dirty="0"/>
              <a:t>σκοπό</a:t>
            </a:r>
            <a:r>
              <a:rPr lang="el-GR" dirty="0"/>
              <a:t> και την </a:t>
            </a:r>
            <a:r>
              <a:rPr lang="el-GR" b="1" dirty="0"/>
              <a:t>αξία του κηρύγματος </a:t>
            </a:r>
            <a:r>
              <a:rPr lang="el-GR" dirty="0"/>
              <a:t>στην Εκκλησία της εποχής του. Διαπιστώνουμε ότι κατά τον Χρυσόστομο το κήρυγμα είχε </a:t>
            </a:r>
            <a:r>
              <a:rPr lang="el-GR" dirty="0">
                <a:effectLst>
                  <a:outerShdw blurRad="38100" dist="38100" dir="2700000" algn="tl">
                    <a:srgbClr val="000000">
                      <a:alpha val="43137"/>
                    </a:srgbClr>
                  </a:outerShdw>
                </a:effectLst>
              </a:rPr>
              <a:t>βαθύτατη ανθρωπολογική προοπτική</a:t>
            </a:r>
            <a:r>
              <a:rPr lang="el-GR" dirty="0"/>
              <a:t>, υπό την έννοια </a:t>
            </a:r>
            <a:r>
              <a:rPr lang="el-GR" dirty="0">
                <a:effectLst>
                  <a:outerShdw blurRad="38100" dist="38100" dir="2700000" algn="tl">
                    <a:srgbClr val="000000">
                      <a:alpha val="43137"/>
                    </a:srgbClr>
                  </a:outerShdw>
                </a:effectLst>
              </a:rPr>
              <a:t>της πνευματικής θεραπείας της ανθρώπινης ψυχής</a:t>
            </a:r>
            <a:r>
              <a:rPr lang="el-GR" dirty="0"/>
              <a:t>. </a:t>
            </a:r>
          </a:p>
          <a:p>
            <a:r>
              <a:rPr lang="el-GR" dirty="0"/>
              <a:t>Κατά τον Χρυσόστομο </a:t>
            </a:r>
            <a:r>
              <a:rPr lang="el-GR" b="1" dirty="0"/>
              <a:t>το κήρυγμα πρέπει να γίνεται πάντοτε</a:t>
            </a:r>
            <a:r>
              <a:rPr lang="el-GR" dirty="0"/>
              <a:t>, έστω και αν το ακροατήριο είναι μικρό ή δεν θέλει ν’ ακούσει. «</a:t>
            </a:r>
            <a:r>
              <a:rPr lang="el-GR" i="1" dirty="0"/>
              <a:t>Οι βρύσες</a:t>
            </a:r>
            <a:r>
              <a:rPr lang="el-GR" dirty="0"/>
              <a:t>», λέει, «</a:t>
            </a:r>
            <a:r>
              <a:rPr lang="el-GR" i="1" dirty="0"/>
              <a:t>πάντοτε τρέχουν, έστω και αν κανένας δεν θέλει να αντλήσει νερό</a:t>
            </a:r>
            <a:r>
              <a:rPr lang="el-GR" dirty="0"/>
              <a:t>» (</a:t>
            </a:r>
            <a:r>
              <a:rPr lang="el-GR" i="1" dirty="0" err="1"/>
              <a:t>Εἰς</a:t>
            </a:r>
            <a:r>
              <a:rPr lang="el-GR" i="1" dirty="0"/>
              <a:t> </a:t>
            </a:r>
            <a:r>
              <a:rPr lang="el-GR" i="1" dirty="0" err="1"/>
              <a:t>τὸν</a:t>
            </a:r>
            <a:r>
              <a:rPr lang="el-GR" i="1" dirty="0"/>
              <a:t> </a:t>
            </a:r>
            <a:r>
              <a:rPr lang="el-GR" i="1" dirty="0" err="1"/>
              <a:t>Λάζαρον</a:t>
            </a:r>
            <a:r>
              <a:rPr lang="el-GR" i="1" dirty="0"/>
              <a:t>, λόγος Α΄</a:t>
            </a:r>
            <a:r>
              <a:rPr lang="el-GR" dirty="0"/>
              <a:t>, </a:t>
            </a:r>
            <a:r>
              <a:rPr lang="en-GB" dirty="0"/>
              <a:t>PG 48,</a:t>
            </a:r>
            <a:r>
              <a:rPr lang="el-GR" dirty="0"/>
              <a:t> 963).    </a:t>
            </a:r>
          </a:p>
        </p:txBody>
      </p:sp>
    </p:spTree>
    <p:extLst>
      <p:ext uri="{BB962C8B-B14F-4D97-AF65-F5344CB8AC3E}">
        <p14:creationId xmlns:p14="http://schemas.microsoft.com/office/powerpoint/2010/main" val="1942639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70A764-031F-F6DA-5F69-9E2E037E51C9}"/>
              </a:ext>
            </a:extLst>
          </p:cNvPr>
          <p:cNvSpPr>
            <a:spLocks noGrp="1"/>
          </p:cNvSpPr>
          <p:nvPr>
            <p:ph type="title"/>
          </p:nvPr>
        </p:nvSpPr>
        <p:spPr>
          <a:xfrm>
            <a:off x="695325" y="1"/>
            <a:ext cx="10515600" cy="552450"/>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E6A94343-4478-81BD-A95D-D00E65B589F4}"/>
              </a:ext>
            </a:extLst>
          </p:cNvPr>
          <p:cNvSpPr>
            <a:spLocks noGrp="1"/>
          </p:cNvSpPr>
          <p:nvPr>
            <p:ph idx="1"/>
          </p:nvPr>
        </p:nvSpPr>
        <p:spPr>
          <a:xfrm>
            <a:off x="0" y="552451"/>
            <a:ext cx="12191999" cy="6305549"/>
          </a:xfrm>
        </p:spPr>
        <p:txBody>
          <a:bodyPr>
            <a:normAutofit fontScale="92500" lnSpcReduction="10000"/>
          </a:bodyPr>
          <a:lstStyle/>
          <a:p>
            <a:r>
              <a:rPr lang="el-GR" dirty="0"/>
              <a:t>Κάτι ανάλογο ισχυρίζεται πρέπει να γίνεται και με τον </a:t>
            </a:r>
            <a:r>
              <a:rPr lang="el-GR" b="1" dirty="0"/>
              <a:t>κήρυκα του θείου λόγου</a:t>
            </a:r>
            <a:r>
              <a:rPr lang="el-GR" dirty="0"/>
              <a:t>: οφείλει να κηρύττει, ακόμη και στην έσχατη περίπτωση που κανείς δεν ακούει τα λόγια του. Και υποστηρίζει ότι όλα αυτά είναι νομοθετημένα από τον Ίδιο τον Θεό, για να μην εγκαταλείπουν οι κήρυκες το κήρυγμά τους. Ο Χρυσόστομος δεν διατύπωνε τις σκέψεις αυτές για τους κήρυκες που είχαν μικρά ακροατήρια, αλλά και για τον εαυτό του, αφού πολλές φορές οι πολυάριθμοι ακροατές του τον εγκατέλειπαν, γεγονός για το οποίο λυπόταν και διαμαρτυρόταν. </a:t>
            </a:r>
          </a:p>
          <a:p>
            <a:r>
              <a:rPr lang="el-GR" dirty="0"/>
              <a:t>Τόνιζε, όμως, ότι όπως «</a:t>
            </a:r>
            <a:r>
              <a:rPr lang="el-GR" i="1" dirty="0"/>
              <a:t>η φιλόστοργη μητέρα, η οποία έχει στρώσει το τραπέζι, πονάει και υποφέρει, επειδή τα παιδιά της δεν παρουσιάστηκαν όλα κατά την ώρα του φαγητού</a:t>
            </a:r>
            <a:r>
              <a:rPr lang="el-GR" dirty="0"/>
              <a:t>», έτσι και εκείνος στεναχωριόταν λόγω της στάσεως των ακροατών του.</a:t>
            </a:r>
          </a:p>
          <a:p>
            <a:r>
              <a:rPr lang="el-GR" dirty="0"/>
              <a:t>Από τις </a:t>
            </a:r>
            <a:r>
              <a:rPr lang="el-GR" b="1" dirty="0">
                <a:effectLst>
                  <a:outerShdw blurRad="38100" dist="38100" dir="2700000" algn="tl">
                    <a:srgbClr val="000000">
                      <a:alpha val="43137"/>
                    </a:srgbClr>
                  </a:outerShdw>
                </a:effectLst>
              </a:rPr>
              <a:t>τετρακόσιες Ομιλίες και Λόγους </a:t>
            </a:r>
            <a:r>
              <a:rPr lang="el-GR" dirty="0"/>
              <a:t>του που διασώθηκαν, διαπιστώνεται ότι τα κείμενα αυτά εμφανίζουν </a:t>
            </a:r>
            <a:r>
              <a:rPr lang="el-GR" u="sng" dirty="0"/>
              <a:t>ομοιόμορφο βιβλικό χαρακτήρα</a:t>
            </a:r>
            <a:r>
              <a:rPr lang="el-GR" dirty="0"/>
              <a:t>, ενώ η έμφαση δίνεται στα </a:t>
            </a:r>
            <a:r>
              <a:rPr lang="el-GR" u="sng" dirty="0"/>
              <a:t>διδάγματα της ευαγγελικής ηθικής</a:t>
            </a:r>
            <a:r>
              <a:rPr lang="el-GR" dirty="0"/>
              <a:t>, καθώς η δύναμη του λόγου του στρέφεται εναντίον της αμαρτίας και των παθών του ανθρώπου. Γι’ αυτό και ο Χρυσόστομος έχει θεωρηθεί ως κήρυκας – ηθικολόγος. Τα θέματα των Ομιλιών του άπτονται της επικαιρότητας και καθημερινότητας της εποχής του, αναδεικνύεται δε σε εξαιρετικό ψυχολόγο του ανθρώπου και της κοινωνίας, αν και ο ίδιος διακρίνεται για την </a:t>
            </a:r>
            <a:r>
              <a:rPr lang="el-GR" dirty="0" err="1"/>
              <a:t>ασκητικότητα</a:t>
            </a:r>
            <a:r>
              <a:rPr lang="el-GR" dirty="0"/>
              <a:t> της ζωής του. </a:t>
            </a:r>
          </a:p>
        </p:txBody>
      </p:sp>
    </p:spTree>
    <p:extLst>
      <p:ext uri="{BB962C8B-B14F-4D97-AF65-F5344CB8AC3E}">
        <p14:creationId xmlns:p14="http://schemas.microsoft.com/office/powerpoint/2010/main" val="1118543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F48E2B-27FF-8CD2-3B45-6709D2C5AA80}"/>
              </a:ext>
            </a:extLst>
          </p:cNvPr>
          <p:cNvSpPr>
            <a:spLocks noGrp="1"/>
          </p:cNvSpPr>
          <p:nvPr>
            <p:ph type="title"/>
          </p:nvPr>
        </p:nvSpPr>
        <p:spPr>
          <a:xfrm>
            <a:off x="838200" y="0"/>
            <a:ext cx="10515600" cy="52387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F6215B74-1358-674F-1CE0-675FE8AECAD4}"/>
              </a:ext>
            </a:extLst>
          </p:cNvPr>
          <p:cNvSpPr>
            <a:spLocks noGrp="1"/>
          </p:cNvSpPr>
          <p:nvPr>
            <p:ph idx="1"/>
          </p:nvPr>
        </p:nvSpPr>
        <p:spPr>
          <a:xfrm>
            <a:off x="0" y="444500"/>
            <a:ext cx="12192000" cy="6413500"/>
          </a:xfrm>
        </p:spPr>
        <p:txBody>
          <a:bodyPr>
            <a:normAutofit fontScale="92500" lnSpcReduction="10000"/>
          </a:bodyPr>
          <a:lstStyle/>
          <a:p>
            <a:r>
              <a:rPr lang="el-GR" dirty="0"/>
              <a:t>Στη Δύση, όπως ήδη σημειώθηκε πιο πάνω, τα δεδομένα ήταν διαφορετικά: </a:t>
            </a:r>
          </a:p>
          <a:p>
            <a:pPr>
              <a:buFont typeface="Wingdings" panose="05000000000000000000" pitchFamily="2" charset="2"/>
              <a:buChar char="v"/>
            </a:pPr>
            <a:r>
              <a:rPr lang="el-GR" dirty="0"/>
              <a:t>Δεν υπήρχαν ρητορικές Σχολές και το μορφωτικό επίπεδο του λαού και του κλήρου ήταν αισθητά χαμηλότερο. </a:t>
            </a:r>
          </a:p>
          <a:p>
            <a:pPr>
              <a:buFont typeface="Wingdings" panose="05000000000000000000" pitchFamily="2" charset="2"/>
              <a:buChar char="v"/>
            </a:pPr>
            <a:r>
              <a:rPr lang="el-GR" dirty="0"/>
              <a:t>Το κήρυγμα στη Δύση, σε σχέση με τη ρητορική του μορφή, έμεινε ξένο προς τους θεωρητικούς προβληματισμούς της Ανατολής. </a:t>
            </a:r>
          </a:p>
          <a:p>
            <a:pPr>
              <a:buFont typeface="Wingdings" panose="05000000000000000000" pitchFamily="2" charset="2"/>
              <a:buChar char="v"/>
            </a:pPr>
            <a:r>
              <a:rPr lang="el-GR" dirty="0"/>
              <a:t>Διατηρήθηκε σύντομο, λιτό, απέριττο, συνδεδεμένο με τη Γραφή και αναφερόμενο κυρίως σε πρακτικά θέματα, ανάλογα με τα ενδιαφέροντα και την ιδιοσυγκρασία των λαών της Δύσης.</a:t>
            </a:r>
          </a:p>
          <a:p>
            <a:r>
              <a:rPr lang="el-GR" dirty="0"/>
              <a:t>Ο σπουδαιότερους από όλους τους δυτικούς ομιλητές της περιόδου αυτής είναι ο ιερός </a:t>
            </a:r>
            <a:r>
              <a:rPr lang="el-GR" b="1" dirty="0">
                <a:solidFill>
                  <a:srgbClr val="FF0000"/>
                </a:solidFill>
              </a:rPr>
              <a:t>Αυγουστίνος</a:t>
            </a:r>
            <a:r>
              <a:rPr lang="el-GR" dirty="0"/>
              <a:t>, που χαρακτηρίζεται ως ο Χρυσόστομος της Δύσης. Σ’ αυτόν οφείλουμε και την πρώτη Ομιλητική, το </a:t>
            </a:r>
            <a:r>
              <a:rPr lang="en-GB" i="1" dirty="0"/>
              <a:t>De </a:t>
            </a:r>
            <a:r>
              <a:rPr lang="en-GB" i="1" dirty="0" err="1"/>
              <a:t>doctrina</a:t>
            </a:r>
            <a:r>
              <a:rPr lang="en-GB" i="1" dirty="0"/>
              <a:t> </a:t>
            </a:r>
            <a:r>
              <a:rPr lang="en-GB" i="1" dirty="0" err="1"/>
              <a:t>christiana</a:t>
            </a:r>
            <a:r>
              <a:rPr lang="el-GR" i="1" dirty="0"/>
              <a:t>=Σχετικά με το χριστιανικό δόγμα</a:t>
            </a:r>
            <a:r>
              <a:rPr lang="en-GB" i="1" dirty="0"/>
              <a:t> </a:t>
            </a:r>
            <a:r>
              <a:rPr lang="el-GR" dirty="0"/>
              <a:t>(βιβλίο </a:t>
            </a:r>
            <a:r>
              <a:rPr lang="en-GB" dirty="0"/>
              <a:t>IV).</a:t>
            </a:r>
            <a:r>
              <a:rPr lang="el-GR" dirty="0"/>
              <a:t> </a:t>
            </a:r>
          </a:p>
          <a:p>
            <a:r>
              <a:rPr lang="el-GR" dirty="0"/>
              <a:t>Ο ιερός Αυγουστίνος έγινε ο δάσκαλος και το πρότυπό των ιεροκηρύκων στη Δύση, όπως ο Χρυσόστομος στην Ανατολή. </a:t>
            </a:r>
          </a:p>
          <a:p>
            <a:r>
              <a:rPr lang="el-GR" dirty="0"/>
              <a:t>Αξιόλογοι από τους δυτικούς ομιλητές της περιόδου αυτής είναι ο Αμβρόσιος Μεδιολάνων, ο </a:t>
            </a:r>
            <a:r>
              <a:rPr lang="el-GR" dirty="0" err="1"/>
              <a:t>Ιλάριος</a:t>
            </a:r>
            <a:r>
              <a:rPr lang="el-GR" dirty="0"/>
              <a:t> </a:t>
            </a:r>
            <a:r>
              <a:rPr lang="el-GR" dirty="0" err="1"/>
              <a:t>Πουατιέ</a:t>
            </a:r>
            <a:r>
              <a:rPr lang="el-GR" dirty="0"/>
              <a:t>, ο Ζήνων </a:t>
            </a:r>
            <a:r>
              <a:rPr lang="el-GR" dirty="0" err="1"/>
              <a:t>Βερώνης</a:t>
            </a:r>
            <a:r>
              <a:rPr lang="el-GR" dirty="0"/>
              <a:t>, ο Πέτρος </a:t>
            </a:r>
            <a:r>
              <a:rPr lang="el-GR" dirty="0" err="1"/>
              <a:t>Ραβέννης</a:t>
            </a:r>
            <a:r>
              <a:rPr lang="el-GR" dirty="0"/>
              <a:t> ο </a:t>
            </a:r>
            <a:r>
              <a:rPr lang="el-GR" dirty="0" err="1"/>
              <a:t>Χρυσολόγος</a:t>
            </a:r>
            <a:r>
              <a:rPr lang="el-GR" dirty="0"/>
              <a:t> και ο Λέων ο Μέγας.</a:t>
            </a:r>
          </a:p>
        </p:txBody>
      </p:sp>
    </p:spTree>
    <p:extLst>
      <p:ext uri="{BB962C8B-B14F-4D97-AF65-F5344CB8AC3E}">
        <p14:creationId xmlns:p14="http://schemas.microsoft.com/office/powerpoint/2010/main" val="3184086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0B6375-D743-B416-1F29-FC0A7DA3999B}"/>
              </a:ext>
            </a:extLst>
          </p:cNvPr>
          <p:cNvSpPr>
            <a:spLocks noGrp="1"/>
          </p:cNvSpPr>
          <p:nvPr>
            <p:ph type="title"/>
          </p:nvPr>
        </p:nvSpPr>
        <p:spPr>
          <a:xfrm>
            <a:off x="838200" y="0"/>
            <a:ext cx="10515600" cy="523875"/>
          </a:xfrm>
        </p:spPr>
        <p:txBody>
          <a:bodyPr>
            <a:normAutofit fontScale="90000"/>
          </a:bodyPr>
          <a:lstStyle/>
          <a:p>
            <a:pPr algn="ctr"/>
            <a:r>
              <a:rPr lang="el-GR" dirty="0"/>
              <a:t>ΤΟ ΚΗΡΥΓΜΑ ΚΑΤΑ ΤΟΝ Δ΄ ΚΑΙ Ε΄ ΑΙΩΝΑ</a:t>
            </a:r>
          </a:p>
        </p:txBody>
      </p:sp>
      <p:sp>
        <p:nvSpPr>
          <p:cNvPr id="3" name="Θέση περιεχομένου 2">
            <a:extLst>
              <a:ext uri="{FF2B5EF4-FFF2-40B4-BE49-F238E27FC236}">
                <a16:creationId xmlns:a16="http://schemas.microsoft.com/office/drawing/2014/main" id="{66797019-5BDA-8EA9-5188-FECF5D9E60BA}"/>
              </a:ext>
            </a:extLst>
          </p:cNvPr>
          <p:cNvSpPr>
            <a:spLocks noGrp="1"/>
          </p:cNvSpPr>
          <p:nvPr>
            <p:ph idx="1"/>
          </p:nvPr>
        </p:nvSpPr>
        <p:spPr>
          <a:xfrm>
            <a:off x="0" y="523874"/>
            <a:ext cx="12192000" cy="6334125"/>
          </a:xfrm>
        </p:spPr>
        <p:txBody>
          <a:bodyPr>
            <a:normAutofit fontScale="85000" lnSpcReduction="10000"/>
          </a:bodyPr>
          <a:lstStyle/>
          <a:p>
            <a:r>
              <a:rPr lang="el-GR" dirty="0"/>
              <a:t>Ο Αυγουστίνος στο έργο του </a:t>
            </a:r>
            <a:r>
              <a:rPr lang="en-GB" i="1" dirty="0"/>
              <a:t>De </a:t>
            </a:r>
            <a:r>
              <a:rPr lang="en-GB" i="1" dirty="0" err="1"/>
              <a:t>doctrina</a:t>
            </a:r>
            <a:r>
              <a:rPr lang="en-GB" i="1" dirty="0"/>
              <a:t> </a:t>
            </a:r>
            <a:r>
              <a:rPr lang="en-GB" i="1" dirty="0" err="1"/>
              <a:t>christiana</a:t>
            </a:r>
            <a:r>
              <a:rPr lang="el-GR" i="1" dirty="0"/>
              <a:t> </a:t>
            </a:r>
            <a:r>
              <a:rPr lang="el-GR" dirty="0"/>
              <a:t>παρουσιάζει τα σημεία επαφής και τις διαφορές της Ομιλητικής και της θύραθεν Ρητορικής. Αναφέρεται στο έργο του </a:t>
            </a:r>
            <a:r>
              <a:rPr lang="el-GR" dirty="0" err="1"/>
              <a:t>Κικέρωνος</a:t>
            </a:r>
            <a:r>
              <a:rPr lang="el-GR" dirty="0"/>
              <a:t> </a:t>
            </a:r>
            <a:r>
              <a:rPr lang="en-GB" i="1" dirty="0" err="1"/>
              <a:t>Oratio</a:t>
            </a:r>
            <a:r>
              <a:rPr lang="el-GR" i="1" dirty="0"/>
              <a:t>=Ομιλητική</a:t>
            </a:r>
            <a:r>
              <a:rPr lang="el-GR" dirty="0"/>
              <a:t>, το οποίο δεν ταυτίζεται με το έργο</a:t>
            </a:r>
            <a:r>
              <a:rPr lang="en-GB" dirty="0"/>
              <a:t> </a:t>
            </a:r>
            <a:r>
              <a:rPr lang="en-GB" i="1" dirty="0"/>
              <a:t>De </a:t>
            </a:r>
            <a:r>
              <a:rPr lang="en-GB" i="1" dirty="0" err="1"/>
              <a:t>oratore</a:t>
            </a:r>
            <a:r>
              <a:rPr lang="en-GB" i="1" dirty="0"/>
              <a:t> libri </a:t>
            </a:r>
            <a:r>
              <a:rPr lang="en-GB" i="1" dirty="0" err="1"/>
              <a:t>tres</a:t>
            </a:r>
            <a:r>
              <a:rPr lang="el-GR" i="1" dirty="0"/>
              <a:t>=Περί Ομιλητικής βιβλία τρία</a:t>
            </a:r>
            <a:r>
              <a:rPr lang="el-GR" dirty="0"/>
              <a:t>, για να θεμελιώσει θεολογικώς τις κύριες αρχές του χριστιανικού κηρύγματος.</a:t>
            </a:r>
          </a:p>
          <a:p>
            <a:r>
              <a:rPr lang="el-GR" dirty="0"/>
              <a:t>Για τον Αυγουστίνο αποφασιστικό ρόλο παίζουν όχι οι τρεις σκοποί του λόγου αυτοί καθ’ εαυτοί</a:t>
            </a:r>
            <a:r>
              <a:rPr lang="en-GB" dirty="0"/>
              <a:t> </a:t>
            </a:r>
            <a:r>
              <a:rPr lang="el-GR" dirty="0"/>
              <a:t>(</a:t>
            </a:r>
            <a:r>
              <a:rPr lang="en-GB" dirty="0" err="1"/>
              <a:t>docere</a:t>
            </a:r>
            <a:r>
              <a:rPr lang="en-GB" dirty="0"/>
              <a:t>, </a:t>
            </a:r>
            <a:r>
              <a:rPr lang="en-GB" dirty="0" err="1"/>
              <a:t>delectare</a:t>
            </a:r>
            <a:r>
              <a:rPr lang="en-GB" dirty="0"/>
              <a:t>, </a:t>
            </a:r>
            <a:r>
              <a:rPr lang="en-GB" dirty="0" err="1"/>
              <a:t>flectere</a:t>
            </a:r>
            <a:r>
              <a:rPr lang="en-GB" dirty="0"/>
              <a:t> movere</a:t>
            </a:r>
            <a:r>
              <a:rPr lang="el-GR" dirty="0"/>
              <a:t>=να διδάξει, να </a:t>
            </a:r>
            <a:r>
              <a:rPr lang="el-GR" dirty="0" err="1"/>
              <a:t>ευχαρισήσει</a:t>
            </a:r>
            <a:r>
              <a:rPr lang="el-GR" dirty="0"/>
              <a:t>, να συγκινήσει), αλλά η προβολή της αλήθειας</a:t>
            </a:r>
            <a:r>
              <a:rPr lang="en-GB" dirty="0"/>
              <a:t> </a:t>
            </a:r>
            <a:r>
              <a:rPr lang="el-GR" dirty="0"/>
              <a:t>(</a:t>
            </a:r>
            <a:r>
              <a:rPr lang="en-GB" dirty="0" err="1"/>
              <a:t>ut</a:t>
            </a:r>
            <a:r>
              <a:rPr lang="en-GB" dirty="0"/>
              <a:t> veritas, </a:t>
            </a:r>
            <a:r>
              <a:rPr lang="en-GB" dirty="0" err="1"/>
              <a:t>probet</a:t>
            </a:r>
            <a:r>
              <a:rPr lang="en-GB" dirty="0"/>
              <a:t>, </a:t>
            </a:r>
            <a:r>
              <a:rPr lang="en-GB" dirty="0" err="1"/>
              <a:t>placeat</a:t>
            </a:r>
            <a:r>
              <a:rPr lang="en-GB" dirty="0"/>
              <a:t>, </a:t>
            </a:r>
            <a:r>
              <a:rPr lang="en-GB" dirty="0" err="1"/>
              <a:t>moveat</a:t>
            </a:r>
            <a:r>
              <a:rPr lang="el-GR" dirty="0"/>
              <a:t>=η αλήθεια να αποδειχθεί, να ευχαριστεί και να συγκινεί). Είναι προτιμότερο να κηρύττουμε την αλήθεια χωρίς ρητορεία από το να μιλάμε ρητορικά χωρίς την αλήθεια. Κάτι τέτοιο δεν θα το έλεγε ο </a:t>
            </a:r>
            <a:r>
              <a:rPr lang="el-GR" dirty="0" err="1"/>
              <a:t>Κικέρωνας</a:t>
            </a:r>
            <a:r>
              <a:rPr lang="el-GR" dirty="0"/>
              <a:t>. </a:t>
            </a:r>
          </a:p>
          <a:p>
            <a:r>
              <a:rPr lang="el-GR" dirty="0"/>
              <a:t>Ωστόσο, οι μορφολογικές επιδράσεις του </a:t>
            </a:r>
            <a:r>
              <a:rPr lang="el-GR" dirty="0" err="1"/>
              <a:t>Κικέρωνος</a:t>
            </a:r>
            <a:r>
              <a:rPr lang="el-GR" dirty="0"/>
              <a:t> στην Ομιλητική του Αυγουστίνου είναι φανερές. Η επίδρασή του επί του Αυγουστίνου φαίνεται και στη διατύπωση του σκοπού του κηρύγματος:</a:t>
            </a:r>
            <a:r>
              <a:rPr lang="en-GB" dirty="0"/>
              <a:t> </a:t>
            </a:r>
            <a:r>
              <a:rPr lang="el-GR" dirty="0"/>
              <a:t>«</a:t>
            </a:r>
            <a:r>
              <a:rPr lang="en-GB" i="1" dirty="0" err="1"/>
              <a:t>Ita</a:t>
            </a:r>
            <a:r>
              <a:rPr lang="en-GB" i="1" dirty="0"/>
              <a:t> </a:t>
            </a:r>
            <a:r>
              <a:rPr lang="en-GB" i="1" dirty="0" err="1"/>
              <a:t>dicere</a:t>
            </a:r>
            <a:r>
              <a:rPr lang="en-GB" i="1" dirty="0"/>
              <a:t> </a:t>
            </a:r>
            <a:r>
              <a:rPr lang="en-GB" i="1" dirty="0" err="1"/>
              <a:t>debere</a:t>
            </a:r>
            <a:r>
              <a:rPr lang="en-GB" i="1" dirty="0"/>
              <a:t> </a:t>
            </a:r>
            <a:r>
              <a:rPr lang="en-GB" i="1" dirty="0" err="1"/>
              <a:t>eloquentem</a:t>
            </a:r>
            <a:r>
              <a:rPr lang="en-GB" i="1" dirty="0"/>
              <a:t>, </a:t>
            </a:r>
            <a:r>
              <a:rPr lang="en-GB" i="1" dirty="0" err="1"/>
              <a:t>ut</a:t>
            </a:r>
            <a:r>
              <a:rPr lang="en-GB" i="1" dirty="0"/>
              <a:t> </a:t>
            </a:r>
            <a:r>
              <a:rPr lang="en-GB" i="1" dirty="0" err="1"/>
              <a:t>doceat</a:t>
            </a:r>
            <a:r>
              <a:rPr lang="en-GB" i="1" dirty="0"/>
              <a:t>, </a:t>
            </a:r>
            <a:r>
              <a:rPr lang="en-GB" i="1" dirty="0" err="1"/>
              <a:t>ut</a:t>
            </a:r>
            <a:r>
              <a:rPr lang="en-GB" i="1" dirty="0"/>
              <a:t> delectate, </a:t>
            </a:r>
            <a:r>
              <a:rPr lang="en-GB" i="1" dirty="0" err="1"/>
              <a:t>ut</a:t>
            </a:r>
            <a:r>
              <a:rPr lang="en-GB" i="1" dirty="0"/>
              <a:t> </a:t>
            </a:r>
            <a:r>
              <a:rPr lang="en-GB" i="1" dirty="0" err="1"/>
              <a:t>flectat</a:t>
            </a:r>
            <a:r>
              <a:rPr lang="el-GR" dirty="0"/>
              <a:t>»=Έτσι εύγλωττος πρέπει να μιλά, να διδάσκει, να ευχαριστιέται και να ελίσσεται.</a:t>
            </a:r>
            <a:r>
              <a:rPr lang="en-GB" dirty="0"/>
              <a:t> </a:t>
            </a:r>
            <a:endParaRPr lang="el-GR" dirty="0"/>
          </a:p>
          <a:p>
            <a:r>
              <a:rPr lang="el-GR" dirty="0"/>
              <a:t>Χαρακτηριστική είναι και η διαίρεση της Ομιλητικής στη θεωρία της συλλογής της ύλης </a:t>
            </a:r>
            <a:r>
              <a:rPr lang="en-GB" dirty="0"/>
              <a:t>(modus </a:t>
            </a:r>
            <a:r>
              <a:rPr lang="en-GB" dirty="0" err="1"/>
              <a:t>inveniendi</a:t>
            </a:r>
            <a:r>
              <a:rPr lang="el-GR" dirty="0"/>
              <a:t>=τρόπος/μέθοδος εύρεσης</a:t>
            </a:r>
            <a:r>
              <a:rPr lang="en-GB" dirty="0"/>
              <a:t>)</a:t>
            </a:r>
            <a:r>
              <a:rPr lang="el-GR" dirty="0"/>
              <a:t>, και στη θεωρία της προσφοράς της ύλης</a:t>
            </a:r>
            <a:r>
              <a:rPr lang="en-GB" dirty="0"/>
              <a:t> (modus </a:t>
            </a:r>
            <a:r>
              <a:rPr lang="en-GB" dirty="0" err="1"/>
              <a:t>proferendi</a:t>
            </a:r>
            <a:r>
              <a:rPr lang="el-GR" dirty="0"/>
              <a:t>=τρόπος ομιλίας</a:t>
            </a:r>
            <a:r>
              <a:rPr lang="en-GB" dirty="0"/>
              <a:t>)</a:t>
            </a:r>
            <a:r>
              <a:rPr lang="el-GR" dirty="0"/>
              <a:t>.  Η συμβουλή του Αυγουστίνου ότι μπορεί κανείς να αντλεί υλικό από τα κηρύγματα των άλλων έγινε αποδεκτή σε όλο τον Μεσαίωνα, κατά τη διάρκεια του οποίου το έργο του Αυγουστίνου υπήρξε η σπουδαιότερη πηγή του ομιλητικού καταρτισμού. </a:t>
            </a:r>
            <a:r>
              <a:rPr lang="en-GB" dirty="0"/>
              <a:t> </a:t>
            </a:r>
            <a:r>
              <a:rPr lang="el-GR" dirty="0"/>
              <a:t> </a:t>
            </a:r>
          </a:p>
        </p:txBody>
      </p:sp>
    </p:spTree>
    <p:extLst>
      <p:ext uri="{BB962C8B-B14F-4D97-AF65-F5344CB8AC3E}">
        <p14:creationId xmlns:p14="http://schemas.microsoft.com/office/powerpoint/2010/main" val="265376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3CAA3C-E5F9-051D-1D57-B2986BE3A8DE}"/>
              </a:ext>
            </a:extLst>
          </p:cNvPr>
          <p:cNvSpPr>
            <a:spLocks noGrp="1"/>
          </p:cNvSpPr>
          <p:nvPr>
            <p:ph type="title"/>
          </p:nvPr>
        </p:nvSpPr>
        <p:spPr>
          <a:xfrm>
            <a:off x="0" y="0"/>
            <a:ext cx="12192000" cy="681037"/>
          </a:xfrm>
        </p:spPr>
        <p:txBody>
          <a:bodyPr>
            <a:normAutofit fontScale="90000"/>
          </a:bodyPr>
          <a:lstStyle/>
          <a:p>
            <a:pPr algn="ctr"/>
            <a:r>
              <a:rPr lang="el-GR" sz="4400" dirty="0"/>
              <a:t>ΘΥΡΑΘΕΝ ΡΗΤΟΡΙΚΗ ΚΑΙ ΕΚΚΛΗΣΙΑΣΤΙΚΗ ΡΗΤΟΡΙΚΗ</a:t>
            </a:r>
            <a:endParaRPr lang="el-GR" dirty="0"/>
          </a:p>
        </p:txBody>
      </p:sp>
      <p:sp>
        <p:nvSpPr>
          <p:cNvPr id="3" name="Θέση περιεχομένου 2">
            <a:extLst>
              <a:ext uri="{FF2B5EF4-FFF2-40B4-BE49-F238E27FC236}">
                <a16:creationId xmlns:a16="http://schemas.microsoft.com/office/drawing/2014/main" id="{624C7945-C72E-02FF-63DD-2B06E0DF6993}"/>
              </a:ext>
            </a:extLst>
          </p:cNvPr>
          <p:cNvSpPr>
            <a:spLocks noGrp="1"/>
          </p:cNvSpPr>
          <p:nvPr>
            <p:ph idx="1"/>
          </p:nvPr>
        </p:nvSpPr>
        <p:spPr>
          <a:xfrm>
            <a:off x="-1" y="681036"/>
            <a:ext cx="12191999" cy="6176963"/>
          </a:xfrm>
        </p:spPr>
        <p:txBody>
          <a:bodyPr>
            <a:normAutofit lnSpcReduction="10000"/>
          </a:bodyPr>
          <a:lstStyle/>
          <a:p>
            <a:r>
              <a:rPr lang="el-GR" dirty="0"/>
              <a:t>Η ρητορική τέχνη συνέχισε να αναπτύσσεται από τον 5</a:t>
            </a:r>
            <a:r>
              <a:rPr lang="el-GR" baseline="30000" dirty="0"/>
              <a:t>ο</a:t>
            </a:r>
            <a:r>
              <a:rPr lang="el-GR" dirty="0"/>
              <a:t> π.Χ. αιώνα μετά την ανατροπή της τυραννίας και την εγκαθίδρυση της δημοκρατίας σε ορισμένες πόλεις, γεγονός το οποίο συνέδεσε τη συγκεκριμένη τέχνη με </a:t>
            </a:r>
            <a:r>
              <a:rPr lang="el-GR" b="1" dirty="0">
                <a:solidFill>
                  <a:srgbClr val="FF0000"/>
                </a:solidFill>
              </a:rPr>
              <a:t>το δημοκρατικό πολίτευμα</a:t>
            </a:r>
            <a:r>
              <a:rPr lang="el-GR" dirty="0"/>
              <a:t>. </a:t>
            </a:r>
          </a:p>
          <a:p>
            <a:r>
              <a:rPr lang="el-GR" dirty="0"/>
              <a:t>Στα τέλη του 5</a:t>
            </a:r>
            <a:r>
              <a:rPr lang="el-GR" baseline="30000" dirty="0"/>
              <a:t>ου</a:t>
            </a:r>
            <a:r>
              <a:rPr lang="el-GR" dirty="0"/>
              <a:t> αιώνα </a:t>
            </a:r>
            <a:r>
              <a:rPr lang="el-GR" b="1" dirty="0"/>
              <a:t>οι ρήτορες </a:t>
            </a:r>
            <a:r>
              <a:rPr lang="el-GR" dirty="0"/>
              <a:t>εμφανίζουν μεγάλη συγγένεια με τους </a:t>
            </a:r>
            <a:r>
              <a:rPr lang="el-GR" b="1" dirty="0"/>
              <a:t>σοφιστές</a:t>
            </a:r>
            <a:r>
              <a:rPr lang="el-GR" dirty="0"/>
              <a:t>, με τους οποίους είχαν κοινό ενδιαφέρον για </a:t>
            </a:r>
          </a:p>
          <a:p>
            <a:pPr lvl="1">
              <a:buFont typeface="Wingdings" panose="05000000000000000000" pitchFamily="2" charset="2"/>
              <a:buChar char="v"/>
            </a:pPr>
            <a:r>
              <a:rPr lang="el-GR" dirty="0"/>
              <a:t>τη γλώσσα, </a:t>
            </a:r>
          </a:p>
          <a:p>
            <a:pPr lvl="1">
              <a:buFont typeface="Wingdings" panose="05000000000000000000" pitchFamily="2" charset="2"/>
              <a:buChar char="v"/>
            </a:pPr>
            <a:r>
              <a:rPr lang="el-GR" dirty="0"/>
              <a:t>την επιχειρηματολογία και </a:t>
            </a:r>
          </a:p>
          <a:p>
            <a:pPr lvl="1">
              <a:buFont typeface="Wingdings" panose="05000000000000000000" pitchFamily="2" charset="2"/>
              <a:buChar char="v"/>
            </a:pPr>
            <a:r>
              <a:rPr lang="el-GR" dirty="0"/>
              <a:t>τη διδακτική μέθοδο. </a:t>
            </a:r>
          </a:p>
          <a:p>
            <a:r>
              <a:rPr lang="el-GR" dirty="0"/>
              <a:t>Τότε εμφανίζονται ρήτορες φιλόσοφοι, όπως ο Πρωταγόρας, ο Πρόδικος και ο Ιππίας.</a:t>
            </a:r>
          </a:p>
          <a:p>
            <a:r>
              <a:rPr lang="el-GR" dirty="0"/>
              <a:t>Την εποχή αυτή οι σοφιστές και οι ρήτορες καθιερώθηκαν στην κλασική Αθήνα ως εκπαιδευτικοί: </a:t>
            </a:r>
          </a:p>
          <a:p>
            <a:pPr lvl="1">
              <a:buFont typeface="Wingdings" panose="05000000000000000000" pitchFamily="2" charset="2"/>
              <a:buChar char="v"/>
            </a:pPr>
            <a:r>
              <a:rPr lang="el-GR" dirty="0"/>
              <a:t>εγκαινιάζοντας την ομαδική διδαχή και </a:t>
            </a:r>
          </a:p>
          <a:p>
            <a:pPr lvl="1">
              <a:buFont typeface="Wingdings" panose="05000000000000000000" pitchFamily="2" charset="2"/>
              <a:buChar char="v"/>
            </a:pPr>
            <a:r>
              <a:rPr lang="el-GR" dirty="0"/>
              <a:t>στοχεύοντας στο να καλλιεργήσουν στους μαθητές την ικανότητα να κρίνουν, να μιλούν και να δρουν.</a:t>
            </a:r>
          </a:p>
        </p:txBody>
      </p:sp>
    </p:spTree>
    <p:extLst>
      <p:ext uri="{BB962C8B-B14F-4D97-AF65-F5344CB8AC3E}">
        <p14:creationId xmlns:p14="http://schemas.microsoft.com/office/powerpoint/2010/main" val="6800910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575006-0742-8268-941A-01049E1CC5E9}"/>
              </a:ext>
            </a:extLst>
          </p:cNvPr>
          <p:cNvSpPr>
            <a:spLocks noGrp="1"/>
          </p:cNvSpPr>
          <p:nvPr>
            <p:ph type="title"/>
          </p:nvPr>
        </p:nvSpPr>
        <p:spPr>
          <a:xfrm>
            <a:off x="838200" y="18256"/>
            <a:ext cx="10515600" cy="662782"/>
          </a:xfrm>
        </p:spPr>
        <p:txBody>
          <a:bodyPr>
            <a:normAutofit fontScale="90000"/>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8CBB61F1-DDB8-FBF9-07D1-6939E361077F}"/>
              </a:ext>
            </a:extLst>
          </p:cNvPr>
          <p:cNvSpPr>
            <a:spLocks noGrp="1"/>
          </p:cNvSpPr>
          <p:nvPr>
            <p:ph idx="1"/>
          </p:nvPr>
        </p:nvSpPr>
        <p:spPr>
          <a:xfrm>
            <a:off x="76200" y="681038"/>
            <a:ext cx="12115800" cy="6158706"/>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a:t>
            </a:r>
            <a:r>
              <a:rPr lang="el-GR">
                <a:latin typeface="Palatino Linotype" panose="02040502050505030304" pitchFamily="18" charset="0"/>
              </a:rPr>
              <a:t>Ιωάννης, </a:t>
            </a:r>
            <a:r>
              <a:rPr lang="el-GR" i="1">
                <a:latin typeface="Palatino Linotype" panose="02040502050505030304" pitchFamily="18" charset="0"/>
              </a:rPr>
              <a:t>Ομιλητική</a:t>
            </a:r>
            <a:r>
              <a:rPr lang="el-GR">
                <a:latin typeface="Palatino Linotype" panose="02040502050505030304" pitchFamily="18" charset="0"/>
              </a:rPr>
              <a:t>, Εκδόσεις Μέλισσα, Θεσσαλονίκη 1985.</a:t>
            </a:r>
          </a:p>
        </p:txBody>
      </p:sp>
    </p:spTree>
    <p:extLst>
      <p:ext uri="{BB962C8B-B14F-4D97-AF65-F5344CB8AC3E}">
        <p14:creationId xmlns:p14="http://schemas.microsoft.com/office/powerpoint/2010/main" val="1370943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5C2E50-7525-DDDC-4CFC-E3E21017E37A}"/>
              </a:ext>
            </a:extLst>
          </p:cNvPr>
          <p:cNvSpPr>
            <a:spLocks noGrp="1"/>
          </p:cNvSpPr>
          <p:nvPr>
            <p:ph type="title"/>
          </p:nvPr>
        </p:nvSpPr>
        <p:spPr>
          <a:xfrm>
            <a:off x="0" y="18256"/>
            <a:ext cx="12192000" cy="662781"/>
          </a:xfrm>
        </p:spPr>
        <p:txBody>
          <a:bodyPr>
            <a:normAutofit fontScale="90000"/>
          </a:bodyPr>
          <a:lstStyle/>
          <a:p>
            <a:pPr algn="ctr"/>
            <a:r>
              <a:rPr lang="el-GR" sz="4400" dirty="0"/>
              <a:t>ΘΥΡΑΘΕΝ ΡΗΤΟΡΙΚΗ ΚΑΙ ΕΚΚΛΗΣΙΑΣΤΙΚΗ ΡΗΤΟΡΙΚΗ</a:t>
            </a:r>
            <a:endParaRPr lang="el-GR" dirty="0"/>
          </a:p>
        </p:txBody>
      </p:sp>
      <p:sp>
        <p:nvSpPr>
          <p:cNvPr id="3" name="Θέση περιεχομένου 2">
            <a:extLst>
              <a:ext uri="{FF2B5EF4-FFF2-40B4-BE49-F238E27FC236}">
                <a16:creationId xmlns:a16="http://schemas.microsoft.com/office/drawing/2014/main" id="{9F26C560-A810-7C62-E6F0-A79D80F9E0A3}"/>
              </a:ext>
            </a:extLst>
          </p:cNvPr>
          <p:cNvSpPr>
            <a:spLocks noGrp="1"/>
          </p:cNvSpPr>
          <p:nvPr>
            <p:ph idx="1"/>
          </p:nvPr>
        </p:nvSpPr>
        <p:spPr>
          <a:xfrm>
            <a:off x="0" y="587374"/>
            <a:ext cx="12192000" cy="6270625"/>
          </a:xfrm>
        </p:spPr>
        <p:txBody>
          <a:bodyPr>
            <a:normAutofit fontScale="92500" lnSpcReduction="20000"/>
          </a:bodyPr>
          <a:lstStyle/>
          <a:p>
            <a:r>
              <a:rPr lang="el-GR" dirty="0"/>
              <a:t>Την εποχή αυτή, τον 5</a:t>
            </a:r>
            <a:r>
              <a:rPr lang="el-GR" baseline="30000" dirty="0"/>
              <a:t>ο</a:t>
            </a:r>
            <a:r>
              <a:rPr lang="el-GR" dirty="0"/>
              <a:t> αιώνα π.Χ., διατυπώθηκαν τρεις απόψεις για την αξία ή την απαξία της ρητορικής τέχνης: </a:t>
            </a:r>
          </a:p>
          <a:p>
            <a:pPr marL="0" indent="0">
              <a:buNone/>
            </a:pPr>
            <a:r>
              <a:rPr lang="el-GR" dirty="0"/>
              <a:t>α) </a:t>
            </a:r>
            <a:r>
              <a:rPr lang="el-GR" b="1" dirty="0"/>
              <a:t>Η φιλοσοφική ρητορική</a:t>
            </a:r>
            <a:r>
              <a:rPr lang="el-GR" dirty="0"/>
              <a:t>, που αντιπροσωπευόταν από τον </a:t>
            </a:r>
            <a:r>
              <a:rPr lang="el-GR" u="sng" dirty="0"/>
              <a:t>Σωκράτη</a:t>
            </a:r>
            <a:r>
              <a:rPr lang="el-GR" dirty="0"/>
              <a:t> και τον </a:t>
            </a:r>
            <a:r>
              <a:rPr lang="el-GR" u="sng" dirty="0"/>
              <a:t>Πλάτωνα</a:t>
            </a:r>
            <a:r>
              <a:rPr lang="el-GR" dirty="0"/>
              <a:t>. Η άποψη αυτή απέρριπτε τη ρητορική τέχνη που χρησιμοποιούσαν ως όπλο κυρίως οι σοφιστές. Στα έργα του </a:t>
            </a:r>
            <a:r>
              <a:rPr lang="el-GR" i="1" dirty="0"/>
              <a:t>Γοργίας</a:t>
            </a:r>
            <a:r>
              <a:rPr lang="el-GR" dirty="0"/>
              <a:t> και </a:t>
            </a:r>
            <a:r>
              <a:rPr lang="el-GR" i="1" dirty="0" err="1"/>
              <a:t>Φαίδρος</a:t>
            </a:r>
            <a:r>
              <a:rPr lang="el-GR" dirty="0"/>
              <a:t>, ο Πλάτωνας απορρίπτει τη ρητορική τέχνη θεωρώντας την υποδεέστερη από την αληθινή φιλοσοφία. </a:t>
            </a:r>
          </a:p>
          <a:p>
            <a:pPr marL="0" indent="0">
              <a:buNone/>
            </a:pPr>
            <a:r>
              <a:rPr lang="el-GR" dirty="0"/>
              <a:t>β) </a:t>
            </a:r>
            <a:r>
              <a:rPr lang="el-GR" b="1" dirty="0"/>
              <a:t>Η θεωρητική ρητορική</a:t>
            </a:r>
            <a:r>
              <a:rPr lang="el-GR" dirty="0"/>
              <a:t>, που αντιπροσωπευόταν από τον </a:t>
            </a:r>
            <a:r>
              <a:rPr lang="el-GR" u="sng" dirty="0"/>
              <a:t>Αριστοτέλη</a:t>
            </a:r>
            <a:r>
              <a:rPr lang="el-GR" dirty="0"/>
              <a:t>. Ο Αριστοτέλης θεωρεί τη ρητορική ως την τέχνη του δημόσιου λόγου, η οποία αντιστοιχεί στη διαλεκτική, την τέχνη της λογικής επιχειρηματολογίας. </a:t>
            </a:r>
          </a:p>
          <a:p>
            <a:pPr marL="0" indent="0">
              <a:buNone/>
            </a:pPr>
            <a:r>
              <a:rPr lang="el-GR" dirty="0"/>
              <a:t>γ) </a:t>
            </a:r>
            <a:r>
              <a:rPr lang="el-GR" b="1" dirty="0"/>
              <a:t>Η πρακτική ρητορική </a:t>
            </a:r>
            <a:r>
              <a:rPr lang="el-GR" dirty="0"/>
              <a:t>του </a:t>
            </a:r>
            <a:r>
              <a:rPr lang="el-GR" u="sng" dirty="0"/>
              <a:t>Ισοκράτη</a:t>
            </a:r>
            <a:r>
              <a:rPr lang="el-GR" dirty="0"/>
              <a:t>, ο οποίος εξήρε την ρητορική ως την τέχνη της ευγλωττίας. Ο ίδιος υπήρξε λογογράφος, δηλαδή συνέγραψε λόγους για να εκφωνηθούν στα δικαστήρια.</a:t>
            </a:r>
          </a:p>
          <a:p>
            <a:r>
              <a:rPr lang="el-GR" dirty="0"/>
              <a:t>Οι ελληνιστικοί χρόνοι αρχίζουν με το άνοιγμα του Μ. Αλεξάνδρου προς την Ανατολή και την εξάπλωση του Ελληνισμού. Όπως ήδη είχε διακηρύξει ο Ισοκράτης στον </a:t>
            </a:r>
            <a:r>
              <a:rPr lang="el-GR" i="1" dirty="0"/>
              <a:t>Πανηγυρικό </a:t>
            </a:r>
            <a:r>
              <a:rPr lang="el-GR" dirty="0"/>
              <a:t>του, </a:t>
            </a:r>
            <a:r>
              <a:rPr lang="el-GR" dirty="0">
                <a:solidFill>
                  <a:srgbClr val="FF0000"/>
                </a:solidFill>
              </a:rPr>
              <a:t>βασικός στόχος της ελληνικής παιδείας ήταν η οικουμενικότητα</a:t>
            </a:r>
            <a:r>
              <a:rPr lang="el-GR" dirty="0"/>
              <a:t>, δηλαδή η πρόσληψή της από ανθρώπους ανεξαρτήτως φυλετικής καταγωγής. </a:t>
            </a:r>
          </a:p>
          <a:p>
            <a:r>
              <a:rPr lang="el-GR" dirty="0"/>
              <a:t>Όμως η ίδρυση ηγεμονιών και το απολυταρχικό σύστημα που επικράτησε στους ελληνιστικούς χρόνους, αποδυνάμωσε την άσκηση της ρητορικής τέχνης, που χρησιμοποιούσαν κυρίως οι πολίτες όταν αγόρευαν στα δικαστήρια.</a:t>
            </a:r>
          </a:p>
        </p:txBody>
      </p:sp>
    </p:spTree>
    <p:extLst>
      <p:ext uri="{BB962C8B-B14F-4D97-AF65-F5344CB8AC3E}">
        <p14:creationId xmlns:p14="http://schemas.microsoft.com/office/powerpoint/2010/main" val="3289136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5AD592-4AE7-A84A-6A56-925AEB9CE03B}"/>
              </a:ext>
            </a:extLst>
          </p:cNvPr>
          <p:cNvSpPr>
            <a:spLocks noGrp="1"/>
          </p:cNvSpPr>
          <p:nvPr>
            <p:ph type="title"/>
          </p:nvPr>
        </p:nvSpPr>
        <p:spPr>
          <a:xfrm>
            <a:off x="0" y="0"/>
            <a:ext cx="12192000" cy="681037"/>
          </a:xfrm>
        </p:spPr>
        <p:txBody>
          <a:bodyPr>
            <a:normAutofit fontScale="90000"/>
          </a:bodyPr>
          <a:lstStyle/>
          <a:p>
            <a:pPr algn="ctr"/>
            <a:r>
              <a:rPr lang="el-GR" sz="4400" dirty="0"/>
              <a:t>ΘΥΡΑΘΕΝ ΡΗΤΟΡΙΚΗ ΚΑΙ ΕΚΚΛΗΣΙΑΣΤΙΚΗ ΡΗΤΟΡΙΚΗ</a:t>
            </a:r>
            <a:endParaRPr lang="el-GR" dirty="0"/>
          </a:p>
        </p:txBody>
      </p:sp>
      <p:sp>
        <p:nvSpPr>
          <p:cNvPr id="3" name="Θέση περιεχομένου 2">
            <a:extLst>
              <a:ext uri="{FF2B5EF4-FFF2-40B4-BE49-F238E27FC236}">
                <a16:creationId xmlns:a16="http://schemas.microsoft.com/office/drawing/2014/main" id="{E6DDB468-BDA0-D081-9B19-02D04BC0E2A0}"/>
              </a:ext>
            </a:extLst>
          </p:cNvPr>
          <p:cNvSpPr>
            <a:spLocks noGrp="1"/>
          </p:cNvSpPr>
          <p:nvPr>
            <p:ph idx="1"/>
          </p:nvPr>
        </p:nvSpPr>
        <p:spPr>
          <a:xfrm>
            <a:off x="0" y="681036"/>
            <a:ext cx="12192000" cy="6176963"/>
          </a:xfrm>
        </p:spPr>
        <p:txBody>
          <a:bodyPr>
            <a:normAutofit lnSpcReduction="10000"/>
          </a:bodyPr>
          <a:lstStyle/>
          <a:p>
            <a:r>
              <a:rPr lang="el-GR" dirty="0"/>
              <a:t>Ωστόσο, η ρητορική επικράτησε κατά τους ελληνιστικούς χρόνους κυρίως χάρη στις </a:t>
            </a:r>
            <a:r>
              <a:rPr lang="el-GR" b="1" dirty="0"/>
              <a:t>Σχολές, όπου διδασκόταν</a:t>
            </a:r>
            <a:r>
              <a:rPr lang="el-GR" dirty="0"/>
              <a:t>. Από τις Σχολές αυτές προήλθαν οι ρήτορες της συγκεκριμένης περιόδου, οι οποίοι αναδείχθηκαν σε ιδιαίτερα δημοφιλείς προσωπικότητες: ο Θεόφραστος, που διαδέχθηκε τον Αριστοτέλη στην Περιπατητική Σχολή, οι Στωικοί και ο </a:t>
            </a:r>
            <a:r>
              <a:rPr lang="el-GR" dirty="0" err="1"/>
              <a:t>Ερμαγόρας</a:t>
            </a:r>
            <a:r>
              <a:rPr lang="el-GR" dirty="0"/>
              <a:t>.</a:t>
            </a:r>
          </a:p>
          <a:p>
            <a:r>
              <a:rPr lang="el-GR" dirty="0"/>
              <a:t>Από τον 5</a:t>
            </a:r>
            <a:r>
              <a:rPr lang="el-GR" baseline="30000" dirty="0"/>
              <a:t>ο</a:t>
            </a:r>
            <a:r>
              <a:rPr lang="el-GR" dirty="0"/>
              <a:t> </a:t>
            </a:r>
            <a:r>
              <a:rPr lang="el-GR" dirty="0" err="1"/>
              <a:t>π.Χ</a:t>
            </a:r>
            <a:r>
              <a:rPr lang="el-GR" dirty="0"/>
              <a:t> αιώνα η ρητορική τέχνη αναπτύσσεται και στη </a:t>
            </a:r>
            <a:r>
              <a:rPr lang="el-GR" b="1" dirty="0"/>
              <a:t>ρωμαϊκή παράδοση</a:t>
            </a:r>
            <a:r>
              <a:rPr lang="el-GR" dirty="0"/>
              <a:t>, μετά από την ελληνική επίδραση. </a:t>
            </a:r>
          </a:p>
          <a:p>
            <a:r>
              <a:rPr lang="el-GR" dirty="0"/>
              <a:t>Κεντρικός τόπος εκφράσεως της ρητορικής τέχνης υπήρξε </a:t>
            </a:r>
            <a:r>
              <a:rPr lang="el-GR" b="1" dirty="0">
                <a:solidFill>
                  <a:srgbClr val="FF0000"/>
                </a:solidFill>
              </a:rPr>
              <a:t>η ρωμαϊκή Σύγκλητος</a:t>
            </a:r>
            <a:r>
              <a:rPr lang="el-GR" dirty="0"/>
              <a:t>, στις συνεδριάσεις της οποίας αναδείχθηκαν σπουδαίοι ρήτορες:</a:t>
            </a:r>
          </a:p>
          <a:p>
            <a:pPr lvl="1">
              <a:buFont typeface="Wingdings" panose="05000000000000000000" pitchFamily="2" charset="2"/>
              <a:buChar char="v"/>
            </a:pPr>
            <a:r>
              <a:rPr lang="el-GR" dirty="0" err="1"/>
              <a:t>Κάτων</a:t>
            </a:r>
            <a:endParaRPr lang="el-GR" dirty="0"/>
          </a:p>
          <a:p>
            <a:pPr lvl="1">
              <a:buFont typeface="Wingdings" panose="05000000000000000000" pitchFamily="2" charset="2"/>
              <a:buChar char="v"/>
            </a:pPr>
            <a:r>
              <a:rPr lang="el-GR" dirty="0" err="1"/>
              <a:t>Γράκχοι</a:t>
            </a:r>
            <a:endParaRPr lang="el-GR" dirty="0"/>
          </a:p>
          <a:p>
            <a:pPr lvl="1">
              <a:buFont typeface="Wingdings" panose="05000000000000000000" pitchFamily="2" charset="2"/>
              <a:buChar char="v"/>
            </a:pPr>
            <a:r>
              <a:rPr lang="el-GR" dirty="0"/>
              <a:t>Τιβέριος </a:t>
            </a:r>
          </a:p>
          <a:p>
            <a:pPr lvl="1">
              <a:buFont typeface="Wingdings" panose="05000000000000000000" pitchFamily="2" charset="2"/>
              <a:buChar char="v"/>
            </a:pPr>
            <a:r>
              <a:rPr lang="el-GR" dirty="0" err="1"/>
              <a:t>Κικέρωνας</a:t>
            </a:r>
            <a:endParaRPr lang="el-GR" dirty="0"/>
          </a:p>
          <a:p>
            <a:pPr lvl="1">
              <a:buFont typeface="Wingdings" panose="05000000000000000000" pitchFamily="2" charset="2"/>
              <a:buChar char="v"/>
            </a:pPr>
            <a:r>
              <a:rPr lang="el-GR" dirty="0"/>
              <a:t>Διονύσιος </a:t>
            </a:r>
            <a:r>
              <a:rPr lang="el-GR" dirty="0" err="1"/>
              <a:t>Αλικαρνασού</a:t>
            </a:r>
            <a:endParaRPr lang="el-GR" dirty="0"/>
          </a:p>
          <a:p>
            <a:pPr lvl="1">
              <a:buFont typeface="Wingdings" panose="05000000000000000000" pitchFamily="2" charset="2"/>
              <a:buChar char="v"/>
            </a:pPr>
            <a:r>
              <a:rPr lang="el-GR" dirty="0"/>
              <a:t>Ερμογένης</a:t>
            </a:r>
          </a:p>
          <a:p>
            <a:pPr lvl="1">
              <a:buFont typeface="Wingdings" panose="05000000000000000000" pitchFamily="2" charset="2"/>
              <a:buChar char="v"/>
            </a:pPr>
            <a:r>
              <a:rPr lang="el-GR" dirty="0" err="1"/>
              <a:t>Κοϊντιλιανός</a:t>
            </a:r>
            <a:endParaRPr lang="el-GR" dirty="0"/>
          </a:p>
        </p:txBody>
      </p:sp>
    </p:spTree>
    <p:extLst>
      <p:ext uri="{BB962C8B-B14F-4D97-AF65-F5344CB8AC3E}">
        <p14:creationId xmlns:p14="http://schemas.microsoft.com/office/powerpoint/2010/main" val="2639088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5D37AE-F1D8-5C2B-46AD-72C707F94642}"/>
              </a:ext>
            </a:extLst>
          </p:cNvPr>
          <p:cNvSpPr>
            <a:spLocks noGrp="1"/>
          </p:cNvSpPr>
          <p:nvPr>
            <p:ph type="title"/>
          </p:nvPr>
        </p:nvSpPr>
        <p:spPr>
          <a:xfrm>
            <a:off x="0" y="0"/>
            <a:ext cx="12192000" cy="681037"/>
          </a:xfrm>
        </p:spPr>
        <p:txBody>
          <a:bodyPr>
            <a:normAutofit fontScale="90000"/>
          </a:bodyPr>
          <a:lstStyle/>
          <a:p>
            <a:pPr algn="ctr"/>
            <a:r>
              <a:rPr lang="el-GR" sz="4400" dirty="0"/>
              <a:t>ΘΥΡΑΘΕΝ ΡΗΤΟΡΙΚΗ ΚΑΙ ΕΚΚΛΗΣΙΑΣΤΙΚΗ ΡΗΤΟΡΙΚΗ</a:t>
            </a:r>
            <a:endParaRPr lang="el-GR" dirty="0"/>
          </a:p>
        </p:txBody>
      </p:sp>
      <p:sp>
        <p:nvSpPr>
          <p:cNvPr id="3" name="Θέση περιεχομένου 2">
            <a:extLst>
              <a:ext uri="{FF2B5EF4-FFF2-40B4-BE49-F238E27FC236}">
                <a16:creationId xmlns:a16="http://schemas.microsoft.com/office/drawing/2014/main" id="{A795AB9C-86BF-BDAD-B65F-F294ABFB42C1}"/>
              </a:ext>
            </a:extLst>
          </p:cNvPr>
          <p:cNvSpPr>
            <a:spLocks noGrp="1"/>
          </p:cNvSpPr>
          <p:nvPr>
            <p:ph idx="1"/>
          </p:nvPr>
        </p:nvSpPr>
        <p:spPr>
          <a:xfrm>
            <a:off x="0" y="581026"/>
            <a:ext cx="12192000" cy="6276974"/>
          </a:xfrm>
        </p:spPr>
        <p:txBody>
          <a:bodyPr>
            <a:normAutofit fontScale="92500"/>
          </a:bodyPr>
          <a:lstStyle/>
          <a:p>
            <a:r>
              <a:rPr lang="el-GR" dirty="0"/>
              <a:t>Μετά την Πεντηκοστή, το μήνυμα του Ευαγγελίου διαδόθηκε και σε ολόκληρη τη ρωμαϊκή αυτοκρατορία. Σε πόλεις όπως η </a:t>
            </a:r>
            <a:r>
              <a:rPr lang="el-GR" b="1" dirty="0"/>
              <a:t>Αθήνα</a:t>
            </a:r>
            <a:r>
              <a:rPr lang="el-GR" dirty="0"/>
              <a:t>, το χριστιανικό κήρυγμα αντιμετώπιζε ένα </a:t>
            </a:r>
            <a:r>
              <a:rPr lang="el-GR" u="sng" dirty="0"/>
              <a:t>ακροατήριο που εκτιμούσε ιδιαιτέρως τη ρητορική τέχνη</a:t>
            </a:r>
            <a:r>
              <a:rPr lang="el-GR" dirty="0"/>
              <a:t>. Η τέχνη αυτή όμως απολάμβανε ιδιαίτερης τιμής και σε άλλες πόλεις της ρωμαϊκής αυτοκρατορίας, όπως συνέβη στα </a:t>
            </a:r>
            <a:r>
              <a:rPr lang="el-GR" b="1" dirty="0" err="1"/>
              <a:t>Λύστρα</a:t>
            </a:r>
            <a:r>
              <a:rPr lang="el-GR" dirty="0"/>
              <a:t>. </a:t>
            </a:r>
          </a:p>
          <a:p>
            <a:r>
              <a:rPr lang="el-GR" dirty="0"/>
              <a:t>Οι κάτοικοι των </a:t>
            </a:r>
            <a:r>
              <a:rPr lang="el-GR" dirty="0" err="1"/>
              <a:t>Λύστρων</a:t>
            </a:r>
            <a:r>
              <a:rPr lang="el-GR" dirty="0"/>
              <a:t> αποκαλούν τον απόστολο Παύλο ως Ερμή «</a:t>
            </a:r>
            <a:r>
              <a:rPr lang="el-GR" i="1" dirty="0" err="1"/>
              <a:t>ἐπειδὴ</a:t>
            </a:r>
            <a:r>
              <a:rPr lang="el-GR" i="1" dirty="0"/>
              <a:t> </a:t>
            </a:r>
            <a:r>
              <a:rPr lang="el-GR" i="1" dirty="0" err="1"/>
              <a:t>αὐτὸς</a:t>
            </a:r>
            <a:r>
              <a:rPr lang="el-GR" i="1" dirty="0"/>
              <a:t> </a:t>
            </a:r>
            <a:r>
              <a:rPr lang="el-GR" i="1" dirty="0" err="1"/>
              <a:t>ἦν</a:t>
            </a:r>
            <a:r>
              <a:rPr lang="el-GR" i="1" dirty="0"/>
              <a:t> </a:t>
            </a:r>
            <a:r>
              <a:rPr lang="el-GR" i="1" dirty="0" err="1"/>
              <a:t>ἡγούμενος</a:t>
            </a:r>
            <a:r>
              <a:rPr lang="el-GR" i="1" dirty="0"/>
              <a:t> </a:t>
            </a:r>
            <a:r>
              <a:rPr lang="el-GR" i="1" dirty="0" err="1"/>
              <a:t>τοῦ</a:t>
            </a:r>
            <a:r>
              <a:rPr lang="el-GR" i="1" dirty="0"/>
              <a:t> λόγου</a:t>
            </a:r>
            <a:r>
              <a:rPr lang="el-GR" dirty="0"/>
              <a:t>», δηλαδή εξαίσιος ρήτορας. </a:t>
            </a:r>
          </a:p>
          <a:p>
            <a:r>
              <a:rPr lang="el-GR" dirty="0"/>
              <a:t>Συνεπώς, η ρητορική τέχνη των Αποστόλων εκτιμάται από τους Εθνικούς, οι οποίοι αναγνωρίζουν σ’ αυτήν μία μορφή της δικής τους θύραθεν ρητορείας. Το γεγονός αυτό αποτέλεσε τη βάση του ενδιαφέροντος των Εθνικών να ακούσουν το χριστιανικό κήρυγμα. </a:t>
            </a:r>
          </a:p>
          <a:p>
            <a:r>
              <a:rPr lang="el-GR" dirty="0"/>
              <a:t>Άλλωστε, η εποχή διαδόσεως του χριστιανικού μηνύματος συμπίπτει με την εποχή που </a:t>
            </a:r>
            <a:r>
              <a:rPr lang="el-GR" u="sng" dirty="0"/>
              <a:t>η ρητορική τέχνη αναγνωρίζεται στον Εθνικό κόσμο ως ένα μέγιστο μορφωτικό αγαθό</a:t>
            </a:r>
            <a:r>
              <a:rPr lang="el-GR" dirty="0"/>
              <a:t>. Συνεπώς, το εθνικό περιβάλλον της εποχής εκείνης πριμοδοτούσε: </a:t>
            </a:r>
          </a:p>
          <a:p>
            <a:pPr lvl="1">
              <a:buFont typeface="Wingdings" panose="05000000000000000000" pitchFamily="2" charset="2"/>
              <a:buChar char="v"/>
            </a:pPr>
            <a:r>
              <a:rPr lang="el-GR" dirty="0"/>
              <a:t>τόσο την ελεύθερη διακίνηση ιδεών, </a:t>
            </a:r>
          </a:p>
          <a:p>
            <a:pPr lvl="1">
              <a:buFont typeface="Wingdings" panose="05000000000000000000" pitchFamily="2" charset="2"/>
              <a:buChar char="v"/>
            </a:pPr>
            <a:r>
              <a:rPr lang="el-GR" dirty="0"/>
              <a:t>όσο και τη δημόσια εξαγγελία των απόψεων.</a:t>
            </a:r>
          </a:p>
        </p:txBody>
      </p:sp>
    </p:spTree>
    <p:extLst>
      <p:ext uri="{BB962C8B-B14F-4D97-AF65-F5344CB8AC3E}">
        <p14:creationId xmlns:p14="http://schemas.microsoft.com/office/powerpoint/2010/main" val="2288326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DEFB41-FD32-0F16-2623-F4D6E4A7D146}"/>
              </a:ext>
            </a:extLst>
          </p:cNvPr>
          <p:cNvSpPr>
            <a:spLocks noGrp="1"/>
          </p:cNvSpPr>
          <p:nvPr>
            <p:ph type="title"/>
          </p:nvPr>
        </p:nvSpPr>
        <p:spPr>
          <a:xfrm>
            <a:off x="1" y="1"/>
            <a:ext cx="12191999" cy="476250"/>
          </a:xfrm>
        </p:spPr>
        <p:txBody>
          <a:bodyPr>
            <a:normAutofit fontScale="90000"/>
          </a:bodyPr>
          <a:lstStyle/>
          <a:p>
            <a:pPr algn="ctr"/>
            <a:r>
              <a:rPr lang="el-GR" sz="3600" dirty="0"/>
              <a:t>ΘΥΡΑΘΕΝ ΡΗΤΟΡΙΚΗ ΚΑΙ ΕΚΚΛΗΣΙΑΣΤΙΚΗ ΡΗΤΟΡΙΚΗ</a:t>
            </a:r>
          </a:p>
        </p:txBody>
      </p:sp>
      <p:sp>
        <p:nvSpPr>
          <p:cNvPr id="3" name="Θέση περιεχομένου 2">
            <a:extLst>
              <a:ext uri="{FF2B5EF4-FFF2-40B4-BE49-F238E27FC236}">
                <a16:creationId xmlns:a16="http://schemas.microsoft.com/office/drawing/2014/main" id="{6CB4D612-1526-05BF-19D0-9442E344E3E9}"/>
              </a:ext>
            </a:extLst>
          </p:cNvPr>
          <p:cNvSpPr>
            <a:spLocks noGrp="1"/>
          </p:cNvSpPr>
          <p:nvPr>
            <p:ph idx="1"/>
          </p:nvPr>
        </p:nvSpPr>
        <p:spPr>
          <a:xfrm>
            <a:off x="-1" y="381001"/>
            <a:ext cx="12191999" cy="6477000"/>
          </a:xfrm>
        </p:spPr>
        <p:txBody>
          <a:bodyPr>
            <a:normAutofit fontScale="85000" lnSpcReduction="20000"/>
          </a:bodyPr>
          <a:lstStyle/>
          <a:p>
            <a:r>
              <a:rPr lang="el-GR" dirty="0"/>
              <a:t>Η συνάντηση της εκκλησιαστικής με τη θύραθεν ρητορική συναρτάται και με τον παράγοντα της γλώσσας του χριστιανικού κηρύγματος, </a:t>
            </a:r>
            <a:r>
              <a:rPr lang="el-GR" b="1" dirty="0">
                <a:solidFill>
                  <a:srgbClr val="FF0000"/>
                </a:solidFill>
              </a:rPr>
              <a:t>της ελληνιστικής κοινής</a:t>
            </a:r>
            <a:r>
              <a:rPr lang="el-GR" dirty="0"/>
              <a:t>. Στη γλώσσα αυτή οι εβραϊκές λέξεις έλαβαν ένα καινούργιο περιεχόμενο, βοηθητικό για να δηλωθεί το σχέδιο του Θεού για τη σωτηρία του κόσμου. </a:t>
            </a:r>
          </a:p>
          <a:p>
            <a:r>
              <a:rPr lang="el-GR" dirty="0"/>
              <a:t>Όμως, </a:t>
            </a:r>
            <a:r>
              <a:rPr lang="el-GR" u="sng" dirty="0"/>
              <a:t>το γλωσσικό ιδίωμα </a:t>
            </a:r>
            <a:r>
              <a:rPr lang="el-GR" dirty="0"/>
              <a:t>του πρώιμου χριστιανικού κηρύγματος προέρχεται μάλλον </a:t>
            </a:r>
          </a:p>
          <a:p>
            <a:pPr lvl="1">
              <a:buFont typeface="Wingdings" panose="05000000000000000000" pitchFamily="2" charset="2"/>
              <a:buChar char="v"/>
            </a:pPr>
            <a:r>
              <a:rPr lang="el-GR" dirty="0"/>
              <a:t>από μία περιφρονημένη προφορική διάλεκτο, </a:t>
            </a:r>
          </a:p>
          <a:p>
            <a:pPr lvl="1">
              <a:buFont typeface="Wingdings" panose="05000000000000000000" pitchFamily="2" charset="2"/>
              <a:buChar char="v"/>
            </a:pPr>
            <a:r>
              <a:rPr lang="el-GR" dirty="0"/>
              <a:t>παρά από την υψηλή γλώσσα των Σχολών των </a:t>
            </a:r>
            <a:r>
              <a:rPr lang="el-GR" dirty="0" err="1"/>
              <a:t>ρητοροδιδασκάλων</a:t>
            </a:r>
            <a:r>
              <a:rPr lang="el-GR" dirty="0"/>
              <a:t>. </a:t>
            </a:r>
          </a:p>
          <a:p>
            <a:r>
              <a:rPr lang="el-GR" dirty="0"/>
              <a:t>Οι Απόστολοι δεν είχαν μαθητεύσει κοντά σε ρήτορες και δεν ακολουθούσαν τις υφολογικές και μεθοδολογικές προδιαγραφές των παραδεδομένων ρητορικών μορφών. </a:t>
            </a:r>
          </a:p>
          <a:p>
            <a:r>
              <a:rPr lang="el-GR" dirty="0"/>
              <a:t>Το γεγονός αυτό είχε ως αποτέλεσμα </a:t>
            </a:r>
            <a:r>
              <a:rPr lang="el-GR" u="sng" dirty="0"/>
              <a:t>τη δημιουργία και κάποιων απωθητικών τάσεων</a:t>
            </a:r>
            <a:r>
              <a:rPr lang="el-GR" dirty="0"/>
              <a:t> έναντι του πρώιμου χριστιανικού κηρύγματος. Γι’ αυτό και οι θύραθεν λόγιοι των πρώτων χριστιανικών αιώνων δεν απέρριπταν μόνο τη μωρία του Σταυρού, αλλά και τη μωρία της γλώσσας, εφόσον γι’ αυτούς το κήρυγμα των Αποστόλων και τα Ευαγγέλια ήταν «ανάξια λόγου», διότι δεν ακολουθούσαν τον αττικό λόγο, ούτε τη διδασκόμενη ρητορική τέχνη. </a:t>
            </a:r>
          </a:p>
          <a:p>
            <a:r>
              <a:rPr lang="el-GR" dirty="0"/>
              <a:t>Στην ουσία </a:t>
            </a:r>
            <a:r>
              <a:rPr lang="el-GR" b="1" dirty="0">
                <a:solidFill>
                  <a:srgbClr val="FF0000"/>
                </a:solidFill>
              </a:rPr>
              <a:t>η πρώιμη εκκλησιαστική ρητορική αποτέλεσε ένα καινούργιο γραμματειακό είδος</a:t>
            </a:r>
            <a:r>
              <a:rPr lang="el-GR" dirty="0"/>
              <a:t>, το οποίο: </a:t>
            </a:r>
          </a:p>
          <a:p>
            <a:pPr lvl="1">
              <a:buFont typeface="Wingdings" panose="05000000000000000000" pitchFamily="2" charset="2"/>
              <a:buChar char="v"/>
            </a:pPr>
            <a:r>
              <a:rPr lang="el-GR" dirty="0"/>
              <a:t>περιέχει το καινούργιο μήνυμα της εν Χριστώ σωτηρίας και </a:t>
            </a:r>
          </a:p>
          <a:p>
            <a:pPr lvl="1">
              <a:buFont typeface="Wingdings" panose="05000000000000000000" pitchFamily="2" charset="2"/>
              <a:buChar char="v"/>
            </a:pPr>
            <a:r>
              <a:rPr lang="el-GR" dirty="0"/>
              <a:t>εκφράστηκε με την καινούργια για την εποχή αυτή μορφή της ελληνικής γλώσσας. </a:t>
            </a:r>
          </a:p>
          <a:p>
            <a:r>
              <a:rPr lang="el-GR" dirty="0"/>
              <a:t>Το ευαγγέλιο κηρύχθηκε σε ένα συγκεκριμένο τόπο και χρόνο και οι κήρυκές του άντλησαν εκφραστικές δυνατότητες από τον πολιτιστικό τους περίγυρο. Γι’ αυτό και η ρητορική του πρώιμου Χριστιανισμού δεν είναι η ρητορική με την τεχνική έννοια, αλλά αποτελεί μία </a:t>
            </a:r>
            <a:r>
              <a:rPr lang="el-GR" b="1" dirty="0">
                <a:solidFill>
                  <a:srgbClr val="FF0000"/>
                </a:solidFill>
              </a:rPr>
              <a:t>στρατηγική «πειστικής επικοινωνίας». </a:t>
            </a:r>
          </a:p>
        </p:txBody>
      </p:sp>
    </p:spTree>
    <p:extLst>
      <p:ext uri="{BB962C8B-B14F-4D97-AF65-F5344CB8AC3E}">
        <p14:creationId xmlns:p14="http://schemas.microsoft.com/office/powerpoint/2010/main" val="4214602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A1387-0D17-459E-C849-95F5164252BD}"/>
              </a:ext>
            </a:extLst>
          </p:cNvPr>
          <p:cNvSpPr>
            <a:spLocks noGrp="1"/>
          </p:cNvSpPr>
          <p:nvPr>
            <p:ph type="title"/>
          </p:nvPr>
        </p:nvSpPr>
        <p:spPr>
          <a:xfrm>
            <a:off x="838200" y="142080"/>
            <a:ext cx="10515600" cy="543720"/>
          </a:xfrm>
        </p:spPr>
        <p:txBody>
          <a:bodyPr>
            <a:normAutofit fontScale="90000"/>
          </a:bodyPr>
          <a:lstStyle/>
          <a:p>
            <a:pPr algn="ctr"/>
            <a:r>
              <a:rPr lang="el-GR" dirty="0"/>
              <a:t>ΤΟ ΚΗΡΥΓΜΑ ΚΑΤΑ ΤΟΝ Β΄ ΑΙΩΝΑ</a:t>
            </a:r>
          </a:p>
        </p:txBody>
      </p:sp>
      <p:sp>
        <p:nvSpPr>
          <p:cNvPr id="3" name="Θέση περιεχομένου 2">
            <a:extLst>
              <a:ext uri="{FF2B5EF4-FFF2-40B4-BE49-F238E27FC236}">
                <a16:creationId xmlns:a16="http://schemas.microsoft.com/office/drawing/2014/main" id="{A6E444C6-EF6A-1043-617A-07CEE7C8AA27}"/>
              </a:ext>
            </a:extLst>
          </p:cNvPr>
          <p:cNvSpPr>
            <a:spLocks noGrp="1"/>
          </p:cNvSpPr>
          <p:nvPr>
            <p:ph idx="1"/>
          </p:nvPr>
        </p:nvSpPr>
        <p:spPr>
          <a:xfrm>
            <a:off x="0" y="685800"/>
            <a:ext cx="12192000" cy="6153946"/>
          </a:xfrm>
        </p:spPr>
        <p:txBody>
          <a:bodyPr>
            <a:normAutofit fontScale="85000" lnSpcReduction="10000"/>
          </a:bodyPr>
          <a:lstStyle/>
          <a:p>
            <a:r>
              <a:rPr lang="el-GR" dirty="0"/>
              <a:t>Κατά τον Β΄ αιώνα στο κήρυγμα </a:t>
            </a:r>
            <a:r>
              <a:rPr lang="el-GR" b="1" dirty="0">
                <a:solidFill>
                  <a:srgbClr val="FF0000"/>
                </a:solidFill>
              </a:rPr>
              <a:t>συνεχίζεται η αποστολική παράδοση</a:t>
            </a:r>
            <a:r>
              <a:rPr lang="el-GR" dirty="0"/>
              <a:t>. Το βάρος πέφτει στο </a:t>
            </a:r>
            <a:r>
              <a:rPr lang="el-GR" u="sng" dirty="0"/>
              <a:t>περιεχόμενο του ευαγγελίου </a:t>
            </a:r>
            <a:r>
              <a:rPr lang="el-GR" dirty="0"/>
              <a:t>και λιγότερο στην εξωτερική του μορφή. Αυτό οφείλεται σε δύο λόγους:</a:t>
            </a:r>
          </a:p>
          <a:p>
            <a:pPr lvl="1">
              <a:buFont typeface="Wingdings" panose="05000000000000000000" pitchFamily="2" charset="2"/>
              <a:buChar char="v"/>
            </a:pPr>
            <a:r>
              <a:rPr lang="el-GR" dirty="0"/>
              <a:t>στο γεγονός ότι η παράδοση διατηρούσε στη μνήμη της τη μορφή του αποστολικού κηρύγματος και </a:t>
            </a:r>
          </a:p>
          <a:p>
            <a:pPr lvl="1">
              <a:buFont typeface="Wingdings" panose="05000000000000000000" pitchFamily="2" charset="2"/>
              <a:buChar char="v"/>
            </a:pPr>
            <a:r>
              <a:rPr lang="el-GR" dirty="0"/>
              <a:t>στο χαμηλό σχετικώς μορφωτικό επίπεδο του χριστιανικού λαού και των περισσότερων ποιμένων του.</a:t>
            </a:r>
          </a:p>
          <a:p>
            <a:r>
              <a:rPr lang="el-GR" dirty="0"/>
              <a:t>Η αρχαιότερη χριστιανική Ομιλία θεωρείται η </a:t>
            </a:r>
            <a:r>
              <a:rPr lang="el-GR" b="1" i="1" dirty="0"/>
              <a:t>Β΄ Επιστολή προς Κορινθίους</a:t>
            </a:r>
            <a:r>
              <a:rPr lang="el-GR" b="1" dirty="0"/>
              <a:t> </a:t>
            </a:r>
            <a:r>
              <a:rPr lang="el-GR" dirty="0"/>
              <a:t>του </a:t>
            </a:r>
            <a:r>
              <a:rPr lang="el-GR" b="1" dirty="0" err="1"/>
              <a:t>Κλήμεντος</a:t>
            </a:r>
            <a:r>
              <a:rPr lang="el-GR" b="1" dirty="0"/>
              <a:t> Ρώμης</a:t>
            </a:r>
            <a:r>
              <a:rPr lang="el-GR" dirty="0"/>
              <a:t>. Ο Δ. </a:t>
            </a:r>
            <a:r>
              <a:rPr lang="el-GR" dirty="0" err="1"/>
              <a:t>Μπαλάνος</a:t>
            </a:r>
            <a:r>
              <a:rPr lang="el-GR" dirty="0"/>
              <a:t> την θεωρεί ως «</a:t>
            </a:r>
            <a:r>
              <a:rPr lang="el-GR" i="1" dirty="0"/>
              <a:t>το </a:t>
            </a:r>
            <a:r>
              <a:rPr lang="el-GR" i="1" dirty="0" err="1"/>
              <a:t>αρχαιότερον</a:t>
            </a:r>
            <a:r>
              <a:rPr lang="el-GR" i="1" dirty="0"/>
              <a:t> </a:t>
            </a:r>
            <a:r>
              <a:rPr lang="el-GR" i="1" dirty="0" err="1"/>
              <a:t>χριστιανικόν</a:t>
            </a:r>
            <a:r>
              <a:rPr lang="el-GR" i="1" dirty="0"/>
              <a:t> κήρυγμα</a:t>
            </a:r>
            <a:r>
              <a:rPr lang="el-GR" dirty="0"/>
              <a:t>». Η Επιστολή αυτή φαίνεται ότι είναι έργο μεταγενέστερο του 150 μ.Χ. Ο συγγραφέας είναι δύσκολο να αναγνωριστεί, γιατί δεν υπάρχουν επαρκείς μαρτυρίες, ενώ δεν αποκλείεται και η υπόθεση να συντάχθηκε από κάποιον προεστό της Κορίνθου.</a:t>
            </a:r>
          </a:p>
          <a:p>
            <a:r>
              <a:rPr lang="el-GR" dirty="0"/>
              <a:t>Βασικό περιεχόμενο της παλαιοχριστιανικής αυτής Ομιλίας είναι </a:t>
            </a:r>
            <a:r>
              <a:rPr lang="el-GR" b="1" dirty="0">
                <a:solidFill>
                  <a:srgbClr val="FF0000"/>
                </a:solidFill>
              </a:rPr>
              <a:t>το κάλεσμα για μετάνοια</a:t>
            </a:r>
            <a:r>
              <a:rPr lang="el-GR" dirty="0"/>
              <a:t>, ως επιχειρήματα επιστρατεύονται:</a:t>
            </a:r>
          </a:p>
          <a:p>
            <a:pPr lvl="1">
              <a:buFont typeface="Wingdings" panose="05000000000000000000" pitchFamily="2" charset="2"/>
              <a:buChar char="v"/>
            </a:pPr>
            <a:r>
              <a:rPr lang="el-GR" dirty="0"/>
              <a:t>ο πρόσκαιρος χαρακτήρας του ανθρώπινου βίου και</a:t>
            </a:r>
          </a:p>
          <a:p>
            <a:pPr lvl="1">
              <a:buFont typeface="Wingdings" panose="05000000000000000000" pitchFamily="2" charset="2"/>
              <a:buChar char="v"/>
            </a:pPr>
            <a:r>
              <a:rPr lang="el-GR" dirty="0"/>
              <a:t>οι επικείμενες τιμωρίες.</a:t>
            </a:r>
          </a:p>
          <a:p>
            <a:r>
              <a:rPr lang="el-GR" dirty="0"/>
              <a:t>Η </a:t>
            </a:r>
            <a:r>
              <a:rPr lang="el-GR" b="1" i="1" dirty="0"/>
              <a:t>Β΄ Επιστολή προς Κορινθίους</a:t>
            </a:r>
            <a:r>
              <a:rPr lang="el-GR" b="1" dirty="0"/>
              <a:t> </a:t>
            </a:r>
            <a:r>
              <a:rPr lang="el-GR" dirty="0"/>
              <a:t>του </a:t>
            </a:r>
            <a:r>
              <a:rPr lang="el-GR" b="1" dirty="0" err="1"/>
              <a:t>Κλήμεντος</a:t>
            </a:r>
            <a:r>
              <a:rPr lang="el-GR" b="1" dirty="0"/>
              <a:t> Ρώμης</a:t>
            </a:r>
            <a:r>
              <a:rPr lang="el-GR" dirty="0"/>
              <a:t> επιχειρηματολογεί όπως όλα τα γνωστά ρητορικά κείμενα της προ–χριστιανικής αρχαιότητας. Πρόκειται για ένα ομιλητικό κείμενο με βιβλική γλώσσα, στο οποίο εκτίθεται η </a:t>
            </a:r>
            <a:r>
              <a:rPr lang="el-GR" dirty="0" err="1"/>
              <a:t>χριστολογική</a:t>
            </a:r>
            <a:r>
              <a:rPr lang="el-GR" dirty="0"/>
              <a:t> και εκκλησιολογική διδασκαλία. Την επιχειρηματολογία διαδέχεται η αναφορά σε έμπρακτα παραδείγματα φιλανθρωπίας, η οποία αποσείει το βάρος των αμαρτιών και την ανάλογη τιμωρία. </a:t>
            </a:r>
          </a:p>
          <a:p>
            <a:endParaRPr lang="el-GR" dirty="0"/>
          </a:p>
        </p:txBody>
      </p:sp>
    </p:spTree>
    <p:extLst>
      <p:ext uri="{BB962C8B-B14F-4D97-AF65-F5344CB8AC3E}">
        <p14:creationId xmlns:p14="http://schemas.microsoft.com/office/powerpoint/2010/main" val="3761148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F92ED0-8B6B-DD4C-A995-8E2ADBCC12BB}"/>
              </a:ext>
            </a:extLst>
          </p:cNvPr>
          <p:cNvSpPr>
            <a:spLocks noGrp="1"/>
          </p:cNvSpPr>
          <p:nvPr>
            <p:ph type="title"/>
          </p:nvPr>
        </p:nvSpPr>
        <p:spPr>
          <a:xfrm>
            <a:off x="838200" y="18256"/>
            <a:ext cx="10515600" cy="525208"/>
          </a:xfrm>
        </p:spPr>
        <p:txBody>
          <a:bodyPr>
            <a:normAutofit fontScale="90000"/>
          </a:bodyPr>
          <a:lstStyle/>
          <a:p>
            <a:pPr algn="ctr"/>
            <a:r>
              <a:rPr lang="el-GR" dirty="0"/>
              <a:t>ΤΟ ΚΗΡΥΓΜΑ ΚΑΤΑ ΤΟΝ Β΄ ΑΙΩΝΑ</a:t>
            </a:r>
          </a:p>
        </p:txBody>
      </p:sp>
      <p:sp>
        <p:nvSpPr>
          <p:cNvPr id="3" name="Θέση περιεχομένου 2">
            <a:extLst>
              <a:ext uri="{FF2B5EF4-FFF2-40B4-BE49-F238E27FC236}">
                <a16:creationId xmlns:a16="http://schemas.microsoft.com/office/drawing/2014/main" id="{253A8D85-2784-AECC-C8EE-546D9030CD29}"/>
              </a:ext>
            </a:extLst>
          </p:cNvPr>
          <p:cNvSpPr>
            <a:spLocks noGrp="1"/>
          </p:cNvSpPr>
          <p:nvPr>
            <p:ph idx="1"/>
          </p:nvPr>
        </p:nvSpPr>
        <p:spPr>
          <a:xfrm>
            <a:off x="0" y="543464"/>
            <a:ext cx="12192000" cy="6296280"/>
          </a:xfrm>
        </p:spPr>
        <p:txBody>
          <a:bodyPr>
            <a:normAutofit fontScale="92500" lnSpcReduction="20000"/>
          </a:bodyPr>
          <a:lstStyle/>
          <a:p>
            <a:r>
              <a:rPr lang="el-GR" dirty="0"/>
              <a:t>Αυτή είναι η έννοια της πρωτοχριστιανικής Ομιλίας, όπως αργότερα την ορίζει ο Ιγνάτιος Αντιοχείας γράφοντας στον Πολύκαρπο Σμύρνης: «</a:t>
            </a:r>
            <a:r>
              <a:rPr lang="el-GR" i="1" dirty="0" err="1"/>
              <a:t>Τὰς</a:t>
            </a:r>
            <a:r>
              <a:rPr lang="el-GR" i="1" dirty="0"/>
              <a:t> κακοτεχνίας </a:t>
            </a:r>
            <a:r>
              <a:rPr lang="el-GR" i="1" dirty="0" err="1"/>
              <a:t>φεῦγε</a:t>
            </a:r>
            <a:r>
              <a:rPr lang="el-GR" i="1" dirty="0"/>
              <a:t>, </a:t>
            </a:r>
            <a:r>
              <a:rPr lang="el-GR" i="1" dirty="0" err="1"/>
              <a:t>μᾶλλον</a:t>
            </a:r>
            <a:r>
              <a:rPr lang="el-GR" i="1" dirty="0"/>
              <a:t> </a:t>
            </a:r>
            <a:r>
              <a:rPr lang="el-GR" i="1" dirty="0" err="1"/>
              <a:t>δὲ</a:t>
            </a:r>
            <a:r>
              <a:rPr lang="el-GR" i="1" dirty="0"/>
              <a:t> </a:t>
            </a:r>
            <a:r>
              <a:rPr lang="el-GR" i="1" dirty="0" err="1"/>
              <a:t>περὶ</a:t>
            </a:r>
            <a:r>
              <a:rPr lang="el-GR" i="1" dirty="0"/>
              <a:t> τούτων </a:t>
            </a:r>
            <a:r>
              <a:rPr lang="el-GR" i="1" dirty="0" err="1"/>
              <a:t>ὁμιλία</a:t>
            </a:r>
            <a:r>
              <a:rPr lang="el-GR" i="1" dirty="0"/>
              <a:t> </a:t>
            </a:r>
            <a:r>
              <a:rPr lang="el-GR" i="1" dirty="0" err="1"/>
              <a:t>ποιοῦ</a:t>
            </a:r>
            <a:r>
              <a:rPr lang="el-GR" dirty="0"/>
              <a:t>».</a:t>
            </a:r>
          </a:p>
          <a:p>
            <a:r>
              <a:rPr lang="el-GR" dirty="0"/>
              <a:t>Ιδιαίτερο ενδιαφέρον παρουσιάζει το τέλος της </a:t>
            </a:r>
            <a:r>
              <a:rPr lang="el-GR" b="1" i="1" dirty="0"/>
              <a:t>Β΄ Επιστολής προς Κορινθίους</a:t>
            </a:r>
            <a:r>
              <a:rPr lang="el-GR" b="1" dirty="0"/>
              <a:t> </a:t>
            </a:r>
            <a:r>
              <a:rPr lang="el-GR" dirty="0"/>
              <a:t>του </a:t>
            </a:r>
            <a:r>
              <a:rPr lang="el-GR" b="1" dirty="0" err="1">
                <a:solidFill>
                  <a:srgbClr val="FF0000"/>
                </a:solidFill>
              </a:rPr>
              <a:t>Κλήμεντος</a:t>
            </a:r>
            <a:r>
              <a:rPr lang="el-GR" b="1" dirty="0">
                <a:solidFill>
                  <a:srgbClr val="FF0000"/>
                </a:solidFill>
              </a:rPr>
              <a:t> Ρώμης</a:t>
            </a:r>
            <a:r>
              <a:rPr lang="el-GR" dirty="0"/>
              <a:t>, όπου ο ομιλητής θίγει το ευαίσθητο θέμα του σκανδαλισμού και της προκλήσεως των Χριστιανών, νουθετώντας με ρητορική τέχνη τους ακροατές του: «</a:t>
            </a:r>
            <a:r>
              <a:rPr lang="el-GR" i="1" dirty="0" err="1"/>
              <a:t>Ἀλλὰ</a:t>
            </a:r>
            <a:r>
              <a:rPr lang="el-GR" i="1" dirty="0"/>
              <a:t> </a:t>
            </a:r>
            <a:r>
              <a:rPr lang="el-GR" i="1" dirty="0" err="1"/>
              <a:t>μηδὲν</a:t>
            </a:r>
            <a:r>
              <a:rPr lang="el-GR" i="1" dirty="0"/>
              <a:t> </a:t>
            </a:r>
            <a:r>
              <a:rPr lang="el-GR" i="1" dirty="0" err="1"/>
              <a:t>ἐκεῖνο</a:t>
            </a:r>
            <a:r>
              <a:rPr lang="el-GR" i="1" dirty="0"/>
              <a:t> </a:t>
            </a:r>
            <a:r>
              <a:rPr lang="el-GR" i="1" dirty="0" err="1"/>
              <a:t>τὴν</a:t>
            </a:r>
            <a:r>
              <a:rPr lang="el-GR" i="1" dirty="0"/>
              <a:t> </a:t>
            </a:r>
            <a:r>
              <a:rPr lang="el-GR" i="1" dirty="0" err="1"/>
              <a:t>διάνοιαν</a:t>
            </a:r>
            <a:r>
              <a:rPr lang="el-GR" i="1" dirty="0"/>
              <a:t> </a:t>
            </a:r>
            <a:r>
              <a:rPr lang="el-GR" i="1" dirty="0" err="1"/>
              <a:t>ὑμῶν</a:t>
            </a:r>
            <a:r>
              <a:rPr lang="el-GR" i="1" dirty="0"/>
              <a:t> </a:t>
            </a:r>
            <a:r>
              <a:rPr lang="el-GR" i="1" dirty="0" err="1"/>
              <a:t>ταρασσέτω</a:t>
            </a:r>
            <a:r>
              <a:rPr lang="el-GR" i="1" dirty="0"/>
              <a:t>, </a:t>
            </a:r>
            <a:r>
              <a:rPr lang="el-GR" i="1" dirty="0" err="1"/>
              <a:t>ὅτι</a:t>
            </a:r>
            <a:r>
              <a:rPr lang="el-GR" i="1" dirty="0"/>
              <a:t> </a:t>
            </a:r>
            <a:r>
              <a:rPr lang="el-GR" i="1" dirty="0" err="1"/>
              <a:t>βλέπομεν</a:t>
            </a:r>
            <a:r>
              <a:rPr lang="el-GR" i="1" dirty="0"/>
              <a:t> </a:t>
            </a:r>
            <a:r>
              <a:rPr lang="el-GR" i="1" dirty="0" err="1"/>
              <a:t>τοὺς</a:t>
            </a:r>
            <a:r>
              <a:rPr lang="el-GR" i="1" dirty="0"/>
              <a:t> </a:t>
            </a:r>
            <a:r>
              <a:rPr lang="el-GR" i="1" dirty="0" err="1"/>
              <a:t>ἀδίκους</a:t>
            </a:r>
            <a:r>
              <a:rPr lang="el-GR" i="1" dirty="0"/>
              <a:t> </a:t>
            </a:r>
            <a:r>
              <a:rPr lang="el-GR" i="1" dirty="0" err="1"/>
              <a:t>πλουτοῦντας</a:t>
            </a:r>
            <a:r>
              <a:rPr lang="el-GR" i="1" dirty="0"/>
              <a:t> </a:t>
            </a:r>
            <a:r>
              <a:rPr lang="el-GR" i="1" dirty="0" err="1"/>
              <a:t>καὶ</a:t>
            </a:r>
            <a:r>
              <a:rPr lang="el-GR" i="1" dirty="0"/>
              <a:t> </a:t>
            </a:r>
            <a:r>
              <a:rPr lang="el-GR" i="1" dirty="0" err="1"/>
              <a:t>στεναχωρουμένους</a:t>
            </a:r>
            <a:r>
              <a:rPr lang="el-GR" i="1" dirty="0"/>
              <a:t> </a:t>
            </a:r>
            <a:r>
              <a:rPr lang="el-GR" i="1" dirty="0" err="1"/>
              <a:t>τοὺς</a:t>
            </a:r>
            <a:r>
              <a:rPr lang="el-GR" i="1" dirty="0"/>
              <a:t> </a:t>
            </a:r>
            <a:r>
              <a:rPr lang="el-GR" i="1" dirty="0" err="1"/>
              <a:t>τοῦ</a:t>
            </a:r>
            <a:r>
              <a:rPr lang="el-GR" i="1" dirty="0"/>
              <a:t> </a:t>
            </a:r>
            <a:r>
              <a:rPr lang="el-GR" i="1" dirty="0" err="1"/>
              <a:t>Θεοῦ</a:t>
            </a:r>
            <a:r>
              <a:rPr lang="el-GR" i="1" dirty="0"/>
              <a:t> δούλους. </a:t>
            </a:r>
            <a:r>
              <a:rPr lang="el-GR" i="1" dirty="0" err="1"/>
              <a:t>Πιστεύουμεν</a:t>
            </a:r>
            <a:r>
              <a:rPr lang="el-GR" i="1" dirty="0"/>
              <a:t> </a:t>
            </a:r>
            <a:r>
              <a:rPr lang="el-GR" i="1" dirty="0" err="1"/>
              <a:t>οὖν</a:t>
            </a:r>
            <a:r>
              <a:rPr lang="el-GR" i="1" dirty="0"/>
              <a:t> </a:t>
            </a:r>
            <a:r>
              <a:rPr lang="el-GR" i="1" dirty="0" err="1"/>
              <a:t>ἀδελφοὶ</a:t>
            </a:r>
            <a:r>
              <a:rPr lang="el-GR" i="1" dirty="0"/>
              <a:t> </a:t>
            </a:r>
            <a:r>
              <a:rPr lang="el-GR" i="1" dirty="0" err="1"/>
              <a:t>καὶ</a:t>
            </a:r>
            <a:r>
              <a:rPr lang="el-GR" i="1" dirty="0"/>
              <a:t> </a:t>
            </a:r>
            <a:r>
              <a:rPr lang="el-GR" i="1" dirty="0" err="1"/>
              <a:t>ἀδελφαί</a:t>
            </a:r>
            <a:r>
              <a:rPr lang="el-GR" i="1" dirty="0"/>
              <a:t>∙ </a:t>
            </a:r>
            <a:r>
              <a:rPr lang="el-GR" i="1" dirty="0" err="1"/>
              <a:t>Θεοῦ</a:t>
            </a:r>
            <a:r>
              <a:rPr lang="el-GR" i="1" dirty="0"/>
              <a:t> </a:t>
            </a:r>
            <a:r>
              <a:rPr lang="el-GR" i="1" dirty="0" err="1"/>
              <a:t>ζῶντος</a:t>
            </a:r>
            <a:r>
              <a:rPr lang="el-GR" i="1" dirty="0"/>
              <a:t> </a:t>
            </a:r>
            <a:r>
              <a:rPr lang="el-GR" i="1" dirty="0" err="1"/>
              <a:t>πεῖραν</a:t>
            </a:r>
            <a:r>
              <a:rPr lang="el-GR" i="1" dirty="0"/>
              <a:t> </a:t>
            </a:r>
            <a:r>
              <a:rPr lang="el-GR" i="1" dirty="0" err="1"/>
              <a:t>ἀθλῶμεν</a:t>
            </a:r>
            <a:r>
              <a:rPr lang="el-GR" i="1" dirty="0"/>
              <a:t> </a:t>
            </a:r>
            <a:r>
              <a:rPr lang="el-GR" i="1" dirty="0" err="1"/>
              <a:t>καὶ</a:t>
            </a:r>
            <a:r>
              <a:rPr lang="el-GR" i="1" dirty="0"/>
              <a:t> </a:t>
            </a:r>
            <a:r>
              <a:rPr lang="el-GR" i="1" dirty="0" err="1"/>
              <a:t>γυμναζόμεθα</a:t>
            </a:r>
            <a:r>
              <a:rPr lang="el-GR" i="1" dirty="0"/>
              <a:t> </a:t>
            </a:r>
            <a:r>
              <a:rPr lang="el-GR" i="1" dirty="0" err="1"/>
              <a:t>τῷ</a:t>
            </a:r>
            <a:r>
              <a:rPr lang="el-GR" i="1" dirty="0"/>
              <a:t> </a:t>
            </a:r>
            <a:r>
              <a:rPr lang="el-GR" i="1" dirty="0" err="1"/>
              <a:t>νῦν</a:t>
            </a:r>
            <a:r>
              <a:rPr lang="el-GR" i="1" dirty="0"/>
              <a:t> </a:t>
            </a:r>
            <a:r>
              <a:rPr lang="el-GR" i="1" dirty="0" err="1"/>
              <a:t>βίῳ</a:t>
            </a:r>
            <a:r>
              <a:rPr lang="el-GR" i="1" dirty="0"/>
              <a:t>, </a:t>
            </a:r>
            <a:r>
              <a:rPr lang="el-GR" i="1" dirty="0" err="1"/>
              <a:t>ἵνα</a:t>
            </a:r>
            <a:r>
              <a:rPr lang="el-GR" i="1" dirty="0"/>
              <a:t> </a:t>
            </a:r>
            <a:r>
              <a:rPr lang="el-GR" i="1" dirty="0" err="1"/>
              <a:t>τῷ</a:t>
            </a:r>
            <a:r>
              <a:rPr lang="el-GR" i="1" dirty="0"/>
              <a:t> </a:t>
            </a:r>
            <a:r>
              <a:rPr lang="el-GR" i="1" dirty="0" err="1"/>
              <a:t>μέλλοντι</a:t>
            </a:r>
            <a:r>
              <a:rPr lang="el-GR" i="1" dirty="0"/>
              <a:t> </a:t>
            </a:r>
            <a:r>
              <a:rPr lang="el-GR" i="1" dirty="0" err="1"/>
              <a:t>στεφανωθῶμεν</a:t>
            </a:r>
            <a:r>
              <a:rPr lang="el-GR" i="1" dirty="0"/>
              <a:t>. </a:t>
            </a:r>
            <a:r>
              <a:rPr lang="el-GR" i="1" dirty="0" err="1"/>
              <a:t>Οὐδεὶς</a:t>
            </a:r>
            <a:r>
              <a:rPr lang="el-GR" i="1" dirty="0"/>
              <a:t> </a:t>
            </a:r>
            <a:r>
              <a:rPr lang="el-GR" i="1" dirty="0" err="1"/>
              <a:t>τῶν</a:t>
            </a:r>
            <a:r>
              <a:rPr lang="el-GR" i="1" dirty="0"/>
              <a:t> δικαίων </a:t>
            </a:r>
            <a:r>
              <a:rPr lang="el-GR" i="1" dirty="0" err="1"/>
              <a:t>ταχὺν</a:t>
            </a:r>
            <a:r>
              <a:rPr lang="el-GR" i="1" dirty="0"/>
              <a:t> </a:t>
            </a:r>
            <a:r>
              <a:rPr lang="el-GR" i="1" dirty="0" err="1"/>
              <a:t>καρπὸν</a:t>
            </a:r>
            <a:r>
              <a:rPr lang="el-GR" i="1" dirty="0"/>
              <a:t> </a:t>
            </a:r>
            <a:r>
              <a:rPr lang="el-GR" i="1" dirty="0" err="1"/>
              <a:t>ἔλαβεν</a:t>
            </a:r>
            <a:r>
              <a:rPr lang="el-GR" i="1" dirty="0"/>
              <a:t>, </a:t>
            </a:r>
            <a:r>
              <a:rPr lang="el-GR" i="1" dirty="0" err="1"/>
              <a:t>ἀλλ</a:t>
            </a:r>
            <a:r>
              <a:rPr lang="el-GR" i="1" dirty="0"/>
              <a:t>’ </a:t>
            </a:r>
            <a:r>
              <a:rPr lang="el-GR" i="1" dirty="0" err="1"/>
              <a:t>ἐκδέχεται</a:t>
            </a:r>
            <a:r>
              <a:rPr lang="el-GR" i="1" dirty="0"/>
              <a:t> </a:t>
            </a:r>
            <a:r>
              <a:rPr lang="el-GR" i="1" dirty="0" err="1"/>
              <a:t>αὐτόν</a:t>
            </a:r>
            <a:r>
              <a:rPr lang="el-GR" i="1" dirty="0"/>
              <a:t>. </a:t>
            </a:r>
            <a:r>
              <a:rPr lang="el-GR" i="1" dirty="0" err="1"/>
              <a:t>Εἰ</a:t>
            </a:r>
            <a:r>
              <a:rPr lang="el-GR" i="1" dirty="0"/>
              <a:t> </a:t>
            </a:r>
            <a:r>
              <a:rPr lang="el-GR" i="1" dirty="0" err="1"/>
              <a:t>γὰρ</a:t>
            </a:r>
            <a:r>
              <a:rPr lang="el-GR" i="1" dirty="0"/>
              <a:t> </a:t>
            </a:r>
            <a:r>
              <a:rPr lang="el-GR" i="1" dirty="0" err="1"/>
              <a:t>τὸν</a:t>
            </a:r>
            <a:r>
              <a:rPr lang="el-GR" i="1" dirty="0"/>
              <a:t> </a:t>
            </a:r>
            <a:r>
              <a:rPr lang="el-GR" i="1" dirty="0" err="1"/>
              <a:t>μισθὸν</a:t>
            </a:r>
            <a:r>
              <a:rPr lang="el-GR" i="1" dirty="0"/>
              <a:t> </a:t>
            </a:r>
            <a:r>
              <a:rPr lang="el-GR" i="1" dirty="0" err="1"/>
              <a:t>τῶν</a:t>
            </a:r>
            <a:r>
              <a:rPr lang="el-GR" i="1" dirty="0"/>
              <a:t> δικαίων ὁ </a:t>
            </a:r>
            <a:r>
              <a:rPr lang="el-GR" i="1" dirty="0" err="1"/>
              <a:t>Θεὸς</a:t>
            </a:r>
            <a:r>
              <a:rPr lang="el-GR" i="1" dirty="0"/>
              <a:t> συντόμως </a:t>
            </a:r>
            <a:r>
              <a:rPr lang="el-GR" i="1" dirty="0" err="1"/>
              <a:t>ἀπεδίδου</a:t>
            </a:r>
            <a:r>
              <a:rPr lang="el-GR" i="1" dirty="0"/>
              <a:t>, </a:t>
            </a:r>
            <a:r>
              <a:rPr lang="el-GR" i="1" dirty="0" err="1"/>
              <a:t>εὐθέως</a:t>
            </a:r>
            <a:r>
              <a:rPr lang="el-GR" i="1" dirty="0"/>
              <a:t> </a:t>
            </a:r>
            <a:r>
              <a:rPr lang="el-GR" i="1" dirty="0" err="1"/>
              <a:t>ἐμπορίαν</a:t>
            </a:r>
            <a:r>
              <a:rPr lang="el-GR" i="1" dirty="0"/>
              <a:t> </a:t>
            </a:r>
            <a:r>
              <a:rPr lang="el-GR" i="1" dirty="0" err="1"/>
              <a:t>ἠσκοῦμεν</a:t>
            </a:r>
            <a:r>
              <a:rPr lang="el-GR" i="1" dirty="0"/>
              <a:t> </a:t>
            </a:r>
            <a:r>
              <a:rPr lang="el-GR" i="1" dirty="0" err="1"/>
              <a:t>καὶ</a:t>
            </a:r>
            <a:r>
              <a:rPr lang="el-GR" i="1" dirty="0"/>
              <a:t> </a:t>
            </a:r>
            <a:r>
              <a:rPr lang="el-GR" i="1" dirty="0" err="1"/>
              <a:t>οὐ</a:t>
            </a:r>
            <a:r>
              <a:rPr lang="el-GR" i="1" dirty="0"/>
              <a:t> </a:t>
            </a:r>
            <a:r>
              <a:rPr lang="el-GR" i="1" dirty="0" err="1"/>
              <a:t>θεοσέβειαν</a:t>
            </a:r>
            <a:r>
              <a:rPr lang="el-GR" i="1" dirty="0"/>
              <a:t>. </a:t>
            </a:r>
            <a:r>
              <a:rPr lang="el-GR" i="1" dirty="0" err="1"/>
              <a:t>Ἐδοκοῦμεν</a:t>
            </a:r>
            <a:r>
              <a:rPr lang="el-GR" i="1" dirty="0"/>
              <a:t> </a:t>
            </a:r>
            <a:r>
              <a:rPr lang="el-GR" i="1" dirty="0" err="1"/>
              <a:t>γὰρ</a:t>
            </a:r>
            <a:r>
              <a:rPr lang="el-GR" i="1" dirty="0"/>
              <a:t> </a:t>
            </a:r>
            <a:r>
              <a:rPr lang="el-GR" i="1" dirty="0" err="1"/>
              <a:t>εἶναι</a:t>
            </a:r>
            <a:r>
              <a:rPr lang="el-GR" i="1" dirty="0"/>
              <a:t> δίκαιοι, </a:t>
            </a:r>
            <a:r>
              <a:rPr lang="el-GR" i="1" dirty="0" err="1"/>
              <a:t>οὐ</a:t>
            </a:r>
            <a:r>
              <a:rPr lang="el-GR" i="1" dirty="0"/>
              <a:t> </a:t>
            </a:r>
            <a:r>
              <a:rPr lang="el-GR" i="1" dirty="0" err="1"/>
              <a:t>τὸ</a:t>
            </a:r>
            <a:r>
              <a:rPr lang="el-GR" i="1" dirty="0"/>
              <a:t> </a:t>
            </a:r>
            <a:r>
              <a:rPr lang="el-GR" i="1" dirty="0" err="1"/>
              <a:t>εὐσεβές</a:t>
            </a:r>
            <a:r>
              <a:rPr lang="el-GR" i="1" dirty="0"/>
              <a:t>, </a:t>
            </a:r>
            <a:r>
              <a:rPr lang="el-GR" i="1" dirty="0" err="1"/>
              <a:t>ἀλλὰ</a:t>
            </a:r>
            <a:r>
              <a:rPr lang="el-GR" i="1" dirty="0"/>
              <a:t> </a:t>
            </a:r>
            <a:r>
              <a:rPr lang="el-GR" i="1" dirty="0" err="1"/>
              <a:t>τὸ</a:t>
            </a:r>
            <a:r>
              <a:rPr lang="el-GR" i="1" dirty="0"/>
              <a:t> </a:t>
            </a:r>
            <a:r>
              <a:rPr lang="el-GR" i="1" dirty="0" err="1"/>
              <a:t>κερδαλαῖον</a:t>
            </a:r>
            <a:r>
              <a:rPr lang="el-GR" i="1" dirty="0"/>
              <a:t> διώκοντες∙ </a:t>
            </a:r>
            <a:r>
              <a:rPr lang="el-GR" i="1" dirty="0" err="1"/>
              <a:t>καὶ</a:t>
            </a:r>
            <a:r>
              <a:rPr lang="el-GR" i="1" dirty="0"/>
              <a:t> </a:t>
            </a:r>
            <a:r>
              <a:rPr lang="el-GR" i="1" dirty="0" err="1"/>
              <a:t>διὰ</a:t>
            </a:r>
            <a:r>
              <a:rPr lang="el-GR" i="1" dirty="0"/>
              <a:t> </a:t>
            </a:r>
            <a:r>
              <a:rPr lang="el-GR" i="1" dirty="0" err="1"/>
              <a:t>τοῦτο</a:t>
            </a:r>
            <a:r>
              <a:rPr lang="el-GR" i="1" dirty="0"/>
              <a:t> θεία κρίσις </a:t>
            </a:r>
            <a:r>
              <a:rPr lang="el-GR" i="1" dirty="0" err="1"/>
              <a:t>ἔβλαψε</a:t>
            </a:r>
            <a:r>
              <a:rPr lang="el-GR" i="1" dirty="0"/>
              <a:t> </a:t>
            </a:r>
            <a:r>
              <a:rPr lang="el-GR" i="1" dirty="0" err="1"/>
              <a:t>πνεῦμα</a:t>
            </a:r>
            <a:r>
              <a:rPr lang="el-GR" i="1" dirty="0"/>
              <a:t> </a:t>
            </a:r>
            <a:r>
              <a:rPr lang="el-GR" i="1" dirty="0" err="1"/>
              <a:t>μὴν</a:t>
            </a:r>
            <a:r>
              <a:rPr lang="el-GR" i="1" dirty="0"/>
              <a:t> </a:t>
            </a:r>
            <a:r>
              <a:rPr lang="el-GR" i="1" dirty="0" err="1"/>
              <a:t>ὄν</a:t>
            </a:r>
            <a:r>
              <a:rPr lang="el-GR" i="1" dirty="0"/>
              <a:t> δίκαιον, </a:t>
            </a:r>
            <a:r>
              <a:rPr lang="el-GR" i="1" dirty="0" err="1"/>
              <a:t>καὶ</a:t>
            </a:r>
            <a:r>
              <a:rPr lang="el-GR" i="1" dirty="0"/>
              <a:t> </a:t>
            </a:r>
            <a:r>
              <a:rPr lang="el-GR" i="1" dirty="0" err="1"/>
              <a:t>ἐβάρυνε</a:t>
            </a:r>
            <a:r>
              <a:rPr lang="el-GR" i="1" dirty="0"/>
              <a:t> </a:t>
            </a:r>
            <a:r>
              <a:rPr lang="el-GR" i="1" dirty="0" err="1"/>
              <a:t>δεσμοῖς</a:t>
            </a:r>
            <a:r>
              <a:rPr lang="el-GR" dirty="0"/>
              <a:t>».</a:t>
            </a:r>
          </a:p>
          <a:p>
            <a:r>
              <a:rPr lang="el-GR" dirty="0"/>
              <a:t>Στο παραπάνω απόσπασμα τίθεται με ρητορικό τρόπο το θέμα της δοκιμασίας του δίκαιου σε συνάφεια με την ευδαιμονία του αδίκου. Ο ομιλητής δεν διστάζει να κάνει αυτή τη διαπίστωση, αλλά με τεχνικό τρόπο αποδεικνύει ότι αυτή η κατάσταση ενισχύει και δεν αποδυναμώνει τον δίκαιο. Μ’ αυτόν τον τρόπο μέσα σε λίγες γραμμές ο εκκλησιαστικός ρήτορας αναδεικνύει την βαθύτερη ερμηνεία της δοκιμασίας του δίκαιου.</a:t>
            </a:r>
          </a:p>
        </p:txBody>
      </p:sp>
    </p:spTree>
    <p:extLst>
      <p:ext uri="{BB962C8B-B14F-4D97-AF65-F5344CB8AC3E}">
        <p14:creationId xmlns:p14="http://schemas.microsoft.com/office/powerpoint/2010/main" val="344829165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1290</TotalTime>
  <Words>6109</Words>
  <Application>Microsoft Office PowerPoint</Application>
  <PresentationFormat>Ευρεία οθόνη</PresentationFormat>
  <Paragraphs>212</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Arial</vt:lpstr>
      <vt:lpstr>Calibri</vt:lpstr>
      <vt:lpstr>Calibri Light</vt:lpstr>
      <vt:lpstr>Palatino Linotype</vt:lpstr>
      <vt:lpstr>Wingdings</vt:lpstr>
      <vt:lpstr>Θέμα του Office</vt:lpstr>
      <vt:lpstr>           ΔΙΑΚΟΝΙΑ ΤΟΥ ΛΟΓΟΥ ΕΝΟΤΗΤΑ 3Η  ΘΥΡΑΘΕΝ ΡΗΤΟΡΙΚΗ ΚΑΙ ΕΚΚΛΗΣΙΑΣΤΙΚΗ ΡΗΤΟΡΙΚΗ Η ΙΣΤΟΡΙΑ ΤΟΥ ΚΗΡΥΓΜΑΤΟΣ  ΚΑΤΑ ΤΟΥΣ Β΄, Γ΄, Δ΄ ΚΑΙ Ε΄ ΑΙΩΝΕΣ    </vt:lpstr>
      <vt:lpstr>ΘΥΡΑΘΕΝ ΡΗΤΟΡΙΚΗ ΚΑΙ ΕΚΚΛΗΣΙΑΣΤΙΚΗ ΡΗΤΟΡΙΚΗ</vt:lpstr>
      <vt:lpstr>ΘΥΡΑΘΕΝ ΡΗΤΟΡΙΚΗ ΚΑΙ ΕΚΚΛΗΣΙΑΣΤΙΚΗ ΡΗΤΟΡΙΚΗ</vt:lpstr>
      <vt:lpstr>ΘΥΡΑΘΕΝ ΡΗΤΟΡΙΚΗ ΚΑΙ ΕΚΚΛΗΣΙΑΣΤΙΚΗ ΡΗΤΟΡΙΚΗ</vt:lpstr>
      <vt:lpstr>ΘΥΡΑΘΕΝ ΡΗΤΟΡΙΚΗ ΚΑΙ ΕΚΚΛΗΣΙΑΣΤΙΚΗ ΡΗΤΟΡΙΚΗ</vt:lpstr>
      <vt:lpstr>ΘΥΡΑΘΕΝ ΡΗΤΟΡΙΚΗ ΚΑΙ ΕΚΚΛΗΣΙΑΣΤΙΚΗ ΡΗΤΟΡΙΚΗ</vt:lpstr>
      <vt:lpstr>ΘΥΡΑΘΕΝ ΡΗΤΟΡΙΚΗ ΚΑΙ ΕΚΚΛΗΣΙΑΣΤΙΚΗ ΡΗΤΟΡΙΚΗ</vt:lpstr>
      <vt:lpstr>ΤΟ ΚΗΡΥΓΜΑ ΚΑΤΑ ΤΟΝ Β΄ ΑΙΩΝΑ</vt:lpstr>
      <vt:lpstr>ΤΟ ΚΗΡΥΓΜΑ ΚΑΤΑ ΤΟΝ Β΄ ΑΙΩΝΑ</vt:lpstr>
      <vt:lpstr>ΤΟ ΚΗΡΥΓΜΑ ΚΑΤΑ ΤΟΝ Β΄ ΑΙΩΝΑ</vt:lpstr>
      <vt:lpstr>ΤΟ ΚΗΡΥΓΜΑ ΚΑΤΑ ΤΟΝ Β΄ ΑΙΩΝΑ</vt:lpstr>
      <vt:lpstr>ΤΟ ΚΗΡΥΓΜΑ ΚΑΤΑ ΤΟΝ Β΄ ΑΙΩΝΑ</vt:lpstr>
      <vt:lpstr>ΤΟ ΚΗΡΥΓΜΑ ΚΑΤΑ ΤΟΝ Γ΄ ΑΙΩΝΑ</vt:lpstr>
      <vt:lpstr>ΤΟ ΚΗΡΥΓΜΑ ΚΑΤΑ ΤΟΝ Γ΄ ΑΙΩΝΑ</vt:lpstr>
      <vt:lpstr>ΤΟ ΚΗΡΥΓΜΑ ΚΑΤΑ ΤΟΝ Γ΄ ΑΙΩΝΑ</vt:lpstr>
      <vt:lpstr>ΤΟ ΚΗΡΥΓΜΑ ΚΑΤΑ ΤΟΝ Γ΄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ΤΟ ΚΗΡΥΓΜΑ ΚΑΤΑ ΤΟΝ Δ΄ ΚΑΙ Ε΄ ΑΙΩΝΑ</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ΔΙΑΚΟΝΙΑ ΤΟΥ ΛΟΓΟΥ ΕΝΟΤΗΤΑ 3Η  ΙΣΤΟΡΙΑ ΤΟΥ ΚΗΡΥΓΜΑΤΟΣ    </dc:title>
  <dc:creator>MARIA KARAMPELIA</dc:creator>
  <cp:lastModifiedBy>MARIA KARAMPELIA</cp:lastModifiedBy>
  <cp:revision>2</cp:revision>
  <dcterms:created xsi:type="dcterms:W3CDTF">2023-03-19T20:30:52Z</dcterms:created>
  <dcterms:modified xsi:type="dcterms:W3CDTF">2025-03-14T11:47:39Z</dcterms:modified>
</cp:coreProperties>
</file>