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1" r:id="rId9"/>
    <p:sldId id="263" r:id="rId10"/>
    <p:sldId id="264" r:id="rId11"/>
    <p:sldId id="265" r:id="rId12"/>
    <p:sldId id="266" r:id="rId13"/>
    <p:sldId id="267" r:id="rId14"/>
    <p:sldId id="268" r:id="rId15"/>
    <p:sldId id="269" r:id="rId16"/>
    <p:sldId id="272" r:id="rId17"/>
    <p:sldId id="273" r:id="rId18"/>
    <p:sldId id="274" r:id="rId19"/>
    <p:sldId id="275" r:id="rId20"/>
    <p:sldId id="276" r:id="rId21"/>
    <p:sldId id="277" r:id="rId22"/>
    <p:sldId id="278" r:id="rId23"/>
    <p:sldId id="270"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96" d="100"/>
          <a:sy n="96" d="100"/>
        </p:scale>
        <p:origin x="1152"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6154EFAC-064B-42F6-A16B-4567A2549BE8}"/>
    <pc:docChg chg="modSld">
      <pc:chgData name="MARIA KARAMPELIA" userId="9dfcc2cac66bf474" providerId="LiveId" clId="{6154EFAC-064B-42F6-A16B-4567A2549BE8}" dt="2024-05-20T11:24:22.846" v="17" actId="20577"/>
      <pc:docMkLst>
        <pc:docMk/>
      </pc:docMkLst>
      <pc:sldChg chg="modSp mod">
        <pc:chgData name="MARIA KARAMPELIA" userId="9dfcc2cac66bf474" providerId="LiveId" clId="{6154EFAC-064B-42F6-A16B-4567A2549BE8}" dt="2024-05-20T11:15:11.997" v="9" actId="20577"/>
        <pc:sldMkLst>
          <pc:docMk/>
          <pc:sldMk cId="738841448" sldId="256"/>
        </pc:sldMkLst>
        <pc:spChg chg="mod">
          <ac:chgData name="MARIA KARAMPELIA" userId="9dfcc2cac66bf474" providerId="LiveId" clId="{6154EFAC-064B-42F6-A16B-4567A2549BE8}" dt="2024-05-20T11:15:11.997" v="9" actId="20577"/>
          <ac:spMkLst>
            <pc:docMk/>
            <pc:sldMk cId="738841448" sldId="256"/>
            <ac:spMk id="2" creationId="{3BC75CE4-DC78-7379-DAC9-9BE1699902F5}"/>
          </ac:spMkLst>
        </pc:spChg>
      </pc:sldChg>
      <pc:sldChg chg="modSp mod">
        <pc:chgData name="MARIA KARAMPELIA" userId="9dfcc2cac66bf474" providerId="LiveId" clId="{6154EFAC-064B-42F6-A16B-4567A2549BE8}" dt="2024-05-20T11:20:10.212" v="11" actId="20577"/>
        <pc:sldMkLst>
          <pc:docMk/>
          <pc:sldMk cId="1686775435" sldId="260"/>
        </pc:sldMkLst>
        <pc:spChg chg="mod">
          <ac:chgData name="MARIA KARAMPELIA" userId="9dfcc2cac66bf474" providerId="LiveId" clId="{6154EFAC-064B-42F6-A16B-4567A2549BE8}" dt="2024-05-20T11:20:10.212" v="11" actId="20577"/>
          <ac:spMkLst>
            <pc:docMk/>
            <pc:sldMk cId="1686775435" sldId="260"/>
            <ac:spMk id="3" creationId="{00000000-0000-0000-0000-000000000000}"/>
          </ac:spMkLst>
        </pc:spChg>
      </pc:sldChg>
      <pc:sldChg chg="modSp mod">
        <pc:chgData name="MARIA KARAMPELIA" userId="9dfcc2cac66bf474" providerId="LiveId" clId="{6154EFAC-064B-42F6-A16B-4567A2549BE8}" dt="2024-05-20T11:24:22.846" v="17" actId="20577"/>
        <pc:sldMkLst>
          <pc:docMk/>
          <pc:sldMk cId="2469027367" sldId="271"/>
        </pc:sldMkLst>
        <pc:spChg chg="mod">
          <ac:chgData name="MARIA KARAMPELIA" userId="9dfcc2cac66bf474" providerId="LiveId" clId="{6154EFAC-064B-42F6-A16B-4567A2549BE8}" dt="2024-05-20T11:24:22.846" v="17" actId="20577"/>
          <ac:spMkLst>
            <pc:docMk/>
            <pc:sldMk cId="2469027367" sldId="271"/>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8872AB-F54F-268C-5263-8D12A6F2CEC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DF990A8-57A2-E68F-256B-197415C4D0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9697BDC8-1249-DC16-90CD-E87179621619}"/>
              </a:ext>
            </a:extLst>
          </p:cNvPr>
          <p:cNvSpPr>
            <a:spLocks noGrp="1"/>
          </p:cNvSpPr>
          <p:nvPr>
            <p:ph type="dt" sz="half" idx="10"/>
          </p:nvPr>
        </p:nvSpPr>
        <p:spPr/>
        <p:txBody>
          <a:bodyPr/>
          <a:lstStyle/>
          <a:p>
            <a:fld id="{969E7E51-6845-4BBE-B4FE-58FBE26D08A9}" type="datetimeFigureOut">
              <a:rPr lang="el-GR" smtClean="0"/>
              <a:t>27/4/2026</a:t>
            </a:fld>
            <a:endParaRPr lang="el-GR"/>
          </a:p>
        </p:txBody>
      </p:sp>
      <p:sp>
        <p:nvSpPr>
          <p:cNvPr id="5" name="Θέση υποσέλιδου 4">
            <a:extLst>
              <a:ext uri="{FF2B5EF4-FFF2-40B4-BE49-F238E27FC236}">
                <a16:creationId xmlns:a16="http://schemas.microsoft.com/office/drawing/2014/main" id="{49041FCF-6B41-E5E8-FD1E-80D67351A88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CE78BE0-297C-41EF-B43B-21931C1B4E7D}"/>
              </a:ext>
            </a:extLst>
          </p:cNvPr>
          <p:cNvSpPr>
            <a:spLocks noGrp="1"/>
          </p:cNvSpPr>
          <p:nvPr>
            <p:ph type="sldNum" sz="quarter" idx="12"/>
          </p:nvPr>
        </p:nvSpPr>
        <p:spPr/>
        <p:txBody>
          <a:bodyPr/>
          <a:lstStyle/>
          <a:p>
            <a:fld id="{B367D7CD-4372-4300-BAD5-6E8CF887DC16}" type="slidenum">
              <a:rPr lang="el-GR" smtClean="0"/>
              <a:t>‹#›</a:t>
            </a:fld>
            <a:endParaRPr lang="el-GR"/>
          </a:p>
        </p:txBody>
      </p:sp>
    </p:spTree>
    <p:extLst>
      <p:ext uri="{BB962C8B-B14F-4D97-AF65-F5344CB8AC3E}">
        <p14:creationId xmlns:p14="http://schemas.microsoft.com/office/powerpoint/2010/main" val="3088316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C785C5-24B5-DC98-6986-124742DE61A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8E4B6C6-9DFB-5416-4E3D-09522E00ED7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E1BD334-CEE2-A407-FC9A-3BE8C18E907B}"/>
              </a:ext>
            </a:extLst>
          </p:cNvPr>
          <p:cNvSpPr>
            <a:spLocks noGrp="1"/>
          </p:cNvSpPr>
          <p:nvPr>
            <p:ph type="dt" sz="half" idx="10"/>
          </p:nvPr>
        </p:nvSpPr>
        <p:spPr/>
        <p:txBody>
          <a:bodyPr/>
          <a:lstStyle/>
          <a:p>
            <a:fld id="{969E7E51-6845-4BBE-B4FE-58FBE26D08A9}" type="datetimeFigureOut">
              <a:rPr lang="el-GR" smtClean="0"/>
              <a:t>27/4/2026</a:t>
            </a:fld>
            <a:endParaRPr lang="el-GR"/>
          </a:p>
        </p:txBody>
      </p:sp>
      <p:sp>
        <p:nvSpPr>
          <p:cNvPr id="5" name="Θέση υποσέλιδου 4">
            <a:extLst>
              <a:ext uri="{FF2B5EF4-FFF2-40B4-BE49-F238E27FC236}">
                <a16:creationId xmlns:a16="http://schemas.microsoft.com/office/drawing/2014/main" id="{7E0D9C8B-79CB-D1AF-22C7-EA1CCF89A10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F33B2E9-DF0B-038E-DDBB-9631DD2E1FA8}"/>
              </a:ext>
            </a:extLst>
          </p:cNvPr>
          <p:cNvSpPr>
            <a:spLocks noGrp="1"/>
          </p:cNvSpPr>
          <p:nvPr>
            <p:ph type="sldNum" sz="quarter" idx="12"/>
          </p:nvPr>
        </p:nvSpPr>
        <p:spPr/>
        <p:txBody>
          <a:bodyPr/>
          <a:lstStyle/>
          <a:p>
            <a:fld id="{B367D7CD-4372-4300-BAD5-6E8CF887DC16}" type="slidenum">
              <a:rPr lang="el-GR" smtClean="0"/>
              <a:t>‹#›</a:t>
            </a:fld>
            <a:endParaRPr lang="el-GR"/>
          </a:p>
        </p:txBody>
      </p:sp>
    </p:spTree>
    <p:extLst>
      <p:ext uri="{BB962C8B-B14F-4D97-AF65-F5344CB8AC3E}">
        <p14:creationId xmlns:p14="http://schemas.microsoft.com/office/powerpoint/2010/main" val="3565797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7A29421-8184-2309-B6F2-DE2190926AA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F147863-6F12-B90C-EE20-CCBDE30796B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043957F-F8EF-95B9-4D27-961ECB63F9F0}"/>
              </a:ext>
            </a:extLst>
          </p:cNvPr>
          <p:cNvSpPr>
            <a:spLocks noGrp="1"/>
          </p:cNvSpPr>
          <p:nvPr>
            <p:ph type="dt" sz="half" idx="10"/>
          </p:nvPr>
        </p:nvSpPr>
        <p:spPr/>
        <p:txBody>
          <a:bodyPr/>
          <a:lstStyle/>
          <a:p>
            <a:fld id="{969E7E51-6845-4BBE-B4FE-58FBE26D08A9}" type="datetimeFigureOut">
              <a:rPr lang="el-GR" smtClean="0"/>
              <a:t>27/4/2026</a:t>
            </a:fld>
            <a:endParaRPr lang="el-GR"/>
          </a:p>
        </p:txBody>
      </p:sp>
      <p:sp>
        <p:nvSpPr>
          <p:cNvPr id="5" name="Θέση υποσέλιδου 4">
            <a:extLst>
              <a:ext uri="{FF2B5EF4-FFF2-40B4-BE49-F238E27FC236}">
                <a16:creationId xmlns:a16="http://schemas.microsoft.com/office/drawing/2014/main" id="{03FC069B-2A5D-2F9C-D31A-3254732BF72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67C10D1-51A7-4F3C-1EC5-EA7314736218}"/>
              </a:ext>
            </a:extLst>
          </p:cNvPr>
          <p:cNvSpPr>
            <a:spLocks noGrp="1"/>
          </p:cNvSpPr>
          <p:nvPr>
            <p:ph type="sldNum" sz="quarter" idx="12"/>
          </p:nvPr>
        </p:nvSpPr>
        <p:spPr/>
        <p:txBody>
          <a:bodyPr/>
          <a:lstStyle/>
          <a:p>
            <a:fld id="{B367D7CD-4372-4300-BAD5-6E8CF887DC16}" type="slidenum">
              <a:rPr lang="el-GR" smtClean="0"/>
              <a:t>‹#›</a:t>
            </a:fld>
            <a:endParaRPr lang="el-GR"/>
          </a:p>
        </p:txBody>
      </p:sp>
    </p:spTree>
    <p:extLst>
      <p:ext uri="{BB962C8B-B14F-4D97-AF65-F5344CB8AC3E}">
        <p14:creationId xmlns:p14="http://schemas.microsoft.com/office/powerpoint/2010/main" val="655399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9D6C79-F7B1-34B7-219E-D9B027D7F62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1870753-8032-EC28-D864-5839D043671B}"/>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9460559-24DE-C08E-C1A2-1CFC40A75286}"/>
              </a:ext>
            </a:extLst>
          </p:cNvPr>
          <p:cNvSpPr>
            <a:spLocks noGrp="1"/>
          </p:cNvSpPr>
          <p:nvPr>
            <p:ph type="dt" sz="half" idx="10"/>
          </p:nvPr>
        </p:nvSpPr>
        <p:spPr/>
        <p:txBody>
          <a:bodyPr/>
          <a:lstStyle/>
          <a:p>
            <a:fld id="{969E7E51-6845-4BBE-B4FE-58FBE26D08A9}" type="datetimeFigureOut">
              <a:rPr lang="el-GR" smtClean="0"/>
              <a:t>27/4/2026</a:t>
            </a:fld>
            <a:endParaRPr lang="el-GR"/>
          </a:p>
        </p:txBody>
      </p:sp>
      <p:sp>
        <p:nvSpPr>
          <p:cNvPr id="5" name="Θέση υποσέλιδου 4">
            <a:extLst>
              <a:ext uri="{FF2B5EF4-FFF2-40B4-BE49-F238E27FC236}">
                <a16:creationId xmlns:a16="http://schemas.microsoft.com/office/drawing/2014/main" id="{06FB74C4-2171-E2CF-FF79-E8189FB1A20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4F9417E-DBE7-A132-4F8E-37F0E99117F6}"/>
              </a:ext>
            </a:extLst>
          </p:cNvPr>
          <p:cNvSpPr>
            <a:spLocks noGrp="1"/>
          </p:cNvSpPr>
          <p:nvPr>
            <p:ph type="sldNum" sz="quarter" idx="12"/>
          </p:nvPr>
        </p:nvSpPr>
        <p:spPr/>
        <p:txBody>
          <a:bodyPr/>
          <a:lstStyle/>
          <a:p>
            <a:fld id="{B367D7CD-4372-4300-BAD5-6E8CF887DC16}" type="slidenum">
              <a:rPr lang="el-GR" smtClean="0"/>
              <a:t>‹#›</a:t>
            </a:fld>
            <a:endParaRPr lang="el-GR"/>
          </a:p>
        </p:txBody>
      </p:sp>
    </p:spTree>
    <p:extLst>
      <p:ext uri="{BB962C8B-B14F-4D97-AF65-F5344CB8AC3E}">
        <p14:creationId xmlns:p14="http://schemas.microsoft.com/office/powerpoint/2010/main" val="2503076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15A534-6C93-4FCA-325D-21694D8C779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DDDF69F-23E4-1D14-3BF0-D033869602D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A7C9958-E42B-C4EA-BF05-E6C6F622FE49}"/>
              </a:ext>
            </a:extLst>
          </p:cNvPr>
          <p:cNvSpPr>
            <a:spLocks noGrp="1"/>
          </p:cNvSpPr>
          <p:nvPr>
            <p:ph type="dt" sz="half" idx="10"/>
          </p:nvPr>
        </p:nvSpPr>
        <p:spPr/>
        <p:txBody>
          <a:bodyPr/>
          <a:lstStyle/>
          <a:p>
            <a:fld id="{969E7E51-6845-4BBE-B4FE-58FBE26D08A9}" type="datetimeFigureOut">
              <a:rPr lang="el-GR" smtClean="0"/>
              <a:t>27/4/2026</a:t>
            </a:fld>
            <a:endParaRPr lang="el-GR"/>
          </a:p>
        </p:txBody>
      </p:sp>
      <p:sp>
        <p:nvSpPr>
          <p:cNvPr id="5" name="Θέση υποσέλιδου 4">
            <a:extLst>
              <a:ext uri="{FF2B5EF4-FFF2-40B4-BE49-F238E27FC236}">
                <a16:creationId xmlns:a16="http://schemas.microsoft.com/office/drawing/2014/main" id="{D15C0099-C4EE-2FFD-95BF-12BA7E5D513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4E0BEB0-6D6B-0422-4A8E-FC4C138B44DA}"/>
              </a:ext>
            </a:extLst>
          </p:cNvPr>
          <p:cNvSpPr>
            <a:spLocks noGrp="1"/>
          </p:cNvSpPr>
          <p:nvPr>
            <p:ph type="sldNum" sz="quarter" idx="12"/>
          </p:nvPr>
        </p:nvSpPr>
        <p:spPr/>
        <p:txBody>
          <a:bodyPr/>
          <a:lstStyle/>
          <a:p>
            <a:fld id="{B367D7CD-4372-4300-BAD5-6E8CF887DC16}" type="slidenum">
              <a:rPr lang="el-GR" smtClean="0"/>
              <a:t>‹#›</a:t>
            </a:fld>
            <a:endParaRPr lang="el-GR"/>
          </a:p>
        </p:txBody>
      </p:sp>
    </p:spTree>
    <p:extLst>
      <p:ext uri="{BB962C8B-B14F-4D97-AF65-F5344CB8AC3E}">
        <p14:creationId xmlns:p14="http://schemas.microsoft.com/office/powerpoint/2010/main" val="2328678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9176CB-D581-5FEF-346D-327F18AAD09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5065EED-CCCE-5F1B-3A21-20C9C760859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D08D528-33C1-E603-9EF4-F4D3611352A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985B119-EB69-E7CA-58EF-60C79F331BE2}"/>
              </a:ext>
            </a:extLst>
          </p:cNvPr>
          <p:cNvSpPr>
            <a:spLocks noGrp="1"/>
          </p:cNvSpPr>
          <p:nvPr>
            <p:ph type="dt" sz="half" idx="10"/>
          </p:nvPr>
        </p:nvSpPr>
        <p:spPr/>
        <p:txBody>
          <a:bodyPr/>
          <a:lstStyle/>
          <a:p>
            <a:fld id="{969E7E51-6845-4BBE-B4FE-58FBE26D08A9}" type="datetimeFigureOut">
              <a:rPr lang="el-GR" smtClean="0"/>
              <a:t>27/4/2026</a:t>
            </a:fld>
            <a:endParaRPr lang="el-GR"/>
          </a:p>
        </p:txBody>
      </p:sp>
      <p:sp>
        <p:nvSpPr>
          <p:cNvPr id="6" name="Θέση υποσέλιδου 5">
            <a:extLst>
              <a:ext uri="{FF2B5EF4-FFF2-40B4-BE49-F238E27FC236}">
                <a16:creationId xmlns:a16="http://schemas.microsoft.com/office/drawing/2014/main" id="{98839369-A608-BD66-BA65-D7CAFB84909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677F5FA-142A-398A-ADE2-32E8EEE58896}"/>
              </a:ext>
            </a:extLst>
          </p:cNvPr>
          <p:cNvSpPr>
            <a:spLocks noGrp="1"/>
          </p:cNvSpPr>
          <p:nvPr>
            <p:ph type="sldNum" sz="quarter" idx="12"/>
          </p:nvPr>
        </p:nvSpPr>
        <p:spPr/>
        <p:txBody>
          <a:bodyPr/>
          <a:lstStyle/>
          <a:p>
            <a:fld id="{B367D7CD-4372-4300-BAD5-6E8CF887DC16}" type="slidenum">
              <a:rPr lang="el-GR" smtClean="0"/>
              <a:t>‹#›</a:t>
            </a:fld>
            <a:endParaRPr lang="el-GR"/>
          </a:p>
        </p:txBody>
      </p:sp>
    </p:spTree>
    <p:extLst>
      <p:ext uri="{BB962C8B-B14F-4D97-AF65-F5344CB8AC3E}">
        <p14:creationId xmlns:p14="http://schemas.microsoft.com/office/powerpoint/2010/main" val="3234743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1B6226-33F2-04DB-8A4A-A0D6B1011DF8}"/>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EEA8745-4D05-1ECD-E245-D561625A59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FCD6103-60BD-D9BB-A772-81160061E23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69CF3B9-3DB8-9C0A-68DE-8BD0AFD991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E03E015-C6C8-CA8D-9B14-CD4F69545D9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A2FF29F-19EC-9112-F190-BB113D25C595}"/>
              </a:ext>
            </a:extLst>
          </p:cNvPr>
          <p:cNvSpPr>
            <a:spLocks noGrp="1"/>
          </p:cNvSpPr>
          <p:nvPr>
            <p:ph type="dt" sz="half" idx="10"/>
          </p:nvPr>
        </p:nvSpPr>
        <p:spPr/>
        <p:txBody>
          <a:bodyPr/>
          <a:lstStyle/>
          <a:p>
            <a:fld id="{969E7E51-6845-4BBE-B4FE-58FBE26D08A9}" type="datetimeFigureOut">
              <a:rPr lang="el-GR" smtClean="0"/>
              <a:t>27/4/2026</a:t>
            </a:fld>
            <a:endParaRPr lang="el-GR"/>
          </a:p>
        </p:txBody>
      </p:sp>
      <p:sp>
        <p:nvSpPr>
          <p:cNvPr id="8" name="Θέση υποσέλιδου 7">
            <a:extLst>
              <a:ext uri="{FF2B5EF4-FFF2-40B4-BE49-F238E27FC236}">
                <a16:creationId xmlns:a16="http://schemas.microsoft.com/office/drawing/2014/main" id="{058950F8-A7DA-F75C-3DFF-60A83BA4EE7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AFCA72C-1D81-E176-4BF3-688F57C26212}"/>
              </a:ext>
            </a:extLst>
          </p:cNvPr>
          <p:cNvSpPr>
            <a:spLocks noGrp="1"/>
          </p:cNvSpPr>
          <p:nvPr>
            <p:ph type="sldNum" sz="quarter" idx="12"/>
          </p:nvPr>
        </p:nvSpPr>
        <p:spPr/>
        <p:txBody>
          <a:bodyPr/>
          <a:lstStyle/>
          <a:p>
            <a:fld id="{B367D7CD-4372-4300-BAD5-6E8CF887DC16}" type="slidenum">
              <a:rPr lang="el-GR" smtClean="0"/>
              <a:t>‹#›</a:t>
            </a:fld>
            <a:endParaRPr lang="el-GR"/>
          </a:p>
        </p:txBody>
      </p:sp>
    </p:spTree>
    <p:extLst>
      <p:ext uri="{BB962C8B-B14F-4D97-AF65-F5344CB8AC3E}">
        <p14:creationId xmlns:p14="http://schemas.microsoft.com/office/powerpoint/2010/main" val="2712693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FF9116-C0C8-A4FB-5DE4-86B6B876128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2DF80A1-FB8D-74D7-CCDB-0A55D2B54806}"/>
              </a:ext>
            </a:extLst>
          </p:cNvPr>
          <p:cNvSpPr>
            <a:spLocks noGrp="1"/>
          </p:cNvSpPr>
          <p:nvPr>
            <p:ph type="dt" sz="half" idx="10"/>
          </p:nvPr>
        </p:nvSpPr>
        <p:spPr/>
        <p:txBody>
          <a:bodyPr/>
          <a:lstStyle/>
          <a:p>
            <a:fld id="{969E7E51-6845-4BBE-B4FE-58FBE26D08A9}" type="datetimeFigureOut">
              <a:rPr lang="el-GR" smtClean="0"/>
              <a:t>27/4/2026</a:t>
            </a:fld>
            <a:endParaRPr lang="el-GR"/>
          </a:p>
        </p:txBody>
      </p:sp>
      <p:sp>
        <p:nvSpPr>
          <p:cNvPr id="4" name="Θέση υποσέλιδου 3">
            <a:extLst>
              <a:ext uri="{FF2B5EF4-FFF2-40B4-BE49-F238E27FC236}">
                <a16:creationId xmlns:a16="http://schemas.microsoft.com/office/drawing/2014/main" id="{5CD6C65A-5988-E297-2902-2E97536AD94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BBA96EC-F025-22AA-D239-7E2E231FDDFB}"/>
              </a:ext>
            </a:extLst>
          </p:cNvPr>
          <p:cNvSpPr>
            <a:spLocks noGrp="1"/>
          </p:cNvSpPr>
          <p:nvPr>
            <p:ph type="sldNum" sz="quarter" idx="12"/>
          </p:nvPr>
        </p:nvSpPr>
        <p:spPr/>
        <p:txBody>
          <a:bodyPr/>
          <a:lstStyle/>
          <a:p>
            <a:fld id="{B367D7CD-4372-4300-BAD5-6E8CF887DC16}" type="slidenum">
              <a:rPr lang="el-GR" smtClean="0"/>
              <a:t>‹#›</a:t>
            </a:fld>
            <a:endParaRPr lang="el-GR"/>
          </a:p>
        </p:txBody>
      </p:sp>
    </p:spTree>
    <p:extLst>
      <p:ext uri="{BB962C8B-B14F-4D97-AF65-F5344CB8AC3E}">
        <p14:creationId xmlns:p14="http://schemas.microsoft.com/office/powerpoint/2010/main" val="1699075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A2B17F3A-3793-6CD8-EDE8-CFE4CC6EAA08}"/>
              </a:ext>
            </a:extLst>
          </p:cNvPr>
          <p:cNvSpPr>
            <a:spLocks noGrp="1"/>
          </p:cNvSpPr>
          <p:nvPr>
            <p:ph type="dt" sz="half" idx="10"/>
          </p:nvPr>
        </p:nvSpPr>
        <p:spPr/>
        <p:txBody>
          <a:bodyPr/>
          <a:lstStyle/>
          <a:p>
            <a:fld id="{969E7E51-6845-4BBE-B4FE-58FBE26D08A9}" type="datetimeFigureOut">
              <a:rPr lang="el-GR" smtClean="0"/>
              <a:t>27/4/2026</a:t>
            </a:fld>
            <a:endParaRPr lang="el-GR"/>
          </a:p>
        </p:txBody>
      </p:sp>
      <p:sp>
        <p:nvSpPr>
          <p:cNvPr id="3" name="Θέση υποσέλιδου 2">
            <a:extLst>
              <a:ext uri="{FF2B5EF4-FFF2-40B4-BE49-F238E27FC236}">
                <a16:creationId xmlns:a16="http://schemas.microsoft.com/office/drawing/2014/main" id="{48258094-12B1-A252-7D87-74E872601233}"/>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10ACC818-6655-F76E-ADDE-06A61F5F6303}"/>
              </a:ext>
            </a:extLst>
          </p:cNvPr>
          <p:cNvSpPr>
            <a:spLocks noGrp="1"/>
          </p:cNvSpPr>
          <p:nvPr>
            <p:ph type="sldNum" sz="quarter" idx="12"/>
          </p:nvPr>
        </p:nvSpPr>
        <p:spPr/>
        <p:txBody>
          <a:bodyPr/>
          <a:lstStyle/>
          <a:p>
            <a:fld id="{B367D7CD-4372-4300-BAD5-6E8CF887DC16}" type="slidenum">
              <a:rPr lang="el-GR" smtClean="0"/>
              <a:t>‹#›</a:t>
            </a:fld>
            <a:endParaRPr lang="el-GR"/>
          </a:p>
        </p:txBody>
      </p:sp>
    </p:spTree>
    <p:extLst>
      <p:ext uri="{BB962C8B-B14F-4D97-AF65-F5344CB8AC3E}">
        <p14:creationId xmlns:p14="http://schemas.microsoft.com/office/powerpoint/2010/main" val="224364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A60C19-23F9-D1C8-E006-58413DBAA5D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AFCE110-4423-D0B2-C9E8-D708A9E2A1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3110771E-CC87-24EB-527F-2D821D26ED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A888161-B064-6F31-3237-3E81DFB78E4C}"/>
              </a:ext>
            </a:extLst>
          </p:cNvPr>
          <p:cNvSpPr>
            <a:spLocks noGrp="1"/>
          </p:cNvSpPr>
          <p:nvPr>
            <p:ph type="dt" sz="half" idx="10"/>
          </p:nvPr>
        </p:nvSpPr>
        <p:spPr/>
        <p:txBody>
          <a:bodyPr/>
          <a:lstStyle/>
          <a:p>
            <a:fld id="{969E7E51-6845-4BBE-B4FE-58FBE26D08A9}" type="datetimeFigureOut">
              <a:rPr lang="el-GR" smtClean="0"/>
              <a:t>27/4/2026</a:t>
            </a:fld>
            <a:endParaRPr lang="el-GR"/>
          </a:p>
        </p:txBody>
      </p:sp>
      <p:sp>
        <p:nvSpPr>
          <p:cNvPr id="6" name="Θέση υποσέλιδου 5">
            <a:extLst>
              <a:ext uri="{FF2B5EF4-FFF2-40B4-BE49-F238E27FC236}">
                <a16:creationId xmlns:a16="http://schemas.microsoft.com/office/drawing/2014/main" id="{C474FA54-CDEB-EA91-8D18-73D51AB9572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1F4CEA5-C818-677D-6DAD-8DA7A07EB885}"/>
              </a:ext>
            </a:extLst>
          </p:cNvPr>
          <p:cNvSpPr>
            <a:spLocks noGrp="1"/>
          </p:cNvSpPr>
          <p:nvPr>
            <p:ph type="sldNum" sz="quarter" idx="12"/>
          </p:nvPr>
        </p:nvSpPr>
        <p:spPr/>
        <p:txBody>
          <a:bodyPr/>
          <a:lstStyle/>
          <a:p>
            <a:fld id="{B367D7CD-4372-4300-BAD5-6E8CF887DC16}" type="slidenum">
              <a:rPr lang="el-GR" smtClean="0"/>
              <a:t>‹#›</a:t>
            </a:fld>
            <a:endParaRPr lang="el-GR"/>
          </a:p>
        </p:txBody>
      </p:sp>
    </p:spTree>
    <p:extLst>
      <p:ext uri="{BB962C8B-B14F-4D97-AF65-F5344CB8AC3E}">
        <p14:creationId xmlns:p14="http://schemas.microsoft.com/office/powerpoint/2010/main" val="1866115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E8EE61-B743-2F39-AFC7-B830E8D74CC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06A58D8-9890-FE69-E176-DA9D9131F1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42AB0A0-A1FE-FC9D-113A-4B1E89792B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45BA02C-A322-201D-A788-41271D00E9D5}"/>
              </a:ext>
            </a:extLst>
          </p:cNvPr>
          <p:cNvSpPr>
            <a:spLocks noGrp="1"/>
          </p:cNvSpPr>
          <p:nvPr>
            <p:ph type="dt" sz="half" idx="10"/>
          </p:nvPr>
        </p:nvSpPr>
        <p:spPr/>
        <p:txBody>
          <a:bodyPr/>
          <a:lstStyle/>
          <a:p>
            <a:fld id="{969E7E51-6845-4BBE-B4FE-58FBE26D08A9}" type="datetimeFigureOut">
              <a:rPr lang="el-GR" smtClean="0"/>
              <a:t>27/4/2026</a:t>
            </a:fld>
            <a:endParaRPr lang="el-GR"/>
          </a:p>
        </p:txBody>
      </p:sp>
      <p:sp>
        <p:nvSpPr>
          <p:cNvPr id="6" name="Θέση υποσέλιδου 5">
            <a:extLst>
              <a:ext uri="{FF2B5EF4-FFF2-40B4-BE49-F238E27FC236}">
                <a16:creationId xmlns:a16="http://schemas.microsoft.com/office/drawing/2014/main" id="{ADE2E21C-5200-B667-8768-A883383115C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B324106-6246-FD76-E982-7F484489EB00}"/>
              </a:ext>
            </a:extLst>
          </p:cNvPr>
          <p:cNvSpPr>
            <a:spLocks noGrp="1"/>
          </p:cNvSpPr>
          <p:nvPr>
            <p:ph type="sldNum" sz="quarter" idx="12"/>
          </p:nvPr>
        </p:nvSpPr>
        <p:spPr/>
        <p:txBody>
          <a:bodyPr/>
          <a:lstStyle/>
          <a:p>
            <a:fld id="{B367D7CD-4372-4300-BAD5-6E8CF887DC16}" type="slidenum">
              <a:rPr lang="el-GR" smtClean="0"/>
              <a:t>‹#›</a:t>
            </a:fld>
            <a:endParaRPr lang="el-GR"/>
          </a:p>
        </p:txBody>
      </p:sp>
    </p:spTree>
    <p:extLst>
      <p:ext uri="{BB962C8B-B14F-4D97-AF65-F5344CB8AC3E}">
        <p14:creationId xmlns:p14="http://schemas.microsoft.com/office/powerpoint/2010/main" val="3340211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69A09F4-E68E-0CD5-0AA4-6DE2564C43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A65C4F9-AF8E-DB0D-76F7-3C0FBC405E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054A474-D747-284E-8AF6-F08DC70A0D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9E7E51-6845-4BBE-B4FE-58FBE26D08A9}" type="datetimeFigureOut">
              <a:rPr lang="el-GR" smtClean="0"/>
              <a:t>27/4/2026</a:t>
            </a:fld>
            <a:endParaRPr lang="el-GR"/>
          </a:p>
        </p:txBody>
      </p:sp>
      <p:sp>
        <p:nvSpPr>
          <p:cNvPr id="5" name="Θέση υποσέλιδου 4">
            <a:extLst>
              <a:ext uri="{FF2B5EF4-FFF2-40B4-BE49-F238E27FC236}">
                <a16:creationId xmlns:a16="http://schemas.microsoft.com/office/drawing/2014/main" id="{8EEE2BAC-8F04-0BFE-56A4-C06D1478A9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B7C1DB4-D403-75A0-57FD-00D2084BB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367D7CD-4372-4300-BAD5-6E8CF887DC16}" type="slidenum">
              <a:rPr lang="el-GR" smtClean="0"/>
              <a:t>‹#›</a:t>
            </a:fld>
            <a:endParaRPr lang="el-GR"/>
          </a:p>
        </p:txBody>
      </p:sp>
    </p:spTree>
    <p:extLst>
      <p:ext uri="{BB962C8B-B14F-4D97-AF65-F5344CB8AC3E}">
        <p14:creationId xmlns:p14="http://schemas.microsoft.com/office/powerpoint/2010/main" val="3739679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C75CE4-DC78-7379-DAC9-9BE1699902F5}"/>
              </a:ext>
            </a:extLst>
          </p:cNvPr>
          <p:cNvSpPr>
            <a:spLocks noGrp="1"/>
          </p:cNvSpPr>
          <p:nvPr>
            <p:ph type="ctrTitle"/>
          </p:nvPr>
        </p:nvSpPr>
        <p:spPr>
          <a:xfrm>
            <a:off x="76200" y="0"/>
            <a:ext cx="12192000" cy="4981575"/>
          </a:xfrm>
        </p:spPr>
        <p:txBody>
          <a:bodyPr>
            <a:normAutofit fontScale="90000"/>
          </a:bodyPr>
          <a:lstStyle/>
          <a:p>
            <a:r>
              <a:rPr lang="el-GR" sz="4900" b="1" dirty="0"/>
              <a:t>ΘΕΜΑΤΑ ΠΑΤΕΡΙΚΗΣ ΓΡΑΜΜΑΤΕΙΑΣ </a:t>
            </a:r>
            <a:br>
              <a:rPr lang="el-GR" sz="4900" b="1" dirty="0"/>
            </a:br>
            <a:r>
              <a:rPr lang="el-GR" sz="4900" b="1" dirty="0"/>
              <a:t>9</a:t>
            </a:r>
            <a:r>
              <a:rPr lang="el-GR" sz="4900" b="1" baseline="30000" dirty="0"/>
              <a:t>Η</a:t>
            </a:r>
            <a:r>
              <a:rPr lang="el-GR" sz="4900" b="1" dirty="0"/>
              <a:t> ΕΝΟΤΗΤΑ</a:t>
            </a:r>
            <a:br>
              <a:rPr lang="el-GR" sz="4900" dirty="0"/>
            </a:br>
            <a:r>
              <a:rPr lang="el-GR" sz="4900" b="1" dirty="0"/>
              <a:t>Η ΑΜΑΡΤΙΑ ΣΕ ΣΧΕΣΗ ΜΕ ΤΗ ΘΕΟΤΟΚΟ </a:t>
            </a:r>
            <a:br>
              <a:rPr lang="el-GR" sz="4900" b="1" dirty="0"/>
            </a:br>
            <a:r>
              <a:rPr lang="el-GR" sz="4900" b="1" dirty="0"/>
              <a:t>Η ΣΥΜΒΟΛΗ ΤΗΣ ΘΕΟΤΟΚΟΥ ΣΤΟ ΜΥΣΤΗΡΙΟ ΤΗΣ ΕΝΑΝΘΡΩΠΗΣΕΩΣ ΤΟΥ ΛΟΓΟΥ</a:t>
            </a:r>
            <a:br>
              <a:rPr lang="el-GR" sz="4900" b="1" dirty="0"/>
            </a:br>
            <a:r>
              <a:rPr lang="el-GR" sz="4900" b="1" dirty="0"/>
              <a:t>ΤΟ ΠΡΟΣΩΠΟ ΤΗΣ ΘΕΟΤΟΚΟΥ- ΑΙΡΕΣΕΙΣ</a:t>
            </a:r>
            <a:br>
              <a:rPr lang="el-GR" sz="4900" b="1" dirty="0"/>
            </a:br>
            <a:r>
              <a:rPr lang="el-GR" sz="3600" b="1" dirty="0"/>
              <a:t>(Α΄ΜΕΡΟΣ)  </a:t>
            </a:r>
            <a:br>
              <a:rPr lang="el-GR" sz="4900" dirty="0"/>
            </a:br>
            <a:r>
              <a:rPr lang="el-GR" sz="4900" b="1" dirty="0"/>
              <a:t> </a:t>
            </a:r>
            <a:endParaRPr lang="el-GR" dirty="0"/>
          </a:p>
        </p:txBody>
      </p:sp>
      <p:sp>
        <p:nvSpPr>
          <p:cNvPr id="3" name="Υπότιτλος 2">
            <a:extLst>
              <a:ext uri="{FF2B5EF4-FFF2-40B4-BE49-F238E27FC236}">
                <a16:creationId xmlns:a16="http://schemas.microsoft.com/office/drawing/2014/main" id="{8CD01AEB-7534-9B99-B1F3-92C192A4083E}"/>
              </a:ext>
            </a:extLst>
          </p:cNvPr>
          <p:cNvSpPr>
            <a:spLocks noGrp="1"/>
          </p:cNvSpPr>
          <p:nvPr>
            <p:ph type="subTitle" idx="1"/>
          </p:nvPr>
        </p:nvSpPr>
        <p:spPr>
          <a:xfrm>
            <a:off x="1524000" y="4427538"/>
            <a:ext cx="9144000" cy="2387600"/>
          </a:xfrm>
        </p:spPr>
        <p:txBody>
          <a:bodyPr/>
          <a:lstStyle/>
          <a:p>
            <a:r>
              <a:rPr lang="el-GR" dirty="0"/>
              <a:t>ΣΤ΄ ΕΞΑΜΗΝΟΥ </a:t>
            </a:r>
          </a:p>
          <a:p>
            <a:r>
              <a:rPr lang="el-GR" dirty="0"/>
              <a:t>ΙΕΡΑΤΙΚΩΝ ΣΠΟΥΔΩΝ</a:t>
            </a:r>
          </a:p>
          <a:p>
            <a:r>
              <a:rPr lang="el-GR" dirty="0"/>
              <a:t>ΑΕΑΑ</a:t>
            </a:r>
          </a:p>
          <a:p>
            <a:r>
              <a:rPr lang="el-GR" dirty="0"/>
              <a:t>ΑΚΑΔΗΜΑΪΚΟ ΕΤΟΣ 2023-2024</a:t>
            </a:r>
          </a:p>
          <a:p>
            <a:r>
              <a:rPr lang="el-GR" dirty="0"/>
              <a:t>ΔΙΔΑΣΚΟΥΣΑ: ΜΑΡΙΑ ΚΑΡΑΜΠΕΛΙΑ, ΕΔΙΠ</a:t>
            </a:r>
          </a:p>
          <a:p>
            <a:endParaRPr lang="el-GR" dirty="0"/>
          </a:p>
        </p:txBody>
      </p:sp>
    </p:spTree>
    <p:extLst>
      <p:ext uri="{BB962C8B-B14F-4D97-AF65-F5344CB8AC3E}">
        <p14:creationId xmlns:p14="http://schemas.microsoft.com/office/powerpoint/2010/main" val="738841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21217"/>
          </a:xfrm>
        </p:spPr>
        <p:txBody>
          <a:bodyPr>
            <a:noAutofit/>
          </a:bodyPr>
          <a:lstStyle/>
          <a:p>
            <a:pPr algn="ctr"/>
            <a:r>
              <a:rPr lang="el-GR" sz="3200" dirty="0"/>
              <a:t>Η ΣΥΜΒΟΛΗ ΤΗΣ ΘΕΟΤΟΚΟΥ ΣΤΟ ΜΥΣΤΗΡΙΟ ΤΗΣ ΕΝΑΝΘΡΩΠΗΣΕΩΣ ΤΟΥ ΛΟΓΟΥ</a:t>
            </a:r>
          </a:p>
        </p:txBody>
      </p:sp>
      <p:sp>
        <p:nvSpPr>
          <p:cNvPr id="3" name="Θέση περιεχομένου 2"/>
          <p:cNvSpPr>
            <a:spLocks noGrp="1"/>
          </p:cNvSpPr>
          <p:nvPr>
            <p:ph idx="1"/>
          </p:nvPr>
        </p:nvSpPr>
        <p:spPr>
          <a:xfrm>
            <a:off x="0" y="721218"/>
            <a:ext cx="12192000" cy="6136782"/>
          </a:xfrm>
        </p:spPr>
        <p:txBody>
          <a:bodyPr>
            <a:normAutofit fontScale="92500"/>
          </a:bodyPr>
          <a:lstStyle/>
          <a:p>
            <a:r>
              <a:rPr lang="el-GR" dirty="0"/>
              <a:t>Η Θεοτόκος δεν γέννησε τον Θεό Λόγο </a:t>
            </a:r>
            <a:r>
              <a:rPr lang="el-GR" dirty="0" err="1"/>
              <a:t>φανταστικώς</a:t>
            </a:r>
            <a:r>
              <a:rPr lang="el-GR" dirty="0"/>
              <a:t>, διότι η ανθρώπινη φύση Του είναι ομοούσιος με τη δική μας. Ο </a:t>
            </a:r>
            <a:r>
              <a:rPr lang="el-GR" b="1" dirty="0"/>
              <a:t>Ιωάννης ο Δαμασκηνός </a:t>
            </a:r>
            <a:r>
              <a:rPr lang="el-GR" dirty="0"/>
              <a:t>υποστηρίζει ότι: "</a:t>
            </a:r>
            <a:r>
              <a:rPr lang="el-GR" i="1" dirty="0" err="1"/>
              <a:t>Οὐκ</a:t>
            </a:r>
            <a:r>
              <a:rPr lang="el-GR" i="1" dirty="0"/>
              <a:t> </a:t>
            </a:r>
            <a:r>
              <a:rPr lang="el-GR" i="1" dirty="0" err="1"/>
              <a:t>οὐρανόθεν</a:t>
            </a:r>
            <a:r>
              <a:rPr lang="el-GR" i="1" dirty="0"/>
              <a:t> </a:t>
            </a:r>
            <a:r>
              <a:rPr lang="el-GR" i="1" dirty="0" err="1"/>
              <a:t>τό</a:t>
            </a:r>
            <a:r>
              <a:rPr lang="el-GR" i="1" dirty="0"/>
              <a:t> </a:t>
            </a:r>
            <a:r>
              <a:rPr lang="el-GR" i="1" dirty="0" err="1"/>
              <a:t>σῶμα</a:t>
            </a:r>
            <a:r>
              <a:rPr lang="el-GR" i="1" dirty="0"/>
              <a:t> καταγαγόντα, </a:t>
            </a:r>
            <a:r>
              <a:rPr lang="el-GR" i="1" dirty="0" err="1"/>
              <a:t>καί</a:t>
            </a:r>
            <a:r>
              <a:rPr lang="el-GR" i="1" dirty="0"/>
              <a:t> </a:t>
            </a:r>
            <a:r>
              <a:rPr lang="el-GR" i="1" dirty="0" err="1"/>
              <a:t>ὡς</a:t>
            </a:r>
            <a:r>
              <a:rPr lang="el-GR" i="1" dirty="0"/>
              <a:t> διά </a:t>
            </a:r>
            <a:r>
              <a:rPr lang="el-GR" i="1" dirty="0" err="1"/>
              <a:t>σωλῆνος</a:t>
            </a:r>
            <a:r>
              <a:rPr lang="el-GR" i="1" dirty="0"/>
              <a:t> δι' </a:t>
            </a:r>
            <a:r>
              <a:rPr lang="el-GR" i="1" dirty="0" err="1"/>
              <a:t>αὐτῆς</a:t>
            </a:r>
            <a:r>
              <a:rPr lang="el-GR" i="1" dirty="0"/>
              <a:t> παρελθόντα, </a:t>
            </a:r>
            <a:r>
              <a:rPr lang="el-GR" i="1" dirty="0" err="1"/>
              <a:t>ἀλλ</a:t>
            </a:r>
            <a:r>
              <a:rPr lang="el-GR" i="1" dirty="0"/>
              <a:t>' </a:t>
            </a:r>
            <a:r>
              <a:rPr lang="el-GR" b="1" i="1" dirty="0" err="1">
                <a:solidFill>
                  <a:srgbClr val="FF0000"/>
                </a:solidFill>
              </a:rPr>
              <a:t>ἐξ</a:t>
            </a:r>
            <a:r>
              <a:rPr lang="el-GR" b="1" i="1" dirty="0">
                <a:solidFill>
                  <a:srgbClr val="FF0000"/>
                </a:solidFill>
              </a:rPr>
              <a:t>' </a:t>
            </a:r>
            <a:r>
              <a:rPr lang="el-GR" b="1" i="1" dirty="0" err="1">
                <a:solidFill>
                  <a:srgbClr val="FF0000"/>
                </a:solidFill>
              </a:rPr>
              <a:t>αὐτῆς</a:t>
            </a:r>
            <a:r>
              <a:rPr lang="el-GR" b="1" i="1" dirty="0">
                <a:solidFill>
                  <a:srgbClr val="FF0000"/>
                </a:solidFill>
              </a:rPr>
              <a:t> </a:t>
            </a:r>
            <a:r>
              <a:rPr lang="el-GR" sz="3600" b="1" i="1" dirty="0" err="1">
                <a:solidFill>
                  <a:srgbClr val="FF0000"/>
                </a:solidFill>
              </a:rPr>
              <a:t>ὁμοούσιον</a:t>
            </a:r>
            <a:r>
              <a:rPr lang="el-GR" b="1" i="1" dirty="0">
                <a:solidFill>
                  <a:srgbClr val="FF0000"/>
                </a:solidFill>
              </a:rPr>
              <a:t> </a:t>
            </a:r>
            <a:r>
              <a:rPr lang="el-GR" b="1" i="1" dirty="0" err="1">
                <a:solidFill>
                  <a:srgbClr val="FF0000"/>
                </a:solidFill>
              </a:rPr>
              <a:t>ἡμῖν</a:t>
            </a:r>
            <a:r>
              <a:rPr lang="el-GR" b="1" i="1" dirty="0">
                <a:solidFill>
                  <a:srgbClr val="FF0000"/>
                </a:solidFill>
              </a:rPr>
              <a:t> σάρκα </a:t>
            </a:r>
            <a:r>
              <a:rPr lang="el-GR" b="1" i="1" dirty="0" err="1">
                <a:solidFill>
                  <a:srgbClr val="FF0000"/>
                </a:solidFill>
              </a:rPr>
              <a:t>ἀναλαμβάνοντα</a:t>
            </a:r>
            <a:r>
              <a:rPr lang="el-GR" i="1" dirty="0"/>
              <a:t>, </a:t>
            </a:r>
            <a:r>
              <a:rPr lang="el-GR" i="1" dirty="0" err="1"/>
              <a:t>καί</a:t>
            </a:r>
            <a:r>
              <a:rPr lang="el-GR" i="1" dirty="0"/>
              <a:t> </a:t>
            </a:r>
            <a:r>
              <a:rPr lang="el-GR" i="1" dirty="0" err="1"/>
              <a:t>ἐν</a:t>
            </a:r>
            <a:r>
              <a:rPr lang="el-GR" i="1" dirty="0"/>
              <a:t> </a:t>
            </a:r>
            <a:r>
              <a:rPr lang="el-GR" i="1" dirty="0" err="1"/>
              <a:t>ἑαυτῷ</a:t>
            </a:r>
            <a:r>
              <a:rPr lang="el-GR" i="1" dirty="0"/>
              <a:t> </a:t>
            </a:r>
            <a:r>
              <a:rPr lang="el-GR" i="1" dirty="0" err="1"/>
              <a:t>ὑποστήσαντα</a:t>
            </a:r>
            <a:r>
              <a:rPr lang="el-GR" i="1" dirty="0"/>
              <a:t>. </a:t>
            </a:r>
            <a:r>
              <a:rPr lang="el-GR" i="1" dirty="0" err="1"/>
              <a:t>Εἰ</a:t>
            </a:r>
            <a:r>
              <a:rPr lang="el-GR" i="1" dirty="0"/>
              <a:t> γάρ </a:t>
            </a:r>
            <a:r>
              <a:rPr lang="el-GR" i="1" dirty="0" err="1"/>
              <a:t>οὐρανόθεν</a:t>
            </a:r>
            <a:r>
              <a:rPr lang="el-GR" i="1" dirty="0"/>
              <a:t> </a:t>
            </a:r>
            <a:r>
              <a:rPr lang="el-GR" i="1" dirty="0" err="1"/>
              <a:t>τό</a:t>
            </a:r>
            <a:r>
              <a:rPr lang="el-GR" i="1" dirty="0"/>
              <a:t> </a:t>
            </a:r>
            <a:r>
              <a:rPr lang="el-GR" i="1" dirty="0" err="1"/>
              <a:t>σῶμα</a:t>
            </a:r>
            <a:r>
              <a:rPr lang="el-GR" i="1" dirty="0"/>
              <a:t> </a:t>
            </a:r>
            <a:r>
              <a:rPr lang="el-GR" i="1" dirty="0" err="1"/>
              <a:t>κεκόμισται</a:t>
            </a:r>
            <a:r>
              <a:rPr lang="el-GR" i="1" dirty="0"/>
              <a:t> </a:t>
            </a:r>
            <a:r>
              <a:rPr lang="el-GR" i="1" dirty="0" err="1"/>
              <a:t>καί</a:t>
            </a:r>
            <a:r>
              <a:rPr lang="el-GR" i="1" dirty="0"/>
              <a:t> </a:t>
            </a:r>
            <a:r>
              <a:rPr lang="el-GR" i="1" dirty="0" err="1"/>
              <a:t>οὐ</a:t>
            </a:r>
            <a:r>
              <a:rPr lang="el-GR" i="1" dirty="0"/>
              <a:t> </a:t>
            </a:r>
            <a:r>
              <a:rPr lang="el-GR" i="1" dirty="0" err="1"/>
              <a:t>τῆς</a:t>
            </a:r>
            <a:r>
              <a:rPr lang="el-GR" i="1" dirty="0"/>
              <a:t> </a:t>
            </a:r>
            <a:r>
              <a:rPr lang="el-GR" i="1" dirty="0" err="1"/>
              <a:t>κάθ</a:t>
            </a:r>
            <a:r>
              <a:rPr lang="el-GR" i="1" dirty="0"/>
              <a:t>' </a:t>
            </a:r>
            <a:r>
              <a:rPr lang="el-GR" i="1" dirty="0" err="1"/>
              <a:t>ἡμᾶς</a:t>
            </a:r>
            <a:r>
              <a:rPr lang="el-GR" i="1" dirty="0"/>
              <a:t> φύσεως </a:t>
            </a:r>
            <a:r>
              <a:rPr lang="el-GR" i="1" dirty="0" err="1"/>
              <a:t>εἴληπται</a:t>
            </a:r>
            <a:r>
              <a:rPr lang="el-GR" i="1" dirty="0"/>
              <a:t>, τίς χρεία </a:t>
            </a:r>
            <a:r>
              <a:rPr lang="el-GR" i="1" dirty="0" err="1"/>
              <a:t>τῆς</a:t>
            </a:r>
            <a:r>
              <a:rPr lang="el-GR" i="1" dirty="0"/>
              <a:t> </a:t>
            </a:r>
            <a:r>
              <a:rPr lang="el-GR" i="1" dirty="0" err="1"/>
              <a:t>ἐνανθρωπήσεως</a:t>
            </a:r>
            <a:r>
              <a:rPr lang="el-GR" dirty="0"/>
              <a:t>;" (</a:t>
            </a:r>
            <a:r>
              <a:rPr lang="el-GR" i="1" dirty="0" err="1"/>
              <a:t>Ἔκδοσις</a:t>
            </a:r>
            <a:r>
              <a:rPr lang="el-GR" i="1" dirty="0"/>
              <a:t> </a:t>
            </a:r>
            <a:r>
              <a:rPr lang="el-GR" i="1" dirty="0" err="1"/>
              <a:t>ἀκριβὴς</a:t>
            </a:r>
            <a:r>
              <a:rPr lang="el-GR" i="1" dirty="0"/>
              <a:t> </a:t>
            </a:r>
            <a:r>
              <a:rPr lang="el-GR" i="1" dirty="0" err="1"/>
              <a:t>τῆς</a:t>
            </a:r>
            <a:r>
              <a:rPr lang="el-GR" i="1" dirty="0"/>
              <a:t> </a:t>
            </a:r>
            <a:r>
              <a:rPr lang="el-GR" i="1" dirty="0" err="1"/>
              <a:t>Ὀρθοδόξου</a:t>
            </a:r>
            <a:r>
              <a:rPr lang="el-GR" i="1" dirty="0"/>
              <a:t> πίστεως</a:t>
            </a:r>
            <a:r>
              <a:rPr lang="el-GR" dirty="0"/>
              <a:t>, </a:t>
            </a:r>
            <a:r>
              <a:rPr lang="en-US" dirty="0"/>
              <a:t>PG 94,</a:t>
            </a:r>
            <a:r>
              <a:rPr lang="el-GR" dirty="0"/>
              <a:t> 1028</a:t>
            </a:r>
            <a:r>
              <a:rPr lang="en-US" dirty="0"/>
              <a:t>C) </a:t>
            </a:r>
            <a:r>
              <a:rPr lang="el-GR" dirty="0"/>
              <a:t>Και ο </a:t>
            </a:r>
            <a:r>
              <a:rPr lang="el-GR" b="1" dirty="0"/>
              <a:t>Ιωάννης ο Χρυσόστομος </a:t>
            </a:r>
            <a:r>
              <a:rPr lang="el-GR" dirty="0"/>
              <a:t>βεβαιώνει ότι ο Χριστός "</a:t>
            </a:r>
            <a:r>
              <a:rPr lang="el-GR" i="1" dirty="0" err="1"/>
              <a:t>ἦλθε</a:t>
            </a:r>
            <a:r>
              <a:rPr lang="el-GR" i="1" dirty="0"/>
              <a:t> </a:t>
            </a:r>
            <a:r>
              <a:rPr lang="el-GR" i="1" dirty="0" err="1"/>
              <a:t>μιμήσασθαι</a:t>
            </a:r>
            <a:r>
              <a:rPr lang="el-GR" i="1" dirty="0"/>
              <a:t> </a:t>
            </a:r>
            <a:r>
              <a:rPr lang="el-GR" i="1" dirty="0" err="1"/>
              <a:t>τήν</a:t>
            </a:r>
            <a:r>
              <a:rPr lang="el-GR" i="1" dirty="0"/>
              <a:t> φύσιν </a:t>
            </a:r>
            <a:r>
              <a:rPr lang="el-GR" i="1" dirty="0" err="1"/>
              <a:t>ἡμῶν</a:t>
            </a:r>
            <a:r>
              <a:rPr lang="el-GR" i="1" dirty="0"/>
              <a:t>, </a:t>
            </a:r>
            <a:r>
              <a:rPr lang="el-GR" i="1" dirty="0" err="1"/>
              <a:t>ἵνα</a:t>
            </a:r>
            <a:r>
              <a:rPr lang="el-GR" i="1" dirty="0"/>
              <a:t> </a:t>
            </a:r>
            <a:r>
              <a:rPr lang="el-GR" i="1" dirty="0" err="1"/>
              <a:t>ἁγιάσῃ</a:t>
            </a:r>
            <a:r>
              <a:rPr lang="el-GR" i="1" dirty="0"/>
              <a:t> </a:t>
            </a:r>
            <a:r>
              <a:rPr lang="el-GR" i="1" dirty="0" err="1"/>
              <a:t>τό</a:t>
            </a:r>
            <a:r>
              <a:rPr lang="el-GR" i="1" dirty="0"/>
              <a:t> φύραμα διά </a:t>
            </a:r>
            <a:r>
              <a:rPr lang="el-GR" i="1" dirty="0" err="1"/>
              <a:t>τῆς</a:t>
            </a:r>
            <a:r>
              <a:rPr lang="el-GR" i="1" dirty="0"/>
              <a:t> </a:t>
            </a:r>
            <a:r>
              <a:rPr lang="el-GR" i="1" dirty="0" err="1"/>
              <a:t>ἀπαρχῆς</a:t>
            </a:r>
            <a:r>
              <a:rPr lang="el-GR" dirty="0"/>
              <a:t>", και "</a:t>
            </a:r>
            <a:r>
              <a:rPr lang="el-GR" i="1" dirty="0" err="1"/>
              <a:t>ἐδέχθη</a:t>
            </a:r>
            <a:r>
              <a:rPr lang="el-GR" i="1" dirty="0"/>
              <a:t> </a:t>
            </a:r>
            <a:r>
              <a:rPr lang="el-GR" i="1" dirty="0" err="1"/>
              <a:t>τοίνυν</a:t>
            </a:r>
            <a:r>
              <a:rPr lang="el-GR" i="1" dirty="0"/>
              <a:t> </a:t>
            </a:r>
            <a:r>
              <a:rPr lang="el-GR" i="1" dirty="0" err="1"/>
              <a:t>ἐκ</a:t>
            </a:r>
            <a:r>
              <a:rPr lang="el-GR" i="1" dirty="0"/>
              <a:t> Παρθένου, </a:t>
            </a:r>
            <a:r>
              <a:rPr lang="el-GR" i="1" dirty="0" err="1"/>
              <a:t>ἐκ</a:t>
            </a:r>
            <a:r>
              <a:rPr lang="el-GR" i="1" dirty="0"/>
              <a:t> </a:t>
            </a:r>
            <a:r>
              <a:rPr lang="el-GR" i="1" dirty="0" err="1"/>
              <a:t>τοῦ</a:t>
            </a:r>
            <a:r>
              <a:rPr lang="el-GR" i="1" dirty="0"/>
              <a:t> </a:t>
            </a:r>
            <a:r>
              <a:rPr lang="el-GR" i="1" dirty="0" err="1"/>
              <a:t>κοινοῦ</a:t>
            </a:r>
            <a:r>
              <a:rPr lang="el-GR" i="1" dirty="0"/>
              <a:t> φυράματος λαβών, </a:t>
            </a:r>
            <a:r>
              <a:rPr lang="el-GR" i="1" dirty="0" err="1"/>
              <a:t>ἵνα</a:t>
            </a:r>
            <a:r>
              <a:rPr lang="el-GR" i="1" dirty="0"/>
              <a:t> </a:t>
            </a:r>
            <a:r>
              <a:rPr lang="el-GR" i="1" dirty="0" err="1"/>
              <a:t>ἁγιάσῃ</a:t>
            </a:r>
            <a:r>
              <a:rPr lang="el-GR" i="1" dirty="0"/>
              <a:t> </a:t>
            </a:r>
            <a:r>
              <a:rPr lang="el-GR" i="1" dirty="0" err="1"/>
              <a:t>τόν</a:t>
            </a:r>
            <a:r>
              <a:rPr lang="el-GR" i="1" dirty="0"/>
              <a:t> </a:t>
            </a:r>
            <a:r>
              <a:rPr lang="el-GR" i="1" dirty="0" err="1"/>
              <a:t>Ἀδάμ</a:t>
            </a:r>
            <a:r>
              <a:rPr lang="el-GR" dirty="0"/>
              <a:t>" (</a:t>
            </a:r>
            <a:r>
              <a:rPr lang="el-GR" i="1" dirty="0" err="1"/>
              <a:t>Εἰς</a:t>
            </a:r>
            <a:r>
              <a:rPr lang="el-GR" i="1" dirty="0"/>
              <a:t> </a:t>
            </a:r>
            <a:r>
              <a:rPr lang="el-GR" i="1" dirty="0" err="1"/>
              <a:t>τό</a:t>
            </a:r>
            <a:r>
              <a:rPr lang="el-GR" i="1" dirty="0"/>
              <a:t> </a:t>
            </a:r>
            <a:r>
              <a:rPr lang="el-GR" i="1" dirty="0" err="1"/>
              <a:t>ἐξῆλθε</a:t>
            </a:r>
            <a:r>
              <a:rPr lang="el-GR" i="1" dirty="0"/>
              <a:t> δόγμα</a:t>
            </a:r>
            <a:r>
              <a:rPr lang="el-GR" dirty="0"/>
              <a:t>..., </a:t>
            </a:r>
            <a:r>
              <a:rPr lang="en-US" dirty="0"/>
              <a:t>PG 50, 800).</a:t>
            </a:r>
          </a:p>
          <a:p>
            <a:r>
              <a:rPr lang="el-GR" dirty="0"/>
              <a:t>Ο Χριστός γεννάται "</a:t>
            </a:r>
            <a:r>
              <a:rPr lang="el-GR" i="1" dirty="0" err="1"/>
              <a:t>ἄνευ</a:t>
            </a:r>
            <a:r>
              <a:rPr lang="el-GR" i="1" dirty="0"/>
              <a:t> </a:t>
            </a:r>
            <a:r>
              <a:rPr lang="el-GR" i="1" dirty="0" err="1"/>
              <a:t>σπορᾶς</a:t>
            </a:r>
            <a:r>
              <a:rPr lang="el-GR" dirty="0"/>
              <a:t>". Η "</a:t>
            </a:r>
            <a:r>
              <a:rPr lang="el-GR" i="1" dirty="0" err="1"/>
              <a:t>ἄνευ</a:t>
            </a:r>
            <a:r>
              <a:rPr lang="el-GR" i="1" dirty="0"/>
              <a:t> </a:t>
            </a:r>
            <a:r>
              <a:rPr lang="el-GR" i="1" dirty="0" err="1"/>
              <a:t>σπορᾶς</a:t>
            </a:r>
            <a:r>
              <a:rPr lang="el-GR" dirty="0"/>
              <a:t>" εκ Πνεύματος Αγίου και Μαρίας της Παρθένου γέννηση του Ιησού, σύμφωνα με τον </a:t>
            </a:r>
            <a:r>
              <a:rPr lang="el-GR" b="1" dirty="0"/>
              <a:t>Μάξιμο τον Ομολογητή</a:t>
            </a:r>
            <a:r>
              <a:rPr lang="el-GR" dirty="0"/>
              <a:t>, αποτελεί καινοτομία: "</a:t>
            </a:r>
            <a:r>
              <a:rPr lang="el-GR" i="1" dirty="0"/>
              <a:t>Καινοτομία δέ κυρίως </a:t>
            </a:r>
            <a:r>
              <a:rPr lang="el-GR" i="1" dirty="0" err="1"/>
              <a:t>οὐ</a:t>
            </a:r>
            <a:r>
              <a:rPr lang="el-GR" i="1" dirty="0"/>
              <a:t> μόνον </a:t>
            </a:r>
            <a:r>
              <a:rPr lang="el-GR" i="1" dirty="0" err="1"/>
              <a:t>τό</a:t>
            </a:r>
            <a:r>
              <a:rPr lang="el-GR" i="1" dirty="0"/>
              <a:t> </a:t>
            </a:r>
            <a:r>
              <a:rPr lang="el-GR" i="1" dirty="0" err="1"/>
              <a:t>γεννηθῆναι</a:t>
            </a:r>
            <a:r>
              <a:rPr lang="el-GR" i="1" dirty="0"/>
              <a:t> </a:t>
            </a:r>
            <a:r>
              <a:rPr lang="el-GR" i="1" dirty="0" err="1"/>
              <a:t>χρονικῶς</a:t>
            </a:r>
            <a:r>
              <a:rPr lang="el-GR" i="1" dirty="0"/>
              <a:t> κατά σάρκα </a:t>
            </a:r>
            <a:r>
              <a:rPr lang="el-GR" i="1" dirty="0" err="1"/>
              <a:t>τόν</a:t>
            </a:r>
            <a:r>
              <a:rPr lang="el-GR" i="1" dirty="0"/>
              <a:t> </a:t>
            </a:r>
            <a:r>
              <a:rPr lang="el-GR" i="1" dirty="0" err="1"/>
              <a:t>ἀνάρχως</a:t>
            </a:r>
            <a:r>
              <a:rPr lang="el-GR" i="1" dirty="0"/>
              <a:t> </a:t>
            </a:r>
            <a:r>
              <a:rPr lang="el-GR" i="1" dirty="0" err="1"/>
              <a:t>ἤδη</a:t>
            </a:r>
            <a:r>
              <a:rPr lang="el-GR" i="1" dirty="0"/>
              <a:t> </a:t>
            </a:r>
            <a:r>
              <a:rPr lang="el-GR" i="1" dirty="0" err="1"/>
              <a:t>γεγεννημένον</a:t>
            </a:r>
            <a:r>
              <a:rPr lang="el-GR" i="1" dirty="0"/>
              <a:t> </a:t>
            </a:r>
            <a:r>
              <a:rPr lang="el-GR" i="1" dirty="0" err="1"/>
              <a:t>ἀφράστως</a:t>
            </a:r>
            <a:r>
              <a:rPr lang="el-GR" i="1" dirty="0"/>
              <a:t> </a:t>
            </a:r>
            <a:r>
              <a:rPr lang="el-GR" i="1" dirty="0" err="1"/>
              <a:t>ἐκ</a:t>
            </a:r>
            <a:r>
              <a:rPr lang="el-GR" i="1" dirty="0"/>
              <a:t> </a:t>
            </a:r>
            <a:r>
              <a:rPr lang="el-GR" i="1" dirty="0" err="1"/>
              <a:t>τοῦ</a:t>
            </a:r>
            <a:r>
              <a:rPr lang="el-GR" i="1" dirty="0"/>
              <a:t> </a:t>
            </a:r>
            <a:r>
              <a:rPr lang="el-GR" i="1" dirty="0" err="1"/>
              <a:t>Θεοῦ</a:t>
            </a:r>
            <a:r>
              <a:rPr lang="el-GR" i="1" dirty="0"/>
              <a:t> </a:t>
            </a:r>
            <a:r>
              <a:rPr lang="el-GR" i="1" dirty="0" err="1"/>
              <a:t>καί</a:t>
            </a:r>
            <a:r>
              <a:rPr lang="el-GR" i="1" dirty="0"/>
              <a:t> Πατρός Θεόν </a:t>
            </a:r>
            <a:r>
              <a:rPr lang="el-GR" i="1" dirty="0" err="1"/>
              <a:t>Λόγον</a:t>
            </a:r>
            <a:r>
              <a:rPr lang="el-GR" i="1" dirty="0"/>
              <a:t>, </a:t>
            </a:r>
            <a:r>
              <a:rPr lang="el-GR" i="1" dirty="0" err="1"/>
              <a:t>ἀλλά</a:t>
            </a:r>
            <a:r>
              <a:rPr lang="el-GR" i="1" dirty="0"/>
              <a:t> </a:t>
            </a:r>
            <a:r>
              <a:rPr lang="el-GR" i="1" dirty="0" err="1"/>
              <a:t>καί</a:t>
            </a:r>
            <a:r>
              <a:rPr lang="el-GR" i="1" dirty="0"/>
              <a:t> </a:t>
            </a:r>
            <a:r>
              <a:rPr lang="el-GR" i="1" dirty="0" err="1"/>
              <a:t>τό</a:t>
            </a:r>
            <a:r>
              <a:rPr lang="el-GR" i="1" dirty="0"/>
              <a:t> </a:t>
            </a:r>
            <a:r>
              <a:rPr lang="el-GR" i="1" dirty="0" err="1"/>
              <a:t>δοῦναι</a:t>
            </a:r>
            <a:r>
              <a:rPr lang="el-GR" i="1" dirty="0"/>
              <a:t> σάρκα </a:t>
            </a:r>
            <a:r>
              <a:rPr lang="el-GR" i="1" dirty="0" err="1"/>
              <a:t>τήν</a:t>
            </a:r>
            <a:r>
              <a:rPr lang="el-GR" i="1" dirty="0"/>
              <a:t> </a:t>
            </a:r>
            <a:r>
              <a:rPr lang="el-GR" i="1" dirty="0" err="1"/>
              <a:t>ἡμετέραν</a:t>
            </a:r>
            <a:r>
              <a:rPr lang="el-GR" i="1" dirty="0"/>
              <a:t> φύσιν </a:t>
            </a:r>
            <a:r>
              <a:rPr lang="el-GR" i="1" dirty="0" err="1"/>
              <a:t>ἄνευ</a:t>
            </a:r>
            <a:r>
              <a:rPr lang="el-GR" i="1" dirty="0"/>
              <a:t> </a:t>
            </a:r>
            <a:r>
              <a:rPr lang="el-GR" i="1" dirty="0" err="1"/>
              <a:t>σπορᾶς</a:t>
            </a:r>
            <a:r>
              <a:rPr lang="el-GR" i="1" dirty="0"/>
              <a:t>, </a:t>
            </a:r>
            <a:r>
              <a:rPr lang="el-GR" i="1" dirty="0" err="1"/>
              <a:t>καί</a:t>
            </a:r>
            <a:r>
              <a:rPr lang="el-GR" i="1" dirty="0"/>
              <a:t> </a:t>
            </a:r>
            <a:r>
              <a:rPr lang="el-GR" i="1" dirty="0" err="1"/>
              <a:t>τό</a:t>
            </a:r>
            <a:r>
              <a:rPr lang="el-GR" i="1" dirty="0"/>
              <a:t> </a:t>
            </a:r>
            <a:r>
              <a:rPr lang="el-GR" i="1" dirty="0" err="1"/>
              <a:t>τεκεῖν</a:t>
            </a:r>
            <a:r>
              <a:rPr lang="el-GR" i="1" dirty="0"/>
              <a:t> Παρθένον </a:t>
            </a:r>
            <a:r>
              <a:rPr lang="el-GR" i="1" dirty="0" err="1"/>
              <a:t>ἄνευ</a:t>
            </a:r>
            <a:r>
              <a:rPr lang="el-GR" i="1" dirty="0"/>
              <a:t> </a:t>
            </a:r>
            <a:r>
              <a:rPr lang="el-GR" i="1" dirty="0" err="1"/>
              <a:t>φθορᾶς</a:t>
            </a:r>
            <a:r>
              <a:rPr lang="el-GR" dirty="0"/>
              <a:t>" (</a:t>
            </a:r>
            <a:r>
              <a:rPr lang="el-GR" i="1" dirty="0"/>
              <a:t>Περί διαφόρων </a:t>
            </a:r>
            <a:r>
              <a:rPr lang="el-GR" i="1" dirty="0" err="1"/>
              <a:t>ἀποριῶν</a:t>
            </a:r>
            <a:r>
              <a:rPr lang="el-GR" dirty="0"/>
              <a:t>, </a:t>
            </a:r>
            <a:r>
              <a:rPr lang="en-US" dirty="0"/>
              <a:t>PG 91, 1313C).</a:t>
            </a:r>
            <a:r>
              <a:rPr lang="el-GR" dirty="0"/>
              <a:t> </a:t>
            </a:r>
          </a:p>
        </p:txBody>
      </p:sp>
    </p:spTree>
    <p:extLst>
      <p:ext uri="{BB962C8B-B14F-4D97-AF65-F5344CB8AC3E}">
        <p14:creationId xmlns:p14="http://schemas.microsoft.com/office/powerpoint/2010/main" val="2108758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65915"/>
          </a:xfrm>
        </p:spPr>
        <p:txBody>
          <a:bodyPr>
            <a:normAutofit fontScale="90000"/>
          </a:bodyPr>
          <a:lstStyle/>
          <a:p>
            <a:pPr algn="ctr"/>
            <a:r>
              <a:rPr lang="el-GR" dirty="0"/>
              <a:t>Η ΣΥΜΒΟΛΗ ΤΗΣ ΘΕΟΤΟΚΟΥ ΣΤΟ ΜΥΣΤΗΡΙΟ ΤΗΣ ΕΝΑΝΘΡΩΠΗΣΕΩΣ ΤΟΥ ΛΟΓΟΥ</a:t>
            </a:r>
          </a:p>
        </p:txBody>
      </p:sp>
      <p:sp>
        <p:nvSpPr>
          <p:cNvPr id="3" name="Θέση περιεχομένου 2"/>
          <p:cNvSpPr>
            <a:spLocks noGrp="1"/>
          </p:cNvSpPr>
          <p:nvPr>
            <p:ph idx="1"/>
          </p:nvPr>
        </p:nvSpPr>
        <p:spPr>
          <a:xfrm>
            <a:off x="0" y="965914"/>
            <a:ext cx="12192000" cy="5892085"/>
          </a:xfrm>
        </p:spPr>
        <p:txBody>
          <a:bodyPr/>
          <a:lstStyle/>
          <a:p>
            <a:r>
              <a:rPr lang="el-GR" dirty="0"/>
              <a:t>Ο Χριστός γεννήθηκε κυοφορούμενος εννέα μήνες (ΚΛΗΜΕΝΤΟΣ ΑΛΕΞΑΝΔΡΕΩΣ, </a:t>
            </a:r>
            <a:r>
              <a:rPr lang="el-GR" i="1" dirty="0" err="1"/>
              <a:t>Στρωματεῖς</a:t>
            </a:r>
            <a:r>
              <a:rPr lang="el-GR" dirty="0"/>
              <a:t>, </a:t>
            </a:r>
            <a:r>
              <a:rPr lang="en-US" dirty="0"/>
              <a:t>PG 9, 308A, </a:t>
            </a:r>
            <a:r>
              <a:rPr lang="el-GR" dirty="0"/>
              <a:t>ΚΥΡΙΛΛΟΥ ΙΕΡΟΣΟΛΥΜΩΝ, </a:t>
            </a:r>
            <a:r>
              <a:rPr lang="el-GR" i="1" dirty="0" err="1"/>
              <a:t>Κατήχησις</a:t>
            </a:r>
            <a:r>
              <a:rPr lang="el-GR" dirty="0"/>
              <a:t>, </a:t>
            </a:r>
            <a:r>
              <a:rPr lang="en-US" dirty="0"/>
              <a:t>PG 33, 768A) </a:t>
            </a:r>
            <a:r>
              <a:rPr lang="el-GR" dirty="0"/>
              <a:t>"</a:t>
            </a:r>
            <a:r>
              <a:rPr lang="el-GR" i="1" dirty="0" err="1"/>
              <a:t>καί</a:t>
            </a:r>
            <a:r>
              <a:rPr lang="el-GR" i="1" dirty="0"/>
              <a:t> </a:t>
            </a:r>
            <a:r>
              <a:rPr lang="el-GR" i="1" dirty="0" err="1"/>
              <a:t>τῷ</a:t>
            </a:r>
            <a:r>
              <a:rPr lang="el-GR" i="1" dirty="0"/>
              <a:t> </a:t>
            </a:r>
            <a:r>
              <a:rPr lang="el-GR" i="1" dirty="0" err="1"/>
              <a:t>δεκάτῳ</a:t>
            </a:r>
            <a:r>
              <a:rPr lang="el-GR" i="1" dirty="0"/>
              <a:t> </a:t>
            </a:r>
            <a:r>
              <a:rPr lang="el-GR" i="1" dirty="0" err="1"/>
              <a:t>ἐπιβάς</a:t>
            </a:r>
            <a:r>
              <a:rPr lang="el-GR" i="1" dirty="0"/>
              <a:t> </a:t>
            </a:r>
            <a:r>
              <a:rPr lang="el-GR" i="1" dirty="0" err="1"/>
              <a:t>γεννᾶται</a:t>
            </a:r>
            <a:r>
              <a:rPr lang="el-GR" dirty="0"/>
              <a:t>" (ΙΩΑΝΝΟΥ ΔΑΜΑΣΚΗΝΟΥ, </a:t>
            </a:r>
            <a:r>
              <a:rPr lang="el-GR" i="1" dirty="0" err="1"/>
              <a:t>Ἔκδοσις</a:t>
            </a:r>
            <a:r>
              <a:rPr lang="el-GR" i="1" dirty="0"/>
              <a:t> </a:t>
            </a:r>
            <a:r>
              <a:rPr lang="el-GR" i="1" dirty="0" err="1"/>
              <a:t>ἀκριβὴς</a:t>
            </a:r>
            <a:r>
              <a:rPr lang="el-GR" i="1" dirty="0"/>
              <a:t> </a:t>
            </a:r>
            <a:r>
              <a:rPr lang="el-GR" i="1" dirty="0" err="1"/>
              <a:t>τῆς</a:t>
            </a:r>
            <a:r>
              <a:rPr lang="el-GR" i="1" dirty="0"/>
              <a:t> </a:t>
            </a:r>
            <a:r>
              <a:rPr lang="el-GR" i="1" dirty="0" err="1"/>
              <a:t>Ὀρθοδόξου</a:t>
            </a:r>
            <a:r>
              <a:rPr lang="el-GR" i="1" dirty="0"/>
              <a:t> πίστεως</a:t>
            </a:r>
            <a:r>
              <a:rPr lang="el-GR" dirty="0"/>
              <a:t>, </a:t>
            </a:r>
            <a:r>
              <a:rPr lang="en-US" dirty="0"/>
              <a:t>PG 94,</a:t>
            </a:r>
            <a:r>
              <a:rPr lang="el-GR" dirty="0"/>
              <a:t> 1160</a:t>
            </a:r>
            <a:r>
              <a:rPr lang="en-US" dirty="0"/>
              <a:t>D).</a:t>
            </a:r>
          </a:p>
          <a:p>
            <a:r>
              <a:rPr lang="el-GR" dirty="0"/>
              <a:t>Ο </a:t>
            </a:r>
            <a:r>
              <a:rPr lang="el-GR" b="1" dirty="0"/>
              <a:t>Μ. Αθανάσιος</a:t>
            </a:r>
            <a:r>
              <a:rPr lang="el-GR" dirty="0"/>
              <a:t> παρατηρεί: "</a:t>
            </a:r>
            <a:r>
              <a:rPr lang="el-GR" i="1" dirty="0"/>
              <a:t>Διά </a:t>
            </a:r>
            <a:r>
              <a:rPr lang="el-GR" i="1" dirty="0" err="1"/>
              <a:t>τοῦτο</a:t>
            </a:r>
            <a:r>
              <a:rPr lang="el-GR" i="1" dirty="0"/>
              <a:t> </a:t>
            </a:r>
            <a:r>
              <a:rPr lang="el-GR" i="1" dirty="0" err="1"/>
              <a:t>ἐννεάμηνος</a:t>
            </a:r>
            <a:r>
              <a:rPr lang="el-GR" i="1" dirty="0"/>
              <a:t> </a:t>
            </a:r>
            <a:r>
              <a:rPr lang="el-GR" i="1" dirty="0" err="1"/>
              <a:t>νόμῳ</a:t>
            </a:r>
            <a:r>
              <a:rPr lang="el-GR" i="1" dirty="0"/>
              <a:t> </a:t>
            </a:r>
            <a:r>
              <a:rPr lang="el-GR" i="1" dirty="0" err="1"/>
              <a:t>ἀνθρωπίνης</a:t>
            </a:r>
            <a:r>
              <a:rPr lang="el-GR" i="1" dirty="0"/>
              <a:t> κυοφορίας, </a:t>
            </a:r>
            <a:r>
              <a:rPr lang="el-GR" i="1" dirty="0" err="1"/>
              <a:t>κἀντεῦθεν</a:t>
            </a:r>
            <a:r>
              <a:rPr lang="el-GR" i="1" dirty="0"/>
              <a:t> </a:t>
            </a:r>
            <a:r>
              <a:rPr lang="el-GR" i="1" dirty="0" err="1"/>
              <a:t>θεοϋπόστατος</a:t>
            </a:r>
            <a:r>
              <a:rPr lang="el-GR" i="1" dirty="0"/>
              <a:t> </a:t>
            </a:r>
            <a:r>
              <a:rPr lang="el-GR" i="1" dirty="0" err="1"/>
              <a:t>δογματίζεται</a:t>
            </a:r>
            <a:r>
              <a:rPr lang="el-GR" i="1" dirty="0"/>
              <a:t> ἡ </a:t>
            </a:r>
            <a:r>
              <a:rPr lang="el-GR" i="1" dirty="0" err="1"/>
              <a:t>Χριστοῦ</a:t>
            </a:r>
            <a:r>
              <a:rPr lang="el-GR" i="1" dirty="0"/>
              <a:t> </a:t>
            </a:r>
            <a:r>
              <a:rPr lang="el-GR" i="1" dirty="0" err="1"/>
              <a:t>σάρκωσις</a:t>
            </a:r>
            <a:r>
              <a:rPr lang="el-GR" i="1" dirty="0"/>
              <a:t> </a:t>
            </a:r>
            <a:r>
              <a:rPr lang="el-GR" i="1" dirty="0" err="1"/>
              <a:t>καί</a:t>
            </a:r>
            <a:r>
              <a:rPr lang="el-GR" i="1" dirty="0"/>
              <a:t> </a:t>
            </a:r>
            <a:r>
              <a:rPr lang="el-GR" i="1" dirty="0" err="1"/>
              <a:t>οὐδαμῶς</a:t>
            </a:r>
            <a:r>
              <a:rPr lang="el-GR" i="1" dirty="0"/>
              <a:t> </a:t>
            </a:r>
            <a:r>
              <a:rPr lang="el-GR" i="1" dirty="0" err="1"/>
              <a:t>ἀνθρωποϋπόστατος</a:t>
            </a:r>
            <a:r>
              <a:rPr lang="el-GR" i="1" dirty="0"/>
              <a:t>... </a:t>
            </a:r>
            <a:r>
              <a:rPr lang="el-GR" i="1" dirty="0" err="1"/>
              <a:t>Οὕτω</a:t>
            </a:r>
            <a:r>
              <a:rPr lang="el-GR" i="1" dirty="0"/>
              <a:t> γάρ δύο </a:t>
            </a:r>
            <a:r>
              <a:rPr lang="el-GR" i="1" dirty="0" err="1"/>
              <a:t>τέ</a:t>
            </a:r>
            <a:r>
              <a:rPr lang="el-GR" i="1" dirty="0"/>
              <a:t> </a:t>
            </a:r>
            <a:r>
              <a:rPr lang="el-GR" i="1" dirty="0" err="1"/>
              <a:t>ἐστι</a:t>
            </a:r>
            <a:r>
              <a:rPr lang="el-GR" i="1" dirty="0"/>
              <a:t> </a:t>
            </a:r>
            <a:r>
              <a:rPr lang="el-GR" i="1" dirty="0" err="1"/>
              <a:t>καί</a:t>
            </a:r>
            <a:r>
              <a:rPr lang="el-GR" i="1" dirty="0"/>
              <a:t> </a:t>
            </a:r>
            <a:r>
              <a:rPr lang="el-GR" i="1" dirty="0" err="1"/>
              <a:t>οὐχ</a:t>
            </a:r>
            <a:r>
              <a:rPr lang="el-GR" i="1" dirty="0"/>
              <a:t> </a:t>
            </a:r>
            <a:r>
              <a:rPr lang="el-GR" i="1" dirty="0" err="1"/>
              <a:t>ἕν</a:t>
            </a:r>
            <a:r>
              <a:rPr lang="el-GR" i="1" dirty="0"/>
              <a:t> ὁ Χριστός, </a:t>
            </a:r>
            <a:r>
              <a:rPr lang="el-GR" i="1" dirty="0" err="1"/>
              <a:t>καί</a:t>
            </a:r>
            <a:r>
              <a:rPr lang="el-GR" i="1" dirty="0"/>
              <a:t> </a:t>
            </a:r>
            <a:r>
              <a:rPr lang="el-GR" i="1" dirty="0" err="1"/>
              <a:t>εἷς</a:t>
            </a:r>
            <a:r>
              <a:rPr lang="el-GR" i="1" dirty="0"/>
              <a:t> </a:t>
            </a:r>
            <a:r>
              <a:rPr lang="el-GR" i="1" dirty="0" err="1"/>
              <a:t>καί</a:t>
            </a:r>
            <a:r>
              <a:rPr lang="el-GR" i="1" dirty="0"/>
              <a:t> </a:t>
            </a:r>
            <a:r>
              <a:rPr lang="el-GR" i="1" dirty="0" err="1"/>
              <a:t>οὐχί</a:t>
            </a:r>
            <a:r>
              <a:rPr lang="el-GR" i="1" dirty="0"/>
              <a:t> δύο· </a:t>
            </a:r>
            <a:r>
              <a:rPr lang="el-GR" i="1" dirty="0" err="1"/>
              <a:t>καί</a:t>
            </a:r>
            <a:r>
              <a:rPr lang="el-GR" i="1" dirty="0"/>
              <a:t> δύο </a:t>
            </a:r>
            <a:r>
              <a:rPr lang="el-GR" i="1" dirty="0" err="1"/>
              <a:t>μέν</a:t>
            </a:r>
            <a:r>
              <a:rPr lang="el-GR" i="1" dirty="0"/>
              <a:t> </a:t>
            </a:r>
            <a:r>
              <a:rPr lang="el-GR" i="1" dirty="0" err="1"/>
              <a:t>καί</a:t>
            </a:r>
            <a:r>
              <a:rPr lang="el-GR" i="1" dirty="0"/>
              <a:t> </a:t>
            </a:r>
            <a:r>
              <a:rPr lang="el-GR" i="1" dirty="0" err="1"/>
              <a:t>οὐχ</a:t>
            </a:r>
            <a:r>
              <a:rPr lang="el-GR" i="1" dirty="0"/>
              <a:t> </a:t>
            </a:r>
            <a:r>
              <a:rPr lang="el-GR" i="1" dirty="0" err="1"/>
              <a:t>ἕν</a:t>
            </a:r>
            <a:r>
              <a:rPr lang="el-GR" i="1" dirty="0"/>
              <a:t> </a:t>
            </a:r>
            <a:r>
              <a:rPr lang="el-GR" i="1" dirty="0" err="1"/>
              <a:t>ἐστι</a:t>
            </a:r>
            <a:r>
              <a:rPr lang="el-GR" i="1" dirty="0"/>
              <a:t> κατά </a:t>
            </a:r>
            <a:r>
              <a:rPr lang="el-GR" i="1" dirty="0" err="1"/>
              <a:t>τάς</a:t>
            </a:r>
            <a:r>
              <a:rPr lang="el-GR" i="1" dirty="0"/>
              <a:t> φύσεις </a:t>
            </a:r>
            <a:r>
              <a:rPr lang="el-GR" i="1" dirty="0" err="1"/>
              <a:t>καί</a:t>
            </a:r>
            <a:r>
              <a:rPr lang="el-GR" i="1" dirty="0"/>
              <a:t> </a:t>
            </a:r>
            <a:r>
              <a:rPr lang="el-GR" i="1" dirty="0" err="1"/>
              <a:t>οὐχί</a:t>
            </a:r>
            <a:r>
              <a:rPr lang="el-GR" i="1" dirty="0"/>
              <a:t> δύο κατά </a:t>
            </a:r>
            <a:r>
              <a:rPr lang="el-GR" i="1" dirty="0" err="1"/>
              <a:t>τήν</a:t>
            </a:r>
            <a:r>
              <a:rPr lang="el-GR" i="1" dirty="0"/>
              <a:t> μίαν </a:t>
            </a:r>
            <a:r>
              <a:rPr lang="el-GR" i="1" dirty="0" err="1"/>
              <a:t>ὑπόστασιν</a:t>
            </a:r>
            <a:r>
              <a:rPr lang="el-GR" dirty="0"/>
              <a:t>" (</a:t>
            </a:r>
            <a:r>
              <a:rPr lang="el-GR" i="1" dirty="0" err="1"/>
              <a:t>Εἰς</a:t>
            </a:r>
            <a:r>
              <a:rPr lang="el-GR" i="1" dirty="0"/>
              <a:t> </a:t>
            </a:r>
            <a:r>
              <a:rPr lang="el-GR" i="1" dirty="0" err="1"/>
              <a:t>τόν</a:t>
            </a:r>
            <a:r>
              <a:rPr lang="el-GR" i="1" dirty="0"/>
              <a:t> </a:t>
            </a:r>
            <a:r>
              <a:rPr lang="el-GR" i="1" dirty="0" err="1"/>
              <a:t>Εὐαγγελισμόν</a:t>
            </a:r>
            <a:r>
              <a:rPr lang="el-GR" i="1" dirty="0"/>
              <a:t> </a:t>
            </a:r>
            <a:r>
              <a:rPr lang="el-GR" i="1" dirty="0" err="1"/>
              <a:t>τῆς</a:t>
            </a:r>
            <a:r>
              <a:rPr lang="el-GR" i="1" dirty="0"/>
              <a:t> Θεοτόκου</a:t>
            </a:r>
            <a:r>
              <a:rPr lang="el-GR" dirty="0"/>
              <a:t>, </a:t>
            </a:r>
            <a:r>
              <a:rPr lang="en-US" dirty="0"/>
              <a:t>PG 28, 925B). </a:t>
            </a:r>
            <a:r>
              <a:rPr lang="el-GR" dirty="0"/>
              <a:t>Χαρακτηριστική είναι η </a:t>
            </a:r>
            <a:r>
              <a:rPr lang="el-GR" dirty="0" err="1"/>
              <a:t>αθανασιανή</a:t>
            </a:r>
            <a:r>
              <a:rPr lang="el-GR" dirty="0"/>
              <a:t> ρήση κατά την οποία: "</a:t>
            </a:r>
            <a:r>
              <a:rPr lang="el-GR" b="1" i="1" dirty="0" err="1"/>
              <a:t>πρῶτον</a:t>
            </a:r>
            <a:r>
              <a:rPr lang="el-GR" b="1" i="1" dirty="0"/>
              <a:t> ὁ </a:t>
            </a:r>
            <a:r>
              <a:rPr lang="el-GR" b="1" i="1" dirty="0" err="1"/>
              <a:t>Υἱός</a:t>
            </a:r>
            <a:r>
              <a:rPr lang="el-GR" b="1" i="1" dirty="0"/>
              <a:t> παρά </a:t>
            </a:r>
            <a:r>
              <a:rPr lang="el-GR" b="1" i="1" dirty="0" err="1"/>
              <a:t>τοῦ</a:t>
            </a:r>
            <a:r>
              <a:rPr lang="el-GR" b="1" i="1" dirty="0"/>
              <a:t> Πατρός πέμπεται, </a:t>
            </a:r>
            <a:r>
              <a:rPr lang="el-GR" b="1" i="1" dirty="0" err="1"/>
              <a:t>καί</a:t>
            </a:r>
            <a:r>
              <a:rPr lang="el-GR" b="1" i="1" dirty="0"/>
              <a:t> τότε γίνεται </a:t>
            </a:r>
            <a:r>
              <a:rPr lang="el-GR" b="1" i="1" dirty="0" err="1"/>
              <a:t>ἐκ</a:t>
            </a:r>
            <a:r>
              <a:rPr lang="el-GR" b="1" i="1" dirty="0"/>
              <a:t> γυναικός, </a:t>
            </a:r>
            <a:r>
              <a:rPr lang="el-GR" b="1" i="1" dirty="0" err="1"/>
              <a:t>οὐ</a:t>
            </a:r>
            <a:r>
              <a:rPr lang="el-GR" b="1" i="1" dirty="0"/>
              <a:t> </a:t>
            </a:r>
            <a:r>
              <a:rPr lang="el-GR" b="1" i="1" dirty="0" err="1"/>
              <a:t>πρῶτον</a:t>
            </a:r>
            <a:r>
              <a:rPr lang="el-GR" b="1" i="1" dirty="0"/>
              <a:t> γίνεται, </a:t>
            </a:r>
            <a:r>
              <a:rPr lang="el-GR" b="1" i="1" dirty="0" err="1"/>
              <a:t>καί</a:t>
            </a:r>
            <a:r>
              <a:rPr lang="el-GR" b="1" i="1" dirty="0"/>
              <a:t> </a:t>
            </a:r>
            <a:r>
              <a:rPr lang="el-GR" b="1" i="1" dirty="0" err="1"/>
              <a:t>ἐκ</a:t>
            </a:r>
            <a:r>
              <a:rPr lang="el-GR" b="1" i="1" dirty="0"/>
              <a:t> τότε πέμπεται· </a:t>
            </a:r>
            <a:r>
              <a:rPr lang="el-GR" b="1" i="1" dirty="0" err="1"/>
              <a:t>ἀλλά</a:t>
            </a:r>
            <a:r>
              <a:rPr lang="el-GR" b="1" i="1" dirty="0"/>
              <a:t> </a:t>
            </a:r>
            <a:r>
              <a:rPr lang="el-GR" b="1" i="1" dirty="0" err="1"/>
              <a:t>πρῶτον</a:t>
            </a:r>
            <a:r>
              <a:rPr lang="el-GR" b="1" i="1" dirty="0"/>
              <a:t> πέμπεται και τότε γίνεται </a:t>
            </a:r>
            <a:r>
              <a:rPr lang="el-GR" b="1" i="1" dirty="0" err="1"/>
              <a:t>ἐκ</a:t>
            </a:r>
            <a:r>
              <a:rPr lang="el-GR" b="1" i="1" dirty="0"/>
              <a:t> γυναικός</a:t>
            </a:r>
            <a:r>
              <a:rPr lang="el-GR" dirty="0"/>
              <a:t>" (</a:t>
            </a:r>
            <a:r>
              <a:rPr lang="en-US" dirty="0"/>
              <a:t>PG 28, 933D). </a:t>
            </a:r>
            <a:endParaRPr lang="el-GR" dirty="0"/>
          </a:p>
        </p:txBody>
      </p:sp>
    </p:spTree>
    <p:extLst>
      <p:ext uri="{BB962C8B-B14F-4D97-AF65-F5344CB8AC3E}">
        <p14:creationId xmlns:p14="http://schemas.microsoft.com/office/powerpoint/2010/main" val="3434011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27279"/>
          </a:xfrm>
        </p:spPr>
        <p:txBody>
          <a:bodyPr>
            <a:normAutofit fontScale="90000"/>
          </a:bodyPr>
          <a:lstStyle/>
          <a:p>
            <a:pPr algn="ctr"/>
            <a:r>
              <a:rPr lang="el-GR" dirty="0"/>
              <a:t>Η ΣΥΜΒΟΛΗ ΤΗΣ ΘΕΟΤΟΚΟΥ ΣΤΟ ΜΥΣΤΗΡΙΟ ΤΗΣ ΕΝΑΝΘΡΩΠΗΣΕΩΣ ΤΟΥ ΛΟΓΟΥ</a:t>
            </a:r>
          </a:p>
        </p:txBody>
      </p:sp>
      <p:sp>
        <p:nvSpPr>
          <p:cNvPr id="3" name="Θέση περιεχομένου 2"/>
          <p:cNvSpPr>
            <a:spLocks noGrp="1"/>
          </p:cNvSpPr>
          <p:nvPr>
            <p:ph idx="1"/>
          </p:nvPr>
        </p:nvSpPr>
        <p:spPr>
          <a:xfrm>
            <a:off x="0" y="927278"/>
            <a:ext cx="12192000" cy="5930721"/>
          </a:xfrm>
        </p:spPr>
        <p:txBody>
          <a:bodyPr>
            <a:normAutofit fontScale="92500"/>
          </a:bodyPr>
          <a:lstStyle/>
          <a:p>
            <a:r>
              <a:rPr lang="el-GR" dirty="0"/>
              <a:t>Κατά τον </a:t>
            </a:r>
            <a:r>
              <a:rPr lang="el-GR" b="1" dirty="0"/>
              <a:t>Ιωάννη Δαμασκηνό </a:t>
            </a:r>
            <a:r>
              <a:rPr lang="el-GR" dirty="0"/>
              <a:t>η γέννηση έγινε "</a:t>
            </a:r>
            <a:r>
              <a:rPr lang="el-GR" i="1" dirty="0"/>
              <a:t>διά </a:t>
            </a:r>
            <a:r>
              <a:rPr lang="el-GR" i="1" dirty="0" err="1"/>
              <a:t>τῆς</a:t>
            </a:r>
            <a:r>
              <a:rPr lang="el-GR" i="1" dirty="0"/>
              <a:t> συνήθους </a:t>
            </a:r>
            <a:r>
              <a:rPr lang="el-GR" i="1" dirty="0" err="1"/>
              <a:t>τῶν</a:t>
            </a:r>
            <a:r>
              <a:rPr lang="el-GR" i="1" dirty="0"/>
              <a:t> </a:t>
            </a:r>
            <a:r>
              <a:rPr lang="el-GR" i="1" dirty="0" err="1"/>
              <a:t>τικτομένων</a:t>
            </a:r>
            <a:r>
              <a:rPr lang="el-GR" i="1" dirty="0"/>
              <a:t> </a:t>
            </a:r>
            <a:r>
              <a:rPr lang="el-GR" i="1" dirty="0" err="1"/>
              <a:t>ἐξόδου</a:t>
            </a:r>
            <a:r>
              <a:rPr lang="el-GR" i="1" dirty="0"/>
              <a:t>, </a:t>
            </a:r>
            <a:r>
              <a:rPr lang="el-GR" i="1" dirty="0" err="1"/>
              <a:t>εἰ</a:t>
            </a:r>
            <a:r>
              <a:rPr lang="el-GR" i="1" dirty="0"/>
              <a:t> </a:t>
            </a:r>
            <a:r>
              <a:rPr lang="el-GR" i="1" dirty="0" err="1"/>
              <a:t>καί</a:t>
            </a:r>
            <a:r>
              <a:rPr lang="el-GR" i="1" dirty="0"/>
              <a:t> τινές </a:t>
            </a:r>
            <a:r>
              <a:rPr lang="el-GR" i="1" dirty="0" err="1"/>
              <a:t>μυθολογοῦσι</a:t>
            </a:r>
            <a:r>
              <a:rPr lang="el-GR" i="1" dirty="0"/>
              <a:t> διά </a:t>
            </a:r>
            <a:r>
              <a:rPr lang="el-GR" i="1" dirty="0" err="1"/>
              <a:t>τῆς</a:t>
            </a:r>
            <a:r>
              <a:rPr lang="el-GR" i="1" dirty="0"/>
              <a:t> </a:t>
            </a:r>
            <a:r>
              <a:rPr lang="el-GR" i="1" dirty="0" err="1"/>
              <a:t>πλευρᾶς</a:t>
            </a:r>
            <a:r>
              <a:rPr lang="el-GR" i="1" dirty="0"/>
              <a:t> </a:t>
            </a:r>
            <a:r>
              <a:rPr lang="el-GR" i="1" dirty="0" err="1"/>
              <a:t>αὐτόν</a:t>
            </a:r>
            <a:r>
              <a:rPr lang="el-GR" i="1" dirty="0"/>
              <a:t> </a:t>
            </a:r>
            <a:r>
              <a:rPr lang="el-GR" i="1" dirty="0" err="1"/>
              <a:t>τεχθῆναι</a:t>
            </a:r>
            <a:r>
              <a:rPr lang="el-GR" i="1" dirty="0"/>
              <a:t> </a:t>
            </a:r>
            <a:r>
              <a:rPr lang="el-GR" i="1" dirty="0" err="1"/>
              <a:t>τῆς</a:t>
            </a:r>
            <a:r>
              <a:rPr lang="el-GR" i="1" dirty="0"/>
              <a:t> Θεομήτορος, </a:t>
            </a:r>
            <a:r>
              <a:rPr lang="el-GR" i="1" dirty="0" err="1"/>
              <a:t>οὐ</a:t>
            </a:r>
            <a:r>
              <a:rPr lang="el-GR" i="1" dirty="0"/>
              <a:t> γάρ </a:t>
            </a:r>
            <a:r>
              <a:rPr lang="el-GR" i="1" dirty="0" err="1"/>
              <a:t>ἀδύνατον</a:t>
            </a:r>
            <a:r>
              <a:rPr lang="el-GR" i="1" dirty="0"/>
              <a:t> </a:t>
            </a:r>
            <a:r>
              <a:rPr lang="el-GR" i="1" dirty="0" err="1"/>
              <a:t>ἦν</a:t>
            </a:r>
            <a:r>
              <a:rPr lang="el-GR" i="1" dirty="0"/>
              <a:t> διά </a:t>
            </a:r>
            <a:r>
              <a:rPr lang="el-GR" i="1" dirty="0" err="1"/>
              <a:t>τῆς</a:t>
            </a:r>
            <a:r>
              <a:rPr lang="el-GR" i="1" dirty="0"/>
              <a:t> πύλης </a:t>
            </a:r>
            <a:r>
              <a:rPr lang="el-GR" i="1" dirty="0" err="1"/>
              <a:t>διελθεῖν</a:t>
            </a:r>
            <a:r>
              <a:rPr lang="el-GR" i="1" dirty="0"/>
              <a:t> </a:t>
            </a:r>
            <a:r>
              <a:rPr lang="el-GR" i="1" dirty="0" err="1"/>
              <a:t>καί</a:t>
            </a:r>
            <a:r>
              <a:rPr lang="el-GR" i="1" dirty="0"/>
              <a:t> ταύτης </a:t>
            </a:r>
            <a:r>
              <a:rPr lang="el-GR" i="1" dirty="0" err="1"/>
              <a:t>μή</a:t>
            </a:r>
            <a:r>
              <a:rPr lang="el-GR" i="1" dirty="0"/>
              <a:t> </a:t>
            </a:r>
            <a:r>
              <a:rPr lang="el-GR" i="1" dirty="0" err="1"/>
              <a:t>παραβλάψαι</a:t>
            </a:r>
            <a:r>
              <a:rPr lang="el-GR" i="1" dirty="0"/>
              <a:t> </a:t>
            </a:r>
            <a:r>
              <a:rPr lang="el-GR" i="1" dirty="0" err="1"/>
              <a:t>τά</a:t>
            </a:r>
            <a:r>
              <a:rPr lang="el-GR" i="1" dirty="0"/>
              <a:t> σήμαντρα</a:t>
            </a:r>
            <a:r>
              <a:rPr lang="el-GR" dirty="0"/>
              <a:t>" (</a:t>
            </a:r>
            <a:r>
              <a:rPr lang="el-GR" i="1" dirty="0" err="1"/>
              <a:t>Ἔκδοσις</a:t>
            </a:r>
            <a:r>
              <a:rPr lang="el-GR" i="1" dirty="0"/>
              <a:t> </a:t>
            </a:r>
            <a:r>
              <a:rPr lang="el-GR" i="1" dirty="0" err="1"/>
              <a:t>ἀκριβὴς</a:t>
            </a:r>
            <a:r>
              <a:rPr lang="el-GR" i="1" dirty="0"/>
              <a:t> </a:t>
            </a:r>
            <a:r>
              <a:rPr lang="el-GR" i="1" dirty="0" err="1"/>
              <a:t>τῆς</a:t>
            </a:r>
            <a:r>
              <a:rPr lang="el-GR" i="1" dirty="0"/>
              <a:t> </a:t>
            </a:r>
            <a:r>
              <a:rPr lang="el-GR" i="1" dirty="0" err="1"/>
              <a:t>Ὀρθοδόξου</a:t>
            </a:r>
            <a:r>
              <a:rPr lang="el-GR" i="1" dirty="0"/>
              <a:t> πίστεως</a:t>
            </a:r>
            <a:r>
              <a:rPr lang="el-GR" dirty="0"/>
              <a:t>, </a:t>
            </a:r>
            <a:r>
              <a:rPr lang="en-US" dirty="0"/>
              <a:t>PG 94,</a:t>
            </a:r>
            <a:r>
              <a:rPr lang="el-GR" dirty="0"/>
              <a:t> 1161Β)</a:t>
            </a:r>
          </a:p>
          <a:p>
            <a:r>
              <a:rPr lang="el-GR" dirty="0"/>
              <a:t>Η υπερφυσική γέννηση του Θεανθρώπου δεν μπορεί να εξηγηθεί με τη λογική καθώς εντάσσεται στο μυστήριο της θείας οικονομίας. Ο </a:t>
            </a:r>
            <a:r>
              <a:rPr lang="el-GR" b="1" dirty="0"/>
              <a:t>Μ. Βασίλειος </a:t>
            </a:r>
            <a:r>
              <a:rPr lang="el-GR" dirty="0"/>
              <a:t>παρατηρεί: "</a:t>
            </a:r>
            <a:r>
              <a:rPr lang="el-GR" i="1" dirty="0"/>
              <a:t>Μάγοι </a:t>
            </a:r>
            <a:r>
              <a:rPr lang="el-GR" i="1" dirty="0" err="1"/>
              <a:t>προσκυνοῦσι</a:t>
            </a:r>
            <a:r>
              <a:rPr lang="el-GR" i="1" dirty="0"/>
              <a:t> </a:t>
            </a:r>
            <a:r>
              <a:rPr lang="el-GR" i="1" dirty="0" err="1"/>
              <a:t>καί</a:t>
            </a:r>
            <a:r>
              <a:rPr lang="el-GR" i="1" dirty="0"/>
              <a:t> χριστιανοί </a:t>
            </a:r>
            <a:r>
              <a:rPr lang="el-GR" i="1" dirty="0" err="1"/>
              <a:t>συζητοῦσι</a:t>
            </a:r>
            <a:r>
              <a:rPr lang="el-GR" i="1" dirty="0"/>
              <a:t> </a:t>
            </a:r>
            <a:r>
              <a:rPr lang="el-GR" i="1" dirty="0" err="1"/>
              <a:t>πῶς</a:t>
            </a:r>
            <a:r>
              <a:rPr lang="el-GR" i="1" dirty="0"/>
              <a:t> </a:t>
            </a:r>
            <a:r>
              <a:rPr lang="el-GR" i="1" dirty="0" err="1"/>
              <a:t>ἐν</a:t>
            </a:r>
            <a:r>
              <a:rPr lang="el-GR" i="1" dirty="0"/>
              <a:t> σαρκί Θεός </a:t>
            </a:r>
            <a:r>
              <a:rPr lang="el-GR" i="1" dirty="0" err="1"/>
              <a:t>καί</a:t>
            </a:r>
            <a:r>
              <a:rPr lang="el-GR" i="1" dirty="0"/>
              <a:t> </a:t>
            </a:r>
            <a:r>
              <a:rPr lang="el-GR" i="1" dirty="0" err="1"/>
              <a:t>ποδαπῇ</a:t>
            </a:r>
            <a:r>
              <a:rPr lang="el-GR" i="1" dirty="0"/>
              <a:t> σαρκί· </a:t>
            </a:r>
            <a:r>
              <a:rPr lang="el-GR" i="1" dirty="0" err="1"/>
              <a:t>καί</a:t>
            </a:r>
            <a:r>
              <a:rPr lang="el-GR" i="1" dirty="0"/>
              <a:t> </a:t>
            </a:r>
            <a:r>
              <a:rPr lang="el-GR" i="1" dirty="0" err="1"/>
              <a:t>εἰ</a:t>
            </a:r>
            <a:r>
              <a:rPr lang="el-GR" i="1" dirty="0"/>
              <a:t> τέλειος </a:t>
            </a:r>
            <a:r>
              <a:rPr lang="el-GR" i="1" dirty="0" err="1"/>
              <a:t>ἄνθρωπος</a:t>
            </a:r>
            <a:r>
              <a:rPr lang="el-GR" i="1" dirty="0"/>
              <a:t> ἤ </a:t>
            </a:r>
            <a:r>
              <a:rPr lang="el-GR" i="1" dirty="0" err="1"/>
              <a:t>ἀτελής</a:t>
            </a:r>
            <a:r>
              <a:rPr lang="el-GR" i="1" dirty="0"/>
              <a:t> ὁ προσληφθείς. </a:t>
            </a:r>
            <a:r>
              <a:rPr lang="el-GR" b="1" i="1" dirty="0" err="1">
                <a:solidFill>
                  <a:srgbClr val="FF0000"/>
                </a:solidFill>
              </a:rPr>
              <a:t>Σιγησάτω</a:t>
            </a:r>
            <a:r>
              <a:rPr lang="el-GR" b="1" i="1" dirty="0">
                <a:solidFill>
                  <a:srgbClr val="FF0000"/>
                </a:solidFill>
              </a:rPr>
              <a:t> </a:t>
            </a:r>
            <a:r>
              <a:rPr lang="el-GR" b="1" i="1" dirty="0" err="1">
                <a:solidFill>
                  <a:srgbClr val="FF0000"/>
                </a:solidFill>
              </a:rPr>
              <a:t>τά</a:t>
            </a:r>
            <a:r>
              <a:rPr lang="el-GR" b="1" i="1" dirty="0">
                <a:solidFill>
                  <a:srgbClr val="FF0000"/>
                </a:solidFill>
              </a:rPr>
              <a:t> περιττά </a:t>
            </a:r>
            <a:r>
              <a:rPr lang="el-GR" b="1" i="1" dirty="0" err="1">
                <a:solidFill>
                  <a:srgbClr val="FF0000"/>
                </a:solidFill>
              </a:rPr>
              <a:t>τῇ</a:t>
            </a:r>
            <a:r>
              <a:rPr lang="el-GR" b="1" i="1" dirty="0">
                <a:solidFill>
                  <a:srgbClr val="FF0000"/>
                </a:solidFill>
              </a:rPr>
              <a:t> </a:t>
            </a:r>
            <a:r>
              <a:rPr lang="el-GR" b="1" i="1" dirty="0" err="1">
                <a:solidFill>
                  <a:srgbClr val="FF0000"/>
                </a:solidFill>
              </a:rPr>
              <a:t>Ἐκκλησίᾳ</a:t>
            </a:r>
            <a:r>
              <a:rPr lang="el-GR" b="1" i="1" dirty="0">
                <a:solidFill>
                  <a:srgbClr val="FF0000"/>
                </a:solidFill>
              </a:rPr>
              <a:t> </a:t>
            </a:r>
            <a:r>
              <a:rPr lang="el-GR" b="1" i="1" dirty="0" err="1">
                <a:solidFill>
                  <a:srgbClr val="FF0000"/>
                </a:solidFill>
              </a:rPr>
              <a:t>τοῦ</a:t>
            </a:r>
            <a:r>
              <a:rPr lang="el-GR" b="1" i="1" dirty="0">
                <a:solidFill>
                  <a:srgbClr val="FF0000"/>
                </a:solidFill>
              </a:rPr>
              <a:t> </a:t>
            </a:r>
            <a:r>
              <a:rPr lang="el-GR" b="1" i="1" dirty="0" err="1">
                <a:solidFill>
                  <a:srgbClr val="FF0000"/>
                </a:solidFill>
              </a:rPr>
              <a:t>Θεοῦ</a:t>
            </a:r>
            <a:r>
              <a:rPr lang="el-GR" b="1" i="1" dirty="0">
                <a:solidFill>
                  <a:srgbClr val="FF0000"/>
                </a:solidFill>
              </a:rPr>
              <a:t>· </a:t>
            </a:r>
            <a:r>
              <a:rPr lang="el-GR" b="1" i="1" dirty="0" err="1">
                <a:solidFill>
                  <a:srgbClr val="FF0000"/>
                </a:solidFill>
              </a:rPr>
              <a:t>δοξαζέσθω</a:t>
            </a:r>
            <a:r>
              <a:rPr lang="el-GR" b="1" i="1" dirty="0">
                <a:solidFill>
                  <a:srgbClr val="FF0000"/>
                </a:solidFill>
              </a:rPr>
              <a:t> </a:t>
            </a:r>
            <a:r>
              <a:rPr lang="el-GR" b="1" i="1" dirty="0" err="1">
                <a:solidFill>
                  <a:srgbClr val="FF0000"/>
                </a:solidFill>
              </a:rPr>
              <a:t>τά</a:t>
            </a:r>
            <a:r>
              <a:rPr lang="el-GR" b="1" i="1" dirty="0">
                <a:solidFill>
                  <a:srgbClr val="FF0000"/>
                </a:solidFill>
              </a:rPr>
              <a:t> </a:t>
            </a:r>
            <a:r>
              <a:rPr lang="el-GR" b="1" i="1" dirty="0" err="1">
                <a:solidFill>
                  <a:srgbClr val="FF0000"/>
                </a:solidFill>
              </a:rPr>
              <a:t>πεπιστευμένα</a:t>
            </a:r>
            <a:r>
              <a:rPr lang="el-GR" b="1" i="1" dirty="0">
                <a:solidFill>
                  <a:srgbClr val="FF0000"/>
                </a:solidFill>
              </a:rPr>
              <a:t>· </a:t>
            </a:r>
            <a:r>
              <a:rPr lang="el-GR" b="1" i="1" dirty="0" err="1">
                <a:solidFill>
                  <a:srgbClr val="FF0000"/>
                </a:solidFill>
              </a:rPr>
              <a:t>μή</a:t>
            </a:r>
            <a:r>
              <a:rPr lang="el-GR" b="1" i="1" dirty="0">
                <a:solidFill>
                  <a:srgbClr val="FF0000"/>
                </a:solidFill>
              </a:rPr>
              <a:t> </a:t>
            </a:r>
            <a:r>
              <a:rPr lang="el-GR" b="1" i="1" dirty="0" err="1">
                <a:solidFill>
                  <a:srgbClr val="FF0000"/>
                </a:solidFill>
              </a:rPr>
              <a:t>περιεργαζέσθω</a:t>
            </a:r>
            <a:r>
              <a:rPr lang="el-GR" b="1" i="1" dirty="0">
                <a:solidFill>
                  <a:srgbClr val="FF0000"/>
                </a:solidFill>
              </a:rPr>
              <a:t> </a:t>
            </a:r>
            <a:r>
              <a:rPr lang="el-GR" b="1" i="1" dirty="0" err="1">
                <a:solidFill>
                  <a:srgbClr val="FF0000"/>
                </a:solidFill>
              </a:rPr>
              <a:t>τά</a:t>
            </a:r>
            <a:r>
              <a:rPr lang="el-GR" b="1" i="1" dirty="0">
                <a:solidFill>
                  <a:srgbClr val="FF0000"/>
                </a:solidFill>
              </a:rPr>
              <a:t> </a:t>
            </a:r>
            <a:r>
              <a:rPr lang="el-GR" b="1" i="1" dirty="0" err="1">
                <a:solidFill>
                  <a:srgbClr val="FF0000"/>
                </a:solidFill>
              </a:rPr>
              <a:t>σιωπώμενα</a:t>
            </a:r>
            <a:r>
              <a:rPr lang="el-GR" dirty="0"/>
              <a:t>" (</a:t>
            </a:r>
            <a:r>
              <a:rPr lang="el-GR" i="1" dirty="0" err="1"/>
              <a:t>Ὁμιλίαν</a:t>
            </a:r>
            <a:r>
              <a:rPr lang="el-GR" i="1" dirty="0"/>
              <a:t> </a:t>
            </a:r>
            <a:r>
              <a:rPr lang="el-GR" i="1" dirty="0" err="1"/>
              <a:t>εἰς</a:t>
            </a:r>
            <a:r>
              <a:rPr lang="el-GR" i="1" dirty="0"/>
              <a:t> </a:t>
            </a:r>
            <a:r>
              <a:rPr lang="el-GR" i="1" dirty="0" err="1"/>
              <a:t>τήν</a:t>
            </a:r>
            <a:r>
              <a:rPr lang="el-GR" i="1" dirty="0"/>
              <a:t> </a:t>
            </a:r>
            <a:r>
              <a:rPr lang="el-GR" i="1" dirty="0" err="1"/>
              <a:t>ἁγίαν</a:t>
            </a:r>
            <a:r>
              <a:rPr lang="el-GR" i="1" dirty="0"/>
              <a:t> </a:t>
            </a:r>
            <a:r>
              <a:rPr lang="el-GR" i="1" dirty="0" err="1"/>
              <a:t>τοῦ</a:t>
            </a:r>
            <a:r>
              <a:rPr lang="el-GR" i="1" dirty="0"/>
              <a:t> </a:t>
            </a:r>
            <a:r>
              <a:rPr lang="el-GR" i="1" dirty="0" err="1"/>
              <a:t>Χριστοῦ</a:t>
            </a:r>
            <a:r>
              <a:rPr lang="el-GR" i="1" dirty="0"/>
              <a:t> </a:t>
            </a:r>
            <a:r>
              <a:rPr lang="el-GR" i="1" dirty="0" err="1"/>
              <a:t>γέννησιν</a:t>
            </a:r>
            <a:r>
              <a:rPr lang="el-GR" dirty="0"/>
              <a:t>, </a:t>
            </a:r>
            <a:r>
              <a:rPr lang="en-US" dirty="0"/>
              <a:t>PG 31, 1473C). </a:t>
            </a:r>
            <a:r>
              <a:rPr lang="el-GR" dirty="0"/>
              <a:t>Ο </a:t>
            </a:r>
            <a:r>
              <a:rPr lang="el-GR" b="1" dirty="0"/>
              <a:t>Ιωάννης ο Δαμασκηνός </a:t>
            </a:r>
            <a:r>
              <a:rPr lang="el-GR" dirty="0"/>
              <a:t>μας λέει: "</a:t>
            </a:r>
            <a:r>
              <a:rPr lang="el-GR" i="1" dirty="0" err="1"/>
              <a:t>Οὐ</a:t>
            </a:r>
            <a:r>
              <a:rPr lang="el-GR" i="1" dirty="0"/>
              <a:t> φύσεως </a:t>
            </a:r>
            <a:r>
              <a:rPr lang="el-GR" i="1" dirty="0" err="1"/>
              <a:t>ἔργον</a:t>
            </a:r>
            <a:r>
              <a:rPr lang="el-GR" i="1" dirty="0"/>
              <a:t> ἡ </a:t>
            </a:r>
            <a:r>
              <a:rPr lang="el-GR" i="1" dirty="0" err="1"/>
              <a:t>σάρκωσις</a:t>
            </a:r>
            <a:r>
              <a:rPr lang="el-GR" i="1" dirty="0"/>
              <a:t>, </a:t>
            </a:r>
            <a:r>
              <a:rPr lang="el-GR" i="1" dirty="0" err="1"/>
              <a:t>ἀλλά</a:t>
            </a:r>
            <a:r>
              <a:rPr lang="el-GR" i="1" dirty="0"/>
              <a:t> </a:t>
            </a:r>
            <a:r>
              <a:rPr lang="el-GR" b="1" i="1" dirty="0">
                <a:solidFill>
                  <a:srgbClr val="FF0000"/>
                </a:solidFill>
              </a:rPr>
              <a:t>τύπος (τρόπος) </a:t>
            </a:r>
            <a:r>
              <a:rPr lang="el-GR" b="1" i="1" dirty="0" err="1">
                <a:solidFill>
                  <a:srgbClr val="FF0000"/>
                </a:solidFill>
              </a:rPr>
              <a:t>οἰκονομικῆς</a:t>
            </a:r>
            <a:r>
              <a:rPr lang="el-GR" b="1" i="1" dirty="0">
                <a:solidFill>
                  <a:srgbClr val="FF0000"/>
                </a:solidFill>
              </a:rPr>
              <a:t> </a:t>
            </a:r>
            <a:r>
              <a:rPr lang="el-GR" b="1" i="1" dirty="0" err="1">
                <a:solidFill>
                  <a:srgbClr val="FF0000"/>
                </a:solidFill>
              </a:rPr>
              <a:t>συγκαταβάσεως</a:t>
            </a:r>
            <a:r>
              <a:rPr lang="el-GR" dirty="0"/>
              <a:t>" (Κατά </a:t>
            </a:r>
            <a:r>
              <a:rPr lang="el-GR" dirty="0" err="1"/>
              <a:t>Ἰακωβιτῶν</a:t>
            </a:r>
            <a:r>
              <a:rPr lang="el-GR" dirty="0"/>
              <a:t>, </a:t>
            </a:r>
            <a:r>
              <a:rPr lang="en-US" dirty="0"/>
              <a:t>PG 94, 1464A). </a:t>
            </a:r>
            <a:r>
              <a:rPr lang="el-GR" dirty="0"/>
              <a:t>Ο </a:t>
            </a:r>
            <a:r>
              <a:rPr lang="el-GR" b="1" dirty="0"/>
              <a:t>Μάξιμος ο Ομολογητής </a:t>
            </a:r>
            <a:r>
              <a:rPr lang="el-GR" dirty="0"/>
              <a:t>στην </a:t>
            </a:r>
            <a:r>
              <a:rPr lang="el-GR" i="1" dirty="0"/>
              <a:t>13η Επιστολή </a:t>
            </a:r>
            <a:r>
              <a:rPr lang="el-GR" dirty="0"/>
              <a:t>του παραθέτει: "</a:t>
            </a:r>
            <a:r>
              <a:rPr lang="el-GR" b="1" i="1" dirty="0" err="1">
                <a:solidFill>
                  <a:srgbClr val="FF0000"/>
                </a:solidFill>
              </a:rPr>
              <a:t>Τρόπῳ</a:t>
            </a:r>
            <a:r>
              <a:rPr lang="el-GR" b="1" i="1" dirty="0">
                <a:solidFill>
                  <a:srgbClr val="FF0000"/>
                </a:solidFill>
              </a:rPr>
              <a:t> γάρ </a:t>
            </a:r>
            <a:r>
              <a:rPr lang="el-GR" b="1" i="1" dirty="0" err="1">
                <a:solidFill>
                  <a:srgbClr val="FF0000"/>
                </a:solidFill>
              </a:rPr>
              <a:t>οἰκονομίας</a:t>
            </a:r>
            <a:r>
              <a:rPr lang="el-GR" b="1" i="1" dirty="0">
                <a:solidFill>
                  <a:srgbClr val="FF0000"/>
                </a:solidFill>
              </a:rPr>
              <a:t>, </a:t>
            </a:r>
            <a:r>
              <a:rPr lang="el-GR" b="1" i="1" dirty="0" err="1">
                <a:solidFill>
                  <a:srgbClr val="FF0000"/>
                </a:solidFill>
              </a:rPr>
              <a:t>οὐ</a:t>
            </a:r>
            <a:r>
              <a:rPr lang="el-GR" b="1" i="1" dirty="0">
                <a:solidFill>
                  <a:srgbClr val="FF0000"/>
                </a:solidFill>
              </a:rPr>
              <a:t> </a:t>
            </a:r>
            <a:r>
              <a:rPr lang="el-GR" b="1" i="1" dirty="0" err="1">
                <a:solidFill>
                  <a:srgbClr val="FF0000"/>
                </a:solidFill>
              </a:rPr>
              <a:t>νόμῳ</a:t>
            </a:r>
            <a:r>
              <a:rPr lang="el-GR" b="1" i="1" dirty="0">
                <a:solidFill>
                  <a:srgbClr val="FF0000"/>
                </a:solidFill>
              </a:rPr>
              <a:t> φύσεως</a:t>
            </a:r>
            <a:r>
              <a:rPr lang="el-GR" i="1" dirty="0"/>
              <a:t>, </a:t>
            </a:r>
            <a:r>
              <a:rPr lang="el-GR" i="1" dirty="0" err="1"/>
              <a:t>ἀρρήτως</a:t>
            </a:r>
            <a:r>
              <a:rPr lang="el-GR" i="1" dirty="0"/>
              <a:t> ὁ </a:t>
            </a:r>
            <a:r>
              <a:rPr lang="el-GR" i="1" dirty="0" err="1"/>
              <a:t>τοῦ</a:t>
            </a:r>
            <a:r>
              <a:rPr lang="el-GR" i="1" dirty="0"/>
              <a:t> </a:t>
            </a:r>
            <a:r>
              <a:rPr lang="el-GR" i="1" dirty="0" err="1"/>
              <a:t>Θεοῦ</a:t>
            </a:r>
            <a:r>
              <a:rPr lang="el-GR" i="1" dirty="0"/>
              <a:t> </a:t>
            </a:r>
            <a:r>
              <a:rPr lang="el-GR" i="1" dirty="0" err="1"/>
              <a:t>πρός</a:t>
            </a:r>
            <a:r>
              <a:rPr lang="el-GR" i="1" dirty="0"/>
              <a:t> </a:t>
            </a:r>
            <a:r>
              <a:rPr lang="el-GR" i="1" dirty="0" err="1"/>
              <a:t>ἀνθρώπους</a:t>
            </a:r>
            <a:r>
              <a:rPr lang="el-GR" i="1" dirty="0"/>
              <a:t> διά σαρκός </a:t>
            </a:r>
            <a:r>
              <a:rPr lang="el-GR" i="1" dirty="0" err="1"/>
              <a:t>ἐπεδήμησε</a:t>
            </a:r>
            <a:r>
              <a:rPr lang="el-GR" i="1" dirty="0"/>
              <a:t> Λόγος</a:t>
            </a:r>
            <a:r>
              <a:rPr lang="el-GR" dirty="0"/>
              <a:t>" (</a:t>
            </a:r>
            <a:r>
              <a:rPr lang="en-US" dirty="0"/>
              <a:t>PG 91, 517C).</a:t>
            </a:r>
            <a:endParaRPr lang="el-GR" dirty="0"/>
          </a:p>
        </p:txBody>
      </p:sp>
    </p:spTree>
    <p:extLst>
      <p:ext uri="{BB962C8B-B14F-4D97-AF65-F5344CB8AC3E}">
        <p14:creationId xmlns:p14="http://schemas.microsoft.com/office/powerpoint/2010/main" val="3517131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94704"/>
          </a:xfrm>
        </p:spPr>
        <p:txBody>
          <a:bodyPr>
            <a:normAutofit fontScale="90000"/>
          </a:bodyPr>
          <a:lstStyle/>
          <a:p>
            <a:pPr algn="ctr"/>
            <a:r>
              <a:rPr lang="el-GR" dirty="0"/>
              <a:t>Η ΣΥΜΒΟΛΗ ΤΗΣ ΘΕΟΤΟΚΟΥ ΣΤΟ ΜΥΣΤΗΡΙΟ ΤΗΣ ΕΝΑΝΘΡΩΠΗΣΕΩΣ ΤΟΥ ΛΟΓΟΥ</a:t>
            </a:r>
          </a:p>
        </p:txBody>
      </p:sp>
      <p:sp>
        <p:nvSpPr>
          <p:cNvPr id="3" name="Θέση περιεχομένου 2"/>
          <p:cNvSpPr>
            <a:spLocks noGrp="1"/>
          </p:cNvSpPr>
          <p:nvPr>
            <p:ph idx="1"/>
          </p:nvPr>
        </p:nvSpPr>
        <p:spPr>
          <a:xfrm>
            <a:off x="0" y="978794"/>
            <a:ext cx="12192000" cy="5879206"/>
          </a:xfrm>
        </p:spPr>
        <p:txBody>
          <a:bodyPr>
            <a:normAutofit/>
          </a:bodyPr>
          <a:lstStyle/>
          <a:p>
            <a:r>
              <a:rPr lang="el-GR" dirty="0"/>
              <a:t>Χαρακτηριστικά είναι και τα λόγια του </a:t>
            </a:r>
            <a:r>
              <a:rPr lang="el-GR" b="1" dirty="0"/>
              <a:t>Ιωάννη του Χρυσοστόμου</a:t>
            </a:r>
            <a:r>
              <a:rPr lang="el-GR" dirty="0"/>
              <a:t>: "</a:t>
            </a:r>
            <a:r>
              <a:rPr lang="el-GR" i="1" dirty="0" err="1"/>
              <a:t>Ὅτι</a:t>
            </a:r>
            <a:r>
              <a:rPr lang="el-GR" i="1" dirty="0"/>
              <a:t> </a:t>
            </a:r>
            <a:r>
              <a:rPr lang="el-GR" i="1" dirty="0" err="1"/>
              <a:t>ἐγεννήθη</a:t>
            </a:r>
            <a:r>
              <a:rPr lang="el-GR" i="1" dirty="0"/>
              <a:t> παρά </a:t>
            </a:r>
            <a:r>
              <a:rPr lang="el-GR" i="1" dirty="0" err="1"/>
              <a:t>τοῦ</a:t>
            </a:r>
            <a:r>
              <a:rPr lang="el-GR" i="1" dirty="0"/>
              <a:t> Πατρός </a:t>
            </a:r>
            <a:r>
              <a:rPr lang="el-GR" i="1" dirty="0" err="1"/>
              <a:t>οἶδα</a:t>
            </a:r>
            <a:r>
              <a:rPr lang="el-GR" i="1" dirty="0"/>
              <a:t>, </a:t>
            </a:r>
            <a:r>
              <a:rPr lang="el-GR" i="1" dirty="0" err="1"/>
              <a:t>τό</a:t>
            </a:r>
            <a:r>
              <a:rPr lang="el-GR" i="1" dirty="0"/>
              <a:t> δέ </a:t>
            </a:r>
            <a:r>
              <a:rPr lang="el-GR" i="1" dirty="0" err="1"/>
              <a:t>πῶς</a:t>
            </a:r>
            <a:r>
              <a:rPr lang="el-GR" i="1" dirty="0"/>
              <a:t> </a:t>
            </a:r>
            <a:r>
              <a:rPr lang="el-GR" i="1" dirty="0" err="1"/>
              <a:t>οὐκ</a:t>
            </a:r>
            <a:r>
              <a:rPr lang="el-GR" i="1" dirty="0"/>
              <a:t> </a:t>
            </a:r>
            <a:r>
              <a:rPr lang="el-GR" i="1" dirty="0" err="1"/>
              <a:t>οἶδα</a:t>
            </a:r>
            <a:r>
              <a:rPr lang="el-GR" i="1" dirty="0"/>
              <a:t>. </a:t>
            </a:r>
            <a:r>
              <a:rPr lang="el-GR" i="1" dirty="0" err="1"/>
              <a:t>Ὅτι</a:t>
            </a:r>
            <a:r>
              <a:rPr lang="el-GR" i="1" dirty="0"/>
              <a:t> </a:t>
            </a:r>
            <a:r>
              <a:rPr lang="el-GR" i="1" dirty="0" err="1"/>
              <a:t>ἐτέχθη</a:t>
            </a:r>
            <a:r>
              <a:rPr lang="el-GR" i="1" dirty="0"/>
              <a:t> </a:t>
            </a:r>
            <a:r>
              <a:rPr lang="el-GR" i="1" dirty="0" err="1"/>
              <a:t>ὑπό</a:t>
            </a:r>
            <a:r>
              <a:rPr lang="el-GR" i="1" dirty="0"/>
              <a:t> </a:t>
            </a:r>
            <a:r>
              <a:rPr lang="el-GR" i="1" dirty="0" err="1"/>
              <a:t>τῆς</a:t>
            </a:r>
            <a:r>
              <a:rPr lang="el-GR" i="1" dirty="0"/>
              <a:t> Παρθένου </a:t>
            </a:r>
            <a:r>
              <a:rPr lang="el-GR" i="1" dirty="0" err="1"/>
              <a:t>ἐπίσταμαι</a:t>
            </a:r>
            <a:r>
              <a:rPr lang="el-GR" i="1" dirty="0"/>
              <a:t>, </a:t>
            </a:r>
            <a:r>
              <a:rPr lang="el-GR" i="1" dirty="0" err="1"/>
              <a:t>τόν</a:t>
            </a:r>
            <a:r>
              <a:rPr lang="el-GR" i="1" dirty="0"/>
              <a:t> δέ τρόπον </a:t>
            </a:r>
            <a:r>
              <a:rPr lang="el-GR" i="1" dirty="0" err="1"/>
              <a:t>οὐδέ</a:t>
            </a:r>
            <a:r>
              <a:rPr lang="el-GR" i="1" dirty="0"/>
              <a:t> </a:t>
            </a:r>
            <a:r>
              <a:rPr lang="el-GR" i="1" dirty="0" err="1"/>
              <a:t>ἐνταῦθα</a:t>
            </a:r>
            <a:r>
              <a:rPr lang="el-GR" i="1" dirty="0"/>
              <a:t> καταλαμβάνω. </a:t>
            </a:r>
            <a:r>
              <a:rPr lang="el-GR" i="1" dirty="0" err="1"/>
              <a:t>Ἑκατέρα</a:t>
            </a:r>
            <a:r>
              <a:rPr lang="el-GR" i="1" dirty="0"/>
              <a:t> γάρ ἡ </a:t>
            </a:r>
            <a:r>
              <a:rPr lang="el-GR" i="1" dirty="0" err="1"/>
              <a:t>γέννησις</a:t>
            </a:r>
            <a:r>
              <a:rPr lang="el-GR" i="1" dirty="0"/>
              <a:t> </a:t>
            </a:r>
            <a:r>
              <a:rPr lang="el-GR" i="1" dirty="0" err="1"/>
              <a:t>ὡμολόγηται</a:t>
            </a:r>
            <a:r>
              <a:rPr lang="el-GR" i="1" dirty="0"/>
              <a:t> </a:t>
            </a:r>
            <a:r>
              <a:rPr lang="el-GR" i="1" dirty="0" err="1"/>
              <a:t>καί</a:t>
            </a:r>
            <a:r>
              <a:rPr lang="el-GR" i="1" dirty="0"/>
              <a:t> </a:t>
            </a:r>
            <a:r>
              <a:rPr lang="el-GR" i="1" dirty="0" err="1"/>
              <a:t>ἑκατέρας</a:t>
            </a:r>
            <a:r>
              <a:rPr lang="el-GR" i="1" dirty="0"/>
              <a:t> ὁ τρόπος </a:t>
            </a:r>
            <a:r>
              <a:rPr lang="el-GR" i="1" dirty="0" err="1"/>
              <a:t>σεσίγηται</a:t>
            </a:r>
            <a:r>
              <a:rPr lang="el-GR" dirty="0"/>
              <a:t>" (</a:t>
            </a:r>
            <a:r>
              <a:rPr lang="el-GR" dirty="0" err="1"/>
              <a:t>Εἰς</a:t>
            </a:r>
            <a:r>
              <a:rPr lang="el-GR" dirty="0"/>
              <a:t> </a:t>
            </a:r>
            <a:r>
              <a:rPr lang="el-GR" dirty="0" err="1"/>
              <a:t>τόν</a:t>
            </a:r>
            <a:r>
              <a:rPr lang="el-GR" dirty="0"/>
              <a:t> </a:t>
            </a:r>
            <a:r>
              <a:rPr lang="el-GR" dirty="0" err="1"/>
              <a:t>Μελχισεδέκ</a:t>
            </a:r>
            <a:r>
              <a:rPr lang="el-GR" dirty="0"/>
              <a:t>, </a:t>
            </a:r>
            <a:r>
              <a:rPr lang="en-US" dirty="0"/>
              <a:t>PG 56, 259).</a:t>
            </a:r>
          </a:p>
          <a:p>
            <a:r>
              <a:rPr lang="el-GR" dirty="0"/>
              <a:t>Σε κάποιο άλλο σημείο ο Ιωάννης ο Χρυσόστομος αποκαλεί τη Θεοτόκο "</a:t>
            </a:r>
            <a:r>
              <a:rPr lang="el-GR" i="1" dirty="0" err="1"/>
              <a:t>ἐργαλεῖον</a:t>
            </a:r>
            <a:r>
              <a:rPr lang="el-GR" i="1" dirty="0"/>
              <a:t> </a:t>
            </a:r>
            <a:r>
              <a:rPr lang="el-GR" i="1" dirty="0" err="1"/>
              <a:t>τοῦ</a:t>
            </a:r>
            <a:r>
              <a:rPr lang="el-GR" i="1" dirty="0"/>
              <a:t> </a:t>
            </a:r>
            <a:r>
              <a:rPr lang="el-GR" i="1" dirty="0" err="1"/>
              <a:t>τεχνίτου</a:t>
            </a:r>
            <a:r>
              <a:rPr lang="el-GR" dirty="0"/>
              <a:t>" και λέει: "</a:t>
            </a:r>
            <a:r>
              <a:rPr lang="el-GR" i="1" dirty="0" err="1"/>
              <a:t>Μαριάμ</a:t>
            </a:r>
            <a:r>
              <a:rPr lang="el-GR" i="1" dirty="0"/>
              <a:t> </a:t>
            </a:r>
            <a:r>
              <a:rPr lang="el-GR" i="1" dirty="0" err="1"/>
              <a:t>ἐκείνη</a:t>
            </a:r>
            <a:r>
              <a:rPr lang="el-GR" i="1" dirty="0"/>
              <a:t> μήτηρ </a:t>
            </a:r>
            <a:r>
              <a:rPr lang="el-GR" i="1" dirty="0" err="1"/>
              <a:t>ἀληθῶς</a:t>
            </a:r>
            <a:r>
              <a:rPr lang="el-GR" i="1" dirty="0"/>
              <a:t>· </a:t>
            </a:r>
            <a:r>
              <a:rPr lang="el-GR" i="1" dirty="0" err="1"/>
              <a:t>μᾶλλον</a:t>
            </a:r>
            <a:r>
              <a:rPr lang="el-GR" i="1" dirty="0"/>
              <a:t> δέ </a:t>
            </a:r>
            <a:r>
              <a:rPr lang="el-GR" i="1" dirty="0" err="1"/>
              <a:t>οὐδέ</a:t>
            </a:r>
            <a:r>
              <a:rPr lang="el-GR" i="1" dirty="0"/>
              <a:t> </a:t>
            </a:r>
            <a:r>
              <a:rPr lang="el-GR" i="1" dirty="0" err="1"/>
              <a:t>αὐτή</a:t>
            </a:r>
            <a:r>
              <a:rPr lang="el-GR" i="1" dirty="0"/>
              <a:t> μήτηρ, </a:t>
            </a:r>
            <a:r>
              <a:rPr lang="el-GR" i="1" dirty="0" err="1"/>
              <a:t>ἐπειδή</a:t>
            </a:r>
            <a:r>
              <a:rPr lang="el-GR" i="1" dirty="0"/>
              <a:t> </a:t>
            </a:r>
            <a:r>
              <a:rPr lang="el-GR" i="1" dirty="0" err="1"/>
              <a:t>οὐδέ</a:t>
            </a:r>
            <a:r>
              <a:rPr lang="el-GR" i="1" dirty="0"/>
              <a:t> </a:t>
            </a:r>
            <a:r>
              <a:rPr lang="el-GR" i="1" dirty="0" err="1"/>
              <a:t>ἔτεκεν</a:t>
            </a:r>
            <a:r>
              <a:rPr lang="el-GR" i="1" dirty="0"/>
              <a:t> </a:t>
            </a:r>
            <a:r>
              <a:rPr lang="el-GR" i="1" dirty="0" err="1"/>
              <a:t>φυσικῶς</a:t>
            </a:r>
            <a:r>
              <a:rPr lang="el-GR" i="1" dirty="0"/>
              <a:t>, </a:t>
            </a:r>
            <a:r>
              <a:rPr lang="el-GR" i="1" dirty="0" err="1"/>
              <a:t>ἀλλά</a:t>
            </a:r>
            <a:r>
              <a:rPr lang="el-GR" i="1" dirty="0"/>
              <a:t> </a:t>
            </a:r>
            <a:r>
              <a:rPr lang="el-GR" i="1" dirty="0" err="1"/>
              <a:t>συνέλαβεν</a:t>
            </a:r>
            <a:r>
              <a:rPr lang="el-GR" i="1" dirty="0"/>
              <a:t> </a:t>
            </a:r>
            <a:r>
              <a:rPr lang="el-GR" i="1" dirty="0" err="1"/>
              <a:t>ὑπερφυῶς</a:t>
            </a:r>
            <a:r>
              <a:rPr lang="el-GR" dirty="0"/>
              <a:t>" (</a:t>
            </a:r>
            <a:r>
              <a:rPr lang="el-GR" dirty="0" err="1"/>
              <a:t>Εἰς</a:t>
            </a:r>
            <a:r>
              <a:rPr lang="el-GR" dirty="0"/>
              <a:t> </a:t>
            </a:r>
            <a:r>
              <a:rPr lang="el-GR" dirty="0" err="1"/>
              <a:t>τό</a:t>
            </a:r>
            <a:r>
              <a:rPr lang="el-GR" dirty="0"/>
              <a:t> </a:t>
            </a:r>
            <a:r>
              <a:rPr lang="el-GR" dirty="0" err="1"/>
              <a:t>ἐξῆλθε</a:t>
            </a:r>
            <a:r>
              <a:rPr lang="el-GR" dirty="0"/>
              <a:t> δόγμα..., </a:t>
            </a:r>
            <a:r>
              <a:rPr lang="en-US" dirty="0"/>
              <a:t>PG 50, 800).</a:t>
            </a:r>
          </a:p>
          <a:p>
            <a:r>
              <a:rPr lang="el-GR" dirty="0"/>
              <a:t>Ο </a:t>
            </a:r>
            <a:r>
              <a:rPr lang="el-GR" b="1" dirty="0" err="1"/>
              <a:t>Πρόκλος</a:t>
            </a:r>
            <a:r>
              <a:rPr lang="el-GR" b="1" dirty="0"/>
              <a:t> Κωνσταντινουπόλεως </a:t>
            </a:r>
            <a:r>
              <a:rPr lang="el-GR" dirty="0"/>
              <a:t>εξηγεί πως μπορούν να γίνουν τα αδύνατα δυνατά: "</a:t>
            </a:r>
            <a:r>
              <a:rPr lang="el-GR" b="1" i="1" dirty="0" err="1">
                <a:solidFill>
                  <a:srgbClr val="FF0000"/>
                </a:solidFill>
              </a:rPr>
              <a:t>Οὐ</a:t>
            </a:r>
            <a:r>
              <a:rPr lang="el-GR" b="1" i="1" dirty="0">
                <a:solidFill>
                  <a:srgbClr val="FF0000"/>
                </a:solidFill>
              </a:rPr>
              <a:t> λέγω σοι </a:t>
            </a:r>
            <a:r>
              <a:rPr lang="el-GR" b="1" i="1" dirty="0" err="1">
                <a:solidFill>
                  <a:srgbClr val="FF0000"/>
                </a:solidFill>
              </a:rPr>
              <a:t>ὅτι</a:t>
            </a:r>
            <a:r>
              <a:rPr lang="el-GR" b="1" i="1" dirty="0">
                <a:solidFill>
                  <a:srgbClr val="FF0000"/>
                </a:solidFill>
              </a:rPr>
              <a:t> </a:t>
            </a:r>
            <a:r>
              <a:rPr lang="el-GR" b="1" i="1" dirty="0" err="1">
                <a:solidFill>
                  <a:srgbClr val="FF0000"/>
                </a:solidFill>
              </a:rPr>
              <a:t>ἠδύνατο</a:t>
            </a:r>
            <a:r>
              <a:rPr lang="el-GR" b="1" i="1" dirty="0">
                <a:solidFill>
                  <a:srgbClr val="FF0000"/>
                </a:solidFill>
              </a:rPr>
              <a:t> γυνή Θεόν </a:t>
            </a:r>
            <a:r>
              <a:rPr lang="el-GR" b="1" i="1" dirty="0" err="1">
                <a:solidFill>
                  <a:srgbClr val="FF0000"/>
                </a:solidFill>
              </a:rPr>
              <a:t>γεννῆσαι</a:t>
            </a:r>
            <a:r>
              <a:rPr lang="el-GR" b="1" i="1" dirty="0">
                <a:solidFill>
                  <a:srgbClr val="FF0000"/>
                </a:solidFill>
              </a:rPr>
              <a:t>, </a:t>
            </a:r>
            <a:r>
              <a:rPr lang="el-GR" b="1" i="1" dirty="0" err="1">
                <a:solidFill>
                  <a:srgbClr val="FF0000"/>
                </a:solidFill>
              </a:rPr>
              <a:t>ἀλλά</a:t>
            </a:r>
            <a:r>
              <a:rPr lang="el-GR" b="1" i="1" dirty="0">
                <a:solidFill>
                  <a:srgbClr val="FF0000"/>
                </a:solidFill>
              </a:rPr>
              <a:t> </a:t>
            </a:r>
            <a:r>
              <a:rPr lang="el-GR" b="1" i="1" dirty="0" err="1">
                <a:solidFill>
                  <a:srgbClr val="FF0000"/>
                </a:solidFill>
              </a:rPr>
              <a:t>ὅτι</a:t>
            </a:r>
            <a:r>
              <a:rPr lang="el-GR" b="1" i="1" dirty="0">
                <a:solidFill>
                  <a:srgbClr val="FF0000"/>
                </a:solidFill>
              </a:rPr>
              <a:t> </a:t>
            </a:r>
            <a:r>
              <a:rPr lang="el-GR" b="1" i="1" dirty="0" err="1">
                <a:solidFill>
                  <a:srgbClr val="FF0000"/>
                </a:solidFill>
              </a:rPr>
              <a:t>ἠδύνατο</a:t>
            </a:r>
            <a:r>
              <a:rPr lang="el-GR" b="1" i="1" dirty="0">
                <a:solidFill>
                  <a:srgbClr val="FF0000"/>
                </a:solidFill>
              </a:rPr>
              <a:t> Θεός σαρκωθείς </a:t>
            </a:r>
            <a:r>
              <a:rPr lang="el-GR" b="1" i="1" dirty="0" err="1">
                <a:solidFill>
                  <a:srgbClr val="FF0000"/>
                </a:solidFill>
              </a:rPr>
              <a:t>γεννηθῆναι</a:t>
            </a:r>
            <a:r>
              <a:rPr lang="el-GR" b="1" i="1" dirty="0">
                <a:solidFill>
                  <a:srgbClr val="FF0000"/>
                </a:solidFill>
              </a:rPr>
              <a:t> </a:t>
            </a:r>
            <a:r>
              <a:rPr lang="el-GR" b="1" i="1" dirty="0" err="1">
                <a:solidFill>
                  <a:srgbClr val="FF0000"/>
                </a:solidFill>
              </a:rPr>
              <a:t>ὑπό</a:t>
            </a:r>
            <a:r>
              <a:rPr lang="el-GR" b="1" i="1" dirty="0">
                <a:solidFill>
                  <a:srgbClr val="FF0000"/>
                </a:solidFill>
              </a:rPr>
              <a:t> γυναικός</a:t>
            </a:r>
            <a:r>
              <a:rPr lang="el-GR" dirty="0"/>
              <a:t>" (</a:t>
            </a:r>
            <a:r>
              <a:rPr lang="el-GR" i="1" dirty="0" err="1"/>
              <a:t>Εἰς</a:t>
            </a:r>
            <a:r>
              <a:rPr lang="el-GR" i="1" dirty="0"/>
              <a:t> </a:t>
            </a:r>
            <a:r>
              <a:rPr lang="el-GR" i="1" dirty="0" err="1"/>
              <a:t>τήν</a:t>
            </a:r>
            <a:r>
              <a:rPr lang="el-GR" i="1" dirty="0"/>
              <a:t> </a:t>
            </a:r>
            <a:r>
              <a:rPr lang="el-GR" i="1" dirty="0" err="1"/>
              <a:t>ἐνανθρώπησιν</a:t>
            </a:r>
            <a:r>
              <a:rPr lang="el-GR" i="1" dirty="0"/>
              <a:t> </a:t>
            </a:r>
            <a:r>
              <a:rPr lang="el-GR" i="1" dirty="0" err="1"/>
              <a:t>τοῦ</a:t>
            </a:r>
            <a:r>
              <a:rPr lang="el-GR" i="1" dirty="0"/>
              <a:t> Κυρίου </a:t>
            </a:r>
            <a:r>
              <a:rPr lang="el-GR" i="1" dirty="0" err="1"/>
              <a:t>ἡμῶν</a:t>
            </a:r>
            <a:r>
              <a:rPr lang="el-GR" i="1" dirty="0"/>
              <a:t> </a:t>
            </a:r>
            <a:r>
              <a:rPr lang="el-GR" i="1" dirty="0" err="1"/>
              <a:t>Ἰησοῦ</a:t>
            </a:r>
            <a:r>
              <a:rPr lang="el-GR" i="1" dirty="0"/>
              <a:t> </a:t>
            </a:r>
            <a:r>
              <a:rPr lang="el-GR" i="1" dirty="0" err="1"/>
              <a:t>Χριστοῦ</a:t>
            </a:r>
            <a:r>
              <a:rPr lang="el-GR" dirty="0"/>
              <a:t>, </a:t>
            </a:r>
            <a:r>
              <a:rPr lang="en-US" dirty="0"/>
              <a:t>PG 65, 697D).</a:t>
            </a:r>
          </a:p>
        </p:txBody>
      </p:sp>
    </p:spTree>
    <p:extLst>
      <p:ext uri="{BB962C8B-B14F-4D97-AF65-F5344CB8AC3E}">
        <p14:creationId xmlns:p14="http://schemas.microsoft.com/office/powerpoint/2010/main" val="2086430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91673"/>
          </a:xfrm>
        </p:spPr>
        <p:txBody>
          <a:bodyPr>
            <a:normAutofit fontScale="90000"/>
          </a:bodyPr>
          <a:lstStyle/>
          <a:p>
            <a:pPr algn="ctr"/>
            <a:r>
              <a:rPr lang="el-GR" dirty="0"/>
              <a:t>Η ΣΥΜΒΟΛΗ ΤΗΣ ΘΕΟΤΟΚΟΥ ΣΤΟ ΜΥΣΤΗΡΙΟ ΤΗΣ ΕΝΑΝΘΡΩΠΗΣΕΩΣ ΤΟΥ ΛΟΓΟΥ</a:t>
            </a:r>
          </a:p>
        </p:txBody>
      </p:sp>
      <p:sp>
        <p:nvSpPr>
          <p:cNvPr id="3" name="Θέση περιεχομένου 2"/>
          <p:cNvSpPr>
            <a:spLocks noGrp="1"/>
          </p:cNvSpPr>
          <p:nvPr>
            <p:ph idx="1"/>
          </p:nvPr>
        </p:nvSpPr>
        <p:spPr>
          <a:xfrm>
            <a:off x="0" y="991672"/>
            <a:ext cx="12192000" cy="5866327"/>
          </a:xfrm>
        </p:spPr>
        <p:txBody>
          <a:bodyPr/>
          <a:lstStyle/>
          <a:p>
            <a:r>
              <a:rPr lang="el-GR" dirty="0"/>
              <a:t>Σύμφωνα με τον </a:t>
            </a:r>
            <a:r>
              <a:rPr lang="el-GR" b="1" dirty="0"/>
              <a:t>Μάξιμο τον Ομολογητή </a:t>
            </a:r>
            <a:r>
              <a:rPr lang="el-GR" dirty="0"/>
              <a:t>η ανθρώπινη φύση του Λόγου είχε τον αθάνατο και άφθαρτο χαρακτήρα της φύσης του Αδάμ πριν από την αμαρτία, αλλά ο Χριστός την υπέταξε εκουσίως στις ιδιότητες της έκπτωτης ανθρώπινης φύσης (</a:t>
            </a:r>
            <a:r>
              <a:rPr lang="el-GR" i="1" dirty="0" err="1"/>
              <a:t>Πρός</a:t>
            </a:r>
            <a:r>
              <a:rPr lang="el-GR" i="1" dirty="0"/>
              <a:t> </a:t>
            </a:r>
            <a:r>
              <a:rPr lang="el-GR" i="1" dirty="0" err="1"/>
              <a:t>Θαλάσσιον</a:t>
            </a:r>
            <a:r>
              <a:rPr lang="el-GR" dirty="0"/>
              <a:t>, </a:t>
            </a:r>
            <a:r>
              <a:rPr lang="en-US" dirty="0"/>
              <a:t>PG 90, 312-316 </a:t>
            </a:r>
            <a:r>
              <a:rPr lang="el-GR" dirty="0"/>
              <a:t>και</a:t>
            </a:r>
            <a:r>
              <a:rPr lang="en-US" dirty="0"/>
              <a:t> 405CD)</a:t>
            </a:r>
            <a:r>
              <a:rPr lang="el-GR" dirty="0"/>
              <a:t>. Συνέπεια αυτής της κατάστασης ήταν να συνυπάρχουν η ανθρώπινη φύση και το παρά φύση, αλλά και να αναληφθούν οι συνέπειες της αμαρτίας από τον Χριστό, ο οποίος παρέμεινε εκτός προπατορικής αμαρτίας εφόσον γεννήθηκε </a:t>
            </a:r>
            <a:r>
              <a:rPr lang="el-GR" dirty="0" err="1"/>
              <a:t>ασπόρως</a:t>
            </a:r>
            <a:r>
              <a:rPr lang="el-GR" dirty="0"/>
              <a:t>: "</a:t>
            </a:r>
            <a:r>
              <a:rPr lang="el-GR" i="1" dirty="0" err="1"/>
              <a:t>τῆς</a:t>
            </a:r>
            <a:r>
              <a:rPr lang="el-GR" i="1" dirty="0"/>
              <a:t> γάρ </a:t>
            </a:r>
            <a:r>
              <a:rPr lang="el-GR" i="1" dirty="0" err="1"/>
              <a:t>πρό</a:t>
            </a:r>
            <a:r>
              <a:rPr lang="el-GR" i="1" dirty="0"/>
              <a:t> </a:t>
            </a:r>
            <a:r>
              <a:rPr lang="el-GR" i="1" dirty="0" err="1"/>
              <a:t>τῆς</a:t>
            </a:r>
            <a:r>
              <a:rPr lang="el-GR" i="1" dirty="0"/>
              <a:t> παραβάσεως </a:t>
            </a:r>
            <a:r>
              <a:rPr lang="el-GR" i="1" dirty="0" err="1"/>
              <a:t>τοῦ</a:t>
            </a:r>
            <a:r>
              <a:rPr lang="el-GR" i="1" dirty="0"/>
              <a:t> </a:t>
            </a:r>
            <a:r>
              <a:rPr lang="el-GR" i="1" dirty="0" err="1"/>
              <a:t>Ἀδάμ</a:t>
            </a:r>
            <a:r>
              <a:rPr lang="el-GR" i="1" dirty="0"/>
              <a:t> γενέσεως </a:t>
            </a:r>
            <a:r>
              <a:rPr lang="el-GR" i="1" dirty="0" err="1"/>
              <a:t>νόμῳ</a:t>
            </a:r>
            <a:r>
              <a:rPr lang="el-GR" i="1" dirty="0"/>
              <a:t> </a:t>
            </a:r>
            <a:r>
              <a:rPr lang="el-GR" i="1" dirty="0" err="1"/>
              <a:t>συγκαταβάσεως</a:t>
            </a:r>
            <a:r>
              <a:rPr lang="el-GR" i="1" dirty="0"/>
              <a:t> </a:t>
            </a:r>
            <a:r>
              <a:rPr lang="el-GR" i="1" dirty="0" err="1"/>
              <a:t>ἀνασχόμενος</a:t>
            </a:r>
            <a:r>
              <a:rPr lang="el-GR" i="1" dirty="0"/>
              <a:t> κατά την </a:t>
            </a:r>
            <a:r>
              <a:rPr lang="el-GR" i="1" dirty="0" err="1"/>
              <a:t>πλάσιν</a:t>
            </a:r>
            <a:r>
              <a:rPr lang="el-GR" i="1" dirty="0"/>
              <a:t> </a:t>
            </a:r>
            <a:r>
              <a:rPr lang="el-GR" i="1" dirty="0" err="1"/>
              <a:t>τό</a:t>
            </a:r>
            <a:r>
              <a:rPr lang="el-GR" i="1" dirty="0"/>
              <a:t> </a:t>
            </a:r>
            <a:r>
              <a:rPr lang="el-GR" i="1" dirty="0" err="1"/>
              <a:t>ἀναμάρτητον</a:t>
            </a:r>
            <a:r>
              <a:rPr lang="el-GR" i="1" dirty="0"/>
              <a:t> </a:t>
            </a:r>
            <a:r>
              <a:rPr lang="el-GR" i="1" dirty="0" err="1"/>
              <a:t>φυσικῶς</a:t>
            </a:r>
            <a:r>
              <a:rPr lang="el-GR" i="1" dirty="0"/>
              <a:t> λαβών διά </a:t>
            </a:r>
            <a:r>
              <a:rPr lang="el-GR" i="1" dirty="0" err="1"/>
              <a:t>τῆς</a:t>
            </a:r>
            <a:r>
              <a:rPr lang="el-GR" i="1" dirty="0"/>
              <a:t> </a:t>
            </a:r>
            <a:r>
              <a:rPr lang="el-GR" i="1" dirty="0" err="1"/>
              <a:t>ἐμπνεύσεως</a:t>
            </a:r>
            <a:r>
              <a:rPr lang="el-GR" i="1" dirty="0"/>
              <a:t>, </a:t>
            </a:r>
            <a:r>
              <a:rPr lang="el-GR" i="1" dirty="0" err="1"/>
              <a:t>τό</a:t>
            </a:r>
            <a:r>
              <a:rPr lang="el-GR" i="1" dirty="0"/>
              <a:t> </a:t>
            </a:r>
            <a:r>
              <a:rPr lang="el-GR" i="1" dirty="0" err="1"/>
              <a:t>ἄφθαρτον</a:t>
            </a:r>
            <a:r>
              <a:rPr lang="el-GR" i="1" dirty="0"/>
              <a:t> (</a:t>
            </a:r>
            <a:r>
              <a:rPr lang="el-GR" i="1" dirty="0" err="1"/>
              <a:t>τοῦ</a:t>
            </a:r>
            <a:r>
              <a:rPr lang="el-GR" i="1" dirty="0"/>
              <a:t> </a:t>
            </a:r>
            <a:r>
              <a:rPr lang="el-GR" i="1" dirty="0" err="1"/>
              <a:t>ἀνθρωπίνου</a:t>
            </a:r>
            <a:r>
              <a:rPr lang="el-GR" i="1" dirty="0"/>
              <a:t> σώματος) </a:t>
            </a:r>
            <a:r>
              <a:rPr lang="el-GR" i="1" dirty="0" err="1"/>
              <a:t>οὐ</a:t>
            </a:r>
            <a:r>
              <a:rPr lang="el-GR" i="1" dirty="0"/>
              <a:t> προσέλαβε. </a:t>
            </a:r>
            <a:r>
              <a:rPr lang="el-GR" i="1" dirty="0" err="1"/>
              <a:t>Τῆς</a:t>
            </a:r>
            <a:r>
              <a:rPr lang="el-GR" i="1" dirty="0"/>
              <a:t> δέ μετά </a:t>
            </a:r>
            <a:r>
              <a:rPr lang="el-GR" i="1" dirty="0" err="1"/>
              <a:t>τήν</a:t>
            </a:r>
            <a:r>
              <a:rPr lang="el-GR" i="1" dirty="0"/>
              <a:t> </a:t>
            </a:r>
            <a:r>
              <a:rPr lang="el-GR" i="1" dirty="0" err="1"/>
              <a:t>παράβασιν</a:t>
            </a:r>
            <a:r>
              <a:rPr lang="el-GR" i="1" dirty="0"/>
              <a:t> </a:t>
            </a:r>
            <a:r>
              <a:rPr lang="el-GR" i="1" dirty="0" err="1"/>
              <a:t>ἐκ</a:t>
            </a:r>
            <a:r>
              <a:rPr lang="el-GR" i="1" dirty="0"/>
              <a:t> καταδίκης γεννήσεως </a:t>
            </a:r>
            <a:r>
              <a:rPr lang="el-GR" b="1" i="1" dirty="0">
                <a:solidFill>
                  <a:srgbClr val="FF0000"/>
                </a:solidFill>
              </a:rPr>
              <a:t>κατά </a:t>
            </a:r>
            <a:r>
              <a:rPr lang="el-GR" b="1" i="1" dirty="0" err="1">
                <a:solidFill>
                  <a:srgbClr val="FF0000"/>
                </a:solidFill>
              </a:rPr>
              <a:t>τήν</a:t>
            </a:r>
            <a:r>
              <a:rPr lang="el-GR" b="1" i="1" dirty="0">
                <a:solidFill>
                  <a:srgbClr val="FF0000"/>
                </a:solidFill>
              </a:rPr>
              <a:t> </a:t>
            </a:r>
            <a:r>
              <a:rPr lang="el-GR" b="1" i="1" dirty="0" err="1">
                <a:solidFill>
                  <a:srgbClr val="FF0000"/>
                </a:solidFill>
              </a:rPr>
              <a:t>ἑκούσιον</a:t>
            </a:r>
            <a:r>
              <a:rPr lang="el-GR" b="1" i="1" dirty="0">
                <a:solidFill>
                  <a:srgbClr val="FF0000"/>
                </a:solidFill>
              </a:rPr>
              <a:t> </a:t>
            </a:r>
            <a:r>
              <a:rPr lang="el-GR" b="1" i="1" dirty="0" err="1">
                <a:solidFill>
                  <a:srgbClr val="FF0000"/>
                </a:solidFill>
              </a:rPr>
              <a:t>κένωσιν</a:t>
            </a:r>
            <a:r>
              <a:rPr lang="el-GR" b="1" i="1" dirty="0">
                <a:solidFill>
                  <a:srgbClr val="FF0000"/>
                </a:solidFill>
              </a:rPr>
              <a:t> </a:t>
            </a:r>
            <a:r>
              <a:rPr lang="el-GR" b="1" i="1" dirty="0" err="1">
                <a:solidFill>
                  <a:srgbClr val="FF0000"/>
                </a:solidFill>
              </a:rPr>
              <a:t>τό</a:t>
            </a:r>
            <a:r>
              <a:rPr lang="el-GR" b="1" i="1" dirty="0">
                <a:solidFill>
                  <a:srgbClr val="FF0000"/>
                </a:solidFill>
              </a:rPr>
              <a:t> </a:t>
            </a:r>
            <a:r>
              <a:rPr lang="el-GR" b="1" i="1" dirty="0" err="1">
                <a:solidFill>
                  <a:srgbClr val="FF0000"/>
                </a:solidFill>
              </a:rPr>
              <a:t>παθητόν</a:t>
            </a:r>
            <a:r>
              <a:rPr lang="el-GR" b="1" i="1" dirty="0">
                <a:solidFill>
                  <a:srgbClr val="FF0000"/>
                </a:solidFill>
              </a:rPr>
              <a:t> </a:t>
            </a:r>
            <a:r>
              <a:rPr lang="el-GR" b="1" i="1" dirty="0" err="1">
                <a:solidFill>
                  <a:srgbClr val="FF0000"/>
                </a:solidFill>
              </a:rPr>
              <a:t>φυσικῶς</a:t>
            </a:r>
            <a:r>
              <a:rPr lang="el-GR" b="1" i="1" dirty="0">
                <a:solidFill>
                  <a:srgbClr val="FF0000"/>
                </a:solidFill>
              </a:rPr>
              <a:t> </a:t>
            </a:r>
            <a:r>
              <a:rPr lang="el-GR" b="1" i="1" dirty="0" err="1">
                <a:solidFill>
                  <a:srgbClr val="FF0000"/>
                </a:solidFill>
              </a:rPr>
              <a:t>εἰληφῶς</a:t>
            </a:r>
            <a:r>
              <a:rPr lang="el-GR" b="1" i="1" dirty="0">
                <a:solidFill>
                  <a:srgbClr val="FF0000"/>
                </a:solidFill>
              </a:rPr>
              <a:t> </a:t>
            </a:r>
            <a:r>
              <a:rPr lang="el-GR" b="1" i="1" dirty="0" err="1">
                <a:solidFill>
                  <a:srgbClr val="FF0000"/>
                </a:solidFill>
              </a:rPr>
              <a:t>τό</a:t>
            </a:r>
            <a:r>
              <a:rPr lang="el-GR" b="1" i="1" dirty="0">
                <a:solidFill>
                  <a:srgbClr val="FF0000"/>
                </a:solidFill>
              </a:rPr>
              <a:t> </a:t>
            </a:r>
            <a:r>
              <a:rPr lang="el-GR" b="1" i="1" dirty="0" err="1">
                <a:solidFill>
                  <a:srgbClr val="FF0000"/>
                </a:solidFill>
              </a:rPr>
              <a:t>ἁμαρτητικόν</a:t>
            </a:r>
            <a:r>
              <a:rPr lang="el-GR" b="1" i="1" dirty="0">
                <a:solidFill>
                  <a:srgbClr val="FF0000"/>
                </a:solidFill>
              </a:rPr>
              <a:t> </a:t>
            </a:r>
            <a:r>
              <a:rPr lang="el-GR" b="1" i="1" dirty="0" err="1">
                <a:solidFill>
                  <a:srgbClr val="FF0000"/>
                </a:solidFill>
              </a:rPr>
              <a:t>οὐ</a:t>
            </a:r>
            <a:r>
              <a:rPr lang="el-GR" b="1" i="1" dirty="0">
                <a:solidFill>
                  <a:srgbClr val="FF0000"/>
                </a:solidFill>
              </a:rPr>
              <a:t> </a:t>
            </a:r>
            <a:r>
              <a:rPr lang="el-GR" b="1" i="1" dirty="0" err="1">
                <a:solidFill>
                  <a:srgbClr val="FF0000"/>
                </a:solidFill>
              </a:rPr>
              <a:t>προσείληφε</a:t>
            </a:r>
            <a:r>
              <a:rPr lang="el-GR" i="1" dirty="0"/>
              <a:t>, </a:t>
            </a:r>
            <a:r>
              <a:rPr lang="el-GR" i="1" dirty="0" err="1"/>
              <a:t>καί</a:t>
            </a:r>
            <a:r>
              <a:rPr lang="el-GR" i="1" dirty="0"/>
              <a:t> γίνεται νέος </a:t>
            </a:r>
            <a:r>
              <a:rPr lang="el-GR" i="1" dirty="0" err="1"/>
              <a:t>Ἀδάμ</a:t>
            </a:r>
            <a:r>
              <a:rPr lang="el-GR" i="1" dirty="0"/>
              <a:t>, γένεσιν λαμβάνων </a:t>
            </a:r>
            <a:r>
              <a:rPr lang="el-GR" i="1" dirty="0" err="1"/>
              <a:t>τήν</a:t>
            </a:r>
            <a:r>
              <a:rPr lang="el-GR" i="1" dirty="0"/>
              <a:t> </a:t>
            </a:r>
            <a:r>
              <a:rPr lang="el-GR" i="1" dirty="0" err="1"/>
              <a:t>αὐτήν</a:t>
            </a:r>
            <a:r>
              <a:rPr lang="el-GR" i="1" dirty="0"/>
              <a:t> </a:t>
            </a:r>
            <a:r>
              <a:rPr lang="el-GR" i="1" dirty="0" err="1"/>
              <a:t>ἀναμάρτητον</a:t>
            </a:r>
            <a:r>
              <a:rPr lang="el-GR" i="1" dirty="0"/>
              <a:t> </a:t>
            </a:r>
            <a:r>
              <a:rPr lang="el-GR" i="1" dirty="0" err="1"/>
              <a:t>καί</a:t>
            </a:r>
            <a:r>
              <a:rPr lang="el-GR" i="1" dirty="0"/>
              <a:t> γεννήσεως </a:t>
            </a:r>
            <a:r>
              <a:rPr lang="el-GR" i="1" dirty="0" err="1"/>
              <a:t>τῆς</a:t>
            </a:r>
            <a:r>
              <a:rPr lang="el-GR" i="1" dirty="0"/>
              <a:t> </a:t>
            </a:r>
            <a:r>
              <a:rPr lang="el-GR" i="1" dirty="0" err="1"/>
              <a:t>αὐτῆς</a:t>
            </a:r>
            <a:r>
              <a:rPr lang="el-GR" i="1" dirty="0"/>
              <a:t> </a:t>
            </a:r>
            <a:r>
              <a:rPr lang="el-GR" i="1" dirty="0" err="1"/>
              <a:t>παθητῆς</a:t>
            </a:r>
            <a:r>
              <a:rPr lang="el-GR" i="1" dirty="0"/>
              <a:t> </a:t>
            </a:r>
            <a:r>
              <a:rPr lang="el-GR" i="1" dirty="0" err="1"/>
              <a:t>ἀνεχόμενος</a:t>
            </a:r>
            <a:r>
              <a:rPr lang="el-GR" dirty="0"/>
              <a:t>" (</a:t>
            </a:r>
            <a:r>
              <a:rPr lang="el-GR" i="1" dirty="0"/>
              <a:t>Περί διαφόρων </a:t>
            </a:r>
            <a:r>
              <a:rPr lang="el-GR" i="1" dirty="0" err="1"/>
              <a:t>ἀποριῶν</a:t>
            </a:r>
            <a:r>
              <a:rPr lang="el-GR" dirty="0"/>
              <a:t>, </a:t>
            </a:r>
            <a:r>
              <a:rPr lang="en-US" dirty="0"/>
              <a:t>PG 91, 1317A)</a:t>
            </a:r>
            <a:endParaRPr lang="el-GR" dirty="0"/>
          </a:p>
          <a:p>
            <a:endParaRPr lang="el-GR" dirty="0"/>
          </a:p>
        </p:txBody>
      </p:sp>
    </p:spTree>
    <p:extLst>
      <p:ext uri="{BB962C8B-B14F-4D97-AF65-F5344CB8AC3E}">
        <p14:creationId xmlns:p14="http://schemas.microsoft.com/office/powerpoint/2010/main" val="592705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18185"/>
          </a:xfrm>
        </p:spPr>
        <p:txBody>
          <a:bodyPr>
            <a:noAutofit/>
          </a:bodyPr>
          <a:lstStyle/>
          <a:p>
            <a:pPr algn="ctr"/>
            <a:r>
              <a:rPr lang="el-GR" sz="3200" dirty="0"/>
              <a:t>Η ΣΥΜΒΟΛΗ ΤΗΣ ΘΕΟΤΟΚΟΥ ΣΤΟ ΜΥΣΤΗΡΙΟ ΤΗΣ ΕΝΑΝΘΡΩΠΗΣΕΩΣ ΤΟΥ ΛΟΓΟΥ</a:t>
            </a:r>
          </a:p>
        </p:txBody>
      </p:sp>
      <p:sp>
        <p:nvSpPr>
          <p:cNvPr id="3" name="Θέση περιεχομένου 2"/>
          <p:cNvSpPr>
            <a:spLocks noGrp="1"/>
          </p:cNvSpPr>
          <p:nvPr>
            <p:ph idx="1"/>
          </p:nvPr>
        </p:nvSpPr>
        <p:spPr>
          <a:xfrm>
            <a:off x="0" y="618186"/>
            <a:ext cx="12192000" cy="6239813"/>
          </a:xfrm>
        </p:spPr>
        <p:txBody>
          <a:bodyPr>
            <a:normAutofit fontScale="92500" lnSpcReduction="10000"/>
          </a:bodyPr>
          <a:lstStyle/>
          <a:p>
            <a:r>
              <a:rPr lang="el-GR" dirty="0"/>
              <a:t>Ο </a:t>
            </a:r>
            <a:r>
              <a:rPr lang="el-GR" b="1" dirty="0"/>
              <a:t>Νικόδημος ο Αγιορείτης </a:t>
            </a:r>
            <a:r>
              <a:rPr lang="el-GR" dirty="0"/>
              <a:t>στο </a:t>
            </a:r>
            <a:r>
              <a:rPr lang="el-GR" i="1" dirty="0" err="1"/>
              <a:t>Ἑορτοδρόμιον</a:t>
            </a:r>
            <a:r>
              <a:rPr lang="el-GR" dirty="0"/>
              <a:t>, συνοψίζοντας την </a:t>
            </a:r>
            <a:r>
              <a:rPr lang="el-GR" dirty="0" err="1"/>
              <a:t>προϋπάρχουσα</a:t>
            </a:r>
            <a:r>
              <a:rPr lang="el-GR" dirty="0"/>
              <a:t> παράδοση, δικαιώνει τον Αυγουστίνο, ο οποίος μιλά για το </a:t>
            </a:r>
            <a:r>
              <a:rPr lang="el-GR" b="1" dirty="0"/>
              <a:t>φρικτό και υψηλό μυστήριο της θείας Ενανθρώπησης</a:t>
            </a:r>
            <a:r>
              <a:rPr lang="el-GR" dirty="0"/>
              <a:t>. Δέχεται σ' αυτό τρεις ενώσεις "</a:t>
            </a:r>
            <a:r>
              <a:rPr lang="el-GR" i="1" dirty="0"/>
              <a:t>τόσον </a:t>
            </a:r>
            <a:r>
              <a:rPr lang="el-GR" i="1" dirty="0" err="1"/>
              <a:t>θαυμαστάς</a:t>
            </a:r>
            <a:r>
              <a:rPr lang="el-GR" i="1" dirty="0"/>
              <a:t>, </a:t>
            </a:r>
            <a:r>
              <a:rPr lang="el-GR" i="1" dirty="0" err="1"/>
              <a:t>ὥσπερ</a:t>
            </a:r>
            <a:r>
              <a:rPr lang="el-GR" i="1" dirty="0"/>
              <a:t> </a:t>
            </a:r>
            <a:r>
              <a:rPr lang="el-GR" i="1" dirty="0" err="1"/>
              <a:t>οὔτε</a:t>
            </a:r>
            <a:r>
              <a:rPr lang="el-GR" i="1" dirty="0"/>
              <a:t> </a:t>
            </a:r>
            <a:r>
              <a:rPr lang="el-GR" i="1" dirty="0" err="1"/>
              <a:t>ἔγιναν</a:t>
            </a:r>
            <a:r>
              <a:rPr lang="el-GR" i="1" dirty="0"/>
              <a:t>, </a:t>
            </a:r>
            <a:r>
              <a:rPr lang="el-GR" i="1" dirty="0" err="1"/>
              <a:t>οὔτε</a:t>
            </a:r>
            <a:r>
              <a:rPr lang="el-GR" i="1" dirty="0"/>
              <a:t> θέλουν γένει· </a:t>
            </a:r>
            <a:r>
              <a:rPr lang="el-GR" i="1" dirty="0" err="1"/>
              <a:t>ἡνώθη</a:t>
            </a:r>
            <a:r>
              <a:rPr lang="el-GR" i="1" dirty="0"/>
              <a:t> </a:t>
            </a:r>
            <a:r>
              <a:rPr lang="el-GR" i="1" u="sng" dirty="0"/>
              <a:t>Θεός </a:t>
            </a:r>
            <a:r>
              <a:rPr lang="el-GR" i="1" u="sng" dirty="0" err="1"/>
              <a:t>καί</a:t>
            </a:r>
            <a:r>
              <a:rPr lang="el-GR" i="1" u="sng" dirty="0"/>
              <a:t> </a:t>
            </a:r>
            <a:r>
              <a:rPr lang="el-GR" i="1" u="sng" dirty="0" err="1"/>
              <a:t>ἄνθρωπος</a:t>
            </a:r>
            <a:r>
              <a:rPr lang="el-GR" i="1" dirty="0"/>
              <a:t>· </a:t>
            </a:r>
            <a:r>
              <a:rPr lang="el-GR" i="1" dirty="0" err="1"/>
              <a:t>ἡνώθη</a:t>
            </a:r>
            <a:r>
              <a:rPr lang="el-GR" i="1" dirty="0"/>
              <a:t> </a:t>
            </a:r>
            <a:r>
              <a:rPr lang="el-GR" i="1" u="sng" dirty="0"/>
              <a:t>μήτηρ </a:t>
            </a:r>
            <a:r>
              <a:rPr lang="el-GR" i="1" u="sng" dirty="0" err="1"/>
              <a:t>καί</a:t>
            </a:r>
            <a:r>
              <a:rPr lang="el-GR" i="1" u="sng" dirty="0"/>
              <a:t> Παρθένος</a:t>
            </a:r>
            <a:r>
              <a:rPr lang="el-GR" i="1" dirty="0"/>
              <a:t>· </a:t>
            </a:r>
            <a:r>
              <a:rPr lang="el-GR" i="1" dirty="0" err="1"/>
              <a:t>ἡνώθη</a:t>
            </a:r>
            <a:r>
              <a:rPr lang="el-GR" i="1" dirty="0"/>
              <a:t> </a:t>
            </a:r>
            <a:r>
              <a:rPr lang="el-GR" i="1" u="sng" dirty="0"/>
              <a:t>πίστις </a:t>
            </a:r>
            <a:r>
              <a:rPr lang="el-GR" i="1" u="sng" dirty="0" err="1"/>
              <a:t>καί</a:t>
            </a:r>
            <a:r>
              <a:rPr lang="el-GR" i="1" u="sng" dirty="0"/>
              <a:t> καρδία </a:t>
            </a:r>
            <a:r>
              <a:rPr lang="el-GR" i="1" dirty="0" err="1"/>
              <a:t>ἀνθρώπου</a:t>
            </a:r>
            <a:r>
              <a:rPr lang="el-GR" dirty="0"/>
              <a:t>", και συνεχίζοντας λέει: "</a:t>
            </a:r>
            <a:r>
              <a:rPr lang="el-GR" i="1" dirty="0"/>
              <a:t>Δίκαιον </a:t>
            </a:r>
            <a:r>
              <a:rPr lang="el-GR" i="1" dirty="0" err="1"/>
              <a:t>εἶχεν</a:t>
            </a:r>
            <a:r>
              <a:rPr lang="el-GR" i="1" dirty="0"/>
              <a:t> ὁ </a:t>
            </a:r>
            <a:r>
              <a:rPr lang="el-GR" i="1" dirty="0" err="1"/>
              <a:t>ἱερός</a:t>
            </a:r>
            <a:r>
              <a:rPr lang="el-GR" i="1" dirty="0"/>
              <a:t> </a:t>
            </a:r>
            <a:r>
              <a:rPr lang="el-GR" i="1" dirty="0" err="1"/>
              <a:t>Αὐγουστίνος</a:t>
            </a:r>
            <a:r>
              <a:rPr lang="el-GR" i="1" dirty="0"/>
              <a:t> </a:t>
            </a:r>
            <a:r>
              <a:rPr lang="el-GR" i="1" dirty="0" err="1"/>
              <a:t>νά</a:t>
            </a:r>
            <a:r>
              <a:rPr lang="el-GR" i="1" dirty="0"/>
              <a:t> </a:t>
            </a:r>
            <a:r>
              <a:rPr lang="el-GR" i="1" dirty="0" err="1"/>
              <a:t>εἰπῇ</a:t>
            </a:r>
            <a:r>
              <a:rPr lang="el-GR" i="1" dirty="0"/>
              <a:t>... </a:t>
            </a:r>
            <a:r>
              <a:rPr lang="el-GR" i="1" dirty="0" err="1"/>
              <a:t>ὅτι</a:t>
            </a:r>
            <a:r>
              <a:rPr lang="el-GR" i="1" dirty="0"/>
              <a:t> ὁ Θεός </a:t>
            </a:r>
            <a:r>
              <a:rPr lang="el-GR" i="1" dirty="0" err="1"/>
              <a:t>ὡς</a:t>
            </a:r>
            <a:r>
              <a:rPr lang="el-GR" i="1" dirty="0"/>
              <a:t> Παντοδύναμος, </a:t>
            </a:r>
            <a:r>
              <a:rPr lang="el-GR" i="1" dirty="0" err="1"/>
              <a:t>ἐδύνατο</a:t>
            </a:r>
            <a:r>
              <a:rPr lang="el-GR" i="1" dirty="0"/>
              <a:t> να </a:t>
            </a:r>
            <a:r>
              <a:rPr lang="el-GR" i="1" dirty="0" err="1"/>
              <a:t>κάμῃ</a:t>
            </a:r>
            <a:r>
              <a:rPr lang="el-GR" i="1" dirty="0"/>
              <a:t> </a:t>
            </a:r>
            <a:r>
              <a:rPr lang="el-GR" i="1" dirty="0" err="1"/>
              <a:t>καί</a:t>
            </a:r>
            <a:r>
              <a:rPr lang="el-GR" i="1" dirty="0"/>
              <a:t> </a:t>
            </a:r>
            <a:r>
              <a:rPr lang="el-GR" i="1" dirty="0" err="1"/>
              <a:t>ἄλλα</a:t>
            </a:r>
            <a:r>
              <a:rPr lang="el-GR" i="1" dirty="0"/>
              <a:t> τελειότερα κτίσματα, </a:t>
            </a:r>
            <a:r>
              <a:rPr lang="el-GR" i="1" dirty="0" err="1"/>
              <a:t>ἔξω</a:t>
            </a:r>
            <a:r>
              <a:rPr lang="el-GR" i="1" dirty="0"/>
              <a:t> μόνο </a:t>
            </a:r>
            <a:r>
              <a:rPr lang="el-GR" i="1" dirty="0" err="1"/>
              <a:t>ἀπό</a:t>
            </a:r>
            <a:r>
              <a:rPr lang="el-GR" i="1" dirty="0"/>
              <a:t> τρία, </a:t>
            </a:r>
            <a:r>
              <a:rPr lang="el-GR" i="1" dirty="0" err="1"/>
              <a:t>τά</a:t>
            </a:r>
            <a:r>
              <a:rPr lang="el-GR" i="1" dirty="0"/>
              <a:t> </a:t>
            </a:r>
            <a:r>
              <a:rPr lang="el-GR" i="1" dirty="0" err="1"/>
              <a:t>ὁποία</a:t>
            </a:r>
            <a:r>
              <a:rPr lang="el-GR" i="1" dirty="0"/>
              <a:t> </a:t>
            </a:r>
            <a:r>
              <a:rPr lang="el-GR" i="1" dirty="0" err="1"/>
              <a:t>δέν</a:t>
            </a:r>
            <a:r>
              <a:rPr lang="el-GR" i="1" dirty="0"/>
              <a:t> δέχονται </a:t>
            </a:r>
            <a:r>
              <a:rPr lang="el-GR" i="1" dirty="0" err="1"/>
              <a:t>προσθήκην</a:t>
            </a:r>
            <a:r>
              <a:rPr lang="el-GR" i="1" dirty="0"/>
              <a:t>, </a:t>
            </a:r>
            <a:r>
              <a:rPr lang="el-GR" i="1" dirty="0" err="1"/>
              <a:t>οὔτε</a:t>
            </a:r>
            <a:r>
              <a:rPr lang="el-GR" i="1" dirty="0"/>
              <a:t> </a:t>
            </a:r>
            <a:r>
              <a:rPr lang="el-GR" i="1" dirty="0" err="1"/>
              <a:t>αὔξησιν</a:t>
            </a:r>
            <a:r>
              <a:rPr lang="el-GR" i="1" dirty="0"/>
              <a:t>, </a:t>
            </a:r>
            <a:r>
              <a:rPr lang="el-GR" i="1" dirty="0" err="1"/>
              <a:t>ἤτοι</a:t>
            </a:r>
            <a:r>
              <a:rPr lang="el-GR" i="1" dirty="0"/>
              <a:t> </a:t>
            </a:r>
            <a:r>
              <a:rPr lang="el-GR" i="1" dirty="0" err="1"/>
              <a:t>τήν</a:t>
            </a:r>
            <a:r>
              <a:rPr lang="el-GR" i="1" dirty="0"/>
              <a:t> </a:t>
            </a:r>
            <a:r>
              <a:rPr lang="el-GR" i="1" dirty="0" err="1"/>
              <a:t>ἀνθρωπότητα</a:t>
            </a:r>
            <a:r>
              <a:rPr lang="el-GR" i="1" dirty="0"/>
              <a:t> </a:t>
            </a:r>
            <a:r>
              <a:rPr lang="el-GR" i="1" dirty="0" err="1"/>
              <a:t>τοῦ</a:t>
            </a:r>
            <a:r>
              <a:rPr lang="el-GR" i="1" dirty="0"/>
              <a:t> </a:t>
            </a:r>
            <a:r>
              <a:rPr lang="el-GR" i="1" dirty="0" err="1"/>
              <a:t>Σωτήρος</a:t>
            </a:r>
            <a:r>
              <a:rPr lang="el-GR" i="1" dirty="0"/>
              <a:t> </a:t>
            </a:r>
            <a:r>
              <a:rPr lang="el-GR" i="1" dirty="0" err="1"/>
              <a:t>Χριστοῦ</a:t>
            </a:r>
            <a:r>
              <a:rPr lang="el-GR" i="1" dirty="0"/>
              <a:t>, </a:t>
            </a:r>
            <a:r>
              <a:rPr lang="el-GR" i="1" dirty="0" err="1"/>
              <a:t>τήν</a:t>
            </a:r>
            <a:r>
              <a:rPr lang="el-GR" i="1" dirty="0"/>
              <a:t> </a:t>
            </a:r>
            <a:r>
              <a:rPr lang="el-GR" i="1" dirty="0" err="1"/>
              <a:t>Θεομητορικήν</a:t>
            </a:r>
            <a:r>
              <a:rPr lang="el-GR" i="1" dirty="0"/>
              <a:t> </a:t>
            </a:r>
            <a:r>
              <a:rPr lang="el-GR" i="1" dirty="0" err="1"/>
              <a:t>ἀξίαν</a:t>
            </a:r>
            <a:r>
              <a:rPr lang="el-GR" i="1" dirty="0"/>
              <a:t> </a:t>
            </a:r>
            <a:r>
              <a:rPr lang="el-GR" i="1" dirty="0" err="1"/>
              <a:t>τῆς</a:t>
            </a:r>
            <a:r>
              <a:rPr lang="el-GR" i="1" dirty="0"/>
              <a:t> Παρθένου Μαρίας </a:t>
            </a:r>
            <a:r>
              <a:rPr lang="el-GR" i="1" dirty="0" err="1"/>
              <a:t>καί</a:t>
            </a:r>
            <a:r>
              <a:rPr lang="el-GR" i="1" dirty="0"/>
              <a:t> </a:t>
            </a:r>
            <a:r>
              <a:rPr lang="el-GR" i="1" dirty="0" err="1"/>
              <a:t>τήν</a:t>
            </a:r>
            <a:r>
              <a:rPr lang="el-GR" i="1" dirty="0"/>
              <a:t> </a:t>
            </a:r>
            <a:r>
              <a:rPr lang="el-GR" i="1" dirty="0" err="1"/>
              <a:t>ἀΐδιον</a:t>
            </a:r>
            <a:r>
              <a:rPr lang="el-GR" i="1" dirty="0"/>
              <a:t> δόξα </a:t>
            </a:r>
            <a:r>
              <a:rPr lang="el-GR" i="1" dirty="0" err="1"/>
              <a:t>τῶν</a:t>
            </a:r>
            <a:r>
              <a:rPr lang="el-GR" i="1" dirty="0"/>
              <a:t> μακαρίων</a:t>
            </a:r>
            <a:r>
              <a:rPr lang="el-GR" dirty="0"/>
              <a:t>" (σ. 232)</a:t>
            </a:r>
          </a:p>
          <a:p>
            <a:r>
              <a:rPr lang="el-GR" dirty="0"/>
              <a:t>Περί μυστηρίου μιλάει και ο </a:t>
            </a:r>
            <a:r>
              <a:rPr lang="el-GR" b="1" dirty="0"/>
              <a:t>Βασίλειος </a:t>
            </a:r>
            <a:r>
              <a:rPr lang="el-GR" b="1" dirty="0" err="1"/>
              <a:t>Σελευκείας</a:t>
            </a:r>
            <a:r>
              <a:rPr lang="el-GR" dirty="0"/>
              <a:t>, ο οποίος λέει: "</a:t>
            </a:r>
            <a:r>
              <a:rPr lang="el-GR" i="1" dirty="0" err="1"/>
              <a:t>Καί</a:t>
            </a:r>
            <a:r>
              <a:rPr lang="el-GR" i="1" dirty="0"/>
              <a:t> </a:t>
            </a:r>
            <a:r>
              <a:rPr lang="el-GR" i="1" dirty="0" err="1"/>
              <a:t>γέγονε</a:t>
            </a:r>
            <a:r>
              <a:rPr lang="el-GR" i="1" dirty="0"/>
              <a:t> μυστήριον, </a:t>
            </a:r>
            <a:r>
              <a:rPr lang="el-GR" i="1" dirty="0" err="1"/>
              <a:t>ὅπερ</a:t>
            </a:r>
            <a:r>
              <a:rPr lang="el-GR" i="1" dirty="0"/>
              <a:t> μέχρι </a:t>
            </a:r>
            <a:r>
              <a:rPr lang="el-GR" i="1" dirty="0" err="1"/>
              <a:t>τῆς</a:t>
            </a:r>
            <a:r>
              <a:rPr lang="el-GR" i="1" dirty="0"/>
              <a:t> σήμερον μένει μυστήριον </a:t>
            </a:r>
            <a:r>
              <a:rPr lang="el-GR" i="1" dirty="0" err="1"/>
              <a:t>καί</a:t>
            </a:r>
            <a:r>
              <a:rPr lang="el-GR" i="1" dirty="0"/>
              <a:t> </a:t>
            </a:r>
            <a:r>
              <a:rPr lang="el-GR" i="1" dirty="0" err="1"/>
              <a:t>οὐδέποτε</a:t>
            </a:r>
            <a:r>
              <a:rPr lang="el-GR" i="1" dirty="0"/>
              <a:t> </a:t>
            </a:r>
            <a:r>
              <a:rPr lang="el-GR" i="1" dirty="0" err="1"/>
              <a:t>παύσεται</a:t>
            </a:r>
            <a:r>
              <a:rPr lang="el-GR" i="1" dirty="0"/>
              <a:t> </a:t>
            </a:r>
            <a:r>
              <a:rPr lang="el-GR" i="1" dirty="0" err="1"/>
              <a:t>τοῦ</a:t>
            </a:r>
            <a:r>
              <a:rPr lang="el-GR" i="1" dirty="0"/>
              <a:t> </a:t>
            </a:r>
            <a:r>
              <a:rPr lang="el-GR" i="1" dirty="0" err="1"/>
              <a:t>εἶναι</a:t>
            </a:r>
            <a:r>
              <a:rPr lang="el-GR" i="1" dirty="0"/>
              <a:t> μυστήριον. Τότε </a:t>
            </a:r>
            <a:r>
              <a:rPr lang="el-GR" i="1" dirty="0" err="1"/>
              <a:t>κατεῖδεν</a:t>
            </a:r>
            <a:r>
              <a:rPr lang="el-GR" i="1" dirty="0"/>
              <a:t> ἡ κτίσις, ὅ </a:t>
            </a:r>
            <a:r>
              <a:rPr lang="el-GR" i="1" dirty="0" err="1"/>
              <a:t>μή</a:t>
            </a:r>
            <a:r>
              <a:rPr lang="el-GR" i="1" dirty="0"/>
              <a:t> </a:t>
            </a:r>
            <a:r>
              <a:rPr lang="el-GR" i="1" dirty="0" err="1"/>
              <a:t>τεθέαται</a:t>
            </a:r>
            <a:r>
              <a:rPr lang="el-GR" i="1" dirty="0"/>
              <a:t> πρώην· </a:t>
            </a:r>
            <a:r>
              <a:rPr lang="el-GR" i="1" dirty="0" err="1"/>
              <a:t>υἱόν</a:t>
            </a:r>
            <a:r>
              <a:rPr lang="el-GR" i="1" dirty="0"/>
              <a:t>, </a:t>
            </a:r>
            <a:r>
              <a:rPr lang="el-GR" i="1" dirty="0" err="1"/>
              <a:t>τῆς</a:t>
            </a:r>
            <a:r>
              <a:rPr lang="el-GR" i="1" dirty="0"/>
              <a:t> </a:t>
            </a:r>
            <a:r>
              <a:rPr lang="el-GR" i="1" dirty="0" err="1"/>
              <a:t>τεκούσης</a:t>
            </a:r>
            <a:r>
              <a:rPr lang="el-GR" i="1" dirty="0"/>
              <a:t> πατέρα· βρέφος, </a:t>
            </a:r>
            <a:r>
              <a:rPr lang="el-GR" i="1" dirty="0" err="1"/>
              <a:t>τῆς</a:t>
            </a:r>
            <a:r>
              <a:rPr lang="el-GR" i="1" dirty="0"/>
              <a:t> μητρός </a:t>
            </a:r>
            <a:r>
              <a:rPr lang="el-GR" i="1" dirty="0" err="1"/>
              <a:t>προϋπάρχον</a:t>
            </a:r>
            <a:r>
              <a:rPr lang="el-GR" i="1" dirty="0"/>
              <a:t>· </a:t>
            </a:r>
            <a:r>
              <a:rPr lang="el-GR" i="1" dirty="0" err="1"/>
              <a:t>παιδίον</a:t>
            </a:r>
            <a:r>
              <a:rPr lang="el-GR" i="1" dirty="0"/>
              <a:t> </a:t>
            </a:r>
            <a:r>
              <a:rPr lang="el-GR" i="1" dirty="0" err="1"/>
              <a:t>τῶν</a:t>
            </a:r>
            <a:r>
              <a:rPr lang="el-GR" i="1" dirty="0"/>
              <a:t> </a:t>
            </a:r>
            <a:r>
              <a:rPr lang="el-GR" i="1" dirty="0" err="1"/>
              <a:t>αἰώνων</a:t>
            </a:r>
            <a:r>
              <a:rPr lang="el-GR" i="1" dirty="0"/>
              <a:t> </a:t>
            </a:r>
            <a:r>
              <a:rPr lang="el-GR" i="1" dirty="0" err="1"/>
              <a:t>ἀρχαιότερον</a:t>
            </a:r>
            <a:r>
              <a:rPr lang="el-GR" i="1" dirty="0"/>
              <a:t>. </a:t>
            </a:r>
            <a:r>
              <a:rPr lang="el-GR" i="1" dirty="0" err="1"/>
              <a:t>Οὐ</a:t>
            </a:r>
            <a:r>
              <a:rPr lang="el-GR" i="1" dirty="0"/>
              <a:t> γάρ </a:t>
            </a:r>
            <a:r>
              <a:rPr lang="el-GR" i="1" dirty="0" err="1"/>
              <a:t>ἦν</a:t>
            </a:r>
            <a:r>
              <a:rPr lang="el-GR" i="1" dirty="0"/>
              <a:t> ψιλός </a:t>
            </a:r>
            <a:r>
              <a:rPr lang="el-GR" i="1" dirty="0" err="1"/>
              <a:t>ἄνθρωπος</a:t>
            </a:r>
            <a:r>
              <a:rPr lang="el-GR" i="1" dirty="0"/>
              <a:t> ὁ </a:t>
            </a:r>
            <a:r>
              <a:rPr lang="el-GR" i="1" dirty="0" err="1"/>
              <a:t>τεχθείς</a:t>
            </a:r>
            <a:r>
              <a:rPr lang="el-GR" i="1" dirty="0"/>
              <a:t>· </a:t>
            </a:r>
            <a:r>
              <a:rPr lang="el-GR" i="1" dirty="0" err="1"/>
              <a:t>ἀλλά</a:t>
            </a:r>
            <a:r>
              <a:rPr lang="el-GR" i="1" dirty="0"/>
              <a:t> Θεός Λόγος </a:t>
            </a:r>
            <a:r>
              <a:rPr lang="el-GR" i="1" dirty="0" err="1"/>
              <a:t>ἐκ</a:t>
            </a:r>
            <a:r>
              <a:rPr lang="el-GR" i="1" dirty="0"/>
              <a:t> Παρθένου σαρκωθείς, </a:t>
            </a:r>
            <a:r>
              <a:rPr lang="el-GR" i="1" dirty="0" err="1"/>
              <a:t>τήν</a:t>
            </a:r>
            <a:r>
              <a:rPr lang="el-GR" i="1" dirty="0"/>
              <a:t> </a:t>
            </a:r>
            <a:r>
              <a:rPr lang="el-GR" i="1" dirty="0" err="1"/>
              <a:t>ὁμοούσιον</a:t>
            </a:r>
            <a:r>
              <a:rPr lang="el-GR" i="1" dirty="0"/>
              <a:t> </a:t>
            </a:r>
            <a:r>
              <a:rPr lang="el-GR" i="1" dirty="0" err="1"/>
              <a:t>ἐμοί</a:t>
            </a:r>
            <a:r>
              <a:rPr lang="el-GR" i="1" dirty="0"/>
              <a:t> σάρκα περιβαλλόμενος, </a:t>
            </a:r>
            <a:r>
              <a:rPr lang="el-GR" i="1" dirty="0" err="1"/>
              <a:t>ἵνα</a:t>
            </a:r>
            <a:r>
              <a:rPr lang="el-GR" i="1" dirty="0"/>
              <a:t> </a:t>
            </a:r>
            <a:r>
              <a:rPr lang="el-GR" i="1" dirty="0" err="1"/>
              <a:t>τῷ</a:t>
            </a:r>
            <a:r>
              <a:rPr lang="el-GR" i="1" dirty="0"/>
              <a:t> </a:t>
            </a:r>
            <a:r>
              <a:rPr lang="el-GR" i="1" dirty="0" err="1"/>
              <a:t>ὁμοίῳ</a:t>
            </a:r>
            <a:r>
              <a:rPr lang="el-GR" i="1" dirty="0"/>
              <a:t> </a:t>
            </a:r>
            <a:r>
              <a:rPr lang="el-GR" i="1" dirty="0" err="1"/>
              <a:t>τό</a:t>
            </a:r>
            <a:r>
              <a:rPr lang="el-GR" i="1" dirty="0"/>
              <a:t> </a:t>
            </a:r>
            <a:r>
              <a:rPr lang="el-GR" i="1" dirty="0" err="1"/>
              <a:t>ὅμοιον</a:t>
            </a:r>
            <a:r>
              <a:rPr lang="el-GR" i="1" dirty="0"/>
              <a:t> </a:t>
            </a:r>
            <a:r>
              <a:rPr lang="el-GR" i="1" dirty="0" err="1"/>
              <a:t>ἀνασώσηται</a:t>
            </a:r>
            <a:r>
              <a:rPr lang="el-GR" dirty="0"/>
              <a:t>" (</a:t>
            </a:r>
            <a:r>
              <a:rPr lang="el-GR" i="1" dirty="0" err="1"/>
              <a:t>Εἰς</a:t>
            </a:r>
            <a:r>
              <a:rPr lang="el-GR" i="1" dirty="0"/>
              <a:t> </a:t>
            </a:r>
            <a:r>
              <a:rPr lang="el-GR" i="1" dirty="0" err="1"/>
              <a:t>τόν</a:t>
            </a:r>
            <a:r>
              <a:rPr lang="el-GR" i="1" dirty="0"/>
              <a:t> </a:t>
            </a:r>
            <a:r>
              <a:rPr lang="el-GR" i="1" dirty="0" err="1"/>
              <a:t>Εὐαγγελισμόν</a:t>
            </a:r>
            <a:r>
              <a:rPr lang="el-GR" i="1" dirty="0"/>
              <a:t> </a:t>
            </a:r>
            <a:r>
              <a:rPr lang="el-GR" i="1" dirty="0" err="1"/>
              <a:t>τῆς</a:t>
            </a:r>
            <a:r>
              <a:rPr lang="el-GR" i="1" dirty="0"/>
              <a:t> Θεοτόκου</a:t>
            </a:r>
            <a:r>
              <a:rPr lang="el-GR" dirty="0"/>
              <a:t>, </a:t>
            </a:r>
            <a:r>
              <a:rPr lang="en-US" dirty="0"/>
              <a:t>PG 85, 445C).</a:t>
            </a:r>
            <a:r>
              <a:rPr lang="el-GR" dirty="0"/>
              <a:t> </a:t>
            </a:r>
          </a:p>
        </p:txBody>
      </p:sp>
    </p:spTree>
    <p:extLst>
      <p:ext uri="{BB962C8B-B14F-4D97-AF65-F5344CB8AC3E}">
        <p14:creationId xmlns:p14="http://schemas.microsoft.com/office/powerpoint/2010/main" val="2169414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56823"/>
          </a:xfrm>
        </p:spPr>
        <p:txBody>
          <a:bodyPr>
            <a:normAutofit fontScale="90000"/>
          </a:bodyPr>
          <a:lstStyle/>
          <a:p>
            <a:pPr algn="ctr"/>
            <a:r>
              <a:rPr lang="el-GR" dirty="0"/>
              <a:t>ΧΡΙΣΤΟΛΟΓΙΑ ΚΑΙ ΑΝΘΡΩΠΟΛΟΓΙΑ</a:t>
            </a:r>
          </a:p>
        </p:txBody>
      </p:sp>
      <p:sp>
        <p:nvSpPr>
          <p:cNvPr id="3" name="Θέση περιεχομένου 2"/>
          <p:cNvSpPr>
            <a:spLocks noGrp="1"/>
          </p:cNvSpPr>
          <p:nvPr>
            <p:ph idx="1"/>
          </p:nvPr>
        </p:nvSpPr>
        <p:spPr>
          <a:xfrm>
            <a:off x="0" y="550616"/>
            <a:ext cx="12192000" cy="6307383"/>
          </a:xfrm>
        </p:spPr>
        <p:txBody>
          <a:bodyPr>
            <a:normAutofit fontScale="85000" lnSpcReduction="20000"/>
          </a:bodyPr>
          <a:lstStyle/>
          <a:p>
            <a:r>
              <a:rPr lang="el-GR" dirty="0"/>
              <a:t>Η Ορθόδοξη Εκκλησία ποτέ δεν ανέπτυξε ανεξάρτητα κάποια θεομητορικά δόγματα, όπως συνέβη στη Δύση με την ανάπτυξη της </a:t>
            </a:r>
            <a:r>
              <a:rPr lang="el-GR" dirty="0" err="1"/>
              <a:t>Μαριολογίας</a:t>
            </a:r>
            <a:r>
              <a:rPr lang="el-GR" dirty="0"/>
              <a:t>.</a:t>
            </a:r>
          </a:p>
          <a:p>
            <a:r>
              <a:rPr lang="el-GR" dirty="0"/>
              <a:t>Η ορθόδοξη διδασκαλία για τη Θεοτόκο συμπεριλαμβάνεται στη </a:t>
            </a:r>
            <a:r>
              <a:rPr lang="el-GR" b="1" dirty="0">
                <a:solidFill>
                  <a:srgbClr val="FF0000"/>
                </a:solidFill>
                <a:effectLst>
                  <a:outerShdw blurRad="38100" dist="38100" dir="2700000" algn="tl">
                    <a:srgbClr val="000000">
                      <a:alpha val="43137"/>
                    </a:srgbClr>
                  </a:outerShdw>
                </a:effectLst>
              </a:rPr>
              <a:t>Χριστολογία</a:t>
            </a:r>
            <a:r>
              <a:rPr lang="el-GR" dirty="0"/>
              <a:t> και στην </a:t>
            </a:r>
            <a:r>
              <a:rPr lang="el-GR" b="1" dirty="0">
                <a:solidFill>
                  <a:srgbClr val="FF0000"/>
                </a:solidFill>
                <a:effectLst>
                  <a:outerShdw blurRad="38100" dist="38100" dir="2700000" algn="tl">
                    <a:srgbClr val="000000">
                      <a:alpha val="43137"/>
                    </a:srgbClr>
                  </a:outerShdw>
                </a:effectLst>
              </a:rPr>
              <a:t>Ανθρωπολογία</a:t>
            </a:r>
            <a:r>
              <a:rPr lang="el-GR" dirty="0"/>
              <a:t>. </a:t>
            </a:r>
          </a:p>
          <a:p>
            <a:r>
              <a:rPr lang="el-GR" dirty="0"/>
              <a:t>Η </a:t>
            </a:r>
            <a:r>
              <a:rPr lang="el-GR" dirty="0">
                <a:solidFill>
                  <a:srgbClr val="FF0000"/>
                </a:solidFill>
              </a:rPr>
              <a:t>Χριστολογία</a:t>
            </a:r>
            <a:r>
              <a:rPr lang="el-GR" dirty="0"/>
              <a:t> συνδέεται με τον προσδιορισμό των όρων </a:t>
            </a:r>
            <a:r>
              <a:rPr lang="el-GR" b="1" dirty="0"/>
              <a:t>Θεοτόκος</a:t>
            </a:r>
            <a:r>
              <a:rPr lang="el-GR" dirty="0"/>
              <a:t> και </a:t>
            </a:r>
            <a:r>
              <a:rPr lang="el-GR" b="1" dirty="0"/>
              <a:t>Αειπάρθενος</a:t>
            </a:r>
            <a:r>
              <a:rPr lang="el-GR" dirty="0"/>
              <a:t>. Η εξύψωση της Μητέρας του Κυρίου άρχισε κατά τη διάρκεια των </a:t>
            </a:r>
            <a:r>
              <a:rPr lang="el-GR" dirty="0" err="1"/>
              <a:t>χριστολογικών</a:t>
            </a:r>
            <a:r>
              <a:rPr lang="el-GR" dirty="0"/>
              <a:t> αιρέσεων και την προσβολή του όρου Θεοτόκος.</a:t>
            </a:r>
          </a:p>
          <a:p>
            <a:r>
              <a:rPr lang="el-GR" dirty="0"/>
              <a:t>Η </a:t>
            </a:r>
            <a:r>
              <a:rPr lang="el-GR" dirty="0">
                <a:solidFill>
                  <a:srgbClr val="FF0000"/>
                </a:solidFill>
              </a:rPr>
              <a:t>Ανθρωπολογία</a:t>
            </a:r>
            <a:r>
              <a:rPr lang="el-GR" dirty="0"/>
              <a:t> συνδέεται με τον προσδιορισμό της Μητέρας του Κυρίου ως </a:t>
            </a:r>
            <a:r>
              <a:rPr lang="el-GR" b="1" dirty="0"/>
              <a:t>Παναγίας</a:t>
            </a:r>
            <a:r>
              <a:rPr lang="el-GR" dirty="0"/>
              <a:t>. Μάλιστα συνδέεται με την εκλογή της από τον Θεό, ώστε να αναδειχθεί στο αξίωμα της Θεομήτορος. Εκπροσωπεί τον </a:t>
            </a:r>
            <a:r>
              <a:rPr lang="el-GR" dirty="0" err="1"/>
              <a:t>μεταπτωτικό</a:t>
            </a:r>
            <a:r>
              <a:rPr lang="el-GR" dirty="0"/>
              <a:t> άνθρωπο και καλύπτει ολόκληρη την ανθρωπολογία, από την πτώση του ανθρώπου μέχρι και τα έσχατα αυτού. Έτσι όσο αφορά:</a:t>
            </a:r>
          </a:p>
          <a:p>
            <a:r>
              <a:rPr lang="el-GR" u="sng" dirty="0"/>
              <a:t>την αγιότητα </a:t>
            </a:r>
            <a:r>
              <a:rPr lang="el-GR" dirty="0"/>
              <a:t>της Θεοτόκου πριν από τον Ευαγγελισμό, αυτή προσδιορίζεται με τη </a:t>
            </a:r>
            <a:r>
              <a:rPr lang="el-GR" u="sng" dirty="0"/>
              <a:t>συνύπαρξη του προπατορικού αμαρτήματος</a:t>
            </a:r>
            <a:r>
              <a:rPr lang="el-GR" dirty="0"/>
              <a:t>,</a:t>
            </a:r>
          </a:p>
          <a:p>
            <a:r>
              <a:rPr lang="el-GR" dirty="0"/>
              <a:t>τη λειτουργία της Θεοτόκου ως μεσίτριας, αυτή ανάγεται στη διδασκαλία της Εκκλησίας για </a:t>
            </a:r>
            <a:r>
              <a:rPr lang="el-GR" u="sng" dirty="0"/>
              <a:t>τη δυνατότητα της μεσιτείας των αγίων γενικώς στο πλαίσιο της ενότητας μεταξύ </a:t>
            </a:r>
            <a:r>
              <a:rPr lang="el-GR" u="sng" dirty="0" err="1"/>
              <a:t>Θριαμβέουσας</a:t>
            </a:r>
            <a:r>
              <a:rPr lang="el-GR" u="sng" dirty="0"/>
              <a:t> και </a:t>
            </a:r>
            <a:r>
              <a:rPr lang="el-GR" u="sng" dirty="0" err="1"/>
              <a:t>Στρατευομένης</a:t>
            </a:r>
            <a:r>
              <a:rPr lang="el-GR" u="sng" dirty="0"/>
              <a:t> Εκκλησίας</a:t>
            </a:r>
            <a:r>
              <a:rPr lang="el-GR" dirty="0"/>
              <a:t>, </a:t>
            </a:r>
          </a:p>
          <a:p>
            <a:r>
              <a:rPr lang="el-GR" dirty="0"/>
              <a:t>τη μετάστασή της, αυτή ανήκει στη </a:t>
            </a:r>
            <a:r>
              <a:rPr lang="el-GR" u="sng" dirty="0"/>
              <a:t>χριστιανική εσχατολογία </a:t>
            </a:r>
            <a:r>
              <a:rPr lang="el-GR" dirty="0"/>
              <a:t>που αναπτύσσει τα θέματα περί αναστάσεως, κρίσεως και αναπαύσεως των εν Χριστώ </a:t>
            </a:r>
            <a:r>
              <a:rPr lang="el-GR" dirty="0" err="1"/>
              <a:t>κεκοιμηθέντων</a:t>
            </a:r>
            <a:r>
              <a:rPr lang="el-GR" dirty="0"/>
              <a:t>.  </a:t>
            </a:r>
          </a:p>
        </p:txBody>
      </p:sp>
    </p:spTree>
    <p:extLst>
      <p:ext uri="{BB962C8B-B14F-4D97-AF65-F5344CB8AC3E}">
        <p14:creationId xmlns:p14="http://schemas.microsoft.com/office/powerpoint/2010/main" val="2337850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66670"/>
          </a:xfrm>
        </p:spPr>
        <p:txBody>
          <a:bodyPr>
            <a:normAutofit fontScale="90000"/>
          </a:bodyPr>
          <a:lstStyle/>
          <a:p>
            <a:pPr algn="ctr"/>
            <a:r>
              <a:rPr lang="el-GR" dirty="0"/>
              <a:t>ΑΝΘΡΩΠΟΛΟΓΙΑ</a:t>
            </a:r>
          </a:p>
        </p:txBody>
      </p:sp>
      <p:sp>
        <p:nvSpPr>
          <p:cNvPr id="3" name="Θέση περιεχομένου 2"/>
          <p:cNvSpPr>
            <a:spLocks noGrp="1"/>
          </p:cNvSpPr>
          <p:nvPr>
            <p:ph idx="1"/>
          </p:nvPr>
        </p:nvSpPr>
        <p:spPr>
          <a:xfrm>
            <a:off x="0" y="473342"/>
            <a:ext cx="12192000" cy="6384657"/>
          </a:xfrm>
        </p:spPr>
        <p:txBody>
          <a:bodyPr>
            <a:normAutofit fontScale="92500"/>
          </a:bodyPr>
          <a:lstStyle/>
          <a:p>
            <a:r>
              <a:rPr lang="el-GR" dirty="0"/>
              <a:t>Η μοναδική διαφορά που υπάρχει στην εσχατολογία, όσο αφορά τη Θεοτόκο, συνίσταται στη </a:t>
            </a:r>
            <a:r>
              <a:rPr lang="el-GR" b="1" dirty="0">
                <a:solidFill>
                  <a:srgbClr val="0070C0"/>
                </a:solidFill>
              </a:rPr>
              <a:t>χρονική αντιμετάθεση της πραγματοποίησής της</a:t>
            </a:r>
            <a:r>
              <a:rPr lang="el-GR" dirty="0"/>
              <a:t>. Όλα όσα λέγονται για τον </a:t>
            </a:r>
            <a:r>
              <a:rPr lang="el-GR" u="sng" dirty="0"/>
              <a:t>προορισμό της Θεοτόκου </a:t>
            </a:r>
            <a:r>
              <a:rPr lang="el-GR" dirty="0"/>
              <a:t>και </a:t>
            </a:r>
            <a:r>
              <a:rPr lang="el-GR" u="sng" dirty="0"/>
              <a:t>τη σωτηρία </a:t>
            </a:r>
            <a:r>
              <a:rPr lang="el-GR" dirty="0"/>
              <a:t>που πήγασε για όλο τον κόσμο διαμέσου του απολυτρωτικού έργου του </a:t>
            </a:r>
            <a:r>
              <a:rPr lang="el-GR" dirty="0" err="1"/>
              <a:t>Σωτήρος</a:t>
            </a:r>
            <a:r>
              <a:rPr lang="el-GR" dirty="0"/>
              <a:t> Χριστού, </a:t>
            </a:r>
            <a:r>
              <a:rPr lang="el-GR" u="sng" dirty="0"/>
              <a:t>την πίστη </a:t>
            </a:r>
            <a:r>
              <a:rPr lang="el-GR" dirty="0"/>
              <a:t>και </a:t>
            </a:r>
            <a:r>
              <a:rPr lang="el-GR" u="sng" dirty="0"/>
              <a:t>τα έργα </a:t>
            </a:r>
            <a:r>
              <a:rPr lang="el-GR" dirty="0"/>
              <a:t>της χωρίς τα οποία δεν μπορεί να νοηθεί το μεγαλείο και η δόξα της Παρθένου, νοούνται μέσα σε πλαίσια </a:t>
            </a:r>
            <a:r>
              <a:rPr lang="el-GR" dirty="0" err="1"/>
              <a:t>χριστολογικά</a:t>
            </a:r>
            <a:r>
              <a:rPr lang="el-GR" dirty="0"/>
              <a:t>, ανθρωπολογικά και εκκλησιολογικά, τα οποία συνθέτουν το μυστήριο της θείας Οικονομίας. </a:t>
            </a:r>
          </a:p>
          <a:p>
            <a:r>
              <a:rPr lang="el-GR" dirty="0"/>
              <a:t>Η αγιότητα αποτελεί την προϋπόθεση της απαραίτητης προετοιμασίας του ανθρώπινου γένους, η οποία διενεργείται μέσω της εκλογής του περιούσιου λαού και ιδιαιτέρως του "</a:t>
            </a:r>
            <a:r>
              <a:rPr lang="el-GR" dirty="0" err="1"/>
              <a:t>λείμματος</a:t>
            </a:r>
            <a:r>
              <a:rPr lang="el-GR" dirty="0"/>
              <a:t>" που αναδεικνύεται μέσα απ' αυτόν, με αποτέλεσμα την εκλογή της Θεοτόκου έναντι των άλλων "θυγατέρων της Ιερουσαλήμ".</a:t>
            </a:r>
          </a:p>
          <a:p>
            <a:r>
              <a:rPr lang="el-GR" dirty="0"/>
              <a:t>Συνεπώς, όλα αυτά σημαίνουν ότι η Θεοτόκος αντιμετωπίζεται "</a:t>
            </a:r>
            <a:r>
              <a:rPr lang="el-GR" b="1" i="1" dirty="0" err="1">
                <a:solidFill>
                  <a:srgbClr val="0070C0"/>
                </a:solidFill>
              </a:rPr>
              <a:t>ἐπί</a:t>
            </a:r>
            <a:r>
              <a:rPr lang="el-GR" b="1" i="1" dirty="0">
                <a:solidFill>
                  <a:srgbClr val="0070C0"/>
                </a:solidFill>
              </a:rPr>
              <a:t> </a:t>
            </a:r>
            <a:r>
              <a:rPr lang="el-GR" b="1" i="1" dirty="0" err="1">
                <a:solidFill>
                  <a:srgbClr val="0070C0"/>
                </a:solidFill>
              </a:rPr>
              <a:t>ἴσοις</a:t>
            </a:r>
            <a:r>
              <a:rPr lang="el-GR" b="1" i="1" dirty="0">
                <a:solidFill>
                  <a:srgbClr val="0070C0"/>
                </a:solidFill>
              </a:rPr>
              <a:t> </a:t>
            </a:r>
            <a:r>
              <a:rPr lang="el-GR" b="1" i="1" dirty="0" err="1">
                <a:solidFill>
                  <a:srgbClr val="0070C0"/>
                </a:solidFill>
              </a:rPr>
              <a:t>ὅροις</a:t>
            </a:r>
            <a:r>
              <a:rPr lang="el-GR" dirty="0"/>
              <a:t>" μεταξύ των ανθρώπων. Ο Κύριλλος Αλεξανδρείας επισημαίνει: "</a:t>
            </a:r>
            <a:r>
              <a:rPr lang="el-GR" b="1" i="1" dirty="0" err="1">
                <a:solidFill>
                  <a:srgbClr val="FF0000"/>
                </a:solidFill>
              </a:rPr>
              <a:t>Τεθεοποιήκαμεν</a:t>
            </a:r>
            <a:r>
              <a:rPr lang="el-GR" b="1" i="1" dirty="0">
                <a:solidFill>
                  <a:srgbClr val="FF0000"/>
                </a:solidFill>
              </a:rPr>
              <a:t> </a:t>
            </a:r>
            <a:r>
              <a:rPr lang="el-GR" b="1" i="1" dirty="0" err="1">
                <a:solidFill>
                  <a:srgbClr val="FF0000"/>
                </a:solidFill>
              </a:rPr>
              <a:t>οὐδένα</a:t>
            </a:r>
            <a:r>
              <a:rPr lang="el-GR" b="1" i="1" dirty="0">
                <a:solidFill>
                  <a:srgbClr val="FF0000"/>
                </a:solidFill>
              </a:rPr>
              <a:t> </a:t>
            </a:r>
            <a:r>
              <a:rPr lang="el-GR" b="1" i="1" dirty="0" err="1">
                <a:solidFill>
                  <a:srgbClr val="FF0000"/>
                </a:solidFill>
              </a:rPr>
              <a:t>πώπωτε</a:t>
            </a:r>
            <a:r>
              <a:rPr lang="el-GR" b="1" i="1" dirty="0">
                <a:solidFill>
                  <a:srgbClr val="FF0000"/>
                </a:solidFill>
              </a:rPr>
              <a:t> </a:t>
            </a:r>
            <a:r>
              <a:rPr lang="el-GR" b="1" i="1" dirty="0" err="1">
                <a:solidFill>
                  <a:srgbClr val="FF0000"/>
                </a:solidFill>
              </a:rPr>
              <a:t>τῶν</a:t>
            </a:r>
            <a:r>
              <a:rPr lang="el-GR" b="1" i="1" dirty="0">
                <a:solidFill>
                  <a:srgbClr val="FF0000"/>
                </a:solidFill>
              </a:rPr>
              <a:t> </a:t>
            </a:r>
            <a:r>
              <a:rPr lang="el-GR" b="1" i="1" dirty="0" err="1">
                <a:solidFill>
                  <a:srgbClr val="FF0000"/>
                </a:solidFill>
              </a:rPr>
              <a:t>τελούντων</a:t>
            </a:r>
            <a:r>
              <a:rPr lang="el-GR" b="1" i="1" dirty="0">
                <a:solidFill>
                  <a:srgbClr val="FF0000"/>
                </a:solidFill>
              </a:rPr>
              <a:t> </a:t>
            </a:r>
            <a:r>
              <a:rPr lang="el-GR" b="1" i="1" dirty="0" err="1">
                <a:solidFill>
                  <a:srgbClr val="FF0000"/>
                </a:solidFill>
              </a:rPr>
              <a:t>ἐν</a:t>
            </a:r>
            <a:r>
              <a:rPr lang="el-GR" b="1" i="1" dirty="0">
                <a:solidFill>
                  <a:srgbClr val="FF0000"/>
                </a:solidFill>
              </a:rPr>
              <a:t> </a:t>
            </a:r>
            <a:r>
              <a:rPr lang="el-GR" b="1" i="1" dirty="0" err="1">
                <a:solidFill>
                  <a:srgbClr val="FF0000"/>
                </a:solidFill>
              </a:rPr>
              <a:t>κτίσμασι</a:t>
            </a:r>
            <a:r>
              <a:rPr lang="el-GR" b="1" i="1" dirty="0">
                <a:solidFill>
                  <a:srgbClr val="FF0000"/>
                </a:solidFill>
              </a:rPr>
              <a:t>· </a:t>
            </a:r>
            <a:r>
              <a:rPr lang="el-GR" b="1" i="1" dirty="0" err="1">
                <a:solidFill>
                  <a:srgbClr val="FF0000"/>
                </a:solidFill>
              </a:rPr>
              <a:t>κατειθίσμεθα</a:t>
            </a:r>
            <a:r>
              <a:rPr lang="el-GR" b="1" i="1" dirty="0">
                <a:solidFill>
                  <a:srgbClr val="FF0000"/>
                </a:solidFill>
              </a:rPr>
              <a:t> </a:t>
            </a:r>
            <a:r>
              <a:rPr lang="el-GR" b="1" i="1" dirty="0" err="1">
                <a:solidFill>
                  <a:srgbClr val="FF0000"/>
                </a:solidFill>
              </a:rPr>
              <a:t>δὲ</a:t>
            </a:r>
            <a:r>
              <a:rPr lang="el-GR" b="1" i="1" dirty="0">
                <a:solidFill>
                  <a:srgbClr val="FF0000"/>
                </a:solidFill>
              </a:rPr>
              <a:t> </a:t>
            </a:r>
            <a:r>
              <a:rPr lang="el-GR" b="1" i="1" dirty="0" err="1">
                <a:solidFill>
                  <a:srgbClr val="FF0000"/>
                </a:solidFill>
              </a:rPr>
              <a:t>Θεὸν</a:t>
            </a:r>
            <a:r>
              <a:rPr lang="el-GR" b="1" i="1" dirty="0">
                <a:solidFill>
                  <a:srgbClr val="FF0000"/>
                </a:solidFill>
              </a:rPr>
              <a:t> </a:t>
            </a:r>
            <a:r>
              <a:rPr lang="el-GR" b="1" i="1" dirty="0" err="1">
                <a:solidFill>
                  <a:srgbClr val="FF0000"/>
                </a:solidFill>
              </a:rPr>
              <a:t>εἰδέναι</a:t>
            </a:r>
            <a:r>
              <a:rPr lang="el-GR" b="1" i="1" dirty="0">
                <a:solidFill>
                  <a:srgbClr val="FF0000"/>
                </a:solidFill>
              </a:rPr>
              <a:t> </a:t>
            </a:r>
            <a:r>
              <a:rPr lang="el-GR" b="1" i="1" dirty="0" err="1">
                <a:solidFill>
                  <a:srgbClr val="FF0000"/>
                </a:solidFill>
              </a:rPr>
              <a:t>τὸν</a:t>
            </a:r>
            <a:r>
              <a:rPr lang="el-GR" b="1" i="1" dirty="0">
                <a:solidFill>
                  <a:srgbClr val="FF0000"/>
                </a:solidFill>
              </a:rPr>
              <a:t> </a:t>
            </a:r>
            <a:r>
              <a:rPr lang="el-GR" b="1" i="1" dirty="0" err="1">
                <a:solidFill>
                  <a:srgbClr val="FF0000"/>
                </a:solidFill>
              </a:rPr>
              <a:t>ἕνα</a:t>
            </a:r>
            <a:r>
              <a:rPr lang="el-GR" b="1" i="1" dirty="0">
                <a:solidFill>
                  <a:srgbClr val="FF0000"/>
                </a:solidFill>
              </a:rPr>
              <a:t> </a:t>
            </a:r>
            <a:r>
              <a:rPr lang="el-GR" b="1" i="1" dirty="0" err="1">
                <a:solidFill>
                  <a:srgbClr val="FF0000"/>
                </a:solidFill>
              </a:rPr>
              <a:t>καὶ</a:t>
            </a:r>
            <a:r>
              <a:rPr lang="el-GR" b="1" i="1" dirty="0">
                <a:solidFill>
                  <a:srgbClr val="FF0000"/>
                </a:solidFill>
              </a:rPr>
              <a:t> φύσει </a:t>
            </a:r>
            <a:r>
              <a:rPr lang="el-GR" b="1" i="1" dirty="0" err="1">
                <a:solidFill>
                  <a:srgbClr val="FF0000"/>
                </a:solidFill>
              </a:rPr>
              <a:t>καὶ</a:t>
            </a:r>
            <a:r>
              <a:rPr lang="el-GR" b="1" i="1" dirty="0">
                <a:solidFill>
                  <a:srgbClr val="FF0000"/>
                </a:solidFill>
              </a:rPr>
              <a:t> </a:t>
            </a:r>
            <a:r>
              <a:rPr lang="el-GR" b="1" i="1" dirty="0" err="1">
                <a:solidFill>
                  <a:srgbClr val="FF0000"/>
                </a:solidFill>
              </a:rPr>
              <a:t>ἀληθῶς</a:t>
            </a:r>
            <a:r>
              <a:rPr lang="el-GR" b="1" i="1" dirty="0">
                <a:solidFill>
                  <a:srgbClr val="FF0000"/>
                </a:solidFill>
              </a:rPr>
              <a:t>· </a:t>
            </a:r>
            <a:r>
              <a:rPr lang="el-GR" b="1" i="1" dirty="0" err="1">
                <a:solidFill>
                  <a:srgbClr val="FF0000"/>
                </a:solidFill>
              </a:rPr>
              <a:t>ἴσμεν</a:t>
            </a:r>
            <a:r>
              <a:rPr lang="el-GR" b="1" i="1" dirty="0">
                <a:solidFill>
                  <a:srgbClr val="FF0000"/>
                </a:solidFill>
              </a:rPr>
              <a:t> </a:t>
            </a:r>
            <a:r>
              <a:rPr lang="el-GR" b="1" i="1" dirty="0" err="1">
                <a:solidFill>
                  <a:srgbClr val="FF0000"/>
                </a:solidFill>
              </a:rPr>
              <a:t>δὲ</a:t>
            </a:r>
            <a:r>
              <a:rPr lang="el-GR" b="1" i="1" dirty="0">
                <a:solidFill>
                  <a:srgbClr val="FF0000"/>
                </a:solidFill>
              </a:rPr>
              <a:t> </a:t>
            </a:r>
            <a:r>
              <a:rPr lang="el-GR" b="1" i="1" dirty="0" err="1">
                <a:solidFill>
                  <a:srgbClr val="FF0000"/>
                </a:solidFill>
              </a:rPr>
              <a:t>ἄνθρωπον</a:t>
            </a:r>
            <a:r>
              <a:rPr lang="el-GR" b="1" i="1" dirty="0">
                <a:solidFill>
                  <a:srgbClr val="FF0000"/>
                </a:solidFill>
              </a:rPr>
              <a:t> </a:t>
            </a:r>
            <a:r>
              <a:rPr lang="el-GR" b="1" i="1" dirty="0" err="1">
                <a:solidFill>
                  <a:srgbClr val="FF0000"/>
                </a:solidFill>
              </a:rPr>
              <a:t>οὖσαν</a:t>
            </a:r>
            <a:r>
              <a:rPr lang="el-GR" b="1" i="1" dirty="0">
                <a:solidFill>
                  <a:srgbClr val="FF0000"/>
                </a:solidFill>
              </a:rPr>
              <a:t> καθ' </a:t>
            </a:r>
            <a:r>
              <a:rPr lang="el-GR" b="1" i="1" dirty="0" err="1">
                <a:solidFill>
                  <a:srgbClr val="FF0000"/>
                </a:solidFill>
              </a:rPr>
              <a:t>ἡμᾶς</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ἁγίαν</a:t>
            </a:r>
            <a:r>
              <a:rPr lang="el-GR" b="1" i="1" dirty="0">
                <a:solidFill>
                  <a:srgbClr val="FF0000"/>
                </a:solidFill>
              </a:rPr>
              <a:t> Παρθένον</a:t>
            </a:r>
            <a:r>
              <a:rPr lang="el-GR" dirty="0"/>
              <a:t>" (</a:t>
            </a:r>
            <a:r>
              <a:rPr lang="el-GR" i="1" dirty="0" err="1"/>
              <a:t>Κατὰ</a:t>
            </a:r>
            <a:r>
              <a:rPr lang="el-GR" i="1" dirty="0"/>
              <a:t> </a:t>
            </a:r>
            <a:r>
              <a:rPr lang="el-GR" i="1" dirty="0" err="1"/>
              <a:t>τῶν</a:t>
            </a:r>
            <a:r>
              <a:rPr lang="el-GR" i="1" dirty="0"/>
              <a:t> Νεστορίου </a:t>
            </a:r>
            <a:r>
              <a:rPr lang="el-GR" i="1" dirty="0" err="1"/>
              <a:t>δυσφημιῶν</a:t>
            </a:r>
            <a:r>
              <a:rPr lang="el-GR" dirty="0"/>
              <a:t>, </a:t>
            </a:r>
            <a:r>
              <a:rPr lang="en-US" dirty="0"/>
              <a:t>PG 76, 57B).</a:t>
            </a:r>
            <a:r>
              <a:rPr lang="el-GR" dirty="0"/>
              <a:t> </a:t>
            </a:r>
          </a:p>
        </p:txBody>
      </p:sp>
    </p:spTree>
    <p:extLst>
      <p:ext uri="{BB962C8B-B14F-4D97-AF65-F5344CB8AC3E}">
        <p14:creationId xmlns:p14="http://schemas.microsoft.com/office/powerpoint/2010/main" val="2547802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59854"/>
          </a:xfrm>
        </p:spPr>
        <p:txBody>
          <a:bodyPr/>
          <a:lstStyle/>
          <a:p>
            <a:pPr algn="ctr"/>
            <a:r>
              <a:rPr lang="el-GR" dirty="0"/>
              <a:t>ΠΡΑΓΜΑΤΙΚΟΤΗΤΑ ΣΑΡΚΩΣΕΩΣ ΤΟΥ ΛΟΓΟΥ</a:t>
            </a:r>
          </a:p>
        </p:txBody>
      </p:sp>
      <p:sp>
        <p:nvSpPr>
          <p:cNvPr id="3" name="Θέση περιεχομένου 2"/>
          <p:cNvSpPr>
            <a:spLocks noGrp="1"/>
          </p:cNvSpPr>
          <p:nvPr>
            <p:ph idx="1"/>
          </p:nvPr>
        </p:nvSpPr>
        <p:spPr>
          <a:xfrm>
            <a:off x="0" y="627890"/>
            <a:ext cx="12192000" cy="6230110"/>
          </a:xfrm>
        </p:spPr>
        <p:txBody>
          <a:bodyPr/>
          <a:lstStyle/>
          <a:p>
            <a:r>
              <a:rPr lang="el-GR" dirty="0"/>
              <a:t>Από τα πρώτα χριστιανικά χρόνια υπήρχαν οι αιρετικοί που αμφισβητούσαν την πραγματικότητα της σαρκώσεως-ενανθρωπήσεως του Λόγου. </a:t>
            </a:r>
          </a:p>
          <a:p>
            <a:r>
              <a:rPr lang="el-GR" dirty="0"/>
              <a:t>Γι’  αυτό και ο άγιος </a:t>
            </a:r>
            <a:r>
              <a:rPr lang="el-GR" b="1" dirty="0"/>
              <a:t>Ιππόλυτος </a:t>
            </a:r>
            <a:r>
              <a:rPr lang="el-GR" dirty="0"/>
              <a:t>τονίζει με έμφαση: "</a:t>
            </a:r>
            <a:r>
              <a:rPr lang="el-GR" i="1" dirty="0" err="1"/>
              <a:t>Πιστεύσωμεν</a:t>
            </a:r>
            <a:r>
              <a:rPr lang="el-GR" i="1" dirty="0"/>
              <a:t> </a:t>
            </a:r>
            <a:r>
              <a:rPr lang="el-GR" i="1" dirty="0" err="1"/>
              <a:t>οὖν</a:t>
            </a:r>
            <a:r>
              <a:rPr lang="el-GR" i="1" dirty="0"/>
              <a:t> μακάριοι </a:t>
            </a:r>
            <a:r>
              <a:rPr lang="el-GR" i="1" dirty="0" err="1"/>
              <a:t>ἀδελφοί</a:t>
            </a:r>
            <a:r>
              <a:rPr lang="el-GR" i="1" dirty="0"/>
              <a:t>, κατά την </a:t>
            </a:r>
            <a:r>
              <a:rPr lang="el-GR" i="1" dirty="0" err="1"/>
              <a:t>παράδοσιν</a:t>
            </a:r>
            <a:r>
              <a:rPr lang="el-GR" i="1" dirty="0"/>
              <a:t> </a:t>
            </a:r>
            <a:r>
              <a:rPr lang="el-GR" i="1" dirty="0" err="1"/>
              <a:t>τῶν</a:t>
            </a:r>
            <a:r>
              <a:rPr lang="el-GR" i="1" dirty="0"/>
              <a:t> </a:t>
            </a:r>
            <a:r>
              <a:rPr lang="el-GR" i="1" dirty="0" err="1"/>
              <a:t>ἀποστόλων</a:t>
            </a:r>
            <a:r>
              <a:rPr lang="el-GR" i="1" dirty="0"/>
              <a:t>, </a:t>
            </a:r>
            <a:r>
              <a:rPr lang="el-GR" i="1" dirty="0" err="1"/>
              <a:t>ὅτι</a:t>
            </a:r>
            <a:r>
              <a:rPr lang="el-GR" i="1" dirty="0"/>
              <a:t> </a:t>
            </a:r>
            <a:r>
              <a:rPr lang="el-GR" i="1" dirty="0">
                <a:solidFill>
                  <a:srgbClr val="FF0000"/>
                </a:solidFill>
              </a:rPr>
              <a:t>ὁ Θεός Λόγος </a:t>
            </a:r>
            <a:r>
              <a:rPr lang="el-GR" i="1" dirty="0" err="1">
                <a:solidFill>
                  <a:srgbClr val="FF0000"/>
                </a:solidFill>
              </a:rPr>
              <a:t>ἀπ</a:t>
            </a:r>
            <a:r>
              <a:rPr lang="el-GR" i="1" dirty="0">
                <a:solidFill>
                  <a:srgbClr val="FF0000"/>
                </a:solidFill>
              </a:rPr>
              <a:t>’ </a:t>
            </a:r>
            <a:r>
              <a:rPr lang="el-GR" i="1" dirty="0" err="1">
                <a:solidFill>
                  <a:srgbClr val="FF0000"/>
                </a:solidFill>
              </a:rPr>
              <a:t>οὐρανῶν</a:t>
            </a:r>
            <a:r>
              <a:rPr lang="el-GR" i="1" dirty="0">
                <a:solidFill>
                  <a:srgbClr val="FF0000"/>
                </a:solidFill>
              </a:rPr>
              <a:t> </a:t>
            </a:r>
            <a:r>
              <a:rPr lang="el-GR" i="1" dirty="0" err="1">
                <a:solidFill>
                  <a:srgbClr val="FF0000"/>
                </a:solidFill>
              </a:rPr>
              <a:t>κατῆλθεν</a:t>
            </a:r>
            <a:r>
              <a:rPr lang="el-GR" i="1" dirty="0">
                <a:solidFill>
                  <a:srgbClr val="FF0000"/>
                </a:solidFill>
              </a:rPr>
              <a:t> </a:t>
            </a:r>
            <a:r>
              <a:rPr lang="el-GR" i="1" dirty="0" err="1">
                <a:solidFill>
                  <a:srgbClr val="FF0000"/>
                </a:solidFill>
              </a:rPr>
              <a:t>εἰς</a:t>
            </a:r>
            <a:r>
              <a:rPr lang="el-GR" i="1" dirty="0">
                <a:solidFill>
                  <a:srgbClr val="FF0000"/>
                </a:solidFill>
              </a:rPr>
              <a:t> </a:t>
            </a:r>
            <a:r>
              <a:rPr lang="el-GR" i="1" dirty="0" err="1">
                <a:solidFill>
                  <a:srgbClr val="FF0000"/>
                </a:solidFill>
              </a:rPr>
              <a:t>τὴν</a:t>
            </a:r>
            <a:r>
              <a:rPr lang="el-GR" i="1" dirty="0">
                <a:solidFill>
                  <a:srgbClr val="FF0000"/>
                </a:solidFill>
              </a:rPr>
              <a:t> </a:t>
            </a:r>
            <a:r>
              <a:rPr lang="el-GR" i="1" dirty="0" err="1">
                <a:solidFill>
                  <a:srgbClr val="FF0000"/>
                </a:solidFill>
              </a:rPr>
              <a:t>ἁγίαν</a:t>
            </a:r>
            <a:r>
              <a:rPr lang="el-GR" i="1" dirty="0">
                <a:solidFill>
                  <a:srgbClr val="FF0000"/>
                </a:solidFill>
              </a:rPr>
              <a:t> Παρθένον </a:t>
            </a:r>
            <a:r>
              <a:rPr lang="el-GR" i="1" dirty="0" err="1">
                <a:solidFill>
                  <a:srgbClr val="FF0000"/>
                </a:solidFill>
              </a:rPr>
              <a:t>Μαρίαν</a:t>
            </a:r>
            <a:r>
              <a:rPr lang="el-GR" i="1" dirty="0">
                <a:solidFill>
                  <a:srgbClr val="FF0000"/>
                </a:solidFill>
              </a:rPr>
              <a:t>, </a:t>
            </a:r>
            <a:r>
              <a:rPr lang="el-GR" i="1" dirty="0" err="1">
                <a:solidFill>
                  <a:srgbClr val="FF0000"/>
                </a:solidFill>
              </a:rPr>
              <a:t>ἵνα</a:t>
            </a:r>
            <a:r>
              <a:rPr lang="el-GR" i="1" dirty="0">
                <a:solidFill>
                  <a:srgbClr val="FF0000"/>
                </a:solidFill>
              </a:rPr>
              <a:t> σαρκωθείς </a:t>
            </a:r>
            <a:r>
              <a:rPr lang="el-GR" i="1" dirty="0" err="1">
                <a:solidFill>
                  <a:srgbClr val="FF0000"/>
                </a:solidFill>
              </a:rPr>
              <a:t>ἐξ</a:t>
            </a:r>
            <a:r>
              <a:rPr lang="el-GR" i="1" dirty="0">
                <a:solidFill>
                  <a:srgbClr val="FF0000"/>
                </a:solidFill>
              </a:rPr>
              <a:t>’ </a:t>
            </a:r>
            <a:r>
              <a:rPr lang="el-GR" i="1" dirty="0" err="1">
                <a:solidFill>
                  <a:srgbClr val="FF0000"/>
                </a:solidFill>
              </a:rPr>
              <a:t>αὐτῆς</a:t>
            </a:r>
            <a:r>
              <a:rPr lang="el-GR" i="1" dirty="0">
                <a:solidFill>
                  <a:srgbClr val="FF0000"/>
                </a:solidFill>
              </a:rPr>
              <a:t>, λαβών </a:t>
            </a:r>
            <a:r>
              <a:rPr lang="el-GR" i="1" dirty="0" err="1">
                <a:solidFill>
                  <a:srgbClr val="FF0000"/>
                </a:solidFill>
              </a:rPr>
              <a:t>δὲ</a:t>
            </a:r>
            <a:r>
              <a:rPr lang="el-GR" i="1" dirty="0">
                <a:solidFill>
                  <a:srgbClr val="FF0000"/>
                </a:solidFill>
              </a:rPr>
              <a:t> </a:t>
            </a:r>
            <a:r>
              <a:rPr lang="el-GR" i="1" dirty="0" err="1">
                <a:solidFill>
                  <a:srgbClr val="FF0000"/>
                </a:solidFill>
              </a:rPr>
              <a:t>καὶ</a:t>
            </a:r>
            <a:r>
              <a:rPr lang="el-GR" i="1" dirty="0">
                <a:solidFill>
                  <a:srgbClr val="FF0000"/>
                </a:solidFill>
              </a:rPr>
              <a:t> ψυχή </a:t>
            </a:r>
            <a:r>
              <a:rPr lang="el-GR" i="1" dirty="0" err="1">
                <a:solidFill>
                  <a:srgbClr val="FF0000"/>
                </a:solidFill>
              </a:rPr>
              <a:t>τὴν</a:t>
            </a:r>
            <a:r>
              <a:rPr lang="el-GR" i="1" dirty="0">
                <a:solidFill>
                  <a:srgbClr val="FF0000"/>
                </a:solidFill>
              </a:rPr>
              <a:t> </a:t>
            </a:r>
            <a:r>
              <a:rPr lang="el-GR" i="1" dirty="0" err="1">
                <a:solidFill>
                  <a:srgbClr val="FF0000"/>
                </a:solidFill>
              </a:rPr>
              <a:t>ἀνθρωπίνην</a:t>
            </a:r>
            <a:r>
              <a:rPr lang="el-GR" i="1" dirty="0">
                <a:solidFill>
                  <a:srgbClr val="FF0000"/>
                </a:solidFill>
              </a:rPr>
              <a:t>, </a:t>
            </a:r>
            <a:r>
              <a:rPr lang="el-GR" i="1" dirty="0" err="1">
                <a:solidFill>
                  <a:srgbClr val="FF0000"/>
                </a:solidFill>
              </a:rPr>
              <a:t>λογικήν</a:t>
            </a:r>
            <a:r>
              <a:rPr lang="el-GR" i="1" dirty="0">
                <a:solidFill>
                  <a:srgbClr val="FF0000"/>
                </a:solidFill>
              </a:rPr>
              <a:t> </a:t>
            </a:r>
            <a:r>
              <a:rPr lang="el-GR" i="1" dirty="0" err="1">
                <a:solidFill>
                  <a:srgbClr val="FF0000"/>
                </a:solidFill>
              </a:rPr>
              <a:t>δὲ</a:t>
            </a:r>
            <a:r>
              <a:rPr lang="el-GR" i="1" dirty="0">
                <a:solidFill>
                  <a:srgbClr val="FF0000"/>
                </a:solidFill>
              </a:rPr>
              <a:t> λέγω, </a:t>
            </a:r>
            <a:r>
              <a:rPr lang="el-GR" i="1" dirty="0" err="1">
                <a:solidFill>
                  <a:srgbClr val="FF0000"/>
                </a:solidFill>
              </a:rPr>
              <a:t>γεγονώς</a:t>
            </a:r>
            <a:r>
              <a:rPr lang="el-GR" i="1" dirty="0">
                <a:solidFill>
                  <a:srgbClr val="FF0000"/>
                </a:solidFill>
              </a:rPr>
              <a:t> πάντα </a:t>
            </a:r>
            <a:r>
              <a:rPr lang="el-GR" i="1" dirty="0" err="1">
                <a:solidFill>
                  <a:srgbClr val="FF0000"/>
                </a:solidFill>
              </a:rPr>
              <a:t>ὅσα</a:t>
            </a:r>
            <a:r>
              <a:rPr lang="el-GR" i="1" dirty="0">
                <a:solidFill>
                  <a:srgbClr val="FF0000"/>
                </a:solidFill>
              </a:rPr>
              <a:t> </a:t>
            </a:r>
            <a:r>
              <a:rPr lang="el-GR" i="1" dirty="0" err="1">
                <a:solidFill>
                  <a:srgbClr val="FF0000"/>
                </a:solidFill>
              </a:rPr>
              <a:t>ἐστίν</a:t>
            </a:r>
            <a:r>
              <a:rPr lang="el-GR" i="1" dirty="0">
                <a:solidFill>
                  <a:srgbClr val="FF0000"/>
                </a:solidFill>
              </a:rPr>
              <a:t> </a:t>
            </a:r>
            <a:r>
              <a:rPr lang="el-GR" i="1" dirty="0" err="1">
                <a:solidFill>
                  <a:srgbClr val="FF0000"/>
                </a:solidFill>
              </a:rPr>
              <a:t>ἄνθρωπος</a:t>
            </a:r>
            <a:r>
              <a:rPr lang="el-GR" i="1" dirty="0"/>
              <a:t>, </a:t>
            </a:r>
            <a:r>
              <a:rPr lang="el-GR" i="1" dirty="0" err="1">
                <a:solidFill>
                  <a:srgbClr val="FF0000"/>
                </a:solidFill>
              </a:rPr>
              <a:t>ἐκτὸς</a:t>
            </a:r>
            <a:r>
              <a:rPr lang="el-GR" i="1" dirty="0">
                <a:solidFill>
                  <a:srgbClr val="FF0000"/>
                </a:solidFill>
              </a:rPr>
              <a:t> </a:t>
            </a:r>
            <a:r>
              <a:rPr lang="el-GR" i="1" dirty="0" err="1">
                <a:solidFill>
                  <a:srgbClr val="FF0000"/>
                </a:solidFill>
              </a:rPr>
              <a:t>ἁμαρτίας</a:t>
            </a:r>
            <a:r>
              <a:rPr lang="el-GR" i="1" dirty="0"/>
              <a:t>, </a:t>
            </a:r>
            <a:r>
              <a:rPr lang="el-GR" i="1" dirty="0" err="1"/>
              <a:t>σώσῃ</a:t>
            </a:r>
            <a:r>
              <a:rPr lang="el-GR" i="1" dirty="0"/>
              <a:t> </a:t>
            </a:r>
            <a:r>
              <a:rPr lang="el-GR" i="1" dirty="0" err="1"/>
              <a:t>τὸν</a:t>
            </a:r>
            <a:r>
              <a:rPr lang="el-GR" i="1" dirty="0"/>
              <a:t> </a:t>
            </a:r>
            <a:r>
              <a:rPr lang="el-GR" i="1" dirty="0" err="1"/>
              <a:t>πεπτωκότα</a:t>
            </a:r>
            <a:r>
              <a:rPr lang="el-GR" i="1" dirty="0"/>
              <a:t> </a:t>
            </a:r>
            <a:r>
              <a:rPr lang="el-GR" i="1" dirty="0" err="1"/>
              <a:t>καὶ</a:t>
            </a:r>
            <a:r>
              <a:rPr lang="el-GR" i="1" dirty="0"/>
              <a:t> </a:t>
            </a:r>
            <a:r>
              <a:rPr lang="el-GR" i="1" dirty="0" err="1"/>
              <a:t>ἀφθαρσίαν</a:t>
            </a:r>
            <a:r>
              <a:rPr lang="el-GR" i="1" dirty="0"/>
              <a:t> </a:t>
            </a:r>
            <a:r>
              <a:rPr lang="el-GR" i="1" dirty="0" err="1"/>
              <a:t>ἀνθρώποις</a:t>
            </a:r>
            <a:r>
              <a:rPr lang="el-GR" i="1" dirty="0"/>
              <a:t> </a:t>
            </a:r>
            <a:r>
              <a:rPr lang="el-GR" i="1" dirty="0" err="1"/>
              <a:t>παράσχῃ</a:t>
            </a:r>
            <a:r>
              <a:rPr lang="el-GR" i="1" dirty="0"/>
              <a:t> </a:t>
            </a:r>
            <a:r>
              <a:rPr lang="el-GR" i="1" dirty="0" err="1"/>
              <a:t>τοῖς</a:t>
            </a:r>
            <a:r>
              <a:rPr lang="el-GR" i="1" dirty="0"/>
              <a:t> </a:t>
            </a:r>
            <a:r>
              <a:rPr lang="el-GR" i="1" dirty="0" err="1"/>
              <a:t>πιστεύουσιν</a:t>
            </a:r>
            <a:r>
              <a:rPr lang="el-GR" i="1" dirty="0"/>
              <a:t> </a:t>
            </a:r>
            <a:r>
              <a:rPr lang="el-GR" i="1" dirty="0" err="1"/>
              <a:t>εἰς</a:t>
            </a:r>
            <a:r>
              <a:rPr lang="el-GR" i="1" dirty="0"/>
              <a:t> </a:t>
            </a:r>
            <a:r>
              <a:rPr lang="el-GR" i="1" dirty="0" err="1"/>
              <a:t>τὸ</a:t>
            </a:r>
            <a:r>
              <a:rPr lang="el-GR" i="1" dirty="0"/>
              <a:t> </a:t>
            </a:r>
            <a:r>
              <a:rPr lang="el-GR" i="1" dirty="0" err="1"/>
              <a:t>ὄνομα</a:t>
            </a:r>
            <a:r>
              <a:rPr lang="el-GR" i="1" dirty="0"/>
              <a:t> </a:t>
            </a:r>
            <a:r>
              <a:rPr lang="el-GR" i="1" dirty="0" err="1"/>
              <a:t>αὐτοῦ</a:t>
            </a:r>
            <a:r>
              <a:rPr lang="el-GR" dirty="0"/>
              <a:t>" (</a:t>
            </a:r>
            <a:r>
              <a:rPr lang="el-GR" i="1" dirty="0" err="1"/>
              <a:t>Εἰς</a:t>
            </a:r>
            <a:r>
              <a:rPr lang="el-GR" i="1" dirty="0"/>
              <a:t> </a:t>
            </a:r>
            <a:r>
              <a:rPr lang="el-GR" i="1" dirty="0" err="1"/>
              <a:t>αἵρεσιν</a:t>
            </a:r>
            <a:r>
              <a:rPr lang="el-GR" i="1" dirty="0"/>
              <a:t> </a:t>
            </a:r>
            <a:r>
              <a:rPr lang="el-GR" i="1" dirty="0" err="1"/>
              <a:t>Νοετοῦ</a:t>
            </a:r>
            <a:r>
              <a:rPr lang="el-GR" i="1" dirty="0"/>
              <a:t> </a:t>
            </a:r>
            <a:r>
              <a:rPr lang="el-GR" i="1" dirty="0" err="1"/>
              <a:t>τινος</a:t>
            </a:r>
            <a:r>
              <a:rPr lang="el-GR" dirty="0"/>
              <a:t>, </a:t>
            </a:r>
            <a:r>
              <a:rPr lang="en-US" dirty="0"/>
              <a:t>PG 10, 825D).</a:t>
            </a:r>
          </a:p>
          <a:p>
            <a:r>
              <a:rPr lang="el-GR" dirty="0"/>
              <a:t>Οι Πατέρες μιλούν περισσότερο για κατάβαση - συγκατάβαση - του Θεού και όχι για ανάβαση του ανθρώπου. Ο </a:t>
            </a:r>
            <a:r>
              <a:rPr lang="el-GR" b="1" dirty="0" err="1"/>
              <a:t>Πρόκλος</a:t>
            </a:r>
            <a:r>
              <a:rPr lang="el-GR" b="1" dirty="0"/>
              <a:t> Κωνσταντινουπόλεως </a:t>
            </a:r>
            <a:r>
              <a:rPr lang="el-GR" dirty="0"/>
              <a:t>μιλώντας για την Θεοτόκο ξεκαθαρίζει ότι "</a:t>
            </a:r>
            <a:r>
              <a:rPr lang="el-GR" i="1" dirty="0" err="1"/>
              <a:t>οὐκ</a:t>
            </a:r>
            <a:r>
              <a:rPr lang="el-GR" i="1" dirty="0"/>
              <a:t> </a:t>
            </a:r>
            <a:r>
              <a:rPr lang="el-GR" i="1" dirty="0" err="1"/>
              <a:t>ἀνελήφθη</a:t>
            </a:r>
            <a:r>
              <a:rPr lang="el-GR" i="1" dirty="0"/>
              <a:t> </a:t>
            </a:r>
            <a:r>
              <a:rPr lang="el-GR" i="1" dirty="0" err="1"/>
              <a:t>εἰς</a:t>
            </a:r>
            <a:r>
              <a:rPr lang="el-GR" i="1" dirty="0"/>
              <a:t> </a:t>
            </a:r>
            <a:r>
              <a:rPr lang="el-GR" i="1" dirty="0" err="1"/>
              <a:t>οὐρανούς</a:t>
            </a:r>
            <a:r>
              <a:rPr lang="el-GR" i="1" dirty="0"/>
              <a:t>, </a:t>
            </a:r>
            <a:r>
              <a:rPr lang="el-GR" i="1" dirty="0" err="1"/>
              <a:t>ἵνα</a:t>
            </a:r>
            <a:r>
              <a:rPr lang="el-GR" i="1" dirty="0"/>
              <a:t> </a:t>
            </a:r>
            <a:r>
              <a:rPr lang="el-GR" i="1" dirty="0" err="1"/>
              <a:t>καταβιβάσῃ</a:t>
            </a:r>
            <a:r>
              <a:rPr lang="el-GR" i="1" dirty="0"/>
              <a:t> </a:t>
            </a:r>
            <a:r>
              <a:rPr lang="el-GR" i="1" dirty="0" err="1"/>
              <a:t>ἐκεῖθεν</a:t>
            </a:r>
            <a:r>
              <a:rPr lang="el-GR" i="1" dirty="0"/>
              <a:t> </a:t>
            </a:r>
            <a:r>
              <a:rPr lang="el-GR" i="1" dirty="0" err="1"/>
              <a:t>τὸν</a:t>
            </a:r>
            <a:r>
              <a:rPr lang="el-GR" i="1" dirty="0"/>
              <a:t> </a:t>
            </a:r>
            <a:r>
              <a:rPr lang="el-GR" i="1" dirty="0" err="1"/>
              <a:t>ἄσαρκον</a:t>
            </a:r>
            <a:r>
              <a:rPr lang="el-GR" i="1" dirty="0"/>
              <a:t> </a:t>
            </a:r>
            <a:r>
              <a:rPr lang="el-GR" i="1" dirty="0" err="1"/>
              <a:t>Μονογενῆ</a:t>
            </a:r>
            <a:r>
              <a:rPr lang="el-GR" i="1" dirty="0"/>
              <a:t> </a:t>
            </a:r>
            <a:r>
              <a:rPr lang="el-GR" i="1" dirty="0" err="1"/>
              <a:t>Υἱόν</a:t>
            </a:r>
            <a:r>
              <a:rPr lang="el-GR" i="1" dirty="0"/>
              <a:t> </a:t>
            </a:r>
            <a:r>
              <a:rPr lang="el-GR" i="1" dirty="0" err="1"/>
              <a:t>καὶ</a:t>
            </a:r>
            <a:r>
              <a:rPr lang="el-GR" i="1" dirty="0"/>
              <a:t> </a:t>
            </a:r>
            <a:r>
              <a:rPr lang="el-GR" i="1" dirty="0" err="1"/>
              <a:t>Λόγον</a:t>
            </a:r>
            <a:r>
              <a:rPr lang="el-GR" i="1" dirty="0"/>
              <a:t> </a:t>
            </a:r>
            <a:r>
              <a:rPr lang="el-GR" i="1" dirty="0" err="1"/>
              <a:t>τοῦ</a:t>
            </a:r>
            <a:r>
              <a:rPr lang="el-GR" i="1" dirty="0"/>
              <a:t> </a:t>
            </a:r>
            <a:r>
              <a:rPr lang="el-GR" i="1" dirty="0" err="1"/>
              <a:t>Θεοῦ</a:t>
            </a:r>
            <a:r>
              <a:rPr lang="el-GR" i="1" dirty="0"/>
              <a:t>, </a:t>
            </a:r>
            <a:r>
              <a:rPr lang="el-GR" i="1" dirty="0" err="1"/>
              <a:t>ἀλλὰ</a:t>
            </a:r>
            <a:r>
              <a:rPr lang="el-GR" i="1" dirty="0"/>
              <a:t> </a:t>
            </a:r>
            <a:r>
              <a:rPr lang="el-GR" i="1" dirty="0" err="1">
                <a:solidFill>
                  <a:srgbClr val="FF0000"/>
                </a:solidFill>
              </a:rPr>
              <a:t>ἐπὶ</a:t>
            </a:r>
            <a:r>
              <a:rPr lang="el-GR" i="1" dirty="0">
                <a:solidFill>
                  <a:srgbClr val="FF0000"/>
                </a:solidFill>
              </a:rPr>
              <a:t> </a:t>
            </a:r>
            <a:r>
              <a:rPr lang="el-GR" i="1" dirty="0" err="1">
                <a:solidFill>
                  <a:srgbClr val="FF0000"/>
                </a:solidFill>
              </a:rPr>
              <a:t>γῆς</a:t>
            </a:r>
            <a:r>
              <a:rPr lang="el-GR" i="1" dirty="0">
                <a:solidFill>
                  <a:srgbClr val="FF0000"/>
                </a:solidFill>
              </a:rPr>
              <a:t> </a:t>
            </a:r>
            <a:r>
              <a:rPr lang="el-GR" i="1" dirty="0" err="1">
                <a:solidFill>
                  <a:srgbClr val="FF0000"/>
                </a:solidFill>
              </a:rPr>
              <a:t>ἱσταμένη</a:t>
            </a:r>
            <a:r>
              <a:rPr lang="el-GR" i="1" dirty="0">
                <a:solidFill>
                  <a:srgbClr val="FF0000"/>
                </a:solidFill>
              </a:rPr>
              <a:t>, </a:t>
            </a:r>
            <a:r>
              <a:rPr lang="el-GR" i="1" dirty="0" err="1">
                <a:solidFill>
                  <a:srgbClr val="FF0000"/>
                </a:solidFill>
              </a:rPr>
              <a:t>τὸν</a:t>
            </a:r>
            <a:r>
              <a:rPr lang="el-GR" i="1" dirty="0">
                <a:solidFill>
                  <a:srgbClr val="FF0000"/>
                </a:solidFill>
              </a:rPr>
              <a:t> </a:t>
            </a:r>
            <a:r>
              <a:rPr lang="el-GR" i="1" dirty="0" err="1">
                <a:solidFill>
                  <a:srgbClr val="FF0000"/>
                </a:solidFill>
              </a:rPr>
              <a:t>οὐράνιον</a:t>
            </a:r>
            <a:r>
              <a:rPr lang="el-GR" i="1" dirty="0">
                <a:solidFill>
                  <a:srgbClr val="FF0000"/>
                </a:solidFill>
              </a:rPr>
              <a:t> βασιλέα </a:t>
            </a:r>
            <a:r>
              <a:rPr lang="el-GR" i="1" dirty="0" err="1">
                <a:solidFill>
                  <a:srgbClr val="FF0000"/>
                </a:solidFill>
              </a:rPr>
              <a:t>ἐπεσπάσω</a:t>
            </a:r>
            <a:r>
              <a:rPr lang="el-GR" i="1" dirty="0">
                <a:solidFill>
                  <a:srgbClr val="FF0000"/>
                </a:solidFill>
              </a:rPr>
              <a:t> </a:t>
            </a:r>
            <a:r>
              <a:rPr lang="el-GR" i="1" dirty="0" err="1">
                <a:solidFill>
                  <a:srgbClr val="FF0000"/>
                </a:solidFill>
              </a:rPr>
              <a:t>πρὸς</a:t>
            </a:r>
            <a:r>
              <a:rPr lang="el-GR" i="1" dirty="0">
                <a:solidFill>
                  <a:srgbClr val="FF0000"/>
                </a:solidFill>
              </a:rPr>
              <a:t> </a:t>
            </a:r>
            <a:r>
              <a:rPr lang="el-GR" i="1" dirty="0" err="1">
                <a:solidFill>
                  <a:srgbClr val="FF0000"/>
                </a:solidFill>
              </a:rPr>
              <a:t>ἑαυτήν</a:t>
            </a:r>
            <a:r>
              <a:rPr lang="el-GR" dirty="0"/>
              <a:t>" (</a:t>
            </a:r>
            <a:r>
              <a:rPr lang="el-GR" i="1" dirty="0" err="1"/>
              <a:t>Ἐγκώμιον</a:t>
            </a:r>
            <a:r>
              <a:rPr lang="el-GR" i="1" dirty="0"/>
              <a:t> </a:t>
            </a:r>
            <a:r>
              <a:rPr lang="el-GR" i="1" dirty="0" err="1"/>
              <a:t>εἰς</a:t>
            </a:r>
            <a:r>
              <a:rPr lang="el-GR" i="1" dirty="0"/>
              <a:t> </a:t>
            </a:r>
            <a:r>
              <a:rPr lang="el-GR" i="1" dirty="0" err="1"/>
              <a:t>τὴν</a:t>
            </a:r>
            <a:r>
              <a:rPr lang="el-GR" i="1" dirty="0"/>
              <a:t> </a:t>
            </a:r>
            <a:r>
              <a:rPr lang="el-GR" i="1" dirty="0" err="1"/>
              <a:t>Θεοτόκον</a:t>
            </a:r>
            <a:r>
              <a:rPr lang="el-GR" i="1" dirty="0"/>
              <a:t> </a:t>
            </a:r>
            <a:r>
              <a:rPr lang="el-GR" i="1" dirty="0" err="1"/>
              <a:t>Μαρίαν</a:t>
            </a:r>
            <a:r>
              <a:rPr lang="el-GR" dirty="0"/>
              <a:t>, </a:t>
            </a:r>
            <a:r>
              <a:rPr lang="en-US" dirty="0"/>
              <a:t>PG 65, 757A).</a:t>
            </a:r>
          </a:p>
        </p:txBody>
      </p:sp>
    </p:spTree>
    <p:extLst>
      <p:ext uri="{BB962C8B-B14F-4D97-AF65-F5344CB8AC3E}">
        <p14:creationId xmlns:p14="http://schemas.microsoft.com/office/powerpoint/2010/main" val="3004830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28033"/>
          </a:xfrm>
        </p:spPr>
        <p:txBody>
          <a:bodyPr>
            <a:normAutofit fontScale="90000"/>
          </a:bodyPr>
          <a:lstStyle/>
          <a:p>
            <a:pPr algn="ctr"/>
            <a:r>
              <a:rPr lang="el-GR" sz="3600" dirty="0"/>
              <a:t>ΟΙ ΠΡΩΤΟΙ ΑΙΡΕΤΙΚΟΙ ΣΥΜΦΩΝΑ ΜΕ ΤΟΝ ΕΥΓΕΝΙΟ ΒΟΥΛΓΑΡΗ</a:t>
            </a:r>
          </a:p>
        </p:txBody>
      </p:sp>
      <p:sp>
        <p:nvSpPr>
          <p:cNvPr id="3" name="Θέση περιεχομένου 2"/>
          <p:cNvSpPr>
            <a:spLocks noGrp="1"/>
          </p:cNvSpPr>
          <p:nvPr>
            <p:ph idx="1"/>
          </p:nvPr>
        </p:nvSpPr>
        <p:spPr>
          <a:xfrm>
            <a:off x="0" y="461971"/>
            <a:ext cx="12192000" cy="6396029"/>
          </a:xfrm>
        </p:spPr>
        <p:txBody>
          <a:bodyPr>
            <a:noAutofit/>
          </a:bodyPr>
          <a:lstStyle/>
          <a:p>
            <a:r>
              <a:rPr lang="el-GR" sz="2400" dirty="0"/>
              <a:t>Στο έργο του </a:t>
            </a:r>
            <a:r>
              <a:rPr lang="el-GR" sz="2400" b="1" i="1" dirty="0" err="1"/>
              <a:t>Θεολογικόν</a:t>
            </a:r>
            <a:r>
              <a:rPr lang="el-GR" sz="2400" dirty="0"/>
              <a:t> (</a:t>
            </a:r>
            <a:r>
              <a:rPr lang="el-GR" sz="2400" dirty="0" err="1"/>
              <a:t>Βιβλίον</a:t>
            </a:r>
            <a:r>
              <a:rPr lang="el-GR" sz="2400" dirty="0"/>
              <a:t> Δ΄, κεφ. Η΄, σ. 461) σημειώνει ότι αυτοί που αρνήθηκαν την γέννηση του Κυρίου από την Παρθένο ήταν: </a:t>
            </a:r>
          </a:p>
          <a:p>
            <a:pPr eaLnBrk="0" fontAlgn="base" hangingPunct="0">
              <a:lnSpc>
                <a:spcPct val="100000"/>
              </a:lnSpc>
              <a:spcBef>
                <a:spcPct val="0"/>
              </a:spcBef>
              <a:spcAft>
                <a:spcPct val="0"/>
              </a:spcAft>
            </a:pPr>
            <a:r>
              <a:rPr lang="el-GR" sz="2400" dirty="0"/>
              <a:t>Οι </a:t>
            </a:r>
            <a:r>
              <a:rPr lang="el-GR" sz="2400" b="1" dirty="0" err="1">
                <a:solidFill>
                  <a:srgbClr val="FF0000"/>
                </a:solidFill>
              </a:rPr>
              <a:t>Κήρινθος</a:t>
            </a:r>
            <a:r>
              <a:rPr lang="el-GR" sz="2400" b="1" dirty="0">
                <a:solidFill>
                  <a:srgbClr val="FF0000"/>
                </a:solidFill>
              </a:rPr>
              <a:t> </a:t>
            </a:r>
            <a:r>
              <a:rPr lang="el-GR" sz="2400" dirty="0"/>
              <a:t>και </a:t>
            </a:r>
            <a:r>
              <a:rPr lang="el-GR" sz="2400" b="1" dirty="0" err="1">
                <a:solidFill>
                  <a:srgbClr val="FF0000"/>
                </a:solidFill>
              </a:rPr>
              <a:t>Καρποκράτης</a:t>
            </a:r>
            <a:r>
              <a:rPr lang="el-GR" sz="2400" dirty="0"/>
              <a:t> (</a:t>
            </a:r>
            <a:r>
              <a:rPr lang="el-GR" sz="2400" dirty="0" err="1"/>
              <a:t>α΄αιώνας</a:t>
            </a:r>
            <a:r>
              <a:rPr lang="el-GR" sz="2400" dirty="0"/>
              <a:t>), οι οποίοι «</a:t>
            </a:r>
            <a:r>
              <a:rPr lang="el-GR" sz="2400" i="1" dirty="0" err="1"/>
              <a:t>τὴν</a:t>
            </a:r>
            <a:r>
              <a:rPr lang="el-GR" sz="2400" i="1" dirty="0"/>
              <a:t> </a:t>
            </a:r>
            <a:r>
              <a:rPr lang="el-GR" sz="2400" i="1" dirty="0" err="1"/>
              <a:t>ἀειπάρθενον</a:t>
            </a:r>
            <a:r>
              <a:rPr lang="el-GR" sz="2400" i="1" dirty="0"/>
              <a:t> </a:t>
            </a:r>
            <a:r>
              <a:rPr lang="el-GR" sz="2400" i="1" dirty="0" err="1"/>
              <a:t>ἐκ</a:t>
            </a:r>
            <a:r>
              <a:rPr lang="el-GR" sz="2400" i="1" dirty="0"/>
              <a:t> </a:t>
            </a:r>
            <a:r>
              <a:rPr lang="el-GR" sz="2400" i="1" dirty="0" err="1"/>
              <a:t>τοῦ</a:t>
            </a:r>
            <a:r>
              <a:rPr lang="el-GR" sz="2400" i="1" dirty="0"/>
              <a:t> </a:t>
            </a:r>
            <a:r>
              <a:rPr lang="el-GR" sz="2400" i="1" dirty="0" err="1"/>
              <a:t>Ἰωσὴφ</a:t>
            </a:r>
            <a:r>
              <a:rPr lang="el-GR" sz="2400" i="1" dirty="0"/>
              <a:t> </a:t>
            </a:r>
            <a:r>
              <a:rPr lang="el-GR" sz="2400" i="1" dirty="0" err="1"/>
              <a:t>συλλαβεῖν</a:t>
            </a:r>
            <a:r>
              <a:rPr lang="el-GR" sz="2400" i="1" dirty="0"/>
              <a:t> </a:t>
            </a:r>
            <a:r>
              <a:rPr lang="el-GR" sz="2400" i="1" dirty="0" err="1"/>
              <a:t>τὸν</a:t>
            </a:r>
            <a:r>
              <a:rPr lang="el-GR" sz="2400" i="1" dirty="0"/>
              <a:t> </a:t>
            </a:r>
            <a:r>
              <a:rPr lang="el-GR" sz="2400" i="1" dirty="0" err="1"/>
              <a:t>Χριστὸν</a:t>
            </a:r>
            <a:r>
              <a:rPr lang="el-GR" sz="2400" i="1" dirty="0"/>
              <a:t> </a:t>
            </a:r>
            <a:r>
              <a:rPr lang="el-GR" sz="2400" i="1" dirty="0" err="1"/>
              <a:t>ἐμαρτύρησαν</a:t>
            </a:r>
            <a:r>
              <a:rPr lang="el-GR" sz="2400" dirty="0"/>
              <a:t>».</a:t>
            </a:r>
            <a:r>
              <a:rPr lang="el-GR" sz="2400" dirty="0">
                <a:solidFill>
                  <a:srgbClr val="252525"/>
                </a:solidFill>
                <a:cs typeface="Arial" panose="020B0604020202020204" pitchFamily="34" charset="0"/>
              </a:rPr>
              <a:t> Ο </a:t>
            </a:r>
            <a:r>
              <a:rPr lang="el-GR" sz="2400" b="1" dirty="0" err="1">
                <a:solidFill>
                  <a:srgbClr val="252525"/>
                </a:solidFill>
                <a:cs typeface="Arial" panose="020B0604020202020204" pitchFamily="34" charset="0"/>
              </a:rPr>
              <a:t>Κήρινθος</a:t>
            </a:r>
            <a:r>
              <a:rPr lang="el-GR" sz="2400" dirty="0">
                <a:solidFill>
                  <a:srgbClr val="252525"/>
                </a:solidFill>
                <a:cs typeface="Arial" panose="020B0604020202020204" pitchFamily="34" charset="0"/>
              </a:rPr>
              <a:t> ήταν Ιουδαίος γνωστικός </a:t>
            </a:r>
            <a:r>
              <a:rPr lang="el-GR" sz="2400" dirty="0">
                <a:cs typeface="Arial" panose="020B0604020202020204" pitchFamily="34" charset="0"/>
              </a:rPr>
              <a:t>που έζησε </a:t>
            </a:r>
            <a:r>
              <a:rPr lang="el-GR" sz="2400" dirty="0">
                <a:solidFill>
                  <a:srgbClr val="252525"/>
                </a:solidFill>
                <a:cs typeface="Arial" panose="020B0604020202020204" pitchFamily="34" charset="0"/>
              </a:rPr>
              <a:t>κι έδρασε στο τέλος του 1ου χριστιανικού αιώνα.</a:t>
            </a:r>
            <a:r>
              <a:rPr lang="el-GR" sz="2400" dirty="0"/>
              <a:t> </a:t>
            </a:r>
          </a:p>
          <a:p>
            <a:pPr eaLnBrk="0" fontAlgn="base" hangingPunct="0">
              <a:lnSpc>
                <a:spcPct val="100000"/>
              </a:lnSpc>
              <a:spcBef>
                <a:spcPct val="0"/>
              </a:spcBef>
              <a:spcAft>
                <a:spcPct val="0"/>
              </a:spcAft>
            </a:pPr>
            <a:r>
              <a:rPr lang="el-GR" sz="2400" dirty="0">
                <a:solidFill>
                  <a:srgbClr val="252525"/>
                </a:solidFill>
                <a:cs typeface="Arial" panose="020B0604020202020204" pitchFamily="34" charset="0"/>
              </a:rPr>
              <a:t>Ο </a:t>
            </a:r>
            <a:r>
              <a:rPr lang="el-GR" sz="2400" dirty="0">
                <a:cs typeface="Arial" panose="020B0604020202020204" pitchFamily="34" charset="0"/>
              </a:rPr>
              <a:t>Ειρηναίος</a:t>
            </a:r>
            <a:r>
              <a:rPr lang="el-GR" sz="2400" dirty="0">
                <a:solidFill>
                  <a:srgbClr val="252525"/>
                </a:solidFill>
                <a:cs typeface="Arial" panose="020B0604020202020204" pitchFamily="34" charset="0"/>
              </a:rPr>
              <a:t> συνοψίζοντας τη διδασκαλία του </a:t>
            </a:r>
            <a:r>
              <a:rPr lang="el-GR" sz="2400" i="1" dirty="0" err="1">
                <a:solidFill>
                  <a:srgbClr val="252525"/>
                </a:solidFill>
                <a:cs typeface="Arial" panose="020B0604020202020204" pitchFamily="34" charset="0"/>
              </a:rPr>
              <a:t>Κηρίνθου</a:t>
            </a:r>
            <a:r>
              <a:rPr lang="el-GR" sz="2400" dirty="0">
                <a:solidFill>
                  <a:srgbClr val="252525"/>
                </a:solidFill>
                <a:cs typeface="Arial" panose="020B0604020202020204" pitchFamily="34" charset="0"/>
              </a:rPr>
              <a:t>, γράφει:</a:t>
            </a:r>
            <a:r>
              <a:rPr lang="el-GR" sz="2400" i="1" dirty="0">
                <a:solidFill>
                  <a:srgbClr val="252525"/>
                </a:solidFill>
                <a:cs typeface="Arial" panose="020B0604020202020204" pitchFamily="34" charset="0"/>
              </a:rPr>
              <a:t>"</a:t>
            </a:r>
            <a:r>
              <a:rPr lang="el-GR" sz="2400" i="1" dirty="0" err="1">
                <a:solidFill>
                  <a:srgbClr val="252525"/>
                </a:solidFill>
                <a:cs typeface="Arial" panose="020B0604020202020204" pitchFamily="34" charset="0"/>
              </a:rPr>
              <a:t>Κήρινθος</a:t>
            </a:r>
            <a:r>
              <a:rPr lang="el-GR" sz="2400" i="1" dirty="0">
                <a:solidFill>
                  <a:srgbClr val="252525"/>
                </a:solidFill>
                <a:cs typeface="Arial" panose="020B0604020202020204" pitchFamily="34" charset="0"/>
              </a:rPr>
              <a:t> δέ τίς, </a:t>
            </a:r>
            <a:r>
              <a:rPr lang="el-GR" sz="2400" i="1" dirty="0" err="1">
                <a:solidFill>
                  <a:srgbClr val="252525"/>
                </a:solidFill>
                <a:cs typeface="Arial" panose="020B0604020202020204" pitchFamily="34" charset="0"/>
              </a:rPr>
              <a:t>καί</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αὐτός</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Αἰγυπτίων</a:t>
            </a:r>
            <a:r>
              <a:rPr lang="el-GR" sz="2400" i="1" dirty="0">
                <a:solidFill>
                  <a:srgbClr val="252525"/>
                </a:solidFill>
                <a:cs typeface="Arial" panose="020B0604020202020204" pitchFamily="34" charset="0"/>
              </a:rPr>
              <a:t> παιδεία </a:t>
            </a:r>
            <a:r>
              <a:rPr lang="el-GR" sz="2400" i="1" dirty="0" err="1">
                <a:solidFill>
                  <a:srgbClr val="252525"/>
                </a:solidFill>
                <a:cs typeface="Arial" panose="020B0604020202020204" pitchFamily="34" charset="0"/>
              </a:rPr>
              <a:t>ἀσκηθεῖς</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ἔλεγεν</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οὔχ</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ὑπό</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τοῦ</a:t>
            </a:r>
            <a:r>
              <a:rPr lang="el-GR" sz="2400" i="1" dirty="0">
                <a:solidFill>
                  <a:srgbClr val="252525"/>
                </a:solidFill>
                <a:cs typeface="Arial" panose="020B0604020202020204" pitchFamily="34" charset="0"/>
              </a:rPr>
              <a:t> πρώτου </a:t>
            </a:r>
            <a:r>
              <a:rPr lang="el-GR" sz="2400" i="1" dirty="0" err="1">
                <a:solidFill>
                  <a:srgbClr val="252525"/>
                </a:solidFill>
                <a:cs typeface="Arial" panose="020B0604020202020204" pitchFamily="34" charset="0"/>
              </a:rPr>
              <a:t>Θεοῦ</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γεγονέναι</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τόν</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κόσμον</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ἄλλ</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ὑπό</a:t>
            </a:r>
            <a:r>
              <a:rPr lang="el-GR" sz="2400" i="1" dirty="0">
                <a:solidFill>
                  <a:srgbClr val="252525"/>
                </a:solidFill>
                <a:cs typeface="Arial" panose="020B0604020202020204" pitchFamily="34" charset="0"/>
              </a:rPr>
              <a:t> δυνάμεως τινός </a:t>
            </a:r>
            <a:r>
              <a:rPr lang="el-GR" sz="2400" i="1" dirty="0" err="1">
                <a:solidFill>
                  <a:srgbClr val="252525"/>
                </a:solidFill>
                <a:cs typeface="Arial" panose="020B0604020202020204" pitchFamily="34" charset="0"/>
              </a:rPr>
              <a:t>κεχωρισμένης</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καί</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ἄπεχουσής</a:t>
            </a:r>
            <a:r>
              <a:rPr lang="el-GR" sz="2400" i="1" dirty="0">
                <a:solidFill>
                  <a:srgbClr val="252525"/>
                </a:solidFill>
                <a:cs typeface="Arial" panose="020B0604020202020204" pitchFamily="34" charset="0"/>
              </a:rPr>
              <a:t> της </a:t>
            </a:r>
            <a:r>
              <a:rPr lang="el-GR" sz="2400" i="1" dirty="0" err="1">
                <a:solidFill>
                  <a:srgbClr val="252525"/>
                </a:solidFill>
                <a:cs typeface="Arial" panose="020B0604020202020204" pitchFamily="34" charset="0"/>
              </a:rPr>
              <a:t>ὑπέρ</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τά</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ὅλα</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ἐξουσίας</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καί</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ἀγνοούσης</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τόν</a:t>
            </a:r>
            <a:r>
              <a:rPr lang="el-GR" sz="2400" i="1" dirty="0">
                <a:solidFill>
                  <a:srgbClr val="252525"/>
                </a:solidFill>
                <a:cs typeface="Arial" panose="020B0604020202020204" pitchFamily="34" charset="0"/>
              </a:rPr>
              <a:t> </a:t>
            </a:r>
            <a:r>
              <a:rPr lang="el-GR" sz="2400" i="1" dirty="0" err="1">
                <a:solidFill>
                  <a:srgbClr val="252525"/>
                </a:solidFill>
                <a:cs typeface="Arial" panose="020B0604020202020204" pitchFamily="34" charset="0"/>
              </a:rPr>
              <a:t>ὑπέρ</a:t>
            </a:r>
            <a:r>
              <a:rPr lang="el-GR" sz="2400" i="1" dirty="0">
                <a:solidFill>
                  <a:srgbClr val="252525"/>
                </a:solidFill>
                <a:cs typeface="Arial" panose="020B0604020202020204" pitchFamily="34" charset="0"/>
              </a:rPr>
              <a:t> πάντα Θεόν. </a:t>
            </a:r>
            <a:r>
              <a:rPr lang="el-GR" sz="2400" i="1" dirty="0" err="1">
                <a:solidFill>
                  <a:srgbClr val="FF0000"/>
                </a:solidFill>
                <a:cs typeface="Arial" panose="020B0604020202020204" pitchFamily="34" charset="0"/>
              </a:rPr>
              <a:t>Τόν</a:t>
            </a:r>
            <a:r>
              <a:rPr lang="el-GR" sz="2400" i="1" dirty="0">
                <a:solidFill>
                  <a:srgbClr val="FF0000"/>
                </a:solidFill>
                <a:cs typeface="Arial" panose="020B0604020202020204" pitchFamily="34" charset="0"/>
              </a:rPr>
              <a:t> δέ </a:t>
            </a:r>
            <a:r>
              <a:rPr lang="el-GR" sz="2400" i="1" dirty="0" err="1">
                <a:solidFill>
                  <a:srgbClr val="FF0000"/>
                </a:solidFill>
                <a:cs typeface="Arial" panose="020B0604020202020204" pitchFamily="34" charset="0"/>
              </a:rPr>
              <a:t>Ἴησοῦν</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ὑπέθετο</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μή</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ἐκ</a:t>
            </a:r>
            <a:r>
              <a:rPr lang="el-GR" sz="2400" i="1" dirty="0">
                <a:solidFill>
                  <a:srgbClr val="FF0000"/>
                </a:solidFill>
                <a:cs typeface="Arial" panose="020B0604020202020204" pitchFamily="34" charset="0"/>
              </a:rPr>
              <a:t> παρθένου </a:t>
            </a:r>
            <a:r>
              <a:rPr lang="el-GR" sz="2400" i="1" dirty="0" err="1">
                <a:solidFill>
                  <a:srgbClr val="FF0000"/>
                </a:solidFill>
                <a:cs typeface="Arial" panose="020B0604020202020204" pitchFamily="34" charset="0"/>
              </a:rPr>
              <a:t>γεγενῆσθαι</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γεγονέναι</a:t>
            </a:r>
            <a:r>
              <a:rPr lang="el-GR" sz="2400" i="1" dirty="0">
                <a:solidFill>
                  <a:srgbClr val="FF0000"/>
                </a:solidFill>
                <a:cs typeface="Arial" panose="020B0604020202020204" pitchFamily="34" charset="0"/>
              </a:rPr>
              <a:t> δέ </a:t>
            </a:r>
            <a:r>
              <a:rPr lang="el-GR" sz="2400" i="1" dirty="0" err="1">
                <a:solidFill>
                  <a:srgbClr val="FF0000"/>
                </a:solidFill>
                <a:cs typeface="Arial" panose="020B0604020202020204" pitchFamily="34" charset="0"/>
              </a:rPr>
              <a:t>αὐτόν</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ἐξ</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Ἰωσήφ</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καί</a:t>
            </a:r>
            <a:r>
              <a:rPr lang="el-GR" sz="2400" i="1" dirty="0">
                <a:solidFill>
                  <a:srgbClr val="FF0000"/>
                </a:solidFill>
                <a:cs typeface="Arial" panose="020B0604020202020204" pitchFamily="34" charset="0"/>
              </a:rPr>
              <a:t> Μαρίας </a:t>
            </a:r>
            <a:r>
              <a:rPr lang="el-GR" sz="2400" i="1" dirty="0" err="1">
                <a:solidFill>
                  <a:srgbClr val="FF0000"/>
                </a:solidFill>
                <a:cs typeface="Arial" panose="020B0604020202020204" pitchFamily="34" charset="0"/>
              </a:rPr>
              <a:t>υἱόν</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ὁμοίως</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τοῖς</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λοιποῖς</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ἄπασιν</a:t>
            </a:r>
            <a:r>
              <a:rPr lang="el-GR" sz="2400" i="1" dirty="0">
                <a:solidFill>
                  <a:srgbClr val="FF0000"/>
                </a:solidFill>
                <a:cs typeface="Arial" panose="020B0604020202020204" pitchFamily="34" charset="0"/>
              </a:rPr>
              <a:t> </a:t>
            </a:r>
            <a:r>
              <a:rPr lang="el-GR" sz="2400" i="1" dirty="0" err="1">
                <a:solidFill>
                  <a:srgbClr val="FF0000"/>
                </a:solidFill>
                <a:cs typeface="Arial" panose="020B0604020202020204" pitchFamily="34" charset="0"/>
              </a:rPr>
              <a:t>ἄνθρωποις</a:t>
            </a:r>
            <a:r>
              <a:rPr lang="el-GR" sz="2400" i="1" dirty="0">
                <a:solidFill>
                  <a:srgbClr val="252525"/>
                </a:solidFill>
                <a:cs typeface="Arial" panose="020B0604020202020204" pitchFamily="34" charset="0"/>
              </a:rPr>
              <a:t>.» </a:t>
            </a:r>
            <a:r>
              <a:rPr lang="el-GR" sz="2400" dirty="0">
                <a:solidFill>
                  <a:srgbClr val="252525"/>
                </a:solidFill>
                <a:cs typeface="Arial" panose="020B0604020202020204" pitchFamily="34" charset="0"/>
              </a:rPr>
              <a:t>(</a:t>
            </a:r>
            <a:r>
              <a:rPr lang="el-GR" sz="2400" i="1" dirty="0"/>
              <a:t>Κατά </a:t>
            </a:r>
            <a:r>
              <a:rPr lang="el-GR" sz="2400" i="1" dirty="0" err="1"/>
              <a:t>αἱρέσεων</a:t>
            </a:r>
            <a:r>
              <a:rPr lang="el-GR" sz="2400" dirty="0"/>
              <a:t>, 1.26.1)</a:t>
            </a:r>
          </a:p>
          <a:p>
            <a:pPr eaLnBrk="0" fontAlgn="base" hangingPunct="0">
              <a:lnSpc>
                <a:spcPct val="100000"/>
              </a:lnSpc>
              <a:spcBef>
                <a:spcPct val="0"/>
              </a:spcBef>
              <a:spcAft>
                <a:spcPct val="0"/>
              </a:spcAft>
            </a:pPr>
            <a:r>
              <a:rPr lang="el-GR" sz="2400" dirty="0"/>
              <a:t>Ο </a:t>
            </a:r>
            <a:r>
              <a:rPr lang="el-GR" sz="2400" dirty="0" err="1"/>
              <a:t>Κήρινθος</a:t>
            </a:r>
            <a:r>
              <a:rPr lang="el-GR" sz="2400" dirty="0"/>
              <a:t> κήρυξε κατά την παράδοση πρώτος τον δοκητισμό. Από τον Ειρηναίο πληροφορούμαστε ότι κατά τους χρόνους του Ιωάννη, δίδασκε πως ο </a:t>
            </a:r>
            <a:r>
              <a:rPr lang="el-GR" sz="2400" i="1" dirty="0"/>
              <a:t>Λόγος</a:t>
            </a:r>
            <a:r>
              <a:rPr lang="el-GR" sz="2400" dirty="0"/>
              <a:t> του Θεού δεν σαρκώθηκε αλλά κατοίκησε στον άνθρωπο Ιησού, μόνο από τη βάπτιση μέχρι το πάθος. Έτσι, ο Χριστός μόνο φαινομενικά έγινε άνθρωπος και την ώρα του πάθους μόνο φαινομενικά έπαθε (</a:t>
            </a:r>
            <a:r>
              <a:rPr lang="el-GR" sz="2400" i="1" dirty="0"/>
              <a:t>"κατά </a:t>
            </a:r>
            <a:r>
              <a:rPr lang="el-GR" sz="2400" i="1" dirty="0" err="1"/>
              <a:t>δόκησιν</a:t>
            </a:r>
            <a:r>
              <a:rPr lang="el-GR" sz="2400" i="1" dirty="0"/>
              <a:t>"</a:t>
            </a:r>
            <a:r>
              <a:rPr lang="el-GR" sz="2400" dirty="0"/>
              <a:t>, γι’ αυτό και οι οπαδοί αυτής της διδασκαλίας ονομάστηκαν </a:t>
            </a:r>
            <a:r>
              <a:rPr lang="el-GR" sz="2400" i="1" dirty="0"/>
              <a:t>"</a:t>
            </a:r>
            <a:r>
              <a:rPr lang="el-GR" sz="2400" i="1" dirty="0" err="1"/>
              <a:t>δοκῆται</a:t>
            </a:r>
            <a:r>
              <a:rPr lang="el-GR" sz="2400" i="1" dirty="0"/>
              <a:t>"</a:t>
            </a:r>
            <a:r>
              <a:rPr lang="el-GR" sz="2400" dirty="0"/>
              <a:t> ). Πολύ πιθανόν, σύμφωνα με την πληροφορία και του Ιππολύτου, να </a:t>
            </a:r>
            <a:r>
              <a:rPr lang="el-GR" sz="2400" dirty="0">
                <a:solidFill>
                  <a:srgbClr val="FF0000"/>
                </a:solidFill>
              </a:rPr>
              <a:t>ήταν </a:t>
            </a:r>
            <a:r>
              <a:rPr lang="el-GR" sz="2400" dirty="0" err="1">
                <a:solidFill>
                  <a:srgbClr val="FF0000"/>
                </a:solidFill>
              </a:rPr>
              <a:t>Εβιωνίτης</a:t>
            </a:r>
            <a:r>
              <a:rPr lang="el-GR" sz="2400" dirty="0"/>
              <a:t>. </a:t>
            </a:r>
          </a:p>
          <a:p>
            <a:pPr marL="0" indent="0" eaLnBrk="0" fontAlgn="base" hangingPunct="0">
              <a:lnSpc>
                <a:spcPct val="100000"/>
              </a:lnSpc>
              <a:spcBef>
                <a:spcPct val="0"/>
              </a:spcBef>
              <a:spcAft>
                <a:spcPct val="0"/>
              </a:spcAft>
              <a:buNone/>
            </a:pPr>
            <a:r>
              <a:rPr lang="el-GR" dirty="0"/>
              <a:t> </a:t>
            </a:r>
          </a:p>
        </p:txBody>
      </p:sp>
      <p:sp>
        <p:nvSpPr>
          <p:cNvPr id="6" name="Rectangle 4"/>
          <p:cNvSpPr>
            <a:spLocks noChangeArrowheads="1"/>
          </p:cNvSpPr>
          <p:nvPr/>
        </p:nvSpPr>
        <p:spPr bwMode="auto">
          <a:xfrm>
            <a:off x="119269" y="136897"/>
            <a:ext cx="256464" cy="32507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53920" tIns="31740" rIns="0" bIns="1587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05743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21217"/>
          </a:xfrm>
        </p:spPr>
        <p:txBody>
          <a:bodyPr/>
          <a:lstStyle/>
          <a:p>
            <a:pPr algn="ctr"/>
            <a:r>
              <a:rPr lang="el-GR" dirty="0"/>
              <a:t>Η ΑΜΑΡΤΙΑ ΣΕ ΣΧΕΣΗ ΜΕ ΤΗ ΘΕΟΤΟΚΟ</a:t>
            </a:r>
          </a:p>
        </p:txBody>
      </p:sp>
      <p:sp>
        <p:nvSpPr>
          <p:cNvPr id="3" name="Θέση περιεχομένου 2"/>
          <p:cNvSpPr>
            <a:spLocks noGrp="1"/>
          </p:cNvSpPr>
          <p:nvPr>
            <p:ph idx="1"/>
          </p:nvPr>
        </p:nvSpPr>
        <p:spPr>
          <a:xfrm>
            <a:off x="0" y="618186"/>
            <a:ext cx="12192000" cy="6239814"/>
          </a:xfrm>
        </p:spPr>
        <p:txBody>
          <a:bodyPr>
            <a:normAutofit fontScale="92500" lnSpcReduction="20000"/>
          </a:bodyPr>
          <a:lstStyle/>
          <a:p>
            <a:r>
              <a:rPr lang="el-GR" dirty="0"/>
              <a:t>Η κληρονομική μετάδοση της προπατορικής αμαρτίας εννοείται μέσα στα πλαίσια της ενότητας ολόκληρης της ανθρώπινης φύσης και της ομοουσιότητας όλων των ανθρώπων. Η ανθρώπινη φύση είναι ενιαία και αδιάσπαστη.</a:t>
            </a:r>
          </a:p>
          <a:p>
            <a:r>
              <a:rPr lang="el-GR" dirty="0"/>
              <a:t>Σύμφωνα με τον </a:t>
            </a:r>
            <a:r>
              <a:rPr lang="el-GR" b="1" dirty="0"/>
              <a:t>Μακάριο τον Αιγύπτιο</a:t>
            </a:r>
            <a:r>
              <a:rPr lang="el-GR" dirty="0"/>
              <a:t>: «</a:t>
            </a:r>
            <a:r>
              <a:rPr lang="el-GR" i="1" dirty="0"/>
              <a:t>Ξένου </a:t>
            </a:r>
            <a:r>
              <a:rPr lang="el-GR" i="1" dirty="0" err="1"/>
              <a:t>γὰρ</a:t>
            </a:r>
            <a:r>
              <a:rPr lang="el-GR" i="1" dirty="0"/>
              <a:t> </a:t>
            </a:r>
            <a:r>
              <a:rPr lang="el-GR" i="1" dirty="0" err="1"/>
              <a:t>τῆς</a:t>
            </a:r>
            <a:r>
              <a:rPr lang="el-GR" i="1" dirty="0"/>
              <a:t> φύσεως </a:t>
            </a:r>
            <a:r>
              <a:rPr lang="el-GR" i="1" dirty="0" err="1"/>
              <a:t>ἡμῶν</a:t>
            </a:r>
            <a:r>
              <a:rPr lang="el-GR" i="1" dirty="0"/>
              <a:t> </a:t>
            </a:r>
            <a:r>
              <a:rPr lang="el-GR" i="1" dirty="0" err="1"/>
              <a:t>τὴν</a:t>
            </a:r>
            <a:r>
              <a:rPr lang="el-GR" i="1" dirty="0"/>
              <a:t> </a:t>
            </a:r>
            <a:r>
              <a:rPr lang="el-GR" i="1" dirty="0" err="1"/>
              <a:t>κακίαν</a:t>
            </a:r>
            <a:r>
              <a:rPr lang="el-GR" i="1" dirty="0"/>
              <a:t> </a:t>
            </a:r>
            <a:r>
              <a:rPr lang="el-GR" i="1" dirty="0" err="1"/>
              <a:t>τῶν</a:t>
            </a:r>
            <a:r>
              <a:rPr lang="el-GR" i="1" dirty="0"/>
              <a:t> </a:t>
            </a:r>
            <a:r>
              <a:rPr lang="el-GR" i="1" dirty="0" err="1"/>
              <a:t>παθῶν</a:t>
            </a:r>
            <a:r>
              <a:rPr lang="el-GR" i="1" dirty="0"/>
              <a:t> </a:t>
            </a:r>
            <a:r>
              <a:rPr lang="el-GR" i="1" dirty="0" err="1"/>
              <a:t>διὰ</a:t>
            </a:r>
            <a:r>
              <a:rPr lang="el-GR" i="1" dirty="0"/>
              <a:t> </a:t>
            </a:r>
            <a:r>
              <a:rPr lang="el-GR" i="1" dirty="0" err="1"/>
              <a:t>τῆς</a:t>
            </a:r>
            <a:r>
              <a:rPr lang="el-GR" i="1" dirty="0"/>
              <a:t> </a:t>
            </a:r>
            <a:r>
              <a:rPr lang="el-GR" i="1" dirty="0" err="1"/>
              <a:t>παρακοῆς</a:t>
            </a:r>
            <a:r>
              <a:rPr lang="el-GR" i="1" dirty="0"/>
              <a:t> </a:t>
            </a:r>
            <a:r>
              <a:rPr lang="el-GR" i="1" dirty="0" err="1"/>
              <a:t>τοῦ</a:t>
            </a:r>
            <a:r>
              <a:rPr lang="el-GR" i="1" dirty="0"/>
              <a:t> πρώτου </a:t>
            </a:r>
            <a:r>
              <a:rPr lang="el-GR" i="1" dirty="0" err="1"/>
              <a:t>ἀνθρώπου</a:t>
            </a:r>
            <a:r>
              <a:rPr lang="el-GR" i="1" dirty="0"/>
              <a:t> </a:t>
            </a:r>
            <a:r>
              <a:rPr lang="el-GR" i="1" dirty="0" err="1"/>
              <a:t>ἐδεξάμεθα</a:t>
            </a:r>
            <a:r>
              <a:rPr lang="el-GR" i="1" dirty="0"/>
              <a:t>, </a:t>
            </a:r>
            <a:r>
              <a:rPr lang="el-GR" i="1" dirty="0" err="1"/>
              <a:t>ἥν</a:t>
            </a:r>
            <a:r>
              <a:rPr lang="el-GR" i="1" dirty="0"/>
              <a:t> </a:t>
            </a:r>
            <a:r>
              <a:rPr lang="el-GR" i="1" dirty="0" err="1"/>
              <a:t>καὶ</a:t>
            </a:r>
            <a:r>
              <a:rPr lang="el-GR" i="1" dirty="0"/>
              <a:t> </a:t>
            </a:r>
            <a:r>
              <a:rPr lang="el-GR" i="1" dirty="0" err="1"/>
              <a:t>ὥσπερ</a:t>
            </a:r>
            <a:r>
              <a:rPr lang="el-GR" i="1" dirty="0"/>
              <a:t> φύσιν </a:t>
            </a:r>
            <a:r>
              <a:rPr lang="el-GR" i="1" dirty="0" err="1"/>
              <a:t>ἡμῶν</a:t>
            </a:r>
            <a:r>
              <a:rPr lang="el-GR" i="1" dirty="0"/>
              <a:t> </a:t>
            </a:r>
            <a:r>
              <a:rPr lang="el-GR" i="1" dirty="0" err="1"/>
              <a:t>καταστᾶσαν</a:t>
            </a:r>
            <a:r>
              <a:rPr lang="el-GR" i="1" dirty="0"/>
              <a:t> </a:t>
            </a:r>
            <a:r>
              <a:rPr lang="el-GR" i="1" dirty="0" err="1"/>
              <a:t>συνηθείᾳ</a:t>
            </a:r>
            <a:r>
              <a:rPr lang="el-GR" i="1" dirty="0"/>
              <a:t> </a:t>
            </a:r>
            <a:r>
              <a:rPr lang="el-GR" i="1" dirty="0" err="1"/>
              <a:t>καὶ</a:t>
            </a:r>
            <a:r>
              <a:rPr lang="el-GR" i="1" dirty="0"/>
              <a:t> </a:t>
            </a:r>
            <a:r>
              <a:rPr lang="el-GR" i="1" dirty="0" err="1"/>
              <a:t>προσλήψει</a:t>
            </a:r>
            <a:r>
              <a:rPr lang="el-GR" i="1" dirty="0"/>
              <a:t> </a:t>
            </a:r>
            <a:r>
              <a:rPr lang="el-GR" i="1" dirty="0" err="1"/>
              <a:t>πολλῇ</a:t>
            </a:r>
            <a:r>
              <a:rPr lang="el-GR" dirty="0"/>
              <a:t>».</a:t>
            </a:r>
            <a:r>
              <a:rPr lang="en-US" dirty="0"/>
              <a:t>(</a:t>
            </a:r>
            <a:r>
              <a:rPr lang="el-GR" dirty="0"/>
              <a:t> </a:t>
            </a:r>
            <a:r>
              <a:rPr lang="el-GR" i="1" dirty="0" err="1"/>
              <a:t>Ὁμιλίαι</a:t>
            </a:r>
            <a:r>
              <a:rPr lang="el-GR" i="1" dirty="0"/>
              <a:t> </a:t>
            </a:r>
            <a:r>
              <a:rPr lang="el-GR" i="1" dirty="0" err="1"/>
              <a:t>Πνευματικαί</a:t>
            </a:r>
            <a:r>
              <a:rPr lang="el-GR" i="1" dirty="0"/>
              <a:t>,</a:t>
            </a:r>
            <a:r>
              <a:rPr lang="el-GR" dirty="0"/>
              <a:t> </a:t>
            </a:r>
            <a:r>
              <a:rPr lang="en-US" dirty="0"/>
              <a:t>PG 34, 477CD) </a:t>
            </a:r>
            <a:r>
              <a:rPr lang="el-GR" dirty="0"/>
              <a:t>Ο Κύριλλος Αλεξανδρείας διατυπώνει ξεκάθαρα ότι: «</a:t>
            </a:r>
            <a:r>
              <a:rPr lang="el-GR" i="1" dirty="0" err="1"/>
              <a:t>Εἰ</a:t>
            </a:r>
            <a:r>
              <a:rPr lang="el-GR" i="1" dirty="0"/>
              <a:t> </a:t>
            </a:r>
            <a:r>
              <a:rPr lang="el-GR" i="1" dirty="0" err="1"/>
              <a:t>δὲ</a:t>
            </a:r>
            <a:r>
              <a:rPr lang="el-GR" i="1" dirty="0"/>
              <a:t> βάτος </a:t>
            </a:r>
            <a:r>
              <a:rPr lang="el-GR" i="1" dirty="0" err="1"/>
              <a:t>προδιατυποιεῖ</a:t>
            </a:r>
            <a:r>
              <a:rPr lang="el-GR" i="1" dirty="0"/>
              <a:t> </a:t>
            </a:r>
            <a:r>
              <a:rPr lang="el-GR" i="1" dirty="0" err="1"/>
              <a:t>τὸ</a:t>
            </a:r>
            <a:r>
              <a:rPr lang="el-GR" i="1" dirty="0"/>
              <a:t> </a:t>
            </a:r>
            <a:r>
              <a:rPr lang="el-GR" i="1" dirty="0" err="1"/>
              <a:t>Θεοτόκον</a:t>
            </a:r>
            <a:r>
              <a:rPr lang="el-GR" i="1" dirty="0"/>
              <a:t> </a:t>
            </a:r>
            <a:r>
              <a:rPr lang="el-GR" i="1" dirty="0" err="1"/>
              <a:t>σῶμα</a:t>
            </a:r>
            <a:r>
              <a:rPr lang="el-GR" i="1" dirty="0"/>
              <a:t> </a:t>
            </a:r>
            <a:r>
              <a:rPr lang="el-GR" i="1" dirty="0" err="1"/>
              <a:t>τῆς</a:t>
            </a:r>
            <a:r>
              <a:rPr lang="el-GR" i="1" dirty="0"/>
              <a:t> Παρθένου, </a:t>
            </a:r>
            <a:r>
              <a:rPr lang="el-GR" i="1" dirty="0" err="1"/>
              <a:t>μὴ</a:t>
            </a:r>
            <a:r>
              <a:rPr lang="el-GR" i="1" dirty="0"/>
              <a:t> </a:t>
            </a:r>
            <a:r>
              <a:rPr lang="el-GR" i="1" dirty="0" err="1"/>
              <a:t>ἀπαισχυνθῇς</a:t>
            </a:r>
            <a:r>
              <a:rPr lang="el-GR" i="1" dirty="0"/>
              <a:t> </a:t>
            </a:r>
            <a:r>
              <a:rPr lang="el-GR" i="1" dirty="0" err="1"/>
              <a:t>τῷ</a:t>
            </a:r>
            <a:r>
              <a:rPr lang="el-GR" i="1" dirty="0"/>
              <a:t> </a:t>
            </a:r>
            <a:r>
              <a:rPr lang="el-GR" i="1" dirty="0" err="1"/>
              <a:t>αἰνίγματι</a:t>
            </a:r>
            <a:r>
              <a:rPr lang="el-GR" i="1" dirty="0"/>
              <a:t>. </a:t>
            </a:r>
            <a:r>
              <a:rPr lang="el-GR" i="1" dirty="0" err="1"/>
              <a:t>Πᾶσα</a:t>
            </a:r>
            <a:r>
              <a:rPr lang="el-GR" i="1" dirty="0"/>
              <a:t> </a:t>
            </a:r>
            <a:r>
              <a:rPr lang="el-GR" i="1" dirty="0" err="1"/>
              <a:t>γὰρ</a:t>
            </a:r>
            <a:r>
              <a:rPr lang="el-GR" i="1" dirty="0"/>
              <a:t> </a:t>
            </a:r>
            <a:r>
              <a:rPr lang="el-GR" i="1" dirty="0" err="1"/>
              <a:t>σάρξ</a:t>
            </a:r>
            <a:r>
              <a:rPr lang="el-GR" i="1" dirty="0"/>
              <a:t> </a:t>
            </a:r>
            <a:r>
              <a:rPr lang="el-GR" i="1" dirty="0" err="1"/>
              <a:t>διὰ</a:t>
            </a:r>
            <a:r>
              <a:rPr lang="el-GR" i="1" dirty="0"/>
              <a:t> </a:t>
            </a:r>
            <a:r>
              <a:rPr lang="el-GR" i="1" dirty="0" err="1"/>
              <a:t>τὴν</a:t>
            </a:r>
            <a:r>
              <a:rPr lang="el-GR" i="1" dirty="0"/>
              <a:t> </a:t>
            </a:r>
            <a:r>
              <a:rPr lang="el-GR" i="1" dirty="0" err="1"/>
              <a:t>τῆς</a:t>
            </a:r>
            <a:r>
              <a:rPr lang="el-GR" i="1" dirty="0"/>
              <a:t> </a:t>
            </a:r>
            <a:r>
              <a:rPr lang="el-GR" i="1" dirty="0" err="1"/>
              <a:t>ἁμαρτίας</a:t>
            </a:r>
            <a:r>
              <a:rPr lang="el-GR" i="1" dirty="0"/>
              <a:t> </a:t>
            </a:r>
            <a:r>
              <a:rPr lang="el-GR" i="1" dirty="0" err="1"/>
              <a:t>παραδοχὴν</a:t>
            </a:r>
            <a:r>
              <a:rPr lang="el-GR" i="1" dirty="0"/>
              <a:t>, </a:t>
            </a:r>
            <a:r>
              <a:rPr lang="el-GR" i="1" dirty="0" err="1"/>
              <a:t>καὶ</a:t>
            </a:r>
            <a:r>
              <a:rPr lang="el-GR" i="1" dirty="0"/>
              <a:t> </a:t>
            </a:r>
            <a:r>
              <a:rPr lang="el-GR" i="1" dirty="0" err="1"/>
              <a:t>αὐτὸ</a:t>
            </a:r>
            <a:r>
              <a:rPr lang="el-GR" i="1" dirty="0"/>
              <a:t> </a:t>
            </a:r>
            <a:r>
              <a:rPr lang="el-GR" i="1" dirty="0" err="1"/>
              <a:t>τοῦτο</a:t>
            </a:r>
            <a:r>
              <a:rPr lang="el-GR" i="1" dirty="0"/>
              <a:t> (</a:t>
            </a:r>
            <a:r>
              <a:rPr lang="el-GR" i="1" dirty="0" err="1"/>
              <a:t>τῆς</a:t>
            </a:r>
            <a:r>
              <a:rPr lang="el-GR" i="1" dirty="0"/>
              <a:t> Θεοτόκου), </a:t>
            </a:r>
            <a:r>
              <a:rPr lang="el-GR" i="1" dirty="0" err="1"/>
              <a:t>ὅτι</a:t>
            </a:r>
            <a:r>
              <a:rPr lang="el-GR" i="1" dirty="0"/>
              <a:t> </a:t>
            </a:r>
            <a:r>
              <a:rPr lang="el-GR" i="1" dirty="0" err="1"/>
              <a:t>σάρξ</a:t>
            </a:r>
            <a:r>
              <a:rPr lang="el-GR" i="1" dirty="0"/>
              <a:t> </a:t>
            </a:r>
            <a:r>
              <a:rPr lang="el-GR" i="1" dirty="0" err="1"/>
              <a:t>ἐστὶ</a:t>
            </a:r>
            <a:r>
              <a:rPr lang="el-GR" i="1" dirty="0"/>
              <a:t> μόνον, </a:t>
            </a:r>
            <a:r>
              <a:rPr lang="el-GR" i="1" dirty="0" err="1"/>
              <a:t>ἁμαρτία</a:t>
            </a:r>
            <a:r>
              <a:rPr lang="el-GR" i="1" dirty="0"/>
              <a:t> </a:t>
            </a:r>
            <a:r>
              <a:rPr lang="el-GR" i="1" dirty="0" err="1"/>
              <a:t>ἐστίν</a:t>
            </a:r>
            <a:r>
              <a:rPr lang="el-GR" dirty="0"/>
              <a:t>».  (</a:t>
            </a:r>
            <a:r>
              <a:rPr lang="el-GR" i="1" dirty="0" err="1"/>
              <a:t>Κατὰ</a:t>
            </a:r>
            <a:r>
              <a:rPr lang="el-GR" i="1" dirty="0"/>
              <a:t> </a:t>
            </a:r>
            <a:r>
              <a:rPr lang="el-GR" i="1" dirty="0" err="1"/>
              <a:t>ἀνθρωπομορφιτῶν</a:t>
            </a:r>
            <a:r>
              <a:rPr lang="el-GR" dirty="0"/>
              <a:t>, </a:t>
            </a:r>
            <a:r>
              <a:rPr lang="en-US" dirty="0"/>
              <a:t>PG 76, 1129A)</a:t>
            </a:r>
            <a:r>
              <a:rPr lang="el-GR" dirty="0"/>
              <a:t> </a:t>
            </a:r>
            <a:endParaRPr lang="en-US" dirty="0"/>
          </a:p>
          <a:p>
            <a:r>
              <a:rPr lang="el-GR" dirty="0"/>
              <a:t>Σύμφωνα με την Αγία Γραφή όλοι οι άνθρωποι κληρονομούν το προπατορικό αμάρτημα: «</a:t>
            </a:r>
            <a:r>
              <a:rPr lang="el-GR" b="1" i="1" dirty="0" err="1"/>
              <a:t>Διὰ</a:t>
            </a:r>
            <a:r>
              <a:rPr lang="el-GR" b="1" i="1" dirty="0"/>
              <a:t> </a:t>
            </a:r>
            <a:r>
              <a:rPr lang="el-GR" b="1" i="1" dirty="0" err="1"/>
              <a:t>τοῦτο</a:t>
            </a:r>
            <a:r>
              <a:rPr lang="el-GR" b="1" i="1" dirty="0"/>
              <a:t> </a:t>
            </a:r>
            <a:r>
              <a:rPr lang="el-GR" b="1" i="1" dirty="0" err="1"/>
              <a:t>ὥσπερ</a:t>
            </a:r>
            <a:r>
              <a:rPr lang="el-GR" b="1" i="1" dirty="0"/>
              <a:t> δι᾿ </a:t>
            </a:r>
            <a:r>
              <a:rPr lang="el-GR" b="1" i="1" dirty="0" err="1"/>
              <a:t>ἑνὸς</a:t>
            </a:r>
            <a:r>
              <a:rPr lang="el-GR" b="1" i="1" dirty="0"/>
              <a:t> </a:t>
            </a:r>
            <a:r>
              <a:rPr lang="el-GR" b="1" i="1" dirty="0" err="1"/>
              <a:t>ἀνθρώπου</a:t>
            </a:r>
            <a:r>
              <a:rPr lang="el-GR" b="1" i="1" dirty="0"/>
              <a:t> ἡ </a:t>
            </a:r>
            <a:r>
              <a:rPr lang="el-GR" b="1" i="1" dirty="0" err="1"/>
              <a:t>ἁμαρτία</a:t>
            </a:r>
            <a:r>
              <a:rPr lang="el-GR" b="1" i="1" dirty="0"/>
              <a:t> </a:t>
            </a:r>
            <a:r>
              <a:rPr lang="el-GR" b="1" i="1" dirty="0" err="1"/>
              <a:t>εἰς</a:t>
            </a:r>
            <a:r>
              <a:rPr lang="el-GR" b="1" i="1" dirty="0"/>
              <a:t> </a:t>
            </a:r>
            <a:r>
              <a:rPr lang="el-GR" b="1" i="1" dirty="0" err="1"/>
              <a:t>τὸν</a:t>
            </a:r>
            <a:r>
              <a:rPr lang="el-GR" b="1" i="1" dirty="0"/>
              <a:t> </a:t>
            </a:r>
            <a:r>
              <a:rPr lang="el-GR" b="1" i="1" dirty="0" err="1"/>
              <a:t>κόσμον</a:t>
            </a:r>
            <a:r>
              <a:rPr lang="el-GR" b="1" i="1" dirty="0"/>
              <a:t> </a:t>
            </a:r>
            <a:r>
              <a:rPr lang="el-GR" b="1" i="1" dirty="0" err="1"/>
              <a:t>εἰσῆλθε</a:t>
            </a:r>
            <a:r>
              <a:rPr lang="el-GR" b="1" i="1" dirty="0"/>
              <a:t> </a:t>
            </a:r>
            <a:r>
              <a:rPr lang="el-GR" b="1" i="1" dirty="0" err="1"/>
              <a:t>καὶ</a:t>
            </a:r>
            <a:r>
              <a:rPr lang="el-GR" b="1" i="1" dirty="0"/>
              <a:t> </a:t>
            </a:r>
            <a:r>
              <a:rPr lang="el-GR" b="1" i="1" dirty="0" err="1"/>
              <a:t>διὰ</a:t>
            </a:r>
            <a:r>
              <a:rPr lang="el-GR" b="1" i="1" dirty="0"/>
              <a:t> </a:t>
            </a:r>
            <a:r>
              <a:rPr lang="el-GR" b="1" i="1" dirty="0" err="1"/>
              <a:t>τῆς</a:t>
            </a:r>
            <a:r>
              <a:rPr lang="el-GR" b="1" i="1" dirty="0"/>
              <a:t> </a:t>
            </a:r>
            <a:r>
              <a:rPr lang="el-GR" b="1" i="1" dirty="0" err="1"/>
              <a:t>ἁμαρτίας</a:t>
            </a:r>
            <a:r>
              <a:rPr lang="el-GR" b="1" i="1" dirty="0"/>
              <a:t> ὁ </a:t>
            </a:r>
            <a:r>
              <a:rPr lang="el-GR" b="1" i="1" dirty="0" err="1"/>
              <a:t>θάνατος</a:t>
            </a:r>
            <a:r>
              <a:rPr lang="el-GR" b="1" i="1" dirty="0"/>
              <a:t>, </a:t>
            </a:r>
            <a:r>
              <a:rPr lang="el-GR" b="1" i="1" dirty="0" err="1"/>
              <a:t>καὶ</a:t>
            </a:r>
            <a:r>
              <a:rPr lang="el-GR" b="1" i="1" dirty="0"/>
              <a:t> </a:t>
            </a:r>
            <a:r>
              <a:rPr lang="el-GR" b="1" i="1" dirty="0" err="1"/>
              <a:t>οὕτως</a:t>
            </a:r>
            <a:r>
              <a:rPr lang="el-GR" b="1" i="1" dirty="0"/>
              <a:t> </a:t>
            </a:r>
            <a:r>
              <a:rPr lang="el-GR" b="1" i="1" dirty="0" err="1"/>
              <a:t>εἰς</a:t>
            </a:r>
            <a:r>
              <a:rPr lang="el-GR" b="1" i="1" dirty="0"/>
              <a:t> </a:t>
            </a:r>
            <a:r>
              <a:rPr lang="el-GR" b="1" i="1" dirty="0" err="1"/>
              <a:t>πάντας</a:t>
            </a:r>
            <a:r>
              <a:rPr lang="el-GR" b="1" i="1" dirty="0"/>
              <a:t> </a:t>
            </a:r>
            <a:r>
              <a:rPr lang="el-GR" b="1" i="1" dirty="0" err="1"/>
              <a:t>ἀνθρώπους</a:t>
            </a:r>
            <a:r>
              <a:rPr lang="el-GR" b="1" i="1" dirty="0"/>
              <a:t> ὁ </a:t>
            </a:r>
            <a:r>
              <a:rPr lang="el-GR" b="1" i="1" dirty="0" err="1"/>
              <a:t>θάνατος</a:t>
            </a:r>
            <a:r>
              <a:rPr lang="el-GR" b="1" i="1" dirty="0"/>
              <a:t> </a:t>
            </a:r>
            <a:r>
              <a:rPr lang="el-GR" b="1" i="1" dirty="0" err="1"/>
              <a:t>διῆλθεν</a:t>
            </a:r>
            <a:r>
              <a:rPr lang="el-GR" b="1" i="1" dirty="0"/>
              <a:t>, </a:t>
            </a:r>
            <a:r>
              <a:rPr lang="el-GR" b="1" i="1" dirty="0" err="1"/>
              <a:t>ἐφ</a:t>
            </a:r>
            <a:r>
              <a:rPr lang="el-GR" b="1" i="1" dirty="0"/>
              <a:t>᾿ ᾧ </a:t>
            </a:r>
            <a:r>
              <a:rPr lang="el-GR" b="1" i="1" dirty="0" err="1"/>
              <a:t>πάντες</a:t>
            </a:r>
            <a:r>
              <a:rPr lang="el-GR" b="1" i="1" dirty="0"/>
              <a:t> </a:t>
            </a:r>
            <a:r>
              <a:rPr lang="el-GR" b="1" i="1" dirty="0" err="1"/>
              <a:t>ἥμαρτον</a:t>
            </a:r>
            <a:r>
              <a:rPr lang="el-GR" dirty="0"/>
              <a:t>»(</a:t>
            </a:r>
            <a:r>
              <a:rPr lang="el-GR" dirty="0" err="1"/>
              <a:t>Ρωμ</a:t>
            </a:r>
            <a:r>
              <a:rPr lang="el-GR" dirty="0"/>
              <a:t>. 5,12). Η προπατορική αμαρτία αναγνωρίζεται ως «</a:t>
            </a:r>
            <a:r>
              <a:rPr lang="el-GR" i="1" dirty="0" err="1"/>
              <a:t>συμβεβηκός</a:t>
            </a:r>
            <a:r>
              <a:rPr lang="el-GR" i="1" dirty="0"/>
              <a:t> </a:t>
            </a:r>
            <a:r>
              <a:rPr lang="el-GR" i="1" dirty="0" err="1"/>
              <a:t>ἀλλότριον</a:t>
            </a:r>
            <a:r>
              <a:rPr lang="el-GR" i="1" dirty="0"/>
              <a:t> </a:t>
            </a:r>
            <a:r>
              <a:rPr lang="el-GR" i="1" dirty="0" err="1"/>
              <a:t>τῇ</a:t>
            </a:r>
            <a:r>
              <a:rPr lang="el-GR" i="1" dirty="0"/>
              <a:t> </a:t>
            </a:r>
            <a:r>
              <a:rPr lang="el-GR" i="1" dirty="0" err="1"/>
              <a:t>ψυχῇ</a:t>
            </a:r>
            <a:r>
              <a:rPr lang="el-GR" dirty="0"/>
              <a:t>». (ΜΕΓΑΛΟΥ ΑΘΑΝΑΣΙΟΥ, </a:t>
            </a:r>
            <a:r>
              <a:rPr lang="el-GR" i="1" dirty="0"/>
              <a:t>Λόγος </a:t>
            </a:r>
            <a:r>
              <a:rPr lang="el-GR" i="1" dirty="0" err="1"/>
              <a:t>κατὰ</a:t>
            </a:r>
            <a:r>
              <a:rPr lang="el-GR" i="1" dirty="0"/>
              <a:t> </a:t>
            </a:r>
            <a:r>
              <a:rPr lang="el-GR" i="1" dirty="0" err="1"/>
              <a:t>Ἑλλήνων</a:t>
            </a:r>
            <a:r>
              <a:rPr lang="en-US" dirty="0"/>
              <a:t>,</a:t>
            </a:r>
            <a:r>
              <a:rPr lang="el-GR" dirty="0"/>
              <a:t> </a:t>
            </a:r>
            <a:r>
              <a:rPr lang="en-US" dirty="0"/>
              <a:t>PG 25, 68C) </a:t>
            </a:r>
            <a:r>
              <a:rPr lang="el-GR" dirty="0"/>
              <a:t>Μεταδίδεται σε όλους τους απογόνους του Αδάμ, οι οποίοι «</a:t>
            </a:r>
            <a:r>
              <a:rPr lang="el-GR" i="1" dirty="0" err="1"/>
              <a:t>ἐκ</a:t>
            </a:r>
            <a:r>
              <a:rPr lang="el-GR" i="1" dirty="0"/>
              <a:t> </a:t>
            </a:r>
            <a:r>
              <a:rPr lang="el-GR" i="1" dirty="0" err="1"/>
              <a:t>δημιουργικῆς</a:t>
            </a:r>
            <a:r>
              <a:rPr lang="el-GR" i="1" dirty="0"/>
              <a:t> </a:t>
            </a:r>
            <a:r>
              <a:rPr lang="el-GR" i="1" dirty="0" err="1"/>
              <a:t>ἀρχῆς</a:t>
            </a:r>
            <a:r>
              <a:rPr lang="el-GR" i="1" dirty="0"/>
              <a:t> </a:t>
            </a:r>
            <a:r>
              <a:rPr lang="el-GR" i="1" dirty="0" err="1"/>
              <a:t>κατὰ</a:t>
            </a:r>
            <a:r>
              <a:rPr lang="el-GR" i="1" dirty="0"/>
              <a:t> </a:t>
            </a:r>
            <a:r>
              <a:rPr lang="el-GR" i="1" dirty="0" err="1"/>
              <a:t>διαδοχὴν</a:t>
            </a:r>
            <a:r>
              <a:rPr lang="el-GR" i="1" dirty="0"/>
              <a:t> </a:t>
            </a:r>
            <a:r>
              <a:rPr lang="el-GR" i="1" dirty="0" err="1"/>
              <a:t>ἀλλήλων</a:t>
            </a:r>
            <a:r>
              <a:rPr lang="el-GR" i="1" dirty="0"/>
              <a:t> </a:t>
            </a:r>
            <a:r>
              <a:rPr lang="el-GR" i="1" dirty="0" err="1"/>
              <a:t>γεννῶνται</a:t>
            </a:r>
            <a:r>
              <a:rPr lang="el-GR" dirty="0"/>
              <a:t>»(ΜΕΓΑΛΟΥ ΑΘΑΝΑΣΙΟΥ, </a:t>
            </a:r>
            <a:r>
              <a:rPr lang="el-GR" i="1" dirty="0" err="1"/>
              <a:t>Κατὰ</a:t>
            </a:r>
            <a:r>
              <a:rPr lang="el-GR" i="1" dirty="0"/>
              <a:t> </a:t>
            </a:r>
            <a:r>
              <a:rPr lang="el-GR" i="1" dirty="0" err="1"/>
              <a:t>Ἀρειανῶν</a:t>
            </a:r>
            <a:r>
              <a:rPr lang="el-GR" dirty="0"/>
              <a:t> Ι,52,</a:t>
            </a:r>
            <a:r>
              <a:rPr lang="en-US" dirty="0"/>
              <a:t> PG 26, 117D-118A)</a:t>
            </a:r>
            <a:r>
              <a:rPr lang="el-GR" dirty="0"/>
              <a:t> από τον πρώτο άνθρωπο στον οποίο είχαν τεθεί από την αρχή «</a:t>
            </a:r>
            <a:r>
              <a:rPr lang="el-GR" i="1" dirty="0" err="1"/>
              <a:t>οἱ</a:t>
            </a:r>
            <a:r>
              <a:rPr lang="el-GR" i="1" dirty="0"/>
              <a:t> λόγοι </a:t>
            </a:r>
            <a:r>
              <a:rPr lang="el-GR" i="1" dirty="0" err="1"/>
              <a:t>τῆς</a:t>
            </a:r>
            <a:r>
              <a:rPr lang="el-GR" i="1" dirty="0"/>
              <a:t> </a:t>
            </a:r>
            <a:r>
              <a:rPr lang="el-GR" i="1" dirty="0" err="1"/>
              <a:t>διαδοχῆς</a:t>
            </a:r>
            <a:r>
              <a:rPr lang="el-GR" i="1" dirty="0"/>
              <a:t> </a:t>
            </a:r>
            <a:r>
              <a:rPr lang="el-GR" i="1" dirty="0" err="1"/>
              <a:t>παντὸς</a:t>
            </a:r>
            <a:r>
              <a:rPr lang="el-GR" i="1" dirty="0"/>
              <a:t> </a:t>
            </a:r>
            <a:r>
              <a:rPr lang="el-GR" i="1" dirty="0" err="1"/>
              <a:t>τοῦ</a:t>
            </a:r>
            <a:r>
              <a:rPr lang="el-GR" i="1" dirty="0"/>
              <a:t> γένους</a:t>
            </a:r>
            <a:r>
              <a:rPr lang="el-GR" dirty="0"/>
              <a:t>» </a:t>
            </a:r>
            <a:r>
              <a:rPr lang="en-US" dirty="0"/>
              <a:t> </a:t>
            </a:r>
            <a:r>
              <a:rPr lang="el-GR" dirty="0"/>
              <a:t>(ΜΕΓΑΛΟΥ ΑΘΑΝΑΣΙΟΥ, </a:t>
            </a:r>
            <a:r>
              <a:rPr lang="el-GR" i="1" dirty="0" err="1"/>
              <a:t>Κατὰ</a:t>
            </a:r>
            <a:r>
              <a:rPr lang="el-GR" i="1" dirty="0"/>
              <a:t> </a:t>
            </a:r>
            <a:r>
              <a:rPr lang="el-GR" i="1" dirty="0" err="1"/>
              <a:t>Ἀρειανῶν</a:t>
            </a:r>
            <a:r>
              <a:rPr lang="el-GR" i="1" dirty="0"/>
              <a:t> ΙΙ</a:t>
            </a:r>
            <a:r>
              <a:rPr lang="el-GR" dirty="0"/>
              <a:t>, 48, </a:t>
            </a:r>
            <a:r>
              <a:rPr lang="en-US" dirty="0"/>
              <a:t>PG 26, 249C)</a:t>
            </a:r>
            <a:endParaRPr lang="el-GR" dirty="0"/>
          </a:p>
        </p:txBody>
      </p:sp>
    </p:spTree>
    <p:extLst>
      <p:ext uri="{BB962C8B-B14F-4D97-AF65-F5344CB8AC3E}">
        <p14:creationId xmlns:p14="http://schemas.microsoft.com/office/powerpoint/2010/main" val="391263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408947"/>
          </a:xfrm>
        </p:spPr>
        <p:txBody>
          <a:bodyPr>
            <a:normAutofit fontScale="90000"/>
          </a:bodyPr>
          <a:lstStyle/>
          <a:p>
            <a:pPr algn="ctr"/>
            <a:r>
              <a:rPr lang="el-GR" dirty="0"/>
              <a:t> ΕΒΙΩΝΙΤΕΣ</a:t>
            </a:r>
          </a:p>
        </p:txBody>
      </p:sp>
      <p:sp>
        <p:nvSpPr>
          <p:cNvPr id="3" name="Θέση περιεχομένου 2"/>
          <p:cNvSpPr>
            <a:spLocks noGrp="1"/>
          </p:cNvSpPr>
          <p:nvPr>
            <p:ph idx="1"/>
          </p:nvPr>
        </p:nvSpPr>
        <p:spPr>
          <a:xfrm>
            <a:off x="0" y="408948"/>
            <a:ext cx="12192000" cy="6449051"/>
          </a:xfrm>
        </p:spPr>
        <p:txBody>
          <a:bodyPr>
            <a:normAutofit fontScale="85000" lnSpcReduction="20000"/>
          </a:bodyPr>
          <a:lstStyle/>
          <a:p>
            <a:r>
              <a:rPr lang="el-GR" b="1" dirty="0" err="1"/>
              <a:t>Εβιωναίοι</a:t>
            </a:r>
            <a:r>
              <a:rPr lang="el-GR" dirty="0"/>
              <a:t> ή </a:t>
            </a:r>
            <a:r>
              <a:rPr lang="el-GR" b="1" dirty="0" err="1"/>
              <a:t>Εβιωνίτες</a:t>
            </a:r>
            <a:r>
              <a:rPr lang="el-GR" dirty="0"/>
              <a:t> αποκαλούνταν τα μέλη </a:t>
            </a:r>
            <a:r>
              <a:rPr lang="el-GR" dirty="0" err="1"/>
              <a:t>ιουδαιοχριστιανικής</a:t>
            </a:r>
            <a:r>
              <a:rPr lang="el-GR" dirty="0"/>
              <a:t>  και γνωστικής  αιρέσεως του 1ου και 2ου αιώνα. Την ονομασία </a:t>
            </a:r>
            <a:r>
              <a:rPr lang="el-GR" dirty="0" err="1"/>
              <a:t>Εβιωνίτες</a:t>
            </a:r>
            <a:r>
              <a:rPr lang="el-GR" dirty="0"/>
              <a:t> πρώτη φορά την ανευρίσκομαι στο έργο του Ειρηναίου </a:t>
            </a:r>
            <a:r>
              <a:rPr lang="el-GR" i="1" dirty="0"/>
              <a:t>Κατά </a:t>
            </a:r>
            <a:r>
              <a:rPr lang="el-GR" i="1" dirty="0" err="1"/>
              <a:t>Αἱρέσεων</a:t>
            </a:r>
            <a:r>
              <a:rPr lang="el-GR" i="1" dirty="0"/>
              <a:t> </a:t>
            </a:r>
            <a:r>
              <a:rPr lang="el-GR" dirty="0"/>
              <a:t>και αργότερα και σε άλλους συγγραφείς όπως ο Τερτυλλιανός και ο Ωριγένης. Υπέθεσαν πως η ονομασία αυτή προερχόταν από </a:t>
            </a:r>
            <a:r>
              <a:rPr lang="el-GR" u="sng" dirty="0"/>
              <a:t>πρόσωπο το οποίο αποκαλείτο </a:t>
            </a:r>
            <a:r>
              <a:rPr lang="el-GR" u="sng" dirty="0" err="1"/>
              <a:t>Εβιών</a:t>
            </a:r>
            <a:r>
              <a:rPr lang="el-GR" dirty="0"/>
              <a:t>. Η </a:t>
            </a:r>
            <a:r>
              <a:rPr lang="el-GR" u="sng" dirty="0"/>
              <a:t>λέξη </a:t>
            </a:r>
            <a:r>
              <a:rPr lang="el-GR" u="sng" dirty="0" err="1"/>
              <a:t>Εβιών</a:t>
            </a:r>
            <a:r>
              <a:rPr lang="el-GR" u="sng" dirty="0"/>
              <a:t> όμως είναι εβραϊκή και σημαίνει τον φτωχό</a:t>
            </a:r>
            <a:r>
              <a:rPr lang="el-GR" dirty="0"/>
              <a:t>. Πιθανώς αυτό το όνομα τους αποδόθηκε από την κατάκριση του πλούτου και της εγκράτειας στην τροφή. </a:t>
            </a:r>
          </a:p>
          <a:p>
            <a:r>
              <a:rPr lang="el-GR" dirty="0"/>
              <a:t>Οι </a:t>
            </a:r>
            <a:r>
              <a:rPr lang="el-GR" dirty="0" err="1"/>
              <a:t>Εβιωνίτες</a:t>
            </a:r>
            <a:r>
              <a:rPr lang="el-GR" dirty="0"/>
              <a:t> απέφευγαν την κοινωνία με τους εθνικούς χριστιανούς και δεν δέχονταν την </a:t>
            </a:r>
            <a:r>
              <a:rPr lang="el-GR" dirty="0" err="1"/>
              <a:t>αποστολικότητα</a:t>
            </a:r>
            <a:r>
              <a:rPr lang="el-GR" dirty="0"/>
              <a:t> του Παύλου, για τον οποίον είχαν εφεύρει ιστορία, ότι ήταν εθνικός προσήλυτος ο οποίος μετά από την απογοήτευση ενός αρραβώνα με Ιουδαία, κόρη αρχιερέως, αποφάσισε να επιτεθεί σφοδρώς στους Ιουδαίους. Οι ίδιοι εκτελούσαν κατά γράμμα το Μωσαϊκό νόμο και τηρούσαν τόσο το Σάββατο, όσο και τις Κυριακές, ενώ δογματικώς, ήταν μονοθεϊστές. Επιπρόσθετα, </a:t>
            </a:r>
            <a:r>
              <a:rPr lang="el-GR" b="1" dirty="0">
                <a:solidFill>
                  <a:srgbClr val="FF0000"/>
                </a:solidFill>
              </a:rPr>
              <a:t>δεν πίστευαν στη θεότητα του Χριστού, ούτε στην προΰπαρξή του (αν και </a:t>
            </a:r>
            <a:r>
              <a:rPr lang="el-GR" b="1" dirty="0" err="1">
                <a:solidFill>
                  <a:srgbClr val="FF0000"/>
                </a:solidFill>
              </a:rPr>
              <a:t>μεταγενεστέρως</a:t>
            </a:r>
            <a:r>
              <a:rPr lang="el-GR" b="1" dirty="0">
                <a:solidFill>
                  <a:srgbClr val="FF0000"/>
                </a:solidFill>
              </a:rPr>
              <a:t> την δέχτηκαν), όπως και την εκ παρθένου γέννηση</a:t>
            </a:r>
            <a:r>
              <a:rPr lang="el-GR" dirty="0"/>
              <a:t>. </a:t>
            </a:r>
          </a:p>
          <a:p>
            <a:r>
              <a:rPr lang="el-GR" dirty="0"/>
              <a:t>Πίστευαν μάλιστα πως </a:t>
            </a:r>
            <a:r>
              <a:rPr lang="el-GR" b="1" dirty="0">
                <a:solidFill>
                  <a:srgbClr val="FF0000"/>
                </a:solidFill>
              </a:rPr>
              <a:t>ο Χριστός δεν επιτέλεσε λυτρωτικό έργο, αλλά απλώς </a:t>
            </a:r>
            <a:r>
              <a:rPr lang="el-GR" b="1" u="sng" dirty="0">
                <a:solidFill>
                  <a:srgbClr val="FF0000"/>
                </a:solidFill>
              </a:rPr>
              <a:t>ηθικό</a:t>
            </a:r>
            <a:r>
              <a:rPr lang="el-GR" dirty="0"/>
              <a:t>, το οποίο θα μπορούσε να επιτελέσει και οποιοσδήποτε άλλος. Το βάπτισμα όμως ήταν σφραγίδα της προσωπικότητας αυτού, οπότε και κατέστη Μεσσίας. </a:t>
            </a:r>
            <a:r>
              <a:rPr lang="el-GR" b="1" dirty="0">
                <a:solidFill>
                  <a:srgbClr val="FF0000"/>
                </a:solidFill>
              </a:rPr>
              <a:t>Τον Χριστό δεν τον θεωρούσαν Θεό, αλλά εκ των αρχαγγέλων</a:t>
            </a:r>
            <a:r>
              <a:rPr lang="el-GR" dirty="0"/>
              <a:t>, καταδικάζοντας όπως και οι Εσσαίοι τις αιματηρές θυσίες και το ιερατείο, υιοθετώντας όμως </a:t>
            </a:r>
            <a:r>
              <a:rPr lang="el-GR" dirty="0" err="1"/>
              <a:t>δοξολογική</a:t>
            </a:r>
            <a:r>
              <a:rPr lang="el-GR" dirty="0"/>
              <a:t> λατρεία. Οι </a:t>
            </a:r>
            <a:r>
              <a:rPr lang="el-GR" dirty="0" err="1"/>
              <a:t>Εβιωνίτες</a:t>
            </a:r>
            <a:r>
              <a:rPr lang="el-GR" dirty="0"/>
              <a:t> με λίγα λόγια ισχυρίζονταν πως </a:t>
            </a:r>
            <a:r>
              <a:rPr lang="el-GR" b="1" dirty="0">
                <a:solidFill>
                  <a:srgbClr val="FF0000"/>
                </a:solidFill>
              </a:rPr>
              <a:t>ο Ιωσήφ γέννησε υιό ονομαζόμενο Ιησού, στον οποίο κατήλθε ο προ αιωνίως υπάρχων Χριστός</a:t>
            </a:r>
            <a:r>
              <a:rPr lang="el-GR" dirty="0"/>
              <a:t>.</a:t>
            </a:r>
          </a:p>
          <a:p>
            <a:endParaRPr lang="el-GR" dirty="0"/>
          </a:p>
          <a:p>
            <a:endParaRPr lang="el-GR" dirty="0"/>
          </a:p>
          <a:p>
            <a:endParaRPr lang="el-GR" dirty="0"/>
          </a:p>
        </p:txBody>
      </p:sp>
    </p:spTree>
    <p:extLst>
      <p:ext uri="{BB962C8B-B14F-4D97-AF65-F5344CB8AC3E}">
        <p14:creationId xmlns:p14="http://schemas.microsoft.com/office/powerpoint/2010/main" val="2337947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28033"/>
          </a:xfrm>
        </p:spPr>
        <p:txBody>
          <a:bodyPr>
            <a:noAutofit/>
          </a:bodyPr>
          <a:lstStyle/>
          <a:p>
            <a:pPr algn="ctr"/>
            <a:r>
              <a:rPr lang="el-GR" sz="3600" dirty="0"/>
              <a:t>ΟΙ ΠΡΩΤΟΙ ΑΙΡΕΤΙΚΟΙ ΣΥΜΦΩΝΑ ΜΕ ΤΟΝ ΕΥΓΕΝΙΟ ΒΟΥΛΓΑΡΗ </a:t>
            </a:r>
          </a:p>
        </p:txBody>
      </p:sp>
      <p:sp>
        <p:nvSpPr>
          <p:cNvPr id="3" name="Θέση περιεχομένου 2"/>
          <p:cNvSpPr>
            <a:spLocks noGrp="1"/>
          </p:cNvSpPr>
          <p:nvPr>
            <p:ph idx="1"/>
          </p:nvPr>
        </p:nvSpPr>
        <p:spPr>
          <a:xfrm>
            <a:off x="0" y="528034"/>
            <a:ext cx="12192000" cy="6329965"/>
          </a:xfrm>
        </p:spPr>
        <p:txBody>
          <a:bodyPr>
            <a:normAutofit fontScale="92500"/>
          </a:bodyPr>
          <a:lstStyle/>
          <a:p>
            <a:r>
              <a:rPr lang="el-GR" dirty="0"/>
              <a:t>Ο </a:t>
            </a:r>
            <a:r>
              <a:rPr lang="el-GR" b="1" dirty="0" err="1">
                <a:solidFill>
                  <a:srgbClr val="FF0000"/>
                </a:solidFill>
              </a:rPr>
              <a:t>Ιοβιανός</a:t>
            </a:r>
            <a:r>
              <a:rPr lang="el-GR" dirty="0"/>
              <a:t> (δ΄ αιώνας), ο οποίος «</a:t>
            </a:r>
            <a:r>
              <a:rPr lang="el-GR" i="1" dirty="0">
                <a:solidFill>
                  <a:srgbClr val="FF0000"/>
                </a:solidFill>
              </a:rPr>
              <a:t>καίτοι </a:t>
            </a:r>
            <a:r>
              <a:rPr lang="el-GR" b="1" i="1" dirty="0" err="1">
                <a:solidFill>
                  <a:srgbClr val="FF0000"/>
                </a:solidFill>
              </a:rPr>
              <a:t>ἐν</a:t>
            </a:r>
            <a:r>
              <a:rPr lang="el-GR" b="1" i="1" dirty="0">
                <a:solidFill>
                  <a:srgbClr val="FF0000"/>
                </a:solidFill>
              </a:rPr>
              <a:t> </a:t>
            </a:r>
            <a:r>
              <a:rPr lang="el-GR" b="1" i="1" dirty="0" err="1">
                <a:solidFill>
                  <a:srgbClr val="FF0000"/>
                </a:solidFill>
              </a:rPr>
              <a:t>τῇ</a:t>
            </a:r>
            <a:r>
              <a:rPr lang="el-GR" b="1" i="1" dirty="0">
                <a:solidFill>
                  <a:srgbClr val="FF0000"/>
                </a:solidFill>
              </a:rPr>
              <a:t> </a:t>
            </a:r>
            <a:r>
              <a:rPr lang="el-GR" b="1" i="1" dirty="0" err="1">
                <a:solidFill>
                  <a:srgbClr val="FF0000"/>
                </a:solidFill>
              </a:rPr>
              <a:t>συλλήψει</a:t>
            </a:r>
            <a:r>
              <a:rPr lang="el-GR" b="1" i="1" dirty="0">
                <a:solidFill>
                  <a:srgbClr val="FF0000"/>
                </a:solidFill>
              </a:rPr>
              <a:t> </a:t>
            </a:r>
            <a:r>
              <a:rPr lang="el-GR" i="1" dirty="0" err="1">
                <a:solidFill>
                  <a:srgbClr val="FF0000"/>
                </a:solidFill>
              </a:rPr>
              <a:t>τὴν</a:t>
            </a:r>
            <a:r>
              <a:rPr lang="el-GR" i="1" dirty="0">
                <a:solidFill>
                  <a:srgbClr val="FF0000"/>
                </a:solidFill>
              </a:rPr>
              <a:t> </a:t>
            </a:r>
            <a:r>
              <a:rPr lang="el-GR" i="1" dirty="0" err="1">
                <a:solidFill>
                  <a:srgbClr val="FF0000"/>
                </a:solidFill>
              </a:rPr>
              <a:t>Θεοῦ</a:t>
            </a:r>
            <a:r>
              <a:rPr lang="el-GR" i="1" dirty="0">
                <a:solidFill>
                  <a:srgbClr val="FF0000"/>
                </a:solidFill>
              </a:rPr>
              <a:t> Μητέρα </a:t>
            </a:r>
            <a:r>
              <a:rPr lang="el-GR" i="1" dirty="0" err="1">
                <a:solidFill>
                  <a:srgbClr val="FF0000"/>
                </a:solidFill>
              </a:rPr>
              <a:t>ὁμολογῶν</a:t>
            </a:r>
            <a:r>
              <a:rPr lang="el-GR" i="1" dirty="0">
                <a:solidFill>
                  <a:srgbClr val="FF0000"/>
                </a:solidFill>
              </a:rPr>
              <a:t> Παρθένον, </a:t>
            </a:r>
            <a:r>
              <a:rPr lang="el-GR" i="1" dirty="0" err="1">
                <a:solidFill>
                  <a:srgbClr val="FF0000"/>
                </a:solidFill>
              </a:rPr>
              <a:t>ἀλλὰ</a:t>
            </a:r>
            <a:r>
              <a:rPr lang="el-GR" i="1" dirty="0">
                <a:solidFill>
                  <a:srgbClr val="FF0000"/>
                </a:solidFill>
              </a:rPr>
              <a:t> </a:t>
            </a:r>
            <a:r>
              <a:rPr lang="el-GR" b="1" i="1" dirty="0" err="1">
                <a:solidFill>
                  <a:srgbClr val="FF0000"/>
                </a:solidFill>
              </a:rPr>
              <a:t>ἐν</a:t>
            </a:r>
            <a:r>
              <a:rPr lang="el-GR" b="1" i="1" dirty="0">
                <a:solidFill>
                  <a:srgbClr val="FF0000"/>
                </a:solidFill>
              </a:rPr>
              <a:t> </a:t>
            </a:r>
            <a:r>
              <a:rPr lang="el-GR" b="1" i="1" dirty="0" err="1">
                <a:solidFill>
                  <a:srgbClr val="FF0000"/>
                </a:solidFill>
              </a:rPr>
              <a:t>τῇ</a:t>
            </a:r>
            <a:r>
              <a:rPr lang="el-GR" b="1" i="1" dirty="0">
                <a:solidFill>
                  <a:srgbClr val="FF0000"/>
                </a:solidFill>
              </a:rPr>
              <a:t> γεννήσει </a:t>
            </a:r>
            <a:r>
              <a:rPr lang="el-GR" i="1" dirty="0" err="1">
                <a:solidFill>
                  <a:srgbClr val="FF0000"/>
                </a:solidFill>
              </a:rPr>
              <a:t>τὴν</a:t>
            </a:r>
            <a:r>
              <a:rPr lang="el-GR" i="1" dirty="0">
                <a:solidFill>
                  <a:srgbClr val="FF0000"/>
                </a:solidFill>
              </a:rPr>
              <a:t> </a:t>
            </a:r>
            <a:r>
              <a:rPr lang="el-GR" i="1" dirty="0" err="1">
                <a:solidFill>
                  <a:srgbClr val="FF0000"/>
                </a:solidFill>
              </a:rPr>
              <a:t>παρθενίαν</a:t>
            </a:r>
            <a:r>
              <a:rPr lang="el-GR" i="1" dirty="0">
                <a:solidFill>
                  <a:srgbClr val="FF0000"/>
                </a:solidFill>
              </a:rPr>
              <a:t> </a:t>
            </a:r>
            <a:r>
              <a:rPr lang="el-GR" i="1" dirty="0" err="1">
                <a:solidFill>
                  <a:srgbClr val="FF0000"/>
                </a:solidFill>
              </a:rPr>
              <a:t>μὴ</a:t>
            </a:r>
            <a:r>
              <a:rPr lang="el-GR" i="1" dirty="0">
                <a:solidFill>
                  <a:srgbClr val="FF0000"/>
                </a:solidFill>
              </a:rPr>
              <a:t> </a:t>
            </a:r>
            <a:r>
              <a:rPr lang="el-GR" i="1" dirty="0" err="1">
                <a:solidFill>
                  <a:srgbClr val="FF0000"/>
                </a:solidFill>
              </a:rPr>
              <a:t>φυλάξαι</a:t>
            </a:r>
            <a:r>
              <a:rPr lang="el-GR" dirty="0"/>
              <a:t>». </a:t>
            </a:r>
          </a:p>
          <a:p>
            <a:r>
              <a:rPr lang="el-GR" dirty="0"/>
              <a:t>Για τον </a:t>
            </a:r>
            <a:r>
              <a:rPr lang="el-GR" dirty="0" err="1"/>
              <a:t>Ιοβινιανό</a:t>
            </a:r>
            <a:r>
              <a:rPr lang="el-GR" dirty="0"/>
              <a:t> έχουμε πληροφορίες από τον </a:t>
            </a:r>
            <a:r>
              <a:rPr lang="el-GR" b="1" dirty="0"/>
              <a:t>Ιερώνυμο</a:t>
            </a:r>
            <a:r>
              <a:rPr lang="el-GR" dirty="0"/>
              <a:t>, τον </a:t>
            </a:r>
            <a:r>
              <a:rPr lang="el-GR" b="1" dirty="0"/>
              <a:t>Αυγουστίνο</a:t>
            </a:r>
            <a:r>
              <a:rPr lang="el-GR" dirty="0"/>
              <a:t>, τον </a:t>
            </a:r>
            <a:r>
              <a:rPr lang="el-GR" b="1" dirty="0"/>
              <a:t>Αμβρόσιο</a:t>
            </a:r>
            <a:r>
              <a:rPr lang="el-GR" dirty="0"/>
              <a:t> και από τις </a:t>
            </a:r>
            <a:r>
              <a:rPr lang="el-GR" b="1" dirty="0"/>
              <a:t>Συνόδους στις οποίες οι ιδέες του καταδικάστηκαν</a:t>
            </a:r>
            <a:r>
              <a:rPr lang="el-GR" dirty="0"/>
              <a:t>. Το έργο του Ιερωνύμου </a:t>
            </a:r>
            <a:r>
              <a:rPr lang="el-GR" i="1" dirty="0" err="1"/>
              <a:t>Adversus</a:t>
            </a:r>
            <a:r>
              <a:rPr lang="el-GR" i="1" dirty="0"/>
              <a:t> </a:t>
            </a:r>
            <a:r>
              <a:rPr lang="el-GR" i="1" dirty="0" err="1"/>
              <a:t>Jovinianum</a:t>
            </a:r>
            <a:r>
              <a:rPr lang="el-GR" i="1" dirty="0"/>
              <a:t> </a:t>
            </a:r>
            <a:r>
              <a:rPr lang="el-GR" dirty="0"/>
              <a:t>(</a:t>
            </a:r>
            <a:r>
              <a:rPr lang="el-GR" i="1" dirty="0"/>
              <a:t>Κατά </a:t>
            </a:r>
            <a:r>
              <a:rPr lang="el-GR" i="1" dirty="0" err="1"/>
              <a:t>Ἰοβινιανοῦ</a:t>
            </a:r>
            <a:r>
              <a:rPr lang="el-GR" dirty="0"/>
              <a:t>) είναι το εκτενέστερο από τα πολεμικά του έργα και από πολλές απόψεις το καλύτερο έργο του. Αναφέρει το έργο του </a:t>
            </a:r>
            <a:r>
              <a:rPr lang="el-GR" dirty="0" err="1"/>
              <a:t>Ιοβινιανού</a:t>
            </a:r>
            <a:r>
              <a:rPr lang="el-GR" dirty="0"/>
              <a:t> ως εμετό και ονομάζει τον </a:t>
            </a:r>
            <a:r>
              <a:rPr lang="el-GR" dirty="0" err="1"/>
              <a:t>Ιοβινιανό</a:t>
            </a:r>
            <a:r>
              <a:rPr lang="el-GR" dirty="0"/>
              <a:t> </a:t>
            </a:r>
            <a:r>
              <a:rPr lang="el-GR" u="sng" dirty="0"/>
              <a:t>δούλο της διαφθοράς</a:t>
            </a:r>
            <a:r>
              <a:rPr lang="el-GR" dirty="0"/>
              <a:t>, </a:t>
            </a:r>
            <a:r>
              <a:rPr lang="el-GR" u="sng" dirty="0"/>
              <a:t>βάρβαρο συγγραφέα</a:t>
            </a:r>
            <a:r>
              <a:rPr lang="el-GR" dirty="0"/>
              <a:t>, και </a:t>
            </a:r>
            <a:r>
              <a:rPr lang="el-GR" u="sng" dirty="0"/>
              <a:t>Χριστιανό επικούρειο</a:t>
            </a:r>
            <a:r>
              <a:rPr lang="el-GR" dirty="0"/>
              <a:t>, ο οποίος αγαπά περισσότερο τη γη από τον ουρανό, την κακία από την αρετή, την κοιλιά του από το Χριστό. Ο Ιερώνυμος τον επιτιμά γιατί άρχισε να ντύνεται πιο κομψά.   </a:t>
            </a:r>
          </a:p>
          <a:p>
            <a:r>
              <a:rPr lang="el-GR" dirty="0"/>
              <a:t>Ο Αυγουστίνος είναι πολύ πιο επιεικής ίσως πιο αντικειμενικός γιατί η κυριότερη του κριτική για τον </a:t>
            </a:r>
            <a:r>
              <a:rPr lang="el-GR" dirty="0" err="1"/>
              <a:t>Ιοβινιανό</a:t>
            </a:r>
            <a:r>
              <a:rPr lang="el-GR" dirty="0"/>
              <a:t> ως άτομο είναι ότι </a:t>
            </a:r>
            <a:r>
              <a:rPr lang="el-GR" u="sng" dirty="0"/>
              <a:t>παρέσυρε πολλές Ρωμαίες μοναχές να παντρευτούν</a:t>
            </a:r>
            <a:r>
              <a:rPr lang="el-GR" dirty="0"/>
              <a:t>. </a:t>
            </a:r>
          </a:p>
          <a:p>
            <a:r>
              <a:rPr lang="el-GR" dirty="0"/>
              <a:t>Φαίνεται ότι ο </a:t>
            </a:r>
            <a:r>
              <a:rPr lang="el-GR" dirty="0" err="1"/>
              <a:t>Ιοβινιανός</a:t>
            </a:r>
            <a:r>
              <a:rPr lang="el-GR" dirty="0"/>
              <a:t> έγραψε ένα βιβλίο, ίσως προ του </a:t>
            </a:r>
            <a:r>
              <a:rPr lang="el-GR" b="1" dirty="0"/>
              <a:t>390</a:t>
            </a:r>
            <a:r>
              <a:rPr lang="el-GR" dirty="0"/>
              <a:t>, ενώ βρισκόταν στη Ρώμη, εναντίον του μοναχισμού. Το έργο δεν υπάρχει πια.  </a:t>
            </a:r>
          </a:p>
          <a:p>
            <a:pPr marL="0" indent="0">
              <a:buNone/>
            </a:pPr>
            <a:r>
              <a:rPr lang="el-GR" dirty="0"/>
              <a:t> </a:t>
            </a:r>
          </a:p>
          <a:p>
            <a:endParaRPr lang="el-GR" dirty="0"/>
          </a:p>
        </p:txBody>
      </p:sp>
    </p:spTree>
    <p:extLst>
      <p:ext uri="{BB962C8B-B14F-4D97-AF65-F5344CB8AC3E}">
        <p14:creationId xmlns:p14="http://schemas.microsoft.com/office/powerpoint/2010/main" val="18187706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40913"/>
          </a:xfrm>
        </p:spPr>
        <p:txBody>
          <a:bodyPr>
            <a:normAutofit fontScale="90000"/>
          </a:bodyPr>
          <a:lstStyle/>
          <a:p>
            <a:pPr algn="ctr"/>
            <a:r>
              <a:rPr lang="el-GR" dirty="0"/>
              <a:t>ΙΟΒΙΑΝΟΣ</a:t>
            </a:r>
          </a:p>
        </p:txBody>
      </p:sp>
      <p:sp>
        <p:nvSpPr>
          <p:cNvPr id="3" name="Θέση περιεχομένου 2"/>
          <p:cNvSpPr>
            <a:spLocks noGrp="1"/>
          </p:cNvSpPr>
          <p:nvPr>
            <p:ph idx="1"/>
          </p:nvPr>
        </p:nvSpPr>
        <p:spPr>
          <a:xfrm>
            <a:off x="0" y="425002"/>
            <a:ext cx="12192000" cy="6432997"/>
          </a:xfrm>
        </p:spPr>
        <p:txBody>
          <a:bodyPr>
            <a:normAutofit lnSpcReduction="10000"/>
          </a:bodyPr>
          <a:lstStyle/>
          <a:p>
            <a:r>
              <a:rPr lang="el-GR" dirty="0"/>
              <a:t>Ο </a:t>
            </a:r>
            <a:r>
              <a:rPr lang="el-GR" dirty="0" err="1"/>
              <a:t>Ιοβιανός</a:t>
            </a:r>
            <a:r>
              <a:rPr lang="el-GR" dirty="0"/>
              <a:t> ήταν μοναχός, και πιθανότατα παρέμεινε μοναχός ως το θάνατο του, αν και με μια μάλλον ανορθόδοξη και ελεύθερη διάθεση. Ήδη </a:t>
            </a:r>
            <a:r>
              <a:rPr lang="el-GR" b="1" dirty="0"/>
              <a:t>το 390 αυτός μαζί με οκτώ συντρόφους του καταδικάστηκε από μια Σύνοδο στη Ρώμη με πρόεδρο τον Πάπα </a:t>
            </a:r>
            <a:r>
              <a:rPr lang="el-GR" b="1" dirty="0" err="1"/>
              <a:t>Σιρίκιο</a:t>
            </a:r>
            <a:r>
              <a:rPr lang="el-GR" dirty="0"/>
              <a:t>, ο οποίος </a:t>
            </a:r>
            <a:r>
              <a:rPr lang="el-GR" dirty="0" err="1"/>
              <a:t>αντιτίθονταν</a:t>
            </a:r>
            <a:r>
              <a:rPr lang="el-GR" dirty="0"/>
              <a:t> με ζήλο στο γάμο των κληρικών και ήταν επίσης προσεκτικός για τις ακρότητες του μοναχισμού. Ο </a:t>
            </a:r>
            <a:r>
              <a:rPr lang="el-GR" dirty="0" err="1"/>
              <a:t>Ιοβιανός</a:t>
            </a:r>
            <a:r>
              <a:rPr lang="el-GR" dirty="0"/>
              <a:t> τότε πήγε στο </a:t>
            </a:r>
            <a:r>
              <a:rPr lang="el-GR" dirty="0" err="1"/>
              <a:t>Μεδιόλανο</a:t>
            </a:r>
            <a:r>
              <a:rPr lang="el-GR" dirty="0"/>
              <a:t> (Μιλάνο) όπου συναντήθηκε με τον Αμβρόσιο. Μπορεί να φαίνεται ότι έκανε μια ανόητη κίνηση ο </a:t>
            </a:r>
            <a:r>
              <a:rPr lang="el-GR" dirty="0" err="1"/>
              <a:t>Ιοβιανός</a:t>
            </a:r>
            <a:r>
              <a:rPr lang="el-GR" dirty="0"/>
              <a:t>, γιατί ο Αμβρόσιος ήταν ένας πιστός υποστηρικτής του ασκητισμού και της παρθενίας. Αλλά υπήρχαν στο </a:t>
            </a:r>
            <a:r>
              <a:rPr lang="el-GR" dirty="0" err="1"/>
              <a:t>Μεδιόλανο</a:t>
            </a:r>
            <a:r>
              <a:rPr lang="el-GR" dirty="0"/>
              <a:t> δυο μοναχοί, ο </a:t>
            </a:r>
            <a:r>
              <a:rPr lang="el-GR" dirty="0" err="1"/>
              <a:t>Sarmati</a:t>
            </a:r>
            <a:r>
              <a:rPr lang="el-GR" dirty="0"/>
              <a:t> και ο </a:t>
            </a:r>
            <a:r>
              <a:rPr lang="el-GR" dirty="0" err="1"/>
              <a:t>Barbatian</a:t>
            </a:r>
            <a:r>
              <a:rPr lang="el-GR" dirty="0"/>
              <a:t>, οι οποίοι είχαν παρόμοιες απόψεις με εκείνες του </a:t>
            </a:r>
            <a:r>
              <a:rPr lang="el-GR" dirty="0" err="1"/>
              <a:t>Ιοβιανού</a:t>
            </a:r>
            <a:r>
              <a:rPr lang="el-GR" dirty="0"/>
              <a:t>. </a:t>
            </a:r>
          </a:p>
          <a:p>
            <a:r>
              <a:rPr lang="el-GR" dirty="0"/>
              <a:t>Στα τέλη του 392 ο Πάπας </a:t>
            </a:r>
            <a:r>
              <a:rPr lang="el-GR" dirty="0" err="1"/>
              <a:t>Σιρίκιος</a:t>
            </a:r>
            <a:r>
              <a:rPr lang="el-GR" dirty="0"/>
              <a:t> είχε στείλει τρεις Ρωμαίους ιερείς στον Αμβρόσιο στο </a:t>
            </a:r>
            <a:r>
              <a:rPr lang="el-GR" dirty="0" err="1"/>
              <a:t>Μεδιόλανο</a:t>
            </a:r>
            <a:r>
              <a:rPr lang="el-GR" dirty="0"/>
              <a:t> να τον πληροφορήσουν (</a:t>
            </a:r>
            <a:r>
              <a:rPr lang="el-GR" dirty="0" err="1"/>
              <a:t>Patrologia</a:t>
            </a:r>
            <a:r>
              <a:rPr lang="el-GR" dirty="0"/>
              <a:t> </a:t>
            </a:r>
            <a:r>
              <a:rPr lang="el-GR" dirty="0" err="1"/>
              <a:t>Latina</a:t>
            </a:r>
            <a:r>
              <a:rPr lang="el-GR" dirty="0"/>
              <a:t> 13,1171) ότι ο </a:t>
            </a:r>
            <a:r>
              <a:rPr lang="el-GR" dirty="0" err="1"/>
              <a:t>Ιοβιανός</a:t>
            </a:r>
            <a:r>
              <a:rPr lang="el-GR" dirty="0"/>
              <a:t> και οκτώ σύντροφοί του είχαν καταδικαστεί ως αιρετικοί. Ο </a:t>
            </a:r>
            <a:r>
              <a:rPr lang="el-GR" dirty="0" err="1"/>
              <a:t>Ιοβιανός</a:t>
            </a:r>
            <a:r>
              <a:rPr lang="el-GR" dirty="0"/>
              <a:t> αναφέρεται ως </a:t>
            </a:r>
            <a:r>
              <a:rPr lang="el-GR" b="1" dirty="0">
                <a:solidFill>
                  <a:srgbClr val="FF0000"/>
                </a:solidFill>
              </a:rPr>
              <a:t>«</a:t>
            </a:r>
            <a:r>
              <a:rPr lang="el-GR" b="1" dirty="0" err="1">
                <a:solidFill>
                  <a:srgbClr val="FF0000"/>
                </a:solidFill>
              </a:rPr>
              <a:t>ψευδομοναχός</a:t>
            </a:r>
            <a:r>
              <a:rPr lang="el-GR" b="1" dirty="0">
                <a:solidFill>
                  <a:srgbClr val="FF0000"/>
                </a:solidFill>
              </a:rPr>
              <a:t>»</a:t>
            </a:r>
            <a:r>
              <a:rPr lang="el-GR" dirty="0"/>
              <a:t>, που δίδασκε ότι η ισότητα του βαπτίσματος έδινε ίση «άξια» σε όλους τους βαπτισμένους, ότι η νηστεία ή το φαγοπότι ήταν ένα θέμα τελείως αδιάφορο. Μια τέτοια διδασκαλία, φυσικά, ήταν ανοιχτός πόλεμος εναντίον κάθε ασκητισμού.</a:t>
            </a:r>
          </a:p>
          <a:p>
            <a:endParaRPr lang="el-GR" dirty="0"/>
          </a:p>
        </p:txBody>
      </p:sp>
    </p:spTree>
    <p:extLst>
      <p:ext uri="{BB962C8B-B14F-4D97-AF65-F5344CB8AC3E}">
        <p14:creationId xmlns:p14="http://schemas.microsoft.com/office/powerpoint/2010/main" val="581445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28352" y="1"/>
            <a:ext cx="10515600" cy="618186"/>
          </a:xfrm>
        </p:spPr>
        <p:txBody>
          <a:bodyPr>
            <a:normAutofit fontScale="90000"/>
          </a:bodyPr>
          <a:lstStyle/>
          <a:p>
            <a:pPr algn="ctr"/>
            <a:r>
              <a:rPr lang="el-GR" dirty="0"/>
              <a:t>ΙΟΒΙΑΝΟΣ</a:t>
            </a:r>
          </a:p>
        </p:txBody>
      </p:sp>
      <p:sp>
        <p:nvSpPr>
          <p:cNvPr id="3" name="Θέση περιεχομένου 2"/>
          <p:cNvSpPr>
            <a:spLocks noGrp="1"/>
          </p:cNvSpPr>
          <p:nvPr>
            <p:ph idx="1"/>
          </p:nvPr>
        </p:nvSpPr>
        <p:spPr>
          <a:xfrm>
            <a:off x="0" y="473342"/>
            <a:ext cx="12192000" cy="6384657"/>
          </a:xfrm>
        </p:spPr>
        <p:txBody>
          <a:bodyPr>
            <a:normAutofit fontScale="92500" lnSpcReduction="20000"/>
          </a:bodyPr>
          <a:lstStyle/>
          <a:p>
            <a:r>
              <a:rPr lang="el-GR" dirty="0"/>
              <a:t>Ο Αμβρόσιος δίνει μερικές λεπτομέρειες για την καταδίκη του </a:t>
            </a:r>
            <a:r>
              <a:rPr lang="el-GR" dirty="0" err="1"/>
              <a:t>Ιοβιανού</a:t>
            </a:r>
            <a:r>
              <a:rPr lang="el-GR" dirty="0"/>
              <a:t> στο </a:t>
            </a:r>
            <a:r>
              <a:rPr lang="el-GR" dirty="0" err="1"/>
              <a:t>Μεδιόλανο</a:t>
            </a:r>
            <a:r>
              <a:rPr lang="el-GR" dirty="0"/>
              <a:t> (</a:t>
            </a:r>
            <a:r>
              <a:rPr lang="el-GR" dirty="0" err="1"/>
              <a:t>Patrologia</a:t>
            </a:r>
            <a:r>
              <a:rPr lang="el-GR" dirty="0"/>
              <a:t> </a:t>
            </a:r>
            <a:r>
              <a:rPr lang="el-GR" dirty="0" err="1"/>
              <a:t>Latina</a:t>
            </a:r>
            <a:r>
              <a:rPr lang="el-GR" dirty="0"/>
              <a:t> 16,1125). «</a:t>
            </a:r>
            <a:r>
              <a:rPr lang="el-GR" i="1" dirty="0"/>
              <a:t>Πόσο μεγάλη είναι η παραφροσύνη τους ώστε να λένε ότι ο Χριστός δεν μπορούσε να γεννηθεί από Παρθένο, και όμως να ισχυρίζονται ότι οι γυναίκες, αφού γεννήσουν σύμφωνα με τους ανθρώπινους όρους, παραμένουν παρθένες; Δίνει ο Χριστός στους άλλους ό,τι -όπως αυτοί ισχυρίζονται- δεν θα μπορούσε να δώσει στον εαυτό του;… </a:t>
            </a:r>
            <a:r>
              <a:rPr lang="el-GR" b="1" i="1" dirty="0"/>
              <a:t>Αλλά αυτοί από τους δικούς τους διεφθαρμένους τρόπους παρακινήθηκαν να λένε,</a:t>
            </a:r>
            <a:r>
              <a:rPr lang="el-GR" i="1" dirty="0"/>
              <a:t> </a:t>
            </a:r>
            <a:r>
              <a:rPr lang="el-GR" b="1" i="1" dirty="0"/>
              <a:t>Ήταν παρθένος όταν συνέλαβε, αλλά δεν ήταν παρθένος όταν γέννησε'</a:t>
            </a:r>
            <a:r>
              <a:rPr lang="el-GR" i="1" dirty="0"/>
              <a:t>. Θα μπορούσε, λοιπόν, να συλλάβει ως παρθένος, και δεν θα μπορούσε να γεννήσει ως παρθένος, αφού η σύλληψη προηγείται πάντα και η γέννηση ακολουθεί;». «Αλλά τι είναι αυτή </a:t>
            </a:r>
            <a:r>
              <a:rPr lang="el-GR" i="1" u="sng" dirty="0"/>
              <a:t>η «πύλη του ιερού», </a:t>
            </a:r>
            <a:r>
              <a:rPr lang="el-GR" i="1" dirty="0"/>
              <a:t>εκείνη </a:t>
            </a:r>
            <a:r>
              <a:rPr lang="el-GR" i="1" u="sng" dirty="0"/>
              <a:t>«η εξωτερική πύλη που κοιτάζει προς </a:t>
            </a:r>
            <a:r>
              <a:rPr lang="el-GR" i="1" u="sng" dirty="0" err="1"/>
              <a:t>Ανατολάς</a:t>
            </a:r>
            <a:r>
              <a:rPr lang="el-GR" i="1" u="sng" dirty="0"/>
              <a:t>, που παραμένει κλειστή και κανένας άνθρωπος»</a:t>
            </a:r>
            <a:r>
              <a:rPr lang="el-GR" i="1" dirty="0"/>
              <a:t>, λέγεται, </a:t>
            </a:r>
            <a:r>
              <a:rPr lang="el-GR" i="1" u="sng" dirty="0"/>
              <a:t>«δεν θα την περάσει παρά μόνο ο Κύριος, ο Θεός του Ισραήλ»</a:t>
            </a:r>
            <a:r>
              <a:rPr lang="el-GR" i="1" dirty="0"/>
              <a:t>; Δεν είναι η Μαρία αυτή η πύλη, δια της οποίας ο Σωτήρας εισήλθε στον κόσμο; … Η Ευλογημένη Μαρία είναι η πύλη για την οποία γράφτηκε ότι ο Κύριος διήλθε δι' αυτής, γι' αυτό αυτή πρέπει να κλειστεί μετά τη γέννηση, γιατί αυτή και συνέλαβε και γέννησε ως παρθένος</a:t>
            </a:r>
            <a:r>
              <a:rPr lang="el-GR" dirty="0"/>
              <a:t>».</a:t>
            </a:r>
          </a:p>
          <a:p>
            <a:r>
              <a:rPr lang="el-GR" dirty="0"/>
              <a:t>Το άμεσο αποτέλεσμα της διδασκαλίας του </a:t>
            </a:r>
            <a:r>
              <a:rPr lang="el-GR" dirty="0" err="1"/>
              <a:t>Ιοβιανού</a:t>
            </a:r>
            <a:r>
              <a:rPr lang="el-GR" dirty="0"/>
              <a:t> ήταν η αποσκίρτηση των μοναχών, ανδρών και γυναικών, στη Ρώμη, οι οποίοι αποκήρυξαν τους όρκους τους και παντρεύτηκαν, κατά παρόμοιο τρόπο με ό,τι έγινε στη </a:t>
            </a:r>
            <a:r>
              <a:rPr lang="el-GR" dirty="0" err="1"/>
              <a:t>Βιττεμβέργη</a:t>
            </a:r>
            <a:r>
              <a:rPr lang="el-GR" dirty="0"/>
              <a:t> κάτω από την επίδραση του </a:t>
            </a:r>
            <a:r>
              <a:rPr lang="el-GR" dirty="0" err="1"/>
              <a:t>Carlstadt</a:t>
            </a:r>
            <a:r>
              <a:rPr lang="el-GR" dirty="0"/>
              <a:t> και ενώ ο Λούθηρος βρίσκονταν κάτω από την προστατευτική φρουρά του Φρειδερίκου.  </a:t>
            </a:r>
          </a:p>
        </p:txBody>
      </p:sp>
    </p:spTree>
    <p:extLst>
      <p:ext uri="{BB962C8B-B14F-4D97-AF65-F5344CB8AC3E}">
        <p14:creationId xmlns:p14="http://schemas.microsoft.com/office/powerpoint/2010/main" val="23532705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02276"/>
          </a:xfrm>
        </p:spPr>
        <p:txBody>
          <a:bodyPr>
            <a:normAutofit fontScale="90000"/>
          </a:bodyPr>
          <a:lstStyle/>
          <a:p>
            <a:pPr algn="ctr"/>
            <a:r>
              <a:rPr lang="el-GR" dirty="0"/>
              <a:t>ΙΟΒΙΑΝΟΣ</a:t>
            </a:r>
          </a:p>
        </p:txBody>
      </p:sp>
      <p:sp>
        <p:nvSpPr>
          <p:cNvPr id="3" name="Θέση περιεχομένου 2"/>
          <p:cNvSpPr>
            <a:spLocks noGrp="1"/>
          </p:cNvSpPr>
          <p:nvPr>
            <p:ph idx="1"/>
          </p:nvPr>
        </p:nvSpPr>
        <p:spPr>
          <a:xfrm>
            <a:off x="0" y="502276"/>
            <a:ext cx="12192000" cy="6355723"/>
          </a:xfrm>
        </p:spPr>
        <p:txBody>
          <a:bodyPr>
            <a:normAutofit fontScale="85000" lnSpcReduction="20000"/>
          </a:bodyPr>
          <a:lstStyle/>
          <a:p>
            <a:r>
              <a:rPr lang="el-GR" dirty="0"/>
              <a:t>Ο Αμβρόσιος θεώρησε το θέμα αρκετά σοβαρό για να συγκαλέσει τη δική του Σύνοδο. Ήθελε, προφανώς, να σταματήσει την εξάπλωση τέτοιων διδασκαλιών στο </a:t>
            </a:r>
            <a:r>
              <a:rPr lang="el-GR" dirty="0" err="1"/>
              <a:t>Μεδιόλανο</a:t>
            </a:r>
            <a:r>
              <a:rPr lang="el-GR" dirty="0"/>
              <a:t>. </a:t>
            </a:r>
            <a:r>
              <a:rPr lang="el-GR" b="1" dirty="0"/>
              <a:t>Στη Ρώμη η ειδωλολατρία ακόμα επέμενε</a:t>
            </a:r>
            <a:r>
              <a:rPr lang="el-GR" dirty="0"/>
              <a:t>. Πολλές ισχυρές οικογένειες ήταν εχθρικές προς την Κωνσταντινούπολη και δυσανασχετούσαν για τους νόμους που προέρχονταν από την Ανατολή. Η εχθρότητα τους μεγάλωσε με τα διατάγματα του Θεοδοσίου που καθιστούσαν το Χριστιανισμό τη μόνη νόμιμη θρησκεία της αυτοκρατορίας. Ταράχτηκαν ιδιαίτερα από το </a:t>
            </a:r>
            <a:r>
              <a:rPr lang="el-GR" dirty="0">
                <a:solidFill>
                  <a:srgbClr val="FF0000"/>
                </a:solidFill>
              </a:rPr>
              <a:t>διάταγμα του Θεοδοσίου στις 8 Νοεμβρίου του 392</a:t>
            </a:r>
            <a:r>
              <a:rPr lang="el-GR" dirty="0"/>
              <a:t>, το οποίο </a:t>
            </a:r>
            <a:r>
              <a:rPr lang="el-GR" dirty="0">
                <a:solidFill>
                  <a:srgbClr val="FF0000"/>
                </a:solidFill>
              </a:rPr>
              <a:t>απαγόρευε κάθε μορφή ιδιωτικής ειδωλολατρικής λατρείας</a:t>
            </a:r>
            <a:r>
              <a:rPr lang="el-GR" dirty="0"/>
              <a:t>. Στο όνομα της αιωνίας πόλεως Ρώμης, </a:t>
            </a:r>
            <a:r>
              <a:rPr lang="el-GR" b="1" dirty="0"/>
              <a:t>η Ρωμαϊκή σύγκλητος αναγνώρισε τον Ευγένιο ως Αύγουστο. </a:t>
            </a:r>
            <a:r>
              <a:rPr lang="el-GR" dirty="0"/>
              <a:t>Ο Ευγένιος απέδωσε τις δημευμένες περιουσίες των ειδωλολατρικών ναών αλλά όχι στους Ιερείς από τους οποίους τις είχαν πάρει. Τις έδωσε, μάλλον, στους συγκλητικούς που τις είχαν ζητήσει, και τις έδωσε ως δώρα στους «άξιους πολίτες» ούτως ώστε η κυβέρνηση να μην μπορούσε να ενοχοποιηθεί. Απένειμε επίσης δώρα στους Επισκόπους. Επιπλέον, ο Ευγένιος διέταξε την αποκατάσταση του Βωμού της Νίκης. </a:t>
            </a:r>
          </a:p>
          <a:p>
            <a:r>
              <a:rPr lang="el-GR" dirty="0"/>
              <a:t>Το καλοκαίρι του 393 έφθασε στο </a:t>
            </a:r>
            <a:r>
              <a:rPr lang="el-GR" dirty="0" err="1"/>
              <a:t>Μεδιόλανο</a:t>
            </a:r>
            <a:r>
              <a:rPr lang="el-GR" dirty="0"/>
              <a:t>. Ο Αγ. Αμβρόσιος προτίμησε να φύγει σε εθελοντική εξορία. Ο λόγος ήταν ότι ο Αμβρόσιος κατάλαβε ότι ο Ευγένιος είχε ταυτιστεί με την ειδωλολατρική μερίδα. </a:t>
            </a:r>
            <a:r>
              <a:rPr lang="el-GR" b="1" dirty="0"/>
              <a:t>Ο </a:t>
            </a:r>
            <a:r>
              <a:rPr lang="el-GR" b="1" dirty="0" err="1"/>
              <a:t>Ιοβιανός</a:t>
            </a:r>
            <a:r>
              <a:rPr lang="el-GR" b="1" dirty="0"/>
              <a:t> προφανώς νόμισε ότι θα μπορούσε να δράσει πιο εύκολα μέσα στην ατμόσφαιρα που δημιούργησε ο Ευγένιος</a:t>
            </a:r>
            <a:r>
              <a:rPr lang="el-GR" dirty="0"/>
              <a:t>, ο οποίος επέτρεψε στους ειδωλολάτρες να αποκατασταθούν πλήρως στη Ρώμη και σ' ολόκληρη την Ιταλία. Ο Αμβρόσιος επέστρεψε στο Μιλάνο μόνο όταν ο Ευγένιος έφυγε για να αντιμετωπίσει τις στρατιωτικές δυνάμεις του Θεοδοσίου.  </a:t>
            </a:r>
          </a:p>
        </p:txBody>
      </p:sp>
    </p:spTree>
    <p:extLst>
      <p:ext uri="{BB962C8B-B14F-4D97-AF65-F5344CB8AC3E}">
        <p14:creationId xmlns:p14="http://schemas.microsoft.com/office/powerpoint/2010/main" val="27473184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31065"/>
          </a:xfrm>
        </p:spPr>
        <p:txBody>
          <a:bodyPr>
            <a:normAutofit fontScale="90000"/>
          </a:bodyPr>
          <a:lstStyle/>
          <a:p>
            <a:pPr algn="ctr"/>
            <a:r>
              <a:rPr lang="el-GR" dirty="0"/>
              <a:t>ΙΟΒΙΑΝΟΣ</a:t>
            </a:r>
          </a:p>
        </p:txBody>
      </p:sp>
      <p:sp>
        <p:nvSpPr>
          <p:cNvPr id="3" name="Θέση περιεχομένου 2"/>
          <p:cNvSpPr>
            <a:spLocks noGrp="1"/>
          </p:cNvSpPr>
          <p:nvPr>
            <p:ph idx="1"/>
          </p:nvPr>
        </p:nvSpPr>
        <p:spPr>
          <a:xfrm>
            <a:off x="0" y="511980"/>
            <a:ext cx="12192000" cy="6346020"/>
          </a:xfrm>
        </p:spPr>
        <p:txBody>
          <a:bodyPr>
            <a:normAutofit fontScale="92500" lnSpcReduction="20000"/>
          </a:bodyPr>
          <a:lstStyle/>
          <a:p>
            <a:r>
              <a:rPr lang="el-GR" dirty="0"/>
              <a:t>Το 394 Αμβρόσιος εκφράζει τη χαρά του για τη μεγάλη και τελική νίκη του Χριστιανισμού, μια νίκη που ξαναένωσε για μια ακόμα φορά την αυτοκρατορία εν ειρήνη υπό έναν Χριστιανό αυτοκράτορα. Ο Θεοδόσιος πέθανε στις 17 Ιανουαρίου του 395. Την Κυριακή 25 Φεβρουαρίου, σαράντα μέρες μετά το θάνατο του Θεοδοσίου, ο Αμβρόσιος εκφώνησε τον επικήδειο λόγο του στον Καθεδρικό ναό ενώπιο της αυλής, των πριγκήπων, των ενόπλων δυνάμεων, και του λαού. «</a:t>
            </a:r>
            <a:r>
              <a:rPr lang="el-GR" i="1" dirty="0"/>
              <a:t>Βασιλείς θα βαδίσουν μέσα στο φως σου. Ο </a:t>
            </a:r>
            <a:r>
              <a:rPr lang="el-GR" i="1" dirty="0" err="1"/>
              <a:t>Γρατιανός</a:t>
            </a:r>
            <a:r>
              <a:rPr lang="el-GR" i="1" dirty="0"/>
              <a:t> και ο Θεοδόσιος θα βαδίσουν πριν από τους άλλους, μη </a:t>
            </a:r>
            <a:r>
              <a:rPr lang="el-GR" i="1" dirty="0" err="1"/>
              <a:t>περιστοιχούμενοι</a:t>
            </a:r>
            <a:r>
              <a:rPr lang="el-GR" i="1" dirty="0"/>
              <a:t> τώρα από τα όπλα των στρατιωτών τους αλλά από τις δικές τους αρετές, ντυμένοι τώρα όχι με πορφύρα αλλά με ένδυμα δόξης</a:t>
            </a:r>
            <a:r>
              <a:rPr lang="el-GR" dirty="0"/>
              <a:t>». Μεταξύ εκείνων που άκουγαν τον επικήδειο λόγο ήταν ο Γότθος Αλάριχος.</a:t>
            </a:r>
          </a:p>
          <a:p>
            <a:r>
              <a:rPr lang="el-GR" dirty="0"/>
              <a:t>Φαίνεται πώς </a:t>
            </a:r>
            <a:r>
              <a:rPr lang="el-GR" b="1" dirty="0"/>
              <a:t>υπήρχε μια σχέση μεταξύ της ήττας των ειδωλολατρών και της ήττας της σκέψεως του </a:t>
            </a:r>
            <a:r>
              <a:rPr lang="el-GR" b="1" dirty="0" err="1"/>
              <a:t>Ιοβιανού</a:t>
            </a:r>
            <a:r>
              <a:rPr lang="el-GR" dirty="0"/>
              <a:t>, με την έννοια ότι και οι δυο εθεωρούντο ως εχθροί της Εκκλησίας, και οι δυο εθεωρούντο ότι χτυπούσαν τη ρίζα του Χριστιανισμού — ο </a:t>
            </a:r>
            <a:r>
              <a:rPr lang="el-GR" dirty="0" err="1"/>
              <a:t>Ιοβιανός</a:t>
            </a:r>
            <a:r>
              <a:rPr lang="el-GR" dirty="0"/>
              <a:t>, όχι μόνο γιατί οι θέσεις του εθεωρούντο εσφαλμένες, αλλά και για το πρακτικό τους αποτέλεσμα: την εγκατάλειψη των όρκων, ένα θέμα που μνημόνευσε ο Ιερώνυμος στο έργο του </a:t>
            </a:r>
            <a:r>
              <a:rPr lang="el-GR" i="1" dirty="0" err="1"/>
              <a:t>Adversus</a:t>
            </a:r>
            <a:r>
              <a:rPr lang="el-GR" i="1" dirty="0"/>
              <a:t> </a:t>
            </a:r>
            <a:r>
              <a:rPr lang="el-GR" i="1" dirty="0" err="1"/>
              <a:t>Jovinianum</a:t>
            </a:r>
            <a:r>
              <a:rPr lang="el-GR" i="1" dirty="0"/>
              <a:t> </a:t>
            </a:r>
            <a:r>
              <a:rPr lang="el-GR" dirty="0"/>
              <a:t>2,36, ο Πάπας </a:t>
            </a:r>
            <a:r>
              <a:rPr lang="el-GR" dirty="0" err="1"/>
              <a:t>Σιρίκιος</a:t>
            </a:r>
            <a:r>
              <a:rPr lang="el-GR" dirty="0"/>
              <a:t> στην </a:t>
            </a:r>
            <a:r>
              <a:rPr lang="el-GR" i="1" dirty="0"/>
              <a:t>επιστολή του 7,3</a:t>
            </a:r>
            <a:r>
              <a:rPr lang="el-GR" dirty="0"/>
              <a:t>, και ο Αυγουστίνος στα έργα του </a:t>
            </a:r>
            <a:r>
              <a:rPr lang="el-GR" i="1" dirty="0"/>
              <a:t>De </a:t>
            </a:r>
            <a:r>
              <a:rPr lang="el-GR" i="1" dirty="0" err="1"/>
              <a:t>Haeresibus</a:t>
            </a:r>
            <a:r>
              <a:rPr lang="el-GR" i="1" dirty="0"/>
              <a:t> 82 </a:t>
            </a:r>
            <a:r>
              <a:rPr lang="el-GR" dirty="0"/>
              <a:t>και </a:t>
            </a:r>
            <a:r>
              <a:rPr lang="el-GR" i="1" dirty="0" err="1"/>
              <a:t>Retractationes</a:t>
            </a:r>
            <a:r>
              <a:rPr lang="el-GR" i="1" dirty="0"/>
              <a:t> 2,48</a:t>
            </a:r>
            <a:r>
              <a:rPr lang="el-GR" dirty="0"/>
              <a:t>. Επιπλέον, στα μάτια των ειδωλολατρών η αναχώρηση των μοναχών από τον κόσμο και η </a:t>
            </a:r>
            <a:r>
              <a:rPr lang="el-GR" dirty="0" err="1"/>
              <a:t>αυτονέκρωση</a:t>
            </a:r>
            <a:r>
              <a:rPr lang="el-GR" dirty="0"/>
              <a:t> τους φαίνονταν ότι ήταν αντικοινωνικές και αφύσικες. </a:t>
            </a:r>
          </a:p>
          <a:p>
            <a:endParaRPr lang="el-GR" dirty="0"/>
          </a:p>
        </p:txBody>
      </p:sp>
    </p:spTree>
    <p:extLst>
      <p:ext uri="{BB962C8B-B14F-4D97-AF65-F5344CB8AC3E}">
        <p14:creationId xmlns:p14="http://schemas.microsoft.com/office/powerpoint/2010/main" val="1435540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66670"/>
          </a:xfrm>
        </p:spPr>
        <p:txBody>
          <a:bodyPr>
            <a:normAutofit fontScale="90000"/>
          </a:bodyPr>
          <a:lstStyle/>
          <a:p>
            <a:pPr algn="ctr"/>
            <a:r>
              <a:rPr lang="el-GR" dirty="0"/>
              <a:t>ΙΟΒΙΑΝΟΣ</a:t>
            </a:r>
          </a:p>
        </p:txBody>
      </p:sp>
      <p:sp>
        <p:nvSpPr>
          <p:cNvPr id="3" name="Θέση περιεχομένου 2"/>
          <p:cNvSpPr>
            <a:spLocks noGrp="1"/>
          </p:cNvSpPr>
          <p:nvPr>
            <p:ph idx="1"/>
          </p:nvPr>
        </p:nvSpPr>
        <p:spPr>
          <a:xfrm>
            <a:off x="0" y="473342"/>
            <a:ext cx="12192000" cy="6384657"/>
          </a:xfrm>
        </p:spPr>
        <p:txBody>
          <a:bodyPr/>
          <a:lstStyle/>
          <a:p>
            <a:r>
              <a:rPr lang="el-GR" dirty="0"/>
              <a:t>Στο βιβλίο του </a:t>
            </a:r>
            <a:r>
              <a:rPr lang="el-GR" i="1" dirty="0" err="1"/>
              <a:t>Adversus</a:t>
            </a:r>
            <a:r>
              <a:rPr lang="el-GR" i="1" dirty="0"/>
              <a:t> </a:t>
            </a:r>
            <a:r>
              <a:rPr lang="el-GR" i="1" dirty="0" err="1"/>
              <a:t>Jovinianum</a:t>
            </a:r>
            <a:r>
              <a:rPr lang="el-GR" i="1" dirty="0"/>
              <a:t> </a:t>
            </a:r>
            <a:r>
              <a:rPr lang="el-GR" dirty="0"/>
              <a:t>ο Ιερώνυμος εξετάζει «τέσσερες προτάσεις» του </a:t>
            </a:r>
            <a:r>
              <a:rPr lang="el-GR" dirty="0" err="1"/>
              <a:t>Ιοβιανού</a:t>
            </a:r>
            <a:r>
              <a:rPr lang="el-GR" dirty="0"/>
              <a:t> (</a:t>
            </a:r>
            <a:r>
              <a:rPr lang="el-GR" dirty="0" err="1"/>
              <a:t>Patrologia</a:t>
            </a:r>
            <a:r>
              <a:rPr lang="el-GR" dirty="0"/>
              <a:t> </a:t>
            </a:r>
            <a:r>
              <a:rPr lang="el-GR" dirty="0" err="1"/>
              <a:t>Latina</a:t>
            </a:r>
            <a:r>
              <a:rPr lang="el-GR" dirty="0"/>
              <a:t> 23,214). </a:t>
            </a:r>
            <a:r>
              <a:rPr lang="el-GR" i="1" dirty="0"/>
              <a:t>«(Ο </a:t>
            </a:r>
            <a:r>
              <a:rPr lang="el-GR" i="1" dirty="0" err="1"/>
              <a:t>Ιοβινιανός</a:t>
            </a:r>
            <a:r>
              <a:rPr lang="el-GR" i="1" dirty="0"/>
              <a:t>) λέγει ότι </a:t>
            </a:r>
            <a:r>
              <a:rPr lang="el-GR" i="1" u="sng" dirty="0"/>
              <a:t>'παρθένες, χήρες και έγγαμες γυναίκες, που έχουν κάποτε περάσει δια του </a:t>
            </a:r>
            <a:r>
              <a:rPr lang="el-GR" i="1" u="sng" dirty="0" err="1"/>
              <a:t>νιπτήρος</a:t>
            </a:r>
            <a:r>
              <a:rPr lang="el-GR" i="1" u="sng" dirty="0"/>
              <a:t> του Χριστού, αν είναι ίσες από άλλες απόψεις, είναι ίσης αξίας</a:t>
            </a:r>
            <a:r>
              <a:rPr lang="el-GR" i="1" dirty="0"/>
              <a:t>'. (Ο </a:t>
            </a:r>
            <a:r>
              <a:rPr lang="el-GR" i="1" dirty="0" err="1"/>
              <a:t>Ιοβινιανός</a:t>
            </a:r>
            <a:r>
              <a:rPr lang="el-GR" i="1" dirty="0"/>
              <a:t>) προσπαθεί να δείξει ότι </a:t>
            </a:r>
            <a:r>
              <a:rPr lang="el-GR" i="1" u="sng" dirty="0"/>
              <a:t>αυτοί οι οποίοι, με την πλήρη βεβαίωση της πίστεως, έχουν αναγεννηθεί στο βάπτισμα, δεν μπορούν να ανατραπούν από το διάβολο</a:t>
            </a:r>
            <a:r>
              <a:rPr lang="el-GR" i="1" dirty="0"/>
              <a:t>'. Η τρίτη πρότασή του είναι </a:t>
            </a:r>
            <a:r>
              <a:rPr lang="el-GR" i="1" u="sng" dirty="0"/>
              <a:t>'ότι δεν υπάρχει καμιά διαφορά ανάμεσα στην αποχή από την τροφή και την λήψη της με ευχαριστία</a:t>
            </a:r>
            <a:r>
              <a:rPr lang="el-GR" i="1" dirty="0"/>
              <a:t>'. Η τέταρτη και τελευταία (πρόταση του) είναι ότι </a:t>
            </a:r>
            <a:r>
              <a:rPr lang="el-GR" i="1" u="sng" dirty="0"/>
              <a:t>υπάρχει μία ανταμοιβή στη βασιλεία των ουρανών για όλους εκείνους που έχουν κρατήσει τον όρκο που έδωσαν στο βάπτισμα</a:t>
            </a:r>
            <a:r>
              <a:rPr lang="el-GR" i="1" dirty="0"/>
              <a:t>'</a:t>
            </a:r>
            <a:r>
              <a:rPr lang="el-GR" dirty="0"/>
              <a:t>». Από τον Αμβρόσιο και τον Αυγουστίνο γίνεται φανερό ότι ο </a:t>
            </a:r>
            <a:r>
              <a:rPr lang="el-GR" dirty="0" err="1"/>
              <a:t>Ιοβινιανός</a:t>
            </a:r>
            <a:r>
              <a:rPr lang="el-GR" dirty="0"/>
              <a:t> είχε μια πέμπτη θέση: ότι </a:t>
            </a:r>
            <a:r>
              <a:rPr lang="el-GR" u="sng" dirty="0"/>
              <a:t>η Μαρία συνέλαβε </a:t>
            </a:r>
            <a:r>
              <a:rPr lang="el-GR" u="sng" dirty="0" err="1"/>
              <a:t>παρθενικώς</a:t>
            </a:r>
            <a:r>
              <a:rPr lang="el-GR" u="sng" dirty="0"/>
              <a:t> αλλά έχασε την παρθενία με τη γέννηση</a:t>
            </a:r>
            <a:r>
              <a:rPr lang="el-GR" dirty="0"/>
              <a:t> (Αμβροσίου, </a:t>
            </a:r>
            <a:r>
              <a:rPr lang="el-GR" i="1" dirty="0" err="1"/>
              <a:t>Eristula</a:t>
            </a:r>
            <a:r>
              <a:rPr lang="el-GR" i="1" dirty="0"/>
              <a:t> 42,4-7</a:t>
            </a:r>
            <a:r>
              <a:rPr lang="el-GR" dirty="0"/>
              <a:t> στην </a:t>
            </a:r>
            <a:r>
              <a:rPr lang="el-GR" dirty="0" err="1"/>
              <a:t>Patrologia</a:t>
            </a:r>
            <a:r>
              <a:rPr lang="el-GR" dirty="0"/>
              <a:t> </a:t>
            </a:r>
            <a:r>
              <a:rPr lang="el-GR" dirty="0" err="1"/>
              <a:t>Latina</a:t>
            </a:r>
            <a:r>
              <a:rPr lang="el-GR" dirty="0"/>
              <a:t> 16,1125</a:t>
            </a:r>
            <a:r>
              <a:rPr lang="el-GR" b="1" dirty="0"/>
              <a:t>·</a:t>
            </a:r>
            <a:r>
              <a:rPr lang="el-GR" dirty="0"/>
              <a:t> Αυγουστίνου, </a:t>
            </a:r>
            <a:r>
              <a:rPr lang="el-GR" i="1" dirty="0"/>
              <a:t>De </a:t>
            </a:r>
            <a:r>
              <a:rPr lang="el-GR" i="1" dirty="0" err="1"/>
              <a:t>Nuptiis</a:t>
            </a:r>
            <a:r>
              <a:rPr lang="el-GR" i="1" dirty="0"/>
              <a:t> </a:t>
            </a:r>
            <a:r>
              <a:rPr lang="el-GR" i="1" dirty="0" err="1"/>
              <a:t>et</a:t>
            </a:r>
            <a:r>
              <a:rPr lang="el-GR" i="1" dirty="0"/>
              <a:t> </a:t>
            </a:r>
            <a:r>
              <a:rPr lang="el-GR" i="1" dirty="0" err="1"/>
              <a:t>Concupiscentia</a:t>
            </a:r>
            <a:r>
              <a:rPr lang="el-GR" i="1" dirty="0"/>
              <a:t> </a:t>
            </a:r>
            <a:r>
              <a:rPr lang="el-GR" dirty="0"/>
              <a:t>2,15- </a:t>
            </a:r>
            <a:r>
              <a:rPr lang="el-GR" i="1" dirty="0"/>
              <a:t>Contra </a:t>
            </a:r>
            <a:r>
              <a:rPr lang="el-GR" i="1" dirty="0" err="1"/>
              <a:t>duas</a:t>
            </a:r>
            <a:r>
              <a:rPr lang="el-GR" i="1" dirty="0"/>
              <a:t> </a:t>
            </a:r>
            <a:r>
              <a:rPr lang="el-GR" i="1" dirty="0" err="1"/>
              <a:t>Epistulas</a:t>
            </a:r>
            <a:r>
              <a:rPr lang="el-GR" i="1" dirty="0"/>
              <a:t> </a:t>
            </a:r>
            <a:r>
              <a:rPr lang="el-GR" i="1" dirty="0" err="1"/>
              <a:t>Pelagianorum</a:t>
            </a:r>
            <a:r>
              <a:rPr lang="el-GR" dirty="0"/>
              <a:t> 1,4- </a:t>
            </a:r>
            <a:r>
              <a:rPr lang="el-GR" i="1" dirty="0"/>
              <a:t>Contra </a:t>
            </a:r>
            <a:r>
              <a:rPr lang="el-GR" i="1" dirty="0" err="1"/>
              <a:t>Julianum</a:t>
            </a:r>
            <a:r>
              <a:rPr lang="el-GR" dirty="0"/>
              <a:t> 1,4</a:t>
            </a:r>
            <a:r>
              <a:rPr lang="el-GR" b="1" dirty="0"/>
              <a:t>·</a:t>
            </a:r>
            <a:r>
              <a:rPr lang="el-GR" dirty="0"/>
              <a:t> και </a:t>
            </a:r>
            <a:r>
              <a:rPr lang="el-GR" i="1" dirty="0"/>
              <a:t>De </a:t>
            </a:r>
            <a:r>
              <a:rPr lang="el-GR" i="1" dirty="0" err="1"/>
              <a:t>Haeresibus</a:t>
            </a:r>
            <a:r>
              <a:rPr lang="el-GR" i="1" dirty="0"/>
              <a:t> </a:t>
            </a:r>
            <a:r>
              <a:rPr lang="el-GR" dirty="0"/>
              <a:t>82).</a:t>
            </a:r>
          </a:p>
        </p:txBody>
      </p:sp>
    </p:spTree>
    <p:extLst>
      <p:ext uri="{BB962C8B-B14F-4D97-AF65-F5344CB8AC3E}">
        <p14:creationId xmlns:p14="http://schemas.microsoft.com/office/powerpoint/2010/main" val="18749545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92428"/>
          </a:xfrm>
        </p:spPr>
        <p:txBody>
          <a:bodyPr>
            <a:normAutofit/>
          </a:bodyPr>
          <a:lstStyle/>
          <a:p>
            <a:pPr algn="ctr"/>
            <a:r>
              <a:rPr lang="el-GR" sz="3600" dirty="0"/>
              <a:t>ΟΙ ΠΡΩΤΟΙ ΑΙΡΕΤΙΚΟΙ ΣΥΜΦΩΝΑ ΜΕ ΤΟΝ ΕΥΓΕΝΙΟ ΒΟΥΛΓΑΡΗ</a:t>
            </a:r>
          </a:p>
        </p:txBody>
      </p:sp>
      <p:sp>
        <p:nvSpPr>
          <p:cNvPr id="3" name="Θέση περιεχομένου 2"/>
          <p:cNvSpPr>
            <a:spLocks noGrp="1"/>
          </p:cNvSpPr>
          <p:nvPr>
            <p:ph idx="1"/>
          </p:nvPr>
        </p:nvSpPr>
        <p:spPr>
          <a:xfrm>
            <a:off x="0" y="473342"/>
            <a:ext cx="12192000" cy="6384657"/>
          </a:xfrm>
        </p:spPr>
        <p:txBody>
          <a:bodyPr>
            <a:normAutofit fontScale="92500" lnSpcReduction="20000"/>
          </a:bodyPr>
          <a:lstStyle/>
          <a:p>
            <a:r>
              <a:rPr lang="el-GR" dirty="0"/>
              <a:t>Ο </a:t>
            </a:r>
            <a:r>
              <a:rPr lang="el-GR" b="1" dirty="0" err="1">
                <a:solidFill>
                  <a:srgbClr val="FF0000"/>
                </a:solidFill>
              </a:rPr>
              <a:t>Ελβίδιος</a:t>
            </a:r>
            <a:r>
              <a:rPr lang="el-GR" dirty="0"/>
              <a:t> (δ΄ αιώνας), ο οποίος υποστήριζε ότι «</a:t>
            </a:r>
            <a:r>
              <a:rPr lang="el-GR" i="1" dirty="0" err="1">
                <a:solidFill>
                  <a:srgbClr val="FF0000"/>
                </a:solidFill>
              </a:rPr>
              <a:t>μετὰ</a:t>
            </a:r>
            <a:r>
              <a:rPr lang="el-GR" i="1" dirty="0">
                <a:solidFill>
                  <a:srgbClr val="FF0000"/>
                </a:solidFill>
              </a:rPr>
              <a:t> </a:t>
            </a:r>
            <a:r>
              <a:rPr lang="el-GR" i="1" dirty="0" err="1">
                <a:solidFill>
                  <a:srgbClr val="FF0000"/>
                </a:solidFill>
              </a:rPr>
              <a:t>τὴν</a:t>
            </a:r>
            <a:r>
              <a:rPr lang="el-GR" i="1" dirty="0">
                <a:solidFill>
                  <a:srgbClr val="FF0000"/>
                </a:solidFill>
              </a:rPr>
              <a:t> </a:t>
            </a:r>
            <a:r>
              <a:rPr lang="el-GR" i="1" dirty="0" err="1">
                <a:solidFill>
                  <a:srgbClr val="FF0000"/>
                </a:solidFill>
              </a:rPr>
              <a:t>τοῦ</a:t>
            </a:r>
            <a:r>
              <a:rPr lang="el-GR" i="1" dirty="0">
                <a:solidFill>
                  <a:srgbClr val="FF0000"/>
                </a:solidFill>
              </a:rPr>
              <a:t> </a:t>
            </a:r>
            <a:r>
              <a:rPr lang="el-GR" i="1" dirty="0" err="1">
                <a:solidFill>
                  <a:srgbClr val="FF0000"/>
                </a:solidFill>
              </a:rPr>
              <a:t>Χριστοῦ</a:t>
            </a:r>
            <a:r>
              <a:rPr lang="el-GR" i="1" dirty="0">
                <a:solidFill>
                  <a:srgbClr val="FF0000"/>
                </a:solidFill>
              </a:rPr>
              <a:t> </a:t>
            </a:r>
            <a:r>
              <a:rPr lang="el-GR" i="1" dirty="0" err="1">
                <a:solidFill>
                  <a:srgbClr val="FF0000"/>
                </a:solidFill>
              </a:rPr>
              <a:t>γέννησιν</a:t>
            </a:r>
            <a:r>
              <a:rPr lang="el-GR" i="1" dirty="0">
                <a:solidFill>
                  <a:srgbClr val="FF0000"/>
                </a:solidFill>
              </a:rPr>
              <a:t>, </a:t>
            </a:r>
            <a:r>
              <a:rPr lang="el-GR" i="1" dirty="0" err="1">
                <a:solidFill>
                  <a:srgbClr val="FF0000"/>
                </a:solidFill>
              </a:rPr>
              <a:t>υἱοὺς</a:t>
            </a:r>
            <a:r>
              <a:rPr lang="el-GR" i="1" dirty="0">
                <a:solidFill>
                  <a:srgbClr val="FF0000"/>
                </a:solidFill>
              </a:rPr>
              <a:t> </a:t>
            </a:r>
            <a:r>
              <a:rPr lang="el-GR" i="1" dirty="0" err="1">
                <a:solidFill>
                  <a:srgbClr val="FF0000"/>
                </a:solidFill>
              </a:rPr>
              <a:t>τὴν</a:t>
            </a:r>
            <a:r>
              <a:rPr lang="el-GR" i="1" dirty="0">
                <a:solidFill>
                  <a:srgbClr val="FF0000"/>
                </a:solidFill>
              </a:rPr>
              <a:t> Παρθένον </a:t>
            </a:r>
            <a:r>
              <a:rPr lang="el-GR" i="1" dirty="0" err="1">
                <a:solidFill>
                  <a:srgbClr val="FF0000"/>
                </a:solidFill>
              </a:rPr>
              <a:t>ἐξ</a:t>
            </a:r>
            <a:r>
              <a:rPr lang="el-GR" i="1" dirty="0">
                <a:solidFill>
                  <a:srgbClr val="FF0000"/>
                </a:solidFill>
              </a:rPr>
              <a:t>  </a:t>
            </a:r>
            <a:r>
              <a:rPr lang="el-GR" i="1" dirty="0" err="1">
                <a:solidFill>
                  <a:srgbClr val="FF0000"/>
                </a:solidFill>
              </a:rPr>
              <a:t>Ἰωσὴφ</a:t>
            </a:r>
            <a:r>
              <a:rPr lang="el-GR" i="1" dirty="0">
                <a:solidFill>
                  <a:srgbClr val="FF0000"/>
                </a:solidFill>
              </a:rPr>
              <a:t> </a:t>
            </a:r>
            <a:r>
              <a:rPr lang="el-GR" i="1" dirty="0" err="1">
                <a:solidFill>
                  <a:srgbClr val="FF0000"/>
                </a:solidFill>
              </a:rPr>
              <a:t>ἐσχηκέναι</a:t>
            </a:r>
            <a:r>
              <a:rPr lang="el-GR" dirty="0"/>
              <a:t>», αντίληψη την οποία πρέσβευαν και οι </a:t>
            </a:r>
            <a:r>
              <a:rPr lang="el-GR" b="1" dirty="0" err="1">
                <a:solidFill>
                  <a:srgbClr val="FF0000"/>
                </a:solidFill>
              </a:rPr>
              <a:t>Αντιδικομαριανίτες</a:t>
            </a:r>
            <a:r>
              <a:rPr lang="el-GR" dirty="0"/>
              <a:t>. Συνεπώς, ο </a:t>
            </a:r>
            <a:r>
              <a:rPr lang="el-GR" dirty="0" err="1"/>
              <a:t>Ελβίδιος</a:t>
            </a:r>
            <a:r>
              <a:rPr lang="el-GR" dirty="0"/>
              <a:t> δεν πρωτοτυπούσε. Ο </a:t>
            </a:r>
            <a:r>
              <a:rPr lang="el-GR" dirty="0" err="1"/>
              <a:t>Επιφάνιος</a:t>
            </a:r>
            <a:r>
              <a:rPr lang="el-GR" dirty="0"/>
              <a:t> Κύπρου  μας πληροφορεί : </a:t>
            </a:r>
            <a:r>
              <a:rPr lang="el-GR" i="1" dirty="0"/>
              <a:t>«</a:t>
            </a:r>
            <a:r>
              <a:rPr lang="el-GR" i="1" dirty="0" err="1"/>
              <a:t>Ἀντιδικομαριανιτῶν</a:t>
            </a:r>
            <a:r>
              <a:rPr lang="el-GR" i="1" dirty="0"/>
              <a:t> </a:t>
            </a:r>
            <a:r>
              <a:rPr lang="el-GR" i="1" dirty="0" err="1"/>
              <a:t>γάρ</a:t>
            </a:r>
            <a:r>
              <a:rPr lang="el-GR" i="1" dirty="0"/>
              <a:t> τινές, </a:t>
            </a:r>
            <a:r>
              <a:rPr lang="el-GR" i="1" dirty="0" err="1"/>
              <a:t>ὥσπερ</a:t>
            </a:r>
            <a:r>
              <a:rPr lang="el-GR" i="1" dirty="0"/>
              <a:t> </a:t>
            </a:r>
            <a:r>
              <a:rPr lang="el-GR" i="1" dirty="0" err="1"/>
              <a:t>ἐχθρίαν</a:t>
            </a:r>
            <a:r>
              <a:rPr lang="el-GR" i="1" dirty="0"/>
              <a:t> </a:t>
            </a:r>
            <a:r>
              <a:rPr lang="el-GR" i="1" dirty="0" err="1"/>
              <a:t>πρός</a:t>
            </a:r>
            <a:r>
              <a:rPr lang="el-GR" i="1" dirty="0"/>
              <a:t> </a:t>
            </a:r>
            <a:r>
              <a:rPr lang="el-GR" i="1" dirty="0" err="1"/>
              <a:t>τήν</a:t>
            </a:r>
            <a:r>
              <a:rPr lang="el-GR" i="1" dirty="0"/>
              <a:t> Παρθένον </a:t>
            </a:r>
            <a:r>
              <a:rPr lang="el-GR" i="1" dirty="0" err="1"/>
              <a:t>ἔχοντες</a:t>
            </a:r>
            <a:r>
              <a:rPr lang="el-GR" i="1" dirty="0"/>
              <a:t> </a:t>
            </a:r>
            <a:r>
              <a:rPr lang="el-GR" i="1" dirty="0" err="1"/>
              <a:t>καί</a:t>
            </a:r>
            <a:r>
              <a:rPr lang="el-GR" i="1" dirty="0"/>
              <a:t> βουλόμενοι </a:t>
            </a:r>
            <a:r>
              <a:rPr lang="el-GR" i="1" dirty="0" err="1"/>
              <a:t>κατευτελίζειν</a:t>
            </a:r>
            <a:r>
              <a:rPr lang="el-GR" i="1" dirty="0"/>
              <a:t> </a:t>
            </a:r>
            <a:r>
              <a:rPr lang="el-GR" i="1" dirty="0" err="1"/>
              <a:t>ἐκείνης</a:t>
            </a:r>
            <a:r>
              <a:rPr lang="el-GR" i="1" dirty="0"/>
              <a:t> </a:t>
            </a:r>
            <a:r>
              <a:rPr lang="el-GR" i="1" dirty="0" err="1"/>
              <a:t>τό</a:t>
            </a:r>
            <a:r>
              <a:rPr lang="el-GR" i="1" dirty="0"/>
              <a:t> κλέος, </a:t>
            </a:r>
            <a:r>
              <a:rPr lang="el-GR" i="1" dirty="0" err="1"/>
              <a:t>φθόνῳ</a:t>
            </a:r>
            <a:r>
              <a:rPr lang="el-GR" i="1" dirty="0"/>
              <a:t> τινί </a:t>
            </a:r>
            <a:r>
              <a:rPr lang="el-GR" i="1" dirty="0" err="1"/>
              <a:t>ἀρθέντες</a:t>
            </a:r>
            <a:r>
              <a:rPr lang="el-GR" i="1" dirty="0"/>
              <a:t> ἤ σφάλματι </a:t>
            </a:r>
            <a:r>
              <a:rPr lang="el-GR" i="1" dirty="0" err="1"/>
              <a:t>καί</a:t>
            </a:r>
            <a:r>
              <a:rPr lang="el-GR" i="1" dirty="0"/>
              <a:t> </a:t>
            </a:r>
            <a:r>
              <a:rPr lang="el-GR" i="1" dirty="0" err="1"/>
              <a:t>χρᾶναι</a:t>
            </a:r>
            <a:r>
              <a:rPr lang="el-GR" i="1" dirty="0"/>
              <a:t> βουλόμενοι διανοίας </a:t>
            </a:r>
            <a:r>
              <a:rPr lang="el-GR" i="1" dirty="0" err="1"/>
              <a:t>ἀνθρώπων</a:t>
            </a:r>
            <a:r>
              <a:rPr lang="el-GR" i="1" dirty="0"/>
              <a:t>, </a:t>
            </a:r>
            <a:r>
              <a:rPr lang="el-GR" i="1" dirty="0" err="1">
                <a:solidFill>
                  <a:srgbClr val="FF0000"/>
                </a:solidFill>
              </a:rPr>
              <a:t>ἐτόλμησαν</a:t>
            </a:r>
            <a:r>
              <a:rPr lang="el-GR" i="1" dirty="0">
                <a:solidFill>
                  <a:srgbClr val="FF0000"/>
                </a:solidFill>
              </a:rPr>
              <a:t> λέγειν </a:t>
            </a:r>
            <a:r>
              <a:rPr lang="el-GR" i="1" dirty="0" err="1">
                <a:solidFill>
                  <a:srgbClr val="FF0000"/>
                </a:solidFill>
              </a:rPr>
              <a:t>τήν</a:t>
            </a:r>
            <a:r>
              <a:rPr lang="el-GR" i="1" dirty="0">
                <a:solidFill>
                  <a:srgbClr val="FF0000"/>
                </a:solidFill>
              </a:rPr>
              <a:t> </a:t>
            </a:r>
            <a:r>
              <a:rPr lang="el-GR" i="1" dirty="0" err="1">
                <a:solidFill>
                  <a:srgbClr val="FF0000"/>
                </a:solidFill>
              </a:rPr>
              <a:t>ἁγίαν</a:t>
            </a:r>
            <a:r>
              <a:rPr lang="el-GR" i="1" dirty="0">
                <a:solidFill>
                  <a:srgbClr val="FF0000"/>
                </a:solidFill>
              </a:rPr>
              <a:t> </a:t>
            </a:r>
            <a:r>
              <a:rPr lang="el-GR" i="1" dirty="0" err="1">
                <a:solidFill>
                  <a:srgbClr val="FF0000"/>
                </a:solidFill>
              </a:rPr>
              <a:t>Μαρίαν</a:t>
            </a:r>
            <a:r>
              <a:rPr lang="el-GR" i="1" dirty="0">
                <a:solidFill>
                  <a:srgbClr val="FF0000"/>
                </a:solidFill>
              </a:rPr>
              <a:t> μετά </a:t>
            </a:r>
            <a:r>
              <a:rPr lang="el-GR" i="1" dirty="0" err="1">
                <a:solidFill>
                  <a:srgbClr val="FF0000"/>
                </a:solidFill>
              </a:rPr>
              <a:t>τήν</a:t>
            </a:r>
            <a:r>
              <a:rPr lang="el-GR" i="1" dirty="0">
                <a:solidFill>
                  <a:srgbClr val="FF0000"/>
                </a:solidFill>
              </a:rPr>
              <a:t> </a:t>
            </a:r>
            <a:r>
              <a:rPr lang="el-GR" i="1" dirty="0" err="1">
                <a:solidFill>
                  <a:srgbClr val="FF0000"/>
                </a:solidFill>
              </a:rPr>
              <a:t>τοῦ</a:t>
            </a:r>
            <a:r>
              <a:rPr lang="el-GR" i="1" dirty="0">
                <a:solidFill>
                  <a:srgbClr val="FF0000"/>
                </a:solidFill>
              </a:rPr>
              <a:t> </a:t>
            </a:r>
            <a:r>
              <a:rPr lang="el-GR" i="1" dirty="0" err="1">
                <a:solidFill>
                  <a:srgbClr val="FF0000"/>
                </a:solidFill>
              </a:rPr>
              <a:t>Χριστοῦ</a:t>
            </a:r>
            <a:r>
              <a:rPr lang="el-GR" i="1" dirty="0">
                <a:solidFill>
                  <a:srgbClr val="FF0000"/>
                </a:solidFill>
              </a:rPr>
              <a:t> </a:t>
            </a:r>
            <a:r>
              <a:rPr lang="el-GR" i="1" dirty="0" err="1">
                <a:solidFill>
                  <a:srgbClr val="FF0000"/>
                </a:solidFill>
              </a:rPr>
              <a:t>γέννησιν</a:t>
            </a:r>
            <a:r>
              <a:rPr lang="el-GR" i="1" dirty="0">
                <a:solidFill>
                  <a:srgbClr val="FF0000"/>
                </a:solidFill>
              </a:rPr>
              <a:t> </a:t>
            </a:r>
            <a:r>
              <a:rPr lang="el-GR" i="1" dirty="0" err="1">
                <a:solidFill>
                  <a:srgbClr val="FF0000"/>
                </a:solidFill>
              </a:rPr>
              <a:t>ἀνδρί</a:t>
            </a:r>
            <a:r>
              <a:rPr lang="el-GR" i="1" dirty="0">
                <a:solidFill>
                  <a:srgbClr val="FF0000"/>
                </a:solidFill>
              </a:rPr>
              <a:t> </a:t>
            </a:r>
            <a:r>
              <a:rPr lang="el-GR" i="1" dirty="0" err="1">
                <a:solidFill>
                  <a:srgbClr val="FF0000"/>
                </a:solidFill>
              </a:rPr>
              <a:t>συνῆφθαι</a:t>
            </a:r>
            <a:r>
              <a:rPr lang="el-GR" i="1" dirty="0">
                <a:solidFill>
                  <a:srgbClr val="FF0000"/>
                </a:solidFill>
              </a:rPr>
              <a:t>, </a:t>
            </a:r>
            <a:r>
              <a:rPr lang="el-GR" i="1" dirty="0" err="1">
                <a:solidFill>
                  <a:srgbClr val="FF0000"/>
                </a:solidFill>
              </a:rPr>
              <a:t>φημί</a:t>
            </a:r>
            <a:r>
              <a:rPr lang="el-GR" i="1" dirty="0">
                <a:solidFill>
                  <a:srgbClr val="FF0000"/>
                </a:solidFill>
              </a:rPr>
              <a:t> </a:t>
            </a:r>
            <a:r>
              <a:rPr lang="el-GR" i="1" dirty="0" err="1">
                <a:solidFill>
                  <a:srgbClr val="FF0000"/>
                </a:solidFill>
              </a:rPr>
              <a:t>δέ</a:t>
            </a:r>
            <a:r>
              <a:rPr lang="el-GR" i="1" dirty="0">
                <a:solidFill>
                  <a:srgbClr val="FF0000"/>
                </a:solidFill>
              </a:rPr>
              <a:t> </a:t>
            </a:r>
            <a:r>
              <a:rPr lang="el-GR" i="1" dirty="0" err="1">
                <a:solidFill>
                  <a:srgbClr val="FF0000"/>
                </a:solidFill>
              </a:rPr>
              <a:t>αὐτῷ</a:t>
            </a:r>
            <a:r>
              <a:rPr lang="el-GR" i="1" dirty="0">
                <a:solidFill>
                  <a:srgbClr val="FF0000"/>
                </a:solidFill>
              </a:rPr>
              <a:t> </a:t>
            </a:r>
            <a:r>
              <a:rPr lang="el-GR" i="1" dirty="0" err="1">
                <a:solidFill>
                  <a:srgbClr val="FF0000"/>
                </a:solidFill>
              </a:rPr>
              <a:t>τῷ</a:t>
            </a:r>
            <a:r>
              <a:rPr lang="el-GR" i="1" dirty="0">
                <a:solidFill>
                  <a:srgbClr val="FF0000"/>
                </a:solidFill>
              </a:rPr>
              <a:t> </a:t>
            </a:r>
            <a:r>
              <a:rPr lang="el-GR" i="1" dirty="0" err="1">
                <a:solidFill>
                  <a:srgbClr val="FF0000"/>
                </a:solidFill>
              </a:rPr>
              <a:t>Ἰωσήφ</a:t>
            </a:r>
            <a:r>
              <a:rPr lang="el-GR" i="1" dirty="0"/>
              <a:t>»</a:t>
            </a:r>
            <a:r>
              <a:rPr lang="el-GR" dirty="0"/>
              <a:t>. (</a:t>
            </a:r>
            <a:r>
              <a:rPr lang="el-GR" i="1" dirty="0" err="1"/>
              <a:t>Πανάριον</a:t>
            </a:r>
            <a:r>
              <a:rPr lang="el-GR" dirty="0"/>
              <a:t>, 78, PG 42, 700C)</a:t>
            </a:r>
          </a:p>
          <a:p>
            <a:r>
              <a:rPr lang="el-GR" dirty="0"/>
              <a:t>Ο </a:t>
            </a:r>
            <a:r>
              <a:rPr lang="el-GR" dirty="0" err="1"/>
              <a:t>Ελβίδιος</a:t>
            </a:r>
            <a:r>
              <a:rPr lang="el-GR" dirty="0"/>
              <a:t> ήταν ένας λαϊκός στη Ρώμη, ο οποίος προκλήθηκε να γράψει κατά του ασκητισμού. Γενικά, οι Χριστιανοί της Ρώμης δεν έρεπαν πολύ προς το μοναχισμό. Ο Ιερώνυμος ήταν νεοφερμένος στη Ρώμη το 382 και 383. Κέρδισε την εμπιστοσύνη του Πάπα Δαμάσου. Αλλά η συνηγορία του για έναν ασκητισμό πιο ακραίου τύπου δεν βρήκε γενική επιδοκιμασία. Η περίπτωση της </a:t>
            </a:r>
            <a:r>
              <a:rPr lang="el-GR" dirty="0" err="1"/>
              <a:t>Βλεσίλλας</a:t>
            </a:r>
            <a:r>
              <a:rPr lang="el-GR" dirty="0"/>
              <a:t> προξένησε μεγάλα προβλήματα στον Ιερώνυμο. Η </a:t>
            </a:r>
            <a:r>
              <a:rPr lang="el-GR" dirty="0" err="1"/>
              <a:t>Βλεσίλλα</a:t>
            </a:r>
            <a:r>
              <a:rPr lang="el-GR" dirty="0"/>
              <a:t> πέθανε και στην κηδεία της η μητέρα της λιποθύμησε. Όσοι ήταν παρόντες αγανάκτησαν. «</a:t>
            </a:r>
            <a:r>
              <a:rPr lang="el-GR" i="1" dirty="0"/>
              <a:t>Αυτό δεν είναι ό,τι ακριβώς έχουμε συχνά πει; Θρηνεί την κόρη της, που πέθανε εξαιτίας των νηστειών της … ως πότε θα πρέπει να περιμένουμε για </a:t>
            </a:r>
            <a:r>
              <a:rPr lang="el-GR" b="1" i="1" dirty="0"/>
              <a:t>να πετάξουμε έξω από την πόλη την αξιοκατάκριτη ομάδα των μοναχών</a:t>
            </a:r>
            <a:r>
              <a:rPr lang="el-GR" i="1" dirty="0"/>
              <a:t>; Γιατί δεν λιθοβολούνται ή δεν ρίχνονται μέσα στον Τίβερη; Δυστυχισμένη </a:t>
            </a:r>
            <a:r>
              <a:rPr lang="el-GR" i="1" dirty="0" err="1"/>
              <a:t>Πάουλα</a:t>
            </a:r>
            <a:r>
              <a:rPr lang="el-GR" i="1" dirty="0"/>
              <a:t>! Είναι οι μοναχοί που την παραπλάνησαν</a:t>
            </a:r>
            <a:r>
              <a:rPr lang="el-GR" dirty="0"/>
              <a:t>». Ο Ιερώνυμος ήταν ο αρχηγός «της αξιοκατάκριτης ομάδας μοναχών».</a:t>
            </a:r>
          </a:p>
          <a:p>
            <a:endParaRPr lang="el-GR" dirty="0"/>
          </a:p>
        </p:txBody>
      </p:sp>
    </p:spTree>
    <p:extLst>
      <p:ext uri="{BB962C8B-B14F-4D97-AF65-F5344CB8AC3E}">
        <p14:creationId xmlns:p14="http://schemas.microsoft.com/office/powerpoint/2010/main" val="29579095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53792"/>
          </a:xfrm>
        </p:spPr>
        <p:txBody>
          <a:bodyPr>
            <a:normAutofit fontScale="90000"/>
          </a:bodyPr>
          <a:lstStyle/>
          <a:p>
            <a:pPr algn="ctr"/>
            <a:r>
              <a:rPr lang="el-GR" dirty="0"/>
              <a:t>ΕΛΒΙΔΙΟΣ</a:t>
            </a:r>
          </a:p>
        </p:txBody>
      </p:sp>
      <p:sp>
        <p:nvSpPr>
          <p:cNvPr id="3" name="Θέση περιεχομένου 2"/>
          <p:cNvSpPr>
            <a:spLocks noGrp="1"/>
          </p:cNvSpPr>
          <p:nvPr>
            <p:ph idx="1"/>
          </p:nvPr>
        </p:nvSpPr>
        <p:spPr>
          <a:xfrm>
            <a:off x="0" y="434706"/>
            <a:ext cx="12192000" cy="6423293"/>
          </a:xfrm>
        </p:spPr>
        <p:txBody>
          <a:bodyPr>
            <a:normAutofit fontScale="85000" lnSpcReduction="10000"/>
          </a:bodyPr>
          <a:lstStyle/>
          <a:p>
            <a:r>
              <a:rPr lang="el-GR" dirty="0"/>
              <a:t>Όλα αυτά προκάλεσαν τον </a:t>
            </a:r>
            <a:r>
              <a:rPr lang="el-GR" dirty="0" err="1"/>
              <a:t>Ελβίδιο</a:t>
            </a:r>
            <a:r>
              <a:rPr lang="el-GR" dirty="0"/>
              <a:t>. </a:t>
            </a:r>
            <a:r>
              <a:rPr lang="el-GR" u="sng" dirty="0"/>
              <a:t>Αποφάσισε να χτυπήσει </a:t>
            </a:r>
            <a:r>
              <a:rPr lang="el-GR" dirty="0"/>
              <a:t>τον πυρήνα της πίστεως του Ιερωνύμου, δηλαδή </a:t>
            </a:r>
            <a:r>
              <a:rPr lang="el-GR" u="sng" dirty="0"/>
              <a:t>την πίστη ότι η αγαμία ήταν ανώτερη μορφή ζωής</a:t>
            </a:r>
            <a:r>
              <a:rPr lang="el-GR" dirty="0"/>
              <a:t>. Κατέληξε στο ότι δεν υπήρχε καλύτερος τρόπος να κτυπήσει αυτή τη θέση του Ιερωνύμου από του να χτυπήσει </a:t>
            </a:r>
            <a:r>
              <a:rPr lang="el-GR" b="1" dirty="0"/>
              <a:t>το δόγμα της </a:t>
            </a:r>
            <a:r>
              <a:rPr lang="el-GR" b="1" dirty="0" err="1"/>
              <a:t>αειπαρθενίας</a:t>
            </a:r>
            <a:r>
              <a:rPr lang="el-GR" b="1" dirty="0"/>
              <a:t> της Μαρίας</a:t>
            </a:r>
            <a:r>
              <a:rPr lang="el-GR" dirty="0"/>
              <a:t>. Όλη η συζήτηση με τον </a:t>
            </a:r>
            <a:r>
              <a:rPr lang="el-GR" dirty="0" err="1"/>
              <a:t>Ελβίδιο</a:t>
            </a:r>
            <a:r>
              <a:rPr lang="el-GR" dirty="0"/>
              <a:t> έχει σημασία από ιστορική άποψη. Η ουσία της ήταν ο ασκητισμός. Τα πέντε κύρια επιχειρήματα που τέθηκαν από τον </a:t>
            </a:r>
            <a:r>
              <a:rPr lang="el-GR" dirty="0" err="1"/>
              <a:t>Ελβίδιο</a:t>
            </a:r>
            <a:r>
              <a:rPr lang="el-GR" dirty="0"/>
              <a:t> θα μπορούσε να επανατεθούν κατά τη Μεταρρύθμιση. Και η απάντηση του Ιερωνύμου σ' αυτές τις θέσεις θα αποτελέσουν τις απόψεις της Λατινικής Εκκλησίας. Για να χτυπήσει την καρδιά του ασκητισμού ο </a:t>
            </a:r>
            <a:r>
              <a:rPr lang="el-GR" dirty="0" err="1"/>
              <a:t>Ελβίδιος</a:t>
            </a:r>
            <a:r>
              <a:rPr lang="el-GR" dirty="0"/>
              <a:t> θέτει μια βασική αρχή την οποία υποστηρίζει με πέντε επιχειρήματα. </a:t>
            </a:r>
          </a:p>
          <a:p>
            <a:r>
              <a:rPr lang="el-GR" dirty="0"/>
              <a:t>Ο βασικός ισχυρισμός ήταν ότι η Μαρία, αν και ήταν παρθένος κατά τη σύλληψη του Ιησού, έζησε ύστερα μια πλήρως κανονική έγγαμη ζωή με τον Ιωσήφ και του γέννησε αρκετά άλλα παιδιά. Την πρώτη βάση υποστηρίξεως την παίρνει από τα χωρία Ματθαίος 1:18 «</a:t>
            </a:r>
            <a:r>
              <a:rPr lang="el-GR" i="1" dirty="0" err="1"/>
              <a:t>Τοῦ</a:t>
            </a:r>
            <a:r>
              <a:rPr lang="el-GR" i="1" dirty="0"/>
              <a:t> </a:t>
            </a:r>
            <a:r>
              <a:rPr lang="el-GR" i="1" dirty="0" err="1"/>
              <a:t>δὲ</a:t>
            </a:r>
            <a:r>
              <a:rPr lang="el-GR" i="1" dirty="0"/>
              <a:t> ᾿</a:t>
            </a:r>
            <a:r>
              <a:rPr lang="el-GR" i="1" dirty="0" err="1"/>
              <a:t>Ιησοῦ</a:t>
            </a:r>
            <a:r>
              <a:rPr lang="el-GR" i="1" dirty="0"/>
              <a:t> </a:t>
            </a:r>
            <a:r>
              <a:rPr lang="el-GR" i="1" dirty="0" err="1"/>
              <a:t>Χριστοῦ</a:t>
            </a:r>
            <a:r>
              <a:rPr lang="el-GR" i="1" dirty="0"/>
              <a:t> ἡ </a:t>
            </a:r>
            <a:r>
              <a:rPr lang="el-GR" i="1" dirty="0" err="1"/>
              <a:t>γέννησις</a:t>
            </a:r>
            <a:r>
              <a:rPr lang="el-GR" i="1" dirty="0"/>
              <a:t> </a:t>
            </a:r>
            <a:r>
              <a:rPr lang="el-GR" i="1" dirty="0" err="1"/>
              <a:t>οὕτως</a:t>
            </a:r>
            <a:r>
              <a:rPr lang="el-GR" i="1" dirty="0"/>
              <a:t> </a:t>
            </a:r>
            <a:r>
              <a:rPr lang="el-GR" i="1" dirty="0" err="1"/>
              <a:t>ἦν</a:t>
            </a:r>
            <a:r>
              <a:rPr lang="el-GR" i="1" dirty="0"/>
              <a:t>. </a:t>
            </a:r>
            <a:r>
              <a:rPr lang="el-GR" i="1" dirty="0" err="1"/>
              <a:t>μνηστευθείσης</a:t>
            </a:r>
            <a:r>
              <a:rPr lang="el-GR" i="1" dirty="0"/>
              <a:t> </a:t>
            </a:r>
            <a:r>
              <a:rPr lang="el-GR" i="1" dirty="0" err="1"/>
              <a:t>γὰρ</a:t>
            </a:r>
            <a:r>
              <a:rPr lang="el-GR" i="1" dirty="0"/>
              <a:t> </a:t>
            </a:r>
            <a:r>
              <a:rPr lang="el-GR" i="1" dirty="0" err="1"/>
              <a:t>τῆς</a:t>
            </a:r>
            <a:r>
              <a:rPr lang="el-GR" i="1" dirty="0"/>
              <a:t> </a:t>
            </a:r>
            <a:r>
              <a:rPr lang="el-GR" i="1" dirty="0" err="1"/>
              <a:t>μητρὸς</a:t>
            </a:r>
            <a:r>
              <a:rPr lang="el-GR" i="1" dirty="0"/>
              <a:t> </a:t>
            </a:r>
            <a:r>
              <a:rPr lang="el-GR" i="1" dirty="0" err="1"/>
              <a:t>αὐτοῦ</a:t>
            </a:r>
            <a:r>
              <a:rPr lang="el-GR" i="1" dirty="0"/>
              <a:t> </a:t>
            </a:r>
            <a:r>
              <a:rPr lang="el-GR" i="1" dirty="0" err="1"/>
              <a:t>Μαρίας</a:t>
            </a:r>
            <a:r>
              <a:rPr lang="el-GR" i="1" dirty="0"/>
              <a:t> </a:t>
            </a:r>
            <a:r>
              <a:rPr lang="el-GR" i="1" dirty="0" err="1"/>
              <a:t>τῷ</a:t>
            </a:r>
            <a:r>
              <a:rPr lang="el-GR" i="1" dirty="0"/>
              <a:t> ᾿</a:t>
            </a:r>
            <a:r>
              <a:rPr lang="el-GR" i="1" dirty="0" err="1"/>
              <a:t>Ιωσήφ</a:t>
            </a:r>
            <a:r>
              <a:rPr lang="el-GR" i="1" dirty="0"/>
              <a:t>, </a:t>
            </a:r>
            <a:r>
              <a:rPr lang="el-GR" i="1" u="sng" dirty="0" err="1"/>
              <a:t>πρὶν</a:t>
            </a:r>
            <a:r>
              <a:rPr lang="el-GR" i="1" u="sng" dirty="0"/>
              <a:t> ἢ </a:t>
            </a:r>
            <a:r>
              <a:rPr lang="el-GR" i="1" u="sng" dirty="0" err="1"/>
              <a:t>συνελθεῖν</a:t>
            </a:r>
            <a:r>
              <a:rPr lang="el-GR" i="1" u="sng" dirty="0"/>
              <a:t> </a:t>
            </a:r>
            <a:r>
              <a:rPr lang="el-GR" i="1" u="sng" dirty="0" err="1"/>
              <a:t>αὐτοὺς</a:t>
            </a:r>
            <a:r>
              <a:rPr lang="el-GR" i="1" u="sng" dirty="0"/>
              <a:t> </a:t>
            </a:r>
            <a:r>
              <a:rPr lang="el-GR" i="1" u="sng" dirty="0" err="1"/>
              <a:t>εὑρέθη</a:t>
            </a:r>
            <a:r>
              <a:rPr lang="el-GR" i="1" u="sng" dirty="0"/>
              <a:t> </a:t>
            </a:r>
            <a:r>
              <a:rPr lang="el-GR" i="1" u="sng" dirty="0" err="1"/>
              <a:t>ἐν</a:t>
            </a:r>
            <a:r>
              <a:rPr lang="el-GR" i="1" u="sng" dirty="0"/>
              <a:t> </a:t>
            </a:r>
            <a:r>
              <a:rPr lang="el-GR" i="1" u="sng" dirty="0" err="1"/>
              <a:t>γαστρὶ</a:t>
            </a:r>
            <a:r>
              <a:rPr lang="el-GR" i="1" u="sng" dirty="0"/>
              <a:t> </a:t>
            </a:r>
            <a:r>
              <a:rPr lang="el-GR" i="1" u="sng" dirty="0" err="1"/>
              <a:t>ἔχουσα</a:t>
            </a:r>
            <a:r>
              <a:rPr lang="el-GR" i="1" u="sng" dirty="0"/>
              <a:t> </a:t>
            </a:r>
            <a:r>
              <a:rPr lang="el-GR" i="1" u="sng" dirty="0" err="1"/>
              <a:t>ἐκ</a:t>
            </a:r>
            <a:r>
              <a:rPr lang="el-GR" i="1" u="sng" dirty="0"/>
              <a:t> </a:t>
            </a:r>
            <a:r>
              <a:rPr lang="el-GR" i="1" u="sng" dirty="0" err="1"/>
              <a:t>Πνεύματος</a:t>
            </a:r>
            <a:r>
              <a:rPr lang="el-GR" i="1" u="sng" dirty="0"/>
              <a:t> ῾</a:t>
            </a:r>
            <a:r>
              <a:rPr lang="el-GR" i="1" u="sng" dirty="0" err="1"/>
              <a:t>Αγίου</a:t>
            </a:r>
            <a:r>
              <a:rPr lang="el-GR" dirty="0"/>
              <a:t>» και 1:25 «</a:t>
            </a:r>
            <a:r>
              <a:rPr lang="el-GR" i="1" u="sng" dirty="0" err="1"/>
              <a:t>καὶ</a:t>
            </a:r>
            <a:r>
              <a:rPr lang="el-GR" i="1" u="sng" dirty="0"/>
              <a:t> </a:t>
            </a:r>
            <a:r>
              <a:rPr lang="el-GR" i="1" u="sng" dirty="0" err="1"/>
              <a:t>οὐκ</a:t>
            </a:r>
            <a:r>
              <a:rPr lang="el-GR" i="1" u="sng" dirty="0"/>
              <a:t> </a:t>
            </a:r>
            <a:r>
              <a:rPr lang="el-GR" i="1" u="sng" dirty="0" err="1"/>
              <a:t>ἐγίνωσκεν</a:t>
            </a:r>
            <a:r>
              <a:rPr lang="el-GR" i="1" u="sng" dirty="0"/>
              <a:t> </a:t>
            </a:r>
            <a:r>
              <a:rPr lang="el-GR" i="1" u="sng" dirty="0" err="1"/>
              <a:t>αὐτὴν</a:t>
            </a:r>
            <a:r>
              <a:rPr lang="el-GR" i="1" u="sng" dirty="0"/>
              <a:t> </a:t>
            </a:r>
            <a:r>
              <a:rPr lang="el-GR" i="1" u="sng" dirty="0" err="1"/>
              <a:t>ἕως</a:t>
            </a:r>
            <a:r>
              <a:rPr lang="el-GR" i="1" u="sng" dirty="0"/>
              <a:t> </a:t>
            </a:r>
            <a:r>
              <a:rPr lang="el-GR" i="1" u="sng" dirty="0" err="1"/>
              <a:t>οὗ</a:t>
            </a:r>
            <a:r>
              <a:rPr lang="el-GR" i="1" u="sng" dirty="0"/>
              <a:t> </a:t>
            </a:r>
            <a:r>
              <a:rPr lang="el-GR" i="1" u="sng" dirty="0" err="1"/>
              <a:t>ἔτεκε</a:t>
            </a:r>
            <a:r>
              <a:rPr lang="el-GR" i="1" u="sng" dirty="0"/>
              <a:t> </a:t>
            </a:r>
            <a:r>
              <a:rPr lang="el-GR" i="1" u="sng" dirty="0" err="1"/>
              <a:t>τὸν</a:t>
            </a:r>
            <a:r>
              <a:rPr lang="el-GR" i="1" u="sng" dirty="0"/>
              <a:t> </a:t>
            </a:r>
            <a:r>
              <a:rPr lang="el-GR" i="1" u="sng" dirty="0" err="1"/>
              <a:t>υἱὸν</a:t>
            </a:r>
            <a:r>
              <a:rPr lang="el-GR" i="1" u="sng" dirty="0"/>
              <a:t> </a:t>
            </a:r>
            <a:r>
              <a:rPr lang="el-GR" i="1" u="sng" dirty="0" err="1"/>
              <a:t>αὐτῆς</a:t>
            </a:r>
            <a:r>
              <a:rPr lang="el-GR" i="1" u="sng" dirty="0"/>
              <a:t> </a:t>
            </a:r>
            <a:r>
              <a:rPr lang="el-GR" i="1" u="sng" dirty="0" err="1"/>
              <a:t>τὸν</a:t>
            </a:r>
            <a:r>
              <a:rPr lang="el-GR" i="1" u="sng" dirty="0"/>
              <a:t> </a:t>
            </a:r>
            <a:r>
              <a:rPr lang="el-GR" i="1" u="sng" dirty="0" err="1"/>
              <a:t>πρωτότοκον</a:t>
            </a:r>
            <a:r>
              <a:rPr lang="el-GR" i="1" dirty="0"/>
              <a:t>, </a:t>
            </a:r>
            <a:r>
              <a:rPr lang="el-GR" i="1" dirty="0" err="1"/>
              <a:t>καὶ</a:t>
            </a:r>
            <a:r>
              <a:rPr lang="el-GR" i="1" dirty="0"/>
              <a:t> </a:t>
            </a:r>
            <a:r>
              <a:rPr lang="el-GR" i="1" dirty="0" err="1"/>
              <a:t>ἐκάλεσε</a:t>
            </a:r>
            <a:r>
              <a:rPr lang="el-GR" i="1" dirty="0"/>
              <a:t> </a:t>
            </a:r>
            <a:r>
              <a:rPr lang="el-GR" i="1" dirty="0" err="1"/>
              <a:t>τὸ</a:t>
            </a:r>
            <a:r>
              <a:rPr lang="el-GR" i="1" dirty="0"/>
              <a:t> </a:t>
            </a:r>
            <a:r>
              <a:rPr lang="el-GR" i="1" dirty="0" err="1"/>
              <a:t>ὄνομα</a:t>
            </a:r>
            <a:r>
              <a:rPr lang="el-GR" i="1" dirty="0"/>
              <a:t> </a:t>
            </a:r>
            <a:r>
              <a:rPr lang="el-GR" i="1" dirty="0" err="1"/>
              <a:t>αὐτοῦ</a:t>
            </a:r>
            <a:r>
              <a:rPr lang="el-GR" i="1" dirty="0"/>
              <a:t> ᾿</a:t>
            </a:r>
            <a:r>
              <a:rPr lang="el-GR" i="1" dirty="0" err="1"/>
              <a:t>Ιησοῦν</a:t>
            </a:r>
            <a:r>
              <a:rPr lang="el-GR" dirty="0"/>
              <a:t>». Τη δεύτερη βάση υποστηρίξεως την παίρνει από το χωρίο </a:t>
            </a:r>
            <a:r>
              <a:rPr lang="el-GR" dirty="0" err="1"/>
              <a:t>Λουκ</a:t>
            </a:r>
            <a:r>
              <a:rPr lang="el-GR" dirty="0"/>
              <a:t>. 2:7 «</a:t>
            </a:r>
            <a:r>
              <a:rPr lang="el-GR" i="1" u="sng" dirty="0" err="1"/>
              <a:t>καὶ</a:t>
            </a:r>
            <a:r>
              <a:rPr lang="el-GR" i="1" u="sng" dirty="0"/>
              <a:t> </a:t>
            </a:r>
            <a:r>
              <a:rPr lang="el-GR" i="1" u="sng" dirty="0" err="1"/>
              <a:t>ἔτεκε</a:t>
            </a:r>
            <a:r>
              <a:rPr lang="el-GR" i="1" u="sng" dirty="0"/>
              <a:t> </a:t>
            </a:r>
            <a:r>
              <a:rPr lang="el-GR" i="1" u="sng" dirty="0" err="1"/>
              <a:t>τὸν</a:t>
            </a:r>
            <a:r>
              <a:rPr lang="el-GR" i="1" u="sng" dirty="0"/>
              <a:t> </a:t>
            </a:r>
            <a:r>
              <a:rPr lang="el-GR" i="1" u="sng" dirty="0" err="1"/>
              <a:t>υἱὸν</a:t>
            </a:r>
            <a:r>
              <a:rPr lang="el-GR" i="1" u="sng" dirty="0"/>
              <a:t> </a:t>
            </a:r>
            <a:r>
              <a:rPr lang="el-GR" i="1" u="sng" dirty="0" err="1"/>
              <a:t>αὐτῆς</a:t>
            </a:r>
            <a:r>
              <a:rPr lang="el-GR" i="1" u="sng" dirty="0"/>
              <a:t> </a:t>
            </a:r>
            <a:r>
              <a:rPr lang="el-GR" i="1" u="sng" dirty="0" err="1"/>
              <a:t>τὸν</a:t>
            </a:r>
            <a:r>
              <a:rPr lang="el-GR" i="1" u="sng" dirty="0"/>
              <a:t> </a:t>
            </a:r>
            <a:r>
              <a:rPr lang="el-GR" i="1" u="sng" dirty="0" err="1"/>
              <a:t>πρωτότοκον</a:t>
            </a:r>
            <a:r>
              <a:rPr lang="el-GR" i="1" dirty="0"/>
              <a:t>...</a:t>
            </a:r>
            <a:r>
              <a:rPr lang="el-GR" dirty="0"/>
              <a:t>» Η τρίτη έρχεται από την αναφορά μέσα στα Ευαγγέλια για «αδελφούς και </a:t>
            </a:r>
            <a:r>
              <a:rPr lang="el-GR" dirty="0" err="1"/>
              <a:t>αδελφάς</a:t>
            </a:r>
            <a:r>
              <a:rPr lang="el-GR" dirty="0"/>
              <a:t>» του Ιησού. Η τέταρτη είναι μια προσφυγή σε παλαιότερους Λατίνους συγγραφείς, ιδιαίτερα στον Τερτυλλιανό και τον </a:t>
            </a:r>
            <a:r>
              <a:rPr lang="el-GR" dirty="0" err="1"/>
              <a:t>Βικτωρίνο</a:t>
            </a:r>
            <a:r>
              <a:rPr lang="el-GR" dirty="0"/>
              <a:t> </a:t>
            </a:r>
            <a:r>
              <a:rPr lang="el-GR" dirty="0" err="1"/>
              <a:t>Πεταβίου</a:t>
            </a:r>
            <a:r>
              <a:rPr lang="el-GR" dirty="0"/>
              <a:t>. Η πέμπτη του υποστήριξη είναι η γενική ιδέα ότι το να αναγνωρίσει κανείς ότι η Μαρία υπήρξε μια πραγματική σύζυγος του Ιωσήφ, δεν την ατιμάζει.</a:t>
            </a:r>
          </a:p>
        </p:txBody>
      </p:sp>
    </p:spTree>
    <p:extLst>
      <p:ext uri="{BB962C8B-B14F-4D97-AF65-F5344CB8AC3E}">
        <p14:creationId xmlns:p14="http://schemas.microsoft.com/office/powerpoint/2010/main" val="38185825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476518"/>
          </a:xfrm>
        </p:spPr>
        <p:txBody>
          <a:bodyPr>
            <a:normAutofit fontScale="90000"/>
          </a:bodyPr>
          <a:lstStyle/>
          <a:p>
            <a:pPr algn="ctr"/>
            <a:r>
              <a:rPr lang="el-GR" dirty="0"/>
              <a:t>ΕΛΒΙΔΙΟΣ</a:t>
            </a:r>
          </a:p>
        </p:txBody>
      </p:sp>
      <p:sp>
        <p:nvSpPr>
          <p:cNvPr id="3" name="Θέση περιεχομένου 2"/>
          <p:cNvSpPr>
            <a:spLocks noGrp="1"/>
          </p:cNvSpPr>
          <p:nvPr>
            <p:ph idx="1"/>
          </p:nvPr>
        </p:nvSpPr>
        <p:spPr>
          <a:xfrm>
            <a:off x="0" y="476518"/>
            <a:ext cx="12192000" cy="6381481"/>
          </a:xfrm>
        </p:spPr>
        <p:txBody>
          <a:bodyPr>
            <a:normAutofit fontScale="92500" lnSpcReduction="20000"/>
          </a:bodyPr>
          <a:lstStyle/>
          <a:p>
            <a:r>
              <a:rPr lang="el-GR" dirty="0"/>
              <a:t>Η απάντηση του Ιερωνύμου θα διαμορφώσει τη μελλοντική </a:t>
            </a:r>
            <a:r>
              <a:rPr lang="el-GR" dirty="0" err="1"/>
              <a:t>Μαριολογία</a:t>
            </a:r>
            <a:r>
              <a:rPr lang="el-GR" dirty="0"/>
              <a:t> της Λατινικής Εκκλησίας, καθώς και τη μελλοντική διδασκαλία για τη σεξουαλικότητα στη Λατινική Εκκλησία. Η βασική του απάντηση  είναι να χρησιμοποιήσει Αγιογραφικά κείμενα κατά τέτοιο τρόπο που να αποκαλύπτουν ότι </a:t>
            </a:r>
            <a:r>
              <a:rPr lang="el-GR" b="1" dirty="0"/>
              <a:t>η ερμηνεία του </a:t>
            </a:r>
            <a:r>
              <a:rPr lang="el-GR" b="1" dirty="0" err="1"/>
              <a:t>Ελβιδίου</a:t>
            </a:r>
            <a:r>
              <a:rPr lang="el-GR" b="1" dirty="0"/>
              <a:t> δεν είναι η μόνη</a:t>
            </a:r>
            <a:r>
              <a:rPr lang="el-GR" dirty="0"/>
              <a:t>. </a:t>
            </a:r>
            <a:r>
              <a:rPr lang="el-GR" b="1" dirty="0"/>
              <a:t>Επιπλέον, αυτή είναι εσφαλμένη</a:t>
            </a:r>
            <a:r>
              <a:rPr lang="el-GR" dirty="0"/>
              <a:t>.</a:t>
            </a:r>
          </a:p>
          <a:p>
            <a:r>
              <a:rPr lang="el-GR" dirty="0"/>
              <a:t>Αναλύει τα Αγιογραφικά κείμενα που προβάλλει ο </a:t>
            </a:r>
            <a:r>
              <a:rPr lang="el-GR" dirty="0" err="1"/>
              <a:t>Ελβίδιος</a:t>
            </a:r>
            <a:r>
              <a:rPr lang="el-GR" dirty="0"/>
              <a:t> και τονίζει, π. χ., ότι το </a:t>
            </a:r>
            <a:r>
              <a:rPr lang="el-GR" b="1" dirty="0">
                <a:solidFill>
                  <a:srgbClr val="FF0000"/>
                </a:solidFill>
              </a:rPr>
              <a:t>«έως» </a:t>
            </a:r>
            <a:r>
              <a:rPr lang="el-GR" dirty="0"/>
              <a:t>(Ματθαίος 1:25) με κανένα τρόπο δεν σημαίνει ότι από κει και πέρα η κατάσταση άλλαξε, γιατί το «έως» βεβαιώνει απλώς μια πραγματικότητα μέχρις ενός ορισμένου σημείου, χωρίς καθόλου να σημαίνει μια αλλαγή αυτής της πραγματικότητας μετέπειτα. Το </a:t>
            </a:r>
            <a:r>
              <a:rPr lang="el-GR" b="1" dirty="0">
                <a:solidFill>
                  <a:srgbClr val="FF0000"/>
                </a:solidFill>
              </a:rPr>
              <a:t>«πρωτότοκος» </a:t>
            </a:r>
            <a:r>
              <a:rPr lang="el-GR" dirty="0"/>
              <a:t>σημαίνει ακριβώς ότι ο Ιησούς ήταν ο «πρωτότοκος». Δεν σημαίνει καθόλου την ύπαρξη ενός «δευτερότοκου». Μάλλον, τονίζει το γεγονός ότι η Μαρία δεν είχε κανένα παιδί πριν από τον Ιησού. Επίσης, τονίζει ότι όλοι οι ορθόδοξοι Πατέρες πίστευαν στο αειπάρθενο της Μαρίας.</a:t>
            </a:r>
          </a:p>
          <a:p>
            <a:r>
              <a:rPr lang="el-GR" dirty="0"/>
              <a:t>Απευθυνόμενος στον </a:t>
            </a:r>
            <a:r>
              <a:rPr lang="el-GR" dirty="0" err="1"/>
              <a:t>Ελβίδιο</a:t>
            </a:r>
            <a:r>
              <a:rPr lang="el-GR" dirty="0"/>
              <a:t> γράφει: «</a:t>
            </a:r>
            <a:r>
              <a:rPr lang="el-GR" i="1" dirty="0"/>
              <a:t>ω σεις αμαθέστατοι άνθρωποι! Χωρίς να κάνετε τον κόπο να συμβουλευθείτε τις Γραφές, έχετε μολύνει με τη γλοιώδη γλώσσα σας την Παρθένο. Ο μύθος μιλά για τον ανόητο, ο οποίος, για να μιλούν γι' αυτόν, δεν βρήκε να κάνει τίποτε το καλύτερο παρά να βάλει φωτιά στο ναό της Αρτέμιδος … Ακολουθώντας το παράδειγμα αυτής της τερατωδίας έχετε και σεις μολύνει το ναό του Αγίου Πνεύματος υποθέτοντας ότι από αυτήν (τη Μαρία) απέρρευσε ολόκληρο πλήθος από αδελφούς και αδελφές. Να, λοιπόν, πετύχατε το σκοπό σας. Το έγκλημα σας θα σας κάνει φημισμένους!</a:t>
            </a:r>
            <a:r>
              <a:rPr lang="el-GR" dirty="0"/>
              <a:t>».</a:t>
            </a:r>
          </a:p>
        </p:txBody>
      </p:sp>
    </p:spTree>
    <p:extLst>
      <p:ext uri="{BB962C8B-B14F-4D97-AF65-F5344CB8AC3E}">
        <p14:creationId xmlns:p14="http://schemas.microsoft.com/office/powerpoint/2010/main" val="3622995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56823"/>
          </a:xfrm>
        </p:spPr>
        <p:txBody>
          <a:bodyPr>
            <a:normAutofit fontScale="90000"/>
          </a:bodyPr>
          <a:lstStyle/>
          <a:p>
            <a:pPr algn="ctr"/>
            <a:r>
              <a:rPr lang="el-GR" dirty="0"/>
              <a:t>Η ΑΜΑΡΤΙΑ ΣΕ ΣΧΕΣΗ ΜΕ ΤΗ ΘΕΟΤΟΚΟ</a:t>
            </a:r>
          </a:p>
        </p:txBody>
      </p:sp>
      <p:sp>
        <p:nvSpPr>
          <p:cNvPr id="3" name="Θέση περιεχομένου 2"/>
          <p:cNvSpPr>
            <a:spLocks noGrp="1"/>
          </p:cNvSpPr>
          <p:nvPr>
            <p:ph idx="1"/>
          </p:nvPr>
        </p:nvSpPr>
        <p:spPr>
          <a:xfrm>
            <a:off x="0" y="566670"/>
            <a:ext cx="12192000" cy="6291330"/>
          </a:xfrm>
        </p:spPr>
        <p:txBody>
          <a:bodyPr>
            <a:normAutofit lnSpcReduction="10000"/>
          </a:bodyPr>
          <a:lstStyle/>
          <a:p>
            <a:r>
              <a:rPr lang="el-GR" dirty="0"/>
              <a:t>Σύμφωνα με τον άγιο </a:t>
            </a:r>
            <a:r>
              <a:rPr lang="el-GR" b="1" dirty="0"/>
              <a:t>Μάξιμο τον Ομολογητή </a:t>
            </a:r>
            <a:r>
              <a:rPr lang="el-GR" dirty="0"/>
              <a:t>"</a:t>
            </a:r>
            <a:r>
              <a:rPr lang="el-GR" i="1" dirty="0"/>
              <a:t>πάντες </a:t>
            </a:r>
            <a:r>
              <a:rPr lang="el-GR" i="1" dirty="0" err="1"/>
              <a:t>οἱ</a:t>
            </a:r>
            <a:r>
              <a:rPr lang="el-GR" i="1" dirty="0"/>
              <a:t> </a:t>
            </a:r>
            <a:r>
              <a:rPr lang="el-GR" i="1" dirty="0" err="1"/>
              <a:t>ἐξ</a:t>
            </a:r>
            <a:r>
              <a:rPr lang="el-GR" i="1" dirty="0"/>
              <a:t>’ </a:t>
            </a:r>
            <a:r>
              <a:rPr lang="el-GR" i="1" dirty="0" err="1"/>
              <a:t>Ἀδάμ</a:t>
            </a:r>
            <a:r>
              <a:rPr lang="el-GR" i="1" dirty="0"/>
              <a:t> γεννώμενοι, </a:t>
            </a:r>
            <a:r>
              <a:rPr lang="el-GR" i="1" dirty="0" err="1"/>
              <a:t>ἐν</a:t>
            </a:r>
            <a:r>
              <a:rPr lang="el-GR" i="1" dirty="0"/>
              <a:t> </a:t>
            </a:r>
            <a:r>
              <a:rPr lang="el-GR" i="1" dirty="0" err="1"/>
              <a:t>ἀνομίαις</a:t>
            </a:r>
            <a:r>
              <a:rPr lang="el-GR" i="1" dirty="0"/>
              <a:t> συλλαμβάνονται </a:t>
            </a:r>
            <a:r>
              <a:rPr lang="el-GR" i="1" dirty="0" err="1"/>
              <a:t>ὑποπίπτοντες</a:t>
            </a:r>
            <a:r>
              <a:rPr lang="el-GR" i="1" dirty="0"/>
              <a:t> </a:t>
            </a:r>
            <a:r>
              <a:rPr lang="el-GR" i="1" dirty="0" err="1"/>
              <a:t>τῇ</a:t>
            </a:r>
            <a:r>
              <a:rPr lang="el-GR" i="1" dirty="0"/>
              <a:t> </a:t>
            </a:r>
            <a:r>
              <a:rPr lang="el-GR" i="1" dirty="0" err="1"/>
              <a:t>τοῦ</a:t>
            </a:r>
            <a:r>
              <a:rPr lang="el-GR" i="1" dirty="0"/>
              <a:t> </a:t>
            </a:r>
            <a:r>
              <a:rPr lang="el-GR" i="1" dirty="0" err="1"/>
              <a:t>προπάτορος</a:t>
            </a:r>
            <a:r>
              <a:rPr lang="el-GR" i="1" dirty="0"/>
              <a:t> </a:t>
            </a:r>
            <a:r>
              <a:rPr lang="el-GR" i="1" dirty="0" err="1"/>
              <a:t>καταδίκῃ</a:t>
            </a:r>
            <a:r>
              <a:rPr lang="el-GR" i="1" dirty="0"/>
              <a:t>… </a:t>
            </a:r>
            <a:r>
              <a:rPr lang="el-GR" i="1" dirty="0" err="1"/>
              <a:t>Ἀρχὴν</a:t>
            </a:r>
            <a:r>
              <a:rPr lang="el-GR" i="1" dirty="0"/>
              <a:t> </a:t>
            </a:r>
            <a:r>
              <a:rPr lang="el-GR" i="1" dirty="0" err="1"/>
              <a:t>ἔσχε</a:t>
            </a:r>
            <a:r>
              <a:rPr lang="el-GR" i="1" dirty="0"/>
              <a:t> </a:t>
            </a:r>
            <a:r>
              <a:rPr lang="el-GR" i="1" dirty="0" err="1"/>
              <a:t>μετὰ</a:t>
            </a:r>
            <a:r>
              <a:rPr lang="el-GR" i="1" dirty="0"/>
              <a:t> </a:t>
            </a:r>
            <a:r>
              <a:rPr lang="el-GR" i="1" dirty="0" err="1"/>
              <a:t>τὴν</a:t>
            </a:r>
            <a:r>
              <a:rPr lang="el-GR" i="1" dirty="0"/>
              <a:t> </a:t>
            </a:r>
            <a:r>
              <a:rPr lang="el-GR" i="1" dirty="0" err="1"/>
              <a:t>παράβασιν</a:t>
            </a:r>
            <a:r>
              <a:rPr lang="el-GR" i="1" dirty="0"/>
              <a:t> ἡ </a:t>
            </a:r>
            <a:r>
              <a:rPr lang="el-GR" i="1" dirty="0" err="1"/>
              <a:t>τῶν</a:t>
            </a:r>
            <a:r>
              <a:rPr lang="el-GR" i="1" dirty="0"/>
              <a:t> </a:t>
            </a:r>
            <a:r>
              <a:rPr lang="el-GR" i="1" dirty="0" err="1"/>
              <a:t>ἀνθρώπων</a:t>
            </a:r>
            <a:r>
              <a:rPr lang="el-GR" i="1" dirty="0"/>
              <a:t> φύσις </a:t>
            </a:r>
            <a:r>
              <a:rPr lang="el-GR" i="1" dirty="0" err="1"/>
              <a:t>τῆς</a:t>
            </a:r>
            <a:r>
              <a:rPr lang="el-GR" i="1" dirty="0"/>
              <a:t> </a:t>
            </a:r>
            <a:r>
              <a:rPr lang="el-GR" i="1" dirty="0" err="1"/>
              <a:t>ἰδίας</a:t>
            </a:r>
            <a:r>
              <a:rPr lang="el-GR" i="1" dirty="0"/>
              <a:t> γενέσεως </a:t>
            </a:r>
            <a:r>
              <a:rPr lang="el-GR" i="1" dirty="0" err="1"/>
              <a:t>τὴν</a:t>
            </a:r>
            <a:r>
              <a:rPr lang="el-GR" i="1" dirty="0"/>
              <a:t> καθ' </a:t>
            </a:r>
            <a:r>
              <a:rPr lang="el-GR" i="1" dirty="0" err="1"/>
              <a:t>ἡδονὴν</a:t>
            </a:r>
            <a:r>
              <a:rPr lang="el-GR" i="1" dirty="0"/>
              <a:t> </a:t>
            </a:r>
            <a:r>
              <a:rPr lang="el-GR" i="1" dirty="0" err="1"/>
              <a:t>ἐκ</a:t>
            </a:r>
            <a:r>
              <a:rPr lang="el-GR" i="1" dirty="0"/>
              <a:t> </a:t>
            </a:r>
            <a:r>
              <a:rPr lang="el-GR" i="1" dirty="0" err="1"/>
              <a:t>φθορᾶς</a:t>
            </a:r>
            <a:r>
              <a:rPr lang="el-GR" i="1" dirty="0"/>
              <a:t> </a:t>
            </a:r>
            <a:r>
              <a:rPr lang="el-GR" i="1" dirty="0" err="1"/>
              <a:t>σύλληψιν</a:t>
            </a:r>
            <a:r>
              <a:rPr lang="el-GR" i="1" dirty="0"/>
              <a:t> </a:t>
            </a:r>
            <a:r>
              <a:rPr lang="el-GR" i="1" dirty="0" err="1"/>
              <a:t>καὶ</a:t>
            </a:r>
            <a:r>
              <a:rPr lang="el-GR" i="1" dirty="0"/>
              <a:t> </a:t>
            </a:r>
            <a:r>
              <a:rPr lang="el-GR" i="1" dirty="0" err="1"/>
              <a:t>τὴ</a:t>
            </a:r>
            <a:r>
              <a:rPr lang="el-GR" i="1" dirty="0"/>
              <a:t> </a:t>
            </a:r>
            <a:r>
              <a:rPr lang="el-GR" i="1" dirty="0" err="1"/>
              <a:t>κατὰ</a:t>
            </a:r>
            <a:r>
              <a:rPr lang="el-GR" i="1" dirty="0"/>
              <a:t> </a:t>
            </a:r>
            <a:r>
              <a:rPr lang="el-GR" i="1" dirty="0" err="1"/>
              <a:t>ρεῦσιν</a:t>
            </a:r>
            <a:r>
              <a:rPr lang="el-GR" i="1" dirty="0"/>
              <a:t> </a:t>
            </a:r>
            <a:r>
              <a:rPr lang="el-GR" i="1" dirty="0" err="1"/>
              <a:t>γέννησιν</a:t>
            </a:r>
            <a:r>
              <a:rPr lang="el-GR" i="1" dirty="0"/>
              <a:t>, </a:t>
            </a:r>
            <a:r>
              <a:rPr lang="el-GR" i="1" dirty="0" err="1"/>
              <a:t>καὶ</a:t>
            </a:r>
            <a:r>
              <a:rPr lang="el-GR" i="1" dirty="0"/>
              <a:t> τέλος </a:t>
            </a:r>
            <a:r>
              <a:rPr lang="el-GR" i="1" dirty="0" err="1"/>
              <a:t>τὸν</a:t>
            </a:r>
            <a:r>
              <a:rPr lang="el-GR" i="1" dirty="0"/>
              <a:t> κατ' </a:t>
            </a:r>
            <a:r>
              <a:rPr lang="el-GR" i="1" dirty="0" err="1"/>
              <a:t>ὀδύνην</a:t>
            </a:r>
            <a:r>
              <a:rPr lang="el-GR" i="1" dirty="0"/>
              <a:t> </a:t>
            </a:r>
            <a:r>
              <a:rPr lang="el-GR" i="1" dirty="0" err="1"/>
              <a:t>διὰ</a:t>
            </a:r>
            <a:r>
              <a:rPr lang="el-GR" i="1" dirty="0"/>
              <a:t> </a:t>
            </a:r>
            <a:r>
              <a:rPr lang="el-GR" i="1" dirty="0" err="1"/>
              <a:t>φθορᾶς</a:t>
            </a:r>
            <a:r>
              <a:rPr lang="el-GR" i="1" dirty="0"/>
              <a:t> θάνατον. Ὁ </a:t>
            </a:r>
            <a:r>
              <a:rPr lang="el-GR" i="1" dirty="0" err="1"/>
              <a:t>δὲ</a:t>
            </a:r>
            <a:r>
              <a:rPr lang="el-GR" i="1" dirty="0"/>
              <a:t> Κύριος ταύτην </a:t>
            </a:r>
            <a:r>
              <a:rPr lang="el-GR" i="1" dirty="0" err="1"/>
              <a:t>οὐκ</a:t>
            </a:r>
            <a:r>
              <a:rPr lang="el-GR" i="1" dirty="0"/>
              <a:t> </a:t>
            </a:r>
            <a:r>
              <a:rPr lang="el-GR" i="1" dirty="0" err="1"/>
              <a:t>ἔχων</a:t>
            </a:r>
            <a:r>
              <a:rPr lang="el-GR" i="1" dirty="0"/>
              <a:t> </a:t>
            </a:r>
            <a:r>
              <a:rPr lang="el-GR" i="1" dirty="0" err="1"/>
              <a:t>ἀρχὴν</a:t>
            </a:r>
            <a:r>
              <a:rPr lang="el-GR" i="1" dirty="0"/>
              <a:t> </a:t>
            </a:r>
            <a:r>
              <a:rPr lang="el-GR" i="1" dirty="0" err="1"/>
              <a:t>τῆς</a:t>
            </a:r>
            <a:r>
              <a:rPr lang="el-GR" i="1" dirty="0"/>
              <a:t> </a:t>
            </a:r>
            <a:r>
              <a:rPr lang="el-GR" i="1" dirty="0" err="1"/>
              <a:t>κατὰ</a:t>
            </a:r>
            <a:r>
              <a:rPr lang="el-GR" i="1" dirty="0"/>
              <a:t> σάρκα γεννήσεως, </a:t>
            </a:r>
            <a:r>
              <a:rPr lang="el-GR" i="1" dirty="0" err="1"/>
              <a:t>οὔτε</a:t>
            </a:r>
            <a:r>
              <a:rPr lang="el-GR" i="1" dirty="0"/>
              <a:t> </a:t>
            </a:r>
            <a:r>
              <a:rPr lang="el-GR" i="1" dirty="0" err="1"/>
              <a:t>τῷ</a:t>
            </a:r>
            <a:r>
              <a:rPr lang="el-GR" i="1" dirty="0"/>
              <a:t> τέλει, </a:t>
            </a:r>
            <a:r>
              <a:rPr lang="el-GR" i="1" dirty="0" err="1"/>
              <a:t>τοὐτέστι</a:t>
            </a:r>
            <a:r>
              <a:rPr lang="el-GR" i="1" dirty="0"/>
              <a:t> </a:t>
            </a:r>
            <a:r>
              <a:rPr lang="el-GR" i="1" dirty="0" err="1"/>
              <a:t>τῷ</a:t>
            </a:r>
            <a:r>
              <a:rPr lang="el-GR" i="1" dirty="0"/>
              <a:t> </a:t>
            </a:r>
            <a:r>
              <a:rPr lang="el-GR" i="1" dirty="0" err="1"/>
              <a:t>θανάτῳ</a:t>
            </a:r>
            <a:r>
              <a:rPr lang="el-GR" i="1" dirty="0"/>
              <a:t> </a:t>
            </a:r>
            <a:r>
              <a:rPr lang="el-GR" i="1" dirty="0" err="1"/>
              <a:t>ὑπῆρχεν</a:t>
            </a:r>
            <a:r>
              <a:rPr lang="el-GR" i="1" dirty="0"/>
              <a:t> </a:t>
            </a:r>
            <a:r>
              <a:rPr lang="el-GR" i="1" dirty="0" err="1"/>
              <a:t>ἁλωτός</a:t>
            </a:r>
            <a:r>
              <a:rPr lang="el-GR" dirty="0"/>
              <a:t>." (</a:t>
            </a:r>
            <a:r>
              <a:rPr lang="el-GR" i="1" dirty="0" err="1"/>
              <a:t>Πεύσεις</a:t>
            </a:r>
            <a:r>
              <a:rPr lang="el-GR" i="1" dirty="0"/>
              <a:t> </a:t>
            </a:r>
            <a:r>
              <a:rPr lang="el-GR" i="1" dirty="0" err="1"/>
              <a:t>καὶ</a:t>
            </a:r>
            <a:r>
              <a:rPr lang="el-GR" i="1" dirty="0"/>
              <a:t> </a:t>
            </a:r>
            <a:r>
              <a:rPr lang="el-GR" i="1" dirty="0" err="1"/>
              <a:t>ἀποκρίσεις</a:t>
            </a:r>
            <a:r>
              <a:rPr lang="el-GR" dirty="0"/>
              <a:t>, </a:t>
            </a:r>
            <a:r>
              <a:rPr lang="en-US" dirty="0"/>
              <a:t>PG 90, 788B)</a:t>
            </a:r>
          </a:p>
          <a:p>
            <a:r>
              <a:rPr lang="el-GR" dirty="0"/>
              <a:t>Ο </a:t>
            </a:r>
            <a:r>
              <a:rPr lang="el-GR" b="1" dirty="0" err="1"/>
              <a:t>Επιφάνιος</a:t>
            </a:r>
            <a:r>
              <a:rPr lang="el-GR" b="1" dirty="0"/>
              <a:t> Κωνσταντίας </a:t>
            </a:r>
            <a:r>
              <a:rPr lang="el-GR" dirty="0"/>
              <a:t>στο έργο του </a:t>
            </a:r>
            <a:r>
              <a:rPr lang="el-GR" i="1" dirty="0" err="1"/>
              <a:t>Κατὰ</a:t>
            </a:r>
            <a:r>
              <a:rPr lang="el-GR" i="1" dirty="0"/>
              <a:t> </a:t>
            </a:r>
            <a:r>
              <a:rPr lang="el-GR" i="1" dirty="0" err="1"/>
              <a:t>Κολλυριδιανῶν</a:t>
            </a:r>
            <a:r>
              <a:rPr lang="el-GR" i="1" dirty="0"/>
              <a:t> </a:t>
            </a:r>
            <a:r>
              <a:rPr lang="el-GR" dirty="0"/>
              <a:t>επισημαίνει: "</a:t>
            </a:r>
            <a:r>
              <a:rPr lang="el-GR" i="1" dirty="0" err="1"/>
              <a:t>Οὐ</a:t>
            </a:r>
            <a:r>
              <a:rPr lang="el-GR" i="1" dirty="0"/>
              <a:t> μόνον </a:t>
            </a:r>
            <a:r>
              <a:rPr lang="el-GR" i="1" dirty="0" err="1"/>
              <a:t>ἑτέρως</a:t>
            </a:r>
            <a:r>
              <a:rPr lang="el-GR" i="1" dirty="0"/>
              <a:t> </a:t>
            </a:r>
            <a:r>
              <a:rPr lang="el-GR" i="1" dirty="0" err="1"/>
              <a:t>γεγεννημένη</a:t>
            </a:r>
            <a:r>
              <a:rPr lang="el-GR" i="1" dirty="0"/>
              <a:t> (ἡ Θεοτόκος) </a:t>
            </a:r>
            <a:r>
              <a:rPr lang="el-GR" i="1" dirty="0" err="1"/>
              <a:t>παρὰ</a:t>
            </a:r>
            <a:r>
              <a:rPr lang="el-GR" i="1" dirty="0"/>
              <a:t> </a:t>
            </a:r>
            <a:r>
              <a:rPr lang="el-GR" i="1" dirty="0" err="1"/>
              <a:t>τὴν</a:t>
            </a:r>
            <a:r>
              <a:rPr lang="el-GR" i="1" dirty="0"/>
              <a:t> </a:t>
            </a:r>
            <a:r>
              <a:rPr lang="el-GR" i="1" dirty="0" err="1"/>
              <a:t>τῶν</a:t>
            </a:r>
            <a:r>
              <a:rPr lang="el-GR" i="1" dirty="0"/>
              <a:t> </a:t>
            </a:r>
            <a:r>
              <a:rPr lang="el-GR" i="1" dirty="0" err="1"/>
              <a:t>ἀνθρώπων</a:t>
            </a:r>
            <a:r>
              <a:rPr lang="el-GR" i="1" dirty="0"/>
              <a:t> φύσιν, </a:t>
            </a:r>
            <a:r>
              <a:rPr lang="el-GR" i="1" dirty="0" err="1"/>
              <a:t>καθὼς</a:t>
            </a:r>
            <a:r>
              <a:rPr lang="el-GR" i="1" dirty="0"/>
              <a:t> πάντες </a:t>
            </a:r>
            <a:r>
              <a:rPr lang="el-GR" i="1" dirty="0" err="1"/>
              <a:t>ἐκ</a:t>
            </a:r>
            <a:r>
              <a:rPr lang="el-GR" i="1" dirty="0"/>
              <a:t> σπέρματος </a:t>
            </a:r>
            <a:r>
              <a:rPr lang="el-GR" i="1" dirty="0" err="1"/>
              <a:t>ἀνδρός</a:t>
            </a:r>
            <a:r>
              <a:rPr lang="el-GR" i="1" dirty="0"/>
              <a:t> και μήτρα γυναικός</a:t>
            </a:r>
            <a:r>
              <a:rPr lang="el-GR" dirty="0"/>
              <a:t>". (</a:t>
            </a:r>
            <a:r>
              <a:rPr lang="en-US" dirty="0"/>
              <a:t>PG 42, 748B)</a:t>
            </a:r>
          </a:p>
          <a:p>
            <a:r>
              <a:rPr lang="el-GR" dirty="0"/>
              <a:t>Μάλιστα σύμφωνα με τον </a:t>
            </a:r>
            <a:r>
              <a:rPr lang="el-GR" b="1" dirty="0"/>
              <a:t>Ιωάννη τον Δαμασκηνό </a:t>
            </a:r>
            <a:r>
              <a:rPr lang="el-GR" dirty="0"/>
              <a:t>υπάρχει </a:t>
            </a:r>
            <a:r>
              <a:rPr lang="el-GR" b="1" dirty="0">
                <a:solidFill>
                  <a:srgbClr val="FF0000"/>
                </a:solidFill>
              </a:rPr>
              <a:t>καθαρμός της Θεοτόκου από την αμαρτία</a:t>
            </a:r>
            <a:r>
              <a:rPr lang="el-GR" dirty="0"/>
              <a:t>, η οποία αρχίζει από την είσοδό της στον Ναό. (</a:t>
            </a:r>
            <a:r>
              <a:rPr lang="el-GR" i="1" dirty="0" err="1"/>
              <a:t>Ἀκριβὴς</a:t>
            </a:r>
            <a:r>
              <a:rPr lang="el-GR" i="1" dirty="0"/>
              <a:t> </a:t>
            </a:r>
            <a:r>
              <a:rPr lang="el-GR" i="1" dirty="0" err="1"/>
              <a:t>ἔκδοση</a:t>
            </a:r>
            <a:r>
              <a:rPr lang="el-GR" i="1" dirty="0"/>
              <a:t> </a:t>
            </a:r>
            <a:r>
              <a:rPr lang="el-GR" i="1" dirty="0" err="1"/>
              <a:t>τῆς</a:t>
            </a:r>
            <a:r>
              <a:rPr lang="el-GR" i="1" dirty="0"/>
              <a:t> </a:t>
            </a:r>
            <a:r>
              <a:rPr lang="el-GR" i="1" dirty="0" err="1"/>
              <a:t>Ὀρθοδόξου</a:t>
            </a:r>
            <a:r>
              <a:rPr lang="el-GR" i="1" dirty="0"/>
              <a:t> πίστεως</a:t>
            </a:r>
            <a:r>
              <a:rPr lang="el-GR" dirty="0"/>
              <a:t>, </a:t>
            </a:r>
            <a:r>
              <a:rPr lang="en-US" dirty="0"/>
              <a:t>PG 94, 1160A)</a:t>
            </a:r>
          </a:p>
          <a:p>
            <a:r>
              <a:rPr lang="el-GR" dirty="0"/>
              <a:t>Όταν η Εκκλησία αποκαλεί τη Θεοτόκο </a:t>
            </a:r>
            <a:r>
              <a:rPr lang="el-GR" i="1" dirty="0" err="1"/>
              <a:t>Κεχαριτωμένη</a:t>
            </a:r>
            <a:r>
              <a:rPr lang="el-GR" dirty="0"/>
              <a:t>, </a:t>
            </a:r>
            <a:r>
              <a:rPr lang="el-GR" i="1" dirty="0"/>
              <a:t>Παναγία</a:t>
            </a:r>
            <a:r>
              <a:rPr lang="el-GR" dirty="0"/>
              <a:t>, </a:t>
            </a:r>
            <a:r>
              <a:rPr lang="el-GR" i="1" dirty="0" err="1"/>
              <a:t>τιμιωτέραν</a:t>
            </a:r>
            <a:r>
              <a:rPr lang="el-GR" i="1" dirty="0"/>
              <a:t> </a:t>
            </a:r>
            <a:r>
              <a:rPr lang="el-GR" dirty="0"/>
              <a:t>κ.τ.λ. της αποδίδει σχετική και </a:t>
            </a:r>
            <a:r>
              <a:rPr lang="el-GR" b="1" dirty="0"/>
              <a:t>κατά χάρη</a:t>
            </a:r>
            <a:r>
              <a:rPr lang="el-GR" dirty="0"/>
              <a:t> αναμαρτησία, η οποία παρατηρείται μετά την επέλευση σ' αυτήν του Αγίου Πνεύματος, ενώ θεωρεί </a:t>
            </a:r>
            <a:r>
              <a:rPr lang="el-GR" b="1" dirty="0"/>
              <a:t>κατά φύση </a:t>
            </a:r>
            <a:r>
              <a:rPr lang="el-GR" dirty="0"/>
              <a:t>αναμάρτητο μόνο τον Χριστό.  </a:t>
            </a:r>
          </a:p>
        </p:txBody>
      </p:sp>
    </p:spTree>
    <p:extLst>
      <p:ext uri="{BB962C8B-B14F-4D97-AF65-F5344CB8AC3E}">
        <p14:creationId xmlns:p14="http://schemas.microsoft.com/office/powerpoint/2010/main" val="5999597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79549"/>
          </a:xfrm>
        </p:spPr>
        <p:txBody>
          <a:bodyPr>
            <a:normAutofit fontScale="90000"/>
          </a:bodyPr>
          <a:lstStyle/>
          <a:p>
            <a:pPr algn="ctr"/>
            <a:r>
              <a:rPr lang="el-GR" dirty="0"/>
              <a:t>ΕΛΒΙΔΙΟΣ</a:t>
            </a:r>
          </a:p>
        </p:txBody>
      </p:sp>
      <p:sp>
        <p:nvSpPr>
          <p:cNvPr id="3" name="Θέση περιεχομένου 2"/>
          <p:cNvSpPr>
            <a:spLocks noGrp="1"/>
          </p:cNvSpPr>
          <p:nvPr>
            <p:ph idx="1"/>
          </p:nvPr>
        </p:nvSpPr>
        <p:spPr>
          <a:xfrm>
            <a:off x="0" y="476518"/>
            <a:ext cx="12192000" cy="6381481"/>
          </a:xfrm>
        </p:spPr>
        <p:txBody>
          <a:bodyPr>
            <a:normAutofit lnSpcReduction="10000"/>
          </a:bodyPr>
          <a:lstStyle/>
          <a:p>
            <a:r>
              <a:rPr lang="el-GR" dirty="0"/>
              <a:t>Ο Ιερώνυμος πέτυχε το σκοπό του. Ο </a:t>
            </a:r>
            <a:r>
              <a:rPr lang="el-GR" dirty="0" err="1"/>
              <a:t>Ελβίδιος</a:t>
            </a:r>
            <a:r>
              <a:rPr lang="el-GR" dirty="0"/>
              <a:t> εξαφανίζεται από την ιστορία και η διδασκαλία του δυσφημίστηκε, για να αναβιώσει μόνο κατά τη Μεταρρύθμιση. Αλλά ακόμα και μέσα στο χώρο της Μεταρρυθμίσεως δεν συμμερίζονται όλοι οι θεολόγοι την απόρριψη του δόγματος της </a:t>
            </a:r>
            <a:r>
              <a:rPr lang="el-GR" dirty="0" err="1"/>
              <a:t>αειπαρθενίας</a:t>
            </a:r>
            <a:r>
              <a:rPr lang="el-GR" dirty="0"/>
              <a:t> της Μαρίας. Ο Λούθηρος, π. χ., νόμιζε ότι ήταν ασυμβίβαστο προς την αξιοπρέπεια της Μαρίας το να έχει γεννήσει συνηθισμένα παιδιά ανδρών, ύστερα από τη γέννηση του Υιού του Θεού και Σωτήρα του κόσμου. Ο Λούθηρος χαρακτήριζε τον </a:t>
            </a:r>
            <a:r>
              <a:rPr lang="el-GR" dirty="0" err="1"/>
              <a:t>Ελβίδιο</a:t>
            </a:r>
            <a:r>
              <a:rPr lang="el-GR" dirty="0"/>
              <a:t> ως «μεγάλο βλάκα». Άλλοι θεολόγοι της Μεταρρυθμίσεως συμμερίζονται την άποψη του Λουθήρου.</a:t>
            </a:r>
          </a:p>
          <a:p>
            <a:r>
              <a:rPr lang="el-GR" dirty="0"/>
              <a:t>Οι απόψεις του Ιερωνύμου επικράτησαν και έγιναν οι αποδεκτές απόψεις της Λατινικής Εκκλησίας. Η αγαμία επεκτάθηκε στον κλήρο</a:t>
            </a:r>
            <a:r>
              <a:rPr lang="el-GR" b="1" dirty="0"/>
              <a:t>·</a:t>
            </a:r>
            <a:r>
              <a:rPr lang="el-GR" dirty="0"/>
              <a:t> στην Ανατολική Εκκλησία δεν συνέβη αυτό. Ο γάμος κατέληξε να θεωρείται «</a:t>
            </a:r>
            <a:r>
              <a:rPr lang="el-GR" i="1" dirty="0"/>
              <a:t>ένα φάρμακο κατά της αμαρτίας</a:t>
            </a:r>
            <a:r>
              <a:rPr lang="el-GR" dirty="0"/>
              <a:t>»</a:t>
            </a:r>
            <a:r>
              <a:rPr lang="el-GR" b="1" dirty="0"/>
              <a:t>·</a:t>
            </a:r>
            <a:r>
              <a:rPr lang="el-GR" dirty="0"/>
              <a:t> στην Ανατολική Εκκλησία δεν θεωρείται έτσι. Ο γάμος έπρεπε να χρησιμεύει αποκλειστικά στη δημιουργία παιδιών χωρίς απόλαυση</a:t>
            </a:r>
            <a:r>
              <a:rPr lang="el-GR" b="1" dirty="0"/>
              <a:t>·</a:t>
            </a:r>
            <a:r>
              <a:rPr lang="el-GR" dirty="0"/>
              <a:t> μια τέτοια άποψη δεν επικράτησε στην Ανατολική Εκκλησία. Το </a:t>
            </a:r>
            <a:r>
              <a:rPr lang="el-GR" i="1" dirty="0" err="1"/>
              <a:t>Adversus</a:t>
            </a:r>
            <a:r>
              <a:rPr lang="el-GR" i="1" dirty="0"/>
              <a:t> </a:t>
            </a:r>
            <a:r>
              <a:rPr lang="el-GR" i="1" dirty="0" err="1"/>
              <a:t>Helvidium</a:t>
            </a:r>
            <a:r>
              <a:rPr lang="el-GR" i="1" dirty="0"/>
              <a:t> </a:t>
            </a:r>
            <a:r>
              <a:rPr lang="el-GR" dirty="0"/>
              <a:t>είναι το πρώτο έργο Λατίνου που αφιερώνεται ειδικά στη </a:t>
            </a:r>
            <a:r>
              <a:rPr lang="el-GR" dirty="0" err="1"/>
              <a:t>Μαριολογία</a:t>
            </a:r>
            <a:r>
              <a:rPr lang="el-GR" dirty="0"/>
              <a:t>, και αυτός ο χώρος της εκκλησιαστικής γνώσης οφείλεται σε μεγάλο βαθμό στον Ιερώνυμο. (</a:t>
            </a:r>
            <a:r>
              <a:rPr lang="el-GR" b="1" dirty="0"/>
              <a:t>Γεωργίου </a:t>
            </a:r>
            <a:r>
              <a:rPr lang="el-GR" b="1" dirty="0" err="1"/>
              <a:t>Φλωρόφσκυ</a:t>
            </a:r>
            <a:r>
              <a:rPr lang="el-GR" b="1" dirty="0"/>
              <a:t>)</a:t>
            </a:r>
            <a:r>
              <a:rPr lang="el-GR" dirty="0"/>
              <a:t> </a:t>
            </a:r>
          </a:p>
          <a:p>
            <a:endParaRPr lang="el-GR" dirty="0"/>
          </a:p>
        </p:txBody>
      </p:sp>
    </p:spTree>
    <p:extLst>
      <p:ext uri="{BB962C8B-B14F-4D97-AF65-F5344CB8AC3E}">
        <p14:creationId xmlns:p14="http://schemas.microsoft.com/office/powerpoint/2010/main" val="30314110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69700"/>
          </a:xfrm>
        </p:spPr>
        <p:txBody>
          <a:bodyPr>
            <a:normAutofit fontScale="90000"/>
          </a:bodyPr>
          <a:lstStyle/>
          <a:p>
            <a:pPr algn="ctr"/>
            <a:r>
              <a:rPr lang="el-GR" dirty="0"/>
              <a:t>ΚΟΛΛΥΡΙΔΙΑΝΟΙ</a:t>
            </a:r>
          </a:p>
        </p:txBody>
      </p:sp>
      <p:sp>
        <p:nvSpPr>
          <p:cNvPr id="3" name="Θέση περιεχομένου 2"/>
          <p:cNvSpPr>
            <a:spLocks noGrp="1"/>
          </p:cNvSpPr>
          <p:nvPr>
            <p:ph idx="1"/>
          </p:nvPr>
        </p:nvSpPr>
        <p:spPr>
          <a:xfrm>
            <a:off x="0" y="499100"/>
            <a:ext cx="12192000" cy="6358899"/>
          </a:xfrm>
        </p:spPr>
        <p:txBody>
          <a:bodyPr>
            <a:normAutofit lnSpcReduction="10000"/>
          </a:bodyPr>
          <a:lstStyle/>
          <a:p>
            <a:r>
              <a:rPr lang="el-GR" dirty="0"/>
              <a:t>Η Παρθένος Μαρία κάποτε λατρεύτηκε σαν θεά, ένα φαινόμενο που περιγράφεται με τον όρο </a:t>
            </a:r>
            <a:r>
              <a:rPr lang="el-GR" dirty="0" err="1"/>
              <a:t>Μαριολατρία</a:t>
            </a:r>
            <a:r>
              <a:rPr lang="el-GR" dirty="0"/>
              <a:t>.  </a:t>
            </a:r>
            <a:r>
              <a:rPr lang="el-GR" dirty="0" err="1"/>
              <a:t>Mία</a:t>
            </a:r>
            <a:r>
              <a:rPr lang="el-GR" dirty="0"/>
              <a:t> από τις ομάδες που την τιμούσαν ως Θεϊκή Μητέρα ήταν οι </a:t>
            </a:r>
            <a:r>
              <a:rPr lang="el-GR" dirty="0" err="1"/>
              <a:t>Κολλυριδιανοί</a:t>
            </a:r>
            <a:r>
              <a:rPr lang="el-GR" dirty="0"/>
              <a:t>, όπως τους ονομάζει ο </a:t>
            </a:r>
            <a:r>
              <a:rPr lang="el-GR" dirty="0" err="1"/>
              <a:t>Επιφάνιος</a:t>
            </a:r>
            <a:r>
              <a:rPr lang="el-GR" dirty="0"/>
              <a:t> στο έργο του </a:t>
            </a:r>
            <a:r>
              <a:rPr lang="el-GR" i="1" dirty="0" err="1"/>
              <a:t>Πανάριον</a:t>
            </a:r>
            <a:r>
              <a:rPr lang="el-GR" dirty="0"/>
              <a:t>. Η «</a:t>
            </a:r>
            <a:r>
              <a:rPr lang="el-GR" dirty="0" err="1"/>
              <a:t>κολλυρίδα</a:t>
            </a:r>
            <a:r>
              <a:rPr lang="el-GR" dirty="0"/>
              <a:t>» ήταν το ιερό ψωμί που της πρόσφεραν. Αξίζει να σημειωθεί ότι η «αίρεση» αυτή είχε εμφανιστεί στην Αραβία κατά τον 4ο αιώνα και ότι ασκούνταν κυρίως από γυναίκες – μάλιστα, περιλάμβανε ακόμη και γυναίκες ιερείς. Ίσως η Αραβία να μοιάζει μακρινή, ωστόσο σύμφωνα με τον </a:t>
            </a:r>
            <a:r>
              <a:rPr lang="el-GR" dirty="0" err="1"/>
              <a:t>Επιφάνιο</a:t>
            </a:r>
            <a:r>
              <a:rPr lang="el-GR" dirty="0"/>
              <a:t>, οι διδασκαλίες τους προήλθαν από τη Θράκη!</a:t>
            </a:r>
          </a:p>
          <a:p>
            <a:r>
              <a:rPr lang="el-GR" dirty="0"/>
              <a:t>«</a:t>
            </a:r>
            <a:r>
              <a:rPr lang="el-GR" i="1" dirty="0" err="1"/>
              <a:t>Κολλυριδιανοί</a:t>
            </a:r>
            <a:r>
              <a:rPr lang="el-GR" i="1" dirty="0"/>
              <a:t>, </a:t>
            </a:r>
            <a:r>
              <a:rPr lang="el-GR" i="1" dirty="0" err="1"/>
              <a:t>οἱ</a:t>
            </a:r>
            <a:r>
              <a:rPr lang="el-GR" i="1" dirty="0"/>
              <a:t> </a:t>
            </a:r>
            <a:r>
              <a:rPr lang="el-GR" i="1" dirty="0" err="1"/>
              <a:t>εἰς</a:t>
            </a:r>
            <a:r>
              <a:rPr lang="el-GR" i="1" dirty="0"/>
              <a:t> </a:t>
            </a:r>
            <a:r>
              <a:rPr lang="el-GR" i="1" dirty="0" err="1"/>
              <a:t>ὄνομα</a:t>
            </a:r>
            <a:r>
              <a:rPr lang="el-GR" i="1" dirty="0"/>
              <a:t> </a:t>
            </a:r>
            <a:r>
              <a:rPr lang="el-GR" i="1" dirty="0" err="1"/>
              <a:t>τῆς</a:t>
            </a:r>
            <a:r>
              <a:rPr lang="el-GR" i="1" dirty="0"/>
              <a:t> </a:t>
            </a:r>
            <a:r>
              <a:rPr lang="el-GR" i="1" dirty="0" err="1"/>
              <a:t>αὐτῆς</a:t>
            </a:r>
            <a:r>
              <a:rPr lang="el-GR" i="1" dirty="0"/>
              <a:t> </a:t>
            </a:r>
            <a:r>
              <a:rPr lang="el-GR" i="1" dirty="0" err="1"/>
              <a:t>Μαρίας</a:t>
            </a:r>
            <a:r>
              <a:rPr lang="el-GR" i="1" dirty="0"/>
              <a:t> </a:t>
            </a:r>
            <a:r>
              <a:rPr lang="el-GR" i="1" dirty="0" err="1"/>
              <a:t>ἐν</a:t>
            </a:r>
            <a:r>
              <a:rPr lang="el-GR" i="1" dirty="0"/>
              <a:t> </a:t>
            </a:r>
            <a:r>
              <a:rPr lang="el-GR" i="1" dirty="0" err="1"/>
              <a:t>ἡμέρᾳ</a:t>
            </a:r>
            <a:r>
              <a:rPr lang="el-GR" i="1" dirty="0"/>
              <a:t> </a:t>
            </a:r>
            <a:r>
              <a:rPr lang="el-GR" i="1" dirty="0" err="1"/>
              <a:t>τινὶ</a:t>
            </a:r>
            <a:r>
              <a:rPr lang="el-GR" i="1" dirty="0"/>
              <a:t> </a:t>
            </a:r>
            <a:r>
              <a:rPr lang="el-GR" i="1" dirty="0" err="1"/>
              <a:t>τοῦ</a:t>
            </a:r>
            <a:r>
              <a:rPr lang="el-GR" i="1" dirty="0"/>
              <a:t> </a:t>
            </a:r>
            <a:r>
              <a:rPr lang="el-GR" i="1" dirty="0" err="1"/>
              <a:t>ἔτους</a:t>
            </a:r>
            <a:r>
              <a:rPr lang="el-GR" i="1" dirty="0"/>
              <a:t> </a:t>
            </a:r>
            <a:r>
              <a:rPr lang="el-GR" i="1" dirty="0" err="1"/>
              <a:t>ἀποτεταγμένῃ</a:t>
            </a:r>
            <a:r>
              <a:rPr lang="el-GR" i="1" dirty="0"/>
              <a:t> </a:t>
            </a:r>
            <a:r>
              <a:rPr lang="el-GR" i="1" dirty="0" err="1"/>
              <a:t>κολλυρίδα</a:t>
            </a:r>
            <a:r>
              <a:rPr lang="el-GR" i="1" dirty="0"/>
              <a:t> </a:t>
            </a:r>
            <a:r>
              <a:rPr lang="el-GR" i="1" dirty="0" err="1"/>
              <a:t>τινὰ</a:t>
            </a:r>
            <a:r>
              <a:rPr lang="el-GR" i="1" dirty="0"/>
              <a:t> </a:t>
            </a:r>
            <a:r>
              <a:rPr lang="el-GR" i="1" dirty="0" err="1"/>
              <a:t>προσφέροντες</a:t>
            </a:r>
            <a:r>
              <a:rPr lang="el-GR" i="1" dirty="0"/>
              <a:t>, </a:t>
            </a:r>
            <a:r>
              <a:rPr lang="el-GR" i="1" dirty="0" err="1"/>
              <a:t>οἷς</a:t>
            </a:r>
            <a:r>
              <a:rPr lang="el-GR" i="1" dirty="0"/>
              <a:t> </a:t>
            </a:r>
            <a:r>
              <a:rPr lang="el-GR" i="1" dirty="0" err="1"/>
              <a:t>ἐπεθέμεθα</a:t>
            </a:r>
            <a:r>
              <a:rPr lang="el-GR" i="1" dirty="0"/>
              <a:t> </a:t>
            </a:r>
            <a:r>
              <a:rPr lang="el-GR" i="1" dirty="0" err="1"/>
              <a:t>ὄνομα</a:t>
            </a:r>
            <a:r>
              <a:rPr lang="el-GR" i="1" dirty="0"/>
              <a:t> </a:t>
            </a:r>
            <a:r>
              <a:rPr lang="el-GR" i="1" dirty="0" err="1"/>
              <a:t>τῇ</a:t>
            </a:r>
            <a:r>
              <a:rPr lang="el-GR" i="1" dirty="0"/>
              <a:t> </a:t>
            </a:r>
            <a:r>
              <a:rPr lang="el-GR" i="1" dirty="0" err="1"/>
              <a:t>πράξει</a:t>
            </a:r>
            <a:r>
              <a:rPr lang="el-GR" i="1" dirty="0"/>
              <a:t> </a:t>
            </a:r>
            <a:r>
              <a:rPr lang="el-GR" i="1" dirty="0" err="1"/>
              <a:t>αὐτῶν</a:t>
            </a:r>
            <a:r>
              <a:rPr lang="el-GR" i="1" dirty="0"/>
              <a:t> </a:t>
            </a:r>
            <a:r>
              <a:rPr lang="el-GR" i="1" dirty="0" err="1"/>
              <a:t>ἀκόλουθον</a:t>
            </a:r>
            <a:r>
              <a:rPr lang="el-GR" i="1" dirty="0"/>
              <a:t>, </a:t>
            </a:r>
            <a:r>
              <a:rPr lang="el-GR" i="1" dirty="0" err="1"/>
              <a:t>Κολλυριδιανοὺς</a:t>
            </a:r>
            <a:r>
              <a:rPr lang="el-GR" i="1" dirty="0"/>
              <a:t> </a:t>
            </a:r>
            <a:r>
              <a:rPr lang="el-GR" i="1" dirty="0" err="1"/>
              <a:t>αὐτοὺς</a:t>
            </a:r>
            <a:r>
              <a:rPr lang="el-GR" i="1" dirty="0"/>
              <a:t> </a:t>
            </a:r>
            <a:r>
              <a:rPr lang="el-GR" i="1" dirty="0" err="1"/>
              <a:t>ὀνομάσαντες</a:t>
            </a:r>
            <a:r>
              <a:rPr lang="el-GR" dirty="0"/>
              <a:t>».</a:t>
            </a:r>
            <a:r>
              <a:rPr lang="el-GR" b="1" dirty="0"/>
              <a:t> </a:t>
            </a:r>
            <a:r>
              <a:rPr lang="el-GR" dirty="0"/>
              <a:t>[</a:t>
            </a:r>
            <a:r>
              <a:rPr lang="el-GR" i="1" dirty="0" err="1"/>
              <a:t>Πανάριον</a:t>
            </a:r>
            <a:r>
              <a:rPr lang="el-GR" dirty="0"/>
              <a:t>, Γ΄, </a:t>
            </a:r>
            <a:r>
              <a:rPr lang="el-GR" dirty="0" err="1"/>
              <a:t>οθ</a:t>
            </a:r>
            <a:r>
              <a:rPr lang="el-GR" dirty="0"/>
              <a:t>΄, Βιβλιοθήκη </a:t>
            </a:r>
            <a:r>
              <a:rPr lang="el-GR" dirty="0" err="1"/>
              <a:t>Ἑλλήνων</a:t>
            </a:r>
            <a:r>
              <a:rPr lang="el-GR" dirty="0"/>
              <a:t> Πατέρων </a:t>
            </a:r>
            <a:r>
              <a:rPr lang="el-GR" dirty="0" err="1"/>
              <a:t>καὶ</a:t>
            </a:r>
            <a:r>
              <a:rPr lang="el-GR" dirty="0"/>
              <a:t> </a:t>
            </a:r>
            <a:r>
              <a:rPr lang="el-GR" dirty="0" err="1"/>
              <a:t>Ἐκκλησιαστικῶν</a:t>
            </a:r>
            <a:r>
              <a:rPr lang="el-GR" dirty="0"/>
              <a:t> Συγγραφέων 76, 1998, σ. 401(9-12)]. </a:t>
            </a:r>
          </a:p>
          <a:p>
            <a:r>
              <a:rPr lang="el-GR" dirty="0"/>
              <a:t>Ἡ συνήθεια </a:t>
            </a:r>
            <a:r>
              <a:rPr lang="el-GR" dirty="0" err="1"/>
              <a:t>αὐτὴ</a:t>
            </a:r>
            <a:r>
              <a:rPr lang="el-GR" dirty="0"/>
              <a:t> προερχόταν </a:t>
            </a:r>
            <a:r>
              <a:rPr lang="el-GR" dirty="0" err="1"/>
              <a:t>ἀπὸ</a:t>
            </a:r>
            <a:r>
              <a:rPr lang="el-GR" dirty="0"/>
              <a:t> </a:t>
            </a:r>
            <a:r>
              <a:rPr lang="el-GR" u="sng" dirty="0" err="1"/>
              <a:t>ἀρχαῖο</a:t>
            </a:r>
            <a:r>
              <a:rPr lang="el-GR" u="sng" dirty="0"/>
              <a:t> </a:t>
            </a:r>
            <a:r>
              <a:rPr lang="el-GR" u="sng" dirty="0" err="1"/>
              <a:t>εἰδωλολατρικὸ</a:t>
            </a:r>
            <a:r>
              <a:rPr lang="el-GR" u="sng" dirty="0"/>
              <a:t> </a:t>
            </a:r>
            <a:r>
              <a:rPr lang="el-GR" u="sng" dirty="0" err="1"/>
              <a:t>ἔθιμο</a:t>
            </a:r>
            <a:r>
              <a:rPr lang="el-GR" u="sng" dirty="0"/>
              <a:t>, </a:t>
            </a:r>
            <a:r>
              <a:rPr lang="el-GR" u="sng" dirty="0" err="1"/>
              <a:t>τὸ</a:t>
            </a:r>
            <a:r>
              <a:rPr lang="el-GR" u="sng" dirty="0"/>
              <a:t> </a:t>
            </a:r>
            <a:r>
              <a:rPr lang="el-GR" u="sng" dirty="0" err="1"/>
              <a:t>ὁποῖο</a:t>
            </a:r>
            <a:r>
              <a:rPr lang="el-GR" u="sng" dirty="0"/>
              <a:t> περιγράφει ὁ </a:t>
            </a:r>
            <a:r>
              <a:rPr lang="el-GR" u="sng" dirty="0" err="1"/>
              <a:t>Ἱερεμίας</a:t>
            </a:r>
            <a:r>
              <a:rPr lang="el-GR" dirty="0"/>
              <a:t>, </a:t>
            </a:r>
            <a:r>
              <a:rPr lang="el-GR" dirty="0" err="1"/>
              <a:t>ὅτι</a:t>
            </a:r>
            <a:r>
              <a:rPr lang="el-GR" dirty="0"/>
              <a:t> </a:t>
            </a:r>
            <a:r>
              <a:rPr lang="el-GR" dirty="0" err="1"/>
              <a:t>οἱ</a:t>
            </a:r>
            <a:r>
              <a:rPr lang="el-GR" dirty="0"/>
              <a:t> </a:t>
            </a:r>
            <a:r>
              <a:rPr lang="el-GR" dirty="0" err="1"/>
              <a:t>ἀρχαῖες</a:t>
            </a:r>
            <a:r>
              <a:rPr lang="el-GR" dirty="0"/>
              <a:t> </a:t>
            </a:r>
            <a:r>
              <a:rPr lang="el-GR" dirty="0" err="1"/>
              <a:t>Χανααναῖες</a:t>
            </a:r>
            <a:r>
              <a:rPr lang="el-GR" dirty="0"/>
              <a:t> προσέφεραν </a:t>
            </a:r>
            <a:r>
              <a:rPr lang="el-GR" dirty="0" err="1"/>
              <a:t>στὴ</a:t>
            </a:r>
            <a:r>
              <a:rPr lang="el-GR" dirty="0"/>
              <a:t> «</a:t>
            </a:r>
            <a:r>
              <a:rPr lang="el-GR" i="1" dirty="0"/>
              <a:t>βασίλισσα </a:t>
            </a:r>
            <a:r>
              <a:rPr lang="el-GR" i="1" dirty="0" err="1"/>
              <a:t>τῶν</a:t>
            </a:r>
            <a:r>
              <a:rPr lang="el-GR" i="1" dirty="0"/>
              <a:t> </a:t>
            </a:r>
            <a:r>
              <a:rPr lang="el-GR" i="1" dirty="0" err="1"/>
              <a:t>οὐρανῶν</a:t>
            </a:r>
            <a:r>
              <a:rPr lang="el-GR" dirty="0"/>
              <a:t>» </a:t>
            </a:r>
            <a:r>
              <a:rPr lang="el-GR" dirty="0" err="1"/>
              <a:t>τοὺς</a:t>
            </a:r>
            <a:r>
              <a:rPr lang="el-GR" dirty="0"/>
              <a:t> «</a:t>
            </a:r>
            <a:r>
              <a:rPr lang="el-GR" dirty="0" err="1"/>
              <a:t>χ</a:t>
            </a:r>
            <a:r>
              <a:rPr lang="el-GR" i="1" dirty="0" err="1"/>
              <a:t>ανῶνες</a:t>
            </a:r>
            <a:r>
              <a:rPr lang="el-GR" dirty="0"/>
              <a:t>». (</a:t>
            </a:r>
            <a:r>
              <a:rPr lang="el-GR" i="1" dirty="0" err="1"/>
              <a:t>Ἱερ</a:t>
            </a:r>
            <a:r>
              <a:rPr lang="el-GR" i="1" dirty="0"/>
              <a:t>. </a:t>
            </a:r>
            <a:r>
              <a:rPr lang="el-GR" dirty="0"/>
              <a:t>7, 17 · 51, 15ἑξ.)</a:t>
            </a:r>
          </a:p>
          <a:p>
            <a:endParaRPr lang="el-GR" dirty="0"/>
          </a:p>
        </p:txBody>
      </p:sp>
    </p:spTree>
    <p:extLst>
      <p:ext uri="{BB962C8B-B14F-4D97-AF65-F5344CB8AC3E}">
        <p14:creationId xmlns:p14="http://schemas.microsoft.com/office/powerpoint/2010/main" val="38512109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15155"/>
          </a:xfrm>
        </p:spPr>
        <p:txBody>
          <a:bodyPr>
            <a:normAutofit fontScale="90000"/>
          </a:bodyPr>
          <a:lstStyle/>
          <a:p>
            <a:pPr algn="ctr"/>
            <a:r>
              <a:rPr lang="el-GR" dirty="0"/>
              <a:t>ΚΟΛΛΥΡΙΔΙΑΝΟΙ</a:t>
            </a:r>
          </a:p>
        </p:txBody>
      </p:sp>
      <p:sp>
        <p:nvSpPr>
          <p:cNvPr id="3" name="Θέση περιεχομένου 2"/>
          <p:cNvSpPr>
            <a:spLocks noGrp="1"/>
          </p:cNvSpPr>
          <p:nvPr>
            <p:ph idx="1"/>
          </p:nvPr>
        </p:nvSpPr>
        <p:spPr>
          <a:xfrm>
            <a:off x="0" y="412123"/>
            <a:ext cx="12192000" cy="6445877"/>
          </a:xfrm>
        </p:spPr>
        <p:txBody>
          <a:bodyPr>
            <a:normAutofit fontScale="92500" lnSpcReduction="20000"/>
          </a:bodyPr>
          <a:lstStyle/>
          <a:p>
            <a:r>
              <a:rPr lang="el-GR" dirty="0"/>
              <a:t>«</a:t>
            </a:r>
            <a:r>
              <a:rPr lang="el-GR" i="1" dirty="0" err="1"/>
              <a:t>καὶ</a:t>
            </a:r>
            <a:r>
              <a:rPr lang="el-GR" i="1" dirty="0"/>
              <a:t> </a:t>
            </a:r>
            <a:r>
              <a:rPr lang="el-GR" i="1" dirty="0" err="1"/>
              <a:t>σύ</a:t>
            </a:r>
            <a:r>
              <a:rPr lang="el-GR" i="1" dirty="0"/>
              <a:t> </a:t>
            </a:r>
            <a:r>
              <a:rPr lang="el-GR" i="1" dirty="0" err="1"/>
              <a:t>μὴ</a:t>
            </a:r>
            <a:r>
              <a:rPr lang="el-GR" i="1" dirty="0"/>
              <a:t> </a:t>
            </a:r>
            <a:r>
              <a:rPr lang="el-GR" i="1" dirty="0" err="1"/>
              <a:t>προσεύχου</a:t>
            </a:r>
            <a:r>
              <a:rPr lang="el-GR" i="1" dirty="0"/>
              <a:t> </a:t>
            </a:r>
            <a:r>
              <a:rPr lang="el-GR" i="1" dirty="0" err="1"/>
              <a:t>περὶ</a:t>
            </a:r>
            <a:r>
              <a:rPr lang="el-GR" i="1" dirty="0"/>
              <a:t> </a:t>
            </a:r>
            <a:r>
              <a:rPr lang="el-GR" i="1" dirty="0" err="1"/>
              <a:t>τοῦ</a:t>
            </a:r>
            <a:r>
              <a:rPr lang="el-GR" i="1" dirty="0"/>
              <a:t> </a:t>
            </a:r>
            <a:r>
              <a:rPr lang="el-GR" i="1" dirty="0" err="1"/>
              <a:t>λαοῦ</a:t>
            </a:r>
            <a:r>
              <a:rPr lang="el-GR" i="1" dirty="0"/>
              <a:t> </a:t>
            </a:r>
            <a:r>
              <a:rPr lang="el-GR" i="1" dirty="0" err="1"/>
              <a:t>τούτου</a:t>
            </a:r>
            <a:r>
              <a:rPr lang="el-GR" i="1" dirty="0"/>
              <a:t> </a:t>
            </a:r>
            <a:r>
              <a:rPr lang="el-GR" i="1" dirty="0" err="1"/>
              <a:t>καὶ</a:t>
            </a:r>
            <a:r>
              <a:rPr lang="el-GR" i="1" dirty="0"/>
              <a:t> </a:t>
            </a:r>
            <a:r>
              <a:rPr lang="el-GR" i="1" dirty="0" err="1"/>
              <a:t>μὴ</a:t>
            </a:r>
            <a:r>
              <a:rPr lang="el-GR" i="1" dirty="0"/>
              <a:t> </a:t>
            </a:r>
            <a:r>
              <a:rPr lang="el-GR" i="1" dirty="0" err="1"/>
              <a:t>ἀξιοῦ</a:t>
            </a:r>
            <a:r>
              <a:rPr lang="el-GR" i="1" dirty="0"/>
              <a:t> </a:t>
            </a:r>
            <a:r>
              <a:rPr lang="el-GR" i="1" dirty="0" err="1"/>
              <a:t>τοῦ</a:t>
            </a:r>
            <a:r>
              <a:rPr lang="el-GR" i="1" dirty="0"/>
              <a:t> </a:t>
            </a:r>
            <a:r>
              <a:rPr lang="el-GR" i="1" dirty="0" err="1"/>
              <a:t>ἐλεηθῆναι</a:t>
            </a:r>
            <a:r>
              <a:rPr lang="el-GR" i="1" dirty="0"/>
              <a:t> </a:t>
            </a:r>
            <a:r>
              <a:rPr lang="el-GR" i="1" dirty="0" err="1"/>
              <a:t>αὐτοὺς</a:t>
            </a:r>
            <a:r>
              <a:rPr lang="el-GR" i="1" dirty="0"/>
              <a:t> </a:t>
            </a:r>
            <a:r>
              <a:rPr lang="el-GR" i="1" dirty="0" err="1"/>
              <a:t>καὶ</a:t>
            </a:r>
            <a:r>
              <a:rPr lang="el-GR" i="1" dirty="0"/>
              <a:t> </a:t>
            </a:r>
            <a:r>
              <a:rPr lang="el-GR" i="1" dirty="0" err="1"/>
              <a:t>μὴ</a:t>
            </a:r>
            <a:r>
              <a:rPr lang="el-GR" i="1" dirty="0"/>
              <a:t> </a:t>
            </a:r>
            <a:r>
              <a:rPr lang="el-GR" i="1" dirty="0" err="1"/>
              <a:t>εὔχου</a:t>
            </a:r>
            <a:r>
              <a:rPr lang="el-GR" i="1" dirty="0"/>
              <a:t> </a:t>
            </a:r>
            <a:r>
              <a:rPr lang="el-GR" i="1" dirty="0" err="1"/>
              <a:t>καὶ</a:t>
            </a:r>
            <a:r>
              <a:rPr lang="el-GR" i="1" dirty="0"/>
              <a:t> </a:t>
            </a:r>
            <a:r>
              <a:rPr lang="el-GR" i="1" dirty="0" err="1"/>
              <a:t>μὴ</a:t>
            </a:r>
            <a:r>
              <a:rPr lang="el-GR" i="1" dirty="0"/>
              <a:t> </a:t>
            </a:r>
            <a:r>
              <a:rPr lang="el-GR" i="1" dirty="0" err="1"/>
              <a:t>προσέλθῃς</a:t>
            </a:r>
            <a:r>
              <a:rPr lang="el-GR" i="1" dirty="0"/>
              <a:t> μοι </a:t>
            </a:r>
            <a:r>
              <a:rPr lang="el-GR" i="1" dirty="0" err="1"/>
              <a:t>περὶ</a:t>
            </a:r>
            <a:r>
              <a:rPr lang="el-GR" i="1" dirty="0"/>
              <a:t> </a:t>
            </a:r>
            <a:r>
              <a:rPr lang="el-GR" i="1" dirty="0" err="1"/>
              <a:t>αὐτῶν</a:t>
            </a:r>
            <a:r>
              <a:rPr lang="el-GR" i="1" dirty="0"/>
              <a:t>, </a:t>
            </a:r>
            <a:r>
              <a:rPr lang="el-GR" i="1" dirty="0" err="1"/>
              <a:t>ὅτι</a:t>
            </a:r>
            <a:r>
              <a:rPr lang="el-GR" i="1" dirty="0"/>
              <a:t> </a:t>
            </a:r>
            <a:r>
              <a:rPr lang="el-GR" i="1" dirty="0" err="1"/>
              <a:t>οὐκ</a:t>
            </a:r>
            <a:r>
              <a:rPr lang="el-GR" i="1" dirty="0"/>
              <a:t> </a:t>
            </a:r>
            <a:r>
              <a:rPr lang="el-GR" i="1" dirty="0" err="1"/>
              <a:t>εἰσακούσομαι</a:t>
            </a:r>
            <a:r>
              <a:rPr lang="el-GR" i="1" dirty="0"/>
              <a:t>. </a:t>
            </a:r>
            <a:r>
              <a:rPr lang="el-GR" i="1" dirty="0">
                <a:solidFill>
                  <a:srgbClr val="FF0000"/>
                </a:solidFill>
              </a:rPr>
              <a:t>ἦ </a:t>
            </a:r>
            <a:r>
              <a:rPr lang="el-GR" i="1" dirty="0" err="1">
                <a:solidFill>
                  <a:srgbClr val="FF0000"/>
                </a:solidFill>
              </a:rPr>
              <a:t>οὐχ</a:t>
            </a:r>
            <a:r>
              <a:rPr lang="el-GR" i="1" dirty="0">
                <a:solidFill>
                  <a:srgbClr val="FF0000"/>
                </a:solidFill>
              </a:rPr>
              <a:t> </a:t>
            </a:r>
            <a:r>
              <a:rPr lang="el-GR" i="1" dirty="0" err="1">
                <a:solidFill>
                  <a:srgbClr val="FF0000"/>
                </a:solidFill>
              </a:rPr>
              <a:t>ὁρᾷς</a:t>
            </a:r>
            <a:r>
              <a:rPr lang="el-GR" i="1" dirty="0">
                <a:solidFill>
                  <a:srgbClr val="FF0000"/>
                </a:solidFill>
              </a:rPr>
              <a:t> </a:t>
            </a:r>
            <a:r>
              <a:rPr lang="el-GR" i="1" dirty="0" err="1">
                <a:solidFill>
                  <a:srgbClr val="FF0000"/>
                </a:solidFill>
              </a:rPr>
              <a:t>τί</a:t>
            </a:r>
            <a:r>
              <a:rPr lang="el-GR" i="1" dirty="0">
                <a:solidFill>
                  <a:srgbClr val="FF0000"/>
                </a:solidFill>
              </a:rPr>
              <a:t> </a:t>
            </a:r>
            <a:r>
              <a:rPr lang="el-GR" i="1" dirty="0" err="1">
                <a:solidFill>
                  <a:srgbClr val="FF0000"/>
                </a:solidFill>
              </a:rPr>
              <a:t>αὐτοὶ</a:t>
            </a:r>
            <a:r>
              <a:rPr lang="el-GR" i="1" dirty="0">
                <a:solidFill>
                  <a:srgbClr val="FF0000"/>
                </a:solidFill>
              </a:rPr>
              <a:t> </a:t>
            </a:r>
            <a:r>
              <a:rPr lang="el-GR" i="1" dirty="0" err="1">
                <a:solidFill>
                  <a:srgbClr val="FF0000"/>
                </a:solidFill>
              </a:rPr>
              <a:t>ποιοῦσιν</a:t>
            </a:r>
            <a:r>
              <a:rPr lang="el-GR" i="1" dirty="0">
                <a:solidFill>
                  <a:srgbClr val="FF0000"/>
                </a:solidFill>
              </a:rPr>
              <a:t> </a:t>
            </a:r>
            <a:r>
              <a:rPr lang="el-GR" i="1" dirty="0" err="1">
                <a:solidFill>
                  <a:srgbClr val="FF0000"/>
                </a:solidFill>
              </a:rPr>
              <a:t>ἐν</a:t>
            </a:r>
            <a:r>
              <a:rPr lang="el-GR" i="1" dirty="0">
                <a:solidFill>
                  <a:srgbClr val="FF0000"/>
                </a:solidFill>
              </a:rPr>
              <a:t> </a:t>
            </a:r>
            <a:r>
              <a:rPr lang="el-GR" i="1" dirty="0" err="1">
                <a:solidFill>
                  <a:srgbClr val="FF0000"/>
                </a:solidFill>
              </a:rPr>
              <a:t>ταῖς</a:t>
            </a:r>
            <a:r>
              <a:rPr lang="el-GR" i="1" dirty="0">
                <a:solidFill>
                  <a:srgbClr val="FF0000"/>
                </a:solidFill>
              </a:rPr>
              <a:t> </a:t>
            </a:r>
            <a:r>
              <a:rPr lang="el-GR" i="1" dirty="0" err="1">
                <a:solidFill>
                  <a:srgbClr val="FF0000"/>
                </a:solidFill>
              </a:rPr>
              <a:t>πόλεσιν</a:t>
            </a:r>
            <a:r>
              <a:rPr lang="el-GR" i="1" dirty="0">
                <a:solidFill>
                  <a:srgbClr val="FF0000"/>
                </a:solidFill>
              </a:rPr>
              <a:t> ᾿</a:t>
            </a:r>
            <a:r>
              <a:rPr lang="el-GR" i="1" dirty="0" err="1">
                <a:solidFill>
                  <a:srgbClr val="FF0000"/>
                </a:solidFill>
              </a:rPr>
              <a:t>Ιούδα</a:t>
            </a:r>
            <a:r>
              <a:rPr lang="el-GR" i="1" dirty="0">
                <a:solidFill>
                  <a:srgbClr val="FF0000"/>
                </a:solidFill>
              </a:rPr>
              <a:t> </a:t>
            </a:r>
            <a:r>
              <a:rPr lang="el-GR" i="1" dirty="0" err="1">
                <a:solidFill>
                  <a:srgbClr val="FF0000"/>
                </a:solidFill>
              </a:rPr>
              <a:t>καὶ</a:t>
            </a:r>
            <a:r>
              <a:rPr lang="el-GR" i="1" dirty="0">
                <a:solidFill>
                  <a:srgbClr val="FF0000"/>
                </a:solidFill>
              </a:rPr>
              <a:t> </a:t>
            </a:r>
            <a:r>
              <a:rPr lang="el-GR" i="1" dirty="0" err="1">
                <a:solidFill>
                  <a:srgbClr val="FF0000"/>
                </a:solidFill>
              </a:rPr>
              <a:t>ἐν</a:t>
            </a:r>
            <a:r>
              <a:rPr lang="el-GR" i="1" dirty="0">
                <a:solidFill>
                  <a:srgbClr val="FF0000"/>
                </a:solidFill>
              </a:rPr>
              <a:t> </a:t>
            </a:r>
            <a:r>
              <a:rPr lang="el-GR" i="1" dirty="0" err="1">
                <a:solidFill>
                  <a:srgbClr val="FF0000"/>
                </a:solidFill>
              </a:rPr>
              <a:t>ταῖς</a:t>
            </a:r>
            <a:r>
              <a:rPr lang="el-GR" i="1" dirty="0">
                <a:solidFill>
                  <a:srgbClr val="FF0000"/>
                </a:solidFill>
              </a:rPr>
              <a:t> </a:t>
            </a:r>
            <a:r>
              <a:rPr lang="el-GR" i="1" dirty="0" err="1">
                <a:solidFill>
                  <a:srgbClr val="FF0000"/>
                </a:solidFill>
              </a:rPr>
              <a:t>ὁδοῖς</a:t>
            </a:r>
            <a:r>
              <a:rPr lang="el-GR" i="1" dirty="0">
                <a:solidFill>
                  <a:srgbClr val="FF0000"/>
                </a:solidFill>
              </a:rPr>
              <a:t> ῾</a:t>
            </a:r>
            <a:r>
              <a:rPr lang="el-GR" i="1" dirty="0" err="1">
                <a:solidFill>
                  <a:srgbClr val="FF0000"/>
                </a:solidFill>
              </a:rPr>
              <a:t>Ιερουσαλήμ</a:t>
            </a:r>
            <a:r>
              <a:rPr lang="el-GR" i="1" dirty="0"/>
              <a:t>; </a:t>
            </a:r>
            <a:r>
              <a:rPr lang="el-GR" i="1" dirty="0" err="1"/>
              <a:t>οἱ</a:t>
            </a:r>
            <a:r>
              <a:rPr lang="el-GR" i="1" dirty="0"/>
              <a:t> </a:t>
            </a:r>
            <a:r>
              <a:rPr lang="el-GR" i="1" dirty="0" err="1"/>
              <a:t>υἱοὶ</a:t>
            </a:r>
            <a:r>
              <a:rPr lang="el-GR" i="1" dirty="0"/>
              <a:t> </a:t>
            </a:r>
            <a:r>
              <a:rPr lang="el-GR" i="1" dirty="0" err="1"/>
              <a:t>αὐτῶν</a:t>
            </a:r>
            <a:r>
              <a:rPr lang="el-GR" i="1" dirty="0"/>
              <a:t> </a:t>
            </a:r>
            <a:r>
              <a:rPr lang="el-GR" i="1" dirty="0" err="1"/>
              <a:t>συλλέγουσι</a:t>
            </a:r>
            <a:r>
              <a:rPr lang="el-GR" i="1" dirty="0"/>
              <a:t> </a:t>
            </a:r>
            <a:r>
              <a:rPr lang="el-GR" i="1" dirty="0" err="1"/>
              <a:t>ξύλα</a:t>
            </a:r>
            <a:r>
              <a:rPr lang="el-GR" i="1" dirty="0"/>
              <a:t>, </a:t>
            </a:r>
            <a:r>
              <a:rPr lang="el-GR" i="1" dirty="0" err="1"/>
              <a:t>καὶ</a:t>
            </a:r>
            <a:r>
              <a:rPr lang="el-GR" i="1" dirty="0"/>
              <a:t> </a:t>
            </a:r>
            <a:r>
              <a:rPr lang="el-GR" i="1" dirty="0" err="1"/>
              <a:t>οἱ</a:t>
            </a:r>
            <a:r>
              <a:rPr lang="el-GR" i="1" dirty="0"/>
              <a:t> </a:t>
            </a:r>
            <a:r>
              <a:rPr lang="el-GR" i="1" dirty="0" err="1"/>
              <a:t>πατέρες</a:t>
            </a:r>
            <a:r>
              <a:rPr lang="el-GR" i="1" dirty="0"/>
              <a:t> </a:t>
            </a:r>
            <a:r>
              <a:rPr lang="el-GR" i="1" dirty="0" err="1"/>
              <a:t>αὐτῶν</a:t>
            </a:r>
            <a:r>
              <a:rPr lang="el-GR" i="1" dirty="0"/>
              <a:t> </a:t>
            </a:r>
            <a:r>
              <a:rPr lang="el-GR" i="1" dirty="0" err="1"/>
              <a:t>καίουσι</a:t>
            </a:r>
            <a:r>
              <a:rPr lang="el-GR" i="1" dirty="0"/>
              <a:t> </a:t>
            </a:r>
            <a:r>
              <a:rPr lang="el-GR" i="1" dirty="0" err="1"/>
              <a:t>πῦρ</a:t>
            </a:r>
            <a:r>
              <a:rPr lang="el-GR" i="1" dirty="0"/>
              <a:t>, </a:t>
            </a:r>
            <a:r>
              <a:rPr lang="el-GR" i="1" dirty="0" err="1"/>
              <a:t>καὶ</a:t>
            </a:r>
            <a:r>
              <a:rPr lang="el-GR" i="1" dirty="0"/>
              <a:t> </a:t>
            </a:r>
            <a:r>
              <a:rPr lang="el-GR" i="1" dirty="0" err="1"/>
              <a:t>αἱ</a:t>
            </a:r>
            <a:r>
              <a:rPr lang="el-GR" i="1" dirty="0"/>
              <a:t> </a:t>
            </a:r>
            <a:r>
              <a:rPr lang="el-GR" i="1" dirty="0" err="1"/>
              <a:t>γυναῖκες</a:t>
            </a:r>
            <a:r>
              <a:rPr lang="el-GR" i="1" dirty="0"/>
              <a:t> </a:t>
            </a:r>
            <a:r>
              <a:rPr lang="el-GR" i="1" dirty="0" err="1"/>
              <a:t>αὐτῶν</a:t>
            </a:r>
            <a:r>
              <a:rPr lang="el-GR" i="1" dirty="0"/>
              <a:t> </a:t>
            </a:r>
            <a:r>
              <a:rPr lang="el-GR" i="1" dirty="0" err="1"/>
              <a:t>τρίβουσι</a:t>
            </a:r>
            <a:r>
              <a:rPr lang="el-GR" i="1" dirty="0"/>
              <a:t> </a:t>
            </a:r>
            <a:r>
              <a:rPr lang="el-GR" i="1" dirty="0" err="1"/>
              <a:t>σταῖς</a:t>
            </a:r>
            <a:r>
              <a:rPr lang="el-GR" i="1" dirty="0"/>
              <a:t> </a:t>
            </a:r>
            <a:r>
              <a:rPr lang="el-GR" b="1" i="1" dirty="0" err="1">
                <a:solidFill>
                  <a:srgbClr val="FF0000"/>
                </a:solidFill>
              </a:rPr>
              <a:t>τοῦ</a:t>
            </a:r>
            <a:r>
              <a:rPr lang="el-GR" b="1" i="1" dirty="0">
                <a:solidFill>
                  <a:srgbClr val="FF0000"/>
                </a:solidFill>
              </a:rPr>
              <a:t> </a:t>
            </a:r>
            <a:r>
              <a:rPr lang="el-GR" b="1" i="1" dirty="0" err="1">
                <a:solidFill>
                  <a:srgbClr val="FF0000"/>
                </a:solidFill>
              </a:rPr>
              <a:t>ποιῆσαι</a:t>
            </a:r>
            <a:r>
              <a:rPr lang="el-GR" b="1" i="1" dirty="0">
                <a:solidFill>
                  <a:srgbClr val="FF0000"/>
                </a:solidFill>
              </a:rPr>
              <a:t> </a:t>
            </a:r>
            <a:r>
              <a:rPr lang="el-GR" b="1" i="1" dirty="0" err="1">
                <a:solidFill>
                  <a:srgbClr val="FF0000"/>
                </a:solidFill>
              </a:rPr>
              <a:t>χαυῶνας</a:t>
            </a:r>
            <a:r>
              <a:rPr lang="el-GR" b="1" i="1" dirty="0">
                <a:solidFill>
                  <a:srgbClr val="FF0000"/>
                </a:solidFill>
              </a:rPr>
              <a:t> </a:t>
            </a:r>
            <a:r>
              <a:rPr lang="el-GR" b="1" i="1" dirty="0" err="1">
                <a:solidFill>
                  <a:srgbClr val="FF0000"/>
                </a:solidFill>
              </a:rPr>
              <a:t>τῇ</a:t>
            </a:r>
            <a:r>
              <a:rPr lang="el-GR" b="1" i="1" dirty="0">
                <a:solidFill>
                  <a:srgbClr val="FF0000"/>
                </a:solidFill>
              </a:rPr>
              <a:t> </a:t>
            </a:r>
            <a:r>
              <a:rPr lang="el-GR" b="1" i="1" dirty="0" err="1">
                <a:solidFill>
                  <a:srgbClr val="FF0000"/>
                </a:solidFill>
              </a:rPr>
              <a:t>στρατιᾷ</a:t>
            </a:r>
            <a:r>
              <a:rPr lang="el-GR" b="1" i="1" dirty="0">
                <a:solidFill>
                  <a:srgbClr val="FF0000"/>
                </a:solidFill>
              </a:rPr>
              <a:t> </a:t>
            </a:r>
            <a:r>
              <a:rPr lang="el-GR" b="1" i="1" dirty="0" err="1">
                <a:solidFill>
                  <a:srgbClr val="FF0000"/>
                </a:solidFill>
              </a:rPr>
              <a:t>τοῦ</a:t>
            </a:r>
            <a:r>
              <a:rPr lang="el-GR" b="1" i="1" dirty="0">
                <a:solidFill>
                  <a:srgbClr val="FF0000"/>
                </a:solidFill>
              </a:rPr>
              <a:t> </a:t>
            </a:r>
            <a:r>
              <a:rPr lang="el-GR" b="1" i="1" dirty="0" err="1">
                <a:solidFill>
                  <a:srgbClr val="FF0000"/>
                </a:solidFill>
              </a:rPr>
              <a:t>οὐρανοῦ</a:t>
            </a:r>
            <a:r>
              <a:rPr lang="el-GR" i="1" dirty="0"/>
              <a:t>, </a:t>
            </a:r>
            <a:r>
              <a:rPr lang="el-GR" b="1" i="1" dirty="0" err="1">
                <a:solidFill>
                  <a:srgbClr val="FF0000"/>
                </a:solidFill>
              </a:rPr>
              <a:t>καὶ</a:t>
            </a:r>
            <a:r>
              <a:rPr lang="el-GR" b="1" i="1" dirty="0">
                <a:solidFill>
                  <a:srgbClr val="FF0000"/>
                </a:solidFill>
              </a:rPr>
              <a:t> </a:t>
            </a:r>
            <a:r>
              <a:rPr lang="el-GR" b="1" i="1" dirty="0" err="1">
                <a:solidFill>
                  <a:srgbClr val="FF0000"/>
                </a:solidFill>
              </a:rPr>
              <a:t>ἔσπεισαν</a:t>
            </a:r>
            <a:r>
              <a:rPr lang="el-GR" b="1" i="1" dirty="0">
                <a:solidFill>
                  <a:srgbClr val="FF0000"/>
                </a:solidFill>
              </a:rPr>
              <a:t> </a:t>
            </a:r>
            <a:r>
              <a:rPr lang="el-GR" b="1" i="1" dirty="0" err="1">
                <a:solidFill>
                  <a:srgbClr val="FF0000"/>
                </a:solidFill>
              </a:rPr>
              <a:t>σπονδὰς</a:t>
            </a:r>
            <a:r>
              <a:rPr lang="el-GR" b="1" i="1" dirty="0">
                <a:solidFill>
                  <a:srgbClr val="FF0000"/>
                </a:solidFill>
              </a:rPr>
              <a:t> </a:t>
            </a:r>
            <a:r>
              <a:rPr lang="el-GR" b="1" i="1" dirty="0" err="1">
                <a:solidFill>
                  <a:srgbClr val="FF0000"/>
                </a:solidFill>
              </a:rPr>
              <a:t>θεοῖς</a:t>
            </a:r>
            <a:r>
              <a:rPr lang="el-GR" b="1" i="1" dirty="0">
                <a:solidFill>
                  <a:srgbClr val="FF0000"/>
                </a:solidFill>
              </a:rPr>
              <a:t> </a:t>
            </a:r>
            <a:r>
              <a:rPr lang="el-GR" b="1" i="1" dirty="0" err="1">
                <a:solidFill>
                  <a:srgbClr val="FF0000"/>
                </a:solidFill>
              </a:rPr>
              <a:t>ἀλλοτρίοις</a:t>
            </a:r>
            <a:r>
              <a:rPr lang="el-GR" b="1" i="1" dirty="0">
                <a:solidFill>
                  <a:srgbClr val="FF0000"/>
                </a:solidFill>
              </a:rPr>
              <a:t>, </a:t>
            </a:r>
            <a:r>
              <a:rPr lang="el-GR" b="1" i="1" dirty="0" err="1">
                <a:solidFill>
                  <a:srgbClr val="FF0000"/>
                </a:solidFill>
              </a:rPr>
              <a:t>ἵνα</a:t>
            </a:r>
            <a:r>
              <a:rPr lang="el-GR" b="1" i="1" dirty="0">
                <a:solidFill>
                  <a:srgbClr val="FF0000"/>
                </a:solidFill>
              </a:rPr>
              <a:t> </a:t>
            </a:r>
            <a:r>
              <a:rPr lang="el-GR" b="1" i="1" dirty="0" err="1">
                <a:solidFill>
                  <a:srgbClr val="FF0000"/>
                </a:solidFill>
              </a:rPr>
              <a:t>παροργίσωσί</a:t>
            </a:r>
            <a:r>
              <a:rPr lang="el-GR" b="1" i="1" dirty="0">
                <a:solidFill>
                  <a:srgbClr val="FF0000"/>
                </a:solidFill>
              </a:rPr>
              <a:t> με</a:t>
            </a:r>
            <a:r>
              <a:rPr lang="el-GR" i="1" dirty="0"/>
              <a:t>. </a:t>
            </a:r>
            <a:r>
              <a:rPr lang="el-GR" i="1" dirty="0" err="1"/>
              <a:t>μὴ</a:t>
            </a:r>
            <a:r>
              <a:rPr lang="el-GR" i="1" dirty="0"/>
              <a:t> </a:t>
            </a:r>
            <a:r>
              <a:rPr lang="el-GR" i="1" dirty="0" err="1"/>
              <a:t>ἐμὲ</a:t>
            </a:r>
            <a:r>
              <a:rPr lang="el-GR" i="1" dirty="0"/>
              <a:t> </a:t>
            </a:r>
            <a:r>
              <a:rPr lang="el-GR" i="1" dirty="0" err="1"/>
              <a:t>αὐτοὶ</a:t>
            </a:r>
            <a:r>
              <a:rPr lang="el-GR" i="1" dirty="0"/>
              <a:t> </a:t>
            </a:r>
            <a:r>
              <a:rPr lang="el-GR" i="1" dirty="0" err="1"/>
              <a:t>παροργίζουσι</a:t>
            </a:r>
            <a:r>
              <a:rPr lang="el-GR" i="1" dirty="0"/>
              <a:t>; </a:t>
            </a:r>
            <a:r>
              <a:rPr lang="el-GR" i="1" dirty="0" err="1"/>
              <a:t>λέγει</a:t>
            </a:r>
            <a:r>
              <a:rPr lang="el-GR" i="1" dirty="0"/>
              <a:t> </a:t>
            </a:r>
            <a:r>
              <a:rPr lang="el-GR" i="1" dirty="0" err="1"/>
              <a:t>Κύριος</a:t>
            </a:r>
            <a:r>
              <a:rPr lang="el-GR" i="1" dirty="0"/>
              <a:t>· </a:t>
            </a:r>
            <a:r>
              <a:rPr lang="el-GR" i="1" dirty="0" err="1"/>
              <a:t>οὐχὶ</a:t>
            </a:r>
            <a:r>
              <a:rPr lang="el-GR" i="1" dirty="0"/>
              <a:t> </a:t>
            </a:r>
            <a:r>
              <a:rPr lang="el-GR" i="1" dirty="0" err="1"/>
              <a:t>ἑαυτούς</a:t>
            </a:r>
            <a:r>
              <a:rPr lang="el-GR" i="1" dirty="0"/>
              <a:t>, </a:t>
            </a:r>
            <a:r>
              <a:rPr lang="el-GR" i="1" dirty="0" err="1"/>
              <a:t>ὅπως</a:t>
            </a:r>
            <a:r>
              <a:rPr lang="el-GR" i="1" dirty="0"/>
              <a:t> </a:t>
            </a:r>
            <a:r>
              <a:rPr lang="el-GR" i="1" dirty="0" err="1"/>
              <a:t>καταισχυνθῇ</a:t>
            </a:r>
            <a:r>
              <a:rPr lang="el-GR" i="1" dirty="0"/>
              <a:t> </a:t>
            </a:r>
            <a:r>
              <a:rPr lang="el-GR" i="1" dirty="0" err="1"/>
              <a:t>τὰ</a:t>
            </a:r>
            <a:r>
              <a:rPr lang="el-GR" i="1" dirty="0"/>
              <a:t> </a:t>
            </a:r>
            <a:r>
              <a:rPr lang="el-GR" i="1" dirty="0" err="1"/>
              <a:t>πρόσωπα</a:t>
            </a:r>
            <a:r>
              <a:rPr lang="el-GR" i="1" dirty="0"/>
              <a:t> </a:t>
            </a:r>
            <a:r>
              <a:rPr lang="el-GR" i="1" dirty="0" err="1"/>
              <a:t>αὐτῶν</a:t>
            </a:r>
            <a:r>
              <a:rPr lang="el-GR" i="1" dirty="0"/>
              <a:t>; </a:t>
            </a:r>
            <a:r>
              <a:rPr lang="el-GR" i="1" dirty="0" err="1"/>
              <a:t>διὰ</a:t>
            </a:r>
            <a:r>
              <a:rPr lang="el-GR" i="1" dirty="0"/>
              <a:t> </a:t>
            </a:r>
            <a:r>
              <a:rPr lang="el-GR" i="1" dirty="0" err="1"/>
              <a:t>τοῦτο</a:t>
            </a:r>
            <a:r>
              <a:rPr lang="el-GR" i="1" dirty="0"/>
              <a:t> </a:t>
            </a:r>
            <a:r>
              <a:rPr lang="el-GR" i="1" dirty="0" err="1"/>
              <a:t>τάδε</a:t>
            </a:r>
            <a:r>
              <a:rPr lang="el-GR" i="1" dirty="0"/>
              <a:t> </a:t>
            </a:r>
            <a:r>
              <a:rPr lang="el-GR" i="1" dirty="0" err="1"/>
              <a:t>λέγει</a:t>
            </a:r>
            <a:r>
              <a:rPr lang="el-GR" i="1" dirty="0"/>
              <a:t> </a:t>
            </a:r>
            <a:r>
              <a:rPr lang="el-GR" i="1" dirty="0" err="1"/>
              <a:t>Κύριος</a:t>
            </a:r>
            <a:r>
              <a:rPr lang="el-GR" i="1" dirty="0"/>
              <a:t>· </a:t>
            </a:r>
            <a:r>
              <a:rPr lang="el-GR" i="1" dirty="0" err="1"/>
              <a:t>ἰδοὺ</a:t>
            </a:r>
            <a:r>
              <a:rPr lang="el-GR" i="1" dirty="0"/>
              <a:t> </a:t>
            </a:r>
            <a:r>
              <a:rPr lang="el-GR" i="1" dirty="0" err="1"/>
              <a:t>ὀργὴ</a:t>
            </a:r>
            <a:r>
              <a:rPr lang="el-GR" i="1" dirty="0"/>
              <a:t> </a:t>
            </a:r>
            <a:r>
              <a:rPr lang="el-GR" i="1" dirty="0" err="1"/>
              <a:t>καὶ</a:t>
            </a:r>
            <a:r>
              <a:rPr lang="el-GR" i="1" dirty="0"/>
              <a:t> </a:t>
            </a:r>
            <a:r>
              <a:rPr lang="el-GR" i="1" dirty="0" err="1"/>
              <a:t>θυμός</a:t>
            </a:r>
            <a:r>
              <a:rPr lang="el-GR" i="1" dirty="0"/>
              <a:t> μου </a:t>
            </a:r>
            <a:r>
              <a:rPr lang="el-GR" i="1" dirty="0" err="1"/>
              <a:t>χεῖται</a:t>
            </a:r>
            <a:r>
              <a:rPr lang="el-GR" i="1" dirty="0"/>
              <a:t> </a:t>
            </a:r>
            <a:r>
              <a:rPr lang="el-GR" i="1" dirty="0" err="1"/>
              <a:t>ἐπὶ</a:t>
            </a:r>
            <a:r>
              <a:rPr lang="el-GR" i="1" dirty="0"/>
              <a:t> </a:t>
            </a:r>
            <a:r>
              <a:rPr lang="el-GR" i="1" dirty="0" err="1"/>
              <a:t>τὸν</a:t>
            </a:r>
            <a:r>
              <a:rPr lang="el-GR" i="1" dirty="0"/>
              <a:t> </a:t>
            </a:r>
            <a:r>
              <a:rPr lang="el-GR" i="1" dirty="0" err="1"/>
              <a:t>τόπον</a:t>
            </a:r>
            <a:r>
              <a:rPr lang="el-GR" i="1" dirty="0"/>
              <a:t> </a:t>
            </a:r>
            <a:r>
              <a:rPr lang="el-GR" i="1" dirty="0" err="1"/>
              <a:t>τοῦτον</a:t>
            </a:r>
            <a:r>
              <a:rPr lang="el-GR" i="1" dirty="0"/>
              <a:t> </a:t>
            </a:r>
            <a:r>
              <a:rPr lang="el-GR" i="1" dirty="0" err="1"/>
              <a:t>καὶ</a:t>
            </a:r>
            <a:r>
              <a:rPr lang="el-GR" i="1" dirty="0"/>
              <a:t> </a:t>
            </a:r>
            <a:r>
              <a:rPr lang="el-GR" i="1" dirty="0" err="1"/>
              <a:t>ἐπὶ</a:t>
            </a:r>
            <a:r>
              <a:rPr lang="el-GR" i="1" dirty="0"/>
              <a:t> </a:t>
            </a:r>
            <a:r>
              <a:rPr lang="el-GR" i="1" dirty="0" err="1"/>
              <a:t>τοὺς</a:t>
            </a:r>
            <a:r>
              <a:rPr lang="el-GR" i="1" dirty="0"/>
              <a:t> </a:t>
            </a:r>
            <a:r>
              <a:rPr lang="el-GR" i="1" dirty="0" err="1"/>
              <a:t>ἀνθρώπους</a:t>
            </a:r>
            <a:r>
              <a:rPr lang="el-GR" i="1" dirty="0"/>
              <a:t> </a:t>
            </a:r>
            <a:r>
              <a:rPr lang="el-GR" i="1" dirty="0" err="1"/>
              <a:t>καὶ</a:t>
            </a:r>
            <a:r>
              <a:rPr lang="el-GR" i="1" dirty="0"/>
              <a:t> </a:t>
            </a:r>
            <a:r>
              <a:rPr lang="el-GR" i="1" dirty="0" err="1"/>
              <a:t>ἐπὶ</a:t>
            </a:r>
            <a:r>
              <a:rPr lang="el-GR" i="1" dirty="0"/>
              <a:t> </a:t>
            </a:r>
            <a:r>
              <a:rPr lang="el-GR" i="1" dirty="0" err="1"/>
              <a:t>τὰ</a:t>
            </a:r>
            <a:r>
              <a:rPr lang="el-GR" i="1" dirty="0"/>
              <a:t> </a:t>
            </a:r>
            <a:r>
              <a:rPr lang="el-GR" i="1" dirty="0" err="1"/>
              <a:t>κτήνη</a:t>
            </a:r>
            <a:r>
              <a:rPr lang="el-GR" i="1" dirty="0"/>
              <a:t> </a:t>
            </a:r>
            <a:r>
              <a:rPr lang="el-GR" i="1" dirty="0" err="1"/>
              <a:t>καὶ</a:t>
            </a:r>
            <a:r>
              <a:rPr lang="el-GR" i="1" dirty="0"/>
              <a:t> </a:t>
            </a:r>
            <a:r>
              <a:rPr lang="el-GR" i="1" dirty="0" err="1"/>
              <a:t>ἐπὶ</a:t>
            </a:r>
            <a:r>
              <a:rPr lang="el-GR" i="1" dirty="0"/>
              <a:t> </a:t>
            </a:r>
            <a:r>
              <a:rPr lang="el-GR" i="1" dirty="0" err="1"/>
              <a:t>πᾶν</a:t>
            </a:r>
            <a:r>
              <a:rPr lang="el-GR" i="1" dirty="0"/>
              <a:t> </a:t>
            </a:r>
            <a:r>
              <a:rPr lang="el-GR" i="1" dirty="0" err="1"/>
              <a:t>ξύλον</a:t>
            </a:r>
            <a:r>
              <a:rPr lang="el-GR" i="1" dirty="0"/>
              <a:t> </a:t>
            </a:r>
            <a:r>
              <a:rPr lang="el-GR" i="1" dirty="0" err="1"/>
              <a:t>τοῦ</a:t>
            </a:r>
            <a:r>
              <a:rPr lang="el-GR" i="1" dirty="0"/>
              <a:t> </a:t>
            </a:r>
            <a:r>
              <a:rPr lang="el-GR" i="1" dirty="0" err="1"/>
              <a:t>ἀγροῦ</a:t>
            </a:r>
            <a:r>
              <a:rPr lang="el-GR" i="1" dirty="0"/>
              <a:t> </a:t>
            </a:r>
            <a:r>
              <a:rPr lang="el-GR" i="1" dirty="0" err="1"/>
              <a:t>αὐτῶν</a:t>
            </a:r>
            <a:r>
              <a:rPr lang="el-GR" i="1" dirty="0"/>
              <a:t> </a:t>
            </a:r>
            <a:r>
              <a:rPr lang="el-GR" i="1" dirty="0" err="1"/>
              <a:t>καὶ</a:t>
            </a:r>
            <a:r>
              <a:rPr lang="el-GR" i="1" dirty="0"/>
              <a:t> </a:t>
            </a:r>
            <a:r>
              <a:rPr lang="el-GR" i="1" dirty="0" err="1"/>
              <a:t>ἐπὶ</a:t>
            </a:r>
            <a:r>
              <a:rPr lang="el-GR" i="1" dirty="0"/>
              <a:t> </a:t>
            </a:r>
            <a:r>
              <a:rPr lang="el-GR" i="1" dirty="0" err="1"/>
              <a:t>τὰ</a:t>
            </a:r>
            <a:r>
              <a:rPr lang="el-GR" i="1" dirty="0"/>
              <a:t> </a:t>
            </a:r>
            <a:r>
              <a:rPr lang="el-GR" i="1" dirty="0" err="1"/>
              <a:t>γεννήματα</a:t>
            </a:r>
            <a:r>
              <a:rPr lang="el-GR" i="1" dirty="0"/>
              <a:t> </a:t>
            </a:r>
            <a:r>
              <a:rPr lang="el-GR" i="1" dirty="0" err="1"/>
              <a:t>τῆς</a:t>
            </a:r>
            <a:r>
              <a:rPr lang="el-GR" i="1" dirty="0"/>
              <a:t> </a:t>
            </a:r>
            <a:r>
              <a:rPr lang="el-GR" i="1" dirty="0" err="1"/>
              <a:t>γῆς</a:t>
            </a:r>
            <a:r>
              <a:rPr lang="el-GR" i="1" dirty="0"/>
              <a:t>, </a:t>
            </a:r>
            <a:r>
              <a:rPr lang="el-GR" i="1" dirty="0" err="1"/>
              <a:t>καὶ</a:t>
            </a:r>
            <a:r>
              <a:rPr lang="el-GR" i="1" dirty="0"/>
              <a:t> </a:t>
            </a:r>
            <a:r>
              <a:rPr lang="el-GR" i="1" dirty="0" err="1"/>
              <a:t>καυθήσεται</a:t>
            </a:r>
            <a:r>
              <a:rPr lang="el-GR" i="1" dirty="0"/>
              <a:t> </a:t>
            </a:r>
            <a:r>
              <a:rPr lang="el-GR" i="1" dirty="0" err="1"/>
              <a:t>καὶ</a:t>
            </a:r>
            <a:r>
              <a:rPr lang="el-GR" i="1" dirty="0"/>
              <a:t> </a:t>
            </a:r>
            <a:r>
              <a:rPr lang="el-GR" i="1" dirty="0" err="1"/>
              <a:t>οὐ</a:t>
            </a:r>
            <a:r>
              <a:rPr lang="el-GR" i="1" dirty="0"/>
              <a:t> </a:t>
            </a:r>
            <a:r>
              <a:rPr lang="el-GR" i="1" dirty="0" err="1"/>
              <a:t>σβεσθήσεται</a:t>
            </a:r>
            <a:r>
              <a:rPr lang="el-GR" dirty="0"/>
              <a:t>». (</a:t>
            </a:r>
            <a:r>
              <a:rPr lang="el-GR" i="1" dirty="0" err="1"/>
              <a:t>Ἱερ</a:t>
            </a:r>
            <a:r>
              <a:rPr lang="el-GR" i="1" dirty="0"/>
              <a:t>. </a:t>
            </a:r>
            <a:r>
              <a:rPr lang="el-GR" dirty="0"/>
              <a:t>7, 16-20)</a:t>
            </a:r>
          </a:p>
          <a:p>
            <a:r>
              <a:rPr lang="el-GR" dirty="0"/>
              <a:t>«</a:t>
            </a:r>
            <a:r>
              <a:rPr lang="el-GR" i="1" dirty="0" err="1"/>
              <a:t>καὶ</a:t>
            </a:r>
            <a:r>
              <a:rPr lang="el-GR" i="1" dirty="0"/>
              <a:t> </a:t>
            </a:r>
            <a:r>
              <a:rPr lang="el-GR" i="1" dirty="0" err="1"/>
              <a:t>ἀπεκρίθησαν</a:t>
            </a:r>
            <a:r>
              <a:rPr lang="el-GR" i="1" dirty="0"/>
              <a:t> </a:t>
            </a:r>
            <a:r>
              <a:rPr lang="el-GR" i="1" dirty="0" err="1"/>
              <a:t>τῷ</a:t>
            </a:r>
            <a:r>
              <a:rPr lang="el-GR" i="1" dirty="0"/>
              <a:t> ῾</a:t>
            </a:r>
            <a:r>
              <a:rPr lang="el-GR" i="1" dirty="0" err="1"/>
              <a:t>Ιερεμίᾳ</a:t>
            </a:r>
            <a:r>
              <a:rPr lang="el-GR" i="1" dirty="0"/>
              <a:t> </a:t>
            </a:r>
            <a:r>
              <a:rPr lang="el-GR" i="1" dirty="0" err="1"/>
              <a:t>πάντες</a:t>
            </a:r>
            <a:r>
              <a:rPr lang="el-GR" i="1" dirty="0"/>
              <a:t> </a:t>
            </a:r>
            <a:r>
              <a:rPr lang="el-GR" i="1" dirty="0" err="1"/>
              <a:t>οἱ</a:t>
            </a:r>
            <a:r>
              <a:rPr lang="el-GR" i="1" dirty="0"/>
              <a:t> </a:t>
            </a:r>
            <a:r>
              <a:rPr lang="el-GR" i="1" dirty="0" err="1"/>
              <a:t>ἄνδρες</a:t>
            </a:r>
            <a:r>
              <a:rPr lang="el-GR" i="1" dirty="0"/>
              <a:t> </a:t>
            </a:r>
            <a:r>
              <a:rPr lang="el-GR" i="1" dirty="0" err="1"/>
              <a:t>οἱ</a:t>
            </a:r>
            <a:r>
              <a:rPr lang="el-GR" i="1" dirty="0"/>
              <a:t> </a:t>
            </a:r>
            <a:r>
              <a:rPr lang="el-GR" i="1" dirty="0" err="1"/>
              <a:t>γνόντες</a:t>
            </a:r>
            <a:r>
              <a:rPr lang="el-GR" i="1" dirty="0"/>
              <a:t> </a:t>
            </a:r>
            <a:r>
              <a:rPr lang="el-GR" i="1" dirty="0" err="1"/>
              <a:t>ὅτι</a:t>
            </a:r>
            <a:r>
              <a:rPr lang="el-GR" i="1" dirty="0"/>
              <a:t> </a:t>
            </a:r>
            <a:r>
              <a:rPr lang="el-GR" b="1" i="1" dirty="0" err="1">
                <a:solidFill>
                  <a:srgbClr val="FF0000"/>
                </a:solidFill>
              </a:rPr>
              <a:t>θυμιῶσιν</a:t>
            </a:r>
            <a:r>
              <a:rPr lang="el-GR" b="1" i="1" dirty="0">
                <a:solidFill>
                  <a:srgbClr val="FF0000"/>
                </a:solidFill>
              </a:rPr>
              <a:t> </a:t>
            </a:r>
            <a:r>
              <a:rPr lang="el-GR" b="1" i="1" dirty="0" err="1">
                <a:solidFill>
                  <a:srgbClr val="FF0000"/>
                </a:solidFill>
              </a:rPr>
              <a:t>αἱ</a:t>
            </a:r>
            <a:r>
              <a:rPr lang="el-GR" b="1" i="1" dirty="0">
                <a:solidFill>
                  <a:srgbClr val="FF0000"/>
                </a:solidFill>
              </a:rPr>
              <a:t> </a:t>
            </a:r>
            <a:r>
              <a:rPr lang="el-GR" b="1" i="1" dirty="0" err="1">
                <a:solidFill>
                  <a:srgbClr val="FF0000"/>
                </a:solidFill>
              </a:rPr>
              <a:t>γυναῖκες</a:t>
            </a:r>
            <a:r>
              <a:rPr lang="el-GR" b="1" i="1" dirty="0">
                <a:solidFill>
                  <a:srgbClr val="FF0000"/>
                </a:solidFill>
              </a:rPr>
              <a:t> </a:t>
            </a:r>
            <a:r>
              <a:rPr lang="el-GR" b="1" i="1" dirty="0" err="1">
                <a:solidFill>
                  <a:srgbClr val="FF0000"/>
                </a:solidFill>
              </a:rPr>
              <a:t>αὐτῶν</a:t>
            </a:r>
            <a:r>
              <a:rPr lang="el-GR" b="1" i="1" dirty="0">
                <a:solidFill>
                  <a:srgbClr val="FF0000"/>
                </a:solidFill>
              </a:rPr>
              <a:t> </a:t>
            </a:r>
            <a:r>
              <a:rPr lang="el-GR" b="1" i="1" dirty="0" err="1">
                <a:solidFill>
                  <a:srgbClr val="FF0000"/>
                </a:solidFill>
              </a:rPr>
              <a:t>θεοῖς</a:t>
            </a:r>
            <a:r>
              <a:rPr lang="el-GR" b="1" i="1" dirty="0">
                <a:solidFill>
                  <a:srgbClr val="FF0000"/>
                </a:solidFill>
              </a:rPr>
              <a:t> </a:t>
            </a:r>
            <a:r>
              <a:rPr lang="el-GR" b="1" i="1" dirty="0" err="1">
                <a:solidFill>
                  <a:srgbClr val="FF0000"/>
                </a:solidFill>
              </a:rPr>
              <a:t>ἑτέροις</a:t>
            </a:r>
            <a:r>
              <a:rPr lang="el-GR" b="1" i="1" dirty="0">
                <a:solidFill>
                  <a:srgbClr val="FF0000"/>
                </a:solidFill>
              </a:rPr>
              <a:t> </a:t>
            </a:r>
            <a:r>
              <a:rPr lang="el-GR" i="1" dirty="0" err="1"/>
              <a:t>καὶ</a:t>
            </a:r>
            <a:r>
              <a:rPr lang="el-GR" i="1" dirty="0"/>
              <a:t> </a:t>
            </a:r>
            <a:r>
              <a:rPr lang="el-GR" i="1" dirty="0" err="1"/>
              <a:t>πᾶσαι</a:t>
            </a:r>
            <a:r>
              <a:rPr lang="el-GR" i="1" dirty="0"/>
              <a:t> </a:t>
            </a:r>
            <a:r>
              <a:rPr lang="el-GR" i="1" dirty="0" err="1"/>
              <a:t>αἱ</a:t>
            </a:r>
            <a:r>
              <a:rPr lang="el-GR" i="1" dirty="0"/>
              <a:t> </a:t>
            </a:r>
            <a:r>
              <a:rPr lang="el-GR" i="1" dirty="0" err="1"/>
              <a:t>γυναῖκες</a:t>
            </a:r>
            <a:r>
              <a:rPr lang="el-GR" i="1" dirty="0"/>
              <a:t>, </a:t>
            </a:r>
            <a:r>
              <a:rPr lang="el-GR" i="1" dirty="0" err="1"/>
              <a:t>συναγωγὴ</a:t>
            </a:r>
            <a:r>
              <a:rPr lang="el-GR" i="1" dirty="0"/>
              <a:t> </a:t>
            </a:r>
            <a:r>
              <a:rPr lang="el-GR" i="1" dirty="0" err="1"/>
              <a:t>μεγάλη</a:t>
            </a:r>
            <a:r>
              <a:rPr lang="el-GR" i="1" dirty="0"/>
              <a:t>, </a:t>
            </a:r>
            <a:r>
              <a:rPr lang="el-GR" i="1" dirty="0" err="1"/>
              <a:t>καὶ</a:t>
            </a:r>
            <a:r>
              <a:rPr lang="el-GR" i="1" dirty="0"/>
              <a:t> </a:t>
            </a:r>
            <a:r>
              <a:rPr lang="el-GR" i="1" dirty="0" err="1"/>
              <a:t>πᾶς</a:t>
            </a:r>
            <a:r>
              <a:rPr lang="el-GR" i="1" dirty="0"/>
              <a:t> ὁ </a:t>
            </a:r>
            <a:r>
              <a:rPr lang="el-GR" i="1" dirty="0" err="1"/>
              <a:t>λαὸς</a:t>
            </a:r>
            <a:r>
              <a:rPr lang="el-GR" i="1" dirty="0"/>
              <a:t> </a:t>
            </a:r>
            <a:r>
              <a:rPr lang="el-GR" i="1" dirty="0" err="1"/>
              <a:t>οἱ</a:t>
            </a:r>
            <a:r>
              <a:rPr lang="el-GR" i="1" dirty="0"/>
              <a:t> </a:t>
            </a:r>
            <a:r>
              <a:rPr lang="el-GR" i="1" dirty="0" err="1"/>
              <a:t>καθήμενοι</a:t>
            </a:r>
            <a:r>
              <a:rPr lang="el-GR" i="1" dirty="0"/>
              <a:t> </a:t>
            </a:r>
            <a:r>
              <a:rPr lang="el-GR" i="1" dirty="0" err="1"/>
              <a:t>ἐν</a:t>
            </a:r>
            <a:r>
              <a:rPr lang="el-GR" i="1" dirty="0"/>
              <a:t> </a:t>
            </a:r>
            <a:r>
              <a:rPr lang="el-GR" i="1" dirty="0" err="1"/>
              <a:t>γῇ</a:t>
            </a:r>
            <a:r>
              <a:rPr lang="el-GR" i="1" dirty="0"/>
              <a:t> </a:t>
            </a:r>
            <a:r>
              <a:rPr lang="el-GR" i="1" dirty="0" err="1"/>
              <a:t>Αἰγύπτῳ</a:t>
            </a:r>
            <a:r>
              <a:rPr lang="el-GR" i="1" dirty="0"/>
              <a:t>, </a:t>
            </a:r>
            <a:r>
              <a:rPr lang="el-GR" i="1" dirty="0" err="1"/>
              <a:t>ἐν</a:t>
            </a:r>
            <a:r>
              <a:rPr lang="el-GR" i="1" dirty="0"/>
              <a:t> </a:t>
            </a:r>
            <a:r>
              <a:rPr lang="el-GR" i="1" dirty="0" err="1"/>
              <a:t>Παθουρῇ</a:t>
            </a:r>
            <a:r>
              <a:rPr lang="el-GR" i="1" dirty="0"/>
              <a:t>, </a:t>
            </a:r>
            <a:r>
              <a:rPr lang="el-GR" i="1" dirty="0" err="1"/>
              <a:t>λέγοντες</a:t>
            </a:r>
            <a:r>
              <a:rPr lang="el-GR" i="1" dirty="0"/>
              <a:t>· </a:t>
            </a:r>
            <a:r>
              <a:rPr lang="el-GR" i="1" dirty="0">
                <a:solidFill>
                  <a:srgbClr val="FF0000"/>
                </a:solidFill>
              </a:rPr>
              <a:t>ὁ </a:t>
            </a:r>
            <a:r>
              <a:rPr lang="el-GR" i="1" dirty="0" err="1">
                <a:solidFill>
                  <a:srgbClr val="FF0000"/>
                </a:solidFill>
              </a:rPr>
              <a:t>λόγος</a:t>
            </a:r>
            <a:r>
              <a:rPr lang="el-GR" i="1" dirty="0">
                <a:solidFill>
                  <a:srgbClr val="FF0000"/>
                </a:solidFill>
              </a:rPr>
              <a:t>, </a:t>
            </a:r>
            <a:r>
              <a:rPr lang="el-GR" i="1" dirty="0" err="1">
                <a:solidFill>
                  <a:srgbClr val="FF0000"/>
                </a:solidFill>
              </a:rPr>
              <a:t>ὃν</a:t>
            </a:r>
            <a:r>
              <a:rPr lang="el-GR" i="1" dirty="0">
                <a:solidFill>
                  <a:srgbClr val="FF0000"/>
                </a:solidFill>
              </a:rPr>
              <a:t> </a:t>
            </a:r>
            <a:r>
              <a:rPr lang="el-GR" i="1" dirty="0" err="1">
                <a:solidFill>
                  <a:srgbClr val="FF0000"/>
                </a:solidFill>
              </a:rPr>
              <a:t>ἐλάλησας</a:t>
            </a:r>
            <a:r>
              <a:rPr lang="el-GR" i="1" dirty="0">
                <a:solidFill>
                  <a:srgbClr val="FF0000"/>
                </a:solidFill>
              </a:rPr>
              <a:t> </a:t>
            </a:r>
            <a:r>
              <a:rPr lang="el-GR" i="1" dirty="0" err="1">
                <a:solidFill>
                  <a:srgbClr val="FF0000"/>
                </a:solidFill>
              </a:rPr>
              <a:t>πρὸς</a:t>
            </a:r>
            <a:r>
              <a:rPr lang="el-GR" i="1" dirty="0">
                <a:solidFill>
                  <a:srgbClr val="FF0000"/>
                </a:solidFill>
              </a:rPr>
              <a:t> </a:t>
            </a:r>
            <a:r>
              <a:rPr lang="el-GR" i="1" dirty="0" err="1">
                <a:solidFill>
                  <a:srgbClr val="FF0000"/>
                </a:solidFill>
              </a:rPr>
              <a:t>ἡμᾶς</a:t>
            </a:r>
            <a:r>
              <a:rPr lang="el-GR" i="1" dirty="0">
                <a:solidFill>
                  <a:srgbClr val="FF0000"/>
                </a:solidFill>
              </a:rPr>
              <a:t> </a:t>
            </a:r>
            <a:r>
              <a:rPr lang="el-GR" i="1" dirty="0" err="1">
                <a:solidFill>
                  <a:srgbClr val="FF0000"/>
                </a:solidFill>
              </a:rPr>
              <a:t>τῷ</a:t>
            </a:r>
            <a:r>
              <a:rPr lang="el-GR" i="1" dirty="0">
                <a:solidFill>
                  <a:srgbClr val="FF0000"/>
                </a:solidFill>
              </a:rPr>
              <a:t> </a:t>
            </a:r>
            <a:r>
              <a:rPr lang="el-GR" i="1" dirty="0" err="1">
                <a:solidFill>
                  <a:srgbClr val="FF0000"/>
                </a:solidFill>
              </a:rPr>
              <a:t>ὀνόματι</a:t>
            </a:r>
            <a:r>
              <a:rPr lang="el-GR" i="1" dirty="0">
                <a:solidFill>
                  <a:srgbClr val="FF0000"/>
                </a:solidFill>
              </a:rPr>
              <a:t> </a:t>
            </a:r>
            <a:r>
              <a:rPr lang="el-GR" i="1" dirty="0" err="1">
                <a:solidFill>
                  <a:srgbClr val="FF0000"/>
                </a:solidFill>
              </a:rPr>
              <a:t>Κυρίου</a:t>
            </a:r>
            <a:r>
              <a:rPr lang="el-GR" i="1" dirty="0">
                <a:solidFill>
                  <a:srgbClr val="FF0000"/>
                </a:solidFill>
              </a:rPr>
              <a:t>, </a:t>
            </a:r>
            <a:r>
              <a:rPr lang="el-GR" i="1" dirty="0" err="1">
                <a:solidFill>
                  <a:srgbClr val="FF0000"/>
                </a:solidFill>
              </a:rPr>
              <a:t>οὐκ</a:t>
            </a:r>
            <a:r>
              <a:rPr lang="el-GR" i="1" dirty="0">
                <a:solidFill>
                  <a:srgbClr val="FF0000"/>
                </a:solidFill>
              </a:rPr>
              <a:t> </a:t>
            </a:r>
            <a:r>
              <a:rPr lang="el-GR" i="1" dirty="0" err="1">
                <a:solidFill>
                  <a:srgbClr val="FF0000"/>
                </a:solidFill>
              </a:rPr>
              <a:t>ἀκούσομέν</a:t>
            </a:r>
            <a:r>
              <a:rPr lang="el-GR" i="1" dirty="0">
                <a:solidFill>
                  <a:srgbClr val="FF0000"/>
                </a:solidFill>
              </a:rPr>
              <a:t> σου, </a:t>
            </a:r>
            <a:r>
              <a:rPr lang="el-GR" i="1" dirty="0" err="1">
                <a:solidFill>
                  <a:srgbClr val="FF0000"/>
                </a:solidFill>
              </a:rPr>
              <a:t>ὅτι</a:t>
            </a:r>
            <a:r>
              <a:rPr lang="el-GR" i="1" dirty="0">
                <a:solidFill>
                  <a:srgbClr val="FF0000"/>
                </a:solidFill>
              </a:rPr>
              <a:t> </a:t>
            </a:r>
            <a:r>
              <a:rPr lang="el-GR" i="1" dirty="0" err="1">
                <a:solidFill>
                  <a:srgbClr val="FF0000"/>
                </a:solidFill>
              </a:rPr>
              <a:t>ποιοῦντες</a:t>
            </a:r>
            <a:r>
              <a:rPr lang="el-GR" i="1" dirty="0">
                <a:solidFill>
                  <a:srgbClr val="FF0000"/>
                </a:solidFill>
              </a:rPr>
              <a:t> </a:t>
            </a:r>
            <a:r>
              <a:rPr lang="el-GR" i="1" dirty="0" err="1">
                <a:solidFill>
                  <a:srgbClr val="FF0000"/>
                </a:solidFill>
              </a:rPr>
              <a:t>ποιήσομεν</a:t>
            </a:r>
            <a:r>
              <a:rPr lang="el-GR" i="1" dirty="0">
                <a:solidFill>
                  <a:srgbClr val="FF0000"/>
                </a:solidFill>
              </a:rPr>
              <a:t> </a:t>
            </a:r>
            <a:r>
              <a:rPr lang="el-GR" i="1" dirty="0" err="1">
                <a:solidFill>
                  <a:srgbClr val="FF0000"/>
                </a:solidFill>
              </a:rPr>
              <a:t>πάντα</a:t>
            </a:r>
            <a:r>
              <a:rPr lang="el-GR" i="1" dirty="0">
                <a:solidFill>
                  <a:srgbClr val="FF0000"/>
                </a:solidFill>
              </a:rPr>
              <a:t> </a:t>
            </a:r>
            <a:r>
              <a:rPr lang="el-GR" i="1" dirty="0" err="1">
                <a:solidFill>
                  <a:srgbClr val="FF0000"/>
                </a:solidFill>
              </a:rPr>
              <a:t>τὸν</a:t>
            </a:r>
            <a:r>
              <a:rPr lang="el-GR" i="1" dirty="0">
                <a:solidFill>
                  <a:srgbClr val="FF0000"/>
                </a:solidFill>
              </a:rPr>
              <a:t> </a:t>
            </a:r>
            <a:r>
              <a:rPr lang="el-GR" i="1" dirty="0" err="1">
                <a:solidFill>
                  <a:srgbClr val="FF0000"/>
                </a:solidFill>
              </a:rPr>
              <a:t>λόγον</a:t>
            </a:r>
            <a:r>
              <a:rPr lang="el-GR" i="1" dirty="0">
                <a:solidFill>
                  <a:srgbClr val="FF0000"/>
                </a:solidFill>
              </a:rPr>
              <a:t>, </a:t>
            </a:r>
            <a:r>
              <a:rPr lang="el-GR" i="1" dirty="0" err="1">
                <a:solidFill>
                  <a:srgbClr val="FF0000"/>
                </a:solidFill>
              </a:rPr>
              <a:t>ὃς</a:t>
            </a:r>
            <a:r>
              <a:rPr lang="el-GR" i="1" dirty="0">
                <a:solidFill>
                  <a:srgbClr val="FF0000"/>
                </a:solidFill>
              </a:rPr>
              <a:t> </a:t>
            </a:r>
            <a:r>
              <a:rPr lang="el-GR" i="1" dirty="0" err="1">
                <a:solidFill>
                  <a:srgbClr val="FF0000"/>
                </a:solidFill>
              </a:rPr>
              <a:t>ἐξελεύσεται</a:t>
            </a:r>
            <a:r>
              <a:rPr lang="el-GR" i="1" dirty="0">
                <a:solidFill>
                  <a:srgbClr val="FF0000"/>
                </a:solidFill>
              </a:rPr>
              <a:t> </a:t>
            </a:r>
            <a:r>
              <a:rPr lang="el-GR" i="1" dirty="0" err="1">
                <a:solidFill>
                  <a:srgbClr val="FF0000"/>
                </a:solidFill>
              </a:rPr>
              <a:t>ἐκ</a:t>
            </a:r>
            <a:r>
              <a:rPr lang="el-GR" i="1" dirty="0">
                <a:solidFill>
                  <a:srgbClr val="FF0000"/>
                </a:solidFill>
              </a:rPr>
              <a:t> </a:t>
            </a:r>
            <a:r>
              <a:rPr lang="el-GR" i="1" dirty="0" err="1">
                <a:solidFill>
                  <a:srgbClr val="FF0000"/>
                </a:solidFill>
              </a:rPr>
              <a:t>τοῦ</a:t>
            </a:r>
            <a:r>
              <a:rPr lang="el-GR" i="1" dirty="0">
                <a:solidFill>
                  <a:srgbClr val="FF0000"/>
                </a:solidFill>
              </a:rPr>
              <a:t> </a:t>
            </a:r>
            <a:r>
              <a:rPr lang="el-GR" i="1" dirty="0" err="1">
                <a:solidFill>
                  <a:srgbClr val="FF0000"/>
                </a:solidFill>
              </a:rPr>
              <a:t>στόματος</a:t>
            </a:r>
            <a:r>
              <a:rPr lang="el-GR" i="1" dirty="0">
                <a:solidFill>
                  <a:srgbClr val="FF0000"/>
                </a:solidFill>
              </a:rPr>
              <a:t> </a:t>
            </a:r>
            <a:r>
              <a:rPr lang="el-GR" i="1" dirty="0" err="1">
                <a:solidFill>
                  <a:srgbClr val="FF0000"/>
                </a:solidFill>
              </a:rPr>
              <a:t>ἡμῶν</a:t>
            </a:r>
            <a:r>
              <a:rPr lang="el-GR" i="1" dirty="0">
                <a:solidFill>
                  <a:srgbClr val="FF0000"/>
                </a:solidFill>
              </a:rPr>
              <a:t>, </a:t>
            </a:r>
            <a:r>
              <a:rPr lang="el-GR" i="1" dirty="0" err="1">
                <a:solidFill>
                  <a:srgbClr val="FF0000"/>
                </a:solidFill>
              </a:rPr>
              <a:t>θυμιᾶν</a:t>
            </a:r>
            <a:r>
              <a:rPr lang="el-GR" i="1" dirty="0">
                <a:solidFill>
                  <a:srgbClr val="FF0000"/>
                </a:solidFill>
              </a:rPr>
              <a:t> </a:t>
            </a:r>
            <a:r>
              <a:rPr lang="el-GR" i="1" dirty="0" err="1">
                <a:solidFill>
                  <a:srgbClr val="FF0000"/>
                </a:solidFill>
              </a:rPr>
              <a:t>τῇ</a:t>
            </a:r>
            <a:r>
              <a:rPr lang="el-GR" i="1" dirty="0">
                <a:solidFill>
                  <a:srgbClr val="FF0000"/>
                </a:solidFill>
              </a:rPr>
              <a:t> </a:t>
            </a:r>
            <a:r>
              <a:rPr lang="el-GR" i="1" dirty="0" err="1">
                <a:solidFill>
                  <a:srgbClr val="FF0000"/>
                </a:solidFill>
              </a:rPr>
              <a:t>βασιλίσσῃ</a:t>
            </a:r>
            <a:r>
              <a:rPr lang="el-GR" i="1" dirty="0">
                <a:solidFill>
                  <a:srgbClr val="FF0000"/>
                </a:solidFill>
              </a:rPr>
              <a:t> </a:t>
            </a:r>
            <a:r>
              <a:rPr lang="el-GR" i="1" dirty="0" err="1">
                <a:solidFill>
                  <a:srgbClr val="FF0000"/>
                </a:solidFill>
              </a:rPr>
              <a:t>τοῦ</a:t>
            </a:r>
            <a:r>
              <a:rPr lang="el-GR" i="1" dirty="0">
                <a:solidFill>
                  <a:srgbClr val="FF0000"/>
                </a:solidFill>
              </a:rPr>
              <a:t> </a:t>
            </a:r>
            <a:r>
              <a:rPr lang="el-GR" i="1" dirty="0" err="1">
                <a:solidFill>
                  <a:srgbClr val="FF0000"/>
                </a:solidFill>
              </a:rPr>
              <a:t>οὐρανοῦ</a:t>
            </a:r>
            <a:r>
              <a:rPr lang="el-GR" i="1" dirty="0">
                <a:solidFill>
                  <a:srgbClr val="FF0000"/>
                </a:solidFill>
              </a:rPr>
              <a:t> </a:t>
            </a:r>
            <a:r>
              <a:rPr lang="el-GR" i="1" dirty="0" err="1">
                <a:solidFill>
                  <a:srgbClr val="FF0000"/>
                </a:solidFill>
              </a:rPr>
              <a:t>καὶ</a:t>
            </a:r>
            <a:r>
              <a:rPr lang="el-GR" i="1" dirty="0">
                <a:solidFill>
                  <a:srgbClr val="FF0000"/>
                </a:solidFill>
              </a:rPr>
              <a:t> </a:t>
            </a:r>
            <a:r>
              <a:rPr lang="el-GR" i="1" dirty="0" err="1">
                <a:solidFill>
                  <a:srgbClr val="FF0000"/>
                </a:solidFill>
              </a:rPr>
              <a:t>σπένδειν</a:t>
            </a:r>
            <a:r>
              <a:rPr lang="el-GR" i="1" dirty="0">
                <a:solidFill>
                  <a:srgbClr val="FF0000"/>
                </a:solidFill>
              </a:rPr>
              <a:t> </a:t>
            </a:r>
            <a:r>
              <a:rPr lang="el-GR" i="1" dirty="0" err="1">
                <a:solidFill>
                  <a:srgbClr val="FF0000"/>
                </a:solidFill>
              </a:rPr>
              <a:t>αὐτῇ</a:t>
            </a:r>
            <a:r>
              <a:rPr lang="el-GR" i="1" dirty="0">
                <a:solidFill>
                  <a:srgbClr val="FF0000"/>
                </a:solidFill>
              </a:rPr>
              <a:t> </a:t>
            </a:r>
            <a:r>
              <a:rPr lang="el-GR" i="1" dirty="0" err="1">
                <a:solidFill>
                  <a:srgbClr val="FF0000"/>
                </a:solidFill>
              </a:rPr>
              <a:t>σπονδάς</a:t>
            </a:r>
            <a:r>
              <a:rPr lang="el-GR" i="1" dirty="0">
                <a:solidFill>
                  <a:srgbClr val="FF0000"/>
                </a:solidFill>
              </a:rPr>
              <a:t>, </a:t>
            </a:r>
            <a:r>
              <a:rPr lang="el-GR" i="1" dirty="0" err="1">
                <a:solidFill>
                  <a:srgbClr val="FF0000"/>
                </a:solidFill>
              </a:rPr>
              <a:t>καθὰ</a:t>
            </a:r>
            <a:r>
              <a:rPr lang="el-GR" i="1" dirty="0">
                <a:solidFill>
                  <a:srgbClr val="FF0000"/>
                </a:solidFill>
              </a:rPr>
              <a:t> </a:t>
            </a:r>
            <a:r>
              <a:rPr lang="el-GR" i="1" dirty="0" err="1">
                <a:solidFill>
                  <a:srgbClr val="FF0000"/>
                </a:solidFill>
              </a:rPr>
              <a:t>ἐποιήσαμεν</a:t>
            </a:r>
            <a:r>
              <a:rPr lang="el-GR" i="1" dirty="0">
                <a:solidFill>
                  <a:srgbClr val="FF0000"/>
                </a:solidFill>
              </a:rPr>
              <a:t> </a:t>
            </a:r>
            <a:r>
              <a:rPr lang="el-GR" i="1" dirty="0" err="1">
                <a:solidFill>
                  <a:srgbClr val="FF0000"/>
                </a:solidFill>
              </a:rPr>
              <a:t>ἡμεῖς</a:t>
            </a:r>
            <a:r>
              <a:rPr lang="el-GR" i="1" dirty="0">
                <a:solidFill>
                  <a:srgbClr val="FF0000"/>
                </a:solidFill>
              </a:rPr>
              <a:t> </a:t>
            </a:r>
            <a:r>
              <a:rPr lang="el-GR" i="1" dirty="0" err="1">
                <a:solidFill>
                  <a:srgbClr val="FF0000"/>
                </a:solidFill>
              </a:rPr>
              <a:t>καὶ</a:t>
            </a:r>
            <a:r>
              <a:rPr lang="el-GR" i="1" dirty="0">
                <a:solidFill>
                  <a:srgbClr val="FF0000"/>
                </a:solidFill>
              </a:rPr>
              <a:t> </a:t>
            </a:r>
            <a:r>
              <a:rPr lang="el-GR" i="1" dirty="0" err="1">
                <a:solidFill>
                  <a:srgbClr val="FF0000"/>
                </a:solidFill>
              </a:rPr>
              <a:t>οἱ</a:t>
            </a:r>
            <a:r>
              <a:rPr lang="el-GR" i="1" dirty="0">
                <a:solidFill>
                  <a:srgbClr val="FF0000"/>
                </a:solidFill>
              </a:rPr>
              <a:t> </a:t>
            </a:r>
            <a:r>
              <a:rPr lang="el-GR" i="1" dirty="0" err="1">
                <a:solidFill>
                  <a:srgbClr val="FF0000"/>
                </a:solidFill>
              </a:rPr>
              <a:t>πατέρες</a:t>
            </a:r>
            <a:r>
              <a:rPr lang="el-GR" i="1" dirty="0">
                <a:solidFill>
                  <a:srgbClr val="FF0000"/>
                </a:solidFill>
              </a:rPr>
              <a:t> </a:t>
            </a:r>
            <a:r>
              <a:rPr lang="el-GR" i="1" dirty="0" err="1">
                <a:solidFill>
                  <a:srgbClr val="FF0000"/>
                </a:solidFill>
              </a:rPr>
              <a:t>ἡμῶν</a:t>
            </a:r>
            <a:r>
              <a:rPr lang="el-GR" i="1" dirty="0">
                <a:solidFill>
                  <a:srgbClr val="FF0000"/>
                </a:solidFill>
              </a:rPr>
              <a:t> </a:t>
            </a:r>
            <a:r>
              <a:rPr lang="el-GR" i="1" dirty="0" err="1">
                <a:solidFill>
                  <a:srgbClr val="FF0000"/>
                </a:solidFill>
              </a:rPr>
              <a:t>καὶ</a:t>
            </a:r>
            <a:r>
              <a:rPr lang="el-GR" i="1" dirty="0">
                <a:solidFill>
                  <a:srgbClr val="FF0000"/>
                </a:solidFill>
              </a:rPr>
              <a:t> </a:t>
            </a:r>
            <a:r>
              <a:rPr lang="el-GR" i="1" dirty="0" err="1">
                <a:solidFill>
                  <a:srgbClr val="FF0000"/>
                </a:solidFill>
              </a:rPr>
              <a:t>οἱ</a:t>
            </a:r>
            <a:r>
              <a:rPr lang="el-GR" i="1" dirty="0">
                <a:solidFill>
                  <a:srgbClr val="FF0000"/>
                </a:solidFill>
              </a:rPr>
              <a:t> </a:t>
            </a:r>
            <a:r>
              <a:rPr lang="el-GR" i="1" dirty="0" err="1">
                <a:solidFill>
                  <a:srgbClr val="FF0000"/>
                </a:solidFill>
              </a:rPr>
              <a:t>βασιλεῖς</a:t>
            </a:r>
            <a:r>
              <a:rPr lang="el-GR" i="1" dirty="0">
                <a:solidFill>
                  <a:srgbClr val="FF0000"/>
                </a:solidFill>
              </a:rPr>
              <a:t> </a:t>
            </a:r>
            <a:r>
              <a:rPr lang="el-GR" i="1" dirty="0" err="1">
                <a:solidFill>
                  <a:srgbClr val="FF0000"/>
                </a:solidFill>
              </a:rPr>
              <a:t>ἡμῶν</a:t>
            </a:r>
            <a:r>
              <a:rPr lang="el-GR" i="1" dirty="0">
                <a:solidFill>
                  <a:srgbClr val="FF0000"/>
                </a:solidFill>
              </a:rPr>
              <a:t> </a:t>
            </a:r>
            <a:r>
              <a:rPr lang="el-GR" i="1" dirty="0" err="1">
                <a:solidFill>
                  <a:srgbClr val="FF0000"/>
                </a:solidFill>
              </a:rPr>
              <a:t>καὶ</a:t>
            </a:r>
            <a:r>
              <a:rPr lang="el-GR" i="1" dirty="0">
                <a:solidFill>
                  <a:srgbClr val="FF0000"/>
                </a:solidFill>
              </a:rPr>
              <a:t> </a:t>
            </a:r>
            <a:r>
              <a:rPr lang="el-GR" i="1" dirty="0" err="1">
                <a:solidFill>
                  <a:srgbClr val="FF0000"/>
                </a:solidFill>
              </a:rPr>
              <a:t>οἱ</a:t>
            </a:r>
            <a:r>
              <a:rPr lang="el-GR" i="1" dirty="0">
                <a:solidFill>
                  <a:srgbClr val="FF0000"/>
                </a:solidFill>
              </a:rPr>
              <a:t> </a:t>
            </a:r>
            <a:r>
              <a:rPr lang="el-GR" i="1" dirty="0" err="1">
                <a:solidFill>
                  <a:srgbClr val="FF0000"/>
                </a:solidFill>
              </a:rPr>
              <a:t>ἄρχοντες</a:t>
            </a:r>
            <a:r>
              <a:rPr lang="el-GR" i="1" dirty="0">
                <a:solidFill>
                  <a:srgbClr val="FF0000"/>
                </a:solidFill>
              </a:rPr>
              <a:t> </a:t>
            </a:r>
            <a:r>
              <a:rPr lang="el-GR" i="1" dirty="0" err="1">
                <a:solidFill>
                  <a:srgbClr val="FF0000"/>
                </a:solidFill>
              </a:rPr>
              <a:t>ἡμῶν</a:t>
            </a:r>
            <a:r>
              <a:rPr lang="el-GR" i="1" dirty="0">
                <a:solidFill>
                  <a:srgbClr val="FF0000"/>
                </a:solidFill>
              </a:rPr>
              <a:t> </a:t>
            </a:r>
            <a:r>
              <a:rPr lang="el-GR" i="1" dirty="0" err="1">
                <a:solidFill>
                  <a:srgbClr val="FF0000"/>
                </a:solidFill>
              </a:rPr>
              <a:t>ἐν</a:t>
            </a:r>
            <a:r>
              <a:rPr lang="el-GR" i="1" dirty="0">
                <a:solidFill>
                  <a:srgbClr val="FF0000"/>
                </a:solidFill>
              </a:rPr>
              <a:t> </a:t>
            </a:r>
            <a:r>
              <a:rPr lang="el-GR" i="1" dirty="0" err="1">
                <a:solidFill>
                  <a:srgbClr val="FF0000"/>
                </a:solidFill>
              </a:rPr>
              <a:t>πόλεσιν</a:t>
            </a:r>
            <a:r>
              <a:rPr lang="el-GR" i="1" dirty="0">
                <a:solidFill>
                  <a:srgbClr val="FF0000"/>
                </a:solidFill>
              </a:rPr>
              <a:t> ᾿</a:t>
            </a:r>
            <a:r>
              <a:rPr lang="el-GR" i="1" dirty="0" err="1">
                <a:solidFill>
                  <a:srgbClr val="FF0000"/>
                </a:solidFill>
              </a:rPr>
              <a:t>Ιούδα</a:t>
            </a:r>
            <a:r>
              <a:rPr lang="el-GR" i="1" dirty="0">
                <a:solidFill>
                  <a:srgbClr val="FF0000"/>
                </a:solidFill>
              </a:rPr>
              <a:t> </a:t>
            </a:r>
            <a:r>
              <a:rPr lang="el-GR" i="1" dirty="0" err="1">
                <a:solidFill>
                  <a:srgbClr val="FF0000"/>
                </a:solidFill>
              </a:rPr>
              <a:t>καὶ</a:t>
            </a:r>
            <a:r>
              <a:rPr lang="el-GR" i="1" dirty="0">
                <a:solidFill>
                  <a:srgbClr val="FF0000"/>
                </a:solidFill>
              </a:rPr>
              <a:t> </a:t>
            </a:r>
            <a:r>
              <a:rPr lang="el-GR" i="1" dirty="0" err="1">
                <a:solidFill>
                  <a:srgbClr val="FF0000"/>
                </a:solidFill>
              </a:rPr>
              <a:t>ἔξωθεν</a:t>
            </a:r>
            <a:r>
              <a:rPr lang="el-GR" i="1" dirty="0">
                <a:solidFill>
                  <a:srgbClr val="FF0000"/>
                </a:solidFill>
              </a:rPr>
              <a:t> ῾</a:t>
            </a:r>
            <a:r>
              <a:rPr lang="el-GR" i="1" dirty="0" err="1">
                <a:solidFill>
                  <a:srgbClr val="FF0000"/>
                </a:solidFill>
              </a:rPr>
              <a:t>Ιερουσαλὴμ</a:t>
            </a:r>
            <a:r>
              <a:rPr lang="el-GR" i="1" dirty="0">
                <a:solidFill>
                  <a:srgbClr val="FF0000"/>
                </a:solidFill>
              </a:rPr>
              <a:t> </a:t>
            </a:r>
            <a:r>
              <a:rPr lang="el-GR" i="1" dirty="0" err="1">
                <a:solidFill>
                  <a:srgbClr val="FF0000"/>
                </a:solidFill>
              </a:rPr>
              <a:t>καὶ</a:t>
            </a:r>
            <a:r>
              <a:rPr lang="el-GR" i="1" dirty="0">
                <a:solidFill>
                  <a:srgbClr val="FF0000"/>
                </a:solidFill>
              </a:rPr>
              <a:t> </a:t>
            </a:r>
            <a:r>
              <a:rPr lang="el-GR" i="1" dirty="0" err="1">
                <a:solidFill>
                  <a:srgbClr val="FF0000"/>
                </a:solidFill>
              </a:rPr>
              <a:t>ἐπλήσθημεν</a:t>
            </a:r>
            <a:r>
              <a:rPr lang="el-GR" i="1" dirty="0">
                <a:solidFill>
                  <a:srgbClr val="FF0000"/>
                </a:solidFill>
              </a:rPr>
              <a:t> </a:t>
            </a:r>
            <a:r>
              <a:rPr lang="el-GR" i="1" dirty="0" err="1">
                <a:solidFill>
                  <a:srgbClr val="FF0000"/>
                </a:solidFill>
              </a:rPr>
              <a:t>ἄρτων</a:t>
            </a:r>
            <a:r>
              <a:rPr lang="el-GR" i="1" dirty="0">
                <a:solidFill>
                  <a:srgbClr val="FF0000"/>
                </a:solidFill>
              </a:rPr>
              <a:t> </a:t>
            </a:r>
            <a:r>
              <a:rPr lang="el-GR" i="1" dirty="0" err="1">
                <a:solidFill>
                  <a:srgbClr val="FF0000"/>
                </a:solidFill>
              </a:rPr>
              <a:t>καὶ</a:t>
            </a:r>
            <a:r>
              <a:rPr lang="el-GR" i="1" dirty="0">
                <a:solidFill>
                  <a:srgbClr val="FF0000"/>
                </a:solidFill>
              </a:rPr>
              <a:t> </a:t>
            </a:r>
            <a:r>
              <a:rPr lang="el-GR" i="1" dirty="0" err="1">
                <a:solidFill>
                  <a:srgbClr val="FF0000"/>
                </a:solidFill>
              </a:rPr>
              <a:t>ἐγενόμεθα</a:t>
            </a:r>
            <a:r>
              <a:rPr lang="el-GR" i="1" dirty="0">
                <a:solidFill>
                  <a:srgbClr val="FF0000"/>
                </a:solidFill>
              </a:rPr>
              <a:t> </a:t>
            </a:r>
            <a:r>
              <a:rPr lang="el-GR" i="1" dirty="0" err="1">
                <a:solidFill>
                  <a:srgbClr val="FF0000"/>
                </a:solidFill>
              </a:rPr>
              <a:t>χρηστοὶ</a:t>
            </a:r>
            <a:r>
              <a:rPr lang="el-GR" i="1" dirty="0">
                <a:solidFill>
                  <a:srgbClr val="FF0000"/>
                </a:solidFill>
              </a:rPr>
              <a:t> </a:t>
            </a:r>
            <a:r>
              <a:rPr lang="el-GR" i="1" dirty="0" err="1">
                <a:solidFill>
                  <a:srgbClr val="FF0000"/>
                </a:solidFill>
              </a:rPr>
              <a:t>καὶ</a:t>
            </a:r>
            <a:r>
              <a:rPr lang="el-GR" i="1" dirty="0">
                <a:solidFill>
                  <a:srgbClr val="FF0000"/>
                </a:solidFill>
              </a:rPr>
              <a:t> </a:t>
            </a:r>
            <a:r>
              <a:rPr lang="el-GR" i="1" dirty="0" err="1">
                <a:solidFill>
                  <a:srgbClr val="FF0000"/>
                </a:solidFill>
              </a:rPr>
              <a:t>κακὰ</a:t>
            </a:r>
            <a:r>
              <a:rPr lang="el-GR" i="1" dirty="0">
                <a:solidFill>
                  <a:srgbClr val="FF0000"/>
                </a:solidFill>
              </a:rPr>
              <a:t> </a:t>
            </a:r>
            <a:r>
              <a:rPr lang="el-GR" i="1" dirty="0" err="1">
                <a:solidFill>
                  <a:srgbClr val="FF0000"/>
                </a:solidFill>
              </a:rPr>
              <a:t>οὐκ</a:t>
            </a:r>
            <a:r>
              <a:rPr lang="el-GR" i="1" dirty="0">
                <a:solidFill>
                  <a:srgbClr val="FF0000"/>
                </a:solidFill>
              </a:rPr>
              <a:t> </a:t>
            </a:r>
            <a:r>
              <a:rPr lang="el-GR" i="1" dirty="0" err="1">
                <a:solidFill>
                  <a:srgbClr val="FF0000"/>
                </a:solidFill>
              </a:rPr>
              <a:t>εἴδομεν</a:t>
            </a:r>
            <a:r>
              <a:rPr lang="el-GR" i="1" dirty="0"/>
              <a:t>· </a:t>
            </a:r>
            <a:r>
              <a:rPr lang="el-GR" i="1" dirty="0" err="1"/>
              <a:t>καὶ</a:t>
            </a:r>
            <a:r>
              <a:rPr lang="el-GR" i="1" dirty="0"/>
              <a:t> </a:t>
            </a:r>
            <a:r>
              <a:rPr lang="el-GR" i="1" dirty="0" err="1"/>
              <a:t>ὡς</a:t>
            </a:r>
            <a:r>
              <a:rPr lang="el-GR" i="1" dirty="0"/>
              <a:t> </a:t>
            </a:r>
            <a:r>
              <a:rPr lang="el-GR" i="1" dirty="0" err="1"/>
              <a:t>διελίπομεν</a:t>
            </a:r>
            <a:r>
              <a:rPr lang="el-GR" i="1" dirty="0"/>
              <a:t> </a:t>
            </a:r>
            <a:r>
              <a:rPr lang="el-GR" i="1" dirty="0" err="1"/>
              <a:t>θυμιῶντες</a:t>
            </a:r>
            <a:r>
              <a:rPr lang="el-GR" i="1" dirty="0"/>
              <a:t> </a:t>
            </a:r>
            <a:r>
              <a:rPr lang="el-GR" i="1" dirty="0" err="1"/>
              <a:t>τῇ</a:t>
            </a:r>
            <a:r>
              <a:rPr lang="el-GR" i="1" dirty="0"/>
              <a:t> </a:t>
            </a:r>
            <a:r>
              <a:rPr lang="el-GR" i="1" dirty="0" err="1"/>
              <a:t>βασιλίσσῃ</a:t>
            </a:r>
            <a:r>
              <a:rPr lang="el-GR" i="1" dirty="0"/>
              <a:t> </a:t>
            </a:r>
            <a:r>
              <a:rPr lang="el-GR" i="1" dirty="0" err="1"/>
              <a:t>τοῦ</a:t>
            </a:r>
            <a:r>
              <a:rPr lang="el-GR" i="1" dirty="0"/>
              <a:t> </a:t>
            </a:r>
            <a:r>
              <a:rPr lang="el-GR" i="1" dirty="0" err="1"/>
              <a:t>οὐρανοῦ</a:t>
            </a:r>
            <a:r>
              <a:rPr lang="el-GR" i="1" dirty="0"/>
              <a:t>, </a:t>
            </a:r>
            <a:r>
              <a:rPr lang="el-GR" i="1" dirty="0" err="1"/>
              <a:t>ἠλαττώθημεν</a:t>
            </a:r>
            <a:r>
              <a:rPr lang="el-GR" i="1" dirty="0"/>
              <a:t> </a:t>
            </a:r>
            <a:r>
              <a:rPr lang="el-GR" i="1" dirty="0" err="1"/>
              <a:t>πάντες</a:t>
            </a:r>
            <a:r>
              <a:rPr lang="el-GR" i="1" dirty="0"/>
              <a:t> </a:t>
            </a:r>
            <a:r>
              <a:rPr lang="el-GR" i="1" dirty="0" err="1"/>
              <a:t>καὶ</a:t>
            </a:r>
            <a:r>
              <a:rPr lang="el-GR" i="1" dirty="0"/>
              <a:t> </a:t>
            </a:r>
            <a:r>
              <a:rPr lang="el-GR" i="1" dirty="0" err="1"/>
              <a:t>ἐν</a:t>
            </a:r>
            <a:r>
              <a:rPr lang="el-GR" i="1" dirty="0"/>
              <a:t> </a:t>
            </a:r>
            <a:r>
              <a:rPr lang="el-GR" i="1" dirty="0" err="1"/>
              <a:t>ρομαίᾳ</a:t>
            </a:r>
            <a:r>
              <a:rPr lang="el-GR" i="1" dirty="0"/>
              <a:t> </a:t>
            </a:r>
            <a:r>
              <a:rPr lang="el-GR" i="1" dirty="0" err="1"/>
              <a:t>καὶ</a:t>
            </a:r>
            <a:r>
              <a:rPr lang="el-GR" i="1" dirty="0"/>
              <a:t> </a:t>
            </a:r>
            <a:r>
              <a:rPr lang="el-GR" i="1" dirty="0" err="1"/>
              <a:t>ἐν</a:t>
            </a:r>
            <a:r>
              <a:rPr lang="el-GR" i="1" dirty="0"/>
              <a:t> </a:t>
            </a:r>
            <a:r>
              <a:rPr lang="el-GR" i="1" dirty="0" err="1"/>
              <a:t>λιμῷ</a:t>
            </a:r>
            <a:r>
              <a:rPr lang="el-GR" i="1" dirty="0"/>
              <a:t> </a:t>
            </a:r>
            <a:r>
              <a:rPr lang="el-GR" i="1" dirty="0" err="1"/>
              <a:t>ἐξελίπομεν</a:t>
            </a:r>
            <a:r>
              <a:rPr lang="el-GR" i="1" dirty="0"/>
              <a:t>. </a:t>
            </a:r>
            <a:r>
              <a:rPr lang="el-GR" i="1" dirty="0" err="1"/>
              <a:t>καὶ</a:t>
            </a:r>
            <a:r>
              <a:rPr lang="el-GR" i="1" dirty="0"/>
              <a:t> </a:t>
            </a:r>
            <a:r>
              <a:rPr lang="el-GR" i="1" dirty="0" err="1"/>
              <a:t>ὅτι</a:t>
            </a:r>
            <a:r>
              <a:rPr lang="el-GR" i="1" dirty="0"/>
              <a:t> </a:t>
            </a:r>
            <a:r>
              <a:rPr lang="el-GR" i="1" dirty="0" err="1"/>
              <a:t>ἡμεῖς</a:t>
            </a:r>
            <a:r>
              <a:rPr lang="el-GR" i="1" dirty="0"/>
              <a:t> </a:t>
            </a:r>
            <a:r>
              <a:rPr lang="el-GR" i="1" dirty="0" err="1"/>
              <a:t>θυμιῶμεν</a:t>
            </a:r>
            <a:r>
              <a:rPr lang="el-GR" i="1" dirty="0"/>
              <a:t> </a:t>
            </a:r>
            <a:r>
              <a:rPr lang="el-GR" i="1" dirty="0" err="1"/>
              <a:t>τῇ</a:t>
            </a:r>
            <a:r>
              <a:rPr lang="el-GR" i="1" dirty="0"/>
              <a:t> </a:t>
            </a:r>
            <a:r>
              <a:rPr lang="el-GR" i="1" dirty="0" err="1"/>
              <a:t>βασιλίσσῃ</a:t>
            </a:r>
            <a:r>
              <a:rPr lang="el-GR" i="1" dirty="0"/>
              <a:t> </a:t>
            </a:r>
            <a:r>
              <a:rPr lang="el-GR" i="1" dirty="0" err="1"/>
              <a:t>τοῦ</a:t>
            </a:r>
            <a:r>
              <a:rPr lang="el-GR" i="1" dirty="0"/>
              <a:t> </a:t>
            </a:r>
            <a:r>
              <a:rPr lang="el-GR" i="1" dirty="0" err="1"/>
              <a:t>οὐρανοῦ</a:t>
            </a:r>
            <a:r>
              <a:rPr lang="el-GR" i="1" dirty="0"/>
              <a:t> </a:t>
            </a:r>
            <a:r>
              <a:rPr lang="el-GR" i="1" dirty="0" err="1"/>
              <a:t>καὶ</a:t>
            </a:r>
            <a:r>
              <a:rPr lang="el-GR" i="1" dirty="0"/>
              <a:t> </a:t>
            </a:r>
            <a:r>
              <a:rPr lang="el-GR" i="1" dirty="0" err="1"/>
              <a:t>ἐσπείσαμεν</a:t>
            </a:r>
            <a:r>
              <a:rPr lang="el-GR" i="1" dirty="0"/>
              <a:t> </a:t>
            </a:r>
            <a:r>
              <a:rPr lang="el-GR" i="1" dirty="0" err="1"/>
              <a:t>αὐτῇ</a:t>
            </a:r>
            <a:r>
              <a:rPr lang="el-GR" i="1" dirty="0"/>
              <a:t> </a:t>
            </a:r>
            <a:r>
              <a:rPr lang="el-GR" i="1" dirty="0" err="1"/>
              <a:t>σπονδάς</a:t>
            </a:r>
            <a:r>
              <a:rPr lang="el-GR" i="1" dirty="0"/>
              <a:t>, </a:t>
            </a:r>
            <a:r>
              <a:rPr lang="el-GR" i="1" dirty="0" err="1"/>
              <a:t>μὴ</a:t>
            </a:r>
            <a:r>
              <a:rPr lang="el-GR" i="1" dirty="0"/>
              <a:t> </a:t>
            </a:r>
            <a:r>
              <a:rPr lang="el-GR" i="1" dirty="0" err="1"/>
              <a:t>ἄνευ</a:t>
            </a:r>
            <a:r>
              <a:rPr lang="el-GR" i="1" dirty="0"/>
              <a:t> </a:t>
            </a:r>
            <a:r>
              <a:rPr lang="el-GR" i="1" dirty="0" err="1"/>
              <a:t>τῶν</a:t>
            </a:r>
            <a:r>
              <a:rPr lang="el-GR" i="1" dirty="0"/>
              <a:t> </a:t>
            </a:r>
            <a:r>
              <a:rPr lang="el-GR" i="1" dirty="0" err="1"/>
              <a:t>ἀνδρῶν</a:t>
            </a:r>
            <a:r>
              <a:rPr lang="el-GR" i="1" dirty="0"/>
              <a:t> </a:t>
            </a:r>
            <a:r>
              <a:rPr lang="el-GR" i="1" dirty="0" err="1"/>
              <a:t>ἡμῶν</a:t>
            </a:r>
            <a:r>
              <a:rPr lang="el-GR" i="1" dirty="0"/>
              <a:t> </a:t>
            </a:r>
            <a:r>
              <a:rPr lang="el-GR" i="1" dirty="0" err="1"/>
              <a:t>ἐποιήσαμεν</a:t>
            </a:r>
            <a:r>
              <a:rPr lang="el-GR" i="1" dirty="0"/>
              <a:t> </a:t>
            </a:r>
            <a:r>
              <a:rPr lang="el-GR" i="1" dirty="0" err="1"/>
              <a:t>αὐτῇ</a:t>
            </a:r>
            <a:r>
              <a:rPr lang="el-GR" i="1" dirty="0"/>
              <a:t> </a:t>
            </a:r>
            <a:r>
              <a:rPr lang="el-GR" b="1" i="1" dirty="0" err="1">
                <a:solidFill>
                  <a:srgbClr val="FF0000"/>
                </a:solidFill>
              </a:rPr>
              <a:t>χαυῶνας</a:t>
            </a:r>
            <a:r>
              <a:rPr lang="el-GR" i="1" dirty="0"/>
              <a:t> </a:t>
            </a:r>
            <a:r>
              <a:rPr lang="el-GR" i="1" dirty="0" err="1"/>
              <a:t>καὶ</a:t>
            </a:r>
            <a:r>
              <a:rPr lang="el-GR" i="1" dirty="0"/>
              <a:t> </a:t>
            </a:r>
            <a:r>
              <a:rPr lang="el-GR" i="1" dirty="0" err="1"/>
              <a:t>ἐσπείσαμεν</a:t>
            </a:r>
            <a:r>
              <a:rPr lang="el-GR" i="1" dirty="0"/>
              <a:t> </a:t>
            </a:r>
            <a:r>
              <a:rPr lang="el-GR" i="1" dirty="0" err="1"/>
              <a:t>αὐτῇ</a:t>
            </a:r>
            <a:r>
              <a:rPr lang="el-GR" i="1" dirty="0"/>
              <a:t> </a:t>
            </a:r>
            <a:r>
              <a:rPr lang="el-GR" b="1" i="1" dirty="0" err="1">
                <a:solidFill>
                  <a:srgbClr val="FF0000"/>
                </a:solidFill>
              </a:rPr>
              <a:t>σπονδάς</a:t>
            </a:r>
            <a:r>
              <a:rPr lang="el-GR" i="1" dirty="0"/>
              <a:t>;… </a:t>
            </a:r>
          </a:p>
        </p:txBody>
      </p:sp>
    </p:spTree>
    <p:extLst>
      <p:ext uri="{BB962C8B-B14F-4D97-AF65-F5344CB8AC3E}">
        <p14:creationId xmlns:p14="http://schemas.microsoft.com/office/powerpoint/2010/main" val="9979015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437880"/>
          </a:xfrm>
        </p:spPr>
        <p:txBody>
          <a:bodyPr>
            <a:normAutofit fontScale="90000"/>
          </a:bodyPr>
          <a:lstStyle/>
          <a:p>
            <a:pPr algn="ctr"/>
            <a:r>
              <a:rPr lang="el-GR" dirty="0"/>
              <a:t>ΚΟΛΛΥΡΙΔΙΑΝΟΙ</a:t>
            </a:r>
          </a:p>
        </p:txBody>
      </p:sp>
      <p:sp>
        <p:nvSpPr>
          <p:cNvPr id="3" name="Θέση περιεχομένου 2"/>
          <p:cNvSpPr>
            <a:spLocks noGrp="1"/>
          </p:cNvSpPr>
          <p:nvPr>
            <p:ph idx="1"/>
          </p:nvPr>
        </p:nvSpPr>
        <p:spPr>
          <a:xfrm>
            <a:off x="0" y="437881"/>
            <a:ext cx="12192001" cy="6420120"/>
          </a:xfrm>
        </p:spPr>
        <p:txBody>
          <a:bodyPr>
            <a:normAutofit/>
          </a:bodyPr>
          <a:lstStyle/>
          <a:p>
            <a:r>
              <a:rPr lang="el-GR" i="1" dirty="0" err="1"/>
              <a:t>Καὶ</a:t>
            </a:r>
            <a:r>
              <a:rPr lang="el-GR" i="1" dirty="0"/>
              <a:t> </a:t>
            </a:r>
            <a:r>
              <a:rPr lang="el-GR" i="1" dirty="0" err="1"/>
              <a:t>εἶπεν</a:t>
            </a:r>
            <a:r>
              <a:rPr lang="el-GR" i="1" dirty="0"/>
              <a:t> ῾</a:t>
            </a:r>
            <a:r>
              <a:rPr lang="el-GR" i="1" dirty="0" err="1"/>
              <a:t>Ιερεμίας</a:t>
            </a:r>
            <a:r>
              <a:rPr lang="el-GR" i="1" dirty="0"/>
              <a:t> </a:t>
            </a:r>
            <a:r>
              <a:rPr lang="el-GR" i="1" dirty="0" err="1"/>
              <a:t>ἀντὶ</a:t>
            </a:r>
            <a:r>
              <a:rPr lang="el-GR" i="1" dirty="0"/>
              <a:t> </a:t>
            </a:r>
            <a:r>
              <a:rPr lang="el-GR" i="1" dirty="0" err="1"/>
              <a:t>τῷ</a:t>
            </a:r>
            <a:r>
              <a:rPr lang="el-GR" i="1" dirty="0"/>
              <a:t> </a:t>
            </a:r>
            <a:r>
              <a:rPr lang="el-GR" i="1" dirty="0" err="1"/>
              <a:t>λαῷ</a:t>
            </a:r>
            <a:r>
              <a:rPr lang="el-GR" i="1" dirty="0"/>
              <a:t>, </a:t>
            </a:r>
            <a:r>
              <a:rPr lang="el-GR" i="1" dirty="0" err="1"/>
              <a:t>τοῖς</a:t>
            </a:r>
            <a:r>
              <a:rPr lang="el-GR" i="1" dirty="0"/>
              <a:t> </a:t>
            </a:r>
            <a:r>
              <a:rPr lang="el-GR" i="1" dirty="0" err="1"/>
              <a:t>δυνατοῖς</a:t>
            </a:r>
            <a:r>
              <a:rPr lang="el-GR" i="1" dirty="0"/>
              <a:t> </a:t>
            </a:r>
            <a:r>
              <a:rPr lang="el-GR" i="1" dirty="0" err="1"/>
              <a:t>καὶ</a:t>
            </a:r>
            <a:r>
              <a:rPr lang="el-GR" i="1" dirty="0"/>
              <a:t> </a:t>
            </a:r>
            <a:r>
              <a:rPr lang="el-GR" i="1" dirty="0" err="1"/>
              <a:t>ταῖς</a:t>
            </a:r>
            <a:r>
              <a:rPr lang="el-GR" i="1" dirty="0"/>
              <a:t> </a:t>
            </a:r>
            <a:r>
              <a:rPr lang="el-GR" i="1" dirty="0" err="1"/>
              <a:t>γυναιξὶ</a:t>
            </a:r>
            <a:r>
              <a:rPr lang="el-GR" i="1" dirty="0"/>
              <a:t> </a:t>
            </a:r>
            <a:r>
              <a:rPr lang="el-GR" i="1" dirty="0" err="1"/>
              <a:t>καὶ</a:t>
            </a:r>
            <a:r>
              <a:rPr lang="el-GR" i="1" dirty="0"/>
              <a:t> </a:t>
            </a:r>
            <a:r>
              <a:rPr lang="el-GR" i="1" dirty="0" err="1"/>
              <a:t>παντὶ</a:t>
            </a:r>
            <a:r>
              <a:rPr lang="el-GR" i="1" dirty="0"/>
              <a:t> </a:t>
            </a:r>
            <a:r>
              <a:rPr lang="el-GR" i="1" dirty="0" err="1"/>
              <a:t>τῷ</a:t>
            </a:r>
            <a:r>
              <a:rPr lang="el-GR" i="1" dirty="0"/>
              <a:t> </a:t>
            </a:r>
            <a:r>
              <a:rPr lang="el-GR" i="1" dirty="0" err="1"/>
              <a:t>λαῷ</a:t>
            </a:r>
            <a:r>
              <a:rPr lang="el-GR" i="1" dirty="0"/>
              <a:t>, </a:t>
            </a:r>
            <a:r>
              <a:rPr lang="el-GR" i="1" dirty="0" err="1"/>
              <a:t>τοῖς</a:t>
            </a:r>
            <a:r>
              <a:rPr lang="el-GR" i="1" dirty="0"/>
              <a:t> </a:t>
            </a:r>
            <a:r>
              <a:rPr lang="el-GR" i="1" dirty="0" err="1"/>
              <a:t>ἀποκριθεῖσιν</a:t>
            </a:r>
            <a:r>
              <a:rPr lang="el-GR" i="1" dirty="0"/>
              <a:t> </a:t>
            </a:r>
            <a:r>
              <a:rPr lang="el-GR" i="1" dirty="0" err="1"/>
              <a:t>αὐτῷ</a:t>
            </a:r>
            <a:r>
              <a:rPr lang="el-GR" i="1" dirty="0"/>
              <a:t> </a:t>
            </a:r>
            <a:r>
              <a:rPr lang="el-GR" i="1" dirty="0" err="1"/>
              <a:t>λόγους</a:t>
            </a:r>
            <a:r>
              <a:rPr lang="el-GR" i="1" dirty="0"/>
              <a:t>, </a:t>
            </a:r>
            <a:r>
              <a:rPr lang="el-GR" i="1" dirty="0" err="1"/>
              <a:t>λέγων</a:t>
            </a:r>
            <a:r>
              <a:rPr lang="el-GR" i="1" dirty="0"/>
              <a:t> </a:t>
            </a:r>
            <a:r>
              <a:rPr lang="el-GR" i="1" dirty="0" err="1"/>
              <a:t>οὐχὶ</a:t>
            </a:r>
            <a:r>
              <a:rPr lang="el-GR" i="1" dirty="0"/>
              <a:t> </a:t>
            </a:r>
            <a:r>
              <a:rPr lang="el-GR" i="1" dirty="0" err="1"/>
              <a:t>τοῦ</a:t>
            </a:r>
            <a:r>
              <a:rPr lang="el-GR" i="1" dirty="0"/>
              <a:t> </a:t>
            </a:r>
            <a:r>
              <a:rPr lang="el-GR" i="1" dirty="0" err="1"/>
              <a:t>θυμιάματος</a:t>
            </a:r>
            <a:r>
              <a:rPr lang="el-GR" i="1" dirty="0"/>
              <a:t>, </a:t>
            </a:r>
            <a:r>
              <a:rPr lang="el-GR" i="1" dirty="0" err="1"/>
              <a:t>οὗ</a:t>
            </a:r>
            <a:r>
              <a:rPr lang="el-GR" i="1" dirty="0"/>
              <a:t> </a:t>
            </a:r>
            <a:r>
              <a:rPr lang="el-GR" i="1" dirty="0" err="1"/>
              <a:t>ἐθυμιάσατε</a:t>
            </a:r>
            <a:r>
              <a:rPr lang="el-GR" i="1" dirty="0"/>
              <a:t> </a:t>
            </a:r>
            <a:r>
              <a:rPr lang="el-GR" i="1" dirty="0" err="1"/>
              <a:t>ἐν</a:t>
            </a:r>
            <a:r>
              <a:rPr lang="el-GR" i="1" dirty="0"/>
              <a:t> </a:t>
            </a:r>
            <a:r>
              <a:rPr lang="el-GR" i="1" dirty="0" err="1"/>
              <a:t>ταῖς</a:t>
            </a:r>
            <a:r>
              <a:rPr lang="el-GR" i="1" dirty="0"/>
              <a:t> </a:t>
            </a:r>
            <a:r>
              <a:rPr lang="el-GR" i="1" dirty="0" err="1"/>
              <a:t>πόλεσιν</a:t>
            </a:r>
            <a:r>
              <a:rPr lang="el-GR" i="1" dirty="0"/>
              <a:t> ᾿</a:t>
            </a:r>
            <a:r>
              <a:rPr lang="el-GR" i="1" dirty="0" err="1"/>
              <a:t>Ιούδα</a:t>
            </a:r>
            <a:r>
              <a:rPr lang="el-GR" i="1" dirty="0"/>
              <a:t> </a:t>
            </a:r>
            <a:r>
              <a:rPr lang="el-GR" i="1" dirty="0" err="1"/>
              <a:t>καὶ</a:t>
            </a:r>
            <a:r>
              <a:rPr lang="el-GR" i="1" dirty="0"/>
              <a:t> </a:t>
            </a:r>
            <a:r>
              <a:rPr lang="el-GR" i="1" dirty="0" err="1"/>
              <a:t>ἔξωθεν</a:t>
            </a:r>
            <a:r>
              <a:rPr lang="el-GR" i="1" dirty="0"/>
              <a:t> ῾</a:t>
            </a:r>
            <a:r>
              <a:rPr lang="el-GR" i="1" dirty="0" err="1"/>
              <a:t>Ιερουσαλὴμ</a:t>
            </a:r>
            <a:r>
              <a:rPr lang="el-GR" i="1" dirty="0"/>
              <a:t> </a:t>
            </a:r>
            <a:r>
              <a:rPr lang="el-GR" i="1" dirty="0" err="1"/>
              <a:t>ὑμεῖς</a:t>
            </a:r>
            <a:r>
              <a:rPr lang="el-GR" i="1" dirty="0"/>
              <a:t> </a:t>
            </a:r>
            <a:r>
              <a:rPr lang="el-GR" i="1" dirty="0" err="1"/>
              <a:t>καὶ</a:t>
            </a:r>
            <a:r>
              <a:rPr lang="el-GR" i="1" dirty="0"/>
              <a:t> </a:t>
            </a:r>
            <a:r>
              <a:rPr lang="el-GR" i="1" dirty="0" err="1"/>
              <a:t>οἱ</a:t>
            </a:r>
            <a:r>
              <a:rPr lang="el-GR" i="1" dirty="0"/>
              <a:t> </a:t>
            </a:r>
            <a:r>
              <a:rPr lang="el-GR" i="1" dirty="0" err="1"/>
              <a:t>πατέρες</a:t>
            </a:r>
            <a:r>
              <a:rPr lang="el-GR" i="1" dirty="0"/>
              <a:t> </a:t>
            </a:r>
            <a:r>
              <a:rPr lang="el-GR" i="1" dirty="0" err="1"/>
              <a:t>ὑμῶν</a:t>
            </a:r>
            <a:r>
              <a:rPr lang="el-GR" i="1" dirty="0"/>
              <a:t> </a:t>
            </a:r>
            <a:r>
              <a:rPr lang="el-GR" i="1" dirty="0" err="1"/>
              <a:t>καὶ</a:t>
            </a:r>
            <a:r>
              <a:rPr lang="el-GR" i="1" dirty="0"/>
              <a:t> </a:t>
            </a:r>
            <a:r>
              <a:rPr lang="el-GR" i="1" dirty="0" err="1"/>
              <a:t>οἱ</a:t>
            </a:r>
            <a:r>
              <a:rPr lang="el-GR" i="1" dirty="0"/>
              <a:t> </a:t>
            </a:r>
            <a:r>
              <a:rPr lang="el-GR" i="1" dirty="0" err="1"/>
              <a:t>βασιλεῖς</a:t>
            </a:r>
            <a:r>
              <a:rPr lang="el-GR" i="1" dirty="0"/>
              <a:t> </a:t>
            </a:r>
            <a:r>
              <a:rPr lang="el-GR" i="1" dirty="0" err="1"/>
              <a:t>ὑμῶν</a:t>
            </a:r>
            <a:r>
              <a:rPr lang="el-GR" i="1" dirty="0"/>
              <a:t> </a:t>
            </a:r>
            <a:r>
              <a:rPr lang="el-GR" i="1" dirty="0" err="1"/>
              <a:t>καὶ</a:t>
            </a:r>
            <a:r>
              <a:rPr lang="el-GR" i="1" dirty="0"/>
              <a:t> </a:t>
            </a:r>
            <a:r>
              <a:rPr lang="el-GR" i="1" dirty="0" err="1"/>
              <a:t>οἱ</a:t>
            </a:r>
            <a:r>
              <a:rPr lang="el-GR" i="1" dirty="0"/>
              <a:t> </a:t>
            </a:r>
            <a:r>
              <a:rPr lang="el-GR" i="1" dirty="0" err="1"/>
              <a:t>ἄρχοντες</a:t>
            </a:r>
            <a:r>
              <a:rPr lang="el-GR" i="1" dirty="0"/>
              <a:t> </a:t>
            </a:r>
            <a:r>
              <a:rPr lang="el-GR" i="1" dirty="0" err="1"/>
              <a:t>ὑμῶν</a:t>
            </a:r>
            <a:r>
              <a:rPr lang="el-GR" i="1" dirty="0"/>
              <a:t> </a:t>
            </a:r>
            <a:r>
              <a:rPr lang="el-GR" i="1" dirty="0" err="1"/>
              <a:t>καὶ</a:t>
            </a:r>
            <a:r>
              <a:rPr lang="el-GR" i="1" dirty="0"/>
              <a:t> ὁ </a:t>
            </a:r>
            <a:r>
              <a:rPr lang="el-GR" i="1" dirty="0" err="1"/>
              <a:t>λαὸς</a:t>
            </a:r>
            <a:r>
              <a:rPr lang="el-GR" i="1" dirty="0"/>
              <a:t> </a:t>
            </a:r>
            <a:r>
              <a:rPr lang="el-GR" i="1" dirty="0" err="1"/>
              <a:t>τῆς</a:t>
            </a:r>
            <a:r>
              <a:rPr lang="el-GR" i="1" dirty="0"/>
              <a:t> </a:t>
            </a:r>
            <a:r>
              <a:rPr lang="el-GR" i="1" dirty="0" err="1"/>
              <a:t>γῆς</a:t>
            </a:r>
            <a:r>
              <a:rPr lang="el-GR" i="1" dirty="0"/>
              <a:t>, </a:t>
            </a:r>
            <a:r>
              <a:rPr lang="el-GR" i="1" dirty="0" err="1"/>
              <a:t>ἐμνήσθη</a:t>
            </a:r>
            <a:r>
              <a:rPr lang="el-GR" i="1" dirty="0"/>
              <a:t> </a:t>
            </a:r>
            <a:r>
              <a:rPr lang="el-GR" i="1" dirty="0" err="1"/>
              <a:t>Κύριος</a:t>
            </a:r>
            <a:r>
              <a:rPr lang="el-GR" i="1" dirty="0"/>
              <a:t>, </a:t>
            </a:r>
            <a:r>
              <a:rPr lang="el-GR" i="1" dirty="0" err="1"/>
              <a:t>καὶ</a:t>
            </a:r>
            <a:r>
              <a:rPr lang="el-GR" i="1" dirty="0"/>
              <a:t> </a:t>
            </a:r>
            <a:r>
              <a:rPr lang="el-GR" i="1" dirty="0" err="1"/>
              <a:t>ἀνέβη</a:t>
            </a:r>
            <a:r>
              <a:rPr lang="el-GR" i="1" dirty="0"/>
              <a:t> </a:t>
            </a:r>
            <a:r>
              <a:rPr lang="el-GR" i="1" dirty="0" err="1"/>
              <a:t>ἐπὶ</a:t>
            </a:r>
            <a:r>
              <a:rPr lang="el-GR" i="1" dirty="0"/>
              <a:t> </a:t>
            </a:r>
            <a:r>
              <a:rPr lang="el-GR" i="1" dirty="0" err="1"/>
              <a:t>τὴν</a:t>
            </a:r>
            <a:r>
              <a:rPr lang="el-GR" i="1" dirty="0"/>
              <a:t> </a:t>
            </a:r>
            <a:r>
              <a:rPr lang="el-GR" i="1" dirty="0" err="1"/>
              <a:t>καρδίαν</a:t>
            </a:r>
            <a:r>
              <a:rPr lang="el-GR" i="1" dirty="0"/>
              <a:t> </a:t>
            </a:r>
            <a:r>
              <a:rPr lang="el-GR" i="1" dirty="0" err="1"/>
              <a:t>αὐτοῦ</a:t>
            </a:r>
            <a:r>
              <a:rPr lang="el-GR" i="1" dirty="0"/>
              <a:t>; </a:t>
            </a:r>
            <a:r>
              <a:rPr lang="el-GR" i="1" dirty="0" err="1"/>
              <a:t>καὶ</a:t>
            </a:r>
            <a:r>
              <a:rPr lang="el-GR" i="1" dirty="0"/>
              <a:t> </a:t>
            </a:r>
            <a:r>
              <a:rPr lang="el-GR" i="1" dirty="0" err="1"/>
              <a:t>οὐκ</a:t>
            </a:r>
            <a:r>
              <a:rPr lang="el-GR" i="1" dirty="0"/>
              <a:t> </a:t>
            </a:r>
            <a:r>
              <a:rPr lang="el-GR" i="1" dirty="0" err="1"/>
              <a:t>ἠδύνατο</a:t>
            </a:r>
            <a:r>
              <a:rPr lang="el-GR" i="1" dirty="0"/>
              <a:t> </a:t>
            </a:r>
            <a:r>
              <a:rPr lang="el-GR" i="1" dirty="0" err="1"/>
              <a:t>Κύριος</a:t>
            </a:r>
            <a:r>
              <a:rPr lang="el-GR" i="1" dirty="0"/>
              <a:t> </a:t>
            </a:r>
            <a:r>
              <a:rPr lang="el-GR" i="1" dirty="0" err="1"/>
              <a:t>ἔτι</a:t>
            </a:r>
            <a:r>
              <a:rPr lang="el-GR" i="1" dirty="0"/>
              <a:t> </a:t>
            </a:r>
            <a:r>
              <a:rPr lang="el-GR" i="1" dirty="0" err="1"/>
              <a:t>φέρειν</a:t>
            </a:r>
            <a:r>
              <a:rPr lang="el-GR" i="1" dirty="0"/>
              <a:t> </a:t>
            </a:r>
            <a:r>
              <a:rPr lang="el-GR" i="1" dirty="0" err="1"/>
              <a:t>ἀπὸ</a:t>
            </a:r>
            <a:r>
              <a:rPr lang="el-GR" i="1" dirty="0"/>
              <a:t> </a:t>
            </a:r>
            <a:r>
              <a:rPr lang="el-GR" i="1" dirty="0" err="1"/>
              <a:t>προσώπου</a:t>
            </a:r>
            <a:r>
              <a:rPr lang="el-GR" i="1" dirty="0"/>
              <a:t> </a:t>
            </a:r>
            <a:r>
              <a:rPr lang="el-GR" i="1" dirty="0" err="1"/>
              <a:t>πονηρίας</a:t>
            </a:r>
            <a:r>
              <a:rPr lang="el-GR" i="1" dirty="0"/>
              <a:t> </a:t>
            </a:r>
            <a:r>
              <a:rPr lang="el-GR" i="1" dirty="0" err="1"/>
              <a:t>πραγμάτων</a:t>
            </a:r>
            <a:r>
              <a:rPr lang="el-GR" i="1" dirty="0"/>
              <a:t> </a:t>
            </a:r>
            <a:r>
              <a:rPr lang="el-GR" i="1" dirty="0" err="1"/>
              <a:t>ὑμῶν</a:t>
            </a:r>
            <a:r>
              <a:rPr lang="el-GR" i="1" dirty="0"/>
              <a:t> </a:t>
            </a:r>
            <a:r>
              <a:rPr lang="el-GR" i="1" dirty="0" err="1"/>
              <a:t>καὶ</a:t>
            </a:r>
            <a:r>
              <a:rPr lang="el-GR" i="1" dirty="0"/>
              <a:t> </a:t>
            </a:r>
            <a:r>
              <a:rPr lang="el-GR" i="1" dirty="0" err="1"/>
              <a:t>ἀπὸ</a:t>
            </a:r>
            <a:r>
              <a:rPr lang="el-GR" i="1" dirty="0"/>
              <a:t> </a:t>
            </a:r>
            <a:r>
              <a:rPr lang="el-GR" i="1" dirty="0" err="1"/>
              <a:t>τῶν</a:t>
            </a:r>
            <a:r>
              <a:rPr lang="el-GR" i="1" dirty="0"/>
              <a:t> </a:t>
            </a:r>
            <a:r>
              <a:rPr lang="el-GR" i="1" dirty="0" err="1"/>
              <a:t>βδελυγμάτων</a:t>
            </a:r>
            <a:r>
              <a:rPr lang="el-GR" i="1" dirty="0"/>
              <a:t> </a:t>
            </a:r>
            <a:r>
              <a:rPr lang="el-GR" i="1" dirty="0" err="1"/>
              <a:t>ὑμῶν</a:t>
            </a:r>
            <a:r>
              <a:rPr lang="el-GR" i="1" dirty="0"/>
              <a:t>, </a:t>
            </a:r>
            <a:r>
              <a:rPr lang="el-GR" i="1" dirty="0" err="1"/>
              <a:t>ὧν</a:t>
            </a:r>
            <a:r>
              <a:rPr lang="el-GR" i="1" dirty="0"/>
              <a:t> </a:t>
            </a:r>
            <a:r>
              <a:rPr lang="el-GR" i="1" dirty="0" err="1"/>
              <a:t>ἐποιήσατε</a:t>
            </a:r>
            <a:r>
              <a:rPr lang="el-GR" i="1" dirty="0"/>
              <a:t>· </a:t>
            </a:r>
            <a:r>
              <a:rPr lang="el-GR" i="1" dirty="0" err="1"/>
              <a:t>καὶ</a:t>
            </a:r>
            <a:r>
              <a:rPr lang="el-GR" i="1" dirty="0"/>
              <a:t> </a:t>
            </a:r>
            <a:r>
              <a:rPr lang="el-GR" i="1" dirty="0" err="1"/>
              <a:t>ἐγενήθη</a:t>
            </a:r>
            <a:r>
              <a:rPr lang="el-GR" i="1" dirty="0"/>
              <a:t> ἡ </a:t>
            </a:r>
            <a:r>
              <a:rPr lang="el-GR" i="1" dirty="0" err="1"/>
              <a:t>γῆ</a:t>
            </a:r>
            <a:r>
              <a:rPr lang="el-GR" i="1" dirty="0"/>
              <a:t> </a:t>
            </a:r>
            <a:r>
              <a:rPr lang="el-GR" i="1" dirty="0" err="1"/>
              <a:t>ὑμῶν</a:t>
            </a:r>
            <a:r>
              <a:rPr lang="el-GR" i="1" dirty="0"/>
              <a:t> </a:t>
            </a:r>
            <a:r>
              <a:rPr lang="el-GR" i="1" dirty="0" err="1"/>
              <a:t>εἰς</a:t>
            </a:r>
            <a:r>
              <a:rPr lang="el-GR" i="1" dirty="0"/>
              <a:t> </a:t>
            </a:r>
            <a:r>
              <a:rPr lang="el-GR" i="1" dirty="0" err="1"/>
              <a:t>ἐρήμωσιν</a:t>
            </a:r>
            <a:r>
              <a:rPr lang="el-GR" i="1" dirty="0"/>
              <a:t> </a:t>
            </a:r>
            <a:r>
              <a:rPr lang="el-GR" i="1" dirty="0" err="1"/>
              <a:t>καὶ</a:t>
            </a:r>
            <a:r>
              <a:rPr lang="el-GR" i="1" dirty="0"/>
              <a:t> </a:t>
            </a:r>
            <a:r>
              <a:rPr lang="el-GR" i="1" dirty="0" err="1"/>
              <a:t>εἰς</a:t>
            </a:r>
            <a:r>
              <a:rPr lang="el-GR" i="1" dirty="0"/>
              <a:t> </a:t>
            </a:r>
            <a:r>
              <a:rPr lang="el-GR" i="1" dirty="0" err="1"/>
              <a:t>ἄβατον</a:t>
            </a:r>
            <a:r>
              <a:rPr lang="el-GR" i="1" dirty="0"/>
              <a:t> </a:t>
            </a:r>
            <a:r>
              <a:rPr lang="el-GR" i="1" dirty="0" err="1"/>
              <a:t>καὶ</a:t>
            </a:r>
            <a:r>
              <a:rPr lang="el-GR" i="1" dirty="0"/>
              <a:t> </a:t>
            </a:r>
            <a:r>
              <a:rPr lang="el-GR" i="1" dirty="0" err="1"/>
              <a:t>εἰς</a:t>
            </a:r>
            <a:r>
              <a:rPr lang="el-GR" i="1" dirty="0"/>
              <a:t> </a:t>
            </a:r>
            <a:r>
              <a:rPr lang="el-GR" i="1" dirty="0" err="1"/>
              <a:t>ἀρὰν</a:t>
            </a:r>
            <a:r>
              <a:rPr lang="el-GR" i="1" dirty="0"/>
              <a:t> </a:t>
            </a:r>
            <a:r>
              <a:rPr lang="el-GR" i="1" dirty="0" err="1"/>
              <a:t>ὡς</a:t>
            </a:r>
            <a:r>
              <a:rPr lang="el-GR" i="1" dirty="0"/>
              <a:t> </a:t>
            </a:r>
            <a:r>
              <a:rPr lang="el-GR" i="1" dirty="0" err="1"/>
              <a:t>ἐν</a:t>
            </a:r>
            <a:r>
              <a:rPr lang="el-GR" i="1" dirty="0"/>
              <a:t> </a:t>
            </a:r>
            <a:r>
              <a:rPr lang="el-GR" i="1" dirty="0" err="1"/>
              <a:t>τῇ</a:t>
            </a:r>
            <a:r>
              <a:rPr lang="el-GR" i="1" dirty="0"/>
              <a:t> </a:t>
            </a:r>
            <a:r>
              <a:rPr lang="el-GR" i="1" dirty="0" err="1"/>
              <a:t>ἡμέρᾳ</a:t>
            </a:r>
            <a:r>
              <a:rPr lang="el-GR" i="1" dirty="0"/>
              <a:t> </a:t>
            </a:r>
            <a:r>
              <a:rPr lang="el-GR" i="1" dirty="0" err="1"/>
              <a:t>ταύτῃ</a:t>
            </a:r>
            <a:r>
              <a:rPr lang="el-GR" i="1" dirty="0"/>
              <a:t>,  </a:t>
            </a:r>
            <a:r>
              <a:rPr lang="el-GR" i="1" dirty="0" err="1"/>
              <a:t>ἀπὸ</a:t>
            </a:r>
            <a:r>
              <a:rPr lang="el-GR" i="1" dirty="0"/>
              <a:t> </a:t>
            </a:r>
            <a:r>
              <a:rPr lang="el-GR" i="1" dirty="0" err="1"/>
              <a:t>προσώπου</a:t>
            </a:r>
            <a:r>
              <a:rPr lang="el-GR" i="1" dirty="0"/>
              <a:t>, </a:t>
            </a:r>
            <a:r>
              <a:rPr lang="el-GR" b="1" i="1" dirty="0" err="1"/>
              <a:t>ὧν</a:t>
            </a:r>
            <a:r>
              <a:rPr lang="el-GR" b="1" i="1" dirty="0"/>
              <a:t> </a:t>
            </a:r>
            <a:r>
              <a:rPr lang="el-GR" b="1" i="1" dirty="0" err="1"/>
              <a:t>ἐθυμιᾶτε</a:t>
            </a:r>
            <a:r>
              <a:rPr lang="el-GR" b="1" i="1" dirty="0"/>
              <a:t> </a:t>
            </a:r>
            <a:r>
              <a:rPr lang="el-GR" b="1" i="1" dirty="0" err="1"/>
              <a:t>καὶ</a:t>
            </a:r>
            <a:r>
              <a:rPr lang="el-GR" b="1" i="1" dirty="0"/>
              <a:t> </a:t>
            </a:r>
            <a:r>
              <a:rPr lang="el-GR" b="1" i="1" dirty="0" err="1"/>
              <a:t>ὧν</a:t>
            </a:r>
            <a:r>
              <a:rPr lang="el-GR" b="1" i="1" dirty="0"/>
              <a:t> </a:t>
            </a:r>
            <a:r>
              <a:rPr lang="el-GR" b="1" i="1" dirty="0" err="1"/>
              <a:t>ἡμάρτετε</a:t>
            </a:r>
            <a:r>
              <a:rPr lang="el-GR" b="1" i="1" dirty="0"/>
              <a:t> </a:t>
            </a:r>
            <a:r>
              <a:rPr lang="el-GR" b="1" i="1" dirty="0" err="1"/>
              <a:t>τῷ</a:t>
            </a:r>
            <a:r>
              <a:rPr lang="el-GR" b="1" i="1" dirty="0"/>
              <a:t> </a:t>
            </a:r>
            <a:r>
              <a:rPr lang="el-GR" b="1" i="1" dirty="0" err="1"/>
              <a:t>Κυρίῳ</a:t>
            </a:r>
            <a:r>
              <a:rPr lang="el-GR" b="1" i="1" dirty="0"/>
              <a:t> </a:t>
            </a:r>
            <a:r>
              <a:rPr lang="el-GR" b="1" i="1" dirty="0" err="1"/>
              <a:t>καὶ</a:t>
            </a:r>
            <a:r>
              <a:rPr lang="el-GR" b="1" i="1" dirty="0"/>
              <a:t> </a:t>
            </a:r>
            <a:r>
              <a:rPr lang="el-GR" b="1" i="1" dirty="0" err="1"/>
              <a:t>οὐκ</a:t>
            </a:r>
            <a:r>
              <a:rPr lang="el-GR" b="1" i="1" dirty="0"/>
              <a:t> </a:t>
            </a:r>
            <a:r>
              <a:rPr lang="el-GR" b="1" i="1" dirty="0" err="1"/>
              <a:t>ἠκούσατε</a:t>
            </a:r>
            <a:r>
              <a:rPr lang="el-GR" b="1" i="1" dirty="0"/>
              <a:t> </a:t>
            </a:r>
            <a:r>
              <a:rPr lang="el-GR" b="1" i="1" dirty="0" err="1"/>
              <a:t>τῆς</a:t>
            </a:r>
            <a:r>
              <a:rPr lang="el-GR" b="1" i="1" dirty="0"/>
              <a:t> </a:t>
            </a:r>
            <a:r>
              <a:rPr lang="el-GR" b="1" i="1" dirty="0" err="1"/>
              <a:t>φωνῆς</a:t>
            </a:r>
            <a:r>
              <a:rPr lang="el-GR" b="1" i="1" dirty="0"/>
              <a:t> </a:t>
            </a:r>
            <a:r>
              <a:rPr lang="el-GR" b="1" i="1" dirty="0" err="1"/>
              <a:t>Κυρίου</a:t>
            </a:r>
            <a:r>
              <a:rPr lang="el-GR" b="1" i="1" dirty="0"/>
              <a:t> </a:t>
            </a:r>
            <a:r>
              <a:rPr lang="el-GR" b="1" i="1" dirty="0" err="1"/>
              <a:t>καὶ</a:t>
            </a:r>
            <a:r>
              <a:rPr lang="el-GR" b="1" i="1" dirty="0"/>
              <a:t> </a:t>
            </a:r>
            <a:r>
              <a:rPr lang="el-GR" b="1" i="1" dirty="0" err="1"/>
              <a:t>ἐν</a:t>
            </a:r>
            <a:r>
              <a:rPr lang="el-GR" b="1" i="1" dirty="0"/>
              <a:t> </a:t>
            </a:r>
            <a:r>
              <a:rPr lang="el-GR" b="1" i="1" dirty="0" err="1"/>
              <a:t>τοῖς</a:t>
            </a:r>
            <a:r>
              <a:rPr lang="el-GR" b="1" i="1" dirty="0"/>
              <a:t> </a:t>
            </a:r>
            <a:r>
              <a:rPr lang="el-GR" b="1" i="1" dirty="0" err="1"/>
              <a:t>προστάγμασιν</a:t>
            </a:r>
            <a:r>
              <a:rPr lang="el-GR" b="1" i="1" dirty="0"/>
              <a:t> </a:t>
            </a:r>
            <a:r>
              <a:rPr lang="el-GR" b="1" i="1" dirty="0" err="1"/>
              <a:t>αὐτοῦ</a:t>
            </a:r>
            <a:r>
              <a:rPr lang="el-GR" b="1" i="1" dirty="0"/>
              <a:t> </a:t>
            </a:r>
            <a:r>
              <a:rPr lang="el-GR" b="1" i="1" dirty="0" err="1"/>
              <a:t>καὶ</a:t>
            </a:r>
            <a:r>
              <a:rPr lang="el-GR" b="1" i="1" dirty="0"/>
              <a:t> </a:t>
            </a:r>
            <a:r>
              <a:rPr lang="el-GR" b="1" i="1" dirty="0" err="1"/>
              <a:t>ἐν</a:t>
            </a:r>
            <a:r>
              <a:rPr lang="el-GR" b="1" i="1" dirty="0"/>
              <a:t> </a:t>
            </a:r>
            <a:r>
              <a:rPr lang="el-GR" b="1" i="1" dirty="0" err="1"/>
              <a:t>τῷ</a:t>
            </a:r>
            <a:r>
              <a:rPr lang="el-GR" b="1" i="1" dirty="0"/>
              <a:t> </a:t>
            </a:r>
            <a:r>
              <a:rPr lang="el-GR" b="1" i="1" dirty="0" err="1"/>
              <a:t>νόμῳ</a:t>
            </a:r>
            <a:r>
              <a:rPr lang="el-GR" b="1" i="1" dirty="0"/>
              <a:t> </a:t>
            </a:r>
            <a:r>
              <a:rPr lang="el-GR" b="1" i="1" dirty="0" err="1"/>
              <a:t>καὶ</a:t>
            </a:r>
            <a:r>
              <a:rPr lang="el-GR" b="1" i="1" dirty="0"/>
              <a:t> </a:t>
            </a:r>
            <a:r>
              <a:rPr lang="el-GR" b="1" i="1" dirty="0" err="1"/>
              <a:t>ἐν</a:t>
            </a:r>
            <a:r>
              <a:rPr lang="el-GR" b="1" i="1" dirty="0"/>
              <a:t> </a:t>
            </a:r>
            <a:r>
              <a:rPr lang="el-GR" b="1" i="1" dirty="0" err="1"/>
              <a:t>τοῖς</a:t>
            </a:r>
            <a:r>
              <a:rPr lang="el-GR" b="1" i="1" dirty="0"/>
              <a:t> </a:t>
            </a:r>
            <a:r>
              <a:rPr lang="el-GR" b="1" i="1" dirty="0" err="1"/>
              <a:t>μαρτυρίοις</a:t>
            </a:r>
            <a:r>
              <a:rPr lang="el-GR" b="1" i="1" dirty="0"/>
              <a:t> </a:t>
            </a:r>
            <a:r>
              <a:rPr lang="el-GR" b="1" i="1" dirty="0" err="1"/>
              <a:t>αὐτοῦ</a:t>
            </a:r>
            <a:r>
              <a:rPr lang="el-GR" b="1" i="1" dirty="0"/>
              <a:t> </a:t>
            </a:r>
            <a:r>
              <a:rPr lang="el-GR" b="1" i="1" dirty="0" err="1"/>
              <a:t>οὐκ</a:t>
            </a:r>
            <a:r>
              <a:rPr lang="el-GR" b="1" i="1" dirty="0"/>
              <a:t> </a:t>
            </a:r>
            <a:r>
              <a:rPr lang="el-GR" b="1" i="1" dirty="0" err="1"/>
              <a:t>ἐπορεύθητε</a:t>
            </a:r>
            <a:r>
              <a:rPr lang="el-GR" b="1" i="1" dirty="0"/>
              <a:t>, </a:t>
            </a:r>
            <a:r>
              <a:rPr lang="el-GR" b="1" i="1" dirty="0" err="1"/>
              <a:t>καὶ</a:t>
            </a:r>
            <a:r>
              <a:rPr lang="el-GR" b="1" i="1" dirty="0"/>
              <a:t> </a:t>
            </a:r>
            <a:r>
              <a:rPr lang="el-GR" b="1" i="1" dirty="0" err="1"/>
              <a:t>ἐπελάβετο</a:t>
            </a:r>
            <a:r>
              <a:rPr lang="el-GR" b="1" i="1" dirty="0"/>
              <a:t> </a:t>
            </a:r>
            <a:r>
              <a:rPr lang="el-GR" b="1" i="1" dirty="0" err="1"/>
              <a:t>ὑμῶν</a:t>
            </a:r>
            <a:r>
              <a:rPr lang="el-GR" b="1" i="1" dirty="0"/>
              <a:t> </a:t>
            </a:r>
            <a:r>
              <a:rPr lang="el-GR" b="1" i="1" dirty="0" err="1"/>
              <a:t>τὰ</a:t>
            </a:r>
            <a:r>
              <a:rPr lang="el-GR" b="1" i="1" dirty="0"/>
              <a:t> </a:t>
            </a:r>
            <a:r>
              <a:rPr lang="el-GR" b="1" i="1" dirty="0" err="1"/>
              <a:t>κακὰ</a:t>
            </a:r>
            <a:r>
              <a:rPr lang="el-GR" b="1" i="1" dirty="0"/>
              <a:t> </a:t>
            </a:r>
            <a:r>
              <a:rPr lang="el-GR" b="1" i="1" dirty="0" err="1"/>
              <a:t>ταῦτα</a:t>
            </a:r>
            <a:r>
              <a:rPr lang="el-GR" i="1" dirty="0"/>
              <a:t>. </a:t>
            </a:r>
            <a:r>
              <a:rPr lang="el-GR" i="1" dirty="0" err="1"/>
              <a:t>καὶ</a:t>
            </a:r>
            <a:r>
              <a:rPr lang="el-GR" i="1" dirty="0"/>
              <a:t> </a:t>
            </a:r>
            <a:r>
              <a:rPr lang="el-GR" i="1" dirty="0" err="1"/>
              <a:t>εἶπεν</a:t>
            </a:r>
            <a:r>
              <a:rPr lang="el-GR" i="1" dirty="0"/>
              <a:t> ῾</a:t>
            </a:r>
            <a:r>
              <a:rPr lang="el-GR" i="1" dirty="0" err="1"/>
              <a:t>Ιερεμίας</a:t>
            </a:r>
            <a:r>
              <a:rPr lang="el-GR" i="1" dirty="0"/>
              <a:t> </a:t>
            </a:r>
            <a:r>
              <a:rPr lang="el-GR" i="1" dirty="0" err="1"/>
              <a:t>τῷ</a:t>
            </a:r>
            <a:r>
              <a:rPr lang="el-GR" i="1" dirty="0"/>
              <a:t> </a:t>
            </a:r>
            <a:r>
              <a:rPr lang="el-GR" i="1" dirty="0" err="1"/>
              <a:t>λαῷ</a:t>
            </a:r>
            <a:r>
              <a:rPr lang="el-GR" i="1" dirty="0"/>
              <a:t> </a:t>
            </a:r>
            <a:r>
              <a:rPr lang="el-GR" i="1" dirty="0" err="1"/>
              <a:t>καὶ</a:t>
            </a:r>
            <a:r>
              <a:rPr lang="el-GR" i="1" dirty="0"/>
              <a:t> </a:t>
            </a:r>
            <a:r>
              <a:rPr lang="el-GR" i="1" dirty="0" err="1"/>
              <a:t>ταῖς</a:t>
            </a:r>
            <a:r>
              <a:rPr lang="el-GR" i="1" dirty="0"/>
              <a:t> </a:t>
            </a:r>
            <a:r>
              <a:rPr lang="el-GR" i="1" dirty="0" err="1"/>
              <a:t>γυναιξίν</a:t>
            </a:r>
            <a:r>
              <a:rPr lang="el-GR" i="1" dirty="0"/>
              <a:t>· </a:t>
            </a:r>
            <a:r>
              <a:rPr lang="el-GR" i="1" dirty="0" err="1"/>
              <a:t>ἀκούσατε</a:t>
            </a:r>
            <a:r>
              <a:rPr lang="el-GR" i="1" dirty="0"/>
              <a:t> </a:t>
            </a:r>
            <a:r>
              <a:rPr lang="el-GR" i="1" dirty="0" err="1"/>
              <a:t>λόγον</a:t>
            </a:r>
            <a:r>
              <a:rPr lang="el-GR" i="1" dirty="0"/>
              <a:t> </a:t>
            </a:r>
            <a:r>
              <a:rPr lang="el-GR" i="1" dirty="0" err="1"/>
              <a:t>Κυρίου</a:t>
            </a:r>
            <a:r>
              <a:rPr lang="el-GR" i="1" dirty="0"/>
              <a:t>… </a:t>
            </a:r>
            <a:r>
              <a:rPr lang="el-GR" i="1" dirty="0" err="1"/>
              <a:t>οὕτως</a:t>
            </a:r>
            <a:r>
              <a:rPr lang="el-GR" i="1" dirty="0"/>
              <a:t> </a:t>
            </a:r>
            <a:r>
              <a:rPr lang="el-GR" i="1" dirty="0" err="1"/>
              <a:t>εἶπε</a:t>
            </a:r>
            <a:r>
              <a:rPr lang="el-GR" i="1" dirty="0"/>
              <a:t> </a:t>
            </a:r>
            <a:r>
              <a:rPr lang="el-GR" i="1" dirty="0" err="1"/>
              <a:t>Κύριος</a:t>
            </a:r>
            <a:r>
              <a:rPr lang="el-GR" i="1" dirty="0"/>
              <a:t>· </a:t>
            </a:r>
            <a:r>
              <a:rPr lang="el-GR" i="1" dirty="0" err="1"/>
              <a:t>ἰδοὺ</a:t>
            </a:r>
            <a:r>
              <a:rPr lang="el-GR" i="1" dirty="0"/>
              <a:t> </a:t>
            </a:r>
            <a:r>
              <a:rPr lang="el-GR" i="1" dirty="0" err="1"/>
              <a:t>ἐγὼ</a:t>
            </a:r>
            <a:r>
              <a:rPr lang="el-GR" i="1" dirty="0"/>
              <a:t> </a:t>
            </a:r>
            <a:r>
              <a:rPr lang="el-GR" i="1" dirty="0" err="1"/>
              <a:t>δίδωμι</a:t>
            </a:r>
            <a:r>
              <a:rPr lang="el-GR" i="1" dirty="0"/>
              <a:t> </a:t>
            </a:r>
            <a:r>
              <a:rPr lang="el-GR" i="1" dirty="0" err="1"/>
              <a:t>τὸν</a:t>
            </a:r>
            <a:r>
              <a:rPr lang="el-GR" i="1" dirty="0"/>
              <a:t> </a:t>
            </a:r>
            <a:r>
              <a:rPr lang="el-GR" i="1" dirty="0" err="1"/>
              <a:t>Οὐαφρῆ</a:t>
            </a:r>
            <a:r>
              <a:rPr lang="el-GR" i="1" dirty="0"/>
              <a:t> </a:t>
            </a:r>
            <a:r>
              <a:rPr lang="el-GR" i="1" dirty="0" err="1"/>
              <a:t>βασιλέα</a:t>
            </a:r>
            <a:r>
              <a:rPr lang="el-GR" i="1" dirty="0"/>
              <a:t> </a:t>
            </a:r>
            <a:r>
              <a:rPr lang="el-GR" i="1" dirty="0" err="1"/>
              <a:t>Αἰγύπτου</a:t>
            </a:r>
            <a:r>
              <a:rPr lang="el-GR" i="1" dirty="0"/>
              <a:t> </a:t>
            </a:r>
            <a:r>
              <a:rPr lang="el-GR" i="1" dirty="0" err="1"/>
              <a:t>εἰς</a:t>
            </a:r>
            <a:r>
              <a:rPr lang="el-GR" i="1" dirty="0"/>
              <a:t> </a:t>
            </a:r>
            <a:r>
              <a:rPr lang="el-GR" i="1" dirty="0" err="1"/>
              <a:t>χεῖρας</a:t>
            </a:r>
            <a:r>
              <a:rPr lang="el-GR" i="1" dirty="0"/>
              <a:t> </a:t>
            </a:r>
            <a:r>
              <a:rPr lang="el-GR" i="1" dirty="0" err="1"/>
              <a:t>ἐχθροῦ</a:t>
            </a:r>
            <a:r>
              <a:rPr lang="el-GR" i="1" dirty="0"/>
              <a:t> </a:t>
            </a:r>
            <a:r>
              <a:rPr lang="el-GR" i="1" dirty="0" err="1"/>
              <a:t>αὐτοῦ</a:t>
            </a:r>
            <a:r>
              <a:rPr lang="el-GR" i="1" dirty="0"/>
              <a:t> </a:t>
            </a:r>
            <a:r>
              <a:rPr lang="el-GR" i="1" dirty="0" err="1"/>
              <a:t>καὶ</a:t>
            </a:r>
            <a:r>
              <a:rPr lang="el-GR" i="1" dirty="0"/>
              <a:t> </a:t>
            </a:r>
            <a:r>
              <a:rPr lang="el-GR" i="1" dirty="0" err="1"/>
              <a:t>εἰς</a:t>
            </a:r>
            <a:r>
              <a:rPr lang="el-GR" i="1" dirty="0"/>
              <a:t> </a:t>
            </a:r>
            <a:r>
              <a:rPr lang="el-GR" i="1" dirty="0" err="1"/>
              <a:t>χεῖρας</a:t>
            </a:r>
            <a:r>
              <a:rPr lang="el-GR" i="1" dirty="0"/>
              <a:t> </a:t>
            </a:r>
            <a:r>
              <a:rPr lang="el-GR" i="1" dirty="0" err="1"/>
              <a:t>ζητούντων</a:t>
            </a:r>
            <a:r>
              <a:rPr lang="el-GR" i="1" dirty="0"/>
              <a:t> </a:t>
            </a:r>
            <a:r>
              <a:rPr lang="el-GR" i="1" dirty="0" err="1"/>
              <a:t>τὴν</a:t>
            </a:r>
            <a:r>
              <a:rPr lang="el-GR" i="1" dirty="0"/>
              <a:t> </a:t>
            </a:r>
            <a:r>
              <a:rPr lang="el-GR" i="1" dirty="0" err="1"/>
              <a:t>ψυχὴν</a:t>
            </a:r>
            <a:r>
              <a:rPr lang="el-GR" i="1" dirty="0"/>
              <a:t> </a:t>
            </a:r>
            <a:r>
              <a:rPr lang="el-GR" i="1" dirty="0" err="1"/>
              <a:t>αὐτοῦ</a:t>
            </a:r>
            <a:r>
              <a:rPr lang="el-GR" i="1" dirty="0"/>
              <a:t>, </a:t>
            </a:r>
            <a:r>
              <a:rPr lang="el-GR" i="1" dirty="0" err="1"/>
              <a:t>καθὰ</a:t>
            </a:r>
            <a:r>
              <a:rPr lang="el-GR" i="1" dirty="0"/>
              <a:t> </a:t>
            </a:r>
            <a:r>
              <a:rPr lang="el-GR" i="1" dirty="0" err="1"/>
              <a:t>ἔδωκα</a:t>
            </a:r>
            <a:r>
              <a:rPr lang="el-GR" i="1" dirty="0"/>
              <a:t> </a:t>
            </a:r>
            <a:r>
              <a:rPr lang="el-GR" i="1" dirty="0" err="1"/>
              <a:t>τὸν</a:t>
            </a:r>
            <a:r>
              <a:rPr lang="el-GR" i="1" dirty="0"/>
              <a:t> </a:t>
            </a:r>
            <a:r>
              <a:rPr lang="el-GR" i="1" dirty="0" err="1"/>
              <a:t>Σεδεκίαν</a:t>
            </a:r>
            <a:r>
              <a:rPr lang="el-GR" i="1" dirty="0"/>
              <a:t> </a:t>
            </a:r>
            <a:r>
              <a:rPr lang="el-GR" i="1" dirty="0" err="1"/>
              <a:t>βασιλέα</a:t>
            </a:r>
            <a:r>
              <a:rPr lang="el-GR" i="1" dirty="0"/>
              <a:t> ᾿</a:t>
            </a:r>
            <a:r>
              <a:rPr lang="el-GR" i="1" dirty="0" err="1"/>
              <a:t>Ιούδα</a:t>
            </a:r>
            <a:r>
              <a:rPr lang="el-GR" i="1" dirty="0"/>
              <a:t> </a:t>
            </a:r>
            <a:r>
              <a:rPr lang="el-GR" i="1" dirty="0" err="1"/>
              <a:t>εἰς</a:t>
            </a:r>
            <a:r>
              <a:rPr lang="el-GR" i="1" dirty="0"/>
              <a:t> </a:t>
            </a:r>
            <a:r>
              <a:rPr lang="el-GR" i="1" dirty="0" err="1"/>
              <a:t>χεῖρας</a:t>
            </a:r>
            <a:r>
              <a:rPr lang="el-GR" i="1" dirty="0"/>
              <a:t> </a:t>
            </a:r>
            <a:r>
              <a:rPr lang="el-GR" i="1" dirty="0" err="1"/>
              <a:t>Ναβουχοδονόσορ</a:t>
            </a:r>
            <a:r>
              <a:rPr lang="el-GR" i="1" dirty="0"/>
              <a:t> </a:t>
            </a:r>
            <a:r>
              <a:rPr lang="el-GR" i="1" dirty="0" err="1"/>
              <a:t>βασιλέως</a:t>
            </a:r>
            <a:r>
              <a:rPr lang="el-GR" i="1" dirty="0"/>
              <a:t> </a:t>
            </a:r>
            <a:r>
              <a:rPr lang="el-GR" i="1" dirty="0" err="1"/>
              <a:t>Βαβυλῶνος</a:t>
            </a:r>
            <a:r>
              <a:rPr lang="el-GR" i="1" dirty="0"/>
              <a:t> </a:t>
            </a:r>
            <a:r>
              <a:rPr lang="el-GR" i="1" dirty="0" err="1"/>
              <a:t>ἐχθροῦ</a:t>
            </a:r>
            <a:r>
              <a:rPr lang="el-GR" i="1" dirty="0"/>
              <a:t> </a:t>
            </a:r>
            <a:r>
              <a:rPr lang="el-GR" i="1" dirty="0" err="1"/>
              <a:t>αὐτοῦ</a:t>
            </a:r>
            <a:r>
              <a:rPr lang="el-GR" i="1" dirty="0"/>
              <a:t> </a:t>
            </a:r>
            <a:r>
              <a:rPr lang="el-GR" i="1" dirty="0" err="1"/>
              <a:t>καὶ</a:t>
            </a:r>
            <a:r>
              <a:rPr lang="el-GR" i="1" dirty="0"/>
              <a:t> </a:t>
            </a:r>
            <a:r>
              <a:rPr lang="el-GR" i="1" dirty="0" err="1"/>
              <a:t>ζητοῦντος</a:t>
            </a:r>
            <a:r>
              <a:rPr lang="el-GR" i="1" dirty="0"/>
              <a:t> </a:t>
            </a:r>
            <a:r>
              <a:rPr lang="el-GR" i="1" dirty="0" err="1"/>
              <a:t>τὴν</a:t>
            </a:r>
            <a:r>
              <a:rPr lang="el-GR" i="1" dirty="0"/>
              <a:t> </a:t>
            </a:r>
            <a:r>
              <a:rPr lang="el-GR" i="1" dirty="0" err="1"/>
              <a:t>ψυχὴν</a:t>
            </a:r>
            <a:r>
              <a:rPr lang="el-GR" i="1" dirty="0"/>
              <a:t> </a:t>
            </a:r>
            <a:r>
              <a:rPr lang="el-GR" i="1" dirty="0" err="1"/>
              <a:t>αὐτοῦ</a:t>
            </a:r>
            <a:r>
              <a:rPr lang="el-GR" dirty="0"/>
              <a:t>» ((</a:t>
            </a:r>
            <a:r>
              <a:rPr lang="el-GR" i="1" dirty="0" err="1"/>
              <a:t>Ἱερ</a:t>
            </a:r>
            <a:r>
              <a:rPr lang="el-GR" i="1" dirty="0"/>
              <a:t>. </a:t>
            </a:r>
            <a:r>
              <a:rPr lang="el-GR" dirty="0"/>
              <a:t>51, 15-30)</a:t>
            </a:r>
          </a:p>
        </p:txBody>
      </p:sp>
    </p:spTree>
    <p:extLst>
      <p:ext uri="{BB962C8B-B14F-4D97-AF65-F5344CB8AC3E}">
        <p14:creationId xmlns:p14="http://schemas.microsoft.com/office/powerpoint/2010/main" val="16029270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43944"/>
          </a:xfrm>
        </p:spPr>
        <p:txBody>
          <a:bodyPr>
            <a:normAutofit fontScale="90000"/>
          </a:bodyPr>
          <a:lstStyle/>
          <a:p>
            <a:pPr algn="ctr"/>
            <a:r>
              <a:rPr lang="el-GR" dirty="0"/>
              <a:t>ΚΟΛΛΥΡΙΔΙΑΝΟΙ</a:t>
            </a:r>
          </a:p>
        </p:txBody>
      </p:sp>
      <p:sp>
        <p:nvSpPr>
          <p:cNvPr id="3" name="Θέση περιεχομένου 2"/>
          <p:cNvSpPr>
            <a:spLocks noGrp="1"/>
          </p:cNvSpPr>
          <p:nvPr>
            <p:ph idx="1"/>
          </p:nvPr>
        </p:nvSpPr>
        <p:spPr>
          <a:xfrm>
            <a:off x="0" y="511980"/>
            <a:ext cx="12192000" cy="6346020"/>
          </a:xfrm>
        </p:spPr>
        <p:txBody>
          <a:bodyPr>
            <a:normAutofit fontScale="92500" lnSpcReduction="10000"/>
          </a:bodyPr>
          <a:lstStyle/>
          <a:p>
            <a:r>
              <a:rPr lang="el-GR" dirty="0"/>
              <a:t>Ὁ </a:t>
            </a:r>
            <a:r>
              <a:rPr lang="el-GR" dirty="0" err="1"/>
              <a:t>Επιφάνιος</a:t>
            </a:r>
            <a:r>
              <a:rPr lang="el-GR" dirty="0"/>
              <a:t>, όπως είδαμε πιστοποιεί την ύπαρξη της αίρεσης  κατά τον 4</a:t>
            </a:r>
            <a:r>
              <a:rPr lang="el-GR" baseline="30000" dirty="0"/>
              <a:t>ο</a:t>
            </a:r>
            <a:r>
              <a:rPr lang="el-GR" dirty="0"/>
              <a:t>  αιώνα, ενώ αναφέρεται και στην αίρεση των «</a:t>
            </a:r>
            <a:r>
              <a:rPr lang="el-GR" dirty="0" err="1"/>
              <a:t>Ἀντιδικομαριαμιτῶν</a:t>
            </a:r>
            <a:r>
              <a:rPr lang="el-GR" dirty="0"/>
              <a:t>»,η οποία σε συνδυασμό με τον Νεστοριανισμό του 5</a:t>
            </a:r>
            <a:r>
              <a:rPr lang="el-GR" baseline="30000" dirty="0"/>
              <a:t>ου</a:t>
            </a:r>
            <a:r>
              <a:rPr lang="el-GR" dirty="0"/>
              <a:t> αιώνα είχαν δημιουργήσει αρνητικό κλίμα για τη δημιουργία των θεομητορικών εορτών.   </a:t>
            </a:r>
          </a:p>
          <a:p>
            <a:r>
              <a:rPr lang="el-GR" dirty="0"/>
              <a:t>Ωστόσο, τελικά οι </a:t>
            </a:r>
            <a:r>
              <a:rPr lang="el-GR" dirty="0" err="1"/>
              <a:t>μαριολογικές</a:t>
            </a:r>
            <a:r>
              <a:rPr lang="el-GR" dirty="0"/>
              <a:t> αιρέσεις λειτούργησαν κατά τρόπο αντίστροφο σε σχέση με τις ειδωλολατρικές γιορτές.  Ήδη σε </a:t>
            </a:r>
            <a:r>
              <a:rPr lang="el-GR" b="1" dirty="0">
                <a:solidFill>
                  <a:srgbClr val="FF0000"/>
                </a:solidFill>
              </a:rPr>
              <a:t>ελληνικό πάπυρο του 3ου αιώνα </a:t>
            </a:r>
            <a:r>
              <a:rPr lang="el-GR" dirty="0"/>
              <a:t>καταχωρίζεται προσευχή με μνεία μεσιτείας της «</a:t>
            </a:r>
            <a:r>
              <a:rPr lang="el-GR" i="1" dirty="0" err="1"/>
              <a:t>ἁγίας</a:t>
            </a:r>
            <a:r>
              <a:rPr lang="el-GR" i="1" dirty="0"/>
              <a:t> Μαρίας </a:t>
            </a:r>
            <a:r>
              <a:rPr lang="el-GR" i="1" dirty="0" err="1"/>
              <a:t>τῆς</a:t>
            </a:r>
            <a:r>
              <a:rPr lang="el-GR" i="1" dirty="0"/>
              <a:t> Παρθένου</a:t>
            </a:r>
            <a:r>
              <a:rPr lang="el-GR" dirty="0"/>
              <a:t>», την οποία εξέδωσε ο F. </a:t>
            </a:r>
            <a:r>
              <a:rPr lang="el-GR" dirty="0" err="1"/>
              <a:t>Mercenier</a:t>
            </a:r>
            <a:r>
              <a:rPr lang="el-GR" dirty="0"/>
              <a:t> («</a:t>
            </a:r>
            <a:r>
              <a:rPr lang="el-GR" dirty="0" err="1"/>
              <a:t>La</a:t>
            </a:r>
            <a:r>
              <a:rPr lang="el-GR" dirty="0"/>
              <a:t> </a:t>
            </a:r>
            <a:r>
              <a:rPr lang="el-GR" dirty="0" err="1"/>
              <a:t>plus</a:t>
            </a:r>
            <a:r>
              <a:rPr lang="el-GR" dirty="0"/>
              <a:t> </a:t>
            </a:r>
            <a:r>
              <a:rPr lang="el-GR" dirty="0" err="1"/>
              <a:t>ancien</a:t>
            </a:r>
            <a:r>
              <a:rPr lang="el-GR" dirty="0"/>
              <a:t> </a:t>
            </a:r>
            <a:r>
              <a:rPr lang="el-GR" dirty="0" err="1"/>
              <a:t>prière</a:t>
            </a:r>
            <a:r>
              <a:rPr lang="el-GR" dirty="0"/>
              <a:t> à </a:t>
            </a:r>
            <a:r>
              <a:rPr lang="el-GR" dirty="0" err="1"/>
              <a:t>la</a:t>
            </a:r>
            <a:r>
              <a:rPr lang="el-GR" dirty="0"/>
              <a:t> </a:t>
            </a:r>
            <a:r>
              <a:rPr lang="el-GR" dirty="0" err="1"/>
              <a:t>Sainte</a:t>
            </a:r>
            <a:r>
              <a:rPr lang="el-GR" dirty="0"/>
              <a:t> </a:t>
            </a:r>
            <a:r>
              <a:rPr lang="el-GR" dirty="0" err="1"/>
              <a:t>Vierge</a:t>
            </a:r>
            <a:r>
              <a:rPr lang="el-GR" dirty="0"/>
              <a:t>», </a:t>
            </a:r>
            <a:r>
              <a:rPr lang="el-GR" dirty="0" err="1"/>
              <a:t>Questions</a:t>
            </a:r>
            <a:r>
              <a:rPr lang="el-GR" dirty="0"/>
              <a:t> </a:t>
            </a:r>
            <a:r>
              <a:rPr lang="el-GR" dirty="0" err="1"/>
              <a:t>liturgiques</a:t>
            </a:r>
            <a:r>
              <a:rPr lang="el-GR" dirty="0"/>
              <a:t>, 25 (1940), </a:t>
            </a:r>
            <a:r>
              <a:rPr lang="el-GR" dirty="0" err="1"/>
              <a:t>σσ</a:t>
            </a:r>
            <a:r>
              <a:rPr lang="el-GR" dirty="0"/>
              <a:t>. 33-36). </a:t>
            </a:r>
          </a:p>
          <a:p>
            <a:r>
              <a:rPr lang="el-GR" dirty="0"/>
              <a:t>Η Εκκλησία θεώρησε ότι επιβάλλονταν η </a:t>
            </a:r>
            <a:r>
              <a:rPr lang="el-GR" u="sng" dirty="0"/>
              <a:t>εορτολογική θεσμοθέτηση </a:t>
            </a:r>
            <a:r>
              <a:rPr lang="el-GR" dirty="0"/>
              <a:t>της ήδη υπάρχουσας τιμής προς τη Θεοτόκο. Έτσι η δημιουργία των θεομητορικών γιορτών αποτέλεσε κεντρικό σταθμό στην ιστορία της θεομητορικής θεολογίας. </a:t>
            </a:r>
          </a:p>
          <a:p>
            <a:r>
              <a:rPr lang="el-GR" dirty="0"/>
              <a:t>Ουσιαστικά οι γιορτές αυτές δεν ήταν καινοφανείς αλλά πρωτοχριστιανικές, οι οποίες όμως εκδηλώθηκαν επίσημα γύρω στα τέλη του 4</a:t>
            </a:r>
            <a:r>
              <a:rPr lang="el-GR" baseline="30000" dirty="0"/>
              <a:t>ου</a:t>
            </a:r>
            <a:r>
              <a:rPr lang="el-GR" dirty="0"/>
              <a:t> αιώνα. Γι’ αυτό και αμέσως μετά την εμφάνισή τους, ο Καθηγητής Μ. </a:t>
            </a:r>
            <a:r>
              <a:rPr lang="el-GR" dirty="0" err="1"/>
              <a:t>Σιώτης</a:t>
            </a:r>
            <a:r>
              <a:rPr lang="el-GR" dirty="0"/>
              <a:t> παρατηρεί ότι οι θεομητορικές γιορτές «</a:t>
            </a:r>
            <a:r>
              <a:rPr lang="el-GR" i="1" dirty="0" err="1"/>
              <a:t>ὑπερέβαλαν</a:t>
            </a:r>
            <a:r>
              <a:rPr lang="el-GR" i="1" dirty="0"/>
              <a:t> </a:t>
            </a:r>
            <a:r>
              <a:rPr lang="el-GR" i="1" dirty="0" err="1"/>
              <a:t>σὲ</a:t>
            </a:r>
            <a:r>
              <a:rPr lang="el-GR" i="1" dirty="0"/>
              <a:t> </a:t>
            </a:r>
            <a:r>
              <a:rPr lang="el-GR" i="1" dirty="0" err="1"/>
              <a:t>ἔνταση</a:t>
            </a:r>
            <a:r>
              <a:rPr lang="el-GR" i="1" dirty="0"/>
              <a:t>, </a:t>
            </a:r>
            <a:r>
              <a:rPr lang="el-GR" i="1" dirty="0" err="1"/>
              <a:t>παλμὸ</a:t>
            </a:r>
            <a:r>
              <a:rPr lang="el-GR" i="1" dirty="0"/>
              <a:t> </a:t>
            </a:r>
            <a:r>
              <a:rPr lang="el-GR" i="1" dirty="0" err="1"/>
              <a:t>καὶ</a:t>
            </a:r>
            <a:r>
              <a:rPr lang="el-GR" i="1" dirty="0"/>
              <a:t> περιεχόμενο </a:t>
            </a:r>
            <a:r>
              <a:rPr lang="el-GR" i="1" dirty="0" err="1"/>
              <a:t>ὅλες</a:t>
            </a:r>
            <a:r>
              <a:rPr lang="el-GR" i="1" dirty="0"/>
              <a:t> </a:t>
            </a:r>
            <a:r>
              <a:rPr lang="el-GR" i="1" dirty="0" err="1"/>
              <a:t>τὶς</a:t>
            </a:r>
            <a:r>
              <a:rPr lang="el-GR" i="1" dirty="0"/>
              <a:t> μέχρι </a:t>
            </a:r>
            <a:r>
              <a:rPr lang="el-GR" i="1" dirty="0" err="1"/>
              <a:t>τοῦδε</a:t>
            </a:r>
            <a:r>
              <a:rPr lang="el-GR" i="1" dirty="0"/>
              <a:t> </a:t>
            </a:r>
            <a:r>
              <a:rPr lang="el-GR" i="1" dirty="0" err="1"/>
              <a:t>ἰσχύουσες</a:t>
            </a:r>
            <a:r>
              <a:rPr lang="el-GR" i="1" dirty="0"/>
              <a:t> </a:t>
            </a:r>
            <a:r>
              <a:rPr lang="el-GR" i="1" dirty="0" err="1"/>
              <a:t>ἑορτὲς</a:t>
            </a:r>
            <a:r>
              <a:rPr lang="el-GR" i="1" dirty="0"/>
              <a:t> </a:t>
            </a:r>
            <a:r>
              <a:rPr lang="el-GR" i="1" dirty="0" err="1"/>
              <a:t>ἀποστόλων</a:t>
            </a:r>
            <a:r>
              <a:rPr lang="el-GR" i="1" dirty="0"/>
              <a:t>, μαρτύρων, </a:t>
            </a:r>
            <a:r>
              <a:rPr lang="el-GR" i="1" dirty="0" err="1"/>
              <a:t>ὁσίων</a:t>
            </a:r>
            <a:r>
              <a:rPr lang="el-GR" i="1" dirty="0"/>
              <a:t> </a:t>
            </a:r>
            <a:r>
              <a:rPr lang="el-GR" i="1" dirty="0" err="1"/>
              <a:t>καὶ</a:t>
            </a:r>
            <a:r>
              <a:rPr lang="el-GR" i="1" dirty="0"/>
              <a:t> </a:t>
            </a:r>
            <a:r>
              <a:rPr lang="el-GR" i="1" dirty="0" err="1"/>
              <a:t>λοιπῶν</a:t>
            </a:r>
            <a:r>
              <a:rPr lang="el-GR" i="1" dirty="0"/>
              <a:t> </a:t>
            </a:r>
            <a:r>
              <a:rPr lang="el-GR" i="1" dirty="0" err="1"/>
              <a:t>ἁγίων</a:t>
            </a:r>
            <a:r>
              <a:rPr lang="el-GR" dirty="0"/>
              <a:t>».</a:t>
            </a:r>
            <a:br>
              <a:rPr lang="el-GR" dirty="0"/>
            </a:br>
            <a:endParaRPr lang="el-GR" dirty="0"/>
          </a:p>
        </p:txBody>
      </p:sp>
    </p:spTree>
    <p:extLst>
      <p:ext uri="{BB962C8B-B14F-4D97-AF65-F5344CB8AC3E}">
        <p14:creationId xmlns:p14="http://schemas.microsoft.com/office/powerpoint/2010/main" val="469409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69701"/>
          </a:xfrm>
        </p:spPr>
        <p:txBody>
          <a:bodyPr>
            <a:normAutofit fontScale="90000"/>
          </a:bodyPr>
          <a:lstStyle/>
          <a:p>
            <a:pPr algn="ctr"/>
            <a:r>
              <a:rPr lang="el-GR" dirty="0"/>
              <a:t>Η ΑΜΑΡΤΙΑ ΣΕ ΣΧΕΣΗ ΜΕ ΤΗ ΘΕΟΤΟΚΟ</a:t>
            </a:r>
          </a:p>
        </p:txBody>
      </p:sp>
      <p:sp>
        <p:nvSpPr>
          <p:cNvPr id="3" name="Θέση περιεχομένου 2"/>
          <p:cNvSpPr>
            <a:spLocks noGrp="1"/>
          </p:cNvSpPr>
          <p:nvPr>
            <p:ph idx="1"/>
          </p:nvPr>
        </p:nvSpPr>
        <p:spPr>
          <a:xfrm>
            <a:off x="-1" y="669701"/>
            <a:ext cx="12192001" cy="6188299"/>
          </a:xfrm>
        </p:spPr>
        <p:txBody>
          <a:bodyPr>
            <a:normAutofit lnSpcReduction="10000"/>
          </a:bodyPr>
          <a:lstStyle/>
          <a:p>
            <a:r>
              <a:rPr lang="el-GR" dirty="0"/>
              <a:t>Για τους εκκλησιαστικούς Πατέρες και συγγραφείς η Θεοτόκος δεν έπαυσε ποτέ να συγκαταλέγεται μεταξύ των ανθρώπων. </a:t>
            </a:r>
            <a:endParaRPr lang="en-US" dirty="0"/>
          </a:p>
          <a:p>
            <a:r>
              <a:rPr lang="el-GR" dirty="0"/>
              <a:t>Ο </a:t>
            </a:r>
            <a:r>
              <a:rPr lang="el-GR" b="1" dirty="0"/>
              <a:t>Μέγας Αθανάσιος </a:t>
            </a:r>
            <a:r>
              <a:rPr lang="el-GR" dirty="0"/>
              <a:t>παρατηρεί ότι "</a:t>
            </a:r>
            <a:r>
              <a:rPr lang="el-GR" i="1" dirty="0" err="1"/>
              <a:t>Ἀδελφὴ</a:t>
            </a:r>
            <a:r>
              <a:rPr lang="el-GR" i="1" dirty="0"/>
              <a:t> </a:t>
            </a:r>
            <a:r>
              <a:rPr lang="el-GR" i="1" dirty="0" err="1"/>
              <a:t>γὰρ</a:t>
            </a:r>
            <a:r>
              <a:rPr lang="el-GR" i="1" dirty="0"/>
              <a:t> </a:t>
            </a:r>
            <a:r>
              <a:rPr lang="el-GR" i="1" dirty="0" err="1"/>
              <a:t>ἡμῶν</a:t>
            </a:r>
            <a:r>
              <a:rPr lang="el-GR" i="1" dirty="0"/>
              <a:t> ἡ Μαρία, </a:t>
            </a:r>
            <a:r>
              <a:rPr lang="el-GR" i="1" dirty="0" err="1"/>
              <a:t>ἐπεὶ</a:t>
            </a:r>
            <a:r>
              <a:rPr lang="el-GR" i="1" dirty="0"/>
              <a:t> πάντες </a:t>
            </a:r>
            <a:r>
              <a:rPr lang="el-GR" i="1" dirty="0" err="1"/>
              <a:t>ἐκ</a:t>
            </a:r>
            <a:r>
              <a:rPr lang="el-GR" i="1" dirty="0"/>
              <a:t> </a:t>
            </a:r>
            <a:r>
              <a:rPr lang="el-GR" i="1" dirty="0" err="1"/>
              <a:t>τοῦ</a:t>
            </a:r>
            <a:r>
              <a:rPr lang="el-GR" i="1" dirty="0"/>
              <a:t> </a:t>
            </a:r>
            <a:r>
              <a:rPr lang="el-GR" i="1" dirty="0" err="1"/>
              <a:t>Ἀδάμ</a:t>
            </a:r>
            <a:r>
              <a:rPr lang="el-GR" i="1" dirty="0"/>
              <a:t> </a:t>
            </a:r>
            <a:r>
              <a:rPr lang="el-GR" i="1" dirty="0" err="1"/>
              <a:t>ἐσμέν</a:t>
            </a:r>
            <a:r>
              <a:rPr lang="el-GR" dirty="0"/>
              <a:t>". (</a:t>
            </a:r>
            <a:r>
              <a:rPr lang="el-GR" i="1" dirty="0" err="1"/>
              <a:t>Ἐπιστολὴν</a:t>
            </a:r>
            <a:r>
              <a:rPr lang="el-GR" i="1" dirty="0"/>
              <a:t> </a:t>
            </a:r>
            <a:r>
              <a:rPr lang="el-GR" i="1" dirty="0" err="1"/>
              <a:t>πρὸς</a:t>
            </a:r>
            <a:r>
              <a:rPr lang="el-GR" i="1" dirty="0"/>
              <a:t> </a:t>
            </a:r>
            <a:r>
              <a:rPr lang="el-GR" i="1" dirty="0" err="1"/>
              <a:t>Ἐπίκτητον</a:t>
            </a:r>
            <a:r>
              <a:rPr lang="el-GR" dirty="0"/>
              <a:t>, </a:t>
            </a:r>
            <a:r>
              <a:rPr lang="en-US" dirty="0"/>
              <a:t>PG 26, 1061B) </a:t>
            </a:r>
          </a:p>
          <a:p>
            <a:r>
              <a:rPr lang="el-GR" dirty="0"/>
              <a:t>Ο </a:t>
            </a:r>
            <a:r>
              <a:rPr lang="el-GR" b="1" dirty="0"/>
              <a:t>Ανδρέας Κρήτης </a:t>
            </a:r>
            <a:r>
              <a:rPr lang="el-GR" dirty="0"/>
              <a:t>επιβεβαιώνει ότι "</a:t>
            </a:r>
            <a:r>
              <a:rPr lang="el-GR" i="1" dirty="0" err="1"/>
              <a:t>μηδὲ</a:t>
            </a:r>
            <a:r>
              <a:rPr lang="el-GR" i="1" dirty="0"/>
              <a:t> </a:t>
            </a:r>
            <a:r>
              <a:rPr lang="el-GR" i="1" dirty="0" err="1"/>
              <a:t>παρὰ</a:t>
            </a:r>
            <a:r>
              <a:rPr lang="el-GR" i="1" dirty="0"/>
              <a:t> </a:t>
            </a:r>
            <a:r>
              <a:rPr lang="el-GR" i="1" dirty="0" err="1"/>
              <a:t>τοὺς</a:t>
            </a:r>
            <a:r>
              <a:rPr lang="el-GR" i="1" dirty="0"/>
              <a:t> </a:t>
            </a:r>
            <a:r>
              <a:rPr lang="el-GR" i="1" dirty="0" err="1"/>
              <a:t>ὅρους</a:t>
            </a:r>
            <a:r>
              <a:rPr lang="el-GR" i="1" dirty="0"/>
              <a:t>, </a:t>
            </a:r>
            <a:r>
              <a:rPr lang="el-GR" i="1" dirty="0" err="1"/>
              <a:t>οἵ</a:t>
            </a:r>
            <a:r>
              <a:rPr lang="el-GR" i="1" dirty="0"/>
              <a:t> </a:t>
            </a:r>
            <a:r>
              <a:rPr lang="el-GR" i="1" dirty="0" err="1"/>
              <a:t>περὶ</a:t>
            </a:r>
            <a:r>
              <a:rPr lang="el-GR" i="1" dirty="0"/>
              <a:t> </a:t>
            </a:r>
            <a:r>
              <a:rPr lang="el-GR" i="1" dirty="0" err="1"/>
              <a:t>ἡμᾶς</a:t>
            </a:r>
            <a:r>
              <a:rPr lang="el-GR" i="1" dirty="0"/>
              <a:t> </a:t>
            </a:r>
            <a:r>
              <a:rPr lang="el-GR" i="1" dirty="0" err="1"/>
              <a:t>πεπήγασιν</a:t>
            </a:r>
            <a:r>
              <a:rPr lang="el-GR" i="1" dirty="0"/>
              <a:t> </a:t>
            </a:r>
            <a:r>
              <a:rPr lang="el-GR" i="1" dirty="0" err="1"/>
              <a:t>ἄνωθεν</a:t>
            </a:r>
            <a:r>
              <a:rPr lang="el-GR" i="1" dirty="0"/>
              <a:t>, </a:t>
            </a:r>
            <a:r>
              <a:rPr lang="el-GR" i="1" dirty="0" err="1"/>
              <a:t>μηδὲ</a:t>
            </a:r>
            <a:r>
              <a:rPr lang="el-GR" i="1" dirty="0"/>
              <a:t> </a:t>
            </a:r>
            <a:r>
              <a:rPr lang="el-GR" i="1" dirty="0" err="1"/>
              <a:t>ξένῳ</a:t>
            </a:r>
            <a:r>
              <a:rPr lang="el-GR" i="1" dirty="0"/>
              <a:t> </a:t>
            </a:r>
            <a:r>
              <a:rPr lang="el-GR" i="1" dirty="0" err="1"/>
              <a:t>παρὰ</a:t>
            </a:r>
            <a:r>
              <a:rPr lang="el-GR" i="1" dirty="0"/>
              <a:t> </a:t>
            </a:r>
            <a:r>
              <a:rPr lang="el-GR" i="1" dirty="0" err="1"/>
              <a:t>τὴν</a:t>
            </a:r>
            <a:r>
              <a:rPr lang="el-GR" i="1" dirty="0"/>
              <a:t> φύσιν </a:t>
            </a:r>
            <a:r>
              <a:rPr lang="el-GR" i="1" dirty="0" err="1"/>
              <a:t>θεσμῷ</a:t>
            </a:r>
            <a:r>
              <a:rPr lang="el-GR" i="1" dirty="0"/>
              <a:t> </a:t>
            </a:r>
            <a:r>
              <a:rPr lang="el-GR" i="1" dirty="0" err="1"/>
              <a:t>πρὸς</a:t>
            </a:r>
            <a:r>
              <a:rPr lang="el-GR" i="1" dirty="0"/>
              <a:t> γένεσιν </a:t>
            </a:r>
            <a:r>
              <a:rPr lang="el-GR" i="1" dirty="0" err="1"/>
              <a:t>ἦκτο</a:t>
            </a:r>
            <a:r>
              <a:rPr lang="el-GR" i="1" dirty="0"/>
              <a:t> ἤ </a:t>
            </a:r>
            <a:r>
              <a:rPr lang="el-GR" i="1" dirty="0" err="1"/>
              <a:t>ἐβίω</a:t>
            </a:r>
            <a:r>
              <a:rPr lang="el-GR" i="1" dirty="0"/>
              <a:t>, παρ' </a:t>
            </a:r>
            <a:r>
              <a:rPr lang="el-GR" i="1" dirty="0" err="1"/>
              <a:t>ὅσον</a:t>
            </a:r>
            <a:r>
              <a:rPr lang="el-GR" i="1" dirty="0"/>
              <a:t> </a:t>
            </a:r>
            <a:r>
              <a:rPr lang="el-GR" i="1" dirty="0" err="1"/>
              <a:t>ἡμῖν</a:t>
            </a:r>
            <a:r>
              <a:rPr lang="el-GR" i="1" dirty="0"/>
              <a:t> </a:t>
            </a:r>
            <a:r>
              <a:rPr lang="el-GR" i="1" dirty="0" err="1"/>
              <a:t>ἐν</a:t>
            </a:r>
            <a:r>
              <a:rPr lang="el-GR" i="1" dirty="0"/>
              <a:t> </a:t>
            </a:r>
            <a:r>
              <a:rPr lang="el-GR" i="1" dirty="0" err="1"/>
              <a:t>τοῖς</a:t>
            </a:r>
            <a:r>
              <a:rPr lang="el-GR" i="1" dirty="0"/>
              <a:t> </a:t>
            </a:r>
            <a:r>
              <a:rPr lang="el-GR" i="1" dirty="0" err="1"/>
              <a:t>ὑπὲρ</a:t>
            </a:r>
            <a:r>
              <a:rPr lang="el-GR" i="1" dirty="0"/>
              <a:t> </a:t>
            </a:r>
            <a:r>
              <a:rPr lang="el-GR" i="1" dirty="0" err="1"/>
              <a:t>τὴν</a:t>
            </a:r>
            <a:r>
              <a:rPr lang="el-GR" i="1" dirty="0"/>
              <a:t> </a:t>
            </a:r>
            <a:r>
              <a:rPr lang="el-GR" i="1" dirty="0" err="1"/>
              <a:t>γῆν</a:t>
            </a:r>
            <a:r>
              <a:rPr lang="el-GR" i="1" dirty="0"/>
              <a:t> </a:t>
            </a:r>
            <a:r>
              <a:rPr lang="el-GR" i="1" dirty="0" err="1"/>
              <a:t>χωρίοις</a:t>
            </a:r>
            <a:r>
              <a:rPr lang="el-GR" i="1" dirty="0"/>
              <a:t> </a:t>
            </a:r>
            <a:r>
              <a:rPr lang="el-GR" i="1" dirty="0" err="1"/>
              <a:t>ἐπεχωρίαζεν</a:t>
            </a:r>
            <a:r>
              <a:rPr lang="el-GR" i="1" dirty="0"/>
              <a:t> ἡ Πάναγνος</a:t>
            </a:r>
            <a:r>
              <a:rPr lang="el-GR" dirty="0"/>
              <a:t>". (</a:t>
            </a:r>
            <a:r>
              <a:rPr lang="el-GR" i="1" dirty="0" err="1"/>
              <a:t>Εἰς</a:t>
            </a:r>
            <a:r>
              <a:rPr lang="el-GR" i="1" dirty="0"/>
              <a:t> </a:t>
            </a:r>
            <a:r>
              <a:rPr lang="el-GR" i="1" dirty="0" err="1"/>
              <a:t>τὴν</a:t>
            </a:r>
            <a:r>
              <a:rPr lang="el-GR" i="1" dirty="0"/>
              <a:t> </a:t>
            </a:r>
            <a:r>
              <a:rPr lang="el-GR" i="1" dirty="0" err="1"/>
              <a:t>Κοίμησιν</a:t>
            </a:r>
            <a:r>
              <a:rPr lang="el-GR" i="1" dirty="0"/>
              <a:t> </a:t>
            </a:r>
            <a:r>
              <a:rPr lang="el-GR" i="1" dirty="0" err="1"/>
              <a:t>τῆς</a:t>
            </a:r>
            <a:r>
              <a:rPr lang="el-GR" i="1" dirty="0"/>
              <a:t> Θεοτόκου</a:t>
            </a:r>
            <a:r>
              <a:rPr lang="el-GR" dirty="0"/>
              <a:t>, </a:t>
            </a:r>
            <a:r>
              <a:rPr lang="en-US" dirty="0"/>
              <a:t>PG 97, 1080BC)</a:t>
            </a:r>
            <a:endParaRPr lang="el-GR" dirty="0"/>
          </a:p>
          <a:p>
            <a:r>
              <a:rPr lang="el-GR" dirty="0"/>
              <a:t>Κατά τον </a:t>
            </a:r>
            <a:r>
              <a:rPr lang="el-GR" b="1" dirty="0"/>
              <a:t>Μάξιμο τον Ομολογητή </a:t>
            </a:r>
            <a:r>
              <a:rPr lang="el-GR" dirty="0"/>
              <a:t>"</a:t>
            </a:r>
            <a:r>
              <a:rPr lang="el-GR" i="1" dirty="0"/>
              <a:t>ὁ προηγούμενος σκοπός </a:t>
            </a:r>
            <a:r>
              <a:rPr lang="el-GR" i="1" dirty="0" err="1"/>
              <a:t>τοῦ</a:t>
            </a:r>
            <a:r>
              <a:rPr lang="el-GR" i="1" dirty="0"/>
              <a:t> </a:t>
            </a:r>
            <a:r>
              <a:rPr lang="el-GR" i="1" dirty="0" err="1"/>
              <a:t>Θεοῦ</a:t>
            </a:r>
            <a:r>
              <a:rPr lang="el-GR" i="1" dirty="0"/>
              <a:t> </a:t>
            </a:r>
            <a:r>
              <a:rPr lang="el-GR" i="1" dirty="0" err="1"/>
              <a:t>ἦν</a:t>
            </a:r>
            <a:r>
              <a:rPr lang="el-GR" i="1" dirty="0"/>
              <a:t> </a:t>
            </a:r>
            <a:r>
              <a:rPr lang="el-GR" i="1" dirty="0" err="1"/>
              <a:t>τὸ</a:t>
            </a:r>
            <a:r>
              <a:rPr lang="el-GR" i="1" dirty="0"/>
              <a:t> </a:t>
            </a:r>
            <a:r>
              <a:rPr lang="el-GR" i="1" dirty="0" err="1"/>
              <a:t>μὴ</a:t>
            </a:r>
            <a:r>
              <a:rPr lang="el-GR" i="1" dirty="0"/>
              <a:t> </a:t>
            </a:r>
            <a:r>
              <a:rPr lang="el-GR" i="1" dirty="0" err="1"/>
              <a:t>διὰ</a:t>
            </a:r>
            <a:r>
              <a:rPr lang="el-GR" i="1" dirty="0"/>
              <a:t> γάμου </a:t>
            </a:r>
            <a:r>
              <a:rPr lang="el-GR" i="1" dirty="0" err="1"/>
              <a:t>γεννᾶσθαι</a:t>
            </a:r>
            <a:r>
              <a:rPr lang="el-GR" i="1" dirty="0"/>
              <a:t> </a:t>
            </a:r>
            <a:r>
              <a:rPr lang="el-GR" i="1" dirty="0" err="1"/>
              <a:t>ἡμᾶς</a:t>
            </a:r>
            <a:r>
              <a:rPr lang="el-GR" i="1" dirty="0"/>
              <a:t> </a:t>
            </a:r>
            <a:r>
              <a:rPr lang="el-GR" i="1" dirty="0" err="1"/>
              <a:t>ἐκ</a:t>
            </a:r>
            <a:r>
              <a:rPr lang="el-GR" i="1" dirty="0"/>
              <a:t> </a:t>
            </a:r>
            <a:r>
              <a:rPr lang="el-GR" i="1" dirty="0" err="1"/>
              <a:t>φθορᾶς</a:t>
            </a:r>
            <a:r>
              <a:rPr lang="el-GR" i="1" dirty="0"/>
              <a:t>, ἡ </a:t>
            </a:r>
            <a:r>
              <a:rPr lang="el-GR" i="1" dirty="0" err="1"/>
              <a:t>δὲ</a:t>
            </a:r>
            <a:r>
              <a:rPr lang="el-GR" i="1" dirty="0"/>
              <a:t> </a:t>
            </a:r>
            <a:r>
              <a:rPr lang="el-GR" i="1" dirty="0" err="1"/>
              <a:t>παράβασις</a:t>
            </a:r>
            <a:r>
              <a:rPr lang="el-GR" i="1" dirty="0"/>
              <a:t> </a:t>
            </a:r>
            <a:r>
              <a:rPr lang="el-GR" i="1" dirty="0" err="1"/>
              <a:t>τῆς</a:t>
            </a:r>
            <a:r>
              <a:rPr lang="el-GR" i="1" dirty="0"/>
              <a:t> </a:t>
            </a:r>
            <a:r>
              <a:rPr lang="el-GR" i="1" dirty="0" err="1"/>
              <a:t>ἐντολῆς</a:t>
            </a:r>
            <a:r>
              <a:rPr lang="el-GR" i="1" dirty="0"/>
              <a:t> </a:t>
            </a:r>
            <a:r>
              <a:rPr lang="el-GR" i="1" dirty="0" err="1"/>
              <a:t>τὸ</a:t>
            </a:r>
            <a:r>
              <a:rPr lang="el-GR" i="1" dirty="0"/>
              <a:t> γάμον </a:t>
            </a:r>
            <a:r>
              <a:rPr lang="el-GR" i="1" dirty="0" err="1"/>
              <a:t>εἰσήγαγε</a:t>
            </a:r>
            <a:r>
              <a:rPr lang="el-GR" dirty="0"/>
              <a:t>". (</a:t>
            </a:r>
            <a:r>
              <a:rPr lang="el-GR" i="1" dirty="0" err="1"/>
              <a:t>Πεύσεις</a:t>
            </a:r>
            <a:r>
              <a:rPr lang="el-GR" i="1" dirty="0"/>
              <a:t> </a:t>
            </a:r>
            <a:r>
              <a:rPr lang="el-GR" i="1" dirty="0" err="1"/>
              <a:t>καὶ</a:t>
            </a:r>
            <a:r>
              <a:rPr lang="el-GR" i="1" dirty="0"/>
              <a:t> </a:t>
            </a:r>
            <a:r>
              <a:rPr lang="el-GR" i="1" dirty="0" err="1"/>
              <a:t>ἀποκρίσεις</a:t>
            </a:r>
            <a:r>
              <a:rPr lang="el-GR" dirty="0"/>
              <a:t>, </a:t>
            </a:r>
            <a:r>
              <a:rPr lang="en-US" dirty="0"/>
              <a:t>PG 90, 788) </a:t>
            </a:r>
            <a:r>
              <a:rPr lang="el-GR" dirty="0"/>
              <a:t>Γι' αυτό τον λόγο ο Κύριος δεν γεννάται από γάμο με τη σαρκική συνάφεια, διότι "</a:t>
            </a:r>
            <a:r>
              <a:rPr lang="el-GR" i="1" dirty="0" err="1"/>
              <a:t>εἴπερ</a:t>
            </a:r>
            <a:r>
              <a:rPr lang="el-GR" i="1" dirty="0"/>
              <a:t> </a:t>
            </a:r>
            <a:r>
              <a:rPr lang="el-GR" i="1" dirty="0" err="1"/>
              <a:t>ἐκ</a:t>
            </a:r>
            <a:r>
              <a:rPr lang="el-GR" i="1" dirty="0"/>
              <a:t> σπέρματος συνελήφθη, </a:t>
            </a:r>
            <a:r>
              <a:rPr lang="el-GR" i="1" dirty="0" err="1"/>
              <a:t>οὐκ</a:t>
            </a:r>
            <a:r>
              <a:rPr lang="el-GR" i="1" dirty="0"/>
              <a:t> </a:t>
            </a:r>
            <a:r>
              <a:rPr lang="el-GR" i="1" dirty="0" err="1"/>
              <a:t>ἄν</a:t>
            </a:r>
            <a:r>
              <a:rPr lang="el-GR" i="1" dirty="0"/>
              <a:t> </a:t>
            </a:r>
            <a:r>
              <a:rPr lang="el-GR" i="1" dirty="0" err="1"/>
              <a:t>ἦν</a:t>
            </a:r>
            <a:r>
              <a:rPr lang="el-GR" i="1" dirty="0"/>
              <a:t> </a:t>
            </a:r>
            <a:r>
              <a:rPr lang="el-GR" i="1" dirty="0" err="1"/>
              <a:t>καινὸς</a:t>
            </a:r>
            <a:r>
              <a:rPr lang="el-GR" i="1" dirty="0"/>
              <a:t> </a:t>
            </a:r>
            <a:r>
              <a:rPr lang="el-GR" i="1" dirty="0" err="1"/>
              <a:t>ἄνθρωπος</a:t>
            </a:r>
            <a:r>
              <a:rPr lang="el-GR" i="1" dirty="0"/>
              <a:t> </a:t>
            </a:r>
            <a:r>
              <a:rPr lang="el-GR" i="1" dirty="0" err="1"/>
              <a:t>οὐδὲ</a:t>
            </a:r>
            <a:r>
              <a:rPr lang="el-GR" i="1" dirty="0"/>
              <a:t> </a:t>
            </a:r>
            <a:r>
              <a:rPr lang="el-GR" i="1" dirty="0" err="1"/>
              <a:t>ἀναμάρτητος</a:t>
            </a:r>
            <a:r>
              <a:rPr lang="el-GR" i="1" dirty="0"/>
              <a:t> </a:t>
            </a:r>
            <a:r>
              <a:rPr lang="el-GR" i="1" dirty="0" err="1"/>
              <a:t>ἦν</a:t>
            </a:r>
            <a:r>
              <a:rPr lang="el-GR" i="1" dirty="0"/>
              <a:t> </a:t>
            </a:r>
            <a:r>
              <a:rPr lang="el-GR" i="1" dirty="0" err="1"/>
              <a:t>καὶ</a:t>
            </a:r>
            <a:r>
              <a:rPr lang="el-GR" i="1" dirty="0"/>
              <a:t> </a:t>
            </a:r>
            <a:r>
              <a:rPr lang="el-GR" i="1" dirty="0" err="1"/>
              <a:t>τῶν</a:t>
            </a:r>
            <a:r>
              <a:rPr lang="el-GR" i="1" dirty="0"/>
              <a:t> </a:t>
            </a:r>
            <a:r>
              <a:rPr lang="el-GR" i="1" dirty="0" err="1"/>
              <a:t>ἁμαρτανόντων</a:t>
            </a:r>
            <a:r>
              <a:rPr lang="el-GR" i="1" dirty="0"/>
              <a:t> </a:t>
            </a:r>
            <a:r>
              <a:rPr lang="el-GR" i="1" dirty="0" err="1"/>
              <a:t>Σωτήρ</a:t>
            </a:r>
            <a:r>
              <a:rPr lang="el-GR" dirty="0"/>
              <a:t>". (ΓΡΗΓΟΡΙΟΥ ΠΑΛΑΜΑ, </a:t>
            </a:r>
            <a:r>
              <a:rPr lang="el-GR" i="1" dirty="0" err="1"/>
              <a:t>Εἰς</a:t>
            </a:r>
            <a:r>
              <a:rPr lang="el-GR" i="1" dirty="0"/>
              <a:t> </a:t>
            </a:r>
            <a:r>
              <a:rPr lang="el-GR" i="1" dirty="0" err="1"/>
              <a:t>τὸν</a:t>
            </a:r>
            <a:r>
              <a:rPr lang="el-GR" i="1" dirty="0"/>
              <a:t> </a:t>
            </a:r>
            <a:r>
              <a:rPr lang="el-GR" i="1" dirty="0" err="1"/>
              <a:t>Εὐαγγελισμὸν</a:t>
            </a:r>
            <a:r>
              <a:rPr lang="el-GR" i="1" dirty="0"/>
              <a:t> </a:t>
            </a:r>
            <a:r>
              <a:rPr lang="el-GR" i="1" dirty="0" err="1"/>
              <a:t>τῆς</a:t>
            </a:r>
            <a:r>
              <a:rPr lang="el-GR" i="1" dirty="0"/>
              <a:t> </a:t>
            </a:r>
            <a:r>
              <a:rPr lang="el-GR" i="1" dirty="0" err="1"/>
              <a:t>ὑπεραγίας</a:t>
            </a:r>
            <a:r>
              <a:rPr lang="el-GR" i="1" dirty="0"/>
              <a:t> </a:t>
            </a:r>
            <a:r>
              <a:rPr lang="el-GR" i="1" dirty="0" err="1"/>
              <a:t>καὶ</a:t>
            </a:r>
            <a:r>
              <a:rPr lang="el-GR" i="1" dirty="0"/>
              <a:t> </a:t>
            </a:r>
            <a:r>
              <a:rPr lang="el-GR" i="1" dirty="0" err="1"/>
              <a:t>δεσποίνης</a:t>
            </a:r>
            <a:r>
              <a:rPr lang="el-GR" i="1" dirty="0"/>
              <a:t> </a:t>
            </a:r>
            <a:r>
              <a:rPr lang="el-GR" i="1" dirty="0" err="1"/>
              <a:t>ἡμῶν</a:t>
            </a:r>
            <a:r>
              <a:rPr lang="el-GR" i="1" dirty="0"/>
              <a:t> Θεοτόκου </a:t>
            </a:r>
            <a:r>
              <a:rPr lang="el-GR" i="1" dirty="0" err="1"/>
              <a:t>καὶ</a:t>
            </a:r>
            <a:r>
              <a:rPr lang="el-GR" i="1" dirty="0"/>
              <a:t> </a:t>
            </a:r>
            <a:r>
              <a:rPr lang="el-GR" i="1" dirty="0" err="1"/>
              <a:t>ἀειπαρθένου</a:t>
            </a:r>
            <a:r>
              <a:rPr lang="el-GR" i="1" dirty="0"/>
              <a:t> Μαρίας</a:t>
            </a:r>
            <a:r>
              <a:rPr lang="el-GR" dirty="0"/>
              <a:t>, </a:t>
            </a:r>
            <a:r>
              <a:rPr lang="en-US" dirty="0"/>
              <a:t>PG 151, 169)</a:t>
            </a:r>
            <a:endParaRPr lang="el-GR" dirty="0"/>
          </a:p>
        </p:txBody>
      </p:sp>
    </p:spTree>
    <p:extLst>
      <p:ext uri="{BB962C8B-B14F-4D97-AF65-F5344CB8AC3E}">
        <p14:creationId xmlns:p14="http://schemas.microsoft.com/office/powerpoint/2010/main" val="2950683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56823"/>
          </a:xfrm>
        </p:spPr>
        <p:txBody>
          <a:bodyPr>
            <a:normAutofit fontScale="90000"/>
          </a:bodyPr>
          <a:lstStyle/>
          <a:p>
            <a:pPr algn="ctr"/>
            <a:r>
              <a:rPr lang="el-GR" dirty="0"/>
              <a:t>Η ΑΜΑΡΤΙΑ ΣΕ ΣΧΕΣΗ ΜΕ ΤΗ ΘΕΟΤΟΚΟ</a:t>
            </a:r>
          </a:p>
        </p:txBody>
      </p:sp>
      <p:sp>
        <p:nvSpPr>
          <p:cNvPr id="3" name="Θέση περιεχομένου 2"/>
          <p:cNvSpPr>
            <a:spLocks noGrp="1"/>
          </p:cNvSpPr>
          <p:nvPr>
            <p:ph idx="1"/>
          </p:nvPr>
        </p:nvSpPr>
        <p:spPr>
          <a:xfrm>
            <a:off x="0" y="528034"/>
            <a:ext cx="12192000" cy="6329966"/>
          </a:xfrm>
        </p:spPr>
        <p:txBody>
          <a:bodyPr>
            <a:normAutofit fontScale="92500"/>
          </a:bodyPr>
          <a:lstStyle/>
          <a:p>
            <a:r>
              <a:rPr lang="el-GR" dirty="0"/>
              <a:t>Ως προς τον χρόνο της τέλειας και οριστικής κάθαρσης της Θεοτόκου από τον προπατορικό ρύπο και τις συνέπειές του, οι απόψεις των Πατέρων διίστανται.</a:t>
            </a:r>
            <a:endParaRPr lang="en-US" dirty="0"/>
          </a:p>
          <a:p>
            <a:r>
              <a:rPr lang="el-GR" dirty="0"/>
              <a:t>Ο </a:t>
            </a:r>
            <a:r>
              <a:rPr lang="el-GR" b="1" dirty="0"/>
              <a:t>Γρηγόριος ο Θαυματουργός </a:t>
            </a:r>
            <a:r>
              <a:rPr lang="el-GR" dirty="0"/>
              <a:t>παρουσιάζει την Θεοτόκο πριν την επέλευση του Αγίου Πνεύματος ως "</a:t>
            </a:r>
            <a:r>
              <a:rPr lang="el-GR" i="1" dirty="0" err="1"/>
              <a:t>τὸ</a:t>
            </a:r>
            <a:r>
              <a:rPr lang="el-GR" i="1" dirty="0"/>
              <a:t> </a:t>
            </a:r>
            <a:r>
              <a:rPr lang="el-GR" i="1" dirty="0" err="1"/>
              <a:t>ἡτοιμασμένον</a:t>
            </a:r>
            <a:r>
              <a:rPr lang="el-GR" i="1" dirty="0"/>
              <a:t> </a:t>
            </a:r>
            <a:r>
              <a:rPr lang="el-GR" i="1" dirty="0" err="1"/>
              <a:t>ἁγίασμα</a:t>
            </a:r>
            <a:r>
              <a:rPr lang="el-GR" dirty="0"/>
              <a:t>" </a:t>
            </a:r>
            <a:r>
              <a:rPr lang="en-US" dirty="0"/>
              <a:t>(</a:t>
            </a:r>
            <a:r>
              <a:rPr lang="el-GR" i="1" dirty="0" err="1"/>
              <a:t>Εἰς</a:t>
            </a:r>
            <a:r>
              <a:rPr lang="el-GR" i="1" dirty="0"/>
              <a:t> </a:t>
            </a:r>
            <a:r>
              <a:rPr lang="el-GR" i="1" dirty="0" err="1"/>
              <a:t>τὸν</a:t>
            </a:r>
            <a:r>
              <a:rPr lang="el-GR" i="1" dirty="0"/>
              <a:t> </a:t>
            </a:r>
            <a:r>
              <a:rPr lang="el-GR" i="1" dirty="0" err="1"/>
              <a:t>Εὐαγγελισμόν</a:t>
            </a:r>
            <a:r>
              <a:rPr lang="en-US" i="1" dirty="0"/>
              <a:t>, </a:t>
            </a:r>
            <a:r>
              <a:rPr lang="en-US" dirty="0"/>
              <a:t>PG 10, 1173D)</a:t>
            </a:r>
            <a:r>
              <a:rPr lang="el-GR" dirty="0"/>
              <a:t>και στη συνέχεια δέχεται ότι μετά την επιφοίτηση του Αγίου Πνεύματος "</a:t>
            </a:r>
            <a:r>
              <a:rPr lang="el-GR" i="1" dirty="0" err="1"/>
              <a:t>ἡγιάσθη</a:t>
            </a:r>
            <a:r>
              <a:rPr lang="el-GR" i="1" dirty="0"/>
              <a:t> ἡ </a:t>
            </a:r>
            <a:r>
              <a:rPr lang="el-GR" i="1" dirty="0" err="1"/>
              <a:t>ἔννοια</a:t>
            </a:r>
            <a:r>
              <a:rPr lang="el-GR" i="1" dirty="0"/>
              <a:t> </a:t>
            </a:r>
            <a:r>
              <a:rPr lang="el-GR" i="1" dirty="0" err="1"/>
              <a:t>σὺν</a:t>
            </a:r>
            <a:r>
              <a:rPr lang="el-GR" i="1" dirty="0"/>
              <a:t> </a:t>
            </a:r>
            <a:r>
              <a:rPr lang="el-GR" i="1" dirty="0" err="1"/>
              <a:t>τοῖς</a:t>
            </a:r>
            <a:r>
              <a:rPr lang="el-GR" i="1" dirty="0"/>
              <a:t> </a:t>
            </a:r>
            <a:r>
              <a:rPr lang="el-GR" i="1" dirty="0" err="1"/>
              <a:t>μέλεσιν</a:t>
            </a:r>
            <a:r>
              <a:rPr lang="el-GR" i="1" dirty="0"/>
              <a:t> </a:t>
            </a:r>
            <a:r>
              <a:rPr lang="el-GR" i="1" dirty="0" err="1"/>
              <a:t>αὐτοῖς</a:t>
            </a:r>
            <a:r>
              <a:rPr lang="el-GR" dirty="0"/>
              <a:t>"</a:t>
            </a:r>
            <a:r>
              <a:rPr lang="en-US" dirty="0"/>
              <a:t>.</a:t>
            </a:r>
            <a:r>
              <a:rPr lang="el-GR" dirty="0"/>
              <a:t> (</a:t>
            </a:r>
            <a:r>
              <a:rPr lang="el-GR" i="1" dirty="0" err="1"/>
              <a:t>Εἰς</a:t>
            </a:r>
            <a:r>
              <a:rPr lang="el-GR" i="1" dirty="0"/>
              <a:t> </a:t>
            </a:r>
            <a:r>
              <a:rPr lang="el-GR" i="1" dirty="0" err="1"/>
              <a:t>τὸν</a:t>
            </a:r>
            <a:r>
              <a:rPr lang="el-GR" i="1" dirty="0"/>
              <a:t> </a:t>
            </a:r>
            <a:r>
              <a:rPr lang="el-GR" i="1" dirty="0" err="1"/>
              <a:t>Εὐαγγελισμόν</a:t>
            </a:r>
            <a:r>
              <a:rPr lang="el-GR" dirty="0"/>
              <a:t>, </a:t>
            </a:r>
            <a:r>
              <a:rPr lang="en-US" dirty="0"/>
              <a:t>PG 10, 1164B)</a:t>
            </a:r>
          </a:p>
          <a:p>
            <a:r>
              <a:rPr lang="el-GR" dirty="0"/>
              <a:t>Ο </a:t>
            </a:r>
            <a:r>
              <a:rPr lang="el-GR" b="1" dirty="0"/>
              <a:t>Σωφρόνιος Ιεροσολύμων </a:t>
            </a:r>
            <a:r>
              <a:rPr lang="el-GR" dirty="0"/>
              <a:t>μιλάει για την </a:t>
            </a:r>
            <a:r>
              <a:rPr lang="el-GR" dirty="0" err="1"/>
              <a:t>προκάθαρση</a:t>
            </a:r>
            <a:r>
              <a:rPr lang="el-GR" dirty="0"/>
              <a:t> της Παρθένου και την εξυμνεί γιατί υπερέχει από όλους τους αγίους. (</a:t>
            </a:r>
            <a:r>
              <a:rPr lang="el-GR" i="1" dirty="0" err="1"/>
              <a:t>Εἰς</a:t>
            </a:r>
            <a:r>
              <a:rPr lang="el-GR" i="1" dirty="0"/>
              <a:t> </a:t>
            </a:r>
            <a:r>
              <a:rPr lang="el-GR" i="1" dirty="0" err="1"/>
              <a:t>τὸν</a:t>
            </a:r>
            <a:r>
              <a:rPr lang="el-GR" i="1" dirty="0"/>
              <a:t> </a:t>
            </a:r>
            <a:r>
              <a:rPr lang="el-GR" i="1" dirty="0" err="1"/>
              <a:t>Εὐαγγελισμὸν</a:t>
            </a:r>
            <a:r>
              <a:rPr lang="el-GR" i="1" dirty="0"/>
              <a:t> </a:t>
            </a:r>
            <a:r>
              <a:rPr lang="el-GR" i="1" dirty="0" err="1"/>
              <a:t>τῆς</a:t>
            </a:r>
            <a:r>
              <a:rPr lang="el-GR" i="1" dirty="0"/>
              <a:t> </a:t>
            </a:r>
            <a:r>
              <a:rPr lang="el-GR" i="1" dirty="0" err="1"/>
              <a:t>ὑπεραγίας</a:t>
            </a:r>
            <a:r>
              <a:rPr lang="el-GR" i="1" dirty="0"/>
              <a:t> Θεοτόκου</a:t>
            </a:r>
            <a:r>
              <a:rPr lang="el-GR" dirty="0"/>
              <a:t>, </a:t>
            </a:r>
            <a:r>
              <a:rPr lang="en-US" dirty="0"/>
              <a:t>PG 87³, 324A)</a:t>
            </a:r>
            <a:endParaRPr lang="el-GR" dirty="0"/>
          </a:p>
          <a:p>
            <a:r>
              <a:rPr lang="el-GR" dirty="0"/>
              <a:t>Ο </a:t>
            </a:r>
            <a:r>
              <a:rPr lang="el-GR" b="1" dirty="0" err="1"/>
              <a:t>Μόδεστος</a:t>
            </a:r>
            <a:r>
              <a:rPr lang="el-GR" b="1" dirty="0"/>
              <a:t> Ιεροσολύμων </a:t>
            </a:r>
            <a:r>
              <a:rPr lang="el-GR" dirty="0"/>
              <a:t>τοποθετεί τον πλήρη αγιασμό της Θεοτόκου στον Ευαγγελισμό. Δέχεται ότι έγινε "</a:t>
            </a:r>
            <a:r>
              <a:rPr lang="el-GR" i="1" dirty="0" err="1"/>
              <a:t>θεοδόχον</a:t>
            </a:r>
            <a:r>
              <a:rPr lang="el-GR" i="1" dirty="0"/>
              <a:t> </a:t>
            </a:r>
            <a:r>
              <a:rPr lang="el-GR" i="1" dirty="0" err="1"/>
              <a:t>χωρίον</a:t>
            </a:r>
            <a:r>
              <a:rPr lang="el-GR" dirty="0"/>
              <a:t>" (</a:t>
            </a:r>
            <a:r>
              <a:rPr lang="el-GR" i="1" dirty="0" err="1"/>
              <a:t>Εἰς</a:t>
            </a:r>
            <a:r>
              <a:rPr lang="el-GR" i="1" dirty="0"/>
              <a:t> </a:t>
            </a:r>
            <a:r>
              <a:rPr lang="el-GR" i="1" dirty="0" err="1"/>
              <a:t>τὴν</a:t>
            </a:r>
            <a:r>
              <a:rPr lang="el-GR" i="1" dirty="0"/>
              <a:t> </a:t>
            </a:r>
            <a:r>
              <a:rPr lang="el-GR" i="1" dirty="0" err="1"/>
              <a:t>Κοίμησιν</a:t>
            </a:r>
            <a:r>
              <a:rPr lang="el-GR" i="1" dirty="0"/>
              <a:t> </a:t>
            </a:r>
            <a:r>
              <a:rPr lang="el-GR" i="1" dirty="0" err="1"/>
              <a:t>τῆς</a:t>
            </a:r>
            <a:r>
              <a:rPr lang="el-GR" i="1" dirty="0"/>
              <a:t> Θεοτόκου</a:t>
            </a:r>
            <a:r>
              <a:rPr lang="el-GR" dirty="0"/>
              <a:t>, </a:t>
            </a:r>
            <a:r>
              <a:rPr lang="en-US" dirty="0"/>
              <a:t>PG 86², 3284B), </a:t>
            </a:r>
            <a:r>
              <a:rPr lang="el-GR" dirty="0"/>
              <a:t>διαμέσου "</a:t>
            </a:r>
            <a:r>
              <a:rPr lang="el-GR" i="1" dirty="0" err="1"/>
              <a:t>τοῦ</a:t>
            </a:r>
            <a:r>
              <a:rPr lang="el-GR" i="1" dirty="0"/>
              <a:t> </a:t>
            </a:r>
            <a:r>
              <a:rPr lang="el-GR" i="1" dirty="0" err="1"/>
              <a:t>ἐπιφοιτήσαντος</a:t>
            </a:r>
            <a:r>
              <a:rPr lang="el-GR" i="1" dirty="0"/>
              <a:t> </a:t>
            </a:r>
            <a:r>
              <a:rPr lang="el-GR" i="1" dirty="0" err="1"/>
              <a:t>ἐπ</a:t>
            </a:r>
            <a:r>
              <a:rPr lang="el-GR" i="1" dirty="0"/>
              <a:t>' </a:t>
            </a:r>
            <a:r>
              <a:rPr lang="el-GR" i="1" dirty="0" err="1"/>
              <a:t>αὐτὴν</a:t>
            </a:r>
            <a:r>
              <a:rPr lang="el-GR" i="1" dirty="0"/>
              <a:t> παναγίου </a:t>
            </a:r>
            <a:r>
              <a:rPr lang="el-GR" i="1" dirty="0" err="1"/>
              <a:t>καὶ</a:t>
            </a:r>
            <a:r>
              <a:rPr lang="el-GR" i="1" dirty="0"/>
              <a:t> </a:t>
            </a:r>
            <a:r>
              <a:rPr lang="el-GR" i="1" dirty="0" err="1"/>
              <a:t>ζωοποιοῦ</a:t>
            </a:r>
            <a:r>
              <a:rPr lang="el-GR" i="1" dirty="0"/>
              <a:t> Πνεύματος</a:t>
            </a:r>
            <a:r>
              <a:rPr lang="el-GR" dirty="0"/>
              <a:t>". (</a:t>
            </a:r>
            <a:r>
              <a:rPr lang="el-GR" i="1" dirty="0" err="1"/>
              <a:t>Εἰς</a:t>
            </a:r>
            <a:r>
              <a:rPr lang="el-GR" i="1" dirty="0"/>
              <a:t> </a:t>
            </a:r>
            <a:r>
              <a:rPr lang="el-GR" i="1" dirty="0" err="1"/>
              <a:t>τὴν</a:t>
            </a:r>
            <a:r>
              <a:rPr lang="el-GR" i="1" dirty="0"/>
              <a:t> </a:t>
            </a:r>
            <a:r>
              <a:rPr lang="el-GR" i="1" dirty="0" err="1"/>
              <a:t>Κοίμησιν</a:t>
            </a:r>
            <a:r>
              <a:rPr lang="el-GR" i="1" dirty="0"/>
              <a:t> </a:t>
            </a:r>
            <a:r>
              <a:rPr lang="el-GR" i="1" dirty="0" err="1"/>
              <a:t>τῆς</a:t>
            </a:r>
            <a:r>
              <a:rPr lang="el-GR" i="1" dirty="0"/>
              <a:t> Θεοτόκου</a:t>
            </a:r>
            <a:r>
              <a:rPr lang="el-GR" dirty="0"/>
              <a:t>, </a:t>
            </a:r>
            <a:r>
              <a:rPr lang="en-US" dirty="0"/>
              <a:t>PG 86², 328</a:t>
            </a:r>
            <a:r>
              <a:rPr lang="el-GR" dirty="0"/>
              <a:t>9Α</a:t>
            </a:r>
            <a:r>
              <a:rPr lang="en-US" dirty="0"/>
              <a:t>)</a:t>
            </a:r>
            <a:endParaRPr lang="el-GR" dirty="0"/>
          </a:p>
          <a:p>
            <a:r>
              <a:rPr lang="el-GR" dirty="0"/>
              <a:t>Ο </a:t>
            </a:r>
            <a:r>
              <a:rPr lang="el-GR" b="1" dirty="0"/>
              <a:t>Θεόδοτος Αγκύρας </a:t>
            </a:r>
            <a:r>
              <a:rPr lang="el-GR" dirty="0"/>
              <a:t>μιλάει για εξαγνισμό τη στιγμή του Ευαγγελισμού. (</a:t>
            </a:r>
            <a:r>
              <a:rPr lang="el-GR" i="1" dirty="0" err="1"/>
              <a:t>Εἰς</a:t>
            </a:r>
            <a:r>
              <a:rPr lang="el-GR" i="1" dirty="0"/>
              <a:t> </a:t>
            </a:r>
            <a:r>
              <a:rPr lang="el-GR" i="1" dirty="0" err="1"/>
              <a:t>τὴν</a:t>
            </a:r>
            <a:r>
              <a:rPr lang="el-GR" i="1" dirty="0"/>
              <a:t> </a:t>
            </a:r>
            <a:r>
              <a:rPr lang="el-GR" i="1" dirty="0" err="1"/>
              <a:t>ἁγίαν</a:t>
            </a:r>
            <a:r>
              <a:rPr lang="el-GR" i="1" dirty="0"/>
              <a:t> </a:t>
            </a:r>
            <a:r>
              <a:rPr lang="el-GR" i="1" dirty="0" err="1"/>
              <a:t>Θεοτόκον</a:t>
            </a:r>
            <a:r>
              <a:rPr lang="el-GR" i="1" dirty="0"/>
              <a:t> </a:t>
            </a:r>
            <a:r>
              <a:rPr lang="el-GR" i="1" dirty="0" err="1"/>
              <a:t>καὶ</a:t>
            </a:r>
            <a:r>
              <a:rPr lang="el-GR" i="1" dirty="0"/>
              <a:t> </a:t>
            </a:r>
            <a:r>
              <a:rPr lang="el-GR" i="1" dirty="0" err="1"/>
              <a:t>εἰς</a:t>
            </a:r>
            <a:r>
              <a:rPr lang="el-GR" i="1" dirty="0"/>
              <a:t> </a:t>
            </a:r>
            <a:r>
              <a:rPr lang="el-GR" i="1" dirty="0" err="1"/>
              <a:t>τὸν</a:t>
            </a:r>
            <a:r>
              <a:rPr lang="el-GR" i="1" dirty="0"/>
              <a:t> </a:t>
            </a:r>
            <a:r>
              <a:rPr lang="el-GR" i="1" dirty="0" err="1"/>
              <a:t>Συμεῶνα</a:t>
            </a:r>
            <a:r>
              <a:rPr lang="el-GR" dirty="0"/>
              <a:t>, </a:t>
            </a:r>
            <a:r>
              <a:rPr lang="en-US" dirty="0"/>
              <a:t>PG 77, 1397B- 1440A)</a:t>
            </a:r>
          </a:p>
        </p:txBody>
      </p:sp>
    </p:spTree>
    <p:extLst>
      <p:ext uri="{BB962C8B-B14F-4D97-AF65-F5344CB8AC3E}">
        <p14:creationId xmlns:p14="http://schemas.microsoft.com/office/powerpoint/2010/main" val="1686775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18186"/>
          </a:xfrm>
        </p:spPr>
        <p:txBody>
          <a:bodyPr>
            <a:normAutofit fontScale="90000"/>
          </a:bodyPr>
          <a:lstStyle/>
          <a:p>
            <a:pPr algn="ctr"/>
            <a:r>
              <a:rPr lang="el-GR" dirty="0"/>
              <a:t>Η ΑΜΑΡΤΙΑ ΣΕ ΣΧΕΣΗ ΜΕ ΤΗ ΘΕΟΤΟΚΟ</a:t>
            </a:r>
          </a:p>
        </p:txBody>
      </p:sp>
      <p:sp>
        <p:nvSpPr>
          <p:cNvPr id="3" name="Θέση περιεχομένου 2"/>
          <p:cNvSpPr>
            <a:spLocks noGrp="1"/>
          </p:cNvSpPr>
          <p:nvPr>
            <p:ph idx="1"/>
          </p:nvPr>
        </p:nvSpPr>
        <p:spPr>
          <a:xfrm>
            <a:off x="0" y="528034"/>
            <a:ext cx="12192000" cy="6329965"/>
          </a:xfrm>
        </p:spPr>
        <p:txBody>
          <a:bodyPr>
            <a:normAutofit lnSpcReduction="10000"/>
          </a:bodyPr>
          <a:lstStyle/>
          <a:p>
            <a:r>
              <a:rPr lang="el-GR" dirty="0"/>
              <a:t>Ο </a:t>
            </a:r>
            <a:r>
              <a:rPr lang="el-GR" b="1" dirty="0"/>
              <a:t>Νικόλαος Καβάσιλας </a:t>
            </a:r>
            <a:r>
              <a:rPr lang="el-GR" dirty="0"/>
              <a:t>θεωρεί την Θεοτόκο απαλλαγμένη από κάθε κακία εξαιτίας της παραμονής της για μεγάλο χρονικό διάστημα στα άγια των αγίων. (</a:t>
            </a:r>
            <a:r>
              <a:rPr lang="el-GR" i="1" dirty="0" err="1"/>
              <a:t>Ὁμιλίαν</a:t>
            </a:r>
            <a:r>
              <a:rPr lang="el-GR" i="1" dirty="0"/>
              <a:t> </a:t>
            </a:r>
            <a:r>
              <a:rPr lang="el-GR" i="1" dirty="0" err="1"/>
              <a:t>εἰς</a:t>
            </a:r>
            <a:r>
              <a:rPr lang="el-GR" i="1" dirty="0"/>
              <a:t> </a:t>
            </a:r>
            <a:r>
              <a:rPr lang="el-GR" i="1" dirty="0" err="1"/>
              <a:t>τὴν</a:t>
            </a:r>
            <a:r>
              <a:rPr lang="el-GR" i="1" dirty="0"/>
              <a:t> </a:t>
            </a:r>
            <a:r>
              <a:rPr lang="el-GR" i="1" dirty="0" err="1"/>
              <a:t>Γέννησιν</a:t>
            </a:r>
            <a:r>
              <a:rPr lang="el-GR" i="1" dirty="0"/>
              <a:t> </a:t>
            </a:r>
            <a:r>
              <a:rPr lang="el-GR" i="1" dirty="0" err="1"/>
              <a:t>τῆς</a:t>
            </a:r>
            <a:r>
              <a:rPr lang="el-GR" i="1" dirty="0"/>
              <a:t> </a:t>
            </a:r>
            <a:r>
              <a:rPr lang="el-GR" i="1" dirty="0" err="1"/>
              <a:t>ὑπεραγίας</a:t>
            </a:r>
            <a:r>
              <a:rPr lang="el-GR" i="1" dirty="0"/>
              <a:t> Θεοτόκου</a:t>
            </a:r>
            <a:r>
              <a:rPr lang="el-GR" dirty="0"/>
              <a:t>) Αυτό φυσικά σημαίνει ότι και η Θεοτόκος είχε την ανάγκη της κάθαρσης. </a:t>
            </a:r>
          </a:p>
          <a:p>
            <a:r>
              <a:rPr lang="el-GR" dirty="0"/>
              <a:t>Ο </a:t>
            </a:r>
            <a:r>
              <a:rPr lang="el-GR" b="1" dirty="0"/>
              <a:t>Γρηγόριος Παλαμάς </a:t>
            </a:r>
            <a:r>
              <a:rPr lang="el-GR" dirty="0"/>
              <a:t>υποστηρίζει ότι "</a:t>
            </a:r>
            <a:r>
              <a:rPr lang="el-GR" i="1" dirty="0" err="1"/>
              <a:t>Ἁγία</a:t>
            </a:r>
            <a:r>
              <a:rPr lang="el-GR" i="1" dirty="0"/>
              <a:t> </a:t>
            </a:r>
            <a:r>
              <a:rPr lang="el-GR" i="1" dirty="0" err="1"/>
              <a:t>μὲν</a:t>
            </a:r>
            <a:r>
              <a:rPr lang="el-GR" i="1" dirty="0"/>
              <a:t> </a:t>
            </a:r>
            <a:r>
              <a:rPr lang="el-GR" i="1" dirty="0" err="1"/>
              <a:t>γὰρ</a:t>
            </a:r>
            <a:r>
              <a:rPr lang="el-GR" i="1" dirty="0"/>
              <a:t> </a:t>
            </a:r>
            <a:r>
              <a:rPr lang="el-GR" i="1" dirty="0" err="1"/>
              <a:t>εἶ</a:t>
            </a:r>
            <a:r>
              <a:rPr lang="el-GR" i="1" dirty="0"/>
              <a:t> σύ, </a:t>
            </a:r>
            <a:r>
              <a:rPr lang="el-GR" i="1" dirty="0" err="1"/>
              <a:t>φησί</a:t>
            </a:r>
            <a:r>
              <a:rPr lang="el-GR" i="1" dirty="0"/>
              <a:t>, </a:t>
            </a:r>
            <a:r>
              <a:rPr lang="el-GR" i="1" dirty="0" err="1"/>
              <a:t>καὶ</a:t>
            </a:r>
            <a:r>
              <a:rPr lang="el-GR" i="1" dirty="0"/>
              <a:t> </a:t>
            </a:r>
            <a:r>
              <a:rPr lang="el-GR" i="1" dirty="0" err="1"/>
              <a:t>κεχαριτωμένη</a:t>
            </a:r>
            <a:r>
              <a:rPr lang="el-GR" i="1" dirty="0"/>
              <a:t> Παρθένε· </a:t>
            </a:r>
            <a:r>
              <a:rPr lang="el-GR" i="1" dirty="0" err="1"/>
              <a:t>πνεῦμα</a:t>
            </a:r>
            <a:r>
              <a:rPr lang="el-GR" i="1" dirty="0"/>
              <a:t> </a:t>
            </a:r>
            <a:r>
              <a:rPr lang="el-GR" i="1" dirty="0" err="1"/>
              <a:t>δὲ</a:t>
            </a:r>
            <a:r>
              <a:rPr lang="el-GR" i="1" dirty="0"/>
              <a:t> </a:t>
            </a:r>
            <a:r>
              <a:rPr lang="el-GR" i="1" dirty="0" err="1"/>
              <a:t>ἅγιον</a:t>
            </a:r>
            <a:r>
              <a:rPr lang="el-GR" i="1" dirty="0"/>
              <a:t> </a:t>
            </a:r>
            <a:r>
              <a:rPr lang="el-GR" i="1" dirty="0" err="1"/>
              <a:t>ἐπελεύσεται</a:t>
            </a:r>
            <a:r>
              <a:rPr lang="el-GR" i="1" dirty="0"/>
              <a:t> </a:t>
            </a:r>
            <a:r>
              <a:rPr lang="el-GR" i="1" dirty="0" err="1"/>
              <a:t>ἐπί</a:t>
            </a:r>
            <a:r>
              <a:rPr lang="el-GR" i="1" dirty="0"/>
              <a:t> σέ δι' </a:t>
            </a:r>
            <a:r>
              <a:rPr lang="el-GR" i="1" dirty="0" err="1"/>
              <a:t>ἁγιασμοῦ</a:t>
            </a:r>
            <a:r>
              <a:rPr lang="el-GR" i="1" dirty="0"/>
              <a:t> προσθήκης </a:t>
            </a:r>
            <a:r>
              <a:rPr lang="el-GR" i="1" dirty="0" err="1"/>
              <a:t>ὑψηλοτέρας</a:t>
            </a:r>
            <a:r>
              <a:rPr lang="el-GR" i="1" dirty="0"/>
              <a:t> </a:t>
            </a:r>
            <a:r>
              <a:rPr lang="el-GR" i="1" dirty="0" err="1"/>
              <a:t>ἑτοιμάζον</a:t>
            </a:r>
            <a:r>
              <a:rPr lang="el-GR" i="1" dirty="0"/>
              <a:t> </a:t>
            </a:r>
            <a:r>
              <a:rPr lang="el-GR" i="1" dirty="0" err="1"/>
              <a:t>καὶ</a:t>
            </a:r>
            <a:r>
              <a:rPr lang="el-GR" i="1" dirty="0"/>
              <a:t> </a:t>
            </a:r>
            <a:r>
              <a:rPr lang="el-GR" i="1" dirty="0" err="1"/>
              <a:t>προκαταρτίζων</a:t>
            </a:r>
            <a:r>
              <a:rPr lang="el-GR" i="1" dirty="0"/>
              <a:t> </a:t>
            </a:r>
            <a:r>
              <a:rPr lang="el-GR" i="1" dirty="0" err="1"/>
              <a:t>τὴν</a:t>
            </a:r>
            <a:r>
              <a:rPr lang="el-GR" i="1" dirty="0"/>
              <a:t> </a:t>
            </a:r>
            <a:r>
              <a:rPr lang="el-GR" i="1" dirty="0" err="1"/>
              <a:t>ἐν</a:t>
            </a:r>
            <a:r>
              <a:rPr lang="el-GR" i="1" dirty="0"/>
              <a:t> σοί </a:t>
            </a:r>
            <a:r>
              <a:rPr lang="el-GR" i="1" dirty="0" err="1"/>
              <a:t>θεουργίαν</a:t>
            </a:r>
            <a:r>
              <a:rPr lang="el-GR" dirty="0"/>
              <a:t>". (</a:t>
            </a:r>
            <a:r>
              <a:rPr lang="el-GR" i="1" dirty="0" err="1"/>
              <a:t>Εἰς</a:t>
            </a:r>
            <a:r>
              <a:rPr lang="el-GR" i="1" dirty="0"/>
              <a:t> </a:t>
            </a:r>
            <a:r>
              <a:rPr lang="el-GR" i="1" dirty="0" err="1"/>
              <a:t>τὸν</a:t>
            </a:r>
            <a:r>
              <a:rPr lang="el-GR" i="1" dirty="0"/>
              <a:t> </a:t>
            </a:r>
            <a:r>
              <a:rPr lang="el-GR" i="1" dirty="0" err="1"/>
              <a:t>Εὐαγγελισμὸν</a:t>
            </a:r>
            <a:r>
              <a:rPr lang="el-GR" i="1" dirty="0"/>
              <a:t> </a:t>
            </a:r>
            <a:r>
              <a:rPr lang="el-GR" i="1" dirty="0" err="1"/>
              <a:t>τῆς</a:t>
            </a:r>
            <a:r>
              <a:rPr lang="el-GR" i="1" dirty="0"/>
              <a:t> </a:t>
            </a:r>
            <a:r>
              <a:rPr lang="el-GR" i="1" dirty="0" err="1"/>
              <a:t>ὑπεραγίας</a:t>
            </a:r>
            <a:r>
              <a:rPr lang="el-GR" i="1" dirty="0"/>
              <a:t> </a:t>
            </a:r>
            <a:r>
              <a:rPr lang="el-GR" i="1" dirty="0" err="1"/>
              <a:t>καὶ</a:t>
            </a:r>
            <a:r>
              <a:rPr lang="el-GR" i="1" dirty="0"/>
              <a:t> </a:t>
            </a:r>
            <a:r>
              <a:rPr lang="el-GR" i="1" dirty="0" err="1"/>
              <a:t>δεσποίνης</a:t>
            </a:r>
            <a:r>
              <a:rPr lang="el-GR" i="1" dirty="0"/>
              <a:t> </a:t>
            </a:r>
            <a:r>
              <a:rPr lang="el-GR" i="1" dirty="0" err="1"/>
              <a:t>ἡμῶν</a:t>
            </a:r>
            <a:r>
              <a:rPr lang="el-GR" i="1" dirty="0"/>
              <a:t> Θεοτόκου </a:t>
            </a:r>
            <a:r>
              <a:rPr lang="el-GR" i="1" dirty="0" err="1"/>
              <a:t>καὶ</a:t>
            </a:r>
            <a:r>
              <a:rPr lang="el-GR" i="1" dirty="0"/>
              <a:t> </a:t>
            </a:r>
            <a:r>
              <a:rPr lang="el-GR" i="1" dirty="0" err="1"/>
              <a:t>ἀειπαρθένου</a:t>
            </a:r>
            <a:r>
              <a:rPr lang="el-GR" i="1" dirty="0"/>
              <a:t> Μαρίας, </a:t>
            </a:r>
            <a:r>
              <a:rPr lang="en-US" dirty="0"/>
              <a:t>PG 151, 176C)</a:t>
            </a:r>
            <a:r>
              <a:rPr lang="el-GR" dirty="0"/>
              <a:t> Επίσης επισημαίνει ότι "</a:t>
            </a:r>
            <a:r>
              <a:rPr lang="el-GR" i="1" dirty="0" err="1"/>
              <a:t>κατανοῶν</a:t>
            </a:r>
            <a:r>
              <a:rPr lang="el-GR" i="1" dirty="0"/>
              <a:t> (ὁ </a:t>
            </a:r>
            <a:r>
              <a:rPr lang="el-GR" i="1" dirty="0" err="1"/>
              <a:t>ἄγγελος</a:t>
            </a:r>
            <a:r>
              <a:rPr lang="el-GR" i="1" dirty="0"/>
              <a:t>)</a:t>
            </a:r>
            <a:r>
              <a:rPr lang="en-US" i="1" dirty="0"/>
              <a:t> </a:t>
            </a:r>
            <a:r>
              <a:rPr lang="el-GR" i="1" dirty="0" err="1"/>
              <a:t>διὰ</a:t>
            </a:r>
            <a:r>
              <a:rPr lang="el-GR" i="1" dirty="0"/>
              <a:t> πάντων </a:t>
            </a:r>
            <a:r>
              <a:rPr lang="el-GR" i="1" dirty="0" err="1"/>
              <a:t>κεκοσμημένην</a:t>
            </a:r>
            <a:r>
              <a:rPr lang="el-GR" i="1" dirty="0"/>
              <a:t> </a:t>
            </a:r>
            <a:r>
              <a:rPr lang="el-GR" i="1" dirty="0" err="1"/>
              <a:t>τῶν</a:t>
            </a:r>
            <a:r>
              <a:rPr lang="el-GR" i="1" dirty="0"/>
              <a:t> χαρισμάτων </a:t>
            </a:r>
            <a:r>
              <a:rPr lang="el-GR" i="1" dirty="0" err="1"/>
              <a:t>τοῦ</a:t>
            </a:r>
            <a:r>
              <a:rPr lang="el-GR" i="1" dirty="0"/>
              <a:t> θείου Πνεύματος, </a:t>
            </a:r>
            <a:r>
              <a:rPr lang="el-GR" i="1" dirty="0" err="1"/>
              <a:t>κεχαριτωμένην</a:t>
            </a:r>
            <a:r>
              <a:rPr lang="el-GR" i="1" dirty="0"/>
              <a:t> </a:t>
            </a:r>
            <a:r>
              <a:rPr lang="el-GR" i="1" dirty="0" err="1"/>
              <a:t>ἑτύμως</a:t>
            </a:r>
            <a:r>
              <a:rPr lang="el-GR" i="1" dirty="0"/>
              <a:t> </a:t>
            </a:r>
            <a:r>
              <a:rPr lang="el-GR" i="1" dirty="0" err="1"/>
              <a:t>ἀνηγόρευσεν</a:t>
            </a:r>
            <a:r>
              <a:rPr lang="el-GR" dirty="0"/>
              <a:t>". </a:t>
            </a:r>
            <a:r>
              <a:rPr lang="en-US" dirty="0"/>
              <a:t>(PG, 151, 172D)</a:t>
            </a:r>
            <a:endParaRPr lang="el-GR" dirty="0"/>
          </a:p>
          <a:p>
            <a:r>
              <a:rPr lang="el-GR" dirty="0"/>
              <a:t>Ο </a:t>
            </a:r>
            <a:r>
              <a:rPr lang="el-GR" b="1" dirty="0"/>
              <a:t>Ιωάννης ο Δαμασκηνός </a:t>
            </a:r>
            <a:r>
              <a:rPr lang="el-GR" dirty="0"/>
              <a:t>αποδέχεται ότι "</a:t>
            </a:r>
            <a:r>
              <a:rPr lang="el-GR" i="1" dirty="0" err="1"/>
              <a:t>Μετὰ</a:t>
            </a:r>
            <a:r>
              <a:rPr lang="el-GR" i="1" dirty="0"/>
              <a:t> </a:t>
            </a:r>
            <a:r>
              <a:rPr lang="el-GR" i="1" dirty="0" err="1"/>
              <a:t>τὴν</a:t>
            </a:r>
            <a:r>
              <a:rPr lang="el-GR" i="1" dirty="0"/>
              <a:t> </a:t>
            </a:r>
            <a:r>
              <a:rPr lang="el-GR" b="1" i="1" dirty="0" err="1">
                <a:solidFill>
                  <a:srgbClr val="FF0000"/>
                </a:solidFill>
              </a:rPr>
              <a:t>συγκατάθεσιν</a:t>
            </a:r>
            <a:r>
              <a:rPr lang="el-GR" i="1" dirty="0"/>
              <a:t> </a:t>
            </a:r>
            <a:r>
              <a:rPr lang="el-GR" i="1" dirty="0" err="1"/>
              <a:t>τῆς</a:t>
            </a:r>
            <a:r>
              <a:rPr lang="el-GR" i="1" dirty="0"/>
              <a:t> </a:t>
            </a:r>
            <a:r>
              <a:rPr lang="el-GR" i="1" dirty="0" err="1"/>
              <a:t>ἁγίας</a:t>
            </a:r>
            <a:r>
              <a:rPr lang="el-GR" i="1" dirty="0"/>
              <a:t> Παρθένου... </a:t>
            </a:r>
            <a:r>
              <a:rPr lang="el-GR" i="1" dirty="0" err="1"/>
              <a:t>Πνεῦμα</a:t>
            </a:r>
            <a:r>
              <a:rPr lang="el-GR" i="1" dirty="0"/>
              <a:t> </a:t>
            </a:r>
            <a:r>
              <a:rPr lang="el-GR" i="1" dirty="0" err="1"/>
              <a:t>ἅγιον</a:t>
            </a:r>
            <a:r>
              <a:rPr lang="el-GR" i="1" dirty="0"/>
              <a:t> </a:t>
            </a:r>
            <a:r>
              <a:rPr lang="el-GR" i="1" dirty="0" err="1"/>
              <a:t>ἐπῆλθεν</a:t>
            </a:r>
            <a:r>
              <a:rPr lang="el-GR" i="1" dirty="0"/>
              <a:t> </a:t>
            </a:r>
            <a:r>
              <a:rPr lang="el-GR" i="1" dirty="0" err="1"/>
              <a:t>ἐπ</a:t>
            </a:r>
            <a:r>
              <a:rPr lang="el-GR" i="1" dirty="0"/>
              <a:t>' </a:t>
            </a:r>
            <a:r>
              <a:rPr lang="el-GR" i="1" dirty="0" err="1"/>
              <a:t>αὐτὴν</a:t>
            </a:r>
            <a:r>
              <a:rPr lang="el-GR" i="1" dirty="0"/>
              <a:t> </a:t>
            </a:r>
            <a:r>
              <a:rPr lang="el-GR" i="1" dirty="0" err="1"/>
              <a:t>κατὰ</a:t>
            </a:r>
            <a:r>
              <a:rPr lang="el-GR" i="1" dirty="0"/>
              <a:t> </a:t>
            </a:r>
            <a:r>
              <a:rPr lang="el-GR" i="1" dirty="0" err="1"/>
              <a:t>τὸν</a:t>
            </a:r>
            <a:r>
              <a:rPr lang="el-GR" i="1" dirty="0"/>
              <a:t> </a:t>
            </a:r>
            <a:r>
              <a:rPr lang="el-GR" i="1" dirty="0" err="1"/>
              <a:t>τοῦ</a:t>
            </a:r>
            <a:r>
              <a:rPr lang="el-GR" i="1" dirty="0"/>
              <a:t> Κυρίου </a:t>
            </a:r>
            <a:r>
              <a:rPr lang="el-GR" i="1" dirty="0" err="1"/>
              <a:t>λόγον</a:t>
            </a:r>
            <a:r>
              <a:rPr lang="el-GR" i="1" dirty="0"/>
              <a:t>, </a:t>
            </a:r>
            <a:r>
              <a:rPr lang="el-GR" i="1" dirty="0" err="1"/>
              <a:t>ὅν</a:t>
            </a:r>
            <a:r>
              <a:rPr lang="el-GR" i="1" dirty="0"/>
              <a:t> </a:t>
            </a:r>
            <a:r>
              <a:rPr lang="el-GR" i="1" dirty="0" err="1"/>
              <a:t>εἶπε</a:t>
            </a:r>
            <a:r>
              <a:rPr lang="el-GR" i="1" dirty="0"/>
              <a:t> ὁ </a:t>
            </a:r>
            <a:r>
              <a:rPr lang="el-GR" i="1" dirty="0" err="1"/>
              <a:t>ἄγγελος</a:t>
            </a:r>
            <a:r>
              <a:rPr lang="el-GR" i="1" dirty="0"/>
              <a:t>, </a:t>
            </a:r>
            <a:r>
              <a:rPr lang="el-GR" i="1" dirty="0" err="1"/>
              <a:t>καθαῖρον</a:t>
            </a:r>
            <a:r>
              <a:rPr lang="el-GR" i="1" dirty="0"/>
              <a:t> </a:t>
            </a:r>
            <a:r>
              <a:rPr lang="el-GR" i="1" dirty="0" err="1"/>
              <a:t>αὐτήν</a:t>
            </a:r>
            <a:r>
              <a:rPr lang="el-GR" dirty="0"/>
              <a:t>". Μάλιστα υποστηρίζει πως αυτή η άποψη είναι πατερική: "</a:t>
            </a:r>
            <a:r>
              <a:rPr lang="el-GR" i="1" dirty="0" err="1"/>
              <a:t>εἰ</a:t>
            </a:r>
            <a:r>
              <a:rPr lang="el-GR" i="1" dirty="0"/>
              <a:t> </a:t>
            </a:r>
            <a:r>
              <a:rPr lang="el-GR" i="1" dirty="0" err="1"/>
              <a:t>δὲ</a:t>
            </a:r>
            <a:r>
              <a:rPr lang="el-GR" i="1" dirty="0"/>
              <a:t> </a:t>
            </a:r>
            <a:r>
              <a:rPr lang="el-GR" i="1" dirty="0" err="1"/>
              <a:t>καὶ</a:t>
            </a:r>
            <a:r>
              <a:rPr lang="el-GR" i="1" dirty="0"/>
              <a:t> </a:t>
            </a:r>
            <a:r>
              <a:rPr lang="el-GR" i="1" dirty="0" err="1"/>
              <a:t>προκεκαθάρσθαι</a:t>
            </a:r>
            <a:r>
              <a:rPr lang="el-GR" i="1" dirty="0"/>
              <a:t> </a:t>
            </a:r>
            <a:r>
              <a:rPr lang="el-GR" i="1" dirty="0" err="1"/>
              <a:t>τῷ</a:t>
            </a:r>
            <a:r>
              <a:rPr lang="el-GR" i="1" dirty="0"/>
              <a:t> Πνεύματι </a:t>
            </a:r>
            <a:r>
              <a:rPr lang="el-GR" i="1" dirty="0" err="1"/>
              <a:t>τὴν</a:t>
            </a:r>
            <a:r>
              <a:rPr lang="el-GR" i="1" dirty="0"/>
              <a:t> Παρθένον </a:t>
            </a:r>
            <a:r>
              <a:rPr lang="el-GR" i="1" dirty="0" err="1"/>
              <a:t>εἰσίν</a:t>
            </a:r>
            <a:r>
              <a:rPr lang="el-GR" i="1" dirty="0"/>
              <a:t> </a:t>
            </a:r>
            <a:r>
              <a:rPr lang="el-GR" i="1" dirty="0" err="1"/>
              <a:t>οἵ</a:t>
            </a:r>
            <a:r>
              <a:rPr lang="el-GR" i="1" dirty="0"/>
              <a:t> </a:t>
            </a:r>
            <a:r>
              <a:rPr lang="el-GR" i="1" dirty="0" err="1"/>
              <a:t>φασι</a:t>
            </a:r>
            <a:r>
              <a:rPr lang="el-GR" i="1" dirty="0"/>
              <a:t> </a:t>
            </a:r>
            <a:r>
              <a:rPr lang="el-GR" i="1" dirty="0" err="1"/>
              <a:t>τῶν</a:t>
            </a:r>
            <a:r>
              <a:rPr lang="el-GR" i="1" dirty="0"/>
              <a:t> </a:t>
            </a:r>
            <a:r>
              <a:rPr lang="el-GR" i="1" dirty="0" err="1"/>
              <a:t>ἱερῶν</a:t>
            </a:r>
            <a:r>
              <a:rPr lang="el-GR" i="1" dirty="0"/>
              <a:t> διδασκάλων</a:t>
            </a:r>
            <a:r>
              <a:rPr lang="el-GR" dirty="0"/>
              <a:t>". (</a:t>
            </a:r>
            <a:r>
              <a:rPr lang="el-GR" i="1" dirty="0" err="1"/>
              <a:t>Ἔκδοσις</a:t>
            </a:r>
            <a:r>
              <a:rPr lang="el-GR" i="1" dirty="0"/>
              <a:t> </a:t>
            </a:r>
            <a:r>
              <a:rPr lang="el-GR" i="1" dirty="0" err="1"/>
              <a:t>ἀκριβὴς</a:t>
            </a:r>
            <a:r>
              <a:rPr lang="el-GR" i="1" dirty="0"/>
              <a:t> </a:t>
            </a:r>
            <a:r>
              <a:rPr lang="el-GR" i="1" dirty="0" err="1"/>
              <a:t>τῆς</a:t>
            </a:r>
            <a:r>
              <a:rPr lang="el-GR" i="1" dirty="0"/>
              <a:t> </a:t>
            </a:r>
            <a:r>
              <a:rPr lang="el-GR" i="1" dirty="0" err="1"/>
              <a:t>Ὀρθοδόξου</a:t>
            </a:r>
            <a:r>
              <a:rPr lang="el-GR" i="1" dirty="0"/>
              <a:t> πίστεως</a:t>
            </a:r>
            <a:r>
              <a:rPr lang="el-GR" dirty="0"/>
              <a:t>, </a:t>
            </a:r>
            <a:r>
              <a:rPr lang="en-US" dirty="0"/>
              <a:t>PG 94, 985B). </a:t>
            </a:r>
            <a:endParaRPr lang="el-GR" dirty="0"/>
          </a:p>
        </p:txBody>
      </p:sp>
    </p:spTree>
    <p:extLst>
      <p:ext uri="{BB962C8B-B14F-4D97-AF65-F5344CB8AC3E}">
        <p14:creationId xmlns:p14="http://schemas.microsoft.com/office/powerpoint/2010/main" val="4021984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82580"/>
          </a:xfrm>
        </p:spPr>
        <p:txBody>
          <a:bodyPr>
            <a:normAutofit fontScale="90000"/>
          </a:bodyPr>
          <a:lstStyle/>
          <a:p>
            <a:pPr algn="ctr"/>
            <a:r>
              <a:rPr lang="el-GR" dirty="0"/>
              <a:t>Η ΑΜΑΡΤΙΑ ΣΕ ΣΧΕΣΗ ΜΕ ΤΗ ΘΕΟΤΟΚΟ</a:t>
            </a:r>
          </a:p>
        </p:txBody>
      </p:sp>
      <p:sp>
        <p:nvSpPr>
          <p:cNvPr id="3" name="Θέση περιεχομένου 2"/>
          <p:cNvSpPr>
            <a:spLocks noGrp="1"/>
          </p:cNvSpPr>
          <p:nvPr>
            <p:ph idx="1"/>
          </p:nvPr>
        </p:nvSpPr>
        <p:spPr>
          <a:xfrm>
            <a:off x="0" y="566670"/>
            <a:ext cx="12192000" cy="6291330"/>
          </a:xfrm>
        </p:spPr>
        <p:txBody>
          <a:bodyPr>
            <a:normAutofit fontScale="92500"/>
          </a:bodyPr>
          <a:lstStyle/>
          <a:p>
            <a:r>
              <a:rPr lang="el-GR" dirty="0"/>
              <a:t>Ο </a:t>
            </a:r>
            <a:r>
              <a:rPr lang="el-GR" b="1" dirty="0"/>
              <a:t>Γρηγόριος ο Θεολόγος </a:t>
            </a:r>
            <a:r>
              <a:rPr lang="el-GR" dirty="0"/>
              <a:t>επισημαίνει ότι "</a:t>
            </a:r>
            <a:r>
              <a:rPr lang="el-GR" i="1" dirty="0" err="1"/>
              <a:t>Τὸ</a:t>
            </a:r>
            <a:r>
              <a:rPr lang="el-GR" i="1" dirty="0"/>
              <a:t> </a:t>
            </a:r>
            <a:r>
              <a:rPr lang="el-GR" i="1" dirty="0" err="1"/>
              <a:t>πνεῦμα</a:t>
            </a:r>
            <a:r>
              <a:rPr lang="el-GR" i="1" dirty="0"/>
              <a:t> </a:t>
            </a:r>
            <a:r>
              <a:rPr lang="el-GR" i="1" dirty="0" err="1"/>
              <a:t>ἐπῆλθε</a:t>
            </a:r>
            <a:r>
              <a:rPr lang="el-GR" i="1" dirty="0"/>
              <a:t> </a:t>
            </a:r>
            <a:r>
              <a:rPr lang="el-GR" i="1" dirty="0" err="1"/>
              <a:t>Παρθένῳ</a:t>
            </a:r>
            <a:r>
              <a:rPr lang="el-GR" i="1" dirty="0"/>
              <a:t> </a:t>
            </a:r>
            <a:r>
              <a:rPr lang="el-GR" i="1" dirty="0" err="1"/>
              <a:t>καθάρσιον</a:t>
            </a:r>
            <a:r>
              <a:rPr lang="el-GR" dirty="0"/>
              <a:t>". (</a:t>
            </a:r>
            <a:r>
              <a:rPr lang="el-GR" i="1" dirty="0" err="1"/>
              <a:t>Ἔπη</a:t>
            </a:r>
            <a:r>
              <a:rPr lang="el-GR" i="1" dirty="0"/>
              <a:t> Δογματικά</a:t>
            </a:r>
            <a:r>
              <a:rPr lang="el-GR" dirty="0"/>
              <a:t>, </a:t>
            </a:r>
            <a:r>
              <a:rPr lang="en-US" dirty="0"/>
              <a:t>PG 37, 469A) </a:t>
            </a:r>
            <a:r>
              <a:rPr lang="el-GR" dirty="0"/>
              <a:t>Και ο </a:t>
            </a:r>
            <a:r>
              <a:rPr lang="el-GR" b="1" dirty="0"/>
              <a:t>Κύριλλος Ιεροσολύμων </a:t>
            </a:r>
            <a:r>
              <a:rPr lang="el-GR" dirty="0"/>
              <a:t>στις </a:t>
            </a:r>
            <a:r>
              <a:rPr lang="el-GR" i="1" dirty="0"/>
              <a:t>Κατηχήσεις</a:t>
            </a:r>
            <a:r>
              <a:rPr lang="el-GR" dirty="0"/>
              <a:t> του υποστηρίζει: "</a:t>
            </a:r>
            <a:r>
              <a:rPr lang="el-GR" i="1" dirty="0" err="1"/>
              <a:t>Τοῦτο</a:t>
            </a:r>
            <a:r>
              <a:rPr lang="el-GR" i="1" dirty="0"/>
              <a:t> </a:t>
            </a:r>
            <a:r>
              <a:rPr lang="el-GR" i="1" dirty="0" err="1"/>
              <a:t>τὸ</a:t>
            </a:r>
            <a:r>
              <a:rPr lang="el-GR" i="1" dirty="0"/>
              <a:t> </a:t>
            </a:r>
            <a:r>
              <a:rPr lang="el-GR" i="1" dirty="0" err="1"/>
              <a:t>Πνεῦμα</a:t>
            </a:r>
            <a:r>
              <a:rPr lang="el-GR" i="1" dirty="0"/>
              <a:t> </a:t>
            </a:r>
            <a:r>
              <a:rPr lang="el-GR" i="1" dirty="0" err="1"/>
              <a:t>τὸ</a:t>
            </a:r>
            <a:r>
              <a:rPr lang="el-GR" i="1" dirty="0"/>
              <a:t> </a:t>
            </a:r>
            <a:r>
              <a:rPr lang="el-GR" i="1" dirty="0" err="1"/>
              <a:t>ἅγιον</a:t>
            </a:r>
            <a:r>
              <a:rPr lang="el-GR" i="1" dirty="0"/>
              <a:t> </a:t>
            </a:r>
            <a:r>
              <a:rPr lang="el-GR" i="1" dirty="0" err="1"/>
              <a:t>ἐστί</a:t>
            </a:r>
            <a:r>
              <a:rPr lang="el-GR" i="1" dirty="0"/>
              <a:t>, </a:t>
            </a:r>
            <a:r>
              <a:rPr lang="el-GR" i="1" dirty="0" err="1"/>
              <a:t>τό</a:t>
            </a:r>
            <a:r>
              <a:rPr lang="el-GR" i="1" dirty="0"/>
              <a:t> </a:t>
            </a:r>
            <a:r>
              <a:rPr lang="el-GR" i="1" dirty="0" err="1"/>
              <a:t>ἐλθόν</a:t>
            </a:r>
            <a:r>
              <a:rPr lang="el-GR" i="1" dirty="0"/>
              <a:t> </a:t>
            </a:r>
            <a:r>
              <a:rPr lang="el-GR" i="1" dirty="0" err="1"/>
              <a:t>ἐπὶ</a:t>
            </a:r>
            <a:r>
              <a:rPr lang="el-GR" i="1" dirty="0"/>
              <a:t> </a:t>
            </a:r>
            <a:r>
              <a:rPr lang="el-GR" i="1" dirty="0" err="1"/>
              <a:t>τήν</a:t>
            </a:r>
            <a:r>
              <a:rPr lang="el-GR" i="1" dirty="0"/>
              <a:t> </a:t>
            </a:r>
            <a:r>
              <a:rPr lang="el-GR" i="1" dirty="0" err="1"/>
              <a:t>ἁγίαν</a:t>
            </a:r>
            <a:r>
              <a:rPr lang="el-GR" i="1" dirty="0"/>
              <a:t> Παρθένον </a:t>
            </a:r>
            <a:r>
              <a:rPr lang="el-GR" i="1" dirty="0" err="1"/>
              <a:t>Μαρίαν</a:t>
            </a:r>
            <a:r>
              <a:rPr lang="el-GR" i="1" dirty="0"/>
              <a:t>. </a:t>
            </a:r>
            <a:r>
              <a:rPr lang="el-GR" i="1" dirty="0" err="1"/>
              <a:t>Ἐπειδὴ</a:t>
            </a:r>
            <a:r>
              <a:rPr lang="el-GR" i="1" dirty="0"/>
              <a:t> </a:t>
            </a:r>
            <a:r>
              <a:rPr lang="el-GR" i="1" dirty="0" err="1"/>
              <a:t>γὰρ</a:t>
            </a:r>
            <a:r>
              <a:rPr lang="el-GR" i="1" dirty="0"/>
              <a:t> </a:t>
            </a:r>
            <a:r>
              <a:rPr lang="el-GR" i="1" dirty="0" err="1"/>
              <a:t>Χριστὸς</a:t>
            </a:r>
            <a:r>
              <a:rPr lang="el-GR" i="1" dirty="0"/>
              <a:t> </a:t>
            </a:r>
            <a:r>
              <a:rPr lang="el-GR" i="1" dirty="0" err="1"/>
              <a:t>ἦν</a:t>
            </a:r>
            <a:r>
              <a:rPr lang="el-GR" i="1" dirty="0"/>
              <a:t> </a:t>
            </a:r>
            <a:r>
              <a:rPr lang="el-GR" i="1" dirty="0" err="1"/>
              <a:t>Μονογενὴς</a:t>
            </a:r>
            <a:r>
              <a:rPr lang="el-GR" i="1" dirty="0"/>
              <a:t> ὁ γεννώμενος, δύναμις </a:t>
            </a:r>
            <a:r>
              <a:rPr lang="el-GR" i="1" dirty="0" err="1"/>
              <a:t>ὑψίστου</a:t>
            </a:r>
            <a:r>
              <a:rPr lang="el-GR" i="1" dirty="0"/>
              <a:t> </a:t>
            </a:r>
            <a:r>
              <a:rPr lang="el-GR" i="1" dirty="0" err="1"/>
              <a:t>ἐπεσκίαζεν</a:t>
            </a:r>
            <a:r>
              <a:rPr lang="el-GR" i="1" dirty="0"/>
              <a:t> </a:t>
            </a:r>
            <a:r>
              <a:rPr lang="el-GR" i="1" dirty="0" err="1"/>
              <a:t>αὐτῇ</a:t>
            </a:r>
            <a:r>
              <a:rPr lang="el-GR" i="1" dirty="0"/>
              <a:t> </a:t>
            </a:r>
            <a:r>
              <a:rPr lang="el-GR" i="1" dirty="0" err="1"/>
              <a:t>καὶ</a:t>
            </a:r>
            <a:r>
              <a:rPr lang="el-GR" i="1" dirty="0"/>
              <a:t> </a:t>
            </a:r>
            <a:r>
              <a:rPr lang="el-GR" i="1" dirty="0" err="1"/>
              <a:t>Πνεῦμα</a:t>
            </a:r>
            <a:r>
              <a:rPr lang="el-GR" i="1" dirty="0"/>
              <a:t> </a:t>
            </a:r>
            <a:r>
              <a:rPr lang="el-GR" i="1" dirty="0" err="1"/>
              <a:t>Ἅγιον</a:t>
            </a:r>
            <a:r>
              <a:rPr lang="el-GR" i="1" dirty="0"/>
              <a:t> </a:t>
            </a:r>
            <a:r>
              <a:rPr lang="el-GR" i="1" dirty="0" err="1"/>
              <a:t>ἐπελθόν</a:t>
            </a:r>
            <a:r>
              <a:rPr lang="el-GR" i="1" dirty="0"/>
              <a:t> </a:t>
            </a:r>
            <a:r>
              <a:rPr lang="el-GR" i="1" dirty="0" err="1"/>
              <a:t>ἐπ</a:t>
            </a:r>
            <a:r>
              <a:rPr lang="el-GR" i="1" dirty="0"/>
              <a:t>' </a:t>
            </a:r>
            <a:r>
              <a:rPr lang="el-GR" i="1" dirty="0" err="1"/>
              <a:t>αὐτήν</a:t>
            </a:r>
            <a:r>
              <a:rPr lang="el-GR" i="1" dirty="0"/>
              <a:t> </a:t>
            </a:r>
            <a:r>
              <a:rPr lang="el-GR" i="1" dirty="0" err="1"/>
              <a:t>ἡγίαζεν</a:t>
            </a:r>
            <a:r>
              <a:rPr lang="el-GR" i="1" dirty="0"/>
              <a:t> </a:t>
            </a:r>
            <a:r>
              <a:rPr lang="el-GR" i="1" dirty="0" err="1"/>
              <a:t>αὐτήν</a:t>
            </a:r>
            <a:r>
              <a:rPr lang="el-GR" i="1" dirty="0"/>
              <a:t> </a:t>
            </a:r>
            <a:r>
              <a:rPr lang="el-GR" i="1" dirty="0" err="1"/>
              <a:t>πρός</a:t>
            </a:r>
            <a:r>
              <a:rPr lang="el-GR" i="1" dirty="0"/>
              <a:t> </a:t>
            </a:r>
            <a:r>
              <a:rPr lang="el-GR" i="1" dirty="0" err="1"/>
              <a:t>τό</a:t>
            </a:r>
            <a:r>
              <a:rPr lang="el-GR" i="1" dirty="0"/>
              <a:t> </a:t>
            </a:r>
            <a:r>
              <a:rPr lang="el-GR" i="1" dirty="0" err="1"/>
              <a:t>δυνηθῆναι</a:t>
            </a:r>
            <a:r>
              <a:rPr lang="el-GR" i="1" dirty="0"/>
              <a:t> </a:t>
            </a:r>
            <a:r>
              <a:rPr lang="el-GR" i="1" dirty="0" err="1"/>
              <a:t>δέξασθαι</a:t>
            </a:r>
            <a:r>
              <a:rPr lang="el-GR" i="1" dirty="0"/>
              <a:t> </a:t>
            </a:r>
            <a:r>
              <a:rPr lang="el-GR" i="1" dirty="0" err="1"/>
              <a:t>τόν</a:t>
            </a:r>
            <a:r>
              <a:rPr lang="el-GR" i="1" dirty="0"/>
              <a:t> δι' </a:t>
            </a:r>
            <a:r>
              <a:rPr lang="el-GR" i="1" dirty="0" err="1"/>
              <a:t>οὗ</a:t>
            </a:r>
            <a:r>
              <a:rPr lang="el-GR" i="1" dirty="0"/>
              <a:t> </a:t>
            </a:r>
            <a:r>
              <a:rPr lang="el-GR" i="1" dirty="0" err="1"/>
              <a:t>τά</a:t>
            </a:r>
            <a:r>
              <a:rPr lang="el-GR" i="1" dirty="0"/>
              <a:t> πάντα </a:t>
            </a:r>
            <a:r>
              <a:rPr lang="el-GR" i="1" dirty="0" err="1"/>
              <a:t>ἐγένετο</a:t>
            </a:r>
            <a:r>
              <a:rPr lang="el-GR" dirty="0"/>
              <a:t>". </a:t>
            </a:r>
            <a:r>
              <a:rPr lang="en-US" dirty="0"/>
              <a:t>(PG 33, 976AB)</a:t>
            </a:r>
          </a:p>
          <a:p>
            <a:r>
              <a:rPr lang="el-GR" dirty="0"/>
              <a:t>Οι Δυτικοί θεολόγοι επικαλούνται απόψεις Ανατολικών Πατέρων για να στηρίξουν την προφύλαξη της Θεοτόκου από την κηλίδα της προπατορικής αμαρτίας. </a:t>
            </a:r>
            <a:endParaRPr lang="en-US" dirty="0"/>
          </a:p>
          <a:p>
            <a:r>
              <a:rPr lang="el-GR" dirty="0"/>
              <a:t>Αξιοσημείωτη είναι η άποψη του </a:t>
            </a:r>
            <a:r>
              <a:rPr lang="el-GR" b="1" dirty="0"/>
              <a:t>Γεωργίου </a:t>
            </a:r>
            <a:r>
              <a:rPr lang="el-GR" b="1" dirty="0" err="1"/>
              <a:t>Νικομηδείας</a:t>
            </a:r>
            <a:r>
              <a:rPr lang="el-GR" dirty="0"/>
              <a:t>, σύμφωνα με την οποία "</a:t>
            </a:r>
            <a:r>
              <a:rPr lang="el-GR" i="1" dirty="0" err="1"/>
              <a:t>Αὕτη</a:t>
            </a:r>
            <a:r>
              <a:rPr lang="el-GR" i="1" dirty="0"/>
              <a:t> </a:t>
            </a:r>
            <a:r>
              <a:rPr lang="el-GR" i="1" dirty="0" err="1"/>
              <a:t>δὲ</a:t>
            </a:r>
            <a:r>
              <a:rPr lang="el-GR" i="1" dirty="0"/>
              <a:t> </a:t>
            </a:r>
            <a:r>
              <a:rPr lang="el-GR" i="1" dirty="0" err="1"/>
              <a:t>οὖν</a:t>
            </a:r>
            <a:r>
              <a:rPr lang="el-GR" i="1" dirty="0"/>
              <a:t> ἡ καθαρά παντός </a:t>
            </a:r>
            <a:r>
              <a:rPr lang="el-GR" i="1" dirty="0" err="1"/>
              <a:t>ἤθους</a:t>
            </a:r>
            <a:r>
              <a:rPr lang="el-GR" i="1" dirty="0"/>
              <a:t> </a:t>
            </a:r>
            <a:r>
              <a:rPr lang="el-GR" i="1" dirty="0" err="1"/>
              <a:t>καί</a:t>
            </a:r>
            <a:r>
              <a:rPr lang="el-GR" i="1" dirty="0"/>
              <a:t> πάθους </a:t>
            </a:r>
            <a:r>
              <a:rPr lang="el-GR" i="1" dirty="0" err="1"/>
              <a:t>ἀνθρωπίνου</a:t>
            </a:r>
            <a:r>
              <a:rPr lang="el-GR" i="1" dirty="0"/>
              <a:t>, </a:t>
            </a:r>
            <a:r>
              <a:rPr lang="el-GR" i="1" dirty="0" err="1"/>
              <a:t>ἀνάλωτος</a:t>
            </a:r>
            <a:r>
              <a:rPr lang="el-GR" i="1" dirty="0"/>
              <a:t> </a:t>
            </a:r>
            <a:r>
              <a:rPr lang="el-GR" i="1" dirty="0" err="1"/>
              <a:t>οὖσα</a:t>
            </a:r>
            <a:r>
              <a:rPr lang="el-GR" i="1" dirty="0"/>
              <a:t> τούτοις, </a:t>
            </a:r>
            <a:r>
              <a:rPr lang="el-GR" i="1" dirty="0" err="1"/>
              <a:t>καί</a:t>
            </a:r>
            <a:r>
              <a:rPr lang="el-GR" i="1" dirty="0"/>
              <a:t> </a:t>
            </a:r>
            <a:r>
              <a:rPr lang="el-GR" i="1" dirty="0" err="1"/>
              <a:t>ὑψηλοτέρα</a:t>
            </a:r>
            <a:r>
              <a:rPr lang="el-GR" i="1" dirty="0"/>
              <a:t> </a:t>
            </a:r>
            <a:r>
              <a:rPr lang="el-GR" i="1" dirty="0" err="1"/>
              <a:t>τῆς</a:t>
            </a:r>
            <a:r>
              <a:rPr lang="el-GR" i="1" dirty="0"/>
              <a:t> </a:t>
            </a:r>
            <a:r>
              <a:rPr lang="el-GR" i="1" dirty="0" err="1"/>
              <a:t>ἀνάγκης</a:t>
            </a:r>
            <a:r>
              <a:rPr lang="el-GR" i="1" dirty="0"/>
              <a:t> </a:t>
            </a:r>
            <a:r>
              <a:rPr lang="el-GR" i="1" dirty="0" err="1"/>
              <a:t>τῆς</a:t>
            </a:r>
            <a:r>
              <a:rPr lang="el-GR" i="1" dirty="0"/>
              <a:t> φύσεως, </a:t>
            </a:r>
            <a:r>
              <a:rPr lang="el-GR" i="1" dirty="0" err="1"/>
              <a:t>οὐδενί</a:t>
            </a:r>
            <a:r>
              <a:rPr lang="el-GR" i="1" dirty="0"/>
              <a:t> τούτων </a:t>
            </a:r>
            <a:r>
              <a:rPr lang="el-GR" i="1" dirty="0" err="1"/>
              <a:t>τῆς</a:t>
            </a:r>
            <a:r>
              <a:rPr lang="el-GR" i="1" dirty="0"/>
              <a:t> </a:t>
            </a:r>
            <a:r>
              <a:rPr lang="el-GR" i="1" dirty="0" err="1"/>
              <a:t>ἡδονῆς</a:t>
            </a:r>
            <a:r>
              <a:rPr lang="el-GR" i="1" dirty="0"/>
              <a:t> </a:t>
            </a:r>
            <a:r>
              <a:rPr lang="el-GR" i="1" dirty="0" err="1"/>
              <a:t>ἀπείραστον</a:t>
            </a:r>
            <a:r>
              <a:rPr lang="el-GR" i="1" dirty="0"/>
              <a:t> </a:t>
            </a:r>
            <a:r>
              <a:rPr lang="el-GR" i="1" dirty="0" err="1"/>
              <a:t>νοῦν</a:t>
            </a:r>
            <a:r>
              <a:rPr lang="el-GR" i="1" dirty="0"/>
              <a:t> </a:t>
            </a:r>
            <a:r>
              <a:rPr lang="el-GR" i="1" dirty="0" err="1"/>
              <a:t>ὑπεκλάπη</a:t>
            </a:r>
            <a:r>
              <a:rPr lang="el-GR" dirty="0"/>
              <a:t>". (</a:t>
            </a:r>
            <a:r>
              <a:rPr lang="el-GR" i="1" dirty="0" err="1"/>
              <a:t>Εἰς</a:t>
            </a:r>
            <a:r>
              <a:rPr lang="el-GR" i="1" dirty="0"/>
              <a:t> </a:t>
            </a:r>
            <a:r>
              <a:rPr lang="el-GR" i="1" dirty="0" err="1"/>
              <a:t>τά</a:t>
            </a:r>
            <a:r>
              <a:rPr lang="el-GR" i="1" dirty="0"/>
              <a:t> </a:t>
            </a:r>
            <a:r>
              <a:rPr lang="el-GR" i="1" dirty="0" err="1"/>
              <a:t>Εἰσόδια</a:t>
            </a:r>
            <a:r>
              <a:rPr lang="el-GR" dirty="0"/>
              <a:t>, </a:t>
            </a:r>
            <a:r>
              <a:rPr lang="en-US" dirty="0"/>
              <a:t>PG 100, 1449B)</a:t>
            </a:r>
            <a:endParaRPr lang="el-GR" dirty="0"/>
          </a:p>
          <a:p>
            <a:r>
              <a:rPr lang="el-GR" dirty="0"/>
              <a:t>Ο </a:t>
            </a:r>
            <a:r>
              <a:rPr lang="el-GR" b="1" dirty="0"/>
              <a:t>Ισίδωρος Θεσσαλονίκης </a:t>
            </a:r>
            <a:r>
              <a:rPr lang="el-GR" dirty="0"/>
              <a:t>δέχεται υπερφυσική σύλληψη της Θεοτόκου, δηλαδή την απαλλαγή της από το προπατορικό αμάρτημα και διατυπώνει την άποψη ότι εξαιρείται από την "</a:t>
            </a:r>
            <a:r>
              <a:rPr lang="el-GR" i="1" dirty="0" err="1"/>
              <a:t>ἐν</a:t>
            </a:r>
            <a:r>
              <a:rPr lang="el-GR" i="1" dirty="0"/>
              <a:t> </a:t>
            </a:r>
            <a:r>
              <a:rPr lang="el-GR" i="1" dirty="0" err="1"/>
              <a:t>ἁμαρτίαις</a:t>
            </a:r>
            <a:r>
              <a:rPr lang="el-GR" i="1" dirty="0"/>
              <a:t> </a:t>
            </a:r>
            <a:r>
              <a:rPr lang="el-GR" i="1" dirty="0" err="1"/>
              <a:t>σύλληψιν</a:t>
            </a:r>
            <a:r>
              <a:rPr lang="el-GR" dirty="0"/>
              <a:t>". (Λόγος Β΄, </a:t>
            </a:r>
            <a:r>
              <a:rPr lang="en-US" dirty="0"/>
              <a:t>PG 139, 52C)</a:t>
            </a:r>
            <a:endParaRPr lang="el-GR" dirty="0"/>
          </a:p>
        </p:txBody>
      </p:sp>
    </p:spTree>
    <p:extLst>
      <p:ext uri="{BB962C8B-B14F-4D97-AF65-F5344CB8AC3E}">
        <p14:creationId xmlns:p14="http://schemas.microsoft.com/office/powerpoint/2010/main" val="114877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24248"/>
          </a:xfrm>
        </p:spPr>
        <p:txBody>
          <a:bodyPr/>
          <a:lstStyle/>
          <a:p>
            <a:pPr algn="ctr"/>
            <a:r>
              <a:rPr lang="el-GR" dirty="0"/>
              <a:t>Η ΑΜΑΡΤΙΑ ΣΕ ΣΧΕΣΗ ΜΕ ΤΗ ΘΕΟΤΟΚΟ</a:t>
            </a:r>
          </a:p>
        </p:txBody>
      </p:sp>
      <p:sp>
        <p:nvSpPr>
          <p:cNvPr id="3" name="Θέση περιεχομένου 2"/>
          <p:cNvSpPr>
            <a:spLocks noGrp="1"/>
          </p:cNvSpPr>
          <p:nvPr>
            <p:ph idx="1"/>
          </p:nvPr>
        </p:nvSpPr>
        <p:spPr>
          <a:xfrm>
            <a:off x="0" y="653648"/>
            <a:ext cx="12192000" cy="6204352"/>
          </a:xfrm>
        </p:spPr>
        <p:txBody>
          <a:bodyPr/>
          <a:lstStyle/>
          <a:p>
            <a:r>
              <a:rPr lang="el-GR" dirty="0"/>
              <a:t>Ο άγιος </a:t>
            </a:r>
            <a:r>
              <a:rPr lang="el-GR" b="1" dirty="0"/>
              <a:t>Νεκτάριος </a:t>
            </a:r>
            <a:r>
              <a:rPr lang="el-GR" b="1" dirty="0" err="1"/>
              <a:t>Πενταπόλεως</a:t>
            </a:r>
            <a:r>
              <a:rPr lang="el-GR" b="1" dirty="0"/>
              <a:t> </a:t>
            </a:r>
            <a:r>
              <a:rPr lang="el-GR" dirty="0"/>
              <a:t>παραθέτοντας "</a:t>
            </a:r>
            <a:r>
              <a:rPr lang="el-GR" dirty="0" err="1"/>
              <a:t>γνώμην</a:t>
            </a:r>
            <a:r>
              <a:rPr lang="el-GR" dirty="0"/>
              <a:t> </a:t>
            </a:r>
            <a:r>
              <a:rPr lang="el-GR" dirty="0" err="1"/>
              <a:t>ἀτομικήν</a:t>
            </a:r>
            <a:r>
              <a:rPr lang="el-GR" dirty="0"/>
              <a:t>" δέχεται ότι "</a:t>
            </a:r>
            <a:r>
              <a:rPr lang="el-GR" i="1" dirty="0"/>
              <a:t>φρόνημα </a:t>
            </a:r>
            <a:r>
              <a:rPr lang="el-GR" i="1" dirty="0" err="1"/>
              <a:t>τῆς</a:t>
            </a:r>
            <a:r>
              <a:rPr lang="el-GR" i="1" dirty="0"/>
              <a:t> </a:t>
            </a:r>
            <a:r>
              <a:rPr lang="el-GR" i="1" dirty="0" err="1"/>
              <a:t>Καθολικῆς</a:t>
            </a:r>
            <a:r>
              <a:rPr lang="el-GR" i="1" dirty="0"/>
              <a:t> </a:t>
            </a:r>
            <a:r>
              <a:rPr lang="el-GR" i="1" dirty="0" err="1"/>
              <a:t>Ἐκκλησίας</a:t>
            </a:r>
            <a:r>
              <a:rPr lang="el-GR" i="1" dirty="0"/>
              <a:t> </a:t>
            </a:r>
            <a:r>
              <a:rPr lang="el-GR" i="1" dirty="0" err="1"/>
              <a:t>εἶναι</a:t>
            </a:r>
            <a:r>
              <a:rPr lang="el-GR" i="1" dirty="0"/>
              <a:t> </a:t>
            </a:r>
            <a:r>
              <a:rPr lang="el-GR" i="1" dirty="0" err="1"/>
              <a:t>ὅτι</a:t>
            </a:r>
            <a:r>
              <a:rPr lang="el-GR" i="1" dirty="0"/>
              <a:t> ἡ προπατορική </a:t>
            </a:r>
            <a:r>
              <a:rPr lang="el-GR" i="1" dirty="0" err="1"/>
              <a:t>ἁμαρτία</a:t>
            </a:r>
            <a:r>
              <a:rPr lang="el-GR" i="1" dirty="0"/>
              <a:t> </a:t>
            </a:r>
            <a:r>
              <a:rPr lang="el-GR" i="1" dirty="0" err="1"/>
              <a:t>μεταδίδοται</a:t>
            </a:r>
            <a:r>
              <a:rPr lang="el-GR" i="1" dirty="0"/>
              <a:t> </a:t>
            </a:r>
            <a:r>
              <a:rPr lang="el-GR" i="1" dirty="0" err="1"/>
              <a:t>εἰς</a:t>
            </a:r>
            <a:r>
              <a:rPr lang="el-GR" i="1" dirty="0"/>
              <a:t> </a:t>
            </a:r>
            <a:r>
              <a:rPr lang="el-GR" i="1" dirty="0" err="1"/>
              <a:t>ὅλους</a:t>
            </a:r>
            <a:r>
              <a:rPr lang="el-GR" i="1" dirty="0"/>
              <a:t> τούς </a:t>
            </a:r>
            <a:r>
              <a:rPr lang="el-GR" i="1" dirty="0" err="1"/>
              <a:t>ἀνθρώπους</a:t>
            </a:r>
            <a:r>
              <a:rPr lang="el-GR" i="1" dirty="0"/>
              <a:t>... </a:t>
            </a:r>
            <a:r>
              <a:rPr lang="el-GR" i="1" dirty="0" err="1"/>
              <a:t>ἕως</a:t>
            </a:r>
            <a:r>
              <a:rPr lang="el-GR" i="1" dirty="0"/>
              <a:t> </a:t>
            </a:r>
            <a:r>
              <a:rPr lang="el-GR" i="1" dirty="0" err="1"/>
              <a:t>καί</a:t>
            </a:r>
            <a:r>
              <a:rPr lang="el-GR" i="1" dirty="0"/>
              <a:t> </a:t>
            </a:r>
            <a:r>
              <a:rPr lang="el-GR" i="1" dirty="0" err="1"/>
              <a:t>εἰς</a:t>
            </a:r>
            <a:r>
              <a:rPr lang="el-GR" i="1" dirty="0"/>
              <a:t> </a:t>
            </a:r>
            <a:r>
              <a:rPr lang="el-GR" i="1" dirty="0" err="1"/>
              <a:t>αὐτήν</a:t>
            </a:r>
            <a:r>
              <a:rPr lang="el-GR" i="1" dirty="0"/>
              <a:t> </a:t>
            </a:r>
            <a:r>
              <a:rPr lang="el-GR" i="1" dirty="0" err="1"/>
              <a:t>τήν</a:t>
            </a:r>
            <a:r>
              <a:rPr lang="el-GR" i="1" dirty="0"/>
              <a:t> </a:t>
            </a:r>
            <a:r>
              <a:rPr lang="el-GR" i="1" dirty="0" err="1"/>
              <a:t>Κυρίαν</a:t>
            </a:r>
            <a:r>
              <a:rPr lang="el-GR" i="1" dirty="0"/>
              <a:t> </a:t>
            </a:r>
            <a:r>
              <a:rPr lang="el-GR" i="1" dirty="0" err="1"/>
              <a:t>ἡμῶν</a:t>
            </a:r>
            <a:r>
              <a:rPr lang="el-GR" i="1" dirty="0"/>
              <a:t> </a:t>
            </a:r>
            <a:r>
              <a:rPr lang="el-GR" i="1" dirty="0" err="1"/>
              <a:t>Θεοτόκον</a:t>
            </a:r>
            <a:r>
              <a:rPr lang="el-GR" dirty="0"/>
              <a:t>". Αυτό όμως το θεωρεί "</a:t>
            </a:r>
            <a:r>
              <a:rPr lang="el-GR" i="1" dirty="0" err="1"/>
              <a:t>ἀνακόλουθον</a:t>
            </a:r>
            <a:r>
              <a:rPr lang="el-GR" i="1" dirty="0"/>
              <a:t> </a:t>
            </a:r>
            <a:r>
              <a:rPr lang="el-GR" i="1" dirty="0" err="1"/>
              <a:t>ἁγιαμόν</a:t>
            </a:r>
            <a:r>
              <a:rPr lang="el-GR" i="1" dirty="0"/>
              <a:t>, </a:t>
            </a:r>
            <a:r>
              <a:rPr lang="el-GR" i="1" dirty="0" err="1"/>
              <a:t>καί</a:t>
            </a:r>
            <a:r>
              <a:rPr lang="el-GR" i="1" dirty="0"/>
              <a:t> </a:t>
            </a:r>
            <a:r>
              <a:rPr lang="el-GR" i="1" dirty="0" err="1"/>
              <a:t>ἐχθρότητα</a:t>
            </a:r>
            <a:r>
              <a:rPr lang="el-GR" dirty="0"/>
              <a:t>". (</a:t>
            </a:r>
            <a:r>
              <a:rPr lang="el-GR" i="1" dirty="0" err="1"/>
              <a:t>Μελέται</a:t>
            </a:r>
            <a:r>
              <a:rPr lang="el-GR" i="1" dirty="0"/>
              <a:t> περί </a:t>
            </a:r>
            <a:r>
              <a:rPr lang="el-GR" i="1" dirty="0" err="1"/>
              <a:t>τῶν</a:t>
            </a:r>
            <a:r>
              <a:rPr lang="el-GR" i="1" dirty="0"/>
              <a:t> θείων μυστηρίων</a:t>
            </a:r>
            <a:r>
              <a:rPr lang="el-GR" dirty="0"/>
              <a:t>, </a:t>
            </a:r>
            <a:r>
              <a:rPr lang="el-GR" dirty="0" err="1"/>
              <a:t>σσ</a:t>
            </a:r>
            <a:r>
              <a:rPr lang="el-GR" dirty="0"/>
              <a:t>. 28-29)</a:t>
            </a:r>
          </a:p>
          <a:p>
            <a:r>
              <a:rPr lang="el-GR" dirty="0"/>
              <a:t>Επιθυμώντας να διαφυλάξει την Θεοτόκο από την κληρονομούμενη εξαιτίας της αμαρτίας εχθρότητα του ανθρώπου απέναντι στον Θεό, δέχεται ότι "</a:t>
            </a:r>
            <a:r>
              <a:rPr lang="el-GR" i="1" dirty="0" err="1"/>
              <a:t>οἱ</a:t>
            </a:r>
            <a:r>
              <a:rPr lang="el-GR" i="1" dirty="0"/>
              <a:t> </a:t>
            </a:r>
            <a:r>
              <a:rPr lang="el-GR" i="1" dirty="0" err="1"/>
              <a:t>ἡγιασμένοι</a:t>
            </a:r>
            <a:r>
              <a:rPr lang="el-GR" i="1" dirty="0"/>
              <a:t> </a:t>
            </a:r>
            <a:r>
              <a:rPr lang="el-GR" i="1" dirty="0" err="1"/>
              <a:t>ἠδύναντο</a:t>
            </a:r>
            <a:r>
              <a:rPr lang="el-GR" i="1" dirty="0"/>
              <a:t> </a:t>
            </a:r>
            <a:r>
              <a:rPr lang="el-GR" i="1" dirty="0" err="1"/>
              <a:t>νά</a:t>
            </a:r>
            <a:r>
              <a:rPr lang="el-GR" i="1" dirty="0"/>
              <a:t> </a:t>
            </a:r>
            <a:r>
              <a:rPr lang="el-GR" i="1" dirty="0" err="1"/>
              <a:t>φέρωσι</a:t>
            </a:r>
            <a:r>
              <a:rPr lang="el-GR" i="1" dirty="0"/>
              <a:t> συγχρόνως </a:t>
            </a:r>
            <a:r>
              <a:rPr lang="el-GR" i="1" dirty="0" err="1"/>
              <a:t>καί</a:t>
            </a:r>
            <a:r>
              <a:rPr lang="el-GR" i="1" dirty="0"/>
              <a:t> </a:t>
            </a:r>
            <a:r>
              <a:rPr lang="el-GR" i="1" dirty="0" err="1"/>
              <a:t>τό</a:t>
            </a:r>
            <a:r>
              <a:rPr lang="el-GR" i="1" dirty="0"/>
              <a:t> </a:t>
            </a:r>
            <a:r>
              <a:rPr lang="el-GR" i="1" dirty="0" err="1"/>
              <a:t>ἄγος</a:t>
            </a:r>
            <a:r>
              <a:rPr lang="el-GR" i="1" dirty="0"/>
              <a:t> </a:t>
            </a:r>
            <a:r>
              <a:rPr lang="el-GR" i="1" dirty="0" err="1"/>
              <a:t>τῆς</a:t>
            </a:r>
            <a:r>
              <a:rPr lang="el-GR" i="1" dirty="0"/>
              <a:t> </a:t>
            </a:r>
            <a:r>
              <a:rPr lang="el-GR" i="1" dirty="0" err="1"/>
              <a:t>ἁμαρτίας</a:t>
            </a:r>
            <a:r>
              <a:rPr lang="el-GR" dirty="0"/>
              <a:t>". Σύμφωνα μ' αυτήν την άποψη λέει ότι "</a:t>
            </a:r>
            <a:r>
              <a:rPr lang="el-GR" i="1" dirty="0"/>
              <a:t>ἡ Κυρία Θεοτόκος </a:t>
            </a:r>
            <a:r>
              <a:rPr lang="el-GR" i="1" dirty="0" err="1"/>
              <a:t>ἁπηλλάγη</a:t>
            </a:r>
            <a:r>
              <a:rPr lang="el-GR" i="1" dirty="0"/>
              <a:t> </a:t>
            </a:r>
            <a:r>
              <a:rPr lang="el-GR" i="1" dirty="0" err="1"/>
              <a:t>τοῦ</a:t>
            </a:r>
            <a:r>
              <a:rPr lang="el-GR" i="1" dirty="0"/>
              <a:t> ρύπου </a:t>
            </a:r>
            <a:r>
              <a:rPr lang="el-GR" i="1" dirty="0" err="1"/>
              <a:t>τοῦ</a:t>
            </a:r>
            <a:r>
              <a:rPr lang="el-GR" i="1" dirty="0"/>
              <a:t> προπατορικού </a:t>
            </a:r>
            <a:r>
              <a:rPr lang="el-GR" i="1" dirty="0" err="1"/>
              <a:t>ἁμαρτήματος</a:t>
            </a:r>
            <a:r>
              <a:rPr lang="el-GR" i="1" dirty="0"/>
              <a:t> </a:t>
            </a:r>
            <a:r>
              <a:rPr lang="el-GR" i="1" dirty="0" err="1"/>
              <a:t>ἀπό</a:t>
            </a:r>
            <a:r>
              <a:rPr lang="el-GR" i="1" dirty="0"/>
              <a:t> "</a:t>
            </a:r>
            <a:r>
              <a:rPr lang="el-GR" i="1" dirty="0" err="1"/>
              <a:t>γαστός</a:t>
            </a:r>
            <a:r>
              <a:rPr lang="el-GR" i="1" dirty="0"/>
              <a:t> μητρός </a:t>
            </a:r>
            <a:r>
              <a:rPr lang="el-GR" i="1" dirty="0" err="1"/>
              <a:t>αὐτῆς</a:t>
            </a:r>
            <a:r>
              <a:rPr lang="el-GR" i="1" dirty="0"/>
              <a:t>" </a:t>
            </a:r>
            <a:r>
              <a:rPr lang="el-GR" i="1" dirty="0" err="1"/>
              <a:t>ἀφ'ὅτου</a:t>
            </a:r>
            <a:r>
              <a:rPr lang="el-GR" i="1" dirty="0"/>
              <a:t> </a:t>
            </a:r>
            <a:r>
              <a:rPr lang="el-GR" i="1" dirty="0" err="1"/>
              <a:t>ἡγιάσθη</a:t>
            </a:r>
            <a:r>
              <a:rPr lang="el-GR" i="1" dirty="0"/>
              <a:t> </a:t>
            </a:r>
            <a:r>
              <a:rPr lang="el-GR" i="1" dirty="0" err="1"/>
              <a:t>καί</a:t>
            </a:r>
            <a:r>
              <a:rPr lang="el-GR" i="1" dirty="0"/>
              <a:t> </a:t>
            </a:r>
            <a:r>
              <a:rPr lang="el-GR" i="1" dirty="0" err="1"/>
              <a:t>προεκρίθη</a:t>
            </a:r>
            <a:r>
              <a:rPr lang="el-GR" i="1" dirty="0"/>
              <a:t> γενέσθαι Μήτηρ </a:t>
            </a:r>
            <a:r>
              <a:rPr lang="el-GR" i="1" dirty="0" err="1"/>
              <a:t>τοῦ</a:t>
            </a:r>
            <a:r>
              <a:rPr lang="el-GR" i="1" dirty="0"/>
              <a:t> Λόγου </a:t>
            </a:r>
            <a:r>
              <a:rPr lang="el-GR" i="1" dirty="0" err="1"/>
              <a:t>τοῦ</a:t>
            </a:r>
            <a:r>
              <a:rPr lang="el-GR" i="1" dirty="0"/>
              <a:t> </a:t>
            </a:r>
            <a:r>
              <a:rPr lang="el-GR" i="1" dirty="0" err="1"/>
              <a:t>Θεοῦ</a:t>
            </a:r>
            <a:r>
              <a:rPr lang="el-GR" dirty="0"/>
              <a:t>". Παρ' όλα αυτά δεν αρνούνταν ότι η επιφοίτηση του Αγίου Πνεύματος την "</a:t>
            </a:r>
            <a:r>
              <a:rPr lang="el-GR" i="1" dirty="0" err="1"/>
              <a:t>ἡγίασεν</a:t>
            </a:r>
            <a:r>
              <a:rPr lang="el-GR" dirty="0"/>
              <a:t>", (</a:t>
            </a:r>
            <a:r>
              <a:rPr lang="el-GR" i="1" dirty="0" err="1"/>
              <a:t>Ὀρθόδοξος</a:t>
            </a:r>
            <a:r>
              <a:rPr lang="el-GR" i="1" dirty="0"/>
              <a:t> </a:t>
            </a:r>
            <a:r>
              <a:rPr lang="el-GR" i="1" dirty="0" err="1"/>
              <a:t>καί</a:t>
            </a:r>
            <a:r>
              <a:rPr lang="el-GR" i="1" dirty="0"/>
              <a:t> </a:t>
            </a:r>
            <a:r>
              <a:rPr lang="el-GR" i="1" dirty="0" err="1"/>
              <a:t>ἱερά</a:t>
            </a:r>
            <a:r>
              <a:rPr lang="el-GR" i="1" dirty="0"/>
              <a:t> </a:t>
            </a:r>
            <a:r>
              <a:rPr lang="el-GR" i="1" dirty="0" err="1"/>
              <a:t>Κατήχησις</a:t>
            </a:r>
            <a:r>
              <a:rPr lang="el-GR" dirty="0"/>
              <a:t>, σ. 99) και "</a:t>
            </a:r>
            <a:r>
              <a:rPr lang="el-GR" i="1" dirty="0" err="1"/>
              <a:t>ἀνέδειξεν</a:t>
            </a:r>
            <a:r>
              <a:rPr lang="el-GR" i="1" dirty="0"/>
              <a:t> </a:t>
            </a:r>
            <a:r>
              <a:rPr lang="el-GR" i="1" dirty="0" err="1"/>
              <a:t>τήν</a:t>
            </a:r>
            <a:r>
              <a:rPr lang="el-GR" i="1" dirty="0"/>
              <a:t> </a:t>
            </a:r>
            <a:r>
              <a:rPr lang="el-GR" i="1" dirty="0" err="1"/>
              <a:t>Παναγίαν</a:t>
            </a:r>
            <a:r>
              <a:rPr lang="el-GR" i="1" dirty="0"/>
              <a:t> Παρθένον </a:t>
            </a:r>
            <a:r>
              <a:rPr lang="el-GR" i="1" dirty="0" err="1"/>
              <a:t>Ὑπεραγία</a:t>
            </a:r>
            <a:r>
              <a:rPr lang="el-GR" i="1" dirty="0"/>
              <a:t> </a:t>
            </a:r>
            <a:r>
              <a:rPr lang="el-GR" i="1" dirty="0" err="1"/>
              <a:t>Θεοτόκον</a:t>
            </a:r>
            <a:r>
              <a:rPr lang="el-GR" dirty="0"/>
              <a:t>". (</a:t>
            </a:r>
            <a:r>
              <a:rPr lang="el-GR" i="1" dirty="0" err="1"/>
              <a:t>Μελέται</a:t>
            </a:r>
            <a:r>
              <a:rPr lang="el-GR" i="1" dirty="0"/>
              <a:t> Περί </a:t>
            </a:r>
            <a:r>
              <a:rPr lang="el-GR" i="1" dirty="0" err="1"/>
              <a:t>τῆς</a:t>
            </a:r>
            <a:r>
              <a:rPr lang="el-GR" i="1" dirty="0"/>
              <a:t> Μητρός </a:t>
            </a:r>
            <a:r>
              <a:rPr lang="el-GR" i="1" dirty="0" err="1"/>
              <a:t>τοῦ</a:t>
            </a:r>
            <a:r>
              <a:rPr lang="el-GR" i="1" dirty="0"/>
              <a:t> Κυρίου</a:t>
            </a:r>
            <a:r>
              <a:rPr lang="el-GR" dirty="0"/>
              <a:t>, σ. 5)   </a:t>
            </a:r>
          </a:p>
        </p:txBody>
      </p:sp>
    </p:spTree>
    <p:extLst>
      <p:ext uri="{BB962C8B-B14F-4D97-AF65-F5344CB8AC3E}">
        <p14:creationId xmlns:p14="http://schemas.microsoft.com/office/powerpoint/2010/main" val="246902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88642"/>
          </a:xfrm>
        </p:spPr>
        <p:txBody>
          <a:bodyPr>
            <a:normAutofit fontScale="90000"/>
          </a:bodyPr>
          <a:lstStyle/>
          <a:p>
            <a:pPr algn="ctr"/>
            <a:r>
              <a:rPr lang="el-GR" dirty="0"/>
              <a:t>Η ΣΥΜΒΟΛΗ ΤΗΣ ΘΕΟΤΟΚΟΥ ΣΤΟ ΜΥΣΤΗΡΙΟ ΤΗΣ ΕΝΑΝΘΡΩΠΗΣΕΩΣ ΤΟΥ ΛΟΓΟΥ</a:t>
            </a:r>
          </a:p>
        </p:txBody>
      </p:sp>
      <p:sp>
        <p:nvSpPr>
          <p:cNvPr id="3" name="Θέση περιεχομένου 2"/>
          <p:cNvSpPr>
            <a:spLocks noGrp="1"/>
          </p:cNvSpPr>
          <p:nvPr>
            <p:ph idx="1"/>
          </p:nvPr>
        </p:nvSpPr>
        <p:spPr>
          <a:xfrm>
            <a:off x="0" y="888642"/>
            <a:ext cx="12192000" cy="5969357"/>
          </a:xfrm>
        </p:spPr>
        <p:txBody>
          <a:bodyPr>
            <a:normAutofit lnSpcReduction="10000"/>
          </a:bodyPr>
          <a:lstStyle/>
          <a:p>
            <a:r>
              <a:rPr lang="el-GR" dirty="0"/>
              <a:t>Κατά τον </a:t>
            </a:r>
            <a:r>
              <a:rPr lang="el-GR" b="1" dirty="0"/>
              <a:t>Γρηγόριο Παλαμά </a:t>
            </a:r>
            <a:r>
              <a:rPr lang="el-GR" dirty="0"/>
              <a:t>η Παναγία είναι το σκεύος όχι πλέον "</a:t>
            </a:r>
            <a:r>
              <a:rPr lang="el-GR" i="1" dirty="0" err="1"/>
              <a:t>σκιῶν</a:t>
            </a:r>
            <a:r>
              <a:rPr lang="el-GR" i="1" dirty="0"/>
              <a:t> </a:t>
            </a:r>
            <a:r>
              <a:rPr lang="el-GR" i="1" dirty="0" err="1"/>
              <a:t>καί</a:t>
            </a:r>
            <a:r>
              <a:rPr lang="el-GR" i="1" dirty="0"/>
              <a:t> τύπων</a:t>
            </a:r>
            <a:r>
              <a:rPr lang="el-GR" dirty="0"/>
              <a:t>" αλλά της ίδιας της αλήθειας και μάλιστα "</a:t>
            </a:r>
            <a:r>
              <a:rPr lang="el-GR" b="1" i="1" dirty="0" err="1">
                <a:solidFill>
                  <a:srgbClr val="FF0000"/>
                </a:solidFill>
              </a:rPr>
              <a:t>αὐτοκελεύστῳ</a:t>
            </a:r>
            <a:r>
              <a:rPr lang="el-GR" b="1" i="1" dirty="0">
                <a:solidFill>
                  <a:srgbClr val="FF0000"/>
                </a:solidFill>
              </a:rPr>
              <a:t> </a:t>
            </a:r>
            <a:r>
              <a:rPr lang="el-GR" b="1" i="1" dirty="0" err="1">
                <a:solidFill>
                  <a:srgbClr val="FF0000"/>
                </a:solidFill>
              </a:rPr>
              <a:t>γνώμῃ</a:t>
            </a:r>
            <a:r>
              <a:rPr lang="el-GR" i="1" dirty="0"/>
              <a:t>, καθ' </a:t>
            </a:r>
            <a:r>
              <a:rPr lang="el-GR" i="1" dirty="0" err="1"/>
              <a:t>ἅπερ</a:t>
            </a:r>
            <a:r>
              <a:rPr lang="el-GR" i="1" dirty="0"/>
              <a:t> </a:t>
            </a:r>
            <a:r>
              <a:rPr lang="el-GR" i="1" dirty="0" err="1"/>
              <a:t>αὐτοφυῶς</a:t>
            </a:r>
            <a:r>
              <a:rPr lang="el-GR" i="1" dirty="0"/>
              <a:t> </a:t>
            </a:r>
            <a:r>
              <a:rPr lang="el-GR" i="1" dirty="0" err="1"/>
              <a:t>ἐπτερωμένη</a:t>
            </a:r>
            <a:r>
              <a:rPr lang="el-GR" i="1" dirty="0"/>
              <a:t> </a:t>
            </a:r>
            <a:r>
              <a:rPr lang="el-GR" i="1" dirty="0" err="1"/>
              <a:t>πρός</a:t>
            </a:r>
            <a:r>
              <a:rPr lang="el-GR" i="1" dirty="0"/>
              <a:t> </a:t>
            </a:r>
            <a:r>
              <a:rPr lang="el-GR" i="1" dirty="0" err="1"/>
              <a:t>τόν</a:t>
            </a:r>
            <a:r>
              <a:rPr lang="el-GR" i="1" dirty="0"/>
              <a:t> </a:t>
            </a:r>
            <a:r>
              <a:rPr lang="el-GR" i="1" dirty="0" err="1"/>
              <a:t>ἱερόν</a:t>
            </a:r>
            <a:r>
              <a:rPr lang="el-GR" i="1" dirty="0"/>
              <a:t> </a:t>
            </a:r>
            <a:r>
              <a:rPr lang="el-GR" i="1" dirty="0" err="1"/>
              <a:t>καί</a:t>
            </a:r>
            <a:r>
              <a:rPr lang="el-GR" i="1" dirty="0"/>
              <a:t> </a:t>
            </a:r>
            <a:r>
              <a:rPr lang="el-GR" i="1" dirty="0" err="1"/>
              <a:t>θεῖον</a:t>
            </a:r>
            <a:r>
              <a:rPr lang="el-GR" i="1" dirty="0"/>
              <a:t> </a:t>
            </a:r>
            <a:r>
              <a:rPr lang="el-GR" i="1" dirty="0" err="1"/>
              <a:t>ἔρωτα</a:t>
            </a:r>
            <a:r>
              <a:rPr lang="el-GR" dirty="0"/>
              <a:t>" (</a:t>
            </a:r>
            <a:r>
              <a:rPr lang="el-GR" i="1" dirty="0" err="1"/>
              <a:t>Ὁμιλία</a:t>
            </a:r>
            <a:r>
              <a:rPr lang="el-GR" i="1" dirty="0"/>
              <a:t> ΝΓ΄</a:t>
            </a:r>
            <a:r>
              <a:rPr lang="el-GR" dirty="0"/>
              <a:t>, εκδ. Ιεροσολύμων, </a:t>
            </a:r>
            <a:r>
              <a:rPr lang="el-GR" dirty="0" err="1"/>
              <a:t>σσ</a:t>
            </a:r>
            <a:r>
              <a:rPr lang="el-GR" dirty="0"/>
              <a:t>. 152-153). Έτσι και ο άνθρωπος διαμέσου της Θεοτόκου "</a:t>
            </a:r>
            <a:r>
              <a:rPr lang="el-GR" b="1" i="1" dirty="0" err="1"/>
              <a:t>αὐτοκελεύστῳ</a:t>
            </a:r>
            <a:r>
              <a:rPr lang="el-GR" b="1" i="1" dirty="0"/>
              <a:t> </a:t>
            </a:r>
            <a:r>
              <a:rPr lang="el-GR" b="1" i="1" dirty="0" err="1"/>
              <a:t>γνώμῃ</a:t>
            </a:r>
            <a:r>
              <a:rPr lang="el-GR" dirty="0"/>
              <a:t>" δέχεται στο πρόσωπο του Χριστού την "</a:t>
            </a:r>
            <a:r>
              <a:rPr lang="el-GR" dirty="0" err="1"/>
              <a:t>κάθ</a:t>
            </a:r>
            <a:r>
              <a:rPr lang="el-GR" dirty="0"/>
              <a:t>' </a:t>
            </a:r>
            <a:r>
              <a:rPr lang="el-GR" dirty="0" err="1"/>
              <a:t>ὑποστασιν</a:t>
            </a:r>
            <a:r>
              <a:rPr lang="el-GR" dirty="0"/>
              <a:t> </a:t>
            </a:r>
            <a:r>
              <a:rPr lang="el-GR" dirty="0" err="1"/>
              <a:t>ἕνωση</a:t>
            </a:r>
            <a:r>
              <a:rPr lang="el-GR" dirty="0"/>
              <a:t>" της ανθρώπινης φύσης με τη θεία φύση. </a:t>
            </a:r>
          </a:p>
          <a:p>
            <a:r>
              <a:rPr lang="el-GR" dirty="0"/>
              <a:t>Η Παναγία προσφέρει στον Λόγο το "</a:t>
            </a:r>
            <a:r>
              <a:rPr lang="el-GR" i="1" dirty="0" err="1"/>
              <a:t>ἀδαμιαῖον</a:t>
            </a:r>
            <a:r>
              <a:rPr lang="el-GR" i="1" dirty="0"/>
              <a:t> </a:t>
            </a:r>
            <a:r>
              <a:rPr lang="el-GR" i="1" dirty="0" err="1"/>
              <a:t>κώδιον</a:t>
            </a:r>
            <a:r>
              <a:rPr lang="el-GR" dirty="0"/>
              <a:t>" (σ. 156) και ο άνθρωπος αποκτά το πρωταρχικό </a:t>
            </a:r>
            <a:r>
              <a:rPr lang="el-GR" u="sng" dirty="0"/>
              <a:t>"</a:t>
            </a:r>
            <a:r>
              <a:rPr lang="el-GR" i="1" u="sng" dirty="0" err="1"/>
              <a:t>ἀκηλίδωτον</a:t>
            </a:r>
            <a:r>
              <a:rPr lang="el-GR" u="sng" dirty="0"/>
              <a:t>" είναι </a:t>
            </a:r>
            <a:r>
              <a:rPr lang="el-GR" dirty="0"/>
              <a:t>του και τη </a:t>
            </a:r>
            <a:r>
              <a:rPr lang="el-GR" u="sng" dirty="0"/>
              <a:t>δυνατότητα μέθεξης της αλήθειας του Θεού</a:t>
            </a:r>
            <a:r>
              <a:rPr lang="el-GR" dirty="0"/>
              <a:t>. Αυτό συμβαίνει εφόσον είναι "</a:t>
            </a:r>
            <a:r>
              <a:rPr lang="el-GR" i="1" dirty="0" err="1"/>
              <a:t>πᾶσιν</a:t>
            </a:r>
            <a:r>
              <a:rPr lang="el-GR" i="1" dirty="0"/>
              <a:t> </a:t>
            </a:r>
            <a:r>
              <a:rPr lang="el-GR" i="1" dirty="0" err="1"/>
              <a:t>ἀνέφικτος</a:t>
            </a:r>
            <a:r>
              <a:rPr lang="el-GR" i="1" dirty="0"/>
              <a:t> ἡ </a:t>
            </a:r>
            <a:r>
              <a:rPr lang="el-GR" i="1" dirty="0" err="1"/>
              <a:t>πρός</a:t>
            </a:r>
            <a:r>
              <a:rPr lang="el-GR" i="1" dirty="0"/>
              <a:t> Θεόν </a:t>
            </a:r>
            <a:r>
              <a:rPr lang="el-GR" i="1" dirty="0" err="1"/>
              <a:t>ἀνάνευσις</a:t>
            </a:r>
            <a:r>
              <a:rPr lang="el-GR" i="1" dirty="0"/>
              <a:t> </a:t>
            </a:r>
            <a:r>
              <a:rPr lang="el-GR" i="1" dirty="0" err="1"/>
              <a:t>καί</a:t>
            </a:r>
            <a:r>
              <a:rPr lang="el-GR" i="1" dirty="0"/>
              <a:t> ἡ παρ' </a:t>
            </a:r>
            <a:r>
              <a:rPr lang="el-GR" i="1" dirty="0" err="1"/>
              <a:t>αὐτοῦ</a:t>
            </a:r>
            <a:r>
              <a:rPr lang="el-GR" i="1" dirty="0"/>
              <a:t> </a:t>
            </a:r>
            <a:r>
              <a:rPr lang="el-GR" i="1" dirty="0" err="1"/>
              <a:t>πρός</a:t>
            </a:r>
            <a:r>
              <a:rPr lang="el-GR" i="1" dirty="0"/>
              <a:t> τι </a:t>
            </a:r>
            <a:r>
              <a:rPr lang="el-GR" i="1" dirty="0" err="1"/>
              <a:t>τῶν</a:t>
            </a:r>
            <a:r>
              <a:rPr lang="el-GR" i="1" dirty="0"/>
              <a:t> </a:t>
            </a:r>
            <a:r>
              <a:rPr lang="el-GR" i="1" dirty="0" err="1"/>
              <a:t>ἁπάντων</a:t>
            </a:r>
            <a:r>
              <a:rPr lang="el-GR" i="1" dirty="0"/>
              <a:t> πρόοδος, </a:t>
            </a:r>
            <a:r>
              <a:rPr lang="el-GR" i="1" dirty="0" err="1"/>
              <a:t>εἰ</a:t>
            </a:r>
            <a:r>
              <a:rPr lang="el-GR" i="1" dirty="0"/>
              <a:t> </a:t>
            </a:r>
            <a:r>
              <a:rPr lang="el-GR" i="1" dirty="0" err="1"/>
              <a:t>μή</a:t>
            </a:r>
            <a:r>
              <a:rPr lang="el-GR" i="1" dirty="0"/>
              <a:t> διά </a:t>
            </a:r>
            <a:r>
              <a:rPr lang="el-GR" i="1" dirty="0" err="1"/>
              <a:t>τῆς</a:t>
            </a:r>
            <a:r>
              <a:rPr lang="el-GR" i="1" dirty="0"/>
              <a:t> Θεοφόρου ταύτης </a:t>
            </a:r>
            <a:r>
              <a:rPr lang="el-GR" i="1" dirty="0" err="1"/>
              <a:t>καί</a:t>
            </a:r>
            <a:r>
              <a:rPr lang="el-GR" i="1" dirty="0"/>
              <a:t> </a:t>
            </a:r>
            <a:r>
              <a:rPr lang="el-GR" i="1" dirty="0" err="1"/>
              <a:t>θεαυγοῦς</a:t>
            </a:r>
            <a:r>
              <a:rPr lang="el-GR" i="1" dirty="0"/>
              <a:t> </a:t>
            </a:r>
            <a:r>
              <a:rPr lang="el-GR" i="1" dirty="0" err="1"/>
              <a:t>ὡς</a:t>
            </a:r>
            <a:r>
              <a:rPr lang="el-GR" i="1" dirty="0"/>
              <a:t> </a:t>
            </a:r>
            <a:r>
              <a:rPr lang="el-GR" i="1" dirty="0" err="1"/>
              <a:t>ἀληθῶς</a:t>
            </a:r>
            <a:r>
              <a:rPr lang="el-GR" i="1" dirty="0"/>
              <a:t> λυχνίας, </a:t>
            </a:r>
            <a:r>
              <a:rPr lang="el-GR" i="1" dirty="0" err="1"/>
              <a:t>τῆς</a:t>
            </a:r>
            <a:r>
              <a:rPr lang="el-GR" i="1" dirty="0"/>
              <a:t> </a:t>
            </a:r>
            <a:r>
              <a:rPr lang="el-GR" i="1" dirty="0" err="1"/>
              <a:t>ἀειπαρθένου</a:t>
            </a:r>
            <a:r>
              <a:rPr lang="el-GR" i="1" dirty="0"/>
              <a:t> γένοιτο</a:t>
            </a:r>
            <a:r>
              <a:rPr lang="el-GR" dirty="0"/>
              <a:t>" (</a:t>
            </a:r>
            <a:r>
              <a:rPr lang="el-GR" dirty="0" err="1"/>
              <a:t>σσ</a:t>
            </a:r>
            <a:r>
              <a:rPr lang="el-GR" dirty="0"/>
              <a:t>. 159-160). </a:t>
            </a:r>
          </a:p>
          <a:p>
            <a:r>
              <a:rPr lang="el-GR" dirty="0"/>
              <a:t>Η Θεοτόκος με τη γέννηση του Χριστού καθίσταται "</a:t>
            </a:r>
            <a:r>
              <a:rPr lang="el-GR" i="1" dirty="0" err="1"/>
              <a:t>καί</a:t>
            </a:r>
            <a:r>
              <a:rPr lang="el-GR" i="1" dirty="0"/>
              <a:t> </a:t>
            </a:r>
            <a:r>
              <a:rPr lang="el-GR" i="1" dirty="0" err="1"/>
              <a:t>τῶν</a:t>
            </a:r>
            <a:r>
              <a:rPr lang="el-GR" i="1" dirty="0"/>
              <a:t> </a:t>
            </a:r>
            <a:r>
              <a:rPr lang="el-GR" i="1" dirty="0" err="1"/>
              <a:t>πρό</a:t>
            </a:r>
            <a:r>
              <a:rPr lang="el-GR" i="1" dirty="0"/>
              <a:t> </a:t>
            </a:r>
            <a:r>
              <a:rPr lang="el-GR" i="1" dirty="0" err="1"/>
              <a:t>αὐτῆς</a:t>
            </a:r>
            <a:r>
              <a:rPr lang="el-GR" i="1" dirty="0"/>
              <a:t> </a:t>
            </a:r>
            <a:r>
              <a:rPr lang="el-GR" i="1" dirty="0" err="1"/>
              <a:t>αἰτία</a:t>
            </a:r>
            <a:r>
              <a:rPr lang="el-GR" i="1" dirty="0"/>
              <a:t>, </a:t>
            </a:r>
            <a:r>
              <a:rPr lang="el-GR" i="1" dirty="0" err="1"/>
              <a:t>καί</a:t>
            </a:r>
            <a:r>
              <a:rPr lang="el-GR" i="1" dirty="0"/>
              <a:t> </a:t>
            </a:r>
            <a:r>
              <a:rPr lang="el-GR" i="1" dirty="0" err="1"/>
              <a:t>τῶν</a:t>
            </a:r>
            <a:r>
              <a:rPr lang="el-GR" i="1" dirty="0"/>
              <a:t> μετ' </a:t>
            </a:r>
            <a:r>
              <a:rPr lang="el-GR" i="1" dirty="0" err="1"/>
              <a:t>αὐτήν</a:t>
            </a:r>
            <a:r>
              <a:rPr lang="el-GR" i="1" dirty="0"/>
              <a:t> προστάτις, </a:t>
            </a:r>
            <a:r>
              <a:rPr lang="el-GR" i="1" dirty="0" err="1"/>
              <a:t>καί</a:t>
            </a:r>
            <a:r>
              <a:rPr lang="el-GR" i="1" dirty="0"/>
              <a:t> </a:t>
            </a:r>
            <a:r>
              <a:rPr lang="el-GR" i="1" dirty="0" err="1"/>
              <a:t>τῶν</a:t>
            </a:r>
            <a:r>
              <a:rPr lang="el-GR" i="1" dirty="0"/>
              <a:t> </a:t>
            </a:r>
            <a:r>
              <a:rPr lang="el-GR" i="1" dirty="0" err="1"/>
              <a:t>αἰωνίων</a:t>
            </a:r>
            <a:r>
              <a:rPr lang="el-GR" i="1" dirty="0"/>
              <a:t> πρόξενος</a:t>
            </a:r>
            <a:r>
              <a:rPr lang="el-GR" dirty="0"/>
              <a:t>" (</a:t>
            </a:r>
            <a:r>
              <a:rPr lang="el-GR" dirty="0" err="1"/>
              <a:t>Ὁμιλία</a:t>
            </a:r>
            <a:r>
              <a:rPr lang="el-GR" dirty="0"/>
              <a:t> ΚΑ΄ , σ.121). </a:t>
            </a:r>
          </a:p>
        </p:txBody>
      </p:sp>
    </p:spTree>
    <p:extLst>
      <p:ext uri="{BB962C8B-B14F-4D97-AF65-F5344CB8AC3E}">
        <p14:creationId xmlns:p14="http://schemas.microsoft.com/office/powerpoint/2010/main" val="392950371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124</TotalTime>
  <Words>7548</Words>
  <Application>Microsoft Office PowerPoint</Application>
  <PresentationFormat>Ευρεία οθόνη</PresentationFormat>
  <Paragraphs>134</Paragraphs>
  <Slides>34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34</vt:i4>
      </vt:variant>
    </vt:vector>
  </HeadingPairs>
  <TitlesOfParts>
    <vt:vector size="38" baseType="lpstr">
      <vt:lpstr>Aptos</vt:lpstr>
      <vt:lpstr>Aptos Display</vt:lpstr>
      <vt:lpstr>Arial</vt:lpstr>
      <vt:lpstr>Θέμα του Office</vt:lpstr>
      <vt:lpstr>ΘΕΜΑΤΑ ΠΑΤΕΡΙΚΗΣ ΓΡΑΜΜΑΤΕΙΑΣ  9Η ΕΝΟΤΗΤΑ Η ΑΜΑΡΤΙΑ ΣΕ ΣΧΕΣΗ ΜΕ ΤΗ ΘΕΟΤΟΚΟ  Η ΣΥΜΒΟΛΗ ΤΗΣ ΘΕΟΤΟΚΟΥ ΣΤΟ ΜΥΣΤΗΡΙΟ ΤΗΣ ΕΝΑΝΘΡΩΠΗΣΕΩΣ ΤΟΥ ΛΟΓΟΥ ΤΟ ΠΡΟΣΩΠΟ ΤΗΣ ΘΕΟΤΟΚΟΥ- ΑΙΡΕΣΕΙΣ (Α΄ΜΕΡΟΣ)    </vt:lpstr>
      <vt:lpstr>Η ΑΜΑΡΤΙΑ ΣΕ ΣΧΕΣΗ ΜΕ ΤΗ ΘΕΟΤΟΚΟ</vt:lpstr>
      <vt:lpstr>Η ΑΜΑΡΤΙΑ ΣΕ ΣΧΕΣΗ ΜΕ ΤΗ ΘΕΟΤΟΚΟ</vt:lpstr>
      <vt:lpstr>Η ΑΜΑΡΤΙΑ ΣΕ ΣΧΕΣΗ ΜΕ ΤΗ ΘΕΟΤΟΚΟ</vt:lpstr>
      <vt:lpstr>Η ΑΜΑΡΤΙΑ ΣΕ ΣΧΕΣΗ ΜΕ ΤΗ ΘΕΟΤΟΚΟ</vt:lpstr>
      <vt:lpstr>Η ΑΜΑΡΤΙΑ ΣΕ ΣΧΕΣΗ ΜΕ ΤΗ ΘΕΟΤΟΚΟ</vt:lpstr>
      <vt:lpstr>Η ΑΜΑΡΤΙΑ ΣΕ ΣΧΕΣΗ ΜΕ ΤΗ ΘΕΟΤΟΚΟ</vt:lpstr>
      <vt:lpstr>Η ΑΜΑΡΤΙΑ ΣΕ ΣΧΕΣΗ ΜΕ ΤΗ ΘΕΟΤΟΚΟ</vt:lpstr>
      <vt:lpstr>Η ΣΥΜΒΟΛΗ ΤΗΣ ΘΕΟΤΟΚΟΥ ΣΤΟ ΜΥΣΤΗΡΙΟ ΤΗΣ ΕΝΑΝΘΡΩΠΗΣΕΩΣ ΤΟΥ ΛΟΓΟΥ</vt:lpstr>
      <vt:lpstr>Η ΣΥΜΒΟΛΗ ΤΗΣ ΘΕΟΤΟΚΟΥ ΣΤΟ ΜΥΣΤΗΡΙΟ ΤΗΣ ΕΝΑΝΘΡΩΠΗΣΕΩΣ ΤΟΥ ΛΟΓΟΥ</vt:lpstr>
      <vt:lpstr>Η ΣΥΜΒΟΛΗ ΤΗΣ ΘΕΟΤΟΚΟΥ ΣΤΟ ΜΥΣΤΗΡΙΟ ΤΗΣ ΕΝΑΝΘΡΩΠΗΣΕΩΣ ΤΟΥ ΛΟΓΟΥ</vt:lpstr>
      <vt:lpstr>Η ΣΥΜΒΟΛΗ ΤΗΣ ΘΕΟΤΟΚΟΥ ΣΤΟ ΜΥΣΤΗΡΙΟ ΤΗΣ ΕΝΑΝΘΡΩΠΗΣΕΩΣ ΤΟΥ ΛΟΓΟΥ</vt:lpstr>
      <vt:lpstr>Η ΣΥΜΒΟΛΗ ΤΗΣ ΘΕΟΤΟΚΟΥ ΣΤΟ ΜΥΣΤΗΡΙΟ ΤΗΣ ΕΝΑΝΘΡΩΠΗΣΕΩΣ ΤΟΥ ΛΟΓΟΥ</vt:lpstr>
      <vt:lpstr>Η ΣΥΜΒΟΛΗ ΤΗΣ ΘΕΟΤΟΚΟΥ ΣΤΟ ΜΥΣΤΗΡΙΟ ΤΗΣ ΕΝΑΝΘΡΩΠΗΣΕΩΣ ΤΟΥ ΛΟΓΟΥ</vt:lpstr>
      <vt:lpstr>Η ΣΥΜΒΟΛΗ ΤΗΣ ΘΕΟΤΟΚΟΥ ΣΤΟ ΜΥΣΤΗΡΙΟ ΤΗΣ ΕΝΑΝΘΡΩΠΗΣΕΩΣ ΤΟΥ ΛΟΓΟΥ</vt:lpstr>
      <vt:lpstr>ΧΡΙΣΤΟΛΟΓΙΑ ΚΑΙ ΑΝΘΡΩΠΟΛΟΓΙΑ</vt:lpstr>
      <vt:lpstr>ΑΝΘΡΩΠΟΛΟΓΙΑ</vt:lpstr>
      <vt:lpstr>ΠΡΑΓΜΑΤΙΚΟΤΗΤΑ ΣΑΡΚΩΣΕΩΣ ΤΟΥ ΛΟΓΟΥ</vt:lpstr>
      <vt:lpstr>ΟΙ ΠΡΩΤΟΙ ΑΙΡΕΤΙΚΟΙ ΣΥΜΦΩΝΑ ΜΕ ΤΟΝ ΕΥΓΕΝΙΟ ΒΟΥΛΓΑΡΗ</vt:lpstr>
      <vt:lpstr> ΕΒΙΩΝΙΤΕΣ</vt:lpstr>
      <vt:lpstr>ΟΙ ΠΡΩΤΟΙ ΑΙΡΕΤΙΚΟΙ ΣΥΜΦΩΝΑ ΜΕ ΤΟΝ ΕΥΓΕΝΙΟ ΒΟΥΛΓΑΡΗ </vt:lpstr>
      <vt:lpstr>ΙΟΒΙΑΝΟΣ</vt:lpstr>
      <vt:lpstr>ΙΟΒΙΑΝΟΣ</vt:lpstr>
      <vt:lpstr>ΙΟΒΙΑΝΟΣ</vt:lpstr>
      <vt:lpstr>ΙΟΒΙΑΝΟΣ</vt:lpstr>
      <vt:lpstr>ΙΟΒΙΑΝΟΣ</vt:lpstr>
      <vt:lpstr>ΟΙ ΠΡΩΤΟΙ ΑΙΡΕΤΙΚΟΙ ΣΥΜΦΩΝΑ ΜΕ ΤΟΝ ΕΥΓΕΝΙΟ ΒΟΥΛΓΑΡΗ</vt:lpstr>
      <vt:lpstr>ΕΛΒΙΔΙΟΣ</vt:lpstr>
      <vt:lpstr>ΕΛΒΙΔΙΟΣ</vt:lpstr>
      <vt:lpstr>ΕΛΒΙΔΙΟΣ</vt:lpstr>
      <vt:lpstr>ΚΟΛΛΥΡΙΔΙΑΝΟΙ</vt:lpstr>
      <vt:lpstr>ΚΟΛΛΥΡΙΔΙΑΝΟΙ</vt:lpstr>
      <vt:lpstr>ΚΟΛΛΥΡΙΔΙΑΝΟΙ</vt:lpstr>
      <vt:lpstr>ΚΟΛΛΥΡΙΔΙΑΝΟΙ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ΘΕΜΑΤΑ ΠΑΤΕΡΙΚΗΣ ΓΡΑΜΜΑΤΕΙΑΣ  9Η ΕΝΟΤΗΤΑ Η ΑΜΑΡΤΙΑ ΣΕ ΣΧΕΣΗ ΜΕ ΤΗ ΘΕΟΤΟΚΟ  Η ΣΥΜΒΟΛΗ ΤΗΣ ΘΕΟΤΟΚΟΥ ΣΤΟ ΜΥΣΤΗΡΙΟ ΤΗΣ ΕΝΑΝΘΡΩΠΗΣΕΩΣ ΤΟΥ ΛΟΓΟΥ ΤΟ ΠΡΟΣΩΠΟ ΤΗΣ ΘΕΟΤΟΚΟΥ- ΑΙΡΕΣΕΙΣ (Α΄ ΜΕΡΟΣ)   </dc:title>
  <dc:creator>MARIA KARAMPELIA</dc:creator>
  <cp:lastModifiedBy>MARIA KARAMPELIA</cp:lastModifiedBy>
  <cp:revision>6</cp:revision>
  <dcterms:created xsi:type="dcterms:W3CDTF">2024-05-12T20:46:57Z</dcterms:created>
  <dcterms:modified xsi:type="dcterms:W3CDTF">2026-04-27T16:12:35Z</dcterms:modified>
</cp:coreProperties>
</file>