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0" d="100"/>
          <a:sy n="100" d="100"/>
        </p:scale>
        <p:origin x="99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8D817F8F-2A54-43F6-8064-9C96E098706B}"/>
    <pc:docChg chg="custSel modSld">
      <pc:chgData name="MARIA KARAMPELIA" userId="9dfcc2cac66bf474" providerId="LiveId" clId="{8D817F8F-2A54-43F6-8064-9C96E098706B}" dt="2024-05-20T12:26:42.509" v="19" actId="114"/>
      <pc:docMkLst>
        <pc:docMk/>
      </pc:docMkLst>
      <pc:sldChg chg="modSp mod">
        <pc:chgData name="MARIA KARAMPELIA" userId="9dfcc2cac66bf474" providerId="LiveId" clId="{8D817F8F-2A54-43F6-8064-9C96E098706B}" dt="2024-05-19T22:17:10.692" v="0" actId="207"/>
        <pc:sldMkLst>
          <pc:docMk/>
          <pc:sldMk cId="153900050" sldId="258"/>
        </pc:sldMkLst>
        <pc:spChg chg="mod">
          <ac:chgData name="MARIA KARAMPELIA" userId="9dfcc2cac66bf474" providerId="LiveId" clId="{8D817F8F-2A54-43F6-8064-9C96E098706B}" dt="2024-05-19T22:17:10.692" v="0" actId="207"/>
          <ac:spMkLst>
            <pc:docMk/>
            <pc:sldMk cId="153900050" sldId="258"/>
            <ac:spMk id="3" creationId="{00000000-0000-0000-0000-000000000000}"/>
          </ac:spMkLst>
        </pc:spChg>
      </pc:sldChg>
      <pc:sldChg chg="modSp mod">
        <pc:chgData name="MARIA KARAMPELIA" userId="9dfcc2cac66bf474" providerId="LiveId" clId="{8D817F8F-2A54-43F6-8064-9C96E098706B}" dt="2024-05-20T11:44:23.068" v="2" actId="313"/>
        <pc:sldMkLst>
          <pc:docMk/>
          <pc:sldMk cId="2629977726" sldId="265"/>
        </pc:sldMkLst>
        <pc:spChg chg="mod">
          <ac:chgData name="MARIA KARAMPELIA" userId="9dfcc2cac66bf474" providerId="LiveId" clId="{8D817F8F-2A54-43F6-8064-9C96E098706B}" dt="2024-05-20T11:44:23.068" v="2" actId="313"/>
          <ac:spMkLst>
            <pc:docMk/>
            <pc:sldMk cId="2629977726" sldId="265"/>
            <ac:spMk id="3" creationId="{00000000-0000-0000-0000-000000000000}"/>
          </ac:spMkLst>
        </pc:spChg>
      </pc:sldChg>
      <pc:sldChg chg="modSp mod">
        <pc:chgData name="MARIA KARAMPELIA" userId="9dfcc2cac66bf474" providerId="LiveId" clId="{8D817F8F-2A54-43F6-8064-9C96E098706B}" dt="2024-05-20T11:48:07.374" v="4" actId="20577"/>
        <pc:sldMkLst>
          <pc:docMk/>
          <pc:sldMk cId="2435289111" sldId="269"/>
        </pc:sldMkLst>
        <pc:spChg chg="mod">
          <ac:chgData name="MARIA KARAMPELIA" userId="9dfcc2cac66bf474" providerId="LiveId" clId="{8D817F8F-2A54-43F6-8064-9C96E098706B}" dt="2024-05-20T11:48:07.374" v="4" actId="20577"/>
          <ac:spMkLst>
            <pc:docMk/>
            <pc:sldMk cId="2435289111" sldId="269"/>
            <ac:spMk id="3" creationId="{00000000-0000-0000-0000-000000000000}"/>
          </ac:spMkLst>
        </pc:spChg>
      </pc:sldChg>
      <pc:sldChg chg="modSp mod">
        <pc:chgData name="MARIA KARAMPELIA" userId="9dfcc2cac66bf474" providerId="LiveId" clId="{8D817F8F-2A54-43F6-8064-9C96E098706B}" dt="2024-05-20T12:17:08.559" v="6" actId="20577"/>
        <pc:sldMkLst>
          <pc:docMk/>
          <pc:sldMk cId="2891008621" sldId="275"/>
        </pc:sldMkLst>
        <pc:spChg chg="mod">
          <ac:chgData name="MARIA KARAMPELIA" userId="9dfcc2cac66bf474" providerId="LiveId" clId="{8D817F8F-2A54-43F6-8064-9C96E098706B}" dt="2024-05-20T12:17:08.559" v="6" actId="20577"/>
          <ac:spMkLst>
            <pc:docMk/>
            <pc:sldMk cId="2891008621" sldId="275"/>
            <ac:spMk id="3" creationId="{00000000-0000-0000-0000-000000000000}"/>
          </ac:spMkLst>
        </pc:spChg>
      </pc:sldChg>
      <pc:sldChg chg="modSp mod">
        <pc:chgData name="MARIA KARAMPELIA" userId="9dfcc2cac66bf474" providerId="LiveId" clId="{8D817F8F-2A54-43F6-8064-9C96E098706B}" dt="2024-05-20T12:18:38.062" v="7" actId="20577"/>
        <pc:sldMkLst>
          <pc:docMk/>
          <pc:sldMk cId="1617796689" sldId="276"/>
        </pc:sldMkLst>
        <pc:spChg chg="mod">
          <ac:chgData name="MARIA KARAMPELIA" userId="9dfcc2cac66bf474" providerId="LiveId" clId="{8D817F8F-2A54-43F6-8064-9C96E098706B}" dt="2024-05-20T12:18:38.062" v="7" actId="20577"/>
          <ac:spMkLst>
            <pc:docMk/>
            <pc:sldMk cId="1617796689" sldId="276"/>
            <ac:spMk id="3" creationId="{00000000-0000-0000-0000-000000000000}"/>
          </ac:spMkLst>
        </pc:spChg>
      </pc:sldChg>
      <pc:sldChg chg="modSp mod">
        <pc:chgData name="MARIA KARAMPELIA" userId="9dfcc2cac66bf474" providerId="LiveId" clId="{8D817F8F-2A54-43F6-8064-9C96E098706B}" dt="2024-05-20T12:19:30.188" v="8" actId="114"/>
        <pc:sldMkLst>
          <pc:docMk/>
          <pc:sldMk cId="1489261402" sldId="277"/>
        </pc:sldMkLst>
        <pc:spChg chg="mod">
          <ac:chgData name="MARIA KARAMPELIA" userId="9dfcc2cac66bf474" providerId="LiveId" clId="{8D817F8F-2A54-43F6-8064-9C96E098706B}" dt="2024-05-20T12:19:30.188" v="8" actId="114"/>
          <ac:spMkLst>
            <pc:docMk/>
            <pc:sldMk cId="1489261402" sldId="277"/>
            <ac:spMk id="3" creationId="{00000000-0000-0000-0000-000000000000}"/>
          </ac:spMkLst>
        </pc:spChg>
      </pc:sldChg>
      <pc:sldChg chg="modSp mod">
        <pc:chgData name="MARIA KARAMPELIA" userId="9dfcc2cac66bf474" providerId="LiveId" clId="{8D817F8F-2A54-43F6-8064-9C96E098706B}" dt="2024-05-20T12:20:23.078" v="10" actId="20577"/>
        <pc:sldMkLst>
          <pc:docMk/>
          <pc:sldMk cId="2622543950" sldId="278"/>
        </pc:sldMkLst>
        <pc:spChg chg="mod">
          <ac:chgData name="MARIA KARAMPELIA" userId="9dfcc2cac66bf474" providerId="LiveId" clId="{8D817F8F-2A54-43F6-8064-9C96E098706B}" dt="2024-05-20T12:20:23.078" v="10" actId="20577"/>
          <ac:spMkLst>
            <pc:docMk/>
            <pc:sldMk cId="2622543950" sldId="278"/>
            <ac:spMk id="3" creationId="{00000000-0000-0000-0000-000000000000}"/>
          </ac:spMkLst>
        </pc:spChg>
      </pc:sldChg>
      <pc:sldChg chg="modSp mod">
        <pc:chgData name="MARIA KARAMPELIA" userId="9dfcc2cac66bf474" providerId="LiveId" clId="{8D817F8F-2A54-43F6-8064-9C96E098706B}" dt="2024-05-20T12:24:13.646" v="16" actId="20577"/>
        <pc:sldMkLst>
          <pc:docMk/>
          <pc:sldMk cId="2353817824" sldId="284"/>
        </pc:sldMkLst>
        <pc:spChg chg="mod">
          <ac:chgData name="MARIA KARAMPELIA" userId="9dfcc2cac66bf474" providerId="LiveId" clId="{8D817F8F-2A54-43F6-8064-9C96E098706B}" dt="2024-05-20T12:24:13.646" v="16" actId="20577"/>
          <ac:spMkLst>
            <pc:docMk/>
            <pc:sldMk cId="2353817824" sldId="284"/>
            <ac:spMk id="3" creationId="{00000000-0000-0000-0000-000000000000}"/>
          </ac:spMkLst>
        </pc:spChg>
      </pc:sldChg>
      <pc:sldChg chg="modSp mod">
        <pc:chgData name="MARIA KARAMPELIA" userId="9dfcc2cac66bf474" providerId="LiveId" clId="{8D817F8F-2A54-43F6-8064-9C96E098706B}" dt="2024-05-20T12:26:42.509" v="19" actId="114"/>
        <pc:sldMkLst>
          <pc:docMk/>
          <pc:sldMk cId="408264848" sldId="287"/>
        </pc:sldMkLst>
        <pc:spChg chg="mod">
          <ac:chgData name="MARIA KARAMPELIA" userId="9dfcc2cac66bf474" providerId="LiveId" clId="{8D817F8F-2A54-43F6-8064-9C96E098706B}" dt="2024-05-20T12:26:42.509" v="19" actId="114"/>
          <ac:spMkLst>
            <pc:docMk/>
            <pc:sldMk cId="408264848" sldId="287"/>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5F3ED1-4106-5490-5AE5-A14A8D69B665}"/>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FB2E9914-C079-C31B-CB6B-2469B38F3E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103BAFAE-CCE8-6FDC-E757-7B6CB1352C2C}"/>
              </a:ext>
            </a:extLst>
          </p:cNvPr>
          <p:cNvSpPr>
            <a:spLocks noGrp="1"/>
          </p:cNvSpPr>
          <p:nvPr>
            <p:ph type="dt" sz="half" idx="10"/>
          </p:nvPr>
        </p:nvSpPr>
        <p:spPr/>
        <p:txBody>
          <a:bodyPr/>
          <a:lstStyle/>
          <a:p>
            <a:fld id="{FC4AB4BB-8ED1-48EF-AFAE-4644E4563125}" type="datetimeFigureOut">
              <a:rPr lang="el-GR" smtClean="0"/>
              <a:t>20/5/2024</a:t>
            </a:fld>
            <a:endParaRPr lang="el-GR"/>
          </a:p>
        </p:txBody>
      </p:sp>
      <p:sp>
        <p:nvSpPr>
          <p:cNvPr id="5" name="Θέση υποσέλιδου 4">
            <a:extLst>
              <a:ext uri="{FF2B5EF4-FFF2-40B4-BE49-F238E27FC236}">
                <a16:creationId xmlns:a16="http://schemas.microsoft.com/office/drawing/2014/main" id="{C6E477CA-7C1C-7140-43EB-A9CE0382DEC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BE6D1F0-346C-337E-ABED-9AE1C406AF19}"/>
              </a:ext>
            </a:extLst>
          </p:cNvPr>
          <p:cNvSpPr>
            <a:spLocks noGrp="1"/>
          </p:cNvSpPr>
          <p:nvPr>
            <p:ph type="sldNum" sz="quarter" idx="12"/>
          </p:nvPr>
        </p:nvSpPr>
        <p:spPr/>
        <p:txBody>
          <a:bodyPr/>
          <a:lstStyle/>
          <a:p>
            <a:fld id="{7D7E5136-7271-43C4-B6DD-80DEB312DD4E}" type="slidenum">
              <a:rPr lang="el-GR" smtClean="0"/>
              <a:t>‹#›</a:t>
            </a:fld>
            <a:endParaRPr lang="el-GR"/>
          </a:p>
        </p:txBody>
      </p:sp>
    </p:spTree>
    <p:extLst>
      <p:ext uri="{BB962C8B-B14F-4D97-AF65-F5344CB8AC3E}">
        <p14:creationId xmlns:p14="http://schemas.microsoft.com/office/powerpoint/2010/main" val="920113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480D40F-CE8B-498F-105D-B495EC707FD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CAE6077C-C5D4-5435-19AE-E01C84AF22A9}"/>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149D168-5ADF-F94A-8DB7-1B31962BA33A}"/>
              </a:ext>
            </a:extLst>
          </p:cNvPr>
          <p:cNvSpPr>
            <a:spLocks noGrp="1"/>
          </p:cNvSpPr>
          <p:nvPr>
            <p:ph type="dt" sz="half" idx="10"/>
          </p:nvPr>
        </p:nvSpPr>
        <p:spPr/>
        <p:txBody>
          <a:bodyPr/>
          <a:lstStyle/>
          <a:p>
            <a:fld id="{FC4AB4BB-8ED1-48EF-AFAE-4644E4563125}" type="datetimeFigureOut">
              <a:rPr lang="el-GR" smtClean="0"/>
              <a:t>20/5/2024</a:t>
            </a:fld>
            <a:endParaRPr lang="el-GR"/>
          </a:p>
        </p:txBody>
      </p:sp>
      <p:sp>
        <p:nvSpPr>
          <p:cNvPr id="5" name="Θέση υποσέλιδου 4">
            <a:extLst>
              <a:ext uri="{FF2B5EF4-FFF2-40B4-BE49-F238E27FC236}">
                <a16:creationId xmlns:a16="http://schemas.microsoft.com/office/drawing/2014/main" id="{5F04AF8F-D2F8-92F6-0039-C94502D1CD1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F3BBD27-CC76-25E2-0FC9-E94C49FB441E}"/>
              </a:ext>
            </a:extLst>
          </p:cNvPr>
          <p:cNvSpPr>
            <a:spLocks noGrp="1"/>
          </p:cNvSpPr>
          <p:nvPr>
            <p:ph type="sldNum" sz="quarter" idx="12"/>
          </p:nvPr>
        </p:nvSpPr>
        <p:spPr/>
        <p:txBody>
          <a:bodyPr/>
          <a:lstStyle/>
          <a:p>
            <a:fld id="{7D7E5136-7271-43C4-B6DD-80DEB312DD4E}" type="slidenum">
              <a:rPr lang="el-GR" smtClean="0"/>
              <a:t>‹#›</a:t>
            </a:fld>
            <a:endParaRPr lang="el-GR"/>
          </a:p>
        </p:txBody>
      </p:sp>
    </p:spTree>
    <p:extLst>
      <p:ext uri="{BB962C8B-B14F-4D97-AF65-F5344CB8AC3E}">
        <p14:creationId xmlns:p14="http://schemas.microsoft.com/office/powerpoint/2010/main" val="2306263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4F5D71A4-CA32-8A57-9E37-C9DBA0024CA9}"/>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1911F2AB-CA23-0E78-4CB9-31303AB1B1BF}"/>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095B5B0-FA29-76B1-D518-D9F14C777DD6}"/>
              </a:ext>
            </a:extLst>
          </p:cNvPr>
          <p:cNvSpPr>
            <a:spLocks noGrp="1"/>
          </p:cNvSpPr>
          <p:nvPr>
            <p:ph type="dt" sz="half" idx="10"/>
          </p:nvPr>
        </p:nvSpPr>
        <p:spPr/>
        <p:txBody>
          <a:bodyPr/>
          <a:lstStyle/>
          <a:p>
            <a:fld id="{FC4AB4BB-8ED1-48EF-AFAE-4644E4563125}" type="datetimeFigureOut">
              <a:rPr lang="el-GR" smtClean="0"/>
              <a:t>20/5/2024</a:t>
            </a:fld>
            <a:endParaRPr lang="el-GR"/>
          </a:p>
        </p:txBody>
      </p:sp>
      <p:sp>
        <p:nvSpPr>
          <p:cNvPr id="5" name="Θέση υποσέλιδου 4">
            <a:extLst>
              <a:ext uri="{FF2B5EF4-FFF2-40B4-BE49-F238E27FC236}">
                <a16:creationId xmlns:a16="http://schemas.microsoft.com/office/drawing/2014/main" id="{4E4E3EAA-D64D-4F27-0F52-5D42D0504A0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AC9CDFF-5972-6DE9-72C9-C0466C2908DD}"/>
              </a:ext>
            </a:extLst>
          </p:cNvPr>
          <p:cNvSpPr>
            <a:spLocks noGrp="1"/>
          </p:cNvSpPr>
          <p:nvPr>
            <p:ph type="sldNum" sz="quarter" idx="12"/>
          </p:nvPr>
        </p:nvSpPr>
        <p:spPr/>
        <p:txBody>
          <a:bodyPr/>
          <a:lstStyle/>
          <a:p>
            <a:fld id="{7D7E5136-7271-43C4-B6DD-80DEB312DD4E}" type="slidenum">
              <a:rPr lang="el-GR" smtClean="0"/>
              <a:t>‹#›</a:t>
            </a:fld>
            <a:endParaRPr lang="el-GR"/>
          </a:p>
        </p:txBody>
      </p:sp>
    </p:spTree>
    <p:extLst>
      <p:ext uri="{BB962C8B-B14F-4D97-AF65-F5344CB8AC3E}">
        <p14:creationId xmlns:p14="http://schemas.microsoft.com/office/powerpoint/2010/main" val="2146523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ED204F-5B23-4BE1-7A06-D78F4EB7953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C7AEA47-DA41-CCF8-D303-A65F7DB70D0E}"/>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67755F6-8E0A-EECB-627A-79EFD6D94560}"/>
              </a:ext>
            </a:extLst>
          </p:cNvPr>
          <p:cNvSpPr>
            <a:spLocks noGrp="1"/>
          </p:cNvSpPr>
          <p:nvPr>
            <p:ph type="dt" sz="half" idx="10"/>
          </p:nvPr>
        </p:nvSpPr>
        <p:spPr/>
        <p:txBody>
          <a:bodyPr/>
          <a:lstStyle/>
          <a:p>
            <a:fld id="{FC4AB4BB-8ED1-48EF-AFAE-4644E4563125}" type="datetimeFigureOut">
              <a:rPr lang="el-GR" smtClean="0"/>
              <a:t>20/5/2024</a:t>
            </a:fld>
            <a:endParaRPr lang="el-GR"/>
          </a:p>
        </p:txBody>
      </p:sp>
      <p:sp>
        <p:nvSpPr>
          <p:cNvPr id="5" name="Θέση υποσέλιδου 4">
            <a:extLst>
              <a:ext uri="{FF2B5EF4-FFF2-40B4-BE49-F238E27FC236}">
                <a16:creationId xmlns:a16="http://schemas.microsoft.com/office/drawing/2014/main" id="{DB42EFDF-5E4C-C634-1453-D27E7AA9389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B0AD610-FAAF-98BF-71C7-F41AD2755478}"/>
              </a:ext>
            </a:extLst>
          </p:cNvPr>
          <p:cNvSpPr>
            <a:spLocks noGrp="1"/>
          </p:cNvSpPr>
          <p:nvPr>
            <p:ph type="sldNum" sz="quarter" idx="12"/>
          </p:nvPr>
        </p:nvSpPr>
        <p:spPr/>
        <p:txBody>
          <a:bodyPr/>
          <a:lstStyle/>
          <a:p>
            <a:fld id="{7D7E5136-7271-43C4-B6DD-80DEB312DD4E}" type="slidenum">
              <a:rPr lang="el-GR" smtClean="0"/>
              <a:t>‹#›</a:t>
            </a:fld>
            <a:endParaRPr lang="el-GR"/>
          </a:p>
        </p:txBody>
      </p:sp>
    </p:spTree>
    <p:extLst>
      <p:ext uri="{BB962C8B-B14F-4D97-AF65-F5344CB8AC3E}">
        <p14:creationId xmlns:p14="http://schemas.microsoft.com/office/powerpoint/2010/main" val="4172931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116A49-7BEB-0FE7-2D3B-D1BA1CFBE5EA}"/>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B7615D4-398F-38CB-7D99-330AB9B6679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02C7C4DC-794C-0C7C-A253-6886D5AEBD14}"/>
              </a:ext>
            </a:extLst>
          </p:cNvPr>
          <p:cNvSpPr>
            <a:spLocks noGrp="1"/>
          </p:cNvSpPr>
          <p:nvPr>
            <p:ph type="dt" sz="half" idx="10"/>
          </p:nvPr>
        </p:nvSpPr>
        <p:spPr/>
        <p:txBody>
          <a:bodyPr/>
          <a:lstStyle/>
          <a:p>
            <a:fld id="{FC4AB4BB-8ED1-48EF-AFAE-4644E4563125}" type="datetimeFigureOut">
              <a:rPr lang="el-GR" smtClean="0"/>
              <a:t>20/5/2024</a:t>
            </a:fld>
            <a:endParaRPr lang="el-GR"/>
          </a:p>
        </p:txBody>
      </p:sp>
      <p:sp>
        <p:nvSpPr>
          <p:cNvPr id="5" name="Θέση υποσέλιδου 4">
            <a:extLst>
              <a:ext uri="{FF2B5EF4-FFF2-40B4-BE49-F238E27FC236}">
                <a16:creationId xmlns:a16="http://schemas.microsoft.com/office/drawing/2014/main" id="{FEA99577-6C9C-1C92-CB54-F7E85EC97FF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E5943E8-5844-940F-1618-FE34D0201F47}"/>
              </a:ext>
            </a:extLst>
          </p:cNvPr>
          <p:cNvSpPr>
            <a:spLocks noGrp="1"/>
          </p:cNvSpPr>
          <p:nvPr>
            <p:ph type="sldNum" sz="quarter" idx="12"/>
          </p:nvPr>
        </p:nvSpPr>
        <p:spPr/>
        <p:txBody>
          <a:bodyPr/>
          <a:lstStyle/>
          <a:p>
            <a:fld id="{7D7E5136-7271-43C4-B6DD-80DEB312DD4E}" type="slidenum">
              <a:rPr lang="el-GR" smtClean="0"/>
              <a:t>‹#›</a:t>
            </a:fld>
            <a:endParaRPr lang="el-GR"/>
          </a:p>
        </p:txBody>
      </p:sp>
    </p:spTree>
    <p:extLst>
      <p:ext uri="{BB962C8B-B14F-4D97-AF65-F5344CB8AC3E}">
        <p14:creationId xmlns:p14="http://schemas.microsoft.com/office/powerpoint/2010/main" val="2627535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0AA3E4-DA27-5F2A-1FA0-66229766135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1D4B29B-7246-D0AE-41C4-FA70A0B6A89B}"/>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BD07F688-1967-185B-9239-69A00A5A2F2D}"/>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6ED6779E-F232-DCBA-DC55-139E0D4EA9E9}"/>
              </a:ext>
            </a:extLst>
          </p:cNvPr>
          <p:cNvSpPr>
            <a:spLocks noGrp="1"/>
          </p:cNvSpPr>
          <p:nvPr>
            <p:ph type="dt" sz="half" idx="10"/>
          </p:nvPr>
        </p:nvSpPr>
        <p:spPr/>
        <p:txBody>
          <a:bodyPr/>
          <a:lstStyle/>
          <a:p>
            <a:fld id="{FC4AB4BB-8ED1-48EF-AFAE-4644E4563125}" type="datetimeFigureOut">
              <a:rPr lang="el-GR" smtClean="0"/>
              <a:t>20/5/2024</a:t>
            </a:fld>
            <a:endParaRPr lang="el-GR"/>
          </a:p>
        </p:txBody>
      </p:sp>
      <p:sp>
        <p:nvSpPr>
          <p:cNvPr id="6" name="Θέση υποσέλιδου 5">
            <a:extLst>
              <a:ext uri="{FF2B5EF4-FFF2-40B4-BE49-F238E27FC236}">
                <a16:creationId xmlns:a16="http://schemas.microsoft.com/office/drawing/2014/main" id="{5324B91E-D008-8CA7-3D6B-9370D9A10BA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43A63E4-D61E-701B-9C35-9AD1788E94C6}"/>
              </a:ext>
            </a:extLst>
          </p:cNvPr>
          <p:cNvSpPr>
            <a:spLocks noGrp="1"/>
          </p:cNvSpPr>
          <p:nvPr>
            <p:ph type="sldNum" sz="quarter" idx="12"/>
          </p:nvPr>
        </p:nvSpPr>
        <p:spPr/>
        <p:txBody>
          <a:bodyPr/>
          <a:lstStyle/>
          <a:p>
            <a:fld id="{7D7E5136-7271-43C4-B6DD-80DEB312DD4E}" type="slidenum">
              <a:rPr lang="el-GR" smtClean="0"/>
              <a:t>‹#›</a:t>
            </a:fld>
            <a:endParaRPr lang="el-GR"/>
          </a:p>
        </p:txBody>
      </p:sp>
    </p:spTree>
    <p:extLst>
      <p:ext uri="{BB962C8B-B14F-4D97-AF65-F5344CB8AC3E}">
        <p14:creationId xmlns:p14="http://schemas.microsoft.com/office/powerpoint/2010/main" val="1132303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BB2091-EE66-2243-705B-5235D24A245B}"/>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F300F80-7F5F-ADBA-4493-A2B24473906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CF846D6A-D1CB-A5BB-DF59-7C27A57D6A9F}"/>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4B46A298-DFB6-021B-1685-6A8F30D75B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FE8C5A51-807E-07B2-F947-2EB0C7571279}"/>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4AD69E4A-0C7F-CDD9-ABE5-0C0EB7833308}"/>
              </a:ext>
            </a:extLst>
          </p:cNvPr>
          <p:cNvSpPr>
            <a:spLocks noGrp="1"/>
          </p:cNvSpPr>
          <p:nvPr>
            <p:ph type="dt" sz="half" idx="10"/>
          </p:nvPr>
        </p:nvSpPr>
        <p:spPr/>
        <p:txBody>
          <a:bodyPr/>
          <a:lstStyle/>
          <a:p>
            <a:fld id="{FC4AB4BB-8ED1-48EF-AFAE-4644E4563125}" type="datetimeFigureOut">
              <a:rPr lang="el-GR" smtClean="0"/>
              <a:t>20/5/2024</a:t>
            </a:fld>
            <a:endParaRPr lang="el-GR"/>
          </a:p>
        </p:txBody>
      </p:sp>
      <p:sp>
        <p:nvSpPr>
          <p:cNvPr id="8" name="Θέση υποσέλιδου 7">
            <a:extLst>
              <a:ext uri="{FF2B5EF4-FFF2-40B4-BE49-F238E27FC236}">
                <a16:creationId xmlns:a16="http://schemas.microsoft.com/office/drawing/2014/main" id="{4A9AE835-3A75-86A6-8ED2-EA433ADEA4A2}"/>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39A64EF6-966B-E9E6-1A56-EC26B3C28D23}"/>
              </a:ext>
            </a:extLst>
          </p:cNvPr>
          <p:cNvSpPr>
            <a:spLocks noGrp="1"/>
          </p:cNvSpPr>
          <p:nvPr>
            <p:ph type="sldNum" sz="quarter" idx="12"/>
          </p:nvPr>
        </p:nvSpPr>
        <p:spPr/>
        <p:txBody>
          <a:bodyPr/>
          <a:lstStyle/>
          <a:p>
            <a:fld id="{7D7E5136-7271-43C4-B6DD-80DEB312DD4E}" type="slidenum">
              <a:rPr lang="el-GR" smtClean="0"/>
              <a:t>‹#›</a:t>
            </a:fld>
            <a:endParaRPr lang="el-GR"/>
          </a:p>
        </p:txBody>
      </p:sp>
    </p:spTree>
    <p:extLst>
      <p:ext uri="{BB962C8B-B14F-4D97-AF65-F5344CB8AC3E}">
        <p14:creationId xmlns:p14="http://schemas.microsoft.com/office/powerpoint/2010/main" val="741165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ACC4B28-BB94-85C1-ED6F-82885B62AB2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8C13C804-CE83-D41B-C2C0-99B35975980F}"/>
              </a:ext>
            </a:extLst>
          </p:cNvPr>
          <p:cNvSpPr>
            <a:spLocks noGrp="1"/>
          </p:cNvSpPr>
          <p:nvPr>
            <p:ph type="dt" sz="half" idx="10"/>
          </p:nvPr>
        </p:nvSpPr>
        <p:spPr/>
        <p:txBody>
          <a:bodyPr/>
          <a:lstStyle/>
          <a:p>
            <a:fld id="{FC4AB4BB-8ED1-48EF-AFAE-4644E4563125}" type="datetimeFigureOut">
              <a:rPr lang="el-GR" smtClean="0"/>
              <a:t>20/5/2024</a:t>
            </a:fld>
            <a:endParaRPr lang="el-GR"/>
          </a:p>
        </p:txBody>
      </p:sp>
      <p:sp>
        <p:nvSpPr>
          <p:cNvPr id="4" name="Θέση υποσέλιδου 3">
            <a:extLst>
              <a:ext uri="{FF2B5EF4-FFF2-40B4-BE49-F238E27FC236}">
                <a16:creationId xmlns:a16="http://schemas.microsoft.com/office/drawing/2014/main" id="{4B77903D-ACFA-05E3-9670-DA1CB7A6CC55}"/>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6FFED667-4254-B69F-0F4B-6EB2E1D66742}"/>
              </a:ext>
            </a:extLst>
          </p:cNvPr>
          <p:cNvSpPr>
            <a:spLocks noGrp="1"/>
          </p:cNvSpPr>
          <p:nvPr>
            <p:ph type="sldNum" sz="quarter" idx="12"/>
          </p:nvPr>
        </p:nvSpPr>
        <p:spPr/>
        <p:txBody>
          <a:bodyPr/>
          <a:lstStyle/>
          <a:p>
            <a:fld id="{7D7E5136-7271-43C4-B6DD-80DEB312DD4E}" type="slidenum">
              <a:rPr lang="el-GR" smtClean="0"/>
              <a:t>‹#›</a:t>
            </a:fld>
            <a:endParaRPr lang="el-GR"/>
          </a:p>
        </p:txBody>
      </p:sp>
    </p:spTree>
    <p:extLst>
      <p:ext uri="{BB962C8B-B14F-4D97-AF65-F5344CB8AC3E}">
        <p14:creationId xmlns:p14="http://schemas.microsoft.com/office/powerpoint/2010/main" val="3477281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092AB67F-7B8D-BC47-9218-631FEF344005}"/>
              </a:ext>
            </a:extLst>
          </p:cNvPr>
          <p:cNvSpPr>
            <a:spLocks noGrp="1"/>
          </p:cNvSpPr>
          <p:nvPr>
            <p:ph type="dt" sz="half" idx="10"/>
          </p:nvPr>
        </p:nvSpPr>
        <p:spPr/>
        <p:txBody>
          <a:bodyPr/>
          <a:lstStyle/>
          <a:p>
            <a:fld id="{FC4AB4BB-8ED1-48EF-AFAE-4644E4563125}" type="datetimeFigureOut">
              <a:rPr lang="el-GR" smtClean="0"/>
              <a:t>20/5/2024</a:t>
            </a:fld>
            <a:endParaRPr lang="el-GR"/>
          </a:p>
        </p:txBody>
      </p:sp>
      <p:sp>
        <p:nvSpPr>
          <p:cNvPr id="3" name="Θέση υποσέλιδου 2">
            <a:extLst>
              <a:ext uri="{FF2B5EF4-FFF2-40B4-BE49-F238E27FC236}">
                <a16:creationId xmlns:a16="http://schemas.microsoft.com/office/drawing/2014/main" id="{7FF25D1A-AD92-DD27-682B-C90B7D001FBD}"/>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7EF4F4DD-CE74-4004-8D52-F9FCB15F3D7B}"/>
              </a:ext>
            </a:extLst>
          </p:cNvPr>
          <p:cNvSpPr>
            <a:spLocks noGrp="1"/>
          </p:cNvSpPr>
          <p:nvPr>
            <p:ph type="sldNum" sz="quarter" idx="12"/>
          </p:nvPr>
        </p:nvSpPr>
        <p:spPr/>
        <p:txBody>
          <a:bodyPr/>
          <a:lstStyle/>
          <a:p>
            <a:fld id="{7D7E5136-7271-43C4-B6DD-80DEB312DD4E}" type="slidenum">
              <a:rPr lang="el-GR" smtClean="0"/>
              <a:t>‹#›</a:t>
            </a:fld>
            <a:endParaRPr lang="el-GR"/>
          </a:p>
        </p:txBody>
      </p:sp>
    </p:spTree>
    <p:extLst>
      <p:ext uri="{BB962C8B-B14F-4D97-AF65-F5344CB8AC3E}">
        <p14:creationId xmlns:p14="http://schemas.microsoft.com/office/powerpoint/2010/main" val="3314240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4D51F9-BE7E-271E-ADC4-0A705451866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1200E74-DA27-5EB0-02BB-E7DB7C015F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636854DF-F2D3-56F4-19E4-283B21B02D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453894E-BB98-4ABA-4C0C-CC4A4B727DD1}"/>
              </a:ext>
            </a:extLst>
          </p:cNvPr>
          <p:cNvSpPr>
            <a:spLocks noGrp="1"/>
          </p:cNvSpPr>
          <p:nvPr>
            <p:ph type="dt" sz="half" idx="10"/>
          </p:nvPr>
        </p:nvSpPr>
        <p:spPr/>
        <p:txBody>
          <a:bodyPr/>
          <a:lstStyle/>
          <a:p>
            <a:fld id="{FC4AB4BB-8ED1-48EF-AFAE-4644E4563125}" type="datetimeFigureOut">
              <a:rPr lang="el-GR" smtClean="0"/>
              <a:t>20/5/2024</a:t>
            </a:fld>
            <a:endParaRPr lang="el-GR"/>
          </a:p>
        </p:txBody>
      </p:sp>
      <p:sp>
        <p:nvSpPr>
          <p:cNvPr id="6" name="Θέση υποσέλιδου 5">
            <a:extLst>
              <a:ext uri="{FF2B5EF4-FFF2-40B4-BE49-F238E27FC236}">
                <a16:creationId xmlns:a16="http://schemas.microsoft.com/office/drawing/2014/main" id="{0C996737-ECA9-F10B-FA13-ADA99040E9E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E769815-44B4-2504-7701-E98FABB3ED3A}"/>
              </a:ext>
            </a:extLst>
          </p:cNvPr>
          <p:cNvSpPr>
            <a:spLocks noGrp="1"/>
          </p:cNvSpPr>
          <p:nvPr>
            <p:ph type="sldNum" sz="quarter" idx="12"/>
          </p:nvPr>
        </p:nvSpPr>
        <p:spPr/>
        <p:txBody>
          <a:bodyPr/>
          <a:lstStyle/>
          <a:p>
            <a:fld id="{7D7E5136-7271-43C4-B6DD-80DEB312DD4E}" type="slidenum">
              <a:rPr lang="el-GR" smtClean="0"/>
              <a:t>‹#›</a:t>
            </a:fld>
            <a:endParaRPr lang="el-GR"/>
          </a:p>
        </p:txBody>
      </p:sp>
    </p:spTree>
    <p:extLst>
      <p:ext uri="{BB962C8B-B14F-4D97-AF65-F5344CB8AC3E}">
        <p14:creationId xmlns:p14="http://schemas.microsoft.com/office/powerpoint/2010/main" val="3190181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1BC1B1-8BCE-B869-D73D-41295310D1A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BC8BD28D-1D02-5236-F62A-FCB398EBBC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79B8B16A-AB1E-7125-09BA-AAB5217CB3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899A38B-C08A-9D00-8773-EF777631161D}"/>
              </a:ext>
            </a:extLst>
          </p:cNvPr>
          <p:cNvSpPr>
            <a:spLocks noGrp="1"/>
          </p:cNvSpPr>
          <p:nvPr>
            <p:ph type="dt" sz="half" idx="10"/>
          </p:nvPr>
        </p:nvSpPr>
        <p:spPr/>
        <p:txBody>
          <a:bodyPr/>
          <a:lstStyle/>
          <a:p>
            <a:fld id="{FC4AB4BB-8ED1-48EF-AFAE-4644E4563125}" type="datetimeFigureOut">
              <a:rPr lang="el-GR" smtClean="0"/>
              <a:t>20/5/2024</a:t>
            </a:fld>
            <a:endParaRPr lang="el-GR"/>
          </a:p>
        </p:txBody>
      </p:sp>
      <p:sp>
        <p:nvSpPr>
          <p:cNvPr id="6" name="Θέση υποσέλιδου 5">
            <a:extLst>
              <a:ext uri="{FF2B5EF4-FFF2-40B4-BE49-F238E27FC236}">
                <a16:creationId xmlns:a16="http://schemas.microsoft.com/office/drawing/2014/main" id="{2D40BAFC-26EE-6C0D-20EC-1A96644F959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86C96F9-3300-D65E-4CF1-CB05E1DAA3D1}"/>
              </a:ext>
            </a:extLst>
          </p:cNvPr>
          <p:cNvSpPr>
            <a:spLocks noGrp="1"/>
          </p:cNvSpPr>
          <p:nvPr>
            <p:ph type="sldNum" sz="quarter" idx="12"/>
          </p:nvPr>
        </p:nvSpPr>
        <p:spPr/>
        <p:txBody>
          <a:bodyPr/>
          <a:lstStyle/>
          <a:p>
            <a:fld id="{7D7E5136-7271-43C4-B6DD-80DEB312DD4E}" type="slidenum">
              <a:rPr lang="el-GR" smtClean="0"/>
              <a:t>‹#›</a:t>
            </a:fld>
            <a:endParaRPr lang="el-GR"/>
          </a:p>
        </p:txBody>
      </p:sp>
    </p:spTree>
    <p:extLst>
      <p:ext uri="{BB962C8B-B14F-4D97-AF65-F5344CB8AC3E}">
        <p14:creationId xmlns:p14="http://schemas.microsoft.com/office/powerpoint/2010/main" val="3347581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D9BAE18C-ECEC-DF5D-C75E-08B89C60E4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6B140A2-8B87-51BA-F147-4901A271ED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1C7593C-3618-BBF9-D41F-262F24F84D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C4AB4BB-8ED1-48EF-AFAE-4644E4563125}" type="datetimeFigureOut">
              <a:rPr lang="el-GR" smtClean="0"/>
              <a:t>20/5/2024</a:t>
            </a:fld>
            <a:endParaRPr lang="el-GR"/>
          </a:p>
        </p:txBody>
      </p:sp>
      <p:sp>
        <p:nvSpPr>
          <p:cNvPr id="5" name="Θέση υποσέλιδου 4">
            <a:extLst>
              <a:ext uri="{FF2B5EF4-FFF2-40B4-BE49-F238E27FC236}">
                <a16:creationId xmlns:a16="http://schemas.microsoft.com/office/drawing/2014/main" id="{A391986A-50EA-6D2D-27F1-6BCCABB685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E85A2FA8-FBF7-B2B1-6560-698D9ED95F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D7E5136-7271-43C4-B6DD-80DEB312DD4E}" type="slidenum">
              <a:rPr lang="el-GR" smtClean="0"/>
              <a:t>‹#›</a:t>
            </a:fld>
            <a:endParaRPr lang="el-GR"/>
          </a:p>
        </p:txBody>
      </p:sp>
    </p:spTree>
    <p:extLst>
      <p:ext uri="{BB962C8B-B14F-4D97-AF65-F5344CB8AC3E}">
        <p14:creationId xmlns:p14="http://schemas.microsoft.com/office/powerpoint/2010/main" val="14799999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1DBEA52-3773-35F3-A598-91529AFADB66}"/>
              </a:ext>
            </a:extLst>
          </p:cNvPr>
          <p:cNvSpPr>
            <a:spLocks noGrp="1"/>
          </p:cNvSpPr>
          <p:nvPr>
            <p:ph type="ctrTitle"/>
          </p:nvPr>
        </p:nvSpPr>
        <p:spPr>
          <a:xfrm>
            <a:off x="0" y="0"/>
            <a:ext cx="12192000" cy="4945063"/>
          </a:xfrm>
        </p:spPr>
        <p:txBody>
          <a:bodyPr>
            <a:normAutofit fontScale="90000"/>
          </a:bodyPr>
          <a:lstStyle/>
          <a:p>
            <a:r>
              <a:rPr lang="el-GR" sz="6000" b="1" dirty="0"/>
              <a:t>ΘΕΜΑΤΑ ΠΑΤΕΡΙΚΗΣ ΓΡΑΜΜΑΤΕΙΑΣ </a:t>
            </a:r>
            <a:br>
              <a:rPr lang="el-GR" sz="6000" b="1" dirty="0"/>
            </a:br>
            <a:r>
              <a:rPr lang="el-GR" sz="6000" b="1" dirty="0"/>
              <a:t>8</a:t>
            </a:r>
            <a:r>
              <a:rPr lang="el-GR" sz="6000" b="1" baseline="30000" dirty="0"/>
              <a:t>Η</a:t>
            </a:r>
            <a:r>
              <a:rPr lang="el-GR" sz="6000" b="1" dirty="0"/>
              <a:t> ΕΝΟΤΗΤΑ</a:t>
            </a:r>
            <a:br>
              <a:rPr lang="el-GR" dirty="0"/>
            </a:br>
            <a:r>
              <a:rPr lang="el-GR" sz="4900" b="1" dirty="0"/>
              <a:t>Η ΔΙΔΑΣΚΑΛΙΑ ΤΗΣ ΕΚΚΛΗΣΙΑΣ ΓΙΑ ΤΗ ΘΕΟΤΟΚΟ</a:t>
            </a:r>
            <a:br>
              <a:rPr lang="el-GR" sz="4900" b="1" dirty="0"/>
            </a:br>
            <a:r>
              <a:rPr lang="el-GR" sz="4900" b="1" dirty="0"/>
              <a:t>ΠΑΡΘΕΝΟΣ ΚΑΙ ΑΕΙΠΑΡΘΕΝΟΣ</a:t>
            </a:r>
            <a:br>
              <a:rPr lang="el-GR" sz="4900" b="1" dirty="0"/>
            </a:br>
            <a:r>
              <a:rPr lang="el-GR" sz="4900" b="1" dirty="0"/>
              <a:t>ΕΥΑ-ΜΑΡΙΑ</a:t>
            </a:r>
            <a:br>
              <a:rPr lang="el-GR" b="1" dirty="0"/>
            </a:br>
            <a:br>
              <a:rPr lang="el-GR" dirty="0"/>
            </a:br>
            <a:endParaRPr lang="el-GR" dirty="0"/>
          </a:p>
        </p:txBody>
      </p:sp>
      <p:sp>
        <p:nvSpPr>
          <p:cNvPr id="3" name="Υπότιτλος 2">
            <a:extLst>
              <a:ext uri="{FF2B5EF4-FFF2-40B4-BE49-F238E27FC236}">
                <a16:creationId xmlns:a16="http://schemas.microsoft.com/office/drawing/2014/main" id="{57068496-2407-5710-C747-EF9E946199C0}"/>
              </a:ext>
            </a:extLst>
          </p:cNvPr>
          <p:cNvSpPr>
            <a:spLocks noGrp="1"/>
          </p:cNvSpPr>
          <p:nvPr>
            <p:ph type="subTitle" idx="1"/>
          </p:nvPr>
        </p:nvSpPr>
        <p:spPr>
          <a:xfrm>
            <a:off x="1428750" y="4429126"/>
            <a:ext cx="9144000" cy="2428874"/>
          </a:xfrm>
        </p:spPr>
        <p:txBody>
          <a:bodyPr/>
          <a:lstStyle/>
          <a:p>
            <a:r>
              <a:rPr lang="el-GR" dirty="0"/>
              <a:t>ΣΤ΄ ΕΞΑΜΗΝΟΥ </a:t>
            </a:r>
          </a:p>
          <a:p>
            <a:r>
              <a:rPr lang="el-GR" dirty="0"/>
              <a:t>ΙΕΡΑΤΙΚΩΝ ΣΠΟΥΔΩΝ</a:t>
            </a:r>
          </a:p>
          <a:p>
            <a:r>
              <a:rPr lang="el-GR" dirty="0"/>
              <a:t>ΑΕΑΑ</a:t>
            </a:r>
          </a:p>
          <a:p>
            <a:r>
              <a:rPr lang="el-GR" dirty="0"/>
              <a:t>ΑΚΑΔΗΜΑΪΚΟ ΕΤΟΣ 2023-2024</a:t>
            </a:r>
          </a:p>
          <a:p>
            <a:r>
              <a:rPr lang="el-GR" dirty="0"/>
              <a:t>ΔΙΔΑΣΚΟΥΣΑ: ΜΑΡΙΑ ΚΑΡΑΜΠΕΛΙΑ, ΕΔΙΠ</a:t>
            </a:r>
          </a:p>
          <a:p>
            <a:endParaRPr lang="el-GR" dirty="0"/>
          </a:p>
        </p:txBody>
      </p:sp>
    </p:spTree>
    <p:extLst>
      <p:ext uri="{BB962C8B-B14F-4D97-AF65-F5344CB8AC3E}">
        <p14:creationId xmlns:p14="http://schemas.microsoft.com/office/powerpoint/2010/main" val="69162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838200"/>
          </a:xfrm>
        </p:spPr>
        <p:txBody>
          <a:bodyPr/>
          <a:lstStyle/>
          <a:p>
            <a:pPr algn="ctr"/>
            <a:r>
              <a:rPr lang="el-GR" dirty="0"/>
              <a:t>ΘΕΟΤΟΚΟΣ</a:t>
            </a:r>
          </a:p>
        </p:txBody>
      </p:sp>
      <p:sp>
        <p:nvSpPr>
          <p:cNvPr id="3" name="Θέση περιεχομένου 2"/>
          <p:cNvSpPr>
            <a:spLocks noGrp="1"/>
          </p:cNvSpPr>
          <p:nvPr>
            <p:ph idx="1"/>
          </p:nvPr>
        </p:nvSpPr>
        <p:spPr>
          <a:xfrm>
            <a:off x="0" y="711200"/>
            <a:ext cx="12192000" cy="6146800"/>
          </a:xfrm>
        </p:spPr>
        <p:txBody>
          <a:bodyPr>
            <a:normAutofit fontScale="92500" lnSpcReduction="10000"/>
          </a:bodyPr>
          <a:lstStyle/>
          <a:p>
            <a:r>
              <a:rPr lang="el-GR" dirty="0"/>
              <a:t>Η λέξη Θεοτόκος δεν απαντά πουθενά στην Αγία Γραφή. Επιλέχθηκε όμως για να εκφράσει την πίστη της Εκκλησίας στο πρόσωπο της Μητέρας του Θεού Λόγου. </a:t>
            </a:r>
          </a:p>
          <a:p>
            <a:r>
              <a:rPr lang="el-GR" dirty="0"/>
              <a:t>Αν και η λέξη Θεοτόκος δεν υπάρχει στην Κ.Δ., η γέννηση του Ιησού από την Παρθένο Μαρία μαρτυρείται σαφώς στην Κ.Δ. και γι' αυτό αποτέλεσε αναπόσπαστο τμήμα της Καθολικής Παράδοσης.</a:t>
            </a:r>
          </a:p>
          <a:p>
            <a:r>
              <a:rPr lang="el-GR" dirty="0"/>
              <a:t>Οι σχετικές δηλώσεις του Συμβόλου της Πίστεως δεν αποτελούν απλή δήλωση ενός ιστορικού γεγονότος, αλλά εκφράζουν σαφή ομολογία, προσλαμβάνοντας ομολογιακό-δογματικό χαρακτήρα. </a:t>
            </a:r>
          </a:p>
          <a:p>
            <a:r>
              <a:rPr lang="el-GR" dirty="0"/>
              <a:t>Όσοι αρνούνται την πίστη αυτή της Εκκλησίας αναθεματίζονται: "</a:t>
            </a:r>
            <a:r>
              <a:rPr lang="el-GR" i="1" dirty="0" err="1"/>
              <a:t>Εἴ</a:t>
            </a:r>
            <a:r>
              <a:rPr lang="el-GR" i="1" dirty="0"/>
              <a:t> τις </a:t>
            </a:r>
            <a:r>
              <a:rPr lang="el-GR" i="1" dirty="0" err="1"/>
              <a:t>οὐχ</a:t>
            </a:r>
            <a:r>
              <a:rPr lang="el-GR" i="1" dirty="0"/>
              <a:t> </a:t>
            </a:r>
            <a:r>
              <a:rPr lang="el-GR" i="1" dirty="0" err="1"/>
              <a:t>ὁμολογεῖ</a:t>
            </a:r>
            <a:r>
              <a:rPr lang="el-GR" i="1" dirty="0"/>
              <a:t> </a:t>
            </a:r>
            <a:r>
              <a:rPr lang="el-GR" i="1" dirty="0" err="1"/>
              <a:t>Θεὸν</a:t>
            </a:r>
            <a:r>
              <a:rPr lang="el-GR" i="1" dirty="0"/>
              <a:t> </a:t>
            </a:r>
            <a:r>
              <a:rPr lang="el-GR" i="1" dirty="0" err="1"/>
              <a:t>κάτ</a:t>
            </a:r>
            <a:r>
              <a:rPr lang="el-GR" i="1" dirty="0"/>
              <a:t>' </a:t>
            </a:r>
            <a:r>
              <a:rPr lang="el-GR" i="1" dirty="0" err="1"/>
              <a:t>ἀλήθειαν</a:t>
            </a:r>
            <a:r>
              <a:rPr lang="el-GR" i="1" dirty="0"/>
              <a:t> </a:t>
            </a:r>
            <a:r>
              <a:rPr lang="el-GR" i="1" dirty="0" err="1"/>
              <a:t>εἶναι</a:t>
            </a:r>
            <a:r>
              <a:rPr lang="el-GR" i="1" dirty="0"/>
              <a:t> </a:t>
            </a:r>
            <a:r>
              <a:rPr lang="el-GR" i="1" dirty="0" err="1"/>
              <a:t>τὸν</a:t>
            </a:r>
            <a:r>
              <a:rPr lang="el-GR" i="1" dirty="0"/>
              <a:t> </a:t>
            </a:r>
            <a:r>
              <a:rPr lang="el-GR" i="1" dirty="0" err="1"/>
              <a:t>Ἐμμανουὴλ</a:t>
            </a:r>
            <a:r>
              <a:rPr lang="el-GR" i="1" dirty="0"/>
              <a:t> </a:t>
            </a:r>
            <a:r>
              <a:rPr lang="el-GR" i="1" dirty="0" err="1"/>
              <a:t>καὶ</a:t>
            </a:r>
            <a:r>
              <a:rPr lang="el-GR" i="1" dirty="0"/>
              <a:t> </a:t>
            </a:r>
            <a:r>
              <a:rPr lang="el-GR" i="1" dirty="0" err="1"/>
              <a:t>διὰ</a:t>
            </a:r>
            <a:r>
              <a:rPr lang="el-GR" i="1" dirty="0"/>
              <a:t> </a:t>
            </a:r>
            <a:r>
              <a:rPr lang="el-GR" i="1" dirty="0" err="1"/>
              <a:t>τοῦτο</a:t>
            </a:r>
            <a:r>
              <a:rPr lang="el-GR" i="1" dirty="0"/>
              <a:t> </a:t>
            </a:r>
            <a:r>
              <a:rPr lang="el-GR" i="1" dirty="0" err="1">
                <a:solidFill>
                  <a:srgbClr val="FF0000"/>
                </a:solidFill>
              </a:rPr>
              <a:t>Θεοτόκον</a:t>
            </a:r>
            <a:r>
              <a:rPr lang="el-GR" i="1" dirty="0">
                <a:solidFill>
                  <a:srgbClr val="FF0000"/>
                </a:solidFill>
              </a:rPr>
              <a:t> </a:t>
            </a:r>
            <a:r>
              <a:rPr lang="el-GR" i="1" dirty="0" err="1"/>
              <a:t>τὴν</a:t>
            </a:r>
            <a:r>
              <a:rPr lang="el-GR" i="1" dirty="0"/>
              <a:t> </a:t>
            </a:r>
            <a:r>
              <a:rPr lang="el-GR" i="1" dirty="0" err="1"/>
              <a:t>ἁγίαν</a:t>
            </a:r>
            <a:r>
              <a:rPr lang="el-GR" i="1" dirty="0"/>
              <a:t> Παρθένον (</a:t>
            </a:r>
            <a:r>
              <a:rPr lang="el-GR" i="1" dirty="0" err="1"/>
              <a:t>γεγέννηκε</a:t>
            </a:r>
            <a:r>
              <a:rPr lang="el-GR" i="1" dirty="0"/>
              <a:t> </a:t>
            </a:r>
            <a:r>
              <a:rPr lang="el-GR" i="1" dirty="0" err="1"/>
              <a:t>γὰρ</a:t>
            </a:r>
            <a:r>
              <a:rPr lang="el-GR" i="1" dirty="0"/>
              <a:t> </a:t>
            </a:r>
            <a:r>
              <a:rPr lang="el-GR" i="1" dirty="0" err="1"/>
              <a:t>σαρκικῶς</a:t>
            </a:r>
            <a:r>
              <a:rPr lang="el-GR" i="1" dirty="0"/>
              <a:t> σάρκα γεγονότα </a:t>
            </a:r>
            <a:r>
              <a:rPr lang="el-GR" i="1" dirty="0" err="1"/>
              <a:t>τὸν</a:t>
            </a:r>
            <a:r>
              <a:rPr lang="el-GR" i="1" dirty="0"/>
              <a:t> </a:t>
            </a:r>
            <a:r>
              <a:rPr lang="el-GR" i="1" dirty="0" err="1"/>
              <a:t>ἐκ</a:t>
            </a:r>
            <a:r>
              <a:rPr lang="el-GR" i="1" dirty="0"/>
              <a:t> </a:t>
            </a:r>
            <a:r>
              <a:rPr lang="el-GR" i="1" dirty="0" err="1"/>
              <a:t>τοῦ</a:t>
            </a:r>
            <a:r>
              <a:rPr lang="el-GR" i="1" dirty="0"/>
              <a:t> </a:t>
            </a:r>
            <a:r>
              <a:rPr lang="el-GR" i="1" dirty="0" err="1"/>
              <a:t>Θεοῦ</a:t>
            </a:r>
            <a:r>
              <a:rPr lang="el-GR" i="1" dirty="0"/>
              <a:t> </a:t>
            </a:r>
            <a:r>
              <a:rPr lang="el-GR" i="1" dirty="0" err="1"/>
              <a:t>Λόγον</a:t>
            </a:r>
            <a:r>
              <a:rPr lang="el-GR" i="1" dirty="0"/>
              <a:t>) </a:t>
            </a:r>
            <a:r>
              <a:rPr lang="el-GR" i="1" dirty="0" err="1"/>
              <a:t>ἀνάθεμα</a:t>
            </a:r>
            <a:r>
              <a:rPr lang="el-GR" i="1" dirty="0"/>
              <a:t> </a:t>
            </a:r>
            <a:r>
              <a:rPr lang="el-GR" i="1" dirty="0" err="1"/>
              <a:t>ἔστω</a:t>
            </a:r>
            <a:r>
              <a:rPr lang="el-GR" dirty="0"/>
              <a:t>" (</a:t>
            </a:r>
            <a:r>
              <a:rPr lang="en-US" dirty="0"/>
              <a:t>ACO 1,1,1, </a:t>
            </a:r>
            <a:r>
              <a:rPr lang="el-GR" dirty="0"/>
              <a:t>σ</a:t>
            </a:r>
            <a:r>
              <a:rPr lang="en-US" dirty="0"/>
              <a:t>.40)</a:t>
            </a:r>
            <a:endParaRPr lang="el-GR" dirty="0"/>
          </a:p>
          <a:p>
            <a:r>
              <a:rPr lang="el-GR" dirty="0"/>
              <a:t>Όπως ήδη είδαμε το όνομα Θεοτόκος χρησιμοποιείται ευρύτατα ήδη από τον 3ο αιώνα. Από τότε ολόκληρη η δογματική διδασκαλία της Εκκλησίας, η σχετική με την Παρθένο Μαρία, μπορεί να συνοψιστεί σε δύο μόνο ονόματα: </a:t>
            </a:r>
            <a:r>
              <a:rPr lang="el-GR" b="1" dirty="0"/>
              <a:t>ΘΕΟΤΟΚΟΣ </a:t>
            </a:r>
            <a:r>
              <a:rPr lang="el-GR" dirty="0"/>
              <a:t>και </a:t>
            </a:r>
            <a:r>
              <a:rPr lang="el-GR" b="1" dirty="0"/>
              <a:t>ΑΕΙΠΑΡΘΕΝΟΣ</a:t>
            </a:r>
            <a:r>
              <a:rPr lang="el-GR" dirty="0"/>
              <a:t>.</a:t>
            </a:r>
          </a:p>
        </p:txBody>
      </p:sp>
    </p:spTree>
    <p:extLst>
      <p:ext uri="{BB962C8B-B14F-4D97-AF65-F5344CB8AC3E}">
        <p14:creationId xmlns:p14="http://schemas.microsoft.com/office/powerpoint/2010/main" val="26299777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34096"/>
          </a:xfrm>
        </p:spPr>
        <p:txBody>
          <a:bodyPr/>
          <a:lstStyle/>
          <a:p>
            <a:pPr algn="ctr"/>
            <a:r>
              <a:rPr lang="el-GR" dirty="0"/>
              <a:t>ΠΑΡΘΕΝΟΣ ΚΑΙ ΑΕΙΠΑΡΘΕΝΟΣ</a:t>
            </a:r>
          </a:p>
        </p:txBody>
      </p:sp>
      <p:sp>
        <p:nvSpPr>
          <p:cNvPr id="3" name="Θέση περιεχομένου 2"/>
          <p:cNvSpPr>
            <a:spLocks noGrp="1"/>
          </p:cNvSpPr>
          <p:nvPr>
            <p:ph idx="1"/>
          </p:nvPr>
        </p:nvSpPr>
        <p:spPr>
          <a:xfrm>
            <a:off x="0" y="592428"/>
            <a:ext cx="12192000" cy="6265572"/>
          </a:xfrm>
        </p:spPr>
        <p:txBody>
          <a:bodyPr>
            <a:normAutofit lnSpcReduction="10000"/>
          </a:bodyPr>
          <a:lstStyle/>
          <a:p>
            <a:r>
              <a:rPr lang="el-GR" dirty="0"/>
              <a:t>Πηγή της παρθενικής ζωής είναι η Παρθενική Αγία Τριάδα. Ο Γρηγόριος ο Θεολόγος μας ξεκαθαρίζει «</a:t>
            </a:r>
            <a:r>
              <a:rPr lang="el-GR" i="1" dirty="0"/>
              <a:t>πρώτη Παρθένος </a:t>
            </a:r>
            <a:r>
              <a:rPr lang="el-GR" i="1" dirty="0" err="1"/>
              <a:t>ἐστίν</a:t>
            </a:r>
            <a:r>
              <a:rPr lang="el-GR" i="1" dirty="0"/>
              <a:t> </a:t>
            </a:r>
            <a:r>
              <a:rPr lang="el-GR" i="1" dirty="0" err="1"/>
              <a:t>ἁγνὴ</a:t>
            </a:r>
            <a:r>
              <a:rPr lang="el-GR" i="1" dirty="0"/>
              <a:t> </a:t>
            </a:r>
            <a:r>
              <a:rPr lang="el-GR" i="1" dirty="0" err="1"/>
              <a:t>Τριάς</a:t>
            </a:r>
            <a:r>
              <a:rPr lang="el-GR" dirty="0"/>
              <a:t>» (</a:t>
            </a:r>
            <a:r>
              <a:rPr lang="el-GR" i="1" dirty="0"/>
              <a:t>Παρθενίας </a:t>
            </a:r>
            <a:r>
              <a:rPr lang="el-GR" i="1" dirty="0" err="1"/>
              <a:t>ἔπαινος</a:t>
            </a:r>
            <a:r>
              <a:rPr lang="el-GR" dirty="0"/>
              <a:t>, 20, </a:t>
            </a:r>
            <a:r>
              <a:rPr lang="en-US" dirty="0"/>
              <a:t>PG </a:t>
            </a:r>
            <a:r>
              <a:rPr lang="el-GR" dirty="0"/>
              <a:t>37</a:t>
            </a:r>
            <a:r>
              <a:rPr lang="en-US" dirty="0"/>
              <a:t>, 253A).</a:t>
            </a:r>
          </a:p>
          <a:p>
            <a:r>
              <a:rPr lang="el-GR" dirty="0"/>
              <a:t>Θεμέλιο της παρθενικής ζωής είναι ο ίδιος ο Χριστός. Σύμφωνα με τον Ιωάννη τον Δαμασκηνό: «</a:t>
            </a:r>
            <a:r>
              <a:rPr lang="el-GR" i="1" dirty="0" err="1"/>
              <a:t>Ἡμεῖς</a:t>
            </a:r>
            <a:r>
              <a:rPr lang="el-GR" i="1" dirty="0"/>
              <a:t> δέ </a:t>
            </a:r>
            <a:r>
              <a:rPr lang="el-GR" i="1" dirty="0" err="1"/>
              <a:t>φαμεν</a:t>
            </a:r>
            <a:r>
              <a:rPr lang="el-GR" i="1" dirty="0"/>
              <a:t> </a:t>
            </a:r>
            <a:r>
              <a:rPr lang="el-GR" i="1" dirty="0" err="1"/>
              <a:t>τῷ</a:t>
            </a:r>
            <a:r>
              <a:rPr lang="el-GR" i="1" dirty="0"/>
              <a:t> </a:t>
            </a:r>
            <a:r>
              <a:rPr lang="el-GR" i="1" dirty="0" err="1"/>
              <a:t>ἐκ</a:t>
            </a:r>
            <a:r>
              <a:rPr lang="el-GR" i="1" dirty="0"/>
              <a:t> Παρθένου </a:t>
            </a:r>
            <a:r>
              <a:rPr lang="el-GR" i="1" dirty="0" err="1"/>
              <a:t>σαρκωθέντι</a:t>
            </a:r>
            <a:r>
              <a:rPr lang="el-GR" i="1" dirty="0"/>
              <a:t> </a:t>
            </a:r>
            <a:r>
              <a:rPr lang="el-GR" i="1" dirty="0" err="1"/>
              <a:t>Θεῷ</a:t>
            </a:r>
            <a:r>
              <a:rPr lang="el-GR" i="1" dirty="0"/>
              <a:t> </a:t>
            </a:r>
            <a:r>
              <a:rPr lang="el-GR" i="1" dirty="0" err="1"/>
              <a:t>Λόγῳ</a:t>
            </a:r>
            <a:r>
              <a:rPr lang="el-GR" i="1" dirty="0"/>
              <a:t> </a:t>
            </a:r>
            <a:r>
              <a:rPr lang="el-GR" i="1" dirty="0" err="1"/>
              <a:t>θαρρήσαντες</a:t>
            </a:r>
            <a:r>
              <a:rPr lang="el-GR" i="1" dirty="0"/>
              <a:t>, </a:t>
            </a:r>
            <a:r>
              <a:rPr lang="el-GR" i="1" dirty="0" err="1"/>
              <a:t>ὡς</a:t>
            </a:r>
            <a:r>
              <a:rPr lang="el-GR" i="1" dirty="0"/>
              <a:t> ἡ παρθενία </a:t>
            </a:r>
            <a:r>
              <a:rPr lang="el-GR" i="1" dirty="0" err="1"/>
              <a:t>ἄνωθεν</a:t>
            </a:r>
            <a:r>
              <a:rPr lang="el-GR" i="1" dirty="0"/>
              <a:t> </a:t>
            </a:r>
            <a:r>
              <a:rPr lang="el-GR" i="1" dirty="0" err="1"/>
              <a:t>καὶ</a:t>
            </a:r>
            <a:r>
              <a:rPr lang="el-GR" i="1" dirty="0"/>
              <a:t> </a:t>
            </a:r>
            <a:r>
              <a:rPr lang="el-GR" i="1" dirty="0" err="1"/>
              <a:t>ἐξ</a:t>
            </a:r>
            <a:r>
              <a:rPr lang="el-GR" i="1" dirty="0"/>
              <a:t>’ </a:t>
            </a:r>
            <a:r>
              <a:rPr lang="el-GR" i="1" dirty="0" err="1"/>
              <a:t>ἀρχῆς</a:t>
            </a:r>
            <a:r>
              <a:rPr lang="el-GR" i="1" dirty="0"/>
              <a:t> </a:t>
            </a:r>
            <a:r>
              <a:rPr lang="el-GR" i="1" dirty="0" err="1"/>
              <a:t>ἐνεφυτεύθη</a:t>
            </a:r>
            <a:r>
              <a:rPr lang="el-GR" i="1" dirty="0"/>
              <a:t> </a:t>
            </a:r>
            <a:r>
              <a:rPr lang="el-GR" i="1" dirty="0" err="1"/>
              <a:t>τῇ</a:t>
            </a:r>
            <a:r>
              <a:rPr lang="el-GR" i="1" dirty="0"/>
              <a:t> φύσει </a:t>
            </a:r>
            <a:r>
              <a:rPr lang="el-GR" i="1" dirty="0" err="1"/>
              <a:t>τῶν</a:t>
            </a:r>
            <a:r>
              <a:rPr lang="el-GR" i="1" dirty="0"/>
              <a:t> </a:t>
            </a:r>
            <a:r>
              <a:rPr lang="el-GR" i="1" dirty="0" err="1"/>
              <a:t>ἀνθρώπων</a:t>
            </a:r>
            <a:r>
              <a:rPr lang="el-GR" dirty="0"/>
              <a:t>» (</a:t>
            </a:r>
            <a:r>
              <a:rPr lang="el-GR" i="1" dirty="0" err="1"/>
              <a:t>Ἔκδοσις</a:t>
            </a:r>
            <a:r>
              <a:rPr lang="el-GR" i="1" dirty="0"/>
              <a:t> </a:t>
            </a:r>
            <a:r>
              <a:rPr lang="el-GR" i="1" dirty="0" err="1"/>
              <a:t>ἀκριβῆς</a:t>
            </a:r>
            <a:r>
              <a:rPr lang="el-GR" i="1" dirty="0"/>
              <a:t> </a:t>
            </a:r>
            <a:r>
              <a:rPr lang="el-GR" i="1" dirty="0" err="1"/>
              <a:t>τῆς</a:t>
            </a:r>
            <a:r>
              <a:rPr lang="el-GR" i="1" dirty="0"/>
              <a:t> </a:t>
            </a:r>
            <a:r>
              <a:rPr lang="el-GR" i="1" dirty="0" err="1"/>
              <a:t>Ὀρθοδόξου</a:t>
            </a:r>
            <a:r>
              <a:rPr lang="el-GR" i="1" dirty="0"/>
              <a:t> πίστεως</a:t>
            </a:r>
            <a:r>
              <a:rPr lang="el-GR" dirty="0"/>
              <a:t>, 4,24, </a:t>
            </a:r>
            <a:r>
              <a:rPr lang="en-US" dirty="0"/>
              <a:t>PG</a:t>
            </a:r>
            <a:r>
              <a:rPr lang="el-GR" dirty="0"/>
              <a:t> 94, 1205</a:t>
            </a:r>
            <a:r>
              <a:rPr lang="en-US" dirty="0"/>
              <a:t>D).</a:t>
            </a:r>
          </a:p>
          <a:p>
            <a:r>
              <a:rPr lang="el-GR" dirty="0"/>
              <a:t>Η Παρθένος Μαρία, ως μητέρα της καινής κτίσης, με την παρθενία της διακόπτει τον θάνατο: ««</a:t>
            </a:r>
            <a:r>
              <a:rPr lang="el-GR" i="1" dirty="0" err="1"/>
              <a:t>Εἰ</a:t>
            </a:r>
            <a:r>
              <a:rPr lang="el-GR" i="1" dirty="0"/>
              <a:t> </a:t>
            </a:r>
            <a:r>
              <a:rPr lang="el-GR" i="1" dirty="0" err="1"/>
              <a:t>οὖν</a:t>
            </a:r>
            <a:r>
              <a:rPr lang="el-GR" i="1" dirty="0"/>
              <a:t> </a:t>
            </a:r>
            <a:r>
              <a:rPr lang="el-GR" i="1" dirty="0" err="1"/>
              <a:t>οὐ</a:t>
            </a:r>
            <a:r>
              <a:rPr lang="el-GR" i="1" dirty="0"/>
              <a:t> δύναται </a:t>
            </a:r>
            <a:r>
              <a:rPr lang="el-GR" i="1" dirty="0" err="1"/>
              <a:t>παρελθεῖν</a:t>
            </a:r>
            <a:r>
              <a:rPr lang="el-GR" i="1" dirty="0"/>
              <a:t> </a:t>
            </a:r>
            <a:r>
              <a:rPr lang="el-GR" i="1" dirty="0" err="1"/>
              <a:t>τήν</a:t>
            </a:r>
            <a:r>
              <a:rPr lang="el-GR" i="1" dirty="0"/>
              <a:t> </a:t>
            </a:r>
            <a:r>
              <a:rPr lang="el-GR" i="1" dirty="0" err="1"/>
              <a:t>παρθενίαν</a:t>
            </a:r>
            <a:r>
              <a:rPr lang="el-GR" i="1" dirty="0"/>
              <a:t> ὁ θάνατος, </a:t>
            </a:r>
            <a:r>
              <a:rPr lang="el-GR" i="1" dirty="0" err="1"/>
              <a:t>ἀλλ</a:t>
            </a:r>
            <a:r>
              <a:rPr lang="el-GR" i="1" dirty="0"/>
              <a:t>’ </a:t>
            </a:r>
            <a:r>
              <a:rPr lang="el-GR" i="1" dirty="0" err="1"/>
              <a:t>ἐν</a:t>
            </a:r>
            <a:r>
              <a:rPr lang="el-GR" i="1" dirty="0"/>
              <a:t> </a:t>
            </a:r>
            <a:r>
              <a:rPr lang="el-GR" i="1" dirty="0" err="1"/>
              <a:t>αὐτῇ</a:t>
            </a:r>
            <a:r>
              <a:rPr lang="el-GR" i="1" dirty="0"/>
              <a:t> </a:t>
            </a:r>
            <a:r>
              <a:rPr lang="el-GR" i="1" dirty="0" err="1"/>
              <a:t>καταλήψει</a:t>
            </a:r>
            <a:r>
              <a:rPr lang="el-GR" i="1" dirty="0"/>
              <a:t> </a:t>
            </a:r>
            <a:r>
              <a:rPr lang="el-GR" i="1" dirty="0" err="1"/>
              <a:t>καί</a:t>
            </a:r>
            <a:r>
              <a:rPr lang="el-GR" i="1" dirty="0"/>
              <a:t> καταλύεται, </a:t>
            </a:r>
            <a:r>
              <a:rPr lang="el-GR" i="1" dirty="0" err="1"/>
              <a:t>σαφῶς</a:t>
            </a:r>
            <a:r>
              <a:rPr lang="el-GR" i="1" dirty="0"/>
              <a:t> </a:t>
            </a:r>
            <a:r>
              <a:rPr lang="el-GR" i="1" dirty="0" err="1"/>
              <a:t>ἀποδείκνυται</a:t>
            </a:r>
            <a:r>
              <a:rPr lang="el-GR" i="1" dirty="0"/>
              <a:t> </a:t>
            </a:r>
            <a:r>
              <a:rPr lang="el-GR" i="1" dirty="0" err="1"/>
              <a:t>τὸ</a:t>
            </a:r>
            <a:r>
              <a:rPr lang="el-GR" i="1" dirty="0"/>
              <a:t> </a:t>
            </a:r>
            <a:r>
              <a:rPr lang="el-GR" i="1" dirty="0" err="1"/>
              <a:t>κρεῖττον</a:t>
            </a:r>
            <a:r>
              <a:rPr lang="el-GR" i="1" dirty="0"/>
              <a:t> </a:t>
            </a:r>
            <a:r>
              <a:rPr lang="el-GR" i="1" dirty="0" err="1"/>
              <a:t>εἶναι</a:t>
            </a:r>
            <a:r>
              <a:rPr lang="el-GR" i="1" dirty="0"/>
              <a:t> </a:t>
            </a:r>
            <a:r>
              <a:rPr lang="el-GR" i="1" dirty="0" err="1"/>
              <a:t>τοῦ</a:t>
            </a:r>
            <a:r>
              <a:rPr lang="el-GR" i="1" dirty="0"/>
              <a:t> θανάτου </a:t>
            </a:r>
            <a:r>
              <a:rPr lang="el-GR" i="1" dirty="0" err="1"/>
              <a:t>τήν</a:t>
            </a:r>
            <a:r>
              <a:rPr lang="el-GR" i="1" dirty="0"/>
              <a:t> </a:t>
            </a:r>
            <a:r>
              <a:rPr lang="el-GR" i="1" dirty="0" err="1"/>
              <a:t>παρθενίαν</a:t>
            </a:r>
            <a:r>
              <a:rPr lang="el-GR" i="1" dirty="0"/>
              <a:t> </a:t>
            </a:r>
            <a:r>
              <a:rPr lang="el-GR" i="1" dirty="0" err="1"/>
              <a:t>καί</a:t>
            </a:r>
            <a:r>
              <a:rPr lang="el-GR" i="1" dirty="0"/>
              <a:t> </a:t>
            </a:r>
            <a:r>
              <a:rPr lang="el-GR" i="1" dirty="0" err="1"/>
              <a:t>καλῶς</a:t>
            </a:r>
            <a:r>
              <a:rPr lang="el-GR" i="1" dirty="0"/>
              <a:t> </a:t>
            </a:r>
            <a:r>
              <a:rPr lang="el-GR" i="1" dirty="0" err="1"/>
              <a:t>ἄφθορον</a:t>
            </a:r>
            <a:r>
              <a:rPr lang="el-GR" i="1" dirty="0"/>
              <a:t> </a:t>
            </a:r>
            <a:r>
              <a:rPr lang="el-GR" i="1" dirty="0" err="1"/>
              <a:t>ὀνομάζεται</a:t>
            </a:r>
            <a:r>
              <a:rPr lang="el-GR" i="1" dirty="0"/>
              <a:t> </a:t>
            </a:r>
            <a:r>
              <a:rPr lang="el-GR" i="1" dirty="0" err="1"/>
              <a:t>σῶμα</a:t>
            </a:r>
            <a:r>
              <a:rPr lang="el-GR" i="1" dirty="0"/>
              <a:t> </a:t>
            </a:r>
            <a:r>
              <a:rPr lang="el-GR" i="1" dirty="0" err="1"/>
              <a:t>τό</a:t>
            </a:r>
            <a:r>
              <a:rPr lang="el-GR" i="1" dirty="0"/>
              <a:t> </a:t>
            </a:r>
            <a:r>
              <a:rPr lang="el-GR" i="1" dirty="0" err="1"/>
              <a:t>μή</a:t>
            </a:r>
            <a:r>
              <a:rPr lang="el-GR" i="1" dirty="0"/>
              <a:t> </a:t>
            </a:r>
            <a:r>
              <a:rPr lang="el-GR" i="1" dirty="0" err="1"/>
              <a:t>ὑπουργῆσαν</a:t>
            </a:r>
            <a:r>
              <a:rPr lang="el-GR" i="1" dirty="0"/>
              <a:t> </a:t>
            </a:r>
            <a:r>
              <a:rPr lang="el-GR" i="1" dirty="0" err="1"/>
              <a:t>τῇ</a:t>
            </a:r>
            <a:r>
              <a:rPr lang="el-GR" i="1" dirty="0"/>
              <a:t> </a:t>
            </a:r>
            <a:r>
              <a:rPr lang="el-GR" i="1" dirty="0" err="1"/>
              <a:t>τοῦ</a:t>
            </a:r>
            <a:r>
              <a:rPr lang="el-GR" i="1" dirty="0"/>
              <a:t> </a:t>
            </a:r>
            <a:r>
              <a:rPr lang="el-GR" i="1" dirty="0" err="1"/>
              <a:t>φθαρτοῦ</a:t>
            </a:r>
            <a:r>
              <a:rPr lang="el-GR" i="1" dirty="0"/>
              <a:t> βίου </a:t>
            </a:r>
            <a:r>
              <a:rPr lang="el-GR" i="1" dirty="0" err="1"/>
              <a:t>ὑπηρεσίᾳ</a:t>
            </a:r>
            <a:r>
              <a:rPr lang="el-GR" i="1" dirty="0"/>
              <a:t> μηδέ </a:t>
            </a:r>
            <a:r>
              <a:rPr lang="el-GR" i="1" dirty="0" err="1"/>
              <a:t>τῆς</a:t>
            </a:r>
            <a:r>
              <a:rPr lang="el-GR" i="1" dirty="0"/>
              <a:t> </a:t>
            </a:r>
            <a:r>
              <a:rPr lang="el-GR" i="1" dirty="0" err="1"/>
              <a:t>θνητῆς</a:t>
            </a:r>
            <a:r>
              <a:rPr lang="el-GR" i="1" dirty="0"/>
              <a:t> </a:t>
            </a:r>
            <a:r>
              <a:rPr lang="el-GR" i="1" dirty="0" err="1"/>
              <a:t>διαδοχῆς</a:t>
            </a:r>
            <a:r>
              <a:rPr lang="el-GR" i="1" dirty="0"/>
              <a:t> </a:t>
            </a:r>
            <a:r>
              <a:rPr lang="el-GR" i="1" dirty="0" err="1"/>
              <a:t>ὄργανον</a:t>
            </a:r>
            <a:r>
              <a:rPr lang="el-GR" i="1" dirty="0"/>
              <a:t> γενέσθαι </a:t>
            </a:r>
            <a:r>
              <a:rPr lang="el-GR" i="1" dirty="0" err="1"/>
              <a:t>καταδεξάμενον</a:t>
            </a:r>
            <a:r>
              <a:rPr lang="el-GR" i="1" dirty="0"/>
              <a:t>. </a:t>
            </a:r>
            <a:r>
              <a:rPr lang="el-GR" i="1" dirty="0" err="1"/>
              <a:t>Ἐν</a:t>
            </a:r>
            <a:r>
              <a:rPr lang="el-GR" i="1" dirty="0"/>
              <a:t> </a:t>
            </a:r>
            <a:r>
              <a:rPr lang="el-GR" i="1" dirty="0" err="1"/>
              <a:t>τούτῳ</a:t>
            </a:r>
            <a:r>
              <a:rPr lang="el-GR" i="1" dirty="0"/>
              <a:t> γάρ </a:t>
            </a:r>
            <a:r>
              <a:rPr lang="el-GR" i="1" dirty="0" err="1"/>
              <a:t>διεκόπη</a:t>
            </a:r>
            <a:r>
              <a:rPr lang="el-GR" i="1" dirty="0"/>
              <a:t> </a:t>
            </a:r>
            <a:r>
              <a:rPr lang="el-GR" i="1" dirty="0" err="1"/>
              <a:t>τό</a:t>
            </a:r>
            <a:r>
              <a:rPr lang="el-GR" i="1" dirty="0"/>
              <a:t> συνεχές </a:t>
            </a:r>
            <a:r>
              <a:rPr lang="el-GR" i="1" dirty="0" err="1"/>
              <a:t>τῆς</a:t>
            </a:r>
            <a:r>
              <a:rPr lang="el-GR" i="1" dirty="0"/>
              <a:t> </a:t>
            </a:r>
            <a:r>
              <a:rPr lang="el-GR" i="1" dirty="0" err="1"/>
              <a:t>τοῦ</a:t>
            </a:r>
            <a:r>
              <a:rPr lang="el-GR" i="1" dirty="0"/>
              <a:t> </a:t>
            </a:r>
            <a:r>
              <a:rPr lang="el-GR" i="1" dirty="0" err="1"/>
              <a:t>φθείρεσθαι</a:t>
            </a:r>
            <a:r>
              <a:rPr lang="el-GR" i="1" dirty="0"/>
              <a:t> </a:t>
            </a:r>
            <a:r>
              <a:rPr lang="el-GR" i="1" dirty="0" err="1"/>
              <a:t>καί</a:t>
            </a:r>
            <a:r>
              <a:rPr lang="el-GR" i="1" dirty="0"/>
              <a:t> </a:t>
            </a:r>
            <a:r>
              <a:rPr lang="el-GR" i="1" dirty="0" err="1"/>
              <a:t>ἀποθνήσκειν</a:t>
            </a:r>
            <a:r>
              <a:rPr lang="el-GR" i="1" dirty="0"/>
              <a:t> </a:t>
            </a:r>
            <a:r>
              <a:rPr lang="el-GR" i="1" dirty="0" err="1"/>
              <a:t>ἀκολουθίας</a:t>
            </a:r>
            <a:r>
              <a:rPr lang="el-GR" i="1" dirty="0"/>
              <a:t>, </a:t>
            </a:r>
            <a:r>
              <a:rPr lang="el-GR" i="1" dirty="0" err="1"/>
              <a:t>ὅπερ</a:t>
            </a:r>
            <a:r>
              <a:rPr lang="el-GR" i="1" dirty="0"/>
              <a:t> </a:t>
            </a:r>
            <a:r>
              <a:rPr lang="el-GR" i="1" dirty="0" err="1"/>
              <a:t>ἀπό</a:t>
            </a:r>
            <a:r>
              <a:rPr lang="el-GR" i="1" dirty="0"/>
              <a:t> </a:t>
            </a:r>
            <a:r>
              <a:rPr lang="el-GR" i="1" dirty="0" err="1"/>
              <a:t>τοῦ</a:t>
            </a:r>
            <a:r>
              <a:rPr lang="el-GR" i="1" dirty="0"/>
              <a:t> πρωτοπλάστου </a:t>
            </a:r>
            <a:r>
              <a:rPr lang="el-GR" i="1" dirty="0" err="1"/>
              <a:t>καί</a:t>
            </a:r>
            <a:r>
              <a:rPr lang="el-GR" i="1" dirty="0"/>
              <a:t> μέχρι </a:t>
            </a:r>
            <a:r>
              <a:rPr lang="el-GR" i="1" dirty="0" err="1"/>
              <a:t>τῆς</a:t>
            </a:r>
            <a:r>
              <a:rPr lang="el-GR" i="1" dirty="0"/>
              <a:t> </a:t>
            </a:r>
            <a:r>
              <a:rPr lang="el-GR" i="1" dirty="0" err="1"/>
              <a:t>τοῦ</a:t>
            </a:r>
            <a:r>
              <a:rPr lang="el-GR" i="1" dirty="0"/>
              <a:t> </a:t>
            </a:r>
            <a:r>
              <a:rPr lang="el-GR" i="1" dirty="0" err="1"/>
              <a:t>παρθενεύοντος</a:t>
            </a:r>
            <a:r>
              <a:rPr lang="el-GR" i="1" dirty="0"/>
              <a:t> </a:t>
            </a:r>
            <a:r>
              <a:rPr lang="el-GR" i="1" dirty="0" err="1"/>
              <a:t>ζωῆς</a:t>
            </a:r>
            <a:r>
              <a:rPr lang="el-GR" i="1" dirty="0"/>
              <a:t>, διά μέσου </a:t>
            </a:r>
            <a:r>
              <a:rPr lang="el-GR" i="1" dirty="0" err="1"/>
              <a:t>γέγονεν</a:t>
            </a:r>
            <a:r>
              <a:rPr lang="el-GR" dirty="0"/>
              <a:t>». (ΓΡΗΓΟΡΙΟΥ ΝΥΣΣΗΣ, </a:t>
            </a:r>
            <a:r>
              <a:rPr lang="el-GR" i="1" dirty="0"/>
              <a:t>Περί</a:t>
            </a:r>
            <a:r>
              <a:rPr lang="el-GR" dirty="0"/>
              <a:t> </a:t>
            </a:r>
            <a:r>
              <a:rPr lang="el-GR" i="1" dirty="0"/>
              <a:t>Παρθενίας</a:t>
            </a:r>
            <a:r>
              <a:rPr lang="el-GR" dirty="0"/>
              <a:t>, 14, </a:t>
            </a:r>
            <a:r>
              <a:rPr lang="en-US" dirty="0"/>
              <a:t>PG </a:t>
            </a:r>
            <a:r>
              <a:rPr lang="el-GR" dirty="0"/>
              <a:t>46, 377</a:t>
            </a:r>
            <a:r>
              <a:rPr lang="en-US" dirty="0"/>
              <a:t>C</a:t>
            </a:r>
            <a:r>
              <a:rPr lang="el-GR" dirty="0"/>
              <a:t>)</a:t>
            </a:r>
            <a:r>
              <a:rPr lang="en-US" dirty="0"/>
              <a:t> </a:t>
            </a:r>
          </a:p>
          <a:p>
            <a:pPr marL="0" indent="0">
              <a:buNone/>
            </a:pPr>
            <a:endParaRPr lang="el-GR" dirty="0"/>
          </a:p>
        </p:txBody>
      </p:sp>
    </p:spTree>
    <p:extLst>
      <p:ext uri="{BB962C8B-B14F-4D97-AF65-F5344CB8AC3E}">
        <p14:creationId xmlns:p14="http://schemas.microsoft.com/office/powerpoint/2010/main" val="3609639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850006"/>
          </a:xfrm>
        </p:spPr>
        <p:txBody>
          <a:bodyPr/>
          <a:lstStyle/>
          <a:p>
            <a:pPr algn="ctr"/>
            <a:r>
              <a:rPr lang="el-GR" dirty="0"/>
              <a:t>ΠΑΡΘΕΝΟΣ ΚΑΙ ΑΕΙΠΑΡΘΕΝΟΣ</a:t>
            </a:r>
          </a:p>
        </p:txBody>
      </p:sp>
      <p:sp>
        <p:nvSpPr>
          <p:cNvPr id="3" name="Θέση περιεχομένου 2"/>
          <p:cNvSpPr>
            <a:spLocks noGrp="1"/>
          </p:cNvSpPr>
          <p:nvPr>
            <p:ph idx="1"/>
          </p:nvPr>
        </p:nvSpPr>
        <p:spPr>
          <a:xfrm>
            <a:off x="0" y="631064"/>
            <a:ext cx="12192000" cy="6226935"/>
          </a:xfrm>
        </p:spPr>
        <p:txBody>
          <a:bodyPr>
            <a:normAutofit fontScale="92500" lnSpcReduction="20000"/>
          </a:bodyPr>
          <a:lstStyle/>
          <a:p>
            <a:r>
              <a:rPr lang="el-GR" dirty="0"/>
              <a:t>Η παρθενία δεν είναι μόνο μια σωματική κατάσταση αλλά και μια πνευματική και εσωτερική στάση. Είναι «</a:t>
            </a:r>
            <a:r>
              <a:rPr lang="el-GR" i="1" dirty="0" err="1"/>
              <a:t>ἐπιθυμητόν</a:t>
            </a:r>
            <a:r>
              <a:rPr lang="el-GR" i="1" dirty="0"/>
              <a:t> </a:t>
            </a:r>
            <a:r>
              <a:rPr lang="el-GR" i="1" dirty="0" err="1"/>
              <a:t>ἀγαθόν</a:t>
            </a:r>
            <a:r>
              <a:rPr lang="el-GR" dirty="0"/>
              <a:t>», το οποίο οδηγεί στην απόλυτη καθαρότητα και γι’ αυτό συντελεί στην ανύψωση προς τα θεία. (ΓΡΗΓΟΡΙΟΥ ΝΥΣΣΗΣ, </a:t>
            </a:r>
            <a:r>
              <a:rPr lang="el-GR" i="1" dirty="0"/>
              <a:t>Περί</a:t>
            </a:r>
            <a:r>
              <a:rPr lang="el-GR" dirty="0"/>
              <a:t> </a:t>
            </a:r>
            <a:r>
              <a:rPr lang="el-GR" i="1" dirty="0"/>
              <a:t>Παρθενίας</a:t>
            </a:r>
            <a:r>
              <a:rPr lang="el-GR" dirty="0"/>
              <a:t>, 14, </a:t>
            </a:r>
            <a:r>
              <a:rPr lang="en-US" dirty="0"/>
              <a:t>PG </a:t>
            </a:r>
            <a:r>
              <a:rPr lang="el-GR" dirty="0"/>
              <a:t>46, 317Β) </a:t>
            </a:r>
          </a:p>
          <a:p>
            <a:r>
              <a:rPr lang="el-GR" dirty="0"/>
              <a:t>Όπως ο Χριστός διαμέσου της Παρθένου Μαρίας κατήλθε </a:t>
            </a:r>
            <a:r>
              <a:rPr lang="el-GR" dirty="0" err="1"/>
              <a:t>σαρκικώς</a:t>
            </a:r>
            <a:r>
              <a:rPr lang="el-GR" dirty="0"/>
              <a:t>, έτσι κατέρχεται πνευματικώς για κάθε παρθενική ψυχή, η οποία γίνεται νύφη Χριστού. </a:t>
            </a:r>
          </a:p>
          <a:p>
            <a:r>
              <a:rPr lang="el-GR" dirty="0"/>
              <a:t>Ως πρότυπα παρθενίας προβάλλονται ο Χριστός και η Παναγία. Σε κάθε παρθένο που εφαρμόζει το θέλημα του Θεού, γεννιέται πνευματικώς ο Χριστός και καταλύεται το κράτος του θανάτου. </a:t>
            </a:r>
          </a:p>
          <a:p>
            <a:r>
              <a:rPr lang="el-GR" dirty="0"/>
              <a:t>«</a:t>
            </a:r>
            <a:r>
              <a:rPr lang="el-GR" i="1" dirty="0" err="1"/>
              <a:t>Οὐ</a:t>
            </a:r>
            <a:r>
              <a:rPr lang="el-GR" i="1" dirty="0"/>
              <a:t> γάρ </a:t>
            </a:r>
            <a:r>
              <a:rPr lang="el-GR" i="1" dirty="0" err="1"/>
              <a:t>ἐν</a:t>
            </a:r>
            <a:r>
              <a:rPr lang="el-GR" i="1" dirty="0"/>
              <a:t> </a:t>
            </a:r>
            <a:r>
              <a:rPr lang="el-GR" i="1" dirty="0" err="1"/>
              <a:t>άνομίαις</a:t>
            </a:r>
            <a:r>
              <a:rPr lang="el-GR" i="1" dirty="0"/>
              <a:t> </a:t>
            </a:r>
            <a:r>
              <a:rPr lang="el-GR" i="1" dirty="0" err="1"/>
              <a:t>ἐστίν</a:t>
            </a:r>
            <a:r>
              <a:rPr lang="el-GR" i="1" dirty="0"/>
              <a:t> ἡ </a:t>
            </a:r>
            <a:r>
              <a:rPr lang="el-GR" i="1" dirty="0" err="1"/>
              <a:t>σύλληψις</a:t>
            </a:r>
            <a:r>
              <a:rPr lang="el-GR" i="1" dirty="0"/>
              <a:t> </a:t>
            </a:r>
            <a:r>
              <a:rPr lang="el-GR" i="1" dirty="0" err="1"/>
              <a:t>ἔτι</a:t>
            </a:r>
            <a:r>
              <a:rPr lang="el-GR" i="1" dirty="0"/>
              <a:t>, </a:t>
            </a:r>
            <a:r>
              <a:rPr lang="el-GR" i="1" dirty="0" err="1"/>
              <a:t>οὐδέ</a:t>
            </a:r>
            <a:r>
              <a:rPr lang="el-GR" i="1" dirty="0"/>
              <a:t> </a:t>
            </a:r>
            <a:r>
              <a:rPr lang="el-GR" i="1" dirty="0" err="1"/>
              <a:t>ἐν</a:t>
            </a:r>
            <a:r>
              <a:rPr lang="el-GR" i="1" dirty="0"/>
              <a:t> </a:t>
            </a:r>
            <a:r>
              <a:rPr lang="el-GR" i="1" dirty="0" err="1"/>
              <a:t>ἁμαρτίαις</a:t>
            </a:r>
            <a:r>
              <a:rPr lang="el-GR" i="1" dirty="0"/>
              <a:t> ἡ </a:t>
            </a:r>
            <a:r>
              <a:rPr lang="el-GR" i="1" dirty="0" err="1"/>
              <a:t>κύησις</a:t>
            </a:r>
            <a:r>
              <a:rPr lang="el-GR" i="1" dirty="0"/>
              <a:t>· </a:t>
            </a:r>
            <a:r>
              <a:rPr lang="el-GR" i="1" dirty="0" err="1"/>
              <a:t>οὐδέ</a:t>
            </a:r>
            <a:r>
              <a:rPr lang="el-GR" i="1" dirty="0"/>
              <a:t> </a:t>
            </a:r>
            <a:r>
              <a:rPr lang="el-GR" i="1" dirty="0" err="1"/>
              <a:t>ἐξ</a:t>
            </a:r>
            <a:r>
              <a:rPr lang="el-GR" i="1" dirty="0"/>
              <a:t> </a:t>
            </a:r>
            <a:r>
              <a:rPr lang="el-GR" i="1" dirty="0" err="1"/>
              <a:t>αἱμάτων</a:t>
            </a:r>
            <a:r>
              <a:rPr lang="el-GR" i="1" dirty="0"/>
              <a:t>, </a:t>
            </a:r>
            <a:r>
              <a:rPr lang="el-GR" i="1" dirty="0" err="1"/>
              <a:t>οὐδέ</a:t>
            </a:r>
            <a:r>
              <a:rPr lang="el-GR" i="1" dirty="0"/>
              <a:t> </a:t>
            </a:r>
            <a:r>
              <a:rPr lang="el-GR" i="1" dirty="0" err="1"/>
              <a:t>ἐκ</a:t>
            </a:r>
            <a:r>
              <a:rPr lang="el-GR" i="1" dirty="0"/>
              <a:t> θελήματος </a:t>
            </a:r>
            <a:r>
              <a:rPr lang="el-GR" i="1" dirty="0" err="1"/>
              <a:t>ἀνδρός</a:t>
            </a:r>
            <a:r>
              <a:rPr lang="el-GR" i="1" dirty="0"/>
              <a:t> </a:t>
            </a:r>
            <a:r>
              <a:rPr lang="el-GR" i="1" dirty="0" err="1"/>
              <a:t>καὶ</a:t>
            </a:r>
            <a:r>
              <a:rPr lang="el-GR" i="1" dirty="0"/>
              <a:t> </a:t>
            </a:r>
            <a:r>
              <a:rPr lang="el-GR" i="1" dirty="0" err="1"/>
              <a:t>ἐκ</a:t>
            </a:r>
            <a:r>
              <a:rPr lang="el-GR" i="1" dirty="0"/>
              <a:t> θελήματος σαρκός, </a:t>
            </a:r>
            <a:r>
              <a:rPr lang="el-GR" i="1" dirty="0" err="1"/>
              <a:t>ἀλλ</a:t>
            </a:r>
            <a:r>
              <a:rPr lang="el-GR" i="1" dirty="0"/>
              <a:t>’ </a:t>
            </a:r>
            <a:r>
              <a:rPr lang="el-GR" i="1" dirty="0" err="1"/>
              <a:t>ἐκ</a:t>
            </a:r>
            <a:r>
              <a:rPr lang="el-GR" i="1" dirty="0"/>
              <a:t> </a:t>
            </a:r>
            <a:r>
              <a:rPr lang="el-GR" i="1" dirty="0" err="1"/>
              <a:t>θεοῦ</a:t>
            </a:r>
            <a:r>
              <a:rPr lang="el-GR" i="1" dirty="0"/>
              <a:t> μόνον </a:t>
            </a:r>
            <a:br>
              <a:rPr lang="el-GR" i="1" dirty="0"/>
            </a:br>
            <a:r>
              <a:rPr lang="el-GR" i="1" dirty="0"/>
              <a:t>ἡ </a:t>
            </a:r>
            <a:r>
              <a:rPr lang="el-GR" i="1" dirty="0" err="1"/>
              <a:t>γέννησις</a:t>
            </a:r>
            <a:r>
              <a:rPr lang="el-GR" i="1" dirty="0"/>
              <a:t> γίνεται. </a:t>
            </a:r>
            <a:r>
              <a:rPr lang="el-GR" i="1" dirty="0" err="1"/>
              <a:t>Τοῦτο</a:t>
            </a:r>
            <a:r>
              <a:rPr lang="el-GR" i="1" dirty="0"/>
              <a:t> δέ γίνεται </a:t>
            </a:r>
            <a:r>
              <a:rPr lang="el-GR" i="1" dirty="0" err="1"/>
              <a:t>ὅταν</a:t>
            </a:r>
            <a:r>
              <a:rPr lang="el-GR" i="1" dirty="0"/>
              <a:t> </a:t>
            </a:r>
            <a:r>
              <a:rPr lang="el-GR" i="1" dirty="0" err="1"/>
              <a:t>συλλαμβάνῃ</a:t>
            </a:r>
            <a:r>
              <a:rPr lang="el-GR" i="1" dirty="0"/>
              <a:t> </a:t>
            </a:r>
            <a:r>
              <a:rPr lang="el-GR" i="1" dirty="0" err="1"/>
              <a:t>μέν</a:t>
            </a:r>
            <a:r>
              <a:rPr lang="el-GR" i="1" dirty="0"/>
              <a:t> τις </a:t>
            </a:r>
            <a:r>
              <a:rPr lang="el-GR" i="1" dirty="0" err="1"/>
              <a:t>ἐν</a:t>
            </a:r>
            <a:r>
              <a:rPr lang="el-GR" i="1" dirty="0"/>
              <a:t> </a:t>
            </a:r>
            <a:r>
              <a:rPr lang="el-GR" i="1" dirty="0" err="1"/>
              <a:t>τῷ</a:t>
            </a:r>
            <a:r>
              <a:rPr lang="el-GR" i="1" dirty="0"/>
              <a:t> </a:t>
            </a:r>
            <a:r>
              <a:rPr lang="el-GR" i="1" dirty="0" err="1"/>
              <a:t>ζωτικῷ</a:t>
            </a:r>
            <a:r>
              <a:rPr lang="el-GR" i="1" dirty="0"/>
              <a:t> </a:t>
            </a:r>
            <a:r>
              <a:rPr lang="el-GR" i="1" dirty="0" err="1"/>
              <a:t>τῆς</a:t>
            </a:r>
            <a:r>
              <a:rPr lang="el-GR" i="1" dirty="0"/>
              <a:t> καρδίας </a:t>
            </a:r>
            <a:r>
              <a:rPr lang="el-GR" i="1" dirty="0" err="1"/>
              <a:t>τήν</a:t>
            </a:r>
            <a:r>
              <a:rPr lang="el-GR" i="1" dirty="0"/>
              <a:t> </a:t>
            </a:r>
            <a:r>
              <a:rPr lang="el-GR" i="1" dirty="0" err="1"/>
              <a:t>ἀφθαρσίαν</a:t>
            </a:r>
            <a:r>
              <a:rPr lang="el-GR" i="1" dirty="0"/>
              <a:t> </a:t>
            </a:r>
            <a:r>
              <a:rPr lang="el-GR" i="1" dirty="0" err="1"/>
              <a:t>τοῦ</a:t>
            </a:r>
            <a:r>
              <a:rPr lang="el-GR" i="1" dirty="0"/>
              <a:t> πνεύματος· τίκτει δέ </a:t>
            </a:r>
            <a:r>
              <a:rPr lang="el-GR" i="1" dirty="0" err="1"/>
              <a:t>σοφίαν</a:t>
            </a:r>
            <a:r>
              <a:rPr lang="el-GR" i="1" dirty="0"/>
              <a:t> </a:t>
            </a:r>
            <a:r>
              <a:rPr lang="el-GR" i="1" dirty="0" err="1"/>
              <a:t>καί</a:t>
            </a:r>
            <a:r>
              <a:rPr lang="el-GR" i="1" dirty="0"/>
              <a:t> </a:t>
            </a:r>
            <a:r>
              <a:rPr lang="el-GR" i="1" dirty="0" err="1"/>
              <a:t>δικαιοσύνην</a:t>
            </a:r>
            <a:r>
              <a:rPr lang="el-GR" i="1" dirty="0"/>
              <a:t>, </a:t>
            </a:r>
            <a:r>
              <a:rPr lang="el-GR" i="1" dirty="0" err="1"/>
              <a:t>ἁγιασμόν</a:t>
            </a:r>
            <a:r>
              <a:rPr lang="el-GR" i="1" dirty="0"/>
              <a:t> </a:t>
            </a:r>
            <a:r>
              <a:rPr lang="el-GR" i="1" dirty="0" err="1"/>
              <a:t>ὡσαύτως</a:t>
            </a:r>
            <a:r>
              <a:rPr lang="el-GR" i="1" dirty="0"/>
              <a:t> </a:t>
            </a:r>
            <a:r>
              <a:rPr lang="el-GR" i="1" dirty="0" err="1"/>
              <a:t>καί</a:t>
            </a:r>
            <a:r>
              <a:rPr lang="el-GR" i="1" dirty="0"/>
              <a:t> </a:t>
            </a:r>
            <a:r>
              <a:rPr lang="el-GR" i="1" dirty="0" err="1"/>
              <a:t>ἀπολύτρωσιν</a:t>
            </a:r>
            <a:r>
              <a:rPr lang="el-GR" i="1" dirty="0"/>
              <a:t>. </a:t>
            </a:r>
            <a:r>
              <a:rPr lang="el-GR" i="1" dirty="0" err="1"/>
              <a:t>Παντί</a:t>
            </a:r>
            <a:r>
              <a:rPr lang="el-GR" i="1" dirty="0"/>
              <a:t> γάρ </a:t>
            </a:r>
            <a:r>
              <a:rPr lang="el-GR" i="1" dirty="0" err="1"/>
              <a:t>ἔξεστι</a:t>
            </a:r>
            <a:r>
              <a:rPr lang="el-GR" i="1" dirty="0"/>
              <a:t> μητέρα γενέσθαι </a:t>
            </a:r>
            <a:r>
              <a:rPr lang="el-GR" i="1" dirty="0" err="1"/>
              <a:t>τοῦ</a:t>
            </a:r>
            <a:r>
              <a:rPr lang="el-GR" i="1" dirty="0"/>
              <a:t> </a:t>
            </a:r>
            <a:r>
              <a:rPr lang="el-GR" i="1" dirty="0" err="1"/>
              <a:t>ταῦτα</a:t>
            </a:r>
            <a:r>
              <a:rPr lang="el-GR" i="1" dirty="0"/>
              <a:t> </a:t>
            </a:r>
            <a:r>
              <a:rPr lang="el-GR" i="1" dirty="0" err="1"/>
              <a:t>ὄντος</a:t>
            </a:r>
            <a:r>
              <a:rPr lang="el-GR" i="1" dirty="0"/>
              <a:t>, καθώς </a:t>
            </a:r>
            <a:r>
              <a:rPr lang="el-GR" i="1" dirty="0" err="1"/>
              <a:t>φησί</a:t>
            </a:r>
            <a:r>
              <a:rPr lang="el-GR" i="1" dirty="0"/>
              <a:t> που ὁ Κύριος, </a:t>
            </a:r>
            <a:r>
              <a:rPr lang="el-GR" i="1" dirty="0" err="1"/>
              <a:t>ὅτι</a:t>
            </a:r>
            <a:r>
              <a:rPr lang="el-GR" i="1" dirty="0"/>
              <a:t> «Ὁ </a:t>
            </a:r>
            <a:r>
              <a:rPr lang="el-GR" i="1" dirty="0" err="1"/>
              <a:t>τό</a:t>
            </a:r>
            <a:r>
              <a:rPr lang="el-GR" i="1" dirty="0"/>
              <a:t> θέλημά μου </a:t>
            </a:r>
            <a:r>
              <a:rPr lang="el-GR" i="1" dirty="0" err="1"/>
              <a:t>ποιῶν</a:t>
            </a:r>
            <a:r>
              <a:rPr lang="el-GR" i="1" dirty="0"/>
              <a:t>, </a:t>
            </a:r>
            <a:r>
              <a:rPr lang="el-GR" i="1" dirty="0" err="1"/>
              <a:t>καί</a:t>
            </a:r>
            <a:r>
              <a:rPr lang="el-GR" i="1" dirty="0"/>
              <a:t> </a:t>
            </a:r>
            <a:r>
              <a:rPr lang="el-GR" i="1" dirty="0" err="1"/>
              <a:t>ἀδελφός</a:t>
            </a:r>
            <a:r>
              <a:rPr lang="el-GR" i="1" dirty="0"/>
              <a:t> </a:t>
            </a:r>
            <a:r>
              <a:rPr lang="el-GR" i="1" dirty="0" err="1"/>
              <a:t>καί</a:t>
            </a:r>
            <a:r>
              <a:rPr lang="el-GR" i="1" dirty="0"/>
              <a:t> </a:t>
            </a:r>
            <a:r>
              <a:rPr lang="el-GR" i="1" dirty="0" err="1"/>
              <a:t>ἀδελφή</a:t>
            </a:r>
            <a:r>
              <a:rPr lang="el-GR" i="1" dirty="0"/>
              <a:t> </a:t>
            </a:r>
            <a:r>
              <a:rPr lang="el-GR" i="1" dirty="0" err="1"/>
              <a:t>καί</a:t>
            </a:r>
            <a:r>
              <a:rPr lang="el-GR" i="1" dirty="0"/>
              <a:t> μήτηρ μου </a:t>
            </a:r>
            <a:r>
              <a:rPr lang="el-GR" i="1" dirty="0" err="1"/>
              <a:t>ἐστίν</a:t>
            </a:r>
            <a:r>
              <a:rPr lang="el-GR" i="1" dirty="0"/>
              <a:t>”. Τίνα </a:t>
            </a:r>
            <a:r>
              <a:rPr lang="el-GR" i="1" dirty="0" err="1"/>
              <a:t>χώραν</a:t>
            </a:r>
            <a:r>
              <a:rPr lang="en-US" i="1" dirty="0"/>
              <a:t> </a:t>
            </a:r>
            <a:r>
              <a:rPr lang="el-GR" i="1" dirty="0" err="1"/>
              <a:t>ἔχει</a:t>
            </a:r>
            <a:r>
              <a:rPr lang="el-GR" i="1" dirty="0"/>
              <a:t> </a:t>
            </a:r>
            <a:r>
              <a:rPr lang="el-GR" i="1" dirty="0" err="1"/>
              <a:t>ἐπί</a:t>
            </a:r>
            <a:r>
              <a:rPr lang="el-GR" i="1" dirty="0"/>
              <a:t> τούτων κυημάτων ὁ θάνατος; </a:t>
            </a:r>
            <a:r>
              <a:rPr lang="el-GR" i="1" dirty="0" err="1"/>
              <a:t>Οὕτως</a:t>
            </a:r>
            <a:r>
              <a:rPr lang="el-GR" i="1" dirty="0"/>
              <a:t> </a:t>
            </a:r>
            <a:r>
              <a:rPr lang="el-GR" i="1" dirty="0" err="1"/>
              <a:t>κατεπόθη</a:t>
            </a:r>
            <a:r>
              <a:rPr lang="el-GR" i="1" dirty="0"/>
              <a:t> </a:t>
            </a:r>
            <a:r>
              <a:rPr lang="el-GR" i="1" dirty="0" err="1"/>
              <a:t>ἐν</a:t>
            </a:r>
            <a:r>
              <a:rPr lang="el-GR" i="1" dirty="0"/>
              <a:t> </a:t>
            </a:r>
            <a:r>
              <a:rPr lang="el-GR" i="1" dirty="0" err="1"/>
              <a:t>ἐκείνοις</a:t>
            </a:r>
            <a:r>
              <a:rPr lang="el-GR" i="1" dirty="0"/>
              <a:t> ὁ θάνατος </a:t>
            </a:r>
            <a:r>
              <a:rPr lang="el-GR" i="1" dirty="0" err="1"/>
              <a:t>ὑπό</a:t>
            </a:r>
            <a:r>
              <a:rPr lang="el-GR" i="1" dirty="0"/>
              <a:t> </a:t>
            </a:r>
            <a:r>
              <a:rPr lang="el-GR" i="1" dirty="0" err="1"/>
              <a:t>τῆς</a:t>
            </a:r>
            <a:r>
              <a:rPr lang="el-GR" i="1" dirty="0"/>
              <a:t> </a:t>
            </a:r>
            <a:r>
              <a:rPr lang="el-GR" i="1" dirty="0" err="1"/>
              <a:t>ζωῆς</a:t>
            </a:r>
            <a:r>
              <a:rPr lang="el-GR" i="1" dirty="0"/>
              <a:t>· </a:t>
            </a:r>
            <a:r>
              <a:rPr lang="el-GR" i="1" dirty="0" err="1"/>
              <a:t>καί</a:t>
            </a:r>
            <a:r>
              <a:rPr lang="el-GR" i="1" dirty="0"/>
              <a:t> </a:t>
            </a:r>
            <a:r>
              <a:rPr lang="el-GR" i="1" dirty="0" err="1"/>
              <a:t>ἔοικε</a:t>
            </a:r>
            <a:r>
              <a:rPr lang="el-GR" i="1" dirty="0"/>
              <a:t> </a:t>
            </a:r>
            <a:r>
              <a:rPr lang="el-GR" i="1" dirty="0" err="1"/>
              <a:t>εἰκών</a:t>
            </a:r>
            <a:r>
              <a:rPr lang="el-GR" i="1" dirty="0"/>
              <a:t> τις </a:t>
            </a:r>
            <a:r>
              <a:rPr lang="el-GR" i="1" dirty="0" err="1"/>
              <a:t>εἶναι</a:t>
            </a:r>
            <a:r>
              <a:rPr lang="el-GR" i="1" dirty="0"/>
              <a:t> </a:t>
            </a:r>
            <a:r>
              <a:rPr lang="el-GR" i="1" dirty="0" err="1"/>
              <a:t>τῆς</a:t>
            </a:r>
            <a:r>
              <a:rPr lang="el-GR" i="1" dirty="0"/>
              <a:t> </a:t>
            </a:r>
            <a:r>
              <a:rPr lang="el-GR" i="1" dirty="0" err="1"/>
              <a:t>ἐν</a:t>
            </a:r>
            <a:r>
              <a:rPr lang="el-GR" i="1" dirty="0"/>
              <a:t> </a:t>
            </a:r>
            <a:r>
              <a:rPr lang="el-GR" i="1" dirty="0" err="1"/>
              <a:t>τῷ</a:t>
            </a:r>
            <a:r>
              <a:rPr lang="el-GR" i="1" dirty="0"/>
              <a:t> </a:t>
            </a:r>
            <a:r>
              <a:rPr lang="el-GR" i="1" dirty="0" err="1"/>
              <a:t>μέλλοντι</a:t>
            </a:r>
            <a:r>
              <a:rPr lang="el-GR" i="1" dirty="0"/>
              <a:t> </a:t>
            </a:r>
            <a:r>
              <a:rPr lang="el-GR" i="1" dirty="0" err="1"/>
              <a:t>αἰῶνι</a:t>
            </a:r>
            <a:r>
              <a:rPr lang="el-GR" i="1" dirty="0"/>
              <a:t> </a:t>
            </a:r>
            <a:r>
              <a:rPr lang="el-GR" i="1" dirty="0" err="1"/>
              <a:t>μακαριότητος</a:t>
            </a:r>
            <a:r>
              <a:rPr lang="el-GR" i="1" dirty="0"/>
              <a:t> ὁ </a:t>
            </a:r>
            <a:r>
              <a:rPr lang="el-GR" i="1" dirty="0" err="1"/>
              <a:t>ἐν</a:t>
            </a:r>
            <a:r>
              <a:rPr lang="el-GR" i="1" dirty="0"/>
              <a:t> </a:t>
            </a:r>
            <a:r>
              <a:rPr lang="el-GR" i="1" dirty="0" err="1"/>
              <a:t>παρθενίᾳ</a:t>
            </a:r>
            <a:r>
              <a:rPr lang="el-GR" i="1" dirty="0"/>
              <a:t> βίος, πολλά φέρων </a:t>
            </a:r>
            <a:r>
              <a:rPr lang="el-GR" i="1" dirty="0" err="1"/>
              <a:t>ἐν</a:t>
            </a:r>
            <a:r>
              <a:rPr lang="el-GR" i="1" dirty="0"/>
              <a:t> </a:t>
            </a:r>
            <a:r>
              <a:rPr lang="el-GR" i="1" dirty="0" err="1"/>
              <a:t>ἑαυτῷ</a:t>
            </a:r>
            <a:r>
              <a:rPr lang="el-GR" i="1" dirty="0"/>
              <a:t> </a:t>
            </a:r>
            <a:r>
              <a:rPr lang="el-GR" i="1" dirty="0" err="1"/>
              <a:t>τῶν</a:t>
            </a:r>
            <a:r>
              <a:rPr lang="el-GR" i="1" dirty="0"/>
              <a:t> δι’ </a:t>
            </a:r>
            <a:r>
              <a:rPr lang="el-GR" i="1" dirty="0" err="1"/>
              <a:t>ἐλπίδος</a:t>
            </a:r>
            <a:r>
              <a:rPr lang="el-GR" i="1" dirty="0"/>
              <a:t> </a:t>
            </a:r>
            <a:r>
              <a:rPr lang="el-GR" i="1" dirty="0" err="1"/>
              <a:t>ἀποκειμένων</a:t>
            </a:r>
            <a:r>
              <a:rPr lang="el-GR" i="1" dirty="0"/>
              <a:t> </a:t>
            </a:r>
            <a:r>
              <a:rPr lang="el-GR" i="1" dirty="0" err="1"/>
              <a:t>ἀγαθῶν</a:t>
            </a:r>
            <a:r>
              <a:rPr lang="el-GR" i="1" dirty="0"/>
              <a:t> γνωρίσματα</a:t>
            </a:r>
            <a:r>
              <a:rPr lang="el-GR" dirty="0"/>
              <a:t>». (ΓΡΗΓΟΡΙΟΥ ΝΥΣΣΗΣ, </a:t>
            </a:r>
            <a:r>
              <a:rPr lang="el-GR" i="1" dirty="0"/>
              <a:t>Περί</a:t>
            </a:r>
            <a:r>
              <a:rPr lang="el-GR" dirty="0"/>
              <a:t> </a:t>
            </a:r>
            <a:r>
              <a:rPr lang="el-GR" i="1" dirty="0"/>
              <a:t>Παρθενίας,</a:t>
            </a:r>
            <a:r>
              <a:rPr lang="el-GR" dirty="0"/>
              <a:t> 13, </a:t>
            </a:r>
            <a:r>
              <a:rPr lang="en-US" dirty="0"/>
              <a:t>PG </a:t>
            </a:r>
            <a:r>
              <a:rPr lang="el-GR" dirty="0"/>
              <a:t>46, 380</a:t>
            </a:r>
            <a:r>
              <a:rPr lang="en-US" dirty="0"/>
              <a:t>D</a:t>
            </a:r>
            <a:r>
              <a:rPr lang="el-GR" dirty="0"/>
              <a:t> – 381Α)</a:t>
            </a:r>
          </a:p>
          <a:p>
            <a:endParaRPr lang="el-GR" dirty="0"/>
          </a:p>
        </p:txBody>
      </p:sp>
    </p:spTree>
    <p:extLst>
      <p:ext uri="{BB962C8B-B14F-4D97-AF65-F5344CB8AC3E}">
        <p14:creationId xmlns:p14="http://schemas.microsoft.com/office/powerpoint/2010/main" val="1556186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785611"/>
          </a:xfrm>
        </p:spPr>
        <p:txBody>
          <a:bodyPr/>
          <a:lstStyle/>
          <a:p>
            <a:pPr algn="ctr"/>
            <a:r>
              <a:rPr lang="el-GR" dirty="0"/>
              <a:t>ΠΑΡΘΕΝΟΣ ΚΑΙ ΑΕΙΠΑΡΘΕΝΟΣ</a:t>
            </a:r>
          </a:p>
        </p:txBody>
      </p:sp>
      <p:sp>
        <p:nvSpPr>
          <p:cNvPr id="3" name="Θέση περιεχομένου 2"/>
          <p:cNvSpPr>
            <a:spLocks noGrp="1"/>
          </p:cNvSpPr>
          <p:nvPr>
            <p:ph idx="1"/>
          </p:nvPr>
        </p:nvSpPr>
        <p:spPr>
          <a:xfrm>
            <a:off x="0" y="656822"/>
            <a:ext cx="12192000" cy="6201177"/>
          </a:xfrm>
        </p:spPr>
        <p:txBody>
          <a:bodyPr>
            <a:normAutofit lnSpcReduction="10000"/>
          </a:bodyPr>
          <a:lstStyle/>
          <a:p>
            <a:r>
              <a:rPr lang="el-GR" dirty="0"/>
              <a:t>«</a:t>
            </a:r>
            <a:r>
              <a:rPr lang="el-GR" i="1" dirty="0" err="1"/>
              <a:t>Ὥσπερ</a:t>
            </a:r>
            <a:r>
              <a:rPr lang="el-GR" i="1" dirty="0"/>
              <a:t> γάρ </a:t>
            </a:r>
            <a:r>
              <a:rPr lang="el-GR" i="1" dirty="0" err="1"/>
              <a:t>ἐπί</a:t>
            </a:r>
            <a:r>
              <a:rPr lang="el-GR" i="1" dirty="0"/>
              <a:t> </a:t>
            </a:r>
            <a:r>
              <a:rPr lang="el-GR" i="1" dirty="0" err="1"/>
              <a:t>τῆς</a:t>
            </a:r>
            <a:r>
              <a:rPr lang="el-GR" i="1" dirty="0"/>
              <a:t> Θεοτόκου Μαρίας ὁ βασιλεύσας </a:t>
            </a:r>
            <a:r>
              <a:rPr lang="el-GR" i="1" dirty="0" err="1"/>
              <a:t>ἀπό</a:t>
            </a:r>
            <a:r>
              <a:rPr lang="el-GR" i="1" dirty="0"/>
              <a:t> </a:t>
            </a:r>
            <a:r>
              <a:rPr lang="el-GR" i="1" dirty="0" err="1"/>
              <a:t>Ἀδάμ</a:t>
            </a:r>
            <a:r>
              <a:rPr lang="el-GR" i="1" dirty="0"/>
              <a:t> μέχρις </a:t>
            </a:r>
            <a:r>
              <a:rPr lang="el-GR" i="1" dirty="0" err="1"/>
              <a:t>ἐκείνης</a:t>
            </a:r>
            <a:r>
              <a:rPr lang="el-GR" i="1" dirty="0"/>
              <a:t> θάνατος, </a:t>
            </a:r>
            <a:r>
              <a:rPr lang="el-GR" i="1" dirty="0" err="1"/>
              <a:t>ἐπειδή</a:t>
            </a:r>
            <a:r>
              <a:rPr lang="el-GR" i="1" dirty="0"/>
              <a:t> </a:t>
            </a:r>
            <a:r>
              <a:rPr lang="el-GR" i="1" dirty="0" err="1"/>
              <a:t>καί</a:t>
            </a:r>
            <a:r>
              <a:rPr lang="el-GR" i="1" dirty="0"/>
              <a:t> κατ’ </a:t>
            </a:r>
            <a:r>
              <a:rPr lang="el-GR" i="1" dirty="0" err="1"/>
              <a:t>αὐτήν</a:t>
            </a:r>
            <a:r>
              <a:rPr lang="el-GR" i="1" dirty="0"/>
              <a:t> </a:t>
            </a:r>
            <a:r>
              <a:rPr lang="el-GR" i="1" dirty="0" err="1"/>
              <a:t>ἐγένετο</a:t>
            </a:r>
            <a:r>
              <a:rPr lang="el-GR" i="1" dirty="0"/>
              <a:t>, </a:t>
            </a:r>
            <a:r>
              <a:rPr lang="el-GR" i="1" dirty="0" err="1"/>
              <a:t>καθάπερ</a:t>
            </a:r>
            <a:r>
              <a:rPr lang="el-GR" i="1" dirty="0"/>
              <a:t> τινί πέτρα </a:t>
            </a:r>
            <a:r>
              <a:rPr lang="el-GR" i="1" dirty="0" err="1"/>
              <a:t>τῷ</a:t>
            </a:r>
            <a:r>
              <a:rPr lang="el-GR" i="1" dirty="0"/>
              <a:t> </a:t>
            </a:r>
            <a:r>
              <a:rPr lang="el-GR" i="1" dirty="0" err="1"/>
              <a:t>καρπῷ</a:t>
            </a:r>
            <a:r>
              <a:rPr lang="el-GR" i="1" dirty="0"/>
              <a:t> </a:t>
            </a:r>
            <a:r>
              <a:rPr lang="el-GR" i="1" dirty="0" err="1"/>
              <a:t>τῆς</a:t>
            </a:r>
            <a:r>
              <a:rPr lang="el-GR" i="1" dirty="0"/>
              <a:t> παρθενίας </a:t>
            </a:r>
            <a:r>
              <a:rPr lang="el-GR" i="1" dirty="0" err="1"/>
              <a:t>προσπταίσας</a:t>
            </a:r>
            <a:r>
              <a:rPr lang="el-GR" i="1" dirty="0"/>
              <a:t>, περί </a:t>
            </a:r>
            <a:r>
              <a:rPr lang="el-GR" i="1" dirty="0" err="1"/>
              <a:t>αὐτήν</a:t>
            </a:r>
            <a:r>
              <a:rPr lang="el-GR" i="1" dirty="0"/>
              <a:t> συνετρίβη· </a:t>
            </a:r>
            <a:r>
              <a:rPr lang="el-GR" i="1" dirty="0" err="1"/>
              <a:t>οὕτως</a:t>
            </a:r>
            <a:r>
              <a:rPr lang="el-GR" i="1" dirty="0"/>
              <a:t> </a:t>
            </a:r>
            <a:r>
              <a:rPr lang="el-GR" i="1" dirty="0" err="1"/>
              <a:t>ἐν</a:t>
            </a:r>
            <a:r>
              <a:rPr lang="el-GR" i="1" dirty="0"/>
              <a:t> </a:t>
            </a:r>
            <a:r>
              <a:rPr lang="el-GR" i="1" dirty="0" err="1"/>
              <a:t>πάσῃ</a:t>
            </a:r>
            <a:r>
              <a:rPr lang="el-GR" i="1" dirty="0"/>
              <a:t> </a:t>
            </a:r>
            <a:r>
              <a:rPr lang="el-GR" i="1" dirty="0" err="1"/>
              <a:t>ψυχῇ</a:t>
            </a:r>
            <a:r>
              <a:rPr lang="el-GR" i="1" dirty="0"/>
              <a:t> </a:t>
            </a:r>
            <a:r>
              <a:rPr lang="el-GR" i="1" dirty="0" err="1"/>
              <a:t>τῇ</a:t>
            </a:r>
            <a:r>
              <a:rPr lang="el-GR" i="1" dirty="0"/>
              <a:t> διά παρθενίας </a:t>
            </a:r>
            <a:r>
              <a:rPr lang="el-GR" i="1" dirty="0" err="1"/>
              <a:t>τήν</a:t>
            </a:r>
            <a:r>
              <a:rPr lang="el-GR" i="1" dirty="0"/>
              <a:t> </a:t>
            </a:r>
            <a:r>
              <a:rPr lang="el-GR" i="1" dirty="0" err="1"/>
              <a:t>ἐν</a:t>
            </a:r>
            <a:r>
              <a:rPr lang="el-GR" i="1" dirty="0"/>
              <a:t> σαρκί </a:t>
            </a:r>
            <a:r>
              <a:rPr lang="el-GR" i="1" dirty="0" err="1"/>
              <a:t>παριούση</a:t>
            </a:r>
            <a:r>
              <a:rPr lang="el-GR" i="1" dirty="0"/>
              <a:t> </a:t>
            </a:r>
            <a:r>
              <a:rPr lang="el-GR" i="1" dirty="0" err="1"/>
              <a:t>ζωήν</a:t>
            </a:r>
            <a:r>
              <a:rPr lang="el-GR" i="1" dirty="0"/>
              <a:t>, </a:t>
            </a:r>
            <a:r>
              <a:rPr lang="el-GR" i="1" dirty="0" err="1"/>
              <a:t>συντριβήσεταί</a:t>
            </a:r>
            <a:r>
              <a:rPr lang="el-GR" i="1" dirty="0"/>
              <a:t> πως </a:t>
            </a:r>
            <a:r>
              <a:rPr lang="el-GR" i="1" dirty="0" err="1"/>
              <a:t>καί</a:t>
            </a:r>
            <a:r>
              <a:rPr lang="el-GR" i="1" dirty="0"/>
              <a:t> καταλύεται </a:t>
            </a:r>
            <a:r>
              <a:rPr lang="el-GR" i="1" dirty="0" err="1"/>
              <a:t>τοῦ</a:t>
            </a:r>
            <a:r>
              <a:rPr lang="el-GR" i="1" dirty="0"/>
              <a:t> θανάτου </a:t>
            </a:r>
            <a:r>
              <a:rPr lang="el-GR" i="1" dirty="0" err="1"/>
              <a:t>τό</a:t>
            </a:r>
            <a:r>
              <a:rPr lang="el-GR" i="1" dirty="0"/>
              <a:t> κράτος, </a:t>
            </a:r>
            <a:r>
              <a:rPr lang="el-GR" i="1" dirty="0" err="1"/>
              <a:t>οὐκ</a:t>
            </a:r>
            <a:r>
              <a:rPr lang="el-GR" i="1" dirty="0"/>
              <a:t> </a:t>
            </a:r>
            <a:r>
              <a:rPr lang="el-GR" i="1" dirty="0" err="1"/>
              <a:t>ἔχοντος</a:t>
            </a:r>
            <a:r>
              <a:rPr lang="el-GR" i="1" dirty="0"/>
              <a:t> τίσι </a:t>
            </a:r>
            <a:r>
              <a:rPr lang="el-GR" i="1" dirty="0" err="1"/>
              <a:t>τό</a:t>
            </a:r>
            <a:r>
              <a:rPr lang="el-GR" i="1" dirty="0"/>
              <a:t> </a:t>
            </a:r>
            <a:r>
              <a:rPr lang="el-GR" i="1" dirty="0" err="1"/>
              <a:t>ἑαυτοῦ</a:t>
            </a:r>
            <a:r>
              <a:rPr lang="el-GR" i="1" dirty="0"/>
              <a:t> </a:t>
            </a:r>
            <a:r>
              <a:rPr lang="el-GR" i="1" dirty="0" err="1"/>
              <a:t>κέντρον</a:t>
            </a:r>
            <a:r>
              <a:rPr lang="el-GR" i="1" dirty="0"/>
              <a:t> </a:t>
            </a:r>
            <a:r>
              <a:rPr lang="el-GR" i="1" dirty="0" err="1"/>
              <a:t>ἐναπερείσηται</a:t>
            </a:r>
            <a:r>
              <a:rPr lang="el-GR" dirty="0"/>
              <a:t>» (ΓΡΗΓΟΡΙΟΥ ΝΥΣΣΗΣ, </a:t>
            </a:r>
            <a:r>
              <a:rPr lang="el-GR" i="1" dirty="0"/>
              <a:t>Περί</a:t>
            </a:r>
            <a:r>
              <a:rPr lang="el-GR" dirty="0"/>
              <a:t> </a:t>
            </a:r>
            <a:r>
              <a:rPr lang="el-GR" i="1" dirty="0"/>
              <a:t>Παρθενίας,</a:t>
            </a:r>
            <a:r>
              <a:rPr lang="el-GR" dirty="0"/>
              <a:t> 13, </a:t>
            </a:r>
            <a:r>
              <a:rPr lang="en-US" dirty="0"/>
              <a:t>PG </a:t>
            </a:r>
            <a:r>
              <a:rPr lang="el-GR" dirty="0"/>
              <a:t>46, 377</a:t>
            </a:r>
            <a:r>
              <a:rPr lang="en-US" dirty="0"/>
              <a:t>D</a:t>
            </a:r>
            <a:r>
              <a:rPr lang="el-GR" dirty="0"/>
              <a:t>-380</a:t>
            </a:r>
            <a:r>
              <a:rPr lang="en-US" dirty="0"/>
              <a:t>A</a:t>
            </a:r>
            <a:r>
              <a:rPr lang="el-GR" dirty="0"/>
              <a:t>).</a:t>
            </a:r>
          </a:p>
          <a:p>
            <a:r>
              <a:rPr lang="el-GR" dirty="0"/>
              <a:t>Οι Πατέρες υπογραμμίζουν πως όλος ο αγώνας της πίστης των χριστιανών θεμελιώνεται στο ότι η Θεοτόκος είναι η αγία Παρθένος: «</a:t>
            </a:r>
            <a:r>
              <a:rPr lang="el-GR" i="1" dirty="0"/>
              <a:t>Σχεδόν </a:t>
            </a:r>
            <a:r>
              <a:rPr lang="el-GR" i="1" dirty="0" err="1"/>
              <a:t>ἅπας</a:t>
            </a:r>
            <a:r>
              <a:rPr lang="el-GR" i="1" dirty="0"/>
              <a:t> </a:t>
            </a:r>
            <a:r>
              <a:rPr lang="el-GR" i="1" dirty="0" err="1"/>
              <a:t>ἡμῖν</a:t>
            </a:r>
            <a:r>
              <a:rPr lang="el-GR" i="1" dirty="0"/>
              <a:t> ὁ </a:t>
            </a:r>
            <a:r>
              <a:rPr lang="el-GR" i="1" dirty="0" err="1"/>
              <a:t>ὑπὲρ</a:t>
            </a:r>
            <a:r>
              <a:rPr lang="el-GR" i="1" dirty="0"/>
              <a:t> </a:t>
            </a:r>
            <a:r>
              <a:rPr lang="el-GR" i="1" dirty="0" err="1"/>
              <a:t>τῆς</a:t>
            </a:r>
            <a:r>
              <a:rPr lang="el-GR" i="1" dirty="0"/>
              <a:t> πίστεως </a:t>
            </a:r>
            <a:r>
              <a:rPr lang="el-GR" i="1" dirty="0" err="1"/>
              <a:t>ἀγὼν</a:t>
            </a:r>
            <a:r>
              <a:rPr lang="el-GR" i="1" dirty="0"/>
              <a:t> </a:t>
            </a:r>
            <a:r>
              <a:rPr lang="el-GR" i="1" dirty="0" err="1"/>
              <a:t>συγκεκρότηται</a:t>
            </a:r>
            <a:r>
              <a:rPr lang="el-GR" i="1" dirty="0"/>
              <a:t>, </a:t>
            </a:r>
            <a:r>
              <a:rPr lang="el-GR" i="1" dirty="0" err="1"/>
              <a:t>διαβεβαιουμένοις</a:t>
            </a:r>
            <a:r>
              <a:rPr lang="el-GR" i="1" dirty="0"/>
              <a:t> </a:t>
            </a:r>
            <a:r>
              <a:rPr lang="el-GR" i="1" dirty="0" err="1"/>
              <a:t>ὅτι</a:t>
            </a:r>
            <a:r>
              <a:rPr lang="el-GR" i="1" dirty="0"/>
              <a:t> Θεοτόκος </a:t>
            </a:r>
            <a:r>
              <a:rPr lang="el-GR" i="1" dirty="0" err="1"/>
              <a:t>ἐστίν</a:t>
            </a:r>
            <a:r>
              <a:rPr lang="el-GR" i="1" dirty="0"/>
              <a:t> ἡ </a:t>
            </a:r>
            <a:r>
              <a:rPr lang="el-GR" i="1" dirty="0" err="1"/>
              <a:t>ἁγία</a:t>
            </a:r>
            <a:r>
              <a:rPr lang="el-GR" i="1" dirty="0"/>
              <a:t> Παρθένος</a:t>
            </a:r>
            <a:r>
              <a:rPr lang="el-GR" dirty="0"/>
              <a:t>». (ΚΥΡΙΛΛΟΥ ΑΛΕΞΑΝΔΡΕΙΑΣ, </a:t>
            </a:r>
            <a:r>
              <a:rPr lang="el-GR" i="1" dirty="0"/>
              <a:t>Ἐπιστολή39, </a:t>
            </a:r>
            <a:r>
              <a:rPr lang="el-GR" i="1" dirty="0" err="1"/>
              <a:t>Πρὸς</a:t>
            </a:r>
            <a:r>
              <a:rPr lang="el-GR" i="1" dirty="0"/>
              <a:t> </a:t>
            </a:r>
            <a:r>
              <a:rPr lang="el-GR" i="1" dirty="0" err="1"/>
              <a:t>Ἰωάννην</a:t>
            </a:r>
            <a:r>
              <a:rPr lang="el-GR" i="1" dirty="0"/>
              <a:t> </a:t>
            </a:r>
            <a:r>
              <a:rPr lang="el-GR" i="1" dirty="0" err="1"/>
              <a:t>Ἀντιοχείας</a:t>
            </a:r>
            <a:r>
              <a:rPr lang="el-GR" dirty="0"/>
              <a:t>, </a:t>
            </a:r>
            <a:r>
              <a:rPr lang="en-US" dirty="0"/>
              <a:t>PG77, 177C)</a:t>
            </a:r>
          </a:p>
          <a:p>
            <a:r>
              <a:rPr lang="el-GR" dirty="0"/>
              <a:t>"</a:t>
            </a:r>
            <a:r>
              <a:rPr lang="el-GR" i="1" dirty="0" err="1"/>
              <a:t>Μεμένηκεν</a:t>
            </a:r>
            <a:r>
              <a:rPr lang="el-GR" i="1" dirty="0"/>
              <a:t> </a:t>
            </a:r>
            <a:r>
              <a:rPr lang="el-GR" i="1" dirty="0" err="1"/>
              <a:t>γὰρ</a:t>
            </a:r>
            <a:r>
              <a:rPr lang="el-GR" i="1" dirty="0"/>
              <a:t> </a:t>
            </a:r>
            <a:r>
              <a:rPr lang="el-GR" i="1" dirty="0" err="1"/>
              <a:t>αὕτη</a:t>
            </a:r>
            <a:r>
              <a:rPr lang="el-GR" i="1" dirty="0"/>
              <a:t> Παρθένος </a:t>
            </a:r>
            <a:r>
              <a:rPr lang="el-GR" i="1" dirty="0" err="1"/>
              <a:t>καὶ</a:t>
            </a:r>
            <a:r>
              <a:rPr lang="el-GR" i="1" dirty="0"/>
              <a:t> </a:t>
            </a:r>
            <a:r>
              <a:rPr lang="el-GR" i="1" dirty="0" err="1"/>
              <a:t>μετὰ</a:t>
            </a:r>
            <a:r>
              <a:rPr lang="el-GR" i="1" dirty="0"/>
              <a:t> </a:t>
            </a:r>
            <a:r>
              <a:rPr lang="el-GR" i="1" dirty="0" err="1"/>
              <a:t>τὸν</a:t>
            </a:r>
            <a:r>
              <a:rPr lang="el-GR" i="1" dirty="0"/>
              <a:t> </a:t>
            </a:r>
            <a:r>
              <a:rPr lang="el-GR" i="1" dirty="0" err="1"/>
              <a:t>τόκον</a:t>
            </a:r>
            <a:r>
              <a:rPr lang="el-GR" i="1" dirty="0"/>
              <a:t>, </a:t>
            </a:r>
            <a:r>
              <a:rPr lang="el-GR" i="1" dirty="0" err="1"/>
              <a:t>ὥσπερ</a:t>
            </a:r>
            <a:r>
              <a:rPr lang="el-GR" i="1" dirty="0"/>
              <a:t> </a:t>
            </a:r>
            <a:r>
              <a:rPr lang="el-GR" i="1" dirty="0" err="1"/>
              <a:t>ἦν</a:t>
            </a:r>
            <a:r>
              <a:rPr lang="el-GR" i="1" dirty="0"/>
              <a:t> </a:t>
            </a:r>
            <a:r>
              <a:rPr lang="el-GR" i="1" dirty="0" err="1"/>
              <a:t>καὶ</a:t>
            </a:r>
            <a:r>
              <a:rPr lang="el-GR" i="1" dirty="0"/>
              <a:t> </a:t>
            </a:r>
            <a:r>
              <a:rPr lang="el-GR" i="1" dirty="0" err="1"/>
              <a:t>πρὸ</a:t>
            </a:r>
            <a:r>
              <a:rPr lang="el-GR" i="1" dirty="0"/>
              <a:t> τόκου </a:t>
            </a:r>
            <a:r>
              <a:rPr lang="el-GR" i="1" dirty="0" err="1"/>
              <a:t>καὶ</a:t>
            </a:r>
            <a:r>
              <a:rPr lang="el-GR" i="1" dirty="0"/>
              <a:t> </a:t>
            </a:r>
            <a:r>
              <a:rPr lang="el-GR" i="1" dirty="0" err="1"/>
              <a:t>πρὸ</a:t>
            </a:r>
            <a:r>
              <a:rPr lang="el-GR" i="1" dirty="0"/>
              <a:t> συλλήψεως, ἡ </a:t>
            </a:r>
            <a:r>
              <a:rPr lang="el-GR" i="1" dirty="0" err="1"/>
              <a:t>καὶ</a:t>
            </a:r>
            <a:r>
              <a:rPr lang="el-GR" i="1" dirty="0"/>
              <a:t> </a:t>
            </a:r>
            <a:r>
              <a:rPr lang="el-GR" i="1" dirty="0" err="1"/>
              <a:t>διὰ</a:t>
            </a:r>
            <a:r>
              <a:rPr lang="el-GR" i="1" dirty="0"/>
              <a:t> βίου </a:t>
            </a:r>
            <a:r>
              <a:rPr lang="el-GR" i="1" dirty="0" err="1"/>
              <a:t>παντὸς</a:t>
            </a:r>
            <a:r>
              <a:rPr lang="el-GR" i="1" dirty="0"/>
              <a:t> </a:t>
            </a:r>
            <a:r>
              <a:rPr lang="el-GR" i="1" dirty="0" err="1">
                <a:solidFill>
                  <a:srgbClr val="FF0000"/>
                </a:solidFill>
              </a:rPr>
              <a:t>ἀειπάρθενος</a:t>
            </a:r>
            <a:r>
              <a:rPr lang="el-GR" i="1" dirty="0"/>
              <a:t>, </a:t>
            </a:r>
            <a:r>
              <a:rPr lang="el-GR" i="1" dirty="0" err="1"/>
              <a:t>ἄχραντός</a:t>
            </a:r>
            <a:r>
              <a:rPr lang="el-GR" i="1" dirty="0"/>
              <a:t> τε </a:t>
            </a:r>
            <a:r>
              <a:rPr lang="el-GR" i="1" dirty="0" err="1"/>
              <a:t>καὶ</a:t>
            </a:r>
            <a:r>
              <a:rPr lang="el-GR" i="1" dirty="0"/>
              <a:t> </a:t>
            </a:r>
            <a:r>
              <a:rPr lang="el-GR" i="1" dirty="0" err="1"/>
              <a:t>ἀκηλίδωτος</a:t>
            </a:r>
            <a:r>
              <a:rPr lang="el-GR" i="1" dirty="0"/>
              <a:t>. </a:t>
            </a:r>
            <a:r>
              <a:rPr lang="el-GR" i="1" dirty="0">
                <a:solidFill>
                  <a:srgbClr val="FF0000"/>
                </a:solidFill>
              </a:rPr>
              <a:t>Τοιαύτην </a:t>
            </a:r>
            <a:r>
              <a:rPr lang="el-GR" i="1" dirty="0" err="1">
                <a:solidFill>
                  <a:srgbClr val="FF0000"/>
                </a:solidFill>
              </a:rPr>
              <a:t>γὰρ</a:t>
            </a:r>
            <a:r>
              <a:rPr lang="el-GR" i="1" dirty="0">
                <a:solidFill>
                  <a:srgbClr val="FF0000"/>
                </a:solidFill>
              </a:rPr>
              <a:t> </a:t>
            </a:r>
            <a:r>
              <a:rPr lang="el-GR" i="1" dirty="0" err="1">
                <a:solidFill>
                  <a:srgbClr val="FF0000"/>
                </a:solidFill>
              </a:rPr>
              <a:t>ἔπρεπε</a:t>
            </a:r>
            <a:r>
              <a:rPr lang="el-GR" i="1" dirty="0">
                <a:solidFill>
                  <a:srgbClr val="FF0000"/>
                </a:solidFill>
              </a:rPr>
              <a:t> </a:t>
            </a:r>
            <a:r>
              <a:rPr lang="el-GR" i="1" dirty="0" err="1">
                <a:solidFill>
                  <a:srgbClr val="FF0000"/>
                </a:solidFill>
              </a:rPr>
              <a:t>εἶναι</a:t>
            </a:r>
            <a:r>
              <a:rPr lang="el-GR" i="1" dirty="0">
                <a:solidFill>
                  <a:srgbClr val="FF0000"/>
                </a:solidFill>
              </a:rPr>
              <a:t> </a:t>
            </a:r>
            <a:r>
              <a:rPr lang="el-GR" i="1" dirty="0" err="1">
                <a:solidFill>
                  <a:srgbClr val="FF0000"/>
                </a:solidFill>
              </a:rPr>
              <a:t>τὴν</a:t>
            </a:r>
            <a:r>
              <a:rPr lang="el-GR" i="1" dirty="0">
                <a:solidFill>
                  <a:srgbClr val="FF0000"/>
                </a:solidFill>
              </a:rPr>
              <a:t> </a:t>
            </a:r>
            <a:r>
              <a:rPr lang="el-GR" i="1" dirty="0" err="1">
                <a:solidFill>
                  <a:srgbClr val="FF0000"/>
                </a:solidFill>
              </a:rPr>
              <a:t>τεκοῦσαν</a:t>
            </a:r>
            <a:r>
              <a:rPr lang="el-GR" i="1" dirty="0">
                <a:solidFill>
                  <a:srgbClr val="FF0000"/>
                </a:solidFill>
              </a:rPr>
              <a:t> Θεόν</a:t>
            </a:r>
            <a:r>
              <a:rPr lang="el-GR" dirty="0"/>
              <a:t>". (ΚΥΡΙΛΛΟΥ ΑΛΕΞΑΝΔΡΕΙΑΣ, </a:t>
            </a:r>
            <a:r>
              <a:rPr lang="el-GR" i="1" dirty="0"/>
              <a:t>Ἐπιστολή39, </a:t>
            </a:r>
            <a:r>
              <a:rPr lang="el-GR" i="1" dirty="0" err="1"/>
              <a:t>Περὶ</a:t>
            </a:r>
            <a:r>
              <a:rPr lang="el-GR" i="1" dirty="0"/>
              <a:t> </a:t>
            </a:r>
            <a:r>
              <a:rPr lang="el-GR" i="1" dirty="0" err="1"/>
              <a:t>τῆς</a:t>
            </a:r>
            <a:r>
              <a:rPr lang="el-GR" i="1" dirty="0"/>
              <a:t> Παναγίας Τριάδος</a:t>
            </a:r>
            <a:r>
              <a:rPr lang="el-GR" dirty="0"/>
              <a:t>, </a:t>
            </a:r>
            <a:r>
              <a:rPr lang="en-US" dirty="0"/>
              <a:t>PG77, 1</a:t>
            </a:r>
            <a:r>
              <a:rPr lang="el-GR" dirty="0"/>
              <a:t>152Α</a:t>
            </a:r>
            <a:r>
              <a:rPr lang="en-US" dirty="0"/>
              <a:t>)</a:t>
            </a:r>
          </a:p>
          <a:p>
            <a:endParaRPr lang="el-GR" dirty="0"/>
          </a:p>
        </p:txBody>
      </p:sp>
    </p:spTree>
    <p:extLst>
      <p:ext uri="{BB962C8B-B14F-4D97-AF65-F5344CB8AC3E}">
        <p14:creationId xmlns:p14="http://schemas.microsoft.com/office/powerpoint/2010/main" val="4103684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850006"/>
          </a:xfrm>
        </p:spPr>
        <p:txBody>
          <a:bodyPr/>
          <a:lstStyle/>
          <a:p>
            <a:pPr algn="ctr"/>
            <a:r>
              <a:rPr lang="el-GR" dirty="0"/>
              <a:t>ΠΑΡΘΕΝΟΣ ΚΑΙ ΑΕΙΠΑΡΘΕΝΟΣ</a:t>
            </a:r>
          </a:p>
        </p:txBody>
      </p:sp>
      <p:sp>
        <p:nvSpPr>
          <p:cNvPr id="3" name="Θέση περιεχομένου 2"/>
          <p:cNvSpPr>
            <a:spLocks noGrp="1"/>
          </p:cNvSpPr>
          <p:nvPr>
            <p:ph idx="1"/>
          </p:nvPr>
        </p:nvSpPr>
        <p:spPr>
          <a:xfrm>
            <a:off x="0" y="705162"/>
            <a:ext cx="12192000" cy="6152837"/>
          </a:xfrm>
        </p:spPr>
        <p:txBody>
          <a:bodyPr>
            <a:normAutofit fontScale="92500"/>
          </a:bodyPr>
          <a:lstStyle/>
          <a:p>
            <a:r>
              <a:rPr lang="el-GR" dirty="0"/>
              <a:t>Για πρώτη φορά συναντάμε τον </a:t>
            </a:r>
            <a:r>
              <a:rPr lang="el-GR" b="1" dirty="0">
                <a:solidFill>
                  <a:srgbClr val="002060"/>
                </a:solidFill>
              </a:rPr>
              <a:t>όρο "</a:t>
            </a:r>
            <a:r>
              <a:rPr lang="el-GR" b="1" dirty="0" err="1">
                <a:solidFill>
                  <a:srgbClr val="002060"/>
                </a:solidFill>
              </a:rPr>
              <a:t>ἀειπάρθενος</a:t>
            </a:r>
            <a:r>
              <a:rPr lang="el-GR" b="1" dirty="0">
                <a:solidFill>
                  <a:srgbClr val="002060"/>
                </a:solidFill>
              </a:rPr>
              <a:t>" στον Μ. Αθανάσιο</a:t>
            </a:r>
            <a:r>
              <a:rPr lang="el-GR" dirty="0"/>
              <a:t>, ο οποίος παρατηρεί ότι "</a:t>
            </a:r>
            <a:r>
              <a:rPr lang="el-GR" i="1" dirty="0" err="1"/>
              <a:t>οἱ</a:t>
            </a:r>
            <a:r>
              <a:rPr lang="el-GR" i="1" dirty="0"/>
              <a:t> </a:t>
            </a:r>
            <a:r>
              <a:rPr lang="el-GR" i="1" dirty="0" err="1"/>
              <a:t>ἀρνούμενοι</a:t>
            </a:r>
            <a:r>
              <a:rPr lang="el-GR" i="1" dirty="0"/>
              <a:t> </a:t>
            </a:r>
            <a:r>
              <a:rPr lang="el-GR" i="1" dirty="0" err="1"/>
              <a:t>ἐκ</a:t>
            </a:r>
            <a:r>
              <a:rPr lang="el-GR" i="1" dirty="0"/>
              <a:t> </a:t>
            </a:r>
            <a:r>
              <a:rPr lang="el-GR" i="1" dirty="0" err="1"/>
              <a:t>τοῦ</a:t>
            </a:r>
            <a:r>
              <a:rPr lang="el-GR" i="1" dirty="0"/>
              <a:t> Πατρός </a:t>
            </a:r>
            <a:r>
              <a:rPr lang="el-GR" i="1" dirty="0" err="1"/>
              <a:t>εἶναι</a:t>
            </a:r>
            <a:r>
              <a:rPr lang="el-GR" i="1" dirty="0"/>
              <a:t> φύσει </a:t>
            </a:r>
            <a:r>
              <a:rPr lang="el-GR" i="1" dirty="0" err="1"/>
              <a:t>καὶ</a:t>
            </a:r>
            <a:r>
              <a:rPr lang="el-GR" i="1" dirty="0"/>
              <a:t> </a:t>
            </a:r>
            <a:r>
              <a:rPr lang="el-GR" i="1" dirty="0" err="1"/>
              <a:t>ἴδιον</a:t>
            </a:r>
            <a:r>
              <a:rPr lang="el-GR" i="1" dirty="0"/>
              <a:t> </a:t>
            </a:r>
            <a:r>
              <a:rPr lang="el-GR" i="1" dirty="0" err="1"/>
              <a:t>αὐτοῦ</a:t>
            </a:r>
            <a:r>
              <a:rPr lang="el-GR" i="1" dirty="0"/>
              <a:t> </a:t>
            </a:r>
            <a:r>
              <a:rPr lang="el-GR" i="1" dirty="0" err="1"/>
              <a:t>τῆς</a:t>
            </a:r>
            <a:r>
              <a:rPr lang="el-GR" i="1" dirty="0"/>
              <a:t> </a:t>
            </a:r>
            <a:r>
              <a:rPr lang="el-GR" i="1" dirty="0" err="1"/>
              <a:t>οὐσίας</a:t>
            </a:r>
            <a:r>
              <a:rPr lang="el-GR" i="1" dirty="0"/>
              <a:t> </a:t>
            </a:r>
            <a:r>
              <a:rPr lang="el-GR" i="1" dirty="0" err="1"/>
              <a:t>τὸν</a:t>
            </a:r>
            <a:r>
              <a:rPr lang="el-GR" i="1" dirty="0"/>
              <a:t> </a:t>
            </a:r>
            <a:r>
              <a:rPr lang="el-GR" i="1" dirty="0" err="1"/>
              <a:t>Υἱὸν</a:t>
            </a:r>
            <a:r>
              <a:rPr lang="el-GR" i="1" dirty="0"/>
              <a:t> </a:t>
            </a:r>
            <a:r>
              <a:rPr lang="el-GR" i="1" dirty="0" err="1"/>
              <a:t>ἀρνείσθωσαν</a:t>
            </a:r>
            <a:r>
              <a:rPr lang="el-GR" i="1" dirty="0"/>
              <a:t> </a:t>
            </a:r>
            <a:r>
              <a:rPr lang="el-GR" i="1" dirty="0" err="1"/>
              <a:t>καὶ</a:t>
            </a:r>
            <a:r>
              <a:rPr lang="el-GR" i="1" dirty="0"/>
              <a:t> </a:t>
            </a:r>
            <a:r>
              <a:rPr lang="el-GR" i="1" dirty="0" err="1"/>
              <a:t>ἀληθινὴν</a:t>
            </a:r>
            <a:r>
              <a:rPr lang="el-GR" i="1" dirty="0"/>
              <a:t> σάρκα </a:t>
            </a:r>
            <a:r>
              <a:rPr lang="el-GR" i="1" dirty="0" err="1"/>
              <a:t>ἀνθρωπίνην</a:t>
            </a:r>
            <a:r>
              <a:rPr lang="el-GR" i="1" dirty="0"/>
              <a:t> </a:t>
            </a:r>
            <a:r>
              <a:rPr lang="el-GR" i="1" dirty="0" err="1"/>
              <a:t>αὐτὸν</a:t>
            </a:r>
            <a:r>
              <a:rPr lang="el-GR" i="1" dirty="0"/>
              <a:t> </a:t>
            </a:r>
            <a:r>
              <a:rPr lang="el-GR" i="1" dirty="0" err="1"/>
              <a:t>εἰληφέναι</a:t>
            </a:r>
            <a:r>
              <a:rPr lang="el-GR" i="1" dirty="0"/>
              <a:t> </a:t>
            </a:r>
            <a:r>
              <a:rPr lang="el-GR" b="1" i="1" dirty="0" err="1">
                <a:solidFill>
                  <a:srgbClr val="FF0000"/>
                </a:solidFill>
              </a:rPr>
              <a:t>ἐκ</a:t>
            </a:r>
            <a:r>
              <a:rPr lang="el-GR" b="1" i="1" dirty="0">
                <a:solidFill>
                  <a:srgbClr val="FF0000"/>
                </a:solidFill>
              </a:rPr>
              <a:t> Μαρίας </a:t>
            </a:r>
            <a:r>
              <a:rPr lang="el-GR" b="1" i="1" dirty="0" err="1">
                <a:solidFill>
                  <a:srgbClr val="FF0000"/>
                </a:solidFill>
              </a:rPr>
              <a:t>τῆς</a:t>
            </a:r>
            <a:r>
              <a:rPr lang="el-GR" b="1" i="1" dirty="0">
                <a:solidFill>
                  <a:srgbClr val="FF0000"/>
                </a:solidFill>
              </a:rPr>
              <a:t> </a:t>
            </a:r>
            <a:r>
              <a:rPr lang="el-GR" b="1" i="1" dirty="0" err="1">
                <a:solidFill>
                  <a:srgbClr val="FF0000"/>
                </a:solidFill>
              </a:rPr>
              <a:t>ἀειπαρθένου</a:t>
            </a:r>
            <a:r>
              <a:rPr lang="el-GR" b="1" i="1" dirty="0">
                <a:solidFill>
                  <a:srgbClr val="FF0000"/>
                </a:solidFill>
              </a:rPr>
              <a:t>.</a:t>
            </a:r>
            <a:r>
              <a:rPr lang="el-GR" dirty="0"/>
              <a:t>" (</a:t>
            </a:r>
            <a:r>
              <a:rPr lang="el-GR" i="1" dirty="0"/>
              <a:t>Λόγος Β', </a:t>
            </a:r>
            <a:r>
              <a:rPr lang="el-GR" i="1" dirty="0" err="1"/>
              <a:t>Κατὰ</a:t>
            </a:r>
            <a:r>
              <a:rPr lang="el-GR" i="1" dirty="0"/>
              <a:t> </a:t>
            </a:r>
            <a:r>
              <a:rPr lang="el-GR" i="1" dirty="0" err="1"/>
              <a:t>Ἀρειανῶν</a:t>
            </a:r>
            <a:r>
              <a:rPr lang="el-GR" dirty="0"/>
              <a:t>, </a:t>
            </a:r>
            <a:r>
              <a:rPr lang="en-US" dirty="0"/>
              <a:t>PG 26, 296B).</a:t>
            </a:r>
            <a:r>
              <a:rPr lang="el-GR" dirty="0"/>
              <a:t> </a:t>
            </a:r>
            <a:endParaRPr lang="en-US" dirty="0"/>
          </a:p>
          <a:p>
            <a:r>
              <a:rPr lang="el-GR" dirty="0"/>
              <a:t>Η προσωνυμία αειπάρθενος δηλώνει φυσικά κάτι περισσότερο από μια φυσιολογική κατάσταση. Η παρθενία της Θεοτόκου αποτελεί το σημείο της νίκης κατά του θανάτου. Μαρτυρεί την πίστη που συνδέει την </a:t>
            </a:r>
            <a:r>
              <a:rPr lang="el-GR" u="sng" dirty="0"/>
              <a:t>Παρθενική γέννηση </a:t>
            </a:r>
            <a:r>
              <a:rPr lang="el-GR" dirty="0"/>
              <a:t>με τη </a:t>
            </a:r>
            <a:r>
              <a:rPr lang="el-GR" u="sng" dirty="0"/>
              <a:t>Θεότητα του Ιησού</a:t>
            </a:r>
            <a:r>
              <a:rPr lang="el-GR" dirty="0"/>
              <a:t>. Σύμφωνα με τον </a:t>
            </a:r>
            <a:r>
              <a:rPr lang="el-GR" dirty="0" err="1"/>
              <a:t>Πρόκλο</a:t>
            </a:r>
            <a:r>
              <a:rPr lang="el-GR" dirty="0"/>
              <a:t> Κωνσταντινουπόλεως "</a:t>
            </a:r>
            <a:r>
              <a:rPr lang="el-GR" i="1" dirty="0" err="1"/>
              <a:t>Εἰ</a:t>
            </a:r>
            <a:r>
              <a:rPr lang="el-GR" i="1" dirty="0"/>
              <a:t> </a:t>
            </a:r>
            <a:r>
              <a:rPr lang="el-GR" i="1" dirty="0" err="1"/>
              <a:t>μὴ</a:t>
            </a:r>
            <a:r>
              <a:rPr lang="el-GR" i="1" dirty="0"/>
              <a:t> </a:t>
            </a:r>
            <a:r>
              <a:rPr lang="el-GR" i="1" dirty="0" err="1"/>
              <a:t>γὰρ</a:t>
            </a:r>
            <a:r>
              <a:rPr lang="el-GR" i="1" dirty="0"/>
              <a:t> παρθένος </a:t>
            </a:r>
            <a:r>
              <a:rPr lang="el-GR" i="1" dirty="0" err="1"/>
              <a:t>ἔμεινεν</a:t>
            </a:r>
            <a:r>
              <a:rPr lang="el-GR" i="1" dirty="0"/>
              <a:t> ἡ μήτηρ, ψιλός </a:t>
            </a:r>
            <a:r>
              <a:rPr lang="el-GR" i="1" dirty="0" err="1"/>
              <a:t>ἄνθρωπος</a:t>
            </a:r>
            <a:r>
              <a:rPr lang="el-GR" i="1" dirty="0"/>
              <a:t> ὁ </a:t>
            </a:r>
            <a:r>
              <a:rPr lang="el-GR" i="1" dirty="0" err="1"/>
              <a:t>τεχθείς</a:t>
            </a:r>
            <a:r>
              <a:rPr lang="el-GR" i="1" dirty="0"/>
              <a:t> </a:t>
            </a:r>
            <a:r>
              <a:rPr lang="el-GR" i="1" dirty="0" err="1"/>
              <a:t>καὶ</a:t>
            </a:r>
            <a:r>
              <a:rPr lang="el-GR" i="1" dirty="0"/>
              <a:t> </a:t>
            </a:r>
            <a:r>
              <a:rPr lang="el-GR" i="1" dirty="0" err="1"/>
              <a:t>οὐ</a:t>
            </a:r>
            <a:r>
              <a:rPr lang="el-GR" i="1" dirty="0"/>
              <a:t> παράδοξος ὁ τόκος· </a:t>
            </a:r>
            <a:r>
              <a:rPr lang="el-GR" i="1" dirty="0" err="1"/>
              <a:t>εἰ</a:t>
            </a:r>
            <a:r>
              <a:rPr lang="el-GR" i="1" dirty="0"/>
              <a:t> </a:t>
            </a:r>
            <a:r>
              <a:rPr lang="el-GR" i="1" dirty="0" err="1"/>
              <a:t>δὲ</a:t>
            </a:r>
            <a:r>
              <a:rPr lang="el-GR" i="1" dirty="0"/>
              <a:t> </a:t>
            </a:r>
            <a:r>
              <a:rPr lang="el-GR" i="1" dirty="0" err="1"/>
              <a:t>καὶ</a:t>
            </a:r>
            <a:r>
              <a:rPr lang="el-GR" i="1" dirty="0"/>
              <a:t> </a:t>
            </a:r>
            <a:r>
              <a:rPr lang="el-GR" i="1" dirty="0" err="1"/>
              <a:t>μετὰ</a:t>
            </a:r>
            <a:r>
              <a:rPr lang="el-GR" i="1" dirty="0"/>
              <a:t> </a:t>
            </a:r>
            <a:r>
              <a:rPr lang="el-GR" i="1" dirty="0" err="1"/>
              <a:t>τόκον</a:t>
            </a:r>
            <a:r>
              <a:rPr lang="el-GR" i="1" dirty="0"/>
              <a:t> </a:t>
            </a:r>
            <a:r>
              <a:rPr lang="el-GR" i="1" dirty="0" err="1"/>
              <a:t>ἔμεινεν</a:t>
            </a:r>
            <a:r>
              <a:rPr lang="el-GR" i="1" dirty="0"/>
              <a:t> Παρθένος, </a:t>
            </a:r>
            <a:r>
              <a:rPr lang="el-GR" i="1" dirty="0" err="1"/>
              <a:t>πῶς</a:t>
            </a:r>
            <a:r>
              <a:rPr lang="el-GR" i="1" dirty="0"/>
              <a:t> </a:t>
            </a:r>
            <a:r>
              <a:rPr lang="el-GR" i="1" dirty="0" err="1"/>
              <a:t>οὐχὶ</a:t>
            </a:r>
            <a:r>
              <a:rPr lang="el-GR" i="1" dirty="0"/>
              <a:t> </a:t>
            </a:r>
            <a:r>
              <a:rPr lang="el-GR" i="1" dirty="0" err="1"/>
              <a:t>καὶ</a:t>
            </a:r>
            <a:r>
              <a:rPr lang="el-GR" i="1" dirty="0"/>
              <a:t> </a:t>
            </a:r>
            <a:r>
              <a:rPr lang="el-GR" i="1" dirty="0" err="1"/>
              <a:t>Θεὸς</a:t>
            </a:r>
            <a:r>
              <a:rPr lang="el-GR" i="1" dirty="0"/>
              <a:t> </a:t>
            </a:r>
            <a:r>
              <a:rPr lang="el-GR" i="1" dirty="0" err="1"/>
              <a:t>καὶ</a:t>
            </a:r>
            <a:r>
              <a:rPr lang="el-GR" i="1" dirty="0"/>
              <a:t> </a:t>
            </a:r>
            <a:r>
              <a:rPr lang="el-GR" i="1" dirty="0" err="1"/>
              <a:t>τὸ</a:t>
            </a:r>
            <a:r>
              <a:rPr lang="el-GR" i="1" dirty="0"/>
              <a:t> μυστήριον </a:t>
            </a:r>
            <a:r>
              <a:rPr lang="el-GR" i="1" dirty="0" err="1"/>
              <a:t>ἄφραστον</a:t>
            </a:r>
            <a:r>
              <a:rPr lang="el-GR" dirty="0"/>
              <a:t>;" (</a:t>
            </a:r>
            <a:r>
              <a:rPr lang="el-GR" i="1" dirty="0"/>
              <a:t>Λόγος Α΄, </a:t>
            </a:r>
            <a:r>
              <a:rPr lang="el-GR" i="1" dirty="0" err="1"/>
              <a:t>Ἐγκώμιον</a:t>
            </a:r>
            <a:r>
              <a:rPr lang="el-GR" i="1" dirty="0"/>
              <a:t> </a:t>
            </a:r>
            <a:r>
              <a:rPr lang="el-GR" i="1" dirty="0" err="1"/>
              <a:t>εἰς</a:t>
            </a:r>
            <a:r>
              <a:rPr lang="el-GR" i="1" dirty="0"/>
              <a:t> </a:t>
            </a:r>
            <a:r>
              <a:rPr lang="el-GR" i="1" dirty="0" err="1"/>
              <a:t>τὴν</a:t>
            </a:r>
            <a:r>
              <a:rPr lang="el-GR" i="1" dirty="0"/>
              <a:t> </a:t>
            </a:r>
            <a:r>
              <a:rPr lang="el-GR" i="1" dirty="0" err="1"/>
              <a:t>Παναγίαν</a:t>
            </a:r>
            <a:r>
              <a:rPr lang="el-GR" i="1" dirty="0"/>
              <a:t> </a:t>
            </a:r>
            <a:r>
              <a:rPr lang="el-GR" i="1" dirty="0" err="1"/>
              <a:t>Θεοτόκον</a:t>
            </a:r>
            <a:r>
              <a:rPr lang="el-GR" i="1" dirty="0"/>
              <a:t> </a:t>
            </a:r>
            <a:r>
              <a:rPr lang="el-GR" i="1" dirty="0" err="1"/>
              <a:t>Μαρίαν</a:t>
            </a:r>
            <a:r>
              <a:rPr lang="el-GR" i="1" dirty="0"/>
              <a:t>,</a:t>
            </a:r>
            <a:r>
              <a:rPr lang="el-GR" dirty="0"/>
              <a:t> </a:t>
            </a:r>
            <a:r>
              <a:rPr lang="en-US" dirty="0"/>
              <a:t>PG </a:t>
            </a:r>
            <a:r>
              <a:rPr lang="el-GR" dirty="0"/>
              <a:t>65, 684Α)</a:t>
            </a:r>
          </a:p>
          <a:p>
            <a:r>
              <a:rPr lang="el-GR" dirty="0"/>
              <a:t>"</a:t>
            </a:r>
            <a:r>
              <a:rPr lang="el-GR" i="1" dirty="0" err="1"/>
              <a:t>Ὥσπερ</a:t>
            </a:r>
            <a:r>
              <a:rPr lang="el-GR" i="1" dirty="0"/>
              <a:t> </a:t>
            </a:r>
            <a:r>
              <a:rPr lang="el-GR" i="1" dirty="0" err="1"/>
              <a:t>δὲ</a:t>
            </a:r>
            <a:r>
              <a:rPr lang="el-GR" i="1" dirty="0"/>
              <a:t> συλληφθείς, Παρθένον </a:t>
            </a:r>
            <a:r>
              <a:rPr lang="el-GR" i="1" dirty="0" err="1"/>
              <a:t>τὴν</a:t>
            </a:r>
            <a:r>
              <a:rPr lang="el-GR" i="1" dirty="0"/>
              <a:t> </a:t>
            </a:r>
            <a:r>
              <a:rPr lang="el-GR" i="1" dirty="0" err="1"/>
              <a:t>συλλαβοῦσαν</a:t>
            </a:r>
            <a:r>
              <a:rPr lang="el-GR" i="1" dirty="0"/>
              <a:t> </a:t>
            </a:r>
            <a:r>
              <a:rPr lang="el-GR" i="1" dirty="0" err="1"/>
              <a:t>ἐτήρησεν</a:t>
            </a:r>
            <a:r>
              <a:rPr lang="el-GR" i="1" dirty="0"/>
              <a:t>, </a:t>
            </a:r>
            <a:r>
              <a:rPr lang="el-GR" i="1" dirty="0" err="1"/>
              <a:t>οὕτω</a:t>
            </a:r>
            <a:r>
              <a:rPr lang="el-GR" i="1" dirty="0"/>
              <a:t> </a:t>
            </a:r>
            <a:r>
              <a:rPr lang="el-GR" i="1" dirty="0" err="1"/>
              <a:t>καὶ</a:t>
            </a:r>
            <a:r>
              <a:rPr lang="el-GR" i="1" dirty="0"/>
              <a:t> </a:t>
            </a:r>
            <a:r>
              <a:rPr lang="el-GR" i="1" dirty="0" err="1"/>
              <a:t>τεχθείς</a:t>
            </a:r>
            <a:r>
              <a:rPr lang="el-GR" i="1" dirty="0"/>
              <a:t>, </a:t>
            </a:r>
            <a:r>
              <a:rPr lang="el-GR" i="1" dirty="0" err="1"/>
              <a:t>τὴν</a:t>
            </a:r>
            <a:r>
              <a:rPr lang="el-GR" i="1" dirty="0"/>
              <a:t> </a:t>
            </a:r>
            <a:r>
              <a:rPr lang="el-GR" i="1" dirty="0" err="1"/>
              <a:t>αὐτῆς</a:t>
            </a:r>
            <a:r>
              <a:rPr lang="el-GR" i="1" dirty="0"/>
              <a:t> </a:t>
            </a:r>
            <a:r>
              <a:rPr lang="el-GR" i="1" dirty="0" err="1"/>
              <a:t>Παρθενίαν</a:t>
            </a:r>
            <a:r>
              <a:rPr lang="el-GR" i="1" dirty="0"/>
              <a:t> </a:t>
            </a:r>
            <a:r>
              <a:rPr lang="el-GR" i="1" dirty="0" err="1"/>
              <a:t>ἐφύλαξεν</a:t>
            </a:r>
            <a:r>
              <a:rPr lang="el-GR" i="1" dirty="0"/>
              <a:t> </a:t>
            </a:r>
            <a:r>
              <a:rPr lang="el-GR" i="1" dirty="0" err="1"/>
              <a:t>ἄτρωτον</a:t>
            </a:r>
            <a:r>
              <a:rPr lang="el-GR" i="1" dirty="0"/>
              <a:t>, μόνος </a:t>
            </a:r>
            <a:r>
              <a:rPr lang="el-GR" i="1" dirty="0" err="1"/>
              <a:t>διελθὼν</a:t>
            </a:r>
            <a:r>
              <a:rPr lang="el-GR" i="1" dirty="0"/>
              <a:t> δι' </a:t>
            </a:r>
            <a:r>
              <a:rPr lang="el-GR" i="1" dirty="0" err="1"/>
              <a:t>αὐτῆς</a:t>
            </a:r>
            <a:r>
              <a:rPr lang="el-GR" i="1" dirty="0"/>
              <a:t> </a:t>
            </a:r>
            <a:r>
              <a:rPr lang="el-GR" i="1" dirty="0" err="1"/>
              <a:t>καὶ</a:t>
            </a:r>
            <a:r>
              <a:rPr lang="el-GR" i="1" dirty="0"/>
              <a:t> κεκλεισμένη </a:t>
            </a:r>
            <a:r>
              <a:rPr lang="el-GR" i="1" dirty="0" err="1"/>
              <a:t>τηρήσας</a:t>
            </a:r>
            <a:r>
              <a:rPr lang="el-GR" i="1" dirty="0"/>
              <a:t> </a:t>
            </a:r>
            <a:r>
              <a:rPr lang="el-GR" i="1" dirty="0" err="1"/>
              <a:t>αὐτήν</a:t>
            </a:r>
            <a:r>
              <a:rPr lang="el-GR" i="1" dirty="0"/>
              <a:t>.</a:t>
            </a:r>
            <a:r>
              <a:rPr lang="el-GR" dirty="0"/>
              <a:t>" (ΙΩΑΝΝΟΥ ΔΑΜΑΣΚΗΝΟΥ, </a:t>
            </a:r>
            <a:r>
              <a:rPr lang="el-GR" i="1" dirty="0" err="1"/>
              <a:t>Ἔκδοσις</a:t>
            </a:r>
            <a:r>
              <a:rPr lang="el-GR" i="1" dirty="0"/>
              <a:t> </a:t>
            </a:r>
            <a:r>
              <a:rPr lang="el-GR" i="1" dirty="0" err="1"/>
              <a:t>ἀκριβῆς</a:t>
            </a:r>
            <a:r>
              <a:rPr lang="el-GR" i="1" dirty="0"/>
              <a:t> </a:t>
            </a:r>
            <a:r>
              <a:rPr lang="el-GR" i="1" dirty="0" err="1"/>
              <a:t>τῆς</a:t>
            </a:r>
            <a:r>
              <a:rPr lang="el-GR" i="1" dirty="0"/>
              <a:t> </a:t>
            </a:r>
            <a:r>
              <a:rPr lang="el-GR" i="1" dirty="0" err="1"/>
              <a:t>Ὀρθοδόξου</a:t>
            </a:r>
            <a:r>
              <a:rPr lang="el-GR" i="1" dirty="0"/>
              <a:t> πίστεως</a:t>
            </a:r>
            <a:r>
              <a:rPr lang="el-GR" dirty="0"/>
              <a:t>, 4, </a:t>
            </a:r>
            <a:r>
              <a:rPr lang="en-US" dirty="0"/>
              <a:t>PG</a:t>
            </a:r>
            <a:r>
              <a:rPr lang="el-GR" dirty="0"/>
              <a:t> 94, 1161Α</a:t>
            </a:r>
            <a:r>
              <a:rPr lang="en-US" dirty="0"/>
              <a:t>)</a:t>
            </a:r>
            <a:r>
              <a:rPr lang="el-GR" dirty="0"/>
              <a:t>. </a:t>
            </a:r>
            <a:br>
              <a:rPr lang="el-GR" dirty="0"/>
            </a:br>
            <a:r>
              <a:rPr lang="el-GR" dirty="0"/>
              <a:t> </a:t>
            </a:r>
          </a:p>
        </p:txBody>
      </p:sp>
    </p:spTree>
    <p:extLst>
      <p:ext uri="{BB962C8B-B14F-4D97-AF65-F5344CB8AC3E}">
        <p14:creationId xmlns:p14="http://schemas.microsoft.com/office/powerpoint/2010/main" val="24352891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59854"/>
          </a:xfrm>
        </p:spPr>
        <p:txBody>
          <a:bodyPr/>
          <a:lstStyle/>
          <a:p>
            <a:pPr algn="ctr"/>
            <a:r>
              <a:rPr lang="el-GR" dirty="0"/>
              <a:t>ΠΑΡΘΕΝΟΣ ΚΑΙ ΑΕΙΠΑΡΘΕΝΟΣ</a:t>
            </a:r>
          </a:p>
        </p:txBody>
      </p:sp>
      <p:sp>
        <p:nvSpPr>
          <p:cNvPr id="3" name="Θέση περιεχομένου 2"/>
          <p:cNvSpPr>
            <a:spLocks noGrp="1"/>
          </p:cNvSpPr>
          <p:nvPr>
            <p:ph idx="1"/>
          </p:nvPr>
        </p:nvSpPr>
        <p:spPr>
          <a:xfrm>
            <a:off x="1" y="618187"/>
            <a:ext cx="12192000" cy="6239814"/>
          </a:xfrm>
        </p:spPr>
        <p:txBody>
          <a:bodyPr/>
          <a:lstStyle/>
          <a:p>
            <a:r>
              <a:rPr lang="el-GR" dirty="0"/>
              <a:t>Ο όρος "</a:t>
            </a:r>
            <a:r>
              <a:rPr lang="el-GR" b="1" i="1" dirty="0" err="1">
                <a:solidFill>
                  <a:srgbClr val="FF0000"/>
                </a:solidFill>
              </a:rPr>
              <a:t>Ἀειπάρθενος</a:t>
            </a:r>
            <a:r>
              <a:rPr lang="el-GR" dirty="0"/>
              <a:t>" επειδή συμπεριλαμβάνει το χρονικό </a:t>
            </a:r>
            <a:r>
              <a:rPr lang="el-GR" dirty="0" err="1"/>
              <a:t>επιρρήμα</a:t>
            </a:r>
            <a:r>
              <a:rPr lang="el-GR" dirty="0"/>
              <a:t> </a:t>
            </a:r>
            <a:r>
              <a:rPr lang="el-GR" i="1" dirty="0" err="1"/>
              <a:t>ἀεὶ</a:t>
            </a:r>
            <a:r>
              <a:rPr lang="el-GR" dirty="0"/>
              <a:t> αποκλείει οποιαδήποτε προσπάθεια παρερμηνείας του χρονικού διαστήματος της παρθενίας της Θεοτόκου.</a:t>
            </a:r>
          </a:p>
          <a:p>
            <a:r>
              <a:rPr lang="el-GR" dirty="0"/>
              <a:t>Σύμφωνα με την άποψη του Καθηγητή Μάρκου </a:t>
            </a:r>
            <a:r>
              <a:rPr lang="el-GR" dirty="0" err="1"/>
              <a:t>Σιώτη</a:t>
            </a:r>
            <a:r>
              <a:rPr lang="el-GR" dirty="0"/>
              <a:t> η διάκριση των όρων Παρθένος και Αειπάρθενος οφείλεται στον διαφορετικό προσδιορισμό της Παρθενίας από την άποψη από τη μια της μητέρας και από την άλλη του </a:t>
            </a:r>
            <a:r>
              <a:rPr lang="el-GR" dirty="0" err="1"/>
              <a:t>τικτομένου</a:t>
            </a:r>
            <a:r>
              <a:rPr lang="el-GR" dirty="0"/>
              <a:t>. </a:t>
            </a:r>
          </a:p>
          <a:p>
            <a:pPr marL="571500" indent="-571500">
              <a:buFont typeface="+mj-lt"/>
              <a:buAutoNum type="romanLcPeriod"/>
            </a:pPr>
            <a:r>
              <a:rPr lang="el-GR" dirty="0"/>
              <a:t>Ο </a:t>
            </a:r>
            <a:r>
              <a:rPr lang="el-GR" u="sng" dirty="0"/>
              <a:t>όρος Παρθένος </a:t>
            </a:r>
            <a:r>
              <a:rPr lang="el-GR" dirty="0"/>
              <a:t>αφορά την </a:t>
            </a:r>
            <a:r>
              <a:rPr lang="el-GR" b="1" dirty="0" err="1"/>
              <a:t>απάτορα</a:t>
            </a:r>
            <a:r>
              <a:rPr lang="el-GR" b="1" dirty="0"/>
              <a:t> γέννηση </a:t>
            </a:r>
            <a:r>
              <a:rPr lang="el-GR" dirty="0"/>
              <a:t>και μαζί με τον όρο Θεοτόκος μαρτυρεί τη θεία φύση του σαρκωμένου Λόγου.</a:t>
            </a:r>
          </a:p>
          <a:p>
            <a:pPr marL="571500" indent="-571500">
              <a:buFont typeface="+mj-lt"/>
              <a:buAutoNum type="romanLcPeriod"/>
            </a:pPr>
            <a:r>
              <a:rPr lang="el-GR" dirty="0"/>
              <a:t>Ο </a:t>
            </a:r>
            <a:r>
              <a:rPr lang="el-GR" u="sng" dirty="0"/>
              <a:t>όρος Αειπάρθενος </a:t>
            </a:r>
            <a:r>
              <a:rPr lang="el-GR" dirty="0"/>
              <a:t>σχετίζεται με το </a:t>
            </a:r>
            <a:r>
              <a:rPr lang="el-GR" b="1" dirty="0"/>
              <a:t>πρόσωπο της Θεομήτορος </a:t>
            </a:r>
            <a:r>
              <a:rPr lang="el-GR" dirty="0"/>
              <a:t>και δηλώνει την και μετά τον τοκετό παρθενία. Γι' αυτό και η Θεοτόκος υπάρχει ως "</a:t>
            </a:r>
            <a:r>
              <a:rPr lang="el-GR" i="1" dirty="0" err="1"/>
              <a:t>ὑπερτέρα</a:t>
            </a:r>
            <a:r>
              <a:rPr lang="el-GR" i="1" dirty="0"/>
              <a:t> Νόμου Μητέρα</a:t>
            </a:r>
            <a:r>
              <a:rPr lang="el-GR" dirty="0"/>
              <a:t>" (ΜΕΘΟΔΙΟΥ ΟΛΥΜΠΟΥ, </a:t>
            </a:r>
            <a:r>
              <a:rPr lang="el-GR" i="1" dirty="0" err="1"/>
              <a:t>Εἰς</a:t>
            </a:r>
            <a:r>
              <a:rPr lang="el-GR" i="1" dirty="0"/>
              <a:t> </a:t>
            </a:r>
            <a:r>
              <a:rPr lang="el-GR" i="1" dirty="0" err="1"/>
              <a:t>τὸν</a:t>
            </a:r>
            <a:r>
              <a:rPr lang="el-GR" i="1" dirty="0"/>
              <a:t> </a:t>
            </a:r>
            <a:r>
              <a:rPr lang="el-GR" i="1" dirty="0" err="1"/>
              <a:t>Συμεῶνα</a:t>
            </a:r>
            <a:r>
              <a:rPr lang="el-GR" i="1" dirty="0"/>
              <a:t> </a:t>
            </a:r>
            <a:r>
              <a:rPr lang="el-GR" i="1" dirty="0" err="1"/>
              <a:t>καὶ</a:t>
            </a:r>
            <a:r>
              <a:rPr lang="el-GR" i="1" dirty="0"/>
              <a:t> </a:t>
            </a:r>
            <a:r>
              <a:rPr lang="el-GR" i="1" dirty="0" err="1"/>
              <a:t>τὴν</a:t>
            </a:r>
            <a:r>
              <a:rPr lang="el-GR" i="1" dirty="0"/>
              <a:t> </a:t>
            </a:r>
            <a:r>
              <a:rPr lang="el-GR" i="1" dirty="0" err="1"/>
              <a:t>Ἄνναν</a:t>
            </a:r>
            <a:r>
              <a:rPr lang="el-GR" i="1" dirty="0"/>
              <a:t> </a:t>
            </a:r>
            <a:r>
              <a:rPr lang="el-GR" i="1" dirty="0" err="1"/>
              <a:t>καὶ</a:t>
            </a:r>
            <a:r>
              <a:rPr lang="el-GR" i="1" dirty="0"/>
              <a:t> </a:t>
            </a:r>
            <a:r>
              <a:rPr lang="el-GR" i="1" dirty="0" err="1"/>
              <a:t>εἰς</a:t>
            </a:r>
            <a:r>
              <a:rPr lang="el-GR" i="1" dirty="0"/>
              <a:t> </a:t>
            </a:r>
            <a:r>
              <a:rPr lang="el-GR" i="1" dirty="0" err="1"/>
              <a:t>τὴν</a:t>
            </a:r>
            <a:r>
              <a:rPr lang="el-GR" i="1" dirty="0"/>
              <a:t> </a:t>
            </a:r>
            <a:r>
              <a:rPr lang="el-GR" i="1" dirty="0" err="1"/>
              <a:t>ἁγίαν</a:t>
            </a:r>
            <a:r>
              <a:rPr lang="el-GR" i="1" dirty="0"/>
              <a:t> </a:t>
            </a:r>
            <a:r>
              <a:rPr lang="el-GR" i="1" dirty="0" err="1"/>
              <a:t>Θεοτόκον</a:t>
            </a:r>
            <a:r>
              <a:rPr lang="el-GR" dirty="0"/>
              <a:t>, </a:t>
            </a:r>
            <a:r>
              <a:rPr lang="en-US" dirty="0"/>
              <a:t>PG 18, 353B)</a:t>
            </a:r>
            <a:endParaRPr lang="el-GR" dirty="0"/>
          </a:p>
          <a:p>
            <a:endParaRPr lang="el-GR" dirty="0"/>
          </a:p>
        </p:txBody>
      </p:sp>
    </p:spTree>
    <p:extLst>
      <p:ext uri="{BB962C8B-B14F-4D97-AF65-F5344CB8AC3E}">
        <p14:creationId xmlns:p14="http://schemas.microsoft.com/office/powerpoint/2010/main" val="21837641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862885"/>
          </a:xfrm>
        </p:spPr>
        <p:txBody>
          <a:bodyPr/>
          <a:lstStyle/>
          <a:p>
            <a:pPr algn="ctr"/>
            <a:r>
              <a:rPr lang="el-GR" dirty="0"/>
              <a:t>ΠΑΡΘΕΝΟΣ ΚΑΙ ΑΕΙΠΑΡΘΕΝΟΣ</a:t>
            </a:r>
          </a:p>
        </p:txBody>
      </p:sp>
      <p:sp>
        <p:nvSpPr>
          <p:cNvPr id="3" name="Θέση περιεχομένου 2"/>
          <p:cNvSpPr>
            <a:spLocks noGrp="1"/>
          </p:cNvSpPr>
          <p:nvPr>
            <p:ph idx="1"/>
          </p:nvPr>
        </p:nvSpPr>
        <p:spPr>
          <a:xfrm>
            <a:off x="0" y="669700"/>
            <a:ext cx="12192000" cy="6188299"/>
          </a:xfrm>
        </p:spPr>
        <p:txBody>
          <a:bodyPr>
            <a:normAutofit fontScale="92500" lnSpcReduction="10000"/>
          </a:bodyPr>
          <a:lstStyle/>
          <a:p>
            <a:r>
              <a:rPr lang="el-GR" dirty="0"/>
              <a:t>Ωστόσο η παρθενία δεν περιορίζεται σε ένα μέρος της περιοχής της ανθρώπινης ζωής αλλά αναφέρεται σε ολόκληρη την ύπαρξη του ανθρώπου.</a:t>
            </a:r>
          </a:p>
          <a:p>
            <a:r>
              <a:rPr lang="el-GR" dirty="0"/>
              <a:t>Ο Ιωάννης ο Δαμασκηνός παρατηρεί ότι η Θεοτόκος υπάρχει "</a:t>
            </a:r>
            <a:r>
              <a:rPr lang="el-GR" i="1" dirty="0" err="1"/>
              <a:t>νῷ</a:t>
            </a:r>
            <a:r>
              <a:rPr lang="el-GR" i="1" dirty="0"/>
              <a:t> </a:t>
            </a:r>
            <a:r>
              <a:rPr lang="el-GR" i="1" dirty="0" err="1"/>
              <a:t>καὶ</a:t>
            </a:r>
            <a:r>
              <a:rPr lang="el-GR" i="1" dirty="0"/>
              <a:t> </a:t>
            </a:r>
            <a:r>
              <a:rPr lang="el-GR" i="1" dirty="0" err="1"/>
              <a:t>ψυχῇ</a:t>
            </a:r>
            <a:r>
              <a:rPr lang="el-GR" i="1" dirty="0"/>
              <a:t> </a:t>
            </a:r>
            <a:r>
              <a:rPr lang="el-GR" i="1" dirty="0" err="1"/>
              <a:t>καὶ</a:t>
            </a:r>
            <a:r>
              <a:rPr lang="el-GR" i="1" dirty="0"/>
              <a:t> σώματι </a:t>
            </a:r>
            <a:r>
              <a:rPr lang="el-GR" i="1" dirty="0" err="1"/>
              <a:t>ἀειπαρθενεύουσα</a:t>
            </a:r>
            <a:r>
              <a:rPr lang="el-GR" dirty="0"/>
              <a:t>" (</a:t>
            </a:r>
            <a:r>
              <a:rPr lang="el-GR" i="1" dirty="0" err="1"/>
              <a:t>Εἰς</a:t>
            </a:r>
            <a:r>
              <a:rPr lang="el-GR" i="1" dirty="0"/>
              <a:t> </a:t>
            </a:r>
            <a:r>
              <a:rPr lang="el-GR" i="1" dirty="0" err="1"/>
              <a:t>τὸ</a:t>
            </a:r>
            <a:r>
              <a:rPr lang="el-GR" i="1" dirty="0"/>
              <a:t> </a:t>
            </a:r>
            <a:r>
              <a:rPr lang="el-GR" i="1" dirty="0" err="1"/>
              <a:t>γενέσιον</a:t>
            </a:r>
            <a:r>
              <a:rPr lang="el-GR" dirty="0"/>
              <a:t>, 6,5, </a:t>
            </a:r>
            <a:r>
              <a:rPr lang="en-US" dirty="0"/>
              <a:t>PG96, 668C).</a:t>
            </a:r>
          </a:p>
          <a:p>
            <a:r>
              <a:rPr lang="el-GR" dirty="0"/>
              <a:t>Ο Ιωάννης ο Χρυσόστομος υπογραμμίζει ότι "</a:t>
            </a:r>
            <a:r>
              <a:rPr lang="el-GR" i="1" dirty="0" err="1"/>
              <a:t>Τὴν</a:t>
            </a:r>
            <a:r>
              <a:rPr lang="el-GR" i="1" dirty="0"/>
              <a:t> </a:t>
            </a:r>
            <a:r>
              <a:rPr lang="el-GR" i="1" dirty="0" err="1"/>
              <a:t>γὰρ</a:t>
            </a:r>
            <a:r>
              <a:rPr lang="el-GR" i="1" dirty="0"/>
              <a:t> Παρθένον </a:t>
            </a:r>
            <a:r>
              <a:rPr lang="el-GR" i="1" dirty="0" err="1"/>
              <a:t>οὐ</a:t>
            </a:r>
            <a:r>
              <a:rPr lang="el-GR" i="1" dirty="0"/>
              <a:t> </a:t>
            </a:r>
            <a:r>
              <a:rPr lang="el-GR" i="1" dirty="0" err="1"/>
              <a:t>τῷ</a:t>
            </a:r>
            <a:r>
              <a:rPr lang="el-GR" i="1" dirty="0"/>
              <a:t> σώματι μόνον </a:t>
            </a:r>
            <a:r>
              <a:rPr lang="el-GR" i="1" dirty="0" err="1"/>
              <a:t>καθαρὰ</a:t>
            </a:r>
            <a:r>
              <a:rPr lang="el-GR" i="1" dirty="0"/>
              <a:t> </a:t>
            </a:r>
            <a:r>
              <a:rPr lang="el-GR" i="1" dirty="0" err="1"/>
              <a:t>εἶναι</a:t>
            </a:r>
            <a:r>
              <a:rPr lang="el-GR" i="1" dirty="0"/>
              <a:t> </a:t>
            </a:r>
            <a:r>
              <a:rPr lang="el-GR" i="1" dirty="0" err="1"/>
              <a:t>δεῖ</a:t>
            </a:r>
            <a:r>
              <a:rPr lang="el-GR" i="1" dirty="0"/>
              <a:t>, </a:t>
            </a:r>
            <a:r>
              <a:rPr lang="el-GR" i="1" dirty="0" err="1"/>
              <a:t>ἀλλὰ</a:t>
            </a:r>
            <a:r>
              <a:rPr lang="el-GR" i="1" dirty="0"/>
              <a:t> </a:t>
            </a:r>
            <a:r>
              <a:rPr lang="el-GR" i="1" dirty="0" err="1"/>
              <a:t>καὶ</a:t>
            </a:r>
            <a:r>
              <a:rPr lang="el-GR" i="1" dirty="0"/>
              <a:t> </a:t>
            </a:r>
            <a:r>
              <a:rPr lang="el-GR" i="1" dirty="0" err="1"/>
              <a:t>τῇ</a:t>
            </a:r>
            <a:r>
              <a:rPr lang="el-GR" i="1" dirty="0"/>
              <a:t> </a:t>
            </a:r>
            <a:r>
              <a:rPr lang="el-GR" i="1" dirty="0" err="1"/>
              <a:t>ψυχῇ</a:t>
            </a:r>
            <a:r>
              <a:rPr lang="el-GR" i="1" dirty="0"/>
              <a:t>, </a:t>
            </a:r>
            <a:r>
              <a:rPr lang="el-GR" i="1" dirty="0" err="1"/>
              <a:t>εἴ</a:t>
            </a:r>
            <a:r>
              <a:rPr lang="el-GR" i="1" dirty="0"/>
              <a:t> </a:t>
            </a:r>
            <a:r>
              <a:rPr lang="el-GR" i="1" dirty="0" err="1"/>
              <a:t>γε</a:t>
            </a:r>
            <a:r>
              <a:rPr lang="el-GR" i="1" dirty="0"/>
              <a:t> μέλλει </a:t>
            </a:r>
            <a:r>
              <a:rPr lang="el-GR" i="1" dirty="0" err="1"/>
              <a:t>τὸν</a:t>
            </a:r>
            <a:r>
              <a:rPr lang="el-GR" i="1" dirty="0"/>
              <a:t> </a:t>
            </a:r>
            <a:r>
              <a:rPr lang="el-GR" i="1" dirty="0" err="1"/>
              <a:t>ἅγιον</a:t>
            </a:r>
            <a:r>
              <a:rPr lang="el-GR" i="1" dirty="0"/>
              <a:t> </a:t>
            </a:r>
            <a:r>
              <a:rPr lang="el-GR" i="1" dirty="0" err="1"/>
              <a:t>ὑποδέχεσθαι</a:t>
            </a:r>
            <a:r>
              <a:rPr lang="el-GR" i="1" dirty="0"/>
              <a:t> </a:t>
            </a:r>
            <a:r>
              <a:rPr lang="el-GR" i="1" dirty="0" err="1"/>
              <a:t>νυμφίον</a:t>
            </a:r>
            <a:r>
              <a:rPr lang="el-GR" dirty="0"/>
              <a:t>" (</a:t>
            </a:r>
            <a:r>
              <a:rPr lang="el-GR" i="1" dirty="0" err="1"/>
              <a:t>Περὶ</a:t>
            </a:r>
            <a:r>
              <a:rPr lang="el-GR" i="1" dirty="0"/>
              <a:t> Παρθενίας </a:t>
            </a:r>
            <a:r>
              <a:rPr lang="el-GR" dirty="0"/>
              <a:t>5, </a:t>
            </a:r>
            <a:r>
              <a:rPr lang="en-US" dirty="0"/>
              <a:t>PG48, 537).</a:t>
            </a:r>
          </a:p>
          <a:p>
            <a:r>
              <a:rPr lang="el-GR" dirty="0"/>
              <a:t>Η παρθενία ως μια απλή βιολογική κατάσταση δεν έχει θεολογική και σωτηριολογική σπουδαιότητα. Η παρθενία της Θεοτόκου δεν είναι απλώς βιολογική, αλλά καθολική ψυχοσωματική κατάσταση. Είναι η κατάσταση της πλήρους και καθολικής αναφοράς της στον Θεό. Είναι το ήθος της. </a:t>
            </a:r>
          </a:p>
          <a:p>
            <a:r>
              <a:rPr lang="el-GR" dirty="0"/>
              <a:t>Η Εύα, η οποία οδήγησε τον κόσμο στην πτώση, ήταν και εκείνη παρθένος. Ωστόσο, η παρθενικότητα της Εύας υπήρξε μια κατάσταση, η οποία χάθηκε. Με τη Θεοτόκο η </a:t>
            </a:r>
            <a:r>
              <a:rPr lang="el-GR" b="1" dirty="0"/>
              <a:t>παρθενικότητα επανέρχεται στη γη και ως μια </a:t>
            </a:r>
            <a:r>
              <a:rPr lang="el-GR" b="1" u="sng" dirty="0"/>
              <a:t>οντολογική διάσταση</a:t>
            </a:r>
            <a:r>
              <a:rPr lang="el-GR" dirty="0"/>
              <a:t>, η οποία είναι σε θέση να περιλάβει στα βάθη της τον Αχώρητο. Η υποστατική Σοφία του Πατρός "</a:t>
            </a:r>
            <a:r>
              <a:rPr lang="el-GR" i="1" dirty="0" err="1"/>
              <a:t>ᾠκοδόμησε</a:t>
            </a:r>
            <a:r>
              <a:rPr lang="el-GR" i="1" dirty="0"/>
              <a:t> </a:t>
            </a:r>
            <a:r>
              <a:rPr lang="el-GR" i="1" dirty="0" err="1"/>
              <a:t>τὸν</a:t>
            </a:r>
            <a:r>
              <a:rPr lang="el-GR" i="1" dirty="0"/>
              <a:t> </a:t>
            </a:r>
            <a:r>
              <a:rPr lang="el-GR" i="1" dirty="0" err="1"/>
              <a:t>ἑαυτῆς</a:t>
            </a:r>
            <a:r>
              <a:rPr lang="el-GR" i="1" dirty="0"/>
              <a:t> </a:t>
            </a:r>
            <a:r>
              <a:rPr lang="el-GR" i="1" dirty="0" err="1"/>
              <a:t>οἶκον</a:t>
            </a:r>
            <a:r>
              <a:rPr lang="el-GR" dirty="0"/>
              <a:t>", την άσπιλο και αμόλυντο σάρκα της Παρθένου, την οποία ανέλαβε ο Λόγος. </a:t>
            </a:r>
          </a:p>
        </p:txBody>
      </p:sp>
    </p:spTree>
    <p:extLst>
      <p:ext uri="{BB962C8B-B14F-4D97-AF65-F5344CB8AC3E}">
        <p14:creationId xmlns:p14="http://schemas.microsoft.com/office/powerpoint/2010/main" val="29075384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72732"/>
          </a:xfrm>
        </p:spPr>
        <p:txBody>
          <a:bodyPr/>
          <a:lstStyle/>
          <a:p>
            <a:pPr algn="ctr"/>
            <a:r>
              <a:rPr lang="el-GR" dirty="0"/>
              <a:t>ΠΑΡΘΕΝΟΣ ΚΑΙ ΑΕΙΠΑΡΘΕΝΟΣ</a:t>
            </a:r>
          </a:p>
        </p:txBody>
      </p:sp>
      <p:sp>
        <p:nvSpPr>
          <p:cNvPr id="3" name="Θέση περιεχομένου 2"/>
          <p:cNvSpPr>
            <a:spLocks noGrp="1"/>
          </p:cNvSpPr>
          <p:nvPr>
            <p:ph idx="1"/>
          </p:nvPr>
        </p:nvSpPr>
        <p:spPr>
          <a:xfrm>
            <a:off x="0" y="605306"/>
            <a:ext cx="12192000" cy="6252693"/>
          </a:xfrm>
        </p:spPr>
        <p:txBody>
          <a:bodyPr>
            <a:normAutofit fontScale="92500" lnSpcReduction="10000"/>
          </a:bodyPr>
          <a:lstStyle/>
          <a:p>
            <a:r>
              <a:rPr lang="el-GR" dirty="0"/>
              <a:t>Η γέννηση του Χριστού από την Παρθένο, χωρίς συνουσία, είναι δηλωτική της νέας κατάστασης. Στη νέα αυτή κατάσταση ο θάνατος με τον σταυρικό θάνατο του Χριστού νικάται-καταργείται. Στο θάνατο του Χριστού μετέχουν οι χριστιανοί με το Βάπτισμα. </a:t>
            </a:r>
          </a:p>
          <a:p>
            <a:r>
              <a:rPr lang="el-GR" dirty="0"/>
              <a:t>Ο Ιωάννης Χρυσόστομος παρατηρεί ότι "</a:t>
            </a:r>
            <a:r>
              <a:rPr lang="el-GR" i="1" dirty="0" err="1"/>
              <a:t>ὥσπερ</a:t>
            </a:r>
            <a:r>
              <a:rPr lang="el-GR" i="1" dirty="0"/>
              <a:t> </a:t>
            </a:r>
            <a:r>
              <a:rPr lang="el-GR" i="1" dirty="0" err="1"/>
              <a:t>ἄνευ</a:t>
            </a:r>
            <a:r>
              <a:rPr lang="el-GR" i="1" dirty="0"/>
              <a:t> συνουσίας </a:t>
            </a:r>
            <a:r>
              <a:rPr lang="el-GR" i="1" dirty="0" err="1"/>
              <a:t>ἐκεῖνος</a:t>
            </a:r>
            <a:r>
              <a:rPr lang="el-GR" i="1" dirty="0"/>
              <a:t> </a:t>
            </a:r>
            <a:r>
              <a:rPr lang="el-GR" i="1" dirty="0" err="1"/>
              <a:t>γεγέννηται</a:t>
            </a:r>
            <a:r>
              <a:rPr lang="el-GR" i="1" dirty="0"/>
              <a:t> </a:t>
            </a:r>
            <a:r>
              <a:rPr lang="el-GR" i="1" dirty="0" err="1"/>
              <a:t>ἐκ</a:t>
            </a:r>
            <a:r>
              <a:rPr lang="el-GR" i="1" dirty="0"/>
              <a:t> Πνεύματος </a:t>
            </a:r>
            <a:r>
              <a:rPr lang="el-GR" i="1" dirty="0" err="1"/>
              <a:t>ἁγίου</a:t>
            </a:r>
            <a:r>
              <a:rPr lang="el-GR" i="1" dirty="0"/>
              <a:t> </a:t>
            </a:r>
            <a:r>
              <a:rPr lang="el-GR" i="1" dirty="0" err="1"/>
              <a:t>οὕτω</a:t>
            </a:r>
            <a:r>
              <a:rPr lang="el-GR" i="1" dirty="0"/>
              <a:t> </a:t>
            </a:r>
            <a:r>
              <a:rPr lang="el-GR" i="1" dirty="0" err="1"/>
              <a:t>καὶ</a:t>
            </a:r>
            <a:r>
              <a:rPr lang="el-GR" i="1" dirty="0"/>
              <a:t> </a:t>
            </a:r>
            <a:r>
              <a:rPr lang="el-GR" i="1" dirty="0" err="1"/>
              <a:t>ἡμεῖς</a:t>
            </a:r>
            <a:r>
              <a:rPr lang="el-GR" i="1" dirty="0"/>
              <a:t> γεννώμεθα </a:t>
            </a:r>
            <a:r>
              <a:rPr lang="el-GR" i="1" dirty="0" err="1"/>
              <a:t>ἐν</a:t>
            </a:r>
            <a:r>
              <a:rPr lang="el-GR" i="1" dirty="0"/>
              <a:t> </a:t>
            </a:r>
            <a:r>
              <a:rPr lang="el-GR" i="1" dirty="0" err="1"/>
              <a:t>τῷ</a:t>
            </a:r>
            <a:r>
              <a:rPr lang="el-GR" i="1" dirty="0"/>
              <a:t> </a:t>
            </a:r>
            <a:r>
              <a:rPr lang="el-GR" i="1" dirty="0" err="1"/>
              <a:t>λουτρῷ</a:t>
            </a:r>
            <a:r>
              <a:rPr lang="el-GR" i="1" dirty="0"/>
              <a:t>... </a:t>
            </a:r>
            <a:r>
              <a:rPr lang="el-GR" i="1" dirty="0" err="1"/>
              <a:t>ἐπλάσθη</a:t>
            </a:r>
            <a:r>
              <a:rPr lang="el-GR" i="1" dirty="0"/>
              <a:t> </a:t>
            </a:r>
            <a:r>
              <a:rPr lang="el-GR" i="1" dirty="0" err="1"/>
              <a:t>Ἀδάμ</a:t>
            </a:r>
            <a:r>
              <a:rPr lang="el-GR" i="1" dirty="0"/>
              <a:t>, </a:t>
            </a:r>
            <a:r>
              <a:rPr lang="el-GR" i="1" dirty="0" err="1"/>
              <a:t>ἐτέχθη</a:t>
            </a:r>
            <a:r>
              <a:rPr lang="el-GR" i="1" dirty="0"/>
              <a:t> </a:t>
            </a:r>
            <a:r>
              <a:rPr lang="el-GR" i="1" dirty="0" err="1"/>
              <a:t>Χριστὸς</a:t>
            </a:r>
            <a:r>
              <a:rPr lang="el-GR" i="1" dirty="0"/>
              <a:t>· </a:t>
            </a:r>
            <a:r>
              <a:rPr lang="el-GR" i="1" dirty="0" err="1"/>
              <a:t>ἐκ</a:t>
            </a:r>
            <a:r>
              <a:rPr lang="el-GR" i="1" dirty="0"/>
              <a:t> </a:t>
            </a:r>
            <a:r>
              <a:rPr lang="el-GR" i="1" dirty="0" err="1"/>
              <a:t>τῆς</a:t>
            </a:r>
            <a:r>
              <a:rPr lang="el-GR" i="1" dirty="0"/>
              <a:t> </a:t>
            </a:r>
            <a:r>
              <a:rPr lang="el-GR" i="1" dirty="0" err="1"/>
              <a:t>πλευρᾶς</a:t>
            </a:r>
            <a:r>
              <a:rPr lang="el-GR" i="1" dirty="0"/>
              <a:t> </a:t>
            </a:r>
            <a:r>
              <a:rPr lang="el-GR" i="1" dirty="0" err="1"/>
              <a:t>τοῦ</a:t>
            </a:r>
            <a:r>
              <a:rPr lang="el-GR" i="1" dirty="0"/>
              <a:t> </a:t>
            </a:r>
            <a:r>
              <a:rPr lang="el-GR" i="1" dirty="0" err="1"/>
              <a:t>Ἀδὰμ</a:t>
            </a:r>
            <a:r>
              <a:rPr lang="el-GR" i="1" dirty="0"/>
              <a:t> </a:t>
            </a:r>
            <a:r>
              <a:rPr lang="el-GR" i="1" dirty="0" err="1"/>
              <a:t>εἰσῆλθε</a:t>
            </a:r>
            <a:r>
              <a:rPr lang="el-GR" i="1" dirty="0"/>
              <a:t> φθορά, </a:t>
            </a:r>
            <a:r>
              <a:rPr lang="el-GR" i="1" dirty="0" err="1"/>
              <a:t>ἐκ</a:t>
            </a:r>
            <a:r>
              <a:rPr lang="el-GR" i="1" dirty="0"/>
              <a:t> </a:t>
            </a:r>
            <a:r>
              <a:rPr lang="el-GR" i="1" dirty="0" err="1"/>
              <a:t>τῆς</a:t>
            </a:r>
            <a:r>
              <a:rPr lang="el-GR" i="1" dirty="0"/>
              <a:t> </a:t>
            </a:r>
            <a:r>
              <a:rPr lang="el-GR" i="1" dirty="0" err="1"/>
              <a:t>πλευρᾶς</a:t>
            </a:r>
            <a:r>
              <a:rPr lang="el-GR" i="1" dirty="0"/>
              <a:t> </a:t>
            </a:r>
            <a:r>
              <a:rPr lang="el-GR" i="1" dirty="0" err="1"/>
              <a:t>τοῦ</a:t>
            </a:r>
            <a:r>
              <a:rPr lang="el-GR" i="1" dirty="0"/>
              <a:t> </a:t>
            </a:r>
            <a:r>
              <a:rPr lang="el-GR" i="1" dirty="0" err="1"/>
              <a:t>Χριστοῦ</a:t>
            </a:r>
            <a:r>
              <a:rPr lang="el-GR" i="1" dirty="0"/>
              <a:t> </a:t>
            </a:r>
            <a:r>
              <a:rPr lang="el-GR" i="1" dirty="0" err="1"/>
              <a:t>ἐπήγασεν</a:t>
            </a:r>
            <a:r>
              <a:rPr lang="el-GR" i="1" dirty="0"/>
              <a:t> ἡ ζωή· </a:t>
            </a:r>
            <a:r>
              <a:rPr lang="el-GR" i="1" dirty="0" err="1"/>
              <a:t>ἐν</a:t>
            </a:r>
            <a:r>
              <a:rPr lang="el-GR" i="1" dirty="0"/>
              <a:t> </a:t>
            </a:r>
            <a:r>
              <a:rPr lang="el-GR" i="1" dirty="0" err="1"/>
              <a:t>παραδείσῳ</a:t>
            </a:r>
            <a:r>
              <a:rPr lang="el-GR" i="1" dirty="0"/>
              <a:t> </a:t>
            </a:r>
            <a:r>
              <a:rPr lang="el-GR" i="1" dirty="0" err="1"/>
              <a:t>ἐβλάστησε</a:t>
            </a:r>
            <a:r>
              <a:rPr lang="el-GR" i="1" dirty="0"/>
              <a:t> θάνατος, </a:t>
            </a:r>
            <a:r>
              <a:rPr lang="el-GR" i="1" dirty="0" err="1"/>
              <a:t>ἐν</a:t>
            </a:r>
            <a:r>
              <a:rPr lang="el-GR" i="1" dirty="0"/>
              <a:t> </a:t>
            </a:r>
            <a:r>
              <a:rPr lang="el-GR" i="1" dirty="0" err="1"/>
              <a:t>τῷ</a:t>
            </a:r>
            <a:r>
              <a:rPr lang="el-GR" i="1" dirty="0"/>
              <a:t> </a:t>
            </a:r>
            <a:r>
              <a:rPr lang="el-GR" i="1" dirty="0" err="1"/>
              <a:t>Σταυρῷ</a:t>
            </a:r>
            <a:r>
              <a:rPr lang="el-GR" i="1" dirty="0"/>
              <a:t> </a:t>
            </a:r>
            <a:r>
              <a:rPr lang="el-GR" i="1" dirty="0" err="1"/>
              <a:t>αὐτοῦ</a:t>
            </a:r>
            <a:r>
              <a:rPr lang="el-GR" i="1" dirty="0"/>
              <a:t> ἡ </a:t>
            </a:r>
            <a:r>
              <a:rPr lang="el-GR" i="1" dirty="0" err="1"/>
              <a:t>ἀναίρεσις</a:t>
            </a:r>
            <a:r>
              <a:rPr lang="el-GR" i="1" dirty="0"/>
              <a:t> </a:t>
            </a:r>
            <a:r>
              <a:rPr lang="el-GR" i="1" dirty="0" err="1"/>
              <a:t>γέγονε</a:t>
            </a:r>
            <a:r>
              <a:rPr lang="el-GR" dirty="0"/>
              <a:t>" (</a:t>
            </a:r>
            <a:r>
              <a:rPr lang="el-GR" i="1" dirty="0" err="1"/>
              <a:t>Εἰς</a:t>
            </a:r>
            <a:r>
              <a:rPr lang="el-GR" i="1" dirty="0"/>
              <a:t> </a:t>
            </a:r>
            <a:r>
              <a:rPr lang="el-GR" i="1" dirty="0" err="1"/>
              <a:t>Ἐφεσίους</a:t>
            </a:r>
            <a:r>
              <a:rPr lang="el-GR" i="1" dirty="0"/>
              <a:t>, </a:t>
            </a:r>
            <a:r>
              <a:rPr lang="el-GR" i="1" dirty="0" err="1"/>
              <a:t>Ὁμιλία</a:t>
            </a:r>
            <a:r>
              <a:rPr lang="el-GR" i="1" dirty="0"/>
              <a:t> 20,3</a:t>
            </a:r>
            <a:r>
              <a:rPr lang="el-GR" dirty="0"/>
              <a:t>, </a:t>
            </a:r>
            <a:r>
              <a:rPr lang="en-US" dirty="0"/>
              <a:t>PG 62, 139)</a:t>
            </a:r>
          </a:p>
          <a:p>
            <a:r>
              <a:rPr lang="el-GR" dirty="0"/>
              <a:t>Η Παρθένος συνελήφθη "</a:t>
            </a:r>
            <a:r>
              <a:rPr lang="el-GR" i="1" dirty="0"/>
              <a:t>σωφρόνως</a:t>
            </a:r>
            <a:r>
              <a:rPr lang="el-GR" dirty="0"/>
              <a:t>" και "</a:t>
            </a:r>
            <a:r>
              <a:rPr lang="el-GR" i="1" dirty="0" err="1"/>
              <a:t>θείως</a:t>
            </a:r>
            <a:r>
              <a:rPr lang="el-GR" dirty="0"/>
              <a:t>" και συνέλαβε "</a:t>
            </a:r>
            <a:r>
              <a:rPr lang="el-GR" i="1" dirty="0" err="1"/>
              <a:t>παρθενικῶς</a:t>
            </a:r>
            <a:r>
              <a:rPr lang="el-GR" dirty="0"/>
              <a:t>". Μόνο ο Χριστός γεννήθηκε απαλλαγμένος από την προπατορική αμαρτία γιατί γεννήθηκε "</a:t>
            </a:r>
            <a:r>
              <a:rPr lang="el-GR" i="1" dirty="0" err="1"/>
              <a:t>παρθενικῶς</a:t>
            </a:r>
            <a:r>
              <a:rPr lang="el-GR" dirty="0"/>
              <a:t>": "</a:t>
            </a:r>
            <a:r>
              <a:rPr lang="el-GR" i="1" dirty="0" err="1"/>
              <a:t>Εἰ</a:t>
            </a:r>
            <a:r>
              <a:rPr lang="el-GR" i="1" dirty="0"/>
              <a:t> </a:t>
            </a:r>
            <a:r>
              <a:rPr lang="el-GR" i="1" dirty="0" err="1"/>
              <a:t>γοῦν</a:t>
            </a:r>
            <a:r>
              <a:rPr lang="el-GR" i="1" dirty="0"/>
              <a:t> </a:t>
            </a:r>
            <a:r>
              <a:rPr lang="el-GR" i="1" dirty="0" err="1"/>
              <a:t>ἐκ</a:t>
            </a:r>
            <a:r>
              <a:rPr lang="el-GR" i="1" dirty="0"/>
              <a:t> σπέρματος ἡ </a:t>
            </a:r>
            <a:r>
              <a:rPr lang="el-GR" i="1" dirty="0" err="1"/>
              <a:t>τοῦ</a:t>
            </a:r>
            <a:r>
              <a:rPr lang="el-GR" i="1" dirty="0"/>
              <a:t> </a:t>
            </a:r>
            <a:r>
              <a:rPr lang="el-GR" i="1" dirty="0" err="1"/>
              <a:t>Θεοῦ</a:t>
            </a:r>
            <a:r>
              <a:rPr lang="el-GR" i="1" dirty="0"/>
              <a:t> </a:t>
            </a:r>
            <a:r>
              <a:rPr lang="el-GR" i="1" dirty="0" err="1"/>
              <a:t>σύλληψις</a:t>
            </a:r>
            <a:r>
              <a:rPr lang="el-GR" i="1" dirty="0"/>
              <a:t>, </a:t>
            </a:r>
            <a:r>
              <a:rPr lang="el-GR" i="1" dirty="0" err="1"/>
              <a:t>οὐκ</a:t>
            </a:r>
            <a:r>
              <a:rPr lang="el-GR" i="1" dirty="0"/>
              <a:t> </a:t>
            </a:r>
            <a:r>
              <a:rPr lang="el-GR" i="1" dirty="0" err="1"/>
              <a:t>ἄν</a:t>
            </a:r>
            <a:r>
              <a:rPr lang="el-GR" i="1" dirty="0"/>
              <a:t> </a:t>
            </a:r>
            <a:r>
              <a:rPr lang="el-GR" i="1" dirty="0" err="1"/>
              <a:t>ἦν</a:t>
            </a:r>
            <a:r>
              <a:rPr lang="el-GR" i="1" dirty="0"/>
              <a:t> καινός </a:t>
            </a:r>
            <a:r>
              <a:rPr lang="el-GR" i="1" dirty="0" err="1"/>
              <a:t>ἄνθρωπος</a:t>
            </a:r>
            <a:r>
              <a:rPr lang="el-GR" i="1" dirty="0"/>
              <a:t> </a:t>
            </a:r>
            <a:r>
              <a:rPr lang="el-GR" i="1" dirty="0" err="1"/>
              <a:t>οὐδὲ</a:t>
            </a:r>
            <a:r>
              <a:rPr lang="el-GR" i="1" dirty="0"/>
              <a:t> </a:t>
            </a:r>
            <a:r>
              <a:rPr lang="el-GR" i="1" dirty="0" err="1"/>
              <a:t>τῆς</a:t>
            </a:r>
            <a:r>
              <a:rPr lang="el-GR" i="1" dirty="0"/>
              <a:t> </a:t>
            </a:r>
            <a:r>
              <a:rPr lang="el-GR" i="1" dirty="0" err="1"/>
              <a:t>καινῆς</a:t>
            </a:r>
            <a:r>
              <a:rPr lang="el-GR" i="1" dirty="0"/>
              <a:t> </a:t>
            </a:r>
            <a:r>
              <a:rPr lang="el-GR" i="1" dirty="0" err="1"/>
              <a:t>καὶ</a:t>
            </a:r>
            <a:r>
              <a:rPr lang="el-GR" i="1" dirty="0"/>
              <a:t> </a:t>
            </a:r>
            <a:r>
              <a:rPr lang="el-GR" i="1" dirty="0" err="1"/>
              <a:t>μηδαμῶς</a:t>
            </a:r>
            <a:r>
              <a:rPr lang="el-GR" i="1" dirty="0"/>
              <a:t> </a:t>
            </a:r>
            <a:r>
              <a:rPr lang="el-GR" i="1" dirty="0" err="1"/>
              <a:t>παλαιουμένης</a:t>
            </a:r>
            <a:r>
              <a:rPr lang="el-GR" i="1" dirty="0"/>
              <a:t> </a:t>
            </a:r>
            <a:r>
              <a:rPr lang="el-GR" i="1" dirty="0" err="1"/>
              <a:t>ζωῆς</a:t>
            </a:r>
            <a:r>
              <a:rPr lang="el-GR" i="1" dirty="0"/>
              <a:t> </a:t>
            </a:r>
            <a:r>
              <a:rPr lang="el-GR" i="1" dirty="0" err="1"/>
              <a:t>ἀρχηγός</a:t>
            </a:r>
            <a:r>
              <a:rPr lang="el-GR" i="1" dirty="0"/>
              <a:t>· </a:t>
            </a:r>
            <a:r>
              <a:rPr lang="el-GR" i="1" dirty="0" err="1"/>
              <a:t>τοῦ</a:t>
            </a:r>
            <a:r>
              <a:rPr lang="el-GR" i="1" dirty="0"/>
              <a:t> </a:t>
            </a:r>
            <a:r>
              <a:rPr lang="el-GR" i="1" dirty="0" err="1"/>
              <a:t>γὰρ</a:t>
            </a:r>
            <a:r>
              <a:rPr lang="el-GR" i="1" dirty="0"/>
              <a:t> </a:t>
            </a:r>
            <a:r>
              <a:rPr lang="el-GR" i="1" dirty="0" err="1"/>
              <a:t>παλαιοῦ</a:t>
            </a:r>
            <a:r>
              <a:rPr lang="el-GR" i="1" dirty="0"/>
              <a:t> κόμματος </a:t>
            </a:r>
            <a:r>
              <a:rPr lang="el-GR" i="1" dirty="0" err="1"/>
              <a:t>ὤν</a:t>
            </a:r>
            <a:r>
              <a:rPr lang="el-GR" i="1" dirty="0"/>
              <a:t> </a:t>
            </a:r>
            <a:r>
              <a:rPr lang="el-GR" i="1" dirty="0" err="1"/>
              <a:t>καὶ</a:t>
            </a:r>
            <a:r>
              <a:rPr lang="el-GR" i="1" dirty="0"/>
              <a:t> κληρονόμος </a:t>
            </a:r>
            <a:r>
              <a:rPr lang="el-GR" i="1" dirty="0" err="1"/>
              <a:t>ἐκείνου</a:t>
            </a:r>
            <a:r>
              <a:rPr lang="el-GR" i="1" dirty="0"/>
              <a:t> </a:t>
            </a:r>
            <a:r>
              <a:rPr lang="el-GR" i="1" dirty="0" err="1"/>
              <a:t>τοῦ</a:t>
            </a:r>
            <a:r>
              <a:rPr lang="el-GR" i="1" dirty="0"/>
              <a:t> πταίσματος </a:t>
            </a:r>
            <a:r>
              <a:rPr lang="el-GR" i="1" dirty="0" err="1"/>
              <a:t>οὐκ</a:t>
            </a:r>
            <a:r>
              <a:rPr lang="el-GR" i="1" dirty="0"/>
              <a:t> </a:t>
            </a:r>
            <a:r>
              <a:rPr lang="el-GR" i="1" dirty="0" err="1"/>
              <a:t>ἄν</a:t>
            </a:r>
            <a:r>
              <a:rPr lang="el-GR" i="1" dirty="0"/>
              <a:t> </a:t>
            </a:r>
            <a:r>
              <a:rPr lang="el-GR" i="1" dirty="0" err="1"/>
              <a:t>ἠδυνήθη</a:t>
            </a:r>
            <a:r>
              <a:rPr lang="el-GR" i="1" dirty="0"/>
              <a:t> </a:t>
            </a:r>
            <a:r>
              <a:rPr lang="el-GR" i="1" dirty="0" err="1"/>
              <a:t>τὸ</a:t>
            </a:r>
            <a:r>
              <a:rPr lang="el-GR" i="1" dirty="0"/>
              <a:t> πλήρωμα </a:t>
            </a:r>
            <a:r>
              <a:rPr lang="el-GR" i="1" dirty="0" err="1"/>
              <a:t>ἐν</a:t>
            </a:r>
            <a:r>
              <a:rPr lang="el-GR" i="1" dirty="0"/>
              <a:t> </a:t>
            </a:r>
            <a:r>
              <a:rPr lang="el-GR" i="1" dirty="0" err="1"/>
              <a:t>ἑαυτῷ</a:t>
            </a:r>
            <a:r>
              <a:rPr lang="el-GR" i="1" dirty="0"/>
              <a:t> </a:t>
            </a:r>
            <a:r>
              <a:rPr lang="el-GR" i="1" dirty="0" err="1"/>
              <a:t>φέρειν</a:t>
            </a:r>
            <a:r>
              <a:rPr lang="el-GR" i="1" dirty="0"/>
              <a:t> </a:t>
            </a:r>
            <a:r>
              <a:rPr lang="el-GR" i="1" dirty="0" err="1"/>
              <a:t>τῆς</a:t>
            </a:r>
            <a:r>
              <a:rPr lang="el-GR" i="1" dirty="0"/>
              <a:t> </a:t>
            </a:r>
            <a:r>
              <a:rPr lang="el-GR" i="1" dirty="0" err="1"/>
              <a:t>ἀκηράτου</a:t>
            </a:r>
            <a:r>
              <a:rPr lang="el-GR" i="1" dirty="0"/>
              <a:t> </a:t>
            </a:r>
            <a:r>
              <a:rPr lang="el-GR" i="1" dirty="0" err="1"/>
              <a:t>θεότητος</a:t>
            </a:r>
            <a:r>
              <a:rPr lang="el-GR" i="1" dirty="0"/>
              <a:t> </a:t>
            </a:r>
            <a:r>
              <a:rPr lang="el-GR" i="1" dirty="0" err="1"/>
              <a:t>καὶ</a:t>
            </a:r>
            <a:r>
              <a:rPr lang="el-GR" i="1" dirty="0"/>
              <a:t> </a:t>
            </a:r>
            <a:r>
              <a:rPr lang="el-GR" i="1" dirty="0" err="1"/>
              <a:t>πηγὴν</a:t>
            </a:r>
            <a:r>
              <a:rPr lang="el-GR" i="1" dirty="0"/>
              <a:t> </a:t>
            </a:r>
            <a:r>
              <a:rPr lang="el-GR" i="1" dirty="0" err="1"/>
              <a:t>ποιῆσαι</a:t>
            </a:r>
            <a:r>
              <a:rPr lang="el-GR" i="1" dirty="0"/>
              <a:t> </a:t>
            </a:r>
            <a:r>
              <a:rPr lang="el-GR" i="1" dirty="0" err="1"/>
              <a:t>τὴν</a:t>
            </a:r>
            <a:r>
              <a:rPr lang="el-GR" i="1" dirty="0"/>
              <a:t> </a:t>
            </a:r>
            <a:r>
              <a:rPr lang="el-GR" i="1" dirty="0" err="1"/>
              <a:t>σάρκαν</a:t>
            </a:r>
            <a:r>
              <a:rPr lang="el-GR" i="1" dirty="0"/>
              <a:t> </a:t>
            </a:r>
            <a:r>
              <a:rPr lang="el-GR" i="1" dirty="0" err="1"/>
              <a:t>τοῦ</a:t>
            </a:r>
            <a:r>
              <a:rPr lang="el-GR" i="1" dirty="0"/>
              <a:t> </a:t>
            </a:r>
            <a:r>
              <a:rPr lang="el-GR" i="1" dirty="0" err="1"/>
              <a:t>ἁγιασμοῦ</a:t>
            </a:r>
            <a:r>
              <a:rPr lang="el-GR" i="1" dirty="0"/>
              <a:t> </a:t>
            </a:r>
            <a:r>
              <a:rPr lang="el-GR" i="1" dirty="0" err="1"/>
              <a:t>ἀνεξάντλητον</a:t>
            </a:r>
            <a:r>
              <a:rPr lang="el-GR" dirty="0"/>
              <a:t>" (ΓΡΗΓΟΡΙΟΥ ΠΑΛΑΜΑ, </a:t>
            </a:r>
            <a:r>
              <a:rPr lang="el-GR" i="1" dirty="0" err="1"/>
              <a:t>Ὁμιλία</a:t>
            </a:r>
            <a:r>
              <a:rPr lang="el-GR" i="1" dirty="0"/>
              <a:t> ΙΔ΄, </a:t>
            </a:r>
            <a:r>
              <a:rPr lang="el-GR" i="1" dirty="0" err="1"/>
              <a:t>Εἰς</a:t>
            </a:r>
            <a:r>
              <a:rPr lang="el-GR" i="1" dirty="0"/>
              <a:t> </a:t>
            </a:r>
            <a:r>
              <a:rPr lang="el-GR" i="1" dirty="0" err="1"/>
              <a:t>τὸν</a:t>
            </a:r>
            <a:r>
              <a:rPr lang="el-GR" i="1" dirty="0"/>
              <a:t> </a:t>
            </a:r>
            <a:r>
              <a:rPr lang="el-GR" i="1" dirty="0" err="1"/>
              <a:t>Εὐαγγελισμὸν</a:t>
            </a:r>
            <a:r>
              <a:rPr lang="el-GR" i="1" dirty="0"/>
              <a:t> </a:t>
            </a:r>
            <a:r>
              <a:rPr lang="el-GR" i="1" dirty="0" err="1"/>
              <a:t>τῆς</a:t>
            </a:r>
            <a:r>
              <a:rPr lang="el-GR" i="1" dirty="0"/>
              <a:t> Θεοτόκου</a:t>
            </a:r>
            <a:r>
              <a:rPr lang="el-GR" dirty="0"/>
              <a:t>, εκδ. </a:t>
            </a:r>
            <a:r>
              <a:rPr lang="el-GR" dirty="0" err="1"/>
              <a:t>Ἱεροσολύμων</a:t>
            </a:r>
            <a:r>
              <a:rPr lang="el-GR" dirty="0"/>
              <a:t>, σ. 73) </a:t>
            </a:r>
            <a:endParaRPr lang="en-US" dirty="0"/>
          </a:p>
        </p:txBody>
      </p:sp>
    </p:spTree>
    <p:extLst>
      <p:ext uri="{BB962C8B-B14F-4D97-AF65-F5344CB8AC3E}">
        <p14:creationId xmlns:p14="http://schemas.microsoft.com/office/powerpoint/2010/main" val="13785337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824248"/>
          </a:xfrm>
        </p:spPr>
        <p:txBody>
          <a:bodyPr/>
          <a:lstStyle/>
          <a:p>
            <a:pPr algn="ctr"/>
            <a:r>
              <a:rPr lang="el-GR" dirty="0"/>
              <a:t>ΠΑΡΘΕΝΟΣ ΚΑΙ ΑΕΙΠΑΡΘΕΝΟΣ</a:t>
            </a:r>
          </a:p>
        </p:txBody>
      </p:sp>
      <p:sp>
        <p:nvSpPr>
          <p:cNvPr id="3" name="Θέση περιεχομένου 2"/>
          <p:cNvSpPr>
            <a:spLocks noGrp="1"/>
          </p:cNvSpPr>
          <p:nvPr>
            <p:ph idx="1"/>
          </p:nvPr>
        </p:nvSpPr>
        <p:spPr>
          <a:xfrm>
            <a:off x="0" y="643944"/>
            <a:ext cx="12192000" cy="6214056"/>
          </a:xfrm>
        </p:spPr>
        <p:txBody>
          <a:bodyPr>
            <a:normAutofit lnSpcReduction="10000"/>
          </a:bodyPr>
          <a:lstStyle/>
          <a:p>
            <a:r>
              <a:rPr lang="el-GR" dirty="0"/>
              <a:t>Η Θεοτόκος διαφεύγει από την προσοχή του άρχοντα του σκότους όχι μόνο ως προς την παρθενία αλλά και ως προς τη γέννηση του Κυρίου: "</a:t>
            </a:r>
            <a:r>
              <a:rPr lang="el-GR" i="1" dirty="0" err="1"/>
              <a:t>Καὶ</a:t>
            </a:r>
            <a:r>
              <a:rPr lang="el-GR" i="1" dirty="0"/>
              <a:t> </a:t>
            </a:r>
            <a:r>
              <a:rPr lang="el-GR" i="1" dirty="0" err="1"/>
              <a:t>ἔλαθε</a:t>
            </a:r>
            <a:r>
              <a:rPr lang="el-GR" i="1" dirty="0"/>
              <a:t> </a:t>
            </a:r>
            <a:r>
              <a:rPr lang="el-GR" i="1" dirty="0" err="1"/>
              <a:t>τὸν</a:t>
            </a:r>
            <a:r>
              <a:rPr lang="el-GR" i="1" dirty="0"/>
              <a:t> </a:t>
            </a:r>
            <a:r>
              <a:rPr lang="el-GR" i="1" dirty="0" err="1"/>
              <a:t>ἄρχοντα</a:t>
            </a:r>
            <a:r>
              <a:rPr lang="el-GR" i="1" dirty="0"/>
              <a:t> </a:t>
            </a:r>
            <a:r>
              <a:rPr lang="el-GR" i="1" dirty="0" err="1"/>
              <a:t>τοῦ</a:t>
            </a:r>
            <a:r>
              <a:rPr lang="el-GR" i="1" dirty="0"/>
              <a:t> </a:t>
            </a:r>
            <a:r>
              <a:rPr lang="el-GR" i="1" dirty="0" err="1"/>
              <a:t>αἰῶνος</a:t>
            </a:r>
            <a:r>
              <a:rPr lang="el-GR" i="1" dirty="0"/>
              <a:t> τούτου </a:t>
            </a:r>
            <a:r>
              <a:rPr lang="el-GR" i="1" u="sng" dirty="0"/>
              <a:t>ἡ παρθενία </a:t>
            </a:r>
            <a:r>
              <a:rPr lang="el-GR" i="1" u="sng" dirty="0" err="1"/>
              <a:t>τῆς</a:t>
            </a:r>
            <a:r>
              <a:rPr lang="el-GR" i="1" u="sng" dirty="0"/>
              <a:t> Μαρίας </a:t>
            </a:r>
            <a:r>
              <a:rPr lang="el-GR" i="1" dirty="0" err="1"/>
              <a:t>καὶ</a:t>
            </a:r>
            <a:r>
              <a:rPr lang="el-GR" i="1" dirty="0"/>
              <a:t> </a:t>
            </a:r>
            <a:r>
              <a:rPr lang="el-GR" i="1" u="sng" dirty="0"/>
              <a:t>ὁ </a:t>
            </a:r>
            <a:r>
              <a:rPr lang="el-GR" i="1" u="sng" dirty="0" err="1"/>
              <a:t>τοκετὸς</a:t>
            </a:r>
            <a:r>
              <a:rPr lang="el-GR" i="1" u="sng" dirty="0"/>
              <a:t> </a:t>
            </a:r>
            <a:r>
              <a:rPr lang="el-GR" i="1" u="sng" dirty="0" err="1"/>
              <a:t>αὐτῆς</a:t>
            </a:r>
            <a:r>
              <a:rPr lang="el-GR" i="1" u="sng" dirty="0"/>
              <a:t> </a:t>
            </a:r>
            <a:r>
              <a:rPr lang="el-GR" i="1" dirty="0" err="1"/>
              <a:t>ὁμοίως</a:t>
            </a:r>
            <a:r>
              <a:rPr lang="el-GR" i="1" dirty="0"/>
              <a:t> </a:t>
            </a:r>
            <a:r>
              <a:rPr lang="el-GR" i="1" dirty="0" err="1"/>
              <a:t>καὶ</a:t>
            </a:r>
            <a:r>
              <a:rPr lang="el-GR" i="1" dirty="0"/>
              <a:t> </a:t>
            </a:r>
            <a:r>
              <a:rPr lang="el-GR" i="1" u="sng" dirty="0"/>
              <a:t>ὁ θάνατος </a:t>
            </a:r>
            <a:r>
              <a:rPr lang="el-GR" i="1" u="sng" dirty="0" err="1"/>
              <a:t>τοῦ</a:t>
            </a:r>
            <a:r>
              <a:rPr lang="el-GR" i="1" u="sng" dirty="0"/>
              <a:t> Κυρίου</a:t>
            </a:r>
            <a:r>
              <a:rPr lang="el-GR" i="1" dirty="0"/>
              <a:t>. Τρία μυστήρια </a:t>
            </a:r>
            <a:r>
              <a:rPr lang="el-GR" i="1" dirty="0" err="1"/>
              <a:t>κραυγῆς</a:t>
            </a:r>
            <a:r>
              <a:rPr lang="el-GR" i="1" dirty="0"/>
              <a:t> </a:t>
            </a:r>
            <a:r>
              <a:rPr lang="el-GR" i="1" dirty="0" err="1"/>
              <a:t>ἅτινα</a:t>
            </a:r>
            <a:r>
              <a:rPr lang="el-GR" i="1" dirty="0"/>
              <a:t> </a:t>
            </a:r>
            <a:r>
              <a:rPr lang="el-GR" i="1" dirty="0" err="1"/>
              <a:t>ἐν</a:t>
            </a:r>
            <a:r>
              <a:rPr lang="el-GR" i="1" dirty="0"/>
              <a:t> </a:t>
            </a:r>
            <a:r>
              <a:rPr lang="el-GR" i="1" dirty="0" err="1"/>
              <a:t>ἡσυχίᾳ</a:t>
            </a:r>
            <a:r>
              <a:rPr lang="el-GR" i="1" dirty="0"/>
              <a:t> </a:t>
            </a:r>
            <a:r>
              <a:rPr lang="el-GR" i="1" dirty="0" err="1"/>
              <a:t>Θεοῦ</a:t>
            </a:r>
            <a:r>
              <a:rPr lang="el-GR" i="1" dirty="0"/>
              <a:t> </a:t>
            </a:r>
            <a:r>
              <a:rPr lang="el-GR" i="1" dirty="0" err="1"/>
              <a:t>ἐπράχθη</a:t>
            </a:r>
            <a:r>
              <a:rPr lang="el-GR" dirty="0"/>
              <a:t>" (ΙΓΝΑΤΙΟΥ ΑΝΤΙΟΧΕΙΑΣ, </a:t>
            </a:r>
            <a:r>
              <a:rPr lang="el-GR" i="1" dirty="0" err="1"/>
              <a:t>Ἐφεσίους</a:t>
            </a:r>
            <a:r>
              <a:rPr lang="el-GR" i="1" dirty="0"/>
              <a:t> 19</a:t>
            </a:r>
            <a:r>
              <a:rPr lang="el-GR" dirty="0"/>
              <a:t>)</a:t>
            </a:r>
          </a:p>
          <a:p>
            <a:r>
              <a:rPr lang="el-GR" dirty="0"/>
              <a:t>Ο </a:t>
            </a:r>
            <a:r>
              <a:rPr lang="el-GR" dirty="0" err="1"/>
              <a:t>Επιφάνιος</a:t>
            </a:r>
            <a:r>
              <a:rPr lang="el-GR" dirty="0"/>
              <a:t> αποκαλεί την Θεοτόκο "</a:t>
            </a:r>
            <a:r>
              <a:rPr lang="el-GR" i="1" dirty="0" err="1"/>
              <a:t>ἀρχηγόν</a:t>
            </a:r>
            <a:r>
              <a:rPr lang="el-GR" i="1" dirty="0"/>
              <a:t> </a:t>
            </a:r>
            <a:r>
              <a:rPr lang="el-GR" i="1" dirty="0" err="1"/>
              <a:t>τῆς</a:t>
            </a:r>
            <a:r>
              <a:rPr lang="el-GR" i="1" dirty="0"/>
              <a:t> παρθενίας</a:t>
            </a:r>
            <a:r>
              <a:rPr lang="el-GR" dirty="0"/>
              <a:t>" (</a:t>
            </a:r>
            <a:r>
              <a:rPr lang="el-GR" i="1" dirty="0" err="1"/>
              <a:t>Κατὰ</a:t>
            </a:r>
            <a:r>
              <a:rPr lang="el-GR" i="1" dirty="0"/>
              <a:t> </a:t>
            </a:r>
            <a:r>
              <a:rPr lang="el-GR" i="1" dirty="0" err="1"/>
              <a:t>Ἀντιδικομαριανιτῶν</a:t>
            </a:r>
            <a:r>
              <a:rPr lang="el-GR" dirty="0"/>
              <a:t>, </a:t>
            </a:r>
            <a:r>
              <a:rPr lang="en-US" dirty="0"/>
              <a:t>PG 42, 713D </a:t>
            </a:r>
            <a:r>
              <a:rPr lang="el-GR" dirty="0"/>
              <a:t>και </a:t>
            </a:r>
            <a:r>
              <a:rPr lang="en-US" dirty="0"/>
              <a:t>725B)</a:t>
            </a:r>
            <a:r>
              <a:rPr lang="el-GR" dirty="0"/>
              <a:t>.</a:t>
            </a:r>
          </a:p>
          <a:p>
            <a:r>
              <a:rPr lang="el-GR" dirty="0"/>
              <a:t>Ο Ιωάννης ο Χρυσόστομος συμπληρώνει ότι "</a:t>
            </a:r>
            <a:r>
              <a:rPr lang="el-GR" i="1" dirty="0" err="1"/>
              <a:t>Βαρὺ</a:t>
            </a:r>
            <a:r>
              <a:rPr lang="el-GR" i="1" dirty="0"/>
              <a:t> </a:t>
            </a:r>
            <a:r>
              <a:rPr lang="el-GR" i="1" dirty="0" err="1"/>
              <a:t>γὰρ</a:t>
            </a:r>
            <a:r>
              <a:rPr lang="el-GR" i="1" dirty="0"/>
              <a:t> </a:t>
            </a:r>
            <a:r>
              <a:rPr lang="el-GR" i="1" dirty="0" err="1"/>
              <a:t>ἦν</a:t>
            </a:r>
            <a:r>
              <a:rPr lang="el-GR" i="1" dirty="0"/>
              <a:t> </a:t>
            </a:r>
            <a:r>
              <a:rPr lang="el-GR" i="1" dirty="0" err="1"/>
              <a:t>τὸ</a:t>
            </a:r>
            <a:r>
              <a:rPr lang="el-GR" i="1" dirty="0"/>
              <a:t> </a:t>
            </a:r>
            <a:r>
              <a:rPr lang="el-GR" i="1" dirty="0" err="1"/>
              <a:t>ἐπάγγελμα</a:t>
            </a:r>
            <a:r>
              <a:rPr lang="el-GR" i="1" dirty="0"/>
              <a:t> </a:t>
            </a:r>
            <a:r>
              <a:rPr lang="el-GR" i="1" dirty="0" err="1"/>
              <a:t>τῆς</a:t>
            </a:r>
            <a:r>
              <a:rPr lang="el-GR" i="1" dirty="0"/>
              <a:t> παρθενίας. </a:t>
            </a:r>
            <a:r>
              <a:rPr lang="el-GR" i="1" dirty="0" err="1"/>
              <a:t>Ἔκτοτε</a:t>
            </a:r>
            <a:r>
              <a:rPr lang="el-GR" i="1" dirty="0"/>
              <a:t> </a:t>
            </a:r>
            <a:r>
              <a:rPr lang="el-GR" i="1" dirty="0" err="1"/>
              <a:t>ἰσχυρὰ</a:t>
            </a:r>
            <a:r>
              <a:rPr lang="el-GR" i="1" dirty="0"/>
              <a:t> ἡ παρθενία </a:t>
            </a:r>
            <a:r>
              <a:rPr lang="el-GR" i="1" dirty="0" err="1"/>
              <a:t>ἐγένετο</a:t>
            </a:r>
            <a:r>
              <a:rPr lang="el-GR" i="1" dirty="0"/>
              <a:t>, </a:t>
            </a:r>
            <a:r>
              <a:rPr lang="el-GR" i="1" dirty="0" err="1"/>
              <a:t>ἐξότε</a:t>
            </a:r>
            <a:r>
              <a:rPr lang="el-GR" i="1" dirty="0"/>
              <a:t> </a:t>
            </a:r>
            <a:r>
              <a:rPr lang="el-GR" i="1" dirty="0" err="1"/>
              <a:t>τὸ</a:t>
            </a:r>
            <a:r>
              <a:rPr lang="el-GR" i="1" dirty="0"/>
              <a:t> </a:t>
            </a:r>
            <a:r>
              <a:rPr lang="el-GR" i="1" dirty="0" err="1"/>
              <a:t>ἄνθος</a:t>
            </a:r>
            <a:r>
              <a:rPr lang="el-GR" i="1" dirty="0"/>
              <a:t> </a:t>
            </a:r>
            <a:r>
              <a:rPr lang="el-GR" i="1" dirty="0" err="1"/>
              <a:t>τὸ</a:t>
            </a:r>
            <a:r>
              <a:rPr lang="el-GR" i="1" dirty="0"/>
              <a:t> </a:t>
            </a:r>
            <a:r>
              <a:rPr lang="el-GR" i="1" dirty="0" err="1"/>
              <a:t>τῆς</a:t>
            </a:r>
            <a:r>
              <a:rPr lang="el-GR" i="1" dirty="0"/>
              <a:t> παρθενίας </a:t>
            </a:r>
            <a:r>
              <a:rPr lang="el-GR" i="1" dirty="0" err="1"/>
              <a:t>ἐβλάστησε</a:t>
            </a:r>
            <a:r>
              <a:rPr lang="el-GR" i="1" dirty="0"/>
              <a:t>. </a:t>
            </a:r>
            <a:r>
              <a:rPr lang="el-GR" i="1" dirty="0" err="1"/>
              <a:t>Οὐδείς</a:t>
            </a:r>
            <a:r>
              <a:rPr lang="el-GR" i="1" dirty="0"/>
              <a:t> </a:t>
            </a:r>
            <a:r>
              <a:rPr lang="el-GR" i="1" dirty="0" err="1"/>
              <a:t>τοίνυν</a:t>
            </a:r>
            <a:r>
              <a:rPr lang="el-GR" i="1" dirty="0"/>
              <a:t> </a:t>
            </a:r>
            <a:r>
              <a:rPr lang="el-GR" i="1" dirty="0" err="1"/>
              <a:t>τῶν</a:t>
            </a:r>
            <a:r>
              <a:rPr lang="el-GR" i="1" dirty="0"/>
              <a:t> </a:t>
            </a:r>
            <a:r>
              <a:rPr lang="el-GR" i="1" dirty="0" err="1"/>
              <a:t>παλαιῶν</a:t>
            </a:r>
            <a:r>
              <a:rPr lang="el-GR" i="1" dirty="0"/>
              <a:t> </a:t>
            </a:r>
            <a:r>
              <a:rPr lang="el-GR" i="1" dirty="0" err="1"/>
              <a:t>ἠδυνήθη</a:t>
            </a:r>
            <a:r>
              <a:rPr lang="el-GR" i="1" dirty="0"/>
              <a:t> </a:t>
            </a:r>
            <a:r>
              <a:rPr lang="el-GR" i="1" dirty="0" err="1"/>
              <a:t>παρθενίαν</a:t>
            </a:r>
            <a:r>
              <a:rPr lang="el-GR" i="1" dirty="0"/>
              <a:t> </a:t>
            </a:r>
            <a:r>
              <a:rPr lang="el-GR" i="1" dirty="0" err="1"/>
              <a:t>ἀσκῆσαι</a:t>
            </a:r>
            <a:r>
              <a:rPr lang="el-GR" dirty="0"/>
              <a:t>" (</a:t>
            </a:r>
            <a:r>
              <a:rPr lang="el-GR" i="1" dirty="0" err="1"/>
              <a:t>Περὶ</a:t>
            </a:r>
            <a:r>
              <a:rPr lang="el-GR" i="1" dirty="0"/>
              <a:t> </a:t>
            </a:r>
            <a:r>
              <a:rPr lang="el-GR" i="1" dirty="0" err="1"/>
              <a:t>ἐλεημοσύνης</a:t>
            </a:r>
            <a:r>
              <a:rPr lang="el-GR" i="1" dirty="0"/>
              <a:t> </a:t>
            </a:r>
            <a:r>
              <a:rPr lang="el-GR" i="1" dirty="0" err="1"/>
              <a:t>καὶ</a:t>
            </a:r>
            <a:r>
              <a:rPr lang="el-GR" i="1" dirty="0"/>
              <a:t> </a:t>
            </a:r>
            <a:r>
              <a:rPr lang="el-GR" i="1" dirty="0" err="1"/>
              <a:t>εἰς</a:t>
            </a:r>
            <a:r>
              <a:rPr lang="el-GR" i="1" dirty="0"/>
              <a:t> </a:t>
            </a:r>
            <a:r>
              <a:rPr lang="el-GR" i="1" dirty="0" err="1"/>
              <a:t>τὰς</a:t>
            </a:r>
            <a:r>
              <a:rPr lang="el-GR" i="1" dirty="0"/>
              <a:t> δέκα Παρθένους, </a:t>
            </a:r>
            <a:r>
              <a:rPr lang="el-GR" i="1" dirty="0" err="1"/>
              <a:t>Ὁμιλία</a:t>
            </a:r>
            <a:r>
              <a:rPr lang="el-GR" i="1" dirty="0"/>
              <a:t> Γ΄</a:t>
            </a:r>
            <a:r>
              <a:rPr lang="el-GR" dirty="0"/>
              <a:t>, </a:t>
            </a:r>
            <a:r>
              <a:rPr lang="en-US" dirty="0"/>
              <a:t>PG49, 296). </a:t>
            </a:r>
          </a:p>
          <a:p>
            <a:r>
              <a:rPr lang="el-GR" dirty="0"/>
              <a:t>Κατά τον Ωριγένη, ο μεν Χριστός είναι η απαρχή της αγνείας των ανδρών, ενώ η Θεοτόκος των γυναικών. (</a:t>
            </a:r>
            <a:r>
              <a:rPr lang="el-GR" i="1" dirty="0" err="1"/>
              <a:t>Ἑρμηνεία</a:t>
            </a:r>
            <a:r>
              <a:rPr lang="el-GR" i="1" dirty="0"/>
              <a:t> </a:t>
            </a:r>
            <a:r>
              <a:rPr lang="el-GR" i="1" dirty="0" err="1"/>
              <a:t>Εἰς</a:t>
            </a:r>
            <a:r>
              <a:rPr lang="el-GR" i="1" dirty="0"/>
              <a:t> </a:t>
            </a:r>
            <a:r>
              <a:rPr lang="el-GR" i="1" dirty="0" err="1"/>
              <a:t>τὸ</a:t>
            </a:r>
            <a:r>
              <a:rPr lang="el-GR" i="1" dirty="0"/>
              <a:t> </a:t>
            </a:r>
            <a:r>
              <a:rPr lang="el-GR" i="1" dirty="0" err="1"/>
              <a:t>κατὰ</a:t>
            </a:r>
            <a:r>
              <a:rPr lang="el-GR" i="1" dirty="0"/>
              <a:t> </a:t>
            </a:r>
            <a:r>
              <a:rPr lang="el-GR" i="1" dirty="0" err="1"/>
              <a:t>Ματθαῖον</a:t>
            </a:r>
            <a:r>
              <a:rPr lang="el-GR" i="1" dirty="0"/>
              <a:t> </a:t>
            </a:r>
            <a:r>
              <a:rPr lang="el-GR" dirty="0"/>
              <a:t>10,17, </a:t>
            </a:r>
            <a:r>
              <a:rPr lang="en-US" dirty="0"/>
              <a:t>PG13, 877A)</a:t>
            </a:r>
            <a:endParaRPr lang="el-GR" dirty="0"/>
          </a:p>
        </p:txBody>
      </p:sp>
    </p:spTree>
    <p:extLst>
      <p:ext uri="{BB962C8B-B14F-4D97-AF65-F5344CB8AC3E}">
        <p14:creationId xmlns:p14="http://schemas.microsoft.com/office/powerpoint/2010/main" val="21774885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82580"/>
          </a:xfrm>
        </p:spPr>
        <p:txBody>
          <a:bodyPr>
            <a:normAutofit fontScale="90000"/>
          </a:bodyPr>
          <a:lstStyle/>
          <a:p>
            <a:pPr algn="ctr"/>
            <a:r>
              <a:rPr lang="el-GR" dirty="0"/>
              <a:t>ΠΑΡΘΕΝΟΣ ΚΑΙ ΑΕΙΠΑΡΘΕΝΟΣ</a:t>
            </a:r>
          </a:p>
        </p:txBody>
      </p:sp>
      <p:sp>
        <p:nvSpPr>
          <p:cNvPr id="3" name="Θέση περιεχομένου 2"/>
          <p:cNvSpPr>
            <a:spLocks noGrp="1"/>
          </p:cNvSpPr>
          <p:nvPr>
            <p:ph idx="1"/>
          </p:nvPr>
        </p:nvSpPr>
        <p:spPr>
          <a:xfrm>
            <a:off x="0" y="502276"/>
            <a:ext cx="12192000" cy="6355724"/>
          </a:xfrm>
        </p:spPr>
        <p:txBody>
          <a:bodyPr>
            <a:normAutofit lnSpcReduction="10000"/>
          </a:bodyPr>
          <a:lstStyle/>
          <a:p>
            <a:r>
              <a:rPr lang="el-GR" dirty="0"/>
              <a:t>Ο Γρηγόριος ο Θεολόγος όλα όσα σχετίζονται με τη γέννηση του Υιού και Λόγου του Θεού τα αποδίδει στη Θεότητα: "</a:t>
            </a:r>
            <a:r>
              <a:rPr lang="el-GR" i="1" dirty="0" err="1"/>
              <a:t>Ἐγεννήθη</a:t>
            </a:r>
            <a:r>
              <a:rPr lang="el-GR" i="1" dirty="0"/>
              <a:t> </a:t>
            </a:r>
            <a:r>
              <a:rPr lang="el-GR" i="1" dirty="0" err="1"/>
              <a:t>ἀλλὰ</a:t>
            </a:r>
            <a:r>
              <a:rPr lang="el-GR" i="1" dirty="0"/>
              <a:t> </a:t>
            </a:r>
            <a:r>
              <a:rPr lang="el-GR" i="1" dirty="0" err="1"/>
              <a:t>καὶ</a:t>
            </a:r>
            <a:r>
              <a:rPr lang="el-GR" i="1" dirty="0"/>
              <a:t> </a:t>
            </a:r>
            <a:r>
              <a:rPr lang="el-GR" i="1" dirty="0" err="1"/>
              <a:t>ἐγεγέννητο</a:t>
            </a:r>
            <a:r>
              <a:rPr lang="el-GR" i="1" dirty="0"/>
              <a:t>· </a:t>
            </a:r>
            <a:r>
              <a:rPr lang="el-GR" i="1" dirty="0" err="1"/>
              <a:t>ἐκ</a:t>
            </a:r>
            <a:r>
              <a:rPr lang="el-GR" i="1" dirty="0"/>
              <a:t> </a:t>
            </a:r>
            <a:r>
              <a:rPr lang="el-GR" i="1" dirty="0" err="1"/>
              <a:t>γυναικὸς</a:t>
            </a:r>
            <a:r>
              <a:rPr lang="el-GR" i="1" dirty="0"/>
              <a:t> </a:t>
            </a:r>
            <a:r>
              <a:rPr lang="el-GR" i="1" dirty="0" err="1"/>
              <a:t>μὲν</a:t>
            </a:r>
            <a:r>
              <a:rPr lang="el-GR" i="1" dirty="0"/>
              <a:t> </a:t>
            </a:r>
            <a:r>
              <a:rPr lang="el-GR" i="1" dirty="0" err="1"/>
              <a:t>ἀλλὰ</a:t>
            </a:r>
            <a:r>
              <a:rPr lang="el-GR" i="1" dirty="0"/>
              <a:t> </a:t>
            </a:r>
            <a:r>
              <a:rPr lang="el-GR" i="1" dirty="0" err="1"/>
              <a:t>καὶ</a:t>
            </a:r>
            <a:r>
              <a:rPr lang="el-GR" i="1" dirty="0"/>
              <a:t> παρθένου. </a:t>
            </a:r>
            <a:r>
              <a:rPr lang="el-GR" i="1" dirty="0" err="1"/>
              <a:t>Τοῦτο</a:t>
            </a:r>
            <a:r>
              <a:rPr lang="el-GR" i="1" dirty="0"/>
              <a:t> </a:t>
            </a:r>
            <a:r>
              <a:rPr lang="el-GR" i="1" dirty="0" err="1"/>
              <a:t>ἀνθρώπινον</a:t>
            </a:r>
            <a:r>
              <a:rPr lang="el-GR" i="1" dirty="0"/>
              <a:t>, </a:t>
            </a:r>
            <a:r>
              <a:rPr lang="el-GR" i="1" dirty="0" err="1"/>
              <a:t>ἐκεῖνο</a:t>
            </a:r>
            <a:r>
              <a:rPr lang="el-GR" i="1" dirty="0"/>
              <a:t> </a:t>
            </a:r>
            <a:r>
              <a:rPr lang="el-GR" i="1" dirty="0" err="1"/>
              <a:t>θεῖον</a:t>
            </a:r>
            <a:r>
              <a:rPr lang="el-GR" i="1" dirty="0"/>
              <a:t>. </a:t>
            </a:r>
            <a:r>
              <a:rPr lang="el-GR" i="1" dirty="0" err="1"/>
              <a:t>Ἀπάτωρ</a:t>
            </a:r>
            <a:r>
              <a:rPr lang="el-GR" i="1" dirty="0"/>
              <a:t> </a:t>
            </a:r>
            <a:r>
              <a:rPr lang="el-GR" i="1" dirty="0" err="1"/>
              <a:t>ἐντεῦθεν</a:t>
            </a:r>
            <a:r>
              <a:rPr lang="el-GR" i="1" dirty="0"/>
              <a:t> </a:t>
            </a:r>
            <a:r>
              <a:rPr lang="el-GR" i="1" dirty="0" err="1"/>
              <a:t>ἀλλὰ</a:t>
            </a:r>
            <a:r>
              <a:rPr lang="el-GR" i="1" dirty="0"/>
              <a:t> </a:t>
            </a:r>
            <a:r>
              <a:rPr lang="el-GR" i="1" dirty="0" err="1"/>
              <a:t>καὶ</a:t>
            </a:r>
            <a:r>
              <a:rPr lang="el-GR" i="1" dirty="0"/>
              <a:t> </a:t>
            </a:r>
            <a:r>
              <a:rPr lang="el-GR" i="1" dirty="0" err="1"/>
              <a:t>ἀμήτωρ</a:t>
            </a:r>
            <a:r>
              <a:rPr lang="el-GR" i="1" dirty="0"/>
              <a:t> </a:t>
            </a:r>
            <a:r>
              <a:rPr lang="el-GR" i="1" dirty="0" err="1"/>
              <a:t>ἐκεῖθεν</a:t>
            </a:r>
            <a:r>
              <a:rPr lang="el-GR" i="1" dirty="0"/>
              <a:t>. </a:t>
            </a:r>
            <a:r>
              <a:rPr lang="el-GR" i="1" dirty="0" err="1"/>
              <a:t>Ὅλον</a:t>
            </a:r>
            <a:r>
              <a:rPr lang="el-GR" i="1" dirty="0"/>
              <a:t> </a:t>
            </a:r>
            <a:r>
              <a:rPr lang="el-GR" i="1" dirty="0" err="1"/>
              <a:t>τοῦτο</a:t>
            </a:r>
            <a:r>
              <a:rPr lang="el-GR" i="1" dirty="0"/>
              <a:t> </a:t>
            </a:r>
            <a:r>
              <a:rPr lang="el-GR" i="1" dirty="0" err="1"/>
              <a:t>θεότητος</a:t>
            </a:r>
            <a:r>
              <a:rPr lang="el-GR" dirty="0"/>
              <a:t>" (</a:t>
            </a:r>
            <a:r>
              <a:rPr lang="el-GR" i="1" dirty="0"/>
              <a:t>Λόγος Θεολογικός τρίτος, </a:t>
            </a:r>
            <a:r>
              <a:rPr lang="el-GR" i="1" dirty="0" err="1"/>
              <a:t>Περὶ</a:t>
            </a:r>
            <a:r>
              <a:rPr lang="el-GR" i="1" dirty="0"/>
              <a:t> </a:t>
            </a:r>
            <a:r>
              <a:rPr lang="el-GR" i="1" dirty="0" err="1"/>
              <a:t>τοῦ</a:t>
            </a:r>
            <a:r>
              <a:rPr lang="el-GR" i="1" dirty="0"/>
              <a:t> </a:t>
            </a:r>
            <a:r>
              <a:rPr lang="el-GR" i="1" dirty="0" err="1"/>
              <a:t>Υἱοῦ</a:t>
            </a:r>
            <a:r>
              <a:rPr lang="el-GR" dirty="0"/>
              <a:t>, 29, </a:t>
            </a:r>
            <a:r>
              <a:rPr lang="en-US" dirty="0"/>
              <a:t>PG36, 100</a:t>
            </a:r>
            <a:r>
              <a:rPr lang="el-GR" dirty="0"/>
              <a:t>Α</a:t>
            </a:r>
            <a:r>
              <a:rPr lang="en-US" dirty="0"/>
              <a:t>).</a:t>
            </a:r>
            <a:r>
              <a:rPr lang="el-GR" dirty="0"/>
              <a:t> </a:t>
            </a:r>
            <a:endParaRPr lang="en-US" dirty="0"/>
          </a:p>
          <a:p>
            <a:r>
              <a:rPr lang="el-GR" dirty="0"/>
              <a:t>"</a:t>
            </a:r>
            <a:r>
              <a:rPr lang="el-GR" i="1" dirty="0"/>
              <a:t>Ὁ </a:t>
            </a:r>
            <a:r>
              <a:rPr lang="el-GR" i="1" dirty="0" err="1"/>
              <a:t>πατὴρ</a:t>
            </a:r>
            <a:r>
              <a:rPr lang="el-GR" i="1" dirty="0"/>
              <a:t> </a:t>
            </a:r>
            <a:r>
              <a:rPr lang="el-GR" i="1" dirty="0" err="1"/>
              <a:t>ἀρρεύστως</a:t>
            </a:r>
            <a:r>
              <a:rPr lang="el-GR" i="1" dirty="0"/>
              <a:t> </a:t>
            </a:r>
            <a:r>
              <a:rPr lang="el-GR" i="1" dirty="0" err="1"/>
              <a:t>ἐγέννησε</a:t>
            </a:r>
            <a:r>
              <a:rPr lang="el-GR" i="1" dirty="0"/>
              <a:t> </a:t>
            </a:r>
            <a:r>
              <a:rPr lang="el-GR" i="1" dirty="0" err="1"/>
              <a:t>καὶ</a:t>
            </a:r>
            <a:r>
              <a:rPr lang="el-GR" i="1" dirty="0"/>
              <a:t> ἡ Παρθένος </a:t>
            </a:r>
            <a:r>
              <a:rPr lang="el-GR" i="1" dirty="0" err="1"/>
              <a:t>ἀφθόρως</a:t>
            </a:r>
            <a:r>
              <a:rPr lang="el-GR" i="1" dirty="0"/>
              <a:t> </a:t>
            </a:r>
            <a:r>
              <a:rPr lang="el-GR" i="1" dirty="0" err="1"/>
              <a:t>ἔτεκε</a:t>
            </a:r>
            <a:r>
              <a:rPr lang="el-GR" i="1" dirty="0"/>
              <a:t>· </a:t>
            </a:r>
            <a:r>
              <a:rPr lang="el-GR" i="1" dirty="0" err="1"/>
              <a:t>οὔτε</a:t>
            </a:r>
            <a:r>
              <a:rPr lang="el-GR" i="1" dirty="0"/>
              <a:t> </a:t>
            </a:r>
            <a:r>
              <a:rPr lang="el-GR" i="1" dirty="0" err="1"/>
              <a:t>γὰρ</a:t>
            </a:r>
            <a:r>
              <a:rPr lang="el-GR" i="1" dirty="0"/>
              <a:t> ὁ </a:t>
            </a:r>
            <a:r>
              <a:rPr lang="el-GR" i="1" dirty="0" err="1"/>
              <a:t>Θεὸς</a:t>
            </a:r>
            <a:r>
              <a:rPr lang="el-GR" i="1" dirty="0"/>
              <a:t> </a:t>
            </a:r>
            <a:r>
              <a:rPr lang="el-GR" i="1" dirty="0" err="1"/>
              <a:t>ῥεῦσιν</a:t>
            </a:r>
            <a:r>
              <a:rPr lang="el-GR" i="1" dirty="0"/>
              <a:t> </a:t>
            </a:r>
            <a:r>
              <a:rPr lang="el-GR" i="1" dirty="0" err="1"/>
              <a:t>ὑπέμεινε</a:t>
            </a:r>
            <a:r>
              <a:rPr lang="el-GR" i="1" dirty="0"/>
              <a:t> γεννήσας· </a:t>
            </a:r>
            <a:r>
              <a:rPr lang="el-GR" i="1" dirty="0" err="1"/>
              <a:t>θεοπρεπῶς</a:t>
            </a:r>
            <a:r>
              <a:rPr lang="el-GR" i="1" dirty="0"/>
              <a:t> </a:t>
            </a:r>
            <a:r>
              <a:rPr lang="el-GR" i="1" dirty="0" err="1"/>
              <a:t>γὰρ</a:t>
            </a:r>
            <a:r>
              <a:rPr lang="el-GR" i="1" dirty="0"/>
              <a:t> </a:t>
            </a:r>
            <a:r>
              <a:rPr lang="el-GR" i="1" dirty="0" err="1"/>
              <a:t>ἐγέννησεν</a:t>
            </a:r>
            <a:r>
              <a:rPr lang="el-GR" i="1" dirty="0"/>
              <a:t>· </a:t>
            </a:r>
            <a:r>
              <a:rPr lang="el-GR" i="1" dirty="0" err="1"/>
              <a:t>οὔτε</a:t>
            </a:r>
            <a:r>
              <a:rPr lang="el-GR" i="1" dirty="0"/>
              <a:t> ἡ Παρθένος </a:t>
            </a:r>
            <a:r>
              <a:rPr lang="el-GR" i="1" dirty="0" err="1"/>
              <a:t>φθορὰν</a:t>
            </a:r>
            <a:r>
              <a:rPr lang="el-GR" i="1" dirty="0"/>
              <a:t> </a:t>
            </a:r>
            <a:r>
              <a:rPr lang="el-GR" i="1" dirty="0" err="1"/>
              <a:t>ὑπέμεινε</a:t>
            </a:r>
            <a:r>
              <a:rPr lang="el-GR" i="1" dirty="0"/>
              <a:t> </a:t>
            </a:r>
            <a:r>
              <a:rPr lang="el-GR" i="1" dirty="0" err="1"/>
              <a:t>τεκοῦσα</a:t>
            </a:r>
            <a:r>
              <a:rPr lang="el-GR" i="1" dirty="0"/>
              <a:t>· </a:t>
            </a:r>
            <a:r>
              <a:rPr lang="el-GR" i="1" dirty="0" err="1"/>
              <a:t>πνευματικῶς</a:t>
            </a:r>
            <a:r>
              <a:rPr lang="el-GR" i="1" dirty="0"/>
              <a:t> </a:t>
            </a:r>
            <a:r>
              <a:rPr lang="el-GR" i="1" dirty="0" err="1"/>
              <a:t>γὰρ</a:t>
            </a:r>
            <a:r>
              <a:rPr lang="el-GR" i="1" dirty="0"/>
              <a:t> </a:t>
            </a:r>
            <a:r>
              <a:rPr lang="el-GR" i="1" dirty="0" err="1"/>
              <a:t>ἔτεκεν</a:t>
            </a:r>
            <a:r>
              <a:rPr lang="el-GR" i="1" dirty="0"/>
              <a:t>. </a:t>
            </a:r>
            <a:r>
              <a:rPr lang="el-GR" i="1" dirty="0" err="1"/>
              <a:t>Ὅτι</a:t>
            </a:r>
            <a:r>
              <a:rPr lang="el-GR" i="1" dirty="0"/>
              <a:t> </a:t>
            </a:r>
            <a:r>
              <a:rPr lang="el-GR" i="1" dirty="0" err="1"/>
              <a:t>μὲν</a:t>
            </a:r>
            <a:r>
              <a:rPr lang="el-GR" i="1" dirty="0"/>
              <a:t> </a:t>
            </a:r>
            <a:r>
              <a:rPr lang="el-GR" i="1" dirty="0" err="1"/>
              <a:t>γὰρ</a:t>
            </a:r>
            <a:r>
              <a:rPr lang="el-GR" i="1" dirty="0"/>
              <a:t> </a:t>
            </a:r>
            <a:r>
              <a:rPr lang="el-GR" i="1" dirty="0" err="1"/>
              <a:t>ἔτεκεν</a:t>
            </a:r>
            <a:r>
              <a:rPr lang="el-GR" i="1" dirty="0"/>
              <a:t> ἡ Παρθένος σήμερον </a:t>
            </a:r>
            <a:r>
              <a:rPr lang="el-GR" i="1" dirty="0" err="1"/>
              <a:t>οἶδα</a:t>
            </a:r>
            <a:r>
              <a:rPr lang="el-GR" i="1" dirty="0"/>
              <a:t> </a:t>
            </a:r>
            <a:r>
              <a:rPr lang="el-GR" i="1" dirty="0" err="1"/>
              <a:t>καὶ</a:t>
            </a:r>
            <a:r>
              <a:rPr lang="el-GR" i="1" dirty="0"/>
              <a:t> </a:t>
            </a:r>
            <a:r>
              <a:rPr lang="el-GR" i="1" dirty="0" err="1"/>
              <a:t>ὅτι</a:t>
            </a:r>
            <a:r>
              <a:rPr lang="el-GR" i="1" dirty="0"/>
              <a:t> </a:t>
            </a:r>
            <a:r>
              <a:rPr lang="el-GR" i="1" dirty="0" err="1"/>
              <a:t>ἐγέννησεν</a:t>
            </a:r>
            <a:r>
              <a:rPr lang="el-GR" i="1" dirty="0"/>
              <a:t> ὁ </a:t>
            </a:r>
            <a:r>
              <a:rPr lang="el-GR" i="1" dirty="0" err="1"/>
              <a:t>Θεὸς</a:t>
            </a:r>
            <a:r>
              <a:rPr lang="el-GR" i="1" dirty="0"/>
              <a:t> </a:t>
            </a:r>
            <a:r>
              <a:rPr lang="el-GR" i="1" dirty="0" err="1"/>
              <a:t>ἀχρόνως</a:t>
            </a:r>
            <a:r>
              <a:rPr lang="el-GR" i="1" dirty="0"/>
              <a:t> πιστεύω... </a:t>
            </a:r>
            <a:r>
              <a:rPr lang="el-GR" i="1" dirty="0" err="1"/>
              <a:t>τὴν</a:t>
            </a:r>
            <a:r>
              <a:rPr lang="el-GR" i="1" dirty="0"/>
              <a:t> </a:t>
            </a:r>
            <a:r>
              <a:rPr lang="el-GR" i="1" dirty="0" err="1"/>
              <a:t>τεκοῦσαν</a:t>
            </a:r>
            <a:r>
              <a:rPr lang="el-GR" i="1" dirty="0"/>
              <a:t> </a:t>
            </a:r>
            <a:r>
              <a:rPr lang="el-GR" i="1" dirty="0" err="1"/>
              <a:t>ὁρῶ</a:t>
            </a:r>
            <a:r>
              <a:rPr lang="el-GR" i="1" dirty="0"/>
              <a:t>, </a:t>
            </a:r>
            <a:r>
              <a:rPr lang="el-GR" i="1" dirty="0" err="1"/>
              <a:t>τὸν</a:t>
            </a:r>
            <a:r>
              <a:rPr lang="el-GR" i="1" dirty="0"/>
              <a:t> </a:t>
            </a:r>
            <a:r>
              <a:rPr lang="el-GR" i="1" dirty="0" err="1"/>
              <a:t>τεχθέντα</a:t>
            </a:r>
            <a:r>
              <a:rPr lang="el-GR" i="1" dirty="0"/>
              <a:t> βλέπω, </a:t>
            </a:r>
            <a:r>
              <a:rPr lang="el-GR" i="1" dirty="0" err="1"/>
              <a:t>τὸν</a:t>
            </a:r>
            <a:r>
              <a:rPr lang="el-GR" i="1" dirty="0"/>
              <a:t> </a:t>
            </a:r>
            <a:r>
              <a:rPr lang="el-GR" i="1" dirty="0" err="1"/>
              <a:t>δὲ</a:t>
            </a:r>
            <a:r>
              <a:rPr lang="el-GR" i="1" dirty="0"/>
              <a:t> τρόπον </a:t>
            </a:r>
            <a:r>
              <a:rPr lang="el-GR" i="1" dirty="0" err="1"/>
              <a:t>τῆς</a:t>
            </a:r>
            <a:r>
              <a:rPr lang="el-GR" i="1" dirty="0"/>
              <a:t> γεννήσεως </a:t>
            </a:r>
            <a:r>
              <a:rPr lang="el-GR" i="1" dirty="0" err="1"/>
              <a:t>οὐ</a:t>
            </a:r>
            <a:r>
              <a:rPr lang="el-GR" i="1" dirty="0"/>
              <a:t> </a:t>
            </a:r>
            <a:r>
              <a:rPr lang="el-GR" i="1" dirty="0" err="1"/>
              <a:t>συνορῶ</a:t>
            </a:r>
            <a:r>
              <a:rPr lang="el-GR" i="1" dirty="0"/>
              <a:t>· </a:t>
            </a:r>
            <a:r>
              <a:rPr lang="el-GR" b="1" i="1" dirty="0" err="1">
                <a:solidFill>
                  <a:srgbClr val="FF0000"/>
                </a:solidFill>
              </a:rPr>
              <a:t>νικᾶται</a:t>
            </a:r>
            <a:r>
              <a:rPr lang="el-GR" b="1" i="1" dirty="0">
                <a:solidFill>
                  <a:srgbClr val="FF0000"/>
                </a:solidFill>
              </a:rPr>
              <a:t> </a:t>
            </a:r>
            <a:r>
              <a:rPr lang="el-GR" b="1" i="1" dirty="0" err="1">
                <a:solidFill>
                  <a:srgbClr val="FF0000"/>
                </a:solidFill>
              </a:rPr>
              <a:t>γὰρ</a:t>
            </a:r>
            <a:r>
              <a:rPr lang="el-GR" b="1" i="1" dirty="0">
                <a:solidFill>
                  <a:srgbClr val="FF0000"/>
                </a:solidFill>
              </a:rPr>
              <a:t> φύσις, </a:t>
            </a:r>
            <a:r>
              <a:rPr lang="el-GR" b="1" i="1" dirty="0" err="1">
                <a:solidFill>
                  <a:srgbClr val="FF0000"/>
                </a:solidFill>
              </a:rPr>
              <a:t>νικᾶται</a:t>
            </a:r>
            <a:r>
              <a:rPr lang="el-GR" b="1" i="1" dirty="0">
                <a:solidFill>
                  <a:srgbClr val="FF0000"/>
                </a:solidFill>
              </a:rPr>
              <a:t> </a:t>
            </a:r>
            <a:r>
              <a:rPr lang="el-GR" b="1" i="1" dirty="0" err="1">
                <a:solidFill>
                  <a:srgbClr val="FF0000"/>
                </a:solidFill>
              </a:rPr>
              <a:t>καὶ</a:t>
            </a:r>
            <a:r>
              <a:rPr lang="el-GR" b="1" i="1" dirty="0">
                <a:solidFill>
                  <a:srgbClr val="FF0000"/>
                </a:solidFill>
              </a:rPr>
              <a:t> τάξεως </a:t>
            </a:r>
            <a:r>
              <a:rPr lang="el-GR" b="1" i="1" dirty="0" err="1">
                <a:solidFill>
                  <a:srgbClr val="FF0000"/>
                </a:solidFill>
              </a:rPr>
              <a:t>ὅρος</a:t>
            </a:r>
            <a:r>
              <a:rPr lang="el-GR" b="1" i="1" dirty="0">
                <a:solidFill>
                  <a:srgbClr val="FF0000"/>
                </a:solidFill>
              </a:rPr>
              <a:t>, </a:t>
            </a:r>
            <a:r>
              <a:rPr lang="el-GR" b="1" i="1" dirty="0" err="1">
                <a:solidFill>
                  <a:srgbClr val="FF0000"/>
                </a:solidFill>
              </a:rPr>
              <a:t>ὅπου</a:t>
            </a:r>
            <a:r>
              <a:rPr lang="el-GR" b="1" i="1" dirty="0">
                <a:solidFill>
                  <a:srgbClr val="FF0000"/>
                </a:solidFill>
              </a:rPr>
              <a:t> </a:t>
            </a:r>
            <a:r>
              <a:rPr lang="el-GR" b="1" i="1" dirty="0" err="1">
                <a:solidFill>
                  <a:srgbClr val="FF0000"/>
                </a:solidFill>
              </a:rPr>
              <a:t>Θεὸς</a:t>
            </a:r>
            <a:r>
              <a:rPr lang="el-GR" b="1" i="1" dirty="0">
                <a:solidFill>
                  <a:srgbClr val="FF0000"/>
                </a:solidFill>
              </a:rPr>
              <a:t> βούλεται</a:t>
            </a:r>
            <a:r>
              <a:rPr lang="el-GR" dirty="0"/>
              <a:t>" (ΙΩΑΝΝΟΥ ΧΡΥΣΟΣΤΟΜΟΥ, </a:t>
            </a:r>
            <a:r>
              <a:rPr lang="el-GR" i="1" dirty="0" err="1"/>
              <a:t>Εἰς</a:t>
            </a:r>
            <a:r>
              <a:rPr lang="el-GR" i="1" dirty="0"/>
              <a:t> </a:t>
            </a:r>
            <a:r>
              <a:rPr lang="el-GR" i="1" dirty="0" err="1"/>
              <a:t>τὸ</a:t>
            </a:r>
            <a:r>
              <a:rPr lang="el-GR" i="1" dirty="0"/>
              <a:t> </a:t>
            </a:r>
            <a:r>
              <a:rPr lang="el-GR" i="1" dirty="0" err="1"/>
              <a:t>Γενέθλιον</a:t>
            </a:r>
            <a:r>
              <a:rPr lang="el-GR" i="1" dirty="0"/>
              <a:t> </a:t>
            </a:r>
            <a:r>
              <a:rPr lang="el-GR" i="1" dirty="0" err="1"/>
              <a:t>τοῦ</a:t>
            </a:r>
            <a:r>
              <a:rPr lang="el-GR" i="1" dirty="0"/>
              <a:t> </a:t>
            </a:r>
            <a:r>
              <a:rPr lang="el-GR" i="1" dirty="0" err="1"/>
              <a:t>Σωτῆρος</a:t>
            </a:r>
            <a:r>
              <a:rPr lang="el-GR" dirty="0"/>
              <a:t>, </a:t>
            </a:r>
            <a:r>
              <a:rPr lang="en-US" dirty="0"/>
              <a:t>PG 56, 387-388).</a:t>
            </a:r>
          </a:p>
          <a:p>
            <a:r>
              <a:rPr lang="el-GR" dirty="0"/>
              <a:t>Και ο ιερός Αυγουστίνος υπογραμμίζει την προ τόκου, εν </a:t>
            </a:r>
            <a:r>
              <a:rPr lang="el-GR" dirty="0" err="1"/>
              <a:t>τόκω</a:t>
            </a:r>
            <a:r>
              <a:rPr lang="el-GR" dirty="0"/>
              <a:t> και μετά </a:t>
            </a:r>
            <a:r>
              <a:rPr lang="el-GR" dirty="0" err="1"/>
              <a:t>τόκον</a:t>
            </a:r>
            <a:r>
              <a:rPr lang="el-GR" dirty="0"/>
              <a:t> παρθενία της Θεοτόκου: "</a:t>
            </a:r>
            <a:r>
              <a:rPr lang="en-US" dirty="0"/>
              <a:t>Virgo </a:t>
            </a:r>
            <a:r>
              <a:rPr lang="en-US" dirty="0" err="1"/>
              <a:t>concepit</a:t>
            </a:r>
            <a:r>
              <a:rPr lang="en-US" dirty="0"/>
              <a:t>, </a:t>
            </a:r>
            <a:r>
              <a:rPr lang="en-US" dirty="0" err="1"/>
              <a:t>virgo</a:t>
            </a:r>
            <a:r>
              <a:rPr lang="en-US" dirty="0"/>
              <a:t> </a:t>
            </a:r>
            <a:r>
              <a:rPr lang="en-US" dirty="0" err="1"/>
              <a:t>pecerit</a:t>
            </a:r>
            <a:r>
              <a:rPr lang="en-US" dirty="0"/>
              <a:t>, </a:t>
            </a:r>
            <a:r>
              <a:rPr lang="en-US" dirty="0" err="1"/>
              <a:t>virgo</a:t>
            </a:r>
            <a:r>
              <a:rPr lang="en-US" dirty="0"/>
              <a:t> </a:t>
            </a:r>
            <a:r>
              <a:rPr lang="en-US" dirty="0" err="1"/>
              <a:t>permansit</a:t>
            </a:r>
            <a:r>
              <a:rPr lang="en-US" dirty="0"/>
              <a:t>" [</a:t>
            </a:r>
            <a:r>
              <a:rPr lang="el-GR" dirty="0"/>
              <a:t>Παρθένος συνέλαβε, Παρθένος </a:t>
            </a:r>
            <a:r>
              <a:rPr lang="el-GR" dirty="0" err="1"/>
              <a:t>έτεκε</a:t>
            </a:r>
            <a:r>
              <a:rPr lang="el-GR" dirty="0"/>
              <a:t>, Παρθένος έμεινε] (</a:t>
            </a:r>
            <a:r>
              <a:rPr lang="en-US" dirty="0"/>
              <a:t>PL 38, 343</a:t>
            </a:r>
            <a:r>
              <a:rPr lang="el-GR" dirty="0"/>
              <a:t>). </a:t>
            </a:r>
          </a:p>
        </p:txBody>
      </p:sp>
    </p:spTree>
    <p:extLst>
      <p:ext uri="{BB962C8B-B14F-4D97-AF65-F5344CB8AC3E}">
        <p14:creationId xmlns:p14="http://schemas.microsoft.com/office/powerpoint/2010/main" val="2828537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dirty="0"/>
              <a:t>Η ΔΙΔΑΣΚΑΛΙΑ ΤΗΣ ΕΚΚΛΗΣΙΑΣ </a:t>
            </a:r>
            <a:br>
              <a:rPr lang="el-GR" dirty="0"/>
            </a:br>
            <a:r>
              <a:rPr lang="el-GR" dirty="0"/>
              <a:t>ΓΙΑ ΤΗ ΘΕΟΤΟΚΟ</a:t>
            </a:r>
          </a:p>
        </p:txBody>
      </p:sp>
      <p:sp>
        <p:nvSpPr>
          <p:cNvPr id="3" name="Θέση περιεχομένου 2"/>
          <p:cNvSpPr>
            <a:spLocks noGrp="1"/>
          </p:cNvSpPr>
          <p:nvPr>
            <p:ph idx="1"/>
          </p:nvPr>
        </p:nvSpPr>
        <p:spPr>
          <a:xfrm>
            <a:off x="0" y="1232452"/>
            <a:ext cx="12192000" cy="5625547"/>
          </a:xfrm>
        </p:spPr>
        <p:txBody>
          <a:bodyPr>
            <a:normAutofit lnSpcReduction="10000"/>
          </a:bodyPr>
          <a:lstStyle/>
          <a:p>
            <a:r>
              <a:rPr lang="el-GR" dirty="0"/>
              <a:t>Η διδασκαλία της Εκκλησίας για τη Θεοτόκο περιέχεται στην Αγία Γραφή και στην Ιερά Παράδοση. </a:t>
            </a:r>
          </a:p>
          <a:p>
            <a:r>
              <a:rPr lang="el-GR" dirty="0"/>
              <a:t>Η Ιερά Παράδοση είναι «</a:t>
            </a:r>
            <a:r>
              <a:rPr lang="el-GR" i="1" dirty="0"/>
              <a:t>ἡ παράδοσης </a:t>
            </a:r>
            <a:r>
              <a:rPr lang="el-GR" i="1" dirty="0" err="1"/>
              <a:t>τῆς</a:t>
            </a:r>
            <a:r>
              <a:rPr lang="el-GR" i="1" dirty="0"/>
              <a:t> </a:t>
            </a:r>
            <a:r>
              <a:rPr lang="el-GR" i="1" dirty="0" err="1"/>
              <a:t>ἀληθείας</a:t>
            </a:r>
            <a:r>
              <a:rPr lang="el-GR" dirty="0"/>
              <a:t>», η </a:t>
            </a:r>
            <a:r>
              <a:rPr lang="en-US" dirty="0" err="1"/>
              <a:t>trantitio</a:t>
            </a:r>
            <a:r>
              <a:rPr lang="en-US" dirty="0"/>
              <a:t> </a:t>
            </a:r>
            <a:r>
              <a:rPr lang="en-US" dirty="0" err="1"/>
              <a:t>veritatis</a:t>
            </a:r>
            <a:r>
              <a:rPr lang="en-US" dirty="0"/>
              <a:t>, </a:t>
            </a:r>
            <a:r>
              <a:rPr lang="el-GR" dirty="0"/>
              <a:t>όπως την αποκάλεσε ο Ειρηναίος, είναι όχι μόνο ιστορική μνήμη αλλά η εσωτερική μνήμη της Εκκλησίας. </a:t>
            </a:r>
          </a:p>
          <a:p>
            <a:r>
              <a:rPr lang="el-GR" dirty="0"/>
              <a:t>Ο Σωτήρας Χριστός, ο εκ της Παρθένου σαρκωμένος Θεός και άνθρωπος, είναι το κεντρικό θέμα ολόκληρης της Αγίας Γραφής και της Ιεράς Παράδοσης και ολόκληρης της Θεολογίας. </a:t>
            </a:r>
          </a:p>
          <a:p>
            <a:r>
              <a:rPr lang="el-GR" dirty="0"/>
              <a:t>«</a:t>
            </a:r>
            <a:r>
              <a:rPr lang="el-GR" i="1" dirty="0" err="1"/>
              <a:t>Σκοπὸς</a:t>
            </a:r>
            <a:r>
              <a:rPr lang="el-GR" i="1" dirty="0"/>
              <a:t> </a:t>
            </a:r>
            <a:r>
              <a:rPr lang="el-GR" i="1" dirty="0" err="1"/>
              <a:t>οὗτος</a:t>
            </a:r>
            <a:r>
              <a:rPr lang="el-GR" i="1" dirty="0"/>
              <a:t> </a:t>
            </a:r>
            <a:r>
              <a:rPr lang="el-GR" i="1" dirty="0" err="1"/>
              <a:t>καὶ</a:t>
            </a:r>
            <a:r>
              <a:rPr lang="el-GR" i="1" dirty="0"/>
              <a:t> </a:t>
            </a:r>
            <a:r>
              <a:rPr lang="el-GR" i="1" dirty="0" err="1"/>
              <a:t>χαρακτὴρ</a:t>
            </a:r>
            <a:r>
              <a:rPr lang="el-GR" i="1" dirty="0"/>
              <a:t> </a:t>
            </a:r>
            <a:r>
              <a:rPr lang="el-GR" i="1" dirty="0" err="1"/>
              <a:t>τῆς</a:t>
            </a:r>
            <a:r>
              <a:rPr lang="el-GR" i="1" dirty="0"/>
              <a:t> </a:t>
            </a:r>
            <a:r>
              <a:rPr lang="el-GR" i="1" dirty="0" err="1"/>
              <a:t>Ἁγίας</a:t>
            </a:r>
            <a:r>
              <a:rPr lang="el-GR" i="1" dirty="0"/>
              <a:t> </a:t>
            </a:r>
            <a:r>
              <a:rPr lang="el-GR" i="1" dirty="0" err="1"/>
              <a:t>Γραφῆς</a:t>
            </a:r>
            <a:r>
              <a:rPr lang="el-GR" i="1" dirty="0"/>
              <a:t>, </a:t>
            </a:r>
            <a:r>
              <a:rPr lang="el-GR" i="1" dirty="0" err="1"/>
              <a:t>ὡς</a:t>
            </a:r>
            <a:r>
              <a:rPr lang="el-GR" i="1" dirty="0"/>
              <a:t> </a:t>
            </a:r>
            <a:r>
              <a:rPr lang="el-GR" i="1" dirty="0" err="1"/>
              <a:t>πολλάκις</a:t>
            </a:r>
            <a:r>
              <a:rPr lang="el-GR" i="1" dirty="0"/>
              <a:t> </a:t>
            </a:r>
            <a:r>
              <a:rPr lang="el-GR" i="1" dirty="0" err="1"/>
              <a:t>εἴπομεν</a:t>
            </a:r>
            <a:r>
              <a:rPr lang="el-GR" i="1" dirty="0"/>
              <a:t>, </a:t>
            </a:r>
            <a:r>
              <a:rPr lang="el-GR" b="1" i="1" dirty="0" err="1">
                <a:solidFill>
                  <a:srgbClr val="FF0000"/>
                </a:solidFill>
              </a:rPr>
              <a:t>διπλῆν</a:t>
            </a:r>
            <a:r>
              <a:rPr lang="el-GR" b="1" i="1" dirty="0">
                <a:solidFill>
                  <a:srgbClr val="FF0000"/>
                </a:solidFill>
              </a:rPr>
              <a:t> </a:t>
            </a:r>
            <a:r>
              <a:rPr lang="el-GR" b="1" i="1" dirty="0" err="1">
                <a:solidFill>
                  <a:srgbClr val="FF0000"/>
                </a:solidFill>
              </a:rPr>
              <a:t>εἶναι</a:t>
            </a:r>
            <a:r>
              <a:rPr lang="el-GR" b="1" i="1" dirty="0">
                <a:solidFill>
                  <a:srgbClr val="FF0000"/>
                </a:solidFill>
              </a:rPr>
              <a:t> </a:t>
            </a:r>
            <a:r>
              <a:rPr lang="el-GR" b="1" i="1" dirty="0" err="1">
                <a:solidFill>
                  <a:srgbClr val="FF0000"/>
                </a:solidFill>
              </a:rPr>
              <a:t>τὴν</a:t>
            </a:r>
            <a:r>
              <a:rPr lang="el-GR" b="1" i="1" dirty="0">
                <a:solidFill>
                  <a:srgbClr val="FF0000"/>
                </a:solidFill>
              </a:rPr>
              <a:t> </a:t>
            </a:r>
            <a:r>
              <a:rPr lang="el-GR" b="1" i="1" dirty="0" err="1">
                <a:solidFill>
                  <a:srgbClr val="FF0000"/>
                </a:solidFill>
              </a:rPr>
              <a:t>περὶ</a:t>
            </a:r>
            <a:r>
              <a:rPr lang="el-GR" b="1" i="1" dirty="0">
                <a:solidFill>
                  <a:srgbClr val="FF0000"/>
                </a:solidFill>
              </a:rPr>
              <a:t> </a:t>
            </a:r>
            <a:r>
              <a:rPr lang="el-GR" b="1" i="1" dirty="0" err="1">
                <a:solidFill>
                  <a:srgbClr val="FF0000"/>
                </a:solidFill>
              </a:rPr>
              <a:t>τοῦ</a:t>
            </a:r>
            <a:r>
              <a:rPr lang="el-GR" b="1" i="1" dirty="0">
                <a:solidFill>
                  <a:srgbClr val="FF0000"/>
                </a:solidFill>
              </a:rPr>
              <a:t> </a:t>
            </a:r>
            <a:r>
              <a:rPr lang="el-GR" b="1" i="1" dirty="0" err="1">
                <a:solidFill>
                  <a:srgbClr val="FF0000"/>
                </a:solidFill>
              </a:rPr>
              <a:t>Σωτῆρος</a:t>
            </a:r>
            <a:r>
              <a:rPr lang="el-GR" b="1" i="1" dirty="0">
                <a:solidFill>
                  <a:srgbClr val="FF0000"/>
                </a:solidFill>
              </a:rPr>
              <a:t> </a:t>
            </a:r>
            <a:r>
              <a:rPr lang="el-GR" b="1" i="1" dirty="0" err="1">
                <a:solidFill>
                  <a:srgbClr val="FF0000"/>
                </a:solidFill>
              </a:rPr>
              <a:t>ἐπαγγελίαν</a:t>
            </a:r>
            <a:r>
              <a:rPr lang="el-GR" b="1" i="1" dirty="0">
                <a:solidFill>
                  <a:srgbClr val="FF0000"/>
                </a:solidFill>
              </a:rPr>
              <a:t> </a:t>
            </a:r>
            <a:r>
              <a:rPr lang="el-GR" b="1" i="1" dirty="0" err="1">
                <a:solidFill>
                  <a:srgbClr val="FF0000"/>
                </a:solidFill>
              </a:rPr>
              <a:t>ἐν</a:t>
            </a:r>
            <a:r>
              <a:rPr lang="el-GR" b="1" i="1" dirty="0">
                <a:solidFill>
                  <a:srgbClr val="FF0000"/>
                </a:solidFill>
              </a:rPr>
              <a:t> </a:t>
            </a:r>
            <a:r>
              <a:rPr lang="el-GR" b="1" i="1" dirty="0" err="1">
                <a:solidFill>
                  <a:srgbClr val="FF0000"/>
                </a:solidFill>
              </a:rPr>
              <a:t>αὐτῇ</a:t>
            </a:r>
            <a:r>
              <a:rPr lang="el-GR" i="1" dirty="0"/>
              <a:t>· </a:t>
            </a:r>
            <a:r>
              <a:rPr lang="el-GR" i="1" dirty="0" err="1"/>
              <a:t>ὅτι</a:t>
            </a:r>
            <a:r>
              <a:rPr lang="el-GR" i="1" dirty="0"/>
              <a:t> τε </a:t>
            </a:r>
            <a:r>
              <a:rPr lang="el-GR" sz="3600" b="1" i="1" dirty="0" err="1">
                <a:solidFill>
                  <a:srgbClr val="FF0000"/>
                </a:solidFill>
              </a:rPr>
              <a:t>ἀεὶ</a:t>
            </a:r>
            <a:r>
              <a:rPr lang="el-GR" sz="3600" i="1" dirty="0"/>
              <a:t> </a:t>
            </a:r>
            <a:r>
              <a:rPr lang="el-GR" i="1" dirty="0" err="1"/>
              <a:t>Θεὸς</a:t>
            </a:r>
            <a:r>
              <a:rPr lang="el-GR" i="1" dirty="0"/>
              <a:t> </a:t>
            </a:r>
            <a:r>
              <a:rPr lang="el-GR" i="1" dirty="0" err="1"/>
              <a:t>ὤν</a:t>
            </a:r>
            <a:r>
              <a:rPr lang="el-GR" i="1" dirty="0"/>
              <a:t> </a:t>
            </a:r>
            <a:r>
              <a:rPr lang="el-GR" i="1" dirty="0" err="1"/>
              <a:t>καὶ</a:t>
            </a:r>
            <a:r>
              <a:rPr lang="el-GR" i="1" dirty="0"/>
              <a:t> </a:t>
            </a:r>
            <a:r>
              <a:rPr lang="el-GR" i="1" dirty="0" err="1"/>
              <a:t>Υἱὸς</a:t>
            </a:r>
            <a:r>
              <a:rPr lang="el-GR" i="1" dirty="0"/>
              <a:t> </a:t>
            </a:r>
            <a:r>
              <a:rPr lang="el-GR" i="1" dirty="0" err="1"/>
              <a:t>ἐστι</a:t>
            </a:r>
            <a:r>
              <a:rPr lang="el-GR" i="1" dirty="0"/>
              <a:t>, Λόγος </a:t>
            </a:r>
            <a:r>
              <a:rPr lang="el-GR" i="1" dirty="0" err="1"/>
              <a:t>ὤν</a:t>
            </a:r>
            <a:r>
              <a:rPr lang="el-GR" i="1" dirty="0"/>
              <a:t> </a:t>
            </a:r>
            <a:r>
              <a:rPr lang="el-GR" i="1" dirty="0" err="1"/>
              <a:t>καὶ</a:t>
            </a:r>
            <a:r>
              <a:rPr lang="el-GR" i="1" dirty="0"/>
              <a:t> </a:t>
            </a:r>
            <a:r>
              <a:rPr lang="el-GR" i="1" dirty="0" err="1"/>
              <a:t>ἀπαύγασμα</a:t>
            </a:r>
            <a:r>
              <a:rPr lang="el-GR" i="1" dirty="0"/>
              <a:t> </a:t>
            </a:r>
            <a:r>
              <a:rPr lang="el-GR" i="1" dirty="0" err="1"/>
              <a:t>καὶ</a:t>
            </a:r>
            <a:r>
              <a:rPr lang="el-GR" i="1" dirty="0"/>
              <a:t> Σοφία </a:t>
            </a:r>
            <a:r>
              <a:rPr lang="el-GR" i="1" dirty="0" err="1"/>
              <a:t>τοῦ</a:t>
            </a:r>
            <a:r>
              <a:rPr lang="el-GR" i="1" dirty="0"/>
              <a:t> Πατρός· </a:t>
            </a:r>
            <a:r>
              <a:rPr lang="el-GR" i="1" dirty="0" err="1"/>
              <a:t>καὶ</a:t>
            </a:r>
            <a:r>
              <a:rPr lang="el-GR" i="1" dirty="0"/>
              <a:t> </a:t>
            </a:r>
            <a:r>
              <a:rPr lang="el-GR" i="1" dirty="0" err="1"/>
              <a:t>ὅτι</a:t>
            </a:r>
            <a:r>
              <a:rPr lang="el-GR" i="1" dirty="0"/>
              <a:t> </a:t>
            </a:r>
            <a:r>
              <a:rPr lang="el-GR" sz="3600" b="1" i="1" dirty="0" err="1">
                <a:solidFill>
                  <a:srgbClr val="FF0000"/>
                </a:solidFill>
              </a:rPr>
              <a:t>ὕστερον</a:t>
            </a:r>
            <a:r>
              <a:rPr lang="el-GR" sz="3600" b="1" i="1" dirty="0">
                <a:solidFill>
                  <a:srgbClr val="FF0000"/>
                </a:solidFill>
              </a:rPr>
              <a:t> δι’ </a:t>
            </a:r>
            <a:r>
              <a:rPr lang="el-GR" sz="3600" b="1" i="1" dirty="0" err="1">
                <a:solidFill>
                  <a:srgbClr val="FF0000"/>
                </a:solidFill>
              </a:rPr>
              <a:t>ἡμᾶς</a:t>
            </a:r>
            <a:r>
              <a:rPr lang="el-GR" sz="3600" b="1" i="1" dirty="0">
                <a:solidFill>
                  <a:srgbClr val="FF0000"/>
                </a:solidFill>
              </a:rPr>
              <a:t> </a:t>
            </a:r>
            <a:r>
              <a:rPr lang="el-GR" i="1" dirty="0"/>
              <a:t>σάρκα λαβών </a:t>
            </a:r>
            <a:r>
              <a:rPr lang="el-GR" i="1" dirty="0" err="1"/>
              <a:t>ἐκ</a:t>
            </a:r>
            <a:r>
              <a:rPr lang="el-GR" i="1" dirty="0"/>
              <a:t> Παρθένου </a:t>
            </a:r>
            <a:r>
              <a:rPr lang="el-GR" i="1" dirty="0" err="1"/>
              <a:t>τῆς</a:t>
            </a:r>
            <a:r>
              <a:rPr lang="el-GR" i="1" dirty="0"/>
              <a:t> Θεοτόκου Μαρίας </a:t>
            </a:r>
            <a:r>
              <a:rPr lang="el-GR" i="1" dirty="0" err="1"/>
              <a:t>ἄνθρωπος</a:t>
            </a:r>
            <a:r>
              <a:rPr lang="el-GR" i="1" dirty="0"/>
              <a:t> </a:t>
            </a:r>
            <a:r>
              <a:rPr lang="el-GR" i="1" dirty="0" err="1"/>
              <a:t>γέγονε</a:t>
            </a:r>
            <a:r>
              <a:rPr lang="el-GR" dirty="0"/>
              <a:t>» </a:t>
            </a:r>
            <a:r>
              <a:rPr lang="en-US" dirty="0"/>
              <a:t>(</a:t>
            </a:r>
            <a:r>
              <a:rPr lang="el-GR" dirty="0"/>
              <a:t>Μ. </a:t>
            </a:r>
            <a:r>
              <a:rPr lang="el-GR" dirty="0" err="1"/>
              <a:t>Ἀθανασίου</a:t>
            </a:r>
            <a:r>
              <a:rPr lang="el-GR" dirty="0"/>
              <a:t>, </a:t>
            </a:r>
            <a:r>
              <a:rPr lang="el-GR" i="1" dirty="0" err="1"/>
              <a:t>Κατὰ</a:t>
            </a:r>
            <a:r>
              <a:rPr lang="en-US" i="1" dirty="0"/>
              <a:t> </a:t>
            </a:r>
            <a:r>
              <a:rPr lang="el-GR" i="1" dirty="0" err="1"/>
              <a:t>Ἀρειανῶν</a:t>
            </a:r>
            <a:r>
              <a:rPr lang="el-GR" i="1" dirty="0"/>
              <a:t> </a:t>
            </a:r>
            <a:r>
              <a:rPr lang="el-GR" dirty="0"/>
              <a:t>3,29, </a:t>
            </a:r>
            <a:r>
              <a:rPr lang="en-US" dirty="0"/>
              <a:t>PG26, 385B). </a:t>
            </a:r>
            <a:endParaRPr lang="el-GR" dirty="0"/>
          </a:p>
        </p:txBody>
      </p:sp>
    </p:spTree>
    <p:extLst>
      <p:ext uri="{BB962C8B-B14F-4D97-AF65-F5344CB8AC3E}">
        <p14:creationId xmlns:p14="http://schemas.microsoft.com/office/powerpoint/2010/main" val="37941518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888642"/>
          </a:xfrm>
        </p:spPr>
        <p:txBody>
          <a:bodyPr/>
          <a:lstStyle/>
          <a:p>
            <a:pPr algn="ctr"/>
            <a:r>
              <a:rPr lang="el-GR" dirty="0"/>
              <a:t>ΠΑΡΘΕΝΟΣ ΚΑΙ ΑΕΙΠΑΡΘΕΝΟΣ</a:t>
            </a:r>
          </a:p>
        </p:txBody>
      </p:sp>
      <p:sp>
        <p:nvSpPr>
          <p:cNvPr id="3" name="Θέση περιεχομένου 2"/>
          <p:cNvSpPr>
            <a:spLocks noGrp="1"/>
          </p:cNvSpPr>
          <p:nvPr>
            <p:ph idx="1"/>
          </p:nvPr>
        </p:nvSpPr>
        <p:spPr>
          <a:xfrm>
            <a:off x="0" y="734096"/>
            <a:ext cx="12192000" cy="6123904"/>
          </a:xfrm>
        </p:spPr>
        <p:txBody>
          <a:bodyPr>
            <a:normAutofit fontScale="92500" lnSpcReduction="20000"/>
          </a:bodyPr>
          <a:lstStyle/>
          <a:p>
            <a:r>
              <a:rPr lang="el-GR" dirty="0"/>
              <a:t>Η Ε΄ οικουμενική Σύνοδος για το θέμα της Θεοτόκου αποφάνθηκε και δογματικώς: "</a:t>
            </a:r>
            <a:r>
              <a:rPr lang="el-GR" i="1" dirty="0" err="1"/>
              <a:t>Εἴ</a:t>
            </a:r>
            <a:r>
              <a:rPr lang="el-GR" i="1" dirty="0"/>
              <a:t> τις </a:t>
            </a:r>
            <a:r>
              <a:rPr lang="el-GR" i="1" dirty="0" err="1"/>
              <a:t>οὐχ</a:t>
            </a:r>
            <a:r>
              <a:rPr lang="el-GR" i="1" dirty="0"/>
              <a:t> </a:t>
            </a:r>
            <a:r>
              <a:rPr lang="el-GR" i="1" dirty="0" err="1"/>
              <a:t>ὁμολογεῖ</a:t>
            </a:r>
            <a:r>
              <a:rPr lang="el-GR" i="1" dirty="0"/>
              <a:t> </a:t>
            </a:r>
            <a:r>
              <a:rPr lang="el-GR" i="1" dirty="0" err="1"/>
              <a:t>τοῦ</a:t>
            </a:r>
            <a:r>
              <a:rPr lang="el-GR" i="1" dirty="0"/>
              <a:t> </a:t>
            </a:r>
            <a:r>
              <a:rPr lang="el-GR" i="1" dirty="0" err="1"/>
              <a:t>Θεοῦ</a:t>
            </a:r>
            <a:r>
              <a:rPr lang="el-GR" i="1" dirty="0"/>
              <a:t> Λόγου </a:t>
            </a:r>
            <a:r>
              <a:rPr lang="el-GR" i="1" dirty="0" err="1"/>
              <a:t>εἶναι</a:t>
            </a:r>
            <a:r>
              <a:rPr lang="el-GR" i="1" dirty="0"/>
              <a:t> </a:t>
            </a:r>
            <a:r>
              <a:rPr lang="el-GR" i="1" dirty="0" err="1"/>
              <a:t>τὰς</a:t>
            </a:r>
            <a:r>
              <a:rPr lang="el-GR" i="1" dirty="0"/>
              <a:t> δύο γεννήσεις, </a:t>
            </a:r>
            <a:r>
              <a:rPr lang="el-GR" i="1" dirty="0" err="1"/>
              <a:t>τὴν</a:t>
            </a:r>
            <a:r>
              <a:rPr lang="el-GR" i="1" dirty="0"/>
              <a:t> τε </a:t>
            </a:r>
            <a:r>
              <a:rPr lang="el-GR" i="1" dirty="0" err="1"/>
              <a:t>πρὸ</a:t>
            </a:r>
            <a:r>
              <a:rPr lang="el-GR" i="1" dirty="0"/>
              <a:t> </a:t>
            </a:r>
            <a:r>
              <a:rPr lang="el-GR" i="1" dirty="0" err="1"/>
              <a:t>αἰώνων</a:t>
            </a:r>
            <a:r>
              <a:rPr lang="el-GR" i="1" dirty="0"/>
              <a:t> </a:t>
            </a:r>
            <a:r>
              <a:rPr lang="el-GR" i="1" dirty="0" err="1"/>
              <a:t>ἐκ</a:t>
            </a:r>
            <a:r>
              <a:rPr lang="el-GR" i="1" dirty="0"/>
              <a:t> </a:t>
            </a:r>
            <a:r>
              <a:rPr lang="el-GR" i="1" dirty="0" err="1"/>
              <a:t>τοῦ</a:t>
            </a:r>
            <a:r>
              <a:rPr lang="el-GR" i="1" dirty="0"/>
              <a:t> Πατρός, </a:t>
            </a:r>
            <a:r>
              <a:rPr lang="el-GR" i="1" dirty="0" err="1"/>
              <a:t>ἀχρόνως</a:t>
            </a:r>
            <a:r>
              <a:rPr lang="el-GR" i="1" dirty="0"/>
              <a:t> </a:t>
            </a:r>
            <a:r>
              <a:rPr lang="el-GR" i="1" dirty="0" err="1"/>
              <a:t>καὶ</a:t>
            </a:r>
            <a:r>
              <a:rPr lang="el-GR" i="1" dirty="0"/>
              <a:t> </a:t>
            </a:r>
            <a:r>
              <a:rPr lang="el-GR" i="1" dirty="0" err="1"/>
              <a:t>ἀσωμάτως</a:t>
            </a:r>
            <a:r>
              <a:rPr lang="el-GR" i="1" dirty="0"/>
              <a:t>, </a:t>
            </a:r>
            <a:r>
              <a:rPr lang="el-GR" i="1" dirty="0" err="1"/>
              <a:t>τὴ</a:t>
            </a:r>
            <a:r>
              <a:rPr lang="el-GR" i="1" dirty="0"/>
              <a:t> τε </a:t>
            </a:r>
            <a:r>
              <a:rPr lang="el-GR" i="1" dirty="0" err="1"/>
              <a:t>ἐπ</a:t>
            </a:r>
            <a:r>
              <a:rPr lang="el-GR" i="1" dirty="0"/>
              <a:t>’ </a:t>
            </a:r>
            <a:r>
              <a:rPr lang="el-GR" i="1" dirty="0" err="1"/>
              <a:t>ἐσχάτων</a:t>
            </a:r>
            <a:r>
              <a:rPr lang="el-GR" i="1" dirty="0"/>
              <a:t> </a:t>
            </a:r>
            <a:r>
              <a:rPr lang="el-GR" i="1" dirty="0" err="1"/>
              <a:t>τῶν</a:t>
            </a:r>
            <a:r>
              <a:rPr lang="el-GR" i="1" dirty="0"/>
              <a:t> </a:t>
            </a:r>
            <a:r>
              <a:rPr lang="el-GR" i="1" dirty="0" err="1"/>
              <a:t>ἡμερῶν</a:t>
            </a:r>
            <a:r>
              <a:rPr lang="el-GR" i="1" dirty="0"/>
              <a:t>, </a:t>
            </a:r>
            <a:r>
              <a:rPr lang="el-GR" i="1" dirty="0" err="1"/>
              <a:t>τοῦ</a:t>
            </a:r>
            <a:r>
              <a:rPr lang="el-GR" i="1" dirty="0"/>
              <a:t> </a:t>
            </a:r>
            <a:r>
              <a:rPr lang="el-GR" i="1" dirty="0" err="1"/>
              <a:t>αὐτοῦ</a:t>
            </a:r>
            <a:r>
              <a:rPr lang="el-GR" i="1" dirty="0"/>
              <a:t> </a:t>
            </a:r>
            <a:r>
              <a:rPr lang="el-GR" i="1" dirty="0" err="1"/>
              <a:t>κατελθόντος</a:t>
            </a:r>
            <a:r>
              <a:rPr lang="el-GR" i="1" dirty="0"/>
              <a:t> </a:t>
            </a:r>
            <a:r>
              <a:rPr lang="el-GR" i="1" dirty="0" err="1"/>
              <a:t>ἐκ</a:t>
            </a:r>
            <a:r>
              <a:rPr lang="el-GR" i="1" dirty="0"/>
              <a:t> </a:t>
            </a:r>
            <a:r>
              <a:rPr lang="el-GR" i="1" dirty="0" err="1"/>
              <a:t>τῶν</a:t>
            </a:r>
            <a:r>
              <a:rPr lang="el-GR" i="1" dirty="0"/>
              <a:t> </a:t>
            </a:r>
            <a:r>
              <a:rPr lang="el-GR" i="1" dirty="0" err="1"/>
              <a:t>οὐρανῶν</a:t>
            </a:r>
            <a:r>
              <a:rPr lang="el-GR" i="1" dirty="0"/>
              <a:t>, </a:t>
            </a:r>
            <a:r>
              <a:rPr lang="el-GR" i="1" dirty="0" err="1"/>
              <a:t>καὶ</a:t>
            </a:r>
            <a:r>
              <a:rPr lang="el-GR" i="1" dirty="0"/>
              <a:t> </a:t>
            </a:r>
            <a:r>
              <a:rPr lang="el-GR" i="1" dirty="0" err="1"/>
              <a:t>σαρκωθέντος</a:t>
            </a:r>
            <a:r>
              <a:rPr lang="el-GR" i="1" dirty="0"/>
              <a:t> </a:t>
            </a:r>
            <a:r>
              <a:rPr lang="el-GR" i="1" dirty="0" err="1"/>
              <a:t>ἐκ</a:t>
            </a:r>
            <a:r>
              <a:rPr lang="el-GR" i="1" dirty="0"/>
              <a:t> </a:t>
            </a:r>
            <a:r>
              <a:rPr lang="el-GR" i="1" dirty="0" err="1"/>
              <a:t>τῆς</a:t>
            </a:r>
            <a:r>
              <a:rPr lang="el-GR" i="1" dirty="0"/>
              <a:t> </a:t>
            </a:r>
            <a:r>
              <a:rPr lang="el-GR" i="1" dirty="0" err="1"/>
              <a:t>ἁγίας</a:t>
            </a:r>
            <a:r>
              <a:rPr lang="el-GR" i="1" dirty="0"/>
              <a:t> </a:t>
            </a:r>
            <a:r>
              <a:rPr lang="el-GR" i="1" dirty="0" err="1"/>
              <a:t>ἐνδόξου</a:t>
            </a:r>
            <a:r>
              <a:rPr lang="el-GR" i="1" dirty="0"/>
              <a:t> Θεοτόκου </a:t>
            </a:r>
            <a:r>
              <a:rPr lang="el-GR" i="1" dirty="0" err="1"/>
              <a:t>καὶ</a:t>
            </a:r>
            <a:r>
              <a:rPr lang="el-GR" i="1" dirty="0"/>
              <a:t> </a:t>
            </a:r>
            <a:r>
              <a:rPr lang="el-GR" i="1" dirty="0" err="1"/>
              <a:t>ἀειπαρθένου</a:t>
            </a:r>
            <a:r>
              <a:rPr lang="el-GR" i="1" dirty="0"/>
              <a:t> Μαρίας, </a:t>
            </a:r>
            <a:r>
              <a:rPr lang="el-GR" i="1" dirty="0" err="1"/>
              <a:t>καὶ</a:t>
            </a:r>
            <a:r>
              <a:rPr lang="el-GR" i="1" dirty="0"/>
              <a:t> γεννηθέντος </a:t>
            </a:r>
            <a:r>
              <a:rPr lang="el-GR" i="1" dirty="0" err="1"/>
              <a:t>ἐξ</a:t>
            </a:r>
            <a:r>
              <a:rPr lang="el-GR" i="1" dirty="0"/>
              <a:t>' </a:t>
            </a:r>
            <a:r>
              <a:rPr lang="el-GR" i="1" dirty="0" err="1"/>
              <a:t>αὐτῆς</a:t>
            </a:r>
            <a:r>
              <a:rPr lang="el-GR" i="1" dirty="0"/>
              <a:t>, ὁ </a:t>
            </a:r>
            <a:r>
              <a:rPr lang="el-GR" i="1" dirty="0" err="1"/>
              <a:t>τοιοῦτος</a:t>
            </a:r>
            <a:r>
              <a:rPr lang="el-GR" i="1" dirty="0"/>
              <a:t> </a:t>
            </a:r>
            <a:r>
              <a:rPr lang="el-GR" i="1" dirty="0" err="1"/>
              <a:t>ἀνάθεμα</a:t>
            </a:r>
            <a:r>
              <a:rPr lang="el-GR" i="1" dirty="0"/>
              <a:t> </a:t>
            </a:r>
            <a:r>
              <a:rPr lang="el-GR" i="1" dirty="0" err="1"/>
              <a:t>ἔστω</a:t>
            </a:r>
            <a:r>
              <a:rPr lang="el-GR" i="1" dirty="0"/>
              <a:t>... </a:t>
            </a:r>
            <a:r>
              <a:rPr lang="el-GR" i="1" dirty="0" err="1"/>
              <a:t>Εἴ</a:t>
            </a:r>
            <a:r>
              <a:rPr lang="el-GR" i="1" dirty="0"/>
              <a:t> τις </a:t>
            </a:r>
            <a:r>
              <a:rPr lang="el-GR" i="1" dirty="0" err="1"/>
              <a:t>καταχρηστικῶς</a:t>
            </a:r>
            <a:r>
              <a:rPr lang="el-GR" i="1" dirty="0"/>
              <a:t> </a:t>
            </a:r>
            <a:r>
              <a:rPr lang="el-GR" i="1" dirty="0" err="1"/>
              <a:t>ἀλλ</a:t>
            </a:r>
            <a:r>
              <a:rPr lang="el-GR" i="1" dirty="0"/>
              <a:t>' </a:t>
            </a:r>
            <a:r>
              <a:rPr lang="el-GR" i="1" dirty="0" err="1"/>
              <a:t>οὐκ</a:t>
            </a:r>
            <a:r>
              <a:rPr lang="el-GR" i="1" dirty="0"/>
              <a:t> </a:t>
            </a:r>
            <a:r>
              <a:rPr lang="el-GR" i="1" dirty="0" err="1"/>
              <a:t>ἀληθῶς</a:t>
            </a:r>
            <a:r>
              <a:rPr lang="el-GR" i="1" dirty="0"/>
              <a:t> </a:t>
            </a:r>
            <a:r>
              <a:rPr lang="el-GR" i="1" dirty="0" err="1"/>
              <a:t>Θεοτόκον</a:t>
            </a:r>
            <a:r>
              <a:rPr lang="el-GR" i="1" dirty="0"/>
              <a:t> λέγει </a:t>
            </a:r>
            <a:r>
              <a:rPr lang="el-GR" i="1" dirty="0" err="1"/>
              <a:t>τὴν</a:t>
            </a:r>
            <a:r>
              <a:rPr lang="el-GR" i="1" dirty="0"/>
              <a:t> </a:t>
            </a:r>
            <a:r>
              <a:rPr lang="el-GR" i="1" dirty="0" err="1"/>
              <a:t>ἁγίαν</a:t>
            </a:r>
            <a:r>
              <a:rPr lang="el-GR" i="1" dirty="0"/>
              <a:t> </a:t>
            </a:r>
            <a:r>
              <a:rPr lang="el-GR" i="1" dirty="0" err="1"/>
              <a:t>ἔνδοξον</a:t>
            </a:r>
            <a:r>
              <a:rPr lang="el-GR" i="1" dirty="0"/>
              <a:t> </a:t>
            </a:r>
            <a:r>
              <a:rPr lang="el-GR" i="1" dirty="0" err="1"/>
              <a:t>ἀειπαρθένον</a:t>
            </a:r>
            <a:r>
              <a:rPr lang="el-GR" i="1" dirty="0"/>
              <a:t> </a:t>
            </a:r>
            <a:r>
              <a:rPr lang="el-GR" i="1" dirty="0" err="1"/>
              <a:t>Μαρίαν</a:t>
            </a:r>
            <a:r>
              <a:rPr lang="el-GR" i="1" dirty="0"/>
              <a:t> ἤ </a:t>
            </a:r>
            <a:r>
              <a:rPr lang="el-GR" i="1" dirty="0" err="1"/>
              <a:t>κατὰ</a:t>
            </a:r>
            <a:r>
              <a:rPr lang="el-GR" i="1" dirty="0"/>
              <a:t> </a:t>
            </a:r>
            <a:r>
              <a:rPr lang="el-GR" i="1" dirty="0" err="1"/>
              <a:t>ἀναφορὰν</a:t>
            </a:r>
            <a:r>
              <a:rPr lang="el-GR" i="1" dirty="0"/>
              <a:t>, </a:t>
            </a:r>
            <a:r>
              <a:rPr lang="el-GR" i="1" dirty="0" err="1"/>
              <a:t>ὡς</a:t>
            </a:r>
            <a:r>
              <a:rPr lang="el-GR" i="1" dirty="0"/>
              <a:t> </a:t>
            </a:r>
            <a:r>
              <a:rPr lang="el-GR" i="1" dirty="0" err="1"/>
              <a:t>ἀνθρώπου</a:t>
            </a:r>
            <a:r>
              <a:rPr lang="el-GR" i="1" dirty="0"/>
              <a:t> </a:t>
            </a:r>
            <a:r>
              <a:rPr lang="el-GR" i="1" dirty="0" err="1"/>
              <a:t>ψιλοῦ</a:t>
            </a:r>
            <a:r>
              <a:rPr lang="el-GR" i="1" dirty="0"/>
              <a:t> γεννηθέντος, </a:t>
            </a:r>
            <a:r>
              <a:rPr lang="el-GR" i="1" dirty="0" err="1"/>
              <a:t>ἀλλ'οὐχὶ</a:t>
            </a:r>
            <a:r>
              <a:rPr lang="el-GR" i="1" dirty="0"/>
              <a:t> </a:t>
            </a:r>
            <a:r>
              <a:rPr lang="el-GR" i="1" dirty="0" err="1"/>
              <a:t>τοῦ</a:t>
            </a:r>
            <a:r>
              <a:rPr lang="el-GR" i="1" dirty="0"/>
              <a:t> </a:t>
            </a:r>
            <a:r>
              <a:rPr lang="el-GR" i="1" dirty="0" err="1"/>
              <a:t>Θεοῦ</a:t>
            </a:r>
            <a:r>
              <a:rPr lang="el-GR" i="1" dirty="0"/>
              <a:t> Λόγου </a:t>
            </a:r>
            <a:r>
              <a:rPr lang="el-GR" i="1" dirty="0" err="1"/>
              <a:t>σαρκωθέντος</a:t>
            </a:r>
            <a:r>
              <a:rPr lang="el-GR" i="1" dirty="0"/>
              <a:t> </a:t>
            </a:r>
            <a:r>
              <a:rPr lang="el-GR" i="1" dirty="0" err="1"/>
              <a:t>ἐξ'αὐτῆς</a:t>
            </a:r>
            <a:r>
              <a:rPr lang="el-GR" i="1" dirty="0"/>
              <a:t>... ὁ </a:t>
            </a:r>
            <a:r>
              <a:rPr lang="el-GR" i="1" dirty="0" err="1"/>
              <a:t>τοιοῦτος</a:t>
            </a:r>
            <a:r>
              <a:rPr lang="el-GR" i="1" dirty="0"/>
              <a:t> </a:t>
            </a:r>
            <a:r>
              <a:rPr lang="el-GR" i="1" dirty="0" err="1"/>
              <a:t>ἀνάθεμα</a:t>
            </a:r>
            <a:r>
              <a:rPr lang="el-GR" i="1" dirty="0"/>
              <a:t> </a:t>
            </a:r>
            <a:r>
              <a:rPr lang="el-GR" i="1" dirty="0" err="1"/>
              <a:t>ἔστω</a:t>
            </a:r>
            <a:r>
              <a:rPr lang="el-GR" dirty="0"/>
              <a:t>" (</a:t>
            </a:r>
            <a:r>
              <a:rPr lang="en-US" i="1" dirty="0"/>
              <a:t>MCC,</a:t>
            </a:r>
            <a:r>
              <a:rPr lang="en-US" dirty="0"/>
              <a:t> </a:t>
            </a:r>
            <a:r>
              <a:rPr lang="el-GR" dirty="0" err="1"/>
              <a:t>στ</a:t>
            </a:r>
            <a:r>
              <a:rPr lang="el-GR" dirty="0"/>
              <a:t>. 377-380).</a:t>
            </a:r>
          </a:p>
          <a:p>
            <a:r>
              <a:rPr lang="el-GR" dirty="0"/>
              <a:t>Ο άγιος Ειρηναίος αναρωτιέται για ποιο λόγο ο Θεός δεν έπλασε τον Υιό του με τον ίδιο τρόπο που έπλασε τον Αδάμ αλλά προτίμησε την εκ της Μαρίας πλάση απαντά "</a:t>
            </a:r>
            <a:r>
              <a:rPr lang="el-GR" i="1" dirty="0" err="1"/>
              <a:t>ἵνα</a:t>
            </a:r>
            <a:r>
              <a:rPr lang="el-GR" i="1" dirty="0"/>
              <a:t> </a:t>
            </a:r>
            <a:r>
              <a:rPr lang="el-GR" i="1" dirty="0" err="1"/>
              <a:t>μὴ</a:t>
            </a:r>
            <a:r>
              <a:rPr lang="el-GR" i="1" dirty="0"/>
              <a:t> </a:t>
            </a:r>
            <a:r>
              <a:rPr lang="el-GR" i="1" dirty="0" err="1"/>
              <a:t>ἄλλη</a:t>
            </a:r>
            <a:r>
              <a:rPr lang="el-GR" i="1" dirty="0"/>
              <a:t> </a:t>
            </a:r>
            <a:r>
              <a:rPr lang="el-GR" i="1" dirty="0" err="1"/>
              <a:t>πλᾶσις</a:t>
            </a:r>
            <a:r>
              <a:rPr lang="el-GR" i="1" dirty="0"/>
              <a:t> </a:t>
            </a:r>
            <a:r>
              <a:rPr lang="el-GR" i="1" dirty="0" err="1"/>
              <a:t>γένηται</a:t>
            </a:r>
            <a:r>
              <a:rPr lang="el-GR" i="1" dirty="0"/>
              <a:t>, </a:t>
            </a:r>
            <a:r>
              <a:rPr lang="el-GR" i="1" dirty="0" err="1"/>
              <a:t>μηδὲ</a:t>
            </a:r>
            <a:r>
              <a:rPr lang="el-GR" i="1" dirty="0"/>
              <a:t> </a:t>
            </a:r>
            <a:r>
              <a:rPr lang="el-GR" i="1" dirty="0" err="1"/>
              <a:t>ἄλλο</a:t>
            </a:r>
            <a:r>
              <a:rPr lang="el-GR" i="1" dirty="0"/>
              <a:t> </a:t>
            </a:r>
            <a:r>
              <a:rPr lang="el-GR" i="1" dirty="0" err="1"/>
              <a:t>τὸ</a:t>
            </a:r>
            <a:r>
              <a:rPr lang="el-GR" i="1" dirty="0"/>
              <a:t> </a:t>
            </a:r>
            <a:r>
              <a:rPr lang="el-GR" i="1" dirty="0" err="1"/>
              <a:t>σωζόμενον</a:t>
            </a:r>
            <a:r>
              <a:rPr lang="el-GR" i="1" dirty="0"/>
              <a:t>, </a:t>
            </a:r>
            <a:r>
              <a:rPr lang="el-GR" i="1" dirty="0" err="1"/>
              <a:t>ἀλλ</a:t>
            </a:r>
            <a:r>
              <a:rPr lang="el-GR" i="1" dirty="0"/>
              <a:t>' </a:t>
            </a:r>
            <a:r>
              <a:rPr lang="el-GR" i="1" dirty="0" err="1"/>
              <a:t>αὐτὸς</a:t>
            </a:r>
            <a:r>
              <a:rPr lang="el-GR" i="1" dirty="0"/>
              <a:t> </a:t>
            </a:r>
            <a:r>
              <a:rPr lang="el-GR" i="1" dirty="0" err="1"/>
              <a:t>ἐκεῖνος</a:t>
            </a:r>
            <a:r>
              <a:rPr lang="el-GR" i="1" dirty="0"/>
              <a:t> </a:t>
            </a:r>
            <a:r>
              <a:rPr lang="el-GR" i="1" dirty="0" err="1"/>
              <a:t>ἀνακεφαλιωθῇ</a:t>
            </a:r>
            <a:r>
              <a:rPr lang="el-GR" i="1" dirty="0"/>
              <a:t> τηρουμένης </a:t>
            </a:r>
            <a:r>
              <a:rPr lang="el-GR" i="1" dirty="0" err="1"/>
              <a:t>τῆς</a:t>
            </a:r>
            <a:r>
              <a:rPr lang="el-GR" i="1" dirty="0"/>
              <a:t> </a:t>
            </a:r>
            <a:r>
              <a:rPr lang="el-GR" i="1" dirty="0" err="1"/>
              <a:t>ὁμοιότητος</a:t>
            </a:r>
            <a:r>
              <a:rPr lang="el-GR" dirty="0"/>
              <a:t>" (</a:t>
            </a:r>
            <a:r>
              <a:rPr lang="el-GR" i="1" dirty="0" err="1"/>
              <a:t>Ἔλεγχος</a:t>
            </a:r>
            <a:r>
              <a:rPr lang="el-GR" i="1" dirty="0"/>
              <a:t> </a:t>
            </a:r>
            <a:r>
              <a:rPr lang="el-GR" i="1" dirty="0" err="1"/>
              <a:t>καὶ</a:t>
            </a:r>
            <a:r>
              <a:rPr lang="el-GR" i="1" dirty="0"/>
              <a:t> </a:t>
            </a:r>
            <a:r>
              <a:rPr lang="el-GR" i="1" dirty="0" err="1"/>
              <a:t>ἀνατροπὴ</a:t>
            </a:r>
            <a:r>
              <a:rPr lang="el-GR" i="1" dirty="0"/>
              <a:t> </a:t>
            </a:r>
            <a:r>
              <a:rPr lang="el-GR" i="1" dirty="0" err="1"/>
              <a:t>τῆς</a:t>
            </a:r>
            <a:r>
              <a:rPr lang="el-GR" i="1" dirty="0"/>
              <a:t> ψευδωνύμου γνώσεως</a:t>
            </a:r>
            <a:r>
              <a:rPr lang="el-GR" dirty="0"/>
              <a:t>, 3.21, </a:t>
            </a:r>
            <a:r>
              <a:rPr lang="en-US" dirty="0"/>
              <a:t>PG 7, 995B)</a:t>
            </a:r>
          </a:p>
          <a:p>
            <a:r>
              <a:rPr lang="el-GR" dirty="0"/>
              <a:t>Ο Επιφάνιος αποδίδει τη γέννηση του Χριστού από την Παρθένο Μαρία, όχι μόνο στη θεία βουλή αλλά και στο ότι «</a:t>
            </a:r>
            <a:r>
              <a:rPr lang="el-GR" i="1" dirty="0"/>
              <a:t>Ἡ </a:t>
            </a:r>
            <a:r>
              <a:rPr lang="el-GR" i="1" dirty="0" err="1"/>
              <a:t>μὲν</a:t>
            </a:r>
            <a:r>
              <a:rPr lang="el-GR" i="1" dirty="0"/>
              <a:t> </a:t>
            </a:r>
            <a:r>
              <a:rPr lang="el-GR" i="1" dirty="0" err="1"/>
              <a:t>γὰρ</a:t>
            </a:r>
            <a:r>
              <a:rPr lang="el-GR" i="1" dirty="0"/>
              <a:t> </a:t>
            </a:r>
            <a:r>
              <a:rPr lang="el-GR" i="1" dirty="0" err="1"/>
              <a:t>Εὔα</a:t>
            </a:r>
            <a:r>
              <a:rPr lang="el-GR" i="1" dirty="0"/>
              <a:t> </a:t>
            </a:r>
            <a:r>
              <a:rPr lang="el-GR" i="1" dirty="0" err="1"/>
              <a:t>πρόφασις</a:t>
            </a:r>
            <a:r>
              <a:rPr lang="el-GR" i="1" dirty="0"/>
              <a:t> </a:t>
            </a:r>
            <a:r>
              <a:rPr lang="el-GR" i="1" dirty="0" err="1"/>
              <a:t>γεγένηται</a:t>
            </a:r>
            <a:r>
              <a:rPr lang="el-GR" i="1" dirty="0"/>
              <a:t> θανάτου </a:t>
            </a:r>
            <a:r>
              <a:rPr lang="el-GR" i="1" dirty="0" err="1"/>
              <a:t>τοῖς</a:t>
            </a:r>
            <a:r>
              <a:rPr lang="el-GR" i="1" dirty="0"/>
              <a:t> </a:t>
            </a:r>
            <a:r>
              <a:rPr lang="el-GR" i="1" dirty="0" err="1"/>
              <a:t>ἀνθρώποις</a:t>
            </a:r>
            <a:r>
              <a:rPr lang="el-GR" i="1" dirty="0"/>
              <a:t>· δι’ </a:t>
            </a:r>
            <a:r>
              <a:rPr lang="el-GR" i="1" dirty="0" err="1"/>
              <a:t>αὐτῆς</a:t>
            </a:r>
            <a:r>
              <a:rPr lang="el-GR" i="1" dirty="0"/>
              <a:t> </a:t>
            </a:r>
            <a:r>
              <a:rPr lang="el-GR" i="1" dirty="0" err="1"/>
              <a:t>γὰρ</a:t>
            </a:r>
            <a:r>
              <a:rPr lang="el-GR" i="1" dirty="0"/>
              <a:t> </a:t>
            </a:r>
            <a:r>
              <a:rPr lang="el-GR" i="1" dirty="0" err="1"/>
              <a:t>εἰσῆλθε</a:t>
            </a:r>
            <a:r>
              <a:rPr lang="el-GR" i="1" dirty="0"/>
              <a:t> ὁ θάνατος </a:t>
            </a:r>
            <a:r>
              <a:rPr lang="el-GR" i="1" dirty="0" err="1"/>
              <a:t>εἰς</a:t>
            </a:r>
            <a:r>
              <a:rPr lang="el-GR" i="1" dirty="0"/>
              <a:t> </a:t>
            </a:r>
            <a:r>
              <a:rPr lang="el-GR" i="1" dirty="0" err="1"/>
              <a:t>τὸ</a:t>
            </a:r>
            <a:r>
              <a:rPr lang="el-GR" i="1" dirty="0"/>
              <a:t> </a:t>
            </a:r>
            <a:r>
              <a:rPr lang="el-GR" i="1" dirty="0" err="1"/>
              <a:t>κόσμον</a:t>
            </a:r>
            <a:r>
              <a:rPr lang="el-GR" i="1" dirty="0"/>
              <a:t>· ἡ </a:t>
            </a:r>
            <a:r>
              <a:rPr lang="el-GR" i="1" dirty="0" err="1"/>
              <a:t>δὲ</a:t>
            </a:r>
            <a:r>
              <a:rPr lang="el-GR" i="1" dirty="0"/>
              <a:t> Μαρία </a:t>
            </a:r>
            <a:r>
              <a:rPr lang="el-GR" i="1" dirty="0" err="1"/>
              <a:t>πρόφασις</a:t>
            </a:r>
            <a:r>
              <a:rPr lang="el-GR" i="1" dirty="0"/>
              <a:t> </a:t>
            </a:r>
            <a:r>
              <a:rPr lang="el-GR" i="1" dirty="0" err="1"/>
              <a:t>ζωῆς</a:t>
            </a:r>
            <a:r>
              <a:rPr lang="el-GR" i="1" dirty="0"/>
              <a:t>, δι’ </a:t>
            </a:r>
            <a:r>
              <a:rPr lang="el-GR" i="1" dirty="0" err="1"/>
              <a:t>ἧς</a:t>
            </a:r>
            <a:r>
              <a:rPr lang="el-GR" i="1" dirty="0"/>
              <a:t> </a:t>
            </a:r>
            <a:r>
              <a:rPr lang="el-GR" i="1" dirty="0" err="1"/>
              <a:t>ἐγεννήθη</a:t>
            </a:r>
            <a:r>
              <a:rPr lang="el-GR" i="1" dirty="0"/>
              <a:t> </a:t>
            </a:r>
            <a:r>
              <a:rPr lang="el-GR" i="1" dirty="0" err="1"/>
              <a:t>ἡμῖν</a:t>
            </a:r>
            <a:r>
              <a:rPr lang="el-GR" i="1" dirty="0"/>
              <a:t> ζωή… </a:t>
            </a:r>
            <a:r>
              <a:rPr lang="el-GR" i="1" dirty="0" err="1"/>
              <a:t>καὶ</a:t>
            </a:r>
            <a:r>
              <a:rPr lang="el-GR" i="1" dirty="0"/>
              <a:t> </a:t>
            </a:r>
            <a:r>
              <a:rPr lang="el-GR" i="1" dirty="0" err="1"/>
              <a:t>ὅθεν</a:t>
            </a:r>
            <a:r>
              <a:rPr lang="el-GR" i="1" dirty="0"/>
              <a:t> </a:t>
            </a:r>
            <a:r>
              <a:rPr lang="el-GR" i="1" dirty="0" err="1"/>
              <a:t>γέγονε</a:t>
            </a:r>
            <a:r>
              <a:rPr lang="el-GR" i="1" dirty="0"/>
              <a:t> θάνατος, </a:t>
            </a:r>
            <a:r>
              <a:rPr lang="el-GR" i="1" dirty="0" err="1"/>
              <a:t>ἐκεῖ</a:t>
            </a:r>
            <a:r>
              <a:rPr lang="el-GR" i="1" dirty="0"/>
              <a:t> </a:t>
            </a:r>
            <a:r>
              <a:rPr lang="el-GR" i="1" dirty="0" err="1"/>
              <a:t>προέλαβεν</a:t>
            </a:r>
            <a:r>
              <a:rPr lang="el-GR" i="1" dirty="0"/>
              <a:t> ἡ ζωή, </a:t>
            </a:r>
            <a:r>
              <a:rPr lang="el-GR" i="1" dirty="0" err="1"/>
              <a:t>ἵνα</a:t>
            </a:r>
            <a:r>
              <a:rPr lang="el-GR" i="1" dirty="0"/>
              <a:t> </a:t>
            </a:r>
            <a:r>
              <a:rPr lang="el-GR" i="1" dirty="0" err="1"/>
              <a:t>ζωὴ</a:t>
            </a:r>
            <a:r>
              <a:rPr lang="el-GR" i="1" dirty="0"/>
              <a:t> </a:t>
            </a:r>
            <a:r>
              <a:rPr lang="el-GR" i="1" dirty="0" err="1"/>
              <a:t>ἀντὶ</a:t>
            </a:r>
            <a:r>
              <a:rPr lang="el-GR" i="1" dirty="0"/>
              <a:t> θανάτου </a:t>
            </a:r>
            <a:r>
              <a:rPr lang="el-GR" i="1" dirty="0" err="1"/>
              <a:t>γένηται</a:t>
            </a:r>
            <a:r>
              <a:rPr lang="el-GR" i="1" dirty="0"/>
              <a:t>, </a:t>
            </a:r>
            <a:r>
              <a:rPr lang="el-GR" i="1" dirty="0" err="1"/>
              <a:t>ἐκκλείσασα</a:t>
            </a:r>
            <a:r>
              <a:rPr lang="el-GR" i="1" dirty="0"/>
              <a:t> </a:t>
            </a:r>
            <a:r>
              <a:rPr lang="el-GR" i="1" dirty="0" err="1"/>
              <a:t>τὸν</a:t>
            </a:r>
            <a:r>
              <a:rPr lang="el-GR" i="1" dirty="0"/>
              <a:t> θάνατον </a:t>
            </a:r>
            <a:r>
              <a:rPr lang="el-GR" i="1" dirty="0" err="1"/>
              <a:t>τὸν</a:t>
            </a:r>
            <a:r>
              <a:rPr lang="el-GR" i="1" dirty="0"/>
              <a:t> </a:t>
            </a:r>
            <a:r>
              <a:rPr lang="el-GR" i="1" dirty="0" err="1"/>
              <a:t>ἐκ</a:t>
            </a:r>
            <a:r>
              <a:rPr lang="el-GR" i="1" dirty="0"/>
              <a:t> γυναικός, </a:t>
            </a:r>
            <a:r>
              <a:rPr lang="el-GR" i="1" dirty="0" err="1"/>
              <a:t>πάλιν</a:t>
            </a:r>
            <a:r>
              <a:rPr lang="el-GR" i="1" dirty="0"/>
              <a:t> ὁ </a:t>
            </a:r>
            <a:r>
              <a:rPr lang="el-GR" i="1" dirty="0" err="1"/>
              <a:t>διὰ</a:t>
            </a:r>
            <a:r>
              <a:rPr lang="el-GR" i="1" dirty="0"/>
              <a:t> </a:t>
            </a:r>
            <a:r>
              <a:rPr lang="el-GR" i="1" dirty="0" err="1"/>
              <a:t>γυναικὸς</a:t>
            </a:r>
            <a:r>
              <a:rPr lang="el-GR" i="1" dirty="0"/>
              <a:t> </a:t>
            </a:r>
            <a:r>
              <a:rPr lang="el-GR" i="1" dirty="0" err="1"/>
              <a:t>ἡμῖν</a:t>
            </a:r>
            <a:r>
              <a:rPr lang="el-GR" i="1" dirty="0"/>
              <a:t> </a:t>
            </a:r>
            <a:r>
              <a:rPr lang="el-GR" i="1" dirty="0" err="1"/>
              <a:t>ζωὴ</a:t>
            </a:r>
            <a:r>
              <a:rPr lang="el-GR" i="1" dirty="0"/>
              <a:t> </a:t>
            </a:r>
            <a:r>
              <a:rPr lang="el-GR" i="1" dirty="0" err="1"/>
              <a:t>γεγεννημένος</a:t>
            </a:r>
            <a:r>
              <a:rPr lang="el-GR" dirty="0"/>
              <a:t>" (</a:t>
            </a:r>
            <a:r>
              <a:rPr lang="el-GR" i="1" dirty="0" err="1"/>
              <a:t>Κατὰ</a:t>
            </a:r>
            <a:r>
              <a:rPr lang="el-GR" i="1" dirty="0"/>
              <a:t> </a:t>
            </a:r>
            <a:r>
              <a:rPr lang="el-GR" i="1" dirty="0" err="1"/>
              <a:t>Ἀντιδικομαριανιτῶν</a:t>
            </a:r>
            <a:r>
              <a:rPr lang="el-GR" dirty="0"/>
              <a:t>, </a:t>
            </a:r>
            <a:r>
              <a:rPr lang="en-US" dirty="0"/>
              <a:t>PG 42, 7</a:t>
            </a:r>
            <a:r>
              <a:rPr lang="el-GR" dirty="0"/>
              <a:t>29</a:t>
            </a:r>
            <a:r>
              <a:rPr lang="en-US" dirty="0"/>
              <a:t>A).</a:t>
            </a:r>
            <a:endParaRPr lang="el-GR" dirty="0"/>
          </a:p>
        </p:txBody>
      </p:sp>
    </p:spTree>
    <p:extLst>
      <p:ext uri="{BB962C8B-B14F-4D97-AF65-F5344CB8AC3E}">
        <p14:creationId xmlns:p14="http://schemas.microsoft.com/office/powerpoint/2010/main" val="28910086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82580"/>
          </a:xfrm>
        </p:spPr>
        <p:txBody>
          <a:bodyPr>
            <a:normAutofit fontScale="90000"/>
          </a:bodyPr>
          <a:lstStyle/>
          <a:p>
            <a:pPr algn="ctr"/>
            <a:r>
              <a:rPr lang="el-GR" dirty="0"/>
              <a:t>ΠΑΡΘΕΝΟΣ ΚΑΙ ΑΕΙΠΑΡΘΕΝΟΣ</a:t>
            </a:r>
          </a:p>
        </p:txBody>
      </p:sp>
      <p:sp>
        <p:nvSpPr>
          <p:cNvPr id="3" name="Θέση περιεχομένου 2"/>
          <p:cNvSpPr>
            <a:spLocks noGrp="1"/>
          </p:cNvSpPr>
          <p:nvPr>
            <p:ph idx="1"/>
          </p:nvPr>
        </p:nvSpPr>
        <p:spPr>
          <a:xfrm>
            <a:off x="0" y="566670"/>
            <a:ext cx="12192000" cy="6291330"/>
          </a:xfrm>
        </p:spPr>
        <p:txBody>
          <a:bodyPr>
            <a:normAutofit fontScale="92500" lnSpcReduction="10000"/>
          </a:bodyPr>
          <a:lstStyle/>
          <a:p>
            <a:r>
              <a:rPr lang="el-GR" dirty="0"/>
              <a:t>Σχετικά με το αειπάρθενο της Θεοτόκου ισχύει η απόφαση της Ζ΄ Οικουμενικής Συνόδου, η οποία δογμάτισε με τρόπο οριστικό και τελεσίδικο για τη σχέση μεταξύ Υιού-Μητρός: </a:t>
            </a:r>
            <a:r>
              <a:rPr lang="el-GR" i="1" dirty="0"/>
              <a:t>"...</a:t>
            </a:r>
            <a:r>
              <a:rPr lang="el-GR" i="1" dirty="0" err="1"/>
              <a:t>σὺν</a:t>
            </a:r>
            <a:r>
              <a:rPr lang="el-GR" i="1" dirty="0"/>
              <a:t> τούτοις </a:t>
            </a:r>
            <a:r>
              <a:rPr lang="el-GR" i="1" dirty="0" err="1"/>
              <a:t>δὲ</a:t>
            </a:r>
            <a:r>
              <a:rPr lang="el-GR" i="1" dirty="0"/>
              <a:t> </a:t>
            </a:r>
            <a:r>
              <a:rPr lang="el-GR" i="1" dirty="0" err="1"/>
              <a:t>καὶ</a:t>
            </a:r>
            <a:r>
              <a:rPr lang="el-GR" i="1" dirty="0"/>
              <a:t> </a:t>
            </a:r>
            <a:r>
              <a:rPr lang="el-GR" i="1" dirty="0" err="1"/>
              <a:t>τὰς</a:t>
            </a:r>
            <a:r>
              <a:rPr lang="el-GR" i="1" dirty="0"/>
              <a:t> δύο φύσεις </a:t>
            </a:r>
            <a:r>
              <a:rPr lang="el-GR" i="1" dirty="0" err="1"/>
              <a:t>ὁμολογοῦμεν</a:t>
            </a:r>
            <a:r>
              <a:rPr lang="el-GR" i="1" dirty="0"/>
              <a:t> </a:t>
            </a:r>
            <a:r>
              <a:rPr lang="el-GR" i="1" dirty="0" err="1"/>
              <a:t>τοῦ</a:t>
            </a:r>
            <a:r>
              <a:rPr lang="el-GR" i="1" dirty="0"/>
              <a:t> </a:t>
            </a:r>
            <a:r>
              <a:rPr lang="el-GR" i="1" dirty="0" err="1"/>
              <a:t>σαρκωθέντος</a:t>
            </a:r>
            <a:r>
              <a:rPr lang="el-GR" i="1" dirty="0"/>
              <a:t> δι' </a:t>
            </a:r>
            <a:r>
              <a:rPr lang="el-GR" i="1" dirty="0" err="1"/>
              <a:t>ἡμᾶς</a:t>
            </a:r>
            <a:r>
              <a:rPr lang="el-GR" i="1" dirty="0"/>
              <a:t> </a:t>
            </a:r>
            <a:r>
              <a:rPr lang="el-GR" i="1" dirty="0" err="1"/>
              <a:t>ἐκ</a:t>
            </a:r>
            <a:r>
              <a:rPr lang="el-GR" i="1" dirty="0"/>
              <a:t> </a:t>
            </a:r>
            <a:r>
              <a:rPr lang="el-GR" i="1" dirty="0" err="1"/>
              <a:t>τῆς</a:t>
            </a:r>
            <a:r>
              <a:rPr lang="el-GR" i="1" dirty="0"/>
              <a:t> </a:t>
            </a:r>
            <a:r>
              <a:rPr lang="el-GR" i="1" dirty="0" err="1"/>
              <a:t>ἀχράντου</a:t>
            </a:r>
            <a:r>
              <a:rPr lang="el-GR" i="1" dirty="0"/>
              <a:t> Θεοτόκου </a:t>
            </a:r>
            <a:r>
              <a:rPr lang="el-GR" i="1" dirty="0" err="1"/>
              <a:t>καὶ</a:t>
            </a:r>
            <a:r>
              <a:rPr lang="el-GR" i="1" dirty="0"/>
              <a:t> </a:t>
            </a:r>
            <a:r>
              <a:rPr lang="el-GR" i="1" dirty="0" err="1"/>
              <a:t>Ἀειπαρθένου</a:t>
            </a:r>
            <a:r>
              <a:rPr lang="el-GR" i="1" dirty="0"/>
              <a:t> Μαρίας, τέλειον </a:t>
            </a:r>
            <a:r>
              <a:rPr lang="el-GR" i="1" dirty="0" err="1"/>
              <a:t>αὐτὸν</a:t>
            </a:r>
            <a:r>
              <a:rPr lang="el-GR" i="1" dirty="0"/>
              <a:t> </a:t>
            </a:r>
            <a:r>
              <a:rPr lang="el-GR" i="1" dirty="0" err="1"/>
              <a:t>Θεὸν</a:t>
            </a:r>
            <a:r>
              <a:rPr lang="el-GR" i="1" dirty="0"/>
              <a:t> </a:t>
            </a:r>
            <a:r>
              <a:rPr lang="el-GR" i="1" dirty="0" err="1"/>
              <a:t>καὶ</a:t>
            </a:r>
            <a:r>
              <a:rPr lang="el-GR" i="1" dirty="0"/>
              <a:t> τέλειον </a:t>
            </a:r>
            <a:r>
              <a:rPr lang="el-GR" i="1" dirty="0" err="1"/>
              <a:t>ἄνθρωπον</a:t>
            </a:r>
            <a:r>
              <a:rPr lang="el-GR" i="1" dirty="0"/>
              <a:t> </a:t>
            </a:r>
            <a:r>
              <a:rPr lang="el-GR" i="1" dirty="0" err="1"/>
              <a:t>γινώσκοντες</a:t>
            </a:r>
            <a:r>
              <a:rPr lang="el-GR" dirty="0"/>
              <a:t>". (</a:t>
            </a:r>
            <a:r>
              <a:rPr lang="en-US" i="1" dirty="0"/>
              <a:t>MCC 13</a:t>
            </a:r>
            <a:r>
              <a:rPr lang="en-US" dirty="0"/>
              <a:t>, 377A)</a:t>
            </a:r>
            <a:endParaRPr lang="el-GR" dirty="0"/>
          </a:p>
          <a:p>
            <a:r>
              <a:rPr lang="el-GR" dirty="0"/>
              <a:t>Ο εγκωμιαστικός λόγος του </a:t>
            </a:r>
            <a:r>
              <a:rPr lang="el-GR" dirty="0" err="1"/>
              <a:t>Επιφανίου</a:t>
            </a:r>
            <a:r>
              <a:rPr lang="el-GR" dirty="0"/>
              <a:t> Κωνσταντίας προς τη Θεοτόκο εκφράζει την εκκλησιαστική πίστη και συνείδηση τόσο στην Παρθενία της Θεοτόκου, όσο και στην παρθενική γέννηση του Ιησού. Ο </a:t>
            </a:r>
            <a:r>
              <a:rPr lang="el-GR" dirty="0" err="1"/>
              <a:t>Επιφάνιος</a:t>
            </a:r>
            <a:r>
              <a:rPr lang="el-GR" dirty="0"/>
              <a:t> βάζει τη Θεοτόκο να μιλάει και να λέει: "</a:t>
            </a:r>
            <a:r>
              <a:rPr lang="el-GR" i="1" dirty="0" err="1"/>
              <a:t>Τὸν</a:t>
            </a:r>
            <a:r>
              <a:rPr lang="el-GR" i="1" dirty="0"/>
              <a:t> </a:t>
            </a:r>
            <a:r>
              <a:rPr lang="el-GR" i="1" dirty="0" err="1"/>
              <a:t>Ἐμμανουὴλ</a:t>
            </a:r>
            <a:r>
              <a:rPr lang="el-GR" i="1" dirty="0"/>
              <a:t> </a:t>
            </a:r>
            <a:r>
              <a:rPr lang="el-GR" i="1" dirty="0" err="1"/>
              <a:t>ἐν</a:t>
            </a:r>
            <a:r>
              <a:rPr lang="el-GR" i="1" dirty="0"/>
              <a:t> </a:t>
            </a:r>
            <a:r>
              <a:rPr lang="el-GR" i="1" dirty="0" err="1"/>
              <a:t>ἀφθάρτῳ</a:t>
            </a:r>
            <a:r>
              <a:rPr lang="el-GR" i="1" dirty="0"/>
              <a:t> </a:t>
            </a:r>
            <a:r>
              <a:rPr lang="el-GR" i="1" dirty="0" err="1"/>
              <a:t>κοιλίᾳ</a:t>
            </a:r>
            <a:r>
              <a:rPr lang="el-GR" i="1" dirty="0"/>
              <a:t> φέρουσα, </a:t>
            </a:r>
            <a:r>
              <a:rPr lang="el-GR" i="1" dirty="0" err="1"/>
              <a:t>εἰς</a:t>
            </a:r>
            <a:r>
              <a:rPr lang="el-GR" i="1" dirty="0"/>
              <a:t> γαστέρα </a:t>
            </a:r>
            <a:r>
              <a:rPr lang="el-GR" i="1" dirty="0" err="1"/>
              <a:t>ἀμόλυντον</a:t>
            </a:r>
            <a:r>
              <a:rPr lang="el-GR" i="1" dirty="0"/>
              <a:t>, </a:t>
            </a:r>
            <a:r>
              <a:rPr lang="el-GR" i="1" dirty="0" err="1"/>
              <a:t>ἀφομοιουμένη</a:t>
            </a:r>
            <a:r>
              <a:rPr lang="el-GR" i="1" dirty="0"/>
              <a:t> </a:t>
            </a:r>
            <a:r>
              <a:rPr lang="el-GR" i="1" dirty="0" err="1"/>
              <a:t>θρόνῳ</a:t>
            </a:r>
            <a:r>
              <a:rPr lang="el-GR" i="1" dirty="0"/>
              <a:t> </a:t>
            </a:r>
            <a:r>
              <a:rPr lang="el-GR" i="1" dirty="0" err="1"/>
              <a:t>χερουβικῷ</a:t>
            </a:r>
            <a:r>
              <a:rPr lang="el-GR" i="1" dirty="0"/>
              <a:t>· </a:t>
            </a:r>
            <a:r>
              <a:rPr lang="el-GR" i="1" dirty="0" err="1"/>
              <a:t>εἰς</a:t>
            </a:r>
            <a:r>
              <a:rPr lang="el-GR" i="1" dirty="0"/>
              <a:t> </a:t>
            </a:r>
            <a:r>
              <a:rPr lang="el-GR" i="1" dirty="0" err="1"/>
              <a:t>ἥν</a:t>
            </a:r>
            <a:r>
              <a:rPr lang="el-GR" i="1" dirty="0"/>
              <a:t> ὁ Λόγος </a:t>
            </a:r>
            <a:r>
              <a:rPr lang="el-GR" i="1" dirty="0" err="1"/>
              <a:t>τοῦ</a:t>
            </a:r>
            <a:r>
              <a:rPr lang="el-GR" i="1" dirty="0"/>
              <a:t> </a:t>
            </a:r>
            <a:r>
              <a:rPr lang="el-GR" i="1" dirty="0" err="1"/>
              <a:t>Παρὸς</a:t>
            </a:r>
            <a:r>
              <a:rPr lang="el-GR" i="1" dirty="0"/>
              <a:t> </a:t>
            </a:r>
            <a:r>
              <a:rPr lang="el-GR" i="1" dirty="0" err="1"/>
              <a:t>σὰρξ</a:t>
            </a:r>
            <a:r>
              <a:rPr lang="el-GR" i="1" dirty="0"/>
              <a:t> </a:t>
            </a:r>
            <a:r>
              <a:rPr lang="el-GR" i="1" dirty="0" err="1"/>
              <a:t>ἐγένετο</a:t>
            </a:r>
            <a:r>
              <a:rPr lang="el-GR" i="1" dirty="0"/>
              <a:t>, ὁ </a:t>
            </a:r>
            <a:r>
              <a:rPr lang="el-GR" i="1" dirty="0" err="1"/>
              <a:t>ἄναρχος</a:t>
            </a:r>
            <a:r>
              <a:rPr lang="el-GR" i="1" dirty="0"/>
              <a:t> </a:t>
            </a:r>
            <a:r>
              <a:rPr lang="el-GR" i="1" dirty="0" err="1"/>
              <a:t>καὶ</a:t>
            </a:r>
            <a:r>
              <a:rPr lang="el-GR" i="1" dirty="0"/>
              <a:t> </a:t>
            </a:r>
            <a:r>
              <a:rPr lang="el-GR" i="1" dirty="0" err="1"/>
              <a:t>άόρατος</a:t>
            </a:r>
            <a:r>
              <a:rPr lang="el-GR" i="1" dirty="0"/>
              <a:t>· </a:t>
            </a:r>
            <a:r>
              <a:rPr lang="el-GR" i="1" dirty="0" err="1"/>
              <a:t>ὁρατῶς</a:t>
            </a:r>
            <a:r>
              <a:rPr lang="el-GR" i="1" dirty="0"/>
              <a:t> </a:t>
            </a:r>
            <a:r>
              <a:rPr lang="el-GR" i="1" dirty="0" err="1"/>
              <a:t>οἰκονομικῶς</a:t>
            </a:r>
            <a:r>
              <a:rPr lang="el-GR" i="1" dirty="0"/>
              <a:t>, ὁ </a:t>
            </a:r>
            <a:r>
              <a:rPr lang="el-GR" i="1" dirty="0" err="1"/>
              <a:t>ἐνανθρωπήσας</a:t>
            </a:r>
            <a:r>
              <a:rPr lang="el-GR" i="1" dirty="0"/>
              <a:t> Θεός· </a:t>
            </a:r>
            <a:r>
              <a:rPr lang="el-GR" i="1" dirty="0" err="1"/>
              <a:t>πεῖραν</a:t>
            </a:r>
            <a:r>
              <a:rPr lang="el-GR" i="1" dirty="0"/>
              <a:t> </a:t>
            </a:r>
            <a:r>
              <a:rPr lang="el-GR" i="1" dirty="0" err="1"/>
              <a:t>οὐκ</a:t>
            </a:r>
            <a:r>
              <a:rPr lang="el-GR" i="1" dirty="0"/>
              <a:t> </a:t>
            </a:r>
            <a:r>
              <a:rPr lang="el-GR" i="1" dirty="0" err="1"/>
              <a:t>ἐγνωκυῖα</a:t>
            </a:r>
            <a:r>
              <a:rPr lang="el-GR" i="1" dirty="0"/>
              <a:t> </a:t>
            </a:r>
            <a:r>
              <a:rPr lang="el-GR" i="1" dirty="0" err="1"/>
              <a:t>ἀνδρός</a:t>
            </a:r>
            <a:r>
              <a:rPr lang="el-GR" i="1" dirty="0"/>
              <a:t>, </a:t>
            </a:r>
            <a:r>
              <a:rPr lang="el-GR" i="1" dirty="0" err="1"/>
              <a:t>τὸν</a:t>
            </a:r>
            <a:r>
              <a:rPr lang="el-GR" i="1" dirty="0"/>
              <a:t> </a:t>
            </a:r>
            <a:r>
              <a:rPr lang="el-GR" i="1" dirty="0" err="1"/>
              <a:t>προαιώνιον</a:t>
            </a:r>
            <a:r>
              <a:rPr lang="el-GR" i="1" dirty="0"/>
              <a:t> </a:t>
            </a:r>
            <a:r>
              <a:rPr lang="el-GR" i="1" dirty="0" err="1"/>
              <a:t>Θεὸν</a:t>
            </a:r>
            <a:r>
              <a:rPr lang="el-GR" i="1" dirty="0"/>
              <a:t> </a:t>
            </a:r>
            <a:r>
              <a:rPr lang="el-GR" i="1" dirty="0" err="1"/>
              <a:t>Ἰησοῦ</a:t>
            </a:r>
            <a:r>
              <a:rPr lang="el-GR" i="1" dirty="0"/>
              <a:t> </a:t>
            </a:r>
            <a:r>
              <a:rPr lang="el-GR" i="1" dirty="0" err="1"/>
              <a:t>Χριστὸν</a:t>
            </a:r>
            <a:r>
              <a:rPr lang="el-GR" i="1" dirty="0"/>
              <a:t> </a:t>
            </a:r>
            <a:r>
              <a:rPr lang="el-GR" i="1" dirty="0" err="1"/>
              <a:t>ἔτεκον</a:t>
            </a:r>
            <a:r>
              <a:rPr lang="el-GR" i="1" dirty="0"/>
              <a:t>. Παρθένος </a:t>
            </a:r>
            <a:r>
              <a:rPr lang="el-GR" i="1" dirty="0" err="1"/>
              <a:t>γὰρ</a:t>
            </a:r>
            <a:r>
              <a:rPr lang="el-GR" i="1" dirty="0"/>
              <a:t> </a:t>
            </a:r>
            <a:r>
              <a:rPr lang="el-GR" i="1" dirty="0" err="1"/>
              <a:t>καὶ</a:t>
            </a:r>
            <a:r>
              <a:rPr lang="el-GR" i="1" dirty="0"/>
              <a:t> </a:t>
            </a:r>
            <a:r>
              <a:rPr lang="el-GR" i="1" dirty="0" err="1"/>
              <a:t>νῦν</a:t>
            </a:r>
            <a:r>
              <a:rPr lang="el-GR" i="1" dirty="0"/>
              <a:t> </a:t>
            </a:r>
            <a:r>
              <a:rPr lang="el-GR" i="1" dirty="0" err="1"/>
              <a:t>ὑπάρχων</a:t>
            </a:r>
            <a:r>
              <a:rPr lang="el-GR" i="1" dirty="0"/>
              <a:t> </a:t>
            </a:r>
            <a:r>
              <a:rPr lang="el-GR" i="1" dirty="0" err="1"/>
              <a:t>μετὰ</a:t>
            </a:r>
            <a:r>
              <a:rPr lang="el-GR" i="1" dirty="0"/>
              <a:t> </a:t>
            </a:r>
            <a:r>
              <a:rPr lang="el-GR" i="1" dirty="0" err="1"/>
              <a:t>τὸν</a:t>
            </a:r>
            <a:r>
              <a:rPr lang="el-GR" i="1" dirty="0"/>
              <a:t> </a:t>
            </a:r>
            <a:r>
              <a:rPr lang="el-GR" i="1" dirty="0" err="1"/>
              <a:t>τὸκον</a:t>
            </a:r>
            <a:r>
              <a:rPr lang="el-GR" i="1" dirty="0"/>
              <a:t>, </a:t>
            </a:r>
            <a:r>
              <a:rPr lang="el-GR" i="1" dirty="0" err="1"/>
              <a:t>καθαροτέρα</a:t>
            </a:r>
            <a:r>
              <a:rPr lang="el-GR" i="1" dirty="0"/>
              <a:t> του </a:t>
            </a:r>
            <a:r>
              <a:rPr lang="el-GR" i="1" dirty="0" err="1"/>
              <a:t>πρῴην</a:t>
            </a:r>
            <a:r>
              <a:rPr lang="el-GR" i="1" dirty="0"/>
              <a:t>. </a:t>
            </a:r>
            <a:r>
              <a:rPr lang="el-GR" i="1" dirty="0" err="1"/>
              <a:t>Ἀπόνως</a:t>
            </a:r>
            <a:r>
              <a:rPr lang="el-GR" i="1" dirty="0"/>
              <a:t> </a:t>
            </a:r>
            <a:r>
              <a:rPr lang="el-GR" i="1" dirty="0" err="1"/>
              <a:t>ἔτεκον</a:t>
            </a:r>
            <a:r>
              <a:rPr lang="el-GR" i="1" dirty="0"/>
              <a:t>, </a:t>
            </a:r>
            <a:r>
              <a:rPr lang="el-GR" i="1" dirty="0" err="1"/>
              <a:t>οὐχ</a:t>
            </a:r>
            <a:r>
              <a:rPr lang="el-GR" i="1" dirty="0"/>
              <a:t> </a:t>
            </a:r>
            <a:r>
              <a:rPr lang="el-GR" i="1" dirty="0" err="1"/>
              <a:t>ὡς</a:t>
            </a:r>
            <a:r>
              <a:rPr lang="el-GR" i="1" dirty="0"/>
              <a:t> </a:t>
            </a:r>
            <a:r>
              <a:rPr lang="el-GR" i="1" dirty="0" err="1"/>
              <a:t>πᾶσα</a:t>
            </a:r>
            <a:r>
              <a:rPr lang="el-GR" i="1" dirty="0"/>
              <a:t> γυνή· </a:t>
            </a:r>
            <a:r>
              <a:rPr lang="el-GR" i="1" dirty="0" err="1"/>
              <a:t>ἀνόμοια</a:t>
            </a:r>
            <a:r>
              <a:rPr lang="el-GR" i="1" dirty="0"/>
              <a:t> </a:t>
            </a:r>
            <a:r>
              <a:rPr lang="el-GR" i="1" dirty="0" err="1"/>
              <a:t>γὰρ</a:t>
            </a:r>
            <a:r>
              <a:rPr lang="el-GR" i="1" dirty="0"/>
              <a:t> </a:t>
            </a:r>
            <a:r>
              <a:rPr lang="el-GR" i="1" dirty="0" err="1"/>
              <a:t>ἐμοῦ</a:t>
            </a:r>
            <a:r>
              <a:rPr lang="el-GR" i="1" dirty="0"/>
              <a:t> </a:t>
            </a:r>
            <a:r>
              <a:rPr lang="el-GR" i="1" dirty="0" err="1"/>
              <a:t>κακείνων</a:t>
            </a:r>
            <a:r>
              <a:rPr lang="el-GR" i="1" dirty="0"/>
              <a:t> </a:t>
            </a:r>
            <a:r>
              <a:rPr lang="el-GR" i="1" dirty="0" err="1"/>
              <a:t>τὰ</a:t>
            </a:r>
            <a:r>
              <a:rPr lang="el-GR" i="1" dirty="0"/>
              <a:t> μεταξύ πράγματα. </a:t>
            </a:r>
            <a:r>
              <a:rPr lang="el-GR" i="1" dirty="0" err="1"/>
              <a:t>Οὐκ</a:t>
            </a:r>
            <a:r>
              <a:rPr lang="el-GR" i="1" dirty="0"/>
              <a:t> </a:t>
            </a:r>
            <a:r>
              <a:rPr lang="el-GR" i="1" dirty="0" err="1"/>
              <a:t>ἔγνω</a:t>
            </a:r>
            <a:r>
              <a:rPr lang="el-GR" i="1" dirty="0"/>
              <a:t> φύσις </a:t>
            </a:r>
            <a:r>
              <a:rPr lang="el-GR" i="1" dirty="0" err="1"/>
              <a:t>ἀνθρώπων</a:t>
            </a:r>
            <a:r>
              <a:rPr lang="el-GR" i="1" dirty="0"/>
              <a:t> </a:t>
            </a:r>
            <a:r>
              <a:rPr lang="el-GR" i="1" dirty="0" err="1"/>
              <a:t>τὸν</a:t>
            </a:r>
            <a:r>
              <a:rPr lang="el-GR" i="1" dirty="0"/>
              <a:t> </a:t>
            </a:r>
            <a:r>
              <a:rPr lang="el-GR" i="1" dirty="0" err="1"/>
              <a:t>τόκον</a:t>
            </a:r>
            <a:r>
              <a:rPr lang="el-GR" i="1" dirty="0"/>
              <a:t> μου, </a:t>
            </a:r>
            <a:r>
              <a:rPr lang="el-GR" i="1" dirty="0" err="1"/>
              <a:t>εἰ</a:t>
            </a:r>
            <a:r>
              <a:rPr lang="el-GR" i="1" dirty="0"/>
              <a:t> </a:t>
            </a:r>
            <a:r>
              <a:rPr lang="el-GR" i="1" dirty="0" err="1"/>
              <a:t>μὴ</a:t>
            </a:r>
            <a:r>
              <a:rPr lang="el-GR" i="1" dirty="0"/>
              <a:t> μόνον ὁ </a:t>
            </a:r>
            <a:r>
              <a:rPr lang="el-GR" i="1" dirty="0" err="1"/>
              <a:t>ἐν</a:t>
            </a:r>
            <a:r>
              <a:rPr lang="el-GR" i="1" dirty="0"/>
              <a:t> </a:t>
            </a:r>
            <a:r>
              <a:rPr lang="el-GR" i="1" dirty="0" err="1"/>
              <a:t>ἐμοὶ</a:t>
            </a:r>
            <a:r>
              <a:rPr lang="el-GR" i="1" dirty="0"/>
              <a:t> </a:t>
            </a:r>
            <a:r>
              <a:rPr lang="el-GR" i="1" dirty="0" err="1"/>
              <a:t>οἰκήσας</a:t>
            </a:r>
            <a:r>
              <a:rPr lang="el-GR" i="1" dirty="0"/>
              <a:t> </a:t>
            </a:r>
            <a:r>
              <a:rPr lang="el-GR" i="1" dirty="0" err="1"/>
              <a:t>Θεὸς</a:t>
            </a:r>
            <a:r>
              <a:rPr lang="el-GR" dirty="0"/>
              <a:t>". Και καταλήγει ο ίδιος "</a:t>
            </a:r>
            <a:r>
              <a:rPr lang="el-GR" i="1" dirty="0"/>
              <a:t>Ὤ Παρθένε, </a:t>
            </a:r>
            <a:r>
              <a:rPr lang="el-GR" i="1" dirty="0" err="1"/>
              <a:t>φρικτὸν</a:t>
            </a:r>
            <a:r>
              <a:rPr lang="el-GR" i="1" dirty="0"/>
              <a:t> </a:t>
            </a:r>
            <a:r>
              <a:rPr lang="el-GR" i="1" dirty="0" err="1"/>
              <a:t>τῆς</a:t>
            </a:r>
            <a:r>
              <a:rPr lang="el-GR" i="1" dirty="0"/>
              <a:t> </a:t>
            </a:r>
            <a:r>
              <a:rPr lang="el-GR" i="1" dirty="0" err="1"/>
              <a:t>Ἐκκλησίας</a:t>
            </a:r>
            <a:r>
              <a:rPr lang="el-GR" i="1" dirty="0"/>
              <a:t> </a:t>
            </a:r>
            <a:r>
              <a:rPr lang="el-GR" i="1" dirty="0" err="1"/>
              <a:t>κειμήλιον</a:t>
            </a:r>
            <a:r>
              <a:rPr lang="el-GR" i="1" dirty="0"/>
              <a:t>, </a:t>
            </a:r>
            <a:r>
              <a:rPr lang="el-GR" i="1" dirty="0" err="1"/>
              <a:t>τὸ</a:t>
            </a:r>
            <a:r>
              <a:rPr lang="el-GR" i="1" dirty="0"/>
              <a:t> μέγα τυχόν μυστήριον, </a:t>
            </a:r>
            <a:r>
              <a:rPr lang="el-GR" i="1" dirty="0" err="1"/>
              <a:t>ἱερέα</a:t>
            </a:r>
            <a:r>
              <a:rPr lang="el-GR" i="1" dirty="0"/>
              <a:t> </a:t>
            </a:r>
            <a:r>
              <a:rPr lang="el-GR" i="1" dirty="0" err="1"/>
              <a:t>καλεῖ</a:t>
            </a:r>
            <a:r>
              <a:rPr lang="el-GR" i="1" dirty="0"/>
              <a:t> </a:t>
            </a:r>
            <a:r>
              <a:rPr lang="el-GR" i="1" dirty="0" err="1"/>
              <a:t>τὴν</a:t>
            </a:r>
            <a:r>
              <a:rPr lang="el-GR" i="1" dirty="0"/>
              <a:t> παρθένον </a:t>
            </a:r>
            <a:r>
              <a:rPr lang="el-GR" i="1" dirty="0" err="1"/>
              <a:t>ὁμοῦ</a:t>
            </a:r>
            <a:r>
              <a:rPr lang="el-GR" i="1" dirty="0"/>
              <a:t> τε </a:t>
            </a:r>
            <a:r>
              <a:rPr lang="el-GR" i="1" dirty="0" err="1"/>
              <a:t>καὶ</a:t>
            </a:r>
            <a:r>
              <a:rPr lang="el-GR" i="1" dirty="0"/>
              <a:t> </a:t>
            </a:r>
            <a:r>
              <a:rPr lang="el-GR" i="1" dirty="0" err="1"/>
              <a:t>θυσιαστήριον</a:t>
            </a:r>
            <a:r>
              <a:rPr lang="el-GR" i="1" dirty="0"/>
              <a:t>· </a:t>
            </a:r>
            <a:r>
              <a:rPr lang="el-GR" i="1" dirty="0" err="1"/>
              <a:t>ἥτις</a:t>
            </a:r>
            <a:r>
              <a:rPr lang="el-GR" i="1" dirty="0"/>
              <a:t> </a:t>
            </a:r>
            <a:r>
              <a:rPr lang="el-GR" i="1" dirty="0" err="1"/>
              <a:t>τραπεζοφοροῦσα</a:t>
            </a:r>
            <a:r>
              <a:rPr lang="el-GR" i="1" dirty="0"/>
              <a:t> </a:t>
            </a:r>
            <a:r>
              <a:rPr lang="el-GR" i="1" dirty="0" err="1"/>
              <a:t>τὸν</a:t>
            </a:r>
            <a:r>
              <a:rPr lang="el-GR" i="1" dirty="0"/>
              <a:t> </a:t>
            </a:r>
            <a:r>
              <a:rPr lang="el-GR" i="1" dirty="0" err="1"/>
              <a:t>ἐπουράνιον</a:t>
            </a:r>
            <a:r>
              <a:rPr lang="el-GR" i="1" dirty="0"/>
              <a:t> </a:t>
            </a:r>
            <a:r>
              <a:rPr lang="el-GR" i="1" dirty="0" err="1"/>
              <a:t>ἄρτον</a:t>
            </a:r>
            <a:r>
              <a:rPr lang="el-GR" i="1" dirty="0"/>
              <a:t> </a:t>
            </a:r>
            <a:r>
              <a:rPr lang="el-GR" i="1" dirty="0" err="1"/>
              <a:t>Χριστὸν</a:t>
            </a:r>
            <a:r>
              <a:rPr lang="el-GR" i="1" dirty="0"/>
              <a:t> </a:t>
            </a:r>
            <a:r>
              <a:rPr lang="el-GR" i="1" dirty="0" err="1"/>
              <a:t>ἔδωκε</a:t>
            </a:r>
            <a:r>
              <a:rPr lang="el-GR" i="1" dirty="0"/>
              <a:t> </a:t>
            </a:r>
            <a:r>
              <a:rPr lang="el-GR" i="1" dirty="0" err="1"/>
              <a:t>ἡμῶν</a:t>
            </a:r>
            <a:r>
              <a:rPr lang="el-GR" i="1" dirty="0"/>
              <a:t> </a:t>
            </a:r>
            <a:r>
              <a:rPr lang="el-GR" i="1" dirty="0" err="1"/>
              <a:t>εἰς</a:t>
            </a:r>
            <a:r>
              <a:rPr lang="el-GR" i="1" dirty="0"/>
              <a:t> </a:t>
            </a:r>
            <a:r>
              <a:rPr lang="el-GR" i="1" dirty="0" err="1"/>
              <a:t>ἄφεσιν</a:t>
            </a:r>
            <a:r>
              <a:rPr lang="el-GR" i="1" dirty="0"/>
              <a:t> </a:t>
            </a:r>
            <a:r>
              <a:rPr lang="el-GR" i="1" dirty="0" err="1"/>
              <a:t>ἁμαρτιῶν</a:t>
            </a:r>
            <a:r>
              <a:rPr lang="el-GR" dirty="0"/>
              <a:t>" (</a:t>
            </a:r>
            <a:r>
              <a:rPr lang="el-GR" i="1" dirty="0" err="1"/>
              <a:t>Ἐγκώμιον</a:t>
            </a:r>
            <a:r>
              <a:rPr lang="el-GR" i="1" dirty="0"/>
              <a:t> </a:t>
            </a:r>
            <a:r>
              <a:rPr lang="el-GR" i="1" dirty="0" err="1"/>
              <a:t>εἰς</a:t>
            </a:r>
            <a:r>
              <a:rPr lang="el-GR" i="1" dirty="0"/>
              <a:t> </a:t>
            </a:r>
            <a:r>
              <a:rPr lang="el-GR" i="1" dirty="0" err="1"/>
              <a:t>τὴν</a:t>
            </a:r>
            <a:r>
              <a:rPr lang="el-GR" i="1" dirty="0"/>
              <a:t> </a:t>
            </a:r>
            <a:r>
              <a:rPr lang="el-GR" i="1" dirty="0" err="1"/>
              <a:t>ἁγίαν</a:t>
            </a:r>
            <a:r>
              <a:rPr lang="el-GR" i="1" dirty="0"/>
              <a:t> </a:t>
            </a:r>
            <a:r>
              <a:rPr lang="el-GR" i="1" dirty="0" err="1"/>
              <a:t>Θεοτόκον</a:t>
            </a:r>
            <a:r>
              <a:rPr lang="el-GR" dirty="0"/>
              <a:t>, </a:t>
            </a:r>
            <a:r>
              <a:rPr lang="en-US" dirty="0"/>
              <a:t>PG 43, 479A). </a:t>
            </a:r>
            <a:endParaRPr lang="el-GR" dirty="0"/>
          </a:p>
        </p:txBody>
      </p:sp>
    </p:spTree>
    <p:extLst>
      <p:ext uri="{BB962C8B-B14F-4D97-AF65-F5344CB8AC3E}">
        <p14:creationId xmlns:p14="http://schemas.microsoft.com/office/powerpoint/2010/main" val="16177966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850006"/>
          </a:xfrm>
        </p:spPr>
        <p:txBody>
          <a:bodyPr/>
          <a:lstStyle/>
          <a:p>
            <a:pPr algn="ctr"/>
            <a:r>
              <a:rPr lang="el-GR" dirty="0"/>
              <a:t>ΕΥΑ-ΜΑΡΙΑ</a:t>
            </a:r>
          </a:p>
        </p:txBody>
      </p:sp>
      <p:sp>
        <p:nvSpPr>
          <p:cNvPr id="3" name="Θέση περιεχομένου 2"/>
          <p:cNvSpPr>
            <a:spLocks noGrp="1"/>
          </p:cNvSpPr>
          <p:nvPr>
            <p:ph idx="1"/>
          </p:nvPr>
        </p:nvSpPr>
        <p:spPr>
          <a:xfrm>
            <a:off x="0" y="656822"/>
            <a:ext cx="12192000" cy="6201177"/>
          </a:xfrm>
        </p:spPr>
        <p:txBody>
          <a:bodyPr>
            <a:normAutofit fontScale="92500"/>
          </a:bodyPr>
          <a:lstStyle/>
          <a:p>
            <a:r>
              <a:rPr lang="el-GR" dirty="0"/>
              <a:t>Η αντίθεση μεταξύ Εύας και Παρθένου Μαρίας προβάλλεται ιδιαιτέρως από την πατερική θεολογία. Σε αντίθεση με την Εύα, η οποία «</a:t>
            </a:r>
            <a:r>
              <a:rPr lang="el-GR" i="1" dirty="0" err="1"/>
              <a:t>παρακοὴν</a:t>
            </a:r>
            <a:r>
              <a:rPr lang="el-GR" i="1" dirty="0"/>
              <a:t> </a:t>
            </a:r>
            <a:r>
              <a:rPr lang="el-GR" i="1" dirty="0" err="1"/>
              <a:t>καὶ</a:t>
            </a:r>
            <a:r>
              <a:rPr lang="el-GR" i="1" dirty="0"/>
              <a:t> θάνατον </a:t>
            </a:r>
            <a:r>
              <a:rPr lang="el-GR" i="1" dirty="0" err="1"/>
              <a:t>ἔτεκεν</a:t>
            </a:r>
            <a:r>
              <a:rPr lang="el-GR" dirty="0"/>
              <a:t>», η Παρθένος «</a:t>
            </a:r>
            <a:r>
              <a:rPr lang="el-GR" i="1" dirty="0" err="1"/>
              <a:t>χαρὰν</a:t>
            </a:r>
            <a:r>
              <a:rPr lang="el-GR" i="1" dirty="0"/>
              <a:t> </a:t>
            </a:r>
            <a:r>
              <a:rPr lang="el-GR" i="1" dirty="0" err="1"/>
              <a:t>λαβοῦσα</a:t>
            </a:r>
            <a:r>
              <a:rPr lang="el-GR" i="1" dirty="0"/>
              <a:t> </a:t>
            </a:r>
            <a:r>
              <a:rPr lang="el-GR" i="1" dirty="0" err="1"/>
              <a:t>εὐαγγελιζομένη</a:t>
            </a:r>
            <a:r>
              <a:rPr lang="el-GR" i="1" dirty="0"/>
              <a:t>, </a:t>
            </a:r>
            <a:r>
              <a:rPr lang="el-GR" i="1" dirty="0" err="1"/>
              <a:t>ἔτεκεν</a:t>
            </a:r>
            <a:r>
              <a:rPr lang="el-GR" i="1" dirty="0"/>
              <a:t> </a:t>
            </a:r>
            <a:r>
              <a:rPr lang="el-GR" i="1" dirty="0" err="1"/>
              <a:t>Υἱὸν</a:t>
            </a:r>
            <a:r>
              <a:rPr lang="el-GR" i="1" dirty="0"/>
              <a:t> </a:t>
            </a:r>
            <a:r>
              <a:rPr lang="el-GR" i="1" dirty="0" err="1"/>
              <a:t>Θεοῦ</a:t>
            </a:r>
            <a:r>
              <a:rPr lang="el-GR" dirty="0"/>
              <a:t>» (ΙΟΥΣΤΙΝΟΥ, </a:t>
            </a:r>
            <a:r>
              <a:rPr lang="el-GR" i="1" dirty="0"/>
              <a:t>Διάλογος </a:t>
            </a:r>
            <a:r>
              <a:rPr lang="el-GR" i="1" dirty="0" err="1"/>
              <a:t>πρὸς</a:t>
            </a:r>
            <a:r>
              <a:rPr lang="el-GR" i="1" dirty="0"/>
              <a:t> Τρύφωνα</a:t>
            </a:r>
            <a:r>
              <a:rPr lang="el-GR" dirty="0"/>
              <a:t>, 100, </a:t>
            </a:r>
            <a:r>
              <a:rPr lang="en-US" dirty="0"/>
              <a:t>PG 6, 709C).</a:t>
            </a:r>
          </a:p>
          <a:p>
            <a:r>
              <a:rPr lang="el-GR" dirty="0"/>
              <a:t>Ο </a:t>
            </a:r>
            <a:r>
              <a:rPr lang="el-GR" dirty="0" err="1"/>
              <a:t>Επιφάνιος</a:t>
            </a:r>
            <a:r>
              <a:rPr lang="el-GR" dirty="0"/>
              <a:t> Κωνσταντίας εκλαμβάνει τη δεύτερη ως τύπο της πρώτης. Εάν η Εύα έγινε «</a:t>
            </a:r>
            <a:r>
              <a:rPr lang="el-GR" i="1" dirty="0" err="1"/>
              <a:t>πρόφασις</a:t>
            </a:r>
            <a:r>
              <a:rPr lang="el-GR" i="1" dirty="0"/>
              <a:t> θανάτου</a:t>
            </a:r>
            <a:r>
              <a:rPr lang="el-GR" dirty="0"/>
              <a:t>», η Μαρία έγινε «</a:t>
            </a:r>
            <a:r>
              <a:rPr lang="el-GR" i="1" dirty="0" err="1"/>
              <a:t>πρόφασις</a:t>
            </a:r>
            <a:r>
              <a:rPr lang="el-GR" i="1" dirty="0"/>
              <a:t> </a:t>
            </a:r>
            <a:r>
              <a:rPr lang="el-GR" i="1" dirty="0" err="1"/>
              <a:t>ζωῆς</a:t>
            </a:r>
            <a:r>
              <a:rPr lang="el-GR" dirty="0"/>
              <a:t>» (</a:t>
            </a:r>
            <a:r>
              <a:rPr lang="el-GR" i="1" dirty="0" err="1"/>
              <a:t>Πανάριον</a:t>
            </a:r>
            <a:r>
              <a:rPr lang="el-GR" i="1" dirty="0"/>
              <a:t>,</a:t>
            </a:r>
            <a:r>
              <a:rPr lang="el-GR" dirty="0"/>
              <a:t> </a:t>
            </a:r>
            <a:r>
              <a:rPr lang="en-US" dirty="0"/>
              <a:t>PG 42, 728C </a:t>
            </a:r>
            <a:r>
              <a:rPr lang="el-GR" dirty="0"/>
              <a:t>και</a:t>
            </a:r>
            <a:r>
              <a:rPr lang="en-US" dirty="0"/>
              <a:t> 729A).</a:t>
            </a:r>
            <a:endParaRPr lang="el-GR" dirty="0"/>
          </a:p>
          <a:p>
            <a:r>
              <a:rPr lang="el-GR" dirty="0"/>
              <a:t>Η Θεοτόκος «</a:t>
            </a:r>
            <a:r>
              <a:rPr lang="el-GR" i="1" dirty="0" err="1"/>
              <a:t>ζωὴ</a:t>
            </a:r>
            <a:r>
              <a:rPr lang="el-GR" i="1" dirty="0"/>
              <a:t> </a:t>
            </a:r>
            <a:r>
              <a:rPr lang="el-GR" i="1" dirty="0" err="1"/>
              <a:t>ἐν</a:t>
            </a:r>
            <a:r>
              <a:rPr lang="el-GR" i="1" dirty="0"/>
              <a:t> </a:t>
            </a:r>
            <a:r>
              <a:rPr lang="el-GR" i="1" dirty="0" err="1"/>
              <a:t>τῷ</a:t>
            </a:r>
            <a:r>
              <a:rPr lang="el-GR" i="1" dirty="0"/>
              <a:t> </a:t>
            </a:r>
            <a:r>
              <a:rPr lang="el-GR" i="1" dirty="0" err="1"/>
              <a:t>κόσμῳ</a:t>
            </a:r>
            <a:r>
              <a:rPr lang="el-GR" i="1" dirty="0"/>
              <a:t> </a:t>
            </a:r>
            <a:r>
              <a:rPr lang="el-GR" i="1" dirty="0" err="1"/>
              <a:t>γεγένηται</a:t>
            </a:r>
            <a:r>
              <a:rPr lang="el-GR" i="1" dirty="0"/>
              <a:t>, </a:t>
            </a:r>
            <a:r>
              <a:rPr lang="el-GR" i="1" dirty="0" err="1"/>
              <a:t>ἵνα</a:t>
            </a:r>
            <a:r>
              <a:rPr lang="el-GR" i="1" dirty="0"/>
              <a:t> </a:t>
            </a:r>
            <a:r>
              <a:rPr lang="el-GR" i="1" dirty="0" err="1"/>
              <a:t>ζῶντα</a:t>
            </a:r>
            <a:r>
              <a:rPr lang="el-GR" i="1" dirty="0"/>
              <a:t> </a:t>
            </a:r>
            <a:r>
              <a:rPr lang="el-GR" i="1" dirty="0" err="1"/>
              <a:t>γεννήσῃ</a:t>
            </a:r>
            <a:r>
              <a:rPr lang="el-GR" i="1" dirty="0"/>
              <a:t> </a:t>
            </a:r>
            <a:r>
              <a:rPr lang="el-GR" i="1" dirty="0" err="1"/>
              <a:t>καὶ</a:t>
            </a:r>
            <a:r>
              <a:rPr lang="el-GR" i="1" dirty="0"/>
              <a:t> </a:t>
            </a:r>
            <a:r>
              <a:rPr lang="el-GR" i="1" dirty="0" err="1"/>
              <a:t>γένηται</a:t>
            </a:r>
            <a:r>
              <a:rPr lang="el-GR" i="1" dirty="0"/>
              <a:t> Μήτηρ ζώντων</a:t>
            </a:r>
            <a:r>
              <a:rPr lang="el-GR" dirty="0"/>
              <a:t>» (ΕΙΡΗΝΑΙΟΥ, </a:t>
            </a:r>
            <a:r>
              <a:rPr lang="el-GR" i="1" dirty="0" err="1"/>
              <a:t>Ἔλεγχος</a:t>
            </a:r>
            <a:r>
              <a:rPr lang="el-GR" i="1" dirty="0"/>
              <a:t> </a:t>
            </a:r>
            <a:r>
              <a:rPr lang="el-GR" i="1" dirty="0" err="1"/>
              <a:t>καὶ</a:t>
            </a:r>
            <a:r>
              <a:rPr lang="el-GR" i="1" dirty="0"/>
              <a:t> </a:t>
            </a:r>
            <a:r>
              <a:rPr lang="el-GR" i="1" dirty="0" err="1"/>
              <a:t>ἀνατροπὴ</a:t>
            </a:r>
            <a:r>
              <a:rPr lang="el-GR" i="1" dirty="0"/>
              <a:t> </a:t>
            </a:r>
            <a:r>
              <a:rPr lang="el-GR" i="1" dirty="0" err="1"/>
              <a:t>τῆς</a:t>
            </a:r>
            <a:r>
              <a:rPr lang="el-GR" i="1" dirty="0"/>
              <a:t> ψευδωνύμου γνώ</a:t>
            </a:r>
            <a:r>
              <a:rPr lang="el-GR" dirty="0"/>
              <a:t>σεως, </a:t>
            </a:r>
            <a:r>
              <a:rPr lang="en-US" dirty="0"/>
              <a:t>PG 7, 1175B). </a:t>
            </a:r>
            <a:r>
              <a:rPr lang="el-GR" dirty="0"/>
              <a:t>Ο Κύριλλος Ιεροσολύμων βεβαιώνει ότι «</a:t>
            </a:r>
            <a:r>
              <a:rPr lang="el-GR" i="1" dirty="0" err="1"/>
              <a:t>διὰ</a:t>
            </a:r>
            <a:r>
              <a:rPr lang="el-GR" i="1" dirty="0"/>
              <a:t> Παρθένου </a:t>
            </a:r>
            <a:r>
              <a:rPr lang="el-GR" i="1" dirty="0" err="1"/>
              <a:t>τῆς</a:t>
            </a:r>
            <a:r>
              <a:rPr lang="el-GR" i="1" dirty="0"/>
              <a:t> </a:t>
            </a:r>
            <a:r>
              <a:rPr lang="el-GR" i="1" dirty="0" err="1"/>
              <a:t>Εὔας</a:t>
            </a:r>
            <a:r>
              <a:rPr lang="el-GR" i="1" dirty="0"/>
              <a:t> </a:t>
            </a:r>
            <a:r>
              <a:rPr lang="el-GR" i="1" dirty="0" err="1"/>
              <a:t>ἦλθεν</a:t>
            </a:r>
            <a:r>
              <a:rPr lang="el-GR" i="1" dirty="0"/>
              <a:t> ὁ θάνατος, </a:t>
            </a:r>
            <a:r>
              <a:rPr lang="el-GR" i="1" dirty="0" err="1"/>
              <a:t>ἔδει</a:t>
            </a:r>
            <a:r>
              <a:rPr lang="el-GR" i="1" dirty="0"/>
              <a:t> </a:t>
            </a:r>
            <a:r>
              <a:rPr lang="el-GR" i="1" dirty="0" err="1"/>
              <a:t>διὰ</a:t>
            </a:r>
            <a:r>
              <a:rPr lang="el-GR" i="1" dirty="0"/>
              <a:t> παρθένου, </a:t>
            </a:r>
            <a:r>
              <a:rPr lang="el-GR" i="1" dirty="0" err="1"/>
              <a:t>μᾶλλον</a:t>
            </a:r>
            <a:r>
              <a:rPr lang="el-GR" i="1" dirty="0"/>
              <a:t> </a:t>
            </a:r>
            <a:r>
              <a:rPr lang="el-GR" i="1" dirty="0" err="1"/>
              <a:t>δὲ</a:t>
            </a:r>
            <a:r>
              <a:rPr lang="el-GR" i="1" dirty="0"/>
              <a:t> </a:t>
            </a:r>
            <a:r>
              <a:rPr lang="el-GR" i="1" dirty="0" err="1"/>
              <a:t>ἐκ</a:t>
            </a:r>
            <a:r>
              <a:rPr lang="el-GR" i="1" dirty="0"/>
              <a:t> παρθένου, </a:t>
            </a:r>
            <a:r>
              <a:rPr lang="el-GR" i="1" dirty="0" err="1"/>
              <a:t>φανῆναι</a:t>
            </a:r>
            <a:r>
              <a:rPr lang="el-GR" i="1" dirty="0"/>
              <a:t> </a:t>
            </a:r>
            <a:r>
              <a:rPr lang="el-GR" i="1" dirty="0" err="1"/>
              <a:t>τὴν</a:t>
            </a:r>
            <a:r>
              <a:rPr lang="el-GR" i="1" dirty="0"/>
              <a:t> </a:t>
            </a:r>
            <a:r>
              <a:rPr lang="el-GR" i="1" dirty="0" err="1"/>
              <a:t>ζωὴν</a:t>
            </a:r>
            <a:r>
              <a:rPr lang="el-GR" dirty="0"/>
              <a:t>» (</a:t>
            </a:r>
            <a:r>
              <a:rPr lang="el-GR" i="1" dirty="0" err="1"/>
              <a:t>Κατήχησις</a:t>
            </a:r>
            <a:r>
              <a:rPr lang="el-GR" i="1" dirty="0"/>
              <a:t> 12,15</a:t>
            </a:r>
            <a:r>
              <a:rPr lang="el-GR" dirty="0"/>
              <a:t>, </a:t>
            </a:r>
            <a:r>
              <a:rPr lang="en-US" dirty="0"/>
              <a:t>PG 33, 741B).</a:t>
            </a:r>
            <a:endParaRPr lang="el-GR" dirty="0"/>
          </a:p>
          <a:p>
            <a:r>
              <a:rPr lang="el-GR" dirty="0"/>
              <a:t>Η Παναγία Θεοτόκος μετά από τον Θεάνθρωπο αποτελεί το μεγαλύτερο θαύμα σε ολόκληρη την κτίση: «</a:t>
            </a:r>
            <a:r>
              <a:rPr lang="el-GR" i="1" dirty="0"/>
              <a:t>Περίελθε, ὦ </a:t>
            </a:r>
            <a:r>
              <a:rPr lang="el-GR" i="1" dirty="0" err="1"/>
              <a:t>ἄνθρωπε</a:t>
            </a:r>
            <a:r>
              <a:rPr lang="el-GR" i="1" dirty="0"/>
              <a:t>, </a:t>
            </a:r>
            <a:r>
              <a:rPr lang="el-GR" i="1" dirty="0" err="1"/>
              <a:t>πᾶσαν</a:t>
            </a:r>
            <a:r>
              <a:rPr lang="el-GR" i="1" dirty="0"/>
              <a:t> </a:t>
            </a:r>
            <a:r>
              <a:rPr lang="el-GR" i="1" dirty="0" err="1"/>
              <a:t>τὴν</a:t>
            </a:r>
            <a:r>
              <a:rPr lang="el-GR" i="1" dirty="0"/>
              <a:t> </a:t>
            </a:r>
            <a:r>
              <a:rPr lang="el-GR" i="1" dirty="0" err="1"/>
              <a:t>κτίσιν</a:t>
            </a:r>
            <a:r>
              <a:rPr lang="el-GR" i="1" dirty="0"/>
              <a:t> </a:t>
            </a:r>
            <a:r>
              <a:rPr lang="el-GR" i="1" dirty="0" err="1"/>
              <a:t>τῷ</a:t>
            </a:r>
            <a:r>
              <a:rPr lang="el-GR" i="1" dirty="0"/>
              <a:t> </a:t>
            </a:r>
            <a:r>
              <a:rPr lang="el-GR" i="1" dirty="0" err="1"/>
              <a:t>λογισμῷ</a:t>
            </a:r>
            <a:r>
              <a:rPr lang="el-GR" i="1" dirty="0"/>
              <a:t>, </a:t>
            </a:r>
            <a:r>
              <a:rPr lang="el-GR" i="1" dirty="0" err="1"/>
              <a:t>καὶ</a:t>
            </a:r>
            <a:r>
              <a:rPr lang="el-GR" i="1" dirty="0"/>
              <a:t> βλέπε </a:t>
            </a:r>
            <a:r>
              <a:rPr lang="el-GR" i="1" dirty="0" err="1"/>
              <a:t>εἰ</a:t>
            </a:r>
            <a:r>
              <a:rPr lang="el-GR" i="1" dirty="0"/>
              <a:t> </a:t>
            </a:r>
            <a:r>
              <a:rPr lang="el-GR" i="1" dirty="0" err="1"/>
              <a:t>ἔστιν</a:t>
            </a:r>
            <a:r>
              <a:rPr lang="el-GR" i="1" dirty="0"/>
              <a:t> </a:t>
            </a:r>
            <a:r>
              <a:rPr lang="el-GR" i="1" dirty="0" err="1"/>
              <a:t>ἴσον</a:t>
            </a:r>
            <a:r>
              <a:rPr lang="el-GR" i="1" dirty="0"/>
              <a:t>, ἤ </a:t>
            </a:r>
            <a:r>
              <a:rPr lang="el-GR" i="1" dirty="0" err="1"/>
              <a:t>μεῖζον</a:t>
            </a:r>
            <a:r>
              <a:rPr lang="el-GR" i="1" dirty="0"/>
              <a:t> </a:t>
            </a:r>
            <a:r>
              <a:rPr lang="el-GR" i="1" dirty="0" err="1"/>
              <a:t>τῆς</a:t>
            </a:r>
            <a:r>
              <a:rPr lang="el-GR" i="1" dirty="0"/>
              <a:t> </a:t>
            </a:r>
            <a:r>
              <a:rPr lang="el-GR" i="1" dirty="0" err="1"/>
              <a:t>ἁγίας</a:t>
            </a:r>
            <a:r>
              <a:rPr lang="el-GR" i="1" dirty="0"/>
              <a:t> </a:t>
            </a:r>
            <a:r>
              <a:rPr lang="el-GR" i="1" dirty="0" err="1"/>
              <a:t>καὶ</a:t>
            </a:r>
            <a:r>
              <a:rPr lang="el-GR" i="1" dirty="0"/>
              <a:t> Θεοτόκου Παρθένου</a:t>
            </a:r>
            <a:r>
              <a:rPr lang="el-GR" dirty="0"/>
              <a:t>» (ΙΩΑΝΝΟΥ ΧΡΥΣΟΣΤΟΜΟΥ, </a:t>
            </a:r>
            <a:r>
              <a:rPr lang="el-GR" i="1" dirty="0" err="1"/>
              <a:t>Κατὰ</a:t>
            </a:r>
            <a:r>
              <a:rPr lang="el-GR" i="1" dirty="0"/>
              <a:t> </a:t>
            </a:r>
            <a:r>
              <a:rPr lang="el-GR" i="1" dirty="0" err="1"/>
              <a:t>αἱρετικῶν</a:t>
            </a:r>
            <a:r>
              <a:rPr lang="el-GR" i="1" dirty="0"/>
              <a:t> </a:t>
            </a:r>
            <a:r>
              <a:rPr lang="el-GR" i="1" dirty="0" err="1"/>
              <a:t>καὶ</a:t>
            </a:r>
            <a:r>
              <a:rPr lang="el-GR" i="1" dirty="0"/>
              <a:t> </a:t>
            </a:r>
            <a:r>
              <a:rPr lang="el-GR" i="1" dirty="0" err="1"/>
              <a:t>εἰς</a:t>
            </a:r>
            <a:r>
              <a:rPr lang="el-GR" i="1" dirty="0"/>
              <a:t> </a:t>
            </a:r>
            <a:r>
              <a:rPr lang="el-GR" i="1" dirty="0" err="1"/>
              <a:t>τὴν</a:t>
            </a:r>
            <a:r>
              <a:rPr lang="el-GR" i="1" dirty="0"/>
              <a:t> </a:t>
            </a:r>
            <a:r>
              <a:rPr lang="el-GR" i="1" dirty="0" err="1"/>
              <a:t>ἁγίαν</a:t>
            </a:r>
            <a:r>
              <a:rPr lang="el-GR" i="1" dirty="0"/>
              <a:t> </a:t>
            </a:r>
            <a:r>
              <a:rPr lang="el-GR" i="1" dirty="0" err="1"/>
              <a:t>Θεοτόκον</a:t>
            </a:r>
            <a:r>
              <a:rPr lang="el-GR" dirty="0"/>
              <a:t>, </a:t>
            </a:r>
            <a:r>
              <a:rPr lang="en-US" dirty="0"/>
              <a:t>PG 59, 709).</a:t>
            </a:r>
            <a:endParaRPr lang="el-GR" dirty="0"/>
          </a:p>
          <a:p>
            <a:pPr marL="0" indent="0">
              <a:buNone/>
            </a:pPr>
            <a:endParaRPr lang="el-GR" dirty="0"/>
          </a:p>
        </p:txBody>
      </p:sp>
    </p:spTree>
    <p:extLst>
      <p:ext uri="{BB962C8B-B14F-4D97-AF65-F5344CB8AC3E}">
        <p14:creationId xmlns:p14="http://schemas.microsoft.com/office/powerpoint/2010/main" val="14892614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34096"/>
          </a:xfrm>
        </p:spPr>
        <p:txBody>
          <a:bodyPr/>
          <a:lstStyle/>
          <a:p>
            <a:pPr algn="ctr"/>
            <a:r>
              <a:rPr lang="el-GR" dirty="0"/>
              <a:t>ΕΥΑ-ΜΑΡΙΑ</a:t>
            </a:r>
          </a:p>
        </p:txBody>
      </p:sp>
      <p:sp>
        <p:nvSpPr>
          <p:cNvPr id="3" name="Θέση περιεχομένου 2"/>
          <p:cNvSpPr>
            <a:spLocks noGrp="1"/>
          </p:cNvSpPr>
          <p:nvPr>
            <p:ph idx="1"/>
          </p:nvPr>
        </p:nvSpPr>
        <p:spPr>
          <a:xfrm>
            <a:off x="0" y="605306"/>
            <a:ext cx="12192000" cy="6252693"/>
          </a:xfrm>
        </p:spPr>
        <p:txBody>
          <a:bodyPr>
            <a:normAutofit fontScale="92500"/>
          </a:bodyPr>
          <a:lstStyle/>
          <a:p>
            <a:r>
              <a:rPr lang="el-GR" dirty="0"/>
              <a:t>Ο </a:t>
            </a:r>
            <a:r>
              <a:rPr lang="el-GR" b="1" dirty="0"/>
              <a:t>Ιουστίνος</a:t>
            </a:r>
            <a:r>
              <a:rPr lang="el-GR" dirty="0"/>
              <a:t> βλέπει στο πρόσωπο της Νέας Εύας, της Παρθένου Μαρίας, τέλειο ανθρώπινο πρόσωπο, τέλεια γυναίκα, Μητέρα και Παρθένο ταυτόχρονα: «</a:t>
            </a:r>
            <a:r>
              <a:rPr lang="el-GR" i="1" dirty="0"/>
              <a:t>Παρθένος </a:t>
            </a:r>
            <a:r>
              <a:rPr lang="el-GR" i="1" dirty="0" err="1"/>
              <a:t>γὰρ</a:t>
            </a:r>
            <a:r>
              <a:rPr lang="el-GR" i="1" dirty="0"/>
              <a:t> </a:t>
            </a:r>
            <a:r>
              <a:rPr lang="el-GR" i="1" dirty="0" err="1"/>
              <a:t>οὖσα</a:t>
            </a:r>
            <a:r>
              <a:rPr lang="el-GR" i="1" dirty="0"/>
              <a:t> </a:t>
            </a:r>
            <a:r>
              <a:rPr lang="el-GR" i="1" dirty="0" err="1"/>
              <a:t>Εὔα</a:t>
            </a:r>
            <a:r>
              <a:rPr lang="el-GR" i="1" dirty="0"/>
              <a:t> </a:t>
            </a:r>
            <a:r>
              <a:rPr lang="el-GR" i="1" dirty="0" err="1"/>
              <a:t>καὶ</a:t>
            </a:r>
            <a:r>
              <a:rPr lang="el-GR" i="1" dirty="0"/>
              <a:t> </a:t>
            </a:r>
            <a:r>
              <a:rPr lang="el-GR" i="1" dirty="0" err="1"/>
              <a:t>ἄφθορος</a:t>
            </a:r>
            <a:r>
              <a:rPr lang="el-GR" i="1" dirty="0"/>
              <a:t> </a:t>
            </a:r>
            <a:r>
              <a:rPr lang="el-GR" i="1" dirty="0" err="1"/>
              <a:t>τὸν</a:t>
            </a:r>
            <a:r>
              <a:rPr lang="el-GR" i="1" dirty="0"/>
              <a:t> </a:t>
            </a:r>
            <a:r>
              <a:rPr lang="el-GR" i="1" dirty="0" err="1"/>
              <a:t>λόγον</a:t>
            </a:r>
            <a:r>
              <a:rPr lang="el-GR" i="1" dirty="0"/>
              <a:t> </a:t>
            </a:r>
            <a:r>
              <a:rPr lang="el-GR" i="1" dirty="0" err="1"/>
              <a:t>τὸν</a:t>
            </a:r>
            <a:r>
              <a:rPr lang="el-GR" i="1" dirty="0"/>
              <a:t> </a:t>
            </a:r>
            <a:r>
              <a:rPr lang="el-GR" i="1" dirty="0" err="1"/>
              <a:t>ὑπὸ</a:t>
            </a:r>
            <a:r>
              <a:rPr lang="el-GR" i="1" dirty="0"/>
              <a:t> </a:t>
            </a:r>
            <a:r>
              <a:rPr lang="el-GR" i="1" dirty="0" err="1"/>
              <a:t>τοῦ</a:t>
            </a:r>
            <a:r>
              <a:rPr lang="el-GR" i="1" dirty="0"/>
              <a:t> </a:t>
            </a:r>
            <a:r>
              <a:rPr lang="el-GR" i="1" dirty="0" err="1"/>
              <a:t>ὄφεως</a:t>
            </a:r>
            <a:r>
              <a:rPr lang="el-GR" i="1" dirty="0"/>
              <a:t> </a:t>
            </a:r>
            <a:r>
              <a:rPr lang="el-GR" i="1" dirty="0" err="1"/>
              <a:t>συλλαβοῦσα</a:t>
            </a:r>
            <a:r>
              <a:rPr lang="el-GR" i="1" dirty="0"/>
              <a:t>, </a:t>
            </a:r>
            <a:r>
              <a:rPr lang="el-GR" i="1" dirty="0" err="1"/>
              <a:t>παρακοὴν</a:t>
            </a:r>
            <a:r>
              <a:rPr lang="el-GR" i="1" dirty="0"/>
              <a:t> </a:t>
            </a:r>
            <a:r>
              <a:rPr lang="el-GR" i="1" dirty="0" err="1"/>
              <a:t>καὶ</a:t>
            </a:r>
            <a:r>
              <a:rPr lang="el-GR" i="1" dirty="0"/>
              <a:t> θάνατον </a:t>
            </a:r>
            <a:r>
              <a:rPr lang="el-GR" i="1" dirty="0" err="1"/>
              <a:t>ἔτεκεν</a:t>
            </a:r>
            <a:r>
              <a:rPr lang="el-GR" i="1" dirty="0"/>
              <a:t>· </a:t>
            </a:r>
            <a:r>
              <a:rPr lang="el-GR" i="1" dirty="0" err="1"/>
              <a:t>πίστιν</a:t>
            </a:r>
            <a:r>
              <a:rPr lang="el-GR" i="1" dirty="0"/>
              <a:t> </a:t>
            </a:r>
            <a:r>
              <a:rPr lang="el-GR" i="1" dirty="0" err="1"/>
              <a:t>δὲ</a:t>
            </a:r>
            <a:r>
              <a:rPr lang="el-GR" i="1" dirty="0"/>
              <a:t> </a:t>
            </a:r>
            <a:r>
              <a:rPr lang="el-GR" i="1" dirty="0" err="1"/>
              <a:t>καὶ</a:t>
            </a:r>
            <a:r>
              <a:rPr lang="el-GR" i="1" dirty="0"/>
              <a:t> </a:t>
            </a:r>
            <a:r>
              <a:rPr lang="el-GR" i="1" dirty="0" err="1"/>
              <a:t>χαρὰν</a:t>
            </a:r>
            <a:r>
              <a:rPr lang="el-GR" i="1" dirty="0"/>
              <a:t> </a:t>
            </a:r>
            <a:r>
              <a:rPr lang="el-GR" i="1" dirty="0" err="1"/>
              <a:t>λαβοῦσα</a:t>
            </a:r>
            <a:r>
              <a:rPr lang="el-GR" i="1" dirty="0"/>
              <a:t> Μαρία ἡ Παρθένος, </a:t>
            </a:r>
            <a:r>
              <a:rPr lang="el-GR" i="1" dirty="0" err="1"/>
              <a:t>εὐαγγελιζομένου</a:t>
            </a:r>
            <a:r>
              <a:rPr lang="el-GR" i="1" dirty="0"/>
              <a:t> </a:t>
            </a:r>
            <a:r>
              <a:rPr lang="el-GR" i="1" dirty="0" err="1"/>
              <a:t>αὐτῇ</a:t>
            </a:r>
            <a:r>
              <a:rPr lang="el-GR" i="1" dirty="0"/>
              <a:t> </a:t>
            </a:r>
            <a:r>
              <a:rPr lang="el-GR" i="1" dirty="0" err="1"/>
              <a:t>Γαβριὴλ</a:t>
            </a:r>
            <a:r>
              <a:rPr lang="el-GR" i="1" dirty="0"/>
              <a:t> </a:t>
            </a:r>
            <a:r>
              <a:rPr lang="el-GR" i="1" dirty="0" err="1"/>
              <a:t>Ἀγγέλου</a:t>
            </a:r>
            <a:r>
              <a:rPr lang="el-GR" i="1" dirty="0"/>
              <a:t> </a:t>
            </a:r>
            <a:r>
              <a:rPr lang="el-GR" i="1" dirty="0" err="1"/>
              <a:t>ὅτι</a:t>
            </a:r>
            <a:r>
              <a:rPr lang="el-GR" i="1" dirty="0"/>
              <a:t> </a:t>
            </a:r>
            <a:r>
              <a:rPr lang="el-GR" i="1" dirty="0" err="1"/>
              <a:t>πνεῦμα</a:t>
            </a:r>
            <a:r>
              <a:rPr lang="el-GR" i="1" dirty="0"/>
              <a:t> Κυρίου </a:t>
            </a:r>
            <a:r>
              <a:rPr lang="el-GR" i="1" dirty="0" err="1"/>
              <a:t>ἐπ</a:t>
            </a:r>
            <a:r>
              <a:rPr lang="el-GR" i="1" dirty="0"/>
              <a:t>’ </a:t>
            </a:r>
            <a:r>
              <a:rPr lang="el-GR" i="1" dirty="0" err="1"/>
              <a:t>αὐτὴν</a:t>
            </a:r>
            <a:r>
              <a:rPr lang="el-GR" i="1" dirty="0"/>
              <a:t> </a:t>
            </a:r>
            <a:r>
              <a:rPr lang="el-GR" i="1" dirty="0" err="1"/>
              <a:t>ἐπελεύσεται</a:t>
            </a:r>
            <a:r>
              <a:rPr lang="el-GR" i="1" dirty="0"/>
              <a:t> </a:t>
            </a:r>
            <a:r>
              <a:rPr lang="el-GR" i="1" dirty="0" err="1"/>
              <a:t>καὶ</a:t>
            </a:r>
            <a:r>
              <a:rPr lang="el-GR" i="1" dirty="0"/>
              <a:t> δύναμις </a:t>
            </a:r>
            <a:r>
              <a:rPr lang="el-GR" i="1" dirty="0" err="1"/>
              <a:t>Ὑψίστου</a:t>
            </a:r>
            <a:r>
              <a:rPr lang="el-GR" i="1" dirty="0"/>
              <a:t> </a:t>
            </a:r>
            <a:r>
              <a:rPr lang="el-GR" i="1" dirty="0" err="1"/>
              <a:t>ἐπισκιάσει</a:t>
            </a:r>
            <a:r>
              <a:rPr lang="el-GR" i="1" dirty="0"/>
              <a:t> </a:t>
            </a:r>
            <a:r>
              <a:rPr lang="el-GR" i="1" dirty="0" err="1"/>
              <a:t>αὐτὴν</a:t>
            </a:r>
            <a:r>
              <a:rPr lang="el-GR" i="1" dirty="0"/>
              <a:t>· </a:t>
            </a:r>
            <a:r>
              <a:rPr lang="el-GR" i="1" dirty="0" err="1"/>
              <a:t>διὸ</a:t>
            </a:r>
            <a:r>
              <a:rPr lang="el-GR" i="1" dirty="0"/>
              <a:t> </a:t>
            </a:r>
            <a:r>
              <a:rPr lang="el-GR" i="1" dirty="0" err="1"/>
              <a:t>καὶ</a:t>
            </a:r>
            <a:r>
              <a:rPr lang="el-GR" i="1" dirty="0"/>
              <a:t> </a:t>
            </a:r>
            <a:r>
              <a:rPr lang="el-GR" i="1" dirty="0" err="1"/>
              <a:t>τὸ</a:t>
            </a:r>
            <a:r>
              <a:rPr lang="el-GR" i="1" dirty="0"/>
              <a:t> </a:t>
            </a:r>
            <a:r>
              <a:rPr lang="el-GR" i="1" dirty="0" err="1"/>
              <a:t>γεννώμενον</a:t>
            </a:r>
            <a:r>
              <a:rPr lang="el-GR" i="1" dirty="0"/>
              <a:t> </a:t>
            </a:r>
            <a:r>
              <a:rPr lang="el-GR" i="1" dirty="0" err="1"/>
              <a:t>ἐξ</a:t>
            </a:r>
            <a:r>
              <a:rPr lang="el-GR" i="1" dirty="0"/>
              <a:t>’ </a:t>
            </a:r>
            <a:r>
              <a:rPr lang="el-GR" i="1" dirty="0" err="1"/>
              <a:t>αὐτῆς</a:t>
            </a:r>
            <a:r>
              <a:rPr lang="el-GR" i="1" dirty="0"/>
              <a:t> </a:t>
            </a:r>
            <a:r>
              <a:rPr lang="el-GR" i="1" dirty="0" err="1"/>
              <a:t>ἅγιόν</a:t>
            </a:r>
            <a:r>
              <a:rPr lang="el-GR" i="1" dirty="0"/>
              <a:t> </a:t>
            </a:r>
            <a:r>
              <a:rPr lang="el-GR" i="1" dirty="0" err="1"/>
              <a:t>ἐστιν</a:t>
            </a:r>
            <a:r>
              <a:rPr lang="el-GR" i="1" dirty="0"/>
              <a:t> </a:t>
            </a:r>
            <a:r>
              <a:rPr lang="el-GR" i="1" dirty="0" err="1"/>
              <a:t>Υἱὸς</a:t>
            </a:r>
            <a:r>
              <a:rPr lang="el-GR" i="1" dirty="0"/>
              <a:t> </a:t>
            </a:r>
            <a:r>
              <a:rPr lang="el-GR" i="1" dirty="0" err="1"/>
              <a:t>Θεοῦ</a:t>
            </a:r>
            <a:r>
              <a:rPr lang="el-GR" i="1" dirty="0"/>
              <a:t> </a:t>
            </a:r>
            <a:r>
              <a:rPr lang="el-GR" i="1" dirty="0" err="1"/>
              <a:t>ἀπεκρίνατο</a:t>
            </a:r>
            <a:r>
              <a:rPr lang="el-GR" i="1" dirty="0"/>
              <a:t>… "</a:t>
            </a:r>
            <a:r>
              <a:rPr lang="el-GR" i="1" dirty="0" err="1"/>
              <a:t>Γένοιτό</a:t>
            </a:r>
            <a:r>
              <a:rPr lang="el-GR" i="1" dirty="0"/>
              <a:t> μοι </a:t>
            </a:r>
            <a:r>
              <a:rPr lang="el-GR" i="1" dirty="0" err="1"/>
              <a:t>κατὰ</a:t>
            </a:r>
            <a:r>
              <a:rPr lang="el-GR" i="1" dirty="0"/>
              <a:t> </a:t>
            </a:r>
            <a:r>
              <a:rPr lang="el-GR" i="1" dirty="0" err="1"/>
              <a:t>τὸ</a:t>
            </a:r>
            <a:r>
              <a:rPr lang="el-GR" i="1" dirty="0"/>
              <a:t> </a:t>
            </a:r>
            <a:r>
              <a:rPr lang="el-GR" i="1" dirty="0" err="1"/>
              <a:t>ρῆμα</a:t>
            </a:r>
            <a:r>
              <a:rPr lang="el-GR" i="1" dirty="0"/>
              <a:t> σου". </a:t>
            </a:r>
            <a:r>
              <a:rPr lang="el-GR" i="1" dirty="0" err="1"/>
              <a:t>Καὶ</a:t>
            </a:r>
            <a:r>
              <a:rPr lang="el-GR" i="1" dirty="0"/>
              <a:t> </a:t>
            </a:r>
            <a:r>
              <a:rPr lang="el-GR" i="1" dirty="0" err="1"/>
              <a:t>διὰ</a:t>
            </a:r>
            <a:r>
              <a:rPr lang="el-GR" i="1" dirty="0"/>
              <a:t> ταύτης </a:t>
            </a:r>
            <a:r>
              <a:rPr lang="el-GR" i="1" dirty="0" err="1"/>
              <a:t>γεγένηται</a:t>
            </a:r>
            <a:r>
              <a:rPr lang="el-GR" i="1" dirty="0"/>
              <a:t> </a:t>
            </a:r>
            <a:r>
              <a:rPr lang="el-GR" i="1" dirty="0" err="1"/>
              <a:t>οὗτος</a:t>
            </a:r>
            <a:r>
              <a:rPr lang="el-GR" i="1" dirty="0"/>
              <a:t>, </a:t>
            </a:r>
            <a:r>
              <a:rPr lang="el-GR" i="1" dirty="0" err="1"/>
              <a:t>περὶ</a:t>
            </a:r>
            <a:r>
              <a:rPr lang="el-GR" i="1" dirty="0"/>
              <a:t> </a:t>
            </a:r>
            <a:r>
              <a:rPr lang="el-GR" i="1" dirty="0" err="1"/>
              <a:t>οὗ</a:t>
            </a:r>
            <a:r>
              <a:rPr lang="el-GR" i="1" dirty="0"/>
              <a:t> </a:t>
            </a:r>
            <a:r>
              <a:rPr lang="el-GR" i="1" dirty="0" err="1"/>
              <a:t>τὰς</a:t>
            </a:r>
            <a:r>
              <a:rPr lang="el-GR" i="1" dirty="0"/>
              <a:t> </a:t>
            </a:r>
            <a:r>
              <a:rPr lang="el-GR" i="1" dirty="0" err="1"/>
              <a:t>τοσαύτας</a:t>
            </a:r>
            <a:r>
              <a:rPr lang="el-GR" i="1" dirty="0"/>
              <a:t> </a:t>
            </a:r>
            <a:r>
              <a:rPr lang="el-GR" i="1" dirty="0" err="1"/>
              <a:t>γραφὰς</a:t>
            </a:r>
            <a:r>
              <a:rPr lang="el-GR" i="1" dirty="0"/>
              <a:t> </a:t>
            </a:r>
            <a:r>
              <a:rPr lang="el-GR" i="1" dirty="0" err="1"/>
              <a:t>ἀπεδείξαμεν</a:t>
            </a:r>
            <a:r>
              <a:rPr lang="el-GR" i="1" dirty="0"/>
              <a:t> </a:t>
            </a:r>
            <a:r>
              <a:rPr lang="el-GR" i="1" dirty="0" err="1"/>
              <a:t>εἰρῆσθαι</a:t>
            </a:r>
            <a:r>
              <a:rPr lang="el-GR" i="1" dirty="0"/>
              <a:t> δι' </a:t>
            </a:r>
            <a:r>
              <a:rPr lang="el-GR" i="1" dirty="0" err="1"/>
              <a:t>οὗ</a:t>
            </a:r>
            <a:r>
              <a:rPr lang="el-GR" i="1" dirty="0"/>
              <a:t> </a:t>
            </a:r>
            <a:r>
              <a:rPr lang="el-GR" i="1" dirty="0" err="1"/>
              <a:t>Θεὸς</a:t>
            </a:r>
            <a:r>
              <a:rPr lang="el-GR" i="1" dirty="0"/>
              <a:t> </a:t>
            </a:r>
            <a:r>
              <a:rPr lang="el-GR" i="1" dirty="0" err="1"/>
              <a:t>τὸν</a:t>
            </a:r>
            <a:r>
              <a:rPr lang="el-GR" i="1" dirty="0"/>
              <a:t> τε </a:t>
            </a:r>
            <a:r>
              <a:rPr lang="el-GR" i="1" dirty="0" err="1"/>
              <a:t>ὄφιν</a:t>
            </a:r>
            <a:r>
              <a:rPr lang="el-GR" i="1" dirty="0"/>
              <a:t> </a:t>
            </a:r>
            <a:r>
              <a:rPr lang="el-GR" i="1" dirty="0" err="1"/>
              <a:t>καὶ</a:t>
            </a:r>
            <a:r>
              <a:rPr lang="el-GR" i="1" dirty="0"/>
              <a:t> </a:t>
            </a:r>
            <a:r>
              <a:rPr lang="el-GR" i="1" dirty="0" err="1"/>
              <a:t>τοὺς</a:t>
            </a:r>
            <a:r>
              <a:rPr lang="el-GR" i="1" dirty="0"/>
              <a:t> </a:t>
            </a:r>
            <a:r>
              <a:rPr lang="el-GR" i="1" dirty="0" err="1"/>
              <a:t>ὁμοιωθέντας</a:t>
            </a:r>
            <a:r>
              <a:rPr lang="el-GR" i="1" dirty="0"/>
              <a:t> </a:t>
            </a:r>
            <a:r>
              <a:rPr lang="el-GR" i="1" dirty="0" err="1"/>
              <a:t>ἀγγέλλους</a:t>
            </a:r>
            <a:r>
              <a:rPr lang="el-GR" i="1" dirty="0"/>
              <a:t> </a:t>
            </a:r>
            <a:r>
              <a:rPr lang="el-GR" i="1" dirty="0" err="1"/>
              <a:t>καὶ</a:t>
            </a:r>
            <a:r>
              <a:rPr lang="el-GR" i="1" dirty="0"/>
              <a:t> </a:t>
            </a:r>
            <a:r>
              <a:rPr lang="el-GR" i="1" dirty="0" err="1"/>
              <a:t>ἀνθρώπους</a:t>
            </a:r>
            <a:r>
              <a:rPr lang="el-GR" i="1" dirty="0"/>
              <a:t> καταλύει· </a:t>
            </a:r>
            <a:r>
              <a:rPr lang="el-GR" i="1" dirty="0" err="1"/>
              <a:t>ἀπαλλαγὴν</a:t>
            </a:r>
            <a:r>
              <a:rPr lang="el-GR" i="1" dirty="0"/>
              <a:t> </a:t>
            </a:r>
            <a:r>
              <a:rPr lang="el-GR" i="1" dirty="0" err="1"/>
              <a:t>δὲ</a:t>
            </a:r>
            <a:r>
              <a:rPr lang="el-GR" i="1" dirty="0"/>
              <a:t> </a:t>
            </a:r>
            <a:r>
              <a:rPr lang="el-GR" i="1" dirty="0" err="1"/>
              <a:t>τοῦ</a:t>
            </a:r>
            <a:r>
              <a:rPr lang="el-GR" i="1" dirty="0"/>
              <a:t> θανάτου </a:t>
            </a:r>
            <a:r>
              <a:rPr lang="el-GR" i="1" dirty="0" err="1"/>
              <a:t>τοῖς</a:t>
            </a:r>
            <a:r>
              <a:rPr lang="el-GR" i="1" dirty="0"/>
              <a:t> </a:t>
            </a:r>
            <a:r>
              <a:rPr lang="el-GR" i="1" dirty="0" err="1"/>
              <a:t>μεταγιγνώσκουσιν</a:t>
            </a:r>
            <a:r>
              <a:rPr lang="el-GR" i="1" dirty="0"/>
              <a:t> </a:t>
            </a:r>
            <a:r>
              <a:rPr lang="el-GR" i="1" dirty="0" err="1"/>
              <a:t>ἀπὸ</a:t>
            </a:r>
            <a:r>
              <a:rPr lang="el-GR" i="1" dirty="0"/>
              <a:t> </a:t>
            </a:r>
            <a:r>
              <a:rPr lang="el-GR" i="1" dirty="0" err="1"/>
              <a:t>τῶν</a:t>
            </a:r>
            <a:r>
              <a:rPr lang="el-GR" i="1" dirty="0"/>
              <a:t> φαύλων </a:t>
            </a:r>
            <a:r>
              <a:rPr lang="el-GR" i="1" dirty="0" err="1"/>
              <a:t>καὶ</a:t>
            </a:r>
            <a:r>
              <a:rPr lang="el-GR" i="1" dirty="0"/>
              <a:t> </a:t>
            </a:r>
            <a:r>
              <a:rPr lang="el-GR" i="1" dirty="0" err="1"/>
              <a:t>πιστεύουσιν</a:t>
            </a:r>
            <a:r>
              <a:rPr lang="el-GR" i="1" dirty="0"/>
              <a:t> </a:t>
            </a:r>
            <a:r>
              <a:rPr lang="el-GR" i="1" dirty="0" err="1"/>
              <a:t>εἰς</a:t>
            </a:r>
            <a:r>
              <a:rPr lang="el-GR" i="1" dirty="0"/>
              <a:t> </a:t>
            </a:r>
            <a:r>
              <a:rPr lang="el-GR" i="1" dirty="0" err="1"/>
              <a:t>αὐτὸν</a:t>
            </a:r>
            <a:r>
              <a:rPr lang="el-GR" i="1" dirty="0"/>
              <a:t> </a:t>
            </a:r>
            <a:r>
              <a:rPr lang="el-GR" i="1" dirty="0" err="1"/>
              <a:t>ἐργάζεται</a:t>
            </a:r>
            <a:r>
              <a:rPr lang="el-GR" dirty="0"/>
              <a:t>». (</a:t>
            </a:r>
            <a:r>
              <a:rPr lang="el-GR" i="1" dirty="0"/>
              <a:t>Διάλογος προς Τρύφωνα</a:t>
            </a:r>
            <a:r>
              <a:rPr lang="el-GR" dirty="0"/>
              <a:t>, 100, </a:t>
            </a:r>
            <a:r>
              <a:rPr lang="en-US" dirty="0"/>
              <a:t>PG 6, 712A)</a:t>
            </a:r>
          </a:p>
          <a:p>
            <a:r>
              <a:rPr lang="el-GR" dirty="0"/>
              <a:t>Ο Ιουστίνος από τη μια πλευρά επισημαίνει τις ομοιότητες μεταξύ τους και από την άλλη τις αντιθέσεις. Ως προς τις ομοιότητες αυτές συνοψίζονται στην παρθενία και των δύο, ως προς τις αντιθέσεις εντοπίζονται στην ανυπακοή της πρώτης και στην υπακοή της δεύτερης, οι οποίες ως τρόποι ζωής και στάσεις απέναντι στο θέλημα του Θεού συνεπάγονται και διαφορετικά αποτελέσματα. </a:t>
            </a:r>
          </a:p>
        </p:txBody>
      </p:sp>
    </p:spTree>
    <p:extLst>
      <p:ext uri="{BB962C8B-B14F-4D97-AF65-F5344CB8AC3E}">
        <p14:creationId xmlns:p14="http://schemas.microsoft.com/office/powerpoint/2010/main" val="26225439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98490"/>
          </a:xfrm>
        </p:spPr>
        <p:txBody>
          <a:bodyPr/>
          <a:lstStyle/>
          <a:p>
            <a:pPr algn="ctr"/>
            <a:r>
              <a:rPr lang="el-GR" dirty="0"/>
              <a:t>ΕΥΑ-ΜΑΡΙΑ</a:t>
            </a:r>
          </a:p>
        </p:txBody>
      </p:sp>
      <p:sp>
        <p:nvSpPr>
          <p:cNvPr id="3" name="Θέση περιεχομένου 2"/>
          <p:cNvSpPr>
            <a:spLocks noGrp="1"/>
          </p:cNvSpPr>
          <p:nvPr>
            <p:ph idx="1"/>
          </p:nvPr>
        </p:nvSpPr>
        <p:spPr>
          <a:xfrm>
            <a:off x="0" y="643944"/>
            <a:ext cx="12192000" cy="6214056"/>
          </a:xfrm>
        </p:spPr>
        <p:txBody>
          <a:bodyPr>
            <a:normAutofit lnSpcReduction="10000"/>
          </a:bodyPr>
          <a:lstStyle/>
          <a:p>
            <a:r>
              <a:rPr lang="el-GR" dirty="0"/>
              <a:t>Μετά τον Ιουστίνο ο Πατέρας της Εκκλησίας που αναπτύσσει περισσότερο την αναλογία Εύας-Μαρίας είναι ο </a:t>
            </a:r>
            <a:r>
              <a:rPr lang="el-GR" b="1" dirty="0"/>
              <a:t>Ειρηναίος</a:t>
            </a:r>
            <a:r>
              <a:rPr lang="el-GR" dirty="0"/>
              <a:t>. Τη διδασκαλία του για την Παρθένο Μαρίας ως δεύτερης Εύας την εντάσσει μέσα στη θεολογική του διδασκαλία για την ανακεφαλαίωση, που σχετίζεται άμεσα με τη σωτηριολογία του. Έτσι τονίζει ότι "</a:t>
            </a:r>
            <a:r>
              <a:rPr lang="el-GR" i="1" dirty="0"/>
              <a:t>δι' </a:t>
            </a:r>
            <a:r>
              <a:rPr lang="el-GR" i="1" dirty="0" err="1"/>
              <a:t>αἰνίγματος</a:t>
            </a:r>
            <a:r>
              <a:rPr lang="el-GR" i="1" dirty="0"/>
              <a:t> ἡ Μαρία μήτηρ ζώντων </a:t>
            </a:r>
            <a:r>
              <a:rPr lang="el-GR" i="1" dirty="0" err="1"/>
              <a:t>κέκληται</a:t>
            </a:r>
            <a:r>
              <a:rPr lang="el-GR" dirty="0"/>
              <a:t>", εφόσον "</a:t>
            </a:r>
            <a:r>
              <a:rPr lang="el-GR" i="1" dirty="0" err="1"/>
              <a:t>αὕτη</a:t>
            </a:r>
            <a:r>
              <a:rPr lang="el-GR" i="1" dirty="0"/>
              <a:t> </a:t>
            </a:r>
            <a:r>
              <a:rPr lang="el-GR" i="1" dirty="0" err="1"/>
              <a:t>ἐστίν</a:t>
            </a:r>
            <a:r>
              <a:rPr lang="el-GR" i="1" dirty="0"/>
              <a:t> ἡ </a:t>
            </a:r>
            <a:r>
              <a:rPr lang="el-GR" i="1" dirty="0" err="1"/>
              <a:t>παρὰ</a:t>
            </a:r>
            <a:r>
              <a:rPr lang="el-GR" i="1" dirty="0"/>
              <a:t> </a:t>
            </a:r>
            <a:r>
              <a:rPr lang="el-GR" i="1" dirty="0" err="1"/>
              <a:t>τῇ</a:t>
            </a:r>
            <a:r>
              <a:rPr lang="el-GR" i="1" dirty="0"/>
              <a:t> </a:t>
            </a:r>
            <a:r>
              <a:rPr lang="el-GR" i="1" dirty="0" err="1"/>
              <a:t>Εὔᾳ</a:t>
            </a:r>
            <a:r>
              <a:rPr lang="el-GR" i="1" dirty="0"/>
              <a:t> </a:t>
            </a:r>
            <a:r>
              <a:rPr lang="el-GR" i="1" dirty="0" err="1"/>
              <a:t>σημαινομένη</a:t>
            </a:r>
            <a:r>
              <a:rPr lang="el-GR" dirty="0"/>
              <a:t>". (</a:t>
            </a:r>
            <a:r>
              <a:rPr lang="el-GR" i="1" dirty="0" err="1"/>
              <a:t>Ἔλεγχος</a:t>
            </a:r>
            <a:r>
              <a:rPr lang="el-GR" i="1" dirty="0"/>
              <a:t> </a:t>
            </a:r>
            <a:r>
              <a:rPr lang="el-GR" i="1" dirty="0" err="1"/>
              <a:t>καὶ</a:t>
            </a:r>
            <a:r>
              <a:rPr lang="el-GR" i="1" dirty="0"/>
              <a:t> </a:t>
            </a:r>
            <a:r>
              <a:rPr lang="el-GR" i="1" dirty="0" err="1"/>
              <a:t>ἀνατροπὴ</a:t>
            </a:r>
            <a:r>
              <a:rPr lang="el-GR" i="1" dirty="0"/>
              <a:t> </a:t>
            </a:r>
            <a:r>
              <a:rPr lang="el-GR" i="1" dirty="0" err="1"/>
              <a:t>τῆς</a:t>
            </a:r>
            <a:r>
              <a:rPr lang="el-GR" i="1" dirty="0"/>
              <a:t> ψευδωνύμου γνώ</a:t>
            </a:r>
            <a:r>
              <a:rPr lang="el-GR" dirty="0"/>
              <a:t>σεως, </a:t>
            </a:r>
            <a:r>
              <a:rPr lang="en-US" dirty="0"/>
              <a:t>PG 7, 1175B)</a:t>
            </a:r>
            <a:endParaRPr lang="el-GR" dirty="0"/>
          </a:p>
          <a:p>
            <a:r>
              <a:rPr lang="el-GR" dirty="0"/>
              <a:t>Τον Ιουστίνο επαναλαμβάνει και ο </a:t>
            </a:r>
            <a:r>
              <a:rPr lang="el-GR" b="1" dirty="0"/>
              <a:t>Ιωάννης ο Δαμασκηνός</a:t>
            </a:r>
            <a:r>
              <a:rPr lang="el-GR" dirty="0"/>
              <a:t>: "</a:t>
            </a:r>
            <a:r>
              <a:rPr lang="el-GR" i="1" dirty="0" err="1"/>
              <a:t>Εἰ</a:t>
            </a:r>
            <a:r>
              <a:rPr lang="el-GR" i="1" dirty="0"/>
              <a:t> </a:t>
            </a:r>
            <a:r>
              <a:rPr lang="el-GR" i="1" dirty="0" err="1"/>
              <a:t>γὰρ</a:t>
            </a:r>
            <a:r>
              <a:rPr lang="el-GR" i="1" dirty="0"/>
              <a:t> </a:t>
            </a:r>
            <a:r>
              <a:rPr lang="el-GR" i="1" dirty="0" err="1"/>
              <a:t>καὶ</a:t>
            </a:r>
            <a:r>
              <a:rPr lang="el-GR" i="1" dirty="0"/>
              <a:t> ἡ πρώτη </a:t>
            </a:r>
            <a:r>
              <a:rPr lang="el-GR" i="1" dirty="0" err="1"/>
              <a:t>Εὔα</a:t>
            </a:r>
            <a:r>
              <a:rPr lang="el-GR" i="1" dirty="0"/>
              <a:t> </a:t>
            </a:r>
            <a:r>
              <a:rPr lang="el-GR" i="1" dirty="0" err="1"/>
              <a:t>ἐν</a:t>
            </a:r>
            <a:r>
              <a:rPr lang="el-GR" i="1" dirty="0"/>
              <a:t> </a:t>
            </a:r>
            <a:r>
              <a:rPr lang="el-GR" i="1" dirty="0" err="1"/>
              <a:t>παραβάσει</a:t>
            </a:r>
            <a:r>
              <a:rPr lang="el-GR" i="1" dirty="0"/>
              <a:t> </a:t>
            </a:r>
            <a:r>
              <a:rPr lang="el-GR" i="1" dirty="0" err="1"/>
              <a:t>γέγονε</a:t>
            </a:r>
            <a:r>
              <a:rPr lang="el-GR" i="1" dirty="0"/>
              <a:t> </a:t>
            </a:r>
            <a:r>
              <a:rPr lang="el-GR" i="1" dirty="0" err="1"/>
              <a:t>καὶ</a:t>
            </a:r>
            <a:r>
              <a:rPr lang="el-GR" i="1" dirty="0"/>
              <a:t> δι' </a:t>
            </a:r>
            <a:r>
              <a:rPr lang="el-GR" i="1" dirty="0" err="1"/>
              <a:t>αὐτῆς</a:t>
            </a:r>
            <a:r>
              <a:rPr lang="el-GR" i="1" dirty="0"/>
              <a:t> </a:t>
            </a:r>
            <a:r>
              <a:rPr lang="el-GR" i="1" dirty="0" err="1"/>
              <a:t>εἰσῆλθεν</a:t>
            </a:r>
            <a:r>
              <a:rPr lang="el-GR" i="1" dirty="0"/>
              <a:t> ὁ θάνατος, </a:t>
            </a:r>
            <a:r>
              <a:rPr lang="el-GR" i="1" dirty="0" err="1"/>
              <a:t>διακονησαμένης</a:t>
            </a:r>
            <a:r>
              <a:rPr lang="el-GR" i="1" dirty="0"/>
              <a:t> </a:t>
            </a:r>
            <a:r>
              <a:rPr lang="el-GR" i="1" dirty="0" err="1"/>
              <a:t>τῷ</a:t>
            </a:r>
            <a:r>
              <a:rPr lang="el-GR" i="1" dirty="0"/>
              <a:t> </a:t>
            </a:r>
            <a:r>
              <a:rPr lang="el-GR" i="1" dirty="0" err="1"/>
              <a:t>ὄφει</a:t>
            </a:r>
            <a:r>
              <a:rPr lang="el-GR" i="1" dirty="0"/>
              <a:t> </a:t>
            </a:r>
            <a:r>
              <a:rPr lang="el-GR" i="1" dirty="0" err="1"/>
              <a:t>πρὸς</a:t>
            </a:r>
            <a:r>
              <a:rPr lang="el-GR" i="1" dirty="0"/>
              <a:t> </a:t>
            </a:r>
            <a:r>
              <a:rPr lang="el-GR" i="1" dirty="0" err="1"/>
              <a:t>τὸν</a:t>
            </a:r>
            <a:r>
              <a:rPr lang="el-GR" i="1" dirty="0"/>
              <a:t> προπάτορα, </a:t>
            </a:r>
            <a:r>
              <a:rPr lang="el-GR" i="1" dirty="0" err="1"/>
              <a:t>ἀλλ</a:t>
            </a:r>
            <a:r>
              <a:rPr lang="el-GR" i="1" dirty="0"/>
              <a:t>' ἡ Μαρία </a:t>
            </a:r>
            <a:r>
              <a:rPr lang="el-GR" i="1" dirty="0" err="1"/>
              <a:t>ἐξυπηρετησαμένη</a:t>
            </a:r>
            <a:r>
              <a:rPr lang="el-GR" i="1" dirty="0"/>
              <a:t> </a:t>
            </a:r>
            <a:r>
              <a:rPr lang="el-GR" i="1" dirty="0" err="1"/>
              <a:t>τῷ</a:t>
            </a:r>
            <a:r>
              <a:rPr lang="el-GR" i="1" dirty="0"/>
              <a:t> </a:t>
            </a:r>
            <a:r>
              <a:rPr lang="el-GR" i="1" dirty="0" err="1"/>
              <a:t>θείῳ</a:t>
            </a:r>
            <a:r>
              <a:rPr lang="el-GR" i="1" dirty="0"/>
              <a:t> </a:t>
            </a:r>
            <a:r>
              <a:rPr lang="el-GR" i="1" dirty="0" err="1"/>
              <a:t>βουλήματι</a:t>
            </a:r>
            <a:r>
              <a:rPr lang="el-GR" i="1" dirty="0"/>
              <a:t> </a:t>
            </a:r>
            <a:r>
              <a:rPr lang="el-GR" i="1" dirty="0" err="1"/>
              <a:t>τὸν</a:t>
            </a:r>
            <a:r>
              <a:rPr lang="el-GR" i="1" dirty="0"/>
              <a:t> </a:t>
            </a:r>
            <a:r>
              <a:rPr lang="el-GR" i="1" dirty="0" err="1"/>
              <a:t>ἀπατήσαντα</a:t>
            </a:r>
            <a:r>
              <a:rPr lang="el-GR" i="1" dirty="0"/>
              <a:t> </a:t>
            </a:r>
            <a:r>
              <a:rPr lang="el-GR" i="1" dirty="0" err="1"/>
              <a:t>ὄφιν</a:t>
            </a:r>
            <a:r>
              <a:rPr lang="el-GR" i="1" dirty="0"/>
              <a:t> </a:t>
            </a:r>
            <a:r>
              <a:rPr lang="el-GR" i="1" dirty="0" err="1"/>
              <a:t>ἠπάτησε</a:t>
            </a:r>
            <a:r>
              <a:rPr lang="el-GR" i="1" dirty="0"/>
              <a:t> </a:t>
            </a:r>
            <a:r>
              <a:rPr lang="el-GR" i="1" dirty="0" err="1"/>
              <a:t>καὶ</a:t>
            </a:r>
            <a:r>
              <a:rPr lang="el-GR" i="1" dirty="0"/>
              <a:t> </a:t>
            </a:r>
            <a:r>
              <a:rPr lang="el-GR" i="1" dirty="0" err="1"/>
              <a:t>τῷ</a:t>
            </a:r>
            <a:r>
              <a:rPr lang="el-GR" i="1" dirty="0"/>
              <a:t> </a:t>
            </a:r>
            <a:r>
              <a:rPr lang="el-GR" i="1" dirty="0" err="1"/>
              <a:t>κόσμῳ</a:t>
            </a:r>
            <a:r>
              <a:rPr lang="el-GR" i="1" dirty="0"/>
              <a:t> </a:t>
            </a:r>
            <a:r>
              <a:rPr lang="el-GR" i="1" dirty="0" err="1"/>
              <a:t>τὴν</a:t>
            </a:r>
            <a:r>
              <a:rPr lang="el-GR" i="1" dirty="0"/>
              <a:t> </a:t>
            </a:r>
            <a:r>
              <a:rPr lang="el-GR" i="1" dirty="0" err="1"/>
              <a:t>ἀφθαρσίαν</a:t>
            </a:r>
            <a:r>
              <a:rPr lang="el-GR" i="1" dirty="0"/>
              <a:t> </a:t>
            </a:r>
            <a:r>
              <a:rPr lang="el-GR" i="1" dirty="0" err="1"/>
              <a:t>εἰσήγαγεν</a:t>
            </a:r>
            <a:r>
              <a:rPr lang="el-GR" dirty="0"/>
              <a:t>". (</a:t>
            </a:r>
            <a:r>
              <a:rPr lang="el-GR" i="1" dirty="0" err="1"/>
              <a:t>Εἰς</a:t>
            </a:r>
            <a:r>
              <a:rPr lang="el-GR" i="1" dirty="0"/>
              <a:t> </a:t>
            </a:r>
            <a:r>
              <a:rPr lang="el-GR" i="1" dirty="0" err="1"/>
              <a:t>τὸ</a:t>
            </a:r>
            <a:r>
              <a:rPr lang="el-GR" i="1" dirty="0"/>
              <a:t> </a:t>
            </a:r>
            <a:r>
              <a:rPr lang="el-GR" i="1" dirty="0" err="1"/>
              <a:t>γενέσιον</a:t>
            </a:r>
            <a:r>
              <a:rPr lang="el-GR" i="1" dirty="0"/>
              <a:t> </a:t>
            </a:r>
            <a:r>
              <a:rPr lang="el-GR" i="1" dirty="0" err="1"/>
              <a:t>τῆς</a:t>
            </a:r>
            <a:r>
              <a:rPr lang="el-GR" i="1" dirty="0"/>
              <a:t> Θεοτόκου</a:t>
            </a:r>
            <a:r>
              <a:rPr lang="el-GR" dirty="0"/>
              <a:t>, 7, </a:t>
            </a:r>
            <a:r>
              <a:rPr lang="en-US" dirty="0"/>
              <a:t>PG 96, 672C) </a:t>
            </a:r>
          </a:p>
          <a:p>
            <a:r>
              <a:rPr lang="el-GR" dirty="0"/>
              <a:t>Και ο </a:t>
            </a:r>
            <a:r>
              <a:rPr lang="el-GR" b="1" dirty="0"/>
              <a:t>Αμφιλόχιος Ικονίου </a:t>
            </a:r>
            <a:r>
              <a:rPr lang="el-GR" dirty="0"/>
              <a:t>τονίζει με τη σειρά του "</a:t>
            </a:r>
            <a:r>
              <a:rPr lang="el-GR" i="1" dirty="0" err="1"/>
              <a:t>Ἠλευθέρωται</a:t>
            </a:r>
            <a:r>
              <a:rPr lang="el-GR" i="1" dirty="0"/>
              <a:t> κόσμος </a:t>
            </a:r>
            <a:r>
              <a:rPr lang="el-GR" i="1" dirty="0" err="1"/>
              <a:t>διὰ</a:t>
            </a:r>
            <a:r>
              <a:rPr lang="el-GR" i="1" dirty="0"/>
              <a:t> Παρθένου, ὁ </a:t>
            </a:r>
            <a:r>
              <a:rPr lang="el-GR" i="1" dirty="0" err="1"/>
              <a:t>διὰ</a:t>
            </a:r>
            <a:r>
              <a:rPr lang="el-GR" i="1" dirty="0"/>
              <a:t> ταύτης </a:t>
            </a:r>
            <a:r>
              <a:rPr lang="el-GR" i="1" dirty="0" err="1"/>
              <a:t>τὸ</a:t>
            </a:r>
            <a:r>
              <a:rPr lang="el-GR" i="1" dirty="0"/>
              <a:t> </a:t>
            </a:r>
            <a:r>
              <a:rPr lang="el-GR" i="1" dirty="0" err="1"/>
              <a:t>πρὶν</a:t>
            </a:r>
            <a:r>
              <a:rPr lang="el-GR" i="1" dirty="0"/>
              <a:t> </a:t>
            </a:r>
            <a:r>
              <a:rPr lang="el-GR" i="1" dirty="0" err="1"/>
              <a:t>ὑπὸ</a:t>
            </a:r>
            <a:r>
              <a:rPr lang="el-GR" i="1" dirty="0"/>
              <a:t> </a:t>
            </a:r>
            <a:r>
              <a:rPr lang="el-GR" i="1" dirty="0" err="1"/>
              <a:t>τὴν</a:t>
            </a:r>
            <a:r>
              <a:rPr lang="el-GR" i="1" dirty="0"/>
              <a:t> </a:t>
            </a:r>
            <a:r>
              <a:rPr lang="el-GR" i="1" dirty="0" err="1"/>
              <a:t>ἁματίαν</a:t>
            </a:r>
            <a:r>
              <a:rPr lang="el-GR" i="1" dirty="0"/>
              <a:t> πεσών</a:t>
            </a:r>
            <a:r>
              <a:rPr lang="el-GR" dirty="0"/>
              <a:t>". (</a:t>
            </a:r>
            <a:r>
              <a:rPr lang="el-GR" i="1" dirty="0" err="1"/>
              <a:t>Εἰς</a:t>
            </a:r>
            <a:r>
              <a:rPr lang="el-GR" i="1" dirty="0"/>
              <a:t> </a:t>
            </a:r>
            <a:r>
              <a:rPr lang="el-GR" i="1" dirty="0" err="1"/>
              <a:t>τὰ</a:t>
            </a:r>
            <a:r>
              <a:rPr lang="el-GR" i="1" dirty="0"/>
              <a:t> γενέθλια </a:t>
            </a:r>
            <a:r>
              <a:rPr lang="el-GR" i="1" dirty="0" err="1"/>
              <a:t>τοῦ</a:t>
            </a:r>
            <a:r>
              <a:rPr lang="el-GR" i="1" dirty="0"/>
              <a:t> </a:t>
            </a:r>
            <a:r>
              <a:rPr lang="el-GR" i="1" dirty="0" err="1"/>
              <a:t>Σωτῆρος</a:t>
            </a:r>
            <a:r>
              <a:rPr lang="el-GR" i="1" dirty="0"/>
              <a:t> </a:t>
            </a:r>
            <a:r>
              <a:rPr lang="el-GR" i="1" dirty="0" err="1"/>
              <a:t>Χριστοῦ</a:t>
            </a:r>
            <a:r>
              <a:rPr lang="el-GR" dirty="0"/>
              <a:t> 1, </a:t>
            </a:r>
            <a:r>
              <a:rPr lang="en-US" dirty="0"/>
              <a:t>PG39, 40D-41A)</a:t>
            </a:r>
            <a:endParaRPr lang="el-GR" dirty="0"/>
          </a:p>
        </p:txBody>
      </p:sp>
    </p:spTree>
    <p:extLst>
      <p:ext uri="{BB962C8B-B14F-4D97-AF65-F5344CB8AC3E}">
        <p14:creationId xmlns:p14="http://schemas.microsoft.com/office/powerpoint/2010/main" val="28105999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721217"/>
          </a:xfrm>
        </p:spPr>
        <p:txBody>
          <a:bodyPr/>
          <a:lstStyle/>
          <a:p>
            <a:pPr algn="ctr"/>
            <a:r>
              <a:rPr lang="el-GR" dirty="0"/>
              <a:t>ΕΥΑ-ΜΑΡΙΑ</a:t>
            </a:r>
          </a:p>
        </p:txBody>
      </p:sp>
      <p:sp>
        <p:nvSpPr>
          <p:cNvPr id="3" name="Θέση περιεχομένου 2"/>
          <p:cNvSpPr>
            <a:spLocks noGrp="1"/>
          </p:cNvSpPr>
          <p:nvPr>
            <p:ph idx="1"/>
          </p:nvPr>
        </p:nvSpPr>
        <p:spPr>
          <a:xfrm>
            <a:off x="0" y="602132"/>
            <a:ext cx="12192000" cy="6255868"/>
          </a:xfrm>
        </p:spPr>
        <p:txBody>
          <a:bodyPr>
            <a:normAutofit fontScale="92500" lnSpcReduction="10000"/>
          </a:bodyPr>
          <a:lstStyle/>
          <a:p>
            <a:r>
              <a:rPr lang="el-GR" dirty="0"/>
              <a:t>Σύμφωνα με τον </a:t>
            </a:r>
            <a:r>
              <a:rPr lang="el-GR" b="1" dirty="0"/>
              <a:t>Ειρηναίο</a:t>
            </a:r>
            <a:r>
              <a:rPr lang="el-GR" dirty="0"/>
              <a:t> η Μαρία είναι η παρθένος γη, από την οποία ο Θεός έλαβε το σώμα του νέου Αδάμ, "</a:t>
            </a:r>
            <a:r>
              <a:rPr lang="el-GR" b="1" i="1" dirty="0" err="1">
                <a:solidFill>
                  <a:srgbClr val="FF0000"/>
                </a:solidFill>
              </a:rPr>
              <a:t>ἵνα</a:t>
            </a:r>
            <a:r>
              <a:rPr lang="el-GR" b="1" i="1" dirty="0">
                <a:solidFill>
                  <a:srgbClr val="FF0000"/>
                </a:solidFill>
              </a:rPr>
              <a:t> </a:t>
            </a:r>
            <a:r>
              <a:rPr lang="el-GR" b="1" i="1" dirty="0" err="1">
                <a:solidFill>
                  <a:srgbClr val="FF0000"/>
                </a:solidFill>
              </a:rPr>
              <a:t>μὴ</a:t>
            </a:r>
            <a:r>
              <a:rPr lang="el-GR" b="1" i="1" dirty="0">
                <a:solidFill>
                  <a:srgbClr val="FF0000"/>
                </a:solidFill>
              </a:rPr>
              <a:t> </a:t>
            </a:r>
            <a:r>
              <a:rPr lang="el-GR" b="1" i="1" dirty="0" err="1">
                <a:solidFill>
                  <a:srgbClr val="FF0000"/>
                </a:solidFill>
              </a:rPr>
              <a:t>ἄλλη</a:t>
            </a:r>
            <a:r>
              <a:rPr lang="el-GR" b="1" i="1" dirty="0">
                <a:solidFill>
                  <a:srgbClr val="FF0000"/>
                </a:solidFill>
              </a:rPr>
              <a:t> </a:t>
            </a:r>
            <a:r>
              <a:rPr lang="el-GR" b="1" i="1" dirty="0" err="1">
                <a:solidFill>
                  <a:srgbClr val="FF0000"/>
                </a:solidFill>
              </a:rPr>
              <a:t>πλάσις</a:t>
            </a:r>
            <a:r>
              <a:rPr lang="el-GR" b="1" i="1" dirty="0">
                <a:solidFill>
                  <a:srgbClr val="FF0000"/>
                </a:solidFill>
              </a:rPr>
              <a:t> </a:t>
            </a:r>
            <a:r>
              <a:rPr lang="el-GR" b="1" i="1" dirty="0" err="1">
                <a:solidFill>
                  <a:srgbClr val="FF0000"/>
                </a:solidFill>
              </a:rPr>
              <a:t>γένηται</a:t>
            </a:r>
            <a:r>
              <a:rPr lang="el-GR" b="1" i="1" dirty="0">
                <a:solidFill>
                  <a:srgbClr val="FF0000"/>
                </a:solidFill>
              </a:rPr>
              <a:t>, </a:t>
            </a:r>
            <a:r>
              <a:rPr lang="el-GR" b="1" i="1" dirty="0" err="1">
                <a:solidFill>
                  <a:srgbClr val="FF0000"/>
                </a:solidFill>
              </a:rPr>
              <a:t>μηδὲ</a:t>
            </a:r>
            <a:r>
              <a:rPr lang="el-GR" b="1" i="1" dirty="0">
                <a:solidFill>
                  <a:srgbClr val="FF0000"/>
                </a:solidFill>
              </a:rPr>
              <a:t> </a:t>
            </a:r>
            <a:r>
              <a:rPr lang="el-GR" b="1" i="1" dirty="0" err="1">
                <a:solidFill>
                  <a:srgbClr val="FF0000"/>
                </a:solidFill>
              </a:rPr>
              <a:t>ἄλλο</a:t>
            </a:r>
            <a:r>
              <a:rPr lang="el-GR" b="1" i="1" dirty="0">
                <a:solidFill>
                  <a:srgbClr val="FF0000"/>
                </a:solidFill>
              </a:rPr>
              <a:t> </a:t>
            </a:r>
            <a:r>
              <a:rPr lang="el-GR" b="1" i="1" dirty="0" err="1">
                <a:solidFill>
                  <a:srgbClr val="FF0000"/>
                </a:solidFill>
              </a:rPr>
              <a:t>τὸ</a:t>
            </a:r>
            <a:r>
              <a:rPr lang="el-GR" b="1" i="1" dirty="0">
                <a:solidFill>
                  <a:srgbClr val="FF0000"/>
                </a:solidFill>
              </a:rPr>
              <a:t> </a:t>
            </a:r>
            <a:r>
              <a:rPr lang="el-GR" b="1" i="1" dirty="0" err="1">
                <a:solidFill>
                  <a:srgbClr val="FF0000"/>
                </a:solidFill>
              </a:rPr>
              <a:t>σωζόμενον</a:t>
            </a:r>
            <a:r>
              <a:rPr lang="el-GR" b="1" i="1" dirty="0">
                <a:solidFill>
                  <a:srgbClr val="FF0000"/>
                </a:solidFill>
              </a:rPr>
              <a:t>, </a:t>
            </a:r>
            <a:r>
              <a:rPr lang="el-GR" b="1" i="1" dirty="0" err="1">
                <a:solidFill>
                  <a:srgbClr val="FF0000"/>
                </a:solidFill>
              </a:rPr>
              <a:t>ἀλλ</a:t>
            </a:r>
            <a:r>
              <a:rPr lang="el-GR" b="1" i="1" dirty="0">
                <a:solidFill>
                  <a:srgbClr val="FF0000"/>
                </a:solidFill>
              </a:rPr>
              <a:t>' </a:t>
            </a:r>
            <a:r>
              <a:rPr lang="el-GR" b="1" i="1" dirty="0" err="1">
                <a:solidFill>
                  <a:srgbClr val="FF0000"/>
                </a:solidFill>
              </a:rPr>
              <a:t>αὐτὸς</a:t>
            </a:r>
            <a:r>
              <a:rPr lang="el-GR" b="1" i="1" dirty="0">
                <a:solidFill>
                  <a:srgbClr val="FF0000"/>
                </a:solidFill>
              </a:rPr>
              <a:t> </a:t>
            </a:r>
            <a:r>
              <a:rPr lang="el-GR" b="1" i="1" dirty="0" err="1">
                <a:solidFill>
                  <a:srgbClr val="FF0000"/>
                </a:solidFill>
              </a:rPr>
              <a:t>ἐκεῖνος</a:t>
            </a:r>
            <a:r>
              <a:rPr lang="el-GR" b="1" i="1" dirty="0">
                <a:solidFill>
                  <a:srgbClr val="FF0000"/>
                </a:solidFill>
              </a:rPr>
              <a:t> </a:t>
            </a:r>
            <a:r>
              <a:rPr lang="el-GR" b="1" i="1" dirty="0" err="1">
                <a:solidFill>
                  <a:srgbClr val="FF0000"/>
                </a:solidFill>
              </a:rPr>
              <a:t>ἀνακεφαλαιωθῇ</a:t>
            </a:r>
            <a:r>
              <a:rPr lang="el-GR" b="1" i="1" dirty="0">
                <a:solidFill>
                  <a:srgbClr val="FF0000"/>
                </a:solidFill>
              </a:rPr>
              <a:t>, τηρουμένης </a:t>
            </a:r>
            <a:r>
              <a:rPr lang="el-GR" b="1" i="1" dirty="0" err="1">
                <a:solidFill>
                  <a:srgbClr val="FF0000"/>
                </a:solidFill>
              </a:rPr>
              <a:t>τῆς</a:t>
            </a:r>
            <a:r>
              <a:rPr lang="el-GR" b="1" i="1" dirty="0">
                <a:solidFill>
                  <a:srgbClr val="FF0000"/>
                </a:solidFill>
              </a:rPr>
              <a:t> </a:t>
            </a:r>
            <a:r>
              <a:rPr lang="el-GR" b="1" i="1" dirty="0" err="1">
                <a:solidFill>
                  <a:srgbClr val="FF0000"/>
                </a:solidFill>
              </a:rPr>
              <a:t>ὁμοιότητος</a:t>
            </a:r>
            <a:r>
              <a:rPr lang="el-GR" dirty="0"/>
              <a:t>". (</a:t>
            </a:r>
            <a:r>
              <a:rPr lang="el-GR" i="1" dirty="0" err="1"/>
              <a:t>Ἔλεγχος</a:t>
            </a:r>
            <a:r>
              <a:rPr lang="el-GR" i="1" dirty="0"/>
              <a:t> </a:t>
            </a:r>
            <a:r>
              <a:rPr lang="el-GR" i="1" dirty="0" err="1"/>
              <a:t>καὶ</a:t>
            </a:r>
            <a:r>
              <a:rPr lang="el-GR" i="1" dirty="0"/>
              <a:t> </a:t>
            </a:r>
            <a:r>
              <a:rPr lang="el-GR" i="1" dirty="0" err="1"/>
              <a:t>ἀνατροπὴ</a:t>
            </a:r>
            <a:r>
              <a:rPr lang="el-GR" i="1" dirty="0"/>
              <a:t> </a:t>
            </a:r>
            <a:r>
              <a:rPr lang="el-GR" i="1" dirty="0" err="1"/>
              <a:t>τῆς</a:t>
            </a:r>
            <a:r>
              <a:rPr lang="el-GR" i="1" dirty="0"/>
              <a:t> ψευδωνύμου γνώ</a:t>
            </a:r>
            <a:r>
              <a:rPr lang="el-GR" dirty="0"/>
              <a:t>σεως, </a:t>
            </a:r>
            <a:r>
              <a:rPr lang="en-US" dirty="0"/>
              <a:t>PG 7, </a:t>
            </a:r>
            <a:r>
              <a:rPr lang="el-GR" dirty="0"/>
              <a:t>95</a:t>
            </a:r>
            <a:r>
              <a:rPr lang="en-US" dirty="0"/>
              <a:t>5BC)</a:t>
            </a:r>
            <a:endParaRPr lang="el-GR" dirty="0"/>
          </a:p>
          <a:p>
            <a:r>
              <a:rPr lang="el-GR" dirty="0"/>
              <a:t>Η θεώρηση της Θεοτόκου ως παρθένου γης δεν αναφέρεται στην αρχέγονη κατάστασή της, αλλά στη γέννηση του Χριστού χωρίς τη μεσολάβηση επίγειου πατέρα, κατ' αναλογία και κατά τον τρόπο δημιουργίας του χοϊκού ανθρώπου, ο οποίος προήλθε από τα χέρια του Δημιουργού του από παρθενική γη. </a:t>
            </a:r>
          </a:p>
          <a:p>
            <a:r>
              <a:rPr lang="el-GR" dirty="0"/>
              <a:t>Έτσι ο Πατέρας Ειρηναίος υποστηρίζει πως όπως ο Αδάμ ο πρώτος, ο χοϊκός, λήφθηκε από </a:t>
            </a:r>
            <a:r>
              <a:rPr lang="el-GR" u="sng" dirty="0"/>
              <a:t>παρθενική γη</a:t>
            </a:r>
            <a:r>
              <a:rPr lang="el-GR" dirty="0"/>
              <a:t>, έτσι και ο νέος Αδάμ, ο Θεάνθρωπος Χριστός, λήφθηκε από την </a:t>
            </a:r>
            <a:r>
              <a:rPr lang="el-GR" u="sng" dirty="0"/>
              <a:t>Παρθένο Μαρία</a:t>
            </a:r>
            <a:r>
              <a:rPr lang="el-GR" dirty="0"/>
              <a:t>, αποδεικνύοντας μ' αυτόν τον τρόπο και το γνήσιο της ενανθρώπησης του Λόγου του Θεού. Επίσης επισημαίνει ότι όπως εξαιτίας μια </a:t>
            </a:r>
            <a:r>
              <a:rPr lang="el-GR" u="sng" dirty="0"/>
              <a:t>απειθούς παρθένου</a:t>
            </a:r>
            <a:r>
              <a:rPr lang="el-GR" dirty="0"/>
              <a:t>, της Εύας, επήλθε η πτώση και ο πνευματικός θάνατος της ανθρωπότητας, έτσι και εξαιτίας της </a:t>
            </a:r>
            <a:r>
              <a:rPr lang="el-GR" u="sng" dirty="0"/>
              <a:t>ευπείθειας μιας άλλης Παρθένου</a:t>
            </a:r>
            <a:r>
              <a:rPr lang="el-GR" dirty="0"/>
              <a:t>, της </a:t>
            </a:r>
            <a:r>
              <a:rPr lang="el-GR" dirty="0" err="1"/>
              <a:t>τεκούσης</a:t>
            </a:r>
            <a:r>
              <a:rPr lang="el-GR" dirty="0"/>
              <a:t> τον </a:t>
            </a:r>
            <a:r>
              <a:rPr lang="el-GR" dirty="0" err="1"/>
              <a:t>Λόγον</a:t>
            </a:r>
            <a:r>
              <a:rPr lang="el-GR" dirty="0"/>
              <a:t> του Θεού Παρθένου Μαρίας, επήλθε η ανόρθωση και </a:t>
            </a:r>
            <a:r>
              <a:rPr lang="el-GR" dirty="0" err="1"/>
              <a:t>δωρήθηκε</a:t>
            </a:r>
            <a:r>
              <a:rPr lang="el-GR" dirty="0"/>
              <a:t> ξανά η ζωή. (</a:t>
            </a:r>
            <a:r>
              <a:rPr lang="el-GR" i="1" dirty="0" err="1"/>
              <a:t>Ἔλεγχος</a:t>
            </a:r>
            <a:r>
              <a:rPr lang="el-GR" i="1" dirty="0"/>
              <a:t> </a:t>
            </a:r>
            <a:r>
              <a:rPr lang="el-GR" i="1" dirty="0" err="1"/>
              <a:t>καὶ</a:t>
            </a:r>
            <a:r>
              <a:rPr lang="el-GR" i="1" dirty="0"/>
              <a:t> </a:t>
            </a:r>
            <a:r>
              <a:rPr lang="el-GR" i="1" dirty="0" err="1"/>
              <a:t>ἀνατροπὴ</a:t>
            </a:r>
            <a:r>
              <a:rPr lang="el-GR" i="1" dirty="0"/>
              <a:t> </a:t>
            </a:r>
            <a:r>
              <a:rPr lang="el-GR" i="1" dirty="0" err="1"/>
              <a:t>τῆς</a:t>
            </a:r>
            <a:r>
              <a:rPr lang="el-GR" i="1" dirty="0"/>
              <a:t> ψευδωνύμου γνώ</a:t>
            </a:r>
            <a:r>
              <a:rPr lang="el-GR" dirty="0"/>
              <a:t>σεως, </a:t>
            </a:r>
            <a:r>
              <a:rPr lang="en-US" dirty="0"/>
              <a:t>PG 7, </a:t>
            </a:r>
            <a:r>
              <a:rPr lang="el-GR" dirty="0"/>
              <a:t>958-960Α)</a:t>
            </a:r>
          </a:p>
        </p:txBody>
      </p:sp>
    </p:spTree>
    <p:extLst>
      <p:ext uri="{BB962C8B-B14F-4D97-AF65-F5344CB8AC3E}">
        <p14:creationId xmlns:p14="http://schemas.microsoft.com/office/powerpoint/2010/main" val="25453401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334851"/>
          </a:xfrm>
        </p:spPr>
        <p:txBody>
          <a:bodyPr>
            <a:normAutofit fontScale="90000"/>
          </a:bodyPr>
          <a:lstStyle/>
          <a:p>
            <a:pPr algn="ctr"/>
            <a:r>
              <a:rPr lang="el-GR" dirty="0"/>
              <a:t>ΕΥΑ-ΜΑΡΙΑ</a:t>
            </a:r>
          </a:p>
        </p:txBody>
      </p:sp>
      <p:sp>
        <p:nvSpPr>
          <p:cNvPr id="3" name="Θέση περιεχομένου 2"/>
          <p:cNvSpPr>
            <a:spLocks noGrp="1"/>
          </p:cNvSpPr>
          <p:nvPr>
            <p:ph idx="1"/>
          </p:nvPr>
        </p:nvSpPr>
        <p:spPr>
          <a:xfrm>
            <a:off x="0" y="334852"/>
            <a:ext cx="12192000" cy="6523148"/>
          </a:xfrm>
        </p:spPr>
        <p:txBody>
          <a:bodyPr>
            <a:normAutofit fontScale="92500" lnSpcReduction="20000"/>
          </a:bodyPr>
          <a:lstStyle/>
          <a:p>
            <a:r>
              <a:rPr lang="el-GR" dirty="0"/>
              <a:t>Σκεπτόμενος κατά τον ίδιο τρόπο με τον πατέρα Ειρηναίο, ο </a:t>
            </a:r>
            <a:r>
              <a:rPr lang="el-GR" b="1" dirty="0"/>
              <a:t>Ιωάννης ο Γεωμέτρης </a:t>
            </a:r>
            <a:r>
              <a:rPr lang="el-GR" dirty="0"/>
              <a:t>λέει χαρακτηριστικά: "</a:t>
            </a:r>
            <a:r>
              <a:rPr lang="el-GR" i="1" dirty="0" err="1"/>
              <a:t>Ἐκλέγεται</a:t>
            </a:r>
            <a:r>
              <a:rPr lang="el-GR" i="1" dirty="0"/>
              <a:t> </a:t>
            </a:r>
            <a:r>
              <a:rPr lang="el-GR" i="1" dirty="0" err="1"/>
              <a:t>δὲ</a:t>
            </a:r>
            <a:r>
              <a:rPr lang="el-GR" i="1" dirty="0"/>
              <a:t> </a:t>
            </a:r>
            <a:r>
              <a:rPr lang="el-GR" i="1" dirty="0" err="1"/>
              <a:t>καὶ</a:t>
            </a:r>
            <a:r>
              <a:rPr lang="el-GR" i="1" dirty="0"/>
              <a:t> </a:t>
            </a:r>
            <a:r>
              <a:rPr lang="el-GR" i="1" dirty="0" err="1"/>
              <a:t>διὰ</a:t>
            </a:r>
            <a:r>
              <a:rPr lang="el-GR" i="1" dirty="0"/>
              <a:t> </a:t>
            </a:r>
            <a:r>
              <a:rPr lang="el-GR" i="1" dirty="0" err="1"/>
              <a:t>τὴν</a:t>
            </a:r>
            <a:r>
              <a:rPr lang="el-GR" i="1" dirty="0"/>
              <a:t> </a:t>
            </a:r>
            <a:r>
              <a:rPr lang="el-GR" i="1" dirty="0" err="1"/>
              <a:t>γυναῖκα</a:t>
            </a:r>
            <a:r>
              <a:rPr lang="el-GR" i="1" dirty="0"/>
              <a:t> γυνή, </a:t>
            </a:r>
            <a:r>
              <a:rPr lang="el-GR" i="1" dirty="0" err="1"/>
              <a:t>καὶ</a:t>
            </a:r>
            <a:r>
              <a:rPr lang="el-GR" i="1" dirty="0"/>
              <a:t> </a:t>
            </a:r>
            <a:r>
              <a:rPr lang="el-GR" i="1" dirty="0" err="1"/>
              <a:t>διὰ</a:t>
            </a:r>
            <a:r>
              <a:rPr lang="el-GR" i="1" dirty="0"/>
              <a:t> </a:t>
            </a:r>
            <a:r>
              <a:rPr lang="el-GR" i="1" dirty="0" err="1"/>
              <a:t>τὴν</a:t>
            </a:r>
            <a:r>
              <a:rPr lang="el-GR" i="1" dirty="0"/>
              <a:t> </a:t>
            </a:r>
            <a:r>
              <a:rPr lang="el-GR" i="1" dirty="0" err="1"/>
              <a:t>Εὔαν</a:t>
            </a:r>
            <a:r>
              <a:rPr lang="el-GR" i="1" dirty="0"/>
              <a:t> ζωή, </a:t>
            </a:r>
            <a:r>
              <a:rPr lang="el-GR" i="1" dirty="0" err="1"/>
              <a:t>διὰ</a:t>
            </a:r>
            <a:r>
              <a:rPr lang="el-GR" i="1" dirty="0"/>
              <a:t> </a:t>
            </a:r>
            <a:r>
              <a:rPr lang="el-GR" i="1" dirty="0" err="1"/>
              <a:t>τὴν</a:t>
            </a:r>
            <a:r>
              <a:rPr lang="el-GR" i="1" dirty="0"/>
              <a:t> </a:t>
            </a:r>
            <a:r>
              <a:rPr lang="el-GR" i="1" dirty="0" err="1"/>
              <a:t>φθαρεῖσαν</a:t>
            </a:r>
            <a:r>
              <a:rPr lang="el-GR" i="1" dirty="0"/>
              <a:t> Παρθένος, </a:t>
            </a:r>
            <a:r>
              <a:rPr lang="el-GR" i="1" dirty="0" err="1"/>
              <a:t>διὰ</a:t>
            </a:r>
            <a:r>
              <a:rPr lang="el-GR" i="1" dirty="0"/>
              <a:t> </a:t>
            </a:r>
            <a:r>
              <a:rPr lang="el-GR" i="1" dirty="0" err="1"/>
              <a:t>τὴν</a:t>
            </a:r>
            <a:r>
              <a:rPr lang="el-GR" i="1" dirty="0"/>
              <a:t> </a:t>
            </a:r>
            <a:r>
              <a:rPr lang="el-GR" i="1" dirty="0" err="1"/>
              <a:t>πλανηθεῖσαν</a:t>
            </a:r>
            <a:r>
              <a:rPr lang="el-GR" i="1" dirty="0"/>
              <a:t> ἡ </a:t>
            </a:r>
            <a:r>
              <a:rPr lang="el-GR" i="1" dirty="0" err="1"/>
              <a:t>μὴ</a:t>
            </a:r>
            <a:r>
              <a:rPr lang="el-GR" i="1" dirty="0"/>
              <a:t> </a:t>
            </a:r>
            <a:r>
              <a:rPr lang="el-GR" i="1" dirty="0" err="1"/>
              <a:t>συναρπαγεῖσα</a:t>
            </a:r>
            <a:r>
              <a:rPr lang="el-GR" i="1" dirty="0"/>
              <a:t>...</a:t>
            </a:r>
            <a:r>
              <a:rPr lang="el-GR" dirty="0"/>
              <a:t>" (</a:t>
            </a:r>
            <a:r>
              <a:rPr lang="el-GR" i="1" dirty="0" err="1"/>
              <a:t>Εἰς</a:t>
            </a:r>
            <a:r>
              <a:rPr lang="el-GR" i="1" dirty="0"/>
              <a:t> </a:t>
            </a:r>
            <a:r>
              <a:rPr lang="el-GR" i="1" dirty="0" err="1"/>
              <a:t>τὸν</a:t>
            </a:r>
            <a:r>
              <a:rPr lang="el-GR" i="1" dirty="0"/>
              <a:t> </a:t>
            </a:r>
            <a:r>
              <a:rPr lang="el-GR" i="1" dirty="0" err="1"/>
              <a:t>Εὐαγγελισμόν</a:t>
            </a:r>
            <a:r>
              <a:rPr lang="el-GR" dirty="0"/>
              <a:t>, </a:t>
            </a:r>
            <a:r>
              <a:rPr lang="en-US" dirty="0"/>
              <a:t>PG 106, 817B).</a:t>
            </a:r>
          </a:p>
          <a:p>
            <a:r>
              <a:rPr lang="el-GR" dirty="0"/>
              <a:t>Και ο </a:t>
            </a:r>
            <a:r>
              <a:rPr lang="el-GR" b="1" dirty="0"/>
              <a:t>Ιωάννης ο Χρυσόστομος </a:t>
            </a:r>
            <a:r>
              <a:rPr lang="el-GR" dirty="0"/>
              <a:t>μας λέει: "</a:t>
            </a:r>
            <a:r>
              <a:rPr lang="el-GR" i="1" dirty="0" err="1"/>
              <a:t>Οὐκ</a:t>
            </a:r>
            <a:r>
              <a:rPr lang="el-GR" i="1" dirty="0"/>
              <a:t> </a:t>
            </a:r>
            <a:r>
              <a:rPr lang="el-GR" i="1" dirty="0" err="1"/>
              <a:t>ἔστι</a:t>
            </a:r>
            <a:r>
              <a:rPr lang="el-GR" i="1" dirty="0"/>
              <a:t> ὁ διάβολος </a:t>
            </a:r>
            <a:r>
              <a:rPr lang="el-GR" i="1" dirty="0" err="1"/>
              <a:t>κατὰ</a:t>
            </a:r>
            <a:r>
              <a:rPr lang="el-GR" i="1" dirty="0"/>
              <a:t> </a:t>
            </a:r>
            <a:r>
              <a:rPr lang="el-GR" i="1" dirty="0" err="1"/>
              <a:t>σοῦ</a:t>
            </a:r>
            <a:r>
              <a:rPr lang="el-GR" i="1" dirty="0"/>
              <a:t>· </a:t>
            </a:r>
            <a:r>
              <a:rPr lang="el-GR" i="1" dirty="0" err="1"/>
              <a:t>ὅπου</a:t>
            </a:r>
            <a:r>
              <a:rPr lang="el-GR" i="1" dirty="0"/>
              <a:t> </a:t>
            </a:r>
            <a:r>
              <a:rPr lang="el-GR" i="1" dirty="0" err="1"/>
              <a:t>γὰρ</a:t>
            </a:r>
            <a:r>
              <a:rPr lang="el-GR" i="1" dirty="0"/>
              <a:t> </a:t>
            </a:r>
            <a:r>
              <a:rPr lang="el-GR" i="1" dirty="0" err="1"/>
              <a:t>τὸ</a:t>
            </a:r>
            <a:r>
              <a:rPr lang="el-GR" i="1" dirty="0"/>
              <a:t> </a:t>
            </a:r>
            <a:r>
              <a:rPr lang="el-GR" i="1" dirty="0" err="1"/>
              <a:t>πρῶτον</a:t>
            </a:r>
            <a:r>
              <a:rPr lang="el-GR" i="1" dirty="0"/>
              <a:t> </a:t>
            </a:r>
            <a:r>
              <a:rPr lang="el-GR" i="1" dirty="0" err="1"/>
              <a:t>ἔτρωσεν</a:t>
            </a:r>
            <a:r>
              <a:rPr lang="el-GR" i="1" dirty="0"/>
              <a:t> ὁ πολέμιος, </a:t>
            </a:r>
            <a:r>
              <a:rPr lang="el-GR" i="1" dirty="0" err="1"/>
              <a:t>ἐκεῖ</a:t>
            </a:r>
            <a:r>
              <a:rPr lang="el-GR" i="1" dirty="0"/>
              <a:t> </a:t>
            </a:r>
            <a:r>
              <a:rPr lang="el-GR" i="1" dirty="0" err="1"/>
              <a:t>τὴν</a:t>
            </a:r>
            <a:r>
              <a:rPr lang="el-GR" i="1" dirty="0"/>
              <a:t> </a:t>
            </a:r>
            <a:r>
              <a:rPr lang="el-GR" i="1" dirty="0" err="1"/>
              <a:t>ἔμπλαστρον</a:t>
            </a:r>
            <a:r>
              <a:rPr lang="el-GR" i="1" dirty="0"/>
              <a:t> ὁ </a:t>
            </a:r>
            <a:r>
              <a:rPr lang="el-GR" i="1" dirty="0" err="1"/>
              <a:t>ἰατρὸς</a:t>
            </a:r>
            <a:r>
              <a:rPr lang="el-GR" i="1" dirty="0"/>
              <a:t> </a:t>
            </a:r>
            <a:r>
              <a:rPr lang="el-GR" i="1" dirty="0" err="1"/>
              <a:t>ἐπιτίθησιν</a:t>
            </a:r>
            <a:r>
              <a:rPr lang="el-GR" i="1" dirty="0"/>
              <a:t>· </a:t>
            </a:r>
            <a:r>
              <a:rPr lang="el-GR" i="1" dirty="0" err="1"/>
              <a:t>ὅθεν</a:t>
            </a:r>
            <a:r>
              <a:rPr lang="el-GR" i="1" dirty="0"/>
              <a:t> </a:t>
            </a:r>
            <a:r>
              <a:rPr lang="el-GR" i="1" dirty="0" err="1"/>
              <a:t>τὴν</a:t>
            </a:r>
            <a:r>
              <a:rPr lang="el-GR" i="1" dirty="0"/>
              <a:t> </a:t>
            </a:r>
            <a:r>
              <a:rPr lang="el-GR" i="1" dirty="0" err="1"/>
              <a:t>ἀρχὴν</a:t>
            </a:r>
            <a:r>
              <a:rPr lang="el-GR" i="1" dirty="0"/>
              <a:t> </a:t>
            </a:r>
            <a:r>
              <a:rPr lang="el-GR" i="1" dirty="0" err="1"/>
              <a:t>τῆς</a:t>
            </a:r>
            <a:r>
              <a:rPr lang="el-GR" i="1" dirty="0"/>
              <a:t> </a:t>
            </a:r>
            <a:r>
              <a:rPr lang="el-GR" i="1" dirty="0" err="1"/>
              <a:t>ἐξόδου</a:t>
            </a:r>
            <a:r>
              <a:rPr lang="el-GR" i="1" dirty="0"/>
              <a:t> ὁ θάνατος </a:t>
            </a:r>
            <a:r>
              <a:rPr lang="el-GR" i="1" dirty="0" err="1"/>
              <a:t>ἔσχεν</a:t>
            </a:r>
            <a:r>
              <a:rPr lang="el-GR" i="1" dirty="0"/>
              <a:t>, </a:t>
            </a:r>
            <a:r>
              <a:rPr lang="el-GR" i="1" dirty="0" err="1"/>
              <a:t>ἐκεῖθεν</a:t>
            </a:r>
            <a:r>
              <a:rPr lang="el-GR" i="1" dirty="0"/>
              <a:t> ἡ </a:t>
            </a:r>
            <a:r>
              <a:rPr lang="el-GR" i="1" dirty="0" err="1"/>
              <a:t>ζωὴ</a:t>
            </a:r>
            <a:r>
              <a:rPr lang="el-GR" i="1" dirty="0"/>
              <a:t> </a:t>
            </a:r>
            <a:r>
              <a:rPr lang="el-GR" i="1" dirty="0" err="1"/>
              <a:t>τὴν</a:t>
            </a:r>
            <a:r>
              <a:rPr lang="el-GR" i="1" dirty="0"/>
              <a:t> </a:t>
            </a:r>
            <a:r>
              <a:rPr lang="el-GR" i="1" dirty="0" err="1"/>
              <a:t>εἴσοδον</a:t>
            </a:r>
            <a:r>
              <a:rPr lang="el-GR" i="1" dirty="0"/>
              <a:t> </a:t>
            </a:r>
            <a:r>
              <a:rPr lang="el-GR" i="1" dirty="0" err="1"/>
              <a:t>τῆς</a:t>
            </a:r>
            <a:r>
              <a:rPr lang="el-GR" i="1" dirty="0"/>
              <a:t> </a:t>
            </a:r>
            <a:r>
              <a:rPr lang="el-GR" i="1" dirty="0" err="1"/>
              <a:t>ζωῆς</a:t>
            </a:r>
            <a:r>
              <a:rPr lang="el-GR" i="1" dirty="0"/>
              <a:t> </a:t>
            </a:r>
            <a:r>
              <a:rPr lang="el-GR" i="1" dirty="0" err="1"/>
              <a:t>ἐτεκτήνατο</a:t>
            </a:r>
            <a:r>
              <a:rPr lang="el-GR" i="1" dirty="0"/>
              <a:t>. </a:t>
            </a:r>
            <a:r>
              <a:rPr lang="el-GR" b="1" i="1" dirty="0" err="1">
                <a:solidFill>
                  <a:srgbClr val="FF0000"/>
                </a:solidFill>
              </a:rPr>
              <a:t>Διὰ</a:t>
            </a:r>
            <a:r>
              <a:rPr lang="el-GR" b="1" i="1" dirty="0">
                <a:solidFill>
                  <a:srgbClr val="FF0000"/>
                </a:solidFill>
              </a:rPr>
              <a:t> </a:t>
            </a:r>
            <a:r>
              <a:rPr lang="el-GR" b="1" i="1" dirty="0" err="1">
                <a:solidFill>
                  <a:srgbClr val="FF0000"/>
                </a:solidFill>
              </a:rPr>
              <a:t>γυναικὸς</a:t>
            </a:r>
            <a:r>
              <a:rPr lang="el-GR" b="1" i="1" dirty="0">
                <a:solidFill>
                  <a:srgbClr val="FF0000"/>
                </a:solidFill>
              </a:rPr>
              <a:t> </a:t>
            </a:r>
            <a:r>
              <a:rPr lang="el-GR" b="1" i="1" dirty="0" err="1">
                <a:solidFill>
                  <a:srgbClr val="FF0000"/>
                </a:solidFill>
              </a:rPr>
              <a:t>ἐρρύη</a:t>
            </a:r>
            <a:r>
              <a:rPr lang="el-GR" b="1" i="1" dirty="0">
                <a:solidFill>
                  <a:srgbClr val="FF0000"/>
                </a:solidFill>
              </a:rPr>
              <a:t> </a:t>
            </a:r>
            <a:r>
              <a:rPr lang="el-GR" b="1" i="1" dirty="0" err="1">
                <a:solidFill>
                  <a:srgbClr val="FF0000"/>
                </a:solidFill>
              </a:rPr>
              <a:t>τὰ</a:t>
            </a:r>
            <a:r>
              <a:rPr lang="el-GR" b="1" i="1" dirty="0">
                <a:solidFill>
                  <a:srgbClr val="FF0000"/>
                </a:solidFill>
              </a:rPr>
              <a:t> </a:t>
            </a:r>
            <a:r>
              <a:rPr lang="el-GR" b="1" i="1" dirty="0" err="1">
                <a:solidFill>
                  <a:srgbClr val="FF0000"/>
                </a:solidFill>
              </a:rPr>
              <a:t>φαῦλα</a:t>
            </a:r>
            <a:r>
              <a:rPr lang="el-GR" b="1" i="1" dirty="0">
                <a:solidFill>
                  <a:srgbClr val="FF0000"/>
                </a:solidFill>
              </a:rPr>
              <a:t>, </a:t>
            </a:r>
            <a:r>
              <a:rPr lang="el-GR" b="1" i="1" dirty="0" err="1">
                <a:solidFill>
                  <a:srgbClr val="FF0000"/>
                </a:solidFill>
              </a:rPr>
              <a:t>διὰ</a:t>
            </a:r>
            <a:r>
              <a:rPr lang="el-GR" b="1" i="1" dirty="0">
                <a:solidFill>
                  <a:srgbClr val="FF0000"/>
                </a:solidFill>
              </a:rPr>
              <a:t> </a:t>
            </a:r>
            <a:r>
              <a:rPr lang="el-GR" b="1" i="1" dirty="0" err="1">
                <a:solidFill>
                  <a:srgbClr val="FF0000"/>
                </a:solidFill>
              </a:rPr>
              <a:t>γυναικὸς</a:t>
            </a:r>
            <a:r>
              <a:rPr lang="el-GR" b="1" i="1" dirty="0">
                <a:solidFill>
                  <a:srgbClr val="FF0000"/>
                </a:solidFill>
              </a:rPr>
              <a:t> πηγάζει </a:t>
            </a:r>
            <a:r>
              <a:rPr lang="el-GR" b="1" i="1" dirty="0" err="1">
                <a:solidFill>
                  <a:srgbClr val="FF0000"/>
                </a:solidFill>
              </a:rPr>
              <a:t>τὰ</a:t>
            </a:r>
            <a:r>
              <a:rPr lang="el-GR" b="1" i="1" dirty="0">
                <a:solidFill>
                  <a:srgbClr val="FF0000"/>
                </a:solidFill>
              </a:rPr>
              <a:t> κρείττονα</a:t>
            </a:r>
            <a:r>
              <a:rPr lang="el-GR" i="1" dirty="0"/>
              <a:t>. </a:t>
            </a:r>
            <a:r>
              <a:rPr lang="el-GR" i="1" dirty="0" err="1"/>
              <a:t>Χαῖρε</a:t>
            </a:r>
            <a:r>
              <a:rPr lang="el-GR" i="1" dirty="0"/>
              <a:t> </a:t>
            </a:r>
            <a:r>
              <a:rPr lang="el-GR" i="1" dirty="0" err="1"/>
              <a:t>κεχαριτωμένη</a:t>
            </a:r>
            <a:r>
              <a:rPr lang="el-GR" i="1" dirty="0"/>
              <a:t>, </a:t>
            </a:r>
            <a:r>
              <a:rPr lang="el-GR" i="1" dirty="0" err="1"/>
              <a:t>μὴ</a:t>
            </a:r>
            <a:r>
              <a:rPr lang="el-GR" i="1" dirty="0"/>
              <a:t> </a:t>
            </a:r>
            <a:r>
              <a:rPr lang="el-GR" i="1" dirty="0" err="1"/>
              <a:t>αἰσχύνου</a:t>
            </a:r>
            <a:r>
              <a:rPr lang="el-GR" i="1" dirty="0"/>
              <a:t> </a:t>
            </a:r>
            <a:r>
              <a:rPr lang="el-GR" i="1" dirty="0" err="1"/>
              <a:t>ὡς</a:t>
            </a:r>
            <a:r>
              <a:rPr lang="el-GR" i="1" dirty="0"/>
              <a:t> </a:t>
            </a:r>
            <a:r>
              <a:rPr lang="el-GR" i="1" dirty="0" err="1"/>
              <a:t>αἰτία</a:t>
            </a:r>
            <a:r>
              <a:rPr lang="el-GR" i="1" dirty="0"/>
              <a:t> καταδίκης</a:t>
            </a:r>
            <a:r>
              <a:rPr lang="el-GR" dirty="0"/>
              <a:t>" (</a:t>
            </a:r>
            <a:r>
              <a:rPr lang="el-GR" i="1" dirty="0" err="1"/>
              <a:t>Εἰς</a:t>
            </a:r>
            <a:r>
              <a:rPr lang="el-GR" i="1" dirty="0"/>
              <a:t> </a:t>
            </a:r>
            <a:r>
              <a:rPr lang="el-GR" i="1" dirty="0" err="1"/>
              <a:t>τὸν</a:t>
            </a:r>
            <a:r>
              <a:rPr lang="el-GR" i="1" dirty="0"/>
              <a:t> </a:t>
            </a:r>
            <a:r>
              <a:rPr lang="el-GR" i="1" dirty="0" err="1"/>
              <a:t>Εὐαγγελισμὸς</a:t>
            </a:r>
            <a:r>
              <a:rPr lang="el-GR" i="1" dirty="0"/>
              <a:t> </a:t>
            </a:r>
            <a:r>
              <a:rPr lang="el-GR" i="1" dirty="0" err="1"/>
              <a:t>τῆς</a:t>
            </a:r>
            <a:r>
              <a:rPr lang="el-GR" i="1" dirty="0"/>
              <a:t> Θεοτόκου</a:t>
            </a:r>
            <a:r>
              <a:rPr lang="el-GR" dirty="0"/>
              <a:t>, </a:t>
            </a:r>
            <a:r>
              <a:rPr lang="en-US" dirty="0"/>
              <a:t>PG 50, 795).</a:t>
            </a:r>
          </a:p>
          <a:p>
            <a:r>
              <a:rPr lang="el-GR" dirty="0"/>
              <a:t>Ο Ειρηναίος, ως πρόδρομος του </a:t>
            </a:r>
            <a:r>
              <a:rPr lang="el-GR" dirty="0" err="1"/>
              <a:t>Επιφανίου</a:t>
            </a:r>
            <a:r>
              <a:rPr lang="el-GR" dirty="0"/>
              <a:t> Κωνσταντίας, του ιερού Χρυσοστόμου καθώς και άλλων πατέρων γνωρίζει ήδη καλά τα δύο αντιθετικά ζεύγη Αδάμ-Χριστός και Εύα-Μαρία. </a:t>
            </a:r>
          </a:p>
          <a:p>
            <a:r>
              <a:rPr lang="el-GR" dirty="0"/>
              <a:t>Ο </a:t>
            </a:r>
            <a:r>
              <a:rPr lang="el-GR" b="1" dirty="0" err="1"/>
              <a:t>Επιφάνιος</a:t>
            </a:r>
            <a:r>
              <a:rPr lang="el-GR" b="1" dirty="0"/>
              <a:t> </a:t>
            </a:r>
            <a:r>
              <a:rPr lang="el-GR" dirty="0"/>
              <a:t>τονίζει ότι: "</a:t>
            </a:r>
            <a:r>
              <a:rPr lang="el-GR" i="1" dirty="0"/>
              <a:t>Ἡ </a:t>
            </a:r>
            <a:r>
              <a:rPr lang="el-GR" i="1" dirty="0" err="1"/>
              <a:t>μὲν</a:t>
            </a:r>
            <a:r>
              <a:rPr lang="el-GR" i="1" dirty="0"/>
              <a:t> </a:t>
            </a:r>
            <a:r>
              <a:rPr lang="el-GR" i="1" dirty="0" err="1"/>
              <a:t>γὰρ</a:t>
            </a:r>
            <a:r>
              <a:rPr lang="el-GR" i="1" dirty="0"/>
              <a:t> </a:t>
            </a:r>
            <a:r>
              <a:rPr lang="el-GR" i="1" dirty="0" err="1"/>
              <a:t>Εὔα</a:t>
            </a:r>
            <a:r>
              <a:rPr lang="el-GR" i="1" dirty="0"/>
              <a:t> </a:t>
            </a:r>
            <a:r>
              <a:rPr lang="el-GR" i="1" dirty="0" err="1"/>
              <a:t>πρόφασις</a:t>
            </a:r>
            <a:r>
              <a:rPr lang="el-GR" i="1" dirty="0"/>
              <a:t> </a:t>
            </a:r>
            <a:r>
              <a:rPr lang="el-GR" i="1" dirty="0" err="1"/>
              <a:t>γεγένηται</a:t>
            </a:r>
            <a:r>
              <a:rPr lang="el-GR" i="1" dirty="0"/>
              <a:t> θανάτου </a:t>
            </a:r>
            <a:r>
              <a:rPr lang="el-GR" i="1" dirty="0" err="1"/>
              <a:t>τοῖς</a:t>
            </a:r>
            <a:r>
              <a:rPr lang="el-GR" i="1" dirty="0"/>
              <a:t> </a:t>
            </a:r>
            <a:r>
              <a:rPr lang="el-GR" i="1" dirty="0" err="1"/>
              <a:t>ἀνθρώποις</a:t>
            </a:r>
            <a:r>
              <a:rPr lang="el-GR" i="1" dirty="0"/>
              <a:t>· δι' </a:t>
            </a:r>
            <a:r>
              <a:rPr lang="el-GR" i="1" dirty="0" err="1"/>
              <a:t>αὐτῆς</a:t>
            </a:r>
            <a:r>
              <a:rPr lang="el-GR" i="1" dirty="0"/>
              <a:t> </a:t>
            </a:r>
            <a:r>
              <a:rPr lang="el-GR" i="1" dirty="0" err="1"/>
              <a:t>γὰρ</a:t>
            </a:r>
            <a:r>
              <a:rPr lang="el-GR" i="1" dirty="0"/>
              <a:t> </a:t>
            </a:r>
            <a:r>
              <a:rPr lang="el-GR" i="1" dirty="0" err="1"/>
              <a:t>εἰσῆλθεν</a:t>
            </a:r>
            <a:r>
              <a:rPr lang="el-GR" i="1" dirty="0"/>
              <a:t> ὁ θάνατος </a:t>
            </a:r>
            <a:r>
              <a:rPr lang="el-GR" i="1" dirty="0" err="1"/>
              <a:t>εἰς</a:t>
            </a:r>
            <a:r>
              <a:rPr lang="el-GR" i="1" dirty="0"/>
              <a:t> </a:t>
            </a:r>
            <a:r>
              <a:rPr lang="el-GR" i="1" dirty="0" err="1"/>
              <a:t>τὸν</a:t>
            </a:r>
            <a:r>
              <a:rPr lang="el-GR" i="1" dirty="0"/>
              <a:t> </a:t>
            </a:r>
            <a:r>
              <a:rPr lang="el-GR" i="1" dirty="0" err="1"/>
              <a:t>κόσμον</a:t>
            </a:r>
            <a:r>
              <a:rPr lang="el-GR" i="1" dirty="0"/>
              <a:t>· ἡ </a:t>
            </a:r>
            <a:r>
              <a:rPr lang="el-GR" i="1" dirty="0" err="1"/>
              <a:t>δὲ</a:t>
            </a:r>
            <a:r>
              <a:rPr lang="el-GR" i="1" dirty="0"/>
              <a:t> Μαρία </a:t>
            </a:r>
            <a:r>
              <a:rPr lang="el-GR" i="1" dirty="0" err="1"/>
              <a:t>πρόφασις</a:t>
            </a:r>
            <a:r>
              <a:rPr lang="el-GR" i="1" dirty="0"/>
              <a:t> </a:t>
            </a:r>
            <a:r>
              <a:rPr lang="el-GR" i="1" dirty="0" err="1"/>
              <a:t>ζωῆς</a:t>
            </a:r>
            <a:r>
              <a:rPr lang="el-GR" i="1" dirty="0"/>
              <a:t>· δι' </a:t>
            </a:r>
            <a:r>
              <a:rPr lang="el-GR" i="1" dirty="0" err="1"/>
              <a:t>ἧς</a:t>
            </a:r>
            <a:r>
              <a:rPr lang="el-GR" i="1" dirty="0"/>
              <a:t> </a:t>
            </a:r>
            <a:r>
              <a:rPr lang="el-GR" i="1" dirty="0" err="1"/>
              <a:t>ἐγεννήθη</a:t>
            </a:r>
            <a:r>
              <a:rPr lang="el-GR" i="1" dirty="0"/>
              <a:t> </a:t>
            </a:r>
            <a:r>
              <a:rPr lang="el-GR" i="1" dirty="0" err="1"/>
              <a:t>ἡμῖν</a:t>
            </a:r>
            <a:r>
              <a:rPr lang="el-GR" i="1" dirty="0"/>
              <a:t> ζωή, </a:t>
            </a:r>
            <a:r>
              <a:rPr lang="el-GR" i="1" dirty="0" err="1"/>
              <a:t>ἵνα</a:t>
            </a:r>
            <a:r>
              <a:rPr lang="el-GR" i="1" dirty="0"/>
              <a:t> </a:t>
            </a:r>
            <a:r>
              <a:rPr lang="el-GR" i="1" dirty="0" err="1"/>
              <a:t>ζωὴ</a:t>
            </a:r>
            <a:r>
              <a:rPr lang="el-GR" i="1" dirty="0"/>
              <a:t> </a:t>
            </a:r>
            <a:r>
              <a:rPr lang="el-GR" i="1" dirty="0" err="1"/>
              <a:t>ἀντὶ</a:t>
            </a:r>
            <a:r>
              <a:rPr lang="el-GR" i="1" dirty="0"/>
              <a:t> θανάτου </a:t>
            </a:r>
            <a:r>
              <a:rPr lang="el-GR" i="1" dirty="0" err="1"/>
              <a:t>γένηται</a:t>
            </a:r>
            <a:r>
              <a:rPr lang="el-GR" i="1" dirty="0"/>
              <a:t>, </a:t>
            </a:r>
            <a:r>
              <a:rPr lang="el-GR" i="1" dirty="0" err="1"/>
              <a:t>ἐκκλείσασα</a:t>
            </a:r>
            <a:r>
              <a:rPr lang="el-GR" i="1" dirty="0"/>
              <a:t> </a:t>
            </a:r>
            <a:r>
              <a:rPr lang="el-GR" i="1" dirty="0" err="1"/>
              <a:t>τὸν</a:t>
            </a:r>
            <a:r>
              <a:rPr lang="el-GR" i="1" dirty="0"/>
              <a:t> θάνατον </a:t>
            </a:r>
            <a:r>
              <a:rPr lang="el-GR" i="1" dirty="0" err="1"/>
              <a:t>τὸν</a:t>
            </a:r>
            <a:r>
              <a:rPr lang="el-GR" i="1" dirty="0"/>
              <a:t> </a:t>
            </a:r>
            <a:r>
              <a:rPr lang="el-GR" i="1" dirty="0" err="1"/>
              <a:t>ἐκ</a:t>
            </a:r>
            <a:r>
              <a:rPr lang="el-GR" i="1" dirty="0"/>
              <a:t> </a:t>
            </a:r>
            <a:r>
              <a:rPr lang="el-GR" i="1" dirty="0" err="1"/>
              <a:t>γυναικὸς</a:t>
            </a:r>
            <a:r>
              <a:rPr lang="el-GR" i="1" dirty="0"/>
              <a:t>, </a:t>
            </a:r>
            <a:r>
              <a:rPr lang="el-GR" i="1" dirty="0" err="1"/>
              <a:t>πάλιν</a:t>
            </a:r>
            <a:r>
              <a:rPr lang="el-GR" i="1" dirty="0"/>
              <a:t> ὁ </a:t>
            </a:r>
            <a:r>
              <a:rPr lang="el-GR" i="1" dirty="0" err="1"/>
              <a:t>διὰ</a:t>
            </a:r>
            <a:r>
              <a:rPr lang="el-GR" i="1" dirty="0"/>
              <a:t> </a:t>
            </a:r>
            <a:r>
              <a:rPr lang="el-GR" i="1" dirty="0" err="1"/>
              <a:t>γυναικὸς</a:t>
            </a:r>
            <a:r>
              <a:rPr lang="el-GR" i="1" dirty="0"/>
              <a:t> </a:t>
            </a:r>
            <a:r>
              <a:rPr lang="el-GR" i="1" dirty="0" err="1"/>
              <a:t>ἡμῖν</a:t>
            </a:r>
            <a:r>
              <a:rPr lang="el-GR" i="1" dirty="0"/>
              <a:t> </a:t>
            </a:r>
            <a:r>
              <a:rPr lang="el-GR" i="1" dirty="0" err="1"/>
              <a:t>ζωὴ</a:t>
            </a:r>
            <a:r>
              <a:rPr lang="el-GR" i="1" dirty="0"/>
              <a:t> </a:t>
            </a:r>
            <a:r>
              <a:rPr lang="el-GR" i="1" dirty="0" err="1"/>
              <a:t>γεγεννημένος</a:t>
            </a:r>
            <a:r>
              <a:rPr lang="el-GR" i="1" dirty="0"/>
              <a:t>. </a:t>
            </a:r>
            <a:r>
              <a:rPr lang="el-GR" i="1" dirty="0" err="1"/>
              <a:t>Καὶ</a:t>
            </a:r>
            <a:r>
              <a:rPr lang="el-GR" i="1" dirty="0"/>
              <a:t> </a:t>
            </a:r>
            <a:r>
              <a:rPr lang="el-GR" i="1" dirty="0" err="1"/>
              <a:t>ἐπειδὴ</a:t>
            </a:r>
            <a:r>
              <a:rPr lang="el-GR" i="1" dirty="0"/>
              <a:t> </a:t>
            </a:r>
            <a:r>
              <a:rPr lang="el-GR" i="1" dirty="0" err="1"/>
              <a:t>ἐκεῖ</a:t>
            </a:r>
            <a:r>
              <a:rPr lang="el-GR" i="1" dirty="0"/>
              <a:t> </a:t>
            </a:r>
            <a:r>
              <a:rPr lang="el-GR" i="1" dirty="0" err="1"/>
              <a:t>μὲν</a:t>
            </a:r>
            <a:r>
              <a:rPr lang="el-GR" i="1" dirty="0"/>
              <a:t> </a:t>
            </a:r>
            <a:r>
              <a:rPr lang="el-GR" i="1" dirty="0" err="1"/>
              <a:t>ἔτι</a:t>
            </a:r>
            <a:r>
              <a:rPr lang="el-GR" i="1" dirty="0"/>
              <a:t> </a:t>
            </a:r>
            <a:r>
              <a:rPr lang="el-GR" i="1" dirty="0" err="1"/>
              <a:t>οὖσα</a:t>
            </a:r>
            <a:r>
              <a:rPr lang="el-GR" i="1" dirty="0"/>
              <a:t> παρθένος ἡ </a:t>
            </a:r>
            <a:r>
              <a:rPr lang="el-GR" i="1" dirty="0" err="1"/>
              <a:t>Εὔα</a:t>
            </a:r>
            <a:r>
              <a:rPr lang="el-GR" i="1" dirty="0"/>
              <a:t> </a:t>
            </a:r>
            <a:r>
              <a:rPr lang="el-GR" i="1" dirty="0" err="1"/>
              <a:t>ἐν</a:t>
            </a:r>
            <a:r>
              <a:rPr lang="el-GR" i="1" dirty="0"/>
              <a:t> </a:t>
            </a:r>
            <a:r>
              <a:rPr lang="el-GR" i="1" dirty="0" err="1"/>
              <a:t>παραβάσει</a:t>
            </a:r>
            <a:r>
              <a:rPr lang="el-GR" i="1" dirty="0"/>
              <a:t> </a:t>
            </a:r>
            <a:r>
              <a:rPr lang="el-GR" i="1" dirty="0" err="1"/>
              <a:t>παρακοῆς</a:t>
            </a:r>
            <a:r>
              <a:rPr lang="el-GR" i="1" dirty="0"/>
              <a:t> </a:t>
            </a:r>
            <a:r>
              <a:rPr lang="el-GR" i="1" dirty="0" err="1"/>
              <a:t>γέγονε</a:t>
            </a:r>
            <a:r>
              <a:rPr lang="el-GR" i="1" dirty="0"/>
              <a:t>, </a:t>
            </a:r>
            <a:r>
              <a:rPr lang="el-GR" i="1" dirty="0" err="1"/>
              <a:t>πάλιν</a:t>
            </a:r>
            <a:r>
              <a:rPr lang="el-GR" i="1" dirty="0"/>
              <a:t> </a:t>
            </a:r>
            <a:r>
              <a:rPr lang="el-GR" b="1" i="1" dirty="0" err="1">
                <a:solidFill>
                  <a:srgbClr val="FF0000"/>
                </a:solidFill>
              </a:rPr>
              <a:t>διὰ</a:t>
            </a:r>
            <a:r>
              <a:rPr lang="el-GR" b="1" i="1" dirty="0">
                <a:solidFill>
                  <a:srgbClr val="FF0000"/>
                </a:solidFill>
              </a:rPr>
              <a:t> </a:t>
            </a:r>
            <a:r>
              <a:rPr lang="el-GR" b="1" i="1" dirty="0" err="1">
                <a:solidFill>
                  <a:srgbClr val="FF0000"/>
                </a:solidFill>
              </a:rPr>
              <a:t>τῆς</a:t>
            </a:r>
            <a:r>
              <a:rPr lang="el-GR" b="1" i="1" dirty="0">
                <a:solidFill>
                  <a:srgbClr val="FF0000"/>
                </a:solidFill>
              </a:rPr>
              <a:t> Παρθένου </a:t>
            </a:r>
            <a:r>
              <a:rPr lang="el-GR" b="1" i="1" dirty="0" err="1">
                <a:solidFill>
                  <a:srgbClr val="FF0000"/>
                </a:solidFill>
              </a:rPr>
              <a:t>γέγονεν</a:t>
            </a:r>
            <a:r>
              <a:rPr lang="el-GR" b="1" i="1" dirty="0">
                <a:solidFill>
                  <a:srgbClr val="FF0000"/>
                </a:solidFill>
              </a:rPr>
              <a:t> ἡ </a:t>
            </a:r>
            <a:r>
              <a:rPr lang="el-GR" b="1" i="1" dirty="0" err="1">
                <a:solidFill>
                  <a:srgbClr val="FF0000"/>
                </a:solidFill>
              </a:rPr>
              <a:t>ὑπακοὴ</a:t>
            </a:r>
            <a:r>
              <a:rPr lang="el-GR" b="1" i="1" dirty="0">
                <a:solidFill>
                  <a:srgbClr val="FF0000"/>
                </a:solidFill>
              </a:rPr>
              <a:t> </a:t>
            </a:r>
            <a:r>
              <a:rPr lang="el-GR" b="1" i="1" dirty="0" err="1">
                <a:solidFill>
                  <a:srgbClr val="FF0000"/>
                </a:solidFill>
              </a:rPr>
              <a:t>τῆς</a:t>
            </a:r>
            <a:r>
              <a:rPr lang="el-GR" b="1" i="1" dirty="0">
                <a:solidFill>
                  <a:srgbClr val="FF0000"/>
                </a:solidFill>
              </a:rPr>
              <a:t> χάριτος</a:t>
            </a:r>
            <a:r>
              <a:rPr lang="el-GR" i="1" dirty="0"/>
              <a:t>, </a:t>
            </a:r>
            <a:r>
              <a:rPr lang="el-GR" i="1" dirty="0" err="1"/>
              <a:t>εὐαγγελισθείσης</a:t>
            </a:r>
            <a:r>
              <a:rPr lang="el-GR" i="1" dirty="0"/>
              <a:t> </a:t>
            </a:r>
            <a:r>
              <a:rPr lang="el-GR" i="1" dirty="0" err="1"/>
              <a:t>τῆς</a:t>
            </a:r>
            <a:r>
              <a:rPr lang="el-GR" i="1" dirty="0"/>
              <a:t> </a:t>
            </a:r>
            <a:r>
              <a:rPr lang="el-GR" i="1" dirty="0" err="1"/>
              <a:t>ἀπ</a:t>
            </a:r>
            <a:r>
              <a:rPr lang="el-GR" i="1" dirty="0"/>
              <a:t>'</a:t>
            </a:r>
            <a:r>
              <a:rPr lang="en-US" i="1" dirty="0"/>
              <a:t> </a:t>
            </a:r>
            <a:r>
              <a:rPr lang="el-GR" i="1" dirty="0" err="1"/>
              <a:t>οὐρανοῦ</a:t>
            </a:r>
            <a:r>
              <a:rPr lang="el-GR" i="1" dirty="0"/>
              <a:t> καθόδου, </a:t>
            </a:r>
            <a:r>
              <a:rPr lang="el-GR" i="1" dirty="0" err="1"/>
              <a:t>ἐνσάρκου</a:t>
            </a:r>
            <a:r>
              <a:rPr lang="el-GR" i="1" dirty="0"/>
              <a:t> παρουσίας </a:t>
            </a:r>
            <a:r>
              <a:rPr lang="el-GR" i="1" dirty="0" err="1"/>
              <a:t>καὶ</a:t>
            </a:r>
            <a:r>
              <a:rPr lang="el-GR" i="1" dirty="0"/>
              <a:t> </a:t>
            </a:r>
            <a:r>
              <a:rPr lang="el-GR" i="1" dirty="0" err="1"/>
              <a:t>ζωῆς</a:t>
            </a:r>
            <a:r>
              <a:rPr lang="el-GR" i="1" dirty="0"/>
              <a:t> </a:t>
            </a:r>
            <a:r>
              <a:rPr lang="el-GR" i="1" dirty="0" err="1"/>
              <a:t>αἰωνίου</a:t>
            </a:r>
            <a:r>
              <a:rPr lang="el-GR" dirty="0"/>
              <a:t>" (</a:t>
            </a:r>
            <a:r>
              <a:rPr lang="el-GR" i="1" dirty="0" err="1"/>
              <a:t>Πανάριον</a:t>
            </a:r>
            <a:r>
              <a:rPr lang="el-GR" dirty="0"/>
              <a:t>, </a:t>
            </a:r>
            <a:r>
              <a:rPr lang="en-US" dirty="0"/>
              <a:t>PG 42, 729A).</a:t>
            </a:r>
            <a:endParaRPr lang="el-GR" dirty="0"/>
          </a:p>
        </p:txBody>
      </p:sp>
    </p:spTree>
    <p:extLst>
      <p:ext uri="{BB962C8B-B14F-4D97-AF65-F5344CB8AC3E}">
        <p14:creationId xmlns:p14="http://schemas.microsoft.com/office/powerpoint/2010/main" val="24026134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82580"/>
          </a:xfrm>
        </p:spPr>
        <p:txBody>
          <a:bodyPr>
            <a:normAutofit fontScale="90000"/>
          </a:bodyPr>
          <a:lstStyle/>
          <a:p>
            <a:pPr algn="ctr"/>
            <a:r>
              <a:rPr lang="el-GR" dirty="0"/>
              <a:t>ΕΥΑ-ΜΑΡΙΑ</a:t>
            </a:r>
          </a:p>
        </p:txBody>
      </p:sp>
      <p:sp>
        <p:nvSpPr>
          <p:cNvPr id="3" name="Θέση περιεχομένου 2"/>
          <p:cNvSpPr>
            <a:spLocks noGrp="1"/>
          </p:cNvSpPr>
          <p:nvPr>
            <p:ph idx="1"/>
          </p:nvPr>
        </p:nvSpPr>
        <p:spPr>
          <a:xfrm>
            <a:off x="0" y="528034"/>
            <a:ext cx="12192000" cy="6329966"/>
          </a:xfrm>
        </p:spPr>
        <p:txBody>
          <a:bodyPr>
            <a:normAutofit lnSpcReduction="10000"/>
          </a:bodyPr>
          <a:lstStyle/>
          <a:p>
            <a:r>
              <a:rPr lang="el-GR" dirty="0"/>
              <a:t>Είναι επίσης χαρακτηριστικό ότι η Παναγία Παρθένος είναι για τον </a:t>
            </a:r>
            <a:r>
              <a:rPr lang="el-GR" b="1" dirty="0"/>
              <a:t>Ειρηναίο</a:t>
            </a:r>
            <a:r>
              <a:rPr lang="el-GR" dirty="0"/>
              <a:t> η </a:t>
            </a:r>
            <a:r>
              <a:rPr lang="en-US" b="1" i="1" dirty="0">
                <a:solidFill>
                  <a:srgbClr val="FF0000"/>
                </a:solidFill>
              </a:rPr>
              <a:t>Virgo re genera</a:t>
            </a:r>
            <a:r>
              <a:rPr lang="en-US" dirty="0"/>
              <a:t>, </a:t>
            </a:r>
            <a:r>
              <a:rPr lang="el-GR" dirty="0"/>
              <a:t>δηλαδή "</a:t>
            </a:r>
            <a:r>
              <a:rPr lang="el-GR" b="1" i="1" dirty="0">
                <a:solidFill>
                  <a:srgbClr val="FF0000"/>
                </a:solidFill>
              </a:rPr>
              <a:t>ἡ </a:t>
            </a:r>
            <a:r>
              <a:rPr lang="el-GR" b="1" i="1" dirty="0" err="1">
                <a:solidFill>
                  <a:srgbClr val="FF0000"/>
                </a:solidFill>
              </a:rPr>
              <a:t>ἀναγεννῶσα</a:t>
            </a:r>
            <a:r>
              <a:rPr lang="el-GR" b="1" i="1" dirty="0">
                <a:solidFill>
                  <a:srgbClr val="FF0000"/>
                </a:solidFill>
              </a:rPr>
              <a:t> </a:t>
            </a:r>
            <a:r>
              <a:rPr lang="el-GR" b="1" i="1" dirty="0" err="1">
                <a:solidFill>
                  <a:srgbClr val="FF0000"/>
                </a:solidFill>
              </a:rPr>
              <a:t>ἡμᾶς</a:t>
            </a:r>
            <a:r>
              <a:rPr lang="el-GR" b="1" i="1" dirty="0">
                <a:solidFill>
                  <a:srgbClr val="FF0000"/>
                </a:solidFill>
              </a:rPr>
              <a:t> Παρθένος</a:t>
            </a:r>
            <a:r>
              <a:rPr lang="el-GR" dirty="0"/>
              <a:t>", και ακριβώς ως νέα Εύα καθίσταται δυναμικός παράγοντας σε ολόκληρο το σχέδιο της σωτηρίας του κόσμου. Δεν είναι απλώς μια παθητική δέκτης, αλλά έχει έναν ενεργό ρόλο από τη στιγμή που συμπράττει με τη θεία χάρη. Στην περίπτωση αυτή η αρχή της συνεργίας είναι ξεκάθαρη. Μ' αυτόν τον τρόπο αναγνωρίζεται ως "</a:t>
            </a:r>
            <a:r>
              <a:rPr lang="en-US" i="1" dirty="0" err="1"/>
              <a:t>sibi</a:t>
            </a:r>
            <a:r>
              <a:rPr lang="en-US" i="1" dirty="0"/>
              <a:t> et </a:t>
            </a:r>
            <a:r>
              <a:rPr lang="en-US" i="1" dirty="0" err="1"/>
              <a:t>universo</a:t>
            </a:r>
            <a:r>
              <a:rPr lang="en-US" i="1" dirty="0"/>
              <a:t> </a:t>
            </a:r>
            <a:r>
              <a:rPr lang="en-US" i="1" dirty="0" err="1"/>
              <a:t>generi</a:t>
            </a:r>
            <a:r>
              <a:rPr lang="en-US" i="1" dirty="0"/>
              <a:t> </a:t>
            </a:r>
            <a:r>
              <a:rPr lang="en-US" i="1" dirty="0" err="1"/>
              <a:t>humano</a:t>
            </a:r>
            <a:r>
              <a:rPr lang="en-US" dirty="0"/>
              <a:t>", </a:t>
            </a:r>
            <a:r>
              <a:rPr lang="el-GR" dirty="0"/>
              <a:t>και βεβαιώνεται ότι γίνεται για το ανθρώπινο γένος </a:t>
            </a:r>
            <a:r>
              <a:rPr lang="en-US" i="1" dirty="0" err="1"/>
              <a:t>Causa</a:t>
            </a:r>
            <a:r>
              <a:rPr lang="en-US" i="1" dirty="0"/>
              <a:t> </a:t>
            </a:r>
            <a:r>
              <a:rPr lang="en-US" i="1" dirty="0" err="1"/>
              <a:t>facta</a:t>
            </a:r>
            <a:r>
              <a:rPr lang="en-US" i="1" dirty="0"/>
              <a:t> et </a:t>
            </a:r>
            <a:r>
              <a:rPr lang="en-US" i="1" dirty="0" err="1"/>
              <a:t>Salutis</a:t>
            </a:r>
            <a:r>
              <a:rPr lang="en-US" i="1" dirty="0"/>
              <a:t> </a:t>
            </a:r>
            <a:r>
              <a:rPr lang="el-GR" dirty="0"/>
              <a:t>(αιτία σωτηρίας). (</a:t>
            </a:r>
            <a:r>
              <a:rPr lang="el-GR" i="1" dirty="0" err="1"/>
              <a:t>Ἔλεγχος</a:t>
            </a:r>
            <a:r>
              <a:rPr lang="el-GR" i="1" dirty="0"/>
              <a:t> </a:t>
            </a:r>
            <a:r>
              <a:rPr lang="el-GR" i="1" dirty="0" err="1"/>
              <a:t>καὶ</a:t>
            </a:r>
            <a:r>
              <a:rPr lang="el-GR" i="1" dirty="0"/>
              <a:t> </a:t>
            </a:r>
            <a:r>
              <a:rPr lang="el-GR" i="1" dirty="0" err="1"/>
              <a:t>ἀνατροπὴ</a:t>
            </a:r>
            <a:r>
              <a:rPr lang="el-GR" i="1" dirty="0"/>
              <a:t> </a:t>
            </a:r>
            <a:r>
              <a:rPr lang="el-GR" i="1" dirty="0" err="1"/>
              <a:t>τῆς</a:t>
            </a:r>
            <a:r>
              <a:rPr lang="el-GR" i="1" dirty="0"/>
              <a:t> ψευδωνύμου γνώ</a:t>
            </a:r>
            <a:r>
              <a:rPr lang="el-GR" dirty="0"/>
              <a:t>σεως, </a:t>
            </a:r>
            <a:r>
              <a:rPr lang="en-US" dirty="0"/>
              <a:t>PG 7, </a:t>
            </a:r>
            <a:r>
              <a:rPr lang="el-GR" dirty="0"/>
              <a:t>958Α-960Α</a:t>
            </a:r>
            <a:r>
              <a:rPr lang="en-US" dirty="0"/>
              <a:t>)</a:t>
            </a:r>
            <a:endParaRPr lang="el-GR" dirty="0"/>
          </a:p>
          <a:p>
            <a:r>
              <a:rPr lang="el-GR" dirty="0"/>
              <a:t>Ο </a:t>
            </a:r>
            <a:r>
              <a:rPr lang="el-GR" b="1" dirty="0"/>
              <a:t>Αμβρόσιος Μεδιολάνων </a:t>
            </a:r>
            <a:r>
              <a:rPr lang="el-GR" dirty="0"/>
              <a:t>συσχετίζει τη </a:t>
            </a:r>
            <a:r>
              <a:rPr lang="el-GR" b="1" dirty="0">
                <a:solidFill>
                  <a:srgbClr val="FF0000"/>
                </a:solidFill>
              </a:rPr>
              <a:t>νέα Εύα </a:t>
            </a:r>
            <a:r>
              <a:rPr lang="el-GR" dirty="0"/>
              <a:t>με την </a:t>
            </a:r>
            <a:r>
              <a:rPr lang="el-GR" b="1" dirty="0">
                <a:solidFill>
                  <a:srgbClr val="FF0000"/>
                </a:solidFill>
              </a:rPr>
              <a:t>Εκκλησία</a:t>
            </a:r>
            <a:r>
              <a:rPr lang="el-GR" dirty="0"/>
              <a:t>, χαρακτηρίζοντας την πρώτη όχι μόνο ως τύπο της Παρθένου Μαρίας αλλά εμμέσως και της Εκκλησίας, καθόσον η Παρθένος Μαρία τυγχάνει κατά άμεσο τρόπο "</a:t>
            </a:r>
            <a:r>
              <a:rPr lang="en-US" i="1" dirty="0" err="1"/>
              <a:t>virgo</a:t>
            </a:r>
            <a:r>
              <a:rPr lang="en-US" i="1" dirty="0"/>
              <a:t> </a:t>
            </a:r>
            <a:r>
              <a:rPr lang="en-US" i="1" dirty="0" err="1"/>
              <a:t>quia</a:t>
            </a:r>
            <a:r>
              <a:rPr lang="en-US" i="1" dirty="0"/>
              <a:t> </a:t>
            </a:r>
            <a:r>
              <a:rPr lang="en-US" i="1" dirty="0" err="1"/>
              <a:t>est</a:t>
            </a:r>
            <a:r>
              <a:rPr lang="en-US" i="1" dirty="0"/>
              <a:t> Ecclesiae </a:t>
            </a:r>
            <a:r>
              <a:rPr lang="en-US" i="1" dirty="0" err="1"/>
              <a:t>typus</a:t>
            </a:r>
            <a:r>
              <a:rPr lang="en-US" dirty="0"/>
              <a:t>" (</a:t>
            </a:r>
            <a:r>
              <a:rPr lang="en-US" i="1" dirty="0"/>
              <a:t>De </a:t>
            </a:r>
            <a:r>
              <a:rPr lang="en-US" i="1" dirty="0" err="1"/>
              <a:t>Institutionis</a:t>
            </a:r>
            <a:r>
              <a:rPr lang="en-US" i="1" dirty="0"/>
              <a:t> </a:t>
            </a:r>
            <a:r>
              <a:rPr lang="en-US" i="1" dirty="0" err="1"/>
              <a:t>Virginis</a:t>
            </a:r>
            <a:r>
              <a:rPr lang="en-US" dirty="0"/>
              <a:t>, PL 15, 1555).</a:t>
            </a:r>
          </a:p>
          <a:p>
            <a:r>
              <a:rPr lang="el-GR" dirty="0"/>
              <a:t>Ο ιερός </a:t>
            </a:r>
            <a:r>
              <a:rPr lang="el-GR" b="1" dirty="0"/>
              <a:t>Αυγουστίνος</a:t>
            </a:r>
            <a:r>
              <a:rPr lang="el-GR" dirty="0"/>
              <a:t>, ο οποίος διακρίνει τα ζεύγη Μαρίας-Χριστού και Εκκλησίας-Χριστού, επισημαίνει την αγιότητα της Παρθένου και την προβάλλει ως υπόδειγμα για την πνευματική ζωή των πιστών. (</a:t>
            </a:r>
            <a:r>
              <a:rPr lang="en-US" dirty="0"/>
              <a:t> </a:t>
            </a:r>
            <a:r>
              <a:rPr lang="en-US" i="1" dirty="0"/>
              <a:t>De Sancta </a:t>
            </a:r>
            <a:r>
              <a:rPr lang="en-US" i="1" dirty="0" err="1"/>
              <a:t>Virginitate</a:t>
            </a:r>
            <a:r>
              <a:rPr lang="en-US" dirty="0"/>
              <a:t>, PL 40, 397-428).</a:t>
            </a:r>
            <a:endParaRPr lang="el-GR" dirty="0"/>
          </a:p>
          <a:p>
            <a:endParaRPr lang="el-GR" dirty="0"/>
          </a:p>
        </p:txBody>
      </p:sp>
    </p:spTree>
    <p:extLst>
      <p:ext uri="{BB962C8B-B14F-4D97-AF65-F5344CB8AC3E}">
        <p14:creationId xmlns:p14="http://schemas.microsoft.com/office/powerpoint/2010/main" val="21139046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98490"/>
          </a:xfrm>
        </p:spPr>
        <p:txBody>
          <a:bodyPr/>
          <a:lstStyle/>
          <a:p>
            <a:pPr algn="ctr"/>
            <a:r>
              <a:rPr lang="el-GR" dirty="0"/>
              <a:t>ΕΥΑ-ΜΑΡΙΑ</a:t>
            </a:r>
          </a:p>
        </p:txBody>
      </p:sp>
      <p:sp>
        <p:nvSpPr>
          <p:cNvPr id="3" name="Θέση περιεχομένου 2"/>
          <p:cNvSpPr>
            <a:spLocks noGrp="1"/>
          </p:cNvSpPr>
          <p:nvPr>
            <p:ph idx="1"/>
          </p:nvPr>
        </p:nvSpPr>
        <p:spPr>
          <a:xfrm>
            <a:off x="0" y="682580"/>
            <a:ext cx="12192000" cy="6175420"/>
          </a:xfrm>
        </p:spPr>
        <p:txBody>
          <a:bodyPr/>
          <a:lstStyle/>
          <a:p>
            <a:r>
              <a:rPr lang="el-GR" dirty="0"/>
              <a:t>Ο </a:t>
            </a:r>
            <a:r>
              <a:rPr lang="el-GR" b="1" dirty="0"/>
              <a:t>Κύριλλος Ιεροσολύμων </a:t>
            </a:r>
            <a:r>
              <a:rPr lang="el-GR" dirty="0"/>
              <a:t>καθίσταται σημαντικός σταθμός στην Ανατολή μιλώντας για την </a:t>
            </a:r>
            <a:r>
              <a:rPr lang="el-GR" u="sng" dirty="0"/>
              <a:t>προέλευση της Εύας από τον Αδάμ </a:t>
            </a:r>
            <a:r>
              <a:rPr lang="el-GR" dirty="0"/>
              <a:t>και του </a:t>
            </a:r>
            <a:r>
              <a:rPr lang="el-GR" u="sng" dirty="0"/>
              <a:t>δεύτερου Αδάμ από την Παναγία</a:t>
            </a:r>
            <a:r>
              <a:rPr lang="el-GR" dirty="0"/>
              <a:t>. Μάλιστα τονίζει ότι πρόκειται </a:t>
            </a:r>
            <a:r>
              <a:rPr lang="el-GR" b="1" dirty="0">
                <a:solidFill>
                  <a:srgbClr val="FF0000"/>
                </a:solidFill>
              </a:rPr>
              <a:t>περί αποδόσεως χρέους και ευγνωμοσύνης</a:t>
            </a:r>
            <a:r>
              <a:rPr lang="el-GR" dirty="0"/>
              <a:t>: "</a:t>
            </a:r>
            <a:r>
              <a:rPr lang="el-GR" i="1" dirty="0"/>
              <a:t>Ἡ </a:t>
            </a:r>
            <a:r>
              <a:rPr lang="el-GR" i="1" dirty="0" err="1"/>
              <a:t>Εὔα</a:t>
            </a:r>
            <a:r>
              <a:rPr lang="el-GR" i="1" dirty="0"/>
              <a:t> </a:t>
            </a:r>
            <a:r>
              <a:rPr lang="el-GR" i="1" dirty="0" err="1"/>
              <a:t>ἐξ</a:t>
            </a:r>
            <a:r>
              <a:rPr lang="el-GR" i="1" dirty="0"/>
              <a:t>' </a:t>
            </a:r>
            <a:r>
              <a:rPr lang="el-GR" i="1" dirty="0" err="1"/>
              <a:t>ἀρχῆς</a:t>
            </a:r>
            <a:r>
              <a:rPr lang="el-GR" i="1" dirty="0"/>
              <a:t> </a:t>
            </a:r>
            <a:r>
              <a:rPr lang="el-GR" i="1" dirty="0" err="1"/>
              <a:t>ἐκ</a:t>
            </a:r>
            <a:r>
              <a:rPr lang="el-GR" i="1" dirty="0"/>
              <a:t> τίνος </a:t>
            </a:r>
            <a:r>
              <a:rPr lang="el-GR" i="1" dirty="0" err="1"/>
              <a:t>ἐγεννήθη</a:t>
            </a:r>
            <a:r>
              <a:rPr lang="el-GR" i="1" dirty="0"/>
              <a:t>; </a:t>
            </a:r>
            <a:r>
              <a:rPr lang="el-GR" i="1" dirty="0" err="1"/>
              <a:t>Ποία</a:t>
            </a:r>
            <a:r>
              <a:rPr lang="el-GR" i="1" dirty="0"/>
              <a:t> μήτηρ </a:t>
            </a:r>
            <a:r>
              <a:rPr lang="el-GR" i="1" dirty="0" err="1"/>
              <a:t>συνείληφεν</a:t>
            </a:r>
            <a:r>
              <a:rPr lang="el-GR" i="1" dirty="0"/>
              <a:t> </a:t>
            </a:r>
            <a:r>
              <a:rPr lang="el-GR" i="1" dirty="0" err="1"/>
              <a:t>ἐκείνην</a:t>
            </a:r>
            <a:r>
              <a:rPr lang="el-GR" i="1" dirty="0"/>
              <a:t> </a:t>
            </a:r>
            <a:r>
              <a:rPr lang="el-GR" i="1" dirty="0" err="1"/>
              <a:t>τὴν</a:t>
            </a:r>
            <a:r>
              <a:rPr lang="el-GR" i="1" dirty="0"/>
              <a:t> </a:t>
            </a:r>
            <a:r>
              <a:rPr lang="el-GR" i="1" dirty="0" err="1"/>
              <a:t>ἀμήτορα</a:t>
            </a:r>
            <a:r>
              <a:rPr lang="el-GR" i="1" dirty="0"/>
              <a:t>; </a:t>
            </a:r>
            <a:r>
              <a:rPr lang="el-GR" i="1" dirty="0" err="1"/>
              <a:t>Ἄρα</a:t>
            </a:r>
            <a:r>
              <a:rPr lang="el-GR" i="1" dirty="0"/>
              <a:t> </a:t>
            </a:r>
            <a:r>
              <a:rPr lang="el-GR" i="1" dirty="0" err="1"/>
              <a:t>οὖν</a:t>
            </a:r>
            <a:r>
              <a:rPr lang="el-GR" i="1" dirty="0"/>
              <a:t> ἡ </a:t>
            </a:r>
            <a:r>
              <a:rPr lang="el-GR" i="1" dirty="0" err="1"/>
              <a:t>μὲν</a:t>
            </a:r>
            <a:r>
              <a:rPr lang="el-GR" i="1" dirty="0"/>
              <a:t> </a:t>
            </a:r>
            <a:r>
              <a:rPr lang="el-GR" i="1" dirty="0" err="1"/>
              <a:t>Εὔα</a:t>
            </a:r>
            <a:r>
              <a:rPr lang="el-GR" i="1" dirty="0"/>
              <a:t> </a:t>
            </a:r>
            <a:r>
              <a:rPr lang="el-GR" i="1" dirty="0" err="1"/>
              <a:t>ἐκ</a:t>
            </a:r>
            <a:r>
              <a:rPr lang="el-GR" i="1" dirty="0"/>
              <a:t> </a:t>
            </a:r>
            <a:r>
              <a:rPr lang="el-GR" i="1" dirty="0" err="1"/>
              <a:t>πλευρᾶς</a:t>
            </a:r>
            <a:r>
              <a:rPr lang="el-GR" i="1" dirty="0"/>
              <a:t> </a:t>
            </a:r>
            <a:r>
              <a:rPr lang="el-GR" i="1" dirty="0" err="1"/>
              <a:t>ἄρσενος</a:t>
            </a:r>
            <a:r>
              <a:rPr lang="el-GR" i="1" dirty="0"/>
              <a:t> </a:t>
            </a:r>
            <a:r>
              <a:rPr lang="el-GR" i="1" dirty="0" err="1"/>
              <a:t>χωρὶς</a:t>
            </a:r>
            <a:r>
              <a:rPr lang="el-GR" i="1" dirty="0"/>
              <a:t> </a:t>
            </a:r>
            <a:r>
              <a:rPr lang="el-GR" i="1" dirty="0" err="1"/>
              <a:t>μητρὸς</a:t>
            </a:r>
            <a:r>
              <a:rPr lang="el-GR" i="1" dirty="0"/>
              <a:t> </a:t>
            </a:r>
            <a:r>
              <a:rPr lang="el-GR" i="1" dirty="0" err="1"/>
              <a:t>γεννᾶται</a:t>
            </a:r>
            <a:r>
              <a:rPr lang="el-GR" i="1" dirty="0"/>
              <a:t>, </a:t>
            </a:r>
            <a:r>
              <a:rPr lang="el-GR" i="1" dirty="0" err="1"/>
              <a:t>ἐκ</a:t>
            </a:r>
            <a:r>
              <a:rPr lang="el-GR" i="1" dirty="0"/>
              <a:t> </a:t>
            </a:r>
            <a:r>
              <a:rPr lang="el-GR" i="1" dirty="0" err="1"/>
              <a:t>δὲ</a:t>
            </a:r>
            <a:r>
              <a:rPr lang="el-GR" i="1" dirty="0"/>
              <a:t> </a:t>
            </a:r>
            <a:r>
              <a:rPr lang="el-GR" i="1" dirty="0" err="1"/>
              <a:t>παρθενικῆς</a:t>
            </a:r>
            <a:r>
              <a:rPr lang="el-GR" i="1" dirty="0"/>
              <a:t> </a:t>
            </a:r>
            <a:r>
              <a:rPr lang="el-GR" i="1" dirty="0" err="1"/>
              <a:t>γαστρὸς</a:t>
            </a:r>
            <a:r>
              <a:rPr lang="el-GR" i="1" dirty="0"/>
              <a:t> </a:t>
            </a:r>
            <a:r>
              <a:rPr lang="el-GR" i="1" dirty="0" err="1"/>
              <a:t>χωρὶς</a:t>
            </a:r>
            <a:r>
              <a:rPr lang="el-GR" i="1" dirty="0"/>
              <a:t> </a:t>
            </a:r>
            <a:r>
              <a:rPr lang="el-GR" i="1" dirty="0" err="1"/>
              <a:t>ἀνδρὸς</a:t>
            </a:r>
            <a:r>
              <a:rPr lang="el-GR" i="1" dirty="0"/>
              <a:t> </a:t>
            </a:r>
            <a:r>
              <a:rPr lang="el-GR" i="1" dirty="0" err="1"/>
              <a:t>παιδίον</a:t>
            </a:r>
            <a:r>
              <a:rPr lang="el-GR" i="1" dirty="0"/>
              <a:t> </a:t>
            </a:r>
            <a:r>
              <a:rPr lang="el-GR" i="1" dirty="0" err="1"/>
              <a:t>οὐ</a:t>
            </a:r>
            <a:r>
              <a:rPr lang="el-GR" i="1" dirty="0"/>
              <a:t> </a:t>
            </a:r>
            <a:r>
              <a:rPr lang="el-GR" i="1" dirty="0" err="1"/>
              <a:t>γεννᾶται</a:t>
            </a:r>
            <a:r>
              <a:rPr lang="el-GR" i="1" dirty="0"/>
              <a:t>; </a:t>
            </a:r>
            <a:r>
              <a:rPr lang="el-GR" sz="3600" b="1" i="1" dirty="0" err="1">
                <a:solidFill>
                  <a:srgbClr val="FF0000"/>
                </a:solidFill>
              </a:rPr>
              <a:t>Ἐχρεωστεῖτο</a:t>
            </a:r>
            <a:r>
              <a:rPr lang="el-GR" sz="3600" b="1" i="1" dirty="0">
                <a:solidFill>
                  <a:srgbClr val="FF0000"/>
                </a:solidFill>
              </a:rPr>
              <a:t> </a:t>
            </a:r>
            <a:r>
              <a:rPr lang="el-GR" sz="3600" b="1" i="1" dirty="0" err="1">
                <a:solidFill>
                  <a:srgbClr val="FF0000"/>
                </a:solidFill>
              </a:rPr>
              <a:t>τοῖς</a:t>
            </a:r>
            <a:r>
              <a:rPr lang="el-GR" sz="3600" b="1" i="1" dirty="0">
                <a:solidFill>
                  <a:srgbClr val="FF0000"/>
                </a:solidFill>
              </a:rPr>
              <a:t> </a:t>
            </a:r>
            <a:r>
              <a:rPr lang="el-GR" sz="3600" b="1" i="1" dirty="0" err="1">
                <a:solidFill>
                  <a:srgbClr val="FF0000"/>
                </a:solidFill>
              </a:rPr>
              <a:t>ἀνδράσι</a:t>
            </a:r>
            <a:r>
              <a:rPr lang="el-GR" sz="3600" b="1" i="1" dirty="0">
                <a:solidFill>
                  <a:srgbClr val="FF0000"/>
                </a:solidFill>
              </a:rPr>
              <a:t>, </a:t>
            </a:r>
            <a:r>
              <a:rPr lang="el-GR" sz="3600" b="1" i="1" dirty="0" err="1">
                <a:solidFill>
                  <a:srgbClr val="FF0000"/>
                </a:solidFill>
              </a:rPr>
              <a:t>παρὰ</a:t>
            </a:r>
            <a:r>
              <a:rPr lang="el-GR" sz="3600" b="1" i="1" dirty="0">
                <a:solidFill>
                  <a:srgbClr val="FF0000"/>
                </a:solidFill>
              </a:rPr>
              <a:t> </a:t>
            </a:r>
            <a:r>
              <a:rPr lang="el-GR" sz="3600" b="1" i="1" dirty="0" err="1">
                <a:solidFill>
                  <a:srgbClr val="FF0000"/>
                </a:solidFill>
              </a:rPr>
              <a:t>τοῦ</a:t>
            </a:r>
            <a:r>
              <a:rPr lang="el-GR" sz="3600" b="1" i="1" dirty="0">
                <a:solidFill>
                  <a:srgbClr val="FF0000"/>
                </a:solidFill>
              </a:rPr>
              <a:t> </a:t>
            </a:r>
            <a:r>
              <a:rPr lang="el-GR" sz="3600" b="1" i="1" dirty="0" err="1">
                <a:solidFill>
                  <a:srgbClr val="FF0000"/>
                </a:solidFill>
              </a:rPr>
              <a:t>θήλεως</a:t>
            </a:r>
            <a:r>
              <a:rPr lang="el-GR" sz="3600" b="1" i="1" dirty="0">
                <a:solidFill>
                  <a:srgbClr val="FF0000"/>
                </a:solidFill>
              </a:rPr>
              <a:t> γένους ἡ χάρις</a:t>
            </a:r>
            <a:r>
              <a:rPr lang="el-GR" i="1" dirty="0"/>
              <a:t>. Ἡ </a:t>
            </a:r>
            <a:r>
              <a:rPr lang="el-GR" i="1" dirty="0" err="1"/>
              <a:t>γὰρ</a:t>
            </a:r>
            <a:r>
              <a:rPr lang="el-GR" i="1" dirty="0"/>
              <a:t> </a:t>
            </a:r>
            <a:r>
              <a:rPr lang="el-GR" i="1" dirty="0" err="1"/>
              <a:t>Εὔα</a:t>
            </a:r>
            <a:r>
              <a:rPr lang="el-GR" i="1" dirty="0"/>
              <a:t> </a:t>
            </a:r>
            <a:r>
              <a:rPr lang="el-GR" i="1" dirty="0" err="1"/>
              <a:t>ἐκ</a:t>
            </a:r>
            <a:r>
              <a:rPr lang="el-GR" i="1" dirty="0"/>
              <a:t> </a:t>
            </a:r>
            <a:r>
              <a:rPr lang="el-GR" i="1" dirty="0" err="1"/>
              <a:t>τοῦ</a:t>
            </a:r>
            <a:r>
              <a:rPr lang="el-GR" i="1" dirty="0"/>
              <a:t> </a:t>
            </a:r>
            <a:r>
              <a:rPr lang="el-GR" i="1" dirty="0" err="1"/>
              <a:t>Ἀδὰμ</a:t>
            </a:r>
            <a:r>
              <a:rPr lang="el-GR" i="1" dirty="0"/>
              <a:t> </a:t>
            </a:r>
            <a:r>
              <a:rPr lang="el-GR" i="1" dirty="0" err="1"/>
              <a:t>ἐγεννήθη</a:t>
            </a:r>
            <a:r>
              <a:rPr lang="el-GR" i="1" dirty="0"/>
              <a:t> </a:t>
            </a:r>
            <a:r>
              <a:rPr lang="el-GR" i="1" dirty="0" err="1"/>
              <a:t>οὐκ</a:t>
            </a:r>
            <a:r>
              <a:rPr lang="el-GR" i="1" dirty="0"/>
              <a:t> </a:t>
            </a:r>
            <a:r>
              <a:rPr lang="el-GR" i="1" dirty="0" err="1"/>
              <a:t>ἐκ</a:t>
            </a:r>
            <a:r>
              <a:rPr lang="el-GR" i="1" dirty="0"/>
              <a:t> </a:t>
            </a:r>
            <a:r>
              <a:rPr lang="el-GR" i="1" dirty="0" err="1"/>
              <a:t>μητρὸς</a:t>
            </a:r>
            <a:r>
              <a:rPr lang="el-GR" i="1" dirty="0"/>
              <a:t> </a:t>
            </a:r>
            <a:r>
              <a:rPr lang="el-GR" i="1" dirty="0" err="1"/>
              <a:t>συλληφθεῖσα</a:t>
            </a:r>
            <a:r>
              <a:rPr lang="el-GR" i="1" dirty="0"/>
              <a:t>, </a:t>
            </a:r>
            <a:r>
              <a:rPr lang="el-GR" i="1" dirty="0" err="1"/>
              <a:t>ἀλλ</a:t>
            </a:r>
            <a:r>
              <a:rPr lang="el-GR" i="1" dirty="0"/>
              <a:t>' </a:t>
            </a:r>
            <a:r>
              <a:rPr lang="el-GR" i="1" dirty="0" err="1"/>
              <a:t>ἐκ</a:t>
            </a:r>
            <a:r>
              <a:rPr lang="el-GR" i="1" dirty="0"/>
              <a:t> μόνου </a:t>
            </a:r>
            <a:r>
              <a:rPr lang="el-GR" i="1" dirty="0" err="1"/>
              <a:t>ἀνδρός</a:t>
            </a:r>
            <a:r>
              <a:rPr lang="el-GR" i="1" dirty="0"/>
              <a:t>, </a:t>
            </a:r>
            <a:r>
              <a:rPr lang="el-GR" i="1" dirty="0" err="1"/>
              <a:t>ἀλλ</a:t>
            </a:r>
            <a:r>
              <a:rPr lang="el-GR" i="1" dirty="0"/>
              <a:t>' </a:t>
            </a:r>
            <a:r>
              <a:rPr lang="el-GR" i="1" dirty="0" err="1"/>
              <a:t>ἐξ</a:t>
            </a:r>
            <a:r>
              <a:rPr lang="el-GR" i="1" dirty="0"/>
              <a:t>' </a:t>
            </a:r>
            <a:r>
              <a:rPr lang="el-GR" i="1" dirty="0" err="1"/>
              <a:t>αὐτῆς</a:t>
            </a:r>
            <a:r>
              <a:rPr lang="el-GR" i="1" dirty="0"/>
              <a:t> μόνης </a:t>
            </a:r>
            <a:r>
              <a:rPr lang="el-GR" i="1" dirty="0" err="1"/>
              <a:t>ἀχράντως</a:t>
            </a:r>
            <a:r>
              <a:rPr lang="el-GR" i="1" dirty="0"/>
              <a:t> </a:t>
            </a:r>
            <a:r>
              <a:rPr lang="el-GR" i="1" dirty="0" err="1"/>
              <a:t>ἐκ</a:t>
            </a:r>
            <a:r>
              <a:rPr lang="el-GR" i="1" dirty="0"/>
              <a:t> Πνεύματος </a:t>
            </a:r>
            <a:r>
              <a:rPr lang="el-GR" i="1" dirty="0" err="1"/>
              <a:t>ἁγίου</a:t>
            </a:r>
            <a:r>
              <a:rPr lang="el-GR" i="1" dirty="0"/>
              <a:t> δυνάμει </a:t>
            </a:r>
            <a:r>
              <a:rPr lang="el-GR" i="1" dirty="0" err="1"/>
              <a:t>Θεοῦ</a:t>
            </a:r>
            <a:r>
              <a:rPr lang="el-GR" i="1" dirty="0"/>
              <a:t> γεννήσασα</a:t>
            </a:r>
            <a:r>
              <a:rPr lang="el-GR" dirty="0"/>
              <a:t>" (</a:t>
            </a:r>
            <a:r>
              <a:rPr lang="el-GR" i="1" dirty="0" err="1"/>
              <a:t>Κατήχησις</a:t>
            </a:r>
            <a:r>
              <a:rPr lang="el-GR" dirty="0"/>
              <a:t> 12, 29, </a:t>
            </a:r>
            <a:r>
              <a:rPr lang="en-US" dirty="0"/>
              <a:t>PG 33, 761C).</a:t>
            </a:r>
            <a:endParaRPr lang="el-GR" dirty="0"/>
          </a:p>
          <a:p>
            <a:r>
              <a:rPr lang="el-GR" dirty="0"/>
              <a:t>Στον </a:t>
            </a:r>
            <a:r>
              <a:rPr lang="el-GR" b="1" dirty="0"/>
              <a:t>Ιωάννη τον Χρυσόστομο </a:t>
            </a:r>
            <a:r>
              <a:rPr lang="el-GR" dirty="0"/>
              <a:t>παρατηρείται ο συσχετισμός μεταξύ Χριστού και Εκκλησίας: "</a:t>
            </a:r>
            <a:r>
              <a:rPr lang="el-GR" i="1" dirty="0" err="1"/>
              <a:t>καθάπερ</a:t>
            </a:r>
            <a:r>
              <a:rPr lang="el-GR" i="1" dirty="0"/>
              <a:t> </a:t>
            </a:r>
            <a:r>
              <a:rPr lang="el-GR" i="1" dirty="0" err="1"/>
              <a:t>τοῦ</a:t>
            </a:r>
            <a:r>
              <a:rPr lang="el-GR" i="1" dirty="0"/>
              <a:t> </a:t>
            </a:r>
            <a:r>
              <a:rPr lang="el-GR" i="1" dirty="0" err="1"/>
              <a:t>Ἀδὰμ</a:t>
            </a:r>
            <a:r>
              <a:rPr lang="el-GR" i="1" dirty="0"/>
              <a:t> </a:t>
            </a:r>
            <a:r>
              <a:rPr lang="el-GR" i="1" dirty="0" err="1"/>
              <a:t>καθεύδοντος</a:t>
            </a:r>
            <a:r>
              <a:rPr lang="el-GR" i="1" dirty="0"/>
              <a:t> ἡ </a:t>
            </a:r>
            <a:r>
              <a:rPr lang="el-GR" i="1" dirty="0" err="1"/>
              <a:t>γυνὴ</a:t>
            </a:r>
            <a:r>
              <a:rPr lang="el-GR" i="1" dirty="0"/>
              <a:t> </a:t>
            </a:r>
            <a:r>
              <a:rPr lang="el-GR" i="1" dirty="0" err="1"/>
              <a:t>κατεσκευάζετο</a:t>
            </a:r>
            <a:r>
              <a:rPr lang="el-GR" i="1" dirty="0"/>
              <a:t>, </a:t>
            </a:r>
            <a:r>
              <a:rPr lang="el-GR" i="1" dirty="0" err="1"/>
              <a:t>οὕτω</a:t>
            </a:r>
            <a:r>
              <a:rPr lang="el-GR" i="1" dirty="0"/>
              <a:t> </a:t>
            </a:r>
            <a:r>
              <a:rPr lang="el-GR" i="1" dirty="0" err="1"/>
              <a:t>τοῦ</a:t>
            </a:r>
            <a:r>
              <a:rPr lang="el-GR" i="1" dirty="0"/>
              <a:t> </a:t>
            </a:r>
            <a:r>
              <a:rPr lang="el-GR" i="1" dirty="0" err="1"/>
              <a:t>Χριστοῦ</a:t>
            </a:r>
            <a:r>
              <a:rPr lang="el-GR" i="1" dirty="0"/>
              <a:t> </a:t>
            </a:r>
            <a:r>
              <a:rPr lang="el-GR" i="1" dirty="0" err="1"/>
              <a:t>ἀποθανόντος</a:t>
            </a:r>
            <a:r>
              <a:rPr lang="el-GR" i="1" dirty="0"/>
              <a:t> ἡ </a:t>
            </a:r>
            <a:r>
              <a:rPr lang="el-GR" i="1" dirty="0" err="1"/>
              <a:t>Ἐκκλησία</a:t>
            </a:r>
            <a:r>
              <a:rPr lang="el-GR" i="1" dirty="0"/>
              <a:t> </a:t>
            </a:r>
            <a:r>
              <a:rPr lang="el-GR" i="1" dirty="0" err="1"/>
              <a:t>διεπλάσσετο</a:t>
            </a:r>
            <a:r>
              <a:rPr lang="el-GR" i="1" dirty="0"/>
              <a:t> </a:t>
            </a:r>
            <a:r>
              <a:rPr lang="el-GR" i="1" dirty="0" err="1"/>
              <a:t>ἐκ</a:t>
            </a:r>
            <a:r>
              <a:rPr lang="el-GR" i="1" dirty="0"/>
              <a:t> </a:t>
            </a:r>
            <a:r>
              <a:rPr lang="el-GR" i="1" dirty="0" err="1"/>
              <a:t>τῆς</a:t>
            </a:r>
            <a:r>
              <a:rPr lang="el-GR" i="1" dirty="0"/>
              <a:t> </a:t>
            </a:r>
            <a:r>
              <a:rPr lang="el-GR" i="1" dirty="0" err="1"/>
              <a:t>πλευρᾶς</a:t>
            </a:r>
            <a:r>
              <a:rPr lang="el-GR" i="1" dirty="0"/>
              <a:t> </a:t>
            </a:r>
            <a:r>
              <a:rPr lang="el-GR" i="1" dirty="0" err="1"/>
              <a:t>αὐτοῦ</a:t>
            </a:r>
            <a:r>
              <a:rPr lang="el-GR" dirty="0"/>
              <a:t>" (</a:t>
            </a:r>
            <a:r>
              <a:rPr lang="en-US" dirty="0"/>
              <a:t>PG 51, 229)</a:t>
            </a:r>
            <a:r>
              <a:rPr lang="el-GR" dirty="0"/>
              <a:t>.</a:t>
            </a:r>
          </a:p>
        </p:txBody>
      </p:sp>
    </p:spTree>
    <p:extLst>
      <p:ext uri="{BB962C8B-B14F-4D97-AF65-F5344CB8AC3E}">
        <p14:creationId xmlns:p14="http://schemas.microsoft.com/office/powerpoint/2010/main" val="27882096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746975"/>
          </a:xfrm>
        </p:spPr>
        <p:txBody>
          <a:bodyPr/>
          <a:lstStyle/>
          <a:p>
            <a:pPr algn="ctr"/>
            <a:r>
              <a:rPr lang="el-GR" dirty="0"/>
              <a:t>ΕΥΑ-ΜΑΡΙΑ</a:t>
            </a:r>
          </a:p>
        </p:txBody>
      </p:sp>
      <p:sp>
        <p:nvSpPr>
          <p:cNvPr id="3" name="Θέση περιεχομένου 2"/>
          <p:cNvSpPr>
            <a:spLocks noGrp="1"/>
          </p:cNvSpPr>
          <p:nvPr>
            <p:ph idx="1"/>
          </p:nvPr>
        </p:nvSpPr>
        <p:spPr>
          <a:xfrm>
            <a:off x="0" y="463639"/>
            <a:ext cx="12192000" cy="6394361"/>
          </a:xfrm>
        </p:spPr>
        <p:txBody>
          <a:bodyPr>
            <a:normAutofit fontScale="92500" lnSpcReduction="10000"/>
          </a:bodyPr>
          <a:lstStyle/>
          <a:p>
            <a:r>
              <a:rPr lang="el-GR" dirty="0"/>
              <a:t>Από τη φθορά, η οποία εισάγεται στον κόσμο με την παρακοή της </a:t>
            </a:r>
            <a:r>
              <a:rPr lang="el-GR" dirty="0" err="1"/>
              <a:t>προμήτορος</a:t>
            </a:r>
            <a:r>
              <a:rPr lang="el-GR" dirty="0"/>
              <a:t> Εύας, η Θεομήτωρ εισάγει τον Χριστό, ο Οποίος είναι "</a:t>
            </a:r>
            <a:r>
              <a:rPr lang="el-GR" i="1" dirty="0"/>
              <a:t>ἡ </a:t>
            </a:r>
            <a:r>
              <a:rPr lang="el-GR" i="1" dirty="0" err="1"/>
              <a:t>ἀφθαρσία</a:t>
            </a:r>
            <a:r>
              <a:rPr lang="el-GR" i="1" dirty="0"/>
              <a:t> ἡ </a:t>
            </a:r>
            <a:r>
              <a:rPr lang="el-GR" i="1" dirty="0" err="1"/>
              <a:t>νικήσασα</a:t>
            </a:r>
            <a:r>
              <a:rPr lang="el-GR" i="1" dirty="0"/>
              <a:t> </a:t>
            </a:r>
            <a:r>
              <a:rPr lang="el-GR" i="1" dirty="0" err="1"/>
              <a:t>τὸν</a:t>
            </a:r>
            <a:r>
              <a:rPr lang="el-GR" i="1" dirty="0"/>
              <a:t> θάνατον</a:t>
            </a:r>
            <a:r>
              <a:rPr lang="el-GR" dirty="0"/>
              <a:t>" (ΜΕΘΟΔΙΟΥ ΟΛΥΜΠΟΥ, </a:t>
            </a:r>
            <a:r>
              <a:rPr lang="el-GR" dirty="0" err="1"/>
              <a:t>Συμπόσιον</a:t>
            </a:r>
            <a:r>
              <a:rPr lang="el-GR" dirty="0"/>
              <a:t>, 3,7, </a:t>
            </a:r>
            <a:r>
              <a:rPr lang="en-US" dirty="0"/>
              <a:t>PG 18, 72AB).</a:t>
            </a:r>
          </a:p>
          <a:p>
            <a:r>
              <a:rPr lang="el-GR" dirty="0"/>
              <a:t>Ο Χριστός κατά τη γέννησή Του τήρησε την Θεοτόκο άφθορο, εφόσον "</a:t>
            </a:r>
            <a:r>
              <a:rPr lang="el-GR" i="1" dirty="0" err="1"/>
              <a:t>ἔπρεπε</a:t>
            </a:r>
            <a:r>
              <a:rPr lang="el-GR" i="1" dirty="0"/>
              <a:t> </a:t>
            </a:r>
            <a:r>
              <a:rPr lang="el-GR" i="1" dirty="0" err="1"/>
              <a:t>γὰρ</a:t>
            </a:r>
            <a:r>
              <a:rPr lang="el-GR" i="1" dirty="0"/>
              <a:t> </a:t>
            </a:r>
            <a:r>
              <a:rPr lang="el-GR" i="1" dirty="0" err="1"/>
              <a:t>τὸν</a:t>
            </a:r>
            <a:r>
              <a:rPr lang="el-GR" i="1" dirty="0"/>
              <a:t> </a:t>
            </a:r>
            <a:r>
              <a:rPr lang="el-GR" i="1" dirty="0" err="1"/>
              <a:t>ἐπ</a:t>
            </a:r>
            <a:r>
              <a:rPr lang="el-GR" i="1" dirty="0"/>
              <a:t>' </a:t>
            </a:r>
            <a:r>
              <a:rPr lang="el-GR" i="1" dirty="0" err="1"/>
              <a:t>ἀφθαρσίᾳ</a:t>
            </a:r>
            <a:r>
              <a:rPr lang="el-GR" i="1" dirty="0"/>
              <a:t> </a:t>
            </a:r>
            <a:r>
              <a:rPr lang="el-GR" i="1" dirty="0" err="1"/>
              <a:t>τοῦ</a:t>
            </a:r>
            <a:r>
              <a:rPr lang="el-GR" i="1" dirty="0"/>
              <a:t> </a:t>
            </a:r>
            <a:r>
              <a:rPr lang="el-GR" i="1" dirty="0" err="1"/>
              <a:t>παντὸς</a:t>
            </a:r>
            <a:r>
              <a:rPr lang="el-GR" i="1" dirty="0"/>
              <a:t> </a:t>
            </a:r>
            <a:r>
              <a:rPr lang="el-GR" i="1" dirty="0" err="1"/>
              <a:t>ἐν</a:t>
            </a:r>
            <a:r>
              <a:rPr lang="el-GR" i="1" dirty="0"/>
              <a:t> </a:t>
            </a:r>
            <a:r>
              <a:rPr lang="el-GR" i="1" dirty="0" err="1"/>
              <a:t>τῷ</a:t>
            </a:r>
            <a:r>
              <a:rPr lang="el-GR" i="1" dirty="0"/>
              <a:t> </a:t>
            </a:r>
            <a:r>
              <a:rPr lang="el-GR" i="1" dirty="0" err="1"/>
              <a:t>ἀνθρωπίνῳ</a:t>
            </a:r>
            <a:r>
              <a:rPr lang="el-GR" i="1" dirty="0"/>
              <a:t> </a:t>
            </a:r>
            <a:r>
              <a:rPr lang="el-GR" i="1" dirty="0" err="1"/>
              <a:t>βίῳ</a:t>
            </a:r>
            <a:r>
              <a:rPr lang="el-GR" i="1" dirty="0"/>
              <a:t> </a:t>
            </a:r>
            <a:r>
              <a:rPr lang="el-GR" i="1" dirty="0" err="1"/>
              <a:t>γενόμενον</a:t>
            </a:r>
            <a:r>
              <a:rPr lang="el-GR" i="1" dirty="0"/>
              <a:t>, </a:t>
            </a:r>
            <a:r>
              <a:rPr lang="el-GR" i="1" dirty="0" err="1"/>
              <a:t>ἀπὸ</a:t>
            </a:r>
            <a:r>
              <a:rPr lang="el-GR" i="1" dirty="0"/>
              <a:t> </a:t>
            </a:r>
            <a:r>
              <a:rPr lang="el-GR" i="1" dirty="0" err="1"/>
              <a:t>τῆς</a:t>
            </a:r>
            <a:r>
              <a:rPr lang="el-GR" i="1" dirty="0"/>
              <a:t> </a:t>
            </a:r>
            <a:r>
              <a:rPr lang="el-GR" i="1" dirty="0" err="1"/>
              <a:t>ὑπηρετούσης</a:t>
            </a:r>
            <a:r>
              <a:rPr lang="el-GR" i="1" dirty="0"/>
              <a:t> </a:t>
            </a:r>
            <a:r>
              <a:rPr lang="el-GR" i="1" dirty="0" err="1"/>
              <a:t>αὐτοῦ</a:t>
            </a:r>
            <a:r>
              <a:rPr lang="el-GR" i="1" dirty="0"/>
              <a:t> </a:t>
            </a:r>
            <a:r>
              <a:rPr lang="el-GR" i="1" dirty="0" err="1"/>
              <a:t>τῇ</a:t>
            </a:r>
            <a:r>
              <a:rPr lang="el-GR" i="1" dirty="0"/>
              <a:t> γεννήσει </a:t>
            </a:r>
            <a:r>
              <a:rPr lang="el-GR" i="1" dirty="0" err="1"/>
              <a:t>τῆς</a:t>
            </a:r>
            <a:r>
              <a:rPr lang="el-GR" i="1" dirty="0"/>
              <a:t> </a:t>
            </a:r>
            <a:r>
              <a:rPr lang="el-GR" i="1" dirty="0" err="1"/>
              <a:t>ἀφθαρσίας</a:t>
            </a:r>
            <a:r>
              <a:rPr lang="el-GR" i="1" dirty="0"/>
              <a:t> </a:t>
            </a:r>
            <a:r>
              <a:rPr lang="el-GR" i="1" dirty="0" err="1"/>
              <a:t>ἄρξασθαι</a:t>
            </a:r>
            <a:r>
              <a:rPr lang="el-GR" dirty="0"/>
              <a:t>" (ΓΡΗΓΟΡΙΟΥ ΝΥΣΣΗΣ, </a:t>
            </a:r>
            <a:r>
              <a:rPr lang="el-GR" i="1" dirty="0"/>
              <a:t>Λόγος </a:t>
            </a:r>
            <a:r>
              <a:rPr lang="el-GR" i="1" dirty="0" err="1"/>
              <a:t>εἰς</a:t>
            </a:r>
            <a:r>
              <a:rPr lang="el-GR" i="1" dirty="0"/>
              <a:t> </a:t>
            </a:r>
            <a:r>
              <a:rPr lang="el-GR" i="1" dirty="0" err="1"/>
              <a:t>τὴν</a:t>
            </a:r>
            <a:r>
              <a:rPr lang="el-GR" i="1" dirty="0"/>
              <a:t> </a:t>
            </a:r>
            <a:r>
              <a:rPr lang="el-GR" i="1" dirty="0" err="1"/>
              <a:t>γέννησιν</a:t>
            </a:r>
            <a:r>
              <a:rPr lang="el-GR" i="1" dirty="0"/>
              <a:t> </a:t>
            </a:r>
            <a:r>
              <a:rPr lang="el-GR" i="1" dirty="0" err="1"/>
              <a:t>τοῦ</a:t>
            </a:r>
            <a:r>
              <a:rPr lang="el-GR" i="1" dirty="0"/>
              <a:t> </a:t>
            </a:r>
            <a:r>
              <a:rPr lang="el-GR" i="1" dirty="0" err="1"/>
              <a:t>Χριστοῦ</a:t>
            </a:r>
            <a:r>
              <a:rPr lang="el-GR" dirty="0"/>
              <a:t>, </a:t>
            </a:r>
            <a:r>
              <a:rPr lang="en-US" dirty="0"/>
              <a:t>PG 46, 1136B).</a:t>
            </a:r>
          </a:p>
          <a:p>
            <a:r>
              <a:rPr lang="el-GR" dirty="0"/>
              <a:t>Επίσης, ο </a:t>
            </a:r>
            <a:r>
              <a:rPr lang="el-GR" b="1" dirty="0"/>
              <a:t>Γρηγόριος ο Θαυματουργός </a:t>
            </a:r>
            <a:r>
              <a:rPr lang="el-GR" dirty="0"/>
              <a:t>υπογραμμίζει "</a:t>
            </a:r>
            <a:r>
              <a:rPr lang="el-GR" i="1" dirty="0" err="1"/>
              <a:t>Πρεπόντως</a:t>
            </a:r>
            <a:r>
              <a:rPr lang="el-GR" i="1" dirty="0"/>
              <a:t> </a:t>
            </a:r>
            <a:r>
              <a:rPr lang="el-GR" i="1" dirty="0" err="1"/>
              <a:t>ἄρα</a:t>
            </a:r>
            <a:r>
              <a:rPr lang="el-GR" i="1" dirty="0"/>
              <a:t> </a:t>
            </a:r>
            <a:r>
              <a:rPr lang="el-GR" i="1" dirty="0" err="1"/>
              <a:t>τὴν</a:t>
            </a:r>
            <a:r>
              <a:rPr lang="el-GR" i="1" dirty="0"/>
              <a:t> </a:t>
            </a:r>
            <a:r>
              <a:rPr lang="el-GR" i="1" dirty="0" err="1"/>
              <a:t>ἁγίαν</a:t>
            </a:r>
            <a:r>
              <a:rPr lang="el-GR" i="1" dirty="0"/>
              <a:t> </a:t>
            </a:r>
            <a:r>
              <a:rPr lang="el-GR" i="1" dirty="0" err="1"/>
              <a:t>Μαριάμ</a:t>
            </a:r>
            <a:r>
              <a:rPr lang="el-GR" i="1" dirty="0"/>
              <a:t> </a:t>
            </a:r>
            <a:r>
              <a:rPr lang="el-GR" i="1" dirty="0" err="1"/>
              <a:t>ἐκ</a:t>
            </a:r>
            <a:r>
              <a:rPr lang="el-GR" i="1" dirty="0"/>
              <a:t> </a:t>
            </a:r>
            <a:r>
              <a:rPr lang="el-GR" i="1" dirty="0" err="1"/>
              <a:t>πασῶν</a:t>
            </a:r>
            <a:r>
              <a:rPr lang="el-GR" i="1" dirty="0"/>
              <a:t> </a:t>
            </a:r>
            <a:r>
              <a:rPr lang="el-GR" i="1" dirty="0" err="1"/>
              <a:t>γενεῶν</a:t>
            </a:r>
            <a:r>
              <a:rPr lang="el-GR" i="1" dirty="0"/>
              <a:t> μόνη ἡ χάρις </a:t>
            </a:r>
            <a:r>
              <a:rPr lang="el-GR" i="1" dirty="0" err="1"/>
              <a:t>ἐκλέλεκται</a:t>
            </a:r>
            <a:r>
              <a:rPr lang="el-GR" i="1" dirty="0"/>
              <a:t>... </a:t>
            </a:r>
            <a:r>
              <a:rPr lang="el-GR" i="1" dirty="0" err="1"/>
              <a:t>οὐκ</a:t>
            </a:r>
            <a:r>
              <a:rPr lang="el-GR" i="1" dirty="0"/>
              <a:t> </a:t>
            </a:r>
            <a:r>
              <a:rPr lang="el-GR" i="1" dirty="0" err="1"/>
              <a:t>ὁμοία</a:t>
            </a:r>
            <a:r>
              <a:rPr lang="el-GR" i="1" dirty="0"/>
              <a:t> </a:t>
            </a:r>
            <a:r>
              <a:rPr lang="el-GR" i="1" dirty="0" err="1"/>
              <a:t>αὐτῇ</a:t>
            </a:r>
            <a:r>
              <a:rPr lang="el-GR" i="1" dirty="0"/>
              <a:t> </a:t>
            </a:r>
            <a:r>
              <a:rPr lang="el-GR" i="1" dirty="0" err="1"/>
              <a:t>ἐκ</a:t>
            </a:r>
            <a:r>
              <a:rPr lang="el-GR" i="1" dirty="0"/>
              <a:t> </a:t>
            </a:r>
            <a:r>
              <a:rPr lang="el-GR" i="1" dirty="0" err="1"/>
              <a:t>πασῶν</a:t>
            </a:r>
            <a:r>
              <a:rPr lang="el-GR" i="1" dirty="0"/>
              <a:t> </a:t>
            </a:r>
            <a:r>
              <a:rPr lang="el-GR" i="1" dirty="0" err="1"/>
              <a:t>γενεῶν</a:t>
            </a:r>
            <a:r>
              <a:rPr lang="el-GR" i="1" dirty="0"/>
              <a:t> τις </a:t>
            </a:r>
            <a:r>
              <a:rPr lang="el-GR" i="1" dirty="0" err="1"/>
              <a:t>γέγονεν</a:t>
            </a:r>
            <a:r>
              <a:rPr lang="el-GR" i="1" dirty="0"/>
              <a:t> </a:t>
            </a:r>
            <a:r>
              <a:rPr lang="el-GR" i="1" dirty="0" err="1"/>
              <a:t>πώποτε</a:t>
            </a:r>
            <a:r>
              <a:rPr lang="el-GR" i="1" dirty="0"/>
              <a:t>. </a:t>
            </a:r>
            <a:r>
              <a:rPr lang="el-GR" i="1" dirty="0" err="1"/>
              <a:t>Οὐχ</a:t>
            </a:r>
            <a:r>
              <a:rPr lang="el-GR" i="1" dirty="0"/>
              <a:t> </a:t>
            </a:r>
            <a:r>
              <a:rPr lang="el-GR" i="1" dirty="0" err="1"/>
              <a:t>ὡς</a:t>
            </a:r>
            <a:r>
              <a:rPr lang="el-GR" i="1" dirty="0"/>
              <a:t> ἡ πρώτη Παρθένος </a:t>
            </a:r>
            <a:r>
              <a:rPr lang="el-GR" i="1" dirty="0" err="1"/>
              <a:t>Εὔα</a:t>
            </a:r>
            <a:r>
              <a:rPr lang="el-GR" i="1" dirty="0"/>
              <a:t> μόνη </a:t>
            </a:r>
            <a:r>
              <a:rPr lang="el-GR" i="1" dirty="0" err="1"/>
              <a:t>ἐν</a:t>
            </a:r>
            <a:r>
              <a:rPr lang="el-GR" i="1" dirty="0"/>
              <a:t> </a:t>
            </a:r>
            <a:r>
              <a:rPr lang="el-GR" i="1" dirty="0" err="1"/>
              <a:t>παραδείσῳ</a:t>
            </a:r>
            <a:r>
              <a:rPr lang="el-GR" i="1" dirty="0"/>
              <a:t> </a:t>
            </a:r>
            <a:r>
              <a:rPr lang="el-GR" i="1" dirty="0" err="1"/>
              <a:t>χορεύουσα</a:t>
            </a:r>
            <a:r>
              <a:rPr lang="el-GR" i="1" dirty="0"/>
              <a:t>, </a:t>
            </a:r>
            <a:r>
              <a:rPr lang="el-GR" i="1" dirty="0" err="1"/>
              <a:t>χαύνῃ</a:t>
            </a:r>
            <a:r>
              <a:rPr lang="el-GR" i="1" dirty="0"/>
              <a:t> </a:t>
            </a:r>
            <a:r>
              <a:rPr lang="el-GR" i="1" dirty="0" err="1"/>
              <a:t>τῇ</a:t>
            </a:r>
            <a:r>
              <a:rPr lang="el-GR" i="1" dirty="0"/>
              <a:t> </a:t>
            </a:r>
            <a:r>
              <a:rPr lang="el-GR" i="1" dirty="0" err="1"/>
              <a:t>διανοίᾳ</a:t>
            </a:r>
            <a:r>
              <a:rPr lang="el-GR" i="1" dirty="0"/>
              <a:t> </a:t>
            </a:r>
            <a:r>
              <a:rPr lang="el-GR" i="1" dirty="0" err="1"/>
              <a:t>ἀπεριέργως</a:t>
            </a:r>
            <a:r>
              <a:rPr lang="el-GR" i="1" dirty="0"/>
              <a:t>, </a:t>
            </a:r>
            <a:r>
              <a:rPr lang="el-GR" i="1" dirty="0" err="1"/>
              <a:t>παρὰ</a:t>
            </a:r>
            <a:r>
              <a:rPr lang="el-GR" i="1" dirty="0"/>
              <a:t> </a:t>
            </a:r>
            <a:r>
              <a:rPr lang="el-GR" i="1" dirty="0" err="1"/>
              <a:t>τοῦ</a:t>
            </a:r>
            <a:r>
              <a:rPr lang="el-GR" i="1" dirty="0"/>
              <a:t> </a:t>
            </a:r>
            <a:r>
              <a:rPr lang="el-GR" i="1" dirty="0" err="1"/>
              <a:t>ἀρχεκάκου</a:t>
            </a:r>
            <a:r>
              <a:rPr lang="el-GR" i="1" dirty="0"/>
              <a:t> </a:t>
            </a:r>
            <a:r>
              <a:rPr lang="el-GR" i="1" dirty="0" err="1"/>
              <a:t>ὄφεως</a:t>
            </a:r>
            <a:r>
              <a:rPr lang="el-GR" i="1" dirty="0"/>
              <a:t> </a:t>
            </a:r>
            <a:r>
              <a:rPr lang="el-GR" i="1" dirty="0" err="1"/>
              <a:t>τὸν</a:t>
            </a:r>
            <a:r>
              <a:rPr lang="el-GR" i="1" dirty="0"/>
              <a:t> </a:t>
            </a:r>
            <a:r>
              <a:rPr lang="el-GR" i="1" dirty="0" err="1"/>
              <a:t>λόγον</a:t>
            </a:r>
            <a:r>
              <a:rPr lang="el-GR" i="1" dirty="0"/>
              <a:t> </a:t>
            </a:r>
            <a:r>
              <a:rPr lang="el-GR" i="1" dirty="0" err="1"/>
              <a:t>ἐδέξατο</a:t>
            </a:r>
            <a:r>
              <a:rPr lang="el-GR" i="1" dirty="0"/>
              <a:t>, </a:t>
            </a:r>
            <a:r>
              <a:rPr lang="el-GR" i="1" dirty="0" err="1"/>
              <a:t>καὶ</a:t>
            </a:r>
            <a:r>
              <a:rPr lang="el-GR" i="1" dirty="0"/>
              <a:t> </a:t>
            </a:r>
            <a:r>
              <a:rPr lang="el-GR" i="1" dirty="0" err="1"/>
              <a:t>οὕτως</a:t>
            </a:r>
            <a:r>
              <a:rPr lang="el-GR" i="1" dirty="0"/>
              <a:t> </a:t>
            </a:r>
            <a:r>
              <a:rPr lang="el-GR" i="1" dirty="0" err="1"/>
              <a:t>ἐφθάρη</a:t>
            </a:r>
            <a:r>
              <a:rPr lang="el-GR" i="1" dirty="0"/>
              <a:t> </a:t>
            </a:r>
            <a:r>
              <a:rPr lang="el-GR" i="1" dirty="0" err="1"/>
              <a:t>τὸ</a:t>
            </a:r>
            <a:r>
              <a:rPr lang="el-GR" i="1" dirty="0"/>
              <a:t> </a:t>
            </a:r>
            <a:r>
              <a:rPr lang="el-GR" i="1" dirty="0" err="1"/>
              <a:t>τῆς</a:t>
            </a:r>
            <a:r>
              <a:rPr lang="el-GR" i="1" dirty="0"/>
              <a:t> διανοίας φρόνημα... </a:t>
            </a:r>
            <a:r>
              <a:rPr lang="el-GR" i="1" dirty="0" err="1"/>
              <a:t>καὶ</a:t>
            </a:r>
            <a:r>
              <a:rPr lang="el-GR" i="1" dirty="0"/>
              <a:t> </a:t>
            </a:r>
            <a:r>
              <a:rPr lang="el-GR" i="1" dirty="0" err="1"/>
              <a:t>τὸν</a:t>
            </a:r>
            <a:r>
              <a:rPr lang="el-GR" i="1" dirty="0"/>
              <a:t> θάνατον </a:t>
            </a:r>
            <a:r>
              <a:rPr lang="el-GR" i="1" dirty="0" err="1"/>
              <a:t>συγκεράσας</a:t>
            </a:r>
            <a:r>
              <a:rPr lang="el-GR" i="1" dirty="0"/>
              <a:t>, </a:t>
            </a:r>
            <a:r>
              <a:rPr lang="el-GR" i="1" dirty="0" err="1"/>
              <a:t>εἰς</a:t>
            </a:r>
            <a:r>
              <a:rPr lang="el-GR" i="1" dirty="0"/>
              <a:t> πάντα </a:t>
            </a:r>
            <a:r>
              <a:rPr lang="el-GR" i="1" dirty="0" err="1"/>
              <a:t>τὸν</a:t>
            </a:r>
            <a:r>
              <a:rPr lang="el-GR" i="1" dirty="0"/>
              <a:t> </a:t>
            </a:r>
            <a:r>
              <a:rPr lang="el-GR" i="1" dirty="0" err="1"/>
              <a:t>κόσμον</a:t>
            </a:r>
            <a:r>
              <a:rPr lang="el-GR" i="1" dirty="0"/>
              <a:t> </a:t>
            </a:r>
            <a:r>
              <a:rPr lang="el-GR" i="1" dirty="0" err="1"/>
              <a:t>εἰσήγαγεν</a:t>
            </a:r>
            <a:r>
              <a:rPr lang="el-GR" i="1" dirty="0"/>
              <a:t>... </a:t>
            </a:r>
            <a:r>
              <a:rPr lang="el-GR" i="1" dirty="0" err="1"/>
              <a:t>ἀλλ</a:t>
            </a:r>
            <a:r>
              <a:rPr lang="el-GR" i="1" dirty="0"/>
              <a:t>' </a:t>
            </a:r>
            <a:r>
              <a:rPr lang="el-GR" i="1" dirty="0" err="1">
                <a:solidFill>
                  <a:srgbClr val="FF0000"/>
                </a:solidFill>
              </a:rPr>
              <a:t>ἐν</a:t>
            </a:r>
            <a:r>
              <a:rPr lang="el-GR" i="1" dirty="0">
                <a:solidFill>
                  <a:srgbClr val="FF0000"/>
                </a:solidFill>
              </a:rPr>
              <a:t> </a:t>
            </a:r>
            <a:r>
              <a:rPr lang="el-GR" i="1" dirty="0" err="1">
                <a:solidFill>
                  <a:srgbClr val="FF0000"/>
                </a:solidFill>
              </a:rPr>
              <a:t>μόνῃ</a:t>
            </a:r>
            <a:r>
              <a:rPr lang="en-US" i="1" dirty="0">
                <a:solidFill>
                  <a:srgbClr val="FF0000"/>
                </a:solidFill>
              </a:rPr>
              <a:t> </a:t>
            </a:r>
            <a:r>
              <a:rPr lang="el-GR" i="1" dirty="0" err="1">
                <a:solidFill>
                  <a:srgbClr val="FF0000"/>
                </a:solidFill>
              </a:rPr>
              <a:t>τῇ</a:t>
            </a:r>
            <a:r>
              <a:rPr lang="el-GR" i="1" dirty="0">
                <a:solidFill>
                  <a:srgbClr val="FF0000"/>
                </a:solidFill>
              </a:rPr>
              <a:t> </a:t>
            </a:r>
            <a:r>
              <a:rPr lang="el-GR" i="1" dirty="0" err="1">
                <a:solidFill>
                  <a:srgbClr val="FF0000"/>
                </a:solidFill>
              </a:rPr>
              <a:t>ἁγίᾳ</a:t>
            </a:r>
            <a:r>
              <a:rPr lang="el-GR" i="1" dirty="0">
                <a:solidFill>
                  <a:srgbClr val="FF0000"/>
                </a:solidFill>
              </a:rPr>
              <a:t> </a:t>
            </a:r>
            <a:r>
              <a:rPr lang="el-GR" i="1" dirty="0" err="1">
                <a:solidFill>
                  <a:srgbClr val="FF0000"/>
                </a:solidFill>
              </a:rPr>
              <a:t>Παρθένῳ</a:t>
            </a:r>
            <a:r>
              <a:rPr lang="el-GR" i="1" dirty="0">
                <a:solidFill>
                  <a:srgbClr val="FF0000"/>
                </a:solidFill>
              </a:rPr>
              <a:t> </a:t>
            </a:r>
            <a:r>
              <a:rPr lang="el-GR" i="1" dirty="0" err="1">
                <a:solidFill>
                  <a:srgbClr val="FF0000"/>
                </a:solidFill>
              </a:rPr>
              <a:t>τὸ</a:t>
            </a:r>
            <a:r>
              <a:rPr lang="el-GR" i="1" dirty="0">
                <a:solidFill>
                  <a:srgbClr val="FF0000"/>
                </a:solidFill>
              </a:rPr>
              <a:t> </a:t>
            </a:r>
            <a:r>
              <a:rPr lang="el-GR" i="1" dirty="0" err="1">
                <a:solidFill>
                  <a:srgbClr val="FF0000"/>
                </a:solidFill>
              </a:rPr>
              <a:t>ἐκείνης</a:t>
            </a:r>
            <a:r>
              <a:rPr lang="el-GR" i="1" dirty="0">
                <a:solidFill>
                  <a:srgbClr val="FF0000"/>
                </a:solidFill>
              </a:rPr>
              <a:t> </a:t>
            </a:r>
            <a:r>
              <a:rPr lang="el-GR" i="1" dirty="0" err="1">
                <a:solidFill>
                  <a:srgbClr val="FF0000"/>
                </a:solidFill>
              </a:rPr>
              <a:t>πταῖσμα</a:t>
            </a:r>
            <a:r>
              <a:rPr lang="el-GR" i="1" dirty="0">
                <a:solidFill>
                  <a:srgbClr val="FF0000"/>
                </a:solidFill>
              </a:rPr>
              <a:t> </a:t>
            </a:r>
            <a:r>
              <a:rPr lang="el-GR" i="1" dirty="0" err="1">
                <a:solidFill>
                  <a:srgbClr val="FF0000"/>
                </a:solidFill>
              </a:rPr>
              <a:t>ἀνασέσωσται</a:t>
            </a:r>
            <a:r>
              <a:rPr lang="el-GR" dirty="0"/>
              <a:t>" (</a:t>
            </a:r>
            <a:r>
              <a:rPr lang="el-GR" i="1" dirty="0" err="1"/>
              <a:t>Εἰς</a:t>
            </a:r>
            <a:r>
              <a:rPr lang="el-GR" i="1" dirty="0"/>
              <a:t> </a:t>
            </a:r>
            <a:r>
              <a:rPr lang="el-GR" i="1" dirty="0" err="1"/>
              <a:t>τὸν</a:t>
            </a:r>
            <a:r>
              <a:rPr lang="el-GR" i="1" dirty="0"/>
              <a:t> </a:t>
            </a:r>
            <a:r>
              <a:rPr lang="el-GR" i="1" dirty="0" err="1"/>
              <a:t>Εὐαγγελισμόν</a:t>
            </a:r>
            <a:r>
              <a:rPr lang="el-GR" i="1" dirty="0"/>
              <a:t>, Λόγος Α</a:t>
            </a:r>
            <a:r>
              <a:rPr lang="el-GR" dirty="0"/>
              <a:t>΄, </a:t>
            </a:r>
            <a:r>
              <a:rPr lang="en-US" dirty="0"/>
              <a:t>PG 10, 1148D).</a:t>
            </a:r>
          </a:p>
          <a:p>
            <a:r>
              <a:rPr lang="el-GR" dirty="0"/>
              <a:t>Και ο </a:t>
            </a:r>
            <a:r>
              <a:rPr lang="el-GR" b="1" dirty="0"/>
              <a:t>Ιωάννης ο Δαμασκηνός </a:t>
            </a:r>
            <a:r>
              <a:rPr lang="el-GR" dirty="0"/>
              <a:t>επιβεβαιώνει αυτή την πραγματικότητα λέγοντας: "</a:t>
            </a:r>
            <a:r>
              <a:rPr lang="el-GR" i="1" dirty="0" err="1"/>
              <a:t>Χαίροις</a:t>
            </a:r>
            <a:r>
              <a:rPr lang="el-GR" i="1" dirty="0"/>
              <a:t> μόνη </a:t>
            </a:r>
            <a:r>
              <a:rPr lang="el-GR" i="1" dirty="0" err="1"/>
              <a:t>ἐν</a:t>
            </a:r>
            <a:r>
              <a:rPr lang="el-GR" i="1" dirty="0"/>
              <a:t> </a:t>
            </a:r>
            <a:r>
              <a:rPr lang="el-GR" i="1" dirty="0" err="1"/>
              <a:t>γυναιξὶ</a:t>
            </a:r>
            <a:r>
              <a:rPr lang="el-GR" i="1" dirty="0"/>
              <a:t> </a:t>
            </a:r>
            <a:r>
              <a:rPr lang="el-GR" i="1" dirty="0" err="1"/>
              <a:t>εὐλογημένη</a:t>
            </a:r>
            <a:r>
              <a:rPr lang="el-GR" i="1" dirty="0"/>
              <a:t>, </a:t>
            </a:r>
            <a:r>
              <a:rPr lang="el-GR" b="1" i="1" dirty="0">
                <a:solidFill>
                  <a:srgbClr val="FF0000"/>
                </a:solidFill>
              </a:rPr>
              <a:t>ἡ </a:t>
            </a:r>
            <a:r>
              <a:rPr lang="el-GR" b="1" i="1" dirty="0" err="1">
                <a:solidFill>
                  <a:srgbClr val="FF0000"/>
                </a:solidFill>
              </a:rPr>
              <a:t>τῆς</a:t>
            </a:r>
            <a:r>
              <a:rPr lang="el-GR" b="1" i="1" dirty="0">
                <a:solidFill>
                  <a:srgbClr val="FF0000"/>
                </a:solidFill>
              </a:rPr>
              <a:t> </a:t>
            </a:r>
            <a:r>
              <a:rPr lang="el-GR" b="1" i="1" dirty="0" err="1">
                <a:solidFill>
                  <a:srgbClr val="FF0000"/>
                </a:solidFill>
              </a:rPr>
              <a:t>προμήτορος</a:t>
            </a:r>
            <a:r>
              <a:rPr lang="el-GR" b="1" i="1" dirty="0">
                <a:solidFill>
                  <a:srgbClr val="FF0000"/>
                </a:solidFill>
              </a:rPr>
              <a:t> </a:t>
            </a:r>
            <a:r>
              <a:rPr lang="el-GR" b="1" i="1" dirty="0" err="1">
                <a:solidFill>
                  <a:srgbClr val="FF0000"/>
                </a:solidFill>
              </a:rPr>
              <a:t>Εὔας</a:t>
            </a:r>
            <a:r>
              <a:rPr lang="el-GR" b="1" i="1" dirty="0">
                <a:solidFill>
                  <a:srgbClr val="FF0000"/>
                </a:solidFill>
              </a:rPr>
              <a:t> </a:t>
            </a:r>
            <a:r>
              <a:rPr lang="el-GR" b="1" i="1" dirty="0" err="1">
                <a:solidFill>
                  <a:srgbClr val="FF0000"/>
                </a:solidFill>
              </a:rPr>
              <a:t>τὸ</a:t>
            </a:r>
            <a:r>
              <a:rPr lang="el-GR" b="1" i="1" dirty="0">
                <a:solidFill>
                  <a:srgbClr val="FF0000"/>
                </a:solidFill>
              </a:rPr>
              <a:t> σφάλμα </a:t>
            </a:r>
            <a:r>
              <a:rPr lang="el-GR" b="1" i="1" dirty="0" err="1">
                <a:solidFill>
                  <a:srgbClr val="FF0000"/>
                </a:solidFill>
              </a:rPr>
              <a:t>ἀνορθώσασα</a:t>
            </a:r>
            <a:r>
              <a:rPr lang="el-GR" dirty="0"/>
              <a:t>" (</a:t>
            </a:r>
            <a:r>
              <a:rPr lang="el-GR" i="1" dirty="0"/>
              <a:t>Λόγος </a:t>
            </a:r>
            <a:r>
              <a:rPr lang="el-GR" i="1" dirty="0" err="1"/>
              <a:t>εἰς</a:t>
            </a:r>
            <a:r>
              <a:rPr lang="el-GR" i="1" dirty="0"/>
              <a:t> </a:t>
            </a:r>
            <a:r>
              <a:rPr lang="el-GR" i="1" dirty="0" err="1"/>
              <a:t>τὸν</a:t>
            </a:r>
            <a:r>
              <a:rPr lang="el-GR" i="1" dirty="0"/>
              <a:t> </a:t>
            </a:r>
            <a:r>
              <a:rPr lang="el-GR" i="1" dirty="0" err="1"/>
              <a:t>Εὐαγγελισμὸν</a:t>
            </a:r>
            <a:r>
              <a:rPr lang="el-GR" i="1" dirty="0"/>
              <a:t> </a:t>
            </a:r>
            <a:r>
              <a:rPr lang="el-GR" i="1" dirty="0" err="1"/>
              <a:t>τῆς</a:t>
            </a:r>
            <a:r>
              <a:rPr lang="el-GR" i="1" dirty="0"/>
              <a:t> Θεοτόκου</a:t>
            </a:r>
            <a:r>
              <a:rPr lang="el-GR" dirty="0"/>
              <a:t>, </a:t>
            </a:r>
            <a:r>
              <a:rPr lang="en-US" dirty="0"/>
              <a:t>PG 96, 656A).</a:t>
            </a:r>
          </a:p>
          <a:p>
            <a:endParaRPr lang="el-GR" dirty="0"/>
          </a:p>
        </p:txBody>
      </p:sp>
    </p:spTree>
    <p:extLst>
      <p:ext uri="{BB962C8B-B14F-4D97-AF65-F5344CB8AC3E}">
        <p14:creationId xmlns:p14="http://schemas.microsoft.com/office/powerpoint/2010/main" val="2353817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47700"/>
          </a:xfrm>
        </p:spPr>
        <p:txBody>
          <a:bodyPr>
            <a:normAutofit fontScale="90000"/>
          </a:bodyPr>
          <a:lstStyle/>
          <a:p>
            <a:pPr algn="ctr"/>
            <a:r>
              <a:rPr lang="el-GR" dirty="0"/>
              <a:t>ΧΡΙΣΤΟΛΟΓΙΑ-ΣΩΤΗΡΙΟΛΟΓΙΑ</a:t>
            </a:r>
          </a:p>
        </p:txBody>
      </p:sp>
      <p:sp>
        <p:nvSpPr>
          <p:cNvPr id="3" name="Θέση περιεχομένου 2"/>
          <p:cNvSpPr>
            <a:spLocks noGrp="1"/>
          </p:cNvSpPr>
          <p:nvPr>
            <p:ph idx="1"/>
          </p:nvPr>
        </p:nvSpPr>
        <p:spPr>
          <a:xfrm>
            <a:off x="0" y="558800"/>
            <a:ext cx="12192000" cy="6299199"/>
          </a:xfrm>
        </p:spPr>
        <p:txBody>
          <a:bodyPr>
            <a:normAutofit lnSpcReduction="10000"/>
          </a:bodyPr>
          <a:lstStyle/>
          <a:p>
            <a:r>
              <a:rPr lang="el-GR" dirty="0"/>
              <a:t>Η άμεση σύνδεση μεταξύ Χριστολογικού και </a:t>
            </a:r>
            <a:r>
              <a:rPr lang="el-GR" dirty="0" err="1"/>
              <a:t>σωτηριολογικού</a:t>
            </a:r>
            <a:r>
              <a:rPr lang="el-GR" dirty="0"/>
              <a:t> δόγματος έχει άμεση σχέση και με τη διδασκαλία της Εκκλησίας για το πρόσωπο της Θεοτόκου. </a:t>
            </a:r>
          </a:p>
          <a:p>
            <a:r>
              <a:rPr lang="el-GR" dirty="0"/>
              <a:t>«</a:t>
            </a:r>
            <a:r>
              <a:rPr lang="el-GR" i="1" dirty="0" err="1"/>
              <a:t>Οὐκ</a:t>
            </a:r>
            <a:r>
              <a:rPr lang="el-GR" i="1" dirty="0"/>
              <a:t> </a:t>
            </a:r>
            <a:r>
              <a:rPr lang="el-GR" i="1" dirty="0" err="1"/>
              <a:t>ἔστιν</a:t>
            </a:r>
            <a:r>
              <a:rPr lang="el-GR" i="1" dirty="0"/>
              <a:t> </a:t>
            </a:r>
            <a:r>
              <a:rPr lang="el-GR" i="1" dirty="0" err="1"/>
              <a:t>ἄλλη</a:t>
            </a:r>
            <a:r>
              <a:rPr lang="el-GR" i="1" dirty="0"/>
              <a:t> σωτηρία, </a:t>
            </a:r>
            <a:r>
              <a:rPr lang="el-GR" i="1" dirty="0" err="1"/>
              <a:t>εἰ</a:t>
            </a:r>
            <a:r>
              <a:rPr lang="el-GR" i="1" dirty="0"/>
              <a:t> </a:t>
            </a:r>
            <a:r>
              <a:rPr lang="el-GR" i="1" dirty="0" err="1"/>
              <a:t>μὴ</a:t>
            </a:r>
            <a:r>
              <a:rPr lang="el-GR" i="1" dirty="0"/>
              <a:t> </a:t>
            </a:r>
            <a:r>
              <a:rPr lang="el-GR" i="1" dirty="0" err="1"/>
              <a:t>τὸ</a:t>
            </a:r>
            <a:r>
              <a:rPr lang="el-GR" i="1" dirty="0"/>
              <a:t> </a:t>
            </a:r>
            <a:r>
              <a:rPr lang="el-GR" i="1" dirty="0" err="1"/>
              <a:t>ὀρθῶς</a:t>
            </a:r>
            <a:r>
              <a:rPr lang="el-GR" i="1" dirty="0"/>
              <a:t> </a:t>
            </a:r>
            <a:r>
              <a:rPr lang="el-GR" i="1" dirty="0" err="1"/>
              <a:t>φρονεῖν</a:t>
            </a:r>
            <a:r>
              <a:rPr lang="el-GR" i="1" dirty="0"/>
              <a:t> </a:t>
            </a:r>
            <a:r>
              <a:rPr lang="el-GR" i="1" dirty="0" err="1"/>
              <a:t>καὶ</a:t>
            </a:r>
            <a:r>
              <a:rPr lang="el-GR" i="1" dirty="0"/>
              <a:t> </a:t>
            </a:r>
            <a:r>
              <a:rPr lang="el-GR" i="1" dirty="0" err="1"/>
              <a:t>πιστεύειν</a:t>
            </a:r>
            <a:r>
              <a:rPr lang="el-GR" i="1" dirty="0"/>
              <a:t> </a:t>
            </a:r>
            <a:r>
              <a:rPr lang="el-GR" i="1" dirty="0" err="1"/>
              <a:t>κατὰ</a:t>
            </a:r>
            <a:r>
              <a:rPr lang="el-GR" i="1" dirty="0"/>
              <a:t> </a:t>
            </a:r>
            <a:r>
              <a:rPr lang="el-GR" i="1" dirty="0" err="1"/>
              <a:t>ἀλήθειαν</a:t>
            </a:r>
            <a:r>
              <a:rPr lang="el-GR" i="1" dirty="0"/>
              <a:t> </a:t>
            </a:r>
            <a:r>
              <a:rPr lang="el-GR" i="1" dirty="0" err="1"/>
              <a:t>Θεοτόκον</a:t>
            </a:r>
            <a:r>
              <a:rPr lang="el-GR" i="1" dirty="0"/>
              <a:t>, </a:t>
            </a:r>
            <a:r>
              <a:rPr lang="el-GR" i="1" dirty="0" err="1"/>
              <a:t>τὴν</a:t>
            </a:r>
            <a:r>
              <a:rPr lang="el-GR" i="1" dirty="0"/>
              <a:t> </a:t>
            </a:r>
            <a:r>
              <a:rPr lang="el-GR" i="1" dirty="0" err="1"/>
              <a:t>ἁγίαν</a:t>
            </a:r>
            <a:r>
              <a:rPr lang="el-GR" i="1" dirty="0"/>
              <a:t> Παρθένον </a:t>
            </a:r>
            <a:r>
              <a:rPr lang="el-GR" i="1" dirty="0" err="1"/>
              <a:t>Μαρίαν</a:t>
            </a:r>
            <a:r>
              <a:rPr lang="el-GR" i="1" dirty="0"/>
              <a:t> </a:t>
            </a:r>
            <a:r>
              <a:rPr lang="el-GR" i="1" dirty="0" err="1"/>
              <a:t>ὑπάρχειν</a:t>
            </a:r>
            <a:r>
              <a:rPr lang="el-GR" dirty="0"/>
              <a:t>». (</a:t>
            </a:r>
            <a:r>
              <a:rPr lang="el-GR" dirty="0" err="1"/>
              <a:t>Ἰωάννου</a:t>
            </a:r>
            <a:r>
              <a:rPr lang="el-GR" dirty="0"/>
              <a:t> Μόσχου, </a:t>
            </a:r>
            <a:r>
              <a:rPr lang="el-GR" i="1" dirty="0" err="1"/>
              <a:t>Λειμών</a:t>
            </a:r>
            <a:r>
              <a:rPr lang="el-GR" dirty="0"/>
              <a:t>, </a:t>
            </a:r>
            <a:r>
              <a:rPr lang="en-US" dirty="0"/>
              <a:t>PG 87², 2872C.</a:t>
            </a:r>
          </a:p>
          <a:p>
            <a:r>
              <a:rPr lang="el-GR" dirty="0"/>
              <a:t>«</a:t>
            </a:r>
            <a:r>
              <a:rPr lang="el-GR" i="1" dirty="0" err="1"/>
              <a:t>Καὶ</a:t>
            </a:r>
            <a:r>
              <a:rPr lang="el-GR" i="1" dirty="0"/>
              <a:t> </a:t>
            </a:r>
            <a:r>
              <a:rPr lang="el-GR" i="1" dirty="0" err="1"/>
              <a:t>οὐ</a:t>
            </a:r>
            <a:r>
              <a:rPr lang="el-GR" i="1" dirty="0"/>
              <a:t> </a:t>
            </a:r>
            <a:r>
              <a:rPr lang="el-GR" i="1" dirty="0" err="1"/>
              <a:t>τοῦ</a:t>
            </a:r>
            <a:r>
              <a:rPr lang="el-GR" i="1" dirty="0"/>
              <a:t> </a:t>
            </a:r>
            <a:r>
              <a:rPr lang="el-GR" i="1" dirty="0" err="1"/>
              <a:t>δημιουργοῦ</a:t>
            </a:r>
            <a:r>
              <a:rPr lang="el-GR" i="1" dirty="0"/>
              <a:t> Λόγου μόνου </a:t>
            </a:r>
            <a:r>
              <a:rPr lang="el-GR" b="1" i="1" dirty="0">
                <a:solidFill>
                  <a:srgbClr val="FF0000"/>
                </a:solidFill>
              </a:rPr>
              <a:t>μήτηρ</a:t>
            </a:r>
            <a:r>
              <a:rPr lang="el-GR" i="1" dirty="0"/>
              <a:t>, διότι </a:t>
            </a:r>
            <a:r>
              <a:rPr lang="el-GR" i="1" dirty="0" err="1"/>
              <a:t>τοῦτον</a:t>
            </a:r>
            <a:r>
              <a:rPr lang="el-GR" i="1" dirty="0"/>
              <a:t> </a:t>
            </a:r>
            <a:r>
              <a:rPr lang="el-GR" i="1" dirty="0" err="1"/>
              <a:t>ἔτεκεν</a:t>
            </a:r>
            <a:r>
              <a:rPr lang="el-GR" i="1" dirty="0"/>
              <a:t>, </a:t>
            </a:r>
            <a:r>
              <a:rPr lang="el-GR" i="1" dirty="0" err="1"/>
              <a:t>ἀλλὰ</a:t>
            </a:r>
            <a:r>
              <a:rPr lang="el-GR" i="1" dirty="0"/>
              <a:t> </a:t>
            </a:r>
            <a:r>
              <a:rPr lang="el-GR" b="1" i="1" dirty="0" err="1">
                <a:solidFill>
                  <a:srgbClr val="FF0000"/>
                </a:solidFill>
              </a:rPr>
              <a:t>καὶ</a:t>
            </a:r>
            <a:r>
              <a:rPr lang="el-GR" b="1" i="1" dirty="0">
                <a:solidFill>
                  <a:srgbClr val="FF0000"/>
                </a:solidFill>
              </a:rPr>
              <a:t> </a:t>
            </a:r>
            <a:r>
              <a:rPr lang="el-GR" b="1" i="1" dirty="0" err="1">
                <a:solidFill>
                  <a:srgbClr val="FF0000"/>
                </a:solidFill>
              </a:rPr>
              <a:t>τῆς</a:t>
            </a:r>
            <a:r>
              <a:rPr lang="el-GR" b="1" i="1" dirty="0">
                <a:solidFill>
                  <a:srgbClr val="FF0000"/>
                </a:solidFill>
              </a:rPr>
              <a:t> </a:t>
            </a:r>
            <a:r>
              <a:rPr lang="el-GR" b="1" i="1" dirty="0" err="1">
                <a:solidFill>
                  <a:srgbClr val="FF0000"/>
                </a:solidFill>
              </a:rPr>
              <a:t>δημιουργικῆς</a:t>
            </a:r>
            <a:r>
              <a:rPr lang="el-GR" b="1" i="1" dirty="0">
                <a:solidFill>
                  <a:srgbClr val="FF0000"/>
                </a:solidFill>
              </a:rPr>
              <a:t> </a:t>
            </a:r>
            <a:r>
              <a:rPr lang="el-GR" b="1" i="1" dirty="0" err="1">
                <a:solidFill>
                  <a:srgbClr val="FF0000"/>
                </a:solidFill>
              </a:rPr>
              <a:t>ἀγαθότητος</a:t>
            </a:r>
            <a:r>
              <a:rPr lang="el-GR" b="1" i="1" dirty="0">
                <a:solidFill>
                  <a:srgbClr val="FF0000"/>
                </a:solidFill>
              </a:rPr>
              <a:t> </a:t>
            </a:r>
            <a:r>
              <a:rPr lang="el-GR" i="1" dirty="0" err="1"/>
              <a:t>ὡσανεὶ</a:t>
            </a:r>
            <a:r>
              <a:rPr lang="el-GR" i="1" dirty="0"/>
              <a:t> μήτηρ </a:t>
            </a:r>
            <a:r>
              <a:rPr lang="el-GR" i="1" dirty="0" err="1"/>
              <a:t>ἐκείνου</a:t>
            </a:r>
            <a:r>
              <a:rPr lang="el-GR" i="1" dirty="0"/>
              <a:t>, </a:t>
            </a:r>
            <a:r>
              <a:rPr lang="el-GR" i="1" dirty="0" err="1"/>
              <a:t>ὡς</a:t>
            </a:r>
            <a:r>
              <a:rPr lang="el-GR" i="1" dirty="0"/>
              <a:t> </a:t>
            </a:r>
            <a:r>
              <a:rPr lang="el-GR" i="1" dirty="0" err="1"/>
              <a:t>ὑπόθεσις</a:t>
            </a:r>
            <a:r>
              <a:rPr lang="el-GR" i="1" dirty="0"/>
              <a:t> </a:t>
            </a:r>
            <a:r>
              <a:rPr lang="el-GR" i="1" dirty="0" err="1"/>
              <a:t>καὶ</a:t>
            </a:r>
            <a:r>
              <a:rPr lang="el-GR" i="1" dirty="0"/>
              <a:t> </a:t>
            </a:r>
            <a:r>
              <a:rPr lang="el-GR" i="1" dirty="0" err="1"/>
              <a:t>αἰτία</a:t>
            </a:r>
            <a:r>
              <a:rPr lang="el-GR" i="1" dirty="0"/>
              <a:t> </a:t>
            </a:r>
            <a:r>
              <a:rPr lang="el-GR" i="1" dirty="0" err="1"/>
              <a:t>τοῦ</a:t>
            </a:r>
            <a:r>
              <a:rPr lang="el-GR" i="1" dirty="0"/>
              <a:t> </a:t>
            </a:r>
            <a:r>
              <a:rPr lang="el-GR" i="1" dirty="0" err="1"/>
              <a:t>τὴν</a:t>
            </a:r>
            <a:r>
              <a:rPr lang="el-GR" i="1" dirty="0"/>
              <a:t> </a:t>
            </a:r>
            <a:r>
              <a:rPr lang="el-GR" i="1" dirty="0" err="1"/>
              <a:t>ἀγαθουργὸν</a:t>
            </a:r>
            <a:r>
              <a:rPr lang="el-GR" i="1" dirty="0"/>
              <a:t> </a:t>
            </a:r>
            <a:r>
              <a:rPr lang="el-GR" i="1" dirty="0" err="1"/>
              <a:t>φανῆναι</a:t>
            </a:r>
            <a:r>
              <a:rPr lang="el-GR" i="1" dirty="0"/>
              <a:t> δύναμιν</a:t>
            </a:r>
            <a:r>
              <a:rPr lang="el-GR" dirty="0"/>
              <a:t>». (</a:t>
            </a:r>
            <a:r>
              <a:rPr lang="el-GR" dirty="0" err="1"/>
              <a:t>Ἰσιδώρου</a:t>
            </a:r>
            <a:r>
              <a:rPr lang="el-GR" dirty="0"/>
              <a:t> Θεσσαλονίκης, </a:t>
            </a:r>
            <a:r>
              <a:rPr lang="el-GR" i="1" dirty="0" err="1"/>
              <a:t>Εἰς</a:t>
            </a:r>
            <a:r>
              <a:rPr lang="el-GR" i="1" dirty="0"/>
              <a:t> </a:t>
            </a:r>
            <a:r>
              <a:rPr lang="el-GR" i="1" dirty="0" err="1"/>
              <a:t>τὸν</a:t>
            </a:r>
            <a:r>
              <a:rPr lang="el-GR" i="1" dirty="0"/>
              <a:t> </a:t>
            </a:r>
            <a:r>
              <a:rPr lang="el-GR" i="1" dirty="0" err="1"/>
              <a:t>Εὐαγγελισμόν</a:t>
            </a:r>
            <a:r>
              <a:rPr lang="el-GR" dirty="0"/>
              <a:t>, </a:t>
            </a:r>
            <a:r>
              <a:rPr lang="en-US" dirty="0"/>
              <a:t>PG 193, 106A)</a:t>
            </a:r>
            <a:r>
              <a:rPr lang="el-GR" dirty="0"/>
              <a:t> </a:t>
            </a:r>
            <a:endParaRPr lang="en-US" dirty="0"/>
          </a:p>
          <a:p>
            <a:r>
              <a:rPr lang="el-GR" dirty="0"/>
              <a:t>«</a:t>
            </a:r>
            <a:r>
              <a:rPr lang="el-GR" i="1" dirty="0" err="1"/>
              <a:t>Πιστεύσωμεν</a:t>
            </a:r>
            <a:r>
              <a:rPr lang="el-GR" i="1" dirty="0"/>
              <a:t> </a:t>
            </a:r>
            <a:r>
              <a:rPr lang="el-GR" i="1" dirty="0" err="1"/>
              <a:t>οὖν</a:t>
            </a:r>
            <a:r>
              <a:rPr lang="el-GR" i="1" dirty="0"/>
              <a:t> μακάριοι </a:t>
            </a:r>
            <a:r>
              <a:rPr lang="el-GR" i="1" dirty="0" err="1"/>
              <a:t>ἀδελφοί</a:t>
            </a:r>
            <a:r>
              <a:rPr lang="el-GR" i="1" dirty="0"/>
              <a:t>, </a:t>
            </a:r>
            <a:r>
              <a:rPr lang="el-GR" i="1" dirty="0" err="1"/>
              <a:t>κατὰ</a:t>
            </a:r>
            <a:r>
              <a:rPr lang="el-GR" i="1" dirty="0"/>
              <a:t> </a:t>
            </a:r>
            <a:r>
              <a:rPr lang="el-GR" i="1" dirty="0" err="1"/>
              <a:t>τὴν</a:t>
            </a:r>
            <a:r>
              <a:rPr lang="el-GR" i="1" dirty="0"/>
              <a:t> </a:t>
            </a:r>
            <a:r>
              <a:rPr lang="el-GR" i="1" dirty="0" err="1"/>
              <a:t>παράδοσην</a:t>
            </a:r>
            <a:r>
              <a:rPr lang="el-GR" i="1" dirty="0"/>
              <a:t> </a:t>
            </a:r>
            <a:r>
              <a:rPr lang="el-GR" i="1" dirty="0" err="1"/>
              <a:t>τῶν</a:t>
            </a:r>
            <a:r>
              <a:rPr lang="el-GR" i="1" dirty="0"/>
              <a:t> </a:t>
            </a:r>
            <a:r>
              <a:rPr lang="el-GR" i="1" dirty="0" err="1"/>
              <a:t>ἀποστόλων</a:t>
            </a:r>
            <a:r>
              <a:rPr lang="el-GR" i="1" dirty="0"/>
              <a:t>, </a:t>
            </a:r>
            <a:r>
              <a:rPr lang="el-GR" i="1" dirty="0" err="1"/>
              <a:t>ὅτι</a:t>
            </a:r>
            <a:r>
              <a:rPr lang="el-GR" i="1" dirty="0"/>
              <a:t> </a:t>
            </a:r>
            <a:r>
              <a:rPr lang="el-GR" i="1" dirty="0">
                <a:solidFill>
                  <a:srgbClr val="FF0000"/>
                </a:solidFill>
              </a:rPr>
              <a:t>ὁ </a:t>
            </a:r>
            <a:r>
              <a:rPr lang="el-GR" i="1" dirty="0" err="1">
                <a:solidFill>
                  <a:srgbClr val="FF0000"/>
                </a:solidFill>
              </a:rPr>
              <a:t>Θεὸς</a:t>
            </a:r>
            <a:r>
              <a:rPr lang="el-GR" i="1" dirty="0">
                <a:solidFill>
                  <a:srgbClr val="FF0000"/>
                </a:solidFill>
              </a:rPr>
              <a:t> Λόγος </a:t>
            </a:r>
            <a:r>
              <a:rPr lang="el-GR" i="1" dirty="0" err="1">
                <a:solidFill>
                  <a:srgbClr val="FF0000"/>
                </a:solidFill>
              </a:rPr>
              <a:t>ἀπ</a:t>
            </a:r>
            <a:r>
              <a:rPr lang="el-GR" i="1" dirty="0">
                <a:solidFill>
                  <a:srgbClr val="FF0000"/>
                </a:solidFill>
              </a:rPr>
              <a:t>’ </a:t>
            </a:r>
            <a:r>
              <a:rPr lang="el-GR" i="1" dirty="0" err="1">
                <a:solidFill>
                  <a:srgbClr val="FF0000"/>
                </a:solidFill>
              </a:rPr>
              <a:t>οὐρανῶν</a:t>
            </a:r>
            <a:r>
              <a:rPr lang="el-GR" i="1" dirty="0">
                <a:solidFill>
                  <a:srgbClr val="FF0000"/>
                </a:solidFill>
              </a:rPr>
              <a:t> </a:t>
            </a:r>
            <a:r>
              <a:rPr lang="el-GR" i="1" dirty="0" err="1">
                <a:solidFill>
                  <a:srgbClr val="FF0000"/>
                </a:solidFill>
              </a:rPr>
              <a:t>κατῆλθεν</a:t>
            </a:r>
            <a:r>
              <a:rPr lang="el-GR" i="1" dirty="0">
                <a:solidFill>
                  <a:srgbClr val="FF0000"/>
                </a:solidFill>
              </a:rPr>
              <a:t> </a:t>
            </a:r>
            <a:r>
              <a:rPr lang="el-GR" i="1" dirty="0" err="1">
                <a:solidFill>
                  <a:srgbClr val="FF0000"/>
                </a:solidFill>
              </a:rPr>
              <a:t>εἰς</a:t>
            </a:r>
            <a:r>
              <a:rPr lang="el-GR" i="1" dirty="0">
                <a:solidFill>
                  <a:srgbClr val="FF0000"/>
                </a:solidFill>
              </a:rPr>
              <a:t> </a:t>
            </a:r>
            <a:r>
              <a:rPr lang="el-GR" i="1" dirty="0" err="1">
                <a:solidFill>
                  <a:srgbClr val="FF0000"/>
                </a:solidFill>
              </a:rPr>
              <a:t>τὴν</a:t>
            </a:r>
            <a:r>
              <a:rPr lang="el-GR" i="1" dirty="0">
                <a:solidFill>
                  <a:srgbClr val="FF0000"/>
                </a:solidFill>
              </a:rPr>
              <a:t> </a:t>
            </a:r>
            <a:r>
              <a:rPr lang="el-GR" i="1" dirty="0" err="1">
                <a:solidFill>
                  <a:srgbClr val="FF0000"/>
                </a:solidFill>
              </a:rPr>
              <a:t>ἁγίαν</a:t>
            </a:r>
            <a:r>
              <a:rPr lang="el-GR" i="1" dirty="0">
                <a:solidFill>
                  <a:srgbClr val="FF0000"/>
                </a:solidFill>
              </a:rPr>
              <a:t> Παρθένον </a:t>
            </a:r>
            <a:r>
              <a:rPr lang="el-GR" i="1" dirty="0" err="1">
                <a:solidFill>
                  <a:srgbClr val="FF0000"/>
                </a:solidFill>
              </a:rPr>
              <a:t>Μαρίαν</a:t>
            </a:r>
            <a:r>
              <a:rPr lang="el-GR" i="1" dirty="0"/>
              <a:t>, </a:t>
            </a:r>
            <a:r>
              <a:rPr lang="el-GR" i="1" dirty="0" err="1"/>
              <a:t>ἵνα</a:t>
            </a:r>
            <a:r>
              <a:rPr lang="el-GR" i="1" dirty="0"/>
              <a:t> </a:t>
            </a:r>
            <a:r>
              <a:rPr lang="el-GR" i="1" dirty="0" err="1"/>
              <a:t>σαρκωθεὶς</a:t>
            </a:r>
            <a:r>
              <a:rPr lang="el-GR" i="1" dirty="0"/>
              <a:t> </a:t>
            </a:r>
            <a:r>
              <a:rPr lang="el-GR" i="1" dirty="0" err="1"/>
              <a:t>ἐξ</a:t>
            </a:r>
            <a:r>
              <a:rPr lang="el-GR" i="1" dirty="0"/>
              <a:t> </a:t>
            </a:r>
            <a:r>
              <a:rPr lang="el-GR" i="1" dirty="0" err="1"/>
              <a:t>αὐτῆς</a:t>
            </a:r>
            <a:r>
              <a:rPr lang="el-GR" i="1" dirty="0"/>
              <a:t>, </a:t>
            </a:r>
            <a:r>
              <a:rPr lang="el-GR" i="1" dirty="0" err="1"/>
              <a:t>λαβὼν</a:t>
            </a:r>
            <a:r>
              <a:rPr lang="el-GR" i="1" dirty="0"/>
              <a:t> </a:t>
            </a:r>
            <a:r>
              <a:rPr lang="el-GR" i="1" dirty="0" err="1"/>
              <a:t>δὲ</a:t>
            </a:r>
            <a:r>
              <a:rPr lang="el-GR" i="1" dirty="0"/>
              <a:t> </a:t>
            </a:r>
            <a:r>
              <a:rPr lang="el-GR" i="1" dirty="0" err="1"/>
              <a:t>καὶ</a:t>
            </a:r>
            <a:r>
              <a:rPr lang="el-GR" i="1" dirty="0"/>
              <a:t> </a:t>
            </a:r>
            <a:r>
              <a:rPr lang="el-GR" i="1" dirty="0" err="1"/>
              <a:t>ψυχὴν</a:t>
            </a:r>
            <a:r>
              <a:rPr lang="el-GR" i="1" dirty="0"/>
              <a:t> </a:t>
            </a:r>
            <a:r>
              <a:rPr lang="el-GR" i="1" dirty="0" err="1"/>
              <a:t>τὴν</a:t>
            </a:r>
            <a:r>
              <a:rPr lang="el-GR" i="1" dirty="0"/>
              <a:t> </a:t>
            </a:r>
            <a:r>
              <a:rPr lang="el-GR" i="1" dirty="0" err="1"/>
              <a:t>ἀνθρωπίνην</a:t>
            </a:r>
            <a:r>
              <a:rPr lang="el-GR" i="1" dirty="0"/>
              <a:t>, </a:t>
            </a:r>
            <a:r>
              <a:rPr lang="el-GR" i="1" dirty="0" err="1"/>
              <a:t>λογικὴν</a:t>
            </a:r>
            <a:r>
              <a:rPr lang="el-GR" i="1" dirty="0"/>
              <a:t> </a:t>
            </a:r>
            <a:r>
              <a:rPr lang="el-GR" i="1" dirty="0" err="1"/>
              <a:t>δὲ</a:t>
            </a:r>
            <a:r>
              <a:rPr lang="el-GR" i="1" dirty="0"/>
              <a:t> λέγω, </a:t>
            </a:r>
            <a:r>
              <a:rPr lang="el-GR" i="1" dirty="0" err="1">
                <a:solidFill>
                  <a:srgbClr val="FF0000"/>
                </a:solidFill>
              </a:rPr>
              <a:t>γεγονώς</a:t>
            </a:r>
            <a:r>
              <a:rPr lang="el-GR" i="1" dirty="0">
                <a:solidFill>
                  <a:srgbClr val="FF0000"/>
                </a:solidFill>
              </a:rPr>
              <a:t>, πάντα </a:t>
            </a:r>
            <a:r>
              <a:rPr lang="el-GR" i="1" dirty="0" err="1">
                <a:solidFill>
                  <a:srgbClr val="FF0000"/>
                </a:solidFill>
              </a:rPr>
              <a:t>ὅσα</a:t>
            </a:r>
            <a:r>
              <a:rPr lang="el-GR" i="1" dirty="0">
                <a:solidFill>
                  <a:srgbClr val="FF0000"/>
                </a:solidFill>
              </a:rPr>
              <a:t> </a:t>
            </a:r>
            <a:r>
              <a:rPr lang="el-GR" i="1" dirty="0" err="1">
                <a:solidFill>
                  <a:srgbClr val="FF0000"/>
                </a:solidFill>
              </a:rPr>
              <a:t>ἐστὶν</a:t>
            </a:r>
            <a:r>
              <a:rPr lang="el-GR" i="1" dirty="0">
                <a:solidFill>
                  <a:srgbClr val="FF0000"/>
                </a:solidFill>
              </a:rPr>
              <a:t> </a:t>
            </a:r>
            <a:r>
              <a:rPr lang="el-GR" i="1" dirty="0" err="1">
                <a:solidFill>
                  <a:srgbClr val="FF0000"/>
                </a:solidFill>
              </a:rPr>
              <a:t>ἄνθρωπος</a:t>
            </a:r>
            <a:r>
              <a:rPr lang="el-GR" i="1" dirty="0">
                <a:solidFill>
                  <a:srgbClr val="FF0000"/>
                </a:solidFill>
              </a:rPr>
              <a:t>, </a:t>
            </a:r>
            <a:r>
              <a:rPr lang="el-GR" i="1" dirty="0" err="1">
                <a:solidFill>
                  <a:srgbClr val="FF0000"/>
                </a:solidFill>
              </a:rPr>
              <a:t>ἐκτὸς</a:t>
            </a:r>
            <a:r>
              <a:rPr lang="el-GR" i="1" dirty="0">
                <a:solidFill>
                  <a:srgbClr val="FF0000"/>
                </a:solidFill>
              </a:rPr>
              <a:t> </a:t>
            </a:r>
            <a:r>
              <a:rPr lang="el-GR" i="1" dirty="0" err="1">
                <a:solidFill>
                  <a:srgbClr val="FF0000"/>
                </a:solidFill>
              </a:rPr>
              <a:t>ἁμαρτίας</a:t>
            </a:r>
            <a:r>
              <a:rPr lang="el-GR" i="1" dirty="0"/>
              <a:t>, </a:t>
            </a:r>
            <a:r>
              <a:rPr lang="el-GR" i="1" dirty="0" err="1"/>
              <a:t>σώσῃ</a:t>
            </a:r>
            <a:r>
              <a:rPr lang="el-GR" i="1" dirty="0"/>
              <a:t> </a:t>
            </a:r>
            <a:r>
              <a:rPr lang="el-GR" i="1" dirty="0" err="1"/>
              <a:t>τὸν</a:t>
            </a:r>
            <a:r>
              <a:rPr lang="el-GR" i="1" dirty="0"/>
              <a:t> </a:t>
            </a:r>
            <a:r>
              <a:rPr lang="el-GR" i="1" dirty="0" err="1"/>
              <a:t>πεπτωκότα</a:t>
            </a:r>
            <a:r>
              <a:rPr lang="el-GR" i="1" dirty="0"/>
              <a:t> </a:t>
            </a:r>
            <a:r>
              <a:rPr lang="el-GR" i="1" dirty="0" err="1"/>
              <a:t>καὶ</a:t>
            </a:r>
            <a:r>
              <a:rPr lang="el-GR" i="1" dirty="0"/>
              <a:t> </a:t>
            </a:r>
            <a:r>
              <a:rPr lang="el-GR" i="1" dirty="0" err="1"/>
              <a:t>ἀφθαρσίαν</a:t>
            </a:r>
            <a:r>
              <a:rPr lang="el-GR" i="1" dirty="0"/>
              <a:t> </a:t>
            </a:r>
            <a:r>
              <a:rPr lang="el-GR" i="1" dirty="0" err="1"/>
              <a:t>ἀνθρώποις</a:t>
            </a:r>
            <a:r>
              <a:rPr lang="el-GR" i="1" dirty="0"/>
              <a:t> </a:t>
            </a:r>
            <a:r>
              <a:rPr lang="el-GR" i="1" dirty="0" err="1"/>
              <a:t>παράσχῃ</a:t>
            </a:r>
            <a:r>
              <a:rPr lang="el-GR" i="1" dirty="0"/>
              <a:t> </a:t>
            </a:r>
            <a:r>
              <a:rPr lang="el-GR" i="1" dirty="0" err="1"/>
              <a:t>τοῖς</a:t>
            </a:r>
            <a:r>
              <a:rPr lang="el-GR" i="1" dirty="0"/>
              <a:t> </a:t>
            </a:r>
            <a:r>
              <a:rPr lang="el-GR" i="1" dirty="0" err="1"/>
              <a:t>πιστεύουσιν</a:t>
            </a:r>
            <a:r>
              <a:rPr lang="el-GR" i="1" dirty="0"/>
              <a:t> </a:t>
            </a:r>
            <a:r>
              <a:rPr lang="el-GR" i="1" dirty="0" err="1"/>
              <a:t>εἰς</a:t>
            </a:r>
            <a:r>
              <a:rPr lang="el-GR" i="1" dirty="0"/>
              <a:t> </a:t>
            </a:r>
            <a:r>
              <a:rPr lang="el-GR" i="1" dirty="0" err="1"/>
              <a:t>τὸ</a:t>
            </a:r>
            <a:r>
              <a:rPr lang="el-GR" i="1" dirty="0"/>
              <a:t> </a:t>
            </a:r>
            <a:r>
              <a:rPr lang="el-GR" i="1" dirty="0" err="1"/>
              <a:t>ὄνομα</a:t>
            </a:r>
            <a:r>
              <a:rPr lang="el-GR" i="1" dirty="0"/>
              <a:t> </a:t>
            </a:r>
            <a:r>
              <a:rPr lang="el-GR" i="1" dirty="0" err="1"/>
              <a:t>αὐτοῦ</a:t>
            </a:r>
            <a:r>
              <a:rPr lang="el-GR" dirty="0"/>
              <a:t>». (</a:t>
            </a:r>
            <a:r>
              <a:rPr lang="el-GR" dirty="0" err="1"/>
              <a:t>Ἱππολύτου</a:t>
            </a:r>
            <a:r>
              <a:rPr lang="el-GR" dirty="0"/>
              <a:t> Ρώμης, </a:t>
            </a:r>
            <a:r>
              <a:rPr lang="el-GR" i="1" dirty="0" err="1"/>
              <a:t>Εἰς</a:t>
            </a:r>
            <a:r>
              <a:rPr lang="el-GR" i="1" dirty="0"/>
              <a:t> </a:t>
            </a:r>
            <a:r>
              <a:rPr lang="el-GR" i="1" dirty="0" err="1"/>
              <a:t>αἵρεσιν</a:t>
            </a:r>
            <a:r>
              <a:rPr lang="el-GR" i="1" dirty="0"/>
              <a:t> </a:t>
            </a:r>
            <a:r>
              <a:rPr lang="el-GR" i="1" dirty="0" err="1"/>
              <a:t>Νοητοῦ</a:t>
            </a:r>
            <a:r>
              <a:rPr lang="el-GR" i="1" dirty="0"/>
              <a:t> </a:t>
            </a:r>
            <a:r>
              <a:rPr lang="el-GR" i="1" dirty="0" err="1"/>
              <a:t>τινος</a:t>
            </a:r>
            <a:r>
              <a:rPr lang="el-GR" dirty="0"/>
              <a:t>, </a:t>
            </a:r>
            <a:r>
              <a:rPr lang="en-US" dirty="0"/>
              <a:t>PG 10, 825D)</a:t>
            </a:r>
          </a:p>
          <a:p>
            <a:endParaRPr lang="el-GR" dirty="0"/>
          </a:p>
        </p:txBody>
      </p:sp>
    </p:spTree>
    <p:extLst>
      <p:ext uri="{BB962C8B-B14F-4D97-AF65-F5344CB8AC3E}">
        <p14:creationId xmlns:p14="http://schemas.microsoft.com/office/powerpoint/2010/main" val="1539000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72732"/>
          </a:xfrm>
        </p:spPr>
        <p:txBody>
          <a:bodyPr/>
          <a:lstStyle/>
          <a:p>
            <a:pPr algn="ctr"/>
            <a:r>
              <a:rPr lang="el-GR" dirty="0"/>
              <a:t>ΕΥΑ-ΜΑΡΙΑ</a:t>
            </a:r>
          </a:p>
        </p:txBody>
      </p:sp>
      <p:sp>
        <p:nvSpPr>
          <p:cNvPr id="3" name="Θέση περιεχομένου 2"/>
          <p:cNvSpPr>
            <a:spLocks noGrp="1"/>
          </p:cNvSpPr>
          <p:nvPr>
            <p:ph idx="1"/>
          </p:nvPr>
        </p:nvSpPr>
        <p:spPr>
          <a:xfrm>
            <a:off x="0" y="772732"/>
            <a:ext cx="12192000" cy="6085267"/>
          </a:xfrm>
        </p:spPr>
        <p:txBody>
          <a:bodyPr>
            <a:normAutofit fontScale="92500"/>
          </a:bodyPr>
          <a:lstStyle/>
          <a:p>
            <a:r>
              <a:rPr lang="el-GR" dirty="0"/>
              <a:t>Χαρακτηριστική είναι η θέση του </a:t>
            </a:r>
            <a:r>
              <a:rPr lang="el-GR" b="1" dirty="0"/>
              <a:t>Ησυχίου πρεσβυτέρου και ιερομονάχου</a:t>
            </a:r>
            <a:r>
              <a:rPr lang="el-GR" dirty="0"/>
              <a:t>, ο οποίος τονίζει χαρακτηριστικώς: "</a:t>
            </a:r>
            <a:r>
              <a:rPr lang="el-GR" i="1" dirty="0" err="1"/>
              <a:t>Ἐπειδὴ</a:t>
            </a:r>
            <a:r>
              <a:rPr lang="el-GR" i="1" dirty="0"/>
              <a:t> </a:t>
            </a:r>
            <a:r>
              <a:rPr lang="el-GR" i="1" dirty="0" err="1"/>
              <a:t>γὰρ</a:t>
            </a:r>
            <a:r>
              <a:rPr lang="el-GR" i="1" dirty="0"/>
              <a:t> ἡ πρώτη Παρθένος </a:t>
            </a:r>
            <a:r>
              <a:rPr lang="el-GR" i="1" dirty="0" err="1"/>
              <a:t>ταῖς</a:t>
            </a:r>
            <a:r>
              <a:rPr lang="el-GR" i="1" dirty="0"/>
              <a:t> </a:t>
            </a:r>
            <a:r>
              <a:rPr lang="el-GR" i="1" dirty="0" err="1"/>
              <a:t>τῆς</a:t>
            </a:r>
            <a:r>
              <a:rPr lang="el-GR" i="1" dirty="0"/>
              <a:t> </a:t>
            </a:r>
            <a:r>
              <a:rPr lang="el-GR" i="1" dirty="0" err="1"/>
              <a:t>ἀποφάσεως</a:t>
            </a:r>
            <a:r>
              <a:rPr lang="el-GR" i="1" dirty="0"/>
              <a:t> </a:t>
            </a:r>
            <a:r>
              <a:rPr lang="el-GR" i="1" dirty="0" err="1"/>
              <a:t>ἐπὶ</a:t>
            </a:r>
            <a:r>
              <a:rPr lang="el-GR" i="1" dirty="0"/>
              <a:t> </a:t>
            </a:r>
            <a:r>
              <a:rPr lang="el-GR" i="1" dirty="0" err="1"/>
              <a:t>τῇ</a:t>
            </a:r>
            <a:r>
              <a:rPr lang="el-GR" i="1" dirty="0"/>
              <a:t> </a:t>
            </a:r>
            <a:r>
              <a:rPr lang="el-GR" i="1" dirty="0" err="1"/>
              <a:t>παραβάσει</a:t>
            </a:r>
            <a:r>
              <a:rPr lang="el-GR" i="1" dirty="0"/>
              <a:t> </a:t>
            </a:r>
            <a:r>
              <a:rPr lang="el-GR" i="1" dirty="0" err="1"/>
              <a:t>περιεκέκλειστο</a:t>
            </a:r>
            <a:r>
              <a:rPr lang="el-GR" i="1" dirty="0"/>
              <a:t> </a:t>
            </a:r>
            <a:r>
              <a:rPr lang="el-GR" i="1" dirty="0" err="1"/>
              <a:t>λύπαις</a:t>
            </a:r>
            <a:r>
              <a:rPr lang="el-GR" i="1" dirty="0"/>
              <a:t>... </a:t>
            </a:r>
            <a:r>
              <a:rPr lang="el-GR" i="1" dirty="0" err="1"/>
              <a:t>καὶ</a:t>
            </a:r>
            <a:r>
              <a:rPr lang="el-GR" i="1" dirty="0"/>
              <a:t> </a:t>
            </a:r>
            <a:r>
              <a:rPr lang="el-GR" i="1" dirty="0" err="1"/>
              <a:t>πᾶσα</a:t>
            </a:r>
            <a:r>
              <a:rPr lang="el-GR" i="1" dirty="0"/>
              <a:t> </a:t>
            </a:r>
            <a:r>
              <a:rPr lang="el-GR" i="1" dirty="0" err="1"/>
              <a:t>γυνὴ</a:t>
            </a:r>
            <a:r>
              <a:rPr lang="el-GR" i="1" dirty="0"/>
              <a:t> δι' </a:t>
            </a:r>
            <a:r>
              <a:rPr lang="el-GR" i="1" dirty="0" err="1"/>
              <a:t>αὐτὴν</a:t>
            </a:r>
            <a:r>
              <a:rPr lang="el-GR" i="1" dirty="0"/>
              <a:t> </a:t>
            </a:r>
            <a:r>
              <a:rPr lang="el-GR" i="1" dirty="0" err="1"/>
              <a:t>ἐν</a:t>
            </a:r>
            <a:r>
              <a:rPr lang="el-GR" i="1" dirty="0"/>
              <a:t> </a:t>
            </a:r>
            <a:r>
              <a:rPr lang="el-GR" i="1" dirty="0" err="1"/>
              <a:t>ὀδύνῃ</a:t>
            </a:r>
            <a:r>
              <a:rPr lang="el-GR" i="1" dirty="0"/>
              <a:t>, </a:t>
            </a:r>
            <a:r>
              <a:rPr lang="el-GR" i="1" dirty="0" err="1"/>
              <a:t>καὶ</a:t>
            </a:r>
            <a:r>
              <a:rPr lang="el-GR" i="1" dirty="0"/>
              <a:t> τόκος </a:t>
            </a:r>
            <a:r>
              <a:rPr lang="el-GR" i="1" dirty="0" err="1"/>
              <a:t>ἅπας</a:t>
            </a:r>
            <a:r>
              <a:rPr lang="el-GR" i="1" dirty="0"/>
              <a:t> δι' </a:t>
            </a:r>
            <a:r>
              <a:rPr lang="el-GR" i="1" dirty="0" err="1"/>
              <a:t>αὐτὴν</a:t>
            </a:r>
            <a:r>
              <a:rPr lang="el-GR" i="1" dirty="0"/>
              <a:t> </a:t>
            </a:r>
            <a:r>
              <a:rPr lang="el-GR" i="1" dirty="0" err="1"/>
              <a:t>ἐν</a:t>
            </a:r>
            <a:r>
              <a:rPr lang="el-GR" i="1" dirty="0"/>
              <a:t> </a:t>
            </a:r>
            <a:r>
              <a:rPr lang="el-GR" i="1" dirty="0" err="1"/>
              <a:t>πικρίᾳ</a:t>
            </a:r>
            <a:r>
              <a:rPr lang="el-GR" i="1" dirty="0"/>
              <a:t>· ἡ δευτέρα Παρθένος </a:t>
            </a:r>
            <a:r>
              <a:rPr lang="el-GR" i="1" dirty="0" err="1"/>
              <a:t>διὰ</a:t>
            </a:r>
            <a:r>
              <a:rPr lang="el-GR" i="1" dirty="0"/>
              <a:t> </a:t>
            </a:r>
            <a:r>
              <a:rPr lang="el-GR" i="1" dirty="0" err="1"/>
              <a:t>τῆς</a:t>
            </a:r>
            <a:r>
              <a:rPr lang="el-GR" i="1" dirty="0"/>
              <a:t> προσηγορίας, </a:t>
            </a:r>
            <a:r>
              <a:rPr lang="el-GR" i="1" dirty="0" err="1"/>
              <a:t>τὸ</a:t>
            </a:r>
            <a:r>
              <a:rPr lang="el-GR" i="1" dirty="0"/>
              <a:t> </a:t>
            </a:r>
            <a:r>
              <a:rPr lang="el-GR" i="1" dirty="0" err="1"/>
              <a:t>τοῦ</a:t>
            </a:r>
            <a:r>
              <a:rPr lang="el-GR" i="1" dirty="0"/>
              <a:t> </a:t>
            </a:r>
            <a:r>
              <a:rPr lang="el-GR" i="1" dirty="0" err="1"/>
              <a:t>θήλεως</a:t>
            </a:r>
            <a:r>
              <a:rPr lang="el-GR" i="1" dirty="0"/>
              <a:t> </a:t>
            </a:r>
            <a:r>
              <a:rPr lang="el-GR" i="1" dirty="0" err="1"/>
              <a:t>πᾶν</a:t>
            </a:r>
            <a:r>
              <a:rPr lang="el-GR" i="1" dirty="0"/>
              <a:t> </a:t>
            </a:r>
            <a:r>
              <a:rPr lang="el-GR" i="1" dirty="0" err="1"/>
              <a:t>πονηρὸν</a:t>
            </a:r>
            <a:r>
              <a:rPr lang="el-GR" i="1" dirty="0"/>
              <a:t> </a:t>
            </a:r>
            <a:r>
              <a:rPr lang="el-GR" i="1" dirty="0" err="1"/>
              <a:t>ἀπώσατο</a:t>
            </a:r>
            <a:r>
              <a:rPr lang="el-GR" i="1" dirty="0"/>
              <a:t> </a:t>
            </a:r>
            <a:r>
              <a:rPr lang="el-GR" i="1" dirty="0" err="1"/>
              <a:t>καὶ</a:t>
            </a:r>
            <a:r>
              <a:rPr lang="el-GR" i="1" dirty="0"/>
              <a:t> </a:t>
            </a:r>
            <a:r>
              <a:rPr lang="el-GR" i="1" dirty="0" err="1"/>
              <a:t>πᾶσαν</a:t>
            </a:r>
            <a:r>
              <a:rPr lang="el-GR" i="1" dirty="0"/>
              <a:t> λύπης </a:t>
            </a:r>
            <a:r>
              <a:rPr lang="el-GR" i="1" dirty="0" err="1"/>
              <a:t>πηγὴν</a:t>
            </a:r>
            <a:r>
              <a:rPr lang="el-GR" i="1" dirty="0"/>
              <a:t> </a:t>
            </a:r>
            <a:r>
              <a:rPr lang="el-GR" i="1" dirty="0" err="1"/>
              <a:t>ἐπὶ</a:t>
            </a:r>
            <a:r>
              <a:rPr lang="el-GR" i="1" dirty="0"/>
              <a:t> </a:t>
            </a:r>
            <a:r>
              <a:rPr lang="el-GR" i="1" dirty="0" err="1"/>
              <a:t>τοῖς</a:t>
            </a:r>
            <a:r>
              <a:rPr lang="el-GR" i="1" dirty="0"/>
              <a:t> </a:t>
            </a:r>
            <a:r>
              <a:rPr lang="el-GR" i="1" dirty="0" err="1"/>
              <a:t>τόκοις</a:t>
            </a:r>
            <a:r>
              <a:rPr lang="el-GR" i="1" dirty="0"/>
              <a:t> </a:t>
            </a:r>
            <a:r>
              <a:rPr lang="el-GR" i="1" dirty="0" err="1"/>
              <a:t>ἐνέφραξεν</a:t>
            </a:r>
            <a:r>
              <a:rPr lang="el-GR" dirty="0"/>
              <a:t>" (</a:t>
            </a:r>
            <a:r>
              <a:rPr lang="el-GR" i="1" dirty="0" err="1"/>
              <a:t>Εἰς</a:t>
            </a:r>
            <a:r>
              <a:rPr lang="el-GR" i="1" dirty="0"/>
              <a:t> </a:t>
            </a:r>
            <a:r>
              <a:rPr lang="el-GR" i="1" dirty="0" err="1"/>
              <a:t>τὴν</a:t>
            </a:r>
            <a:r>
              <a:rPr lang="el-GR" i="1" dirty="0"/>
              <a:t> </a:t>
            </a:r>
            <a:r>
              <a:rPr lang="el-GR" i="1" dirty="0" err="1"/>
              <a:t>ἁγίαν</a:t>
            </a:r>
            <a:r>
              <a:rPr lang="el-GR" i="1" dirty="0"/>
              <a:t> </a:t>
            </a:r>
            <a:r>
              <a:rPr lang="el-GR" i="1" dirty="0" err="1"/>
              <a:t>Μαρίαν</a:t>
            </a:r>
            <a:r>
              <a:rPr lang="el-GR" i="1" dirty="0"/>
              <a:t> </a:t>
            </a:r>
            <a:r>
              <a:rPr lang="el-GR" i="1" dirty="0" err="1"/>
              <a:t>τὴν</a:t>
            </a:r>
            <a:r>
              <a:rPr lang="el-GR" i="1" dirty="0"/>
              <a:t> </a:t>
            </a:r>
            <a:r>
              <a:rPr lang="el-GR" i="1" dirty="0" err="1"/>
              <a:t>Θεοτόκον</a:t>
            </a:r>
            <a:r>
              <a:rPr lang="el-GR" dirty="0"/>
              <a:t>, </a:t>
            </a:r>
            <a:r>
              <a:rPr lang="en-US" dirty="0"/>
              <a:t>PG93, 1153B).</a:t>
            </a:r>
          </a:p>
          <a:p>
            <a:r>
              <a:rPr lang="el-GR" dirty="0"/>
              <a:t>Η χάρη που έχασαν οι πρωτόπλαστοι έπρεπε να επαναχορηγηθεί δια της Παρθένου. Όπως υποστηρίζει και ο </a:t>
            </a:r>
            <a:r>
              <a:rPr lang="el-GR" b="1" dirty="0"/>
              <a:t>Αντίπατρος </a:t>
            </a:r>
            <a:r>
              <a:rPr lang="el-GR" b="1" dirty="0" err="1"/>
              <a:t>Βόστρων</a:t>
            </a:r>
            <a:r>
              <a:rPr lang="el-GR" b="1" dirty="0"/>
              <a:t> </a:t>
            </a:r>
            <a:r>
              <a:rPr lang="el-GR" dirty="0"/>
              <a:t>"</a:t>
            </a:r>
            <a:r>
              <a:rPr lang="el-GR" b="1" i="1" dirty="0" err="1">
                <a:solidFill>
                  <a:srgbClr val="FF0000"/>
                </a:solidFill>
              </a:rPr>
              <a:t>Ἄνθρωπος</a:t>
            </a:r>
            <a:r>
              <a:rPr lang="el-GR" b="1" i="1" dirty="0">
                <a:solidFill>
                  <a:srgbClr val="FF0000"/>
                </a:solidFill>
              </a:rPr>
              <a:t> ἡ Παρθένος, Παρθένος παρθένου </a:t>
            </a:r>
            <a:r>
              <a:rPr lang="el-GR" b="1" i="1" dirty="0" err="1">
                <a:solidFill>
                  <a:srgbClr val="FF0000"/>
                </a:solidFill>
              </a:rPr>
              <a:t>ἀνακαλουμένη</a:t>
            </a:r>
            <a:r>
              <a:rPr lang="el-GR" b="1" i="1" dirty="0">
                <a:solidFill>
                  <a:srgbClr val="FF0000"/>
                </a:solidFill>
              </a:rPr>
              <a:t> </a:t>
            </a:r>
            <a:r>
              <a:rPr lang="el-GR" b="1" i="1" dirty="0" err="1">
                <a:solidFill>
                  <a:srgbClr val="FF0000"/>
                </a:solidFill>
              </a:rPr>
              <a:t>τὸ</a:t>
            </a:r>
            <a:r>
              <a:rPr lang="el-GR" b="1" i="1" dirty="0">
                <a:solidFill>
                  <a:srgbClr val="FF0000"/>
                </a:solidFill>
              </a:rPr>
              <a:t> σφάλμα</a:t>
            </a:r>
            <a:r>
              <a:rPr lang="el-GR" dirty="0"/>
              <a:t>" (</a:t>
            </a:r>
            <a:r>
              <a:rPr lang="el-GR" i="1" dirty="0" err="1"/>
              <a:t>Εἰς</a:t>
            </a:r>
            <a:r>
              <a:rPr lang="el-GR" i="1" dirty="0"/>
              <a:t> </a:t>
            </a:r>
            <a:r>
              <a:rPr lang="el-GR" i="1" dirty="0" err="1"/>
              <a:t>τὸν</a:t>
            </a:r>
            <a:r>
              <a:rPr lang="el-GR" i="1" dirty="0"/>
              <a:t> </a:t>
            </a:r>
            <a:r>
              <a:rPr lang="el-GR" i="1" dirty="0" err="1"/>
              <a:t>Εὐαγγελισμὸν</a:t>
            </a:r>
            <a:r>
              <a:rPr lang="el-GR" i="1" dirty="0"/>
              <a:t> </a:t>
            </a:r>
            <a:r>
              <a:rPr lang="el-GR" i="1" dirty="0" err="1"/>
              <a:t>τῆς</a:t>
            </a:r>
            <a:r>
              <a:rPr lang="el-GR" i="1" dirty="0"/>
              <a:t> Θεοτόκου</a:t>
            </a:r>
            <a:r>
              <a:rPr lang="el-GR" dirty="0"/>
              <a:t>, </a:t>
            </a:r>
            <a:r>
              <a:rPr lang="en-US" dirty="0"/>
              <a:t>PG </a:t>
            </a:r>
            <a:r>
              <a:rPr lang="el-GR" dirty="0"/>
              <a:t>85, 1781</a:t>
            </a:r>
            <a:r>
              <a:rPr lang="en-US" dirty="0"/>
              <a:t>C).</a:t>
            </a:r>
          </a:p>
          <a:p>
            <a:r>
              <a:rPr lang="el-GR" dirty="0"/>
              <a:t>Ο </a:t>
            </a:r>
            <a:r>
              <a:rPr lang="el-GR" b="1" dirty="0"/>
              <a:t>Ιωάννης ο Δαμασκηνός </a:t>
            </a:r>
            <a:r>
              <a:rPr lang="el-GR" dirty="0"/>
              <a:t>επίσης επιμένει ότι: "</a:t>
            </a:r>
            <a:r>
              <a:rPr lang="el-GR" i="1" dirty="0" err="1"/>
              <a:t>Ἐκεῖ</a:t>
            </a:r>
            <a:r>
              <a:rPr lang="el-GR" i="1" dirty="0"/>
              <a:t> ἡ </a:t>
            </a:r>
            <a:r>
              <a:rPr lang="el-GR" i="1" dirty="0" err="1"/>
              <a:t>τοῦ</a:t>
            </a:r>
            <a:r>
              <a:rPr lang="el-GR" i="1" dirty="0"/>
              <a:t> </a:t>
            </a:r>
            <a:r>
              <a:rPr lang="el-GR" i="1" dirty="0" err="1"/>
              <a:t>ὄφεως</a:t>
            </a:r>
            <a:r>
              <a:rPr lang="el-GR" i="1" dirty="0"/>
              <a:t> </a:t>
            </a:r>
            <a:r>
              <a:rPr lang="el-GR" i="1" dirty="0" err="1"/>
              <a:t>ὑπακοὴ</a:t>
            </a:r>
            <a:r>
              <a:rPr lang="el-GR" i="1" dirty="0"/>
              <a:t> θάνατον </a:t>
            </a:r>
            <a:r>
              <a:rPr lang="el-GR" i="1" dirty="0" err="1"/>
              <a:t>τὸν</a:t>
            </a:r>
            <a:r>
              <a:rPr lang="el-GR" i="1" dirty="0"/>
              <a:t> </a:t>
            </a:r>
            <a:r>
              <a:rPr lang="el-GR" i="1" dirty="0" err="1"/>
              <a:t>ἀμειδῆ</a:t>
            </a:r>
            <a:r>
              <a:rPr lang="el-GR" i="1" dirty="0"/>
              <a:t> </a:t>
            </a:r>
            <a:r>
              <a:rPr lang="el-GR" i="1" dirty="0" err="1"/>
              <a:t>ἐπροξένησεν</a:t>
            </a:r>
            <a:r>
              <a:rPr lang="el-GR" i="1" dirty="0"/>
              <a:t>. </a:t>
            </a:r>
            <a:r>
              <a:rPr lang="el-GR" i="1" dirty="0" err="1"/>
              <a:t>Ἐνταῦθα</a:t>
            </a:r>
            <a:r>
              <a:rPr lang="el-GR" i="1" dirty="0"/>
              <a:t> ἡ </a:t>
            </a:r>
            <a:r>
              <a:rPr lang="el-GR" i="1" dirty="0" err="1"/>
              <a:t>πειθὼ</a:t>
            </a:r>
            <a:r>
              <a:rPr lang="el-GR" i="1" dirty="0"/>
              <a:t> </a:t>
            </a:r>
            <a:r>
              <a:rPr lang="el-GR" i="1" dirty="0" err="1"/>
              <a:t>τοῦ</a:t>
            </a:r>
            <a:r>
              <a:rPr lang="el-GR" i="1" dirty="0"/>
              <a:t> </a:t>
            </a:r>
            <a:r>
              <a:rPr lang="el-GR" i="1" dirty="0" err="1"/>
              <a:t>ἀγγέλου</a:t>
            </a:r>
            <a:r>
              <a:rPr lang="el-GR" i="1" dirty="0"/>
              <a:t> </a:t>
            </a:r>
            <a:r>
              <a:rPr lang="el-GR" i="1" dirty="0" err="1"/>
              <a:t>ζωὴν</a:t>
            </a:r>
            <a:r>
              <a:rPr lang="el-GR" i="1" dirty="0"/>
              <a:t> </a:t>
            </a:r>
            <a:r>
              <a:rPr lang="el-GR" i="1" dirty="0" err="1"/>
              <a:t>τὴν</a:t>
            </a:r>
            <a:r>
              <a:rPr lang="el-GR" i="1" dirty="0"/>
              <a:t> </a:t>
            </a:r>
            <a:r>
              <a:rPr lang="el-GR" i="1" dirty="0" err="1"/>
              <a:t>ἀειχαρῆ</a:t>
            </a:r>
            <a:r>
              <a:rPr lang="el-GR" i="1" dirty="0"/>
              <a:t> </a:t>
            </a:r>
            <a:r>
              <a:rPr lang="el-GR" i="1" dirty="0" err="1"/>
              <a:t>τοῖς</a:t>
            </a:r>
            <a:r>
              <a:rPr lang="el-GR" i="1" dirty="0"/>
              <a:t> </a:t>
            </a:r>
            <a:r>
              <a:rPr lang="el-GR" i="1" dirty="0" err="1"/>
              <a:t>ἀνθρώποις</a:t>
            </a:r>
            <a:r>
              <a:rPr lang="el-GR" i="1" dirty="0"/>
              <a:t> </a:t>
            </a:r>
            <a:r>
              <a:rPr lang="el-GR" i="1" dirty="0" err="1"/>
              <a:t>ἀντεισήγαγε</a:t>
            </a:r>
            <a:r>
              <a:rPr lang="el-GR" dirty="0"/>
              <a:t>" (</a:t>
            </a:r>
            <a:r>
              <a:rPr lang="el-GR" i="1" dirty="0"/>
              <a:t>Λόγος Β΄ </a:t>
            </a:r>
            <a:r>
              <a:rPr lang="el-GR" i="1" dirty="0" err="1"/>
              <a:t>Εἰς</a:t>
            </a:r>
            <a:r>
              <a:rPr lang="el-GR" i="1" dirty="0"/>
              <a:t> </a:t>
            </a:r>
            <a:r>
              <a:rPr lang="el-GR" i="1" dirty="0" err="1"/>
              <a:t>τὸ</a:t>
            </a:r>
            <a:r>
              <a:rPr lang="el-GR" i="1" dirty="0"/>
              <a:t> </a:t>
            </a:r>
            <a:r>
              <a:rPr lang="el-GR" i="1" dirty="0" err="1"/>
              <a:t>γενέσιον</a:t>
            </a:r>
            <a:r>
              <a:rPr lang="el-GR" i="1" dirty="0"/>
              <a:t> </a:t>
            </a:r>
            <a:r>
              <a:rPr lang="el-GR" i="1" dirty="0" err="1"/>
              <a:t>τῆς</a:t>
            </a:r>
            <a:r>
              <a:rPr lang="el-GR" i="1" dirty="0"/>
              <a:t> </a:t>
            </a:r>
            <a:r>
              <a:rPr lang="el-GR" i="1" dirty="0" err="1"/>
              <a:t>ὑπεραγίας</a:t>
            </a:r>
            <a:r>
              <a:rPr lang="el-GR" i="1" dirty="0"/>
              <a:t> </a:t>
            </a:r>
            <a:r>
              <a:rPr lang="el-GR" i="1" dirty="0" err="1"/>
              <a:t>Δεσποίνης</a:t>
            </a:r>
            <a:r>
              <a:rPr lang="el-GR" i="1" dirty="0"/>
              <a:t> </a:t>
            </a:r>
            <a:r>
              <a:rPr lang="el-GR" i="1" dirty="0" err="1"/>
              <a:t>ἡμῶν</a:t>
            </a:r>
            <a:r>
              <a:rPr lang="el-GR" i="1" dirty="0"/>
              <a:t> Θεοτόκου</a:t>
            </a:r>
            <a:r>
              <a:rPr lang="el-GR" dirty="0"/>
              <a:t>, </a:t>
            </a:r>
            <a:r>
              <a:rPr lang="en-US" dirty="0"/>
              <a:t>PG 96, 688A). </a:t>
            </a:r>
            <a:r>
              <a:rPr lang="el-GR" dirty="0"/>
              <a:t>Σε άλλο σημείο αναγνωρίζει ότι η Θεοτόκος είναι "</a:t>
            </a:r>
            <a:r>
              <a:rPr lang="el-GR" b="1" i="1" dirty="0">
                <a:solidFill>
                  <a:srgbClr val="FF0000"/>
                </a:solidFill>
              </a:rPr>
              <a:t>ἡ </a:t>
            </a:r>
            <a:r>
              <a:rPr lang="el-GR" b="1" i="1" dirty="0" err="1">
                <a:solidFill>
                  <a:srgbClr val="FF0000"/>
                </a:solidFill>
              </a:rPr>
              <a:t>τῆς</a:t>
            </a:r>
            <a:r>
              <a:rPr lang="el-GR" b="1" i="1" dirty="0">
                <a:solidFill>
                  <a:srgbClr val="FF0000"/>
                </a:solidFill>
              </a:rPr>
              <a:t> </a:t>
            </a:r>
            <a:r>
              <a:rPr lang="el-GR" b="1" i="1" dirty="0" err="1">
                <a:solidFill>
                  <a:srgbClr val="FF0000"/>
                </a:solidFill>
              </a:rPr>
              <a:t>προμήτορος</a:t>
            </a:r>
            <a:r>
              <a:rPr lang="el-GR" b="1" i="1" dirty="0">
                <a:solidFill>
                  <a:srgbClr val="FF0000"/>
                </a:solidFill>
              </a:rPr>
              <a:t> </a:t>
            </a:r>
            <a:r>
              <a:rPr lang="el-GR" b="1" i="1" dirty="0" err="1">
                <a:solidFill>
                  <a:srgbClr val="FF0000"/>
                </a:solidFill>
              </a:rPr>
              <a:t>Εὔας</a:t>
            </a:r>
            <a:r>
              <a:rPr lang="el-GR" b="1" i="1" dirty="0">
                <a:solidFill>
                  <a:srgbClr val="FF0000"/>
                </a:solidFill>
              </a:rPr>
              <a:t> </a:t>
            </a:r>
            <a:r>
              <a:rPr lang="el-GR" b="1" i="1" dirty="0" err="1">
                <a:solidFill>
                  <a:srgbClr val="FF0000"/>
                </a:solidFill>
              </a:rPr>
              <a:t>τὸ</a:t>
            </a:r>
            <a:r>
              <a:rPr lang="el-GR" b="1" i="1" dirty="0">
                <a:solidFill>
                  <a:srgbClr val="FF0000"/>
                </a:solidFill>
              </a:rPr>
              <a:t> σφάλμα </a:t>
            </a:r>
            <a:r>
              <a:rPr lang="el-GR" b="1" i="1" dirty="0" err="1">
                <a:solidFill>
                  <a:srgbClr val="FF0000"/>
                </a:solidFill>
              </a:rPr>
              <a:t>ἀνορθώσασα</a:t>
            </a:r>
            <a:r>
              <a:rPr lang="el-GR" dirty="0"/>
              <a:t>" (</a:t>
            </a:r>
            <a:r>
              <a:rPr lang="el-GR" i="1" dirty="0" err="1"/>
              <a:t>Εἰς</a:t>
            </a:r>
            <a:r>
              <a:rPr lang="el-GR" i="1" dirty="0"/>
              <a:t> </a:t>
            </a:r>
            <a:r>
              <a:rPr lang="el-GR" i="1" dirty="0" err="1"/>
              <a:t>τὸν</a:t>
            </a:r>
            <a:r>
              <a:rPr lang="el-GR" i="1" dirty="0"/>
              <a:t> </a:t>
            </a:r>
            <a:r>
              <a:rPr lang="el-GR" i="1" dirty="0" err="1"/>
              <a:t>Εὐαγγελισμὸν</a:t>
            </a:r>
            <a:r>
              <a:rPr lang="el-GR" i="1" dirty="0"/>
              <a:t> </a:t>
            </a:r>
            <a:r>
              <a:rPr lang="el-GR" i="1" dirty="0" err="1"/>
              <a:t>τῆς</a:t>
            </a:r>
            <a:r>
              <a:rPr lang="el-GR" i="1" dirty="0"/>
              <a:t> </a:t>
            </a:r>
            <a:r>
              <a:rPr lang="el-GR" i="1" dirty="0" err="1"/>
              <a:t>ὑπεραγίας</a:t>
            </a:r>
            <a:r>
              <a:rPr lang="el-GR" i="1" dirty="0"/>
              <a:t> </a:t>
            </a:r>
            <a:r>
              <a:rPr lang="el-GR" i="1" dirty="0" err="1"/>
              <a:t>Δεσποίνης</a:t>
            </a:r>
            <a:r>
              <a:rPr lang="el-GR" i="1" dirty="0"/>
              <a:t> </a:t>
            </a:r>
            <a:r>
              <a:rPr lang="el-GR" i="1" dirty="0" err="1"/>
              <a:t>ἡμῶν</a:t>
            </a:r>
            <a:r>
              <a:rPr lang="el-GR" i="1" dirty="0"/>
              <a:t> Θεοτόκου</a:t>
            </a:r>
            <a:r>
              <a:rPr lang="el-GR" dirty="0"/>
              <a:t>, </a:t>
            </a:r>
            <a:r>
              <a:rPr lang="en-US" dirty="0"/>
              <a:t>PG 96,</a:t>
            </a:r>
            <a:r>
              <a:rPr lang="el-GR" dirty="0"/>
              <a:t> 656Α). </a:t>
            </a:r>
            <a:r>
              <a:rPr lang="en-US" dirty="0"/>
              <a:t> </a:t>
            </a:r>
            <a:endParaRPr lang="el-GR" dirty="0"/>
          </a:p>
        </p:txBody>
      </p:sp>
    </p:spTree>
    <p:extLst>
      <p:ext uri="{BB962C8B-B14F-4D97-AF65-F5344CB8AC3E}">
        <p14:creationId xmlns:p14="http://schemas.microsoft.com/office/powerpoint/2010/main" val="10483180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34096"/>
          </a:xfrm>
        </p:spPr>
        <p:txBody>
          <a:bodyPr/>
          <a:lstStyle/>
          <a:p>
            <a:pPr algn="ctr"/>
            <a:r>
              <a:rPr lang="el-GR" dirty="0"/>
              <a:t>ΕΥΑ-ΜΑΡΙΑ</a:t>
            </a:r>
          </a:p>
        </p:txBody>
      </p:sp>
      <p:sp>
        <p:nvSpPr>
          <p:cNvPr id="3" name="Θέση περιεχομένου 2"/>
          <p:cNvSpPr>
            <a:spLocks noGrp="1"/>
          </p:cNvSpPr>
          <p:nvPr>
            <p:ph idx="1"/>
          </p:nvPr>
        </p:nvSpPr>
        <p:spPr>
          <a:xfrm>
            <a:off x="0" y="579548"/>
            <a:ext cx="12192000" cy="6278451"/>
          </a:xfrm>
        </p:spPr>
        <p:txBody>
          <a:bodyPr>
            <a:normAutofit fontScale="92500" lnSpcReduction="20000"/>
          </a:bodyPr>
          <a:lstStyle/>
          <a:p>
            <a:r>
              <a:rPr lang="el-GR" dirty="0"/>
              <a:t>Στα </a:t>
            </a:r>
            <a:r>
              <a:rPr lang="el-GR" b="1" dirty="0"/>
              <a:t>λειτουργικά κείμενα </a:t>
            </a:r>
            <a:r>
              <a:rPr lang="el-GR" dirty="0"/>
              <a:t>είναι συχνή η αναλογία των δύο </a:t>
            </a:r>
            <a:r>
              <a:rPr lang="el-GR" dirty="0" err="1"/>
              <a:t>Ευών</a:t>
            </a:r>
            <a:r>
              <a:rPr lang="el-GR" dirty="0"/>
              <a:t>. Η πρώτη συνήθως υπονοείται για να </a:t>
            </a:r>
            <a:r>
              <a:rPr lang="el-GR" dirty="0" err="1"/>
              <a:t>εξυμνηστεί</a:t>
            </a:r>
            <a:r>
              <a:rPr lang="el-GR" dirty="0"/>
              <a:t> η δεύτερη για την αποτελεσματικότητα που είχε η στάση της ζωής της στην εκπλήρωση του </a:t>
            </a:r>
            <a:r>
              <a:rPr lang="el-GR" dirty="0" err="1"/>
              <a:t>σωτηριολογικού</a:t>
            </a:r>
            <a:r>
              <a:rPr lang="el-GR" dirty="0"/>
              <a:t> έργου. Η Θεοτόκος καλείται μητέρα της ζωής και αυτό απηχεί την αντίληψη ότι Αυτή είναι η πραγματική Εύα, η μητέρα της ζωής και των ζωντανών. </a:t>
            </a:r>
          </a:p>
          <a:p>
            <a:r>
              <a:rPr lang="el-GR" dirty="0"/>
              <a:t>Η πρώτη, η "</a:t>
            </a:r>
            <a:r>
              <a:rPr lang="el-GR" dirty="0" err="1"/>
              <a:t>προμήτωρ</a:t>
            </a:r>
            <a:r>
              <a:rPr lang="el-GR" dirty="0"/>
              <a:t>", δέχεται </a:t>
            </a:r>
            <a:r>
              <a:rPr lang="el-GR" dirty="0" err="1"/>
              <a:t>ευπίστως</a:t>
            </a:r>
            <a:r>
              <a:rPr lang="el-GR" dirty="0"/>
              <a:t> και </a:t>
            </a:r>
            <a:r>
              <a:rPr lang="el-GR" dirty="0" err="1"/>
              <a:t>απερισκέπτως</a:t>
            </a:r>
            <a:r>
              <a:rPr lang="el-GR" dirty="0"/>
              <a:t> την παραίνεση του </a:t>
            </a:r>
            <a:r>
              <a:rPr lang="el-GR" dirty="0" err="1"/>
              <a:t>όφεως</a:t>
            </a:r>
            <a:r>
              <a:rPr lang="el-GR" dirty="0"/>
              <a:t> και εξοστρακίζεται, ενώ η δεύτερη είναι επιφυλακτική ακόμη και απέναντι στον ασπασμό, παρότι ήταν φανερό ότι ο </a:t>
            </a:r>
            <a:r>
              <a:rPr lang="el-GR" dirty="0" err="1"/>
              <a:t>ασπασάμενος</a:t>
            </a:r>
            <a:r>
              <a:rPr lang="el-GR" dirty="0"/>
              <a:t> ήταν αρχάγγελος του Θεού. Ο </a:t>
            </a:r>
            <a:r>
              <a:rPr lang="el-GR" b="1" dirty="0" err="1"/>
              <a:t>Πρόκλος</a:t>
            </a:r>
            <a:r>
              <a:rPr lang="el-GR" b="1" dirty="0"/>
              <a:t> Κωνσταντινουπόλεως </a:t>
            </a:r>
            <a:r>
              <a:rPr lang="el-GR" dirty="0"/>
              <a:t>παρατηρεί: "</a:t>
            </a:r>
            <a:r>
              <a:rPr lang="el-GR" i="1" dirty="0" err="1"/>
              <a:t>Ἀπιστίας</a:t>
            </a:r>
            <a:r>
              <a:rPr lang="el-GR" i="1" dirty="0"/>
              <a:t> </a:t>
            </a:r>
            <a:r>
              <a:rPr lang="el-GR" i="1" dirty="0" err="1"/>
              <a:t>ἐμφορουμένη</a:t>
            </a:r>
            <a:r>
              <a:rPr lang="el-GR" i="1" dirty="0"/>
              <a:t> ἡ πρώτη </a:t>
            </a:r>
            <a:r>
              <a:rPr lang="el-GR" i="1" dirty="0" err="1"/>
              <a:t>ἐπίστευσεν</a:t>
            </a:r>
            <a:r>
              <a:rPr lang="el-GR" i="1" dirty="0"/>
              <a:t> </a:t>
            </a:r>
            <a:r>
              <a:rPr lang="el-GR" i="1" dirty="0" err="1"/>
              <a:t>εἰς</a:t>
            </a:r>
            <a:r>
              <a:rPr lang="el-GR" i="1" dirty="0"/>
              <a:t> </a:t>
            </a:r>
            <a:r>
              <a:rPr lang="el-GR" i="1" dirty="0" err="1"/>
              <a:t>τὴ</a:t>
            </a:r>
            <a:r>
              <a:rPr lang="el-GR" i="1" dirty="0"/>
              <a:t> </a:t>
            </a:r>
            <a:r>
              <a:rPr lang="el-GR" i="1" dirty="0" err="1"/>
              <a:t>συμβουλίαν</a:t>
            </a:r>
            <a:r>
              <a:rPr lang="el-GR" i="1" dirty="0"/>
              <a:t> </a:t>
            </a:r>
            <a:r>
              <a:rPr lang="el-GR" i="1" dirty="0" err="1"/>
              <a:t>τοῦ</a:t>
            </a:r>
            <a:r>
              <a:rPr lang="el-GR" i="1" dirty="0"/>
              <a:t> </a:t>
            </a:r>
            <a:r>
              <a:rPr lang="el-GR" i="1" dirty="0" err="1"/>
              <a:t>ὄφεως</a:t>
            </a:r>
            <a:r>
              <a:rPr lang="el-GR" i="1" dirty="0"/>
              <a:t>, πίστεως </a:t>
            </a:r>
            <a:r>
              <a:rPr lang="el-GR" i="1" dirty="0" err="1"/>
              <a:t>πληρουμένη</a:t>
            </a:r>
            <a:r>
              <a:rPr lang="el-GR" i="1" dirty="0"/>
              <a:t> ἡ δευτέρα </a:t>
            </a:r>
            <a:r>
              <a:rPr lang="el-GR" i="1" dirty="0" err="1"/>
              <a:t>ἠπίστει</a:t>
            </a:r>
            <a:r>
              <a:rPr lang="el-GR" i="1" dirty="0"/>
              <a:t> </a:t>
            </a:r>
            <a:r>
              <a:rPr lang="el-GR" i="1" dirty="0" err="1"/>
              <a:t>εἰς</a:t>
            </a:r>
            <a:r>
              <a:rPr lang="el-GR" i="1" dirty="0"/>
              <a:t> </a:t>
            </a:r>
            <a:r>
              <a:rPr lang="el-GR" i="1" dirty="0" err="1"/>
              <a:t>τὸν</a:t>
            </a:r>
            <a:r>
              <a:rPr lang="el-GR" i="1" dirty="0"/>
              <a:t> </a:t>
            </a:r>
            <a:r>
              <a:rPr lang="el-GR" i="1" dirty="0" err="1"/>
              <a:t>ἀγγελικὸν</a:t>
            </a:r>
            <a:r>
              <a:rPr lang="el-GR" i="1" dirty="0"/>
              <a:t> </a:t>
            </a:r>
            <a:r>
              <a:rPr lang="el-GR" i="1" dirty="0" err="1"/>
              <a:t>Εὐαγγελισμόν</a:t>
            </a:r>
            <a:r>
              <a:rPr lang="el-GR" dirty="0"/>
              <a:t>". (</a:t>
            </a:r>
            <a:r>
              <a:rPr lang="el-GR" i="1" dirty="0" err="1"/>
              <a:t>Εἰς</a:t>
            </a:r>
            <a:r>
              <a:rPr lang="el-GR" i="1" dirty="0"/>
              <a:t> </a:t>
            </a:r>
            <a:r>
              <a:rPr lang="el-GR" i="1" dirty="0" err="1"/>
              <a:t>τὸ</a:t>
            </a:r>
            <a:r>
              <a:rPr lang="el-GR" i="1" dirty="0"/>
              <a:t> </a:t>
            </a:r>
            <a:r>
              <a:rPr lang="el-GR" i="1" dirty="0" err="1"/>
              <a:t>γενέθλιον</a:t>
            </a:r>
            <a:r>
              <a:rPr lang="el-GR" i="1" dirty="0"/>
              <a:t> </a:t>
            </a:r>
            <a:r>
              <a:rPr lang="el-GR" i="1" dirty="0" err="1"/>
              <a:t>τοῦ</a:t>
            </a:r>
            <a:r>
              <a:rPr lang="el-GR" i="1" dirty="0"/>
              <a:t> Κυρίου </a:t>
            </a:r>
            <a:r>
              <a:rPr lang="el-GR" i="1" dirty="0" err="1"/>
              <a:t>ἡμῶν</a:t>
            </a:r>
            <a:r>
              <a:rPr lang="el-GR" i="1" dirty="0"/>
              <a:t> </a:t>
            </a:r>
            <a:r>
              <a:rPr lang="el-GR" i="1" dirty="0" err="1"/>
              <a:t>Ἰησοῦ</a:t>
            </a:r>
            <a:r>
              <a:rPr lang="el-GR" i="1" dirty="0"/>
              <a:t> </a:t>
            </a:r>
            <a:r>
              <a:rPr lang="el-GR" i="1" dirty="0" err="1"/>
              <a:t>Χριστοῦ</a:t>
            </a:r>
            <a:r>
              <a:rPr lang="el-GR" dirty="0"/>
              <a:t>, </a:t>
            </a:r>
            <a:r>
              <a:rPr lang="en-US" dirty="0"/>
              <a:t>PG 65, 709B) </a:t>
            </a:r>
            <a:r>
              <a:rPr lang="el-GR" dirty="0"/>
              <a:t>Τονίζει επίσης ότι "</a:t>
            </a:r>
            <a:r>
              <a:rPr lang="el-GR" i="1" dirty="0"/>
              <a:t>Ἡ </a:t>
            </a:r>
            <a:r>
              <a:rPr lang="el-GR" i="1" dirty="0" err="1"/>
              <a:t>Εὔα</a:t>
            </a:r>
            <a:r>
              <a:rPr lang="el-GR" i="1" dirty="0"/>
              <a:t> </a:t>
            </a:r>
            <a:r>
              <a:rPr lang="el-GR" i="1" dirty="0" err="1"/>
              <a:t>πρὸ</a:t>
            </a:r>
            <a:r>
              <a:rPr lang="el-GR" i="1" dirty="0"/>
              <a:t> </a:t>
            </a:r>
            <a:r>
              <a:rPr lang="el-GR" i="1" dirty="0" err="1"/>
              <a:t>τοῦ</a:t>
            </a:r>
            <a:r>
              <a:rPr lang="el-GR" i="1" dirty="0"/>
              <a:t> </a:t>
            </a:r>
            <a:r>
              <a:rPr lang="el-GR" i="1" dirty="0" err="1"/>
              <a:t>λαλοῦντος</a:t>
            </a:r>
            <a:r>
              <a:rPr lang="el-GR" i="1" dirty="0"/>
              <a:t> </a:t>
            </a:r>
            <a:r>
              <a:rPr lang="el-GR" i="1" dirty="0" err="1"/>
              <a:t>ὄφεως</a:t>
            </a:r>
            <a:r>
              <a:rPr lang="el-GR" i="1" dirty="0"/>
              <a:t> </a:t>
            </a:r>
            <a:r>
              <a:rPr lang="el-GR" i="1" dirty="0" err="1"/>
              <a:t>οὐκ</a:t>
            </a:r>
            <a:r>
              <a:rPr lang="el-GR" i="1" dirty="0"/>
              <a:t> </a:t>
            </a:r>
            <a:r>
              <a:rPr lang="el-GR" i="1" dirty="0" err="1"/>
              <a:t>ἐθορυβήθη</a:t>
            </a:r>
            <a:r>
              <a:rPr lang="el-GR" i="1" dirty="0"/>
              <a:t>, Μαρία </a:t>
            </a:r>
            <a:r>
              <a:rPr lang="el-GR" i="1" dirty="0" err="1"/>
              <a:t>δὲ</a:t>
            </a:r>
            <a:r>
              <a:rPr lang="el-GR" i="1" dirty="0"/>
              <a:t> </a:t>
            </a:r>
            <a:r>
              <a:rPr lang="el-GR" i="1" dirty="0" err="1"/>
              <a:t>ἐπὶ</a:t>
            </a:r>
            <a:r>
              <a:rPr lang="el-GR" i="1" dirty="0"/>
              <a:t> </a:t>
            </a:r>
            <a:r>
              <a:rPr lang="el-GR" i="1" dirty="0" err="1"/>
              <a:t>τῷ</a:t>
            </a:r>
            <a:r>
              <a:rPr lang="el-GR" i="1" dirty="0"/>
              <a:t> </a:t>
            </a:r>
            <a:r>
              <a:rPr lang="el-GR" i="1" dirty="0" err="1"/>
              <a:t>λόγῳ</a:t>
            </a:r>
            <a:r>
              <a:rPr lang="el-GR" i="1" dirty="0"/>
              <a:t> </a:t>
            </a:r>
            <a:r>
              <a:rPr lang="el-GR" i="1" dirty="0" err="1"/>
              <a:t>διεταράχθη</a:t>
            </a:r>
            <a:r>
              <a:rPr lang="el-GR" dirty="0"/>
              <a:t>". (</a:t>
            </a:r>
            <a:r>
              <a:rPr lang="el-GR" i="1" dirty="0" err="1"/>
              <a:t>Ἐγκώμιον</a:t>
            </a:r>
            <a:r>
              <a:rPr lang="el-GR" i="1" dirty="0"/>
              <a:t> </a:t>
            </a:r>
            <a:r>
              <a:rPr lang="el-GR" i="1" dirty="0" err="1"/>
              <a:t>εἰς</a:t>
            </a:r>
            <a:r>
              <a:rPr lang="el-GR" i="1" dirty="0"/>
              <a:t> </a:t>
            </a:r>
            <a:r>
              <a:rPr lang="el-GR" i="1" dirty="0" err="1"/>
              <a:t>τὴν</a:t>
            </a:r>
            <a:r>
              <a:rPr lang="el-GR" i="1" dirty="0"/>
              <a:t> </a:t>
            </a:r>
            <a:r>
              <a:rPr lang="el-GR" i="1" dirty="0" err="1"/>
              <a:t>Θεοτόκον</a:t>
            </a:r>
            <a:r>
              <a:rPr lang="el-GR" i="1" dirty="0"/>
              <a:t> </a:t>
            </a:r>
            <a:r>
              <a:rPr lang="el-GR" i="1" dirty="0" err="1"/>
              <a:t>Μαριάμ</a:t>
            </a:r>
            <a:r>
              <a:rPr lang="el-GR" dirty="0"/>
              <a:t>, </a:t>
            </a:r>
            <a:r>
              <a:rPr lang="en-US" dirty="0"/>
              <a:t>PG 65</a:t>
            </a:r>
            <a:r>
              <a:rPr lang="el-GR" dirty="0"/>
              <a:t>, 752Β)</a:t>
            </a:r>
          </a:p>
          <a:p>
            <a:r>
              <a:rPr lang="el-GR" dirty="0"/>
              <a:t>Ο </a:t>
            </a:r>
            <a:r>
              <a:rPr lang="el-GR" b="1" dirty="0"/>
              <a:t>Γερμανός Κωνσταντινουπόλεως </a:t>
            </a:r>
            <a:r>
              <a:rPr lang="el-GR" dirty="0"/>
              <a:t>συμφωνεί με τα παραπάνω και υπογραμμίζει ότι "</a:t>
            </a:r>
            <a:r>
              <a:rPr lang="el-GR" i="1" dirty="0" err="1"/>
              <a:t>Ὄφεως</a:t>
            </a:r>
            <a:r>
              <a:rPr lang="el-GR" i="1" dirty="0"/>
              <a:t> </a:t>
            </a:r>
            <a:r>
              <a:rPr lang="el-GR" i="1" dirty="0" err="1"/>
              <a:t>ἐπαγγελομένου</a:t>
            </a:r>
            <a:r>
              <a:rPr lang="el-GR" i="1" dirty="0"/>
              <a:t> </a:t>
            </a:r>
            <a:r>
              <a:rPr lang="el-GR" i="1" dirty="0" err="1"/>
              <a:t>τῇ</a:t>
            </a:r>
            <a:r>
              <a:rPr lang="el-GR" i="1" dirty="0"/>
              <a:t> </a:t>
            </a:r>
            <a:r>
              <a:rPr lang="el-GR" i="1" dirty="0" err="1"/>
              <a:t>προμήτορι</a:t>
            </a:r>
            <a:r>
              <a:rPr lang="el-GR" i="1" dirty="0"/>
              <a:t> </a:t>
            </a:r>
            <a:r>
              <a:rPr lang="el-GR" i="1" dirty="0" err="1"/>
              <a:t>θέωσιν</a:t>
            </a:r>
            <a:r>
              <a:rPr lang="el-GR" i="1" dirty="0"/>
              <a:t>, </a:t>
            </a:r>
            <a:r>
              <a:rPr lang="el-GR" i="1" dirty="0" err="1"/>
              <a:t>τῷ</a:t>
            </a:r>
            <a:r>
              <a:rPr lang="el-GR" i="1" dirty="0"/>
              <a:t> </a:t>
            </a:r>
            <a:r>
              <a:rPr lang="el-GR" i="1" dirty="0" err="1"/>
              <a:t>λόγῳ</a:t>
            </a:r>
            <a:r>
              <a:rPr lang="el-GR" i="1" dirty="0"/>
              <a:t>, </a:t>
            </a:r>
            <a:r>
              <a:rPr lang="el-GR" i="1" dirty="0" err="1"/>
              <a:t>εὐθὺς</a:t>
            </a:r>
            <a:r>
              <a:rPr lang="el-GR" i="1" dirty="0"/>
              <a:t> </a:t>
            </a:r>
            <a:r>
              <a:rPr lang="el-GR" i="1" dirty="0" err="1"/>
              <a:t>ἐπεπήδησεν</a:t>
            </a:r>
            <a:r>
              <a:rPr lang="el-GR" i="1" dirty="0"/>
              <a:t>· </a:t>
            </a:r>
            <a:r>
              <a:rPr lang="el-GR" i="1" dirty="0" err="1"/>
              <a:t>οὐρανοβάμονος</a:t>
            </a:r>
            <a:r>
              <a:rPr lang="el-GR" i="1" dirty="0"/>
              <a:t> </a:t>
            </a:r>
            <a:r>
              <a:rPr lang="el-GR" i="1" dirty="0" err="1"/>
              <a:t>ἀγγέλου</a:t>
            </a:r>
            <a:r>
              <a:rPr lang="el-GR" i="1" dirty="0"/>
              <a:t> </a:t>
            </a:r>
            <a:r>
              <a:rPr lang="el-GR" i="1" dirty="0" err="1"/>
              <a:t>εὐαγγελιζομένου</a:t>
            </a:r>
            <a:r>
              <a:rPr lang="el-GR" i="1" dirty="0"/>
              <a:t> </a:t>
            </a:r>
            <a:r>
              <a:rPr lang="el-GR" i="1" dirty="0" err="1"/>
              <a:t>Θεοῦ</a:t>
            </a:r>
            <a:r>
              <a:rPr lang="el-GR" i="1" dirty="0"/>
              <a:t> Μητέρα </a:t>
            </a:r>
            <a:r>
              <a:rPr lang="el-GR" i="1" dirty="0" err="1"/>
              <a:t>τὴν</a:t>
            </a:r>
            <a:r>
              <a:rPr lang="el-GR" i="1" dirty="0"/>
              <a:t> </a:t>
            </a:r>
            <a:r>
              <a:rPr lang="el-GR" i="1" dirty="0" err="1"/>
              <a:t>Μαριάμ</a:t>
            </a:r>
            <a:r>
              <a:rPr lang="el-GR" i="1" dirty="0"/>
              <a:t>, </a:t>
            </a:r>
            <a:r>
              <a:rPr lang="el-GR" i="1" dirty="0" err="1"/>
              <a:t>αὐτὴ</a:t>
            </a:r>
            <a:r>
              <a:rPr lang="el-GR" i="1" dirty="0"/>
              <a:t> </a:t>
            </a:r>
            <a:r>
              <a:rPr lang="el-GR" i="1" dirty="0" err="1"/>
              <a:t>καθυποστέλλεται</a:t>
            </a:r>
            <a:r>
              <a:rPr lang="el-GR" i="1" dirty="0"/>
              <a:t> </a:t>
            </a:r>
            <a:r>
              <a:rPr lang="el-GR" i="1" dirty="0" err="1"/>
              <a:t>καὶ</a:t>
            </a:r>
            <a:r>
              <a:rPr lang="el-GR" i="1" dirty="0"/>
              <a:t> </a:t>
            </a:r>
            <a:r>
              <a:rPr lang="el-GR" i="1" dirty="0" err="1"/>
              <a:t>διευλαβεῖται</a:t>
            </a:r>
            <a:r>
              <a:rPr lang="el-GR" i="1" dirty="0"/>
              <a:t> </a:t>
            </a:r>
            <a:r>
              <a:rPr lang="el-GR" i="1" dirty="0" err="1"/>
              <a:t>καὶ</a:t>
            </a:r>
            <a:r>
              <a:rPr lang="el-GR" i="1" dirty="0"/>
              <a:t> </a:t>
            </a:r>
            <a:r>
              <a:rPr lang="el-GR" i="1" dirty="0" err="1"/>
              <a:t>τὰ</a:t>
            </a:r>
            <a:r>
              <a:rPr lang="el-GR" i="1" dirty="0"/>
              <a:t> </a:t>
            </a:r>
            <a:r>
              <a:rPr lang="el-GR" i="1" dirty="0" err="1"/>
              <a:t>εὐαγγέλια</a:t>
            </a:r>
            <a:r>
              <a:rPr lang="el-GR" i="1" dirty="0"/>
              <a:t> </a:t>
            </a:r>
            <a:r>
              <a:rPr lang="el-GR" i="1" dirty="0" err="1"/>
              <a:t>πολυπραγμονεῖ</a:t>
            </a:r>
            <a:r>
              <a:rPr lang="el-GR" dirty="0"/>
              <a:t>". (</a:t>
            </a:r>
            <a:r>
              <a:rPr lang="el-GR" i="1" dirty="0" err="1"/>
              <a:t>Εἰς</a:t>
            </a:r>
            <a:r>
              <a:rPr lang="el-GR" i="1" dirty="0"/>
              <a:t> </a:t>
            </a:r>
            <a:r>
              <a:rPr lang="el-GR" i="1" dirty="0" err="1"/>
              <a:t>τὸν</a:t>
            </a:r>
            <a:r>
              <a:rPr lang="el-GR" i="1" dirty="0"/>
              <a:t> </a:t>
            </a:r>
            <a:r>
              <a:rPr lang="el-GR" i="1" dirty="0" err="1"/>
              <a:t>Εὐαγγελισμόν</a:t>
            </a:r>
            <a:r>
              <a:rPr lang="el-GR" dirty="0"/>
              <a:t>, </a:t>
            </a:r>
            <a:r>
              <a:rPr lang="en-US" dirty="0"/>
              <a:t>PG </a:t>
            </a:r>
            <a:r>
              <a:rPr lang="el-GR" dirty="0"/>
              <a:t>140, 685Α)</a:t>
            </a:r>
          </a:p>
        </p:txBody>
      </p:sp>
    </p:spTree>
    <p:extLst>
      <p:ext uri="{BB962C8B-B14F-4D97-AF65-F5344CB8AC3E}">
        <p14:creationId xmlns:p14="http://schemas.microsoft.com/office/powerpoint/2010/main" val="41952654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785611"/>
          </a:xfrm>
        </p:spPr>
        <p:txBody>
          <a:bodyPr/>
          <a:lstStyle/>
          <a:p>
            <a:pPr algn="ctr"/>
            <a:r>
              <a:rPr lang="el-GR" dirty="0"/>
              <a:t>ΕΥΑ-ΜΑΡΙΑ</a:t>
            </a:r>
          </a:p>
        </p:txBody>
      </p:sp>
      <p:sp>
        <p:nvSpPr>
          <p:cNvPr id="3" name="Θέση περιεχομένου 2"/>
          <p:cNvSpPr>
            <a:spLocks noGrp="1"/>
          </p:cNvSpPr>
          <p:nvPr>
            <p:ph idx="1"/>
          </p:nvPr>
        </p:nvSpPr>
        <p:spPr>
          <a:xfrm>
            <a:off x="0" y="618186"/>
            <a:ext cx="12192000" cy="6239814"/>
          </a:xfrm>
        </p:spPr>
        <p:txBody>
          <a:bodyPr/>
          <a:lstStyle/>
          <a:p>
            <a:r>
              <a:rPr lang="el-GR" dirty="0"/>
              <a:t>Η πρώτη μας επιβαρύνει με την οφειλή, ενώ η δεύτερη συνδέεται με την απότιση και απόδοση της οφειλής. Η πρώτη προκαλεί καταδικαστική απόφαση εκ μέρους του δίκαιου Θεού, ενώ η δεύτερη προξενεί αθώωση και επανόρθωση του ανθρώπινου γένους: "</a:t>
            </a:r>
            <a:r>
              <a:rPr lang="el-GR" i="1" dirty="0"/>
              <a:t>Πάλαι </a:t>
            </a:r>
            <a:r>
              <a:rPr lang="el-GR" i="1" dirty="0" err="1"/>
              <a:t>μὲν</a:t>
            </a:r>
            <a:r>
              <a:rPr lang="el-GR" i="1" dirty="0"/>
              <a:t> </a:t>
            </a:r>
            <a:r>
              <a:rPr lang="el-GR" i="1" dirty="0" err="1"/>
              <a:t>διὰ</a:t>
            </a:r>
            <a:r>
              <a:rPr lang="el-GR" i="1" dirty="0"/>
              <a:t> </a:t>
            </a:r>
            <a:r>
              <a:rPr lang="el-GR" i="1" dirty="0" err="1"/>
              <a:t>τῆς</a:t>
            </a:r>
            <a:r>
              <a:rPr lang="el-GR" i="1" dirty="0"/>
              <a:t> </a:t>
            </a:r>
            <a:r>
              <a:rPr lang="el-GR" i="1" dirty="0" err="1"/>
              <a:t>προμήτορος</a:t>
            </a:r>
            <a:r>
              <a:rPr lang="el-GR" i="1" dirty="0"/>
              <a:t> </a:t>
            </a:r>
            <a:r>
              <a:rPr lang="el-GR" i="1" dirty="0" err="1"/>
              <a:t>Εὔας</a:t>
            </a:r>
            <a:r>
              <a:rPr lang="el-GR" i="1" dirty="0"/>
              <a:t> ὁ θάνατος </a:t>
            </a:r>
            <a:r>
              <a:rPr lang="el-GR" i="1" dirty="0" err="1"/>
              <a:t>εἰσελθὼν</a:t>
            </a:r>
            <a:r>
              <a:rPr lang="el-GR" i="1" dirty="0"/>
              <a:t> </a:t>
            </a:r>
            <a:r>
              <a:rPr lang="el-GR" i="1" dirty="0" err="1"/>
              <a:t>ἐκοσμοκράτησε</a:t>
            </a:r>
            <a:r>
              <a:rPr lang="el-GR" i="1" dirty="0"/>
              <a:t>, </a:t>
            </a:r>
            <a:r>
              <a:rPr lang="el-GR" i="1" dirty="0" err="1"/>
              <a:t>νῦν</a:t>
            </a:r>
            <a:r>
              <a:rPr lang="el-GR" i="1" dirty="0"/>
              <a:t> </a:t>
            </a:r>
            <a:r>
              <a:rPr lang="el-GR" i="1" dirty="0" err="1"/>
              <a:t>δὲ</a:t>
            </a:r>
            <a:r>
              <a:rPr lang="el-GR" i="1" dirty="0"/>
              <a:t> </a:t>
            </a:r>
            <a:r>
              <a:rPr lang="el-GR" i="1" dirty="0" err="1"/>
              <a:t>τῇ</a:t>
            </a:r>
            <a:r>
              <a:rPr lang="el-GR" i="1" dirty="0"/>
              <a:t> </a:t>
            </a:r>
            <a:r>
              <a:rPr lang="el-GR" i="1" dirty="0" err="1"/>
              <a:t>μακαρίᾳ</a:t>
            </a:r>
            <a:r>
              <a:rPr lang="el-GR" i="1" dirty="0"/>
              <a:t> </a:t>
            </a:r>
            <a:r>
              <a:rPr lang="el-GR" i="1" dirty="0" err="1"/>
              <a:t>θυγατρὶ</a:t>
            </a:r>
            <a:r>
              <a:rPr lang="el-GR" i="1" dirty="0"/>
              <a:t> </a:t>
            </a:r>
            <a:r>
              <a:rPr lang="el-GR" i="1" dirty="0" err="1"/>
              <a:t>αὐτῆς</a:t>
            </a:r>
            <a:r>
              <a:rPr lang="el-GR" i="1" dirty="0"/>
              <a:t> </a:t>
            </a:r>
            <a:r>
              <a:rPr lang="el-GR" i="1" dirty="0" err="1"/>
              <a:t>ὁμιλήσας</a:t>
            </a:r>
            <a:r>
              <a:rPr lang="el-GR" i="1" dirty="0"/>
              <a:t> </a:t>
            </a:r>
            <a:r>
              <a:rPr lang="el-GR" i="1" dirty="0" err="1"/>
              <a:t>ἀποκέκρουσται</a:t>
            </a:r>
            <a:r>
              <a:rPr lang="el-GR" i="1" dirty="0"/>
              <a:t>, </a:t>
            </a:r>
            <a:r>
              <a:rPr lang="el-GR" i="1" dirty="0" err="1"/>
              <a:t>ἐκεῖθεν</a:t>
            </a:r>
            <a:r>
              <a:rPr lang="el-GR" i="1" dirty="0"/>
              <a:t> </a:t>
            </a:r>
            <a:r>
              <a:rPr lang="el-GR" i="1" dirty="0" err="1"/>
              <a:t>ἐκνικώμενος</a:t>
            </a:r>
            <a:r>
              <a:rPr lang="el-GR" i="1" dirty="0"/>
              <a:t>, </a:t>
            </a:r>
            <a:r>
              <a:rPr lang="el-GR" i="1" dirty="0" err="1"/>
              <a:t>ὅθεν</a:t>
            </a:r>
            <a:r>
              <a:rPr lang="el-GR" i="1" dirty="0"/>
              <a:t> </a:t>
            </a:r>
            <a:r>
              <a:rPr lang="el-GR" i="1" dirty="0" err="1"/>
              <a:t>τὸ</a:t>
            </a:r>
            <a:r>
              <a:rPr lang="el-GR" i="1" dirty="0"/>
              <a:t> κράτος </a:t>
            </a:r>
            <a:r>
              <a:rPr lang="el-GR" i="1" dirty="0" err="1"/>
              <a:t>εἰσεδέξατο</a:t>
            </a:r>
            <a:r>
              <a:rPr lang="el-GR" dirty="0"/>
              <a:t>"</a:t>
            </a:r>
            <a:r>
              <a:rPr lang="en-US" dirty="0"/>
              <a:t>.</a:t>
            </a:r>
            <a:r>
              <a:rPr lang="el-GR" dirty="0"/>
              <a:t> (ΘΕΟΔΩΡΟΥ ΣΤΟΥΔΙΤΟΥ, </a:t>
            </a:r>
            <a:r>
              <a:rPr lang="el-GR" i="1" dirty="0" err="1"/>
              <a:t>Εἰς</a:t>
            </a:r>
            <a:r>
              <a:rPr lang="el-GR" i="1" dirty="0"/>
              <a:t> </a:t>
            </a:r>
            <a:r>
              <a:rPr lang="el-GR" i="1" dirty="0" err="1"/>
              <a:t>τὴν</a:t>
            </a:r>
            <a:r>
              <a:rPr lang="el-GR" i="1" dirty="0"/>
              <a:t> </a:t>
            </a:r>
            <a:r>
              <a:rPr lang="el-GR" i="1" dirty="0" err="1"/>
              <a:t>Κοίμησιν</a:t>
            </a:r>
            <a:r>
              <a:rPr lang="el-GR" i="1" dirty="0"/>
              <a:t>, </a:t>
            </a:r>
            <a:r>
              <a:rPr lang="en-US" dirty="0"/>
              <a:t>PG </a:t>
            </a:r>
            <a:r>
              <a:rPr lang="el-GR" dirty="0"/>
              <a:t>99, 721</a:t>
            </a:r>
            <a:r>
              <a:rPr lang="en-US" dirty="0"/>
              <a:t>C)</a:t>
            </a:r>
          </a:p>
          <a:p>
            <a:r>
              <a:rPr lang="el-GR" dirty="0"/>
              <a:t>Η πρώτη προκαλεί εξορία, η δεύτερη ανάκληση και επαναπατρισμό. Η Εύα χάνει τη χάρη, η Παναγία την ξαναβρίσκει. (ΑΝΔΡΕΟΥ ΚΡΗΤΗΣ, </a:t>
            </a:r>
            <a:r>
              <a:rPr lang="el-GR" i="1" dirty="0" err="1"/>
              <a:t>Εἰς</a:t>
            </a:r>
            <a:r>
              <a:rPr lang="el-GR" i="1" dirty="0"/>
              <a:t> </a:t>
            </a:r>
            <a:r>
              <a:rPr lang="el-GR" i="1" dirty="0" err="1"/>
              <a:t>τὸν</a:t>
            </a:r>
            <a:r>
              <a:rPr lang="el-GR" i="1" dirty="0"/>
              <a:t> </a:t>
            </a:r>
            <a:r>
              <a:rPr lang="el-GR" i="1" dirty="0" err="1"/>
              <a:t>Εὐαγγελισμὸν</a:t>
            </a:r>
            <a:r>
              <a:rPr lang="el-GR" i="1" dirty="0"/>
              <a:t> </a:t>
            </a:r>
            <a:r>
              <a:rPr lang="el-GR" i="1" dirty="0" err="1"/>
              <a:t>τῆς</a:t>
            </a:r>
            <a:r>
              <a:rPr lang="el-GR" i="1" dirty="0"/>
              <a:t> </a:t>
            </a:r>
            <a:r>
              <a:rPr lang="el-GR" i="1" dirty="0" err="1"/>
              <a:t>ὑπεραγίας</a:t>
            </a:r>
            <a:r>
              <a:rPr lang="el-GR" i="1" dirty="0"/>
              <a:t> </a:t>
            </a:r>
            <a:r>
              <a:rPr lang="el-GR" i="1" dirty="0" err="1"/>
              <a:t>Δεσποίνης</a:t>
            </a:r>
            <a:r>
              <a:rPr lang="el-GR" i="1" dirty="0"/>
              <a:t> </a:t>
            </a:r>
            <a:r>
              <a:rPr lang="el-GR" i="1" dirty="0" err="1"/>
              <a:t>ἡμῶν</a:t>
            </a:r>
            <a:r>
              <a:rPr lang="el-GR" i="1" dirty="0"/>
              <a:t> Θεοτόκου</a:t>
            </a:r>
            <a:r>
              <a:rPr lang="el-GR" dirty="0"/>
              <a:t>, </a:t>
            </a:r>
            <a:r>
              <a:rPr lang="en-US" dirty="0"/>
              <a:t>PG </a:t>
            </a:r>
            <a:r>
              <a:rPr lang="el-GR" dirty="0"/>
              <a:t>97, 904</a:t>
            </a:r>
            <a:r>
              <a:rPr lang="en-US" dirty="0"/>
              <a:t>C)</a:t>
            </a:r>
          </a:p>
          <a:p>
            <a:r>
              <a:rPr lang="el-GR" dirty="0"/>
              <a:t>Η πρώτη είναι δημιουργός αιχμαλωσίας του ανθρώπινου γένους, ενώ η δεύτερη προκαλεί απαλλαγή από τη δουλεία και απελευθέρωση: "</a:t>
            </a:r>
            <a:r>
              <a:rPr lang="el-GR" i="1" dirty="0" err="1"/>
              <a:t>Ἐκείνη</a:t>
            </a:r>
            <a:r>
              <a:rPr lang="el-GR" i="1" dirty="0"/>
              <a:t> βλεφάρων </a:t>
            </a:r>
            <a:r>
              <a:rPr lang="el-GR" i="1" dirty="0" err="1"/>
              <a:t>καταχθονισμός</a:t>
            </a:r>
            <a:r>
              <a:rPr lang="el-GR" i="1" dirty="0"/>
              <a:t>, </a:t>
            </a:r>
            <a:r>
              <a:rPr lang="el-GR" i="1" dirty="0" err="1"/>
              <a:t>σὺ</a:t>
            </a:r>
            <a:r>
              <a:rPr lang="el-GR" i="1" dirty="0"/>
              <a:t> γρηγορούντων </a:t>
            </a:r>
            <a:r>
              <a:rPr lang="el-GR" i="1" dirty="0" err="1"/>
              <a:t>ὀφθαλμῶν</a:t>
            </a:r>
            <a:r>
              <a:rPr lang="el-GR" i="1" dirty="0"/>
              <a:t> </a:t>
            </a:r>
            <a:r>
              <a:rPr lang="el-GR" i="1" dirty="0" err="1"/>
              <a:t>ἀκοίμητος</a:t>
            </a:r>
            <a:r>
              <a:rPr lang="el-GR" i="1" dirty="0"/>
              <a:t> δόξα</a:t>
            </a:r>
            <a:r>
              <a:rPr lang="el-GR" dirty="0"/>
              <a:t>". (ΓΕΡΜΑΝΟΥ ΚΩΝΣΤΑΝΤΙΝΟΥΠΟΛΕΩΣ, </a:t>
            </a:r>
            <a:r>
              <a:rPr lang="el-GR" i="1" dirty="0" err="1"/>
              <a:t>Ὁμιλία</a:t>
            </a:r>
            <a:r>
              <a:rPr lang="el-GR" i="1" dirty="0"/>
              <a:t> Β΄, </a:t>
            </a:r>
            <a:r>
              <a:rPr lang="el-GR" i="1" dirty="0" err="1"/>
              <a:t>Εἰς</a:t>
            </a:r>
            <a:r>
              <a:rPr lang="el-GR" i="1" dirty="0"/>
              <a:t> </a:t>
            </a:r>
            <a:r>
              <a:rPr lang="el-GR" i="1" dirty="0" err="1"/>
              <a:t>τὴν</a:t>
            </a:r>
            <a:r>
              <a:rPr lang="el-GR" i="1" dirty="0"/>
              <a:t> </a:t>
            </a:r>
            <a:r>
              <a:rPr lang="el-GR" i="1" dirty="0" err="1"/>
              <a:t>Κοίμησιν</a:t>
            </a:r>
            <a:r>
              <a:rPr lang="el-GR" dirty="0"/>
              <a:t>, </a:t>
            </a:r>
            <a:r>
              <a:rPr lang="en-US" dirty="0"/>
              <a:t>PG</a:t>
            </a:r>
            <a:r>
              <a:rPr lang="el-GR" dirty="0"/>
              <a:t> 98, 349Α)</a:t>
            </a:r>
          </a:p>
        </p:txBody>
      </p:sp>
    </p:spTree>
    <p:extLst>
      <p:ext uri="{BB962C8B-B14F-4D97-AF65-F5344CB8AC3E}">
        <p14:creationId xmlns:p14="http://schemas.microsoft.com/office/powerpoint/2010/main" val="4082648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721217"/>
          </a:xfrm>
        </p:spPr>
        <p:txBody>
          <a:bodyPr/>
          <a:lstStyle/>
          <a:p>
            <a:pPr algn="ctr"/>
            <a:r>
              <a:rPr lang="el-GR" dirty="0"/>
              <a:t>ΕΥΑ-ΜΑΡΙΑ</a:t>
            </a:r>
          </a:p>
        </p:txBody>
      </p:sp>
      <p:sp>
        <p:nvSpPr>
          <p:cNvPr id="3" name="Θέση περιεχομένου 2"/>
          <p:cNvSpPr>
            <a:spLocks noGrp="1"/>
          </p:cNvSpPr>
          <p:nvPr>
            <p:ph idx="1"/>
          </p:nvPr>
        </p:nvSpPr>
        <p:spPr>
          <a:xfrm>
            <a:off x="0" y="605306"/>
            <a:ext cx="12192000" cy="6252693"/>
          </a:xfrm>
        </p:spPr>
        <p:txBody>
          <a:bodyPr>
            <a:normAutofit lnSpcReduction="10000"/>
          </a:bodyPr>
          <a:lstStyle/>
          <a:p>
            <a:r>
              <a:rPr lang="el-GR" dirty="0"/>
              <a:t>Την πρώτη Εύα τη χαρακτηρίζει το άκρατο της παρακοής, η οποία ήταν και η αιτία "</a:t>
            </a:r>
            <a:r>
              <a:rPr lang="el-GR" i="1" dirty="0" err="1"/>
              <a:t>τῇ</a:t>
            </a:r>
            <a:r>
              <a:rPr lang="el-GR" i="1" dirty="0"/>
              <a:t> </a:t>
            </a:r>
            <a:r>
              <a:rPr lang="el-GR" i="1" dirty="0" err="1"/>
              <a:t>μέθῃ</a:t>
            </a:r>
            <a:r>
              <a:rPr lang="el-GR" i="1" dirty="0"/>
              <a:t> </a:t>
            </a:r>
            <a:r>
              <a:rPr lang="el-GR" i="1" dirty="0" err="1"/>
              <a:t>τῆς</a:t>
            </a:r>
            <a:r>
              <a:rPr lang="el-GR" i="1" dirty="0"/>
              <a:t> παραβάσεως </a:t>
            </a:r>
            <a:r>
              <a:rPr lang="el-GR" i="1" dirty="0" err="1"/>
              <a:t>τὸν</a:t>
            </a:r>
            <a:r>
              <a:rPr lang="el-GR" i="1" dirty="0"/>
              <a:t> </a:t>
            </a:r>
            <a:r>
              <a:rPr lang="el-GR" i="1" dirty="0" err="1"/>
              <a:t>ὀφθαλμὸν</a:t>
            </a:r>
            <a:r>
              <a:rPr lang="el-GR" i="1" dirty="0"/>
              <a:t> </a:t>
            </a:r>
            <a:r>
              <a:rPr lang="el-GR" i="1" dirty="0" err="1"/>
              <a:t>τῆς</a:t>
            </a:r>
            <a:r>
              <a:rPr lang="el-GR" i="1" dirty="0"/>
              <a:t> καρδίας </a:t>
            </a:r>
            <a:r>
              <a:rPr lang="el-GR" i="1" dirty="0" err="1"/>
              <a:t>ἀπονυστάξασα</a:t>
            </a:r>
            <a:r>
              <a:rPr lang="el-GR" dirty="0"/>
              <a:t>" σε αντίθεση με τη δεύτερη, η οποία "</a:t>
            </a:r>
            <a:r>
              <a:rPr lang="el-GR" i="1" dirty="0" err="1"/>
              <a:t>τοῦ</a:t>
            </a:r>
            <a:r>
              <a:rPr lang="el-GR" i="1" dirty="0"/>
              <a:t> πάθους </a:t>
            </a:r>
            <a:r>
              <a:rPr lang="el-GR" i="1" dirty="0" err="1"/>
              <a:t>παντὸς</a:t>
            </a:r>
            <a:r>
              <a:rPr lang="el-GR" i="1" dirty="0"/>
              <a:t> </a:t>
            </a:r>
            <a:r>
              <a:rPr lang="el-GR" i="1" dirty="0" err="1"/>
              <a:t>ἐκτιναξαμένη</a:t>
            </a:r>
            <a:r>
              <a:rPr lang="el-GR" i="1" dirty="0"/>
              <a:t> </a:t>
            </a:r>
            <a:r>
              <a:rPr lang="el-GR" i="1" dirty="0" err="1"/>
              <a:t>τὴν</a:t>
            </a:r>
            <a:r>
              <a:rPr lang="el-GR" i="1" dirty="0"/>
              <a:t> </a:t>
            </a:r>
            <a:r>
              <a:rPr lang="el-GR" i="1" dirty="0" err="1"/>
              <a:t>προσβολὴν</a:t>
            </a:r>
            <a:r>
              <a:rPr lang="el-GR" i="1" dirty="0"/>
              <a:t> </a:t>
            </a:r>
            <a:r>
              <a:rPr lang="el-GR" i="1" dirty="0" err="1"/>
              <a:t>τῆς</a:t>
            </a:r>
            <a:r>
              <a:rPr lang="el-GR" i="1" dirty="0"/>
              <a:t> </a:t>
            </a:r>
            <a:r>
              <a:rPr lang="el-GR" i="1" dirty="0" err="1"/>
              <a:t>τοῦ</a:t>
            </a:r>
            <a:r>
              <a:rPr lang="el-GR" i="1" dirty="0"/>
              <a:t> </a:t>
            </a:r>
            <a:r>
              <a:rPr lang="el-GR" i="1" dirty="0" err="1"/>
              <a:t>Θεοῦ</a:t>
            </a:r>
            <a:r>
              <a:rPr lang="el-GR" i="1" dirty="0"/>
              <a:t> </a:t>
            </a:r>
            <a:r>
              <a:rPr lang="el-GR" i="1" dirty="0" err="1"/>
              <a:t>καὶ</a:t>
            </a:r>
            <a:r>
              <a:rPr lang="el-GR" i="1" dirty="0"/>
              <a:t> </a:t>
            </a:r>
            <a:r>
              <a:rPr lang="el-GR" i="1" dirty="0" err="1"/>
              <a:t>Πατρὸς</a:t>
            </a:r>
            <a:r>
              <a:rPr lang="el-GR" i="1" dirty="0"/>
              <a:t> </a:t>
            </a:r>
            <a:r>
              <a:rPr lang="el-GR" i="1" dirty="0" err="1"/>
              <a:t>ὑπακοῆς</a:t>
            </a:r>
            <a:r>
              <a:rPr lang="el-GR" i="1" dirty="0"/>
              <a:t> προσήγαγε </a:t>
            </a:r>
            <a:r>
              <a:rPr lang="el-GR" i="1" dirty="0" err="1"/>
              <a:t>τὸ</a:t>
            </a:r>
            <a:r>
              <a:rPr lang="el-GR" i="1" dirty="0"/>
              <a:t> βλάστημα</a:t>
            </a:r>
            <a:r>
              <a:rPr lang="el-GR" dirty="0"/>
              <a:t>"</a:t>
            </a:r>
            <a:r>
              <a:rPr lang="en-US" dirty="0"/>
              <a:t>.</a:t>
            </a:r>
            <a:r>
              <a:rPr lang="el-GR" dirty="0"/>
              <a:t> (ΙΩΑΝΝΟΥ ΔΑΜΑΣΚΗΝΟΥ, </a:t>
            </a:r>
            <a:r>
              <a:rPr lang="el-GR" i="1" dirty="0" err="1"/>
              <a:t>Ὁμιλία</a:t>
            </a:r>
            <a:r>
              <a:rPr lang="el-GR" i="1" dirty="0"/>
              <a:t> Β΄, </a:t>
            </a:r>
            <a:r>
              <a:rPr lang="el-GR" i="1" dirty="0" err="1"/>
              <a:t>Εἰς</a:t>
            </a:r>
            <a:r>
              <a:rPr lang="el-GR" i="1" dirty="0"/>
              <a:t> </a:t>
            </a:r>
            <a:r>
              <a:rPr lang="el-GR" i="1" dirty="0" err="1"/>
              <a:t>τὴν</a:t>
            </a:r>
            <a:r>
              <a:rPr lang="el-GR" i="1" dirty="0"/>
              <a:t> </a:t>
            </a:r>
            <a:r>
              <a:rPr lang="el-GR" i="1" dirty="0" err="1"/>
              <a:t>ἔνδοξον</a:t>
            </a:r>
            <a:r>
              <a:rPr lang="el-GR" i="1" dirty="0"/>
              <a:t> </a:t>
            </a:r>
            <a:r>
              <a:rPr lang="el-GR" i="1" dirty="0" err="1"/>
              <a:t>Κοίμησιν</a:t>
            </a:r>
            <a:r>
              <a:rPr lang="el-GR" i="1" dirty="0"/>
              <a:t> </a:t>
            </a:r>
            <a:r>
              <a:rPr lang="el-GR" i="1" dirty="0" err="1"/>
              <a:t>τῆς</a:t>
            </a:r>
            <a:r>
              <a:rPr lang="el-GR" i="1" dirty="0"/>
              <a:t> Παναγίας Θεοτόκου </a:t>
            </a:r>
            <a:r>
              <a:rPr lang="el-GR" i="1" dirty="0" err="1"/>
              <a:t>καὶ</a:t>
            </a:r>
            <a:r>
              <a:rPr lang="el-GR" i="1" dirty="0"/>
              <a:t> </a:t>
            </a:r>
            <a:r>
              <a:rPr lang="el-GR" i="1" dirty="0" err="1"/>
              <a:t>ἀειπαρθένου</a:t>
            </a:r>
            <a:r>
              <a:rPr lang="el-GR" i="1" dirty="0"/>
              <a:t> Μαρίας</a:t>
            </a:r>
            <a:r>
              <a:rPr lang="el-GR" dirty="0"/>
              <a:t>, </a:t>
            </a:r>
            <a:r>
              <a:rPr lang="en-US" dirty="0"/>
              <a:t>PG 96, 728A)</a:t>
            </a:r>
          </a:p>
          <a:p>
            <a:r>
              <a:rPr lang="el-GR" dirty="0"/>
              <a:t>Όλα αυτά συνοψίζονται σε δύο κεντρικές ιδέες: στην αντίθεση </a:t>
            </a:r>
            <a:r>
              <a:rPr lang="el-GR" dirty="0" err="1"/>
              <a:t>αράς</a:t>
            </a:r>
            <a:r>
              <a:rPr lang="el-GR" dirty="0"/>
              <a:t> ή κατάρας και χαράς ή ευλογίας, εφόσον η μεν "</a:t>
            </a:r>
            <a:r>
              <a:rPr lang="el-GR" dirty="0" err="1"/>
              <a:t>προμήτωρ</a:t>
            </a:r>
            <a:r>
              <a:rPr lang="el-GR" dirty="0"/>
              <a:t>" εισάγει τον θάνατο, ενώ η Παρθένος αναγεννά τη ζωή: "</a:t>
            </a:r>
            <a:r>
              <a:rPr lang="el-GR" i="1" dirty="0" err="1"/>
              <a:t>Τὴν</a:t>
            </a:r>
            <a:r>
              <a:rPr lang="el-GR" i="1" dirty="0"/>
              <a:t> </a:t>
            </a:r>
            <a:r>
              <a:rPr lang="el-GR" i="1" dirty="0" err="1"/>
              <a:t>μὲν</a:t>
            </a:r>
            <a:r>
              <a:rPr lang="el-GR" i="1" dirty="0"/>
              <a:t> </a:t>
            </a:r>
            <a:r>
              <a:rPr lang="el-GR" i="1" dirty="0" err="1"/>
              <a:t>Εὔαν</a:t>
            </a:r>
            <a:r>
              <a:rPr lang="el-GR" i="1" dirty="0"/>
              <a:t> </a:t>
            </a:r>
            <a:r>
              <a:rPr lang="el-GR" i="1" dirty="0" err="1"/>
              <a:t>οὐ</a:t>
            </a:r>
            <a:r>
              <a:rPr lang="el-GR" i="1" dirty="0"/>
              <a:t> </a:t>
            </a:r>
            <a:r>
              <a:rPr lang="el-GR" i="1" dirty="0" err="1"/>
              <a:t>μιμεῖται</a:t>
            </a:r>
            <a:r>
              <a:rPr lang="el-GR" i="1" dirty="0"/>
              <a:t> </a:t>
            </a:r>
            <a:r>
              <a:rPr lang="el-GR" i="1" dirty="0" err="1"/>
              <a:t>τὴν</a:t>
            </a:r>
            <a:r>
              <a:rPr lang="el-GR" i="1" dirty="0"/>
              <a:t> </a:t>
            </a:r>
            <a:r>
              <a:rPr lang="el-GR" i="1" dirty="0" err="1"/>
              <a:t>προμήτορα</a:t>
            </a:r>
            <a:r>
              <a:rPr lang="el-GR" i="1" dirty="0"/>
              <a:t>, </a:t>
            </a:r>
            <a:r>
              <a:rPr lang="el-GR" i="1" dirty="0" err="1"/>
              <a:t>ἐπανορθοῦται</a:t>
            </a:r>
            <a:r>
              <a:rPr lang="el-GR" i="1" dirty="0"/>
              <a:t> </a:t>
            </a:r>
            <a:r>
              <a:rPr lang="el-GR" i="1" dirty="0" err="1"/>
              <a:t>δὲ</a:t>
            </a:r>
            <a:r>
              <a:rPr lang="el-GR" i="1" dirty="0"/>
              <a:t> </a:t>
            </a:r>
            <a:r>
              <a:rPr lang="el-GR" i="1" dirty="0" err="1"/>
              <a:t>μᾶλλον</a:t>
            </a:r>
            <a:r>
              <a:rPr lang="el-GR" i="1" dirty="0"/>
              <a:t> </a:t>
            </a:r>
            <a:r>
              <a:rPr lang="el-GR" i="1" dirty="0" err="1"/>
              <a:t>τὸ</a:t>
            </a:r>
            <a:r>
              <a:rPr lang="el-GR" i="1" dirty="0"/>
              <a:t> ταύτης </a:t>
            </a:r>
            <a:r>
              <a:rPr lang="el-GR" i="1" dirty="0" err="1"/>
              <a:t>ἀφύλακτον</a:t>
            </a:r>
            <a:r>
              <a:rPr lang="el-GR" i="1" dirty="0"/>
              <a:t>... </a:t>
            </a:r>
            <a:r>
              <a:rPr lang="el-GR" i="1" dirty="0" err="1"/>
              <a:t>οὐκ</a:t>
            </a:r>
            <a:r>
              <a:rPr lang="el-GR" i="1" dirty="0"/>
              <a:t> </a:t>
            </a:r>
            <a:r>
              <a:rPr lang="el-GR" i="1" dirty="0" err="1"/>
              <a:t>ἀνεχομένη</a:t>
            </a:r>
            <a:r>
              <a:rPr lang="el-GR" i="1" dirty="0"/>
              <a:t> </a:t>
            </a:r>
            <a:r>
              <a:rPr lang="el-GR" i="1" dirty="0" err="1"/>
              <a:t>Εὔα</a:t>
            </a:r>
            <a:r>
              <a:rPr lang="el-GR" i="1" dirty="0"/>
              <a:t> </a:t>
            </a:r>
            <a:r>
              <a:rPr lang="el-GR" i="1" dirty="0" err="1"/>
              <a:t>χρηματίσαι</a:t>
            </a:r>
            <a:r>
              <a:rPr lang="el-GR" i="1" dirty="0"/>
              <a:t> δευτέρα </a:t>
            </a:r>
            <a:r>
              <a:rPr lang="el-GR" i="1" dirty="0" err="1"/>
              <a:t>καὶ</a:t>
            </a:r>
            <a:r>
              <a:rPr lang="el-GR" i="1" dirty="0"/>
              <a:t> </a:t>
            </a:r>
            <a:r>
              <a:rPr lang="el-GR" i="1" dirty="0" err="1"/>
              <a:t>τοῦ</a:t>
            </a:r>
            <a:r>
              <a:rPr lang="el-GR" i="1" dirty="0"/>
              <a:t> </a:t>
            </a:r>
            <a:r>
              <a:rPr lang="el-GR" i="1" dirty="0" err="1"/>
              <a:t>ποιήσαντος</a:t>
            </a:r>
            <a:r>
              <a:rPr lang="el-GR" i="1" dirty="0"/>
              <a:t> </a:t>
            </a:r>
            <a:r>
              <a:rPr lang="el-GR" i="1" dirty="0" err="1"/>
              <a:t>παραχρήσασθαι</a:t>
            </a:r>
            <a:r>
              <a:rPr lang="el-GR" i="1" dirty="0"/>
              <a:t> βούλευμα</a:t>
            </a:r>
            <a:r>
              <a:rPr lang="el-GR" dirty="0"/>
              <a:t>". (ΙΩΑΝΝΟΥ ΔΑΜΑΣΚΗΝΟΥ, </a:t>
            </a:r>
            <a:r>
              <a:rPr lang="el-GR" i="1" dirty="0" err="1"/>
              <a:t>Ἐγκώμιον</a:t>
            </a:r>
            <a:r>
              <a:rPr lang="el-GR" i="1" dirty="0"/>
              <a:t> </a:t>
            </a:r>
            <a:r>
              <a:rPr lang="el-GR" i="1" dirty="0" err="1"/>
              <a:t>εἰς</a:t>
            </a:r>
            <a:r>
              <a:rPr lang="el-GR" i="1" dirty="0"/>
              <a:t> </a:t>
            </a:r>
            <a:r>
              <a:rPr lang="el-GR" i="1" dirty="0" err="1"/>
              <a:t>τὴν</a:t>
            </a:r>
            <a:r>
              <a:rPr lang="el-GR" i="1" dirty="0"/>
              <a:t> </a:t>
            </a:r>
            <a:r>
              <a:rPr lang="el-GR" i="1" dirty="0" err="1"/>
              <a:t>Κοίμησιν</a:t>
            </a:r>
            <a:r>
              <a:rPr lang="el-GR" i="1" dirty="0"/>
              <a:t> </a:t>
            </a:r>
            <a:r>
              <a:rPr lang="el-GR" i="1" dirty="0" err="1"/>
              <a:t>τῆς</a:t>
            </a:r>
            <a:r>
              <a:rPr lang="el-GR" i="1" dirty="0"/>
              <a:t> Θεοτόκου</a:t>
            </a:r>
            <a:r>
              <a:rPr lang="el-GR" dirty="0"/>
              <a:t>, </a:t>
            </a:r>
            <a:r>
              <a:rPr lang="en-US" dirty="0"/>
              <a:t>PG 96, 709C)</a:t>
            </a:r>
          </a:p>
          <a:p>
            <a:r>
              <a:rPr lang="el-GR" dirty="0"/>
              <a:t>Έτσι, ο όρος "</a:t>
            </a:r>
            <a:r>
              <a:rPr lang="el-GR" i="1" dirty="0" err="1"/>
              <a:t>ἁγία</a:t>
            </a:r>
            <a:r>
              <a:rPr lang="el-GR" i="1" dirty="0"/>
              <a:t> Παρθένος</a:t>
            </a:r>
            <a:r>
              <a:rPr lang="el-GR" dirty="0"/>
              <a:t>" σημαίνει "</a:t>
            </a:r>
            <a:r>
              <a:rPr lang="el-GR" i="1" dirty="0" err="1"/>
              <a:t>ἐκ</a:t>
            </a:r>
            <a:r>
              <a:rPr lang="el-GR" i="1" dirty="0"/>
              <a:t> </a:t>
            </a:r>
            <a:r>
              <a:rPr lang="el-GR" i="1" dirty="0" err="1"/>
              <a:t>πασῶν</a:t>
            </a:r>
            <a:r>
              <a:rPr lang="el-GR" i="1" dirty="0"/>
              <a:t> </a:t>
            </a:r>
            <a:r>
              <a:rPr lang="el-GR" i="1" dirty="0" err="1"/>
              <a:t>γενεῶν</a:t>
            </a:r>
            <a:r>
              <a:rPr lang="el-GR" i="1" dirty="0"/>
              <a:t> </a:t>
            </a:r>
            <a:r>
              <a:rPr lang="el-GR" i="1" dirty="0" err="1"/>
              <a:t>αὕτη</a:t>
            </a:r>
            <a:r>
              <a:rPr lang="el-GR" i="1" dirty="0"/>
              <a:t> μόνη Παρθένος </a:t>
            </a:r>
            <a:r>
              <a:rPr lang="el-GR" i="1" dirty="0" err="1"/>
              <a:t>ἁγία</a:t>
            </a:r>
            <a:r>
              <a:rPr lang="el-GR" i="1" dirty="0"/>
              <a:t> σώματι </a:t>
            </a:r>
            <a:r>
              <a:rPr lang="el-GR" i="1" dirty="0" err="1"/>
              <a:t>καὶ</a:t>
            </a:r>
            <a:r>
              <a:rPr lang="el-GR" i="1" dirty="0"/>
              <a:t> πνεύματι</a:t>
            </a:r>
            <a:r>
              <a:rPr lang="el-GR" dirty="0"/>
              <a:t>", της οποίας "</a:t>
            </a:r>
            <a:r>
              <a:rPr lang="el-GR" i="1" dirty="0" err="1"/>
              <a:t>οὐ</a:t>
            </a:r>
            <a:r>
              <a:rPr lang="el-GR" i="1" dirty="0"/>
              <a:t> μόνον θαυμάζειν </a:t>
            </a:r>
            <a:r>
              <a:rPr lang="el-GR" i="1" dirty="0" err="1"/>
              <a:t>τὸ</a:t>
            </a:r>
            <a:r>
              <a:rPr lang="el-GR" i="1" dirty="0"/>
              <a:t> </a:t>
            </a:r>
            <a:r>
              <a:rPr lang="el-GR" i="1" dirty="0" err="1"/>
              <a:t>ἐν</a:t>
            </a:r>
            <a:r>
              <a:rPr lang="el-GR" i="1" dirty="0"/>
              <a:t> σώματι κάλλος, </a:t>
            </a:r>
            <a:r>
              <a:rPr lang="el-GR" i="1" dirty="0" err="1"/>
              <a:t>ἀλλὰ</a:t>
            </a:r>
            <a:r>
              <a:rPr lang="el-GR" i="1" dirty="0"/>
              <a:t> </a:t>
            </a:r>
            <a:r>
              <a:rPr lang="el-GR" i="1" dirty="0" err="1"/>
              <a:t>καὶ</a:t>
            </a:r>
            <a:r>
              <a:rPr lang="el-GR" i="1" dirty="0"/>
              <a:t> </a:t>
            </a:r>
            <a:r>
              <a:rPr lang="el-GR" i="1" dirty="0" err="1"/>
              <a:t>τῆς</a:t>
            </a:r>
            <a:r>
              <a:rPr lang="el-GR" i="1" dirty="0"/>
              <a:t> </a:t>
            </a:r>
            <a:r>
              <a:rPr lang="el-GR" i="1" dirty="0" err="1"/>
              <a:t>ψυχῆς</a:t>
            </a:r>
            <a:r>
              <a:rPr lang="el-GR" i="1" dirty="0"/>
              <a:t> </a:t>
            </a:r>
            <a:r>
              <a:rPr lang="el-GR" i="1" dirty="0" err="1"/>
              <a:t>τὸν</a:t>
            </a:r>
            <a:r>
              <a:rPr lang="el-GR" i="1" dirty="0"/>
              <a:t> </a:t>
            </a:r>
            <a:r>
              <a:rPr lang="el-GR" i="1" dirty="0" err="1"/>
              <a:t>ἐνάρετον</a:t>
            </a:r>
            <a:r>
              <a:rPr lang="el-GR" i="1" dirty="0"/>
              <a:t> τρόπον</a:t>
            </a:r>
            <a:r>
              <a:rPr lang="el-GR" dirty="0"/>
              <a:t>"</a:t>
            </a:r>
            <a:r>
              <a:rPr lang="en-US" dirty="0"/>
              <a:t>.</a:t>
            </a:r>
            <a:r>
              <a:rPr lang="el-GR" dirty="0"/>
              <a:t> (ΓΡΗΓΟΡΙΟΥ ΘΑΥΜΑΤΟΥΡΓΟΥ, </a:t>
            </a:r>
            <a:r>
              <a:rPr lang="el-GR" i="1" dirty="0"/>
              <a:t>Λόγος Β΄, </a:t>
            </a:r>
            <a:r>
              <a:rPr lang="el-GR" i="1" dirty="0" err="1"/>
              <a:t>Εἰς</a:t>
            </a:r>
            <a:r>
              <a:rPr lang="el-GR" i="1" dirty="0"/>
              <a:t> </a:t>
            </a:r>
            <a:r>
              <a:rPr lang="el-GR" i="1" dirty="0" err="1"/>
              <a:t>τὸν</a:t>
            </a:r>
            <a:r>
              <a:rPr lang="el-GR" i="1" dirty="0"/>
              <a:t> </a:t>
            </a:r>
            <a:r>
              <a:rPr lang="el-GR" i="1" dirty="0" err="1"/>
              <a:t>Εὐαγγελισμὸν</a:t>
            </a:r>
            <a:r>
              <a:rPr lang="el-GR" dirty="0"/>
              <a:t>, </a:t>
            </a:r>
            <a:r>
              <a:rPr lang="en-US" dirty="0"/>
              <a:t>PG10, 1149D)</a:t>
            </a:r>
            <a:r>
              <a:rPr lang="el-GR" dirty="0"/>
              <a:t> </a:t>
            </a:r>
          </a:p>
        </p:txBody>
      </p:sp>
    </p:spTree>
    <p:extLst>
      <p:ext uri="{BB962C8B-B14F-4D97-AF65-F5344CB8AC3E}">
        <p14:creationId xmlns:p14="http://schemas.microsoft.com/office/powerpoint/2010/main" val="4092482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90500" y="0"/>
            <a:ext cx="11341100" cy="1325563"/>
          </a:xfrm>
        </p:spPr>
        <p:txBody>
          <a:bodyPr>
            <a:normAutofit fontScale="90000"/>
          </a:bodyPr>
          <a:lstStyle/>
          <a:p>
            <a:pPr algn="ctr"/>
            <a:r>
              <a:rPr lang="el-GR" dirty="0"/>
              <a:t>ΟΙ ΚΥΡΙΕΣ ΓΡΑΜΜΕΣ ΤΗΣ ΠΑΤΕΡΙΚΗΣ ΘΕΟΛΟΓΙΑΣ</a:t>
            </a:r>
            <a:br>
              <a:rPr lang="el-GR" dirty="0"/>
            </a:br>
            <a:r>
              <a:rPr lang="el-GR" dirty="0"/>
              <a:t>ΓΙΑ ΤΟ ΠΡΟΣΩΠΟ ΤΗΣ ΘΕΟΤΟΚΟΥ</a:t>
            </a:r>
          </a:p>
        </p:txBody>
      </p:sp>
      <p:sp>
        <p:nvSpPr>
          <p:cNvPr id="3" name="Θέση περιεχομένου 2"/>
          <p:cNvSpPr>
            <a:spLocks noGrp="1"/>
          </p:cNvSpPr>
          <p:nvPr>
            <p:ph idx="1"/>
          </p:nvPr>
        </p:nvSpPr>
        <p:spPr>
          <a:xfrm>
            <a:off x="0" y="1231900"/>
            <a:ext cx="12192000" cy="5626100"/>
          </a:xfrm>
        </p:spPr>
        <p:txBody>
          <a:bodyPr>
            <a:normAutofit/>
          </a:bodyPr>
          <a:lstStyle/>
          <a:p>
            <a:r>
              <a:rPr lang="el-GR" b="1" dirty="0"/>
              <a:t>Δύο είναι οι κύριες γραμμές </a:t>
            </a:r>
            <a:r>
              <a:rPr lang="el-GR" dirty="0"/>
              <a:t>που εμφανίστηκαν στη ζωή της Εκκλησίας και οδήγησαν στην κατοχύρωση των αληθειών για το πρόσωπο της Θεοτόκου:</a:t>
            </a:r>
          </a:p>
          <a:p>
            <a:r>
              <a:rPr lang="el-GR" dirty="0"/>
              <a:t>Η πρώτη αφορά την πίστη της Εκκλησίας για το πρόσωπο της Θεοτόκου και σχετίζεται με τη </a:t>
            </a:r>
            <a:r>
              <a:rPr lang="el-GR" b="1" dirty="0">
                <a:solidFill>
                  <a:srgbClr val="FF0000"/>
                </a:solidFill>
              </a:rPr>
              <a:t>δογματική ανάπτυξη της </a:t>
            </a:r>
            <a:r>
              <a:rPr lang="el-GR" b="1" dirty="0" err="1">
                <a:solidFill>
                  <a:srgbClr val="FF0000"/>
                </a:solidFill>
              </a:rPr>
              <a:t>χριστολογικής</a:t>
            </a:r>
            <a:r>
              <a:rPr lang="el-GR" b="1" dirty="0">
                <a:solidFill>
                  <a:srgbClr val="FF0000"/>
                </a:solidFill>
              </a:rPr>
              <a:t> αλήθειας</a:t>
            </a:r>
            <a:r>
              <a:rPr lang="el-GR" dirty="0"/>
              <a:t>. Εδώ συμπεριλαμβάνονται οι σχετικές διδασκαλίες για τη μητέρα του </a:t>
            </a:r>
            <a:r>
              <a:rPr lang="el-GR" dirty="0" err="1"/>
              <a:t>ενανθρωπήσαντος</a:t>
            </a:r>
            <a:r>
              <a:rPr lang="el-GR" dirty="0"/>
              <a:t> Θεού και </a:t>
            </a:r>
            <a:r>
              <a:rPr lang="el-GR" dirty="0" err="1"/>
              <a:t>Σωτήρος</a:t>
            </a:r>
            <a:r>
              <a:rPr lang="el-GR" dirty="0"/>
              <a:t>, οι οποίες προβάλουν το αειπάρθενον της Θεοτόκου Μαρίας. (δόγμα)</a:t>
            </a:r>
          </a:p>
          <a:p>
            <a:r>
              <a:rPr lang="el-GR" dirty="0"/>
              <a:t>Η δεύτερη αφορά την αντίστοιχη </a:t>
            </a:r>
            <a:r>
              <a:rPr lang="el-GR" b="1" dirty="0">
                <a:solidFill>
                  <a:srgbClr val="FF0000"/>
                </a:solidFill>
              </a:rPr>
              <a:t>λειτουργική ανάπτυξη </a:t>
            </a:r>
            <a:r>
              <a:rPr lang="el-GR" dirty="0"/>
              <a:t>μέσα στην Ορθόδοξη Εκκλησία, η οποία επισημαίνει τη σπουδαιότητα ορισμένων κομβικών σημείων της ζωής της Θεοτόκου, με αποτέλεσμα συγκεκριμένους </a:t>
            </a:r>
            <a:r>
              <a:rPr lang="el-GR" dirty="0" err="1"/>
              <a:t>εορτολογικούς</a:t>
            </a:r>
            <a:r>
              <a:rPr lang="el-GR" dirty="0"/>
              <a:t> και υμνολογικούς καθορισμούς. (λειτουργική ζωή)</a:t>
            </a:r>
          </a:p>
          <a:p>
            <a:endParaRPr lang="el-GR" dirty="0"/>
          </a:p>
        </p:txBody>
      </p:sp>
    </p:spTree>
    <p:extLst>
      <p:ext uri="{BB962C8B-B14F-4D97-AF65-F5344CB8AC3E}">
        <p14:creationId xmlns:p14="http://schemas.microsoft.com/office/powerpoint/2010/main" val="143696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431799"/>
          </a:xfrm>
        </p:spPr>
        <p:txBody>
          <a:bodyPr>
            <a:normAutofit fontScale="90000"/>
          </a:bodyPr>
          <a:lstStyle/>
          <a:p>
            <a:pPr algn="ctr"/>
            <a:r>
              <a:rPr lang="el-GR" dirty="0"/>
              <a:t>ΘΕΟΤΟΚΟΣ</a:t>
            </a:r>
          </a:p>
        </p:txBody>
      </p:sp>
      <p:sp>
        <p:nvSpPr>
          <p:cNvPr id="3" name="Θέση περιεχομένου 2"/>
          <p:cNvSpPr>
            <a:spLocks noGrp="1"/>
          </p:cNvSpPr>
          <p:nvPr>
            <p:ph idx="1"/>
          </p:nvPr>
        </p:nvSpPr>
        <p:spPr>
          <a:xfrm>
            <a:off x="0" y="431800"/>
            <a:ext cx="12192000" cy="6426199"/>
          </a:xfrm>
        </p:spPr>
        <p:txBody>
          <a:bodyPr>
            <a:normAutofit fontScale="92500" lnSpcReduction="10000"/>
          </a:bodyPr>
          <a:lstStyle/>
          <a:p>
            <a:r>
              <a:rPr lang="el-GR" dirty="0"/>
              <a:t>Η Θεοτόκος δεν είναι ένα ανεξάρτητο ανθρώπινο ον, που προέρχεται από τη ρίζα </a:t>
            </a:r>
            <a:r>
              <a:rPr lang="el-GR" dirty="0" err="1"/>
              <a:t>Ιεσσαί</a:t>
            </a:r>
            <a:r>
              <a:rPr lang="el-GR" dirty="0"/>
              <a:t>, αλλά αποτελεί την </a:t>
            </a:r>
            <a:r>
              <a:rPr lang="el-GR" dirty="0">
                <a:solidFill>
                  <a:srgbClr val="FF0000"/>
                </a:solidFill>
                <a:effectLst>
                  <a:outerShdw blurRad="38100" dist="38100" dir="2700000" algn="tl">
                    <a:srgbClr val="000000">
                      <a:alpha val="43137"/>
                    </a:srgbClr>
                  </a:outerShdw>
                </a:effectLst>
              </a:rPr>
              <a:t>επαλήθευση και ολοκλήρωση όλων των προφητειών και των </a:t>
            </a:r>
            <a:r>
              <a:rPr lang="el-GR" dirty="0" err="1">
                <a:solidFill>
                  <a:srgbClr val="FF0000"/>
                </a:solidFill>
                <a:effectLst>
                  <a:outerShdw blurRad="38100" dist="38100" dir="2700000" algn="tl">
                    <a:srgbClr val="000000">
                      <a:alpha val="43137"/>
                    </a:srgbClr>
                  </a:outerShdw>
                </a:effectLst>
              </a:rPr>
              <a:t>προτυπώσεων</a:t>
            </a:r>
            <a:r>
              <a:rPr lang="el-GR" dirty="0">
                <a:solidFill>
                  <a:srgbClr val="FF0000"/>
                </a:solidFill>
                <a:effectLst>
                  <a:outerShdw blurRad="38100" dist="38100" dir="2700000" algn="tl">
                    <a:srgbClr val="000000">
                      <a:alpha val="43137"/>
                    </a:srgbClr>
                  </a:outerShdw>
                </a:effectLst>
              </a:rPr>
              <a:t> της Παλαιάς Διαθήκης</a:t>
            </a:r>
            <a:r>
              <a:rPr lang="el-GR" dirty="0"/>
              <a:t>, αποτελώντας σύμφωνα με την προσφιλή έκφραση του Ιωάννου του Δαμασκηνού "</a:t>
            </a:r>
            <a:r>
              <a:rPr lang="el-GR" b="1" i="1" dirty="0">
                <a:solidFill>
                  <a:srgbClr val="FF0000"/>
                </a:solidFill>
              </a:rPr>
              <a:t>Το </a:t>
            </a:r>
            <a:r>
              <a:rPr lang="el-GR" b="1" i="1" dirty="0" err="1">
                <a:solidFill>
                  <a:srgbClr val="FF0000"/>
                </a:solidFill>
              </a:rPr>
              <a:t>Παλαιᾶς</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Καινῆς</a:t>
            </a:r>
            <a:r>
              <a:rPr lang="el-GR" b="1" i="1" dirty="0">
                <a:solidFill>
                  <a:srgbClr val="FF0000"/>
                </a:solidFill>
              </a:rPr>
              <a:t> Διαθήκης συμπέρασμα</a:t>
            </a:r>
            <a:r>
              <a:rPr lang="el-GR" dirty="0"/>
              <a:t>". (</a:t>
            </a:r>
            <a:r>
              <a:rPr lang="el-GR" i="1" dirty="0" err="1"/>
              <a:t>Εἰς</a:t>
            </a:r>
            <a:r>
              <a:rPr lang="el-GR" i="1" dirty="0"/>
              <a:t> </a:t>
            </a:r>
            <a:r>
              <a:rPr lang="el-GR" i="1" dirty="0" err="1"/>
              <a:t>τὸν</a:t>
            </a:r>
            <a:r>
              <a:rPr lang="el-GR" i="1" dirty="0"/>
              <a:t> </a:t>
            </a:r>
            <a:r>
              <a:rPr lang="el-GR" i="1" dirty="0" err="1"/>
              <a:t>Εὐαγγελισμὸν</a:t>
            </a:r>
            <a:r>
              <a:rPr lang="el-GR" i="1" dirty="0"/>
              <a:t> </a:t>
            </a:r>
            <a:r>
              <a:rPr lang="el-GR" i="1" dirty="0" err="1"/>
              <a:t>τῆς</a:t>
            </a:r>
            <a:r>
              <a:rPr lang="el-GR" i="1" dirty="0"/>
              <a:t> Θεοτόκου</a:t>
            </a:r>
            <a:r>
              <a:rPr lang="el-GR" dirty="0"/>
              <a:t>, (Ψ) </a:t>
            </a:r>
            <a:r>
              <a:rPr lang="en-US" dirty="0"/>
              <a:t>PG 96, 649A)</a:t>
            </a:r>
            <a:endParaRPr lang="el-GR" dirty="0"/>
          </a:p>
          <a:p>
            <a:r>
              <a:rPr lang="el-GR" dirty="0"/>
              <a:t>Επισήμως, </a:t>
            </a:r>
            <a:r>
              <a:rPr lang="el-GR" u="sng" dirty="0"/>
              <a:t>πρώτος αναφέρει τον όρο Θεοτόκος ο </a:t>
            </a:r>
            <a:r>
              <a:rPr lang="el-GR" sz="3500" b="1" u="sng" dirty="0"/>
              <a:t>Αλέξανδρος Αλεξανδρείας </a:t>
            </a:r>
            <a:r>
              <a:rPr lang="el-GR" dirty="0"/>
              <a:t>στην Επιστολή του προς τον Αλέξανδρο Κωνσταντινουπόλεως: "</a:t>
            </a:r>
            <a:r>
              <a:rPr lang="el-GR" i="1" dirty="0" err="1"/>
              <a:t>σῶμα</a:t>
            </a:r>
            <a:r>
              <a:rPr lang="el-GR" i="1" dirty="0"/>
              <a:t> </a:t>
            </a:r>
            <a:r>
              <a:rPr lang="el-GR" i="1" dirty="0" err="1"/>
              <a:t>φορέσας</a:t>
            </a:r>
            <a:r>
              <a:rPr lang="el-GR" i="1" dirty="0"/>
              <a:t> </a:t>
            </a:r>
            <a:r>
              <a:rPr lang="el-GR" i="1" dirty="0" err="1"/>
              <a:t>ἀληθῶς</a:t>
            </a:r>
            <a:r>
              <a:rPr lang="el-GR" i="1" dirty="0"/>
              <a:t> </a:t>
            </a:r>
            <a:r>
              <a:rPr lang="el-GR" i="1" dirty="0" err="1"/>
              <a:t>καὶ</a:t>
            </a:r>
            <a:r>
              <a:rPr lang="el-GR" i="1" dirty="0"/>
              <a:t> </a:t>
            </a:r>
            <a:r>
              <a:rPr lang="el-GR" i="1" dirty="0" err="1"/>
              <a:t>οὐ</a:t>
            </a:r>
            <a:r>
              <a:rPr lang="el-GR" i="1" dirty="0"/>
              <a:t> δοκήσει, </a:t>
            </a:r>
            <a:r>
              <a:rPr lang="el-GR" i="1" dirty="0" err="1"/>
              <a:t>ἐκ</a:t>
            </a:r>
            <a:r>
              <a:rPr lang="el-GR" i="1" dirty="0"/>
              <a:t> </a:t>
            </a:r>
            <a:r>
              <a:rPr lang="el-GR" i="1" dirty="0" err="1"/>
              <a:t>τῆς</a:t>
            </a:r>
            <a:r>
              <a:rPr lang="el-GR" i="1" dirty="0"/>
              <a:t> </a:t>
            </a:r>
            <a:r>
              <a:rPr lang="el-GR" b="1" i="1" dirty="0">
                <a:solidFill>
                  <a:srgbClr val="FF0000"/>
                </a:solidFill>
              </a:rPr>
              <a:t>Θεοτόκου</a:t>
            </a:r>
            <a:r>
              <a:rPr lang="el-GR" i="1" dirty="0"/>
              <a:t> Μαρίας</a:t>
            </a:r>
            <a:r>
              <a:rPr lang="el-GR" dirty="0"/>
              <a:t>" (</a:t>
            </a:r>
            <a:r>
              <a:rPr lang="el-GR" i="1" dirty="0" err="1"/>
              <a:t>Ἐπιστολὴ</a:t>
            </a:r>
            <a:r>
              <a:rPr lang="el-GR" dirty="0"/>
              <a:t> 12, </a:t>
            </a:r>
            <a:r>
              <a:rPr lang="en-US" dirty="0"/>
              <a:t>PG 18, 568C)</a:t>
            </a:r>
            <a:r>
              <a:rPr lang="el-GR" dirty="0"/>
              <a:t>, και από τότε ο όρος αυτός καθιερώνεται στην Καθολική Εκκλησία. </a:t>
            </a:r>
            <a:endParaRPr lang="en-US" dirty="0"/>
          </a:p>
          <a:p>
            <a:r>
              <a:rPr lang="en-US" dirty="0"/>
              <a:t>"</a:t>
            </a:r>
            <a:r>
              <a:rPr lang="el-GR" i="1" dirty="0" err="1"/>
              <a:t>Μετὰ</a:t>
            </a:r>
            <a:r>
              <a:rPr lang="el-GR" i="1" dirty="0"/>
              <a:t> </a:t>
            </a:r>
            <a:r>
              <a:rPr lang="el-GR" i="1" dirty="0" err="1"/>
              <a:t>τοῦτο</a:t>
            </a:r>
            <a:r>
              <a:rPr lang="el-GR" i="1" dirty="0"/>
              <a:t> </a:t>
            </a:r>
            <a:r>
              <a:rPr lang="el-GR" i="1" dirty="0" err="1"/>
              <a:t>τὴν</a:t>
            </a:r>
            <a:r>
              <a:rPr lang="el-GR" i="1" dirty="0"/>
              <a:t> </a:t>
            </a:r>
            <a:r>
              <a:rPr lang="el-GR" i="1" dirty="0" err="1"/>
              <a:t>ἐκ</a:t>
            </a:r>
            <a:r>
              <a:rPr lang="el-GR" i="1" dirty="0"/>
              <a:t> </a:t>
            </a:r>
            <a:r>
              <a:rPr lang="el-GR" i="1" dirty="0" err="1"/>
              <a:t>νεκρῶν</a:t>
            </a:r>
            <a:r>
              <a:rPr lang="el-GR" i="1" dirty="0"/>
              <a:t> </a:t>
            </a:r>
            <a:r>
              <a:rPr lang="el-GR" i="1" dirty="0" err="1"/>
              <a:t>ἀνάστασιν</a:t>
            </a:r>
            <a:r>
              <a:rPr lang="el-GR" i="1" dirty="0"/>
              <a:t> </a:t>
            </a:r>
            <a:r>
              <a:rPr lang="el-GR" i="1" dirty="0" err="1"/>
              <a:t>οἴδαμεν</a:t>
            </a:r>
            <a:r>
              <a:rPr lang="el-GR" i="1" dirty="0"/>
              <a:t>, </a:t>
            </a:r>
            <a:r>
              <a:rPr lang="el-GR" i="1" dirty="0" err="1"/>
              <a:t>ἧς</a:t>
            </a:r>
            <a:r>
              <a:rPr lang="el-GR" i="1" dirty="0"/>
              <a:t> </a:t>
            </a:r>
            <a:r>
              <a:rPr lang="el-GR" i="1" dirty="0" err="1"/>
              <a:t>ἀπαρχὴ</a:t>
            </a:r>
            <a:r>
              <a:rPr lang="el-GR" i="1" dirty="0"/>
              <a:t> </a:t>
            </a:r>
            <a:r>
              <a:rPr lang="el-GR" i="1" dirty="0" err="1"/>
              <a:t>γέγονε</a:t>
            </a:r>
            <a:r>
              <a:rPr lang="el-GR" i="1" dirty="0"/>
              <a:t> ὁ Κύριος </a:t>
            </a:r>
            <a:r>
              <a:rPr lang="el-GR" i="1" dirty="0" err="1"/>
              <a:t>ἡμῶν</a:t>
            </a:r>
            <a:r>
              <a:rPr lang="el-GR" i="1" dirty="0"/>
              <a:t> </a:t>
            </a:r>
            <a:r>
              <a:rPr lang="el-GR" i="1" dirty="0" err="1"/>
              <a:t>Ἰησοῦς</a:t>
            </a:r>
            <a:r>
              <a:rPr lang="el-GR" i="1" dirty="0"/>
              <a:t> Χριστός, </a:t>
            </a:r>
            <a:r>
              <a:rPr lang="el-GR" i="1" dirty="0" err="1"/>
              <a:t>σῶμα</a:t>
            </a:r>
            <a:r>
              <a:rPr lang="el-GR" i="1" dirty="0"/>
              <a:t> </a:t>
            </a:r>
            <a:r>
              <a:rPr lang="el-GR" i="1" dirty="0" err="1"/>
              <a:t>φορέσας</a:t>
            </a:r>
            <a:r>
              <a:rPr lang="el-GR" i="1" dirty="0"/>
              <a:t> </a:t>
            </a:r>
            <a:r>
              <a:rPr lang="el-GR" i="1" dirty="0" err="1"/>
              <a:t>ἀληθῶς</a:t>
            </a:r>
            <a:r>
              <a:rPr lang="el-GR" i="1" dirty="0"/>
              <a:t> </a:t>
            </a:r>
            <a:r>
              <a:rPr lang="el-GR" i="1" dirty="0" err="1"/>
              <a:t>καὶ</a:t>
            </a:r>
            <a:r>
              <a:rPr lang="el-GR" i="1" dirty="0"/>
              <a:t> </a:t>
            </a:r>
            <a:r>
              <a:rPr lang="el-GR" i="1" dirty="0" err="1"/>
              <a:t>οὐ</a:t>
            </a:r>
            <a:r>
              <a:rPr lang="el-GR" i="1" dirty="0"/>
              <a:t> δοκήσει, </a:t>
            </a:r>
            <a:r>
              <a:rPr lang="el-GR" i="1" dirty="0" err="1"/>
              <a:t>ἐκ</a:t>
            </a:r>
            <a:r>
              <a:rPr lang="el-GR" i="1" dirty="0"/>
              <a:t> </a:t>
            </a:r>
            <a:r>
              <a:rPr lang="el-GR" i="1" dirty="0" err="1"/>
              <a:t>τῆς</a:t>
            </a:r>
            <a:r>
              <a:rPr lang="el-GR" i="1" dirty="0"/>
              <a:t> Θεοτόκου Μαρίας</a:t>
            </a:r>
            <a:r>
              <a:rPr lang="el-GR" dirty="0"/>
              <a:t>". (Θεοδώρητου, </a:t>
            </a:r>
            <a:r>
              <a:rPr lang="el-GR" i="1" dirty="0" err="1"/>
              <a:t>Ἐκκλησιαστικὴ</a:t>
            </a:r>
            <a:r>
              <a:rPr lang="el-GR" i="1" dirty="0"/>
              <a:t> </a:t>
            </a:r>
            <a:r>
              <a:rPr lang="el-GR" i="1" dirty="0" err="1"/>
              <a:t>Ἱστορία</a:t>
            </a:r>
            <a:r>
              <a:rPr lang="el-GR" dirty="0"/>
              <a:t>, 1,3, </a:t>
            </a:r>
            <a:r>
              <a:rPr lang="en-US" dirty="0"/>
              <a:t>PG</a:t>
            </a:r>
            <a:r>
              <a:rPr lang="el-GR" dirty="0"/>
              <a:t> 82, 908Α) </a:t>
            </a:r>
          </a:p>
          <a:p>
            <a:r>
              <a:rPr lang="el-GR" dirty="0"/>
              <a:t>Ο </a:t>
            </a:r>
            <a:r>
              <a:rPr lang="el-GR" b="1" dirty="0"/>
              <a:t>ιστορικός Σωκράτης </a:t>
            </a:r>
            <a:r>
              <a:rPr lang="el-GR" dirty="0"/>
              <a:t>παρέχει μια αρχαιότατη μαρτυρία ότι η Παναγία αναφέρεται ως Θεοτόκος σε ένα </a:t>
            </a:r>
            <a:r>
              <a:rPr lang="el-GR" dirty="0" err="1"/>
              <a:t>απωλεσθέν</a:t>
            </a:r>
            <a:r>
              <a:rPr lang="el-GR" dirty="0"/>
              <a:t> έργο του Ωριγένη: "</a:t>
            </a:r>
            <a:r>
              <a:rPr lang="el-GR" i="1" dirty="0" err="1"/>
              <a:t>Καὶ</a:t>
            </a:r>
            <a:r>
              <a:rPr lang="el-GR" i="1" dirty="0"/>
              <a:t> </a:t>
            </a:r>
            <a:r>
              <a:rPr lang="el-GR" i="1" dirty="0" err="1"/>
              <a:t>Ὠριγένης</a:t>
            </a:r>
            <a:r>
              <a:rPr lang="el-GR" i="1" dirty="0"/>
              <a:t> </a:t>
            </a:r>
            <a:r>
              <a:rPr lang="el-GR" i="1" dirty="0" err="1"/>
              <a:t>δὲ</a:t>
            </a:r>
            <a:r>
              <a:rPr lang="el-GR" i="1" dirty="0"/>
              <a:t> </a:t>
            </a:r>
            <a:r>
              <a:rPr lang="el-GR" i="1" dirty="0" err="1"/>
              <a:t>ἐν</a:t>
            </a:r>
            <a:r>
              <a:rPr lang="el-GR" i="1" dirty="0"/>
              <a:t> </a:t>
            </a:r>
            <a:r>
              <a:rPr lang="el-GR" i="1" dirty="0" err="1"/>
              <a:t>τῷ</a:t>
            </a:r>
            <a:r>
              <a:rPr lang="el-GR" i="1" dirty="0"/>
              <a:t> </a:t>
            </a:r>
            <a:r>
              <a:rPr lang="el-GR" i="1" dirty="0" err="1"/>
              <a:t>πρώτῳ</a:t>
            </a:r>
            <a:r>
              <a:rPr lang="el-GR" i="1" dirty="0"/>
              <a:t> </a:t>
            </a:r>
            <a:r>
              <a:rPr lang="el-GR" i="1" dirty="0" err="1"/>
              <a:t>τόμῳ</a:t>
            </a:r>
            <a:r>
              <a:rPr lang="el-GR" i="1" dirty="0"/>
              <a:t> </a:t>
            </a:r>
            <a:r>
              <a:rPr lang="el-GR" i="1" dirty="0" err="1"/>
              <a:t>τῶν</a:t>
            </a:r>
            <a:r>
              <a:rPr lang="el-GR" i="1" dirty="0"/>
              <a:t> </a:t>
            </a:r>
            <a:r>
              <a:rPr lang="el-GR" i="1" dirty="0" err="1"/>
              <a:t>εἰς</a:t>
            </a:r>
            <a:r>
              <a:rPr lang="el-GR" i="1" dirty="0"/>
              <a:t> </a:t>
            </a:r>
            <a:r>
              <a:rPr lang="el-GR" i="1" dirty="0" err="1"/>
              <a:t>τὴν</a:t>
            </a:r>
            <a:r>
              <a:rPr lang="el-GR" i="1" dirty="0"/>
              <a:t> </a:t>
            </a:r>
            <a:r>
              <a:rPr lang="el-GR" i="1" dirty="0" err="1"/>
              <a:t>πρὸς</a:t>
            </a:r>
            <a:r>
              <a:rPr lang="el-GR" i="1" dirty="0"/>
              <a:t> Ρωμαίους </a:t>
            </a:r>
            <a:r>
              <a:rPr lang="el-GR" i="1" dirty="0" err="1"/>
              <a:t>τοῦ</a:t>
            </a:r>
            <a:r>
              <a:rPr lang="el-GR" i="1" dirty="0"/>
              <a:t> </a:t>
            </a:r>
            <a:r>
              <a:rPr lang="el-GR" i="1" dirty="0" err="1"/>
              <a:t>Ἀποστόλου</a:t>
            </a:r>
            <a:r>
              <a:rPr lang="el-GR" i="1" dirty="0"/>
              <a:t> Παύλου</a:t>
            </a:r>
            <a:r>
              <a:rPr lang="en-US" i="1" dirty="0"/>
              <a:t> </a:t>
            </a:r>
            <a:r>
              <a:rPr lang="el-GR" i="1" dirty="0" err="1"/>
              <a:t>Ἐπιστολήν</a:t>
            </a:r>
            <a:r>
              <a:rPr lang="el-GR" i="1" dirty="0"/>
              <a:t>, </a:t>
            </a:r>
            <a:r>
              <a:rPr lang="el-GR" i="1" dirty="0" err="1"/>
              <a:t>ἑρμηνεύων</a:t>
            </a:r>
            <a:r>
              <a:rPr lang="el-GR" i="1" dirty="0"/>
              <a:t> </a:t>
            </a:r>
            <a:r>
              <a:rPr lang="el-GR" i="1" dirty="0" err="1"/>
              <a:t>πῶς</a:t>
            </a:r>
            <a:r>
              <a:rPr lang="el-GR" i="1" dirty="0"/>
              <a:t> Θεοτόκος λέγεται, πλατέως </a:t>
            </a:r>
            <a:r>
              <a:rPr lang="el-GR" i="1" dirty="0" err="1"/>
              <a:t>ἐξήτασε</a:t>
            </a:r>
            <a:r>
              <a:rPr lang="el-GR" dirty="0"/>
              <a:t>". (</a:t>
            </a:r>
            <a:r>
              <a:rPr lang="el-GR" i="1" dirty="0" err="1"/>
              <a:t>Ἐκκλησιαστικὴ</a:t>
            </a:r>
            <a:r>
              <a:rPr lang="el-GR" i="1" dirty="0"/>
              <a:t> </a:t>
            </a:r>
            <a:r>
              <a:rPr lang="el-GR" i="1" dirty="0" err="1"/>
              <a:t>Ἱστορία</a:t>
            </a:r>
            <a:r>
              <a:rPr lang="el-GR" dirty="0"/>
              <a:t>, </a:t>
            </a:r>
            <a:r>
              <a:rPr lang="en-US" dirty="0"/>
              <a:t>VIII, 32, PG 67, 812) </a:t>
            </a:r>
            <a:endParaRPr lang="el-GR" dirty="0"/>
          </a:p>
          <a:p>
            <a:endParaRPr lang="el-GR" dirty="0"/>
          </a:p>
        </p:txBody>
      </p:sp>
    </p:spTree>
    <p:extLst>
      <p:ext uri="{BB962C8B-B14F-4D97-AF65-F5344CB8AC3E}">
        <p14:creationId xmlns:p14="http://schemas.microsoft.com/office/powerpoint/2010/main" val="3408272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23900"/>
          </a:xfrm>
        </p:spPr>
        <p:txBody>
          <a:bodyPr/>
          <a:lstStyle/>
          <a:p>
            <a:pPr algn="ctr"/>
            <a:r>
              <a:rPr lang="el-GR" dirty="0"/>
              <a:t>ΘΕΟΤΟΚΟΣ</a:t>
            </a:r>
          </a:p>
        </p:txBody>
      </p:sp>
      <p:sp>
        <p:nvSpPr>
          <p:cNvPr id="3" name="Θέση περιεχομένου 2"/>
          <p:cNvSpPr>
            <a:spLocks noGrp="1"/>
          </p:cNvSpPr>
          <p:nvPr>
            <p:ph idx="1"/>
          </p:nvPr>
        </p:nvSpPr>
        <p:spPr>
          <a:xfrm>
            <a:off x="0" y="723900"/>
            <a:ext cx="12192000" cy="6134099"/>
          </a:xfrm>
        </p:spPr>
        <p:txBody>
          <a:bodyPr>
            <a:normAutofit fontScale="92500" lnSpcReduction="10000"/>
          </a:bodyPr>
          <a:lstStyle/>
          <a:p>
            <a:r>
              <a:rPr lang="el-GR" dirty="0"/>
              <a:t>Ο </a:t>
            </a:r>
            <a:r>
              <a:rPr lang="el-GR" b="1" dirty="0"/>
              <a:t>Βασίλειος </a:t>
            </a:r>
            <a:r>
              <a:rPr lang="el-GR" b="1" dirty="0" err="1"/>
              <a:t>Σελευκείας</a:t>
            </a:r>
            <a:r>
              <a:rPr lang="el-GR" b="1" dirty="0"/>
              <a:t> </a:t>
            </a:r>
            <a:r>
              <a:rPr lang="el-GR" dirty="0"/>
              <a:t>μας πληροφορεί για τη γενίκευση του όρου Θεοτόκος και την υιοθέτησή του από την Εκκλησία από την εποχή του 4ου αιώνα. (</a:t>
            </a:r>
            <a:r>
              <a:rPr lang="el-GR" i="1" dirty="0" err="1"/>
              <a:t>Εἰς</a:t>
            </a:r>
            <a:r>
              <a:rPr lang="el-GR" i="1" dirty="0"/>
              <a:t> </a:t>
            </a:r>
            <a:r>
              <a:rPr lang="el-GR" i="1" dirty="0" err="1"/>
              <a:t>τὸν</a:t>
            </a:r>
            <a:r>
              <a:rPr lang="el-GR" i="1" dirty="0"/>
              <a:t> </a:t>
            </a:r>
            <a:r>
              <a:rPr lang="el-GR" i="1" dirty="0" err="1"/>
              <a:t>Εὐαγγελισμόν</a:t>
            </a:r>
            <a:r>
              <a:rPr lang="el-GR" dirty="0"/>
              <a:t>, </a:t>
            </a:r>
            <a:r>
              <a:rPr lang="en-US" dirty="0"/>
              <a:t>PG 85, 425)</a:t>
            </a:r>
          </a:p>
          <a:p>
            <a:r>
              <a:rPr lang="el-GR" dirty="0"/>
              <a:t>Η </a:t>
            </a:r>
            <a:r>
              <a:rPr lang="el-GR" sz="3500" b="1" dirty="0">
                <a:solidFill>
                  <a:srgbClr val="FF0000"/>
                </a:solidFill>
              </a:rPr>
              <a:t>Γ΄ Οικουμενική Σύνοδος </a:t>
            </a:r>
            <a:r>
              <a:rPr lang="el-GR" dirty="0"/>
              <a:t>τελικά έδωσε το έναυσμα για την γενίκευση του όρου, καθώς και για την ανάπτυξη της τιμής και της ευλάβειας προς το πρόσωπο της Θεοτόκου.</a:t>
            </a:r>
          </a:p>
          <a:p>
            <a:r>
              <a:rPr lang="el-GR" dirty="0"/>
              <a:t>Από τότε όλες οι σχετικές αναφορές προς τη Θεοτόκο, ιδίως στις Θεομητορικές ομιλίες και στην υμνολογία της Εκκλησίας, τονίζουν την </a:t>
            </a:r>
            <a:r>
              <a:rPr lang="el-GR" dirty="0" err="1"/>
              <a:t>Παναγιότητα</a:t>
            </a:r>
            <a:r>
              <a:rPr lang="el-GR" dirty="0"/>
              <a:t> της Θεοτόκου, όρος που ως προς το περιεχόμενό του έχει πάντοτε χριστολογικό χαρακτήρα. </a:t>
            </a:r>
          </a:p>
          <a:p>
            <a:r>
              <a:rPr lang="el-GR" dirty="0"/>
              <a:t>"</a:t>
            </a:r>
            <a:r>
              <a:rPr lang="el-GR" i="1" dirty="0"/>
              <a:t>Βουληθείς </a:t>
            </a:r>
            <a:r>
              <a:rPr lang="el-GR" i="1" dirty="0" err="1"/>
              <a:t>τοῦ</a:t>
            </a:r>
            <a:r>
              <a:rPr lang="el-GR" i="1" dirty="0"/>
              <a:t> γένους ὁ </a:t>
            </a:r>
            <a:r>
              <a:rPr lang="el-GR" i="1" dirty="0" err="1"/>
              <a:t>Λυτωτὴς</a:t>
            </a:r>
            <a:r>
              <a:rPr lang="el-GR" i="1" dirty="0"/>
              <a:t> </a:t>
            </a:r>
            <a:r>
              <a:rPr lang="el-GR" i="1" dirty="0" err="1"/>
              <a:t>νέαν</a:t>
            </a:r>
            <a:r>
              <a:rPr lang="el-GR" i="1" dirty="0"/>
              <a:t> </a:t>
            </a:r>
            <a:r>
              <a:rPr lang="el-GR" i="1" dirty="0" err="1"/>
              <a:t>ἀντεπιδείξασθαι</a:t>
            </a:r>
            <a:r>
              <a:rPr lang="el-GR" i="1" dirty="0"/>
              <a:t> </a:t>
            </a:r>
            <a:r>
              <a:rPr lang="el-GR" i="1" dirty="0" err="1"/>
              <a:t>τῆς</a:t>
            </a:r>
            <a:r>
              <a:rPr lang="el-GR" i="1" dirty="0"/>
              <a:t> </a:t>
            </a:r>
            <a:r>
              <a:rPr lang="el-GR" i="1" dirty="0" err="1"/>
              <a:t>προτέρας</a:t>
            </a:r>
            <a:r>
              <a:rPr lang="el-GR" i="1" dirty="0"/>
              <a:t> </a:t>
            </a:r>
            <a:r>
              <a:rPr lang="el-GR" i="1" dirty="0" err="1"/>
              <a:t>γέννησιν</a:t>
            </a:r>
            <a:r>
              <a:rPr lang="el-GR" i="1" dirty="0"/>
              <a:t> </a:t>
            </a:r>
            <a:r>
              <a:rPr lang="el-GR" i="1" dirty="0" err="1"/>
              <a:t>καὶ</a:t>
            </a:r>
            <a:r>
              <a:rPr lang="el-GR" i="1" dirty="0"/>
              <a:t> </a:t>
            </a:r>
            <a:r>
              <a:rPr lang="el-GR" i="1" dirty="0" err="1"/>
              <a:t>ἀνάπλασιν</a:t>
            </a:r>
            <a:r>
              <a:rPr lang="el-GR" i="1" dirty="0"/>
              <a:t>, </a:t>
            </a:r>
            <a:r>
              <a:rPr lang="el-GR" i="1" dirty="0" err="1"/>
              <a:t>ὥσπερ</a:t>
            </a:r>
            <a:r>
              <a:rPr lang="el-GR" i="1" dirty="0"/>
              <a:t> </a:t>
            </a:r>
            <a:r>
              <a:rPr lang="el-GR" i="1" dirty="0" err="1"/>
              <a:t>ἐκεῖ</a:t>
            </a:r>
            <a:r>
              <a:rPr lang="el-GR" i="1" dirty="0"/>
              <a:t> πρότερον </a:t>
            </a:r>
            <a:r>
              <a:rPr lang="el-GR" i="1" dirty="0" err="1"/>
              <a:t>ἐκ</a:t>
            </a:r>
            <a:r>
              <a:rPr lang="el-GR" i="1" dirty="0"/>
              <a:t> </a:t>
            </a:r>
            <a:r>
              <a:rPr lang="el-GR" i="1" dirty="0" err="1"/>
              <a:t>παρθενικῆς</a:t>
            </a:r>
            <a:r>
              <a:rPr lang="el-GR" i="1" dirty="0"/>
              <a:t> </a:t>
            </a:r>
            <a:r>
              <a:rPr lang="el-GR" i="1" dirty="0" err="1"/>
              <a:t>ἀνεπάφου</a:t>
            </a:r>
            <a:r>
              <a:rPr lang="el-GR" i="1" dirty="0"/>
              <a:t> </a:t>
            </a:r>
            <a:r>
              <a:rPr lang="el-GR" i="1" dirty="0" err="1"/>
              <a:t>γῆς</a:t>
            </a:r>
            <a:r>
              <a:rPr lang="el-GR" i="1" dirty="0"/>
              <a:t> </a:t>
            </a:r>
            <a:r>
              <a:rPr lang="el-GR" i="1" dirty="0" err="1"/>
              <a:t>πηλόν</a:t>
            </a:r>
            <a:r>
              <a:rPr lang="el-GR" i="1" dirty="0"/>
              <a:t> </a:t>
            </a:r>
            <a:r>
              <a:rPr lang="el-GR" i="1" dirty="0" err="1"/>
              <a:t>ἀνελόμενος</a:t>
            </a:r>
            <a:r>
              <a:rPr lang="el-GR" i="1" dirty="0"/>
              <a:t>, </a:t>
            </a:r>
            <a:r>
              <a:rPr lang="el-GR" i="1" dirty="0" err="1"/>
              <a:t>τὸν</a:t>
            </a:r>
            <a:r>
              <a:rPr lang="el-GR" i="1" dirty="0"/>
              <a:t> </a:t>
            </a:r>
            <a:r>
              <a:rPr lang="el-GR" i="1" dirty="0" err="1"/>
              <a:t>πρῶτον</a:t>
            </a:r>
            <a:r>
              <a:rPr lang="el-GR" i="1" dirty="0"/>
              <a:t> </a:t>
            </a:r>
            <a:r>
              <a:rPr lang="el-GR" i="1" dirty="0" err="1"/>
              <a:t>Ἀδὰμ</a:t>
            </a:r>
            <a:r>
              <a:rPr lang="el-GR" i="1" dirty="0"/>
              <a:t> </a:t>
            </a:r>
            <a:r>
              <a:rPr lang="el-GR" i="1" dirty="0" err="1"/>
              <a:t>ἐπλαστούργησεν</a:t>
            </a:r>
            <a:r>
              <a:rPr lang="el-GR" i="1" dirty="0"/>
              <a:t>, </a:t>
            </a:r>
            <a:r>
              <a:rPr lang="el-GR" i="1" dirty="0" err="1"/>
              <a:t>οὕτω</a:t>
            </a:r>
            <a:r>
              <a:rPr lang="el-GR" i="1" dirty="0"/>
              <a:t> </a:t>
            </a:r>
            <a:r>
              <a:rPr lang="el-GR" i="1" dirty="0" err="1"/>
              <a:t>καὶ</a:t>
            </a:r>
            <a:r>
              <a:rPr lang="el-GR" i="1" dirty="0"/>
              <a:t> </a:t>
            </a:r>
            <a:r>
              <a:rPr lang="el-GR" i="1" dirty="0" err="1"/>
              <a:t>νῦν</a:t>
            </a:r>
            <a:r>
              <a:rPr lang="el-GR" i="1" dirty="0"/>
              <a:t> </a:t>
            </a:r>
            <a:r>
              <a:rPr lang="el-GR" i="1" dirty="0" err="1"/>
              <a:t>ἐνταῦτα</a:t>
            </a:r>
            <a:r>
              <a:rPr lang="el-GR" i="1" dirty="0"/>
              <a:t> </a:t>
            </a:r>
            <a:r>
              <a:rPr lang="el-GR" i="1" dirty="0" err="1"/>
              <a:t>τὴν</a:t>
            </a:r>
            <a:r>
              <a:rPr lang="el-GR" i="1" dirty="0"/>
              <a:t> </a:t>
            </a:r>
            <a:r>
              <a:rPr lang="el-GR" i="1" dirty="0" err="1"/>
              <a:t>οίκείαν</a:t>
            </a:r>
            <a:r>
              <a:rPr lang="el-GR" i="1" dirty="0"/>
              <a:t> </a:t>
            </a:r>
            <a:r>
              <a:rPr lang="el-GR" i="1" dirty="0" err="1"/>
              <a:t>σάρκωσιν</a:t>
            </a:r>
            <a:r>
              <a:rPr lang="el-GR" i="1" dirty="0"/>
              <a:t> </a:t>
            </a:r>
            <a:r>
              <a:rPr lang="el-GR" i="1" dirty="0" err="1"/>
              <a:t>αὐτουργῶν</a:t>
            </a:r>
            <a:r>
              <a:rPr lang="el-GR" i="1" dirty="0"/>
              <a:t> </a:t>
            </a:r>
            <a:r>
              <a:rPr lang="el-GR" i="1" dirty="0" err="1"/>
              <a:t>ἀντ</a:t>
            </a:r>
            <a:r>
              <a:rPr lang="el-GR" i="1" dirty="0"/>
              <a:t>' </a:t>
            </a:r>
            <a:r>
              <a:rPr lang="el-GR" i="1" dirty="0" err="1"/>
              <a:t>ἄλλης</a:t>
            </a:r>
            <a:r>
              <a:rPr lang="el-GR" i="1" dirty="0"/>
              <a:t>, </a:t>
            </a:r>
            <a:r>
              <a:rPr lang="el-GR" i="1" dirty="0" err="1"/>
              <a:t>ὡς</a:t>
            </a:r>
            <a:r>
              <a:rPr lang="el-GR" i="1" dirty="0"/>
              <a:t> </a:t>
            </a:r>
            <a:r>
              <a:rPr lang="el-GR" i="1" dirty="0" err="1"/>
              <a:t>εἴποιμεν</a:t>
            </a:r>
            <a:r>
              <a:rPr lang="el-GR" i="1" dirty="0"/>
              <a:t>, </a:t>
            </a:r>
            <a:r>
              <a:rPr lang="el-GR" i="1" dirty="0" err="1"/>
              <a:t>γῆς</a:t>
            </a:r>
            <a:r>
              <a:rPr lang="el-GR" i="1" dirty="0"/>
              <a:t> </a:t>
            </a:r>
            <a:r>
              <a:rPr lang="el-GR" i="1" dirty="0" err="1"/>
              <a:t>τὴν</a:t>
            </a:r>
            <a:r>
              <a:rPr lang="el-GR" i="1" dirty="0"/>
              <a:t> </a:t>
            </a:r>
            <a:r>
              <a:rPr lang="el-GR" i="1" dirty="0" err="1"/>
              <a:t>καθαράν</a:t>
            </a:r>
            <a:r>
              <a:rPr lang="el-GR" i="1" dirty="0"/>
              <a:t> τε </a:t>
            </a:r>
            <a:r>
              <a:rPr lang="el-GR" i="1" dirty="0" err="1"/>
              <a:t>καὶ</a:t>
            </a:r>
            <a:r>
              <a:rPr lang="el-GR" i="1" dirty="0"/>
              <a:t> </a:t>
            </a:r>
            <a:r>
              <a:rPr lang="el-GR" i="1" dirty="0" err="1"/>
              <a:t>ὑπεράμωμον</a:t>
            </a:r>
            <a:r>
              <a:rPr lang="el-GR" i="1" dirty="0"/>
              <a:t> ταύτην Παρθένον </a:t>
            </a:r>
            <a:r>
              <a:rPr lang="el-GR" i="1" dirty="0" err="1"/>
              <a:t>τῆς</a:t>
            </a:r>
            <a:r>
              <a:rPr lang="el-GR" i="1" dirty="0"/>
              <a:t> </a:t>
            </a:r>
            <a:r>
              <a:rPr lang="el-GR" i="1" dirty="0" err="1"/>
              <a:t>ὅλης</a:t>
            </a:r>
            <a:r>
              <a:rPr lang="el-GR" i="1" dirty="0"/>
              <a:t> φύσης </a:t>
            </a:r>
            <a:r>
              <a:rPr lang="el-GR" i="1" dirty="0" err="1"/>
              <a:t>ἐκλεξάμενος</a:t>
            </a:r>
            <a:r>
              <a:rPr lang="el-GR" i="1" dirty="0"/>
              <a:t>, </a:t>
            </a:r>
            <a:r>
              <a:rPr lang="el-GR" i="1" dirty="0" err="1"/>
              <a:t>τὸ</a:t>
            </a:r>
            <a:r>
              <a:rPr lang="el-GR" i="1" dirty="0"/>
              <a:t> καθ'</a:t>
            </a:r>
            <a:r>
              <a:rPr lang="en-US" i="1" dirty="0"/>
              <a:t> </a:t>
            </a:r>
            <a:r>
              <a:rPr lang="el-GR" i="1" dirty="0" err="1"/>
              <a:t>ἡμᾶς</a:t>
            </a:r>
            <a:r>
              <a:rPr lang="el-GR" i="1" dirty="0"/>
              <a:t> </a:t>
            </a:r>
            <a:r>
              <a:rPr lang="el-GR" i="1" dirty="0" err="1"/>
              <a:t>ἐξ</a:t>
            </a:r>
            <a:r>
              <a:rPr lang="el-GR" i="1" dirty="0"/>
              <a:t>' </a:t>
            </a:r>
            <a:r>
              <a:rPr lang="el-GR" i="1" dirty="0" err="1"/>
              <a:t>ἡμῶν</a:t>
            </a:r>
            <a:r>
              <a:rPr lang="el-GR" i="1" dirty="0"/>
              <a:t> </a:t>
            </a:r>
            <a:r>
              <a:rPr lang="el-GR" i="1" dirty="0" err="1"/>
              <a:t>ἐν</a:t>
            </a:r>
            <a:r>
              <a:rPr lang="el-GR" i="1" dirty="0"/>
              <a:t> </a:t>
            </a:r>
            <a:r>
              <a:rPr lang="el-GR" i="1" dirty="0" err="1"/>
              <a:t>αὐτῇ</a:t>
            </a:r>
            <a:r>
              <a:rPr lang="el-GR" i="1" dirty="0"/>
              <a:t> </a:t>
            </a:r>
            <a:r>
              <a:rPr lang="el-GR" i="1" dirty="0" err="1"/>
              <a:t>καινοποιήσας</a:t>
            </a:r>
            <a:r>
              <a:rPr lang="el-GR" i="1" dirty="0"/>
              <a:t>, νέος </a:t>
            </a:r>
            <a:r>
              <a:rPr lang="el-GR" i="1" dirty="0" err="1"/>
              <a:t>Ἀδὰμ</a:t>
            </a:r>
            <a:r>
              <a:rPr lang="el-GR" i="1" dirty="0"/>
              <a:t> ὁ </a:t>
            </a:r>
            <a:r>
              <a:rPr lang="el-GR" i="1" dirty="0" err="1"/>
              <a:t>πλαστουργὸς</a:t>
            </a:r>
            <a:r>
              <a:rPr lang="el-GR" i="1" dirty="0"/>
              <a:t> </a:t>
            </a:r>
            <a:r>
              <a:rPr lang="el-GR" i="1" dirty="0" err="1"/>
              <a:t>τὸν</a:t>
            </a:r>
            <a:r>
              <a:rPr lang="el-GR" i="1" dirty="0"/>
              <a:t> </a:t>
            </a:r>
            <a:r>
              <a:rPr lang="el-GR" i="1" dirty="0" err="1"/>
              <a:t>Ἀδὰμ</a:t>
            </a:r>
            <a:r>
              <a:rPr lang="el-GR" i="1" dirty="0"/>
              <a:t> </a:t>
            </a:r>
            <a:r>
              <a:rPr lang="el-GR" i="1" dirty="0" err="1"/>
              <a:t>ἐχρημάτισεν</a:t>
            </a:r>
            <a:r>
              <a:rPr lang="el-GR" i="1" dirty="0"/>
              <a:t>, </a:t>
            </a:r>
            <a:r>
              <a:rPr lang="el-GR" i="1" dirty="0" err="1"/>
              <a:t>ἵνα</a:t>
            </a:r>
            <a:r>
              <a:rPr lang="el-GR" i="1" dirty="0"/>
              <a:t> </a:t>
            </a:r>
            <a:r>
              <a:rPr lang="el-GR" i="1" dirty="0" err="1"/>
              <a:t>τὸν</a:t>
            </a:r>
            <a:r>
              <a:rPr lang="el-GR" i="1" dirty="0"/>
              <a:t> </a:t>
            </a:r>
            <a:r>
              <a:rPr lang="el-GR" i="1" dirty="0" err="1"/>
              <a:t>παλαιὸν</a:t>
            </a:r>
            <a:r>
              <a:rPr lang="el-GR" i="1" dirty="0"/>
              <a:t> ὁ πρόσφατος </a:t>
            </a:r>
            <a:r>
              <a:rPr lang="el-GR" i="1" dirty="0" err="1"/>
              <a:t>καὶ</a:t>
            </a:r>
            <a:r>
              <a:rPr lang="el-GR" i="1" dirty="0"/>
              <a:t> </a:t>
            </a:r>
            <a:r>
              <a:rPr lang="el-GR" i="1" dirty="0" err="1"/>
              <a:t>ὑπέρχρονος</a:t>
            </a:r>
            <a:r>
              <a:rPr lang="el-GR" i="1" dirty="0"/>
              <a:t> </a:t>
            </a:r>
            <a:r>
              <a:rPr lang="el-GR" i="1" dirty="0" err="1"/>
              <a:t>ἀνασώσηται</a:t>
            </a:r>
            <a:r>
              <a:rPr lang="el-GR" dirty="0"/>
              <a:t>". (</a:t>
            </a:r>
            <a:r>
              <a:rPr lang="el-GR" dirty="0" err="1"/>
              <a:t>Ἀνδρέου</a:t>
            </a:r>
            <a:r>
              <a:rPr lang="el-GR" dirty="0"/>
              <a:t> Κρήτης, </a:t>
            </a:r>
            <a:r>
              <a:rPr lang="en-US" dirty="0"/>
              <a:t>PG</a:t>
            </a:r>
            <a:r>
              <a:rPr lang="el-GR" dirty="0"/>
              <a:t> 97, 813</a:t>
            </a:r>
            <a:r>
              <a:rPr lang="en-US" dirty="0"/>
              <a:t>D-816A)</a:t>
            </a:r>
          </a:p>
        </p:txBody>
      </p:sp>
    </p:spTree>
    <p:extLst>
      <p:ext uri="{BB962C8B-B14F-4D97-AF65-F5344CB8AC3E}">
        <p14:creationId xmlns:p14="http://schemas.microsoft.com/office/powerpoint/2010/main" val="4005486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584199"/>
          </a:xfrm>
        </p:spPr>
        <p:txBody>
          <a:bodyPr>
            <a:normAutofit fontScale="90000"/>
          </a:bodyPr>
          <a:lstStyle/>
          <a:p>
            <a:pPr algn="ctr"/>
            <a:r>
              <a:rPr lang="el-GR" dirty="0"/>
              <a:t>ΘΕΟΤΟΚΟΣ</a:t>
            </a:r>
          </a:p>
        </p:txBody>
      </p:sp>
      <p:sp>
        <p:nvSpPr>
          <p:cNvPr id="3" name="Θέση περιεχομένου 2"/>
          <p:cNvSpPr>
            <a:spLocks noGrp="1"/>
          </p:cNvSpPr>
          <p:nvPr>
            <p:ph idx="1"/>
          </p:nvPr>
        </p:nvSpPr>
        <p:spPr>
          <a:xfrm>
            <a:off x="0" y="584200"/>
            <a:ext cx="12192000" cy="6273799"/>
          </a:xfrm>
        </p:spPr>
        <p:txBody>
          <a:bodyPr>
            <a:normAutofit fontScale="92500" lnSpcReduction="10000"/>
          </a:bodyPr>
          <a:lstStyle/>
          <a:p>
            <a:r>
              <a:rPr lang="el-GR" dirty="0"/>
              <a:t>Το όνομα Θεοτόκος υποδηλώνει τη γέννηση του Μονογενούς, "</a:t>
            </a:r>
            <a:r>
              <a:rPr lang="el-GR" i="1" dirty="0" err="1"/>
              <a:t>τὸν</a:t>
            </a:r>
            <a:r>
              <a:rPr lang="el-GR" i="1" dirty="0"/>
              <a:t> </a:t>
            </a:r>
            <a:r>
              <a:rPr lang="el-GR" i="1" dirty="0" err="1"/>
              <a:t>αὐτὸν</a:t>
            </a:r>
            <a:r>
              <a:rPr lang="el-GR" i="1" dirty="0"/>
              <a:t> γεννηθέντα </a:t>
            </a:r>
            <a:r>
              <a:rPr lang="el-GR" i="1" dirty="0" err="1"/>
              <a:t>ἐκ</a:t>
            </a:r>
            <a:r>
              <a:rPr lang="el-GR" i="1" dirty="0"/>
              <a:t> </a:t>
            </a:r>
            <a:r>
              <a:rPr lang="el-GR" i="1" dirty="0" err="1"/>
              <a:t>τῆς</a:t>
            </a:r>
            <a:r>
              <a:rPr lang="el-GR" i="1" dirty="0"/>
              <a:t> Μαρίας </a:t>
            </a:r>
            <a:r>
              <a:rPr lang="el-GR" i="1" dirty="0" err="1"/>
              <a:t>τῆς</a:t>
            </a:r>
            <a:r>
              <a:rPr lang="el-GR" i="1" dirty="0"/>
              <a:t> Παρθένου </a:t>
            </a:r>
            <a:r>
              <a:rPr lang="el-GR" i="1" dirty="0" err="1"/>
              <a:t>Μητρὸς</a:t>
            </a:r>
            <a:r>
              <a:rPr lang="el-GR" i="1" dirty="0"/>
              <a:t> </a:t>
            </a:r>
            <a:r>
              <a:rPr lang="el-GR" i="1" dirty="0" err="1"/>
              <a:t>τοῦ</a:t>
            </a:r>
            <a:r>
              <a:rPr lang="el-GR" i="1" dirty="0"/>
              <a:t> </a:t>
            </a:r>
            <a:r>
              <a:rPr lang="el-GR" i="1" dirty="0" err="1"/>
              <a:t>Θεοῦ</a:t>
            </a:r>
            <a:r>
              <a:rPr lang="el-GR" i="1" dirty="0"/>
              <a:t>, </a:t>
            </a:r>
            <a:r>
              <a:rPr lang="el-GR" i="1" dirty="0" err="1"/>
              <a:t>ὡς</a:t>
            </a:r>
            <a:r>
              <a:rPr lang="el-GR" i="1" dirty="0"/>
              <a:t> </a:t>
            </a:r>
            <a:r>
              <a:rPr lang="el-GR" i="1" dirty="0" err="1"/>
              <a:t>πρὸς</a:t>
            </a:r>
            <a:r>
              <a:rPr lang="el-GR" i="1" dirty="0"/>
              <a:t> </a:t>
            </a:r>
            <a:r>
              <a:rPr lang="el-GR" i="1" dirty="0" err="1"/>
              <a:t>τὴν</a:t>
            </a:r>
            <a:r>
              <a:rPr lang="el-GR" i="1" dirty="0"/>
              <a:t> </a:t>
            </a:r>
            <a:r>
              <a:rPr lang="el-GR" i="1" dirty="0" err="1"/>
              <a:t>ἀνθρωπότητα</a:t>
            </a:r>
            <a:r>
              <a:rPr lang="el-GR" dirty="0"/>
              <a:t>". (</a:t>
            </a:r>
            <a:r>
              <a:rPr lang="el-GR" i="1" dirty="0" err="1"/>
              <a:t>Ὅρος</a:t>
            </a:r>
            <a:r>
              <a:rPr lang="el-GR" i="1" dirty="0"/>
              <a:t> Χαλκηδόνος</a:t>
            </a:r>
            <a:r>
              <a:rPr lang="el-GR" dirty="0"/>
              <a:t>, </a:t>
            </a:r>
            <a:r>
              <a:rPr lang="en-US" dirty="0"/>
              <a:t>MCC 7, 116)</a:t>
            </a:r>
          </a:p>
          <a:p>
            <a:r>
              <a:rPr lang="el-GR" dirty="0"/>
              <a:t>Έτσι έχουμε </a:t>
            </a:r>
            <a:r>
              <a:rPr lang="el-GR" sz="3200" b="1" u="sng" dirty="0"/>
              <a:t>διπλή γέννηση του Θεού Λόγου</a:t>
            </a:r>
            <a:r>
              <a:rPr lang="el-GR" dirty="0"/>
              <a:t>. "</a:t>
            </a:r>
            <a:r>
              <a:rPr lang="el-GR" i="1" dirty="0"/>
              <a:t>Ὁ γεννηθείς </a:t>
            </a:r>
            <a:r>
              <a:rPr lang="el-GR" i="1" dirty="0" err="1"/>
              <a:t>ἐκ</a:t>
            </a:r>
            <a:r>
              <a:rPr lang="el-GR" i="1" dirty="0"/>
              <a:t> Παρθένου Μαρίας, </a:t>
            </a:r>
            <a:r>
              <a:rPr lang="el-GR" i="1" dirty="0" err="1"/>
              <a:t>εἶναι</a:t>
            </a:r>
            <a:r>
              <a:rPr lang="el-GR" i="1" dirty="0"/>
              <a:t> </a:t>
            </a:r>
            <a:r>
              <a:rPr lang="el-GR" i="1" dirty="0" err="1"/>
              <a:t>Υἱὸς</a:t>
            </a:r>
            <a:r>
              <a:rPr lang="el-GR" i="1" dirty="0"/>
              <a:t> </a:t>
            </a:r>
            <a:r>
              <a:rPr lang="el-GR" i="1" dirty="0" err="1"/>
              <a:t>Θεοῦ</a:t>
            </a:r>
            <a:r>
              <a:rPr lang="el-GR" dirty="0"/>
              <a:t>". Ο γεννηθείς "</a:t>
            </a:r>
            <a:r>
              <a:rPr lang="el-GR" i="1" dirty="0"/>
              <a:t>προαιωνίως</a:t>
            </a:r>
            <a:r>
              <a:rPr lang="el-GR" dirty="0"/>
              <a:t>" εκ του Πατρός, "</a:t>
            </a:r>
            <a:r>
              <a:rPr lang="el-GR" i="1" dirty="0" err="1"/>
              <a:t>ἐπ</a:t>
            </a:r>
            <a:r>
              <a:rPr lang="el-GR" i="1" dirty="0"/>
              <a:t>' </a:t>
            </a:r>
            <a:r>
              <a:rPr lang="el-GR" i="1" dirty="0" err="1"/>
              <a:t>ἐσχάτων</a:t>
            </a:r>
            <a:r>
              <a:rPr lang="el-GR" i="1" dirty="0"/>
              <a:t> </a:t>
            </a:r>
            <a:r>
              <a:rPr lang="el-GR" i="1" dirty="0" err="1"/>
              <a:t>τῶν</a:t>
            </a:r>
            <a:r>
              <a:rPr lang="el-GR" i="1" dirty="0"/>
              <a:t> </a:t>
            </a:r>
            <a:r>
              <a:rPr lang="el-GR" i="1" dirty="0" err="1"/>
              <a:t>ἡμερῶν</a:t>
            </a:r>
            <a:r>
              <a:rPr lang="el-GR" dirty="0"/>
              <a:t>" γεννάται από τη Θεοτόκο "</a:t>
            </a:r>
            <a:r>
              <a:rPr lang="el-GR" i="1" dirty="0" err="1"/>
              <a:t>ἀτρέπτως</a:t>
            </a:r>
            <a:r>
              <a:rPr lang="el-GR" dirty="0"/>
              <a:t>". </a:t>
            </a:r>
            <a:r>
              <a:rPr lang="el-GR" b="1" dirty="0">
                <a:solidFill>
                  <a:srgbClr val="FF0000"/>
                </a:solidFill>
              </a:rPr>
              <a:t>Η δεύτερη γέννηση είναι η </a:t>
            </a:r>
            <a:r>
              <a:rPr lang="el-GR" b="1" u="sng" dirty="0">
                <a:solidFill>
                  <a:srgbClr val="FF0000"/>
                </a:solidFill>
              </a:rPr>
              <a:t>σάρκωση</a:t>
            </a:r>
            <a:r>
              <a:rPr lang="el-GR" dirty="0"/>
              <a:t>. </a:t>
            </a:r>
          </a:p>
          <a:p>
            <a:r>
              <a:rPr lang="el-GR" dirty="0"/>
              <a:t>"</a:t>
            </a:r>
            <a:r>
              <a:rPr lang="el-GR" i="1" dirty="0" err="1"/>
              <a:t>Ὡς</a:t>
            </a:r>
            <a:r>
              <a:rPr lang="el-GR" i="1" dirty="0"/>
              <a:t> </a:t>
            </a:r>
            <a:r>
              <a:rPr lang="el-GR" i="1" dirty="0" err="1"/>
              <a:t>γὰρ</a:t>
            </a:r>
            <a:r>
              <a:rPr lang="el-GR" i="1" dirty="0"/>
              <a:t> ὁ </a:t>
            </a:r>
            <a:r>
              <a:rPr lang="el-GR" i="1" dirty="0" err="1"/>
              <a:t>Θεὸς</a:t>
            </a:r>
            <a:r>
              <a:rPr lang="el-GR" i="1" dirty="0"/>
              <a:t> τίκτει </a:t>
            </a:r>
            <a:r>
              <a:rPr lang="el-GR" i="1" dirty="0" err="1"/>
              <a:t>θεϊκῶς</a:t>
            </a:r>
            <a:r>
              <a:rPr lang="el-GR" i="1" dirty="0"/>
              <a:t>, </a:t>
            </a:r>
            <a:r>
              <a:rPr lang="el-GR" i="1" dirty="0" err="1"/>
              <a:t>οὕτω</a:t>
            </a:r>
            <a:r>
              <a:rPr lang="el-GR" i="1" dirty="0"/>
              <a:t> </a:t>
            </a:r>
            <a:r>
              <a:rPr lang="el-GR" i="1" dirty="0" err="1"/>
              <a:t>καὶ</a:t>
            </a:r>
            <a:r>
              <a:rPr lang="el-GR" i="1" dirty="0"/>
              <a:t> ἡ </a:t>
            </a:r>
            <a:r>
              <a:rPr lang="el-GR" i="1" dirty="0" err="1"/>
              <a:t>θεοπρεπὴς</a:t>
            </a:r>
            <a:r>
              <a:rPr lang="el-GR" i="1" dirty="0"/>
              <a:t> Παρθένος </a:t>
            </a:r>
            <a:r>
              <a:rPr lang="el-GR" i="1" dirty="0" err="1"/>
              <a:t>ἔτεκεν</a:t>
            </a:r>
            <a:r>
              <a:rPr lang="el-GR" i="1" dirty="0"/>
              <a:t> </a:t>
            </a:r>
            <a:r>
              <a:rPr lang="el-GR" i="1" dirty="0" err="1"/>
              <a:t>ἐν</a:t>
            </a:r>
            <a:r>
              <a:rPr lang="el-GR" i="1" dirty="0"/>
              <a:t> </a:t>
            </a:r>
            <a:r>
              <a:rPr lang="el-GR" i="1" dirty="0" err="1"/>
              <a:t>σαρκὶ</a:t>
            </a:r>
            <a:r>
              <a:rPr lang="el-GR" i="1" dirty="0"/>
              <a:t> </a:t>
            </a:r>
            <a:r>
              <a:rPr lang="el-GR" i="1" dirty="0" err="1"/>
              <a:t>τὸν</a:t>
            </a:r>
            <a:r>
              <a:rPr lang="el-GR" i="1" dirty="0"/>
              <a:t> </a:t>
            </a:r>
            <a:r>
              <a:rPr lang="el-GR" i="1" dirty="0" err="1"/>
              <a:t>ἐκ</a:t>
            </a:r>
            <a:r>
              <a:rPr lang="el-GR" i="1" dirty="0"/>
              <a:t> </a:t>
            </a:r>
            <a:r>
              <a:rPr lang="el-GR" i="1" dirty="0" err="1"/>
              <a:t>Θεοῦ</a:t>
            </a:r>
            <a:r>
              <a:rPr lang="el-GR" i="1" dirty="0"/>
              <a:t> </a:t>
            </a:r>
            <a:r>
              <a:rPr lang="el-GR" i="1" dirty="0" err="1"/>
              <a:t>Θεὸν</a:t>
            </a:r>
            <a:r>
              <a:rPr lang="el-GR" i="1" dirty="0"/>
              <a:t> </a:t>
            </a:r>
            <a:r>
              <a:rPr lang="el-GR" i="1" dirty="0" err="1"/>
              <a:t>Λόγον</a:t>
            </a:r>
            <a:r>
              <a:rPr lang="el-GR" dirty="0"/>
              <a:t>". (Κυρίλλου </a:t>
            </a:r>
            <a:r>
              <a:rPr lang="el-GR" dirty="0" err="1"/>
              <a:t>Ἀλεξανδρείας</a:t>
            </a:r>
            <a:r>
              <a:rPr lang="el-GR" dirty="0"/>
              <a:t>, </a:t>
            </a:r>
            <a:r>
              <a:rPr lang="el-GR" i="1" dirty="0" err="1"/>
              <a:t>Διάλεξις</a:t>
            </a:r>
            <a:r>
              <a:rPr lang="el-GR" i="1" dirty="0"/>
              <a:t> </a:t>
            </a:r>
            <a:r>
              <a:rPr lang="el-GR" i="1" dirty="0" err="1"/>
              <a:t>πρὸς</a:t>
            </a:r>
            <a:r>
              <a:rPr lang="el-GR" i="1" dirty="0"/>
              <a:t> </a:t>
            </a:r>
            <a:r>
              <a:rPr lang="el-GR" i="1" dirty="0" err="1"/>
              <a:t>Νεστόριον</a:t>
            </a:r>
            <a:r>
              <a:rPr lang="el-GR" dirty="0"/>
              <a:t>, </a:t>
            </a:r>
            <a:r>
              <a:rPr lang="en-US" dirty="0"/>
              <a:t>PG</a:t>
            </a:r>
            <a:r>
              <a:rPr lang="el-GR" dirty="0"/>
              <a:t> 76, 252Β) </a:t>
            </a:r>
          </a:p>
          <a:p>
            <a:r>
              <a:rPr lang="el-GR" b="1" dirty="0">
                <a:effectLst>
                  <a:outerShdw blurRad="38100" dist="38100" dir="2700000" algn="tl">
                    <a:srgbClr val="000000">
                      <a:alpha val="43137"/>
                    </a:srgbClr>
                  </a:outerShdw>
                </a:effectLst>
              </a:rPr>
              <a:t>Όταν η Θεοτόκος συνέλαβε εκ Πνεύματος Αγίου, δεν γέννησε ως προς την ύπαρξη νέο πρόσωπο</a:t>
            </a:r>
            <a:r>
              <a:rPr lang="el-GR" dirty="0"/>
              <a:t>. Ο προαιώνιος Λόγος του Θεού έγινε άνθρωπος. Χωρίς καμία τροπή της θεότητας παρέμεινε Θεός προσλαμβάνοντας και την ανθρώπινη φύση. Αυτό είναι και το μυστήριο της θείας Μητρότητας της Παρθένου Μαρίας.</a:t>
            </a:r>
          </a:p>
          <a:p>
            <a:r>
              <a:rPr lang="el-GR" dirty="0"/>
              <a:t>"</a:t>
            </a:r>
            <a:r>
              <a:rPr lang="el-GR" i="1" dirty="0" err="1"/>
              <a:t>Οὐ</a:t>
            </a:r>
            <a:r>
              <a:rPr lang="el-GR" i="1" dirty="0"/>
              <a:t> </a:t>
            </a:r>
            <a:r>
              <a:rPr lang="el-GR" i="1" dirty="0" err="1"/>
              <a:t>τροπὴν</a:t>
            </a:r>
            <a:r>
              <a:rPr lang="el-GR" i="1" dirty="0"/>
              <a:t> </a:t>
            </a:r>
            <a:r>
              <a:rPr lang="el-GR" i="1" dirty="0" err="1"/>
              <a:t>εἶπον</a:t>
            </a:r>
            <a:r>
              <a:rPr lang="el-GR" i="1" dirty="0"/>
              <a:t> </a:t>
            </a:r>
            <a:r>
              <a:rPr lang="el-GR" i="1" dirty="0" err="1"/>
              <a:t>τῆς</a:t>
            </a:r>
            <a:r>
              <a:rPr lang="el-GR" i="1" dirty="0"/>
              <a:t> </a:t>
            </a:r>
            <a:r>
              <a:rPr lang="el-GR" i="1" dirty="0" err="1"/>
              <a:t>ἀτρέπτου</a:t>
            </a:r>
            <a:r>
              <a:rPr lang="el-GR" i="1" dirty="0"/>
              <a:t> φύσεως </a:t>
            </a:r>
            <a:r>
              <a:rPr lang="el-GR" i="1" dirty="0" err="1"/>
              <a:t>ἐκείνης</a:t>
            </a:r>
            <a:r>
              <a:rPr lang="el-GR" i="1" dirty="0"/>
              <a:t>, </a:t>
            </a:r>
            <a:r>
              <a:rPr lang="el-GR" i="1" dirty="0" err="1"/>
              <a:t>ἀλλὰ</a:t>
            </a:r>
            <a:r>
              <a:rPr lang="el-GR" i="1" dirty="0"/>
              <a:t> </a:t>
            </a:r>
            <a:r>
              <a:rPr lang="el-GR" i="1" dirty="0" err="1"/>
              <a:t>σκήνωσιν</a:t>
            </a:r>
            <a:r>
              <a:rPr lang="el-GR" i="1" dirty="0"/>
              <a:t> </a:t>
            </a:r>
            <a:r>
              <a:rPr lang="el-GR" i="1" dirty="0" err="1"/>
              <a:t>καὶ</a:t>
            </a:r>
            <a:r>
              <a:rPr lang="el-GR" i="1" dirty="0"/>
              <a:t> </a:t>
            </a:r>
            <a:r>
              <a:rPr lang="el-GR" i="1" dirty="0" err="1"/>
              <a:t>κατοίκησιν</a:t>
            </a:r>
            <a:r>
              <a:rPr lang="el-GR" dirty="0"/>
              <a:t>". (</a:t>
            </a:r>
            <a:r>
              <a:rPr lang="el-GR" dirty="0" err="1"/>
              <a:t>Ἰωάννου</a:t>
            </a:r>
            <a:r>
              <a:rPr lang="el-GR" dirty="0"/>
              <a:t> Χρυσοστόμου, </a:t>
            </a:r>
            <a:r>
              <a:rPr lang="el-GR" i="1" dirty="0" err="1"/>
              <a:t>Εἰς</a:t>
            </a:r>
            <a:r>
              <a:rPr lang="el-GR" i="1" dirty="0"/>
              <a:t> </a:t>
            </a:r>
            <a:r>
              <a:rPr lang="el-GR" i="1" dirty="0" err="1"/>
              <a:t>τὸν</a:t>
            </a:r>
            <a:r>
              <a:rPr lang="el-GR" i="1" dirty="0"/>
              <a:t> </a:t>
            </a:r>
            <a:r>
              <a:rPr lang="el-GR" i="1" dirty="0" err="1"/>
              <a:t>Ἰωάννην</a:t>
            </a:r>
            <a:r>
              <a:rPr lang="el-GR" dirty="0"/>
              <a:t>, </a:t>
            </a:r>
            <a:r>
              <a:rPr lang="el-GR" dirty="0" err="1"/>
              <a:t>ὁμ</a:t>
            </a:r>
            <a:r>
              <a:rPr lang="el-GR" dirty="0"/>
              <a:t>. 11,2, </a:t>
            </a:r>
            <a:r>
              <a:rPr lang="en-US" dirty="0"/>
              <a:t>PG</a:t>
            </a:r>
            <a:r>
              <a:rPr lang="el-GR" dirty="0"/>
              <a:t> 59, 80)</a:t>
            </a:r>
          </a:p>
        </p:txBody>
      </p:sp>
    </p:spTree>
    <p:extLst>
      <p:ext uri="{BB962C8B-B14F-4D97-AF65-F5344CB8AC3E}">
        <p14:creationId xmlns:p14="http://schemas.microsoft.com/office/powerpoint/2010/main" val="1468214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482599"/>
          </a:xfrm>
        </p:spPr>
        <p:txBody>
          <a:bodyPr>
            <a:normAutofit fontScale="90000"/>
          </a:bodyPr>
          <a:lstStyle/>
          <a:p>
            <a:pPr algn="ctr"/>
            <a:r>
              <a:rPr lang="el-GR" dirty="0"/>
              <a:t>ΘΕΟΤΟΚΟΣ</a:t>
            </a:r>
          </a:p>
        </p:txBody>
      </p:sp>
      <p:sp>
        <p:nvSpPr>
          <p:cNvPr id="3" name="Θέση περιεχομένου 2"/>
          <p:cNvSpPr>
            <a:spLocks noGrp="1"/>
          </p:cNvSpPr>
          <p:nvPr>
            <p:ph idx="1"/>
          </p:nvPr>
        </p:nvSpPr>
        <p:spPr>
          <a:xfrm>
            <a:off x="0" y="393700"/>
            <a:ext cx="12192000" cy="6464299"/>
          </a:xfrm>
        </p:spPr>
        <p:txBody>
          <a:bodyPr>
            <a:normAutofit fontScale="92500" lnSpcReduction="20000"/>
          </a:bodyPr>
          <a:lstStyle/>
          <a:p>
            <a:r>
              <a:rPr lang="el-GR" dirty="0"/>
              <a:t>Ο προαιώνιος Λόγος προσέλαβε την ανθρώπινη φύση από την Θεοτόκο, κατέστη Θεάνθρωπος και έγινε η απαρχή του </a:t>
            </a:r>
            <a:r>
              <a:rPr lang="el-GR" dirty="0" err="1"/>
              <a:t>θεωθέντος</a:t>
            </a:r>
            <a:r>
              <a:rPr lang="el-GR" dirty="0"/>
              <a:t> ανθρώπου. </a:t>
            </a:r>
          </a:p>
          <a:p>
            <a:r>
              <a:rPr lang="el-GR" dirty="0"/>
              <a:t>Έτσι η Παρθένος προσδιορίζει το </a:t>
            </a:r>
            <a:r>
              <a:rPr lang="el-GR" dirty="0" err="1"/>
              <a:t>πρόσλημμα</a:t>
            </a:r>
            <a:r>
              <a:rPr lang="el-GR" dirty="0"/>
              <a:t> και ο Θεάνθρωπος τη </a:t>
            </a:r>
            <a:r>
              <a:rPr lang="el-GR" dirty="0" err="1"/>
              <a:t>θέωσή</a:t>
            </a:r>
            <a:r>
              <a:rPr lang="el-GR" dirty="0"/>
              <a:t> του. </a:t>
            </a:r>
          </a:p>
          <a:p>
            <a:r>
              <a:rPr lang="el-GR" dirty="0"/>
              <a:t>"</a:t>
            </a:r>
            <a:r>
              <a:rPr lang="el-GR" i="1" dirty="0" err="1"/>
              <a:t>Ζῇ</a:t>
            </a:r>
            <a:r>
              <a:rPr lang="el-GR" i="1" dirty="0"/>
              <a:t> </a:t>
            </a:r>
            <a:r>
              <a:rPr lang="el-GR" i="1" dirty="0" err="1"/>
              <a:t>γὰρ</a:t>
            </a:r>
            <a:r>
              <a:rPr lang="el-GR" i="1" dirty="0"/>
              <a:t> </a:t>
            </a:r>
            <a:r>
              <a:rPr lang="el-GR" i="1" dirty="0" err="1"/>
              <a:t>Θεῷ</a:t>
            </a:r>
            <a:r>
              <a:rPr lang="el-GR" i="1" dirty="0"/>
              <a:t> </a:t>
            </a:r>
            <a:r>
              <a:rPr lang="el-GR" i="1" dirty="0" err="1"/>
              <a:t>Λόγῳ</a:t>
            </a:r>
            <a:r>
              <a:rPr lang="el-GR" i="1" dirty="0"/>
              <a:t> </a:t>
            </a:r>
            <a:r>
              <a:rPr lang="el-GR" i="1" dirty="0" err="1"/>
              <a:t>ἐν</a:t>
            </a:r>
            <a:r>
              <a:rPr lang="el-GR" i="1" dirty="0"/>
              <a:t> </a:t>
            </a:r>
            <a:r>
              <a:rPr lang="el-GR" i="1" dirty="0" err="1"/>
              <a:t>τῇ</a:t>
            </a:r>
            <a:r>
              <a:rPr lang="el-GR" i="1" dirty="0"/>
              <a:t> </a:t>
            </a:r>
            <a:r>
              <a:rPr lang="el-GR" i="1" dirty="0" err="1"/>
              <a:t>γαστρί</a:t>
            </a:r>
            <a:r>
              <a:rPr lang="el-GR" i="1" dirty="0"/>
              <a:t> σου </a:t>
            </a:r>
            <a:r>
              <a:rPr lang="el-GR" i="1" dirty="0" err="1"/>
              <a:t>σκηνώσαντι</a:t>
            </a:r>
            <a:r>
              <a:rPr lang="el-GR" i="1" dirty="0"/>
              <a:t> </a:t>
            </a:r>
            <a:r>
              <a:rPr lang="el-GR" i="1" dirty="0" err="1"/>
              <a:t>ἀνθρωπεία</a:t>
            </a:r>
            <a:r>
              <a:rPr lang="el-GR" i="1" dirty="0"/>
              <a:t> φύσις </a:t>
            </a:r>
            <a:r>
              <a:rPr lang="el-GR" i="1" dirty="0" err="1"/>
              <a:t>τὸν</a:t>
            </a:r>
            <a:r>
              <a:rPr lang="el-GR" i="1" dirty="0"/>
              <a:t> </a:t>
            </a:r>
            <a:r>
              <a:rPr lang="el-GR" i="1" dirty="0" err="1"/>
              <a:t>ἐγκρυφίαν</a:t>
            </a:r>
            <a:r>
              <a:rPr lang="el-GR" i="1" dirty="0"/>
              <a:t> </a:t>
            </a:r>
            <a:r>
              <a:rPr lang="el-GR" i="1" dirty="0" err="1"/>
              <a:t>ἄρτον</a:t>
            </a:r>
            <a:r>
              <a:rPr lang="el-GR" i="1" dirty="0"/>
              <a:t>, </a:t>
            </a:r>
            <a:r>
              <a:rPr lang="el-GR" i="1" dirty="0" err="1"/>
              <a:t>τῆς</a:t>
            </a:r>
            <a:r>
              <a:rPr lang="el-GR" i="1" dirty="0"/>
              <a:t> </a:t>
            </a:r>
            <a:r>
              <a:rPr lang="el-GR" i="1" dirty="0" err="1"/>
              <a:t>ἑαυτῆς</a:t>
            </a:r>
            <a:r>
              <a:rPr lang="el-GR" i="1" dirty="0"/>
              <a:t> </a:t>
            </a:r>
            <a:r>
              <a:rPr lang="el-GR" i="1" dirty="0" err="1"/>
              <a:t>ἀπαρχήν</a:t>
            </a:r>
            <a:r>
              <a:rPr lang="el-GR" i="1" dirty="0"/>
              <a:t>, </a:t>
            </a:r>
            <a:r>
              <a:rPr lang="el-GR" i="1" dirty="0" err="1"/>
              <a:t>ἐκ</a:t>
            </a:r>
            <a:r>
              <a:rPr lang="el-GR" i="1" dirty="0"/>
              <a:t> </a:t>
            </a:r>
            <a:r>
              <a:rPr lang="el-GR" i="1" dirty="0" err="1"/>
              <a:t>τῶν</a:t>
            </a:r>
            <a:r>
              <a:rPr lang="el-GR" i="1" dirty="0"/>
              <a:t> </a:t>
            </a:r>
            <a:r>
              <a:rPr lang="el-GR" i="1" dirty="0" err="1"/>
              <a:t>σῶν</a:t>
            </a:r>
            <a:r>
              <a:rPr lang="el-GR" i="1" dirty="0"/>
              <a:t> </a:t>
            </a:r>
            <a:r>
              <a:rPr lang="el-GR" i="1" dirty="0" err="1"/>
              <a:t>ἁγνῶν</a:t>
            </a:r>
            <a:r>
              <a:rPr lang="el-GR" i="1" dirty="0"/>
              <a:t> </a:t>
            </a:r>
            <a:r>
              <a:rPr lang="el-GR" i="1" dirty="0" err="1"/>
              <a:t>αἱμάτων</a:t>
            </a:r>
            <a:r>
              <a:rPr lang="el-GR" i="1" dirty="0"/>
              <a:t> </a:t>
            </a:r>
            <a:r>
              <a:rPr lang="el-GR" i="1" dirty="0" err="1"/>
              <a:t>προσήγαγεν</a:t>
            </a:r>
            <a:r>
              <a:rPr lang="el-GR" i="1" dirty="0"/>
              <a:t>, </a:t>
            </a:r>
            <a:r>
              <a:rPr lang="el-GR" i="1" dirty="0" err="1"/>
              <a:t>ὀπτωμένην</a:t>
            </a:r>
            <a:r>
              <a:rPr lang="el-GR" i="1" dirty="0"/>
              <a:t> πως </a:t>
            </a:r>
            <a:r>
              <a:rPr lang="el-GR" i="1" dirty="0" err="1"/>
              <a:t>καὶ</a:t>
            </a:r>
            <a:r>
              <a:rPr lang="el-GR" i="1" dirty="0"/>
              <a:t> </a:t>
            </a:r>
            <a:r>
              <a:rPr lang="el-GR" i="1" dirty="0" err="1"/>
              <a:t>ἀρτοποιουμένην</a:t>
            </a:r>
            <a:r>
              <a:rPr lang="el-GR" i="1" dirty="0"/>
              <a:t> </a:t>
            </a:r>
            <a:r>
              <a:rPr lang="el-GR" i="1" dirty="0" err="1"/>
              <a:t>ὑπὸ</a:t>
            </a:r>
            <a:r>
              <a:rPr lang="el-GR" i="1" dirty="0"/>
              <a:t> </a:t>
            </a:r>
            <a:r>
              <a:rPr lang="el-GR" i="1" dirty="0" err="1"/>
              <a:t>τοῦ</a:t>
            </a:r>
            <a:r>
              <a:rPr lang="el-GR" i="1" dirty="0"/>
              <a:t> θείου πυρός, </a:t>
            </a:r>
            <a:r>
              <a:rPr lang="el-GR" i="1" dirty="0" err="1"/>
              <a:t>ἐν</a:t>
            </a:r>
            <a:r>
              <a:rPr lang="el-GR" i="1" dirty="0"/>
              <a:t> </a:t>
            </a:r>
            <a:r>
              <a:rPr lang="el-GR" i="1" dirty="0" err="1"/>
              <a:t>τῇ</a:t>
            </a:r>
            <a:r>
              <a:rPr lang="el-GR" i="1" dirty="0"/>
              <a:t> </a:t>
            </a:r>
            <a:r>
              <a:rPr lang="el-GR" i="1" dirty="0" err="1"/>
              <a:t>θείᾳ</a:t>
            </a:r>
            <a:r>
              <a:rPr lang="el-GR" i="1" dirty="0"/>
              <a:t> </a:t>
            </a:r>
            <a:r>
              <a:rPr lang="el-GR" i="1" dirty="0" err="1"/>
              <a:t>αὐτοῦ</a:t>
            </a:r>
            <a:r>
              <a:rPr lang="el-GR" i="1" dirty="0"/>
              <a:t> </a:t>
            </a:r>
            <a:r>
              <a:rPr lang="el-GR" i="1" dirty="0" err="1"/>
              <a:t>ὑποστάσει</a:t>
            </a:r>
            <a:r>
              <a:rPr lang="el-GR" i="1" dirty="0"/>
              <a:t> </a:t>
            </a:r>
            <a:r>
              <a:rPr lang="el-GR" i="1" dirty="0" err="1"/>
              <a:t>ὑφισταμένην</a:t>
            </a:r>
            <a:r>
              <a:rPr lang="el-GR" i="1" dirty="0"/>
              <a:t> </a:t>
            </a:r>
            <a:r>
              <a:rPr lang="el-GR" i="1" dirty="0" err="1"/>
              <a:t>καὶ</a:t>
            </a:r>
            <a:r>
              <a:rPr lang="el-GR" i="1" dirty="0"/>
              <a:t> </a:t>
            </a:r>
            <a:r>
              <a:rPr lang="el-GR" i="1" dirty="0" err="1"/>
              <a:t>εἰς</a:t>
            </a:r>
            <a:r>
              <a:rPr lang="el-GR" i="1" dirty="0"/>
              <a:t> </a:t>
            </a:r>
            <a:r>
              <a:rPr lang="el-GR" i="1" dirty="0" err="1"/>
              <a:t>ἀληθῆ</a:t>
            </a:r>
            <a:r>
              <a:rPr lang="el-GR" i="1" dirty="0"/>
              <a:t> </a:t>
            </a:r>
            <a:r>
              <a:rPr lang="el-GR" i="1" dirty="0" err="1"/>
              <a:t>ὕπαρξιν</a:t>
            </a:r>
            <a:r>
              <a:rPr lang="el-GR" i="1" dirty="0"/>
              <a:t> </a:t>
            </a:r>
            <a:r>
              <a:rPr lang="el-GR" i="1" dirty="0" err="1"/>
              <a:t>ἐρχομένην</a:t>
            </a:r>
            <a:r>
              <a:rPr lang="el-GR" i="1" dirty="0"/>
              <a:t> σώματος </a:t>
            </a:r>
            <a:r>
              <a:rPr lang="el-GR" i="1" dirty="0" err="1"/>
              <a:t>ἐμψυχωμένου</a:t>
            </a:r>
            <a:r>
              <a:rPr lang="el-GR" i="1" dirty="0"/>
              <a:t> </a:t>
            </a:r>
            <a:r>
              <a:rPr lang="el-GR" i="1" dirty="0" err="1"/>
              <a:t>ψυχῇ</a:t>
            </a:r>
            <a:r>
              <a:rPr lang="el-GR" i="1" dirty="0"/>
              <a:t> </a:t>
            </a:r>
            <a:r>
              <a:rPr lang="el-GR" i="1" dirty="0" err="1"/>
              <a:t>λογικῇ</a:t>
            </a:r>
            <a:r>
              <a:rPr lang="el-GR" i="1" dirty="0"/>
              <a:t> τε και </a:t>
            </a:r>
            <a:r>
              <a:rPr lang="el-GR" i="1" dirty="0" err="1"/>
              <a:t>νοερᾷ</a:t>
            </a:r>
            <a:r>
              <a:rPr lang="el-GR" dirty="0"/>
              <a:t>" (</a:t>
            </a:r>
            <a:r>
              <a:rPr lang="el-GR" dirty="0" err="1"/>
              <a:t>Ἰωάννου</a:t>
            </a:r>
            <a:r>
              <a:rPr lang="el-GR" dirty="0"/>
              <a:t> </a:t>
            </a:r>
            <a:r>
              <a:rPr lang="el-GR" dirty="0" err="1"/>
              <a:t>Δαμασκηνοῦ</a:t>
            </a:r>
            <a:r>
              <a:rPr lang="el-GR" i="1" dirty="0"/>
              <a:t>, </a:t>
            </a:r>
            <a:r>
              <a:rPr lang="el-GR" i="1" dirty="0" err="1"/>
              <a:t>Ἐγκώμιον</a:t>
            </a:r>
            <a:r>
              <a:rPr lang="el-GR" i="1" dirty="0"/>
              <a:t> </a:t>
            </a:r>
            <a:r>
              <a:rPr lang="el-GR" i="1" dirty="0" err="1"/>
              <a:t>εἰς</a:t>
            </a:r>
            <a:r>
              <a:rPr lang="el-GR" i="1" dirty="0"/>
              <a:t> </a:t>
            </a:r>
            <a:r>
              <a:rPr lang="el-GR" i="1" dirty="0" err="1"/>
              <a:t>τὴν</a:t>
            </a:r>
            <a:r>
              <a:rPr lang="el-GR" i="1" dirty="0"/>
              <a:t> </a:t>
            </a:r>
            <a:r>
              <a:rPr lang="el-GR" i="1" dirty="0" err="1"/>
              <a:t>Κοίμησιν</a:t>
            </a:r>
            <a:r>
              <a:rPr lang="el-GR" i="1" dirty="0"/>
              <a:t>..., </a:t>
            </a:r>
            <a:r>
              <a:rPr lang="en-US" dirty="0"/>
              <a:t>PG</a:t>
            </a:r>
            <a:r>
              <a:rPr lang="el-GR" dirty="0"/>
              <a:t> 96, 721</a:t>
            </a:r>
            <a:r>
              <a:rPr lang="en-US" dirty="0"/>
              <a:t>D)</a:t>
            </a:r>
            <a:endParaRPr lang="el-GR" dirty="0"/>
          </a:p>
          <a:p>
            <a:r>
              <a:rPr lang="el-GR" dirty="0"/>
              <a:t>"</a:t>
            </a:r>
            <a:r>
              <a:rPr lang="el-GR" i="1" dirty="0" err="1"/>
              <a:t>Χαίροις</a:t>
            </a:r>
            <a:r>
              <a:rPr lang="el-GR" i="1" dirty="0"/>
              <a:t> ἡ </a:t>
            </a:r>
            <a:r>
              <a:rPr lang="el-GR" i="1" dirty="0" err="1"/>
              <a:t>θεοχάλκευτος</a:t>
            </a:r>
            <a:r>
              <a:rPr lang="el-GR" i="1" dirty="0"/>
              <a:t> κάμινος, </a:t>
            </a:r>
            <a:r>
              <a:rPr lang="el-GR" i="1" dirty="0" err="1"/>
              <a:t>ἐν</a:t>
            </a:r>
            <a:r>
              <a:rPr lang="el-GR" i="1" dirty="0"/>
              <a:t> ᾗ </a:t>
            </a:r>
            <a:r>
              <a:rPr lang="el-GR" i="1" dirty="0" err="1"/>
              <a:t>τῷ</a:t>
            </a:r>
            <a:r>
              <a:rPr lang="el-GR" i="1" dirty="0"/>
              <a:t> </a:t>
            </a:r>
            <a:r>
              <a:rPr lang="el-GR" i="1" dirty="0" err="1"/>
              <a:t>καθαρωτάτῳ</a:t>
            </a:r>
            <a:r>
              <a:rPr lang="el-GR" i="1" dirty="0"/>
              <a:t> </a:t>
            </a:r>
            <a:r>
              <a:rPr lang="el-GR" i="1" dirty="0" err="1"/>
              <a:t>καὶ</a:t>
            </a:r>
            <a:r>
              <a:rPr lang="el-GR" i="1" dirty="0"/>
              <a:t> </a:t>
            </a:r>
            <a:r>
              <a:rPr lang="el-GR" i="1" dirty="0" err="1"/>
              <a:t>παρθενικῷ</a:t>
            </a:r>
            <a:r>
              <a:rPr lang="el-GR" i="1" dirty="0"/>
              <a:t> </a:t>
            </a:r>
            <a:r>
              <a:rPr lang="el-GR" i="1" dirty="0" err="1"/>
              <a:t>συναναζημώσας</a:t>
            </a:r>
            <a:r>
              <a:rPr lang="el-GR" i="1" dirty="0"/>
              <a:t> </a:t>
            </a:r>
            <a:r>
              <a:rPr lang="el-GR" i="1" dirty="0" err="1"/>
              <a:t>ἡμῶν</a:t>
            </a:r>
            <a:r>
              <a:rPr lang="el-GR" i="1" dirty="0"/>
              <a:t> </a:t>
            </a:r>
            <a:r>
              <a:rPr lang="el-GR" i="1" dirty="0" err="1"/>
              <a:t>τὴν</a:t>
            </a:r>
            <a:r>
              <a:rPr lang="el-GR" i="1" dirty="0"/>
              <a:t> φύσιν ὁ πλάστης </a:t>
            </a:r>
            <a:r>
              <a:rPr lang="el-GR" i="1" dirty="0" err="1"/>
              <a:t>φυράματι</a:t>
            </a:r>
            <a:r>
              <a:rPr lang="el-GR" i="1" dirty="0"/>
              <a:t>, </a:t>
            </a:r>
            <a:r>
              <a:rPr lang="el-GR" i="1" dirty="0" err="1"/>
              <a:t>τῆς</a:t>
            </a:r>
            <a:r>
              <a:rPr lang="el-GR" i="1" dirty="0"/>
              <a:t> </a:t>
            </a:r>
            <a:r>
              <a:rPr lang="el-GR" i="1" dirty="0" err="1"/>
              <a:t>ὀξώδους</a:t>
            </a:r>
            <a:r>
              <a:rPr lang="el-GR" i="1" dirty="0"/>
              <a:t> </a:t>
            </a:r>
            <a:r>
              <a:rPr lang="el-GR" i="1" dirty="0" err="1"/>
              <a:t>ἐκείνης</a:t>
            </a:r>
            <a:r>
              <a:rPr lang="el-GR" i="1" dirty="0"/>
              <a:t> </a:t>
            </a:r>
            <a:r>
              <a:rPr lang="el-GR" i="1" dirty="0" err="1"/>
              <a:t>καὶ</a:t>
            </a:r>
            <a:r>
              <a:rPr lang="el-GR" i="1" dirty="0"/>
              <a:t> </a:t>
            </a:r>
            <a:r>
              <a:rPr lang="el-GR" i="1" dirty="0" err="1"/>
              <a:t>λυπηρᾶς</a:t>
            </a:r>
            <a:r>
              <a:rPr lang="el-GR" i="1" dirty="0"/>
              <a:t> </a:t>
            </a:r>
            <a:r>
              <a:rPr lang="el-GR" i="1" dirty="0" err="1"/>
              <a:t>ἀπεκάθηρε</a:t>
            </a:r>
            <a:r>
              <a:rPr lang="el-GR" i="1" dirty="0"/>
              <a:t> </a:t>
            </a:r>
            <a:r>
              <a:rPr lang="el-GR" i="1" dirty="0" err="1"/>
              <a:t>παλαιότητος</a:t>
            </a:r>
            <a:r>
              <a:rPr lang="el-GR" i="1" dirty="0"/>
              <a:t>, </a:t>
            </a:r>
            <a:r>
              <a:rPr lang="el-GR" i="1" dirty="0" err="1"/>
              <a:t>εἰς</a:t>
            </a:r>
            <a:r>
              <a:rPr lang="el-GR" i="1" dirty="0"/>
              <a:t> </a:t>
            </a:r>
            <a:r>
              <a:rPr lang="el-GR" i="1" dirty="0" err="1"/>
              <a:t>νέαν</a:t>
            </a:r>
            <a:r>
              <a:rPr lang="el-GR" i="1" dirty="0"/>
              <a:t> </a:t>
            </a:r>
            <a:r>
              <a:rPr lang="el-GR" i="1" dirty="0" err="1"/>
              <a:t>πλάσιν</a:t>
            </a:r>
            <a:r>
              <a:rPr lang="el-GR" i="1" dirty="0"/>
              <a:t> </a:t>
            </a:r>
            <a:r>
              <a:rPr lang="el-GR" i="1" dirty="0" err="1"/>
              <a:t>ἀνακαινίσας</a:t>
            </a:r>
            <a:r>
              <a:rPr lang="el-GR" i="1" dirty="0"/>
              <a:t> </a:t>
            </a:r>
            <a:r>
              <a:rPr lang="el-GR" i="1" dirty="0" err="1"/>
              <a:t>τὸν</a:t>
            </a:r>
            <a:r>
              <a:rPr lang="el-GR" i="1" dirty="0"/>
              <a:t> </a:t>
            </a:r>
            <a:r>
              <a:rPr lang="el-GR" i="1" dirty="0" err="1"/>
              <a:t>ἄνθρωπον</a:t>
            </a:r>
            <a:r>
              <a:rPr lang="el-GR" dirty="0"/>
              <a:t>" (Φωτίου Κωνσταντινουπόλεως, </a:t>
            </a:r>
            <a:r>
              <a:rPr lang="el-GR" dirty="0" err="1"/>
              <a:t>Ὁμιλία</a:t>
            </a:r>
            <a:r>
              <a:rPr lang="el-GR" dirty="0"/>
              <a:t> Β΄, </a:t>
            </a:r>
            <a:r>
              <a:rPr lang="el-GR" i="1" dirty="0" err="1"/>
              <a:t>Εἰς</a:t>
            </a:r>
            <a:r>
              <a:rPr lang="el-GR" i="1" dirty="0"/>
              <a:t> </a:t>
            </a:r>
            <a:r>
              <a:rPr lang="el-GR" i="1" dirty="0" err="1"/>
              <a:t>τὸν</a:t>
            </a:r>
            <a:r>
              <a:rPr lang="el-GR" i="1" dirty="0"/>
              <a:t> </a:t>
            </a:r>
            <a:r>
              <a:rPr lang="el-GR" i="1" dirty="0" err="1"/>
              <a:t>Εὐαγγελισμόν</a:t>
            </a:r>
            <a:r>
              <a:rPr lang="el-GR" dirty="0"/>
              <a:t>..., Εκδόσεις </a:t>
            </a:r>
            <a:r>
              <a:rPr lang="el-GR" dirty="0" err="1"/>
              <a:t>Λαούρδα</a:t>
            </a:r>
            <a:r>
              <a:rPr lang="el-GR" dirty="0"/>
              <a:t>. σ. 82)</a:t>
            </a:r>
          </a:p>
          <a:p>
            <a:r>
              <a:rPr lang="el-GR" dirty="0"/>
              <a:t>Η Θεοτόκος χωρεί στη μήτρα της τον υπερούσιο Λόγο του Θεού και Θεό "</a:t>
            </a:r>
            <a:r>
              <a:rPr lang="el-GR" i="1" dirty="0" err="1"/>
              <a:t>ὑπερφυῶς</a:t>
            </a:r>
            <a:r>
              <a:rPr lang="el-GR" dirty="0"/>
              <a:t>", "</a:t>
            </a:r>
            <a:r>
              <a:rPr lang="el-GR" i="1" dirty="0" err="1"/>
              <a:t>ὑπερουσίως</a:t>
            </a:r>
            <a:r>
              <a:rPr lang="el-GR" dirty="0"/>
              <a:t>" και "</a:t>
            </a:r>
            <a:r>
              <a:rPr lang="el-GR" i="1" dirty="0" err="1"/>
              <a:t>ἀπεριγράπτως</a:t>
            </a:r>
            <a:r>
              <a:rPr lang="el-GR" dirty="0"/>
              <a:t>". (</a:t>
            </a:r>
            <a:r>
              <a:rPr lang="el-GR" dirty="0" err="1"/>
              <a:t>Ἰωάννου</a:t>
            </a:r>
            <a:r>
              <a:rPr lang="el-GR" dirty="0"/>
              <a:t> </a:t>
            </a:r>
            <a:r>
              <a:rPr lang="el-GR" dirty="0" err="1"/>
              <a:t>Δαμασκηνοῦ</a:t>
            </a:r>
            <a:r>
              <a:rPr lang="el-GR" dirty="0"/>
              <a:t>, </a:t>
            </a:r>
            <a:r>
              <a:rPr lang="el-GR" i="1" dirty="0"/>
              <a:t>Λόγος Α΄, </a:t>
            </a:r>
            <a:r>
              <a:rPr lang="el-GR" i="1" dirty="0" err="1"/>
              <a:t>Είς</a:t>
            </a:r>
            <a:r>
              <a:rPr lang="el-GR" i="1" dirty="0"/>
              <a:t> </a:t>
            </a:r>
            <a:r>
              <a:rPr lang="el-GR" i="1" dirty="0" err="1"/>
              <a:t>τὴν</a:t>
            </a:r>
            <a:r>
              <a:rPr lang="el-GR" i="1" dirty="0"/>
              <a:t> </a:t>
            </a:r>
            <a:r>
              <a:rPr lang="el-GR" i="1" dirty="0" err="1"/>
              <a:t>Κοίμησιν</a:t>
            </a:r>
            <a:r>
              <a:rPr lang="el-GR" dirty="0"/>
              <a:t>, 1, </a:t>
            </a:r>
            <a:r>
              <a:rPr lang="en-US" dirty="0"/>
              <a:t>PG</a:t>
            </a:r>
            <a:r>
              <a:rPr lang="el-GR" dirty="0"/>
              <a:t> 96, 700Β)</a:t>
            </a:r>
          </a:p>
          <a:p>
            <a:r>
              <a:rPr lang="el-GR" dirty="0"/>
              <a:t>Γι' αυτό και αναγνωρίζεται ως "</a:t>
            </a:r>
            <a:r>
              <a:rPr lang="el-GR" i="1" dirty="0"/>
              <a:t>χώρα </a:t>
            </a:r>
            <a:r>
              <a:rPr lang="el-GR" i="1" dirty="0" err="1"/>
              <a:t>τοῦ</a:t>
            </a:r>
            <a:r>
              <a:rPr lang="el-GR" i="1" dirty="0"/>
              <a:t> </a:t>
            </a:r>
            <a:r>
              <a:rPr lang="el-GR" i="1" dirty="0" err="1"/>
              <a:t>Ἀχωρήτου</a:t>
            </a:r>
            <a:r>
              <a:rPr lang="el-GR" dirty="0"/>
              <a:t>" βαστάζοντας στους κόλπους της "</a:t>
            </a:r>
            <a:r>
              <a:rPr lang="el-GR" i="1" dirty="0" err="1"/>
              <a:t>ὅν</a:t>
            </a:r>
            <a:r>
              <a:rPr lang="el-GR" i="1" dirty="0"/>
              <a:t> </a:t>
            </a:r>
            <a:r>
              <a:rPr lang="el-GR" i="1" dirty="0" err="1"/>
              <a:t>τὰ</a:t>
            </a:r>
            <a:r>
              <a:rPr lang="el-GR" i="1" dirty="0"/>
              <a:t> μεγέθη </a:t>
            </a:r>
            <a:r>
              <a:rPr lang="el-GR" i="1" dirty="0" err="1"/>
              <a:t>τῶν</a:t>
            </a:r>
            <a:r>
              <a:rPr lang="el-GR" i="1" dirty="0"/>
              <a:t> </a:t>
            </a:r>
            <a:r>
              <a:rPr lang="el-GR" i="1" dirty="0" err="1"/>
              <a:t>οὐρανῶν</a:t>
            </a:r>
            <a:r>
              <a:rPr lang="el-GR" i="1" dirty="0"/>
              <a:t> </a:t>
            </a:r>
            <a:r>
              <a:rPr lang="el-GR" i="1" dirty="0" err="1"/>
              <a:t>χωρῆσαι</a:t>
            </a:r>
            <a:r>
              <a:rPr lang="el-GR" i="1" dirty="0"/>
              <a:t> </a:t>
            </a:r>
            <a:r>
              <a:rPr lang="el-GR" i="1" dirty="0" err="1"/>
              <a:t>οὐ</a:t>
            </a:r>
            <a:r>
              <a:rPr lang="el-GR" i="1" dirty="0"/>
              <a:t> δύνανται</a:t>
            </a:r>
            <a:r>
              <a:rPr lang="el-GR" dirty="0"/>
              <a:t>". (</a:t>
            </a:r>
            <a:r>
              <a:rPr lang="el-GR" i="1" dirty="0" err="1"/>
              <a:t>Στ΄ωδή</a:t>
            </a:r>
            <a:r>
              <a:rPr lang="el-GR" i="1" dirty="0"/>
              <a:t> Κανόνος 7ης Σεπτεμβρίου</a:t>
            </a:r>
            <a:r>
              <a:rPr lang="el-GR" dirty="0"/>
              <a:t>)</a:t>
            </a:r>
          </a:p>
        </p:txBody>
      </p:sp>
    </p:spTree>
    <p:extLst>
      <p:ext uri="{BB962C8B-B14F-4D97-AF65-F5344CB8AC3E}">
        <p14:creationId xmlns:p14="http://schemas.microsoft.com/office/powerpoint/2010/main" val="2233732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23900"/>
          </a:xfrm>
        </p:spPr>
        <p:txBody>
          <a:bodyPr/>
          <a:lstStyle/>
          <a:p>
            <a:pPr algn="ctr"/>
            <a:r>
              <a:rPr lang="el-GR" dirty="0"/>
              <a:t>ΘΕΟΤΟΚΟΣ</a:t>
            </a:r>
          </a:p>
        </p:txBody>
      </p:sp>
      <p:sp>
        <p:nvSpPr>
          <p:cNvPr id="3" name="Θέση περιεχομένου 2"/>
          <p:cNvSpPr>
            <a:spLocks noGrp="1"/>
          </p:cNvSpPr>
          <p:nvPr>
            <p:ph idx="1"/>
          </p:nvPr>
        </p:nvSpPr>
        <p:spPr>
          <a:xfrm>
            <a:off x="0" y="619124"/>
            <a:ext cx="12192000" cy="6238875"/>
          </a:xfrm>
        </p:spPr>
        <p:txBody>
          <a:bodyPr/>
          <a:lstStyle/>
          <a:p>
            <a:r>
              <a:rPr lang="el-GR" dirty="0"/>
              <a:t>Η Θεοτόκος αποτελεί την αρχή της νέας κτίσης, η οποία δημιουργήθηκε από τον Χριστό, τον αντιπρόσωπο του ανθρώπινου γένους στην προοπτική της σωτηρίας, αφού δι' "</a:t>
            </a:r>
            <a:r>
              <a:rPr lang="el-GR" i="1" dirty="0" err="1"/>
              <a:t>Αὐτῆς</a:t>
            </a:r>
            <a:r>
              <a:rPr lang="el-GR" i="1" dirty="0"/>
              <a:t> </a:t>
            </a:r>
            <a:r>
              <a:rPr lang="el-GR" i="1" dirty="0" err="1"/>
              <a:t>γὰρ</a:t>
            </a:r>
            <a:r>
              <a:rPr lang="el-GR" i="1" dirty="0"/>
              <a:t> ὁ κτίστης </a:t>
            </a:r>
            <a:r>
              <a:rPr lang="el-GR" i="1" dirty="0" err="1"/>
              <a:t>πᾶσαν</a:t>
            </a:r>
            <a:r>
              <a:rPr lang="el-GR" i="1" dirty="0"/>
              <a:t> φύσιν </a:t>
            </a:r>
            <a:r>
              <a:rPr lang="el-GR" i="1" dirty="0" err="1"/>
              <a:t>πρὸς</a:t>
            </a:r>
            <a:r>
              <a:rPr lang="el-GR" i="1" dirty="0"/>
              <a:t> </a:t>
            </a:r>
            <a:r>
              <a:rPr lang="el-GR" i="1" dirty="0" err="1"/>
              <a:t>τὸ</a:t>
            </a:r>
            <a:r>
              <a:rPr lang="el-GR" i="1" dirty="0"/>
              <a:t> </a:t>
            </a:r>
            <a:r>
              <a:rPr lang="el-GR" i="1" dirty="0" err="1"/>
              <a:t>κρεῖτον</a:t>
            </a:r>
            <a:r>
              <a:rPr lang="el-GR" i="1" dirty="0"/>
              <a:t> </a:t>
            </a:r>
            <a:r>
              <a:rPr lang="el-GR" i="1" dirty="0" err="1"/>
              <a:t>μετεστοιχείωσεν</a:t>
            </a:r>
            <a:r>
              <a:rPr lang="el-GR" i="1" dirty="0"/>
              <a:t> </a:t>
            </a:r>
            <a:r>
              <a:rPr lang="el-GR" i="1" dirty="0" err="1"/>
              <a:t>διὰ</a:t>
            </a:r>
            <a:r>
              <a:rPr lang="el-GR" i="1" dirty="0"/>
              <a:t> μέσης </a:t>
            </a:r>
            <a:r>
              <a:rPr lang="el-GR" i="1" dirty="0" err="1"/>
              <a:t>τῆς</a:t>
            </a:r>
            <a:r>
              <a:rPr lang="el-GR" i="1" dirty="0"/>
              <a:t> </a:t>
            </a:r>
            <a:r>
              <a:rPr lang="el-GR" i="1" dirty="0" err="1"/>
              <a:t>ἀνθρωπότητος</a:t>
            </a:r>
            <a:r>
              <a:rPr lang="el-GR" dirty="0"/>
              <a:t>" (</a:t>
            </a:r>
            <a:r>
              <a:rPr lang="el-GR" dirty="0" err="1"/>
              <a:t>Ἰωάννου</a:t>
            </a:r>
            <a:r>
              <a:rPr lang="el-GR" dirty="0"/>
              <a:t> </a:t>
            </a:r>
            <a:r>
              <a:rPr lang="el-GR" dirty="0" err="1"/>
              <a:t>Δαμασκηνοῦ</a:t>
            </a:r>
            <a:r>
              <a:rPr lang="el-GR" dirty="0"/>
              <a:t>, </a:t>
            </a:r>
            <a:r>
              <a:rPr lang="el-GR" i="1" dirty="0"/>
              <a:t>Λόγος </a:t>
            </a:r>
            <a:r>
              <a:rPr lang="el-GR" i="1" dirty="0" err="1"/>
              <a:t>εἰς</a:t>
            </a:r>
            <a:r>
              <a:rPr lang="el-GR" i="1" dirty="0"/>
              <a:t> </a:t>
            </a:r>
            <a:r>
              <a:rPr lang="el-GR" i="1" dirty="0" err="1"/>
              <a:t>τὸ</a:t>
            </a:r>
            <a:r>
              <a:rPr lang="el-GR" i="1" dirty="0"/>
              <a:t> </a:t>
            </a:r>
            <a:r>
              <a:rPr lang="el-GR" i="1" dirty="0" err="1"/>
              <a:t>Γενέσιον</a:t>
            </a:r>
            <a:r>
              <a:rPr lang="el-GR" i="1" dirty="0"/>
              <a:t> </a:t>
            </a:r>
            <a:r>
              <a:rPr lang="el-GR" i="1" dirty="0" err="1"/>
              <a:t>τῆς</a:t>
            </a:r>
            <a:r>
              <a:rPr lang="el-GR" i="1" dirty="0"/>
              <a:t> Θεοτόκου</a:t>
            </a:r>
            <a:r>
              <a:rPr lang="el-GR" dirty="0"/>
              <a:t>, 6,1, </a:t>
            </a:r>
            <a:r>
              <a:rPr lang="en-US" dirty="0"/>
              <a:t>PG 96, 661C)</a:t>
            </a:r>
            <a:endParaRPr lang="el-GR" dirty="0"/>
          </a:p>
          <a:p>
            <a:r>
              <a:rPr lang="el-GR" dirty="0"/>
              <a:t>Ο </a:t>
            </a:r>
            <a:r>
              <a:rPr lang="el-GR" b="1" dirty="0"/>
              <a:t>Γρηγόριος ο Θεολόγος </a:t>
            </a:r>
            <a:r>
              <a:rPr lang="el-GR" b="1" dirty="0">
                <a:solidFill>
                  <a:srgbClr val="FF0000"/>
                </a:solidFill>
              </a:rPr>
              <a:t>προειδοποιεί τον </a:t>
            </a:r>
            <a:r>
              <a:rPr lang="el-GR" b="1" dirty="0" err="1">
                <a:solidFill>
                  <a:srgbClr val="FF0000"/>
                </a:solidFill>
              </a:rPr>
              <a:t>Κληδόνιο</a:t>
            </a:r>
            <a:r>
              <a:rPr lang="el-GR" b="1" dirty="0">
                <a:solidFill>
                  <a:srgbClr val="FF0000"/>
                </a:solidFill>
              </a:rPr>
              <a:t> ότι αρνούμενος την αναγνώριση της Μαρίας ως Θεοτόκου</a:t>
            </a:r>
            <a:r>
              <a:rPr lang="el-GR" dirty="0"/>
              <a:t>, και μη λέγοντας ότι ο Υιός "</a:t>
            </a:r>
            <a:r>
              <a:rPr lang="el-GR" i="1" dirty="0" err="1"/>
              <a:t>ἐν</a:t>
            </a:r>
            <a:r>
              <a:rPr lang="el-GR" i="1" dirty="0"/>
              <a:t> </a:t>
            </a:r>
            <a:r>
              <a:rPr lang="el-GR" i="1" dirty="0" err="1"/>
              <a:t>αὐτῇ</a:t>
            </a:r>
            <a:r>
              <a:rPr lang="el-GR" i="1" dirty="0"/>
              <a:t> </a:t>
            </a:r>
            <a:r>
              <a:rPr lang="el-GR" i="1" dirty="0" err="1"/>
              <a:t>διαπεπλάσται</a:t>
            </a:r>
            <a:r>
              <a:rPr lang="el-GR" i="1" dirty="0"/>
              <a:t>... </a:t>
            </a:r>
            <a:r>
              <a:rPr lang="el-GR" i="1" dirty="0" err="1"/>
              <a:t>θεϊκῶς</a:t>
            </a:r>
            <a:r>
              <a:rPr lang="el-GR" i="1" dirty="0"/>
              <a:t> </a:t>
            </a:r>
            <a:r>
              <a:rPr lang="el-GR" i="1" dirty="0" err="1"/>
              <a:t>ἅμα</a:t>
            </a:r>
            <a:r>
              <a:rPr lang="el-GR" i="1" dirty="0"/>
              <a:t> </a:t>
            </a:r>
            <a:r>
              <a:rPr lang="el-GR" i="1" dirty="0" err="1"/>
              <a:t>καὶ</a:t>
            </a:r>
            <a:r>
              <a:rPr lang="el-GR" i="1" dirty="0"/>
              <a:t> </a:t>
            </a:r>
            <a:r>
              <a:rPr lang="el-GR" i="1" dirty="0" err="1"/>
              <a:t>ἀνθρωπίνως</a:t>
            </a:r>
            <a:r>
              <a:rPr lang="el-GR" dirty="0"/>
              <a:t>" </a:t>
            </a:r>
            <a:r>
              <a:rPr lang="el-GR" b="1" dirty="0">
                <a:solidFill>
                  <a:srgbClr val="FF0000"/>
                </a:solidFill>
              </a:rPr>
              <a:t>είναι "</a:t>
            </a:r>
            <a:r>
              <a:rPr lang="el-GR" b="1" i="1" dirty="0" err="1">
                <a:solidFill>
                  <a:srgbClr val="FF0000"/>
                </a:solidFill>
              </a:rPr>
              <a:t>ἄθεος</a:t>
            </a:r>
            <a:r>
              <a:rPr lang="el-GR" b="1" dirty="0">
                <a:solidFill>
                  <a:srgbClr val="FF0000"/>
                </a:solidFill>
              </a:rPr>
              <a:t>"</a:t>
            </a:r>
            <a:r>
              <a:rPr lang="el-GR" dirty="0"/>
              <a:t>. (</a:t>
            </a:r>
            <a:r>
              <a:rPr lang="el-GR" i="1" dirty="0" err="1"/>
              <a:t>Ἐπιστολὴ</a:t>
            </a:r>
            <a:r>
              <a:rPr lang="el-GR" i="1" dirty="0"/>
              <a:t> 101</a:t>
            </a:r>
            <a:r>
              <a:rPr lang="el-GR" dirty="0"/>
              <a:t>, </a:t>
            </a:r>
            <a:r>
              <a:rPr lang="el-GR" i="1" dirty="0" err="1"/>
              <a:t>Πρὸς</a:t>
            </a:r>
            <a:r>
              <a:rPr lang="el-GR" i="1" dirty="0"/>
              <a:t> </a:t>
            </a:r>
            <a:r>
              <a:rPr lang="el-GR" i="1" dirty="0" err="1"/>
              <a:t>Κλυδόνιον</a:t>
            </a:r>
            <a:r>
              <a:rPr lang="el-GR" dirty="0"/>
              <a:t>, </a:t>
            </a:r>
            <a:r>
              <a:rPr lang="en-US" dirty="0"/>
              <a:t>PG 37, 1</a:t>
            </a:r>
            <a:r>
              <a:rPr lang="el-GR" dirty="0"/>
              <a:t>7</a:t>
            </a:r>
            <a:r>
              <a:rPr lang="en-US" dirty="0"/>
              <a:t>7C).</a:t>
            </a:r>
          </a:p>
          <a:p>
            <a:r>
              <a:rPr lang="el-GR" dirty="0"/>
              <a:t>Ανάλογο συλλογισμό βρίσκουμε και στον Ιωάννη τον  Δαμασκηνό, ο οποίος αναρωτιέται: </a:t>
            </a:r>
            <a:r>
              <a:rPr lang="el-GR" b="1" dirty="0">
                <a:solidFill>
                  <a:srgbClr val="FF0000"/>
                </a:solidFill>
                <a:effectLst>
                  <a:outerShdw blurRad="38100" dist="38100" dir="2700000" algn="tl">
                    <a:srgbClr val="000000">
                      <a:alpha val="43137"/>
                    </a:srgbClr>
                  </a:outerShdw>
                </a:effectLst>
              </a:rPr>
              <a:t>"</a:t>
            </a:r>
            <a:r>
              <a:rPr lang="el-GR" b="1" i="1" dirty="0" err="1">
                <a:solidFill>
                  <a:srgbClr val="FF0000"/>
                </a:solidFill>
                <a:effectLst>
                  <a:outerShdw blurRad="38100" dist="38100" dir="2700000" algn="tl">
                    <a:srgbClr val="000000">
                      <a:alpha val="43137"/>
                    </a:srgbClr>
                  </a:outerShdw>
                </a:effectLst>
              </a:rPr>
              <a:t>τὸ</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παιδίον</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Θεὸς</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καὶ</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πῶς</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οὐ</a:t>
            </a:r>
            <a:r>
              <a:rPr lang="el-GR" b="1" i="1" dirty="0">
                <a:solidFill>
                  <a:srgbClr val="FF0000"/>
                </a:solidFill>
                <a:effectLst>
                  <a:outerShdw blurRad="38100" dist="38100" dir="2700000" algn="tl">
                    <a:srgbClr val="000000">
                      <a:alpha val="43137"/>
                    </a:srgbClr>
                  </a:outerShdw>
                </a:effectLst>
              </a:rPr>
              <a:t> Θεοτόκος ἡ </a:t>
            </a:r>
            <a:r>
              <a:rPr lang="el-GR" b="1" i="1" dirty="0" err="1">
                <a:solidFill>
                  <a:srgbClr val="FF0000"/>
                </a:solidFill>
                <a:effectLst>
                  <a:outerShdw blurRad="38100" dist="38100" dir="2700000" algn="tl">
                    <a:srgbClr val="000000">
                      <a:alpha val="43137"/>
                    </a:srgbClr>
                  </a:outerShdw>
                </a:effectLst>
              </a:rPr>
              <a:t>τίκτουσα</a:t>
            </a:r>
            <a:r>
              <a:rPr lang="el-GR" b="1" dirty="0">
                <a:solidFill>
                  <a:srgbClr val="FF0000"/>
                </a:solidFill>
                <a:effectLst>
                  <a:outerShdw blurRad="38100" dist="38100" dir="2700000" algn="tl">
                    <a:srgbClr val="000000">
                      <a:alpha val="43137"/>
                    </a:srgbClr>
                  </a:outerShdw>
                </a:effectLst>
              </a:rPr>
              <a:t>;"</a:t>
            </a:r>
            <a:r>
              <a:rPr lang="el-GR" dirty="0"/>
              <a:t> (</a:t>
            </a:r>
            <a:r>
              <a:rPr lang="el-GR" i="1" dirty="0"/>
              <a:t>Λόγος </a:t>
            </a:r>
            <a:r>
              <a:rPr lang="el-GR" i="1" dirty="0" err="1"/>
              <a:t>εἰς</a:t>
            </a:r>
            <a:r>
              <a:rPr lang="el-GR" i="1" dirty="0"/>
              <a:t> </a:t>
            </a:r>
            <a:r>
              <a:rPr lang="el-GR" i="1" dirty="0" err="1"/>
              <a:t>τὸ</a:t>
            </a:r>
            <a:r>
              <a:rPr lang="el-GR" i="1" dirty="0"/>
              <a:t> </a:t>
            </a:r>
            <a:r>
              <a:rPr lang="el-GR" i="1" dirty="0" err="1"/>
              <a:t>Γενέσιον</a:t>
            </a:r>
            <a:r>
              <a:rPr lang="el-GR" i="1" dirty="0"/>
              <a:t> </a:t>
            </a:r>
            <a:r>
              <a:rPr lang="el-GR" i="1" dirty="0" err="1"/>
              <a:t>τῆς</a:t>
            </a:r>
            <a:r>
              <a:rPr lang="el-GR" i="1" dirty="0"/>
              <a:t> Θεοτόκου</a:t>
            </a:r>
            <a:r>
              <a:rPr lang="el-GR" dirty="0"/>
              <a:t>, 6,1, </a:t>
            </a:r>
            <a:r>
              <a:rPr lang="en-US" dirty="0"/>
              <a:t>PG 96, 66</a:t>
            </a:r>
            <a:r>
              <a:rPr lang="el-GR" dirty="0"/>
              <a:t>8Β</a:t>
            </a:r>
            <a:r>
              <a:rPr lang="en-US" dirty="0"/>
              <a:t>)</a:t>
            </a:r>
            <a:endParaRPr lang="el-GR" dirty="0"/>
          </a:p>
          <a:p>
            <a:r>
              <a:rPr lang="el-GR" dirty="0"/>
              <a:t>Επίσης ο Λεόντιος ο Βυζάντιος επιμένει ότι "</a:t>
            </a:r>
            <a:r>
              <a:rPr lang="el-GR" i="1" dirty="0"/>
              <a:t>μόνον </a:t>
            </a:r>
            <a:r>
              <a:rPr lang="el-GR" i="1" dirty="0" err="1"/>
              <a:t>ἰδικώτατον</a:t>
            </a:r>
            <a:r>
              <a:rPr lang="el-GR" i="1" dirty="0"/>
              <a:t> </a:t>
            </a:r>
            <a:r>
              <a:rPr lang="el-GR" i="1" dirty="0" err="1"/>
              <a:t>καὶ</a:t>
            </a:r>
            <a:r>
              <a:rPr lang="el-GR" i="1" dirty="0"/>
              <a:t> </a:t>
            </a:r>
            <a:r>
              <a:rPr lang="el-GR" i="1" dirty="0" err="1"/>
              <a:t>κυριώτατον</a:t>
            </a:r>
            <a:r>
              <a:rPr lang="el-GR" i="1" dirty="0"/>
              <a:t> </a:t>
            </a:r>
            <a:r>
              <a:rPr lang="el-GR" i="1" dirty="0" err="1"/>
              <a:t>καὶ</a:t>
            </a:r>
            <a:r>
              <a:rPr lang="el-GR" i="1" dirty="0"/>
              <a:t> </a:t>
            </a:r>
            <a:r>
              <a:rPr lang="el-GR" i="1" dirty="0" err="1"/>
              <a:t>σημαντικώτατόν</a:t>
            </a:r>
            <a:r>
              <a:rPr lang="el-GR" i="1" dirty="0"/>
              <a:t> </a:t>
            </a:r>
            <a:r>
              <a:rPr lang="el-GR" i="1" dirty="0" err="1"/>
              <a:t>ἐστι</a:t>
            </a:r>
            <a:r>
              <a:rPr lang="el-GR" i="1" dirty="0"/>
              <a:t> </a:t>
            </a:r>
            <a:r>
              <a:rPr lang="el-GR" i="1" dirty="0" err="1"/>
              <a:t>τῇ</a:t>
            </a:r>
            <a:r>
              <a:rPr lang="el-GR" i="1" dirty="0"/>
              <a:t> </a:t>
            </a:r>
            <a:r>
              <a:rPr lang="el-GR" i="1" dirty="0" err="1"/>
              <a:t>ἁγίᾳ</a:t>
            </a:r>
            <a:r>
              <a:rPr lang="el-GR" i="1" dirty="0"/>
              <a:t> </a:t>
            </a:r>
            <a:r>
              <a:rPr lang="el-GR" i="1" dirty="0" err="1"/>
              <a:t>ἀχράντῳ</a:t>
            </a:r>
            <a:r>
              <a:rPr lang="el-GR" i="1" dirty="0"/>
              <a:t> </a:t>
            </a:r>
            <a:r>
              <a:rPr lang="el-GR" i="1" dirty="0" err="1"/>
              <a:t>καὶ</a:t>
            </a:r>
            <a:r>
              <a:rPr lang="el-GR" i="1" dirty="0"/>
              <a:t> </a:t>
            </a:r>
            <a:r>
              <a:rPr lang="el-GR" i="1" dirty="0" err="1"/>
              <a:t>ἀειδόξῳ</a:t>
            </a:r>
            <a:r>
              <a:rPr lang="el-GR" i="1" dirty="0"/>
              <a:t> </a:t>
            </a:r>
            <a:r>
              <a:rPr lang="el-GR" i="1" dirty="0" err="1"/>
              <a:t>Παρθένῳ</a:t>
            </a:r>
            <a:r>
              <a:rPr lang="el-GR" i="1" dirty="0"/>
              <a:t> </a:t>
            </a:r>
            <a:r>
              <a:rPr lang="el-GR" i="1" dirty="0" err="1"/>
              <a:t>ὄνομα</a:t>
            </a:r>
            <a:r>
              <a:rPr lang="el-GR" i="1" dirty="0"/>
              <a:t>, </a:t>
            </a:r>
            <a:r>
              <a:rPr lang="el-GR" i="1" dirty="0" err="1"/>
              <a:t>τὸ</a:t>
            </a:r>
            <a:r>
              <a:rPr lang="el-GR" i="1" dirty="0"/>
              <a:t> Θεοτόκος</a:t>
            </a:r>
            <a:r>
              <a:rPr lang="el-GR" dirty="0"/>
              <a:t>". (</a:t>
            </a:r>
            <a:r>
              <a:rPr lang="el-GR" i="1" dirty="0" err="1"/>
              <a:t>Κατὰ</a:t>
            </a:r>
            <a:r>
              <a:rPr lang="el-GR" i="1" dirty="0"/>
              <a:t> </a:t>
            </a:r>
            <a:r>
              <a:rPr lang="el-GR" i="1" dirty="0" err="1"/>
              <a:t>Νεστοριανῶν</a:t>
            </a:r>
            <a:r>
              <a:rPr lang="el-GR" dirty="0"/>
              <a:t>, 4,37, </a:t>
            </a:r>
            <a:r>
              <a:rPr lang="en-US" dirty="0"/>
              <a:t>PG86, 1708D)</a:t>
            </a:r>
            <a:endParaRPr lang="el-GR" dirty="0"/>
          </a:p>
        </p:txBody>
      </p:sp>
    </p:spTree>
    <p:extLst>
      <p:ext uri="{BB962C8B-B14F-4D97-AF65-F5344CB8AC3E}">
        <p14:creationId xmlns:p14="http://schemas.microsoft.com/office/powerpoint/2010/main" val="315422582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83</TotalTime>
  <Words>6650</Words>
  <Application>Microsoft Office PowerPoint</Application>
  <PresentationFormat>Ευρεία οθόνη</PresentationFormat>
  <Paragraphs>151</Paragraphs>
  <Slides>33</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33</vt:i4>
      </vt:variant>
    </vt:vector>
  </HeadingPairs>
  <TitlesOfParts>
    <vt:vector size="37" baseType="lpstr">
      <vt:lpstr>Aptos</vt:lpstr>
      <vt:lpstr>Aptos Display</vt:lpstr>
      <vt:lpstr>Arial</vt:lpstr>
      <vt:lpstr>Θέμα του Office</vt:lpstr>
      <vt:lpstr>ΘΕΜΑΤΑ ΠΑΤΕΡΙΚΗΣ ΓΡΑΜΜΑΤΕΙΑΣ  8Η ΕΝΟΤΗΤΑ Η ΔΙΔΑΣΚΑΛΙΑ ΤΗΣ ΕΚΚΛΗΣΙΑΣ ΓΙΑ ΤΗ ΘΕΟΤΟΚΟ ΠΑΡΘΕΝΟΣ ΚΑΙ ΑΕΙΠΑΡΘΕΝΟΣ ΕΥΑ-ΜΑΡΙΑ  </vt:lpstr>
      <vt:lpstr>Η ΔΙΔΑΣΚΑΛΙΑ ΤΗΣ ΕΚΚΛΗΣΙΑΣ  ΓΙΑ ΤΗ ΘΕΟΤΟΚΟ</vt:lpstr>
      <vt:lpstr>ΧΡΙΣΤΟΛΟΓΙΑ-ΣΩΤΗΡΙΟΛΟΓΙΑ</vt:lpstr>
      <vt:lpstr>ΟΙ ΚΥΡΙΕΣ ΓΡΑΜΜΕΣ ΤΗΣ ΠΑΤΕΡΙΚΗΣ ΘΕΟΛΟΓΙΑΣ ΓΙΑ ΤΟ ΠΡΟΣΩΠΟ ΤΗΣ ΘΕΟΤΟΚΟΥ</vt:lpstr>
      <vt:lpstr>ΘΕΟΤΟΚΟΣ</vt:lpstr>
      <vt:lpstr>ΘΕΟΤΟΚΟΣ</vt:lpstr>
      <vt:lpstr>ΘΕΟΤΟΚΟΣ</vt:lpstr>
      <vt:lpstr>ΘΕΟΤΟΚΟΣ</vt:lpstr>
      <vt:lpstr>ΘΕΟΤΟΚΟΣ</vt:lpstr>
      <vt:lpstr>ΘΕΟΤΟΚΟΣ</vt:lpstr>
      <vt:lpstr>ΠΑΡΘΕΝΟΣ ΚΑΙ ΑΕΙΠΑΡΘΕΝΟΣ</vt:lpstr>
      <vt:lpstr>ΠΑΡΘΕΝΟΣ ΚΑΙ ΑΕΙΠΑΡΘΕΝΟΣ</vt:lpstr>
      <vt:lpstr>ΠΑΡΘΕΝΟΣ ΚΑΙ ΑΕΙΠΑΡΘΕΝΟΣ</vt:lpstr>
      <vt:lpstr>ΠΑΡΘΕΝΟΣ ΚΑΙ ΑΕΙΠΑΡΘΕΝΟΣ</vt:lpstr>
      <vt:lpstr>ΠΑΡΘΕΝΟΣ ΚΑΙ ΑΕΙΠΑΡΘΕΝΟΣ</vt:lpstr>
      <vt:lpstr>ΠΑΡΘΕΝΟΣ ΚΑΙ ΑΕΙΠΑΡΘΕΝΟΣ</vt:lpstr>
      <vt:lpstr>ΠΑΡΘΕΝΟΣ ΚΑΙ ΑΕΙΠΑΡΘΕΝΟΣ</vt:lpstr>
      <vt:lpstr>ΠΑΡΘΕΝΟΣ ΚΑΙ ΑΕΙΠΑΡΘΕΝΟΣ</vt:lpstr>
      <vt:lpstr>ΠΑΡΘΕΝΟΣ ΚΑΙ ΑΕΙΠΑΡΘΕΝΟΣ</vt:lpstr>
      <vt:lpstr>ΠΑΡΘΕΝΟΣ ΚΑΙ ΑΕΙΠΑΡΘΕΝΟΣ</vt:lpstr>
      <vt:lpstr>ΠΑΡΘΕΝΟΣ ΚΑΙ ΑΕΙΠΑΡΘΕΝΟΣ</vt:lpstr>
      <vt:lpstr>ΕΥΑ-ΜΑΡΙΑ</vt:lpstr>
      <vt:lpstr>ΕΥΑ-ΜΑΡΙΑ</vt:lpstr>
      <vt:lpstr>ΕΥΑ-ΜΑΡΙΑ</vt:lpstr>
      <vt:lpstr>ΕΥΑ-ΜΑΡΙΑ</vt:lpstr>
      <vt:lpstr>ΕΥΑ-ΜΑΡΙΑ</vt:lpstr>
      <vt:lpstr>ΕΥΑ-ΜΑΡΙΑ</vt:lpstr>
      <vt:lpstr>ΕΥΑ-ΜΑΡΙΑ</vt:lpstr>
      <vt:lpstr>ΕΥΑ-ΜΑΡΙΑ</vt:lpstr>
      <vt:lpstr>ΕΥΑ-ΜΑΡΙΑ</vt:lpstr>
      <vt:lpstr>ΕΥΑ-ΜΑΡΙΑ</vt:lpstr>
      <vt:lpstr>ΕΥΑ-ΜΑΡΙΑ</vt:lpstr>
      <vt:lpstr>ΕΥΑ-ΜΑΡΙΑ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ΘΕΜΑΤΑ ΠΑΤΕΡΙΚΗΣ ΓΡΑΜΜΑΤΕΙΑΣ  8Η ΕΝΟΤΗΤΑ Η ΔΙΔΑΣΚΑΛΙΑ ΤΗΣ ΕΚΚΛΗΣΙΑΣ ΓΙΑ ΤΗ ΘΕΟΤΟΚΟ ΠΑΡΘΕΝΟΣ ΚΑΙ ΑΕΙΠΑΡΘΕΝΟΣ ΕΥΑ-ΜΑΡΙΑ  </dc:title>
  <dc:creator>MARIA KARAMPELIA</dc:creator>
  <cp:lastModifiedBy>MARIA KARAMPELIA</cp:lastModifiedBy>
  <cp:revision>1</cp:revision>
  <dcterms:created xsi:type="dcterms:W3CDTF">2024-05-12T20:36:32Z</dcterms:created>
  <dcterms:modified xsi:type="dcterms:W3CDTF">2024-05-20T12:26:48Z</dcterms:modified>
</cp:coreProperties>
</file>