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8" r:id="rId23"/>
    <p:sldId id="280" r:id="rId24"/>
    <p:sldId id="279" r:id="rId25"/>
    <p:sldId id="277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4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BA3DDBA-1C4C-4501-A4AD-7148E1291F38}" type="datetimeFigureOut">
              <a:rPr lang="el-GR" smtClean="0"/>
              <a:pPr/>
              <a:t>9/1/2023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D9BBF7-BAFB-49E7-8AE7-E541CBC1DA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DDBA-1C4C-4501-A4AD-7148E1291F38}" type="datetimeFigureOut">
              <a:rPr lang="el-GR" smtClean="0"/>
              <a:pPr/>
              <a:t>9/1/2023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9BBF7-BAFB-49E7-8AE7-E541CBC1DA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BA3DDBA-1C4C-4501-A4AD-7148E1291F38}" type="datetimeFigureOut">
              <a:rPr lang="el-GR" smtClean="0"/>
              <a:pPr/>
              <a:t>9/1/2023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CD9BBF7-BAFB-49E7-8AE7-E541CBC1DA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DDBA-1C4C-4501-A4AD-7148E1291F38}" type="datetimeFigureOut">
              <a:rPr lang="el-GR" smtClean="0"/>
              <a:pPr/>
              <a:t>9/1/2023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D9BBF7-BAFB-49E7-8AE7-E541CBC1DA1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DDBA-1C4C-4501-A4AD-7148E1291F38}" type="datetimeFigureOut">
              <a:rPr lang="el-GR" smtClean="0"/>
              <a:pPr/>
              <a:t>9/1/2023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CD9BBF7-BAFB-49E7-8AE7-E541CBC1DA1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A3DDBA-1C4C-4501-A4AD-7148E1291F38}" type="datetimeFigureOut">
              <a:rPr lang="el-GR" smtClean="0"/>
              <a:pPr/>
              <a:t>9/1/2023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CD9BBF7-BAFB-49E7-8AE7-E541CBC1DA1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A3DDBA-1C4C-4501-A4AD-7148E1291F38}" type="datetimeFigureOut">
              <a:rPr lang="el-GR" smtClean="0"/>
              <a:pPr/>
              <a:t>9/1/2023</a:t>
            </a:fld>
            <a:endParaRPr lang="el-GR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CD9BBF7-BAFB-49E7-8AE7-E541CBC1DA1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DDBA-1C4C-4501-A4AD-7148E1291F38}" type="datetimeFigureOut">
              <a:rPr lang="el-GR" smtClean="0"/>
              <a:pPr/>
              <a:t>9/1/2023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D9BBF7-BAFB-49E7-8AE7-E541CBC1DA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DDBA-1C4C-4501-A4AD-7148E1291F38}" type="datetimeFigureOut">
              <a:rPr lang="el-GR" smtClean="0"/>
              <a:pPr/>
              <a:t>9/1/2023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D9BBF7-BAFB-49E7-8AE7-E541CBC1DA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DDBA-1C4C-4501-A4AD-7148E1291F38}" type="datetimeFigureOut">
              <a:rPr lang="el-GR" smtClean="0"/>
              <a:pPr/>
              <a:t>9/1/2023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D9BBF7-BAFB-49E7-8AE7-E541CBC1DA1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BA3DDBA-1C4C-4501-A4AD-7148E1291F38}" type="datetimeFigureOut">
              <a:rPr lang="el-GR" smtClean="0"/>
              <a:pPr/>
              <a:t>9/1/2023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CD9BBF7-BAFB-49E7-8AE7-E541CBC1DA1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BA3DDBA-1C4C-4501-A4AD-7148E1291F38}" type="datetimeFigureOut">
              <a:rPr lang="el-GR" smtClean="0"/>
              <a:pPr/>
              <a:t>9/1/2023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D9BBF7-BAFB-49E7-8AE7-E541CBC1DA1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dreference.com/engr/scholar" TargetMode="External"/><Relationship Id="rId3" Type="http://schemas.openxmlformats.org/officeDocument/2006/relationships/hyperlink" Target="http://www.wordreference.com/engr/concern" TargetMode="External"/><Relationship Id="rId7" Type="http://schemas.openxmlformats.org/officeDocument/2006/relationships/hyperlink" Target="http://www.wordreference.com/engr/trinity" TargetMode="External"/><Relationship Id="rId2" Type="http://schemas.openxmlformats.org/officeDocument/2006/relationships/hyperlink" Target="http://www.wordreference.com/engr/present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wordreference.com/engr/relationship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http://www.wordreference.com/engr/nature" TargetMode="External"/><Relationship Id="rId10" Type="http://schemas.openxmlformats.org/officeDocument/2006/relationships/hyperlink" Target="http://www.wordreference.com/engr/heretical" TargetMode="External"/><Relationship Id="rId4" Type="http://schemas.openxmlformats.org/officeDocument/2006/relationships/hyperlink" Target="http://www.wordreference.com/engr/debate" TargetMode="External"/><Relationship Id="rId9" Type="http://schemas.openxmlformats.org/officeDocument/2006/relationships/hyperlink" Target="http://www.wordreference.com/engr/vie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reference.com/engr/convincing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://www.wordreference.com/engr/argument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wordreference.com/engr/explain" TargetMode="External"/><Relationship Id="rId5" Type="http://schemas.openxmlformats.org/officeDocument/2006/relationships/hyperlink" Target="http://www.wordreference.com/engr/persuasive" TargetMode="External"/><Relationship Id="rId4" Type="http://schemas.openxmlformats.org/officeDocument/2006/relationships/hyperlink" Target="http://www.wordreference.com/engr/articulate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dreference.com/engr/remain" TargetMode="External"/><Relationship Id="rId3" Type="http://schemas.openxmlformats.org/officeDocument/2006/relationships/hyperlink" Target="http://www.wordreference.com/engr/demonstrate" TargetMode="External"/><Relationship Id="rId7" Type="http://schemas.openxmlformats.org/officeDocument/2006/relationships/hyperlink" Target="http://www.wordreference.com/engr/flow" TargetMode="External"/><Relationship Id="rId2" Type="http://schemas.openxmlformats.org/officeDocument/2006/relationships/hyperlink" Target="http://www.wordreference.com/engr/substanc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wordreference.com/engr/flame" TargetMode="External"/><Relationship Id="rId5" Type="http://schemas.openxmlformats.org/officeDocument/2006/relationships/hyperlink" Target="http://www.wordreference.com/engr/burst%20into" TargetMode="External"/><Relationship Id="rId10" Type="http://schemas.openxmlformats.org/officeDocument/2006/relationships/image" Target="../media/image16.jpeg"/><Relationship Id="rId4" Type="http://schemas.openxmlformats.org/officeDocument/2006/relationships/hyperlink" Target="http://www.wordreference.com/engr/clay%20tile" TargetMode="External"/><Relationship Id="rId9" Type="http://schemas.openxmlformats.org/officeDocument/2006/relationships/hyperlink" Target="http://www.wordreference.com/engr/dirt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dreference.com/engr/will" TargetMode="External"/><Relationship Id="rId3" Type="http://schemas.openxmlformats.org/officeDocument/2006/relationships/hyperlink" Target="http://www.wordreference.com/engr/essence" TargetMode="External"/><Relationship Id="rId7" Type="http://schemas.openxmlformats.org/officeDocument/2006/relationships/hyperlink" Target="http://www.wordreference.com/engr/accept" TargetMode="External"/><Relationship Id="rId2" Type="http://schemas.openxmlformats.org/officeDocument/2006/relationships/hyperlink" Target="http://www.wordreference.com/engr/property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wordreference.com/engr/repent" TargetMode="External"/><Relationship Id="rId5" Type="http://schemas.openxmlformats.org/officeDocument/2006/relationships/hyperlink" Target="http://www.wordreference.com/engr/be%20over" TargetMode="External"/><Relationship Id="rId4" Type="http://schemas.openxmlformats.org/officeDocument/2006/relationships/hyperlink" Target="http://www.wordreference.com/engr/war" TargetMode="External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dreference.com/engr/escape" TargetMode="External"/><Relationship Id="rId3" Type="http://schemas.openxmlformats.org/officeDocument/2006/relationships/hyperlink" Target="http://www.wordreference.com/engr/intact" TargetMode="External"/><Relationship Id="rId7" Type="http://schemas.openxmlformats.org/officeDocument/2006/relationships/hyperlink" Target="http://www.wordreference.com/engr/invade" TargetMode="External"/><Relationship Id="rId2" Type="http://schemas.openxmlformats.org/officeDocument/2006/relationships/hyperlink" Target="http://www.wordreference.com/engr/whol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wordreference.com/engr/relics" TargetMode="External"/><Relationship Id="rId5" Type="http://schemas.openxmlformats.org/officeDocument/2006/relationships/hyperlink" Target="http://www.wordreference.com/engr/bury" TargetMode="External"/><Relationship Id="rId4" Type="http://schemas.openxmlformats.org/officeDocument/2006/relationships/hyperlink" Target="http://www.wordreference.com/engr/pass%20away" TargetMode="External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dreference.com/engr/honor" TargetMode="External"/><Relationship Id="rId3" Type="http://schemas.openxmlformats.org/officeDocument/2006/relationships/hyperlink" Target="http://www.wordreference.com/engr/protect" TargetMode="External"/><Relationship Id="rId7" Type="http://schemas.openxmlformats.org/officeDocument/2006/relationships/hyperlink" Target="http://www.wordreference.com/engr/cathedral" TargetMode="External"/><Relationship Id="rId2" Type="http://schemas.openxmlformats.org/officeDocument/2006/relationships/hyperlink" Target="http://www.wordreference.com/engr/throughout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wordreference.com/engr/epidemic" TargetMode="External"/><Relationship Id="rId5" Type="http://schemas.openxmlformats.org/officeDocument/2006/relationships/hyperlink" Target="http://www.wordreference.com/engr/plague" TargetMode="External"/><Relationship Id="rId10" Type="http://schemas.openxmlformats.org/officeDocument/2006/relationships/image" Target="../media/image19.jpeg"/><Relationship Id="rId4" Type="http://schemas.openxmlformats.org/officeDocument/2006/relationships/hyperlink" Target="http://www.wordreference.com/engr/invasion" TargetMode="External"/><Relationship Id="rId9" Type="http://schemas.openxmlformats.org/officeDocument/2006/relationships/hyperlink" Target="http://www.wordreference.com/engr/lie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dreference.com/engr/material" TargetMode="External"/><Relationship Id="rId3" Type="http://schemas.openxmlformats.org/officeDocument/2006/relationships/hyperlink" Target="http://www.wordreference.com/engr/spiritual" TargetMode="External"/><Relationship Id="rId7" Type="http://schemas.openxmlformats.org/officeDocument/2006/relationships/hyperlink" Target="http://www.wordreference.com/engr/obsession" TargetMode="External"/><Relationship Id="rId2" Type="http://schemas.openxmlformats.org/officeDocument/2006/relationships/hyperlink" Target="http://www.wordreference.com/engr/responsibility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wordreference.com/engr/humankind" TargetMode="External"/><Relationship Id="rId5" Type="http://schemas.openxmlformats.org/officeDocument/2006/relationships/hyperlink" Target="http://www.wordreference.com/engr/grieve" TargetMode="External"/><Relationship Id="rId10" Type="http://schemas.openxmlformats.org/officeDocument/2006/relationships/image" Target="../media/image20.jpeg"/><Relationship Id="rId4" Type="http://schemas.openxmlformats.org/officeDocument/2006/relationships/hyperlink" Target="http://www.wordreference.com/engr/injustice" TargetMode="External"/><Relationship Id="rId9" Type="http://schemas.openxmlformats.org/officeDocument/2006/relationships/hyperlink" Target="http://www.wordreference.com/engr/possessions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dreference.com/engr/own" TargetMode="External"/><Relationship Id="rId3" Type="http://schemas.openxmlformats.org/officeDocument/2006/relationships/hyperlink" Target="http://www.wordreference.com/engr/guidance" TargetMode="External"/><Relationship Id="rId7" Type="http://schemas.openxmlformats.org/officeDocument/2006/relationships/hyperlink" Target="http://www.wordreference.com/engr/tend%20to" TargetMode="External"/><Relationship Id="rId2" Type="http://schemas.openxmlformats.org/officeDocument/2006/relationships/hyperlink" Target="http://www.wordreference.com/engr/constantly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wordreference.com/engr/gift" TargetMode="External"/><Relationship Id="rId5" Type="http://schemas.openxmlformats.org/officeDocument/2006/relationships/hyperlink" Target="http://www.wordreference.com/engr/task" TargetMode="External"/><Relationship Id="rId4" Type="http://schemas.openxmlformats.org/officeDocument/2006/relationships/hyperlink" Target="http://www.wordreference.com/engr/preparation" TargetMode="External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dreference.com/engr/modesty" TargetMode="External"/><Relationship Id="rId3" Type="http://schemas.openxmlformats.org/officeDocument/2006/relationships/hyperlink" Target="http://www.wordreference.com/engr/widow" TargetMode="External"/><Relationship Id="rId7" Type="http://schemas.openxmlformats.org/officeDocument/2006/relationships/hyperlink" Target="http://www.wordreference.com/engr/humility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://www.wordreference.com/engr/shepherd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wordreference.com/engr/uneducated" TargetMode="External"/><Relationship Id="rId11" Type="http://schemas.openxmlformats.org/officeDocument/2006/relationships/hyperlink" Target="http://www.wordreference.com/engr/sage" TargetMode="External"/><Relationship Id="rId5" Type="http://schemas.openxmlformats.org/officeDocument/2006/relationships/hyperlink" Target="https://www.macmillandictionary.com/dictionary/british/in-short-order" TargetMode="External"/><Relationship Id="rId10" Type="http://schemas.openxmlformats.org/officeDocument/2006/relationships/hyperlink" Target="http://www.wordreference.com/engr/astute" TargetMode="External"/><Relationship Id="rId4" Type="http://schemas.openxmlformats.org/officeDocument/2006/relationships/hyperlink" Target="http://www.wordreference.com/engr/ordain" TargetMode="External"/><Relationship Id="rId9" Type="http://schemas.openxmlformats.org/officeDocument/2006/relationships/hyperlink" Target="http://www.wordreference.com/engr/perceptiv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ca.org/saints/lives/2000/12/12/103526-st-spyridon-the-wonderworker-and-bishop-of-tremithus" TargetMode="External"/><Relationship Id="rId2" Type="http://schemas.openxmlformats.org/officeDocument/2006/relationships/hyperlink" Target="https://youtu.be/YVzn4xcbM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rthodoxwiki.org/Spyridon_of_Trimythou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wordreference.com/engr/persecution" TargetMode="External"/><Relationship Id="rId7" Type="http://schemas.openxmlformats.org/officeDocument/2006/relationships/hyperlink" Target="http://www.wordreference.com/engr/harsh" TargetMode="External"/><Relationship Id="rId2" Type="http://schemas.openxmlformats.org/officeDocument/2006/relationships/hyperlink" Target="http://www.wordreference.com/engr/grant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wordreference.com/engr/labor%20camp" TargetMode="External"/><Relationship Id="rId5" Type="http://schemas.openxmlformats.org/officeDocument/2006/relationships/hyperlink" Target="http://www.wordreference.com/engr/imprison" TargetMode="External"/><Relationship Id="rId4" Type="http://schemas.openxmlformats.org/officeDocument/2006/relationships/hyperlink" Target="http://www.wordreference.com/engr/common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dreference.com/engr/needy" TargetMode="External"/><Relationship Id="rId3" Type="http://schemas.openxmlformats.org/officeDocument/2006/relationships/hyperlink" Target="http://www.wordreference.com/engr/cure" TargetMode="External"/><Relationship Id="rId7" Type="http://schemas.openxmlformats.org/officeDocument/2006/relationships/hyperlink" Target="http://www.wordreference.com/engr/minister" TargetMode="External"/><Relationship Id="rId2" Type="http://schemas.openxmlformats.org/officeDocument/2006/relationships/hyperlink" Target="http://www.wordreference.com/engr/numerou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wordreference.com/engr/drought" TargetMode="External"/><Relationship Id="rId5" Type="http://schemas.openxmlformats.org/officeDocument/2006/relationships/hyperlink" Target="http://www.wordreference.com/engr/famine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://www.wordreference.com/engr/provide" TargetMode="Externa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reference.com/engr/rob" TargetMode="External"/><Relationship Id="rId2" Type="http://schemas.openxmlformats.org/officeDocument/2006/relationships/hyperlink" Target="http://www.wordreference.com/engr/resurrect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hyperlink" Target="http://www.wordreference.com/engr/punish" TargetMode="External"/><Relationship Id="rId4" Type="http://schemas.openxmlformats.org/officeDocument/2006/relationships/hyperlink" Target="http://www.wordreference.com/engr/chea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reference.com/engr/livestock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://www.wordreference.com/engr/stea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hyperlink" Target="http://www.wordreference.com/engr/forgive" TargetMode="External"/><Relationship Id="rId4" Type="http://schemas.openxmlformats.org/officeDocument/2006/relationships/hyperlink" Target="https://www.macmillandictionary.com/dictionary/british/on-the-spot_2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dreference.com/engr/pray" TargetMode="External"/><Relationship Id="rId3" Type="http://schemas.openxmlformats.org/officeDocument/2006/relationships/hyperlink" Target="http://www.wordreference.com/engr/wrongly" TargetMode="External"/><Relationship Id="rId7" Type="http://schemas.openxmlformats.org/officeDocument/2006/relationships/hyperlink" Target="http://www.wordreference.com/engr/flood" TargetMode="External"/><Relationship Id="rId12" Type="http://schemas.openxmlformats.org/officeDocument/2006/relationships/image" Target="../media/image11.jpeg"/><Relationship Id="rId2" Type="http://schemas.openxmlformats.org/officeDocument/2006/relationships/hyperlink" Target="http://www.wordreference.com/engr/rush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wordreference.com/engr/local" TargetMode="External"/><Relationship Id="rId11" Type="http://schemas.openxmlformats.org/officeDocument/2006/relationships/hyperlink" Target="http://www.wordreference.com/engr/make%20way" TargetMode="External"/><Relationship Id="rId5" Type="http://schemas.openxmlformats.org/officeDocument/2006/relationships/hyperlink" Target="http://www.wordreference.com/engr/crime" TargetMode="External"/><Relationship Id="rId10" Type="http://schemas.openxmlformats.org/officeDocument/2006/relationships/hyperlink" Target="http://www.wordreference.com/engr/part" TargetMode="External"/><Relationship Id="rId4" Type="http://schemas.openxmlformats.org/officeDocument/2006/relationships/hyperlink" Target="http://www.wordreference.com/engr/accuse" TargetMode="External"/><Relationship Id="rId9" Type="http://schemas.openxmlformats.org/officeDocument/2006/relationships/hyperlink" Target="http://www.wordreference.com/engr/assistanc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reference.com/engr/keepsafe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://www.wordreference.com/engr/jewelry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wordreference.com/engr/jewel" TargetMode="External"/><Relationship Id="rId5" Type="http://schemas.openxmlformats.org/officeDocument/2006/relationships/hyperlink" Target="http://www.wordreference.com/engr/gravesite" TargetMode="External"/><Relationship Id="rId4" Type="http://schemas.openxmlformats.org/officeDocument/2006/relationships/hyperlink" Target="http://www.wordreference.com/engr/hid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dreference.com/engr/doctrine" TargetMode="External"/><Relationship Id="rId3" Type="http://schemas.openxmlformats.org/officeDocument/2006/relationships/hyperlink" Target="http://www.wordreference.com/engr/ecumenical" TargetMode="External"/><Relationship Id="rId7" Type="http://schemas.openxmlformats.org/officeDocument/2006/relationships/hyperlink" Target="http://www.wordreference.com/engr/representative" TargetMode="External"/><Relationship Id="rId2" Type="http://schemas.openxmlformats.org/officeDocument/2006/relationships/hyperlink" Target="http://www.wordreference.com/engr/attend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wordreference.com/engr/meeting" TargetMode="External"/><Relationship Id="rId5" Type="http://schemas.openxmlformats.org/officeDocument/2006/relationships/hyperlink" Target="http://www.wordreference.com/engr/formal" TargetMode="External"/><Relationship Id="rId4" Type="http://schemas.openxmlformats.org/officeDocument/2006/relationships/hyperlink" Target="https://en.wikipedia.org/wiki/Nicaea" TargetMode="Externa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SAINT SPYRIDON</a:t>
            </a:r>
            <a:endParaRPr lang="el-GR" dirty="0"/>
          </a:p>
        </p:txBody>
      </p:sp>
      <p:pic>
        <p:nvPicPr>
          <p:cNvPr id="6" name="5 - Θέση περιεχομένου" descr="SPYRIDON-223x3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958180"/>
            <a:ext cx="3505200" cy="398541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FIRST ECUMENICAL SYNOD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St. Nicholas of Myra was also </a:t>
            </a:r>
            <a:r>
              <a:rPr lang="en-US" dirty="0" smtClean="0">
                <a:hlinkClick r:id="rId2"/>
              </a:rPr>
              <a:t>present</a:t>
            </a:r>
            <a:r>
              <a:rPr lang="en-US" dirty="0" smtClean="0"/>
              <a:t> in the at this first Synod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 Council meeting was greatly </a:t>
            </a:r>
            <a:r>
              <a:rPr lang="en-US" dirty="0" smtClean="0">
                <a:hlinkClick r:id="rId3"/>
              </a:rPr>
              <a:t>concerned</a:t>
            </a:r>
            <a:r>
              <a:rPr lang="en-US" dirty="0" smtClean="0"/>
              <a:t> with a </a:t>
            </a:r>
            <a:r>
              <a:rPr lang="en-US" dirty="0" smtClean="0">
                <a:hlinkClick r:id="rId4"/>
              </a:rPr>
              <a:t>debate</a:t>
            </a:r>
            <a:r>
              <a:rPr lang="en-US" dirty="0" smtClean="0"/>
              <a:t> over the true </a:t>
            </a:r>
            <a:r>
              <a:rPr lang="en-US" dirty="0" smtClean="0">
                <a:hlinkClick r:id="rId5"/>
              </a:rPr>
              <a:t>nature</a:t>
            </a:r>
            <a:r>
              <a:rPr lang="en-US" dirty="0" smtClean="0"/>
              <a:t> of Christ and the </a:t>
            </a:r>
            <a:r>
              <a:rPr lang="en-US" dirty="0" smtClean="0">
                <a:hlinkClick r:id="rId6"/>
              </a:rPr>
              <a:t>relationship</a:t>
            </a:r>
            <a:r>
              <a:rPr lang="en-US" dirty="0" smtClean="0"/>
              <a:t> among the Holy </a:t>
            </a:r>
            <a:r>
              <a:rPr lang="en-US" dirty="0" smtClean="0">
                <a:hlinkClick r:id="rId7"/>
              </a:rPr>
              <a:t>Trinity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Arios</a:t>
            </a:r>
            <a:r>
              <a:rPr lang="en-US" dirty="0" smtClean="0"/>
              <a:t>,  a clever </a:t>
            </a:r>
            <a:r>
              <a:rPr lang="en-US" dirty="0" smtClean="0">
                <a:hlinkClick r:id="rId8"/>
              </a:rPr>
              <a:t>scholar</a:t>
            </a:r>
            <a:r>
              <a:rPr lang="en-US" dirty="0" smtClean="0"/>
              <a:t>, was in support of a </a:t>
            </a:r>
            <a:r>
              <a:rPr lang="en-US" dirty="0" smtClean="0">
                <a:hlinkClick r:id="rId9"/>
              </a:rPr>
              <a:t>view</a:t>
            </a:r>
            <a:r>
              <a:rPr lang="en-US" dirty="0" smtClean="0"/>
              <a:t> that many thought to be </a:t>
            </a:r>
            <a:r>
              <a:rPr lang="en-US" dirty="0" smtClean="0">
                <a:hlinkClick r:id="rId10"/>
              </a:rPr>
              <a:t>heretical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5" name="4 - Θέση περιεχομένου" descr="350px-First_Council_of_Nicea-stavropoleos_church.JPG"/>
          <p:cNvPicPr>
            <a:picLocks noGrp="1" noChangeAspect="1"/>
          </p:cNvPicPr>
          <p:nvPr>
            <p:ph sz="quarter" idx="2"/>
          </p:nvPr>
        </p:nvPicPr>
        <p:blipFill>
          <a:blip r:embed="rId11" cstate="print"/>
          <a:stretch>
            <a:fillRect/>
          </a:stretch>
        </p:blipFill>
        <p:spPr>
          <a:xfrm>
            <a:off x="5219326" y="2057400"/>
            <a:ext cx="3315074" cy="335279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ECUMENICAL SYNOD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 smtClean="0"/>
              <a:t>Arios’s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argument</a:t>
            </a:r>
            <a:r>
              <a:rPr lang="en-US" dirty="0" smtClean="0"/>
              <a:t> was quite </a:t>
            </a:r>
            <a:r>
              <a:rPr lang="en-US" dirty="0" smtClean="0">
                <a:hlinkClick r:id="rId3"/>
              </a:rPr>
              <a:t>convincing</a:t>
            </a:r>
            <a:r>
              <a:rPr lang="en-US" dirty="0" smtClean="0"/>
              <a:t> as he was an </a:t>
            </a:r>
            <a:r>
              <a:rPr lang="en-US" dirty="0" smtClean="0">
                <a:hlinkClick r:id="rId4"/>
              </a:rPr>
              <a:t>articulate</a:t>
            </a:r>
            <a:r>
              <a:rPr lang="en-US" dirty="0" smtClean="0"/>
              <a:t> and </a:t>
            </a:r>
            <a:r>
              <a:rPr lang="en-US" dirty="0" smtClean="0">
                <a:hlinkClick r:id="rId5"/>
              </a:rPr>
              <a:t>persuasive</a:t>
            </a:r>
            <a:r>
              <a:rPr lang="en-US" dirty="0" smtClean="0"/>
              <a:t> speaker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Spyridon</a:t>
            </a:r>
            <a:r>
              <a:rPr lang="en-US" dirty="0" smtClean="0"/>
              <a:t>, the uneducated country man, chose to speak and </a:t>
            </a:r>
            <a:r>
              <a:rPr lang="en-US" dirty="0" smtClean="0">
                <a:hlinkClick r:id="rId6"/>
              </a:rPr>
              <a:t>explained </a:t>
            </a:r>
            <a:r>
              <a:rPr lang="en-US" dirty="0" smtClean="0"/>
              <a:t>to </a:t>
            </a:r>
            <a:r>
              <a:rPr lang="en-US" dirty="0" err="1" smtClean="0"/>
              <a:t>Arios</a:t>
            </a:r>
            <a:r>
              <a:rPr lang="en-US" dirty="0" smtClean="0"/>
              <a:t> and the Council the true nature of the Holy Trinity</a:t>
            </a:r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6" name="5 - Θέση περιεχομένου" descr="agiosspyridon.jpg"/>
          <p:cNvPicPr>
            <a:picLocks noGrp="1" noChangeAspect="1"/>
          </p:cNvPicPr>
          <p:nvPr>
            <p:ph sz="quarter" idx="2"/>
          </p:nvPr>
        </p:nvPicPr>
        <p:blipFill>
          <a:blip r:embed="rId7" cstate="print"/>
          <a:stretch>
            <a:fillRect/>
          </a:stretch>
        </p:blipFill>
        <p:spPr>
          <a:xfrm>
            <a:off x="5410200" y="2057400"/>
            <a:ext cx="2743200" cy="35052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FIRST ECUMENICAL SYNOD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488743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3100" dirty="0" smtClean="0"/>
              <a:t>All three are of the one </a:t>
            </a:r>
            <a:r>
              <a:rPr lang="en-US" sz="3100" dirty="0" smtClean="0">
                <a:hlinkClick r:id="rId2"/>
              </a:rPr>
              <a:t>substance </a:t>
            </a:r>
            <a:r>
              <a:rPr lang="en-US" sz="3100" dirty="0" smtClean="0"/>
              <a:t>with God, the Father</a:t>
            </a:r>
          </a:p>
          <a:p>
            <a:pPr>
              <a:buFont typeface="Wingdings" pitchFamily="2" charset="2"/>
              <a:buChar char="v"/>
            </a:pPr>
            <a:r>
              <a:rPr lang="en-US" sz="3100" dirty="0" smtClean="0"/>
              <a:t>He </a:t>
            </a:r>
            <a:r>
              <a:rPr lang="en-US" sz="3100" dirty="0" smtClean="0">
                <a:hlinkClick r:id="rId3"/>
              </a:rPr>
              <a:t>demonstrated </a:t>
            </a:r>
            <a:r>
              <a:rPr lang="en-US" sz="3100" dirty="0" smtClean="0"/>
              <a:t>his idea by holding a piece of </a:t>
            </a:r>
            <a:r>
              <a:rPr lang="en-US" sz="3100" dirty="0" smtClean="0">
                <a:hlinkClick r:id="rId4"/>
              </a:rPr>
              <a:t>clay tile</a:t>
            </a:r>
            <a:endParaRPr lang="en-US" sz="3100" dirty="0" smtClean="0"/>
          </a:p>
          <a:p>
            <a:pPr>
              <a:buFont typeface="Wingdings" pitchFamily="2" charset="2"/>
              <a:buChar char="v"/>
            </a:pPr>
            <a:r>
              <a:rPr lang="en-US" sz="3100" dirty="0" smtClean="0"/>
              <a:t>He first said “In the name of the Father” and the clay </a:t>
            </a:r>
            <a:r>
              <a:rPr lang="en-US" sz="3100" dirty="0" smtClean="0">
                <a:hlinkClick r:id="rId5"/>
              </a:rPr>
              <a:t>burst into </a:t>
            </a:r>
            <a:r>
              <a:rPr lang="en-US" sz="3100" dirty="0" smtClean="0">
                <a:hlinkClick r:id="rId6"/>
              </a:rPr>
              <a:t>flames</a:t>
            </a:r>
            <a:endParaRPr lang="en-US" sz="3100" dirty="0" smtClean="0"/>
          </a:p>
          <a:p>
            <a:pPr>
              <a:buFont typeface="Wingdings" pitchFamily="2" charset="2"/>
              <a:buChar char="v"/>
            </a:pPr>
            <a:r>
              <a:rPr lang="en-US" sz="3100" dirty="0" smtClean="0"/>
              <a:t>Then “And the Son” and water </a:t>
            </a:r>
            <a:r>
              <a:rPr lang="en-US" sz="3100" dirty="0" smtClean="0">
                <a:hlinkClick r:id="rId7"/>
              </a:rPr>
              <a:t>flowed</a:t>
            </a:r>
            <a:r>
              <a:rPr lang="en-US" sz="3100" dirty="0" smtClean="0"/>
              <a:t> from the clay</a:t>
            </a:r>
          </a:p>
          <a:p>
            <a:pPr>
              <a:buFont typeface="Wingdings" pitchFamily="2" charset="2"/>
              <a:buChar char="v"/>
            </a:pPr>
            <a:r>
              <a:rPr lang="en-US" sz="3100" dirty="0" smtClean="0"/>
              <a:t>“And the Holy Spirit”, and in his hand there </a:t>
            </a:r>
            <a:r>
              <a:rPr lang="en-US" sz="3100" dirty="0" smtClean="0">
                <a:hlinkClick r:id="rId8"/>
              </a:rPr>
              <a:t>remained </a:t>
            </a:r>
            <a:r>
              <a:rPr lang="en-US" sz="3100" dirty="0" smtClean="0"/>
              <a:t>only </a:t>
            </a:r>
            <a:r>
              <a:rPr lang="en-US" sz="3100" dirty="0" smtClean="0">
                <a:hlinkClick r:id="rId9"/>
              </a:rPr>
              <a:t>dirt</a:t>
            </a:r>
            <a:endParaRPr lang="en-US" sz="3100" dirty="0" smtClean="0"/>
          </a:p>
          <a:p>
            <a:endParaRPr lang="el-GR" dirty="0"/>
          </a:p>
        </p:txBody>
      </p:sp>
      <p:pic>
        <p:nvPicPr>
          <p:cNvPr id="5" name="4 - Θέση περιεχομένου" descr="250px-THE_FIRST_COUNCIL_OF_NICEA.jpg"/>
          <p:cNvPicPr>
            <a:picLocks noGrp="1" noChangeAspect="1"/>
          </p:cNvPicPr>
          <p:nvPr>
            <p:ph sz="quarter" idx="2"/>
          </p:nvPr>
        </p:nvPicPr>
        <p:blipFill>
          <a:blip r:embed="rId10" cstate="print"/>
          <a:stretch>
            <a:fillRect/>
          </a:stretch>
        </p:blipFill>
        <p:spPr>
          <a:xfrm>
            <a:off x="5181601" y="2332038"/>
            <a:ext cx="2792412" cy="353536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FIRST ECUMENICAL SYNOD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The three </a:t>
            </a:r>
            <a:r>
              <a:rPr lang="en-US" dirty="0" smtClean="0">
                <a:hlinkClick r:id="rId2"/>
              </a:rPr>
              <a:t>properties</a:t>
            </a:r>
            <a:r>
              <a:rPr lang="en-US" dirty="0" smtClean="0"/>
              <a:t> of the spirit-fire, water and earth showed themselves to be of one </a:t>
            </a:r>
            <a:r>
              <a:rPr lang="en-US" dirty="0" smtClean="0">
                <a:hlinkClick r:id="rId3"/>
              </a:rPr>
              <a:t>essence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Arios’s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war</a:t>
            </a:r>
            <a:r>
              <a:rPr lang="en-US" dirty="0" smtClean="0"/>
              <a:t> of words </a:t>
            </a:r>
            <a:r>
              <a:rPr lang="en-US" dirty="0" smtClean="0">
                <a:hlinkClick r:id="rId5"/>
              </a:rPr>
              <a:t>was over </a:t>
            </a:r>
            <a:r>
              <a:rPr lang="en-US" dirty="0" smtClean="0"/>
              <a:t>and he </a:t>
            </a:r>
            <a:r>
              <a:rPr lang="en-US" dirty="0" smtClean="0">
                <a:hlinkClick r:id="rId6"/>
              </a:rPr>
              <a:t>repented</a:t>
            </a:r>
            <a:r>
              <a:rPr lang="en-US" dirty="0" smtClean="0"/>
              <a:t> his heresy and </a:t>
            </a:r>
            <a:r>
              <a:rPr lang="en-US" dirty="0" smtClean="0">
                <a:hlinkClick r:id="rId7"/>
              </a:rPr>
              <a:t>accepted</a:t>
            </a:r>
            <a:r>
              <a:rPr lang="en-US" dirty="0" smtClean="0"/>
              <a:t> the </a:t>
            </a:r>
            <a:r>
              <a:rPr lang="en-US" dirty="0" smtClean="0">
                <a:hlinkClick r:id="rId8"/>
              </a:rPr>
              <a:t>will </a:t>
            </a:r>
            <a:r>
              <a:rPr lang="en-US" dirty="0" smtClean="0"/>
              <a:t>of God</a:t>
            </a:r>
            <a:endParaRPr lang="el-GR" dirty="0"/>
          </a:p>
        </p:txBody>
      </p:sp>
      <p:pic>
        <p:nvPicPr>
          <p:cNvPr id="5" name="4 - Θέση περιεχομένου" descr="Agion318Pateron08s.jpg"/>
          <p:cNvPicPr>
            <a:picLocks noGrp="1" noChangeAspect="1"/>
          </p:cNvPicPr>
          <p:nvPr>
            <p:ph sz="quarter" idx="2"/>
          </p:nvPr>
        </p:nvPicPr>
        <p:blipFill>
          <a:blip r:embed="rId9" cstate="print"/>
          <a:stretch>
            <a:fillRect/>
          </a:stretch>
        </p:blipFill>
        <p:spPr>
          <a:xfrm>
            <a:off x="5410200" y="2438400"/>
            <a:ext cx="2362200" cy="2667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CORFU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526843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err="1" smtClean="0"/>
              <a:t>Spyridon’s</a:t>
            </a:r>
            <a:r>
              <a:rPr lang="en-US" sz="2400" dirty="0" smtClean="0"/>
              <a:t> holy body has remained </a:t>
            </a:r>
            <a:r>
              <a:rPr lang="en-US" sz="2400" dirty="0" smtClean="0">
                <a:hlinkClick r:id="rId2"/>
              </a:rPr>
              <a:t>whole</a:t>
            </a:r>
            <a:r>
              <a:rPr lang="en-US" sz="2400" dirty="0" smtClean="0"/>
              <a:t> and </a:t>
            </a:r>
            <a:r>
              <a:rPr lang="en-US" sz="2400" dirty="0" smtClean="0">
                <a:hlinkClick r:id="rId3"/>
              </a:rPr>
              <a:t>intact</a:t>
            </a:r>
            <a:r>
              <a:rPr lang="en-US" sz="2400" dirty="0" smtClean="0"/>
              <a:t> since he </a:t>
            </a:r>
            <a:r>
              <a:rPr lang="en-US" sz="2400" dirty="0" smtClean="0">
                <a:hlinkClick r:id="rId4"/>
              </a:rPr>
              <a:t>passed away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He was</a:t>
            </a:r>
            <a:r>
              <a:rPr lang="en-US" sz="2400" dirty="0" smtClean="0">
                <a:hlinkClick r:id="rId5"/>
              </a:rPr>
              <a:t> buried </a:t>
            </a:r>
            <a:r>
              <a:rPr lang="en-US" sz="2400" dirty="0" smtClean="0"/>
              <a:t>in Cyprus until the 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when his </a:t>
            </a:r>
            <a:r>
              <a:rPr lang="en-US" sz="2400" dirty="0" smtClean="0">
                <a:hlinkClick r:id="rId6"/>
              </a:rPr>
              <a:t>relics</a:t>
            </a:r>
            <a:r>
              <a:rPr lang="en-US" sz="2400" dirty="0" smtClean="0"/>
              <a:t> were brought to Constantinople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When the city was </a:t>
            </a:r>
            <a:r>
              <a:rPr lang="en-US" sz="2400" dirty="0" smtClean="0">
                <a:hlinkClick r:id="rId7"/>
              </a:rPr>
              <a:t>invaded </a:t>
            </a:r>
            <a:r>
              <a:rPr lang="en-US" sz="2400" dirty="0" smtClean="0"/>
              <a:t>by the Turks in 1453, a priest </a:t>
            </a:r>
            <a:r>
              <a:rPr lang="en-US" sz="2400" dirty="0" smtClean="0">
                <a:hlinkClick r:id="rId8"/>
              </a:rPr>
              <a:t>escaped</a:t>
            </a:r>
            <a:r>
              <a:rPr lang="en-US" sz="2400" dirty="0" smtClean="0"/>
              <a:t> from the city with the sacred relics and brought first to Epirus and then to the island of Corfu in 1456</a:t>
            </a:r>
            <a:endParaRPr lang="el-GR" sz="2400" dirty="0"/>
          </a:p>
        </p:txBody>
      </p:sp>
      <p:pic>
        <p:nvPicPr>
          <p:cNvPr id="5" name="4 - Θέση περιεχομένου" descr="cap-sf-spiridon-rus1.jpg"/>
          <p:cNvPicPr>
            <a:picLocks noGrp="1" noChangeAspect="1"/>
          </p:cNvPicPr>
          <p:nvPr>
            <p:ph sz="quarter" idx="2"/>
          </p:nvPr>
        </p:nvPicPr>
        <p:blipFill>
          <a:blip r:embed="rId9" cstate="print"/>
          <a:stretch>
            <a:fillRect/>
          </a:stretch>
        </p:blipFill>
        <p:spPr>
          <a:xfrm>
            <a:off x="5105400" y="2362200"/>
            <a:ext cx="3352800" cy="27432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CORFU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hlinkClick r:id="rId2"/>
              </a:rPr>
              <a:t>Throughout</a:t>
            </a:r>
            <a:r>
              <a:rPr lang="en-US" dirty="0" smtClean="0"/>
              <a:t> the centuries the </a:t>
            </a:r>
            <a:r>
              <a:rPr lang="en-US" dirty="0" err="1" smtClean="0"/>
              <a:t>Miracleworker</a:t>
            </a:r>
            <a:r>
              <a:rPr lang="en-US" dirty="0" smtClean="0"/>
              <a:t> has </a:t>
            </a:r>
            <a:r>
              <a:rPr lang="en-US" dirty="0" smtClean="0">
                <a:hlinkClick r:id="rId3"/>
              </a:rPr>
              <a:t>protected</a:t>
            </a:r>
            <a:r>
              <a:rPr lang="en-US" dirty="0" smtClean="0"/>
              <a:t> the island from barbaric </a:t>
            </a:r>
            <a:r>
              <a:rPr lang="en-US" dirty="0" smtClean="0">
                <a:hlinkClick r:id="rId4"/>
              </a:rPr>
              <a:t>invasions</a:t>
            </a:r>
            <a:r>
              <a:rPr lang="en-US" dirty="0" smtClean="0"/>
              <a:t>, </a:t>
            </a:r>
            <a:r>
              <a:rPr lang="en-US" dirty="0" smtClean="0">
                <a:hlinkClick r:id="rId5"/>
              </a:rPr>
              <a:t>plagues</a:t>
            </a:r>
            <a:r>
              <a:rPr lang="en-US" dirty="0" smtClean="0"/>
              <a:t> and </a:t>
            </a:r>
            <a:r>
              <a:rPr lang="en-US" dirty="0" smtClean="0">
                <a:hlinkClick r:id="rId6"/>
              </a:rPr>
              <a:t>epidemics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 </a:t>
            </a:r>
            <a:r>
              <a:rPr lang="en-US" dirty="0" smtClean="0">
                <a:hlinkClick r:id="rId7"/>
              </a:rPr>
              <a:t>cathedral</a:t>
            </a:r>
            <a:r>
              <a:rPr lang="en-US" dirty="0" smtClean="0"/>
              <a:t> was built in his </a:t>
            </a:r>
            <a:r>
              <a:rPr lang="en-US" dirty="0" smtClean="0">
                <a:hlinkClick r:id="rId8"/>
              </a:rPr>
              <a:t>honor</a:t>
            </a:r>
            <a:r>
              <a:rPr lang="en-US" dirty="0" smtClean="0"/>
              <a:t> and St. </a:t>
            </a:r>
            <a:r>
              <a:rPr lang="en-US" dirty="0" err="1" smtClean="0"/>
              <a:t>Spyridon’s</a:t>
            </a:r>
            <a:r>
              <a:rPr lang="en-US" dirty="0" smtClean="0"/>
              <a:t> relics </a:t>
            </a:r>
            <a:r>
              <a:rPr lang="en-US" dirty="0" smtClean="0">
                <a:hlinkClick r:id="rId9"/>
              </a:rPr>
              <a:t>lie </a:t>
            </a:r>
            <a:r>
              <a:rPr lang="en-US" dirty="0" smtClean="0"/>
              <a:t>there today</a:t>
            </a:r>
            <a:endParaRPr lang="el-GR" dirty="0"/>
          </a:p>
        </p:txBody>
      </p:sp>
      <p:pic>
        <p:nvPicPr>
          <p:cNvPr id="5" name="4 - Θέση περιεχομένου" descr="64404-agios_spyridon-kerkyra_1716.jpg"/>
          <p:cNvPicPr>
            <a:picLocks noGrp="1" noChangeAspect="1"/>
          </p:cNvPicPr>
          <p:nvPr>
            <p:ph sz="quarter" idx="2"/>
          </p:nvPr>
        </p:nvPicPr>
        <p:blipFill>
          <a:blip r:embed="rId10" cstate="print"/>
          <a:stretch>
            <a:fillRect/>
          </a:stretch>
        </p:blipFill>
        <p:spPr>
          <a:xfrm>
            <a:off x="4845050" y="1905000"/>
            <a:ext cx="3886200" cy="35814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SHEPERD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 smtClean="0"/>
              <a:t>Spyridon</a:t>
            </a:r>
            <a:r>
              <a:rPr lang="en-US" dirty="0" smtClean="0"/>
              <a:t> was a simple man of modest lifestyle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He felt a true </a:t>
            </a:r>
            <a:r>
              <a:rPr lang="en-US" dirty="0" smtClean="0">
                <a:hlinkClick r:id="rId2"/>
              </a:rPr>
              <a:t>responsibility</a:t>
            </a:r>
            <a:r>
              <a:rPr lang="en-US" dirty="0" smtClean="0"/>
              <a:t> for his </a:t>
            </a:r>
            <a:r>
              <a:rPr lang="en-US" dirty="0" smtClean="0">
                <a:hlinkClick r:id="rId3"/>
              </a:rPr>
              <a:t>spiritual</a:t>
            </a:r>
            <a:r>
              <a:rPr lang="en-US" dirty="0" smtClean="0"/>
              <a:t> children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Social </a:t>
            </a:r>
            <a:r>
              <a:rPr lang="en-US" dirty="0" smtClean="0">
                <a:hlinkClick r:id="rId4"/>
              </a:rPr>
              <a:t>injustice</a:t>
            </a:r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grieved</a:t>
            </a:r>
            <a:r>
              <a:rPr lang="en-US" dirty="0" smtClean="0"/>
              <a:t> him as did </a:t>
            </a:r>
            <a:r>
              <a:rPr lang="en-US" dirty="0" smtClean="0">
                <a:hlinkClick r:id="rId6"/>
              </a:rPr>
              <a:t>humankind</a:t>
            </a:r>
            <a:r>
              <a:rPr lang="en-US" dirty="0" smtClean="0"/>
              <a:t>’s </a:t>
            </a:r>
            <a:r>
              <a:rPr lang="en-US" dirty="0" smtClean="0">
                <a:hlinkClick r:id="rId7"/>
              </a:rPr>
              <a:t>obsession</a:t>
            </a:r>
            <a:r>
              <a:rPr lang="en-US" dirty="0" smtClean="0"/>
              <a:t> with money and </a:t>
            </a:r>
            <a:r>
              <a:rPr lang="en-US" dirty="0" smtClean="0">
                <a:hlinkClick r:id="rId8"/>
              </a:rPr>
              <a:t>material</a:t>
            </a:r>
            <a:r>
              <a:rPr lang="en-US" dirty="0" smtClean="0"/>
              <a:t> </a:t>
            </a:r>
            <a:r>
              <a:rPr lang="en-US" dirty="0" smtClean="0">
                <a:hlinkClick r:id="rId9"/>
              </a:rPr>
              <a:t>possessions</a:t>
            </a:r>
            <a:endParaRPr lang="el-GR" dirty="0"/>
          </a:p>
        </p:txBody>
      </p:sp>
      <p:pic>
        <p:nvPicPr>
          <p:cNvPr id="6" name="5 - Θέση περιεχομένου" descr="agios1.jpg"/>
          <p:cNvPicPr>
            <a:picLocks noGrp="1" noChangeAspect="1"/>
          </p:cNvPicPr>
          <p:nvPr>
            <p:ph sz="quarter" idx="2"/>
          </p:nvPr>
        </p:nvPicPr>
        <p:blipFill>
          <a:blip r:embed="rId10" cstate="print"/>
          <a:stretch>
            <a:fillRect/>
          </a:stretch>
        </p:blipFill>
        <p:spPr>
          <a:xfrm>
            <a:off x="5410200" y="2286000"/>
            <a:ext cx="2438399" cy="29718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SHEPERD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He was </a:t>
            </a:r>
            <a:r>
              <a:rPr lang="en-US" dirty="0" smtClean="0">
                <a:hlinkClick r:id="rId2"/>
              </a:rPr>
              <a:t>constantly</a:t>
            </a:r>
            <a:r>
              <a:rPr lang="en-US" dirty="0" smtClean="0"/>
              <a:t> in prayer to God for </a:t>
            </a:r>
            <a:r>
              <a:rPr lang="en-US" dirty="0" smtClean="0">
                <a:hlinkClick r:id="rId3"/>
              </a:rPr>
              <a:t>guidance</a:t>
            </a:r>
            <a:r>
              <a:rPr lang="en-US" dirty="0" smtClean="0"/>
              <a:t> and in </a:t>
            </a:r>
            <a:r>
              <a:rPr lang="en-US" dirty="0" smtClean="0">
                <a:hlinkClick r:id="rId4"/>
              </a:rPr>
              <a:t>preparation</a:t>
            </a:r>
            <a:r>
              <a:rPr lang="en-US" dirty="0" smtClean="0"/>
              <a:t> for any </a:t>
            </a:r>
            <a:r>
              <a:rPr lang="en-US" dirty="0" smtClean="0">
                <a:hlinkClick r:id="rId5"/>
              </a:rPr>
              <a:t>task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He had the </a:t>
            </a:r>
            <a:r>
              <a:rPr lang="en-US" dirty="0" smtClean="0">
                <a:hlinkClick r:id="rId6"/>
              </a:rPr>
              <a:t>gift</a:t>
            </a:r>
            <a:r>
              <a:rPr lang="en-US" dirty="0" smtClean="0"/>
              <a:t> of foreseeing and knowing people’s hearts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He </a:t>
            </a:r>
            <a:r>
              <a:rPr lang="en-US" dirty="0" smtClean="0">
                <a:hlinkClick r:id="rId7"/>
              </a:rPr>
              <a:t>tended to </a:t>
            </a:r>
            <a:r>
              <a:rPr lang="en-US" dirty="0" smtClean="0"/>
              <a:t>his livestock until the day he foresaw his </a:t>
            </a:r>
            <a:r>
              <a:rPr lang="en-US" dirty="0" smtClean="0">
                <a:hlinkClick r:id="rId8"/>
              </a:rPr>
              <a:t>own</a:t>
            </a:r>
            <a:r>
              <a:rPr lang="en-US" dirty="0" smtClean="0"/>
              <a:t> death on December 12, 348 A. D.</a:t>
            </a:r>
            <a:endParaRPr lang="el-GR" dirty="0"/>
          </a:p>
        </p:txBody>
      </p:sp>
      <p:pic>
        <p:nvPicPr>
          <p:cNvPr id="5" name="4 - Θέση περιεχομένου" descr="ayios1.jpg"/>
          <p:cNvPicPr>
            <a:picLocks noGrp="1" noChangeAspect="1"/>
          </p:cNvPicPr>
          <p:nvPr>
            <p:ph sz="quarter" idx="2"/>
          </p:nvPr>
        </p:nvPicPr>
        <p:blipFill>
          <a:blip r:embed="rId9" cstate="print"/>
          <a:stretch>
            <a:fillRect/>
          </a:stretch>
        </p:blipFill>
        <p:spPr>
          <a:xfrm>
            <a:off x="5257800" y="2057400"/>
            <a:ext cx="2971800" cy="358139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COMPREHENSION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Where was </a:t>
            </a:r>
            <a:r>
              <a:rPr lang="en-US" dirty="0" err="1" smtClean="0"/>
              <a:t>Spyridon</a:t>
            </a:r>
            <a:r>
              <a:rPr lang="en-US" dirty="0" smtClean="0"/>
              <a:t> from?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Was he ever imprisoned?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did he help people? Give examples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a synod?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Did he attend the first Ecumenical Synod? Who else attended that Synod?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did he demonstrate and prove the nature of the Holy Trinity?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Where was he buried?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were his relics found in Corfu?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did he die?</a:t>
            </a:r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I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sz="3200" b="1" dirty="0" smtClean="0"/>
              <a:t>Find words in the text with the following meanings:</a:t>
            </a:r>
            <a:endParaRPr lang="el-GR" sz="2800" dirty="0" smtClean="0"/>
          </a:p>
          <a:p>
            <a:pPr lvl="1"/>
            <a:r>
              <a:rPr lang="en-US" sz="2800" dirty="0" smtClean="0"/>
              <a:t>reverence for God _____________________</a:t>
            </a:r>
            <a:endParaRPr lang="el-GR" sz="2800" dirty="0" smtClean="0"/>
          </a:p>
          <a:p>
            <a:pPr lvl="1"/>
            <a:r>
              <a:rPr lang="en-US" sz="2800" dirty="0" smtClean="0"/>
              <a:t>famous</a:t>
            </a:r>
            <a:r>
              <a:rPr lang="en-US" sz="2800" dirty="0" smtClean="0"/>
              <a:t>________________________</a:t>
            </a:r>
            <a:endParaRPr lang="el-GR" sz="2800" dirty="0" smtClean="0"/>
          </a:p>
          <a:p>
            <a:pPr lvl="1"/>
            <a:r>
              <a:rPr lang="en-US" sz="2800" dirty="0" smtClean="0"/>
              <a:t>clever, cunning ____________________</a:t>
            </a:r>
            <a:endParaRPr lang="el-GR" sz="2800" dirty="0" smtClean="0"/>
          </a:p>
          <a:p>
            <a:pPr lvl="1"/>
            <a:r>
              <a:rPr lang="en-US" sz="2800" dirty="0" smtClean="0"/>
              <a:t>wise, judicious ______________________</a:t>
            </a:r>
            <a:endParaRPr lang="el-GR" sz="2800" dirty="0" smtClean="0"/>
          </a:p>
          <a:p>
            <a:pPr lvl="1"/>
            <a:r>
              <a:rPr lang="en-US" sz="2800" dirty="0" smtClean="0"/>
              <a:t>offer, give ______________________</a:t>
            </a:r>
            <a:endParaRPr lang="el-GR" sz="2800" dirty="0" smtClean="0"/>
          </a:p>
          <a:p>
            <a:pPr lvl="1"/>
            <a:r>
              <a:rPr lang="en-US" sz="2800" dirty="0" smtClean="0"/>
              <a:t>grim, unpleasantly severe _________________________</a:t>
            </a:r>
            <a:endParaRPr lang="el-GR" sz="2800" dirty="0" smtClean="0"/>
          </a:p>
          <a:p>
            <a:pPr lvl="1"/>
            <a:r>
              <a:rPr lang="en-US" sz="2800" dirty="0" smtClean="0"/>
              <a:t>show by example _____________________</a:t>
            </a:r>
            <a:endParaRPr lang="el-GR" sz="2800" dirty="0" smtClean="0"/>
          </a:p>
          <a:p>
            <a:pPr lvl="1"/>
            <a:r>
              <a:rPr lang="en-US" sz="2800" dirty="0" smtClean="0"/>
              <a:t>extreme scarcity of food, hunger _______________________</a:t>
            </a:r>
            <a:endParaRPr lang="el-GR" sz="2800" dirty="0" smtClean="0"/>
          </a:p>
          <a:p>
            <a:pPr lvl="1"/>
            <a:r>
              <a:rPr lang="en-US" sz="2800" dirty="0" smtClean="0"/>
              <a:t>period of dry weather ________________________</a:t>
            </a:r>
            <a:endParaRPr lang="el-GR" sz="2800" dirty="0" smtClean="0"/>
          </a:p>
          <a:p>
            <a:pPr lvl="1"/>
            <a:r>
              <a:rPr lang="en-US" sz="2800" dirty="0" smtClean="0"/>
              <a:t>deceive ______________________</a:t>
            </a:r>
            <a:endParaRPr lang="el-GR" sz="2800" dirty="0" smtClean="0"/>
          </a:p>
          <a:p>
            <a:pPr lvl="1"/>
            <a:r>
              <a:rPr lang="en-US" sz="2800" dirty="0" smtClean="0"/>
              <a:t>all animals kept on a farm ______________________</a:t>
            </a:r>
            <a:endParaRPr lang="el-GR" sz="2800" dirty="0" smtClean="0"/>
          </a:p>
          <a:p>
            <a:pPr lvl="1"/>
            <a:r>
              <a:rPr lang="en-US" sz="2800" dirty="0" smtClean="0"/>
              <a:t>move with speed ________________________</a:t>
            </a:r>
            <a:endParaRPr lang="el-GR" sz="2800" dirty="0" smtClean="0"/>
          </a:p>
          <a:p>
            <a:pPr lvl="1"/>
            <a:r>
              <a:rPr lang="en-US" sz="2800" dirty="0" smtClean="0"/>
              <a:t>of a particular place _______________________</a:t>
            </a:r>
            <a:endParaRPr lang="el-GR" sz="2800" dirty="0" smtClean="0"/>
          </a:p>
          <a:p>
            <a:pPr lvl="1"/>
            <a:r>
              <a:rPr lang="en-US" sz="2800" dirty="0" smtClean="0"/>
              <a:t>to overflow with water ______________________</a:t>
            </a:r>
            <a:endParaRPr lang="el-GR" sz="2800" dirty="0" smtClean="0"/>
          </a:p>
          <a:p>
            <a:pPr lvl="1"/>
            <a:r>
              <a:rPr lang="en-US" sz="2800" dirty="0" smtClean="0"/>
              <a:t>place someone is buried ____________________</a:t>
            </a:r>
            <a:endParaRPr lang="el-GR" sz="2800" dirty="0" smtClean="0"/>
          </a:p>
          <a:p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ST. SPYRIDON – EARLY LIFE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572000" cy="4572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He was from </a:t>
            </a:r>
            <a:r>
              <a:rPr lang="en-US" dirty="0" err="1" smtClean="0"/>
              <a:t>Trimythous</a:t>
            </a:r>
            <a:r>
              <a:rPr lang="en-US" dirty="0" smtClean="0"/>
              <a:t>, Cyprus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He was a </a:t>
            </a:r>
            <a:r>
              <a:rPr lang="en-US" dirty="0" smtClean="0">
                <a:hlinkClick r:id="rId2"/>
              </a:rPr>
              <a:t>shepherd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He was </a:t>
            </a:r>
            <a:r>
              <a:rPr lang="en-US" dirty="0" smtClean="0">
                <a:hlinkClick r:id="rId3"/>
              </a:rPr>
              <a:t>widowed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He was </a:t>
            </a:r>
            <a:r>
              <a:rPr lang="en-US" dirty="0" smtClean="0">
                <a:hlinkClick r:id="rId4"/>
              </a:rPr>
              <a:t>ordained</a:t>
            </a:r>
            <a:r>
              <a:rPr lang="en-US" dirty="0" smtClean="0"/>
              <a:t> a bishop </a:t>
            </a:r>
            <a:r>
              <a:rPr lang="en-US" dirty="0" smtClean="0">
                <a:hlinkClick r:id="rId5"/>
              </a:rPr>
              <a:t>in short order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Although </a:t>
            </a:r>
            <a:r>
              <a:rPr lang="en-US" dirty="0" smtClean="0">
                <a:hlinkClick r:id="rId6"/>
              </a:rPr>
              <a:t>uneducated</a:t>
            </a:r>
            <a:r>
              <a:rPr lang="en-US" dirty="0" smtClean="0"/>
              <a:t>, his </a:t>
            </a:r>
            <a:r>
              <a:rPr lang="en-US" dirty="0" smtClean="0">
                <a:hlinkClick r:id="rId7"/>
              </a:rPr>
              <a:t>humility</a:t>
            </a:r>
            <a:r>
              <a:rPr lang="en-US" dirty="0" smtClean="0"/>
              <a:t>, </a:t>
            </a:r>
            <a:r>
              <a:rPr lang="en-US" dirty="0" smtClean="0">
                <a:hlinkClick r:id="rId8"/>
              </a:rPr>
              <a:t>modesty</a:t>
            </a:r>
            <a:r>
              <a:rPr lang="en-US" dirty="0" smtClean="0"/>
              <a:t> and great dedication to his work made him a </a:t>
            </a:r>
            <a:r>
              <a:rPr lang="en-US" dirty="0" smtClean="0">
                <a:hlinkClick r:id="rId9"/>
              </a:rPr>
              <a:t>perceptive</a:t>
            </a:r>
            <a:r>
              <a:rPr lang="en-US" dirty="0" smtClean="0"/>
              <a:t>, </a:t>
            </a:r>
            <a:r>
              <a:rPr lang="en-US" dirty="0" smtClean="0">
                <a:hlinkClick r:id="rId10"/>
              </a:rPr>
              <a:t>astute</a:t>
            </a:r>
            <a:r>
              <a:rPr lang="en-US" dirty="0" smtClean="0"/>
              <a:t> and </a:t>
            </a:r>
            <a:r>
              <a:rPr lang="en-US" dirty="0" smtClean="0">
                <a:hlinkClick r:id="rId11"/>
              </a:rPr>
              <a:t>sage</a:t>
            </a:r>
            <a:r>
              <a:rPr lang="en-US" dirty="0" smtClean="0"/>
              <a:t> man</a:t>
            </a:r>
            <a:endParaRPr lang="el-GR" dirty="0"/>
          </a:p>
        </p:txBody>
      </p:sp>
      <p:pic>
        <p:nvPicPr>
          <p:cNvPr id="6" name="5 - Θέση περιεχομένου" descr="saint_spyridon_22-10-16_16-30-17.jpg"/>
          <p:cNvPicPr>
            <a:picLocks noGrp="1" noChangeAspect="1"/>
          </p:cNvPicPr>
          <p:nvPr>
            <p:ph sz="quarter" idx="2"/>
          </p:nvPr>
        </p:nvPicPr>
        <p:blipFill>
          <a:blip r:embed="rId12" cstate="print"/>
          <a:stretch>
            <a:fillRect/>
          </a:stretch>
        </p:blipFill>
        <p:spPr>
          <a:xfrm>
            <a:off x="5334000" y="2438400"/>
            <a:ext cx="3581400" cy="274319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II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en-US" sz="3200" b="1" dirty="0" smtClean="0"/>
              <a:t>Match the words with their definitions</a:t>
            </a:r>
            <a:endParaRPr lang="el-GR" sz="2800" dirty="0" smtClean="0"/>
          </a:p>
          <a:p>
            <a:r>
              <a:rPr lang="en-US" sz="3200" b="1" dirty="0" smtClean="0"/>
              <a:t> </a:t>
            </a:r>
            <a:endParaRPr lang="el-GR" sz="2800" dirty="0" smtClean="0"/>
          </a:p>
          <a:p>
            <a:pPr lvl="1"/>
            <a:r>
              <a:rPr lang="en-US" sz="2800" dirty="0" smtClean="0"/>
              <a:t>ecumenical 	____		a. </a:t>
            </a:r>
            <a:r>
              <a:rPr lang="el-GR" sz="2800" dirty="0" smtClean="0"/>
              <a:t>πειστικός</a:t>
            </a:r>
          </a:p>
          <a:p>
            <a:pPr lvl="1"/>
            <a:r>
              <a:rPr lang="en-US" sz="2800" dirty="0" smtClean="0"/>
              <a:t>doctrine	____</a:t>
            </a:r>
            <a:r>
              <a:rPr lang="el-GR" sz="2800" dirty="0" smtClean="0"/>
              <a:t>		</a:t>
            </a:r>
            <a:r>
              <a:rPr lang="en-US" sz="2800" dirty="0" smtClean="0"/>
              <a:t>b. </a:t>
            </a:r>
            <a:r>
              <a:rPr lang="el-GR" sz="2800" dirty="0" smtClean="0"/>
              <a:t>εμμονή</a:t>
            </a:r>
          </a:p>
          <a:p>
            <a:pPr lvl="1"/>
            <a:r>
              <a:rPr lang="en-US" sz="2800" dirty="0" smtClean="0"/>
              <a:t>debate	____		c. </a:t>
            </a:r>
            <a:r>
              <a:rPr lang="el-GR" sz="2800" dirty="0" smtClean="0"/>
              <a:t>οικουμενικός</a:t>
            </a:r>
          </a:p>
          <a:p>
            <a:pPr lvl="1"/>
            <a:r>
              <a:rPr lang="en-US" sz="2800" dirty="0" smtClean="0"/>
              <a:t>argument	____		d. </a:t>
            </a:r>
            <a:r>
              <a:rPr lang="el-GR" sz="2800" dirty="0" smtClean="0"/>
              <a:t>ανέπαφος</a:t>
            </a:r>
          </a:p>
          <a:p>
            <a:pPr lvl="1"/>
            <a:r>
              <a:rPr lang="en-US" sz="2800" dirty="0" smtClean="0"/>
              <a:t>articulate	____		e. </a:t>
            </a:r>
            <a:r>
              <a:rPr lang="el-GR" sz="2800" dirty="0" smtClean="0"/>
              <a:t>δουλειά</a:t>
            </a:r>
          </a:p>
          <a:p>
            <a:pPr lvl="1"/>
            <a:r>
              <a:rPr lang="en-US" sz="2800" dirty="0" smtClean="0"/>
              <a:t>persuasive	____		f. </a:t>
            </a:r>
            <a:r>
              <a:rPr lang="el-GR" sz="2800" dirty="0" smtClean="0"/>
              <a:t>ουσία</a:t>
            </a:r>
          </a:p>
          <a:p>
            <a:pPr lvl="1"/>
            <a:r>
              <a:rPr lang="en-US" sz="2800" dirty="0" smtClean="0"/>
              <a:t>substance	____		g.</a:t>
            </a:r>
            <a:r>
              <a:rPr lang="el-GR" sz="2800" dirty="0" smtClean="0"/>
              <a:t> καθοδήγηση</a:t>
            </a:r>
          </a:p>
          <a:p>
            <a:pPr lvl="1"/>
            <a:r>
              <a:rPr lang="en-US" sz="2800" dirty="0" smtClean="0"/>
              <a:t>will	____		h. </a:t>
            </a:r>
            <a:r>
              <a:rPr lang="el-GR" sz="2800" dirty="0" smtClean="0"/>
              <a:t>σ</a:t>
            </a:r>
            <a:r>
              <a:rPr lang="el-GR" sz="2800" smtClean="0"/>
              <a:t>αφής, εύγλωττος</a:t>
            </a:r>
            <a:endParaRPr lang="el-GR" sz="2800" dirty="0" smtClean="0"/>
          </a:p>
          <a:p>
            <a:pPr lvl="1"/>
            <a:r>
              <a:rPr lang="en-US" sz="2800" dirty="0" smtClean="0"/>
              <a:t>intact	____		</a:t>
            </a:r>
            <a:r>
              <a:rPr lang="en-US" sz="2800" dirty="0" err="1" smtClean="0"/>
              <a:t>i</a:t>
            </a:r>
            <a:r>
              <a:rPr lang="en-US" sz="2800" dirty="0" smtClean="0"/>
              <a:t>. </a:t>
            </a:r>
            <a:r>
              <a:rPr lang="el-GR" sz="2800" dirty="0" smtClean="0"/>
              <a:t>δόγμα</a:t>
            </a:r>
          </a:p>
          <a:p>
            <a:pPr lvl="1"/>
            <a:r>
              <a:rPr lang="en-US" sz="2800" dirty="0" smtClean="0"/>
              <a:t>invade	____		j. </a:t>
            </a:r>
            <a:r>
              <a:rPr lang="el-GR" sz="2800" dirty="0" smtClean="0"/>
              <a:t>θλίβομαι</a:t>
            </a:r>
          </a:p>
          <a:p>
            <a:pPr lvl="1"/>
            <a:r>
              <a:rPr lang="en-US" sz="2800" dirty="0" smtClean="0"/>
              <a:t>plague	____		k. </a:t>
            </a:r>
            <a:r>
              <a:rPr lang="el-GR" sz="2800" dirty="0" smtClean="0"/>
              <a:t>επιχείρημα</a:t>
            </a:r>
          </a:p>
          <a:p>
            <a:pPr lvl="1"/>
            <a:r>
              <a:rPr lang="en-US" sz="2800" dirty="0" smtClean="0"/>
              <a:t>grieve	____		l. </a:t>
            </a:r>
            <a:r>
              <a:rPr lang="el-GR" sz="2800" dirty="0" smtClean="0"/>
              <a:t>θέληση</a:t>
            </a:r>
          </a:p>
          <a:p>
            <a:pPr lvl="1"/>
            <a:r>
              <a:rPr lang="en-US" sz="2800" dirty="0" smtClean="0"/>
              <a:t>obsession	____		m. </a:t>
            </a:r>
            <a:r>
              <a:rPr lang="el-GR" sz="2800" dirty="0" smtClean="0"/>
              <a:t>διαμάχη</a:t>
            </a:r>
          </a:p>
          <a:p>
            <a:pPr lvl="1"/>
            <a:r>
              <a:rPr lang="en-US" sz="2800" dirty="0" smtClean="0"/>
              <a:t>guidance	____		n. </a:t>
            </a:r>
            <a:r>
              <a:rPr lang="el-GR" sz="2800" dirty="0" smtClean="0"/>
              <a:t>μάστιγα</a:t>
            </a:r>
          </a:p>
          <a:p>
            <a:pPr lvl="1"/>
            <a:r>
              <a:rPr lang="en-US" sz="2800" dirty="0" smtClean="0"/>
              <a:t>task	____		o.</a:t>
            </a:r>
            <a:r>
              <a:rPr lang="el-GR" sz="2800" dirty="0" smtClean="0"/>
              <a:t> εισβάλλω</a:t>
            </a:r>
          </a:p>
          <a:p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III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Use the word in bold in the correct form</a:t>
            </a:r>
          </a:p>
          <a:p>
            <a:pPr marL="514350" indent="-514350">
              <a:buAutoNum type="arabicPeriod"/>
            </a:pPr>
            <a:r>
              <a:rPr lang="en-US" dirty="0" smtClean="0"/>
              <a:t>Before religious freedom, _________ of Christians were common </a:t>
            </a:r>
            <a:r>
              <a:rPr lang="en-US" b="1" dirty="0" smtClean="0"/>
              <a:t>PERSECUTE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Spyridon</a:t>
            </a:r>
            <a:r>
              <a:rPr lang="en-US" dirty="0" smtClean="0"/>
              <a:t> cured people from their ________ </a:t>
            </a:r>
            <a:r>
              <a:rPr lang="en-US" b="1" dirty="0" smtClean="0"/>
              <a:t>ILL</a:t>
            </a:r>
          </a:p>
          <a:p>
            <a:pPr marL="514350" indent="-514350">
              <a:buAutoNum type="arabicPeriod"/>
            </a:pPr>
            <a:r>
              <a:rPr lang="en-US" dirty="0" smtClean="0"/>
              <a:t>He prayed for ________ and God helped him </a:t>
            </a:r>
            <a:r>
              <a:rPr lang="en-US" b="1" dirty="0" smtClean="0"/>
              <a:t>ASSIST</a:t>
            </a:r>
          </a:p>
          <a:p>
            <a:pPr marL="514350" indent="-514350">
              <a:buAutoNum type="arabicPeriod"/>
            </a:pPr>
            <a:r>
              <a:rPr lang="en-US" dirty="0" smtClean="0"/>
              <a:t>Although __________, </a:t>
            </a:r>
            <a:r>
              <a:rPr lang="en-US" dirty="0" err="1" smtClean="0"/>
              <a:t>Spyridon</a:t>
            </a:r>
            <a:r>
              <a:rPr lang="en-US" dirty="0" smtClean="0"/>
              <a:t> proved in the synod the true nature of the Holy Trinity </a:t>
            </a:r>
            <a:r>
              <a:rPr lang="en-US" b="1" dirty="0" smtClean="0"/>
              <a:t>EDUCATE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Arios</a:t>
            </a:r>
            <a:r>
              <a:rPr lang="en-US" dirty="0" smtClean="0"/>
              <a:t> was an articulate and __________ speaker </a:t>
            </a:r>
            <a:r>
              <a:rPr lang="en-US" b="1" dirty="0" smtClean="0"/>
              <a:t>PERSUADE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Spyridon</a:t>
            </a:r>
            <a:r>
              <a:rPr lang="en-US" dirty="0" smtClean="0"/>
              <a:t> felt true _____________ for his spiritual children </a:t>
            </a:r>
            <a:r>
              <a:rPr lang="en-US" b="1" dirty="0" smtClean="0"/>
              <a:t>RESPONSIBLE</a:t>
            </a:r>
          </a:p>
          <a:p>
            <a:pPr marL="514350" indent="-514350">
              <a:buAutoNum type="arabicPeriod"/>
            </a:pPr>
            <a:r>
              <a:rPr lang="en-US" dirty="0" smtClean="0"/>
              <a:t>He was constantly in prayer to God for _________ </a:t>
            </a:r>
            <a:r>
              <a:rPr lang="en-US" b="1" dirty="0" smtClean="0"/>
              <a:t>GUIDE</a:t>
            </a:r>
          </a:p>
          <a:p>
            <a:pPr marL="514350" indent="-514350">
              <a:buAutoNum type="arabicPeriod"/>
            </a:pPr>
            <a:r>
              <a:rPr lang="en-US" dirty="0" smtClean="0"/>
              <a:t>He protected Corfu from barbaric __________ </a:t>
            </a:r>
            <a:r>
              <a:rPr lang="en-US" b="1" dirty="0" smtClean="0"/>
              <a:t>INVADE</a:t>
            </a:r>
            <a:endParaRPr lang="el-GR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Piety (n.) : reverence for God, quality of being pious, </a:t>
            </a:r>
            <a:r>
              <a:rPr lang="el-GR" i="1" dirty="0" smtClean="0"/>
              <a:t>ευσέβεια</a:t>
            </a:r>
            <a:endParaRPr lang="el-GR" dirty="0" smtClean="0"/>
          </a:p>
          <a:p>
            <a:r>
              <a:rPr lang="en-US" dirty="0" smtClean="0"/>
              <a:t>Renowned (adj.) : famous, celebrated, </a:t>
            </a:r>
            <a:r>
              <a:rPr lang="el-GR" i="1" dirty="0" smtClean="0"/>
              <a:t>διάσημος</a:t>
            </a:r>
            <a:r>
              <a:rPr lang="en-GB" i="1" dirty="0" smtClean="0"/>
              <a:t>, </a:t>
            </a:r>
            <a:r>
              <a:rPr lang="el-GR" i="1" dirty="0" smtClean="0"/>
              <a:t>ξακουστός</a:t>
            </a:r>
            <a:endParaRPr lang="el-GR" dirty="0" smtClean="0"/>
          </a:p>
          <a:p>
            <a:r>
              <a:rPr lang="en-US" dirty="0" smtClean="0"/>
              <a:t>Perceptive (adj.) : having or showing understanding, </a:t>
            </a:r>
            <a:r>
              <a:rPr lang="el-GR" i="1" dirty="0" smtClean="0"/>
              <a:t>οξύνους</a:t>
            </a:r>
            <a:r>
              <a:rPr lang="en-GB" i="1" dirty="0" smtClean="0"/>
              <a:t>, </a:t>
            </a:r>
            <a:r>
              <a:rPr lang="el-GR" i="1" dirty="0" smtClean="0"/>
              <a:t>έξυπνος</a:t>
            </a:r>
            <a:r>
              <a:rPr lang="en-GB" i="1" dirty="0" smtClean="0"/>
              <a:t>, </a:t>
            </a:r>
            <a:r>
              <a:rPr lang="el-GR" i="1" dirty="0" smtClean="0"/>
              <a:t>ικανός να</a:t>
            </a:r>
            <a:r>
              <a:rPr lang="en-GB" dirty="0" smtClean="0"/>
              <a:t> </a:t>
            </a:r>
            <a:endParaRPr lang="el-GR" dirty="0" smtClean="0"/>
          </a:p>
          <a:p>
            <a:r>
              <a:rPr lang="en-GB" dirty="0" smtClean="0"/>
              <a:t>		    </a:t>
            </a:r>
            <a:r>
              <a:rPr lang="el-GR" i="1" dirty="0" smtClean="0"/>
              <a:t>καταλάβει</a:t>
            </a:r>
            <a:endParaRPr lang="el-GR" dirty="0" smtClean="0"/>
          </a:p>
          <a:p>
            <a:r>
              <a:rPr lang="en-US" dirty="0" smtClean="0"/>
              <a:t>Astute (adj.): clever, cunning, shrewd, of keen penetration, </a:t>
            </a:r>
            <a:r>
              <a:rPr lang="el-GR" i="1" dirty="0" smtClean="0"/>
              <a:t>οξύνους</a:t>
            </a:r>
            <a:r>
              <a:rPr lang="en-GB" i="1" dirty="0" smtClean="0"/>
              <a:t>, </a:t>
            </a:r>
            <a:r>
              <a:rPr lang="el-GR" i="1" dirty="0" smtClean="0"/>
              <a:t>έξυπνος</a:t>
            </a:r>
            <a:endParaRPr lang="el-GR" dirty="0" smtClean="0"/>
          </a:p>
          <a:p>
            <a:r>
              <a:rPr lang="en-US" dirty="0" smtClean="0"/>
              <a:t>Sage (adj.) (n.) : wise, judicious, </a:t>
            </a:r>
            <a:r>
              <a:rPr lang="el-GR" i="1" dirty="0" smtClean="0"/>
              <a:t>σοφός</a:t>
            </a:r>
            <a:endParaRPr lang="el-GR" dirty="0" smtClean="0"/>
          </a:p>
          <a:p>
            <a:r>
              <a:rPr lang="en-US" dirty="0" smtClean="0"/>
              <a:t>Grant (v.) : offer, give, </a:t>
            </a:r>
            <a:r>
              <a:rPr lang="el-GR" i="1" dirty="0" smtClean="0"/>
              <a:t>χορηγώ</a:t>
            </a:r>
            <a:r>
              <a:rPr lang="en-GB" i="1" dirty="0" smtClean="0"/>
              <a:t>, </a:t>
            </a:r>
            <a:r>
              <a:rPr lang="el-GR" i="1" dirty="0" smtClean="0"/>
              <a:t>δίνω</a:t>
            </a:r>
            <a:r>
              <a:rPr lang="en-US" i="1" dirty="0" smtClean="0"/>
              <a:t>, </a:t>
            </a:r>
            <a:r>
              <a:rPr lang="el-GR" i="1" dirty="0" smtClean="0"/>
              <a:t>παρέχω</a:t>
            </a:r>
            <a:endParaRPr lang="el-GR" dirty="0" smtClean="0"/>
          </a:p>
          <a:p>
            <a:r>
              <a:rPr lang="en-US" dirty="0" smtClean="0"/>
              <a:t>Harsh (adj.): grim, unpleasantly severe, </a:t>
            </a:r>
            <a:r>
              <a:rPr lang="el-GR" i="1" dirty="0" smtClean="0"/>
              <a:t>τραχύς</a:t>
            </a:r>
            <a:r>
              <a:rPr lang="en-GB" i="1" dirty="0" smtClean="0"/>
              <a:t>, </a:t>
            </a:r>
            <a:r>
              <a:rPr lang="el-GR" i="1" dirty="0" smtClean="0"/>
              <a:t>δριμύς</a:t>
            </a:r>
            <a:r>
              <a:rPr lang="en-GB" i="1" dirty="0" smtClean="0"/>
              <a:t>, </a:t>
            </a:r>
            <a:r>
              <a:rPr lang="el-GR" i="1" dirty="0" smtClean="0"/>
              <a:t>ανάλγητος</a:t>
            </a:r>
            <a:r>
              <a:rPr lang="el-GR" dirty="0" smtClean="0"/>
              <a:t> </a:t>
            </a:r>
          </a:p>
          <a:p>
            <a:r>
              <a:rPr lang="en-US" dirty="0" smtClean="0"/>
              <a:t>Exemplify (v.) : to show or illustrate by example, </a:t>
            </a:r>
            <a:r>
              <a:rPr lang="el-GR" i="1" dirty="0" smtClean="0"/>
              <a:t>παραθέτω</a:t>
            </a:r>
            <a:r>
              <a:rPr lang="el-GR" dirty="0" smtClean="0"/>
              <a:t> </a:t>
            </a:r>
            <a:r>
              <a:rPr lang="el-GR" i="1" dirty="0" smtClean="0"/>
              <a:t>παράδειγμα</a:t>
            </a:r>
            <a:endParaRPr lang="el-GR" dirty="0" smtClean="0"/>
          </a:p>
          <a:p>
            <a:r>
              <a:rPr lang="en-US" dirty="0" smtClean="0"/>
              <a:t>Famine (n.): extreme scarcity of food, extreme hunger, starvation, </a:t>
            </a:r>
            <a:r>
              <a:rPr lang="el-GR" i="1" dirty="0" smtClean="0"/>
              <a:t>λιμός</a:t>
            </a:r>
            <a:endParaRPr lang="el-GR" dirty="0" smtClean="0"/>
          </a:p>
          <a:p>
            <a:r>
              <a:rPr lang="en-US" dirty="0" smtClean="0"/>
              <a:t>Drought (n.) : period of dry weather, </a:t>
            </a:r>
            <a:r>
              <a:rPr lang="el-GR" i="1" dirty="0" smtClean="0"/>
              <a:t>ξηρασία</a:t>
            </a:r>
            <a:endParaRPr lang="el-GR" dirty="0" smtClean="0"/>
          </a:p>
          <a:p>
            <a:r>
              <a:rPr lang="en-US" dirty="0" smtClean="0"/>
              <a:t>Cheat (v.) : to deceive, </a:t>
            </a:r>
            <a:r>
              <a:rPr lang="el-GR" i="1" dirty="0" smtClean="0"/>
              <a:t>εξαπατώ</a:t>
            </a:r>
            <a:r>
              <a:rPr lang="en-GB" i="1" dirty="0" smtClean="0"/>
              <a:t>, </a:t>
            </a:r>
            <a:r>
              <a:rPr lang="el-GR" i="1" dirty="0" smtClean="0"/>
              <a:t>κάνω ζαβολιά</a:t>
            </a:r>
            <a:r>
              <a:rPr lang="en-GB" i="1" dirty="0" smtClean="0"/>
              <a:t>, </a:t>
            </a:r>
            <a:r>
              <a:rPr lang="el-GR" i="1" dirty="0" smtClean="0"/>
              <a:t>κλέβω</a:t>
            </a:r>
            <a:r>
              <a:rPr lang="en-GB" i="1" dirty="0" smtClean="0"/>
              <a:t> (</a:t>
            </a:r>
            <a:r>
              <a:rPr lang="el-GR" i="1" dirty="0" smtClean="0"/>
              <a:t>στα χαρτιά κλπ</a:t>
            </a:r>
            <a:r>
              <a:rPr lang="en-GB" i="1" dirty="0" smtClean="0"/>
              <a:t>.)</a:t>
            </a:r>
            <a:endParaRPr lang="el-GR" dirty="0" smtClean="0"/>
          </a:p>
          <a:p>
            <a:r>
              <a:rPr lang="en-US" dirty="0" smtClean="0"/>
              <a:t>Livestock (n.) : all animals kept on a farm, </a:t>
            </a:r>
            <a:r>
              <a:rPr lang="el-GR" i="1" dirty="0" smtClean="0"/>
              <a:t>εκτρεφόμενα ζώα</a:t>
            </a:r>
            <a:r>
              <a:rPr lang="en-GB" i="1" dirty="0" smtClean="0"/>
              <a:t>, </a:t>
            </a:r>
            <a:r>
              <a:rPr lang="el-GR" i="1" dirty="0" smtClean="0"/>
              <a:t>ζωντανά</a:t>
            </a:r>
            <a:endParaRPr lang="el-GR" dirty="0" smtClean="0"/>
          </a:p>
          <a:p>
            <a:r>
              <a:rPr lang="en-US" dirty="0" smtClean="0"/>
              <a:t>Rush (v.) : dash, move with speed, </a:t>
            </a:r>
            <a:r>
              <a:rPr lang="el-GR" i="1" dirty="0" smtClean="0"/>
              <a:t>σπεύδω</a:t>
            </a:r>
            <a:r>
              <a:rPr lang="en-GB" i="1" dirty="0" smtClean="0"/>
              <a:t>, </a:t>
            </a:r>
            <a:r>
              <a:rPr lang="el-GR" i="1" dirty="0" smtClean="0"/>
              <a:t>ορμώ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Local (adj.) : of a particular place, </a:t>
            </a:r>
            <a:r>
              <a:rPr lang="el-GR" i="1" dirty="0" smtClean="0"/>
              <a:t>ντόπιος</a:t>
            </a:r>
            <a:r>
              <a:rPr lang="en-GB" i="1" dirty="0" smtClean="0"/>
              <a:t>, </a:t>
            </a:r>
            <a:r>
              <a:rPr lang="el-GR" i="1" dirty="0" smtClean="0"/>
              <a:t>τοπικός</a:t>
            </a:r>
            <a:endParaRPr lang="el-GR" dirty="0" smtClean="0"/>
          </a:p>
          <a:p>
            <a:r>
              <a:rPr lang="en-US" dirty="0" smtClean="0"/>
              <a:t>Flood (v) : to overflow with water, </a:t>
            </a:r>
            <a:r>
              <a:rPr lang="el-GR" i="1" dirty="0" smtClean="0"/>
              <a:t>πλημμυρίζω </a:t>
            </a:r>
            <a:r>
              <a:rPr lang="en-GB" dirty="0" smtClean="0"/>
              <a:t>(</a:t>
            </a:r>
            <a:r>
              <a:rPr lang="en-US" dirty="0" smtClean="0"/>
              <a:t>n.)</a:t>
            </a:r>
            <a:r>
              <a:rPr lang="en-US" i="1" dirty="0" smtClean="0"/>
              <a:t> </a:t>
            </a:r>
            <a:r>
              <a:rPr lang="el-GR" i="1" dirty="0" smtClean="0"/>
              <a:t>πλημμύρα</a:t>
            </a:r>
            <a:endParaRPr lang="el-GR" dirty="0" smtClean="0"/>
          </a:p>
          <a:p>
            <a:r>
              <a:rPr lang="en-US" dirty="0" smtClean="0"/>
              <a:t>Make way for</a:t>
            </a:r>
            <a:r>
              <a:rPr lang="el-GR" dirty="0" smtClean="0"/>
              <a:t> (</a:t>
            </a:r>
            <a:r>
              <a:rPr lang="en-US" dirty="0" err="1" smtClean="0"/>
              <a:t>phr</a:t>
            </a:r>
            <a:r>
              <a:rPr lang="el-GR" dirty="0" smtClean="0"/>
              <a:t>. </a:t>
            </a:r>
            <a:r>
              <a:rPr lang="en-US" dirty="0" smtClean="0"/>
              <a:t>v</a:t>
            </a:r>
            <a:r>
              <a:rPr lang="el-GR" dirty="0" smtClean="0"/>
              <a:t>.) : </a:t>
            </a:r>
            <a:r>
              <a:rPr lang="el-GR" i="1" dirty="0" smtClean="0"/>
              <a:t>παραμερίζω για, κάνω τόπο για</a:t>
            </a:r>
            <a:endParaRPr lang="el-GR" dirty="0" smtClean="0"/>
          </a:p>
          <a:p>
            <a:r>
              <a:rPr lang="en-US" dirty="0" smtClean="0"/>
              <a:t>Ecumenical (adj.) : general, universal, </a:t>
            </a:r>
            <a:r>
              <a:rPr lang="el-GR" i="1" dirty="0" smtClean="0"/>
              <a:t>οικουμενικός</a:t>
            </a:r>
            <a:endParaRPr lang="el-GR" dirty="0" smtClean="0"/>
          </a:p>
          <a:p>
            <a:r>
              <a:rPr lang="en-US" dirty="0" smtClean="0"/>
              <a:t>Doctrine (n.) : particular principle, position, system or body of teaching relating</a:t>
            </a:r>
            <a:endParaRPr lang="el-GR" dirty="0" smtClean="0"/>
          </a:p>
          <a:p>
            <a:r>
              <a:rPr lang="en-US" dirty="0" smtClean="0"/>
              <a:t>	          to a particular subject</a:t>
            </a:r>
            <a:r>
              <a:rPr lang="en-GB" dirty="0" smtClean="0"/>
              <a:t>, </a:t>
            </a:r>
            <a:r>
              <a:rPr lang="el-GR" i="1" dirty="0" smtClean="0"/>
              <a:t>δόγμα</a:t>
            </a:r>
            <a:endParaRPr lang="el-GR" dirty="0" smtClean="0"/>
          </a:p>
          <a:p>
            <a:r>
              <a:rPr lang="en-US" dirty="0" smtClean="0"/>
              <a:t>Argument (n) : process of reasoning, </a:t>
            </a:r>
            <a:r>
              <a:rPr lang="el-GR" i="1" dirty="0" smtClean="0"/>
              <a:t>επιχείρημα</a:t>
            </a:r>
            <a:r>
              <a:rPr lang="en-GB" i="1" dirty="0" smtClean="0"/>
              <a:t> , </a:t>
            </a:r>
            <a:r>
              <a:rPr lang="el-GR" i="1" dirty="0" smtClean="0"/>
              <a:t>διαφωνία</a:t>
            </a:r>
            <a:endParaRPr lang="el-GR" dirty="0" smtClean="0"/>
          </a:p>
          <a:p>
            <a:r>
              <a:rPr lang="en-US" dirty="0" smtClean="0"/>
              <a:t>Debate (n) : discussion of a public question involving opposing viewpoints, </a:t>
            </a:r>
            <a:r>
              <a:rPr lang="el-GR" i="1" dirty="0" smtClean="0"/>
              <a:t>διαμάχη</a:t>
            </a:r>
            <a:endParaRPr lang="el-GR" dirty="0" smtClean="0"/>
          </a:p>
          <a:p>
            <a:r>
              <a:rPr lang="en-US" dirty="0" smtClean="0"/>
              <a:t>Scholar (n) : one with profound knowledge of a particular subject, </a:t>
            </a:r>
            <a:r>
              <a:rPr lang="el-GR" i="1" dirty="0" smtClean="0"/>
              <a:t>πολυμαθής</a:t>
            </a:r>
            <a:r>
              <a:rPr lang="en-GB" i="1" dirty="0" smtClean="0"/>
              <a:t>,</a:t>
            </a:r>
            <a:endParaRPr lang="el-GR" dirty="0" smtClean="0"/>
          </a:p>
          <a:p>
            <a:r>
              <a:rPr lang="en-GB" dirty="0" smtClean="0"/>
              <a:t>		</a:t>
            </a:r>
            <a:r>
              <a:rPr lang="el-GR" i="1" dirty="0" smtClean="0"/>
              <a:t>φιλόλογος</a:t>
            </a:r>
            <a:r>
              <a:rPr lang="en-GB" i="1" dirty="0" smtClean="0"/>
              <a:t>, </a:t>
            </a:r>
            <a:r>
              <a:rPr lang="el-GR" i="1" dirty="0" smtClean="0"/>
              <a:t>υπότροφος</a:t>
            </a:r>
            <a:endParaRPr lang="el-GR" dirty="0" smtClean="0"/>
          </a:p>
          <a:p>
            <a:r>
              <a:rPr lang="en-US" dirty="0" smtClean="0"/>
              <a:t>Articulate (adj.) : using language clearly and easily, </a:t>
            </a:r>
            <a:r>
              <a:rPr lang="el-GR" i="1" dirty="0" smtClean="0"/>
              <a:t>σαφής</a:t>
            </a:r>
            <a:r>
              <a:rPr lang="en-GB" i="1" dirty="0" smtClean="0"/>
              <a:t>, </a:t>
            </a:r>
            <a:r>
              <a:rPr lang="el-GR" i="1" dirty="0" smtClean="0"/>
              <a:t>κατανοητός</a:t>
            </a:r>
            <a:endParaRPr lang="el-GR" dirty="0" smtClean="0"/>
          </a:p>
          <a:p>
            <a:r>
              <a:rPr lang="en-US" dirty="0" smtClean="0"/>
              <a:t>Will (n.) : wish, desire, </a:t>
            </a:r>
            <a:r>
              <a:rPr lang="el-GR" i="1" dirty="0" smtClean="0"/>
              <a:t>θέλημα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Substance (n.) : that of which a thing consists, </a:t>
            </a:r>
            <a:r>
              <a:rPr lang="el-GR" i="1" dirty="0" smtClean="0"/>
              <a:t>ουσία</a:t>
            </a:r>
            <a:r>
              <a:rPr lang="en-GB" i="1" dirty="0" smtClean="0"/>
              <a:t>, </a:t>
            </a:r>
            <a:r>
              <a:rPr lang="el-GR" i="1" dirty="0" smtClean="0"/>
              <a:t>ύλη</a:t>
            </a:r>
            <a:endParaRPr lang="el-GR" dirty="0" smtClean="0"/>
          </a:p>
          <a:p>
            <a:r>
              <a:rPr lang="en-US" dirty="0" smtClean="0"/>
              <a:t>Burst into (v.) break out into sudden activity, </a:t>
            </a:r>
            <a:r>
              <a:rPr lang="el-GR" i="1" dirty="0" smtClean="0"/>
              <a:t>ξεσπώ</a:t>
            </a:r>
            <a:r>
              <a:rPr lang="el-GR" dirty="0" smtClean="0"/>
              <a:t> </a:t>
            </a:r>
          </a:p>
          <a:p>
            <a:r>
              <a:rPr lang="en-US" dirty="0" smtClean="0"/>
              <a:t>Essence (n) : the basic, real nature of a thing, </a:t>
            </a:r>
            <a:r>
              <a:rPr lang="el-GR" i="1" dirty="0" smtClean="0"/>
              <a:t>ουσία</a:t>
            </a:r>
            <a:endParaRPr lang="el-GR" dirty="0" smtClean="0"/>
          </a:p>
          <a:p>
            <a:r>
              <a:rPr lang="en-US" dirty="0" smtClean="0"/>
              <a:t>Intact (adj.) : complete, whole, unchanged, </a:t>
            </a:r>
            <a:r>
              <a:rPr lang="el-GR" i="1" dirty="0" smtClean="0"/>
              <a:t>ανέπαφος</a:t>
            </a:r>
            <a:r>
              <a:rPr lang="en-GB" i="1" dirty="0" smtClean="0"/>
              <a:t>, </a:t>
            </a:r>
            <a:r>
              <a:rPr lang="el-GR" i="1" dirty="0" smtClean="0"/>
              <a:t>άθικτος</a:t>
            </a:r>
            <a:endParaRPr lang="el-GR" dirty="0" smtClean="0"/>
          </a:p>
          <a:p>
            <a:r>
              <a:rPr lang="en-US" dirty="0" smtClean="0"/>
              <a:t>Invade (v.) : to enter forcefully as an enemy, </a:t>
            </a:r>
            <a:r>
              <a:rPr lang="el-GR" i="1" dirty="0" smtClean="0"/>
              <a:t>εισβάλλω</a:t>
            </a:r>
            <a:r>
              <a:rPr lang="en-GB" i="1" dirty="0" smtClean="0"/>
              <a:t>, </a:t>
            </a:r>
            <a:r>
              <a:rPr lang="el-GR" i="1" dirty="0" smtClean="0"/>
              <a:t>πραγματοποιώ επιδρομή</a:t>
            </a:r>
            <a:endParaRPr lang="el-GR" dirty="0" smtClean="0"/>
          </a:p>
          <a:p>
            <a:r>
              <a:rPr lang="en-US" dirty="0" smtClean="0"/>
              <a:t>Invasion (n.) : </a:t>
            </a:r>
            <a:r>
              <a:rPr lang="el-GR" i="1" dirty="0" smtClean="0"/>
              <a:t>εισβολή</a:t>
            </a:r>
            <a:r>
              <a:rPr lang="en-GB" i="1" dirty="0" smtClean="0"/>
              <a:t>, </a:t>
            </a:r>
            <a:r>
              <a:rPr lang="el-GR" i="1" dirty="0" smtClean="0"/>
              <a:t>επιδρομή</a:t>
            </a:r>
            <a:endParaRPr lang="el-GR" dirty="0" smtClean="0"/>
          </a:p>
          <a:p>
            <a:r>
              <a:rPr lang="en-US" dirty="0" smtClean="0"/>
              <a:t>Plague (n) : infectious, epidemic, disease, </a:t>
            </a:r>
            <a:r>
              <a:rPr lang="el-GR" i="1" dirty="0" smtClean="0"/>
              <a:t>μάστιγα</a:t>
            </a:r>
            <a:r>
              <a:rPr lang="en-GB" i="1" dirty="0" smtClean="0"/>
              <a:t>, </a:t>
            </a:r>
            <a:r>
              <a:rPr lang="el-GR" i="1" dirty="0" smtClean="0"/>
              <a:t>πανούκλα</a:t>
            </a:r>
            <a:endParaRPr lang="el-GR" dirty="0" smtClean="0"/>
          </a:p>
          <a:p>
            <a:r>
              <a:rPr lang="en-US" dirty="0" smtClean="0"/>
              <a:t>Grieve (v) : to feel grief or sorrow, </a:t>
            </a:r>
            <a:r>
              <a:rPr lang="el-GR" i="1" dirty="0" smtClean="0"/>
              <a:t>πενθώ</a:t>
            </a:r>
            <a:r>
              <a:rPr lang="en-GB" i="1" dirty="0" smtClean="0"/>
              <a:t>, </a:t>
            </a:r>
            <a:r>
              <a:rPr lang="el-GR" i="1" dirty="0" smtClean="0"/>
              <a:t>θρηνώ</a:t>
            </a:r>
            <a:r>
              <a:rPr lang="en-GB" i="1" dirty="0" smtClean="0"/>
              <a:t>, </a:t>
            </a:r>
            <a:r>
              <a:rPr lang="el-GR" i="1" dirty="0" smtClean="0"/>
              <a:t>λυπώ</a:t>
            </a:r>
            <a:r>
              <a:rPr lang="en-GB" i="1" dirty="0" smtClean="0"/>
              <a:t>, </a:t>
            </a:r>
            <a:r>
              <a:rPr lang="el-GR" i="1" dirty="0" smtClean="0"/>
              <a:t>θλίβομαι</a:t>
            </a:r>
            <a:r>
              <a:rPr lang="en-US" dirty="0" smtClean="0"/>
              <a:t>, </a:t>
            </a:r>
            <a:endParaRPr lang="el-GR" dirty="0" smtClean="0"/>
          </a:p>
          <a:p>
            <a:r>
              <a:rPr lang="en-US" dirty="0" smtClean="0"/>
              <a:t>Obsession (n) : persistent idea, image, desire, </a:t>
            </a:r>
            <a:r>
              <a:rPr lang="el-GR" i="1" dirty="0" smtClean="0"/>
              <a:t>εμμονή</a:t>
            </a:r>
            <a:endParaRPr lang="el-GR" dirty="0" smtClean="0"/>
          </a:p>
          <a:p>
            <a:r>
              <a:rPr lang="en-US" dirty="0" smtClean="0"/>
              <a:t>Material (n) : </a:t>
            </a:r>
            <a:r>
              <a:rPr lang="el-GR" i="1" dirty="0" smtClean="0"/>
              <a:t>ύλη</a:t>
            </a:r>
            <a:r>
              <a:rPr lang="en-GB" i="1" dirty="0" smtClean="0"/>
              <a:t>, </a:t>
            </a:r>
            <a:r>
              <a:rPr lang="el-GR" i="1" dirty="0" smtClean="0"/>
              <a:t>υλικό</a:t>
            </a:r>
            <a:endParaRPr lang="el-GR" dirty="0" smtClean="0"/>
          </a:p>
          <a:p>
            <a:r>
              <a:rPr lang="en-US" dirty="0" smtClean="0"/>
              <a:t>Possession</a:t>
            </a:r>
            <a:r>
              <a:rPr lang="en-GB" dirty="0" smtClean="0"/>
              <a:t> (</a:t>
            </a:r>
            <a:r>
              <a:rPr lang="en-US" dirty="0" smtClean="0"/>
              <a:t>n) : belonging, </a:t>
            </a:r>
            <a:r>
              <a:rPr lang="el-GR" i="1" dirty="0" smtClean="0"/>
              <a:t>απόκτημα</a:t>
            </a:r>
            <a:r>
              <a:rPr lang="en-GB" i="1" dirty="0" smtClean="0"/>
              <a:t>, </a:t>
            </a:r>
            <a:r>
              <a:rPr lang="el-GR" i="1" dirty="0" smtClean="0"/>
              <a:t>ιδιοκτησία</a:t>
            </a:r>
            <a:endParaRPr lang="el-GR" dirty="0" smtClean="0"/>
          </a:p>
          <a:p>
            <a:r>
              <a:rPr lang="en-US" dirty="0" smtClean="0"/>
              <a:t>Task</a:t>
            </a:r>
            <a:r>
              <a:rPr lang="el-GR" dirty="0" smtClean="0"/>
              <a:t> (</a:t>
            </a:r>
            <a:r>
              <a:rPr lang="en-US" dirty="0" smtClean="0"/>
              <a:t>n</a:t>
            </a:r>
            <a:r>
              <a:rPr lang="el-GR" dirty="0" smtClean="0"/>
              <a:t>) : </a:t>
            </a:r>
            <a:r>
              <a:rPr lang="en-US" dirty="0" smtClean="0"/>
              <a:t>piece of work</a:t>
            </a:r>
            <a:r>
              <a:rPr lang="el-GR" dirty="0" smtClean="0"/>
              <a:t>, </a:t>
            </a:r>
            <a:r>
              <a:rPr lang="el-GR" i="1" dirty="0" smtClean="0"/>
              <a:t>εντεταλμένο έργο, καθήκον, δουλειά</a:t>
            </a:r>
            <a:endParaRPr lang="el-GR" dirty="0" smtClean="0"/>
          </a:p>
          <a:p>
            <a:r>
              <a:rPr lang="en-US" dirty="0" smtClean="0"/>
              <a:t>Harvest (v) : to gather the crop, </a:t>
            </a:r>
            <a:r>
              <a:rPr lang="el-GR" dirty="0" smtClean="0"/>
              <a:t>συγκομίζω</a:t>
            </a:r>
            <a:r>
              <a:rPr lang="en-GB" dirty="0" smtClean="0"/>
              <a:t>, (</a:t>
            </a:r>
            <a:r>
              <a:rPr lang="en-US" dirty="0" smtClean="0"/>
              <a:t>n) </a:t>
            </a:r>
            <a:r>
              <a:rPr lang="el-GR" dirty="0" smtClean="0"/>
              <a:t>θερισμός</a:t>
            </a:r>
            <a:r>
              <a:rPr lang="en-GB" dirty="0" smtClean="0"/>
              <a:t>, </a:t>
            </a:r>
            <a:r>
              <a:rPr lang="el-GR" i="1" dirty="0" smtClean="0"/>
              <a:t>συγκομιδή, σοδειά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https://youtu.be/YVzn4xcbMUs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https://oca.org/saints/lives/2000/12/12/103526-st-spyridon-the-wonderworker-and-bishop-of-tremithus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https://orthodoxwiki.org/Spyridon_of_Trimythous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ST. SPYRIDON – LIFE FACTS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Before Christians were </a:t>
            </a:r>
            <a:r>
              <a:rPr lang="en-US" dirty="0" smtClean="0">
                <a:hlinkClick r:id="rId2"/>
              </a:rPr>
              <a:t>granted</a:t>
            </a:r>
            <a:r>
              <a:rPr lang="en-US" dirty="0" smtClean="0"/>
              <a:t> religious freedom in 313 </a:t>
            </a:r>
            <a:r>
              <a:rPr lang="en-US" dirty="0" smtClean="0">
                <a:hlinkClick r:id="rId3"/>
              </a:rPr>
              <a:t>persecutions</a:t>
            </a:r>
            <a:r>
              <a:rPr lang="en-US" dirty="0" smtClean="0"/>
              <a:t> of Christians were </a:t>
            </a:r>
            <a:r>
              <a:rPr lang="en-US" dirty="0" smtClean="0">
                <a:hlinkClick r:id="rId4"/>
              </a:rPr>
              <a:t>common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Spyridon</a:t>
            </a:r>
            <a:r>
              <a:rPr lang="en-US" dirty="0" smtClean="0"/>
              <a:t> himself was </a:t>
            </a:r>
            <a:r>
              <a:rPr lang="en-US" dirty="0" smtClean="0">
                <a:hlinkClick r:id="rId5"/>
              </a:rPr>
              <a:t>imprisoned</a:t>
            </a:r>
            <a:r>
              <a:rPr lang="en-US" dirty="0" smtClean="0"/>
              <a:t> and sent to a </a:t>
            </a:r>
            <a:r>
              <a:rPr lang="en-US" dirty="0" smtClean="0">
                <a:hlinkClick r:id="rId6"/>
              </a:rPr>
              <a:t>labor camp </a:t>
            </a:r>
            <a:r>
              <a:rPr lang="en-US" dirty="0" smtClean="0"/>
              <a:t>for 8 </a:t>
            </a:r>
            <a:r>
              <a:rPr lang="en-US" dirty="0" smtClean="0">
                <a:hlinkClick r:id="rId7"/>
              </a:rPr>
              <a:t>harsh</a:t>
            </a:r>
            <a:r>
              <a:rPr lang="en-US" dirty="0" smtClean="0"/>
              <a:t> years</a:t>
            </a:r>
            <a:endParaRPr lang="el-GR" dirty="0"/>
          </a:p>
        </p:txBody>
      </p:sp>
      <p:pic>
        <p:nvPicPr>
          <p:cNvPr id="5" name="4 - Θέση περιεχομένου" descr="09_01.jpg"/>
          <p:cNvPicPr>
            <a:picLocks noGrp="1" noChangeAspect="1"/>
          </p:cNvPicPr>
          <p:nvPr>
            <p:ph sz="quarter" idx="2"/>
          </p:nvPr>
        </p:nvPicPr>
        <p:blipFill>
          <a:blip r:embed="rId8" cstate="print"/>
          <a:stretch>
            <a:fillRect/>
          </a:stretch>
        </p:blipFill>
        <p:spPr>
          <a:xfrm>
            <a:off x="5486400" y="1676400"/>
            <a:ext cx="2638425" cy="258127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MIRACLE WORKER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 smtClean="0"/>
              <a:t>Spyridon</a:t>
            </a:r>
            <a:r>
              <a:rPr lang="en-US" dirty="0" smtClean="0"/>
              <a:t> performed </a:t>
            </a:r>
            <a:r>
              <a:rPr lang="en-US" dirty="0" smtClean="0">
                <a:hlinkClick r:id="rId2"/>
              </a:rPr>
              <a:t>numerous</a:t>
            </a:r>
            <a:r>
              <a:rPr lang="en-US" dirty="0" smtClean="0"/>
              <a:t> miracles in his lifetime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He </a:t>
            </a:r>
            <a:r>
              <a:rPr lang="en-US" dirty="0" smtClean="0">
                <a:hlinkClick r:id="rId3"/>
              </a:rPr>
              <a:t>cured</a:t>
            </a:r>
            <a:r>
              <a:rPr lang="en-US" dirty="0" smtClean="0"/>
              <a:t> people of their illnesses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He </a:t>
            </a:r>
            <a:r>
              <a:rPr lang="en-US" dirty="0" smtClean="0">
                <a:hlinkClick r:id="rId4"/>
              </a:rPr>
              <a:t>provided</a:t>
            </a:r>
            <a:r>
              <a:rPr lang="en-US" dirty="0" smtClean="0"/>
              <a:t> food in times of </a:t>
            </a:r>
            <a:r>
              <a:rPr lang="en-US" dirty="0" smtClean="0">
                <a:hlinkClick r:id="rId5"/>
              </a:rPr>
              <a:t>famine</a:t>
            </a:r>
            <a:r>
              <a:rPr lang="en-US" dirty="0" smtClean="0"/>
              <a:t>, rain in times of </a:t>
            </a:r>
            <a:r>
              <a:rPr lang="en-US" dirty="0" smtClean="0">
                <a:hlinkClick r:id="rId6"/>
              </a:rPr>
              <a:t>drought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He </a:t>
            </a:r>
            <a:r>
              <a:rPr lang="en-US" dirty="0" smtClean="0">
                <a:hlinkClick r:id="rId7"/>
              </a:rPr>
              <a:t>ministered to </a:t>
            </a:r>
            <a:r>
              <a:rPr lang="en-US" dirty="0" smtClean="0"/>
              <a:t>the poor and </a:t>
            </a:r>
            <a:r>
              <a:rPr lang="en-US" dirty="0" smtClean="0">
                <a:hlinkClick r:id="rId8"/>
              </a:rPr>
              <a:t>needy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l-GR" dirty="0"/>
          </a:p>
        </p:txBody>
      </p:sp>
      <p:pic>
        <p:nvPicPr>
          <p:cNvPr id="6" name="5 - Εικόνα" descr="ξηρασια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81600" y="3886200"/>
            <a:ext cx="2838450" cy="1419225"/>
          </a:xfrm>
          <a:prstGeom prst="rect">
            <a:avLst/>
          </a:prstGeom>
        </p:spPr>
      </p:pic>
      <p:pic>
        <p:nvPicPr>
          <p:cNvPr id="7" name="4 - Θέση περιεχομένου" descr="KOUL1-768x51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57800" y="1600200"/>
            <a:ext cx="3030782" cy="2429818"/>
          </a:xfrm>
          <a:prstGeom prst="rect">
            <a:avLst/>
          </a:prstGeom>
        </p:spPr>
      </p:pic>
      <p:sp>
        <p:nvSpPr>
          <p:cNvPr id="8" name="7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0" y="1589566"/>
            <a:ext cx="3994299" cy="4735033"/>
          </a:xfrm>
        </p:spPr>
        <p:txBody>
          <a:bodyPr>
            <a:normAutofit fontScale="92500"/>
          </a:bodyPr>
          <a:lstStyle/>
          <a:p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MIRACLE WORKER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The Saint also </a:t>
            </a:r>
            <a:r>
              <a:rPr lang="en-US" dirty="0" smtClean="0">
                <a:hlinkClick r:id="rId2"/>
              </a:rPr>
              <a:t>resurrected</a:t>
            </a:r>
            <a:r>
              <a:rPr lang="en-US" dirty="0" smtClean="0"/>
              <a:t> a young girl and her mother from the dead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Anyone who tried to </a:t>
            </a:r>
            <a:r>
              <a:rPr lang="en-US" dirty="0" smtClean="0">
                <a:hlinkClick r:id="rId3"/>
              </a:rPr>
              <a:t>rob</a:t>
            </a:r>
            <a:r>
              <a:rPr lang="en-US" dirty="0" smtClean="0"/>
              <a:t> or </a:t>
            </a:r>
            <a:r>
              <a:rPr lang="en-US" dirty="0" smtClean="0">
                <a:hlinkClick r:id="rId4"/>
              </a:rPr>
              <a:t>cheat</a:t>
            </a:r>
            <a:r>
              <a:rPr lang="en-US" dirty="0" smtClean="0"/>
              <a:t> </a:t>
            </a:r>
            <a:r>
              <a:rPr lang="en-US" dirty="0" err="1" smtClean="0"/>
              <a:t>Spyridon</a:t>
            </a:r>
            <a:r>
              <a:rPr lang="en-US" dirty="0" smtClean="0"/>
              <a:t> was immediately </a:t>
            </a:r>
            <a:r>
              <a:rPr lang="en-US" dirty="0" smtClean="0">
                <a:hlinkClick r:id="rId5"/>
              </a:rPr>
              <a:t>punished</a:t>
            </a:r>
            <a:r>
              <a:rPr lang="en-US" dirty="0" smtClean="0"/>
              <a:t> by the Holy Spirit</a:t>
            </a:r>
            <a:endParaRPr lang="el-GR" dirty="0"/>
          </a:p>
        </p:txBody>
      </p:sp>
      <p:pic>
        <p:nvPicPr>
          <p:cNvPr id="5" name="4 - Θέση περιεχομένου" descr="KOUL1-768x513.jpg"/>
          <p:cNvPicPr>
            <a:picLocks noGrp="1" noChangeAspect="1"/>
          </p:cNvPicPr>
          <p:nvPr>
            <p:ph sz="quarter" idx="2"/>
          </p:nvPr>
        </p:nvPicPr>
        <p:blipFill>
          <a:blip r:embed="rId6" cstate="print"/>
          <a:stretch>
            <a:fillRect/>
          </a:stretch>
        </p:blipFill>
        <p:spPr>
          <a:xfrm>
            <a:off x="5319915" y="2057400"/>
            <a:ext cx="2936469" cy="311561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MIRACLE WORKER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Once a group of men tried to </a:t>
            </a:r>
            <a:r>
              <a:rPr lang="en-US" dirty="0" smtClean="0">
                <a:hlinkClick r:id="rId2"/>
              </a:rPr>
              <a:t>steal</a:t>
            </a:r>
            <a:r>
              <a:rPr lang="en-US" dirty="0" smtClean="0"/>
              <a:t> his </a:t>
            </a:r>
            <a:r>
              <a:rPr lang="en-US" dirty="0" smtClean="0">
                <a:hlinkClick r:id="rId3"/>
              </a:rPr>
              <a:t>livestock</a:t>
            </a:r>
            <a:r>
              <a:rPr lang="en-US" dirty="0" smtClean="0"/>
              <a:t> one night but were paralyzed </a:t>
            </a:r>
            <a:r>
              <a:rPr lang="en-US" dirty="0" smtClean="0">
                <a:hlinkClick r:id="rId4"/>
              </a:rPr>
              <a:t>on the spot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Spyridon</a:t>
            </a:r>
            <a:r>
              <a:rPr lang="en-US" dirty="0" smtClean="0"/>
              <a:t> found them the next morning and </a:t>
            </a:r>
            <a:r>
              <a:rPr lang="en-US" dirty="0" smtClean="0">
                <a:hlinkClick r:id="rId5"/>
              </a:rPr>
              <a:t>forgave</a:t>
            </a:r>
            <a:r>
              <a:rPr lang="en-US" dirty="0" smtClean="0"/>
              <a:t> them</a:t>
            </a:r>
            <a:endParaRPr lang="el-GR" dirty="0"/>
          </a:p>
        </p:txBody>
      </p:sp>
      <p:pic>
        <p:nvPicPr>
          <p:cNvPr id="5" name="4 - Θέση περιεχομένου" descr="GIDIA-KOPADI.jpg"/>
          <p:cNvPicPr>
            <a:picLocks noGrp="1" noChangeAspect="1"/>
          </p:cNvPicPr>
          <p:nvPr>
            <p:ph sz="quarter" idx="2"/>
          </p:nvPr>
        </p:nvPicPr>
        <p:blipFill>
          <a:blip r:embed="rId6" cstate="print"/>
          <a:stretch>
            <a:fillRect/>
          </a:stretch>
        </p:blipFill>
        <p:spPr>
          <a:xfrm>
            <a:off x="5486400" y="2133600"/>
            <a:ext cx="2667000" cy="2133600"/>
          </a:xfrm>
        </p:spPr>
      </p:pic>
      <p:pic>
        <p:nvPicPr>
          <p:cNvPr id="6" name="4 - Θέση περιεχομένου" descr="yjyjjjjjjjj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4419600"/>
            <a:ext cx="3346450" cy="2057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MIRACLE WORKER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3886200" cy="45720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Once he was </a:t>
            </a:r>
            <a:r>
              <a:rPr lang="en-US" dirty="0" smtClean="0">
                <a:hlinkClick r:id="rId2"/>
              </a:rPr>
              <a:t>rushing</a:t>
            </a:r>
            <a:r>
              <a:rPr lang="en-US" dirty="0" smtClean="0"/>
              <a:t> to town to help a friend who was </a:t>
            </a:r>
            <a:r>
              <a:rPr lang="en-US" dirty="0" smtClean="0">
                <a:hlinkClick r:id="rId3"/>
              </a:rPr>
              <a:t>wrongly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accused</a:t>
            </a:r>
            <a:r>
              <a:rPr lang="en-US" dirty="0" smtClean="0"/>
              <a:t> of a </a:t>
            </a:r>
            <a:r>
              <a:rPr lang="en-US" dirty="0" smtClean="0">
                <a:hlinkClick r:id="rId5"/>
              </a:rPr>
              <a:t>crime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 </a:t>
            </a:r>
            <a:r>
              <a:rPr lang="en-US" dirty="0" smtClean="0">
                <a:hlinkClick r:id="rId6"/>
              </a:rPr>
              <a:t>local</a:t>
            </a:r>
            <a:r>
              <a:rPr lang="en-US" dirty="0" smtClean="0"/>
              <a:t> river had </a:t>
            </a:r>
            <a:r>
              <a:rPr lang="en-US" dirty="0" smtClean="0">
                <a:hlinkClick r:id="rId7"/>
              </a:rPr>
              <a:t>flooded</a:t>
            </a:r>
            <a:r>
              <a:rPr lang="en-US" dirty="0" smtClean="0"/>
              <a:t> and he could not pass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He </a:t>
            </a:r>
            <a:r>
              <a:rPr lang="en-US" dirty="0" smtClean="0">
                <a:hlinkClick r:id="rId8"/>
              </a:rPr>
              <a:t>prayed</a:t>
            </a:r>
            <a:r>
              <a:rPr lang="en-US" dirty="0" smtClean="0"/>
              <a:t> for </a:t>
            </a:r>
            <a:r>
              <a:rPr lang="en-US" dirty="0" smtClean="0">
                <a:hlinkClick r:id="rId9"/>
              </a:rPr>
              <a:t>assistance</a:t>
            </a:r>
            <a:r>
              <a:rPr lang="en-US" dirty="0" smtClean="0"/>
              <a:t> and the river </a:t>
            </a:r>
            <a:r>
              <a:rPr lang="en-US" dirty="0" smtClean="0">
                <a:hlinkClick r:id="rId10"/>
              </a:rPr>
              <a:t>parted</a:t>
            </a:r>
            <a:r>
              <a:rPr lang="en-US" dirty="0" smtClean="0"/>
              <a:t> and </a:t>
            </a:r>
            <a:r>
              <a:rPr lang="en-US" dirty="0" smtClean="0">
                <a:hlinkClick r:id="rId11"/>
              </a:rPr>
              <a:t>made way </a:t>
            </a:r>
            <a:r>
              <a:rPr lang="en-US" dirty="0" smtClean="0"/>
              <a:t>for him and others to pass through</a:t>
            </a:r>
            <a:endParaRPr lang="el-GR" dirty="0"/>
          </a:p>
        </p:txBody>
      </p:sp>
      <p:pic>
        <p:nvPicPr>
          <p:cNvPr id="5" name="4 - Θέση περιεχομένου" descr="IMG_1983-300x199.jpg"/>
          <p:cNvPicPr>
            <a:picLocks noGrp="1" noChangeAspect="1"/>
          </p:cNvPicPr>
          <p:nvPr>
            <p:ph sz="quarter" idx="2"/>
          </p:nvPr>
        </p:nvPicPr>
        <p:blipFill>
          <a:blip r:embed="rId12" cstate="print"/>
          <a:stretch>
            <a:fillRect/>
          </a:stretch>
        </p:blipFill>
        <p:spPr>
          <a:xfrm>
            <a:off x="5359400" y="2209801"/>
            <a:ext cx="2857500" cy="21336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MIRACLE WORKER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Another story tells of when a woman had given </a:t>
            </a:r>
            <a:r>
              <a:rPr lang="en-US" dirty="0" err="1" smtClean="0"/>
              <a:t>Spyridon’s</a:t>
            </a:r>
            <a:r>
              <a:rPr lang="en-US" dirty="0" smtClean="0"/>
              <a:t> daughter a piece of </a:t>
            </a:r>
            <a:r>
              <a:rPr lang="en-US" dirty="0" smtClean="0">
                <a:hlinkClick r:id="rId2"/>
              </a:rPr>
              <a:t>jewelry</a:t>
            </a:r>
            <a:r>
              <a:rPr lang="en-US" dirty="0" smtClean="0"/>
              <a:t> for </a:t>
            </a:r>
            <a:r>
              <a:rPr lang="en-US" dirty="0" smtClean="0">
                <a:hlinkClick r:id="rId3"/>
              </a:rPr>
              <a:t>keepsafing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the girl died suddenly without having told anyone the secret </a:t>
            </a:r>
            <a:r>
              <a:rPr lang="en-US" dirty="0" smtClean="0">
                <a:hlinkClick r:id="rId4"/>
              </a:rPr>
              <a:t>hiding</a:t>
            </a:r>
            <a:r>
              <a:rPr lang="en-US" dirty="0" smtClean="0"/>
              <a:t> place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Spyridon</a:t>
            </a:r>
            <a:r>
              <a:rPr lang="en-US" dirty="0" smtClean="0"/>
              <a:t> prayed at his daughter’s </a:t>
            </a:r>
            <a:r>
              <a:rPr lang="en-US" dirty="0" smtClean="0">
                <a:hlinkClick r:id="rId5"/>
              </a:rPr>
              <a:t>gravesite</a:t>
            </a:r>
            <a:r>
              <a:rPr lang="en-US" dirty="0" smtClean="0"/>
              <a:t> and asked her where the </a:t>
            </a:r>
            <a:r>
              <a:rPr lang="en-US" dirty="0" smtClean="0">
                <a:hlinkClick r:id="rId6"/>
              </a:rPr>
              <a:t>jewel </a:t>
            </a:r>
            <a:r>
              <a:rPr lang="en-US" dirty="0" smtClean="0"/>
              <a:t>was and the daughter answered him</a:t>
            </a:r>
            <a:endParaRPr lang="el-GR" dirty="0"/>
          </a:p>
        </p:txBody>
      </p:sp>
      <p:pic>
        <p:nvPicPr>
          <p:cNvPr id="5" name="4 - Θέση περιεχομένου" descr="Sf.Ier_.-Spiridon-tempera-pe-lemn-160x100cm-Mosfiloty-Limassol-Cipru-2010-702x1024.jpg"/>
          <p:cNvPicPr>
            <a:picLocks noGrp="1" noChangeAspect="1"/>
          </p:cNvPicPr>
          <p:nvPr>
            <p:ph sz="quarter" idx="2"/>
          </p:nvPr>
        </p:nvPicPr>
        <p:blipFill>
          <a:blip r:embed="rId7" cstate="print"/>
          <a:stretch>
            <a:fillRect/>
          </a:stretch>
        </p:blipFill>
        <p:spPr>
          <a:xfrm>
            <a:off x="5410200" y="1981200"/>
            <a:ext cx="2667000" cy="35814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FIRST ECUMENICAL SYNOD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 smtClean="0"/>
              <a:t>Spyridon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attended</a:t>
            </a:r>
            <a:r>
              <a:rPr lang="en-US" dirty="0" smtClean="0"/>
              <a:t> the first </a:t>
            </a:r>
            <a:r>
              <a:rPr lang="en-US" dirty="0" smtClean="0">
                <a:hlinkClick r:id="rId3"/>
              </a:rPr>
              <a:t>Ecumenical</a:t>
            </a:r>
            <a:r>
              <a:rPr lang="en-US" dirty="0" smtClean="0"/>
              <a:t> Synod in </a:t>
            </a:r>
            <a:r>
              <a:rPr lang="en-US" dirty="0" smtClean="0">
                <a:hlinkClick r:id="rId4"/>
              </a:rPr>
              <a:t>Nicaea</a:t>
            </a:r>
            <a:r>
              <a:rPr lang="en-US" dirty="0" smtClean="0"/>
              <a:t> in 325 A.D.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 synod is a </a:t>
            </a:r>
            <a:r>
              <a:rPr lang="en-US" dirty="0" smtClean="0">
                <a:hlinkClick r:id="rId5"/>
              </a:rPr>
              <a:t>formal</a:t>
            </a:r>
            <a:r>
              <a:rPr lang="en-US" dirty="0" smtClean="0"/>
              <a:t> </a:t>
            </a:r>
            <a:r>
              <a:rPr lang="en-US" dirty="0" smtClean="0">
                <a:hlinkClick r:id="rId6"/>
              </a:rPr>
              <a:t>meeting</a:t>
            </a:r>
            <a:r>
              <a:rPr lang="en-US" dirty="0" smtClean="0"/>
              <a:t> of bishops and </a:t>
            </a:r>
            <a:r>
              <a:rPr lang="en-US" dirty="0" smtClean="0">
                <a:hlinkClick r:id="rId7"/>
              </a:rPr>
              <a:t>representatives</a:t>
            </a:r>
            <a:r>
              <a:rPr lang="en-US" dirty="0" smtClean="0"/>
              <a:t> of the church to take important decisions on the </a:t>
            </a:r>
            <a:r>
              <a:rPr lang="en-US" dirty="0" smtClean="0">
                <a:hlinkClick r:id="rId8"/>
              </a:rPr>
              <a:t>doctrine</a:t>
            </a:r>
            <a:r>
              <a:rPr lang="en-US" dirty="0" smtClean="0"/>
              <a:t> and life of the Church</a:t>
            </a:r>
            <a:endParaRPr lang="el-GR" dirty="0"/>
          </a:p>
        </p:txBody>
      </p:sp>
      <p:pic>
        <p:nvPicPr>
          <p:cNvPr id="5" name="4 - Θέση περιεχομένου" descr="Agion318Pateron01s.jpg"/>
          <p:cNvPicPr>
            <a:picLocks noGrp="1" noChangeAspect="1"/>
          </p:cNvPicPr>
          <p:nvPr>
            <p:ph sz="quarter" idx="2"/>
          </p:nvPr>
        </p:nvPicPr>
        <p:blipFill>
          <a:blip r:embed="rId9" cstate="print"/>
          <a:stretch>
            <a:fillRect/>
          </a:stretch>
        </p:blipFill>
        <p:spPr>
          <a:xfrm>
            <a:off x="5486400" y="2667000"/>
            <a:ext cx="2362200" cy="23622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645</TotalTime>
  <Words>1248</Words>
  <Application>Microsoft Office PowerPoint</Application>
  <PresentationFormat>Προβολή στην οθόνη (4:3)</PresentationFormat>
  <Paragraphs>164</Paragraphs>
  <Slides>25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Διάμεσος</vt:lpstr>
      <vt:lpstr>SAINT SPYRIDON</vt:lpstr>
      <vt:lpstr>ST. SPYRIDON – EARLY LIFE</vt:lpstr>
      <vt:lpstr>ST. SPYRIDON – LIFE FACTS</vt:lpstr>
      <vt:lpstr>THE MIRACLE WORKER</vt:lpstr>
      <vt:lpstr>THE MIRACLE WORKER</vt:lpstr>
      <vt:lpstr>THE MIRACLE WORKER</vt:lpstr>
      <vt:lpstr>THE MIRACLE WORKER</vt:lpstr>
      <vt:lpstr>THE MIRACLE WORKER</vt:lpstr>
      <vt:lpstr>FIRST ECUMENICAL SYNOD</vt:lpstr>
      <vt:lpstr>FIRST ECUMENICAL SYNOD</vt:lpstr>
      <vt:lpstr>FIRST ECUMENICAL SYNOD</vt:lpstr>
      <vt:lpstr>FIRST ECUMENICAL SYNOD</vt:lpstr>
      <vt:lpstr>FIRST ECUMENICAL SYNOD</vt:lpstr>
      <vt:lpstr>CORFU</vt:lpstr>
      <vt:lpstr>CORFU</vt:lpstr>
      <vt:lpstr>THE SHEPERD</vt:lpstr>
      <vt:lpstr>THE SHEPERD</vt:lpstr>
      <vt:lpstr>READING COMPREHENSION</vt:lpstr>
      <vt:lpstr>VOCABULARY I</vt:lpstr>
      <vt:lpstr>VOCABULARY II</vt:lpstr>
      <vt:lpstr>VOCABULARY III</vt:lpstr>
      <vt:lpstr>VOCABULARY</vt:lpstr>
      <vt:lpstr>VOCABULARY</vt:lpstr>
      <vt:lpstr>VOCABULARY</vt:lpstr>
      <vt:lpstr>links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SAINT SPYRIDON</dc:title>
  <dc:creator>Elga Georgousis</dc:creator>
  <cp:lastModifiedBy>Δέσποινα Πάνου</cp:lastModifiedBy>
  <cp:revision>71</cp:revision>
  <dcterms:created xsi:type="dcterms:W3CDTF">2017-12-10T11:25:25Z</dcterms:created>
  <dcterms:modified xsi:type="dcterms:W3CDTF">2023-01-09T08:09:51Z</dcterms:modified>
</cp:coreProperties>
</file>